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18"/>
  </p:notesMasterIdLst>
  <p:sldIdLst>
    <p:sldId id="448" r:id="rId3"/>
    <p:sldId id="466" r:id="rId4"/>
    <p:sldId id="467" r:id="rId5"/>
    <p:sldId id="468" r:id="rId6"/>
    <p:sldId id="469" r:id="rId7"/>
    <p:sldId id="470" r:id="rId8"/>
    <p:sldId id="471" r:id="rId9"/>
    <p:sldId id="472" r:id="rId10"/>
    <p:sldId id="473" r:id="rId11"/>
    <p:sldId id="474" r:id="rId12"/>
    <p:sldId id="475" r:id="rId13"/>
    <p:sldId id="476" r:id="rId14"/>
    <p:sldId id="477" r:id="rId15"/>
    <p:sldId id="478" r:id="rId16"/>
    <p:sldId id="47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000099"/>
    <a:srgbClr val="F38D4D"/>
    <a:srgbClr val="D01F29"/>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6980" autoAdjust="0"/>
    <p:restoredTop sz="95405" autoAdjust="0"/>
  </p:normalViewPr>
  <p:slideViewPr>
    <p:cSldViewPr snapToGrid="0">
      <p:cViewPr varScale="1">
        <p:scale>
          <a:sx n="87" d="100"/>
          <a:sy n="87" d="100"/>
        </p:scale>
        <p:origin x="437" y="62"/>
      </p:cViewPr>
      <p:guideLst>
        <p:guide orient="horz" pos="2160"/>
        <p:guide pos="3840"/>
      </p:guideLst>
    </p:cSldViewPr>
  </p:slideViewPr>
  <p:notesTextViewPr>
    <p:cViewPr>
      <p:scale>
        <a:sx n="1" d="1"/>
        <a:sy n="1" d="1"/>
      </p:scale>
      <p:origin x="0" y="0"/>
    </p:cViewPr>
  </p:notesTextViewPr>
  <p:sorterViewPr>
    <p:cViewPr>
      <p:scale>
        <a:sx n="100" d="100"/>
        <a:sy n="100" d="100"/>
      </p:scale>
      <p:origin x="0" y="-18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5DB2C-8DCE-4461-A4C0-829B572BD36F}" type="datetimeFigureOut">
              <a:rPr lang="en-US" smtClean="0"/>
              <a:t>3/5/2019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D41161-6CC1-40CF-BFAD-D1410EEE27B0}" type="slidenum">
              <a:rPr lang="en-US" smtClean="0"/>
              <a:t>‹#›</a:t>
            </a:fld>
            <a:endParaRPr lang="en-US" dirty="0"/>
          </a:p>
        </p:txBody>
      </p:sp>
    </p:spTree>
    <p:extLst>
      <p:ext uri="{BB962C8B-B14F-4D97-AF65-F5344CB8AC3E}">
        <p14:creationId xmlns:p14="http://schemas.microsoft.com/office/powerpoint/2010/main" val="748858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b="1"/>
            </a:lvl1pPr>
          </a:lstStyle>
          <a:p>
            <a:r>
              <a:rPr lang="en-US"/>
              <a:t>Click to edit Master title style</a:t>
            </a:r>
          </a:p>
        </p:txBody>
      </p:sp>
    </p:spTree>
    <p:extLst>
      <p:ext uri="{BB962C8B-B14F-4D97-AF65-F5344CB8AC3E}">
        <p14:creationId xmlns:p14="http://schemas.microsoft.com/office/powerpoint/2010/main" val="2792979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0" y="0"/>
            <a:ext cx="12192000" cy="1066800"/>
          </a:xfrm>
          <a:prstGeom prst="rect">
            <a:avLst/>
          </a:prstGeom>
          <a:solidFill>
            <a:srgbClr val="003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Title 1"/>
          <p:cNvSpPr>
            <a:spLocks noGrp="1"/>
          </p:cNvSpPr>
          <p:nvPr>
            <p:ph type="title"/>
          </p:nvPr>
        </p:nvSpPr>
        <p:spPr>
          <a:xfrm>
            <a:off x="609600" y="152400"/>
            <a:ext cx="10972800" cy="838200"/>
          </a:xfrm>
          <a:prstGeom prst="rect">
            <a:avLst/>
          </a:prstGeom>
        </p:spPr>
        <p:txBody>
          <a:bodyPr/>
          <a:lstStyle>
            <a:lvl1pPr>
              <a:defRPr b="1">
                <a:solidFill>
                  <a:schemeClr val="bg1"/>
                </a:solidFill>
              </a:defRPr>
            </a:lvl1pPr>
          </a:lstStyle>
          <a:p>
            <a:r>
              <a:rPr lang="en-US"/>
              <a:t>Click to edit Master title style</a:t>
            </a:r>
            <a:endParaRPr lang="en-US" dirty="0"/>
          </a:p>
        </p:txBody>
      </p:sp>
      <p:sp>
        <p:nvSpPr>
          <p:cNvPr id="7" name="Content Placeholder 2"/>
          <p:cNvSpPr>
            <a:spLocks noGrp="1"/>
          </p:cNvSpPr>
          <p:nvPr>
            <p:ph idx="1"/>
          </p:nvPr>
        </p:nvSpPr>
        <p:spPr>
          <a:xfrm>
            <a:off x="609600" y="1219201"/>
            <a:ext cx="10972800" cy="490696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83959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b="1"/>
            </a:lvl1pPr>
          </a:lstStyle>
          <a:p>
            <a:r>
              <a:rPr lang="en-US"/>
              <a:t>Click to edit Master title style</a:t>
            </a:r>
            <a:endParaRPr lang="en-US" dirty="0"/>
          </a:p>
        </p:txBody>
      </p:sp>
      <p:sp>
        <p:nvSpPr>
          <p:cNvPr id="3" name="Content Placeholder 2"/>
          <p:cNvSpPr>
            <a:spLocks noGrp="1"/>
          </p:cNvSpPr>
          <p:nvPr>
            <p:ph idx="1"/>
          </p:nvPr>
        </p:nvSpPr>
        <p:spPr>
          <a:xfrm>
            <a:off x="609600" y="1417638"/>
            <a:ext cx="10972800" cy="452596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4642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b="1"/>
            </a:lvl1pPr>
          </a:lstStyle>
          <a:p>
            <a:r>
              <a:rPr lang="en-US"/>
              <a:t>Click to edit Master title style</a:t>
            </a:r>
          </a:p>
        </p:txBody>
      </p:sp>
      <p:sp>
        <p:nvSpPr>
          <p:cNvPr id="3" name="Content Placeholder 2"/>
          <p:cNvSpPr>
            <a:spLocks noGrp="1"/>
          </p:cNvSpPr>
          <p:nvPr>
            <p:ph sz="half" idx="1"/>
          </p:nvPr>
        </p:nvSpPr>
        <p:spPr>
          <a:xfrm>
            <a:off x="609600" y="1417638"/>
            <a:ext cx="5384800" cy="4525963"/>
          </a:xfrm>
          <a:prstGeom prst="rect">
            <a:avLst/>
          </a:prstGeom>
        </p:spPr>
        <p:txBody>
          <a:bodyPr/>
          <a:lstStyle>
            <a:lvl1pPr>
              <a:defRPr sz="2800">
                <a:solidFill>
                  <a:schemeClr val="tx2"/>
                </a:solidFill>
              </a:defRPr>
            </a:lvl1pPr>
            <a:lvl2pPr>
              <a:defRPr sz="2400">
                <a:solidFill>
                  <a:schemeClr val="tx2"/>
                </a:solidFill>
              </a:defRPr>
            </a:lvl2pPr>
            <a:lvl3pPr>
              <a:defRPr sz="2000">
                <a:solidFill>
                  <a:schemeClr val="tx2"/>
                </a:solidFill>
              </a:defRPr>
            </a:lvl3pPr>
            <a:lvl4pPr>
              <a:defRPr sz="1800">
                <a:solidFill>
                  <a:schemeClr val="tx2"/>
                </a:solidFill>
              </a:defRPr>
            </a:lvl4pPr>
            <a:lvl5pPr>
              <a:defRPr sz="1800">
                <a:solidFill>
                  <a:schemeClr val="tx2"/>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417638"/>
            <a:ext cx="5384800" cy="4525963"/>
          </a:xfrm>
          <a:prstGeom prst="rect">
            <a:avLst/>
          </a:prstGeom>
        </p:spPr>
        <p:txBody>
          <a:bodyPr/>
          <a:lstStyle>
            <a:lvl1pPr>
              <a:defRPr sz="2800">
                <a:solidFill>
                  <a:schemeClr val="tx2"/>
                </a:solidFill>
              </a:defRPr>
            </a:lvl1pPr>
            <a:lvl2pPr>
              <a:defRPr sz="2400">
                <a:solidFill>
                  <a:schemeClr val="tx2"/>
                </a:solidFill>
              </a:defRPr>
            </a:lvl2pPr>
            <a:lvl3pPr>
              <a:defRPr sz="2000">
                <a:solidFill>
                  <a:schemeClr val="tx2"/>
                </a:solidFill>
              </a:defRPr>
            </a:lvl3pPr>
            <a:lvl4pPr>
              <a:defRPr sz="1800">
                <a:solidFill>
                  <a:schemeClr val="tx2"/>
                </a:solidFill>
              </a:defRPr>
            </a:lvl4pPr>
            <a:lvl5pPr>
              <a:defRPr sz="1800">
                <a:solidFill>
                  <a:schemeClr val="tx2"/>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362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b="1"/>
            </a:lvl1pPr>
          </a:lstStyle>
          <a:p>
            <a:r>
              <a:rPr lang="en-US"/>
              <a:t>Click to edit Master title style</a:t>
            </a:r>
          </a:p>
        </p:txBody>
      </p:sp>
      <p:sp>
        <p:nvSpPr>
          <p:cNvPr id="3" name="Text Placeholder 2"/>
          <p:cNvSpPr>
            <a:spLocks noGrp="1"/>
          </p:cNvSpPr>
          <p:nvPr>
            <p:ph type="body" idx="1"/>
          </p:nvPr>
        </p:nvSpPr>
        <p:spPr>
          <a:xfrm>
            <a:off x="609600" y="1428750"/>
            <a:ext cx="5386917" cy="639762"/>
          </a:xfrm>
          <a:prstGeom prst="rect">
            <a:avLst/>
          </a:prstGeo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068512"/>
            <a:ext cx="5386917" cy="3951288"/>
          </a:xfrm>
          <a:prstGeom prst="rect">
            <a:avLst/>
          </a:prstGeom>
        </p:spPr>
        <p:txBody>
          <a:bodyPr/>
          <a:lstStyle>
            <a:lvl1pPr>
              <a:defRPr sz="2400">
                <a:solidFill>
                  <a:schemeClr val="tx2"/>
                </a:solidFill>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428750"/>
            <a:ext cx="5389033" cy="639762"/>
          </a:xfrm>
          <a:prstGeom prst="rect">
            <a:avLst/>
          </a:prstGeo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068512"/>
            <a:ext cx="5389033" cy="3951288"/>
          </a:xfrm>
          <a:prstGeom prst="rect">
            <a:avLst/>
          </a:prstGeom>
        </p:spPr>
        <p:txBody>
          <a:bodyPr/>
          <a:lstStyle>
            <a:lvl1pPr>
              <a:defRPr sz="2400">
                <a:solidFill>
                  <a:schemeClr val="tx2"/>
                </a:solidFill>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05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b="1"/>
            </a:lvl1pPr>
          </a:lstStyle>
          <a:p>
            <a:r>
              <a:rPr lang="en-US"/>
              <a:t>Click to edit Master title style</a:t>
            </a:r>
            <a:endParaRPr lang="en-US" dirty="0"/>
          </a:p>
        </p:txBody>
      </p:sp>
    </p:spTree>
    <p:extLst>
      <p:ext uri="{BB962C8B-B14F-4D97-AF65-F5344CB8AC3E}">
        <p14:creationId xmlns:p14="http://schemas.microsoft.com/office/powerpoint/2010/main" val="368285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a:prstGeom prst="rect">
            <a:avLst/>
          </a:prstGeom>
        </p:spPr>
        <p:txBody>
          <a:bodyPr/>
          <a:lstStyle>
            <a:lvl1pPr>
              <a:defRPr b="1">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352800"/>
            <a:ext cx="8534400" cy="1752600"/>
          </a:xfrm>
          <a:prstGeom prst="rect">
            <a:avLst/>
          </a:prstGeom>
        </p:spPr>
        <p:txBody>
          <a:bodyPr/>
          <a:lstStyle>
            <a:lvl1pPr marL="0" indent="0" algn="ctr">
              <a:buNone/>
              <a:defRPr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59559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25400" y="6381192"/>
            <a:ext cx="8966200" cy="324408"/>
          </a:xfrm>
          <a:prstGeom prst="rect">
            <a:avLst/>
          </a:prstGeom>
          <a:solidFill>
            <a:srgbClr val="003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p:nvSpPr>
        <p:spPr>
          <a:xfrm>
            <a:off x="-25400" y="6210486"/>
            <a:ext cx="8966200" cy="94506"/>
          </a:xfrm>
          <a:prstGeom prst="rect">
            <a:avLst/>
          </a:prstGeom>
          <a:solidFill>
            <a:srgbClr val="4395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3" name="Picture 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04801" y="6477000"/>
            <a:ext cx="5965964" cy="112776"/>
          </a:xfrm>
          <a:prstGeom prst="rect">
            <a:avLst/>
          </a:prstGeom>
        </p:spPr>
      </p:pic>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42400" y="6277140"/>
            <a:ext cx="3066288" cy="399721"/>
          </a:xfrm>
          <a:prstGeom prst="rect">
            <a:avLst/>
          </a:prstGeom>
        </p:spPr>
      </p:pic>
    </p:spTree>
    <p:extLst>
      <p:ext uri="{BB962C8B-B14F-4D97-AF65-F5344CB8AC3E}">
        <p14:creationId xmlns:p14="http://schemas.microsoft.com/office/powerpoint/2010/main" val="35322831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019800"/>
          </a:xfrm>
          <a:prstGeom prst="rect">
            <a:avLst/>
          </a:prstGeom>
          <a:solidFill>
            <a:srgbClr val="003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p:nvSpPr>
        <p:spPr>
          <a:xfrm>
            <a:off x="-25400" y="6381192"/>
            <a:ext cx="8966200" cy="324408"/>
          </a:xfrm>
          <a:prstGeom prst="rect">
            <a:avLst/>
          </a:prstGeom>
          <a:solidFill>
            <a:srgbClr val="0033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Rectangle 11"/>
          <p:cNvSpPr>
            <a:spLocks noChangeArrowheads="1"/>
          </p:cNvSpPr>
          <p:nvPr/>
        </p:nvSpPr>
        <p:spPr bwMode="auto">
          <a:xfrm>
            <a:off x="203200" y="6424382"/>
            <a:ext cx="76200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50"/>
              </a:spcAft>
            </a:pPr>
            <a:r>
              <a:rPr lang="en-US" sz="1100" b="1" dirty="0">
                <a:solidFill>
                  <a:schemeClr val="bg1"/>
                </a:solidFill>
                <a:latin typeface="Arial" pitchFamily="34" charset="0"/>
                <a:cs typeface="Arial" pitchFamily="34" charset="0"/>
              </a:rPr>
              <a:t>Sacred Encounters   Perfect Care   Healthiest Communities</a:t>
            </a:r>
          </a:p>
        </p:txBody>
      </p:sp>
      <p:sp>
        <p:nvSpPr>
          <p:cNvPr id="16" name="Rectangle 15"/>
          <p:cNvSpPr/>
          <p:nvPr/>
        </p:nvSpPr>
        <p:spPr>
          <a:xfrm>
            <a:off x="-25400" y="6210486"/>
            <a:ext cx="8966200" cy="94506"/>
          </a:xfrm>
          <a:prstGeom prst="rect">
            <a:avLst/>
          </a:prstGeom>
          <a:solidFill>
            <a:srgbClr val="4395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42400" y="6277140"/>
            <a:ext cx="3066288" cy="399721"/>
          </a:xfrm>
          <a:prstGeom prst="rect">
            <a:avLst/>
          </a:prstGeom>
        </p:spPr>
      </p:pic>
    </p:spTree>
    <p:extLst>
      <p:ext uri="{BB962C8B-B14F-4D97-AF65-F5344CB8AC3E}">
        <p14:creationId xmlns:p14="http://schemas.microsoft.com/office/powerpoint/2010/main" val="2890607693"/>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Interpreters</a:t>
            </a:r>
          </a:p>
        </p:txBody>
      </p:sp>
      <p:sp>
        <p:nvSpPr>
          <p:cNvPr id="3" name="Content Placeholder 2"/>
          <p:cNvSpPr>
            <a:spLocks noGrp="1"/>
          </p:cNvSpPr>
          <p:nvPr>
            <p:ph idx="1"/>
          </p:nvPr>
        </p:nvSpPr>
        <p:spPr>
          <a:xfrm>
            <a:off x="85058" y="1033146"/>
            <a:ext cx="11863137" cy="4788569"/>
          </a:xfrm>
        </p:spPr>
        <p:txBody>
          <a:bodyPr/>
          <a:lstStyle/>
          <a:p>
            <a:r>
              <a:rPr lang="en-US" sz="2000" b="1" dirty="0">
                <a:solidFill>
                  <a:srgbClr val="339933"/>
                </a:solidFill>
              </a:rPr>
              <a:t>Qualified Interpreters should be used for clinical assessment, discussing plan of care, diagnosis, prognosis, med reconciliation, all surgical consents, medical questions, treatment decisions, physician consultation, discharge planning and instructions, and health education. Non-qualified Interpreters (including family or friends of the patient that are at least 18 year old) may be used for non-clinical information only, and with  the patient’s consent.</a:t>
            </a:r>
          </a:p>
          <a:p>
            <a:r>
              <a:rPr lang="en-US" sz="2000" b="1" dirty="0">
                <a:solidFill>
                  <a:srgbClr val="339933"/>
                </a:solidFill>
              </a:rPr>
              <a:t>If qualified in-house interpreters cannot be located, professional over the phone interpreters or in some cases visual  service is available 24x7 through Language Line/Pacific Interpreters. </a:t>
            </a:r>
          </a:p>
          <a:p>
            <a:pPr lvl="1"/>
            <a:r>
              <a:rPr lang="en-US" sz="1600" b="1" dirty="0">
                <a:solidFill>
                  <a:srgbClr val="339933"/>
                </a:solidFill>
              </a:rPr>
              <a:t>Language Line/Pacific Interpreters provides over 200 languages. Sign Language Interpreter Service is also available via Video Remote Interpreter on IPad Pro and in person by request.  Ask the Charge Nurse or Unit Secretary for assistance.</a:t>
            </a:r>
          </a:p>
          <a:p>
            <a:pPr lvl="1"/>
            <a:r>
              <a:rPr lang="en-US" sz="1600" b="1" dirty="0">
                <a:solidFill>
                  <a:srgbClr val="339933"/>
                </a:solidFill>
              </a:rPr>
              <a:t>Nursing can access interpreter services by </a:t>
            </a:r>
            <a:r>
              <a:rPr lang="en-US" sz="1600" b="1" dirty="0" err="1">
                <a:solidFill>
                  <a:srgbClr val="339933"/>
                </a:solidFill>
              </a:rPr>
              <a:t>Vocera</a:t>
            </a:r>
            <a:r>
              <a:rPr lang="en-US" sz="1600" b="1" dirty="0">
                <a:solidFill>
                  <a:srgbClr val="339933"/>
                </a:solidFill>
              </a:rPr>
              <a:t> or the Dual Handset phones located in each patient room and in procedural areas.</a:t>
            </a:r>
          </a:p>
          <a:p>
            <a:pPr lvl="1"/>
            <a:r>
              <a:rPr lang="en-US" sz="1600" b="1" dirty="0">
                <a:solidFill>
                  <a:srgbClr val="339933"/>
                </a:solidFill>
              </a:rPr>
              <a:t>For Low German (Mennonite), please contact the House Supervisor or Charge Nurse for arrangements.  This language is extremely difficult to arrange.  Spanish is often used with these families.</a:t>
            </a:r>
          </a:p>
          <a:p>
            <a:r>
              <a:rPr lang="en-US" sz="2000" b="1" dirty="0">
                <a:solidFill>
                  <a:srgbClr val="339933"/>
                </a:solidFill>
              </a:rPr>
              <a:t>For assistance from the Qualified Spanish Interpreter (M-F 8 a.m. – 5 p.m.) call: </a:t>
            </a:r>
            <a:r>
              <a:rPr lang="en-US" sz="2000" b="1" dirty="0">
                <a:solidFill>
                  <a:schemeClr val="accent3">
                    <a:lumMod val="75000"/>
                  </a:schemeClr>
                </a:solidFill>
              </a:rPr>
              <a:t>806-500-1473</a:t>
            </a:r>
          </a:p>
          <a:p>
            <a:r>
              <a:rPr lang="en-US" sz="2000" b="1" dirty="0">
                <a:solidFill>
                  <a:srgbClr val="339933"/>
                </a:solidFill>
              </a:rPr>
              <a:t>After hours please contact the Nursing Supervisor</a:t>
            </a:r>
          </a:p>
          <a:p>
            <a:endParaRPr lang="en-US" sz="2000" b="1" dirty="0">
              <a:solidFill>
                <a:schemeClr val="tx1">
                  <a:lumMod val="50000"/>
                </a:schemeClr>
              </a:solidFill>
            </a:endParaRPr>
          </a:p>
        </p:txBody>
      </p:sp>
    </p:spTree>
    <p:extLst>
      <p:ext uri="{BB962C8B-B14F-4D97-AF65-F5344CB8AC3E}">
        <p14:creationId xmlns:p14="http://schemas.microsoft.com/office/powerpoint/2010/main" val="1732553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Alarms</a:t>
            </a:r>
          </a:p>
        </p:txBody>
      </p:sp>
      <p:sp>
        <p:nvSpPr>
          <p:cNvPr id="3" name="Content Placeholder 2"/>
          <p:cNvSpPr>
            <a:spLocks noGrp="1"/>
          </p:cNvSpPr>
          <p:nvPr>
            <p:ph idx="1"/>
          </p:nvPr>
        </p:nvSpPr>
        <p:spPr/>
        <p:txBody>
          <a:bodyPr/>
          <a:lstStyle/>
          <a:p>
            <a:pPr marL="0" indent="0">
              <a:buNone/>
            </a:pPr>
            <a:r>
              <a:rPr lang="en-US" sz="2400" dirty="0"/>
              <a:t>Critical alarms </a:t>
            </a:r>
          </a:p>
          <a:p>
            <a:r>
              <a:rPr lang="en-US" sz="2400" dirty="0"/>
              <a:t>Alarms on medical equipment designed to alert staff to the presence of a life threatening condition.</a:t>
            </a:r>
          </a:p>
          <a:p>
            <a:pPr marL="0" indent="0">
              <a:buNone/>
            </a:pPr>
            <a:r>
              <a:rPr lang="en-US" sz="2400" dirty="0"/>
              <a:t>Non-critical alarms</a:t>
            </a:r>
          </a:p>
          <a:p>
            <a:r>
              <a:rPr lang="en-US" sz="2400" dirty="0"/>
              <a:t>Alarms on medical equipment designed to alert staff to the presence of a non-life threatening condition.</a:t>
            </a:r>
          </a:p>
          <a:p>
            <a:pPr marL="0" indent="0">
              <a:buNone/>
            </a:pPr>
            <a:r>
              <a:rPr lang="en-US" sz="2400" dirty="0"/>
              <a:t>Alarm fatigue</a:t>
            </a:r>
          </a:p>
          <a:p>
            <a:r>
              <a:rPr lang="en-US" sz="2400" dirty="0"/>
              <a:t>Alarm fatigue occurs when clinical personnel fail to respond appropriately to alarms due to excessive or inability to understand the priority or critical nature of alarms. As a result, clinical personnel will be desensitized to alarms, and will ignore them and even turning them off.</a:t>
            </a:r>
          </a:p>
        </p:txBody>
      </p:sp>
    </p:spTree>
    <p:extLst>
      <p:ext uri="{BB962C8B-B14F-4D97-AF65-F5344CB8AC3E}">
        <p14:creationId xmlns:p14="http://schemas.microsoft.com/office/powerpoint/2010/main" val="1659951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Alarms</a:t>
            </a:r>
          </a:p>
        </p:txBody>
      </p:sp>
      <p:sp>
        <p:nvSpPr>
          <p:cNvPr id="3" name="Content Placeholder 2"/>
          <p:cNvSpPr>
            <a:spLocks noGrp="1"/>
          </p:cNvSpPr>
          <p:nvPr>
            <p:ph idx="1"/>
          </p:nvPr>
        </p:nvSpPr>
        <p:spPr/>
        <p:txBody>
          <a:bodyPr/>
          <a:lstStyle/>
          <a:p>
            <a:r>
              <a:rPr lang="en-US" sz="2000" dirty="0"/>
              <a:t>Staff is expected to verify that critical life threatening alarms are in the ‘ON’ position. Life threatening critical alarms are defined as the following: </a:t>
            </a:r>
          </a:p>
          <a:p>
            <a:pPr marL="457200" lvl="1" indent="0">
              <a:buNone/>
            </a:pPr>
            <a:r>
              <a:rPr lang="en-US" sz="1600" dirty="0"/>
              <a:t>•  Patients on continuous cardiac monitoring, ICP monitoring, CO2 monitoring, ventilators, </a:t>
            </a:r>
            <a:r>
              <a:rPr lang="en-US" sz="1600" dirty="0" err="1"/>
              <a:t>BiPAP</a:t>
            </a:r>
            <a:r>
              <a:rPr lang="en-US" sz="1600" dirty="0"/>
              <a:t>, continuous IV infusion of hemodynamically altering drugs, and SaO2 monitoring (refer to criteria), should be placed where the alarms can be reliably heard and trained staff are readily available to respond.</a:t>
            </a:r>
          </a:p>
          <a:p>
            <a:pPr marL="457200" lvl="1" indent="0">
              <a:buNone/>
            </a:pPr>
            <a:r>
              <a:rPr lang="en-US" sz="1600" dirty="0"/>
              <a:t> Alarms volumes will be set at a level so that staff can hear them.</a:t>
            </a:r>
          </a:p>
          <a:p>
            <a:pPr marL="457200" lvl="1" indent="0">
              <a:buNone/>
            </a:pPr>
            <a:r>
              <a:rPr lang="en-US" sz="1600" dirty="0"/>
              <a:t>Users of medical devices shall verify — as appropriate — that critical alarms are in the ‘on’ position and sufficiently audible:</a:t>
            </a:r>
          </a:p>
          <a:p>
            <a:pPr lvl="2"/>
            <a:r>
              <a:rPr lang="en-US" sz="1600" dirty="0"/>
              <a:t>Prior to using the device on a patient</a:t>
            </a:r>
          </a:p>
          <a:p>
            <a:pPr marL="457200" lvl="1" indent="0">
              <a:buNone/>
            </a:pPr>
            <a:r>
              <a:rPr lang="en-US" sz="1600" dirty="0"/>
              <a:t>	• When assuming care of a patient (i.e. at the start of shift)</a:t>
            </a:r>
          </a:p>
          <a:p>
            <a:pPr marL="457200" lvl="1" indent="0">
              <a:buNone/>
            </a:pPr>
            <a:r>
              <a:rPr lang="en-US" sz="1600" dirty="0"/>
              <a:t>	• Following removal and subsequent reapplication of the device on a patient due to patient care needs or 		    transfers</a:t>
            </a:r>
          </a:p>
          <a:p>
            <a:pPr marL="457200" lvl="1" indent="0">
              <a:buNone/>
            </a:pPr>
            <a:r>
              <a:rPr lang="en-US" sz="1600" dirty="0"/>
              <a:t>	• Prior to transferring a patient with the device to another care area</a:t>
            </a:r>
          </a:p>
        </p:txBody>
      </p:sp>
    </p:spTree>
    <p:extLst>
      <p:ext uri="{BB962C8B-B14F-4D97-AF65-F5344CB8AC3E}">
        <p14:creationId xmlns:p14="http://schemas.microsoft.com/office/powerpoint/2010/main" val="2565858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Not Use Abbreviations</a:t>
            </a:r>
          </a:p>
        </p:txBody>
      </p:sp>
      <p:sp>
        <p:nvSpPr>
          <p:cNvPr id="3" name="Content Placeholder 2"/>
          <p:cNvSpPr>
            <a:spLocks noGrp="1"/>
          </p:cNvSpPr>
          <p:nvPr>
            <p:ph idx="1"/>
          </p:nvPr>
        </p:nvSpPr>
        <p:spPr/>
        <p:txBody>
          <a:bodyPr/>
          <a:lstStyle/>
          <a:p>
            <a:r>
              <a:rPr lang="en-US" sz="2000" dirty="0"/>
              <a:t>Unapproved abbreviations should not be documented in orders, pre-printed forms, or in handwritten or electronic medication related documents.</a:t>
            </a:r>
          </a:p>
          <a:p>
            <a:r>
              <a:rPr lang="en-US" sz="2000" dirty="0"/>
              <a:t>The following Unacceptable abbreviations, because of their propensity to be misunderstood and lead to an error in care, will not be used for any type of order, pre-printed forms, or in medication-related documentation, </a:t>
            </a:r>
            <a:r>
              <a:rPr lang="en-US" sz="2000" dirty="0" err="1"/>
              <a:t>handwrittenor</a:t>
            </a:r>
            <a:r>
              <a:rPr lang="en-US" sz="2000" dirty="0"/>
              <a:t> electronic:</a:t>
            </a:r>
          </a:p>
          <a:p>
            <a:pPr marL="457200" lvl="1" indent="0">
              <a:buNone/>
            </a:pPr>
            <a:r>
              <a:rPr lang="en-US" b="1"/>
              <a:t>Unacceptable </a:t>
            </a:r>
            <a:r>
              <a:rPr lang="en-US" b="1" dirty="0"/>
              <a:t>Abbreviation</a:t>
            </a:r>
            <a:r>
              <a:rPr lang="en-US" sz="800"/>
              <a:t>	                                     </a:t>
            </a:r>
            <a:r>
              <a:rPr lang="en-US" b="1"/>
              <a:t>Recommended </a:t>
            </a:r>
            <a:r>
              <a:rPr lang="en-US" b="1" dirty="0"/>
              <a:t>Alternatives</a:t>
            </a:r>
            <a:r>
              <a:rPr lang="en-US" sz="800" dirty="0"/>
              <a:t>	</a:t>
            </a:r>
          </a:p>
          <a:p>
            <a:r>
              <a:rPr lang="en-US" sz="1600" u="sng" dirty="0"/>
              <a:t>‘U’ or ‘u’	                                                                               Spell out the word ‘units’	</a:t>
            </a:r>
          </a:p>
          <a:p>
            <a:r>
              <a:rPr lang="en-US" sz="1600" u="sng" dirty="0"/>
              <a:t>‘IU’	                                                                                                   Spell out the words ‘international units’	</a:t>
            </a:r>
          </a:p>
          <a:p>
            <a:r>
              <a:rPr lang="en-US" sz="1600" u="sng" dirty="0"/>
              <a:t>‘QD’ or “QOD’	                                                                               Write ‘daily’ or ‘every other day’	</a:t>
            </a:r>
          </a:p>
          <a:p>
            <a:r>
              <a:rPr lang="en-US" sz="1600" u="sng" dirty="0"/>
              <a:t>Use of trailing zeros (i.e. 5.0mg)	                                        Omit trailing zeros (i.e. 5mg)	</a:t>
            </a:r>
          </a:p>
          <a:p>
            <a:r>
              <a:rPr lang="en-US" sz="1600" u="sng" dirty="0"/>
              <a:t>Omission of leading zeros (i.e. .5mg)	                                        Use leading zeros (i.e. 0.5mg)	</a:t>
            </a:r>
          </a:p>
          <a:p>
            <a:r>
              <a:rPr lang="en-US" sz="1600" u="sng" dirty="0"/>
              <a:t>‘MS’, ‘MS04’, ‘MgS04’	                                                            Write Morphine Sulfate or Magnesium Sulfate</a:t>
            </a:r>
            <a:r>
              <a:rPr lang="en-US" sz="1600" dirty="0"/>
              <a:t>	</a:t>
            </a:r>
          </a:p>
          <a:p>
            <a:endParaRPr lang="en-US" sz="2000" dirty="0"/>
          </a:p>
        </p:txBody>
      </p:sp>
    </p:spTree>
    <p:extLst>
      <p:ext uri="{BB962C8B-B14F-4D97-AF65-F5344CB8AC3E}">
        <p14:creationId xmlns:p14="http://schemas.microsoft.com/office/powerpoint/2010/main" val="746361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Physician Impairment</a:t>
            </a:r>
          </a:p>
        </p:txBody>
      </p:sp>
      <p:sp>
        <p:nvSpPr>
          <p:cNvPr id="3" name="Content Placeholder 2"/>
          <p:cNvSpPr>
            <a:spLocks noGrp="1"/>
          </p:cNvSpPr>
          <p:nvPr>
            <p:ph idx="1"/>
          </p:nvPr>
        </p:nvSpPr>
        <p:spPr/>
        <p:txBody>
          <a:bodyPr/>
          <a:lstStyle/>
          <a:p>
            <a:r>
              <a:rPr lang="en-US" sz="2000" dirty="0"/>
              <a:t>Physician impairment is a serious issue. The following may be signs that you or a colleague is impaired. (Reference Practitioner Health Policy, which may be found online at </a:t>
            </a:r>
            <a:r>
              <a:rPr lang="en-US" sz="2000" b="1" dirty="0"/>
              <a:t>covenantmss.org</a:t>
            </a:r>
            <a:r>
              <a:rPr lang="en-US" sz="2000" dirty="0"/>
              <a:t>)</a:t>
            </a:r>
          </a:p>
          <a:p>
            <a:pPr marL="0" indent="0">
              <a:buNone/>
            </a:pPr>
            <a:r>
              <a:rPr lang="en-US" sz="2000" b="1" dirty="0"/>
              <a:t>Personal</a:t>
            </a:r>
          </a:p>
          <a:p>
            <a:r>
              <a:rPr lang="en-US" sz="2400" dirty="0"/>
              <a:t>Deteriorating personal hygiene (e.g. over-use of cologne or mouthwash, disheveled appearance).</a:t>
            </a:r>
          </a:p>
          <a:p>
            <a:r>
              <a:rPr lang="en-US" sz="2400" dirty="0"/>
              <a:t>Multiple physical complaints</a:t>
            </a:r>
          </a:p>
          <a:p>
            <a:r>
              <a:rPr lang="en-US" sz="2400" dirty="0"/>
              <a:t>Personality and behavioral changes (moods swings, emotional crises, irritability, loss of compassion)</a:t>
            </a:r>
          </a:p>
          <a:p>
            <a:r>
              <a:rPr lang="en-US" sz="2400" dirty="0"/>
              <a:t>Physical symptoms (blackouts, sweating, tremors)</a:t>
            </a:r>
          </a:p>
          <a:p>
            <a:r>
              <a:rPr lang="en-US" sz="2400" dirty="0"/>
              <a:t>Preoccupation with mood altering agents (hiding or protecting supply, using more than intended)</a:t>
            </a:r>
          </a:p>
          <a:p>
            <a:endParaRPr lang="en-US" sz="2400" dirty="0"/>
          </a:p>
        </p:txBody>
      </p:sp>
    </p:spTree>
    <p:extLst>
      <p:ext uri="{BB962C8B-B14F-4D97-AF65-F5344CB8AC3E}">
        <p14:creationId xmlns:p14="http://schemas.microsoft.com/office/powerpoint/2010/main" val="3418966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Physician Impairment Cont.</a:t>
            </a:r>
          </a:p>
        </p:txBody>
      </p:sp>
      <p:sp>
        <p:nvSpPr>
          <p:cNvPr id="3" name="Content Placeholder 2"/>
          <p:cNvSpPr>
            <a:spLocks noGrp="1"/>
          </p:cNvSpPr>
          <p:nvPr>
            <p:ph idx="1"/>
          </p:nvPr>
        </p:nvSpPr>
        <p:spPr/>
        <p:txBody>
          <a:bodyPr/>
          <a:lstStyle/>
          <a:p>
            <a:pPr marL="0" indent="0">
              <a:buNone/>
            </a:pPr>
            <a:r>
              <a:rPr lang="en-US" sz="2800" b="1" dirty="0"/>
              <a:t>Friends and community</a:t>
            </a:r>
          </a:p>
          <a:p>
            <a:pPr marL="0" indent="0">
              <a:buNone/>
            </a:pPr>
            <a:r>
              <a:rPr lang="en-US" sz="2800" dirty="0"/>
              <a:t>• Personal isolation</a:t>
            </a:r>
          </a:p>
          <a:p>
            <a:pPr marL="0" indent="0">
              <a:buNone/>
            </a:pPr>
            <a:r>
              <a:rPr lang="en-US" sz="2800" dirty="0"/>
              <a:t>• Embarrassing behavior</a:t>
            </a:r>
          </a:p>
          <a:p>
            <a:pPr marL="0" indent="0">
              <a:buNone/>
            </a:pPr>
            <a:r>
              <a:rPr lang="en-US" sz="2800" dirty="0"/>
              <a:t>• Legal problems (e.g. drunken driving, speeding tickets)</a:t>
            </a:r>
          </a:p>
          <a:p>
            <a:pPr marL="0" indent="0">
              <a:buNone/>
            </a:pPr>
            <a:r>
              <a:rPr lang="en-US" sz="2800" dirty="0"/>
              <a:t>• Neglect of social commitments</a:t>
            </a:r>
          </a:p>
          <a:p>
            <a:pPr marL="0" indent="0">
              <a:buNone/>
            </a:pPr>
            <a:r>
              <a:rPr lang="en-US" sz="2800" dirty="0"/>
              <a:t>• Unpredictable, out of character behavior, such as inappropriate spending</a:t>
            </a:r>
          </a:p>
          <a:p>
            <a:pPr marL="0" indent="0">
              <a:buNone/>
            </a:pPr>
            <a:endParaRPr lang="en-US" sz="2800" dirty="0"/>
          </a:p>
        </p:txBody>
      </p:sp>
    </p:spTree>
    <p:extLst>
      <p:ext uri="{BB962C8B-B14F-4D97-AF65-F5344CB8AC3E}">
        <p14:creationId xmlns:p14="http://schemas.microsoft.com/office/powerpoint/2010/main" val="353750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Physician Impairment Cont.</a:t>
            </a:r>
          </a:p>
        </p:txBody>
      </p:sp>
      <p:sp>
        <p:nvSpPr>
          <p:cNvPr id="3" name="Content Placeholder 2"/>
          <p:cNvSpPr>
            <a:spLocks noGrp="1"/>
          </p:cNvSpPr>
          <p:nvPr>
            <p:ph idx="1"/>
          </p:nvPr>
        </p:nvSpPr>
        <p:spPr/>
        <p:txBody>
          <a:bodyPr/>
          <a:lstStyle/>
          <a:p>
            <a:pPr marL="0" indent="0">
              <a:buNone/>
            </a:pPr>
            <a:r>
              <a:rPr lang="en-US" sz="2000" b="1" dirty="0"/>
              <a:t>Professional</a:t>
            </a:r>
          </a:p>
          <a:p>
            <a:r>
              <a:rPr lang="en-US" sz="2000" dirty="0"/>
              <a:t>Change in work pattern (more or less hours), or disorganized scheduling</a:t>
            </a:r>
          </a:p>
          <a:p>
            <a:r>
              <a:rPr lang="en-US" sz="2000" dirty="0"/>
              <a:t>Frequent “breaks” or absence</a:t>
            </a:r>
          </a:p>
          <a:p>
            <a:r>
              <a:rPr lang="en-US" sz="2000" dirty="0"/>
              <a:t>Inaccessibility to patients and staff</a:t>
            </a:r>
          </a:p>
          <a:p>
            <a:r>
              <a:rPr lang="en-US" sz="2000" dirty="0"/>
              <a:t>Excessive drug use (samples, prescriptions, etc.) Complaints by patients regarding physician’s behavior Alcohol on breath</a:t>
            </a:r>
          </a:p>
          <a:p>
            <a:r>
              <a:rPr lang="en-US" sz="2000" dirty="0"/>
              <a:t>Rounding at inappropriate times</a:t>
            </a:r>
          </a:p>
          <a:p>
            <a:r>
              <a:rPr lang="en-US" sz="2000" dirty="0"/>
              <a:t>Deteriorating relationship with staff, patients, and/or colleagues</a:t>
            </a:r>
          </a:p>
          <a:p>
            <a:r>
              <a:rPr lang="en-US" sz="2000" dirty="0"/>
              <a:t> Deteriorating performance</a:t>
            </a:r>
          </a:p>
          <a:p>
            <a:pPr marL="0" indent="0">
              <a:buNone/>
            </a:pPr>
            <a:endParaRPr lang="en-US" sz="2000" dirty="0"/>
          </a:p>
          <a:p>
            <a:pPr marL="0" indent="0">
              <a:buNone/>
            </a:pPr>
            <a:r>
              <a:rPr lang="en-US" sz="2000" dirty="0"/>
              <a:t>If you suspect that a colleague may be impaired, it’s important that he or she gets the help they need. The medical staff has established avenues where physicians can seek assistance in a safe and confidential way.</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41212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Restraints/Seclusion</a:t>
            </a:r>
          </a:p>
        </p:txBody>
      </p:sp>
      <p:sp>
        <p:nvSpPr>
          <p:cNvPr id="3" name="Content Placeholder 2"/>
          <p:cNvSpPr>
            <a:spLocks noGrp="1"/>
          </p:cNvSpPr>
          <p:nvPr>
            <p:ph idx="1"/>
          </p:nvPr>
        </p:nvSpPr>
        <p:spPr>
          <a:xfrm>
            <a:off x="609600" y="1063411"/>
            <a:ext cx="10972800" cy="4727789"/>
          </a:xfrm>
        </p:spPr>
        <p:txBody>
          <a:bodyPr/>
          <a:lstStyle/>
          <a:p>
            <a:r>
              <a:rPr lang="en-US" sz="2400" dirty="0"/>
              <a:t>Administrative Policy – Restraint/Seclusion</a:t>
            </a:r>
          </a:p>
          <a:p>
            <a:r>
              <a:rPr lang="en-US" sz="2400" dirty="0"/>
              <a:t>All patients have the right to be free from physical or mental abuse, and corporal  punishment. All patients have the right to be free from restraint or seclusion, of any form, imposed as a convenience, or retaliation by staff.</a:t>
            </a:r>
          </a:p>
          <a:p>
            <a:r>
              <a:rPr lang="en-US" sz="2400" dirty="0"/>
              <a:t>Restraint or seclusion may only be imposed to ensure the immediate physical safety  of the patient, a staff member, or others and must be discontinued at the earliest possible time.</a:t>
            </a:r>
          </a:p>
          <a:p>
            <a:r>
              <a:rPr lang="en-US" sz="2400" dirty="0"/>
              <a:t>The organization will work to actively decrease the use of restraint or seclusion. When restraint or seclusion is necessary, such activity will be undertaken in a manner that protects the patient’s health and safety and preserves his or her dignity, rights, and well-being. The use of restraint/seclusion is a last resort, after alternative interventions have either been considered or attempted.</a:t>
            </a:r>
          </a:p>
        </p:txBody>
      </p:sp>
    </p:spTree>
    <p:extLst>
      <p:ext uri="{BB962C8B-B14F-4D97-AF65-F5344CB8AC3E}">
        <p14:creationId xmlns:p14="http://schemas.microsoft.com/office/powerpoint/2010/main" val="3056112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Restraints/Seclusion Cont.</a:t>
            </a:r>
          </a:p>
        </p:txBody>
      </p:sp>
      <p:sp>
        <p:nvSpPr>
          <p:cNvPr id="3" name="Content Placeholder 2"/>
          <p:cNvSpPr>
            <a:spLocks noGrp="1"/>
          </p:cNvSpPr>
          <p:nvPr>
            <p:ph idx="1"/>
          </p:nvPr>
        </p:nvSpPr>
        <p:spPr/>
        <p:txBody>
          <a:bodyPr/>
          <a:lstStyle/>
          <a:p>
            <a:r>
              <a:rPr lang="en-US" sz="2800" dirty="0"/>
              <a:t>All licensed independent practitioners or allied health professionals that manage patients placed in restraint or seclusion will have a working knowledge of the hospital policy. Reference Administrative policy(Medical/Surgical Restraints) for more information.</a:t>
            </a:r>
          </a:p>
          <a:p>
            <a:r>
              <a:rPr lang="en-US" sz="2800" dirty="0"/>
              <a:t>The use of restraint or seclusion for the following reasons is strictly prohibited:</a:t>
            </a:r>
          </a:p>
          <a:p>
            <a:pPr marL="457200" lvl="1" indent="0">
              <a:buNone/>
            </a:pPr>
            <a:r>
              <a:rPr lang="en-US" sz="2400" dirty="0"/>
              <a:t>•	Use that is based solely on a patient’s prior history and/or behavior.</a:t>
            </a:r>
          </a:p>
          <a:p>
            <a:pPr marL="457200" lvl="1" indent="0">
              <a:buNone/>
            </a:pPr>
            <a:r>
              <a:rPr lang="en-US" sz="2400" dirty="0"/>
              <a:t>•	Use as a convenience to staff.</a:t>
            </a:r>
          </a:p>
          <a:p>
            <a:pPr marL="457200" lvl="1" indent="0">
              <a:buNone/>
            </a:pPr>
            <a:r>
              <a:rPr lang="en-US" sz="2400" dirty="0"/>
              <a:t>•	Use as a method of coercion or as punishment.</a:t>
            </a:r>
          </a:p>
          <a:p>
            <a:pPr marL="457200" lvl="1" indent="0">
              <a:buNone/>
            </a:pPr>
            <a:r>
              <a:rPr lang="en-US" sz="2400" dirty="0"/>
              <a:t>•	Use as a method for the prevention of a fall.</a:t>
            </a:r>
          </a:p>
        </p:txBody>
      </p:sp>
    </p:spTree>
    <p:extLst>
      <p:ext uri="{BB962C8B-B14F-4D97-AF65-F5344CB8AC3E}">
        <p14:creationId xmlns:p14="http://schemas.microsoft.com/office/powerpoint/2010/main" val="1444639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Restraints/Seclusion Cont.</a:t>
            </a:r>
          </a:p>
        </p:txBody>
      </p:sp>
      <p:sp>
        <p:nvSpPr>
          <p:cNvPr id="3" name="Content Placeholder 2"/>
          <p:cNvSpPr>
            <a:spLocks noGrp="1"/>
          </p:cNvSpPr>
          <p:nvPr>
            <p:ph idx="1"/>
          </p:nvPr>
        </p:nvSpPr>
        <p:spPr/>
        <p:txBody>
          <a:bodyPr/>
          <a:lstStyle/>
          <a:p>
            <a:pPr marL="0" indent="0">
              <a:buNone/>
            </a:pPr>
            <a:r>
              <a:rPr lang="en-US" sz="2800" dirty="0"/>
              <a:t>Requirements for patient assessment &amp; ordering of restraint or seclusion</a:t>
            </a:r>
          </a:p>
          <a:p>
            <a:r>
              <a:rPr lang="en-US" sz="2800" dirty="0"/>
              <a:t>The use of restraint or seclusion must be in accordance with the order of a physician  or other LIP who is responsible for the care of the patient. The attending physician must be consulted as soon as possible if the attending physician did not order the restraint  or seclusion.</a:t>
            </a:r>
          </a:p>
          <a:p>
            <a:r>
              <a:rPr lang="en-US" sz="2800" dirty="0"/>
              <a:t>Orders for the use of restraint or seclusion must never be written as a standing order, nor on an as-needed basis (PRN).</a:t>
            </a:r>
          </a:p>
        </p:txBody>
      </p:sp>
    </p:spTree>
    <p:extLst>
      <p:ext uri="{BB962C8B-B14F-4D97-AF65-F5344CB8AC3E}">
        <p14:creationId xmlns:p14="http://schemas.microsoft.com/office/powerpoint/2010/main" val="276485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Restraint/Seclusion Cont.</a:t>
            </a:r>
          </a:p>
        </p:txBody>
      </p:sp>
      <p:sp>
        <p:nvSpPr>
          <p:cNvPr id="3" name="Content Placeholder 2"/>
          <p:cNvSpPr>
            <a:spLocks noGrp="1"/>
          </p:cNvSpPr>
          <p:nvPr>
            <p:ph idx="1"/>
          </p:nvPr>
        </p:nvSpPr>
        <p:spPr/>
        <p:txBody>
          <a:bodyPr/>
          <a:lstStyle/>
          <a:p>
            <a:pPr marL="0" indent="0">
              <a:buNone/>
            </a:pPr>
            <a:r>
              <a:rPr lang="en-US" sz="1600" dirty="0"/>
              <a:t>Each order for restraint or seclusion must contain at least the following information:</a:t>
            </a:r>
          </a:p>
          <a:p>
            <a:pPr marL="457200" lvl="1" indent="0">
              <a:buNone/>
            </a:pPr>
            <a:r>
              <a:rPr lang="en-US" sz="1600" dirty="0"/>
              <a:t>• The name of the patient being restrained or placed into seclusion</a:t>
            </a:r>
          </a:p>
          <a:p>
            <a:pPr marL="457200" lvl="1" indent="0">
              <a:buNone/>
            </a:pPr>
            <a:r>
              <a:rPr lang="en-US" sz="1600" dirty="0"/>
              <a:t>• The date and time of the order</a:t>
            </a:r>
          </a:p>
          <a:p>
            <a:pPr marL="457200" lvl="1" indent="0">
              <a:buNone/>
            </a:pPr>
            <a:r>
              <a:rPr lang="en-US" sz="1600" dirty="0"/>
              <a:t>• The name of the LIP ordering the restraint or seclusion</a:t>
            </a:r>
          </a:p>
          <a:p>
            <a:pPr marL="457200" lvl="1" indent="0">
              <a:buNone/>
            </a:pPr>
            <a:r>
              <a:rPr lang="en-US" sz="1600" dirty="0"/>
              <a:t>• The type of restraint or seclusion to be applied</a:t>
            </a:r>
          </a:p>
          <a:p>
            <a:pPr marL="457200" lvl="1" indent="0">
              <a:buNone/>
            </a:pPr>
            <a:r>
              <a:rPr lang="en-US" sz="1600" dirty="0"/>
              <a:t>• The time limit (duration) of the restraint or seclusion</a:t>
            </a:r>
          </a:p>
          <a:p>
            <a:pPr marL="0" indent="0">
              <a:buNone/>
            </a:pPr>
            <a:r>
              <a:rPr lang="en-US" sz="1600" dirty="0"/>
              <a:t>If there is to be any variation from this policy for monitoring of the patient and/or release from restraint before the order expires, then the rationale for such variation must be contained in the order.</a:t>
            </a:r>
          </a:p>
          <a:p>
            <a:pPr marL="0" indent="0">
              <a:buNone/>
            </a:pPr>
            <a:endParaRPr lang="en-US" sz="1600" dirty="0"/>
          </a:p>
          <a:p>
            <a:pPr marL="0" indent="0">
              <a:buNone/>
            </a:pPr>
            <a:r>
              <a:rPr lang="en-US" sz="1600" dirty="0"/>
              <a:t>The initial order for violent/self-destructive (behavioral) restraint must be time limited and shall not exceed 24 hours.</a:t>
            </a:r>
          </a:p>
          <a:p>
            <a:pPr marL="0" indent="0">
              <a:buNone/>
            </a:pPr>
            <a:endParaRPr lang="en-US" sz="1600" dirty="0"/>
          </a:p>
          <a:p>
            <a:pPr marL="0" indent="0">
              <a:buNone/>
            </a:pPr>
            <a:r>
              <a:rPr lang="en-US" sz="1600" dirty="0"/>
              <a:t>Renewal orders for non-violent/non-self-destructive (medical) restraint shall be obtained at least each calendar day. Renewal orders shall be based on an examination of the patient by an LIP.</a:t>
            </a:r>
          </a:p>
          <a:p>
            <a:r>
              <a:rPr lang="en-US" sz="1600" dirty="0"/>
              <a:t>Each order for restraint or seclusion used for the management of violent or self-destructive behavior that jeopardizes the immediate physical safety of the patient, a staff member, or others may only be ordered/renewed in accordance with the following limits for up  to a total of 24 hours:</a:t>
            </a:r>
          </a:p>
          <a:p>
            <a:pPr marL="0" indent="0">
              <a:buNone/>
            </a:pPr>
            <a:endParaRPr lang="en-US" dirty="0"/>
          </a:p>
        </p:txBody>
      </p:sp>
    </p:spTree>
    <p:extLst>
      <p:ext uri="{BB962C8B-B14F-4D97-AF65-F5344CB8AC3E}">
        <p14:creationId xmlns:p14="http://schemas.microsoft.com/office/powerpoint/2010/main" val="3657746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Restraint/Seclusion Cont.</a:t>
            </a:r>
          </a:p>
        </p:txBody>
      </p:sp>
      <p:sp>
        <p:nvSpPr>
          <p:cNvPr id="3" name="Content Placeholder 2"/>
          <p:cNvSpPr>
            <a:spLocks noGrp="1"/>
          </p:cNvSpPr>
          <p:nvPr>
            <p:ph idx="1"/>
          </p:nvPr>
        </p:nvSpPr>
        <p:spPr/>
        <p:txBody>
          <a:bodyPr/>
          <a:lstStyle/>
          <a:p>
            <a:r>
              <a:rPr lang="en-US" sz="2000" dirty="0"/>
              <a:t>Renewal orders for non-violent/non-self-destructive (medical) restraint shall be obtained at least each calendar day. Renewal orders shall be based on an examination of the patient by an LIP.</a:t>
            </a:r>
          </a:p>
          <a:p>
            <a:r>
              <a:rPr lang="en-US" sz="2000" dirty="0"/>
              <a:t>Each order for restraint or seclusion used for the management of violent or self-destructive behavior that jeopardizes the immediate physical safety of the patient, a staff member, or others may only be ordered/renewed in accordance with the following limits for up  to a total of 24 hours:</a:t>
            </a:r>
          </a:p>
          <a:p>
            <a:pPr marL="457200" lvl="1" indent="0">
              <a:buNone/>
            </a:pPr>
            <a:r>
              <a:rPr lang="en-US" sz="2000" dirty="0"/>
              <a:t>• Four (4) hours for adults age 18 and older;</a:t>
            </a:r>
          </a:p>
          <a:p>
            <a:pPr marL="457200" lvl="1" indent="0">
              <a:buNone/>
            </a:pPr>
            <a:r>
              <a:rPr lang="en-US" sz="2000" dirty="0"/>
              <a:t>• Two (2) hours for children and adolescents ages 9 to 1</a:t>
            </a:r>
          </a:p>
          <a:p>
            <a:pPr marL="457200" lvl="1" indent="0">
              <a:buNone/>
            </a:pPr>
            <a:r>
              <a:rPr lang="en-US" sz="2000" dirty="0"/>
              <a:t>• One (1) hour for patients under age 9.</a:t>
            </a:r>
          </a:p>
          <a:p>
            <a:pPr marL="457200" lvl="1" indent="0">
              <a:buNone/>
            </a:pPr>
            <a:r>
              <a:rPr lang="en-US" sz="2000" dirty="0"/>
              <a:t>After 24 hours, before writing a new order a physician or other LIP who is responsible for the care of the patient must see and assess the patient.</a:t>
            </a:r>
          </a:p>
          <a:p>
            <a:pPr marL="457200" lvl="1" indent="0">
              <a:buNone/>
            </a:pPr>
            <a:r>
              <a:rPr lang="en-US" sz="1400" dirty="0"/>
              <a:t>When restraint or seclusion is used for the management of violent or self-destructive behavior that jeopardizes the immediate physical safety of the patient, a staff member, or others, the patient must be seen face-to-face within one (1) hour after the initiation  of the intervention by a Physician or other LIP; or RN or PA who has been trained in accordance with the requirements of this policy. The purpose of the face-to-face evaluation is to assess; the patient’s immediate situation; the patient’s reaction to the intervention; the patient’s medical and behavioral condition; and the need to continue or terminate the restraint or seclusion.</a:t>
            </a:r>
          </a:p>
        </p:txBody>
      </p:sp>
    </p:spTree>
    <p:extLst>
      <p:ext uri="{BB962C8B-B14F-4D97-AF65-F5344CB8AC3E}">
        <p14:creationId xmlns:p14="http://schemas.microsoft.com/office/powerpoint/2010/main" val="3792933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38545"/>
          </a:xfrm>
        </p:spPr>
        <p:txBody>
          <a:bodyPr/>
          <a:lstStyle/>
          <a:p>
            <a:r>
              <a:rPr lang="en-US" dirty="0"/>
              <a:t>Treatment of Pain</a:t>
            </a:r>
          </a:p>
        </p:txBody>
      </p:sp>
      <p:sp>
        <p:nvSpPr>
          <p:cNvPr id="3" name="Content Placeholder 2"/>
          <p:cNvSpPr>
            <a:spLocks noGrp="1"/>
          </p:cNvSpPr>
          <p:nvPr>
            <p:ph idx="1"/>
          </p:nvPr>
        </p:nvSpPr>
        <p:spPr>
          <a:xfrm>
            <a:off x="609600" y="1009816"/>
            <a:ext cx="10972800" cy="4933785"/>
          </a:xfrm>
        </p:spPr>
        <p:txBody>
          <a:bodyPr/>
          <a:lstStyle/>
          <a:p>
            <a:r>
              <a:rPr lang="en-US" sz="2400" dirty="0"/>
              <a:t>In general, inpatients shall receive treatment for any active pain issue (acute or chronic), when intensity exceeds their acceptable level. Treatment shall be consistent with the patient’s clinical presentation and objective findings. The treatment modality selected shall be appropriate for the patient’s needs. Treatment is to be provided in a timely manner.</a:t>
            </a:r>
          </a:p>
          <a:p>
            <a:endParaRPr lang="en-US" sz="2400" dirty="0"/>
          </a:p>
          <a:p>
            <a:r>
              <a:rPr lang="en-US" sz="2400" dirty="0"/>
              <a:t>Patients have the right to refuse pain management in any care setting. Such refusal should be documented in the patient’s medical record.</a:t>
            </a:r>
          </a:p>
          <a:p>
            <a:pPr marL="0" indent="0">
              <a:buNone/>
            </a:pPr>
            <a:endParaRPr lang="en-US" sz="2400" dirty="0"/>
          </a:p>
          <a:p>
            <a:r>
              <a:rPr lang="en-US" sz="2400" dirty="0"/>
              <a:t>If a decision is made not to treat a patient’s pain and/or refer the patient for treatment, then the clinical justification for that decision should be documented in the patient’s medical record. (See Administrative Policy, Management of Pain)</a:t>
            </a:r>
          </a:p>
        </p:txBody>
      </p:sp>
    </p:spTree>
    <p:extLst>
      <p:ext uri="{BB962C8B-B14F-4D97-AF65-F5344CB8AC3E}">
        <p14:creationId xmlns:p14="http://schemas.microsoft.com/office/powerpoint/2010/main" val="875969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Anticoagulant Therapy </a:t>
            </a:r>
          </a:p>
        </p:txBody>
      </p:sp>
      <p:sp>
        <p:nvSpPr>
          <p:cNvPr id="3" name="Content Placeholder 2"/>
          <p:cNvSpPr>
            <a:spLocks noGrp="1"/>
          </p:cNvSpPr>
          <p:nvPr>
            <p:ph idx="1"/>
          </p:nvPr>
        </p:nvSpPr>
        <p:spPr/>
        <p:txBody>
          <a:bodyPr/>
          <a:lstStyle/>
          <a:p>
            <a:r>
              <a:rPr lang="en-US" dirty="0"/>
              <a:t>Patients receiving anticoagulant therapy shall have these medications ordered, prepared, dispensed, administered, and monitored in accordance with guidelines and requirements established in Pharmacy policy.</a:t>
            </a:r>
          </a:p>
        </p:txBody>
      </p:sp>
    </p:spTree>
    <p:extLst>
      <p:ext uri="{BB962C8B-B14F-4D97-AF65-F5344CB8AC3E}">
        <p14:creationId xmlns:p14="http://schemas.microsoft.com/office/powerpoint/2010/main" val="1765521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Alarms</a:t>
            </a:r>
          </a:p>
        </p:txBody>
      </p:sp>
      <p:sp>
        <p:nvSpPr>
          <p:cNvPr id="3" name="Content Placeholder 2"/>
          <p:cNvSpPr>
            <a:spLocks noGrp="1"/>
          </p:cNvSpPr>
          <p:nvPr>
            <p:ph idx="1"/>
          </p:nvPr>
        </p:nvSpPr>
        <p:spPr/>
        <p:txBody>
          <a:bodyPr/>
          <a:lstStyle/>
          <a:p>
            <a:r>
              <a:rPr lang="en-US" sz="2400" dirty="0"/>
              <a:t>Clinical alarm systems are intended to alert caregivers of potential patient problems, but if they are not properly managed, they can compromise patient safety. This is a multifaceted problem. In some situations, individual alarm signals are difficult to detect. At the same time, many patient care areas have numerous alarm signals and the resulting noise and displayed information tends to desensitize staff and cause them to miss or ignore alarm signals or even disable them. Other issues associated with effective clinical alarm system management include too many devices with alarms, default settings that are not at an actionable level, and alarm limits that are too narrow. These issues vary greatly among hospitals and even within different units in a single hospital.</a:t>
            </a:r>
          </a:p>
        </p:txBody>
      </p:sp>
    </p:spTree>
    <p:extLst>
      <p:ext uri="{BB962C8B-B14F-4D97-AF65-F5344CB8AC3E}">
        <p14:creationId xmlns:p14="http://schemas.microsoft.com/office/powerpoint/2010/main" val="2030106549"/>
      </p:ext>
    </p:extLst>
  </p:cSld>
  <p:clrMapOvr>
    <a:masterClrMapping/>
  </p:clrMapOvr>
</p:sld>
</file>

<file path=ppt/theme/theme1.xml><?xml version="1.0" encoding="utf-8"?>
<a:theme xmlns:a="http://schemas.openxmlformats.org/drawingml/2006/main" name="Covenant Health">
  <a:themeElements>
    <a:clrScheme name="SJH Colors">
      <a:dk1>
        <a:srgbClr val="00338E"/>
      </a:dk1>
      <a:lt1>
        <a:srgbClr val="FFFFFF"/>
      </a:lt1>
      <a:dk2>
        <a:srgbClr val="393B3D"/>
      </a:dk2>
      <a:lt2>
        <a:srgbClr val="BFBFBF"/>
      </a:lt2>
      <a:accent1>
        <a:srgbClr val="39892F"/>
      </a:accent1>
      <a:accent2>
        <a:srgbClr val="F15A29"/>
      </a:accent2>
      <a:accent3>
        <a:srgbClr val="C9282D"/>
      </a:accent3>
      <a:accent4>
        <a:srgbClr val="0070C0"/>
      </a:accent4>
      <a:accent5>
        <a:srgbClr val="FFC000"/>
      </a:accent5>
      <a:accent6>
        <a:srgbClr val="702785"/>
      </a:accent6>
      <a:hlink>
        <a:srgbClr val="0000FF"/>
      </a:hlink>
      <a:folHlink>
        <a:srgbClr val="3989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ovenant Health" id="{F87D4349-4C9B-4399-BD00-AAAB857E8A8B}" vid="{298206E4-BFCD-4F37-B667-0591ACAB0A3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Covenant Health</Template>
  <TotalTime>16285</TotalTime>
  <Words>1868</Words>
  <Application>Microsoft Office PowerPoint</Application>
  <PresentationFormat>Widescreen</PresentationFormat>
  <Paragraphs>107</Paragraphs>
  <Slides>15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Covenant Health</vt:lpstr>
      <vt:lpstr>Custom Design</vt:lpstr>
      <vt:lpstr>Interpreters</vt:lpstr>
      <vt:lpstr>Use of Restraints/Seclusion</vt:lpstr>
      <vt:lpstr>Restraints/Seclusion Cont.</vt:lpstr>
      <vt:lpstr>Restraints/Seclusion Cont.</vt:lpstr>
      <vt:lpstr>Restraint/Seclusion Cont.</vt:lpstr>
      <vt:lpstr>Restraint/Seclusion Cont.</vt:lpstr>
      <vt:lpstr>Treatment of Pain</vt:lpstr>
      <vt:lpstr>Anticoagulant Therapy </vt:lpstr>
      <vt:lpstr>Clinical Alarms</vt:lpstr>
      <vt:lpstr>Clinical Alarms</vt:lpstr>
      <vt:lpstr>Clinical Alarms</vt:lpstr>
      <vt:lpstr>Do Not Use Abbreviations</vt:lpstr>
      <vt:lpstr>Physician Impairment</vt:lpstr>
      <vt:lpstr>Physician Impairment Cont.</vt:lpstr>
      <vt:lpstr>Physician Impairment Cont.</vt:lpstr>
    </vt:vector>
  </TitlesOfParts>
  <Company>St. Joseph Health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for New Providers: Medical Staff Structure, Team-Building and Patients</dc:title>
  <dc:creator>Heath, Christine</dc:creator>
  <cp:lastModifiedBy>Bryant, Natalie</cp:lastModifiedBy>
  <cp:revision>256</cp:revision>
  <dcterms:created xsi:type="dcterms:W3CDTF">2018-10-18T17:21:38Z</dcterms:created>
  <dcterms:modified xsi:type="dcterms:W3CDTF">2019-03-05T21:35:30Z</dcterms:modified>
</cp:coreProperties>
</file>