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1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978B0-9A36-4F13-8F00-57DF7ABF2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9BD052-858D-447F-B949-4EAD07D95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73384-06ED-45D1-88B8-5D5A31701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154C5-B7E0-4502-AB55-C313F729766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BD54F-5ABB-4F08-AB5E-DB065BFEE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AE8B8-41C1-430C-BCC2-0E2F5E998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7320-4A9B-4C8F-AC41-6D674A291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1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3857B-897E-46AB-91CE-1EA70271F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1D7393-9696-4217-A953-A944E3656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5132E-84D2-4CE2-9919-0B55E4448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154C5-B7E0-4502-AB55-C313F729766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FB612-4EC7-43AA-B264-39C6B3219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1B340-2671-4FCF-AE32-9ACE53F26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7320-4A9B-4C8F-AC41-6D674A291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26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F028D4-33F2-4CE8-B2C2-3CD15A9F4E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533BBC-03BA-4C6E-9ADA-D5E148F2D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5AC8B-F4A6-44CB-9CBE-9CDBD4594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154C5-B7E0-4502-AB55-C313F729766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A8E07-E95E-45B0-AEF2-CC0E0DD45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41622-E371-49BB-A93C-7EDFB105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7320-4A9B-4C8F-AC41-6D674A291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3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72E3E-10E4-487F-A895-D23951F47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32CA5-00CA-49F8-9F9D-997377EA1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B267E-243F-4812-BA41-C5A63CC92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154C5-B7E0-4502-AB55-C313F729766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A1F7C-515C-4D52-A734-80595F71A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D8452-A1E6-4533-BBDE-589A80652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7320-4A9B-4C8F-AC41-6D674A291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8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C8C8D-C332-4B78-8087-067C4A9F2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B51A8C-C2D0-4F18-B064-90072C919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0800C-75F1-4156-9D72-A6659F9BE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154C5-B7E0-4502-AB55-C313F729766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AE53C-B004-4E68-A941-49AC00F1A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94D76-A9F8-42B0-9F4E-3D8D577D8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7320-4A9B-4C8F-AC41-6D674A291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1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9B1FD-55A3-4B30-B2C4-5F4EAB03B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040B6-E8A8-4E74-9EB2-BA96E607EC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EE1446-80E7-41B2-BA69-3A3DDB1CFE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E10F75-9B88-44DC-A13D-A10D463BD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154C5-B7E0-4502-AB55-C313F729766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CE04E-D432-4D92-8F2C-A988FA966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741860-C9E3-49FC-A762-50E09DAC6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7320-4A9B-4C8F-AC41-6D674A291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3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767C9-DAB1-4C29-9A5E-D1D59076D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FF437-E0C4-49B9-970B-661413AF8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081567-39AC-4A1D-87AE-B125BE6B3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C50D04-91F0-46EF-AD64-8BB103D0D9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FF7978-7C3E-4756-AB92-FCAB6AC1FD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3FDEDA-A8CA-433B-AB1D-000D41302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154C5-B7E0-4502-AB55-C313F729766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CA0620-49C4-4D23-A7CB-4C8AF85BA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9F390C-7D85-4390-8C2A-EEC0AC57C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7320-4A9B-4C8F-AC41-6D674A291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35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1CC01-79F7-4BA7-AAA8-C17CEDE68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85CCA1-E3DA-4E71-A412-C1D0B4B0E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154C5-B7E0-4502-AB55-C313F729766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4ECBE-5073-4AF7-9D71-7EBF6C957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852143-3467-4500-AECF-95CB7D633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7320-4A9B-4C8F-AC41-6D674A291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0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55E316-6A31-4741-85B1-D2192A846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154C5-B7E0-4502-AB55-C313F729766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7A9468-DC38-44B3-84DA-8ABE0116F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F719D-1186-40C4-8449-39B3B2168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7320-4A9B-4C8F-AC41-6D674A291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7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2804D-1880-4B02-AD36-00982B896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42245-41C4-411C-857D-E3982AC1E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09044-1B5D-49D1-A8C8-91E9B43D0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075CED-455B-44EA-A475-00896C435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154C5-B7E0-4502-AB55-C313F729766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FE295-F460-41D2-A77B-AAD673CDD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1C3D9-1647-4EE3-988A-A782EEFEB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7320-4A9B-4C8F-AC41-6D674A291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88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91186-C83D-4612-9E15-58224634D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E629A7-5AEF-4C56-88E8-3162198010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118CC6-CBAF-4844-8A7C-3253F4630B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7DEEF-62F2-49C9-8F85-258B1F3F3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154C5-B7E0-4502-AB55-C313F729766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421AA-2F67-4E47-BB34-AF4152FB9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A43F6-AB96-4C82-B920-07F358D4B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7320-4A9B-4C8F-AC41-6D674A291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5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0B18B7-6F1E-423F-ADD3-C2E112D70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F816C-5308-4F43-BBFE-6149B6B86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98947-FD22-4C6F-B1FE-B0589D06BF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154C5-B7E0-4502-AB55-C313F729766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B155E-C33D-4C1D-8363-EFA3611C32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D9E12-3CE6-4FF6-94FD-9956014D5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07320-4A9B-4C8F-AC41-6D674A291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8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E479E0-9EF3-4EC2-90E2-0A0D24031F72}"/>
              </a:ext>
            </a:extLst>
          </p:cNvPr>
          <p:cNvSpPr txBox="1"/>
          <p:nvPr/>
        </p:nvSpPr>
        <p:spPr>
          <a:xfrm>
            <a:off x="1593909" y="855677"/>
            <a:ext cx="2600587" cy="36933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/>
              <a:t>Emergency – Tier 1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AE25F6-AF5E-4269-B101-E6BB32683995}"/>
              </a:ext>
            </a:extLst>
          </p:cNvPr>
          <p:cNvSpPr txBox="1"/>
          <p:nvPr/>
        </p:nvSpPr>
        <p:spPr>
          <a:xfrm>
            <a:off x="7526323" y="855677"/>
            <a:ext cx="2600587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Urgent – Tier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B44627-64F1-411A-84D9-E1311A9CA570}"/>
              </a:ext>
            </a:extLst>
          </p:cNvPr>
          <p:cNvSpPr txBox="1"/>
          <p:nvPr/>
        </p:nvSpPr>
        <p:spPr>
          <a:xfrm>
            <a:off x="1593908" y="1679197"/>
            <a:ext cx="2600587" cy="46166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Droplet (gown, gloves, </a:t>
            </a:r>
            <a:r>
              <a:rPr lang="en-US" sz="1200" dirty="0" err="1"/>
              <a:t>faceshield</a:t>
            </a:r>
            <a:r>
              <a:rPr lang="en-US" sz="1200" dirty="0"/>
              <a:t>) and fitted N-95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DB4A66-0490-4416-A003-E2D4615E3A7C}"/>
              </a:ext>
            </a:extLst>
          </p:cNvPr>
          <p:cNvSpPr txBox="1"/>
          <p:nvPr/>
        </p:nvSpPr>
        <p:spPr>
          <a:xfrm>
            <a:off x="6653868" y="1679197"/>
            <a:ext cx="1550565" cy="276999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High-risk procedure*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3463F3-4571-4B8A-968D-B0317F93A9DB}"/>
              </a:ext>
            </a:extLst>
          </p:cNvPr>
          <p:cNvSpPr txBox="1"/>
          <p:nvPr/>
        </p:nvSpPr>
        <p:spPr>
          <a:xfrm>
            <a:off x="9675303" y="1679197"/>
            <a:ext cx="1550565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Low-risk procedure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76DCA1-C41A-4DE0-ADFB-4EB8CB9C8956}"/>
              </a:ext>
            </a:extLst>
          </p:cNvPr>
          <p:cNvSpPr txBox="1"/>
          <p:nvPr/>
        </p:nvSpPr>
        <p:spPr>
          <a:xfrm>
            <a:off x="6653867" y="2410384"/>
            <a:ext cx="1550565" cy="276999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Symptom screen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16F989-B270-47C0-A138-24C64F93024A}"/>
              </a:ext>
            </a:extLst>
          </p:cNvPr>
          <p:cNvSpPr txBox="1"/>
          <p:nvPr/>
        </p:nvSpPr>
        <p:spPr>
          <a:xfrm>
            <a:off x="9675303" y="2410384"/>
            <a:ext cx="1550565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Symptom screen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B6F700-7D4F-450D-988C-C11E532EB59D}"/>
              </a:ext>
            </a:extLst>
          </p:cNvPr>
          <p:cNvSpPr txBox="1"/>
          <p:nvPr/>
        </p:nvSpPr>
        <p:spPr>
          <a:xfrm>
            <a:off x="5388529" y="3252668"/>
            <a:ext cx="1550565" cy="646331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Consider delay. If unable to delay, then RT-PCR test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2B994B-52A4-4A50-8D11-11EBF0FC2E55}"/>
              </a:ext>
            </a:extLst>
          </p:cNvPr>
          <p:cNvSpPr txBox="1"/>
          <p:nvPr/>
        </p:nvSpPr>
        <p:spPr>
          <a:xfrm>
            <a:off x="8900020" y="3252667"/>
            <a:ext cx="1550565" cy="646331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Consider delay. If unable to delay, then RT-PCR test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2E5A82-BAB5-46B2-8B48-54936FD398BD}"/>
              </a:ext>
            </a:extLst>
          </p:cNvPr>
          <p:cNvSpPr txBox="1"/>
          <p:nvPr/>
        </p:nvSpPr>
        <p:spPr>
          <a:xfrm>
            <a:off x="10570827" y="3252666"/>
            <a:ext cx="1550565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Standard</a:t>
            </a:r>
            <a:r>
              <a:rPr lang="en-US" sz="1200" dirty="0"/>
              <a:t> - Proceed with standard surgical attire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03DD93-F77B-4599-B559-F215F6560D67}"/>
              </a:ext>
            </a:extLst>
          </p:cNvPr>
          <p:cNvSpPr txBox="1"/>
          <p:nvPr/>
        </p:nvSpPr>
        <p:spPr>
          <a:xfrm>
            <a:off x="5388528" y="4465625"/>
            <a:ext cx="1550565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Standard</a:t>
            </a:r>
            <a:r>
              <a:rPr lang="en-US" sz="1200" dirty="0"/>
              <a:t> - Proceed with standard surgical attire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AB8F58-DF8C-4D47-A42D-E0B5D3EF993E}"/>
              </a:ext>
            </a:extLst>
          </p:cNvPr>
          <p:cNvSpPr txBox="1"/>
          <p:nvPr/>
        </p:nvSpPr>
        <p:spPr>
          <a:xfrm>
            <a:off x="7204395" y="4465625"/>
            <a:ext cx="1550565" cy="156966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Highest risk</a:t>
            </a:r>
            <a:r>
              <a:rPr lang="en-US" sz="1200" dirty="0"/>
              <a:t> </a:t>
            </a:r>
          </a:p>
          <a:p>
            <a:pPr algn="ctr"/>
            <a:r>
              <a:rPr lang="en-US" sz="1200" dirty="0"/>
              <a:t>-approval by Anesthesia chair and surgical chair and CMO</a:t>
            </a:r>
          </a:p>
          <a:p>
            <a:pPr algn="ctr"/>
            <a:r>
              <a:rPr lang="en-US" sz="1200" dirty="0"/>
              <a:t>-Droplet + fitted N-95</a:t>
            </a:r>
          </a:p>
          <a:p>
            <a:pPr algn="ctr"/>
            <a:r>
              <a:rPr lang="en-US" sz="1200" dirty="0"/>
              <a:t>-follow COVID+ protocol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E1B3B3-F76E-4DEA-9532-4267EFA0B175}"/>
              </a:ext>
            </a:extLst>
          </p:cNvPr>
          <p:cNvSpPr txBox="1"/>
          <p:nvPr/>
        </p:nvSpPr>
        <p:spPr>
          <a:xfrm>
            <a:off x="8900020" y="4465625"/>
            <a:ext cx="1550565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Standard</a:t>
            </a:r>
            <a:r>
              <a:rPr lang="en-US" sz="1200" dirty="0"/>
              <a:t> - Proceed with standard surgical attire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0639BF-BC63-4BDE-851A-3139A3F6C6E7}"/>
              </a:ext>
            </a:extLst>
          </p:cNvPr>
          <p:cNvSpPr txBox="1"/>
          <p:nvPr/>
        </p:nvSpPr>
        <p:spPr>
          <a:xfrm>
            <a:off x="10570827" y="4450184"/>
            <a:ext cx="1550565" cy="138499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Higher risk</a:t>
            </a:r>
          </a:p>
          <a:p>
            <a:pPr algn="ctr"/>
            <a:r>
              <a:rPr lang="en-US" sz="1200" dirty="0"/>
              <a:t>-approval by Anesthesia and surgery chair</a:t>
            </a:r>
          </a:p>
          <a:p>
            <a:pPr algn="ctr"/>
            <a:r>
              <a:rPr lang="en-US" sz="1200" dirty="0"/>
              <a:t>-Droplet + fitted N-95</a:t>
            </a:r>
          </a:p>
          <a:p>
            <a:pPr algn="ctr"/>
            <a:r>
              <a:rPr lang="en-US" sz="1200" dirty="0"/>
              <a:t>-follow COVID+ protocol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B73733C-ADEB-4DA8-9D2E-2B5482EFA34C}"/>
              </a:ext>
            </a:extLst>
          </p:cNvPr>
          <p:cNvCxnSpPr/>
          <p:nvPr/>
        </p:nvCxnSpPr>
        <p:spPr>
          <a:xfrm flipH="1">
            <a:off x="7617204" y="1291905"/>
            <a:ext cx="822121" cy="2356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4D2D8A-CE0A-45BC-816A-16A42FAE7F23}"/>
              </a:ext>
            </a:extLst>
          </p:cNvPr>
          <p:cNvCxnSpPr>
            <a:cxnSpLocks/>
          </p:cNvCxnSpPr>
          <p:nvPr/>
        </p:nvCxnSpPr>
        <p:spPr>
          <a:xfrm flipH="1">
            <a:off x="7526323" y="2009235"/>
            <a:ext cx="1" cy="2364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2C0352C-7177-4B54-9245-5281ABA57CDE}"/>
              </a:ext>
            </a:extLst>
          </p:cNvPr>
          <p:cNvCxnSpPr>
            <a:cxnSpLocks/>
          </p:cNvCxnSpPr>
          <p:nvPr/>
        </p:nvCxnSpPr>
        <p:spPr>
          <a:xfrm flipH="1">
            <a:off x="6163810" y="2760126"/>
            <a:ext cx="1040586" cy="3814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DC407E6-E8ED-4586-9212-7DB45F21BA74}"/>
              </a:ext>
            </a:extLst>
          </p:cNvPr>
          <p:cNvCxnSpPr>
            <a:cxnSpLocks/>
          </p:cNvCxnSpPr>
          <p:nvPr/>
        </p:nvCxnSpPr>
        <p:spPr>
          <a:xfrm>
            <a:off x="7617204" y="2760126"/>
            <a:ext cx="494950" cy="3814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0BE29B7-C2B1-4C3D-807C-39B2262FEA67}"/>
              </a:ext>
            </a:extLst>
          </p:cNvPr>
          <p:cNvSpPr txBox="1"/>
          <p:nvPr/>
        </p:nvSpPr>
        <p:spPr>
          <a:xfrm>
            <a:off x="7658274" y="3252666"/>
            <a:ext cx="739979" cy="276999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RT-PCR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61043FA-C5AA-4277-8A5F-0DC03ADA5515}"/>
              </a:ext>
            </a:extLst>
          </p:cNvPr>
          <p:cNvCxnSpPr>
            <a:cxnSpLocks/>
          </p:cNvCxnSpPr>
          <p:nvPr/>
        </p:nvCxnSpPr>
        <p:spPr>
          <a:xfrm flipH="1">
            <a:off x="6014906" y="4010096"/>
            <a:ext cx="148904" cy="3605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F353C6B-7FAB-4061-958B-00058A1A1A0B}"/>
              </a:ext>
            </a:extLst>
          </p:cNvPr>
          <p:cNvCxnSpPr>
            <a:cxnSpLocks/>
          </p:cNvCxnSpPr>
          <p:nvPr/>
        </p:nvCxnSpPr>
        <p:spPr>
          <a:xfrm>
            <a:off x="6222010" y="3993960"/>
            <a:ext cx="1504251" cy="3767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BE0A524-1AF8-402E-8E31-CE16C9C68F0A}"/>
              </a:ext>
            </a:extLst>
          </p:cNvPr>
          <p:cNvCxnSpPr>
            <a:cxnSpLocks/>
          </p:cNvCxnSpPr>
          <p:nvPr/>
        </p:nvCxnSpPr>
        <p:spPr>
          <a:xfrm>
            <a:off x="8074490" y="3583140"/>
            <a:ext cx="1279235" cy="829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85F3F5B-34C1-481D-A85F-1587FD89B11C}"/>
              </a:ext>
            </a:extLst>
          </p:cNvPr>
          <p:cNvCxnSpPr>
            <a:cxnSpLocks/>
          </p:cNvCxnSpPr>
          <p:nvPr/>
        </p:nvCxnSpPr>
        <p:spPr>
          <a:xfrm flipH="1">
            <a:off x="7846503" y="3555098"/>
            <a:ext cx="107745" cy="7592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58D5FBE-AADA-4552-94E6-6F903E49660A}"/>
              </a:ext>
            </a:extLst>
          </p:cNvPr>
          <p:cNvCxnSpPr>
            <a:cxnSpLocks/>
          </p:cNvCxnSpPr>
          <p:nvPr/>
        </p:nvCxnSpPr>
        <p:spPr>
          <a:xfrm flipH="1">
            <a:off x="9473967" y="3964678"/>
            <a:ext cx="139336" cy="4477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17B2EB1-E036-4388-B5EF-91AD7687CBB0}"/>
              </a:ext>
            </a:extLst>
          </p:cNvPr>
          <p:cNvCxnSpPr>
            <a:cxnSpLocks/>
          </p:cNvCxnSpPr>
          <p:nvPr/>
        </p:nvCxnSpPr>
        <p:spPr>
          <a:xfrm>
            <a:off x="9892608" y="3977319"/>
            <a:ext cx="954357" cy="3933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765FC9D-FE2A-475D-8934-995269B3D7FB}"/>
              </a:ext>
            </a:extLst>
          </p:cNvPr>
          <p:cNvCxnSpPr>
            <a:cxnSpLocks/>
          </p:cNvCxnSpPr>
          <p:nvPr/>
        </p:nvCxnSpPr>
        <p:spPr>
          <a:xfrm>
            <a:off x="10406542" y="2764360"/>
            <a:ext cx="954357" cy="3933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35346D79-D32D-4288-9C6E-E67F204B7F95}"/>
              </a:ext>
            </a:extLst>
          </p:cNvPr>
          <p:cNvCxnSpPr>
            <a:cxnSpLocks/>
          </p:cNvCxnSpPr>
          <p:nvPr/>
        </p:nvCxnSpPr>
        <p:spPr>
          <a:xfrm>
            <a:off x="9084065" y="1246106"/>
            <a:ext cx="828117" cy="3674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C03B008-6133-4B75-9B4B-8F99D77AD77A}"/>
              </a:ext>
            </a:extLst>
          </p:cNvPr>
          <p:cNvCxnSpPr>
            <a:cxnSpLocks/>
          </p:cNvCxnSpPr>
          <p:nvPr/>
        </p:nvCxnSpPr>
        <p:spPr>
          <a:xfrm flipH="1">
            <a:off x="10450584" y="2065052"/>
            <a:ext cx="1" cy="2364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CA641CE-657B-4D72-952A-EFD108A2A405}"/>
              </a:ext>
            </a:extLst>
          </p:cNvPr>
          <p:cNvCxnSpPr>
            <a:cxnSpLocks/>
          </p:cNvCxnSpPr>
          <p:nvPr/>
        </p:nvCxnSpPr>
        <p:spPr>
          <a:xfrm flipH="1">
            <a:off x="2776056" y="1340979"/>
            <a:ext cx="1" cy="2364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FB66FF8-75E9-4C3B-AE20-848316E6717A}"/>
              </a:ext>
            </a:extLst>
          </p:cNvPr>
          <p:cNvCxnSpPr>
            <a:cxnSpLocks/>
          </p:cNvCxnSpPr>
          <p:nvPr/>
        </p:nvCxnSpPr>
        <p:spPr>
          <a:xfrm flipH="1">
            <a:off x="9781563" y="2748888"/>
            <a:ext cx="316116" cy="4088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09646DA-69B6-4128-B3A7-F755DD6C9BC2}"/>
              </a:ext>
            </a:extLst>
          </p:cNvPr>
          <p:cNvSpPr txBox="1"/>
          <p:nvPr/>
        </p:nvSpPr>
        <p:spPr>
          <a:xfrm>
            <a:off x="691393" y="2656373"/>
            <a:ext cx="2600587" cy="156966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*High risk procedures include any open aerodigestive procedure</a:t>
            </a:r>
          </a:p>
          <a:p>
            <a:r>
              <a:rPr lang="en-US" sz="1200" dirty="0"/>
              <a:t>Examples:</a:t>
            </a:r>
          </a:p>
          <a:p>
            <a:r>
              <a:rPr lang="en-US" sz="1200" dirty="0"/>
              <a:t>-oropharyngeal/ENT</a:t>
            </a:r>
          </a:p>
          <a:p>
            <a:r>
              <a:rPr lang="en-US" sz="1200" dirty="0"/>
              <a:t>-trachea</a:t>
            </a:r>
          </a:p>
          <a:p>
            <a:r>
              <a:rPr lang="en-US" sz="1200" dirty="0"/>
              <a:t>-lung/thoracic</a:t>
            </a:r>
          </a:p>
          <a:p>
            <a:r>
              <a:rPr lang="en-US" sz="1200" dirty="0"/>
              <a:t>-surgery during which the bowel is open or exposed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79DAE51-0D1A-4059-BD04-12BCC1DD51C9}"/>
              </a:ext>
            </a:extLst>
          </p:cNvPr>
          <p:cNvSpPr txBox="1"/>
          <p:nvPr/>
        </p:nvSpPr>
        <p:spPr>
          <a:xfrm>
            <a:off x="691393" y="4324996"/>
            <a:ext cx="2600587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Any provider operating on a high-risk patient must have training in appropriate donning and doffing of PPE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D89D50E-3F64-42AE-AFE2-238389DC1839}"/>
              </a:ext>
            </a:extLst>
          </p:cNvPr>
          <p:cNvSpPr txBox="1"/>
          <p:nvPr/>
        </p:nvSpPr>
        <p:spPr>
          <a:xfrm>
            <a:off x="691393" y="5250455"/>
            <a:ext cx="2600587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All high risk cases must utilize a buddy system for donning and doffing of PPE</a:t>
            </a:r>
          </a:p>
        </p:txBody>
      </p:sp>
      <p:sp>
        <p:nvSpPr>
          <p:cNvPr id="54" name="Plus Sign 53">
            <a:extLst>
              <a:ext uri="{FF2B5EF4-FFF2-40B4-BE49-F238E27FC236}">
                <a16:creationId xmlns:a16="http://schemas.microsoft.com/office/drawing/2014/main" id="{558AE092-A0BF-4E76-929A-526C37B34DB7}"/>
              </a:ext>
            </a:extLst>
          </p:cNvPr>
          <p:cNvSpPr/>
          <p:nvPr/>
        </p:nvSpPr>
        <p:spPr>
          <a:xfrm>
            <a:off x="6856689" y="2882021"/>
            <a:ext cx="234892" cy="276999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Plus Sign 54">
            <a:extLst>
              <a:ext uri="{FF2B5EF4-FFF2-40B4-BE49-F238E27FC236}">
                <a16:creationId xmlns:a16="http://schemas.microsoft.com/office/drawing/2014/main" id="{49D16253-F8BE-4055-8439-5330C4C68CB7}"/>
              </a:ext>
            </a:extLst>
          </p:cNvPr>
          <p:cNvSpPr/>
          <p:nvPr/>
        </p:nvSpPr>
        <p:spPr>
          <a:xfrm>
            <a:off x="7526585" y="4017234"/>
            <a:ext cx="234892" cy="276999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Plus Sign 55">
            <a:extLst>
              <a:ext uri="{FF2B5EF4-FFF2-40B4-BE49-F238E27FC236}">
                <a16:creationId xmlns:a16="http://schemas.microsoft.com/office/drawing/2014/main" id="{73590F5A-1BAB-4F23-A358-AF5589097CB5}"/>
              </a:ext>
            </a:extLst>
          </p:cNvPr>
          <p:cNvSpPr/>
          <p:nvPr/>
        </p:nvSpPr>
        <p:spPr>
          <a:xfrm>
            <a:off x="10891379" y="4093665"/>
            <a:ext cx="234892" cy="276999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Minus Sign 56">
            <a:extLst>
              <a:ext uri="{FF2B5EF4-FFF2-40B4-BE49-F238E27FC236}">
                <a16:creationId xmlns:a16="http://schemas.microsoft.com/office/drawing/2014/main" id="{B5C412B6-0119-4A32-A8A5-01DA5C43391F}"/>
              </a:ext>
            </a:extLst>
          </p:cNvPr>
          <p:cNvSpPr/>
          <p:nvPr/>
        </p:nvSpPr>
        <p:spPr>
          <a:xfrm>
            <a:off x="11126271" y="2796239"/>
            <a:ext cx="312839" cy="276999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Minus Sign 57">
            <a:extLst>
              <a:ext uri="{FF2B5EF4-FFF2-40B4-BE49-F238E27FC236}">
                <a16:creationId xmlns:a16="http://schemas.microsoft.com/office/drawing/2014/main" id="{37E4D40D-E028-46F8-AAF8-4EA1AE78C1BF}"/>
              </a:ext>
            </a:extLst>
          </p:cNvPr>
          <p:cNvSpPr/>
          <p:nvPr/>
        </p:nvSpPr>
        <p:spPr>
          <a:xfrm>
            <a:off x="7967552" y="2796239"/>
            <a:ext cx="312839" cy="276999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Plus Sign 58">
            <a:extLst>
              <a:ext uri="{FF2B5EF4-FFF2-40B4-BE49-F238E27FC236}">
                <a16:creationId xmlns:a16="http://schemas.microsoft.com/office/drawing/2014/main" id="{D2434553-15EC-426B-91E3-A6615F1DFEE5}"/>
              </a:ext>
            </a:extLst>
          </p:cNvPr>
          <p:cNvSpPr/>
          <p:nvPr/>
        </p:nvSpPr>
        <p:spPr>
          <a:xfrm>
            <a:off x="9613303" y="2792310"/>
            <a:ext cx="234892" cy="276999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Minus Sign 59">
            <a:extLst>
              <a:ext uri="{FF2B5EF4-FFF2-40B4-BE49-F238E27FC236}">
                <a16:creationId xmlns:a16="http://schemas.microsoft.com/office/drawing/2014/main" id="{C9113676-5B7D-464E-A03E-23ED523DBCBD}"/>
              </a:ext>
            </a:extLst>
          </p:cNvPr>
          <p:cNvSpPr/>
          <p:nvPr/>
        </p:nvSpPr>
        <p:spPr>
          <a:xfrm>
            <a:off x="9177895" y="4035491"/>
            <a:ext cx="312839" cy="276999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E0083F7-116F-4DA0-B056-0BCAEE16E82B}"/>
              </a:ext>
            </a:extLst>
          </p:cNvPr>
          <p:cNvSpPr txBox="1"/>
          <p:nvPr/>
        </p:nvSpPr>
        <p:spPr>
          <a:xfrm>
            <a:off x="284745" y="6369889"/>
            <a:ext cx="8355916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Droplet + fitted N-95 to be worn by anesthesia for all intubation or extensive bag mask ventilation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F2B81D3-EDD4-4DA8-8EA1-7F5E73DD75F5}"/>
              </a:ext>
            </a:extLst>
          </p:cNvPr>
          <p:cNvSpPr/>
          <p:nvPr/>
        </p:nvSpPr>
        <p:spPr>
          <a:xfrm>
            <a:off x="578840" y="2548883"/>
            <a:ext cx="2848762" cy="328629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F5DC6DB-2222-4B4F-A983-80C82DAA149A}"/>
              </a:ext>
            </a:extLst>
          </p:cNvPr>
          <p:cNvSpPr txBox="1"/>
          <p:nvPr/>
        </p:nvSpPr>
        <p:spPr>
          <a:xfrm>
            <a:off x="3597151" y="177343"/>
            <a:ext cx="592854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Precautions for operating room team (surgeon, nurses, techs)</a:t>
            </a:r>
          </a:p>
        </p:txBody>
      </p:sp>
      <p:sp>
        <p:nvSpPr>
          <p:cNvPr id="49" name="Minus Sign 48">
            <a:extLst>
              <a:ext uri="{FF2B5EF4-FFF2-40B4-BE49-F238E27FC236}">
                <a16:creationId xmlns:a16="http://schemas.microsoft.com/office/drawing/2014/main" id="{2B5F436A-5D7A-4AC8-8D63-31A44B7440BC}"/>
              </a:ext>
            </a:extLst>
          </p:cNvPr>
          <p:cNvSpPr/>
          <p:nvPr/>
        </p:nvSpPr>
        <p:spPr>
          <a:xfrm>
            <a:off x="5594626" y="4069564"/>
            <a:ext cx="312839" cy="276999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489DDDA-DCB7-4B5B-93BE-5D7E165A6831}"/>
              </a:ext>
            </a:extLst>
          </p:cNvPr>
          <p:cNvSpPr txBox="1"/>
          <p:nvPr/>
        </p:nvSpPr>
        <p:spPr>
          <a:xfrm>
            <a:off x="8754960" y="6353025"/>
            <a:ext cx="315229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CAPR may be substituted for N-95 on case-by-case basis, </a:t>
            </a:r>
            <a:r>
              <a:rPr lang="en-US" sz="900" b="1" dirty="0"/>
              <a:t>only</a:t>
            </a:r>
            <a:r>
              <a:rPr lang="en-US" sz="900" dirty="0"/>
              <a:t> if no documented N-95 fit option </a:t>
            </a:r>
          </a:p>
        </p:txBody>
      </p:sp>
    </p:spTree>
    <p:extLst>
      <p:ext uri="{BB962C8B-B14F-4D97-AF65-F5344CB8AC3E}">
        <p14:creationId xmlns:p14="http://schemas.microsoft.com/office/powerpoint/2010/main" val="348823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222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Derek Forrester</dc:creator>
  <cp:lastModifiedBy>Joseph Derek Forrester</cp:lastModifiedBy>
  <cp:revision>5</cp:revision>
  <dcterms:created xsi:type="dcterms:W3CDTF">2020-03-19T19:53:53Z</dcterms:created>
  <dcterms:modified xsi:type="dcterms:W3CDTF">2020-03-19T21:21:51Z</dcterms:modified>
</cp:coreProperties>
</file>