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1" r:id="rId3"/>
    <p:sldMasterId id="2147483683" r:id="rId4"/>
    <p:sldMasterId id="2147483729" r:id="rId5"/>
    <p:sldMasterId id="2147483774" r:id="rId6"/>
    <p:sldMasterId id="2147483883" r:id="rId7"/>
  </p:sldMasterIdLst>
  <p:notesMasterIdLst>
    <p:notesMasterId r:id="rId67"/>
  </p:notesMasterIdLst>
  <p:sldIdLst>
    <p:sldId id="256" r:id="rId8"/>
    <p:sldId id="257" r:id="rId9"/>
    <p:sldId id="266" r:id="rId10"/>
    <p:sldId id="260" r:id="rId11"/>
    <p:sldId id="263" r:id="rId12"/>
    <p:sldId id="10954" r:id="rId13"/>
    <p:sldId id="11123" r:id="rId14"/>
    <p:sldId id="11124" r:id="rId15"/>
    <p:sldId id="262" r:id="rId16"/>
    <p:sldId id="11070" r:id="rId17"/>
    <p:sldId id="11125" r:id="rId18"/>
    <p:sldId id="11130" r:id="rId19"/>
    <p:sldId id="11131" r:id="rId20"/>
    <p:sldId id="1792" r:id="rId21"/>
    <p:sldId id="506" r:id="rId22"/>
    <p:sldId id="1041" r:id="rId23"/>
    <p:sldId id="11113" r:id="rId24"/>
    <p:sldId id="779" r:id="rId25"/>
    <p:sldId id="11119" r:id="rId26"/>
    <p:sldId id="11117" r:id="rId27"/>
    <p:sldId id="11146" r:id="rId28"/>
    <p:sldId id="10872" r:id="rId29"/>
    <p:sldId id="10789" r:id="rId30"/>
    <p:sldId id="11020" r:id="rId31"/>
    <p:sldId id="787" r:id="rId32"/>
    <p:sldId id="11127" r:id="rId33"/>
    <p:sldId id="10910" r:id="rId34"/>
    <p:sldId id="11128" r:id="rId35"/>
    <p:sldId id="11129" r:id="rId36"/>
    <p:sldId id="264" r:id="rId37"/>
    <p:sldId id="366" r:id="rId38"/>
    <p:sldId id="1728" r:id="rId39"/>
    <p:sldId id="270" r:id="rId40"/>
    <p:sldId id="1038" r:id="rId41"/>
    <p:sldId id="10859" r:id="rId42"/>
    <p:sldId id="11002" r:id="rId43"/>
    <p:sldId id="868" r:id="rId44"/>
    <p:sldId id="11026" r:id="rId45"/>
    <p:sldId id="5715" r:id="rId46"/>
    <p:sldId id="5721" r:id="rId47"/>
    <p:sldId id="5713" r:id="rId48"/>
    <p:sldId id="5725" r:id="rId49"/>
    <p:sldId id="5727" r:id="rId50"/>
    <p:sldId id="5728" r:id="rId51"/>
    <p:sldId id="5726" r:id="rId52"/>
    <p:sldId id="10983" r:id="rId53"/>
    <p:sldId id="11049" r:id="rId54"/>
    <p:sldId id="11144" r:id="rId55"/>
    <p:sldId id="409" r:id="rId56"/>
    <p:sldId id="11051" r:id="rId57"/>
    <p:sldId id="11053" r:id="rId58"/>
    <p:sldId id="1126" r:id="rId59"/>
    <p:sldId id="11137" r:id="rId60"/>
    <p:sldId id="11139" r:id="rId61"/>
    <p:sldId id="11141" r:id="rId62"/>
    <p:sldId id="11143" r:id="rId63"/>
    <p:sldId id="11145" r:id="rId64"/>
    <p:sldId id="269" r:id="rId65"/>
    <p:sldId id="2123" r:id="rId6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nady, Cindi" initials="KC" lastIdx="1" clrIdx="0">
    <p:extLst>
      <p:ext uri="{19B8F6BF-5375-455C-9EA6-DF929625EA0E}">
        <p15:presenceInfo xmlns:p15="http://schemas.microsoft.com/office/powerpoint/2012/main" userId="S-1-5-21-798254582-200106796-1537874043-125763" providerId="AD"/>
      </p:ext>
    </p:extLst>
  </p:cmAuthor>
  <p:cmAuthor id="2" name="Rhyne, Craig D" initials="RCD" lastIdx="1" clrIdx="1">
    <p:extLst>
      <p:ext uri="{19B8F6BF-5375-455C-9EA6-DF929625EA0E}">
        <p15:presenceInfo xmlns:p15="http://schemas.microsoft.com/office/powerpoint/2012/main" userId="S::crhyne@stjoe.org::71649abc-8083-4223-98b2-3cfdbe7666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D01F29"/>
    <a:srgbClr val="E85C0E"/>
    <a:srgbClr val="F38D4D"/>
    <a:srgbClr val="000099"/>
    <a:srgbClr val="E936ED"/>
    <a:srgbClr val="D5540D"/>
    <a:srgbClr val="CE510C"/>
    <a:srgbClr val="C04C0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747" autoAdjust="0"/>
    <p:restoredTop sz="95394" autoAdjust="0"/>
  </p:normalViewPr>
  <p:slideViewPr>
    <p:cSldViewPr snapToGrid="0">
      <p:cViewPr varScale="1">
        <p:scale>
          <a:sx n="103" d="100"/>
          <a:sy n="103" d="100"/>
        </p:scale>
        <p:origin x="192" y="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4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28T20:09:35.722" idx="1">
    <p:pos x="6787" y="65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F05DB2C-8DCE-4461-A4C0-829B572BD36F}" type="datetimeFigureOut">
              <a:rPr lang="en-US" smtClean="0"/>
              <a:t>1/29/21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DD41161-6CC1-40CF-BFAD-D1410EEE2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5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1F574542-6A91-4884-A673-198038223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2E6E574E-4302-4E7A-B900-F5390E4AD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2EF6941F-6A48-4F3E-935E-97884526BF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0992A7-AFA6-4059-90D7-58A026B784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64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59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83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92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462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1D91CB0-253A-42D9-A4C7-32011C217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0A42D9E5-510E-47E0-B0A1-BEB684DA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8CCDC4D-F3FA-45D3-B376-A41898F2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0D4B7-0745-4EB2-800A-61E7F03E01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4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AC1FEAA-6834-4322-BCFF-9062A510C0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4AA118C7-3C10-4790-AAAD-A415FE1A44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4C238052-F157-4386-8760-EFED3AB157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900A14-864B-4B61-A6D8-E35507CEEA1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92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1D91CB0-253A-42D9-A4C7-32011C2172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0A42D9E5-510E-47E0-B0A1-BEB684DA8F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8CCDC4D-F3FA-45D3-B376-A41898F2C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238" indent="-2905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522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1950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8675" indent="-231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60D4B7-0745-4EB2-800A-61E7F03E01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23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04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97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156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68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613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38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7.png"/><Relationship Id="rId2" Type="http://schemas.openxmlformats.org/officeDocument/2006/relationships/tags" Target="../tags/tag3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3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8.xml"/><Relationship Id="rId1" Type="http://schemas.openxmlformats.org/officeDocument/2006/relationships/vmlDrawing" Target="../drawings/vmlDrawing4.v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image" Target="../media/image9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7.xml"/><Relationship Id="rId1" Type="http://schemas.openxmlformats.org/officeDocument/2006/relationships/vmlDrawing" Target="../drawings/vmlDrawing5.v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10.em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11.png"/><Relationship Id="rId2" Type="http://schemas.openxmlformats.org/officeDocument/2006/relationships/tags" Target="../tags/tag52.xml"/><Relationship Id="rId1" Type="http://schemas.openxmlformats.org/officeDocument/2006/relationships/vmlDrawing" Target="../drawings/vmlDrawing6.vml"/><Relationship Id="rId6" Type="http://schemas.openxmlformats.org/officeDocument/2006/relationships/tags" Target="../tags/tag56.xml"/><Relationship Id="rId11" Type="http://schemas.openxmlformats.org/officeDocument/2006/relationships/image" Target="../media/image9.emf"/><Relationship Id="rId5" Type="http://schemas.openxmlformats.org/officeDocument/2006/relationships/tags" Target="../tags/tag55.xml"/><Relationship Id="rId10" Type="http://schemas.openxmlformats.org/officeDocument/2006/relationships/oleObject" Target="../embeddings/oleObject6.bin"/><Relationship Id="rId4" Type="http://schemas.openxmlformats.org/officeDocument/2006/relationships/tags" Target="../tags/tag54.xml"/><Relationship Id="rId9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11.png"/><Relationship Id="rId2" Type="http://schemas.openxmlformats.org/officeDocument/2006/relationships/tags" Target="../tags/tag59.xml"/><Relationship Id="rId1" Type="http://schemas.openxmlformats.org/officeDocument/2006/relationships/vmlDrawing" Target="../drawings/vmlDrawing7.vml"/><Relationship Id="rId6" Type="http://schemas.openxmlformats.org/officeDocument/2006/relationships/tags" Target="../tags/tag63.xml"/><Relationship Id="rId11" Type="http://schemas.openxmlformats.org/officeDocument/2006/relationships/image" Target="../media/image9.emf"/><Relationship Id="rId5" Type="http://schemas.openxmlformats.org/officeDocument/2006/relationships/tags" Target="../tags/tag62.xml"/><Relationship Id="rId10" Type="http://schemas.openxmlformats.org/officeDocument/2006/relationships/oleObject" Target="../embeddings/oleObject7.bin"/><Relationship Id="rId4" Type="http://schemas.openxmlformats.org/officeDocument/2006/relationships/tags" Target="../tags/tag61.xml"/><Relationship Id="rId9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11.png"/><Relationship Id="rId2" Type="http://schemas.openxmlformats.org/officeDocument/2006/relationships/tags" Target="../tags/tag66.xml"/><Relationship Id="rId1" Type="http://schemas.openxmlformats.org/officeDocument/2006/relationships/vmlDrawing" Target="../drawings/vmlDrawing8.vml"/><Relationship Id="rId6" Type="http://schemas.openxmlformats.org/officeDocument/2006/relationships/tags" Target="../tags/tag70.xml"/><Relationship Id="rId11" Type="http://schemas.openxmlformats.org/officeDocument/2006/relationships/image" Target="../media/image9.emf"/><Relationship Id="rId5" Type="http://schemas.openxmlformats.org/officeDocument/2006/relationships/tags" Target="../tags/tag69.xml"/><Relationship Id="rId10" Type="http://schemas.openxmlformats.org/officeDocument/2006/relationships/oleObject" Target="../embeddings/oleObject8.bin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image" Target="../media/image11.png"/><Relationship Id="rId2" Type="http://schemas.openxmlformats.org/officeDocument/2006/relationships/tags" Target="../tags/tag73.xml"/><Relationship Id="rId1" Type="http://schemas.openxmlformats.org/officeDocument/2006/relationships/vmlDrawing" Target="../drawings/vmlDrawing9.vml"/><Relationship Id="rId6" Type="http://schemas.openxmlformats.org/officeDocument/2006/relationships/tags" Target="../tags/tag77.xml"/><Relationship Id="rId11" Type="http://schemas.openxmlformats.org/officeDocument/2006/relationships/image" Target="../media/image12.emf"/><Relationship Id="rId5" Type="http://schemas.openxmlformats.org/officeDocument/2006/relationships/tags" Target="../tags/tag76.xml"/><Relationship Id="rId10" Type="http://schemas.openxmlformats.org/officeDocument/2006/relationships/oleObject" Target="../embeddings/oleObject9.bin"/><Relationship Id="rId4" Type="http://schemas.openxmlformats.org/officeDocument/2006/relationships/tags" Target="../tags/tag75.xml"/><Relationship Id="rId9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81.xml"/><Relationship Id="rId7" Type="http://schemas.openxmlformats.org/officeDocument/2006/relationships/image" Target="../media/image10.emf"/><Relationship Id="rId2" Type="http://schemas.openxmlformats.org/officeDocument/2006/relationships/tags" Target="../tags/tag8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84.xml"/><Relationship Id="rId7" Type="http://schemas.openxmlformats.org/officeDocument/2006/relationships/image" Target="../media/image10.emf"/><Relationship Id="rId2" Type="http://schemas.openxmlformats.org/officeDocument/2006/relationships/tags" Target="../tags/tag8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5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87.xml"/><Relationship Id="rId7" Type="http://schemas.openxmlformats.org/officeDocument/2006/relationships/image" Target="../media/image10.emf"/><Relationship Id="rId2" Type="http://schemas.openxmlformats.org/officeDocument/2006/relationships/tags" Target="../tags/tag8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8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90.xml"/><Relationship Id="rId7" Type="http://schemas.openxmlformats.org/officeDocument/2006/relationships/image" Target="../media/image10.emf"/><Relationship Id="rId2" Type="http://schemas.openxmlformats.org/officeDocument/2006/relationships/tags" Target="../tags/tag89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93.xml"/><Relationship Id="rId7" Type="http://schemas.openxmlformats.org/officeDocument/2006/relationships/image" Target="../media/image10.emf"/><Relationship Id="rId2" Type="http://schemas.openxmlformats.org/officeDocument/2006/relationships/tags" Target="../tags/tag9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13.jpeg"/><Relationship Id="rId2" Type="http://schemas.openxmlformats.org/officeDocument/2006/relationships/tags" Target="../tags/tag9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2979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/>
              <a:t>1/29/21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48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/>
              <a:pPr/>
              <a:t>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70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665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2824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81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94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8919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902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79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653307"/>
            <a:ext cx="12192000" cy="2278000"/>
          </a:xfrm>
          <a:prstGeom prst="rect">
            <a:avLst/>
          </a:prstGeom>
          <a:solidFill>
            <a:srgbClr val="4296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1513" y="2893681"/>
            <a:ext cx="8838473" cy="1870729"/>
          </a:xfrm>
        </p:spPr>
        <p:txBody>
          <a:bodyPr anchor="b">
            <a:normAutofit/>
          </a:bodyPr>
          <a:lstStyle>
            <a:lvl1pPr>
              <a:defRPr sz="3733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 2: Title slide style, 28pt reg Arial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4931307"/>
            <a:ext cx="12192000" cy="253111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44" y="506253"/>
            <a:ext cx="2182275" cy="3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5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59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9B96C0B-CE9F-415C-B7B7-298E88FDAF3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B4208225-5C22-496E-A342-E94D62C18FDC}"/>
              </a:ext>
            </a:extLst>
          </p:cNvPr>
          <p:cNvSpPr/>
          <p:nvPr userDrawn="1"/>
        </p:nvSpPr>
        <p:spPr bwMode="ltGray">
          <a:xfrm>
            <a:off x="1" y="1681162"/>
            <a:ext cx="12191999" cy="365760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12" name="fullColor.png" descr="fullColor.png">
            <a:extLst>
              <a:ext uri="{FF2B5EF4-FFF2-40B4-BE49-F238E27FC236}">
                <a16:creationId xmlns:a16="http://schemas.microsoft.com/office/drawing/2014/main" id="{63F392A6-21B5-4CA6-A199-930BFED2A6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8838424" y="448769"/>
            <a:ext cx="2665449" cy="711694"/>
          </a:xfrm>
          <a:prstGeom prst="rect">
            <a:avLst/>
          </a:prstGeom>
          <a:ln w="12700">
            <a:miter lim="400000"/>
          </a:ln>
        </p:spPr>
      </p:pic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551941" y="3294405"/>
            <a:ext cx="10951931" cy="6771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x-none" sz="44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551941" y="4092559"/>
            <a:ext cx="10951931" cy="3077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x-none" sz="2000" cap="none" baseline="0" noProof="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554735" y="4510168"/>
            <a:ext cx="109519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 lang="x-none"/>
            </a:pPr>
            <a:r>
              <a:rPr lang="en-US" sz="1400" baseline="0" noProof="0">
                <a:solidFill>
                  <a:schemeClr val="bg1"/>
                </a:solidFill>
                <a:latin typeface="+mn-lt"/>
              </a:rPr>
              <a:t>Document type | Date</a:t>
            </a:r>
          </a:p>
        </p:txBody>
      </p:sp>
    </p:spTree>
    <p:extLst>
      <p:ext uri="{BB962C8B-B14F-4D97-AF65-F5344CB8AC3E}">
        <p14:creationId xmlns:p14="http://schemas.microsoft.com/office/powerpoint/2010/main" val="1871019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1" name="think-cell Slide" r:id="rId5" imgW="347" imgH="346" progId="TCLayout.ActiveDocument.1">
                  <p:embed/>
                </p:oleObj>
              </mc:Choice>
              <mc:Fallback>
                <p:oleObj name="think-cell Slide" r:id="rId5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2A09FAF-36FC-448E-890E-061F32680BA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x-none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195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89">
          <p15:clr>
            <a:srgbClr val="F26B43"/>
          </p15:clr>
        </p15:guide>
        <p15:guide id="2" pos="101">
          <p15:clr>
            <a:srgbClr val="F26B43"/>
          </p15:clr>
        </p15:guide>
        <p15:guide id="3" orient="horz" pos="701">
          <p15:clr>
            <a:srgbClr val="F26B43"/>
          </p15:clr>
        </p15:guide>
        <p15:guide id="4" orient="horz" pos="3991">
          <p15:clr>
            <a:srgbClr val="F26B43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5"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110825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643467"/>
            <a:ext cx="11082528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528549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960092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445372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896E2AE-3155-4B50-B469-1C6FC4A4E2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9" name="think-cell Slide" r:id="rId8" imgW="395" imgH="394" progId="TCLayout.ActiveDocument.1">
                  <p:embed/>
                </p:oleObj>
              </mc:Choice>
              <mc:Fallback>
                <p:oleObj name="think-cell Slide" r:id="rId8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896E2AE-3155-4B50-B469-1C6FC4A4E2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6F0BF83-D6CE-4BC4-83E3-5F38B15C21A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quote”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547660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3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6FAC554-F995-4246-BE36-413D2200D98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359648"/>
            <a:ext cx="2514600" cy="1154162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4"/>
            <a:ext cx="2514600" cy="553998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23" name="reversed.png" descr="reversed.png">
            <a:extLst>
              <a:ext uri="{FF2B5EF4-FFF2-40B4-BE49-F238E27FC236}">
                <a16:creationId xmlns:a16="http://schemas.microsoft.com/office/drawing/2014/main" id="{96E85E65-2265-4679-B415-04F1E07BFD0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BE789725-D96B-413F-A907-EA3CA4B45724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7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77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D2E0F6-5BB5-47A0-8E4A-CD4E6673B19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5" y="3659644"/>
            <a:ext cx="3465575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1A495E3F-C9AC-45DB-A1FD-80270B8ADEA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0227C4C6-C6A6-4C74-A71D-7CD44A2345FD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40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46620"/>
            <a:ext cx="5065776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50657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403792B7-C3B3-48DB-8D42-D35C5184D01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E7C0B786-0B98-435B-AB5F-505441ABF9C5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6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5"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F8ABD0-305F-4DFC-AC60-1FB7BB1683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69677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6967728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AA6DB52C-4CD9-4639-A05F-3E56A6FF3B1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4C54C6C4-C237-4A49-9CA3-3186AEED2081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6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42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7F8BA957-435D-48C8-94A2-7E6DEB7B04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9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7F8BA957-435D-48C8-94A2-7E6DEB7B04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3184617-13BF-4A05-8E66-DE91493DF4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2FEE25A2-0DAB-416D-860E-D165916B70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lumMod val="75000"/>
              <a:alpha val="96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C3F972-F338-C04D-A825-E0284B780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4CC002DA-7DFE-439A-ADB1-44CF21B510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85D8A3E8-3F86-4DE3-8E8C-B2750292BDCE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562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357CCD-08AF-4BA3-BA95-F0E03780C8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3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357CCD-08AF-4BA3-BA95-F0E03780C8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938B0A1-B8AF-4B10-AF95-AE4EB442747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5247663-3408-494B-8CF6-2014E7A9C6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>
              <a:alpha val="7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2FF599-422A-954D-BE07-1C1ABED4E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24629D34-6D9A-4B45-928F-79DF08D8C79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D395ECC3-FDF1-41AC-B0A5-2583BC6FDC7C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00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94FC123-E890-4D4A-9F34-D3F6B97E04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7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94FC123-E890-4D4A-9F34-D3F6B97E04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8B068BF-AD8D-492E-9141-371493DD52E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0CFAD66E-1023-D447-9C21-4738352A99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ABA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BCB5E8-04E4-6E49-86F3-BB792114A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A882EFEF-76F1-43B8-A94A-180C0445EB0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4CC631A0-5C1C-405C-9E8C-D0F922F95707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10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CF304CF-9F36-4E93-928A-D9B95D2759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1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CF304CF-9F36-4E93-928A-D9B95D2759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9F8F985-C383-47BE-9BA9-02210565140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F1622073-CF4E-493F-913C-EEB3EA92A2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AD47">
              <a:alpha val="89000"/>
            </a:srgb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E92A1-50A8-BB4A-8B57-1B97107FC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151712F9-4A81-4818-A78F-4E3A22C7BC1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8EF249DA-C224-46EA-9198-8573B179AA88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905309E-F476-47F3-A05A-E20A568376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45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905309E-F476-47F3-A05A-E20A56837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4A575CE-E476-49DB-A515-6F566B0488B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85848E81-68CE-BD47-B16C-70DDB022EA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517A084-2089-A847-850E-08177F67F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reversed.png" descr="reversed.png">
            <a:extLst>
              <a:ext uri="{FF2B5EF4-FFF2-40B4-BE49-F238E27FC236}">
                <a16:creationId xmlns:a16="http://schemas.microsoft.com/office/drawing/2014/main" id="{FB87D44B-EDEF-4EC6-AB56-F45E79B5C1E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8CD2C346-9A01-44DA-808F-B5D6E32E4AC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57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 hidden="1">
            <a:extLst>
              <a:ext uri="{FF2B5EF4-FFF2-40B4-BE49-F238E27FC236}">
                <a16:creationId xmlns:a16="http://schemas.microsoft.com/office/drawing/2014/main" id="{DC484C6B-D637-4212-9E66-E106FB428E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69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6" hidden="1">
                        <a:extLst>
                          <a:ext uri="{FF2B5EF4-FFF2-40B4-BE49-F238E27FC236}">
                            <a16:creationId xmlns:a16="http://schemas.microsoft.com/office/drawing/2014/main" id="{DC484C6B-D637-4212-9E66-E106FB428E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FDDC6-1B3C-40B1-9FAC-8DE6CD770C0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717306" y="4554941"/>
            <a:ext cx="2757389" cy="5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28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0895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555B71-315F-4DE4-8ECF-DCA56DB88A5B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811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46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225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620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071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28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344E4503-EA9E-46CD-87D4-D64B2274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9">
            <a:extLst>
              <a:ext uri="{FF2B5EF4-FFF2-40B4-BE49-F238E27FC236}">
                <a16:creationId xmlns:a16="http://schemas.microsoft.com/office/drawing/2014/main" id="{35298EA9-9B1E-486B-A0FD-B7077D54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C280F44-AD7A-431C-8F64-016598F2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7B7EB7A-FE5B-490C-88BA-A2E1D5BD79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46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2573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1183-E0C4-44F0-AA23-901E86EBB0EA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D68-DC3C-4126-9FD6-085CA8241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482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1183-E0C4-44F0-AA23-901E86EBB0EA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D68-DC3C-4126-9FD6-085CA8241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023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1183-E0C4-44F0-AA23-901E86EBB0EA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D68-DC3C-4126-9FD6-085CA8241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7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1183-E0C4-44F0-AA23-901E86EBB0EA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D68-DC3C-4126-9FD6-085CA8241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20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1183-E0C4-44F0-AA23-901E86EBB0EA}" type="datetimeFigureOut">
              <a:rPr lang="en-US" smtClean="0"/>
              <a:t>1/29/21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D68-DC3C-4126-9FD6-085CA8241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942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1183-E0C4-44F0-AA23-901E86EBB0EA}" type="datetimeFigureOut">
              <a:rPr lang="en-US" smtClean="0"/>
              <a:t>1/29/21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D68-DC3C-4126-9FD6-085CA8241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8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52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1183-E0C4-44F0-AA23-901E86EBB0EA}" type="datetimeFigureOut">
              <a:rPr lang="en-US" smtClean="0"/>
              <a:t>1/29/21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D68-DC3C-4126-9FD6-085CA8241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598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1183-E0C4-44F0-AA23-901E86EBB0EA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D68-DC3C-4126-9FD6-085CA8241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855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1183-E0C4-44F0-AA23-901E86EBB0EA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D68-DC3C-4126-9FD6-085CA8241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7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1183-E0C4-44F0-AA23-901E86EBB0EA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D68-DC3C-4126-9FD6-085CA8241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07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1183-E0C4-44F0-AA23-901E86EBB0EA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D68-DC3C-4126-9FD6-085CA82414F4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0951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1183-E0C4-44F0-AA23-901E86EBB0EA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D68-DC3C-4126-9FD6-085CA8241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132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1183-E0C4-44F0-AA23-901E86EBB0EA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D68-DC3C-4126-9FD6-085CA82414F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7934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1183-E0C4-44F0-AA23-901E86EBB0EA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D68-DC3C-4126-9FD6-085CA8241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584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1183-E0C4-44F0-AA23-901E86EBB0EA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D68-DC3C-4126-9FD6-085CA8241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382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B1183-E0C4-44F0-AA23-901E86EBB0EA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DAD68-DC3C-4126-9FD6-085CA8241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6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5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59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0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/>
              <a:t>1/29/21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vmlDrawing" Target="../drawings/vmlDrawing1.vml"/><Relationship Id="rId26" Type="http://schemas.openxmlformats.org/officeDocument/2006/relationships/tags" Target="../tags/tag8.xml"/><Relationship Id="rId39" Type="http://schemas.openxmlformats.org/officeDocument/2006/relationships/tags" Target="../tags/tag21.xml"/><Relationship Id="rId21" Type="http://schemas.openxmlformats.org/officeDocument/2006/relationships/tags" Target="../tags/tag3.xml"/><Relationship Id="rId34" Type="http://schemas.openxmlformats.org/officeDocument/2006/relationships/tags" Target="../tags/tag16.xml"/><Relationship Id="rId42" Type="http://schemas.openxmlformats.org/officeDocument/2006/relationships/tags" Target="../tags/tag24.xml"/><Relationship Id="rId47" Type="http://schemas.openxmlformats.org/officeDocument/2006/relationships/tags" Target="../tags/tag29.xml"/><Relationship Id="rId50" Type="http://schemas.openxmlformats.org/officeDocument/2006/relationships/tags" Target="../tags/tag3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tags" Target="../tags/tag11.xml"/><Relationship Id="rId11" Type="http://schemas.openxmlformats.org/officeDocument/2006/relationships/slideLayout" Target="../slideLayouts/slideLayout30.xml"/><Relationship Id="rId24" Type="http://schemas.openxmlformats.org/officeDocument/2006/relationships/tags" Target="../tags/tag6.xml"/><Relationship Id="rId32" Type="http://schemas.openxmlformats.org/officeDocument/2006/relationships/tags" Target="../tags/tag14.xml"/><Relationship Id="rId37" Type="http://schemas.openxmlformats.org/officeDocument/2006/relationships/tags" Target="../tags/tag19.xml"/><Relationship Id="rId40" Type="http://schemas.openxmlformats.org/officeDocument/2006/relationships/tags" Target="../tags/tag22.xml"/><Relationship Id="rId45" Type="http://schemas.openxmlformats.org/officeDocument/2006/relationships/tags" Target="../tags/tag27.xml"/><Relationship Id="rId53" Type="http://schemas.openxmlformats.org/officeDocument/2006/relationships/image" Target="../media/image4.emf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19" Type="http://schemas.openxmlformats.org/officeDocument/2006/relationships/tags" Target="../tags/tag1.xml"/><Relationship Id="rId31" Type="http://schemas.openxmlformats.org/officeDocument/2006/relationships/tags" Target="../tags/tag13.xml"/><Relationship Id="rId44" Type="http://schemas.openxmlformats.org/officeDocument/2006/relationships/tags" Target="../tags/tag26.xml"/><Relationship Id="rId52" Type="http://schemas.openxmlformats.org/officeDocument/2006/relationships/oleObject" Target="../embeddings/oleObject1.bin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ags" Target="../tags/tag4.xml"/><Relationship Id="rId27" Type="http://schemas.openxmlformats.org/officeDocument/2006/relationships/tags" Target="../tags/tag9.xml"/><Relationship Id="rId30" Type="http://schemas.openxmlformats.org/officeDocument/2006/relationships/tags" Target="../tags/tag12.xml"/><Relationship Id="rId35" Type="http://schemas.openxmlformats.org/officeDocument/2006/relationships/tags" Target="../tags/tag17.xml"/><Relationship Id="rId43" Type="http://schemas.openxmlformats.org/officeDocument/2006/relationships/tags" Target="../tags/tag25.xml"/><Relationship Id="rId48" Type="http://schemas.openxmlformats.org/officeDocument/2006/relationships/tags" Target="../tags/tag30.xml"/><Relationship Id="rId8" Type="http://schemas.openxmlformats.org/officeDocument/2006/relationships/slideLayout" Target="../slideLayouts/slideLayout27.xml"/><Relationship Id="rId51" Type="http://schemas.openxmlformats.org/officeDocument/2006/relationships/tags" Target="../tags/tag33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4.xml"/><Relationship Id="rId25" Type="http://schemas.openxmlformats.org/officeDocument/2006/relationships/tags" Target="../tags/tag7.xml"/><Relationship Id="rId33" Type="http://schemas.openxmlformats.org/officeDocument/2006/relationships/tags" Target="../tags/tag15.xml"/><Relationship Id="rId38" Type="http://schemas.openxmlformats.org/officeDocument/2006/relationships/tags" Target="../tags/tag20.xml"/><Relationship Id="rId46" Type="http://schemas.openxmlformats.org/officeDocument/2006/relationships/tags" Target="../tags/tag28.xml"/><Relationship Id="rId20" Type="http://schemas.openxmlformats.org/officeDocument/2006/relationships/tags" Target="../tags/tag2.xml"/><Relationship Id="rId41" Type="http://schemas.openxmlformats.org/officeDocument/2006/relationships/tags" Target="../tags/tag23.xml"/><Relationship Id="rId54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4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36" Type="http://schemas.openxmlformats.org/officeDocument/2006/relationships/tags" Target="../tags/tag18.xml"/><Relationship Id="rId49" Type="http://schemas.openxmlformats.org/officeDocument/2006/relationships/tags" Target="../tags/tag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8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019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03200" y="6424382"/>
            <a:ext cx="7620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Sacred Encounters   Perfect Care   Healthiest Communities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0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728" r:id="rId3"/>
    <p:sldLayoutId id="2147483842" r:id="rId4"/>
    <p:sldLayoutId id="2147483882" r:id="rId5"/>
    <p:sldLayoutId id="2147483900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6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90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9"/>
            </p:custDataLst>
          </p:nvPr>
        </p:nvGraphicFramePr>
        <p:xfrm>
          <a:off x="0" y="1"/>
          <a:ext cx="215979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3" name="think-cell Slide" r:id="rId52" imgW="270" imgH="270" progId="TCLayout.ActiveDocument.1">
                  <p:embed/>
                </p:oleObj>
              </mc:Choice>
              <mc:Fallback>
                <p:oleObj name="think-cell Slide" r:id="rId5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0"/>
            </p:custDataLst>
          </p:nvPr>
        </p:nvSpPr>
        <p:spPr bwMode="auto">
          <a:xfrm>
            <a:off x="0" y="1"/>
            <a:ext cx="215979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x-none" sz="2176" b="0" i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Title"/>
          <p:cNvSpPr>
            <a:spLocks noGrp="1" noChangeArrowheads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x-none" noProof="0"/>
          </a:p>
        </p:txBody>
      </p:sp>
      <p:sp>
        <p:nvSpPr>
          <p:cNvPr id="3" name="Rectangle 286"/>
          <p:cNvSpPr>
            <a:spLocks noGrp="1"/>
          </p:cNvSpPr>
          <p:nvPr>
            <p:ph type="body" idx="1"/>
          </p:nvPr>
        </p:nvSpPr>
        <p:spPr bwMode="gray">
          <a:xfrm>
            <a:off x="2371623" y="2708460"/>
            <a:ext cx="580118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</a:p>
        </p:txBody>
      </p:sp>
      <p:grpSp>
        <p:nvGrpSpPr>
          <p:cNvPr id="59" name="LegendBoxes" hidden="1"/>
          <p:cNvGrpSpPr>
            <a:grpSpLocks/>
          </p:cNvGrpSpPr>
          <p:nvPr userDrawn="1"/>
        </p:nvGrpSpPr>
        <p:grpSpPr bwMode="auto">
          <a:xfrm>
            <a:off x="10873676" y="304985"/>
            <a:ext cx="763588" cy="996951"/>
            <a:chOff x="4936" y="176"/>
            <a:chExt cx="481" cy="628"/>
          </a:xfrm>
        </p:grpSpPr>
        <p:sp>
          <p:nvSpPr>
            <p:cNvPr id="10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4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5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6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7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8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9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</p:grp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2371623" y="1915581"/>
            <a:ext cx="5801188" cy="510221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sz="1600" b="1" baseline="0" noProof="0">
                  <a:latin typeface="+mn-lt"/>
                  <a:ea typeface="+mn-ea"/>
                </a:rPr>
                <a:t>Title</a:t>
              </a:r>
            </a:p>
            <a:p>
              <a:r>
                <a:rPr lang="x-none" sz="1600" baseline="0" noProof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10" name="LegendLines" hidden="1"/>
          <p:cNvGrpSpPr>
            <a:grpSpLocks/>
          </p:cNvGrpSpPr>
          <p:nvPr userDrawn="1"/>
        </p:nvGrpSpPr>
        <p:grpSpPr bwMode="auto">
          <a:xfrm>
            <a:off x="10565701" y="304985"/>
            <a:ext cx="1071563" cy="730251"/>
            <a:chOff x="4750" y="176"/>
            <a:chExt cx="675" cy="460"/>
          </a:xfrm>
        </p:grpSpPr>
        <p:sp>
          <p:nvSpPr>
            <p:cNvPr id="111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2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3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4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5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6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</p:grpSp>
      <p:grpSp>
        <p:nvGrpSpPr>
          <p:cNvPr id="117" name="Sticker" hidden="1"/>
          <p:cNvGrpSpPr/>
          <p:nvPr userDrawn="1"/>
        </p:nvGrpSpPr>
        <p:grpSpPr bwMode="auto">
          <a:xfrm>
            <a:off x="10912258" y="304985"/>
            <a:ext cx="725006" cy="150811"/>
            <a:chOff x="8015769" y="285750"/>
            <a:chExt cx="725006" cy="150811"/>
          </a:xfrm>
        </p:grpSpPr>
        <p:sp>
          <p:nvSpPr>
            <p:cNvPr id="118" name="StickerRectangle"/>
            <p:cNvSpPr>
              <a:spLocks noChangeArrowheads="1"/>
            </p:cNvSpPr>
            <p:nvPr/>
          </p:nvSpPr>
          <p:spPr bwMode="auto">
            <a:xfrm>
              <a:off x="8015769" y="285750"/>
              <a:ext cx="725006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>
                <a:buClr>
                  <a:schemeClr val="tx2"/>
                </a:buClr>
              </a:pPr>
              <a:r>
                <a:rPr lang="en-US" sz="800" baseline="0">
                  <a:solidFill>
                    <a:srgbClr val="808080"/>
                  </a:solidFill>
                  <a:latin typeface="+mn-lt"/>
                </a:rPr>
                <a:t>PRELIMINARY</a:t>
              </a:r>
            </a:p>
          </p:txBody>
        </p:sp>
        <p:cxnSp>
          <p:nvCxnSpPr>
            <p:cNvPr id="119" name="AutoShape 31"/>
            <p:cNvCxnSpPr>
              <a:cxnSpLocks noChangeShapeType="1"/>
              <a:stCxn id="118" idx="2"/>
              <a:endCxn id="118" idx="4"/>
            </p:cNvCxnSpPr>
            <p:nvPr/>
          </p:nvCxnSpPr>
          <p:spPr bwMode="auto">
            <a:xfrm>
              <a:off x="8015769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AutoShape 32"/>
            <p:cNvCxnSpPr>
              <a:cxnSpLocks noChangeShapeType="1"/>
              <a:stCxn id="118" idx="4"/>
              <a:endCxn id="118" idx="6"/>
            </p:cNvCxnSpPr>
            <p:nvPr/>
          </p:nvCxnSpPr>
          <p:spPr bwMode="auto">
            <a:xfrm>
              <a:off x="8015769" y="436561"/>
              <a:ext cx="72500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" name="4. Footnote" hidden="1">
            <a:extLst>
              <a:ext uri="{FF2B5EF4-FFF2-40B4-BE49-F238E27FC236}">
                <a16:creationId xmlns:a16="http://schemas.microsoft.com/office/drawing/2014/main" id="{412901F3-09BA-4769-A43D-1B04A1317EB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7" y="638744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76200" indent="-76200">
              <a:defRPr lang="x-none"/>
            </a:pPr>
            <a:r>
              <a:rPr lang="en-US" sz="1000" baseline="0">
                <a:solidFill>
                  <a:schemeClr val="accent6"/>
                </a:solidFill>
                <a:latin typeface="+mn-lt"/>
              </a:rPr>
              <a:t>1 Footnote</a:t>
            </a:r>
          </a:p>
        </p:txBody>
      </p:sp>
      <p:sp>
        <p:nvSpPr>
          <p:cNvPr id="64" name="5. Source" hidden="1">
            <a:extLst>
              <a:ext uri="{FF2B5EF4-FFF2-40B4-BE49-F238E27FC236}">
                <a16:creationId xmlns:a16="http://schemas.microsoft.com/office/drawing/2014/main" id="{64B0B00E-7E47-4DA3-961A-6552768CD00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7" y="657161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382588" indent="-382588" defTabSz="1218026">
              <a:tabLst/>
            </a:pPr>
            <a:r>
              <a:rPr lang="en-US" sz="1000" baseline="0" noProof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65" name="1. On-page tracker" hidden="1">
            <a:extLst>
              <a:ext uri="{FF2B5EF4-FFF2-40B4-BE49-F238E27FC236}">
                <a16:creationId xmlns:a16="http://schemas.microsoft.com/office/drawing/2014/main" id="{5A0E5571-BAD2-4B4E-9525-DFC56DB7C14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6" y="77304"/>
            <a:ext cx="47288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cap="all" baseline="0">
                <a:solidFill>
                  <a:schemeClr val="accent6"/>
                </a:solidFill>
                <a:latin typeface="+mn-lt"/>
              </a:rPr>
              <a:t>TRACKER</a:t>
            </a:r>
          </a:p>
        </p:txBody>
      </p:sp>
      <p:sp>
        <p:nvSpPr>
          <p:cNvPr id="66" name="3. Unit of measure" hidden="1">
            <a:extLst>
              <a:ext uri="{FF2B5EF4-FFF2-40B4-BE49-F238E27FC236}">
                <a16:creationId xmlns:a16="http://schemas.microsoft.com/office/drawing/2014/main" id="{9C9BE332-9071-44F3-B6CA-36B4B475E453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6" y="643467"/>
            <a:ext cx="11082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sz="1600"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sz="1800" baseline="0">
                <a:solidFill>
                  <a:schemeClr val="tx1"/>
                </a:solidFill>
              </a:rPr>
              <a:t>Unit of measure </a:t>
            </a:r>
          </a:p>
        </p:txBody>
      </p:sp>
      <p:pic>
        <p:nvPicPr>
          <p:cNvPr id="67" name="reversed.png">
            <a:extLst>
              <a:ext uri="{FF2B5EF4-FFF2-40B4-BE49-F238E27FC236}">
                <a16:creationId xmlns:a16="http://schemas.microsoft.com/office/drawing/2014/main" id="{DED27113-6B0F-4ADD-838F-D59C13F5C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4">
            <a:alphaModFix amt="45000"/>
          </a:blip>
          <a:srcRect l="9229" t="16982" r="12169" b="29409"/>
          <a:stretch/>
        </p:blipFill>
        <p:spPr>
          <a:xfrm>
            <a:off x="9359152" y="6336562"/>
            <a:ext cx="1994647" cy="484786"/>
          </a:xfrm>
          <a:prstGeom prst="rect">
            <a:avLst/>
          </a:prstGeom>
        </p:spPr>
      </p:pic>
      <p:sp>
        <p:nvSpPr>
          <p:cNvPr id="68" name="Slide Number">
            <a:extLst>
              <a:ext uri="{FF2B5EF4-FFF2-40B4-BE49-F238E27FC236}">
                <a16:creationId xmlns:a16="http://schemas.microsoft.com/office/drawing/2014/main" id="{35D95BCD-4F50-49FD-A7D9-C76FCA285DA4}"/>
              </a:ext>
            </a:extLst>
          </p:cNvPr>
          <p:cNvSpPr>
            <a:spLocks noChangeArrowheads="1"/>
          </p:cNvSpPr>
          <p:nvPr userDrawn="1">
            <p:custDataLst>
              <p:tags r:id="rId21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accent6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accent6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6" name="QuaterMoon" hidden="1">
            <a:extLst>
              <a:ext uri="{FF2B5EF4-FFF2-40B4-BE49-F238E27FC236}">
                <a16:creationId xmlns:a16="http://schemas.microsoft.com/office/drawing/2014/main" id="{039B7385-B71F-42AB-AB4B-F19A016714F6}"/>
              </a:ext>
            </a:extLst>
          </p:cNvPr>
          <p:cNvGrpSpPr>
            <a:grpSpLocks noChangeAspect="1"/>
          </p:cNvGrpSpPr>
          <p:nvPr userDrawn="1">
            <p:custDataLst>
              <p:tags r:id="rId22"/>
            </p:custDataLst>
          </p:nvPr>
        </p:nvGrpSpPr>
        <p:grpSpPr>
          <a:xfrm>
            <a:off x="11383264" y="3000796"/>
            <a:ext cx="254000" cy="254000"/>
            <a:chOff x="762000" y="1270000"/>
            <a:chExt cx="254000" cy="2540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D014335-BCFC-4D47-9214-B3A524CB5B0E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D18DBC09-3DA7-45A6-A40C-69D76025336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HalfMoon" hidden="1">
            <a:extLst>
              <a:ext uri="{FF2B5EF4-FFF2-40B4-BE49-F238E27FC236}">
                <a16:creationId xmlns:a16="http://schemas.microsoft.com/office/drawing/2014/main" id="{CA65823D-5AF5-4163-8E94-0FB7A570EDC9}"/>
              </a:ext>
            </a:extLst>
          </p:cNvPr>
          <p:cNvGrpSpPr>
            <a:grpSpLocks noChangeAspect="1"/>
          </p:cNvGrpSpPr>
          <p:nvPr userDrawn="1">
            <p:custDataLst>
              <p:tags r:id="rId23"/>
            </p:custDataLst>
          </p:nvPr>
        </p:nvGrpSpPr>
        <p:grpSpPr>
          <a:xfrm>
            <a:off x="11383264" y="3508796"/>
            <a:ext cx="254000" cy="254000"/>
            <a:chOff x="762000" y="1270000"/>
            <a:chExt cx="254000" cy="2540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EE1C7D3-3C33-4A8B-AE96-77B07CC2684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89BF9D94-3183-4403-9083-DEDD4047C4B6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3QuaterMoon" hidden="1">
            <a:extLst>
              <a:ext uri="{FF2B5EF4-FFF2-40B4-BE49-F238E27FC236}">
                <a16:creationId xmlns:a16="http://schemas.microsoft.com/office/drawing/2014/main" id="{1A9A5D6E-7B4E-4E49-9100-497BB32E3321}"/>
              </a:ext>
            </a:extLst>
          </p:cNvPr>
          <p:cNvGrpSpPr>
            <a:grpSpLocks noChangeAspect="1"/>
          </p:cNvGrpSpPr>
          <p:nvPr userDrawn="1">
            <p:custDataLst>
              <p:tags r:id="rId24"/>
            </p:custDataLst>
          </p:nvPr>
        </p:nvGrpSpPr>
        <p:grpSpPr>
          <a:xfrm>
            <a:off x="11383264" y="4016796"/>
            <a:ext cx="254000" cy="254000"/>
            <a:chOff x="762000" y="1270000"/>
            <a:chExt cx="254000" cy="25400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9A19D8E-1F5F-4BA2-83D5-41BB4C225F51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87A85809-98B8-4D3D-9307-D4D19835B7B9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FullMoon" hidden="1">
            <a:extLst>
              <a:ext uri="{FF2B5EF4-FFF2-40B4-BE49-F238E27FC236}">
                <a16:creationId xmlns:a16="http://schemas.microsoft.com/office/drawing/2014/main" id="{103A62B5-C3FA-4342-A3CD-09FFF67FAFC2}"/>
              </a:ext>
            </a:extLst>
          </p:cNvPr>
          <p:cNvGrpSpPr>
            <a:grpSpLocks noChangeAspect="1"/>
          </p:cNvGrpSpPr>
          <p:nvPr userDrawn="1">
            <p:custDataLst>
              <p:tags r:id="rId25"/>
            </p:custDataLst>
          </p:nvPr>
        </p:nvGrpSpPr>
        <p:grpSpPr>
          <a:xfrm>
            <a:off x="11383264" y="4524796"/>
            <a:ext cx="254000" cy="254000"/>
            <a:chOff x="762000" y="1270000"/>
            <a:chExt cx="254000" cy="2540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B695119-5322-4756-8170-A5EBE25271E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7BE1C112-65B6-4737-9E8A-9CBC8A76957C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62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LegendMoons" hidden="1">
            <a:extLst>
              <a:ext uri="{FF2B5EF4-FFF2-40B4-BE49-F238E27FC236}">
                <a16:creationId xmlns:a16="http://schemas.microsoft.com/office/drawing/2014/main" id="{9B786190-CF35-42B2-A07D-31AC402213FF}"/>
              </a:ext>
            </a:extLst>
          </p:cNvPr>
          <p:cNvGrpSpPr/>
          <p:nvPr userDrawn="1"/>
        </p:nvGrpSpPr>
        <p:grpSpPr bwMode="auto">
          <a:xfrm>
            <a:off x="10806834" y="304985"/>
            <a:ext cx="830430" cy="1306516"/>
            <a:chOff x="6655594" y="273840"/>
            <a:chExt cx="830430" cy="1306516"/>
          </a:xfrm>
        </p:grpSpPr>
        <p:grpSp>
          <p:nvGrpSpPr>
            <p:cNvPr id="76" name="MoonLegend1">
              <a:extLst>
                <a:ext uri="{FF2B5EF4-FFF2-40B4-BE49-F238E27FC236}">
                  <a16:creationId xmlns:a16="http://schemas.microsoft.com/office/drawing/2014/main" id="{4D3E84B6-B5C9-401B-88CF-8C129A89F662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 bwMode="auto">
            <a:xfrm>
              <a:off x="6655594" y="273840"/>
              <a:ext cx="209550" cy="209551"/>
              <a:chOff x="4533" y="183"/>
              <a:chExt cx="144" cy="144"/>
            </a:xfrm>
          </p:grpSpPr>
          <p:sp>
            <p:nvSpPr>
              <p:cNvPr id="94" name="Oval 38">
                <a:extLst>
                  <a:ext uri="{FF2B5EF4-FFF2-40B4-BE49-F238E27FC236}">
                    <a16:creationId xmlns:a16="http://schemas.microsoft.com/office/drawing/2014/main" id="{8B94ACBA-48D2-442B-BF21-EFF82C830C11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5" name="Arc 39">
                <a:extLst>
                  <a:ext uri="{FF2B5EF4-FFF2-40B4-BE49-F238E27FC236}">
                    <a16:creationId xmlns:a16="http://schemas.microsoft.com/office/drawing/2014/main" id="{344E8929-4EF7-4491-9D3C-133E0B5DF473}"/>
                  </a:ext>
                </a:extLst>
              </p:cNvPr>
              <p:cNvSpPr>
                <a:spLocks noChangeAspect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7" name="MoonLegend2">
              <a:extLst>
                <a:ext uri="{FF2B5EF4-FFF2-40B4-BE49-F238E27FC236}">
                  <a16:creationId xmlns:a16="http://schemas.microsoft.com/office/drawing/2014/main" id="{D990CE8F-6F72-4E05-A9F8-B3D4065D7D2E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 bwMode="auto">
            <a:xfrm>
              <a:off x="6655594" y="548081"/>
              <a:ext cx="209550" cy="209551"/>
              <a:chOff x="1694" y="2044"/>
              <a:chExt cx="160" cy="160"/>
            </a:xfrm>
          </p:grpSpPr>
          <p:sp>
            <p:nvSpPr>
              <p:cNvPr id="92" name="Oval 41">
                <a:extLst>
                  <a:ext uri="{FF2B5EF4-FFF2-40B4-BE49-F238E27FC236}">
                    <a16:creationId xmlns:a16="http://schemas.microsoft.com/office/drawing/2014/main" id="{58D66E87-863A-4778-A03C-4376A886C5E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3" name="Arc 42">
                <a:extLst>
                  <a:ext uri="{FF2B5EF4-FFF2-40B4-BE49-F238E27FC236}">
                    <a16:creationId xmlns:a16="http://schemas.microsoft.com/office/drawing/2014/main" id="{7F025F34-B452-4620-B4D5-0F0B2CE1B039}"/>
                  </a:ext>
                </a:extLst>
              </p:cNvPr>
              <p:cNvSpPr>
                <a:spLocks noChangeAspect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8" name="MoonLegend4">
              <a:extLst>
                <a:ext uri="{FF2B5EF4-FFF2-40B4-BE49-F238E27FC236}">
                  <a16:creationId xmlns:a16="http://schemas.microsoft.com/office/drawing/2014/main" id="{48EC6917-3CB5-449F-9A66-A02F2532A123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 bwMode="auto">
            <a:xfrm>
              <a:off x="6655594" y="1096563"/>
              <a:ext cx="209550" cy="209551"/>
              <a:chOff x="4495" y="1198"/>
              <a:chExt cx="160" cy="160"/>
            </a:xfrm>
          </p:grpSpPr>
          <p:sp>
            <p:nvSpPr>
              <p:cNvPr id="90" name="Oval 47">
                <a:extLst>
                  <a:ext uri="{FF2B5EF4-FFF2-40B4-BE49-F238E27FC236}">
                    <a16:creationId xmlns:a16="http://schemas.microsoft.com/office/drawing/2014/main" id="{6D711816-49E1-4F7C-B56E-516040317C0F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1" name="Arc 48">
                <a:extLst>
                  <a:ext uri="{FF2B5EF4-FFF2-40B4-BE49-F238E27FC236}">
                    <a16:creationId xmlns:a16="http://schemas.microsoft.com/office/drawing/2014/main" id="{4905623C-C16F-49CE-96BB-499A88602AC4}"/>
                  </a:ext>
                </a:extLst>
              </p:cNvPr>
              <p:cNvSpPr>
                <a:spLocks noChangeAspect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9" name="MoonLegend5">
              <a:extLst>
                <a:ext uri="{FF2B5EF4-FFF2-40B4-BE49-F238E27FC236}">
                  <a16:creationId xmlns:a16="http://schemas.microsoft.com/office/drawing/2014/main" id="{9CA32A60-9A5C-472D-92F9-6F4A9385C365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 bwMode="auto">
            <a:xfrm>
              <a:off x="6655594" y="1370805"/>
              <a:ext cx="209550" cy="209551"/>
              <a:chOff x="4495" y="1440"/>
              <a:chExt cx="160" cy="160"/>
            </a:xfrm>
          </p:grpSpPr>
          <p:sp>
            <p:nvSpPr>
              <p:cNvPr id="88" name="Oval 50">
                <a:extLst>
                  <a:ext uri="{FF2B5EF4-FFF2-40B4-BE49-F238E27FC236}">
                    <a16:creationId xmlns:a16="http://schemas.microsoft.com/office/drawing/2014/main" id="{1A718B91-9D77-4027-8227-B24EF027FB1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9" name="Oval 51">
                <a:extLst>
                  <a:ext uri="{FF2B5EF4-FFF2-40B4-BE49-F238E27FC236}">
                    <a16:creationId xmlns:a16="http://schemas.microsoft.com/office/drawing/2014/main" id="{E4DCA13F-8F91-4612-9CBA-612C35650BA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sp>
          <p:nvSpPr>
            <p:cNvPr id="80" name="Legend1">
              <a:extLst>
                <a:ext uri="{FF2B5EF4-FFF2-40B4-BE49-F238E27FC236}">
                  <a16:creationId xmlns:a16="http://schemas.microsoft.com/office/drawing/2014/main" id="{AFEBEC0F-16B1-4867-B024-A867A2EEA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28654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1" name="Legend2">
              <a:extLst>
                <a:ext uri="{FF2B5EF4-FFF2-40B4-BE49-F238E27FC236}">
                  <a16:creationId xmlns:a16="http://schemas.microsoft.com/office/drawing/2014/main" id="{953B45E7-2D68-46D2-A0B7-E18AD61B1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561178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2" name="Legend3">
              <a:extLst>
                <a:ext uri="{FF2B5EF4-FFF2-40B4-BE49-F238E27FC236}">
                  <a16:creationId xmlns:a16="http://schemas.microsoft.com/office/drawing/2014/main" id="{D26129C7-D82E-4EF7-8CDE-6C2E28013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835817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3" name="Legend4">
              <a:extLst>
                <a:ext uri="{FF2B5EF4-FFF2-40B4-BE49-F238E27FC236}">
                  <a16:creationId xmlns:a16="http://schemas.microsoft.com/office/drawing/2014/main" id="{9B5E0F20-4559-4BC8-80CE-48EABDE15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10728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4" name="Legend5">
              <a:extLst>
                <a:ext uri="{FF2B5EF4-FFF2-40B4-BE49-F238E27FC236}">
                  <a16:creationId xmlns:a16="http://schemas.microsoft.com/office/drawing/2014/main" id="{832DAD7D-D044-4738-9ABE-B25A6636B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38350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grpSp>
          <p:nvGrpSpPr>
            <p:cNvPr id="85" name="MoonLegend3">
              <a:extLst>
                <a:ext uri="{FF2B5EF4-FFF2-40B4-BE49-F238E27FC236}">
                  <a16:creationId xmlns:a16="http://schemas.microsoft.com/office/drawing/2014/main" id="{3E912D22-E297-4CE6-BE79-A7985C0FBBF6}"/>
                </a:ext>
              </a:extLst>
            </p:cNvPr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 bwMode="auto">
            <a:xfrm>
              <a:off x="6655594" y="822322"/>
              <a:ext cx="209550" cy="209551"/>
              <a:chOff x="4495" y="1198"/>
              <a:chExt cx="160" cy="160"/>
            </a:xfrm>
          </p:grpSpPr>
          <p:sp>
            <p:nvSpPr>
              <p:cNvPr id="86" name="Oval 47">
                <a:extLst>
                  <a:ext uri="{FF2B5EF4-FFF2-40B4-BE49-F238E27FC236}">
                    <a16:creationId xmlns:a16="http://schemas.microsoft.com/office/drawing/2014/main" id="{FD11E69A-6483-4037-B949-4D1D1A0FEEC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7" name="Arc 48">
                <a:extLst>
                  <a:ext uri="{FF2B5EF4-FFF2-40B4-BE49-F238E27FC236}">
                    <a16:creationId xmlns:a16="http://schemas.microsoft.com/office/drawing/2014/main" id="{6576C839-CB24-4DB8-80F5-1F6B0A147A87}"/>
                  </a:ext>
                </a:extLst>
              </p:cNvPr>
              <p:cNvSpPr>
                <a:spLocks noChangeAspect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</p:grpSp>
      <p:grpSp>
        <p:nvGrpSpPr>
          <p:cNvPr id="96" name="EmptyMoon" hidden="1">
            <a:extLst>
              <a:ext uri="{FF2B5EF4-FFF2-40B4-BE49-F238E27FC236}">
                <a16:creationId xmlns:a16="http://schemas.microsoft.com/office/drawing/2014/main" id="{707E17A1-1848-470B-9AF2-044B3C05A375}"/>
              </a:ext>
            </a:extLst>
          </p:cNvPr>
          <p:cNvGrpSpPr>
            <a:grpSpLocks noChangeAspect="1"/>
          </p:cNvGrpSpPr>
          <p:nvPr userDrawn="1">
            <p:custDataLst>
              <p:tags r:id="rId26"/>
            </p:custDataLst>
          </p:nvPr>
        </p:nvGrpSpPr>
        <p:grpSpPr>
          <a:xfrm>
            <a:off x="11383264" y="2492796"/>
            <a:ext cx="254000" cy="254000"/>
            <a:chOff x="762000" y="1270000"/>
            <a:chExt cx="254000" cy="25400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9D3279C-1BCF-4752-9B18-F8A7510D2E5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6350" cap="sq">
              <a:solidFill>
                <a:schemeClr val="accent6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F8D931EB-99EF-40D6-B5E8-797176C3DF0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6350" cap="sq" cmpd="sng" algn="ctr">
              <a:solidFill>
                <a:schemeClr val="accent6"/>
              </a:solidFill>
              <a:prstDash val="solid"/>
              <a:miter lim="800000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350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hf sldNum="0" hdr="0" ftr="0" dt="0"/>
  <p:txStyles>
    <p:titleStyle>
      <a:lvl1pPr algn="l" defTabSz="1218026" rtl="0" eaLnBrk="1" fontAlgn="base" hangingPunct="1">
        <a:spcBef>
          <a:spcPct val="0"/>
        </a:spcBef>
        <a:spcAft>
          <a:spcPct val="0"/>
        </a:spcAft>
        <a:tabLst>
          <a:tab pos="367135" algn="l"/>
        </a:tabLst>
        <a:defRPr lang="x-none" sz="2500" b="1" baseline="0" noProof="0" dirty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2pPr>
      <a:lvl3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3pPr>
      <a:lvl4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4pPr>
      <a:lvl5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5pPr>
      <a:lvl6pPr marL="62197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6pPr>
      <a:lvl7pPr marL="1243941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7pPr>
      <a:lvl8pPr marL="1865909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8pPr>
      <a:lvl9pPr marL="248788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x-none"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lang="x-none" sz="1600" baseline="0">
          <a:solidFill>
            <a:schemeClr val="tx1"/>
          </a:solidFill>
          <a:latin typeface="+mn-lt"/>
        </a:defRPr>
      </a:lvl2pPr>
      <a:lvl3pPr marL="457200" indent="-26193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–"/>
        <a:defRPr lang="x-none" sz="1600" baseline="0">
          <a:solidFill>
            <a:schemeClr val="tx1"/>
          </a:solidFill>
          <a:latin typeface="+mn-lt"/>
        </a:defRPr>
      </a:lvl3pPr>
      <a:lvl4pPr marL="614363" indent="-1555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x-none" sz="1600" baseline="0">
          <a:solidFill>
            <a:schemeClr val="tx1"/>
          </a:solidFill>
          <a:latin typeface="+mn-lt"/>
        </a:defRPr>
      </a:lvl4pPr>
      <a:lvl5pPr marL="749808" indent="-1301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89000"/>
        <a:buFont typeface="Arial" panose="020B0604020202020204" pitchFamily="34" charset="0"/>
        <a:buChar char="-"/>
        <a:defRPr lang="x-none" sz="1600" baseline="0">
          <a:solidFill>
            <a:schemeClr val="tx1"/>
          </a:solidFill>
          <a:latin typeface="+mn-lt"/>
        </a:defRPr>
      </a:lvl5pPr>
      <a:lvl6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6pPr>
      <a:lvl7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7pPr>
      <a:lvl8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8pPr>
      <a:lvl9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1pPr>
      <a:lvl2pPr marL="62197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24394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3pPr>
      <a:lvl4pPr marL="1865909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4pPr>
      <a:lvl5pPr marL="248788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5pPr>
      <a:lvl6pPr marL="310985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6pPr>
      <a:lvl7pPr marL="373182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7pPr>
      <a:lvl8pPr marL="435379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8pPr>
      <a:lvl9pPr marL="497576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57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CB8838-BB4B-43B8-8957-7E4929863E56}"/>
              </a:ext>
            </a:extLst>
          </p:cNvPr>
          <p:cNvSpPr/>
          <p:nvPr/>
        </p:nvSpPr>
        <p:spPr>
          <a:xfrm>
            <a:off x="-25400" y="6381750"/>
            <a:ext cx="8966200" cy="32385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762738-6F50-4437-B812-F8BA210F964E}"/>
              </a:ext>
            </a:extLst>
          </p:cNvPr>
          <p:cNvSpPr/>
          <p:nvPr/>
        </p:nvSpPr>
        <p:spPr>
          <a:xfrm>
            <a:off x="-25400" y="6210300"/>
            <a:ext cx="8966200" cy="95250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8C856E92-1B15-403F-9F93-021BAA88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477001"/>
            <a:ext cx="5966884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>
            <a:extLst>
              <a:ext uri="{FF2B5EF4-FFF2-40B4-BE49-F238E27FC236}">
                <a16:creationId xmlns:a16="http://schemas.microsoft.com/office/drawing/2014/main" id="{6DE43FCF-8402-48A2-8AB9-3C6E037D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6276975"/>
            <a:ext cx="30670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58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019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203200" y="6424382"/>
            <a:ext cx="7620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11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Sacred Encounters   Perfect Care   Healthiest Communities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3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B1183-E0C4-44F0-AA23-901E86EBB0EA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90DAD68-DC3C-4126-9FD6-085CA8241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3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0gLmMPOHDwM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4A7B3CED-194C-4F99-A43B-B08D18EC85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239964" y="234950"/>
            <a:ext cx="7680325" cy="55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4800" dirty="0">
                <a:latin typeface="Baskerville Old Face" panose="02020602080505020303" pitchFamily="18" charset="0"/>
              </a:rPr>
              <a:t>Covenant Health</a:t>
            </a:r>
            <a:br>
              <a:rPr lang="en-US" altLang="en-US" sz="4800" dirty="0">
                <a:latin typeface="Baskerville Old Face" panose="02020602080505020303" pitchFamily="18" charset="0"/>
              </a:rPr>
            </a:br>
            <a:r>
              <a:rPr lang="en-US" altLang="en-US" sz="4800" dirty="0">
                <a:latin typeface="Baskerville Old Face" panose="02020602080505020303" pitchFamily="18" charset="0"/>
              </a:rPr>
              <a:t>Presents</a:t>
            </a: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1800" dirty="0">
                <a:latin typeface="Baskerville Old Face" panose="02020602080505020303" pitchFamily="18" charset="0"/>
              </a:rPr>
            </a:br>
            <a:br>
              <a:rPr lang="en-US" altLang="en-US" sz="4000" dirty="0">
                <a:latin typeface="Baskerville Old Face" panose="02020602080505020303" pitchFamily="18" charset="0"/>
              </a:rPr>
            </a:br>
            <a:r>
              <a:rPr lang="en-US" altLang="en-US" sz="4000" dirty="0">
                <a:latin typeface="Baskerville Old Face" panose="02020602080505020303" pitchFamily="18" charset="0"/>
              </a:rPr>
              <a:t>Critical Communications: A Weekly Physician Update</a:t>
            </a:r>
            <a:br>
              <a:rPr lang="en-US" altLang="en-US" sz="4000" dirty="0">
                <a:latin typeface="Baskerville Old Face" panose="02020602080505020303" pitchFamily="18" charset="0"/>
              </a:rPr>
            </a:br>
            <a:br>
              <a:rPr lang="en-US" altLang="en-US" sz="3200" i="1" dirty="0">
                <a:latin typeface="Baskerville Old Face" panose="02020602080505020303" pitchFamily="18" charset="0"/>
              </a:rPr>
            </a:br>
            <a:r>
              <a:rPr lang="en-US" altLang="en-US" sz="2400" i="1" dirty="0">
                <a:latin typeface="Baskerville Old Face" panose="02020602080505020303" pitchFamily="18" charset="0"/>
              </a:rPr>
              <a:t>January 29, 2021</a:t>
            </a:r>
            <a:endParaRPr lang="en-US" altLang="en-US" sz="2400" dirty="0">
              <a:latin typeface="Baskerville Old Face" panose="02020602080505020303" pitchFamily="18" charset="0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B4ADF4D-3CF0-46FB-A827-93061F1CC31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31976" y="5791200"/>
            <a:ext cx="4714875" cy="966788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 dirty="0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 dirty="0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b="1" dirty="0">
              <a:latin typeface="Baskerville Old Face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1500" dirty="0"/>
          </a:p>
        </p:txBody>
      </p:sp>
    </p:spTree>
    <p:extLst>
      <p:ext uri="{BB962C8B-B14F-4D97-AF65-F5344CB8AC3E}">
        <p14:creationId xmlns:p14="http://schemas.microsoft.com/office/powerpoint/2010/main" val="459217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157B86-B98A-354E-A1FE-63503A87EB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Post COVID-19 Syndromes are Emerging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94EB01A-E805-8646-B6AA-5F46A02342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4877D-FC68-2248-840B-6082DBBE6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 Minutes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50995-6419-0844-8276-E13107E1F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https://youtu.be/0gLmMPOHDwM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82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A1D1B8-D3A0-2F47-843D-DE2F356D23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Prolonged Care for Covid-19 “Long-Haulers"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122B7D5-49D6-1749-8A67-B1F411D913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/>
              <a:t>Kerry Hendershot, MD</a:t>
            </a:r>
          </a:p>
          <a:p>
            <a:pPr algn="l"/>
            <a:r>
              <a:rPr lang="en-US" dirty="0"/>
              <a:t>Covenant Medical Group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C2D60F-9D7B-0444-B10C-C40B61502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140" y="2842807"/>
            <a:ext cx="3752335" cy="235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7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80E5E5-79A2-8B48-9022-3FC0B177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Rehabilitation Programs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44BB9D-7157-784D-AA0E-C5F550DE0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34" y="1823711"/>
            <a:ext cx="5412260" cy="394928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Cambria" panose="02040503050406030204" pitchFamily="18" charset="0"/>
              </a:rPr>
              <a:t>Pulmonary Rehabilitation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Cambria" panose="02040503050406030204" pitchFamily="18" charset="0"/>
              </a:rPr>
              <a:t>Cardiac Rehabilitation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Cambria" panose="02040503050406030204" pitchFamily="18" charset="0"/>
              </a:rPr>
              <a:t>Strength Rehabilitation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Cambria" panose="02040503050406030204" pitchFamily="18" charset="0"/>
              </a:rPr>
              <a:t>Nutritional Support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9A5CDF-3F2E-7D40-8980-DED919F6CC17}"/>
              </a:ext>
            </a:extLst>
          </p:cNvPr>
          <p:cNvSpPr txBox="1"/>
          <p:nvPr/>
        </p:nvSpPr>
        <p:spPr>
          <a:xfrm>
            <a:off x="8547669" y="2450255"/>
            <a:ext cx="35589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/>
              <a:t>Tommy Parrish</a:t>
            </a:r>
          </a:p>
          <a:p>
            <a:pPr algn="r"/>
            <a:r>
              <a:rPr lang="en-US" dirty="0"/>
              <a:t>Director of Lifestyle Center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104E4-E44A-A548-B9DA-FF59E6867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11" y="1570455"/>
            <a:ext cx="1687727" cy="1418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BABF30-481A-DA4A-97AC-704767EDB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693" y="2482162"/>
            <a:ext cx="1951175" cy="12291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F009BB-A734-5745-ACD9-EB08CC3C0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61" y="3291645"/>
            <a:ext cx="2190578" cy="1636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51A8B0-4E63-4B48-A7D8-1E9C251FB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92" y="4574429"/>
            <a:ext cx="2136174" cy="1666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900229-13CB-E240-8B72-E547EC300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859" y="152400"/>
            <a:ext cx="2402531" cy="216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65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248E-B47A-0E4F-861E-61BE6A2C9C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Current Regional Covid-19 Census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8FF28-2036-AA45-9039-11A5E95F7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65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7421201" y="2204873"/>
            <a:ext cx="10524744" cy="974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028623"/>
            <a:ext cx="12192000" cy="91440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6915150" y="757083"/>
          <a:ext cx="4568748" cy="1584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42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2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2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5991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1,864, 249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1,965,585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 Arial"/>
                          <a:ea typeface="+mn-ea"/>
                          <a:cs typeface="+mn-cs"/>
                        </a:rPr>
                        <a:t>2,003,135</a:t>
                      </a:r>
                      <a:endParaRPr lang="en-US" sz="1200" b="0" dirty="0">
                        <a:latin typeface=" Arial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32,084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34,394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35,168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8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Hospitalizations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13,858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13,564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12,795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2447" y="-136585"/>
            <a:ext cx="11790445" cy="1508760"/>
          </a:xfrm>
        </p:spPr>
        <p:txBody>
          <a:bodyPr>
            <a:normAutofit/>
          </a:bodyPr>
          <a:lstStyle/>
          <a:p>
            <a:r>
              <a:rPr lang="en-US" sz="4400" dirty="0"/>
              <a:t>State of Texas Hospitalizations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6555"/>
            <a:ext cx="12192000" cy="4834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025" y="2594563"/>
            <a:ext cx="32480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51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47" y="-136585"/>
            <a:ext cx="11790445" cy="1508760"/>
          </a:xfrm>
        </p:spPr>
        <p:txBody>
          <a:bodyPr>
            <a:normAutofit/>
          </a:bodyPr>
          <a:lstStyle/>
          <a:p>
            <a:r>
              <a:rPr lang="en-US" sz="4400" dirty="0"/>
              <a:t>COUNTIES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93209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0" y="950675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355943" y="2926807"/>
            <a:ext cx="3025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 Arial"/>
              </a:rPr>
              <a:t> 14.6% positivity rate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04347" y="1280421"/>
            <a:ext cx="2878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 Arial"/>
              </a:rPr>
              <a:t>1/11 110 new cases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19748" y="4440343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 Arial"/>
              </a:rPr>
              <a:t>1/13 144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13" y="4162967"/>
            <a:ext cx="9563100" cy="26950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55943" y="4546012"/>
            <a:ext cx="2135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14.5 % </a:t>
            </a:r>
          </a:p>
          <a:p>
            <a:r>
              <a:rPr lang="en-US" sz="2400" dirty="0">
                <a:solidFill>
                  <a:schemeClr val="bg1"/>
                </a:solidFill>
                <a:latin typeface=" Arial"/>
              </a:rPr>
              <a:t>Positivity Rate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246" y="1057999"/>
            <a:ext cx="5906200" cy="30208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47" y="1040811"/>
            <a:ext cx="5847625" cy="303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87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47" y="-136585"/>
            <a:ext cx="11790445" cy="1508760"/>
          </a:xfrm>
        </p:spPr>
        <p:txBody>
          <a:bodyPr/>
          <a:lstStyle/>
          <a:p>
            <a:r>
              <a:rPr lang="en-US" dirty="0"/>
              <a:t>COVID+ HOSPITALIZATIONS BY TSA ID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031722"/>
            <a:ext cx="12192000" cy="14538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43876" y="1143000"/>
            <a:ext cx="34666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CONFIRMED COVID+ HOSPITALIZATIONS /HOSPITAL CAPACITY </a:t>
            </a:r>
          </a:p>
          <a:p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875" y="3964601"/>
            <a:ext cx="3466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TSA – B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94 DAYS &gt; 15%</a:t>
            </a:r>
          </a:p>
        </p:txBody>
      </p:sp>
      <p:sp>
        <p:nvSpPr>
          <p:cNvPr id="7" name="4-Point Star 6"/>
          <p:cNvSpPr/>
          <p:nvPr/>
        </p:nvSpPr>
        <p:spPr>
          <a:xfrm>
            <a:off x="6773587" y="4231759"/>
            <a:ext cx="255181" cy="223283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4-Point Star 8"/>
          <p:cNvSpPr/>
          <p:nvPr/>
        </p:nvSpPr>
        <p:spPr>
          <a:xfrm>
            <a:off x="6773587" y="5277444"/>
            <a:ext cx="245196" cy="223283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4-Point Star 9"/>
          <p:cNvSpPr/>
          <p:nvPr/>
        </p:nvSpPr>
        <p:spPr>
          <a:xfrm>
            <a:off x="6742336" y="6323129"/>
            <a:ext cx="245196" cy="223283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154" y="1100548"/>
            <a:ext cx="7311240" cy="56345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17D369-F020-0848-B468-26B459C1C8EC}"/>
              </a:ext>
            </a:extLst>
          </p:cNvPr>
          <p:cNvSpPr txBox="1"/>
          <p:nvPr/>
        </p:nvSpPr>
        <p:spPr>
          <a:xfrm rot="20305655">
            <a:off x="885071" y="2901943"/>
            <a:ext cx="2139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Last Week</a:t>
            </a:r>
          </a:p>
        </p:txBody>
      </p:sp>
    </p:spTree>
    <p:extLst>
      <p:ext uri="{BB962C8B-B14F-4D97-AF65-F5344CB8AC3E}">
        <p14:creationId xmlns:p14="http://schemas.microsoft.com/office/powerpoint/2010/main" val="3115841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47" y="-136585"/>
            <a:ext cx="11790445" cy="1508760"/>
          </a:xfrm>
        </p:spPr>
        <p:txBody>
          <a:bodyPr/>
          <a:lstStyle/>
          <a:p>
            <a:r>
              <a:rPr lang="en-US" dirty="0"/>
              <a:t>COVID+ HOSPITALIZATIONS BY TSA ID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32761"/>
            <a:ext cx="12192000" cy="1323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43876" y="1143000"/>
            <a:ext cx="34666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CONFIRMED COVID+ HOSPITALIZATIONS /HOSPITAL CAPACITY </a:t>
            </a:r>
          </a:p>
          <a:p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342" y="4677279"/>
            <a:ext cx="3466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TSA – B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100 DAYS &gt; 15%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1/26 1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day &lt;15%</a:t>
            </a:r>
          </a:p>
        </p:txBody>
      </p:sp>
      <p:sp>
        <p:nvSpPr>
          <p:cNvPr id="7" name="4-Point Star 6"/>
          <p:cNvSpPr/>
          <p:nvPr/>
        </p:nvSpPr>
        <p:spPr>
          <a:xfrm>
            <a:off x="6773587" y="4231759"/>
            <a:ext cx="255181" cy="223283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4-Point Star 8"/>
          <p:cNvSpPr/>
          <p:nvPr/>
        </p:nvSpPr>
        <p:spPr>
          <a:xfrm>
            <a:off x="6773587" y="5277444"/>
            <a:ext cx="245196" cy="223283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-Point Star 9"/>
          <p:cNvSpPr/>
          <p:nvPr/>
        </p:nvSpPr>
        <p:spPr>
          <a:xfrm>
            <a:off x="6742336" y="6323129"/>
            <a:ext cx="245196" cy="223283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933" y="947565"/>
            <a:ext cx="7113324" cy="57414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8266D9-778E-5342-9A04-3DFBA688AA38}"/>
              </a:ext>
            </a:extLst>
          </p:cNvPr>
          <p:cNvSpPr txBox="1"/>
          <p:nvPr/>
        </p:nvSpPr>
        <p:spPr>
          <a:xfrm rot="20113561">
            <a:off x="858569" y="3282581"/>
            <a:ext cx="2040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THIS WEEK</a:t>
            </a:r>
          </a:p>
        </p:txBody>
      </p:sp>
    </p:spTree>
    <p:extLst>
      <p:ext uri="{BB962C8B-B14F-4D97-AF65-F5344CB8AC3E}">
        <p14:creationId xmlns:p14="http://schemas.microsoft.com/office/powerpoint/2010/main" val="3934402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5E5E3D-C014-6F4C-8790-B261CED1E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6" y="0"/>
            <a:ext cx="10799304" cy="693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65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>
            <a:extLst>
              <a:ext uri="{FF2B5EF4-FFF2-40B4-BE49-F238E27FC236}">
                <a16:creationId xmlns:a16="http://schemas.microsoft.com/office/drawing/2014/main" id="{CAFE82CE-49DE-428A-8690-4F441C029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1" y="903289"/>
            <a:ext cx="6735763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338E"/>
                </a:solidFill>
                <a:latin typeface="Baskerville Old Face" panose="02020602080505020303" pitchFamily="18" charset="0"/>
              </a:rPr>
              <a:t>PHYSICIANS</a:t>
            </a:r>
            <a:endParaRPr lang="en-US" altLang="en-US" sz="2400" dirty="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00338E"/>
                </a:solidFill>
                <a:latin typeface="Baskerville Old Face" panose="02020602080505020303" pitchFamily="18" charset="0"/>
              </a:rPr>
              <a:t>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000" dirty="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338E"/>
                </a:solidFill>
                <a:latin typeface="Baskerville Old Face" panose="02020602080505020303" pitchFamily="18" charset="0"/>
              </a:rPr>
              <a:t>Accreditation Statement: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338E"/>
                </a:solidFill>
                <a:latin typeface="Baskerville Old Face" panose="02020602080505020303" pitchFamily="18" charset="0"/>
              </a:rPr>
              <a:t>The Covenant Health is accredited by the Texas Medical Association (TMA) to provide continuing medical education for physicians.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 dirty="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338E"/>
                </a:solidFill>
                <a:latin typeface="Baskerville Old Face" panose="02020602080505020303" pitchFamily="18" charset="0"/>
              </a:rPr>
              <a:t>Credit Designation Statement: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338E"/>
                </a:solidFill>
                <a:latin typeface="Baskerville Old Face" panose="02020602080505020303" pitchFamily="18" charset="0"/>
              </a:rPr>
              <a:t>The Covenant Health designates this live CME activity for a maximum of 1.0 </a:t>
            </a:r>
            <a:r>
              <a:rPr lang="en-US" altLang="en-US" i="1" dirty="0">
                <a:solidFill>
                  <a:srgbClr val="00338E"/>
                </a:solidFill>
                <a:latin typeface="Baskerville Old Face" panose="02020602080505020303" pitchFamily="18" charset="0"/>
              </a:rPr>
              <a:t>AMA PRA Category 1 Credit(s)™.  </a:t>
            </a:r>
            <a:r>
              <a:rPr lang="en-US" altLang="en-US" dirty="0">
                <a:solidFill>
                  <a:srgbClr val="00338E"/>
                </a:solidFill>
                <a:latin typeface="Baskerville Old Face" panose="02020602080505020303" pitchFamily="18" charset="0"/>
              </a:rPr>
              <a:t>Physicians should claim only the credit commensurate with the extent of their participation in the activity.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i="1" dirty="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i="1" dirty="0">
              <a:solidFill>
                <a:srgbClr val="00338E"/>
              </a:solidFill>
              <a:latin typeface="Baskerville Old Face" panose="02020602080505020303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100" i="1" dirty="0">
              <a:solidFill>
                <a:srgbClr val="00338E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030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09DB741-EFDE-4345-80AA-50F1F7D22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434"/>
            <a:ext cx="12192000" cy="62591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891453-C55C-8749-8F57-C1A834790755}"/>
              </a:ext>
            </a:extLst>
          </p:cNvPr>
          <p:cNvSpPr txBox="1"/>
          <p:nvPr/>
        </p:nvSpPr>
        <p:spPr>
          <a:xfrm>
            <a:off x="9080289" y="3708502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13.49%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5DCA6-9499-604B-9DE6-6A1D16337752}"/>
              </a:ext>
            </a:extLst>
          </p:cNvPr>
          <p:cNvSpPr txBox="1"/>
          <p:nvPr/>
        </p:nvSpPr>
        <p:spPr>
          <a:xfrm>
            <a:off x="8336799" y="365507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14.57%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3C363-250A-DB4E-87EC-735BB7B42BA2}"/>
              </a:ext>
            </a:extLst>
          </p:cNvPr>
          <p:cNvSpPr txBox="1"/>
          <p:nvPr/>
        </p:nvSpPr>
        <p:spPr>
          <a:xfrm>
            <a:off x="7624482" y="344725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15.02%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AEC61C-24EB-0B4B-8C2E-E7E7AE663759}"/>
              </a:ext>
            </a:extLst>
          </p:cNvPr>
          <p:cNvSpPr txBox="1"/>
          <p:nvPr/>
        </p:nvSpPr>
        <p:spPr>
          <a:xfrm>
            <a:off x="6915703" y="340821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15.65%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EF9DF-5A65-EF4E-A0CE-52F3D2E311F1}"/>
              </a:ext>
            </a:extLst>
          </p:cNvPr>
          <p:cNvSpPr txBox="1"/>
          <p:nvPr/>
        </p:nvSpPr>
        <p:spPr>
          <a:xfrm>
            <a:off x="6102729" y="337343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16.25%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43A5E9-1E56-A747-9770-84B97AFB3A5F}"/>
              </a:ext>
            </a:extLst>
          </p:cNvPr>
          <p:cNvSpPr txBox="1"/>
          <p:nvPr/>
        </p:nvSpPr>
        <p:spPr>
          <a:xfrm>
            <a:off x="5348230" y="335613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16.77%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F7F2D-F203-2D42-92B1-D424883B6C72}"/>
              </a:ext>
            </a:extLst>
          </p:cNvPr>
          <p:cNvSpPr txBox="1"/>
          <p:nvPr/>
        </p:nvSpPr>
        <p:spPr>
          <a:xfrm>
            <a:off x="4593731" y="3302989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17.05%</a:t>
            </a:r>
          </a:p>
        </p:txBody>
      </p:sp>
    </p:spTree>
    <p:extLst>
      <p:ext uri="{BB962C8B-B14F-4D97-AF65-F5344CB8AC3E}">
        <p14:creationId xmlns:p14="http://schemas.microsoft.com/office/powerpoint/2010/main" val="1837681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46" y="31624"/>
            <a:ext cx="10524744" cy="85688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Lubbock This Morning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752999"/>
            <a:ext cx="12192000" cy="120447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1997BB-4F1B-1043-923B-E8BA859B3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9" y="1123440"/>
            <a:ext cx="11500022" cy="46111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878713" y="1042181"/>
            <a:ext cx="916052" cy="5000035"/>
          </a:xfrm>
          <a:prstGeom prst="rect">
            <a:avLst/>
          </a:prstGeom>
          <a:noFill/>
          <a:ln w="635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358298" y="1042180"/>
            <a:ext cx="934838" cy="5000035"/>
          </a:xfrm>
          <a:prstGeom prst="rect">
            <a:avLst/>
          </a:prstGeom>
          <a:noFill/>
          <a:ln w="635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187304" y="1070424"/>
            <a:ext cx="822179" cy="5000035"/>
          </a:xfrm>
          <a:prstGeom prst="rect">
            <a:avLst/>
          </a:prstGeom>
          <a:noFill/>
          <a:ln w="635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039127" y="1074057"/>
            <a:ext cx="1109268" cy="5000035"/>
          </a:xfrm>
          <a:prstGeom prst="rect">
            <a:avLst/>
          </a:prstGeom>
          <a:noFill/>
          <a:ln w="635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878937" y="1052718"/>
            <a:ext cx="944897" cy="5000035"/>
          </a:xfrm>
          <a:prstGeom prst="rect">
            <a:avLst/>
          </a:prstGeom>
          <a:noFill/>
          <a:ln w="635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465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CB6195-2037-8942-BA60-A0F8DA9896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Surge Plans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98AB79C-4516-6449-BE95-3AF423E091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50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38200"/>
          </a:xfrm>
        </p:spPr>
        <p:txBody>
          <a:bodyPr/>
          <a:lstStyle/>
          <a:p>
            <a:r>
              <a:rPr lang="en-US" dirty="0"/>
              <a:t>Surge Plan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578392"/>
              </p:ext>
            </p:extLst>
          </p:nvPr>
        </p:nvGraphicFramePr>
        <p:xfrm>
          <a:off x="2032000" y="737412"/>
          <a:ext cx="8128000" cy="53029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2279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Covenant</a:t>
                      </a:r>
                      <a:r>
                        <a:rPr lang="en-US" sz="2400" baseline="0" dirty="0"/>
                        <a:t> Medical Center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ICU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Med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Surg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84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27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27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– S 9 (East)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10(East)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319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3191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S10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232995"/>
                  </a:ext>
                </a:extLst>
              </a:tr>
              <a:tr h="81410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8-E4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15-S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13-HC6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– S 9 (all)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S10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803988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35B4F667-D8B1-A84B-B087-E08FF3A0A23E}"/>
              </a:ext>
            </a:extLst>
          </p:cNvPr>
          <p:cNvGrpSpPr/>
          <p:nvPr/>
        </p:nvGrpSpPr>
        <p:grpSpPr>
          <a:xfrm>
            <a:off x="1099516" y="3265539"/>
            <a:ext cx="861444" cy="429583"/>
            <a:chOff x="1650830" y="2945718"/>
            <a:chExt cx="861444" cy="429583"/>
          </a:xfrm>
        </p:grpSpPr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BE8FA671-9B01-9D46-8AF2-721E81B6565C}"/>
                </a:ext>
              </a:extLst>
            </p:cNvPr>
            <p:cNvSpPr/>
            <p:nvPr/>
          </p:nvSpPr>
          <p:spPr>
            <a:xfrm>
              <a:off x="1650830" y="2945718"/>
              <a:ext cx="861444" cy="42958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CA1B8C-5BD1-EB4A-A956-165EC0473B51}"/>
                </a:ext>
              </a:extLst>
            </p:cNvPr>
            <p:cNvSpPr txBox="1"/>
            <p:nvPr/>
          </p:nvSpPr>
          <p:spPr>
            <a:xfrm>
              <a:off x="1692881" y="3045093"/>
              <a:ext cx="6351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Currently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AF7951-22D2-6740-B4ED-504BBDC61F43}"/>
              </a:ext>
            </a:extLst>
          </p:cNvPr>
          <p:cNvGrpSpPr/>
          <p:nvPr/>
        </p:nvGrpSpPr>
        <p:grpSpPr>
          <a:xfrm>
            <a:off x="1135036" y="5446959"/>
            <a:ext cx="861444" cy="429583"/>
            <a:chOff x="1657458" y="2111168"/>
            <a:chExt cx="861444" cy="429583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96170749-65B9-9849-AF73-5829713B4A71}"/>
                </a:ext>
              </a:extLst>
            </p:cNvPr>
            <p:cNvSpPr/>
            <p:nvPr/>
          </p:nvSpPr>
          <p:spPr>
            <a:xfrm>
              <a:off x="1657458" y="2111168"/>
              <a:ext cx="861444" cy="429583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D29F20-0484-3B4E-B2A8-B0518F0B8E8F}"/>
                </a:ext>
              </a:extLst>
            </p:cNvPr>
            <p:cNvSpPr txBox="1"/>
            <p:nvPr/>
          </p:nvSpPr>
          <p:spPr>
            <a:xfrm>
              <a:off x="1699509" y="2210543"/>
              <a:ext cx="7312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Last Month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4779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152399"/>
            <a:ext cx="9784080" cy="116696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COVID Units - CMC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879807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1/7/2020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35" y="1657047"/>
            <a:ext cx="9553260" cy="4517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8EE7E0-8010-624E-8A26-82879C8E8921}"/>
              </a:ext>
            </a:extLst>
          </p:cNvPr>
          <p:cNvSpPr txBox="1"/>
          <p:nvPr/>
        </p:nvSpPr>
        <p:spPr>
          <a:xfrm rot="19160527">
            <a:off x="3041582" y="1002349"/>
            <a:ext cx="1539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2464582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Caregiver  Update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89888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5985"/>
            <a:ext cx="1219200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9472" y="259799"/>
            <a:ext cx="9784080" cy="15087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Caregivers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56120" y="6458472"/>
            <a:ext cx="9459420" cy="369332"/>
            <a:chOff x="2267436" y="6275179"/>
            <a:chExt cx="9459420" cy="369332"/>
          </a:xfrm>
        </p:grpSpPr>
        <p:sp>
          <p:nvSpPr>
            <p:cNvPr id="4" name="Rectangle 3"/>
            <p:cNvSpPr/>
            <p:nvPr/>
          </p:nvSpPr>
          <p:spPr>
            <a:xfrm>
              <a:off x="7016597" y="6281124"/>
              <a:ext cx="1351722" cy="30811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Good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375134" y="6292274"/>
              <a:ext cx="1351722" cy="30811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Critical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709562" y="6297689"/>
              <a:ext cx="1351722" cy="3081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Moderate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67436" y="6275179"/>
              <a:ext cx="4779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Count reflects # furlough (exposed and positive)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850901"/>
            <a:ext cx="12192000" cy="972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7378" y="1007007"/>
            <a:ext cx="449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COVID Related Furloughs</a:t>
            </a:r>
          </a:p>
        </p:txBody>
      </p:sp>
      <p:pic>
        <p:nvPicPr>
          <p:cNvPr id="23560" name="Picture 8" descr="Happy Smiley, Face PNG Transparent Background, Free Download #33077 -  FreeIcons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20" y="1557276"/>
            <a:ext cx="1265870" cy="129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65" y="2987698"/>
            <a:ext cx="11481939" cy="3415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842" y="130361"/>
            <a:ext cx="3560751" cy="2745827"/>
          </a:xfrm>
          <a:prstGeom prst="rect">
            <a:avLst/>
          </a:prstGeom>
        </p:spPr>
      </p:pic>
      <p:pic>
        <p:nvPicPr>
          <p:cNvPr id="16" name="Picture 8" descr="Happy Smiley, Face PNG Transparent Background, Free Download #33077 -  FreeIcons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957" y="1557276"/>
            <a:ext cx="1265870" cy="129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appy Smiley, Face PNG Transparent Background, Free Download #33077 -  FreeIcons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13276" y="1548628"/>
            <a:ext cx="1265870" cy="129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005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627E-8C16-FE47-BEF2-46A71F906F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BD5A8-559C-6647-B0DC-B4E1C1ED9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b="1" dirty="0"/>
              <a:t>Cristian </a:t>
            </a:r>
            <a:r>
              <a:rPr lang="en-US" sz="3600" b="1" dirty="0" err="1"/>
              <a:t>Requenez</a:t>
            </a:r>
            <a:endParaRPr lang="en-US" sz="3600" b="1" dirty="0"/>
          </a:p>
          <a:p>
            <a:r>
              <a:rPr lang="en-US" sz="2400" dirty="0"/>
              <a:t>Clinical Data Analyst</a:t>
            </a:r>
          </a:p>
          <a:p>
            <a:r>
              <a:rPr lang="en-US" sz="2400" dirty="0"/>
              <a:t>Clinical Analytics</a:t>
            </a:r>
          </a:p>
          <a:p>
            <a:r>
              <a:rPr lang="en-US" sz="2400" dirty="0"/>
              <a:t>Covenant Health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835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98C94-AE30-764B-ABC2-67B4676B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sz="4100"/>
              <a:t>Providence System </a:t>
            </a:r>
            <a:r>
              <a:rPr lang="en-US" sz="4100" u="sng"/>
              <a:t>Hospitalized</a:t>
            </a:r>
            <a:r>
              <a:rPr lang="en-US" sz="4100"/>
              <a:t> COVID-19 Cases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5F8D97-BD9A-4810-A0AB-6889B8113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037" y="989606"/>
            <a:ext cx="6801926" cy="487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6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F57ED-EA83-5E41-9C91-6F6DC641E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Providence Inpatient COVID-19 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2552C-2928-4BCC-96FC-30C5E735B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03" y="1417638"/>
            <a:ext cx="9983593" cy="38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38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54BDDF32-1FD0-4F8B-ACB7-85F983E638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933700" y="384175"/>
            <a:ext cx="5989638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>
                <a:latin typeface="Baskerville Old Face" panose="02020602080505020303" pitchFamily="18" charset="0"/>
              </a:rPr>
              <a:t>Disclosures of Commercial Interest</a:t>
            </a: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B8D7D4E9-FB0C-4082-8170-B0E9D5C59B7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85989" y="2265364"/>
            <a:ext cx="7743825" cy="245268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Baskerville Old Face" pitchFamily="18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Baskerville Old Face" pitchFamily="18" charset="0"/>
              </a:rPr>
              <a:t>The speakers and planners of this activity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/>
                </a:solidFill>
                <a:latin typeface="Baskerville Old Face" pitchFamily="18" charset="0"/>
              </a:rPr>
              <a:t>have no relevant financial interests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altLang="en-US" sz="32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34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0B32-2EBE-4645-8EF5-BBC1AA5FA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Texas Inpatient COVID-19 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095DC9-8589-4CE0-87CB-C482F0D97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914" y="1471339"/>
            <a:ext cx="10012172" cy="391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26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New COVID-19 POSITIVES by Day Trend</a:t>
            </a:r>
            <a:br>
              <a:rPr lang="en-US" sz="3700"/>
            </a:br>
            <a:endParaRPr lang="en-US" sz="3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7E094A-6717-4940-9E20-1A0E1EF92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594" y="905691"/>
            <a:ext cx="7948811" cy="518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81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 COVID-19 POSITIVES Age Distribution</a:t>
            </a:r>
            <a:br>
              <a:rPr lang="en-US" sz="3700"/>
            </a:br>
            <a:endParaRPr lang="en-US" sz="37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D6901-56D1-421E-9AF2-23E9B0C50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45" y="838903"/>
            <a:ext cx="10097909" cy="518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95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0B32-2EBE-4645-8EF5-BBC1AA5FA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/>
              <a:t>TX/NM Region Weekly Procedures (YOY)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A4EDFE-FA0D-4F2B-BE45-C0CF52C39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8" t="11649" r="16387" b="1233"/>
          <a:stretch/>
        </p:blipFill>
        <p:spPr>
          <a:xfrm>
            <a:off x="2464525" y="937367"/>
            <a:ext cx="6844938" cy="498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61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474"/>
            <a:ext cx="9784080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COVID Infusion Center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AutoShape 1" descr="data:image/png;base64,iVBORw0KGgoAAAANSUhEUgAAA6wAAAHVCAYAAAD1iXZkAAAgAElEQVR4XuydB5hV1bn+3xmGoffemxTpCAiCFQuIKPYYjTdq7j8m0ShqjEZjr0k0MYlGo0bNTb1XiV0RGxZAQZAuSO+992HK/3n3mj3ss2efM6efdea83/PwADN7r73Wb61z9vrW1/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/fvn17nHHGGTjxxBNRt25dLF++HA888ADKysrwve99D2eeeWbg+DZu3IgHH3wQO3fuxKWXXorzzz+/4jq+HBcsWIA333zTaY/Sq1cvjBkzBscddxwKCgoC24ymf7yR7c+fPx/vvfceli1b5oyjfv366Nu3L8aPH48OHTogPz8fL7/8Mt59913cfvvt6NGjR6VnzpkzB4899hhuuukmDB48GI8++ijWr1+PX/7yl2jVqpVz/U9/+lNs37694t7CwkJ07doVo0aNwtChQ1GrVq2smX91VAREQAREIPcISGHNvTnXiEVABEQgawlQgXvnnXccZYyKKBW7KVOmYMaMGY4yefHFF2PRokWOIkrltWbNmnj66acDx/u///u/zr27d+92lMTvfOc7znWHDx/G888/j5kzZ+KYY47Bqaee6rT12WefYd68ebjmmmswcuTIwDaj6d/Bgwcr2qcSyvZbtmyJ2bNn44MPPnD6fP3116NPnz5YunQp7rnnHpx11lm46qqrKj3zmWeecfp01113oU2bNo6ivmnTJuf/rVu3dq6//PLLHWX7sssuc/7PNjnuzZs3Y8SIEfjRj36UtetBHRcBERABEaj+BKSwVv851ghFQAREoFoQWLVqFR555BFHMbv55pvRsGHDinHR6rp27VpHaXUVVloPaYG84oorHIXPK1RKb731Vkdhe+ONN0IU1rlz5+J3v/sdBg0ahB/+8IeoU6dOxa2ffvqp83+27Zdo+0dF+Mknn3Ta+MEPfhDSPsfxxBNPoEmTJnj44YcdS+4vfvELxwr8+9//PsQaumvXLkdBbdSoEW677Tbnd+EU1iFDhjjMvPLss8+C4yGfs88+u1qsEQ1CBERABESg+hGQwlr95lQjEgEREIFqSeCf//yn4wr885//HAMHDgw7RldhHTdunGMlpfLnKnTuTZMmTcIrr7ziKIO0RnotrL/+9a8dt+M//vGPIUpxVVCj7d/999+PNWvW4A9/+INjufULFUlaQO+44w7HRfjDDz/EX/7yF8fqSgXbFboq05J80UUXgWOlxKKw0sLK6xs0aOA8i39LREAEREAERMA2AlJYbZsR9UcEREAERCCQAJVLuu/+6U9/ikjIVVj/67/+y4nn/PLLLx2llO7DFLrkMtYzLy/PUWRp5fQqrLyvZ8+euPPOO2OaiWj7x/apiFLxDpLFixc7iuR3v/tdRxFdt26do5iyTzfccANq1Kjh3EYFmcosFd969erFrLDyhl/96ldYvXq1E/Patm3bmMari0VABERABEQgHQSksKaDsp4hAiIgAiKQMAHGcDZv3txJMhRJvAprt27dcO+99zqxrRdccIFz28qVKx2FkDGddBVmjKersNJqSeU2yIW2qgFE07+tW7fixhtvdFxwr7zyysAmV6xY4Siop5xyCr7//e87Cjb/v3//fqdvzZo1c+6j8soYWFpeXYnFwsp7GKs7ffp0p93OnTtXNUT9XgREQAREQATSTkAKa9qR64EiIAIiIALxEKCCx2RLsSisjGl96KGHsG3bNif+tXbt2njhhRccV2G2Q8ukV2GldZMuu/EorNH0jxZfxs6yX7S0BomrsJ5++ulOfCmFrtBM6PSzn/0M/fr1c2JzH3/8cSc7MLMWJ6Kw0gJNC2unTp3imRbdIwIiIAIiIAIpJSCFNaV41bgIiIAIiECyCFA5KykpcVxgI4nXwkrF8KuvvnISGTGBEpU7WjhZBocutxSvwlpUVORk4x0wYIDjLhyLRNs/Pi+SQvzNN984FtWrr77a6Sdl3759uO6663DyySc7LszMDsw4W1pGmWE4XoWVrtFMVkWFlcmsJCIgAiIgAiJgGwEprLbNiPojAiIgAiIQSIBJkOi+evfddztlWsKJX2HdsmWLowAyRpNur4z79FoUvQor22TNU7ruMisva6NGK9H2j0om2//tb38bmHTpqaeecuJuaRFu165dxeOZDIrWV7o4/+Y3v3HGwhqrXonFJdjl0rhxYyf5lDcbcrRj1nUiIAIiIAIikGoCUlhTTVjti4AIiIAIJIUALYp042Vc6oQJE0KUSVolWY+UtVT9CmtpaaljlWW5GiYsat++vaOU0j2Y4ldYqdC++OKLTkZeWmVZWsaVL774AiwnQ8utX6LtH917//3vf1fEz3rbpzWYJW+YBZlj9ArrtLLcDuNuP/roI8fSeuKJJ8atsDJ51bRp05y6sqNGjUrKHKkRERABERABEUg2ASmsySaq9kRABERABFJCgMmHXnrpJcfK2rVrVwwbNsyxQFIRZT3RU0891Yn59Cus7AyvoVWSyitdbc8888yKPvoV1j179oBWTrbTv39/DB482En2xGdQKWaypiAFL9r+edun6/HIkSOdWFpaVTk2WoLpttyiRYsQjrSI0oLKTMm8/umnn67EOZyFlcmZLrzwQud6WmlnzZrllNZhYicqrBIREAEREAERsJWAFFZbZ0b9EgEREAERqETg0KFDoJWTVlBm9KXQ4koF8oQTTnCspkycRBdgxqK6MaDFxcWOsrdz507HSltYWFjRNjPxMoPw+eefX/GzvXv34uOPP3aU1A0bNqBmzZro3r27U2aGJWm8VlFvJ6PpH69n+7SSfvbZZ077FMaQDh061LGgNm3atNLY3fhdJoziNRyfXxiTysROdHlmgioKswkz6ZQrVHaPPfZYR1FmTC/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+CIiACIiACIiACIiACIiACNhKQAqrrTOjfomACIiACIiACIiACIiACIhAjhOQwprjC0DDFwEREAEREAEREAEREAEREAFbCUhhtXVm1C8REAEREAEREAEREAEREAERyHECUlhzfAFo+CIgAiIgAiIgAiIgAiIgAiJgKwEprLbOjPolAiIgAiIgAiIgAiIgAiIgAjlOQAprji8ADV8EREAEREAEREAEREAEREAEbCUghdXWmVG/REAEREAEREAEREAEREAERCDHCUhhzfEFoOGLgAiIgAiIgAiIgAiIgAiIgK0EpLDaOjPqlwiIgAiIgAiIgAiIgAiIgAjkOAEprDm+ADR8ERABERABERABERABERABEbCVgBRWW2dG/RIBERABERABERABERABERCBHCcghTXHF4CGLwIiIAIiIAIiIAIiIAIiIAK2EpDCauvMqF8iIAIiIAIiIAIiIAIiIAIikOMEpLDm+ALQ8EVABERABERABERABERABETAVgJSWG2dGfVLBERABERABERABERABERABHKcgBTWHF8AGr4IiIAIiIAIiIAIiIAIiIAI2EpACqutM6N+iYAIiIAIiIAIiIAIiIAIiECOE5DCmuMLQMMXAREQAREQAREQAREQAREQAVsJSGG1dWbULxEQAREQAREQAREQAREQARHIcQJSWHN8AWj4IiACIiACIiACIiACIiACImArASmsts6M+iUCIiACIiACIiACIiACIiACOU5ACmuOLwANXwREQAREQAREQAREQAREQARsJSCF1daZUb9EQAREQAREQAREQAREQAREIMcJSGHN8QWg4YuACIiACIiACIiACIiACIiArQSksNo6M+qXCIiACIiACIiACIiACIiACOQ4ASmsOb4ANHwREAEREAEREAEREAEREAERsJWAFFZbZ0b9EgEREAEREAEREAEREAEREIEcJyCFNccXgIYvAiIgAiIgAiIgAiIgAiIgArYSkMJq68yoXyIgAiIgAiIgAiIgAiIgAiKQ4wSksOb4AtDwRUAEREAEREAEREAEREAERMBWAtYqrGvXrsULL7yARo0aYfv27ejbty8uuOACHDp0CH/+859Rs2ZNbN68GSNHjsTo0aOd/0tEQAREQAREQAREQAREQAREQASqDwFrFda//vWvaNq0Kc4991ywk/fddx9uvvlmvPHGG+jXrx+GDx+Offv24d5773V+3rZt2+ozKxqJCIiACIiACIiACIiACIiACIiAowuuW7cOeWvWrCnr0KGDNUg++ugjzJ4921FYlyxZgoULF+L666/Hww8/jB/+8Ifo0qWL09cHH3wQl1xyCXr27GlN39URERABERABERABERABERABERCBxAlYq7AWFxdj8uTJeOWVV1BYWIjHHnsM9evXxy233IIJEybAVa7587Fjx6J3795R0aBL8aZNm6K6VheJgAiIgAiIgAiIgAiIgAiIQDYTqF27Nlq3bp21Q7BWYf3www/x5Zdf4o477sDbb7+NTz75BD/72c/w61//Gtddd12FhfX+++/HpZdeil69ekU1CUVFRU5MrEQEREAEREAEREAEREAEREAEqjsBGv+aNWuWtcO0VmG9++67cdVVV6Fr164O3AceeACXXXYZXn/9dYwbN65CQb3tttscBbZjx45ZOwnquAiIgAiIgAiIgAiIgAiIgAiIQGUC1iqsdAVmFuAhQ4Y4FtGvvvrKUUzXrFmD1157zXEDnj59Olq1aoWLLrrIcRuWiIAIiIAIiIAIiIAIiIAIiIAIVB8C1iqsjGHdtm0bSkpKHNosb8MY1tLSUufnR44ccX7erl276jMbGokIiIAIiIAIiIAIiIAIiIAIiEAFAWsVVs2RCIi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tVOjjomACIiACIiACIiACIiACIhAbhOQwprb86/Ri4AIiIAIiIAIiIAIiIAIiIC1BKSwWjs16pgIiIAIiIAIiIAIiIAIiIAI5DYBKay5Pf8avQiIgAiIgAiIgAiIgAiIgAhYS0AKq7VTo46JgAiIgAiIgAiIgAiIgAiIQG4TkMKa2/Ov0YuACIiACIiACIiACIiACIiAtQSksFo7NeqYCIiACIiACIiACIiACIiACOQ2ASmsuT3/Gr0IiIAIiIAIiIAIiIAIiIAIWEtACqu1U6OOiYAIiIAIiIAIiIAIiIAIiEBuE5DCmtvzr9GLgAiIgAiIgAiIgAiIgAiIgLUEpLBaOzXqmAiIgAiIgAiIgAiIgAiIgAjkNgEprLk9/xq9CIiACIiACIiACIiACIiACFhLQAqrjVNTtAnYvwAo2QMUtgXqDwDy64Tvqa7PLj6cyQNLgIPfmjmt3RWo1yfyStT14uMlUHoI2DcXKFoP1GgI1D0WqNUuPCNdLz7+1aH3RnLfGzbuJdQnERABEagmBKSw2jaR3IQu/h5wcDlQdgTIrws0OR3o+QJQ0Lhyb3V9dvEpKwHW/x5Y8whQvMfMZ0EDoP0tQIefAXk1Q+dY14uP/1NfcgBYcjWwYxJQesCsmdqdgV4vAQ2Or/wdoevFx78q9N5I7nvDtn2E+iMCIiAC1YyAFFabJpQn3nNPAw4srtyrZucALb5T+edrHtb1pJItfA6vBzhnJXtD57JGPaDjHUCtDqE/1/WGh/gcXRfbXgX4xy91ugKd7q38c11vmIjP0bWh94ZhEet7o+V3gZ5/iWyZtWlPob6IgAiIQDUhIIXVponkJmLlnTb1SH0RAREQAREQAREggZotgYEfA3V7i4cIiIAIiEAaCVirsL722mvYuHFjBYqvv/4av/zlL9GoUSM8++yzqF+/PjZs2IDBgwdj7NixKCwsTCO2FD1q0aXA1pdT1LiaFQEREAEREAERiJsA3e8HfAw0Ghl3E7pRBERABEQgdgLWKqzeoXz66ad45513cNddd+Fvf/ubo6QOHToU7Pzdd9+Nm266Ce3aRUg4EjuXzNyx4nZg7a8y82w9VQREQAREQAREIDwB5pEYMMUkQpSIgAiIgAikjYD1Cuvhw4fxwAMP4KSTTsLo0aNx++2349prr0WXLl0cSA8++CAuueQS9OzZM23QUvYgJsKYPQQoK678iEYnA31eBWo2Pfo7Xj/vTODIVl2fDXw4SxueAZZPAEoPh85ZXiHQ9VGg/U2hP9f1hof4GA7FuwB6Yux8v/JnvqAJ0G8S0NCTeEnXH+UkPoaF3htH10Qy3hsp2xCoYREQAREQAZeA9Qrr8uXLHRdgKq10+73lllswYcIEdOhgktM8/vjjOPvss9G7d3QxJYcOHQpxNbZpKRQWr0S7DWcAKAvpVlFBF2xq/jxKCo2S7pU6+95By12/QH7p0SQ+uv4oIdv45JUeQNMd96DhgYkh87i3znnY3uwhlOXXC/m5rjc4xOfosqhRtBqttl+LWkfKyyIBKM2rhy1NHsbB+udW+o7Q9eKj90bi78niGq2wocU/A9/DNu0j1BcREAERCCJQu3ZttGnTJmvhWK+wPv3002jfvj3OPddsxG699Vb85Cc/qbCwUpGlhbVXr15RTUJRURF27NgR1bXpvagU9Tfehvp7/m4eW9AEpc3Go6hwAPbWHoOS/ICSNuUdrH1kIeoe/hwFpZtRVNBD1/smzjY+7F79Qx+izpFZQFkZDhYeh/21z0AZ8sIuOV0vPt7FUaN0D+ofmoRaxYtRnN8CB2qdiEM1+4VdP7pefPyLw7bvRRv703DbQ8jf87GD7lCdEdjVMfSgMb17BD1NBERABOInQKNf06YeL834m8rInVYrrEuWLMGTTz6JX/ziF2jbtq0D6LHHHsO4ceMqFNSf//znuP7669GxY8eMAEzaQw+vMyVtDi4zTTa/AOj9MpBXI2mPUEMiIAIiIAIiIAJREtj+BrDgfOP1xIRLI3cBNepGebMuEwEREAERSBYBaxXWkpISPP/882AM6w033FAx3rlz52LixIk444wzMHPmTHTq1AnnnXde9mcJZnbgby438at5+cCAT4BGJyZrntWOCIiACIiACIhALAT2LzAHyUe2mbv6vg40Oy+WFnStCIiACIhAEghYq7CWlZVh165djiJar97RuD7358XFJjFRixYtkoDBgibmjAR2TzMdaXwKMOAjAPkWdExdEAEREAEREIEcJEBFlQorFVdK258A3Z/KQRAasgiIgAhkloC1CmtmsaT56bs/BeacYh5Kt6Nj/wW0uCjNndDjREAEREAEREAEjhIoBRZeCGx73fyowfGmDqvcgrVIREAERCCtBKSwphV3wMPKSoBFFx19Idbpbuq81TIxuxIREAEREAEREIEMEdjwFLD0evPwWh2BgR8DtbtmqDN6rAiIgAjkJgEprJme94NLjcvR4fWmJ47L0ZM0tWa6Z3q+CIiACIiACOQ2Ab6jZ7DOexmQXwvo/z7Q6KTcZqLRi4AIiECaCUhhTTPwSo9b/xSw7KflWQhrAMcvBWpXrrea6W7q+SIgAiIgAiKQewTKjMJKxZXS9VdAh5/nHgaNWAREQAQySEAKawbho/QQMGsQcGCx6UXL7wDH/juTPdKzRUAEREAEREAEvAR4qLyenk9MijgKGPCh+IiACIiACKSRgBTWNMKu9Kgt/zKlbCj5dYD+k4BGJ2eyR3q2CIiACIiACIiAl8D2N4EF48s9oQrK67EerV4gWCIgAiIgAqklIIU1tXzDt156AJg/Dtj1sbmm/gCg/4dAzWaZ6pGeKwIiIAIiIAIi4CegeqxaEyIgAiKQUQJSWDOFf/9cYM5pQPFO04MuDwEd78hUb/RcERABERABERCBIAKV6rH+GOj+J7ESAREQARFIEwEprGkCXekxq+4BVt9vflzQBBi6GChsmane6LkiIAIiIAIiIAKBBFiPleXnXjO/VT1WrRMREAERSCsBKaxpxV3+sJL9wBdtgeI95gftfwZ0+00meqJnioAIiIAIiIAIVEVA9VirIqTfi4AIiEDKCEhhTRnaCA2v/Q2wojwtfkFjk3Gw/nGZ6ImeKQIiIAIiIAIiUBUB1WOtipB+LwIiIAIpIyCFNWVowzRcvAuYdwawd5a5oOFwo7Dm1013T/Q8ERABERABERCBqAiwHmsv4OC35mrVY42Kmi4SAREQgWQQkMKaDIqxtLH7M2D+WKBkn7mr5wtA66tjaUHXioAIiIAIiIAIpJtASD3W04ABH6W7B3qeCIiACOQkASms6Z72JVcDm14yT63VARi2HMirme5e6HkiIAIiIAIiIAKxEFA91lho6VoREAERSBoBKaxJQxlFQ4dWATN7A6UHAeQBXX8DdLgliht1iQiIgAiIgAiIQEYJqB5rRvHr4SIgArlLQAprOud++U3AuifMEwtbAwM+Bur2SmcP9CwREAEREAEREIF4CKgeazzUdI8IiIAIJExACmvCCKNsoGgTMPc04MBic0Oz84DeLwP5hVE2oMtEQAREQAREQAQyR8Bfj3UoMGAKUENJEzM3J3qyCIhALhCQwpqOWd49FVjzELBzMlBWYp7YbxLQdHQ6nq5niIAIiIAIiIAIJIOA6rHGT3HTC8Dmv5n7W1wCtP1J5LZsuz7+ketOERCBBAlIYU0QYJW3r/8jsPJOoGTv0UvzCoD+k4DGp1d5uy4QAREQAREQARGwhMDBZcCMHgDKgPxaQP/3gUYnWdI5S7txZDuw9Fpg68TQDjY7F+j5PFCzZejPbbveUqzqlgjkEgEprKmcbVpW550OlB6u/JR6/YH+k4HCVqnsgdoWAREQAREQARFIGgF/PdZHgQ63Ja31atnQmkeAVb8Eykp9w8sHajYH8n2VEsqOAIwXzsT1HX8BdHmwWk6DBiUC2UxACmsqZ89bs83/nBoNgIFTgPrHpbIHalsERCALCOzevRv8Q2nYsCEaN26c1F6XlJRgx44d2L9/PwoLC53269ZV3J0LORf5HDx4EDt37kRRUZGzFpo1a4YaNWokdd1V28aW3QDQe4rSWPVYq5znr/oD++dXeZkVFzAR5tBvrOhK0juxfyFwoHxsdboD9QdEfoRt17PCxt5ZwOE1QEFjoF5foFbH8GPQ9ZH5JH2BpbZBKayp5LvoUmDry8FPYO1VZgluNDKVPVDbIiACFhMoKyvDN998g4ULF6K4uNjpaUFBAY499lj07t0b+fn5Cfee7U6fPh0bN24EFbO8vDzUq1cPJ5xwApo3b55w+9neQC7y4eHFtGnTsG/fPnANUlFt2bIlRo4ciZo1VRe8yjW9/S1gwXnGLZghPiN3ATXqVXlbzl4wrSVwZGt2DL+gkZnP6iRlxcC6xwFaukv2m5Hl1zVlFWlR5n7UK7Zdz76x34u/Z3LB0GuRn7ta7YFefwcaDq88W7o+Mp8sXN9SWFM5aTyB5UlskBS2KS9r0zOVPVDbIiACFhNYv369ozgcOXIkpJdUWocPH46OHSOcHkcxLiqoM2bMwMqVKytdTaX1jDPOcJTXXJVc5EPL6ocffog9e/ZUmnauN647rj9JBAK0PM091bitUvq+BjQbL2ThCCy8CNj2n+Df1u1T+eB+zxfA/nmZub7ZOUDft6rXXG5/E/jmitBcKhwhD1l6vgS0uDh0vLZdT0vpt9ceTdjl7W3tziZTd+1OR3+q64+yCOKTpatbCmsqJ6rh7b8AACAASURBVK70EDDnROPC4Jc2/w10f9qcEklEQARykgAVh82bNweOnRYvKpSJCN2M+YxDhw4FNtOvXz/wT65KLvJZsGAB5s0LVgZq1arlrLlGjRrl6pKIbtyqxxodJ/eqnR8A88ccrZLg/pyhUf3eAhqdHNre3hnAvDFA8c7Qn2fq+thGa9/V884Adn4Y3K8a9YEaDUN/xySh3kSh3t9m4nqUlsc0Gy+kSlLQFMiv7fmxrg9h1OluoPN99q3LGHskhTVGYDFfvuo+YPW95ra8fKB2V6D5+UCne+VCFDNM3SAC1YvAxIkTcfhwQFI2fl3k5eGYY45x3HYZc8rYVjfGkJbB7du3g1/g/phUtkdFjPGJdAPmH7p9Bkn79u1x8sm+zaKFiCONN5Hubtu2DR988AFKS/3JYEyr2cInFgafffYZ1q5dG3gLXdBPP/10tGjRIpYmc/Ba1WONadKX3wSse6L8ljyASg9jKNtPAFp+t/LBPV1St74CrHsMOLDUuF6n4vq1jwL7FxxVpDv8HOjyUPUzJGSTS3ZMC0sXR0WA3h/0AslykcKa6gn0nmy1vhro9luAp4R5Sm6RavRqXwRsJzB58mRQaYokVFzposnYwrZt26JTp05YsmSJo4hS0eLv69Spg65duzpKLOMT6WJMJa8q6dWrF447zu7Eb4wxpdu0d7xMEjRixIiEY3B37drlWKDDHRpkA5+q5tj7e1rzp06dGtbizsMPKqxNmjSJpdncvHbDn4Cl15mxM/HLwI/NgbQklEDxLuCLDkDJPvPz1v8NdH0IyK9j9kKRhPeUHjBXpOL6g8uB+WcDB6kUA+h4h1FYq5t8fQJAN2tJbhJofzPQ7fGsH7sU1lROIYO+p7cqD3LPA3r/X+VYgVQ+X22LgAhYS4BWUFq7gmIJ09FpKiejRo1C06ZN0/G4uJ6R6hhTukrTwhpuDhjPyYOAbBcq5osXL3ZimcNZ2znGBg0aOAqrMkhHMeOqxxoFJJhEPyvvMNfSssoa9A0tSTbJ8jlUWF132canmnKD/iRE0Y3U3qs2PmfyqTBMzSv5hUDTcUBNn0dF8Q6Acay2XM8+001839eVGddsCjS/iCcaob/T9YYH+fSbDDQYbO/6jLJnViusPFF/4IEHnKHQLW7ChAnO5uq5557D11+bhfvTn/7UyahppTBuY96ZpmsFTUySparSiFs5EHVKBEQgmQSoIE2ZMsXJ0hokHTp0cNyAV69enZBC26pVKydx09KlS0GlxSsDBgxAnz59kjmspLeV6hjT5cuXY+bMmWFdghlHfMopp2Rt5lxa4KmoMgu1P7FX0GTRJXjw4MHo3r170uey+jVYBszsBRz41gyty6NAR9VjDZlnxqDOPf2oolF/oEmQw0y8tsiqu4HVZp/puB2zf7Xa2tK75PSDVuql1wObXgxtr9V/mVwqNXwlznj9shuBjc/bcT17cXgtMH9caDIuxt72eglofkFlTrrexCaH45OclZXWVqxVWBlj8+c//xlXX301unXrVgGFLnR0a7ryyiudl/CLL76I22+/PWHXsJRQX3k7sOZXpum6Pc0XYWHrlDxKjWaGAC00dM/keuW/mayEcYd020xGSZLMjEpPTRUBWrc2bdqEL7/80ok/dYWKJQ/juGZYD5OxkxReT+V2y5Ytjusw3X3deq1BfaRrMJVdKlr8U7u2SUTBWpvr1q1zlBdXcaU17eyzz7Y6I2yqYkzJlTxY7sctJ0RWVO7Jh7wp2aDAUSlds2aNcyjBtcFx0HWch7z8Gcfitapy3t3YaPLlOuT9zB7sjpklj8iC7uaSCARUjzXy8tj9ubFguu7AXX8FME7UJtn1icn4TCloaPZp9QfZ1MPk9GXb68DC801bdMWmi2ibH1S2THqftv1tYM90E0PccBjQbFxmr6d7+bbXTNxxYSug8SigAUNawnxP6frIfJKzstLWirUK63/+8x8nLosbKq/cc889+P73v1/hpvXggw/isssuc17AVgldTXiyuPsz0y1+sBxXE8WuWjVPCXbmk08+wYYNG0I2hNzk0nKVy9lXE8RabW93lSSvtYsup0OHDq1IqBRu8FQ6qLB+/PHHjgIaJD179nQsZOGEa5Vr1lVgeC3vsVU4XsaYhrMOtmvXzkkaFatiRaX0o48+qojlZIzwiSee6Ch6fNbbb79dcaDA340ZM8ZJemWjsI7v3LlzK1mJ+T3kTybFgzTGLPPd6hV6M33++ecVnJkt+NRTT3UOTyQRCITUY60BjNytZIpeXEt+AGx6oVxJqgecsMm4BdskZSXA1EZHQ7eO/TvQ8nKbepicviz9MbDhGdNWvT7G48/vCpycJ6kVEUgJAWsV1t/+9rfOy5bJH/bv3+9sHq6//nrcddddjmswX7yUhx9+GOeffz569+6dEkBxN3p4gzm1c4P5O90FdL4/7uZ0o30EGA9GC02QsLYlY8Hq17fs5WwfxpzoEWMxly1bhjlz5lQkQ6JC0aNHD/Tv3z9qKyeVKSbNoeLpl2hiUplciAqga2Wl2zHXKRUU24Tf/7Nnz8a335a7XAZ0kFmTybBv375Ru+3u3bsXn376aYWlmsou54DvEFfxZX1ccnatr7SAUzFm4iubhO9Gzmc413K3r8z6y9AZ13LvHwMPMGh95/p0DzNoieWYVeImwoz767H2eQ1ornqsDrHD64GZPcsVQQAdbgW6/tqmj8/RviwYB9CaSGHJwR7P2dnPeHtFC/fc04C9X5kW6ELb55XI1tJ4n6X7RCBFBKxWWLmRYpwVN3sPPfQQLr/8cjz55JOOwtq5c2cHyf3334+LL744aoWVbk88TU611CpagDZbr0B+qYlRW9/iXzhc+/hUP1btp5EAFZBwGV6pjHCDyE2fRAToMu5muSUNKkY8dKPbbqyu43Q9pxLndSmm4kZLLd2KI1kbqYywH3QBdftBCysVV9uESiMt0pGSBLljcF3xaQ2NJFT4yY5Kqytt2rRx3Ki980BlmZ9vWnjdZ3Tp0sWZL5uEiuqiRYvCxuByTLRCU+HmGqlqbXCdeg9DeODG9WGbom7LHOSX7ETbrZej8Ig5VNnb4ApsbayDabJotvs3aLTHWPRK8xtgQ/O/oaiWnTWfG+75C5rvftjpa0lBe6xu84ktSywp/ahZvAptt1yBGiWbnPa2Nr4XextcmZS21Uj2EHDDRbKnx6E9tVZhffbZZx33rHHj6DNvFNMrrrgC//rXv0JcgO+++25cddVVUWdypCudP/lIKiavcOfLaLzpetN0QSNsOWY+kGefFSMVY8+VNmmR4IY6SLg5pLulrW6E6Zoj14111apVFVYgboIZH8cYO/8GOtbr0zWOaJ8T1H8qUW58INuhNZPlUoLGH+1zaPnj9xjbpTLBgxFa9aMRKmMzZsyomA/eS5fkWBXnaJ4V7zWM86Wrq1uah2PjISXH7SpP9HCghdEVXkPlil45QYoZ712wYEHIIROVVd4TpOjyXcHkfq5yy2sGDhxolXLP+GZaoV1LsJ83xxdLYi3ypkLPwwJXeAjC8AYprQGruawUjTf8Nwr3GOvckdoDsbPjf+QWfGQbmqy5ADWLjCJfXG8YdrX/F0rzo/uOivd7I977ah6cgSZrLqnIiru1yzSU1T6aOyXedm25r2DfZ2iy7rvIY6haXj52HPMligs62tI99SNNBPgdns0ly6xVWHlqzGzAv/vd75zN1csvv4w77rgDX3zxBebNm4fbbrsNb7zxhvP/O++8M+rNWprWBbDkv4FNfzGPazYW6FvubpK2DuhBqSbAzS/XYpBQKaOHQLRKRKr7mqn2uaFmzKVXsWBfGEPHkip+d8NYr8/UuMI9N1z/3euprNLNki6amRRmx2XiJ1dOOukkx8pog5DhpEmTKpQwKp9nnHFGJWZcU1xb3pI0XFeMRfXz5UECswFz3K7Fli/uM888M6I7Nq3RdB92FWe2y9hOW5Q3HliwLI/XYuydQ9aqdb2Rop1bjpVuxl7vEVqXhw0bZtWhRrTjSfl1IfVYOwADp6geKxMZzT8LKC2Pte/+J6Dtj1M+FXE/gPVY6TLLzLKUHs8Aba6Nuznrblx5F7DmQdOten2BIdy3KKGadfOkDkUkYK3Cyl6/++67Fe67F154oXOyTZeud955B9u3b3cGds0111g4xWXAl12AQ6tN37o9AbS/0cJ+qkvxEuDGl9aXcMlv6IJ32mmn5fwGj0oRWSVDuPHmBtxW4UafB2gsRRMkVHJYIsUGt1J+8VPRcWMfbVHE2C8mhdq5c6eDkFbNIUOGhPWg4fVfffVViKcDOTOxENcLPR0ozJZLS6SreNKqzLmoygPCXwfWtqzBtJazlq/XIsrxsp/Mrk/LeTzij/MlR4bn0DNA4iNQqR7rZKDRybmNadF3gK3/ZxgUtgGO/9a+ZEveGXJiPE8F9s4yP21xMdCb/a8mSt3soUfjV9vfAnR7LLfXp0aflQSsVlizkig7zbpsrM/GVOD5tYABHwEN7d1oZy3nDHSc1hlaVemu6M3AydgAKq/uz/h/WoWq2hBnYAhpfeSrr74a4g6byMNpnbzoIhYIT79Q6V6xYoXzYMaeMtEPheuBrrl0T2X8H79Qw8VcMikS4+1tER64cB1TqBjSIyDerLBM5kSvGLry0ruAdTxbt469hBetmV43e7ZDhTVS7CWVSn4m6aLvsqfCRgsqP49UthiL6n42+X9aVunqGo34swbzfmavt+GzzXEx27F7cEZOHDe50SqaiJs3S+TQ0u0q+V6mPJBjkiq3bFI0HKvvNarHGjK3VOBnHguUFZsfM9kkk07aLkuuBja9ZHpZf4DJolvQxPZeV92/I1uA6W2AslJTpYLefk1HV32frhABywhIYU3FhGx4Glj6E9NyrQ7mi69O9YmHSAWybGiTcWLz58936q66m19ac5hhlHFwtFbRK8AtwcGkS4MGVcN6bjFM1ptvvhnWXTGGZpxL6V49fnx6M3BSEWNIApVRr9BKWrduXWzdurWSu3O4cWWi/5EY88uf65VjpDCumO60sQoZ0LLsdUulAszMvdFmb6dSxNIsVDpdYUbbkSNHVlnuh9fzfn4uWZs7XAkcXsfPK11bOdZYJChrMN2oeQiRKeE46RLtuu5SkabVOJ6DgnBj4LiZCT3Ik4QHE8cff3xSn5cplgk/d9mNwPo/mGYan2re+TkppcCym46yqNnMsKhnZ7KlkCna8k/gmyvMj2gVZr/r2lvyK+rlRSWcynh1G1fUAHRhdSEghTUVM7nwAlPcmNJgiClEXcPOZAOpGH51bJObw2nTpoXUXKXFgZtWJgdzLUAsC0FLE4W/P/fcc3M6jpVumF4lxLs2mNWWSWy8wrjgcGVMWGuZG+R0ChUgWu+qylQbTZ8y0f+q+sUDGP6hcA2fddZZMVlZqezSwue68Hqfx/VPBYqJf6oSZi3m58s9CKL1khZff73QSO24GZBZTzRcEqJoLLZBz2C/2D9vdmWuRbrdZkpmzZrlKOmu0GU3lgRL0fSbTPmd5lri/fcwTIex6DlvaVU9VrM0ijaaWNAD5euSrtGsP09PM9uliJbIVqaXtESy341H2d7rqvvndc+uP9DsRwsaVX2frhABywhIYU32hBTvBOacBuyfa1pufRXQ88VkP8Xq9rio6KpGJY9WKLoZRio3Eev1qR68vz90RaX1xxsnRusCLTV0jfMK3eiYsISlRyhUUhhHFsmlMdXjyWT7dO9kjJ1f4aM7JpV9f1IqsqfCEVQuiNY2t/5yomOiGy/nikLlyJ85jxYlrmHG4PoTRvmfTcWMyaPcP7TGuuVQ3GvDjTfRcSR6PxMWcb26WYxp1aSVNVpXUiqqjIUNZ9VkSRVmmKVi422TFlHmISBbKpf8fLlWPCqpXBvMohyrVNUfKqzxxnX6ExzRusoDFyprXD/pTLBGqzbdp13rONcXk0GlQnFkjHC4QyRarHmwEK17dazzmTXXO/VYTwOObDVd7vY40OZHQI264YfAOqX7ZgHFu4wnVoNhka/PBhjb3wQWXXw02VKvvwGtvpcNPTd9/KofsH+B+Xfn+4BOd2dP34N6yv0o1+W+8v1oqyuBXn+tPrG52T076n2MBKSwxgisyst5ssjg/SJT7wq9/g60KnczqfLm7L+AG/WpU6c6G1EqKdyk0n2Sm+CgzJqxXp9qQkH9obLptdhwY8r41KANKsfM8buWGG6+eW2u1mOdMmVKRV1HcuQBBrPRRiqT4ZYfYfIib0woEwMx9jAR4fzQAk7LqRubR1dKum/TOsV1S4sw54/9cK8JeibHQ5dvjoeHGm6dS2//eV9V401kPIneSx60HLqJojgOKiDR1mXlwQIVVm88t7dPZEQu/Bww7pdWdf6Mz/TWpXUPNHiwRWU1Gqts0Nir6g8VcmZpjlf8WYM5FnddMyFYPEp2rH0hK7pye8uz8XORqszTPEByv8/8feX3O9dLqp4dK5uMXb9nGjD/HKN8UvIKgSajgGP/BRQE1DjeNxtYdClwiKEGxeZ6uhKHuz5jA4vxwfPHAjveNTfV7ggcvxzIi1wbOcYnpPby5TcB654wz6gOrt0HFhkDCuNYKVxfLS9LLUO1LgIpIiCFNdlgd75vXlxOvasCYPhqoLBtsp9iZXtcTLTWBJVYYMzY8OHDQyytsV6f6kFH6o/7bCrfHActrOGEG8n33nuvQtlhjCvj+XJNaO3ixtrZv+XlOdyYCCYW8buKJroxp8WXypLfZZQbbx5AhCsPEtRnWg/p8prt4l+v0cZe0+JIt9RwykwQFyqkVIrDWa1pAWX94mgtvP5ncP74HcTPcpDwgIHji1doBWb7QS7QXD9U3iJ9N8T7XPc+HgzQGu266PJzxe8WHgClSmhdpZU1SHgQwTHbkIAqVeOvst3D64C5o4CDSytfymyzPV8KDQmK9foqO2DJBfvmALOHAGUlxoLX7TcAM9Jmk2x7HVh0oUlQRDfmEzZnt/ssXdUXji9PuFQTOGE9UDOzJdWyaTmor3YRkMKa7PlYfT+w6h7TKhMNOPWuckO88XD+EXNj5U9Qws1XOFdCbmppmfTX6UwlyUj953NpnaEVJZJ7s9s/bzkXXn/++ednNEFLKrmFa5uK4apVq8xHIYJVOlLf/OVXOAe0wMXrYk1lY/PmzVHjcJ/jd2mmtwBdMKuLZcm7XqksnnfeeY41PJzQFZXlZ4Jct917aFmNZKEOaptWbsZixiucJ2Y/DoqbplLF7L5uqZt4nuF3+fe3QeWRB1SpEnqAcA2735u0hFNh5PdlqoTf0++//35FKTnvcxL9PKaqz2lt1/vOr/Tiq1FuYc0/+hseZruWWP/1VCacJEV90jqEpDxs8feBzf9jmipsbaoj1I3/cCgpfYq1kf3zy127TdlE9H0LaHZOrK3Yc/2yCcD635v+MJ544Cf29E09EYEYCUhhjRFYlZfPOQnY/bm5rP1NQLffVnlLdbkgkutYrGOkokCFNZ0KQaT+x9ofWmC4sXTj8li/kNadeBWtWPll+npa0Ogq6lrSaFmlhTWe8c+cOdOpo0mhEsUNerwu1hMnTqyI+wtiRGWNig1dO5ltlTHKVHBp0WK8J4XP5nwynjae8WR6boKe7y+PEin2mlZMKrhbtpS7mZUfSJAdXyg8mGLcOuM7+bMNGzY4DBmzGs7y6fYpUZddtkMlmS7ftPxy/Xn7k6glMNUux5HWRjqyAod7PuecyZc4fsbnuwc4PFDk5zEVsbM2fk4C+0TX3q0vJ6e7eTWNwtpoZHLaS1crh9cY19NDpvQXmo4F+kwE8munqwfJeQ5dZzkOutI6e7gJQLffJafttLdSBszoDhwsr4Pe5SGg4x1p74UeKALJIiCFNVkknZ3SfmBqo6MuMX3fzO7TuRjZeDPkxnhr4OVUGhj7GsnSk4znuG1E6j83vdyY+ZPzhHs+N3S0QHGzTkmHu2AyWSTaFuuSshyGK2PHjo06LtL/bG6WWR7HFWZnpUIVj0yePDmsVZDujaeddprj0unGo7rPoBLkrUcZjZU9nv5l6h5a0VgixbU+h1uvVAB5nau8s7+u0kJmXPdu3KrXrZftkx8TUvEAIpzllQcBxx13XMIY2A8+g88N6k+8D6D7NA+i3GRH/naS1f+g/vmTH6UiK3AkLu4cLlu2zLFiU8iWSazi/TzGOw9W3bfyDmDNI8npEut+UmFlHdBskm2vmmRLdKWl9H0daHZeNo2gvK+lwLyzgZ2Tzf8bjjCW4mzIcuynzXwqrIeLMhMjPeADoNFJWTgn6rIIGAJSWJO5Epghb0H5l7RTf2wKUC93YhcjucvRdY3xn37hBtbNUBo0FVQUGXPGZC2xlLiIZ1qZUIWb8SChpS3WuovM5MnNrbtpZmweE89Ud6GywBheN1Muy/7QfTYR8Vq/E3HtXL58uROP51eYqFxRUcqF+Qk3D5s2bXLWv2s9Iw8qYK64WZO98Zv8TJ9wwglRZ8illZBJydyDHG9f6NbKAwObM85G6j/HwgRb5JHsA410ZgWu6nPKzw5dhN3PNw8UR48enfLv56r6lbHfM0PwvDOOJlr0doRhQXTFzMsL7d7WV4KvZxmVPq8AVFyzRsqAOScf9SzjnmfwHFMaJhtlzcPAyjtNz+t0MwcIzOKcbbLu98DyCabXtToCAz8GanfNtlGovyJQQUAKazIXw7IbgPV/NC3W7WO+IHIswJ2lFpjYxiu0wHAjGmQp5caVsY5BhendNniKT4sPXUqDlN5kTCE3oux7UHxjpP5X9Wxuzr0ZWMePH5/0zWxVfUj371n+h9ZlSiy1OCP1k+6nVKZcRZOWdybyilVoraWrsv+QhAcitBQlEt8Ya19svJ41Vam4OnucWrXgrlceRjHjszdZEt31+bmOVTkje7blVXwZE8z4cCaysl2C+u/9rkr2wVS6swJHw5+He/yMu9mhbawxHM04knbN9reBxd8LjU1l/CZredZqX/kxQddTwRu2Kvj6pHU0BQ3tngbMOdFY8ig9ngPa/HcKHpSmJvd+Bcweah5Wo75RWBsMSdPDk/WYUsDJ2PyeabDB8cDAKUB+nWQ9QO2IQNoJSGFNFvLSQ+aUdfdU02LTswG6BFt2ysj4IyYkoVLJf9Naxc0G4/ES3axzE8ONqOsWyM0nY9L4x59wyYudbnZUFLkRdGti0hLGhD1eRZaKa+fOnZ22+Kxk9Z+bLrq4MRuma12ilYdWVSqrVfU/0hJizBcVLTdJSqqTsiRrOcfbDhVK1l11LWjJinGjCyaVKVfJYXwpM/TGumaZYZXxjRQq0z179nQOQbJBUYp3TmK5z1+2hcooPRvI3/tZ5GeCdYjjTfbDzwO/g6gIM/6Rn7Vo3e1jGU+qrvX2n+uI31fuIQj/z8O1eGOc+X3EQy663pIP23PrOqcjK3A0zPwHfFwjo0aNSmuSvGj6mdZrWOty98fA4U1A3V5A8/OAgqbhu8Drt/wTWPc7U1WAMnguUD8JSbuKNgPrfgtsfx3gv6k8U4lseXlwXGki1x9aBZQeNv2nck4Fr058IRtpna9wD+NcTG8DHClPvNTzRaD1VVZ0LepOcD5Zf/XAN+aWdtcDx5QbU6JuRBeKgF0EpLAmaz78SQe6PgJ0uD1ZrSetHSqU3JR6s55yE8TsnIlkt+QGhgoFE6tQ4s0K6w6U/WOcHK2vQSUkvEAS7T+VGNbmdJmw78wmGknJjnZCqMBRYXUT1FAhZyxsqt2bo+1fsq/jnNGC6W6woy2REk0/vFmcY60Xyva5+WeZHdcqRKsqFQvJUQL8HHP+In3munXrhiFDhsR8WFCdOdMqzYMa92CK65Nu8Ew+Favwu2jevHmBtW3TkRU42v7STZmuwa7kvJU1WnDe6w5+a5L8FJlcB+j+NND2R/G0FHpPhXWtPKaUv2WZvY53Ap3vrdx+Mq5nq6w92+99IM+TFTnx0aS/hYUXAozLpbS6HOj1j/T3IZEn7p9r1lXxTtNK//eAJmcl0qLuFYGME5DCmqwpoBsJT7RK9pkWj5sBNCh3K0nWMxJsx58Ix9sc3XWZlTfeGoLMyMkkO67LZrISgrBeJjPE0toQqUZmvP2nFZdJYNyNJts5+eSTkxpH540NpHLNpEHc9FdHYTZdNyELrXPnnHNO1PGNVfGgBevtt9+usPSx9mS09Se5LhkHS3dlCq16tAhRAZAcJeDP7uxnQ2s0Px/JOMypTtx52LVkyRJn7bsHX8wmTVaxlOaqin8qkzrFMx/8zud7hUJvBx7GMVmeJEoCtOJx38ByKhRaQI9NUDliaRmWmAmSmi2Bdj8NrS3K+rFuKJP/nlivry6xkhv+DCwtPzgobAMMX2udt1zEFbb5H8DiK42bdo0GwAmbgBrhy5RFuVp1mQhklIAU1mTh3/QisOQa0xoTJozYZt0pozee0j9sup1RYY1ns0GL1RtvvFFRsoIbNFoovVlCE8VMix2tw26ij2T03x8XSWWSVpE2bdok2t1K93tje6kssS5rMvkkvcNxNMh18Nprr1VYV6mU0200mTJ79uyKGptUmi644IKoLH20BtEDwD1Q6d69u2MlrC5laZLFmC7sTBQWLotvMsrOJKuvtrVDRZXu5rSOukI3Z8b5Rlv2pSr+TOrE5G+2iD9rMg80ON5YXfXjGQ+/vxnesm/fPselnF5C0XKO53mpuacMmH+2J9ZwqHGprVEv/sd9811gy7/jvz+RO/OZjfZjk103m2XPl+YgofSgGcWQeQATaGWLeGviNhsL9H07W3qufopAWAJSWJO1OLwviRYXA72TVJctWf0DMGPGDMdSGSS0hvF0PFYXNm7SuEFz4wK5UWFCnFTEBEbqP8fEeET+icZKzI0WlUhudigcP7Oipqo8A62sfB4txhR/BtYkTnPGmuLa4hy5PLlxTXYdXR5YUKFyLeLRcKTyRWWVSiuFVvQxY8Zk4eY29VNLvnQJdtepuDBQUAAAIABJREFU/4msp8ssuJJgAlyX/Ay4idZ4FZOD0fU8muRU9Pj44osvAt2B2ZZt/HlIRQ8VxvC6n3sq1Kk49PMSp6LK9453nfJ7n94rjG/PKll1L7D6PtPl2p2Nwse/45VvfwhsfC7euxO7j4q2k6TILu+ymAfFuFwqrPyb0u1xoP3NMTeTkRsYg/tFJ6Boo3l89z8BbX+cka7ooSKQTAJSWJNFc1pL4IjZEKP7M0Dba5PVctLa8Sac8TfKlz0trLHWPKWbLhUILiQKFRS6WqbihJ1JWqj0RRLGjjEWlxa0cMJNzqRJk0JqSVLRpfKTKosbn0lOboxvspIRJW1xJNgQx0elkBYiCpNW8QCE2V+TKVQ+qVC5HKN5Dl01Z82a5XSD80uFi8m7JJUJ0O2afMO5348cOdJJJiQJT8B/QMIrud6otIbzqmBCK65RhlaEs26zHRv5MyHX66+/XqE80kvnrLNSFy9Hyyq/a9xYdO9M8HuV75+syhGw6yNg7ulmGHTfdBS+wfF/xLa9Diw8P/77E7mzdjdTHSEby8B4x03LKmNA935pftrsHJNEE77yRImwStW9e6YDX5dbuKvLAUKqWKndrCIghTUZ07VvHjCrvNA304YzfTjTiFsktC4xhi9czVO6V/J0OtZSIdxkUSFw3rU1ajibhWRb1bwY3Wy+kTZ1vJ6bJiqhtPR6LRvcGDKRk5vF1s08TNfVVLvoehVuPouKU3XZ/FOBZHIpN5NsNJbPeD8etOZ8+aXZSHBuI1ly+QXHgwJXAaOCy+vjzW4bb5+z6T4qTaxV6ybOYt+5Xul9QDdqSdUEuN54uMZEX+53Iw/SmITMK/w+ZgwoM5S7h35BrdvOnxZPb/wuS0RFOjSsmmDwFVSO+c6hJTpIeEDGgzKba/lW6nfJHmBaC6C0yPzq2H8BLS+LF5G5b/ktwIanjmbv5c9YG77bE0CrKyorXqm+PrHRZObupT8GNjxjnk13YB4kkKHtsvpeYFW5xT6b68jazln9SzsBKazJQL7uMWD5raal2l3KXXrssUJwU0SLoldZ5Qk0rWKua6W7qeJmPtpap1RSJk+eXJFkhAoiaxCmUniqzg01N3jcFLKvTETCzJpuQh33+dzkMakON9pUUOn+62YfdhOjULFl3Go6ksjwmcyq6VohqWyxf1RayS6bxXtwQZYXXnhhyg4AyJGxsu56jhQr600CRb50V2QcoCQyAWZ7ZlZmurLT+4LKB62EqT7UqU7zQobMSu0erpEdPVj4mSdPV/niIY8/azszWPO7meW+soG/3zIfjwdJuJhUfufz+5sHVbyG7y0vL++aIWMqrKk8NE3JGv16GLDHhFOg7XVA9ycTe0zxDmDuKIClcygss8MwpXp9gq2EdCPd8r/AhqeBg0uAxqcCne5N3vWJjSYzd299BVh0iXl2zRbGclyX/CwWzuNcllcs90RrdDIw4EOTIVoiAllOQAprohNYVgIwBfr2N0xLDYebL4h8OzKy0UrCk35XSeILvUePHo77K2XFihXOibU3Sy5jUKtKvsRNA9vlhtZ5H9at62wUmBkzE+JuaqjIclMT5C7m7xc3jsziGU3Ma7LGtHbtWsfS7d9wtW3b1nEZzL6kIXAscW+99VZc2Xvj5coDijlz5ji307I/bty4StmIeaDx3nvvVfTLtoQ18Y5d92UPAR6iMZOut4ZtuN7zoIdrlIdX2Zi92u96T2t8tFbWoJhUvlP4PmFctfdgNdLs8yCW7yGWD8sqWXYTsP4J0+X6A4DB5rstbjm43MRgHl5rmlAcY+woj2wDprc1NXLzahiX4KZnx95OOu/gfHPeOf+UTvcElzFKZ5/0LBFIEgEprImC9KelZ+wqY1gtEdYGpJLkCpNh0MrkuslScaIVyt388zq+9EePHh0xnpWKKrP2uophMuttJoLOVVyZ+MTr0uhvk65jdF+ONclUIn3jvQsWLAjJIuptr3fv3hg4cGCij0j7/YnWR42nw3S1pKuvO8f+ch9c1zwYcNc+lQFuZJm1VSIC6SLA9cl16roGh3suv4cYIkAFLVVx9KkeMz9ztCgzoR2Fn7nzzjuvSu8VHjCSUTiraSz9jiamPZb20nbttv8ACy8qf1w+MHInUJCA0r1nqonBpLJFGbbCeH9JYiMwexiwt9zy3fEOoMtDsd2f7qv3ziwvr7jfPHnQNKChkuSlexr0vNQQkMKaKNcDC82LwU241Gci0PzCRFtN+H66oVEJdeNL2SDdZ2k9DbLiMSETFVdXAeXGntbHevUqp9endZWJWdwSM9xkUcFNh1tttGDobvfJJ59UWJb992Uq1ol1RMNtXmkVoKUwm4Scudl0N6nM0HnKKaekJOmWlwvXKQ9jXDdwsmPSMHdtM2ab8+9atphdNR1xytk0d+pr6gns3LnT+a4MZyGkFZGHVAwLyFZF1UuRrrv8XLpu0MyJwENSvkfoteM9KGXNWXr+8B3lJlELNyN8t/CdxD909+XnnPfxfh4KuO8tMuTBH+uAZ5Xsm20UjeI9ptv93gaajo1/CGsfA1Z4wpSosEpiJ7DyDmDNI+a+BkOA42bG3kY676BL99KfmCcWtgaGr8uu+rHpZKVnZR0BKayJTtnOycA8uomUmpZG7gotyp1o+3HezxIjTJzivsi5YaCFKZz7K69jMiLGh7rCU38qAf6MvyxhQwWXwg0ClWAb4wJpYfOOx4syU7FOEydOdGLXgoRK9CWXlMfMxDnv6b7Nn7GTayHWxF3x9nnjxo1Ooid3HXpr6PLn/D2Fm+Tx48cr0VK8oHVf3ASoUFFhDReiwKRwPOCpLsLDTH723BJS7meT7wkemDLLMZVTHo7ybyq2kSyrvI+uxYyf5nvIG0NNpu79zKXAmGH3eQx5yaq8AIfXmIPvQ+WKZac7gc4Pxr8s5p0F7Hzf3N/mR0CPp+NvK5fvDNnf0fK9DSiw2EtnwThge3nN1VbfA3r9LZdnT2OvZgSksCY6oStuB9b+yrTS8HhgUHka9ETbjfN+vvyppLGWn3vKzdNobhRYXD2S8HrGW9GN0t1EUBGlZcq1nvJUnBY1t34pT7u54bLJuuqOkfGsVNqDJFOxTpGUaFon6aacTeIdD62cY8eOTVtiHq5RJhOjFYvCOGAqrcwgysOXrN28ZtMCUF8jEvCX/fJfPGjQoEqZg7MdKbMe8z0SJFQ6q8rw7r0v2u9pfgcwpwLfTxRmAefhWVXvPGtYlx4oL6NS7n7a5Eyg3zvxJcsp2Q9Mbw2UsMZ4HtD730CLS60ZalZ15MAiY/ku2mK6bYkHXSBDZ97bACV7zbz3+h+ASqtEBKoJASmsiU7k7CHAXlPjERbEOPDFzRp1rhWP1qVYCrnzPsamui5aPOFmFlaWvKF44xX5f2YVTnWR+HiniCfwzMob5G7GzMEsvZBuNzy6UXN+gpKwcHN2zjnnWKn8B80BN+NMtuQebvBgg2slneJXTqmwsryG66LsdxVOZ9/0LBHgZ4OhGbQo+oWZdMeMGZNy9/l0z4L/HVHV8+n1w+/qoLI+sXxPMzyAYQCuUGnlAVrW1GRdcg2w6UXT/Xp9y8uoNK8KX+Xf07JKCyuF1kCWY2EiJ0nsBPw5StpcC/SwJ0dJyIB2TALmlyeF0rzHPte6w3oCUlgTmSIni1xrgJmCnSxybwFNxyTSonMvJ4VKFpUaf+xPUOPu9YzlYVyP1zWKsTxMiBSLYsZTalrOvIoeFRHGD3HzRbcvCt20RowoL1Cd8KhT0wCVKrov0zWPyjh50mW1T58+GdkocgPLeqzcwDKWlRs1/nGVPir/tIbbaLH2zhAPRphAyk1qlKks0VyrdLl0LSvc/PLfmVSiU7OS1Wq2EqBFkVmt6flCzxR+thnPydjVTGVVTyXLSF4kfC7Hz+RI9M7h9x3/zc9sMr6n+f7jO8q14vIZPLDNiuzrG58Dvv2hmZrCVkbRrBtatzeqeVt5O7Cm3Ourbk9gwBQTzyiJnUBZKbDwfGD7m+beBseb8jaWVIEIGdCyG4D1fzQ/4rrh+uE6kohANSEghTWRifTW6SpsWf6C6Z1Ii04iIyatcE+b3dgfujcFKTHe6/2xQH379kW/fv1iUlbdzlPRoyXQVQT8g+LpNWNis6H8glcpJE+6pcWiwCc0oWFu5obK7Rfd55ishMJ+MfbKLTuUimcn0ibXGGOY+cfr2sf4NFrb/fHOiTwrmnvJkB4Bbnkl7z3sE9dopuc6mnHomupNgJ8bN96S65GxmNW1pi0VT34/BAnj9OkFwfwI/vEn43s6KBcDrbSuh5DVq+zAEmBmL9NF1s2kwtHoxNi6XFYEzD0d2P25ua/xKKD/ZCXeiY1i6NXr/wAsu9H8rHZnMy/82yYpPWhcl/eUh6Q1OQvo/y6AfJt6qb6IQEIEpLAmgu/bHwEb/2xaqNev3IWnWdwtcjIYH0pl0S+MxWGCDr8sXbo08Hqe3HOzTstXvLJ69WpMnTo18HZaW5mQiRsQSWIEaBnnIYU3UcngwYOderm2KVu0qFLBdq3s7sipqLKOLLOdplPC9Yd9IMOsSrySTnB6lgikiAA9R3jYefDgwUpPYJx+uMPXZHWHGZn5feo9xOrfv7+TPdjuQ4JSYFob4Eh5vGTXx4AOt8SG5fC68jqcy8x9ne8DOt0dWxu6OpTA/vnAV/3Nz2hZHfCBfaVimKyLSbuYvItyzO+BdjdoJkWgWhGwVmFlpsF//OMfFbC5+fzxj3/s/P/pp5/GrFkmbvTmm292XkRpl5ID5sXg1uhiCvp+b5lg9ziEJ8MzZ87E8uXlBZ/jaMN7Cy2gVCgZJxWvRIpFSkb78farOt5HN25u8lzLumuJoEubLcKNILNxhivLw76eeeaZae0u3YGZqThIMtGftA5eDxMBSwkwQzcPO72x+nwXMalcOmJK6XrN71M3OWCsuRwyhpW1WFmTldLiIqD3K7F1hfk0uC9xEu+oDmds8MJdXWaSGRVtNhd0fxpo+6PkNJ2sVnZPNfPu1t0duhigO7hEBKoRAWsVVibLYUKV//f//l8Ibrcw+Xe/+10sXrwYzz//PG677TYnHiatcmil+YI4tNo8ttvvgPYTKnWBp8zsJ+MWGUNJyyfjQVkXkr+jVY0bbr7gg5JOxDumZJRtsbEsTLw8suE+rhFaL92ajYy3ZQbmVLpd01WR8b1co66Fl+56jHvm30xexJ/TWsF16reserlmoixPdSsTlA3rVH0UgWgI8LuD3xn0IOF7jx5C6YzN53cWlWY3ASG/nxjL6n8PpzuMISI7b/3Umi2AEzbG5s67+X+Axd83jyhoDIzYAuTJCyqa9RrxmsVXApv/bi5pfhHQJ8aDhIQ7UEUDrBXLmrGUOscAxy9N9RMTaj/SvoN7+SDPMhp1qBOwZCMP+Gk0YWUA7lUS8SRMaCC6Oa0Esk5hvfvuu3H11Vc7Ch/lwQcfxHe+8x107949reCcWAEqrIwdoAyZbzL7+cRbD9L9FT+MfHFSMamqDl28g+LGgBbWRJSdSLFIyWg/3rFV5/tYEoIlidx4ZLpeMzY0VUlD+MVPN3S/+x4tEtzIUUGNtgwFk6cw62k6hRZfKtxBkon+pHPsepYIiEBkAgwZoNIaVAeX72Em36O7sDWy+1MTg1pmEhvi+G+BOjHsbRb/F7C5vPZm8wuAPuXWWmsGmKUd2fQSsORq0/mCRsDIXXYN5OsRwJ7yUlLtbgSOecKu/vl6E27fwX0OQ9mCPAMZFz9v3rxKdZvlSWX1VCe1c9YqrKyhOWOGqUk2e/ZsZxGPHj0at956KyZMmFARK/fII49g/Pjx6XcL3vAnYOl1ZjJqtQWGr60U4L5ixQpH+YhWqARSUXEtbN77gmJ/Uh0rlOr2o+WSS9dROaS7O08RKdxU8XCGJXhSYQng+uQ6jVZ4qsn16d8A0qJPt/10Hxyx73Sl9yvVmepPtBx1nQiIQOoJ8HuK8awseRMktMzwYJfZxa2QA9+U1/0sdz/t8SzQJtTLLGw/Wa3gi45AkUngh+5/AtqaMCpJggT2flXuas3atnS1/gJoOCzBRpN0u1Otoq1xB2a1Ch5SNDsvSY2npplI+w4mS2zfvn3Ig3lwTp2A3hpBwqRqTK4mqd4ErFVYvdjpBvDYY4/hrrvuAhXUG2+8scLCev/99+Piiy+OWmGlJSncyyvaqa5TNBOtdt2KgiPmJbi3znhsbvpYpdsZjxpUA9R/IZUAfkjpgskJ4X3eDThjfpg8Jsidim5XsVwf7Rjd61Ldfqz9yYXrucnil7NbnohjZj1R1+pKyyGTcEUSuvG6lseg69kWDyT8aydcm3Tp46EJN3Z0XfYmiOI9LNPBMkfpTmpCViwX4o9jzVR/cmF9aowikE0EIr2HeSBIl0JbFNYapTvQbuv3UFhsXDr31rsImxs/GhXuWsVL0GHzOOfasrzaWN/8bzhUODCqe3VRZAIFJRvRbtv3ULPYJDUqrtkJu+tdiZ31yt2vw9ze6MC/0eiAcR/eW+fclFzfZP//oKDIrJeS/GZY3+LvKCqwW3ljrfQgw0y865CeaOk+LI+3r5m8j7pEUPLWTPYplmdnhcLKjfd9993nKKzPPfccLr300orFyZ9dc801FQpsVYPnh4RKWLxSsOkJNNr5BPLLDlQ0wS+JXa1/j9LG5cW6y3/DuEC3TqX/edzYM5aVG2vGKnp99qlUM1Mw+0oXCbr1RrKuxXp9rGNPdfux9icXrmecFesJepVW77i5JliyyO8qzPuYLIt1Ur1CFxsquSxTxEQk/DtSPCrv5UEKN3NUlvlvr7BfbskjWikSSe6VjPm0rT/JGJPaEAERSJxApPcw36tDhgxxvuOskLISNF57OWru+9jpzpHag7Cr86tR1f2svfUpNNh6n3NfaWFH7Or0KkpqdrBiWNneibyi9Wi8+gIUHFkVMpSDdU7GvvZPATV9B8hHtqLeuhtQ9+CHab2+pKC1M++ltbpZjZy5OtyEaMnoKJWwjCRfTUbn09gG4/gTCRNMY1cDH2WtwspkShdccIFjdXz00UedDTNdgd977z3HZfLOO+/Eq6++6rgD/vKXv0xP0PWuT4B5jC8pqQyzbm+T7rywTcXvaMn95JNPAsHzRJeuSAoWz/RHwN7n82Bl0qRJgfFX7DWVyUGDBoUMYMGCBU6cR5DwUMRfqzfS6LOmfqG9U6ieiYAIZJhA1r2HV94JrHnYUKvdFRg4BahVleJZBswfB+x4x9xHd1XWC82vk2H61eTxqx8AVt1D27VvQHlAh1uBrr8K/blt11s2DQzz40FSsmTkyJFpL6mXrL6rnegJWKuw0iWSyiiFQdVnnWWsl7Q6MoOwa0G64ooroh9tolcyZpWxq0FSo4F5QTQYXPFbugMzKYxfSaDyzVPddNesTHT4uj/9BF5//fUKS2ayn851SMsorbL+UjU8KGK9RFr/JSIgAiKQzQTogsg9hT/W3crYtx2TgPlnG9wFDc2+ov5xkfEzjnHuqcD+hea6ttcB3Z/M5imzq+9f9QH2L7KrT+F6U7cHMHSJ1X3dsGEDPv3000qH8ZH2HfRWpE7gj2NlgkjmsfF7gVkNQJ2Li4C1Cmtco0n1TYsuBba+HPwUpo7ni6XRSOf3fDFOmTIFmzeb5Am0btEczzhAZiW0xgUp1czUfkIEIpVtiadhuqJzDdJ6ShdhusTxQIWWWcaKU3iQQnfjVCR5iqfPukcEREAEEiHA7zjGutOq480rwe85/rFKivcAUz3101mLlTVZIwkVVVYtOLLVXNXnVaD5+VYNK6s7M63lUba2D8TGLMYeZvwsvvPOOyGH5IytZHLJqvYdDJVjyBPzaHhDmrp27Yphw4YFlsOxfbrUv+gJSGGNnpWxrrqZgf33FbYFBn4M1Onh/IZ1VZmd0P1Q0X1z4MCB+kDFwlvXIlIt3FjxMLHXSSedpJPIWMHpehEQgWpBgO9jWnZYo5XCZHIMzeGG2SqZNQjYN8d0qf3NQLfHI3dv+1vAwvFAWampuzpiM1DQxKohZXVnIhkrbBsYMwT3fd22Xjn9YZJE5uZw3YFpyKGS2rdv5ZKQkQZArzCG27mJJZmQlHubqpJRWglFnYqagBTWqFExfKEYmNEdOBQaeO800fZHwDFPAXn5zn/ffvvtihMkvgzPPfdc0HVBIgKxEKDrO+ukFhUVhdxGa/2pp54KZsfzCl17Wfs36HrWc2WSL4kIiIAI5CoBHibzO9KV4cOHgxYaq2TpT4ANT5suNRgKHGdK/IWV5T8D1pUrtQ1HAIOmWjWcrO/Mvq+BeWcAR3aEDoUu233fAuqH5pLAgYXA/LGZub7fe0DD4VYi37Fjh7OfcTMEMwEQS1bG487LvRFzfLghd8wLM27cuLRXKrASdDXtlBTWWCaWcSIzex79EsorBOp0A1pcAnS8rSKT3zfffAPGzFDogskXIkt+SEQgVgL8MmbSEK4pN7s140579eqFDh06VLLYx3p9rP3R9SIgAiKQ7QQ++uijCisrw3PGjBlj14Hylv8FvrnMYM6vBYzYAtSIkMn4qwHA/vJke53uBTozQZAkaQSYaHP7m8Dax4ADC0yzTLTZ/iag+YWm/qlXbLs+aSDib4iH6Dwocl3yacA55ZRTErKKLlq0yEky6daFZ2kb1oNPd3m9+KnozlgISGGNhdaaR4CVd5g76G7T712g/gDzQkGe82OW+uAJkpuymxYwuhzRIiYRgXgJ8AvZ/VLml3FVX8ixXh9vv3SfCIiACGQbAdaRptLqJmE67rjjnENAa2TvTBOTWrLfdKn/B0CT04O7V7QZmM7qBGVGceo/GWg8ypqhVKuOlBUBpcVmSHkFQH5h5OHZdn0GJ4MJk5YuNfViKQyRS7QUDZVgfo5puaVQCR41apQ8yTI4z6l8tBTWaOkW7wTmjjoaV9L4VOMKUiM0iyqT1zAonJYu+ueffPLJWV2oN1o8uk4EREAEREAEsoEAXRJp7XFj4Oi1QtdEf13rjI3l0GqT9dcNP+p8H9Dp7uDubP47sPhK8zuW1WPyx7o9M9Z1PVgE/AS2bNnixI67oUrMBkzrajI+bzx8YoJT182YRiIqrfG4GWvm7CYghTXa+dkzFZh7BlB6yNzR6x9Aq8tD7qZV9a233qqwhNENeMSIEdE+QdeJgAiIgAiIgAikgcDq1asxdaqJ9bTucLlkn7Gw7v3KkGhyFtB/UoUnVwieJVcDm14yP6LHFxVWJVxKwwrSI6IhEJQVePTo0aDSmixZsmQJZs2aVdGcsgYni6xd7UhhjXY+eILJk0xKnWOAIfOB/NoVd9O1aNq0aWCtKApPd3jK40+KE+3jdJ0IiIAIiIAIiEBqCHAjzZrurpWV72rWe7emnNc3lwNb/mUGX6+fUURr+jb5JXvLFdvyzXqLS4He/w5WbFODUa1mEQG6zjJZEYUJj5KpNAZhYGgS87lQoaTEmxW4KsRBWYNZR54l/FIpzDpOCy+NVdzzN23aFEz+JEkNASms0XClW86MbiZlPKX7U0Dbn4TcyUByxq66ZWx0whMNWF0jAiIgAiIgApkhwPI2dCd08wMcf/zxTo1qK8RbRs9XNq+ifweXG4X1sDkoR49ngDbXWtF9dcIeAm6t9YULF1Zk1aXyyHKLLCtTVU6MeEcSlBWYOV1YhibZku6swdzrs3Tl5s2bne8P8qSLMxXlFi1aJHt4ag+AFNYql0EZsGwCsP4P5sqAFwcXK+NhuHApLGNDl4e6detW2bouEAEREAEREAERSD8BWmb47naTttDixPJfqdhQxzy6/fOBr/qb25jch4mXGp0U2syuT4D5ZwGl5WXPhq0AaneJ+VG6oXoToOff9OnTKwwq7mjpTTBs2LCUVLEIygrMUnysB58qSVfWYCqrX375JRhW4Bfu+xkPzxrPkuQSkMJaFc/DG8wJ5sFvzZXNzgH6vB6Sxnz58uXO4nXFyrpuVY1TvxcBERABERCBHCPgfX/T0sRkMG3aMOtupqUMmNoYKN5jOnLMk0C760I7xTIrK241P2OJveOXZbrTer6FBD744AMw8VGQsKwTDSzJrmThzwo8aNAgx6KbSgnKGswDqGRbPFnvnkx54BUkffv2Rf/+5YdNqRxwjrUthbWqCd/2H2DRZUDZERMXMuCDkJTxBw8edNJqcwFTGAfDD0gysp9V1TX9XgREQAREQAREIH4C9JB67733KmL7mjdvjjPPPLNSjev4n5DAnfPHATveNg2w3nvv/wttbN6ZwM4PzM8YpsRwJYkI+AhMnDgxrHLFS1kOhkodYz75N/ex9Dpg/Xc3xpvxmVQ4aSGl+6tX6HLM69zr+ZmiFdJ1tafnAq2r6cjc688a7Cri3JNzfH369EnI+5HjWrx4cUU1kKDF1r59e6dCSDqFrFeuXIlly5Zhz549jg6SjPGmcwxVPUsKa1WE5p4O7PrIXNVwGDBoekhCA9aV4kmSK8wKzOzAEhEQAREQAREQAfsJ0GXy888/r4jvO+mkk9ChQ4fMd3zNw8DKO00/arUHhpfHqvL/rPH5eUOgtNzK0/sVoMVFme+zemAdgcmTJ1conlV1jl4GVGBdpdN7PZUgJhNlwiavUEFiDhcacIIk2VmBqxqDP2uw93oq5DyQikf27t3rxK3SQEUlPZxQsadFOZ3C+OR58+ZV6lci401n/6N5lhTWSJT2TAe+PhFAKZBXE+j1P0DLyyru2L9/PyZNmlRxctW2bVvHnch/+hTNROgaERABERABERCB9BM4dOiQ4ym1a9cu5+Hc5NEilGw3yZhHRuvp/LOBsmJzK11+6fpL2TEZmD/a/JtlbAZOAerJDTFmxjlwA93eaVhxLZ7ukLlXZbx2ONfWIDT8bLRr1y7kV0xexj9BQsvsmDFj0kqZn2Mq0OHGNXToUHTv3j3qPlFR+vbbb0EDlVvvNdzNjAumgu5X6qN+WBwXUhehizL/DpJYxxtHF9JcExCRAAAgAElEQVRyixTWsJhLgYWXAHQJpvAlwbTytTo4sQAM7qbrgbt4+WJjoDU/nBIREAEREAEREIHsIeC1ytDKREtSKhPEREVm/0KTQ+PIVnN5z5eA1t83/155O7DmV+bfdXsCA6YAhakt4xFVn3WRdQTWr1+PTz/9tJL1rVu3bjjuuOMc998FCxZUJA5N5gCoEF988cXJbLLKtuieTIWV5SaDpFWrVs6BlL+EFRXc+fPnY+PGjU7SpB49ejhtfPHFF5UUVbo3c9/PkjZe4SHA+eef7yRfTZdUNd5MuCinYuxSWMNR9aeLb/P/gO7PYNE3i50Ptlu+xr2dHwDGrqYqPXgqJl9tioAIiIAIiIAIwNmQvvvuuxUbUFqR6DGVUSnaAsw9FTjwjekG9yE9njVuwPPOAnZ/an7eZDTQ7y0gryCj3dXD7SPARER0CabbLoV1Qlm6iXGq/uRitNDRUjp37lzQ6yAZwuedd955yWgq6jb85XSCbqQizdhaxqyTBa3Pc+bMCVFAXW9Jr/svFVUq+r169XIUXiq3NGIxftQ1YDEskMlX06UP+Mtq+sfLMpvsT7aLFNZwM7jpBWDJD47+dugSbN7byHEbCvJdZ6Y1WljTeaqS7YtP/RcBERABERABWwhw08nyH67wEDqjGYPLSozCuvtz06WGw42n15Ft5dULyrMCd74X6HSPLRjVD4sIMK6RRhYKFTDWCa0qPvvrr792EiglQ+h6S5fUdApjaWlhdZX0qp4dpJgG3UMFl/zq1asX8msqu5988omjvFKoDLPebLrcgmfNmgV6iISTkSNHolOnTlVhsP73UliDpojJDGYNBvabDzmaXwT0ecWJAaAPe5AwSJ0LVC7B1q95dVAEREAEREAEKhHgRpexYEyuQmGWTWb75Ps9Y7LiNmDtr83j6xxjXH+LNhlFtqTcHZHJIKnMSkTAQ8Af28j9KQ9hqsrWy8/B1KlTK5XCoTWSyo9fYYv1+nRM0rp16zBjxowQSzEtnjQusb+xxO3SEMUyNV26dAlrNaVVl98drvdlx44dHeU2lcIxUFldtWpV4GM4Xro10+27OogU1qBZ3PoysOhS85s8FuyeDDQ+xckiuGbNmrALgxbWZNd7qg6LTGMQAREQAREQgWwgQHdIZtx0Xv95eY7XFBMqcsOakXJ1W1larzz7b0Ejo7DumwMsudrgrFEfOJHunqGlRrKBdVV9ZKIbJgyiUFmgG6YkegKMx+QfV2KxtNFqSMsslSF6FdJCx89AODfXWK+PfhTxX0mFnZ9nb0wqFUn2dfPmzc7a2rBhQ6VkVP4nRhse4LdMp9JDg7G1VJDpDuwKD9Z4qLBz586KGFzOW3VJBCuF1b8ySw8BC8YDOyeb39TrCwz4CKjZwrGuekvYeG/lS40WVgZqS0RABERABERABLKPAK0Wr7/+eqU8FbQq0bWRymtahQmXprcB6B6MfKDvq8CW/wO2/MN0o/mFQJ+Jae1Sqh/G+Mkvv/wSTBbkFbpnMxZPoVdVzwDdYVlf2I2r5LploiFJKAHG+FKhpaUyXNwuLZTRHJbQM4OuyFSsnI9m8+YOc7oIJ1NYVoehC7TqukLr+ZAhQ5xnVleRwuqfWboBO1n5tpnfdLoL6Hy/888VK1Y42cKChH76XCzV5SSjui54jUsEREAEREAEwhGg5YWbziDJWK6Kmb2PJl7qcCuw+a8AEzJRuj8NtP1RtZpQv2XQO7hM1LjMNri0iDIrsKvw0/JGD0DGYEqCCTDhEqt/+KVRo0Y4++yzo06g5I0npTWaNZ39ZYASmQMqq++//z6oaLvCpFFUjKv7QY4UVv/KWf0AsIrJC8qAgsbA0EVAYRunvhFfYm4KayqmXIzMgEaTO79E/SmyE1mUulcEREAEREAERCC9BKzMVfHttcDGZw2I2h2BQ+WhSTXqAv0/AhoOSxgS9zgsj0ELM/c1LOmTqdjdt99+G9yYBwm92M4999yEx1udG6Cb6Mcff1yh1DDJ0ogRI7RHjTDpdLFl4iK6QNNSyjhfhvgNGDDA+TxEK/z8TJo0qaImKhXes846K66azoyHZQZi6h3sD//PJFqMwaVQD+Hc0liWkXCFaKEk6ToprF6QTLY0rTVQvNP8tO31QPc/Ov+ke4obS8H/00WAwcyUdKWuTtKcqxkREAEREAEREIEAAlbmqtj0V2DJVZV7W7uziWmtnVgGUCo4tMjRJZLWOW6EuVlnwqlkuzNGs+gmTpwYNikOa19ecskl0TSTs9dMmTLFic10lZpx48YpXC3K1cD4Vlf4OYjHa5JKL1123YoijP3t27dvlD0wl1E55WeSHh/uZ5I/91YpYfmcYcOG5cxBhBRW7xJa/wdg2Y3mJwUNgf7vAw2Od+oreVPdswgvs39JUY3p86eLRUAEREAERMBqAlbmqtg7w4QqlZjYuAppeAIw4EMgv07cTP3eY96GuNehZS6dllbGXL711lsVViT/wNgnKtKSYAJr167FZ599VvHLPn36OFZCSfoI0MrKEphMfkShhZYu2f7syuF6RGWVRrLVq1cHXsLPI2NqqQTnkh4ihdVdDiV7gbmjgL1fmZ80GOrUO9t/CCGuwPQR58JjLItEBERABERABESg+hCgBYMxYnSP9Uu02UKTTuPQSqOwHvJtYNtdDxxjvMDiFW+dTn8bdEPkfidd9STJnsaBSGU6Ro0a5bgrSyoTYFwjQ9dcRYkKEucvFpdWcU0OAa7hadOmVTTGQwMeHkQjdIdnBuBwpXcYhsiMz7kmUlg543wJsJTN6vuO1jXr/gzQ9tpAV+CePXvG5SaQa4tL4xUBERABERCBbCPAmDEqcowfY7yY64aXMQWgZA8w5zRg3+xQlH1fA5qNTwivTS7QLGPD0iCMJ6RQYaaLppvplj9T0qXw002LHBV+1621d+/ejnU1HrfWhBaVbna+MxhHvGnTJocGXdnHjBkTlWs2D8uosHrdk71Ic9XLQArr3pmmjA0LcTPREoW1V4evxcr1+yu5AssVRd9EIiACIiACIlC9CXDDyT9UWune5wqVgIEDB6Z38HQJnn8ucKQ8M7D79OHrgFrtEuqLt+6sv6F0ZpdlaRHGXrqHA4ydHTt2rJNMZurUqaCrq7M9y8tzfs5kNpKjBMjtjTfeqEj2U7duXYwfP17KagYXCRVPfnfQxZfCBEkMJ4x0gECljIdIQR4e7lBy9dAmtxXWQ6uMGzDdbXxyuP4YfLj+KuzaZ0766ApMVxR9SWbw069Hi4AIiIAIiECaCcyYMQPLli1znspqAHSzTFu9wwj7FDQfD/T6O1Aj+iymXnR0IWWsnKsMBmFlKRRmIU1lSZRdu3Y5yqpbv5KWVcbOsu4qhfUmaa1yXSRpYaJLpCozmBmjsspSQAsWLHD+z7hG1qtlUh5J5gjQU4CHLevWrXM6wXXN8jNBnyV6cjB+nn/CuQKzDR7gUBdJl5t+5uhVfrL1Cisn7+GHH8Zll12G0aNHOyP4wx/+AKaep9x2220xZ9+qwLDqboBlbALkcGkDfLjtTuw60sH5bbSFg22aXPVFBERABERABEQgMQJ79uxxYgPdchLMoMtNY1oUpgj7FNRsZrIE14stA6mr5HhdFiMR4iaZG+2mTZsmBjLgbm7q3333/7N3HeBRVVt3TctkJjNpBAIJJfQiVUQURCyAgooduwJPxfpbnh31PfWp6NOnYgcbdiwIiiIqIIJ0VFR67z2kzCSZTPu/dSYzmczc6SWT5O7v40OZc889Z507d84+e++15oAYu813v0WHjFEnt2PNyC/xT9qhQdxnHd8OSZzFFFL+TaMuJw9V6oPhOb4za/i9USLnm2++8UyEUVZqs3obszjo2LrfL4FmzbRiXtuyZcuGD0wUM0hph5WL+MYbb4jQOFNAmP9N9jgOesyYMeIk4s033xROK39AIrZ1Y1y1qxLmcKow78jDOFzdBTIrcMTIyhfICMgIyAjICMgINAoE6DAxdXbdunViPnSYGAHk3iDhFmSfAoVGkEMiKzICFtboLlu2TKQ7u43ZY+3btxfROmaUURZl164avdeayE7//v3Rtm3buKWZsjaVEV73fZgqSY4QOqy+Rof2hx9+8GiLctN++umnx20sCV/HON6Aa3T48GGsX78elCRiyqk77ZS3Ydop10m21ECAddlcK7fR8WS0leRhrFPl8+9dr8rPO3bsiA4dOghNWD77bM8DmqYYWXXjltIOKyOpnTt3xqpVqzBgwADhsD7yyCMYP368eLHSnnzySeG8sl3EtuNhYOeTkpdVOwz46chEWNRdZVbgiIGVL5ARkBGQEZARkBFoPAjQSZg1a5YnbZUETKNHj068wxRknwJ1LtB3AZDRO2yguembO3dunWiO0WgUEUtv2Q3O948//qiz0WZE+cQTT/Tsv8K+aYCGPADgPdzGwAOd0EAyOr7tTz755LiNJda5JPN6ssgy4k/dXF9jGjUxlC11EKDTyfVyp7wHGxkPjsiVw++kbHURSFmHlQx9LFa+88478cQTT3gc1rvvvht33HEHSOtMmzRpkvjRIBFCxFaxEfhzGGBx5Zd7235Lbywuvh29+w1Bly5dEv+jFPHg5QtkBGQEZARkBGQEZASShQBTUilV4WaxpQ5ir169Ers/CLJPQc5ZQI/pgDo8AiIylrIelxFWGiOaBQUFYORUSvqE89ywYYOojXTPmfWRlOcg8Uu0+qx0hqlvz7G4I0uMHA0dOjSoVqWvZixTX+loM/rUlIxMwMRPypoqg2wqrz+/b0zZDuaw0kGlr8HIarTfq1TGIB5jS1mH9fHHH8e4ceMEq5a3w0oHlg6rO8L62GOP4dJLLw3bYWWOuLsAmgDqLEtRcOx2KB219RMltjaYd3gidJlt0KlTp8T+GMVjFeU+ZARkBGQEZARkBGQEEooAnbaNGzd6agVZI8gUVtZ4JtKk9ikWdRfszfsAdmWO5K2ZRkgHlVE46saTNZaph24WXl7EaA43yMFqcdmeup50kLzTFt0ElO7+qVHLVMZgdvDgQVHiRRxJ+OQeCzfoxJFjDGV79+4V6cpuY9pkIgmhQo2nPj5nVNpb6sd7DFxLqZTq+hinfE8XAnRY+d4IJFPDzAY6q4l2VJnqn5QyhgQtfMo6rJ999plnyiy25yngJZdcgunTp9dJAfZNEQ6FE7/kTKdwG3W/SvctRa5mI9KVZSi35eOApRdUWhczHhdYNhkBGQEZARkBGQEZARkBpvcxMuiOODIFk1HWRJvWthXp1t+hchyFVdUOFdrBsCuk0wa5r/Gti/N1auioMlMtXI1OOq1r164NGCVyO+9uZl/v+5H1lDXAZAP2NTpY1AoNl0CJuLNMzL2PY3SVjLhNKcrKKL87Su6LJ50fMijLljoI8J1BoljvOmPv0dGJjCpLNMIp8kCpISudpKzD6r0O3hFWFt2TLODRRx/FF198gd9++w0PP/xwWCdzvmvL0z7mlUsZw/PDhg2THdYIvxBycxkBGQEZARkBGYHGjMDq1atFxMRtI0aMCNvhSjQuwfY17nvTwWY6c7jOqvs6Ooks1QrEZspILtlpfQ/6KbnCP1ImxZoaCiNGWBcuXOiJ0Hbr1q1JRRV9SXy88SKfCzlfZEsdBPh9oa/hzYTtPTqZJCu8tWoQDiv1uZhuwi8iI6R8UfG0j8Z04GiNJx5kGpYyhubpsCaCxj3a8crXyQjICMgIyAjICMgI1C8CviQqZPskUUoqyIgE29cQtX79+on602iN0b0dO3ZEe7nfdQwOnHfeeRH1x3Ri7guZXkxjKjEd5aZCVMO06EWLFvmlmDJKTecnnNTqiACXG8eMANeMmRnehz3MLmAqML+TsoVGoEE4rKGnEV0Lphp707Z790JiAb4Ao5LLiW448lUNFAHb9pWo/OVd2I/shKbTSdCdcTOUxrwGOht52DICMgIyAjICoRDwjhpyv0B9RB6s17clel8TrP9o5s40xWgCD4yy0ml1G1Mq+/btG80Qwr6GqdbuIAdrZ2Nx/MO+qU9D1v1S3pGHJm6jg0pel969e0ccNY92HPJ1kSNAh4up8Xx2ebjCuu14ykRFPqKGdUWTdlj54uFppJQxpYUR1qZyYtewHtvUGW3lL++gcuHbgLXSMyhlVj705z6EtK51xaFTZ9TySGQEZARkBGQEYkGA2V5k/nRnezEddvjw4fVeS5nofU2w/qPBMxZWW2/nmdEq4p+IrDgSS7EUzZvsiXOlFiyldZLFdULSHpbB0XGmMaWbTipZm2WTEWjsCDRph5WLy5pYd1qJ92IzTE/SJdlkBAIhwMhq2bsTJD9W5bWDcdwUKI3NZQBlBGQEZARkBBohAmThZZTPzf7JiAklYurbEr2vCda/1PzduqEkX/I2RleZyRatk8nDAtYGMkWYRsInSuMw4h1Po8wipX2kLJn1s0ePHhXzdZP3UNaH+KVCKno88Zb7khGQQqDJO6zU9eLL6NChQ4L+nVpkRUVF4EsoGNW7/DjJCFR88zSqVn4uCYQiTQ/j+ClQF0ShDyxDKyMgIyAjICOQ8gjQcWAt4f79+8VYKW/Dw246Evn5+QmXqQgEkC8pFJlB47mviXTfxDRWYrR+/XpPRJq6q9xnMY06UvIn97x5UMDIp7umlg4wuU7IlMv+Q5V00QEsLi4W3fm2JxsxPyOJFbVo3U6xL+ZMx6WTzjpmX6biYP1H+nDz/iS8co+XPCunn356yDlGeh+5vYxAqiLQ5B1W98K49cCifXGm6gLL40ocAqbp96N67Y/SN1CpkTluCtRtE1tTk7jZyT3LCMgIyAjICIRCgFIt3333nV8zOkuM9iU7+sUo5owZMzwMuqxtZNpqIiyafVM01wQbOzexX3/9taTGJWtMKZnjG3HlGFiD7Bs1ZXvWwm7dulU4174R4WDj4N6RMkFkX2YpWaD+pcYTztosX75cjMtt1Fqlwy+bjEBTQUB2WJvKSsvzjDsClpVfwPzNU5L9KjNbiJRgVbO2cb+v3KGMgIyAjICMQGogwGjjt99+K6mxyOjhoEGDwMhfMoyOGKOr7hpH3veMM85As2bNknH7ersH2Ve3bNnid39myZ144omCkMjbSLbJyKyvLqY7YOF2qqOdECO8ZIN1p4q7+wk0nlD3YZSXkXx3lJfredppp9V7vXSoccufywjEEwHZYY0nmnJfTQ6BY8+dDWfZIb95qwu6wzhuKhRafZPDRJ6wjICMgIxAU0EgWH0jU0RZY8h002QYnWcSQfFvGtOSmTYa75rOZMwlknv8+OOPOHz4cCSXRNSW60dWXqYJe1s0Di6lZ6jbG65JsQKPHDlSpJ3LJiPQlBCQHdamtNryXOOKgHXrcpR/cCvgcLj6VSgBp+u/FZp0GK58AZqOA+N6T7kzGYFURMBZXQnb9lWwH90FpT4bqja95OyCJC6UjH8Swfa5VaJlZCKZ2caNGwWLrDtCyChcQUFBJF00yLZffvllROm7oSZJLhPWpNLh5x+yAEvV4DKFmKnfJO4kDwojoSSC8o2set8vEhkfKVZgphQzbVk2GYGmhoDssDa1FZfnGxcEnNZKlL93E2y7/xL9KQ3NYLj2NZS/NQ7O6grxb5rOg2G85uW43E/uREYgVRHg82766E5Yt6/yDFGhz4bh8uegKTo+VYfdaMYl41+/S0ldxbVr10oOgvWrlMdLRoSVzg1rV91po3S4eO+mYPGMsHKtRo0aFTVs3FSTRZl/Sxmj3Yx60xEOZTIrcCiE5M+bEgKyw9qUVluea9wQqN6wEObPH4TTWiX6TD/pCujP/ieqln6Iih9eApxOiqQhc+wbULcfELf7yh3JCKQSAozsmb/6Fyxrf4LCZ2Cijnvsm6DEk2yJQUDGPzG4RtIrU0UpNSLloLCWkU4j/0600Wmm80xjreSQIUOaRHSV8yVLMEmJfFN2iQPrV311UqkIsW3bNsn2lDPs2LFjTMsVaDzuTjku6s+SUZopwlJknzx44HPl1vmVWYFjWhL54kaAgOywNoJFlKeQfARKJ18I+5Gd4sYKrQHZ934PStnYi3ej/J0b4Kipa9UU9YfhutegUCWHdCP5SMh3bMoI2A9tRdk7N8BZUSIJQ/qp46AfdntThiihc5fxTyi8YXfuS4rjfeGAAQOE1EoijQQ/dG7KysrEbZqaPqdv6qwb606dOoEOqG8Nb6TtI127QP379kNHlU4rGX99nVaZFThS1OX2jR0B2WFt7Csszy/uCFT9+gEq5r7g6lepRsa590N7wsWu/3c4YJ79FCyrZricWV0mjNe+BnWhXHMS94WQO6x3BGy7/0TZOzcC9mrJsWi6DYXxyprvSr2PNsAA7FZUrfoK1b/PEjW4TGfWdBgA3dAboMxulaqjFuMKhb+qRUcYLv8vVHlFMc2DB3CVC9+GdcsScTihym2DtL7niveeQqONqe/GcjGdRdYyMnq3fft2lJaWiqmxZpEpoIykJcp27tyJpUuXemonyYxLZ62pGetI3RFJpvaGSruNtH2keHr3T6kbRuPJ4My/vY2fUSeXKcD8Q4eX0WJ3LSyfHUok+eq8Rjoeub2MQENGQHZYG/LqyWNPOgKOsoNig+4o3i3urWreAcbxU6DMyPWMhZu7kudHeQiYtCdchIzRDyd9rPINZQQSjYBt/waRUeC0uFhJfU3b5xxkXPxEoocRU/+VC95A5YIpfn2oWx+HzBs/iKnvRF8cKsIq7q9QQn/uA0jvfyGgVEU1JEbRrTtW+6V9p59yHfQj7oiqz8Z8ERlr58+f70k5zc3NFWzBiZK3oayO20Gm83Peeec1Zngb9NzohFJ6iDI84crnyKzADXrJ5cHHCQHZYY0TkHI3TQOBqsXvo+LHyR5nNOP8R6DlRtDHKuY8h6qlH7v2i2otMid8AFV+0zvxbhpPRROdpd0K86wnYPnjWwBOSRAU2gzoTrsB6SdfKbIRUs0cx/ai7N0b4SjZLzk04eidOCbVhu0Zj33/BpS9fyuc5mPBx6hUQdN+ANIHXw1Nh4EROa6W32bCPPNxyf6VmfniwI4RV9lqEaBTsmrVKo82KFNS+/bti27dusUdJtZiUlOUxvsMHDjQT3c07jeVO4wJATqqPNRgtHXv3r1+tbTenfOw4+yzz47pfvLFMgKNAQHZYW0MqyjPISkIOCpLUfrscDjtNnE/dZveyLzhPcl7M/Ihallravu0vc5GxiVPCiIm2WQEGjwCTqdIi69a8mFYU9EOuBgZo+4HVKnltIZKqU3plGaHHWVTroVt33q/NVCk6aAw5sFx1JUJ4jGFAtrjL0DGeQ+JiGnVL++IWnxNp5OhO/NmKI3NvRo7YT+4BaYvH4H9wCbpdVapkTluCtRt+4b1HDSlRnRav/nmG48mKmsUyT6blZUVNxhsNpvQXS0uLhZ9ZmZmikiuL8lQ3G4odxR3BA4cOIAFCxYEjLZGIoMT98HJHcoIpBACssOaQoshDyWFEWA06ev/wPL7N2KQJFgyXPm8K1ohYU5btWARrl6/QHyqNObBOG6qzJiawkssDy18BKr//kFEV92pwKrm7ZE+6Go4K8uhyMiCs8qMyl/ero38KdXQ9hkF/dl3QaGL34Y9/BFLt7Tt24DydwOnNKf1OguGS5+O9TZxv55SNhWzn66JbovQGrS9RoosDkVGNtStqYPbTrx/qn59H7Y9f9cZgzIjBw6mcdtqa4+VWfliDWGzwrZvHWx71sJRKh15dndGx5jvNblGX3qJqd1JnVar1SoaULPz1FNPjVstIp2dhQsXeiJ0PXv2RO/eveP+vMkdJhaB2bNnewizfO9ETdjRo0cndgBy7zICDQAB2WFtAIskD7H+EWCkoYwb24oaIo32J8B47atAEPZfEb2ZOtYzeEYwSOQim4xAQ0bAfmgbSl8d40mLZ11k5oQPoW7Vtc606PAIZ7BG+okf0pGiNjHJyFLBHOVHxBjdjN++Y1LmFIoIYqqRL1Wt+BwVsyd5UrFVBd2FhJYi3SgJa9XCt1G5cCp4kBZPYyqwcfxUUMJINn8EmPpJMiTKnLgtnqzBjMzRKaYxEnfRRRcJSRvZGhYCv//+O9av98+U4CzIIkymY9lkBJo6ArLD2tSfAHn+YSFg+mIiqv+c42qrTkPm+Legbt0z5LWmT+9F9bp5oh3ZR7Nu/UxEW2WTEWiICLDms/yjO8GUd/FMazMEoRgjkVJm27sO5pmPwX5ws+djdbt+yDj3AajyEyv1EQ6+tu2rYPrsfjiC1ICSYVd/zv3QdDix/lP6nU5U/z0X5q8eg9NmEVPk+AxXvQhVs7aBp+x0gGtBnWjr+p/DdlwV6jSoWnaBIiMXtq3LPfd03yjjgn9Be/z54UDdZNtYLBYhOVNS4pJ+ihdrMKV02K/b+vXrh+7duzdZnBvyxClLtGTJEnBNvY0R+cGDB0Ov1zfk6cljlxGICwKywxoXGOVOGjMC1m0rUP7eTZ4ppg+8HPpz7gtryoyylr83AU6ra3NJ8hn9yHvCurbRNHI6UbXsU1hWfSGmpO17LtJPGRt48x9p+4YOVBLm6zAdReX812Hd9KtIS+dzqOl6aoTIOVE27RbhuLgt/eSroB95N13XgH05K8tEdoL9QK3Tygirpm1f2PZvDGs88Rl/3SGS8bv01cvA8XksTQ91yy4i1dnbyVakG2C84nmo2w+IELP4Nrcf3iZIopwmV82iQmdE5nVvQlUQPpkPDxysG38JPDCFQrCfk2wqrc9IoTNNc6UXfwDb7jWA00WypRt6PXRn3hLfSTbC3kiww2goa05psbIGsz6W/bkdHDo0w4YNA9NHZWu4CPz9999CEomRecrc9OrVy0+fteHOTh65jEBsCMgOa2z4yVc3cgScFhNM3ODt+E3MlKQkxnFvhq1r6LRUoPzD22Db+Ye43pVCNwVk12wKRkfDPONRWLcsrTNddYcBMFz8Hx+SFyDS9g0dw2TMl9iz/lDnBxEAACAASURBVNqbCVehSYeWzuawW8OCkGm9Fd//D5aVrkMHkocJyRrKNanTQvbhKD+MitnPoHr9fMm2wcYTj/H73pTSU6ZP7hZRR9cXUwPdkLHQnX6TmJuzyoTK+a+havl0j3NGx00//DYXK3iQUoCQYETZwFF6EOUf3wUyA7teRtSAfgDa/hcI6ZpwzbLqS5i/flKyudLQDAY65m2k6yD5HJg+vQfWzUua5PssXIz9njcJ1uA+ffpEHRElyRJlc6qrXSne1FxlqjGJnWSTEZARkBFojAjIDmtjXFV5TnFDwLplCco/vBNwuE7G0wdcAv15D0XUP1OCmRrstoyLHhdRxqZglfNeR8XCqUHib/4oMHYjte1KH3QV9Gf/s1HBFgwfV/Qytvk6zMUof+dG2A5vk8TUeOULIBNuKLOs+U4cPMDpcDkq+Z1EbSfT3CMx86zHYVk9U4jgRLK1DtQ+3PHXHaMT5e/fDn633ZbWdQgMl/8XUNV1vsmCXPHDS4DD7mpKTdOz7gKfxWQaHcXyD26Hbcdqz20Z2WSEMxore2scbLvW+F2aftLl0I/iuyrw6ti2rUTZexNq32cX/gvafnJacKh1iCdr8MqVK7F5sytjgU7q+eefL6eNhloA+XMZARmBBo2A7LA26OWTB58IBFinR8kHp7kE1Wu+ha2m/o4smiSXYRQiInM6BPmSm6mTtWaZN38smIYbu5VOvhj2I9vjMk1lbmtk3/l1XPpKlU6C4cO02fSTrhD6maJe2iuS6ayuhG3bCtiP7hROo7pNnzoM1M6KY7BuXy1SPy1/zQXsLpZSX9N0GADdaROC9k+inqrF0zyMwMrsAhiv/J+obYzU+B0oZ0qrFxFTpH14t2d0MeP8R8PugrhRI9my+ivPNZrOg2C4+Eko9BLsxXYrqn6bicofXxZR1xoPAdr+F0HT/gQwrVgK/7AHFKCh7/ra961H1covPQdnad1PR8aF/w5IshTq/oy2V/48BSx3oIarslkbaHuPhPakK4RudFBzOlH+0R2wblosmon32U0fiXpm2YIjQFbfRYsWeViDs7OzReon5WhatmwJtTqw7JPJZMKhQ4fATdvatWs9zMBdu3ZF//79ZehlBGQEZAQaNQKyw9qol1eeXKQIiJrTj++qleNwd6BQiA2itu95kXYp2jOFjps8d6SGNbCshW3sVvLMMDDKFw9jHWHOQ0Fq7+JxkyT24Sg9gNIXz4czgDPpPRQ6Raw7ZV0hJUxYh2irSVNnOzpbhsv+C2VGLioXvgXKzrijoeFMKVT/nq9Bml6w/JI4KRoT3y86rHFiq1W16Ajj2NehNIRHZGZZNh3mOc960nxFij5ZgLOCp+hbt6+E6ZN74Kwql5y2G386sbEa62f5rvBeX+8+lc3aIevWT0M7lrEOJMj1rtr8mzwHD/rhtyN9yLgE3rFxdM3axGXLlok6RV/Ly8vD0KFDJSVvjhw5IuRrSODkbVqtVuiu0vGVTUZARkBGoDEjIDusjXl15blFhAAjqyQ08a71c3egzGrpkrfIbR1Rn+7GjHiVvXeTh3iG0SkhQxFhSmVUN6/HiwKlHnJIlDjRdD2lzuism5fCtstV7+trlO7IuumjepxNfG7N+knWRlpWzYCz0iWTFK6x1pORV3vZIf+kTbUGsNs8zli4fXq3C9q/mzTsrLtAKZtozHFsD8reuRF01qWMbMOqFh08H7EG3PLbLDgrXAyrUsaMBzLVak8cE1hexekQGsqUgnGz61KKxXDZswHrNevcy+kEnVZebz+yQzKlWZnZHMax4de3S82FkVWmXlvWzZNMymXtu/HqF6FqWVdCKJq1iOUa6sCKFOWdv4tuSNLE2v6Is09iGUQDvfbo0aOYO3eu5OgLCwsxaNAgwSTsNkZWyQZsNpv9rsnKyhIOa3p6egNFQx62jICMgIxAeAjIDmt4OMmtmgAClfNeE9EpKWMEJXPcVFG7F62RYbNi7guuy5UqGK96EZrOg6PtLuWvcxzdiZLJF0tG+qgXSYedTqi32Q9tEQ6NpIOiUCLrlulQ5XdM+blLDpBOzw7KqDzgH8H3uUCh0YKRNOIhGFlrWFkjmrhCIdI0FVn5cBzc5tHs9PSRpgMojRJB/4yiMZoWi1XMexVVC9/xGw8PcbJu/tiPQChQe98xMMWe6cFpPYf59WHfuw5l0272REjZNppIsW3vWpS/U1db1nscseJDuaAy9h/AQadjTimZVLA6tfkKBQyXPwemKssWHIE1a9aIlN54mBxhjQeKch8yAjICDQEB2WFtCKskj7EOAt41pqy90nQYCIU29npQ0/T7Ub32R2m0VWoRYVW37Rv1ajDVr/T1K+Eo3i36ULfqhrR+50HdqivU7Y6Put9UvJBSIeWf3gPqXApTqlwpjCq1kA1JH3yNy1n3ZTd1OmDdulzUTNrIhmq3uSJiNaQ3xJ9EO5L1hikEBFMm6dy41rmrqFeuXDwN1WvneeoQ+RmjpSTgsh/c4pov23vhQ3ZdMlSTbMe6baXn2Qk4VZUG6oLuUHc4EZp2/VzRQ5VasPta/pgNx5GdUGRkQ1M0ALrTJwAqVUT9k6CJ+MdiXM9A41HmFPh1LdWezwFZe6mNzO+Vx5RqoZfqZs51FO9xzX/5p7Dzv8WzqBZkViRQizRSzHXlgQrsLnZWX4sVn0T3H8u6+S+MQ6QFW2u+40zPZo0/D1tkC4zA4sWLsWvXrrhApFQqRYSVep2yyQg0NAR8fydD7YNctf3LYT+yS/yO+XI3NLT5y+ONDAHZYY0ML7l1PSMgVWOqbtMLhqtegjLG9NqgEVZdFjLHT4Eqv3NMCFh+mwnzzMf9+iDrqG74/0FRD3IZMU0owMWW1TNgnkXpDJdeY1rPETBc+lRE8hviQqcT5hn/gmXN7Jo7KaA/536kDxyTiGHH3qfDhsr5b6DyF0YQg5kCqladhbanMrsw7PtWb/gZ5s8nwmmtlLwmVp3fkP0PGQv98P8Le7yJbkgn1DT9XtgPbAovCq1QQHfmrdCdOj6qoTECygirI2AEdDQyLvh3VH3zolAR1vQUw5/Oavn7t7hS0QGhT90UavOjXmAAf/75J6i3GQ9LS0sT+qtyDWs80JT7SBoCAX4ng+2DpGr748kdkLS5yzeKGgHZYY0aOvnCZCMQrMZU0/VUGC55MmqmSkYETdQL3ShN6sNooGHMpKj7d2PFKJd55mO1MhluN0ytFXI52n7RkToley2C3Y+MpiL9srJMNIu1vo1szWXTJnjqfxlZM177KnhQkWpW/ddcmLi+QVhwVXlFgkAprc85UDAtNwJj7aD5y0dQvX6B31WsHxQawc1ra0Aj6Fo0TXT/kY4nnPaMwFb/9QOqln4M+4GNrnkEEGaJ9XscDB/el6nuTJnWnnCx0HON1KqWf4bKH16UZFGOx/pGOp5Q7UUmxfu3ePRsGd03XvcaFDoJxuVQnTWRz8vLy0VNKjdfvkbipYIC/yyDLVu2SLZn28GDB9epeW0iMMrTbMAIBPqdZBZWWt9zBHmgrzHTyLrzN7/afqWxuet3L6+oASMiDz0cBFLWYd2/fz+efvppHDt2TOiLvf7662D6C1n2XnrpJaxevVr897333gsKcMvW+BEIXWMaZQTUbkXZ+7fWpq96Q6lQCPmOzLFvivTNWK3srfEBSYW42cu88X3BAuung0j9S3cdIzfCvqm0vgOLtH2sE6u5XpCxvDcBtj2udFj+ABmueVlIgMRi1Iwsn3aLJ7KoKujhIq1KN0TXbaT4hGzvBBwOCJKpPYGjJ9o+o6A/98GYDj6Ek/DBba6UYz4TrFVNNwodUUrgxGqJ7j/W8QW7XkS3WYdeoxfr2zYeEUopfFyJBK5sAhojuLozbg4/5djpEDIzlQum+E8vzusbb/zFIRw1emlNoDY/HvhRnobyNm7WX2qpMkrK9F5GTX0t0vZRjVHUslNnmc+xsuZ3KKqe5ItkBIIiEGwfFA10sXIHRHNP+ZrkI5CyDuuGDRvQokUL5Obm4o033kBZWRnuu+8+zJo1CzabDRdffDG2bt0qHFn+O9vK1ogRcNhQ/tFdsG7+VXqSCoWoi9Sden1ETgx1LM1f/Rt0iNzGtF9RA+dwQJlbCE3RCRH1GWwVjk06E2QMDmSsA1MXHS/uSSePKS+sXaz6dRps+2pqHPM7I/2Ua6HpeLL/poI1oJG0j/MjU7XsUxexVI1UC0lihIPmpSEa1S3tVpi/+6+ofXRtjNUiksU1j8gixSdEe7L8Mi2SZEqUIWFKZ0BL0yF34uKoIm++fZI917pjJRxH94hnRF14HFTN20cERbDGie4/bgP16ShZNaB18cmE01SMykXverIKqJmb3v9C6IbfHlJv2Wm1oPKnV2BZ+blH7ocHMdqBl0Opy0rI+sYVf7sVpVPHgpkVNHVhD2Te4D54i+udGlVn3NOQMZhOq8FgQH5+ftBIaaTtIwGLesKVP0+FdcsywVyuzCmEtu850A4YI9ckRwKk3DYkAkztLXnu7LrcAyGvCt4gVu6AGG8vX54kBFLWYfWe//Tp08GUmIkTJ+KRRx7B+PHj0b69a3P25JNPYsyYMejcObbawiThLd8mCgS4oauY/ZQgjQnFlqrMLoDhyv9BzVrTECl5TDEuffPaOg6kSF+97rXA8hhRjN/7kvK3rxdpLWGZQglNu77CUXVUV9RJhWG0N5NpMD7yFiTvKXtvAhzmY2G1D2scYTbyZQVmqk7WXV/HTS/Sabeh9KUL4CjZ5xqRYA3+NCLm5kjxCdg+TQdVq26ug44A0Txf2NSte7oi6LIlDAFXjemNcAQ4FIpHhDXQ4K1blrq0lmvqOdlO03GgYM8lW7OUkUSEZG/WzYtrP1apYbh0EtJ6nJEwnOLdMWufqVPr/i4YxjyDtJ7D430bub9EIOB0ouzdGwT5mm8Se/rga6E/685E3FXus6kh4HQKSTDTx3fBfjQI6Rizx0SWmZcx6C+IF2uzWLw/TuR7vaktUyrPN2UdVg5swYIFOHz4MHbs2IFrrrkGHTt2xN1334077rgD7dq1E7hOmjQJo0ePRo8ePVIZZ3lsUSBAYhlqJ1qWfFjL8BlGP6wLTOszCrrB10KZ20byCuvmJTB//Z9aPUiFEmndhkI/8h4os1uFcZfompDV1DzrCf8aNbdzHYF8CR0gMiR7G51htzai7wjTjhsmdCcTYSJN8pN7YNvhYgXmBp01v/GW7SGDsGn6fR55kkhZg81fPgzLmu8kIYgUT8lOAqwjI8yMNDPiLFviEBA1pjMeRfW6+X43SUYNKKPs5lmP127IFApoOp6EjHMf8HsXOY7tQ8W3z6CaWSM1hx48cMs4/xHh6DYkowwPD8rsBzaLYZOd2njNK3HLTGlIWDS0sVpWfyV+k6RM6P6SbDDA72hDm6s83vpBgIfMlPXjfo7v6EAW6Hcy2Hud2uGZN30YE3dD/aAi3zVSBFLWYfWeyOTJk3HgwAE8/PDDeOihh4TD6o6wPvbYYyLC2r17XT3HQEC4JxwpUI2nvRNp+/+Cbu0sqMoOwNqqF8x9LoVD3yxOU4y0f4n2vS+FwmlD5s/PQVXikoDxmFLt+k+n3VO/ZzfmQ2G3QmkurnsCp1SjfOD1cOpyoFv3tWe+tpy20K/+AAqPc6hAdev+KB/yf3Cq/OuH4gSMqxuHDRm/fwzdhu/r1KRWdhmGyh7nIX3D99Bt/RkKssCGGbkLd3wOjR7Fl4Virw23t7rt0jfPg2H5VM8/WtoNQvkpt4WutY30dk4njEtfh3ZbLTmW6YRxqOp2Vlg95X5+I5QWFxlU3EyhhFOjQ2XH01DV7WzoNsyRXF9z/2tFKrOvOZzAir0O/HbAdXrcu4UCg9oooQzC2VNeDfy8w46tx4BcHTCwUIkuzRR+ERL3vSJtHzds6qEjRbUZWfOfhvro1prvmAIObQbKT70b1vzEH2wqKoqR/cO/oTId8szemZ4Ja/OuUB/dBntmS1S3HYj09XOgKt/vaePQ5aBk5H/i+C5OLvjpm36AYUXN+0WpRukZD8La8rjkDkK+W8QIGH95EdpdyySvcypVKB3+KGzNu0bcr3xBE0PA6RC/e9wL0CwdhqCyx7lI27UChqVvQOErBUaZO5YOeXFzcB8U6HfS/73uwtepUODYBS/DkZHXxACPfLo6nQ5t2kgHcSLvLflXNAiHlenAL7zwgkgHfuedd3DppZd6UoDpxP7jH//wOLChILRarSBLX1M166K3oV4zAwpqW9aYQ58L+9BboOl6WsywRNq/ZPv0TCjsNiistSdxPHnTHDcMjj4XwqnSQl28FYqqcjiMLVybUIcDaZt+gnXlZ3CU1W4UmRYsGEMDRC5JCqQ58TJY+18BZxIlZdSHNkBd4kqLsWe3gbVFNw/REp1V9ZHNUB1YB8vy6Z5oYqyL41SnwTHmZahakEU2cgbTQPdn7Zpy5gPgDwqN/Tsv+i8c6YlhCuW6K2fe75Iy4Q+WRgf76CddmqMBjelIO6GafjsQQBImUnzJVqw96XLYW/aALa+zGIfbgq2v931KK22YtvwYthQz3anW2ueoMHZgDnL0/g7un3vM+HxNOUprv8LQKIHBRWm4qK8/u2Kk7SPFIRXb8zukObgOyvKDcGoNsDXrBHuWP/tqosauNB2CcsFk2LZKOwK+96X+oGPYP+Ew5idqSAnvl5grpt8mtH7Fe62wL1SX/DdkaUbCBybfICgCyp9fhuOPWdJtyGJ+yfNAiy4yijICARFwmI7CMecpqPfWcoGwMQ/hxAFxjY46/42ZLpoBl6K62wioSvcF3AdJ3cz9Xlcc3IDqFZ/DaTG53jUdh0A5Mg5cGY18jdVqNTIzYycPrS+YUtZhffvttwVjXuvWrfHee+9h586dIrr666+/ij+sZ/3yyy+Fnhn/nScHsgVHwLp1Bcqn3STZSNWsLYzjp4J1h9FayP6vex1KY+0pmEvD79aQt1Pos4VkjabTySHbOs3HYPr8QZeYfagIpUIJ3Rk3QTf0H3F14EIOMoIGFT9MRtXi96SvYLTOr07XWaeGzvdCOui6MyYgfdA14TOYBhmv0EZ77yYXY62bFfjalwVpVCJNsAa/fwtYA0gLyhrssEPIhfz0SkD9UtFJhHimn3QF9KPujWman686jFl/8IDF/wDhrONyccXAug5MWaUdk+bsxL6SKslr7hjWBv3a1jInh2p/1/A26N/OGNMc5IsDIOB0oPzTe2FdvyCgzA7XXdNpoEifDcn83QCAtvz1PcxfTPRETYxXT4amyykNYORNd4gkMiz/8P8k+SHIPk7JEHUrHqjKJiMgjQAVHCoWvhX8GFyhgLpNH8FmT6c1JnPYUf7xXbBuctX+8zkVnB7ycxoTrKl+cco6rMXFxViyZAkcDtKsQ9Sp0sgQTIe1tLS0zr+nOtCpMD7zN0/Vsqz6DIh1n8ZxUwXDY7QWrP9o+lRm5EB7wiXQDhwT2QvObhU6lRVzX6ytUfUdgEIB/dn/FHqYqWwO0xGYv3gY1m0r6gxT3a4fDJc+7UcOFai97xwp1aMdcAkos6JI00cNQdWyTwTOtazAF0B/7gOxswKHGpEUa/Cw2wR7stuc1ipUr/lOPPO2/S6G5UAWKZ6B2ocatvfnFpsDD87YhkNl1ZFcFte2p3XNxvVDkhd5jOvgG0BnlDgqf+cGUCtWylwHLa+LDVdjMEZaOF+Sq9B4cGW4+sWY3jGNAZdUnwMPHX1/Y9xjpt614bL/JoyIMNWxkccXGoHSyRd5vvOS77mWXcRvs/a44UCcMtnsBzejbOpYz6G1putQGK/8n5zREXq5GmyLlHVYGyyiKTxwslFWr/1ReoQqNTLpsLaNXtPW9NkDqP77h/ggoFQJnU11Uf+o+ws6njjMN+qBRXFh5S9vw/LHt6JGV9t7JHRDrw8akfFun9b9TDiKd6N6/fw6qTkchiq3NTLGTBKSLJZVX4mRpfUdBd0pYwNHYBmxXPYJLCu+gL2YNcau2ktlZgtk3TkrbqzAoWASrMGTLwTZnl2mEPNJO3400roMgWn6vbAf9a2BViGt66lQtuiA6rWstQmNp8PpxN9fvAr9prmivanjcPS+9DYoVSrJIbL9938fw88bXfJFgztl4dzezUCtRbvDie1HqvDzhmNYvr0MdFrr0xhdZZQ11e2Y2YYvVh/CX3vNaJmZhrN65uL4tsZQROD1Pi3b7r9Q/i4dVulDCU3302C84n9JHycrJIjl7DVHcKCsGj0LMnBx/+ZoZtDEPJbKBW946ckqoMjIQVqXU0Q2izKrZcz9iw6cTli3LkPVovdAaTISWwXtP9L28Rllg+jFUXoApS+OBt+nwjQ6KDOy4Cg54Bk/U9aN17wMHmzLJiNQFwEnjk0aFliuT5OO3Icp5+bD/BsHGCt+egVVv9TychivfAGUuJGtcSIgO6yNc139ZuWsMgl2Vf7ISxmdDUZYVc2i37xaVs0QzLvxsESPJx79x2OeSevDYReyBZYV00UaTZ0NNH9IfNKn1e37w3Dxk9IR3C8f9X+OlCrBCpzW48ykTYk3qt6wUDim3lIiYgC+c1JpxKaZUWVN+wGAyr82VGrgJRU2vLFwL/7e66rPdVv3Vhm45bRC5GTU7SdQ+6K8dGTp1Nh1tApsI03On1ToxM2uPbklRhznX/ea/JEEvuOa3Sa88+t+HDVZPY3S1EowZfqyAamtv83DlLJ3bgiY6aEfdR/ST7o86XDP+O0wZv95BNW22icxJ0OD605uiROKYov2kjG85PmRnsiHe3J85+rPuR9p3U+Peb6VC95E5eJpgJWp8S4L1n+k7WMeYAPpgL8D5hmPoPpv10E2y28yr30Viqx8mD97wFVaI8BViXdnxsh/ShLHNZDpysOMMwKOihLBs8GDo0BZJJTnorRXIsxRvAdl797oeb+S6V+wk+sabp1mInBqLH3KDmtjWclg83DYYfr8ocDRVf4e5bZG5rgpMZ2Ab9q4Bc0+vsyP4MgJBRYaR+CrnGv8Nup3HHwcHS0u8hy3sf2GwnPR4+qHwU1ULFb29j/8ZV4UCoj6Q/74xpF8KJZxJvNa27YVMH31b1AsnpEKQUoVwQACtWd6NWWBkmkha2cUCigzcpFx0WM1NdCRzBQIVmMaeJ7hIxpIzShDq8IDI9uifZ5/ROOL1ax7PewnSUyn+PHz20PpU9ccqH1hjhZPX9TBr30y1y/UvUhK9eS3gWt2G0INbsW811D1y9t+NYKqVl2RddNHCYk8BMOVhy+sg5aylllpmHhOkSTZV6i1cn9O6anyaTdLNhdcCeOmQpkZC1dC4P7DHaO7XTzGE+k9U6k9uQfK35sAp8VFcKjtPQoZFz8h0ip58FD66mWu34kaY2aP7kyubWTv0VSaszyWOCDgdMK2+08RBHGUHw7YodCLv+51qArCU/GIZmQVc18QkjnCeHB+2bNxORSLZizyNYlFQHZYE4uv6J2nQDypdJiPQZXXVqQvBRKSj/dwHCX7hcaad2SVp6isWxQvGtKK15imw4nIYF1kRk7Ew+CPWvH7d0J5aKO4lk6nTaHBIU0rrMwYjEWG4bAq/J3PHNtRnFU2E12r/obRXobDmpai/Yqcs3DfuZ3QQWLDHsngmO5U+fNUWLcth9NUDGWzdtD2HQXtiWOSlroayXiT1dZZWY7qv+bA/N1zQmonHsZDj+w7v45HV2H3EbR2RqkUdcraPuf4nbhuOliJrYdcm7SiPB26t6pbx1tWZce6fWZ8tOwAjlXEBx/3pBgdbJ+Xjo7NdejQnA6pEz9vLMGOI1Xi8KCoWTpG9WqGXq0NktI2VrsT8zccw6LNJdhfUg1jugrHFWTgwuObI08ipdO7/a7iKhJqC2th1OCJCzqAznGqGtOnn/x2B6qs0qnTxG9Ejxww4p1r0Hi20WzPlNf9pRZkpqvRJV+PguzAklWRto8EL0YemH1CDULHkR0iRZbvWt1pN4C6q8m2dxbvF8+PlGk1Skw8p11M713z10/BsuoLyf6DcSUcLKvG+v0VKKuyibRvPv860l/7mHnm47D8NjMusMWDuyEuA6mPThwOlH9wm2dvQCKczAkf1Dm0tu1bB9PHd3uY97lvyThvItJ6n10fI5bvmWQESG5o2/OXuKu6oLso0bIf3CIcRJaXkSfCbfwuKZsVwVHiKtEhUVf64GtcB8UJSAd239dZVYbSN6+Bo6b8R5VXhMwJ74Ms/rI1LgRkhzXB62nb9QfKP74bFFZ3G9MWDFe9FJVjGMlwHaZilE25FhRtdpsyp1DUhvJvGll6rVuWej7XdB4EwxXPR+bMOR0wfXqvIDpy2xLD6fgsdxwciK5uQaVUiI0TN5qyJQ6BkmeGwSH0a2M3EsfkPLQw9o4i6CHY+KXGwxpSRhy/WXOkzl3O7tkMl/RvjkPlVnz9x2Gs2F4O1qLG09RKBcad0gondciEVh3d9yLW8dAJf3buLtjsrrmN7JmLq06KU11hrIOTuH7LoUrhsNLpDmbUrKXTPvy4XHRqocNLP+3BxgO1slgGrQq3n9latPG1imo7nv9hd9jtEzDNpHb58vw9WL5NWouYzyjfu51jeO8G5zJQIOOCR6Hte26dGvlNByvwwo+7UV5VK+/Edbx7RBtx4CDM4UD1pkUwf/UvEf2LizUwLoO4zLmmEx6gEEuXKZAx+mFoT7jQ7xYuFuE7astGFEpk3vAu1K17xXM4cl+phIDdhsr5r6Ny0bt1RqUqPA72Q1vrpOIzGq9k5sQVz0PVnJJ5yTdypzCL0F3axMNA3RnSWR7JH518x3ghIDus8UJSoh/f/HrvJpouQ2C49KmERVptO3+HeeZjsB91aX3ypcLILmU4eALlNmqWmj69B2SzFKZUI33QVdAP/7+w2NasFgtMP74M54qPPX3+rh+Ij5vdCItC6/k3bhjP6JYDXVrtRn1/aTV+2VTryHvjo1Yp8H9nthbEKrIlDgHTXWH2wAAAIABJREFUFxNR/eccyRtQ1zTNh8CgetOvsO38TbI961dJWZ9MCzZ+qfEs3VqGqYv21qnd43h5QJKtU6O4wuqXahtoPp1b6HF8u7qnuKy33ODlKHlfO6AoE3cMa51MePzuxUjiS/P24K89Lv061uA+NKoIrbICRx/rc8B/7jEJRyaUw+oeIxMVNWolqm10fOqmLWbr1XhwVDsUZte+l4jHGwv3YdUOss6Hbl+fWMTj3jyweXn+XqzaIe3w5WZohMOanxn98xCSy4C/RZ1PEayhmqL+YGT1qe921qlRds+1bxsDbj2jNTT7/xLyXtUbFwWVK1Pos6DtfxGU6bXfSzIW0zmTMsFlMH4qVLnRczfEY12S3Ydgc552s4iWifdffkcYr3sjIBu/ZfVXqJjznKcumQfexqtehKpFx2QPXb5fEhCo/ut7mGY+XtcxlbivMitfSORp+51Xr0znzopSIXNn27dejJKZK5njp9RLBksSlqfJ3kJ2WBO49JXzXkXlwrcl76DQZYkvlCq/c5xHQPbEFTB9eHst6x+1/tqf4Iqcev2Qu2/sKD2IsjeuqhNpo8OaPuS6gLUqjHeUmK34ZfYMDFr3PFROV9rkAU0hXmnxIMpU2Z55saSOBCmM5PhWvjwxe0edyIY3GMZ0NZ65pEPtCXuckZK7gzgtLXt3Apw+UdZAtSeRtk80xpGO57FvdmDzwdrIW7DxsRZUo1LAznodnwgfD2Dul6gx3XPMIjbfZZV104gDtU80PlL9M/X4kVnbPI45v5vXnJx6UVZGPu//YmvAlOwMrRJWO8TaxDsa7sbtvD55KU/sFMkzxAOAF3/cjeoAEet2zdIxcVQ76GNME5fkDpAYKAmnvs0eg1nrpL+TORor7sz4ETl/1h6IurrhL4lP1D0IN0Gg8bCOmNwNjUVWKNxnwbLqSzB1241hxoWPCacjoDkdqPjuWVQt/9xzjap5e1fqZZp/1kK445DbpSYCZW+NB7MDA5pCKepEMy56PGWYo6v/ngvTZw95nk/d6RPAP7I1HgRkhzWBaxlURkahQFrXoSK/n5Es4bgqXdFHV83rSlfNa7N20HQKXvPq3R4WM6pWzYCz0qVTS82r9BMuhm7YrZ5oLk+0mRrI9CuSbLBWSLNvjauA3nTUtR1INyDj/EeRdtwwcQLu3Z6bmoUbS7B/zSJcvOcl6B2uaE2ZKge/n/AIDmZ0xsaDlWLTzv5P6ZSFYT1yxebf18j8OfOPI4KFle0z01UorrAJ+Q9at5Z6EWnN1IXH6prA5WycXTsdsG5biarF02pOJ501tSfXiufOr/Yk0vY1qDHlj+mdNBIJ+daM+oIbdvsIx3Pzh5tQXhW4JpWRfdZN9yzMQNeWelFruu1IFb5dc0TI0XhqTHs3Q69C/xpTPrbr9pvDbl9fD9VHyw5izt+u7zq/l4w8plL6Pd9Nry7Y42Fn5uFBM4MaZZX2OjW76RqleK54CMH6x62HKz3vjnhg26+tAf8c0TYeXdV7H/xOMVWaRFY0pqVn6lTiQMB9IMNMgzEntMA5vZvFNF7BHbDwLZCASXAHkLuh0yDYti5zaSJ70u0VOJjeFvP0Z2GXtj2KLFthcJThqLoFdI4KnGxagNbVO6Dwck7pZGr7nY+SHeth2bYC6dUlqDQUotnA82E4WZqbwHs8zCrycDco1eK3UXcKD2ebhlGupmzKNZ7feu5BjFdPDixjVgMLa7Ervn0Glt9medaPetS8XpXXPuQ+pWmg2zhmeWzSmYFlapRqGC9/FprOg+OmqRoX1JwOkbrOFHaxh9VmIPPGaRGlKTurK2DdskxoypLLRd2ur3i2ZUsNBGSHNYHrUDn/DVT+PCWsO5DJNK3fuVDnd4Z5zvMSNa8vCrZTX5OqkfW0USghmFvPutPjeEjVCnVsocM/R7RB+pb5deoAFCo1jlz4Jv73p75ObRH7z7Mdwm2HnkKuzVULaFdpUT36WRT2GxLWfAM1sjmceG3BXqzYXpuydmb3HIwd1CrlNRdjmngjvThYzSglSXwPMSJtHyls/5m9I2DKLjUo/z26fUwMqZGOp77a8xCK7LvFZhfpGp1VshKTEKq+jb7MJysO4ru/XA41jaUBrEGVOvTyHi8d1mfm7AKjs/EwljBcP6QAA4qMKc2mHGqu1LF96rsdYBkGjTjeenprIWHDd+59X2zFoTLXZzwc+M+FHdA2tzZ1OlT/4X5Op6fyx5dRtfyziMne7AoV/sw5HcUn3YbCvCx8sOxAnd8l9++Yp+Y1wKCoN1o2+ULY3frNCiWybv4EqpbxznYKF5UktnM6Yf7yYVhqykC4qTdS77zwuLAG4awqF7wXnhIir6tc3BzS+5SwOpcbpQwCwTIk1G16IfOGaSkzVu+BuFivb4LT4pKhY0mT4fLnPcGgYIMWz/ZHd9ZRlWAmpOGyZwRJnmz1j4DssCZwDUQh+GcPxOUO/DFQF53g1xdrDXh67GsKjRa6Ybch/aQrPbWowWqFyFhKpk39X59j4K4PoHG6Ni9HNC0xJe8ukerrNp58jz8yWTD7ui39zFuh5yl1mPqWwUAxWex4df5e/LXXFbllSvHFx7fAeX2aiVpD2RoOAku2luEtiZpRbpgHdcwC0769rdxiw9KtpX41pmw/dnArDO1Sm2oeDQqfrTyEr30Il9gP+x83uBVOjbH/aMZUH9cwEvzl6kOY9YfrwInRtltPL8Tx7eq3ZpypvXP+KsanKw96gnB8L91+RmFYWRYW1qT+sg8rvQ683PiyhpXpzz6qP/hzt1lExQMZ2/dpbcA5vfNCZgbUx1qGuqfF5hCHgKt3lnuaMtX5ouObew4A1u4zi+ir29HnAcbdw9vAkJ4YBmketAqm0fU/+6f2Skzob10/zM8chS3a4PIY7ppXKXZh726tlPb69F5wk0pTt+0D45UvCB3Sxmys8aPD6SaBTOs5wpXWqQ6/ZpkkjexDyjRdToHh0qcTxs3RmNcmVeZGVmBmB0ruK9Vp0J/3ELT9RqfKcOuMgwdi5s8nonr9fNfeUZcJ49Uvg052MGNk1fzlo7Csn+9XtqY05olDnfoilEpJoOtpULLDmiDgecLDkx6e+NSaQpz0qPLaQd1+AKzr5oPCy0JWJM6MpN41stycVtscePfX/fh1S02qcIB5K+HAZcXv4GQTNxIu268pxAv5/wZPuJmadfXRN9G3YkXNpwpo+1+AjPMfiSuSR0xWUQvoPvVn5IcbKKZqJtqIFyN9TP+kf0wnWXaTo0M9kprRUHcgaygjoNEaU3of+3q7iCi5jc4II0qM4l85MB9kSW0qRhzu+WwL+F2jUfZl0sWdJKV0koUJSw/+9+Nuj4wNo94PjYqMBMhcbcdzc3dh66EqOPleVQBGrRq3n1koDuV8Taq9SqEQdbFej4q4bMRxubi0fwukpynFO4Kf84nhOyIVHx2O8e3F++uQ2w1on4k7zqxL/kWYpi7a52nHObGumfNNhBHbGb8dxo4lc3DF0begc0gfGDgUKsxsMR6LdaeJWvJQP5OsFaeObJtQ0WFGGmc+BsvvbhkuhSAkZE1tozWnE6bP7kf12p9cU1RpkH3X11Bm5kc05cqfXkUldYUlLHHcHBENUW4cJQL2fetR9sFtcJq9Za8UrpecUgXtgIuRcdbdqZUK7DNXx7E9KHnxAg85G6OsGZdOEpEPZg3WKXPiC8VhgzjAmn4/6LhKWfqgK6EfcacgJa1r3Cza4KRWnFT/Ua6DfJk0ArLDmqAno2rpx6j44UXxMNPSup8GdfsTocopEFpWQofVbhOkN7YDG4Vja107L24SI/ximS56BeuUnUQK5JZDFSgJU08yzVmNy46+jRMqlnhqhyyKdDEPs8qILHsxVE5Xyp263fGCGTYa7dZQ0PPUf/JPe8ANJS1Hr8adw9sI/cpE2VGzFTNWHwbvzUhvc6MGgztlC63HVEiXTNS8E9XvhA82wmyJT3om6xXfuq5bVEOlHuf/ftjtSYnkWp7ZLQetstPQOlsrZDx8I29R3aiBXcTU+9d/3uth4b30hBYY3TevXg5oSAb14k+7PQ401/u2M1qDUbNIjey/fO8dKq8GnRjWTQdjQvZtz2diX2k1vv3ziEcfl2Pgvq1Nbjp6tNJj3f7a/ru1ysBFx+ehhTH8SFWkc4qm/bz1x/Dx8oNglJVG3dq7hreRTHs3Vdnx9Jyd2HnUpa3IdOh7z2ob99pmHp5+uvIQFmw4Jp676w+/iN6Vq6Snp1JDf92bOGjsLsa17XAlVuwo9yM1c18ciRwao4xlZMrd79IOF+mx17wioq2N0Rh1Mn16n2sjr1BCP+xWpA8ZF/FUg3JzCJmgKVC37Rtxv/IF9YiAww7LX9+j8vsX6uxByWEi9qsqtWCEVrfpE5Z6RD3ORNy64qdXUEVJnpoTLkWaHmQQ1xQdj/TTb4IyTQ/rtuWCv4PZHqxZDXYaxgwEVWFPaNr1hbrjQGhqcKhaPh2WP2bDUbwXCn2mp39VjWxkfePQ2O4vO6wJWFH7ke0offlSzwkPTzCz7pwZUtu0Yv4bqApY86oA1GlQeO2qHQ47FHZXdMTXKpQGTM6fiH2a8Oj62a2GIYKa/jMcJty4/2kUWraLSKNU3Ik1tVm3TofCEBtBR7Al4Iaa6WzuqBg3nQ+dU5SQOkNGS6j5uPEAT/vrznhkr2YiAtd04m+xfTH4O7F0G9duT8COuLn0TfFmRMhNuCV14YShBTilU3ZEziU3xf+atR27imtFzk/rmo3xpxSkZFQsNuQju5qO2tPf7RRkRbQ8A2VNisRBTTKNhGuT5uzyrBGfC64108br08im+9nKg/hx3bGQZE50ih87v33KPFMb9pvx1He7PAzKdECfvqijWONAtvlgJZ75fqcnws05PTiqLfRp8UkNrrQ68PK8PSBbsdvOLZuBESUzJIfETWbmuKlQ5XfyfP7l6sP46vfDku3DjrDWXG3btUbIYTirXc+/qqC70ClvbKzBTH0ue+cG2A9scs2Tupnj3ow4usprg3FzCHb5cVOgatmlPr+28r0jQcDphOXP72Ce+QRgd5WC8UBD8J+cfXckPaVMW0fxbpS9cyMcZQf9xsSDKfF958FNlMb3kiqntU8GpaszdWEPZN7wflh1s1HevsleJjuscV56CpqXf/JP2Hasdn3vtQYYLpskGBJD2eKVa9Fyzp3ItdWSjbiv2Wzsh00nToRGV5vSVrp/J85cM1Gy/VpdX0xrdiuqlLXRSGO6CnYHJAlJpGp/jv34JpyL3pQetkoDw5hnROQ4kUZn4/NVhzwELPSnTyjKxM1DC+Ie8eSJP9PnpCwe+oSJxCmV+qaz+u1fRzDr9yPgBlXKAtWM0sl965d9noiQ77WMurH+7tze4dUzM7rLVMdVO1y1anx+6AT945RWcX9+UmkNIhkLGbqf/X6nK71VAYzukwdGWpNlPIyasnAflm4r9RxyD+uRgytPzE+ZNSJZHUmgWAcaLC312kEtMaJHYtJoI1mPfSUWPDd3t4gw0zK0Ktx8WmHIaDXZgj9cdgA/rXelBPLggM8Cv2+xGsfy3q8HBDeBG8PmxjTc0teJ5t/eCUeJ/7tXqiaS/Tz17U5PJN57XJwno8IsHwjL7FaY5zwHywrKtbh0yBsja3D1H9/ANOs/HnZk/ch7kX4y058jP4IV+vLvTZBcL6i1MIyZ5KffHdZayI2SjgAdt6pF76By8TRPNiBTxfVn3AztSZdDoXFl1jU0E8/ouzeAko1hmUojDql85f3c7wRRtheB6c+5D+kDG3F5QQRYxLOp7LDGE00AlpVfwPzN0x4iibTeI2G4+Al/eRCJ+06etwdHN6zEuCOTYbCXi3RcJxTYndYOr7V4AJVK//qrjpaNAdtXqTLEhoNRybOPa4aTO2Vh++FK8D6U9hDlXUoFipqlC03JDJ9T9FRK/WFd229epCEkA9GolOhZwFS85gEjQtyE/7XHhNl/HsWBsmq/9oweOxxO4SCRdISpwFIWSapZnB+pBtUdnY8Plh7EvPXFnnGzRpTBe9agiT2hQoFh3XNwhUTNKK8nMdIPa4vrtOd13pHX07rm4LpBLYOyxvJ2n606hG+8SJaYEnnf2W1FmqhstQhM/WUfFm4q8azPs5d0FJJUiTLKWX3522H8tdcMu92BsqratHHWqT8wsl2ibh1Tv79sKhEHIIGc1sIcLa4/pQBFeemgipeyprDVe74tM9ME+RMJruJV9+rdf74xDYdN1eC/0XgIcUn/Fji/b15Yc+d3kPq3JOlzf1//c0F7tG0W/ubV973bvhnloSrrlKXwEPBfo4vQLEMD687fYCbRC2vnCK5SCXWrrjBe+5ogTvG1jQcq6vyOeSuyshb7yQs7iN+HcEywBr98EezFNdkggjX444YdJaTc15alQq7MfmSnkLlz2lzrqSrohqybfHVtw0Gqto3feglZ3Jr3OzPK7vgqdmfHbkXVsk9gWT1T3Ditz0joThmb0vWTkaGY5NYSeDrKDsOy8kvPflWh0SHj4seR1uPMJA8uvrez7f5TRFg9EWOp7pVqKHRGaPueh/RBV4kMyPKP7nAxYLtrUvVkCX5WkJJVLnwbNsp0MasxRHRW022oIHGTLb4IyA5rHPEUlNrTbvEwDzLnX6TdSMjReN+W73mmSL2/9IDYJDS3HUCb6u3IsJtQrM7D1vRuqFIEPjGWam9X60WkpH+REYXZ2jqpl3Tcth+ugsliQ54hTWidMl3M1ypmT0LVis8kEWJNgHH8FKgLesQRwcBdUX6DNYg7auqrvFuytpWRjQFF/hsbpo8x2ldtq93SsP2FxzeHW8ORtVG7i6tQUR04RYQRQaZKhn1ynxRUUusmjGZ+tPygIPZyO5eUmLjqpHy0yEzDnpqUXG7qO7cIXjO6+VBlnfaU5eD3w60hyQOEge0zBTEMMwd8jfdnRIzReTdxDu97x7DWKMiKv1xHaq1E5KPZc8wiUoPd+FJG5rYzChMS4fxjtwnvLt4P1ov7GutDSa6W7JTkcBFjnS3LBgJlDrj7yclQi4PAojydeM/88HdxnfmmqRQYflwurjgxMsIbqXEGw5OHQ8MZrR6YHxHDui9/AGu8uS5S3zWpMUm9d73bkfzqhlNb1an5tR/dBZK+kIhQcD20Oz4o26z37xif3wUbSjzpz8zCufHUAuglftekxuvHGtymD4xXNVzWYJG2++v7gLW2DILz5u+24YrnoOl4UriPfMB23utFRtmqpR95onTa48+H/twHI2If9r6Ro/wIzDMeETq+3qYuOh6GS56CMjN5GSAxA5UCHQTC03toSmNz6M99wBUdV4R32JMCU5Mcgn3/BpEC75a38W1E0lPd0Ouhbn2c+E64jaRLtp2/wV68F0pdligRIEmq2xzlh2Hb+QesmxaLml+PnrPPDbT9L4w7EWmqYp3McckOa5zQ9mUFZiqF4ZqXoSnqH/AOdFRLKm14e9E+cNMRzLhBl2IwtdodfkyW7EfUeo4qAjdO0Zp18xKUf/h/kqdJ/BIbx7IGJnk/HIs3l+KNhXslp5OfmSYiZ5SucNv6/RWCLTReRskTppLK0jr+iJZX2QW76+aDtSx73KgzPa9ry9ofhFjWYvuRSjz9XV2NTUZM7xnRxk/yhAdAL/60R7Bj0+g4U2c0kihRLGNtaNfyOIcs4vNrUkFJSnX/2fFbOzcedIip/7qvhBtp/3RERs2Hp0BKbaD14/jJXr73mCXCJZZmArhzWBuhhRqthcKzQ54OD0RRg8rfprcW1UbduVJXn9xSRIZDGaPmz8zZGbBZ79YZuOestnHVtWUtNt8/ZJmmcbxjBuTj3D7Nwkt6lWQNvgfpJ10Rarop97l16zJxcC5lypwCUROszG4V13GL/Q/1WXf/6cKf+5+rJ0PT3l+KL5wbk4m44pe3JddO1FaOvCecbuQ2NQgEw5NNuI9jNoOqRYdGgZnDdBTl702A/dA2//kolIIoNK376VHPNWj/AAyX/RdpxzXsKHXU4CTwQtlhjRO4vqzAPGHRn3N/wBNGSkkw7ZHRKHdUI9BQ6ITRUerX1n9jQ/IJpjx6RxCDtY90upU/TxU1Dk5r7QaNulT60Q8jreupkXYXU/t3Fu/H/A3edOsxded3cZZOjWYGNXYXWzysqb6NuAZjB7cUaWyyuRAgXu8t2Y9NByoEQReN0cwJpxYIVtJ4GqPhU37Z52EyZd+MelNDtV1NyiKjQ68u2OthEqXzxbGc2D4zIrKmeI67IfTF9xDJqdwyN13z9XjwnHZxlfqhtBAjlHQwpGxo12zcMKQgpeHiYQiduWJzbV0TMzD6tDGKZ45ZIO6DklAT6d/OiLGDWkV9sLh+v1nUqrpZgH3vd3KHTNx6Rl0Jm1Bjcn9O1uBJc3Z6slqobXrv2cFZg8lEP23JAazcUSZ5G3VNpkrncGtMwx0sNcNNVrz0027wGaPxYHHsoJZg+UA4DODOilKUTbvJhzX45QbHeGv++klYVjHN098UaToYx00VxDDxNqHx+t5NtRlmzduLeykNoQ85fMdSOvkiF3OrhClzCpF91zfxHn6j7i8Ynqzbzrrpw4adAi+xekyJp3SVo+yQ51Om/WoHXw39GbfEzHYs1b/7RukDL4NuxJ1QaORsrnh+sWSHNQ5o2g9vQ+krY2pZgbNaumo41FoR/eQGh/IIB0qt6FGgF+mR3/xxpK4eJGs0NEpc1C9PfM70JhJn9CjIwMXHNwf1CAPZ77vKBYtluO0jnXL1xl9gWT5d/IBoOpwI3ekToMxqGWk3Mbd/Zf5eLNsWXEc2kptwQ6NVK8ETf25qurfSi02ON55tctIFg2pZVe3mtHWOVkSvM3VNsw6SNW5z/y7GzxtLxEaZ9dAkx3JbQbZW1Kb51kRHsjbB2lLm6Jk5u0Q9tvuudBiM6WqxMWW01+0wcD2vH9IKQzpnx+v2jbqfJVtL8cbPez1ZG2SHbddMixHHNQOdq1hqLrlW6/eZ8cz3uwIy7jLayKhjqhsdM1GDu8ckan2Hdc8V5ReM7PE7sWRLGRZuOiYOVry/G4HmxUOXM7rliD60KqXIvKFO6V97zGiZpRH4H9/WIJ539v/7TpM4vCMZVDCLFU+m5jNa6j5g4PeJ37OehXpcdHwL5OrVsNjDHw+zhCae007ISCXCyAROtmkeHNBYq87Mm3APzhghFGU9bj1GlQZKfTY0HQe6fvdyeJgSOVFRIuYaqE/T9PtqtVZ9GwnZmakJk+6xrJoB8zdP1Wpg9jrbxeGhjOy3suSZYQEl/kiOk/PQwmRC2uDvVfLMcDjM/mSenFhjxpMpvJUL3hT13GTG1p44poYoND7fYU//m36Fo+IYUFMnzpTqjAsehbbfeTG9L5hqL8a/eSlUeW2hHXiZKzIcIGU70vYN7cGWHdYYV8zFCnw3bDt+Ez0p0g2CPVfT6WTx/6FqediGdUF0mCi1wdRW2aQRWLCxRKRPx8OYIjpucEscV2gIWefE9L9pSw940s14f0YQbxxSgI4JiBTEY36J6oMbdep2BiKnIpEMo52sE06kcRwfLDuA5dukIznue1OO6NL+LZCmjs8PVCLnlAp909lnLau3BBDHFWvNJfudu/aoOOQIpgd97cktMSKMtNNUwCqcMTCNnbX3x8LUwOYBWmFOGo6abHUyb4h/j8IMmKocot4+UETVd0yx4snDqY+WUdanlkTNfQ++QymRs7fEEvZ4Es22zlRmHmq+uXCf50CY7+q7hrUJj0RMsAY/D4sEd4Oo8TvnvtQlpHE4UP33XFTOew32Y9KlMyL1c/xUqHITcyjkr5KQIViDNZ0Hh/N1EW3sBzej7N0JoE6ulDHVkimXsoWPgPmLibD8OUfGM3zIIm5JZRDTZ/fDYXK9K0lgpT9/IrS9RkYVzbVuWiQOf7yZjkWE+KTLoB9xp9/4Im0f8QRT4ALZYY1xESwrP4f5m0mSrMB/7nHJRQQynlaT8Oim0wqQo5dTTMNZCta/UV/QmxWSUbWze0rrpEbaPtAYSCj0wk+7sXF/bdornaAHRhahc74uxc/cw0E2vDZk8P16DTUQ/R3A9nnpeOKC5NbAcH3X72f9t/942uam46mLkjue8FBM3VahaiIjrbl0OJ3YdLASr8zfE9RRJSKMgv17dFFcaxtTAWlGYmf9ftiPa4BZAczAIUu59/vMNeZA6tf+M+LvCHH2ZS6OF55rdpvw3wi4ADgeRuIpkRPuezre6zR3bbFwtIkLje9o1tOHoydr3fwryj+4XXJILv3SKUnlbgiNjRMuUp1/gfWrAc2jrXlXTFGfUOOxH96B0tcvA2wuUjWhQx8mazCz1Rjh9k7j9L1fLJI8ocbeWD+3/DbTpbPq86YROsfXvQ5Vq26NdepJnRcjuaZP7oHT6tJ1Vuiza/DtGtE4RI3suzfCdnh7RHvLQL8axiuehyaGmt2IBp/AxrLDSlmTo7tBlkCHuRiqvCJoOg8Kyk5YvGc7qrcuh67qCByrP6+t2cjvBMN1b2C/NUOkilEmguyFUkb2RhKMnN4tJ6Y0uwQ+GynZNZlFv/7jiEiV4+aa5FKndM7Gmd1zJCVOIm0fbNJ0WimTsnBjief0ntFxsjGzTpJRJI6ndxsDWO8VzCjLwHQ7Woe8dJH6XZ8WbDxMaWTqIfU6560/Jqnjy7G3MKbhf5d1Suo07v18C/aX1oid+9y5PsaT1Mkn4Gahakx5wEaG7S75+jrfN6aMrtljwv6SapEx0q2VXqT9fvvnUazcUV6nplOrUWJAOyP2llSLMgam1vcsMOD8fnkiYtfYjN+fhRuPYeGmUs98jyswCPZevlN2Fldh04FKbD5UEdKpd2PDenuuAVOJ2zbTChKoX7eUJQTPcLgDvMdDSR+jVoV5G46F/Z6O95rzeSSJGDkihNOkUOCUzlno2FwX8j1dXzWgoTCQ2qfAYUfV8umwrP4KTAf0mFIFVfMOIrWZ2pLKZu1lO2ScAAAgAElEQVSg7XsutAMuiZq5N9T4vD/nmCq+f76WNbjfaOjPeyjwvZ1OVK9fgIo5z9WZB8mhnJYKOC3lLqmRGkKnjPMfASUDZQuNQPW6eeIww53m7oAS1Wo9qvO6onDEeJHu3tBZgUOjkKQWDhuqln2KirkveGSeVM3bw3D5c+Df4Zpt7zqUv3sDqJMbDyNrd8YF/4pHV/XaR5N3WElhXc4TEa/0E1JdG658EUqDv1j64XUrYPvyPmitdVMRnep0bB76NGYfa4OdR6okTszrrnOia3nq9alqxDdnitwnKw7ix7XFkuzMnDo3RXePaANu4nyN13+x6pDQhfU2sm9efmJ+UF3RRMAaaDxMyxzZsxkWbS4R6YB0xkNZhlaFN6+J7CQxVJ+hPr/1o00BScvqYzyhxpvqn285VClIkULVXdIpJZsvD9wod/nij3vq1FPSQaC5I1xio6mAkNj6vzNbg3XOsvkjsGxrKV5fuC9gjS/x+8eQVsJZTZYF4w5gJHXC0EIM7pSVrOGEfR8+e4/O3C4phRbsPW367AFU//2D9H1UGmSOm5KwGtBAk5Pap9AhdVjMcJYd9LpMAUVaOhiF1B4/ut4cERdr8G2w7V4jxhaUNZjO6sZfYP78IU9kig6Uts8oZFz0uLieckdl024GU45p3JsZGRnMT+4BadgPX4o0tB/ejvJpN4F6q7RKpR5vNL8H27VdxP/X174jReBJ2DAqf3oFlYverXVaW3YRz6syIyf4PZ0O2I/tgfmzB0ESs3gZo6uMsjZ0a9IOK08sy969EY46L3zXkmq6DIbh0qeh0Bo8a8zIasW0CdBbjvit+wFNIV7On4hypb8WqNRDkuhanob+YKby+Bk5+mn9MXyx+hAqA2i39mljwG2nt/bTt12ypRRvLd5Xh9VZPG8qRtxbiTrmZFqg8dC5UMCVahiuDWifiTvOjI6RNNx7+LZ77ee94BykrD7GE+08UuW6Q+VW4bAeNflrpEqNkZkF1LosqWD7wHXCJI07t3cznNIpW1LzOVXmX9/jCIU/9aZHJFn2Jxh3QKr/jjGCTxblQ+XSWRhS72lGK82zmD7pb4muAZW6Z7B9Sp32rG/rf4GQ4mHqcn2bbd8GIS3irCoXQ2GESaRTewUCnDYLqLBQ9fNUON2asUoldEPGIX3IuFqNTKcDltWzYJ79NOBwEWoxjZVauUw5ls0fAaaVmj6+C7Y9f4sPnVDgy5xrsNg4DIyy1ue+o7Gvl7PKBPOsx1C9dp5rqgoF0o4bjowL/y0ObyS/59QyXvIRLH984zmYCYQTsyVULTt7Pq6uMMGy4nOoqqTrvq1n/BP5p13V4GFv0g4rtakqf3k7LotoVhqEw7pP00ZEEhhBbZWlFY7JwTKLXy0Po1dXDMyPKD89LgOVO4kbAm8s3IfFm6VfENHchAROj40OP20kmnv4XvPY19s9qcnB+mPEjJIUbXO1IpWzsrpuxJURt/vPbgemAybTmApJXUxfaaj6Gk8y556oe5GddqZEzSUZV6vtTlGbGO5BBiNwlBO64dQCwcgtW2gEAuEfr5rU0CPwbxGIC6Ah/I7xgPDnDdLvaT7TE88pQpvcuhH/sndvgG07iRTrHtipmrWBcewUKLOS5ySF3KcolKDUi/Hy/6acNIk/a/BZMFz8HxdrsMMuGFDFHsx9MKpOQ8Y5DwjHW8pE+5+neNqr258A41UvgXI9stUiQOff9Mk/BTsujc7qj5nnYXb2GD+Y6mPf0RTWiocxZVPHemSyOGdt//ORce5EQOWVfeeww7p1OUwzHoHT7C3bKKIGtd8NAZoC6sLuyLzx/TrZE5QW/O3j53HKoRkMM9SBd1dae2wa8SrGnJh8ZY94r3OTdlhN0+9H9dof44KpHSq82+5fSC/qi56FGejcQo+C7DSxkZ7Fmsu9ZpRWuGouh3TJFhIGjKrJ1nARmDxvD1ZsD85SG8nsGKmacm1yyQ9u/nCTkKUJZHxee7U2oHtLPTrl60Wa84YDZsxecxTbDrvqK9rn6TCqdy5YlxeL7EkkWLnbkrQmlcYTzRxS7RpRc7npGH7ZVCpqI0WNaaEBF/TNg1KpwJaDFVh/oELU6QeqH3bP6bjCDEF2wwM82cJDIBj+weTNwus9ulbFZmuD/R0L9p4mQRRldnxTrMnMSUeKJEbOssPg5tO1X1RA1IONfiQq5s9o0A+6T1EooDv1H0g/+SqQQCfVjNHV8o//CduOVS74tBmillaRkSs28tUbFng25ApdlmBh1vYcDmqDSpmIXH31L1HvKkypRvqgK6EffkfS1iMSjAU3xMEarormyeOqqJz/OioXvQfYXZkyG/R98V7uzahQ+nNl1Me+IxIMU7mt4G7YbcK+UgvImk7uBpZtuM1+dCdMH90J+xEX+Sqjq9r+F4rvqjIjF3zmyexdvWGhOMBxG/+dWq6UHLL8NQcOki9l5EDT8STohl7vJytJPpRnZ29G/7KfcZJpIfKt+2BSZWJjek/MzbwAHToW4a7hiWEGT+b6NGmHVZzWLXgzLnhXqY3IHD8Vhtau2gDZGj8ClCz66ndXbUg8jLWvj52fvAgrU5vv/3IrDgQgLSpqlo7/XCiz7MZjbRtrH7/tKsdrC/Z6dDp953lenzxcNqBFY52+PK8GgECw9zQd1vGDW2Fw56yghyrlH90B68ZFntlmjH4Y2hMuTCjbrvtmwfYpguV13NSUruV0sQZfXqtRKfHMcPNuuPpFqAt7hnyiROTq1ctgP7qrdj3OexDaEy5JGaeV3BCfrzokSOe8LeE1o04nLL/Pgnmmq/aXVp2Rj6fyn0axTVoykZkbjydx3xFygRtIA5PFLiTLvLWwmbFx6xmF6FVYW0po278RZW+NBazSBKx1pqtUQl3QQ0hBKbOp+RyekXtikpdedmP9HW7SDqvj2F5XDWvJfr+nQt2uL9K6n1Hn37cdrkLams+Qa/OvYTW1Pgktr34WafraBzW8R01u1VAROFxT73dEot6va0s9Tmhn9JtaSaUNP607JqlbmK1X47YzWgupo0SbqcoudExZ/ylVpcro//hTWmFI5+TW1CZ63nL/8UWAeqDUvJTKNODzPHFUEVply9rS8UVd7i0SBIK9p9kPS3i4wWSNdSC2djpHQm6lxKUDzrpJ43WvCibeRBvTOsvfv1XyNpquQ2C4hFwbif/NiGWe5tmTJLVtBZZZ+TCMeRbqNr3CvoXtwEaYPrrLwyhM+RDDmGeg6TAg7D4S2ZDs1G/XA1eFbdcamD69B6xfpZWpcvBWi7uwQxP4Oc3UqUWWgXdkMJHYNIa+GVmlHv3qncywq5s9xCy0B0e1Q+uc2kgrSdzMMx+Do7oyYBmgqkVHpA++Bmk9hwsN13Bt88EKvLfkAHYerZK8pDH9Dqesw7p37148//zzKC0thUajweTJk5GWlgaHw4GXXnoJf//9N2w2G+644w7069cPihpWynAX2d3OtvN3kBWQkjZwOkRthZrF/Ne8CoWu1uEguc7Tc3ZCsecPjD3yCoz2UijghFOhRElmR7S64Q1kZMqb+0jxb+jtmfJDjcnSSjucTqdImaQe6b1nt0VGmspveu6T1x/WFrukcf6/vfMAs6o4//+7hS0svUpHQBTsqLFEsaGxa4yiRk2i/tFojL1jfsbYjZoYNcZoLEmMscSGPfYWKyoqXaR3lrK7LMu2//OZZS5nL+e2vXthL/udJzxxd8+ZM/OZeWfmO++Uhv9FAnsvuety6BZtM7a/uaq6zn7/2mybvGB15Lus2PTpwOswalhnd2qxlnJmew3NfPor1jbMNDPLy52itMXU418fuHEmXzKfQ30h2wmEtdO01zTBwcDJ18fv2t3d18o+bZZns72Sdr3uq3G2+rnfNYwTOChvyJ7W/pQ/NezHzFCoX73SidWa+RMDX8gxywsfp2QoGWlHu+qB0wwxFRby+27XsCcvxbB28ttW/u9LI0spEa0dz3nMcooaDr7MYZ9g3qa5Jive2RDNuWe0jrtu1y37teo1turek6yurGHVFwcr/bPrL+2zkr0aeDA5sO7O5uhxx4CuRXb5oQOsQ1Hm6nKKxdssj2PenLnAajJ/tgzjm3QDe0Y5nBAva1g4YsdudmJgZVHtounOORa8jST4Xv7AEQ17sQtTu97wuyWVdtursxvd4sB5I7Rtm2M/3GIF6/Tp061bt27Wrl07u++++2z58uV2+eWX27hx4ywvL8+OPvpomzlzpt1999126aWXWs+eTT8EobZ0jtUumGx1q1daXqdelt9/pw0qzstfL7N/f7rYVfxuNYvsmN7LbJce9bambQ/rOGQXeVbTbQGy+P1Fq9a6qxPwWnKPJPuhigviHzDD4H7eiipXn6Yuqmx0eBOD/dG79rSRQztaczSuQbScmolHjIbOBzorlm7iLSP07ljo7nds4hxQFpekkt5UAsw4szQKbxbXCbGcfIuO8qw2lafea34CwXa6c0m+ra6qs9cmltr3Syojk3UMZft0LnTX9HCHOpN6TMjQru81uIONnPOg1X32RGTfZfF+Z1rxfmMyI1prq6382Wtt7YRX1ovkQbtZm+GjLK9z79BxSvNTa54Yl998oNWvDh4osz5ebmLoPPbdJn1ozUePWeVrd1p9TcMp0FwbUr/uvta8HoOs6Ic/s4Khe2emfEJSTH8+fna53fPm3Mhd7dGPNceeUfK4ZMK7VvXB3y1v6fSGvOfnW0FVw+FiNTn59lLH4+z1Dke4n1mqylV1nK1SurrajTvGzyqzL+eUu7/T13M43lkje7s75TeHgFB99dtSN7ZaUl7tHAisfDtul+7Wo0N6fRNeTQ6ic06HkLBt7xLntPAT/jVzJtiqB880qw0/rbzNNvta+5/+IWnsTKa9P22l/fuTxbYqcAbJXoM7GrcjrKqs2Sz74RYrWIMl9/jjj9vXX39tY8eOtRtuuMHOOOMM23LLhr1+/Hz88cfb0KGZ2ztKx3XV0zMiJ2PSed163BAryE9/pibpGqoHN2sCnAzK4Vx0JAQaOq6w2G/rzs1ykBGxLlhRZde9MKvRIUuI1Ut+1N86tw0/5GKzhq7MiYAItGoCeFDZa8hd0xvePUyr2biP/9GAOjty8jXuEBQ30C/uYO1//me376xZQ12trX7p97bmkyci0bL8uMPZj1pOfvbdYVz24Birnvl5KKL8fjtYhzEPNw1fbY2V/+fqyL250SWWsfKJSi3fZRXeIx8usA+/Wxk59DgsU3jv7zhhiBORTQ1lsyZZ+d/PtoLqVaErsSa03dUe7vorq8stsEHdi9xWI8atwcANFr974XubuXT9UtJ9h3ay0/bulfUrq1gV8eTni+35LzfcvsdNBtzG0FRnACL1kQ8X2luTwydgXLtgZj8Y1MF+sVcva1eUZ3WLZ1jZQ2OsrtEpwOtLo2jk6dZ21LlJVQeGiIjwBz9Y4LzHBPLC/uif7t50x11SH9/ED7V4wVpRUWG33HKL7bTTTnbsscfaRRddZBdccIH1799wzxh/O/LII2348GbuMNYVDC7/P/x3jrGkiEBj8+sDG2+q3sRlqM9vBgQYLL05ebk9/uliW7vO0+kboWNHdLeiNunNen4xu8we+mChcdqna1DXzaievHtP4y5FBREQARForQRY8fLS18vs05mr4ooN2srLtllobcddZrbu5GDEavtf3OtO9GyusObTJ63ylT9afXXDSpi8Lv2s3cl/2Ch7ZpsrD43EEXv4nrk2kh//N8R326PGupODmxrqK1fZyruOs7ryDcUJcRYMP8DanXhbU6NP+B6rS96astzY5sMKk2QC1yidsXcvG9KjaXuPp/71Yus2d91JyVEfLM9rZzducat16tbdDt+hq/OcxrpSjAMXb39tduS0d7yrJ+zaw360XZdkstFin1m8aq3zgC5bN96JTujP9tzCeZxTDStW19hDHyywz2c13C2cKHCq+6hhXezAIUVW9wL3sr6+wSu57btZew5O6zYgUXTucEMcG7RVEedGXo4dv0sPO2h4583GOx4LRIsWrOxXffnll23ChAl25ZVXujwgVtm36j2s1157rY0ePdqGDRuWsLB5wGc4qYfN7NP5dfby9PX3Gu3QM8eOHpqn5ZLJAtRzKRGYuqzenp1Sa8GbZnbsmWPd2ubYlwsbZtO265FjP+yXa7FW7qB3P55XF3med6eW1kUGYsz+Deuea0dvnWtp6uCU8qaHRUAERKAlE5i8tN7GTa21yhg3fTHRd9CWubbX8pes81ePunMsCGsG7WtfDD3TPpxnVrrGbGBHs30H5Fnn4mgfbaLc11vBvC+tw1u3RB6szyuwlQf9xmq6bZXo5Zb797oaK/nqCSua/LLl1DXArc/NtzVDD7KKnX8aeo1NdD8Wr9/r8uSZllsVfsUc/FYccYvVFXexeva05jRM/ubUVrv0FH33tvu5auBeVrntUcbzYYFlxys+e9m6zml4flnvvcx2PNr+PTnXlqw/DsL9rSjfrGvbHFtUXm/OCcY+6Bxr+O91gf579LZ5NrhzTsrnVRQ/NsZKasNFU2VOW3tstwfsR4NzLRkn7sLyenvoy1qrDlzfefzwPNumW+rpSqUCplK+Pt4Va8zemVVrM1aYdSky261Prm3TNcexxfMI3/Kqejdu/3hefeiBksS1ddccO2Hb1DzcldVmj0yotcUV6wuRMsSby7cb9sg2pDTqmnrrUmw2ekiVDfz4NitcNs1y62vd3bjVhR1s9cjzrbZnuH6Jzi9xz1q5/vsck3LM1g1llUwoLi62fv2y93qbFi1Yn376aZs4caKdd9551qFDw0b6m266yX7yk59ElgCzTHjMmDE2cODAZMrLHdRUVpbc7Mh3S9bYXz5cHhEP/boU2bl7d7a2ckglxVoPpU6Apui70np77LNltjjObO3ATnl2+p5dNljKyynED31UajNKww8DYAb1kG072QGDC03XAKdePnpDBERg8ybwxJdl9t53DXv7YoWOVmGnLf6DDVozuWGAmldkf+96jk0oGhF5pV1Bjh27fTvbbWDyNwfUzp9oOeOusZzVpS4e9nfmH3Kp1Qzae7OA3mbZdMtbMc8puNqOfZwID9sFGKsfi9Xv5fxzjNUtmRGbUW6e1bbfwmo6DzDrubXldetv9vlTlr/w20bv1G4xzPIO/z/L6dD4Kq6qFYut7LnrrWtp4+dnFG5tD3f7la3Ia/DWcbo++5/32bLYepSYzSurt6WrGw40bF9gNn5upX0wfVXEO4agPGBIkR26XeekRStnX+Q9eqb1XDs3NL8ri3pZp7P/mVJ9mbi41v7+yTKrWHeIEHX3jN072ZAeRSnFk+zDqZYv8X4xp9ye/KrMygK3wyAQd+6dbz1K8mzW8mo3QbCscsPD1KLTNaBzvp29d5fQgzHD8sAZJf/4dEUjscp+2GO27+DEKcKSSYot2uU40fzBzDX23rSVkdVyxIm4LLEq61kxxbrWLHV34i4sGmBbDepvx+/SdYPPhuU3+FDnkjZ28m5dbGjX3KTrDgfYci5QtoYWK1jxqnKg0h//+McI26KiInv77bftvffecwctPfPMMzZjxgy75JJLjJmD5gz+VOAZ6w6nYUkFm6g3xpUjzZkPxZWdBBasrLLfvzrHWNrS0N1tOIPGUpPRu3VvlMHnvlxmL07glMANn2cGkDsxD9+hW9INXHbSU6pFQAREoGkEvp5XYb9/ZXbkzIpYsXSrXmRXLLzCCuobloGW5Xa0G3vfYhW56weEPTsU2NjDB1qXksRnBHCC6Mo/n2h1qxY3fDIn14r3PcOKD/jlRrnvtWm0MvPWE58utue/Cu/HWMrJks5gqHz9bqt876HIYVjJpCq8VzUr+sFoKx7V+Bqh757/i3X+5rHQfvOd9gfb011+ZlwfctbIPrZdn9gnvbL/8V8fL7I3Ji2PiFbSyt5RzqyItXSXZ9gq9Pqk5fbsZ/NtzPwbbXDVlJBs5tiSbY6zrX/asCIxlfD8V0vtqc8WR07O5noW7mHPxPkW8co3bFyzak2t3f7qHFuwkv22yXkTE+W9obx6u6usYu1nxXvKAZU3vTSr0VWEQ3sW24UH9Xen4ccKHNh237vzbWn52sA2g/Ba96v9+9iO/da3G4nyS5lccegAd0BcawotVrCOHz/eFi1aFCkLrrTZfffdDdH68ccf26pVDcs/Dj300IyUV/BUYD5wwDadXSOZL7dURngr0g0JcKLv2GdmhBwG0jRaNK73nrJ1017WWyIgAiLQSgiwT4x//jwBss2VH/27Ftv3Sysjnqg9Kt6x40sftjbrROuE4l3tH91+aVU5DZ4pBAh3XA7qHn9Cva681CqeuMyqZ45vIJybZ0V7nGRtDz5/o51w2xKKln1581estdtem23LQu43J4092he4Q4uCgXtHK57+jVVP/6jR73O79LOcvDyrXTorJTGbCoul+d1t4pGP2gHDOlkH3GwJAstH3526wv79yaLItShcRbJz/3ZujMm+x2CgDr4zdYU742LVkkU2uvQh274y/ACrsh47Ws+Tb7aizqkfvgP7/3y+xF4M7I/ktgCu2UPcNWe45Mnpxv7ZTIXenQrd9YKTFqyOnNsR9i3G85zoe/DwLm6iIVq4cp/uox8vcqfuEvj7Plt1tBN26xlXrPpvla2psXemrjT0xMpY+wyaAIF9yecd2LcJb2b3Ky1WsG5KrNGnAndv38Zu+YlOBd6UZdJav/2rR6c2W0PHdSP3nSrB2lrrkvItAiKQPIEv55TZ65NWuNPVh/cqsWN27hYRE9/OrzAGs9/MKrWT5t1uW69ef8coS/0mFu9sL3c8xpYXbOE8rFv1jDpcp67Wqqd9YGs++IfVLpvtRGndyoWRxLUZvIe1O+k2yylo2qE8yedy4z25lmtGvil1Yo2w5+AOdvj2XZ3DbHlFjeP53rQVtjSGUPUp5VqY+07dJvQckcr3H7G1X3MNUL0VbHewFe/zC+eprlsx36rGP29rJ7zs7imt58As3GfNECrz2lmfa1K/lgcP3B/fmOOuw/OBwxXppwvych2fHfu2sz+/Pc+4kqmkrszOW3yj9Vo7J/J8XWE7q2rT0WryCq1swAE2/MdnWW5eanszo8Xxna/Pta/mrl8ST1oQ0aTniB26NsvBPs05rvFCklUMew3u5LzVPTo0iH4OSXrmiyX2zbwKY7XDNr3aunqGWPaHFvGcP4TyqB272SvflLrn83KtUV1kUmHfrTvaz/dK/RRlrnzjEKjgN9OpersObO8mElpbkGCNKnGdCtzaTKBl5/fet+e5BrY5QmudlWsOdopDBERABKIJ4P366IspttULZ1hh/frrQXhuVV4ne7Pv6Xb48aPdYDkYKt+4xyo//KdZdWBD3roH8gfsbO1G32y57Rtv98hm+stX1xh92cT5FY2ywX2YHJjD1pcYV1pukG2ufOMU20O365q656+u1mqXzbLVr/zBTRg0R1jReRsbdOG/mhTV7GVr7G8fLLDvFq+/Fz0YESKJOzf7r/3eTl52n/WqXr9vNX/ACCs54grL69nY29ykhARewpt4z9vz7Nt5jcuKR9i3yfLVdG8WuP7FWTZ5wYbxNzXtx+/aw4npZK6qqaquc6eBv/xNqc1a1thmEa5h8xhMJHBbA1fHJPON6HxwevQNL85MOBmTbP4RzZwK3NqCBGtUiXMf298/XBg5CGDvrTramSP7NMtdmK2tcim/6RPggAX2TzBTGAwsT7vs0AE2sGvjQxFSfT79FCoGERABEWi9BKqn/8/K/t54z2NTaXA1TofT/mp5vTavlTBc1zYuxp7UaFYIWJZq1tWZseczVuhYnGdn7dvHLelMRUQQ4zsffmED/3uxdaht8Pb6UJ7b3v7c8wqb22b9FSOkp2/dfPvlghutXU3j5/17bQ/6tRX98GdNWr7Nfahs/Qnbn8kp1AOqZti5i2+0gno/uZFj+f13tPY/vcNy2nZqalWL+1688grbQ5xsIhDfr31Tav/8eP12v2TGNTyDp/SZ8Usb7S1nN+ugHsV2zZEDDXGfanhxwjIb99XSyNLsWOeFHLZ917TvOE01/ak+n2res/F5CVYztzzg63nltqyixt6ctNxWrzuTmlOBrzqMjdXNu34/GyuK0rxpCNBfT1lYYS9MWOY2/zOTwn4oGlAOC6AzDYZUn980udJXRUAERGDzIFDx/PVW9dnTzZKZnIJia3/aXy2/z7bNEl9LiSTRnkXERu9OBc6Dx77Jvp0Lrbyqzl75Zn2/h5d6/sq1Vhm4M4RTeXfu39551+gXWWbL8kvC4B7FTsz6wJLkqQtX24S55fbOlFLrVTbRRq18wQas/c49MrtgkL3Z4XCbWjTMcnLyGqWnX6c21m7JN7by7YesaOkky6urtvz6anc9CSGnTaEV7nactR11rll+6gfhXPLEdFu4aq0NqZpsg6qmujhnFQx2gvrHyx+1dnXrruzJzbPCnY8yBHKmxCrfjldeLA++88TUr1hiOeyTny2x1yaWRvaG5+bmWEFejuE1jzeuIU3cVc9ycvbzMjHPfuHt+5TY0SzVb+Jd8kxesOT/vxOX2+uTSmOuEh85tJOdObJ3WuaUavpTfT6txGXJy61esE5aUGF/emOulQX2EVB2OhU4S2qwkikCIiACIiACm4hA+RNX2tpvXm2er+e1cR5WPGibU4i3Z7EwP8duOW6IdYs6bCgs/+zlvOvNuTZ7WVUjTxuiB5E7Y2njJZ4HDe/ilg+/P22lEyTB/aKx+CabnrXfvGYVT1/TsB92XSgYtp+VHHud5RTGPik47Lvn/3Oi7bPwX3bAqpdiFztidcQxVnL45WZ5mXWiJNpjytU9p+zBwUPJpYNluJyY+8n36+/KZbLhtB/2MsTgpg7TF1e6JbuIxLDQWveMbupyif5+qxaseFZveGmm2/AfHfp0KnSn+3UoTs4gW1rBKj0iIAIiIAIiIAKZJVA1/gB025AAACAASURBVFmrePZ3oR9hiem77Q+2tfntbNTwztajfRurXTzDqj77T+jzuR16WvvT/2p5XTavA1WuHTfTpq3zfEZnPNWzFRA//5ux0sZ9tcwdRhQvsEo0xxr2gSYbUklP9XcfW8Vz17lDnVzIybU2W+1lJUdeZbkdG1+9E+/7bzz1L9v26z9ZQX14fjh8i+uNODmaA7oyHZI5O6NXx0JXp/fbulPc63jYv/zwBwvsi9nlkXJgD+zpe/eynQJXuWQ6T/HiT7THtLXuGd2UZRL27VYtWBvugloaWibtCvPc6X79uqS+vKOlFbLSIwIiIAIiIAIikBkCqx4+y2q+/6zxiS25efZm+0PsuY4nuTMxdh3Q3s4b1c9t44j1fNFeJzdcZdNMd01mJrepxTqntOF6tjDRyLLOyw/tbwOizmJI5gtVNXX2yIcL7X/frUz66jf2uuKN7d+1yLgNoqJq/Qm9fLMp6aldNsfKHj7T6lZyf26DMM7rvqW1P/Uuy+2UxDLS+jpb9cDpVjNnQsxslxzzWysccVQyWJrlmVhnYVB3o7cVs5T3nP36mD9AK5gAribiiiLqgA/c73rVYS3vDtFnvlhqz4xfssEeWZaW/18T98g2S2EokgiBVi1YWQocXKIQrBc0bHhYh0YfR6/KIwIiIAIiIAIiIALrCNStWmyV7z1k1dM+tPrypZbXbUsr2PlIe6xqD3tjasNpqHj7Tt59C7dEtT7s+RFHWuGIH1tOfuMThbMZcvStC14w8v8IncN36GrDem14FkOyeWZfJHdt3v7a7LiitVenQtupbzt3rcng7sVu5Rx7XV/4aqk7GwIHbDrp4eThiueut5qZ6+9Hzesx2Ip2H211qxuWweb33c7aDN69IWu11Va7aLpVz5lgtfO+taoJr5jVbbjSzz1b0Na6XP1+skia5TlEaRgfrrbh9OAPv1vZSLiWFOTZPkM72tY9S2z+ygZxitPnjUnLbXbp+mXaiL+zRvY27kltaYHlwFyr9M6UFTZ3RZV1ZI9s3xI7aqem75FtaXnM9vS0asH69Pglxr+w0K5onYe1c8szrGyvdEq/CIiACIiACGzuBFhqyCnvi8salnp2bptvVx42oEUO2DNRFtG3LuyzVUcbk4FbF9h/iHANC1t2K7LrjhmUiew1ipO9rOWPXWzV0z8yq68L/V6b4QdYbnEnWzv5bauvKE0qTexn7vD/Hkrq2Y31EPeU3v/efCutqE7qOlsma7bq0dauOGyA83AriEBTCLRqwcoF1Vzmu2RdZxIEOKJ/eztn/z7G/UsKIiACIiACIiACIpAKARaIfjBtpd337rzIwH7XgR3svAP7bvZX5XGQza2vzI7cutC/S5FdmaFbF1gpd987841lwsGAODp9n96295COqRRbk5+tr1xlq1+/26o+farJcQRfzMkvtJKjr7aCHQ9vlviaM5LSihp7e8pye+3b0sC1MOFfGLlVJ3ctDI4gBRFoKoFWLViBxrKHe96cZysqa9zadbdUpVuxXfKjfta2QMbV1Iql90RABERABERABMyJKZYb+nDqHlvYwdt1yehOVZbLcpVLXV29uzakID/XLUveGIGrAW96abZ9v7TSfY5bFy47pL+7tiYTgbw+9fkSe/XbUqupbRCt+Xm5NmpYZzthtx4p3dPaHOlbeecxVrtsdvyocvPc8u+cwnZWsM1+VldVZtWT3rb6mgZvPH9zV+UcdF7GTwVOJ8+sHhj79AyrrA73KndrV2B/PHFIOp/QuyLgCLR6wQoEDI5j0tlvwR1T3ANWLM+qTEQEREAEREAERCBNAiwNvvnlWZFTbTkl9YpDWRqcmf2qrB578rPFbpks4pF7Kvcc3NEO3b5L3BNd08xm5PWXvl5mj3+62BCShAOHdTZEen6Gl4POWFLp7mrFnc0ptuxL3VgiPchu+c0HWv3q5eE4c/OsaM+TLb/3MGOfa17X/mbr9i3XzPvWapfMdIc35XUb2HAf76bIQIoV4ex/TrWyNeF7cNsW5Npff7ZNijHqcRHYkIAEq2qFCIiACIiACIiACGSQwLtTV9gD782PHFbTcGowS4Ob1+2JSLz+xVk2bRGHPTWOmwOfTtl9i4xqoDmla2zsM99HTlvlKp+bjxvSqvYulj10plVzanRIaIl7UtOt9mytm7Sg4XCx6LBVz7Z2zZED0/2E3hcBeVhVB0RABERABERABEQgkwRwNj74/gK3748QPDW4OSUrJ7M+9MGC0Kx0Lmnjbj/YokNmPLvRpwKzrYr9utv1Kckk2hYX99pvX7eKZ66x+rUNS6J9aNiT+hsr2PGwFpfmdBIUbw/xGfv0th9upD3E6eRB77Z8AvKwtvwyUgpFQAREQAREQASynED0qcHca9muKN+2611iPx7R3QnJdB2um/K6vtcmlto/Ply47jZSs0ydCtziq0FtjVW+da+t+d9jjfek/uA4azuqZe9JbQpbvPr/WbeHuLoF7CFuSh70TssnIMHa8stIKRQBERABERABEchyAu7U4Okr7S9vz9sgJx2L8+3UPbewPQZ1SCuXj3y40LhOJixwau7Ywwca92E2d5i2uNJ+v8GpwAOsfSs+GbZm3kSrXfq9Q53XdUDW7Eltat2YsbTSFqxY6yYsenUscAeYpjsB09S06L3Nj4AE6+ZXpsqRCIiACIiACIhACyQwYW6F3frKrNCU9exQ4ARll5L8JqecOzJveWVWzPsxueLl9L17uVODmytscCpwm1y77EeZOxW4udKteERABLKHgARr9pSVUioCIiACIiACIpDFBP72/gJ7a3L4CbJc/8IeU063bWpYvrrGLn1yuq2Jcc0I8e7Qt50Trd3atWnqZxq9t6lOBW6WxCsSERCBrCAgwZoVxaREioAIiIAIiIAIZDuBe96aZ//7bmVoNrgvFcHKyapNCTV19XbXG3Pt81ll7nVOIO7SLt8GdS226UsqrbSiOhJtn06FdvmhA5rkzWXP4hezy+3lb5bZgpVrbVXl+itNenRoY7f8ZIi1yfAVNk3ho3dEQASyl4AEa/aWnVIuAiIgAiIgAiKQRQTembLC7n9vfmiKSwrznGDt36WoSTn6aMZKu//dBVZVU+feZz/smJG93d2rCMu//2+hfT23PBI3d5WOGdnLhqYokLlj9dVvltna2oZ7Vn1oracCN6mw9JIIiEBKBCRYU8Klh0VABERABERABESg6QRufnm2fTu/PHSf6UHDu9gpe/S0PI4QTiGsWLcUuHLdUuBObfPt1uMGGyLSh4q1tc4D++38isi38YRe+qP+NqxXSVIH5Hw1p9x+/+rs0JT1aM8e3AHWtZmWGqeQfT0qAiKwmROQYN3MC1jZEwEREAEREAERaDkE2Gc67qulhvhbWVljOTk5Vrm21iWQU1WP3LGbHTuiu7FEOJlQubbO7nlrrn05p8F7WlyQa+fs18d27t9+g9c5IOmpz5fYm5OWG0uICe0K8+zwHbq6g5hID8uFR/Rv7+LxYW1NvU1eWGHPfrHUpi5aHZqs5tiDm0x+9YwIiEDrIyDB2vrKXDkWAREQAREQARFoIQRYrnvTS7Mie0zxev5yvz72gy07WDKS9d2pK+yB9+bbOv1p+wztaGP26e32sIYF9qA+8dlie+WbUuO/w8KW3Yrt1wf2Me4oeXvqCntz8nIrX9MgqmOFdPfgtpDiUDJEQARaIAEJ1hZYKEqSCIiACIiACIhA6yBQX282YV653f3mXMNbSmA/65kje9suAzb0kgapzFhS6Zbolq0Tk1t2K7LLDkl8/2ldXb29NWWFsR8Vr2tY4A5VThuujtqrGqtUupS0cUuCuZ5HQQREQASak4AEa3PSVFwiIAIiIAIiIAIi0AQCn3y/yu59e15EICIALzukv/XtXBgaG0KT/bCIVkLbglx38u/gFK7F+cs78+39aSuSSi0e1MI2uW7p8IrV1Y324LLn9rDtu9ro3Xok5RVO6oN6SAREQATWEZBgVVUQAREQAREQAREQgU1MAE8me1ufHr8kkpKB3YrswlH9Qg8yev7Lpfaf8Usiy3rZ+3rcLt1TOrDpT2/MNYRyvNC7U6Ht3L+dbbNFW3dHLKuIX1i3B3dFZY3x932HdrKRQzvpOptNXIf0eRHYXAlIsG6uJat8iYAIiIAIiIAIZB2Bv72/wN6esjziwdyqZ7E7yTd44u+0RZV23QszrY71xGbOq3rNUQNj7luNBeGZ8Uuc6A0LHKJ07gHhhzdlHVQlWAREIKsJSLBmdfEp8SIgAiIgAiIgApsTAQ434tTfr+dVuGxxeNLIoR3tFz/s5U4O5gqb216dbTOXrXF/71ic7wQt3thUw9LyarvxxVm2uGztBq+yf/bs/fpYUZv1pwWnGr+eFwEREIHmINBiBWt9fb2Vl5fbNddcY7vvvrudcMIJLr81NTV211132bRp06yqqsrOOuss22233dyx8AoiIAIiIAIiIAIikO0E2J/6f899bwtXrheS7BE9Yoeu9sq3pcZyYAJDn+N26WFH79StyVmetmi13fP2PFtRUWO19fVOFA/uUWwXHdSvkVe3yR/QiyIgAiKQJoEWK1hnzZpl999/v3Xo0MEGDBgQEaxPPvmkFRcX2xFHHGFz5syxO++80y699FLr2bNnmij0ugiIgAiIgAiIgAi0DAKzS9fYHa/NMbygTpyaWZv8XKuurYssF95tYHs7Z/++ae8dXVJWbXOWr7GKqlrjsCeWGMuz2jLqgVIhAiJg1mIFqy+cxx9/3P2n97BeffXVdsYZZ9iWW27pfn/DDTfY8ccfb0OHDlV5ioAIiIAIiIAIiMBmQ+CrOeXu2hp3IWrU+bud2ubb2MMHWq+OukZmsylwZUQERCCUQNYJ1osuusguuOAC69+/v8vQLbfcYkceeaQNHz5cRSwCIiACIiACIiACmw2B1yctt4c/WBCaHwnWzaaYlREREIEEBLJOsF544YV23nnnRTys1157rY0ePdqGDRuWVGH7DCf1sB4SAREQAREQAREQgU1E4KlJdTZxSV3o13NzzH6+Y57166AzPDZR8eizIpA1BNhO2a9fv6xJb3RCs06w3nzzzXbsscdGlgCPHTvWxowZYwMHDkyqEDi0qaKi4eQ9BREQAREQAREQARFoqQSe/HKVvT2tLDR57DG9YN9u1q9zm5aafKVLBESghRDIz8+3kpKSFpKa1JPRYgUrwrKsrMyef/55l6ujjz7a2rdvb++//7699dZbdv7559u4ceNs/vz5bolwUVHqx7mnjktviIAIiIAIiIAIiMDGIfDt/Ar7/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/fjHP7ZRo0ZZXl5eFuJXkkVABERABERABERABERABERABGIRyDrBOm7cOFu+fLn97Gc/s8WLF9sdd9xh5557rvXt21elLAIiIAIiIAIiIAIiIAIiIAIisBkRyDrBev3119sJJ5xgW221lSsGBOtBBx1k22+//WZULMqKCIiACIiACIiACIiACIiACIhA1gnWsWPH2hlnnGGDBg1ypXfvvffakCFDnGhVEAEREAEREAEREAEREAEREAER2HwIZJ1gveqqq+y0005r5GHdeeedbf/990+qVMrKymzBggVJPauHREAEREAEREAEREAEREAERCCbCRQXF1u/fv2yNgtZJ1jvuusu22WXXWyvvfZy0K+77jo76aSTnJc1mTB16lTr0qWLFRQUJPN4ys+sXbvWSktLbYsttkj53WReUPzxKWU7H3JH/SFQTzMRFH98qtnOh9wtXLgwo+2c4o9fh7KdT7a3o0r/pu0n1Y8l7rmzvZ/J9vS3xn4yPz/f2rZtm7hyttAnsk6wTp8+3f7617/axRdfbO+++65NmTLFzj//fGvfvn1SiBGsHNCUqULzQIcOHZpUelJ9SPHHJ5btfMjdnDlzXCYzNROm+OPXoWznQ+4y3c4p/vh1KNv5ZHs7qvRv2n5S/VjikV229zPZnn71k4nraEt7IusEKwC//vprW7lypWM5YsSIlMRnpgcS6ig3bUeZ7fzV0SduIrO9o8x0+tURJ65Dme4Hsj3+bG9Hlf5N2w+rH0vcBmW6H1D8icsg29vpTKc/McGN+0RWCtZ0EH3//ffWq1cvKyoqSieamO9yNyx7ZLfcckvFH0JAfBJXC5YTEjK1rFzxxy+DbOdD7jLdzin++HUo2/monY5fvuKjfiwxgc27n1E/mbgGZHs/kDiHG/eJVidYNy5efU0EREAEREAEREAEREAEREAERKCpBCRYm0pO74mACIiACIiACIiACIiACIiACGSUgARrRvEqchEQAREQAREQAREQAREQAREQgaYSkGBtKjm9JwIiIAIiIAIiIAIiIAIiIAIikFECEqwZxavIRUAEREAEREAEREAEREAEREAEmkpAgjWK3LJly6xjx47GBbuZCCtWrHDX8BQUFGQienfdT3FxccbiLysrs7y8vJSuEkolo1z4XllZ6cqguUJFRYURb+fOnZsrykbxVFVVGVy6du1qOTk5zf6NmpoaW758uYs/Nze32eMnwiVLlliXLl1c2WYiZNquuMScu5jbtGmTieRbttstDX1tbW3S91WnCjETdhtMA/GTh06dOqWatJSfl70lRpYJeyNO+i7+ZSLQhtLvlpSUZCJ61/fSPid7J3yqich0P0a/yz/6gUyEzaGfXLp0qWuDMjU+zPZ+MtPjz2C9lL3Ft9JM21sm2ohEcUqwBgjRYf7+97+3iy++2Lp165aIXZP+/rvf/c5OO+0069evX5PeT/TSrbfeascff3zGrtW55557bJ999rEddtghUVKa9Pdnn33WdZgjR45s0vthLz344IPWrl07Gz16dLPFGYzo1VdftcmTJ9u5556bEcH30Ucf2ZtvvmmXXnppRgQZd3n94x//sKuvvtoKCwubndHGsKsrr7zSzj///IxdBZTtdvvII4/YNttsY7vvvnuzly8RZsJugwn973//a6tWrbKf/OQnGUl/MFLZW2LEzW1vTPhdf/31dskll1j37t0TJyDFJxjo3HzzzXbCCSfYtttum+LbiR9nQuX22293/dYPf/jDxC804YlM92NPPvmks7EzzjijCalL/Eq295Pca3rvvffaFVdcYR06dEic4RSf2Bz6yUyPPz1S2VviypVpe0ucguZ/otUIVjrEP//5z7Z48WJHsbq62nlNMDB/3+Xzzz9vc+fOtXPOOcd55F5//XV77rnn3EA+GYFJ/N99952LH28Gs2WIGD9I/Pzzz23cuHGuwUPgIBJ4rnfv3varX/0q4cwvg84JEyZE4qeB+9nPfmajRo1yv5sxY4bdf//9dtVVV9m///1v43t+NplnDj300Lg16KmnnrL//e9/7pm6ujoj/qOPPtqOPfZY9ztmX2HBv7/+9a8RlngkmM35zW9+Y3369In5jffee88NbH1gxnvEiBGOEYF4rrvuOjvrrLPchMEtt9ziyoiy+8UvfmF77rnnBh5MeMPdB2bd9t57b/c8gW/cdNNNdtFFF7lynjdvnv3xj3906bzgggsi78X6PfWB+MkfgVlu6sLYsWMj5cBA68gjj3R54ft0anT88MBbALc77rjD8aS8f/7zn9vOO+/s3ucuM+InXgLfQVwzuPLlwLu77LKL7b///o4F9WDmzJkufjzRpJEBJB5Y7/2GI4EZYeInXQTqNWXLxAOhvr7e7rvvPnc3MWVNg/D444/bV1995cqZcohXbs1lV19++aU9+uijzi6xh1//+teOHfcdkn7Kx9cROJL3oUOHut+99dZb9sknn9jll19un376qYuHPG611Vb2//7f/3PxEC91G3bkK3hPclPslrpKOqm72Bjpj2XPqdjt7NmzXRopJwZFTFLgscGuY9nzyy+/7NoqH2h3DjjgANc2+Dr129/+1i688EJXz/72t7+5/6eu3XDDDW7lwd133+3ubg3aEYwHDBgQt/yj7Zb6RNtQXl7u2j/qLhNQ5CeWPY8fP96VWfDbgwcPdnXahxtvvNFOPvlkZxt/+tOfXPzUafI0fPhw1y5QL6jLTLpg72GB9E2cONHuuusuV27YC+39wIEDN7C3vfbay9U97AtW8PzBD34QGm/wl6SDNp5yw+N25plnuroYZm/8jrL4v//7P2fL/H+iQL5p06jT5Bsuvj3h3eh+DKEzbdo0Fy1t6HHHHRf3E9g05UYbhh2ddNJJjfIdtLdvv/3W1XvSQhkzsRO2kiVY/rCkLaO98Z4qJs1eeOEFV27Y1tdff+3Y0457AUhbzoQy70eXG/FTpvPnz3fvw+OUU06JxI9dkU7fbvv4ScMhhxzieNA+0G+SJv7RnnhvI/l74IEHbPr06e7ZQYMGuXL1Kzr4LumlLyDQv/vJ3eBEKTzpA8kr9dvXC9LMWOPdd99138b2+btfiZVsPzZp0iT75z//6dpNAiKaQL/DpA/fxT64h56JeZ8/6iBtAbxpV/kedYDv0w4Q6Md8XSIf++23nx111FEuvfwMP+yY9hYu5513nmsj/fd9Pzls2LBIf0i5nX766a68YED7TRlgp8H4m8NuqTfx7Jk80076Okm6gpMb5I10UK/+/ve/2xdffOHSTDqDdRlOtFd8j/FlsF1L1m6xYSap4Qqbn/70p67c4BXLnlOx21j9ZDx7jlf+5DE4/gz2Y7RrTETRHrKSi77Gt9/wCfPoB+2N7x544IF2zDHHRBwCydpbrIYuaG88s/XWWzt79mUftDf6CeqFD7/85S8jdhsr/mh769Gjh2vbfHsRtDeY0GfCgf6CsYkfE8eKP9reYMu437cXfN/bG+USb1yfqL9pSX9vNYI1GvrHH3/sBnm+A4uegX344YedgdGBYGzJCNbgN2bNmuUM89prr40sn73zzjtdZ4BwpIPu37+/G3BQsRA7P/7xj5OuGwzgb7vtNrvmmmsiy+SCM7AMcBmEHXTQQUnHGXwQYU+66Kz8jHesGVgGMDSuqXjoaFwRZYcddlhkQIJRvf322473f/7zH9c5MFii8SOvxI/hxwvwYEC2/fbbu8cYqDGgp/OcMmWKUa4MemmEvGCN9fuw7zAIIW7vAWYwiwDguwxU6eQRefDzgpUGifwyyGGgRDn94Q9/CM0GnTWDMbzkBAQt32TwwlJyBrQIbxqhoGD1fBKtDGBQhIj1s+iICt5lcMZSJzoQyjsoWIMJDSu34N+bYlfMXDOJwAAK0U1+yYcXXMH4maCANwMCQvRMKwM2ONPJUX8ZTBxxxBFG3WWgz0CSyaGgYG2K3fIOkwLbbbedq6PJ2nMiuyV/TB5QBygXODCBk6w9M8FDvlnF4QdbwZlWOnrKmboER+oX4iq4RYGyZ9BL/Yr2JCSyW+oTcfPev/71L/vmm2+c3TIAS8aeaYcZZO+6666RCTbsk/QQD4NAnsEGsGvaHtLJAB0xs9tuuxn1KZZghQ/l5gejH3zwgavriNZoe6NuLVq0yA1mGMghlBlwxlsySdrgf/jhh7t2jUkGvzqC+KPtjW8wiGYwSvvh+6N4bRx86I8QQrSN2AuTAYTofozJD9rMRJOVwe8h+hm40UZQX2inyXuYvVF3qJ/YE2XMZAC/iw7UQdI6ZsyYyEQxdugnOEknQoYJAdp+2kkGjeQRjr7e0UdSN/CC01f4b3344YdG28MEhmdA+plwIQRXAPDeG2+84eoMA2EvWClj8kH9hSeMEQoE7PuJJ55wdZCAMOdvQ4YMcT8HVwCQNlhgw/QVQcEKA+yCesz7XrD6cqQf4ftMevIuk6+p9GMPPfSQ6z+j+4EFCxY4+6D/wP4fe+wxLgHa1gAAIABJREFUJ1r9mIPJKtrIyy67zNkP3+c5PxFNGhC7lAvxM+CmnlOe2Ad9HD/Dh/4DvsTjJ46D/WSwP8Q+mAjge9jy+++/7ybpGJD7ATeTLM1ht4iBWPaMHVLPaT+wFeoCE/iUByF6BQBtBm0/8ZFOxM5OO+3knkV88LxPs7eFVOyWdhOuPg5Wluy7775uMjOWPadit7H6yXj2HK/8yWNw/On7MQQa/Rh2Tn/Of1On99hjD/vss89cnaPORC+jZ2zOJDB1jfrCuAQR5+05WXuL1Y76cYS3Z2yDdsA7l4LjRmyTfNAvoweoo4jDeMGP/2nPsSPqFu2Wdy4F7Y0+6MUXX4yMF+NGvO6PfhxBOrA3tAbtFRMnhKC9BeMLG9cn872W8kyrFawMcpiZZpkcIXoG1hcQBsNSw1QFK4MQjNRXICoKRofBBgMzSTR4VGa8dMkGZosRu8z2EaJnYBngMtNNZ09D3bNnz2Sjds/ROGF0DCoIzIghEvwMrI+M35P+H/3oR27WPNlAx0djRcdPoIMKehKZ7UW0eS8aHS2D8FhCgzjo8F577TXXmPgGkI6QdPly5jkGHgzEgh7WeL/3eUIkIqyCwpmGhtk6X848G68BIt+UXXDm1cePyGKgTd30M9N06HQuvpx5ljjouIKClQaRQTdljlgI26fF4ANhyqDON/zExWCPQacPNHaxBHB0uUWXd1PsCl7UN95lsEYZMujj5+g9wXBjUIsQJUTPtPr0+AEVAxC/QoC/ESdiJVY9StZuqa8IH+IJCutE9pzIbn36EXfYA0KGjjpZe6a+wM97J5lpJZ14QpgUCwYGzgh47IXBK8E/z6x+sE779xLZbTB+yhTvPPaC4EnGnhEGDPh8Oxm9AiDIh3wygPDeTP6GYHrllVdiClYGksTNwISB09NPP+0YM+lACLM3fk//QPvHTLtfkRPW1iGCKDeEDANfBlaIVAb23naD9sbAGAF18MEHu3YpGcHKRAMdN/WY8qDd8+Ud7Mdolyhb6icTQQQGN4n23yEYGbDR9lMeiC8mXsPsDQGPLTJ4p02i3WUFSXSgnLBpL4LxUNEWIaxol/wKAD8hSVtIvfXC309qeY8hEy38nUlg8kN6mdRgZQaBv8GEsgqu3PHtqn+G9sEL1mCa6TfwFHrBxQCTesmkGoH2lv6jb9++7me/AsC3q/yOvoLvecFKOrADPEUIRn7vBSv5oc+jfSI/PMf4xP89mX4Me6Z+Y+sE2lJ/FgSTlJQVZcNYBpGIaGB7DwHvIeMV367yO+wIT5z3sGLLL730kpv8ZfKPeggPGDP+oG1mAprtQpQFLJgsJIT1k/yePpV00b5hN/D0vBBAtLOskmluuw2zZ8qLvpNl44glVu3QVxKwA/Lgf/Z1BTFFXaN/pl+iHj7zzDOurSP9fqUTzydrt8F66AUrbQllE8+eU7Fb/43ofjKePScq/+BKNh8/dT5YroylqU++DaX+YEfR42vqA7/ztknZsGrIb0VLxt42aIQCv6Bdpu75cQ+TE/Tdvh8Iszdepw2jLWNiJ16gH8JW0A8E2mjqkP9e0N4Y/zChxviNfpi2OtEZN9QznBveNhkj8j3fPsWyt+hxfdxMtMA/tkrByuyY37PnD/GItQerKYI16DHyHSTeQyoVgwwCDR2DJRp6Om1mW+lgkgnMxNO5Yfx4aQnBGSF+ZgaJ2T9mDlmGnMyS4OC3meWks/ZemuCMUPC54ExVsunnfTo3xLRf7hXtSaTBYvBz4oknOs8DgpX8+g48mpP3zOy4446RDjvWnpCmClbEjPc8+MOJGMhRpsEGN0yw0pjQQCKw6JD9bGwwHwzi/DJyv3QkbE9ItGAl73SwBDjy33QC0Z4g6jgDZOq036uKdwZvsfdIE0c8wRpdbsH0N9WusAXKF2HDoAkOCCnvofbfwNPGoBGB4r3+sfY2MtmCMCHe4J64eII1Gbv1aWGGk4ka4mfmNRl7TsZuffx+JpS6RV1J1p7xCDBgZQm5L0u/AiBYVt5jhXDzA1z+Hj0zHG1niezWP+/tkaW9tG3J2jP1kcklPF+EMI8kA0I8RtgSy7PwqPuQSLDyHO8irhjEM6CnrfOCPdYeLFYmUP8SDVR8286AHVuknaBe+7Yx2t4oL7wz8EpWsPIsAxLsDeFA/H5CMtiPYccIQbxoTGQhjBERCKFEgb6JATsDWuzNe0Kj7Y1lw3gn6GdgGcvzgCjFI44IYmBIvn3fFbbXKlqw0v/gQfJbJbxQoDwQOcTJQJJBHIGBIZPAhODKneChbIiJMMGKnTKRyiSD7/+YyMHrhSeDgKjx3pLgCoDgGQDRgpU+AKGEaKeeBQUrcfr2jUkPxCR2Q/1Jth/je9g1tkO9oB+Cg++b6H8Qqkwys4yedHgeYXuSowUracRz6sswuLWFv5E3PLyILL7JhIfnEdZP8g7lxRjo7LPPduKOts5P3CPAaQf9xHJz2m2YPZNutsPQD2Bj9BV+eXtwBUDQdvDq0x7RD3jPPBN95DtasCZrt8H4afepc9gL5ZbInpO1W/+N6H4ykT3HKv/o8SftNlyou7StTJqRfup9cNVe0KMbzDe2TP31E3H8P4KVFYPJ2lu8No4xFHUVMU2gXUYkYvNh9obApJ76LYO+7Yr1DdorJtOoF4zDqOf0V37lT9DeaMv8lg3GZ3CKnhiJ/g51lMk7BCq2Rn2mP/BbSmLZW/S4PlE/0NL+3uoEKx0PlZQO2C/3iTUDS2GlKljxCDBYQSz62RXiYQkoA0MGcMFAB4MRkx46l2ROmWVQwl5WOms/0GJGCINmGUl0oMNm9s175BJVQhollrEFPRdhM7DEQ2OK8QYHvYnixzh5j/T4pUt4NhApfjBF40CeaDwIPId49XvNor9Bw06HzT4mH4J7uYLPN0Ww0nEyg0jH6r2+wT3Jvhz4TjwPK7NsdMwIr+BpmOSTWUPqpPeEkScGGEGPMfFHC9Zg3hjsIKTwHgU9BzSCfJcZbz+rHtyTHNx3FkuwhpWb/3a6doXXic6WgJeFAWjQ28RMOwNW7AOR4kPYTKufjWdA6fPqn48lWFOxWwbxdHAM+rwHwccfz56TtVvKBZHJTKuf8Q2WcSx7xhtC3aa++PJkRpWyCXpL/f4dOr3oVQZMFjBIDhM1yditTyfLphBIfslVMvYMVzpUyohJAF/Xo1cA+G8wcEYEBFc8JBKsfsafyTBsGVbYM5NzYfZGvWAQgR3SHsbzrpIu4se2yQvePvoavsV/R9sbA3IGdiz3Y+CIoMObTlsX6zRw7ICBIJNSDH6wGd7FVig3fwYAE6XYMWLSt7Px2g3PlPziufbLmOkLqFfES3sVtDfy+pe//MX1QeSB9hc+CPDo08b5NnWagRp1gzbSe1jDVgBEC1b27BM//wjew8oADbFO30H7QJkizBDB3nMTXLkTtKMwwYrw5nn4BVdOECc2j11QtnhkEGRMoAbPAAjGHxSsXmD7Jcxww2uGx4jVMNQDliHThzMBQz/m93Ym24/xPewGMU0I5g8hgthnIou+gT4CryATVnh/KOPoyZhowcqEOwzIA+KUek46qd+010yik3a44YUlL3iTw/pJ6jF2zUDb1wPeh2fQw0q/RVzNZbex7Jk2knEb+aLeIDbpSxEE/C16BQB8/Z5X7JCJINpaJjXIP7aHbSI8sGf6rWTt1tchJh0oJ8aFrNiIZ894hpO122BfxaSu7ycT2XO88o81/oQh36CNYGzjVxH4dhTW/Ise1/EecfqzK3As0cYwmZmMvUWPD8N+pq/zZ8LQ11L32E4Wy96IA+cP9sKYPZmVKn7vKGMavsEkUSx7I37aAeyW54JOhLD0Y5/+7Arixg7pP2KNS8PG9clwaknPtDrB6meUaAj8cplYM7AUVKqC1XtGaGT87CyNIB1UrNPlMALSEO1RCqsofo8as+beO5nodLl33nnHDYaIP9GR/t7zQqcW3PcUNgPLTJc/NS/RQM7nhQEBM0/MOgVPI4x3ulyi/BE3HSkDF3+gSLxTIZsiWOlYGbQEZ76Ce5KDZRVPsNLJUfdYpho8TZKGh+UmfoBPfLFOhYw38PR76FhiGFze5WeCvYeC+GPtSQ4TrLHKzee7Oe0qLN/eo0lj7ic5wmZasQ/KBdGPYI++5iaWYE3Wbv0hUwxQsMGwU5XD7DlZu6X8GAgyAKGDD06EeNZh9uw9mkxYBffMhc20MvlEGfsDo3y8tFMM1v2sbbBOp2K3tDXUZX/QRnQ7FsueWcHAoAkh4AVP2AqAYHw8y3f8Eu9EgtV7kBFyBPLMQJ98h9U7/s7kWrQnN1Yn7vcWMTDD48KsOvZO3qLtjckrBigEvEcwo8zpN2JdzwQ7bID0UNa+PUFwM7j3ZwDwPnUCIQsfJkTxmDKIjtcPUL+Jn3aUJY6IM37G64Xd+b3E1Hvsj36N+GjPaR9ZyuoPawsyot3BHv3KEtp7Jnuo52ErAKIFKxPAxOG/Fb13F+GER5X9jgT6JQb5DPqCZwAE0xQmWHmPwWX0adScfcCgGQFGwIYYsDLYZ0BO3x59FVtQsFIWTHxQvwmIF7yopBeRiYjn8DHEGYFBJ3ZOOcc63Ti6H8MLSB3AJrBX8oe3lX4AQc83vceKsvN7Vkk/+yOjTzeOFqykgzrn973yHpPVtDccRoUA8Ft8qAuUK3YQ1k+SPybwmNzwHmDSj1DxyybxICGA+V5z2W0se/Z7Uf24MOjBR4Riq8F2ib8zgc0Yxo/zyDPxEOhPsMVTTz3V/d3bUTJ2y/u0C+SffpxJV9rDePbst6gkY7fEH9ZPJrLnWOWPDcS7XQMOfssPE15wpN74tgzbSbRlzfdjtKnJ2Fus9jnW730/g0Mp3mnivj1notNvB0jmW7QfTHDT/sWyN+Lxe8FZTRhcOZToG8GVNWH2Fmtcnyjelvb3VidYaRTpaLwHIXrvpC8glovR6NOxMmPGANXvA4pXiMxUIj6CJ1zSyROC+xAxChpiBhY07Aywk7myAbc/3lLfMRBv2IwQ6abxYuaTjoRGL2yvTnRemEUjPcG9tmEzQt7jxYylP7AkmcrNgI68B5exhXk2mBGm86UDo8zo2GOln86AQVlw7ycdHNyDXjoGQQzw6IjpUPzeLvIS9nsvRvzBE3Sk3kMetieZwQi/Z+DBYIPZfhpi9n4wW0oZkC4GCn4pCsx4jwaZ+uE95H5PMuIh2JjTYNJ50kARP54AvkWgDrEUheWC/lAiXyYwZ4DkRWysPcl4Lhg8UweIn0aZgVhYuQXLO127Il8EvH6kP1i/fR3nb35Pday9jeSbSRl/aBX2xUAbntQlBtRMFiBw/Mw38SdrtwyM/anVvEdbQjzYWzx7TtZu4egHR8TPQIX4GbzEs2dsiDrlT3/2g15/KrkXvuQTQez3JOLJI36+g71Q9mHLXpO1W/JJWv3ECJ4F4sf24tkzdsPglvL1KxjCVgDgUaUdZpCLXSFQmaHnIDXabAbO/J797mF7gXiGwRWTcXwHkUi9oi1gABq0N9oVbIB/fm8is9jx7tn0p6viufL2iH0iRMLOAPA2hPc6mSXB1GHqIHmjPaRceA/vXJgnEc8wZcsZAyyBw8OWqB9AtNEm0R/RHhA/Aygm7fxp4j7deMSxNdoJ2lXaOXhFT7SwJA72fj859YN6hqc4egUADL1HHiGFcEZEBtOFYEQIsGeSQJuBIPR9LHUQ5nwzuHKHZ0kjZUt87L3lG8SP5wbR4dOPbfiJWAQl/ToCi0AZsLeSAVT0CgDaB/7R7xIvvIN7Z3mfuh5cEky/gMCFJ8Hnjzwm248RB3lgqS5jF5j4Q4OYoIK5X7KNeMUu6ZOCpxvzbfo7BBN2hFiDBys2sD1+Ztkk5UO6KHvqOfWENhCBRn+Ft49yZaIj+uwO6jq24PsXvun7GLYOEAdpoN75iaXmsFvKM5Y9U17wp02ACcIWfnhWo1cA+LMgmNTnJHECqw+Cq5Toh4NLglOxW2yPckOweKcBYxFsPp49p2K3sfpJbDKWPTPuDCt/6pZfKuvbBfpZJktgQpn6sx6C7QArTLCPsMMVqb+UOYF3/CGMYWduJGNv0WNTxsXE71eU+GXpTDhE2xvpx/vq+wt/7kO88S5lSPyMLbEjbJO65ye8/WnixMGkH/2FtxvGvn7iKtY3iB8bxcYYb/KPVTzkK+ysnLBxfbz0t9S/tTrBSgdJQ+BPv4zeO+kLCsOkcvnA88nc38YsFY2XX+PuT5ejIwqe3EeD6Jc7MACi40wm+GtzvHCK5UnkOX+FD41C9FLkWN8iXQwUvXCi4QibEcIwGCBgZH75XjLpxxgZFAT3cMbybHg+idLPIJuGJuiZCNuTTAPi9wr4tDLrRV7Cfu9nzBngMBAmfj8QwyNOw8XA2AfKggF7MLDUBT5+aQgDeOIJDnr97Du/93vdoveE+Dh9PP5nBop0ZP67CKhgPP45vCv83nvYY+1JRtB4LwDvUr7YS1i5BfOZrl35fMVKP/aI/fgBpN/bGO3ZiOZDfsk35eeXl5Nu/3vvyUvWbqP5YOvETx2MZ8/J2i0csT8fGKgQPwOCePZMO0b9DrYjYTOt5DPIwfPmO9gzA4ywA+aStdtgu0Me4Ev6Ka949kw7iVD3e295N2wFQLSnCvvFThEgpJ8OnBBmZ54pZcUSUwL7lkgfotWfJh72XNDeEh3AF2xnPF/aJ+/RCmsnyT9pID+JQrCd8fn0y9T9aeLBNsl79vCChm0ZCfte0I7gQxsZ5tmgXhC/D97DGR0ng3ye89eD0W7BMWwFQNDzTDzYmO8vfLqi7df3R952fLsVtnIn6AkjfsqI+Elf0Pb4PXtcCdQr/u6vH6PNZQAbtgKAcsRegyGaCxMt5D/YDwTz7fPHhFP0veSx+jHswNuft7vgiqpgvn27xWQ0dS84WU5/R/qCgQE77W+wfcJrH9zLF8y3b7cYSEf3k2F8fD/px0Vh9puu3VKe3u7D7DmYb88PIRO9AiCMj68PPl7qCbyDyzqTtduwcYQffwbbvzB7TtZuY/WTvh2NZc/R5U+dCPNI0h/5a9KC9htsB4K/j24vgu1KcHzcVHuLjj/YXwTtPGzcGCzvWOOT6Pij+ylv/0zkRNtb0J693YSt3Ap+gwkQ2iPG5wTObmHsGDYu5e/R4/pEfUxL/XurE6zRBUEDT6PqPTLNXVB0XOynydRl3DQMLPNKxcuZSh4xJmaKY10TkUpcsQZqzDAxy5ZoWUgq32LWmNn8ZJcqpxI3zzILx0xs8FTIVOOI9zyDW2auk51oSPXbDM4Z4PgZ4lTfT/R8pu2KGUtmLoOrFhKlKZW/Z7vdMtDCroIrPVLJf6Jn6XQzYbf+u3TIxI8HzXtcE6Upnb/L3uLTy4S9IdDw2rFMMmzpezrlybtMEtB3EX88r3g638ErT/xhd8+mE69/N9P9GGIM73sqyxtTyVe295N4zxEsqVwLlQqfbO8nMz3+jGYpe4tfuzJtb6nU7Uw82+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/8xfr3729HHHFEC0qZkiICIiACIiACIpAqAQnWVInpeREQARFIg8CsZWvsfzNWWWlFtW3Zrcj22aqTtSvMa1KM99xzj/30pz+1zp07u/fnzZtn//rXv6y2ttb69u1rp5xyivt56NChtuuuu0a+cf/999sxxxxj3bt3b9J3k32pevLbtnbKe+7xNoP3sILtDkr21UbPLVmyxOWD9JLfYHjmmWfs+++/d7/fYost3J+WLl1qt99+u40dO9batWtnd955p1VWVlrPnj3dc4WFhU1KR7IvzZ0715UFoVevXk44NyVQTsuWLWv0ateuXW3MmDHudy+//LJ99dVX7r+Dv0/0Hn/n+WOPPTYS97fffmuffPLJRuET+ejS58xKX2j4sfNBZt1HNwVTpMwfeOAB99+dOnVy+ejQoYP72defnXfe2UaOHOl+R515/PHHI987+OCDbcSIEZGf3333Xfviiy9cPNF2Mn78eHvttdfcszvuuKOLk/o5atQomzNnjn344YeN8pGXl+eemzFjRqN0US/D4m8yBL0oAiIgApspAQnWzbRglS0REIGWR+Dj71fZ395bYKvX1kYS17dzkf3qgD7Wr3PqIupXv/qV/eY3v3FC7f333zfE2+WXX249evSwN998033jgw8+sN12280OOeSQyDcvueQSO//8861fv34ZgVS/drWtfvl2q/r8mUbxF+x0uJUcdrnlFLVL6buIAAb3CHHS3qdPH/c+Yu6WW25xvz/33HNtyy23dL//8ssv7bPPPrPTTz/dCVfE+0knnWQIDcRHpvJdXV3tvvHdd981yh/pYsKgTZs2KeXbP+yF1QknnOB+VVNTY/fee68T4eecc44T5U888YR9/fXXrj4UFBS456Lf43dTp061u+66y/Lz8+2GG26wtm3bRurJiy++6N4vLi5uUjqTfqm2zOy7i8wWNAjMSOh5qtmQu8zyOyYdFQ8iBJm8+fnPf2477LCDE40TJkywww8/3MWDEP/vf/9ra9eudfkj77B65JFH3M9VVVV23XXX2amnnmo/+MEPHN8bb7zRcnNz7aCDDrLdd9/dxYPn/qmnnrKJEyfahRdeaB07dnTcmZR47rnn3Pe333579yyTFrfddptdffXV1q1bN/e7yy67zEaPHu3qAvFMmTLF1edMT6CkBFMPi4AIiEALJCDB2gILRUkSARHY/AjgWb3xpVlWUbVerPpcDu3Z1i46uF/KnlYvWBEdN910kxug77333o3gMRDf2IK16pMnrOLl281qqxsXZF6+tR31ayv64akpFbAXrNttt521b9/efvKTn7j3EeOTJ0+2mTNnOnHqBeuf/vQnO/DAA23QoEFOiOyxxx6GaBl/AAAJPUlEQVR21FFHpfTNpjw8bdo0+/zzz52wCQaEDx62YcOGNSXaDYQnPBDi119/vROrPlx11VX2i1/8wnnUCWGCFe8qgh/Bhrg67LDDIiw3mmCd/2ez6Rea1a9tzCOnjdmWN5r1uyQlTkxm4B3dZ599Qt+DFSsK8MAi8JmwCApWhCfPICwRnfD9z3/+48Tqs88+6zz1hEWLFrn69Nvf/jYiQvn9ypUr3e8TCVbqxtNPP+1EKs8zuYTXX0EEREAERCA+AQlW1RAREAERSIPA7NI19qc35tmilVVWn0Y8ybzaqTjfjtu1h+23dSf3uBes9fX1bgB87bXXbrB8sTkFa9X452z1K7db/ZryZJLb9Gdy8yy/51ZWcsxvLK/XMCcgECXnnXee25uKYMCLyP8jEh588MGIYC0rK3Mc8JwhRPA0IxL23HNPJ2jwtiIgUwl48BAbeFAzHVg+yhLiXXbZJaanFC8pnj28d8EAo+HDhzuhRYgWrKWlpc4jjWD6+OOP7dNPP414HBH/aQnWiglm3x5vVjnNLNOWkJNnVrKD2dYPmLUb4TyXZ555pg0ZMmSD4oEVntQrr7zSHn30Ubca4eijj24kWIuKipz9MNnDSoTnn3/eKAe8rUwKYGdMAlAP7r77brvjjjsafSdZwVpeXm633nqr88jyzdNOOy3T1Unxi4AIiMBmQUCCdbMoRmVCBERgUxH44+tz7LOZZRvt8+2L8uzeU7ZuJFgRUgys77vvvg3S0ZyCdcVN+1ld5aqNlteCbUdZuxNujQhWvMheWOAlRJAhTH/3u99FBOu///1vW7NmjfM0+rBw4UK3jBPB8stf/tJ5nFMJLN9kOenGCghq9kP6paTRwpO8PPnkk3bNNdc0ShKeZby4sQQr4o2lq5deeqkhnhC8F198sfM4pi1Yvz3WbGnjJeAZ59X9OLPhT7rl7RdccEHEwx78Lh5lxCHLfdmn+49//MNuvvlmJ1gRnnjhmfDBC89eVJ6FC/uEmdxg6TVLdvkZD/rf/vY3934wJCtYeYel+6SBb2RqaXrGuesDIiACIrCRCUiwbmTg+pwIiMDmReDFCcvs6fFLrKqm8TLQTOQyN8dsh77t7JIfNRzi4z2sDKgRcieeeKLzCgUDHp1tttkmsiQW4YWHjQEze11TCeX/utDWTn3frG7DZc2pxJPMszn5hVa0/5lWvM9pEcHKnsBXXnnFiSuWQXOIDh4xRCtLghF4iNozzjjDBg8evMFn2MeI2EPgpBI4gIdDlBA2GyOUlJTY/vvvHzk0KFqwzpo1y3ma8ST7/aqUK3tS8TgjwgjR7+EdJB9+z+SKFSvcd/A4pi1Y59xmNuu3ZrUVGwORWW6R2cDfmvW73JX5AQccENlr6hOAR5m9qMFl0+wtxRvLPl2/hxVPvA/sd0WU4gX1AUFKHWMiBDvDS+0PdOKZVARr2N7WjQNMXxEBERCB7CUgwZq9ZaeUi4AItAAC1bX1xv7UNdWJBes//rfQ5q2o2iDVuwxob6OGd7Ycy4mbIwRr386F1qE43z3nBSvCc9y4cfbRRx/ZRRdd5JYFs9yTQ3lY2vjCCy84r1qXLl3c8tmKigo7++yz3eEzqYS61cutdtF3ZnU1cV+rWz7fVr/6B6uvaixecgqKre3B51tu18Sn5ua0KbK83sMtJ7+gkWDlgJwrrrjCfR9PF+LLC1YEpd8jyN8RLK+++qo7cImAsNlvv/3c8uBUAt9E3CUSrHgtOVk2eukwnBHX7L9NJuDlQ0Tl5DTUh2jhiThFvHM6NEIdBpQrnmQmI8IOXeLkZPLP8lm/b5KDifAe46FOW7DWVZmVf2FWy3LxBMJ+zUyz7y4xq43y1ueVmA26xay4YQ9ufGNoa9Z+FydcOWQL7zle9W233dZxwJuKB5O9qCwH9gGPKYHlv2GCFa/rgAEDIvukeRam2AtLtR9++GF3CjW2h2hlAoX/p94l2sNKXBKsiQpWfxcBERCBDQlIsKpWiIAIiMBGIjBz2Rp78P0FtmBlla2tqbe2Bbm2be8SO2Of3lbcJrV9lSSZwTWDdIQoAZHKPkQCg2vETPTvWTLqT5vNWLbramzNx4/bmg8ftbqKUveZ3JLOVrT7iVa018lmuakJ5cWLF7s9m5wETGCPIcEfpMSyT+5bxYPKwUvBw3fYw4qHlMD+Tk5pzVTgsCWW3XL6K944AmKS/Y94uVPdO+vT+cYbb7j/5CCpYECkzp492/0qrFyD77FnddKkSY2WSiPoEWAsl12wYIETXT5ktJ7UV5vNu9ts7h/Nqhc3fLJNd7M+55r1vdCMw5dSDIhvn36EPHbxzjvvOE9pcAk4z7333nuujvD/iEzvgcVTCo/oq2aob3i9PX9+5jRoAoc94d1F/OLt9559f5UO6Qh6cGP9PsXs6nEREAERaFUEJFhbVXErsyIgApuawKo1NbasvMbWVNdau8J826JjgbXJi+9Z3dRpbur365bPs7qyJc7hltu+m+V24TqazOWVU1fxMG/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/X/q2nmMSlDoCQAAAABJRU5ErkJggg=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AutoShape 3" descr="data:image/png;base64,iVBORw0KGgoAAAANSUhEUgAAA6sAAAHUCAYAAADcCb64AAAgAElEQVR4XuydB3gc1fX2X1XLRXLvvfdewMbYlNB774GPmBSS0FsoNmB6gEBIQknypwQICS1gejPNuPfee5HkKjdJlrTf887sSKPd2dV2zWrf8zx+SLRn7tz7m9nZOfe0tJUrV3ogEQEREAEREAEREAEREAEREAEREAH3EFiYtmHDBk+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+IgAiIgAiIgAiIgAiIgAiIgAi4joCMVdddEk1IBERABERABERABERABERABERAxqruAREQAREQAREQAREQAREQAREQAdcRkLHqukuiCYmACIiACIiACIiACIiACIiACMhY1T0gAiIgAiKQNAQKCwvx5ZdfYvr06di1axfq1auH/v3747TTTkO/fv2QlpaGu+++Gxs2bECTJk1w7733ol27do7r+/vf/46pU6canz3xxBPo0KFDpd6mTZvw8ccfY/78+Thw4ADy8vIwcOBAnHvuuWjfvn1AXvn5+fj8888xc+ZM7NmzB/Xr18eAAQOM+fXp06fyOM6P4y9btszQy8jIMMY99thjMX78eDRq1Ajl5eW44447kJOTgwcffNDQsQs/57w3btyIZ599Fh6PBxMmTMBZZ52FSy65xFD94IMP8J///KfacW3btjVY/exnP0Pnzp2T5tproiIgAiIgAqlHQMZq6l1zrVgEREAEkpbAnXfeiS1btuD44483jK2CggJ88skn2LdvHx5//HFkZ2fjF7/4hWHoHTlyBBdeeCHOO+88v/XSGL3vvvsM/YMHD+KRRx5Bly5dDD1+9thjj4E/kKeffjqOOuoorFy50jAuW7ZsaRjDNIqd5Pbbb8fWrVtx8skn48QTT8TmzZvx6aefGmM9+eSTxiE0UJ977jkUFxfjzDPPxKhRo0AjnOtYsWIFevbsCa6Thvhf/vIXzJo1C5MmTUKPHj2qnbK0tBS//e1vDQP35z//uTHetddeizPOOANXXHGFofv6668bxjOZdO/e3TCM58yZg++//94wpG+44Qb07ds3ae8HTVwEREAERKBuE5CxWrevr1YnAiIgAnWCAI3Pv/3tb5g3b57hPTzmmGOqrYve1uOOOw5ZWVmGYdaiRQuUlZUZBt8DDzxg/N0un332Gd544w3DUKSX1jJW+aM4ceJEw4C99dZbDQPPLjT8aIj6Gquc35/+9CfDEP3Nb36DkSNH+h13yimnYP/+/bjrrruQmZmJm2++udJApjI9oy+99JJhSHINJ5xwAr799lvQA3zZZZcZhq3vXLgGelfbtGkT0Fj94osvjHPSm2rJ0qVL8dRTTxneZHptJSIgAiIgAiLgRgIyVt14VTQnERABERCBagTo7bz//vvRq1cv3HbbbYaxF0ho6LVq1crwvv7rX/8yjE96K+1CryrDaxmiyzBZy1ilMfz0008bHtXLL7885Kuwbt064zzDhw83jNBAMm3aNPz1r381wnTPOeccP7Xly5dj8uTJhjf3xhtvxN69e3H99ddj0KBBhsFpF56H4ck0ximBPKtOxir1X331VSOkmt5VGu0SERABERABEXAbARmrbrsimo8IiIAIiIAfAYbCMnT2/PPPdwzrtR9gGav0GNI7Sq8jQ3ctYUgvw3z5N4bd/vvf/640Vj/66CO8+eab+P3vf4/Ro0eHfCXoDX3hhReMcNxTTz014HHvvfce3n33XWNew4YNc9S75pprDI/nQw89ZHz+5z//GQsXLjTyUpnLSlm9erVhvF966aVGjmokxuqhQ4fw61//2vBIM3xYIgIiIAIiIAJuIyBj1W1XRPMRAREQARHwI0AP4Msvv4wrr7zS8HoGE7uxSu/hd999Z3grrZzUe+65xyhWxDxQ5onajdXnn38eP/zwg2FM0ksaqliFjBiizPDdQPKPf/zDKOr08MMPVwsBtuv/4Q9/MMKQaaRS6LVloSgapmeffbbxtylTpuC///2v8ffevXtHZKzyBYDeWRZZ4jklIiACIiACIuA2AjJW3XZFNB8REAEREIGYGavMIWVhI3pkWcl37dq1Rtgs//cFF1xgGH12Y5V5sT/++GPcjVV6fX3zYa1FswIwc2CZU0rh/2bYMg3YP/7xj0YINItJbd++3Vgbi0RRwg0DtoxVGrvBQpd1O4qACIiACIhAbRGQsVpb5HVeERABERCBkAmwCBJzPS+66CLHXE/7QHbPKv/OkF7msDKn9MMPP8Q777xTGfbra6y+//77ePvtt418UeaNhirffPMN6DVlCC8LMAUSnpvnoEE6ePBgRzV6j5mby/laQoOaXmAarV27djXyWNkOh0a4JeEaqzR+f/WrX4WdnxsqE+mJgAiIgAiIQLQEZKxGS1DHi4AIiIAIxJ0AczQZOss2KwzRDaXAEr2XrAJMg5RGIkOB2QqmadOmlWGvvsbqTz/9ZBjFNATZ/iVQixrfBdODyxxTFiq66aabAvKwCiyxpY7d0LQOWLBggVHdl6HONFotYbsZVhtmKDDXRIP3xRdfrHaecI1VhlXTyGZxqY4dO8b9GuoEIiACIiACIhAuARmr4RKTvgiIgAiIQMIJMBSWxiDDeOkN9G1dw6JIDOtlqxq7Z5WGHfutsh8pP2M/VhYm6tatm7EGX2O1qKgIt9xyi/HZo48+avRVtctrr71mGJHp6enV/s75MX9027Zthid3xIgR1T5n7uzVV1+N/Px8o6ovCyUxHLlZs2aVemxdw8JPbCvD4k/2VjNcA8dlfinHaNeuneGdtUs4xurMmTONVkD9+/f3GyfhF1cnFAEREAEREIEABGSs6tYQAREQARFICgKbN282vJ5sYzNmzBijncuBAwcwY8YMI5+TxiXzN32NVS7OykVlCxuG17LAkpOxyr/Nnz8f//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++qhyfY7LgEkODma/qJNRjLm1JSYnhZfY1Mvl3GrGsGMzcXgpZvfHGG5XDMXyaIb/0TNNQtlrh6HYT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IyVlP8BtDyRUAEREAEREAEREAEREAERMCNBGSsuvGqaE4iIAIiIAIiIAIiIAIiIAIikOIEZKym+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+CIiACIiACIiACIiACIiACLiRgIxVN14VzUkEREAEREAEREAEREAEREAEUpyAjNUUvwG0fBEQAREQAREQAREQAREQARFwIwEZq268KpqTCIiACIiACIiACIiACIiACKQ4ARmrKX4DaPkiIAIiIAIiIAIiIAIiIAIi4EYCMlbdeFU0JxEQAREQAREQAREQAREQARFIcQKuNVY9Hg9KSkrA/1Kys7ORkZFh/G/+vaKiwvjf9erVQ3p6eopfRi1fBERABERABERABERABERABOoWAdcaqwsWLMDHH3+MYcOGYc2aNcjJycFVV12FwsJCvPbaa8bflyxZgnbt2uGiiy4yjFmJCIiACIiACIiACIiACIiACIhA3SDgWmP1+eefR9++fXHcccehvLwcEydOxG233YaXXnoJl19+OTp27GhcgTvvvBO33347WrRoUTeuiFYhAiIgAiIgAiIgAiIgAiIgAiIA1xqr06dPx+eff47x48dj+fLlqF+/Pq644grce++9uOWWW9CmTRvj8t1///2YMGECOnTooMspAiIgAiIgAiIgAiIgAiIgAiJQRwi41lilN/Wrr77Cu+++i8zMTDz55JOGwWp5Ulu2bGlcgscee8wwYi1Pa03XZf/+/di+fXtNavpcBERABERABERABERABERABJKaAOv7dO7cOWnX4Fpj9dVXXzXyVC+55BLMnTsX77zzDm699VbDaL3pppuqeVavu+46tG/fPqSLUFpaikOHDoWkKyUREAEREAEREAEREAEREAERSFYCLFCbm5ubrNN3bxgwc1QZ3tupUyej8u/kyZON///WW2/hrLPOQq9evVBcXIxJkybhjjvuQPPmzZP2ImjiIiACIiACIiACIiACIiACIiAC1Qm41rP6zTffgHmrrPbL0N0GDRoY4b6bNm3CK6+8YhirK1euNCoBDxkypLKtjS6wCIiACIiACIiACIiACIiACIhA8hNwrbGa/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+Z+o2PAVpTPyuI/k9e/Z1A47FA66uBtIzA+vumAbs4/i6g8bFAm6sBpAfR/xHY9YFXf5xXPy2I/g9e/d1A4/Fe/SCA934H7PoQKNsLNBlvrjeY7P0W2DUFKNvn1b+qBv2ppn75fnM+ra+sQf8br/4BoPFxQOsrgutXlAIFrwP7fgSyWwFNTweajAt8TEWJV38akN0aaHa6eR0CScVhIP8NoOgnr/6Z5n0RUP+QV386kN0GaEb9MYH1yw8CBRx/BpDdFmh+JpA3Ooj+AXP8/TO9+mcDeUcF0d8P5L8O7J8N1GsHNKP+qMD6ZUUmn/1zgHrtgeZnA7kjg+jvNee/fy5QrwPQ/Bwgd3gQ/T3m/A/MM/VbnAs0GhZEf7dXfz5Qr6NXf2hgfX6vOJ8DC4B6nbz6Q4LfQ5z7zneB0h1A7iig9VVARsPAx5DNzvdMfbKnfnqDIPqzvfr5QN7RXv36QZ4ps4BdHL/AvBf4nUyvF0Rfz7jgz6w4P+M8ZeY9uu87IKsl0OxUoMnxgafkOeLV/96rfxrQ5Lggz5QUe8YF/7bqUxEQAREQgSgIyFiNAl5cDt32ArD2RoAGjSV8Wez7byCni/8pt/0VWHMzwJeJSv3RXv3O/vpb/wysvRXgy0ql/hivfid//S3PAOuoX1H1GQ0fzocv4r6y5Slg7e0APDb9sV79Dv76m58A1t1Z/e803Pq8aRoe1cQDbHoMWH+3j/7xQN/Xgex2PvoVwKZHgfX3Vv97058BfV4zDSe7eMqBTQ8DGyZV/3uzU4Der5iGXDX9MmDjQ8DGB3z0TwN6v2wair5SsgVYfplpqFqSng10+yPQ/gYH/c1e/Wk2/Ryg+5NAu9866G8Cll1mGqqV49cHuj8NtPu1v37xRnN8bnhU6jcAevwJaPtLB/0NwPJLgaKZVZ/RSOr+LND2Fw766736s2z6jYAefwba/D8H/XXAsktNQ9WSjDyg53POmxLF1L/YNDwtyWwM9Pir86bB4bXAcurPs+k3AXr+DWh1mf98Dq8xxz8w36bfFOj1AtDyYgf91V79BVWfZTUDer4EtLzAQX8VsOwi4MAim35zoNffgRbn+evzL/mvAauvB7hpYAmNbX4n6/f0P2bHK8Dq3wIVh2z6I7z6PRz0/wms/j3ATY/K8Ud69bv762//O7CG+iVVn3Fzoe9bQE5Xf/3aesb14zMrxZ9xvBql24DllwPc9LMkLRPo9hjQ4Vb/61Wy1dTf971NPwvo9gTQ4SYH/RR7xjl/S/VXERABERCBGBGQsRojkDEZhp6qxaeaHkBfaTgAqOdgfBb9ANCz5Kc/0PnFbN8PQHk4+t+bHka/8Qc5G6t8oXHSbzQYyHYwVrmzX37Af/xGQx2MT4/5wuSnnwYY+j7GJyq8+raXeuNMaUDuMCDLx/hEOWDwcdIfDmT5GJ80+Mm/3GYEGOOnm566rFYOL3KbgIOL/f+ekQs0dvCulmwEDi4JQ38DcHCpg36esze2eD1waFkY+uuAQ8v99TPzgDwHb2/xWuDQCgf9xkDeWP+/F68BDq0MXf/wauDwKgf9JkCegzeZujzGVzID6a8EaLCGrL8CoEHsp9/UjJLwlcPLgcPrQtenZtE0M6rAVxr0BnIcjM+A+n2AHAfjM6B+XyCnm/95i34M8MzqB9RzMFYD6sf7GRfmM6thmPpJ8YyjsboFOLDQ4TvfyIwk8ZWSzcBB22aK9XlGIP06/Iwb8LEZjSQRAREQARFIGAHXGqtbt25FcXFxJYj09HR06NABWVlZ2LZtGzhxSrt27VC/fpDwtIShjMGJll8CFPw3BgNpCBEQAREQAREQgZgSaDvBjHqQiIAIiIAIJIyAa43V1atX49ChKo/VP/7xD9x///3YtWsX3n77bZx55pmYPn06KioqcO211yInJydh0OJ2ornDqocbxu1EGlgEREAEREAERCAsAszTHTw1rEOkLAIiIAIiEB0B1xqr9mW9+eab2L59O2644QY8+eSTuOqqqwwvK+UPf/gDbrnlFrRs2TI6Em44eu1NwJZnnWfCMNEGfYE0W2GjIzudQxQ5AvP8GvTx0S90DlG09Bv2NUNkLWHBJqeQRn7OvECOb9dncRXmEDqJoc/xbRJUv4l3fLt+PsCwVcfxmwIMg6w2frj6O4DiDQHGbwY06OUz/naAOZ9OwjzF+j76zPtlSKxTGDbHYIglCy5ZwhxaQ98hDDug/nLnsGrq1+9uFkepHL/MO75DGHZAfY7vGybtHbB+DyCrhc/4yxzCpAPpHwEOLq+eW2lny3zMrOa28am/rHpuZTB95oEz5LmiKmKj2qXj9eJ1syRs/RLv+LbczWrz6Q1kNbWNT/2l1fPT7fq8nzNt+vzsyG7nsGd+xtxh4xmRWTUKizc5hT1HpN/IO76tGFvQZ1C4+nrGoTTcZ1aY+nwGHV7pHLZtPFO6Vs+1N/RXOKeaBNKvy8+4jneaub0SERABERCBhBFwvbG6e/duw6N69dVXY/jw4bjtttuMf23amPmGkyZNwnXXXVdpvCaMXDxOVLodmNnF+eW14x1A10eqV+1loYz5xzgbWJ3+AHR5qLqxWrINWDAaKN7kP/vO9wJdHqxufLKwxvzRAHOWfKXzJKALCxHZjFtD/2iARYR8pctkgOewC/UM/a0+2mlA14cBrsEuNAwXjAG4jmqSBnR7HOjIwk42YS7ggrEAudqFBj8LGnW4xUd/FbBgvFkxtZp+hlmgyLcAEnM3Fx4P4wWzmn4m0OMZ/wJIND433m8WZfIVVr0dMh3IsRWAof6G+8wiUX767YGhP1XPS2YO7fp7ABat8tPv4NW3FcWiPotbbXnaQb+jV9+WZ8wiXiyetdVhQ4WFa4ZOM6vlWmLo3wxs/av/+FznEM7fVkTLUwqsuRFgAR5fyens1bcV0aIxueZ3AAv8+Ol3MedjL7rFAkCrfwPseNlBv6tX35b3TP1VvwLyX3XQ7+bVt+U90wheNcGsmuor3CgYwurPdv3DwMprgYK3HPR7ePV98qR5ry041tkAZQEtFq6yVwLnvWzoO+Tdtv8t0P1PDvpjnTep2t9oFvayG8P8bs0f67xJxe8Xi/DYK40b+nxmOWw6xf0Zdx/QhcXQfJ9ZKfSMYx7/xkfM54qvMOefzxR7IT8aq5smAxvud9Bv59W31VJItWecPxX9RQREQAREIMYEXG+sMtT3yy+/xMSJE42l33777bjjjjsqPamPPvoorrzySnTs6FCZ1gHW/v37DS+tG6VhyVS0311VsdWDTFSkN8HBnPEoyLsPFWn+ubkNS35Ay6KHkVmejzRPqaF/IOc4FObdG0D/O7QsegSZ5QWGfrkx/vFeff9Q6kYlU9Fy36PIqCi06Z+Awrx7UJHmoF/8FVoWPYaMip1I8xxBeXpTHMyh/t0B9L9Ay6LHkVGxq1L/QM7PsDPvLkf93OLP0KLoj9X165+Mwtw74UnzbZXhQW7xp2hR9JSpjyMoT2uKA/VPQ2HubY76eYc/RvP9TyOzYjeAMkN/f/3TsTP3lgD6U9B8/zPIrNgFoNxY7/6cM7Ez92Z4HNoNpXsOo2XRo2hU/DXSK/YaOmUZbQyeB+v5F+5I9xzy6n9j02+Lgsb34lC2f8EeU/8RNCqeatNvh4LGE3Eo279djKn/sFd/n3c+HVDQ+D4cyvZvF0P9VkWT0bD4O6RXUL8ejmRQfxIOZ/u3f0n3HPTqf1+ln9kRBY3vx+Es/3Yuhv6+B8H7unL8zE4oaPwADmcN9vvamvoPePWLzPlkdkZ+4wdRnDXQQf8AWu+7Hw1KpiG9wtQvzeyCgsaTUZzVP4D+JDQo+cmrn4PSzK7Ib/IQSjIZWVBd0j0cfyIalEy36XdDfpOHUZLp42lnKS7PfrTedx8alMxAesV+eNI4fnfkN3kEJZkOxZLoIC+da6w5q3wL0jwlqEjPM+4dMqpI829H06B0NlruexBZ5Vu9+o29+vcH0J+JVvsmI7N8m03/WOMaO48/Ha32PeTV5zOosfeZNTHAM2gaWhZRf0flM0vPuKr7KL7PON5zh9Fi/xNodBrvDTQAACAASURBVPhLZFTsgSctC2UZrVGY9wccrOffjsZ8Zj2OhsXUt55Z1L8bB+v5F4WrK8+4RsVfGd9hCn97tzd9xpGPG98lNCcREAERsBOoV68eOnd2KNKaJJhcb6xOnjwZ55xzDgYNGmQgvfvuu41wYMuz+sADD2DChAlo3963zYnzFSgrK0Npqa0tjFsuVEUJspeMRWaJtzJr7ih4ujyE8sw2xss0ELgPKg1V48UPJShPbx6C/g7TuK3UZ8XOwH1TOXZ4+tu9+jSGWxgv99W8GT7MM8vjrb/NNM7B+bT08gnc95Uv6aY+jW3On/xr0ifPMpSlt8CRGvThKUd2+QbDgPagnmGslmUw/DfAOcLWL0N2+Ubb+G1RlsHw30DjU5/z2Q0PcrzzCazPTYgsY3xLn+Mz/Nd5fF/9IxltUW7Mx1m4iWKOzxfpHBxJb4dyY/xQ9OvDGD89mH4Jsso3ecenfjvjexN4fOpzPnxRD0W/2Dv+XuMltyyjPcrTbeHFPidK8xQjq2wTMjzUb4AyYz6B9Xl4Rnkhsiq2g8dyg+RIRhfD6Agk1fWb4UhG56D6vP8zK2hMcnzqc3xbeLHfd7i6fmlGl+oeWD/9fO/4oT6z9Iyr+RkU+jMOqEB2Gb/zO73PoNaGwRr4HGHqh/3MCveZGP9nXPb+T5Gx0mxn5UlviJJe76MiN0i/are8S2geIiACIuBDgEVqk7m2j6uN1WnTpuHDDz/EPffcg7y8PAP9c889h9GjR2PEiBEoKCjAM888Y3hbmzb1ye1KtluVfTcXnVKVr2eEtd6RbKvQfEVABERABEQg+QkwzeCnFlU1A3q96Nx7OvlXqhWIgAiIgKsJuNZYZduaxx57DH369MGll15aCXHz5s2Gwdq4cWPs2LHDKK5E1zZ3DZJamDu4+Y/cwzVzyI5aXz2fL6kXp8mLgAiIgAiIQJIRWHYxUPi2OelWlwJ9/51kC9B0RUAERCD5CbjWWE1+tGGsoOIQMKtPVSGjDixk8kwYA0hVBERABERABEQgpgTy/wWs+Lk5JAtQHb25esGwmJ5Mg4mACIiACDgRkLHqhvti63PAmhvMmWQ2AYYvAFj9VCICIiACIiACIlA7BFjxfd7RVe3Ghs0GckfUzlx0VhEQARFIUQIyVmv7wpftA+YMrPKqNj8b6Pc2kJ5d2zPT+UVABERABEQgdQmw1zjbkx1cajLoPNHb/ih1kWjlIiACIpBoAjJWE03c93y7PgKWXVDVW7XPK0Drq2t7Vjq/CIiACIiACKQ2AfaKXnIusPsTk0PeUWb/4yCVsVMbmFYvAiIgArEnIGM19kzDG3Hl/wN2vGIek9USGLUGyDQrH0tEQAREQAREQARqkcDGycAGs8876nUChv5g/lciAiIgAiKQEAIyVhOCOcBJjuwCZnaryofp/iegw021OSOdWwREQAREQAREwCKwbxqwYKz5/zIaAQM/BRp7/78oiYAIiIAIxJ2AjNW4Iw50Ag+w9lZgy59MhXrtgRGLgMxmtTYjnVgEREAEREAERMBGgP1Wp7cCWF+C0usFoO2vhEgEREAERCBBBGSsJgi032lKtgDzRgKlO8yPWl0BMF9VuTC1dUV0XhEQAREQARHwJ7D8EqDgv97f6kuAvm+JkgiIgAiIQIIIyFhNEGi/07B/28prAU+Z+dHAT4Bmp9XWbHReERABERABERABJwL5rwMrrjI/yW7j7beaKVYiIAIiIAIJICBjNQGQHU+x5CyAlYApDfsBw+arXU1tXQudVwREQAREQAQCEWC/1flHA2VFpsawWUDuSPESAREQARFIAAEZqwmA7HeKQyuAOQMATzmQlgH0+y/Q4vzamInOKQIiIAIiIAIiEIyA0W/1BODgElOr831AlwfFTAREQAREIAEEZKwmALLfKdi3bdcH5p8b9AWG/gRkNqmNmeicIiACIiACIiACwQiw3+rS84BdH5tauUcBQ9VvVTeNCIiACCSCgIzVRFC2n8MIJxoDlO01/9r+RqDH0wDSEz0TnU8EREAEREAERCAUApseBtbfa2qyz+qQH4Ac9VsNBZ10REAERCAaAjJWo6EXybFbnwPWsJdqhXn0sDlA7vBIRtIxIiACIiACIiACiSBQ9BMw/xjzTOq3mgjiOocIiIAIGARkrCbyRvBUmEUa9s82z9r0Z8CgLxM5A51LBERABERABEQgXAKeUuCn1lVRUT1fANqp32q4GKUvAiIgAuESkLEaLrFo9Hd/Diw5HaDRyn6qQ6cDuSOiGVHHioAIiIAIiIAIJILA8suAAm+P1ZYXA/3+k4iz6hwiIAIikNIEZKwm6vJXlAILjwOKpptnzDva9KoynEgiAiIgAiIgAiLgbgL5bwArrjTnmN0aOHqLufEsEQEREAERiBsBGatxQ+szcNEMYNFJQPkB84OuDwGd7gaQlqgZ6DwiIAIiIAIiIAKREjAKJI4GyvaZIwydAeQdFeloOk4EREAERCAEAjJWQ4AUlUrpDmDrX4D814GSjeZQaenAiKVAgz5RDa2DRUAEREAEREAEEkTgSAGw8ERbv9V7gC4PJejkSXwa9qnd9gJQ+B+A70SNRgAdbgCangSkZfkvjJy3PQ8Uvm3qM12q/U1A0xOd9UvzgW1/AwrfAY7kA7kjgQ43A02OD6L/V69+AZA7yqt/nLN+EqPX1EWgLhCQsRrvq7j4DGD3Z1XVf01rFejzCtD65/E+u8YXAREQAREQARGIBQFPGcA+6butfqsjzT7pCgUOTnfp+cCuDwFPeZVeRkOg2x+Bdr/xP3Ype9FPMet7WEL97k8DbX/pr7/kbPOa+Or3eBZo8wsH/bOAXZ9Ufy9jSlaP54A218TiTtEYIiACMSQgYzWGMP2G2vYisPrXzmdoNAwY8i2QkRvPGWhsERABERABERCBWBHY9Aiw/h5zNKPf6vdATudYjV73xsl/DVhxdXKsq9EQYPBUILNJcsxXsxSBFCEgYzWeF3rBOGDfD85n4C7eqDVmkQaJCIhAyhIoLi7GypUrsXPnTuTm5qJbt25o0aJFTHkUFBRg7dq1OHToEFq3bo0+ffogM1OFYSzI27dvx7p168Br0a5dO4NPWlrdrSdQUVGBVatWYevWrahfvz46d+6M9u3bx/Seq7ODsUji/DHm8ujtG/gZ0HhsnV1u1AujJ3rXB1EPk5ABeD1HrgTq1cHvArtR5L8KMGS62WlAh1vMlLRAwohAQ78AaH66qR+sxsruTwBuTJQWAs3P8OoHuWq7PgYK/gUc2Qk0o/7NwS8xvfJb/wzs+gjIbgOwGneLcwIf4zkCbH0O4HnqtQVaXgI0PyuwPougbqP+J179S4HmZybkttNJaiYgY7VmRpFrLDoZ2BOgj2pmY2DUKiCrVeTj60gREIGkJkADdcaMGSgqKqpcR3Z2NoYOHYru3bvHZG0rVqzAwoULUV5eFYLXuHFjjBkzBk2bNo3JOZJ5kEWLFmHp0qXweDyVyyCXY445Bnl5ecm8NMe579+/Hz/99BN27dpV+TkN8/79+2PQoEF1br0xXxBfgo1+q3vMoXs+D7QLEEEV85Mn4YDLLgEK/5scE8/MA0YuB7LbJcd8Q53lhknARuZW28KqGw0F+r4BNOjrP8qGe4GNjwCoeiYidxjQ502gQW9//fV3A5serf535hlz/Pq9fPQ9wLq7gM1PVP973iigD/V7+I9/eDWw/Apg/+yqz9IygI63A119zkuNw6u8+nNs+plAxzvN4qa+cmglsILjz62u3+kPQJcHQ6UsvTgSkLEaR7jY/k9g1QTnM7AAwOCvFQYcT/4aWwRcTIBevG+++QZ79+71m2VGRgZOOOEEtGzZMqoV0KM6derUaoaqNWCbNm0wbty4lPaw0qP6/fffO/Lp1KmTYbDWJQ8rParTp0/Hxo3eYn+2uys9Pd1Yb8eOHaO651Li4OWXAwX/Npfa8iKgX5IYY7VxcQreNA0HJ6nf26zfYQ+73fMFsOZGZ30aVr1fBrjZbwk9hmtvctZv2N/Ut6db7f4UWEsvoYMwPWvwN9XHrw1msTwnPaTMAa4o8R+V927ft6p7WMln6XnO+q0uBfp673trNHoil50fQP8KoO/r1c/L3OVlFwH0ZPoK67j0ebX6X+lRXfFzgPeRr6RnmwZ0ywuqPmFe+fIrzWJeTvqcf4vzbfql5v3J4lx++vVMPi3OjeUV0VgREJCxGgG0sA5ZdArAh69dspoDvV4EWti+YGENKmUREIFkJ1BYWGgYkmVlZY5L6dmzJ4YMGYKsLIdqmSEsvrS0FDNnzsTmzZsdtevVq4fTTjsNDRo0CGG0uqnCzYIdO3Y4Lo7hseeccw5oxNUV4b320UcfGeHgTtK2bVscf/zxdWW58VuH3QBjdNTorSqyFIh22W5gelt/4ySzKcACSK2v8j9yxTVAwRsADQ9LMpsBPZ8DWl3uoE9j5t8O+n8FaGD5CnvlFrzlU/ApD+j9D3PzoS5JsAi/urTOeK2FIdADvAXV4nUOjVsjARmrNSKKUmH5VUCBd2cpPQtofi7QeZIZehEsXyDK0+pwERABdxOgV++7774DvV1OQu9qTk6O4V3t2rWrkWtqGU70mK5Zs6ZaDiqNWo61bds2bNiwwQjz5AM+2PhnnHEGGjVq5G5QAKycUq6HBlXfvn1jYkROmTIFDIsNxP+iiy6KyXncAvjIkSN47733HD3JnCNzps86K0hel1sWUtvz8Ou3+hOQN7q2Z+XO8296GFh/r3duaUBmLtDkBKDTfQALGjm9B7Ef/fa/A/n/Aoo3mC1oOt8LNBwcWJ8FLfmuVbzRHL/zfUDDgUH0nzdDV61wblYN7vVS3Xsvm9UTOLzGnfdGMsyK7+ojlyXDTOv0HGWsxvvyzu4NHFplnqXHX4D2v433GTW+CIhAEhCgMUnPKj2goQhzWWmw0iO6fv36agYHDU4aGvTWBvLU+p6Dx5x88smGQexmWbx4MZYsWVItp7RJkyZGzi3/G43MnTvXKG7lJBybnue6EAbMDQsWU2J+7r59+wIi69WrF0aMGBEN0tQ41rffaqe7ga4Pp8baw1klvarzjwUOeV/2WYhq4MdAhktywdfeCmx52lxRwwHAiEXBiwiFs3a36K69GdjyjFtmk3zz6HAj0F38avvCyViN5xUo2QrM7GT2/mIftlGrgZwu8TyjxhYBEUgSAiysRKPTXtgnkVPv168fBg8e7GpjLJj3mdVrjz322Kg8n5s2bcKPP/7oiJ0VmU866SRX8wnlfjlw4IBRxIubI/YiW07Hjh492vDiS2ogoH6rod0ie78FFp8OVBw29dkntaaqr6GNHBsthg6vuMobDpwGjN5S94orlRcBc4cBh9f6M+vygHNYNdPXitf567M4Eavq+sqik0wPeDVJA7o96p/uxhzUxRzfN28+Hej2uHN+6M53zaJMvlKvAzDoK4DFluzCgl5Weyn73+t1BAZ96a/P+2DDRP/xczoBwxcADFmX1CoB1xqrnNi3336LOXPmoHnz5mjWrJmRP8RcmxdeeMGoYrllyxaMHTvW8A64sg3DtueB1debF7h+T2DYTN30tXq7x+fkfBlkNVe+CNJbpQqr8eFcV0bls43PNXsuKUN+KQzl5fOOYa68rxjuS08Y7y+GcIYi9MCyii0r/tITy/+/fPly7Nmzp5oXlwWcWGTJzcIwaXoEnYQ5pQxZjfTZ71t8ih5U/rOHTbMqczK0sXF6BrGAFwspLVu2zAgHt4Sh5DTE+TmPs6+XLMePH2/cN5IaCKjfas23yMpfADv+z9TjC79RaddF99b+WcDCkwAadJR+bwMtL6x5XcmmwaJGSy+oyulla562E4COdwHpDpE1e78B1t0NsApvxUHTycJc4Y53OOvv+QpgRWCGG1cc8upfaVbrTa/nT4t1XBgabugfNvWZu9zhVmf9imJgy1NVYeHpDYEGvYCuj5gh4r7CMTc/5Q0L3wAY+r1N47nx+AD6fwS2vwiUbDM/JxfeD2pf44q73bXG6oIFC/D111/jd7/7nRH2Zslzzz2HE088EfQKHDx4EA8++CDuuOMO4wXPdbL4VICV6ijNTgX6v+/8RXfdxDWhUAkwN5ChhJYhwZc9eiZYGMcyQEIdS3p1nwBDfhn6u3v37kqPasOGDY1NN4bj0pCgwWoZYPS6MqyX9xeNq/nz51czPOzEaGiNHDnS6BNqjWGFsHIMnpOVb62wY1a7ZSitmwsIffLJJ47Vkrlufr/OP//8iApQkednn31WLV+V31n2G6Wn1WrrQjY06lu1cm+LMRqkfAbxuvJ+4bXnJgQ3OXxDfsnsqKOOQocOHYzNNd4X9C7zvrKE9yPDn7nJIQlCoGgGMN+bp6p+q/6g2D9zRqcqryoNHXrO3CRHCoE5g4HS7easOt4GdPujm2YYm7ns+w5Y+LMqY7Xvm97CU0F6SZcVAeX7zWN4f7MwaLA+q4Z+kemlDkl/n3d86jcCsprVEILtAY7sBpjPzEhFVnhmq6GAQv1dQPlBU5+50kHDzz1m0S1W+qak1wcGsYfyuNhcA40SFQHXGqsvvfSS4aGydnhZTp9GwF133YWbbrqp0iPwwAMPYMKECe5raM6k/dn9gFJvpUmGvnR/qu7lQ0R1+yX3wWw5wmqi9FD4Gg3Dhg1D794O/ciSe8mafRQE6Nlkf0u7AcFNtlGjRoXsjWc/UPZMdRJ69Rm2So+jk9CQmTZtmmGcUGgcU5+5rm4Uevy+/PLLav1A7fOkIUnDiwZmOAY3o3PoseX1oNCgZ+Xl4cOHG/+bnlwa9VZ4Ng2/4447LqxzJIonPe7c1LV7Tp3Ozc0PcmIfVd/7g+uksbpq1apKLyvzdbnmVK4UXeM1ZL9VVrnlCzFF/VarI1t3B7DZa/jRqzr0R6BBvxqxJlxh4QnA3qnmaZudDvR/z9m7l/CJxfCEW/8CrLnB2zc1DTh6E8AQWkl1Anxfn9HRa9SnAz3/BrT7lSi5gIBrjdUnnnjC8JaeffbZRnXLV199Fffeey8effRRw5Nq9R987LHHcMUVV7ivN9z+OcDCE23hJW85x/q74CbQFCIj8MMPPwRsC8Kw9VNPPTWygXVUnSPAwke8X+wbG/TWsa9lIOPSCQI9YV988YWjt5Ghw/QOBisIxAf+Bx98UGmUcEOFRpobhVELzLUMVM2Yc6aRyjDdcHJv6Tm1DHaO0aVLFxx99NGVxiiNN4Zpr1692sBCngMHDsSAAQNch4mbD049U+0T5bOIuajclAhk1Dv1X+UGMXOCJUEIsAVK/humAsNHGTYoAUrzgQXjgMPe4pJNxgMDPwHSXdgma8uzVX1aGSo69CeAbXLqkqy4Gsh/zVwRKzAPnyfHSaDru2AssG+a+alT39e6dF8k0VpcbayyrUL//v0NnJMnT8a1116LZ555BrfeemulZ3XSpEm47rrrjLCmUIRtCli0I96Se/hjtNl7O9JQbpxqfauvcSQjtDnGe24aPzYEWFkzUCVXvhTSuyqB4aFiyD5DL8mFxlmwEMNw9d3GmC/+9N5xvQy75D3C/HqrSi+NH0aN0NMVSag4x+Z4fHgzlJNhnzRI2NIlFA8jjRsazxTOhc9Yt1UE5hppLFrh9VwX/5EtvYT8u+X55BqYg8n1B7uvrIq4+fn5lbcMPYf0qvr2suXYK1asMO5bS2jYu80LHewZxHmzCBU3RUK5z8iU7ZDsa+ax/G0N5b5y2/cwEfPh73zbvbcYpypPb4Z1rX6AhyGHKS4Ni6ei3d4bkeYpMUjkN56MfQ0udiWVrLJN6Fp4CoAKeNLqYWPLKSjN6OzKuUY6qS6FZyC7zGxfU5h3J/Y0vDbSoer8cU0O/gutih4y1lma2QUbWnpT+ZJ85Uyn5DtHsoprjdVXXnnFeAGjZ5UyceJEXH/99eDf7Z5UhgXTeLU8rTVdCL6wBNupr+n4UD9PW38XMrYx7JfFlXqhbOgSvhmGerj0koAAQwntL772KfOllnlfqS400GbOnIkdO3YY3zsaFnxoMnzTKQ+Q+vSmUZ8GA/VpSFE/1O94bTLnC//06dON/FJr/vyvveIv24PQUxeKARFoLTRSyZPj0pDgWKG2WNm5c6cR5moZz926dasMga1Ndta5uaHI8PqSEvNFl2tj0R8WjLKYMvyVa7AXneIGwPHHHx+w4BKNT7bBsa4Fx2M+qq+has2Dm5r0wlr6vP8YGhsq50SwJAN+V5yEYeGnn356WNPgxgoLGzLFgWJ5lem9lvgTSDu8AhmLxgJlZjugsgHfAY3HpDyqtBWXIWPXOyaHzKYoH7kRHuYAulE8HmTO71fZi7Ss+4tAmzpkzJUWInM2HSXsSpGB8pGb4Mlybw5+bd8iaSWbkTG3D+BhS7k0lA1fCeTUjQrpkRYjrO1rwvO71lil5+Cpp54yjFX2wePL/4UXXmi8bDCMjS8ZfClkDg7DLV13ERYeB+z9zrzGrHDW/Uk3XG/NIUYE6H3gi6KV9+Y7rJvDK2OEoMZhaEwxnJLeGl9hERensEqG/Nur5FrHUf9nP/sZ+F+3imWYBwrLpFHEwnBWtEhtrYOGLos80aCm1JTrmsh5kiFDW+0VgK0QXF8jkfOfPXt2tRxgroUhvb4bIfw94e+FZdzSAztu3LighZN8w4HJgeHGvIZuMVhpqNK4dNqApYEZSXQHuTJk3dos4G8rmTIs2C3rTuQ9GfRcLNDDnMeDS0y1TncBXR91zfRqZSKH1wFz+gEV5maT0X+WfWjdLMuvAAreNGfI6q8Dprh5tuHNbfOTwLrbzWOYMzxiAZCWFd4YqaTNolIsnHZwafLcvylwfVxrrJI9d8+t3X/ugnOHnS8QVpsQ6tD76jphNbQfc6uq4A2Zpt1W112kyCfEF14WNWF11UBCQ4wbKaksNOhZIIchnbEQGnk0FtwqNLRpaAVqMdO9e3ejmJIbXvh577IariXkWttGNA0uFqCy55MybIn5loHCUOkJpGFlj3CgIcpcYIYFU/gZoyCs3xL+jnDjI5QK8r5FnnjtuFHqltYuvI6ff/65X69eGuvMN7VX0g/ne8NqyHzGWcy40ULj3i3rDmctcdX167c6Ahg63aw+mqqy6pfA9r+bq89qaRZWqt/L3TS2PuctQERnWiYw9kDdKbI0dzBwYJHJv+XFQN9/A2np7r4etTk7Fk5bdhnA3q6UhgOAEYtrc0Y6t5s9q0l9ddiuhm1rjId1K2DkYvO/kqQnwBBKemgYqmgJN0z4EscXR+ulmblwDMFL5fYPrHpLg4ievFgIW7IwDDORQmOFxhPzJ7kehiQzh69Hjx6G54l/Y/4nvVH2e8Jpjizkw1YxbhFGBtDjSKFRw/s1nGJP1jq4KcEQWxrrZMJwXEYW8HqFk+vIMdiyzPIS0uDi9a4paoZFq1jNlh5t61gr3NwKlbZvILCgVDiVun2rA/O7znDjcNYWj2vOTSAW27I2g3hv0rhn/i7bEkWzKcJNYVYHZkscS2iwckw+01ghmR5merJTXjY9avaYNL5InYAh35l9I1NRSrYAC44FijeYqzeq677r/pZ97BO65Gybg+FHoPExyX8FS7YCs7pXebm7PQZ0vDP51xXvFdh7KGc2AYYvAHKSN98z3rgSMb6rPauJABCXc6z+LbDtb+bQeUcDg740+0hJkpoAQ34ZPmmv6MoXcvbI5As1v0wff/xxZdEl5iaOGDEiqdcczeQPHDhgvEz7tvaJdMza4Lls2TKwiI09zJIv7Hxx599oiNvzUYOtzW2eYRqX9EpamwmMBIik4i09cL652zTkeO/TqA9FaOzzu2XNhd5PGs+hFjTitaCxy7Y+wa4HDaxwKgdz7hyPRhuNNwqvPzkxPLm2xClEeejQoWBF6FgJz8FWSbz/nYSe6VNOYWGaFJeiWcD8o0wIqd5vded7wLKLzV6blL5vAK28fSvdfJscXgvMPxpgb1gK2wx2MAtnJbXs/sQ0wq3rMegroOmJSb2khEyerYwY3k9Jrwf0/x/QTN0dEsI+wElkrMaaPvM05gyoTNZH66uA3i8bie2S5CTAlza20Zg1a1blyzRfWOkp4wuiVUmVL8wsJrR+/XpjoTRomE8d6gt3ctIJPGuGEDKfzsqNtGvSO0PvlD0Uk/oMA7W8fXZ98j755JNDCt2MFUca2zTE7NVRg41NA42bFk4Voum5ZPgovY5uEc7zq6++qiymw96aDI8NJxqA9QTs3jf72rhWjheogJGly4gEFlSyuPH7xBDWcAtq8XvKcF8a4U7CfOczzzwzosJWTuHAJ554YtCc13heZ3rz+d2yPMaM7uD9Fc61C2V+HP/TTz8FvwtO4obw8VDWEVcdo99quypDp+dfgXbXx/WUrh188RkADSQKi9KMXOZ+ryrnyms4ZzBwaLk5dxrYfV5L/ve2TY95vf4eM0919HYgq7lrbx/XTKy8CPipjdfTngZ0ewLoeJtrppeKE5GxGuurzr5i80YDZd58xh7PAO1vjPVZXD0ejQ0W1eHNxaIcNXlrqM8wS3rgQtGP9+IZ9sn58+WZ86GXhx4by+tjtfvgunxDAWmY0QCwhH0v6c1JRQlkrNKgY3VfpzLqvGf4Eu5UuIpenFDyDGtizVBVekxZnIYbCfT+MazREhom/Iw6NApq8pzm5eWB+ai8V6jL8FqGB1vim0NZ0/wS+TmLWdG7SuF9zVxPhpCGKvScMzTeSTgeIw/o7aPhaQ9LpUHJ7zxDWPm953W3hB5ZetEjkU8++cSxBy3H4n13wQUXRGSs8njOmcawdT9wA4Lh/ol+ZpHXlClTKg1VbgacddZZcWk/xGcgCxoGysPmBke4FYcjua6uP2bFVUD+6+Y0aaTRYG0WpBp82R6AhsSeL4D63YA2vwSaJbmX+sBCYN7wKi9eshnta28C2HOVkjsKGPwVkJHr+lsv6ASXXQQUeqsy8/4aWFWnILkXloDZL70AYKQApcWF1fQyRAAAIABJREFUQH/1UE4A9YCnkLEaa/q7PwOWngdUFJsjs9gCQ4FTRObNm2eE49mFLzTM1eN/fYVeGXpnfPX50syiWokUGimcD1+iAwlfDBnOyUqbgXLW7LmAzOliC5uavEuJXGeizsX2FzTcLY8ZjSAam8xFDGZ08sWYGxj0uDEP0Qoj5vG8L6LJxaPxydY49vxSGjE0qGh0MpyVRkkoRaHYw5LVVn095zSGmedIg5U5oMxxdJNH1X79aXixCJZlcFrtTmrKE+UY3IxgTjIL3tUkZETDldee5+J33reCLa8rjVQyjfQacy1WD1nfOdG4PPfccyM2Vn3DgUN9xtXEJpzPnUKSuSEWy/Bf+3z43aVhbFUG9p0rNyFOOumkcJZQ93SLZgA0CpivaQnbtLAycOeJ/ustmg6s/H/AIdvvXnoDoPPdQKd7kpMPw0y5pvx/mfOv1w4Y8mNytfzY+w2w0Bsim9XCLKqTXbWJmZQXZkYnoGSzOfU+rwOtr0jKZdTKpAvfNkPaKbwPjt6S/J72WgEZm5PKWI0Nx6pRtjwFrPWGC/AHaOzelCkTTgODXhonTxS9Dwzts0swfRomzAVNpDDUl8WTAnnSaJzS6K7J88SQOeauRpsLmMi1x+Nc9o2LSA0FhlWvXbvWmB69WAy9jDSsmi/cDDd18tpaxlFNXlQ7J96fNd0L8eAa6zHXrVtnhK9bax85ciR69uxZ42lY1IgbU+Ew43fIt++sdSJuTjHUO5qNHd4rXIuT0FBmqGw0hZEYdcHeq07i9IyrEWKYCtzAoTfbMvStfs6hbC6EeSpD3bfNke8Y0XjBI5mP645hf9XFpwNFP/lPjVVl+79vtkKxhB7VRacB+x3uUeoP+MAsSpRsUrweWDC+yjBqfjbQ/53kevehwT2tMVB+0OiviUGfA02TeCPm4DIzJQ0eM+9yzE7VTgnne3WkAJjZHSj3pkAMm2l63CW1QkDGaqyxL7sUKPyPOWqLc80fqxQRetGc8hMjWT49Uuedd14kh0Z8DFtAsGWDk9CYGT9+vOEdqkn4IskWJla/UObgMXeVxlaqCB8sH330UWX4IIvRRFKQht5Zeu/IlNeAhlSoRXt8WdNI5T0aKKTRrs/QXXpDaQzwOto9SzR2OIe6UjyL14oGkJWbS28Z84kDGUD0trHftW9EhJ0f73l6nul1JXerBUqw+5/HMKc02rxL5j3TI283ojk2N5rs4d6RfBeDPePi/cyit5/PKCtkmudjTnCkmzehrp/RBmRqD9XmsUyP4DM62usV6jxcqeeb9hPtJNtcC/T+Z7SjJP54elRXXguwlQ+FfUrtRnriZxTZGelZpYeV0v4GoIc3LDiy0Wr3qHV3AZsfN+eQOxIYOi25Ng9ql565abHweGD/bHMmHW4Guj9d27NK2fPLWI31pZ/ZtapsOwsrtbkm1mdw7XgffvhhwEIc4U6aBsGll14a7mFR6b///vt+L2TWgHxxv/hib0hICGdhKClzLyk0stguI9I8vBBO5zqVJUuWVFYR5cssPVqR9kSmt94y/BmqS4MmEmH4KY0N3/BT+1gMg+V1YvEsevh4H9LgonFm5bjyc+bbRuOhi2T+8Txm+fLlRvsX635laCdboDgJw6jpjbWE15c5uzRqGFXADR2GptKYImuGcVPfymMPtA4aPwzTjbQ3qDUuvYEM5WehMxrgbDXE+ViF0KLhGOwZx/lfcskl0Qwf9NjZs2dXS1GIdfXfYCfnNWTePj3L9s0etgDisy1l5eBSYN7IqpYn0YJgnutAb4GiaMdK5PELxgL7pplnbNAPGLEoOUMm198LbHrYXAfbDx1lFktMPqkApncESr3F5oxNEPa+VX/VkK+lpwJYeY0ttL0TcNQaGfwhA4ytoozVWPI8tAqY3dsckTkrrISXQv3W+LLLl95YCQ0HeuMSZRj4vgza18EXd4Yohir06tAwsvLnGOLI3NW6ZOAEYkHPG8NtGbJIYfglPXV8mY9EaCSysI0VVj1u3DjDAAlXmKfK6r6B8lGZi8z7LRWukS87smXoulX1ld5VhlzbWdBg4XfE2jjgGDRIWSwrlIgDnoM54TRanYTfERbRildIa7j3i5N+sGccn1dnn312LE7jNwYjVvgdiHf135omz2vIzSOr4jKvFZ+LTvUIahqrTnzOPpYLxgHFVZs3Ua2r2+NAxzuiGiLhBxdNA+aPA1ABpKUDvf4PaHN1wqcRkxOyGNHyy6o8xKPWAPW7x2TohA7Cd9G5g6r6q/Z4Dmj/u4ROoU6cbOuzwJqbzKVkNgaGzgAa9KkTS0u2RchYjeUV2/IksPZ2c8QGfc2wi0z3tKqI5VKdxqIXhaGfTm0OuPvetWtXv8MY1mYvduOrQK8kX2KZ7xrvcLdA+W6cw+jRow1vWzjCAjts+2B58lIlv4uh1Cx0Y607UuPSYu2baxpp7iE3EJhH6xS+ynuModqRGtTh3Bdu1fVtQ8Owd4byUsiOGxD2fqpsBUODlkZaqMJ7gt8Je7Vk69hkqJzN+dOod3pm8Tlx9NFHOz7nQuXjpMdNAnp0rVBqerJZ/TdaD3Skc7JHjXCM2uh/HOncY3+cB9gwCdg42X9ovtSyyJBv27rNjwGbvOGZ9qP4zjB8XnK0eqmctwdYchaw62PzL6yEPOQ7oF7H2KNOxIgH5pn9NZmLTEmWPrG+bAyj+9KqyszKt4zs7uH9MNcbOZKWDfT7L9DinMjG0lFREZCxGhU++8Ees8DAPrMNhJGv0e9dID07ZmeI1UB80aLXiy8/NAB920pEeh561JhfaBmrlqHJEEEWbHHyWNHzyKbzzE3kfBjmyZfg7du3V3rSjN/AnBzjpYhj0bvA+XOXn/rh9mN0Wh+9RcwztQwszp2Gi9XahOcN1+PGseiFYGVYCnNW6TmiN6oui70aMj0u9ChHWt3V4sQwXP6j8CWdRlK43hynaq68Frx/2C8y3pshbr/mfC4wd9XKz2U0Qbdu3YycxFWrVlXLRyd75g9H8t3jd5ffef6X32Vy50YWv9/JsFnAcHKGxNLg5vx5X9mfGyy8xWJL0QhDz61nHCMLmINL4fcontV/Q5kz18vnmtUPmeHy9K4munp7KHNNiE7FYWDLM0DBG8DhdUBmEyDvKKDrw2ZIrK9UHAK2/AnIfxM4tKzqU/b1ZF/2WAjPse8nMyUpqynQaFjwyrzMz2ORqOKNQFYzr36QzVlL/8ACYPMTVT1mWW229ysAi0Ulo5TtNYsS0WNOYdvBHn8yCy4lk9jDmTPygDHbARb8lIRHwOih3BY44q1l0vk+oMuD4Y0h7ZgQkLEaE4wASvOBuUOA0h3miCxb3/XRWI0es3H4gsGKt9YuPV9+6D2h5zDa8Dt7LhtfOs844wzDMKvpBZQvevzHlyAahPxHA4/GoxX6aQHgizP/Zn85ZEXWUaNGRTx/fgno7bFapFieVIaaWkZrpBfAXj2UY3GeNHzrqnDTgSyt4jZcb6QFkeyMuBHy3nvvVV73SAo20QBgaLZ1nVlshx573p/hbkTU1evnGwrvVCWZG0TcLIhm08X3O1/TM8JtvO3zt56p1hy5mcJnX6Q5sqxKzorG1jPOXiiKhj37mtY2Lz4z2dPW2thgPjo34qLdlHLbdQ59Ph6zXZ1RYCjd3KROywpyuFd/zkDgsFntHB3vArrF4J2BhuSyC4E935jzYWhudlug31tA3hj/ObHa6bILgD1TTU8c9dl6pu9/TaPbV6i/9Hxg77fe9XqqNAZ/CzQZHzo2N2ouOQfY9aE5M1YDZoVmpnUlkyw6FdjzuTnjVpcBfd9Mptm7a66rJgDbvUXPeD8M+sJd80uR2chYjdWFZu+0RacA5fvNEfv/z3XhAvSc8GXdt6ojp8s+fdyxj/Rlgx5Sjm29WNEgYy5bNEKjYtmyZUaOW03VRCMxXjg3GjAshGR5g2m0cKx+/fpFzMK+ZhrWDIm18jfZX5ReiEg5R8Mz3sf6ei75ss5qpTRuYiFz5swxPHwUeqlpEITT5sTeBocbM5xbpEWfYrEeN45BryG9q4GE3laGusbqmrqRQbhz4n3PXH16/q3NNUaHHHfccWF7G+mtZV61taFinwvvdUYphBN2He5aQtXnmvl9tHpS03hmD+RIcslDPWed1Fv1S2A7C9/ANPJo7EUj9Kiu/AVQ8Jb/KDmdgEFTgfrdqj6jYcv+qOwp6Ss5nYHB3wA5Pvorfg7sfM9fn+HOI1dVHz+atdTWsbwevC4Usho6C8hqXluzCf+8hjewXZW3e9DXQNMTwh9HR5gEuCnD0HC2AGLUxOit8lLXwr0hYzVW0BkCtPznZpEByujtrmsoTY8qK2Q6SbQ79vSCWqFqHJ8vVWz9Ea3wpYg3KcPOArWV4TkYgkbjJRyh54J5ePZ2O3369MGwYcPCGaZGXbbuYHi0ZcjzZZ/hlXVN+ILNDQtuAFD44sp81ViJb+sZ5kGzGmkowlxLXmvrGgwYMACDBg0K5dCU0glWZIxRDfTqpVILpnAuPotH2fOhW7dubXigwxF75Wvf46KphB3OHELVZaXlDz74oFKdkQqs+i0Jg0D+68AKb+gve2GOPRhdFV1WJ2a7jSOFzpNIz/EJ0fUA5Yer3lt8jwpXv+tDQKd7wgDgQlX2wp3WzJwYvcyGAZ5E0VD0qC/yPncymwGjtySfZ9hNtwVDgGf3A9h3lTLgQ6D5WW6aYUrMRcZqrC7zmhuBrX82R2s0GBi+IFYjx2wcFj+yDAnfQbkzfsEFF0QUSkuvKg0By6sQD0OAuWF8MWI4qJNw/hdeeGHI4XEcjy/mDLmzhBVNGQ4d68Il5ELvrVWchl4XFvOJ9XlidqNEOBDzfn/88UfDIKTnOFj7k0hOQe86OVqbC/RS8+W4Ju8qrzWPsyozkz+9qvyvpDoBRgFYnJyeESzsI2PV+a7hs4n9SK1KudRiigIjTGq6R60R//e//wWsVh1u+6xE3NuMfGH+rrUJRO8qq7fHU7jJyPQKenWZdsDnKIuu8XfHDV7nsNbOnM/5xwD0iFKGTAMaO4TqhjooI7xorFaUhHpEbPVaXQH0fT22Y9bGaMxbpeFP6f4noIO3ImxtzCXcc9KzvuP/zKMajwMGf528OcThrj0e+sxJZ9SkVY+m9ZVAn3/F40waMwgBGauxuj3mHQXsn2WO1uleoKtDdcBYnSvCcXy9n/Zh+OLO/pXh5kLRgKARaeUuxbNFC1s3WMWKnBDwRYU5iDV5dPlitWDBgmptdhjeSAMmXrmL7DPJnF4KDbkxY8bE/aUuwtsk4sOYq0rvJ6Vt27ZGu5pYC19QuclA4cs7PVc0WoMJ7xkWfbJeqOlR5YutxJ/ArFmzAraWYY4qIyYizcVMBd68x2jwM5zaEqYUMMWiJmGqAEOwA/UBZvQLNwvcJNwI4nppNFJ4b9D7Hs97hM8AhiDbc3l5bob0cxMwqYQFjRYeV9WbPdrWNQeXmONZBWESDaPzRKDLA4k+a+zPt/JaYMfL5rhNTjANvmQQblJMbwOwUBSl/e+BHs8mX4EoV7H2AKuvB7a9YM4quw3AlkYZ2uxO5GWSsRoL2ixzzgcECywwbGToTCB3RCxGjtkYvr0vfQd26qsYysmZQ8gXB0vi2Z6FL4D0kAXyrnIONGDozWD14UBGDF922MLE8gTTU8T8snCry4bCx9KhUc82PVbLDnoCaBzXFaHXmLl2FBr89FDHw8NCjowQsHql8jqzKm0g4b1CA8CKKOBGBj2+0RYTqyvXzXcdNDoYJeGUM8nWTfQShruhVVdZBVoXN2z4nLJqA5AXUwtYaMwpV53PNebl01sYLDefdQWGDh3qOpwrVqwwnqcUro9rDTU8P9zF8PvMVAPLOPY9PhnaH1WbM2tcLDoJKJpp/pldBFjQh0WaIhGOt/xyYNdH/kdntQTaXOM/9t6pVRvt9qOyWnn7pfrMZe83wH5zw7CaZLcCBn0DNOwfyczddcy2F00Dxegdmw2MKTD7bLpd2Gpl/migwhuB1udloDWvuSQqAjteMXO7KRm5wJBvzYrZkoQRkLEaC9SF75nV9Cj12pu90vigd5EEa2bPafIlg+076AUIR6ZMmVLZc5C76eecc05cX2btL0bWPDl33112GkzMC+XLnT0Ejy+E9DBb+jRamOuaiJBQu0HHuUfbfzSc6xRPXbJk+C/DgClkSYMwXuGiLGbD+9m6bxm+znxKJ6EHnaGKFN4T3JRgbp0kMAHmnjMKwF6Jm14rhlwH4iye1QlwM4X9WOl5tO5T35Y2NEyZ58o6AoG8qdao3Nxi39tQw4kTeT14n7APrGWc0wN/7rnnxryIHA1VRqjwOx2IFyNkWMAuqWTZxVUFjhoOBIZ8bxZyiVSYW8ewRYYYW0JDq9/bZnVbXyktABb76jcB+r9rehX99PO9+gtt4zcF+r+f/JWArRXRgF9yJlDuDc8e9BXQNLz880gvX1TH5b9mGlUeb+2UEUuBhuG900V1/rp68KGVwOw+5upYSIxhwKyyLEkYARmrsUDN6nj53hh25ggM/MQ1IQI0JFj0w/4DT2OCu/z8wWfOpr3BPT2j9FaFUq3WbgDT6OPLLF8W4i30RLDYEl8E6Snjixw9E/xnXwvnwdA5hiZbPR25ZuslPJ4eQCcGfDml18oKESRjGnT0ajMsNVkrrLLQCkMBQ/V2Rnt/+LagCRRmyXuB3l5rXlarGje+8EfLJNbH0zvI+5Th/fz+MJ9bHtXwKPPZyhxWS/h953OSzyzeizS8rCrklg5TGfj85eYAvYfWM478Q3kmhzfD2GmzFyzTNKxnK3vmsgBaKHP2zUHlhgif6fTk8/7js57/eE/6tjLzXQHbsNGoTyrZ8iyw1psTmd3OrMDbILTCcQHXufFBYMMk82MWB2J3AsPjGaBfKMNG93wBHFoFZLcE8sYG95CyCJGhvxqgR9XQr0NGUfEmYN6IqkJVTOtiepfbxV47hY6TozZGV7DL7etN2Pw8wKzewOHV5hk73Ax0fzphZ9eJYGyG0iGStmnTJk+0jcxTEiiTr2f1AUo2mctv8wugN0vRu6OJNC8uPYnWTjSLUTCnyOqRyGI1NKCsz2nAMdeQlSyDCY0/hrVaHkqGfDIPM5SXk3jdJ1wDjXJ6X0MRhqux+m8ixe7ps5+XIci8Lsko3CRgriOF159elWh6cNbEgNeZL8bbt283VGnkM6TaN0+OoYn2e4F9IGvKb63p3PpcBMIhYP9u1HQcN10Y3VKbz9Ca5hjoc34nmRduFZfihhDzyUNpDUVGzEP3jY5xipipaX5JWWmdIcDzjzaXxuq7g74EGo+taanBP18wrqogjF6sI2PJHrjMAaa0vBDo+2/3FyqaPwZgkS1Kx1uAbk9FtnYd5U9g/d3AJm8f5NyRwDBvjRqxSggBGavRYj60HJg/FijbbY7U63mg7a+jHTUmx9MzwvBMy7MUyJPIAjTsQWnlqXH3n1UduUsdSOw9K6nD0KtEeFVDAcMdeObS0nPh+wJkHV8bxUroWWW+ldVz1XctyVj4h2v65JNPKj1EXbt2NfJV4y28Z2mwUujxY4il/X7lvU+vqt3Tw6gBiQgkksCiRYuwZIn3hdfhxHwm04PIHM+aCsMlct6RnIubR1OnTq08lN7Vmr5zfAHhZqmVy1/TeRkVxI09PuOt3zX7McxZZW5vUhn8LIrzUyug3Gz5hZ7PA+2ieIegl3R6a2/eYrqZA8tcWEl4BNbfA2x6xDyG+YlDpgIZsekZHt5EQtRmz1xed/6XOc/D5wCN3JfjHuJq3Ke2fy4w/yjAUw6wzRTbU2ZG357RfQt154xkrEZ7XXZNAZZdWJXQzpY1bF1Ty8IQSFZntRfsoOeTL0ZOQsOOBqhl3NEDy8qTTjlqDF1jkRvLG1tTkZvaQvH+++9X5lH5zqE22kBwM4C5XYGKqCSjd5X5duzfS6HRyJzQmrzysbofmBNoveTaw/9ooPKl2WpxQy8vPa/coJCIQCIJBGtFQ0OVOf7xjEJI5Fp5Lt8+sUxzsEKb7QXXaGguXboUa9eurTFfl15a/m4xdYXPSBqizF9llAprEDBU2vrd4jOItQBYjTypZOEJAPMkKa2vAvq8Fvn0d30ILDnHPD6rhVkMpkEdKHoUOZHIjmR3B3Z5oGTmASNXmpVg3Sr5bwArrjRnV68jMGqV6amXxIYAQ9/nDquq3N37ZW/BstgMr1GCE5CxGu0dwrAAhgcYPwwtgdFbgbSsaEeN6nj+kPOlwerrycG428xd50A7zvyxZ8gkPQH2KrnM/7Hv+PPFgN5Bq0UJDQC2C3BjHuBnn30W0IvJF8TzzjsvKs7hHsz8KxpYTpVWORbz2Jj3myzC+4Shf/ZwXBZWSlT/WBrKLARk9XXlfch7laGIjCiwNgWSObwyWe4FzdOZAFMlmG/pJAxbP//88+sUOm6S8vfBKrZkLY6/OzQ4uWb+LgWKLvGFwY0vboAFy5f2/b7T+0qDNak81b45pmyNEams+R2w9a/m0Q0HAIOnmkarJDwCnjJgenuABasoA6a420O9+HRg96fmXJudas43LTO8NUs7MAF2+1hyLrDnc1OHxcoGfSFiCSIgYzVa0EvOA3b9zxyl9RVAn9ptiE0Dgi8L9hck/uDTCAolNGrx4sXgP0v4g89cP6v/qL1fKHXc3CrA3pPT9zLXRiEOX4+f75wGDhwI/ksW4YspX8atVkKJvhdY2In3Ov9L4cswowfo9bda1dCzc/bZZ8etf26yXCvNs3YI0HPIiBUnYdEkGmJ1SWp6xoW7VrZK6t69e42HbdmyxdigtTysNFj5uxXPfq81TiocBbaDWWirNjt6G5AdgXeYL9Tss2q1wml2OjCQbWzcUUMjHCSu0LUbgG0nAL1Yj8SFUlYEzGjnDQFmvuqdQLfHXDjRJJ/SutuAzd48YDqnRi4HsoL3eU/yFbtm+jJWo7oUFcD0tgBLv1NY6r1F7e6Us6gMq/9aP9o0VOkdDbWvJD2nHIMvWZawWi1zWOmNpHFi7YrTEKA3y60vBGTAapxsxWEXeoO5nlCKf0R1ezgcXFhYaMzJMrDsKuTJ4lasvpoMsnDhQiOUj8J74Mwzz0xoaxNeXxoC3ECh8AWVBgA3KSj0xrDgSjz6vSbD9dEc3UGAYfKMArAL71XmWde1gl81RY9YDLhxypBe/j7xucffLPszkZ/TSB01alRIF9GpuB6/98yftzZaQxqotpQOrQBYFOlIoTmDfv8BWl4c/myKN5rGavEG89juTwEdbgl/HB1hErB7vI3IuW3u9Fbu+9Hc7PB4+6u64F20Tt5CO/8HLPVG5GU0BAZ+Fn0xtDoJKvaLkrEaDdMD880YduPNuBEwcoXZZzVK4S4xe0nyx5sVmumxChYGxYq/1Gf+ntXXj1OggUoDIpJ+l6wgbDfyeH7+6NvHd1NRpWDI+SJE45vht3yBYRXgULzMUV7GgIczPJVtf5hvRYPL8kzyAG4MMJTWzWLli7GKpyUMM2dP20QLN04Y7u0k3IxgRVI3hqgnmpPOV7sEWPCNzyDmavIZFGpbl9qddfhnrykvn78hLMLGVl323tb8XbFyUJnjyvzUUDyq9hnyWcpiTfb0F7fWU/AjW7oDYN4qCzZSWGCJhZbCFeZZLjgeqPD2B3VJDY1wl+EafRon7IPrMfslY8RiM7TabbLteWD1bwF4zJmxZU1OJ7fNMvnnw+8pHVSGpJme9ra/SP51JcEKZKxGc5E23A9sfMAcoeEgYMh30TXzBgyvpt0zyqH5400PEXvP+QqbyvNFyLfqbbR5O7wxaLBaRWp8z8swWuYF1abRF82lc8ux9AjwGtLws7cBokfBjUYWXwTpzfTtD8mXy1C9ILFkz3xZVgW2in3Zx6aXOukKrcQSjsYSgQQT8K1p4Hv6QD2RYzVNGsvffvttZfQPN1lHjhyJbt26xeoU8RmHHrFFpwN7vzbHzxsNDP4WSM8O73yG0XK9eQx7th69SX02wyNYXfvgYtPjzQrLlN7/BNpcG82I8Tl21XXA9n+YYzccCIxYqNDv+JA220xZYfZuDg2P1/praVzXGqt8cbcbYDSKLMPI/lmthvjMGQwcXGReOob/9nsrquJK9JAy7yYWwvAqvqxHw4eePxaqcRIaAcy3krEa/dVinhdfsCyPAJlaLRiiHz12I9Cjyiq7gQrGMKyxU6fE7eYy5JDtafbu9b5I+CyVmykdOnSIHQCNJAIiUCOBQLUCmH7BSJ94/2YwwojttOwVgpm/yrBjV8vam4Etz5hTrN8dGPxd+JFa7ExQ+K45hgtqaLiadyiTqzgMzOoJlGw1tdteB/R60X2G4JwBwEEzJQfdngA63h7K6qQTCYEtzwJrbzKPbNDLrBItiTsB1xqrU6ZMMRqFM2STwtAphhmyv+Irr7yC/v37G6GvDCm64IILEu+FKtkCzBsBlOabF6nzJKDL/Y4XjMVe6KHkrjPzEVn11TIi+YPKl20aKr55O9FcfVZkZWGZaLxzX375JZhj6STMUTz33HOjMoajWV9dO5b3CA1Wy2PJEG560xNh/NErSQ8l58BWReyXa8+bpZHK+5NVNzds2FBZLdr3GnCuNFgTJfze8B61h6bbz80wQhZokYiACCSOAJ8nzNFltAgNR/4G8ZnC4nGJMhj5nsBcYSvFgpFGfGfgs8LpGZc4OkHOVPgOsOwiU4H9Gwd/AzQaEvrUKkqB6W0Attig9HkVaP3z0I+XpjOB5ZcCBf8xP2tyPDDwYyC9vnto8R10RgeA1YtZ/Zcta3K6umd+AWbC32++XzItis+FmqKg+K68Y8cO432ZzxTm+9dKxe/Dq4E5AwH2R05LB1i5Owl4u/6GqGGCrjZW6cG55pprqi3hiSeewKWXXlr5En/nnXfi9ttvN34MEyr7fgAWn1ZVfY2J1s1O8ZsC808ZTmu1g6ECjVUWfuAXjwVqrMqlsZw/w5/YFiFjoCqYAAAgAElEQVQaY5UbBqz46iQc/6KLLpKxGsOLRkOV+ZfWCxavHXMu41kIii9v9J5b7WeM96TMTKOqLg1W3p988fQNM3daNr35nG+ihPmqNFbt3y37uelVpXdVIgIikHoEfCvb2wnwGccie0xncY1wA3xGR+900swqvqzmG6owNJEhipSMXGDIVKDR8FCPll4gAgVvAcsvMz/N6QwMm+uuCrBb/wKs+b05vwZ9geHzgfR6rr6eTlXS+XvN9w6nYqA0aFmYku/TljBCg5vRCQ/xL9sHzB9dlV/e7Y9Ax9tczbsuTM7Vxip7KFqtPM444wwwjIjG6c0332wYfJT7778fEyZMSHy4H/MDVv0KQAWQlg2M2Q5kNqt2T9AIZZiib885KtGz6pRnF+im4s4wPUX2ECr2OmWorpNwx4kFkIIVZqrpBmbP1SVLljiq0YBiaFW8Q7pqmmNd+pwGodU71FoXOTPcOh4Vl2nkzZkzp1rlZ+u84d6fPK62W9f43gssYtO7d++6dItoLSIgAiES4O+r9Xxz2mzjM5Ut3RLl7Q1p2jO7A8VmdXN0vg/o8mBIhxlKrJ/BOhqU+j3N/qoxKPgY+gTqqCY91fRY03OdlgEMmw00SnwxQWe6HmDeSGD/XPPjlhcCfZmOluHai8FNZqYTMY3HVxj9MHjw4Gp/5neXxdcYSekrjCDk+1FCq6qz2NayS4Cd75vTyR0JDJ1helklcSPgWmPVvmJ6U1k4gYbqfffdZ3hSWTWV8vjjj+Pyyy83quaGKqF4iYKPVYE0FjHY/pKh5mExhCHT/A6xt9WoaW5WKX+u08m4ZQh0nz59/Ib59NNPHXP2+KLeq1evmk5b4+fM/WEol6+waAWL6khiT4AeAfsmgVXVlgaktTlQ0yaBldcdTJ+VSb/44gvH+813VRyHGx8s9uWUI0ov7GmnnZbwzQtfVta8+QLKtko1cYr91dOIIiACbiHAivr2aBXfebFa8IgRI9wyXWDVL5C242VzPk1OgGfQV6HNzVOOtMWn2go0HQPPoK/DL9AU2tlSTiuNKV8H5pnr7jIZHvYxZchtUKlAmqfcqNDrQXp89OmNn92vsvqzh5sbne519fX5/vvvjXS+WAnf/ROZfmTMe+MDSLOKq7LP6tBZ8BjVl2vYJPCUIY0OLqTBYxi3wfQ9AL/XlfrUDWYQ16yfzO9DSWGs0kM5ceJE4x+N02g8qwxrtYc8hvuFyS5bj+YHnkOj4q+R5ik2Dj+Yczy2NXkWnrTqoRdW+5lA52CYJ73FeXl5Rhl/9jGlscrcQIaEMvSBf6Nhzp0jpxuNF5D6/FEORT/c9TqNz6rENKCS+cYPl0Mi9ekRYG6o1c+W52aeFT2hNBh5rzB8zcnbSiN1586dRi4Idy599Rn2y3uF9xf/GyjMm+fk9WXbI96fNFL5jwYzx+c/3hsM2eE9zP6m3OVMtHC9XCtTBqz5cL6cD5lJREAEUpcAn4FMZQgUxcRnmtMmcG0Ra3zoHbTed49x+oq0Rljbejo8jNyqQTIrCtFh11Xg+wlld6NfYmfurTUdps9DJNB63yQ0PvSWVzsDxVl9UNTgIuyrf4Hj9ckuW4Pm+/+C+kfmIb3iAEozu3r1zw+gv8qrv8Cr3w37GlyMovrnOurXO7ISzQ/8BfVL5yGjYmflKrY2ewkH640PcVW1o8aIPXu7vmhnwd/5QYMGRTtMWMc3LPkR7XdbLWvSUJbeAsXZQ7Ar9waUZPo7idI8R5B3+D00PvQ2ssvWoSI9F8VZg7Er9/coyezpd25T/12v/npD/3AWx/89SjP9nUSm/tvg8yO7bAMq0vNwOGuoV9+shM73s2TuOe9aY5WGF1+0+cLMUJ63334b99xzD1588UVceOGFRmEl6vBvCctZ5S7Z/KOqQi7st5hDBbZZ/5+9qwCTq8i6p3VmukczcXcnSkJIiANREha3AEtw90UWWBaXH2dZloTFJSwaEogSJSQh7u4y0XFr+79Tb15PT8/rntbpnpm638cHTNerV3Xq9eu6dc89d8UKITKhZXRCx44dG5MNflDfStk4JgjQqWRUmw6lljGSyefH+8CAIl0sheNtfN64MaOTGSizgLkgFHmSJhGQCEgEaiICKnuE/9ayuKvDSjrn2nMAp3IQjj7LgZT+VUPPqgRrh5WLK/WYBWScX/V1skXVCHDfR6pt/prKbdu9BjS/r+LfRXtGYtdWbt/+TaDZ3Rrt+wD5ZZUlPD/t8C7QtKwUkfp39r+qN8CyOt7W4R2gKeutxq8xsuqZexruSBlZHTx4cLjdBHe9Z56w55XWrkDfdZWj6IfeBnZ6rTuvY81e5hh7R+mpCk51cG9jWSLR3jMi6wIO/h+wS0MBOrkH0Gd1XNPCAwU+bp3VL7/8UkQZeRrADTjFgshl37x5Mz777DNRVJwnppTCZ33HcHIzAwULB14Bdj+s3dzSFei9uELeKnNKSUHScg6Yf0oqbTilZQIet2xYIxHg80MBIR7KaBmjh56qvYwesPyRr41ZMCDEZT5XMBOQbSUCEoE6j4C/vPy4fMcV71GczpIyLYq2rwItAoiQHp8GbL5CUE6FuNLZRwCDtc6vf0QA2P8isOdR7a6YE9zg0oolC6kWe+IHH+1bKHmlns5J4Xbg5I8+2rcsa+/hnPhrn9wH6L0srunf/vY1jPxpCUqSOaWlz8J9/3nnnRdVEcpKC+PIU2rvah1GsDFF0azdyi9jjivLSZUc0F7jeuMAOrmqMTf6BNuXi0lVuDBzvCKk5W5fAlBJvPSwdv9tXgBaPhKRr0IsO4lbZzWWoPi895pBQO7v2h/rE4H+O4CE8rqOWmqEdE6pXDx06NCwlHrjEh85qIgiwC8nFZl9Oauh3kzNfaVIGX8cqMxHKi2dXUZqSU+nWnVcKWWGOll5nURAIlCnESBLhdEc9R2ngqEl5hJzoKg0uv5cIO9PZSj1JwLdfDg+noPdcQdw+F/KXzLOA3rMjvlUas0AVpNNt6JmTIcldQadAPSWuB0vv4c8hPc07km4H2HuqS81YFYtYAUNT0o/9yvnnnuuW8OmWiZtOwYsb1teCaRabhrGTdIGAb2WhNFBfFwqndVg1sGz4Lb3daZ6wJkbAXMT8QlFiebOnetWPKOD2rp1a5HfxxIfMqIaDPB1sy2ZBaQC89+RMNKASXvjySUFiNQcU0Yf+APC/FU6qlSS9ozYRuLesg+JgERAIhArBNR33I4dOwT7hMbIKlMpoqG0Hvo8nYrSKCMlNGsPoNciwJjmv0tPFeF2rwLNA4jGhj7IunXlpguBEz4in/GGhLkhcNbe+KoD64ER9xgUdVSVgKm/0aVLF7Hf4L7Yn5GheOzYMTAyu3XrVjeDjClOdFi5t64Ws50E/uwGsL5tTbAGFwNdy94nNWG8PsYondVgFu/Ed8AmFu2mmpeXpQ4EevyqUHAArFmzxi21zdOf4cOHu8vtBHNL2bbuIsCI6sKFC5GVVfmlyGdK6wSSp45adUfZntFSHphIkwhIBCQCdREBagBQQV8VeIm7nFUuyoFXgd1l+WdkarEETZIf5f2iXcCKss91JqDXAoD7EWmRQYAHB1uuEMqslYz1TL2ENUUbZz7g0tgnkoGnJZgVqfbMU2Z9Xj4HcWgsR7l7d1lpJkAocYdStYLipdxjq8Y+qk3V21kEbLigXHm7As56wJBcGXlXaXkeuuenVATWR7l958+BhkwRqNkmndVg149Fu7255AktgC6fAWlDRG8s7UGaA+lHNOanMq9WqucGC7ZsT0EkFsOmeq9qfI74cmZ5Im9jhHTZsmUV2jOKz/Z9+vSRgEoEJAISgTqLAA/z+D5V89+qPSoTCPK5y4A1Zc4maZ095wEsj+fLDv8b2HGb8in3Ij0XAEmKAqi0CCGw6wHg0FuAy0M/IqFl2b5PQ9yH4jgU1fF0cBNbAV0+B1IHVR7UznuAw+9qtP9Se+133gkcfq+iQ5zYWqmxmnpWhCYd2W5YtYJUXjWtiZHUIUOGhJQOx701D/IZaaUxd5UU4mpLXcpdDmy9Cigqd7xFHnLTWwGKaHmXmOF3esvVAHPS3Rs5tr8daP965fY5S4Gtk7zam4BmdwJkTnj3n7MY2HotULzXo3+2vxto94oolVPTTTqrwawg81WZtypMDyQ0BepfKOpuwZgu/sofQ9Ic1LIjUvU3GIBlWy0E+HKn3DsV9EiboUov1bB9GV/kbM9aZmzPwxIZUZXPlkRAIiARgEh5YIqOKnzIQ7x4Kl8DCrIstkL8m9bxA6DJjb6XbvOl5bThlDOVSKxWdEcufngIZH0BZH2oOAQUxRH7vlTffWZ9BrBmbsk+oN54oM2z/tfl6CdA1keKuFbmBUDr5wCDn9zTox8BWR8rwj2ZE4E2zwGM3MahkdHw008/ub9zpN5PmDBBkx0W6PDJjvj555/daVJMYRo3bpwot1ct5igE9j6hiGPxkKjRX4HGk3w7ho78svbTAR50NL4BaHS1n/a5wJ4ngVM/AwmtgMaTgUZX+m5vzwb2PgWcmgHw4KLxjUDDy2uFo8r1lM5qoE81fzg2jAFOz1OuSO6t/Ch45ZIwH4YntyoVkyIOrAElo6qBAi3bSQQkAhIBiYBEIHoILF26FPv27RM34OaWuatxVZd53XAge4ECADe1naZqg2E/DbBt/rqq20YPTtmzRMAvAsuXLxdCjqqFSv/1vglzV1evXu3+c1zS+uWzEREEpLMaKIyssbVuBMDTC1qLh4G2L1W4mie1pP+SuknjSc/EiRPj60cw0PnKdhIBiYBEQCIgEaiFCFAAcdasWW5K4hlnnAH+Eze25+/A/ueU4Vg6Af22ag+taJtS6qb0qPI5aaYNr4qbaciBSARI1SWTQTUKOI4aNSoiIqNkMvJ7TNElGoNCI0aMqFKsSa5KzUNAOquBrtn+FwD+gFBcidz0MzcBlo4VrvY85WGe4KBBg8CCxdIkAhIBiYBEQCIgEYgPBMh8Yv4cUyVoTJegoij/HRd2ehawfmzZfkMPDDgMmDXUUk/PVRhfzKXUGYABBwFz47iYghyERCA3N1cEcDzVf1kXNZJUXVKM6Qzz37S4zEOXj0LYCEhnNRAImSS/sgvAYs808sw7f1bhSgrg8IRH/VIyeZy1VLUUWwO5pWwjEZAISAQkAhIBiUB0EDhy5Ah+++03d+cUQWzf3o/qbnSGod1rwSZg7WCANF9a16+BBpdVbssctX3/VP7O1KS+5ZTI6hyuvFd8I8DDmb1794Klm7jpb968OXr27Bl11l+k1H+rQtdbHbg66MAsKbhhwwahJULnm9og1BORZSmrWq3QPpfOaiC4HftCUfKiGaxKgd3kXhWupKDNpk2b3AnkdFSrTZkskDnINhIBiYBEQCIgEZAICASYtkNn9ehRhULLOo3MXaWyaMyNtF7mohaW0X+b3we0e63ysNacDeT+ofxdIzUp5vOQA4gLBLydRg6KLAKWs2vYsGFUxkjWAtkLqn5LOOq/VQ2QopKLFi1yl/njd5jMRjrl0TBSm1l1QY3m8h6kIFP4csCAAdG4ZZ3vUzqrVT0CzhJgVW+gcIvSMn0Y0P1nxWktM4I4ffp0d/4LvyCU5JYmEZAISAQkAhIBiUB8IkDVftIU1Q113CgDc9+x/nwgZ5ECXOoAoNdiJQVJNepnLM0o+z8dcMYvQL1R8Qm0HFXMENizZ49wrLSscePGGDZsWMSjgdFQ/60KQC11YB4+RZraz3fFggUL3I6x97jOOussEWWVFlkEpLNaFZ78sdgwFnAofHi0ex1ofq/7Kj64ixcvBmtI0SRfvipA5ecSAYmAREAiIBGIPQIsC8bfb1KCaYyuMneVv+Mxt513AYfeUYaR1BHotbBiPuqJ74FNFymfmxoAvRYAlq4xH7YcQHwhwFKKquin98gYgWzVqhWaNm0q/vFMW+NBDlkHdAIzMzOr1F9R2zPKyf9Wv1O8Z79+/UBqbrTNWx2Y7Ma0tDQkJCSICDLnEa4x1Y/BKeKiZYwgjxw5MtzbBH09fRFSkik2xdJAHAfFrGqLSWe1qpXcdT9wkEV7WVrVAgw4AJjqua/iF5L0A/VktmPHjujbt68sVVMVrvJziYBEQCIgEZAIxBiB/fv3C7oijVQ+UiPjoi61Z/qRKRPoOR+w9ihHa8dtwOF/K/9v7Q70XACwnTSJgAcCM2bMANWvqzI++8y57NSpk6hFvHLlygqXMApLai0dP29jLqx3e7VNvXr1cP7550c8eqs1H6oD0zmns+xtzCVlyZxQ89KZNpCXlwdSqn05/7wn5zt69Oiq4I7o53Sg+Q7Lyspy98uDB0Z5eRhRG0w6q/5W0Z4LrOwIlJY9AC0fUwove9j8+fPdOS/8EvMhjTTtoDY8aHIOEgGJgERAIiARiDcEuMGdN2+e2KDTGI3g73jMa6MX7wOWt1bgotIv04/qlW2CHYXA+nOB3DJ6Z+ZEoNt3gE4fb/DK8cQYgY0bN4KaKsEYHTt+L7yNwRg6fJ528uRJkfutFWnknphU3OpkKniLnXqOlbWUqSfToEGDYOAQolQUcaJIFYWV/FmPHj3QvXv3oPoPpzEDZaxjy7F5G/EnzTsSEeVwxhiJa6Wz6g/F/c8Dex5XWvDEsu86IKGZiKKSPsQEcp6yiN8SnU6cYvBkSppEQCIgEZAISAQkAjUDAUZKWP5C3aBXF22xSnSWtwGKyzahrf4BtH5KuYR/WzcMoENLa/8W0OyuKruTDeoeAowIfvvtt5WcSTqkdGLo3NHRVNmBkUQoOTkZEyZMiGSXVfbFvTmjyZ7iR54XsZzk4MGDNfshhZk4cD+vUqLpjGuJKbGNt0NvMplw8cUXV0sUWZ1AYWGhqERCZ07LGEmm0nlNN+ms+lpB2wmASntFO5UWmRcAXb9Bdm4R1q1bBz7ADL3zRUCrX78+hg8fDj6s0iQCEgGJgERAIiARqBkIcJNK0RQ1upqamgrWg9SiPFbrjFiFgHRgWsYooMevyn/nLlfUgp1lG9QzNwLWbtU6NHmzmoHAzp07BUVX3avSCSNVtXPnziJPlc4ZabM8sGEAxh/FNdgZ816XXaZRcinYjoJoz+/y999/7xY89b6UY2JQiTmdzGPld5xOJ6nMu3btEs472zDXlf+mHo2KHftinm+XLl3AdwTbEy9PR7+6D7pITZ45c6bPwwZGkfkuq+kmnVVfK3hyOrD5UoCqfLQuX8KReangwzOB2duYPE56RMypQzX9iZTjlwhIBCQCEgGJQDUjsHv3bjdTilGnc845J2qlLwKe2pEPgO03K80NKcCg0wol+NDbwM67lb8ntAAG7A+4S9mw7iDAqBvFgFRnipFUOi7+aoFScOzAgQMRAYkO3fjx4yPSV6CdcK6//PILcnNzq7yEONCZoyDRvn1lLAUfV3FvT/yY004hNtXoHDONQM2TpfM7ZswYUXu1Ooz5yFQ09yX4pEXdro5xRfoe0ln1hejWSUDWZ8qnia2BMzdg45a9Prn//FIyiZyceGkSAYmAREAiIBGQCNQcBLjJ5aZP3XSSLcWNfUwPoEUEdRjgLMuT67saSO4NbLwQOPmjAm6j64DOH9UcoOVIqw0B73xV1gCtKlWNkTpS4rVopbxWqy7r2rVrNXM5mbvJHM7qNEZBmaO7adOmiN2W+/tu3bqJwyst9iSj1ytWrBD34/uiZ8+e6No1+srcjOryvtnZ2ZpzrU3VSaSzqrXELMj9RwvAZeejB3R8H2hyk/ghU2lC3peRGnDBBRdU22lKxL6FsiOJgERAIiARkAhIBES5DdKBVdofN/dqSQ/Psh7VBlXxbmDtUKDkoHLL9m8ATe8AlqaXl9Pr8jnQ8KpqG1J13YiHB4xakaLJ/RUDATE9OKiuiUfoPszd/Omnn9xOJPNHx40bJ7CsyijWs2rVKoE/vwt89qkGzKii1veAtVzZnvdU2zdp0kS0D+R+VY0n2M85DooOkcLL/+Zzw+enZcuWYLSZaXxqfqonxVfrPoy6Ejd/KQF8RknFVaO5vIb+QDTTAsnw5LvK81CBWHMsnC/HQB0drkNtMOmsaq3i9puAI1OUTxhV7b1M1DejNDRl7rUsFqpnteEBlHOQCEgEJAISAYlAPCBAKh0V/tXoKjd9/G1njl+vXr2Qnp5evcO0ZwPrRgD5a5T7NrgYaHYvsLZMIMaQCvT6DUjuU73jivLdSG1ktI5OBZ0NUipZToi5grFwfqI83ah0//vvv7sVYulgsn4wn+NAjY4Xo6zEnxUuyDTwZ57t6RjHWoGWTii/x2oOKqm7jJDSqOjLuTEiyVqyzNXVUj9mWzp71KOpyhjl5LuDeNHatGkDHnZF+oCF8+JhwurVq4Vujmr8fvCefIfRSeZcuQ61xaSz6r2SVNdbMwBgdJXWaBLQ6b8iT4QPCF8AWsZkbUpix+T0tbY8jXIeEgGJgERAIiARiBEC3AgyIsP8VW+j4MqoUaOq+TfeBWycCFBDg0YKcPpQ4OAbyv8ndVDqqyY0jRFikb8tI6q+tEFIxSStNNIOQORnEdseyQBkHqXqgLHW5sCBAyVuGstCjJinS4fV25jTSoczkLrL7Gfp0qXufF86jHRyq3Lyg3lSeA8GzPiOUvOQOUZq5vTt2zeYrmpcW+msei9Z1qfAthvKKMAAes4D0keI0xI+0KQJeRtPL1gsOdYnSTXu6ZMDlghIBCQCEgGJQJwgwA0R8/UYddGy6q6hKMZw4EVg96PKcMxNAIMFKNql/H/aEKDnXEBXe6oQbN68WURVtYx7LeYRV2fdzjh5NIMaBkutkJqrGqOqWrmmQXVaixszwkrmpKcoEw9EqJjcu3fvgGfOQwKmC6rGHF86u5EwOqcbNmzA1q1b3YcQdFTJ+GB5mtoeKJPOaoWnyKUU2j49X/krqTV9V4n/ZFSVNVXVkyrSUsgJJ4+fp33R5KZH4kGXfUgEJAISAYmAREAi4BsBblapJOqr5iQZVCNHjqxeCLMXAeuGat+z5eNAm2fDGg+jydysU5CGm206hNz8Mr8vFpRbUilJzdQybs6ZP+ipxhrW5GvhxXyGWWdUzcVkVJBRVWn+EeB3ngclzHPlYQif/0Aiqt690k9QmRl0eEePHo2MjIyg4Ofakb7M7yQDZPQ36IxmZWW5+6HPwTI5oYwxqMHESWPprHouBJX3mAvisiny8N1/AuqNFQnMpKWoRYaZqE06kHxhxslTLIchEZAISAQkAhKBMBHgBnHWrFkVcsE8u4zJxt9RCPyeWa4I7DmgnvOB9Krz6fzBoua/MY9PNTqpjApxM1zd5q90CvdeLAvCHEpplRGgaBAje6o6LJ0cOksMrEirHgToJ3ANKOREY54wD7iCCWjRYSbVV0uRmX1yXSmexGBZXaHES2dVfX5dDmDjBODUTOUv1jNELohDn4aFCxe6T/ripv5a9Xzv5F0kAhIBiYBEQCJQJxDgZp+/98eOHas0X24KBw8eHJvaq2sHATleehmGZGDQqbAowNxQk/ZMJ13LON8WLVpU29rTYeZ4fNXIZP4f8wCD2fhX2+Dj4EY8eCAFWI2qkvXHMirSqg8BYr9mzRpB16XRZ2Bkm5HaQIzvoN9++w0UbNIyCr7xOxCMWFYg9433NtJZVVeoYKNSz8x2UvlL8weAdi9j9+69oo6RSv/lAxcrOe54f5jk+CQCEgGJgERAIlCTEaCCKIVSvPNWuekcP358bBQ29zwK7H+xIqz1xgJnzAgLam8FU+/O2rVrJyI41WHc5NPR2rdvn9vZ8r4v91/UB6kr0aRgcScrgArKNNJGSZmWUehgUQy/PQ+BWMqGyrw06tmcf/75AT233td6j6ZBgwYib7uumXRWHQXAsS+Ag68DhVvK1l8H9F2NElMX8cCpoXie5pGCUpvkoOvaAy/nKxGQCEgEJAISAX8IcJPJyAjpeCyjouawNmvWTERX6bhWnzmBox8B2yZXvGXbV4EWD4Q1DOaoMkfUV44uVWTpHEbbGAygeAxz9FRjnh9TrRjlVinKzCWkWJBMwaq8Ijt37hSBFRqdeVK4mXssLTYI7Nq1S6yHGuXmelC115+xLQ8byC7wVUqHQln8DtQ1k84qfwCyPilX/xXfdD3sHT7H4q2N3Oq/zOHgS7t58+Z17RmR85UISAQkAhIBiUCdQ4Abxj///BN0BGiMVg0ZMkTkilWbHf8a2HE3YPOiJje8CujyeVjDYG4jS5x41mv07JBRHJbkY65oNI30Vc9yHKxnO2zYMJGbd/r0aaEZojrUrCVJdpu0cgS8c61Jl6ZDU72HKnJFPBEgnZcHQWqkm88y18RXsIsHZBs3bhQqzr6+j+yf6sSsN1zXLO6dVZ6ocbH58lLpDDwNVBeTL1NyuEOyY18DW67QvDTX2Q5zjj2KEkeS+FzSf0NCWF4kEZAISAQkAhKBGosAN0lUV1UpfXRU6UhViyPAeu/rhgOFSv5bJevyJdBQew9TFeDcW5F2q1WOz/PaJk2aCOcwWiI9dEYpSMPygDQy2EaMGFGhFODKlSuxY8cO97D4ebUeGFQFZow/Z1Sa/6hG6jYp3NJii4B3tJv5w127dq0wKB7CUOXXn6ASL2C0XD2EqIs0+Lh3Vj/++GNxOnHdddeJFxhD61999ZXgbDPEzhM/fhaSw0pBJbXYttczbXMlYWbWiyhw1Bf3kOq/sf3Sy7tLBCQCEgGJgEQgFgiwFAU3kyql78wzz0THjh2jP5T8tUqFAoe2ABIaXQ10/izocVDA6Pfffwfzc1VTRYtItaXjqKqZ8nPm3NFhTU1NDfpe/i5gXjAFrVRBJY6B9/FmsNGh5T5QDVI0bdoU55xzTq2vLekPO+YbHzp0SGBy8OBBN1Wa9Gnuj2t73c2IPohR6oyOKCm9anSVBz58tvlvHgJxjdavXy+cVfWwhkPh30kZ5nPPa+nf8Jmno8sIbV20uHZWKWFOh5R5I0wUp7P64osv4jOuqcgAACAASURBVOqrr3Yr1D366KO4//77wQhr0LZ+FHB6tuZldlcCZmS9hCJXI/FSlPTfoNGVF0gEJAISAYmARKDGI8Co6oIFC9wKnWR5kdIXdfGa/NXAmsGAUymDUckaXAJ0/SZgfOlsMweXc/F0RhmxYS4uHVUaP+P+S91k82/8jJRgOkORiOxwc75kyRKxv6OxT9IbGX3S6p97QZWOzag294PM36uLtn37dqxataqSEBXT1RhYIRNRWnwgwO8Qqfaezqj6vPM598xN5XPN7xcj43INK65f3DqrPDV6/fXXce+99+K1114TJ0V8OT300EN44IEH3BSQp556CjfddFNozuTh94Adt2s+0Tn25ph7/Ak0at5Vqv/Gx3dejkIiIBGQCEgEJAIxQYDRq0WLFrkdqzPOOAPdu3eP7lhKDig04KJd2vfp+D7Q5OaAx8BIHJ0+VTSSm2WKKDEPTnVU1c7YZu3atWA+qRpRZhtupBnlCccYceI4mJ+nGsWA+vbtCzpcWsYI4i+//OJ2srmZp8JqXYsgcm/M0ibMifQ2masazlMZnWu9c1d93YXfrV69eolAXF17pgNBPm6d1WnTpomTBb6MGD31dFYffvhhdyT1hRdewDXXXBNwLTCeYnh+yfWbxsGU9xsApxsvh8uM1TlXYU/xaIz0kxAdCMCyjURAIiARkAhIBCQCNR8BRgJJ2aPRqRo9enTUcjlVtHSH3oLp4JPQuYo9ANTDljIMzq4/C0FIb6NzyX0O9zt0SDlWjtuzDB//TqeTlGZfm2NGg5gvyrxW1WHldXRY6Rjxb/x/Xu/LyVTHRgeV/fGao0ePilqUalSJ0SQy2KoScmJklbRJdSx0stu2bVvzH6wgZvDHH38I+q+WkSLKPXNVaxHE7WTTMBHgIQsjq+oBkXd3/P5QZZwHNdF0Unmfqr5fYU41qpfHrbN6yy23oHXr1oKrvXnzZuGcTpo0CZ9++inuueced2T16aefxo033igWOxBjjoSnoEBp3l6Yj72DxuY/kWTIxqnSdtiaPwpHS3uhTduOMhQfCKiyjURAIiARkAhIBGo5AtwwkYKpHngzh5MRwWiKLelgg7V4AdILP0Vi6SbYDQ2Rn3geTluvg0OfWQlxOoCk1jIflc4hx8ZNKgWVVOeQf6OjShptVWPnNSwfwz49r6dDRAeU15MOTRFKX9oh6kaT9GL2QWdTdTg5Nub/BiLgRNxZUkjNXWU0qlOnTlHd5MfbI83yPr4cH64Fo3NVrWm8zak2j4fPLMWvfJWi4TPMXNRIUOv94cjvJlkUNdXi1ln1BNQzsvrWW28J6Xh+IfkyfuWVV8BIK0/mgjU+RFSho3y7tzVq1EjkZ0TzpCPY8cr2EgGJgERAIiARkAjEBgE6WCxloyrTcn/AXE+KpcSDcXyrV6/Gtm3bfA6HIkakL3fu3DngDTL7ZZ/cdGvRT3kzMuHIgFOFmtQBsD1FZigW423Eb/jw4UFpjnjXr6w2sat4WGBARMfV3F3vIfHwZMyYMTKyGidrxWHwYIWllxgo0zIe1PAZluYfgRrnrDJ/4r333hMnggcOHMDtt98e8smmt9y3J1QsOs0XbyCnffIhkwhIBCQCEgGJgESg9iPACCVzJ9XoVjzlCXJDTMfQV+SN0RVSeEMVjKSjSFqwrygRsfCOrnKzzjxLLVNpq8EonPLezNlU6dh1rVoDo9MspaR1aNCtWzf06NEj4EOI2v9tjf0MedCzbt06wRD1NkZVSduOulBb7GEIewQ1wlkNe5Y+OuBLnfQWLSPFhQrEvgr4RmtMst+ah4CrMAfOglOA0wGdJQ36lBCUqWvetOWIJQISAYlAnURg3759okap6rQxd5JKtrE2OoXc1/hyJpkuRcZYqEYHkY6ir/6D7Zd0VUYC09LSgrqUlGSqFZOGTCMVu1+/flF10qgIrVKp6SDT0Yg2dVMLFOarstyPamouImnd/fv3l1HVoJ6k6mlMOj4ZGVw7Pkf0L/j8MKIaL6yM6kEi9LvUaWeVPzaeanSeMPJ0kC/RYE78Ql8GeWXNRMAF2/alKJz7DpynDwNOO/SpDWDuexESz74SOoO5Zk5LjloiIBGQCEgEfCLAqBbLvxw/fly0YWRk5MiRMT/cJtWWYi7cEGtZuJRDluFgvVNfVOBgHxk6fRSpCjYowM0/HTY1ukoGHCNUwfYT6Hg5b9KrWfaHDjLvx/w/KkJXp5gR69HyMIJOM43zpTAPnz86/LFwngPFsK63U8tGce34zHDNpH8R+FNRp51Vvuj4wvOuf0T4GjduLHJjZc5q4A9TXWvpzD6M3CmT4cjNgs5z8gYjrBOfREKv8XUNEjlfiYBEQCJQJxBglISlbFShIFIwWSM0lkbKLfc0WrRbbpCHDRsG6nGEatxo00mnXoi3ca/kK0JKJ09rn8V0Lu6zQlEppWPOXEA1ukrnceDAgRF32Oj4U9uEc/A2tXxRdTmJy5cvB6nYqtW1fN1Qn1t5Xc1HoE47q1y+LVu2CCl09YXHvzFflaIJsihvzX/AozmDgu//gZI1P2newtiiB1Jv+iiat5d9SwQkAhIBiUCMEKCTSudh9+7dYgR01s4991zUq1cvRiNSbsuyMIx+ehrHRqpyhw4dwh4bo4xLly5Ffn6+uy/2zwhfu3btNPunOBNrtnrusxgV5D4rFHFM9SakVlKdmUaHkRTncGvAek6AdGfm6Ho6iJ6fc684atSokJztYBeC1HOWrVEx5DxZ7kcGVIJFUraviQjUeWeVi8ZSNvv37xfFplkih1Lo3op2NXFx5Ziji0D2K6PgzFNoYN6mMych4+9LozsA2btEQCIgEZAIxAwBOmyMuqmCRszB5CE3y+7RcavufYS3mAujqS1atBBjCSei6g0w50tFWkZwSWfkfBkl9Wd0ornPKigoEDVauc8KJaLqeQ9GV+mYq6Vs1DI93Mcx0k1HWCvqyWgpDxmYBsa5cOwsH8K1I8WZY2ReLNt4OuVa8+M9VHxJ6+Sas386uOyf0Whir/YfShSWwlkU9VKj07wP09R8lQqK2RdC3lgiECUEpLMaJWBlt7Ufgbypk2Hbt0ZzovqMZki/b3rtB0HOUCIgEZAI1FEE6Bz+/vvvYNTL0+g00UkcNGhQtSLDA3fmrKplMugUjhgxotZG34j/qlWr3NFVT7DpCJMmS0fa29Q1Uync/JyOX2Zmpgha0EHVoi37W0zej5FWOr4sh0jn3Lt/CiDxuQjWGFFVI/i8VtJ/g0VQtq/pCEhntaavoBx/zBAoXf8L8r97UqgAe1tCz3GwXvxMzMYmbywRkAhIBCQC0UWAET06h1q12nnnAQMGoG3bttEdhEfvdGhITaaTxAgeneWWLVtW2/1jcSNGMDlnLWMOLenJnlRZimKtWaN9yKzVB6PTxFNLAZkYezqkVc0/lMODgwcPitxo1egM8wCCByLSJAJ1BQHprNaVlZbzjDgCjlMHkfv2xXA5bJX6NrXtj5Tr/x3xe8oOJQISAYmARCA+EKA666xZs3yq47KeKQWEqsOYy8j6myptlVFC1oqv7U4NBZ9I2Y20kd5M0SaW+6EY58aNGys4rKmpqUINmJ8dOHDATUX2Nw5ShCdOnBgw/ZmiTjwM8VT/5Zqy7Ik0iUBdQkA6q3VpteVcI4eAw4a8z+6Bbdcfok9dghWGRu1hP7AecLnE31InT4GxVZ/I3VP2JBGIQwRcRbkoWfU9StbNhCv/JIyt+yBx8PUwNu4E6A1xOOLaNSRn/kmUrJiG0o1z4CrOg6ndACQOnQxDZktAJ6Mv0VxtOhN0Vn1RRqvTWaXQEAWHaHRQKb7D+9d2i6SzqtK3GQ1nRQjP/FI6xIxykibM6CbLAKkRW64/1aFJB6fz6qu0D6O0zDWloxuISfpvICjJNnUBAems1oVVlnOMOAKlm+ch/6uHASiOaeKga5E09EbkfnAdHMf3iL8ZGndA6k0fQ2dKjPj9ZYcSgXhBIP/rv4HfB7ic7iHpklJhnfA4zN3Oi5dh1s5xOOzI++xulO76o0L5LH1KfVgvfQGm1n1r57zjZFaMeDHypVXWhEOsrtxC0pEpNETBIRqFglj3tS4I8FDoacWKFRF5IogbFZ1DFX4iJZgVJqh87MvoqFJsqU2bNn7L7NDxXbZsmTuaS/VfqidXZ13XiIAqO5EIRAAB6axGAETZRd1CwGUvRf5nd8O2W/mB5MY8dfJUGBq0RdG8d1G06EPl70Yzkq98DaYOA+sWQHK2dQYBlm5iCSctMzbrhpS/vg+d2VJn8KjuiRYv/RSFs17XvK2pwyCkTHq7uodU5+7HnMnVq1drRtPolLD2aigKsMEAyaje4sWL3Y5Nnz590Llz52C6qNFtmdNJDDzzR/2V0/HVnocLkcgxZrSXVSb85bPS+SSNmKWOvJ8PCmT9+uuv7meKlOTRo0fXicOHGv0gysFHDQHprEYNWtlxbUXAtnUB8r5+GHDYxRQZUU0acRsLvcGZfRg5b14IV9ln5h5jkHzJc7UVCjmvOo5A3n9vgW3PSk0USI1Pu/dH6K2xrTsZyBLZ964SNFpnwWmY2vZDwpkX1QgKbc5bF8FxYq82/okpyHhsYSDTr7qNw46S1T+KAzp9ciZMnYfC1O6sqq+rAy3okBw7dkxE1CjeQ0qo6qQwQjds2DBRqiWaNnv2bFFGhkZFWlJN61L9TUaWWcuVuaOk6RJvHhSQrqt1UMD2W7duddN6WeqmS5cuPtsHu3aMuKv9c5PN/GFSg1mj1tP4fNBp5YEGy+WwtA+v5TV8llTr169fRGrkBjsP2V4iEC8ISGc1XlZCjqNGIMD8vJy3L4EzX9kYGOq3Rtpd/6uwsS2c8xaKF3+kzMdoRtodX8OQ2apGzE8OUiIQDAK5UyfD7qN8E+nvafdNF85NPBu/q4Vz36lAYzY27y5otIaMZvE8dPhzVsX7qWkXWMc8CGPLniE73zyAy//mcdgPrCvHwmBE0ojbkTT4+rjGJxaDY24jo5wUPKLRYaLDGi3nkQ4a70ejY8boYIcOHWIxdXnPKhAgZZlOLCOnnlFXUnvV58W7C+bO8vmp7UJZ8uGRCPhDQDqr8vmQCASMgAtFCz8UVF9hej2s4x5FQr+LK/RAwZPcf18NZ+4x8XcKnqRc+07Im8WAhycbSgSqEQFXaRFy/zMJjmO7te+qNyBp2M2CeUDWQTyafc+fyP38HqC0qNLwRPmpi/4Zt2PngAt/fQ3Fv3/mF1pdYgpICbaMuhf61IbBLYPDLmjexetnVsiJFY6RKRHJV7wq0xy8EKUTQuXYDRs2uD8hJbd3794RpwMzikvKKSO7tOTkZJFzabFI6n1wD3r1teame8+ePVi/fr1mORzPkTDnmFFyuZ7Vtz7yTvGJgHRW43Nd5KjiEAFGVXM/uN5Nu9PXa47Umz+B3pJecbROJwp+fgElf34r/q4zJSHl+vdgbNEjDmclhyQRCAUBF4oWTEHRgvcBZ7mwklZPiYMmIWnEreJ7EG+W9+ldsO1YqjksfVojpN83HdAb423YYjzO04eQO+UGOPPK6YLqQHXmJDC33rMGtD69iXBYTe3OFurlztMHwYM1sj/oxOqTvaiqTgdYnivvvzdr3oP3Ih045SrtnNm4BK2aBkUqJ53IU6dOiTuS7jl06FCQbhpJI1X0t99+c6sR0ylmvqq0+EeAJYZY75UKw75yW1mi5oILLohaVD7+UZIjlAgoCEhnVT4JEoEAEVDovR8rCsA6nYiWcuOnZfZDm5D7/qSyj3RIPPtKWMY8GOCdZDOJQHwjwPzFwhkvwWUrFgPVWdLFoQ3p8YYGbWA/vBVQ6w8bTDB3GAjrxc9Al5AcVxPLeWMiHKcOaI/JlIh6jy0CDHHorDodyPvifti2K/RPsQYJFuFYm9qehcRzrhX07KI5b7nz50UjvQGmlj2hr99GXMscXQrB6VMbwTL2QcECcZw+DNu2hbBtXyKwcZ465FY99waKa512l3IoJ60iAkePHhWOpOqIRKPuKem/pAHTWMOTjk1iolSfrynPIqm/M2fOFLRgLSM9+KKLLhJrK00iUJcRkM5qXV59OfeAEXBk7UDOv65057WZOw9FchURhYJpj6Bk42z3Zj797u/Epl6aRKAmI2Dfuxp5n98DV0mB4v+kNkTKde8JJ1U1295VKPj+KThPH3b/jarY1gufgj4lstGlcLAs/PlFFK+YptkF6bNpt3wKPeuVxpExYlo0920U//55ObYdByP58hcrRa8d2YdRNPMV2HYuUyKtfoyq5vr0pnAc3V4hf9ffNQn9L4N1/CNxhE58DWXdunXYvHmz22Gl6E+PHj0ikn/IqC0VY1Wjsiz/kVazEFi1apUQh9IylrmhCnC08p1rFlJytHUZAems1uXVl3MPDAGnAwU/PSvUMGmiJM3Vb4gohD9znjqInH9fBVdxvmiW0GcCrBdql/kIbCCylUQgtgi4CrMF9dRTgTb50hdg7n5+pdxOx5FtyP/qARGpU744OiFIlnz5KzA0bBvbiZTdvXTDLOR/86jPsejTGgs1b2Or3nExXrI6ipd9gcJfXnNHO01t+iH5qtcEtVfLmFtMcaTCGS/7VA4OZXI8pEilMx9Hhw+hzCOa13jXP42UOrDT6RSiSizXQiNdlHVV6dxIq1kI8BmZNWsWSAv2tu7du4sDiGiXPqpZiMnR1kUEpLNaF1ddzjkoBBwn9yH3/WvhKlaoOizZIOoXVpXL5rAj/3+PoXTTXGWvnpgscly5Ya9T5rTDcfIAXAWnAFMimDvnt5yJww7Hqf1wFZwGTEll7TNqLWSMeDlPHQAdQZgtMKQ3hc6SFtH5EktG2WArhs5aDwZGC/WGoO7hLDyN/C/ug33/euV5NpiROHQykobd5LMf5kTmT/ubohjscol2fP6tE58ADCbAXgJdcqYyHp3eTz+nRFmo8vatwhY+sh/cKPIxVSqzEIHSG6AzW+EqynGPhbmrFFoyte4bc5E0+/61yPv8XjB/nqZProfka96GsWmXKteSz1fh/PdQsvJb/5FTvUHkr3LeVBEmrZiR2dLN8+DMzXKvY0IvClA9U+V963oDb3Vg5q0OHz48rGhZdnY25s+fL8qc0Fq1aoWBAwdKp6aGPmykjLNWL8vXkBpMKnfz5s2FKBepwNIkAnUdAems1vUnQM7fPwIuF/Km3gjb/jVlDmeKyNHSpwRWN4/iLRRxUS7WwXLunUgc/Nc6g7rLXiIUS22b58NZlCui0nRMLOMfBcuDeJto/8ursG1ZUNY+AYb6LWG54DEYm3atdbjRUSqc/gJsO5bAWZwvFFYNDdvBeuETMNQvp9WGM3E6ZYXTnxf5h3SM9UmpMHUZLsR2dObAVUMLfn4RJSv/V06F7zEWyRc+KQR6/BnzWAt/fBal2xa5m4kooMsFl8MGfVIaTN1GwnL+3ZoiTFTsLZjxIpzZR5X2FrY/F5bz2D60/DxXaaEilpa10z2mpKGTBS7ss3j51yhZ8Y3HeC2wjLpfqb8aI7Mf3oy8T+5UDjVEjqoVqaRfa3yPfA2RUdacty+GM+eoZhMeJFjG/w2GjObQJdcrXw+XU+BfsuZHFC34QLk/SxPdOQ36jOYxQqTm3JbqwFR/Va1Tp05CCCnUiBkdG5ZAobGkybhx40R9VWk1FwEePPAfRs0ZgbdarSE/HzUXBTlyiYA2AtJZlU+GRMAPAqWb5iD/678pLXQ6JA6cJDb5AZvTgdwProP90GZxiYEKwndMC3mTHfB946Gh047CWW8I2qK3GTJbwDL24Up/L90wGyVrp2u0b4mUyVPjvmZnMLDTcSz88RmUrJtReb4N2yL1hilh5zgzoipqoZ7YW6n0SOLAa2A5/56qI6xOh3DcCn55xR1V48EBBcYCzsF2OVEw/QWUrP5BKNQyxupdzIb5j+ZOgythUTDjJaFK690+afgtSlTXT0RWaz0Y4c/77G73d5LRVPMZo5H8l6cqsCWK5v0LRayX7LQrX39jAiyj74O594Rq//4ylSCPUe29q8reRXpYxj6ExLMuD+aRE9izFI3WMydK0Vz+EkwdK6+BehOOI+e9K4USMc3U8RykXPlafIpQBYdMVFuT6kmxpUioA5MuOmPGDHddznbt2uGss86K6vhl5xIBiYBEIJYISGc1lujLe8c3AvZSsam17V6hbFbNSUi99fOgabz2I1uR+59rAYey6bWcd1ediK4yeiNKa/iI4gS7+Cx/wrqdtcWY05n78a1wFZZTTj3nxkhf0ojbgnbG3H2wRubPz6Nk1Q+akJGOLUovJWf6hdS2bTHyv3kEjMrRDPVbIWXSO9BnNAtqKRhFzvv4Ntj3rwvqOl+NDQ1aI/XWL4J2HAu+ewola39253yau4yA9dLnhDPqaTxMKN00D4U/PeNBFdYLB1Eoe1dX7ViHDXmf3wfbrmXlFNz+l8Iy+gHBVAjWnNlHkP/Vg7Af3lJ+KWvi0vkfOlnjGMHjDi4XCme97q7tyndiyvXva7Ikgh1XbW+flZUlqLvhqAPz2hUrVmDXrl0CLkbgSCmm0rA0iYBEQCJQWxGQzmptXVk5r5AQoGPFSKBt60I4i3LgKmKeqhIHShp2o+I8BGkuWwnyP7+n3Om11kPa7V/WemESx7FdyP33NSC1NxJm6jBIyRWuJVa6dQHyv3rYHbmrPC0dDA1awdx9NExt+4lDEkYymU9Z/Oe3oDiQM++EcBQSB14NU6s+cBZmw3F8r5JjuGl2BTVeLdio4GvuMRoU6TFktoLOmg5XQTaKV36D0o1zlDqctuLyEjVmC5IvfR6mTkNCWoWc966C44hCXwzbDCak3fF1wIdHdD6LF01101h5f0ODtuKZouPuy0o3/ApGdz0PFUytesNZcArOwhyRy5o4+HoYm3SuOkodwKSZF1q87EvYtpIKnwe9NQOO47vdVxL7lKvfCKAnP02cdhSv+h72vWugt6bD1H4QqNYciAPuOL4Huf++2v1MJA64UkR5pVWNAKnAmzZtcjusVHlNTk5Gy5Yt0aFDByQkVDwwYY90UJnTSMXYEydOwGazua9v0qQJhgwZIvMaq4ZetpAISARqMALSWa3BiyeHHlkE6FQx8mPbt7YS5dDQqL1QvvSOvgQ6AtIfC374p9Jcp4f1gsdimv8W6LjDaUfRIOYFspZjJCyh3yUCtxpvLhdKN89H0Zw3Bb01EGMEi6qrFLxhZMy2d3UFkRzW2DQ0bC+cS1f+CfCAJBhj7qrov1UvIfZUyu+Ay1mhC0bxrBc9DXO3ysq/gd4rf9qjKN04K9DmVbajk5k05AYk9P1LlRHo4hXfoHDmy4IKSxMR4uv/LWqM+jWXE/asHcj/8kE3/dWbxkzxtOSLnw3ZiXff3+VE3n9vQeneVZXeQWzDXPnUmz4SJWZiaUXz3kXRwqnK6yzBirS7v6v1h2+RwNtbHVjtk7mrzZo1E46nt+3cuRNr1qwRTqq3UQG4UaMqnt9IDFz2IRGQCEgEYoiAdFZjCL68dXwhULxwKgrnvas5KKEAfN17IQ+YFMjcdy5xl/FgNCz1xg+rVhQO+Y6xv9BxZAty/3urW0XZc0R0rlKufgvG1n3K9+kl+SLSaNv1h+bgzT3GIPmip2suZi6niHoWL/0EJetm+omoQogW6XT6cvppiMtJJ9TFnEutGpvM9fRySP3dhs5d6o0fhaVUzJxLoWZbVqPV837mbueKMjFCJbjMbHv+FArEWu3djXQ6mNr2R9LQG2Fs2ZuKM5WmYd+9EnlfPeAuI0XF3+QrXoKp/cCAkRUCRx/dpvk8sxNGWFNuUMSHQrXiJR+jcPab2pcbE5B262dCgCvWxgOo3H9dLiL7NKEM/JenqzwwiPW4Y31/brjmzZuH3FxFzdnbunXrhvr1y8X76KCyVitVYrVswIABaNs2PspAxRpbeX+JgESg9iIgndXau7ZyZkEikPPGRKGYqmW6pFRkPLogyB4rNi/dthD5X9yv5J3pdGJjTmGXWmkuJ3L/e0u5IIzHJCnkYhn7IBL6VlZWZZkgRrBIIfY2XWIKUq59t2bmx7mcKFr0IUqWf61Qaz3x0BvgKov28c+M0lkveBz6zBai7FHp2hlw5h0P6jHRpzdDQt+JMHceCtveVSia9WYFOrahYRtYRj8I267lKF03E1TsrcoY3U27+3uwvmY4Vrzsc8UhK8vhZl+GRu2QfNUbMGjkwdK5L5zztjsiKjBKSIKrRMmhVY0RPjqMFO7SZ5RHHpkjm/f5Pe5yL2RHJF/9GkxtBwREe/W8R/YbE0XkWfMdkZiMjMcW+s/5rAK4nDcvhOPkfu3+E6zIeHxxONBH7loKZqnq0Koy8Q0fwEAqtDSfCLDkzOzZs2G3K/oF4Rrpw+ecc0643cjrJQISAYlAXCMgndW4Xh45OG8EnDlHyvK5FopSH6bWvZF4zvVKncEg60Z6953z9iUVcsMqbIStGcj427ywFoTlMvI+vKlc2ERvEGVcqL7JnEPSMGuFuZwQESI6GDSdHqb2A6CzZIg5mjueA2Pr3j439axnW7J2BuyHNkFnMIrcTLUWprFlL5FjKEqfxKM5HSjdvhglf3wN+9FtMKQ2grFdf9j3rAIjc56mr9cMiWddBXPXEaDqtP3INhjSG8PUeRiMzbq5mzLX0r57hahzSbEj5kpqmsGEhJ5jYe45Dsyp9Pw+0GG1bV9SluPaDQm9JoDRbRrp73RaWV6odNtiuAq1aduC7nnXd9Cnhv+cUrTMtuN34bgbW/RAYu8JgKlyvp46T0bbmYfrzD8FU8ueSOg9ASUbfkXx758rBxseEWIKRjG/2X5gvcjhFerDZTWSeUiUNPJOJA2+PmhHlWPJfe9KsU5aRnwyHmd5Hm/d4sAf1Jx3LtU8qBFfI0saMh75LfDOotzScXQ7ct6fBDgUemriOdcp6tLSfCIQaWeV9VUHDRokEZcI1CgEyvdxi+Aszqt6H8dUuK7thAAAIABJREFUjIMbUbz0U3H4qrekixx7Ktrr0xrXqLnLwYaGgHRWQ8NNXhULBES07maRr+e5HdQlpSD5khcUgZAwLP/LB1C6RXszKEo0XPNWGL0LtwCFv7wGRpYqGGmMbfqJ/LnaYM6TB0S5FDVaJ1RnWXYmlB8Vl0tEJFlGRBG6AoSgS3WqsQaxKFxbjlVVztW8VG9EQr+LkTT4r8oBRaCqsi6nUPYt+OlZzW5JD0294YPAy8l498L+V36Lgp9f0O6/SWek/vU/IvIbL8bSPCXrZ6Jw1psVaNVapXGUZ+cKJJ1/b0gqurye4musA6y9rgZYJzyOhD4XhgxP/tcPi2i6lpnaDUDKdfwexIu5RB5+yeofxYAo/pV+/89B1e6Nl5lU1zhYR3Pu3Lk+acDBjkPSgINFTLaPOQIh7ONs2xYh/9u/u9M4lDnoxKE3S7xJq/0IxK2zyoGx6DXpMlTM692bkRjFqIqn5nx07txZFsOu/c+pmGHxko9QOFvbYWTOWsjOntOBoiUfo2juO9p70JQGSL7sBRhbledXhgI5HZi8j2+F7cAGzdgL67cmDro2lK7j5hqXrUjQeBkFE2Y0C+EZ5iOGasyPyxd1MTcpP1FJaUi56jUYGT2MI2PtydwPb4QzJ0t7VAajUIxl+R1FebVybmUg0+GPNqPNqlCQwCQxBZZxDyGh5/hAuvDbJv8biiDNqSjglJQC6/jHYD5jVNj9R6MDx+lD4pDAtmkuXGWRPu/78LAk7Z7vQxZJU/sjpZgRbl8mSlPxexwM04NshKWf+sxX1VnrKSrMbftHA76Q+6RyMRWeeWhAE2V9qAwc4rMd8kBq0IV79+7Fn3/+idLSUveoKbBESu/AgQPB//a0PXv2YNWqVRXa6/V60f7ss8+u1L4GQSGHWgcR8LeP8weHrwNIy7l3InHIDXUQybo15bh1VqdPny7U8Ro0aIC3334b/fv3xyWXXCJk33/44Qdce+21osj2sWPHcMcddyApKalurVwdnG3OGxfCccpHPpfZgoy/LwkeFYdNiQ5wc+4o2zzodGCOKs3U4RxYht+i1JQMNALmYxTc0GW/OdHrdLC8sd5aD4lDJyOh9wXQJZRHr0jTJK2UDiDzBekw+IsikzLL3Ejbzj+gT2P70TC1Pzt4bEK4omjhlLIoqHIx6c2WUfeHjZ193xrkfniT24Gi05dy8yeCJhysidIvy79WynZkNEVCr/F+HV9XYbbSft9akLor2rfsVX5bpx22PatQ/McXsG1f6lO0iGuWfOmLYUcmKTZUvPJblK6fKZSBRemUoZMVKnwEnARXST6Kl38DlmxhKSeWzaF4kaFxx4j0H+x6BdzeXgpBo/WVU5pgRfrDc4Kuy+p9fz4/Rb9/BtumeYLGTCq/epDCtlRNNlEsauITgFftVs25sB7uT88KvEn5Vo20X+a3k9JsGX6rePYisb4B4xlIQ6cDBT8+g5I1P4nWfG+SRREPIlCBDD8WbViK5tSpU2Ivw/2LxWJBmzZt0L59e5hM5eJi6tjY/uTJk9i8ebNob7Va3e15kB8Jq/IdF4mbyD4kAgD87eNCAYjl19Lu+jaUS+U1NQiBuHVWPTH89NNPRX2x++67D88//7xwVJs3by6aPPbYY7j33nvRsGF4oh81aM3q3lCdTth2/g7SdH1FTQgKRVos592jOGYBRDVcRbmifmLp+l/cmNIZtIy6LyoRJOYCZr95kaiT6deMZpHXae4yQtS9LJrzDuyetSkNJiQNu0k4EN7mOLYb+d8+DodnXp3RLKJ5LPERTXMc24m8T+6EM/eYuA038VRQ9lfDMpjxFM3/N4oWTXVHFBMHTYLl3LuAIBxWx+EtyP/uCRAn1ZhrmMRoWP/LKg2HeaYF3z4B1pYsb5+MpJG3wlC/jSJQtHmeu6SJv/kknHmxoIlKix4CLJXEXFUtoyOV/uCvYTurWn3zGSic+Yr72Wcb5g9bxv1NRL19GQ8eCme8jJK108vfQSn1kXT+fUjoOSZ6QEWwZx7ikFEg8oaZEzzidiQNnRzBO8iuoomAz3fc+Xcjsd8l0by17LsuIRDgPi5YSAyNO4m69dJqNwJx76weP34cL730EkaMGIGxY8figQcewEMPPYTGjZWk6ieffBI33XQTWrRoUbtXqo7OjpEjRh3s+9f6zwMsw4eKpSxfQafAn5NEhyrvs7vhyNrpjoTRaaF4T4WoWQRxV2jAt/ncTFe6lU4vojROW3El2jD/nnzFK0KcSTVGVPO//psQ+PGWeFHavwrm3kbFmIdC8ah9a9zdJ1/zFswdKf4RuuCM51h5+p/78e1wlDnuwaoD85Ag79O7YTtYmYatMyUg5Zq3YWxzZjmehdnI+/Qu2Cj05A2awaSUlrEHXs80+bIXYe5+flTgl50qCJSsmCZUarWMtPHU698P6nAjGFyF6vDHt4NUeGE6PQwN24p3ilYtV5Z9yfvsLjiO7ih/B5kSkDzpHREtrzHmcsJNHRe1YBsg7f4ZIbEeasyca8lA+U7N+/RO2A5trvybYUpEyqR3KpQXqyXTltOoZgQC3ccZW/eFdfwjFUdH5fHpL4g9oJZR1I3ibtJqNwJx66xSNe/bb78V9cUcDgdGjRoF5qc+/PDD4h81kvrcc8+JSGugzipzYDnpumz6wlMw5h4WtFenJRP2jJYRcyiIq6HwJAy5R8r6r1/Wv2/EDQUnYcgra2+tD3t6S+hL8mDYuwzFC6aAeVFuIxWXpV88zGVKgo4UXo/yH4yQMvpob302dPaSsv7tcFrrwwUd7L+8INTlVHNktoV54tPQZxKL6JltxxI4f30J+mKPOns6HewNO8GpN8OYcxBcn2iYoctI6Mc/GfmuXU7oVk1D6W9ldWh1Orh6TID5/Psjfi9GMl0/PSHWlEYlWf3FL4PPQJV2fCfsX93jk4Zd5fV+GriMiXCkNYMzpSFMh9dDV1peF9GlN8LZaTgSxz2uSYe2O4FjBS4U2ACzAahv0cFamQ1Y4e75pcCJQhdsTiDZDDSy6qD3cybg2T7FDDSson04WMT62pJvH4V+N3Omy98TzoRkGEY/CmO0DmvKJu08dRClPz4Jw4ny0kvG5mfAfN49yjPLdy7fQXqT8g7av678HVSvNcwT/wl9/VaxhjDo+zuzD8H+yc3QleSLa80DJ8E1qDLzI+iO5QXRRSBrG+xf+65jbOh3OfTDbo/uGGTvtQKBcPdxzqQ0GMY9WeHAWAXGvns5HDOerbhv4q7VlAjTHT8E9vtfK1AOfRLMc2cKQU21uHVWPQFdsmQJvv/+ezzxxBN45ZVXcNddd7kjq//85z8xefJkkd8aiOXl5eHIkSOBNK2VbUyH1yJl+RToinOhczngMiahpFV/FPS9Dq5A8quqQMV8cBWSV0wVmxbRv4n9D0BB32vhMpgrXW0+sBLJKz4Um3u1fWmTnjDkHIQxe38Fx9SlN6Cg/43Q5x9Dwv7lYg625r1ReMbFMGVtEfeF06N+nU4HR3IjsUnUlXI8TjEel05f4aVH5zh3xCNwWupFf81dLuE4W9b/D6bD6+C0ZKC09SAUdRolNrDCST+1G0lbZ8F8dENEx2Or3w45o5+LaJ/szJCXhbRZT0JfrNCbHdYGyBn1D3EQEnlzIWnjT7CuLaf9FHUchYJ+VZciMR7fgfQ5T1d8RsIcIOda3H4ESlv2hzMpAy5TAkwndiJp048wHtsGZ0oj8XlJ2yGaz7/N4cIP25zYne2CzQEY9ED9JB0u7GxAA6WyTCU7mOvCT9udyCl2weFSHNwOmXqMa68X/+1tB3KU9rkl5e07Zuox1kf7MCGJ+eU6WyESt/6KhH2/Q194GramPVHU81LYkxuHnTsdyOT0hSeRuvBVGE+WU8fFYYrT4X7HuXQG9/eFfdpTmyJ35ONwWqPxnQlk1GG2cTqQsuQt8V6mORNSkDPmWfH+lRa/CJiObUXa3Gd9vhNLWp2NvMGyHFH8rmB8jCwi+7iel8Fhqa/9jua+qeA4LOumwXRwFfQqewVAUeexKDizZgtTVscqJiQkgKWuaqrFrbO6a9cu4YAmJiZi2bJlQlTp8ccfxxdffIGuXbtiyJAhoErelClTRKQ1LS2tpq5BtY2bKqW5U2+AI/tIJcqPyIEcfmtYmzmKseR+8Fc4crMq9z+SeUwVT9pJDcmdwvbH/BNFmcPZ/TxQ9U2LTqcCSGpv0Zy3RQ6hWpeTn/lSkWN+FVVqrRc9E3Ipi2guHvMkSdEiTpEw5uxZRtwOU7eRYC3KSBipzcwlZh1MYaQbX/q8yLeNlmmqA1/5f77pag6boF5TbZUUae/IfKjjZH1fy8jbQ6aVltqd+M+iw/hjt0eUvWwwTdLMeHxca6RbKgqoZBfa8ezPe3E0l5HliqHUc7tk4JqzG8PoEWI9XdY+S6P9+d3q4eqzGsHgLyQbKjh1/DrSwwu+/4ei2uzvHcQoZNcRsF7yfFy+g4JZRr4D8j65Q/l+6fQQ6uYDrwmmC9m2mhFwnNgran9TKEzLEodMhuXcO6p5VPJ2NQmBSO/jqpy70468L+5TxAzLBO1Sb/kUhkYdqrxUNqi5CMSts7pixQp89dVXQpadlOCXX34Z9erVA3NY+d9UyGP5GuazZmRkSPn2AJ7Bgp+eQ8mf2qpphvqtkXr7V2FtmLg5U1UhvYfDXFJ9SkURLFdpAZi35c/4Akq+mNS4NoGNzV4K+7FdYqPoyNrht++E/pfCwpqL5gAopAHgG/Emosbo1Arquuo9qGLLHEvoK5Y/KVn9E4oX/9f3UPQGGNKbIuncO8UBQLhW9Nt/UPRbeX3YxIGTxCY1XOXkqsZF+iRruQpRF0Z3G3dE6i2fVcqTY/HxwhmvwLZ7ud+cZ0P9Vki+8nV4c2mLl3wsapt6m6FBa6Te/CmY5xyq7T1RjBd+2YeCEodmF/WsJpiNFR3SErsLp8kX1jCTQQde4ylaXWJzgg6rltVPNuHpiW2QlhQZRdFQcait1/EgJ/dfV/hUJ+a8E/peBMuY+2tHbVKno2wTqaiy8z2Tdu9Pld5RtXW9a+S8qOb88/Mo+fN7zeEbm3cXOdcsFyZNIqCFQMF3T6Bk7Qy/4AS9j6sCatZdzfv8XnerhLMuh3Xc3+QC1WIE4tZZrcWYx2xqOW9dDMeJcmpahYGYEpDxyG9hKWVmv3YBmLsUEdPpkTT0BiSefY27jEww/bqKc5H9f+NAtU3tX2Ez6j1ZFg0MpuNqbssIMZ3PElFGJEs41oYGbUFRAeZreptov2gqSjbMFrm+6iGBM/twJSxYEoOlZSgo5Ti+u6x/C+i4sSalT3PYYT+6HY6j21E0/z04844rm9P6rZBy7b8ipv5bFdTCUV74gTtXOaHPhTD3GC3GAbsNJet/QfGyz0HVZ7fpdEKl2GW3wZl/QjibLINjGfOAwLUSnowcz3kXOevnwVx8CnajRZSIyZz4MHjAo2Wldhf2nyoGo6BJZj2apSe4I6QMOp3It+FoTgn+3JeH+VtPRyrQWxVclT6nc/vyJe3RIKWKBNmge478BSfzbTicXQI665nJJrTKTPSboxv5EYTWY/arYyrm3Ht2Y4zdO4jPIZ/R43k2JBh1aJyWEJHngIJ1uR9c5z4Y4uGVqcPZ4junT28aGohaVzn5DtohSivpzJay/pv4f2dlbQ/8HRe5kcZ3T04HCn99DcV/qGkVOlBsrpyZpENCn4mwjHs4rL1BfIMgRxcOAn7fcWHu43yOy+VUxA/L6rnzdzztti+gryeFVsNZy3i+Vjqr8bw6ER4bywvY967W7JXOSdo930MXRt5q/uf3onTbooiMmpHD9Pt+DqsvUtLUl5l3R3yppd/7Y1j9V9vFLhechdlAaSGgN4o6nX4jei4nnIU5SnuDETpTEhzZh0SE0VtRj86sLqU+WAOWkSAd+09tAOvEJ2Bq06+y82YrRuH051C6dSFcJYUVaoqmXPtutdVz5cBchTnI/fg2tzowabE6kxm6xFQxLmc+harKRXaIG518UpRdjMjaigGq+iam+Iyul5Cqu+AAtu85Ar2jBE69ESlp6bj53HZonZlYCR+2f3/hYWw4mI9Sh0tQbBulmnFF/4Y4dLoEf+zKwckCOwpLHWC+aiyNEdVnL2yLDGt8R1Y3HMrHlEVHkFtsh9MFJBj1OLN1Cq4b2Fj8dzyb2FDtUOhqld5BGc2Qfl95yZrqmgefu0+XHcXy3bkotjuF05+SaMT1gxqjT0vfZXYCGp/DhvyvHkTptsVlzXWCEaOzZgiFdh6QhWukWBdOfwGlW36Dq7RQeWel1FfeWW37a7yz2P55lG5l+6rfceGOryZdL1JN/nuLOLijET/LhMdR8M2jsB/arExFp0NC/8thHfNAQCXhatL85VjDQ8BVnI+cty5yPz+V33Hh7+N8jZBpXznvXu4uBWhs1g2pN30smRzhLWncXi2d1bhdmsgOrGTV90pJB4cPCmGbfki57l3hDIVqWavnw/TDg5qX701oj+PGytG6M4pWIdFZWZ05v8tEtLzyqVCHIq6jo5r/1UNiQ1PBdDoknnUFLGMfCqv/Gnexw4aSdTNRsuIb2I9uq6CeXOlHJr0JkpiP6WXMEynd8Gulv+sSLEi745tqi6pyAC57KQqmPYzSrf4PSPTWDJi6nYekQdeChyCBGp3NqYsPY+nOynVx6YD+pU+DSl3RAVizPy/QW/hsl5xgQM8WyZq53GsP5CNfgzrcol4CWtZLrHSNr/Z9WqXgjuHN4trhY0T1mZ/34gTljL1mNqFnfVxyZsO4jrDa9/6JvM+11VYT+l0C6wWPhf2sBNMBI6rfrzmO71YrbAhPy7AY8ffxrcXhSshGWun058Hfm0rvlNRGSJ08BfqMwMQQNcfgtKNwztsi/7xS/2mNkaSRX2nbsQyl62dWbp/eBKk3TKnWd1bIuEbpQjr9xSu/Eb1TWTXlr++D6tWOY7uQ98X9cJ464P7MMvZBQVuXJhHgQbVt5+8o+u198az4sqi+41xOUaO6eMU05fZ6I5KveBnmzsPkAtVCBKSzWgsXtcKUXC7x417yx5d+a0Lyh8rKOpCdhoSGiMOGPe/ehLQT6ytdv9/cBu83eBB5hsp5L+fl/oQLssteNmVX7jO3xcyOj+Pxy3qHNhb1KuZ8LvwARfPLcyr5kbFVLyRf8X+gE1MXzVWch9KNs1H46+uVHfkwAGGtM0Yuq8scJ/cjb+qNPk91KfJi7jpS5NCylBH0GlK5fgZ74FQxnp+5D3nF2jml4c7TYtYLh3THsSKcyCs/RLImGHDbsGbo1SJZ8xaLd2Tjv0uPggJNqjXPSMCDo1qCeajetmh7Nj5aekREej3t2oGNcX7XalDADgOoD5ccEVRpLeNcX7q4HRJM8R1dLVr8IYrmvFNhCsbm3ZB81ZvQJ1cv/nxm/v7DHkGp1rKhHTNw0xA/dNoq1pLvltz3J4HfTS0Ld/PqLDiF3P9cB+fpyKSbUADKMjryJbbCeOSr7VLWxM796BbAoeS0C8G48+8qOxRywX54K/Km/FUcCtLIurJe/CzM3UZW2xjljeIPAUbhC/73BGx7V/lV1q+Od5zz5H5kv3mhGyRT+7NBhpe02oeAdFajvKbMGyz+/QswIdxZeBrGpl2ROOAKmNoPDFlFNNAhky5VNPcdFC/7srzovCUdCWdeDJ3eIDb5pZvmunP6SNdKvvoNmNoNCPQW7nZF8/6FooVT3bTLvQntsN/UFvsS2mGVdSCc8L2h7Fi8Ee1LtsLiKChrPwgmowFTr+8c9Di0LrDt/AO2favgKi6AqcUZMJ8xSqhV1nVjzmnO+5N8RtuDxcfY+kyk3vCfYC8LuT1panlTb3Bvprw7MrY7C6mT3qngpDqcLvy5Nw9zt5zC/lMlSE8yom/rFIzuVk9QIU8V2LD3ZDE2Hy7Aqn15Ir80UmY1G9C+UZKgD3dvlox2DZNgNugEvXXlnjwcPF2MDIsJPVoka1KMPcex81gRNh4qQE6RDa0yk3BW21Qk+XHadhwrxPqDBZi3+bS4H61jIwseGt3S73WRmnuo/Tz63W7w0MCXJZoUh79HcwWzZhkJIld45oaTWFcWgW7XIAljumeia1OLpvIx8zZF+4P5QuyqPdufkYkuTbTbhzIX1ge271sFZ1EeKFqT0GNMTN5BRTYn7vpiO4pZoFfDGqea8epl7UOZoriGzmTO6xf4FDPT12+N9Du+FvR71Zwul3g2Z206hd3Hi5CSaBDrOe6MTJGfrBp/z0o3zUPB90/5ZYUEM3jm66fe+GEwl9SKttRyyPvsbtBhpelFlPmDSnnFpRvnoODHp5WUD7ZLa4TkK14FKZfSai8CPAwie8G243c4i3NFtJ37Vh5gFC+cUjHwodPB1HGwSK9xZh+s9necW4RSqJDrxPNp7jK89i5OHZ2ZdFajvPB5H92G0j0roOMXqcx4QmkZ/4gQLoiWMZeANB77/jXlP+x6PZIv5xd5qJtSV7LyGxT8/JLbmdWnNUHa7V8GJWpUtHEuir/7u9tpKDCk4KXGzyHbEHrUIDXJiH9d3TFa8Mh+ubHMzULu+9e6BZLCBSXhzL/AOuGJcLsJ+HqKQuVOvREu5vNqWOLZV8EypiItnU7JN38eq5Avypy91vWTkJZkwO7jxSgodcAehXzScT0ycUnfhqCwUaxswbZsTFl8WNl46iAiuGe3i1+lT6olbzrkQyTNA0QqICeZDMLRofNzPK8ibdhs1OOmwU0050qa8bajvEf5urD9LUOaikOA2mR0Uh+YthM5RdoK0aSG339e6CIlFDPL+dcVQvhI0/QGmHuOhXX8o27BniU7cvDh0sOgMJn7N5KHKY0teGK8ImLGclV0Uu27V/g8nAplnRL6TID1wn+EcmmNvoY5xcwtVtOCkobdjKTht1RWcXc6ULTkExTNfds9X7JUUm/9DPrk+jUaAzl43wiwpKBt/7qKiRdGsxKFL1PgF78h1Lf4yz9gbNlHCHPFwpjmRbaFSkfWW+sh9c5v6ixzLhZrUB33lM5qFFEuWT4NBTNe1LyDoUknkS8TTukLX0PnRoF5Q0odKmUDYMhsBetfnhLKrxXMYUPh7LdQvPxrN6XD0KANUq55q8rcIorJ7F/7OzJ+vg96p0KVPG3IxHsNH8ZRU8W8pBGdM3DDORXpZVuPFuL/Zu9HUWnlU369TofL+zcUES9ZBzI6DykVHwu+ewqlm+ZUugHFiFgax9iyp/szipNQpr5083zt9pPe0VQojs7oAVdJPvKnPSJOf71Nl5QilIk9IwCMkj43Y69QQA3U+OwxGuttzCn925hWaFO/XGSJUbk35h7EliOVnSu2f2RMK7T2aB/oGCLZjo7cizP3Y3PZGHko9Fyciiwxwv38jH1CjErLfK2NL7xIlR7dPbNCjisPJxhl17IOjegstQLfRbXBuPa/bDiFr1YeE6XftOyuEc3Dc9AdNhT8+AxK1voXx6OgH50jR6dz8cKcY9hzgpG7yjhP6m3B0NKlKF44VRGZ82PinXX1mzC2Kk8f8feOY1dsb+o0uDYsb8BzYFSVZb/IrKGJsnW3fua3fFLhTOYG/s+9RzC27oPky18GHQNptQuB4iUfiT2h3++aJV2k2CQNney/ckA1QVO87AsU/vKqcjfWeB59P3hYLa32ICCd1SiuZe6UGyqpr7pvZzQj7aaPYGgSGaqr2q/j2G5B72GpEtX0yZlImTxFOKya5rSj4KfnUbK6vJ6kqeMgpFz1hs88v30ni/Gfebtx/Y6HkVlSfq9PG9yBlUlnV7hN2wZJePD8FuDG2Nt+Xn8CX604pjksbkZvHdo0riM/UXx8qqVrKurlf3Ef7Ie3uO8nIv8XPIqE3hMqjYHR2PzP74P9yNby9qZEWC54DAm9xlfLmD1vwoLkeV/cC8fR8pq6FHtitMTc7dwK4yF1ls5qICq8LOcysnM9dGtmEeq+B0+X5/gx1/TWYc00lVPpCL86e79Q/lXNYjbg9uG+c1CrG7T1B/OFU63mvI7qVg/XDGgc7dK4QU3T6XThH9P3ClqoltHpv2lwU2w+Uojftp72mYMZ1E29GpNi/P6kTrXmsIy5zlMWH9E8fFGnTvotc58ZdQ/VWDs7/8v7YT+40aMLnRLKd3ocTBqMKE1rhbctN2OfvrLoUoeSLbg+ZwpSSk9UoP3qEpKFurAq/sObMIVFYSuV56+pN9d6x6mfmXuMQfLFz8SEkh0qvuFeVzT/XyhaMEXpxmBCylWvVanSLGjDXz4gItvCqAfQZTiSr3gl3OHI6+MMgZw3/wLHyX0+R2Vs3AHWv/wThsYd4uZ7w4P0nDcmwJl/UoybtPb0e6dLZeA4e7bCGY50VsNBr4pr8z65Uyim+TPWdjS17SciUoaGbQGDGSUr/wfb9iVwFuWImo4JZ10BMyX/DZWdPTql7tyCohxx8qnml/C+prZnwXrp825KBOlxM9afAjespDu2rZ+EUd3roVtaMYqmPVzBuabyX8GgOzFjW7EoxSHaN0hCm8xE/LFxD646/Draliinsw6dEce7X4OUkTcLpVJGTRlpYv8D2qX6jU4wP3BbltKeVD5SNRm1pTFn6aFRLcGoiLToIMDoA3OXHUe2ik0gS9YYW5yhGengCPjDULqZ7bdBZ61X1r67ZntGJZn7OWfzaVHXMTXRgF4tUjD2jEzNkineOaWpiUb0bpkscgipVqplpLyXbp4HR9YO6JIzxTNvbNa1UtM9J4qFs+orX48O6llt04SwUYeGSW4nhc8z81yZU8ocV+ab+ouQ5hc7RA1V0d5iwhnNrKIuaLxYqcOJN+YcFO8AWj2rCY+NawXmK8aDMZLKAwI+N2LjodNhcIc0UQeUa0HK9lltUt10akYM950sEfOZu+U0ThcEHjn3N1/e955zm4v8yVhStyOxJsz7fXX2AVBdmcYDFL73i0od2J5V5D4U4AEh6c8D24dJDafy+MY5cBzeDJ1zl8XwAAAgAElEQVQlHabWfQBToqgZTcZPeR1PoEifhOXWoWhiO4gWpXtQoE/BKWN9tCnZAbOr/NCnWJ+ErCaD0GzsbThkS8Hm36bDcnoHSkxpMLbui2Ejh6B+svYzrL7jeChn37MSrAdLY43W5EtfqDPRVeepg8j9781umjbf9clXvRYQw4ulwvI+vxf2A+vcjyTLoukzmggF1oSzr5bUy0h8WWPcBwXS7Ic2aY5Cl5SKjL/NC1qssDqmRG0SHrwzt53GGvKWUfdXprZrDcbpENUjWG+Yc9cnpcHYth8SB18PQ0bz6hi+vEcVCEhnNYqPSMnqH1Hww9OB3UFvUHJ4dHo4i/Oh86gPCaNZlDjQinQxZ8+2b03F9mV3NHU8R/wQe1KN/zl9L7ZnVczP4kbsxsFNMbClSaEHHdlW1oMOSxv+BdMSL4TLSyDp0lMfY3B+OX3U1HsCLBOegMEQnOKqNzgkp9Ex/r/ZB9wRAEZkn5nYpoLYRmCgylaxRmDO5lP4YnlWhWgmWZVdGluFg+RtFFn5ckVWhZxRtu/axIpHx/pgBgQ4ydMFdjw7Yy+ychV1S29j/iY36WEElQIcSeybsdbrQ9N2go4r7ex2qbhjeHz8KLOsCsurqExVHlbcNaIFzMaqV2beltP479IjEQPYqNcJwSs+G/4ErCJ2wyh0dKrAjse/3+VWteb3iXmpPDTifx/KLgGFrBjNpjVIMeOVS9uBc4+4Oeyw7V6Bgu+eFGJMgdoJY0N8XP8OHE1sC5PJKA4zPRkSHKlnjqu/fvn7lvPvq925d2QcMcdNp3EYHOj4akq7wtlvonjJJ+70oNTJUyvQpquah+PEPuR9fFvlnGSdXtTYTplUnttaVV/y8/hEIP+bxzTL03G0rMObcn3F6gpxMwuHHXlf3i8CPTTWkE+5YYoI+FRlLMdX8P3TXhUzdDC26K7UbpUWcwSksxqtJWANSNabW/NTpTswn05vyYCD8vtluZ6RHgZpEGl3/k98YWmMPny/+oTYBPqz1qW7cNPx15DiUGpLluoSMK3e9VhpPQcu6KCHE+fkz8NFpz6DHkoumbFJZyQzxzUlcoILFMH5ca1SqJx2ZutU3DWiWa2h5EV6veOxP4q4PDdjX8Qomn8d1AQju4Rebog04DfmHhBqsZ7GTfnQTum4fmCTuKLCRntNp/15DNPXnXA7hWQwUFk3VkbndNmuHHyw+LDbEWmSZhaKxQ1TAo/6vvvbIfyxO8c9L84nLcmIW4c1xRnNKs/vnfkHwfq42lmcChrJiQZc2KsBhnZMR5K55iiJk+r9zvxDWF1W+5f+54W9G+AirxrBLG/04dIj7kOi/m1SRQoGhaaiYSV52fjz63fQ8uAcWJ15Anst17jYYMHclPH4LWUMbDrPskzaV1x9ViPBwqjKRI7b7DfcZVtIHyaNmHTi2mpkzuR88FegLPKUcOZFsE74e1DTJfU698ObhTifllkv+mdM0kGCmoRsrI0AS/0tmoqi+e+hwsuzrDXTycjSYzQ+Xo2OKtPgVEvofxms4x/xO1yKwvEAxnZ4i+Y7iPXmk4beGK9TrjPjks5qlJbatm0x8r5+CCirUcaCxcylM3UYBMuI26CzpAmFw9J1M4UYhWeOaSSGRCc1/aFZsButWL0vD7M3n8KuY0Wwa4jFeN+PdKwHjj7lpmCR4nvE1FxsKLKNmehatBYGl+KoGuq1UMQZElMiMWx3H4z4vDb7IDYeUqiKjACc0yEdNw9uGnWHYvnuPCzYflrQkvu1TsEFPSPnhEcUpDjvjHmbT/y4p0I90HCG3KdlCu4/PzSl0uwiO576cY+bBslxMFLXPCMRFP8a1D6txlM9g8WWEeanp+9FbpkybLemVoFvQpQclKrGJwTXZu0Hy6vQ0i1GPHVBG0H/DcbooM3ZchpLd+SIUkS9WqbgsjMbIMNq0tyMsD3fj0t35oDR994tU9CtqQWf/pEl3gGqkRacbjGICHR+iRPzt55CTpHj/9m7DvAoi639bkvvIZ1QpQooiFiwgCKComLvBfXXa0VsqFiuvRcs196w9woWmoCidERFOgFSIL333f2fdzbfZnezm+wmuyHlnP/3uSGZb7753pk5c86chtG9IzF1ZMfkEW/+moNfNhfZZU+6sN8yMb3JWue5QKV2dUapja8zXwAzRQcgGzIzbT+7IBP/ZJYisTYTt+29Bwar++zESBqEjJNfxdJtJaq8jWNtYXdrguWY7j3FlkG4OWIG0bL3b0J9xmrb+WIKQcT5TyvrYFckukaWvz9dWbVJ+sgERE57VSVX8oXqdq5G2XvXN8o1Lg8HHTwFEWc84EuX0rYjIGCuR/kXs1C7cbFT7VSGBdGgQjfvsBNuUGE/ARfA2oKH1aJiq+s2LbH1YjTB2KOvSgLFtemYx8JaXoDq3z+wyd/lhU5Zjh2HQM9EugOHjDnHSc7lnqr+9V3U/btElXQKGnmKlMxpy9y18KwoqwEAlzc1jAvRsu0pd4RLX242UyrLcFR8cS/qszf6ZUQ1xgjMHfsW1u2zoMTFkuTNCw4vX4pzC9+EocF66u4ZdcCf+wTobhwIomDy6A+7sXWfrcYbFdZLj0zGhCGByUDIeMn3ft+r4t4ciXUa6QaYHN11b90DMX8rd5YqAZhWfX8Q46XpCuyrOyYtvM8vzMTmvbZ1REF8wpDYDpdUyB8Y+drH3A0Fyu2axHCA64/riUN6+/fiyZsxUal86qc9Kq5Zm6OrGmInA+CM6s2QkFNSi+/W52PVrlKnjOUGnQ5mlzWdHheCa8elIT2uY8TWc3hUwMnPNBqUHIbbJ/XyeBnBpHn0hNCyL6fGBKvSMSwH5C8qqqxXpZNYA5cUZS7BnTkzEW6x/duVTP0PU2cnieNav6ccb/+aY7/QcG1PzwB6CHhD9Xs2oGzOdWDyILXmkgci6rJX1UVyVyNmTC//5HZQSSfZ4vlm+Jwgp373epS9e61TzLEjVsGHno3wU+7savB16e+xVpeh4vvHULvhB/t3UvkKm3RLkySFnQEIc3E2yliSzzXMQG9Q5SJpYKndsgz1u9Z7VFDdfqfBBFPf0UreZdmmqiWv22PfVXu9ESFjL0LYCY2W3c6AV2cZoyir/p4pqxXln85UCWs0Cp96H1jPzb2jU+MAti38FHFL3Je6qYgfjOSLn4IhqFEY2v7rXMQvf87tF+wIHogXE+9EvZPrlOeP5Y00BVVDg9cX3X3zP70X0dt/9vCQTimqQUOPC+hN257CGtz99Q57/CoVFd6cUzj0Ny3fVopXlmTCnfH56AExuPrYVH+/ssv298f2UuXOqSXKcvehdOsd3adRMWLynNkLMj26DdOF8fD+0co90ZdyIlRUV2WU2q1LTHg0fUI6mO21uxMvaGhd1bLuMj786XMO8PlCoC04UglhLL1jxmXtUmp/V43hRcv23Gq8sChTWWmbo0P7RKmETB2BqPQTUy2ZWJBBhwem9msxUd2qnWV4ftEeh70Sodyw/RG+mltWq5ThwvI6u8t1nKkWM0ufQmie+0va8FNnIXj0mXZIWebssR92YbuHLNFnjU7E1IO9t3LXrP4KFd89ZHd7DBp+IiLOethnJa4jzHlzYyh9+XzUN+SiYLhO9I1fK08vX4nZ10vfuhL8X3cUcswVCJtwna/dSvv9hIClLA9lb10Fc+Fu+x7QGU2InPZGQ5LF/TSwtrzWXIey925A7Y6VTT1peKC0+fJcBxgMsJrrm/avN6g8Ma6VCNryOfKsDQFRVv28Emr/XYyKz++Ctc6Wkcx0wJGIOP8pewH05l7HpEJD1z2FMRW/QYfGFP9lhih8EHc1NoY21rzU+rm44GWMrljulGCp1BCN9+OvxqaQEaoZazz2TQjF4OQwdciv213WJJ6LlsNhaeFOwyt7+2rU7VzldsiMu429faHbDMV+hhR/Z1XgxcWZYJZV9T0hBpwzOhFBBr2ydh6QaIvL9US0kDAbZq3ZqjKeumtP17T/frcTGfk2y44rMSvx7PMG+PvTulx/FO4XbSrGp6tym62PyeyuVxzV1KV7VUaZSpCjuaa6A4humpcdmdxiwq3aeisYl/nj37Z09iRal6Yf39NtGaUuNxlefhAV+f8tzrLHiWoxjf5QUDwNgSV+aMmjMsWaryyroskQxwyMUTWZA5Lgx0tMXJsxLGHeX4X4ak1eE6uq1pZxsUwalhQZBKPB2R68t6RWWY25Jr3hWb4O05HHEbd3l+fYEyqRX143Lg3De7Ycj0x34JcWZanLHRL7+r9jUpWbvC9EPsAY8dzSOnUpxLX0yepce0knLcnaVcemInrvalR8dR9Y8sZOej2Chk+yuZTqnC+V/swsx+tLs5vEnvNZ8ncq10leZramVbX8o1tRt2OFenVXyQ5M+cOc9TfMxTmqrFf18vds0BpMUJfnB53ky3Q6ta3Z8AMq5z0Jq5u6t6xuQEu4Piqh1f1rD1qK96oSaaynbYhJtSlPBt9CAto8iC7UATNB1+/drLL5G+LToTOFoeLbh1Cf+Zf9K1mXPPysh2GI9847oSPCo8rYzJ4KKuLNkk6nyjkaeg5TpW5q13zt/AyThvU/DMyAzDJcFuaY8YJoeY28qPk6tV50I01cEBBl1Z9LwmJB8QtnwuJQoyrqmo9gTBnU4lto4Zj5xQ7kF5djbPkiHFaxFLH1BdgYejC+jzkHxYZYleDIlYzWOhxVthBj2N5ciH9CR6r2JYYYpMaEqGQTtF4xDo1ufsyguGBjIZY1xHNR8D/30EREhxmb9F7y3GkwF+5xP3ZTCOLuWtouyioH8MNfBfhgRWNSBwo7RMNo0KsyFtPGJrtNBsI4tHd+y1GKqtVqVe2P6B+NS49IUu0pRP66tRh/7CxVWWI9XboFm/R481L/1sRtcVF0sgZcwx+vysXP/xQ61XKcNCwOpVVmVVqEmUbHD44BLdXuyoEQf87DF2vzVFboxKggVUqGygwVHCVQAkiNDcZdJ/VWiXM80S+bi5Xiy3GRekSacOfk3l4Lsp0M/lYPlzzhfoeLGl7MMPu2u7rIrX6Jw4NcB6/8kq1KYSkXcdv/K6Lr6f2n9u2QSYw41BmfbEV+Q/kXd1hQMWOs7eH9otQap9LE5E10fSUP4veaDHqM6ROFaUcl+yU+2JXH6eim3LDmyScvOSIZJwz1PnQiu7gWd365vXHfRJjw1NkHNFHAPa2FOrMFry/NUeWb+DO9IDgOXghqRE8exs6GBxuUpcNSlovKBS+BuR70Mckq8z0TALHmsyuxF1pnP1uTh/W7y5QnjOa6zLYsNUR3Z2+JylzJK+fba8CqPAw3fA5dJ1WMKKyXf3Yn6revgNVMnskNZsOedd2jpr0GXUjLFxce8bNaYc7dhqpfXkPdjtXQmYLBWrY20ql5o0W8LVS/ay3KP5sFS0WBmhfOhfGAw1VNXNbZFfINAWVE+eq/SlGF1WJLJKbT293C1dro0QeRV7wBPeNSOzHxAqr4yROdvs3pc/QGZfkMGXuJUsptSUh1ym24asELqFUxqIkIPvgU0K2dWcJZ+oqKfvWyd1G3ZVmz6BiSBiD6uk86MYIdc+iirPprXpj999uHVLC27VQwInzSLQg+7Nxm30DLAuN3WLKDsZn+ie4D0mKC8eDUvm3K5shsibY0903JkDII0Ve/3271tihQPzN/j1JgbKJto+LOn+j+dZqL+xfdCh+ZpyWQcWivAygsUYHaW1rjlVcI6xLePaU3egXA/dhfS3B/9sNENFQwWTpEE5QpiJ4/JgnjBsW0eWjZxTVK8WQSHu1CgZlirz42rYmlnH+nZYi1OjU3ZCq1145PA5MICTVFwLUGLZUbKjn+dsPNLavDw99noKCC5YOcL99am1CpPeeTF2a8OPOGiB2tqEzaVF1HrxDn72VGXtesvN7069jGE4/T2owfHKvm0dc6scsasgNr5WHo4nzNuJazA1MZ/2RVLhgL7fbc0OtAy/mlRyR7rfy2hAkvAV5fygzQja7+E4bG4YIxiV6ff6yvWPnTsw7ZgU9D2JQ7O112YFpUK755wCn+0BG/sCkzETKmeZmkJbyb/N1iRtmHLBnSIMTrdDZXyGETfe6KDyhX47f/D+ai7CYX6MGHTEX4yXeA5fyEvENAZXB+80qYy/I8lmWj+3v41P+qi4fOTkx8VPb6NGWVd0eUycNPntnqzzQXZqJ8znUeDTlMxiRxq62G1+ODoqz6CVPX7L90H4i44Nlm3X8pgL+6NFu5nmoCvqfhnHlIAk5gYiEX4yrjktiPK503Jgknj4hvU81Ia30tSl46B5aC3U36DzvpVoQcfoGf0POuG5YdWZ1R5rYx3dVcYxDp0qbFbHn3huZbUflifUK6kgo1IsA4shcW8SKhwn7ZQqs1rRuDksL8pvAwpvWFhZn4J9uWEIXEGOYZJ6RjqIMSSnfLx37YbXcl5ljo+rs/y7J0hvXy/h/77C7TdNucdXIfv691ZqddvMk5gZmGDa3uj5zer0NaVbUxUnm744vtHmv1+jLPvFB8/Kz+vjzSpC1jvDWXXdc/8oLm+fMHtKrcl9vswMemqXq8zRGt5fd8tROMT3VH/RNDce+UPq0aU3PvJW944sfd9thrJlG7bGwKxnt5UdY0O3AwIs5/FqYDDm/T/LT3w0zUWPbW/6lKA+4odNxVCD3uP34fFpNJlr57DawN7zUk9EXkZa+2qpxd5U/Pofo395fk+qhERF01B/xfIe8QqPjiHtT8OddjY5UU66Rbu5SLdfXKT1H5fdP8L64lHb1D0LWVFdXLP0Dlj8+4fTzizIcQ1AY3+9aNqes/JcqqH+bYWlXSkP13q+qNcS+Rl70MY8/h6t+0JmTkV6kMhqwXyJIZS7YUg7fXToXNdcDQFJvlhzfmVbVm5QbJeKFJw+Ld3o4zMQprku4qrEF1Q/ujBkTjxAPdt/f1c5kxsWrh/1C/byusNZXKbSJ45BQEjzm33W+db/xoa4tJTnz9Piq5tH6kx4agf2KIUnh/3VqCzOIaFV/GeF/HxCpx4SZcdHiScq32JcmPr+PqyO3pzreV8WhltSoWjXhtzG5UVIknM7nSeu1vqqy1qOy1dN3W9g7naMpB8YgMMYKZWlk7NKvhAodC61mHJOCk4fF+F5D9/W37uz/ynIfnZthjHXkpo7myDkwK9Qt+d365Q8WPuyNa/144f6CKSe/ItGVfJT5fnYfMIlvMbVJ0MI4eGI0BiWHYlluJHXnVKj51X0lts6XCaHk9vF+08gzoEx+CnnHBCA+yfTtjUBnTy4zo9CAY4LCX6MXAueLf6XbvqZwLQz/evKz1oQuu2YE5jpNH9EBYkF4luOO/SVQUMwtrkFFQpTJu0/3XUzhFr7hgPHJG2xR0T2sjo6Aaz/y8x86v6Q1z/XFpyi3YG2Lsnsp0q2UHThqAkMPPVzFrxuSB0Md1jORZzX0Lz2vWQYXZ/WWBachxiDz/KW/g8K2N1arKeFQueKHB5ViH4EPPQviUmT4nqyp75z/2EjtNBmEwIfr6zzp1TKVvwLa9dbPhXMYgxM1a1qUUVSJGQ0vNqs9Rs+4bmPN3q2RixqQBCD3+Or8kjlL9r/gENeu/g5nGHLrbNzA9lrqJOP8ZmPq1sR6tuR71mRtgLtij3PbpXtxsLLG5DvV7/lIWX9U+eaDKfNxVSJTVts4ks/9+fDtq/11o7yn89PsRPPIU9W/GZ738SxYqaiywwqoEPhpHHZVUtmMNwKuPScXgFJuAT4WAa5/ZeU1GfbMWUt6CO7b3eyF3cx2s9dyMFuXezJI1+4Oe+mm3Kl3gDyJGpx4Uj7EHxCA61KBiWbWEMsSSmBJ/CpRfrMnDDw5JeihUX3xEsqrP2d2IgvFLi7PAJCeaN4CjYBqIcheuGHN+Plvj7Gro6K6qjYf77LSRNlfLQCYL6iprgM71n63Kxbd/Nia6Ia7kWRT4mYTN17JBjtj8vr1EJcah26Y74kXQY2f2A5WMjk6OPII82pHn0hWWf2dt3yd/2oMcN54vjt9HjHlpxj6GpISBOCzZbLuM4f/xb4f2jQJdcRmf+m+Ord6o4vnNAMVLI8aatoXoyTJ7YWN2YFuuAJsXC915c0trlWs+E1CZWxgPx8F8AdeNT2vLkJp9lu7sj8zNcKrVy3JXtGJ7QzVrvkHFtw80ZgxVH6yHPiwG4Wc+pBKudGSq3bgQ5Z/dZROe3VDIUZcibOL0wHwCa1zSHXjzUlv/Oj3Cz3wQwSMm+/Q+xtvW/vWT22f0EfGIuvo9VTdTyDsEyj++DVwX7kgfm4qY6V+rsitdkVSiU+4FnR7McuzfBF1WWyJVc71Siit/eNoOofIAuPZjxTdaQ4yRrfjyHhXDr+LOOf7QKISf8QCCBoxt0qVq/8XdqN38K2CxtdeHRqv911VqR4uy2pqV5PBM7b+LUPH5rMbsvwPGIuK8J5VCx0yID83NQKGb+CytC1pajxkYDcYWNZcspo3D7BKPb9lXBSqsjsk01JkIqEyXVJQciUIjrX5N2uugLG2Mp/SG2M/3GwqU0qopaFRYTz24ByYPi+82JVAoHL/7+16PbpysR3vD8T3RIyLwGRupkPIC4fM1eR4tS4xPvXFCT7u1ypu57u5taLFjch0mI3ONOTh+SKy6pPE1Sy8tkYxhZBZyd2WhNMxpxb3y6BS/WHA7yjwyI+6TP+0GraG+UVP8fXmeOpYvPM5T36rW9bzd2Jprq8/ZFuIlBGugDkhqPnt7W97B9fXT34X4cOVeu3WXFwAsVUUPjJaI7rPMgs8EQq5EATRy2msd0qpnztmMquXv2ZQ8i/u1pguLQdRlryiLS6CI7sBlc66FpbxQvUK5A6vswN657das/RqVPzyjMgC7I2OvgxB58Yug9UrIOwTqtv2OsjnXN+T6cH7GZv2+M6DlB70bZSdvZTGjctHLNvd1c71t7ScPROQFz0Af42PJQ3O9cjGuXvFxUx4UmYCQoy5p8vv6jDWo/fcXDzzrVZX1uLOTKKttmUFm/33+dDCAXSNmAaO5nrfivJFev9s906UwwSQmZx+S2KFjtNoCTyCenfdXAT50yArMd9AazVhSV4sMxb25G/Lx8UotU6FtRIxvvGlCT58sOJTdN2TSypBlV444h7Susl5odyBaLVjj0JPgPfFAW1Ke9iLGaj/0fQZKG0oaub53yogeOG+Md0JSe425o7/n3eV7MX+jTdB0JVr8HprqfZZgJrdi6SAm3XLMBOuu734JoSrG2RuFoqNj6Do+lk5iPLAj0a2XGYN/21qMnQXVXiV5c/fdjAGNCjFgncs50xoe565/hq7c/dUOr2N06frPuNbl20pUqIBGvOBgOSJaYwNNVFg/XrkPPCs0Ylm2Wyb2ajHRlKVkL0pfv8whu63zaEOOvBBhk24J9Cd437+5DlW/voPqJW8q10dPRLdAJj0yubHKeP8yb1rSHXgOKn+e3dBYB5UU6bR7mn/YakXVopdRtextj8o2O1AhVtNeBUusCHmBgLkWpW9cjvqspnWMjT2H2RT/0Obj0L14izQhAuY6lH9xL2r/bvQKMA0Zj8jzGy2u3gBlKS9A6WuXeKxl7E0fjm2CDz8P4Sfd7utjHa59t1dWLcXZqFr2Luq3/Q5LVQkMif0RfOiZKpOdu9T1Fbl7ULDgTVh3rkBobRGM1oYDwmBE6djpyEg/WblpMQlMcaXthsUd0TL33HkDxJraii3BuCjWi6Ug1TsuBKN6RzQbP6q1Z3xZ7/gQjOzVfHtPQ6LCunpXKSjQO84t+yyrNqvMs317hKj44uFp4W4tRLTM0rVu/r+F2F1Qg/BgPQYnh6tMxnTba2/ieFbsLMXCjUXYU1SjlAUKuqceHI+IYKOKwdu8twp/ZZVjZ35Vs0I1LRhMytNexHjtB7/PaOJSr71/VO9IdYkh5D0C93+XobKSe6KESBOGp0Uod1UqXCxzk1dWi+/+LMDfWeUq3CE9LhgsifXHjhKnusX0gOgVz/0Rp+phMraT8Y6M1RzVK7JFRcL7r+h4LWld3p5bBcZck1848qyC8jpVk5TK3YJ/Cz0q9sSPccR9eoRiQGKowj8u3Oa+5y8e54ocL6amf7zVY6I6ugPTK0gbT2yYbTwMo6Al3cbjDCoul4p10+JrgZkrng0vLcq0h40wvwBLV7FWtyOPo2eTI5nzM1D68vl2TynX0Rn7jEbU5a8FZtCeeqWb4YZ5qFn9Jcx5O6EPj4Wx/2Ewpg1DzdpvUL97XaPbcoM1k2U3dJHxYG1NXXgcTH1GqUv0diGLWdWurd28xPY6Zgc+82EEjTixibcG/8zsrcyLUf3Hx3b3ZSpQtnjhaHVxULPmC1irbMkV9ZEJqo4lKxIINY9A1fznUfXru/b1sTVkCHYED0ZVbH8MH3cSRvaJ9tlTRjD3jAA9Cso/m4n6nWvsjahPhJ14c0OJnObRoztv7frvUTH38WYvbXyZA2OvgxF15Vu+PNIh23Z7ZbX0zStQt2ud8yGq1yPsxBkIOeLCJpO27ZmLEFu8scmhuzl0ON5KuhnVVpNXt+S0UjxyRr8uaUnokCvdj4NivU/GReXZ6y06u+wx9oyWW3eJPZhY681l2U3cIZlg5aHT+/lxlN51RSvae7/vbTKeyBAD6i1QVuSWMlVrb6KbaHtamWlZpbLKiwJ3RDfICw7zztXbO7S6fqs3l+Vg8Wb3mUQdv54xwKwXOjA5FPll9cgpYdKk5lWRk0bE48xRCX6pLdoVZ4Jc5Olm4vJZs5XZg7W8B+2BAZW+u77cbq9x7PpO1ri+/vie7aaE+vLNZdX1qnZ5aZX7S2OGLdx/Wl+nLlXZlNcvhaWsMW7bsYFymzzlLl+G0ea21cveRuXCl+x1YG0dMpZWZ8sj4UBBB5+M8Mm3KiVvf5J531aUvsPswA3uwKzhOe21JtmBmYWZim3djhWNCrdej4hzn0TQ4HF291Qq5RXfPgxYbHOprIKXvARdSOT+/Bzy5jgAACAASURBVMwO/W66hJd/Psu+RsoNUXg05TGU6W2WVF7gXHVsKo46YP+ulQ4NYisGZ60sVknO7KEEugZ94sim+oRj91R0Kz65FXW7NzTZ160Yhv2R4NGnI/zUFjwb2vKCdnq2WyurzOalbjDcEAP4OcmORcnzM7YgbPM8t+1zTD0xO+keVOobYyko8DOjrFbr0fFBZuy98qhUv9Waa6f1Iq9pQICZMh+Z59klltaTI/s7HwJU+qis7it17651tptasYEEnEoes78yTtEb0ut1CDPplTXMlWitmDm5t7IstxfRUs7kZWt2NS1nxL13x+Teyool5D0CrmV/HJ+kcMP4bV+Jngx0yZaSTy0jR+sq4/JdXe15DTB5P1y+kGfN+X2vcuV2JWYuvjXAMagtI9Z8C1q0WcbKU8ZkXmbxUksjlajk6/s9JviJOIf1Q2khbB9SbsksRVOU1ewLjX0PRehRl7SDm6+X383swMvfB2u1227vdQgefQbCT2F8pF51wouByrmPo5b1WRv4CrOXhp16d5NMqpyXqh+fRfWqzxoGoEPQQZMRfuos6EyBi4H28ms7XLO67X+g7P3pdkt1vjERrybcin0m5/hJejvcd0qfblvZIFATV79rHco/uc0eu801GnbqLASPmNQkOzbj5GtWfYbq5R/CWl3a7JDoccBLGkc3+PKKSmx+52703dc0ZrVCH4Ht4x/HuGOPCNSntlu/3VpZLXv7KtTtXO0XsOt0JjyY+jSKDXEq0c+UEfEY0zdKCdJvLMt2clXsyvFZfgGzk3Ryw4dbUVTpPutiaz6BitXD7WhdpdJ815c73F6mOI6fLuvMmsw1HRqkV+Uh6IatEUtk/GdcqspW2t5UWl2v6iuyVrFGHOP1x/XEQV6WrGjvMXf09/2+owSvLXHmWbyEuO64nli1s0zFtDqWc/L0PTT83Hh8TxzSu/uWeWrNXDNx2AcuMa50u755Yq82ZWNuzVj4DBXnZ+bvUa7GGtG6yxjUY9shBrW14+Zz5HEsl+RJWR2cHIa7pziHLlgqi1H+/o2oz/y7yauN6SMQedkr7ZYRvz57I8reuEK5yrojxnCGTb5VlZPrcBldrdaG7MCN7sDhZzyI4INOUso367LSTVkjfXicrYZqrIeENBYLyj++BbWbGvoDEDL2YoRNvEkSBDksDmttFUpeOhuWomz7b9/qcSPWh41psoR4dr96ySBxBW4Lk/HwLOOEqWPQe4DE8jmRFz4PY59R9ifqtq9A+ad32JRUh4tgegzoIuJhyc+wt6XhLOz0+xA8fJLTG8njHvr8T0zLfhJ9ahsTw9XqgvBB/NWo6je+CY8LwOcGvMturaw2l9LbV+SrDeH496S3cEC/dPSKC1EeOhox1o8xSSo+KyYYB/WKQBDrHQh1agRmfbVD1Tr0FzF7LcsstBex/u+sL7fbyzy4vpfK8+kjEzA0NcwpGRUFP5YQYi1TWlQZO8e27RWP5jpOuiqyRBTdgllrlUleWM9RqPUIUPlnBljyLJb9ODg9wl6ehcnjGC/MuPxfNhd7VFwZq/jk2f0RFdI1yyK0Ht2Wn6RFkDG91XVmdZ4c3Mo4+5bf5F0LWli552l5p0WVLrT92jEG1btRNm2VX14H8mlPSeEYS0tl1TXDNS15dVt+hTl3B+p3rwctVYoMJoRNvNFtiFBrx9jcc8yuy1Alrfara9ugg05CxJkPBeLVfunTvHdrQ3bghmRXekODJdTq9E2mvqPBkn/6mOaTFbKGZPn708HYYhKzAjN5E3OMdCTaW1qLb9fnq/rjjFPvGRuMCUNiMaZfVEAVQ0tZnnKrZs1gbb3+FH8u5oWcCKubE5oeSC9eMLBLZWBvj3VAfrhyZ5nKMbCnsEbVnubFF0vlafWn6aJfvfIzVM57orEGa1CYrQxNWBT0kYkwZ//rdBFFy2nwwVPARG668PgGHrRNufXzosyYyrrZzpKWJsfV11ZjaNV6pNRlgRbVjOAByAzqA+bumNEFcnd0a2W19u+f1a2GP6gibhCSrnodQWHeFSD3xzulj/2LwA9/FeKDFXv9NoijB8aoWrvtRSz78s36PI8x1lcfm4ajB0g8S3vNR2d8D+t+0hXbHVERuHNybwSb5GKuM85tVxgzy5bRDZiXK+6Il8qMu73qmFSnWrmObZWlavZUUBGwKQBGRP/nIxiS+gccImYGpXWGiZXcUcQ5j3U4Rc11nNW/vYfKn55VNYHdXWiyDmTkhc95XQPTXJiJ0pfOAS8UFOkNiLr8TRh7jQj4fHj7gvu+2YntebSoNX4x19plR6aAuR0CRYzrrVn9hb37ldHH4cPoabB4uEruERGEp8+xxcELeY8AL2nf+rVp7pEm3nHMcr3sLVQteKnFzvXxvRB5wbMw9Ojjk6dAd5HjOqyyWlpaiuXLl6O2thZBQUGYNKnR9M3f5+fbEiCMHTsW8fGNMSctrgiXBoxZrVn1hT1wX/G+yHiET70PpgFH2VvTmkB33tSVszG2fDH0aIzbqzTFInTqfYgffoyvr5f2nRgBron/Lc7EqgznmEnerNEN1V285KacSiXcF1Q0dR/m7T5rtzIzcCAPD1oiWf5n8Sb3iXT47nGDYtTB6ugh0ImnSoYeQATe/i0HizcVO8WzxoQZcfWxqSpzsJAgsD8R+DurAq8tzUJhhefs/MxqzdhVujUzw7Er1WesRdlHt8BaVaL+ZEwZhIiLXmiSMMjf30mrbvnHt8NS7pLwyWhCyKFn28rodHAmXb3yU1R+/5hbaPQR8Yi66l2fa1HW/vUzKr65H7xIIBmSBiLyoufAXCP7m1iTnaWT3BFlgntP6eP/JHMWM9SlgErEZZNNdwYPwBs9bkKZofkLZ4bvsL41PWGEWkaAuTIempvhFHrk+NRZhyRi6sge9l9ZK4tQ8vJFsJTkuO2cVtPQ8VchZPSZgNH7ihDdTY7rsMrqp59+isMOOwwxMTG4//77MXToUFx55ZVYvXo1fvrpJ9xxxx349ttvsW7dOvVzWFhYy6vMXQurFTV/fo+alZ+BN3ZBg45G2AnToYuIc2q9dlcZnl+UCbPZgjHly3BUxQL0qM9DUcoRGHDObQiNab3C3LqBy1MdAQGGGcz7uwBLtxQrV7PD+0Xj3EMTmy3DUVVrwUcr92FVRqlSSh3L4PB+89C+UbhmXFpASnlQwX5k7i7l4qkRY1LpyrunsBoJkUHq5pcWVSbUERIEWkKAe2DpliIs3FSsytiwDM15Y5JAFzMhQaAjIMBkch+v2gee4+RxLJ3EfBKOyQ/J7Vje5taJvRAbbsIXa3Kxdnc5EiNNmDg0FkM2vaGSBmkUcswVCJtwXcA+j5bc0v+dByZgaWTWITAmD1RlXYKGndAkWUvABtOGjsveuwF1W39z34PBhOhrP4YhwTkrc8uvs6Jq/guoWvaOvakhrif00SkwF2UjaPAxCD3+WuUm3N408/PtKkTGHQUZdXj+vIGI8ANv3LRkHnSrP0JIVT7qIpMRV/iXPYtsrjEZj6c8gjqdTfnhBQw9CDIKqlXYBmsRO7rGn3hgHC5uxxrp7TEndNWl1fGPHaWqxNfxg2NxpB8yHzO7+M2fbvNYzoshSI+c0eh1YSnNQ8nzU+0XK67fbkgZjOhrPvQJku4ox3VYZdVx5t577z1kZGTg9ttvx5NPPolp06YhLS1NNbn77rtxww03ICkpcCUqXLOmhpr0uOvkPu2a+dSnlSyNOxUC63aX493lOWB8FYkeObztvGxsil8F/tzSWry6NNspUQrj4S49MlkytXaqFSODFQQEgbYiwPjbn/4uVMKso9LK853CfZFDnXRe6E0cEIKTtzyC+oyGGorGIESc/QiChhzX1qE0eZ6WVBV7uGeD7W96oy2Z0ITrO7wl1fVjKr64GzV/uq+ioAuOQNR/3ochvpfvGFqtKnNzzfrv3Zb60Mem2Tzk+o72vW8fn+CFHZMOzvurQNVR95Q1ncrqM+cMAD1P2kK7Pn0EEf98CZ1L6SL2WasLxhsJN2FTyHCVkO2I/tGqtjUTf2rEmuosk6XJHFzfvGA8YWhsl7ik3plfrTzYmMdCI8pVrAnd1vJ6f+4px9M/7/E4x0zweMkRyaoaBI0RdOUvffEcWCrde7KZBhyJyItf9Ho5dFc5rlMoq48++qhy9b3qqqswY8YMzJw5E8nJNnePe+65R/0+PT3d68n2pSGZ0LPz92Dt7kZXz2vHpzUpS+JLn9JWEHBFgFbN/36b4SQ0JUYF4Z4pfRDbxoON78opqQXjaBjDpVFCpAmzTu6DHhEmmRBBQBAQBLolAsxy/PzCTJQ41WN1H2F5/Uhg8MLpSgBVOmR0MqIuf8NzBttWIlr+wU2o3bzU/jTjOiMueMaplF4ru273x2o3LkL5x7e6fa8haQCipr0KXVhMq8ZlrSxB6euXwVywy+3zxp7DEXnpS6BSHEj6Yk0evv0z36ua5LwgvueUPq3O7L3pl7lIWHSPx4SGryTcho2hBynr7W0n9lLJ0NwRPbpmfrHdycLKjO9H9Gv/rP7+nBtaVJ+dn4n1e1gGpql3GOPTj2llFvPVGaWYvTDTY54P7Tv41j49QnDThHTEBdWhbM71KlGbO+KFSvCo07yCoDvLcR1eWV2zZg3oEnzjjTcqa+ott9yilNXExEQ1uQ8++CAuu+wyr5VVxsCWlTWty+hppfy1tw5zVhWpeqmkwQlGXHF4HHhDJiQI+BMBZhD8YHUJdpc0Fnrv2yMUZx0UCZY2za8EmFg1NVKHhGa83s1WIKPYam9Pzvr938Vg1jgSvXsHxetx/iGxbb7h9ef3S1+CgCAgCOwPBJj1etHmEvyxpw4V7stgq2EdlBaCC6w/IfSP1xuGqYNx+CRUjZuBjGKgoAoINQJpUTrEt6L8p85cC+Pvb6F+TWOSnLqUETBMuafVCt3+wNP1nfWLX4Lp7++dcoNYQmNgHj8dRofcII7PFVYBe0qtqK6HwrJPjA5GN7na9N/cDWvGCrefyRIgOOc5WGKbWm4NZTkw5W2BrrYS5qhU1CUfCKves8WzKj8bwQVbYaqvQEV4GoLSh+HfQh0WbC5Tmbsdiec0z2xPZan79QjBuSOjkBzhuxxZMOdm9ChqyPbr8tVV+jA81vdFHNo7AhOGRLcYG7t6VwU+WFeu3IJJ8eEm/N+RcUgJrG6v3pVbAWSVWVFnBhLCgb4xzWPBIVKu4XMMr02J1CHJxcu73gLklFnw6m+FKHNTD57vHZgYguvG+pY4kvO4KsuMbzYUua0zr00DZSvHOY8ONWLcoGgcUr8BUUuegL6iISu2EsT0qBs0AcaJt7r1lvC3HGc0GhEd7dt3dwTeoY2hQyuru3fvVsroAw88gJQUW0pzWlKvu+46u2WVf7/iiiuQmupdFlUqqjk57gOdXSeGG/iFVWaUVDfsZADXjjagR5jvDKYjTbqMpeMiQP763gYzsssa15zraE0G4IzBBgyKb7oOGcvw2UYLthV5fr5/rA7nHmhwe/B3XGRkZIKAICAIBBaBvEorXltjBgVFTxRk0OGaotnoX7zS3mRhysX4xnSi/d9UVs4aakC/FgRw13eEbF2IiJVv2CVec3gCSibeC0t4QmA/vB16D85YjpDNP8JQmoPatJGoHHUhLCHuheedRRZ8+q8FNQ45sfrE6HHugXqlqDhS9M8PwJS7sdkvqEsehupBJ6ImbZTKHmzKXo+opc9BV9+oZNalDEPpMbfAamp6y1C1Yw1S/pgNo6XxJmNL6IF4I/4mVOsb2/NEHp2qxwn99Pgr14I1OVYUV1vRO1qHjBIrqlzyKl4wzIAD4nyTJ01f3IzoqsYaqo4fzhjVonNeh97kfem29Xut+HZLo8cV3WWvG21AbKhv4/JlCa3fa8G3Wxov5fnskB56TB2sh7vk8fUWK77814JNBY0bk+M8bZABwxN14L5dl2PFhlwLKpvmrnQaWmwocMOh3rth842Ldlrw2x7n8Y5N16sLiY15FkQH63BICsMHgK83mUGl2ZEignRIDKrCobs/xEGVq1Bo7IEV0ROQesh4DOrR9AYmEHJccHAwevduv9KIvqwHb9p2WGU1OztbxadefvnlGD58uP1b3nrrLSQkJOCUU07Bn3/+ic8//1zFskZGRnrzvV63qTVb8frSbPy+vSH7n16nYvvo8y4kCAQSAbrqvv/HPpW0yUZNXdKiQo2qLEi6Qz1RMvQ5y/di0aZCt+4vRoMOkw6Mw9mjEwOabTiQ2EjfgoAgIAgECoHiqno89H0G9pY0Y14FEFufj2tzH0dSve3iu1QfjVcSb0dmUKMwyLhE1s1mneIWiYkeN8xD5bcPwVpni7PTRyUg4pzHYex1cIuPd6UG9DBiEsBCZeJ2VpiOOiAaVxyd6pR8sPq3Oaj86TmvINCFRMCYMhj1uTtgqShs4iQafMhUhE+506mMTsHu7aieczVCapu2/y3iOHwee6kqZzQsNRwnjYjH0JRwtwmamftkzu85KkZas77RVffMUQkYPygWPJ+bo9yyWiz8twgJSx7BqLJlbpuWRR+A9OnvQ+9DVll29PHKXMzdkK8kDdKQlDDcPLFXq12Vm/sO1qZ/7IddIB6OxK9nndKzDnG+mCFWn67OxXd/snSUM0bBRj1ovcwrr23RNVd7F+NzJwyJw/FDY1WiteaIHhefr87DL5uLQPmKxHj2Cw+jLuDedZ2x7vM2FGDx5iKXJEwix3m1ST006rDKKhXV9esbfbyZFfi///0vQkNDce+992LfPltq8A8++KAt3+/xWS37b33DFevwnuG4+YReAcnQGpAPkE47PQIsL8OEDf6iA9PClYIrJAgIAoKAIOAege/+zMcnq3JbhGdk5QpMy3/B3m5b8GA8n3S303OTh8XjwsNbTv5o3rcVpW/9H6xVjLMDdKYQRFw0G6a+h7Y4jq7WYM7ve/HzP7xwbUrM33D/aX0RF+6cZ6HklQtgzt7U7lAUGePxRPLDuHDcQBw9IKbFKkLUd+Ysz8GCf52T7TAbL9eJpwz8xOODFfvQp+pfXJf7GIxW92WYasbfjJTxF/mMAxWxR+ftckq+2D8xFPec3KdFJdrXlz3zs3MOGF+f91d7Jj+64LAkEHt3ROvm7AV7sH5Puf3PQUY9Zp3UG8SmJSoor8PT8/dgd4Gzi3hLz7X09+4qx3VYZbWlCQvk30urzXj4+wx7+nFm95p1Uh8VMC0kCLQXAqwLeOun21BrdvEpaeUAyGDvP9XXEgGtfJk8JggIAoJAJ0SAQiotKUu2FCOnuFbVnxyYFKqSstAaxEyjGflV2F1QhRPyPsRxpfOga7BJrQw/CttChmJn0AHYZ0rFsLRw3OHmgtBaV436HSthzt+lrHI1Kz6BuWC3DS29EWEn3oSQw85VLqtdhWgxZTIrlkxJjg7CsNQIlfuDClxmUTW251ZhR14VVmaUOSX9cfx+Wh8fO6O/et6RzPkZqFr8qkpiw6RL+h59EDxiMvTx6TDnbEZ95t+oz/oH1krNW8k/qNbpTDBe+w3ik3yr7/rzxkJ8uirXbnlTFQD6RmFgUphK0pQWG4whyeH4Y0cJ5m8swq78CoyuWI5Tiz9GlLnxG+oMIbBaraiK6o2w0acj/ojTYTR5X6vTEQVmxGYyUdYl1uiwflEqQVN6bDCG9/RPIOuNH21V5XP8SVwXHGO/hFA1XiaxogV30aYiZBbVgDI8PRwyi2tQ4pDlm2OgXE9L6xH9o9T6ZHudTod1u8rwb06F3drMhJRXH5uGwcnel8lkmUJaWGm59pQh2lccuqscJ8qqy0qhy8Ez8/dgnUP23+vGp6n030KCQHsiQMHonq932NPLt/Xd4wbFquLfQoKAICAICAJtQ4BKxfotWQj7cjqSqnc6dcZEN2/HX4/eo8c1qV9pra1E+QczULdzVdMB6HQIHX81Qsdd1bbBdbCnN2ZX4LkFmU7Z6Jk8kMrZb9uKm01a46Ss6nW46YR0HJQe4TEbbnOfXrdjJSrnPg5znvN8tRauiuAeSL7pU5jCfc9mzEsPWjMdM/Q7jsNk0KOu4aL66LL5OKvoPeigXVzrEHLE+Qib7D7Lcmu/J6+sTmUIrnUNugRwcHokrj8uTbnBtoX8bVntFR+Cu07qjQjXYGY3g6RM9drSLGUtdU1+RYVX86R0fTQlJhgPTe3bYsIqd7iIHNeW1dL4rCirLjiu3FmKV5Zk2zfrwekRuOH4nq1apP6ZIumluyJA15z3ft+r4lRcKTLEgIkHxjVxG9qyrxKsA+auPW/4e8eLd0B3XU/y3YKAIOBfBGqqq5E3ZwZCM1c0UZ5KDTGoHToF6XHOPJfWv9qdq90qW6b+hyPi3CfA2MquQoz/fWReBugp5A9ixlXWIZ8yIl5Z0nylzK2bUP/htU4WSq2PzSHDQHdu19jIo8t/RpTZlr/EkcymcESdeheCR0xqVf1bWpJfXJQFxqO6oxBLFSaWfotxZT/CaG2wRuoNCDvhRoQccSGgb5vi6O6dv20rUTVK3dHJI+Jx/piW3do9zQnXAq23WQ71T7W2jEalddmdjELFnmVjXIleD7dP8lyex904qKT+nV2BBRsLsSGzHPSksJH7clW940Iw/YSeSIxsncVa5Dhfd6j79qKscolauUyt6lbl9s+32y1ZZIqPn9nfqZiyf2CXXgQB7xCoqrPgmZ93Y9PeSrVOydAZN3HVsak4rG/Temh0O3l6/m7lzqK1DzbpcfWxqeqAFxIEBAFBQBDwDwKWoiyUvj4NlvJ8v3QYcuRFCJt0s1/66iidvP/HXvz4t/sYVEdFhfJWZIgRYw+IRly4EV+szUN1rcWmQvDgU3KaM00dmYDTDu6hcolocpw693Q60LXWkfh7htTMXpAJ3ZbFuKjgVQRZa5QLtxU6ZAT3x8sJM1V2Xz7KPqJDDThqQDSGlvyB5N8eg8FMpbJpquiwk25HyGHnqHIkvtL/Fmdh+fYSNQ71n9UKq872r/ML3sDhFUvsXepMwYi44DmY+h/m62u8bs84zVUZ7ss70v36qbMP8Lovx4Z0M773653uFVUdVIIqWs2ZNMmVqusseG7BHvyTXWGXaxhzOu2oFBzbypqpfAeVVeLPREqeiOvxmnFprfpm7SGR49oEn3q42yurjKP4am0eNuVUgrGqmtuFUa/DZWNTMG6Q7+4dbZ8W6UEQaESAN3N0o2JB6FCTXsVY8LbeU+5A3hRuzKlQGS3DgvToEx+KnnHBrXKbknkQBAQBQUAQcI+AOXc7Sl+5CNZ6WwbftpJpwFhEXtyYtKmt/XWE55/4cbdSCtwRldCx/aMxJCVcnWuMK9Sy4mYV1aj44Ipas0qoVFZdj/kbC7GnsBFrnoF9E0Ixtn8UtudVq0tautUmRQfh2IGxOHpAtKov/k9Wubrw3brPJueRUuoykV67E6GWSuQZk7A15EDU600qNnlQUhjoppwSEwTKgqT8nf9Ct2+zqrOKsjzUr/oYqLdZRHVBoQg5/HyEHHulSo7lC9355Q7U79uGySVfom/NNgRbqpBrSgFdyQdW/2OPh9aFxyHi9PtgYl1apb0HhmZ8sg15Hiy9hIJyMRU4d0qlpxFRyXxtaTaYdEgjZhzmBTpVf877ganusyhr7XnZwH5olaUrMi2evXt4loO8Raeooh63NJMbJC0mCI+f1ToF3XEMvspxNJ79I3KcHcJurawysP+/3+7EjrzKJm4fTIxw8wnpyoolJAgIAoKAICAICAKCgCMCyrL6xjRYytxbVs06AyzQq3ANTZSwmuvsdVRd0QwZezHCTpzRpUB+//d9+PEf91ntWXaESf96RDpn9/UEAC1sDI1ZtrXETcKapm6cVGr4jLdEpZixiSwN1xLVblyA8s9mAZzPBgo+eArCT70b8KF0zKu/ZOLIX69Hau1ujxfK+thURF01B/pw95lrWxqrL39/YWEmVuxs6nLr2MfA5DDcPCEd4SGGZi/BOSO78qvx0NwMp3kY3ScKN03o6cuwAtaWVs9ZX+7w6Ip9ZP9oXDu+bZbVgA2+G3XcrZVVlgVheRB3lBoTjHum9AFjA4UEAUFAEBAEBAFBQBBwRIA1USu+fRC1f85rAkyZIQovJs5CjilNWeluOzEdkcZ6VHx9P2r/+qlJe31EPCKnvQpDQr8uA7Iq/7EwE+sdElY6fhyzzV59TKrPRgFa2Ci/0WLrmiinJfCoiDKBkDslllbVy8emeF2upW7zMlR88wAs5Q3KuE6PoMHjEHbSrdBHe5chOGvuywhd8brHYRt7HYTwU2bBkNR2615L2PDvtFwz8VNpdfMxxvTaOn5InIodZuyoO2K+DbqBa3GhdN2dMCQWp49K8CohkjfjbWsbZun9cEUufvy76YUK6+DeMam3VAJpK8h+eL5bK6sPzd2FTTmNabod8WQMxBNnHQCmqxYSBAQBQUAQEAQEAUHAFQFrdRnKP5yBut1/AhaLctHUhURiXp/p+KFioGpOp83zxiSBCWrYvuyDm1C/Z0Nj+9AoRJz9aEBjEffHzFGZfG7+HtQ2JLHRnFcZD9o/IQS3TeqFsKDWGwSWbinGu8v3gvGQnogeswadToXCnDy8B8b0jVTZYF9dkgVa1eiHqtPrMCAxFLee2EuF2vhC5uIclL15OSwljYYPY9qBiLzkJYAuwVYrdEyEZHCQJa0WwGJWFnllmS/1UNfXYETszEXtnnCLZZve/i1HldEhPnq9Dr3iglWSrJIqZyWWsjK9EIemhqsyRJp9m3HKn67eZ79M4DycMSoBp49M8AXedmnLi4vZC/dgY3YlLPwIHRBk0OOKo1NAy6rQ/kegWyurLyzKxIod7t0deFP0yBn9EO9SfHr/T5mMQBAQBAQBQUAQEAQ6CgKqbmrGWpgL90AfGgVDymBURfXC4z/sxs78KjVMuqTeOrEXBqeEwVpX1dA+09Y+dQgMPfp0lM/xyzhomXt47i4w9pTEWpfnx0k5XAAAIABJREFUjE5UPzOzKnHwJe7R06CYMGmVm0yxGuZnHZKI4WnhKlGmY6gnx5VRUG2LcY0KUnGzVLxaQ+Z925SFlfVcNVKWVYsF1poKGHr0QtDIU2CI7wPz3s2oz94IPqNq61o8J/fRhcci5qbvoAv2vrZna8bv7hnWKd1dWIPqOjNSooMxNDVMKauLNxWpCgWOSYkYLtcrNgT5FbXKYh0VYnRyq6U8fe6hiSoZEq2rHZGomP+bU4mckhqEmgzoFR/cbG6QjvgNXXlM3VpZXZ1Rpm5T3LmRsPDuzEm9VYIaIUFAEBAEBAFBQBAQBHxBgAI/4/WYpZ3UMzYYd0/p02FcIH35Fl/a0rWSJVlYCpBEJfH/jk5VyYv8TR1GjrOYUfbeDajb/of6RPeFUHz7elO/MbaEW45WWd+6CEhrKvrPLshEbmmNsqbayP0XM2HWDcf1xCG9IwMyFum0eyDQrZVVTvHHK/eptOrM1KURg+z/My4VQ1PCu8cqkK8UBAQBQUAQEAQEAb8iQGvNx6ty8cNftng4ulOeMTIBU0f28Ot7Olpna3eV4X+/ZNnjQpmwcvqEdJ9dbL39ro4ix1kqClH2zn+U1dQr0umVRZ2W0/qsjQDdgxtIH5OiXMON6SO86qq9GzFb7bKtxXjvj30qBtgd0ZvgthN7YVBy+1uG2xsPeV9gEej2yirh/WNHKRZvLkJuaS0O6hmJs0Z3nODvwE6/9C4ICAKCgCAgCAgCgUKACusdX+xQ7oVKYdXpcP9pfdG3h28lTnwZX35ZnapT+ndWBZKjTZh4YDwO6R2h3h1oouLiWK+ebp8MqWJ5kkBSR5HjSl6+AOacTR4/lbVS9bE9ETRiEoKHTwYz/ZJq1n+PmrXfwFKSo5I0hU643ucyOIHE11PfN360FYUVjRmRHdvRzfvNywbvj2HJO7sYAqKsdrEJlc8RBAQBQUAQEAQEgY6DwJZ9lXhm/h6UN9T4ZHbgW09MB0u3+JvW7i7DO7/lqPhCjYIMOpxwYBzOH5Pk79c59cesr28sy8Zv20rU71mj9OIjknH8kNiAvrcjdV7+wXTUbl7mdki6sGhEXfYaDEn9mdWpIw271WNh+cdtuba4bFeKCTPixQtsScaEBIG2ICDKalvQk2cFAUFAEBAEBAFBQBBoBgHmxZjz+17M31ioWtG+ee6YJFX2w5/ETK0Pfb8LOSXVTWrH8z03TUjH6D6Bix10zf7LUKpbTkz3SyIlf+IUyL5q/5mP8k/vdHLp1d5n6nsoIi5+HjpjYK3Mgfw+175/3VqC15ZmOcSuNrYY1TtSZQoWEgTaioAoq21FUJ4XBAQBQUAQEAQEAUGgGQQqasx44sfd2J7XmB2YFkdWHGDZDyZfaivtzK/Gw3Mz3NYQZd/jBsXgyqNtbqf+plIqynN3IbvY5u7M5JSzTu6D3vGBc3f29zf4q7/KH59B9R8fOWX67egxqG359jd/zVFZgh2JGZZvPL5nt5z/tmApz7pHQJRVWRmCgCAgCAgCgoAgIAgEGAFmB2Y5F5ZLcSTWGr1mXCpG9mqb1ZPumFRW6Y7rjg7tG4npx/vf0sW43JcWN2b/ZXUSKsWByP4b4CnyW/c1G35AzbpvYSnOQdCgoxF63DXQBXXdREO/bC5S7t9FlfUY3ScKZx+S0GHL1PhtkqWjdkNAlNV2g1peJAgIAoKAICAICALdFQEqqY/OY+3VyiZuulGhRtwxuRd6xbXeEplXVqeU1fxy9wlvWNuUbplUjv1Ja5j9d3EWahqywrKu6Y0BzP7rz7FLX4KAINDxERBltePPkYxQEBAEBAFBQBAQBDo5AntLavHAdxkorW5MfuT4SZOHxePCw1ufBIn21BcXZWLFDlt9U3d0cK9IXDc+zW9lZKrrLLjji+12Bdlk0OHh0/shNcDZfzv5UpDhCwKCgA8IiLLqA1jSVBAQBAQBQUAQEAQEgdYgQDdgZk/15KZ7UHqEqkvZWtpTVIMnftilXDFJdMftERGEWrMFxQ2/4+8HJ4fhymNSkRwV1KpXVdZasG53GbKKa7A9twr/ZFeofpj999IjkzF+cPfJ/tsqAOUhQUAQ8AkBUVZ9gksaCwKCgCAgCAgCgoAg4DsC+0pr8eD3GU6Ko2MvbbGsMm70yZ92q9qqJNY3vXViLwzvGY6C8jo89dNuUJnVKC7chLtO6o2k6CCVndhbYsbhZ37eY08U5fgcE0XdMrF7Zf/1FjdpJwgIAq1HQJTV1mMnTwoCgoAgIAgIAoKAIOAVArSoMnPqr1uL3bansnfThJ4+x5RarMCXa3Px9bp81S8tqmeMSsDUkQn291Bh/WDFPqzKKAVL6ZB6RJhUIqRhaeFejZ8W1RcWZuKvrDK3pXGuG98TR/SP8qovaSQICAKCgLcIiLLqLVLSThAQBAQBQUAQEAQEgTYgwCRLLy7Kwqa9lagzW5RVk8omiT+fNjIBZ4zqAb3Oe3vnjrwqVRanvMaWZbhfQihun9QLEcHOiZQYX/rKkiys3VVmfyffc8PxaWBNVFpn9XodQox6GA3O76eivWVvJZ5bsAdVdRa3CJw+KgFnjmpUkNsAkzwqCAgCgoAdAVFWZTEIAoKAICAICAKCgCDQTgjU1luwPa8aBeW1Sjn8am0+ckpsLrpUHs8enYCTR8R7pbBW1Vrw6A+7QIWVxPqmMyf3Rv+EULdfw4y93/2Zj7kbCuyxs0FGPaJDDSitMiMsWI+BSWE499BEZXndXVij4lO37K3CzoIqlFc7l91xfMmRB0Tj2nFp7YSivEYQEAS6CwKirHaXmZbvFAQEAUFAEBAEBIEOhwATL9EyynhQUrBRj+uPS2ux7iotoe8u34tFm4oaFF3gsrEpOK6FBEe05H67Ph/frM/zmOyJimpokB6ZhTVwX7W1KYxnj07EaQf36HD4yoAEAUGgcyMgymrnnj8ZvSAgCAgCgoAgIAh0YgQYQ7o6oxQvLc5CfYNPcHSoEdcf1xNDUsI8ftlfWeUqhpSxpCTGnk4/Pl0pmS0R37lwUxHe/32v/Z0tPcO/0z243txUfY2PMOHuk/sgIdLkTTfSRhAQBAQBrxEQZdVrqKShICAICAKCgCAgCAgCgUHgl83FeOe3HLvySOvmHZN7Izm6aYkZxr7O+moH8srq1GDCggyqvqkvyuLmvZV4dN6uZpVVZhUONenRMy4YE4bEKeX55V+ysHVflYq55d+ZWZiKdd8eIYEBRnoVBASBbo2AKKvdevrl4wUBQUAQEAQEAUGgIyBQa7bis9W5+OGvAvtwBiSF4ZYT0hER0pgsiTGvzCr827YS1S7IoMMVR6di7AHRPn0G41yprHpKmMS418nD49EnPgSJUUEqyzCJiZoyCqpRVFGnlOS02GAV3yokCAgCgkAgEBBlNRCoSp+CgCAgCAgCgoAgIAi0AoHZCzKxeldjiZkRPcNx4/HpCDHZ3HuZzfeFRZn2eNNRvSNxw3E9YXLJ4NvSqxkj+9gPu7GnsLpJU6Neh5sn9gLfLSQICAKCwP5EoMMrqx999BEGDRqEUaNG2XH67rvvkJWVpf596qmnIjU1dX9iKO8WBAQBQUAQEAQEAUHALwhQiZy9MFOViiHR1XbCkFhcfEQy9pXW4uG5GSissCVjSooKwl0n90Z8eOssmyyh88ovWcgvt7kTk5jg6cxDEjB5WDx8qKDjl2+XTgQBQUAQcEWgwyqr+/btw2OPPYaysjJMmTIFU6dOVWNftmwZ1q5di+nTp2P+/PlYsmQJ7rjjDkRERMjsCgKCgCAgCAgCgoAg0OkRKK6sx73f7ERhRaMSGWoywGy1gm7AJJacmXFCTwxPa5v8w3fN/asAm3IqlLvvsQNjMbxnuKr7KiQICAKCwP5GoMMqqwUFBcjOzsb69esRGRlpV1YfeOABXHnllXZr6r333otrr70WycnJ+xtLeb8gIAgIAoKAICAICAJ+QWB7XhWeW7AHRQ1WVNdOxw+OxSVHJPvs/uuXwUkngoAgIAi0EwIdVlnVvv+9995zUlZnzJihLKlJSUmqyX333aeU1/T09HaCTF4jCAgCgoAgIAgIAoJAYBGgO/DDc3chu5gxpU3tnP85Ng1HDfAtqVJgRyy9CwKCgCDgfwQ6nbJ6yy23YObMmUhMTFRo3H///bj88su9Vlarq6tRXFzsfySlR0FAEBAEBAFBQBAQBPyEQHapGS8tL0VNfdO6pnzF6PQQnHeQ5zqsfhqGdCMICAKdHAGj0YgePXp02q/odMoqLanXXHON3e2XyupVV12FlJQUryahoqICeXl5XrWVRoKAICAICAKCgCAgCOwPBLJLLXh9TY0966/rGIYlGXHe8KY1WPfHWOWdgoAg0HERMJlMSEtL67gDbGFknU5Zff/996HT6XDhhReqZEsLFizA7bffjvBwSa/eaVehDFwQEAQEAUFAEBAEnBAoqKjDw9/vQm5ZrVtkpo1NwfFDYgU1QUAQEAS6NAIdVln9559/8Pbbb9vBj4qKwvXXX4+QkBDMnj0bTMBEeuqpp7r0BMnHCQKCgCAgCAgCgkD3ROCHvwvx6ap9TtZVlpMZmhqOmZN6QS+1ZbrnwpCvFgS6EQIdVlntRnMgnyoICAKCgCAgCAgCgkATBOotVqzZVYYFG4uQkV+FmDAjRvWOxEnD4xEdahT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REWe18cyYjFgQEAUFAEBAEBAFBQBAQBAQBQaDLIyDKapefYvlAQUAQEAQEAUFAEBAEBAFBQBAQBDofAqKsdr45kxELAoKAICAICAKCgCAgCAgCgoAg0OUREGW1y0+xfKAgIAgIAoKAICAICAKCgCAgCAgCnQ8BUVY735zJiAUBQUAQEAQEAUFAEBAEBAFBQBDo8giIstrlp1g+UBAQBAQBQUAQEAQEAUFAEBAEBIHOh4Aoq51vzmTEgoAgIAgIAoKAICAICAKCgCAgCHR5BERZ7fJTLB8oCAgCgoAgIAgIAoKAICAICAKCQOdDQJTVzjdnMmJBQBAQBAQBQUAQEAQEAUFAEBAEujwCoqx2+SmWDxQEBAFBQBAQBAQBQUAQEAQEAUGg8yEgymrnmzMZsSAgCAgCgoAgIAgIAoKAICAICAJdHgFRVrv8FMsHCgKCgCAgCAgCgoAgIAgIAoKAIND5EBBltfPNmYxYEBAEBAFBQBAQBAQBQUAQEAQEgS6PgCirXX6K5QMFAUFAEBAEBAFBQBAQBAQBQUAQ6HwIiLLa+eZMRiwICAKCgCAgCAgCgoAgIAgIAoJAl0dAlNUuP8XygYKAICAICAKCgCAgCAgCgoAgIAh0PgQ6pbL6+eefY8OGDQrt8847D0OHDu18yMuIBQFBQBAQBAQBQUAQEAQEAUFAEBAEPCLQ6ZTVX375BevWrcOMGTPw559/4qOPPsIdd9yBmJgYmWZBQBAQBAQBQUAQEAQEAUFAEBAEBIEugkCnU1YfffRRnHvuuejXr5+aAv774osvRs+ePbvIlMhnCAKCgCAgCAgCgoAgIAgIAoKAICAIdDpl9c4778QNN9yA1NRUNXtPP/00DjvsMBx11FEym4KAICAICAKCgCAgCAgCgoAgIAgIAl0EgU6nrNLl98Ybb7Qrq0899RQOP/xwr5XVyspK5Ofnd5Hpk88QBAQBQUAQEAQEAUFAEBAEBAFBwD0CJpMJKSkpnRaeTqesPv744zjjjDMwYMAABfojjzyCSy+9FGlpaV5NwpYtWxAWFga9Xu9Ve18b1dXVoaamBhEREb4+6lX7QPdfW1sL/heo8Qe6f2JPjAI1fvZfX1+P8PBwr+arNY3Ky8sRHBwMMpdAEPsPCQmB0WgMRPfoCv2HhobCYDAEDJ9A9s/1WV1dHbA9EGgeFOj+A82DAt1/oHkcF3178CDhcZ7ZS3vw0M7Mg4THNX80BZoHBbp/4XEtix6+8gjKe4mJiS133EFbdDpldcmSJfj1118xa9YsMNnSggULMHPmTERGRnoFMZXVPn36ICgoyKv2vjYqKSnBvn37MHDgQF8f9ap9cXExcnNzA9Z/UVER8vLyAtZ/QUEB+F+g8KHVnN+gXWZ4BaoPjYh9WVkZ+vfv78NTvjXlGk1KSkJ0dLRvD3rZmv3zhs3bPeNlt/Zm7J9u+oG6MGD/jFHnpVMgiP2np6eDwlwgiP337t1bXUgEgrg+c3JyArbHhMc1P2udncfx67hGKdgEKnGh8Ljm11Bn53EUpLOzswPGg4THNb9+RI5r+WQVHtcyRh2pRadTVgnenDlz7K6806ZNQ2xsrNeYirIqTM7rxeKmoSirLaMnymrLgqgoq54xkgu55tdPoC/kRFkVHtcyAs23EGW1eXyExwmPa+seC7TRoa3j8/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/00ZsyYgcjIyIAA/+ijj+K6665DVFRUQPp//PHHccMNNyAsLCwg/T/zzDM455xz0LNnz4D0/9Zbb+Gggw7CIYcc4rf+OaeHHXYYjjrqKL/16djRZ599huDgYJx66qkB6f/nn39GSUkJzj777ID0v27dOvz777+44IILAtI/U6z/+OOPuPHGGwPS/65du/DJJ5/g9ttvD1j/77zzDu67776A9L979268+OKLeOKJJwLSP8sAPPjgg7jjjjuQkpLi93eQb956662qf9aP9TfxkGLfV111FQ488EB/d9+kv//9738YN24chg4dGpB3BYLHaQO1Wq344osvUFtbG7D9/N133yE7OxtXX3213/D5+++/sWbNGlx66aV+69Oxo40bN+LXX39VaygQFGgel5WVhTfffBP33ntvIIYP9v/CCy/gscceC0j/OTk5SraaNWsWYmNj/f6OQPO46upq3H333bjkkkswYsQIv4+/rq5OnS9Tp07FmDFj/N4/O7z//vtx/PHHB0wOevvtt5GcnIzJkycHZPztyeMWLlyI1atXY+bMmQH5lmXLlmHBggVqTgJBHPtXX32Fe+65ByEhIYF4Rbv32W2U1aKiIjz//PMoLS11AvnOO+9Ejx491O/mzp2rDuErr7wSOp0Oy5cvBxftTTfd5JXy+tBDD4HvcST2NWTIEPWrDRs24KefflL98eePPvoIFC4OPfRQnHfeeS1O/lNPPQUyfUci86RyR9qzZw/ef/99JTi+++67SgHR6Nxzz22RCb700kvYsWOHU//nn38+Ro8ebf8dv/Guu+4C/5cKlEYJCQlKWdDr9R6/g5uHAoMjUcE79thj1a+IBZV59k+65ZZb1P9yLvizO0Gbc7Zo0SKnPqdMmYLx48er32VmZqoDnko8x8j54djPOussHHHEEfbnCgsL8fDDDyuF8PDDD7f/fsmSJfj222+d+qci7ajY/ec//1GYH3DAAardf//7X6Vsn3LKKerf3GQ8qPluHtQ89DT67bff8OWXXzr1TyH5iiuusP+ODPPyyy/HoEGD1O/YV69evezKK9cS51ujPn36qAsL0qpVq/Dxxx879d+3b19cf/319t/xu8844wz7On3llVcQERGBiy66SLXhmqJCqxHnmOPhut6+fTso3DsScaZiql2YvPHGGzj44IPt64jfy3lxVF6/+eYbLF26VHVD3KgskPbt29dEieN+dbzw+fDDDzFgwAC1jzj2rVu3qmc5R46XHvPmzcNff/3V5ADS1pn2DfHx8bj22msRExOjfsXx8lsmTZqkBEYKviRiNnbsWPUzv1Hbb2eeeSaOPPJIOyQ8MCorK+3/jouLU+PX+qciX1ZWpubzgw8+wNq1a1Xbk08+GccddxxY25cYsw2JF13Tp0+3P//cc8+pva8Rx3rzzTfbhULOHfcd1wQvPsiDSLy8Of3009UccvxUcDRKTU217z9HTPl3k8kE8s3o6GjVfP369SC23Ld8D/c5ifvI8YJFw5n7hHyR/ZCovP3zzz/2d/OHBx54AOHh4ep3nDPySirc/Pm9995Tv+eauvDCC+08Z9u2bXjttddw8cUXY/jw4U79Of6D88l9RzrxxBMxceJEp7bkD/w+9vf6668rvkTMvb2scMSY64PrRCNXHsff85yhgunIyz0OHnDCuF+/fmotaVRfX6/2C+efQgrn9JFHHlFrh+uNa7El+uOPP8ALOBKFz9tuu83+CPsjL2X/nB/is2nTJsWjeYY5nhWO7+FZwTklcf6vueYap2GQB3Hfa4rAq6++qsbvqLxy3RJbkuseI//md1Po50UqL5wdafbs2Tj66KMxatQo9WvyNO5JTXklj+Y7tX3Etco9oBGVIe4ztiP/4fpwJG94HNvzDOA5S1y5BzTi+Pn74uJi9SvyeEfiBQFJO1O4Zn744Qe1JxyJCgMVfxJ5WP/+/dXP7J88RJNPeFYnJSXZH6WcQz7D857EOeXcOo7D8SzhGUPseElL4vzywo3vIXF+tfOQ/yYP4mUEv9mR1/Oc5nmtkScewQuxZ5991j7+adOmYdiwYfbnyDO5pz3xODZ0XD9cC1QMHYlrhBeHJPJFx8tt8nauGa5h8irtvOXlGdeowWCwd8Xzlu15bjsaDcibNm/ebJ9H7YzjL3hmUT6lMWDv3r1qrZF45lMW0PonjjwjyEdc1zn5InkxiWfVCSecYB8TL3Qpd/D8CgoKsvN2rg/KL5rcxj3EM5fzSj7oKM9xjZDPk6hQU6bUiOuWci15JNcGcaKsnZiY6HTeko9TkSK5rnHHuXA8R4455hicdtpp9j+78jiz2YyXX35Z8TdNZnGaWDf/+PPPPzFnzhz1l4EDBzpdvLF/rjWev5TFKM+Rf/K84gUd5aeWiPNPnkBKT09X2GjE/rlXyCspC3BONHLHu9y9a+fOnaoPkivG/B3x4DiJjat87G7tt/Q9HeHv3UZZdQV7xYoV+P777+3MnjdnXJQ8cCkEUaDJyMhQhxc3oCZYejtpZPZcTDyENaGOhzyF5wkTJmD+/PlKSeOG5sFHQYWLyFuiIEXGQobCxUriYccFetJJJ+HJJ59UDKs5oa25d5Fpk7lReUxLS1NNubmJg6sFkQodmSSVDwot3hC/mwcTlSZN2eZhQ2ZORYiMnYodhV0qpLy5dhVAXN9DJkAmSeFNO4ipCBArvocbnIc5D1QeRrxlJFFBp+WMv6cQpCm6rv1TECLmPFy1MVOw4+FLnPLy8tQcUAjiGtIU2pUrVyoBh0ycjIlCAW+Y3Y2fByaf1cbGw4kMnjdwZDycV34nhVRNoWX/v//+u1JgmiM+R4GFiq52UBNXCmlc+5w7XoiQOF5HhVbrt6CgQO0ZCqvsx5EsFotSJPj9mjBKIYZrlMo89wEPAR68bMN3knhwUFjn3HGuiCH7J5N3JQoCvFDi30nsh8I455yHCfcdhYxffvkFn3/+uRLO+V7uxfLyciVsch96oq+//lqtQa41HuokYk/BjP1TEKSQwfXONUrewAOdAgx/z/dz/LwgodLuStz3nC+ufe3Gk9aMyy67TPXPg5wKFBVi9sP+OW/EnH22ZBklv+Icc33xwoHEg4sHPvGksEEeR+Gb/VERcT18ORd8p6Mwon0HL8s4LvIsTZnkniKfoeDGtcr9S+Ia4HeSP/E9//d//6cOaK5xXi6QT7kSx0Whjf2HhoaqP9NqzkOcih/3D3kClUdaW7lfeUnBeeHa49ogH+Lv3BGFWmLA/vku4sT2mpJEpYBrlkrw4sWL1ZxyzVAR5wWEO0wc30MewPFzvrhX+B4KONqliSOP43N8Fy8DOG9UsukB0hyRB3FNaxYw4ut44cdLIM4feQH5DMdNxYQCmTfEb+W6IJ/R1j7XjsYTKUhTWOZ7yZf5Pdx/3Ft8jsK2K1HQ43iIBdca1yOFNGJM4p6nVY/7n3uOPIjCOPetxtN4ScF5owLAc5nv4d8obPPs5nioqFBBopDIPakpouTrHBvnhMoDhWTuNfJTriES2/B84DyRb/DijPteswKyf+3imeud55c2Nm94nIYJeQbniJ5bjpcAPFe4vsi7uAbJI7j3jUajepS8kvyee4mXO+yDCgL3IqmmpkbxOPIHdx4yxJeXi5Q9KLzSqsPzXVOmyBP5HM9N7iOeC5xrTSnjvuKaI/6UB7jGBw8ebL/oIeZU7rmnucc+/fRTtbc0DzXyfe5b8iRiyzXLeeR3cz3zO7mOyCOoIHBPcM9riiwvJEkcI3kt1yDXk9Z/SzyOF5Aa7+MeJbb8Fs0ThJiQ93Kv8O9cgxy/5gHHCziuBfIDygq8gOLfuC4cL1fJh8iXuL3uAAAgAElEQVQDuf7Yv8aDuU8oi2iXCzwPub40HsoLca5HyiV8nuc/55pzRF5GZY1zwr9xT2sXfdq64vlPjDjPJH4Hz13tDOO3Uwmlkk/ZlnyG88g2xIC8hz9TruH3UFnk3PPCgsT9xz1HvkDZgHuVY9XkS16e8Pv4e84v1wL3Ip/nBQnHwzXBfcN9xIsLKuQ8q1y9GLnWuK4pO9PiT8x4lmgylyuP4/rh3HC9uJNZXPkReRyx1y70OGauM+3ygBcj2hnEtUb+xYtXfhfXiSa3eOKnfJ5j53dSTiOP4b7jfyRiwP45t9wrPNMoP3rrbcnxsD35J89cvot8i/I+iXyBPM71Iovj4h7jc4HyGvLmjGltm26rrHIiKbRRaCLxZoubk4uYwjQFDSpmZFhcbL4qq2SevD3lhiZx05FBchNqt5HapPEGlMxPW8zeTCYPLDJ4KrkkTTDhxiOjaKuySsbHA1zb/DyQubl5QDjemPL3ZNg8ZFoStBy/izfk3PhkkNqBzH54GPH2mwyIeJEpUwmisMG2zRFvTslcNEWGzJ+HIYVRHgoUqPg7MtCRI0faFULH33PTe1JWeVtGwVljVhwX55kMmwIdBQYyBAoCFPbdCQ08lKjgkmm4Epk6x8s5dLQ68dAiM+XYyYgoyJCh+6qsaocw+9fWIAUTHmgUwrX+qayRibpj/LywoJBPQc3xNpnfwj3D/UNGqh3CPCS1ywIKoFxTZDrsR7Mwc9/xsNEuQXgoci+4uluxf64B7hdt31IpJR48/B1vgbnf+J18B/cD30vs+F5XJq7Ng2Zdd7TIUoDhIcx17/q9PIy4Flxd4nmwcu1y/zsS38/x8zu5XkhUSmnFomDj6q5DBVy71PBWWeW+4f7hZYR2cUThxlGw08bEvjkW131LRZ1/0zxOHL+B65YKAkMBtP4558Rfm3OtPb+Vghbxp5BO4YQY8qKQ68KdCxQVWQqWPFC1/nkYc09ryqvWP3kcv5WCHfcO9wzXJS0FnpRVCmFcM8SD+4G8nWPXrDRUcLjuXdcex875oeLZ3IUcLyu0yyXON8fDW3XyG5LG4zTllfud+HMNeKuscm40l3H2x7nWLjqpsPBbKHjxEo17Rrs88OZc4d7kGtIurbiHuFY1QY78ggoR9yf75/7g2iQP5V7QnnN8F5UerkH+R2WVY+Te0BR/8lTyS865xoN4gUgBWFMIKXxRYNQ8GSiUE0MqeHyG5w/nkko5L994pmj8kYoG55pzy7ZcK+TV/BZNWXUcLy2IPF8dL4eoCHM/UkGjsko+r/FHb3gc+6fCQvc/7h8qao7KqqPwT2WVY+D+4FojL+YlmmbZ5/gp8FLQ1/Amv+Me0xQ/17lmO+4JXpDTQsazl7yRe4prVlP+uMbJB3mu8xmebyQqCNz7HAMVWu5Tnnv0/CA5XpRzf3O82oUZzyqOlTzOVTHhvia/4TtpPND4HZUjXrpoZy0x51gps/GMp5WT60nrT5PTXPv3xOP4eyqAmsst8SDO5AUkjovv1hQI8iDKEa7986wif9M846iU8/zgGndUVnmhz8sv7XuovPFnx8sCnhuuCgtx4/nMs4Zrlfza0WtHm2euK+KlWWTZVrv8YRvySvJF1/FznXM9kY9w7XCP0aJIPsk1oc0/L2e5B7nvKAtzbXL/cj+Q+L1cW67GEc6ptpZ5IUteyMt47kPuKfImV28M8hXuV83zgPuZZyzHpb1L43HkV1Te+P28SPVGWaUcRzlMc/GlhwKNM1pYA8fMfae9T8OY/JyXOpRvmiPNS0LzYuFFAmUUjZdxHXCsXCetUVYp63O/aecnL9l4fmhhUMSb3naO3nkcL8fAy3J3hhJvzob93aZbKqu8xeam42LSNi8PCDIOzaKlTQw3va/KKgUEMgcyU435UECi0K5tQLbhIUEXPB4E3GTe3qxQMKAgyMNUY3bcEPxPU9R4603XD7ptcXNygbpawppbfGxP5qkJ4lzo7NNVwKRAQeGMG1i7RfRmUZP5M7ZBc8siFmS0PCAp9PLbeAvImynNhaw5txFiwvmkEK259xJjMmNHoYBj4zsclVVtvPx9c8oqx8zbPe22V3PvdXTrZV+8QXRUVsmYaT0ks+OhRRdkdxZv3rbxtpPWIhIFIq4j15s8MldHZZWCHRUqEn+mAEEXINfbVx74FEY0Vy9i9v/tnQmwXVWVhtfLSwIkzAkhIIjQWoDMChSDgigi3Q6lMhTYDuAE4shQKoITqCBOOA+UpYAiM4qKgpS2SjO00oAMdpAhyEyYSQKZu76DK+x3cu979+Zwkqf5ThWl7+aeffb59tprr3+vvfflnbG9UpjQpp3EKu1AO7PsKZe2l21NMEbwmk6ZLBDOnffNQY3vMzCUYhW7ot65dJlAHD71vS/YN7ObOchQPjbBIFku6eYZDEYETfTd7OM4deyhm1jFxgk8kzdtSJtQl3JJFeUT8DHhQttTPrPeDCIEPSnm6vzJkjMJlFmrDPLol7m8L3ky4BDEY9OIfII/ssjYBO9NgFcXb/gS6lvuTSWAYTAnUCgvBkvahuCz3ENGgMJkBBMC9frDj7Yp96YyQUTgjV8rxTxlENzCErGC3XAv2WbakD6Sy5iyXgTcvC++J5cv0ib8hy+ifGyWwAnW+DUG6LKeDNDDiVWexeQIZeA7EV05OcUAT4YIhuWFMMCH0G/KpXvd/Bz+EDsgqEdcpR2XPg5fiT1j+/hy+mAvYhVbwPZ4BxgROOYSsxTHyZlAF3vBPplYQ6DVl7x3egcCP/ongpJJrfRv2BEiHxaZkUK00Cb0aQLPbhOW+BTaHDGZgSrPxofig2izciUC9l+KVWyCid8MbJlwJDubvhJ/RdshPrDtXKab5cOWlS2lrXUSq3BCCDF28p45gcQEHvZKoE0/yInTXn0cvhO7wneSVSIWKMelnEhkooYMGO/L+8GKdmRyLjMnvAMxQ46X/M1kO++f7UJfwl5zEob+wvN5H/omoizHdsQAE6I5sU553M87pljhM2wa/0i/IeuNeE8+lM934Uewjk1mH4Yzkwc57mQbEIdhq8QU8CBGyoCbvk12Ffvigg9inPak/pSfYwo+Dhus73fu5uPyc3xTJiHo4/QpxlWehb/MZcCMafQJxqecWKdOPJO6I3KYwKce+GgmXTJzmzERn+MXsB3Yslw1Y03+ZlzAp5fl8wzsGFHDqhhiO9oT5tSRJcLl9jH6BHbLvzGBlX6Hvxn76fv1CVf8LQI4J/fo6/QTJgsQ3uUEMO+H7SLkYE+fygtfn9u3+Izv8c6II94Vu0bs8508d4D3oZ45cZtl1UUVwoyYkDYpfVy5jJ269SpWaQNsKUUn8RQTIPQJVmnAhPEst10xbuNHmfRigqNe37oPpY7wIIal/fFNPCNFIp/TbmQ3GTtzaTX9hsm8XHHSbXwhrmWVA7aBj2AsIz7IuIU+xQqHcpk8ZdUnHruVP1o/XyHFKg1NgIjzLGfvCdDqm/+XRqwy0OPICLCy/Jxxyw5G4MAAhiNhGQDG1WtmlU5DcI/DTufDQMT71JceMniwrInBrVM2rJNhMijhMMo9qAwcBCKZIcj7EAtkIerB/HAGTwdlYC0zpbwT4iD3uNHBcVIEWnzOew23Z4zAjzpSbgavBN505rroWRqxSrCC3dDhc3kqAxjtUB8k62KVAJPZS96DWUPaoi76YYIYzuwD/BC4ZGHrB5nUxWrJGkeMo8QxlsEZdsZARICUmXGcO3WtLx/uJlYRfwTK5aBUPpvBEBaZlUKkIA7r36+LVQYChFPuJycQYlDIiYx8Bk6e4DSXA1F/Ai3eqxzkeS4sEQA54FDGSGIVbsymZvmUQ79F3OZyKsohmMxlODnIU3cGOoIsZmZhUc+sElwyUGdfoU2wJ+yxXG1B4Ef5OZCXmTxsiACOgYjlwuVFwEMdMpMGVwZe/i4HLj7nucyilxlYBkEY04adDvmgjxJglnuNeU8G3nomE7+Jr2DyCB+E3SPuCbRgyX/1lRL4HWyvnPyh/gTpmVFDHOS+O4J4fFLZv3sRq9SZQAkfx+RRBu4E1fjn+h5WuGYmrC7gO/m5zNpgn8yiw4tJt9LH4ROYtMBGCf57FauIF2wSoYFPJEhjnGFChb5J4ML7wRw+ZH1YtYPd0McYZ+o+vHwH+OJ36YOIDQJs/A8ijUkG/qM/E8QivvG3+GxWCNC/cl9qnQsBFHUhK0T5mQ3G5hAJOcma93USq2UmDF/P+6dYzQwUE1cEooyl9A/6EuNxZsyyfARCJ7FKn8cP8F85+UoZiHX6LuM1k2O8Q68+ju0LCEnuww7qYhWfToCPMIEp9kLAjDAje0cgWvqgTmKV8S4DVgQWfSn7KmMVE0tkl3OJLfEOATJtxthWruyoi1UCRfwOopYJXYQ7fTMnwAn24UK/x8/h+5iAQLBQPmNMefhaBvRM/tB/aW/sNycZKA/fnhNH/I3d8H78L3Ea5dMf+vFxxGXUBzvEntK3IvaxIWIoxrlcSUbf5PvYVZ6tkTYEM/wF/hL/QAIEvw1H6lRmVokTEPNMStL2fJ9+xHe7xVDUB3+DHWR9aE/6IqI0V5sRj/A3z6d/Y/P4gVy1Vs9MZv1Zzky5uX0L/sRRPI9xm7plv6S98oCmXIqOHXEhSOnHpXDmb9qGJceMl/g3noN95EQ9fzORXRd/+C7aHUZcMEbY0V6ljyt9TD9iFd9L38+zIfBL9HX6A32QvkrbZmxNH8F/MhlPTDbSMmDqz0Qz3ycuoXz+F5bYMdzw4fWJCRhjP4j74bbvUT4+hBV8xA1MuCDmie2wM/opNpvbD+HERCx2QAyd2wZHqyjtVq8VTqziKHAO5RIfjDYPUqoHI/2KVQIUDKJcSsaAg4EyYHY6mYtZLwKwXsRkLrtl0MmAkkEUR0WQUl9inM4EYy3FbTeDoCycLINmecAAwT8sypm53B/Hvw13sFL5LEQ6HYmyyyCTMrotT6ATE4B0O+2Vzkvgh8jI2WcGJXhzDwN/efUrVimfgRjnywCZF0E1gVqKm/y8LlbLZ+OsCD6wvxy8KZ9gCAdfZj54J2Zf66JtOLGae4FLsUr5BJ04svKAFQZDBEu9/E5iNfd55J7uuv2Q2SUwp/wM8shuYi/15TR1sVovi6CaILRcbk6QTHlwyxUIBGD0rTIjkEvOCFTre8CHE6v4ADIquf+FOsGBbGU5g8zAiy0SdHabXELc8uwyC0dfSb/DBAoXYonnljbFwEj5DFZ1bskJX8IMbClWc7YVe88JK8QEg2Z9kgdfQbBXP4wCH0h2o1PmOYM8fEDWP/c711c8EAQhelia2eniOQRX9eWpBKrck/0Ve6WvMIB3Op0d8YvYxHfkNZJYpa5M4qTIISghS4DwQKDArwwiCIJSWPTi42g7AtxkS2DNslkEY+njCJgICOHERYDMe5dbUzqxQ3DQrjnBxMQIQR2ClSCFLAn9hvIZVwjGWaGSh5IQzBLsdruwyTLDxXJAJswItHgXbBrbzENICCKxU96DtqLs+iQKfReOsGY1AJMSBFvYIbbMPeWhdtStLlYRRzwrl53SjowhTFbAjr5L+2En9FsCTnjjMwh26321k1jFPxBEMk6WYwZjJ1kr+hErUMi0wJa/CUh78XHUA9/Ehe0zzsKNMRBBB1/GEyYhiAXw3/xNPRkz6isj6mKVusMy9+MjVmm3XBaJMMC2M5vK54gl/Bnfqx94VRer7MVEeORpxATt5bJdYgaekedbEDiTKSReYfVAOVnAZBmBMyIrJ6cpn6WMOYlbHtoGM/wyYiL37Odec1j14+MQQfivuu8jJkA0ZUwFR8ZefCl2jU8sV74xMYDPzckA+CPaGGu5sBEmCPErvCf2S7/M+ARBz78zeck7ExOVIoIYAv9H9hqbThtBGDP2MIbCBBunTZng4Hu5tB5boDzsnowwfSPbhvrRlmRPKR+bRuDmNi/qRBxLG2KD+EfamgmpjMGYfGRs5H7aHh9Tj4N4Dn2HiSp8eO7jZHUEcSD1ok2H80eUQdvwzviI0seVPqwfsVr3fbAmLmfFHD6Z8aHT2E4bwIN693LIUj4Hn01/ZwxAJBMf5fhT1iXP32AMqGdFuzrsf2SxSaYQs+P3WE2Z2wO5D9+M/dHOZSwzXJmj8d9WOLGKk+Gly5P46Eg4qfoSYBqsX7FKAM1gz0CQwo7gDQNlFikvxA8GlUei4yg7GXDdaAgecBzlXk8cD50fI8+ZQoyWrAbZG2aC6Ci9ZD+ZWaND4RRSuBNcMtDWDR0HyLKu8r1GMnIGJe4jKMgsM46eZQydDlBiMMJB4IS7Lb+gM8KbdsxAMzf88+71ILNfsZr7uBiwcuklASODGIKvPkNWF6s4QII8AiDaihkxBs28j8Gbd6RNc99fHj6Bg69n++tiFfsiQGQgJ4hikCsP58BRMhgSyOfSqczq8dxyOQ3t10msYncEE/UZO76Pk2VwZ7a6DFQRHwix+s+ZDCdWsT0CJQbK7D/YNuUTJJfCFF4EHZlBRrgyMOZhBvV2H06sYpOUU662ICAm2MjlbLm8n/dkYMvymZWnvehf9BPshAG8zGxjK7QjQWf2UQYQgtUsn0kZ6s/gTZ/K8gkS8BNMKhC4IohgW2Zuyf6R5SHQzvvwdQQyZUYAZgRgiMI6H2yGoKOsd/Zngm2ezWRKZniwZWy4PHCNCRbEGsFvJ3GXWzBK0cszEJ25xDvLx+/wTrksKicKcsIFmyAQLPeGjyRW6StwJsikXxBEY0O5LJfgK9uH4JN3pO3qS667+TmCJvpfLvGkPtSPvt/Nx1FWr5lVRAL+JQU67UlggwjFXstTavHl+APskVl2fGE5bnR6B2ycvpATEAhK7sUeCbBzlQRimACZvo9w5n9pF7Kw9cOcmJAheMa+CJhpA9qVMZh7+K88ebeTWEXgkZlC8CJkKQPfhc+jf1A3/ibTh90zkcLzaGf6Yv2wtrpYxXfg25gErgeK2Cz/lqteWKmEGMwVLP36uHpmlUlQ6sl/rAQhhkhhSPshassVIvCpi9XcD0/mjv6OAGLMzwwN/ZZ6spwYfkxeIviwJZbBl9s0KL8uVgmG6QeITC7qRb0zjqIN8WX4RtoDcU/5iBpWRWT52Ak+jjGB+Cd9PGIJO6WvI0ryZ2LSlhjbyeiy6oG6UQbty1jYq4+jfMY66lz3TbwXfTyDfPwo7c04j28vg3++C+/yEL56X6pnVhnXiGVS3NIe9FXKR9Ah2vLiu9hcfasHzBH/iCUmfGhHbBuGcEZ85qoU2BP/wTv36Gf52B9xGHXIbWRMPuH7YYP9kGGkvYnTEL08j36VJ9cSQyHYsEsmsfATGc9wH+MmPi9X1BBP4htpO0QxAo6td5Q/3GoVJiRZJsu4gs+p+7h8p6UVq8Q68KZ/MwZQPmNTvgt1xHcwJsMMn8e712O+buMBfoKVI7mVkHv5/5lUop+jPbDhPPiMuvRaPm1OnWCKGMUnYXtlUoxYj/7Dv/0z/4zNCidWcdI41dyrgNOnc+H4yrQ5RkQj54XT7HbwTmmoCEkccQ4SZCQIXHBM5Z5RHEgeY05n6HQyZqcOQAaL9f+57A5nhPEzEJUnfOWmccrAyXf7SYH6MwgQCRYzK4VQwPHlwUf5fTJADNqIk35+WxEniFgpRUd5+EOWn3vh+JvZ8+Fm3xjcqWfOhuHUCOgZ9MrZPhwHz88LJ88EATOE5ec4Cj5PG2HwJbuSQTnlMxnA/QwIefFecM+Lcgg0mJHNn9uALYNCeRGIUbdysgL7Y0Ass0/YEgNGWT62jJAhsObCYdUnPRjgcPjlniHsFPGW+0S5l+8hSAlCuKg/M8EEmJTPAN9pQof7GADL2X9m6/NgonTMZH0ZvMqfcaH+OND8uROCifpPCsABsYRAzKwewok2oF/lgMtscP1nhsi+MBAw6DApkBef594Zyuff6d+ZeUAYMcBi+zmBgBAlS5Cz55RFvyIQ47m5jJm+WWar4UP5BHKZsaH/EGAjlnLGnvrTTgQOeeXsO+XjrLkI2MqZXdofe+F9Sntn0KN9c7IDf0a7lz9RkwdXEKzT5whwOwkzxDCBSflTQAyABFnpNxE61LMsH1+FiKd++Tm+ri4esDv8SLn8GDGKiCsPbmJAz58mogzsE7vM3/5MbthEt1lkRCPty4XPxNfh/+Gay435t/J7/M17Mmk20onnMCYo40L44yM7+bjSB5AZLO1jiIMo/sD3sIIhGWA79Gt8MRzKn8nhNvog/oV/wxfVRWGn55AtzJ8/yZ+PYYING6n/xFqKF8qBY7dTJsl+5s9qpI+qH4hHGfRR+nX2AXws7cLYyXsjQrnwceU++9wywb8lE8ZY3qVcscMEBYEt4wUXXCif/khWOS8+p91yzOa5PJ8Lf4av68fHlWM/Yw3irFxZRN/EN6bvJeMIA4J0spm5soAxAFsvf4KPZd30G2wif6Yi7Trfh/K5LzP5+FL6OcE5Pih9BL6ZPlz+LF2WVcYs9GvKyOC37lvo8/hyRCWTGem3eW98aOkjyDgyrmCnefYCZyKUk9PYHv0q243JX/xRrz4On1x/bnloDzwZg/ClXOnD4Y+ASz451mU9+G4pcpM3ZeHncuyDKxMDeV+2WWYK05/zPTLFJR/KzK1A+ElsFf7EUOVKt3KlBuMA8U+n34xG3KSdZX2ZJECslf25PqHJO9F+XNSXfkM8jV8s41cmorBlLnx3ZrHxXbQh42j5ed0HYfcpiuGeMVYnH0cMjV2W10i//wxbfAzjaRmPsYWHCb4y5uJ9MzaBNT6h068UlM/HhnIfddl21JX+Wa5iKG0eWyHGzL7SbQyg3vDNPspEIvbAJCl9vL6tC78L8141RrfnLu/PVzixWgfOgMPsVn2ZzbPVMBgKAqb+u2zPVvnMyuHcmDXsZZlav8+lA5MBwqn2OtvTzzMI6pgdZMLg2VpLn0veuu2t7Kd+nb7LgMMgTL3LfURNy837cXYIAWymjZkwymcQHmnJYZP3wV4IcnrJ5i/Nc8jUkFUpf39tacrpdg+ZG9j38vvHS/Nc+iztwIz9SOJnaconSGfmnYGrjfIRB4gNZv972cfZ7zsw8YOAY6KvjfLL+pA5YTaaYK+NZ7Xh4+o8yeCyRK+egeuXe7fv0w6MkTnB07RcAkaEEuK6jTojypgMQkDXlxg3rXve37aPy9/T7PW3I/t9LwJqsn3YThs+AuHJRDATWm2U37aPI7vJOFAetNUv45G+z2oH4pQ24giezUqKMlM4Un36/XfiFPi0ERsuax9HDM2EXn1bVL9Mun0ff8Fy5k7nQTwbz0Dg45/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/nCMGzduOdXCx0pAAhKQgAQk0JSAYrUpQe+XgAQk0AeBa++cGTfdMyvGjBmIzadOiG02XLWPu5/56i233BK33357vPKVr1z84QUXXBD33HNP9feuu+4a2267bfz4xz+ON77xjbHKKqtUn992221x4403xmtf+9qlem6vNy2c+XDMu+nSWDBjeoxZc2qM23T3GJy8Ua+3D/nepZdeGtOmTYt3vOMdsfLKKw/5t1NOOSXWWGON2H///Rd/fvHFF8d9990Xb33rW6t3/cMf/hCLFi2K17/+9fGc5zxnqerQ602zZ8+Ov//97zFz5sxYddVVY8MNN4yJEyf2evvi711//fVVvctrYGAgXvGKV8Smm24ad999d/z0pz+t/rn8/C9/+Uv88Y9/XOI+7OQFL3hBXHfddXHFFVdU7Z8s5s+fHz/72c/ipS99aUyZMqXvui7VDU/eGvHg+RFz7oyYsGnE5H0ixk9dqqIWLFgQv/zlL+POO++s7n/Zy14WW2yxxeKyeLe5c+fGfvvtV33G/7/wwgvj/vvvr/5effXVq39L23riiSfivPPOi+c///nxkpe8ZEidHn300apPcdGu2BR9cc6cObHlllvG+eefH9hAeU2ePDlg/OIXvzg222yz6p9+/vOfB5/vvPPOS/XO3iQBCUhgRSGgWF1RWtr3lIAEliuBOfMWxulX3hf/Ne3RIfXYa4u144Ad143xgwN91e+qq66KP//5z/He9763uu+73/1uFRDn3z/4wQ8qkfrpT386PvWpT1UBOdef/vSn+O1vfxsf+chH+npeP19e+PBd8cQZh8eCB25dfNuY1daJifufGOM22q6foqrvfutb36pE1lZbbRXve9/7Ft/Pe5x55pmVwPrMZz5TfQ6Do446Kg466KBKsHzsYx+Lz372s/HUU0/F17/+9TjmmGP6fn6vNzz++OPx+9//PhA7eSFYd9ttt1hzzTV7LWbI96ZPnx4f//jH44QTTogNNtig+jcEE236tre9Lbbbbrsgk3z44YdXDPI5TGTwnc997nOLRSmi7pvf/GYlpBFOr3rVq6ryEG8worxNNtlkqerZ102PXxVx074Rc+565rYJm0VscV7EhBf2VRTt/bWvfa1677e//e3VvWTVeZd11123andsZqWVVoovfOELMWHChEpMnnjiiZXQfNGLXlTZBZM573znO6v7b7755jjttNMqLvAbO3Zs9TkTIF/84heriZEdd9yx+puJAf591qxZ8eY3v7n6Hs+k/D322CN233336rPvf//7lTim3z344INVe/L/11tvvb7e1y9LQAISWNEIKFZXtBb3fSUggeVC4JIbH44zrro/5i9cNOT54wYH4qBd1ovdN+1PzJRilewh2Z6PfvSji0VpPuSII45YpmKVjOoTpx0WC+67eQnOY1ZdO1Y7+JQYXGfjvtoAsYoAvPXWWyvhRrYScXD00UfH5ptvXmWTjz/++KrMm266qRIGiIy77rorvve971Uiru3lwAig3/zmN1W96hdCiMwmwrXfq5NY/fKXvxwbbbRR7LPPPouL+/Wvf109/0tf+lL1WSexioj6zne+U933ox/9qOLHtUzFKhnVa3eLmPv0CoAh18StIra+OGJ87wLuyiuvrGwf8deJ70UXXRT33ntv9RhEJSK2LlbJUn/jG9+oyuD6yle+EnvuuWecfvrp8e53v7vKsHJhS2SjX/3qVw+pNisaRhKrCNTPf/7zccghh8Q111xTieZ6Of3aht+XgAQksCIQUKyuCK3sO0pAAq0RuOyWx+LUy++LJ+cuaO0ZFDw4ZiA2WWeVOGS39WPqGuOjFKssWfzb3/4WRx555BKi7NkSq4tmPxYzzzs25t1yRcSiha2+68D4CbHyzgfGKnscGjFmsMqsrrPOOtUyTzJ/ZMTIEJ977rnV/0eQpFhFOCAO995776qOZLhYUkuGFdFBhq2fC4HHclzExrK4WNK80047xaRJk6rHdRKrhx12WBx88MGxww47LK7S1VdfXWUIEVprrbVWR7EKJ7K/b3jDG6oMM5lXBF5jsbpoXsTtR0fcdXLEonb7QfXC49aJeN7xEesfEmeffXa1RJxJjPrF0lwyodgI733GGWdUdjJ+/PghmVXsg2XBMLnjjjsqhrA555xzKpb77rtvVTSTQW9605ti66237luscgP8EcasEqC+ZH69JCABCUhgeAKKVS1EAhKQQAMCh54+LWbOWQYB+j/quOfma8VBu643RKz+8Ic/rILxD3zgA0u8ybMlVufecEnMPPeYiIXL5l0HVpoYax55UQysvNpiscr+QZaxfuITnwjemf2bDzzwwBCxSkYV0Z6ilEEOMfK73/2uEmUf+tCHYrXVVuu5xVkSynLrZXlRv9xT3Emsstz0gx/84BCxSrbuq1/96rBiFftgqew222wTp556apVhRPg2FqvzZkRctXHEgiWzyq1xGzc5YpcZlR2wLJp2rV8zZsyo7AXhyaQDYhSRz4QHkxiDg4OVGH344YfjXe96V5U1/clPfhKPPfZYHHroodVeVLL0mXGF33ve854qm19evWRW+T7PQSyzdJv91F4SkIAEJDAyAcXqyIz8hgQkIIGuBE646I74672zora6txViYwcH4oAdpsTeW04aIlYvu+yy+NWvflVlD+uH+bB/kywOGTsu9lQiwAjO+7nmT//feOLMo2LR7KF7bvspo5/vslR49UNOD7KsmVnlEJxPfvKT1d5CDlY69thjg4xiZlZvuOGGaiksogIhUl6PPPJIta/z/e9/f7Vfs9eLpcSXX355tRd2WVwclsQS31122aV6XCexetxxx1UH/7z85S9fXCXeG0GOWOeqLwNGzLK3kww1F++DyGN/J/uZG+1Znf9YxLW7Rsy6KSKGLnNvh9lAxOo7R2z333HJJZdU7c9+1PpSbzLv2HseLsbeXoQmYr/cs5p1ZC8vwpTv5fXQQw9VfYVsN8t4aRcOoiqvXsUqgpnymWRhH7OXBCQgAQmMTECxOjIjvyEBCUigK4FHZs+P22c8ucRe1PoN9z8+Ny645sGYO3/oEtqVx42J/bafEmtNePoQl+GuVcaNiU2nTojxY8cMEatkyE4++eQqY3TAAQdURSBeOGmUzNNzn/vceN3rXld9TlbyLW95S3UybF/Xwvkx/+4bY+ETD0YsGl6QPPU/Z8X8269eovgxkzaMCXtyQNLIh0kNTn5eDK77b9V3S7HKe3EKLie+sjyTPYspVtmbipDIQ204/IYsJacic0ougoZMWx421cv7L1y4sFoCzJJSThQe7mK/LNmz+sXz6ktHu5WDyGZ5aB7q00mskvFj/yRZ86lTp1biiv2niHTamqsUq+uvv35lB2SbWcbKxfuQnUX4U7dGYhWBilB9clpvS8TvOC5i1vVLIlh9p4gNjhjZPgYGI1bdNmLljYNJCPbpkq3MPbwsi+dwI7KYZEg5PZmLA45YFsyhY53EKnufyaSWS4o5qIxMK5lbbIjMK2KXw7t4Nkt6+d+R9qzyfMVqLz3O70hAAhIYSkCxqkVIQAISWAYEOFjpwmsfjEv/+kjM/sey4YkrDcZ/bDUp/n2rtWPMwMgCrqwmS1vJJB544IHVxwhWMmcEzlyvec1rKuFGEM3nZNG4OMm0n8zi0qBZ9OTjMfOco2P+ndfHonlPxsDY8dWhShP3PykG11q/7yLPOuusarnmXnvtVR2axCFBHJSTP8WCKGXZLGKVTCHfzYv9h5zailBDhLR50BICkLrQBmQuc5kpWbR+98pm/RFQHP6DsCz3OJJRZr8mF89heW8eBMRn7I389re/XQnYtddeuxLplFFeiDr2b7K/l0w1+zW5EMqI2I037u8grJ4blkOW/u8/I2bdGLHwqYjBCRGr7RjxwrMjxj7Tdr2WRyDDadh5kBKnYDNJwT5U3p/DjLKP8D0mOsiWk5kul/Tyfe5D6OZFP/vFL35RLf/lxGH+5nAqLiYhODAJwUod6HNcLKtG9LKnePvtt19cFp/DmSxt232wV3Z+TwISkMBoJ6BYHe0tZP0kIIF/KQJ3PzonHpo5L9CmkyaOi/XWXKmHPOM/H4JFc2bFghm3VcuGB1ZaNcZM3ijGTFy7tRfhZ2zIJvJbrMvzQpCwfxjhihBE0CytUF2e79H6s9nnOvvmiPmPRoyb9PRP1ox9+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+ffqiKVOmSEQCEpCABCQgAQlIQAISkIAEJLDcCcyZMyceeOCBGJg2bdqi5V4bKyABCUhAAhKQgAQkIAEJSEACEniGwHX/D/JR8BB+HBa+AAAAAElFTkSuQmCC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1243002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917" y="1243002"/>
            <a:ext cx="79931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latin typeface=" Arial"/>
              </a:rPr>
              <a:t>Status Update</a:t>
            </a:r>
          </a:p>
          <a:p>
            <a:endParaRPr lang="en-US" sz="4000" u="sng" dirty="0">
              <a:solidFill>
                <a:schemeClr val="bg1"/>
              </a:solidFill>
              <a:latin typeface=" Arial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 Arial"/>
              </a:rPr>
              <a:t>Prakesh</a:t>
            </a:r>
            <a:r>
              <a:rPr lang="en-US" sz="3600" dirty="0">
                <a:solidFill>
                  <a:schemeClr val="bg1"/>
                </a:solidFill>
                <a:latin typeface=" Arial"/>
              </a:rPr>
              <a:t> Shrestha, MD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 Arial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 Arial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 Arial"/>
              </a:rPr>
              <a:t>Dennis </a:t>
            </a:r>
            <a:r>
              <a:rPr lang="en-US" sz="3600" dirty="0" err="1">
                <a:solidFill>
                  <a:schemeClr val="bg1"/>
                </a:solidFill>
                <a:latin typeface=" Arial"/>
              </a:rPr>
              <a:t>Duriex</a:t>
            </a:r>
            <a:r>
              <a:rPr lang="en-US" sz="3600" dirty="0">
                <a:solidFill>
                  <a:schemeClr val="bg1"/>
                </a:solidFill>
                <a:latin typeface=" Arial"/>
              </a:rPr>
              <a:t>, MD</a:t>
            </a:r>
            <a:endParaRPr lang="en-US" sz="2800" dirty="0">
              <a:solidFill>
                <a:schemeClr val="bg1"/>
              </a:solidFill>
              <a:latin typeface=" 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 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 Arial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065844" y="2810555"/>
            <a:ext cx="4597206" cy="34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33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981E7-C321-AF40-B615-5D3FBAC761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Covid-19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322155-7B06-0B46-A1AD-80156C550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580" y="3917092"/>
            <a:ext cx="4206240" cy="1144458"/>
          </a:xfrm>
        </p:spPr>
        <p:txBody>
          <a:bodyPr/>
          <a:lstStyle/>
          <a:p>
            <a:r>
              <a:rPr lang="en-US" dirty="0"/>
              <a:t>Jason Loos, MD</a:t>
            </a:r>
          </a:p>
          <a:p>
            <a:r>
              <a:rPr lang="en-US" dirty="0" err="1"/>
              <a:t>Ameripath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CDE8-A054-404E-A3D1-C004D2151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57" y="2725342"/>
            <a:ext cx="3765943" cy="257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77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26C7E4-D09F-194C-81C3-5675E2435562}"/>
              </a:ext>
            </a:extLst>
          </p:cNvPr>
          <p:cNvSpPr/>
          <p:nvPr/>
        </p:nvSpPr>
        <p:spPr>
          <a:xfrm>
            <a:off x="0" y="0"/>
            <a:ext cx="12192000" cy="68630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41E919-EC6A-3542-8FE6-B2EF4F028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t="5303" r="5653" b="11819"/>
          <a:stretch/>
        </p:blipFill>
        <p:spPr>
          <a:xfrm>
            <a:off x="1278082" y="0"/>
            <a:ext cx="9736281" cy="686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7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118" y="-2693"/>
            <a:ext cx="9784080" cy="150876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TESTING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42234"/>
            <a:ext cx="12192000" cy="727665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99BDD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40594"/>
              </p:ext>
            </p:extLst>
          </p:nvPr>
        </p:nvGraphicFramePr>
        <p:xfrm>
          <a:off x="348148" y="1349785"/>
          <a:ext cx="5626523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3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36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6118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GMC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860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PCR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r>
                        <a:rPr lang="en-US" sz="2000" b="1" dirty="0"/>
                        <a:t>Test Kits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20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134">
                <a:tc>
                  <a:txBody>
                    <a:bodyPr/>
                    <a:lstStyle/>
                    <a:p>
                      <a:r>
                        <a:rPr lang="en-US" sz="2000" b="1" dirty="0"/>
                        <a:t>Swabs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008">
                <a:tc>
                  <a:txBody>
                    <a:bodyPr/>
                    <a:lstStyle/>
                    <a:p>
                      <a:r>
                        <a:rPr lang="en-US" sz="2000" b="1" dirty="0"/>
                        <a:t>VTM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47711" y="4902432"/>
            <a:ext cx="10846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CMC- no issues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GMG- no issues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CMG- no issues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376431"/>
              </p:ext>
            </p:extLst>
          </p:nvPr>
        </p:nvGraphicFramePr>
        <p:xfrm>
          <a:off x="6290454" y="1314387"/>
          <a:ext cx="5403397" cy="2870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8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8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3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185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GMG/CMG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85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275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7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271877" y="3764077"/>
            <a:ext cx="338328" cy="30175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5635" y="3705346"/>
            <a:ext cx="3941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&gt;2000     &gt;750          </a:t>
            </a:r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&lt;2000     &lt;750</a:t>
            </a:r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&lt;1600     &lt;500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71877" y="4095901"/>
            <a:ext cx="338328" cy="30175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71877" y="4427725"/>
            <a:ext cx="338328" cy="30175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1316" y="3330985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PCR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31249" y="3345341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Rapids</a:t>
            </a:r>
          </a:p>
        </p:txBody>
      </p:sp>
    </p:spTree>
    <p:extLst>
      <p:ext uri="{BB962C8B-B14F-4D97-AF65-F5344CB8AC3E}">
        <p14:creationId xmlns:p14="http://schemas.microsoft.com/office/powerpoint/2010/main" val="33983583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8E9B-3348-2E48-AEC6-0F9DC26A2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/>
          <a:lstStyle/>
          <a:p>
            <a:r>
              <a:rPr lang="en-US"/>
              <a:t>Pharmacy Update</a:t>
            </a: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B1F05-386F-0540-9F30-D1AFFBA4E7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8021" y="3440151"/>
            <a:ext cx="5758069" cy="1752600"/>
          </a:xfrm>
        </p:spPr>
        <p:txBody>
          <a:bodyPr anchor="t"/>
          <a:lstStyle/>
          <a:p>
            <a:r>
              <a:rPr lang="en-US" sz="2400">
                <a:ea typeface="+mn-lt"/>
                <a:cs typeface="+mn-lt"/>
              </a:rPr>
              <a:t>Wesley Wells, PharmD</a:t>
            </a:r>
          </a:p>
          <a:p>
            <a:r>
              <a:rPr lang="en-US" sz="2000">
                <a:ea typeface="+mn-lt"/>
                <a:cs typeface="+mn-lt"/>
              </a:rPr>
              <a:t>Regional Pharmacy Director </a:t>
            </a:r>
          </a:p>
          <a:p>
            <a:r>
              <a:rPr lang="en-US" sz="2000">
                <a:ea typeface="+mn-lt"/>
                <a:cs typeface="+mn-lt"/>
              </a:rPr>
              <a:t>Covenant Health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370820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73CADA-0734-4E2C-8E26-F025ED35A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Therapeutics Update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EDCDD-24AE-4689-9472-30ACDE70EE19}"/>
              </a:ext>
            </a:extLst>
          </p:cNvPr>
          <p:cNvSpPr txBox="1"/>
          <p:nvPr/>
        </p:nvSpPr>
        <p:spPr>
          <a:xfrm>
            <a:off x="8728364" y="696368"/>
            <a:ext cx="346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Numbers are reported as of January 27 at 11:00 pm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COVID Tent numbers are as of January 26 at 11:00 pm</a:t>
            </a:r>
          </a:p>
        </p:txBody>
      </p:sp>
      <p:graphicFrame>
        <p:nvGraphicFramePr>
          <p:cNvPr id="13" name="Table 11">
            <a:extLst>
              <a:ext uri="{FF2B5EF4-FFF2-40B4-BE49-F238E27FC236}">
                <a16:creationId xmlns:a16="http://schemas.microsoft.com/office/drawing/2014/main" id="{977D984D-8587-4759-AE8D-B5E1E78382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4383" y="1191476"/>
          <a:ext cx="11383235" cy="5415622"/>
        </p:xfrm>
        <a:graphic>
          <a:graphicData uri="http://schemas.openxmlformats.org/drawingml/2006/table">
            <a:tbl>
              <a:tblPr firstRow="1" bandRow="1"/>
              <a:tblGrid>
                <a:gridCol w="1956672">
                  <a:extLst>
                    <a:ext uri="{9D8B030D-6E8A-4147-A177-3AD203B41FA5}">
                      <a16:colId xmlns:a16="http://schemas.microsoft.com/office/drawing/2014/main" val="2215980099"/>
                    </a:ext>
                  </a:extLst>
                </a:gridCol>
                <a:gridCol w="2595576">
                  <a:extLst>
                    <a:ext uri="{9D8B030D-6E8A-4147-A177-3AD203B41FA5}">
                      <a16:colId xmlns:a16="http://schemas.microsoft.com/office/drawing/2014/main" val="1686246411"/>
                    </a:ext>
                  </a:extLst>
                </a:gridCol>
                <a:gridCol w="2595576">
                  <a:extLst>
                    <a:ext uri="{9D8B030D-6E8A-4147-A177-3AD203B41FA5}">
                      <a16:colId xmlns:a16="http://schemas.microsoft.com/office/drawing/2014/main" val="2493988437"/>
                    </a:ext>
                  </a:extLst>
                </a:gridCol>
                <a:gridCol w="4235411">
                  <a:extLst>
                    <a:ext uri="{9D8B030D-6E8A-4147-A177-3AD203B41FA5}">
                      <a16:colId xmlns:a16="http://schemas.microsoft.com/office/drawing/2014/main" val="967429319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Medication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9BDD">
                        <a:lumMod val="60000"/>
                        <a:lumOff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Current State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9BDD">
                        <a:lumMod val="60000"/>
                        <a:lumOff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002060"/>
                          </a:solidFill>
                          <a:latin typeface="Calibri"/>
                          <a:ea typeface="+mn-ea"/>
                          <a:cs typeface="Calibri"/>
                        </a:rPr>
                        <a:t>Updates/Issues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9BD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858105"/>
                  </a:ext>
                </a:extLst>
              </a:tr>
              <a:tr h="18332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2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Remdesivir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en-US" sz="1100" b="1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algn="ctr" defTabSz="914400" rtl="0" eaLnBrk="1" latinLnBrk="0" hangingPunct="1"/>
                      <a:endParaRPr lang="en-US" sz="1100" b="1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algn="ctr" defTabSz="914400" rtl="0" eaLnBrk="1" latinLnBrk="0" hangingPunct="1"/>
                      <a:endParaRPr lang="en-US" sz="1100" b="1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algn="ctr" defTabSz="914400" rtl="0" eaLnBrk="1" latinLnBrk="0" hangingPunct="1"/>
                      <a:endParaRPr lang="en-US" sz="1100" b="1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algn="ctr" defTabSz="914400" rtl="0" eaLnBrk="1" latinLnBrk="0" hangingPunct="1"/>
                      <a:endParaRPr lang="en-US" sz="1100" b="1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algn="ctr" defTabSz="914400" rtl="0" eaLnBrk="1" latinLnBrk="0" hangingPunct="1"/>
                      <a:endParaRPr lang="en-US" sz="1100" b="1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171450" indent="-171450" algn="l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We have dispensed </a:t>
                      </a: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355</a:t>
                      </a: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vials to the COVID tent</a:t>
                      </a:r>
                    </a:p>
                    <a:p>
                      <a:pPr marL="628650" lvl="1" indent="-171450" algn="l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We have treated 77 patients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71497"/>
                  </a:ext>
                </a:extLst>
              </a:tr>
              <a:tr h="12935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200" b="1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Bamlanivimab</a:t>
                      </a:r>
                      <a:r>
                        <a:rPr lang="en-US" sz="12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 (Lilly)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050" b="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050" b="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050" b="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050" b="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No updates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0" indent="0" algn="l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059797"/>
                  </a:ext>
                </a:extLst>
              </a:tr>
              <a:tr h="10950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pt-BR" sz="12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Casirivimab and Imdevimab (Regeneron)</a:t>
                      </a:r>
                      <a:endParaRPr lang="en-US" sz="1200" b="1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285750" indent="-285750" algn="l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N</a:t>
                      </a:r>
                      <a:r>
                        <a:rPr lang="en-US" sz="1050" b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o updates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79602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2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Zanubrutinib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285750" marR="0" lvl="0" indent="-2857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Patients enrolled: 6 </a:t>
                      </a:r>
                      <a:endParaRPr lang="en-US" sz="1050" b="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Active patients: 0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285750" indent="-285750" algn="l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No updates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31238"/>
                  </a:ext>
                </a:extLst>
              </a:tr>
              <a:tr h="2019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2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Regeneron 2066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Patients enrolled: 3 (5 screened)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Active patients: 0</a:t>
                      </a:r>
                      <a:endParaRPr lang="en-US" sz="1050" b="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No updates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21739"/>
                  </a:ext>
                </a:extLst>
              </a:tr>
              <a:tr h="1964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2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EXIT COVID-19 Trial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Patients enrolled: 10 (11 screened)</a:t>
                      </a: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Active patients: 0</a:t>
                      </a:r>
                      <a:endParaRPr lang="en-US" sz="1050" b="0" kern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284163" marR="0" lvl="0" indent="-2841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ea typeface="+mn-ea"/>
                          <a:cs typeface="Calibri"/>
                        </a:rPr>
                        <a:t>No updates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17435"/>
                  </a:ext>
                </a:extLst>
              </a:tr>
            </a:tbl>
          </a:graphicData>
        </a:graphic>
      </p:graphicFrame>
      <p:graphicFrame>
        <p:nvGraphicFramePr>
          <p:cNvPr id="14" name="Table 3">
            <a:extLst>
              <a:ext uri="{FF2B5EF4-FFF2-40B4-BE49-F238E27FC236}">
                <a16:creationId xmlns:a16="http://schemas.microsoft.com/office/drawing/2014/main" id="{20570250-9B67-4CE4-913F-6BE55D99DDE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57099" y="1634536"/>
          <a:ext cx="4972394" cy="1670304"/>
        </p:xfrm>
        <a:graphic>
          <a:graphicData uri="http://schemas.openxmlformats.org/drawingml/2006/table">
            <a:tbl>
              <a:tblPr firstRow="1" bandRow="1"/>
              <a:tblGrid>
                <a:gridCol w="1904765">
                  <a:extLst>
                    <a:ext uri="{9D8B030D-6E8A-4147-A177-3AD203B41FA5}">
                      <a16:colId xmlns:a16="http://schemas.microsoft.com/office/drawing/2014/main" val="2117385413"/>
                    </a:ext>
                  </a:extLst>
                </a:gridCol>
                <a:gridCol w="2296276">
                  <a:extLst>
                    <a:ext uri="{9D8B030D-6E8A-4147-A177-3AD203B41FA5}">
                      <a16:colId xmlns:a16="http://schemas.microsoft.com/office/drawing/2014/main" val="1429329193"/>
                    </a:ext>
                  </a:extLst>
                </a:gridCol>
                <a:gridCol w="771353">
                  <a:extLst>
                    <a:ext uri="{9D8B030D-6E8A-4147-A177-3AD203B41FA5}">
                      <a16:colId xmlns:a16="http://schemas.microsoft.com/office/drawing/2014/main" val="2328128836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Ministry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9BD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7-Day Average</a:t>
                      </a:r>
                    </a:p>
                  </a:txBody>
                  <a:tcPr marT="36576" marB="36576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9BD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Stock</a:t>
                      </a:r>
                    </a:p>
                  </a:txBody>
                  <a:tcPr marT="36576" marB="36576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9BD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73949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Covenant Medical Center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29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1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366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37945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Covenant Children’s Hospital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36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27369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Covenant Plainview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6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1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59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15881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Covenant Levelland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46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886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Home Infusion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45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18779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en-GB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Covenant Hobbs</a:t>
                      </a:r>
                      <a:endParaRPr lang="en-US" sz="105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GB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(5 yesterday)</a:t>
                      </a:r>
                      <a:endParaRPr lang="en-US" sz="105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49</a:t>
                      </a:r>
                      <a:endParaRPr lang="en-US" sz="1100" b="1" dirty="0">
                        <a:solidFill>
                          <a:srgbClr val="00B05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31748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76B91D4-AC4A-4192-84E8-5DF5D2B228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40268" y="3460805"/>
          <a:ext cx="4972393" cy="1188720"/>
        </p:xfrm>
        <a:graphic>
          <a:graphicData uri="http://schemas.openxmlformats.org/drawingml/2006/table">
            <a:tbl>
              <a:tblPr firstRow="1" bandRow="1"/>
              <a:tblGrid>
                <a:gridCol w="1761482">
                  <a:extLst>
                    <a:ext uri="{9D8B030D-6E8A-4147-A177-3AD203B41FA5}">
                      <a16:colId xmlns:a16="http://schemas.microsoft.com/office/drawing/2014/main" val="1831604032"/>
                    </a:ext>
                  </a:extLst>
                </a:gridCol>
                <a:gridCol w="2451490">
                  <a:extLst>
                    <a:ext uri="{9D8B030D-6E8A-4147-A177-3AD203B41FA5}">
                      <a16:colId xmlns:a16="http://schemas.microsoft.com/office/drawing/2014/main" val="2941390616"/>
                    </a:ext>
                  </a:extLst>
                </a:gridCol>
                <a:gridCol w="759421">
                  <a:extLst>
                    <a:ext uri="{9D8B030D-6E8A-4147-A177-3AD203B41FA5}">
                      <a16:colId xmlns:a16="http://schemas.microsoft.com/office/drawing/2014/main" val="1118267883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Ministry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9BD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Total Doses Infused</a:t>
                      </a:r>
                    </a:p>
                  </a:txBody>
                  <a:tcPr marT="36576" marB="36576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9BD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Stock</a:t>
                      </a:r>
                    </a:p>
                  </a:txBody>
                  <a:tcPr marT="36576" marB="36576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9BD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4035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CMC/Home Infusion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564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1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123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85012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Covenant Plainview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28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65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2417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Covenant Levelland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16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32</a:t>
                      </a: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8061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en-GB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Covenant Hobbs</a:t>
                      </a:r>
                      <a:endParaRPr lang="en-US" sz="105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GB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lang="en-US" sz="105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GB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83</a:t>
                      </a:r>
                      <a:endParaRPr lang="en-US" sz="1100" b="1" dirty="0">
                        <a:solidFill>
                          <a:srgbClr val="00B05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T="36576" marB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365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D1AF44A-7623-4324-A1E9-80CEB9BDA78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45877" y="4743904"/>
          <a:ext cx="4961173" cy="984504"/>
        </p:xfrm>
        <a:graphic>
          <a:graphicData uri="http://schemas.openxmlformats.org/drawingml/2006/table">
            <a:tbl>
              <a:tblPr firstRow="1" bandRow="1"/>
              <a:tblGrid>
                <a:gridCol w="1761482">
                  <a:extLst>
                    <a:ext uri="{9D8B030D-6E8A-4147-A177-3AD203B41FA5}">
                      <a16:colId xmlns:a16="http://schemas.microsoft.com/office/drawing/2014/main" val="1831604032"/>
                    </a:ext>
                  </a:extLst>
                </a:gridCol>
                <a:gridCol w="2457100">
                  <a:extLst>
                    <a:ext uri="{9D8B030D-6E8A-4147-A177-3AD203B41FA5}">
                      <a16:colId xmlns:a16="http://schemas.microsoft.com/office/drawing/2014/main" val="2941390616"/>
                    </a:ext>
                  </a:extLst>
                </a:gridCol>
                <a:gridCol w="742591">
                  <a:extLst>
                    <a:ext uri="{9D8B030D-6E8A-4147-A177-3AD203B41FA5}">
                      <a16:colId xmlns:a16="http://schemas.microsoft.com/office/drawing/2014/main" val="1118267883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Ministry</a:t>
                      </a:r>
                    </a:p>
                  </a:txBody>
                  <a:tcPr marT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9BD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Total Doses Infused</a:t>
                      </a:r>
                    </a:p>
                  </a:txBody>
                  <a:tcPr marT="36576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9BD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Stock</a:t>
                      </a:r>
                    </a:p>
                  </a:txBody>
                  <a:tcPr marT="36576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9BDD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4035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CMC/Home Infusion</a:t>
                      </a:r>
                    </a:p>
                  </a:txBody>
                  <a:tcPr marT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137</a:t>
                      </a:r>
                    </a:p>
                  </a:txBody>
                  <a:tcPr marT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n-US" sz="1100" b="1" kern="12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131</a:t>
                      </a:r>
                    </a:p>
                  </a:txBody>
                  <a:tcPr marT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85012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Covenant Plainview</a:t>
                      </a:r>
                    </a:p>
                  </a:txBody>
                  <a:tcPr marT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marT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US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35</a:t>
                      </a:r>
                    </a:p>
                  </a:txBody>
                  <a:tcPr marT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24175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r>
                        <a:rPr lang="en-GB" sz="105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Covenant Hobbs</a:t>
                      </a:r>
                      <a:endParaRPr lang="en-US" sz="105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GB" sz="1050" b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0</a:t>
                      </a:r>
                      <a:endParaRPr lang="en-US" sz="105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 marT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en-GB" sz="1100" b="1" dirty="0">
                          <a:solidFill>
                            <a:srgbClr val="00B050"/>
                          </a:solidFill>
                          <a:effectLst/>
                          <a:latin typeface="Calibri"/>
                          <a:cs typeface="Calibri"/>
                        </a:rPr>
                        <a:t>37</a:t>
                      </a:r>
                      <a:endParaRPr lang="en-US" sz="1100" b="1" dirty="0">
                        <a:solidFill>
                          <a:srgbClr val="00B05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T="36576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056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000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9D71B441-4AE7-4B71-B9EF-B632FB3CBE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276601" y="292101"/>
            <a:ext cx="52609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>
                <a:latin typeface="Baskerville Old Face" panose="02020602080505020303" pitchFamily="18" charset="0"/>
              </a:rPr>
              <a:t>Disclosures</a:t>
            </a:r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id="{85B51B83-4FDF-440A-AAF9-8ED1A5A41A6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78063" y="1697038"/>
            <a:ext cx="7427912" cy="398780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  <a:latin typeface="Baskerville Old Face" pitchFamily="18" charset="0"/>
              </a:rPr>
              <a:t>This activity is provided by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800" dirty="0">
                <a:solidFill>
                  <a:schemeClr val="tx1"/>
                </a:solidFill>
                <a:latin typeface="Baskerville Old Face" pitchFamily="18" charset="0"/>
              </a:rPr>
              <a:t>Covenant Health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No commercial support has been received.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No products will be endorsed.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500" dirty="0">
                <a:solidFill>
                  <a:schemeClr val="tx1"/>
                </a:solidFill>
                <a:latin typeface="Baskerville Old Face" pitchFamily="18" charset="0"/>
              </a:rPr>
              <a:t>Speakers will notify the audience if off label drug use will be discussed.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500" dirty="0"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65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9C34D-A475-4420-B1C5-5EC1262D8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Vaccine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58A3A-4855-48C9-B2D8-EBCE445C6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05" y="1241427"/>
            <a:ext cx="10117873" cy="55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210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Vaccine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457200" defTabSz="457200"/>
            <a:r>
              <a:rPr lang="en-US" sz="2800" dirty="0">
                <a:solidFill>
                  <a:srgbClr val="002060"/>
                </a:solidFill>
                <a:cs typeface="Arial"/>
              </a:rPr>
              <a:t>Week 6 Allocation</a:t>
            </a:r>
          </a:p>
          <a:p>
            <a:pPr marL="57150" indent="0" defTabSz="457200">
              <a:buNone/>
            </a:pPr>
            <a:endParaRPr lang="en-US" sz="2800" dirty="0">
              <a:solidFill>
                <a:srgbClr val="002060"/>
              </a:solidFill>
              <a:cs typeface="Arial"/>
            </a:endParaRPr>
          </a:p>
          <a:p>
            <a:pPr marL="57150" indent="0" defTabSz="457200">
              <a:buNone/>
            </a:pPr>
            <a:endParaRPr lang="en-US" sz="3600" dirty="0">
              <a:solidFill>
                <a:srgbClr val="002060"/>
              </a:solidFill>
              <a:cs typeface="Arial"/>
            </a:endParaRPr>
          </a:p>
          <a:p>
            <a:pPr marL="57150" indent="0" defTabSz="457200">
              <a:buNone/>
            </a:pPr>
            <a:endParaRPr lang="en-US" sz="2800" dirty="0">
              <a:solidFill>
                <a:srgbClr val="002060"/>
              </a:solidFill>
              <a:cs typeface="Arial"/>
            </a:endParaRPr>
          </a:p>
          <a:p>
            <a:pPr marL="514350" indent="-457200" defTabSz="457200"/>
            <a:r>
              <a:rPr lang="en-US" sz="2800" dirty="0">
                <a:solidFill>
                  <a:srgbClr val="002060"/>
                </a:solidFill>
                <a:cs typeface="Arial"/>
              </a:rPr>
              <a:t>Week 7 Allocation</a:t>
            </a:r>
          </a:p>
          <a:p>
            <a:pPr marL="914400" lvl="1" indent="-457200" defTabSz="457200"/>
            <a:r>
              <a:rPr lang="en-GB" sz="2400" dirty="0">
                <a:solidFill>
                  <a:srgbClr val="002060"/>
                </a:solidFill>
                <a:cs typeface="Arial"/>
              </a:rPr>
              <a:t>Prioritized hub sites, hospitals, local health departments, and dialysis </a:t>
            </a:r>
            <a:r>
              <a:rPr lang="en-GB" sz="2400" dirty="0" err="1">
                <a:solidFill>
                  <a:srgbClr val="002060"/>
                </a:solidFill>
                <a:cs typeface="Arial"/>
              </a:rPr>
              <a:t>centers</a:t>
            </a:r>
            <a:endParaRPr lang="en-GB" sz="2400" dirty="0">
              <a:solidFill>
                <a:srgbClr val="002060"/>
              </a:solidFill>
              <a:cs typeface="Arial"/>
            </a:endParaRPr>
          </a:p>
          <a:p>
            <a:pPr marL="914400" lvl="1" indent="-457200" defTabSz="457200"/>
            <a:r>
              <a:rPr lang="en-GB" sz="2400" dirty="0">
                <a:solidFill>
                  <a:srgbClr val="002060"/>
                </a:solidFill>
                <a:cs typeface="Arial"/>
              </a:rPr>
              <a:t>Prioritized counties which haven’t received previous allocations</a:t>
            </a:r>
          </a:p>
          <a:p>
            <a:pPr marL="914400" lvl="1" indent="-457200" defTabSz="457200"/>
            <a:r>
              <a:rPr lang="en-GB" sz="2400" dirty="0">
                <a:solidFill>
                  <a:srgbClr val="002060"/>
                </a:solidFill>
                <a:cs typeface="Arial"/>
              </a:rPr>
              <a:t>167,100 </a:t>
            </a:r>
            <a:r>
              <a:rPr lang="en-GB" sz="2400" dirty="0" err="1">
                <a:solidFill>
                  <a:srgbClr val="002060"/>
                </a:solidFill>
                <a:cs typeface="Arial"/>
              </a:rPr>
              <a:t>Moderna</a:t>
            </a:r>
            <a:r>
              <a:rPr lang="en-GB" sz="2400" dirty="0">
                <a:solidFill>
                  <a:srgbClr val="002060"/>
                </a:solidFill>
                <a:cs typeface="Arial"/>
              </a:rPr>
              <a:t> doses to allocate and 165,750 Pfizer doses to allocate</a:t>
            </a:r>
          </a:p>
          <a:p>
            <a:pPr marL="514350" indent="-457200" defTabSz="457200"/>
            <a:endParaRPr lang="en-US" sz="2800" dirty="0">
              <a:solidFill>
                <a:srgbClr val="002060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3053AC-F752-437E-988D-CE2F6EB2A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36" y="1802457"/>
            <a:ext cx="10832364" cy="15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10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C835-D0D1-49B5-B321-B7750F131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839B1-C501-4186-8A99-DD678D1A5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Overall caregiver reception: 50%</a:t>
            </a:r>
          </a:p>
          <a:p>
            <a:pPr lvl="1"/>
            <a:r>
              <a:rPr lang="en-GB" sz="2400" dirty="0">
                <a:solidFill>
                  <a:srgbClr val="002060"/>
                </a:solidFill>
              </a:rPr>
              <a:t>Rough estimates from Caregiver Health</a:t>
            </a:r>
          </a:p>
          <a:p>
            <a:r>
              <a:rPr lang="en-GB" sz="2800" dirty="0">
                <a:solidFill>
                  <a:srgbClr val="002060"/>
                </a:solidFill>
              </a:rPr>
              <a:t>CDC Updates</a:t>
            </a:r>
          </a:p>
          <a:p>
            <a:pPr lvl="1"/>
            <a:r>
              <a:rPr lang="en-GB" sz="2400" dirty="0">
                <a:solidFill>
                  <a:srgbClr val="002060"/>
                </a:solidFill>
              </a:rPr>
              <a:t>The second dose of Pfizer-</a:t>
            </a:r>
            <a:r>
              <a:rPr lang="en-GB" sz="2400" dirty="0" err="1">
                <a:solidFill>
                  <a:srgbClr val="002060"/>
                </a:solidFill>
              </a:rPr>
              <a:t>BioNTech</a:t>
            </a:r>
            <a:r>
              <a:rPr lang="en-GB" sz="2400" dirty="0">
                <a:solidFill>
                  <a:srgbClr val="002060"/>
                </a:solidFill>
              </a:rPr>
              <a:t> and </a:t>
            </a:r>
            <a:r>
              <a:rPr lang="en-GB" sz="2400" dirty="0" err="1">
                <a:solidFill>
                  <a:srgbClr val="002060"/>
                </a:solidFill>
              </a:rPr>
              <a:t>Moderna</a:t>
            </a:r>
            <a:r>
              <a:rPr lang="en-GB" sz="2400" dirty="0">
                <a:solidFill>
                  <a:srgbClr val="002060"/>
                </a:solidFill>
              </a:rPr>
              <a:t> COVID-19 vaccines may be scheduled for administration </a:t>
            </a:r>
            <a:r>
              <a:rPr lang="en-GB" sz="2400" u="sng" dirty="0">
                <a:solidFill>
                  <a:srgbClr val="002060"/>
                </a:solidFill>
              </a:rPr>
              <a:t>up to 6 weeks (42 days) </a:t>
            </a:r>
            <a:r>
              <a:rPr lang="en-GB" sz="2400" dirty="0">
                <a:solidFill>
                  <a:srgbClr val="002060"/>
                </a:solidFill>
              </a:rPr>
              <a:t>after the first dose.	</a:t>
            </a:r>
          </a:p>
          <a:p>
            <a:pPr lvl="1"/>
            <a:r>
              <a:rPr lang="en-GB" sz="2400" dirty="0">
                <a:solidFill>
                  <a:srgbClr val="002060"/>
                </a:solidFill>
              </a:rPr>
              <a:t>In exceptional situations in which the first-dose vaccine product cannot be determined or is no longer available, </a:t>
            </a:r>
            <a:r>
              <a:rPr lang="en-GB" sz="2400" u="sng" dirty="0">
                <a:solidFill>
                  <a:srgbClr val="002060"/>
                </a:solidFill>
              </a:rPr>
              <a:t>any available mRNA COVID-19 vaccine</a:t>
            </a:r>
            <a:r>
              <a:rPr lang="en-GB" sz="2400" dirty="0">
                <a:solidFill>
                  <a:srgbClr val="002060"/>
                </a:solidFill>
              </a:rPr>
              <a:t> may be administered at a </a:t>
            </a:r>
            <a:r>
              <a:rPr lang="en-GB" sz="2400" u="sng" dirty="0">
                <a:solidFill>
                  <a:srgbClr val="002060"/>
                </a:solidFill>
              </a:rPr>
              <a:t>minimum interval of 28 days between doses </a:t>
            </a:r>
            <a:endParaRPr lang="en-GB" sz="2400" dirty="0">
              <a:solidFill>
                <a:srgbClr val="002060"/>
              </a:solidFill>
            </a:endParaRPr>
          </a:p>
          <a:p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79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5D6B2-C21E-467A-A656-53C641B0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Vaccine Allocation Request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351ED17-C070-48BA-BA84-CE7798C8C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401" y="1163144"/>
            <a:ext cx="9149198" cy="492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817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85950-E785-435D-8846-68975C015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Vaccine Week 7 Allocation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4AD780-EF00-4D33-AA99-CC729F1B77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533"/>
          <a:stretch/>
        </p:blipFill>
        <p:spPr>
          <a:xfrm>
            <a:off x="647609" y="1632472"/>
            <a:ext cx="10736745" cy="131044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4F170B-0E6C-496D-854F-E52853FE1DAC}"/>
              </a:ext>
            </a:extLst>
          </p:cNvPr>
          <p:cNvGrpSpPr/>
          <p:nvPr/>
        </p:nvGrpSpPr>
        <p:grpSpPr>
          <a:xfrm>
            <a:off x="518951" y="3341122"/>
            <a:ext cx="11154098" cy="1392670"/>
            <a:chOff x="647609" y="3815048"/>
            <a:chExt cx="11154098" cy="139267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56B1D9-E89B-415A-926F-1B0F3E974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609" y="4138332"/>
              <a:ext cx="11154098" cy="21860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B3D0421-F453-4330-9C9D-F2DAA1C04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609" y="4356937"/>
              <a:ext cx="11154098" cy="85078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A99F2A-AAA4-42D8-8302-8094EB00AD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t="15510" r="445" b="2173"/>
            <a:stretch/>
          </p:blipFill>
          <p:spPr>
            <a:xfrm>
              <a:off x="647610" y="3815048"/>
              <a:ext cx="11154097" cy="322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5082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38CFF-62D0-4B6F-98A4-ADA79369D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Janssen COVID-19 Vaccine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38727-3294-4856-A97B-99186B230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865" y="1214652"/>
            <a:ext cx="8258270" cy="468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086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1513" y="2880766"/>
            <a:ext cx="10021352" cy="187072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State Managed Covid-19 Hospital in Lubbock</a:t>
            </a:r>
            <a:b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7021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28EEE-521C-7542-A2E4-23F25A648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Texas Department of Emergency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B6E9F-C44C-AB4C-8B04-EC5622756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Looking for facilities in Texas to increase inpatient capacity</a:t>
            </a:r>
          </a:p>
          <a:p>
            <a:r>
              <a:rPr lang="en-US" dirty="0"/>
              <a:t>Inquired about our recently vacated hospital facility at 50</a:t>
            </a:r>
            <a:r>
              <a:rPr lang="en-US" baseline="30000" dirty="0"/>
              <a:t>th</a:t>
            </a:r>
            <a:r>
              <a:rPr lang="en-US" dirty="0"/>
              <a:t> Street and University</a:t>
            </a:r>
          </a:p>
          <a:p>
            <a:r>
              <a:rPr lang="en-US" dirty="0"/>
              <a:t>Conducted a site visit of the facility with Covenant/Grace personnel and City officials along with representatives from the third party (ASHBRITT) who will administer/operate/bill for care provided there.</a:t>
            </a:r>
          </a:p>
          <a:p>
            <a:r>
              <a:rPr lang="en-US" dirty="0"/>
              <a:t>The decision has been reached that the are going to </a:t>
            </a:r>
            <a:r>
              <a:rPr lang="en-US" u="sng" dirty="0"/>
              <a:t>lease</a:t>
            </a:r>
            <a:r>
              <a:rPr lang="en-US" dirty="0"/>
              <a:t> the facility from Covenant and begin operations in the next two weeks.</a:t>
            </a:r>
          </a:p>
          <a:p>
            <a:r>
              <a:rPr lang="en-US"/>
              <a:t>COVID </a:t>
            </a:r>
            <a:r>
              <a:rPr lang="en-US" dirty="0"/>
              <a:t>hospitalizations in that facility SHOULD NOT COUNT in our RAC total (that would artificially inflate our percentages)</a:t>
            </a:r>
          </a:p>
        </p:txBody>
      </p:sp>
    </p:spTree>
    <p:extLst>
      <p:ext uri="{BB962C8B-B14F-4D97-AF65-F5344CB8AC3E}">
        <p14:creationId xmlns:p14="http://schemas.microsoft.com/office/powerpoint/2010/main" val="40743777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A267-9F91-3945-995E-3B41BED1E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for Admission to Alternate Care 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089F55-4840-5846-883D-4413775A4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51" y="1032368"/>
            <a:ext cx="7697579" cy="5825632"/>
          </a:xfrm>
        </p:spPr>
      </p:pic>
    </p:spTree>
    <p:extLst>
      <p:ext uri="{BB962C8B-B14F-4D97-AF65-F5344CB8AC3E}">
        <p14:creationId xmlns:p14="http://schemas.microsoft.com/office/powerpoint/2010/main" val="21151131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C8FA4E-CA8A-AC4E-8C85-F983A33492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Texas Demographics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307FDAA-B804-324F-93EC-967979A3E5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B17B0-30D9-464D-8F8B-1BF43D01D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0" y="761924"/>
            <a:ext cx="2381971" cy="230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54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C8363AF0-D2B8-4491-B7BB-D2FFDD93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07963"/>
            <a:ext cx="6400800" cy="127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>
                <a:latin typeface="Baskerville Old Face" panose="02020602080505020303" pitchFamily="18" charset="0"/>
              </a:rPr>
              <a:t>CME Credit was </a:t>
            </a:r>
            <a:r>
              <a:rPr lang="en-US" altLang="en-US" sz="3600" i="1" u="sng" dirty="0">
                <a:latin typeface="Baskerville Old Face" panose="02020602080505020303" pitchFamily="18" charset="0"/>
              </a:rPr>
              <a:t>only</a:t>
            </a:r>
            <a:r>
              <a:rPr lang="en-US" altLang="en-US" sz="3600" dirty="0">
                <a:latin typeface="Baskerville Old Face" panose="02020602080505020303" pitchFamily="18" charset="0"/>
              </a:rPr>
              <a:t> approved for the </a:t>
            </a:r>
            <a:r>
              <a:rPr lang="en-US" altLang="en-US" sz="3600" i="1" u="sng" dirty="0">
                <a:latin typeface="Baskerville Old Face" panose="02020602080505020303" pitchFamily="18" charset="0"/>
              </a:rPr>
              <a:t>Live</a:t>
            </a:r>
            <a:r>
              <a:rPr lang="en-US" altLang="en-US" sz="3600" dirty="0">
                <a:latin typeface="Baskerville Old Face" panose="02020602080505020303" pitchFamily="18" charset="0"/>
              </a:rPr>
              <a:t> Teams meeting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E8C90B7-F3F3-4A5A-AD1E-7A094B2141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98651" y="1593851"/>
            <a:ext cx="8423275" cy="44053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>
              <a:spcBef>
                <a:spcPct val="0"/>
              </a:spcBef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To receive credit for this continuing education activity, the participant must:</a:t>
            </a:r>
          </a:p>
          <a:p>
            <a:pPr indent="0" eaLnBrk="1" hangingPunct="1">
              <a:spcBef>
                <a:spcPct val="0"/>
              </a:spcBef>
              <a:buNone/>
              <a:defRPr/>
            </a:pPr>
            <a:endParaRPr lang="en-US" altLang="en-US" sz="1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Make sure you are logged into your Teams account, if you are signed in with a group provide attendee’s First and Last name(s) in the comments section.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alt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If you are calling into the Teams meeting you </a:t>
            </a:r>
            <a:r>
              <a:rPr lang="en-US" sz="2000" u="sng" dirty="0">
                <a:solidFill>
                  <a:schemeClr val="tx1"/>
                </a:solidFill>
                <a:latin typeface="Baskerville Old Face"/>
              </a:rPr>
              <a:t>MUST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 text your First &amp; Last Name to </a:t>
            </a:r>
            <a:r>
              <a:rPr lang="en-US" sz="2000" b="1" dirty="0">
                <a:solidFill>
                  <a:schemeClr val="tx1"/>
                </a:solidFill>
                <a:latin typeface="Baskerville Old Face"/>
              </a:rPr>
              <a:t>(806) 252-4735</a:t>
            </a: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. This will ensure you are added to the sign in sheet to receive CME Credit.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Baskerville Old Face"/>
              </a:rPr>
              <a:t>You will receive an email by Wednesday following the call from the CME department with further instructions on claiming your certificate.</a:t>
            </a:r>
          </a:p>
          <a:p>
            <a:pPr marL="620395" lvl="1" indent="0" eaLnBrk="1" hangingPunct="1">
              <a:spcBef>
                <a:spcPct val="0"/>
              </a:spcBef>
              <a:buNone/>
              <a:defRPr/>
            </a:pPr>
            <a:endParaRPr lang="en-US" altLang="en-US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535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C0D78F-8B6E-2B4A-A5F1-2379F93E2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319"/>
            <a:ext cx="12192000" cy="62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638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C8AF57-FDFB-834A-9AD3-4DE02883E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759"/>
            <a:ext cx="12192000" cy="62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70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502"/>
            <a:ext cx="9784080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NEW MEXICO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43000"/>
            <a:ext cx="12192000" cy="1123122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218" r="3493"/>
          <a:stretch/>
        </p:blipFill>
        <p:spPr>
          <a:xfrm>
            <a:off x="161925" y="890094"/>
            <a:ext cx="8006030" cy="558988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895" y="250632"/>
            <a:ext cx="2762250" cy="62293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60578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Summary">
            <a:extLst>
              <a:ext uri="{FF2B5EF4-FFF2-40B4-BE49-F238E27FC236}">
                <a16:creationId xmlns:a16="http://schemas.microsoft.com/office/drawing/2014/main" id="{C9666388-51BF-4D59-8A0A-2B89C9A21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463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Vaccine Doses Allocated">
            <a:extLst>
              <a:ext uri="{FF2B5EF4-FFF2-40B4-BE49-F238E27FC236}">
                <a16:creationId xmlns:a16="http://schemas.microsoft.com/office/drawing/2014/main" id="{AFC87292-C341-451C-A7B9-A5D7781C8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087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Vaccine Doses Administered">
            <a:extLst>
              <a:ext uri="{FF2B5EF4-FFF2-40B4-BE49-F238E27FC236}">
                <a16:creationId xmlns:a16="http://schemas.microsoft.com/office/drawing/2014/main" id="{823A8CBC-1DF5-4FF1-A6C3-65120EC9E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812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People Vaccinated">
            <a:extLst>
              <a:ext uri="{FF2B5EF4-FFF2-40B4-BE49-F238E27FC236}">
                <a16:creationId xmlns:a16="http://schemas.microsoft.com/office/drawing/2014/main" id="{73908AFA-9C9F-45D5-9F6C-0F4BE2363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143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867A61-7072-554A-B0C2-3B6E80443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665"/>
            <a:ext cx="12192000" cy="645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545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110974-F214-0D42-9343-A25B0F581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/>
              <a:t>Q &amp; A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D61BE95-A369-2548-A283-65820DD6E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10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C8363AF0-D2B8-4491-B7BB-D2FFDD93F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95600" y="207963"/>
            <a:ext cx="6400800" cy="1274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>
                <a:latin typeface="Baskerville Old Face" panose="02020602080505020303" pitchFamily="18" charset="0"/>
              </a:rPr>
              <a:t>CME Credit was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only</a:t>
            </a:r>
            <a:r>
              <a:rPr lang="en-US" altLang="en-US" sz="3600">
                <a:latin typeface="Baskerville Old Face" panose="02020602080505020303" pitchFamily="18" charset="0"/>
              </a:rPr>
              <a:t> approved for the </a:t>
            </a:r>
            <a:r>
              <a:rPr lang="en-US" altLang="en-US" sz="3600" i="1" u="sng">
                <a:latin typeface="Baskerville Old Face" panose="02020602080505020303" pitchFamily="18" charset="0"/>
              </a:rPr>
              <a:t>Live</a:t>
            </a:r>
            <a:r>
              <a:rPr lang="en-US" altLang="en-US" sz="3600">
                <a:latin typeface="Baskerville Old Face" panose="02020602080505020303" pitchFamily="18" charset="0"/>
              </a:rPr>
              <a:t> Teams meeting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9E8C90B7-F3F3-4A5A-AD1E-7A094B2141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98651" y="1593851"/>
            <a:ext cx="8423275" cy="44053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0" eaLnBrk="1" hangingPunct="1">
              <a:spcBef>
                <a:spcPct val="0"/>
              </a:spcBef>
              <a:buNone/>
              <a:defRPr/>
            </a:pPr>
            <a:r>
              <a:rPr lang="en-US" altLang="en-US" sz="2400">
                <a:solidFill>
                  <a:schemeClr val="tx1"/>
                </a:solidFill>
                <a:latin typeface="Baskerville Old Face" panose="02020602080505020303" pitchFamily="18" charset="0"/>
              </a:rPr>
              <a:t>To receive credit for this continuing education activity, the participant must:</a:t>
            </a:r>
          </a:p>
          <a:p>
            <a:pPr indent="0" eaLnBrk="1" hangingPunct="1">
              <a:spcBef>
                <a:spcPct val="0"/>
              </a:spcBef>
              <a:buNone/>
              <a:defRPr/>
            </a:pPr>
            <a:endParaRPr lang="en-US" altLang="en-US" sz="100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2000">
                <a:solidFill>
                  <a:schemeClr val="tx1"/>
                </a:solidFill>
                <a:latin typeface="Baskerville Old Face" panose="02020602080505020303" pitchFamily="18" charset="0"/>
              </a:rPr>
              <a:t>Make sure you are logged into your Teams account, if you are signed in with a group provide attendee’s First and Last name(s) in the comments section.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altLang="en-US" sz="200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>
                <a:solidFill>
                  <a:schemeClr val="tx1"/>
                </a:solidFill>
                <a:latin typeface="Baskerville Old Face"/>
              </a:rPr>
              <a:t>If you are calling into the Teams meeting you </a:t>
            </a:r>
            <a:r>
              <a:rPr lang="en-US" sz="2000" u="sng">
                <a:solidFill>
                  <a:schemeClr val="tx1"/>
                </a:solidFill>
                <a:latin typeface="Baskerville Old Face"/>
              </a:rPr>
              <a:t>MUST</a:t>
            </a:r>
            <a:r>
              <a:rPr lang="en-US" sz="2000">
                <a:solidFill>
                  <a:schemeClr val="tx1"/>
                </a:solidFill>
                <a:latin typeface="Baskerville Old Face"/>
              </a:rPr>
              <a:t> text your First &amp; Last Name to </a:t>
            </a:r>
            <a:r>
              <a:rPr lang="en-US" sz="2000" b="1">
                <a:solidFill>
                  <a:schemeClr val="tx1"/>
                </a:solidFill>
                <a:latin typeface="Baskerville Old Face"/>
              </a:rPr>
              <a:t>(806) 252-4735</a:t>
            </a:r>
            <a:r>
              <a:rPr lang="en-US" sz="2000">
                <a:solidFill>
                  <a:schemeClr val="tx1"/>
                </a:solidFill>
                <a:latin typeface="Baskerville Old Face"/>
              </a:rPr>
              <a:t>. This will ensure you are added to the sign in sheet to receive CME Credit.</a:t>
            </a: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en-US" sz="200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077595" lvl="1" indent="-457200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>
                <a:solidFill>
                  <a:schemeClr val="tx1"/>
                </a:solidFill>
                <a:latin typeface="Baskerville Old Face"/>
              </a:rPr>
              <a:t>You will receive an email by the following Wednesday from the CME department with further instructions on claiming your certificate.</a:t>
            </a:r>
          </a:p>
          <a:p>
            <a:pPr marL="620395" lvl="1" indent="0" eaLnBrk="1" hangingPunct="1">
              <a:spcBef>
                <a:spcPct val="0"/>
              </a:spcBef>
              <a:buNone/>
              <a:defRPr/>
            </a:pPr>
            <a:endParaRPr lang="en-US" altLang="en-US" sz="240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532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006D4B-CB77-7D45-8D02-CFE703B48E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90500" stA="60000" endA="900" endPos="58000" dist="76200" dir="5400000" sy="-100000" algn="bl" rotWithShape="0"/>
                </a:effectLst>
              </a:rPr>
              <a:t>Reflection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8EF72FC-5B2A-0640-ADD9-85EE4B462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746090"/>
            <a:ext cx="8534400" cy="1359310"/>
          </a:xfrm>
        </p:spPr>
        <p:txBody>
          <a:bodyPr/>
          <a:lstStyle/>
          <a:p>
            <a:r>
              <a:rPr lang="en-US" b="1" dirty="0"/>
              <a:t>Prakash Shrestha, MD</a:t>
            </a:r>
          </a:p>
          <a:p>
            <a:r>
              <a:rPr lang="en-US" sz="2400" i="1" dirty="0"/>
              <a:t>Regional Medical Director </a:t>
            </a:r>
            <a:endParaRPr lang="en-US" sz="2400" dirty="0"/>
          </a:p>
          <a:p>
            <a:r>
              <a:rPr lang="en-US" sz="2400" i="1" dirty="0"/>
              <a:t>Infection Prevention and Antimicrobial Stewardship Program</a:t>
            </a:r>
          </a:p>
          <a:p>
            <a:r>
              <a:rPr lang="en-US" sz="2400" i="1" dirty="0"/>
              <a:t>Covenant Health</a:t>
            </a:r>
            <a:endParaRPr lang="en-US" sz="2400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42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886" y="577516"/>
            <a:ext cx="8616779" cy="1058779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I’ll take care of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36295"/>
            <a:ext cx="7933038" cy="1848309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lnSpc>
                <a:spcPct val="100000"/>
              </a:lnSpc>
            </a:pPr>
            <a:r>
              <a:rPr lang="en-US" b="1" i="1" dirty="0">
                <a:solidFill>
                  <a:srgbClr val="C00000"/>
                </a:solidFill>
              </a:rPr>
              <a:t>		</a:t>
            </a:r>
            <a:r>
              <a:rPr lang="en-US" sz="2800" b="1" i="1" dirty="0">
                <a:solidFill>
                  <a:srgbClr val="C00000"/>
                </a:solidFill>
              </a:rPr>
              <a:t>by Prakash Shrestha</a:t>
            </a:r>
          </a:p>
        </p:txBody>
      </p:sp>
    </p:spTree>
    <p:extLst>
      <p:ext uri="{BB962C8B-B14F-4D97-AF65-F5344CB8AC3E}">
        <p14:creationId xmlns:p14="http://schemas.microsoft.com/office/powerpoint/2010/main" val="1483812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189"/>
            <a:ext cx="10515600" cy="489285"/>
          </a:xfrm>
        </p:spPr>
        <p:txBody>
          <a:bodyPr anchor="t">
            <a:normAutofit fontScale="90000"/>
          </a:bodyPr>
          <a:lstStyle/>
          <a:p>
            <a:r>
              <a:rPr lang="en-US" sz="2800" b="1" i="1" dirty="0">
                <a:solidFill>
                  <a:srgbClr val="C00000"/>
                </a:solidFill>
              </a:rPr>
              <a:t>									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976" y="617622"/>
            <a:ext cx="9648824" cy="580724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16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16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1600" b="1" i="1" dirty="0">
                <a:solidFill>
                  <a:srgbClr val="C00000"/>
                </a:solidFill>
              </a:rPr>
              <a:t>Here I’ve Come again to see if you’ve recover;</a:t>
            </a:r>
          </a:p>
          <a:p>
            <a:pPr marL="0" indent="0">
              <a:buNone/>
            </a:pPr>
            <a:r>
              <a:rPr lang="en-US" sz="1600" b="1" i="1" dirty="0">
                <a:solidFill>
                  <a:srgbClr val="C00000"/>
                </a:solidFill>
              </a:rPr>
              <a:t>Has fever gone away, do you feel better ?</a:t>
            </a:r>
          </a:p>
          <a:p>
            <a:pPr marL="0" indent="0">
              <a:buNone/>
            </a:pPr>
            <a:endParaRPr lang="en-US" sz="16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1600" b="1" i="1" dirty="0">
                <a:solidFill>
                  <a:srgbClr val="C00000"/>
                </a:solidFill>
              </a:rPr>
              <a:t>Days are so gloomy and endless seems these nights;</a:t>
            </a:r>
          </a:p>
          <a:p>
            <a:pPr marL="0" indent="0">
              <a:buNone/>
            </a:pPr>
            <a:r>
              <a:rPr lang="en-US" sz="1600" b="1" i="1" dirty="0">
                <a:solidFill>
                  <a:srgbClr val="C00000"/>
                </a:solidFill>
              </a:rPr>
              <a:t>Together you and me, one day we’ll win this fight.</a:t>
            </a:r>
          </a:p>
          <a:p>
            <a:pPr marL="0" indent="0">
              <a:buNone/>
            </a:pPr>
            <a:endParaRPr lang="en-US" sz="16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1600" b="1" i="1" dirty="0">
                <a:solidFill>
                  <a:srgbClr val="C00000"/>
                </a:solidFill>
              </a:rPr>
              <a:t>Down on my knees I’ll pray for you every morning;</a:t>
            </a:r>
          </a:p>
          <a:p>
            <a:pPr marL="0" indent="0">
              <a:buNone/>
            </a:pPr>
            <a:r>
              <a:rPr lang="en-US" sz="1600" b="1" i="1" dirty="0">
                <a:solidFill>
                  <a:srgbClr val="C00000"/>
                </a:solidFill>
              </a:rPr>
              <a:t>One breath at a time, let the candle of hope Keep burning.</a:t>
            </a:r>
          </a:p>
          <a:p>
            <a:pPr marL="0" indent="0">
              <a:buNone/>
            </a:pPr>
            <a:endParaRPr lang="en-US" sz="16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1600" b="1" i="1" dirty="0">
                <a:solidFill>
                  <a:srgbClr val="C00000"/>
                </a:solidFill>
              </a:rPr>
              <a:t>You do your part, let me take care of mine;</a:t>
            </a:r>
          </a:p>
          <a:p>
            <a:pPr marL="0" indent="0">
              <a:buNone/>
            </a:pPr>
            <a:r>
              <a:rPr lang="en-US" sz="1600" b="1" i="1" dirty="0">
                <a:solidFill>
                  <a:srgbClr val="C00000"/>
                </a:solidFill>
              </a:rPr>
              <a:t>Dark clouds will fizzle, Sun will surely shine.</a:t>
            </a:r>
          </a:p>
          <a:p>
            <a:pPr marL="0" indent="0">
              <a:buNone/>
            </a:pPr>
            <a:endParaRPr lang="en-US" sz="16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1600" b="1" i="1" dirty="0">
                <a:solidFill>
                  <a:srgbClr val="C00000"/>
                </a:solidFill>
              </a:rPr>
              <a:t>Let’s think of tomorrow when no agony will remain;</a:t>
            </a:r>
          </a:p>
          <a:p>
            <a:pPr marL="0" indent="0">
              <a:buNone/>
            </a:pPr>
            <a:r>
              <a:rPr lang="en-US" sz="1600" b="1" i="1" dirty="0">
                <a:solidFill>
                  <a:srgbClr val="C00000"/>
                </a:solidFill>
              </a:rPr>
              <a:t>This misery will be gone and there isn’t any pain</a:t>
            </a:r>
          </a:p>
          <a:p>
            <a:pPr marL="0" indent="0">
              <a:buNone/>
            </a:pPr>
            <a:endParaRPr lang="en-US" sz="16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1600" b="1" i="1" dirty="0">
                <a:solidFill>
                  <a:srgbClr val="C00000"/>
                </a:solidFill>
              </a:rPr>
              <a:t>What will you do when you’ve been all through ?</a:t>
            </a:r>
          </a:p>
          <a:p>
            <a:pPr marL="0" indent="0">
              <a:buNone/>
            </a:pPr>
            <a:r>
              <a:rPr lang="en-US" sz="1600" b="1" i="1" dirty="0">
                <a:solidFill>
                  <a:srgbClr val="C00000"/>
                </a:solidFill>
              </a:rPr>
              <a:t>When you are stronger and you’ll be all new.</a:t>
            </a:r>
          </a:p>
        </p:txBody>
      </p:sp>
    </p:spTree>
    <p:extLst>
      <p:ext uri="{BB962C8B-B14F-4D97-AF65-F5344CB8AC3E}">
        <p14:creationId xmlns:p14="http://schemas.microsoft.com/office/powerpoint/2010/main" val="3245606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189"/>
            <a:ext cx="10515600" cy="665747"/>
          </a:xfrm>
        </p:spPr>
        <p:txBody>
          <a:bodyPr anchor="t">
            <a:normAutofit/>
          </a:bodyPr>
          <a:lstStyle/>
          <a:p>
            <a:r>
              <a:rPr lang="en-US" sz="2800" b="1" i="1" dirty="0">
                <a:solidFill>
                  <a:srgbClr val="C00000"/>
                </a:solidFill>
              </a:rPr>
              <a:t>											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2576" y="419100"/>
            <a:ext cx="9801224" cy="6262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16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Will you once again race with your grandson?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Let him defeat you and watch the joy of little one.</a:t>
            </a:r>
          </a:p>
          <a:p>
            <a:pPr marL="0" indent="0">
              <a:buNone/>
            </a:pPr>
            <a:endParaRPr lang="en-US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Sitting by the fireside will you pet your dog ?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And early every morning take him for a jog.</a:t>
            </a:r>
          </a:p>
          <a:p>
            <a:pPr marL="0" indent="0">
              <a:buNone/>
            </a:pPr>
            <a:endParaRPr lang="en-US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Will you feed those birds while your cat stares at you ?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Waiting for the treat that has long been due.</a:t>
            </a:r>
          </a:p>
          <a:p>
            <a:pPr marL="0" indent="0">
              <a:buNone/>
            </a:pPr>
            <a:endParaRPr lang="en-US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Will you once again take your wife for long drive?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Reminiscing those memories of your beautiful life.</a:t>
            </a:r>
          </a:p>
          <a:p>
            <a:pPr marL="0" indent="0">
              <a:buNone/>
            </a:pPr>
            <a:endParaRPr lang="en-US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Hang in their my friend, let this storm pass through;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Together you and I, we’ll make all those dream come true.</a:t>
            </a:r>
          </a:p>
          <a:p>
            <a:pPr marL="0" indent="0">
              <a:buNone/>
            </a:pPr>
            <a:endParaRPr lang="en-US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Battle will be won, that is certainly true;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C00000"/>
                </a:solidFill>
              </a:rPr>
              <a:t>You trust on me, I’ll take care of you.</a:t>
            </a:r>
          </a:p>
          <a:p>
            <a:pPr marL="0" indent="0">
              <a:buNone/>
            </a:pPr>
            <a:endParaRPr lang="en-US" sz="16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1600" b="1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1600" b="1" i="1" dirty="0">
                <a:solidFill>
                  <a:srgbClr val="C00000"/>
                </a:solidFill>
              </a:rPr>
              <a:t>--------------------------------</a:t>
            </a:r>
            <a:r>
              <a:rPr lang="en-US" sz="1600" b="1" i="1" dirty="0" err="1">
                <a:solidFill>
                  <a:srgbClr val="C00000"/>
                </a:solidFill>
              </a:rPr>
              <a:t>xxxxxxxx</a:t>
            </a:r>
            <a:r>
              <a:rPr lang="en-US" sz="1600" b="1" i="1" dirty="0">
                <a:solidFill>
                  <a:srgbClr val="C00000"/>
                </a:solidFill>
              </a:rPr>
              <a:t>--------------------------------</a:t>
            </a:r>
          </a:p>
        </p:txBody>
      </p:sp>
    </p:spTree>
    <p:extLst>
      <p:ext uri="{BB962C8B-B14F-4D97-AF65-F5344CB8AC3E}">
        <p14:creationId xmlns:p14="http://schemas.microsoft.com/office/powerpoint/2010/main" val="12475151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UpCClAV5oHf.Uv09Fna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W8_1HuTZa4QjqyCV2Gu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Quater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1R4ZFc503tAQ6JnfEklv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Half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.WNeMwRPaNOv4PeDFU5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3Quater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XdkIixRi6Hs.rBsPur2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ull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Empty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aT0pc1t5njNc.Qjjni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e8TP4XhZ.lnTo2za9cA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.XMQcYbPtSh31.Br9hH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UaM_SWfAmEY4NYmacs7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RGyMAMPu_wFFhPSuQDqW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heme/theme1.xml><?xml version="1.0" encoding="utf-8"?>
<a:theme xmlns:a="http://schemas.openxmlformats.org/drawingml/2006/main" name="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848D6E36-A2CD-164D-9B6F-ABEF66AB6AC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A7253780-DE27-3648-B9E5-518D3AE3900B}"/>
    </a:ext>
  </a:extLst>
</a:theme>
</file>

<file path=ppt/theme/theme3.xml><?xml version="1.0" encoding="utf-8"?>
<a:theme xmlns:a="http://schemas.openxmlformats.org/drawingml/2006/main" name="1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EBA91C50-C2BF-6544-940E-74B663AC4748}"/>
    </a:ext>
  </a:extLst>
</a:theme>
</file>

<file path=ppt/theme/theme4.xml><?xml version="1.0" encoding="utf-8"?>
<a:theme xmlns:a="http://schemas.openxmlformats.org/drawingml/2006/main" name="3349UU_CF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0C0"/>
      </a:accent1>
      <a:accent2>
        <a:srgbClr val="00529B"/>
      </a:accent2>
      <a:accent3>
        <a:srgbClr val="419639"/>
      </a:accent3>
      <a:accent4>
        <a:srgbClr val="93C571"/>
      </a:accent4>
      <a:accent5>
        <a:srgbClr val="3EABAA"/>
      </a:accent5>
      <a:accent6>
        <a:srgbClr val="808080"/>
      </a:accent6>
      <a:hlink>
        <a:srgbClr val="419639"/>
      </a:hlink>
      <a:folHlink>
        <a:srgbClr val="93C571"/>
      </a:folHlink>
    </a:clrScheme>
    <a:fontScheme name="Custom 10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3C571"/>
        </a:accent1>
        <a:accent2>
          <a:srgbClr val="419639"/>
        </a:accent2>
        <a:accent3>
          <a:srgbClr val="0070C0"/>
        </a:accent3>
        <a:accent4>
          <a:srgbClr val="2F5597"/>
        </a:accent4>
        <a:accent5>
          <a:srgbClr val="3EABAA"/>
        </a:accent5>
        <a:accent6>
          <a:srgbClr val="808080"/>
        </a:accent6>
        <a:hlink>
          <a:srgbClr val="0070C0"/>
        </a:hlink>
        <a:folHlink>
          <a:srgbClr val="2F55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/>
  <a:extLst>
    <a:ext uri="{05A4C25C-085E-4340-85A3-A5531E510DB2}">
      <thm15:themeFamily xmlns:thm15="http://schemas.microsoft.com/office/thememl/2012/main" name="3349UU vF.potx" id="{2BEC9316-A2CD-4894-BBC6-3B78765581E4}" vid="{4A7DEE00-6925-42B1-8430-6A16D9323133}"/>
    </a:ext>
  </a:extLst>
</a:theme>
</file>

<file path=ppt/theme/theme5.xml><?xml version="1.0" encoding="utf-8"?>
<a:theme xmlns:a="http://schemas.openxmlformats.org/drawingml/2006/main" name="2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venant Health" id="{F87D4349-4C9B-4399-BD00-AAAB857E8A8B}" vid="{298206E4-BFCD-4F37-B667-0591ACAB0A35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Covenant Health</Template>
  <TotalTime>33690</TotalTime>
  <Words>1557</Words>
  <Application>Microsoft Macintosh PowerPoint</Application>
  <PresentationFormat>Widescreen</PresentationFormat>
  <Paragraphs>418</Paragraphs>
  <Slides>59</Slides>
  <Notes>14</Notes>
  <HiddenSlides>1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9" baseType="lpstr">
      <vt:lpstr> Arial</vt:lpstr>
      <vt:lpstr>Arial</vt:lpstr>
      <vt:lpstr>Arial Narrow</vt:lpstr>
      <vt:lpstr>Baskerville Old Face</vt:lpstr>
      <vt:lpstr>Calibri</vt:lpstr>
      <vt:lpstr>Cambria</vt:lpstr>
      <vt:lpstr>Corbel</vt:lpstr>
      <vt:lpstr>Georgia</vt:lpstr>
      <vt:lpstr>Helvetica Neue Medium</vt:lpstr>
      <vt:lpstr>Segoe UI</vt:lpstr>
      <vt:lpstr>Wingdings</vt:lpstr>
      <vt:lpstr>Wingdings 3</vt:lpstr>
      <vt:lpstr>Covenant Health</vt:lpstr>
      <vt:lpstr>Custom Design</vt:lpstr>
      <vt:lpstr>1_Covenant Health</vt:lpstr>
      <vt:lpstr>3349UU_CF</vt:lpstr>
      <vt:lpstr>2_Covenant Health</vt:lpstr>
      <vt:lpstr>1_Custom Design</vt:lpstr>
      <vt:lpstr>Facet</vt:lpstr>
      <vt:lpstr>think-cell Slide</vt:lpstr>
      <vt:lpstr>Covenant Health Presents    Critical Communications: A Weekly Physician Update  January 29, 2021</vt:lpstr>
      <vt:lpstr>PowerPoint Presentation</vt:lpstr>
      <vt:lpstr>Disclosures of Commercial Interest</vt:lpstr>
      <vt:lpstr>Disclosures</vt:lpstr>
      <vt:lpstr>CME Credit was only approved for the Live Teams meeting</vt:lpstr>
      <vt:lpstr>Reflection</vt:lpstr>
      <vt:lpstr>I’ll take care of you</vt:lpstr>
      <vt:lpstr>         </vt:lpstr>
      <vt:lpstr>           </vt:lpstr>
      <vt:lpstr>Post COVID-19 Syndromes are Emerging</vt:lpstr>
      <vt:lpstr>60 Minutes</vt:lpstr>
      <vt:lpstr>Prolonged Care for Covid-19 “Long-Haulers"</vt:lpstr>
      <vt:lpstr>Rehabilitation Programs</vt:lpstr>
      <vt:lpstr>Current Regional Covid-19 Census</vt:lpstr>
      <vt:lpstr>State of Texas Hospitalizations</vt:lpstr>
      <vt:lpstr>COUNTIES</vt:lpstr>
      <vt:lpstr>COVID+ HOSPITALIZATIONS BY TSA ID</vt:lpstr>
      <vt:lpstr>COVID+ HOSPITALIZATIONS BY TSA ID</vt:lpstr>
      <vt:lpstr>PowerPoint Presentation</vt:lpstr>
      <vt:lpstr>PowerPoint Presentation</vt:lpstr>
      <vt:lpstr>Lubbock This Morning</vt:lpstr>
      <vt:lpstr>Surge Plans</vt:lpstr>
      <vt:lpstr>Surge Plan</vt:lpstr>
      <vt:lpstr>COVID Units - CMC</vt:lpstr>
      <vt:lpstr>Caregiver  Update</vt:lpstr>
      <vt:lpstr>PowerPoint Presentation</vt:lpstr>
      <vt:lpstr>Statistics</vt:lpstr>
      <vt:lpstr>Providence System Hospitalized COVID-19 Cases</vt:lpstr>
      <vt:lpstr>Providence Inpatient COVID-19 Volume</vt:lpstr>
      <vt:lpstr>Texas Inpatient COVID-19 Volume</vt:lpstr>
      <vt:lpstr>New COVID-19 POSITIVES by Day Trend </vt:lpstr>
      <vt:lpstr> COVID-19 POSITIVES Age Distribution </vt:lpstr>
      <vt:lpstr>TX/NM Region Weekly Procedures (YOY)</vt:lpstr>
      <vt:lpstr>COVID Infusion Center</vt:lpstr>
      <vt:lpstr>Covid-19 Testing</vt:lpstr>
      <vt:lpstr>PowerPoint Presentation</vt:lpstr>
      <vt:lpstr>TESTING</vt:lpstr>
      <vt:lpstr>Pharmacy Update </vt:lpstr>
      <vt:lpstr>Therapeutics Update</vt:lpstr>
      <vt:lpstr>Vaccine Update</vt:lpstr>
      <vt:lpstr>Vaccine Update</vt:lpstr>
      <vt:lpstr>Vaccine Update</vt:lpstr>
      <vt:lpstr>Vaccine Allocation Request</vt:lpstr>
      <vt:lpstr>Vaccine Week 7 Allocation </vt:lpstr>
      <vt:lpstr>Janssen COVID-19 Vaccine</vt:lpstr>
      <vt:lpstr>State Managed Covid-19 Hospital in Lubbock </vt:lpstr>
      <vt:lpstr>The Texas Department of Emergency Management</vt:lpstr>
      <vt:lpstr>Criteria for Admission to Alternate Care Site</vt:lpstr>
      <vt:lpstr>Texas Demographics</vt:lpstr>
      <vt:lpstr>PowerPoint Presentation</vt:lpstr>
      <vt:lpstr>PowerPoint Presentation</vt:lpstr>
      <vt:lpstr>NEW MEXICO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 &amp; A</vt:lpstr>
      <vt:lpstr>CME Credit was only approved for the Live Teams meeting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Covenant Health presents New Provider Training:  Best Practices </dc:title>
  <dc:creator>Rhyne, Craig</dc:creator>
  <cp:lastModifiedBy>Rhyne, Craig D</cp:lastModifiedBy>
  <cp:revision>895</cp:revision>
  <cp:lastPrinted>2021-01-28T21:14:02Z</cp:lastPrinted>
  <dcterms:created xsi:type="dcterms:W3CDTF">2020-04-06T15:45:06Z</dcterms:created>
  <dcterms:modified xsi:type="dcterms:W3CDTF">2021-01-29T16:55:36Z</dcterms:modified>
</cp:coreProperties>
</file>