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74" r:id="rId7"/>
    <p:sldMasterId id="2147483790" r:id="rId8"/>
    <p:sldMasterId id="2147483818" r:id="rId9"/>
  </p:sldMasterIdLst>
  <p:notesMasterIdLst>
    <p:notesMasterId r:id="rId80"/>
  </p:notesMasterIdLst>
  <p:sldIdLst>
    <p:sldId id="256" r:id="rId10"/>
    <p:sldId id="257" r:id="rId11"/>
    <p:sldId id="266" r:id="rId12"/>
    <p:sldId id="260" r:id="rId13"/>
    <p:sldId id="263" r:id="rId14"/>
    <p:sldId id="2942" r:id="rId15"/>
    <p:sldId id="10795" r:id="rId16"/>
    <p:sldId id="261" r:id="rId17"/>
    <p:sldId id="10797" r:id="rId18"/>
    <p:sldId id="1792" r:id="rId19"/>
    <p:sldId id="845" r:id="rId20"/>
    <p:sldId id="10776" r:id="rId21"/>
    <p:sldId id="10798" r:id="rId22"/>
    <p:sldId id="506" r:id="rId23"/>
    <p:sldId id="10790" r:id="rId24"/>
    <p:sldId id="10791" r:id="rId25"/>
    <p:sldId id="487" r:id="rId26"/>
    <p:sldId id="847" r:id="rId27"/>
    <p:sldId id="10789" r:id="rId28"/>
    <p:sldId id="10792" r:id="rId29"/>
    <p:sldId id="10778" r:id="rId30"/>
    <p:sldId id="10779" r:id="rId31"/>
    <p:sldId id="10780" r:id="rId32"/>
    <p:sldId id="264" r:id="rId33"/>
    <p:sldId id="366" r:id="rId34"/>
    <p:sldId id="1731" r:id="rId35"/>
    <p:sldId id="1728" r:id="rId36"/>
    <p:sldId id="1729" r:id="rId37"/>
    <p:sldId id="270" r:id="rId38"/>
    <p:sldId id="2891" r:id="rId39"/>
    <p:sldId id="828" r:id="rId40"/>
    <p:sldId id="787" r:id="rId41"/>
    <p:sldId id="262" r:id="rId42"/>
    <p:sldId id="10794" r:id="rId43"/>
    <p:sldId id="842" r:id="rId44"/>
    <p:sldId id="841" r:id="rId45"/>
    <p:sldId id="806" r:id="rId46"/>
    <p:sldId id="813" r:id="rId47"/>
    <p:sldId id="767" r:id="rId48"/>
    <p:sldId id="408" r:id="rId49"/>
    <p:sldId id="280" r:id="rId50"/>
    <p:sldId id="10793" r:id="rId51"/>
    <p:sldId id="10762" r:id="rId52"/>
    <p:sldId id="10796" r:id="rId53"/>
    <p:sldId id="1895" r:id="rId54"/>
    <p:sldId id="1894" r:id="rId55"/>
    <p:sldId id="1896" r:id="rId56"/>
    <p:sldId id="1893" r:id="rId57"/>
    <p:sldId id="2892" r:id="rId58"/>
    <p:sldId id="10781" r:id="rId59"/>
    <p:sldId id="10782" r:id="rId60"/>
    <p:sldId id="10783" r:id="rId61"/>
    <p:sldId id="10785" r:id="rId62"/>
    <p:sldId id="10786" r:id="rId63"/>
    <p:sldId id="10787" r:id="rId64"/>
    <p:sldId id="409" r:id="rId65"/>
    <p:sldId id="2149" r:id="rId66"/>
    <p:sldId id="2896" r:id="rId67"/>
    <p:sldId id="2898" r:id="rId68"/>
    <p:sldId id="10763" r:id="rId69"/>
    <p:sldId id="10799" r:id="rId70"/>
    <p:sldId id="10800" r:id="rId71"/>
    <p:sldId id="10801" r:id="rId72"/>
    <p:sldId id="2885" r:id="rId73"/>
    <p:sldId id="10802" r:id="rId74"/>
    <p:sldId id="10803" r:id="rId75"/>
    <p:sldId id="10804" r:id="rId76"/>
    <p:sldId id="10805" r:id="rId77"/>
    <p:sldId id="269" r:id="rId78"/>
    <p:sldId id="2123" r:id="rId7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F29"/>
    <a:srgbClr val="339933"/>
    <a:srgbClr val="000099"/>
    <a:srgbClr val="F38D4D"/>
    <a:srgbClr val="E936E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8" autoAdjust="0"/>
    <p:restoredTop sz="94624" autoAdjust="0"/>
  </p:normalViewPr>
  <p:slideViewPr>
    <p:cSldViewPr snapToGrid="0">
      <p:cViewPr varScale="1">
        <p:scale>
          <a:sx n="121" d="100"/>
          <a:sy n="121" d="100"/>
        </p:scale>
        <p:origin x="184" y="1616"/>
      </p:cViewPr>
      <p:guideLst>
        <p:guide orient="horz" pos="2160"/>
        <p:guide pos="3840"/>
      </p:guideLst>
    </p:cSldViewPr>
  </p:slideViewPr>
  <p:notesTextViewPr>
    <p:cViewPr>
      <p:scale>
        <a:sx n="1" d="1"/>
        <a:sy n="1" d="1"/>
      </p:scale>
      <p:origin x="0" y="0"/>
    </p:cViewPr>
  </p:notesTextViewPr>
  <p:sorterViewPr>
    <p:cViewPr>
      <p:scale>
        <a:sx n="120" d="100"/>
        <a:sy n="120"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6568C-4F8C-42D6-845E-D3C545A97EBF}"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US"/>
        </a:p>
      </dgm:t>
    </dgm:pt>
    <dgm:pt modelId="{765DD481-4C4E-4358-B9B1-28D3B5D21E4A}">
      <dgm:prSet phldrT="[Text]" custT="1"/>
      <dgm:spPr/>
      <dgm:t>
        <a:bodyPr/>
        <a:lstStyle/>
        <a:p>
          <a:r>
            <a:rPr lang="en-GB" sz="2400" dirty="0"/>
            <a:t>Registration</a:t>
          </a:r>
          <a:endParaRPr lang="en-US" sz="2400" dirty="0"/>
        </a:p>
      </dgm:t>
    </dgm:pt>
    <dgm:pt modelId="{93824BD4-F881-40D4-8F89-4C16B44AFB45}" type="parTrans" cxnId="{A00D3D01-2332-4788-9D15-A41A9B698517}">
      <dgm:prSet/>
      <dgm:spPr/>
      <dgm:t>
        <a:bodyPr/>
        <a:lstStyle/>
        <a:p>
          <a:endParaRPr lang="en-US"/>
        </a:p>
      </dgm:t>
    </dgm:pt>
    <dgm:pt modelId="{2178ADBE-6E36-49B4-B624-3DEF94C4B9F1}" type="sibTrans" cxnId="{A00D3D01-2332-4788-9D15-A41A9B698517}">
      <dgm:prSet/>
      <dgm:spPr/>
      <dgm:t>
        <a:bodyPr/>
        <a:lstStyle/>
        <a:p>
          <a:endParaRPr lang="en-US"/>
        </a:p>
      </dgm:t>
    </dgm:pt>
    <dgm:pt modelId="{121EBFF6-F1C5-4F8B-AB3D-CD6EB9CFFA17}">
      <dgm:prSet phldrT="[Text]" custT="1"/>
      <dgm:spPr/>
      <dgm:t>
        <a:bodyPr/>
        <a:lstStyle/>
        <a:p>
          <a:pPr>
            <a:buFont typeface="Wingdings" panose="05000000000000000000" pitchFamily="2" charset="2"/>
            <a:buChar char="§"/>
          </a:pPr>
          <a:r>
            <a:rPr lang="en-GB" sz="1800" dirty="0"/>
            <a:t>Working to register as vaccinators</a:t>
          </a:r>
        </a:p>
        <a:p>
          <a:pPr>
            <a:buFont typeface="Wingdings" panose="05000000000000000000" pitchFamily="2" charset="2"/>
            <a:buChar char="§"/>
          </a:pPr>
          <a:endParaRPr lang="en-GB" sz="1800" dirty="0"/>
        </a:p>
        <a:p>
          <a:pPr>
            <a:buFont typeface="Wingdings" panose="05000000000000000000" pitchFamily="2" charset="2"/>
            <a:buChar char="§"/>
          </a:pPr>
          <a:r>
            <a:rPr lang="en-GB" sz="1800" dirty="0"/>
            <a:t>Registering with </a:t>
          </a:r>
          <a:r>
            <a:rPr lang="en-GB" sz="1800" dirty="0" err="1"/>
            <a:t>ImmTrac</a:t>
          </a:r>
          <a:r>
            <a:rPr lang="en-GB" sz="1800" dirty="0"/>
            <a:t> for tracking</a:t>
          </a:r>
          <a:endParaRPr lang="en-US" sz="1800" dirty="0"/>
        </a:p>
      </dgm:t>
    </dgm:pt>
    <dgm:pt modelId="{026EEA9D-ACC6-42ED-872D-32B2C6583252}" type="parTrans" cxnId="{3150B7C0-0D83-4353-9F45-234609217401}">
      <dgm:prSet/>
      <dgm:spPr/>
      <dgm:t>
        <a:bodyPr/>
        <a:lstStyle/>
        <a:p>
          <a:endParaRPr lang="en-US"/>
        </a:p>
      </dgm:t>
    </dgm:pt>
    <dgm:pt modelId="{93CCA97A-B3F2-43DB-93FF-C69CAAA62E4B}" type="sibTrans" cxnId="{3150B7C0-0D83-4353-9F45-234609217401}">
      <dgm:prSet/>
      <dgm:spPr/>
      <dgm:t>
        <a:bodyPr/>
        <a:lstStyle/>
        <a:p>
          <a:endParaRPr lang="en-US"/>
        </a:p>
      </dgm:t>
    </dgm:pt>
    <dgm:pt modelId="{E5CEEB42-AF0A-4526-BB6A-305AB59515C6}">
      <dgm:prSet phldrT="[Text]" custT="1"/>
      <dgm:spPr/>
      <dgm:t>
        <a:bodyPr/>
        <a:lstStyle/>
        <a:p>
          <a:r>
            <a:rPr lang="en-GB" sz="2400" dirty="0"/>
            <a:t>Identify Target Population</a:t>
          </a:r>
          <a:endParaRPr lang="en-US" sz="2400" dirty="0"/>
        </a:p>
      </dgm:t>
    </dgm:pt>
    <dgm:pt modelId="{0DC40364-7268-4F7D-92D4-A9B9FC8E0F8D}" type="parTrans" cxnId="{238CD0C2-206D-4A70-B9A1-CDE79C22C644}">
      <dgm:prSet/>
      <dgm:spPr/>
      <dgm:t>
        <a:bodyPr/>
        <a:lstStyle/>
        <a:p>
          <a:endParaRPr lang="en-US"/>
        </a:p>
      </dgm:t>
    </dgm:pt>
    <dgm:pt modelId="{D82B143C-D08E-4085-84EC-39272141CA36}" type="sibTrans" cxnId="{238CD0C2-206D-4A70-B9A1-CDE79C22C644}">
      <dgm:prSet/>
      <dgm:spPr/>
      <dgm:t>
        <a:bodyPr/>
        <a:lstStyle/>
        <a:p>
          <a:endParaRPr lang="en-US"/>
        </a:p>
      </dgm:t>
    </dgm:pt>
    <dgm:pt modelId="{C1503F17-5C1B-460F-B21E-F1C899BDDE0B}">
      <dgm:prSet phldrT="[Text]" custT="1"/>
      <dgm:spPr/>
      <dgm:t>
        <a:bodyPr/>
        <a:lstStyle/>
        <a:p>
          <a:pPr>
            <a:buNone/>
          </a:pPr>
          <a:r>
            <a:rPr lang="en-GB" sz="1800" dirty="0"/>
            <a:t>Planning for phase 1a distribution</a:t>
          </a:r>
        </a:p>
        <a:p>
          <a:pPr>
            <a:buNone/>
          </a:pPr>
          <a:endParaRPr lang="en-GB" sz="1800" dirty="0"/>
        </a:p>
        <a:p>
          <a:pPr>
            <a:buFont typeface="Arial" panose="020B0604020202020204" pitchFamily="34" charset="0"/>
            <a:buChar char="•"/>
          </a:pPr>
          <a:r>
            <a:rPr lang="en-GB" sz="1800" dirty="0"/>
            <a:t>Includes high-risk caregivers</a:t>
          </a:r>
          <a:endParaRPr lang="en-US" sz="1800" dirty="0"/>
        </a:p>
      </dgm:t>
    </dgm:pt>
    <dgm:pt modelId="{FDC5630F-04D7-41CA-9D02-12D49587BE8A}" type="parTrans" cxnId="{1CA72307-3E20-47C8-8E1C-F3F919C30CDC}">
      <dgm:prSet/>
      <dgm:spPr/>
      <dgm:t>
        <a:bodyPr/>
        <a:lstStyle/>
        <a:p>
          <a:endParaRPr lang="en-US"/>
        </a:p>
      </dgm:t>
    </dgm:pt>
    <dgm:pt modelId="{3D1A16E2-82BE-4BCB-A1E1-71EC2C7C09B3}" type="sibTrans" cxnId="{1CA72307-3E20-47C8-8E1C-F3F919C30CDC}">
      <dgm:prSet/>
      <dgm:spPr/>
      <dgm:t>
        <a:bodyPr/>
        <a:lstStyle/>
        <a:p>
          <a:endParaRPr lang="en-US"/>
        </a:p>
      </dgm:t>
    </dgm:pt>
    <dgm:pt modelId="{475DF772-8FED-4649-A539-8E0C39A92378}">
      <dgm:prSet phldrT="[Text]" custT="1"/>
      <dgm:spPr/>
      <dgm:t>
        <a:bodyPr/>
        <a:lstStyle/>
        <a:p>
          <a:r>
            <a:rPr lang="en-GB" sz="2400" dirty="0"/>
            <a:t>Inventory</a:t>
          </a:r>
          <a:endParaRPr lang="en-US" sz="2400" dirty="0"/>
        </a:p>
      </dgm:t>
    </dgm:pt>
    <dgm:pt modelId="{0B7165CC-FB87-4306-9B58-D302E403F233}" type="parTrans" cxnId="{C2F70D15-B125-421D-BC7A-605463B17E27}">
      <dgm:prSet/>
      <dgm:spPr/>
      <dgm:t>
        <a:bodyPr/>
        <a:lstStyle/>
        <a:p>
          <a:endParaRPr lang="en-US"/>
        </a:p>
      </dgm:t>
    </dgm:pt>
    <dgm:pt modelId="{C1D9C36E-4A65-40A2-A50C-F7B8103DEA00}" type="sibTrans" cxnId="{C2F70D15-B125-421D-BC7A-605463B17E27}">
      <dgm:prSet/>
      <dgm:spPr/>
      <dgm:t>
        <a:bodyPr/>
        <a:lstStyle/>
        <a:p>
          <a:endParaRPr lang="en-US"/>
        </a:p>
      </dgm:t>
    </dgm:pt>
    <dgm:pt modelId="{8B1FF9DB-794F-49D5-A9E4-E4A23C4771C6}">
      <dgm:prSet phldrT="[Text]" custT="1"/>
      <dgm:spPr/>
      <dgm:t>
        <a:bodyPr/>
        <a:lstStyle/>
        <a:p>
          <a:r>
            <a:rPr lang="en-US" sz="1800" dirty="0"/>
            <a:t>State expecting 200,000 doses</a:t>
          </a:r>
        </a:p>
        <a:p>
          <a:endParaRPr lang="en-US" sz="1800" dirty="0"/>
        </a:p>
        <a:p>
          <a:r>
            <a:rPr lang="en-US" sz="1800" dirty="0"/>
            <a:t>Will be shipping out 1,000 doses at a time to be administered in 10 days</a:t>
          </a:r>
        </a:p>
      </dgm:t>
    </dgm:pt>
    <dgm:pt modelId="{F8C1271B-D336-4205-A3EE-2478A4A2A75B}" type="parTrans" cxnId="{835047A6-13C0-4E84-B5B5-A4954CDE1051}">
      <dgm:prSet/>
      <dgm:spPr/>
      <dgm:t>
        <a:bodyPr/>
        <a:lstStyle/>
        <a:p>
          <a:endParaRPr lang="en-US"/>
        </a:p>
      </dgm:t>
    </dgm:pt>
    <dgm:pt modelId="{6622D475-13FA-40EF-B22A-B1686EAEB061}" type="sibTrans" cxnId="{835047A6-13C0-4E84-B5B5-A4954CDE1051}">
      <dgm:prSet/>
      <dgm:spPr/>
      <dgm:t>
        <a:bodyPr/>
        <a:lstStyle/>
        <a:p>
          <a:endParaRPr lang="en-US"/>
        </a:p>
      </dgm:t>
    </dgm:pt>
    <dgm:pt modelId="{BBDE10E9-D7B8-4CDB-946B-BCD969F5177A}">
      <dgm:prSet/>
      <dgm:spPr/>
      <dgm:t>
        <a:bodyPr/>
        <a:lstStyle/>
        <a:p>
          <a:r>
            <a:rPr lang="en-US" dirty="0"/>
            <a:t>Storage</a:t>
          </a:r>
        </a:p>
      </dgm:t>
    </dgm:pt>
    <dgm:pt modelId="{C0C8B488-B7B8-4CEB-AC2D-EF062A80DFBB}" type="parTrans" cxnId="{4EB41101-6E74-4859-8220-7376C91CE91E}">
      <dgm:prSet/>
      <dgm:spPr/>
      <dgm:t>
        <a:bodyPr/>
        <a:lstStyle/>
        <a:p>
          <a:endParaRPr lang="en-US"/>
        </a:p>
      </dgm:t>
    </dgm:pt>
    <dgm:pt modelId="{A5308201-8049-450E-BBFA-2E165B358081}" type="sibTrans" cxnId="{4EB41101-6E74-4859-8220-7376C91CE91E}">
      <dgm:prSet/>
      <dgm:spPr/>
      <dgm:t>
        <a:bodyPr/>
        <a:lstStyle/>
        <a:p>
          <a:endParaRPr lang="en-US"/>
        </a:p>
      </dgm:t>
    </dgm:pt>
    <dgm:pt modelId="{0E9CDC1A-41B6-4CA3-AF52-076B690FF521}">
      <dgm:prSet custT="1"/>
      <dgm:spPr/>
      <dgm:t>
        <a:bodyPr/>
        <a:lstStyle/>
        <a:p>
          <a:r>
            <a:rPr lang="en-US" sz="1800" dirty="0"/>
            <a:t>Purchased ultra-low freezer for storing </a:t>
          </a:r>
          <a:r>
            <a:rPr lang="en-US" sz="1800" dirty="0" err="1"/>
            <a:t>Moderna</a:t>
          </a:r>
          <a:r>
            <a:rPr lang="en-US" sz="1800" dirty="0"/>
            <a:t> vaccine.</a:t>
          </a:r>
        </a:p>
        <a:p>
          <a:endParaRPr lang="en-US" sz="1800" dirty="0"/>
        </a:p>
        <a:p>
          <a:r>
            <a:rPr lang="en-US" sz="1800" dirty="0"/>
            <a:t>Developing security plans for storage and transport</a:t>
          </a:r>
        </a:p>
      </dgm:t>
    </dgm:pt>
    <dgm:pt modelId="{F625BE7C-6DC0-4BE5-A4F7-6358E1CF2115}" type="parTrans" cxnId="{294BE1A8-B05D-44BA-BE6B-08651EFD1CFB}">
      <dgm:prSet/>
      <dgm:spPr/>
      <dgm:t>
        <a:bodyPr/>
        <a:lstStyle/>
        <a:p>
          <a:endParaRPr lang="en-US"/>
        </a:p>
      </dgm:t>
    </dgm:pt>
    <dgm:pt modelId="{FCF3C4FC-44E9-4AE2-A807-C619D8F491D5}" type="sibTrans" cxnId="{294BE1A8-B05D-44BA-BE6B-08651EFD1CFB}">
      <dgm:prSet/>
      <dgm:spPr/>
      <dgm:t>
        <a:bodyPr/>
        <a:lstStyle/>
        <a:p>
          <a:endParaRPr lang="en-US"/>
        </a:p>
      </dgm:t>
    </dgm:pt>
    <dgm:pt modelId="{71DF745F-54AA-4B30-A12F-5AE990B5912B}" type="pres">
      <dgm:prSet presAssocID="{9686568C-4F8C-42D6-845E-D3C545A97EBF}" presName="Name0" presStyleCnt="0">
        <dgm:presLayoutVars>
          <dgm:chMax val="5"/>
          <dgm:chPref val="5"/>
          <dgm:dir/>
          <dgm:animLvl val="lvl"/>
        </dgm:presLayoutVars>
      </dgm:prSet>
      <dgm:spPr/>
    </dgm:pt>
    <dgm:pt modelId="{96C27A56-BEBA-414B-A565-B8358A055820}" type="pres">
      <dgm:prSet presAssocID="{765DD481-4C4E-4358-B9B1-28D3B5D21E4A}" presName="parentText1" presStyleLbl="node1" presStyleIdx="0" presStyleCnt="4" custScaleX="130359" custScaleY="93030" custLinFactNeighborX="-2453">
        <dgm:presLayoutVars>
          <dgm:chMax/>
          <dgm:chPref val="3"/>
          <dgm:bulletEnabled val="1"/>
        </dgm:presLayoutVars>
      </dgm:prSet>
      <dgm:spPr/>
    </dgm:pt>
    <dgm:pt modelId="{5011F445-9094-4595-AAFA-F623BEB99C58}" type="pres">
      <dgm:prSet presAssocID="{765DD481-4C4E-4358-B9B1-28D3B5D21E4A}" presName="childText1" presStyleLbl="solidAlignAcc1" presStyleIdx="0" presStyleCnt="4" custScaleX="130359" custScaleY="93030" custLinFactNeighborX="-60216" custLinFactNeighborY="-5466">
        <dgm:presLayoutVars>
          <dgm:chMax val="0"/>
          <dgm:chPref val="0"/>
          <dgm:bulletEnabled val="1"/>
        </dgm:presLayoutVars>
      </dgm:prSet>
      <dgm:spPr/>
    </dgm:pt>
    <dgm:pt modelId="{19B18B8E-B5CA-4CBD-8CEB-35963A315EA6}" type="pres">
      <dgm:prSet presAssocID="{E5CEEB42-AF0A-4526-BB6A-305AB59515C6}" presName="parentText2" presStyleLbl="node1" presStyleIdx="1" presStyleCnt="4" custScaleX="130359" custScaleY="93030" custLinFactNeighborX="1746">
        <dgm:presLayoutVars>
          <dgm:chMax/>
          <dgm:chPref val="3"/>
          <dgm:bulletEnabled val="1"/>
        </dgm:presLayoutVars>
      </dgm:prSet>
      <dgm:spPr/>
    </dgm:pt>
    <dgm:pt modelId="{D3285DFC-054A-4367-B495-CC9647B2419F}" type="pres">
      <dgm:prSet presAssocID="{E5CEEB42-AF0A-4526-BB6A-305AB59515C6}" presName="childText2" presStyleLbl="solidAlignAcc1" presStyleIdx="1" presStyleCnt="4" custScaleX="130359" custScaleY="93030" custLinFactNeighborX="-30405" custLinFactNeighborY="-3873">
        <dgm:presLayoutVars>
          <dgm:chMax val="0"/>
          <dgm:chPref val="0"/>
          <dgm:bulletEnabled val="1"/>
        </dgm:presLayoutVars>
      </dgm:prSet>
      <dgm:spPr/>
    </dgm:pt>
    <dgm:pt modelId="{808590FA-0420-4A54-8E94-89E40B52CFD3}" type="pres">
      <dgm:prSet presAssocID="{475DF772-8FED-4649-A539-8E0C39A92378}" presName="parentText3" presStyleLbl="node1" presStyleIdx="2" presStyleCnt="4" custScaleX="130359" custScaleY="93030" custLinFactNeighborX="9100" custLinFactNeighborY="9842">
        <dgm:presLayoutVars>
          <dgm:chMax/>
          <dgm:chPref val="3"/>
          <dgm:bulletEnabled val="1"/>
        </dgm:presLayoutVars>
      </dgm:prSet>
      <dgm:spPr/>
    </dgm:pt>
    <dgm:pt modelId="{66F5CD2A-CD88-4D18-A3B9-431D735284D6}" type="pres">
      <dgm:prSet presAssocID="{475DF772-8FED-4649-A539-8E0C39A92378}" presName="childText3" presStyleLbl="solidAlignAcc1" presStyleIdx="2" presStyleCnt="4" custScaleX="130359" custScaleY="93030" custLinFactNeighborX="1012" custLinFactNeighborY="674">
        <dgm:presLayoutVars>
          <dgm:chMax val="0"/>
          <dgm:chPref val="0"/>
          <dgm:bulletEnabled val="1"/>
        </dgm:presLayoutVars>
      </dgm:prSet>
      <dgm:spPr/>
    </dgm:pt>
    <dgm:pt modelId="{4CFC3A6B-169A-4E9C-AE8A-7DB3AD838E4C}" type="pres">
      <dgm:prSet presAssocID="{BBDE10E9-D7B8-4CDB-946B-BCD969F5177A}" presName="parentText4" presStyleLbl="node1" presStyleIdx="3" presStyleCnt="4" custScaleX="127697" custScaleY="93030" custLinFactNeighborX="26967" custLinFactNeighborY="10338">
        <dgm:presLayoutVars>
          <dgm:chMax/>
          <dgm:chPref val="3"/>
          <dgm:bulletEnabled val="1"/>
        </dgm:presLayoutVars>
      </dgm:prSet>
      <dgm:spPr/>
    </dgm:pt>
    <dgm:pt modelId="{A34C4804-DB1D-4E2C-8CEF-06274D9199F6}" type="pres">
      <dgm:prSet presAssocID="{BBDE10E9-D7B8-4CDB-946B-BCD969F5177A}" presName="childText4" presStyleLbl="solidAlignAcc1" presStyleIdx="3" presStyleCnt="4" custScaleX="138670" custScaleY="93030" custLinFactNeighborX="36797" custLinFactNeighborY="1236">
        <dgm:presLayoutVars>
          <dgm:chMax val="0"/>
          <dgm:chPref val="0"/>
          <dgm:bulletEnabled val="1"/>
        </dgm:presLayoutVars>
      </dgm:prSet>
      <dgm:spPr/>
    </dgm:pt>
  </dgm:ptLst>
  <dgm:cxnLst>
    <dgm:cxn modelId="{4EB41101-6E74-4859-8220-7376C91CE91E}" srcId="{9686568C-4F8C-42D6-845E-D3C545A97EBF}" destId="{BBDE10E9-D7B8-4CDB-946B-BCD969F5177A}" srcOrd="3" destOrd="0" parTransId="{C0C8B488-B7B8-4CEB-AC2D-EF062A80DFBB}" sibTransId="{A5308201-8049-450E-BBFA-2E165B358081}"/>
    <dgm:cxn modelId="{A00D3D01-2332-4788-9D15-A41A9B698517}" srcId="{9686568C-4F8C-42D6-845E-D3C545A97EBF}" destId="{765DD481-4C4E-4358-B9B1-28D3B5D21E4A}" srcOrd="0" destOrd="0" parTransId="{93824BD4-F881-40D4-8F89-4C16B44AFB45}" sibTransId="{2178ADBE-6E36-49B4-B624-3DEF94C4B9F1}"/>
    <dgm:cxn modelId="{1CA72307-3E20-47C8-8E1C-F3F919C30CDC}" srcId="{E5CEEB42-AF0A-4526-BB6A-305AB59515C6}" destId="{C1503F17-5C1B-460F-B21E-F1C899BDDE0B}" srcOrd="0" destOrd="0" parTransId="{FDC5630F-04D7-41CA-9D02-12D49587BE8A}" sibTransId="{3D1A16E2-82BE-4BCB-A1E1-71EC2C7C09B3}"/>
    <dgm:cxn modelId="{C2F70D15-B125-421D-BC7A-605463B17E27}" srcId="{9686568C-4F8C-42D6-845E-D3C545A97EBF}" destId="{475DF772-8FED-4649-A539-8E0C39A92378}" srcOrd="2" destOrd="0" parTransId="{0B7165CC-FB87-4306-9B58-D302E403F233}" sibTransId="{C1D9C36E-4A65-40A2-A50C-F7B8103DEA00}"/>
    <dgm:cxn modelId="{C3397741-E0FA-456D-AC61-9594A0E0B4EB}" type="presOf" srcId="{475DF772-8FED-4649-A539-8E0C39A92378}" destId="{808590FA-0420-4A54-8E94-89E40B52CFD3}" srcOrd="0" destOrd="0" presId="urn:microsoft.com/office/officeart/2009/3/layout/IncreasingArrowsProcess"/>
    <dgm:cxn modelId="{49443A46-0FB1-46B8-ACA9-F4B320809B2A}" type="presOf" srcId="{E5CEEB42-AF0A-4526-BB6A-305AB59515C6}" destId="{19B18B8E-B5CA-4CBD-8CEB-35963A315EA6}" srcOrd="0" destOrd="0" presId="urn:microsoft.com/office/officeart/2009/3/layout/IncreasingArrowsProcess"/>
    <dgm:cxn modelId="{C6D58465-ABF8-4888-8A86-343FF76C7420}" type="presOf" srcId="{121EBFF6-F1C5-4F8B-AB3D-CD6EB9CFFA17}" destId="{5011F445-9094-4595-AAFA-F623BEB99C58}" srcOrd="0" destOrd="0" presId="urn:microsoft.com/office/officeart/2009/3/layout/IncreasingArrowsProcess"/>
    <dgm:cxn modelId="{46927471-2F25-4062-BBE8-45D25916BAA8}" type="presOf" srcId="{9686568C-4F8C-42D6-845E-D3C545A97EBF}" destId="{71DF745F-54AA-4B30-A12F-5AE990B5912B}" srcOrd="0" destOrd="0" presId="urn:microsoft.com/office/officeart/2009/3/layout/IncreasingArrowsProcess"/>
    <dgm:cxn modelId="{15975A74-D612-4FAA-9547-8ED6CC2792BB}" type="presOf" srcId="{C1503F17-5C1B-460F-B21E-F1C899BDDE0B}" destId="{D3285DFC-054A-4367-B495-CC9647B2419F}" srcOrd="0" destOrd="0" presId="urn:microsoft.com/office/officeart/2009/3/layout/IncreasingArrowsProcess"/>
    <dgm:cxn modelId="{3FA55F98-A509-45C0-9A2C-718F24BD8B85}" type="presOf" srcId="{0E9CDC1A-41B6-4CA3-AF52-076B690FF521}" destId="{A34C4804-DB1D-4E2C-8CEF-06274D9199F6}" srcOrd="0" destOrd="0" presId="urn:microsoft.com/office/officeart/2009/3/layout/IncreasingArrowsProcess"/>
    <dgm:cxn modelId="{83DACE9F-052D-455B-BDAC-DEE874B7E935}" type="presOf" srcId="{BBDE10E9-D7B8-4CDB-946B-BCD969F5177A}" destId="{4CFC3A6B-169A-4E9C-AE8A-7DB3AD838E4C}" srcOrd="0" destOrd="0" presId="urn:microsoft.com/office/officeart/2009/3/layout/IncreasingArrowsProcess"/>
    <dgm:cxn modelId="{835047A6-13C0-4E84-B5B5-A4954CDE1051}" srcId="{475DF772-8FED-4649-A539-8E0C39A92378}" destId="{8B1FF9DB-794F-49D5-A9E4-E4A23C4771C6}" srcOrd="0" destOrd="0" parTransId="{F8C1271B-D336-4205-A3EE-2478A4A2A75B}" sibTransId="{6622D475-13FA-40EF-B22A-B1686EAEB061}"/>
    <dgm:cxn modelId="{294BE1A8-B05D-44BA-BE6B-08651EFD1CFB}" srcId="{BBDE10E9-D7B8-4CDB-946B-BCD969F5177A}" destId="{0E9CDC1A-41B6-4CA3-AF52-076B690FF521}" srcOrd="0" destOrd="0" parTransId="{F625BE7C-6DC0-4BE5-A4F7-6358E1CF2115}" sibTransId="{FCF3C4FC-44E9-4AE2-A807-C619D8F491D5}"/>
    <dgm:cxn modelId="{3150B7C0-0D83-4353-9F45-234609217401}" srcId="{765DD481-4C4E-4358-B9B1-28D3B5D21E4A}" destId="{121EBFF6-F1C5-4F8B-AB3D-CD6EB9CFFA17}" srcOrd="0" destOrd="0" parTransId="{026EEA9D-ACC6-42ED-872D-32B2C6583252}" sibTransId="{93CCA97A-B3F2-43DB-93FF-C69CAAA62E4B}"/>
    <dgm:cxn modelId="{238CD0C2-206D-4A70-B9A1-CDE79C22C644}" srcId="{9686568C-4F8C-42D6-845E-D3C545A97EBF}" destId="{E5CEEB42-AF0A-4526-BB6A-305AB59515C6}" srcOrd="1" destOrd="0" parTransId="{0DC40364-7268-4F7D-92D4-A9B9FC8E0F8D}" sibTransId="{D82B143C-D08E-4085-84EC-39272141CA36}"/>
    <dgm:cxn modelId="{944FE6CB-9C3E-491D-B3FB-37B2B5573D97}" type="presOf" srcId="{8B1FF9DB-794F-49D5-A9E4-E4A23C4771C6}" destId="{66F5CD2A-CD88-4D18-A3B9-431D735284D6}" srcOrd="0" destOrd="0" presId="urn:microsoft.com/office/officeart/2009/3/layout/IncreasingArrowsProcess"/>
    <dgm:cxn modelId="{B8E237E9-D9E9-49F4-87CF-575CACF31850}" type="presOf" srcId="{765DD481-4C4E-4358-B9B1-28D3B5D21E4A}" destId="{96C27A56-BEBA-414B-A565-B8358A055820}" srcOrd="0" destOrd="0" presId="urn:microsoft.com/office/officeart/2009/3/layout/IncreasingArrowsProcess"/>
    <dgm:cxn modelId="{3E411535-B3CB-4F57-A00F-30FE9F1384C7}" type="presParOf" srcId="{71DF745F-54AA-4B30-A12F-5AE990B5912B}" destId="{96C27A56-BEBA-414B-A565-B8358A055820}" srcOrd="0" destOrd="0" presId="urn:microsoft.com/office/officeart/2009/3/layout/IncreasingArrowsProcess"/>
    <dgm:cxn modelId="{02E9E1CA-6AA0-4063-BC00-1151923A86E4}" type="presParOf" srcId="{71DF745F-54AA-4B30-A12F-5AE990B5912B}" destId="{5011F445-9094-4595-AAFA-F623BEB99C58}" srcOrd="1" destOrd="0" presId="urn:microsoft.com/office/officeart/2009/3/layout/IncreasingArrowsProcess"/>
    <dgm:cxn modelId="{975B9C12-6CCD-4931-990A-52D1D7C11385}" type="presParOf" srcId="{71DF745F-54AA-4B30-A12F-5AE990B5912B}" destId="{19B18B8E-B5CA-4CBD-8CEB-35963A315EA6}" srcOrd="2" destOrd="0" presId="urn:microsoft.com/office/officeart/2009/3/layout/IncreasingArrowsProcess"/>
    <dgm:cxn modelId="{A5383EFE-786D-4A71-A884-47A5977E278C}" type="presParOf" srcId="{71DF745F-54AA-4B30-A12F-5AE990B5912B}" destId="{D3285DFC-054A-4367-B495-CC9647B2419F}" srcOrd="3" destOrd="0" presId="urn:microsoft.com/office/officeart/2009/3/layout/IncreasingArrowsProcess"/>
    <dgm:cxn modelId="{217CDF41-00D0-4AA2-B4E3-D1A6C4D39F5E}" type="presParOf" srcId="{71DF745F-54AA-4B30-A12F-5AE990B5912B}" destId="{808590FA-0420-4A54-8E94-89E40B52CFD3}" srcOrd="4" destOrd="0" presId="urn:microsoft.com/office/officeart/2009/3/layout/IncreasingArrowsProcess"/>
    <dgm:cxn modelId="{A1AD9F08-5B07-481B-A54C-46FA127188C1}" type="presParOf" srcId="{71DF745F-54AA-4B30-A12F-5AE990B5912B}" destId="{66F5CD2A-CD88-4D18-A3B9-431D735284D6}" srcOrd="5" destOrd="0" presId="urn:microsoft.com/office/officeart/2009/3/layout/IncreasingArrowsProcess"/>
    <dgm:cxn modelId="{9C9E51DD-7DC5-4A9E-96FB-8A8A3B1CB300}" type="presParOf" srcId="{71DF745F-54AA-4B30-A12F-5AE990B5912B}" destId="{4CFC3A6B-169A-4E9C-AE8A-7DB3AD838E4C}" srcOrd="6" destOrd="0" presId="urn:microsoft.com/office/officeart/2009/3/layout/IncreasingArrowsProcess"/>
    <dgm:cxn modelId="{00752B6E-C095-4FCF-B4C5-4A852736FD8D}" type="presParOf" srcId="{71DF745F-54AA-4B30-A12F-5AE990B5912B}" destId="{A34C4804-DB1D-4E2C-8CEF-06274D9199F6}"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27A56-BEBA-414B-A565-B8358A055820}">
      <dsp:nvSpPr>
        <dsp:cNvPr id="0" name=""/>
        <dsp:cNvSpPr/>
      </dsp:nvSpPr>
      <dsp:spPr>
        <a:xfrm>
          <a:off x="0" y="101027"/>
          <a:ext cx="11108224" cy="1154099"/>
        </a:xfrm>
        <a:prstGeom prst="rightArrow">
          <a:avLst>
            <a:gd name="adj1" fmla="val 50000"/>
            <a:gd name="adj2" fmla="val 5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196940" numCol="1" spcCol="1270" anchor="ctr" anchorCtr="0">
          <a:noAutofit/>
        </a:bodyPr>
        <a:lstStyle/>
        <a:p>
          <a:pPr marL="0" lvl="0" indent="0" algn="l" defTabSz="1066800">
            <a:lnSpc>
              <a:spcPct val="90000"/>
            </a:lnSpc>
            <a:spcBef>
              <a:spcPct val="0"/>
            </a:spcBef>
            <a:spcAft>
              <a:spcPct val="35000"/>
            </a:spcAft>
            <a:buNone/>
          </a:pPr>
          <a:r>
            <a:rPr lang="en-GB" sz="2400" kern="1200" dirty="0"/>
            <a:t>Registration</a:t>
          </a:r>
          <a:endParaRPr lang="en-US" sz="2400" kern="1200" dirty="0"/>
        </a:p>
      </dsp:txBody>
      <dsp:txXfrm>
        <a:off x="0" y="389552"/>
        <a:ext cx="10819699" cy="577049"/>
      </dsp:txXfrm>
    </dsp:sp>
    <dsp:sp modelId="{5011F445-9094-4595-AAFA-F623BEB99C58}">
      <dsp:nvSpPr>
        <dsp:cNvPr id="0" name=""/>
        <dsp:cNvSpPr/>
      </dsp:nvSpPr>
      <dsp:spPr>
        <a:xfrm>
          <a:off x="0" y="971015"/>
          <a:ext cx="2560445" cy="21347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GB" sz="1800" kern="1200" dirty="0"/>
            <a:t>Working to register as vaccinators</a:t>
          </a:r>
        </a:p>
        <a:p>
          <a:pPr marL="0" lvl="0" indent="0" algn="l" defTabSz="800100">
            <a:lnSpc>
              <a:spcPct val="90000"/>
            </a:lnSpc>
            <a:spcBef>
              <a:spcPct val="0"/>
            </a:spcBef>
            <a:spcAft>
              <a:spcPct val="35000"/>
            </a:spcAft>
            <a:buFont typeface="Wingdings" panose="05000000000000000000" pitchFamily="2" charset="2"/>
            <a:buNone/>
          </a:pPr>
          <a:endParaRPr lang="en-GB" sz="1800" kern="1200" dirty="0"/>
        </a:p>
        <a:p>
          <a:pPr marL="0" lvl="0" indent="0" algn="l" defTabSz="800100">
            <a:lnSpc>
              <a:spcPct val="90000"/>
            </a:lnSpc>
            <a:spcBef>
              <a:spcPct val="0"/>
            </a:spcBef>
            <a:spcAft>
              <a:spcPct val="35000"/>
            </a:spcAft>
            <a:buFont typeface="Wingdings" panose="05000000000000000000" pitchFamily="2" charset="2"/>
            <a:buNone/>
          </a:pPr>
          <a:r>
            <a:rPr lang="en-GB" sz="1800" kern="1200" dirty="0"/>
            <a:t>Registering with </a:t>
          </a:r>
          <a:r>
            <a:rPr lang="en-GB" sz="1800" kern="1200" dirty="0" err="1"/>
            <a:t>ImmTrac</a:t>
          </a:r>
          <a:r>
            <a:rPr lang="en-GB" sz="1800" kern="1200" dirty="0"/>
            <a:t> for tracking</a:t>
          </a:r>
          <a:endParaRPr lang="en-US" sz="1800" kern="1200" dirty="0"/>
        </a:p>
      </dsp:txBody>
      <dsp:txXfrm>
        <a:off x="0" y="971015"/>
        <a:ext cx="2560445" cy="2134735"/>
      </dsp:txXfrm>
    </dsp:sp>
    <dsp:sp modelId="{19B18B8E-B5CA-4CBD-8CEB-35963A315EA6}">
      <dsp:nvSpPr>
        <dsp:cNvPr id="0" name=""/>
        <dsp:cNvSpPr/>
      </dsp:nvSpPr>
      <dsp:spPr>
        <a:xfrm>
          <a:off x="2564177" y="514402"/>
          <a:ext cx="8547778" cy="1154099"/>
        </a:xfrm>
        <a:prstGeom prst="rightArrow">
          <a:avLst>
            <a:gd name="adj1" fmla="val 50000"/>
            <a:gd name="adj2" fmla="val 5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196940" numCol="1" spcCol="1270" anchor="ctr" anchorCtr="0">
          <a:noAutofit/>
        </a:bodyPr>
        <a:lstStyle/>
        <a:p>
          <a:pPr marL="0" lvl="0" indent="0" algn="l" defTabSz="1066800">
            <a:lnSpc>
              <a:spcPct val="90000"/>
            </a:lnSpc>
            <a:spcBef>
              <a:spcPct val="0"/>
            </a:spcBef>
            <a:spcAft>
              <a:spcPct val="35000"/>
            </a:spcAft>
            <a:buNone/>
          </a:pPr>
          <a:r>
            <a:rPr lang="en-GB" sz="2400" kern="1200" dirty="0"/>
            <a:t>Identify Target Population</a:t>
          </a:r>
          <a:endParaRPr lang="en-US" sz="2400" kern="1200" dirty="0"/>
        </a:p>
      </dsp:txBody>
      <dsp:txXfrm>
        <a:off x="2564177" y="802927"/>
        <a:ext cx="8259253" cy="577049"/>
      </dsp:txXfrm>
    </dsp:sp>
    <dsp:sp modelId="{D3285DFC-054A-4367-B495-CC9647B2419F}">
      <dsp:nvSpPr>
        <dsp:cNvPr id="0" name=""/>
        <dsp:cNvSpPr/>
      </dsp:nvSpPr>
      <dsp:spPr>
        <a:xfrm>
          <a:off x="2549678" y="1421172"/>
          <a:ext cx="2560445" cy="2080324"/>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Planning for phase 1a distribution</a:t>
          </a:r>
        </a:p>
        <a:p>
          <a:pPr marL="0" lvl="0" indent="0" algn="l" defTabSz="800100">
            <a:lnSpc>
              <a:spcPct val="90000"/>
            </a:lnSpc>
            <a:spcBef>
              <a:spcPct val="0"/>
            </a:spcBef>
            <a:spcAft>
              <a:spcPct val="35000"/>
            </a:spcAft>
            <a:buNone/>
          </a:pPr>
          <a:endParaRPr lang="en-GB" sz="1800" kern="1200" dirty="0"/>
        </a:p>
        <a:p>
          <a:pPr marL="0" lvl="0" indent="0" algn="l" defTabSz="800100">
            <a:lnSpc>
              <a:spcPct val="90000"/>
            </a:lnSpc>
            <a:spcBef>
              <a:spcPct val="0"/>
            </a:spcBef>
            <a:spcAft>
              <a:spcPct val="35000"/>
            </a:spcAft>
            <a:buFont typeface="Arial" panose="020B0604020202020204" pitchFamily="34" charset="0"/>
            <a:buNone/>
          </a:pPr>
          <a:r>
            <a:rPr lang="en-GB" sz="1800" kern="1200" dirty="0"/>
            <a:t>Includes high-risk caregivers</a:t>
          </a:r>
          <a:endParaRPr lang="en-US" sz="1800" kern="1200" dirty="0"/>
        </a:p>
      </dsp:txBody>
      <dsp:txXfrm>
        <a:off x="2549678" y="1421172"/>
        <a:ext cx="2560445" cy="2080324"/>
      </dsp:txXfrm>
    </dsp:sp>
    <dsp:sp modelId="{808590FA-0420-4A54-8E94-89E40B52CFD3}">
      <dsp:nvSpPr>
        <dsp:cNvPr id="0" name=""/>
        <dsp:cNvSpPr/>
      </dsp:nvSpPr>
      <dsp:spPr>
        <a:xfrm>
          <a:off x="5129946" y="1049875"/>
          <a:ext cx="5987332" cy="1154099"/>
        </a:xfrm>
        <a:prstGeom prst="rightArrow">
          <a:avLst>
            <a:gd name="adj1" fmla="val 50000"/>
            <a:gd name="adj2" fmla="val 5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196940" numCol="1" spcCol="1270" anchor="ctr" anchorCtr="0">
          <a:noAutofit/>
        </a:bodyPr>
        <a:lstStyle/>
        <a:p>
          <a:pPr marL="0" lvl="0" indent="0" algn="l" defTabSz="1066800">
            <a:lnSpc>
              <a:spcPct val="90000"/>
            </a:lnSpc>
            <a:spcBef>
              <a:spcPct val="0"/>
            </a:spcBef>
            <a:spcAft>
              <a:spcPct val="35000"/>
            </a:spcAft>
            <a:buNone/>
          </a:pPr>
          <a:r>
            <a:rPr lang="en-GB" sz="2400" kern="1200" dirty="0"/>
            <a:t>Inventory</a:t>
          </a:r>
          <a:endParaRPr lang="en-US" sz="2400" kern="1200" dirty="0"/>
        </a:p>
      </dsp:txBody>
      <dsp:txXfrm>
        <a:off x="5129946" y="1338400"/>
        <a:ext cx="5698807" cy="577049"/>
      </dsp:txXfrm>
    </dsp:sp>
    <dsp:sp modelId="{66F5CD2A-CD88-4D18-A3B9-431D735284D6}">
      <dsp:nvSpPr>
        <dsp:cNvPr id="0" name=""/>
        <dsp:cNvSpPr/>
      </dsp:nvSpPr>
      <dsp:spPr>
        <a:xfrm>
          <a:off x="5130904" y="1936849"/>
          <a:ext cx="2560445" cy="2094234"/>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State expecting 200,000 doses</a:t>
          </a:r>
        </a:p>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t>Will be shipping out 1,000 doses at a time to be administered in 10 days</a:t>
          </a:r>
        </a:p>
      </dsp:txBody>
      <dsp:txXfrm>
        <a:off x="5130904" y="1936849"/>
        <a:ext cx="2560445" cy="2094234"/>
      </dsp:txXfrm>
    </dsp:sp>
    <dsp:sp modelId="{4CFC3A6B-169A-4E9C-AE8A-7DB3AD838E4C}">
      <dsp:nvSpPr>
        <dsp:cNvPr id="0" name=""/>
        <dsp:cNvSpPr/>
      </dsp:nvSpPr>
      <dsp:spPr>
        <a:xfrm>
          <a:off x="7718185" y="1469404"/>
          <a:ext cx="3356908" cy="1154099"/>
        </a:xfrm>
        <a:prstGeom prst="rightArrow">
          <a:avLst>
            <a:gd name="adj1" fmla="val 50000"/>
            <a:gd name="adj2" fmla="val 5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96940" numCol="1" spcCol="1270" anchor="ctr" anchorCtr="0">
          <a:noAutofit/>
        </a:bodyPr>
        <a:lstStyle/>
        <a:p>
          <a:pPr marL="0" lvl="0" indent="0" algn="l" defTabSz="933450">
            <a:lnSpc>
              <a:spcPct val="90000"/>
            </a:lnSpc>
            <a:spcBef>
              <a:spcPct val="0"/>
            </a:spcBef>
            <a:spcAft>
              <a:spcPct val="35000"/>
            </a:spcAft>
            <a:buNone/>
          </a:pPr>
          <a:r>
            <a:rPr lang="en-US" sz="2100" kern="1200" dirty="0"/>
            <a:t>Storage</a:t>
          </a:r>
        </a:p>
      </dsp:txBody>
      <dsp:txXfrm>
        <a:off x="7718185" y="1757929"/>
        <a:ext cx="3068383" cy="577049"/>
      </dsp:txXfrm>
    </dsp:sp>
    <dsp:sp modelId="{A34C4804-DB1D-4E2C-8CEF-06274D9199F6}">
      <dsp:nvSpPr>
        <dsp:cNvPr id="0" name=""/>
        <dsp:cNvSpPr/>
      </dsp:nvSpPr>
      <dsp:spPr>
        <a:xfrm>
          <a:off x="7719429" y="2364122"/>
          <a:ext cx="2748500" cy="211878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Purchased ultra-low freezer for storing </a:t>
          </a:r>
          <a:r>
            <a:rPr lang="en-US" sz="1800" kern="1200" dirty="0" err="1"/>
            <a:t>Moderna</a:t>
          </a:r>
          <a:r>
            <a:rPr lang="en-US" sz="1800" kern="1200" dirty="0"/>
            <a:t> vaccine.</a:t>
          </a:r>
        </a:p>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t>Developing security plans for storage and transport</a:t>
          </a:r>
        </a:p>
      </dsp:txBody>
      <dsp:txXfrm>
        <a:off x="7719429" y="2364122"/>
        <a:ext cx="2748500" cy="211878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10/15/20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34</a:t>
            </a:fld>
            <a:endParaRPr lang="en-US"/>
          </a:p>
        </p:txBody>
      </p:sp>
    </p:spTree>
    <p:extLst>
      <p:ext uri="{BB962C8B-B14F-4D97-AF65-F5344CB8AC3E}">
        <p14:creationId xmlns:p14="http://schemas.microsoft.com/office/powerpoint/2010/main" val="132075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35</a:t>
            </a:fld>
            <a:endParaRPr lang="en-US"/>
          </a:p>
        </p:txBody>
      </p:sp>
    </p:spTree>
    <p:extLst>
      <p:ext uri="{BB962C8B-B14F-4D97-AF65-F5344CB8AC3E}">
        <p14:creationId xmlns:p14="http://schemas.microsoft.com/office/powerpoint/2010/main" val="12680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36</a:t>
            </a:fld>
            <a:endParaRPr lang="en-US"/>
          </a:p>
        </p:txBody>
      </p:sp>
    </p:spTree>
    <p:extLst>
      <p:ext uri="{BB962C8B-B14F-4D97-AF65-F5344CB8AC3E}">
        <p14:creationId xmlns:p14="http://schemas.microsoft.com/office/powerpoint/2010/main" val="173618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37</a:t>
            </a:fld>
            <a:endParaRPr lang="en-US"/>
          </a:p>
        </p:txBody>
      </p:sp>
    </p:spTree>
    <p:extLst>
      <p:ext uri="{BB962C8B-B14F-4D97-AF65-F5344CB8AC3E}">
        <p14:creationId xmlns:p14="http://schemas.microsoft.com/office/powerpoint/2010/main" val="3956372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38</a:t>
            </a:fld>
            <a:endParaRPr lang="en-US"/>
          </a:p>
        </p:txBody>
      </p:sp>
    </p:spTree>
    <p:extLst>
      <p:ext uri="{BB962C8B-B14F-4D97-AF65-F5344CB8AC3E}">
        <p14:creationId xmlns:p14="http://schemas.microsoft.com/office/powerpoint/2010/main" val="1607722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13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53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35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65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14</a:t>
            </a:fld>
            <a:endParaRPr lang="en-US"/>
          </a:p>
        </p:txBody>
      </p:sp>
    </p:spTree>
    <p:extLst>
      <p:ext uri="{BB962C8B-B14F-4D97-AF65-F5344CB8AC3E}">
        <p14:creationId xmlns:p14="http://schemas.microsoft.com/office/powerpoint/2010/main" val="67006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15</a:t>
            </a:fld>
            <a:endParaRPr lang="en-US"/>
          </a:p>
        </p:txBody>
      </p:sp>
    </p:spTree>
    <p:extLst>
      <p:ext uri="{BB962C8B-B14F-4D97-AF65-F5344CB8AC3E}">
        <p14:creationId xmlns:p14="http://schemas.microsoft.com/office/powerpoint/2010/main" val="271415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16</a:t>
            </a:fld>
            <a:endParaRPr lang="en-US"/>
          </a:p>
        </p:txBody>
      </p:sp>
    </p:spTree>
    <p:extLst>
      <p:ext uri="{BB962C8B-B14F-4D97-AF65-F5344CB8AC3E}">
        <p14:creationId xmlns:p14="http://schemas.microsoft.com/office/powerpoint/2010/main" val="124136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17</a:t>
            </a:fld>
            <a:endParaRPr lang="en-US"/>
          </a:p>
        </p:txBody>
      </p:sp>
    </p:spTree>
    <p:extLst>
      <p:ext uri="{BB962C8B-B14F-4D97-AF65-F5344CB8AC3E}">
        <p14:creationId xmlns:p14="http://schemas.microsoft.com/office/powerpoint/2010/main" val="1745457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18</a:t>
            </a:fld>
            <a:endParaRPr lang="en-US"/>
          </a:p>
        </p:txBody>
      </p:sp>
    </p:spTree>
    <p:extLst>
      <p:ext uri="{BB962C8B-B14F-4D97-AF65-F5344CB8AC3E}">
        <p14:creationId xmlns:p14="http://schemas.microsoft.com/office/powerpoint/2010/main" val="364276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33</a:t>
            </a:fld>
            <a:endParaRPr lang="en-US"/>
          </a:p>
        </p:txBody>
      </p:sp>
    </p:spTree>
    <p:extLst>
      <p:ext uri="{BB962C8B-B14F-4D97-AF65-F5344CB8AC3E}">
        <p14:creationId xmlns:p14="http://schemas.microsoft.com/office/powerpoint/2010/main" val="2520336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3160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10/15/20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946068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39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19"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43"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67"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9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1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3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63"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87"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1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3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5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8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07"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dirty="0"/>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Title subhead style, 20pt reg, Georgia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492" y="316599"/>
            <a:ext cx="2182275" cy="379308"/>
          </a:xfrm>
          <a:prstGeom prst="rect">
            <a:avLst/>
          </a:prstGeom>
        </p:spPr>
      </p:pic>
    </p:spTree>
    <p:extLst>
      <p:ext uri="{BB962C8B-B14F-4D97-AF65-F5344CB8AC3E}">
        <p14:creationId xmlns:p14="http://schemas.microsoft.com/office/powerpoint/2010/main" val="857882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4644" y="506253"/>
            <a:ext cx="2182275" cy="379308"/>
          </a:xfrm>
          <a:prstGeom prst="rect">
            <a:avLst/>
          </a:prstGeom>
        </p:spPr>
      </p:pic>
    </p:spTree>
    <p:extLst>
      <p:ext uri="{BB962C8B-B14F-4D97-AF65-F5344CB8AC3E}">
        <p14:creationId xmlns:p14="http://schemas.microsoft.com/office/powerpoint/2010/main" val="1281237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vl1pPr>
          </a:lstStyle>
          <a:p>
            <a:r>
              <a:rPr lang="en-US" dirty="0"/>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vl1pPr>
            <a:lvl2pPr indent="-219451">
              <a:defRPr sz="2400"/>
            </a:lvl2pPr>
            <a:lvl3pPr indent="-195067">
              <a:defRPr sz="2133"/>
            </a:lvl3pPr>
            <a:lvl4pPr indent="-170684">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7173" y="6203240"/>
            <a:ext cx="2125228" cy="374509"/>
          </a:xfrm>
          <a:prstGeom prst="rect">
            <a:avLst/>
          </a:prstGeom>
        </p:spPr>
      </p:pic>
    </p:spTree>
    <p:extLst>
      <p:ext uri="{BB962C8B-B14F-4D97-AF65-F5344CB8AC3E}">
        <p14:creationId xmlns:p14="http://schemas.microsoft.com/office/powerpoint/2010/main" val="3599999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defRPr>
            </a:lvl1pPr>
          </a:lstStyle>
          <a:p>
            <a:r>
              <a:rPr lang="en-US" dirty="0"/>
              <a:t>Title Style, 24pt Arial uppercase, </a:t>
            </a:r>
            <a:br>
              <a:rPr lang="en-US" dirty="0"/>
            </a:br>
            <a:r>
              <a:rPr lang="en-US" dirty="0"/>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 style, 16pt Georgia reg, reversed</a:t>
            </a:r>
          </a:p>
        </p:txBody>
      </p:sp>
    </p:spTree>
    <p:extLst>
      <p:ext uri="{BB962C8B-B14F-4D97-AF65-F5344CB8AC3E}">
        <p14:creationId xmlns:p14="http://schemas.microsoft.com/office/powerpoint/2010/main" val="726781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defRPr>
            </a:lvl1pPr>
          </a:lstStyle>
          <a:p>
            <a:r>
              <a:rPr lang="en-US" dirty="0"/>
              <a:t>Title Style, 24pt Arial uppercase, </a:t>
            </a:r>
            <a:br>
              <a:rPr lang="en-US" dirty="0"/>
            </a:br>
            <a:r>
              <a:rPr lang="en-US" dirty="0"/>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endParaRPr lang="en-US" dirty="0"/>
          </a:p>
        </p:txBody>
      </p:sp>
    </p:spTree>
    <p:extLst>
      <p:ext uri="{BB962C8B-B14F-4D97-AF65-F5344CB8AC3E}">
        <p14:creationId xmlns:p14="http://schemas.microsoft.com/office/powerpoint/2010/main" val="1067190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009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vl1pPr>
          </a:lstStyle>
          <a:p>
            <a:r>
              <a:rPr lang="en-US" dirty="0"/>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 if needed for closing.</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567" y="5944623"/>
            <a:ext cx="2182275" cy="379308"/>
          </a:xfrm>
          <a:prstGeom prst="rect">
            <a:avLst/>
          </a:prstGeom>
        </p:spPr>
      </p:pic>
    </p:spTree>
    <p:extLst>
      <p:ext uri="{BB962C8B-B14F-4D97-AF65-F5344CB8AC3E}">
        <p14:creationId xmlns:p14="http://schemas.microsoft.com/office/powerpoint/2010/main" val="2272194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8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DD0724-10B4-4396-ABCF-F7E3F9773A3B}" type="datetimeFigureOut">
              <a:rPr lang="en-US" smtClean="0"/>
              <a:t>10/16/20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290802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DD0724-10B4-4396-ABCF-F7E3F9773A3B}" type="datetimeFigureOut">
              <a:rPr lang="en-US" smtClean="0"/>
              <a:t>10/16/20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713008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D0724-10B4-4396-ABCF-F7E3F9773A3B}" type="datetimeFigureOut">
              <a:rPr lang="en-US" smtClean="0"/>
              <a:t>10/16/20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311366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DD0724-10B4-4396-ABCF-F7E3F9773A3B}" type="datetimeFigureOut">
              <a:rPr lang="en-US" smtClean="0"/>
              <a:t>10/16/20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37997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DD0724-10B4-4396-ABCF-F7E3F9773A3B}" type="datetimeFigureOut">
              <a:rPr lang="en-US" smtClean="0"/>
              <a:t>10/16/20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4162366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DD0724-10B4-4396-ABCF-F7E3F9773A3B}" type="datetimeFigureOut">
              <a:rPr lang="en-US" smtClean="0"/>
              <a:t>10/16/20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606068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D0724-10B4-4396-ABCF-F7E3F9773A3B}" type="datetimeFigureOut">
              <a:rPr lang="en-US" smtClean="0"/>
              <a:t>10/16/20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4232805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DD0724-10B4-4396-ABCF-F7E3F9773A3B}" type="datetimeFigureOut">
              <a:rPr lang="en-US" smtClean="0"/>
              <a:t>10/16/20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83441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DD0724-10B4-4396-ABCF-F7E3F9773A3B}" type="datetimeFigureOut">
              <a:rPr lang="en-US" smtClean="0"/>
              <a:t>10/16/20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1972848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DD0724-10B4-4396-ABCF-F7E3F9773A3B}" type="datetimeFigureOut">
              <a:rPr lang="en-US" smtClean="0"/>
              <a:t>10/16/20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3926681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DD0724-10B4-4396-ABCF-F7E3F9773A3B}" type="datetimeFigureOut">
              <a:rPr lang="en-US" smtClean="0"/>
              <a:t>10/16/20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9904-8FE2-40CC-9E5B-6660EA93E64C}" type="slidenum">
              <a:rPr lang="en-US" smtClean="0"/>
              <a:t>‹#›</a:t>
            </a:fld>
            <a:endParaRPr lang="en-US"/>
          </a:p>
        </p:txBody>
      </p:sp>
    </p:spTree>
    <p:extLst>
      <p:ext uri="{BB962C8B-B14F-4D97-AF65-F5344CB8AC3E}">
        <p14:creationId xmlns:p14="http://schemas.microsoft.com/office/powerpoint/2010/main" val="231543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647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16"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776" r:id="rId4"/>
    <p:sldLayoutId id="2147483817"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371"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dirty="0">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Box 6"/>
          <p:cNvSpPr txBox="1"/>
          <p:nvPr userDrawn="1"/>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chemeClr val="bg1">
                    <a:lumMod val="85000"/>
                  </a:schemeClr>
                </a:solidFill>
              </a:rPr>
              <a:t>‹#›</a:t>
            </a:fld>
            <a:endParaRPr lang="en-US" sz="1600" dirty="0">
              <a:solidFill>
                <a:schemeClr val="bg1">
                  <a:lumMod val="85000"/>
                </a:schemeClr>
              </a:solidFill>
            </a:endParaRPr>
          </a:p>
        </p:txBody>
      </p:sp>
    </p:spTree>
    <p:extLst>
      <p:ext uri="{BB962C8B-B14F-4D97-AF65-F5344CB8AC3E}">
        <p14:creationId xmlns:p14="http://schemas.microsoft.com/office/powerpoint/2010/main" val="122882584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0724-10B4-4396-ABCF-F7E3F9773A3B}" type="datetimeFigureOut">
              <a:rPr lang="en-US" smtClean="0"/>
              <a:t>10/16/20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C9904-8FE2-40CC-9E5B-6660EA93E64C}" type="slidenum">
              <a:rPr lang="en-US" smtClean="0"/>
              <a:t>‹#›</a:t>
            </a:fld>
            <a:endParaRPr lang="en-US"/>
          </a:p>
        </p:txBody>
      </p:sp>
    </p:spTree>
    <p:extLst>
      <p:ext uri="{BB962C8B-B14F-4D97-AF65-F5344CB8AC3E}">
        <p14:creationId xmlns:p14="http://schemas.microsoft.com/office/powerpoint/2010/main" val="233833291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hyperlink" Target="https://www.thelancet.com/journals/laninf/article/PIIS1473-3099(20)30764-7/fulltex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7.xml"/><Relationship Id="rId5" Type="http://schemas.openxmlformats.org/officeDocument/2006/relationships/image" Target="../media/image18.pn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October</a:t>
            </a:r>
            <a:r>
              <a:rPr lang="en-US" altLang="en-US" sz="4000" i="1" dirty="0">
                <a:latin typeface="Baskerville Old Face" panose="02020602080505020303" pitchFamily="18" charset="0"/>
              </a:rPr>
              <a:t> </a:t>
            </a:r>
            <a:r>
              <a:rPr lang="en-US" altLang="en-US" sz="2400" i="1" dirty="0">
                <a:latin typeface="Baskerville Old Face" panose="02020602080505020303" pitchFamily="18" charset="0"/>
              </a:rPr>
              <a:t>16</a:t>
            </a:r>
            <a:r>
              <a:rPr lang="en-US" altLang="en-US" sz="2400" dirty="0">
                <a:latin typeface="Baskerville Old Face" panose="02020602080505020303" pitchFamily="18" charset="0"/>
              </a:rPr>
              <a:t>,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862176618"/>
              </p:ext>
            </p:extLst>
          </p:nvPr>
        </p:nvGraphicFramePr>
        <p:xfrm>
          <a:off x="1273743" y="1078871"/>
          <a:ext cx="9446392" cy="2919090"/>
        </p:xfrm>
        <a:graphic>
          <a:graphicData uri="http://schemas.openxmlformats.org/drawingml/2006/table">
            <a:tbl>
              <a:tblPr firstRow="1" bandRow="1">
                <a:tableStyleId>{5C22544A-7EE6-4342-B048-85BDC9FD1C3A}</a:tableStyleId>
              </a:tblPr>
              <a:tblGrid>
                <a:gridCol w="1348778">
                  <a:extLst>
                    <a:ext uri="{9D8B030D-6E8A-4147-A177-3AD203B41FA5}">
                      <a16:colId xmlns:a16="http://schemas.microsoft.com/office/drawing/2014/main" val="20000"/>
                    </a:ext>
                  </a:extLst>
                </a:gridCol>
                <a:gridCol w="920188">
                  <a:extLst>
                    <a:ext uri="{9D8B030D-6E8A-4147-A177-3AD203B41FA5}">
                      <a16:colId xmlns:a16="http://schemas.microsoft.com/office/drawing/2014/main" val="20001"/>
                    </a:ext>
                  </a:extLst>
                </a:gridCol>
                <a:gridCol w="1068390">
                  <a:extLst>
                    <a:ext uri="{9D8B030D-6E8A-4147-A177-3AD203B41FA5}">
                      <a16:colId xmlns:a16="http://schemas.microsoft.com/office/drawing/2014/main" val="20002"/>
                    </a:ext>
                  </a:extLst>
                </a:gridCol>
                <a:gridCol w="864220">
                  <a:extLst>
                    <a:ext uri="{9D8B030D-6E8A-4147-A177-3AD203B41FA5}">
                      <a16:colId xmlns:a16="http://schemas.microsoft.com/office/drawing/2014/main" val="20003"/>
                    </a:ext>
                  </a:extLst>
                </a:gridCol>
                <a:gridCol w="1272560">
                  <a:extLst>
                    <a:ext uri="{9D8B030D-6E8A-4147-A177-3AD203B41FA5}">
                      <a16:colId xmlns:a16="http://schemas.microsoft.com/office/drawing/2014/main" val="20004"/>
                    </a:ext>
                  </a:extLst>
                </a:gridCol>
                <a:gridCol w="1036853">
                  <a:extLst>
                    <a:ext uri="{9D8B030D-6E8A-4147-A177-3AD203B41FA5}">
                      <a16:colId xmlns:a16="http://schemas.microsoft.com/office/drawing/2014/main" val="20005"/>
                    </a:ext>
                  </a:extLst>
                </a:gridCol>
                <a:gridCol w="830215">
                  <a:extLst>
                    <a:ext uri="{9D8B030D-6E8A-4147-A177-3AD203B41FA5}">
                      <a16:colId xmlns:a16="http://schemas.microsoft.com/office/drawing/2014/main" val="20006"/>
                    </a:ext>
                  </a:extLst>
                </a:gridCol>
                <a:gridCol w="983909">
                  <a:extLst>
                    <a:ext uri="{9D8B030D-6E8A-4147-A177-3AD203B41FA5}">
                      <a16:colId xmlns:a16="http://schemas.microsoft.com/office/drawing/2014/main" val="20007"/>
                    </a:ext>
                  </a:extLst>
                </a:gridCol>
                <a:gridCol w="1121279">
                  <a:extLst>
                    <a:ext uri="{9D8B030D-6E8A-4147-A177-3AD203B41FA5}">
                      <a16:colId xmlns:a16="http://schemas.microsoft.com/office/drawing/2014/main" val="20008"/>
                    </a:ext>
                  </a:extLst>
                </a:gridCol>
              </a:tblGrid>
              <a:tr h="0">
                <a:tc>
                  <a:txBody>
                    <a:bodyPr/>
                    <a:lstStyle/>
                    <a:p>
                      <a:endParaRPr lang="en-US" sz="2000" dirty="0">
                        <a:solidFill>
                          <a:schemeClr val="tx1"/>
                        </a:solidFill>
                      </a:endParaRPr>
                    </a:p>
                  </a:txBody>
                  <a:tcPr>
                    <a:solidFill>
                      <a:schemeClr val="bg1"/>
                    </a:solidFill>
                  </a:tcPr>
                </a:tc>
                <a:tc gridSpan="2">
                  <a:txBody>
                    <a:bodyPr/>
                    <a:lstStyle/>
                    <a:p>
                      <a:pPr algn="ctr"/>
                      <a:r>
                        <a:rPr lang="en-US" sz="2400" b="1" dirty="0">
                          <a:solidFill>
                            <a:schemeClr val="tx1"/>
                          </a:solidFill>
                          <a:latin typeface="Arial" panose="020B0604020202020204" pitchFamily="34" charset="0"/>
                          <a:cs typeface="Arial" panose="020B0604020202020204" pitchFamily="34" charset="0"/>
                        </a:rPr>
                        <a:t>Lubbock</a:t>
                      </a:r>
                    </a:p>
                  </a:txBody>
                  <a:tcPr>
                    <a:solidFill>
                      <a:schemeClr val="bg1"/>
                    </a:solidFill>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TTU</a:t>
                      </a:r>
                    </a:p>
                  </a:txBody>
                  <a:tcPr>
                    <a:solidFill>
                      <a:srgbClr val="FF0000"/>
                    </a:solidFill>
                  </a:tcPr>
                </a:tc>
                <a:tc hMerge="1">
                  <a:txBody>
                    <a:bodyPr/>
                    <a:lstStyle/>
                    <a:p>
                      <a:pPr algn="ctr"/>
                      <a:endParaRPr lang="en-US" sz="2400" b="1" dirty="0">
                        <a:solidFill>
                          <a:schemeClr val="bg1">
                            <a:lumMod val="90000"/>
                            <a:lumOff val="10000"/>
                          </a:schemeClr>
                        </a:solidFill>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tx1"/>
                          </a:solidFill>
                          <a:latin typeface="Arial" panose="020B0604020202020204" pitchFamily="34" charset="0"/>
                          <a:cs typeface="Arial" panose="020B0604020202020204" pitchFamily="34" charset="0"/>
                        </a:rPr>
                        <a:t>Hockley</a:t>
                      </a:r>
                    </a:p>
                  </a:txBody>
                  <a:tcPr>
                    <a:solidFill>
                      <a:schemeClr val="bg1"/>
                    </a:solidFill>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tx1"/>
                          </a:solidFill>
                          <a:latin typeface="Arial" panose="020B0604020202020204" pitchFamily="34" charset="0"/>
                          <a:cs typeface="Arial" panose="020B0604020202020204" pitchFamily="34" charset="0"/>
                        </a:rPr>
                        <a:t>Hale</a:t>
                      </a:r>
                    </a:p>
                  </a:txBody>
                  <a:tcPr>
                    <a:solidFill>
                      <a:schemeClr val="bg1"/>
                    </a:solidFill>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87308">
                <a:tc>
                  <a:txBody>
                    <a:bodyPr/>
                    <a:lstStyle/>
                    <a:p>
                      <a:endParaRPr lang="en-US" sz="2000" dirty="0"/>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10/12</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10/14</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10/12</a:t>
                      </a: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10/14</a:t>
                      </a: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10/11</a:t>
                      </a: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10/14</a:t>
                      </a:r>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10/10</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10/13</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extLst>
                  <a:ext uri="{0D108BD9-81ED-4DB2-BD59-A6C34878D82A}">
                    <a16:rowId xmlns:a16="http://schemas.microsoft.com/office/drawing/2014/main" val="10001"/>
                  </a:ext>
                </a:extLst>
              </a:tr>
              <a:tr h="495758">
                <a:tc>
                  <a:txBody>
                    <a:bodyPr/>
                    <a:lstStyle/>
                    <a:p>
                      <a:r>
                        <a:rPr lang="en-US" sz="2000" dirty="0">
                          <a:solidFill>
                            <a:schemeClr val="bg1"/>
                          </a:solidFill>
                          <a:latin typeface="Arial" panose="020B0604020202020204" pitchFamily="34" charset="0"/>
                          <a:cs typeface="Arial" panose="020B0604020202020204" pitchFamily="34" charset="0"/>
                        </a:rPr>
                        <a:t>Total</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14,165</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14,675</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1882</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1917</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416</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433</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2075</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2188</a:t>
                      </a:r>
                    </a:p>
                  </a:txBody>
                  <a:tcPr>
                    <a:solidFill>
                      <a:schemeClr val="tx1">
                        <a:lumMod val="95000"/>
                      </a:schemeClr>
                    </a:solidFill>
                  </a:tcPr>
                </a:tc>
                <a:extLst>
                  <a:ext uri="{0D108BD9-81ED-4DB2-BD59-A6C34878D82A}">
                    <a16:rowId xmlns:a16="http://schemas.microsoft.com/office/drawing/2014/main" val="10002"/>
                  </a:ext>
                </a:extLst>
              </a:tr>
              <a:tr h="487308">
                <a:tc>
                  <a:txBody>
                    <a:bodyPr/>
                    <a:lstStyle/>
                    <a:p>
                      <a:r>
                        <a:rPr lang="en-US" sz="2000" dirty="0">
                          <a:latin typeface="Arial" panose="020B0604020202020204" pitchFamily="34" charset="0"/>
                          <a:cs typeface="Arial" panose="020B0604020202020204" pitchFamily="34" charset="0"/>
                        </a:rPr>
                        <a:t>Active</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1912</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2005</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157</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137</a:t>
                      </a:r>
                    </a:p>
                  </a:txBody>
                  <a:tcPr>
                    <a:solidFill>
                      <a:schemeClr val="bg1">
                        <a:lumMod val="50000"/>
                        <a:lumOff val="5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1800" dirty="0">
                          <a:latin typeface="Arial" panose="020B0604020202020204" pitchFamily="34" charset="0"/>
                          <a:cs typeface="Arial" panose="020B0604020202020204" pitchFamily="34" charset="0"/>
                        </a:rPr>
                        <a:t>149</a:t>
                      </a:r>
                    </a:p>
                  </a:txBody>
                  <a:tcPr>
                    <a:solidFill>
                      <a:schemeClr val="bg1">
                        <a:lumMod val="50000"/>
                        <a:lumOff val="50000"/>
                      </a:schemeClr>
                    </a:solidFill>
                  </a:tcPr>
                </a:tc>
                <a:tc>
                  <a:txBody>
                    <a:bodyPr/>
                    <a:lstStyle/>
                    <a:p>
                      <a:pPr algn="ctr"/>
                      <a:r>
                        <a:rPr lang="en-US" sz="1800" dirty="0">
                          <a:latin typeface="Arial" panose="020B0604020202020204" pitchFamily="34" charset="0"/>
                          <a:cs typeface="Arial" panose="020B0604020202020204" pitchFamily="34" charset="0"/>
                        </a:rPr>
                        <a:t>218</a:t>
                      </a:r>
                    </a:p>
                  </a:txBody>
                  <a:tcPr>
                    <a:solidFill>
                      <a:schemeClr val="bg1">
                        <a:lumMod val="50000"/>
                        <a:lumOff val="50000"/>
                      </a:schemeClr>
                    </a:solidFill>
                  </a:tcPr>
                </a:tc>
                <a:extLst>
                  <a:ext uri="{0D108BD9-81ED-4DB2-BD59-A6C34878D82A}">
                    <a16:rowId xmlns:a16="http://schemas.microsoft.com/office/drawing/2014/main" val="10003"/>
                  </a:ext>
                </a:extLst>
              </a:tr>
              <a:tr h="495758">
                <a:tc>
                  <a:txBody>
                    <a:bodyPr/>
                    <a:lstStyle/>
                    <a:p>
                      <a:r>
                        <a:rPr lang="en-US" sz="2000" dirty="0">
                          <a:solidFill>
                            <a:schemeClr val="bg1"/>
                          </a:solidFill>
                          <a:latin typeface="Arial" panose="020B0604020202020204" pitchFamily="34" charset="0"/>
                          <a:cs typeface="Arial" panose="020B0604020202020204" pitchFamily="34" charset="0"/>
                        </a:rPr>
                        <a:t>Deaths</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146</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152</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0</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0</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11</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11</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60</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60</a:t>
                      </a:r>
                    </a:p>
                  </a:txBody>
                  <a:tcPr>
                    <a:solidFill>
                      <a:schemeClr val="tx1">
                        <a:lumMod val="95000"/>
                      </a:schemeClr>
                    </a:solidFill>
                  </a:tcPr>
                </a:tc>
                <a:extLst>
                  <a:ext uri="{0D108BD9-81ED-4DB2-BD59-A6C34878D82A}">
                    <a16:rowId xmlns:a16="http://schemas.microsoft.com/office/drawing/2014/main" val="10004"/>
                  </a:ext>
                </a:extLst>
              </a:tr>
              <a:tr h="495758">
                <a:tc>
                  <a:txBody>
                    <a:bodyPr/>
                    <a:lstStyle/>
                    <a:p>
                      <a:r>
                        <a:rPr lang="en-US" sz="2000" dirty="0">
                          <a:latin typeface="Arial" panose="020B0604020202020204" pitchFamily="34" charset="0"/>
                          <a:cs typeface="Arial" panose="020B0604020202020204" pitchFamily="34" charset="0"/>
                        </a:rPr>
                        <a:t>New</a:t>
                      </a:r>
                    </a:p>
                  </a:txBody>
                  <a:tcPr>
                    <a:solidFill>
                      <a:schemeClr val="bg1">
                        <a:lumMod val="50000"/>
                        <a:lumOff val="50000"/>
                      </a:schemeClr>
                    </a:solidFill>
                  </a:tcPr>
                </a:tc>
                <a:tc gridSpan="2">
                  <a:txBody>
                    <a:bodyPr/>
                    <a:lstStyle/>
                    <a:p>
                      <a:pPr algn="ctr"/>
                      <a:r>
                        <a:rPr lang="en-US" sz="1800" dirty="0">
                          <a:latin typeface="Arial" panose="020B0604020202020204" pitchFamily="34" charset="0"/>
                          <a:cs typeface="Arial" panose="020B0604020202020204" pitchFamily="34" charset="0"/>
                        </a:rPr>
                        <a:t>510</a:t>
                      </a:r>
                      <a:r>
                        <a:rPr lang="en-US" sz="1800" baseline="0" dirty="0">
                          <a:latin typeface="Arial" panose="020B0604020202020204" pitchFamily="34" charset="0"/>
                          <a:cs typeface="Arial" panose="020B0604020202020204" pitchFamily="34" charset="0"/>
                        </a:rPr>
                        <a:t> in 2 days</a:t>
                      </a:r>
                      <a:endParaRPr lang="en-US" sz="1800" dirty="0">
                        <a:latin typeface="Arial" panose="020B0604020202020204" pitchFamily="34" charset="0"/>
                        <a:cs typeface="Arial" panose="020B0604020202020204" pitchFamily="34" charset="0"/>
                      </a:endParaRPr>
                    </a:p>
                  </a:txBody>
                  <a:tcPr>
                    <a:solidFill>
                      <a:schemeClr val="bg1">
                        <a:lumMod val="50000"/>
                        <a:lumOff val="50000"/>
                      </a:schemeClr>
                    </a:solidFill>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35</a:t>
                      </a:r>
                    </a:p>
                  </a:txBody>
                  <a:tcPr>
                    <a:solidFill>
                      <a:schemeClr val="bg1">
                        <a:lumMod val="50000"/>
                        <a:lumOff val="50000"/>
                      </a:schemeClr>
                    </a:solidFill>
                  </a:tcPr>
                </a:tc>
                <a:tc hMerge="1">
                  <a:txBody>
                    <a:bodyPr/>
                    <a:lstStyle/>
                    <a:p>
                      <a:pPr algn="ctr"/>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17</a:t>
                      </a:r>
                    </a:p>
                  </a:txBody>
                  <a:tcPr>
                    <a:solidFill>
                      <a:schemeClr val="bg1">
                        <a:lumMod val="50000"/>
                        <a:lumOff val="50000"/>
                      </a:schemeClr>
                    </a:solidFill>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113</a:t>
                      </a:r>
                    </a:p>
                  </a:txBody>
                  <a:tcPr>
                    <a:solidFill>
                      <a:schemeClr val="bg1">
                        <a:lumMod val="50000"/>
                        <a:lumOff val="50000"/>
                      </a:schemeClr>
                    </a:solidFill>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6151459" y="4656591"/>
            <a:ext cx="4900431" cy="1384995"/>
          </a:xfrm>
          <a:prstGeom prst="rect">
            <a:avLst/>
          </a:prstGeom>
          <a:noFill/>
        </p:spPr>
        <p:txBody>
          <a:bodyPr wrap="square" rtlCol="0">
            <a:spAutoFit/>
          </a:bodyPr>
          <a:lstStyle/>
          <a:p>
            <a:r>
              <a:rPr lang="en-US" sz="2800" dirty="0">
                <a:solidFill>
                  <a:schemeClr val="bg1"/>
                </a:solidFill>
                <a:latin typeface=" Arial"/>
              </a:rPr>
              <a:t>Positivity Rate </a:t>
            </a:r>
          </a:p>
          <a:p>
            <a:r>
              <a:rPr lang="en-US" sz="2800" dirty="0">
                <a:solidFill>
                  <a:schemeClr val="bg1"/>
                </a:solidFill>
                <a:latin typeface=" Arial"/>
              </a:rPr>
              <a:t>Lubbock County 11.7%</a:t>
            </a:r>
          </a:p>
          <a:p>
            <a:r>
              <a:rPr lang="en-US" sz="2800" dirty="0">
                <a:solidFill>
                  <a:schemeClr val="bg1"/>
                </a:solidFill>
                <a:latin typeface=" Arial"/>
              </a:rPr>
              <a:t>New cases 311 – record high</a:t>
            </a:r>
          </a:p>
        </p:txBody>
      </p:sp>
      <p:pic>
        <p:nvPicPr>
          <p:cNvPr id="6" name="Picture 5"/>
          <p:cNvPicPr>
            <a:picLocks noChangeAspect="1"/>
          </p:cNvPicPr>
          <p:nvPr/>
        </p:nvPicPr>
        <p:blipFill>
          <a:blip r:embed="rId2"/>
          <a:stretch>
            <a:fillRect/>
          </a:stretch>
        </p:blipFill>
        <p:spPr>
          <a:xfrm>
            <a:off x="1704069" y="4076380"/>
            <a:ext cx="4085449" cy="2545415"/>
          </a:xfrm>
          <a:prstGeom prst="rect">
            <a:avLst/>
          </a:prstGeom>
        </p:spPr>
      </p:pic>
    </p:spTree>
    <p:extLst>
      <p:ext uri="{BB962C8B-B14F-4D97-AF65-F5344CB8AC3E}">
        <p14:creationId xmlns:p14="http://schemas.microsoft.com/office/powerpoint/2010/main" val="349588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C0A14-86A9-AB44-9A76-6129A1C6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34" y="337675"/>
            <a:ext cx="10680970" cy="6301253"/>
          </a:xfrm>
          <a:prstGeom prst="rect">
            <a:avLst/>
          </a:prstGeom>
        </p:spPr>
      </p:pic>
    </p:spTree>
    <p:extLst>
      <p:ext uri="{BB962C8B-B14F-4D97-AF65-F5344CB8AC3E}">
        <p14:creationId xmlns:p14="http://schemas.microsoft.com/office/powerpoint/2010/main" val="2604316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856881"/>
          </a:xfrm>
        </p:spPr>
        <p:txBody>
          <a:bodyPr>
            <a:normAutofit/>
          </a:bodyPr>
          <a:lstStyle/>
          <a:p>
            <a:pPr algn="ctr"/>
            <a:r>
              <a:rPr lang="en-US" sz="3600" dirty="0">
                <a:latin typeface="Arial" panose="020B0604020202020204" pitchFamily="34" charset="0"/>
                <a:cs typeface="Arial" panose="020B0604020202020204" pitchFamily="34" charset="0"/>
              </a:rPr>
              <a:t>Lubbock</a:t>
            </a:r>
          </a:p>
        </p:txBody>
      </p:sp>
      <p:sp>
        <p:nvSpPr>
          <p:cNvPr id="4" name="Rectangle 3"/>
          <p:cNvSpPr/>
          <p:nvPr/>
        </p:nvSpPr>
        <p:spPr>
          <a:xfrm>
            <a:off x="0" y="925696"/>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03B8A5A-E2E2-3446-88D2-E0CA5B4BC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861"/>
            <a:ext cx="12192000" cy="3570277"/>
          </a:xfrm>
          <a:prstGeom prst="rect">
            <a:avLst/>
          </a:prstGeom>
        </p:spPr>
      </p:pic>
      <p:sp>
        <p:nvSpPr>
          <p:cNvPr id="18" name="Rectangle 17"/>
          <p:cNvSpPr/>
          <p:nvPr/>
        </p:nvSpPr>
        <p:spPr>
          <a:xfrm>
            <a:off x="4677246" y="1142999"/>
            <a:ext cx="597394" cy="4515885"/>
          </a:xfrm>
          <a:prstGeom prst="rect">
            <a:avLst/>
          </a:pr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24357" y="1142999"/>
            <a:ext cx="724105" cy="451588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603542" y="1142999"/>
            <a:ext cx="641831" cy="4515885"/>
          </a:xfrm>
          <a:prstGeom prst="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353813" y="1142999"/>
            <a:ext cx="636446" cy="4515885"/>
          </a:xfrm>
          <a:prstGeom prst="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86962" y="1142999"/>
            <a:ext cx="835204" cy="4515885"/>
          </a:xfrm>
          <a:prstGeom prst="rect">
            <a:avLst/>
          </a:prstGeom>
          <a:no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056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628" y="0"/>
            <a:ext cx="10524744" cy="974725"/>
          </a:xfrm>
        </p:spPr>
        <p:txBody>
          <a:bodyPr>
            <a:normAutofit/>
          </a:bodyPr>
          <a:lstStyle/>
          <a:p>
            <a:pPr algn="ctr"/>
            <a:r>
              <a:rPr lang="en-US" sz="3600" dirty="0">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511926" y="5397528"/>
          <a:ext cx="11312527" cy="1341120"/>
        </p:xfrm>
        <a:graphic>
          <a:graphicData uri="http://schemas.openxmlformats.org/drawingml/2006/table">
            <a:tbl>
              <a:tblPr firstRow="1" bandRow="1">
                <a:tableStyleId>{073A0DAA-6AF3-43AB-8588-CEC1D06C72B9}</a:tableStyleId>
              </a:tblPr>
              <a:tblGrid>
                <a:gridCol w="1347189">
                  <a:extLst>
                    <a:ext uri="{9D8B030D-6E8A-4147-A177-3AD203B41FA5}">
                      <a16:colId xmlns:a16="http://schemas.microsoft.com/office/drawing/2014/main" val="20000"/>
                    </a:ext>
                  </a:extLst>
                </a:gridCol>
                <a:gridCol w="911956">
                  <a:extLst>
                    <a:ext uri="{9D8B030D-6E8A-4147-A177-3AD203B41FA5}">
                      <a16:colId xmlns:a16="http://schemas.microsoft.com/office/drawing/2014/main" val="20001"/>
                    </a:ext>
                  </a:extLst>
                </a:gridCol>
                <a:gridCol w="911956">
                  <a:extLst>
                    <a:ext uri="{9D8B030D-6E8A-4147-A177-3AD203B41FA5}">
                      <a16:colId xmlns:a16="http://schemas.microsoft.com/office/drawing/2014/main" val="20002"/>
                    </a:ext>
                  </a:extLst>
                </a:gridCol>
                <a:gridCol w="839499">
                  <a:extLst>
                    <a:ext uri="{9D8B030D-6E8A-4147-A177-3AD203B41FA5}">
                      <a16:colId xmlns:a16="http://schemas.microsoft.com/office/drawing/2014/main" val="20003"/>
                    </a:ext>
                  </a:extLst>
                </a:gridCol>
                <a:gridCol w="852033">
                  <a:extLst>
                    <a:ext uri="{9D8B030D-6E8A-4147-A177-3AD203B41FA5}">
                      <a16:colId xmlns:a16="http://schemas.microsoft.com/office/drawing/2014/main" val="20004"/>
                    </a:ext>
                  </a:extLst>
                </a:gridCol>
                <a:gridCol w="816349">
                  <a:extLst>
                    <a:ext uri="{9D8B030D-6E8A-4147-A177-3AD203B41FA5}">
                      <a16:colId xmlns:a16="http://schemas.microsoft.com/office/drawing/2014/main" val="20005"/>
                    </a:ext>
                  </a:extLst>
                </a:gridCol>
                <a:gridCol w="867829">
                  <a:extLst>
                    <a:ext uri="{9D8B030D-6E8A-4147-A177-3AD203B41FA5}">
                      <a16:colId xmlns:a16="http://schemas.microsoft.com/office/drawing/2014/main" val="20006"/>
                    </a:ext>
                  </a:extLst>
                </a:gridCol>
                <a:gridCol w="794286">
                  <a:extLst>
                    <a:ext uri="{9D8B030D-6E8A-4147-A177-3AD203B41FA5}">
                      <a16:colId xmlns:a16="http://schemas.microsoft.com/office/drawing/2014/main" val="20007"/>
                    </a:ext>
                  </a:extLst>
                </a:gridCol>
                <a:gridCol w="794286">
                  <a:extLst>
                    <a:ext uri="{9D8B030D-6E8A-4147-A177-3AD203B41FA5}">
                      <a16:colId xmlns:a16="http://schemas.microsoft.com/office/drawing/2014/main" val="20008"/>
                    </a:ext>
                  </a:extLst>
                </a:gridCol>
                <a:gridCol w="794286">
                  <a:extLst>
                    <a:ext uri="{9D8B030D-6E8A-4147-A177-3AD203B41FA5}">
                      <a16:colId xmlns:a16="http://schemas.microsoft.com/office/drawing/2014/main" val="20009"/>
                    </a:ext>
                  </a:extLst>
                </a:gridCol>
                <a:gridCol w="794286">
                  <a:extLst>
                    <a:ext uri="{9D8B030D-6E8A-4147-A177-3AD203B41FA5}">
                      <a16:colId xmlns:a16="http://schemas.microsoft.com/office/drawing/2014/main" val="20010"/>
                    </a:ext>
                  </a:extLst>
                </a:gridCol>
                <a:gridCol w="794286">
                  <a:extLst>
                    <a:ext uri="{9D8B030D-6E8A-4147-A177-3AD203B41FA5}">
                      <a16:colId xmlns:a16="http://schemas.microsoft.com/office/drawing/2014/main" val="20011"/>
                    </a:ext>
                  </a:extLst>
                </a:gridCol>
                <a:gridCol w="794286">
                  <a:extLst>
                    <a:ext uri="{9D8B030D-6E8A-4147-A177-3AD203B41FA5}">
                      <a16:colId xmlns:a16="http://schemas.microsoft.com/office/drawing/2014/main" val="20012"/>
                    </a:ext>
                  </a:extLst>
                </a:gridCol>
              </a:tblGrid>
              <a:tr h="232541">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10/14</a:t>
                      </a:r>
                    </a:p>
                  </a:txBody>
                  <a:tcPr/>
                </a:tc>
                <a:tc>
                  <a:txBody>
                    <a:bodyPr/>
                    <a:lstStyle/>
                    <a:p>
                      <a:pPr algn="ctr"/>
                      <a:r>
                        <a:rPr lang="en-US" sz="1600" dirty="0">
                          <a:latin typeface="Arial" panose="020B0604020202020204" pitchFamily="34" charset="0"/>
                          <a:cs typeface="Arial" panose="020B0604020202020204" pitchFamily="34" charset="0"/>
                        </a:rPr>
                        <a:t>10/12</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9/30</a:t>
                      </a: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9/16</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805,802</a:t>
                      </a:r>
                    </a:p>
                  </a:txBody>
                  <a:tcPr/>
                </a:tc>
                <a:tc>
                  <a:txBody>
                    <a:bodyPr/>
                    <a:lstStyle/>
                    <a:p>
                      <a:pPr algn="ctr"/>
                      <a:r>
                        <a:rPr lang="en-US" sz="1600" dirty="0">
                          <a:latin typeface="Arial Narrow" panose="020B0606020202030204" pitchFamily="34" charset="0"/>
                          <a:cs typeface="Arial" panose="020B0604020202020204" pitchFamily="34" charset="0"/>
                        </a:rPr>
                        <a:t>795,126</a:t>
                      </a:r>
                    </a:p>
                  </a:txBody>
                  <a:tcPr/>
                </a:tc>
                <a:tc>
                  <a:txBody>
                    <a:bodyPr/>
                    <a:lstStyle/>
                    <a:p>
                      <a:pPr algn="ctr"/>
                      <a:r>
                        <a:rPr lang="en-US" sz="1600" dirty="0">
                          <a:latin typeface="Arial Narrow" panose="020B0606020202030204" pitchFamily="34" charset="0"/>
                          <a:cs typeface="Arial" panose="020B0604020202020204" pitchFamily="34" charset="0"/>
                        </a:rPr>
                        <a:t>769,303</a:t>
                      </a:r>
                    </a:p>
                  </a:txBody>
                  <a:tcPr/>
                </a:tc>
                <a:tc>
                  <a:txBody>
                    <a:bodyPr/>
                    <a:lstStyle/>
                    <a:p>
                      <a:pPr algn="ctr"/>
                      <a:r>
                        <a:rPr lang="en-US" sz="1600" dirty="0">
                          <a:latin typeface="Arial Narrow" panose="020B0606020202030204" pitchFamily="34" charset="0"/>
                          <a:cs typeface="Arial" panose="020B0604020202020204" pitchFamily="34" charset="0"/>
                        </a:rPr>
                        <a:t>748,967</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674,772</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16,717</a:t>
                      </a:r>
                    </a:p>
                  </a:txBody>
                  <a:tcPr/>
                </a:tc>
                <a:tc>
                  <a:txBody>
                    <a:bodyPr/>
                    <a:lstStyle/>
                    <a:p>
                      <a:pPr algn="ctr"/>
                      <a:r>
                        <a:rPr lang="en-US" sz="1600" dirty="0">
                          <a:latin typeface="Arial Narrow" panose="020B0606020202030204" pitchFamily="34" charset="0"/>
                          <a:cs typeface="Arial" panose="020B0604020202020204" pitchFamily="34" charset="0"/>
                        </a:rPr>
                        <a:t>16,558</a:t>
                      </a:r>
                    </a:p>
                  </a:txBody>
                  <a:tcPr/>
                </a:tc>
                <a:tc>
                  <a:txBody>
                    <a:bodyPr/>
                    <a:lstStyle/>
                    <a:p>
                      <a:pPr algn="ctr"/>
                      <a:r>
                        <a:rPr lang="en-US" sz="1600" dirty="0">
                          <a:latin typeface="Arial Narrow" panose="020B0606020202030204" pitchFamily="34" charset="0"/>
                          <a:cs typeface="Arial" panose="020B0604020202020204" pitchFamily="34" charset="0"/>
                        </a:rPr>
                        <a:t>16,033</a:t>
                      </a:r>
                    </a:p>
                  </a:txBody>
                  <a:tcPr/>
                </a:tc>
                <a:tc>
                  <a:txBody>
                    <a:bodyPr/>
                    <a:lstStyle/>
                    <a:p>
                      <a:pPr algn="ctr"/>
                      <a:r>
                        <a:rPr lang="en-US" sz="1600" dirty="0">
                          <a:latin typeface="Arial Narrow" panose="020B0606020202030204" pitchFamily="34" charset="0"/>
                          <a:cs typeface="Arial" panose="020B0604020202020204" pitchFamily="34" charset="0"/>
                        </a:rPr>
                        <a:t>15,711</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14,478</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4,131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3,870</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3,318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3,344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3249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a:stretch>
            <a:fillRect/>
          </a:stretch>
        </p:blipFill>
        <p:spPr>
          <a:xfrm>
            <a:off x="317320" y="1447060"/>
            <a:ext cx="11507133" cy="3718957"/>
          </a:xfrm>
          <a:prstGeom prst="rect">
            <a:avLst/>
          </a:prstGeom>
        </p:spPr>
      </p:pic>
    </p:spTree>
    <p:extLst>
      <p:ext uri="{BB962C8B-B14F-4D97-AF65-F5344CB8AC3E}">
        <p14:creationId xmlns:p14="http://schemas.microsoft.com/office/powerpoint/2010/main" val="201188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192446" y="1177496"/>
            <a:ext cx="3740417" cy="1815882"/>
          </a:xfrm>
          <a:prstGeom prst="rect">
            <a:avLst/>
          </a:prstGeom>
          <a:noFill/>
        </p:spPr>
        <p:txBody>
          <a:bodyPr wrap="square" rtlCol="0">
            <a:spAutoFit/>
          </a:bodyPr>
          <a:lstStyle/>
          <a:p>
            <a:r>
              <a:rPr lang="en-US" sz="2800" b="1" dirty="0"/>
              <a:t>CONFIRMED COVID+ HOSPITALIZATIONS /HOSPITAL CAPACITY </a:t>
            </a:r>
            <a:r>
              <a:rPr lang="en-US" sz="2800" b="1" dirty="0">
                <a:solidFill>
                  <a:srgbClr val="C00000"/>
                </a:solidFill>
                <a:latin typeface="Arial" panose="020B0604020202020204" pitchFamily="34" charset="0"/>
                <a:cs typeface="Arial" panose="020B0604020202020204" pitchFamily="34" charset="0"/>
              </a:rPr>
              <a:t>NEW METHOD 10/14</a:t>
            </a:r>
          </a:p>
        </p:txBody>
      </p:sp>
      <p:pic>
        <p:nvPicPr>
          <p:cNvPr id="3" name="Picture 2"/>
          <p:cNvPicPr>
            <a:picLocks noChangeAspect="1"/>
          </p:cNvPicPr>
          <p:nvPr/>
        </p:nvPicPr>
        <p:blipFill>
          <a:blip r:embed="rId3"/>
          <a:stretch>
            <a:fillRect/>
          </a:stretch>
        </p:blipFill>
        <p:spPr>
          <a:xfrm>
            <a:off x="4300834" y="1177496"/>
            <a:ext cx="7314088" cy="5560655"/>
          </a:xfrm>
          <a:prstGeom prst="rect">
            <a:avLst/>
          </a:prstGeom>
        </p:spPr>
      </p:pic>
    </p:spTree>
    <p:extLst>
      <p:ext uri="{BB962C8B-B14F-4D97-AF65-F5344CB8AC3E}">
        <p14:creationId xmlns:p14="http://schemas.microsoft.com/office/powerpoint/2010/main" val="3411042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14"/>
            <a:ext cx="9784080" cy="1314450"/>
          </a:xfrm>
        </p:spPr>
        <p:txBody>
          <a:bodyPr/>
          <a:lstStyle/>
          <a:p>
            <a:r>
              <a:rPr lang="en-US" dirty="0"/>
              <a:t>PUI/Confirmed cases-hospitalized</a:t>
            </a:r>
          </a:p>
        </p:txBody>
      </p:sp>
      <p:sp>
        <p:nvSpPr>
          <p:cNvPr id="5" name="Rectangle 4"/>
          <p:cNvSpPr/>
          <p:nvPr/>
        </p:nvSpPr>
        <p:spPr>
          <a:xfrm>
            <a:off x="0" y="1065554"/>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10/14/2020</a:t>
            </a:r>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52399" y="1842793"/>
            <a:ext cx="5817331" cy="4374733"/>
          </a:xfrm>
          <a:prstGeom prst="rect">
            <a:avLst/>
          </a:prstGeom>
        </p:spPr>
      </p:pic>
      <p:pic>
        <p:nvPicPr>
          <p:cNvPr id="7" name="Picture 6"/>
          <p:cNvPicPr>
            <a:picLocks noChangeAspect="1"/>
          </p:cNvPicPr>
          <p:nvPr/>
        </p:nvPicPr>
        <p:blipFill>
          <a:blip r:embed="rId4"/>
          <a:stretch>
            <a:fillRect/>
          </a:stretch>
        </p:blipFill>
        <p:spPr>
          <a:xfrm>
            <a:off x="6118430" y="1842793"/>
            <a:ext cx="5924869" cy="4374733"/>
          </a:xfrm>
          <a:prstGeom prst="rect">
            <a:avLst/>
          </a:prstGeom>
        </p:spPr>
      </p:pic>
    </p:spTree>
    <p:extLst>
      <p:ext uri="{BB962C8B-B14F-4D97-AF65-F5344CB8AC3E}">
        <p14:creationId xmlns:p14="http://schemas.microsoft.com/office/powerpoint/2010/main" val="37303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090698"/>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10/15/2020</a:t>
            </a:r>
          </a:p>
        </p:txBody>
      </p:sp>
      <p:pic>
        <p:nvPicPr>
          <p:cNvPr id="4" name="Picture 3"/>
          <p:cNvPicPr>
            <a:picLocks noChangeAspect="1"/>
          </p:cNvPicPr>
          <p:nvPr/>
        </p:nvPicPr>
        <p:blipFill>
          <a:blip r:embed="rId3"/>
          <a:stretch>
            <a:fillRect/>
          </a:stretch>
        </p:blipFill>
        <p:spPr>
          <a:xfrm>
            <a:off x="1319370" y="1659721"/>
            <a:ext cx="9553260" cy="4517528"/>
          </a:xfrm>
          <a:prstGeom prst="rect">
            <a:avLst/>
          </a:prstGeom>
        </p:spPr>
      </p:pic>
    </p:spTree>
    <p:extLst>
      <p:ext uri="{BB962C8B-B14F-4D97-AF65-F5344CB8AC3E}">
        <p14:creationId xmlns:p14="http://schemas.microsoft.com/office/powerpoint/2010/main" val="4119028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090698"/>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10/15/2020</a:t>
            </a:r>
          </a:p>
        </p:txBody>
      </p:sp>
      <p:graphicFrame>
        <p:nvGraphicFramePr>
          <p:cNvPr id="5" name="Table 4"/>
          <p:cNvGraphicFramePr>
            <a:graphicFrameLocks noGrp="1"/>
          </p:cNvGraphicFramePr>
          <p:nvPr>
            <p:extLst>
              <p:ext uri="{D42A27DB-BD31-4B8C-83A1-F6EECF244321}">
                <p14:modId xmlns:p14="http://schemas.microsoft.com/office/powerpoint/2010/main" val="1638292776"/>
              </p:ext>
            </p:extLst>
          </p:nvPr>
        </p:nvGraphicFramePr>
        <p:xfrm>
          <a:off x="890340" y="2337334"/>
          <a:ext cx="9774316" cy="1986280"/>
        </p:xfrm>
        <a:graphic>
          <a:graphicData uri="http://schemas.openxmlformats.org/drawingml/2006/table">
            <a:tbl>
              <a:tblPr firstRow="1" bandRow="1">
                <a:tableStyleId>{073A0DAA-6AF3-43AB-8588-CEC1D06C72B9}</a:tableStyleId>
              </a:tblPr>
              <a:tblGrid>
                <a:gridCol w="1359565">
                  <a:extLst>
                    <a:ext uri="{9D8B030D-6E8A-4147-A177-3AD203B41FA5}">
                      <a16:colId xmlns:a16="http://schemas.microsoft.com/office/drawing/2014/main" val="20000"/>
                    </a:ext>
                  </a:extLst>
                </a:gridCol>
                <a:gridCol w="974558">
                  <a:extLst>
                    <a:ext uri="{9D8B030D-6E8A-4147-A177-3AD203B41FA5}">
                      <a16:colId xmlns:a16="http://schemas.microsoft.com/office/drawing/2014/main" val="20001"/>
                    </a:ext>
                  </a:extLst>
                </a:gridCol>
                <a:gridCol w="923983">
                  <a:extLst>
                    <a:ext uri="{9D8B030D-6E8A-4147-A177-3AD203B41FA5}">
                      <a16:colId xmlns:a16="http://schemas.microsoft.com/office/drawing/2014/main" val="20002"/>
                    </a:ext>
                  </a:extLst>
                </a:gridCol>
                <a:gridCol w="1086035">
                  <a:extLst>
                    <a:ext uri="{9D8B030D-6E8A-4147-A177-3AD203B41FA5}">
                      <a16:colId xmlns:a16="http://schemas.microsoft.com/office/drawing/2014/main" val="20003"/>
                    </a:ext>
                  </a:extLst>
                </a:gridCol>
                <a:gridCol w="1086035">
                  <a:extLst>
                    <a:ext uri="{9D8B030D-6E8A-4147-A177-3AD203B41FA5}">
                      <a16:colId xmlns:a16="http://schemas.microsoft.com/office/drawing/2014/main" val="20004"/>
                    </a:ext>
                  </a:extLst>
                </a:gridCol>
                <a:gridCol w="1086035">
                  <a:extLst>
                    <a:ext uri="{9D8B030D-6E8A-4147-A177-3AD203B41FA5}">
                      <a16:colId xmlns:a16="http://schemas.microsoft.com/office/drawing/2014/main" val="20005"/>
                    </a:ext>
                  </a:extLst>
                </a:gridCol>
                <a:gridCol w="1086035">
                  <a:extLst>
                    <a:ext uri="{9D8B030D-6E8A-4147-A177-3AD203B41FA5}">
                      <a16:colId xmlns:a16="http://schemas.microsoft.com/office/drawing/2014/main" val="20006"/>
                    </a:ext>
                  </a:extLst>
                </a:gridCol>
                <a:gridCol w="1086035">
                  <a:extLst>
                    <a:ext uri="{9D8B030D-6E8A-4147-A177-3AD203B41FA5}">
                      <a16:colId xmlns:a16="http://schemas.microsoft.com/office/drawing/2014/main" val="20007"/>
                    </a:ext>
                  </a:extLst>
                </a:gridCol>
                <a:gridCol w="1086035">
                  <a:extLst>
                    <a:ext uri="{9D8B030D-6E8A-4147-A177-3AD203B41FA5}">
                      <a16:colId xmlns:a16="http://schemas.microsoft.com/office/drawing/2014/main" val="20008"/>
                    </a:ext>
                  </a:extLst>
                </a:gridCol>
              </a:tblGrid>
              <a:tr h="370840">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CICU</a:t>
                      </a:r>
                    </a:p>
                  </a:txBody>
                  <a:tcPr/>
                </a:tc>
                <a:tc>
                  <a:txBody>
                    <a:bodyPr/>
                    <a:lstStyle/>
                    <a:p>
                      <a:pPr algn="ctr"/>
                      <a:r>
                        <a:rPr lang="en-US" dirty="0">
                          <a:latin typeface="Arial" panose="020B0604020202020204" pitchFamily="34" charset="0"/>
                          <a:cs typeface="Arial" panose="020B0604020202020204" pitchFamily="34" charset="0"/>
                        </a:rPr>
                        <a:t>MICU</a:t>
                      </a:r>
                    </a:p>
                  </a:txBody>
                  <a:tcPr/>
                </a:tc>
                <a:tc>
                  <a:txBody>
                    <a:bodyPr/>
                    <a:lstStyle/>
                    <a:p>
                      <a:pPr algn="ctr"/>
                      <a:r>
                        <a:rPr lang="en-US" dirty="0">
                          <a:latin typeface="Arial" panose="020B0604020202020204" pitchFamily="34" charset="0"/>
                          <a:cs typeface="Arial" panose="020B0604020202020204" pitchFamily="34" charset="0"/>
                        </a:rPr>
                        <a:t>HC4E</a:t>
                      </a:r>
                    </a:p>
                  </a:txBody>
                  <a:tcPr/>
                </a:tc>
                <a:tc>
                  <a:txBody>
                    <a:bodyPr/>
                    <a:lstStyle/>
                    <a:p>
                      <a:pPr algn="ctr"/>
                      <a:r>
                        <a:rPr lang="en-US" dirty="0">
                          <a:latin typeface="Arial" panose="020B0604020202020204" pitchFamily="34" charset="0"/>
                          <a:cs typeface="Arial" panose="020B0604020202020204" pitchFamily="34" charset="0"/>
                        </a:rPr>
                        <a:t>HC4W</a:t>
                      </a:r>
                    </a:p>
                  </a:txBody>
                  <a:tcPr/>
                </a:tc>
                <a:tc>
                  <a:txBody>
                    <a:bodyPr/>
                    <a:lstStyle/>
                    <a:p>
                      <a:pPr algn="ctr"/>
                      <a:r>
                        <a:rPr lang="en-US" dirty="0">
                          <a:latin typeface="Arial" panose="020B0604020202020204" pitchFamily="34" charset="0"/>
                          <a:cs typeface="Arial" panose="020B0604020202020204" pitchFamily="34" charset="0"/>
                        </a:rPr>
                        <a:t>HC6</a:t>
                      </a:r>
                    </a:p>
                  </a:txBody>
                  <a:tcPr/>
                </a:tc>
                <a:tc>
                  <a:txBody>
                    <a:bodyPr/>
                    <a:lstStyle/>
                    <a:p>
                      <a:pPr algn="ctr"/>
                      <a:r>
                        <a:rPr lang="en-US" dirty="0">
                          <a:latin typeface="Arial" panose="020B0604020202020204" pitchFamily="34" charset="0"/>
                          <a:cs typeface="Arial" panose="020B0604020202020204" pitchFamily="34" charset="0"/>
                        </a:rPr>
                        <a:t>S9E</a:t>
                      </a:r>
                    </a:p>
                  </a:txBody>
                  <a:tcPr/>
                </a:tc>
                <a:tc>
                  <a:txBody>
                    <a:bodyPr/>
                    <a:lstStyle/>
                    <a:p>
                      <a:pPr algn="ctr"/>
                      <a:r>
                        <a:rPr lang="en-US" dirty="0">
                          <a:latin typeface="Arial" panose="020B0604020202020204" pitchFamily="34" charset="0"/>
                          <a:cs typeface="Arial" panose="020B0604020202020204" pitchFamily="34" charset="0"/>
                        </a:rPr>
                        <a:t>S9W</a:t>
                      </a:r>
                    </a:p>
                  </a:txBody>
                  <a:tcPr/>
                </a:tc>
                <a:tc>
                  <a:txBody>
                    <a:bodyPr/>
                    <a:lstStyle/>
                    <a:p>
                      <a:pPr algn="ctr"/>
                      <a:r>
                        <a:rPr lang="en-US" dirty="0">
                          <a:latin typeface="Arial" panose="020B0604020202020204" pitchFamily="34" charset="0"/>
                          <a:cs typeface="Arial" panose="020B0604020202020204" pitchFamily="34" charset="0"/>
                        </a:rPr>
                        <a:t>S4E</a:t>
                      </a:r>
                    </a:p>
                  </a:txBody>
                  <a:tcPr/>
                </a:tc>
                <a:extLst>
                  <a:ext uri="{0D108BD9-81ED-4DB2-BD59-A6C34878D82A}">
                    <a16:rowId xmlns:a16="http://schemas.microsoft.com/office/drawing/2014/main" val="10000"/>
                  </a:ext>
                </a:extLst>
              </a:tr>
              <a:tr h="370840">
                <a:tc>
                  <a:txBody>
                    <a:bodyPr/>
                    <a:lstStyle/>
                    <a:p>
                      <a:pPr algn="ctr"/>
                      <a:r>
                        <a:rPr lang="en-US" sz="2000" b="1" dirty="0">
                          <a:solidFill>
                            <a:srgbClr val="FF0000"/>
                          </a:solidFill>
                          <a:latin typeface="Arial" panose="020B0604020202020204" pitchFamily="34" charset="0"/>
                          <a:cs typeface="Arial" panose="020B0604020202020204" pitchFamily="34" charset="0"/>
                        </a:rPr>
                        <a:t>Beds</a:t>
                      </a:r>
                    </a:p>
                    <a:p>
                      <a:pPr algn="ctr"/>
                      <a:r>
                        <a:rPr lang="en-US" sz="2000" b="1" dirty="0">
                          <a:solidFill>
                            <a:srgbClr val="FF0000"/>
                          </a:solidFill>
                          <a:latin typeface="Arial" panose="020B0604020202020204" pitchFamily="34" charset="0"/>
                          <a:cs typeface="Arial" panose="020B0604020202020204" pitchFamily="34" charset="0"/>
                        </a:rPr>
                        <a:t>Available</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1</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001"/>
                  </a:ext>
                </a:extLst>
              </a:tr>
              <a:tr h="370840">
                <a:tc gridSpan="9">
                  <a:txBody>
                    <a:bodyPr/>
                    <a:lstStyle/>
                    <a:p>
                      <a:pPr algn="ctr"/>
                      <a:r>
                        <a:rPr lang="en-US" sz="2400" dirty="0">
                          <a:latin typeface="Arial" panose="020B0604020202020204" pitchFamily="34" charset="0"/>
                          <a:cs typeface="Arial" panose="020B0604020202020204" pitchFamily="34" charset="0"/>
                        </a:rPr>
                        <a:t>Total bed available -</a:t>
                      </a:r>
                      <a:r>
                        <a:rPr lang="en-US" sz="2400" baseline="0" dirty="0">
                          <a:latin typeface="Arial" panose="020B0604020202020204" pitchFamily="34" charset="0"/>
                          <a:cs typeface="Arial" panose="020B0604020202020204" pitchFamily="34" charset="0"/>
                        </a:rPr>
                        <a:t> 1 </a:t>
                      </a:r>
                      <a:endParaRPr lang="en-US" sz="2400"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gridSpan="9">
                  <a:txBody>
                    <a:bodyPr/>
                    <a:lstStyle/>
                    <a:p>
                      <a:pPr algn="ctr"/>
                      <a:r>
                        <a:rPr lang="en-US" sz="2400" dirty="0">
                          <a:latin typeface="Arial" panose="020B0604020202020204" pitchFamily="34" charset="0"/>
                          <a:cs typeface="Arial" panose="020B0604020202020204" pitchFamily="34" charset="0"/>
                        </a:rPr>
                        <a:t>99.2%</a:t>
                      </a:r>
                      <a:r>
                        <a:rPr lang="en-US" sz="2400" baseline="0" dirty="0">
                          <a:latin typeface="Arial" panose="020B0604020202020204" pitchFamily="34" charset="0"/>
                          <a:cs typeface="Arial" panose="020B0604020202020204" pitchFamily="34" charset="0"/>
                        </a:rPr>
                        <a:t> Capacity</a:t>
                      </a:r>
                      <a:endParaRPr lang="en-US" sz="24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6595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914512711"/>
              </p:ext>
            </p:extLst>
          </p:nvPr>
        </p:nvGraphicFramePr>
        <p:xfrm>
          <a:off x="2032000" y="874930"/>
          <a:ext cx="8128000" cy="5765076"/>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452279">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66849">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66849">
                <a:tc>
                  <a:txBody>
                    <a:bodyPr/>
                    <a:lstStyle/>
                    <a:p>
                      <a:r>
                        <a:rPr lang="en-US" sz="1800" dirty="0">
                          <a:latin typeface="Arial" panose="020B0604020202020204" pitchFamily="34" charset="0"/>
                          <a:cs typeface="Arial" panose="020B0604020202020204" pitchFamily="34" charset="0"/>
                        </a:rPr>
                        <a:t>Phase 1</a:t>
                      </a:r>
                    </a:p>
                  </a:txBody>
                  <a:tcPr/>
                </a:tc>
                <a:tc>
                  <a:txBody>
                    <a:bodyPr/>
                    <a:lstStyle/>
                    <a:p>
                      <a:pPr algn="ctr"/>
                      <a:r>
                        <a:rPr lang="en-US" sz="1200" dirty="0">
                          <a:latin typeface="Arial" panose="020B0604020202020204" pitchFamily="34" charset="0"/>
                          <a:cs typeface="Arial" panose="020B0604020202020204" pitchFamily="34" charset="0"/>
                        </a:rPr>
                        <a:t>10-CICU</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6684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10-HC4</a:t>
                      </a:r>
                    </a:p>
                  </a:txBody>
                  <a:tcPr/>
                </a:tc>
                <a:tc>
                  <a:txBody>
                    <a:bodyPr/>
                    <a:lstStyle/>
                    <a:p>
                      <a:pPr algn="ctr"/>
                      <a:r>
                        <a:rPr lang="en-US" sz="12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66849">
                <a:tc>
                  <a:txBody>
                    <a:bodyPr/>
                    <a:lstStyle/>
                    <a:p>
                      <a:r>
                        <a:rPr lang="en-US" sz="1800" dirty="0">
                          <a:latin typeface="Arial" panose="020B0604020202020204" pitchFamily="34" charset="0"/>
                          <a:cs typeface="Arial" panose="020B0604020202020204" pitchFamily="34" charset="0"/>
                        </a:rPr>
                        <a:t>Phase 3</a:t>
                      </a: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24-HC4</a:t>
                      </a:r>
                    </a:p>
                  </a:txBody>
                  <a:tcPr/>
                </a:tc>
                <a:tc>
                  <a:txBody>
                    <a:bodyPr/>
                    <a:lstStyle/>
                    <a:p>
                      <a:pPr algn="ctr"/>
                      <a:r>
                        <a:rPr lang="en-US" sz="12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452279">
                <a:tc>
                  <a:txBody>
                    <a:bodyPr/>
                    <a:lstStyle/>
                    <a:p>
                      <a:r>
                        <a:rPr lang="en-US" sz="1800" dirty="0">
                          <a:latin typeface="Arial" panose="020B0604020202020204" pitchFamily="34" charset="0"/>
                          <a:cs typeface="Arial" panose="020B0604020202020204" pitchFamily="34" charset="0"/>
                        </a:rPr>
                        <a:t>Phase 4</a:t>
                      </a: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8-MICU</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14-Pal</a:t>
                      </a:r>
                      <a:r>
                        <a:rPr lang="en-US" sz="1200" baseline="0" dirty="0">
                          <a:latin typeface="Arial" panose="020B0604020202020204" pitchFamily="34" charset="0"/>
                          <a:cs typeface="Arial" panose="020B0604020202020204" pitchFamily="34" charset="0"/>
                        </a:rPr>
                        <a:t> Med</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45227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14-Pal</a:t>
                      </a:r>
                      <a:r>
                        <a:rPr lang="en-US" sz="1200" baseline="0" dirty="0">
                          <a:latin typeface="Arial" panose="020B0604020202020204" pitchFamily="34" charset="0"/>
                          <a:cs typeface="Arial" panose="020B0604020202020204" pitchFamily="34" charset="0"/>
                        </a:rPr>
                        <a:t> Med</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633191">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6</a:t>
                      </a:r>
                    </a:p>
                    <a:p>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15 – S 9 (East)</a:t>
                      </a:r>
                    </a:p>
                  </a:txBody>
                  <a:tcPr/>
                </a:tc>
                <a:tc>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10007"/>
                  </a:ext>
                </a:extLst>
              </a:tr>
              <a:tr h="633191">
                <a:tc>
                  <a:txBody>
                    <a:bodyPr/>
                    <a:lstStyle/>
                    <a:p>
                      <a:r>
                        <a:rPr lang="en-US" sz="1800" dirty="0">
                          <a:latin typeface="Arial" panose="020B0604020202020204" pitchFamily="34" charset="0"/>
                          <a:cs typeface="Arial" panose="020B0604020202020204" pitchFamily="34" charset="0"/>
                        </a:rPr>
                        <a:t>Phase 7</a:t>
                      </a: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116</a:t>
                      </a:r>
                    </a:p>
                  </a:txBody>
                  <a:tcPr/>
                </a:tc>
                <a:extLst>
                  <a:ext uri="{0D108BD9-81ED-4DB2-BD59-A6C34878D82A}">
                    <a16:rowId xmlns:a16="http://schemas.microsoft.com/office/drawing/2014/main" val="1216232995"/>
                  </a:ext>
                </a:extLst>
              </a:tr>
              <a:tr h="814102">
                <a:tc>
                  <a:txBody>
                    <a:bodyPr/>
                    <a:lstStyle/>
                    <a:p>
                      <a:r>
                        <a:rPr lang="en-US" sz="1800" dirty="0">
                          <a:latin typeface="Arial" panose="020B0604020202020204" pitchFamily="34" charset="0"/>
                          <a:cs typeface="Arial" panose="020B0604020202020204" pitchFamily="34" charset="0"/>
                        </a:rPr>
                        <a:t>Phase 8</a:t>
                      </a:r>
                    </a:p>
                  </a:txBody>
                  <a:tcPr/>
                </a:tc>
                <a:tc>
                  <a:txBody>
                    <a:bodyPr/>
                    <a:lstStyle/>
                    <a:p>
                      <a:pPr algn="ctr"/>
                      <a:r>
                        <a:rPr lang="en-US" sz="1200" dirty="0">
                          <a:latin typeface="Arial" panose="020B0604020202020204" pitchFamily="34" charset="0"/>
                          <a:cs typeface="Arial" panose="020B0604020202020204" pitchFamily="34" charset="0"/>
                        </a:rPr>
                        <a:t>8-E4</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15-S 10(East)</a:t>
                      </a:r>
                    </a:p>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139</a:t>
                      </a:r>
                    </a:p>
                  </a:txBody>
                  <a:tcPr/>
                </a:tc>
                <a:extLst>
                  <a:ext uri="{0D108BD9-81ED-4DB2-BD59-A6C34878D82A}">
                    <a16:rowId xmlns:a16="http://schemas.microsoft.com/office/drawing/2014/main" val="3956803988"/>
                  </a:ext>
                </a:extLst>
              </a:tr>
              <a:tr h="814102">
                <a:tc>
                  <a:txBody>
                    <a:bodyPr/>
                    <a:lstStyle/>
                    <a:p>
                      <a:r>
                        <a:rPr lang="en-US" sz="1800" dirty="0">
                          <a:latin typeface="Arial" panose="020B0604020202020204" pitchFamily="34" charset="0"/>
                          <a:cs typeface="Arial" panose="020B0604020202020204" pitchFamily="34" charset="0"/>
                        </a:rPr>
                        <a:t>Phase 9</a:t>
                      </a:r>
                    </a:p>
                  </a:txBody>
                  <a:tcPr/>
                </a:tc>
                <a:tc>
                  <a:txBody>
                    <a:bodyPr/>
                    <a:lstStyle/>
                    <a:p>
                      <a:pPr algn="ctr"/>
                      <a:r>
                        <a:rPr lang="en-US" sz="1200" dirty="0">
                          <a:latin typeface="Arial" panose="020B0604020202020204" pitchFamily="34" charset="0"/>
                          <a:cs typeface="Arial" panose="020B0604020202020204" pitchFamily="34" charset="0"/>
                        </a:rPr>
                        <a:t>16-E4 (all)</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30 S10 (all)</a:t>
                      </a:r>
                    </a:p>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162</a:t>
                      </a:r>
                    </a:p>
                  </a:txBody>
                  <a:tcPr/>
                </a:tc>
                <a:extLst>
                  <a:ext uri="{0D108BD9-81ED-4DB2-BD59-A6C34878D82A}">
                    <a16:rowId xmlns:a16="http://schemas.microsoft.com/office/drawing/2014/main" val="2380027989"/>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0603" y="458904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2883971"/>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106087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915" y="159048"/>
            <a:ext cx="9784080" cy="965002"/>
          </a:xfrm>
        </p:spPr>
        <p:txBody>
          <a:bodyPr/>
          <a:lstStyle/>
          <a:p>
            <a:pPr algn="ctr"/>
            <a:r>
              <a:rPr lang="en-US" dirty="0"/>
              <a:t>CENSUS</a:t>
            </a:r>
          </a:p>
        </p:txBody>
      </p:sp>
      <p:sp>
        <p:nvSpPr>
          <p:cNvPr id="6" name="Rectangle 5"/>
          <p:cNvSpPr/>
          <p:nvPr/>
        </p:nvSpPr>
        <p:spPr>
          <a:xfrm>
            <a:off x="-10222" y="1001884"/>
            <a:ext cx="12202222" cy="1262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20628321"/>
              </p:ext>
            </p:extLst>
          </p:nvPr>
        </p:nvGraphicFramePr>
        <p:xfrm>
          <a:off x="1147128" y="1001884"/>
          <a:ext cx="10270840" cy="5043669"/>
        </p:xfrm>
        <a:graphic>
          <a:graphicData uri="http://schemas.openxmlformats.org/drawingml/2006/table">
            <a:tbl>
              <a:tblPr firstRow="1" bandRow="1">
                <a:tableStyleId>{5C22544A-7EE6-4342-B048-85BDC9FD1C3A}</a:tableStyleId>
              </a:tblPr>
              <a:tblGrid>
                <a:gridCol w="1855362">
                  <a:extLst>
                    <a:ext uri="{9D8B030D-6E8A-4147-A177-3AD203B41FA5}">
                      <a16:colId xmlns:a16="http://schemas.microsoft.com/office/drawing/2014/main" val="20000"/>
                    </a:ext>
                  </a:extLst>
                </a:gridCol>
                <a:gridCol w="844762">
                  <a:extLst>
                    <a:ext uri="{9D8B030D-6E8A-4147-A177-3AD203B41FA5}">
                      <a16:colId xmlns:a16="http://schemas.microsoft.com/office/drawing/2014/main" val="20001"/>
                    </a:ext>
                  </a:extLst>
                </a:gridCol>
                <a:gridCol w="763571">
                  <a:extLst>
                    <a:ext uri="{9D8B030D-6E8A-4147-A177-3AD203B41FA5}">
                      <a16:colId xmlns:a16="http://schemas.microsoft.com/office/drawing/2014/main" val="20002"/>
                    </a:ext>
                  </a:extLst>
                </a:gridCol>
                <a:gridCol w="838986">
                  <a:extLst>
                    <a:ext uri="{9D8B030D-6E8A-4147-A177-3AD203B41FA5}">
                      <a16:colId xmlns:a16="http://schemas.microsoft.com/office/drawing/2014/main" val="20003"/>
                    </a:ext>
                  </a:extLst>
                </a:gridCol>
                <a:gridCol w="838986">
                  <a:extLst>
                    <a:ext uri="{9D8B030D-6E8A-4147-A177-3AD203B41FA5}">
                      <a16:colId xmlns:a16="http://schemas.microsoft.com/office/drawing/2014/main" val="20004"/>
                    </a:ext>
                  </a:extLst>
                </a:gridCol>
                <a:gridCol w="659876">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821621">
                  <a:extLst>
                    <a:ext uri="{9D8B030D-6E8A-4147-A177-3AD203B41FA5}">
                      <a16:colId xmlns:a16="http://schemas.microsoft.com/office/drawing/2014/main" val="20007"/>
                    </a:ext>
                  </a:extLst>
                </a:gridCol>
                <a:gridCol w="840575">
                  <a:extLst>
                    <a:ext uri="{9D8B030D-6E8A-4147-A177-3AD203B41FA5}">
                      <a16:colId xmlns:a16="http://schemas.microsoft.com/office/drawing/2014/main" val="20008"/>
                    </a:ext>
                  </a:extLst>
                </a:gridCol>
                <a:gridCol w="938463">
                  <a:extLst>
                    <a:ext uri="{9D8B030D-6E8A-4147-A177-3AD203B41FA5}">
                      <a16:colId xmlns:a16="http://schemas.microsoft.com/office/drawing/2014/main" val="20009"/>
                    </a:ext>
                  </a:extLst>
                </a:gridCol>
                <a:gridCol w="886368">
                  <a:extLst>
                    <a:ext uri="{9D8B030D-6E8A-4147-A177-3AD203B41FA5}">
                      <a16:colId xmlns:a16="http://schemas.microsoft.com/office/drawing/2014/main" val="20010"/>
                    </a:ext>
                  </a:extLst>
                </a:gridCol>
                <a:gridCol w="773990">
                  <a:extLst>
                    <a:ext uri="{9D8B030D-6E8A-4147-A177-3AD203B41FA5}">
                      <a16:colId xmlns:a16="http://schemas.microsoft.com/office/drawing/2014/main" val="20011"/>
                    </a:ext>
                  </a:extLst>
                </a:gridCol>
              </a:tblGrid>
              <a:tr h="0">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10/5</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10/6</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10/7</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10/8</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10/9</a:t>
                      </a:r>
                    </a:p>
                  </a:txBody>
                  <a:tcPr>
                    <a:solidFill>
                      <a:schemeClr val="bg1">
                        <a:lumMod val="10000"/>
                        <a:lumOff val="90000"/>
                      </a:schemeClr>
                    </a:solidFill>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10/12</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10/13</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10/14</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10/15</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10/16</a:t>
                      </a:r>
                    </a:p>
                  </a:txBody>
                  <a:tcPr>
                    <a:solidFill>
                      <a:schemeClr val="bg1">
                        <a:lumMod val="10000"/>
                        <a:lumOff val="90000"/>
                      </a:schemeClr>
                    </a:solidFill>
                  </a:tcPr>
                </a:tc>
                <a:extLst>
                  <a:ext uri="{0D108BD9-81ED-4DB2-BD59-A6C34878D82A}">
                    <a16:rowId xmlns:a16="http://schemas.microsoft.com/office/drawing/2014/main" val="10000"/>
                  </a:ext>
                </a:extLst>
              </a:tr>
              <a:tr h="493233">
                <a:tc>
                  <a:txBody>
                    <a:bodyPr/>
                    <a:lstStyle/>
                    <a:p>
                      <a:pPr algn="ctr"/>
                      <a:r>
                        <a:rPr lang="en-US" sz="2000" b="1" dirty="0">
                          <a:solidFill>
                            <a:schemeClr val="tx1"/>
                          </a:solidFill>
                          <a:latin typeface="Arial" panose="020B0604020202020204" pitchFamily="34" charset="0"/>
                          <a:cs typeface="Arial" panose="020B0604020202020204" pitchFamily="34" charset="0"/>
                        </a:rPr>
                        <a:t>CMC (</a:t>
                      </a:r>
                      <a:r>
                        <a:rPr lang="en-US" sz="2000" b="1" u="sng" dirty="0">
                          <a:solidFill>
                            <a:srgbClr val="339933"/>
                          </a:solidFill>
                          <a:latin typeface="Arial" panose="020B0604020202020204" pitchFamily="34" charset="0"/>
                          <a:cs typeface="Arial" panose="020B0604020202020204" pitchFamily="34" charset="0"/>
                        </a:rPr>
                        <a:t>360</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332</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326</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331</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327</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313</a:t>
                      </a:r>
                    </a:p>
                  </a:txBody>
                  <a:tcPr>
                    <a:solidFill>
                      <a:schemeClr val="bg1">
                        <a:lumMod val="10000"/>
                        <a:lumOff val="90000"/>
                      </a:schemeClr>
                    </a:solidFill>
                  </a:tcPr>
                </a:tc>
                <a:tc>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328</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326</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343</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347</a:t>
                      </a:r>
                    </a:p>
                  </a:txBody>
                  <a:tcPr>
                    <a:solidFill>
                      <a:schemeClr val="bg1">
                        <a:lumMod val="10000"/>
                        <a:lumOff val="90000"/>
                      </a:schemeClr>
                    </a:solidFill>
                  </a:tcPr>
                </a:tc>
                <a:tc>
                  <a:txBody>
                    <a:bodyPr/>
                    <a:lstStyle/>
                    <a:p>
                      <a:pPr algn="ctr"/>
                      <a:endParaRPr lang="en-US" sz="1800" b="0"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1"/>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rgbClr val="339933"/>
                          </a:solidFill>
                          <a:latin typeface="Arial" panose="020B0604020202020204" pitchFamily="34" charset="0"/>
                          <a:cs typeface="Arial" panose="020B0604020202020204" pitchFamily="34" charset="0"/>
                        </a:rPr>
                        <a:t>41</a:t>
                      </a:r>
                      <a:r>
                        <a:rPr lang="en-US" sz="1800" b="1" i="1" dirty="0">
                          <a:solidFill>
                            <a:schemeClr val="tx1"/>
                          </a:solidFill>
                          <a:latin typeface="Arial" panose="020B0604020202020204" pitchFamily="34" charset="0"/>
                          <a:cs typeface="Arial" panose="020B0604020202020204" pitchFamily="34" charset="0"/>
                        </a:rPr>
                        <a:t>) </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37</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24</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25</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2"/>
                  </a:ext>
                </a:extLst>
              </a:tr>
              <a:tr h="434996">
                <a:tc>
                  <a:txBody>
                    <a:bodyPr/>
                    <a:lstStyle/>
                    <a:p>
                      <a:pPr algn="ctr"/>
                      <a:r>
                        <a:rPr lang="en-US" sz="2000" b="1" dirty="0">
                          <a:solidFill>
                            <a:schemeClr val="tx1"/>
                          </a:solidFill>
                          <a:latin typeface="Arial" panose="020B0604020202020204" pitchFamily="34" charset="0"/>
                          <a:cs typeface="Arial" panose="020B0604020202020204" pitchFamily="34" charset="0"/>
                        </a:rPr>
                        <a:t>CCH (</a:t>
                      </a:r>
                      <a:r>
                        <a:rPr lang="en-US" sz="2000" b="1" u="sng" dirty="0">
                          <a:solidFill>
                            <a:srgbClr val="339933"/>
                          </a:solidFill>
                          <a:latin typeface="Arial" panose="020B0604020202020204" pitchFamily="34" charset="0"/>
                          <a:cs typeface="Arial" panose="020B0604020202020204" pitchFamily="34" charset="0"/>
                        </a:rPr>
                        <a:t>135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72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88</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87</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102</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84</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84</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99</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3"/>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rgbClr val="339933"/>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4</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4"/>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GMC (</a:t>
                      </a:r>
                      <a:r>
                        <a:rPr lang="en-US" sz="2000" b="1" i="0" u="sng" dirty="0">
                          <a:solidFill>
                            <a:srgbClr val="339933"/>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endParaRPr lang="en-US" sz="1800" b="0"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5"/>
                  </a:ext>
                </a:extLst>
              </a:tr>
              <a:tr h="50096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rgbClr val="339933"/>
                          </a:solidFill>
                          <a:latin typeface="Arial" panose="020B0604020202020204" pitchFamily="34" charset="0"/>
                          <a:cs typeface="Arial" panose="020B0604020202020204" pitchFamily="34" charset="0"/>
                        </a:rPr>
                        <a:t>20</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18</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6"/>
                  </a:ext>
                </a:extLst>
              </a:tr>
              <a:tr h="409336">
                <a:tc>
                  <a:txBody>
                    <a:bodyPr/>
                    <a:lstStyle/>
                    <a:p>
                      <a:pPr algn="ctr"/>
                      <a:r>
                        <a:rPr lang="en-US" sz="2000" b="1" dirty="0">
                          <a:solidFill>
                            <a:schemeClr val="tx1"/>
                          </a:solidFill>
                          <a:latin typeface="Arial" panose="020B0604020202020204" pitchFamily="34" charset="0"/>
                          <a:cs typeface="Arial" panose="020B0604020202020204" pitchFamily="34" charset="0"/>
                        </a:rPr>
                        <a:t>CHP (</a:t>
                      </a:r>
                      <a:r>
                        <a:rPr lang="en-US" sz="2000" b="1" u="sng" dirty="0">
                          <a:solidFill>
                            <a:srgbClr val="339933"/>
                          </a:solidFill>
                          <a:latin typeface="Arial" panose="020B0604020202020204" pitchFamily="34" charset="0"/>
                          <a:cs typeface="Arial" panose="020B0604020202020204" pitchFamily="34" charset="0"/>
                        </a:rPr>
                        <a:t>49</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32</a:t>
                      </a:r>
                    </a:p>
                  </a:txBody>
                  <a:tcPr>
                    <a:solidFill>
                      <a:schemeClr val="bg1">
                        <a:lumMod val="10000"/>
                        <a:lumOff val="90000"/>
                      </a:schemeClr>
                    </a:solidFill>
                  </a:tcPr>
                </a:tc>
                <a:tc>
                  <a:txBody>
                    <a:bodyPr/>
                    <a:lstStyle/>
                    <a:p>
                      <a:pPr algn="ctr"/>
                      <a:endParaRPr lang="en-US" sz="1800" b="0"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38</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37</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7"/>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rgbClr val="339933"/>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endParaRPr lang="en-US" sz="1800" b="0" i="1"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18</a:t>
                      </a: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8"/>
                  </a:ext>
                </a:extLst>
              </a:tr>
              <a:tr h="418343">
                <a:tc>
                  <a:txBody>
                    <a:bodyPr/>
                    <a:lstStyle/>
                    <a:p>
                      <a:pPr algn="ctr"/>
                      <a:r>
                        <a:rPr lang="en-US" sz="2000" b="1" dirty="0">
                          <a:solidFill>
                            <a:schemeClr val="tx1"/>
                          </a:solidFill>
                          <a:latin typeface="Arial" panose="020B0604020202020204" pitchFamily="34" charset="0"/>
                          <a:cs typeface="Arial" panose="020B0604020202020204" pitchFamily="34" charset="0"/>
                        </a:rPr>
                        <a:t>CHL (</a:t>
                      </a:r>
                      <a:r>
                        <a:rPr lang="en-US" sz="2000" b="1" i="0" u="sng" dirty="0">
                          <a:solidFill>
                            <a:srgbClr val="339933"/>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18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8</a:t>
                      </a: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15</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15</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9"/>
                  </a:ext>
                </a:extLst>
              </a:tr>
              <a:tr h="477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0"/>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CSH (</a:t>
                      </a:r>
                      <a:r>
                        <a:rPr lang="en-US" sz="2000" b="1" u="sng" dirty="0">
                          <a:solidFill>
                            <a:srgbClr val="339933"/>
                          </a:solidFill>
                          <a:latin typeface="Arial" panose="020B0604020202020204" pitchFamily="34" charset="0"/>
                          <a:cs typeface="Arial" panose="020B0604020202020204" pitchFamily="34" charset="0"/>
                        </a:rPr>
                        <a:t>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30</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tx1"/>
                          </a:solidFill>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23</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25</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40716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effectLst>
                  <a:outerShdw blurRad="50800" dist="38100" dir="2700000" algn="tl" rotWithShape="0">
                    <a:prstClr val="black">
                      <a:alpha val="40000"/>
                    </a:prstClr>
                  </a:outerShdw>
                </a:effectLst>
              </a:rPr>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effectLst>
                  <a:outerShdw blurRad="50800" dist="38100" dir="2700000" algn="tl" rotWithShape="0">
                    <a:prstClr val="black">
                      <a:alpha val="40000"/>
                    </a:prstClr>
                  </a:outerShdw>
                </a:effectLst>
              </a:rPr>
              <a:t>William Sommer</a:t>
            </a:r>
          </a:p>
          <a:p>
            <a:r>
              <a:rPr lang="en-US" sz="2400" dirty="0">
                <a:effectLst>
                  <a:outerShdw blurRad="50800" dist="38100" dir="2700000" algn="tl" rotWithShape="0">
                    <a:prstClr val="black">
                      <a:alpha val="40000"/>
                    </a:prstClr>
                  </a:outerShdw>
                </a:effectLst>
              </a:rPr>
              <a:t>Clinical Data Analyst</a:t>
            </a:r>
          </a:p>
          <a:p>
            <a:r>
              <a:rPr lang="en-US" sz="2400" dirty="0">
                <a:effectLst>
                  <a:outerShdw blurRad="50800" dist="38100" dir="2700000" algn="tl" rotWithShape="0">
                    <a:prstClr val="black">
                      <a:alpha val="40000"/>
                    </a:prstClr>
                  </a:outerShdw>
                </a:effectLst>
              </a:rPr>
              <a:t>Decision Support Services</a:t>
            </a:r>
          </a:p>
          <a:p>
            <a:r>
              <a:rPr lang="en-US" sz="2400" dirty="0">
                <a:effectLst>
                  <a:outerShdw blurRad="50800" dist="38100" dir="2700000" algn="tl" rotWithShape="0">
                    <a:prstClr val="black">
                      <a:alpha val="40000"/>
                    </a:prstClr>
                  </a:outerShdw>
                </a:effectLst>
              </a:rPr>
              <a:t>Covenant Health</a:t>
            </a:r>
          </a:p>
          <a:p>
            <a:endParaRPr lang="en-US" dirty="0"/>
          </a:p>
        </p:txBody>
      </p:sp>
    </p:spTree>
    <p:extLst>
      <p:ext uri="{BB962C8B-B14F-4D97-AF65-F5344CB8AC3E}">
        <p14:creationId xmlns:p14="http://schemas.microsoft.com/office/powerpoint/2010/main" val="1025565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2" name="Picture 1">
            <a:extLst>
              <a:ext uri="{FF2B5EF4-FFF2-40B4-BE49-F238E27FC236}">
                <a16:creationId xmlns:a16="http://schemas.microsoft.com/office/drawing/2014/main" id="{7268A38D-5134-4A84-A8F8-A20E45B7522C}"/>
              </a:ext>
            </a:extLst>
          </p:cNvPr>
          <p:cNvPicPr>
            <a:picLocks noChangeAspect="1"/>
          </p:cNvPicPr>
          <p:nvPr/>
        </p:nvPicPr>
        <p:blipFill>
          <a:blip r:embed="rId2"/>
          <a:stretch>
            <a:fillRect/>
          </a:stretch>
        </p:blipFill>
        <p:spPr>
          <a:xfrm>
            <a:off x="2902822" y="981014"/>
            <a:ext cx="6386356" cy="5695696"/>
          </a:xfrm>
          <a:prstGeom prst="rect">
            <a:avLst/>
          </a:prstGeom>
        </p:spPr>
      </p:pic>
    </p:spTree>
    <p:extLst>
      <p:ext uri="{BB962C8B-B14F-4D97-AF65-F5344CB8AC3E}">
        <p14:creationId xmlns:p14="http://schemas.microsoft.com/office/powerpoint/2010/main" val="1383883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4" name="Picture 3">
            <a:extLst>
              <a:ext uri="{FF2B5EF4-FFF2-40B4-BE49-F238E27FC236}">
                <a16:creationId xmlns:a16="http://schemas.microsoft.com/office/drawing/2014/main" id="{F187A6B7-28F3-4E05-A2BB-4F738BDC59B9}"/>
              </a:ext>
            </a:extLst>
          </p:cNvPr>
          <p:cNvPicPr>
            <a:picLocks noChangeAspect="1"/>
          </p:cNvPicPr>
          <p:nvPr/>
        </p:nvPicPr>
        <p:blipFill>
          <a:blip r:embed="rId2"/>
          <a:stretch>
            <a:fillRect/>
          </a:stretch>
        </p:blipFill>
        <p:spPr>
          <a:xfrm>
            <a:off x="357598" y="1269274"/>
            <a:ext cx="11476803" cy="4319451"/>
          </a:xfrm>
          <a:prstGeom prst="rect">
            <a:avLst/>
          </a:prstGeom>
        </p:spPr>
      </p:pic>
    </p:spTree>
    <p:extLst>
      <p:ext uri="{BB962C8B-B14F-4D97-AF65-F5344CB8AC3E}">
        <p14:creationId xmlns:p14="http://schemas.microsoft.com/office/powerpoint/2010/main" val="287016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D3DBCAE7-9B15-4B48-A8C2-4FE66349667C}"/>
              </a:ext>
            </a:extLst>
          </p:cNvPr>
          <p:cNvPicPr>
            <a:picLocks noChangeAspect="1"/>
          </p:cNvPicPr>
          <p:nvPr/>
        </p:nvPicPr>
        <p:blipFill>
          <a:blip r:embed="rId2"/>
          <a:stretch>
            <a:fillRect/>
          </a:stretch>
        </p:blipFill>
        <p:spPr>
          <a:xfrm>
            <a:off x="756596" y="1461813"/>
            <a:ext cx="10555069" cy="3981044"/>
          </a:xfrm>
          <a:prstGeom prst="rect">
            <a:avLst/>
          </a:prstGeom>
        </p:spPr>
      </p:pic>
    </p:spTree>
    <p:extLst>
      <p:ext uri="{BB962C8B-B14F-4D97-AF65-F5344CB8AC3E}">
        <p14:creationId xmlns:p14="http://schemas.microsoft.com/office/powerpoint/2010/main" val="83282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5765D-F0A4-4DB0-8F3D-440FE8FB1A93}"/>
              </a:ext>
            </a:extLst>
          </p:cNvPr>
          <p:cNvPicPr>
            <a:picLocks noChangeAspect="1"/>
          </p:cNvPicPr>
          <p:nvPr/>
        </p:nvPicPr>
        <p:blipFill>
          <a:blip r:embed="rId2"/>
          <a:stretch>
            <a:fillRect/>
          </a:stretch>
        </p:blipFill>
        <p:spPr>
          <a:xfrm>
            <a:off x="1650532" y="1125413"/>
            <a:ext cx="8890936" cy="5119024"/>
          </a:xfrm>
          <a:prstGeom prst="rect">
            <a:avLst/>
          </a:prstGeom>
        </p:spPr>
      </p:pic>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3"/>
          <a:stretch>
            <a:fillRect/>
          </a:stretch>
        </p:blipFill>
        <p:spPr>
          <a:xfrm>
            <a:off x="9974651" y="1231688"/>
            <a:ext cx="1133633" cy="628738"/>
          </a:xfrm>
          <a:prstGeom prst="rect">
            <a:avLst/>
          </a:prstGeom>
        </p:spPr>
      </p:pic>
    </p:spTree>
    <p:extLst>
      <p:ext uri="{BB962C8B-B14F-4D97-AF65-F5344CB8AC3E}">
        <p14:creationId xmlns:p14="http://schemas.microsoft.com/office/powerpoint/2010/main" val="3447767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618835" y="390401"/>
            <a:ext cx="10797309" cy="1470025"/>
          </a:xfrm>
        </p:spPr>
        <p:txBody>
          <a:bodyPr/>
          <a:lstStyle/>
          <a:p>
            <a:r>
              <a:rPr lang="en-US" dirty="0"/>
              <a:t>New Covid-19 POSITIVES by Day Age Groups</a:t>
            </a:r>
            <a:br>
              <a:rPr lang="en-US" dirty="0"/>
            </a:br>
            <a:br>
              <a:rPr lang="en-US" dirty="0"/>
            </a:br>
            <a:endParaRPr lang="en-US" dirty="0"/>
          </a:p>
        </p:txBody>
      </p:sp>
      <p:pic>
        <p:nvPicPr>
          <p:cNvPr id="5" name="Picture 4">
            <a:extLst>
              <a:ext uri="{FF2B5EF4-FFF2-40B4-BE49-F238E27FC236}">
                <a16:creationId xmlns:a16="http://schemas.microsoft.com/office/drawing/2014/main" id="{6711AA53-3D32-4E22-8689-ADE683AB4C6F}"/>
              </a:ext>
            </a:extLst>
          </p:cNvPr>
          <p:cNvPicPr>
            <a:picLocks noChangeAspect="1"/>
          </p:cNvPicPr>
          <p:nvPr/>
        </p:nvPicPr>
        <p:blipFill>
          <a:blip r:embed="rId2"/>
          <a:stretch>
            <a:fillRect/>
          </a:stretch>
        </p:blipFill>
        <p:spPr>
          <a:xfrm>
            <a:off x="1240838" y="1125413"/>
            <a:ext cx="9553302" cy="5404970"/>
          </a:xfrm>
          <a:prstGeom prst="rect">
            <a:avLst/>
          </a:prstGeom>
        </p:spPr>
      </p:pic>
      <p:pic>
        <p:nvPicPr>
          <p:cNvPr id="7" name="Picture 6">
            <a:extLst>
              <a:ext uri="{FF2B5EF4-FFF2-40B4-BE49-F238E27FC236}">
                <a16:creationId xmlns:a16="http://schemas.microsoft.com/office/drawing/2014/main" id="{88B16015-BDF9-4502-8D44-221E4CC00C9E}"/>
              </a:ext>
            </a:extLst>
          </p:cNvPr>
          <p:cNvPicPr>
            <a:picLocks noChangeAspect="1"/>
          </p:cNvPicPr>
          <p:nvPr/>
        </p:nvPicPr>
        <p:blipFill>
          <a:blip r:embed="rId3"/>
          <a:stretch>
            <a:fillRect/>
          </a:stretch>
        </p:blipFill>
        <p:spPr>
          <a:xfrm>
            <a:off x="10711194" y="1310624"/>
            <a:ext cx="1409897" cy="2181529"/>
          </a:xfrm>
          <a:prstGeom prst="rect">
            <a:avLst/>
          </a:prstGeom>
        </p:spPr>
      </p:pic>
    </p:spTree>
    <p:extLst>
      <p:ext uri="{BB962C8B-B14F-4D97-AF65-F5344CB8AC3E}">
        <p14:creationId xmlns:p14="http://schemas.microsoft.com/office/powerpoint/2010/main" val="14838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4" name="Picture 3">
            <a:extLst>
              <a:ext uri="{FF2B5EF4-FFF2-40B4-BE49-F238E27FC236}">
                <a16:creationId xmlns:a16="http://schemas.microsoft.com/office/drawing/2014/main" id="{346354EC-ACDD-4713-8144-2655FAB18556}"/>
              </a:ext>
            </a:extLst>
          </p:cNvPr>
          <p:cNvPicPr>
            <a:picLocks noChangeAspect="1"/>
          </p:cNvPicPr>
          <p:nvPr/>
        </p:nvPicPr>
        <p:blipFill>
          <a:blip r:embed="rId3"/>
          <a:stretch>
            <a:fillRect/>
          </a:stretch>
        </p:blipFill>
        <p:spPr>
          <a:xfrm>
            <a:off x="1471748" y="1125413"/>
            <a:ext cx="9248503" cy="5187174"/>
          </a:xfrm>
          <a:prstGeom prst="rect">
            <a:avLst/>
          </a:prstGeom>
        </p:spPr>
      </p:pic>
    </p:spTree>
    <p:extLst>
      <p:ext uri="{BB962C8B-B14F-4D97-AF65-F5344CB8AC3E}">
        <p14:creationId xmlns:p14="http://schemas.microsoft.com/office/powerpoint/2010/main" val="1650819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Daily Positive Rate</a:t>
            </a:r>
            <a:br>
              <a:rPr lang="en-US" dirty="0"/>
            </a:br>
            <a:endParaRPr lang="en-US" dirty="0"/>
          </a:p>
        </p:txBody>
      </p:sp>
      <p:pic>
        <p:nvPicPr>
          <p:cNvPr id="3" name="Picture 2">
            <a:extLst>
              <a:ext uri="{FF2B5EF4-FFF2-40B4-BE49-F238E27FC236}">
                <a16:creationId xmlns:a16="http://schemas.microsoft.com/office/drawing/2014/main" id="{A0298FD8-63FD-46FD-B927-E2DFB0BE72FB}"/>
              </a:ext>
            </a:extLst>
          </p:cNvPr>
          <p:cNvPicPr>
            <a:picLocks noChangeAspect="1"/>
          </p:cNvPicPr>
          <p:nvPr/>
        </p:nvPicPr>
        <p:blipFill>
          <a:blip r:embed="rId2"/>
          <a:stretch>
            <a:fillRect/>
          </a:stretch>
        </p:blipFill>
        <p:spPr>
          <a:xfrm>
            <a:off x="1389465" y="1131328"/>
            <a:ext cx="9413070" cy="5459438"/>
          </a:xfrm>
          <a:prstGeom prst="rect">
            <a:avLst/>
          </a:prstGeom>
        </p:spPr>
      </p:pic>
      <p:pic>
        <p:nvPicPr>
          <p:cNvPr id="6" name="Picture 5">
            <a:extLst>
              <a:ext uri="{FF2B5EF4-FFF2-40B4-BE49-F238E27FC236}">
                <a16:creationId xmlns:a16="http://schemas.microsoft.com/office/drawing/2014/main" id="{C076D0F5-DB2A-413D-AF74-118DE8776FDB}"/>
              </a:ext>
            </a:extLst>
          </p:cNvPr>
          <p:cNvPicPr>
            <a:picLocks noChangeAspect="1"/>
          </p:cNvPicPr>
          <p:nvPr/>
        </p:nvPicPr>
        <p:blipFill>
          <a:blip r:embed="rId3"/>
          <a:stretch>
            <a:fillRect/>
          </a:stretch>
        </p:blipFill>
        <p:spPr>
          <a:xfrm>
            <a:off x="9659905" y="4678459"/>
            <a:ext cx="2070541" cy="638231"/>
          </a:xfrm>
          <a:prstGeom prst="rect">
            <a:avLst/>
          </a:prstGeom>
        </p:spPr>
      </p:pic>
    </p:spTree>
    <p:extLst>
      <p:ext uri="{BB962C8B-B14F-4D97-AF65-F5344CB8AC3E}">
        <p14:creationId xmlns:p14="http://schemas.microsoft.com/office/powerpoint/2010/main" val="63693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2"/>
          <a:stretch>
            <a:fillRect/>
          </a:stretch>
        </p:blipFill>
        <p:spPr>
          <a:xfrm>
            <a:off x="10210650" y="1789405"/>
            <a:ext cx="1066949" cy="685896"/>
          </a:xfrm>
          <a:prstGeom prst="rect">
            <a:avLst/>
          </a:prstGeom>
        </p:spPr>
      </p:pic>
      <p:pic>
        <p:nvPicPr>
          <p:cNvPr id="3" name="Picture 2">
            <a:extLst>
              <a:ext uri="{FF2B5EF4-FFF2-40B4-BE49-F238E27FC236}">
                <a16:creationId xmlns:a16="http://schemas.microsoft.com/office/drawing/2014/main" id="{8643B218-8422-4B60-8E11-DD332CF071D5}"/>
              </a:ext>
            </a:extLst>
          </p:cNvPr>
          <p:cNvPicPr>
            <a:picLocks noChangeAspect="1"/>
          </p:cNvPicPr>
          <p:nvPr/>
        </p:nvPicPr>
        <p:blipFill>
          <a:blip r:embed="rId3"/>
          <a:stretch>
            <a:fillRect/>
          </a:stretch>
        </p:blipFill>
        <p:spPr>
          <a:xfrm>
            <a:off x="1977297" y="939731"/>
            <a:ext cx="8237406" cy="5813765"/>
          </a:xfrm>
          <a:prstGeom prst="rect">
            <a:avLst/>
          </a:prstGeom>
        </p:spPr>
      </p:pic>
    </p:spTree>
    <p:extLst>
      <p:ext uri="{BB962C8B-B14F-4D97-AF65-F5344CB8AC3E}">
        <p14:creationId xmlns:p14="http://schemas.microsoft.com/office/powerpoint/2010/main" val="426508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E21B-4685-FA4D-8F8E-209F9931B8B5}"/>
              </a:ext>
            </a:extLst>
          </p:cNvPr>
          <p:cNvSpPr>
            <a:spLocks noGrp="1"/>
          </p:cNvSpPr>
          <p:nvPr>
            <p:ph type="ctrTitle"/>
          </p:nvPr>
        </p:nvSpPr>
        <p:spPr/>
        <p:txBody>
          <a:bodyPr/>
          <a:lstStyle/>
          <a:p>
            <a:r>
              <a:rPr lang="en-US" dirty="0"/>
              <a:t>Hot Topics</a:t>
            </a:r>
          </a:p>
        </p:txBody>
      </p:sp>
      <p:sp>
        <p:nvSpPr>
          <p:cNvPr id="3" name="Subtitle 2">
            <a:extLst>
              <a:ext uri="{FF2B5EF4-FFF2-40B4-BE49-F238E27FC236}">
                <a16:creationId xmlns:a16="http://schemas.microsoft.com/office/drawing/2014/main" id="{5F72AC0D-A8D2-D940-98BA-2F1B2A9EAD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046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39" y="-36385"/>
            <a:ext cx="9784080" cy="1508760"/>
          </a:xfrm>
        </p:spPr>
        <p:txBody>
          <a:bodyPr>
            <a:normAutofit/>
          </a:bodyPr>
          <a:lstStyle/>
          <a:p>
            <a:r>
              <a:rPr lang="en-US" sz="5400" dirty="0">
                <a:solidFill>
                  <a:schemeClr val="bg1"/>
                </a:solidFill>
              </a:rPr>
              <a:t>Hot topics – Dr. Shrestha</a:t>
            </a:r>
          </a:p>
        </p:txBody>
      </p:sp>
      <p:sp>
        <p:nvSpPr>
          <p:cNvPr id="6" name="Rectangle 5"/>
          <p:cNvSpPr/>
          <p:nvPr/>
        </p:nvSpPr>
        <p:spPr>
          <a:xfrm>
            <a:off x="0" y="996887"/>
            <a:ext cx="12192000" cy="771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94C35FF4-3480-4AFF-89B0-2E574D70CA05}"/>
              </a:ext>
            </a:extLst>
          </p:cNvPr>
          <p:cNvSpPr txBox="1">
            <a:spLocks/>
          </p:cNvSpPr>
          <p:nvPr/>
        </p:nvSpPr>
        <p:spPr>
          <a:xfrm>
            <a:off x="409074" y="2006105"/>
            <a:ext cx="11373852" cy="4773958"/>
          </a:xfrm>
          <a:prstGeom prst="rect">
            <a:avLst/>
          </a:prstGeom>
        </p:spPr>
        <p:txBody>
          <a:bodyPr>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bg1"/>
                </a:solidFill>
                <a:latin typeface="Open Sans"/>
              </a:rPr>
              <a:t>For patients previously diagnosed with symptomatic COVID-19 who have had no symptoms after recovery, retesting is not recommended within 90 days after the date of symptom onset for the initial COVID-19 infection.</a:t>
            </a:r>
          </a:p>
          <a:p>
            <a:pPr lvl="1"/>
            <a:r>
              <a:rPr lang="en-US" sz="1800" dirty="0">
                <a:solidFill>
                  <a:schemeClr val="bg1"/>
                </a:solidFill>
                <a:latin typeface="Open Sans"/>
              </a:rPr>
              <a:t>Treat patient as a Non-</a:t>
            </a:r>
            <a:r>
              <a:rPr lang="en-US" sz="1800" dirty="0" err="1">
                <a:solidFill>
                  <a:schemeClr val="bg1"/>
                </a:solidFill>
                <a:latin typeface="Open Sans"/>
              </a:rPr>
              <a:t>Covid</a:t>
            </a:r>
            <a:r>
              <a:rPr lang="en-US" sz="1800" dirty="0">
                <a:solidFill>
                  <a:schemeClr val="bg1"/>
                </a:solidFill>
                <a:latin typeface="Open Sans"/>
              </a:rPr>
              <a:t> patient and place on non-</a:t>
            </a:r>
            <a:r>
              <a:rPr lang="en-US" sz="1800" dirty="0" err="1">
                <a:solidFill>
                  <a:schemeClr val="bg1"/>
                </a:solidFill>
                <a:latin typeface="Open Sans"/>
              </a:rPr>
              <a:t>covid</a:t>
            </a:r>
            <a:r>
              <a:rPr lang="en-US" sz="1800" dirty="0">
                <a:solidFill>
                  <a:schemeClr val="bg1"/>
                </a:solidFill>
                <a:latin typeface="Open Sans"/>
              </a:rPr>
              <a:t> unit</a:t>
            </a:r>
          </a:p>
          <a:p>
            <a:pPr lvl="1"/>
            <a:r>
              <a:rPr lang="en-US" sz="1800" dirty="0">
                <a:solidFill>
                  <a:schemeClr val="bg1"/>
                </a:solidFill>
                <a:latin typeface="Open Sans"/>
              </a:rPr>
              <a:t>No Isolation is required </a:t>
            </a:r>
          </a:p>
          <a:p>
            <a:pPr lvl="1"/>
            <a:r>
              <a:rPr lang="en-US" sz="1800" dirty="0">
                <a:solidFill>
                  <a:schemeClr val="bg1"/>
                </a:solidFill>
                <a:latin typeface="Open Sans"/>
              </a:rPr>
              <a:t>DO NOT RETEST as PCR can remain positive for up to 90 days. </a:t>
            </a:r>
            <a:endParaRPr lang="en-US" sz="1800" dirty="0">
              <a:solidFill>
                <a:schemeClr val="bg1"/>
              </a:solidFill>
            </a:endParaRPr>
          </a:p>
          <a:p>
            <a:r>
              <a:rPr lang="en-US" sz="1800" dirty="0">
                <a:solidFill>
                  <a:schemeClr val="bg1"/>
                </a:solidFill>
                <a:latin typeface="Open Sans"/>
              </a:rPr>
              <a:t>For patients developing new symptoms consistent with COVID-19 during the 90 days after the date of initial symptom onset, if an alternative etiology cannot be identified by a provider, then the patient may warrant retesting; consultation with infectious disease or infection control experts is recommended. </a:t>
            </a:r>
          </a:p>
          <a:p>
            <a:pPr lvl="1"/>
            <a:r>
              <a:rPr lang="en-US" sz="1800" dirty="0">
                <a:solidFill>
                  <a:schemeClr val="bg1"/>
                </a:solidFill>
                <a:latin typeface="Open Sans"/>
              </a:rPr>
              <a:t>Place patient in COVID isolation if no other etiology is identified</a:t>
            </a:r>
          </a:p>
          <a:p>
            <a:pPr lvl="1"/>
            <a:r>
              <a:rPr lang="en-US" sz="1800" dirty="0">
                <a:solidFill>
                  <a:schemeClr val="bg1"/>
                </a:solidFill>
                <a:latin typeface="Open Sans"/>
              </a:rPr>
              <a:t>Retesting if necessary</a:t>
            </a:r>
          </a:p>
          <a:p>
            <a:r>
              <a:rPr lang="en-US" sz="1600" dirty="0">
                <a:solidFill>
                  <a:schemeClr val="bg1"/>
                </a:solidFill>
                <a:latin typeface="Open Sans"/>
              </a:rPr>
              <a:t>Serologic testing should not be used to establish the presence or absence of SARS-CoV-2 infection or reinfection.</a:t>
            </a:r>
          </a:p>
          <a:p>
            <a:pPr marL="0" indent="0">
              <a:buFont typeface="Wingdings" pitchFamily="2" charset="2"/>
              <a:buNone/>
            </a:pPr>
            <a:r>
              <a:rPr lang="en-US" sz="2000" dirty="0">
                <a:solidFill>
                  <a:schemeClr val="bg1"/>
                </a:solidFill>
                <a:latin typeface="Open Sans"/>
              </a:rPr>
              <a:t>https://www.cdc.gov/coronavirus/2019-ncov/hcp/duration-isolation.html</a:t>
            </a:r>
          </a:p>
          <a:p>
            <a:pPr marL="457200" lvl="1" indent="0">
              <a:buFont typeface="Wingdings" pitchFamily="2" charset="2"/>
              <a:buNone/>
            </a:pPr>
            <a:endParaRPr lang="en-US" dirty="0">
              <a:solidFill>
                <a:schemeClr val="bg1"/>
              </a:solidFill>
            </a:endParaRPr>
          </a:p>
          <a:p>
            <a:pPr marL="0" indent="0">
              <a:buFont typeface="Wingdings" pitchFamily="2" charset="2"/>
              <a:buNone/>
            </a:pPr>
            <a:endParaRPr lang="en-US" dirty="0">
              <a:solidFill>
                <a:schemeClr val="bg1"/>
              </a:solidFill>
            </a:endParaRPr>
          </a:p>
        </p:txBody>
      </p:sp>
      <p:sp>
        <p:nvSpPr>
          <p:cNvPr id="10" name="Title 1">
            <a:extLst>
              <a:ext uri="{FF2B5EF4-FFF2-40B4-BE49-F238E27FC236}">
                <a16:creationId xmlns:a16="http://schemas.microsoft.com/office/drawing/2014/main" id="{A0C4D017-4D08-430B-AD41-517F5F2FEC06}"/>
              </a:ext>
            </a:extLst>
          </p:cNvPr>
          <p:cNvSpPr txBox="1">
            <a:spLocks/>
          </p:cNvSpPr>
          <p:nvPr/>
        </p:nvSpPr>
        <p:spPr>
          <a:xfrm>
            <a:off x="53340" y="809593"/>
            <a:ext cx="1208532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dirty="0">
                <a:solidFill>
                  <a:schemeClr val="tx1"/>
                </a:solidFill>
                <a:latin typeface=" Arial"/>
              </a:rPr>
              <a:t>Patients within 90 days COVID Recovery </a:t>
            </a:r>
          </a:p>
        </p:txBody>
      </p:sp>
    </p:spTree>
    <p:extLst>
      <p:ext uri="{BB962C8B-B14F-4D97-AF65-F5344CB8AC3E}">
        <p14:creationId xmlns:p14="http://schemas.microsoft.com/office/powerpoint/2010/main" val="322835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Caregiver  Update</a:t>
            </a:r>
          </a:p>
        </p:txBody>
      </p:sp>
      <p:sp>
        <p:nvSpPr>
          <p:cNvPr id="5" name="Text Placeholder 4"/>
          <p:cNvSpPr>
            <a:spLocks noGrp="1"/>
          </p:cNvSpPr>
          <p:nvPr>
            <p:ph type="body" idx="1"/>
          </p:nvPr>
        </p:nvSpPr>
        <p:spPr/>
        <p:txBody>
          <a:bodyPr>
            <a:normAutofit/>
          </a:bodyPr>
          <a:lstStyle/>
          <a:p>
            <a:endParaRPr lang="en-US" sz="2800" dirty="0"/>
          </a:p>
        </p:txBody>
      </p:sp>
    </p:spTree>
    <p:extLst>
      <p:ext uri="{BB962C8B-B14F-4D97-AF65-F5344CB8AC3E}">
        <p14:creationId xmlns:p14="http://schemas.microsoft.com/office/powerpoint/2010/main" val="3199780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50901"/>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sp>
        <p:nvSpPr>
          <p:cNvPr id="10" name="TextBox 9"/>
          <p:cNvSpPr txBox="1"/>
          <p:nvPr/>
        </p:nvSpPr>
        <p:spPr>
          <a:xfrm>
            <a:off x="1892621" y="2238132"/>
            <a:ext cx="515208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74% are positive</a:t>
            </a:r>
          </a:p>
        </p:txBody>
      </p:sp>
      <p:pic>
        <p:nvPicPr>
          <p:cNvPr id="2" name="Picture 1"/>
          <p:cNvPicPr>
            <a:picLocks noChangeAspect="1"/>
          </p:cNvPicPr>
          <p:nvPr/>
        </p:nvPicPr>
        <p:blipFill>
          <a:blip r:embed="rId3"/>
          <a:stretch>
            <a:fillRect/>
          </a:stretch>
        </p:blipFill>
        <p:spPr>
          <a:xfrm>
            <a:off x="618729" y="2933549"/>
            <a:ext cx="10954539" cy="3415500"/>
          </a:xfrm>
          <a:prstGeom prst="rect">
            <a:avLst/>
          </a:prstGeom>
        </p:spPr>
      </p:pic>
      <p:pic>
        <p:nvPicPr>
          <p:cNvPr id="18" name="Picture 17"/>
          <p:cNvPicPr>
            <a:picLocks noChangeAspect="1"/>
          </p:cNvPicPr>
          <p:nvPr/>
        </p:nvPicPr>
        <p:blipFill>
          <a:blip r:embed="rId4"/>
          <a:stretch>
            <a:fillRect/>
          </a:stretch>
        </p:blipFill>
        <p:spPr>
          <a:xfrm>
            <a:off x="7171523" y="44439"/>
            <a:ext cx="4584589" cy="2840982"/>
          </a:xfrm>
          <a:prstGeom prst="rect">
            <a:avLst/>
          </a:prstGeom>
        </p:spPr>
      </p:pic>
      <p:sp>
        <p:nvSpPr>
          <p:cNvPr id="15" name="Oval 14">
            <a:extLst>
              <a:ext uri="{FF2B5EF4-FFF2-40B4-BE49-F238E27FC236}">
                <a16:creationId xmlns:a16="http://schemas.microsoft.com/office/drawing/2014/main" id="{4F36BDB5-2A58-C14C-BFBC-A8D23E86AAC0}"/>
              </a:ext>
            </a:extLst>
          </p:cNvPr>
          <p:cNvSpPr/>
          <p:nvPr/>
        </p:nvSpPr>
        <p:spPr>
          <a:xfrm>
            <a:off x="10912437" y="5715368"/>
            <a:ext cx="817756" cy="760199"/>
          </a:xfrm>
          <a:prstGeom prst="ellipse">
            <a:avLst/>
          </a:prstGeom>
          <a:noFill/>
          <a:ln w="57150">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FF35550-7DAC-3F4C-8D55-1179C12A4F1F}"/>
              </a:ext>
            </a:extLst>
          </p:cNvPr>
          <p:cNvGrpSpPr/>
          <p:nvPr/>
        </p:nvGrpSpPr>
        <p:grpSpPr>
          <a:xfrm>
            <a:off x="6245760" y="285086"/>
            <a:ext cx="861444" cy="429583"/>
            <a:chOff x="1650830" y="2945718"/>
            <a:chExt cx="861444" cy="429583"/>
          </a:xfrm>
        </p:grpSpPr>
        <p:sp>
          <p:nvSpPr>
            <p:cNvPr id="17" name="Right Arrow 16">
              <a:extLst>
                <a:ext uri="{FF2B5EF4-FFF2-40B4-BE49-F238E27FC236}">
                  <a16:creationId xmlns:a16="http://schemas.microsoft.com/office/drawing/2014/main" id="{EBE26687-A8CA-954D-8F01-965ADAA047FF}"/>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B4FEA4E-E9BC-7345-90A1-77EFC7A27DE8}"/>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20" name="Group 19">
            <a:extLst>
              <a:ext uri="{FF2B5EF4-FFF2-40B4-BE49-F238E27FC236}">
                <a16:creationId xmlns:a16="http://schemas.microsoft.com/office/drawing/2014/main" id="{DA971908-8745-B744-871D-4CA34A07BD65}"/>
              </a:ext>
            </a:extLst>
          </p:cNvPr>
          <p:cNvGrpSpPr/>
          <p:nvPr/>
        </p:nvGrpSpPr>
        <p:grpSpPr>
          <a:xfrm>
            <a:off x="6245760" y="1182979"/>
            <a:ext cx="861444" cy="429583"/>
            <a:chOff x="1657458" y="2111168"/>
            <a:chExt cx="861444" cy="429583"/>
          </a:xfrm>
        </p:grpSpPr>
        <p:sp>
          <p:nvSpPr>
            <p:cNvPr id="21" name="Right Arrow 20">
              <a:extLst>
                <a:ext uri="{FF2B5EF4-FFF2-40B4-BE49-F238E27FC236}">
                  <a16:creationId xmlns:a16="http://schemas.microsoft.com/office/drawing/2014/main" id="{8128F38F-440F-9C4A-906C-CE498F773A2F}"/>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CC42D3-CD67-104A-AFD3-77B3C6F49D52}"/>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38088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24307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1423" y="1595230"/>
            <a:ext cx="6744861" cy="4770537"/>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Caregivers with symptoms</a:t>
            </a: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Call Caregiver health </a:t>
            </a:r>
            <a:r>
              <a:rPr lang="en-US" sz="3200" i="1" dirty="0">
                <a:latin typeface="Arial" panose="020B0604020202020204" pitchFamily="34" charset="0"/>
                <a:cs typeface="Arial" panose="020B0604020202020204" pitchFamily="34" charset="0"/>
              </a:rPr>
              <a:t>before</a:t>
            </a:r>
            <a:r>
              <a:rPr lang="en-US" sz="3200" dirty="0">
                <a:latin typeface="Arial" panose="020B0604020202020204" pitchFamily="34" charset="0"/>
                <a:cs typeface="Arial" panose="020B0604020202020204" pitchFamily="34" charset="0"/>
              </a:rPr>
              <a:t> shift or immediately when symptoms develop on shift	</a:t>
            </a: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Check symptoms NOT just temperature</a:t>
            </a:r>
          </a:p>
          <a:p>
            <a:endParaRPr lang="en-US" sz="36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893" y="1525189"/>
            <a:ext cx="4840578" cy="4840578"/>
          </a:xfrm>
          <a:prstGeom prst="rect">
            <a:avLst/>
          </a:prstGeom>
        </p:spPr>
      </p:pic>
      <p:sp>
        <p:nvSpPr>
          <p:cNvPr id="9" name="Rectangle 8"/>
          <p:cNvSpPr/>
          <p:nvPr/>
        </p:nvSpPr>
        <p:spPr>
          <a:xfrm>
            <a:off x="8494776" y="2442678"/>
            <a:ext cx="2249424" cy="3583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97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24307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3034" y="2025908"/>
            <a:ext cx="6039677" cy="4832092"/>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Caregivers wear PPE</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Mask </a:t>
            </a:r>
            <a:r>
              <a:rPr lang="en-US" sz="2800" u="sng" dirty="0">
                <a:latin typeface="Arial" panose="020B0604020202020204" pitchFamily="34" charset="0"/>
                <a:cs typeface="Arial" panose="020B0604020202020204" pitchFamily="34" charset="0"/>
              </a:rPr>
              <a:t>ANYTIME</a:t>
            </a:r>
            <a:r>
              <a:rPr lang="en-US" sz="2800" dirty="0">
                <a:latin typeface="Arial" panose="020B0604020202020204" pitchFamily="34" charset="0"/>
                <a:cs typeface="Arial" panose="020B0604020202020204" pitchFamily="34" charset="0"/>
              </a:rPr>
              <a:t> you are around other people</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Shield when within 6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 of patient</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N-95 and Shield when around aerosol generating procedures or COVID patient</a:t>
            </a:r>
          </a:p>
          <a:p>
            <a:endParaRPr lang="en-US" sz="36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pic>
        <p:nvPicPr>
          <p:cNvPr id="23558" name="Picture 6" descr="This system is doomed': Doctors, nurses sound off in NBC News coronavirus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063796"/>
            <a:ext cx="5391560" cy="269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08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24307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3957" y="1881317"/>
            <a:ext cx="10789126"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Caregivers who test Positive</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Cannot return to work until 10 days after positive test</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If receiving oxygen, cannot RTW until 20 days after testing positive</a:t>
            </a:r>
          </a:p>
          <a:p>
            <a:pPr marL="571500" indent="-5715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r>
              <a:rPr lang="en-US" sz="3200" u="sng" dirty="0">
                <a:latin typeface="Arial" panose="020B0604020202020204" pitchFamily="34" charset="0"/>
                <a:cs typeface="Arial" panose="020B0604020202020204" pitchFamily="34" charset="0"/>
              </a:rPr>
              <a:t>CALL CAREGIVER HEALTH </a:t>
            </a:r>
            <a:r>
              <a:rPr lang="en-US" sz="3200" dirty="0">
                <a:latin typeface="Arial" panose="020B0604020202020204" pitchFamily="34" charset="0"/>
                <a:cs typeface="Arial" panose="020B0604020202020204" pitchFamily="34" charset="0"/>
              </a:rPr>
              <a:t>when:</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Caregiver tests positive  -OR-</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Caregiver is exposed to someone who is positive</a:t>
            </a:r>
          </a:p>
          <a:p>
            <a:pPr marL="571500" indent="-5715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482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126664"/>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2919" y="1231470"/>
            <a:ext cx="10789126" cy="4478149"/>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State Staffing available for B-RAC</a:t>
            </a:r>
          </a:p>
          <a:p>
            <a:endParaRPr lang="en-US" sz="3200" dirty="0">
              <a:latin typeface="Arial" panose="020B0604020202020204" pitchFamily="34" charset="0"/>
              <a:cs typeface="Arial" panose="020B0604020202020204" pitchFamily="34" charset="0"/>
            </a:endParaRP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RN’s ICU, Med/</a:t>
            </a:r>
            <a:r>
              <a:rPr lang="en-US" sz="2800" dirty="0" err="1">
                <a:latin typeface="Arial" panose="020B0604020202020204" pitchFamily="34" charset="0"/>
                <a:cs typeface="Arial" panose="020B0604020202020204" pitchFamily="34" charset="0"/>
              </a:rPr>
              <a:t>Surg</a:t>
            </a:r>
            <a:r>
              <a:rPr lang="en-US" sz="2800" dirty="0">
                <a:latin typeface="Arial" panose="020B0604020202020204" pitchFamily="34" charset="0"/>
                <a:cs typeface="Arial" panose="020B0604020202020204" pitchFamily="34" charset="0"/>
              </a:rPr>
              <a:t>, Tele</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Respiratory Therapists</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Must work 100% in COVID area</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Complete STAR Request ICS 215RR And Staffing Request Form</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Send into to city EOC and BRAC</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Contact Cindi Kenady for more direction</a:t>
            </a:r>
            <a:endParaRPr lang="en-US" sz="3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50B12A6-D493-E147-B0BE-BD0EE2F3376D}"/>
              </a:ext>
            </a:extLst>
          </p:cNvPr>
          <p:cNvSpPr txBox="1"/>
          <p:nvPr/>
        </p:nvSpPr>
        <p:spPr>
          <a:xfrm>
            <a:off x="749994" y="5814425"/>
            <a:ext cx="10377052" cy="954107"/>
          </a:xfrm>
          <a:prstGeom prst="rect">
            <a:avLst/>
          </a:prstGeom>
          <a:noFill/>
        </p:spPr>
        <p:txBody>
          <a:bodyPr wrap="square" rtlCol="0">
            <a:spAutoFit/>
          </a:bodyPr>
          <a:lstStyle/>
          <a:p>
            <a:pPr algn="ctr"/>
            <a:r>
              <a:rPr lang="en-US" sz="2800" b="1" i="1" dirty="0">
                <a:solidFill>
                  <a:srgbClr val="FF0000"/>
                </a:solidFill>
              </a:rPr>
              <a:t>We received notice this morning that the State of Texas is sending us</a:t>
            </a:r>
          </a:p>
          <a:p>
            <a:pPr algn="ctr"/>
            <a:r>
              <a:rPr lang="en-US" sz="2800" b="1" i="1" u="sng" dirty="0">
                <a:solidFill>
                  <a:srgbClr val="FF0000"/>
                </a:solidFill>
              </a:rPr>
              <a:t>18 Nurses </a:t>
            </a:r>
            <a:r>
              <a:rPr lang="en-US" sz="2800" b="1" i="1" dirty="0">
                <a:solidFill>
                  <a:srgbClr val="FF0000"/>
                </a:solidFill>
              </a:rPr>
              <a:t>to help with the current situation at Covenant!</a:t>
            </a:r>
          </a:p>
        </p:txBody>
      </p:sp>
    </p:spTree>
    <p:extLst>
      <p:ext uri="{BB962C8B-B14F-4D97-AF65-F5344CB8AC3E}">
        <p14:creationId xmlns:p14="http://schemas.microsoft.com/office/powerpoint/2010/main" val="373627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202680"/>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3957" y="1711645"/>
            <a:ext cx="10789126" cy="3046988"/>
          </a:xfrm>
          <a:prstGeom prst="rect">
            <a:avLst/>
          </a:prstGeom>
          <a:noFill/>
        </p:spPr>
        <p:txBody>
          <a:bodyPr wrap="square" rtlCol="0">
            <a:spAutoFit/>
          </a:bodyPr>
          <a:lstStyle/>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Flu Vaccine Update - &gt;3000 given</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Messaging to caregivers- “I have to wear a mask – so no need to have the flu shot”</a:t>
            </a:r>
          </a:p>
        </p:txBody>
      </p:sp>
      <p:sp>
        <p:nvSpPr>
          <p:cNvPr id="2" name="TextBox 1">
            <a:extLst>
              <a:ext uri="{FF2B5EF4-FFF2-40B4-BE49-F238E27FC236}">
                <a16:creationId xmlns:a16="http://schemas.microsoft.com/office/drawing/2014/main" id="{9072B29A-0774-AE4E-9CDD-CC8CB034B602}"/>
              </a:ext>
            </a:extLst>
          </p:cNvPr>
          <p:cNvSpPr txBox="1"/>
          <p:nvPr/>
        </p:nvSpPr>
        <p:spPr>
          <a:xfrm rot="19693755">
            <a:off x="3917497" y="4367217"/>
            <a:ext cx="2568395" cy="1015663"/>
          </a:xfrm>
          <a:prstGeom prst="rect">
            <a:avLst/>
          </a:prstGeom>
          <a:noFill/>
        </p:spPr>
        <p:txBody>
          <a:bodyPr wrap="none" rtlCol="0">
            <a:spAutoFit/>
          </a:bodyPr>
          <a:lstStyle/>
          <a:p>
            <a:r>
              <a:rPr lang="en-US" sz="6000" b="1" dirty="0">
                <a:solidFill>
                  <a:srgbClr val="FF0000"/>
                </a:solidFill>
              </a:rPr>
              <a:t>Wrong</a:t>
            </a:r>
            <a:r>
              <a:rPr lang="en-US" sz="6000" dirty="0">
                <a:solidFill>
                  <a:srgbClr val="FF0000"/>
                </a:solidFill>
              </a:rPr>
              <a:t>!</a:t>
            </a:r>
          </a:p>
        </p:txBody>
      </p:sp>
    </p:spTree>
    <p:extLst>
      <p:ext uri="{BB962C8B-B14F-4D97-AF65-F5344CB8AC3E}">
        <p14:creationId xmlns:p14="http://schemas.microsoft.com/office/powerpoint/2010/main" val="19063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39" y="-36385"/>
            <a:ext cx="9784080" cy="1508760"/>
          </a:xfrm>
        </p:spPr>
        <p:txBody>
          <a:bodyPr>
            <a:normAutofit/>
          </a:bodyPr>
          <a:lstStyle/>
          <a:p>
            <a:r>
              <a:rPr lang="en-US" sz="4800" dirty="0">
                <a:solidFill>
                  <a:schemeClr val="bg1"/>
                </a:solidFill>
                <a:latin typeface="Arial" panose="020B0604020202020204" pitchFamily="34" charset="0"/>
                <a:cs typeface="Arial" panose="020B0604020202020204" pitchFamily="34" charset="0"/>
              </a:rPr>
              <a:t>N-95 transition to 8210</a:t>
            </a:r>
          </a:p>
        </p:txBody>
      </p:sp>
      <p:sp>
        <p:nvSpPr>
          <p:cNvPr id="4" name="TextBox 3"/>
          <p:cNvSpPr txBox="1"/>
          <p:nvPr/>
        </p:nvSpPr>
        <p:spPr>
          <a:xfrm>
            <a:off x="326213" y="1987582"/>
            <a:ext cx="11250996" cy="5232202"/>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Physicians:  Starts Next Week</a:t>
            </a:r>
          </a:p>
          <a:p>
            <a:pPr marL="1028700" lvl="1" indent="-571500">
              <a:spcAft>
                <a:spcPts val="12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CCH Physician Dining Room, Tues/Thurs 1100-1300  </a:t>
            </a:r>
          </a:p>
          <a:p>
            <a:pPr marL="1028700" lvl="1" indent="-571500">
              <a:spcAft>
                <a:spcPts val="12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CMC PDR, Mon/Tue/Thurs 600-800 and 1500-1700</a:t>
            </a:r>
          </a:p>
          <a:p>
            <a:pPr marL="1028700" lvl="1" indent="-571500">
              <a:spcAft>
                <a:spcPts val="12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Will need to complete Medical Questionnaire if one has not been completed and on file with Caregiver health</a:t>
            </a:r>
          </a:p>
          <a:p>
            <a:pPr marL="1028700" lvl="1" indent="-571500">
              <a:spcAft>
                <a:spcPts val="1200"/>
              </a:spcAft>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endParaRPr lang="en-US" sz="3200" dirty="0"/>
          </a:p>
          <a:p>
            <a:pPr marL="571500" indent="-571500">
              <a:buFont typeface="Arial" panose="020B0604020202020204" pitchFamily="34" charset="0"/>
              <a:buChar char="•"/>
            </a:pPr>
            <a:endParaRPr lang="en-US" sz="3200" dirty="0"/>
          </a:p>
        </p:txBody>
      </p:sp>
    </p:spTree>
    <p:extLst>
      <p:ext uri="{BB962C8B-B14F-4D97-AF65-F5344CB8AC3E}">
        <p14:creationId xmlns:p14="http://schemas.microsoft.com/office/powerpoint/2010/main" val="4262581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954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43018536"/>
              </p:ext>
            </p:extLst>
          </p:nvPr>
        </p:nvGraphicFramePr>
        <p:xfrm>
          <a:off x="348149" y="1349785"/>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solidFill>
                      <a:srgbClr val="FF00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467360" y="4120580"/>
            <a:ext cx="11724640" cy="1200329"/>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CMC- no issues with allotments</a:t>
            </a:r>
          </a:p>
          <a:p>
            <a:r>
              <a:rPr lang="en-US" sz="2400" dirty="0">
                <a:solidFill>
                  <a:schemeClr val="bg1"/>
                </a:solidFill>
                <a:latin typeface="Arial" panose="020B0604020202020204" pitchFamily="34" charset="0"/>
                <a:cs typeface="Arial" panose="020B0604020202020204" pitchFamily="34" charset="0"/>
              </a:rPr>
              <a:t>Grace- no change from last week</a:t>
            </a:r>
          </a:p>
          <a:p>
            <a:r>
              <a:rPr lang="en-US" sz="2400" dirty="0">
                <a:solidFill>
                  <a:schemeClr val="bg1"/>
                </a:solidFill>
                <a:latin typeface="Arial" panose="020B0604020202020204" pitchFamily="34" charset="0"/>
                <a:cs typeface="Arial" panose="020B0604020202020204" pitchFamily="34" charset="0"/>
              </a:rPr>
              <a:t>CMG- 	no issues</a:t>
            </a:r>
          </a:p>
        </p:txBody>
      </p:sp>
      <p:graphicFrame>
        <p:nvGraphicFramePr>
          <p:cNvPr id="8" name="Table 7"/>
          <p:cNvGraphicFramePr>
            <a:graphicFrameLocks noGrp="1"/>
          </p:cNvGraphicFramePr>
          <p:nvPr>
            <p:extLst>
              <p:ext uri="{D42A27DB-BD31-4B8C-83A1-F6EECF244321}">
                <p14:modId xmlns:p14="http://schemas.microsoft.com/office/powerpoint/2010/main" val="2226496464"/>
              </p:ext>
            </p:extLst>
          </p:nvPr>
        </p:nvGraphicFramePr>
        <p:xfrm>
          <a:off x="6248400" y="1215071"/>
          <a:ext cx="5403397" cy="1643952"/>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10791">
                <a:tc>
                  <a:txBody>
                    <a:bodyPr/>
                    <a:lstStyle/>
                    <a:p>
                      <a:r>
                        <a:rPr lang="en-US" sz="2000" b="1" dirty="0">
                          <a:latin typeface="Arial" panose="020B0604020202020204" pitchFamily="34" charset="0"/>
                          <a:cs typeface="Arial" panose="020B0604020202020204" pitchFamily="34" charset="0"/>
                        </a:rPr>
                        <a:t>10/13</a:t>
                      </a:r>
                    </a:p>
                  </a:txBody>
                  <a:tcPr/>
                </a:tc>
                <a:tc>
                  <a:txBody>
                    <a:bodyPr/>
                    <a:lstStyle/>
                    <a:p>
                      <a:pPr algn="ctr"/>
                      <a:r>
                        <a:rPr lang="en-US" dirty="0">
                          <a:latin typeface="Arial" panose="020B0604020202020204" pitchFamily="34" charset="0"/>
                          <a:cs typeface="Arial" panose="020B0604020202020204" pitchFamily="34" charset="0"/>
                        </a:rPr>
                        <a:t>356</a:t>
                      </a:r>
                    </a:p>
                  </a:txBody>
                  <a:tcPr/>
                </a:tc>
                <a:tc>
                  <a:txBody>
                    <a:bodyPr/>
                    <a:lstStyle/>
                    <a:p>
                      <a:pPr algn="ctr"/>
                      <a:r>
                        <a:rPr lang="en-US" dirty="0">
                          <a:latin typeface="Arial" panose="020B0604020202020204" pitchFamily="34" charset="0"/>
                          <a:cs typeface="Arial" panose="020B0604020202020204" pitchFamily="34" charset="0"/>
                        </a:rPr>
                        <a:t>19</a:t>
                      </a:r>
                    </a:p>
                  </a:txBody>
                  <a:tcPr/>
                </a:tc>
                <a:tc>
                  <a:txBody>
                    <a:bodyPr/>
                    <a:lstStyle/>
                    <a:p>
                      <a:pPr algn="ctr"/>
                      <a:r>
                        <a:rPr lang="en-US" dirty="0">
                          <a:latin typeface="Arial" panose="020B0604020202020204" pitchFamily="34" charset="0"/>
                          <a:cs typeface="Arial" panose="020B0604020202020204" pitchFamily="34" charset="0"/>
                        </a:rPr>
                        <a:t>327</a:t>
                      </a:r>
                    </a:p>
                  </a:txBody>
                  <a:tcPr/>
                </a:tc>
                <a:tc>
                  <a:txBody>
                    <a:bodyPr/>
                    <a:lstStyle/>
                    <a:p>
                      <a:pPr algn="ctr"/>
                      <a:r>
                        <a:rPr lang="en-US" dirty="0">
                          <a:latin typeface="Arial" panose="020B0604020202020204" pitchFamily="34" charset="0"/>
                          <a:cs typeface="Arial" panose="020B0604020202020204" pitchFamily="34" charset="0"/>
                        </a:rPr>
                        <a:t>87</a:t>
                      </a:r>
                    </a:p>
                  </a:txBody>
                  <a:tcPr/>
                </a:tc>
                <a:extLst>
                  <a:ext uri="{0D108BD9-81ED-4DB2-BD59-A6C34878D82A}">
                    <a16:rowId xmlns:a16="http://schemas.microsoft.com/office/drawing/2014/main" val="10002"/>
                  </a:ext>
                </a:extLst>
              </a:tr>
              <a:tr h="410791">
                <a:tc>
                  <a:txBody>
                    <a:bodyPr/>
                    <a:lstStyle/>
                    <a:p>
                      <a:r>
                        <a:rPr lang="en-US" sz="2000" b="1" dirty="0">
                          <a:latin typeface="Arial" panose="020B0604020202020204" pitchFamily="34" charset="0"/>
                          <a:cs typeface="Arial" panose="020B0604020202020204" pitchFamily="34" charset="0"/>
                        </a:rPr>
                        <a:t>10/14</a:t>
                      </a:r>
                    </a:p>
                  </a:txBody>
                  <a:tcPr/>
                </a:tc>
                <a:tc>
                  <a:txBody>
                    <a:bodyPr/>
                    <a:lstStyle/>
                    <a:p>
                      <a:pPr algn="ctr"/>
                      <a:r>
                        <a:rPr lang="en-US" dirty="0">
                          <a:latin typeface="Arial" panose="020B0604020202020204" pitchFamily="34" charset="0"/>
                          <a:cs typeface="Arial" panose="020B0604020202020204" pitchFamily="34" charset="0"/>
                        </a:rPr>
                        <a:t>380</a:t>
                      </a:r>
                    </a:p>
                  </a:txBody>
                  <a:tcPr/>
                </a:tc>
                <a:tc>
                  <a:txBody>
                    <a:bodyPr/>
                    <a:lstStyle/>
                    <a:p>
                      <a:pPr algn="ctr"/>
                      <a:r>
                        <a:rPr lang="en-US" dirty="0">
                          <a:latin typeface="Arial" panose="020B0604020202020204" pitchFamily="34" charset="0"/>
                          <a:cs typeface="Arial" panose="020B0604020202020204" pitchFamily="34" charset="0"/>
                        </a:rPr>
                        <a:t>31</a:t>
                      </a:r>
                    </a:p>
                  </a:txBody>
                  <a:tcPr/>
                </a:tc>
                <a:tc>
                  <a:txBody>
                    <a:bodyPr/>
                    <a:lstStyle/>
                    <a:p>
                      <a:pPr algn="ctr"/>
                      <a:r>
                        <a:rPr lang="en-US" dirty="0">
                          <a:latin typeface="Arial" panose="020B0604020202020204" pitchFamily="34" charset="0"/>
                          <a:cs typeface="Arial" panose="020B0604020202020204" pitchFamily="34" charset="0"/>
                        </a:rPr>
                        <a:t>272</a:t>
                      </a:r>
                    </a:p>
                  </a:txBody>
                  <a:tcPr/>
                </a:tc>
                <a:tc>
                  <a:txBody>
                    <a:bodyPr/>
                    <a:lstStyle/>
                    <a:p>
                      <a:pPr algn="ctr"/>
                      <a:r>
                        <a:rPr lang="en-US" dirty="0">
                          <a:latin typeface="Arial" panose="020B0604020202020204" pitchFamily="34" charset="0"/>
                          <a:cs typeface="Arial" panose="020B0604020202020204" pitchFamily="34" charset="0"/>
                        </a:rPr>
                        <a:t>84</a:t>
                      </a:r>
                    </a:p>
                  </a:txBody>
                  <a:tcPr/>
                </a:tc>
                <a:extLst>
                  <a:ext uri="{0D108BD9-81ED-4DB2-BD59-A6C34878D82A}">
                    <a16:rowId xmlns:a16="http://schemas.microsoft.com/office/drawing/2014/main" val="10003"/>
                  </a:ext>
                </a:extLst>
              </a:tr>
            </a:tbl>
          </a:graphicData>
        </a:graphic>
      </p:graphicFrame>
      <p:sp>
        <p:nvSpPr>
          <p:cNvPr id="10" name="Rectangle 9"/>
          <p:cNvSpPr/>
          <p:nvPr/>
        </p:nvSpPr>
        <p:spPr>
          <a:xfrm>
            <a:off x="1216435" y="3012271"/>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38350" y="2985066"/>
            <a:ext cx="3345714"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&gt;2000                          &gt;750</a:t>
            </a:r>
          </a:p>
          <a:p>
            <a:r>
              <a:rPr lang="en-US" sz="2000" dirty="0">
                <a:solidFill>
                  <a:schemeClr val="bg1"/>
                </a:solidFill>
                <a:latin typeface="Arial" panose="020B0604020202020204" pitchFamily="34" charset="0"/>
                <a:cs typeface="Arial" panose="020B0604020202020204" pitchFamily="34" charset="0"/>
              </a:rPr>
              <a:t>&lt;2000                          &lt;750</a:t>
            </a:r>
          </a:p>
          <a:p>
            <a:r>
              <a:rPr lang="en-US" sz="2000" dirty="0">
                <a:solidFill>
                  <a:schemeClr val="bg1"/>
                </a:solidFill>
                <a:latin typeface="Arial" panose="020B0604020202020204" pitchFamily="34" charset="0"/>
                <a:cs typeface="Arial" panose="020B0604020202020204" pitchFamily="34" charset="0"/>
              </a:rPr>
              <a:t>&lt;1600                      	    &lt;500</a:t>
            </a:r>
          </a:p>
        </p:txBody>
      </p:sp>
      <p:sp>
        <p:nvSpPr>
          <p:cNvPr id="12" name="Rectangle 11"/>
          <p:cNvSpPr/>
          <p:nvPr/>
        </p:nvSpPr>
        <p:spPr>
          <a:xfrm>
            <a:off x="1216435" y="3344095"/>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6435" y="3675919"/>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290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TextBox 2"/>
          <p:cNvSpPr txBox="1"/>
          <p:nvPr/>
        </p:nvSpPr>
        <p:spPr>
          <a:xfrm>
            <a:off x="598024" y="1306666"/>
            <a:ext cx="10723692" cy="4893647"/>
          </a:xfrm>
          <a:prstGeom prst="rect">
            <a:avLst/>
          </a:prstGeom>
          <a:noFill/>
        </p:spPr>
        <p:txBody>
          <a:bodyPr wrap="square" rtlCol="0">
            <a:spAutoFit/>
          </a:bodyPr>
          <a:lstStyle/>
          <a:p>
            <a:endParaRPr lang="en-US" sz="3200" dirty="0">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Same day surgery tests</a:t>
            </a:r>
          </a:p>
          <a:p>
            <a:pPr marL="457200" indent="-457200" defTabSz="914400">
              <a:buFont typeface="Arial" panose="020B0604020202020204" pitchFamily="34" charset="0"/>
              <a:buChar char="•"/>
            </a:pPr>
            <a:r>
              <a:rPr lang="en-US" sz="3200" dirty="0">
                <a:solidFill>
                  <a:prstClr val="white"/>
                </a:solidFill>
                <a:latin typeface="Arial" panose="020B0604020202020204" pitchFamily="34" charset="0"/>
                <a:cs typeface="Arial" panose="020B0604020202020204" pitchFamily="34" charset="0"/>
              </a:rPr>
              <a:t>Surgeons encouraged to have patients seen at SAS to have pre-procedural testing</a:t>
            </a:r>
          </a:p>
          <a:p>
            <a:pPr defTabSz="914400"/>
            <a:endParaRPr lang="en-US" sz="3200" dirty="0">
              <a:solidFill>
                <a:prstClr val="white"/>
              </a:solidFill>
              <a:latin typeface="Arial" panose="020B0604020202020204" pitchFamily="34" charset="0"/>
              <a:cs typeface="Arial" panose="020B0604020202020204" pitchFamily="34" charset="0"/>
            </a:endParaRPr>
          </a:p>
          <a:p>
            <a:pPr defTabSz="914400"/>
            <a:r>
              <a:rPr lang="en-US" sz="3200" b="1" dirty="0">
                <a:solidFill>
                  <a:prstClr val="white"/>
                </a:solidFill>
                <a:latin typeface="Arial" panose="020B0604020202020204" pitchFamily="34" charset="0"/>
                <a:cs typeface="Arial" panose="020B0604020202020204" pitchFamily="34" charset="0"/>
              </a:rPr>
              <a:t>Unplanned admission-JACC </a:t>
            </a:r>
          </a:p>
          <a:p>
            <a:pPr marL="457200" indent="-457200" defTabSz="914400">
              <a:buFont typeface="Arial" panose="020B0604020202020204" pitchFamily="34" charset="0"/>
              <a:buChar char="•"/>
            </a:pPr>
            <a:r>
              <a:rPr lang="en-US" sz="3200" dirty="0">
                <a:solidFill>
                  <a:prstClr val="white"/>
                </a:solidFill>
                <a:latin typeface="Arial" panose="020B0604020202020204" pitchFamily="34" charset="0"/>
                <a:cs typeface="Arial" panose="020B0604020202020204" pitchFamily="34" charset="0"/>
              </a:rPr>
              <a:t>If emergency care is needed – go to ED</a:t>
            </a:r>
          </a:p>
          <a:p>
            <a:pPr marL="457200" indent="-457200" defTabSz="914400">
              <a:buFont typeface="Arial" panose="020B0604020202020204" pitchFamily="34" charset="0"/>
              <a:buChar char="•"/>
            </a:pPr>
            <a:r>
              <a:rPr lang="en-US" sz="3200" dirty="0">
                <a:solidFill>
                  <a:prstClr val="white"/>
                </a:solidFill>
                <a:latin typeface="Arial" panose="020B0604020202020204" pitchFamily="34" charset="0"/>
                <a:cs typeface="Arial" panose="020B0604020202020204" pitchFamily="34" charset="0"/>
              </a:rPr>
              <a:t>Not an emergency – treat patient as a PUI until test results received</a:t>
            </a:r>
          </a:p>
          <a:p>
            <a:pPr marL="914400" lvl="1" indent="-457200" defTabSz="9144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007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03653-D29F-B446-8DD8-BC7631757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120"/>
            <a:ext cx="12192000" cy="6665760"/>
          </a:xfrm>
          <a:prstGeom prst="rect">
            <a:avLst/>
          </a:prstGeom>
        </p:spPr>
      </p:pic>
    </p:spTree>
    <p:extLst>
      <p:ext uri="{BB962C8B-B14F-4D97-AF65-F5344CB8AC3E}">
        <p14:creationId xmlns:p14="http://schemas.microsoft.com/office/powerpoint/2010/main" val="3375707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Wesley Wells, PharmD</a:t>
            </a:r>
          </a:p>
          <a:p>
            <a:r>
              <a:rPr lang="en-US" sz="2800" dirty="0">
                <a:ea typeface="+mn-lt"/>
                <a:cs typeface="+mn-lt"/>
              </a:rPr>
              <a:t>Regional Pharmacy Director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305728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DB0FF-7F9F-4CCF-AC9E-86F61A86C518}"/>
              </a:ext>
            </a:extLst>
          </p:cNvPr>
          <p:cNvSpPr>
            <a:spLocks noGrp="1"/>
          </p:cNvSpPr>
          <p:nvPr>
            <p:ph type="title"/>
          </p:nvPr>
        </p:nvSpPr>
        <p:spPr/>
        <p:txBody>
          <a:bodyPr/>
          <a:lstStyle/>
          <a:p>
            <a:r>
              <a:rPr lang="en-GB" dirty="0" err="1"/>
              <a:t>Remdesivir</a:t>
            </a:r>
            <a:endParaRPr lang="en-US" dirty="0"/>
          </a:p>
        </p:txBody>
      </p:sp>
      <p:sp>
        <p:nvSpPr>
          <p:cNvPr id="5" name="Content Placeholder 4">
            <a:extLst>
              <a:ext uri="{FF2B5EF4-FFF2-40B4-BE49-F238E27FC236}">
                <a16:creationId xmlns:a16="http://schemas.microsoft.com/office/drawing/2014/main" id="{6B70E856-40AC-42C7-B095-DAD282861FB8}"/>
              </a:ext>
            </a:extLst>
          </p:cNvPr>
          <p:cNvSpPr>
            <a:spLocks noGrp="1"/>
          </p:cNvSpPr>
          <p:nvPr>
            <p:ph idx="1"/>
          </p:nvPr>
        </p:nvSpPr>
        <p:spPr>
          <a:xfrm>
            <a:off x="609600" y="3134138"/>
            <a:ext cx="10972800" cy="3038407"/>
          </a:xfrm>
        </p:spPr>
        <p:txBody>
          <a:bodyPr/>
          <a:lstStyle/>
          <a:p>
            <a:r>
              <a:rPr lang="en-US" sz="2600" dirty="0"/>
              <a:t>“Gate Keeper” system is no longer functional with current census</a:t>
            </a:r>
          </a:p>
          <a:p>
            <a:r>
              <a:rPr lang="en-US" sz="2600" dirty="0"/>
              <a:t>Expanding utilization to other providers managing COVID patients</a:t>
            </a:r>
          </a:p>
          <a:p>
            <a:pPr lvl="1"/>
            <a:r>
              <a:rPr lang="en-US" sz="2400" dirty="0"/>
              <a:t>Patient will need to meet certain laboratory criteria</a:t>
            </a:r>
          </a:p>
          <a:p>
            <a:pPr lvl="2"/>
            <a:r>
              <a:rPr lang="en-GB" sz="2000" dirty="0"/>
              <a:t>The patient must maintain an ALT ≤ 5x the upper limit </a:t>
            </a:r>
          </a:p>
          <a:p>
            <a:pPr lvl="2"/>
            <a:r>
              <a:rPr lang="en-GB" sz="2000" dirty="0"/>
              <a:t>The patient must maintain a </a:t>
            </a:r>
            <a:r>
              <a:rPr lang="en-GB" sz="2000" dirty="0" err="1"/>
              <a:t>CrCl</a:t>
            </a:r>
            <a:r>
              <a:rPr lang="en-GB" sz="2000" dirty="0"/>
              <a:t>  ≥30 ml/min</a:t>
            </a:r>
          </a:p>
          <a:p>
            <a:pPr lvl="1"/>
            <a:r>
              <a:rPr lang="en-US" sz="2400" dirty="0"/>
              <a:t>The ordering provider is responsible for documenting that consent was obtained and that appropriate education</a:t>
            </a:r>
          </a:p>
        </p:txBody>
      </p:sp>
      <p:graphicFrame>
        <p:nvGraphicFramePr>
          <p:cNvPr id="12" name="Content Placeholder 3">
            <a:extLst>
              <a:ext uri="{FF2B5EF4-FFF2-40B4-BE49-F238E27FC236}">
                <a16:creationId xmlns:a16="http://schemas.microsoft.com/office/drawing/2014/main" id="{B1EFF003-5A13-4A66-942C-42CB2116F278}"/>
              </a:ext>
            </a:extLst>
          </p:cNvPr>
          <p:cNvGraphicFramePr>
            <a:graphicFrameLocks/>
          </p:cNvGraphicFramePr>
          <p:nvPr>
            <p:extLst/>
          </p:nvPr>
        </p:nvGraphicFramePr>
        <p:xfrm>
          <a:off x="2381740" y="1245704"/>
          <a:ext cx="7176728" cy="1676400"/>
        </p:xfrm>
        <a:graphic>
          <a:graphicData uri="http://schemas.openxmlformats.org/drawingml/2006/table">
            <a:tbl>
              <a:tblPr firstRow="1" bandRow="1">
                <a:tableStyleId>{00A15C55-8517-42AA-B614-E9B94910E393}</a:tableStyleId>
              </a:tblPr>
              <a:tblGrid>
                <a:gridCol w="2282889">
                  <a:extLst>
                    <a:ext uri="{9D8B030D-6E8A-4147-A177-3AD203B41FA5}">
                      <a16:colId xmlns:a16="http://schemas.microsoft.com/office/drawing/2014/main" val="20000"/>
                    </a:ext>
                  </a:extLst>
                </a:gridCol>
                <a:gridCol w="1547665">
                  <a:extLst>
                    <a:ext uri="{9D8B030D-6E8A-4147-A177-3AD203B41FA5}">
                      <a16:colId xmlns:a16="http://schemas.microsoft.com/office/drawing/2014/main" val="20001"/>
                    </a:ext>
                  </a:extLst>
                </a:gridCol>
                <a:gridCol w="1762539">
                  <a:extLst>
                    <a:ext uri="{9D8B030D-6E8A-4147-A177-3AD203B41FA5}">
                      <a16:colId xmlns:a16="http://schemas.microsoft.com/office/drawing/2014/main" val="20002"/>
                    </a:ext>
                  </a:extLst>
                </a:gridCol>
                <a:gridCol w="1583635">
                  <a:extLst>
                    <a:ext uri="{9D8B030D-6E8A-4147-A177-3AD203B41FA5}">
                      <a16:colId xmlns:a16="http://schemas.microsoft.com/office/drawing/2014/main" val="20003"/>
                    </a:ext>
                  </a:extLst>
                </a:gridCol>
              </a:tblGrid>
              <a:tr h="274320">
                <a:tc>
                  <a:txBody>
                    <a:bodyPr/>
                    <a:lstStyle/>
                    <a:p>
                      <a:r>
                        <a:rPr lang="en-US" sz="1600" dirty="0"/>
                        <a:t>Ministry</a:t>
                      </a:r>
                      <a:endParaRPr lang="en-US" sz="1600" i="0" dirty="0"/>
                    </a:p>
                  </a:txBody>
                  <a:tcPr/>
                </a:tc>
                <a:tc>
                  <a:txBody>
                    <a:bodyPr/>
                    <a:lstStyle/>
                    <a:p>
                      <a:pPr algn="ctr"/>
                      <a:r>
                        <a:rPr lang="en-US" sz="1600" dirty="0"/>
                        <a:t>Stock</a:t>
                      </a:r>
                      <a:endParaRPr lang="en-US" sz="1600" i="0" dirty="0"/>
                    </a:p>
                  </a:txBody>
                  <a:tcPr/>
                </a:tc>
                <a:tc>
                  <a:txBody>
                    <a:bodyPr/>
                    <a:lstStyle/>
                    <a:p>
                      <a:pPr algn="ctr"/>
                      <a:r>
                        <a:rPr lang="en-US" sz="1600" baseline="0" dirty="0"/>
                        <a:t>Used Yesterday</a:t>
                      </a:r>
                      <a:endParaRPr lang="en-US" sz="1600" i="0" dirty="0"/>
                    </a:p>
                  </a:txBody>
                  <a:tcPr/>
                </a:tc>
                <a:tc>
                  <a:txBody>
                    <a:bodyPr/>
                    <a:lstStyle/>
                    <a:p>
                      <a:pPr algn="ctr"/>
                      <a:r>
                        <a:rPr lang="en-US" sz="1600" dirty="0"/>
                        <a:t>Stock Level</a:t>
                      </a:r>
                      <a:endParaRPr lang="en-US" sz="1600" i="0" dirty="0"/>
                    </a:p>
                  </a:txBody>
                  <a:tcPr/>
                </a:tc>
                <a:extLst>
                  <a:ext uri="{0D108BD9-81ED-4DB2-BD59-A6C34878D82A}">
                    <a16:rowId xmlns:a16="http://schemas.microsoft.com/office/drawing/2014/main" val="10000"/>
                  </a:ext>
                </a:extLst>
              </a:tr>
              <a:tr h="274320">
                <a:tc>
                  <a:txBody>
                    <a:bodyPr/>
                    <a:lstStyle/>
                    <a:p>
                      <a:r>
                        <a:rPr lang="en-US" sz="1600" dirty="0"/>
                        <a:t>Covenant</a:t>
                      </a:r>
                      <a:r>
                        <a:rPr lang="en-US" sz="1600" baseline="0" dirty="0"/>
                        <a:t> </a:t>
                      </a:r>
                      <a:r>
                        <a:rPr lang="en-US" sz="1600" dirty="0"/>
                        <a:t>Medical Center</a:t>
                      </a:r>
                      <a:endParaRPr lang="en-US" sz="1600" i="0" dirty="0"/>
                    </a:p>
                  </a:txBody>
                  <a:tcPr/>
                </a:tc>
                <a:tc>
                  <a:txBody>
                    <a:bodyPr/>
                    <a:lstStyle/>
                    <a:p>
                      <a:pPr algn="ctr"/>
                      <a:r>
                        <a:rPr lang="en-US" sz="1600" dirty="0"/>
                        <a:t>486</a:t>
                      </a:r>
                      <a:endParaRPr lang="en-US" sz="1600" b="0"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i="0" dirty="0"/>
                        <a:t>4</a:t>
                      </a:r>
                      <a:r>
                        <a:rPr lang="en-US" sz="1600" b="0" i="0" dirty="0"/>
                        <a:t>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1">
                              <a:lumMod val="50000"/>
                            </a:schemeClr>
                          </a:solidFill>
                        </a:rPr>
                        <a:t>Green</a:t>
                      </a:r>
                      <a:endParaRPr lang="en-US" sz="1600" b="0" i="0" dirty="0">
                        <a:solidFill>
                          <a:schemeClr val="accent1">
                            <a:lumMod val="50000"/>
                          </a:schemeClr>
                        </a:solidFill>
                      </a:endParaRPr>
                    </a:p>
                  </a:txBody>
                  <a:tcPr>
                    <a:solidFill>
                      <a:schemeClr val="accent1">
                        <a:lumMod val="60000"/>
                        <a:lumOff val="40000"/>
                      </a:schemeClr>
                    </a:solidFill>
                  </a:tcPr>
                </a:tc>
                <a:extLst>
                  <a:ext uri="{0D108BD9-81ED-4DB2-BD59-A6C34878D82A}">
                    <a16:rowId xmlns:a16="http://schemas.microsoft.com/office/drawing/2014/main" val="10001"/>
                  </a:ext>
                </a:extLst>
              </a:tr>
              <a:tr h="274320">
                <a:tc>
                  <a:txBody>
                    <a:bodyPr/>
                    <a:lstStyle/>
                    <a:p>
                      <a:r>
                        <a:rPr lang="en-US" sz="1600" dirty="0"/>
                        <a:t>Children’s Hospital</a:t>
                      </a:r>
                      <a:endParaRPr lang="en-US" sz="1600" i="0" dirty="0"/>
                    </a:p>
                  </a:txBody>
                  <a:tcPr/>
                </a:tc>
                <a:tc>
                  <a:txBody>
                    <a:bodyPr/>
                    <a:lstStyle/>
                    <a:p>
                      <a:pPr algn="ctr"/>
                      <a:r>
                        <a:rPr lang="en-US" sz="1600" dirty="0"/>
                        <a:t>0</a:t>
                      </a:r>
                      <a:endParaRPr lang="en-US" sz="1600"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0</a:t>
                      </a:r>
                      <a:endParaRPr lang="en-US" sz="16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9892F">
                              <a:lumMod val="50000"/>
                            </a:srgbClr>
                          </a:solidFill>
                          <a:effectLst/>
                          <a:uLnTx/>
                          <a:uFillTx/>
                          <a:latin typeface="Calibri"/>
                          <a:ea typeface="+mn-ea"/>
                          <a:cs typeface="+mn-cs"/>
                        </a:rPr>
                        <a:t>Green</a:t>
                      </a:r>
                    </a:p>
                  </a:txBody>
                  <a:tcPr>
                    <a:solidFill>
                      <a:schemeClr val="accent1">
                        <a:lumMod val="60000"/>
                        <a:lumOff val="40000"/>
                      </a:schemeClr>
                    </a:solidFill>
                  </a:tcPr>
                </a:tc>
                <a:extLst>
                  <a:ext uri="{0D108BD9-81ED-4DB2-BD59-A6C34878D82A}">
                    <a16:rowId xmlns:a16="http://schemas.microsoft.com/office/drawing/2014/main" val="10002"/>
                  </a:ext>
                </a:extLst>
              </a:tr>
              <a:tr h="274320">
                <a:tc>
                  <a:txBody>
                    <a:bodyPr/>
                    <a:lstStyle/>
                    <a:p>
                      <a:r>
                        <a:rPr lang="en-US" sz="1600" dirty="0"/>
                        <a:t>Covenant Plainview</a:t>
                      </a:r>
                      <a:endParaRPr lang="en-US" sz="1600" i="0" dirty="0"/>
                    </a:p>
                  </a:txBody>
                  <a:tcPr/>
                </a:tc>
                <a:tc>
                  <a:txBody>
                    <a:bodyPr/>
                    <a:lstStyle/>
                    <a:p>
                      <a:pPr algn="ctr"/>
                      <a:r>
                        <a:rPr lang="en-US" sz="1600" dirty="0"/>
                        <a:t>151</a:t>
                      </a:r>
                      <a:endParaRPr lang="en-US" sz="1600"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9</a:t>
                      </a:r>
                      <a:endParaRPr lang="en-US" sz="16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9892F">
                              <a:lumMod val="50000"/>
                            </a:srgbClr>
                          </a:solidFill>
                          <a:effectLst/>
                          <a:uLnTx/>
                          <a:uFillTx/>
                          <a:latin typeface="Calibri"/>
                          <a:ea typeface="+mn-ea"/>
                          <a:cs typeface="+mn-cs"/>
                        </a:rPr>
                        <a:t>Green</a:t>
                      </a:r>
                    </a:p>
                  </a:txBody>
                  <a:tcPr>
                    <a:solidFill>
                      <a:schemeClr val="accent1">
                        <a:lumMod val="60000"/>
                        <a:lumOff val="40000"/>
                      </a:schemeClr>
                    </a:solidFill>
                  </a:tcPr>
                </a:tc>
                <a:extLst>
                  <a:ext uri="{0D108BD9-81ED-4DB2-BD59-A6C34878D82A}">
                    <a16:rowId xmlns:a16="http://schemas.microsoft.com/office/drawing/2014/main" val="10003"/>
                  </a:ext>
                </a:extLst>
              </a:tr>
              <a:tr h="274320">
                <a:tc>
                  <a:txBody>
                    <a:bodyPr/>
                    <a:lstStyle/>
                    <a:p>
                      <a:r>
                        <a:rPr lang="en-US" sz="1600" dirty="0"/>
                        <a:t>Covenant </a:t>
                      </a:r>
                      <a:r>
                        <a:rPr lang="en-US" sz="1600" dirty="0" err="1"/>
                        <a:t>Levelland</a:t>
                      </a:r>
                      <a:endParaRPr lang="en-US" sz="1600" i="0" dirty="0"/>
                    </a:p>
                  </a:txBody>
                  <a:tcPr/>
                </a:tc>
                <a:tc>
                  <a:txBody>
                    <a:bodyPr/>
                    <a:lstStyle/>
                    <a:p>
                      <a:pPr algn="ctr"/>
                      <a:r>
                        <a:rPr lang="en-US" sz="1600" dirty="0"/>
                        <a:t>16</a:t>
                      </a:r>
                      <a:endParaRPr lang="en-US" sz="1600"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i="0" dirty="0"/>
                        <a:t>2</a:t>
                      </a:r>
                      <a:endParaRPr lang="en-US" sz="1600" b="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9892F">
                              <a:lumMod val="50000"/>
                            </a:srgbClr>
                          </a:solidFill>
                          <a:effectLst/>
                          <a:uLnTx/>
                          <a:uFillTx/>
                          <a:latin typeface="Calibri"/>
                          <a:ea typeface="+mn-ea"/>
                          <a:cs typeface="+mn-cs"/>
                        </a:rPr>
                        <a:t>Green</a:t>
                      </a:r>
                    </a:p>
                  </a:txBody>
                  <a:tcPr>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13624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Remdesivir - Consent</a:t>
            </a:r>
          </a:p>
        </p:txBody>
      </p:sp>
      <p:sp>
        <p:nvSpPr>
          <p:cNvPr id="5" name="Content Placeholder 4">
            <a:extLst>
              <a:ext uri="{FF2B5EF4-FFF2-40B4-BE49-F238E27FC236}">
                <a16:creationId xmlns:a16="http://schemas.microsoft.com/office/drawing/2014/main" id="{CD083DBF-6820-4F5F-83E7-F1EE68197AD3}"/>
              </a:ext>
            </a:extLst>
          </p:cNvPr>
          <p:cNvSpPr>
            <a:spLocks noGrp="1"/>
          </p:cNvSpPr>
          <p:nvPr>
            <p:ph idx="1"/>
          </p:nvPr>
        </p:nvSpPr>
        <p:spPr/>
        <p:txBody>
          <a:bodyPr>
            <a:normAutofit fontScale="70000" lnSpcReduction="20000"/>
          </a:bodyPr>
          <a:lstStyle/>
          <a:p>
            <a:r>
              <a:rPr lang="en-GB" dirty="0"/>
              <a:t>I discussed the following with the [patient / legally authorized representative]: </a:t>
            </a:r>
          </a:p>
          <a:p>
            <a:pPr lvl="1"/>
            <a:r>
              <a:rPr lang="en-GB" dirty="0"/>
              <a:t>The patient's clinical condition is consistent with clinical inclusion criteria supporting the emergency use of </a:t>
            </a:r>
            <a:r>
              <a:rPr lang="en-GB" dirty="0" err="1"/>
              <a:t>remdesivir</a:t>
            </a:r>
            <a:r>
              <a:rPr lang="en-GB" dirty="0"/>
              <a:t>, an investigational drug. </a:t>
            </a:r>
          </a:p>
          <a:p>
            <a:pPr lvl="1"/>
            <a:r>
              <a:rPr lang="en-GB" dirty="0"/>
              <a:t>The FDA has authorized the emergency use of </a:t>
            </a:r>
            <a:r>
              <a:rPr lang="en-GB" dirty="0" err="1"/>
              <a:t>remdesivir</a:t>
            </a:r>
            <a:r>
              <a:rPr lang="en-GB" dirty="0"/>
              <a:t>, which is not FDA approved, for treatment of COVID-19. </a:t>
            </a:r>
          </a:p>
          <a:p>
            <a:pPr lvl="1"/>
            <a:r>
              <a:rPr lang="en-GB" dirty="0"/>
              <a:t>I informed the patient or legally authorized representative (LAR) that s/he has the option to accept or refuse </a:t>
            </a:r>
            <a:r>
              <a:rPr lang="en-GB" dirty="0" err="1"/>
              <a:t>remdesivir</a:t>
            </a:r>
            <a:r>
              <a:rPr lang="en-GB" dirty="0"/>
              <a:t>. We discussed alternative options including transitioning to comfort care / hospice (if clinically appropriate). </a:t>
            </a:r>
          </a:p>
          <a:p>
            <a:pPr lvl="1"/>
            <a:r>
              <a:rPr lang="en-GB" dirty="0"/>
              <a:t>Information on available alternative treatments and the risks and benefits of those alternatives. </a:t>
            </a:r>
          </a:p>
          <a:p>
            <a:pPr lvl="1"/>
            <a:r>
              <a:rPr lang="en-GB" dirty="0"/>
              <a:t>Significant and potential risks and benefits of </a:t>
            </a:r>
            <a:r>
              <a:rPr lang="en-GB" dirty="0" err="1"/>
              <a:t>remdesivir</a:t>
            </a:r>
            <a:r>
              <a:rPr lang="en-GB" dirty="0"/>
              <a:t>, and the extent to which they may occur, is not known at this time. </a:t>
            </a:r>
          </a:p>
          <a:p>
            <a:pPr lvl="1"/>
            <a:r>
              <a:rPr lang="en-GB" dirty="0"/>
              <a:t>The patient/LAR has been provided a Fact Sheet substantially similar to the FDA Fact Sheet. </a:t>
            </a:r>
          </a:p>
          <a:p>
            <a:pPr lvl="2"/>
            <a:r>
              <a:rPr lang="en-GB" dirty="0"/>
              <a:t>FDA Fact Sheet for Patients and Parents/Caregivers</a:t>
            </a:r>
          </a:p>
          <a:p>
            <a:pPr lvl="2"/>
            <a:r>
              <a:rPr lang="en-GB" dirty="0"/>
              <a:t>https://www.fda.gov/media/137565/download </a:t>
            </a:r>
          </a:p>
          <a:p>
            <a:pPr lvl="1"/>
            <a:r>
              <a:rPr lang="en-GB" dirty="0"/>
              <a:t>I provided an opportunity for the patient/LAR to ask questions and discuss any concerns.</a:t>
            </a:r>
            <a:endParaRPr lang="en-US" dirty="0"/>
          </a:p>
        </p:txBody>
      </p:sp>
    </p:spTree>
    <p:extLst>
      <p:ext uri="{BB962C8B-B14F-4D97-AF65-F5344CB8AC3E}">
        <p14:creationId xmlns:p14="http://schemas.microsoft.com/office/powerpoint/2010/main" val="2708966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2ABD-3096-4BCE-85C0-15216F6B39DA}"/>
              </a:ext>
            </a:extLst>
          </p:cNvPr>
          <p:cNvSpPr>
            <a:spLocks noGrp="1"/>
          </p:cNvSpPr>
          <p:nvPr>
            <p:ph type="title"/>
          </p:nvPr>
        </p:nvSpPr>
        <p:spPr/>
        <p:txBody>
          <a:bodyPr/>
          <a:lstStyle/>
          <a:p>
            <a:r>
              <a:rPr lang="en-GB" dirty="0"/>
              <a:t>Vaccine Preparation Update</a:t>
            </a:r>
            <a:endParaRPr lang="en-US" dirty="0"/>
          </a:p>
        </p:txBody>
      </p:sp>
      <p:graphicFrame>
        <p:nvGraphicFramePr>
          <p:cNvPr id="4" name="Content Placeholder 3">
            <a:extLst>
              <a:ext uri="{FF2B5EF4-FFF2-40B4-BE49-F238E27FC236}">
                <a16:creationId xmlns:a16="http://schemas.microsoft.com/office/drawing/2014/main" id="{D262A8BE-999B-4944-8FFD-E2BDE1FA1EC0}"/>
              </a:ext>
            </a:extLst>
          </p:cNvPr>
          <p:cNvGraphicFramePr>
            <a:graphicFrameLocks noGrp="1"/>
          </p:cNvGraphicFramePr>
          <p:nvPr>
            <p:ph idx="1"/>
            <p:extLst/>
          </p:nvPr>
        </p:nvGraphicFramePr>
        <p:xfrm>
          <a:off x="609600" y="1106559"/>
          <a:ext cx="11483009" cy="4555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2489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Shortages</a:t>
            </a:r>
          </a:p>
        </p:txBody>
      </p:sp>
      <p:sp>
        <p:nvSpPr>
          <p:cNvPr id="3" name="Content Placeholder 2"/>
          <p:cNvSpPr>
            <a:spLocks noGrp="1"/>
          </p:cNvSpPr>
          <p:nvPr>
            <p:ph idx="1"/>
          </p:nvPr>
        </p:nvSpPr>
        <p:spPr/>
        <p:txBody>
          <a:bodyPr/>
          <a:lstStyle/>
          <a:p>
            <a:r>
              <a:rPr lang="en-US" sz="2400" dirty="0"/>
              <a:t>COVID</a:t>
            </a:r>
          </a:p>
          <a:p>
            <a:pPr lvl="1"/>
            <a:r>
              <a:rPr lang="en-US" sz="2000" dirty="0"/>
              <a:t>Doing well on stock</a:t>
            </a:r>
          </a:p>
          <a:p>
            <a:pPr lvl="1"/>
            <a:r>
              <a:rPr lang="en-US" sz="2000" dirty="0"/>
              <a:t>Needing to stay on top of allocations due to rapid increase in census</a:t>
            </a:r>
          </a:p>
          <a:p>
            <a:pPr marL="457200" lvl="1" indent="0">
              <a:buNone/>
            </a:pPr>
            <a:endParaRPr lang="en-US" sz="2000" dirty="0"/>
          </a:p>
          <a:p>
            <a:r>
              <a:rPr lang="en-US" sz="2400" dirty="0"/>
              <a:t>Non-COVID</a:t>
            </a:r>
          </a:p>
          <a:p>
            <a:pPr lvl="1"/>
            <a:r>
              <a:rPr lang="en-US" sz="2000" dirty="0"/>
              <a:t>Hydralazine 20mg/ml – No ETA</a:t>
            </a:r>
          </a:p>
          <a:p>
            <a:pPr lvl="1"/>
            <a:r>
              <a:rPr lang="en-US" sz="2000" dirty="0"/>
              <a:t>Enalaprilat vials – No ETA</a:t>
            </a:r>
          </a:p>
          <a:p>
            <a:pPr lvl="1"/>
            <a:r>
              <a:rPr lang="en-US" sz="2000" dirty="0" err="1"/>
              <a:t>Acetazolomide</a:t>
            </a:r>
            <a:r>
              <a:rPr lang="en-US" sz="2000" dirty="0"/>
              <a:t> 500mg vials – No ETA</a:t>
            </a:r>
          </a:p>
          <a:p>
            <a:pPr lvl="1"/>
            <a:r>
              <a:rPr lang="en-US" sz="2000" dirty="0"/>
              <a:t>Neomycin Amps – No ETA</a:t>
            </a:r>
          </a:p>
          <a:p>
            <a:pPr lvl="1"/>
            <a:r>
              <a:rPr lang="en-US" sz="2000" dirty="0"/>
              <a:t>Valproate Sodium 500mg/5ml – End October</a:t>
            </a:r>
          </a:p>
          <a:p>
            <a:pPr lvl="1"/>
            <a:r>
              <a:rPr lang="en-US" sz="2000" dirty="0"/>
              <a:t>Propofol 100mg/100ml – No ETA Allocated (Sporadic shipments)</a:t>
            </a:r>
          </a:p>
          <a:p>
            <a:pPr lvl="1"/>
            <a:r>
              <a:rPr lang="en-US" sz="2000" dirty="0"/>
              <a:t>Clindamycin 600mg/50ml bags – No ETA (Sporadic shipments)</a:t>
            </a:r>
          </a:p>
          <a:p>
            <a:pPr lvl="1"/>
            <a:r>
              <a:rPr lang="en-US" sz="2000" dirty="0"/>
              <a:t>Nalbuphine 10mg/ml – End of December</a:t>
            </a:r>
          </a:p>
        </p:txBody>
      </p:sp>
    </p:spTree>
    <p:extLst>
      <p:ext uri="{BB962C8B-B14F-4D97-AF65-F5344CB8AC3E}">
        <p14:creationId xmlns:p14="http://schemas.microsoft.com/office/powerpoint/2010/main" val="1204982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4D51-FDA1-184F-A90D-AD0BC6664CA5}"/>
              </a:ext>
            </a:extLst>
          </p:cNvPr>
          <p:cNvSpPr>
            <a:spLocks noGrp="1"/>
          </p:cNvSpPr>
          <p:nvPr>
            <p:ph type="ctrTitle"/>
          </p:nvPr>
        </p:nvSpPr>
        <p:spPr/>
        <p:txBody>
          <a:bodyPr/>
          <a:lstStyle/>
          <a:p>
            <a:r>
              <a:rPr lang="en-US" dirty="0"/>
              <a:t>Communications Update</a:t>
            </a:r>
          </a:p>
        </p:txBody>
      </p:sp>
      <p:sp>
        <p:nvSpPr>
          <p:cNvPr id="3" name="Subtitle 2">
            <a:extLst>
              <a:ext uri="{FF2B5EF4-FFF2-40B4-BE49-F238E27FC236}">
                <a16:creationId xmlns:a16="http://schemas.microsoft.com/office/drawing/2014/main" id="{70EE2A53-E295-EE47-85B1-DB91C0A8FE7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728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D51C-9837-3A4D-A373-510930745739}"/>
              </a:ext>
            </a:extLst>
          </p:cNvPr>
          <p:cNvSpPr>
            <a:spLocks noGrp="1"/>
          </p:cNvSpPr>
          <p:nvPr>
            <p:ph type="title"/>
          </p:nvPr>
        </p:nvSpPr>
        <p:spPr/>
        <p:txBody>
          <a:bodyPr/>
          <a:lstStyle/>
          <a:p>
            <a:r>
              <a:rPr lang="en-US" dirty="0">
                <a:solidFill>
                  <a:schemeClr val="bg1"/>
                </a:solidFill>
              </a:rPr>
              <a:t>Probable Reinfection Documented</a:t>
            </a:r>
          </a:p>
        </p:txBody>
      </p:sp>
      <p:sp>
        <p:nvSpPr>
          <p:cNvPr id="7" name="Content Placeholder 6">
            <a:extLst>
              <a:ext uri="{FF2B5EF4-FFF2-40B4-BE49-F238E27FC236}">
                <a16:creationId xmlns:a16="http://schemas.microsoft.com/office/drawing/2014/main" id="{6931732B-1BD7-5144-8247-FBE94288C06C}"/>
              </a:ext>
            </a:extLst>
          </p:cNvPr>
          <p:cNvSpPr>
            <a:spLocks noGrp="1"/>
          </p:cNvSpPr>
          <p:nvPr>
            <p:ph idx="1"/>
          </p:nvPr>
        </p:nvSpPr>
        <p:spPr/>
        <p:txBody>
          <a:bodyPr/>
          <a:lstStyle/>
          <a:p>
            <a:endParaRPr lang="en-US"/>
          </a:p>
        </p:txBody>
      </p:sp>
      <p:pic>
        <p:nvPicPr>
          <p:cNvPr id="8" name="Content Placeholder 4">
            <a:extLst>
              <a:ext uri="{FF2B5EF4-FFF2-40B4-BE49-F238E27FC236}">
                <a16:creationId xmlns:a16="http://schemas.microsoft.com/office/drawing/2014/main" id="{B1A3C11E-35C7-AF4E-ACBE-2600BE196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50" y="2326481"/>
            <a:ext cx="10452100" cy="2692400"/>
          </a:xfrm>
          <a:prstGeom prst="rect">
            <a:avLst/>
          </a:prstGeom>
        </p:spPr>
      </p:pic>
    </p:spTree>
    <p:extLst>
      <p:ext uri="{BB962C8B-B14F-4D97-AF65-F5344CB8AC3E}">
        <p14:creationId xmlns:p14="http://schemas.microsoft.com/office/powerpoint/2010/main" val="223305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87AC-3491-7D4C-8303-F3583AEFE37E}"/>
              </a:ext>
            </a:extLst>
          </p:cNvPr>
          <p:cNvSpPr>
            <a:spLocks noGrp="1"/>
          </p:cNvSpPr>
          <p:nvPr>
            <p:ph type="title"/>
          </p:nvPr>
        </p:nvSpPr>
        <p:spPr/>
        <p:txBody>
          <a:bodyPr/>
          <a:lstStyle/>
          <a:p>
            <a:r>
              <a:rPr lang="en-US" dirty="0">
                <a:solidFill>
                  <a:schemeClr val="bg1"/>
                </a:solidFill>
              </a:rPr>
              <a:t>Synopsis</a:t>
            </a:r>
          </a:p>
        </p:txBody>
      </p:sp>
      <p:sp>
        <p:nvSpPr>
          <p:cNvPr id="4" name="Content Placeholder 3">
            <a:extLst>
              <a:ext uri="{FF2B5EF4-FFF2-40B4-BE49-F238E27FC236}">
                <a16:creationId xmlns:a16="http://schemas.microsoft.com/office/drawing/2014/main" id="{038ACEFD-6DCC-CD46-9518-BCCE10BEAF20}"/>
              </a:ext>
            </a:extLst>
          </p:cNvPr>
          <p:cNvSpPr>
            <a:spLocks noGrp="1"/>
          </p:cNvSpPr>
          <p:nvPr>
            <p:ph idx="1"/>
          </p:nvPr>
        </p:nvSpPr>
        <p:spPr/>
        <p:txBody>
          <a:bodyPr/>
          <a:lstStyle/>
          <a:p>
            <a:r>
              <a:rPr lang="en-US" sz="2400" dirty="0"/>
              <a:t>Scientists say they've discovered that a </a:t>
            </a:r>
            <a:r>
              <a:rPr lang="en-US" sz="2400" dirty="0">
                <a:solidFill>
                  <a:srgbClr val="FF0000"/>
                </a:solidFill>
              </a:rPr>
              <a:t>25-year-old man in Nevada was infected with the novel coronavirus twice</a:t>
            </a:r>
            <a:r>
              <a:rPr lang="en-US" sz="2400" dirty="0"/>
              <a:t>, marking the first confirmed case of coronavirus reinfection in the United States, according to a </a:t>
            </a:r>
            <a:r>
              <a:rPr lang="en-US" sz="2400" dirty="0">
                <a:hlinkClick r:id="rId2"/>
              </a:rPr>
              <a:t>case study</a:t>
            </a:r>
            <a:r>
              <a:rPr lang="en-US" sz="2400" dirty="0"/>
              <a:t> published Monday in </a:t>
            </a:r>
            <a:r>
              <a:rPr lang="en-US" sz="2400" i="1" dirty="0"/>
              <a:t>The Lancet</a:t>
            </a:r>
            <a:r>
              <a:rPr lang="en-US" sz="2400" dirty="0"/>
              <a:t>.</a:t>
            </a:r>
          </a:p>
          <a:p>
            <a:endParaRPr lang="en-US" sz="2400" dirty="0"/>
          </a:p>
          <a:p>
            <a:r>
              <a:rPr lang="en-US" sz="2400" dirty="0"/>
              <a:t>The patient first showed symptoms of Covid-19, the disease caused by the coronavirus, on </a:t>
            </a:r>
            <a:r>
              <a:rPr lang="en-US" sz="2400" dirty="0">
                <a:solidFill>
                  <a:srgbClr val="FF0000"/>
                </a:solidFill>
              </a:rPr>
              <a:t>March 25</a:t>
            </a:r>
            <a:r>
              <a:rPr lang="en-US" sz="2400" dirty="0"/>
              <a:t>. His symptoms included a sore throat, cough, headache, nausea, and diarrhea. The man on April 18 underwent a reverse transcription polymerase chain reaction (RT-PCR) test for the novel coronavirus as part of a community testing event held by the Washoe County Health District. His test results were positive, and the man self-isolated.</a:t>
            </a:r>
          </a:p>
        </p:txBody>
      </p:sp>
    </p:spTree>
    <p:extLst>
      <p:ext uri="{BB962C8B-B14F-4D97-AF65-F5344CB8AC3E}">
        <p14:creationId xmlns:p14="http://schemas.microsoft.com/office/powerpoint/2010/main" val="341913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7026-94B3-A244-9331-8918D4D571A7}"/>
              </a:ext>
            </a:extLst>
          </p:cNvPr>
          <p:cNvSpPr>
            <a:spLocks noGrp="1"/>
          </p:cNvSpPr>
          <p:nvPr>
            <p:ph type="title"/>
          </p:nvPr>
        </p:nvSpPr>
        <p:spPr/>
        <p:txBody>
          <a:bodyPr/>
          <a:lstStyle/>
          <a:p>
            <a:r>
              <a:rPr lang="en-US" dirty="0"/>
              <a:t>Potential Reinfection (Continued)</a:t>
            </a:r>
          </a:p>
        </p:txBody>
      </p:sp>
      <p:sp>
        <p:nvSpPr>
          <p:cNvPr id="3" name="Content Placeholder 2">
            <a:extLst>
              <a:ext uri="{FF2B5EF4-FFF2-40B4-BE49-F238E27FC236}">
                <a16:creationId xmlns:a16="http://schemas.microsoft.com/office/drawing/2014/main" id="{029CF185-356E-6A4A-8454-88570E4D010F}"/>
              </a:ext>
            </a:extLst>
          </p:cNvPr>
          <p:cNvSpPr>
            <a:spLocks noGrp="1"/>
          </p:cNvSpPr>
          <p:nvPr>
            <p:ph idx="1"/>
          </p:nvPr>
        </p:nvSpPr>
        <p:spPr>
          <a:xfrm>
            <a:off x="204536" y="1219201"/>
            <a:ext cx="11815012" cy="4906963"/>
          </a:xfrm>
        </p:spPr>
        <p:txBody>
          <a:bodyPr/>
          <a:lstStyle/>
          <a:p>
            <a:r>
              <a:rPr lang="en-US" sz="2400" dirty="0"/>
              <a:t>The man's symptoms dissipated during isolation. The man </a:t>
            </a:r>
            <a:r>
              <a:rPr lang="en-US" sz="2400" dirty="0">
                <a:solidFill>
                  <a:srgbClr val="FF0000"/>
                </a:solidFill>
              </a:rPr>
              <a:t>reported feeling well from April 27 until May 28</a:t>
            </a:r>
            <a:r>
              <a:rPr lang="en-US" sz="2400" dirty="0"/>
              <a:t>, and </a:t>
            </a:r>
            <a:r>
              <a:rPr lang="en-US" sz="2400" dirty="0">
                <a:solidFill>
                  <a:srgbClr val="FF0000"/>
                </a:solidFill>
              </a:rPr>
              <a:t>two "nucleic acid amplification tests" </a:t>
            </a:r>
            <a:r>
              <a:rPr lang="en-US" sz="2400" dirty="0"/>
              <a:t>conducted after his symptoms had resolved </a:t>
            </a:r>
            <a:r>
              <a:rPr lang="en-US" sz="2400" dirty="0">
                <a:solidFill>
                  <a:srgbClr val="FF0000"/>
                </a:solidFill>
              </a:rPr>
              <a:t>came back negative </a:t>
            </a:r>
            <a:r>
              <a:rPr lang="en-US" sz="2400" dirty="0"/>
              <a:t>for the novel coronavirus, according to the case study.</a:t>
            </a:r>
          </a:p>
          <a:p>
            <a:endParaRPr lang="en-US" sz="2400" dirty="0"/>
          </a:p>
          <a:p>
            <a:r>
              <a:rPr lang="en-US" sz="2400" dirty="0"/>
              <a:t>But on </a:t>
            </a:r>
            <a:r>
              <a:rPr lang="en-US" sz="2400" dirty="0">
                <a:solidFill>
                  <a:srgbClr val="FF0000"/>
                </a:solidFill>
              </a:rPr>
              <a:t>May 31</a:t>
            </a:r>
            <a:r>
              <a:rPr lang="en-US" sz="2400" dirty="0"/>
              <a:t>, the patient sought care at an urgent care facility for a fever, headache, dizziness, cough, nausea, and diarrhea. </a:t>
            </a:r>
            <a:r>
              <a:rPr lang="en-US" sz="2400" dirty="0">
                <a:solidFill>
                  <a:srgbClr val="FF0000"/>
                </a:solidFill>
              </a:rPr>
              <a:t>Five days later, on June 5</a:t>
            </a:r>
            <a:r>
              <a:rPr lang="en-US" sz="2400" dirty="0"/>
              <a:t>, the patient had low oxygen levels and was admitted to a hospital. While there, the man received a second RT-PCR test for the novel coronavirus, which again </a:t>
            </a:r>
            <a:r>
              <a:rPr lang="en-US" sz="2400" dirty="0">
                <a:solidFill>
                  <a:srgbClr val="FF0000"/>
                </a:solidFill>
              </a:rPr>
              <a:t>came back positive</a:t>
            </a:r>
            <a:r>
              <a:rPr lang="en-US" sz="2400" dirty="0"/>
              <a:t>.</a:t>
            </a:r>
          </a:p>
          <a:p>
            <a:endParaRPr lang="en-US" sz="2400" dirty="0"/>
          </a:p>
          <a:p>
            <a:r>
              <a:rPr lang="en-US" sz="2400" dirty="0"/>
              <a:t>the patient's </a:t>
            </a:r>
            <a:r>
              <a:rPr lang="en-US" sz="2400" b="1" dirty="0">
                <a:solidFill>
                  <a:srgbClr val="FF0000"/>
                </a:solidFill>
              </a:rPr>
              <a:t>"second infection was symptomatically more severe than the first." </a:t>
            </a:r>
            <a:r>
              <a:rPr lang="en-US" sz="2400" dirty="0"/>
              <a:t>For example, during his second infection, the patient "required ongoing oxygen support in hospital and reported symptoms that included myalgia, cough, and shortness of breath,</a:t>
            </a:r>
            <a:endParaRPr lang="en-US" sz="1400" dirty="0"/>
          </a:p>
        </p:txBody>
      </p:sp>
    </p:spTree>
    <p:extLst>
      <p:ext uri="{BB962C8B-B14F-4D97-AF65-F5344CB8AC3E}">
        <p14:creationId xmlns:p14="http://schemas.microsoft.com/office/powerpoint/2010/main" val="3092527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7026-94B3-A244-9331-8918D4D571A7}"/>
              </a:ext>
            </a:extLst>
          </p:cNvPr>
          <p:cNvSpPr>
            <a:spLocks noGrp="1"/>
          </p:cNvSpPr>
          <p:nvPr>
            <p:ph type="title"/>
          </p:nvPr>
        </p:nvSpPr>
        <p:spPr/>
        <p:txBody>
          <a:bodyPr/>
          <a:lstStyle/>
          <a:p>
            <a:r>
              <a:rPr lang="en-US" dirty="0"/>
              <a:t>Potential Reinfection (Continued)</a:t>
            </a:r>
          </a:p>
        </p:txBody>
      </p:sp>
      <p:sp>
        <p:nvSpPr>
          <p:cNvPr id="3" name="Content Placeholder 2">
            <a:extLst>
              <a:ext uri="{FF2B5EF4-FFF2-40B4-BE49-F238E27FC236}">
                <a16:creationId xmlns:a16="http://schemas.microsoft.com/office/drawing/2014/main" id="{029CF185-356E-6A4A-8454-88570E4D010F}"/>
              </a:ext>
            </a:extLst>
          </p:cNvPr>
          <p:cNvSpPr>
            <a:spLocks noGrp="1"/>
          </p:cNvSpPr>
          <p:nvPr>
            <p:ph idx="1"/>
          </p:nvPr>
        </p:nvSpPr>
        <p:spPr>
          <a:xfrm>
            <a:off x="204536" y="1219201"/>
            <a:ext cx="11815012" cy="4906963"/>
          </a:xfrm>
        </p:spPr>
        <p:txBody>
          <a:bodyPr/>
          <a:lstStyle/>
          <a:p>
            <a:r>
              <a:rPr lang="en-US" sz="2400" dirty="0"/>
              <a:t>On June 6, the patient underwent a serological test to determine whether </a:t>
            </a:r>
            <a:r>
              <a:rPr lang="en-US" sz="2400" dirty="0">
                <a:solidFill>
                  <a:srgbClr val="FF0000"/>
                </a:solidFill>
              </a:rPr>
              <a:t>he had developed antibodies</a:t>
            </a:r>
            <a:r>
              <a:rPr lang="en-US" sz="2400" dirty="0"/>
              <a:t> against the novel coronavirus, and the test showed that he had.</a:t>
            </a:r>
          </a:p>
          <a:p>
            <a:endParaRPr lang="en-US" sz="2400" dirty="0"/>
          </a:p>
          <a:p>
            <a:r>
              <a:rPr lang="en-US" sz="2400" dirty="0"/>
              <a:t>Likely source:  his parent that he lived with</a:t>
            </a:r>
          </a:p>
          <a:p>
            <a:endParaRPr lang="en-US" sz="2400" dirty="0"/>
          </a:p>
          <a:p>
            <a:r>
              <a:rPr lang="en-US" sz="2400" dirty="0"/>
              <a:t>The researchers also performed </a:t>
            </a:r>
            <a:r>
              <a:rPr lang="en-US" sz="2400" dirty="0">
                <a:solidFill>
                  <a:srgbClr val="FF0000"/>
                </a:solidFill>
              </a:rPr>
              <a:t>genome sequencing </a:t>
            </a:r>
            <a:r>
              <a:rPr lang="en-US" sz="2400" dirty="0"/>
              <a:t>on the strains of the novel coronavirus that were present in samples taken from the patient during each infection period. They </a:t>
            </a:r>
            <a:r>
              <a:rPr lang="en-US" sz="2400" b="1" dirty="0">
                <a:solidFill>
                  <a:srgbClr val="FF0000"/>
                </a:solidFill>
              </a:rPr>
              <a:t>determined that the viral strains were different enough that it was unlikely the man experienced "a case of continuous infection entailing deactivation and reactivation."</a:t>
            </a:r>
          </a:p>
        </p:txBody>
      </p:sp>
    </p:spTree>
    <p:extLst>
      <p:ext uri="{BB962C8B-B14F-4D97-AF65-F5344CB8AC3E}">
        <p14:creationId xmlns:p14="http://schemas.microsoft.com/office/powerpoint/2010/main" val="3512313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DAC2-FF0A-634D-93AC-CC2A78CB2677}"/>
              </a:ext>
            </a:extLst>
          </p:cNvPr>
          <p:cNvSpPr>
            <a:spLocks noGrp="1"/>
          </p:cNvSpPr>
          <p:nvPr>
            <p:ph type="title"/>
          </p:nvPr>
        </p:nvSpPr>
        <p:spPr/>
        <p:txBody>
          <a:bodyPr/>
          <a:lstStyle/>
          <a:p>
            <a:r>
              <a:rPr lang="en-US" dirty="0"/>
              <a:t>Questions this case raises:</a:t>
            </a:r>
          </a:p>
        </p:txBody>
      </p:sp>
      <p:sp>
        <p:nvSpPr>
          <p:cNvPr id="3" name="Content Placeholder 2">
            <a:extLst>
              <a:ext uri="{FF2B5EF4-FFF2-40B4-BE49-F238E27FC236}">
                <a16:creationId xmlns:a16="http://schemas.microsoft.com/office/drawing/2014/main" id="{DFDD1FA1-D3D7-CF46-BD14-61543BB09EF4}"/>
              </a:ext>
            </a:extLst>
          </p:cNvPr>
          <p:cNvSpPr>
            <a:spLocks noGrp="1"/>
          </p:cNvSpPr>
          <p:nvPr>
            <p:ph idx="1"/>
          </p:nvPr>
        </p:nvSpPr>
        <p:spPr/>
        <p:txBody>
          <a:bodyPr/>
          <a:lstStyle/>
          <a:p>
            <a:r>
              <a:rPr lang="en-US" sz="2800" dirty="0"/>
              <a:t>How many patients have become infected twice?</a:t>
            </a:r>
          </a:p>
          <a:p>
            <a:r>
              <a:rPr lang="en-US" sz="2800" dirty="0"/>
              <a:t>How long does immunity last after infection?</a:t>
            </a:r>
          </a:p>
          <a:p>
            <a:r>
              <a:rPr lang="en-US" sz="2800" dirty="0"/>
              <a:t>[Does the] “immune response to the first infection [make]the disease symptoms worse instead of better?</a:t>
            </a:r>
          </a:p>
          <a:p>
            <a:pPr marL="0" indent="0" algn="ctr">
              <a:buNone/>
            </a:pPr>
            <a:r>
              <a:rPr lang="en-US" sz="2800" i="1" dirty="0"/>
              <a:t>those theories are “very speculative”</a:t>
            </a:r>
          </a:p>
          <a:p>
            <a:pPr marL="0" indent="0" algn="ctr">
              <a:buNone/>
            </a:pPr>
            <a:endParaRPr lang="en-US" sz="2800" i="1" dirty="0"/>
          </a:p>
          <a:p>
            <a:pPr marL="0" indent="0" algn="ctr">
              <a:buNone/>
            </a:pPr>
            <a:r>
              <a:rPr lang="en-US" sz="2800" b="1" dirty="0"/>
              <a:t>"It could be a one in a million event, we don't know," said Iwasaki. "It's possible that the vast majority of people are completely protected from reinfection, but we're not measuring them, because they're not coming to the hospital"</a:t>
            </a:r>
            <a:endParaRPr lang="en-US" sz="2800" b="1" i="1" dirty="0"/>
          </a:p>
        </p:txBody>
      </p:sp>
    </p:spTree>
    <p:extLst>
      <p:ext uri="{BB962C8B-B14F-4D97-AF65-F5344CB8AC3E}">
        <p14:creationId xmlns:p14="http://schemas.microsoft.com/office/powerpoint/2010/main" val="4292100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55603-AA2E-BD4A-A8FB-27D789A2237A}"/>
              </a:ext>
            </a:extLst>
          </p:cNvPr>
          <p:cNvSpPr>
            <a:spLocks noGrp="1"/>
          </p:cNvSpPr>
          <p:nvPr>
            <p:ph type="title"/>
          </p:nvPr>
        </p:nvSpPr>
        <p:spPr/>
        <p:txBody>
          <a:bodyPr/>
          <a:lstStyle/>
          <a:p>
            <a:r>
              <a:rPr lang="en-US" dirty="0"/>
              <a:t>What Does This Mean for a Vaccine?</a:t>
            </a:r>
          </a:p>
        </p:txBody>
      </p:sp>
      <p:sp>
        <p:nvSpPr>
          <p:cNvPr id="3" name="Content Placeholder 2">
            <a:extLst>
              <a:ext uri="{FF2B5EF4-FFF2-40B4-BE49-F238E27FC236}">
                <a16:creationId xmlns:a16="http://schemas.microsoft.com/office/drawing/2014/main" id="{96C5194C-BA07-0A43-82AF-CEBB40B43766}"/>
              </a:ext>
            </a:extLst>
          </p:cNvPr>
          <p:cNvSpPr>
            <a:spLocks noGrp="1"/>
          </p:cNvSpPr>
          <p:nvPr>
            <p:ph idx="1"/>
          </p:nvPr>
        </p:nvSpPr>
        <p:spPr/>
        <p:txBody>
          <a:bodyPr/>
          <a:lstStyle/>
          <a:p>
            <a:r>
              <a:rPr lang="en-US" sz="2800" dirty="0"/>
              <a:t>Iwasaki, however, said </a:t>
            </a:r>
            <a:r>
              <a:rPr lang="en-US" sz="2800" dirty="0">
                <a:solidFill>
                  <a:srgbClr val="FF0000"/>
                </a:solidFill>
              </a:rPr>
              <a:t>cases of reinfection have no bearing on potential coronavirus vaccines, because vaccines deliver a different type of immunity than the body</a:t>
            </a:r>
            <a:r>
              <a:rPr lang="en-US" sz="2800" dirty="0"/>
              <a:t>. While the body's immune system can be hampered by proteins deployed by the novel coronavirus, the immune response produced by a vaccine is not as vulnerable to proteins, Iwasaki explained.</a:t>
            </a:r>
          </a:p>
          <a:p>
            <a:endParaRPr lang="en-US" sz="2800" dirty="0"/>
          </a:p>
          <a:p>
            <a:pPr marL="0" indent="0" algn="ctr">
              <a:buNone/>
            </a:pPr>
            <a:r>
              <a:rPr lang="en-US" sz="2800" b="1" i="1" dirty="0">
                <a:solidFill>
                  <a:srgbClr val="FF0000"/>
                </a:solidFill>
              </a:rPr>
              <a:t>"The good thing about a vaccine is that it can induce much better immunity, a much longer lasting immunity, than the natural exposure to the virus" </a:t>
            </a:r>
          </a:p>
          <a:p>
            <a:endParaRPr lang="en-US" dirty="0"/>
          </a:p>
        </p:txBody>
      </p:sp>
    </p:spTree>
    <p:extLst>
      <p:ext uri="{BB962C8B-B14F-4D97-AF65-F5344CB8AC3E}">
        <p14:creationId xmlns:p14="http://schemas.microsoft.com/office/powerpoint/2010/main" val="289149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8C781A-F1E6-4E4E-8F03-38C215DA9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613"/>
            <a:ext cx="12192000" cy="6658774"/>
          </a:xfrm>
          <a:prstGeom prst="rect">
            <a:avLst/>
          </a:prstGeom>
        </p:spPr>
      </p:pic>
    </p:spTree>
    <p:extLst>
      <p:ext uri="{BB962C8B-B14F-4D97-AF65-F5344CB8AC3E}">
        <p14:creationId xmlns:p14="http://schemas.microsoft.com/office/powerpoint/2010/main" val="1702119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43B712-004E-594B-B26E-03DD0A65D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3"/>
            <a:ext cx="12192000" cy="6646274"/>
          </a:xfrm>
          <a:prstGeom prst="rect">
            <a:avLst/>
          </a:prstGeom>
        </p:spPr>
      </p:pic>
    </p:spTree>
    <p:extLst>
      <p:ext uri="{BB962C8B-B14F-4D97-AF65-F5344CB8AC3E}">
        <p14:creationId xmlns:p14="http://schemas.microsoft.com/office/powerpoint/2010/main" val="3061224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4E7AF1-E433-D749-A227-20A3AD860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129"/>
            <a:ext cx="12192000" cy="6619741"/>
          </a:xfrm>
          <a:prstGeom prst="rect">
            <a:avLst/>
          </a:prstGeom>
        </p:spPr>
      </p:pic>
      <p:sp>
        <p:nvSpPr>
          <p:cNvPr id="4" name="Oval 3">
            <a:extLst>
              <a:ext uri="{FF2B5EF4-FFF2-40B4-BE49-F238E27FC236}">
                <a16:creationId xmlns:a16="http://schemas.microsoft.com/office/drawing/2014/main" id="{96F2A294-D506-4F44-89C3-C8CA6E08515F}"/>
              </a:ext>
            </a:extLst>
          </p:cNvPr>
          <p:cNvSpPr/>
          <p:nvPr/>
        </p:nvSpPr>
        <p:spPr>
          <a:xfrm>
            <a:off x="9337555" y="3694966"/>
            <a:ext cx="2575775" cy="450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13" y="2880766"/>
            <a:ext cx="8838473" cy="1870729"/>
          </a:xfrm>
        </p:spPr>
        <p:txBody>
          <a:bodyPr/>
          <a:lstStyle/>
          <a:p>
            <a:r>
              <a:rPr lang="en-US" dirty="0"/>
              <a:t>Reflection &amp; Safety Story</a:t>
            </a:r>
          </a:p>
        </p:txBody>
      </p:sp>
      <p:sp>
        <p:nvSpPr>
          <p:cNvPr id="3" name="TextBox 2"/>
          <p:cNvSpPr txBox="1"/>
          <p:nvPr/>
        </p:nvSpPr>
        <p:spPr>
          <a:xfrm>
            <a:off x="1161512" y="5456882"/>
            <a:ext cx="8838473" cy="1323247"/>
          </a:xfrm>
          <a:prstGeom prst="rect">
            <a:avLst/>
          </a:prstGeom>
          <a:noFill/>
        </p:spPr>
        <p:txBody>
          <a:bodyPr wrap="square" rtlCol="0">
            <a:spAutoFit/>
          </a:bodyPr>
          <a:lstStyle/>
          <a:p>
            <a:pPr defTabSz="609585"/>
            <a:r>
              <a:rPr lang="en-US" sz="1600" dirty="0">
                <a:solidFill>
                  <a:prstClr val="black">
                    <a:lumMod val="50000"/>
                    <a:lumOff val="50000"/>
                  </a:prstClr>
                </a:solidFill>
                <a:latin typeface="Georgia"/>
                <a:cs typeface="Georgia"/>
              </a:rPr>
              <a:t>Presented by</a:t>
            </a:r>
          </a:p>
          <a:p>
            <a:pPr defTabSz="609585"/>
            <a:r>
              <a:rPr lang="en-US" sz="2133" dirty="0">
                <a:solidFill>
                  <a:srgbClr val="00539B"/>
                </a:solidFill>
                <a:latin typeface="Arial"/>
              </a:rPr>
              <a:t>Cindi </a:t>
            </a:r>
            <a:r>
              <a:rPr lang="en-US" sz="2133" dirty="0" err="1">
                <a:solidFill>
                  <a:srgbClr val="00539B"/>
                </a:solidFill>
                <a:latin typeface="Arial"/>
              </a:rPr>
              <a:t>Kenady</a:t>
            </a:r>
            <a:r>
              <a:rPr lang="en-US" sz="2133" dirty="0">
                <a:solidFill>
                  <a:srgbClr val="00539B"/>
                </a:solidFill>
                <a:latin typeface="Arial"/>
              </a:rPr>
              <a:t>, </a:t>
            </a:r>
          </a:p>
          <a:p>
            <a:pPr defTabSz="609585"/>
            <a:r>
              <a:rPr lang="en-US" sz="2133" dirty="0">
                <a:solidFill>
                  <a:srgbClr val="00539B"/>
                </a:solidFill>
                <a:latin typeface="Arial"/>
              </a:rPr>
              <a:t>Safety Officer</a:t>
            </a:r>
          </a:p>
          <a:p>
            <a:pPr defTabSz="609585"/>
            <a:r>
              <a:rPr lang="en-US" sz="2133" dirty="0">
                <a:solidFill>
                  <a:srgbClr val="00539B"/>
                </a:solidFill>
                <a:latin typeface="Arial"/>
              </a:rPr>
              <a:t>Covenant Medical Center</a:t>
            </a:r>
          </a:p>
        </p:txBody>
      </p:sp>
    </p:spTree>
    <p:extLst>
      <p:ext uri="{BB962C8B-B14F-4D97-AF65-F5344CB8AC3E}">
        <p14:creationId xmlns:p14="http://schemas.microsoft.com/office/powerpoint/2010/main" val="4160626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5525F-E062-8844-A01C-7B6EB6F53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265"/>
            <a:ext cx="12192000" cy="6663470"/>
          </a:xfrm>
          <a:prstGeom prst="rect">
            <a:avLst/>
          </a:prstGeom>
        </p:spPr>
      </p:pic>
      <p:sp>
        <p:nvSpPr>
          <p:cNvPr id="6" name="TextBox 5">
            <a:extLst>
              <a:ext uri="{FF2B5EF4-FFF2-40B4-BE49-F238E27FC236}">
                <a16:creationId xmlns:a16="http://schemas.microsoft.com/office/drawing/2014/main" id="{F4A394AD-D449-164C-8F56-33BAD03737F9}"/>
              </a:ext>
            </a:extLst>
          </p:cNvPr>
          <p:cNvSpPr txBox="1"/>
          <p:nvPr/>
        </p:nvSpPr>
        <p:spPr>
          <a:xfrm>
            <a:off x="8376745" y="3710151"/>
            <a:ext cx="875561" cy="369332"/>
          </a:xfrm>
          <a:prstGeom prst="rect">
            <a:avLst/>
          </a:prstGeom>
          <a:noFill/>
        </p:spPr>
        <p:txBody>
          <a:bodyPr wrap="none" rtlCol="0">
            <a:spAutoFit/>
          </a:bodyPr>
          <a:lstStyle/>
          <a:p>
            <a:r>
              <a:rPr lang="en-US" b="1" dirty="0">
                <a:solidFill>
                  <a:srgbClr val="FF0000"/>
                </a:solidFill>
              </a:rPr>
              <a:t>14.29%</a:t>
            </a:r>
          </a:p>
        </p:txBody>
      </p:sp>
    </p:spTree>
    <p:extLst>
      <p:ext uri="{BB962C8B-B14F-4D97-AF65-F5344CB8AC3E}">
        <p14:creationId xmlns:p14="http://schemas.microsoft.com/office/powerpoint/2010/main" val="565257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B52DD-B8F3-964F-A8CB-449EA6728D4A}"/>
              </a:ext>
            </a:extLst>
          </p:cNvPr>
          <p:cNvSpPr>
            <a:spLocks noGrp="1"/>
          </p:cNvSpPr>
          <p:nvPr>
            <p:ph type="ctrTitle"/>
          </p:nvPr>
        </p:nvSpPr>
        <p:spPr/>
        <p:txBody>
          <a:bodyPr/>
          <a:lstStyle/>
          <a:p>
            <a:r>
              <a:rPr lang="en-US" dirty="0"/>
              <a:t>New Mexico Demographics</a:t>
            </a:r>
          </a:p>
        </p:txBody>
      </p:sp>
      <p:sp>
        <p:nvSpPr>
          <p:cNvPr id="4" name="Subtitle 3">
            <a:extLst>
              <a:ext uri="{FF2B5EF4-FFF2-40B4-BE49-F238E27FC236}">
                <a16:creationId xmlns:a16="http://schemas.microsoft.com/office/drawing/2014/main" id="{2D217E31-0D55-194A-B915-EC23E561522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6253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6907CF-8A7F-1640-A38D-EF6683BA3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55"/>
            <a:ext cx="12192000" cy="6760089"/>
          </a:xfrm>
          <a:prstGeom prst="rect">
            <a:avLst/>
          </a:prstGeom>
        </p:spPr>
      </p:pic>
    </p:spTree>
    <p:extLst>
      <p:ext uri="{BB962C8B-B14F-4D97-AF65-F5344CB8AC3E}">
        <p14:creationId xmlns:p14="http://schemas.microsoft.com/office/powerpoint/2010/main" val="1882301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85BFC2-F36C-AF4A-BEC5-DC61F71A4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56"/>
            <a:ext cx="12192000" cy="6766688"/>
          </a:xfrm>
          <a:prstGeom prst="rect">
            <a:avLst/>
          </a:prstGeom>
        </p:spPr>
      </p:pic>
    </p:spTree>
    <p:extLst>
      <p:ext uri="{BB962C8B-B14F-4D97-AF65-F5344CB8AC3E}">
        <p14:creationId xmlns:p14="http://schemas.microsoft.com/office/powerpoint/2010/main" val="3372345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C3EF9-20B9-CC48-848D-DF438F63DC87}"/>
              </a:ext>
            </a:extLst>
          </p:cNvPr>
          <p:cNvSpPr>
            <a:spLocks noGrp="1"/>
          </p:cNvSpPr>
          <p:nvPr>
            <p:ph type="ctrTitle"/>
          </p:nvPr>
        </p:nvSpPr>
        <p:spPr/>
        <p:txBody>
          <a:bodyPr/>
          <a:lstStyle/>
          <a:p>
            <a:r>
              <a:rPr lang="en-US" dirty="0"/>
              <a:t>Governmental Affairs</a:t>
            </a:r>
          </a:p>
        </p:txBody>
      </p:sp>
      <p:sp>
        <p:nvSpPr>
          <p:cNvPr id="5" name="Subtitle 4">
            <a:extLst>
              <a:ext uri="{FF2B5EF4-FFF2-40B4-BE49-F238E27FC236}">
                <a16:creationId xmlns:a16="http://schemas.microsoft.com/office/drawing/2014/main" id="{D2F1466C-B6D3-244B-889E-221D01506CC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94099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7DB7F-20A2-EB40-9CB7-36BD28E2F86B}"/>
              </a:ext>
            </a:extLst>
          </p:cNvPr>
          <p:cNvSpPr>
            <a:spLocks noGrp="1"/>
          </p:cNvSpPr>
          <p:nvPr>
            <p:ph type="title"/>
          </p:nvPr>
        </p:nvSpPr>
        <p:spPr/>
        <p:txBody>
          <a:bodyPr/>
          <a:lstStyle/>
          <a:p>
            <a:r>
              <a:rPr lang="en-US" dirty="0"/>
              <a:t>Staffing Assistance From the State</a:t>
            </a:r>
            <a:br>
              <a:rPr lang="en-US" dirty="0"/>
            </a:br>
            <a:endParaRPr lang="en-US" dirty="0"/>
          </a:p>
        </p:txBody>
      </p:sp>
      <p:sp>
        <p:nvSpPr>
          <p:cNvPr id="5" name="Content Placeholder 4">
            <a:extLst>
              <a:ext uri="{FF2B5EF4-FFF2-40B4-BE49-F238E27FC236}">
                <a16:creationId xmlns:a16="http://schemas.microsoft.com/office/drawing/2014/main" id="{0B0B7172-A670-F74C-88B6-696A55044139}"/>
              </a:ext>
            </a:extLst>
          </p:cNvPr>
          <p:cNvSpPr>
            <a:spLocks noGrp="1"/>
          </p:cNvSpPr>
          <p:nvPr>
            <p:ph idx="1"/>
          </p:nvPr>
        </p:nvSpPr>
        <p:spPr>
          <a:xfrm>
            <a:off x="609600" y="1555531"/>
            <a:ext cx="10972800" cy="4570633"/>
          </a:xfrm>
        </p:spPr>
        <p:txBody>
          <a:bodyPr/>
          <a:lstStyle/>
          <a:p>
            <a:r>
              <a:rPr lang="en-US" sz="2400" dirty="0"/>
              <a:t>On a call this week with DSHS, state officials indicated they are </a:t>
            </a:r>
            <a:r>
              <a:rPr lang="en-US" sz="2400" dirty="0">
                <a:solidFill>
                  <a:srgbClr val="FF0000"/>
                </a:solidFill>
              </a:rPr>
              <a:t>providing increased staff support to areas experiencing more significant upticks in hospitalizations, including Midland/Odessa, El Paso and Panhandle.</a:t>
            </a:r>
            <a:r>
              <a:rPr lang="en-US" sz="2400" dirty="0"/>
              <a:t> Those placements continue to occur through STAR requests. The state also is working to build additional staffing capacity in the event hospitalizations continue to rise. The state is strongly encouraging hospitals in areas that have stabilized in terms of hospitalizations to release state-contracted staff so they can be prepared to shift to other areas as needed. DSHS indicated to THA it will continue to closely watch hospital data and will stay nimble and prepared to redeploy staff wherever they are needed most.</a:t>
            </a:r>
          </a:p>
          <a:p>
            <a:endParaRPr lang="en-US" dirty="0"/>
          </a:p>
        </p:txBody>
      </p:sp>
    </p:spTree>
    <p:extLst>
      <p:ext uri="{BB962C8B-B14F-4D97-AF65-F5344CB8AC3E}">
        <p14:creationId xmlns:p14="http://schemas.microsoft.com/office/powerpoint/2010/main" val="2065073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C99F-C125-9140-9C35-D722A95C4039}"/>
              </a:ext>
            </a:extLst>
          </p:cNvPr>
          <p:cNvSpPr>
            <a:spLocks noGrp="1"/>
          </p:cNvSpPr>
          <p:nvPr>
            <p:ph type="title"/>
          </p:nvPr>
        </p:nvSpPr>
        <p:spPr/>
        <p:txBody>
          <a:bodyPr/>
          <a:lstStyle/>
          <a:p>
            <a:r>
              <a:rPr lang="en-US" dirty="0"/>
              <a:t>Statewide Huddle, Upward Trends</a:t>
            </a:r>
            <a:br>
              <a:rPr lang="en-US" dirty="0"/>
            </a:br>
            <a:br>
              <a:rPr lang="en-US" dirty="0"/>
            </a:br>
            <a:endParaRPr lang="en-US" dirty="0"/>
          </a:p>
        </p:txBody>
      </p:sp>
      <p:sp>
        <p:nvSpPr>
          <p:cNvPr id="3" name="Content Placeholder 2">
            <a:extLst>
              <a:ext uri="{FF2B5EF4-FFF2-40B4-BE49-F238E27FC236}">
                <a16:creationId xmlns:a16="http://schemas.microsoft.com/office/drawing/2014/main" id="{E29C0307-AB2C-7B48-BD04-19F0CF819122}"/>
              </a:ext>
            </a:extLst>
          </p:cNvPr>
          <p:cNvSpPr>
            <a:spLocks noGrp="1"/>
          </p:cNvSpPr>
          <p:nvPr>
            <p:ph idx="1"/>
          </p:nvPr>
        </p:nvSpPr>
        <p:spPr>
          <a:xfrm>
            <a:off x="609600" y="1502979"/>
            <a:ext cx="10972800" cy="4623185"/>
          </a:xfrm>
        </p:spPr>
        <p:txBody>
          <a:bodyPr/>
          <a:lstStyle/>
          <a:p>
            <a:pPr marL="0" indent="0">
              <a:buNone/>
            </a:pPr>
            <a:r>
              <a:rPr lang="en-US" sz="2000" dirty="0"/>
              <a:t>On a call this week with state leadership and Texas hospitals, DSHS Commissioner Dr. John </a:t>
            </a:r>
            <a:r>
              <a:rPr lang="en-US" sz="2000" dirty="0" err="1"/>
              <a:t>Hellerstedt</a:t>
            </a:r>
            <a:r>
              <a:rPr lang="en-US" sz="2000" dirty="0"/>
              <a:t> underscored the importance of prevention and behavioral choices that help protect people from COVID-19 and outlined that upticks are being detected in areas across the state. DSHS is reporting upswings in the </a:t>
            </a:r>
            <a:r>
              <a:rPr lang="en-US" sz="2000" dirty="0">
                <a:solidFill>
                  <a:srgbClr val="FF0000"/>
                </a:solidFill>
              </a:rPr>
              <a:t>panhandle</a:t>
            </a:r>
            <a:r>
              <a:rPr lang="en-US" sz="2000" dirty="0"/>
              <a:t>, El Paso, Midland/Odessa, Dallas/Fort Worth and other areas of north Texas, and Dr. </a:t>
            </a:r>
            <a:r>
              <a:rPr lang="en-US" sz="2000" dirty="0" err="1"/>
              <a:t>Hellerstedt</a:t>
            </a:r>
            <a:r>
              <a:rPr lang="en-US" sz="2000" dirty="0"/>
              <a:t> noted that this trend likely will not stay isolated to only those areas of the state. Hospitals on the call enumerated potential challenges with critical care staffing and other staffing needs as hospitalizations increase, and </a:t>
            </a:r>
            <a:r>
              <a:rPr lang="en-US" sz="2000" dirty="0">
                <a:solidFill>
                  <a:srgbClr val="FF0000"/>
                </a:solidFill>
              </a:rPr>
              <a:t>there is a level of concern about the potential for another suspension of non-essential services</a:t>
            </a:r>
            <a:r>
              <a:rPr lang="en-US" sz="2000" dirty="0"/>
              <a:t>. Hospitals in general reported steady supplies of blood, PPE and test kits at this time. On the call, there was discussion about the increases in hospitalizations possibly being linked to “</a:t>
            </a:r>
            <a:r>
              <a:rPr lang="en-US" sz="2000" b="1" dirty="0">
                <a:solidFill>
                  <a:srgbClr val="FF0000"/>
                </a:solidFill>
              </a:rPr>
              <a:t>COVID-19 fatigue</a:t>
            </a:r>
            <a:r>
              <a:rPr lang="en-US" sz="2000" dirty="0"/>
              <a:t>” and gatherings related to sports and other fall activities. THA and state health officials are encouraging the public to continue prioritizing prevention measures through the flu season and various fall activities. THA is developing new messaging to remind Texans not to let their guard down.  </a:t>
            </a:r>
          </a:p>
          <a:p>
            <a:pPr marL="0" indent="0">
              <a:buNone/>
            </a:pPr>
            <a:endParaRPr lang="en-US" sz="2000" dirty="0"/>
          </a:p>
        </p:txBody>
      </p:sp>
    </p:spTree>
    <p:extLst>
      <p:ext uri="{BB962C8B-B14F-4D97-AF65-F5344CB8AC3E}">
        <p14:creationId xmlns:p14="http://schemas.microsoft.com/office/powerpoint/2010/main" val="167141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703A0-0AC6-FE42-92DB-87B9305D9A18}"/>
              </a:ext>
            </a:extLst>
          </p:cNvPr>
          <p:cNvSpPr>
            <a:spLocks noGrp="1"/>
          </p:cNvSpPr>
          <p:nvPr>
            <p:ph type="ctrTitle"/>
          </p:nvPr>
        </p:nvSpPr>
        <p:spPr/>
        <p:txBody>
          <a:bodyPr/>
          <a:lstStyle/>
          <a:p>
            <a:r>
              <a:rPr lang="en-US" dirty="0"/>
              <a:t>Let the Rumors Begin…</a:t>
            </a:r>
          </a:p>
        </p:txBody>
      </p:sp>
      <p:sp>
        <p:nvSpPr>
          <p:cNvPr id="5" name="Subtitle 4">
            <a:extLst>
              <a:ext uri="{FF2B5EF4-FFF2-40B4-BE49-F238E27FC236}">
                <a16:creationId xmlns:a16="http://schemas.microsoft.com/office/drawing/2014/main" id="{C001BCC3-680D-E745-9E66-D4A822E077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8084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98C9A-1A6E-6441-AD79-E5348068C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519" y="0"/>
            <a:ext cx="8246962" cy="6858000"/>
          </a:xfrm>
          <a:prstGeom prst="rect">
            <a:avLst/>
          </a:prstGeom>
        </p:spPr>
      </p:pic>
    </p:spTree>
    <p:extLst>
      <p:ext uri="{BB962C8B-B14F-4D97-AF65-F5344CB8AC3E}">
        <p14:creationId xmlns:p14="http://schemas.microsoft.com/office/powerpoint/2010/main" val="2168333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91748" y="3328112"/>
            <a:ext cx="2363344" cy="3161160"/>
          </a:xfrm>
          <a:prstGeom prst="rect">
            <a:avLst/>
          </a:prstGeom>
        </p:spPr>
      </p:pic>
      <p:pic>
        <p:nvPicPr>
          <p:cNvPr id="7" name="Picture 6"/>
          <p:cNvPicPr>
            <a:picLocks noChangeAspect="1"/>
          </p:cNvPicPr>
          <p:nvPr/>
        </p:nvPicPr>
        <p:blipFill>
          <a:blip r:embed="rId3"/>
          <a:stretch>
            <a:fillRect/>
          </a:stretch>
        </p:blipFill>
        <p:spPr>
          <a:xfrm>
            <a:off x="544807" y="112963"/>
            <a:ext cx="5047918" cy="2952556"/>
          </a:xfrm>
          <a:prstGeom prst="rect">
            <a:avLst/>
          </a:prstGeom>
        </p:spPr>
      </p:pic>
      <p:pic>
        <p:nvPicPr>
          <p:cNvPr id="1026" name="Picture 2" descr="Lessons from When the Spanish Flu Hit Humboldt in 1918 – The Lumberj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477" y="153785"/>
            <a:ext cx="4625662" cy="3050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730142" y="3328112"/>
            <a:ext cx="4496478" cy="3161160"/>
          </a:xfrm>
          <a:prstGeom prst="rect">
            <a:avLst/>
          </a:prstGeom>
        </p:spPr>
      </p:pic>
    </p:spTree>
    <p:extLst>
      <p:ext uri="{BB962C8B-B14F-4D97-AF65-F5344CB8AC3E}">
        <p14:creationId xmlns:p14="http://schemas.microsoft.com/office/powerpoint/2010/main" val="173288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322" y="293411"/>
            <a:ext cx="6242290" cy="4681718"/>
          </a:xfrm>
          <a:prstGeom prst="rect">
            <a:avLst/>
          </a:prstGeom>
        </p:spPr>
      </p:pic>
      <p:sp>
        <p:nvSpPr>
          <p:cNvPr id="2" name="TextBox 1"/>
          <p:cNvSpPr txBox="1"/>
          <p:nvPr/>
        </p:nvSpPr>
        <p:spPr>
          <a:xfrm>
            <a:off x="3107803" y="5231218"/>
            <a:ext cx="60478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TOGETHER – We can do the IMPOSSIBLE</a:t>
            </a:r>
          </a:p>
        </p:txBody>
      </p:sp>
    </p:spTree>
    <p:extLst>
      <p:ext uri="{BB962C8B-B14F-4D97-AF65-F5344CB8AC3E}">
        <p14:creationId xmlns:p14="http://schemas.microsoft.com/office/powerpoint/2010/main" val="1738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D91D-B0F0-6642-B166-D5817020BF04}"/>
              </a:ext>
            </a:extLst>
          </p:cNvPr>
          <p:cNvSpPr>
            <a:spLocks noGrp="1"/>
          </p:cNvSpPr>
          <p:nvPr>
            <p:ph type="ctrTitle"/>
          </p:nvPr>
        </p:nvSpPr>
        <p:spPr/>
        <p:txBody>
          <a:bodyPr/>
          <a:lstStyle/>
          <a:p>
            <a:r>
              <a:rPr lang="en-US" dirty="0"/>
              <a:t>Now a word from </a:t>
            </a:r>
            <a:br>
              <a:rPr lang="en-US" dirty="0"/>
            </a:br>
            <a:r>
              <a:rPr lang="en-US" dirty="0"/>
              <a:t>Richard Parks</a:t>
            </a:r>
          </a:p>
        </p:txBody>
      </p:sp>
      <p:sp>
        <p:nvSpPr>
          <p:cNvPr id="3" name="Subtitle 2">
            <a:extLst>
              <a:ext uri="{FF2B5EF4-FFF2-40B4-BE49-F238E27FC236}">
                <a16:creationId xmlns:a16="http://schemas.microsoft.com/office/drawing/2014/main" id="{8995BEE4-6D2A-1944-8EC6-021049D6159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7475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23357</TotalTime>
  <Words>2861</Words>
  <Application>Microsoft Macintosh PowerPoint</Application>
  <PresentationFormat>Widescreen</PresentationFormat>
  <Paragraphs>608</Paragraphs>
  <Slides>70</Slides>
  <Notes>19</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70</vt:i4>
      </vt:variant>
    </vt:vector>
  </HeadingPairs>
  <TitlesOfParts>
    <vt:vector size="91" baseType="lpstr">
      <vt:lpstr> Arial</vt:lpstr>
      <vt:lpstr>Arial</vt:lpstr>
      <vt:lpstr>Arial Narrow</vt:lpstr>
      <vt:lpstr>Baskerville Old Face</vt:lpstr>
      <vt:lpstr>Calibri</vt:lpstr>
      <vt:lpstr>Calibri Light</vt:lpstr>
      <vt:lpstr>Georgia</vt:lpstr>
      <vt:lpstr>Helvetica Neue Medium</vt:lpstr>
      <vt:lpstr>Open Sans</vt:lpstr>
      <vt:lpstr>Segoe UI</vt:lpstr>
      <vt:lpstr>Wingdings</vt:lpstr>
      <vt:lpstr>Covenant Health</vt:lpstr>
      <vt:lpstr>Custom Design</vt:lpstr>
      <vt:lpstr>1_Covenant Health</vt:lpstr>
      <vt:lpstr>3349UU_CF</vt:lpstr>
      <vt:lpstr>2_Covenant Health</vt:lpstr>
      <vt:lpstr>3_Covenant Health</vt:lpstr>
      <vt:lpstr>1_Custom Design</vt:lpstr>
      <vt:lpstr>Office Theme</vt:lpstr>
      <vt:lpstr>1_Office Theme</vt:lpstr>
      <vt:lpstr>think-cell Slide</vt:lpstr>
      <vt:lpstr>Covenant Health Presents    Critical Communications: A Weekly Physician Update  October 16, 2020</vt:lpstr>
      <vt:lpstr>PowerPoint Presentation</vt:lpstr>
      <vt:lpstr>Disclosures of Commercial Interest</vt:lpstr>
      <vt:lpstr>Disclosures</vt:lpstr>
      <vt:lpstr>CME Credit was only approved for the Live Teams meeting</vt:lpstr>
      <vt:lpstr>Reflection &amp; Safety Story</vt:lpstr>
      <vt:lpstr>PowerPoint Presentation</vt:lpstr>
      <vt:lpstr>PowerPoint Presentation</vt:lpstr>
      <vt:lpstr>Now a word from  Richard Parks</vt:lpstr>
      <vt:lpstr>Current Regional Covid-19 Census</vt:lpstr>
      <vt:lpstr>Regional</vt:lpstr>
      <vt:lpstr>PowerPoint Presentation</vt:lpstr>
      <vt:lpstr>Lubbock</vt:lpstr>
      <vt:lpstr>STATE</vt:lpstr>
      <vt:lpstr>COVID+ HOSPITALIZATIONS BY TSA ID</vt:lpstr>
      <vt:lpstr>PUI/Confirmed cases-hospitalized</vt:lpstr>
      <vt:lpstr>PUI/Confirmed  cases-hospitalized</vt:lpstr>
      <vt:lpstr>PUI/Confirmed  cases-hospitalized</vt:lpstr>
      <vt:lpstr>Surge Plan</vt:lpstr>
      <vt:lpstr>CENSUS</vt:lpstr>
      <vt:lpstr>Statistics</vt:lpstr>
      <vt:lpstr>Providence System Hospitalized COVID-19 Cases</vt:lpstr>
      <vt:lpstr>Providence Inpatient COVID-19 Volume</vt:lpstr>
      <vt:lpstr>Texas Inpatient COVID-19 Volume</vt:lpstr>
      <vt:lpstr>New Covid-19 POSITIVES by Day Trend </vt:lpstr>
      <vt:lpstr>New Covid-19 POSITIVES by Day Age Groups  </vt:lpstr>
      <vt:lpstr> Covid-19 POSITIVES Age Distribution </vt:lpstr>
      <vt:lpstr> Covid-19 Daily Positive Rate </vt:lpstr>
      <vt:lpstr>TX/NM Region Weekly Procedures (YOY)</vt:lpstr>
      <vt:lpstr>Hot Topics</vt:lpstr>
      <vt:lpstr>Hot topics – Dr. Shrestha</vt:lpstr>
      <vt:lpstr>Caregiver  Update</vt:lpstr>
      <vt:lpstr>PowerPoint Presentation</vt:lpstr>
      <vt:lpstr>PowerPoint Presentation</vt:lpstr>
      <vt:lpstr>PowerPoint Presentation</vt:lpstr>
      <vt:lpstr>PowerPoint Presentation</vt:lpstr>
      <vt:lpstr>PowerPoint Presentation</vt:lpstr>
      <vt:lpstr>PowerPoint Presentation</vt:lpstr>
      <vt:lpstr>N-95 transition to 8210</vt:lpstr>
      <vt:lpstr>Covid-19 Testing</vt:lpstr>
      <vt:lpstr>TESTING</vt:lpstr>
      <vt:lpstr>TESTING</vt:lpstr>
      <vt:lpstr>PowerPoint Presentation</vt:lpstr>
      <vt:lpstr>Pharmacy Update</vt:lpstr>
      <vt:lpstr>Remdesivir</vt:lpstr>
      <vt:lpstr>Remdesivir - Consent</vt:lpstr>
      <vt:lpstr>Vaccine Preparation Update</vt:lpstr>
      <vt:lpstr>Shortages</vt:lpstr>
      <vt:lpstr>Communications Update</vt:lpstr>
      <vt:lpstr>Probable Reinfection Documented</vt:lpstr>
      <vt:lpstr>Synopsis</vt:lpstr>
      <vt:lpstr>Potential Reinfection (Continued)</vt:lpstr>
      <vt:lpstr>Potential Reinfection (Continued)</vt:lpstr>
      <vt:lpstr>Questions this case raises:</vt:lpstr>
      <vt:lpstr>What Does This Mean for a Vaccine?</vt:lpstr>
      <vt:lpstr>Texas Demographics</vt:lpstr>
      <vt:lpstr>PowerPoint Presentation</vt:lpstr>
      <vt:lpstr>PowerPoint Presentation</vt:lpstr>
      <vt:lpstr>PowerPoint Presentation</vt:lpstr>
      <vt:lpstr>PowerPoint Presentation</vt:lpstr>
      <vt:lpstr>New Mexico Demographics</vt:lpstr>
      <vt:lpstr>PowerPoint Presentation</vt:lpstr>
      <vt:lpstr>PowerPoint Presentation</vt:lpstr>
      <vt:lpstr>Governmental Affairs</vt:lpstr>
      <vt:lpstr>Staffing Assistance From the State </vt:lpstr>
      <vt:lpstr>Statewide Huddle, Upward Trends  </vt:lpstr>
      <vt:lpstr>Let the Rumors Begin…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565</cp:revision>
  <cp:lastPrinted>2020-10-16T15:04:20Z</cp:lastPrinted>
  <dcterms:created xsi:type="dcterms:W3CDTF">2020-04-06T15:45:06Z</dcterms:created>
  <dcterms:modified xsi:type="dcterms:W3CDTF">2020-10-16T16:20:27Z</dcterms:modified>
</cp:coreProperties>
</file>