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8.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9.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1" r:id="rId3"/>
    <p:sldMasterId id="2147483683" r:id="rId4"/>
    <p:sldMasterId id="2147483729" r:id="rId5"/>
    <p:sldMasterId id="2147483738" r:id="rId6"/>
    <p:sldMasterId id="2147483774" r:id="rId7"/>
    <p:sldMasterId id="2147483790" r:id="rId8"/>
    <p:sldMasterId id="2147483830" r:id="rId9"/>
    <p:sldMasterId id="2147483842" r:id="rId10"/>
  </p:sldMasterIdLst>
  <p:notesMasterIdLst>
    <p:notesMasterId r:id="rId89"/>
  </p:notesMasterIdLst>
  <p:sldIdLst>
    <p:sldId id="256" r:id="rId11"/>
    <p:sldId id="257" r:id="rId12"/>
    <p:sldId id="266" r:id="rId13"/>
    <p:sldId id="260" r:id="rId14"/>
    <p:sldId id="263" r:id="rId15"/>
    <p:sldId id="2942" r:id="rId16"/>
    <p:sldId id="10829" r:id="rId17"/>
    <p:sldId id="10827" r:id="rId18"/>
    <p:sldId id="10830" r:id="rId19"/>
    <p:sldId id="1905" r:id="rId20"/>
    <p:sldId id="1792" r:id="rId21"/>
    <p:sldId id="779" r:id="rId22"/>
    <p:sldId id="870" r:id="rId23"/>
    <p:sldId id="10826" r:id="rId24"/>
    <p:sldId id="10816" r:id="rId25"/>
    <p:sldId id="871" r:id="rId26"/>
    <p:sldId id="10817" r:id="rId27"/>
    <p:sldId id="856" r:id="rId28"/>
    <p:sldId id="10818" r:id="rId29"/>
    <p:sldId id="10831" r:id="rId30"/>
    <p:sldId id="296" r:id="rId31"/>
    <p:sldId id="10819" r:id="rId32"/>
    <p:sldId id="10789" r:id="rId33"/>
    <p:sldId id="515" r:id="rId34"/>
    <p:sldId id="10778" r:id="rId35"/>
    <p:sldId id="10805" r:id="rId36"/>
    <p:sldId id="10806" r:id="rId37"/>
    <p:sldId id="264" r:id="rId38"/>
    <p:sldId id="366" r:id="rId39"/>
    <p:sldId id="1728" r:id="rId40"/>
    <p:sldId id="270" r:id="rId41"/>
    <p:sldId id="787" r:id="rId42"/>
    <p:sldId id="10821" r:id="rId43"/>
    <p:sldId id="875" r:id="rId44"/>
    <p:sldId id="408" r:id="rId45"/>
    <p:sldId id="10762" r:id="rId46"/>
    <p:sldId id="868" r:id="rId47"/>
    <p:sldId id="10820" r:id="rId48"/>
    <p:sldId id="869" r:id="rId49"/>
    <p:sldId id="851" r:id="rId50"/>
    <p:sldId id="852" r:id="rId51"/>
    <p:sldId id="853" r:id="rId52"/>
    <p:sldId id="1897" r:id="rId53"/>
    <p:sldId id="1908" r:id="rId54"/>
    <p:sldId id="1909" r:id="rId55"/>
    <p:sldId id="1898" r:id="rId56"/>
    <p:sldId id="1903" r:id="rId57"/>
    <p:sldId id="1899" r:id="rId58"/>
    <p:sldId id="1902" r:id="rId59"/>
    <p:sldId id="1907" r:id="rId60"/>
    <p:sldId id="1900" r:id="rId61"/>
    <p:sldId id="1901" r:id="rId62"/>
    <p:sldId id="1904" r:id="rId63"/>
    <p:sldId id="1906" r:id="rId64"/>
    <p:sldId id="2892" r:id="rId65"/>
    <p:sldId id="10808" r:id="rId66"/>
    <p:sldId id="10809" r:id="rId67"/>
    <p:sldId id="10810" r:id="rId68"/>
    <p:sldId id="10811" r:id="rId69"/>
    <p:sldId id="10812" r:id="rId70"/>
    <p:sldId id="10813" r:id="rId71"/>
    <p:sldId id="10814" r:id="rId72"/>
    <p:sldId id="265" r:id="rId73"/>
    <p:sldId id="10815" r:id="rId74"/>
    <p:sldId id="268" r:id="rId75"/>
    <p:sldId id="261" r:id="rId76"/>
    <p:sldId id="409" r:id="rId77"/>
    <p:sldId id="2149" r:id="rId78"/>
    <p:sldId id="2896" r:id="rId79"/>
    <p:sldId id="2898" r:id="rId80"/>
    <p:sldId id="10763" r:id="rId81"/>
    <p:sldId id="10799" r:id="rId82"/>
    <p:sldId id="10822" r:id="rId83"/>
    <p:sldId id="10823" r:id="rId84"/>
    <p:sldId id="10824" r:id="rId85"/>
    <p:sldId id="10825" r:id="rId86"/>
    <p:sldId id="269" r:id="rId87"/>
    <p:sldId id="2123" r:id="rId8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8D4D"/>
    <a:srgbClr val="000099"/>
    <a:srgbClr val="D01F29"/>
    <a:srgbClr val="339933"/>
    <a:srgbClr val="E936ED"/>
    <a:srgbClr val="E85C0E"/>
    <a:srgbClr val="D5540D"/>
    <a:srgbClr val="CE510C"/>
    <a:srgbClr val="C04C0C"/>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333" autoAdjust="0"/>
    <p:restoredTop sz="91429" autoAdjust="0"/>
  </p:normalViewPr>
  <p:slideViewPr>
    <p:cSldViewPr snapToGrid="0">
      <p:cViewPr varScale="1">
        <p:scale>
          <a:sx n="102" d="100"/>
          <a:sy n="102" d="100"/>
        </p:scale>
        <p:origin x="1408" y="176"/>
      </p:cViewPr>
      <p:guideLst>
        <p:guide orient="horz" pos="2160"/>
        <p:guide pos="3840"/>
      </p:guideLst>
    </p:cSldViewPr>
  </p:slideViewPr>
  <p:notesTextViewPr>
    <p:cViewPr>
      <p:scale>
        <a:sx n="1" d="1"/>
        <a:sy n="1" d="1"/>
      </p:scale>
      <p:origin x="0" y="0"/>
    </p:cViewPr>
  </p:notesTextViewPr>
  <p:sorterViewPr>
    <p:cViewPr>
      <p:scale>
        <a:sx n="120" d="100"/>
        <a:sy n="120" d="100"/>
      </p:scale>
      <p:origin x="0" y="-54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notesMaster" Target="notesMasters/notesMaster1.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5.xml"/><Relationship Id="rId90" Type="http://schemas.openxmlformats.org/officeDocument/2006/relationships/presProps" Target="presProps.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BF05DB2C-8DCE-4461-A4C0-829B572BD36F}" type="datetimeFigureOut">
              <a:rPr lang="en-US" smtClean="0"/>
              <a:t>10/23/20</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DD41161-6CC1-40CF-BFAD-D1410EEE27B0}" type="slidenum">
              <a:rPr lang="en-US" smtClean="0"/>
              <a:t>‹#›</a:t>
            </a:fld>
            <a:endParaRPr lang="en-US"/>
          </a:p>
        </p:txBody>
      </p:sp>
    </p:spTree>
    <p:extLst>
      <p:ext uri="{BB962C8B-B14F-4D97-AF65-F5344CB8AC3E}">
        <p14:creationId xmlns:p14="http://schemas.microsoft.com/office/powerpoint/2010/main" val="748858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1F574542-6A91-4884-A673-198038223B7D}"/>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2E6E574E-4302-4E7A-B900-F5390E4ADC9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
        <p:nvSpPr>
          <p:cNvPr id="11268" name="Slide Number Placeholder 3">
            <a:extLst>
              <a:ext uri="{FF2B5EF4-FFF2-40B4-BE49-F238E27FC236}">
                <a16:creationId xmlns:a16="http://schemas.microsoft.com/office/drawing/2014/main" id="{2EF6941F-6A48-4F3E-935E-97884526BFB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7238" indent="-290513">
              <a:spcBef>
                <a:spcPct val="30000"/>
              </a:spcBef>
              <a:defRPr sz="1200">
                <a:solidFill>
                  <a:schemeClr val="tx1"/>
                </a:solidFill>
                <a:latin typeface="Arial" panose="020B0604020202020204" pitchFamily="34" charset="0"/>
                <a:cs typeface="Arial" panose="020B0604020202020204" pitchFamily="34" charset="0"/>
              </a:defRPr>
            </a:lvl2pPr>
            <a:lvl3pPr marL="1165225" indent="-231775">
              <a:spcBef>
                <a:spcPct val="30000"/>
              </a:spcBef>
              <a:defRPr sz="1200">
                <a:solidFill>
                  <a:schemeClr val="tx1"/>
                </a:solidFill>
                <a:latin typeface="Arial" panose="020B0604020202020204" pitchFamily="34" charset="0"/>
                <a:cs typeface="Arial" panose="020B0604020202020204" pitchFamily="34" charset="0"/>
              </a:defRPr>
            </a:lvl3pPr>
            <a:lvl4pPr marL="1631950" indent="-231775">
              <a:spcBef>
                <a:spcPct val="30000"/>
              </a:spcBef>
              <a:defRPr sz="1200">
                <a:solidFill>
                  <a:schemeClr val="tx1"/>
                </a:solidFill>
                <a:latin typeface="Arial" panose="020B0604020202020204" pitchFamily="34" charset="0"/>
                <a:cs typeface="Arial" panose="020B0604020202020204" pitchFamily="34" charset="0"/>
              </a:defRPr>
            </a:lvl4pPr>
            <a:lvl5pPr marL="2098675" indent="-231775">
              <a:spcBef>
                <a:spcPct val="30000"/>
              </a:spcBef>
              <a:defRPr sz="1200">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0992A7-AFA6-4059-90D7-58A026B7843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24764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15</a:t>
            </a:fld>
            <a:endParaRPr lang="en-US"/>
          </a:p>
        </p:txBody>
      </p:sp>
    </p:spTree>
    <p:extLst>
      <p:ext uri="{BB962C8B-B14F-4D97-AF65-F5344CB8AC3E}">
        <p14:creationId xmlns:p14="http://schemas.microsoft.com/office/powerpoint/2010/main" val="3057084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16</a:t>
            </a:fld>
            <a:endParaRPr lang="en-US"/>
          </a:p>
        </p:txBody>
      </p:sp>
    </p:spTree>
    <p:extLst>
      <p:ext uri="{BB962C8B-B14F-4D97-AF65-F5344CB8AC3E}">
        <p14:creationId xmlns:p14="http://schemas.microsoft.com/office/powerpoint/2010/main" val="495567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19</a:t>
            </a:fld>
            <a:endParaRPr lang="en-US"/>
          </a:p>
        </p:txBody>
      </p:sp>
    </p:spTree>
    <p:extLst>
      <p:ext uri="{BB962C8B-B14F-4D97-AF65-F5344CB8AC3E}">
        <p14:creationId xmlns:p14="http://schemas.microsoft.com/office/powerpoint/2010/main" val="293540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20</a:t>
            </a:fld>
            <a:endParaRPr lang="en-US"/>
          </a:p>
        </p:txBody>
      </p:sp>
    </p:spTree>
    <p:extLst>
      <p:ext uri="{BB962C8B-B14F-4D97-AF65-F5344CB8AC3E}">
        <p14:creationId xmlns:p14="http://schemas.microsoft.com/office/powerpoint/2010/main" val="4125346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21</a:t>
            </a:fld>
            <a:endParaRPr lang="en-US"/>
          </a:p>
        </p:txBody>
      </p:sp>
    </p:spTree>
    <p:extLst>
      <p:ext uri="{BB962C8B-B14F-4D97-AF65-F5344CB8AC3E}">
        <p14:creationId xmlns:p14="http://schemas.microsoft.com/office/powerpoint/2010/main" val="876181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22</a:t>
            </a:fld>
            <a:endParaRPr lang="en-US"/>
          </a:p>
        </p:txBody>
      </p:sp>
    </p:spTree>
    <p:extLst>
      <p:ext uri="{BB962C8B-B14F-4D97-AF65-F5344CB8AC3E}">
        <p14:creationId xmlns:p14="http://schemas.microsoft.com/office/powerpoint/2010/main" val="2711382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33</a:t>
            </a:fld>
            <a:endParaRPr lang="en-US"/>
          </a:p>
        </p:txBody>
      </p:sp>
    </p:spTree>
    <p:extLst>
      <p:ext uri="{BB962C8B-B14F-4D97-AF65-F5344CB8AC3E}">
        <p14:creationId xmlns:p14="http://schemas.microsoft.com/office/powerpoint/2010/main" val="493148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34</a:t>
            </a:fld>
            <a:endParaRPr lang="en-US"/>
          </a:p>
        </p:txBody>
      </p:sp>
    </p:spTree>
    <p:extLst>
      <p:ext uri="{BB962C8B-B14F-4D97-AF65-F5344CB8AC3E}">
        <p14:creationId xmlns:p14="http://schemas.microsoft.com/office/powerpoint/2010/main" val="1107229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562534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532664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CAC1FEAA-6834-4322-BCFF-9062A510C02C}"/>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4AA118C7-3C10-4790-AAAD-A415FE1A44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5364" name="Slide Number Placeholder 3">
            <a:extLst>
              <a:ext uri="{FF2B5EF4-FFF2-40B4-BE49-F238E27FC236}">
                <a16:creationId xmlns:a16="http://schemas.microsoft.com/office/drawing/2014/main" id="{4C238052-F157-4386-8760-EFED3AB1573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900A14-864B-4B61-A6D8-E35507CEEA1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14092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212071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2460722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08796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17ED3-D021-4269-9EEF-9BF7B2E65D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96145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17ED3-D021-4269-9EEF-9BF7B2E65DE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13783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Placebos were not used</a:t>
            </a:r>
          </a:p>
          <a:p>
            <a:r>
              <a:rPr lang="en-US" dirty="0" err="1"/>
              <a:t>Remdesivir</a:t>
            </a:r>
            <a:r>
              <a:rPr lang="en-US" baseline="0" dirty="0"/>
              <a:t> continuing</a:t>
            </a:r>
          </a:p>
          <a:p>
            <a:r>
              <a:rPr lang="en-US" baseline="0" dirty="0"/>
              <a:t>Open label (truly RDV + SOC?), patients who would be considered fit for discharge might be kept in somewhat longer just because they were being given a study drug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06659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Enrollment for ACTT-1 began on February 21, 2020, and ended on April 19, 2020</a:t>
            </a:r>
          </a:p>
          <a:p>
            <a:endParaRPr lang="en-US" dirty="0"/>
          </a:p>
          <a:p>
            <a:r>
              <a:rPr lang="en-US" dirty="0"/>
              <a:t>Standards of care have changed dramatically over</a:t>
            </a:r>
            <a:r>
              <a:rPr lang="en-US" baseline="0" dirty="0"/>
              <a:t> time</a:t>
            </a:r>
            <a:r>
              <a:rPr lang="en-US" dirty="0"/>
              <a:t>. </a:t>
            </a:r>
            <a:r>
              <a:rPr lang="en-US" dirty="0" err="1"/>
              <a:t>ie</a:t>
            </a:r>
            <a:r>
              <a:rPr lang="en-US" dirty="0"/>
              <a:t>.</a:t>
            </a:r>
            <a:r>
              <a:rPr lang="en-US" baseline="0" dirty="0"/>
              <a:t> a</a:t>
            </a:r>
            <a:r>
              <a:rPr lang="en-US" dirty="0"/>
              <a:t>t the start of the pandemic, doctors had little to offer patients and were quick to intubate people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6586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days in hospital</a:t>
            </a:r>
            <a:r>
              <a:rPr lang="en-US" baseline="0" dirty="0"/>
              <a:t> 0 = 29%, 1 = 33%</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8384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away – RDV is not for everyone, but we already knew that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74222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study drug appreciably reduced initiation of ventilation in those not already ventilated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1725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1D91CB0-253A-42D9-A4C7-32011C21724A}"/>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0A42D9E5-510E-47E0-B0A1-BEB684DA8F3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7412" name="Slide Number Placeholder 3">
            <a:extLst>
              <a:ext uri="{FF2B5EF4-FFF2-40B4-BE49-F238E27FC236}">
                <a16:creationId xmlns:a16="http://schemas.microsoft.com/office/drawing/2014/main" id="{E8CCDC4D-F3FA-45D3-B376-A41898F2C4C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60D4B7-0745-4EB2-800A-61E7F03E01B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581239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Symptom</a:t>
            </a:r>
            <a:r>
              <a:rPr lang="en-US" baseline="0" dirty="0"/>
              <a:t> onset to randomization</a:t>
            </a:r>
          </a:p>
          <a:p>
            <a:r>
              <a:rPr lang="en-US" dirty="0"/>
              <a:t>No</a:t>
            </a:r>
            <a:r>
              <a:rPr lang="en-US" baseline="0" dirty="0"/>
              <a:t> placebo – if no study drug (shorter duration?)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80655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complicated.</a:t>
            </a:r>
          </a:p>
          <a:p>
            <a:r>
              <a:rPr lang="en-US" dirty="0"/>
              <a:t>We</a:t>
            </a:r>
            <a:r>
              <a:rPr lang="en-US" baseline="0" dirty="0"/>
              <a:t> can’t explain the discordant results found in these 2 RCTs b/c they have different study designs and populations.</a:t>
            </a:r>
          </a:p>
          <a:p>
            <a:endParaRPr lang="en-US" baseline="0" dirty="0"/>
          </a:p>
          <a:p>
            <a:pPr marL="0" indent="0">
              <a:buNone/>
            </a:pPr>
            <a:r>
              <a:rPr lang="en-US" dirty="0"/>
              <a:t>Given the absence of anything else right now and its low toxicity, means I’d still recommend it for most hospitalized people with COVID-19 — with the hope of giving it sooner rather than later, especially for those on oxygen at high risk for disease progression.</a:t>
            </a:r>
          </a:p>
          <a:p>
            <a:pPr marL="0" indent="0">
              <a:buNone/>
            </a:pPr>
            <a:endParaRPr lang="en-US" dirty="0"/>
          </a:p>
          <a:p>
            <a:pPr marL="0" indent="0">
              <a:buNone/>
            </a:pPr>
            <a:r>
              <a:rPr lang="en-US" dirty="0"/>
              <a:t>But if we can learn anything from the mental gyrations required to square these conflicting study results, it’s that we definitely need more effective options.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44505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D41161-6CC1-40CF-BFAD-D1410EEE27B0}" type="slidenum">
              <a:rPr lang="en-US" smtClean="0"/>
              <a:t>71</a:t>
            </a:fld>
            <a:endParaRPr lang="en-US"/>
          </a:p>
        </p:txBody>
      </p:sp>
    </p:spTree>
    <p:extLst>
      <p:ext uri="{BB962C8B-B14F-4D97-AF65-F5344CB8AC3E}">
        <p14:creationId xmlns:p14="http://schemas.microsoft.com/office/powerpoint/2010/main" val="37151561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1D91CB0-253A-42D9-A4C7-32011C21724A}"/>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0A42D9E5-510E-47E0-B0A1-BEB684DA8F3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7412" name="Slide Number Placeholder 3">
            <a:extLst>
              <a:ext uri="{FF2B5EF4-FFF2-40B4-BE49-F238E27FC236}">
                <a16:creationId xmlns:a16="http://schemas.microsoft.com/office/drawing/2014/main" id="{E8CCDC4D-F3FA-45D3-B376-A41898F2C4C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60D4B7-0745-4EB2-800A-61E7F03E01B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44048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D41161-6CC1-40CF-BFAD-D1410EEE27B0}" type="slidenum">
              <a:rPr lang="en-US" smtClean="0"/>
              <a:t>7</a:t>
            </a:fld>
            <a:endParaRPr lang="en-US"/>
          </a:p>
        </p:txBody>
      </p:sp>
    </p:spTree>
    <p:extLst>
      <p:ext uri="{BB962C8B-B14F-4D97-AF65-F5344CB8AC3E}">
        <p14:creationId xmlns:p14="http://schemas.microsoft.com/office/powerpoint/2010/main" val="2585332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kern="1200">
                <a:solidFill>
                  <a:schemeClr val="tx1"/>
                </a:solidFill>
                <a:effectLst/>
                <a:latin typeface="+mn-lt"/>
                <a:ea typeface="+mn-ea"/>
                <a:cs typeface="+mn-cs"/>
              </a:rPr>
              <a:t>John Cassis is one of our nation’s finest motivational speakers. He told a story recently about a time when he was serving as one of the Chaplain's for the Chicago Bears during their glory years of the 80’s.</a:t>
            </a:r>
            <a:br>
              <a:rPr lang="en-GB"/>
            </a:br>
            <a:br>
              <a:rPr lang="en-GB"/>
            </a:br>
            <a:r>
              <a:rPr lang="en-GB" sz="1200" b="1" i="0" kern="1200">
                <a:solidFill>
                  <a:schemeClr val="tx1"/>
                </a:solidFill>
                <a:effectLst/>
                <a:latin typeface="+mn-lt"/>
                <a:ea typeface="+mn-ea"/>
                <a:cs typeface="+mn-cs"/>
              </a:rPr>
              <a:t>As John tells it, Mike Ditka was about to deliver a locker room pep talk one day. He looked up and saw defensive tackle William “Refrigerator” Perry. How could he not see him? At 338 pounds the Fridge stood out even in a crowd of pro football players. Ditka gestured to the Fridge. “When I get finished,” he said, “I’d like you to close with the Lord’s Prayer.” Then the coach began his talk.</a:t>
            </a:r>
            <a:br>
              <a:rPr lang="en-GB"/>
            </a:br>
            <a:br>
              <a:rPr lang="en-GB"/>
            </a:br>
            <a:r>
              <a:rPr lang="en-GB" sz="1200" b="1" i="0" kern="1200">
                <a:solidFill>
                  <a:schemeClr val="tx1"/>
                </a:solidFill>
                <a:effectLst/>
                <a:latin typeface="+mn-lt"/>
                <a:ea typeface="+mn-ea"/>
                <a:cs typeface="+mn-cs"/>
              </a:rPr>
              <a:t>Meanwhile, Jim McMahon, the brash and outspoken quarterback, punched John Cassis. “Look at Perry,” McMahon whispered, “he doesn’t know the Lord’s Prayer.”</a:t>
            </a:r>
            <a:br>
              <a:rPr lang="en-GB"/>
            </a:br>
            <a:br>
              <a:rPr lang="en-GB"/>
            </a:br>
            <a:r>
              <a:rPr lang="en-GB" sz="1200" b="1" i="0" kern="1200">
                <a:solidFill>
                  <a:schemeClr val="tx1"/>
                </a:solidFill>
                <a:effectLst/>
                <a:latin typeface="+mn-lt"/>
                <a:ea typeface="+mn-ea"/>
                <a:cs typeface="+mn-cs"/>
              </a:rPr>
              <a:t>Sure enough, Perry sat with a look of panic on his face, his head in his hands. He was sweating profusely. “Everybody knows the Lord’s Prayer,” said Cassis to McMahon in disbelief. After a few minutes of watching the Refrigerator leaking several gallons of sweat, McMahon nudged Cassis again. “I’ll bet you 50 bucks Fridge doesn’t know the Lord’s Prayer.”</a:t>
            </a:r>
            <a:br>
              <a:rPr lang="en-GB"/>
            </a:br>
            <a:br>
              <a:rPr lang="en-GB"/>
            </a:br>
            <a:r>
              <a:rPr lang="en-GB" sz="1200" b="1" i="0" kern="1200">
                <a:solidFill>
                  <a:schemeClr val="tx1"/>
                </a:solidFill>
                <a:effectLst/>
                <a:latin typeface="+mn-lt"/>
                <a:ea typeface="+mn-ea"/>
                <a:cs typeface="+mn-cs"/>
              </a:rPr>
              <a:t>As Cassis tells the story, he stops to reflect on the absurdity of it all: “Here we were sitting in chapel and betting 50 bucks on the Lord’s Prayer.”</a:t>
            </a:r>
            <a:br>
              <a:rPr lang="en-GB"/>
            </a:br>
            <a:br>
              <a:rPr lang="en-GB"/>
            </a:br>
            <a:r>
              <a:rPr lang="en-GB" sz="1200" b="1" i="0" kern="1200">
                <a:solidFill>
                  <a:schemeClr val="tx1"/>
                </a:solidFill>
                <a:effectLst/>
                <a:latin typeface="+mn-lt"/>
                <a:ea typeface="+mn-ea"/>
                <a:cs typeface="+mn-cs"/>
              </a:rPr>
              <a:t>When Coach Ditka finished his pep talk, he asked all the men to remove their caps. Then he nodded at Perry and bowed his head. It was quiet for a few moments before the Fridge spoke in a shaky voice, “Now I lay me down to sleep. I pray the Lord, my soul to keep…”</a:t>
            </a:r>
            <a:br>
              <a:rPr lang="en-GB"/>
            </a:br>
            <a:br>
              <a:rPr lang="en-GB"/>
            </a:br>
            <a:r>
              <a:rPr lang="en-GB" sz="1200" b="1" i="0" kern="1200">
                <a:solidFill>
                  <a:schemeClr val="tx1"/>
                </a:solidFill>
                <a:effectLst/>
                <a:latin typeface="+mn-lt"/>
                <a:ea typeface="+mn-ea"/>
                <a:cs typeface="+mn-cs"/>
              </a:rPr>
              <a:t>Cassis felt the tap on his shoulder. It was Jim McMahon. “Here’s the 50 dollars,” McMahon whispered. “I had no idea Perry knew the Lord’s Prayer.”</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7927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D41161-6CC1-40CF-BFAD-D1410EEE27B0}" type="slidenum">
              <a:rPr lang="en-US" smtClean="0"/>
              <a:t>9</a:t>
            </a:fld>
            <a:endParaRPr lang="en-US"/>
          </a:p>
        </p:txBody>
      </p:sp>
    </p:spTree>
    <p:extLst>
      <p:ext uri="{BB962C8B-B14F-4D97-AF65-F5344CB8AC3E}">
        <p14:creationId xmlns:p14="http://schemas.microsoft.com/office/powerpoint/2010/main" val="3454738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4486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12</a:t>
            </a:fld>
            <a:endParaRPr lang="en-US"/>
          </a:p>
        </p:txBody>
      </p:sp>
    </p:spTree>
    <p:extLst>
      <p:ext uri="{BB962C8B-B14F-4D97-AF65-F5344CB8AC3E}">
        <p14:creationId xmlns:p14="http://schemas.microsoft.com/office/powerpoint/2010/main" val="3216336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13</a:t>
            </a:fld>
            <a:endParaRPr lang="en-US"/>
          </a:p>
        </p:txBody>
      </p:sp>
    </p:spTree>
    <p:extLst>
      <p:ext uri="{BB962C8B-B14F-4D97-AF65-F5344CB8AC3E}">
        <p14:creationId xmlns:p14="http://schemas.microsoft.com/office/powerpoint/2010/main" val="1876230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6.png"/><Relationship Id="rId2" Type="http://schemas.openxmlformats.org/officeDocument/2006/relationships/tags" Target="../tags/tag34.xml"/><Relationship Id="rId1" Type="http://schemas.openxmlformats.org/officeDocument/2006/relationships/vmlDrawing" Target="../drawings/vmlDrawing2.vml"/><Relationship Id="rId6" Type="http://schemas.openxmlformats.org/officeDocument/2006/relationships/image" Target="../media/image5.emf"/><Relationship Id="rId5" Type="http://schemas.openxmlformats.org/officeDocument/2006/relationships/oleObject" Target="../embeddings/oleObject2.bin"/><Relationship Id="rId4"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vmlDrawing" Target="../drawings/vmlDrawing3.vml"/><Relationship Id="rId6" Type="http://schemas.openxmlformats.org/officeDocument/2006/relationships/image" Target="../media/image7.emf"/><Relationship Id="rId5" Type="http://schemas.openxmlformats.org/officeDocument/2006/relationships/oleObject" Target="../embeddings/oleObject3.bin"/><Relationship Id="rId4"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39.xml"/><Relationship Id="rId7" Type="http://schemas.openxmlformats.org/officeDocument/2006/relationships/slideMaster" Target="../slideMasters/slideMaster4.xml"/><Relationship Id="rId2" Type="http://schemas.openxmlformats.org/officeDocument/2006/relationships/tags" Target="../tags/tag38.xml"/><Relationship Id="rId1" Type="http://schemas.openxmlformats.org/officeDocument/2006/relationships/vmlDrawing" Target="../drawings/vmlDrawing4.v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9" Type="http://schemas.openxmlformats.org/officeDocument/2006/relationships/image" Target="../media/image8.emf"/></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4.xml"/><Relationship Id="rId1" Type="http://schemas.openxmlformats.org/officeDocument/2006/relationships/tags" Target="../tags/tag43.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6.xml"/><Relationship Id="rId1" Type="http://schemas.openxmlformats.org/officeDocument/2006/relationships/tags" Target="../tags/tag45.xml"/></Relationships>
</file>

<file path=ppt/slideLayouts/_rels/slideLayout24.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48.xml"/><Relationship Id="rId7" Type="http://schemas.openxmlformats.org/officeDocument/2006/relationships/slideMaster" Target="../slideMasters/slideMaster4.xml"/><Relationship Id="rId2" Type="http://schemas.openxmlformats.org/officeDocument/2006/relationships/tags" Target="../tags/tag47.xml"/><Relationship Id="rId1" Type="http://schemas.openxmlformats.org/officeDocument/2006/relationships/vmlDrawing" Target="../drawings/vmlDrawing5.v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image" Target="../media/image9.emf"/></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58.xml"/><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image" Target="../media/image10.png"/><Relationship Id="rId2" Type="http://schemas.openxmlformats.org/officeDocument/2006/relationships/tags" Target="../tags/tag52.xml"/><Relationship Id="rId1" Type="http://schemas.openxmlformats.org/officeDocument/2006/relationships/vmlDrawing" Target="../drawings/vmlDrawing6.vml"/><Relationship Id="rId6" Type="http://schemas.openxmlformats.org/officeDocument/2006/relationships/tags" Target="../tags/tag56.xml"/><Relationship Id="rId11" Type="http://schemas.openxmlformats.org/officeDocument/2006/relationships/image" Target="../media/image8.emf"/><Relationship Id="rId5" Type="http://schemas.openxmlformats.org/officeDocument/2006/relationships/tags" Target="../tags/tag55.xml"/><Relationship Id="rId10" Type="http://schemas.openxmlformats.org/officeDocument/2006/relationships/oleObject" Target="../embeddings/oleObject6.bin"/><Relationship Id="rId4" Type="http://schemas.openxmlformats.org/officeDocument/2006/relationships/tags" Target="../tags/tag54.xml"/><Relationship Id="rId9"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65.xml"/><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image" Target="../media/image10.png"/><Relationship Id="rId2" Type="http://schemas.openxmlformats.org/officeDocument/2006/relationships/tags" Target="../tags/tag59.xml"/><Relationship Id="rId1" Type="http://schemas.openxmlformats.org/officeDocument/2006/relationships/vmlDrawing" Target="../drawings/vmlDrawing7.vml"/><Relationship Id="rId6" Type="http://schemas.openxmlformats.org/officeDocument/2006/relationships/tags" Target="../tags/tag63.xml"/><Relationship Id="rId11" Type="http://schemas.openxmlformats.org/officeDocument/2006/relationships/image" Target="../media/image8.emf"/><Relationship Id="rId5" Type="http://schemas.openxmlformats.org/officeDocument/2006/relationships/tags" Target="../tags/tag62.xml"/><Relationship Id="rId10" Type="http://schemas.openxmlformats.org/officeDocument/2006/relationships/oleObject" Target="../embeddings/oleObject7.bin"/><Relationship Id="rId4" Type="http://schemas.openxmlformats.org/officeDocument/2006/relationships/tags" Target="../tags/tag61.xml"/><Relationship Id="rId9"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72.xml"/><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image" Target="../media/image10.png"/><Relationship Id="rId2" Type="http://schemas.openxmlformats.org/officeDocument/2006/relationships/tags" Target="../tags/tag66.xml"/><Relationship Id="rId1" Type="http://schemas.openxmlformats.org/officeDocument/2006/relationships/vmlDrawing" Target="../drawings/vmlDrawing8.vml"/><Relationship Id="rId6" Type="http://schemas.openxmlformats.org/officeDocument/2006/relationships/tags" Target="../tags/tag70.xml"/><Relationship Id="rId11" Type="http://schemas.openxmlformats.org/officeDocument/2006/relationships/image" Target="../media/image8.emf"/><Relationship Id="rId5" Type="http://schemas.openxmlformats.org/officeDocument/2006/relationships/tags" Target="../tags/tag69.xml"/><Relationship Id="rId10" Type="http://schemas.openxmlformats.org/officeDocument/2006/relationships/oleObject" Target="../embeddings/oleObject8.bin"/><Relationship Id="rId4" Type="http://schemas.openxmlformats.org/officeDocument/2006/relationships/tags" Target="../tags/tag68.xml"/><Relationship Id="rId9"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79.xml"/><Relationship Id="rId3" Type="http://schemas.openxmlformats.org/officeDocument/2006/relationships/tags" Target="../tags/tag74.xml"/><Relationship Id="rId7" Type="http://schemas.openxmlformats.org/officeDocument/2006/relationships/tags" Target="../tags/tag78.xml"/><Relationship Id="rId12" Type="http://schemas.openxmlformats.org/officeDocument/2006/relationships/image" Target="../media/image10.png"/><Relationship Id="rId2" Type="http://schemas.openxmlformats.org/officeDocument/2006/relationships/tags" Target="../tags/tag73.xml"/><Relationship Id="rId1" Type="http://schemas.openxmlformats.org/officeDocument/2006/relationships/vmlDrawing" Target="../drawings/vmlDrawing9.vml"/><Relationship Id="rId6" Type="http://schemas.openxmlformats.org/officeDocument/2006/relationships/tags" Target="../tags/tag77.xml"/><Relationship Id="rId11" Type="http://schemas.openxmlformats.org/officeDocument/2006/relationships/image" Target="../media/image11.emf"/><Relationship Id="rId5" Type="http://schemas.openxmlformats.org/officeDocument/2006/relationships/tags" Target="../tags/tag76.xml"/><Relationship Id="rId10" Type="http://schemas.openxmlformats.org/officeDocument/2006/relationships/oleObject" Target="../embeddings/oleObject9.bin"/><Relationship Id="rId4" Type="http://schemas.openxmlformats.org/officeDocument/2006/relationships/tags" Target="../tags/tag75.xml"/><Relationship Id="rId9"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1.xml"/><Relationship Id="rId7" Type="http://schemas.openxmlformats.org/officeDocument/2006/relationships/image" Target="../media/image9.emf"/><Relationship Id="rId2" Type="http://schemas.openxmlformats.org/officeDocument/2006/relationships/tags" Target="../tags/tag80.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slideMaster" Target="../slideMasters/slideMaster4.xml"/><Relationship Id="rId4" Type="http://schemas.openxmlformats.org/officeDocument/2006/relationships/tags" Target="../tags/tag8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4.xml"/><Relationship Id="rId7" Type="http://schemas.openxmlformats.org/officeDocument/2006/relationships/image" Target="../media/image9.emf"/><Relationship Id="rId2" Type="http://schemas.openxmlformats.org/officeDocument/2006/relationships/tags" Target="../tags/tag83.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slideMaster" Target="../slideMasters/slideMaster4.xml"/><Relationship Id="rId4" Type="http://schemas.openxmlformats.org/officeDocument/2006/relationships/tags" Target="../tags/tag85.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7.xml"/><Relationship Id="rId7" Type="http://schemas.openxmlformats.org/officeDocument/2006/relationships/image" Target="../media/image9.emf"/><Relationship Id="rId2" Type="http://schemas.openxmlformats.org/officeDocument/2006/relationships/tags" Target="../tags/tag86.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slideMaster" Target="../slideMasters/slideMaster4.xml"/><Relationship Id="rId4" Type="http://schemas.openxmlformats.org/officeDocument/2006/relationships/tags" Target="../tags/tag88.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0.xml"/><Relationship Id="rId7" Type="http://schemas.openxmlformats.org/officeDocument/2006/relationships/image" Target="../media/image9.emf"/><Relationship Id="rId2" Type="http://schemas.openxmlformats.org/officeDocument/2006/relationships/tags" Target="../tags/tag89.xml"/><Relationship Id="rId1" Type="http://schemas.openxmlformats.org/officeDocument/2006/relationships/vmlDrawing" Target="../drawings/vmlDrawing13.vml"/><Relationship Id="rId6" Type="http://schemas.openxmlformats.org/officeDocument/2006/relationships/oleObject" Target="../embeddings/oleObject13.bin"/><Relationship Id="rId5" Type="http://schemas.openxmlformats.org/officeDocument/2006/relationships/slideMaster" Target="../slideMasters/slideMaster4.xml"/><Relationship Id="rId4" Type="http://schemas.openxmlformats.org/officeDocument/2006/relationships/tags" Target="../tags/tag9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3.xml"/><Relationship Id="rId7" Type="http://schemas.openxmlformats.org/officeDocument/2006/relationships/image" Target="../media/image9.emf"/><Relationship Id="rId2" Type="http://schemas.openxmlformats.org/officeDocument/2006/relationships/tags" Target="../tags/tag92.xml"/><Relationship Id="rId1" Type="http://schemas.openxmlformats.org/officeDocument/2006/relationships/vmlDrawing" Target="../drawings/vmlDrawing14.vml"/><Relationship Id="rId6" Type="http://schemas.openxmlformats.org/officeDocument/2006/relationships/oleObject" Target="../embeddings/oleObject14.bin"/><Relationship Id="rId5" Type="http://schemas.openxmlformats.org/officeDocument/2006/relationships/slideMaster" Target="../slideMasters/slideMaster4.xml"/><Relationship Id="rId4" Type="http://schemas.openxmlformats.org/officeDocument/2006/relationships/tags" Target="../tags/tag94.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12.jpeg"/><Relationship Id="rId2" Type="http://schemas.openxmlformats.org/officeDocument/2006/relationships/tags" Target="../tags/tag95.xml"/><Relationship Id="rId1" Type="http://schemas.openxmlformats.org/officeDocument/2006/relationships/vmlDrawing" Target="../drawings/vmlDrawing15.vml"/><Relationship Id="rId6" Type="http://schemas.openxmlformats.org/officeDocument/2006/relationships/image" Target="../media/image9.emf"/><Relationship Id="rId5" Type="http://schemas.openxmlformats.org/officeDocument/2006/relationships/oleObject" Target="../embeddings/oleObject15.bin"/><Relationship Id="rId4"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27929792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10/23/20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840609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10/23/20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13160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96DFF08F-DC6B-4601-B491-B0F83F6DD2DA}" type="datetimeFigureOut">
              <a:rPr lang="en-US" dirty="0"/>
              <a:pPr/>
              <a:t>10/23/20</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99460681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4192824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87816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12944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8919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19025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1141979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2162" y="1623"/>
          <a:ext cx="2159" cy="1619"/>
        </p:xfrm>
        <a:graphic>
          <a:graphicData uri="http://schemas.openxmlformats.org/presentationml/2006/ole">
            <mc:AlternateContent xmlns:mc="http://schemas.openxmlformats.org/markup-compatibility/2006">
              <mc:Choice xmlns:v="urn:schemas-microsoft-com:vml" Requires="v">
                <p:oleObj spid="_x0000_s2409"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2162" y="1623"/>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9B96C0B-CE9F-415C-B7B7-298E88FDAF32}"/>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a:solidFill>
                <a:schemeClr val="tx1"/>
              </a:solidFill>
              <a:latin typeface="Georgia" panose="02040502050405020303" pitchFamily="18" charset="0"/>
              <a:ea typeface="+mj-ea"/>
              <a:cs typeface="+mj-cs"/>
              <a:sym typeface="Georgia" panose="02040502050405020303" pitchFamily="18" charset="0"/>
            </a:endParaRPr>
          </a:p>
        </p:txBody>
      </p:sp>
      <p:sp>
        <p:nvSpPr>
          <p:cNvPr id="11" name="Rectangle">
            <a:extLst>
              <a:ext uri="{FF2B5EF4-FFF2-40B4-BE49-F238E27FC236}">
                <a16:creationId xmlns:a16="http://schemas.microsoft.com/office/drawing/2014/main" id="{B4208225-5C22-496E-A342-E94D62C18FDC}"/>
              </a:ext>
            </a:extLst>
          </p:cNvPr>
          <p:cNvSpPr/>
          <p:nvPr userDrawn="1"/>
        </p:nvSpPr>
        <p:spPr bwMode="ltGray">
          <a:xfrm>
            <a:off x="1" y="1681162"/>
            <a:ext cx="12191999" cy="3657600"/>
          </a:xfrm>
          <a:prstGeom prst="rect">
            <a:avLst/>
          </a:prstGeom>
          <a:solidFill>
            <a:srgbClr val="0070C0"/>
          </a:solidFill>
          <a:ln w="12700">
            <a:miter lim="400000"/>
          </a:ln>
        </p:spPr>
        <p:txBody>
          <a:bodyPr lIns="0" tIns="0" rIns="0" bIns="0" anchor="ctr"/>
          <a:lstStyle/>
          <a:p>
            <a:pPr algn="l">
              <a:defRPr sz="3200" b="0">
                <a:solidFill>
                  <a:srgbClr val="FFFFFF"/>
                </a:solidFill>
                <a:latin typeface="+mn-lt"/>
                <a:ea typeface="+mn-ea"/>
                <a:cs typeface="+mn-cs"/>
                <a:sym typeface="Helvetica Neue Medium"/>
              </a:defRPr>
            </a:pPr>
            <a:endParaRPr>
              <a:solidFill>
                <a:srgbClr val="FF0000"/>
              </a:solidFill>
            </a:endParaRPr>
          </a:p>
        </p:txBody>
      </p:sp>
      <p:pic>
        <p:nvPicPr>
          <p:cNvPr id="12" name="fullColor.png" descr="fullColor.png">
            <a:extLst>
              <a:ext uri="{FF2B5EF4-FFF2-40B4-BE49-F238E27FC236}">
                <a16:creationId xmlns:a16="http://schemas.microsoft.com/office/drawing/2014/main" id="{63F392A6-21B5-4CA6-A199-930BFED2A682}"/>
              </a:ext>
            </a:extLst>
          </p:cNvPr>
          <p:cNvPicPr>
            <a:picLocks noChangeAspect="1"/>
          </p:cNvPicPr>
          <p:nvPr userDrawn="1"/>
        </p:nvPicPr>
        <p:blipFill>
          <a:blip r:embed="rId7"/>
          <a:stretch>
            <a:fillRect/>
          </a:stretch>
        </p:blipFill>
        <p:spPr bwMode="ltGray">
          <a:xfrm>
            <a:off x="8838424" y="448769"/>
            <a:ext cx="2665449" cy="711694"/>
          </a:xfrm>
          <a:prstGeom prst="rect">
            <a:avLst/>
          </a:prstGeom>
          <a:ln w="12700">
            <a:miter lim="400000"/>
          </a:ln>
        </p:spPr>
      </p:pic>
      <p:sp>
        <p:nvSpPr>
          <p:cNvPr id="13314" name="Title"/>
          <p:cNvSpPr>
            <a:spLocks noGrp="1" noChangeArrowheads="1"/>
          </p:cNvSpPr>
          <p:nvPr userDrawn="1">
            <p:ph type="ctrTitle"/>
          </p:nvPr>
        </p:nvSpPr>
        <p:spPr bwMode="gray">
          <a:xfrm>
            <a:off x="551941" y="3294405"/>
            <a:ext cx="10951931" cy="677108"/>
          </a:xfrm>
          <a:prstGeom prst="rect">
            <a:avLst/>
          </a:prstGeom>
        </p:spPr>
        <p:txBody>
          <a:bodyPr>
            <a:noAutofit/>
          </a:bodyPr>
          <a:lstStyle>
            <a:lvl1pPr>
              <a:defRPr lang="x-none" sz="4400" b="0" baseline="0">
                <a:solidFill>
                  <a:schemeClr val="bg1"/>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userDrawn="1">
            <p:ph type="subTitle" idx="1"/>
          </p:nvPr>
        </p:nvSpPr>
        <p:spPr bwMode="gray">
          <a:xfrm>
            <a:off x="551941" y="4092559"/>
            <a:ext cx="10951931" cy="307777"/>
          </a:xfrm>
          <a:prstGeom prst="rect">
            <a:avLst/>
          </a:prstGeom>
        </p:spPr>
        <p:txBody>
          <a:bodyPr vert="horz" wrap="square" lIns="0" tIns="0" rIns="0" bIns="0" rtlCol="0">
            <a:noAutofit/>
          </a:bodyPr>
          <a:lstStyle>
            <a:lvl1pPr>
              <a:defRPr lang="x-none" sz="2000" cap="none" baseline="0" noProof="0" dirty="0">
                <a:solidFill>
                  <a:schemeClr val="bg1"/>
                </a:solidFill>
                <a:latin typeface="+mn-lt"/>
              </a:defRPr>
            </a:lvl1pPr>
          </a:lstStyle>
          <a:p>
            <a:pPr lvl="0"/>
            <a:r>
              <a:rPr lang="en-US" noProof="0"/>
              <a:t>Click to edit Master subtitle style</a:t>
            </a:r>
          </a:p>
        </p:txBody>
      </p:sp>
      <p:sp>
        <p:nvSpPr>
          <p:cNvPr id="57" name="Document type" hidden="1"/>
          <p:cNvSpPr txBox="1">
            <a:spLocks noChangeArrowheads="1"/>
          </p:cNvSpPr>
          <p:nvPr userDrawn="1"/>
        </p:nvSpPr>
        <p:spPr bwMode="gray">
          <a:xfrm>
            <a:off x="554735" y="4510168"/>
            <a:ext cx="1095193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0" hangingPunct="1">
              <a:defRPr lang="x-none"/>
            </a:pPr>
            <a:r>
              <a:rPr lang="en-US" sz="1400" baseline="0" noProof="0">
                <a:solidFill>
                  <a:schemeClr val="bg1"/>
                </a:solidFill>
                <a:latin typeface="+mn-lt"/>
              </a:rPr>
              <a:t>Document type | Date</a:t>
            </a:r>
          </a:p>
        </p:txBody>
      </p:sp>
    </p:spTree>
    <p:extLst>
      <p:ext uri="{BB962C8B-B14F-4D97-AF65-F5344CB8AC3E}">
        <p14:creationId xmlns:p14="http://schemas.microsoft.com/office/powerpoint/2010/main" val="1871019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3959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433" name="think-cell Slide" r:id="rId5" imgW="347" imgH="346" progId="TCLayout.ActiveDocument.1">
                  <p:embed/>
                </p:oleObj>
              </mc:Choice>
              <mc:Fallback>
                <p:oleObj name="think-cell Slide" r:id="rId5" imgW="347" imgH="346"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2A09FAF-36FC-448E-890E-061F32680BAE}"/>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500" b="1" i="0" baseline="0">
              <a:solidFill>
                <a:schemeClr val="tx1"/>
              </a:solidFill>
              <a:latin typeface="Georgia" panose="02040502050405020303" pitchFamily="18" charset="0"/>
              <a:ea typeface="+mj-ea"/>
              <a:cs typeface="+mj-cs"/>
              <a:sym typeface="Georgia" panose="02040502050405020303" pitchFamily="18" charset="0"/>
            </a:endParaRPr>
          </a:p>
        </p:txBody>
      </p:sp>
      <p:sp>
        <p:nvSpPr>
          <p:cNvPr id="2" name="Title"/>
          <p:cNvSpPr>
            <a:spLocks noGrp="1"/>
          </p:cNvSpPr>
          <p:nvPr>
            <p:ph type="title"/>
          </p:nvPr>
        </p:nvSpPr>
        <p:spPr bwMode="gray">
          <a:xfrm>
            <a:off x="554736" y="246620"/>
            <a:ext cx="11082528" cy="384721"/>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x-none" dirty="0">
                <a:latin typeface="+mj-lt"/>
              </a:defRPr>
            </a:lvl1pPr>
          </a:lstStyle>
          <a:p>
            <a:pPr lvl="0"/>
            <a:r>
              <a:rPr lang="en-US"/>
              <a:t>Click to edit Master title style</a:t>
            </a:r>
          </a:p>
        </p:txBody>
      </p:sp>
    </p:spTree>
    <p:extLst>
      <p:ext uri="{BB962C8B-B14F-4D97-AF65-F5344CB8AC3E}">
        <p14:creationId xmlns:p14="http://schemas.microsoft.com/office/powerpoint/2010/main" val="3998195266"/>
      </p:ext>
    </p:extLst>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57"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246620"/>
            <a:ext cx="11082528" cy="384721"/>
          </a:xfrm>
        </p:spPr>
        <p:txBody>
          <a:bodyPr>
            <a:spAutoFit/>
          </a:bodyPr>
          <a:lstStyle>
            <a:lvl1pPr>
              <a:defRPr/>
            </a:lvl1pPr>
          </a:lstStyle>
          <a:p>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643467"/>
            <a:ext cx="11082528" cy="276999"/>
          </a:xfr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1528549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1"/>
            </p:custDataLst>
          </p:nvPr>
        </p:nvSpPr>
        <p:spPr>
          <a:xfrm>
            <a:off x="554736" y="1706563"/>
            <a:ext cx="3813048" cy="694944"/>
          </a:xfrm>
          <a:prstGeom prst="rect">
            <a:avLst/>
          </a:prstGeom>
        </p:spPr>
        <p:txBody>
          <a:bodyPr anchor="t">
            <a:spAutoFit/>
          </a:bodyPr>
          <a:lstStyle>
            <a:lvl1pPr>
              <a:lnSpc>
                <a:spcPct val="90000"/>
              </a:lnSpc>
              <a:defRPr>
                <a:ln w="6350" cap="flat">
                  <a:noFill/>
                  <a:miter lim="800000"/>
                </a:ln>
              </a:defRPr>
            </a:lvl1pPr>
          </a:lstStyle>
          <a:p>
            <a:r>
              <a:rPr lang="en-US"/>
              <a:t>Click to edit Master title style</a:t>
            </a: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1960092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1"/>
            </p:custDataLst>
          </p:nvPr>
        </p:nvSpPr>
        <p:spPr>
          <a:xfrm>
            <a:off x="554736" y="4580468"/>
            <a:ext cx="11082528" cy="677108"/>
          </a:xfrm>
        </p:spPr>
        <p:txBody>
          <a:bodyPr anchor="b">
            <a:spAutoFit/>
          </a:bodyPr>
          <a:lstStyle>
            <a:lvl1pPr>
              <a:lnSpc>
                <a:spcPct val="100000"/>
              </a:lnSpc>
              <a:defRPr sz="4400"/>
            </a:lvl1pPr>
          </a:lstStyle>
          <a:p>
            <a:r>
              <a:rPr lang="en-US"/>
              <a:t>Click to edit Master title style</a:t>
            </a: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2445372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896E2AE-3155-4B50-B469-1C6FC4A4E28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81" name="think-cell Slide" r:id="rId8" imgW="395" imgH="394" progId="TCLayout.ActiveDocument.1">
                  <p:embed/>
                </p:oleObj>
              </mc:Choice>
              <mc:Fallback>
                <p:oleObj name="think-cell Slide" r:id="rId8" imgW="395" imgH="394" progId="TCLayout.ActiveDocument.1">
                  <p:embed/>
                  <p:pic>
                    <p:nvPicPr>
                      <p:cNvPr id="3" name="Object 2" hidden="1">
                        <a:extLst>
                          <a:ext uri="{FF2B5EF4-FFF2-40B4-BE49-F238E27FC236}">
                            <a16:creationId xmlns:a16="http://schemas.microsoft.com/office/drawing/2014/main" id="{E896E2AE-3155-4B50-B469-1C6FC4A4E280}"/>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6F0BF83-D6CE-4BC4-83E3-5F38B15C21A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56229"/>
            <a:ext cx="9180576" cy="523220"/>
          </a:xfrm>
          <a:prstGeom prst="rect">
            <a:avLst/>
          </a:prstGeom>
        </p:spPr>
        <p:txBody>
          <a:bodyPr>
            <a:spAutoFit/>
          </a:bodyPr>
          <a:lstStyle>
            <a:lvl1pPr>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2547660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505"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6FAC554-F995-4246-BE36-413D2200D98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359648"/>
            <a:ext cx="2514600" cy="1154162"/>
          </a:xfrm>
        </p:spPr>
        <p:txBody>
          <a:bodyPr anchor="b">
            <a:spAutoFit/>
          </a:bodyPr>
          <a:lstStyle>
            <a:lvl1pPr>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514600" cy="553998"/>
          </a:xfr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23" name="reversed.png" descr="reversed.png">
            <a:extLst>
              <a:ext uri="{FF2B5EF4-FFF2-40B4-BE49-F238E27FC236}">
                <a16:creationId xmlns:a16="http://schemas.microsoft.com/office/drawing/2014/main" id="{96E85E65-2265-4679-B415-04F1E07BFD02}"/>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BE789725-D96B-413F-A907-EA3CA4B45724}"/>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2867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529"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2D2E0F6-5BB5-47A0-8E4A-CD4E6673B19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wrap="square" anchor="b">
            <a:spAutoFit/>
          </a:bodyPr>
          <a:lstStyle>
            <a:lvl1pPr algn="l">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76999"/>
          </a:xfr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0" name="reversed.png" descr="reversed.png">
            <a:extLst>
              <a:ext uri="{FF2B5EF4-FFF2-40B4-BE49-F238E27FC236}">
                <a16:creationId xmlns:a16="http://schemas.microsoft.com/office/drawing/2014/main" id="{1A495E3F-C9AC-45DB-A1FD-80270B8ADEAD}"/>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1" name="Slide Number">
            <a:extLst>
              <a:ext uri="{FF2B5EF4-FFF2-40B4-BE49-F238E27FC236}">
                <a16:creationId xmlns:a16="http://schemas.microsoft.com/office/drawing/2014/main" id="{0227C4C6-C6A6-4C74-A71D-7CD44A2345FD}"/>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1663407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553"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5C86E70-6ADC-4EA2-90F2-373AC4FDE5D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246620"/>
            <a:ext cx="5065776" cy="384721"/>
          </a:xfrm>
        </p:spPr>
        <p:txBody>
          <a:bodyPr>
            <a:spAutoFit/>
          </a:bodyPr>
          <a:lstStyle>
            <a:lvl1pPr>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43467"/>
            <a:ext cx="5065776"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1" name="reversed.png" descr="reversed.png">
            <a:extLst>
              <a:ext uri="{FF2B5EF4-FFF2-40B4-BE49-F238E27FC236}">
                <a16:creationId xmlns:a16="http://schemas.microsoft.com/office/drawing/2014/main" id="{403792B7-C3B3-48DB-8D42-D35C5184D01D}"/>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E7C0B786-0B98-435B-AB5F-505441ABF9C5}"/>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4916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577"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8F8ABD0-305F-4DFC-AC60-1FB7BB16830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246620"/>
            <a:ext cx="6967728" cy="384721"/>
          </a:xfrm>
        </p:spPr>
        <p:txBody>
          <a:bodyPr>
            <a:spAutoFit/>
          </a:bodyPr>
          <a:lstStyle>
            <a:lvl1pPr>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643467"/>
            <a:ext cx="6967728" cy="276999"/>
          </a:xfrm>
          <a:prstGeom prst="rect">
            <a:avLst/>
          </a:prstGeo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1" name="reversed.png" descr="reversed.png">
            <a:extLst>
              <a:ext uri="{FF2B5EF4-FFF2-40B4-BE49-F238E27FC236}">
                <a16:creationId xmlns:a16="http://schemas.microsoft.com/office/drawing/2014/main" id="{AA6DB52C-4CD9-4639-A05F-3E56A6FF3B11}"/>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4C54C6C4-C237-4A49-9CA3-3186AEED2081}"/>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990960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Divider 1">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7F8BA957-435D-48C8-94A2-7E6DEB7B04B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601" name="think-cell Slide" r:id="rId6" imgW="395" imgH="394" progId="TCLayout.ActiveDocument.1">
                  <p:embed/>
                </p:oleObj>
              </mc:Choice>
              <mc:Fallback>
                <p:oleObj name="think-cell Slide" r:id="rId6" imgW="395" imgH="394" progId="TCLayout.ActiveDocument.1">
                  <p:embed/>
                  <p:pic>
                    <p:nvPicPr>
                      <p:cNvPr id="3" name="Object 6" hidden="1">
                        <a:extLst>
                          <a:ext uri="{FF2B5EF4-FFF2-40B4-BE49-F238E27FC236}">
                            <a16:creationId xmlns:a16="http://schemas.microsoft.com/office/drawing/2014/main" id="{7F8BA957-435D-48C8-94A2-7E6DEB7B04B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3184617-13BF-4A05-8E66-DE91493DF425}"/>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11" name="Rectangle">
            <a:extLst>
              <a:ext uri="{FF2B5EF4-FFF2-40B4-BE49-F238E27FC236}">
                <a16:creationId xmlns:a16="http://schemas.microsoft.com/office/drawing/2014/main" id="{2FEE25A2-0DAB-416D-860E-D165916B70FF}"/>
              </a:ext>
            </a:extLst>
          </p:cNvPr>
          <p:cNvSpPr/>
          <p:nvPr userDrawn="1"/>
        </p:nvSpPr>
        <p:spPr>
          <a:xfrm>
            <a:off x="0" y="0"/>
            <a:ext cx="12192000" cy="6858000"/>
          </a:xfrm>
          <a:prstGeom prst="rect">
            <a:avLst/>
          </a:prstGeom>
          <a:solidFill>
            <a:srgbClr val="4472C4">
              <a:lumMod val="75000"/>
              <a:alpha val="96000"/>
            </a:srgbClr>
          </a:soli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Calibri" panose="020F0502020204030204"/>
              <a:sym typeface="Helvetica Neue Medium"/>
            </a:endParaRPr>
          </a:p>
        </p:txBody>
      </p:sp>
      <p:sp>
        <p:nvSpPr>
          <p:cNvPr id="8" name="Title 1">
            <a:extLst>
              <a:ext uri="{FF2B5EF4-FFF2-40B4-BE49-F238E27FC236}">
                <a16:creationId xmlns:a16="http://schemas.microsoft.com/office/drawing/2014/main" id="{CFC3F972-F338-C04D-A825-E0284B78045B}"/>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0" name="reversed.png" descr="reversed.png">
            <a:extLst>
              <a:ext uri="{FF2B5EF4-FFF2-40B4-BE49-F238E27FC236}">
                <a16:creationId xmlns:a16="http://schemas.microsoft.com/office/drawing/2014/main" id="{4CC002DA-7DFE-439A-ADB1-44CF21B510A0}"/>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85D8A3E8-3F86-4DE3-8E8C-B2750292BDCE}"/>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317562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4642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pter Divider 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357CCD-08AF-4BA3-BA95-F0E03780C8B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625"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6C357CCD-08AF-4BA3-BA95-F0E03780C8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938B0A1-B8AF-4B10-AF95-AE4EB442747F}"/>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5" name="Rectangle">
            <a:extLst>
              <a:ext uri="{FF2B5EF4-FFF2-40B4-BE49-F238E27FC236}">
                <a16:creationId xmlns:a16="http://schemas.microsoft.com/office/drawing/2014/main" id="{15247663-3408-494B-8CF6-2014E7A9C6F1}"/>
              </a:ext>
            </a:extLst>
          </p:cNvPr>
          <p:cNvSpPr/>
          <p:nvPr userDrawn="1"/>
        </p:nvSpPr>
        <p:spPr>
          <a:xfrm>
            <a:off x="0" y="0"/>
            <a:ext cx="12192000" cy="6858000"/>
          </a:xfrm>
          <a:prstGeom prst="rect">
            <a:avLst/>
          </a:prstGeom>
          <a:solidFill>
            <a:srgbClr val="0070C0">
              <a:alpha val="78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 name="Title 1">
            <a:extLst>
              <a:ext uri="{FF2B5EF4-FFF2-40B4-BE49-F238E27FC236}">
                <a16:creationId xmlns:a16="http://schemas.microsoft.com/office/drawing/2014/main" id="{5A2FF599-422A-954D-BE07-1C1ABED4E452}"/>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0" name="reversed.png" descr="reversed.png">
            <a:extLst>
              <a:ext uri="{FF2B5EF4-FFF2-40B4-BE49-F238E27FC236}">
                <a16:creationId xmlns:a16="http://schemas.microsoft.com/office/drawing/2014/main" id="{24629D34-6D9A-4B45-928F-79DF08D8C797}"/>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1" name="Slide Number">
            <a:extLst>
              <a:ext uri="{FF2B5EF4-FFF2-40B4-BE49-F238E27FC236}">
                <a16:creationId xmlns:a16="http://schemas.microsoft.com/office/drawing/2014/main" id="{D395ECC3-FDF1-41AC-B0A5-2583BC6FDC7C}"/>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9036007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pter Divider 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94FC123-E890-4D4A-9F34-D3F6B97E048A}"/>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649"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094FC123-E890-4D4A-9F34-D3F6B97E048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8B068BF-AD8D-492E-9141-371493DD52E6}"/>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7" name="Rectangle">
            <a:extLst>
              <a:ext uri="{FF2B5EF4-FFF2-40B4-BE49-F238E27FC236}">
                <a16:creationId xmlns:a16="http://schemas.microsoft.com/office/drawing/2014/main" id="{0CFAD66E-1023-D447-9C21-4738352A99C2}"/>
              </a:ext>
            </a:extLst>
          </p:cNvPr>
          <p:cNvSpPr/>
          <p:nvPr userDrawn="1"/>
        </p:nvSpPr>
        <p:spPr>
          <a:xfrm>
            <a:off x="0" y="0"/>
            <a:ext cx="12192000" cy="6858000"/>
          </a:xfrm>
          <a:prstGeom prst="rect">
            <a:avLst/>
          </a:prstGeom>
          <a:solidFill>
            <a:srgbClr val="3EABA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Title 1">
            <a:extLst>
              <a:ext uri="{FF2B5EF4-FFF2-40B4-BE49-F238E27FC236}">
                <a16:creationId xmlns:a16="http://schemas.microsoft.com/office/drawing/2014/main" id="{7CBCB5E8-04E4-6E49-86F3-BB792114ACB3}"/>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1" name="reversed.png" descr="reversed.png">
            <a:extLst>
              <a:ext uri="{FF2B5EF4-FFF2-40B4-BE49-F238E27FC236}">
                <a16:creationId xmlns:a16="http://schemas.microsoft.com/office/drawing/2014/main" id="{A882EFEF-76F1-43B8-A94A-180C0445EB09}"/>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4CC631A0-5C1C-405C-9E8C-D0F922F95707}"/>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945710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pter Divider 4">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CF304CF-9F36-4E93-928A-D9B95D275979}"/>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673"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2CF304CF-9F36-4E93-928A-D9B95D27597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9F8F985-C383-47BE-9BA9-02210565140E}"/>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8" name="Rectangle">
            <a:extLst>
              <a:ext uri="{FF2B5EF4-FFF2-40B4-BE49-F238E27FC236}">
                <a16:creationId xmlns:a16="http://schemas.microsoft.com/office/drawing/2014/main" id="{F1622073-CF4E-493F-913C-EEB3EA92A226}"/>
              </a:ext>
            </a:extLst>
          </p:cNvPr>
          <p:cNvSpPr/>
          <p:nvPr userDrawn="1"/>
        </p:nvSpPr>
        <p:spPr>
          <a:xfrm>
            <a:off x="0" y="0"/>
            <a:ext cx="12192000" cy="6858000"/>
          </a:xfrm>
          <a:prstGeom prst="rect">
            <a:avLst/>
          </a:prstGeom>
          <a:solidFill>
            <a:srgbClr val="70AD47">
              <a:alpha val="89000"/>
            </a:srgbClr>
          </a:solidFill>
          <a:ln w="12700">
            <a:no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Calibri" panose="020F0502020204030204"/>
              <a:sym typeface="Helvetica Neue Medium"/>
            </a:endParaRPr>
          </a:p>
        </p:txBody>
      </p:sp>
      <p:sp>
        <p:nvSpPr>
          <p:cNvPr id="9" name="Title 1">
            <a:extLst>
              <a:ext uri="{FF2B5EF4-FFF2-40B4-BE49-F238E27FC236}">
                <a16:creationId xmlns:a16="http://schemas.microsoft.com/office/drawing/2014/main" id="{850E92A1-50A8-BB4A-8B57-1B97107FC976}"/>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1" name="reversed.png" descr="reversed.png">
            <a:extLst>
              <a:ext uri="{FF2B5EF4-FFF2-40B4-BE49-F238E27FC236}">
                <a16:creationId xmlns:a16="http://schemas.microsoft.com/office/drawing/2014/main" id="{151712F9-4A81-4818-A78F-4E3A22C7BC14}"/>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8EF249DA-C224-46EA-9198-8573B179AA88}"/>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80424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hapter Divider 5">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05309E-F476-47F3-A05A-E20A5683765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697"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F905309E-F476-47F3-A05A-E20A5683765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4A575CE-E476-49DB-A515-6F566B0488B2}"/>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8" name="Rectangle">
            <a:extLst>
              <a:ext uri="{FF2B5EF4-FFF2-40B4-BE49-F238E27FC236}">
                <a16:creationId xmlns:a16="http://schemas.microsoft.com/office/drawing/2014/main" id="{85848E81-68CE-BD47-B16C-70DDB022EADB}"/>
              </a:ext>
            </a:extLst>
          </p:cNvPr>
          <p:cNvSpPr/>
          <p:nvPr userDrawn="1"/>
        </p:nvSpPr>
        <p:spPr>
          <a:xfrm>
            <a:off x="0" y="0"/>
            <a:ext cx="12192000" cy="6858000"/>
          </a:xfrm>
          <a:prstGeom prst="rect">
            <a:avLst/>
          </a:prstGeom>
          <a:solidFill>
            <a:schemeClr val="bg1">
              <a:lumMod val="65000"/>
            </a:schemeClr>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 name="Title 1">
            <a:extLst>
              <a:ext uri="{FF2B5EF4-FFF2-40B4-BE49-F238E27FC236}">
                <a16:creationId xmlns:a16="http://schemas.microsoft.com/office/drawing/2014/main" id="{1517A084-2089-A847-850E-08177F67F412}"/>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9" name="reversed.png" descr="reversed.png">
            <a:extLst>
              <a:ext uri="{FF2B5EF4-FFF2-40B4-BE49-F238E27FC236}">
                <a16:creationId xmlns:a16="http://schemas.microsoft.com/office/drawing/2014/main" id="{FB87D44B-EDEF-4EC6-AB56-F45E79B5C1E9}"/>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0" name="Slide Number">
            <a:extLst>
              <a:ext uri="{FF2B5EF4-FFF2-40B4-BE49-F238E27FC236}">
                <a16:creationId xmlns:a16="http://schemas.microsoft.com/office/drawing/2014/main" id="{8CD2C346-9A01-44DA-808F-B5D6E32E4AC3}"/>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8265570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Last Page">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DC484C6B-D637-4212-9E66-E106FB428E44}"/>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721" name="think-cell Slide" r:id="rId5" imgW="395" imgH="394" progId="TCLayout.ActiveDocument.1">
                  <p:embed/>
                </p:oleObj>
              </mc:Choice>
              <mc:Fallback>
                <p:oleObj name="think-cell Slide" r:id="rId5" imgW="395" imgH="394" progId="TCLayout.ActiveDocument.1">
                  <p:embed/>
                  <p:pic>
                    <p:nvPicPr>
                      <p:cNvPr id="2" name="Object 6" hidden="1">
                        <a:extLst>
                          <a:ext uri="{FF2B5EF4-FFF2-40B4-BE49-F238E27FC236}">
                            <a16:creationId xmlns:a16="http://schemas.microsoft.com/office/drawing/2014/main" id="{DC484C6B-D637-4212-9E66-E106FB428E4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8" name="Picture 7">
            <a:extLst>
              <a:ext uri="{FF2B5EF4-FFF2-40B4-BE49-F238E27FC236}">
                <a16:creationId xmlns:a16="http://schemas.microsoft.com/office/drawing/2014/main" id="{7E3FDDC6-1B3C-40B1-9FAC-8DE6CD770C07}"/>
              </a:ext>
            </a:extLst>
          </p:cNvPr>
          <p:cNvPicPr>
            <a:picLocks noChangeAspect="1"/>
          </p:cNvPicPr>
          <p:nvPr userDrawn="1"/>
        </p:nvPicPr>
        <p:blipFill>
          <a:blip r:embed="rId7"/>
          <a:stretch>
            <a:fillRect/>
          </a:stretch>
        </p:blipFill>
        <p:spPr>
          <a:xfrm>
            <a:off x="4717306" y="4554941"/>
            <a:ext cx="2757389" cy="545209"/>
          </a:xfrm>
          <a:prstGeom prst="rect">
            <a:avLst/>
          </a:prstGeom>
        </p:spPr>
      </p:pic>
    </p:spTree>
    <p:extLst>
      <p:ext uri="{BB962C8B-B14F-4D97-AF65-F5344CB8AC3E}">
        <p14:creationId xmlns:p14="http://schemas.microsoft.com/office/powerpoint/2010/main" val="10586280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8908956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555B71-315F-4DE4-8ECF-DCA56DB88A5B}"/>
              </a:ext>
            </a:extLst>
          </p:cNvPr>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56811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9146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32256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1071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6200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12864289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4" name="Date Placeholder 6">
            <a:extLst>
              <a:ext uri="{FF2B5EF4-FFF2-40B4-BE49-F238E27FC236}">
                <a16:creationId xmlns:a16="http://schemas.microsoft.com/office/drawing/2014/main" id="{344E4503-EA9E-46CD-87D4-D64B2274D7B9}"/>
              </a:ext>
            </a:extLst>
          </p:cNvPr>
          <p:cNvSpPr>
            <a:spLocks noGrp="1"/>
          </p:cNvSpPr>
          <p:nvPr>
            <p:ph type="dt" sz="half" idx="10"/>
          </p:nvPr>
        </p:nvSpPr>
        <p:spPr>
          <a:xfrm>
            <a:off x="0" y="0"/>
            <a:ext cx="0" cy="0"/>
          </a:xfrm>
        </p:spPr>
        <p:txBody>
          <a:bodyPr/>
          <a:lstStyle>
            <a:lvl1pPr>
              <a:defRPr/>
            </a:lvl1pPr>
            <a:extLst/>
          </a:lstStyle>
          <a:p>
            <a:pPr>
              <a:defRPr/>
            </a:pPr>
            <a:endParaRPr lang="en-US"/>
          </a:p>
        </p:txBody>
      </p:sp>
      <p:sp>
        <p:nvSpPr>
          <p:cNvPr id="5" name="Footer Placeholder 19">
            <a:extLst>
              <a:ext uri="{FF2B5EF4-FFF2-40B4-BE49-F238E27FC236}">
                <a16:creationId xmlns:a16="http://schemas.microsoft.com/office/drawing/2014/main" id="{35298EA9-9B1E-486B-A0FD-B7077D5441E8}"/>
              </a:ext>
            </a:extLst>
          </p:cNvPr>
          <p:cNvSpPr>
            <a:spLocks noGrp="1"/>
          </p:cNvSpPr>
          <p:nvPr>
            <p:ph type="ftr" sz="quarter" idx="11"/>
          </p:nvPr>
        </p:nvSpPr>
        <p:spPr>
          <a:xfrm>
            <a:off x="0" y="0"/>
            <a:ext cx="0" cy="0"/>
          </a:xfrm>
        </p:spPr>
        <p:txBody>
          <a:bodyPr/>
          <a:lstStyle>
            <a:lvl1pPr>
              <a:defRPr/>
            </a:lvl1pPr>
            <a:extLst/>
          </a:lstStyle>
          <a:p>
            <a:pPr>
              <a:defRPr/>
            </a:pPr>
            <a:endParaRPr lang="en-US"/>
          </a:p>
        </p:txBody>
      </p:sp>
      <p:sp>
        <p:nvSpPr>
          <p:cNvPr id="6" name="Slide Number Placeholder 9">
            <a:extLst>
              <a:ext uri="{FF2B5EF4-FFF2-40B4-BE49-F238E27FC236}">
                <a16:creationId xmlns:a16="http://schemas.microsoft.com/office/drawing/2014/main" id="{4C280F44-AD7A-431C-8F64-016598F2D04A}"/>
              </a:ext>
            </a:extLst>
          </p:cNvPr>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57B7EB7A-FE5B-490C-88BA-A2E1D5BD79CB}" type="slidenum">
              <a:rPr lang="en-US" altLang="en-US"/>
              <a:pPr/>
              <a:t>‹#›</a:t>
            </a:fld>
            <a:endParaRPr lang="en-US" altLang="en-US"/>
          </a:p>
        </p:txBody>
      </p:sp>
    </p:spTree>
    <p:extLst>
      <p:ext uri="{BB962C8B-B14F-4D97-AF65-F5344CB8AC3E}">
        <p14:creationId xmlns:p14="http://schemas.microsoft.com/office/powerpoint/2010/main" val="1401468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1669886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278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29572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60008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48913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33738979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a:prstGeom prst="rect">
            <a:avLst/>
          </a:prstGeom>
        </p:spPr>
        <p:txBody>
          <a:bodyPr/>
          <a:lstStyle>
            <a:lvl1pPr>
              <a:defRPr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828800" y="3352800"/>
            <a:ext cx="8534400" cy="1752600"/>
          </a:xfrm>
          <a:prstGeom prst="rect">
            <a:avLst/>
          </a:prstGeom>
        </p:spPr>
        <p:txBody>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6625731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1513" y="1453561"/>
            <a:ext cx="8838473" cy="1870729"/>
          </a:xfrm>
        </p:spPr>
        <p:txBody>
          <a:bodyPr anchor="b">
            <a:normAutofit/>
          </a:bodyPr>
          <a:lstStyle>
            <a:lvl1pPr>
              <a:defRPr sz="3733" b="1" baseline="0"/>
            </a:lvl1pPr>
          </a:lstStyle>
          <a:p>
            <a:r>
              <a:rPr lang="en-US" dirty="0"/>
              <a:t>Title slide style, 28pt bold Arial</a:t>
            </a:r>
          </a:p>
        </p:txBody>
      </p:sp>
      <p:sp>
        <p:nvSpPr>
          <p:cNvPr id="3" name="Subtitle 2"/>
          <p:cNvSpPr>
            <a:spLocks noGrp="1"/>
          </p:cNvSpPr>
          <p:nvPr>
            <p:ph type="subTitle" idx="1" hasCustomPrompt="1"/>
          </p:nvPr>
        </p:nvSpPr>
        <p:spPr>
          <a:xfrm>
            <a:off x="1168780" y="3324290"/>
            <a:ext cx="8831205" cy="1741327"/>
          </a:xfrm>
        </p:spPr>
        <p:txBody>
          <a:bodyPr anchor="t">
            <a:normAutofit/>
          </a:bodyPr>
          <a:lstStyle>
            <a:lvl1pPr marL="0" indent="0" algn="l">
              <a:buNone/>
              <a:defRPr sz="2667" baseline="0">
                <a:solidFill>
                  <a:srgbClr val="429644"/>
                </a:solidFill>
                <a:latin typeface="Georgia"/>
                <a:cs typeface="Georgia"/>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Title subhead style, 20pt reg, Georgia</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21492" y="316599"/>
            <a:ext cx="2182275" cy="379308"/>
          </a:xfrm>
          <a:prstGeom prst="rect">
            <a:avLst/>
          </a:prstGeom>
        </p:spPr>
      </p:pic>
    </p:spTree>
    <p:extLst>
      <p:ext uri="{BB962C8B-B14F-4D97-AF65-F5344CB8AC3E}">
        <p14:creationId xmlns:p14="http://schemas.microsoft.com/office/powerpoint/2010/main" val="857882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052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4" name="Rectangle 3"/>
          <p:cNvSpPr/>
          <p:nvPr userDrawn="1"/>
        </p:nvSpPr>
        <p:spPr>
          <a:xfrm>
            <a:off x="0" y="2653307"/>
            <a:ext cx="12192000" cy="2278000"/>
          </a:xfrm>
          <a:prstGeom prst="rect">
            <a:avLst/>
          </a:prstGeom>
          <a:solidFill>
            <a:srgbClr val="4296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1161513" y="2893681"/>
            <a:ext cx="8838473" cy="1870729"/>
          </a:xfrm>
        </p:spPr>
        <p:txBody>
          <a:bodyPr anchor="b">
            <a:normAutofit/>
          </a:bodyPr>
          <a:lstStyle>
            <a:lvl1pPr>
              <a:defRPr sz="3733" b="0" baseline="0">
                <a:solidFill>
                  <a:schemeClr val="bg1"/>
                </a:solidFill>
              </a:defRPr>
            </a:lvl1pPr>
          </a:lstStyle>
          <a:p>
            <a:r>
              <a:rPr lang="en-US" dirty="0"/>
              <a:t>Option 2: Title slide style, 28pt reg Arial</a:t>
            </a:r>
          </a:p>
        </p:txBody>
      </p:sp>
      <p:sp>
        <p:nvSpPr>
          <p:cNvPr id="6" name="Rectangle 5"/>
          <p:cNvSpPr/>
          <p:nvPr userDrawn="1"/>
        </p:nvSpPr>
        <p:spPr>
          <a:xfrm>
            <a:off x="0" y="4931307"/>
            <a:ext cx="12192000" cy="253111"/>
          </a:xfrm>
          <a:prstGeom prst="rect">
            <a:avLst/>
          </a:prstGeom>
          <a:solidFill>
            <a:srgbClr val="0053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44644" y="506253"/>
            <a:ext cx="2182275" cy="379308"/>
          </a:xfrm>
          <a:prstGeom prst="rect">
            <a:avLst/>
          </a:prstGeom>
        </p:spPr>
      </p:pic>
    </p:spTree>
    <p:extLst>
      <p:ext uri="{BB962C8B-B14F-4D97-AF65-F5344CB8AC3E}">
        <p14:creationId xmlns:p14="http://schemas.microsoft.com/office/powerpoint/2010/main" val="12812379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89175"/>
            <a:ext cx="10972800" cy="1311027"/>
          </a:xfrm>
        </p:spPr>
        <p:txBody>
          <a:bodyPr>
            <a:normAutofit/>
          </a:bodyPr>
          <a:lstStyle>
            <a:lvl1pPr>
              <a:defRPr sz="3200"/>
            </a:lvl1pPr>
          </a:lstStyle>
          <a:p>
            <a:r>
              <a:rPr lang="en-US" dirty="0"/>
              <a:t>Title slide style, 24pt Arial bold</a:t>
            </a:r>
          </a:p>
        </p:txBody>
      </p:sp>
      <p:sp>
        <p:nvSpPr>
          <p:cNvPr id="3" name="Content Placeholder 2"/>
          <p:cNvSpPr>
            <a:spLocks noGrp="1"/>
          </p:cNvSpPr>
          <p:nvPr>
            <p:ph idx="1"/>
          </p:nvPr>
        </p:nvSpPr>
        <p:spPr>
          <a:xfrm>
            <a:off x="609600" y="1600202"/>
            <a:ext cx="10972800" cy="4279383"/>
          </a:xfrm>
        </p:spPr>
        <p:txBody>
          <a:bodyPr lIns="0"/>
          <a:lstStyle>
            <a:lvl1pPr indent="-219451">
              <a:defRPr sz="2667"/>
            </a:lvl1pPr>
            <a:lvl2pPr indent="-219451">
              <a:defRPr sz="2400"/>
            </a:lvl2pPr>
            <a:lvl3pPr indent="-195067">
              <a:defRPr sz="2133"/>
            </a:lvl3pPr>
            <a:lvl4pPr indent="-170684">
              <a:defRPr sz="1867"/>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7173" y="6203240"/>
            <a:ext cx="2125228" cy="374509"/>
          </a:xfrm>
          <a:prstGeom prst="rect">
            <a:avLst/>
          </a:prstGeom>
        </p:spPr>
      </p:pic>
    </p:spTree>
    <p:extLst>
      <p:ext uri="{BB962C8B-B14F-4D97-AF65-F5344CB8AC3E}">
        <p14:creationId xmlns:p14="http://schemas.microsoft.com/office/powerpoint/2010/main" val="35999999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Break Blue">
    <p:bg>
      <p:bgPr>
        <a:solidFill>
          <a:srgbClr val="00539B"/>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14169"/>
            <a:ext cx="10363200" cy="1362075"/>
          </a:xfrm>
        </p:spPr>
        <p:txBody>
          <a:bodyPr anchor="t">
            <a:normAutofit/>
          </a:bodyPr>
          <a:lstStyle>
            <a:lvl1pPr algn="l">
              <a:defRPr sz="3200" b="1" cap="all" baseline="0">
                <a:solidFill>
                  <a:schemeClr val="bg1"/>
                </a:solidFill>
              </a:defRPr>
            </a:lvl1pPr>
          </a:lstStyle>
          <a:p>
            <a:r>
              <a:rPr lang="en-US" dirty="0"/>
              <a:t>Title Style, 24pt Arial uppercase, </a:t>
            </a:r>
            <a:br>
              <a:rPr lang="en-US" dirty="0"/>
            </a:br>
            <a:r>
              <a:rPr lang="en-US" dirty="0"/>
              <a:t>bold reversed </a:t>
            </a:r>
          </a:p>
        </p:txBody>
      </p:sp>
      <p:sp>
        <p:nvSpPr>
          <p:cNvPr id="3" name="Text Placeholder 2"/>
          <p:cNvSpPr>
            <a:spLocks noGrp="1"/>
          </p:cNvSpPr>
          <p:nvPr>
            <p:ph type="body" idx="1" hasCustomPrompt="1"/>
          </p:nvPr>
        </p:nvSpPr>
        <p:spPr>
          <a:xfrm>
            <a:off x="963084" y="2906713"/>
            <a:ext cx="10363200" cy="1500187"/>
          </a:xfrm>
        </p:spPr>
        <p:txBody>
          <a:bodyPr anchor="b">
            <a:normAutofit/>
          </a:bodyPr>
          <a:lstStyle>
            <a:lvl1pPr marL="0" indent="0">
              <a:buNone/>
              <a:defRPr sz="2133" baseline="0">
                <a:solidFill>
                  <a:schemeClr val="bg1"/>
                </a:solidFill>
                <a:latin typeface="Georgia"/>
                <a:cs typeface="Georgia"/>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Subhead style, 16pt Georgia reg, reversed</a:t>
            </a:r>
          </a:p>
        </p:txBody>
      </p:sp>
    </p:spTree>
    <p:extLst>
      <p:ext uri="{BB962C8B-B14F-4D97-AF65-F5344CB8AC3E}">
        <p14:creationId xmlns:p14="http://schemas.microsoft.com/office/powerpoint/2010/main" val="726781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Break Green">
    <p:bg>
      <p:bgPr>
        <a:solidFill>
          <a:srgbClr val="429644"/>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963084" y="4406901"/>
            <a:ext cx="10363200" cy="1362075"/>
          </a:xfrm>
        </p:spPr>
        <p:txBody>
          <a:bodyPr anchor="t">
            <a:normAutofit/>
          </a:bodyPr>
          <a:lstStyle>
            <a:lvl1pPr algn="l">
              <a:defRPr sz="3200" b="1" cap="all">
                <a:solidFill>
                  <a:schemeClr val="bg1"/>
                </a:solidFill>
              </a:defRPr>
            </a:lvl1pPr>
          </a:lstStyle>
          <a:p>
            <a:r>
              <a:rPr lang="en-US" dirty="0"/>
              <a:t>Title Style, 24pt Arial uppercase, </a:t>
            </a:r>
            <a:br>
              <a:rPr lang="en-US" dirty="0"/>
            </a:br>
            <a:r>
              <a:rPr lang="en-US" dirty="0"/>
              <a:t>bold reversed </a:t>
            </a:r>
          </a:p>
        </p:txBody>
      </p:sp>
      <p:sp>
        <p:nvSpPr>
          <p:cNvPr id="9" name="Text Placeholder 2"/>
          <p:cNvSpPr>
            <a:spLocks noGrp="1"/>
          </p:cNvSpPr>
          <p:nvPr>
            <p:ph type="body" idx="1" hasCustomPrompt="1"/>
          </p:nvPr>
        </p:nvSpPr>
        <p:spPr>
          <a:xfrm>
            <a:off x="963084" y="2906713"/>
            <a:ext cx="10363200" cy="1500187"/>
          </a:xfrm>
        </p:spPr>
        <p:txBody>
          <a:bodyPr anchor="b">
            <a:normAutofit/>
          </a:bodyPr>
          <a:lstStyle>
            <a:lvl1pPr marL="0" indent="0">
              <a:buNone/>
              <a:defRPr sz="2133">
                <a:solidFill>
                  <a:schemeClr val="bg1"/>
                </a:solidFill>
                <a:latin typeface="Georgia"/>
                <a:cs typeface="Georgia"/>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Subhead style, 16pt Georgia reg, reversed</a:t>
            </a:r>
            <a:endParaRPr lang="en-US" dirty="0"/>
          </a:p>
        </p:txBody>
      </p:sp>
    </p:spTree>
    <p:extLst>
      <p:ext uri="{BB962C8B-B14F-4D97-AF65-F5344CB8AC3E}">
        <p14:creationId xmlns:p14="http://schemas.microsoft.com/office/powerpoint/2010/main" val="10671902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00091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06545" y="864853"/>
            <a:ext cx="9722321" cy="1870729"/>
          </a:xfrm>
        </p:spPr>
        <p:txBody>
          <a:bodyPr anchor="b">
            <a:normAutofit/>
          </a:bodyPr>
          <a:lstStyle>
            <a:lvl1pPr algn="ctr">
              <a:defRPr sz="3733" b="1" baseline="0"/>
            </a:lvl1pPr>
          </a:lstStyle>
          <a:p>
            <a:r>
              <a:rPr lang="en-US" dirty="0"/>
              <a:t>Are there any questions</a:t>
            </a:r>
          </a:p>
        </p:txBody>
      </p:sp>
      <p:sp>
        <p:nvSpPr>
          <p:cNvPr id="3" name="Subtitle 2"/>
          <p:cNvSpPr>
            <a:spLocks noGrp="1"/>
          </p:cNvSpPr>
          <p:nvPr>
            <p:ph type="subTitle" idx="1" hasCustomPrompt="1"/>
          </p:nvPr>
        </p:nvSpPr>
        <p:spPr>
          <a:xfrm>
            <a:off x="1214176" y="2742850"/>
            <a:ext cx="9714325" cy="1741327"/>
          </a:xfrm>
        </p:spPr>
        <p:txBody>
          <a:bodyPr anchor="t">
            <a:normAutofit/>
          </a:bodyPr>
          <a:lstStyle>
            <a:lvl1pPr marL="0" indent="0" algn="ctr">
              <a:buNone/>
              <a:defRPr sz="2667" baseline="0">
                <a:solidFill>
                  <a:srgbClr val="429644"/>
                </a:solidFill>
                <a:latin typeface="Georgia"/>
                <a:cs typeface="Georgia"/>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Subhead if needed for closing.</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567" y="5944623"/>
            <a:ext cx="2182275" cy="379308"/>
          </a:xfrm>
          <a:prstGeom prst="rect">
            <a:avLst/>
          </a:prstGeom>
        </p:spPr>
      </p:pic>
    </p:spTree>
    <p:extLst>
      <p:ext uri="{BB962C8B-B14F-4D97-AF65-F5344CB8AC3E}">
        <p14:creationId xmlns:p14="http://schemas.microsoft.com/office/powerpoint/2010/main" val="22721948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Rectangle 4"/>
          <p:cNvSpPr/>
          <p:nvPr userDrawn="1"/>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dirty="0"/>
              <a:t>Click to edit Master title style</a:t>
            </a:r>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388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10/23/20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2049474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10/23/20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9825527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10/23/20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878031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368285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10/23/20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8907305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10/23/20</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6055751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10/23/20</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7223983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10/23/20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5234018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10/23/20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0794923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10/23/20</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4284532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10/23/20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4723500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10/23/20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5188628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96DFF08F-DC6B-4601-B491-B0F83F6DD2DA}" type="datetimeFigureOut">
              <a:rPr lang="en-US" dirty="0">
                <a:solidFill>
                  <a:srgbClr val="FFFFFF"/>
                </a:solidFill>
              </a:rPr>
              <a:pPr/>
              <a:t>10/23/20</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394538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dirty="0">
                <a:solidFill>
                  <a:srgbClr val="FFFFFF"/>
                </a:solidFill>
              </a:rPr>
              <a:pPr/>
              <a:t>10/23/20</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73894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10/23/20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664729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96DFF08F-DC6B-4601-B491-B0F83F6DD2DA}" type="datetimeFigureOut">
              <a:rPr lang="en-US" dirty="0">
                <a:solidFill>
                  <a:srgbClr val="099BDD"/>
                </a:solidFill>
              </a:rPr>
              <a:pPr/>
              <a:t>10/23/20</a:t>
            </a:fld>
            <a:endParaRPr lang="en-US">
              <a:solidFill>
                <a:srgbClr val="099BDD"/>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rgbClr val="099BDD"/>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solidFill>
                  <a:srgbClr val="099BDD"/>
                </a:solidFill>
              </a:rPr>
              <a:pPr/>
              <a:t>‹#›</a:t>
            </a:fld>
            <a:endParaRPr lang="en-US">
              <a:solidFill>
                <a:srgbClr val="099BDD"/>
              </a:solidFill>
            </a:endParaRPr>
          </a:p>
        </p:txBody>
      </p:sp>
    </p:spTree>
    <p:extLst>
      <p:ext uri="{BB962C8B-B14F-4D97-AF65-F5344CB8AC3E}">
        <p14:creationId xmlns:p14="http://schemas.microsoft.com/office/powerpoint/2010/main" val="410039947"/>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DFF08F-DC6B-4601-B491-B0F83F6DD2DA}" type="datetimeFigureOut">
              <a:rPr lang="en-US" dirty="0">
                <a:solidFill>
                  <a:srgbClr val="FFFFFF"/>
                </a:solidFill>
              </a:rPr>
              <a:pPr/>
              <a:t>10/23/20</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40499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DFF08F-DC6B-4601-B491-B0F83F6DD2DA}" type="datetimeFigureOut">
              <a:rPr lang="en-US" dirty="0">
                <a:solidFill>
                  <a:srgbClr val="FFFFFF"/>
                </a:solidFill>
              </a:rPr>
              <a:pPr/>
              <a:t>10/23/20</a:t>
            </a:fld>
            <a:endParaRPr lang="en-US">
              <a:solidFill>
                <a:srgbClr val="FFFFFF"/>
              </a:solidFill>
            </a:endParaRPr>
          </a:p>
        </p:txBody>
      </p:sp>
      <p:sp>
        <p:nvSpPr>
          <p:cNvPr id="8" name="Footer Placeholder 7"/>
          <p:cNvSpPr>
            <a:spLocks noGrp="1"/>
          </p:cNvSpPr>
          <p:nvPr>
            <p:ph type="ftr" sz="quarter" idx="11"/>
          </p:nvPr>
        </p:nvSpPr>
        <p:spPr/>
        <p:txBody>
          <a:bodyPr/>
          <a:lstStyle/>
          <a:p>
            <a:endParaRPr lang="en-US">
              <a:solidFill>
                <a:srgbClr val="FFFFFF"/>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902571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DFF08F-DC6B-4601-B491-B0F83F6DD2DA}" type="datetimeFigureOut">
              <a:rPr lang="en-US" dirty="0">
                <a:solidFill>
                  <a:srgbClr val="FFFFFF"/>
                </a:solidFill>
              </a:rPr>
              <a:pPr/>
              <a:t>10/23/20</a:t>
            </a:fld>
            <a:endParaRPr lang="en-US">
              <a:solidFill>
                <a:srgbClr val="FFFFFF"/>
              </a:solidFill>
            </a:endParaRPr>
          </a:p>
        </p:txBody>
      </p:sp>
      <p:sp>
        <p:nvSpPr>
          <p:cNvPr id="4" name="Footer Placeholder 3"/>
          <p:cNvSpPr>
            <a:spLocks noGrp="1"/>
          </p:cNvSpPr>
          <p:nvPr>
            <p:ph type="ftr" sz="quarter" idx="11"/>
          </p:nvPr>
        </p:nvSpPr>
        <p:spPr/>
        <p:txBody>
          <a:bodyPr/>
          <a:lstStyle/>
          <a:p>
            <a:endParaRPr lang="en-US">
              <a:solidFill>
                <a:srgbClr val="FFFFFF"/>
              </a:solidFill>
            </a:endParaRPr>
          </a:p>
        </p:txBody>
      </p:sp>
      <p:sp>
        <p:nvSpPr>
          <p:cNvPr id="5" name="Slide Number Placeholder 4"/>
          <p:cNvSpPr>
            <a:spLocks noGrp="1"/>
          </p:cNvSpPr>
          <p:nvPr>
            <p:ph type="sldNum" sz="quarter" idx="12"/>
          </p:nvPr>
        </p:nvSpPr>
        <p:spPr/>
        <p:txBody>
          <a:bodyPr/>
          <a:lstStyle/>
          <a:p>
            <a:fld id="{4FAB73BC-B049-4115-A692-8D63A059BFB8}" type="slidenum">
              <a:rPr lang="en-US" dirty="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263219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solidFill>
                  <a:srgbClr val="FFFFFF"/>
                </a:solidFill>
              </a:rPr>
              <a:pPr/>
              <a:t>10/23/20</a:t>
            </a:fld>
            <a:endParaRPr lang="en-US">
              <a:solidFill>
                <a:srgbClr val="FFFFFF"/>
              </a:solidFill>
            </a:endParaRPr>
          </a:p>
        </p:txBody>
      </p:sp>
      <p:sp>
        <p:nvSpPr>
          <p:cNvPr id="3" name="Footer Placeholder 2"/>
          <p:cNvSpPr>
            <a:spLocks noGrp="1"/>
          </p:cNvSpPr>
          <p:nvPr>
            <p:ph type="ftr" sz="quarter" idx="11"/>
          </p:nvPr>
        </p:nvSpPr>
        <p:spPr/>
        <p:txBody>
          <a:bodyPr/>
          <a:lstStyle/>
          <a:p>
            <a:endParaRPr lang="en-US">
              <a:solidFill>
                <a:srgbClr val="FFFFFF"/>
              </a:solidFill>
            </a:endParaRPr>
          </a:p>
        </p:txBody>
      </p:sp>
      <p:sp>
        <p:nvSpPr>
          <p:cNvPr id="4" name="Slide Number Placeholder 3"/>
          <p:cNvSpPr>
            <a:spLocks noGrp="1"/>
          </p:cNvSpPr>
          <p:nvPr>
            <p:ph type="sldNum" sz="quarter" idx="12"/>
          </p:nvPr>
        </p:nvSpPr>
        <p:spPr/>
        <p:txBody>
          <a:bodyPr/>
          <a:lstStyle/>
          <a:p>
            <a:fld id="{4FAB73BC-B049-4115-A692-8D63A059BFB8}" type="slidenum">
              <a:rPr lang="en-US" dirty="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842061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solidFill>
                  <a:srgbClr val="FFFFFF"/>
                </a:solidFill>
              </a:rPr>
              <a:pPr/>
              <a:t>10/23/20</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340027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solidFill>
                  <a:srgbClr val="FFFFFF"/>
                </a:solidFill>
              </a:rPr>
              <a:pPr/>
              <a:t>10/23/20</a:t>
            </a:fld>
            <a:endParaRPr lang="en-US">
              <a:solidFill>
                <a:srgbClr val="FFFFFF"/>
              </a:solidFill>
            </a:endParaRPr>
          </a:p>
        </p:txBody>
      </p:sp>
      <p:sp>
        <p:nvSpPr>
          <p:cNvPr id="6" name="Footer Placeholder 5"/>
          <p:cNvSpPr>
            <a:spLocks noGrp="1"/>
          </p:cNvSpPr>
          <p:nvPr>
            <p:ph type="ftr" sz="quarter" idx="11"/>
          </p:nvPr>
        </p:nvSpPr>
        <p:spPr/>
        <p:txBody>
          <a:bodyPr/>
          <a:lstStyle/>
          <a:p>
            <a:endParaRPr lang="en-US">
              <a:solidFill>
                <a:srgbClr val="FFFFFF"/>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812423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DFF08F-DC6B-4601-B491-B0F83F6DD2DA}" type="datetimeFigureOut">
              <a:rPr lang="en-US" dirty="0">
                <a:solidFill>
                  <a:srgbClr val="FFFFFF"/>
                </a:solidFill>
              </a:rPr>
              <a:pPr/>
              <a:t>10/23/20</a:t>
            </a:fld>
            <a:endParaRPr lang="en-US">
              <a:solidFill>
                <a:srgbClr val="FFFFFF"/>
              </a:solidFill>
            </a:endParaRPr>
          </a:p>
        </p:txBody>
      </p:sp>
      <p:sp>
        <p:nvSpPr>
          <p:cNvPr id="5" name="Footer Placeholder 4"/>
          <p:cNvSpPr>
            <a:spLocks noGrp="1"/>
          </p:cNvSpPr>
          <p:nvPr>
            <p:ph type="ftr" sz="quarter" idx="11"/>
          </p:nvPr>
        </p:nvSpPr>
        <p:spPr/>
        <p:txBody>
          <a:bodyPr/>
          <a:lstStyle/>
          <a:p>
            <a:endParaRPr lang="en-US">
              <a:solidFill>
                <a:srgbClr val="FFFFFF"/>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801100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422854"/>
            <a:ext cx="2743196" cy="365125"/>
          </a:xfrm>
        </p:spPr>
        <p:txBody>
          <a:bodyPr/>
          <a:lstStyle/>
          <a:p>
            <a:fld id="{96DFF08F-DC6B-4601-B491-B0F83F6DD2DA}" type="datetimeFigureOut">
              <a:rPr lang="en-US" dirty="0">
                <a:solidFill>
                  <a:srgbClr val="FFFFFF"/>
                </a:solidFill>
              </a:rPr>
              <a:pPr/>
              <a:t>10/23/20</a:t>
            </a:fld>
            <a:endParaRPr lang="en-US">
              <a:solidFill>
                <a:srgbClr val="FFFFFF"/>
              </a:solidFill>
            </a:endParaRPr>
          </a:p>
        </p:txBody>
      </p:sp>
      <p:sp>
        <p:nvSpPr>
          <p:cNvPr id="5" name="Footer Placeholder 4"/>
          <p:cNvSpPr>
            <a:spLocks noGrp="1"/>
          </p:cNvSpPr>
          <p:nvPr>
            <p:ph type="ftr" sz="quarter" idx="11"/>
          </p:nvPr>
        </p:nvSpPr>
        <p:spPr>
          <a:xfrm>
            <a:off x="3776135" y="6422854"/>
            <a:ext cx="4279669" cy="365125"/>
          </a:xfrm>
        </p:spPr>
        <p:txBody>
          <a:bodyPr/>
          <a:lstStyle/>
          <a:p>
            <a:endParaRPr lang="en-US">
              <a:solidFill>
                <a:srgbClr val="FFFFFF"/>
              </a:solidFill>
            </a:endParaRPr>
          </a:p>
        </p:txBody>
      </p:sp>
      <p:sp>
        <p:nvSpPr>
          <p:cNvPr id="6" name="Slide Number Placeholder 5"/>
          <p:cNvSpPr>
            <a:spLocks noGrp="1"/>
          </p:cNvSpPr>
          <p:nvPr>
            <p:ph type="sldNum" sz="quarter" idx="12"/>
          </p:nvPr>
        </p:nvSpPr>
        <p:spPr>
          <a:xfrm>
            <a:off x="8073048" y="6422854"/>
            <a:ext cx="879759" cy="365125"/>
          </a:xfrm>
        </p:spPr>
        <p:txBody>
          <a:bodyPr/>
          <a:lstStyle/>
          <a:p>
            <a:fld id="{4FAB73BC-B049-4115-A692-8D63A059BFB8}" type="slidenum">
              <a:rPr lang="en-US" dirty="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30459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352800"/>
            <a:ext cx="8534400" cy="1752600"/>
          </a:xfrm>
          <a:prstGeom prst="rect">
            <a:avLst/>
          </a:prstGeom>
        </p:spPr>
        <p:txBody>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95593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98503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1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2.jpe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vmlDrawing" Target="../drawings/vmlDrawing1.vml"/><Relationship Id="rId26" Type="http://schemas.openxmlformats.org/officeDocument/2006/relationships/tags" Target="../tags/tag8.xml"/><Relationship Id="rId39" Type="http://schemas.openxmlformats.org/officeDocument/2006/relationships/tags" Target="../tags/tag21.xml"/><Relationship Id="rId21" Type="http://schemas.openxmlformats.org/officeDocument/2006/relationships/tags" Target="../tags/tag3.xml"/><Relationship Id="rId34" Type="http://schemas.openxmlformats.org/officeDocument/2006/relationships/tags" Target="../tags/tag16.xml"/><Relationship Id="rId42" Type="http://schemas.openxmlformats.org/officeDocument/2006/relationships/tags" Target="../tags/tag24.xml"/><Relationship Id="rId47" Type="http://schemas.openxmlformats.org/officeDocument/2006/relationships/tags" Target="../tags/tag29.xml"/><Relationship Id="rId50" Type="http://schemas.openxmlformats.org/officeDocument/2006/relationships/tags" Target="../tags/tag32.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9" Type="http://schemas.openxmlformats.org/officeDocument/2006/relationships/tags" Target="../tags/tag11.xml"/><Relationship Id="rId11" Type="http://schemas.openxmlformats.org/officeDocument/2006/relationships/slideLayout" Target="../slideLayouts/slideLayout29.xml"/><Relationship Id="rId24" Type="http://schemas.openxmlformats.org/officeDocument/2006/relationships/tags" Target="../tags/tag6.xml"/><Relationship Id="rId32" Type="http://schemas.openxmlformats.org/officeDocument/2006/relationships/tags" Target="../tags/tag14.xml"/><Relationship Id="rId37" Type="http://schemas.openxmlformats.org/officeDocument/2006/relationships/tags" Target="../tags/tag19.xml"/><Relationship Id="rId40" Type="http://schemas.openxmlformats.org/officeDocument/2006/relationships/tags" Target="../tags/tag22.xml"/><Relationship Id="rId45" Type="http://schemas.openxmlformats.org/officeDocument/2006/relationships/tags" Target="../tags/tag27.xml"/><Relationship Id="rId53" Type="http://schemas.openxmlformats.org/officeDocument/2006/relationships/image" Target="../media/image3.emf"/><Relationship Id="rId5" Type="http://schemas.openxmlformats.org/officeDocument/2006/relationships/slideLayout" Target="../slideLayouts/slideLayout23.xml"/><Relationship Id="rId10" Type="http://schemas.openxmlformats.org/officeDocument/2006/relationships/slideLayout" Target="../slideLayouts/slideLayout28.xml"/><Relationship Id="rId19" Type="http://schemas.openxmlformats.org/officeDocument/2006/relationships/tags" Target="../tags/tag1.xml"/><Relationship Id="rId31" Type="http://schemas.openxmlformats.org/officeDocument/2006/relationships/tags" Target="../tags/tag13.xml"/><Relationship Id="rId44" Type="http://schemas.openxmlformats.org/officeDocument/2006/relationships/tags" Target="../tags/tag26.xml"/><Relationship Id="rId52" Type="http://schemas.openxmlformats.org/officeDocument/2006/relationships/oleObject" Target="../embeddings/oleObject1.bin"/><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tags" Target="../tags/tag4.xml"/><Relationship Id="rId27" Type="http://schemas.openxmlformats.org/officeDocument/2006/relationships/tags" Target="../tags/tag9.xml"/><Relationship Id="rId30" Type="http://schemas.openxmlformats.org/officeDocument/2006/relationships/tags" Target="../tags/tag12.xml"/><Relationship Id="rId35" Type="http://schemas.openxmlformats.org/officeDocument/2006/relationships/tags" Target="../tags/tag17.xml"/><Relationship Id="rId43" Type="http://schemas.openxmlformats.org/officeDocument/2006/relationships/tags" Target="../tags/tag25.xml"/><Relationship Id="rId48" Type="http://schemas.openxmlformats.org/officeDocument/2006/relationships/tags" Target="../tags/tag30.xml"/><Relationship Id="rId8" Type="http://schemas.openxmlformats.org/officeDocument/2006/relationships/slideLayout" Target="../slideLayouts/slideLayout26.xml"/><Relationship Id="rId51" Type="http://schemas.openxmlformats.org/officeDocument/2006/relationships/tags" Target="../tags/tag33.xml"/><Relationship Id="rId3" Type="http://schemas.openxmlformats.org/officeDocument/2006/relationships/slideLayout" Target="../slideLayouts/slideLayout21.xml"/><Relationship Id="rId12" Type="http://schemas.openxmlformats.org/officeDocument/2006/relationships/slideLayout" Target="../slideLayouts/slideLayout30.xml"/><Relationship Id="rId17" Type="http://schemas.openxmlformats.org/officeDocument/2006/relationships/theme" Target="../theme/theme4.xml"/><Relationship Id="rId25" Type="http://schemas.openxmlformats.org/officeDocument/2006/relationships/tags" Target="../tags/tag7.xml"/><Relationship Id="rId33" Type="http://schemas.openxmlformats.org/officeDocument/2006/relationships/tags" Target="../tags/tag15.xml"/><Relationship Id="rId38" Type="http://schemas.openxmlformats.org/officeDocument/2006/relationships/tags" Target="../tags/tag20.xml"/><Relationship Id="rId46" Type="http://schemas.openxmlformats.org/officeDocument/2006/relationships/tags" Target="../tags/tag28.xml"/><Relationship Id="rId20" Type="http://schemas.openxmlformats.org/officeDocument/2006/relationships/tags" Target="../tags/tag2.xml"/><Relationship Id="rId41" Type="http://schemas.openxmlformats.org/officeDocument/2006/relationships/tags" Target="../tags/tag23.xml"/><Relationship Id="rId54" Type="http://schemas.openxmlformats.org/officeDocument/2006/relationships/image" Target="../media/image4.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5" Type="http://schemas.openxmlformats.org/officeDocument/2006/relationships/slideLayout" Target="../slideLayouts/slideLayout33.xml"/><Relationship Id="rId23" Type="http://schemas.openxmlformats.org/officeDocument/2006/relationships/tags" Target="../tags/tag5.xml"/><Relationship Id="rId28" Type="http://schemas.openxmlformats.org/officeDocument/2006/relationships/tags" Target="../tags/tag10.xml"/><Relationship Id="rId36" Type="http://schemas.openxmlformats.org/officeDocument/2006/relationships/tags" Target="../tags/tag18.xml"/><Relationship Id="rId49" Type="http://schemas.openxmlformats.org/officeDocument/2006/relationships/tags" Target="../tags/tag31.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10" Type="http://schemas.openxmlformats.org/officeDocument/2006/relationships/image" Target="../media/image2.jpeg"/><Relationship Id="rId4" Type="http://schemas.openxmlformats.org/officeDocument/2006/relationships/slideLayout" Target="../slideLayouts/slideLayout38.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4.xml"/><Relationship Id="rId7"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7.xml"/><Relationship Id="rId1" Type="http://schemas.openxmlformats.org/officeDocument/2006/relationships/slideLayout" Target="../slideLayouts/slideLayout4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35322831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816" r:id="rId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pPr defTabSz="457200"/>
            <a:fld id="{96DFF08F-DC6B-4601-B491-B0F83F6DD2DA}" type="datetimeFigureOut">
              <a:rPr lang="en-US" dirty="0">
                <a:solidFill>
                  <a:srgbClr val="FFFFFF"/>
                </a:solidFill>
              </a:rPr>
              <a:pPr defTabSz="457200"/>
              <a:t>10/23/20</a:t>
            </a:fld>
            <a:endParaRPr lang="en-US">
              <a:solidFill>
                <a:srgbClr val="FFFFFF"/>
              </a:solidFill>
            </a:endParaRPr>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pPr defTabSz="457200"/>
            <a:endParaRPr lang="en-US">
              <a:solidFill>
                <a:srgbClr val="FFFFFF"/>
              </a:solidFill>
            </a:endParaRPr>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pPr defTabSz="457200"/>
            <a:fld id="{4FAB73BC-B049-4115-A692-8D63A059BFB8}" type="slidenum">
              <a:rPr lang="en-US" dirty="0">
                <a:solidFill>
                  <a:srgbClr val="FFFFFF"/>
                </a:solidFill>
              </a:rPr>
              <a:pPr defTabSz="457200"/>
              <a:t>‹#›</a:t>
            </a:fld>
            <a:endParaRPr lang="en-US">
              <a:solidFill>
                <a:srgbClr val="FFFFFF"/>
              </a:solidFill>
            </a:endParaRPr>
          </a:p>
        </p:txBody>
      </p:sp>
    </p:spTree>
    <p:extLst>
      <p:ext uri="{BB962C8B-B14F-4D97-AF65-F5344CB8AC3E}">
        <p14:creationId xmlns:p14="http://schemas.microsoft.com/office/powerpoint/2010/main" val="3901411699"/>
      </p:ext>
    </p:extLst>
  </p:cSld>
  <p:clrMap bg1="dk1" tx1="lt1" bg2="dk2"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019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1"/>
          <p:cNvSpPr>
            <a:spLocks noChangeArrowheads="1"/>
          </p:cNvSpPr>
          <p:nvPr/>
        </p:nvSpPr>
        <p:spPr bwMode="auto">
          <a:xfrm>
            <a:off x="203200" y="6424382"/>
            <a:ext cx="7620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50"/>
              </a:spcAft>
            </a:pPr>
            <a:r>
              <a:rPr lang="en-US" sz="1100" b="1">
                <a:solidFill>
                  <a:schemeClr val="bg1"/>
                </a:solidFill>
                <a:latin typeface="Arial" pitchFamily="34" charset="0"/>
                <a:cs typeface="Arial" pitchFamily="34" charset="0"/>
              </a:rPr>
              <a:t>Sacred Encounters   Perfect Care   Healthiest Communities</a:t>
            </a:r>
          </a:p>
        </p:txBody>
      </p:sp>
      <p:sp>
        <p:nvSpPr>
          <p:cNvPr id="16" name="Rectangle 15"/>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2890607693"/>
      </p:ext>
    </p:extLst>
  </p:cSld>
  <p:clrMap bg1="lt1" tx1="dk1" bg2="lt2" tx2="dk2" accent1="accent1" accent2="accent2" accent3="accent3" accent4="accent4" accent5="accent5" accent6="accent6" hlink="hlink" folHlink="folHlink"/>
  <p:sldLayoutIdLst>
    <p:sldLayoutId id="2147483669" r:id="rId1"/>
    <p:sldLayoutId id="2147483682" r:id="rId2"/>
    <p:sldLayoutId id="2147483728" r:id="rId3"/>
    <p:sldLayoutId id="2147483776" r:id="rId4"/>
    <p:sldLayoutId id="2147483817" r:id="rId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208346341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9"/>
            </p:custDataLst>
            <p:extLst/>
          </p:nvPr>
        </p:nvGraphicFramePr>
        <p:xfrm>
          <a:off x="0" y="1"/>
          <a:ext cx="215979" cy="161975"/>
        </p:xfrm>
        <a:graphic>
          <a:graphicData uri="http://schemas.openxmlformats.org/presentationml/2006/ole">
            <mc:AlternateContent xmlns:mc="http://schemas.openxmlformats.org/markup-compatibility/2006">
              <mc:Choice xmlns:v="urn:schemas-microsoft-com:vml" Requires="v">
                <p:oleObj spid="_x0000_s1385" name="think-cell Slide" r:id="rId52" imgW="270" imgH="270" progId="TCLayout.ActiveDocument.1">
                  <p:embed/>
                </p:oleObj>
              </mc:Choice>
              <mc:Fallback>
                <p:oleObj name="think-cell Slide" r:id="rId52" imgW="270" imgH="270" progId="TCLayout.ActiveDocument.1">
                  <p:embed/>
                  <p:pic>
                    <p:nvPicPr>
                      <p:cNvPr id="2" name="Object 1" hidden="1"/>
                      <p:cNvPicPr/>
                      <p:nvPr/>
                    </p:nvPicPr>
                    <p:blipFill>
                      <a:blip r:embed="rId53"/>
                      <a:stretch>
                        <a:fillRect/>
                      </a:stretch>
                    </p:blipFill>
                    <p:spPr>
                      <a:xfrm>
                        <a:off x="0" y="1"/>
                        <a:ext cx="215979" cy="161975"/>
                      </a:xfrm>
                      <a:prstGeom prst="rect">
                        <a:avLst/>
                      </a:prstGeom>
                    </p:spPr>
                  </p:pic>
                </p:oleObj>
              </mc:Fallback>
            </mc:AlternateContent>
          </a:graphicData>
        </a:graphic>
      </p:graphicFrame>
      <p:sp>
        <p:nvSpPr>
          <p:cNvPr id="6" name="Rectangle 5" hidden="1"/>
          <p:cNvSpPr/>
          <p:nvPr userDrawn="1">
            <p:custDataLst>
              <p:tags r:id="rId20"/>
            </p:custDataLst>
          </p:nvPr>
        </p:nvSpPr>
        <p:spPr bwMode="auto">
          <a:xfrm>
            <a:off x="0" y="1"/>
            <a:ext cx="215979" cy="16197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a:lnSpc>
                <a:spcPct val="100000"/>
              </a:lnSpc>
              <a:spcBef>
                <a:spcPct val="0"/>
              </a:spcBef>
              <a:spcAft>
                <a:spcPct val="0"/>
              </a:spcAft>
              <a:buFontTx/>
              <a:buNone/>
            </a:pPr>
            <a:endParaRPr lang="x-none" sz="2176" b="0" i="0" baseline="0">
              <a:solidFill>
                <a:schemeClr val="tx1"/>
              </a:solidFill>
              <a:latin typeface="Arial" panose="020B0604020202020204" pitchFamily="34" charset="0"/>
              <a:ea typeface="+mn-ea"/>
              <a:cs typeface="+mn-cs"/>
              <a:sym typeface="Arial" panose="020B0604020202020204" pitchFamily="34" charset="0"/>
            </a:endParaRPr>
          </a:p>
        </p:txBody>
      </p:sp>
      <p:sp>
        <p:nvSpPr>
          <p:cNvPr id="19" name="Title"/>
          <p:cNvSpPr>
            <a:spLocks noGrp="1" noChangeArrowheads="1"/>
          </p:cNvSpPr>
          <p:nvPr>
            <p:ph type="title"/>
          </p:nvPr>
        </p:nvSpPr>
        <p:spPr bwMode="gray">
          <a:xfrm>
            <a:off x="554736" y="246620"/>
            <a:ext cx="11082528"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p>
            <a:pPr lvl="0"/>
            <a:endParaRPr lang="x-none" noProof="0"/>
          </a:p>
        </p:txBody>
      </p:sp>
      <p:sp>
        <p:nvSpPr>
          <p:cNvPr id="3" name="Rectangle 286"/>
          <p:cNvSpPr>
            <a:spLocks noGrp="1"/>
          </p:cNvSpPr>
          <p:nvPr>
            <p:ph type="body" idx="1"/>
          </p:nvPr>
        </p:nvSpPr>
        <p:spPr bwMode="gray">
          <a:xfrm>
            <a:off x="2371623" y="2708460"/>
            <a:ext cx="5801188" cy="1231106"/>
          </a:xfrm>
          <a:prstGeom prst="rect">
            <a:avLst/>
          </a:prstGeom>
        </p:spPr>
        <p:txBody>
          <a:bodyPr vert="horz" wrap="square" lIns="0" tIns="0" rIns="0" bIns="0" rtlCol="0">
            <a:spAutoFit/>
          </a:bodyPr>
          <a:lstStyle/>
          <a:p>
            <a:pPr lvl="0" latinLnBrk="0"/>
            <a:r>
              <a:rPr lang="en-US"/>
              <a:t>Click to 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59" name="LegendBoxes" hidden="1"/>
          <p:cNvGrpSpPr>
            <a:grpSpLocks/>
          </p:cNvGrpSpPr>
          <p:nvPr userDrawn="1"/>
        </p:nvGrpSpPr>
        <p:grpSpPr bwMode="auto">
          <a:xfrm>
            <a:off x="10873676" y="304985"/>
            <a:ext cx="763588" cy="996951"/>
            <a:chOff x="4936" y="176"/>
            <a:chExt cx="481" cy="628"/>
          </a:xfrm>
        </p:grpSpPr>
        <p:sp>
          <p:nvSpPr>
            <p:cNvPr id="102" name="Legend1"/>
            <p:cNvSpPr>
              <a:spLocks noChangeArrowheads="1"/>
            </p:cNvSpPr>
            <p:nvPr/>
          </p:nvSpPr>
          <p:spPr bwMode="auto">
            <a:xfrm>
              <a:off x="5096"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3"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4" name="Legend2"/>
            <p:cNvSpPr>
              <a:spLocks noChangeArrowheads="1"/>
            </p:cNvSpPr>
            <p:nvPr/>
          </p:nvSpPr>
          <p:spPr bwMode="auto">
            <a:xfrm>
              <a:off x="5096" y="34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5"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6" name="Legend3"/>
            <p:cNvSpPr>
              <a:spLocks noChangeArrowheads="1"/>
            </p:cNvSpPr>
            <p:nvPr/>
          </p:nvSpPr>
          <p:spPr bwMode="auto">
            <a:xfrm>
              <a:off x="5096" y="517"/>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7"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8" name="Legend4"/>
            <p:cNvSpPr>
              <a:spLocks noChangeArrowheads="1"/>
            </p:cNvSpPr>
            <p:nvPr/>
          </p:nvSpPr>
          <p:spPr bwMode="auto">
            <a:xfrm>
              <a:off x="5096" y="688"/>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9"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15" name="ACET" hidden="1"/>
          <p:cNvGrpSpPr>
            <a:grpSpLocks/>
          </p:cNvGrpSpPr>
          <p:nvPr userDrawn="1"/>
        </p:nvGrpSpPr>
        <p:grpSpPr bwMode="gray">
          <a:xfrm>
            <a:off x="2371623" y="1915581"/>
            <a:ext cx="5801188" cy="510221"/>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x-none" sz="1600" b="1" baseline="0" noProof="0">
                  <a:latin typeface="+mn-lt"/>
                  <a:ea typeface="+mn-ea"/>
                </a:rPr>
                <a:t>Title</a:t>
              </a:r>
            </a:p>
            <a:p>
              <a:r>
                <a:rPr lang="x-none" sz="1600" baseline="0" noProof="0">
                  <a:solidFill>
                    <a:schemeClr val="accent6"/>
                  </a:solidFill>
                  <a:latin typeface="+mn-lt"/>
                  <a:ea typeface="+mn-ea"/>
                </a:rPr>
                <a:t>Unit of measure</a:t>
              </a:r>
            </a:p>
          </p:txBody>
        </p:sp>
      </p:grpSp>
      <p:grpSp>
        <p:nvGrpSpPr>
          <p:cNvPr id="110" name="LegendLines" hidden="1"/>
          <p:cNvGrpSpPr>
            <a:grpSpLocks/>
          </p:cNvGrpSpPr>
          <p:nvPr userDrawn="1"/>
        </p:nvGrpSpPr>
        <p:grpSpPr bwMode="auto">
          <a:xfrm>
            <a:off x="10565701" y="304985"/>
            <a:ext cx="1071563" cy="730251"/>
            <a:chOff x="4750" y="176"/>
            <a:chExt cx="675" cy="460"/>
          </a:xfrm>
        </p:grpSpPr>
        <p:sp>
          <p:nvSpPr>
            <p:cNvPr id="111"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2"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3"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4" name="Legend1"/>
            <p:cNvSpPr>
              <a:spLocks noChangeArrowheads="1"/>
            </p:cNvSpPr>
            <p:nvPr/>
          </p:nvSpPr>
          <p:spPr bwMode="auto">
            <a:xfrm>
              <a:off x="5104"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15" name="Legend2"/>
            <p:cNvSpPr>
              <a:spLocks noChangeArrowheads="1"/>
            </p:cNvSpPr>
            <p:nvPr/>
          </p:nvSpPr>
          <p:spPr bwMode="auto">
            <a:xfrm>
              <a:off x="5104" y="344"/>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16" name="Legend3"/>
            <p:cNvSpPr>
              <a:spLocks noChangeArrowheads="1"/>
            </p:cNvSpPr>
            <p:nvPr/>
          </p:nvSpPr>
          <p:spPr bwMode="auto">
            <a:xfrm>
              <a:off x="5104" y="520"/>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grpSp>
      <p:grpSp>
        <p:nvGrpSpPr>
          <p:cNvPr id="117" name="Sticker" hidden="1"/>
          <p:cNvGrpSpPr/>
          <p:nvPr userDrawn="1"/>
        </p:nvGrpSpPr>
        <p:grpSpPr bwMode="auto">
          <a:xfrm>
            <a:off x="10912258" y="304985"/>
            <a:ext cx="725006" cy="150811"/>
            <a:chOff x="8015769" y="285750"/>
            <a:chExt cx="725006" cy="150811"/>
          </a:xfrm>
        </p:grpSpPr>
        <p:sp>
          <p:nvSpPr>
            <p:cNvPr id="118" name="StickerRectangle"/>
            <p:cNvSpPr>
              <a:spLocks noChangeArrowheads="1"/>
            </p:cNvSpPr>
            <p:nvPr/>
          </p:nvSpPr>
          <p:spPr bwMode="auto">
            <a:xfrm>
              <a:off x="8015769" y="285750"/>
              <a:ext cx="725006"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chemeClr val="tx2"/>
                </a:buClr>
              </a:pPr>
              <a:r>
                <a:rPr lang="en-US" sz="800" baseline="0">
                  <a:solidFill>
                    <a:srgbClr val="808080"/>
                  </a:solidFill>
                  <a:latin typeface="+mn-lt"/>
                </a:rPr>
                <a:t>PRELIMINARY</a:t>
              </a:r>
            </a:p>
          </p:txBody>
        </p:sp>
        <p:cxnSp>
          <p:nvCxnSpPr>
            <p:cNvPr id="119" name="AutoShape 31"/>
            <p:cNvCxnSpPr>
              <a:cxnSpLocks noChangeShapeType="1"/>
              <a:stCxn id="118" idx="2"/>
              <a:endCxn id="118" idx="4"/>
            </p:cNvCxnSpPr>
            <p:nvPr/>
          </p:nvCxnSpPr>
          <p:spPr bwMode="auto">
            <a:xfrm>
              <a:off x="8015769" y="285750"/>
              <a:ext cx="0" cy="150811"/>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120" name="AutoShape 32"/>
            <p:cNvCxnSpPr>
              <a:cxnSpLocks noChangeShapeType="1"/>
              <a:stCxn id="118" idx="4"/>
              <a:endCxn id="118" idx="6"/>
            </p:cNvCxnSpPr>
            <p:nvPr/>
          </p:nvCxnSpPr>
          <p:spPr bwMode="auto">
            <a:xfrm>
              <a:off x="8015769" y="436561"/>
              <a:ext cx="725006"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sp>
        <p:nvSpPr>
          <p:cNvPr id="63" name="4. Footnote" hidden="1">
            <a:extLst>
              <a:ext uri="{FF2B5EF4-FFF2-40B4-BE49-F238E27FC236}">
                <a16:creationId xmlns:a16="http://schemas.microsoft.com/office/drawing/2014/main" id="{412901F3-09BA-4769-A43D-1B04A1317EB8}"/>
              </a:ext>
            </a:extLst>
          </p:cNvPr>
          <p:cNvSpPr txBox="1">
            <a:spLocks noChangeArrowheads="1"/>
          </p:cNvSpPr>
          <p:nvPr userDrawn="1"/>
        </p:nvSpPr>
        <p:spPr bwMode="gray">
          <a:xfrm>
            <a:off x="554737" y="6387440"/>
            <a:ext cx="880441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76200" indent="-76200">
              <a:defRPr lang="x-none"/>
            </a:pPr>
            <a:r>
              <a:rPr lang="en-US" sz="1000" baseline="0">
                <a:solidFill>
                  <a:schemeClr val="accent6"/>
                </a:solidFill>
                <a:latin typeface="+mn-lt"/>
              </a:rPr>
              <a:t>1 Footnote</a:t>
            </a:r>
          </a:p>
        </p:txBody>
      </p:sp>
      <p:sp>
        <p:nvSpPr>
          <p:cNvPr id="64" name="5. Source" hidden="1">
            <a:extLst>
              <a:ext uri="{FF2B5EF4-FFF2-40B4-BE49-F238E27FC236}">
                <a16:creationId xmlns:a16="http://schemas.microsoft.com/office/drawing/2014/main" id="{64B0B00E-7E47-4DA3-961A-6552768CD005}"/>
              </a:ext>
            </a:extLst>
          </p:cNvPr>
          <p:cNvSpPr>
            <a:spLocks noChangeArrowheads="1"/>
          </p:cNvSpPr>
          <p:nvPr userDrawn="1"/>
        </p:nvSpPr>
        <p:spPr bwMode="gray">
          <a:xfrm>
            <a:off x="554737" y="6571610"/>
            <a:ext cx="880441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382588" indent="-382588" defTabSz="1218026">
              <a:tabLst/>
            </a:pPr>
            <a:r>
              <a:rPr lang="en-US" sz="1000" baseline="0" noProof="0">
                <a:solidFill>
                  <a:schemeClr val="accent6"/>
                </a:solidFill>
                <a:latin typeface="+mn-lt"/>
                <a:ea typeface="+mn-ea"/>
              </a:rPr>
              <a:t>SOURCE: Source</a:t>
            </a:r>
          </a:p>
        </p:txBody>
      </p:sp>
      <p:sp>
        <p:nvSpPr>
          <p:cNvPr id="65" name="1. On-page tracker" hidden="1">
            <a:extLst>
              <a:ext uri="{FF2B5EF4-FFF2-40B4-BE49-F238E27FC236}">
                <a16:creationId xmlns:a16="http://schemas.microsoft.com/office/drawing/2014/main" id="{5A0E5571-BAD2-4B4E-9525-DFC56DB7C148}"/>
              </a:ext>
            </a:extLst>
          </p:cNvPr>
          <p:cNvSpPr>
            <a:spLocks noChangeArrowheads="1"/>
          </p:cNvSpPr>
          <p:nvPr userDrawn="1"/>
        </p:nvSpPr>
        <p:spPr bwMode="gray">
          <a:xfrm>
            <a:off x="554736" y="77304"/>
            <a:ext cx="47288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000" cap="all" baseline="0">
                <a:solidFill>
                  <a:schemeClr val="accent6"/>
                </a:solidFill>
                <a:latin typeface="+mn-lt"/>
              </a:rPr>
              <a:t>TRACKER</a:t>
            </a:r>
          </a:p>
        </p:txBody>
      </p:sp>
      <p:sp>
        <p:nvSpPr>
          <p:cNvPr id="66" name="3. Unit of measure" hidden="1">
            <a:extLst>
              <a:ext uri="{FF2B5EF4-FFF2-40B4-BE49-F238E27FC236}">
                <a16:creationId xmlns:a16="http://schemas.microsoft.com/office/drawing/2014/main" id="{9C9BE332-9071-44F3-B6CA-36B4B475E453}"/>
              </a:ext>
            </a:extLst>
          </p:cNvPr>
          <p:cNvSpPr txBox="1">
            <a:spLocks noChangeArrowheads="1"/>
          </p:cNvSpPr>
          <p:nvPr userDrawn="1"/>
        </p:nvSpPr>
        <p:spPr bwMode="gray">
          <a:xfrm>
            <a:off x="554736" y="643467"/>
            <a:ext cx="1108252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en-US"/>
            </a:defPPr>
            <a:lvl1pPr defTabSz="895350">
              <a:defRPr sz="1600" baseline="0">
                <a:solidFill>
                  <a:schemeClr val="accent6"/>
                </a:solidFill>
                <a:latin typeface="+mn-lt"/>
              </a:defRPr>
            </a:lvl1pPr>
            <a:lvl2pPr marL="447675" defTabSz="895350">
              <a:defRPr sz="2400"/>
            </a:lvl2pPr>
            <a:lvl3pPr marL="895350" defTabSz="895350">
              <a:defRPr sz="2400"/>
            </a:lvl3pPr>
            <a:lvl4pPr marL="1344613" defTabSz="895350">
              <a:defRPr sz="2400"/>
            </a:lvl4pPr>
            <a:lvl5pPr marL="1792288" defTabSz="895350">
              <a:defRPr sz="2400"/>
            </a:lvl5pPr>
            <a:lvl6pPr marL="2249488" defTabSz="895350" fontAlgn="base">
              <a:spcBef>
                <a:spcPct val="0"/>
              </a:spcBef>
              <a:spcAft>
                <a:spcPct val="0"/>
              </a:spcAft>
              <a:defRPr sz="2400"/>
            </a:lvl6pPr>
            <a:lvl7pPr marL="2706688" defTabSz="895350" fontAlgn="base">
              <a:spcBef>
                <a:spcPct val="0"/>
              </a:spcBef>
              <a:spcAft>
                <a:spcPct val="0"/>
              </a:spcAft>
              <a:defRPr sz="2400"/>
            </a:lvl7pPr>
            <a:lvl8pPr marL="3163888" defTabSz="895350" fontAlgn="base">
              <a:spcBef>
                <a:spcPct val="0"/>
              </a:spcBef>
              <a:spcAft>
                <a:spcPct val="0"/>
              </a:spcAft>
              <a:defRPr sz="2400"/>
            </a:lvl8pPr>
            <a:lvl9pPr marL="3621088" defTabSz="895350" fontAlgn="base">
              <a:spcBef>
                <a:spcPct val="0"/>
              </a:spcBef>
              <a:spcAft>
                <a:spcPct val="0"/>
              </a:spcAft>
              <a:defRPr sz="2400"/>
            </a:lvl9pPr>
          </a:lstStyle>
          <a:p>
            <a:r>
              <a:rPr lang="en-US" sz="1800" baseline="0">
                <a:solidFill>
                  <a:schemeClr val="tx1"/>
                </a:solidFill>
              </a:rPr>
              <a:t>Unit of measure </a:t>
            </a:r>
          </a:p>
        </p:txBody>
      </p:sp>
      <p:pic>
        <p:nvPicPr>
          <p:cNvPr id="67" name="reversed.png">
            <a:extLst>
              <a:ext uri="{FF2B5EF4-FFF2-40B4-BE49-F238E27FC236}">
                <a16:creationId xmlns:a16="http://schemas.microsoft.com/office/drawing/2014/main" id="{DED27113-6B0F-4ADD-838F-D59C13F5C915}"/>
              </a:ext>
            </a:extLst>
          </p:cNvPr>
          <p:cNvPicPr>
            <a:picLocks noChangeAspect="1"/>
          </p:cNvPicPr>
          <p:nvPr userDrawn="1"/>
        </p:nvPicPr>
        <p:blipFill rotWithShape="1">
          <a:blip r:embed="rId54">
            <a:alphaModFix amt="45000"/>
          </a:blip>
          <a:srcRect l="9229" t="16982" r="12169" b="29409"/>
          <a:stretch/>
        </p:blipFill>
        <p:spPr>
          <a:xfrm>
            <a:off x="9359152" y="6336562"/>
            <a:ext cx="1994647" cy="484786"/>
          </a:xfrm>
          <a:prstGeom prst="rect">
            <a:avLst/>
          </a:prstGeom>
        </p:spPr>
      </p:pic>
      <p:sp>
        <p:nvSpPr>
          <p:cNvPr id="68" name="Slide Number">
            <a:extLst>
              <a:ext uri="{FF2B5EF4-FFF2-40B4-BE49-F238E27FC236}">
                <a16:creationId xmlns:a16="http://schemas.microsoft.com/office/drawing/2014/main" id="{35D95BCD-4F50-49FD-A7D9-C76FCA285DA4}"/>
              </a:ext>
            </a:extLst>
          </p:cNvPr>
          <p:cNvSpPr>
            <a:spLocks noChangeArrowheads="1"/>
          </p:cNvSpPr>
          <p:nvPr userDrawn="1">
            <p:custDataLst>
              <p:tags r:id="rId21"/>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accent6"/>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accent6"/>
              </a:solidFill>
              <a:latin typeface="+mn-lt"/>
              <a:ea typeface="+mn-ea"/>
              <a:cs typeface="Arial" panose="020B0604020202020204" pitchFamily="34" charset="0"/>
            </a:endParaRPr>
          </a:p>
        </p:txBody>
      </p:sp>
      <p:grpSp>
        <p:nvGrpSpPr>
          <p:cNvPr id="56" name="QuaterMoon" hidden="1">
            <a:extLst>
              <a:ext uri="{FF2B5EF4-FFF2-40B4-BE49-F238E27FC236}">
                <a16:creationId xmlns:a16="http://schemas.microsoft.com/office/drawing/2014/main" id="{039B7385-B71F-42AB-AB4B-F19A016714F6}"/>
              </a:ext>
            </a:extLst>
          </p:cNvPr>
          <p:cNvGrpSpPr>
            <a:grpSpLocks noChangeAspect="1"/>
          </p:cNvGrpSpPr>
          <p:nvPr userDrawn="1">
            <p:custDataLst>
              <p:tags r:id="rId22"/>
            </p:custDataLst>
          </p:nvPr>
        </p:nvGrpSpPr>
        <p:grpSpPr>
          <a:xfrm>
            <a:off x="11383264" y="3000796"/>
            <a:ext cx="254000" cy="254000"/>
            <a:chOff x="762000" y="1270000"/>
            <a:chExt cx="254000" cy="254000"/>
          </a:xfrm>
        </p:grpSpPr>
        <p:sp>
          <p:nvSpPr>
            <p:cNvPr id="57" name="Oval 56">
              <a:extLst>
                <a:ext uri="{FF2B5EF4-FFF2-40B4-BE49-F238E27FC236}">
                  <a16:creationId xmlns:a16="http://schemas.microsoft.com/office/drawing/2014/main" id="{4D014335-BCFC-4D47-9214-B3A524CB5B0E}"/>
                </a:ext>
              </a:extLst>
            </p:cNvPr>
            <p:cNvSpPr/>
            <p:nvPr>
              <p:custDataLst>
                <p:tags r:id="rId50"/>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Arc 57">
              <a:extLst>
                <a:ext uri="{FF2B5EF4-FFF2-40B4-BE49-F238E27FC236}">
                  <a16:creationId xmlns:a16="http://schemas.microsoft.com/office/drawing/2014/main" id="{D18DBC09-3DA7-45A6-A40C-69D760253366}"/>
                </a:ext>
              </a:extLst>
            </p:cNvPr>
            <p:cNvSpPr/>
            <p:nvPr>
              <p:custDataLst>
                <p:tags r:id="rId51"/>
              </p:custDataLst>
            </p:nvPr>
          </p:nvSpPr>
          <p:spPr>
            <a:xfrm>
              <a:off x="762000" y="1270000"/>
              <a:ext cx="254000" cy="254000"/>
            </a:xfrm>
            <a:prstGeom prst="arc">
              <a:avLst>
                <a:gd name="adj1" fmla="val 16200000"/>
                <a:gd name="adj2" fmla="val 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0" name="HalfMoon" hidden="1">
            <a:extLst>
              <a:ext uri="{FF2B5EF4-FFF2-40B4-BE49-F238E27FC236}">
                <a16:creationId xmlns:a16="http://schemas.microsoft.com/office/drawing/2014/main" id="{CA65823D-5AF5-4163-8E94-0FB7A570EDC9}"/>
              </a:ext>
            </a:extLst>
          </p:cNvPr>
          <p:cNvGrpSpPr>
            <a:grpSpLocks noChangeAspect="1"/>
          </p:cNvGrpSpPr>
          <p:nvPr userDrawn="1">
            <p:custDataLst>
              <p:tags r:id="rId23"/>
            </p:custDataLst>
          </p:nvPr>
        </p:nvGrpSpPr>
        <p:grpSpPr>
          <a:xfrm>
            <a:off x="11383264" y="3508796"/>
            <a:ext cx="254000" cy="254000"/>
            <a:chOff x="762000" y="1270000"/>
            <a:chExt cx="254000" cy="254000"/>
          </a:xfrm>
        </p:grpSpPr>
        <p:sp>
          <p:nvSpPr>
            <p:cNvPr id="61" name="Oval 60">
              <a:extLst>
                <a:ext uri="{FF2B5EF4-FFF2-40B4-BE49-F238E27FC236}">
                  <a16:creationId xmlns:a16="http://schemas.microsoft.com/office/drawing/2014/main" id="{4EE1C7D3-3C33-4A8B-AE96-77B07CC26845}"/>
                </a:ext>
              </a:extLst>
            </p:cNvPr>
            <p:cNvSpPr/>
            <p:nvPr>
              <p:custDataLst>
                <p:tags r:id="rId48"/>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Arc 61">
              <a:extLst>
                <a:ext uri="{FF2B5EF4-FFF2-40B4-BE49-F238E27FC236}">
                  <a16:creationId xmlns:a16="http://schemas.microsoft.com/office/drawing/2014/main" id="{89BF9D94-3183-4403-9083-DEDD4047C4B6}"/>
                </a:ext>
              </a:extLst>
            </p:cNvPr>
            <p:cNvSpPr/>
            <p:nvPr>
              <p:custDataLst>
                <p:tags r:id="rId49"/>
              </p:custDataLst>
            </p:nvPr>
          </p:nvSpPr>
          <p:spPr>
            <a:xfrm>
              <a:off x="762000" y="1270000"/>
              <a:ext cx="254000" cy="254000"/>
            </a:xfrm>
            <a:prstGeom prst="arc">
              <a:avLst>
                <a:gd name="adj1" fmla="val 16200000"/>
                <a:gd name="adj2" fmla="val 54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9" name="3QuaterMoon" hidden="1">
            <a:extLst>
              <a:ext uri="{FF2B5EF4-FFF2-40B4-BE49-F238E27FC236}">
                <a16:creationId xmlns:a16="http://schemas.microsoft.com/office/drawing/2014/main" id="{1A9A5D6E-7B4E-4E49-9100-497BB32E3321}"/>
              </a:ext>
            </a:extLst>
          </p:cNvPr>
          <p:cNvGrpSpPr>
            <a:grpSpLocks noChangeAspect="1"/>
          </p:cNvGrpSpPr>
          <p:nvPr userDrawn="1">
            <p:custDataLst>
              <p:tags r:id="rId24"/>
            </p:custDataLst>
          </p:nvPr>
        </p:nvGrpSpPr>
        <p:grpSpPr>
          <a:xfrm>
            <a:off x="11383264" y="4016796"/>
            <a:ext cx="254000" cy="254000"/>
            <a:chOff x="762000" y="1270000"/>
            <a:chExt cx="254000" cy="254000"/>
          </a:xfrm>
        </p:grpSpPr>
        <p:sp>
          <p:nvSpPr>
            <p:cNvPr id="70" name="Oval 69">
              <a:extLst>
                <a:ext uri="{FF2B5EF4-FFF2-40B4-BE49-F238E27FC236}">
                  <a16:creationId xmlns:a16="http://schemas.microsoft.com/office/drawing/2014/main" id="{09A19D8E-1F5F-4BA2-83D5-41BB4C225F51}"/>
                </a:ext>
              </a:extLst>
            </p:cNvPr>
            <p:cNvSpPr/>
            <p:nvPr>
              <p:custDataLst>
                <p:tags r:id="rId46"/>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Arc 70">
              <a:extLst>
                <a:ext uri="{FF2B5EF4-FFF2-40B4-BE49-F238E27FC236}">
                  <a16:creationId xmlns:a16="http://schemas.microsoft.com/office/drawing/2014/main" id="{87A85809-98B8-4D3D-9307-D4D19835B7B9}"/>
                </a:ext>
              </a:extLst>
            </p:cNvPr>
            <p:cNvSpPr/>
            <p:nvPr>
              <p:custDataLst>
                <p:tags r:id="rId47"/>
              </p:custDataLst>
            </p:nvPr>
          </p:nvSpPr>
          <p:spPr>
            <a:xfrm>
              <a:off x="762000" y="1270000"/>
              <a:ext cx="254000" cy="254000"/>
            </a:xfrm>
            <a:prstGeom prst="arc">
              <a:avLst>
                <a:gd name="adj1" fmla="val 16200000"/>
                <a:gd name="adj2" fmla="val 108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2" name="FullMoon" hidden="1">
            <a:extLst>
              <a:ext uri="{FF2B5EF4-FFF2-40B4-BE49-F238E27FC236}">
                <a16:creationId xmlns:a16="http://schemas.microsoft.com/office/drawing/2014/main" id="{103A62B5-C3FA-4342-A3CD-09FFF67FAFC2}"/>
              </a:ext>
            </a:extLst>
          </p:cNvPr>
          <p:cNvGrpSpPr>
            <a:grpSpLocks noChangeAspect="1"/>
          </p:cNvGrpSpPr>
          <p:nvPr userDrawn="1">
            <p:custDataLst>
              <p:tags r:id="rId25"/>
            </p:custDataLst>
          </p:nvPr>
        </p:nvGrpSpPr>
        <p:grpSpPr>
          <a:xfrm>
            <a:off x="11383264" y="4524796"/>
            <a:ext cx="254000" cy="254000"/>
            <a:chOff x="762000" y="1270000"/>
            <a:chExt cx="254000" cy="254000"/>
          </a:xfrm>
        </p:grpSpPr>
        <p:sp>
          <p:nvSpPr>
            <p:cNvPr id="73" name="Oval 72">
              <a:extLst>
                <a:ext uri="{FF2B5EF4-FFF2-40B4-BE49-F238E27FC236}">
                  <a16:creationId xmlns:a16="http://schemas.microsoft.com/office/drawing/2014/main" id="{BB695119-5322-4756-8170-A5EBE25271E6}"/>
                </a:ext>
              </a:extLst>
            </p:cNvPr>
            <p:cNvSpPr/>
            <p:nvPr>
              <p:custDataLst>
                <p:tags r:id="rId44"/>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Arc 73">
              <a:extLst>
                <a:ext uri="{FF2B5EF4-FFF2-40B4-BE49-F238E27FC236}">
                  <a16:creationId xmlns:a16="http://schemas.microsoft.com/office/drawing/2014/main" id="{7BE1C112-65B6-4737-9E8A-9CBC8A76957C}"/>
                </a:ext>
              </a:extLst>
            </p:cNvPr>
            <p:cNvSpPr/>
            <p:nvPr>
              <p:custDataLst>
                <p:tags r:id="rId45"/>
              </p:custDataLst>
            </p:nvPr>
          </p:nvSpPr>
          <p:spPr>
            <a:xfrm>
              <a:off x="762000" y="1270000"/>
              <a:ext cx="254000" cy="254000"/>
            </a:xfrm>
            <a:prstGeom prst="arc">
              <a:avLst>
                <a:gd name="adj1" fmla="val 16200000"/>
                <a:gd name="adj2" fmla="val 162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LegendMoons" hidden="1">
            <a:extLst>
              <a:ext uri="{FF2B5EF4-FFF2-40B4-BE49-F238E27FC236}">
                <a16:creationId xmlns:a16="http://schemas.microsoft.com/office/drawing/2014/main" id="{9B786190-CF35-42B2-A07D-31AC402213FF}"/>
              </a:ext>
            </a:extLst>
          </p:cNvPr>
          <p:cNvGrpSpPr/>
          <p:nvPr userDrawn="1"/>
        </p:nvGrpSpPr>
        <p:grpSpPr bwMode="auto">
          <a:xfrm>
            <a:off x="10806834" y="304985"/>
            <a:ext cx="830430" cy="1306516"/>
            <a:chOff x="6655594" y="273840"/>
            <a:chExt cx="830430" cy="1306516"/>
          </a:xfrm>
        </p:grpSpPr>
        <p:grpSp>
          <p:nvGrpSpPr>
            <p:cNvPr id="76" name="MoonLegend1">
              <a:extLst>
                <a:ext uri="{FF2B5EF4-FFF2-40B4-BE49-F238E27FC236}">
                  <a16:creationId xmlns:a16="http://schemas.microsoft.com/office/drawing/2014/main" id="{4D3E84B6-B5C9-401B-88CF-8C129A89F662}"/>
                </a:ext>
              </a:extLst>
            </p:cNvPr>
            <p:cNvGrpSpPr>
              <a:grpSpLocks noChangeAspect="1"/>
            </p:cNvGrpSpPr>
            <p:nvPr>
              <p:custDataLst>
                <p:tags r:id="rId29"/>
              </p:custDataLst>
            </p:nvPr>
          </p:nvGrpSpPr>
          <p:grpSpPr bwMode="auto">
            <a:xfrm>
              <a:off x="6655594" y="273840"/>
              <a:ext cx="209550" cy="209551"/>
              <a:chOff x="4533" y="183"/>
              <a:chExt cx="144" cy="144"/>
            </a:xfrm>
          </p:grpSpPr>
          <p:sp>
            <p:nvSpPr>
              <p:cNvPr id="94" name="Oval 38">
                <a:extLst>
                  <a:ext uri="{FF2B5EF4-FFF2-40B4-BE49-F238E27FC236}">
                    <a16:creationId xmlns:a16="http://schemas.microsoft.com/office/drawing/2014/main" id="{8B94ACBA-48D2-442B-BF21-EFF82C830C11}"/>
                  </a:ext>
                </a:extLst>
              </p:cNvPr>
              <p:cNvSpPr>
                <a:spLocks noChangeAspect="1" noChangeArrowheads="1"/>
              </p:cNvSpPr>
              <p:nvPr>
                <p:custDataLst>
                  <p:tags r:id="rId42"/>
                </p:custDataLst>
              </p:nvPr>
            </p:nvSpPr>
            <p:spPr bwMode="auto">
              <a:xfrm>
                <a:off x="4533" y="183"/>
                <a:ext cx="144" cy="144"/>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5" name="Arc 39">
                <a:extLst>
                  <a:ext uri="{FF2B5EF4-FFF2-40B4-BE49-F238E27FC236}">
                    <a16:creationId xmlns:a16="http://schemas.microsoft.com/office/drawing/2014/main" id="{344E8929-4EF7-4491-9D3C-133E0B5DF473}"/>
                  </a:ext>
                </a:extLst>
              </p:cNvPr>
              <p:cNvSpPr>
                <a:spLocks noChangeAspect="1"/>
              </p:cNvSpPr>
              <p:nvPr>
                <p:custDataLst>
                  <p:tags r:id="rId43"/>
                </p:custDataLst>
              </p:nvPr>
            </p:nvSpPr>
            <p:spPr bwMode="auto">
              <a:xfrm>
                <a:off x="4533" y="183"/>
                <a:ext cx="144" cy="144"/>
              </a:xfrm>
              <a:prstGeom prst="arc">
                <a:avLst>
                  <a:gd name="adj1" fmla="val 16200000"/>
                  <a:gd name="adj2" fmla="val 54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7" name="MoonLegend2">
              <a:extLst>
                <a:ext uri="{FF2B5EF4-FFF2-40B4-BE49-F238E27FC236}">
                  <a16:creationId xmlns:a16="http://schemas.microsoft.com/office/drawing/2014/main" id="{D990CE8F-6F72-4E05-A9F8-B3D4065D7D2E}"/>
                </a:ext>
              </a:extLst>
            </p:cNvPr>
            <p:cNvGrpSpPr>
              <a:grpSpLocks noChangeAspect="1"/>
            </p:cNvGrpSpPr>
            <p:nvPr>
              <p:custDataLst>
                <p:tags r:id="rId30"/>
              </p:custDataLst>
            </p:nvPr>
          </p:nvGrpSpPr>
          <p:grpSpPr bwMode="auto">
            <a:xfrm>
              <a:off x="6655594" y="548081"/>
              <a:ext cx="209550" cy="209551"/>
              <a:chOff x="1694" y="2044"/>
              <a:chExt cx="160" cy="160"/>
            </a:xfrm>
          </p:grpSpPr>
          <p:sp>
            <p:nvSpPr>
              <p:cNvPr id="92" name="Oval 41">
                <a:extLst>
                  <a:ext uri="{FF2B5EF4-FFF2-40B4-BE49-F238E27FC236}">
                    <a16:creationId xmlns:a16="http://schemas.microsoft.com/office/drawing/2014/main" id="{58D66E87-863A-4778-A03C-4376A886C5E5}"/>
                  </a:ext>
                </a:extLst>
              </p:cNvPr>
              <p:cNvSpPr>
                <a:spLocks noChangeAspect="1" noChangeArrowheads="1"/>
              </p:cNvSpPr>
              <p:nvPr>
                <p:custDataLst>
                  <p:tags r:id="rId40"/>
                </p:custDataLst>
              </p:nvPr>
            </p:nvSpPr>
            <p:spPr bwMode="auto">
              <a:xfrm>
                <a:off x="1694" y="2044"/>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3" name="Arc 42">
                <a:extLst>
                  <a:ext uri="{FF2B5EF4-FFF2-40B4-BE49-F238E27FC236}">
                    <a16:creationId xmlns:a16="http://schemas.microsoft.com/office/drawing/2014/main" id="{7F025F34-B452-4620-B4D5-0F0B2CE1B039}"/>
                  </a:ext>
                </a:extLst>
              </p:cNvPr>
              <p:cNvSpPr>
                <a:spLocks noChangeAspect="1"/>
              </p:cNvSpPr>
              <p:nvPr>
                <p:custDataLst>
                  <p:tags r:id="rId41"/>
                </p:custDataLst>
              </p:nvPr>
            </p:nvSpPr>
            <p:spPr bwMode="auto">
              <a:xfrm>
                <a:off x="1694" y="2044"/>
                <a:ext cx="160" cy="160"/>
              </a:xfrm>
              <a:prstGeom prst="arc">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8" name="MoonLegend4">
              <a:extLst>
                <a:ext uri="{FF2B5EF4-FFF2-40B4-BE49-F238E27FC236}">
                  <a16:creationId xmlns:a16="http://schemas.microsoft.com/office/drawing/2014/main" id="{48EC6917-3CB5-449F-9A66-A02F2532A123}"/>
                </a:ext>
              </a:extLst>
            </p:cNvPr>
            <p:cNvGrpSpPr>
              <a:grpSpLocks noChangeAspect="1"/>
            </p:cNvGrpSpPr>
            <p:nvPr>
              <p:custDataLst>
                <p:tags r:id="rId31"/>
              </p:custDataLst>
            </p:nvPr>
          </p:nvGrpSpPr>
          <p:grpSpPr bwMode="auto">
            <a:xfrm>
              <a:off x="6655594" y="1096563"/>
              <a:ext cx="209550" cy="209551"/>
              <a:chOff x="4495" y="1198"/>
              <a:chExt cx="160" cy="160"/>
            </a:xfrm>
          </p:grpSpPr>
          <p:sp>
            <p:nvSpPr>
              <p:cNvPr id="90" name="Oval 47">
                <a:extLst>
                  <a:ext uri="{FF2B5EF4-FFF2-40B4-BE49-F238E27FC236}">
                    <a16:creationId xmlns:a16="http://schemas.microsoft.com/office/drawing/2014/main" id="{6D711816-49E1-4F7C-B56E-516040317C0F}"/>
                  </a:ext>
                </a:extLst>
              </p:cNvPr>
              <p:cNvSpPr>
                <a:spLocks noChangeAspect="1" noChangeArrowheads="1"/>
              </p:cNvSpPr>
              <p:nvPr>
                <p:custDataLst>
                  <p:tags r:id="rId38"/>
                </p:custDataLst>
              </p:nvPr>
            </p:nvSpPr>
            <p:spPr bwMode="auto">
              <a:xfrm>
                <a:off x="4495" y="1198"/>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1" name="Arc 48">
                <a:extLst>
                  <a:ext uri="{FF2B5EF4-FFF2-40B4-BE49-F238E27FC236}">
                    <a16:creationId xmlns:a16="http://schemas.microsoft.com/office/drawing/2014/main" id="{4905623C-C16F-49CE-96BB-499A88602AC4}"/>
                  </a:ext>
                </a:extLst>
              </p:cNvPr>
              <p:cNvSpPr>
                <a:spLocks noChangeAspect="1"/>
              </p:cNvSpPr>
              <p:nvPr>
                <p:custDataLst>
                  <p:tags r:id="rId39"/>
                </p:custDataLst>
              </p:nvPr>
            </p:nvSpPr>
            <p:spPr bwMode="auto">
              <a:xfrm>
                <a:off x="4495" y="1198"/>
                <a:ext cx="160" cy="160"/>
              </a:xfrm>
              <a:prstGeom prst="arc">
                <a:avLst>
                  <a:gd name="adj1" fmla="val 16200000"/>
                  <a:gd name="adj2" fmla="val 108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9" name="MoonLegend5">
              <a:extLst>
                <a:ext uri="{FF2B5EF4-FFF2-40B4-BE49-F238E27FC236}">
                  <a16:creationId xmlns:a16="http://schemas.microsoft.com/office/drawing/2014/main" id="{9CA32A60-9A5C-472D-92F9-6F4A9385C365}"/>
                </a:ext>
              </a:extLst>
            </p:cNvPr>
            <p:cNvGrpSpPr>
              <a:grpSpLocks noChangeAspect="1"/>
            </p:cNvGrpSpPr>
            <p:nvPr>
              <p:custDataLst>
                <p:tags r:id="rId32"/>
              </p:custDataLst>
            </p:nvPr>
          </p:nvGrpSpPr>
          <p:grpSpPr bwMode="auto">
            <a:xfrm>
              <a:off x="6655594" y="1370805"/>
              <a:ext cx="209550" cy="209551"/>
              <a:chOff x="4495" y="1440"/>
              <a:chExt cx="160" cy="160"/>
            </a:xfrm>
          </p:grpSpPr>
          <p:sp>
            <p:nvSpPr>
              <p:cNvPr id="88" name="Oval 50">
                <a:extLst>
                  <a:ext uri="{FF2B5EF4-FFF2-40B4-BE49-F238E27FC236}">
                    <a16:creationId xmlns:a16="http://schemas.microsoft.com/office/drawing/2014/main" id="{1A718B91-9D77-4027-8227-B24EF027FB1E}"/>
                  </a:ext>
                </a:extLst>
              </p:cNvPr>
              <p:cNvSpPr>
                <a:spLocks noChangeAspect="1" noChangeArrowheads="1"/>
              </p:cNvSpPr>
              <p:nvPr>
                <p:custDataLst>
                  <p:tags r:id="rId36"/>
                </p:custDataLst>
              </p:nvPr>
            </p:nvSpPr>
            <p:spPr bwMode="auto">
              <a:xfrm>
                <a:off x="4495" y="1440"/>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89" name="Oval 51">
                <a:extLst>
                  <a:ext uri="{FF2B5EF4-FFF2-40B4-BE49-F238E27FC236}">
                    <a16:creationId xmlns:a16="http://schemas.microsoft.com/office/drawing/2014/main" id="{E4DCA13F-8F91-4612-9CBA-612C35650BAE}"/>
                  </a:ext>
                </a:extLst>
              </p:cNvPr>
              <p:cNvSpPr>
                <a:spLocks noChangeAspect="1" noChangeArrowheads="1"/>
              </p:cNvSpPr>
              <p:nvPr>
                <p:custDataLst>
                  <p:tags r:id="rId37"/>
                </p:custDataLst>
              </p:nvPr>
            </p:nvSpPr>
            <p:spPr bwMode="auto">
              <a:xfrm>
                <a:off x="4495" y="1440"/>
                <a:ext cx="160" cy="160"/>
              </a:xfrm>
              <a:prstGeom prst="arc">
                <a:avLst>
                  <a:gd name="adj1" fmla="val 16200000"/>
                  <a:gd name="adj2" fmla="val 162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sp>
          <p:nvSpPr>
            <p:cNvPr id="80" name="Legend1">
              <a:extLst>
                <a:ext uri="{FF2B5EF4-FFF2-40B4-BE49-F238E27FC236}">
                  <a16:creationId xmlns:a16="http://schemas.microsoft.com/office/drawing/2014/main" id="{AFEBEC0F-16B1-4867-B024-A867A2EEA496}"/>
                </a:ext>
              </a:extLst>
            </p:cNvPr>
            <p:cNvSpPr>
              <a:spLocks noChangeArrowheads="1"/>
            </p:cNvSpPr>
            <p:nvPr/>
          </p:nvSpPr>
          <p:spPr bwMode="auto">
            <a:xfrm>
              <a:off x="6976269" y="28654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1" name="Legend2">
              <a:extLst>
                <a:ext uri="{FF2B5EF4-FFF2-40B4-BE49-F238E27FC236}">
                  <a16:creationId xmlns:a16="http://schemas.microsoft.com/office/drawing/2014/main" id="{953B45E7-2D68-46D2-A0B7-E18AD61B19E2}"/>
                </a:ext>
              </a:extLst>
            </p:cNvPr>
            <p:cNvSpPr>
              <a:spLocks noChangeArrowheads="1"/>
            </p:cNvSpPr>
            <p:nvPr/>
          </p:nvSpPr>
          <p:spPr bwMode="auto">
            <a:xfrm>
              <a:off x="6976269" y="561178"/>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2" name="Legend3">
              <a:extLst>
                <a:ext uri="{FF2B5EF4-FFF2-40B4-BE49-F238E27FC236}">
                  <a16:creationId xmlns:a16="http://schemas.microsoft.com/office/drawing/2014/main" id="{D26129C7-D82E-4EF7-8CDE-6C2E28013285}"/>
                </a:ext>
              </a:extLst>
            </p:cNvPr>
            <p:cNvSpPr>
              <a:spLocks noChangeArrowheads="1"/>
            </p:cNvSpPr>
            <p:nvPr/>
          </p:nvSpPr>
          <p:spPr bwMode="auto">
            <a:xfrm>
              <a:off x="6976269" y="835817"/>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3" name="Legend4">
              <a:extLst>
                <a:ext uri="{FF2B5EF4-FFF2-40B4-BE49-F238E27FC236}">
                  <a16:creationId xmlns:a16="http://schemas.microsoft.com/office/drawing/2014/main" id="{9B5E0F20-4559-4BC8-80CE-48EABDE156AD}"/>
                </a:ext>
              </a:extLst>
            </p:cNvPr>
            <p:cNvSpPr>
              <a:spLocks noChangeArrowheads="1"/>
            </p:cNvSpPr>
            <p:nvPr/>
          </p:nvSpPr>
          <p:spPr bwMode="auto">
            <a:xfrm>
              <a:off x="6976269" y="110728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4" name="Legend5">
              <a:extLst>
                <a:ext uri="{FF2B5EF4-FFF2-40B4-BE49-F238E27FC236}">
                  <a16:creationId xmlns:a16="http://schemas.microsoft.com/office/drawing/2014/main" id="{832DAD7D-D044-4738-9ABE-B25A6636B878}"/>
                </a:ext>
              </a:extLst>
            </p:cNvPr>
            <p:cNvSpPr>
              <a:spLocks noChangeArrowheads="1"/>
            </p:cNvSpPr>
            <p:nvPr/>
          </p:nvSpPr>
          <p:spPr bwMode="auto">
            <a:xfrm>
              <a:off x="6976269" y="138350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grpSp>
          <p:nvGrpSpPr>
            <p:cNvPr id="85" name="MoonLegend3">
              <a:extLst>
                <a:ext uri="{FF2B5EF4-FFF2-40B4-BE49-F238E27FC236}">
                  <a16:creationId xmlns:a16="http://schemas.microsoft.com/office/drawing/2014/main" id="{3E912D22-E297-4CE6-BE79-A7985C0FBBF6}"/>
                </a:ext>
              </a:extLst>
            </p:cNvPr>
            <p:cNvGrpSpPr>
              <a:grpSpLocks noChangeAspect="1"/>
            </p:cNvGrpSpPr>
            <p:nvPr>
              <p:custDataLst>
                <p:tags r:id="rId33"/>
              </p:custDataLst>
            </p:nvPr>
          </p:nvGrpSpPr>
          <p:grpSpPr bwMode="auto">
            <a:xfrm>
              <a:off x="6655594" y="822322"/>
              <a:ext cx="209550" cy="209551"/>
              <a:chOff x="4495" y="1198"/>
              <a:chExt cx="160" cy="160"/>
            </a:xfrm>
          </p:grpSpPr>
          <p:sp>
            <p:nvSpPr>
              <p:cNvPr id="86" name="Oval 47">
                <a:extLst>
                  <a:ext uri="{FF2B5EF4-FFF2-40B4-BE49-F238E27FC236}">
                    <a16:creationId xmlns:a16="http://schemas.microsoft.com/office/drawing/2014/main" id="{FD11E69A-6483-4037-B949-4D1D1A0FEEC5}"/>
                  </a:ext>
                </a:extLst>
              </p:cNvPr>
              <p:cNvSpPr>
                <a:spLocks noChangeAspect="1" noChangeArrowheads="1"/>
              </p:cNvSpPr>
              <p:nvPr>
                <p:custDataLst>
                  <p:tags r:id="rId34"/>
                </p:custDataLst>
              </p:nvPr>
            </p:nvSpPr>
            <p:spPr bwMode="auto">
              <a:xfrm>
                <a:off x="4495" y="1198"/>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87" name="Arc 48">
                <a:extLst>
                  <a:ext uri="{FF2B5EF4-FFF2-40B4-BE49-F238E27FC236}">
                    <a16:creationId xmlns:a16="http://schemas.microsoft.com/office/drawing/2014/main" id="{6576C839-CB24-4DB8-80F5-1F6B0A147A87}"/>
                  </a:ext>
                </a:extLst>
              </p:cNvPr>
              <p:cNvSpPr>
                <a:spLocks noChangeAspect="1"/>
              </p:cNvSpPr>
              <p:nvPr>
                <p:custDataLst>
                  <p:tags r:id="rId35"/>
                </p:custDataLst>
              </p:nvPr>
            </p:nvSpPr>
            <p:spPr bwMode="auto">
              <a:xfrm>
                <a:off x="4495" y="1198"/>
                <a:ext cx="160" cy="160"/>
              </a:xfrm>
              <a:prstGeom prst="arc">
                <a:avLst>
                  <a:gd name="adj1" fmla="val 16200000"/>
                  <a:gd name="adj2" fmla="val 54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grpSp>
        <p:nvGrpSpPr>
          <p:cNvPr id="96" name="EmptyMoon" hidden="1">
            <a:extLst>
              <a:ext uri="{FF2B5EF4-FFF2-40B4-BE49-F238E27FC236}">
                <a16:creationId xmlns:a16="http://schemas.microsoft.com/office/drawing/2014/main" id="{707E17A1-1848-470B-9AF2-044B3C05A375}"/>
              </a:ext>
            </a:extLst>
          </p:cNvPr>
          <p:cNvGrpSpPr>
            <a:grpSpLocks noChangeAspect="1"/>
          </p:cNvGrpSpPr>
          <p:nvPr userDrawn="1">
            <p:custDataLst>
              <p:tags r:id="rId26"/>
            </p:custDataLst>
          </p:nvPr>
        </p:nvGrpSpPr>
        <p:grpSpPr>
          <a:xfrm>
            <a:off x="11383264" y="2492796"/>
            <a:ext cx="254000" cy="254000"/>
            <a:chOff x="762000" y="1270000"/>
            <a:chExt cx="254000" cy="254000"/>
          </a:xfrm>
        </p:grpSpPr>
        <p:sp>
          <p:nvSpPr>
            <p:cNvPr id="97" name="Oval 96">
              <a:extLst>
                <a:ext uri="{FF2B5EF4-FFF2-40B4-BE49-F238E27FC236}">
                  <a16:creationId xmlns:a16="http://schemas.microsoft.com/office/drawing/2014/main" id="{C9D3279C-1BCF-4752-9B18-F8A7510D2E5F}"/>
                </a:ext>
              </a:extLst>
            </p:cNvPr>
            <p:cNvSpPr/>
            <p:nvPr>
              <p:custDataLst>
                <p:tags r:id="rId27"/>
              </p:custDataLst>
            </p:nvPr>
          </p:nvSpPr>
          <p:spPr>
            <a:xfrm>
              <a:off x="762000" y="1270000"/>
              <a:ext cx="254000" cy="254000"/>
            </a:xfrm>
            <a:prstGeom prst="ellipse">
              <a:avLst/>
            </a:prstGeom>
            <a:solidFill>
              <a:schemeClr val="bg1"/>
            </a:solidFill>
            <a:ln w="6350" cap="sq">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
          <p:nvSpPr>
            <p:cNvPr id="98" name="Arc 97">
              <a:extLst>
                <a:ext uri="{FF2B5EF4-FFF2-40B4-BE49-F238E27FC236}">
                  <a16:creationId xmlns:a16="http://schemas.microsoft.com/office/drawing/2014/main" id="{F8D931EB-99EF-40D6-B5E8-797176C3DF0D}"/>
                </a:ext>
              </a:extLst>
            </p:cNvPr>
            <p:cNvSpPr/>
            <p:nvPr>
              <p:custDataLst>
                <p:tags r:id="rId28"/>
              </p:custDataLst>
            </p:nvPr>
          </p:nvSpPr>
          <p:spPr>
            <a:xfrm>
              <a:off x="762000" y="1270000"/>
              <a:ext cx="254000" cy="254000"/>
            </a:xfrm>
            <a:prstGeom prst="arc">
              <a:avLst>
                <a:gd name="adj1" fmla="val 16200000"/>
                <a:gd name="adj2" fmla="val 5400000"/>
              </a:avLst>
            </a:prstGeom>
            <a:solidFill>
              <a:schemeClr val="accent1"/>
            </a:solidFill>
            <a:ln w="6350" cap="sq" cmpd="sng" algn="ctr">
              <a:solidFill>
                <a:schemeClr val="accent6"/>
              </a:solidFill>
              <a:prstDash val="solid"/>
              <a:miter lim="800000"/>
              <a:tailEnd type="none"/>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420350938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hf sldNum="0" hdr="0" ftr="0" dt="0"/>
  <p:txStyles>
    <p:titleStyle>
      <a:lvl1pPr algn="l" defTabSz="1218026" rtl="0" eaLnBrk="1" fontAlgn="base" hangingPunct="1">
        <a:spcBef>
          <a:spcPct val="0"/>
        </a:spcBef>
        <a:spcAft>
          <a:spcPct val="0"/>
        </a:spcAft>
        <a:tabLst>
          <a:tab pos="367135" algn="l"/>
        </a:tabLst>
        <a:defRPr lang="x-none" sz="2500" b="1" baseline="0" noProof="0" dirty="0">
          <a:solidFill>
            <a:schemeClr val="tx2"/>
          </a:solidFill>
          <a:latin typeface="+mj-lt"/>
          <a:ea typeface="+mj-ea"/>
          <a:cs typeface="+mj-cs"/>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p:titleStyle>
    <p:bodyStyle>
      <a:lvl1pPr marL="0" indent="0" algn="l" defTabSz="12180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1218026" rtl="0" eaLnBrk="1" fontAlgn="base" hangingPunct="1">
        <a:spcBef>
          <a:spcPct val="0"/>
        </a:spcBef>
        <a:spcAft>
          <a:spcPct val="0"/>
        </a:spcAft>
        <a:buClr>
          <a:schemeClr val="accent1"/>
        </a:buClr>
        <a:buSzPct val="100000"/>
        <a:buFont typeface="Wingdings" panose="05000000000000000000" pitchFamily="2" charset="2"/>
        <a:buChar char="§"/>
        <a:defRPr lang="x-none" sz="1600" baseline="0">
          <a:solidFill>
            <a:schemeClr val="tx1"/>
          </a:solidFill>
          <a:latin typeface="+mn-lt"/>
        </a:defRPr>
      </a:lvl2pPr>
      <a:lvl3pPr marL="457200" indent="-261938" algn="l" defTabSz="1218026" rtl="0" eaLnBrk="1" fontAlgn="base" hangingPunct="1">
        <a:spcBef>
          <a:spcPct val="0"/>
        </a:spcBef>
        <a:spcAft>
          <a:spcPct val="0"/>
        </a:spcAft>
        <a:buClr>
          <a:schemeClr val="accent1"/>
        </a:buClr>
        <a:buSzPct val="120000"/>
        <a:buFont typeface="Arial" panose="020B0604020202020204" pitchFamily="34" charset="0"/>
        <a:buChar char="–"/>
        <a:defRPr lang="x-none" sz="1600" baseline="0">
          <a:solidFill>
            <a:schemeClr val="tx1"/>
          </a:solidFill>
          <a:latin typeface="+mn-lt"/>
        </a:defRPr>
      </a:lvl3pPr>
      <a:lvl4pPr marL="614363" indent="-155575" algn="l" defTabSz="1218026" rtl="0" eaLnBrk="1" fontAlgn="base" hangingPunct="1">
        <a:spcBef>
          <a:spcPct val="0"/>
        </a:spcBef>
        <a:spcAft>
          <a:spcPct val="0"/>
        </a:spcAft>
        <a:buClr>
          <a:schemeClr val="accent1"/>
        </a:buClr>
        <a:buSzPct val="100000"/>
        <a:buFont typeface="Arial" panose="020B0604020202020204" pitchFamily="34" charset="0"/>
        <a:buChar char="•"/>
        <a:defRPr lang="x-none" sz="1600" baseline="0">
          <a:solidFill>
            <a:schemeClr val="tx1"/>
          </a:solidFill>
          <a:latin typeface="+mn-lt"/>
        </a:defRPr>
      </a:lvl4pPr>
      <a:lvl5pPr marL="749808" indent="-130175" algn="l" defTabSz="1218026" rtl="0" eaLnBrk="1" fontAlgn="base" hangingPunct="1">
        <a:spcBef>
          <a:spcPct val="0"/>
        </a:spcBef>
        <a:spcAft>
          <a:spcPct val="0"/>
        </a:spcAft>
        <a:buClr>
          <a:schemeClr val="accent1"/>
        </a:buClr>
        <a:buSzPct val="89000"/>
        <a:buFont typeface="Arial" panose="020B0604020202020204" pitchFamily="34" charset="0"/>
        <a:buChar char="-"/>
        <a:defRPr lang="x-none" sz="1600" baseline="0">
          <a:solidFill>
            <a:schemeClr val="tx1"/>
          </a:solidFill>
          <a:latin typeface="+mn-lt"/>
        </a:defRPr>
      </a:lvl5pPr>
      <a:lvl6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6pPr>
      <a:lvl7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7pPr>
      <a:lvl8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8pPr>
      <a:lvl9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9pPr>
    </p:bodyStyle>
    <p:otherStyle>
      <a:defPPr>
        <a:defRPr lang="x-none"/>
      </a:defPPr>
      <a:lvl1pPr marL="0" algn="l" defTabSz="1243941" rtl="0" eaLnBrk="1" latinLnBrk="0" hangingPunct="1">
        <a:defRPr lang="x-none" sz="2448" kern="1200">
          <a:solidFill>
            <a:schemeClr val="tx1"/>
          </a:solidFill>
          <a:latin typeface="+mn-lt"/>
          <a:ea typeface="+mn-ea"/>
          <a:cs typeface="+mn-cs"/>
        </a:defRPr>
      </a:lvl1pPr>
      <a:lvl2pPr marL="621970" algn="l" defTabSz="1243941" rtl="0" eaLnBrk="1" latinLnBrk="0" hangingPunct="1">
        <a:defRPr lang="x-none" sz="2448" kern="1200">
          <a:solidFill>
            <a:schemeClr val="tx1"/>
          </a:solidFill>
          <a:latin typeface="+mn-lt"/>
          <a:ea typeface="+mn-ea"/>
          <a:cs typeface="+mn-cs"/>
        </a:defRPr>
      </a:lvl2pPr>
      <a:lvl3pPr marL="1243941" algn="l" defTabSz="1243941" rtl="0" eaLnBrk="1" latinLnBrk="0" hangingPunct="1">
        <a:defRPr lang="x-none" sz="2448" kern="1200">
          <a:solidFill>
            <a:schemeClr val="tx1"/>
          </a:solidFill>
          <a:latin typeface="+mn-lt"/>
          <a:ea typeface="+mn-ea"/>
          <a:cs typeface="+mn-cs"/>
        </a:defRPr>
      </a:lvl3pPr>
      <a:lvl4pPr marL="1865909" algn="l" defTabSz="1243941" rtl="0" eaLnBrk="1" latinLnBrk="0" hangingPunct="1">
        <a:defRPr lang="x-none" sz="2448" kern="1200">
          <a:solidFill>
            <a:schemeClr val="tx1"/>
          </a:solidFill>
          <a:latin typeface="+mn-lt"/>
          <a:ea typeface="+mn-ea"/>
          <a:cs typeface="+mn-cs"/>
        </a:defRPr>
      </a:lvl4pPr>
      <a:lvl5pPr marL="2487880" algn="l" defTabSz="1243941" rtl="0" eaLnBrk="1" latinLnBrk="0" hangingPunct="1">
        <a:defRPr lang="x-none" sz="2448" kern="1200">
          <a:solidFill>
            <a:schemeClr val="tx1"/>
          </a:solidFill>
          <a:latin typeface="+mn-lt"/>
          <a:ea typeface="+mn-ea"/>
          <a:cs typeface="+mn-cs"/>
        </a:defRPr>
      </a:lvl5pPr>
      <a:lvl6pPr marL="3109850" algn="l" defTabSz="1243941" rtl="0" eaLnBrk="1" latinLnBrk="0" hangingPunct="1">
        <a:defRPr lang="x-none" sz="2448" kern="1200">
          <a:solidFill>
            <a:schemeClr val="tx1"/>
          </a:solidFill>
          <a:latin typeface="+mn-lt"/>
          <a:ea typeface="+mn-ea"/>
          <a:cs typeface="+mn-cs"/>
        </a:defRPr>
      </a:lvl6pPr>
      <a:lvl7pPr marL="3731821" algn="l" defTabSz="1243941" rtl="0" eaLnBrk="1" latinLnBrk="0" hangingPunct="1">
        <a:defRPr lang="x-none" sz="2448" kern="1200">
          <a:solidFill>
            <a:schemeClr val="tx1"/>
          </a:solidFill>
          <a:latin typeface="+mn-lt"/>
          <a:ea typeface="+mn-ea"/>
          <a:cs typeface="+mn-cs"/>
        </a:defRPr>
      </a:lvl7pPr>
      <a:lvl8pPr marL="4353790" algn="l" defTabSz="1243941" rtl="0" eaLnBrk="1" latinLnBrk="0" hangingPunct="1">
        <a:defRPr lang="x-none" sz="2448" kern="1200">
          <a:solidFill>
            <a:schemeClr val="tx1"/>
          </a:solidFill>
          <a:latin typeface="+mn-lt"/>
          <a:ea typeface="+mn-ea"/>
          <a:cs typeface="+mn-cs"/>
        </a:defRPr>
      </a:lvl8pPr>
      <a:lvl9pPr marL="4975761" algn="l" defTabSz="1243941" rtl="0" eaLnBrk="1" latinLnBrk="0" hangingPunct="1">
        <a:defRPr lang="x-none" sz="244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7">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CB8838-BB4B-43B8-8957-7E4929863E56}"/>
              </a:ext>
            </a:extLst>
          </p:cNvPr>
          <p:cNvSpPr/>
          <p:nvPr/>
        </p:nvSpPr>
        <p:spPr>
          <a:xfrm>
            <a:off x="-25400" y="6381750"/>
            <a:ext cx="8966200" cy="32385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1" name="Rectangle 10">
            <a:extLst>
              <a:ext uri="{FF2B5EF4-FFF2-40B4-BE49-F238E27FC236}">
                <a16:creationId xmlns:a16="http://schemas.microsoft.com/office/drawing/2014/main" id="{43762738-6F50-4437-B812-F8BA210F964E}"/>
              </a:ext>
            </a:extLst>
          </p:cNvPr>
          <p:cNvSpPr/>
          <p:nvPr/>
        </p:nvSpPr>
        <p:spPr>
          <a:xfrm>
            <a:off x="-25400" y="6210300"/>
            <a:ext cx="8966200" cy="95250"/>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pic>
        <p:nvPicPr>
          <p:cNvPr id="3076" name="Picture 2">
            <a:extLst>
              <a:ext uri="{FF2B5EF4-FFF2-40B4-BE49-F238E27FC236}">
                <a16:creationId xmlns:a16="http://schemas.microsoft.com/office/drawing/2014/main" id="{8C856E92-1B15-403F-9F93-021BAA8811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1" y="6477001"/>
            <a:ext cx="5966884" cy="11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a:extLst>
              <a:ext uri="{FF2B5EF4-FFF2-40B4-BE49-F238E27FC236}">
                <a16:creationId xmlns:a16="http://schemas.microsoft.com/office/drawing/2014/main" id="{6DE43FCF-8402-48A2-8AB9-3C6E037D63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42400" y="6276975"/>
            <a:ext cx="306705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158855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392181249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0"/>
            <a:ext cx="12192000" cy="6019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Rectangle 9"/>
          <p:cNvSpPr/>
          <p:nvPr userDrawn="1"/>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5" name="Rectangle 11"/>
          <p:cNvSpPr>
            <a:spLocks noChangeArrowheads="1"/>
          </p:cNvSpPr>
          <p:nvPr userDrawn="1"/>
        </p:nvSpPr>
        <p:spPr bwMode="auto">
          <a:xfrm>
            <a:off x="203200" y="6424382"/>
            <a:ext cx="7620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50"/>
              </a:spcAft>
            </a:pPr>
            <a:r>
              <a:rPr lang="en-US" sz="1100" b="1" dirty="0">
                <a:solidFill>
                  <a:prstClr val="white"/>
                </a:solidFill>
                <a:latin typeface="Arial" pitchFamily="34" charset="0"/>
                <a:cs typeface="Arial" pitchFamily="34" charset="0"/>
              </a:rPr>
              <a:t>Sacred Encounters   Perfect Care   Healthiest Communities</a:t>
            </a:r>
          </a:p>
        </p:txBody>
      </p:sp>
      <p:sp>
        <p:nvSpPr>
          <p:cNvPr id="16" name="Rectangle 15"/>
          <p:cNvSpPr/>
          <p:nvPr userDrawn="1"/>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404233378"/>
      </p:ext>
    </p:extLst>
  </p:cSld>
  <p:clrMap bg1="lt1" tx1="dk1" bg2="lt2" tx2="dk2" accent1="accent1" accent2="accent2" accent3="accent3" accent4="accent4" accent5="accent5" accent6="accent6" hlink="hlink" folHlink="folHlink"/>
  <p:sldLayoutIdLst>
    <p:sldLayoutId id="214748377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Box 6"/>
          <p:cNvSpPr txBox="1"/>
          <p:nvPr userDrawn="1"/>
        </p:nvSpPr>
        <p:spPr>
          <a:xfrm>
            <a:off x="220494" y="6355398"/>
            <a:ext cx="1026089" cy="338554"/>
          </a:xfrm>
          <a:prstGeom prst="rect">
            <a:avLst/>
          </a:prstGeom>
          <a:noFill/>
        </p:spPr>
        <p:txBody>
          <a:bodyPr wrap="square" rtlCol="0">
            <a:spAutoFit/>
          </a:bodyPr>
          <a:lstStyle/>
          <a:p>
            <a:fld id="{FCD8942C-7C1B-6141-A5F7-49FA77A03F75}" type="slidenum">
              <a:rPr lang="en-US" sz="1600" smtClean="0">
                <a:solidFill>
                  <a:schemeClr val="bg1">
                    <a:lumMod val="85000"/>
                  </a:schemeClr>
                </a:solidFill>
              </a:rPr>
              <a:t>‹#›</a:t>
            </a:fld>
            <a:endParaRPr lang="en-US" sz="1600" dirty="0">
              <a:solidFill>
                <a:schemeClr val="bg1">
                  <a:lumMod val="85000"/>
                </a:schemeClr>
              </a:solidFill>
            </a:endParaRPr>
          </a:p>
        </p:txBody>
      </p:sp>
    </p:spTree>
    <p:extLst>
      <p:ext uri="{BB962C8B-B14F-4D97-AF65-F5344CB8AC3E}">
        <p14:creationId xmlns:p14="http://schemas.microsoft.com/office/powerpoint/2010/main" val="1228825840"/>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Lst>
  <p:hf hdr="0" ftr="0" dt="0"/>
  <p:txStyles>
    <p:titleStyle>
      <a:lvl1pPr algn="l" defTabSz="609585" rtl="0" eaLnBrk="1" latinLnBrk="0" hangingPunct="1">
        <a:spcBef>
          <a:spcPct val="0"/>
        </a:spcBef>
        <a:buNone/>
        <a:defRPr sz="3200" b="1" kern="1200">
          <a:solidFill>
            <a:srgbClr val="00539B"/>
          </a:solidFill>
          <a:latin typeface="Arial"/>
          <a:ea typeface="+mj-ea"/>
          <a:cs typeface="Arial"/>
        </a:defRPr>
      </a:lvl1pPr>
    </p:titleStyle>
    <p:bodyStyle>
      <a:lvl1pPr marL="219451" indent="-219451" algn="l" defTabSz="609585" rtl="0" eaLnBrk="1" latinLnBrk="0" hangingPunct="1">
        <a:spcBef>
          <a:spcPct val="20000"/>
        </a:spcBef>
        <a:buSzPct val="60000"/>
        <a:buFont typeface="Wingdings" charset="2"/>
        <a:buChar char="§"/>
        <a:defRPr sz="2933" kern="1200">
          <a:solidFill>
            <a:schemeClr val="tx1">
              <a:lumMod val="65000"/>
              <a:lumOff val="35000"/>
            </a:schemeClr>
          </a:solidFill>
          <a:latin typeface="Arial"/>
          <a:ea typeface="+mn-ea"/>
          <a:cs typeface="Arial"/>
        </a:defRPr>
      </a:lvl1pPr>
      <a:lvl2pPr marL="499860" indent="-219451" algn="l" defTabSz="609585" rtl="0" eaLnBrk="1" latinLnBrk="0" hangingPunct="1">
        <a:spcBef>
          <a:spcPct val="20000"/>
        </a:spcBef>
        <a:buSzPct val="60000"/>
        <a:buFont typeface="Wingdings" charset="2"/>
        <a:buChar char="§"/>
        <a:defRPr sz="2667" kern="1200">
          <a:solidFill>
            <a:schemeClr val="tx1">
              <a:lumMod val="65000"/>
              <a:lumOff val="35000"/>
            </a:schemeClr>
          </a:solidFill>
          <a:latin typeface="Arial"/>
          <a:ea typeface="+mn-ea"/>
          <a:cs typeface="Arial"/>
        </a:defRPr>
      </a:lvl2pPr>
      <a:lvl3pPr marL="670543" indent="-182875" algn="l" defTabSz="609585" rtl="0" eaLnBrk="1" latinLnBrk="0" hangingPunct="1">
        <a:spcBef>
          <a:spcPct val="20000"/>
        </a:spcBef>
        <a:buSzPct val="60000"/>
        <a:buFont typeface="Wingdings" charset="2"/>
        <a:buChar char="§"/>
        <a:defRPr sz="2400" kern="1200">
          <a:solidFill>
            <a:schemeClr val="tx1">
              <a:lumMod val="65000"/>
              <a:lumOff val="35000"/>
            </a:schemeClr>
          </a:solidFill>
          <a:latin typeface="Arial"/>
          <a:ea typeface="+mn-ea"/>
          <a:cs typeface="Arial"/>
        </a:defRPr>
      </a:lvl3pPr>
      <a:lvl4pPr marL="914377" indent="-182875" algn="l" defTabSz="609585" rtl="0" eaLnBrk="1" latinLnBrk="0" hangingPunct="1">
        <a:spcBef>
          <a:spcPct val="20000"/>
        </a:spcBef>
        <a:buSzPct val="60000"/>
        <a:buFont typeface="Wingdings" charset="2"/>
        <a:buChar char="§"/>
        <a:defRPr sz="2133" kern="1200">
          <a:solidFill>
            <a:schemeClr val="tx1">
              <a:lumMod val="65000"/>
              <a:lumOff val="35000"/>
            </a:schemeClr>
          </a:solidFill>
          <a:latin typeface="Arial"/>
          <a:ea typeface="+mn-ea"/>
          <a:cs typeface="Arial"/>
        </a:defRPr>
      </a:lvl4pPr>
      <a:lvl5pPr marL="2743131" indent="-304792" algn="l" defTabSz="609585" rtl="0" eaLnBrk="1" latinLnBrk="0" hangingPunct="1">
        <a:spcBef>
          <a:spcPct val="20000"/>
        </a:spcBef>
        <a:buSzPct val="60000"/>
        <a:buFont typeface="Wingdings" charset="2"/>
        <a:buChar char="§"/>
        <a:defRPr sz="2667" kern="1200">
          <a:solidFill>
            <a:srgbClr val="00539B"/>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10/23/20</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76548790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9.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7.xml.rels><?xml version="1.0" encoding="UTF-8" standalone="yes"?>
<Relationships xmlns="http://schemas.openxmlformats.org/package/2006/relationships"><Relationship Id="rId8" Type="http://schemas.openxmlformats.org/officeDocument/2006/relationships/hyperlink" Target="https://www.lucidoc.com/cgi/doc-gw.pl?ref=covhslbk:24822" TargetMode="External"/><Relationship Id="rId13" Type="http://schemas.openxmlformats.org/officeDocument/2006/relationships/hyperlink" Target="https://www.lucidoc.com/cgi/doc-gw.pl?ref=covhslbk:24994" TargetMode="External"/><Relationship Id="rId3" Type="http://schemas.openxmlformats.org/officeDocument/2006/relationships/hyperlink" Target="https://www.lucidoc.com/cgi/doc-gw.pl?ref=covhslbk:24810" TargetMode="External"/><Relationship Id="rId7" Type="http://schemas.openxmlformats.org/officeDocument/2006/relationships/hyperlink" Target="https://www.lucidoc.com/cgi/doc-gw.pl?ref=covhslbk:24821" TargetMode="External"/><Relationship Id="rId12" Type="http://schemas.openxmlformats.org/officeDocument/2006/relationships/hyperlink" Target="https://www.lucidoc.com/cgi/doc-gw.pl?ref=covhslbk:24809" TargetMode="External"/><Relationship Id="rId2" Type="http://schemas.openxmlformats.org/officeDocument/2006/relationships/hyperlink" Target="https://www.lucidoc.com/cgi/doc-gw.pl?ref=covhslbk:24803" TargetMode="External"/><Relationship Id="rId1" Type="http://schemas.openxmlformats.org/officeDocument/2006/relationships/slideLayout" Target="../slideLayouts/slideLayout58.xml"/><Relationship Id="rId6" Type="http://schemas.openxmlformats.org/officeDocument/2006/relationships/hyperlink" Target="https://www.lucidoc.com/cgi/doc-gw.pl?ref=covhslbk:24804" TargetMode="External"/><Relationship Id="rId11" Type="http://schemas.openxmlformats.org/officeDocument/2006/relationships/hyperlink" Target="https://www.lucidoc.com/cgi/doc-gw.pl?ref=covhslbk:24807" TargetMode="External"/><Relationship Id="rId5" Type="http://schemas.openxmlformats.org/officeDocument/2006/relationships/hyperlink" Target="https://www.lucidoc.com/cgi/doc-gw.pl?ref=covhslbk:24820" TargetMode="External"/><Relationship Id="rId10" Type="http://schemas.openxmlformats.org/officeDocument/2006/relationships/hyperlink" Target="https://www.lucidoc.com/cgi/doc-gw.pl?ref=covhslbk:24806" TargetMode="External"/><Relationship Id="rId4" Type="http://schemas.openxmlformats.org/officeDocument/2006/relationships/hyperlink" Target="https://www.lucidoc.com/cgi/doc-gw.pl?ref=covhslbk:24819" TargetMode="External"/><Relationship Id="rId9" Type="http://schemas.openxmlformats.org/officeDocument/2006/relationships/hyperlink" Target="https://www.lucidoc.com/cgi/doc-gw.pl?ref=covhslbk:24823"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2.xml"/><Relationship Id="rId6" Type="http://schemas.openxmlformats.org/officeDocument/2006/relationships/image" Target="../media/image53.tmp"/><Relationship Id="rId5" Type="http://schemas.openxmlformats.org/officeDocument/2006/relationships/image" Target="../media/image52.tmp"/><Relationship Id="rId4" Type="http://schemas.openxmlformats.org/officeDocument/2006/relationships/image" Target="../media/image51.tmp"/></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8.xml"/></Relationships>
</file>

<file path=ppt/slides/_rels/slide62.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jpeg"/><Relationship Id="rId1" Type="http://schemas.openxmlformats.org/officeDocument/2006/relationships/slideLayout" Target="../slideLayouts/slideLayout58.xml"/><Relationship Id="rId6" Type="http://schemas.openxmlformats.org/officeDocument/2006/relationships/image" Target="../media/image61.jpe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jpeg"/></Relationships>
</file>

<file path=ppt/slides/_rels/slide63.xml.rels><?xml version="1.0" encoding="UTF-8" standalone="yes"?>
<Relationships xmlns="http://schemas.openxmlformats.org/package/2006/relationships"><Relationship Id="rId2" Type="http://schemas.openxmlformats.org/officeDocument/2006/relationships/image" Target="../media/image66.tmp"/><Relationship Id="rId1" Type="http://schemas.openxmlformats.org/officeDocument/2006/relationships/slideLayout" Target="../slideLayouts/slideLayout5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7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A7B3CED-194C-4F99-A43B-B08D18EC8530}"/>
              </a:ext>
            </a:extLst>
          </p:cNvPr>
          <p:cNvSpPr>
            <a:spLocks noGrp="1" noChangeArrowheads="1"/>
          </p:cNvSpPr>
          <p:nvPr>
            <p:ph type="ctrTitle"/>
          </p:nvPr>
        </p:nvSpPr>
        <p:spPr bwMode="auto">
          <a:xfrm>
            <a:off x="2239964" y="234950"/>
            <a:ext cx="7680325" cy="555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eaLnBrk="1" hangingPunct="1"/>
            <a:r>
              <a:rPr lang="en-US" altLang="en-US" sz="4800" dirty="0">
                <a:latin typeface="Baskerville Old Face" panose="02020602080505020303" pitchFamily="18" charset="0"/>
              </a:rPr>
              <a:t>Covenant Health</a:t>
            </a:r>
            <a:br>
              <a:rPr lang="en-US" altLang="en-US" sz="4800" dirty="0">
                <a:latin typeface="Baskerville Old Face" panose="02020602080505020303" pitchFamily="18" charset="0"/>
              </a:rPr>
            </a:br>
            <a:r>
              <a:rPr lang="en-US" altLang="en-US" sz="4800" dirty="0">
                <a:latin typeface="Baskerville Old Face" panose="02020602080505020303" pitchFamily="18" charset="0"/>
              </a:rPr>
              <a:t>Presents</a:t>
            </a:r>
            <a:br>
              <a:rPr lang="en-US" altLang="en-US" sz="1800" dirty="0">
                <a:latin typeface="Baskerville Old Face" panose="02020602080505020303" pitchFamily="18" charset="0"/>
              </a:rPr>
            </a:br>
            <a:br>
              <a:rPr lang="en-US" altLang="en-US" sz="1800" dirty="0">
                <a:latin typeface="Baskerville Old Face" panose="02020602080505020303" pitchFamily="18" charset="0"/>
              </a:rPr>
            </a:br>
            <a:br>
              <a:rPr lang="en-US" altLang="en-US" sz="1800" dirty="0">
                <a:latin typeface="Baskerville Old Face" panose="02020602080505020303" pitchFamily="18" charset="0"/>
              </a:rPr>
            </a:br>
            <a:br>
              <a:rPr lang="en-US" altLang="en-US" sz="4000" dirty="0">
                <a:latin typeface="Baskerville Old Face" panose="02020602080505020303" pitchFamily="18" charset="0"/>
              </a:rPr>
            </a:br>
            <a:r>
              <a:rPr lang="en-US" altLang="en-US" sz="4000" dirty="0">
                <a:latin typeface="Baskerville Old Face" panose="02020602080505020303" pitchFamily="18" charset="0"/>
              </a:rPr>
              <a:t>Critical Communications: A Weekly Physician Update</a:t>
            </a:r>
            <a:br>
              <a:rPr lang="en-US" altLang="en-US" sz="4000" dirty="0">
                <a:latin typeface="Baskerville Old Face" panose="02020602080505020303" pitchFamily="18" charset="0"/>
              </a:rPr>
            </a:br>
            <a:br>
              <a:rPr lang="en-US" altLang="en-US" sz="3200" i="1" dirty="0">
                <a:latin typeface="Baskerville Old Face" panose="02020602080505020303" pitchFamily="18" charset="0"/>
              </a:rPr>
            </a:br>
            <a:r>
              <a:rPr lang="en-US" altLang="en-US" sz="2400" i="1" dirty="0">
                <a:latin typeface="Baskerville Old Face" panose="02020602080505020303" pitchFamily="18" charset="0"/>
              </a:rPr>
              <a:t>October</a:t>
            </a:r>
            <a:r>
              <a:rPr lang="en-US" altLang="en-US" sz="4000" i="1" dirty="0">
                <a:latin typeface="Baskerville Old Face" panose="02020602080505020303" pitchFamily="18" charset="0"/>
              </a:rPr>
              <a:t> </a:t>
            </a:r>
            <a:r>
              <a:rPr lang="en-US" altLang="en-US" sz="2400" i="1" dirty="0">
                <a:latin typeface="Baskerville Old Face" panose="02020602080505020303" pitchFamily="18" charset="0"/>
              </a:rPr>
              <a:t>23</a:t>
            </a:r>
            <a:r>
              <a:rPr lang="en-US" altLang="en-US" sz="2400" dirty="0">
                <a:latin typeface="Baskerville Old Face" panose="02020602080505020303" pitchFamily="18" charset="0"/>
              </a:rPr>
              <a:t>, 2020</a:t>
            </a:r>
          </a:p>
        </p:txBody>
      </p:sp>
      <p:sp>
        <p:nvSpPr>
          <p:cNvPr id="11267" name="Rectangle 3">
            <a:extLst>
              <a:ext uri="{FF2B5EF4-FFF2-40B4-BE49-F238E27FC236}">
                <a16:creationId xmlns:a16="http://schemas.microsoft.com/office/drawing/2014/main" id="{BB4ADF4D-3CF0-46FB-A827-93061F1CC314}"/>
              </a:ext>
            </a:extLst>
          </p:cNvPr>
          <p:cNvSpPr>
            <a:spLocks noGrp="1" noChangeArrowheads="1"/>
          </p:cNvSpPr>
          <p:nvPr>
            <p:ph type="subTitle" idx="1"/>
          </p:nvPr>
        </p:nvSpPr>
        <p:spPr>
          <a:xfrm>
            <a:off x="1831976" y="5791200"/>
            <a:ext cx="4714875" cy="966788"/>
          </a:xfrm>
        </p:spPr>
        <p:txBody>
          <a:bodyPr>
            <a:normAutofit/>
          </a:bodyPr>
          <a:lstStyle/>
          <a:p>
            <a:pPr eaLnBrk="1" fontAlgn="auto" hangingPunct="1">
              <a:lnSpc>
                <a:spcPct val="80000"/>
              </a:lnSpc>
              <a:spcAft>
                <a:spcPts val="0"/>
              </a:spcAft>
              <a:defRPr/>
            </a:pPr>
            <a:endParaRPr lang="en-US" altLang="en-US" sz="1500" b="1">
              <a:latin typeface="Baskerville Old Face" pitchFamily="18" charset="0"/>
            </a:endParaRPr>
          </a:p>
          <a:p>
            <a:pPr eaLnBrk="1" fontAlgn="auto" hangingPunct="1">
              <a:lnSpc>
                <a:spcPct val="80000"/>
              </a:lnSpc>
              <a:spcAft>
                <a:spcPts val="0"/>
              </a:spcAft>
              <a:defRPr/>
            </a:pPr>
            <a:endParaRPr lang="en-US" altLang="en-US" sz="1500" b="1">
              <a:latin typeface="Baskerville Old Face" pitchFamily="18" charset="0"/>
            </a:endParaRPr>
          </a:p>
          <a:p>
            <a:pPr eaLnBrk="1" fontAlgn="auto" hangingPunct="1">
              <a:lnSpc>
                <a:spcPct val="80000"/>
              </a:lnSpc>
              <a:spcAft>
                <a:spcPts val="0"/>
              </a:spcAft>
              <a:defRPr/>
            </a:pPr>
            <a:endParaRPr lang="en-US" altLang="en-US" sz="1500" b="1">
              <a:latin typeface="Baskerville Old Face" pitchFamily="18" charset="0"/>
            </a:endParaRPr>
          </a:p>
          <a:p>
            <a:pPr eaLnBrk="1" fontAlgn="auto" hangingPunct="1">
              <a:lnSpc>
                <a:spcPct val="80000"/>
              </a:lnSpc>
              <a:spcAft>
                <a:spcPts val="0"/>
              </a:spcAft>
              <a:defRPr/>
            </a:pPr>
            <a:endParaRPr lang="en-US" altLang="en-US" sz="1500"/>
          </a:p>
          <a:p>
            <a:pPr eaLnBrk="1" fontAlgn="auto" hangingPunct="1">
              <a:lnSpc>
                <a:spcPct val="80000"/>
              </a:lnSpc>
              <a:spcAft>
                <a:spcPts val="0"/>
              </a:spcAft>
              <a:defRPr/>
            </a:pPr>
            <a:endParaRPr lang="en-US" altLang="en-US" sz="1500"/>
          </a:p>
        </p:txBody>
      </p:sp>
    </p:spTree>
    <p:extLst>
      <p:ext uri="{BB962C8B-B14F-4D97-AF65-F5344CB8AC3E}">
        <p14:creationId xmlns:p14="http://schemas.microsoft.com/office/powerpoint/2010/main" val="459217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70DC1D7-5596-45B6-8D84-19082E1B4530}"/>
              </a:ext>
            </a:extLst>
          </p:cNvPr>
          <p:cNvSpPr>
            <a:spLocks noGrp="1"/>
          </p:cNvSpPr>
          <p:nvPr>
            <p:ph type="title"/>
          </p:nvPr>
        </p:nvSpPr>
        <p:spPr/>
        <p:txBody>
          <a:bodyPr/>
          <a:lstStyle/>
          <a:p>
            <a:r>
              <a:rPr lang="en-US"/>
              <a:t>Safety Story</a:t>
            </a:r>
          </a:p>
        </p:txBody>
      </p:sp>
      <p:sp>
        <p:nvSpPr>
          <p:cNvPr id="8" name="Content Placeholder 7">
            <a:extLst>
              <a:ext uri="{FF2B5EF4-FFF2-40B4-BE49-F238E27FC236}">
                <a16:creationId xmlns:a16="http://schemas.microsoft.com/office/drawing/2014/main" id="{4DFDB0FB-8398-4F5D-B66C-619923FB4BBA}"/>
              </a:ext>
            </a:extLst>
          </p:cNvPr>
          <p:cNvSpPr>
            <a:spLocks noGrp="1"/>
          </p:cNvSpPr>
          <p:nvPr>
            <p:ph idx="1"/>
          </p:nvPr>
        </p:nvSpPr>
        <p:spPr/>
        <p:txBody>
          <a:bodyPr/>
          <a:lstStyle/>
          <a:p>
            <a:r>
              <a:rPr lang="en-US"/>
              <a:t>Past</a:t>
            </a:r>
          </a:p>
          <a:p>
            <a:endParaRPr lang="en-US"/>
          </a:p>
          <a:p>
            <a:pPr marL="0" indent="0">
              <a:buNone/>
            </a:pPr>
            <a:endParaRPr lang="en-US"/>
          </a:p>
          <a:p>
            <a:pPr marL="0" indent="0">
              <a:buNone/>
            </a:pPr>
            <a:endParaRPr lang="en-US"/>
          </a:p>
          <a:p>
            <a:r>
              <a:rPr lang="en-US"/>
              <a:t>Current</a:t>
            </a:r>
          </a:p>
        </p:txBody>
      </p:sp>
      <p:pic>
        <p:nvPicPr>
          <p:cNvPr id="17414" name="Picture 6" descr="Image preview">
            <a:extLst>
              <a:ext uri="{FF2B5EF4-FFF2-40B4-BE49-F238E27FC236}">
                <a16:creationId xmlns:a16="http://schemas.microsoft.com/office/drawing/2014/main" id="{CF03E5DA-0BCB-478E-996A-D26B7E359E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9026" y="4189551"/>
            <a:ext cx="7593948" cy="1310101"/>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Image preview">
            <a:extLst>
              <a:ext uri="{FF2B5EF4-FFF2-40B4-BE49-F238E27FC236}">
                <a16:creationId xmlns:a16="http://schemas.microsoft.com/office/drawing/2014/main" id="{E93233ED-868A-4BC7-95EB-24E7797C00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2388" r="29857"/>
          <a:stretch/>
        </p:blipFill>
        <p:spPr bwMode="auto">
          <a:xfrm>
            <a:off x="1517513" y="1937094"/>
            <a:ext cx="9156974" cy="1316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7036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9248E-B47A-0E4F-861E-61BE6A2C9C65}"/>
              </a:ext>
            </a:extLst>
          </p:cNvPr>
          <p:cNvSpPr>
            <a:spLocks noGrp="1"/>
          </p:cNvSpPr>
          <p:nvPr>
            <p:ph type="ctrTitle"/>
          </p:nvPr>
        </p:nvSpPr>
        <p:spPr/>
        <p:txBody>
          <a:bodyPr/>
          <a:lstStyle/>
          <a:p>
            <a:r>
              <a:rPr lang="en-US" dirty="0"/>
              <a:t>Current Regional Covid-19 Census</a:t>
            </a:r>
          </a:p>
        </p:txBody>
      </p:sp>
      <p:sp>
        <p:nvSpPr>
          <p:cNvPr id="3" name="Subtitle 2">
            <a:extLst>
              <a:ext uri="{FF2B5EF4-FFF2-40B4-BE49-F238E27FC236}">
                <a16:creationId xmlns:a16="http://schemas.microsoft.com/office/drawing/2014/main" id="{9428FF28-2036-AA45-9039-11A5E95F7ADA}"/>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92265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447" y="-136585"/>
            <a:ext cx="11790445" cy="1508760"/>
          </a:xfrm>
        </p:spPr>
        <p:txBody>
          <a:bodyPr/>
          <a:lstStyle/>
          <a:p>
            <a:r>
              <a:rPr lang="en-US" dirty="0">
                <a:solidFill>
                  <a:schemeClr val="bg1">
                    <a:lumMod val="95000"/>
                  </a:schemeClr>
                </a:solidFill>
              </a:rPr>
              <a:t>COVID+ HOSPITALIZATIONS BY TSA ID</a:t>
            </a:r>
          </a:p>
        </p:txBody>
      </p:sp>
      <p:sp>
        <p:nvSpPr>
          <p:cNvPr id="4" name="Rectangle 3"/>
          <p:cNvSpPr/>
          <p:nvPr/>
        </p:nvSpPr>
        <p:spPr>
          <a:xfrm>
            <a:off x="0" y="1031722"/>
            <a:ext cx="12192000" cy="16545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extBox 5"/>
          <p:cNvSpPr txBox="1"/>
          <p:nvPr/>
        </p:nvSpPr>
        <p:spPr>
          <a:xfrm>
            <a:off x="192446" y="1177496"/>
            <a:ext cx="3740417" cy="1384995"/>
          </a:xfrm>
          <a:prstGeom prst="rect">
            <a:avLst/>
          </a:prstGeom>
          <a:noFill/>
        </p:spPr>
        <p:txBody>
          <a:bodyPr wrap="square" rtlCol="0">
            <a:spAutoFit/>
          </a:bodyPr>
          <a:lstStyle/>
          <a:p>
            <a:r>
              <a:rPr lang="en-US" sz="2800" b="1" dirty="0"/>
              <a:t>CONFIRMED COVID+ HOSPITALIZATIONS /HOSPITAL CAPACITY </a:t>
            </a:r>
          </a:p>
        </p:txBody>
      </p:sp>
      <p:pic>
        <p:nvPicPr>
          <p:cNvPr id="3" name="Picture 2"/>
          <p:cNvPicPr>
            <a:picLocks noChangeAspect="1"/>
          </p:cNvPicPr>
          <p:nvPr/>
        </p:nvPicPr>
        <p:blipFill rotWithShape="1">
          <a:blip r:embed="rId3"/>
          <a:srcRect t="3256"/>
          <a:stretch/>
        </p:blipFill>
        <p:spPr>
          <a:xfrm>
            <a:off x="4304228" y="835709"/>
            <a:ext cx="7136405" cy="5859746"/>
          </a:xfrm>
          <a:prstGeom prst="rect">
            <a:avLst/>
          </a:prstGeom>
        </p:spPr>
      </p:pic>
      <p:sp>
        <p:nvSpPr>
          <p:cNvPr id="5" name="TextBox 4">
            <a:extLst>
              <a:ext uri="{FF2B5EF4-FFF2-40B4-BE49-F238E27FC236}">
                <a16:creationId xmlns:a16="http://schemas.microsoft.com/office/drawing/2014/main" id="{E26A8AF7-D3B1-294B-B0FB-57D6042FD2FE}"/>
              </a:ext>
            </a:extLst>
          </p:cNvPr>
          <p:cNvSpPr txBox="1"/>
          <p:nvPr/>
        </p:nvSpPr>
        <p:spPr>
          <a:xfrm>
            <a:off x="658298" y="3502589"/>
            <a:ext cx="3180080" cy="1631216"/>
          </a:xfrm>
          <a:prstGeom prst="rect">
            <a:avLst/>
          </a:prstGeom>
          <a:noFill/>
        </p:spPr>
        <p:txBody>
          <a:bodyPr wrap="square" rtlCol="0">
            <a:spAutoFit/>
          </a:bodyPr>
          <a:lstStyle/>
          <a:p>
            <a:r>
              <a:rPr lang="en-US" sz="2000" b="1" dirty="0">
                <a:solidFill>
                  <a:schemeClr val="bg1">
                    <a:lumMod val="95000"/>
                  </a:schemeClr>
                </a:solidFill>
                <a:latin typeface="Arial" panose="020B0604020202020204" pitchFamily="34" charset="0"/>
                <a:cs typeface="Arial" panose="020B0604020202020204" pitchFamily="34" charset="0"/>
              </a:rPr>
              <a:t>Governor’s Executive Ordered enforced when there are </a:t>
            </a:r>
            <a:r>
              <a:rPr lang="en-US" sz="2000" b="1" dirty="0">
                <a:solidFill>
                  <a:srgbClr val="FF0000"/>
                </a:solidFill>
                <a:latin typeface="Arial" panose="020B0604020202020204" pitchFamily="34" charset="0"/>
                <a:cs typeface="Arial" panose="020B0604020202020204" pitchFamily="34" charset="0"/>
              </a:rPr>
              <a:t>7 consecutive days &gt;15%</a:t>
            </a:r>
            <a:r>
              <a:rPr lang="en-US" sz="2000" b="1" dirty="0">
                <a:solidFill>
                  <a:schemeClr val="bg1">
                    <a:lumMod val="95000"/>
                  </a:schemeClr>
                </a:solidFill>
                <a:latin typeface="Arial" panose="020B0604020202020204" pitchFamily="34" charset="0"/>
                <a:cs typeface="Arial" panose="020B0604020202020204" pitchFamily="34" charset="0"/>
              </a:rPr>
              <a:t> for the TSA </a:t>
            </a:r>
          </a:p>
          <a:p>
            <a:endParaRPr lang="en-US" sz="2000" dirty="0"/>
          </a:p>
        </p:txBody>
      </p:sp>
    </p:spTree>
    <p:extLst>
      <p:ext uri="{BB962C8B-B14F-4D97-AF65-F5344CB8AC3E}">
        <p14:creationId xmlns:p14="http://schemas.microsoft.com/office/powerpoint/2010/main" val="957890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447" y="81279"/>
            <a:ext cx="11790445" cy="1290895"/>
          </a:xfrm>
        </p:spPr>
        <p:txBody>
          <a:bodyPr/>
          <a:lstStyle/>
          <a:p>
            <a:r>
              <a:rPr lang="en-US" dirty="0">
                <a:solidFill>
                  <a:schemeClr val="bg1"/>
                </a:solidFill>
              </a:rPr>
              <a:t>COVID+ HOSPITALIZATIONS BY TSA ID</a:t>
            </a:r>
          </a:p>
        </p:txBody>
      </p:sp>
      <p:sp>
        <p:nvSpPr>
          <p:cNvPr id="4" name="Rectangle 3"/>
          <p:cNvSpPr/>
          <p:nvPr/>
        </p:nvSpPr>
        <p:spPr>
          <a:xfrm>
            <a:off x="0" y="1031723"/>
            <a:ext cx="12192000" cy="9509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5" name="Picture 4"/>
          <p:cNvPicPr>
            <a:picLocks noChangeAspect="1"/>
          </p:cNvPicPr>
          <p:nvPr/>
        </p:nvPicPr>
        <p:blipFill>
          <a:blip r:embed="rId3"/>
          <a:stretch>
            <a:fillRect/>
          </a:stretch>
        </p:blipFill>
        <p:spPr>
          <a:xfrm>
            <a:off x="1433299" y="1031723"/>
            <a:ext cx="9308740" cy="5298821"/>
          </a:xfrm>
          <a:prstGeom prst="rect">
            <a:avLst/>
          </a:prstGeom>
        </p:spPr>
      </p:pic>
    </p:spTree>
    <p:extLst>
      <p:ext uri="{BB962C8B-B14F-4D97-AF65-F5344CB8AC3E}">
        <p14:creationId xmlns:p14="http://schemas.microsoft.com/office/powerpoint/2010/main" val="1532666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444D4F-E850-C148-A99A-6BE41D5DFE87}"/>
              </a:ext>
            </a:extLst>
          </p:cNvPr>
          <p:cNvSpPr>
            <a:spLocks noGrp="1"/>
          </p:cNvSpPr>
          <p:nvPr>
            <p:ph type="title"/>
          </p:nvPr>
        </p:nvSpPr>
        <p:spPr/>
        <p:txBody>
          <a:bodyPr/>
          <a:lstStyle/>
          <a:p>
            <a:r>
              <a:rPr lang="en-US" dirty="0"/>
              <a:t>Hospitalization Data Defined</a:t>
            </a:r>
            <a:br>
              <a:rPr lang="en-US" dirty="0"/>
            </a:br>
            <a:endParaRPr lang="en-US" dirty="0"/>
          </a:p>
        </p:txBody>
      </p:sp>
      <p:sp>
        <p:nvSpPr>
          <p:cNvPr id="4" name="Content Placeholder 3">
            <a:extLst>
              <a:ext uri="{FF2B5EF4-FFF2-40B4-BE49-F238E27FC236}">
                <a16:creationId xmlns:a16="http://schemas.microsoft.com/office/drawing/2014/main" id="{68E0922E-2762-0C42-95BB-9AC63E618CE8}"/>
              </a:ext>
            </a:extLst>
          </p:cNvPr>
          <p:cNvSpPr>
            <a:spLocks noGrp="1"/>
          </p:cNvSpPr>
          <p:nvPr>
            <p:ph idx="1"/>
          </p:nvPr>
        </p:nvSpPr>
        <p:spPr>
          <a:xfrm>
            <a:off x="350729" y="1219201"/>
            <a:ext cx="11574049" cy="4906963"/>
          </a:xfrm>
        </p:spPr>
        <p:txBody>
          <a:bodyPr/>
          <a:lstStyle/>
          <a:p>
            <a:pPr marL="0" indent="0" fontAlgn="base">
              <a:buNone/>
            </a:pPr>
            <a:r>
              <a:rPr lang="en-US" sz="2400" b="1" i="1" dirty="0"/>
              <a:t>COVID-19 Patients as a Percentage of Total Hospital Capacity (Effective October 14, 2020)</a:t>
            </a:r>
            <a:endParaRPr lang="en-US" sz="2400" b="1" dirty="0"/>
          </a:p>
          <a:p>
            <a:pPr fontAlgn="base"/>
            <a:r>
              <a:rPr lang="en-US" sz="2000" dirty="0"/>
              <a:t>Executive Order GA-32 defines high hospitalizations as any Trauma Service Area that has had seven consecutive days in which the number of COVID 19 hospitalized patients as a percentage of all hospital capacity exceeds 15%.</a:t>
            </a:r>
          </a:p>
          <a:p>
            <a:pPr fontAlgn="base"/>
            <a:r>
              <a:rPr lang="en-US" sz="2000" dirty="0"/>
              <a:t>The formula for this metric is: </a:t>
            </a:r>
            <a:r>
              <a:rPr lang="en-US" sz="2000" b="1" dirty="0">
                <a:solidFill>
                  <a:srgbClr val="FF0000"/>
                </a:solidFill>
              </a:rPr>
              <a:t>Lab Confirmed COVID-19 Patients Currently in the Hospital divided by Total Hospital Capacity.</a:t>
            </a:r>
          </a:p>
          <a:p>
            <a:pPr fontAlgn="base"/>
            <a:r>
              <a:rPr lang="en-US" sz="2000" dirty="0"/>
              <a:t>Lab Confirmed COVID-19 Patients Currently in the Hospital is the total number of patients in the hospital who have tested positive for COVID-19 by molecular test. This includes pediatric and adult COVID-19 patients.</a:t>
            </a:r>
          </a:p>
          <a:p>
            <a:pPr fontAlgn="base"/>
            <a:r>
              <a:rPr lang="en-US" sz="2000" b="1" dirty="0">
                <a:solidFill>
                  <a:srgbClr val="FF0000"/>
                </a:solidFill>
              </a:rPr>
              <a:t>Total Hospital Capacity is the number of staffed available and occupied beds</a:t>
            </a:r>
            <a:r>
              <a:rPr lang="en-US" sz="2000" dirty="0"/>
              <a:t>. This includes pediatric and adult hospital patients, general and ICU beds, inpatient and outpatient beds, emergency department beds, and telemetry and psychiatric beds.</a:t>
            </a:r>
          </a:p>
          <a:p>
            <a:endParaRPr lang="en-US" dirty="0"/>
          </a:p>
        </p:txBody>
      </p:sp>
    </p:spTree>
    <p:extLst>
      <p:ext uri="{BB962C8B-B14F-4D97-AF65-F5344CB8AC3E}">
        <p14:creationId xmlns:p14="http://schemas.microsoft.com/office/powerpoint/2010/main" val="22969445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960" y="69783"/>
            <a:ext cx="9784080" cy="1508760"/>
          </a:xfrm>
        </p:spPr>
        <p:txBody>
          <a:bodyPr/>
          <a:lstStyle/>
          <a:p>
            <a:pPr algn="ctr"/>
            <a:r>
              <a:rPr lang="en-US" dirty="0">
                <a:solidFill>
                  <a:schemeClr val="bg1"/>
                </a:solidFill>
              </a:rPr>
              <a:t>DSHS – RAC Meeting</a:t>
            </a:r>
          </a:p>
        </p:txBody>
      </p:sp>
      <p:sp>
        <p:nvSpPr>
          <p:cNvPr id="6" name="Rectangle 5"/>
          <p:cNvSpPr/>
          <p:nvPr/>
        </p:nvSpPr>
        <p:spPr>
          <a:xfrm>
            <a:off x="0" y="1222408"/>
            <a:ext cx="12192000" cy="712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1" descr="data:image/png;base64,iVBORw0KGgoAAAANSUhEUgAAA6wAAAHVCAYAAAD1iXZkAAAgAElEQVR4XuydB5hV1bn+3xmGoffemxTpCAiCFQuIKPYYjTdq7j8m0ShqjEZjr0k0MYlGo0bNTb1XiV0RGxZAQZAuSO+992HK/3n3mj3ss2efM6efdea83/PwADN7r73Wb61z9vrW1/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fvn17nHHGGTjxxBNRt25dLF++HA888ADKysrwve99D2eeeWbg+DZu3IgHH3wQO3fuxKWXXorzzz+/4jq+HBcsWIA333zTaY/Sq1cvjBkzBscddxwKCgoC24ymf7yR7c+fPx/vvfceli1b5oyjfv366Nu3L8aPH48OHTogPz8fL7/8Mt59913cfvvt6NGjR6VnzpkzB4899hhuuukmDB48GI8++ijWr1+PX/7yl2jVqpVz/U9/+lNs37694t7CwkJ07doVo0aNwtChQ1GrVq2smX91VAREQAREIPcISGHNvTnXiEVABEQgawlQgXvnnXccZYyKKBW7KVOmYMaMGY4yefHFF2PRokWOIkrltWbNmnj66acDx/u///u/zr27d+92lMTvfOc7znWHDx/G888/j5kzZ+KYY47Bqaee6rT12WefYd68ebjmmmswcuTIwDaj6d/Bgwcr2qcSyvZbtmyJ2bNn44MPPnD6fP3116NPnz5YunQp7rnnHpx11lm46qqrKj3zmWeecfp01113oU2bNo6ivmnTJuf/rVu3dq6//PLLHWX7sssuc/7PNjnuzZs3Y8SIEfjRj36UtetBHRcBERABEaj+BKSwVv851ghFQAREoFoQWLVqFR555BFHMbv55pvRsGHDinHR6rp27VpHaXUVVloPaYG84oorHIXPK1RKb731Vkdhe+ONN0IU1rlz5+J3v/sdBg0ahB/+8IeoU6dOxa2ffvqp83+27Zdo+0dF+Mknn3Ta+MEPfhDSPsfxxBNPoEmTJnj44YcdS+4vfvELxwr8+9//PsQaumvXLkdBbdSoEW677Tbnd+EU1iFDhjjMvPLss8+C4yGfs88+u1qsEQ1CBERABESg+hGQwlr95lQjEgEREIFqSeCf//yn4wr885//HAMHDgw7RldhHTdunGMlpfLnKnTuTZMmTcIrr7ziKIO0RnotrL/+9a8dt+M//vGPIUpxVVCj7d/999+PNWvW4A9/+INjufULFUlaQO+44w7HRfjDDz/EX/7yF8fqSgXbFboq05J80UUXgWOlxKKw0sLK6xs0aOA8i39LREAEREAERMA2AlJYbZsR9UcEREAERCCQAJVLuu/+6U9/ikjIVVj/67/+y4nn/PLLLx2llO7DFLrkMtYzLy/PUWRp5fQqrLyvZ8+euPPOO2OaiWj7x/apiFLxDpLFixc7iuR3v/tdRxFdt26do5iyTzfccANq1Kjh3EYFmcosFd969erFrLDyhl/96ldYvXq1E/Patm3bmMari0VABERABEQgHQSksKaDsp4hAiIgAiKQMAHGcDZv3txJMhRJvAprt27dcO+99zqxrRdccIFz28qVKx2FkDGddBVmjKersNJqSeU2yIW2qgFE07+tW7fixhtvdFxwr7zyysAmV6xY4Siop5xyCr7//e87Cjb/v3//fqdvzZo1c+6j8soYWFpeXYnFwsp7GKs7ffp0p93OnTtXNUT9XgREQAREQATSTkAKa9qR64EiIAIiIALxEKCCx2RLsSisjGl96KGHsG3bNif+tXbt2njhhRccV2G2Q8ukV2GldZMuu/EorNH0jxZfxs6yX7S0BomrsJ5++ulOfCmFrtBM6PSzn/0M/fr1c2JzH3/8cSc7MLMWJ6Kw0gJNC2unTp3imRbdIwIiIAIiIAIpJSCFNaV41bgIiIAIiECyCFA5KykpcVxgI4nXwkrF8KuvvnISGTGBEpU7WjhZBocutxSvwlpUVORk4x0wYIDjLhyLRNs/Pi+SQvzNN984FtWrr77a6Sdl3759uO6663DyySc7LszMDsw4W1pGmWE4XoWVrtFMVkWFlcmsJCIgAiIgAiJgGwEprLbNiPojAiIgAiIQSIBJkOi+evfddztlWsKJX2HdsmWLowAyRpNur4z79FoUvQor22TNU7ruMisva6NGK9H2j0om2//tb38bmHTpqaeecuJuaRFu165dxeOZDIrWV7o4/+Y3v3HGwhqrXonFJdjl0rhxYyf5lDcbcrRj1nUiIAIiIAIikGoCUlhTTVjti4AIiIAIJIUALYp042Vc6oQJE0KUSVolWY+UtVT9CmtpaaljlWW5GiYsat++vaOU0j2Y4ldYqdC++OKLTkZeWmVZWsaVL774AiwnQ8utX6LtH917//3vf1fEz3rbpzWYJW+YBZlj9ArrtLLcDuNuP/roI8fSeuKJJ8atsDJ51bRp05y6sqNGjUrKHKkRERABERABEUg2ASmsySaq9kRABERABFJCgMmHXnrpJcfK2rVrVwwbNsyxQFIRZT3RU0891Yn59Cus7AyvoVWSyitdbc8888yKPvoV1j179oBWTrbTv39/DB482En2xGdQKWaypiAFL9r+edun6/HIkSOdWFpaVTk2WoLpttyiRYsQjrSI0oLKTMm8/umnn67EOZyFlcmZLrzwQud6WmlnzZrllNZhYicqrBIREAEREAERsJWAFFZbZ0b9EgEREAERqETg0KFDoJWTVlBm9KXQ4koF8oQTTnCspkycRBdgxqK6MaDFxcWOsrdz507HSltYWFjRNjPxMoPw+eefX/GzvXv34uOPP3aU1A0bNqBmzZro3r27U2aGJWm8VlFvJ6PpH69n+7SSfvbZZ077FMaQDh061LGgNm3atNLY3fhdJoziNRyfXxiTysROdHlmgioKswkz6ZQrVHaPPfZYR1FmTC/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CIiACIiACIiACIiACIiACNhKQAqrrTOjfomACIiACIiACIiACIiACIhAjhOQwprjC0DDFwEREAEREAEREAEREAEREAFbCUhhtXVm1C8REAEREAEREAEREAEREAERyHECUlhzfAFo+CIgAiIgAiIgAiIgAiIgAiJgKwEprLbOjPolAiIgAiIgAiIgAiIgAiIgAjlOQAprji8ADV8EREAEREAEREAEREAEREAEbCUghdXWmVG/REAEREAEREAEREAEREAERCDHCUhhzfEFoOGLgAiIgAiIgAiIgAiIgAiIgK0EpLDaOjPqlwiIgAiIgAiIgAiIgAiIgAjkOAEprDm+ADR8ERABERABERABERABERABEbCVgBRWW2dG/RIBERABERABERABERABERCBHCcghTXHF4CGLwIiIAIiIAIiIAIiIAIiIAK2EpDCauvMqF8iIAIiIAIiIAIiIAIiIAIikOMEpLDm+ALQ8EVABERABERABERABERABETAVgJSWG2dGfVLBERABERABERABERABERABHKcgBTWHF8AGr4IiIAIiIAIiIAIiIAIiIAI2EpACqutM6N+iYAIiIAIiIAIiIAIiIAIiECOE5DCmuMLQMMXAREQAREQAREQAREQAREQAVsJSGG1dWbULxEQAREQAREQAREQAREQARHIcQJSWHN8AWj4IiACIiACIiACIiACIiACImArASmsts6M+iUCIiACIiACIiACIiACIiACOU5ACmuOLwANXwREQAREQAREQAREQAREQARsJSCF1daZUb9EQAREQAREQAREQAREQAREIMcJSGHN8QWg4YuACIiACIiACIiACIiACIiArQSksNo6M+qXCIiACIiACIiACIiACIiACOQ4ASmsOb4ANHwREAEREAEREAEREAEREAERsJWAFFZbZ0b9EgEREAEREAEREAEREAEREIEcJyCFNccXgIYvAiIgAiIgAiIgAiIgAiIgArYSkMJq68yoXyIgAiIgAiIgAiIgAiIgAiKQ4wSksOb4AtDwRUAEREAEREAEREAEREAERMBWAtYqrGvXrsULL7yARo0aYfv27ejbty8uuOACHDp0CH/+859Rs2ZNbN68GSNHjsTo0aOd/0tEQAREQAREQAREQAREQAREQASqDwFrFda//vWvaNq0Kc4991ywk/fddx9uvvlmvPHGG+jXrx+GDx+Offv24d5773V+3rZt2+ozKxqJCIiACIiACIiACIiACIiACIiAowuuW7cOeWvWrCnr0KGDNUg++ugjzJ4921FYlyxZgoULF+L666/Hww8/jB/+8Ifo0qWL09cHH3wQl1xyCXr27GlN39URERABERABERABERABERABERCBxAlYq7AWFxdj8uTJeOWVV1BYWIjHHnsM9evXxy233IIJEybAVa7587Fjx6J3795R0aBL8aZNm6K6VheJgAiIgAiIgAiIgAiIgAiIQDYTqF27Nlq3bp21Q7BWYf3www/x5Zdf4o477sDbb7+NTz75BD/72c/w61//Gtddd12FhfX+++/HpZdeil69ekU1CUVFRU5MrEQEREAEREAEREAEREAEREAEqjsBGv+aNWuWtcO0VmG9++67cdVVV6Fr164O3AceeACXXXYZXn/9dYwbN65CQb3tttscBbZjx45ZOwnquAiIgAiIgAiIgAiIgAiIgAiIQGUC1iqsdAVmFuAhQ4Y4FtGvvvrKUUzXrFmD1157zXEDnj59Olq1aoWLLrrIcRuWiIAIiIAIiIAIiIAIiIAIiIAIVB8C1iqsjGHdtm0bSkpKHNosb8MY1tLSUufnR44ccX7erl276jMbGokIiIAIiIAIiIAIiIAIiIAIiEAFAWsVVs2RCIi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tVOjjom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jVNTtAnYvwAo2QMUtgXqDwDy64Tvqa7PLj6cyQNLgIPfmjmt3RWo1yfyStT14uMlUHoI2DcXKFoP1GgI1D0WqNUuPCNdLz7+1aH3RnLfGzbuJdQnERABEagmBKSw2jaR3IQu/h5wcDlQdgTIrws0OR3o+QJQ0Lhyb3V9dvEpKwHW/x5Y8whQvMfMZ0EDoP0tQIefAXk1Q+dY14uP/1NfcgBYcjWwYxJQesCsmdqdgV4vAQ2Or/wdoevFx78q9N5I7nvDtn2E+iMCIiAC1YyAFFabJpQn3nNPAw4srtyrZucALb5T+edrHtb1pJItfA6vBzhnJXtD57JGPaDjHUCtDqE/1/WGh/gcXRfbXgX4xy91ugKd7q38c11vmIjP0bWh94ZhEet7o+V3gZ5/iWyZtWlPob6IgAiIQDUhIIXVponkJmLlnTb1SH0RAREQAREQAREggZotgYEfA3V7i4cIiIAIiEAaCVirsL722mvYuHFjBYqvv/4av/zlL9GoUSM8++yzqF+/PjZs2IDBgwdj7NixKCwsTCO2FD1q0aXA1pdT1LiaFQEREAEREAERiJsA3e8HfAw0Ghl3E7pRBERABEQgdgLWKqzeoXz66ad45513cNddd+Fvf/ubo6QOHToU7Pzdd9+Nm266Ce3aRUg4EjuXzNyx4nZg7a8y82w9VQREQAREQAREIDwB5pEYMMUkQpSIgAiIgAikjYD1Cuvhw4fxwAMP4KSTTsLo0aNx++2349prr0WXLl0cSA8++CAuueQS9OzZM23QUvYgJsKYPQQoK678iEYnA31eBWo2Pfo7Xj/vTODIVl2fDXw4SxueAZZPAEoPh85ZXiHQ9VGg/U2hP9f1hof4GA7FuwB6Yux8v/JnvqAJ0G8S0NCTeEnXH+UkPoaF3htH10Qy3hsp2xCoYREQAREQAZeA9Qrr8uXLHRdgKq10+73lllswYcIEdOhgktM8/vjjOPvss9G7d3QxJYcOHQpxNbZpKRQWr0S7DWcAKAvpVlFBF2xq/jxKCo2S7pU6+95By12/QH7p0SQ+uv4oIdv45JUeQNMd96DhgYkh87i3znnY3uwhlOXXC/m5rjc4xOfosqhRtBqttl+LWkfKyyIBKM2rhy1NHsbB+udW+o7Q9eKj90bi78niGq2wocU/A9/DNu0j1BcREAERCCJQu3ZttGnTJmvhWK+wPv3002jfvj3OPddsxG699Vb85Cc/qbCwUpGlhbVXr15RTUJRURF27NgR1bXpvagU9Tfehvp7/m4eW9AEpc3Go6hwAPbWHoOS/ICSNuUdrH1kIeoe/hwFpZtRVNBD1/smzjY+7F79Qx+izpFZQFkZDhYeh/21z0AZ8sIuOV0vPt7FUaN0D+ofmoRaxYtRnN8CB2qdiEM1+4VdP7pefPyLw7bvRRv703DbQ8jf87GD7lCdEdjVMfSgMb17BD1NBERABOInQKNf06YeL834m8rInVYrrEuWLMGTTz6JX/ziF2jbtq0D6LHHHsO4ceMqFNSf//znuP7669GxY8eMAEzaQw+vMyVtDi4zTTa/AOj9MpBXI2mPUEMiIAIiIAIiIAJREtj+BrDgfOP1xIRLI3cBNepGebMuEwEREAERSBYBaxXWkpISPP/882AM6w033FAx3rlz52LixIk444wzMHPmTHTq1AnnnXde9mcJZnbgby438at5+cCAT4BGJyZrntWOCIiACIiACIhALAT2LzAHyUe2mbv6vg40Oy+WFnStCIiACIhAEghYq7CWlZVh165djiJar97RuD7358XFJjFRixYtkoDBgibmjAR2TzMdaXwKMOAjAPkWdExdEAEREAEREIEcJEBFlQorFVdK258A3Z/KQRAasgiIgAhkloC1CmtmsaT56bs/BeacYh5Kt6Nj/wW0uCjNndDjREAEREAEREAEjhIoBRZeCGx73fyowfGmDqvcgrVIREAERCCtBKSwphV3wMPKSoBFFx19Idbpbuq81TIxuxIREAEREAEREIEMEdjwFLD0evPwWh2BgR8DtbtmqDN6rAiIgAjkJgEprJme94NLjcvR4fWmJ47L0ZM0tWa6Z3q+CIiACIiACOQ2Ab6jZ7DOexmQXwvo/z7Q6KTcZqLRi4AIiECaCUhhTTPwSo9b/xSw7KflWQhrAMcvBWpXrrea6W7q+SIgAiIgAiKQewTKjMJKxZXS9VdAh5/nHgaNWAREQAQySEAKawbho/QQMGsQcGCx6UXL7wDH/juTPdKzRUAEREAEREAEvAR4qLyenk9MijgKGPCh+IiACIiACKSRgBTWNMKu9Kgt/zKlbCj5dYD+k4BGJ2eyR3q2CIiACIiACIiAl8D2N4EF48s9oQrK67EerV4gWCIgAiIgAqklIIU1tXzDt156AJg/Dtj1sbmm/gCg/4dAzWaZ6pGeKwIiIAIiIAIi4CegeqxaEyIgAiKQUQJSWDOFf/9cYM5pQPFO04MuDwEd78hUb/RcERABERABERCBIAKV6rH+GOj+J7ESAREQARFIEwEprGkCXekxq+4BVt9vflzQBBi6GChsmane6LkiIAIiIAIiIAKBBFiPleXnXjO/VT1WrRMREAERSCsBKaxpxV3+sJL9wBdtgeI95gftfwZ0+00meqJnioAIiIAIiIAIVEVA9VirIqTfi4AIiEDKCEhhTRnaCA2v/Q2wojwtfkFjk3Gw/nGZ6ImeKQIiIAIiIAIiUBUB1WOtipB+LwIiIAIpIyCFNWVowzRcvAuYdwawd5a5oOFwo7Dm1013T/Q8ERABERABERCBqAiwHmsv4OC35mrVY42Kmi4SAREQgWQQkMKaDIqxtLH7M2D+WKBkn7mr5wtA66tjaUHXioAIiIAIiIAIpJtASD3W04ABH6W7B3qeCIiACOQkASms6Z72JVcDm14yT63VARi2HMirme5e6HkiIAIiIAIiIAKxEFA91lho6VoREAERSBoBKaxJQxlFQ4dWATN7A6UHAeQBXX8DdLgliht1iQiIgAiIgAiIQEYJqB5rRvHr4SIgArlLQAprOud++U3AuifMEwtbAwM+Bur2SmcP9CwREAEREAEREIF4CKgeazzUdI8IiIAIJExACmvCCKNsoGgTMPc04MBic0Oz84DeLwP5hVE2oMtEQAREQAREQAQyR8Bfj3UoMGAKUENJEzM3J3qyCIhALhCQwpqOWd49FVjzELBzMlBWYp7YbxLQdHQ6nq5niIAIiIAIiIAIJIOA6rHGT3HTC8Dmv5n7W1wCtP1J5LZsuz7+ketOERCBBAlIYU0QYJW3r/8jsPJOoGTv0UvzCoD+k4DGp1d5uy4QAREQAREQARGwhMDBZcCMHgDKgPxaQP/3gUYnWdI5S7txZDuw9Fpg68TQDjY7F+j5PFCzZejPbbveUqzqlgjkEgEprKmcbVpW550OlB6u/JR6/YH+k4HCVqnsgdoWAREQAREQARFIGgF/PdZHgQ63Ja31atnQmkeAVb8Eykp9w8sHajYH8n2VEsqOAIwXzsT1HX8BdHmwWk6DBiUC2UxACmsqZ89bs83/nBoNgIFTgPrHpbIHalsERCALCOzevRv8Q2nYsCEaN26c1F6XlJRgx44d2L9/PwoLC53269ZV3J0LORf5HDx4EDt37kRRUZGzFpo1a4YaNWokdd1V28aW3QDQe4rSWPVYq5znr/oD++dXeZkVFzAR5tBvrOhK0juxfyFwoHxsdboD9QdEfoRt17PCxt5ZwOE1QEFjoF5foFbH8GPQ9ZH5JH2BpbZBKayp5LvoUmDry8FPYO1VZgluNDKVPVDbIiACFhMoKyvDN998g4ULF6K4uNjpaUFBAY499lj07t0b+fn5Cfee7U6fPh0bN24EFbO8vDzUq1cPJ5xwApo3b55w+9neQC7y4eHFtGnTsG/fPnANUlFt2bIlRo4ciZo1VRe8yjW9/S1gwXnGLZghPiN3ATXqVXlbzl4wrSVwZGt2DL+gkZnP6iRlxcC6xwFaukv2m5Hl1zVlFWlR5n7UK7Zdz76x34u/Z3LB0GuRn7ta7YFefwcaDq88W7o+Mp8sXN9SWFM5aTyB5UlskBS2KS9r0zOVPVDbIiACFhNYv369ozgcOXIkpJdUWocPH46OHSOcHkcxLiqoM2bMwMqVKytdTaX1jDPOcJTXXJVc5EPL6ocffog9e/ZUmnauN647rj9JBAK0PM091bitUvq+BjQbL2ThCCy8CNj2n+Df1u1T+eB+zxfA/nmZub7ZOUDft6rXXG5/E/jmitBcKhwhD1l6vgS0uDh0vLZdT0vpt9ceTdjl7W3tziZTd+1OR3+q64+yCOKTpatbCmsqJ6rh7b8AACAASURBVK70EDDnROPC4Jc2/w10f9qcEklEQARykgAVh82bNweOnRYvKpSJCN2M+YxDhw4FNtOvXz/wT65KLvJZsGAB5s0LVgZq1arlrLlGjRrl6pKIbtyqxxodJ/eqnR8A88ccrZLg/pyhUf3eAhqdHNre3hnAvDFA8c7Qn2fq+thGa9/V884Adn4Y3K8a9YEaDUN/xySh3kSh3t9m4nqUlsc0Gy+kSlLQFMiv7fmxrg9h1OluoPN99q3LGHskhTVGYDFfvuo+YPW95ra8fKB2V6D5+UCne+VCFDNM3SAC1YvAxIkTcfhwQFI2fl3k5eGYY45x3HYZc8rYVjfGkJbB7du3g1/g/phUtkdFjPGJdAPmH7p9Bkn79u1x8sm+zaKFiCONN5Hubtu2DR988AFKS/3JYEyr2cInFgafffYZ1q5dG3gLXdBPP/10tGjRIpYmc/Ba1WONadKX3wSse6L8ljyASg9jKNtPAFp+t/LBPV1St74CrHsMOLDUuF6n4vq1jwL7FxxVpDv8HOjyUPUzJGSTS3ZMC0sXR0WA3h/0AslykcKa6gn0nmy1vhro9luAp4R5Sm6RavRqXwRsJzB58mRQaYokVFzposnYwrZt26JTp05YsmSJo4hS0eLv69Spg65duzpKLOMT6WJMJa8q6dWrF447zu7Eb4wxpdu0d7xMEjRixIiEY3B37drlWKDDHRpkA5+q5tj7e1rzp06dGtbizsMPKqxNmjSJpdncvHbDn4Cl15mxM/HLwI/NgbQklEDxLuCLDkDJPvPz1v8NdH0IyK9j9kKRhPeUHjBXpOL6g8uB+WcDB6kUA+h4h1FYq5t8fQJAN2tJbhJofzPQ7fGsH7sU1lROIYO+p7cqD3LPA3r/X+VYgVQ+X22LgAhYS4BWUFq7gmIJ09FpKiejRo1C06ZN0/G4uJ6R6hhTukrTwhpuDhjPyYOAbBcq5osXL3ZimcNZ2znGBg0aOAqrMkhHMeOqxxoFJJhEPyvvMNfSssoa9A0tSTbJ8jlUWF132canmnKD/iRE0Y3U3qs2PmfyqTBMzSv5hUDTcUBNn0dF8Q6Acay2XM8+001839eVGddsCjS/iCcaob/T9YYH+fSbDDQYbO/6jLJnViusPFF/4IEHnKHQLW7ChAnO5uq5557D11+bhfvTn/7UyahppTBuY96ZpmsFTUySparSiFs5EHVKBEQgmQSoIE2ZMsXJ0hokHTp0cNyAV69enZBC26pVKydx09KlS0GlxSsDBgxAnz59kjmspLeV6hjT5cuXY+bMmWFdghlHfMopp2Rt5lxa4KmoMgu1P7FX0GTRJXjw4MHo3r170uey+jVYBszsBRz41gyty6NAR9VjDZlnxqDOPf2oolF/oEmQw0y8tsiqu4HVZp/puB2zf7Xa2tK75PSDVuql1wObXgxtr9V/mVwqNXwlznj9shuBjc/bcT17cXgtMH9caDIuxt72eglofkFlTrrexCaH45OclZXWVqxVWBlj8+c//xlXX301unXrVgGFLnR0a7ryyiudl/CLL76I22+/PWHXsJRQX3k7sOZXpum6Pc0XYWHrlDxKjWaGAC00dM/keuW/mayEcYd020xGSZLMjEpPTRUBWrc2bdqEL7/80ok/dYWKJQ/juGZYD5OxkxReT+V2y5Ytjusw3X3deq1BfaRrMJVdKlr8U7u2SUTBWpvr1q1zlBdXcaU17eyzz7Y6I2yqYkzJlTxY7sctJ0RWVO7Jh7wp2aDAUSlds2aNcyjBtcFx0HWch7z8Gcfitapy3t3YaPLlOuT9zB7sjpklj8iC7uaSCARUjzXy8tj9ubFguu7AXX8FME7UJtn1icn4TCloaPZp9QfZ1MPk9GXb68DC801bdMWmi2ibH1S2THqftv1tYM90E0PccBjQbFxmr6d7+bbXTNxxYSug8SigAUNawnxP6frIfJKzstLWirUK63/+8x8nLosbKq/cc889+P73v1/hpvXggw/isssuc17AVgldTXiyuPsz0y1+sBxXE8WuWjVPCXbmk08+wYYNG0I2hNzk0nKVy9lXE8RabW93lSSvtYsup0OHDq1IqBRu8FQ6qLB+/PHHjgIaJD179nQsZOGEa5Vr1lVgeC3vsVU4XsaYhrMOtmvXzkkaFatiRaX0o48+qojlZIzwiSee6Ch6fNbbb79dcaDA340ZM8ZJemWjsI7v3LlzK1mJ+T3kTybFgzTGLPPd6hV6M33++ecVnJkt+NRTT3UOTyQRCITUY60BjNytZIpeXEt+AGx6oVxJqgecsMm4BdskZSXA1EZHQ7eO/TvQ8nKbepicviz9MbDhGdNWvT7G48/vCpycJ6kVEUgJAWsV1t/+9rfOy5bJH/bv3+9sHq6//nrcddddjmswX7yUhx9+GOeffz569+6dEkBxN3p4gzm1c4P5O90FdL4/7uZ0o30EGA9GC02QsLYlY8Hq17fs5WwfxpzoEWMxly1bhjlz5lQkQ6JC0aNHD/Tv3z9qKyeVKSbNoeLpl2hiUplciAqga2Wl2zHXKRUU24Tf/7Nnz8a335a7XAZ0kFmTybBv375Ru+3u3bsXn376aYWlmsou54DvEFfxZX1ccnatr7SAUzFm4iubhO9Gzmc413K3r8z6y9AZ13LvHwMPMGh95/p0DzNoieWYVeImwoz767H2eQ1ornqsDrHD64GZPcsVQQAdbgW6/tqmj8/RviwYB9CaSGHJwR7P2dnPeHtFC/fc04C9X5kW6ELb55XI1tJ4n6X7RCBFBKxWWLmRYpwVN3sPPfQQLr/8cjz55JOOwtq5c2cHyf3334+LL744aoWVbk88TU611CpagDZbr0B+qYlRW9/iXzhc+/hUP1btp5EAFZBwGV6pjHCDyE2fRAToMu5muSUNKkY8dKPbbqyu43Q9pxLndSmm4kZLLd2KI1kbqYywH3QBdftBCysVV9uESiMt0pGSBLljcF3xaQ2NJFT4yY5Kqytt2rRx3Ki980BlmZ9vWnjdZ3Tp0sWZL5uEiuqiRYvCxuByTLRCU+HmGqlqbXCdeg9DeODG9WGbom7LHOSX7ETbrZej8Ig5VNnb4ApsbayDabJotvs3aLTHWPRK8xtgQ/O/oaiWnTWfG+75C5rvftjpa0lBe6xu84ktSywp/ahZvAptt1yBGiWbnPa2Nr4XextcmZS21Uj2EHDDRbKnx6E9tVZhffbZZx33rHHj6DNvFNMrrrgC//rXv0JcgO+++25cddVVUWdypCudP/lIKiavcOfLaLzpetN0QSNsOWY+kGefFSMVY8+VNmmR4IY6SLg5pLulrW6E6Zoj14111apVFVYgboIZH8cYO/8GOtbr0zWOaJ8T1H8qUW58INuhNZPlUoLGH+1zaPnj9xjbpTLBgxFa9aMRKmMzZsyomA/eS5fkWBXnaJ4V7zWM86Wrq1uah2PjISXH7SpP9HCghdEVXkPlil45QYoZ712wYEHIIROVVd4TpOjyXcHkfq5yy2sGDhxolXLP+GZaoV1LsJ83xxdLYi3ypkLPwwJXeAjC8AYprQGruawUjTf8Nwr3GOvckdoDsbPjf+QWfGQbmqy5ADWLjCJfXG8YdrX/F0rzo/uOivd7I977ah6cgSZrLqnIiru1yzSU1T6aOyXedm25r2DfZ2iy7rvIY6haXj52HPMligs62tI99SNNBPgdns0ly6xVWHlqzGzAv/vd75zN1csvv4w77rgDX3zxBebNm4fbbrsNb7zxhvP/O++8M+rNWprWBbDkv4FNfzGPazYW6FvubpK2DuhBqSbAzS/XYpBQKaOHQLRKRKr7mqn2uaFmzKVXsWBfGEPHkip+d8NYr8/UuMI9N1z/3euprNLNki6amRRmx2XiJ1dOOukkx8pog5DhpEmTKpQwKp9nnHFGJWZcU1xb3pI0XFeMRfXz5UECswFz3K7Fli/uM888M6I7Nq3RdB92FWe2y9hOW5Q3HliwLI/XYuydQ9aqdb2Rop1bjpVuxl7vEVqXhw0bZtWhRrTjSfl1IfVYOwADp6geKxMZzT8LKC2Pte/+J6Dtj1M+FXE/gPVY6TLLzLKUHs8Aba6Nuznrblx5F7DmQdOten2BIdy3KKGadfOkDkUkYK3Cyl6/++67Fe67F154oXOyTZeud955B9u3b3cGds0111g4xWXAl12AQ6tN37o9AbS/0cJ+qkvxEuDGl9aXcMlv6IJ32mmn5fwGj0oRWSVDuPHmBtxW4UafB2gsRRMkVHJYIsUGt1J+8VPRcWMfbVHE2C8mhdq5c6eDkFbNIUOGhPWg4fVfffVViKcDOTOxENcLPR0ozJZLS6SreNKqzLmoygPCXwfWtqzBtJazlq/XIsrxsp/Mrk/LeTzij/MlR4bn0DNA4iNQqR7rZKDRybmNadF3gK3/ZxgUtgGO/9a+ZEveGXJiPE8F9s4yP21xMdCb/a8mSt3soUfjV9vfAnR7LLfXp0aflQSsVlizkig7zbpsrM/GVOD5tYABHwEN7d1oZy3nDHSc1hlaVemu6M3AydgAKq/uz/h/WoWq2hBnYAhpfeSrr74a4g6byMNpnbzoIhYIT79Q6V6xYoXzYMaeMtEPheuBrrl0T2X8H79Qw8VcMikS4+1tER64cB1TqBjSIyDerLBM5kSvGLry0ruAdTxbt469hBetmV43e7ZDhTVS7CWVSn4m6aLvsqfCRgsqP49UthiL6n42+X9aVunqGo34swbzfmavt+GzzXEx27F7cEZOHDe50SqaiJs3S+TQ0u0q+V6mPJBjkiq3bFI0HKvvNarHGjK3VOBnHguUFZsfM9kkk07aLkuuBja9ZHpZf4DJolvQxPZeV92/I1uA6W2AslJTpYLefk1HV32frhABywhIYU3FhGx4Glj6E9NyrQ7mi69O9YmHSAWybGiTcWLz58936q66m19ac5hhlHFwtFbRK8AtwcGkS4MGVcN6bjFM1ptvvhnWXTGGZpxL6V49fnx6M3BSEWNIApVRr9BKWrduXWzdurWSu3O4cWWi/5EY88uf65VjpDCumO60sQoZ0LLsdUulAszMvdFmb6dSxNIsVDpdYUbbkSNHVlnuh9fzfn4uWZs7XAkcXsfPK11bOdZYJChrMN2oeQiRKeE46RLtuu5SkabVOJ6DgnBj4LiZCT3Ik4QHE8cff3xSn5cplgk/d9mNwPo/mGYan2re+TkppcCym46yqNnMsKhnZ7KlkCna8k/gmyvMj2gVZr/r2lvyK+rlRSWcynh1G1fUAHRhdSEghTUVM7nwAlPcmNJgiClEXcPOZAOpGH51bJObw2nTpoXUXKXFgZtWJgdzLUAsC0FLE4W/P/fcc3M6jpVumF4lxLs2mNWWSWy8wrjgcGVMWGuZG+R0ChUgWu+qylQbTZ8y0f+q+sUDGP6hcA2fddZZMVlZqezSwue68Hqfx/VPBYqJf6oSZi3m58s9CKL1khZff73QSO24GZBZTzRcEqJoLLZBz2C/2D9vdmWuRbrdZkpmzZrlKOmu0GU3lgRL0fSbTPmd5lri/fcwTIex6DlvaVU9VrM0ijaaWNAD5euSrtGsP09PM9uliJbIVqaXtESy341H2d7rqvvndc+uP9DsRwsaVX2frhABywhIYU32hBTvBOacBuyfa1pufRXQ88VkP8Xq9rio6KpGJY9WKLoZRio3Eev1qR68vz90RaX1xxsnRusCLTV0jfMK3eiYsISlRyhUUhhHFsmlMdXjyWT7dO9kjJ1f4aM7JpV9f1IqsqfCEVQuiNY2t/5yomOiGy/nikLlyJ85jxYlrmHG4PoTRvmfTcWMyaPcP7TGuuVQ3GvDjTfRcSR6PxMWcb26WYxp1aSVNVpXUiqqjIUNZ9VkSRVmmKVi422TFlHmISBbKpf8fLlWPCqpXBvMohyrVNUfKqzxxnX6ExzRusoDFyprXD/pTLBGqzbdp13rONcXk0GlQnFkjHC4QyRarHmwEK17dazzmTXXO/VYTwOObDVd7vY40OZHQI264YfAOqX7ZgHFu4wnVoNhka/PBhjb3wQWXXw02VKvvwGtvpcNPTd9/KofsH+B+Xfn+4BOd2dP34N6yv0o1+W+8v1oqyuBXn+tPrG52T076n2MBKSwxgisyst5ssjg/SJT7wq9/g60KnczqfLm7L+AG/WpU6c6G1EqKdyk0n2Sm+CgzJqxXp9qQkH9obLptdhwY8r41KANKsfM8buWGG6+eW2u1mOdMmVKRV1HcuQBBrPRRiqT4ZYfYfIib0woEwMx9jAR4fzQAk7LqRubR1dKum/TOsV1S4sw54/9cK8JeibHQ5dvjoeHGm6dS2//eV9V401kPIneSx60HLqJojgOKiDR1mXlwQIVVm88t7dPZEQu/Bww7pdWdf6Mz/TWpXUPNHiwRWU1Gqts0Nir6g8VcmZpjlf8WYM5FnddMyFYPEp2rH0hK7pye8uz8XORqszTPEByv8/8feX3O9dLqp4dK5uMXb9nGjD/HKN8UvIKgSajgGP/BRQE1DjeNxtYdClwiKEGxeZ6uhKHuz5jA4vxwfPHAjveNTfV7ggcvxzIi1wbOcYnpPby5TcB654wz6gOrt0HFhkDCuNYKVxfLS9LLUO1LgIpIiCFNdlgd75vXlxOvasCYPhqoLBtsp9iZXtcTLTWBJVYYMzY8OHDQyytsV6f6kFH6o/7bCrfHActrOGEG8n33nuvQtlhjCvj+XJNaO3ixtrZv+XlOdyYCCYW8buKJroxp8WXypLfZZQbbx5AhCsPEtRnWg/p8prt4l+v0cZe0+JIt9RwykwQFyqkVIrDWa1pAWX94mgtvP5ncP74HcTPcpDwgIHji1doBWb7QS7QXD9U3iJ9N8T7XPc+HgzQGu266PJzxe8WHgClSmhdpZU1SHgQwTHbkIAqVeOvst3D64C5o4CDSytfymyzPV8KDQmK9foqO2DJBfvmALOHAGUlxoLX7TcAM9Jmk2x7HVh0oUlQRDfmEzZnt/ssXdUXji9PuFQTOGE9UDOzJdWyaTmor3YRkMKa7PlYfT+w6h7TKhMNOPWuckO88XD+EXNj5U9Qws1XOFdCbmppmfTX6UwlyUj953NpnaEVJZJ7s9s/bzkXXn/++ednNEFLKrmFa5uK4apVq8xHIYJVOlLf/OVXOAe0wMXrYk1lY/PmzVHjcJ/jd2mmtwBdMKuLZcm7XqksnnfeeY41PJzQFZXlZ4Jct917aFmNZKEOaptWbsZixiucJ2Y/DoqbplLF7L5uqZt4nuF3+fe3QeWRB1SpEnqAcA2735u0hFNh5PdlqoTf0++//35FKTnvcxL9PKaqz2lt1/vOr/Tiq1FuYc0/+hseZruWWP/1VCacJEV90jqEpDxs8feBzf9jmipsbaoj1I3/cCgpfYq1kf3zy127TdlE9H0LaHZOrK3Yc/2yCcD635v+MJ544Cf29E09EYEYCUhhjRFYlZfPOQnY/bm5rP1NQLffVnlLdbkgkutYrGOkokCFNZ0KQaT+x9ofWmC4sXTj8li/kNadeBWtWPll+npa0Ogq6lrSaFmlhTWe8c+cOdOpo0mhEsUNerwu1hMnTqyI+wtiRGWNig1dO5ltlTHKVHBp0WK8J4XP5nwynjae8WR6boKe7y+PEin2mlZMKrhbtpS7mZUfSJAdXyg8mGLcOuM7+bMNGzY4DBmzGs7y6fYpUZddtkMlmS7ftPxy/Xn7k6glMNUux5HWRjqyAod7PuecyZc4fsbnuwc4PFDk5zEVsbM2fk4C+0TX3q0vJ6e7eTWNwtpoZHLaS1crh9cY19NDpvQXmo4F+kwE8munqwfJeQ5dZzkOutI6e7gJQLffJafttLdSBszoDhwsr4Pe5SGg4x1p74UeKALJIiCFNVkknZ3SfmBqo6MuMX3fzO7TuRjZeDPkxnhr4OVUGhj7GsnSk4znuG1E6j83vdyY+ZPzhHs+N3S0QHGzTkmHu2AyWSTaFuuSshyGK2PHjo06LtL/bG6WWR7HFWZnpUIVj0yePDmsVZDujaeddprj0unGo7rPoBLkrUcZjZU9nv5l6h5a0VgixbU+h1uvVAB5nau8s7+u0kJmXPdu3KrXrZftkx8TUvEAIpzllQcBxx13XMIY2A8+g88N6k+8D6D7NA+i3GRH/naS1f+g/vmTH6UiK3AkLu4cLlu2zLFiU8iWSazi/TzGOw9W3bfyDmDNI8npEut+UmFlHdBskm2vmmRLdKWl9H0daHZeNo2gvK+lwLyzgZ2Tzf8bjjCW4mzIcuynzXwqrIeLMhMjPeADoNFJWTgn6rIIGAJSWJO5Epghb0H5l7RTf2wKUC93YhcjucvRdY3xn37hBtbNUBo0FVQUGXPGZC2xlLiIZ1qZUIWb8SChpS3WuovM5MnNrbtpZmweE89Ud6GywBheN1Muy/7QfTYR8Vq/E3HtXL58uROP51eYqFxRUcqF+Qk3D5s2bXLWv2s9Iw8qYK64WZO98Zv8TJ9wwglRZ8illZBJydyDHG9f6NbKAwObM85G6j/HwgRb5JHsA410ZgWu6nPKzw5dhN3PNw8UR48enfLv56r6lbHfM0PwvDOOJlr0doRhQXTFzMsL7d7WV4KvZxmVPq8AVFyzRsqAOScf9SzjnmfwHFMaJhtlzcPAyjtNz+t0MwcIzOKcbbLu98DyCabXtToCAz8GanfNtlGovyJQQUAKazIXw7IbgPV/NC3W7WO+IHIswJ2lFpjYxiu0wHAjGmQp5caVsY5BhendNniKT4sPXUqDlN5kTCE3oux7UHxjpP5X9Wxuzr0ZWMePH5/0zWxVfUj371n+h9ZlSiy1OCP1k+6nVKZcRZOWdybyilVoraWrsv+QhAcitBQlEt8Ya19svJ41Vam4OnucWrXgrlceRjHjszdZEt31+bmOVTkje7blVXwZE8z4cCaysl2C+u/9rkr2wVS6swJHw5+He/yMu9mhbawxHM04knbN9reBxd8LjU1l/CZredZqX/kxQddTwRu2Kvj6pHU0BQ3tngbMOdFY8ig9ngPa/HcKHpSmJvd+Bcweah5Wo75RWBsMSdPDk/WYUsDJ2PyeabDB8cDAKUB+nWQ9QO2IQNoJSGFNFvLSQ+aUdfdU02LTswG6BFt2ysj4IyYkoVLJf9Naxc0G4/ES3axzE8ONqOsWyM0nY9L4x59wyYudbnZUFLkRdGti0hLGhD1eRZaKa+fOnZ22+Kxk9Z+bLrq4MRuma12ilYdWVSqrVfU/0hJizBcVLTdJSqqTsiRrOcfbDhVK1l11LWjJinGjCyaVKVfJYXwpM/TGumaZYZXxjRQq0z179nQOQbJBUYp3TmK5z1+2hcooPRvI3/tZ5GeCdYjjTfbDzwO/g6gIM/6Rn7Vo3e1jGU+qrvX2n+uI31fuIQj/z8O1eGOc+X3EQy663pIP23PrOqcjK3A0zPwHfFwjo0aNSmuSvGj6mdZrWOty98fA4U1A3V5A8/OAgqbhu8Drt/wTWPc7U1WAMnguUD8JSbuKNgPrfgtsfx3gv6k8U4lseXlwXGki1x9aBZQeNv2nck4Fr058IRtpna9wD+NcTG8DHClPvNTzRaD1VVZ0LepOcD5Zf/XAN+aWdtcDx5QbU6JuRBeKgF0EpLAmaz78SQe6PgJ0uD1ZrSetHSqU3JR6s55yE8TsnIlkt+QGhgoFE6tQ4s0K6w6U/WOcHK2vQSUkvEAS7T+VGNbmdJmw78wmGknJjnZCqMBRYXUT1FAhZyxsqt2bo+1fsq/jnNGC6W6woy2REk0/vFmcY60Xyva5+WeZHdcqRKsqFQvJUQL8HHP+In3munXrhiFDhsR8WFCdOdMqzYMa92CK65Nu8Ew+Favwu2jevHmBtW3TkRU42v7STZmuwa7kvJU1WnDe6w5+a5L8FJlcB+j+NND2R/G0FHpPhXWtPKaUv2WZvY53Ap3vrdx+Mq5nq6w92+99IM+TFTnx0aS/hYUXAozLpbS6HOj1j/T3IZEn7p9r1lXxTtNK//eAJmcl0qLuFYGME5DCmqwpoBsJT7RK9pkWj5sBNCh3K0nWMxJsx58Ix9sc3XWZlTfeGoLMyMkkO67LZrISgrBeJjPE0toQqUZmvP2nFZdJYNyNJts5+eSTkxpH540NpHLNpEHc9FdHYTZdNyELrXPnnHNO1PGNVfGgBevtt9+usPSx9mS09Se5LhkHS3dlCq16tAhRAZAcJeDP7uxnQ2s0Px/JOMypTtx52LVkyRJn7bsHX8wmTVaxlOaqin8qkzrFMx/8zud7hUJvBx7GMVmeJEoCtOJx38ByKhRaQI9NUDliaRmWmAmSmi2Bdj8NrS3K+rFuKJP/nlivry6xkhv+DCwtPzgobAMMX2udt1zEFbb5H8DiK42bdo0GwAmbgBrhy5RFuVp1mQhklIAU1mTh3/QisOQa0xoTJozYZt0pozee0j9sup1RYY1ns0GL1RtvvFFRsoIbNFoovVlCE8VMix2tw26ij2T03x8XSWWSVpE2bdok2t1K93tje6kssS5rMvkkvcNxNMh18Nprr1VYV6mU0200mTJ79uyKGptUmi644IKoLH20BtEDwD1Q6d69u2MlrC5laZLFmC7sTBQWLotvMsrOJKuvtrVDRZXu5rSOukI3Z8b5Rlv2pSr+TOrE5G+2iD9rMg80ON5YXfXjGQ+/vxnesm/fPselnF5C0XKO53mpuacMmH+2J9ZwqHGprVEv/sd9811gy7/jvz+RO/OZjfZjk103m2XPl+YgofSgGcWQeQATaGWLeGviNhsL9H07W3qufopAWAJSWJO1OLwviRYXA72TVJctWf0DMGPGDMdSGSS0hvF0PFYXNm7SuEFz4wK5UWFCnFTEBEbqP8fEeET+icZKzI0WlUhudigcP7Oipqo8A62sfB4txhR/BtYkTnPGmuLa4hy5PLlxTXYdXR5YUKFyLeLRcKTyRWWVSiuFVvQxY8Zk4eY29VNLvnQJdtepuDBQUAAAIABJREFU/4msp8ssuJJgAlyX/Ay4idZ4FZOD0fU8muRU9Pj44osvAt2B2ZZt/HlIRQ8VxvC6n3sq1Kk49PMSp6LK9453nfJ7n94rjG/PKll1L7D6PtPl2p2Nwse/45VvfwhsfC7euxO7j4q2k6TILu+ymAfFuFwqrPyb0u1xoP3NMTeTkRsYg/tFJ6Boo3l89z8BbX+cka7ooSKQTAJSWJNFc1pL4IjZEKP7M0Dba5PVctLa8Sac8TfKlz0trLHWPKWbLhUILiQKFRS6WqbihJ1JWqj0RRLGjjEWlxa0cMJNzqRJk0JqSVLRpfKTKosbn0lOboxvspIRJW1xJNgQx0elkBYiCpNW8QCE2V+TKVQ+qVC5HKN5Dl01Z82a5XSD80uFi8m7JJUJ0O2afMO5348cOdJJJiQJT8B/QMIrud6otIbzqmBCK65RhlaEs26zHRv5MyHX66+/XqE80kvnrLNSFy9Hyyq/a9xYdO9M8HuV75+syhGw6yNg7ulmGHTfdBS+wfF/xLa9Diw8P/77E7mzdjdTHSEby8B4x03LKmNA935pftrsHJNEE77yRImwStW9e6YDX5dbuKvLAUKqWKndrCIghTUZ07VvHjCrvNA304YzfTjTiFsktC4xhi9czVO6V/J0OtZSIdxkUSFw3rU1ajibhWRb1bwY3Wy+kTZ1vJ6bJiqhtPR6LRvcGDKRk5vF1s08TNfVVLvoehVuPouKU3XZ/FOBZHIpN5NsNJbPeD8etOZ8+aXZSHBuI1ly+QXHgwJXAaOCy+vjzW4bb5+z6T4qTaxV6ybOYt+5Xul9QDdqSdUEuN54uMZEX+53Iw/SmITMK/w+ZgwoM5S7h35BrdvOnxZPb/wuS0RFOjSsmmDwFVSO+c6hJTpIeEDGgzKba/lW6nfJHmBaC6C0yPzq2H8BLS+LF5G5b/ktwIanjmbv5c9YG77bE0CrKyorXqm+PrHRZObupT8GNjxjnk13YB4kkKHtsvpeYFW5xT6b68jazln9SzsBKazJQL7uMWD5raal2l3KXXrssUJwU0SLoldZ5Qk0rWKua6W7qeJmPtpap1RSJk+eXJFkhAoiaxCmUniqzg01N3jcFLKvTETCzJpuQh33+dzkMakON9pUUOn+62YfdhOjULFl3Go6ksjwmcyq6VohqWyxf1RayS6bxXtwQZYXXnhhyg4AyJGxsu56jhQr600CRb50V2QcoCQyAWZ7ZlZmurLT+4LKB62EqT7UqU7zQobMSu0erpEdPVj4mSdPV/niIY8/azszWPO7meW+soG/3zIfjwdJuJhUfufz+5sHVbyG7y0vL++aIWMqrKk8NE3JGv16GLDHhFOg7XVA9ycTe0zxDmDuKIClcygss8MwpXp9gq2EdCPd8r/AhqeBg0uAxqcCne5N3vWJjSYzd299BVh0iXl2zRbGclyX/CwWzuNcllcs90RrdDIw4EOTIVoiAllOQAprohNYVgIwBfr2N0xLDYebL4h8OzKy0UrCk35XSeILvUePHo77K2XFihXOibU3Sy5jUKtKvsRNA9vlhtZ5H9at62wUmBkzE+JuaqjIclMT5C7m7xc3jsziGU3Ma7LGtHbtWsfS7d9wtW3b1nEZzL6kIXAscW+99VZc2Xvj5coDijlz5ji307I/bty4StmIeaDx3nvvVfTLtoQ18Y5d92UPAR6iMZOut4ZtuN7zoIdrlIdX2Zi92u96T2t8tFbWoJhUvlP4PmFctfdgNdLs8yCW7yGWD8sqWXYTsP4J0+X6A4DB5rstbjm43MRgHl5rmlAcY+woj2wDprc1NXLzahiX4KZnx95OOu/gfHPeOf+UTvcElzFKZ5/0LBFIEgEprImC9KelZ+wqY1gtEdYGpJLkCpNh0MrkuslScaIVyt388zq+9EePHh0xnpWKKrP2uophMuttJoLOVVyZ+MTr0uhvk65jdF+ONclUIn3jvQsWLAjJIuptr3fv3hg4cGCij0j7/YnWR42nw3S1pKuvO8f+ch9c1zwYcNc+lQFuZJm1VSIC6SLA9cl16roGh3suv4cYIkAFLVVx9KkeMz9ztCgzoR2Fn7nzzjuvSu8VHjCSUTiraSz9jiamPZb20nbttv8ACy8qf1w+MHInUJCA0r1nqonBpLJFGbbCeH9JYiMwexiwt9zy3fEOoMtDsd2f7qv3ziwvr7jfPHnQNKChkuSlexr0vNQQkMKaKNcDC82LwU241Gci0PzCRFtN+H66oVEJdeNL2SDdZ2k9DbLiMSETFVdXAeXGntbHevUqp9endZWJWdwSM9xkUcFNh1tttGDobvfJJ59UWJb992Uq1ol1RMNtXmkVoKUwm4Scudl0N6nM0HnKKaekJOmWlwvXKQ9jXDdwsmPSMHdtM2ab8+9atphdNR1xytk0d+pr6gns3LnT+a4MZyGkFZGHVAwLyFZF1UuRrrv8XLpu0MyJwENSvkfoteM9KGXNWXr+8B3lJlELNyN8t/CdxD909+XnnPfxfh4KuO8tMuTBH+uAZ5Xsm20UjeI9ptv93gaajo1/CGsfA1Z4wpSosEpiJ7DyDmDNI+a+BkOA42bG3kY676BL99KfmCcWtgaGr8uu+rHpZKVnZR0BKayJTtnOycA8uomUmpZG7gotyp1o+3HezxIjTJzivsi5YaCFKZz7K69jMiLGh7rCU38qAf6MvyxhQwWXwg0ClWAb4wJpYfOOx4syU7FOEydOdGLXgoRK9CWXlMfMxDnv6b7Nn7GTayHWxF3x9nnjxo1Ooid3HXpr6PLn/D2Fm+Tx48cr0VK8oHVf3ASoUFFhDReiwKRwPOCpLsLDTH723BJS7meT7wkemDLLMZVTHo7ybyq2kSyrvI+uxYyf5nvIG0NNpu79zKXAmGH3eQx5yaq8AIfXmIPvQ+WKZac7gc4Pxr8s5p0F7Hzf3N/mR0CPp+NvK5fvDNnf0fK9DSiw2EtnwThge3nN1VbfA3r9LZdnT2OvZgSksCY6oStuB9b+yrTS8HhgUHka9ETbjfN+vvyppLGWn3vKzdNobhRYXD2S8HrGW9GN0t1EUBGlZcq1nvJUnBY1t34pT7u54bLJuuqOkfGsVNqDJFOxTpGUaFon6aacTeIdD62cY8eOTVtiHq5RJhOjFYvCOGAqrcwgysOXrN28ZtMCUF8jEvCX/fJfPGjQoEqZg7MdKbMe8z0SJFQ6q8rw7r0v2u9pfgcwpwLfTxRmAefhWVXvPGtYlx4oL6NS7n7a5Eyg3zvxJcsp2Q9Mbw2UsMZ4HtD730CLS60ZalZ15MAiY/ku2mK6bYkHXSBDZ97bACV7zbz3+h+ASqtEBKoJASmsiU7k7CHAXlPjERbEOPDFzRp1rhWP1qVYCrnzPsamui5aPOFmFlaWvKF44xX5f2YVTnWR+HiniCfwzMob5G7GzMEsvZBuNzy6UXN+gpKwcHN2zjnnWKn8B80BN+NMtuQebvBgg2slneJXTqmwsryG66LsdxVOZ9/0LBHgZ4OhGbQo+oWZdMeMGZNy9/l0z4L/HVHV8+n1w+/qoLI+sXxPMzyAYQCuUGnlAVrW1GRdcg2w6UXT/Xp9y8uoNK8KX+Xf07JKCyuF1kCWY2EiJ0nsBPw5StpcC/SwJ0dJyIB2TALmlyeF0rzHPte6w3oCUlgTmSIni1xrgJmCnSxybwFNxyTSonMvJ4VKFpUaf+xPUOPu9YzlYVyP1zWKsTxMiBSLYsZTalrOvIoeFRHGD3HzRbcvCt20RowoL1Cd8KhT0wCVKrov0zWPyjh50mW1T58+GdkocgPLeqzcwDKWlRs1/nGVPir/tIbbaLH2zhAPRphAyk1qlKks0VyrdLl0LSvc/PLfmVSiU7OS1Wq2EqBFkVmt6flCzxR+thnPydjVTGVVTyXLSF4kfC7Hz+RI9M7h9x3/zc9sMr6n+f7jO8q14vIZPLDNiuzrG58Dvv2hmZrCVkbRrBtatzeqeVt5O7Cm3Ourbk9gwBQTzyiJnUBZKbDwfGD7m+beBseb8jaWVIEIGdCyG4D1fzQ/4rrh+uE6kohANSEghTWRifTW6SpsWf6C6Z1Ii04iIyatcE+b3dgfujcFKTHe6/2xQH379kW/fv1iUlbdzlPRoyXQVQT8g+LpNWNis6H8glcpJE+6pcWiwCc0oWFu5obK7Rfd55ishMJ+MfbKLTuUimcn0ibXGGOY+cfr2sf4NFrb/fHOiTwrmnvJkB4Bbnkl7z3sE9dopuc6mnHomupNgJ8bN96S65GxmNW1pi0VT34/BAnj9OkFwfwI/vEn43s6KBcDrbSuh5DVq+zAEmBmL9NF1s2kwtHoxNi6XFYEzD0d2P25ua/xKKD/ZCXeiY1i6NXr/wAsu9H8rHZnMy/82yYpPWhcl/eUh6Q1OQvo/y6AfJt6qb6IQEIEpLAmgu/bHwEb/2xaqNev3IWnWdwtcjIYH0pl0S+MxWGCDr8sXbo08Hqe3HOzTstXvLJ69WpMnTo18HZaW5mQiRsQSWIEaBnnIYU3UcngwYOderm2KVu0qFLBdq3s7sipqLKOLLOdplPC9Yd9IMOsSrySTnB6lgikiAA9R3jYefDgwUpPYJx+uMPXZHWHGZn5feo9xOrfv7+TPdjuQ4JSYFob4Eh5vGTXx4AOt8SG5fC68jqcy8x9ne8DOt0dWxu6OpTA/vnAV/3Nz2hZHfCBfaVimKyLSbuYvItyzO+BdjdoJkWgWhGwVmFlpsF//OMfFbC5+fzxj3/s/P/pp5/GrFkmbvTmm292XkRpl5ID5sXg1uhiCvp+b5lg9ziEJ8MzZ87E8uXlBZ/jaMN7Cy2gVCgZJxWvRIpFSkb78farOt5HN25u8lzLumuJoEubLcKNILNxhivLw76eeeaZae0u3YGZqThIMtGftA5eDxMBSwkwQzcPO72x+nwXMalcOmJK6XrN71M3OWCsuRwyhpW1WFmTldLiIqD3K7F1hfk0uC9xEu+oDmds8MJdXWaSGRVtNhd0fxpo+6PkNJ2sVnZPNfPu1t0duhigO7hEBKoRAWsVVibLYUKV//f//l8Ibrcw+Xe/+10sXrwYzz//PG677TYnHiatcmil+YI4tNo8ttvvgPYTKnWBp8zsJ+MWGUNJyyfjQVkXkr+jVY0bbr7gg5JOxDumZJRtsbEsTLw8suE+rhFaL92ajYy3ZQbmVLpd01WR8b1co66Fl+56jHvm30xexJ/TWsF16reserlmoixPdSsTlA3rVH0UgWgI8LuD3xn0IOF7jx5C6YzN53cWlWY3ASG/nxjL6n8PpzuMISI7b/3Umi2AEzbG5s67+X+Axd83jyhoDIzYAuTJCyqa9RrxmsVXApv/bi5pfhHQJ8aDhIQ7UEUDrBXLmrGUOscAxy9N9RMTaj/SvoN7+SDPMhp1qBOwZCMP+Gk0YWUA7lUS8SRMaCC6Oa0Esk5hvfvuu3H11Vc7Ch/lwQcfxHe+8x107949reCcWAEqrIwdoAyZbzL7+cRbD9L9FT+MfHFSMamqDl28g+LGgBbWRJSdSLFIyWg/3rFV5/tYEoIlidx4ZLpeMzY0VUlD+MVPN3S/+x4tEtzIUUGNtgwFk6cw62k6hRZfKtxBkon+pHPsepYIiEBkAgwZoNIaVAeX72Em36O7sDWy+1MTg1pmEhvi+G+BOjHsbRb/F7C5vPZm8wuAPuXWWmsGmKUd2fQSsORq0/mCRsDIXXYN5OsRwJ7yUlLtbgSOecKu/vl6E27fwX0OQ9mCPAMZFz9v3rxKdZvlSWX1VCe1c9YqrKyhOWOGqUk2e/ZsZxGPHj0at956KyZMmFARK/fII49g/Pjx6XcL3vAnYOl1ZjJqtQWGr60U4L5ixQpH+YhWqARSUXEtbN77gmJ/Uh0rlOr2o+WSS9dROaS7O08RKdxU8XCGJXhSYQng+uQ6jVZ4qsn16d8A0qJPt/10Hxyx73Sl9yvVmepPtBx1nQiIQOoJ8HuK8awseRMktMzwYJfZxa2QA9+U1/0sdz/t8SzQJtTLLGw/Wa3gi45AkUngh+5/AtqaMCpJggT2flXuas3atnS1/gJoOCzBRpN0u1Otoq1xB2a1Ch5SNDsvSY2npplI+w4mS2zfvn3Ig3lwTp2A3hpBwqRqTK4mqd4ErFVYvdjpBvDYY4/hrrvuAhXUG2+8scLCev/99+Piiy+OWmGlJSncyyvaqa5TNBOtdt2KgiPmJbi3znhsbvpYpdsZjxpUA9R/IZUAfkjpgskJ4X3eDThjfpg8Jsidim5XsVwf7Rjd61Ldfqz9yYXrucnil7NbnohjZj1R1+pKyyGTcEUSuvG6lseg69kWDyT8aydcm3Tp46EJN3Z0XfYmiOI9LNPBMkfpTmpCViwX4o9jzVR/cmF9aowikE0EIr2HeSBIl0JbFNYapTvQbuv3UFhsXDr31rsImxs/GhXuWsVL0GHzOOfasrzaWN/8bzhUODCqe3VRZAIFJRvRbtv3ULPYJDUqrtkJu+tdiZ31yt2vw9ze6MC/0eiAcR/eW+fclFzfZP//oKDIrJeS/GZY3+LvKCqwW3ljrfQgw0y865CeaOk+LI+3r5m8j7pEUPLWTPYplmdnhcLKjfd9993nKKzPPfccLr300orFyZ9dc801FQpsVYPnh4RKWLxSsOkJNNr5BPLLDlQ0wS+JXa1/j9LG5cW6y3/DuEC3TqX/edzYM5aVG2vGKnp99qlUM1Mw+0oXCbr1RrKuxXp9rGNPdfux9icXrmecFesJepVW77i5JliyyO8qzPuYLIt1Ur1CFxsquSxTxEQk/DtSPCrv5UEKN3NUlvlvr7BfbskjWikSSe6VjPm0rT/JGJPaEAERSJxApPcw36tDhgxxvuOskLISNF57OWru+9jpzpHag7Cr86tR1f2svfUpNNh6n3NfaWFH7Or0KkpqdrBiWNneibyi9Wi8+gIUHFkVMpSDdU7GvvZPATV9B8hHtqLeuhtQ9+CHab2+pKC1M++ltbpZjZy5OtyEaMnoKJWwjCRfTUbn09gG4/gTCRNMY1cDH2WtwspkShdccIFjdXz00UedDTNdgd977z3HZfLOO+/Eq6++6rgD/vKXv0xP0PWuT4B5jC8pqQyzbm+T7rywTcXvaMn95JNPAsHzRJeuSAoWz/RHwN7n82Bl0qRJgfFX7DWVyUGDBoUMYMGCBU6cR5DwUMRfqzfS6LOmfqG9U6ieiYAIZJhA1r2HV94JrHnYUKvdFRg4BahVleJZBswfB+x4x9xHd1XWC82vk2H61eTxqx8AVt1D27VvQHlAh1uBrr8K/blt11s2DQzz40FSsmTkyJFpL6mXrL6rnegJWKuw0iWSyiiFQdVnnWWsl7Q6MoOwa0G64ooroh9tolcyZpWxq0FSo4F5QTQYXPFbugMzKYxfSaDyzVPddNesTHT4uj/9BF5//fUKS2ayn851SMsorbL+UjU8KGK9RFr/JSIgAiKQzQTogsg9hT/W3crYtx2TgPlnG9wFDc2+ov5xkfEzjnHuqcD+hea6ttcB3Z/M5imzq+9f9QH2L7KrT+F6U7cHMHSJ1X3dsGEDPv3000qH8ZH2HfRWpE7gj2NlgkjmsfF7gVkNQJ2Li4C1Cmtco0n1TYsuBba+HPwUpo7ni6XRSOf3fDFOmTIFmzeb5Am0btEczzhAZiW0xgUp1czUfkIEIpVtiadhuqJzDdJ6ShdhusTxQIWWWcaKU3iQQnfjVCR5iqfPukcEREAEEiHA7zjGutOq480rwe85/rFKivcAUz3101mLlTVZIwkVVVYtOLLVXNXnVaD5+VYNK6s7M63lUba2D8TGLMYeZvwsvvPOOyGH5IytZHLJqvYdDJVjyBPzaHhDmrp27Yphw4YFlsOxfbrUv+gJSGGNnpWxrrqZgf33FbYFBn4M1Onh/IZ1VZmd0P1Q0X1z4MCB+kDFwlvXIlIt3FjxMLHXSSedpJPIWMHpehEQgWpBgO9jWnZYo5XCZHIMzeGG2SqZNQjYN8d0qf3NQLfHI3dv+1vAwvFAWampuzpiM1DQxKohZXVnIhkrbBsYMwT3fd22Xjn9YZJE5uZw3YFpyKGS2rdv5ZKQkQZArzCG27mJJZmQlHubqpJRWglFnYqagBTWqFExfKEYmNEdOBQaeO800fZHwDFPAXn5zn/ffvvtihMkvgzPPfdc0HVBIgKxEKDrO+ukFhUVhdxGa/2pp54KZsfzCl17Wfs36HrWc2WSL4kIiIAI5CoBHibzO9KV4cOHgxYaq2TpT4ANT5suNRgKHGdK/IWV5T8D1pUrtQ1HAIOmWjWcrO/Mvq+BeWcAR3aEDoUu233fAuqH5pLAgYXA/LGZub7fe0DD4VYi37Fjh7OfcTMEMwEQS1bG487LvRFzfLghd8wLM27cuLRXKrASdDXtlBTWWCaWcSIzex79EsorBOp0A1pcAnS8rSKT3zfffAPGzFDogskXIkt+SEQgVgL8MmbSEK4pN7s140579eqFDh06VLLYx3p9rP3R9SIgAiKQ7QQ++uijCisrw3PGjBlj14Hylv8FvrnMYM6vBYzYAtSIkMn4qwHA/vJke53uBTozQZAkaQSYaHP7m8Dax4ADC0yzTLTZ/iag+YWm/qlXbLs+aSDib4iH6Dwocl3yacA55ZRTErKKLlq0yEky6daFZ2kb1oNPd3m9+KnozlgISGGNhdaaR4CVd5g76G7T712g/gDzQkGe82OW+uAJkpuymxYwuhzRIiYRgXgJ8AvZ/VLml3FVX8ixXh9vv3SfCIiACGQbAdaRptLqJmE67rjjnENAa2TvTBOTWrLfdKn/B0CT04O7V7QZmM7qBGVGceo/GWg8ypqhVKuOlBUBpcVmSHkFQH5h5OHZdn0GJ4MJk5YuNfViKQyRS7QUDZVgfo5puaVQCR41apQ8yTI4z6l8tBTWaOkW7wTmjjoaV9L4VOMKUiM0iyqT1zAonJYu+ueffPLJWV2oN1o8uk4EREAEREAEsoEAXRJp7XFj4Oi1QtdEf13rjI3l0GqT9dcNP+p8H9Dp7uDubP47sPhK8zuW1WPyx7o9M9Z1PVgE/AS2bNnixI67oUrMBkzrajI+bzx8YoJT182YRiIqrfG4GWvm7CYghTXa+dkzFZh7BlB6yNzR6x9Aq8tD7qZV9a233qqwhNENeMSIEdE+QdeJgAiIgAiIgAikgcDq1asxdaqJ9bTucLlkn7Gw7v3KkGhyFtB/UoUnVwieJVcDm14yP6LHFxVWJVxKwwrSI6IhEJQVePTo0aDSmixZsmQJZs2aVdGcsgYni6xd7UhhjXY+eILJk0xKnWOAIfOB/NoVd9O1aNq0aWCtKApPd3jK40+KE+3jdJ0IiIAIiIAIiEBqCHAjzZrurpWV72rWe7emnNc3lwNb/mUGX6+fUURr+jb5JXvLFdvyzXqLS4He/w5WbFODUa1mEQG6zjJZEYUJj5KpNAZhYGgS87lQoaTEmxW4KsRBWYNZR54l/FIpzDpOCy+NVdzzN23aFEz+JEkNASms0XClW86MbiZlPKX7U0Dbn4TcyUByxq66ZWx0whMNWF0jAiIgAiIgApkhwPI2dCd08wMcf/zxTo1qK8RbRs9XNq+ifweXG4X1sDkoR49ngDbXWtF9dcIeAm6t9YULF1Zk1aXyyHKLLCtTVU6MeEcSlBWYOV1YhibZku6swdzrs3Tl5s2bne8P8qSLMxXlFi1aJHt4ag+AFNYql0EZsGwCsP4P5sqAFwcXK+NhuHApLGNDl4e6detW2bouEAEREAEREAERSD8BWmb47naTttDixPJfqdhQxzy6/fOBr/qb25jch4mXGp0U2syuT4D5ZwGl5WXPhq0AaneJ+VG6oXoToOff9OnTKwwq7mjpTTBs2LCUVLEIygrMUnysB58qSVfWYCqrX375JRhW4Bfu+xkPzxrPkuQSkMJaFc/DG8wJ5sFvzZXNzgH6vB6Sxnz58uXO4nXFyrpuVY1TvxcBERABERCBHCPgfX/T0sRkMG3aMOtupqUMmNoYKN5jOnLMk0C760I7xTIrK241P2OJveOXZbrTer6FBD744AMw8VGQsKwTDSzJrmThzwo8aNAgx6KbSgnKGswDqGRbPFnvnkx54BUkffv2Rf/+5YdNqRxwjrUthbWqCd/2H2DRZUDZERMXMuCDkJTxBw8edNJqcwFTGAfDD0gysp9V1TX9XgREQAREQAREIH4C9JB67733KmL7mjdvjjPPPLNSjev4n5DAnfPHATveNg2w3nvv/wttbN6ZwM4PzM8YpsRwJYkI+AhMnDgxrHLFS1kOhkodYz75N/ex9Dpg/Xc3xpvxmVQ4aSGl+6tX6HLM69zr+ZmiFdJ1tafnAq2r6cjc688a7Cri3JNzfH369EnI+5HjWrx4cUU1kKDF1r59e6dCSDqFrFeuXIlly5Zhz549jg6SjPGmcwxVPUsKa1WE5p4O7PrIXNVwGDBoekhCA9aV4kmSK8wKzOzAEhEQAREQAREQAfsJ0GXy888/r4jvO+mkk9ChQ4fMd3zNw8DKO00/arUHhpfHqvL/rPH5eUOgtNzK0/sVoMVFme+zemAdgcmTJ1conlV1jl4GVGBdpdN7PZUgJhNlwiavUEFiDhcacIIk2VmBqxqDP2uw93oq5DyQikf27t3rxK3SQEUlPZxQsadFOZ3C+OR58+ZV6lci401n/6N5lhTWSJT2TAe+PhFAKZBXE+j1P0DLyyru2L9/PyZNmlRxctW2bVvHnch/+hTNROgaERABERABERCB9BM4dOiQ4ym1a9cu5+Hc5NEilGw3yZhHRuvp/LOBsmJzK11+6fpL2TEZmD/a/JtlbAZOAerJDTFmxjlwA93eaVhxLZ7ukLlXZbx2ONfWIDT8bLRr1y7kV0xexj9BQsvsmDFj0kqZn2Mq0OHGNXToUHTv3j3qPlFR+vbbb0EDlVvvNdzNjAumgu5X6qN+WBwXUhehizL/DpJYxxtHF9JcExCRAAAgAElEQVRyixTWsJhLgYWXAHQJpvAlwbTytTo4sQAM7qbrgbt4+WJjoDU/nBIREAEREAEREIHsIeC1ytDKREtSKhPEREVm/0KTQ+PIVnN5z5eA1t83/155O7DmV+bfdXsCA6YAhakt4xFVn3WRdQTWr1+PTz/9tJL1rVu3bjjuuOMc998FCxZUJA5N5gCoEF988cXJbLLKtuieTIWV5SaDpFWrVs6BlL+EFRXc+fPnY+PGjU7SpB49ejhtfPHFF5UUVbo3c9/PkjZe4SHA+eef7yRfTZdUNd5MuCinYuxSWMNR9aeLb/P/gO7PYNE3i50Ptlu+xr2dHwDGrqYqPXgqJl9tioAIiIAIiIAIwNmQvvvuuxUbUFqR6DGVUSnaAsw9FTjwjekG9yE9njVuwPPOAnZ/an7eZDTQ7y0gryCj3dXD7SPARER0CabbLoV1Qlm6iXGq/uRitNDRUjp37lzQ6yAZwuedd955yWgq6jb85XSCbqQizdhaxqyTBa3Pc+bMCVFAXW9Jr/svFVUq+r169XIUXiq3NGIxftQ1YDEskMlX06UP+Mtq+sfLMpvsT7aLFNZwM7jpBWDJD47+dugSbN7byHEbCvJdZ6Y1WljTeaqS7YtP/RcBERABERABWwhw08nyH67wEDqjGYPLSozCuvtz06WGw42n15Ft5dULyrMCd74X6HSPLRjVD4sIMK6RRhYKFTDWCa0qPvvrr792EiglQ+h6S5fUdApjaWlhdZX0qp4dpJgG3UMFl/zq1asX8msqu5988omjvFKoDLPebLrcgmfNmgV6iISTkSNHolOnTlVhsP73UliDpojJDGYNBvabDzmaXwT0ecWJAaAPe5AwSJ0LVC7B1q95dVAEREAEREAEKhHgRpexYEyuQmGWTWb75Ps9Y7LiNmDtr83j6xxjXH+LNhlFtqTcHZHJIKnMSkTAQ8Af28j9KQ9hqsrWy8/B1KlTK5XCoTWSyo9fYYv1+nRM0rp16zBjxowQSzEtnjQusb+xxO3SEMUyNV26dAlrNaVVl98drvdlx44dHeU2lcIxUFldtWpV4GM4Xro10+27OogU1qBZ3PoysOhS85s8FuyeDDQ+xckiuGbNmrALgxbWZNd7qg6LTGMQAREQAREQgWwgQHdIZtx0Xv95eY7XFBMqcsOakXJ1W1larzz7b0Ejo7DumwMsudrgrFEfOJHunqGlRrKBdVV9ZKIbJgyiUFmgG6YkegKMx+QfV2KxtNFqSMsslSF6FdJCx89AODfXWK+PfhTxX0mFnZ9nb0wqFUn2dfPmzc7a2rBhQ6VkVP4nRhse4LdMp9JDg7G1VJDpDuwKD9Z4qLBz586KGFzOW3VJBCuF1b8ySw8BC8YDOyeb39TrCwz4CKjZwrGuekvYeG/lS40WVgZqS0RABERABERABLKPAK0Wr7/+eqU8FbQq0bWRymtahQmXprcB6B6MfKDvq8CW/wO2/MN0o/mFQJ+Jae1Sqh/G+Mkvv/wSTBbkFbpnMxZPoVdVzwDdYVlf2I2r5LploiFJKAHG+FKhpaUyXNwuLZTRHJbQM4OuyFSsnI9m8+YOc7oIJ1NYVoehC7TqukLr+ZAhQ5xnVleRwuqfWboBO1n5tpnfdLoL6Hy/888VK1Y42cKChH76XCzV5SSjui54jUsEREAEREAEwhGg5YWbziDJWK6Kmb2PJl7qcCuw+a8AEzJRuj8NtP1RtZpQv2XQO7hM1LjMNri0iDIrsKvw0/JGD0DGYEqCCTDhEqt/+KVRo0Y4++yzo06g5I0npTWaNZ39ZYASmQMqq++//z6oaLvCpFFUjKv7QY4UVv/KWf0AsIrJC8qAgsbA0EVAYRunvhFfYm4KayqmXIzMgEaTO79E/SmyE1mUulcEREAEREAERCC9BKzMVfHttcDGZw2I2h2BQ+WhSTXqAv0/AhoOSxgS9zgsj0ELM/c1LOmTqdjdt99+G9yYBwm92M4999yEx1udG6Cb6Mcff1yh1DDJ0ogRI7RHjTDpdLFl4iK6QNNSyjhfhvgNGDDA+TxEK/z8TJo0qaImKhXes846K66azoyHZQZi6h3sD//PJFqMwaVQD+Hc0liWkXCFaKEk6ToprF6QTLY0rTVQvNP8tO31QPc/Ov+ke4obS8H/00WAwcyUdKWuTtKcqxkREAEREAEREIEAAlbmqtj0V2DJVZV7W7uziWmtnVgGUCo4tMjRJZLWOW6EuVlnwqlkuzNGs+gmTpwYNikOa19ecskl0TSTs9dMmTLFic10lZpx48YpXC3K1cD4Vlf4OYjHa5JKL1123YoijP3t27dvlD0wl1E55WeSHh/uZ5I/91YpYfmcYcOG5cxBhBRW7xJa/wdg2Y3mJwUNgf7vAw2Od+oreVPdswgvs39JUY3p86eLRUAEREAERMBqAlbmqtg7w4QqlZjYuAppeAIw4EMgv07cTP3eY96GuNehZS6dllbGXL711lsVViT/wNgnKtKSYAJr167FZ599VvHLPn36OFZCSfoI0MrKEphMfkShhZYu2f7syuF6RGWVRrLVq1cHXsLPI2NqqQTnkh4ihdVdDiV7gbmjgL1fmZ80GOrUO9t/CCGuwPQR58JjLItEBERABERABESg+hCgBYMxYnSP9Uu02UKTTuPQSqOwHvJtYNtdDxxjvMDiFW+dTn8bdEPkfidd9STJnsaBSGU6Ro0a5bgrSyoTYFwjQ9dcRYkKEucvFpdWcU0OAa7hadOmVTTGQwMeHkQjdIdnBuBwpXcYhsiMz7kmUlg543wJsJTN6vuO1jXr/gzQ9tpAV+CePXvG5SaQa4tL4xUBERABERCBbCPAmDEqcowfY7yY64aXMQWgZA8w5zRg3+xQlH1fA5qNTwivTS7QLGPD0iCMJ6RQYaaLppvplj9T0qXw002LHBV+1621d+/ejnU1HrfWhBaVbna+MxhHvGnTJocGXdnHjBkTlWs2D8uosHrdk71Ic9XLQArr3pmmjA0LcTPREoW1V4evxcr1+yu5AssVRd9EIiACIiACIlC9CXDDyT9UWune5wqVgIEDB6Z38HQJnn8ucKQ8M7D79OHrgFrtEuqLt+6sv6F0ZpdlaRHGXrqHA4ydHTt2rJNMZurUqaCrq7M9y8tzfs5kNpKjBMjtjTfeqEj2U7duXYwfP17KagYXCRVPfnfQxZfCBEkMJ4x0gECljIdIQR4e7lBy9dAmtxXWQ6uMGzDdbXxyuP4YfLj+KuzaZ0766ApMVxR9SWbw069Hi4AIiIAIiECaCcyYMQPLli1znspqAHSzTFu9wwj7FDQfD/T6O1Aj+iymXnR0IWWsnKsMBmFlKRRmIU1lSZRdu3Y5yqpbv5KWVcbOsu4qhfUmaa1yXSRpYaJLpCozmBmjsspSQAsWLHD+z7hG1qtlUh5J5gjQU4CHLevWrXM6wXXN8jNBnyV6cjB+nn/CuQKzDR7gUBdJl5t+5uhVfrL1Cisn7+GHH8Zll12G0aNHOyP4wx/+AKaep9x2220xZ9+qwLDqboBlbALkcGkDfLjtTuw60sH5bbSFg22aXPVFBERABERABEQgMQJ79uxxYgPdchLMoMtNY1oUpgj7FNRsZrIE14stA6mr5HhdFiMR4iaZG+2mTZsmBjLgbm7q3333/7N3HeBRVVt3TctkJjNpBAIJJfQiVUQURCyAgooduwJPxfpbnh31PfWp6NOnYgcbdiwIiiIqIIJ0VFR67z2kzCSZTPu/dSYzmczc6SWT5O7v40OZc889Z507d84+e++15oAYu813v0WHjFEnt2PNyC/xT9qhQdxnHd8OSZzFFFL+TaMuJw9V6oPhOb4za/i9USLnm2++8UyEUVZqs3obszjo2LrfL4FmzbRiXtuyZcuGD0wUM0hph5WL+MYbb4jQOFNAmP9N9jgOesyYMeIk4s033xROK39AIrZ1Y1y1qxLmcKow78jDOFzdBTIrcMTIyhfICMgIyAjICMgINAoE6DAxdXbdunViPnSYGAHk3iDhFmSfAoVGkEMiKzICFtboLlu2TKQ7u43ZY+3btxfROmaUURZl164avdeayE7//v3Rtm3buKWZsjaVEV73fZgqSY4QOqy+Rof2hx9+8GiLctN++umnx20sCV/HON6Aa3T48GGsX78elCRiyqk77ZS3Ydop10m21ECAddlcK7fR8WS0leRhrFPl8+9dr8rPO3bsiA4dOghNWD77bM8DmqYYWXXjltIOKyOpnTt3xqpVqzBgwADhsD7yyCMYP368eLHSnnzySeG8sl3EtuNhYOeTkpdVOwz46chEWNRdZVbgiIGVL5ARkBGQEZARkBFoPAjQSZg1a5YnbZUETKNHj068wxRknwJ1LtB3AZDRO2yguembO3dunWiO0WgUEUtv2Q3O948//qiz0WZE+cQTT/Tsv8K+aYCGPADgPdzGwAOd0EAyOr7tTz755LiNJda5JPN6ssgy4k/dXF9jGjUxlC11EKDTyfVyp7wHGxkPjsiVw++kbHURSFmHlQx9LFa+88478cQTT3gc1rvvvht33HEHSOtMmzRpkvjRIBFCxFaxEfhzGGBx5Zd7235Lbywuvh29+w1Bly5dEv+jFPHg5QtkBGQEZARkBGQEZASShQBTUilV4WaxpQ5ir169Ers/CLJPQc5ZQI/pgDo8AiIylrIelxFWGiOaBQUFYORUSvqE89ywYYOojXTPmfWRlOcg8Uu0+qx0hqlvz7G4I0uMHA0dOjSoVqWvZixTX+loM/rUlIxMwMRPypoqg2wqrz+/b0zZDuaw0kGlr8HIarTfq1TGIB5jS1mH9fHHH8e4ceMEq5a3w0oHlg6rO8L62GOP4dJLLw3bYWWOuLsAmgDqLEtRcOx2KB219RMltjaYd3gidJlt0KlTp8T+GMVjFeU+ZARkBGQEZARkBGQEEooAnbaNGzd6agVZI8gUVtZ4JtKk9ikWdRfszfsAdmWO5K2ZRkgHlVE46saTNZaph24WXl7EaA43yMFqcdmeup50kLzTFt0ElO7+qVHLVMZgdvDgQVHiRRxJ+OQeCzfoxJFjDGV79+4V6cpuY9pkIgmhQo2nPj5nVNpb6sd7DFxLqZTq+hinfE8XAnRY+d4IJFPDzAY6q4l2VJnqn5QyhgQtfMo6rJ999plnyiy25yngJZdcgunTp9dJAfZNEQ6FE7/kTKdwG3W/SvctRa5mI9KVZSi35eOApRdUWhczHhdYNhkBGQEZARkBGQEZARkBpvcxMuiOODIFk1HWRJvWthXp1t+hchyFVdUOFdrBsCuk0wa5r/Gti/N1auioMlMtXI1OOq1r164NGCVyO+9uZl/v+5H1lDXAZAP2NTpY1AoNl0CJuLNMzL2PY3SVjLhNKcrKKL87Su6LJ50fMijLljoI8J1BoljvOmPv0dGJjCpLNMIp8kCpISudpKzD6r0O3hFWFt2TLODRRx/FF198gd9++w0PP/xwWCdzvmvL0z7mlUsZw/PDhg2THdYIvxBycxkBGQEZARkBGYHGjMDq1atFxMRtI0aMCNvhSjQuwfY17nvTwWY6c7jOqvs6Ooks1QrEZspILtlpfQ/6KbnCP1ImxZoaCiNGWBcuXOiJ0Hbr1q1JRRV9SXy88SKfCzlfZEsdBPh9oa/hzYTtPTqZJCu8tWoQDiv1uZhuwi8iI6R8UfG0j8Z04GiNJx5kGpYyhubpsCaCxj3a8crXyQjICMgIyAjICMgI1C8CviQqZPskUUoqyIgE29cQtX79+on602iN0b0dO3ZEe7nfdQwOnHfeeRH1x3Ri7guZXkxjKjEd5aZCVMO06EWLFvmlmDJKTecnnNTqiACXG8eMANeMmRnehz3MLmAqML+TsoVGoEE4rKGnEV0Lphp707Z790JiAb4Ao5LLiW448lUNFAHb9pWo/OVd2I/shKbTSdCdcTOUxrwGOht52DICMgIyAjICoRDwjhpyv0B9RB6s17clel8TrP9o5s40xWgCD4yy0ml1G1Mq+/btG80Qwr6GqdbuIAdrZ2Nx/MO+qU9D1v1S3pGHJm6jg0pel969e0ccNY92HPJ1kSNAh4up8Xx2ebjCuu14ykRFPqKGdUWTdlj54uFppJQxpYUR1qZyYtewHtvUGW3lL++gcuHbgLXSMyhlVj705z6EtK51xaFTZ9TySGQEZARkBGQEYkGA2V5k/nRnezEddvjw4fVeS5nofU2w/qPBMxZWW2/nmdEq4p+IrDgSS7EUzZvsiXOlFiyldZLFdULSHpbB0XGmMaWbTipZm2WTEWjsCDRph5WLy5pYd1qJ92IzTE/SJdlkBAIhwMhq2bsTJD9W5bWDcdwUKI3NZQBlBGQEZARkBBohAmThZZTPzf7JiAklYurbEr2vCda/1PzduqEkX/I2RleZyRatk8nDAtYGMkWYRsInSuMw4h1Po8wipX2kLJn1s0ePHhXzdZP3UNaH+KVCKno88Zb7khGQQqDJO6zU9eLL6NChQ4L+nVpkRUVF4EsoGNW7/DjJCFR88zSqVn4uCYQiTQ/j+ClQF0ShDyxDKyMgIyAjICOQ8gjQcWAt4f79+8VYKW/Dw246Evn5+QmXqQgEkC8pFJlB47mviXTfxDRWYrR+/XpPRJq6q9xnMY06UvIn97x5UMDIp7umlg4wuU7IlMv+Q5V00QEsLi4W3fm2JxsxPyOJFbVo3U6xL+ZMx6WTzjpmX6biYP1H+nDz/iS8co+XPCunn356yDlGeh+5vYxAqiLQ5B1W98K49cCifXGm6gLL40ocAqbp96N67Y/SN1CpkTluCtRtE1tTk7jZyT3LCMgIyAjICIRCgFIt3333nV8zOkuM9iU7+sUo5owZMzwMuqxtZNpqIiyafVM01wQbOzexX3/9taTGJWtMKZnjG3HlGFiD7Bs1ZXvWwm7dulU4174R4WDj4N6RMkFkX2YpWaD+pcYTztosX75cjMtt1Fqlwy+bjEBTQUB2WJvKSsvzjDsClpVfwPzNU5L9KjNbiJRgVbO2cb+v3KGMgIyAjICMQGogwGjjt99+K6mxyOjhoEGDwMhfMoyOGKOr7hpH3veMM85As2bNknH7ersH2Ve3bNnid39myZ144omCkMjbSLbJyKyvLqY7YOF2qqOdECO8ZIN1p4q7+wk0nlD3YZSXkXx3lJfredppp9V7vXSoccufywjEEwHZYY0nmnJfTQ6BY8+dDWfZIb95qwu6wzhuKhRafZPDRJ6wjICMgIxAU0EgWH0jU0RZY8h002QYnWcSQfFvGtOSmTYa75rOZMwlknv8+OOPOHz4cCSXRNSW60dWXqYJe1s0Di6lZ6jbG65JsQKPHDlSpJ3LJiPQlBCQHdamtNryXOOKgHXrcpR/cCvgcLj6VSgBp+u/FZp0GK58AZqOA+N6T7kzGYFURMBZXQnb9lWwH90FpT4bqja95OyCJC6UjH8Swfa5VaJlZCKZ2caNGwWLrDtCyChcQUFBJF00yLZffvllROm7oSZJLhPWpNLh5x+yAEvV4DKFmKnfJO4kDwojoSSC8o2set8vEhkfKVZgphQzbVk2GYGmhoDssDa1FZfnGxcEnNZKlL93E2y7/xL9KQ3NYLj2NZS/NQ7O6grxb5rOg2G85uW43E/uREYgVRHg82766E5Yt6/yDFGhz4bh8uegKTo+VYfdaMYl41+/S0ldxbVr10oOgvWrlMdLRoSVzg1rV91po3S4eO+mYPGMsHKtRo0aFTVs3FSTRZl/Sxmj3Yx60xEOZTIrcCiE5M+bEgKyw9qUVluea9wQqN6wEObPH4TTWiX6TD/pCujP/ieqln6Iih9eApxOiqQhc+wbULcfELf7yh3JCKQSAozsmb/6Fyxrf4LCZ2Cijnvsm6DEk2yJQUDGPzG4RtIrU0UpNSLloLCWkU4j/0600Wmm80xjreSQIUOaRHSV8yVLMEmJfFN2iQPrV311UqkIsW3bNsn2lDPs2LFjTMsVaDzuTjku6s+SUZopwlJknzx44HPl1vmVWYFjWhL54kaAgOywNoJFlKeQfARKJ18I+5Gd4sYKrQHZ934PStnYi3ej/J0b4Kipa9UU9YfhutegUCWHdCP5SMh3bMoI2A9tRdk7N8BZUSIJQ/qp46AfdntThiihc5fxTyi8YXfuS4rjfeGAAQOE1EoijQQ/dG7KysrEbZqaPqdv6qwb606dOoEOqG8Nb6TtI127QP379kNHlU4rGX99nVaZFThS1OX2jR0B2WFt7Csszy/uCFT9+gEq5r7g6lepRsa590N7wsWu/3c4YJ79FCyrZricWV0mjNe+BnWhXHMS94WQO6x3BGy7/0TZOzcC9mrJsWi6DYXxyprvSr2PNsAA7FZUrfoK1b/PEjW4TGfWdBgA3dAboMxulaqjFuMKhb+qRUcYLv8vVHlFMc2DB3CVC9+GdcsScTihym2DtL7niveeQqONqe/GcjGdRdYyMnq3fft2lJaWiqmxZpEpoIykJcp27tyJpUuXemonyYxLZ62pGetI3RFJpvaGSruNtH2keHr3T6kbRuPJ4My/vY2fUSeXKcD8Q4eX0WJ3LSyfHUok+eq8Rjoeub2MQENGQHZYG/LqyWNPOgKOsoNig+4o3i3urWreAcbxU6DMyPWMhZu7kudHeQiYtCdchIzRDyd9rPINZQQSjYBt/waRUeC0uFhJfU3b5xxkXPxEoocRU/+VC95A5YIpfn2oWx+HzBs/iKnvRF8cKsIq7q9QQn/uA0jvfyGgVEU1JEbRrTtW+6V9p59yHfQj7oiqz8Z8ERlr58+f70k5zc3NFWzBiZK3oayO20Gm83Peeec1Zngb9NzohFJ6iDI84crnyKzADXrJ5cHHCQHZYY0TkHI3TQOBqsXvo+LHyR5nNOP8R6DlRtDHKuY8h6qlH7v2i2otMid8AFV+0zvxbhpPRROdpd0K86wnYPnjWwBOSRAU2gzoTrsB6SdfKbIRUs0cx/ai7N0b4SjZLzk04eidOCbVhu0Zj33/BpS9fyuc5mPBx6hUQdN+ANIHXw1Nh4EROa6W32bCPPNxyf6VmfniwI4RV9lqEaBTsmrVKo82KFNS+/bti27dusUdJtZiUlOUxvsMHDjQT3c07jeVO4wJATqqPNRgtHXv3r1+tbTenfOw4+yzz47pfvLFMgKNAQHZYW0MqyjPISkIOCpLUfrscDjtNnE/dZveyLzhPcl7M/Ihallravu0vc5GxiVPCiIm2WQEGjwCTqdIi69a8mFYU9EOuBgZo+4HVKnltIZKqU3plGaHHWVTroVt33q/NVCk6aAw5sFx1JUJ4jGFAtrjL0DGeQ+JiGnVL++IWnxNp5OhO/NmKI3NvRo7YT+4BaYvH4H9wCbpdVapkTluCtRt+4b1HDSlRnRav/nmG48mKmsUyT6blZUVNxhsNpvQXS0uLhZ9ZmZmikiuL8lQ3G4odxR3BA4cOIAFCxYEjLZGIoMT98HJHcoIpBACssOaQoshDyWFEWA06ev/wPL7N2KQJFgyXPm8K1ohYU5btWARrl6/QHyqNObBOG6qzJiawkssDy18BKr//kFEV92pwKrm7ZE+6Go4K8uhyMiCs8qMyl/ero38KdXQ9hkF/dl3QaGL34Y9/BFLt7Tt24DydwOnNKf1OguGS5+O9TZxv55SNhWzn66JbovQGrS9RoosDkVGNtStqYPbTrx/qn59H7Y9f9cZgzIjBw6mcdtqa4+VWfliDWGzwrZvHWx71sJRKh15dndGx5jvNblGX3qJqd1JnVar1SoaULPz1FNPjVstIp2dhQsXeiJ0PXv2RO/eveP+vMkdJhaB2bNnewizfO9ETdjRo0cndgBy7zICDQAB2WFtAIskD7H+EWCkoYwb24oaIo32J8B47atAEPZfEb2ZOtYzeEYwSOQim4xAQ0bAfmgbSl8d40mLZ11k5oQPoW7Vtc606PAIZ7BG+okf0pGiNjHJyFLBHOVHxBjdjN++Y1LmFIoIYqqRL1Wt+BwVsyd5UrFVBd2FhJYi3SgJa9XCt1G5cCp4kBZPYyqwcfxUUMJINn8EmPpJMiTKnLgtnqzBjMzRKaYxEnfRRRcJSRvZGhYCv//+O9av98+U4CzIIkymY9lkBJo6ArLD2tSfAHn+YSFg+mIiqv+c42qrTkPm+Legbt0z5LWmT+9F9bp5oh3ZR7Nu/UxEW2WTEWiICLDms/yjO8GUd/FMazMEoRgjkVJm27sO5pmPwX5ws+djdbt+yDj3AajyEyv1EQ6+tu2rYPrsfjiC1ICSYVd/zv3QdDix/lP6nU5U/z0X5q8eg9NmEVPk+AxXvQhVs7aBp+x0gGtBnWjr+p/DdlwV6jSoWnaBIiMXtq3LPfd03yjjgn9Be/z54UDdZNtYLBYhOVNS4pJ+ihdrMKV02K/b+vXrh+7duzdZnBvyxClLtGTJEnBNvY0R+cGDB0Ov1zfk6cljlxGICwKywxoXGOVOGjMC1m0rUP7eTZ4ppg+8HPpz7gtryoyylr83AU6ra3NJ8hn9yHvCurbRNHI6UbXsU1hWfSGmpO17LtJPGRt48x9p+4YOVBLm6zAdReX812Hd9KtIS+dzqOl6aoTIOVE27RbhuLgt/eSroB95N13XgH05K8tEdoL9QK3Tygirpm1f2PZvDGs88Rl/3SGS8bv01cvA8XksTQ91yy4i1dnbyVakG2C84nmo2w+IELP4Nrcf3iZIopwmV82iQmdE5nVvQlUQPpkPDxysG38JPDCFQrCfk2wqrc9IoTNNc6UXfwDb7jWA00WypRt6PXRn3hLfSTbC3kiww2goa05psbIGsz6W/bkdHDo0w4YNA9NHZWu4CPz9999CEomRecrc9OrVy0+fteHOTh65jEBsCMgOa2z4yVc3cgScFhNM3ODt+E3MlKQkxnFvhq1r6LRUoPzD22Db+Ye43pVCNwVk12wKRkfDPONRWLcsrTNddYcBMFz8Hx+SFyDS9g0dw2TMl9iz/lDnBxEAACAASURBVNqbCVehSYeWzuawW8OCkGm9Fd//D5aVrkMHkocJyRrKNanTQvbhKD+MitnPoHr9fMm2wcYTj/H73pTSU6ZP7hZRR9cXUwPdkLHQnX6TmJuzyoTK+a+havl0j3NGx00//DYXK3iQUoCQYETZwFF6EOUf3wUyA7teRtSAfgDa/hcI6ZpwzbLqS5i/flKyudLQDAY65m2k6yD5HJg+vQfWzUua5PssXIz9njcJ1uA+ffpEHRElyRJlc6qrXSne1FxlqjGJnWSTEZARkBFojAjIDmtjXFV5TnFDwLplCco/vBNwuE7G0wdcAv15D0XUP1OCmRrstoyLHhdRxqZglfNeR8XCqUHib/4oMHYjte1KH3QV9Gf/s1HBFgwfV/Qytvk6zMUof+dG2A5vk8TUeOULIBNuKLOs+U4cPMDpcDkq+Z1EbSfT3CMx86zHYVk9U4jgRLK1DtQ+3PHXHaMT5e/fDn633ZbWdQgMl/8XUNV1vsmCXPHDS4DD7mpKTdOz7gKfxWQaHcXyD26Hbcdqz20Z2WSEMxore2scbLvW+F2aftLl0I/iuyrw6ti2rUTZexNq32cX/gvafnJacKh1iCdr8MqVK7F5sytjgU7q+eefL6eNhloA+XMZARmBBo2A7LA26OWTB58IBFinR8kHp7kE1Wu+ha2m/o4smiSXYRQiInM6BPmSm6mTtWaZN38smIYbu5VOvhj2I9vjMk1lbmtk3/l1XPpKlU6C4cO02fSTrhD6maJe2iuS6ayuhG3bCtiP7hROo7pNnzoM1M6KY7BuXy1SPy1/zQXsLpZSX9N0GADdaROC9k+inqrF0zyMwMrsAhiv/J+obYzU+B0oZ0qrFxFTpH14t2d0MeP8R8PugrhRI9my+ivPNZrOg2C4+Eko9BLsxXYrqn6bicofXxZR1xoPAdr+F0HT/gQwrVgK/7AHFKCh7/ra961H1covPQdnad1PR8aF/w5IshTq/oy2V/48BSx3oIarslkbaHuPhPakK4RudFBzOlH+0R2wblosmon32U0fiXpm2YIjQFbfRYsWeViDs7OzReon5WhatmwJtTqw7JPJZMKhQ4fATdvatWs9zMBdu3ZF//79ZehlBGQEZAQaNQKyw9qol1eeXKQIiJrTj++qleNwd6BQiA2itu95kXYp2jOFjps8d6SGNbCshW3sVvLMMDDKFw9jHWHOQ0Fq7+JxkyT24Sg9gNIXz4czgDPpPRQ6Raw7ZV0hJUxYh2irSVNnOzpbhsv+C2VGLioXvgXKzrijoeFMKVT/nq9Bml6w/JI4KRoT3y86rHFiq1W16Ajj2NehNIRHZGZZNh3mOc960nxFij5ZgLOCp+hbt6+E6ZN74Kwql5y2G386sbEa62f5rvBeX+8+lc3aIevWT0M7lrEOJMj1rtr8mzwHD/rhtyN9yLgE3rFxdM3axGXLlok6RV/Ly8vD0KFDJSVvjhw5IuRrSODkbVqtVuiu0vGVTUZARkBGoDEjIDusjXl15blFhAAjqyQ08a71c3egzGrpkrfIbR1Rn+7GjHiVvXeTh3iG0SkhQxFhSmVUN6/HiwKlHnJIlDjRdD2lzuism5fCtstV7+trlO7IuumjepxNfG7N+knWRlpWzYCz0iWTFK6x1pORV3vZIf+kTbUGsNs8zli4fXq3C9q/mzTsrLtAKZtozHFsD8reuRF01qWMbMOqFh08H7EG3PLbLDgrXAyrUsaMBzLVak8cE1hexekQGsqUgnGz61KKxXDZswHrNevcy+kEnVZebz+yQzKlWZnZHMax4de3S82FkVWmXlvWzZNMymXtu/HqF6FqWVdCKJq1iOUa6sCKFOWdv4tuSNLE2v6Is09iGUQDvfbo0aOYO3eu5OgLCwsxaNAgwSTsNkZWyQZsNpv9rsnKyhIOa3p6egNFQx62jICMgIxAeAjIDmt4OMmtmgAClfNeE9EpKWMEJXPcVFG7F62RYbNi7guuy5UqGK96EZrOg6PtLuWvcxzdiZLJF0tG+qgXSYedTqi32Q9tEQ6NpIOiUCLrlulQ5XdM+blLDpBOzw7KqDzgH8H3uUCh0YKRNOIhGFlrWFkjmrhCIdI0FVn5cBzc5tHs9PSRpgMojRJB/4yiMZoWi1XMexVVC9/xGw8PcbJu/tiPQChQe98xMMWe6cFpPYf59WHfuw5l0272REjZNppIsW3vWpS/U1db1nscseJDuaAy9h/AQadjTimZVLA6tfkKBQyXPwemKssWHIE1a9aIlN54mBxhjQeKch8yAjICDQEB2WFtCKskj7EOAt41pqy90nQYCIU29npQ0/T7Ub32R2m0VWoRYVW37Rv1ajDVr/T1K+Eo3i36ULfqhrR+50HdqivU7Y6Put9UvJBSIeWf3gPqXApTqlwpjCq1kA1JH3yNy1n3ZTd1OmDdulzUTNrIhmq3uSJiNaQ3xJ9EO5L1hikEBFMm6dy41rmrqFeuXDwN1WvneeoQ+RmjpSTgsh/c4pov23vhQ3ZdMlSTbMe6baXn2Qk4VZUG6oLuUHc4EZp2/VzRQ5VasPta/pgNx5GdUGRkQ1M0ALrTJwAqVUT9k6CJ+MdiXM9A41HmFPh1LdWezwFZe6mNzO+Vx5RqoZfqZs51FO9xzX/5p7Dzv8WzqBZkViRQizRSzHXlgQrsLnZWX4sVn0T3H8u6+S+MQ6QFW2u+40zPZo0/D1tkC4zA4sWLsWvXrrhApFQqRYSVep2yyQg0NAR8fydD7YNctf3LYT+yS/yO+XI3NLT5y+ONDAHZYY0ML7l1PSMgVWOqbtMLhqtegjLG9NqgEVZdFjLHT4Eqv3NMCFh+mwnzzMf9+iDrqG74/0FRD3IZMU0owMWW1TNgnkXpDJdeY1rPETBc+lRE8hviQqcT5hn/gmXN7Jo7KaA/536kDxyTiGHH3qfDhsr5b6DyF0YQg5kCqladhbanMrsw7PtWb/gZ5s8nwmmtlLwmVp3fkP0PGQv98P8Le7yJbkgn1DT9XtgPbAovCq1QQHfmrdCdOj6qoTECygirI2AEdDQyLvh3VH3zolAR1vQUw5/Oavn7t7hS0QGhT90UavOjXmAAf/75J6i3GQ9LS0sT+qtyDWs80JT7SBoCAX4ng+2DpGr748kdkLS5yzeKGgHZYY0aOvnCZCMQrMZU0/VUGC55MmqmSkYETdQL3ShN6sNooGHMpKj7d2PFKJd55mO1MhluN0ytFXI52n7RkToley2C3Y+MpiL9srJMNIu1vo1szWXTJnjqfxlZM177KnhQkWpW/ddcmLi+QVhwVXlFgkAprc85UDAtNwJj7aD5y0dQvX6B31WsHxQawc1ra0Aj6Fo0TXT/kY4nnPaMwFb/9QOqln4M+4GNrnkEEGaJ9XscDB/el6nuTJnWnnCx0HON1KqWf4bKH16UZFGOx/pGOp5Q7UUmxfu3ePRsGd03XvcaFDoJxuVQnTWRz8vLy0VNKjdfvkbipYIC/yyDLVu2SLZn28GDB9epeW0iMMrTbMAIBPqdZBZWWt9zBHmgrzHTyLrzN7/afqWxuet3L6+oASMiDz0cBFLWYd2/fz+efvppHDt2TOiLvf7662D6C1n2XnrpJaxevVr897333gsKcMvW+BEIXWMaZQTUbkXZ+7fWpq96Q6lQCPmOzLFvivTNWK3srfEBSYW42cu88X3BAuung0j9S3cdIzfCvqm0vgOLtH2sE6u5XpCxvDcBtj2udFj+ABmueVlIgMRi1Iwsn3aLJ7KoKujhIq1KN0TXbaT4hGzvBBwOCJKpPYGjJ9o+o6A/98GYDj6Ek/DBba6UYz4TrFVNNwodUUrgxGqJ7j/W8QW7XkS3WYdeoxfr2zYeEUopfFyJBK5sAhojuLozbg4/5djpEDIzlQum+E8vzusbb/zFIRw1emlNoDY/HvhRnobyNm7WX2qpMkrK9F5GTX0t0vZRjVHUslNnmc+xsuZ3KKqe5ItkBIIiEGwfFA10sXIHRHNP+ZrkI5CyDuuGDRvQokUL5Obm4o033kBZWRnuu+8+zJo1CzabDRdffDG2bt0qHFn+O9vK1ogRcNhQ/tFdsG7+VXqSCoWoi9Sden1ETgx1LM1f/Rt0iNzGtF9RA+dwQJlbCE3RCRH1GWwVjk06E2QMDmSsA1MXHS/uSSePKS+sXaz6dRps+2pqHPM7I/2Ua6HpeLL/poI1oJG0j/MjU7XsUxexVI1UC0lihIPmpSEa1S3tVpi/+6+ofXRtjNUiksU1j8gixSdEe7L8Mi2SZEqUIWFKZ0BL0yF34uKoIm++fZI917pjJRxH94hnRF14HFTN20cERbDGie4/bgP16ShZNaB18cmE01SMykXverIKqJmb3v9C6IbfHlJv2Wm1oPKnV2BZ+blH7ocHMdqBl0Opy0rI+sYVf7sVpVPHgpkVNHVhD2Te4D54i+udGlVn3NOQMZhOq8FgQH5+ftBIaaTtIwGLesKVP0+FdcsywVyuzCmEtu850A4YI9ckRwKk3DYkAkztLXnu7LrcAyGvCt4gVu6AGG8vX54kBFLWYfWe//Tp08GUmIkTJ+KRRx7B+PHj0b69a3P25JNPYsyYMejcObbawiThLd8mCgS4oauY/ZQgjQnFlqrMLoDhyv9BzVrTECl5TDEuffPaOg6kSF+97rXA8hhRjN/7kvK3rxdpLWGZQglNu77CUXVUV9RJhWG0N5NpMD7yFiTvKXtvAhzmY2G1D2scYTbyZQVmqk7WXV/HTS/Sabeh9KUL4CjZ5xqRYA3+NCLm5kjxCdg+TQdVq26ug44A0Txf2NSte7oi6LIlDAFXjemNcAQ4FIpHhDXQ4K1blrq0lmvqOdlO03GgYM8lW7OUkUSEZG/WzYtrP1apYbh0EtJ6nJEwnOLdMWufqVPr/i4YxjyDtJ7D430bub9EIOB0ouzdGwT5mm8Se/rga6E/685E3FXus6kh4HQKSTDTx3fBfjQI6Rizx0SWmZcx6C+IF2uzWLw/TuR7vaktUyrPN2UdVg5swYIFOHz4MHbs2IFrrrkGHTt2xN1334077rgD7dq1E7hOmjQJo0ePRo8ePVIZZ3lsUSBAYhlqJ1qWfFjL8BlGP6wLTOszCrrB10KZ20byCuvmJTB//Z9aPUiFEmndhkI/8h4os1uFcZfompDV1DzrCf8aNbdzHYF8CR0gMiR7G51htzai7wjTjhsmdCcTYSJN8pN7YNvhYgXmBp01v/GW7SGDsGn6fR55kkhZg81fPgzLmu8kIYgUT8lOAqwjI8yMNDPiLFviEBA1pjMeRfW6+X43SUYNKKPs5lmP127IFApoOp6EjHMf8HsXOY7tQ8W3z6CaWSM1hx48cMs4/xHh6DYkowwPD8rsBzaLYZOd2njNK3HLTGlIWDS0sVpWfyV+k6RM6P6SbDDA72hDm6s83vpBgIfMlPXjfo7v6EAW6Hcy2Hud2uGZN30YE3dD/aAi3zVSBFLWYfWeyOTJk3HgwAE8/PDDeOihh4TD6o6wPvbYYyLC2r17XT3HQEC4JxwpUI2nvRNp+/+Cbu0sqMoOwNqqF8x9LoVD3yxOU4y0f4n2vS+FwmlD5s/PQVXikoDxmFLt+k+n3VO/ZzfmQ2G3QmkurnsCp1SjfOD1cOpyoFv3tWe+tpy20K/+AAqPc6hAdev+KB/yf3Cq/OuH4gSMqxuHDRm/fwzdhu/r1KRWdhmGyh7nIX3D99Bt/RkKssCGGbkLd3wOjR7Fl4Virw23t7rt0jfPg2H5VM8/WtoNQvkpt4WutY30dk4njEtfh3ZbLTmW6YRxqOp2Vlg95X5+I5QWFxlU3EyhhFOjQ2XH01DV7WzoNsyRXF9z/2tFKrOvOZzAir0O/HbAdXrcu4UCg9oooQzC2VNeDfy8w46tx4BcHTCwUIkuzRR+ERL3vSJtHzds6qEjRbUZWfOfhvro1prvmAIObQbKT70b1vzEH2wqKoqR/cO/oTId8szemZ4Ja/OuUB/dBntmS1S3HYj09XOgKt/vaePQ5aBk5H/i+C5OLvjpm36AYUXN+0WpRukZD8La8rjkDkK+W8QIGH95EdpdyySvcypVKB3+KGzNu0bcr3xBE0PA6RC/e9wL0CwdhqCyx7lI27UChqVvQOErBUaZO5YOeXFzcB8U6HfS/73uwtepUODYBS/DkZHXxACPfLo6nQ5t2kgHcSLvLflXNAiHlenAL7zwgkgHfuedd3DppZd6UoDpxP7jH//wOLChILRarSBLX1M166K3oV4zAwpqW9aYQ58L+9BboOl6WsywRNq/ZPv0TCjsNiistSdxPHnTHDcMjj4XwqnSQl28FYqqcjiMLVybUIcDaZt+gnXlZ3CU1W4UmRYsGEMDRC5JCqQ58TJY+18BZxIlZdSHNkBd4kqLsWe3gbVFNw/REp1V9ZHNUB1YB8vy6Z5oYqyL41SnwTHmZahakEU2cgbTQPdn7Zpy5gPgDwqN/Tsv+i8c6YlhCuW6K2fe75Iy4Q+WRgf76CddmqMBjelIO6GafjsQQBImUnzJVqw96XLYW/aALa+zGIfbgq2v931KK22YtvwYthQz3anW2ueoMHZgDnL0/g7un3vM+HxNOUprv8LQKIHBRWm4qK8/u2Kk7SPFIRXb8zukObgOyvKDcGoNsDXrBHuWP/tqosauNB2CcsFk2LZKOwK+96X+oGPYP+Ew5idqSAnvl5grpt8mtH7Fe62wL1SX/DdkaUbCBybfICgCyp9fhuOPWdJtyGJ+yfNAiy4yijICARFwmI7CMecpqPfWcoGwMQ/hxAFxjY46/42ZLpoBl6K62wioSvcF3AdJ3cz9Xlcc3IDqFZ/DaTG53jUdh0A5Mg5cGY18jdVqNTIzYycPrS+YUtZhffvttwVjXuvWrfHee+9h586dIrr666+/ij+sZ/3yyy+Fnhn/nScHsgVHwLp1Bcqn3STZSNWsLYzjp4J1h9FayP6vex1KY+0pmEvD79aQt1Pos4VkjabTySHbOs3HYPr8QZeYfagIpUIJ3Rk3QTf0H3F14EIOMoIGFT9MRtXi96SvYLTOr07XWaeGzvdCOui6MyYgfdA14TOYBhmv0EZ77yYXY62bFfjalwVpVCJNsAa/fwtYA0gLyhrssEPIhfz0SkD9UtFJhHimn3QF9KPujWman686jFl/8IDF/wDhrONyccXAug5MWaUdk+bsxL6SKslr7hjWBv3a1jInh2p/1/A26N/OGNMc5IsDIOB0oPzTe2FdvyCgzA7XXdNpoEifDcn83QCAtvz1PcxfTPRETYxXT4amyykNYORNd4gkMiz/8P8k+SHIPk7JEHUrHqjKJiMgjQAVHCoWvhX8GFyhgLpNH8FmT6c1JnPYUf7xXbBuctX+8zkVnB7ycxoTrKl+cco6rMXFxViyZAkcDtKsQ9Sp0sgQTIe1tLS0zr+nOtCpMD7zN0/Vsqz6DIh1n8ZxUwXDY7QWrP9o+lRm5EB7wiXQDhwT2QvObhU6lRVzX6ytUfUdgEIB/dn/FHqYqWwO0xGYv3gY1m0r6gxT3a4fDJc+7UcOFai97xwp1aMdcAkos6JI00cNQdWyTwTOtazAF0B/7gOxswKHGpEUa/Cw2wR7stuc1ipUr/lOPPO2/S6G5UAWKZ6B2ocatvfnFpsDD87YhkNl1ZFcFte2p3XNxvVDkhd5jOvgG0BnlDgqf+cGUCtWylwHLa+LDVdjMEZaOF+Sq9B4cGW4+sWY3jGNAZdUnwMPHX1/Y9xjpt614bL/JoyIMNWxkccXGoHSyRd5vvOS77mWXcRvs/a44UCcMtnsBzejbOpYz6G1putQGK/8n5zREXq5GmyLlHVYGyyiKTxwslFWr/1ReoQqNTLpsLaNXtPW9NkDqP77h/ggoFQJnU11Uf+o+ws6njjMN+qBRXFh5S9vw/LHt6JGV9t7JHRDrw8akfFun9b9TDiKd6N6/fw6qTkchiq3NTLGTBKSLJZVX4mRpfUdBd0pYwNHYBmxXPYJLCu+gL2YNcau2ktlZgtk3TkrbqzAoWASrMGTLwTZnl2mEPNJO3400roMgWn6vbAf9a2BViGt66lQtuiA6rWstQmNp8PpxN9fvAr9prmivanjcPS+9DYoVSrJIbL9938fw88bXfJFgztl4dzezUCtRbvDie1HqvDzhmNYvr0MdFrr0xhdZZQ11e2Y2YYvVh/CX3vNaJmZhrN65uL4tsZQROD1Pi3b7r9Q/i4dVulDCU3302C84n9JHycrJIjl7DVHcKCsGj0LMnBx/+ZoZtDEPJbKBW946ckqoMjIQVqXU0Q2izKrZcz9iw6cTli3LkPVovdAaTISWwXtP9L28Rllg+jFUXoApS+OBt+nwjQ6KDOy4Cg54Bk/U9aN17wMHmzLJiNQFwEnjk0aFliuT5OO3Icp5+bD/BsHGCt+egVVv9TychivfAGUuJGtcSIgO6yNc139ZuWsMgl2Vf7ISxmdDUZYVc2i37xaVs0QzLvxsESPJx79x2OeSevDYReyBZYV00UaTZ0NNH9IfNKn1e37w3Dxk9IR3C8f9X+OlCrBCpzW48ykTYk3qt6wUDim3lIiYgC+c1JpxKaZUWVN+wGAyr82VGrgJRU2vLFwL/7e66rPdVv3Vhm45bRC5GTU7SdQ+6K8dGTp1Nh1tApsI03On1ToxM2uPbklRhznX/ea/JEEvuOa3Sa88+t+HDVZPY3S1EowZfqyAamtv83DlLJ3bgiY6aEfdR/ST7o86XDP+O0wZv95BNW22icxJ0OD605uiROKYov2kjG85PmRnsiHe3J85+rPuR9p3U+Peb6VC95E5eJpgJWp8S4L1n+k7WMeYAPpgL8D5hmPoPpv10E2y28yr30Viqx8mD97wFVaI8BViXdnxsh/ShLHNZDpysOMMwKOihLBs8GDo0BZJJTnorRXIsxRvAdl797oeb+S6V+wk+sabp1mInBqLH3KDmtjWclg83DYYfr8ocDRVf4e5bZG5rgpMZ2Ab9q4Bc0+vsyP4MgJBRYaR+CrnGv8Nup3HHwcHS0u8hy3sf2GwnPR4+qHwU1ULFb29j/8ZV4UCoj6Q/74xpF8KJZxJvNa27YVMH31b1AsnpEKQUoVwQACtWd6NWWBkmkha2cUCigzcpFx0WM1NdCRzBQIVmMaeJ7hIxpIzShDq8IDI9uifZ5/ROOL1ax7PewnSUyn+PHz20PpU9ccqH1hjhZPX9TBr30y1y/UvUhK9eS3gWt2G0INbsW811D1y9t+NYKqVl2RddNHCYk8BMOVhy+sg5aylllpmHhOkSTZV6i1cn9O6anyaTdLNhdcCeOmQpkZC1dC4P7DHaO7XTzGE+k9U6k9uQfK35sAp8VFcKjtPQoZFz8h0ip58FD66mWu34kaY2aP7kyubWTv0VSaszyWOCDgdMK2+08RBHGUHw7YodCLv+51qArCU/GIZmQVc18QkjnCeHB+2bNxORSLZizyNYlFQHZYE4uv6J2nQDypdJiPQZXXVqQvBRKSj/dwHCX7hcaad2SVp6isWxQvGtKK15imw4nIYF1kRk7Ew+CPWvH7d0J5aKO4lk6nTaHBIU0rrMwYjEWG4bAq/J3PHNtRnFU2E12r/obRXobDmpai/Yqcs3DfuZ3QQWLDHsngmO5U+fNUWLcth9NUDGWzdtD2HQXtiWOSlroayXiT1dZZWY7qv+bA/N1zQmonHsZDj+w7v45HV2H3EbR2RqkUdcraPuf4nbhuOliJrYdcm7SiPB26t6pbx1tWZce6fWZ8tOwAjlXEBx/3pBgdbJ+Xjo7NdejQnA6pEz9vLMGOI1Xi8KCoWTpG9WqGXq0NktI2VrsT8zccw6LNJdhfUg1jugrHFWTgwuObI08ipdO7/a7iKhJqC2th1OCJCzqAznGqGtOnn/x2B6qs0qnTxG9Ejxww4p1r0Hi20WzPlNf9pRZkpqvRJV+PguzAklWRto8EL0YemH1CDULHkR0iRZbvWt1pN4C6q8m2dxbvF8+PlGk1Skw8p11M713z10/BsuoLyf6DcSUcLKvG+v0VKKuyibRvPv860l/7mHnm47D8NjMusMWDuyEuA6mPThwOlH9wm2dvQCKczAkf1Dm0tu1bB9PHd3uY97lvyThvItJ6n10fI5bvmWQESG5o2/OXuKu6oLso0bIf3CIcRJaXkSfCbfwuKZsVwVHiKtEhUVf64GtcB8UJSAd239dZVYbSN6+Bo6b8R5VXhMwJ74Ms/rI1LgRkhzXB62nb9QfKP74bFFZ3G9MWDFe9FJVjGMlwHaZilE25FhRtdpsyp1DUhvJvGll6rVuWej7XdB4EwxXPR+bMOR0wfXqvIDpy2xLD6fgsdxwciK5uQaVUiI0TN5qyJQ6BkmeGwSH0a2M3EsfkPLQw9o4i6CHY+KXGwxpSRhy/WXOkzl3O7tkMl/RvjkPlVnz9x2Gs2F4O1qLG09RKBcad0gondciEVh3d9yLW8dAJf3buLtjsrrmN7JmLq06KU11hrIOTuH7LoUrhsNLpDmbUrKXTPvy4XHRqocNLP+3BxgO1slgGrQq3n9latPG1imo7nv9hd9jtEzDNpHb58vw9WL5NWouYzyjfu51jeO8G5zJQIOOCR6Hte26dGvlNByvwwo+7UV5VK+/Edbx7RBtx4CDM4UD1pkUwf/UvEf2LizUwLoO4zLmmEx6gEEuXKZAx+mFoT7jQ7xYuFuE7astGFEpk3vAu1K17xXM4cl+phIDdhsr5r6Ny0bt1RqUqPA72Q1vrpOIzGq9k5sQVz0PVnJJ5yTdypzCL0F3axMNA3RnSWR7JH518x3ghIDus8UJSoh/f/HrvJpouQ2C49KmERVptO3+HeeZjsB91aX3ypcLILmU4eALlNmqWmj69B2SzFKZUI33QVdAP/7+w2NasFgtMP74M54qPPX3+rh+Ij5vdCItC6/k3bhjP6JYDXVrtRn1/aTV+2VTryHvjo1Yp8H9nthbEKrIlDgHTXWH2wAAAIABJREFUFxNR/eccyRtQ1zTNh8CgetOvsO38TbI961dJWZ9MCzZ+qfEs3VqGqYv21qnd43h5QJKtU6O4wuqXahtoPp1b6HF8u7qnuKy33ODlKHlfO6AoE3cMa51MePzuxUjiS/P24K89Lv061uA+NKoIrbICRx/rc8B/7jEJRyaUw+oeIxMVNWolqm10fOqmLWbr1XhwVDsUZte+l4jHGwv3YdUOss6Hbl+fWMTj3jyweXn+XqzaIe3w5WZohMOanxn98xCSy4C/RZ1PEayhmqL+YGT1qe921qlRds+1bxsDbj2jNTT7/xLyXtUbFwWVK1Pos6DtfxGU6bXfSzIW0zmTMsFlMH4qVLnRczfEY12S3Ydgc552s4iWifdffkcYr3sjIBu/ZfVXqJjznKcumQfexqtehKpFx2QPXb5fEhCo/ut7mGY+XtcxlbivMitfSORp+51Xr0znzopSIXNn27dejJKZK5njp9RLBksSlqfJ3kJ2WBO49JXzXkXlwrcl76DQZYkvlCq/c5xHQPbEFTB9eHst6x+1/tqf4Iqcev2Qu2/sKD2IsjeuqhNpo8OaPuS6gLUqjHeUmK34ZfYMDFr3PFROV9rkAU0hXmnxIMpU2Z55saSOBCmM5PhWvjwxe0edyIY3GMZ0NZ65pEPtCXuckZK7gzgtLXt3Apw+UdZAtSeRtk80xpGO57FvdmDzwdrIW7DxsRZUo1LAznodnwgfD2Dul6gx3XPMIjbfZZV104gDtU80PlL9M/X4kVnbPI45v5vXnJx6UVZGPu//YmvAlOwMrRJWO8TaxDsa7sbtvD55KU/sFMkzxAOAF3/cjeoAEet2zdIxcVQ76GNME5fkDpAYKAmnvs0eg1nrpL+TORor7sz4ETl/1h6IurrhL4lP1D0IN0Gg8bCOmNwNjUVWKNxnwbLqSzB1241hxoWPCacjoDkdqPjuWVQt/9xzjap5e1fqZZp/1kK445DbpSYCZW+NB7MDA5pCKepEMy56PGWYo6v/ngvTZw95nk/d6RPAP7I1HgRkhzWBaxlURkahQFrXoSK/n5Es4bgqXdFHV83rSlfNa7N20HQKXvPq3R4WM6pWzYCz0qVTS82r9BMuhm7YrZ5oLk+0mRrI9CuSbLBWSLNvjauA3nTUtR1INyDj/EeRdtwwcQLu3Z6bmoUbS7B/zSJcvOcl6B2uaE2ZKge/n/AIDmZ0xsaDlWLTzv5P6ZSFYT1yxebf18j8OfOPI4KFle0z01UorrAJ+Q9at5Z6EWnN1IXH6prA5WycXTsdsG5biarF02pOJ501tSfXiufOr/Yk0vY1qDHlj+mdNBIJ+daM+oIbdvsIx3Pzh5tQXhW4JpWRfdZN9yzMQNeWelFruu1IFb5dc0TI0XhqTHs3Q69C/xpTPrbr9pvDbl9fD9VHyw5izt+u7zq/l4w8plL6Pd9Nry7Y42Fn5uFBM4MaZZX2OjW76RqleK54CMH6x62HKz3vjnhg26+tAf8c0TYeXdV7H/xOMVWaRFY0pqVn6lTiQMB9IMNMgzEntMA5vZvFNF7BHbDwLZCASXAHkLuh0yDYti5zaSJ70u0VOJjeFvP0Z2GXtj2KLFthcJThqLoFdI4KnGxagNbVO6Dwck7pZGr7nY+SHeth2bYC6dUlqDQUotnA82E4WZqbwHs8zCrycDco1eK3UXcKD2ebhlGupmzKNZ7feu5BjFdPDixjVgMLa7Ervn0Glt9medaPetS8XpXXPuQ+pWmg2zhmeWzSmYFlapRqGC9/FprOg+OmqRoX1JwOkbrOFHaxh9VmIPPGaRGlKTurK2DdskxoypLLRd2ur3i2ZUsNBGSHNYHrUDn/DVT+PCWsO5DJNK3fuVDnd4Z5zvMSNa8vCrZTX5OqkfW0USghmFvPutPjeEjVCnVsocM/R7RB+pb5deoAFCo1jlz4Jv73p75ObRH7z7Mdwm2HnkKuzVULaFdpUT36WRT2GxLWfAM1sjmceG3BXqzYXpuydmb3HIwd1CrlNRdjmngjvThYzSglSXwPMSJtHyls/5m9I2DKLjUo/z26fUwMqZGOp77a8xCK7LvFZhfpGp1VshKTEKq+jb7MJysO4ru/XA41jaUBrEGVOvTyHi8d1mfm7AKjs/EwljBcP6QAA4qMKc2mHGqu1LF96rsdYBkGjTjeenprIWHDd+59X2zFoTLXZzwc+M+FHdA2tzZ1OlT/4X5Op6fyx5dRtfyziMne7AoV/sw5HcUn3YbCvCx8sOxAnd8l9++Yp+Y1wKCoN1o2+ULY3frNCiWybv4EqpbxznYKF5UktnM6Yf7yYVhqykC4qTdS77zwuLAG4awqF7wXnhIir6tc3BzS+5SwOpcbpQwCwTIk1G16IfOGaSkzVu+BuFivb4LT4pKhY0mT4fLnPcGgYIMWz/ZHd9ZRlWAmpOGyZwRJnmz1j4DssCZwDUQh+GcPxOUO/DFQF53g1xdrDXh67GsKjRa6Ybch/aQrPbWowWqFyFhKpk39X59j4K4PoHG6Ni9HNC0xJe8ukerrNp58jz8yWTD7ui39zFuh5yl1mPqWwUAxWex4df5e/LXXFbllSvHFx7fAeX2aiVpD2RoOAku2luEtiZpRbpgHdcwC0769rdxiw9KtpX41pmw/dnArDO1Sm2oeDQqfrTyEr30Il9gP+x83uBVOjbH/aMZUH9cwEvzl6kOY9YfrwInRtltPL8Tx7eq3ZpypvXP+KsanKw96gnB8L91+RmFYWRYW1qT+sg8rvQ683PiyhpXpzz6qP/hzt1lExQMZ2/dpbcA5vfNCZgbUx1qGuqfF5hCHgKt3lnuaMtX5ouObew4A1u4zi+ir29HnAcbdw9vAkJ4YBmketAqm0fU/+6f2Skzob10/zM8chS3a4PIY7ppXKXZh726tlPb69F5wk0pTt+0D45UvCB3Sxmys8aPD6SaBTOs5wpXWqQ6/ZpkkjexDyjRdToHh0qcTxs3RmNcmVeZGVmBmB0ruK9Vp0J/3ELT9RqfKcOuMgwdi5s8nonr9fNfeUZcJ49Uvg052MGNk1fzlo7Csn+9XtqY05olDnfoilEpJoOtpULLDmiDgecLDkx6e+NSaQpz0qPLaQd1+AKzr5oPCy0JWJM6MpN41stycVtscePfX/fh1S02qcIB5K+HAZcXv4GQTNxIu268pxAv5/wZPuJmadfXRN9G3YkXNpwpo+1+AjPMfiSuSR0xWUQvoPvVn5IcbKKZqJtqIFyN9TP+kf0wnWXaTo0M9kprRUHcgaygjoNEaU3of+3q7iCi5jc4II0qM4l85MB9kSW0qRhzu+WwL+F2jUfZl0sWdJKV0koUJSw/+9+Nuj4wNo94PjYqMBMhcbcdzc3dh66EqOPleVQBGrRq3n1koDuV8Taq9SqEQdbFej4q4bMRxubi0fwukpynFO4Kf84nhOyIVHx2O8e3F++uQ2w1on4k7zqxL/kWYpi7a52nHObGumfNNhBHbGb8dxo4lc3DF0begc0gfGDgUKsxsMR6LdaeJWvJQP5OsFaeObJtQ0WFGGmc+BsvvbhkuhSAkZE1tozWnE6bP7kf12p9cU1RpkH3X11Bm5kc05cqfXkUldYUlLHHcHBENUW4cJQL2fetR9sFtcJq9Za8UrpecUgXtgIuRcdbdqZUK7DNXx7E9KHnxAg85G6OsGZdOEpEPZg3WKXPiC8VhgzjAmn4/6LhKWfqgK6EfcacgJa1r3Cza4KRWnFT/Ua6DfJk0ArLDmqAno2rpx6j44UXxMNPSup8GdfsTocopEFpWQofVbhOkN7YDG4Vja107L24SI/ximS56BeuUnUQK5JZDFSgJU08yzVmNy46+jRMqlnhqhyyKdDEPs8qILHsxVE5Xyp263fGCGTYa7dZQ0PPUf/JPe8ANJS1Hr8adw9sI/cpE2VGzFTNWHwbvzUhvc6MGgztlC63HVEiXTNS8E9XvhA82wmyJT3om6xXfuq5bVEOlHuf/ftjtSYnkWp7ZLQetstPQOlsrZDx8I29R3aiBXcTU+9d/3uth4b30hBYY3TevXg5oSAb14k+7PQ401/u2M1qDUbNIjey/fO8dKq8GnRjWTQdjQvZtz2diX2k1vv3ziEcfl2Pgvq1Nbjp6tNJj3f7a/ru1ysBFx+ehhTH8SFWkc4qm/bz1x/Dx8oNglJVG3dq7hreRTHs3Vdnx9Jyd2HnUpa3IdOh7z2ob99pmHp5+uvIQFmw4Jp676w+/iN6Vq6Snp1JDf92bOGjsLsa17XAlVuwo9yM1c18ciRwao4xlZMrd79IOF+mx17wioq2N0Rh1Mn16n2sjr1BCP+xWpA8ZF/FUg3JzCJmgKVC37Rtxv/IF9YiAww7LX9+j8vsX6uxByWEi9qsqtWCEVrfpE5Z6RD3ORNy64qdXUEVJnpoTLkWaHmQQ1xQdj/TTb4IyTQ/rtuWCv4PZHqxZDXYaxgwEVWFPaNr1hbrjQGhqcKhaPh2WP2bDUbwXCn2mp39VjWxkfePQ2O4vO6wJWFH7ke0offlSzwkPTzCz7pwZUtu0Yv4bqApY86oA1GlQeO2qHQ47FHZXdMTXKpQGTM6fiH2a8Oj62a2GIYKa/jMcJty4/2kUWraLSKNU3Ik1tVm3TofCEBtBR7Al4Iaa6WzuqBg3nQ+dU5SQOkNGS6j5uPEAT/vrznhkr2YiAtd04m+xfTH4O7F0G9duT8COuLn0TfFmRMhNuCV14YShBTilU3ZEziU3xf+atR27imtFzk/rmo3xpxSkZFQsNuQju5qO2tPf7RRkRbQ8A2VNisRBTTKNhGuT5uzyrBGfC64108br08im+9nKg/hx3bGQZE50ih87v33KPFMb9pvx1He7PAzKdECfvqijWONAtvlgJZ75fqcnws05PTiqLfRp8UkNrrQ68PK8PSBbsdvOLZuBESUzJIfETWbmuKlQ5XfyfP7l6sP46vfDku3DjrDWXG3btUbIYTirXc+/qqC70ClvbKzBTH0ue+cG2A9scs2Tupnj3ow4usprg3FzCHb5cVOgatmlPr+28r0jQcDphOXP72Ce+QRgd5WC8UBD8J+cfXckPaVMW0fxbpS9cyMcZQf9xsSDKfF958FNlMb3kiqntU8GpaszdWEPZN7wflh1s1HevsleJjuscV56CpqXf/JP2Hasdn3vtQYYLpskGBJD2eKVa9Fyzp3ItdWSjbiv2Wzsh00nToRGV5vSVrp/J85cM1Gy/VpdX0xrdiuqlLXRSGO6CnYHJAlJpGp/jv34JpyL3pQetkoDw5hnROQ4kUZn4/NVhzwELPSnTyjKxM1DC+Ie8eSJP9PnpCwe+oSJxCmV+qaz+u1fRzDr9yPgBlXKAtWM0sl965d9noiQ77WMurH+7tze4dUzM7rLVMdVO1y1anx+6AT945RWcX9+UmkNIhkLGbqf/X6nK71VAYzukwdGWpNlPIyasnAflm4r9RxyD+uRgytPzE+ZNSJZHUmgWAcaLC312kEtMaJHYtJoI1mPfSUWPDd3t4gw0zK0Ktx8WmHIaDXZgj9cdgA/rXelBPLggM8Cv2+xGsfy3q8HBDeBG8PmxjTc0teJ5t/eCUeJ/7tXqiaS/Tz17U5PJN57XJwno8IsHwjL7FaY5zwHywrKtbh0yBsja3D1H9/ANOs/HnZk/ch7kX4y058jP4IV+vLvTZBcL6i1MIyZ5KffHdZayI2SjgAdt6pF76By8TRPNiBTxfVn3AztSZdDoXFl1jU0E8/ouzeAko1hmUojDql85f3c7wRRtheB6c+5D+kDG3F5QQRYxLOp7LDGE00AlpVfwPzN0x4iibTeI2G4+Al/eRCJ+06etwdHN6zEuCOTYbCXi3RcJxTYndYOr7V4AJVK//qrjpaNAdtXqTLEhoNRybOPa4aTO2Vh++FK8D6U9hDlXUoFipqlC03JDJ9T9FRK/WFd229epCEkA9GolOhZwFS85gEjQtyE/7XHhNl/HsWBsmq/9oweOxxO4SCRdISpwFIWSapZnB+pBtUdnY8Plh7EvPXFnnGzRpTBe9agiT2hQoFh3XNwhUTNKK8nMdIPa4vrtOd13pHX07rm4LpBLYOyxvJ2n606hG+8SJaYEnnf2W1FmqhstQhM/WUfFm4q8azPs5d0FJJUiTLKWX3522H8tdcMu92BsqratHHWqT8wsl2ibh1Tv79sKhEHIIGc1sIcLa4/pQBFeemgipeyprDVe74tM9ME+RMJruJV9+rdf74xDYdN1eC/0XgIcUn/Fji/b15Yc+d3kPq3JOlzf1//c0F7tG0W/ubV973bvhnloSrrlKXwEPBfo4vQLEMD687fYCbRC2vnCK5SCXWrrjBe+5ogTvG1jQcq6vyOeSuyshb7yQs7iN+HcEywBr98EezFNdkggjX444YdJaTc15alQq7MfmSnkLlz2lzrqSrohqybfHVtw0Gqto3feglZ3Jr3OzPK7vgqdmfHbkXVsk9gWT1T3Ditz0joThmb0vWTkaGY5NYSeDrKDsOy8kvPflWh0SHj4seR1uPMJA8uvrez7f5TRFg9EWOp7pVqKHRGaPueh/RBV4kMyPKP7nAxYLtrUvVkCX5WkJJVLnwbNsp0MasxRHRW022oIHGTLb4IyA5rHPEUlNrTbvEwDzLnX6TdSMjReN+W73mmSL2/9IDYJDS3HUCb6u3IsJtQrM7D1vRuqFIEPjGWam9X60WkpH+REYXZ2jqpl3Tcth+ugsliQ54hTWidMl3M1ypmT0LVis8kEWJNgHH8FKgLesQRwcBdUX6DNYg7auqrvFuytpWRjQFF/hsbpo8x2ldtq93SsP2FxzeHW8ORtVG7i6tQUR04RYQRQaZKhn1ynxRUUusmjGZ+tPygIPZyO5eUmLjqpHy0yEzDnpqUXG7qO7cIXjO6+VBlnfaU5eD3w60hyQOEge0zBTEMMwd8jfdnRIzReTdxDu97x7DWKMiKv1xHaq1E5KPZc8wiUoPd+FJG5rYzChMS4fxjtwnvLt4P1ov7GutDSa6W7JTkcBFjnS3LBgJlDrj7yclQi4PAojydeM/88HdxnfmmqRQYflwurjgxMsIbqXEGw5OHQ8MZrR6YHxHDui9/AGu8uS5S3zWpMUm9d73bkfzqhlNb1an5tR/dBZK+kIhQcD20Oz4o26z37xif3wUbSjzpz8zCufHUAuglftekxuvHGtymD4xXNVzWYJG2++v7gLW2DILz5u+24YrnoOl4UriPfMB23utFRtmqpR95onTa48+H/twHI2If9r6Ro/wIzDMeETq+3qYuOh6GS56CMjN5GSAxA5UCHQTC03toSmNz6M99wBUdV4R32JMCU5Mcgn3/BpEC75a38W1E0lPd0Ouhbn2c+E64jaRLtp2/wV68F0pdligRIEmq2xzlh2Hb+QesmxaLml+PnrPPDbT9L4w7EWmqYp3McckOa5zQ9mUFZiqF4ZqXoSnqH/AOdFRLKm14e9E+cNMRzLhBl2IwtdodfkyW7EfUeo4qAjdO0Zp18xKUf/h/kqdJ/BIbx7IGJnk/HIs3l+KNhXslp5OfmSYiZ5SucNv6/RWCLTReRskTppLK0jr+iJZX2QW76+aDtSx73KgzPa9ry9ofhFjWYvuRSjz9XV2NTUZM7xnRxk/yhAdAL/60R7Bj0+g4U2c0kihRLGNtaNfyOIcs4vNrUkFJSnX/2fFbOzcedIip/7qvhBtp/3RERs2Hp0BKbaD14/jJXr73mCXCJZZmArhzWBuhhRqthcKzQ54OD0RRg8rfprcW1UbduVJXn9xSRIZDGaPmz8zZGbBZ79YZuOestnHVtWUtNt8/ZJmmcbxjBuTj3D7Nwkt6lWQNvgfpJ10Rarop97l16zJxcC5lypwCUROszG4V13GL/Q/1WXf/6cKf+5+rJ0PT3l+KL5wbk4m44pe3JddO1FaOvCecbuQ2NQgEw5NNuI9jNoOqRYdGgZnDdBTl702A/dA2//kolIIoNK376VHPNWj/AAyX/RdpxzXsKHXU4CTwQtlhjRO4vqzAPGHRn3N/wBNGSkkw7ZHRKHdUI9BQ6ITRUerX1n9jQ/IJpjx6RxCDtY90upU/TxU1Dk5r7QaNulT60Q8jreupkXYXU/t3Fu/H/A3edOsxded3cZZOjWYGNXYXWzysqb6NuAZjB7cUaWyyuRAgXu8t2Y9NByoEQReN0cwJpxYIVtJ4GqPhU37Z52EyZd+MelNDtV1NyiKjQ68u2OthEqXzxbGc2D4zIrKmeI67IfTF9xDJqdwyN13z9XjwnHZxlfqhtBAjlHQwpGxo12zcMKQgpeHiYQiduWJzbV0TMzD6tDGKZ45ZIO6DklAT6d/OiLGDWkV9sLh+v1nUqrpZgH3vd3KHTNx6Rl0Jm1Bjcn9O1uBJc3Z6slqobXrv2cFZg8lEP23JAazcUSZ5G3VNpkrncGtMwx0sNcNNVrz0027wGaPxYHHsoJZg+UA4DODOilKUTbvJhzX45QbHeGv++klYVjHN098UaToYx00VxDDxNqHx+t5NtRlmzduLeykNoQ85fMdSOvkiF3OrhClzCpF91zfxHn6j7i8Ynqzbzrrpw4adAi+xekyJp3SVo+yQ51Om/WoHXw39GbfEzHYs1b/7RukDL4NuxJ1QaORsrnh+sWSHNQ5o2g9vQ+krY2pZgbNaumo41FoR/eQGh/IIB0qt6FGgF+mR3/xxpK4eJGs0NEpc1C9PfM70JhJn9CjIwMXHNwf1CAPZ77vKBYtluO0jnXL1xl9gWT5d/IBoOpwI3ekToMxqGWk3Mbd/Zf5eLNsWXEc2kptwQ6NVK8ETf25qurfSi02ON55tctIFg2pZVe3mtHWOVkSvM3VNsw6SNW5z/y7GzxtLxEaZ9dAkx3JbQbZW1Kb51kRHsjbB2lLm6Jk5u0Q9tvuudBiM6WqxMWW01+0wcD2vH9IKQzpnx+v2jbqfJVtL8cbPez1ZG2SHbddMixHHNQOdq1hqLrlW6/eZ8cz3uwIy7jLayKhjqhsdM1GDu8ckan2Hdc8V5ReM7PE7sWRLGRZuOiYOVry/G4HmxUOXM7rliD60KqXIvKFO6V97zGiZpRH4H9/WIJ539v/7TpM4vCMZVDCLFU+m5jNa6j5g4PeJ37OehXpcdHwL5OrVsNjDHw+zhCae007ISCXCyAROtmkeHNBYq87Mm3APzhghFGU9bj1GlQZKfTY0HQe6fvdyeJgSOVFRIuYaqE/T9PtqtVZ9GwnZmakJk+6xrJoB8zdP1Wpg9jrbxeGhjOy3suSZYQEl/kiOk/PQwmRC2uDvVfLMcDjM/mSenFhjxpMpvJUL3hT13GTG1p44poYoND7fYU//m36Fo+IYUFMnzpTqjAsehbbfeTG9L5hqL8a/eSlUeW2hHXiZKzIcIGU70vYN7cGWHdYYV8zFCnw3bDt+Ez0p0g2CPVfT6WTx/6FqediGdUF0mCi1wdRW2aQRWLCxRKRPx8OYIjpucEscV2gIWefE9L9pSw940s14f0YQbxxSgI4JiBTEY36J6oMbdep2BiKnIpEMo52sE06kcRwfLDuA5dukIznue1OO6NL+LZCmjs8PVCLnlAp909lnLau3BBDHFWvNJfudu/aoOOQIpgd97cktMSKMtNNUwCqcMTCNnbX3x8LUwOYBWmFOGo6abHUyb4h/j8IMmKocot4+UETVd0yx4snDqY+WUdanlkTNfQ++QymRs7fEEvZ4Es22zlRmHmq+uXCf50CY7+q7hrUJj0RMsAY/D4sEd4Oo8TvnvtQlpHE4UP33XFTOew32Y9KlMyL1c/xUqHITcyjkr5KQIViDNZ0Hh/N1EW3sBzej7N0JoE6ulDHVkimXsoWPgPmLibD8OUfGM3zIIm5JZRDTZ/fDYXK9K0lgpT9/IrS9RkYVzbVuWiQOf7yZjkWE+KTLoB9xp9/4Im0f8QRT4ALZYY1xESwrP4f5m0mSrMB/7nHJRQQynlaT8Oim0wqQo5dTTMNZCta/UV/QmxWSUbWze0rrpEbaPtAYSCj0wk+7sXF/bdornaAHRhahc74uxc/cw0E2vDZk8P16DTUQ/R3A9nnpeOKC5NbAcH3X72f9t/942uam46mLkjue8FBM3VahaiIjrbl0OJ3YdLASr8zfE9RRJSKMgv17dFFcaxtTAWlGYmf9ftiPa4BZAczAIUu59/vMNeZA6tf+M+LvCHH2ZS6OF55rdpvw3wi4ADgeRuIpkRPuezre6zR3bbFwtIkLje9o1tOHoydr3fwryj+4XXJILv3SKUnlbgiNjRMuUp1/gfWrAc2jrXlXTFGfUOOxH96B0tcvA2wuUjWhQx8mazCz1Rjh9k7j9L1fLJI8ocbeWD+3/DbTpbPq86YROsfXvQ5Vq26NdepJnRcjuaZP7oHT6tJ1Vuiza/DtGtE4RI3suzfCdnh7RHvLQL8axiuehyaGmt2IBp/AxrLDSlmTo7tBlkCHuRiqvCJoOg8Kyk5YvGc7qrcuh67qCByrP6+t2cjvBMN1b2C/NUOkilEmguyFUkb2RhKMnN4tJ6Y0uwQ+GynZNZlFv/7jiEiV4+aa5FKndM7Gmd1zJCVOIm0fbNJ0WimTsnBjief0ntFxsjGzTpJRJI6ndxsDWO8VzCjLwHQ7Woe8dJH6XZ8WbDxMaWTqIfU6560/Jqnjy7G3MKbhf5d1Suo07v18C/aX1oid+9y5PsaT1Mkn4Gahakx5wEaG7S75+jrfN6aMrtljwv6SapEx0q2VXqT9fvvnUazcUV6nplOrUWJAOyP2llSLMgam1vcsMOD8fnkiYtfYjN+fhRuPYeGmUs98jyswCPZevlN2Fldh04FKbD5UEdKpd2PDenuuAVOJ2zbTChKoX7eUJQTPcLgDvMdDSR+jVoV5G46F/Z6O95rzeSSJGDkihNOkUOCUzlno2FwX8j1dXzWgoTCQ2qfAYUfV8umwrP4KTAf0mFIFVfMOIrWZ2pLKZu1lO2ScAAAgAElEQVSg7XsutAMuiZq5N9T4vD/nmCq+f76WNbjfaOjPeyjwvZ1OVK9fgIo5z9WZB8mhnJYKOC3lLqmRGkKnjPMfASUDZQuNQPW6eeIww53m7oAS1Wo9qvO6onDEeJHu3tBZgUOjkKQWDhuqln2KirkveGSeVM3bw3D5c+Df4Zpt7zqUv3sDqJMbDyNrd8YF/4pHV/XaR5N3WElhXc4TEa/0E1JdG658EUqDv1j64XUrYPvyPmitdVMRnep0bB76NGYfa4OdR6okTszrrnOia3nq9alqxDdnitwnKw7ix7XFkuzMnDo3RXePaANu4nyN13+x6pDQhfU2sm9efmJ+UF3RRMAaaDxMyxzZsxkWbS4R6YB0xkNZhlaFN6+J7CQxVJ+hPr/1o00BScvqYzyhxpvqn285VClIkULVXdIpJZsvD9wod/nij3vq1FPSQaC5I1xio6mAkNj6vzNbg3XOsvkjsGxrKV5fuC9gjS/x+8eQVsJZTZYF4w5gJHXC0EIM7pSVrOGEfR8+e4/O3C4phRbsPW367AFU//2D9H1UGmSOm5KwGtBAk5Pap9AhdVjMcJYd9LpMAUVaOhiF1B4/ut4cERdr8G2w7V4jxhaUNZjO6sZfYP78IU9kig6Uts8oZFz0uLieckdl024GU45p3JsZGRnMT+4BadgPX4o0tB/ejvJpN4F6q7RKpR5vNL8H27VdxP/X174jReBJ2DAqf3oFlYverXVaW3YRz6syIyf4PZ0O2I/tgfmzB0ESs3gZo6uMsjZ0a9IOK08sy969EY46L3zXkmq6DIbh0qeh0Bo8a8zIasW0CdBbjvit+wFNIV7On4hypb8WqNRDkuhanob+YKby+Bk5+mn9MXyx+hAqA2i39mljwG2nt/bTt12ypRRvLd5Xh9VZPG8qRtxbiTrmZFqg8dC5UMCVahiuDWifiTvOjI6RNNx7+LZ77ee94BykrD7GE+08UuW6Q+VW4bAeNflrpEqNkZkF1LosqWD7wHXCJI07t3cznNIpW1LzOVXmX9/jCIU/9aZHJFn2Jxh3QKr/jjGCTxblQ+XSWRhS72lGK82zmD7pb4muAZW6Z7B9Sp32rG/rf4GQ4mHqcn2bbd8GIS3irCoXQ2GESaRTewUCnDYLqLBQ9fNUON2asUoldEPGIX3IuFqNTKcDltWzYJ79NOBwEWoxjZVauUw5ls0fAaaVmj6+C7Y9f4sPnVDgy5xrsNg4DIyy1ue+o7Gvl7PKBPOsx1C9dp5rqgoF0o4bjowL/y0ObyS/59QyXvIRLH984zmYCYQTsyVULTt7Pq6uMMGy4nOoqqTrvq1n/BP5p13V4GFv0g4rtakqf3k7LotoVhqEw7pP00ZEEhhBbZWlFY7JwTKLXy0Po1dXDMyPKD89LgOVO4kbAm8s3IfFm6VfENHchAROj40OP20kmnv4XvPY19s9qcnB+mPEjJIUbXO1IpWzsrpuxJURt/vPbgemAybTmApJXUxfaaj6Gk8y556oe5GddqZEzSUZV6vtTlGbGO5BBiNwlBO64dQCwcgtW2gEAuEfr5rU0CPwbxGIC6Ah/I7xgPDnDdLvaT7TE88pQpvcuhH/sndvgG07iRTrHtipmrWBcewUKLOS5ySF3KcolKDUi/Hy/6acNIk/a/BZMFz8HxdrsMMuGFDFHsx9MKpOQ8Y5DwjHW8pE+5+neNqr258A41UvgXI9stUiQOff9Mk/BTsujc7qj5nnYXb2GD+Y6mPf0RTWiocxZVPHemSyOGdt//ORce5EQOWVfeeww7p1OUwzHoHT7C3bKKIGtd8NAZoC6sLuyLzx/TrZE5QW/O3j53HKoRkMM9SBd1dae2wa8SrGnJh8ZY94r3OTdlhN0+9H9dof44KpHSq82+5fSC/qi56FGejcQo+C7DSxkZ7Fmsu9ZpRWuGouh3TJFhIGjKrJ1nARmDxvD1ZsD85SG8nsGKmacm1yyQ9u/nCTkKUJZHxee7U2oHtLPTrl60Wa84YDZsxecxTbDrvqK9rn6TCqdy5YlxeL7EkkWLnbkrQmlcYTzRxS7RpRc7npGH7ZVCpqI0WNaaEBF/TNg1KpwJaDFVh/oELU6QeqH3bP6bjCDEF2wwM82cJDIBj+weTNwus9ulbFZmuD/R0L9p4mQRRldnxTrMnMSUeKJEbOssPg5tO1X1RA1IONfiQq5s9o0A+6T1EooDv1H0g/+SqQQCfVjNHV8o//CduOVS74tBmillaRkSs28tUbFng25ApdlmBh1vYcDmqDSpmIXH31L1HvKkypRvqgK6EffkfS1iMSjAU3xMEarormyeOqqJz/OioXvQfYXZkyG/R98V7uzahQ+nNl1Me+IxIMU7mt4G7YbcK+UgvImk7uBpZtuM1+dCdMH90J+xEX+Sqjq9r+F4rvqjIjF3zmyexdvWGhOMBxG/+dWq6UHLL8NQcOki9l5EDT8STohl7vJytJPpRnZ29G/7KfcZJpIfKt+2BSZWJjek/MzbwAHToW4a7hiWEGT+b6NGmHVZzWLXgzLnhXqY3IHD8Vhtau2gDZGj8ClCz66ndXbUg8jLWvj52fvAgrU5vv/3IrDgQgLSpqlo7/XCiz7MZjbRtrH7/tKsdrC/Z6dDp953lenzxcNqBFY52+PK8GgECw9zQd1vGDW2Fw56yghyrlH90B68ZFntlmjH4Y2hMuTCjbrvtmwfYpguV13NSUruV0sQZfXqtRKfHMcPNuuPpFqAt7hnyiROTq1ctgP7qrdj3OexDaEy5JGaeV3BCfrzokSOe8LeE1o04nLL/Pgnmmq/aXVp2Rj6fyn0axTVoykZkbjydx3xFygRtIA5PFLiTLvLWwmbFx6xmF6FVYW0po278RZW+NBazSBKx1pqtUQl3QQ0hBKbOp+RyekXtikpdedmP9HW7SDqvj2F5XDWvJfr+nQt2uL9K6n1Hn37cdrkLams+Qa/OvYTW1Pgktr34WafraBzW8R01u1VAROFxT73dEot6va0s9Tmhn9JtaSaUNP607JqlbmK1X47YzWgupo0SbqcoudExZ/ylVpcro//hTWmFI5+TW1CZ63nL/8UWAeqDUvJTKNODzPHFUEVply9rS8UVd7i0SBIK9p9kPS3i4wWSNdSC2djpHQm6lxKUDzrpJ43WvCibeRBvTOsvfv1XyNpquQ2C4hFwbif/NiGWe5tmTJLVtBZZZ+TCMeRbqNr3CvoXtwEaYPrrLwyhM+RDDmGeg6TAg7D4S2ZDs1G/XA1eFbdcamD69B6xfpZWpcvBWi7uwQxP4Oc3UqUWWgXdkMJHYNIa+GVmlHv3qncywq5s9xCy0B0e1Q+uc2kgrSdzMMx+Do7oyYBmgqkVHpA++Bmk9hwsN13Bt88EKvLfkAHYerZK8pDH9Dqesw7p37148//zzKC0thUajweTJk5GWlgaHw4GXXnoJf//9N2w2G+644w7069cPihpWynAX2d3OtvN3kBWQkjZwOkRthZrF/Ne8CoWu1uEguc7Tc3ZCsecPjD3yCoz2UijghFOhRElmR7S64Q1kZMqb+0jxb+jtmfJDjcnSSjucTqdImaQe6b1nt0VGmspveu6T1x/WFrukcf6/vfMAs6o4//+7hS0svUpHQBTsqLFEsaGxa4yiRk2i/tFojL1jfsbYjZoYNcZoLEmMscSGPfYWKyoqXaR3lrK7LMu2//OZZS5nL+e2vXthL/udJzxxd8+ZM/OZeWfmO++Uhv9FAnsvuety6BZtM7a/uaq6zn7/2mybvGB15Lus2PTpwOswalhnd2qxlnJmew3NfPor1jbMNDPLy52itMXU418fuHEmXzKfQ30h2wmEtdO01zTBwcDJ18fv2t3d18o+bZZns72Sdr3uq3G2+rnfNYwTOChvyJ7W/pQ/NezHzFCoX73SidWa+RMDX8gxywsfp2QoGWlHu+qB0wwxFRby+27XsCcvxbB28ttW/u9LI0spEa0dz3nMcooaDr7MYZ9g3qa5Jive2RDNuWe0jrtu1y37teo1turek6yurGHVFwcr/bPrL+2zkr0aeDA5sO7O5uhxx4CuRXb5oQOsQ1Hm6nKKxdssj2PenLnAajJ/tgzjm3QDe0Y5nBAva1g4YsdudmJgZVHtounOORa8jST4Xv7AEQ17sQtTu97wuyWVdtursxvd4sB5I7Rtm2M/3GIF6/Tp061bt27Wrl07u++++2z58uV2+eWX27hx4ywvL8+OPvpomzlzpt1999126aWXWs+eTT8EobZ0jtUumGx1q1daXqdelt9/pw0qzstfL7N/f7rYVfxuNYvsmN7LbJce9bambQ/rOGQXeVbTbQGy+P1Fq9a6qxPwWnKPJPuhigviHzDD4H7eiipXn6Yuqmx0eBOD/dG79rSRQztaczSuQbScmolHjIbOBzorlm7iLSP07ljo7nds4hxQFpekkt5UAsw4szQKbxbXCbGcfIuO8qw2lafea34CwXa6c0m+ra6qs9cmltr3Syojk3UMZft0LnTX9HCHOpN6TMjQru81uIONnPOg1X32RGTfZfF+Z1rxfmMyI1prq6382Wtt7YRX1ovkQbtZm+GjLK9z79BxSvNTa54Yl998oNWvDh4osz5ebmLoPPbdJn1ozUePWeVrd1p9TcMp0FwbUr/uvta8HoOs6Ic/s4Khe2emfEJSTH8+fna53fPm3Mhd7dGPNceeUfK4ZMK7VvXB3y1v6fSGvOfnW0FVw+FiNTn59lLH4+z1Dke4n1mqylV1nK1SurrajTvGzyqzL+eUu7/T13M43lkje7s75TeHgFB99dtSN7ZaUl7tHAisfDtul+7Wo0N6fRNeTQ6ic06HkLBt7xLntPAT/jVzJtiqB880qw0/rbzNNvta+5/+IWnsTKa9P22l/fuTxbYqcAbJXoM7GrcjrKqs2Sz74RYrWIMl9/jjj9vXX39tY8eOtRtuuMHOOOMM23LLhr1+/Hz88cfb0KGZ2ztKx3XV0zMiJ2PSed163BAryE9/pibpGqoHN2sCnAzK4Vx0JAQaOq6w2G/rzs1ykBGxLlhRZde9MKvRIUuI1Ut+1N86tw0/5GKzhq7MiYAItGoCeFDZa8hd0xvePUyr2biP/9GAOjty8jXuEBQ30C/uYO1//me376xZQ12trX7p97bmkyci0bL8uMPZj1pOfvbdYVz24Birnvl5KKL8fjtYhzEPNw1fbY2V/+fqyL250SWWsfKJSi3fZRXeIx8usA+/Wxk59DgsU3jv7zhhiBORTQ1lsyZZ+d/PtoLqVaErsSa03dUe7vorq8stsEHdi9xWI8atwcANFr974XubuXT9UtJ9h3ay0/bulfUrq1gV8eTni+35LzfcvsdNBtzG0FRnACL1kQ8X2luTwydgXLtgZj8Y1MF+sVcva1eUZ3WLZ1jZQ2OsrtEpwOtLo2jk6dZ21LlJVQeGiIjwBz9Y4LzHBPLC/uif7t50x11SH9/ED7V4wVpRUWG33HKL7bTTTnbsscfaRRddZBdccIH1799wzxh/O/LII2348GbuMNYVDC7/P/x3jrGkiEBj8+sDG2+q3sRlqM9vBgQYLL05ebk9/uliW7vO0+kboWNHdLeiNunNen4xu8we+mChcdqna1DXzaievHtP4y5FBREQARForQRY8fLS18vs05mr4ooN2srLtllobcddZrbu5GDEavtf3OtO9GyusObTJ63ylT9afXXDSpi8Lv2s3cl/2Ch7ZpsrD43EEXv4nrk2kh//N8R326PGupODmxrqK1fZyruOs7ryDcUJcRYMP8DanXhbU6NP+B6rS96astzY5sMKk2QC1yidsXcvG9KjaXuPp/71Yus2d91JyVEfLM9rZzducat16tbdDt+hq/OcxrpSjAMXb39tduS0d7yrJ+zaw360XZdkstFin1m8aq3zgC5bN96JTujP9tzCeZxTDStW19hDHyywz2c13C2cKHCq+6hhXezAIUVW9wL3sr6+wSu57btZew5O6zYgUXTucEMcG7RVEedGXo4dv0sPO2h4583GOx4LRIsWrOxXffnll23ChAl25ZVXujwgVtm36j2s1157rY0ePdqGDRuWsLB5wGc4qYfN7NP5dfby9PX3Gu3QM8eOHpqn5ZLJAtRzKRGYuqzenp1Sa8GbZnbsmWPd2ubYlwsbZtO265FjP+yXa7FW7qB3P55XF3med6eW1kUGYsz+Deuea0dvnWtp6uCU8qaHRUAERKAlE5i8tN7GTa21yhg3fTHRd9CWubbX8pes81ePunMsCGsG7WtfDD3TPpxnVrrGbGBHs30H5Fnn4mgfbaLc11vBvC+tw1u3RB6szyuwlQf9xmq6bZXo5Zb797oaK/nqCSua/LLl1DXArc/NtzVDD7KKnX8aeo1NdD8Wr9/r8uSZllsVfsUc/FYccYvVFXexeva05jRM/ubUVrv0FH33tvu5auBeVrntUcbzYYFlxys+e9m6zml4flnvvcx2PNr+PTnXlqw/DsL9rSjfrGvbHFtUXm/OCcY+6Bxr+O91gf579LZ5NrhzTsrnVRQ/NsZKasNFU2VOW3tstwfsR4NzLRkn7sLyenvoy1qrDlzfefzwPNumW+rpSqUCplK+Pt4Va8zemVVrM1aYdSky261Prm3TNcexxfMI3/Kqejdu/3hefeiBksS1ddccO2Hb1DzcldVmj0yotcUV6wuRMsSby7cb9sg2pDTqmnrrUmw2ekiVDfz4NitcNs1y62vd3bjVhR1s9cjzrbZnuH6Jzi9xz1q5/vsck3LM1g1llUwoLi62fv2y93qbFi1Yn376aZs4caKdd9551qFDw0b6m266yX7yk59ElgCzTHjMmDE2cODAZMrLHdRUVpbc7Mh3S9bYXz5cHhEP/boU2bl7d7a2ckglxVoPpU6Apui70np77LNltjjObO3ATnl2+p5dNljKyynED31UajNKww8DYAb1kG072QGDC03XAKdePnpDBERg8ybwxJdl9t53DXv7YoWOVmGnLf6DDVozuWGAmldkf+96jk0oGhF5pV1Bjh27fTvbbWDyNwfUzp9oOeOusZzVpS4e9nfmH3Kp1Qzae7OA3mbZdMtbMc8puNqOfZwID9sFGKsfi9Xv5fxzjNUtmRGbUW6e1bbfwmo6DzDrubXldetv9vlTlr/w20bv1G4xzPIO/z/L6dD4Kq6qFYut7LnrrWtp4+dnFG5tD3f7la3Ia/DWcbo++5/32bLYepSYzSurt6WrGw40bF9gNn5upX0wfVXEO4agPGBIkR26XeekRStnX+Q9eqb1XDs3NL8ri3pZp7P/mVJ9mbi41v7+yTKrWHeIEHX3jN072ZAeRSnFk+zDqZYv8X4xp9ye/KrMygK3wyAQd+6dbz1K8mzW8mo3QbCscsPD1KLTNaBzvp29d5fQgzHD8sAZJf/4dEUjscp+2GO27+DEKcKSSYot2uU40fzBzDX23rSVkdVyxIm4LLEq61kxxbrWLHV34i4sGmBbDepvx+/SdYPPhuU3+FDnkjZ28m5dbGjX3KTrDgfYci5QtoYWK1jxqnKg0h//+McI26KiInv77bftvffecwctPfPMMzZjxgy75JJLjJmD5gz+VOAZ6w6nYUkFm6g3xpUjzZkPxZWdBBasrLLfvzrHWNrS0N1tOIPGUpPRu3VvlMHnvlxmL07glMANn2cGkDsxD9+hW9INXHbSU6pFQAREoGkEvp5XYb9/ZXbkzIpYsXSrXmRXLLzCCuobloGW5Xa0G3vfYhW56weEPTsU2NjDB1qXksRnBHCC6Mo/n2h1qxY3fDIn14r3PcOKD/jlRrnvtWm0MvPWE58utue/Cu/HWMrJks5gqHz9bqt876HIYVjJpCq8VzUr+sFoKx7V+Bqh757/i3X+5rHQfvOd9gfb011+ZlwfctbIPrZdn9gnvbL/8V8fL7I3Ji2PiFbSyt5RzqyItXSXZ9gq9Pqk5fbsZ/NtzPwbbXDVlJBs5tiSbY6zrX/asCIxlfD8V0vtqc8WR07O5noW7mHPxPkW8co3bFyzak2t3f7qHFuwkv22yXkTE+W9obx6u6usYu1nxXvKAZU3vTSr0VWEQ3sW24UH9Xen4ccKHNh237vzbWn52sA2g/Ba96v9+9iO/da3G4nyS5lccegAd0BcawotVrCOHz/eFi1aFCkLrrTZfffdDdH68ccf26pVDcs/Dj300IyUV/BUYD5wwDadXSOZL7dURngr0g0JcKLv2GdmhBwG0jRaNK73nrJ1017WWyIgAiLQSgiwT4x//jwBss2VH/27Ftv3Sysjnqg9Kt6x40sftjbrROuE4l3tH91+aVU5DZ4pBAh3XA7qHn9Cva681CqeuMyqZ45vIJybZ0V7nGRtDz5/o51w2xKKln1581estdtem23LQu43J4092he4Q4uCgXtHK57+jVVP/6jR73O79LOcvDyrXTorJTGbCoul+d1t4pGP2gHDOlkH3GwJAstH3526wv79yaLItShcRbJz/3ZujMm+x2CgDr4zdYU742LVkkU2uvQh274y/ACrsh47Ws+Tb7aizqkfvgP7/3y+xF4M7I/ktgCu2UPcNWe45Mnpxv7ZTIXenQrd9YKTFqyOnNsR9i3G85zoe/DwLm6iIVq4cp/uox8vcqfuEvj7Plt1tBN26xlXrPpvla2psXemrjT0xMpY+wyaAIF9yecd2LcJb2b3Ky1WsG5KrNGnAndv38Zu+YlOBd6UZdJav/2rR6c2W0PHdSP3nSrB2lrrkvItAiKQPIEv55TZ65NWuNPVh/cqsWN27hYRE9/OrzAGs9/MKrWT5t1uW69ef8coS/0mFu9sL3c8xpYXbOE8rFv1jDpcp67Wqqd9YGs++IfVLpvtRGndyoWRxLUZvIe1O+k2yylo2qE8yedy4z25lmtGvil1Yo2w5+AOdvj2XZ3DbHlFjeP53rQVtjSGUPUp5VqY+07dJvQckcr3H7G1X3MNUL0VbHewFe/zC+eprlsx36rGP29rJ7zs7imt58As3GfNECrz2lmfa1K/lgcP3B/fmOOuw/OBwxXppwvych2fHfu2sz+/Pc+4kqmkrszOW3yj9Vo7J/J8XWE7q2rT0WryCq1swAE2/MdnWW5eanszo8Xxna/Pta/mrl8ST1oQ0aTniB26NsvBPs05rvFCklUMew3u5LzVPTo0iH4OSXrmiyX2zbwKY7XDNr3aunqGWPaHFvGcP4TyqB272SvflLrn83KtUV1kUmHfrTvaz/dK/RRlrnzjEKjgN9OpersObO8mElpbkGCNKnGdCtzaTKBl5/fet+e5BrY5QmudlWsOdopDBERABKIJ4P366IspttULZ1hh/frrQXhuVV4ne7Pv6Xb48aPdYDkYKt+4xyo//KdZdWBD3roH8gfsbO1G32y57Rtv98hm+stX1xh92cT5FY2ywX2YHJjD1pcYV1pukG2ufOMU20O365q656+u1mqXzbLVr/zBTRg0R1jReRsbdOG/mhTV7GVr7G8fLLDvFq+/Fz0YESKJOzf7r/3eTl52n/WqXr9vNX/ACCs54grL69nY29ykhARewpt4z9vz7Nt5jcuKR9i3yfLVdG8WuP7FWTZ5wYbxNzXtx+/aw4npZK6qqaquc6eBv/xNqc1a1thmEa5h8xhMJHBbA1fHJPON6HxwevQNL85MOBmTbP4RzZwK3NqCBGtUiXMf298/XBg5CGDvrTramSP7NMtdmK2tcim/6RPggAX2TzBTGAwsT7vs0AE2sGvjQxFSfT79FCoGERABEWi9BKqn/8/K/t54z2NTaXA1TofT/mp5vTavlTBc1zYuxp7UaFYIWJZq1tWZseczVuhYnGdn7dvHLelMRUQQ4zsffmED/3uxdaht8Pb6UJ7b3v7c8wqb22b9FSOkp2/dfPvlghutXU3j5/17bQ/6tRX98GdNWr7Nfahs/Qnbn8kp1AOqZti5i2+0gno/uZFj+f13tPY/vcNy2nZqalWL+1688grbQ5xsIhDfr31Tav/8eP12v2TGNTyDp/SZ8Usb7S1nN+ugHsV2zZEDDXGfanhxwjIb99XSyNLsWOeFHLZ917TvOE01/ak+n2res/F5CVYztzzg63nltqyixt6ctNxWrzuTmlOBrzqMjdXNu34/GyuK0rxpCNBfT1lYYS9MWOY2/zOTwn4oGlAOC6AzDYZUn980udJXRUAERGDzIFDx/PVW9dnTzZKZnIJia3/aXy2/z7bNEl9LiSTRnkXERu9OBc6Dx77Jvp0Lrbyqzl75Zn2/h5d6/sq1Vhm4M4RTeXfu39551+gXWWbL8kvC4B7FTsz6wJLkqQtX24S55fbOlFLrVTbRRq18wQas/c49MrtgkL3Z4XCbWjTMcnLyGqWnX6c21m7JN7by7YesaOkky6urtvz6anc9CSGnTaEV7nactR11rll+6gfhXPLEdFu4aq0NqZpsg6qmujhnFQx2gvrHyx+1dnXrruzJzbPCnY8yBHKmxCrfjldeLA++88TUr1hiOeyTny2x1yaWRvaG5+bmWEFejuE1jzeuIU3cVc9ycvbzMjHPfuHt+5TY0SzVb+Jd8kxesOT/vxOX2+uTSmOuEh85tJOdObJ3WuaUavpTfT6txGXJy61esE5aUGF/emOulQX2EVB2OhU4S2qwkikCIiACIiACm4hA+RNX2tpvXm2er+e1cR5WPGibU4i3Z7EwP8duOW6IdYs6bCgs/+zlvOvNuTZ7WVUjTxuiB5E7Y2njJZ4HDe/ilg+/P22lEyTB/aKx+CabnrXfvGYVT1/TsB92XSgYtp+VHHud5RTGPik47Lvn/3Oi7bPwX3bAqpdiFztidcQxVnL45WZ5mXWiJNpjytU9p+zBwUPJpYNluJyY+8n36+/KZbLhtB/2MsTgpg7TF1e6JbuIxLDQWveMbupyif5+qxaseFZveGmm2/AfHfp0KnSn+3UoTs4gW1rBKj0iIAIiIAIiIAKZJVA1/gB025AAACAASURBVFmrePZ3oR9hiem77Q+2tfntbNTwztajfRurXTzDqj77T+jzuR16WvvT/2p5XTavA1WuHTfTpq3zfEZnPNWzFRA//5ux0sZ9tcwdRhQvsEo0xxr2gSYbUklP9XcfW8Vz17lDnVzIybU2W+1lJUdeZbkdG1+9E+/7bzz1L9v26z9ZQX14fjh8i+uNODmaA7oyHZI5O6NXx0JXp/fbulPc63jYv/zwBwvsi9nlkXJgD+zpe/eynQJXuWQ6T/HiT7THtLXuGd2UZRL27VYtWBvugloaWibtCvPc6X79uqS+vKOlFbLSIwIiIAIiIAIikBkCqx4+y2q+/6zxiS25efZm+0PsuY4nuTMxdh3Q3s4b1c9t44j1fNFeJzdcZdNMd01mJrepxTqntOF6tjDRyLLOyw/tbwOizmJI5gtVNXX2yIcL7X/frUz66jf2uuKN7d+1yLgNoqJq/Qm9fLMp6aldNsfKHj7T6lZyf26DMM7rvqW1P/Uuy+2UxDLS+jpb9cDpVjNnQsxslxzzWysccVQyWJrlmVhnYVB3o7cVs5T3nP36mD9AK5gAribiiiLqgA/c73rVYS3vDtFnvlhqz4xfssEeWZaW/18T98g2S2EokgiBVi1YWQocXKIQrBc0bHhYh0YfR6/KIwIiIAIiIAIiIALrCNStWmyV7z1k1dM+tPrypZbXbUsr2PlIe6xqD3tjasNpqHj7Tt59C7dEtT7s+RFHWuGIH1tOfuMThbMZcvStC14w8v8IncN36GrDem14FkOyeWZfJHdt3v7a7LiitVenQtupbzt3rcng7sVu5Rx7XV/4aqk7GwIHbDrp4eThiueut5qZ6+9Hzesx2Ip2H211qxuWweb33c7aDN69IWu11Va7aLpVz5lgtfO+taoJr5jVbbjSzz1b0Na6XP1+skia5TlEaRgfrrbh9OAPv1vZSLiWFOTZPkM72tY9S2z+ygZxitPnjUnLbXbp+mXaiL+zRvY27kltaYHlwFyr9M6UFTZ3RZV1ZI9s3xI7aqem75FtaXnM9vS0asH69Pglxr+w0K5onYe1c8szrGyvdEq/CIiACIiACGzuBFhqyCnvi8salnp2bptvVx42oEUO2DNRFtG3LuyzVUcbk4FbF9h/iHANC1t2K7LrjhmUiew1ipO9rOWPXWzV0z8yq68L/V6b4QdYbnEnWzv5bauvKE0qTexn7vD/Hkrq2Y31EPeU3v/efCutqE7qOlsma7bq0dauOGyA83AriEBTCLRqwcoF1Vzmu2RdZxIEOKJ/eztn/z7G/UsKIiACIiACIiACIpAKARaIfjBtpd337rzIwH7XgR3svAP7bvZX5XGQza2vzI7cutC/S5FdmaFbF1gpd987841lwsGAODp9n96295COqRRbk5+tr1xlq1+/26o+farJcQRfzMkvtJKjr7aCHQ9vlviaM5LSihp7e8pye+3b0sC1MOFfGLlVJ3ctDI4gBRFoKoFWLViBxrKHe96cZysqa9zadbdUpVuxXfKjfta2QMbV1Iql90RABERABERABMyJKZYb+nDqHlvYwdt1yehOVZbLcpVLXV29uzakID/XLUveGIGrAW96abZ9v7TSfY5bFy47pL+7tiYTgbw+9fkSe/XbUqupbRCt+Xm5NmpYZzthtx4p3dPaHOlbeecxVrtsdvyocvPc8u+cwnZWsM1+VldVZtWT3rb6mgZvPH9zV+UcdF7GTwVOJ8+sHhj79AyrrA73KndrV2B/PHFIOp/QuyLgCLR6wQoEDI5j0tlvwR1T3ANWLM+qTEQEREAEREAERCBNAiwNvvnlWZFTbTkl9YpDWRqcmf2qrB578rPFbpks4pF7Kvcc3NEO3b5L3BNd08xm5PWXvl5mj3+62BCShAOHdTZEen6Gl4POWFLp7mrFnc0ptuxL3VgiPchu+c0HWv3q5eE4c/OsaM+TLb/3MGOfa17X/mbr9i3XzPvWapfMdIc35XUb2HAf76bIQIoV4ex/TrWyNeF7cNsW5Npff7ZNijHqcRHYkIAEq2qFCIiACIiACIiACGSQwLtTV9gD782PHFbTcGowS4Ob1+2JSLz+xVk2bRGHPTWOmwOfTtl9i4xqoDmla2zsM99HTlvlKp+bjxvSqvYulj10plVzanRIaIl7UtOt9mytm7Sg4XCx6LBVz7Z2zZED0/2E3hcBeVhVB0RABERABERABEQgkwRwNj74/gK3748QPDW4OSUrJ7M+9MGC0Kx0Lmnjbj/YokNmPLvRpwKzrYr9utv1Kckk2hYX99pvX7eKZ66x+rUNS6J9aNiT+hsr2PGwFpfmdBIUbw/xGfv0th9upD3E6eRB77Z8AvKwtvwyUgpFQAREQAREQASynED0qcHca9muKN+2611iPx7R3QnJdB2um/K6vtcmlto/Ply47jZSs0ydCtziq0FtjVW+da+t+d9jjfek/uA4azuqZe9JbQpbvPr/WbeHuLoF7CFuSh70TssnIMHa8stIKRQBERABERABEchyAu7U4Okr7S9vz9sgJx2L8+3UPbewPQZ1SCuXj3y40LhOJixwau7Ywwca92E2d5i2uNJ+v8GpwAOsfSs+GbZm3kSrXfq9Q53XdUDW7Eltat2YsbTSFqxY6yYsenUscAeYpjsB09S06L3Nj4AE6+ZXpsqRCIiACIiACIhACyQwYW6F3frKrNCU9exQ4ARll5L8JqecOzJveWVWzPsxueLl9L17uVODmytscCpwm1y77EeZOxW4udKteERABLKHgARr9pSVUioCIiACIiACIpDFBP72/gJ7a3L4CbJc/8IeU063bWpYvrrGLn1yuq2Jcc0I8e7Qt50Trd3atWnqZxq9t6lOBW6WxCsSERCBrCAgwZoVxaREioAIiIAIiIAIZDuBe96aZ//7bmVoNrgvFcHKyapNCTV19XbXG3Pt81ll7nVOIO7SLt8GdS226UsqrbSiOhJtn06FdvmhA5rkzWXP4hezy+3lb5bZgpVrbVXl+itNenRoY7f8ZIi1yfAVNk3ho3dEQASyl4AEa/aWnVIuAiIgAiIgAiKQRQTembLC7n9vfmiKSwrznGDt36WoSTn6aMZKu//dBVZVU+feZz/smJG93d2rCMu//2+hfT23PBI3d5WOGdnLhqYokLlj9dVvltna2oZ7Vn1oracCN6mw9JIIiEBKBCRYU8Klh0VABERABERABESg6QRufnm2fTu/PHSf6UHDu9gpe/S0PI4QTiGsWLcUuHLdUuBObfPt1uMGGyLSh4q1tc4D++38isi38YRe+qP+NqxXSVIH5Hw1p9x+/+rs0JT1aM8e3AHWtZmWGqeQfT0qAiKwmROQYN3MC1jZEwEREAEREAERaDkE2Gc67qulhvhbWVljOTk5Vrm21iWQU1WP3LGbHTuiu7FEOJlQubbO7nlrrn05p8F7WlyQa+fs18d27t9+g9c5IOmpz5fYm5OWG0uICe0K8+zwHbq6g5hID8uFR/Rv7+LxYW1NvU1eWGHPfrHUpi5aHZqs5tiDm0x+9YwIiEDrIyDB2vrKXDkWAREQAREQARFoIQRYrnvTS7Mie0zxev5yvz72gy07WDKS9d2pK+yB9+bbOv1p+wztaGP26e32sIYF9qA+8dlie+WbUuO/w8KW3Yrt1wf2Me4oeXvqCntz8nIrX9MgqmOFdPfgtpDiUDJEQARaIAEJ1hZYKEqSCIiACIiACIhA6yBQX282YV653f3mXMNbSmA/65kje9suAzb0kgapzFhS6Zbolq0Tk1t2K7LLDkl8/2ldXb29NWWFsR8Vr2tY4A5VThuujtqrGqtUupS0cUuCuZ5HQQREQASak4AEa3PSVFwiIAIiIAIiIAIi0AQCn3y/yu59e15EICIALzukv/XtXBgaG0KT/bCIVkLbglx38u/gFK7F+cs78+39aSuSSi0e1MI2uW7p8IrV1Y324LLn9rDtu9ro3Xok5RVO6oN6SAREQATWEZBgVVUQAREQAREQAREQgU1MAE8me1ufHr8kkpKB3YrswlH9Qg8yev7Lpfaf8Usiy3rZ+3rcLt1TOrDpT2/MNYRyvNC7U6Ht3L+dbbNFW3dHLKuIX1i3B3dFZY3x932HdrKRQzvpOptNXIf0eRHYXAlIsG6uJat8iYAIiIAIiIAIZB2Bv72/wN6esjziwdyqZ7E7yTd44u+0RZV23QszrY71xGbOq3rNUQNj7luNBeGZ8Uuc6A0LHKJ07gHhhzdlHVQlWAREIKsJSLBmdfEp8SIgAiIgAiIgApsTAQ434tTfr+dVuGxxeNLIoR3tFz/s5U4O5gqb216dbTOXrXF/71ic7wQt3thUw9LyarvxxVm2uGztBq+yf/bs/fpYUZv1pwWnGr+eFwEREIHmINBiBWt9fb2Vl5fbNddcY7vvvrudcMIJLr81NTV211132bRp06yqqsrOOuss22233dyx8AoiIAIiIAIiIAIikO0E2J/6f899bwtXrheS7BE9Yoeu9sq3pcZyYAJDn+N26WFH79StyVmetmi13fP2PFtRUWO19fVOFA/uUWwXHdSvkVe3yR/QiyIgAiKQJoEWK1hnzZpl999/v3Xo0MEGDBgQEaxPPvmkFRcX2xFHHGFz5syxO++80y699FLr2bNnmij0ugiIgAiIgAiIgAi0DAKzS9fYHa/NMbygTpyaWZv8XKuurYssF95tYHs7Z/++ae8dXVJWbXOWr7GKqlrjsCeWGMuz2jLqgVIhAiJg1mIFqy+cxx9/3P2n97BeffXVdsYZZ9iWW27pfn/DDTfY8ccfb0OHDlV5ioAIiIAIiIAIiMBmQ+CrOeXu2hp3IWrU+bud2ubb2MMHWq+OukZmsylwZUQERCCUQNYJ1osuusguuOAC69+/v8vQLbfcYkceeaQNHz5cRSwCIiACIiACIiACmw2B1yctt4c/WBCaHwnWzaaYlREREIEEBLJOsF544YV23nnnRTys1157rY0ePdqGDRuWVGH7DCf1sB4SAREQAREQAREQgU1E4KlJdTZxSV3o13NzzH6+Y57166AzPDZR8eizIpA1BNhO2a9fv6xJb3RCs06w3nzzzXbsscdGlgCPHTvWxowZYwMHDkyqEDi0qaKi4eQ9BREQAREQAREQARFoqQSe/HKVvT2tLDR57DG9YN9u1q9zm5aafKVLBESghRDIz8+3kpKSFpKa1JPRYgUrwrKsrMyef/55l6ujjz7a2rdvb++//7699dZbdv7559u4ceNs/vz5bolwUVHqx7mnjktviIAIiIAIiIAIiMDGIfDt/Ar7/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fjHP7ZRo0ZZXl5eFuJXkkVABERABERABERABERABERABGIRyDrBOm7cOFu+fLn97Gc/s8WLF9sdd9xh5557rvXt21elLAIiIAIiIAIiIAIiIAIiIAIisBkRyDrBev3119sJJ5xgW221lSsGBOtBBx1k22+//WZULMqKCIiACIiACIiACIiACIiACIhA1gnWsWPH2hlnnGGDBg1ypXfvvffakCFDnGhVEAEREAEREAEREAEREAEREAER2HwIZJ1gveqqq+y0005r5GHdeeedbf/990+qVMrKymzBggVJPauHREAEREAEREAEREAEREAERCCbCRQXF1u/fv2yNgtZJ1jvuusu22WXXWyvvfZy0K+77jo76aSTnJc1mTB16lTr0qWLFRQUJPN4ys+sXbvWSktLbYsttkj53WReUPzxKWU7H3JH/SFQTzMRFH98qtnOh9wtXLgwo+2c4o9fh7KdT7a3o0r/pu0n1Y8l7rmzvZ/J9vS3xn4yPz/f2rZtm7hyttAnsk6wTp8+3f7617/axRdfbO+++65NmTLFzj//fGvfvn1SiBGsHNCUqULzQIcOHZpUelJ9SPHHJ5btfMjdnDlzXCYzNROm+OPXoWznQ+4y3c4p/vh1KNv5ZHs7qvRv2n5S/VjikV229zPZnn71k4nraEt7IusEKwC//vprW7lypWM5YsSIlMRnpgcS6ig3bUeZ7fzV0SduIrO9o8x0+tURJ65Dme4Hsj3+bG9Hlf5N2w+rH0vcBmW6H1D8icsg29vpTKc/McGN+0RWCtZ0EH3//ffWq1cvKyoqSieamO9yNyx7ZLfcckvFH0JAfBJXC5YTEjK1rFzxxy+DbOdD7jLdzin++HUo2/monY5fvuKjfiwxgc27n1E/mbgGZHs/kDiHG/eJVidYNy5efU0EREAEREAEREAEREAEREAERKCpBCRYm0pO74mACIiACIiACIiACIiACIiACGSUgARrRvEqchEQAREQAREQAREQAREQAREQgaYSkGBtKjm9JwIiIAIiIAIiIAIiIAIiIAIikFECEqwZxavIRUAEREAEREAEREAEREAEREAEmkpAgjWK3LJly6xjx47GBbuZCCtWrHDX8BQUFGQienfdT3FxccbiLysrs7y8vJSuEkolo1z4XllZ6cqguUJFRYURb+fOnZsrykbxVFVVGVy6du1qOTk5zf6NmpoaW758uYs/Nze32eMnwiVLlliXLl1c2WYiZNquuMScu5jbtGmTieRbttstDX1tbW3S91WnCjETdhtMA/GTh06dOqWatJSfl70lRpYJeyNO+i7+ZSLQhtLvlpSUZCJ61/fSPid7J3yqich0P0a/yz/6gUyEzaGfXLp0qWuDMjU+zPZ+MtPjz2C9lL3Ft9JM21sm2ohEcUqwBgjRYf7+97+3iy++2Lp165aIXZP+/rvf/c5OO+0069evX5PeT/TSrbfeascff3zGrtW55557bJ999rEddtghUVKa9Pdnn33WdZgjR45s0vthLz344IPWrl07Gz16dLPFGYzo1VdftcmTJ9u5556bEcH30Ucf2ZtvvmmXXnppRgQZd3n94x//sKuvvtoKCwubndHGsKsrr7zSzj///IxdBZTtdvvII4/YNttsY7vvvnuzly8RZsJugwn973//a6tWrbKf/OQnGUl/MFLZW2LEzW1vTPhdf/31dskll1j37t0TJyDFJxjo3HzzzXbCCSfYtttum+LbiR9nQuX22293/dYPf/jDxC804YlM92NPPvmks7EzzjijCalL/Eq295Pca3rvvffaFVdcYR06dEic4RSf2Bz6yUyPPz1S2VviypVpe0ucguZ/otUIVjrEP//5z7Z48WJHsbq62nlNMDB/3+Xzzz9vc+fOtXPOOcd55F5//XV77rnn3EA+GYFJ/N99952LH28Gs2WIGD9I/Pzzz23cuHGuwUPgIBJ4rnfv3varX/0q4cwvg84JEyZE4qeB+9nPfmajRo1yv5sxY4bdf//9dtVVV9m///1v43t+NplnDj300Lg16KmnnrL//e9/7pm6ujoj/qOPPtqOPfZY9ztmX2HBv7/+9a8RlngkmM35zW9+Y3369In5jffee88NbH1gxnvEiBGOEYF4rrvuOjvrrLPchMEtt9ziyoiy+8UvfmF77rnnBh5MeMPdB2bd9t57b/c8gW/cdNNNdtFFF7lynjdvnv3xj3906bzgggsi78X6PfWB+MkfgVlu6sLYsWMj5cBA68gjj3R54ft0anT88MBbALc77rjD8aS8f/7zn9vOO+/s3ucuM+InXgLfQVwzuPLlwLu77LKL7b///o4F9WDmzJkufjzRpJEBJB5Y7/2GI4EZYeInXQTqNWXLxAOhvr7e7rvvPnc3MWVNg/D444/bV1995cqZcohXbs1lV19++aU9+uijzi6xh1//+teOHfcdkn7Kx9cROJL3oUOHut+99dZb9sknn9jll19un376qYuHPG611Vb2//7f/3PxEC91G3bkK3hPclPslrpKOqm72Bjpj2XPqdjt7NmzXRopJwZFTFLgscGuY9nzyy+/7NoqH2h3DjjgANc2+Dr129/+1i688EJXz/72t7+5/6eu3XDDDW7lwd133+3ubg3aEYwHDBgQt/yj7Zb6RNtQXl7u2j/qLhNQ5CeWPY8fP96VWfDbgwcPdnXahxtvvNFOPvlkZxt/+tOfXPzUafI0fPhw1y5QL6jLTLpg72GB9E2cONHuuusuV27YC+39wIEDN7C3vfbay9U97AtW8PzBD34QGm/wl6SDNp5yw+N25plnuroYZm/8jrL4v//7P2fL/H+iQL5p06jT5Bsuvj3h3eh+DKEzbdo0Fy1t6HHHHRf3E9g05UYbhh2ddNJJjfIdtLdvv/3W1XvSQhkzsRO2kiVY/rCkLaO98Z4qJs1eeOEFV27Y1tdff+3Y0457AUhbzoQy70eXG/FTpvPnz3fvw+OUU06JxI9dkU7fbvv4ScMhhxzieNA+0G+SJv7RnnhvI/l74IEHbPr06e7ZQYMGuXL1Kzr4LumlLyDQv/vJ3eBEKTzpA8kr9dvXC9LMWOPdd99138b2+btfiZVsPzZp0iT75z//6dpNAiKaQL/DpA/fxT64h56JeZ8/6iBtAbxpV/kedYDv0w4Q6Md8XSIf++23nx111FEuvfwMP+yY9hYu5513nmsj/fd9Pzls2LBIf0i5nX766a68YED7TRlgp8H4m8NuqTfx7Jk80076Okm6gpMb5I10UK/+/ve/2xdffOHSTDqDdRlOtFd8j/FlsF1L1m6xYSap4Qqbn/70p67c4BXLnlOx21j9ZDx7jlf+5DE4/gz2Y7RrTETRHrKSi77Gt9/wCfPoB+2N7x544IF2zDHHRBwCydpbrIYuaG88s/XWWzt79mUftDf6CeqFD7/85S8jdhsr/mh769Gjh2vbfHsRtDeY0GfCgf6CsYkfE8eKP9reYMu437cXfN/bG+USb1yfqL9pSX9vNYI1GvrHH3/sBnm+A4uegX344YedgdGBYGzJCNbgN2bNmuUM89prr40sn73zzjtdZ4BwpIPu37+/G3BQsRA7P/7xj5OuGwzgb7vtNrvmmmsiy+SCM7AMcBmEHXTQQUnHGXwQYU+66Kz8jHesGVgGMDSuqXjoaFwRZYcddlhkQIJRvf322473f/7zH9c5MFii8SOvxI/hxwvwYEC2/fbbu8cYqDGgp/OcMmWKUa4MemmEvGCN9fuw7zAIIW7vAWYwiwDguwxU6eQRefDzgpUGifwyyGGgRDn94Q9/CM0GnTWDMbzkBAQt32TwwlJyBrQIbxqhoGD1fBKtDGBQhIj1s+iICt5lcMZSJzoQyjsoWIMJDSu34N+bYlfMXDOJwAAK0U1+yYcXXMH4maCANwMCQvRMKwM2ONPJUX8ZTBxxxBFG3WWgz0CSyaGgYG2K3fIOkwLbbbedq6PJ2nMiuyV/TB5QBygXODCBk6w9M8FDvlnF4QdbwZlWOnrKmboER+oX4iq4RYGyZ9BL/Yr2JCSyW+oTcfPev/71L/vmm2+c3TIAS8aeaYcZZO+6666RCTbsk/QQD4NAnsEGsGvaHtLJAB0xs9tuuxn1KZZghQ/l5gejH3zwgavriNZoe6NuLVq0yA1mGMghlBlwxlsySdrgf/jhh7t2jUkGvzqC+KPtjW8wiGYwSvvh+6N4bRx86I8QQrSN2AuTAYTofozJD9rMRJOVwe8h+hm40UZQX2inyXuYvVF3qJ/YE2XMZAC/iw7UQdI6ZsyYyEQxdugnOEknQoYJAdp+2kkGjeQRjr7e0UdSN/CC01f4b3344YdG28MEhmdA+plwIQRXAPDeG2+84eoMA2EvWClj8kH9hSeMEQoE7PuJJ55wdZCAMOdvQ4YMcT8HVwCQNlhgw/QVQcEKA+yCesz7XrD6cqQf4ftMevIuk6+p9GMPPfSQ6z+j+4EFCxY4+6D/wP4fe+wxLgHa1gAAIABJREFUJ1r9mIPJKtrIyy67zNkP3+c5PxFNGhC7lAvxM+CmnlOe2Ad9HD/Dh/4DvsTjJ46D/WSwP8Q+mAjge9jy+++/7ybpGJD7ATeTLM1ht4iBWPaMHVLPaT+wFeoCE/iUByF6BQBtBm0/8ZFOxM5OO+3knkV88LxPs7eFVOyWdhOuPg5Wluy7775uMjOWPadit7H6yXj2HK/8yWNw/On7MQQa/Rh2Tn/Of1On99hjD/vss89cnaPORC+jZ2zOJDB1jfrCuAQR5+05WXuL1Y76cYS3Z2yDdsA7l4LjRmyTfNAvoweoo4jDeMGP/2nPsSPqFu2Wdy4F7Y0+6MUXX4yMF+NGvO6PfhxBOrA3tAbtFRMnhKC9BeMLG9cn872W8kyrFawMcpiZZpkcIXoG1hcQBsNSw1QFK4MQjNRXICoKRofBBgMzSTR4VGa8dMkGZosRu8z2EaJnYBngMtNNZ09D3bNnz2Sjds/ROGF0DCoIzIghEvwMrI+M35P+H/3oR27WPNlAx0djRcdPoIMKehKZ7UW0eS8aHS2D8FhCgzjo8F577TXXmPgGkI6QdPly5jkGHgzEgh7WeL/3eUIkIqyCwpmGhtk6X848G68BIt+UXXDm1cePyGKgTd30M9N06HQuvpx5ljjouIKClQaRQTdljlgI26fF4ANhyqDON/zExWCPQacPNHaxBHB0uUWXd1PsCl7UN95lsEYZMujj5+g9wXBjUIsQJUTPtPr0+AEVAxC/QoC/ESdiJVY9StZuqa8IH+IJCutE9pzIbn36EXfYA0KGjjpZe6a+wM97J5lpJZ14QpgUCwYGzgh47IXBK8E/z6x+sE779xLZbTB+yhTvPPaC4EnGnhEGDPh8Oxm9AiDIh3wygPDeTP6GYHrllVdiClYGksTNwISB09NPP+0YM+lACLM3fk//QPvHTLtfkRPW1iGCKDeEDANfBlaIVAb23naD9sbAGAF18MEHu3YpGcHKRAMdN/WY8qDd8+Ud7Mdolyhb6icTQQQGN4n23yEYGbDR9lMeiC8mXsPsDQGPLTJ4p02i3WUFSXSgnLBpL4LxUNEWIaxol/wKAD8hSVtIvfXC309qeY8hEy38nUlg8kN6mdRgZQaBv8GEsgqu3PHtqn+G9sEL1mCa6TfwFHrBxQCTesmkGoH2lv6jb9++7me/AsC3q/yOvoLvecFKOrADPEUIRn7vBSv5oc+jfSI/PMf4xP89mX4Me6Z+Y+sE2lJ/FgSTlJQVZcNYBpGIaGB7DwHvIeMV367yO+wIT5z3sGLLL730kpv8ZfKPeggPGDP+oG1mAprtQpQFLJgsJIT1k/yePpV00b5hN/D0vBBAtLOskmluuw2zZ8qLvpNl44glVu3QVxKwA/Lgf/Z1BTFFXaN/pl+iHj7zzDOurSP9fqUTzydrt8F66AUrbQllE8+eU7Fb/43ofjKePScq/+BKNh8/dT5YroylqU++DaX+YEfR42vqA7/ztknZsGrIb0VLxt42aIQCv6Bdpu75cQ+TE/Tdvh8Iszdepw2jLWNiJ16gH8JW0A8E2mjqkP9e0N4Y/zChxviNfpi2OtEZN9QznBveNhkj8j3fPsWyt+hxfdxMtMA/tkrByuyY37PnD/GItQerKYI16DHyHSTeQyoVgwwCDR2DJRp6Om1mW+lgkgnMxNO5Yfx4aQnBGSF+ZgaJ2T9mDlmGnMyS4OC3meWks/ZemuCMUPC54ExVsunnfTo3xLRf7hXtSaTBYvBz4oknOs8DgpX8+g48mpP3zOy4446RDjvWnpCmClbEjPc8+MOJGMhRpsEGN0yw0pjQQCKw6JD9bGwwHwzi/DJyv3QkbE9ItGAl73SwBDjy33QC0Z4g6jgDZOq036uKdwZvsfdIE0c8wRpdbsH0N9WusAXKF2HDoAkOCCnvofbfwNPGoBGB4r3+sfY2MtmCMCHe4J64eII1Gbv1aWGGk4ka4mfmNRl7TsZuffx+JpS6RV1J1p7xCDBgZQm5L0u/AiBYVt5jhXDzA1z+Hj0zHG1niezWP+/tkaW9tG3J2jP1kcklPF+EMI8kA0I8RtgSy7PwqPuQSLDyHO8irhjEM6CnrfOCPdYeLFYmUP8SDVR8286AHVuknaBe+7Yx2t4oL7wz8EpWsPIsAxLsDeFA/H5CMtiPYccIQbxoTGQhjBERCKFEgb6JATsDWuzNe0Kj7Y1lw3gn6GdgGcvzgCjFI44IYmBIvn3fFbbXKlqw0v/gQfJbJbxQoDwQOcTJQJJBHIGBIZPAhODKneChbIiJMMGKnTKRyiSD7/+YyMHrhSeDgKjx3pLgCoDgGQDRgpU+AKGEaKeeBQUrcfr2jUkPxCR2Q/1Jth/je9g1tkO9oB+Cg++b6H8Qqkwys4yedHgeYXuSowUracRz6sswuLWFv5E3PLyILL7JhIfnEdZP8g7lxRjo7LPPduKOts5P3CPAaQf9xHJz2m2YPZNutsPQD2Bj9BV+eXtwBUDQdvDq0x7RD3jPPBN95DtasCZrt8H4afepc9gL5ZbInpO1W/+N6H4ykT3HKv/o8SftNlyou7StTJqRfup9cNVe0KMbzDe2TP31E3H8P4KVFYPJ2lu8No4xFHUVMU2gXUYkYvNh9obApJ76LYO+7Yr1DdorJtOoF4zDqOf0V37lT9DeaMv8lg3GZ3CKnhiJ/g51lMk7BCq2Rn2mP/BbSmLZW/S4PlE/0NL+3uoEKx0PlZQO2C/3iTUDS2GlKljxCDBYQSz62RXiYQkoA0MGcMFAB4MRkx46l2ROmWVQwl5WOms/0GJGCINmGUl0oMNm9s175BJVQhollrEFPRdhM7DEQ2OK8QYHvYnixzh5j/T4pUt4NhApfjBF40CeaDwIPId49XvNor9Bw06HzT4mH4J7uYLPN0Ww0nEyg0jH6r2+wT3Jvhz4TjwPK7NsdMwIr+BpmOSTWUPqpPeEkScGGEGPMfFHC9Zg3hjsIKTwHgU9BzSCfJcZbz+rHtyTHNx3FkuwhpWb/3a6doXXic6WgJeFAWjQ28RMOwNW7AOR4kPYTKufjWdA6fPqn48lWFOxWwbxdHAM+rwHwccfz56TtVvKBZHJTKuf8Q2WcSx7xhtC3aa++PJkRpWyCXpL/f4dOr3oVQZMFjBIDhM1yditTyfLphBIfslVMvYMVzpUyohJAF/Xo1cA+G8wcEYEBFc8JBKsfsafyTBsGVbYM5NzYfZGvWAQgR3SHsbzrpIu4se2yQvePvoavsV/R9sbA3IGdiz3Y+CIoMObTlsX6zRw7ICBIJNSDH6wGd7FVig3fwYAE6XYMWLSt7Px2g3PlPziufbLmOkLqFfES3sVtDfy+pe//MX1QeSB9hc+CPDo08b5NnWagRp1gzbSe1jDVgBEC1b27BM//wjew8oADbFO30H7QJkizBDB3nMTXLkTtKMwwYrw5nn4BVdOECc2j11QtnhkEGRMoAbPAAjGHxSsXmD7Jcxww2uGx4jVMNQDliHThzMBQz/m93Ym24/xPewGMU0I5g8hgthnIou+gT4CryATVnh/KOPoyZhowcqEOwzIA+KUek46qd+010yik3a44YUlL3iTw/pJ6jF2zUDb1wPeh2fQw0q/RVzNZbex7Jk2knEb+aLeIDbpSxEE/C16BQB8/Z5X7JCJINpaJjXIP7aHbSI8sGf6rWTt1tchJh0oJ8aFrNiIZ894hpO122BfxaSu7ycT2XO88o81/oQh36CNYGzjVxH4dhTW/Ise1/EecfqzK3As0cYwmZmMvUWPD8N+pq/zZ8LQ11L32E4Wy96IA+cP9sKYPZmVKn7vKGMavsEkUSx7I37aAeyW54JOhLD0Y5/+7Arixg7pP2KNS8PG9clwaknPtDrB6meUaAj8cplYM7AUVKqC1XtGaGT87CyNIB1UrNPlMALSEO1RCqsofo8as+beO5nodLl33nnHDYaIP9GR/t7zQqcW3PcUNgPLTJc/NS/RQM7nhQEBM0/MOgVPI4x3ulyi/BE3HSkDF3+gSLxTIZsiWOlYGbQEZ76Ce5KDZRVPsNLJUfdYpho8TZKGh+UmfoBPfLFOhYw38PR76FhiGFze5WeCvYeC+GPtSQ4TrLHKzee7Oe0qLN/eo0lj7ic5wmZasQ/KBdGPYI++5iaWYE3Wbv0hUwxQsMGwU5XD7DlZu6X8GAgyAKGDD06EeNZh9uw9mkxYBffMhc20MvlEGfsDo3y8tFMM1v2sbbBOp2K3tDXUZX/QRnQ7FsueWcHAoAkh4AVP2AqAYHw8y3f8Eu9EgtV7kBFyBPLMQJ98h9U7/s7kWrQnN1Yn7vcWMTDD48KsOvZO3qLtjckrBigEvEcwo8zpN2JdzwQ7bID0UNa+PUFwM7j3ZwDwPnUCIQsfJkTxmDKIjtcPUL+Jn3aUJY6IM37G64Xd+b3E1Hvsj36N+GjPaR9ZyuoPawsyot3BHv3KEtp7Jnuo52ErAKIFKxPAxOG/Fb13F+GER5X9jgT6JQb5DPqCZwAE0xQmWHmPwWX0adScfcCgGQFGwIYYsDLYZ0BO3x59FVtQsFIWTHxQvwmIF7yopBeRiYjn8DHEGYFBJ3ZOOcc63Ti6H8MLSB3AJrBX8oe3lX4AQc83vceKsvN7Vkk/+yOjTzeOFqykgzrn973yHpPVtDccRoUA8Ft8qAuUK3YQ1k+SPybwmNzwHmDSj1DxyybxICGA+V5z2W0se/Z7Uf24MOjBR4Riq8F2ib8zgc0Yxo/zyDPxEOhPsMVTTz3V/d3bUTJ2y/u0C+SffpxJV9rDePbst6gkY7fEH9ZPJrLnWOWPDcS7XQMOfssPE15wpN74tgzbSbRlzfdjtKnJ2Fus9jnW730/g0Mp3mnivj1notNvB0jmW7QfTHDT/sWyN+Lxe8FZTRhcOZToG8GVNWH2Fmtcnyjelvb3VidYaRTpaLwHIXrvpC8glovR6NOxMmPGANXvA4pXiMxUIj6CJ1zSyROC+xAxChpiBhY07Aywk7myAbc/3lLfMRBv2IwQ6abxYuaTjoRGL2yvTnRemEUjPcG9tmEzQt7jxYylP7AkmcrNgI68B5exhXk2mBGm86UDo8zo2GOln86AQVlw7ycdHNyDXjoGQQzw6IjpUPzeLvIS9nsvRvzBE3Sk3kMetieZwQi/Z+DBYIPZfhpi9n4wW0oZkC4GCn4pCsx4jwaZ+uE95H5PMuIh2JjTYNJ50kARP54AvkWgDrEUheWC/lAiXyYwZ4DkRWysPcl4Lhg8UweIn0aZgVhYuQXLO127Il8EvH6kP1i/fR3nb35Pday9jeSbSRl/aBX2xUAbntQlBtRMFiBw/Mw38SdrtwyM/anVvEdbQjzYWzx7TtZu4egHR8TPQIX4GbzEs2dsiDrlT3/2g15/KrkXvuQTQez3JOLJI36+g71Q9mHLXpO1W/JJWv3ECJ4F4sf24tkzdsPglvL1KxjCVgDgUaUdZpCLXSFQmaHnIDXabAbO/J797mF7gXiGwRWTcXwHkUi9oi1gABq0N9oVbIB/fm8is9jx7tn0p6viufL2iH0iRMLOAPA2hPc6mSXB1GHqIHmjPaRceA/vXJgnEc8wZcsZAyyBw8OWqB9AtNEm0R/RHhA/Aygm7fxp4j7deMSxNdoJ2lXaOXhFT7SwJA72fj859YN6hqc4egUADL1HHiGFcEZEBtOFYEQIsGeSQJuBIPR9LHUQ5nwzuHKHZ0kjZUt87L3lG8SP5wbR4dOPbfiJWAQl/ToCi0AZsLeSAVT0CgDaB/7R7xIvvIN7Z3mfuh5cEky/gMCFJ8Hnjzwm248RB3lgqS5jF5j4Q4OYoIK5X7KNeMUu6ZOCpxvzbfo7BBN2hFiDBys2sD1+Ztkk5UO6KHvqOfWENhCBRn+Ft49yZaIj+uwO6jq24PsXvun7GLYOEAdpoN75iaXmsFvKM5Y9U17wp02ACcIWfnhWo1cA+LMgmNTnJHECqw+Cq5Toh4NLglOxW2yPckOweKcBYxFsPp49p2K3sfpJbDKWPTPuDCt/6pZfKuvbBfpZJktgQpn6sx6C7QArTLCPsMMVqb+UOYF3/CGMYWduJGNv0WNTxsXE71eU+GXpTDhE2xvpx/vq+wt/7kO88S5lSPyMLbEjbJO65ye8/WnixMGkH/2FtxvGvn7iKtY3iB8bxcYYb/KPVTzkK+ysnLBxfbz0t9S/tTrBSgdJQ+BPv4zeO+kLCsOkcvnA88nc38YsFY2XX+PuT5ejIwqe3EeD6Jc7MACi40wm+GtzvHCK5UnkOX+FD41C9FLkWN8iXQwUvXCi4QibEcIwGCBgZH75XjLpxxgZFAT3cMbybHg+idLPIJuGJuiZCNuTTAPi9wr4tDLrRV7Cfu9nzBngMBAmfj8QwyNOw8XA2AfKggF7MLDUBT5+aQgDeOIJDnr97Du/93vdoveE+Dh9PP5nBop0ZP67CKhgPP45vCv83nvYY+1JRtB4LwDvUr7YS1i5BfOZrl35fMVKP/aI/fgBpN/bGO3ZiOZDfsk35eeXl5Nu/3vvyUvWbqP5YOvETx2MZ8/J2i0csT8fGKgQPwOCePZMO0b9DrYjYTOt5DPIwfPmO9gzA4ywA+aStdtgu0Me4Ev6Ka949kw7iVD3e295N2wFQLSnCvvFThEgpJ8OnBBmZ54pZcUSUwL7lkgfotWfJh72XNDeEh3AF2xnPF/aJ+/RCmsnyT9pID+JQrCd8fn0y9T9aeLBNsl79vCChm0ZCfte0I7gQxsZ5tmgXhC/D97DGR0ng3ye89eD0W7BMWwFQNDzTDzYmO8vfLqi7df3R952fLsVtnIn6AkjfsqI+Elf0Pb4PXtcCdQr/u6vH6PNZQAbtgKAcsRegyGaCxMt5D/YDwTz7fPHhFP0veSx+jHswNuft7vgiqpgvn27xWQ0dS84WU5/R/qCgQE77W+wfcJrH9zLF8y3b7cYSEf3k2F8fD/px0Vh9puu3VKe3u7D7DmYb88PIRO9AiCMj68PPl7qCbyDyzqTtduwcYQffwbbvzB7TtZuY/WTvh2NZc/R5U+dCPNI0h/5a9KC9htsB4K/j24vgu1KcHzcVHuLjj/YXwTtPGzcGCzvWOOT6Pij+ylv/0zkRNtb0J693YSt3Ap+gwkQ2iPG5wTObmHsGDYu5e/R4/pEfUxL/XurE6zRBUEDT6PqPTLNXVB0XOynydRl3DQMLPNKxcuZSh4xJmaKY10TkUpcsQZqzDAxy5ZoWUgq32LWmNn8ZJcqpxI3zzILx0xs8FTIVOOI9zyDW2auk51oSPXbDM4Z4PgZ4lTfT/R8pu2KGUtmLoOrFhKlKZW/Z7vdMtDCroIrPVLJf6Jn6XQzYbf+u3TIxI8HzXtcE6Upnb/L3uLTy4S9IdDw2rFMMmzpezrlybtMEtB3EX88r3g638ErT/xhd8+mE69/N9P9GGIM73sqyxtTyVe295N4zxEsqVwLlQqfbO8nMz3+jGYpe4tfuzJtb6nU7Uw82+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8xfr3729HHHFEC0qZkiICIiACIiACIpAqAQnWVInpeREQARFIg8CsZWvsfzNWWWlFtW3Zrcj22aqTtSvMa1KM99xzj/30pz+1zp07u/fnzZtn//rXv6y2ttb69u1rp5xyivt56NChtuuuu0a+cf/999sxxxxj3bt3b9J3k32pevLbtnbKe+7xNoP3sILtDkr21UbPLVmyxOWD9JLfYHjmmWfs+++/d7/fYost3J+WLl1qt99+u40dO9batWtnd955p1VWVlrPnj3dc4WFhU1KR7IvzZ0715UFoVevXk44NyVQTsuWLWv0ateuXW3MmDHudy+//LJ99dVX7r+Dv0/0Hn/n+WOPPTYS97fffmuffPLJRuET+ejS58xKX2j4sfNBZt1HNwVTpMwfeOAB99+dOnVy+ejQoYP72defnXfe2UaOHOl+R515/PHHI987+OCDbcSIEZGf3333Xfviiy9cPNF2Mn78eHvttdfcszvuuKOLk/o5atQomzNnjn344YeN8pGXl+eemzFjRqN0US/D4m8yBL0oAiIgApspAQnWzbRglS0REIGWR+Dj71fZ395bYKvX1kYS17dzkf3qgD7Wr3PqIupXv/qV/eY3v3FC7f333zfE2+WXX249evSwN998033jgw8+sN12280OOeSQyDcvueQSO//8861fv34ZgVS/drWtfvl2q/r8mUbxF+x0uJUcdrnlFLVL6buIAAb3CHHS3qdPH/c+Yu6WW25xvz/33HNtyy23dL//8ssv7bPPPrPTTz/dCVfE+0knnWQIDcRHpvJdXV3tvvHdd981yh/pYsKgTZs2KeXbP+yF1QknnOB+VVNTY/fee68T4eecc44T5U888YR9/fXXrj4UFBS456Lf43dTp061u+66y/Lz8+2GG26wtm3bRurJiy++6N4vLi5uUjqTfqm2zOy7i8wWNAjMSOh5qtmQu8zyOyYdFQ8iBJm8+fnPf2477LCDE40TJkywww8/3MWDEP/vf/9ra9eudfkj77B65JFH3M9VVVV23XXX2amnnmo/+MEPHN8bb7zRcnNz7aCDDrLdd9/dxYPn/qmnnrKJEyfahRdeaB07dnTcmZR47rnn3Pe333579yyTFrfddptdffXV1q1bN/e7yy67zEaPHu3qAvFMmTLF1edMT6CkBFMPi4AIiEALJCDB2gILRUkSARHY/AjgWb3xpVlWUbVerPpcDu3Z1i46uF/KnlYvWBEdN910kxug77333o3gMRDf2IK16pMnrOLl281qqxsXZF6+tR31ayv64akpFbAXrNttt521b9/efvKTn7j3EeOTJ0+2mTNnOnHqBeuf/vQnO/DAA23QoEFOiOyxxx6GaBl/AAAJPUlEQVR21FFHpfTNpjw8bdo0+/zzz52wCQaEDx62YcOGNSXaDYQnPBDi119/vROrPlx11VX2i1/8wnnUCWGCFe8qgh/Bhrg67LDDIiw3mmCd/2ez6Rea1a9tzCOnjdmWN5r1uyQlTkxm4B3dZ599Qt+DFSsK8MAi8JmwCApWhCfPICwRnfD9z3/+48Tqs88+6zz1hEWLFrn69Nvf/jYiQvn9ypUr3e8TCVbqxtNPP+1EKs8zuYTXX0EEREAERCA+AQlW1RAREAERSIPA7NI19qc35tmilVVWn0Y8ybzaqTjfjtu1h+23dSf3uBes9fX1bgB87bXXbrB8sTkFa9X452z1K7db/ZryZJLb9Gdy8yy/51ZWcsxvLK/XMCcgECXnnXee25uKYMCLyP8jEh588MGIYC0rK3Mc8JwhRPA0IxL23HNPJ2jwtiIgUwl48BAbeFAzHVg+yhLiXXbZJaanFC8pnj28d8EAo+HDhzuhRYgWrKWlpc4jjWD6+OOP7dNPP414HBH/aQnWiglm3x5vVjnNLNOWkJNnVrKD2dYPmLUb4TyXZ555pg0ZMmSD4oEVntQrr7zSHn30Ubca4eijj24kWIuKipz9MNnDSoTnn3/eKAe8rUwKYGdMAlAP7r77brvjjjsafSdZwVpeXm633nqr88jyzdNOOy3T1Unxi4AIiMBmQUCCdbMoRmVCBERgUxH44+tz7LOZZRvt8+2L8uzeU7ZuJFgRUgys77vvvg3S0ZyCdcVN+1ld5aqNlteCbUdZuxNujQhWvMheWOAlRJAhTH/3u99FBOu///1vW7NmjfM0+rBw4UK3jBPB8stf/tJ5nFMJLN9kOenGCghq9kP6paTRwpO8PPnkk3bNNdc0ShKeZby4sQQr4o2lq5deeqkhnhC8F198sfM4pi1Yvz3WbGnjJeAZ59X9OLPhT7rl7RdccEHEwx78Lh5lxCHLfdmn+49//MNuvvlmJ1gRnnjhmfDBC89eVJ6FC/uEmdxg6TVLdvkZD/rf/vY3934wJCtYeYel+6SBb2RqaXrGuesDIiACIrCRCUiwbmTg+pwIiMDmReDFCcvs6fFLrKqm8TLQTOQyN8dsh77t7JIfNRzi4z2sDKgRcieeeKLzCgUDHp1tttkmsiQW4YWHjQEze11TCeX/utDWTn3frG7DZc2pxJPMszn5hVa0/5lWvM9pEcHKnsBXXnnFiSuWQXOIDh4xRCtLghF4iNozzjjDBg8evMFn2MeI2EPgpBI4gIdDlBA2GyOUlJTY/vvvHzk0KFqwzpo1y3ma8ST7/aqUK3tS8TgjwgjR7+EdJB9+z+SKFSvcd/A4pi1Y59xmNuu3ZrUVGwORWW6R2cDfmvW73JX5AQccENlr6hOAR5m9qMFl0+wtxRvLPl2/hxVPvA/sd0WU4gX1AUFKHWMiBDvDS+0PdOKZVARr2N7WjQNMXxEBERCB7CUgwZq9ZaeUi4AItAAC1bX1xv7UNdWJBes//rfQ5q2o2iDVuwxob6OGd7Ycy4mbIwRr386F1qE43z3nBSvCc9y4cfbRRx/ZRRdd5JYFs9yTQ3lY2vjCCy84r1qXLl3c8tmKigo7++yz3eEzqYS61cutdtF3ZnU1cV+rWz7fVr/6B6uvaixecgqKre3B51tu18Sn5ua0KbK83sMtJ7+gkWDlgJwrrrjCfR9PF+LLC1YEpd8jyN8RLK+++qo7cImAsNlvv/3c8uBUAt9E3CUSrHgtOVk2eukwnBHX7L9NJuDlQ0Tl5DTUh2jhiThFvHM6NEIdBpQrnmQmI8IOXeLkZPLP8lm/b5KDifAe46FOW7DWVZmVf2FWy3LxBMJ+zUyz7y4xq43y1ueVmA26xay4YQ9ufGNoa9Z+FydcOWQL7zle9W233dZxwJuKB5O9qCwH9gGPKYHlv2GCFa/rgAEDIvukeRam2AtLtR9++GF3CjW2h2hlAoX/p94l2sNKXBKsiQpWfxcBERCBDQlIsKpWiIAIiMBGIjBz2Rp78P0FtmBlla2tqbe2Bbm2be8SO2Of3lbcJrV9lSSZwTWDdIQoAZHKPkQCg2vETPTvWTLqT5vNWLbramzNx4/bmg8ftbqKUveZ3JLOVrT7iVa018lmuakJ5cWLF7s9m5wETGCPIcEfpMSyT+5bxYPKwUvBw3fYw4qHlMD+Tk5pzVTgsCWW3XL6K944AmKS/Y94uVPdO+vT+cYbb7j/5CCpYECkzp492/0qrFyD77FnddKkSY2WSiPoEWAsl12wYIETXT5ktJ7UV5vNu9ts7h/Nqhc3fLJNd7M+55r1vdCMw5dSDIhvn36EPHbxzjvvOE9pcAk4z7333nuujvD/iEzvgcVTCo/oq2aob3i9PX9+5jRoAoc94d1F/OLt9559f5UO6Qh6cGP9PsXs6nEREAERaFUEJFhbVXErsyIgApuawKo1NbasvMbWVNdau8J826JjgbXJi+9Z3dRpbur365bPs7qyJc7hltu+m+V24TqazOWVU1fxMG/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X/q2nmMSlDoCQ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3" descr="data:image/png;base64,iVBORw0KGgoAAAANSUhEUgAAA6sAAAHUCAYAAADcCb64AAAgAElEQVR4XuydB3gc1fX2X1XLRXLvvfdewMbYlNB774GPmBSS0FsoNmB6gEBIQknypwQICS1gejPNuPfee5HkKjdJlrTf887sSKPd2dV2zWrf8zx+SLRn7tz7m9nZOfe0tJUrV3ogEQEREAEREAEREAEREAEREAEREAH3EFiYtmHDBk+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IgAiIgAiIgAiIgAiIgAiIgAi4joCMVdddEk1IBERABERABERABERABERABERAxqruAREQAREQAREQAREQAREQAREQAdcRkLHqukuiCYmACIiACIiACIiACIiACIiACMhY1T0gAiIgAiKQNAQKCwvx5ZdfYvr06di1axfq1auH/v3747TTTkO/fv2QlpaGu+++Gxs2bECTJk1w7733ol27do7r+/vf/46pU6canz3xxBPo0KFDpd6mTZvw8ccfY/78+Thw4ADy8vIwcOBAnHvuuWjfvn1AXvn5+fj8888xc+ZM7NmzB/Xr18eAAQOM+fXp06fyOM6P4y9btszQy8jIMMY99thjMX78eDRq1Ajl5eW44447kJOTgwcffNDQsQs/57w3btyIZ599Fh6PBxMmTMBZZ52FSy65xFD94IMP8J///KfacW3btjVY/exnP0Pnzp2T5tproiIgAiIgAqlHQMZq6l1zrVgEREAEkpbAnXfeiS1btuD44483jK2CggJ88skn2LdvHx5//HFkZ2fjF7/4hWHoHTlyBBdeeCHOO+88v/XSGL3vvvsM/YMHD+KRRx5Bly5dDD1+9thjj4E/kKeffjqOOuoorFy50jAuW7ZsaRjDNIqd5Pbbb8fWrVtx8skn48QTT8TmzZvx6aefGmM9+eSTxiE0UJ977jkUFxfjzDPPxKhRo0AjnOtYsWIFevbsCa6Thvhf/vIXzJo1C5MmTUKPHj2qnbK0tBS//e1vDQP35z//uTHetddeizPOOANXXHGFofv6668bxjOZdO/e3TCM58yZg++//94wpG+44Qb07ds3ae8HTVwEREAERKBuE5CxWrevr1YnAiIgAnWCAI3Pv/3tb5g3b57hPTzmmGOqrYve1uOOOw5ZWVmGYdaiRQuUlZUZBt8DDzxg/N0un332Gd544w3DUKSX1jJW+aM4ceJEw4C99dZbDQPPLjT8aIj6Gquc35/+9CfDEP3Nb36DkSNH+h13yimnYP/+/bjrrruQmZmJm2++udJApjI9oy+99JJhSHINJ5xwAr799lvQA3zZZZcZhq3vXLgGelfbtGkT0Fj94osvjHPSm2rJ0qVL8dRTTxneZHptJSIgAiIgAiLgRgIyVt14VTQnERABERCBagTo7bz//vvRq1cv3HbbbYaxF0ho6LVq1crwvv7rX/8yjE96K+1CryrDaxmiyzBZy1ilMfz0008bHtXLL7885Kuwbt064zzDhw83jNBAMm3aNPz1r381wnTPOeccP7Xly5dj8uTJhjf3xhtvxN69e3H99ddj0KBBhsFpF56H4ck0ximBPKtOxir1X331VSOkmt5VGu0SERABERABEXAbARmrbrsimo8IiIAIiIAfAYbCMnT2/PPPdwzrtR9gGav0GNI7Sq8jQ3ctYUgvw3z5N4bd/vvf/640Vj/66CO8+eab+P3vf4/Ro0eHfCXoDX3hhReMcNxTTz014HHvvfce3n33XWNew4YNc9S75pprDI/nQw89ZHz+5z//GQsXLjTyUpnLSlm9erVhvF966aVGjmokxuqhQ4fw61//2vBIM3xYIgIiIAIiIAJuIyBj1W1XRPMRAREQARHwI0AP4Msvv4wrr7zS8HoGE7uxSu/hd999Z3grrZzUe+65xyhWxDxQ5onajdXnn38eP/zwg2FM0ksaqliFjBiizPDdQPKPf/zDKOr08MMPVwsBtuv/4Q9/MMKQaaRS6LVloSgapmeffbbxtylTpuC///2v8ffevXtHZKzyBYDeWRZZ4jklIiACIiACIuA2AjJW3XZFNB8REAEREIGYGavMIWVhI3pkWcl37dq1Rtgs//cFF1xgGH12Y5V5sT/++GPcjVV6fX3zYa1FswIwc2CZU0rh/2bYMg3YP/7xj0YINItJbd++3Vgbi0RRwg0DtoxVGrvBQpd1O4qACIiACIhAbRGQsVpb5HVeERABERCBkAmwCBJzPS+66CLHXE/7QHbPKv/OkF7msDKn9MMPP8Q777xTGfbra6y+//77ePvtt418UeaNhirffPMN6DVlCC8LMAUSnpvnoEE6ePBgRzV6j5mby/laQoOaXmAarV27djXyWNkOh0a4JeEaqzR+f/WrX4WdnxsqE+mJgAiIgAiIQLQEZKxGS1DHi4AIiIAIxJ0AczQZOss2KwzRDaXAEr2XrAJMg5RGIkOB2QqmadOmlWGvvsbqTz/9ZBjFNATZ/iVQixrfBdODyxxTFiq66aabAvKwCiyxpY7d0LQOWLBggVHdl6HONFotYbsZVhtmKDDXRIP3xRdfrHaecI1VhlXTyGZxqY4dO8b9GuoEIiACIiACIhAuARmr4RKTvgiIgAiIQMIJMBSWxiDDeOkN9G1dw6JIDOtlqxq7Z5WGHfutsh8pP2M/VhYm6tatm7EGX2O1qKgIt9xyi/HZo48+avRVtctrr71mGJHp6enV/s75MX9027Zthid3xIgR1T5n7uzVV1+N/Px8o6ovCyUxHLlZs2aVemxdw8JPbCvD4k/2VjNcA8dlfinHaNeuneGdtUs4xurMmTONVkD9+/f3GyfhF1cnFAEREAEREIEABGSs6tYQAREQARFICgKbN282vJ5sYzNmzBijncuBAwcwY8YMI5+TxiXzN32NVS7OykVlCxuG17LAkpOxyr/Nnz8f//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qhyfY7LgEkODma/qJNRjLm1JSYnhZfY1Mvl3GrGsGMzcXgpZvfHGG5XDMXyaIb/0TNNQtlrh6HYT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KuNVY9Hg9KSkrA/1Kys7ORkZFh/G/+vaKiwvjf9erVQ3p6eopfRi1fBERABERABERABERABERABOoWAdcaqwsWLMDHH3+MYcOGYc2aNcjJycFVV12FwsJCvPbaa8bflyxZgnbt2uGiiy4yjFmJCIiACIiACIiACIiACIiACIhA3SDgWmP1+eefR9++fXHcccehvLwcEydOxG233YaXXnoJl19+OTp27GhcgTvvvBO33347WrRoUTeuiFYhAiIgAiIgAiIgAiIgAiIgAiIA1xqr06dPx+eff47x48dj+fLlqF+/Pq644grce++9uOWWW9CmTRvj8t1///2YMGECOnTooMspAiIgAiIgAiIgAiIgAiIgAiJQRwi41lilN/Wrr77Cu+++i8zMTDz55JOGwWp5Ulu2bGlcgscee8wwYi1Pa03XZf/+/di+fXtNavpcBERABERABERABERABERABJKaAOv7dO7cOWnX4Fpj9dVXXzXyVC+55BLMnTsX77zzDm699VbDaL3pppuqeVavu+46tG/fPqSLUFpaikOHDoWkKyUREAEREAEREAEREAEREAERSFYCLFCbm5ubrNN3bxgwc1QZ3tupUyej8u/kyZON///WW2/hrLPOQq9evVBcXIxJkybhjjvuQPPmzZP2ImjiIiACIiACIiACIiACIiACIiAC1Qm41rP6zTffgHmrrPbL0N0GDRoY4b6bNm3CK6+8YhirK1euNCoBDxkypLKtjS6wCIiACIiACIiACIiACIiACIhA8hNwrbGa/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Z+o2PAVpTPyuI/k9e/Z1A47FA66uBtIzA+vumAbs4/i6g8bFAm6sBpAfR/xHY9YFXf5xXPy2I/g9e/d1A4/Fe/SCA934H7PoQKNsLNBlvrjeY7P0W2DUFKNvn1b+qBv2ppn75fnM+ra+sQf8br/4BoPFxQOsrgutXlAIFrwP7fgSyWwFNTweajAt8TEWJV38akN0aaHa6eR0CScVhIP8NoOgnr/6Z5n0RUP+QV386kN0GaEb9MYH1yw8CBRx/BpDdFmh+JpA3Ooj+AXP8/TO9+mcDeUcF0d8P5L8O7J8N1GsHNKP+qMD6ZUUmn/1zgHrtgeZnA7kjg+jvNee/fy5QrwPQ/Bwgd3gQ/T3m/A/MM/VbnAs0GhZEf7dXfz5Qr6NXf2hgfX6vOJ8DC4B6nbz6Q4LfQ5z7zneB0h1A7iig9VVARsPAx5DNzvdMfbKnfnqDIPqzvfr5QN7RXv36QZ4ps4BdHL/AvBf4nUyvF0Rfz7jgz6w4P+M8ZeY9uu87IKsl0OxUoMnxgafkOeLV/96rfxrQ5Lggz5QUe8YF/7bqUxEQAREQgSgIyFiNAl5cDt32ArD2RoAGjSV8Wez7byCni/8pt/0VWHMzwJeJSv3RXv3O/vpb/wysvRXgy0ql/hivfid//S3PAOuoX1H1GQ0fzocv4r6y5Slg7e0APDb9sV79Dv76m58A1t1Z/e803Pq8aRoe1cQDbHoMWH+3j/7xQN/Xgex2PvoVwKZHgfX3Vv97058BfV4zDSe7eMqBTQ8DGyZV/3uzU4Der5iGXDX9MmDjQ8DGB3z0TwN6v2wair5SsgVYfplpqFqSng10+yPQ/gYH/c1e/Wk2/Ryg+5NAu9866G8Cll1mGqqV49cHuj8NtPu1v37xRnN8bnhU6jcAevwJaPtLB/0NwPJLgaKZVZ/RSOr+LND2Fw766736s2z6jYAefwba/D8H/XXAsktNQ9WSjDyg53POmxLF1L/YNDwtyWwM9Pir86bB4bXAcurPs+k3AXr+DWh1mf98Dq8xxz8w36bfFOj1AtDyYgf91V79BVWfZTUDer4EtLzAQX8VsOwi4MAim35zoNffgRbn+evzL/mvAauvB7hpYAmNbX4n6/f0P2bHK8Dq3wIVh2z6I7z6PRz0/wms/j3ATY/K8Ud69bv762//O7CG+iVVn3Fzoe9bQE5Xf/3aesb14zMrxZ9xvBql24DllwPc9LMkLRPo9hjQ4Vb/61Wy1dTf971NPwvo9gTQ4SYH/RR7xjl/S/VXERABERCBGBGQsRojkDEZhp6qxaeaHkBfaTgAqOdgfBb9ANCz5Kc/0PnFbN8PQHk4+t+bHka/8Qc5G6t8oXHSbzQYyHYwVrmzX37Af/xGQx2MT4/5wuSnnwYY+j7GJyq8+raXeuNMaUDuMCDLx/hEOWDwcdIfDmT5GJ80+Mm/3GYEGOOnm566rFYOL3KbgIOL/f+ekQs0dvCulmwEDi4JQ38DcHCpg36esze2eD1waFkY+uuAQ8v99TPzgDwHb2/xWuDQCgf9xkDeWP+/F68BDq0MXf/wauDwKgf9JkCegzeZujzGVzID6a8EaLCGrL8CoEHsp9/UjJLwlcPLgcPrQtenZtE0M6rAVxr0BnIcjM+A+n2AHAfjM6B+XyCnm/95i34M8MzqB9RzMFYD6sf7GRfmM6thmPpJ8YyjsboFOLDQ4TvfyIwk8ZWSzcBB22aK9XlGIP06/Iwb8LEZjSQRAREQARFIGAHXGqtbt25FcXFxJYj09HR06NABWVlZ2LZtGzhxSrt27VC/fpDwtIShjMGJll8CFPw3BgNpCBEQAREQAREQgZgSaDvBjHqQiIAIiIAIJIyAa43V1atX49ChKo/VP/7xD9x///3YtWsX3n77bZx55pmYPn06KioqcO211yInJydh0OJ2ornDqocbxu1EGlgEREAEREAERCAsAszTHTw1rEOkLAIiIAIiEB0B1xqr9mW9+eab2L59O2644QY8+eSTuOqqqwwvK+UPf/gDbrnlFrRs2TI6Em44eu1NwJZnnWfCMNEGfYE0W2GjIzudQxQ5AvP8GvTx0S90DlG09Bv2NUNkLWHBJqeQRn7OvECOb9dncRXmEDqJoc/xbRJUv4l3fLt+PsCwVcfxmwIMg6w2frj6O4DiDQHGbwY06OUz/naAOZ9OwjzF+j76zPtlSKxTGDbHYIglCy5ZwhxaQ98hDDug/nLnsGrq1+9uFkepHL/MO75DGHZAfY7vGybtHbB+DyCrhc/4yxzCpAPpHwEOLq+eW2lny3zMrOa28am/rHpuZTB95oEz5LmiKmKj2qXj9eJ1syRs/RLv+LbczWrz6Q1kNbWNT/2l1fPT7fq8nzNt+vzsyG7nsGd+xtxh4xmRWTUKizc5hT1HpN/IO76tGFvQZ1C4+nrGoTTcZ1aY+nwGHV7pHLZtPFO6Vs+1N/RXOKeaBNKvy8+4jneaub0SERABERCBhBFwvbG6e/duw6N69dVXY/jw4bjtttuMf23amPmGkyZNwnXXXVdpvCaMXDxOVLodmNnF+eW14x1A10eqV+1loYz5xzgbWJ3+AHR5qLqxWrINWDAaKN7kP/vO9wJdHqxufLKwxvzRAHOWfKXzJKALCxHZjFtD/2iARYR8pctkgOewC/UM/a0+2mlA14cBrsEuNAwXjAG4jmqSBnR7HOjIwk42YS7ggrEAudqFBj8LGnW4xUd/FbBgvFkxtZp+hlmgyLcAEnM3Fx4P4wWzmn4m0OMZ/wJIND433m8WZfIVVr0dMh3IsRWAof6G+8wiUX767YGhP1XPS2YO7fp7ABat8tPv4NW3FcWiPotbbXnaQb+jV9+WZ8wiXiyetdVhQ4WFa4ZOM6vlWmLo3wxs/av/+FznEM7fVkTLUwqsuRFgAR5fyens1bcV0aIxueZ3AAv8+Ol3MedjL7rFAkCrfwPseNlBv6tX35b3TP1VvwLyX3XQ7+bVt+U90wheNcGsmuor3CgYwurPdv3DwMprgYK3HPR7ePV98qR5ry041tkAZQEtFq6yVwLnvWzoO+Tdtv8t0P1PDvpjnTep2t9oFvayG8P8bs0f67xJxe8Xi/DYK40b+nxmOWw6xf0Zdx/QhcXQfJ9ZKfSMYx7/xkfM54qvMOefzxR7IT8aq5smAxvud9Bv59W31VJItWecPxX9RQREQAREIMYEXG+sMtT3yy+/xMSJE42l33777bjjjjsqPamPPvoorrzySnTs6FCZ1gHW/v37DS+tG6VhyVS0311VsdWDTFSkN8HBnPEoyLsPFWn+ubkNS35Ay6KHkVmejzRPqaF/IOc4FObdG0D/O7QsegSZ5QWGfrkx/vFeff9Q6kYlU9Fy36PIqCi06Z+Awrx7UJHmoF/8FVoWPYaMip1I8xxBeXpTHMyh/t0B9L9Ay6LHkVGxq1L/QM7PsDPvLkf93OLP0KLoj9X165+Mwtw74UnzbZXhQW7xp2hR9JSpjyMoT2uKA/VPQ2HubY76eYc/RvP9TyOzYjeAMkN/f/3TsTP3lgD6U9B8/zPIrNgFoNxY7/6cM7Ez92Z4HNoNpXsOo2XRo2hU/DXSK/YaOmUZbQyeB+v5F+5I9xzy6n9j02+Lgsb34lC2f8EeU/8RNCqeatNvh4LGE3Eo279djKn/sFd/n3c+HVDQ+D4cyvZvF0P9VkWT0bD4O6RXUL8ejmRQfxIOZ/u3f0n3HPTqf1+ln9kRBY3vx+Es/3Yuhv6+B8H7unL8zE4oaPwADmcN9vvamvoPePWLzPlkdkZ+4wdRnDXQQf8AWu+7Hw1KpiG9wtQvzeyCgsaTUZzVP4D+JDQo+cmrn4PSzK7Ib/IQSjIZWVBd0j0cfyIalEy36XdDfpOHUZLp42lnKS7PfrTedx8alMxAesV+eNI4fnfkN3kEJZkOxZLoIC+da6w5q3wL0jwlqEjPM+4dMqpI829H06B0NlruexBZ5Vu9+o29+vcH0J+JVvsmI7N8m03/WOMaO48/Ha32PeTV5zOosfeZNTHAM2gaWhZRf0flM0vPuKr7KL7PON5zh9Fi/xNodBrvDTQAACAASURBVPhLZFTsgSctC2UZrVGY9wccrOffjsZ8Zj2OhsXUt55Z1L8bB+v5F4WrK8+4RsVfGd9hCn97tzd9xpGPG98lNCcREAERsBOoV68eOnd2KNKaJJhcb6xOnjwZ55xzDgYNGmQgvfvuu41wYMuz+sADD2DChAlo3963zYnzFSgrK0Npqa0tjFsuVEUJspeMRWaJtzJr7ih4ujyE8sw2xss0ELgPKg1V48UPJShPbx6C/g7TuK3UZ8XOwH1TOXZ4+tu9+jSGWxgv99W8GT7MM8vjrb/NNM7B+bT08gnc95Uv6aY+jW3On/xr0ifPMpSlt8CRGvThKUd2+QbDgPagnmGslmUw/DfAOcLWL0N2+Ubb+G1RlsHw30DjU5/z2Q0PcrzzCazPTYgsY3xLn+Mz/Nd5fF/9IxltUW7Mx1m4iWKOzxfpHBxJb4dyY/xQ9OvDGD89mH4Jsso3ecenfjvjexN4fOpzPnxRD0W/2Dv+XuMltyyjPcrTbeHFPidK8xQjq2wTMjzUb4AyYz6B9Xl4Rnkhsiq2g8dyg+RIRhfD6Agk1fWb4UhG56D6vP8zK2hMcnzqc3xbeLHfd7i6fmlGl+oeWD/9fO/4oT6z9Iyr+RkU+jMOqEB2Gb/zO73PoNaGwRr4HGHqh/3MCveZGP9nXPb+T5Gx0mxn5UlviJJe76MiN0i/are8S2geIiACIuBDgEVqk7m2j6uN1WnTpuHDDz/EPffcg7y8PAP9c889h9GjR2PEiBEoKCjAM888Y3hbmzb1ye1KtluVfTcXnVKVr2eEtd6RbKvQfEVABERABEQg+QkwzeCnFlU1A3q96Nx7OvlXqhWIgAiIgKsJuNZYZduaxx57DH369MGll15aCXHz5s2Gwdq4cWPs2LHDKK5E1zZ3DZJamDu4+Y/cwzVzyI5aXz2fL6kXp8mLgAiIgAiIQJIRWHYxUPi2OelWlwJ9/51kC9B0RUAERCD5CbjWWE1+tGGsoOIQMKtPVSGjDixk8kwYA0hVBERABERABEQgpgTy/wWs+Lk5JAtQHb25esGwmJ5Mg4mACIiACDgRkLHqhvti63PAmhvMmWQ2AYYvAFj9VCICIiACIiACIlA7BFjxfd7RVe3Ghs0GckfUzlx0VhEQARFIUQIyVmv7wpftA+YMrPKqNj8b6Pc2kJ5d2zPT+UVABERABEQgdQmw1zjbkx1cajLoPNHb/ih1kWjlIiACIpBoAjJWE03c93y7PgKWXVDVW7XPK0Drq2t7Vjq/CIiACIiACKQ2AfaKXnIusPsTk0PeUWb/4yCVsVMbmFYvAiIgArEnIGM19kzDG3Hl/wN2vGIek9USGLUGyDQrH0tEQAREQAREQARqkcDGycAGs8876nUChv5g/lciAiIgAiKQEAIyVhOCOcBJjuwCZnaryofp/iegw021OSOdWwREQAREQAREwCKwbxqwYKz5/zIaAQM/BRp7/78oiYAIiIAIxJ2AjNW4Iw50Ag+w9lZgy59MhXrtgRGLgMxmtTYjnVgEREAEREAERMBGgP1Wp7cCWF+C0usFoO2vhEgEREAERCBBBGSsJgi032lKtgDzRgKlO8yPWl0BMF9VuTC1dUV0XhEQAREQARHwJ7D8EqDgv97f6kuAvm+JkgiIgAiIQIIIyFhNEGi/07B/28prAU+Z+dHAT4Bmp9XWbHReERABERABERABJwL5rwMrrjI/yW7j7beaKVYiIAIiIAIJICBjNQGQHU+x5CyAlYApDfsBw+arXU1tXQudVwREQAREQAQCEWC/1flHA2VFpsawWUDuSPESAREQARFIAAEZqwmA7HeKQyuAOQMATzmQlgH0+y/Q4vzamInOKQIiIAIiIAIiEIyA0W/1BODgElOr831AlwfFTAREQAREIAEEZKwmALLfKdi3bdcH5p8b9AWG/gRkNqmNmeicIiACIiACIiACwQiw3+rS84BdH5tauUcBQ9VvVTeNCIiACCSCgIzVRFC2n8MIJxoDlO01/9r+RqDH0wDSEz0TnU8EREAEREAERCAUApseBtbfa2qyz+qQH4Ac9VsNBZ10REAERCAaAjJWo6EXybFbnwPWsJdqhXn0sDlA7vBIRtIxIiACIiACIiACiSBQ9BMw/xjzTOq3mgjiOocIiIAIGARkrCbyRvBUmEUa9s82z9r0Z8CgLxM5A51LBERABERABEQgXAKeUuCn1lVRUT1fANqp32q4GKUvAiIgAuESkLEaLrFo9Hd/Diw5HaDRyn6qQ6cDuSOiGVHHioAIiIAIiIAIJILA8suAAm+P1ZYXA/3+k4iz6hwiIAIikNIEZKwm6vJXlAILjwOKpptnzDva9KoynEgiAiIgAiIgAiLgbgL5bwArrjTnmN0aOHqLufEsEQEREAERiBsBGatxQ+szcNEMYNFJQPkB84OuDwGd7gaQlqgZ6DwiIAIiIAIiIAKREjAKJI4GyvaZIwydAeQdFeloOk4EREAERCAEAjJWQ4AUlUrpDmDrX4D814GSjeZQaenAiKVAgz5RDa2DRUAEREAEREAEEkTgSAGw8ERbv9V7gC4PJejkSXwa9qnd9gJQ+B+A70SNRgAdbgCangSkZfkvjJy3PQ8Uvm3qM12q/U1A0xOd9UvzgW1/AwrfAY7kA7kjgQ43A02OD6L/V69+AZA7yqt/nLN+EqPX1EWgLhCQsRrvq7j4DGD3Z1XVf01rFejzCtD65/E+u8YXAREQAREQARGIBQFPGcA+6butfqsjzT7pCgUOTnfp+cCuDwFPeZVeRkOg2x+Bdr/xP3Ype9FPMet7WEL97k8DbX/pr7/kbPOa+Or3eBZo8wsH/bOAXZ9Ufy9jSlaP54A218TiTtEYIiACMSQgYzWGMP2G2vYisPrXzmdoNAwY8i2QkRvPGWhsERABERABERCBWBHY9Aiw/h5zNKPf6vdATudYjV73xsl/DVhxdXKsq9EQYPBUILNJcsxXsxSBFCEgYzWeF3rBOGDfD85n4C7eqDVmkQaJCIhAyhIoLi7GypUrsXPnTuTm5qJbt25o0aJFTHkUFBRg7dq1OHToEFq3bo0+ffogM1OFYSzI27dvx7p168Br0a5dO4NPWlrdrSdQUVGBVatWYevWrahfvz46d+6M9u3bx/Seq7ODsUji/DHm8ujtG/gZ0HhsnV1u1AujJ3rXB1EPk5ABeD1HrgTq1cHvArtR5L8KMGS62WlAh1vMlLRAwohAQ78AaH66qR+sxsruTwBuTJQWAs3P8OoHuWq7PgYK/gUc2Qk0o/7NwS8xvfJb/wzs+gjIbgOwGneLcwIf4zkCbH0O4HnqtQVaXgI0PyuwPougbqP+J179S4HmZybkttNJaiYgY7VmRpFrLDoZ2BOgj2pmY2DUKiCrVeTj60gREIGkJkADdcaMGSgqKqpcR3Z2NoYOHYru3bvHZG0rVqzAwoULUV5eFYLXuHFjjBkzBk2bNo3JOZJ5kEWLFmHp0qXweDyVyyCXY445Bnl5ecm8NMe579+/Hz/99BN27dpV+TkN8/79+2PQoEF1br0xXxBfgo1+q3vMoXs+D7QLEEEV85Mn4YDLLgEK/5scE8/MA0YuB7LbJcd8Q53lhknARuZW28KqGw0F+r4BNOjrP8qGe4GNjwCoeiYidxjQ502gQW9//fV3A5serf535hlz/Pq9fPQ9wLq7gM1PVP973iigD/V7+I9/eDWw/Apg/+yqz9IygI63A119zkuNw6u8+nNs+plAxzvN4qa+cmglsILjz62u3+kPQJcHQ6UsvTgSkLEaR7jY/k9g1QTnM7AAwOCvFQYcT/4aWwRcTIBevG+++QZ79+71m2VGRgZOOOEEtGzZMqoV0KM6derUaoaqNWCbNm0wbty4lPaw0qP6/fffO/Lp1KmTYbDWJQ8rParTp0/Hxo3eYn+2uys9Pd1Yb8eOHaO651Li4OWXAwX/Npfa8iKgX5IYY7VxcQreNA0HJ6nf26zfYQ+73fMFsOZGZ30aVr1fBrjZbwk9hmtvctZv2N/Ut6db7f4UWEsvoYMwPWvwN9XHrw1msTwnPaTMAa4o8R+V927ft6p7WMln6XnO+q0uBfp673trNHoil50fQP8KoO/r1c/L3OVlFwH0ZPoK67j0ebX6X+lRXfFzgPeRr6RnmwZ0ywuqPmFe+fIrzWJeTvqcf4vzbfql5v3J4lx++vVMPi3OjeUV0VgREJCxGgG0sA5ZdArAh69dspoDvV4EWti+YGENKmUREIFkJ1BYWGgYkmVlZY5L6dmzJ4YMGYKsLIdqmSEsvrS0FDNnzsTmzZsdtevVq4fTTjsNDRo0CGG0uqnCzYIdO3Y4Lo7hseeccw5oxNUV4b320UcfGeHgTtK2bVscf/zxdWW58VuH3QBjdNTorSqyFIh22W5gelt/4ySzKcACSK2v8j9yxTVAwRsADQ9LMpsBPZ8DWl3uoE9j5t8O+n8FaGD5CnvlFrzlU/ApD+j9D3PzoS5JsAi/urTOeK2FIdADvAXV4nUOjVsjARmrNSKKUmH5VUCBd2cpPQtofi7QeZIZehEsXyDK0+pwERABdxOgV++7774DvV1OQu9qTk6O4V3t2rWrkWtqGU70mK5Zs6ZaDiqNWo61bds2bNiwwQjz5AM+2PhnnHEGGjVq5G5QAKycUq6HBlXfvn1jYkROmTIFDIsNxP+iiy6KyXncAvjIkSN47733HD3JnCNzps86K0hel1sWUtvz8Ou3+hOQN7q2Z+XO8296GFh/r3duaUBmLtDkBKDTfQALGjm9B7Ef/fa/A/n/Aoo3mC1oOt8LNBwcWJ8FLfmuVbzRHL/zfUDDgUH0nzdDV61wblYN7vVS3Xsvm9UTOLzGnfdGMsyK7+ojlyXDTOv0HGWsxvvyzu4NHFplnqXHX4D2v433GTW+CIhAEhCgMUnPKj2goQhzWWmw0iO6fv36agYHDU4aGvTWBvLU+p6Dx5x88smGQexmWbx4MZYsWVItp7RJkyZGzi3/G43MnTvXKG7lJBybnue6EAbMDQsWU2J+7r59+wIi69WrF0aMGBEN0tQ41rffaqe7ga4Pp8baw1klvarzjwUOeV/2WYhq4MdAhktywdfeCmx52lxRwwHAiEXBiwiFs3a36K69GdjyjFtmk3zz6HAj0F38avvCyViN5xUo2QrM7GT2/mIftlGrgZwu8TyjxhYBEUgSAiysRKPTXtgnkVPv168fBg8e7GpjLJj3mdVrjz322Kg8n5s2bcKPP/7oiJ0VmU866SRX8wnlfjlw4IBRxIubI/YiW07Hjh492vDiS2ogoH6rod0ie78FFp8OVBw29dkntaaqr6GNHBsthg6vuMobDpwGjN5S94orlRcBc4cBh9f6M+vygHNYNdPXitf567M4Eavq+sqik0wPeDVJA7o96p/uxhzUxRzfN28+Hej2uHN+6M53zaJMvlKvAzDoK4DFluzCgl5Weyn73+t1BAZ96a/P+2DDRP/xczoBwxcADFmX1CoB1xqrnNi3336LOXPmoHnz5mjWrJmRP8RcmxdeeMGoYrllyxaMHTvW8A64sg3DtueB1debF7h+T2DYTN30tXq7x+fkfBlkNVe+CNJbpQqr8eFcV0bls43PNXsuKUN+KQzl5fOOYa68rxjuS08Y7y+GcIYi9MCyii0r/tITy/+/fPly7Nmzp5oXlwWcWGTJzcIwaXoEnYQ5pQxZjfTZ71t8ih5U/rOHTbMqczK0sXF6BrGAFwspLVu2zAgHt4Sh5DTE+TmPs6+XLMePH2/cN5IaCKjfas23yMpfADv+z9TjC79RaddF99b+WcDCkwAadJR+bwMtL6x5XcmmwaJGSy+oyulla562E4COdwHpDpE1e78B1t0NsApvxUHTycJc4Y53OOvv+QpgRWCGG1cc8upfaVbrTa/nT4t1XBgabugfNvWZu9zhVmf9imJgy1NVYeHpDYEGvYCuj5gh4r7CMTc/5Q0L3wAY+r1N47nx+AD6fwS2vwiUbDM/JxfeD2pf44q73bXG6oIFC/D111/jd7/7nRH2Zslzzz2HE088EfQKHDx4EA8++CDuuOMO4wXPdbL4VICV6ijNTgX6v+/8RXfdxDWhUAkwN5ChhJYhwZc9eiZYGMcyQEIdS3p1nwBDfhn6u3v37kqPasOGDY1NN4bj0pCgwWoZYPS6MqyX9xeNq/nz51czPOzEaGiNHDnS6BNqjWGFsHIMnpOVb62wY1a7ZSitmwsIffLJJ47Vkrlufr/OP//8iApQkednn31WLV+V31n2G6Wn1WrrQjY06lu1cm+LMRqkfAbxuvJ+4bXnJgQ3OXxDfsnsqKOOQocOHYzNNd4X9C7zvrKE9yPDn7nJIQlCoGgGMN+bp6p+q/6g2D9zRqcqryoNHXrO3CRHCoE5g4HS7easOt4GdPujm2YYm7ns+w5Y+LMqY7Xvm97CU0F6SZcVAeX7zWN4f7MwaLA+q4Z+kemlDkl/n3d86jcCsprVEILtAY7sBpjPzEhFVnhmq6GAQv1dQPlBU5+50kHDzz1m0S1W+qak1wcGsYfyuNhcA40SFQHXGqsvvfSS4aGydnhZTp9GwF133YWbbrqp0iPwwAMPYMKECe5raM6k/dn9gFJvpUmGvnR/qu7lQ0R1+yX3wWw5wmqi9FD4Gg3Dhg1D794O/ciSe8mafRQE6Nlkf0u7AcFNtlGjRoXsjWc/UPZMdRJ69Rm2So+jk9CQmTZtmmGcUGgcU5+5rm4Uevy+/PLLav1A7fOkIUnDiwZmOAY3o3PoseX1oNCgZ+Xl4cOHG/+bnlwa9VZ4Ng2/4447LqxzJIonPe7c1LV7Tp3Ozc0PcmIfVd/7g+uksbpq1apKLyvzdbnmVK4UXeM1ZL9VVrnlCzFF/VarI1t3B7DZa/jRqzr0R6BBvxqxJlxh4QnA3qnmaZudDvR/z9m7l/CJxfCEW/8CrLnB2zc1DTh6E8AQWkl1Anxfn9HRa9SnAz3/BrT7lSi5gIBrjdUnnnjC8JaeffbZRnXLV199Fffeey8effRRw5Nq9R987LHHcMUVV7ivN9z+OcDCE23hJW85x/q74CbQFCIj8MMPPwRsC8Kw9VNPPTWygXVUnSPAwke8X+wbG/TWsa9lIOPSCQI9YV988YWjt5Ghw/QOBisIxAf+Bx98UGmUcEOFRpobhVELzLUMVM2Yc6aRyjDdcHJv6Tm1DHaO0aVLFxx99NGVxiiNN4Zpr1692sBCngMHDsSAAQNch4mbD049U+0T5bOIuajclAhk1Dv1X+UGMXOCJUEIsAVK/humAsNHGTYoAUrzgQXjgMPe4pJNxgMDPwHSXdgma8uzVX1aGSo69CeAbXLqkqy4Gsh/zVwRKzAPnyfHSaDru2AssG+a+alT39e6dF8k0VpcbayyrUL//v0NnJMnT8a1116LZ555BrfeemulZ3XSpEm47rrrjLCmUIRtCli0I96Se/hjtNl7O9JQbpxqfauvcSQjtDnGe24aPzYEWFkzUCVXvhTSuyqB4aFiyD5DL8mFxlmwEMNw9d3GmC/+9N5xvQy75D3C/HqrSi+NH0aN0NMVSag4x+Z4fHgzlJNhnzRI2NIlFA8jjRsazxTOhc9Yt1UE5hppLFrh9VwX/5EtvYT8u+X55BqYg8n1B7uvrIq4+fn5lbcMPYf0qvr2suXYK1asMO5bS2jYu80LHewZxHmzCBU3RUK5z8iU7ZDsa+ax/G0N5b5y2/cwEfPh73zbvbcYpypPb4Z1rX6AhyGHKS4Ni6ei3d4bkeYpMUjkN56MfQ0udiWVrLJN6Fp4CoAKeNLqYWPLKSjN6OzKuUY6qS6FZyC7zGxfU5h3J/Y0vDbSoer8cU0O/gutih4y1lma2QUbWnpT+ZJ85Uyn5DtHsoprjdVXXnnFeAGjZ5UyceJEXH/99eDf7Z5UhgXTeLU8rTVdCL6wBNupr+n4UD9PW38XMrYx7JfFlXqhbOgSvhmGerj0koAAQwntL772KfOllnlfqS400GbOnIkdO3YY3zsaFnxoMnzTKQ+Q+vSmUZ8GA/VpSFE/1O94bTLnC//06dON/FJr/vyvveIv24PQUxeKARFoLTRSyZPj0pDgWKG2WNm5c6cR5moZz926dasMga1Ndta5uaHI8PqSEvNFl2tj0R8WjLKYMvyVa7AXneIGwPHHHx+w4BKNT7bBsa4Fx2M+qq+has2Dm5r0wlr6vP8YGhsq50SwJAN+V5yEYeGnn356WNPgxgoLGzLFgWJ5lem9lvgTSDu8AhmLxgJlZjugsgHfAY3HpDyqtBWXIWPXOyaHzKYoH7kRHuYAulE8HmTO71fZi7Ss+4tAmzpkzJUWInM2HSXsSpGB8pGb4Mlybw5+bd8iaSWbkTG3D+BhS7k0lA1fCeTUjQrpkRYjrO1rwvO71lil5+Cpp54yjFX2wePL/4UXXmi8bDCMjS8ZfClkDg7DLV13ERYeB+z9zrzGrHDW/Uk3XG/NIUYE6H3gi6KV9+Y7rJvDK2OEoMZhaEwxnJLeGl9hERensEqG/Nur5FrHUf9nP/sZ+F+3imWYBwrLpFHEwnBWtEhtrYOGLos80aCm1JTrmsh5kiFDW+0VgK0QXF8jkfOfPXt2tRxgroUhvb4bIfw94e+FZdzSAztu3LighZN8w4HJgeHGvIZuMVhpqNK4dNqApYEZSXQHuTJk3dos4G8rmTIs2C3rTuQ9GfRcLNDDnMeDS0y1TncBXR91zfRqZSKH1wFz+gEV5maT0X+WfWjdLMuvAAreNGfI6q8Dprh5tuHNbfOTwLrbzWOYMzxiAZCWFd4YqaTNolIsnHZwafLcvylwfVxrrJI9d8+t3X/ugnOHnS8QVpsQ6tD76jphNbQfc6uq4A2Zpt1W112kyCfEF14WNWF11UBCQ4wbKaksNOhZIIchnbEQGnk0FtwqNLRpaAVqMdO9e3ejmJIbXvh577IariXkWttGNA0uFqCy55MybIn5loHCUOkJpGFlj3CgIcpcYIYFU/gZoyCs3xL+jnDjI5QK8r5FnnjtuFHqltYuvI6ff/65X69eGuvMN7VX0g/ne8NqyHzGWcy40ULj3i3rDmctcdX167c6Ahg63aw+mqqy6pfA9r+bq89qaRZWqt/L3TS2PuctQERnWiYw9kDdKbI0dzBwYJHJv+XFQN9/A2np7r4etTk7Fk5bdhnA3q6UhgOAEYtrc0Y6t5s9q0l9ddiuhm1rjId1K2DkYvO/kqQnwBBKemgYqmgJN0z4EscXR+ulmblwDMFL5fYPrHpLg4ievFgIW7IwDDORQmOFxhPzJ7kehiQzh69Hjx6G54l/Y/4nvVH2e8Jpjizkw1YxbhFGBtDjSKFRw/s1nGJP1jq4KcEQWxrrZMJwXEYW8HqFk+vIMdiyzPIS0uDi9a4paoZFq1jNlh5t61gr3NwKlbZvILCgVDiVun2rA/O7znDjcNYWj2vOTSAW27I2g3hv0rhn/i7bEkWzKcJNYVYHZkscS2iwckw+01ghmR5merJTXjY9avaYNL5InYAh35l9I1NRSrYAC44FijeYqzeq677r/pZ97BO65Gybg+FHoPExyX8FS7YCs7pXebm7PQZ0vDP51xXvFdh7KGc2AYYvAHKSN98z3rgSMb6rPauJABCXc6z+LbDtb+bQeUcDg740+0hJkpoAQ34ZPmmv6MoXcvbI5As1v0wff/xxZdEl5iaOGDEiqdcczeQPHDhgvEz7tvaJdMza4Lls2TKwiI09zJIv7Hxx599oiNvzUYOtzW2eYRqX9EpamwmMBIik4i09cL652zTkeO/TqA9FaOzzu2XNhd5PGs+hFjTitaCxy7Y+wa4HDaxwKgdz7hyPRhuNNwqvPzkxPLm2xClEeejQoWBF6FgJz8FWSbz/nYSe6VNOYWGaFJeiWcD8o0wIqd5vded7wLKLzV6blL5vAK28fSvdfJscXgvMPxpgb1gK2wx2MAtnJbXs/sQ0wq3rMegroOmJSb2khEyerYwY3k9Jrwf0/x/QTN0dEsI+wElkrMaaPvM05gyoTNZH66uA3i8bie2S5CTAlza20Zg1a1blyzRfWOkp4wuiVUmVL8wsJrR+/XpjoTRomE8d6gt3ctIJPGuGEDKfzsqNtGvSO0PvlD0Uk/oMA7W8fXZ98j755JNDCt2MFUca2zTE7NVRg41NA42bFk4Voum5ZPgovY5uEc7zq6++qiymw96aDI8NJxqA9QTs3jf72rhWjheogJGly4gEFlSyuPH7xBDWcAtq8XvKcF8a4U7CfOczzzwzosJWTuHAJ554YtCc13heZ3rz+d2yPMaM7uD9Fc61C2V+HP/TTz8FvwtO4obw8VDWEVcdo99quypDp+dfgXbXx/WUrh188RkADSQKi9KMXOZ+ryrnyms4ZzBwaLk5dxrYfV5L/ve2TY95vf4eM0919HYgq7lrbx/XTKy8CPipjdfTngZ0ewLoeJtrppeKE5GxGuurzr5i80YDZd58xh7PAO1vjPVZXD0ejQ0W1eHNxaIcNXlrqM8wS3rgQtGP9+IZ9sn58+WZ86GXhx4by+tjtfvgunxDAWmY0QCwhH0v6c1JRQlkrNKgY3VfpzLqvGf4Eu5UuIpenFDyDGtizVBVekxZnIYbCfT+MazREhom/Iw6NApq8pzm5eWB+ai8V6jL8FqGB1vim0NZ0/wS+TmLWdG7SuF9zVxPhpCGKvScMzTeSTgeIw/o7aPhaQ9LpUHJ7zxDWPm953W3hB5ZetEjkU8++cSxBy3H4n13wQUXRGSs8njOmcawdT9wA4Lh/ol+ZpHXlClTKg1VbgacddZZcWk/xGcgCxoGysPmBke4FYcjua6uP2bFVUD+6+Y0aaTRYG0WpBp82R6AhsSeL4D63YA2vwSaJbmX+sBCYN7wKi9eshnta28C2HOVkjsKGPwVkJHr+lsv6ASXXQQUeqsy8/4aWFWnILkXloDZL70AYKQApcWF1fQyRAAAIABJREFUQH/1UE4A9YCnkLEaa/q7PwOWngdUFJsjs9gCQ4FTRObNm2eE49mFLzTM1eN/fYVeGXpnfPX50syiWokUGimcD1+iAwlfDBnOyUqbgXLW7LmAzOliC5uavEuJXGeizsX2FzTcLY8ZjSAam8xFDGZ08sWYGxj0uDEP0Qoj5vG8L6LJxaPxydY49vxSGjE0qGh0MpyVRkkoRaHYw5LVVn095zSGmedIg5U5oMxxdJNH1X79aXixCJZlcFrtTmrKE+UY3IxgTjIL3tUkZETDldee5+J33reCLa8rjVQyjfQacy1WD1nfOdG4PPfccyM2Vn3DgUN9xtXEJpzPnUKSuSEWy/Bf+3z43aVhbFUG9p0rNyFOOumkcJZQ93SLZgA0CpivaQnbtLAycOeJ/ustmg6s/H/AIdvvXnoDoPPdQKd7kpMPw0y5pvx/mfOv1w4Y8mNytfzY+w2w0Bsim9XCLKqTXbWJmZQXZkYnoGSzOfU+rwOtr0jKZdTKpAvfNkPaKbwPjt6S/J72WgEZm5PKWI0Nx6pRtjwFrPWGC/AHaOzelCkTTgODXhonTxS9Dwzts0swfRomzAVNpDDUl8WTAnnSaJzS6K7J88SQOeauRpsLmMi1x+Nc9o2LSA0FhlWvXbvWmB69WAy9jDSsmi/cDDd18tpaxlFNXlQ7J96fNd0L8eAa6zHXrVtnhK9bax85ciR69uxZ42lY1IgbU+Ew43fIt++sdSJuTjHUO5qNHd4rXIuT0FBmqGw0hZEYdcHeq07i9IyrEWKYCtzAoTfbMvStfs6hbC6EeSpD3bfNke8Y0XjBI5mP645hf9XFpwNFP/lPjVVl+79vtkKxhB7VRacB+x3uUeoP+MAsSpRsUrweWDC+yjBqfjbQ/53kevehwT2tMVB+0OiviUGfA02TeCPm4DIzJQ0eM+9yzE7VTgnne3WkAJjZHSj3pkAMm2l63CW1QkDGaqyxL7sUKPyPOWqLc80fqxQRetGc8hMjWT49Uuedd14kh0Z8DFtAsGWDk9CYGT9+vOEdqkn4IskWJla/UObgMXeVxlaqCB8sH330UWX4IIvRRFKQht5Zeu/IlNeAhlSoRXt8WdNI5T0aKKTRrs/QXXpDaQzwOto9SzR2OIe6UjyL14oGkJWbS28Z84kDGUD0trHftW9EhJ0f73l6nul1JXerBUqw+5/HMKc02rxL5j3TI283ojk2N5rs4d6RfBeDPePi/cyit5/PKCtkmudjTnCkmzehrp/RBmRqD9XmsUyP4DM62usV6jxcqeeb9hPtJNtcC/T+Z7SjJP54elRXXguwlQ+FfUrtRnriZxTZGelZpYeV0v4GoIc3LDiy0Wr3qHV3AZsfN+eQOxIYOi25Ng9ql565abHweGD/bHMmHW4Guj9d27NK2fPLWI31pZ/ZtapsOwsrtbkm1mdw7XgffvhhwEIc4U6aBsGll14a7mFR6b///vt+L2TWgHxxv/hib0hICGdhKClzLyk0stguI9I8vBBO5zqVJUuWVFYR5cssPVqR9kSmt94y/BmqS4MmEmH4KY0N3/BT+1gMg+V1YvEsevh4H9LgonFm5bjyc+bbRuOhi2T+8Txm+fLlRvsX635laCdboDgJw6jpjbWE15c5uzRqGFXADR2GptKYImuGcVPfymMPtA4aPwzTjbQ3qDUuvYEM5WehMxrgbDXE+ViF0KLhGOwZx/lfcskl0Qwf9NjZs2dXS1GIdfXfYCfnNWTePj3L9s0etgDisy1l5eBSYN7IqpYn0YJgnutAb4GiaMdK5PELxgL7pplnbNAPGLEoOUMm198LbHrYXAfbDx1lFktMPqkApncESr3F5oxNEPa+VX/VkK+lpwJYeY0ttL0TcNQaGfwhA4ytoozVWPI8tAqY3dsckTkrrISXQv3W+LLLl95YCQ0HeuMSZRj4vgza18EXd4Yohir06tAwsvLnGOLI3NW6ZOAEYkHPG8NtGbJIYfglPXV8mY9EaCSysI0VVj1u3DjDAAlXmKfK6r6B8lGZi8z7LRWukS87smXoulX1ld5VhlzbWdBg4XfE2jjgGDRIWSwrlIgDnoM54TRanYTfERbRildIa7j3i5N+sGccn1dnn312LE7jNwYjVvgdiHf135omz2vIzSOr4jKvFZ+LTvUIahqrTnzOPpYLxgHFVZs3Ua2r2+NAxzuiGiLhBxdNA+aPA1ABpKUDvf4PaHN1wqcRkxOyGNHyy6o8xKPWAPW7x2TohA7Cd9G5g6r6q/Z4Dmj/u4ROoU6cbOuzwJqbzKVkNgaGzgAa9KkTS0u2RchYjeUV2/IksPZ2c8QGfc2wi0z3tKqI5VKdxqIXhaGfTm0OuPvetWtXv8MY1mYvduOrQK8kX2KZ7xrvcLdA+W6cw+jRow1vWzjCAjts+2B58lIlv4uh1Cx0Y607UuPSYu2baxpp7iE3EJhH6xS+ynuModqRGtTh3Bdu1fVtQ8Owd4byUsiOGxD2fqpsBUODlkZaqMJ7gt8Je7Vk69hkqJzN+dOod3pm8Tlx9NFHOz7nQuXjpMdNAnp0rVBqerJZ/TdaD3Skc7JHjXCM2uh/HOncY3+cB9gwCdg42X9ovtSyyJBv27rNjwGbvOGZ9qP4zjB8XnK0eqmctwdYchaw62PzL6yEPOQ7oF7H2KNOxIgH5pn9NZmLTEmWPrG+bAyj+9KqyszKt4zs7uH9MNcbOZKWDfT7L9DinMjG0lFREZCxGhU++8Ees8DAPrMNhJGv0e9dID07ZmeI1UB80aLXiy8/NAB920pEeh561JhfaBmrlqHJEEEWbHHyWNHzyKbzzE3kfBjmyZfg7du3V3rSjN/AnBzjpYhj0bvA+XOXn/rh9mN0Wh+9RcwztQwszp2Gi9XahOcN1+PGseiFYGVYCnNW6TmiN6oui70aMj0u9ChHWt3V4sQwXP6j8CWdRlK43hynaq68Frx/2C8y3pshbr/mfC4wd9XKz2U0Qbdu3YycxFWrVlXLRyd75g9H8t3jd5ffef6X32Vy50YWv9/JsFnAcHKGxNLg5vx5X9mfGyy8xWJL0QhDz61nHCMLmINL4fcontV/Q5kz18vnmtUPmeHy9K4munp7KHNNiE7FYWDLM0DBG8DhdUBmEyDvKKDrw2ZIrK9UHAK2/AnIfxM4tKzqU/b1ZF/2WAjPse8nMyUpqynQaFjwyrzMz2ORqOKNQFYzr36QzVlL/8ACYPMTVT1mWW229ysAi0Ulo5TtNYsS0WNOYdvBHn8yCy4lk9jDmTPygDHbARb8lIRHwOih3BY44q1l0vk+oMuD4Y0h7ZgQkLEaE4wASvOBuUOA0h3miCxb3/XRWI0es3H4gsGKt9YuPV9+6D2h5zDa8Dt7LhtfOs844wzDMKvpBZQvevzHlyAahPxHA4/GoxX6aQHgizP/Zn85ZEXWUaNGRTx/fgno7bFapFieVIaaWkZrpBfAXj2UY3GeNHzrqnDTgSyt4jZcb6QFkeyMuBHy3nvvVV73SAo20QBgaLZ1nVlshx573p/hbkTU1evnGwrvVCWZG0TcLIhm08X3O1/TM8JtvO3zt56p1hy5mcJnX6Q5sqxKzorG1jPOXiiKhj37mtY2Lz4z2dPW2thgPjo34qLdlHLbdQ59Ph6zXZ1RYCjd3KROywpyuFd/zkDgsFntHB3vArrF4J2BhuSyC4E935jzYWhudlug31tA3hj/ObHa6bILgD1TTU8c9dl6pu9/TaPbV6i/9Hxg77fe9XqqNAZ/CzQZHzo2N2ouOQfY9aE5M1YDZoVmpnUlkyw6FdjzuTnjVpcBfd9Mptm7a66rJgDbvUXPeD8M+sJd80uR2chYjdWFZu+0RacA5fvNEfv/z3XhAvSc8GXdt6ojp8s+fdyxj/Rlgx5Sjm29WNEgYy5bNEKjYtmyZUaOW03VRCMxXjg3GjAshGR5g2m0cKx+/fpFzMK+ZhrWDIm18jfZX5ReiEg5R8Mz3sf6ei75ss5qpTRuYiFz5swxPHwUeqlpEITT5sTeBocbM5xbpEWfYrEeN45BryG9q4GE3laGusbqmrqRQbhz4n3PXH16/q3NNUaHHHfccWF7G+mtZV61taFinwvvdUYphBN2He5aQtXnmvl9tHpS03hmD+RIcslDPWed1Fv1S2A7C9/ANPJo7EUj9Kiu/AVQ8Jb/KDmdgEFTgfrdqj6jYcv+qOwp6Ss5nYHB3wA5Pvorfg7sfM9fn+HOI1dVHz+atdTWsbwevC4Usho6C8hqXluzCf+8hjewXZW3e9DXQNMTwh9HR5gEuCnD0HC2AGLUxOit8lLXwr0hYzVW0BkCtPznZpEByujtrmsoTY8qK2Q6SbQ79vSCWqFqHJ8vVWz9Ea3wpYg3KcPOArWV4TkYgkbjJRyh54J5ePZ2O3369MGwYcPCGaZGXbbuYHi0ZcjzZZ/hlXVN+ILNDQtuAFD44sp81ViJb+sZ5kGzGmkowlxLXmvrGgwYMACDBg0K5dCU0glWZIxRDfTqpVILpnAuPotH2fOhW7dubXigwxF75Wvf46KphB3OHELVZaXlDz74oFKdkQqs+i0Jg0D+68AKb+gve2GOPRhdFV1WJ2a7jSOFzpNIz/EJ0fUA5Yer3lt8jwpXv+tDQKd7wgDgQlX2wp3WzJwYvcyGAZ5E0VD0qC/yPncymwGjtySfZ9hNtwVDgGf3A9h3lTLgQ6D5WW6aYUrMRcZqrC7zmhuBrX82R2s0GBi+IFYjx2wcFj+yDAnfQbkzfsEFF0QUSkuvKg0By6sQD0OAuWF8MWI4qJNw/hdeeGHI4XEcjy/mDLmzhBVNGQ4d68Il5ELvrVWchl4XFvOJ9XlidqNEOBDzfn/88UfDIKTnOFj7k0hOQe86OVqbC/RS8+W4Ju8qrzWPsyozkz+9qvyvpDoBRgFYnJyeESzsI2PV+a7hs4n9SK1KudRiigIjTGq6R60R//e//wWsVh1u+6xE3NuMfGH+rrUJRO8qq7fHU7jJyPQKenWZdsDnKIuu8XfHDV7nsNbOnM/5xwD0iFKGTAMaO4TqhjooI7xorFaUhHpEbPVaXQH0fT22Y9bGaMxbpeFP6f4noIO3ImxtzCXcc9KzvuP/zKMajwMGf528OcThrj0e+sxJZ9SkVY+m9ZVAn3/F40waMwgBGauxuj3mHQXsn2WO1uleoKtDdcBYnSvCcXy9n/Zh+OLO/pXh5kLRgKARaeUuxbNFC1s3WMWKnBDwRYU5iDV5dPlitWDBgmptdhjeSAMmXrmL7DPJnF4KDbkxY8bE/aUuwtsk4sOYq0rvJ6Vt27ZGu5pYC19QuclA4cs7PVc0WoMJ7xkWfbJeqOlR5YutxJ/ArFmzAraWYY4qIyYizcVMBd68x2jwM5zaEqYUMMWiJmGqAEOwA/UBZvQLNwvcJNwI4nppNFJ4b9D7Hs97hM8AhiDbc3l5bob0cxMwqYQFjRYeV9WbPdrWNQeXmONZBWESDaPzRKDLA4k+a+zPt/JaYMfL5rhNTjANvmQQblJMbwOwUBSl/e+BHs8mX4EoV7H2AKuvB7a9YM4quw3AlkYZ2uxO5GWSsRoL2ixzzgcECywwbGToTCB3RCxGjtkYvr0vfQd26qsYysmZQ8gXB0vi2Z6FL4D0kAXyrnIONGDozWD14UBGDF922MLE8gTTU8T8snCry4bCx9KhUc82PVbLDnoCaBzXFaHXmLl2FBr89FDHw8NCjowQsHql8jqzKm0g4b1CA8CKKOBGBj2+0RYTqyvXzXcdNDoYJeGUM8nWTfQShruhVVdZBVoXN2z4nLJqA5AXUwtYaMwpV53PNebl01sYLDefdQWGDh3qOpwrVqwwnqcUro9rDTU8P9zF8PvMVAPLOPY9PhnaH1WbM2tcLDoJKJpp/pldBFjQh0WaIhGOt/xyYNdH/kdntQTaXOM/9t6pVRvt9qOyWnn7pfrMZe83wH5zw7CaZLcCBn0DNOwfyczddcy2F00Dxegdmw2MKTD7bLpd2Gpl/migwhuB1udloDWvuSQqAjteMXO7KRm5wJBvzYrZkoQRkLEaC9SF75nV9Cj12pu90vigd5EEa2bPafIlg+076AUIR6ZMmVLZc5C76eecc05cX2btL0bWPDl33112GkzMC+XLnT0Ejy+E9DBb+jRamOuaiJBQu0HHuUfbfzSc6xRPXbJk+C/DgClkSYMwXuGiLGbD+9m6bxm+znxKJ6EHnaGKFN4T3JRgbp0kMAHmnjMKwF6Jm14rhlwH4iye1QlwM4X9WOl5tO5T35Y2NEyZ58o6AoG8qdao3Nxi39tQw4kTeT14n7APrGWc0wN/7rnnxryIHA1VRqjwOx2IFyNkWMAuqWTZxVUFjhoOBIZ8bxZyiVSYW8ewRYYYW0JDq9/bZnVbXyktABb76jcB+r9rehX99PO9+gtt4zcF+r+f/JWArRXRgF9yJlDuDc8e9BXQNLz880gvX1TH5b9mGlUeb+2UEUuBhuG900V1/rp68KGVwOw+5upYSIxhwKyyLEkYARmrsUDN6nj53hh25ggM/MQ1IQI0JFj0w/4DT2OCu/z8wWfOpr3BPT2j9FaFUq3WbgDT6OPLLF8W4i30RLDYEl8E6Snjixw9E/xnXwvnwdA5hiZbPR25ZuslPJ4eQCcGfDml18oKESRjGnT0ajMsNVkrrLLQCkMBQ/V2Rnt/+LagCRRmyXuB3l5rXlarGje+8EfLJNbH0zvI+5Th/fz+MJ9bHtXwKPPZyhxWS/h953OSzyzeizS8rCrklg5TGfj85eYAvYfWM478Q3kmhzfD2GmzFyzTNKxnK3vmsgBaKHP2zUHlhgif6fTk8/7js57/eE/6tjLzXQHbsNGoTyrZ8iyw1psTmd3OrMDbILTCcQHXufFBYMMk82MWB2J3AsPjGaBfKMNG93wBHFoFZLcE8sYG95CyCJGhvxqgR9XQr0NGUfEmYN6IqkJVTOtiepfbxV47hY6TozZGV7DL7etN2Pw8wKzewOHV5hk73Ax0fzphZ9eJYGyG0iGStmnTJk+0jcxTEiiTr2f1AUo2mctv8wugN0vRu6OJNC8uPYnWTjSLUTCnyOqRyGI1NKCsz2nAMdeQlSyDCY0/hrVaHkqGfDIPM5SXk3jdJ1wDjXJ6X0MRhqux+m8ixe7ps5+XIci8Lsko3CRgriOF159elWh6cNbEgNeZL8bbt283VGnkM6TaN0+OoYn2e4F9IGvKb63p3PpcBMIhYP9u1HQcN10Y3VKbz9Ca5hjoc34nmRduFZfihhDzyUNpDUVGzEP3jY5xipipaX5JWWmdIcDzjzaXxuq7g74EGo+taanBP18wrqogjF6sI2PJHrjMAaa0vBDo+2/3FyqaPwZgkS1Kx1uAbk9FtnYd5U9g/d3AJm8f5NyRwDBvjRqxSggBGavRYj60HJg/FijbbY7U63mg7a+jHTUmx9MzwvBMy7MUyJPIAjTsQWnlqXH3n1UduUsdSOw9K6nD0KtEeFVDAcMdeObS0nPh+wJkHV8bxUroWWW+ldVz1XctyVj4h2v65JNPKj1EXbt2NfJV4y28Z2mwUujxY4il/X7lvU+vqt3Tw6gBiQgkksCiRYuwZIn3hdfhxHwm04PIHM+aCsMlct6RnIubR1OnTq08lN7Vmr5zfAHhZqmVy1/TeRkVxI09PuOt3zX7McxZZW5vUhn8LIrzUyug3Gz5hZ7PA+2ieIegl3R6a2/eYrqZA8tcWEl4BNbfA2x6xDyG+YlDpgIZsekZHt5EQtRmz1xed/6XOc/D5wCN3JfjHuJq3Ke2fy4w/yjAUw6wzRTbU2ZG357RfQt154xkrEZ7XXZNAZZdWJXQzpY1bF1Ty8IQSFZntRfsoOeTL0ZOQsOOBqhl3NEDy8qTTjlqDF1jkRvLG1tTkZvaQvH+++9X5lH5zqE22kBwM4C5XYGKqCSjd5X5duzfS6HRyJzQmrzysbofmBNoveTaw/9ooPKl2WpxQy8vPa/coJCIQCIJBGtFQ0OVOf7xjEJI5Fp5Lt8+sUxzsEKb7QXXaGguXboUa9eurTFfl15a/m4xdYXPSBqizF9llAprEDBU2vrd4jOItQBYjTypZOEJAPMkKa2vAvq8Fvn0d30ILDnHPD6rhVkMpkEdKHoUOZHIjmR3B3Z5oGTmASNXmpVg3Sr5bwArrjRnV68jMGqV6amXxIYAQ9/nDquq3N37ZW/BstgMr1GCE5CxGu0dwrAAhgcYPwwtgdFbgbSsaEeN6nj+kPOlwerrycG428xd50A7zvyxZ8gkPQH2KrnM/7Hv+PPFgN5Bq0UJDQC2C3BjHuBnn30W0IvJF8TzzjsvKs7hHsz8KxpYTpVWORbz2Jj3myzC+4Shf/ZwXBZWSlT/WBrKLARk9XXlfch7laGIjCiwNgWSObwyWe4FzdOZAFMlmG/pJAxbP//88+sUOm6S8vfBKrZkLY6/OzQ4uWb+LgWKLvGFwY0vboAFy5f2/b7T+0qDNak81b45pmyNEams+R2w9a/m0Q0HAIOnmkarJDwCnjJgenuABasoA6a420O9+HRg96fmXJudas43LTO8NUs7MAF2+1hyLrDnc1OHxcoGfSFiCSIgYzVa0EvOA3b9zxyl9RVAn9ptiE0Dgi8L9hck/uDTCAolNGrx4sXgP0v4g89cP6v/qL1fKHXc3CrA3pPT9zLXRiEOX4+f75wGDhwI/ksW4YspX8atVkKJvhdY2In3Ov9L4cswowfo9bda1dCzc/bZZ8etf26yXCvNs3YI0HPIiBUnYdEkGmJ1SWp6xoW7VrZK6t69e42HbdmyxdigtTysNFj5uxXPfq81TiocBbaDWWirNjt6G5AdgXeYL9Tss2q1wml2OjCQbWzcUUMjHCSu0LUbgG0nAL1Yj8SFUlYEzGjnDQFmvuqdQLfHXDjRJJ/SutuAzd48YDqnRi4HsoL3eU/yFbtm+jJWo7oUFcD0tgBLv1NY6r1F7e6Us6gMq/9aP9o0VOkdDbWvJD2nHIMvWZawWi1zWOmNpHFi7YrTEKA3y60vBGTAapxsxWEXeoO5nlCKf0R1ezgcXFhYaMzJMrDsKuTJ4lasvpoMsnDhQiOUj8J74Mwzz0xoaxNeXxoC3ECh8AWVBgA3KSj0xrDgSjz6vSbD9dEc3UGAYfKMArAL71XmWde1gl81RY9YDLhxypBe/j7xucffLPszkZ/TSB01alRIF9GpuB6/98yftzZaQxqotpQOrQBYFOlIoTmDfv8BWl4c/myKN5rGavEG89juTwEdbgl/HB1hErB7vI3IuW3u9Fbu+9Hc7PB4+6u64F20Tt5CO/8HLPVG5GU0BAZ+Fn0xtDoJKvaLkrEaDdMD880YduPNuBEwcoXZZzVK4S4xe0nyx5sVmumxChYGxYq/1Gf+ntXXj1OggUoDIpJ+l6wgbDfyeH7+6NvHd1NRpWDI+SJE45vht3yBYRXgULzMUV7GgIczPJVtf5hvRYPL8kzyAG4MMJTWzWLli7GKpyUMM2dP20QLN04Y7u0k3IxgRVI3hqgnmpPOV7sEWPCNzyDmavIZFGpbl9qddfhnrykvn78hLMLGVl323tb8XbFyUJnjyvzUUDyq9hnyWcpiTfb0F7fWU/AjW7oDYN4qCzZSWGCJhZbCFeZZLjgeqPD2B3VJDY1wl+EafRon7IPrMfslY8RiM7TabbLteWD1bwF4zJmxZU1OJ7fNMvnnw+8pHVSGpJme9ra/SP51JcEKZKxGc5E23A9sfMAcoeEgYMh30TXzBgyvpt0zyqH5400PEXvP+QqbyvNFyLfqbbR5O7wxaLBaRWp8z8swWuYF1abRF82lc8ux9AjwGtLws7cBokfBjUYWXwTpzfTtD8mXy1C9ILFkz3xZVgW2in3Zx6aXOukKrcQSjsYSgQQT8K1p4Hv6QD2RYzVNGsvffvttZfQPN1lHjhyJbt26xeoU8RmHHrFFpwN7vzbHzxsNDP4WSM8O73yG0XK9eQx7th69SX02wyNYXfvgYtPjzQrLlN7/BNpcG82I8Tl21XXA9n+YYzccCIxYqNDv+JA220xZYfZuDg2P1/praVzXGqt8cbcbYDSKLMPI/lmthvjMGQwcXGReOob/9nsrquJK9JAy7yYWwvAqvqxHw4eePxaqcRIaAcy3krEa/dVinhdfsCyPAJlaLRiiHz12I9Cjyiq7gQrGMKyxU6fE7eYy5JDtafbu9b5I+CyVmykdOnSIHQCNJAIiUCOBQLUCmH7BSJ94/2YwwojttOwVgpm/yrBjV8vam4Etz5hTrN8dGPxd+JFa7ExQ+K45hgtqaLiadyiTqzgMzOoJlGw1tdteB/R60X2G4JwBwEEzJQfdngA63h7K6qQTCYEtzwJrbzKPbNDLrBItiTsB1xqrU6ZMMRqFM2STwtAphhmyv+Irr7yC/v37G6GvDCm64IILEu+FKtkCzBsBlOabF6nzJKDL/Y4XjMVe6KHkrjPzEVn11TIi+YPKl20aKr55O9FcfVZkZWGZaLxzX375JZhj6STMUTz33HOjMoajWV9dO5b3CA1Wy2PJEG560xNh/NErSQ8l58BWReyXa8+bpZHK+5NVNzds2FBZLdr3GnCuNFgTJfze8B61h6bbz80wQhZokYiACCSOAJ8nzNFltAgNR/4G8ZnC4nGJMhj5nsBcYSvFgpFGfGfgs8LpGZc4OkHOVPgOsOwiU4H9Gwd/AzQaEvrUKkqB6W0Attig9HkVaP3z0I+XpjOB5ZcCBf8xP2tyPDDwYyC9vnto8R10RgeA1YtZ/Zcta3K6umd+AWbC32++XzItis+FmqKg+K68Y8cO432ZzxTm+9dKxe/Dq4E5AwH2R05LB1i5Owl4u/6GqGGCrjZW6cG55pprqi3hiSeewKWXXlr5En/nnXfi9ttvN34MEyr7fgAWn1ZVfY2J1s1O8ZsC808ZTmu1g6ECjVUWfuAXjwVqrMqlsZw/w5/YFiFjoCqYAAAgAElEQVQaY5UbBqz46iQc/6KLLpKxGsOLRkOV+ZfWCxavHXMu41kIii9v9J5b7WeM96TMTKOqLg1W3p988fQNM3daNr35nG+ihPmqNFbt3y37uelVpXdVIgIikHoEfCvb2wnwGccie0xncY1wA3xGR+900swqvqzmG6owNJEhipSMXGDIVKDR8FCPll4gAgVvAcsvMz/N6QwMm+uuCrBb/wKs+b05vwZ9geHzgfR6rr6eTlXS+XvN9w6nYqA0aFmYku/TljBCg5vRCQ/xL9sHzB9dlV/e7Y9Ax9tczbsuTM7Vxip7KFqtPM444wwwjIjG6c0332wYfJT7778fEyZMSHy4H/MDVv0KQAWQlg2M2Q5kNqt2T9AIZZiib885KtGz6pRnF+im4s4wPUX2ECr2OmWorpNwx4kFkIIVZqrpBmbP1SVLljiq0YBiaFW8Q7pqmmNd+pwGodU71FoXOTPcOh4Vl2nkzZkzp1rlZ+u84d6fPK62W9f43gssYtO7d++6dItoLSIgAiES4O+r9Xxz2mzjM5Ut3RLl7Q1p2jO7A8VmdXN0vg/o8mBIhxlKrJ/BOhqU+j3N/qoxKPgY+gTqqCY91fRY03OdlgEMmw00SnwxQWe6HmDeSGD/XPPjlhcCfZmOluHai8FNZqYTMY3HVxj9MHjw4Gp/5neXxdcYSekrjCDk+1FCq6qz2NayS4Cd75vTyR0JDJ1helklcSPgWmPVvmJ6U1k4gYbqfffdZ3hSWTWV8vjjj+Pyyy83quaGKqF4iYKPVYE0FjHY/pKh5mExhCHT/A6xt9WoaW5WKX+u08m4ZQh0nz59/Ib59NNPHXP2+KLeq1evmk5b4+fM/WEol6+waAWL6khiT4AeAfsmgVXVlgaktTlQ0yaBldcdTJ+VSb/44gvH+813VRyHGx8s9uWUI0ov7GmnnZbwzQtfVta8+QLKtko1cYr91dOIIiACbiHAivr2aBXfebFa8IgRI9wyXWDVL5C242VzPk1OgGfQV6HNzVOOtMWn2go0HQPPoK/DL9AU2tlSTiuNKV8H5pnr7jIZHvYxZchtUKlAmqfcqNDrQXp89OmNn92vsvqzh5sbne519fX5/vvvjXS+WAnf/ROZfmTMe+MDSLOKq7LP6tBZ8BjVl2vYJPCUIY0OLqTBYxi3wfQ9AL/XlfrUDWYQ16yfzO9DSWGs0kM5ceJE4x+N02g8qwxrtYc8hvuFyS5bj+YHnkOj4q+R5ik2Dj+Yczy2NXkWnrTqoRdW+5lA52CYJ73FeXl5Rhl/9jGlscrcQIaEMvSBf6Nhzp0jpxuNF5D6/FEORT/c9TqNz6rENKCS+cYPl0Mi9ekRYG6o1c+W52aeFT2hNBh5rzB8zcnbSiN1586dRi4Idy599Rn2y3uF9xf/GyjMm+fk9WXbI96fNFL5jwYzx+c/3hsM2eE9zP6m3OVMtHC9XCtTBqz5cL6cD5lJREAEUpcAn4FMZQgUxcRnmtMmcG0Ra3zoHbTed49x+oq0Rljbejo8jNyqQTIrCtFh11Xg+wlld6NfYmfurTUdps9DJNB63yQ0PvSWVzsDxVl9UNTgIuyrf4Hj9ckuW4Pm+/+C+kfmIb3iAEozu3r1zw+gv8qrv8Cr3w37GlyMovrnOurXO7ISzQ/8BfVL5yGjYmflKrY2ewkH640PcVW1o8aIPXu7vmhnwd/5QYMGRTtMWMc3LPkR7XdbLWvSUJbeAsXZQ7Ar9waUZPo7idI8R5B3+D00PvQ2ssvWoSI9F8VZg7Er9/coyezpd25T/12v/npD/3AWx/89SjP9nUSm/tvg8yO7bAMq0vNwOGuoV9+shM73s2TuOe9aY5WGF1+0+cLMUJ63334b99xzD1588UVceOGFRmEl6vBvCctZ5S7Z/KOqQi7st5hDBbZZ/5+9qwCTq8i6p3VmukczcXcnSkJIiANREha3AEtw90UWWBaXH2dZloTFJSwaEogSJSQh7u4y0XFr+79Tb15PT8/rntbpnpm638cHTNerV3Xq9eu6dc89d8UKITKhZXRCx44dG5MNflDfStk4JgjQqWRUmw6lljGSyefH+8CAIl0sheNtfN64MaOTGSizgLkgFHmSJhGQCEgEaiICKnuE/9ayuKvDSjrn2nMAp3IQjj7LgZT+VUPPqgRrh5WLK/WYBWScX/V1skXVCHDfR6pt/prKbdu9BjS/r+LfRXtGYtdWbt/+TaDZ3Rrt+wD5ZZUlPD/t8C7QtKwUkfp39r+qN8CyOt7W4R2gKeutxq8xsuqZexruSBlZHTx4cLjdBHe9Z56w55XWrkDfdZWj6IfeBnZ6rTuvY81e5hh7R+mpCk51cG9jWSLR3jMi6wIO/h+wS0MBOrkH0Gd1XNPCAwU+bp3VL7/8UkQZeRrADTjFgshl37x5Mz777DNRVJwnppTCZ33HcHIzAwULB14Bdj+s3dzSFei9uELeKnNKSUHScg6Yf0oqbTilZQIet2xYIxHg80MBIR7KaBmjh56qvYwesPyRr41ZMCDEZT5XMBOQbSUCEoE6j4C/vPy4fMcV71GczpIyLYq2rwItAoiQHp8GbL5CUE6FuNLZRwCDtc6vf0QA2P8isOdR7a6YE9zg0oolC6kWe+IHH+1bKHmlns5J4Xbg5I8+2rcsa+/hnPhrn9wH6L0srunf/vY1jPxpCUqSOaWlz8J9/3nnnRdVEcpKC+PIU2rvah1GsDFF0azdyi9jjivLSZUc0F7jeuMAOrmqMTf6BNuXi0lVuDBzvCKk5W5fAlBJvPSwdv9tXgBaPhKRr0IsO4lbZzWWoPi895pBQO7v2h/rE4H+O4CE8rqOWmqEdE6pXDx06NCwlHrjEh85qIgiwC8nFZl9Oauh3kzNfaVIGX8cqMxHKi2dXUZqSU+nWnVcKWWGOll5nURAIlCnESBLhdEc9R2ngqEl5hJzoKg0uv5cIO9PZSj1JwLdfDg+noPdcQdw+F/KXzLOA3rMjvlUas0AVpNNt6JmTIcldQadAPSWuB0vv4c8hPc07km4H2HuqS81YFYtYAUNT0o/9yvnnnuuW8OmWiZtOwYsb1teCaRabhrGTdIGAb2WhNFBfFwqndVg1sGz4Lb3daZ6wJkbAXMT8QlFiebOnetWPKOD2rp1a5HfxxIfMqIaDPB1sy2ZBaQC89+RMNKASXvjySUFiNQcU0Yf+APC/FU6qlSS9ozYRuLesg+JgERAIhArBNR33I4dOwT7hMbIKlMpoqG0Hvo8nYrSKCMlNGsPoNciwJjmv0tPFeF2rwLNA4jGhj7IunXlpguBEz4in/GGhLkhcNbe+KoD64ER9xgUdVSVgKm/0aVLF7Hf4L7Yn5GheOzYMTAyu3XrVjeDjClOdFi5t64Ws50E/uwGsL5tTbAGFwNdy94nNWG8PsYondVgFu/Ed8AmFu2mmpeXpQ4EevyqUHAArFmzxi21zdOf4cOHu8vtBHNL2bbuIsCI6sKFC5GVVfmlyGdK6wSSp45adUfZntFSHphIkwhIBCQCdREBagBQQV8VeIm7nFUuyoFXgd1l+WdkarEETZIf5f2iXcCKss91JqDXAoD7EWmRQYAHB1uuEMqslYz1TL2ENUUbZz7g0tgnkoGnJZgVqfbMU2Z9Xj4HcWgsR7l7d1lpJkAocYdStYLipdxjq8Y+qk3V21kEbLigXHm7As56wJBcGXlXaXkeuuenVATWR7l958+BhkwRqNkmndVg149Fu7255AktgC6fAWlDRG8s7UGaA+lHNOanMq9WqucGC7ZsT0EkFsOmeq9qfI74cmZ5Im9jhHTZsmUV2jOKz/Z9+vSRgEoEJAISgTqLAA/z+D5V89+qPSoTCPK5y4A1Zc4maZ095wEsj+fLDv8b2HGb8in3Ij0XAEmKAqi0CCGw6wHg0FuAy0M/IqFl2b5PQ9yH4jgU1fF0cBNbAV0+B1IHVR7UznuAw+9qtP9Se+133gkcfq+iQ5zYWqmxmnpWhCYd2W5YtYJUXjWtiZHUIUOGhJQOx701D/IZaaUxd5UU4mpLXcpdDmy9Cigqd7xFHnLTWwGKaHmXmOF3esvVAHPS3Rs5tr8daP965fY5S4Gtk7zam4BmdwJkTnj3n7MY2HotULzXo3+2vxto94oolVPTTTqrwawg81WZtypMDyQ0BepfKOpuwZgu/sofQ9Ic1LIjUvU3GIBlWy0E+HKn3DsV9EiboUov1bB9GV/kbM9aZmzPwxIZUZXPlkRAIiARgEh5YIqOKnzIQ7x4Kl8DCrIstkL8m9bxA6DJjb6XbvOl5bThlDOVSKxWdEcufngIZH0BZH2oOAQUxRH7vlTffWZ9BrBmbsk+oN54oM2z/tfl6CdA1keKuFbmBUDr5wCDn9zTox8BWR8rwj2ZE4E2zwGM3MahkdHw008/ub9zpN5PmDBBkx0W6PDJjvj555/daVJMYRo3bpwot1ct5igE9j6hiGPxkKjRX4HGk3w7ho78svbTAR50NL4BaHS1n/a5wJ4ngVM/AwmtgMaTgUZX+m5vzwb2PgWcmgHw4KLxjUDDy2uFo8r1lM5qoE81fzg2jAFOz1OuSO6t/Ch45ZIwH4YntyoVkyIOrAElo6qBAi3bSQQkAhIBiYBEIHoILF26FPv27RM34OaWuatxVZd53XAge4ECADe1naZqg2E/DbBt/rqq20YPTtmzRMAvAsuXLxdCjqqFSv/1vglzV1evXu3+c1zS+uWzEREEpLMaKIyssbVuBMDTC1qLh4G2L1W4mie1pP+SuknjSc/EiRPj60cw0PnKdhIBiYBEQCIgEaiFCFAAcdasWW5K4hlnnAH+Eze25+/A/ueU4Vg6Af22ag+taJtS6qb0qPI5aaYNr4qbaciBSARI1SWTQTUKOI4aNSoiIqNkMvJ7TNElGoNCI0aMqFKsSa5KzUNAOquBrtn+FwD+gFBcidz0MzcBlo4VrvY85WGe4KBBg8CCxdIkAhIBiYBEQCIgEYgPBMh8Yv4cUyVoTJegoij/HRd2ehawfmzZfkMPDDgMmDXUUk/PVRhfzKXUGYABBwFz47iYghyERCA3N1cEcDzVf1kXNZJUXVKM6Qzz37S4zEOXj0LYCEhnNRAImSS/sgvAYs808sw7f1bhSgrg8IRH/VIyeZy1VLUUWwO5pWwjEZAISAQkAhIBiUB0EDhy5Ah+++03d+cUQWzf3o/qbnSGod1rwSZg7WCANF9a16+BBpdVbssctX3/VP7O1KS+5ZTI6hyuvFd8I8DDmb1794Klm7jpb968OXr27Bl11l+k1H+rQtdbHbg66MAsKbhhwwahJULnm9og1BORZSmrWq3QPpfOaiC4HftCUfKiGaxKgd3kXhWupKDNpk2b3AnkdFSrTZkskDnINhIBiYBEQCIgEZAICASYtkNn9ehRhULLOo3MXaWyaMyNtF7mohaW0X+b3we0e63ysNacDeT+ofxdIzUp5vOQA4gLBLydRg6KLAKWs2vYsGFUxkjWAtkLqn5LOOq/VQ2QopKLFi1yl/njd5jMRjrl0TBSm1l1QY3m8h6kIFP4csCAAdG4ZZ3vUzqrVT0CzhJgVW+gcIvSMn0Y0P1nxWktM4I4ffp0d/4LvyCU5JYmEZAISAQkAhIBiUB8IkDVftIU1Q113CgDc9+x/nwgZ5ECXOoAoNdiJQVJNepnLM0o+z8dcMYvQL1R8Qm0HFXMENizZ49wrLSscePGGDZsWMSjgdFQ/60KQC11YB4+RZraz3fFggUL3I6x97jOOussEWWVFlkEpLNaFZ78sdgwFnAofHi0ex1ofq/7Kj64ixcvBmtI0SRfvipA5ecSAYmAREAiIBGIPQIsC8bfb1KCaYyuMneVv+Mxt513AYfeUYaR1BHotbBiPuqJ74FNFymfmxoAvRYAlq4xH7YcQHwhwFKKquin98gYgWzVqhWaNm0q/vFMW+NBDlkHdAIzMzOr1F9R2zPKyf9Wv1O8Z79+/UBqbrTNWx2Y7Ma0tDQkJCSICDLnEa4x1Y/BKeKiZYwgjxw5MtzbBH09fRFSkik2xdJAHAfFrGqLSWe1qpXcdT9wkEV7WVrVAgw4AJjqua/iF5L0A/VktmPHjujbt68sVVMVrvJziYBEQCIgEZAIxBiB/fv3C7oijVQ+UiPjoi61Z/qRKRPoOR+w9ihHa8dtwOF/K/9v7Q70XACwnTSJgAcCM2bMANWvqzI++8y57NSpk6hFvHLlygqXMApLai0dP29jLqx3e7VNvXr1cP7550c8eqs1H6oD0zmns+xtzCVlyZxQ89KZNpCXlwdSqn05/7wn5zt69Oiq4I7o53Sg+Q7Lyspy98uDB0Z5eRhRG0w6q/5W0Z4LrOwIlJY9AC0fUwove9j8+fPdOS/8EvMhjTTtoDY8aHIOEgGJgERAIiARiDcEuMGdN2+e2KDTGI3g73jMa6MX7wOWt1bgotIv04/qlW2CHYXA+nOB3DJ6Z+ZEoNt3gE4fb/DK8cQYgY0bN4KaKsEYHTt+L7yNwRg6fJ528uRJkfutFWnknphU3OpkKniLnXqOlbWUqSfToEGDYOAQolQUcaJIFYWV/FmPHj3QvXv3oPoPpzEDZaxjy7F5G/EnzTsSEeVwxhiJa6Wz6g/F/c8Dex5XWvDEsu86IKGZiKKSPsQEcp6yiN8SnU6cYvBkSppEQCIgEZAISAQkAjUDAUZKWP5C3aBXF22xSnSWtwGKyzahrf4BtH5KuYR/WzcMoENLa/8W0OyuKruTDeoeAowIfvvtt5WcSTqkdGLo3NHRVNmBkUQoOTkZEyZMiGSXVfbFvTmjyZ7iR54XsZzk4MGDNfshhZk4cD+vUqLpjGuJKbGNt0NvMplw8cUXV0sUWZ1AYWGhqERCZ07LGEmm0nlNN+ms+lpB2wmASntFO5UWmRcAXb9Bdm4R1q1bBz7ADL3zRUCrX78+hg8fDj6s0iQCEgGJgERAIiARqBkIcJNK0RQ1upqamgrWg9SiPFbrjFiFgHRgWsYooMevyn/nLlfUgp1lG9QzNwLWbtU6NHmzmoHAzp07BUVX3avSCSNVtXPnziJPlc4ZabM8sGEAxh/FNdgZ816XXaZRcinYjoJoz+/y999/7xY89b6UY2JQiTmdzGPld5xOJ6nMu3btEs472zDXlf+mHo2KHftinm+XLl3AdwTbEy9PR7+6D7pITZ45c6bPwwZGkfkuq+kmnVVfK3hyOrD5UoCqfLQuX8KReangwzOB2duYPE56RMypQzX9iZTjlwhIBCQCEgGJQDUjsHv3bjdTilGnc845J2qlLwKe2pEPgO03K80NKcCg0wol+NDbwM67lb8ntAAG7A+4S9mw7iDAqBvFgFRnipFUOi7+aoFScOzAgQMRAYkO3fjx4yPSV6CdcK6//PILcnNzq7yEONCZoyDRvn1lLAUfV3FvT/yY004hNtXoHDONQM2TpfM7ZswYUXu1Ooz5yFQ09yX4pEXdro5xRfoe0ln1hejWSUDWZ8qnia2BMzdg45a9Prn//FIyiZyceGkSAYmAREAiIBGQCNQcBLjJ5aZP3XSSLcWNfUwPoEUEdRjgLMuT67saSO4NbLwQOPmjAm6j64DOH9UcoOVIqw0B73xV1gCtKlWNkTpS4rVopbxWqy7r2rVrNXM5mbvJHM7qNEZBmaO7adOmiN2W+/tu3bqJwyst9iSj1ytWrBD34/uiZ8+e6No1+srcjOryvtnZ2ZpzrU3VSaSzqrXELMj9RwvAZeejB3R8H2hyk/ghU2lC3peRGnDBBRdU22lKxL6FsiOJgERAIiARkAhIBES5DdKBVdofN/dqSQ/Psh7VBlXxbmDtUKDkoHLL9m8ATe8AlqaXl9Pr8jnQ8KpqG1J13YiHB4xakaLJ/RUDATE9OKiuiUfoPszd/Omnn9xOJPNHx40bJ7CsyijWs2rVKoE/vwt89qkGzKii1veAtVzZnvdU2zdp0kS0D+R+VY0n2M85DooOkcLL/+Zzw+enZcuWYLSZaXxqfqonxVfrPoy6Ejd/KQF8RknFVaO5vIb+QDTTAsnw5LvK81CBWHMsnC/HQB0drkNtMOmsaq3i9puAI1OUTxhV7b1M1DejNDRl7rUsFqpnteEBlHOQCEgEJAISAYlAPCBAKh0V/tXoKjd9/G1njl+vXr2Qnp5evcO0ZwPrRgD5a5T7NrgYaHYvsLZMIMaQCvT6DUjuU73jivLdSG1ktI5OBZ0NUipZToi5grFwfqI83ah0//vvv7sVYulgsn4wn+NAjY4Xo6zEnxUuyDTwZ57t6RjHWoGWTii/x2oOKqm7jJDSqOjLuTEiyVqyzNXVUj9mWzp71KOpyhjl5LuDeNHatGkDHnZF+oCF8+JhwurVq4Vujmr8fvCefIfRSeZcuQ61xaSz6r2SVNdbMwBgdJXWaBLQ6b8iT4QPCF8AWsZkbUpix+T0tbY8jXIeEgGJgERAIiARiBEC3AgyIsP8VW+j4MqoUaOq+TfeBWycCFBDg0YKcPpQ4OAbyv8ndVDqqyY0jRFikb8tI6q+tEFIxSStNNIOQORnEdseyQBkHqXqgLHW5sCBAyVuGstCjJinS4fV25jTSoczkLrL7Gfp0qXufF86jHRyq3Lyg3lSeA8GzPiOUvOQOUZq5vTt2zeYrmpcW+msei9Z1qfAthvKKMAAes4D0keI0xI+0KQJeRtPL1gsOdYnSTXu6ZMDlghIBCQCEgGJQJwgwA0R8/UYddGy6q6hKMZw4EVg96PKcMxNAIMFKNql/H/aEKDnXEBXe6oQbN68WURVtYx7LeYRV2fdzjh5NIMaBkutkJqrGqOqWrmmQXVaixszwkrmpKcoEw9EqJjcu3fvgGfOQwKmC6rGHF86u5EwOqcbNmzA1q1b3YcQdFTJ+GB5mtoeKJPOaoWnyKUU2j49X/krqTV9V4n/ZFSVNVXVkyrSUsgJJ4+fp33R5KZH4kGXfUgEJAISAYmAREAi4BsBblapJOqr5iQZVCNHjqxeCLMXAeuGat+z5eNAm2fDGg+jydysU5CGm206hNz8Mr8vFpRbUilJzdQybs6ZP+ipxhrW5GvhxXyGWWdUzcVkVJBRVWn+EeB3ngclzHPlYQif/0Aiqt690k9QmRl0eEePHo2MjIyg4Ofakb7M7yQDZPQ36IxmZWW5+6HPwTI5oYwxqMHESWPprHouBJX3mAvisiny8N1/AuqNFQnMpKWoRYaZqE06kHxhxslTLIchEZAISAQkAhKBMBHgBnHWrFkVcsE8u4zJxt9RCPyeWa4I7DmgnvOB9Krz6fzBoua/MY9PNTqpjApxM1zd5q90CvdeLAvCHEpplRGgaBAje6o6LJ0cOksMrEirHgToJ3ANKOREY54wD7iCCWjRYSbVV0uRmX1yXSmexGBZXaHES2dVfX5dDmDjBODUTOUv1jNELohDn4aFCxe6T/ripv5a9Xzv5F0kAhIBiYBEQCJQJxDgZp+/98eOHas0X24KBw8eHJvaq2sHATleehmGZGDQqbAowNxQk/ZMJ13LON8WLVpU29rTYeZ4fNXIZP4f8wCD2fhX2+Dj4EY8eCAFWI2qkvXHMirSqg8BYr9mzRpB16XRZ2Bkm5HaQIzvoN9++w0UbNIyCr7xOxCMWFYg9433NtJZVVeoYKNSz8x2UvlL8weAdi9j9+69oo6RSv/lAxcrOe54f5jk+CQCEgGJgERAIlCTEaCCKIVSvPNWuekcP358bBQ29zwK7H+xIqz1xgJnzAgLam8FU+/O2rVrJyI41WHc5NPR2rdvn9vZ8r4v91/UB6kr0aRgcScrgArKNNJGSZmWUehgUQy/PQ+BWMqGyrw06tmcf/75AT233td6j6ZBgwYib7uumXRWHQXAsS+Ag68DhVvK1l8H9F2NElMX8cCpoXie5pGCUpvkoOvaAy/nKxGQCEgEJAISAX8IcJPJyAjpeCyjouawNmvWTERX6bhWnzmBox8B2yZXvGXbV4EWD4Q1DOaoMkfUV44uVWTpHEbbGAygeAxz9FRjnh9TrRjlVinKzCWkWJBMwaq8Ijt37hSBFRqdeVK4mXssLTYI7Nq1S6yHGuXmelC115+xLQ8byC7wVUqHQln8DtQ1k84qfwCyPilX/xXfdD3sHT7H4q2N3Oq/zOHgS7t58+Z17RmR85UISAQkAhIBiUCdQ4Abxj///BN0BGiMVg0ZMkTkilWbHf8a2HE3YPOiJje8CujyeVjDYG4jS5x41mv07JBRHJbkY65oNI30Vc9yHKxnO2zYMJGbd/r0aaEZojrUrCVJdpu0cgS8c61Jl6ZDU72HKnJFPBEgnZcHQWqkm88y18RXsIsHZBs3bhQqzr6+j+yf6sSsN1zXLO6dVZ6ocbH58lLpDDwNVBeTL1NyuEOyY18DW67QvDTX2Q5zjj2KEkeS+FzSf0NCWF4kEZAISAQkAhKBGosAN0lUV1UpfXRU6UhViyPAeu/rhgOFSv5bJevyJdBQew9TFeDcW5F2q1WOz/PaJk2aCOcwWiI9dEYpSMPygDQy2EaMGFGhFODKlSuxY8cO97D4ebUeGFQFZow/Z1Sa/6hG6jYp3NJii4B3tJv5w127dq0wKB7CUOXXn6ASL2C0XD2EqIs0+Lh3Vj/++GNxOnHdddeJFxhD61999ZXgbDPEzhM/fhaSw0pBJbXYttczbXMlYWbWiyhw1Bf3kOq/sf3Sy7tLBCQCEgGJgEQgFgiwFAU3kyql78wzz0THjh2jP5T8tUqFAoe2ABIaXQ10/izocVDA6Pfffwfzc1VTRYtItaXjqKqZ8nPm3NFhTU1NDfpe/i5gXjAFrVRBJY6B9/FmsNGh5T5QDVI0bdoU55xzTq2vLekPO+YbHzp0SGBy8OBBN1Wa9Gnuj2t73c2IPohR6oyOKCm9anSVBz58tvlvHgJxjdavXy+cVfWwhkPh30kZ5nPPa+nf8Jmno8sIbV20uHZWKWFOh5R5I0wUp7P64osv4jOuqcgAACAASURBVOqrr3Yr1D366KO4//77wQhr0LZ+FHB6tuZldlcCZmS9hCJXI/FSlPTfoNGVF0gEJAISAYmARKDGI8Co6oIFC9wKnWR5kdIXdfGa/NXAmsGAUymDUckaXAJ0/SZgfOlsMweXc/F0RhmxYS4uHVUaP+P+S91k82/8jJRgOkORiOxwc75kyRKxv6OxT9IbGX3S6p97QZWOzag294PM36uLtn37dqxataqSEBXT1RhYIRNRWnwgwO8Qqfaezqj6vPM598xN5XPN7xcj43INK65f3DqrPDV6/fXXce+99+K1114TJ0V8OT300EN44IEH3BSQp556CjfddFNozuTh94Adt2s+0Tn25ph7/Ak0at5Vqv/Gx3dejkIiIBGQCEgEJAIxQYDRq0WLFrkdqzPOOAPdu3eP7lhKDig04KJd2vfp+D7Q5OaAx8BIHJ0+VTSSm2WKKDEPTnVU1c7YZu3atWA+qRpRZhtupBnlCccYceI4mJ+nGsWA+vbtCzpcWsYI4i+//OJ2srmZp8JqXYsgcm/M0ibMifQ2masazlMZnWu9c1d93YXfrV69eolAXF17pgNBPm6d1WnTpomTBb6MGD31dFYffvhhdyT1hRdewDXXXBNwLTCeYnh+yfWbxsGU9xsApxsvh8uM1TlXYU/xaIz0kxAdCMCyjURAIiARkAhIBCQCNR8BRgJJ2aPRqRo9enTUcjlVtHSH3oLp4JPQuYo9ANTDljIMzq4/C0FIb6NzyX0O9zt0SDlWjtuzDB//TqeTlGZfm2NGg5gvyrxW1WHldXRY6Rjxb/x/Xu/LyVTHRgeV/fGao0ePilqUalSJ0SQy2KoScmJklbRJdSx0stu2bVvzH6wgZvDHH38I+q+WkSLKPXNVaxHE7WTTMBHgIQsjq+oBkXd3/P5QZZwHNdF0Unmfqr5fYU41qpfHrbN6yy23oHXr1oKrvXnzZuGcTpo0CZ9++inuueced2T16aefxo033igWOxBjjoSnoEBp3l6Yj72DxuY/kWTIxqnSdtiaPwpHS3uhTduOMhQfCKiyjURAIiARkAhIBGo5AtwwkYKpHngzh5MRwWiKLelgg7V4AdILP0Vi6SbYDQ2Rn3geTluvg0OfWQlxOoCk1jIflc4hx8ZNKgWVVOeQf6OjShptVWPnNSwfwz49r6dDRAeU15MOTRFKX9oh6kaT9GL2QWdTdTg5Nub/BiLgRNxZUkjNXWU0qlOnTlHd5MfbI83yPr4cH64Fo3NVrWm8zak2j4fPLMWvfJWi4TPMXNRIUOv94cjvJlkUNdXi1ln1BNQzsvrWW28J6Xh+IfkyfuWVV8BIK0/mgjU+RFSho3y7tzVq1EjkZ0TzpCPY8cr2EgGJgERAIiARkAjEBgE6WCxloyrTcn/AXE+KpcSDcXyrV6/Gtm3bfA6HIkakL3fu3DngDTL7ZZ/cdGvRT3kzMuHIgFOFmtQBsD1FZigW423Eb/jw4UFpjnjXr6w2sat4WGBARMfV3F3vIfHwZMyYMTKyGidrxWHwYIWllxgo0zIe1PAZluYfgRrnrDJ/4r333hMnggcOHMDtt98e8smmt9y3J1QsOs0XbyCnffIhkwhIBCQCEgGJgESg9iPACCVzJ9XoVjzlCXJDTMfQV+SN0RVSeEMVjKSjSFqwrygRsfCOrnKzzjxLLVNpq8EonPLezNlU6dh1rVoDo9MspaR1aNCtWzf06NEj4EOI2v9tjf0MedCzbt06wRD1NkZVSduOulBb7GEIewQ1wlkNe5Y+OuBLnfQWLSPFhQrEvgr4RmtMst+ah4CrMAfOglOA0wGdJQ36lBCUqWvetOWIJQISAYlAnURg3759okap6rQxd5JKtrE2OoXc1/hyJpkuRcZYqEYHkY6ir/6D7Zd0VUYC09LSgrqUlGSqFZOGTCMVu1+/flF10qgIrVKp6SDT0Yg2dVMLFOarstyPamouImnd/fv3l1HVoJ6k6mlMOj4ZGVw7Pkf0L/j8MKIaL6yM6kEi9LvUaWeVPzaeanSeMPJ0kC/RYE78Ql8GeWXNRMAF2/alKJz7DpynDwNOO/SpDWDuexESz74SOoO5Zk5LjloiIBGQCEgEfCLAqBbLvxw/fly0YWRk5MiRMT/cJtWWYi7cEGtZuJRDluFgvVNfVOBgHxk6fRSpCjYowM0/HTY1ukoGHCNUwfYT6Hg5b9KrWfaHDjLvx/w/KkJXp5gR69HyMIJOM43zpTAPnz86/LFwngPFsK63U8tGce34zHDNpH8R+FNRp51Vvuj4wvOuf0T4GjduLHJjZc5q4A9TXWvpzD6M3CmT4cjNgs5z8gYjrBOfREKv8XUNEjlfiYBEQCJQJxBglISlbFShIFIwWSM0lkbKLfc0WrRbbpCHDRsG6nGEatxo00mnXoi3ca/kK0JKJ09rn8V0Lu6zQlEppWPOXEA1ukrnceDAgRF32Oj4U9uEc/A2tXxRdTmJy5cvB6nYqtW1fN1Qn1t5Xc1HoE47q1y+LVu2CCl09YXHvzFflaIJsihvzX/AozmDgu//gZI1P2newtiiB1Jv+iiat5d9SwQkAhIBiUCMEKCTSudh9+7dYgR01s4991zUq1cvRiNSbsuyMIx+ehrHRqpyhw4dwh4bo4xLly5Ffn6+uy/2zwhfu3btNPunOBNrtnrusxgV5D4rFHFM9SakVlKdmUaHkRTncGvAek6AdGfm6Ho6iJ6fc684atSokJztYBeC1HOWrVEx5DxZ7kcGVIJFUraviQjUeWeVi8ZSNvv37xfFplkih1Lo3op2NXFx5Ziji0D2K6PgzFNoYN6mMych4+9LozsA2btEQCIgEZAIxAwBOmyMuqmCRszB5CE3y+7RcavufYS3mAujqS1atBBjCSei6g0w50tFWkZwSWfkfBkl9Wd0ornPKigoEDVauc8KJaLqeQ9GV+mYq6Vs1DI93Mcx0k1HWCvqyWgpDxmYBsa5cOwsH8K1I8WZY2ReLNt4OuVa8+M9VHxJ6+Sas386uOyf0Whir/YfShSWwlkU9VKj07wP09R8lQqK2RdC3lgiECUEpLMaJWBlt7Ufgbypk2Hbt0ZzovqMZki/b3rtB0HOUCIgEZAI1FEE6Bz+/vvvYNTL0+g00UkcNGhQtSLDA3fmrKplMugUjhgxotZG34j/qlWr3NFVT7DpCJMmS0fa29Q1Uync/JyOX2Zmpgha0EHVoi37W0zej5FWOr4sh0jn3Lt/CiDxuQjWGFFVI/i8VtJ/g0VQtq/pCEhntaavoBx/zBAoXf8L8r97UqgAe1tCz3GwXvxMzMYmbywRkAhIBCQC0UWAET06h1q12nnnAQMGoG3bttEdhEfvdGhITaaTxAgeneWWLVtW2/1jcSNGMDlnLWMOLenJnlRZimKtWaN9yKzVB6PTxFNLAZkYezqkVc0/lMODgwcPitxo1egM8wCCByLSJAJ1BQHprNaVlZbzjDgCjlMHkfv2xXA5bJX6NrXtj5Tr/x3xe8oOJQISAYmARCA+EKA666xZs3yq47KeKQWEqsOYy8j6myptlVFC1oqv7U4NBZ9I2Y20kd5M0SaW+6EY58aNGys4rKmpqUINmJ8dOHDATUX2Nw5ShCdOnBgw/ZmiTjwM8VT/5Zqy7Ik0iUBdQkA6q3VpteVcI4eAw4a8z+6Bbdcfok9dghWGRu1hP7AecLnE31InT4GxVZ/I3VP2JBGIQwRcRbkoWfU9StbNhCv/JIyt+yBx8PUwNu4E6A1xOOLaNSRn/kmUrJiG0o1z4CrOg6ndACQOnQxDZktAJ6Mv0VxtOhN0Vn1RRqvTWaXQEAWHaHRQKb7D+9d2i6SzqtK3GQ1nRQjP/FI6xIxykibM6CbLAKkRW64/1aFJB6fz6qu0D6O0zDWloxuISfpvICjJNnUBAems1oVVlnOMOAKlm+ch/6uHASiOaeKga5E09EbkfnAdHMf3iL8ZGndA6k0fQ2dKjPj9ZYcSgXhBIP/rv4HfB7ic7iHpklJhnfA4zN3Oi5dh1s5xOOzI++xulO76o0L5LH1KfVgvfQGm1n1r57zjZFaMeDHypVXWhEOsrtxC0pEpNETBIRqFglj3tS4I8FDoacWKFRF5IogbFZ1DFX4iJZgVJqh87MvoqFJsqU2bNn7L7NDxXbZsmTuaS/VfqidXZ13XiIAqO5EIRAAB6axGAETZRd1CwGUvRf5nd8O2W/mB5MY8dfJUGBq0RdG8d1G06EPl70Yzkq98DaYOA+sWQHK2dQYBlm5iCSctMzbrhpS/vg+d2VJn8KjuiRYv/RSFs17XvK2pwyCkTHq7uodU5+7HnMnVq1drRtPolLD2aigKsMEAyaje4sWL3Y5Nnz590Llz52C6qNFtmdNJDDzzR/2V0/HVnocLkcgxZrSXVSb85bPS+SSNmKWOvJ8PCmT9+uuv7meKlOTRo0fXicOHGv0gysFHDQHprEYNWtlxbUXAtnUB8r5+GHDYxRQZUU0acRsLvcGZfRg5b14IV9ln5h5jkHzJc7UVCjmvOo5A3n9vgW3PSk0USI1Pu/dH6K2xrTsZyBLZ964SNFpnwWmY2vZDwpkX1QgKbc5bF8FxYq82/okpyHhsYSDTr7qNw46S1T+KAzp9ciZMnYfC1O6sqq+rAy3okBw7dkxE1CjeQ0qo6qQwQjds2DBRqiWaNnv2bFFGhkZFWlJN61L9TUaWWcuVuaOk6RJvHhSQrqt1UMD2W7duddN6WeqmS5cuPtsHu3aMuKv9c5PN/GFSg1mj1tP4fNBp5YEGy+WwtA+v5TV8llTr169fRGrkBjsP2V4iEC8ISGc1XlZCjqNGIMD8vJy3L4EzX9kYGOq3Rtpd/6uwsS2c8xaKF3+kzMdoRtodX8OQ2apGzE8OUiIQDAK5UyfD7qN8E+nvafdNF85NPBu/q4Vz36lAYzY27y5otIaMZvE8dPhzVsX7qWkXWMc8CGPLniE73zyAy//mcdgPrCvHwmBE0ojbkTT4+rjGJxaDY24jo5wUPKLRYaLDGi3nkQ4a70ejY8boYIcOHWIxdXnPKhAgZZlOLCOnnlFXUnvV58W7C+bO8vmp7UJZ8uGRCPhDQDqr8vmQCASMgAtFCz8UVF9hej2s4x5FQr+LK/RAwZPcf18NZ+4x8XcKnqRc+07Im8WAhycbSgSqEQFXaRFy/zMJjmO7te+qNyBp2M2CeUDWQTyafc+fyP38HqC0qNLwRPmpi/4Zt2PngAt/fQ3Fv3/mF1pdYgpICbaMuhf61IbBLYPDLmjexetnVsiJFY6RKRHJV7wq0xy8EKUTQuXYDRs2uD8hJbd3794RpwMzikvKKSO7tOTkZJFzabFI6n1wD3r1teame8+ePVi/fr1mORzPkTDnmFFyuZ7Vtz7yTvGJgHRW43Nd5KjiEAFGVXM/uN5Nu9PXa47Umz+B3pJecbROJwp+fgElf34r/q4zJSHl+vdgbNEjDmclhyQRCAUBF4oWTEHRgvcBZ7mwklZPiYMmIWnEreJ7EG+W9+ldsO1YqjksfVojpN83HdAb423YYjzO04eQO+UGOPPK6YLqQHXmJDC33rMGtD69iXBYTe3OFurlztMHwYM1sj/oxOqTvaiqTgdYnivvvzdr3oP3Ih045SrtnNm4BK2aBkUqJ53IU6dOiTuS7jl06FCQbhpJI1X0t99+c6sR0ylmvqq0+EeAJYZY75UKw75yW1mi5oILLohaVD7+UZIjlAgoCEhnVT4JEoEAEVDovR8rCsA6nYiWcuOnZfZDm5D7/qSyj3RIPPtKWMY8GOCdZDOJQHwjwPzFwhkvwWUrFgPVWdLFoQ3p8YYGbWA/vBVQ6w8bTDB3GAjrxc9Al5AcVxPLeWMiHKcOaI/JlIh6jy0CDHHorDodyPvifti2K/RPsQYJFuFYm9qehcRzrhX07KI5b7nz50UjvQGmlj2hr99GXMscXQrB6VMbwTL2QcECcZw+DNu2hbBtXyKwcZ465FY99waKa512l3IoJ60iAkePHhWOpOqIRKPuKem/pAHTWMOTjk1iolSfrynPIqm/M2fOFLRgLSM9+KKLLhJrK00iUJcRkM5qXV59OfeAEXBk7UDOv65057WZOw9FchURhYJpj6Bk42z3Zj797u/Epl6aRKAmI2Dfuxp5n98DV0mB4v+kNkTKde8JJ1U1295VKPj+KThPH3b/jarY1gufgj4lstGlcLAs/PlFFK+YptkF6bNpt3wKPeuVxpExYlo0920U//55ObYdByP58hcrRa8d2YdRNPMV2HYuUyKtfoyq5vr0pnAc3V4hf9ffNQn9L4N1/CNxhE58DWXdunXYvHmz22Gl6E+PHj0ikn/IqC0VY1Wjsiz/kVazEFi1apUQh9IylrmhCnC08p1rFlJytHUZAems1uXVl3MPDAGnAwU/PSvUMGmiJM3Vb4gohD9znjqInH9fBVdxvmiW0GcCrBdql/kIbCCylUQgtgi4CrMF9dRTgTb50hdg7n5+pdxOx5FtyP/qARGpU744OiFIlnz5KzA0bBvbiZTdvXTDLOR/86jPsejTGgs1b2Or3nExXrI6ipd9gcJfXnNHO01t+iH5qtcEtVfLmFtMcaTCGS/7VA4OZXI8pEilMx9Hhw+hzCOa13jXP42UOrDT6RSiSizXQiNdlHVV6dxIq1kI8BmZNWsWSAv2tu7du4sDiGiXPqpZiMnR1kUEpLNaF1ddzjkoBBwn9yH3/WvhKlaoOizZIOoXVpXL5rAj/3+PoXTTXGWvnpgscly5Ya9T5rTDcfIAXAWnAFMimDvnt5yJww7Hqf1wFZwGTEll7TNqLWSMeDlPHQAdQZgtMKQ3hc6SFtH5EktG2WArhs5aDwZGC/WGoO7hLDyN/C/ug33/euV5NpiROHQykobd5LMf5kTmT/ubohjscol2fP6tE58ADCbAXgJdcqYyHp3eTz+nRFmo8vatwhY+sh/cKPIxVSqzEIHSG6AzW+EqynGPhbmrFFoyte4bc5E0+/61yPv8XjB/nqZProfka96GsWmXKteSz1fh/PdQsvJb/5FTvUHkr3LeVBEmrZiR2dLN8+DMzXKvY0IvClA9U+V963oDb3Vg5q0OHz48rGhZdnY25s+fL8qc0Fq1aoWBAwdKp6aGPmykjLNWL8vXkBpMKnfz5s2FKBepwNIkAnUdAems1vUnQM7fPwIuF/Km3gjb/jVlDmeKyNHSpwRWN4/iLRRxUS7WwXLunUgc/Nc6g7rLXiIUS22b58NZlCui0nRMLOMfBcuDeJto/8ursG1ZUNY+AYb6LWG54DEYm3atdbjRUSqc/gJsO5bAWZwvFFYNDdvBeuETMNQvp9WGM3E6ZYXTnxf5h3SM9UmpMHUZLsR2dObAVUMLfn4RJSv/V06F7zEWyRc+KQR6/BnzWAt/fBal2xa5m4kooMsFl8MGfVIaTN1GwnL+3ZoiTFTsLZjxIpzZR5X2FrY/F5bz2D60/DxXaaEilpa10z2mpKGTBS7ss3j51yhZ8Y3HeC2wjLpfqb8aI7Mf3oy8T+5UDjVEjqoVqaRfa3yPfA2RUdacty+GM+eoZhMeJFjG/w2GjObQJdcrXw+XU+BfsuZHFC34QLk/SxPdOQ36jOYxQqTm3JbqwFR/Va1Tp05CCCnUiBkdG5ZAobGkybhx40R9VWk1FwEePPAfRs0ZgbdarSE/HzUXBTlyiYA2AtJZlU+GRMAPAqWb5iD/678pLXQ6JA6cJDb5AZvTgdwProP90GZxiYEKwndMC3mTHfB946Gh047CWW8I2qK3GTJbwDL24Up/L90wGyVrp2u0b4mUyVPjvmZnMLDTcSz88RmUrJtReb4N2yL1hilh5zgzoipqoZ7YW6n0SOLAa2A5/56qI6xOh3DcCn55xR1V48EBBcYCzsF2OVEw/QWUrP5BKNQyxupdzIb5j+ZOgythUTDjJaFK690+afgtSlTXT0RWaz0Y4c/77G73d5LRVPMZo5H8l6cqsCWK5v0LRayX7LQrX39jAiyj74O594Rq//4ylSCPUe29q8reRXpYxj6ExLMuD+aRE9izFI3WMydK0Vz+EkwdK6+BehOOI+e9K4USMc3U8RykXPlafIpQBYdMVFuT6kmxpUioA5MuOmPGDHddznbt2uGss86K6vhl5xIBiYBEIJYISGc1lujLe8c3AvZSsam17V6hbFbNSUi99fOgabz2I1uR+59rAYey6bWcd1ediK4yeiNKa/iI4gS7+Cx/wrqdtcWY05n78a1wFZZTTj3nxkhf0ojbgnbG3H2wRubPz6Nk1Q+akJGOLUovJWf6hdS2bTHyv3kEjMrRDPVbIWXSO9BnNAtqKRhFzvv4Ntj3rwvqOl+NDQ1aI/XWL4J2HAu+ewola39253yau4yA9dLnhDPqaTxMKN00D4U/PeNBFdYLB1Eoe1dX7ViHDXmf3wfbrmXlFNz+l8Iy+gHBVAjWnNlHkP/Vg7Af3lJ+KWvi0vkfOlnjGMHjDi4XCme97q7tyndiyvXva7Ikgh1XbW+flZUlqLvhqAPz2hUrVmDXrl0CLkbgSCmm0rA0iYBEQCJQWxGQzmptXVk5r5AQoGPFSKBt60I4i3LgKmKeqhIHShp2o+I8BGkuWwnyP7+n3Om11kPa7V/WemESx7FdyP33NSC1NxJm6jBIyRWuJVa6dQHyv3rYHbmrPC0dDA1awdx9NExt+4lDEkYymU9Z/Oe3oDiQM++EcBQSB14NU6s+cBZmw3F8r5JjuGl2BTVeLdio4GvuMRoU6TFktoLOmg5XQTaKV36D0o1zlDqctuLyEjVmC5IvfR6mTkNCWoWc966C44hCXwzbDCak3fF1wIdHdD6LF01101h5f0ODtuKZouPuy0o3/ApGdz0PFUytesNZcArOwhyRy5o4+HoYm3SuOkodwKSZF1q87EvYtpIKnwe9NQOO47vdVxL7lKvfCKAnP02cdhSv+h72vWugt6bD1H4QqNYciAPuOL4Huf++2v1MJA64UkR5pVWNAKnAmzZtcjusVHlNTk5Gy5Yt0aFDByQkVDwwYY90UJnTSMXYEydOwGazua9v0qQJhgwZIvMaq4ZetpAISARqMALSWa3BiyeHHlkE6FQx8mPbt7YS5dDQqL1QvvSOvgQ6AtIfC374p9Jcp4f1gsdimv8W6LjDaUfRIOYFspZjJCyh3yUCtxpvLhdKN89H0Zw3Bb01EGMEi6qrFLxhZMy2d3UFkRzW2DQ0bC+cS1f+CfCAJBhj7qrov1UvIfZUyu+Ay1mhC0bxrBc9DXO3ysq/gd4rf9qjKN04K9DmVbajk5k05AYk9P1LlRHo4hXfoHDmy4IKSxMR4uv/LWqM+jWXE/asHcj/8kE3/dWbxkzxtOSLnw3ZiXff3+VE3n9vQeneVZXeQWzDXPnUmz4SJWZiaUXz3kXRwqnK6yzBirS7v6v1h2+RwNtbHVjtk7mrzZo1E46nt+3cuRNr1qwRTqq3UQG4UaMqnt9IDFz2IRGQCEgEYoiAdFZjCL68dXwhULxwKgrnvas5KKEAfN17IQ+YFMjcdy5xl/FgNCz1xg+rVhQO+Y6xv9BxZAty/3urW0XZc0R0rlKufgvG1n3K9+kl+SLSaNv1h+bgzT3GIPmip2suZi6niHoWL/0EJetm+omoQogW6XT6cvppiMtJJ9TFnEutGpvM9fRySP3dhs5d6o0fhaVUzJxLoWZbVqPV837mbueKMjFCJbjMbHv+FArEWu3djXQ6mNr2R9LQG2Fs2ZuKM5WmYd+9EnlfPeAuI0XF3+QrXoKp/cCAkRUCRx/dpvk8sxNGWFNuUMSHQrXiJR+jcPab2pcbE5B262dCgCvWxgOo3H9dLiL7NKEM/JenqzwwiPW4Y31/brjmzZuH3FxFzdnbunXrhvr1y8X76KCyVitVYrVswIABaNs2PspAxRpbeX+JgESg9iIgndXau7ZyZkEikPPGRKGYqmW6pFRkPLogyB4rNi/dthD5X9yv5J3pdGJjTmGXWmkuJ3L/e0u5IIzHJCnkYhn7IBL6VlZWZZkgRrBIIfY2XWIKUq59t2bmx7mcKFr0IUqWf61Qaz3x0BvgKov28c+M0lkveBz6zBai7FHp2hlw5h0P6jHRpzdDQt+JMHceCtveVSia9WYFOrahYRtYRj8I267lKF03E1TsrcoY3U27+3uwvmY4Vrzsc8UhK8vhZl+GRu2QfNUbMGjkwdK5L5zztjsiKjBKSIKrRMmhVY0RPjqMFO7SZ5RHHpkjm/f5Pe5yL2RHJF/9GkxtBwREe/W8R/YbE0XkWfMdkZiMjMcW+s/5rAK4nDcvhOPkfu3+E6zIeHxxONBH7loKZqnq0Koy8Q0fwEAqtDSfCLDkzOzZs2G3K/oF4Rrpw+ecc0643cjrJQISAYlAXCMgndW4Xh45OG8EnDlHyvK5FopSH6bWvZF4zvVKncEg60Z6953z9iUVcsMqbIStGcj427ywFoTlMvI+vKlc2ERvEGVcqL7JnEPSMGuFuZwQESI6GDSdHqb2A6CzZIg5mjueA2Pr3j439axnW7J2BuyHNkFnMIrcTLUWprFlL5FjKEqfxKM5HSjdvhglf3wN+9FtMKQ2grFdf9j3rAIjc56mr9cMiWddBXPXEaDqtP3INhjSG8PUeRiMzbq5mzLX0r57hahzSbEj5kpqmsGEhJ5jYe45Dsyp9Pw+0GG1bV9SluPaDQm9JoDRbRrp73RaWV6odNtiuAq1aduC7nnXd9Cnhv+cUrTMtuN34bgbW/RAYu8JgKlyvp46T0bbmYfrzD8FU8ueSOg9ASUbfkXx758rBxseEWIKRjG/2X5gvcjhFerDZTWSeUiUNPJOJA2+PmhHlWPJfe9KsU5aRnwyHmd5Hm/d4sAf1Jx3LtU8qBFfI0saMh75LfDOotzScXQ7ct6fBDgUemriOdcp6tLSfCIQaWeV9VUHDRokEZcI1CgEyvdxi+Aszqt6H8dUuK7thAAAIABJREFUjIMbUbz0U3H4qrekixx7Ktrr0xrXqLnLwYaGgHRWQ8NNXhULBES07maRr+e5HdQlpSD5khcUgZAwLP/LB1C6RXszKEo0XPNWGL0LtwCFv7wGRpYqGGmMbfqJ/LnaYM6TB0S5FDVaJ1RnWXYmlB8Vl0tEJFlGRBG6AoSgS3WqsQaxKFxbjlVVztW8VG9EQr+LkTT4r8oBRaCqsi6nUPYt+OlZzW5JD0294YPAy8l498L+V36Lgp9f0O6/SWek/vU/IvIbL8bSPCXrZ6Jw1psVaNVapXGUZ+cKJJ1/b0gqurye4musA6y9rgZYJzyOhD4XhgxP/tcPi2i6lpnaDUDKdfwexIu5RB5+yeofxYAo/pV+/89B1e6Nl5lU1zhYR3Pu3Lk+acDBjkPSgINFTLaPOQIh7ONs2xYh/9u/u9M4lDnoxKE3S7xJq/0IxK2zyoGx6DXpMlTM692bkRjFqIqn5nx07txZFsOu/c+pmGHxko9QOFvbYWTOWsjOntOBoiUfo2juO9p70JQGSL7sBRhbledXhgI5HZi8j2+F7cAGzdgL67cmDro2lK7j5hqXrUjQeBkFE2Y0C+EZ5iOGasyPyxd1MTcpP1FJaUi56jUYGT2MI2PtydwPb4QzJ0t7VAajUIxl+R1FebVybmUg0+GPNqPNqlCQwCQxBZZxDyGh5/hAuvDbJv8biiDNqSjglJQC6/jHYD5jVNj9R6MDx+lD4pDAtmkuXGWRPu/78LAk7Z7vQxZJU/sjpZgRbl8mSlPxexwM04NshKWf+sxX1VnrKSrMbftHA76Q+6RyMRWeeWhAE2V9qAwc4rMd8kBq0IV79+7Fn3/+idLSUveoKbBESu/AgQPB//a0PXv2YNWqVRXa6/V60f7ss8+u1L4GQSGHWgcR8LeP8weHrwNIy7l3InHIDXUQybo15bh1VqdPny7U8Ro0aIC3334b/fv3xyWXXCJk33/44Qdce+21osj2sWPHcMcddyApKalurVwdnG3OGxfCccpHPpfZgoy/LwkeFYdNiQ5wc+4o2zzodGCOKs3U4RxYht+i1JQMNALmYxTc0GW/OdHrdLC8sd5aD4lDJyOh9wXQJZRHr0jTJK2UDiDzBekw+IsikzLL3Ejbzj+gT2P70TC1Pzt4bEK4omjhlLIoqHIx6c2WUfeHjZ193xrkfniT24Gi05dy8yeCJhysidIvy79WynZkNEVCr/F+HV9XYbbSft9akLor2rfsVX5bpx22PatQ/McXsG1f6lO0iGuWfOmLYUcmKTZUvPJblK6fKZSBRemUoZMVKnwEnARXST6Kl38DlmxhKSeWzaF4kaFxx4j0H+x6BdzeXgpBo/WVU5pgRfrDc4Kuy+p9fz4/Rb9/BtumeYLGTCq/epDCtlRNNlEsauITgFftVs25sB7uT88KvEn5Vo20X+a3k9JsGX6rePYisb4B4xlIQ6cDBT8+g5I1P4nWfG+SRREPIlCBDD8WbViK5tSpU2Ivw/2LxWJBmzZt0L59e5hM5eJi6tjY/uTJk9i8ebNob7Va3e15kB8Jq/IdF4mbyD4kAgD87eNCAYjl19Lu+jaUS+U1NQiBuHVWPTH89NNPRX2x++67D88//7xwVJs3by6aPPbYY7j33nvRsGF4oh81aM3q3lCdTth2/g7SdH1FTQgKRVos592jOGYBRDVcRbmifmLp+l/cmNIZtIy6LyoRJOYCZr95kaiT6deMZpHXae4yQtS9LJrzDuyetSkNJiQNu0k4EN7mOLYb+d8+DodnXp3RLKJ5LPERTXMc24m8T+6EM/eYuA038VRQ9lfDMpjxFM3/N4oWTXVHFBMHTYLl3LuAIBxWx+EtyP/uCRAn1ZhrmMRoWP/LKg2HeaYF3z4B1pYsb5+MpJG3wlC/jSJQtHmeu6SJv/kknHmxoIlKix4CLJXEXFUtoyOV/uCvYTurWn3zGSic+Yr72Wcb5g9bxv1NRL19GQ8eCme8jJK108vfQSn1kXT+fUjoOSZ6QEWwZx7ikFEg8oaZEzzidiQNnRzBO8iuoomAz3fc+Xcjsd8l0by17LsuIRDgPi5YSAyNO4m69dJqNwJx76weP34cL730EkaMGIGxY8figQcewEMPPYTGjZWk6ieffBI33XQTWrRoUbtXqo7OjpEjRh3s+9f6zwMsw4eKpSxfQafAn5NEhyrvs7vhyNrpjoTRaaF4T4WoWQRxV2jAt/ncTFe6lU4vojROW3El2jD/nnzFK0KcSTVGVPO//psQ+PGWeFHavwrm3kbFmIdC8ah9a9zdJ1/zFswdKf4RuuCM51h5+p/78e1wlDnuwaoD85Ag79O7YTtYmYatMyUg5Zq3YWxzZjmehdnI+/Qu2Cj05A2awaSUlrEHXs80+bIXYe5+flTgl50qCJSsmCZUarWMtPHU698P6nAjGFyF6vDHt4NUeGE6PQwN24p3ilYtV5Z9yfvsLjiO7ih/B5kSkDzpHREtrzHmcsJNHRe1YBsg7f4ZIbEeasyca8lA+U7N+/RO2A5trvybYUpEyqR3KpQXqyXTltOoZgQC3ccZW/eFdfwjFUdH5fHpL4g9oJZR1I3ibtJqNwJx66xSNe/bb78V9cUcDgdGjRoF5qc+/PDD4h81kvrcc8+JSGugzipzYDnpumz6wlMw5h4WtFenJRP2jJYRcyiIq6HwJAy5R8r6r1/Wv2/EDQUnYcgra2+tD3t6S+hL8mDYuwzFC6aAeVFuIxWXpV88zGVKgo4UXo/yH4yQMvpob302dPaSsv7tcFrrwwUd7L+8INTlVHNktoV54tPQZxKL6JltxxI4f30J+mKPOns6HewNO8GpN8OYcxBcn2iYoctI6Mc/GfmuXU7oVk1D6W9ldWh1Orh6TID5/Psjfi9GMl0/PSHWlEYlWf3FL4PPQJV2fCfsX93jk4Zd5fV+GriMiXCkNYMzpSFMh9dDV1peF9GlN8LZaTgSxz2uSYe2O4FjBS4U2ACzAahv0cFamQ1Y4e75pcCJQhdsTiDZDDSy6qD3cybg2T7FDDSson04WMT62pJvH4V+N3Omy98TzoRkGEY/CmO0DmvKJu08dRClPz4Jw4ny0kvG5mfAfN49yjPLdy7fQXqT8g7av678HVSvNcwT/wl9/VaxhjDo+zuzD8H+yc3QleSLa80DJ8E1qDLzI+iO5QXRRSBrG+xf+65jbOh3OfTDbo/uGGTvtQKBcPdxzqQ0GMY9WeHAWAXGvns5HDOerbhv4q7VlAjTHT8E9vtfK1AOfRLMc2cKQU21uHVWPQFdsmQJvv/+ezzxxBN45ZVXcNddd7kjq//85z8xefJkkd8aiOXl5eHIkSOBNK2VbUyH1yJl+RToinOhczngMiahpFV/FPS9Dq5A8quqQMV8cBWSV0wVmxbRv4n9D0BB32vhMpgrXW0+sBLJKz4Um3u1fWmTnjDkHIQxe38Fx9SlN6Cg/43Q5x9Dwv7lYg625r1ReMbFMGVtEfeF06N+nU4HR3IjsUnUlXI8TjEel05f4aVH5zh3xCNwWupFf81dLuE4W9b/D6bD6+C0ZKC09SAUdRolNrDCST+1G0lbZ8F8dENEx2Or3w45o5+LaJ/szJCXhbRZT0JfrNCbHdYGyBn1D3EQEnlzIWnjT7CuLaf9FHUchYJ+VZciMR7fgfQ5T1d8RsIcIOda3H4ESlv2hzMpAy5TAkwndiJp048wHtsGZ0oj8XlJ2yGaz7/N4cIP25zYne2CzQEY9ED9JB0u7GxAA6WyTCU7mOvCT9udyCl2weFSHNwOmXqMa68X/+1tB3KU9rkl5e07Zuox1kf7MCGJ+eU6WyESt/6KhH2/Q194GramPVHU81LYkxuHnTsdyOT0hSeRuvBVGE+WU8fFYYrT4X7HuXQG9/eFfdpTmyJ35ONwWqPxnQlk1GG2cTqQsuQt8V6mORNSkDPmWfH+lRa/CJiObUXa3Gd9vhNLWp2NvMGyHFH8rmB8jCwi+7iel8Fhqa/9jua+qeA4LOumwXRwFfQqewVAUeexKDizZgtTVscqJiQkgKWuaqrFrbO6a9cu4YAmJiZi2bJlQlTp8ccfxxdffIGuXbtiyJAhoErelClTRKQ1LS2tpq5BtY2bKqW5U2+AI/tIJcqPyIEcfmtYmzmKseR+8Fc4crMq9z+SeUwVT9pJDcmdwvbH/BNFmcPZ/TxQ9U2LTqcCSGpv0Zy3RQ6hWpeTn/lSkWN+FVVqrRc9E3Ipi2guHvMkSdEiTpEw5uxZRtwOU7eRYC3KSBipzcwlZh1MYaQbX/q8yLeNlmmqA1/5f77pag6boF5TbZUUae/IfKjjZH1fy8jbQ6aVltqd+M+iw/hjt0eUvWwwTdLMeHxca6RbKgqoZBfa8ezPe3E0l5HliqHUc7tk4JqzG8PoEWI9XdY+S6P9+d3q4eqzGsHgLyQbKjh1/DrSwwu+/4ei2uzvHcQoZNcRsF7yfFy+g4JZRr4D8j65Q/l+6fQQ6uYDrwmmC9m2mhFwnNgran9TKEzLEodMhuXcO6p5VPJ2NQmBSO/jqpy70468L+5TxAzLBO1Sb/kUhkYdqrxUNqi5CMSts7pixQp89dVXQpadlOCXX34Z9erVA3NY+d9UyGP5GuazZmRkSPn2AJ7Bgp+eQ8mf2qpphvqtkXr7V2FtmLg5U1UhvYfDXFJ9SkURLFdpAZi35c/4Akq+mNS4NoGNzV4K+7FdYqPoyNrht++E/pfCwpqL5gAopAHgG/Emosbo1Arquuo9qGLLHEvoK5Y/KVn9E4oX/9f3UPQGGNKbIuncO8UBQLhW9Nt/UPRbeX3YxIGTxCY1XOXkqsZF+iRruQpRF0Z3G3dE6i2fVcqTY/HxwhmvwLZ7ud+cZ0P9Vki+8nV4c2mLl3wsapt6m6FBa6Te/CmY5xyq7T1RjBd+2YeCEodmF/WsJpiNFR3SErsLp8kX1jCTQQde4ylaXWJzgg6rltVPNuHpiW2QlhQZRdFQcait1/EgJ/dfV/hUJ+a8E/peBMuY+2tHbVKno2wTqaiy8z2Tdu9Pld5RtXW9a+S8qOb88/Mo+fN7zeEbm3cXOdcsFyZNIqCFQMF3T6Bk7Qy/4AS9j6sCatZdzfv8XnerhLMuh3Xc3+QC1WIE4tZZrcWYx2xqOW9dDMeJcmpahYGYEpDxyG9hKWVmv3YBmLsUEdPpkTT0BiSefY27jEww/bqKc5H9f+NAtU3tX2Ez6j1ZFg0MpuNqbssIMZ3PElFGJEs41oYGbUFRAeZreptov2gqSjbMFrm+6iGBM/twJSxYEoOlZSgo5Ti+u6x/C+i4sSalT3PYYT+6HY6j21E0/z04844rm9P6rZBy7b8ipv5bFdTCUV74gTtXOaHPhTD3GC3GAbsNJet/QfGyz0HVZ7fpdEKl2GW3wZl/QjibLINjGfOAwLUSnowcz3kXOevnwVx8CnajRZSIyZz4MHjAo2Wldhf2nyoGo6BJZj2apSe4I6QMOp3It+FoTgn+3JeH+VtPRyrQWxVclT6nc/vyJe3RIKWKBNmge478BSfzbTicXQI665nJJrTKTPSboxv5EYTWY/arYyrm3Ht2Y4zdO4jPIZ/R43k2JBh1aJyWEJHngIJ1uR9c5z4Y4uGVqcPZ4junT28aGohaVzn5DtohSivpzJay/pv4f2dlbQ/8HRe5kcZ3T04HCn99DcV/qGkVOlBsrpyZpENCn4mwjHs4rL1BfIMgRxcOAn7fcWHu43yOy+VUxA/L6rnzdzztti+gryeFVsNZy3i+Vjqr8bw6ER4bywvY967W7JXOSdo930MXRt5q/uf3onTbooiMmpHD9Pt+DqsvUtLUl5l3R3yppd/7Y1j9V9vFLhechdlAaSGgN4o6nX4jei4nnIU5SnuDETpTEhzZh0SE0VtRj86sLqU+WAOWkSAd+09tAOvEJ2Bq06+y82YrRuH051C6dSFcJYUVaoqmXPtutdVz5cBchTnI/fg2tzowabE6kxm6xFQxLmc+harKRXaIG518UpRdjMjaigGq+iam+Iyul5Cqu+AAtu85Ar2jBE69ESlp6bj53HZonZlYCR+2f3/hYWw4mI9Sh0tQbBulmnFF/4Y4dLoEf+zKwckCOwpLHWC+aiyNEdVnL2yLDGt8R1Y3HMrHlEVHkFtsh9MFJBj1OLN1Cq4b2Fj8dzyb2FDtUOhqld5BGc2Qfl95yZrqmgefu0+XHcXy3bkotjuF05+SaMT1gxqjT0vfZXYCGp/DhvyvHkTptsVlzXWCEaOzZgiFdh6QhWukWBdOfwGlW36Dq7RQeWel1FfeWW37a7yz2P55lG5l+6rfceGOryZdL1JN/nuLOLijET/LhMdR8M2jsB/arExFp0NC/8thHfNAQCXhatL85VjDQ8BVnI+cty5yPz+V33Hh7+N8jZBpXznvXu4uBWhs1g2pN30smRzhLWncXi2d1bhdmsgOrGTV90pJB4cPCmGbfki57l3hDIVqWavnw/TDg5qX701oj+PGytG6M4pWIdFZWZ05v8tEtLzyqVCHIq6jo5r/1UNiQ1PBdDoknnUFLGMfCqv/Gnexw4aSdTNRsuIb2I9uq6CeXOlHJr0JkpiP6WXMEynd8Gulv+sSLEi745tqi6pyAC57KQqmPYzSrf4PSPTWDJi6nYekQdeChyCBGp3NqYsPY+nOynVx6YD+pU+DSl3RAVizPy/QW/hsl5xgQM8WyZq53GsP5CNfgzrcol4CWtZLrHSNr/Z9WqXgjuHN4trhY0T1mZ/34gTljL1mNqFnfVxyZsO4jrDa9/6JvM+11VYT+l0C6wWPhf2sBNMBI6rfrzmO71YrbAhPy7AY8ffxrcXhSshGWun058Hfm0rvlNRGSJ08BfqMwMQQNcfgtKNwztsi/7xS/2mNkaSRX2nbsQyl62dWbp/eBKk3TKnWd1bIuEbpQjr9xSu/Eb1TWTXlr++D6tWOY7uQ98X9cJ464P7MMvZBQVuXJhHgQbVt5+8o+u198az4sqi+41xOUaO6eMU05fZ6I5KveBnmzsPkAtVCBKSzWgsXtcKUXC7x417yx5d+a0Lyh8rKOpCdhoSGiMOGPe/ehLQT6ytdv9/cBu83eBB5hsp5L+fl/oQLssteNmVX7jO3xcyOj+Pxy3qHNhb1KuZ8LvwARfPLcyr5kbFVLyRf8X+gE1MXzVWch9KNs1H46+uVHfkwAGGtM0Yuq8scJ/cjb+qNPk91KfJi7jpS5NCylBH0GlK5fgZ74FQxnp+5D3nF2jml4c7TYtYLh3THsSKcyCs/RLImGHDbsGbo1SJZ8xaLd2Tjv0uPggJNqjXPSMCDo1qCeajetmh7Nj5aekREej3t2oGNcX7XalDADgOoD5ccEVRpLeNcX7q4HRJM8R1dLVr8IYrmvFNhCsbm3ZB81ZvQJ1cv/nxm/v7DHkGp1rKhHTNw0xA/dNoq1pLvltz3J4HfTS0Ld/PqLDiF3P9cB+fpyKSbUADKMjryJbbCeOSr7VLWxM796BbAoeS0C8G48+8qOxRywX54K/Km/FUcCtLIurJe/CzM3UZW2xjljeIPAUbhC/73BGx7V/lV1q+Od5zz5H5kv3mhGyRT+7NBhpe02oeAdFajvKbMGyz+/QswIdxZeBrGpl2ROOAKmNoPDFlFNNAhky5VNPcdFC/7srzovCUdCWdeDJ3eIDb5pZvmunP6SNdKvvoNmNoNCPQW7nZF8/6FooVT3bTLvQntsN/UFvsS2mGVdSCc8L2h7Fi8Ee1LtsLiKChrPwgmowFTr+8c9Di0LrDt/AO2favgKi6AqcUZMJ8xSqhV1nVjzmnO+5N8RtuDxcfY+kyk3vCfYC8LuT1panlTb3Bvprw7MrY7C6mT3qngpDqcLvy5Nw9zt5zC/lMlSE8yom/rFIzuVk9QIU8V2LD3ZDE2Hy7Aqn15Ir80UmY1G9C+UZKgD3dvlox2DZNgNugEvXXlnjwcPF2MDIsJPVoka1KMPcex81gRNh4qQE6RDa0yk3BW21Qk+XHadhwrxPqDBZi3+bS4H61jIwseGt3S73WRmnuo/Tz63W7w0MCXJZoUh79HcwWzZhkJIld45oaTWFcWgW7XIAljumeia1OLpvIx8zZF+4P5QuyqPdufkYkuTbTbhzIX1ge271sFZ1EeKFqT0GNMTN5BRTYn7vpiO4pZoFfDGqea8epl7UOZoriGzmTO6xf4FDPT12+N9Du+FvR71Zwul3g2Z206hd3Hi5CSaBDrOe6MTJGfrBp/z0o3zUPB90/5ZYUEM3jm66fe+GEwl9SKttRyyPvsbtBhpelFlPmDSnnFpRvnoODHp5WUD7ZLa4TkK14FKZfSai8CPAwie8G243c4i3NFtJ37Vh5gFC+cUjHwodPB1HGwSK9xZh+s9necW4RSqJDrxPNp7jK89i5OHZ2ZdFajvPB5H92G0j0roOMXqcx4QmkZ/4gQLoiWMZeANB77/jXlP+x6PZIv5xd5qJtSV7LyGxT8/JLbmdWnNUHa7V8GJWpUtHEuir/7u9tpKDCk4KXGzyHbEHrUIDXJiH9d3TFa8Mh+ubHMzULu+9e6BZLCBSXhzL/AOuGJcLsJ+HqKQuVOvREu5vNqWOLZV8EypiItnU7JN38eq5Avypy91vWTkJZkwO7jxSgodcAehXzScT0ycUnfhqCwUaxswbZsTFl8WNl46iAiuGe3i1+lT6olbzrkQyTNA0QqICeZDMLRofNzPK8ibdhs1OOmwU0050qa8bajvEf5urD9LUOaikOA2mR0Uh+YthM5RdoK0aSG339e6CIlFDPL+dcVQvhI0/QGmHuOhXX8o27BniU7cvDh0sOgMJn7N5KHKY0teGK8ImLGclV0Uu27V/g8nAplnRL6TID1wn+EcmmNvoY5xcwtVtOCkobdjKTht1RWcXc6ULTkExTNfds9X7JUUm/9DPrk+jUaAzl43wiwpKBt/7qKiRdGsxKFL1PgF78h1Lf4yz9gbNlHCHPFwpjmRbaFSkfWW+sh9c5v6ixzLhZrUB33lM5qFFEuWT4NBTNe1LyDoUknkS8TTukLX0PnRoF5Q0odKmUDYMhsBetfnhLKrxXMYUPh7LdQvPxrN6XD0KANUq55q8rcIorJ7F/7OzJ+vg96p0KVPG3IxHsNH8ZRU8W8pBGdM3DDORXpZVuPFuL/Zu9HUWnlU369TofL+zcUES9ZBzI6DykVHwu+ewqlm+ZUugHFiFgax9iyp/szipNQpr5083zt9pPe0VQojs7oAVdJPvKnPSJOf71Nl5QilIk9IwCMkj43Y69QQA3U+OwxGuttzCn925hWaFO/XGSJUbk35h7EliOVnSu2f2RMK7T2aB/oGCLZjo7cizP3Y3PZGHko9Fyciiwxwv38jH1CjErLfK2NL7xIlR7dPbNCjisPJxhl17IOjegstQLfRbXBuPa/bDiFr1YeE6XftOyuEc3Dc9AdNhT8+AxK1voXx6OgH50jR6dz8cKcY9hzgpG7yjhP6m3B0NKlKF44VRGZ82PinXX1mzC2Kk8f8feOY1dsb+o0uDYsb8BzYFSVZb/IrKGJsnW3fua3fFLhTOYG/s+9RzC27oPky18GHQNptQuB4iUfiT2h3++aJV2k2CQNney/ckA1QVO87AsU/vKqcjfWeB59P3hYLa32ICCd1SiuZe6UGyqpr7pvZzQj7aaPYGgSGaqr2q/j2G5B72GpEtX0yZlImTxFOKya5rSj4KfnUbK6vJ6kqeMgpFz1hs88v30ni/Gfebtx/Y6HkVlSfq9PG9yBlUlnV7hN2wZJePD8FuDG2Nt+Xn8CX604pjksbkZvHdo0riM/UXx8qqVrKurlf3Ef7Ie3uO8nIv8XPIqE3hMqjYHR2PzP74P9yNby9qZEWC54DAm9xlfLmD1vwoLkeV/cC8fR8pq6FHtitMTc7dwK4yF1ls5qICq8LOcysnM9dGtmEeq+B0+X5/gx1/TWYc00lVPpCL86e79Q/lXNYjbg9uG+c1CrG7T1B/OFU63mvI7qVg/XDGgc7dK4QU3T6XThH9P3ClqoltHpv2lwU2w+Uojftp72mYMZ1E29GpNi/P6kTrXmsIy5zlMWH9E8fFGnTvotc58ZdQ/VWDs7/8v7YT+40aMLnRLKd3ocTBqMKE1rhbctN2OfvrLoUoeSLbg+ZwpSSk9UoP3qEpKFurAq/sObMIVFYSuV56+pN9d6x6mfmXuMQfLFz8SEkh0qvuFeVzT/XyhaMEXpxmBCylWvVanSLGjDXz4gItvCqAfQZTiSr3gl3OHI6+MMgZw3/wLHyX0+R2Vs3AHWv/wThsYd4uZ7w4P0nDcmwJl/UoybtPb0e6dLZeA4e7bCGY50VsNBr4pr8z65Uyim+TPWdjS17SciUoaGbQGDGSUr/wfb9iVwFuWImo4JZ10BMyX/DZWdPTql7tyCohxx8qnml/C+prZnwXrp825KBOlxM9afAjespDu2rZ+EUd3roVtaMYqmPVzBuabyX8GgOzFjW7EoxSHaN0hCm8xE/LFxD646/Draliinsw6dEce7X4OUkTcLpVJGTRlpYv8D2qX6jU4wP3BbltKeVD5SNRm1pTFn6aFRLcGoiLToIMDoA3OXHUe2ik0gS9YYW5yhGengCPjDULqZ7bdBZ61X1r67ZntGJZn7OWfzaVHXMTXRgF4tUjD2jEzNkineOaWpiUb0bpkscgipVqplpLyXbp4HR9YO6JIzxTNvbNa1UtM9J4qFs+orX48O6llt04SwUYeGSW4nhc8z81yZU8ocV+ab+ouQ5hc7RA1V0d5iwhnNrKIuaLxYqcOJN+YcFO8AWj2rCY+NawXmK8aDMZLKAwI+N2LjodNhcIc0UQeUa0HK9lltUt10akYM950sEfOZu+U0ThcEHjn3N1/e955zm4v8yVhStyOxJsz7fXX2AVBdmcYDFL73i0od2J5V5D4U4AEh6c8D24dJDafy+MY5cBzeDJ1zl8XwAAAgAElEQVQlHabWfQBToqgZTcZPeR1PoEifhOXWoWhiO4gWpXtQoE/BKWN9tCnZAbOr/NCnWJ+ErCaD0GzsbThkS8Hm36bDcnoHSkxpMLbui2Ejh6B+svYzrL7jeChn37MSrAdLY43W5EtfqDPRVeepg8j9781umjbf9clXvRYQw4ulwvI+vxf2A+vcjyTLoukzmggF1oSzr5bUy0h8WWPcBwXS7Ic2aY5Cl5SKjL/NC1qssDqmRG0SHrwzt53GGvKWUfdXprZrDcbpENUjWG+Yc9cnpcHYth8SB18PQ0bz6hi+vEcVCEhnNYqPSMnqH1Hww9OB3UFvUHJ4dHo4i/Oh86gPCaNZlDjQinQxZ8+2b03F9mV3NHU8R/wQe1KN/zl9L7ZnVczP4kbsxsFNMbClSaEHHdlW1oMOSxv+BdMSL4TLSyDp0lMfY3B+OX3U1HsCLBOegMEQnOKqNzgkp9Ex/r/ZB9wRAEZkn5nYpoLYRmCgylaxRmDO5lP4YnlWhWgmWZVdGluFg+RtFFn5ckVWhZxRtu/axIpHx/pgBgQ4ydMFdjw7Yy+ychV1S29j/iY36WEElQIcSeybsdbrQ9N2go4r7ex2qbhjeHz8KLOsCsurqExVHlbcNaIFzMaqV2beltP479IjEQPYqNcJwSs+G/4ErCJ2wyh0dKrAjse/3+VWteb3iXmpPDTifx/KLgGFrBjNpjVIMeOVS9uBc4+4Oeyw7V6Bgu+eFGJMgdoJY0N8XP8OHE1sC5PJKA4zPRkSHKlnjqu/fvn7lvPvq925d2QcMcdNp3EYHOj4akq7wtlvonjJJ+70oNTJUyvQpquah+PEPuR9fFvlnGSdXtTYTplUnttaVV/y8/hEIP+bxzTL03G0rMObcn3F6gpxMwuHHXlf3i8CPTTWkE+5YYoI+FRlLMdX8P3TXhUzdDC26K7UbpUWcwSksxqtJWANSNabW/NTpTswn05vyYCD8vtluZ6RHgZpEGl3/k98YWmMPny/+oTYBPqz1qW7cNPx15DiUGpLluoSMK3e9VhpPQcu6KCHE+fkz8NFpz6DHkoumbFJZyQzxzUlcoILFMH5ca1SqJx2ZutU3DWiWa2h5EV6veOxP4q4PDdjX8Qomn8d1AQju4Rebog04DfmHhBqsZ7GTfnQTum4fmCTuKLCRntNp/15DNPXnXA7hWQwUFk3VkbndNmuHHyw+LDbEWmSZhaKxQ1TAo/6vvvbIfyxO8c9L84nLcmIW4c1xRnNKs/vnfkHwfq42lmcChrJiQZc2KsBhnZMR5K55iiJk+r9zvxDWF1W+5f+54W9G+AirxrBLG/04dIj7kOi/m1SRQoGhaaiYSV52fjz63fQ8uAcWJ15Anst17jYYMHclPH4LWUMbDrPskzaV1x9ViPBwqjKRI7b7DfcZVtIHyaNmHTi2mpkzuR88FegLPKUcOZFsE74e1DTJfU698ObhTifllkv+mdM0kGCmoRsrI0AS/0tmoqi+e+hwsuzrDXTycjSYzQ+Xo2OKtPgVEvofxms4x/xO1yKwvEAxnZ4i+Y7iPXmk4beGK9TrjPjks5qlJbatm0x8r5+CCirUcaCxcylM3UYBMuI26CzpAmFw9J1M4UYhWeOaSSGRCc1/aFZsButWL0vD7M3n8KuY0Wwa4jFeN+PdKwHjj7lpmCR4nvE1FxsKLKNmehatBYGl+KoGuq1UMQZElMiMWx3H4z4vDb7IDYeUqiKjACc0yEdNw9uGnWHYvnuPCzYflrQkvu1TsEFPSPnhEcUpDjvjHmbT/y4p0I90HCG3KdlCu4/PzSl0uwiO576cY+bBslxMFLXPCMRFP8a1D6txlM9g8WWEeanp+9FbpkybLemVoFvQpQclKrGJwTXZu0Hy6vQ0i1GPHVBG0H/DcbooM3ZchpLd+SIUkS9WqbgsjMbIMNq0tyMsD3fj0t35oDR994tU9CtqQWf/pEl3gGqkRacbjGICHR+iRPzt55CTpHj/9m7DvAoi639bkvvIZ1QpQooiFiwgCKComLvBfXXa0VsqFiuvRcs196w9woWmoCidERFOgFSIL333f2fdzbfZnezm+wmuyHlnP/3uSGZb7753pk5c86chtG9IzF1ZMfkEW/+moNfNhfZZU+6sN8yMb3JWue5QKV2dUapja8zXwAzRQcgGzIzbT+7IBP/ZJYisTYTt+29Bwar++zESBqEjJNfxdJtJaq8jWNtYXdrguWY7j3FlkG4OWIG0bL3b0J9xmrb+WIKQcT5TyvrYFckukaWvz9dWbVJ+sgERE57VSVX8oXqdq5G2XvXN8o1Lg8HHTwFEWc84EuX0rYjIGCuR/kXs1C7cbFT7VSGBdGgQjfvsBNuUGE/ARfA2oKH1aJiq+s2LbH1YjTB2KOvSgLFtemYx8JaXoDq3z+wyd/lhU5Zjh2HQM9EugOHjDnHSc7lnqr+9V3U/btElXQKGnmKlMxpy9y18KwoqwEAlzc1jAvRsu0pd4RLX242UyrLcFR8cS/qszf6ZUQ1xgjMHfsW1u2zoMTFkuTNCw4vX4pzC9+EocF66u4ZdcCf+wTobhwIomDy6A+7sXWfrcYbFdZLj0zGhCGByUDIeMn3ft+r4t4ciXUa6QaYHN11b90DMX8rd5YqAZhWfX8Q46XpCuyrOyYtvM8vzMTmvbZ1REF8wpDYDpdUyB8Y+drH3A0Fyu2axHCA64/riUN6+/fiyZsxUal86qc9Kq5Zm6OrGmInA+CM6s2QkFNSi+/W52PVrlKnjOUGnQ5mlzWdHheCa8elIT2uY8TWc3hUwMnPNBqUHIbbJ/XyeBnBpHn0hNCyL6fGBKvSMSwH5C8qqqxXpZNYA5cUZS7BnTkzEW6x/duVTP0PU2cnieNav6ccb/+aY7/QcG1PzwB6CHhD9Xs2oGzOdWDyILXmkgci6rJX1UVyVyNmTC//5HZQSSfZ4vlm+Jwgp373epS9e61TzLEjVsGHno3wU+7savB16e+xVpeh4vvHULvhB/t3UvkKm3RLkySFnQEIc3E2yliSzzXMQG9Q5SJpYKndsgz1u9Z7VFDdfqfBBFPf0UreZdmmqiWv22PfVXu9ESFjL0LYCY2W3c6AV2cZoyir/p4pqxXln85UCWs0Cp96H1jPzb2jU+MAti38FHFL3Je6qYgfjOSLn4IhqFEY2v7rXMQvf87tF+wIHogXE+9EvZPrlOeP5Y00BVVDg9cX3X3zP70X0dt/9vCQTimqQUOPC+hN257CGtz99Q57/CoVFd6cUzj0Ny3fVopXlmTCnfH56AExuPrYVH+/ssv298f2UuXOqSXKcvehdOsd3adRMWLynNkLMj26DdOF8fD+0co90ZdyIlRUV2WU2q1LTHg0fUI6mO21uxMvaGhd1bLuMj786XMO8PlCoC04UglhLL1jxmXtUmp/V43hRcv23Gq8sChTWWmbo0P7RKmETB2BqPQTUy2ZWJBBhwem9msxUd2qnWV4ftEeh70Sodyw/RG+mltWq5ThwvI6u8t1nKkWM0ufQmie+0va8FNnIXj0mXZIWebssR92YbuHLNFnjU7E1IO9t3LXrP4KFd89ZHd7DBp+IiLOethnJa4jzHlzYyh9+XzUN+SiYLhO9I1fK08vX4nZ10vfuhL8X3cUcswVCJtwna/dSvv9hIClLA9lb10Fc+Fu+x7QGU2InPZGQ5LF/TSwtrzWXIey925A7Y6VTT1peKC0+fJcBxgMsJrrm/avN6g8Ma6VCNryOfKsDQFRVv28Emr/XYyKz++Ctc6Wkcx0wJGIOP8pewH05l7HpEJD1z2FMRW/QYfGFP9lhih8EHc1NoY21rzU+rm44GWMrljulGCp1BCN9+OvxqaQEaoZazz2TQjF4OQwdciv213WJJ6LlsNhaeFOwyt7+2rU7VzldsiMu429faHbDMV+hhR/Z1XgxcWZYJZV9T0hBpwzOhFBBr2ydh6QaIvL9US0kDAbZq3ZqjKeumtP17T/frcTGfk2y44rMSvx7PMG+PvTulx/FO4XbSrGp6tym62PyeyuVxzV1KV7VUaZSpCjuaa6A4humpcdmdxiwq3aeisYl/nj37Z09iRal6Yf39NtGaUuNxlefhAV+f8tzrLHiWoxjf5QUDwNgSV+aMmjMsWaryyroskQxwyMUTWZA5Lgx0tMXJsxLGHeX4X4ak1eE6uq1pZxsUwalhQZBKPB2R68t6RWWY25Jr3hWb4O05HHEbd3l+fYEyqRX143Lg3De7Ycj0x34JcWZanLHRL7+r9jUpWbvC9EPsAY8dzSOnUpxLX0yepce0knLcnaVcemInrvalR8dR9Y8sZOej2Chk+yuZTqnC+V/swsx+tLs5vEnvNZ8ncq10leZramVbX8o1tRt2OFenVXyQ5M+cOc9TfMxTmqrFf18vds0BpMUJfnB53ky3Q6ta3Z8AMq5z0Jq5u6t6xuQEu4Piqh1f1rD1qK96oSaaynbYhJtSlPBt9CAto8iC7UATNB1+/drLL5G+LToTOFoeLbh1Cf+Zf9K1mXPPysh2GI9847oSPCo8rYzJ4KKuLNkk6nyjkaeg5TpW5q13zt/AyThvU/DMyAzDJcFuaY8YJoeY28qPk6tV50I01cEBBl1Z9LwmJB8QtnwuJQoyrqmo9gTBnU4lto4Zj5xQ7kF5djbPkiHFaxFLH1BdgYejC+jzkHxYZYleDIlYzWOhxVthBj2N5ciH9CR6r2JYYYpMaEqGQTtF4xDo1ufsyguGBjIZY1xHNR8D/30EREhxmb9F7y3GkwF+5xP3ZTCOLuWtouyioH8MNfBfhgRWNSBwo7RMNo0KsyFtPGJrtNBsI4tHd+y1GKqtVqVe2P6B+NS49IUu0pRP66tRh/7CxVWWI9XboFm/R481L/1sRtcVF0sgZcwx+vysXP/xQ61XKcNCwOpVVmVVqEmUbHD44BLdXuyoEQf87DF2vzVFboxKggVUqGygwVHCVQAkiNDcZdJ/VWiXM80S+bi5Xiy3GRekSacOfk3l4Lsp0M/lYPlzzhfoeLGl7MMPu2u7rIrX6Jw4NcB6/8kq1KYSkXcdv/K6Lr6f2n9u2QSYw41BmfbEV+Q/kXd1hQMWOs7eH9otQap9LE5E10fSUP4veaDHqM6ROFaUcl+yU+2JXH6eim3LDmyScvOSIZJwz1PnQiu7gWd365vXHfRJjw1NkHNFHAPa2FOrMFry/NUeWb+DO9IDgOXghqRE8exs6GBxuUpcNSlovKBS+BuR70Mckq8z0TALHmsyuxF1pnP1uTh/W7y5QnjOa6zLYsNUR3Z2+JylzJK+fba8CqPAw3fA5dJ1WMKKyXf3Yn6revgNVMnskNZsOedd2jpr0GXUjLFxce8bNaYc7dhqpfXkPdjtXQmYLBWrY20ql5o0W8LVS/ay3KP5sFS0WBmhfOhfGAw1VNXNbZFfINAWVE+eq/SlGF1WJLJKbT293C1dro0QeRV7wBPeNSOzHxAqr4yROdvs3pc/QGZfkMGXuJUsptSUh1ym24asELqFUxqIkIPvgU0K2dWcJZ+oqKfvWyd1G3ZVmz6BiSBiD6uk86MYIdc+iirPprXpj999uHVLC27VQwInzSLQg+7Nxm30DLAuN3WLKDsZn+ie4D0mKC8eDUvm3K5shsibY0903JkDII0Ve/3271tihQPzN/j1JgbKJto+LOn+j+dZqL+xfdCh+ZpyWQcWivAygsUYHaW1rjlVcI6xLePaU3egXA/dhfS3B/9sNENFQwWTpEE5QpiJ4/JgnjBsW0eWjZxTVK8WQSHu1CgZlirz42rYmlnH+nZYi1OjU3ZCq1145PA5MICTVFwLUGLZUbKjn+dsPNLavDw99noKCC5YOcL99am1CpPeeTF2a8OPOGiB2tqEzaVF1HrxDn72VGXtesvN7069jGE4/T2owfHKvm0dc6scsasgNr5WHo4nzNuJazA1MZ/2RVLhgL7fbc0OtAy/mlRyR7rfy2hAkvAV5fygzQja7+E4bG4YIxiV6ff6yvWPnTsw7ZgU9D2JQ7O112YFpUK755wCn+0BG/sCkzETKmeZmkJbyb/N1iRtmHLBnSIMTrdDZXyGETfe6KDyhX47f/D+ai7CYX6MGHTEX4yXeA5fyEvENAZXB+80qYy/I8lmWj+3v41P+qi4fOTkx8VPb6NGWVd0eUycNPntnqzzQXZqJ8znUeDTlMxiRxq62G1+ODoqz6CVPX7L90H4i44Nlm3X8pgL+6NFu5nmoCvqfhnHlIAk5gYiEX4yrjktiPK503Jgknj4hvU81Ia30tSl46B5aC3U36DzvpVoQcfoGf0POuG5YdWZ1R5rYx3dVcYxDp0qbFbHn3huZbUflifUK6kgo1IsA4shcW8SKhwn7ZQqs1rRuDksL8pvAwpvWFhZn4J9uWEIXEGOYZJ6RjqIMSSnfLx37YbXcl5ljo+rs/y7J0hvXy/h/77C7TdNucdXIfv691ZqddvMk5gZmGDa3uj5zer0NaVbUxUnm744vtHmv1+jLPvFB8/Kz+vjzSpC1jvDWXXdc/8oLm+fMHtKrcl9vswMemqXq8zRGt5fd8tROMT3VH/RNDce+UPq0aU3PvJW944sfd9thrJlG7bGwKxnt5UdY0O3AwIs5/FqYDDm/T/LT3w0zUWPbW/6lKA+4odNxVCD3uP34fFpNJlr57DawN7zUk9EXkZa+2qpxd5U/Pofo395fk+qhERF01B/xfIe8QqPjiHtT8OddjY5UU66Rbu5SLdfXKT1H5fdP8L64lHb1D0LWVFdXLP0Dlj8+4fTzizIcQ1AY3+9aNqes/JcqqH+bYWlXSkP13q+qNcS+Rl70MY8/h6t+0JmTkV6kMhqwXyJIZS7YUg7fXToXNdcDQFJvlhzfmVbVm5QbJeKFJw+Ld3o4zMQprku4qrEF1Q/ujBkTjxAPdt/f1c5kxsWrh/1C/byusNZXKbSJ45BQEjzm33W+db/xoa4tJTnz9Piq5tH6kx4agf2KIUnh/3VqCzOIaFV/GeF/HxCpx4SZcdHiScq32JcmPr+PqyO3pzreV8WhltSoWjXhtzG5UVIknM7nSeu1vqqy1qOy1dN3W9g7naMpB8YgMMYKZWlk7NKvhAodC61mHJOCk4fF+F5D9/W37uz/ynIfnZthjHXkpo7myDkwK9Qt+d365Q8WPuyNa/144f6CKSe/ItGVfJT5fnYfMIlvMbVJ0MI4eGI0BiWHYlluJHXnVKj51X0lts6XCaHk9vF+08gzoEx+CnnHBCA+yfTtjUBnTy4zo9CAY4LCX6MXAueLf6XbvqZwLQz/evKz1oQuu2YE5jpNH9EBYkF4luOO/SVQUMwtrkFFQpTJu0/3XUzhFr7hgPHJG2xR0T2sjo6Aaz/y8x86v6Q1z/XFpyi3YG2Lsnsp0q2UHThqAkMPPVzFrxuSB0Md1jORZzX0Lz2vWQYXZ/WWBachxiDz/KW/g8K2N1arKeFQueKHB5ViH4EPPQviUmT4nqyp75z/2EjtNBmEwIfr6zzp1TKVvwLa9dbPhXMYgxM1a1qUUVSJGQ0vNqs9Rs+4bmPN3q2RixqQBCD3+Or8kjlL9r/gENeu/g5nGHLrbNzA9lrqJOP8ZmPq1sR6tuR71mRtgLtij3PbpXtxsLLG5DvV7/lIWX9U+eaDKfNxVSJTVts4ks/9+fDtq/11o7yn89PsRPPIU9W/GZ738SxYqaiywwqoEPhpHHZVUtmMNwKuPScXgFJuAT4WAa5/ZeU1GfbMWUt6CO7b3eyF3cx2s9dyMFuXezJI1+4Oe+mm3Kl3gDyJGpx4Uj7EHxCA61KBiWbWEMsSSmBJ/CpRfrMnDDw5JeihUX3xEsqrP2d2IgvFLi7PAJCeaN4CjYBqIcheuGHN+Plvj7Gro6K6qjYf77LSRNlfLQCYL6iprgM71n63Kxbd/Nia6Ia7kWRT4mYTN17JBjtj8vr1EJcah26Y74kXQY2f2A5WMjk6OPII82pHn0hWWf2dt3yd/2oMcN54vjt9HjHlpxj6GpISBOCzZbLuM4f/xb4f2jQJdcRmf+m+Ord6o4vnNAMVLI8aatoXoyTJ7YWN2YFuuAJsXC915c0trlWs+E1CZWxgPx8F8AdeNT2vLkJp9lu7sj8zNcKrVy3JXtGJ7QzVrvkHFtw80ZgxVH6yHPiwG4Wc+pBKudGSq3bgQ5Z/dZROe3VDIUZcibOL0wHwCa1zSHXjzUlv/Oj3Cz3wQwSMm+/Q+xtvW/vWT22f0EfGIuvo9VTdTyDsEyj++DVwX7kgfm4qY6V+rsitdkVSiU+4FnR7McuzfBF1WWyJVc71Siit/eNoOofIAuPZjxTdaQ4yRrfjyHhXDr+LOOf7QKISf8QCCBoxt0qVq/8XdqN38K2CxtdeHRqv911VqR4uy2pqV5PBM7b+LUPH5rMbsvwPGIuK8J5VCx0yID83NQKGb+CytC1pajxkYDcYWNZcspo3D7BKPb9lXBSqsjsk01JkIqEyXVJQciUIjrX5N2uugLG2Mp/SG2M/3GwqU0qopaFRYTz24ByYPi+82JVAoHL/7+16PbpysR3vD8T3RIyLwGRupkPIC4fM1eR4tS4xPvXFCT7u1ypu57u5taLFjch0mI3ONOTh+SKy6pPE1Sy8tkYxhZBZyd2WhNMxpxb3y6BS/WHA7yjwyI+6TP+0GraG+UVP8fXmeOpYvPM5T36rW9bzd2Jprq8/ZFuIlBGugDkhqPnt7W97B9fXT34X4cOVeu3WXFwAsVUUPjJaI7rPMgs8EQq5EATRy2msd0qpnztmMquXv2ZQ8i/u1pguLQdRlryiLS6CI7sBlc66FpbxQvUK5A6vswN657das/RqVPzyjMgC7I2OvgxB58Yug9UrIOwTqtv2OsjnXN+T6cH7GZv2+M6DlB70bZSdvZTGjctHLNvd1c71t7ScPROQFz0Af42PJQ3O9cjGuXvFxUx4UmYCQoy5p8vv6jDWo/fcXDzzrVZX1uLOTKKttmUFm/33+dDCAXSNmAaO5nrfivJFev9s906UwwSQmZx+S2KFjtNoCTyCenfdXAT50yArMd9AazVhSV4sMxb25G/Lx8UotU6FtRIxvvGlCT58sOJTdN2TSypBlV444h7Susl5odyBaLVjj0JPgPfFAW1Ke9iLGaj/0fQZKG0oaub53yogeOG+Md0JSe425o7/n3eV7MX+jTdB0JVr8HprqfZZgJrdi6SAm3XLMBOuu734JoSrG2RuFoqNj6Do+lk5iPLAj0a2XGYN/21qMnQXVXiV5c/fdjAGNCjFgncs50xoe565/hq7c/dUOr2N06frPuNbl20pUqIBGvOBgOSJaYwNNVFg/XrkPPCs0Ylm2Wyb2ajHRlKVkL0pfv8whu63zaEOOvBBhk24J9Cd437+5DlW/voPqJW8q10dPRLdAJj0yubHKeP8yb1rSHXgOKn+e3dBYB5UU6bR7mn/YakXVopdRtextj8o2O1AhVtNeBUusCHmBgLkWpW9cjvqspnWMjT2H2RT/0Obj0L14izQhAuY6lH9xL2r/bvQKMA0Zj8jzGy2u3gBlKS9A6WuXeKxl7E0fjm2CDz8P4Sfd7utjHa59t1dWLcXZqFr2Luq3/Q5LVQkMif0RfOiZKpOdu9T1Fbl7ULDgTVh3rkBobRGM1oYDwmBE6djpyEg/WblpMQlMcaXthsUd0TL33HkDxJraii3BuCjWi6Ug1TsuBKN6RzQbP6q1Z3xZ7/gQjOzVfHtPQ6LCunpXKSjQO84t+yyrNqvMs317hKj44uFp4W4tRLTM0rVu/r+F2F1Qg/BgPQYnh6tMxnTba2/ieFbsLMXCjUXYU1SjlAUKuqceHI+IYKOKwdu8twp/ZZVjZ35Vs0I1LRhMytNexHjtB7/PaOJSr71/VO9IdYkh5D0C93+XobKSe6KESBOGp0Uod1UqXCxzk1dWi+/+LMDfWeUq3CE9LhgsifXHjhKnusX0gOgVz/0Rp+phMraT8Y6M1RzVK7JFRcL7r+h4LWld3p5bBcZck1848qyC8jpVk5TK3YJ/Cz0q9sSPccR9eoRiQGKowj8u3Oa+5y8e54ocL6amf7zVY6I6ugPTK0gbT2yYbTwMo6Al3cbjDCoul4p10+JrgZkrng0vLcq0h40wvwBLV7FWtyOPo2eTI5nzM1D68vl2TynX0Rn7jEbU5a8FZtCeeqWb4YZ5qFn9Jcx5O6EPj4Wx/2Ewpg1DzdpvUL97XaPbcoM1k2U3dJHxYG1NXXgcTH1GqUv0diGLWdWurd28xPY6Zgc+82EEjTixibcG/8zsrcyLUf3Hx3b3ZSpQtnjhaHVxULPmC1irbMkV9ZEJqo4lKxIINY9A1fznUfXru/b1sTVkCHYED0ZVbH8MH3cSRvaJ9tlTRjD3jAA9Cso/m4n6nWvsjahPhJ14c0OJnObRoztv7frvUTH38WYvbXyZA2OvgxF15Vu+PNIh23Z7ZbX0zStQt2ud8yGq1yPsxBkIOeLCJpO27ZmLEFu8scmhuzl0ON5KuhnVVpNXt+S0UjxyRr8uaUnokCvdj4NivU/GReXZ6y06u+wx9oyWW3eJPZhY681l2U3cIZlg5aHT+/lxlN51RSvae7/vbTKeyBAD6i1QVuSWMlVrb6KbaHtamWlZpbLKiwJ3RDfICw7zztXbO7S6fqs3l+Vg8Wb3mUQdv54xwKwXOjA5FPll9cgpYdKk5lWRk0bE48xRCX6pLdoVZ4Jc5Olm4vJZs5XZg7W8B+2BAZW+u77cbq9x7PpO1ri+/vie7aaE+vLNZdX1qnZ5aZX7S2OGLdx/Wl+nLlXZlNcvhaWsMW7bsYFymzzlLl+G0ea21cveRuXCl+x1YG0dMpZWZ8sj4UBBB5+M8Mm3KiVvf5J531aUvsPswA3uwKzhOe21JtmBmYWZim3djhWNCrdej4hzn0TQ4HF291Qq5RXfPgxYbHOprIKXvARdSOT+/Bzy5jgAACAASURBVMwO/W66hJd/Psu+RsoNUXg05TGU6W2WVF7gXHVsKo46YP+ulQ4NYisGZ60sVknO7KEEugZ94sim+oRj91R0Kz65FXW7NzTZ160Yhv2R4NGnI/zUFjwb2vKCdnq2WyurzOalbjDcEAP4OcmORcnzM7YgbPM8t+1zTD0xO+keVOobYyko8DOjrFbr0fFBZuy98qhUv9Waa6f1Iq9pQICZMh+Z59klltaTI/s7HwJU+qis7it17651tptasYEEnEoes78yTtEb0ut1CDPplTXMlWitmDm5t7IstxfRUs7kZWt2NS1nxL13x+Teyool5D0CrmV/HJ+kcMP4bV+Jngx0yZaSTy0jR+sq4/JdXe15DTB5P1y+kGfN+X2vcuV2JWYuvjXAMagtI9Z8C1q0WcbKU8ZkXmbxUksjlajk6/s9JviJOIf1Q2khbB9SbsksRVOU1ewLjX0PRehRl7SDm6+X383swMvfB2u1227vdQgefQbCT2F8pF51wouByrmPo5b1WRv4CrOXhp16d5NMqpyXqh+fRfWqzxoGoEPQQZMRfuos6EyBi4H28ms7XLO67X+g7P3pdkt1vjERrybcin0m5/hJejvcd0qfblvZIFATV79rHco/uc0eu801GnbqLASPmNQkOzbj5GtWfYbq5R/CWl3a7JDoccBLGkc3+PKKSmx+52703dc0ZrVCH4Ht4x/HuGOPCNSntlu/3VpZLXv7KtTtXO0XsOt0JjyY+jSKDXEq0c+UEfEY0zdKCdJvLMt2clXsyvFZfgGzk3Ryw4dbUVTpPutiaz6BitXD7WhdpdJ815c73F6mOI6fLuvMmsw1HRqkV+Uh6IatEUtk/GdcqspW2t5UWl2v6iuyVrFGHOP1x/XEQV6WrGjvMXf09/2+owSvLXHmWbyEuO64nli1s0zFtDqWc/L0PTT83Hh8TxzSu/uWeWrNXDNx2AcuMa50u755Yq82ZWNuzVj4DBXnZ+bvUa7GGtG6yxjUY9shBrW14+Zz5HEsl+RJWR2cHIa7pziHLlgqi1H+/o2oz/y7yauN6SMQedkr7ZYRvz57I8reuEK5yrojxnCGTb5VlZPrcBldrdaG7MCN7sDhZzyI4INOUso367LSTVkjfXicrYZqrIeENBYLyj++BbWbGvoDEDL2YoRNvEkSBDksDmttFUpeOhuWomz7b9/qcSPWh41psoR4dr96ySBxBW4Lk/HwLOOEqWPQe4DE8jmRFz4PY59R9ifqtq9A+ad32JRUh4tgegzoIuJhyc+wt6XhLOz0+xA8fJLTG8njHvr8T0zLfhJ9ahsTw9XqgvBB/NWo6je+CY8LwOcGvMturaw2l9LbV+SrDeH496S3cEC/dPSKC1EeOhox1o8xSSo+KyYYB/WKQBDrHQh1agRmfbVD1Tr0FzF7LcsstBex/u+sL7fbyzy4vpfK8+kjEzA0NcwpGRUFP5YQYi1TWlQZO8e27RWP5jpOuiqyRBTdgllrlUleWM9RqPUIUPlnBljyLJb9ODg9wl6ehcnjGC/MuPxfNhd7VFwZq/jk2f0RFdI1yyK0Ht2Wn6RFkDG91XVmdZ4c3Mo4+5bf5F0LWli552l5p0WVLrT92jEG1btRNm2VX14H8mlPSeEYS0tl1TXDNS15dVt+hTl3B+p3rwctVYoMJoRNvNFtiFBrx9jcc8yuy1Alrfara9ugg05CxJkPBeLVfunTvHdrQ3bghmRXekODJdTq9E2mvqPBkn/6mOaTFbKGZPn708HYYhKzAjN5E3OMdCTaW1qLb9fnq/rjjFPvGRuMCUNiMaZfVEAVQ0tZnnKrZs1gbb3+FH8u5oWcCKubE5oeSC9eMLBLZWBvj3VAfrhyZ5nKMbCnsEbVnubFF0vlafWn6aJfvfIzVM57orEGa1CYrQxNWBT0kYkwZ//rdBFFy2nwwVPARG668PgGHrRNufXzosyYyrrZzpKWJsfV11ZjaNV6pNRlgRbVjOAByAzqA+bumNEFcnd0a2W19u+f1a2GP6gibhCSrnodQWHeFSD3xzulj/2LwA9/FeKDFXv9NoijB8aoWrvtRSz78s36PI8x1lcfm4ajB0g8S3vNR2d8D+t+0hXbHVERuHNybwSb5GKuM85tVxgzy5bRDZiXK+6Il8qMu73qmFSnWrmObZWlavZUUBGwKQBGRP/nIxiS+gccImYGpXWGiZXcUcQ5j3U4Rc11nNW/vYfKn55VNYHdXWiyDmTkhc95XQPTXJiJ0pfOAS8UFOkNiLr8TRh7jQj4fHj7gvu+2YntebSoNX4x19plR6aAuR0CRYzrrVn9hb37ldHH4cPoabB4uEruERGEp8+xxcELeY8AL2nf+rVp7pEm3nHMcr3sLVQteKnFzvXxvRB5wbMw9Ojjk6dAd5HjOqyyWlpaiuXLl6O2thZBQUGYNKnR9M3f5+fbEiCMHTsW8fGNMSctrgiXBoxZrVn1hT1wX/G+yHiET70PpgFH2VvTmkB33tSVszG2fDH0aIzbqzTFInTqfYgffoyvr5f2nRgBron/Lc7EqgznmEnerNEN1V285KacSiXcF1Q0dR/m7T5rtzIzcCAPD1oiWf5n8Sb3iXT47nGDYtTB6ugh0ImnSoYeQATe/i0HizcVO8WzxoQZcfWxqSpzsJAgsD8R+DurAq8tzUJhhefs/MxqzdhVujUzw7Er1WesRdlHt8BaVaL+ZEwZhIiLXmiSMMjf30mrbvnHt8NS7pLwyWhCyKFn28rodHAmXb3yU1R+/5hbaPQR8Yi66l2fa1HW/vUzKr65H7xIIBmSBiLyoufAXCP7m1iTnaWT3BFlgntP6eP/JHMWM9SlgErEZZNNdwYPwBs9bkKZofkLZ4bvsL41PWGEWkaAuTIempvhFHrk+NRZhyRi6sge9l9ZK4tQ8vJFsJTkuO2cVtPQ8VchZPSZgNH7ihDdTY7rsMrqp59+isMOOwwxMTG4//77MXToUFx55ZVYvXo1fvrpJ9xxxx349ttvsW7dOvVzWFhYy6vMXQurFTV/fo+alZ+BN3ZBg45G2AnToYuIc2q9dlcZnl+UCbPZgjHly3BUxQL0qM9DUcoRGHDObQiNab3C3LqBy1MdAQGGGcz7uwBLtxQrV7PD+0Xj3EMTmy3DUVVrwUcr92FVRqlSSh3L4PB+89C+UbhmXFpASnlQwX5k7i7l4qkRY1LpyrunsBoJkUHq5pcWVSbUERIEWkKAe2DpliIs3FSsytiwDM15Y5JAFzMhQaAjIMBkch+v2gee4+RxLJ3EfBKOyQ/J7Vje5taJvRAbbsIXa3Kxdnc5EiNNmDg0FkM2vaGSBmkUcswVCJtwXcA+j5bc0v+dByZgaWTWITAmD1RlXYKGndAkWUvABtOGjsveuwF1W39z34PBhOhrP4YhwTkrc8uvs6Jq/guoWvaOvakhrif00SkwF2UjaPAxCD3+WuUm3N408/PtKkTGHQUZdXj+vIGI8ANv3LRkHnSrP0JIVT7qIpMRV/iXPYtsrjEZj6c8gjqdTfnhBQw9CDIKqlXYBmsRO7rGn3hgHC5uxxrp7TEndNWl1fGPHaWqxNfxg2NxpB8yHzO7+M2fbvNYzoshSI+c0eh1YSnNQ8nzU+0XK67fbkgZjOhrPvQJku4ox3VYZdVx5t577z1kZGTg9ttvx5NPPolp06YhLS1NNbn77rtxww03ICkpcCUqXLOmhpr0uOvkPu2a+dSnlSyNOxUC63aX493lOWB8FYkeObztvGxsil8F/tzSWry6NNspUQrj4S49MlkytXaqFSODFQQEgbYiwPjbn/4uVMKso9LK853CfZFDnXRe6E0cEIKTtzyC+oyGGorGIESc/QiChhzX1qE0eZ6WVBV7uGeD7W96oy2Z0ITrO7wl1fVjKr64GzV/uq+ioAuOQNR/3ochvpfvGFqtKnNzzfrv3Zb60Mem2Tzk+o72vW8fn+CFHZMOzvurQNVR95Q1ncrqM+cMAD1P2kK7Pn0EEf98CZ1L6SL2WasLxhsJN2FTyHCVkO2I/tGqtjUTf2rEmuosk6XJHFzfvGA8YWhsl7ik3plfrTzYmMdCI8pVrAnd1vJ6f+4px9M/7/E4x0zweMkRyaoaBI0RdOUvffEcWCrde7KZBhyJyItf9Ho5dFc5rlMoq48++qhy9b3qqqswY8YMzJw5E8nJNnePe+65R/0+PT3d68n2pSGZ0LPz92Dt7kZXz2vHpzUpS+JLn9JWEHBFgFbN/36b4SQ0JUYF4Z4pfRDbxoON78opqQXjaBjDpVFCpAmzTu6DHhEmmRBBQBAQBLolAsxy/PzCTJQ41WN1H2F5/Uhg8MLpSgBVOmR0MqIuf8NzBttWIlr+wU2o3bzU/jTjOiMueMaplF4ru273x2o3LkL5x7e6fa8haQCipr0KXVhMq8ZlrSxB6euXwVywy+3zxp7DEXnpS6BSHEj6Yk0evv0z36ua5LwgvueUPq3O7L3pl7lIWHSPx4SGryTcho2hBynr7W0n9lLJ0NwRPbpmfrHdycLKjO9H9Gv/rP7+nBtaVJ+dn4n1e1gGpql3GOPTj2llFvPVGaWYvTDTY54P7Tv41j49QnDThHTEBdWhbM71KlGbO+KFSvCo07yCoDvLcR1eWV2zZg3oEnzjjTcqa+ott9yilNXExEQ1uQ8++CAuu+wyr5VVxsCWlTWty+hppfy1tw5zVhWpeqmkwQlGXHF4HHhDJiQI+BMBZhD8YHUJdpc0Fnrv2yMUZx0UCZY2za8EmFg1NVKHhGa83s1WIKPYam9Pzvr938Vg1jgSvXsHxetx/iGxbb7h9ef3S1+CgCAgCOwPBJj1etHmEvyxpw4V7stgq2EdlBaCC6w/IfSP1xuGqYNx+CRUjZuBjGKgoAoINQJpUTrEt6L8p85cC+Pvb6F+TWOSnLqUETBMuafVCt3+wNP1nfWLX4Lp7++dcoNYQmNgHj8dRofcII7PFVYBe0qtqK6HwrJPjA5GN7na9N/cDWvGCrefyRIgOOc5WGKbWm4NZTkw5W2BrrYS5qhU1CUfCKves8WzKj8bwQVbYaqvQEV4GoLSh+HfQh0WbC5Tmbsdiec0z2xPZan79QjBuSOjkBzhuxxZMOdm9ChqyPbr8tVV+jA81vdFHNo7AhOGRLcYG7t6VwU+WFeu3IJJ8eEm/N+RcUgJrG6v3pVbAWSVWVFnBhLCgb4xzWPBIVKu4XMMr02J1CHJxcu73gLklFnw6m+FKHNTD57vHZgYguvG+pY4kvO4KsuMbzYUua0zr00DZSvHOY8ONWLcoGgcUr8BUUuegL6iISu2EsT0qBs0AcaJt7r1lvC3HGc0GhEd7dt3dwTeoY2hQyuru3fvVsroAw88gJQUW0pzWlKvu+46u2WVf7/iiiuQmupdFlUqqjk57gOdXSeGG/iFVWaUVDfsZADXjjagR5jvDKYjTbqMpeMiQP763gYzsssa15zraE0G4IzBBgyKb7oOGcvw2UYLthV5fr5/rA7nHmhwe/B3XGRkZIKAICAIBBaBvEorXltjBgVFTxRk0OGaotnoX7zS3mRhysX4xnSi/d9UVs4aakC/FgRw13eEbF2IiJVv2CVec3gCSibeC0t4QmA/vB16D85YjpDNP8JQmoPatJGoHHUhLCHuheedRRZ8+q8FNQ45sfrE6HHugXqlqDhS9M8PwJS7sdkvqEsehupBJ6ImbZTKHmzKXo+opc9BV9+oZNalDEPpMbfAamp6y1C1Yw1S/pgNo6XxJmNL6IF4I/4mVOsb2/NEHp2qxwn99Pgr14I1OVYUV1vRO1qHjBIrqlzyKl4wzIAD4nyTJ01f3IzoqsYaqo4fzhjVonNeh97kfem29Xut+HZLo8cV3WWvG21AbKhv4/JlCa3fa8G3Wxov5fnskB56TB2sh7vk8fUWK77814JNBY0bk+M8bZABwxN14L5dl2PFhlwLKpvmrnQaWmwocMOh3rth842Ldlrw2x7n8Y5N16sLiY15FkQH63BICsMHgK83mUGl2ZEignRIDKrCobs/xEGVq1Bo7IEV0ROQesh4DOrR9AYmEHJccHAwevduv9KIvqwHb9p2WGU1OztbxadefvnlGD58uP1b3nrrLSQkJOCUU07Bn3/+ic8//1zFskZGRnrzvV63qTVb8frSbPy+vSH7n16nYvvo8y4kCAQSAbrqvv/HPpW0yUZNXdKiQo2qLEi6Qz1RMvQ5y/di0aZCt+4vRoMOkw6Mw9mjEwOabTiQ2EjfgoAgIAgECoHiqno89H0G9pY0Y14FEFufj2tzH0dSve3iu1QfjVcSb0dmUKMwyLhE1s1mneIWiYkeN8xD5bcPwVpni7PTRyUg4pzHYex1cIuPd6UG9DBiEsBCZeJ2VpiOOiAaVxyd6pR8sPq3Oaj86TmvINCFRMCYMhj1uTtgqShs4iQafMhUhE+506mMTsHu7aieczVCapu2/y3iOHwee6kqZzQsNRwnjYjH0JRwtwmamftkzu85KkZas77RVffMUQkYPygWPJ+bo9yyWiz8twgJSx7BqLJlbpuWRR+A9OnvQ+9DVll29PHKXMzdkK8kDdKQlDDcPLFXq12Vm/sO1qZ/7IddIB6OxK9nndKzDnG+mCFWn67OxXd/snSUM0bBRj1ovcwrr23RNVd7F+NzJwyJw/FDY1WiteaIHhefr87DL5uLQPmKxHj2Cw+jLuDedZ2x7vM2FGDx5iKXJEwix3m1ST006rDKKhXV9esbfbyZFfi///0vQkNDce+992LfPltq8A8++KAt3+/xWS37b33DFevwnuG4+YReAcnQGpAPkE47PQIsL8OEDf6iA9PClYIrJAgIAoKAIOAege/+zMcnq3JbhGdk5QpMy3/B3m5b8GA8n3S303OTh8XjwsNbTv5o3rcVpW/9H6xVjLMDdKYQRFw0G6a+h7Y4jq7WYM7ve/HzP7xwbUrM33D/aX0RF+6cZ6HklQtgzt7U7lAUGePxRPLDuHDcQBw9IKbFKkLUd+Ysz8GCf52T7TAbL9eJpwz8xOODFfvQp+pfXJf7GIxW92WYasbfjJTxF/mMAxWxR+ftckq+2D8xFPec3KdFJdrXlz3zs3MOGF+f91d7Jj+64LAkEHt3ROvm7AV7sH5Puf3PQUY9Zp3UG8SmJSoor8PT8/dgd4Gzi3hLz7X09+4qx3VYZbWlCQvk30urzXj4+wx7+nFm95p1Uh8VMC0kCLQXAqwLeOun21BrdvEpaeUAyGDvP9XXEgGtfJk8JggIAoJAJ0SAQiotKUu2FCOnuFbVnxyYFKqSstAaxEyjGflV2F1QhRPyPsRxpfOga7BJrQw/CttChmJn0AHYZ0rFsLRw3OHmgtBaV436HSthzt+lrHI1Kz6BuWC3DS29EWEn3oSQw85VLqtdhWgxZTIrlkxJjg7CsNQIlfuDClxmUTW251ZhR14VVmaUOSX9cfx+Wh8fO6O/et6RzPkZqFr8qkpiw6RL+h59EDxiMvTx6TDnbEZ95t+oz/oH1krNW8k/qNbpTDBe+w3ik3yr7/rzxkJ8uirXbnlTFQD6RmFgUphK0pQWG4whyeH4Y0cJ5m8swq78CoyuWI5Tiz9GlLnxG+oMIbBaraiK6o2w0acj/ojTYTR5X6vTEQVmxGYyUdYl1uiwflEqQVN6bDCG9/RPIOuNH21V5XP8SVwXHGO/hFA1XiaxogV30aYiZBbVgDI8PRwyi2tQ4pDlm2OgXE9L6xH9o9T6ZHudTod1u8rwb06F3drMhJRXH5uGwcnel8lkmUJaWGm59pQh2lccuqscJ8qqy0qhy8Ez8/dgnUP23+vGp6n030KCQHsiQMHonq932NPLt/Xd4wbFquLfQoKAICAICAJtQ4BKxfotWQj7cjqSqnc6dcZEN2/HX4/eo8c1qV9pra1E+QczULdzVdMB6HQIHX81Qsdd1bbBdbCnN2ZX4LkFmU7Z6Jk8kMrZb9uKm01a46Ss6nW46YR0HJQe4TEbbnOfXrdjJSrnPg5znvN8tRauiuAeSL7pU5jCfc9mzEsPWjMdM/Q7jsNk0KOu4aL66LL5OKvoPeigXVzrEHLE+Qib7D7Lcmu/J6+sTmUIrnUNugRwcHokrj8uTbnBtoX8bVntFR+Cu07qjQjXYGY3g6RM9drSLGUtdU1+RYVX86R0fTQlJhgPTe3bYsIqd7iIHNeW1dL4rCirLjiu3FmKV5Zk2zfrwekRuOH4nq1apP6ZIumluyJA15z3ft+r4lRcKTLEgIkHxjVxG9qyrxKsA+auPW/4e8eLd0B3XU/y3YKAIOBfBGqqq5E3ZwZCM1c0UZ5KDTGoHToF6XHOPJfWv9qdq90qW6b+hyPi3CfA2MquQoz/fWReBugp5A9ixlXWIZ8yIl5Z0nylzK2bUP/htU4WSq2PzSHDQHdu19jIo8t/RpTZlr/EkcymcESdeheCR0xqVf1bWpJfXJQFxqO6oxBLFSaWfotxZT/CaG2wRuoNCDvhRoQccSGgb5vi6O6dv20rUTVK3dHJI+Jx/piW3do9zQnXAq23WQ71T7W2jEalddmdjELFnmVjXIleD7dP8lyex904qKT+nV2BBRsLsSGzHPSksJH7clW940Iw/YSeSIxsncVa5Dhfd6j79qKscolauUyt6lbl9s+32y1ZZIqPn9nfqZiyf2CXXgQB7xCoqrPgmZ93Y9PeSrVOydAZN3HVsak4rG/Temh0O3l6/m7lzqK1DzbpcfWxqeqAFxIEBAFBQBDwDwKWoiyUvj4NlvJ8v3QYcuRFCJt0s1/66iidvP/HXvz4t/sYVEdFhfJWZIgRYw+IRly4EV+szUN1rcWmQvDgU3KaM00dmYDTDu6hcolocpw693Q60LXWkfh7htTMXpAJ3ZbFuKjgVQRZa5QLtxU6ZAT3x8sJM1V2Xz7KPqJDDThqQDSGlvyB5N8eg8FMpbJpquiwk25HyGHnqHIkvtL/Fmdh+fYSNQ71n9UKq872r/ML3sDhFUvsXepMwYi44DmY+h/m62u8bs84zVUZ7ss70v36qbMP8Lovx4Z0M773653uFVUdVIIqWs2ZNMmVqusseG7BHvyTXWGXaxhzOu2oFBzbypqpfAeVVeLPREqeiOvxmnFprfpm7SGR49oEn3q42yurjKP4am0eNuVUgrGqmtuFUa/DZWNTMG6Q7+4dbZ8W6UEQaESAN3N0o2JB6FCTXsVY8LbeU+5A3hRuzKlQGS3DgvToEx+KnnHBrXKbknkQBAQBQUAQcI+AOXc7Sl+5CNZ6WwbftpJpwFhEXtyYtKmt/XWE55/4cbdSCtwRldCx/aMxJCVcnWuMK9Sy4mYV1aj44Ipas0qoVFZdj/kbC7GnsBFrnoF9E0Ixtn8UtudVq0tautUmRQfh2IGxOHpAtKov/k9Wubrw3brPJueRUuoykV67E6GWSuQZk7A15EDU600qNnlQUhjoppwSEwTKgqT8nf9Ct2+zqrOKsjzUr/oYqLdZRHVBoQg5/HyEHHulSo7lC9355Q7U79uGySVfom/NNgRbqpBrSgFdyQdW/2OPh9aFxyHi9PtgYl1apb0HhmZ8sg15Hiy9hIJyMRU4d0qlpxFRyXxtaTaYdEgjZhzmBTpVf877ganusyhr7XnZwH5olaUrMi2evXt4loO8Raeooh63NJMbJC0mCI+f1ToF3XEMvspxNJ79I3KcHcJurawysP+/3+7EjrzKJm4fTIxw8wnpyoolJAgIAoKAICAICAKCgCMCyrL6xjRYytxbVs06AyzQq3ANTZSwmuvsdVRd0QwZezHCTpzRpUB+//d9+PEf91ntWXaESf96RDpn9/UEAC1sDI1ZtrXETcKapm6cVGr4jLdEpZixiSwN1xLVblyA8s9mAZzPBgo+eArCT70b8KF0zKu/ZOLIX69Hau1ujxfK+thURF01B/pw95lrWxqrL39/YWEmVuxs6nLr2MfA5DDcPCEd4SGGZi/BOSO78qvx0NwMp3kY3ScKN03o6cuwAtaWVs9ZX+7w6Ip9ZP9oXDu+bZbVgA2+G3XcrZVVlgVheRB3lBoTjHum9AFjA4UEAUFAEBAEBAFBQBBwRIA1USu+fRC1f85rAkyZIQovJs5CjilNWeluOzEdkcZ6VHx9P2r/+qlJe31EPCKnvQpDQr8uA7Iq/7EwE+sdElY6fhyzzV59TKrPRgFa2Ci/0WLrmiinJfCoiDKBkDslllbVy8emeF2upW7zMlR88wAs5Q3KuE6PoMHjEHbSrdBHe5chOGvuywhd8brHYRt7HYTwU2bBkNR2615L2PDvtFwz8VNpdfMxxvTaOn5InIodZuyoO2K+DbqBa3GhdN2dMCQWp49K8CohkjfjbWsbZun9cEUufvy76YUK6+DeMam3VAJpK8h+eL5bK6sPzd2FTTmNabod8WQMxBNnHQCmqxYSBAQBQUAQEAQEAUHAFQFrdRnKP5yBut1/AhaLctHUhURiXp/p+KFioGpOp83zxiSBCWrYvuyDm1C/Z0Nj+9AoRJz9aEBjEffHzFGZfG7+HtQ2JLHRnFcZD9o/IQS3TeqFsKDWGwSWbinGu8v3gvGQnogeswadToXCnDy8B8b0jVTZYF9dkgVa1eiHqtPrMCAxFLee2EuF2vhC5uIclL15OSwljYYPY9qBiLzkJYAuwVYrdEyEZHCQJa0WwGJWFnllmS/1UNfXYETszEXtnnCLZZve/i1HldEhPnq9Dr3iglWSrJIqZyWWsjK9EIemhqsyRJp9m3HKn67eZ79M4DycMSoBp49M8AXedmnLi4vZC/dgY3YlLPwIHRBk0OOKo1NAy6rQ/kegWyurLyzKxIod7t0deFP0yBn9EO9SfHr/T5mMQBAQBAQBQUAQEAQ6CgKqbmrGWpgL90AfGgVDymBURfXC4z/sxs78KjVMuqTeOrEXBqeEwVpX1dA+09Y+dQgMPfp0lM/xyzhomXt47i4w9pTEWpfnx0k5XAAAIABJREFUjE5UPzOzKnHwJe7R06CYMGmVm0yxGuZnHZKI4WnhKlGmY6gnx5VRUG2LcY0KUnGzVLxaQ+Z925SFlfVcNVKWVYsF1poKGHr0QtDIU2CI7wPz3s2oz94IPqNq61o8J/fRhcci5qbvoAv2vrZna8bv7hnWKd1dWIPqOjNSooMxNDVMKauLNxWpCgWOSYkYLtcrNgT5FbXKYh0VYnRyq6U8fe6hiSoZEq2rHZGomP+bU4mckhqEmgzoFR/cbG6QjvgNXXlM3VpZXZ1Rpm5T3LmRsPDuzEm9VYIaIUFAEBAEBAFBQBAQBHxBgAI/4/WYpZ3UMzYYd0/p02FcIH35Fl/a0rWSJVlYCpBEJfH/jk5VyYv8TR1GjrOYUfbeDajb/of6RPeFUHz7elO/MbaEW45WWd+6CEhrKvrPLshEbmmNsqbayP0XM2HWDcf1xCG9IwMyFum0eyDQrZVVTvHHK/eptOrM1KURg+z/My4VQ1PCu8cqkK8UBAQBQUAQEAQEAb8iQGvNx6ty8cNftng4ulOeMTIBU0f28Ot7Olpna3eV4X+/ZNnjQpmwcvqEdJ9dbL39ro4ix1kqClH2zn+U1dQr0umVRZ2W0/qsjQDdgxtIH5OiXMON6SO86qq9GzFb7bKtxXjvj30qBtgd0ZvgthN7YVBy+1uG2xsPeV9gEej2yirh/WNHKRZvLkJuaS0O6hmJs0Z3nODvwE6/9C4ICAKCgCAgCAgCgUKACusdX+xQ7oVKYdXpcP9pfdG3h28lTnwZX35ZnapT+ndWBZKjTZh4YDwO6R2h3h1oouLiWK+ebp8MqWJ5kkBSR5HjSl6+AOacTR4/lbVS9bE9ETRiEoKHTwYz/ZJq1n+PmrXfwFKSo5I0hU643ucyOIHE11PfN360FYUVjRmRHdvRzfvNywbvj2HJO7sYAqKsdrEJlc8RBAQBQUAQEAQEgY6DwJZ9lXhm/h6UN9T4ZHbgW09MB0u3+JvW7i7DO7/lqPhCjYIMOpxwYBzOH5Pk79c59cesr28sy8Zv20rU71mj9OIjknH8kNiAvrcjdV7+wXTUbl7mdki6sGhEXfYaDEn9mdWpIw271WNh+cdtuba4bFeKCTPixQtsScaEBIG2ICDKalvQk2cFAUFAEBAEBAFBQBBoBgHmxZjz+17M31ioWtG+ee6YJFX2w5/ETK0Pfb8LOSXVTWrH8z03TUjH6D6Bix10zf7LUKpbTkz3SyIlf+IUyL5q/5mP8k/vdHLp1d5n6nsoIi5+HjpjYK3Mgfw+175/3VqC15ZmOcSuNrYY1TtSZQoWEgTaioAoq21FUJ4XBAQBQUAQEAQEAUGgGQQqasx44sfd2J7XmB2YFkdWHGDZDyZfaivtzK/Gw3Mz3NYQZd/jBsXgyqNtbqf+plIqynN3IbvY5u7M5JSzTu6D3vGBc3f29zf4q7/KH59B9R8fOWX67egxqG359jd/zVFZgh2JGZZvPL5nt5z/tmApz7pHQJRVWRmCgCAgCAgCgoAgIAgEGAFmB2Y5F5ZLcSTWGr1mXCpG9mqb1ZPumFRW6Y7rjg7tG4npx/vf0sW43JcWN2b/ZXUSKsWByP4b4CnyW/c1G35AzbpvYSnOQdCgoxF63DXQBXXdREO/bC5S7t9FlfUY3ScKZx+S0GHL1PhtkqWjdkNAlNV2g1peJAgIAoKAICAICALdFQEqqY/OY+3VyiZuulGhRtwxuRd6xbXeEplXVqeU1fxy9wlvWNuUbplUjv1Ja5j9d3EWahqywrKu6Y0BzP7rz7FLX4KAINDxERBltePPkYxQEBAEBAFBQBAQBDo5AntLavHAdxkorW5MfuT4SZOHxePCw1ufBIn21BcXZWLFDlt9U3d0cK9IXDc+zW9lZKrrLLjji+12Bdlk0OHh0/shNcDZfzv5UpDhCwKCgA8IiLLqA1jSVBAQBAQBQUAQEAQEgdYgQDdgZk/15KZ7UHqEqkvZWtpTVIMnftilXDFJdMftERGEWrMFxQ2/4+8HJ4fhymNSkRwV1KpXVdZasG53GbKKa7A9twr/ZFeofpj999IjkzF+cPfJ/tsqAOUhQUAQ8AkBUVZ9gksaCwKCgCAgCAgCgoAg4DsC+0pr8eD3GU6Ko2MvbbGsMm70yZ92q9qqJNY3vXViLwzvGY6C8jo89dNuUJnVKC7chLtO6o2k6CCVndhbYsbhZ37eY08U5fgcE0XdMrF7Zf/1FjdpJwgIAq1HQJTV1mMnTwoCgoAgIAgIAoKAIOAVArSoMnPqr1uL3bansnfThJ4+x5RarMCXa3Px9bp81S8tqmeMSsDUkQn291Bh/WDFPqzKKAVL6ZB6RJhUIqRhaeFejZ8W1RcWZuKvrDK3pXGuG98TR/SP8qovaSQICAKCgLcIiLLqLVLSThAQBAQBQUAQEAQEgTYgwCRLLy7Kwqa9lagzW5RVk8omiT+fNjIBZ4zqAb3Oe3vnjrwqVRanvMaWZbhfQihun9QLEcHOiZQYX/rKkiys3VVmfyffc8PxaWBNVFpn9XodQox6GA3O76eivWVvJZ5bsAdVdRa3CJw+KgFnjmpUkNsAkzwqCAgCgoAdAVFWZTEIAoKAICAICAKCgCDQTgjU1luwPa8aBeW1Sjn8am0+ckpsLrpUHs8enYCTR8R7pbBW1Vrw6A+7QIWVxPqmMyf3Rv+EULdfw4y93/2Zj7kbCuyxs0FGPaJDDSitMiMsWI+BSWE499BEZXndXVij4lO37K3CzoIqlFc7l91xfMmRB0Tj2nFp7YSivEYQEAS6CwKirHaXmZbvFAQEAUFAEBAEBIEOhwATL9EyynhQUrBRj+uPS2ux7iotoe8u34tFm4oaFF3gsrEpOK6FBEe05H67Ph/frM/zmOyJimpokB6ZhTVwX7W1KYxnj07EaQf36HD4yoAEAUGgcyMgymrnnj8ZvSAgCAgCgoAgIAh0YgQYQ7o6oxQvLc5CfYNPcHSoEdcf1xNDUsI8ftlfWeUqhpSxpCTGnk4/Pl0pmS0R37lwUxHe/32v/Z0tPcO/0z243txUfY2PMOHuk/sgIdLkTTfSRhAQBAQBrxEQZdVrqKShICAICAKCgCAgCAgCgUHgl83FeOe3HLvySOvmHZN7Izm6aYkZxr7O+moH8srq1GDCggyqvqkvyuLmvZV4dN6uZpVVZhUONenRMy4YE4bEKeX55V+ysHVflYq55d+ZWZiKdd8eIYEBRnoVBASBbo2AKKvdevrl4wUBQUAQEAQEAUGgIyBQa7bis9W5+OGvAvtwBiSF4ZYT0hER0pgsiTGvzCr827YS1S7IoMMVR6di7AHRPn0G41yprHpKmMS418nD49EnPgSJUUEqyzCJiZoyCqpRVFGnlOS02GAV3yokCAgCgkAgEBBlNRCoSp+CgCAgCAgCgoAgIAi0AoHZCzKxeldjiZkRPcNx4/HpCDHZ3HuZzfeFRZn2eNNRvSNxw3E9YXLJ4NvSqxkj+9gPu7GnsLpJU6Neh5sn9gLfLSQICAKCwP5EoMMrqx999BEGDRqEUaNG2XH67rvvkJWVpf596qmnIjU1dX9iKO8WBAQBQUAQEAQEAUHALwhQiZy9MFOViiHR1XbCkFhcfEQy9pXW4uG5GSissCVjSooKwl0n90Z8eOssmyyh88ovWcgvt7kTk5jg6cxDEjB5WDx8qKDjl2+XTgQBQUAQcEWgwyqr+/btw2OPPYaysjJMmTIFU6dOVWNftmwZ1q5di+nTp2P+/PlYsmQJ7rjjDkRERMjsCgKCgCAgCAgCgoAg0OkRKK6sx73f7ERhRaMSGWoywGy1gm7AJJacmXFCTwxPa5v8w3fN/asAm3IqlLvvsQNjMbxnuKr7KiQICAKCwP5GoMMqqwUFBcjOzsb69esRGRlpV1YfeOABXHnllXZr6r333otrr70WycnJ+xtLeb8gIAgIAoKAICAICAJ+QWB7XhWeW7AHRQ1WVNdOxw+OxSVHJPvs/uuXwUkngoAgIAi0EwIdVlnVvv+9995zUlZnzJihLKlJSUmqyX333aeU1/T09HaCTF4jCAgCgoAgIAgIAoJAYBGgO/DDc3chu5gxpU3tnP85Ng1HDfAtqVJgRyy9CwKCgCDgfwQ6nbJ6yy23YObMmUhMTFRo3H///bj88su9Vlarq6tRXFzsfySlR0FAEBAEBAFBQBAQBPyEQHapGS8tL0VNfdO6pnzF6PQQnHeQ5zqsfhqGdCMICAKdHAGj0YgePXp02q/odMoqLanXXHON3e2XyupVV12FlJQUryahoqICeXl5XrWVRoKAICAICAKCgCAgCOwPBLJLLXh9TY0966/rGIYlGXHe8KY1WPfHWOWdgoAg0HERMJlMSEtL67gDbGFknU5Zff/996HT6XDhhReqZEsLFizA7bffjvBwSa/eaVehDFwQEAQEAUFAEBAEnBAoqKjDw9/vQm5ZrVtkpo1NwfFDYgU1QUAQEAS6NAIdVln9559/8Pbbb9vBj4qKwvXXX4+QkBDMnj0bTMBEeuqpp7r0BMnHCQKCgCAgCAgCgkD3ROCHvwvx6ap9TtZVlpMZmhqOmZN6QS+1ZbrnwpCvFgS6EQIdVlntRnMgnyoICAKCgCAgCAgCgkATBOotVqzZVYYFG4uQkV+FmDAjRvWOxEnD4xEdahT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REWe18cyYjFgQEAUFAEBAEBAFBQBAQBAQBQaDLIyDKapefYvlAQUAQEAQEAUFAEBAEBAFBQBAQBDofAqKsdr45kxELAoKAICAICAKCgCAgCAgCgoAg0OUREGW1y0+xfKAgIAgIAoKAICAICAKCgCAgCAgCnQ8BUVY735zJiAUBQUAQEAQEAUFAEBA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Q6pbL6+eefY8OGDQrt8847D0OHDu18yMuIBQFBQBAQBAQBQUAQEAQEAUFAEBAEPCLQ6ZTVX375BevWrcOMGTPw559/4qOPPsIdd9yBmJgYmWZBQBAQBAQBQUAQEAQEAUFAEBAEBIEugkCnU1YfffRRnHvuuejXr5+aAv774osvRs+ePbvIlMhnCAKCgCAgCAgCgoAgIAgIAoKAICAIdDpl9c4778QNN9yA1NRUNXtPP/00DjvsMBx11FEym4KAICAICAKCgCAgCAgCgoAgIAgIAl0EgU6nrNLl98Ybb7Qrq0899RQOP/xwr5XVyspK5Ofnd5Hpk88QBAQBQUAQEAQEAUFAEBAEBAFBwD0CJpMJKSkpnRaeTqesPv744zjjjDMwYMAABfojjzyCSy+9FGlpaV5NwpYtWxAWFga9Xu9Ve18b1dXVoaamBhEREb4+6lX7QPdfW1sL/heo8Qe6f2JPjAI1fvZfX1+P8PBwr+arNY3Ky8sRHBwMMpdAEPsPCQmB0WgMRPfoCv2HhobCYDAEDJ9A9s/1WV1dHbA9EGgeFOj+A82DAt1/oHkcF3178CDhcZ7ZS3vw0M7Mg4THNX80BZoHBbp/4XEtix6+8gjKe4mJiS133EFbdDpldcmSJfj1118xa9YsMNnSggULMHPmTERGRnoFMZXVPn36ICgoyKv2vjYqKSnBvn37MHDgQF8f9ap9cXExcnNzA9Z/UVER8vLyAtZ/QUEB+F+g8KHVnN+gXWZ4BaoPjYh9WVkZ+vfv78NTvjXlGk1KSkJ0dLRvD3rZmv3zhs3bPeNlt/Zm7J9u+oG6MGD/jFHnpVMgiP2np6eDwlwgiP337t1bXUgEgrg+c3JyArbHhMc1P2udncfx67hGKdgEKnGh8Ljm11Bn53EUpLOzswPGg4THNb9+RI5r+WQVHtcyRh2pRadTVgnenDlz7K6806ZNQ2xsrNeYirIqTM7rxeKmoSirLaMnymrLgqgoq54xkgu55tdPoC/kRFkVHtcyAs23EGW1eXyExwmPa+seC7TRoa3j8/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00ZsyYgcjIyIAA/+ijj+K6665DVFRUQPp//PHHccMNNyAsLCwg/T/zzDM455xz0LNnz4D0/9Zbb+Gggw7CIYcc4rf+OaeHHXYYjjrqKL/16djRZ599huDgYJx66qkB6f/nn39GSUkJzj777ID0v27dOvz777+44IILAtI/U6z/+OOPuPHGGwPS/65du/DJJ5/g9ttvD1j/77zzDu67776A9L979268+OKLeOKJJwLSP8sAPPjgg7jjjjuQkpLi93eQb956662qf9aP9TfxkGLfV111FQ488EB/d9+kv//9738YN24chg4dGpB3BYLHaQO1Wq344osvUFtbG7D9/N133yE7OxtXX3213/D5+++/sWbNGlx66aV+69Oxo40bN+LXX39VaygQFGgel5WVhTfffBP33ntvIIYP9v/CCy/gscceC0j/OTk5SraaNWsWYmNj/f6OQPO46upq3H333bjkkkswYsQIv4+/rq5OnS9Tp07FmDFj/N4/O7z//vtx/PHHB0wOevvtt5GcnIzJkycHZPztyeMWLlyI1atXY+bMmQH5lmXLlmHBggVqTgJBHPtXX32Fe+65ByEhIYF4Rbv32W2U1aKiIjz//PMoLS11AvnOO+9Ejx491O/mzp2rDuErr7wSOp0Oy5cvBxftTTfd5JXy+tBDD4HvcST2NWTIEPWrDRs24KefflL98eePPvoIFC4OPfRQnHfeeS1O/lNPPQUyfUci86RyR9qzZw/ef/99JTi+++67SgHR6Nxzz22RCb700kvYsWOHU//nn38+Ro8ebf8dv/Guu+4C/5cKlEYJCQlKWdDr9R6/g5uHAoMjUcE79thj1a+IBZV59k+65ZZb1P9yLvizO0Gbc7Zo0SKnPqdMmYLx48er32VmZqoDnko8x8j54djPOussHHHEEfbnCgsL8fDDDyuF8PDDD7f/fsmSJfj222+d+qci7ajY/ec//1GYH3DAAardf//7X6Vsn3LKKerf3GQ8qPluHtQ89DT67bff8OWXXzr1TyH5iiuusP+ODPPyyy/HoEGD1O/YV69evezKK9cS51ujPn36qAsL0qpVq/Dxxx879d+3b19cf/319t/xu8844wz7On3llVcQERGBiy66SLXhmqJCqxHnmOPhut6+fTso3DsScaZiql2YvPHGGzj44IPt64jfy3lxVF6/+eYbLF26VHVD3KgskPbt29dEieN+dbzw+fDDDzFgwAC1jzj2rVu3qmc5R46XHvPmzcNff/3V5ADS1pn2DfHx8bj22msRExOjfsXx8lsmTZqkBEYKviRiNnbsWPUzv1Hbb2eeeSaOPPJIOyQ8MCorK+3/jouLU+PX+qciX1ZWpubzgw8+wNq1a1Xbk08+GccddxxY25cYsw2JF13Tp0+3P//cc8+pva8Rx3rzzTfbhULOHfcd1wQvPsiDSLy8Of3009UccvxUcDRKTU217z9HTPl3k8kE8s3o6GjVfP369SC23Ld8D/c5ifvI8YJFw5n7hHyR/ZCovP3zzz/2d/OHBx54AOHh4ep3nDPySirc/Pm9995Tv+eauvDCC+08Z9u2bXjttddw8cUXY/jw4U79Of6D88l9RzrxxBMxceJEp7bkD/w+9vf6668rvkTMvb2scMSY64PrRCNXHsff85yhgunIyz0OHnDCuF+/fmotaVRfX6/2C+efQgrn9JFHHlFrh+uNa7El+uOPP8ALOBKFz9tuu83+CPsjL2X/nB/is2nTJsWjeYY5nhWO7+FZwTklcf6vueYap2GQB3Hfa4rAq6++qsbvqLxy3RJbkuseI//md1Po50UqL5wdafbs2Tj66KMxatQo9WvyNO5JTXklj+Y7tX3Etco9oBGVIe4ztiP/4fpwJG94HNvzDOA5S1y5BzTi+Pn74uJi9SvyeEfiBQFJO1O4Zn744Qe1JxyJCgMVfxJ5WP/+/dXP7J88RJNPeFYnJSXZH6WcQz7D857EOeXcOo7D8SzhGUPseElL4vzywo3vIXF+tfOQ/yYP4mUEv9mR1/Oc5nmtkScewQuxZ5991j7+adOmYdiwYfbnyDO5pz3xODZ0XD9cC1QMHYlrhBeHJPJFx8tt8nauGa5h8irtvOXlGdeowWCwd8Xzlu15bjsaDcibNm/ebJ9H7YzjL3hmUT6lMWDv3r1qrZF45lMW0PonjjwjyEdc1zn5InkxiWfVCSecYB8TL3Qpd/D8CgoKsvN2rg/KL5rcxj3EM5fzSj7oKM9xjZDPk6hQU6bUiOuWci15JNcGcaKsnZiY6HTeko9TkSK5rnHHuXA8R4455hicdtpp9j+78jiz2YyXX35Z8TdNZnGaWDf/+PPPPzFnzhz1l4EDBzpdvLF/rjWev5TFKM+Rf/K84gUd5aeWiPNPnkBKT09X2GjE/rlXyCspC3BONHLHu9y9a+fOnaoPkivG/B3x4DiJjat87G7tt/Q9HeHv3UZZdQV7xYoV+P777+3MnjdnXJQ8cCkEUaDJyMhQhxc3oCZYejtpZPZcTDyENaGOhzyF5wkTJmD+/PlKSeOG5sFHQYWLyFuiIEXGQobCxUriYccFetJJJ+HJJ59UDKs5oa25d5Fpk7lReUxLS1NNubmJg6sFkQodmSSVDwot3hC/mwcTlSZN2eZhQ2ZORYiMnYodhV0qpLy5dhVAXN9DJkAmSeFNO4ipCBArvocbnIc5D1QeRrxlJFFBp+WMv6cQpCm6rv1TECLmPFy1MVOw4+FLnPLy8tQcUAjiGtIU2pUrVyoBh0ycjIlCAW+Y3Y2fByaf1cbGw4kMnjdwZDycV34nhVRNoWX/v//+u1JgmiM+R4GFiq52UBNXCmlc+5w7XoiQOF5HhVbrt6CgQO0ZCqvsx5EsFotSJPj9mjBKIYZrlMo89wEPAR68bMN3knhwUFjn3HGuiCH7J5N3JQoCvFDi30nsh8I455yHCfcdhYxffvkFn3/+uRLO+V7uxfLyciVsch96oq+//lqtQa41HuokYk/BjP1TEKSQwfXONUrewAOdAgx/z/dz/LwgodLuStz3nC+ufe3Gk9aMyy67TPXPg5wKFBVi9sP+OW/EnH22ZBklv+Icc33xwoHEg4sHPvGksEEeR+Gb/VERcT18ORd8p6Mwon0HL8s4LvIsTZnkniKfoeDGtcr9S+Ia4HeSP/E9//d//6cOaK5xXi6QT7kSx0Whjf2HhoaqP9NqzkOcih/3D3kClUdaW7lfeUnBeeHa49ogH+Lv3BGFWmLA/vku4sT2mpJEpYBrlkrw4sWL1ZxyzVAR5wWEO0wc30MewPFzvrhX+B4KONqliSOP43N8Fy8DOG9UsukB0hyRB3FNaxYw4ut44cdLIM4feQH5DMdNxYQCmTfEb+W6IJ/R1j7XjsYTKUhTWOZ7yZf5Pdx/3Ft8jsK2K1HQ43iIBdca1yOFNGJM4p6nVY/7n3uOPIjCOPetxtN4ScF5owLAc5nv4d8obPPs5nioqFBBopDIPakpouTrHBvnhMoDhWTuNfJTriES2/B84DyRb/DijPteswKyf+3imeud55c2Nm94nIYJeQbniJ5bjpcAPFe4vsi7uAbJI7j3jUajepS8kvyee4mXO+yDCgL3IqmmpkbxOPIHdx4yxJeXi5Q9KLzSqsPzXVOmyBP5HM9N7iOeC5xrTSnjvuKaI/6UB7jGBw8ebL/oIeZU7rmnucc+/fRTtbc0DzXyfe5b8iRiyzXLeeR3cz3zO7mOyCOoIHBPcM9riiwvJEkcI3kt1yDXk9Z/SzyOF5Aa7+MeJbb8Fs0ThJiQ93Kv8O9cgxy/5gHHCziuBfIDygq8gOLfuC4cL1fJh8iXuL3uAAAgAElEQVQDuf7Yv8aDuU8oi2iXCzwPub40HsoLca5HyiV8nuc/55pzRF5GZY1zwr9xT2sXfdq64vlPjDjPJH4Hz13tDOO3Uwmlkk/ZlnyG88g2xIC8hz9TruH3UFnk3PPCgsT9xz1HvkDZgHuVY9XkS16e8Pv4e84v1wL3Ip/nBQnHwzXBfcN9xIsLKuQ8q1y9GLnWuK4pO9PiT8x4lmgylyuP4/rh3HC9uJNZXPkReRyx1y70OGauM+3ygBcj2hnEtUb+xYtXfhfXiSa3eOKnfJ5j53dSTiOP4b7jfyRiwP45t9wrPNMoP3rrbcnxsD35J89cvot8i/I+iXyBPM71Iovj4h7jc4HyGvLmjGltm26rrHIiKbRRaCLxZoubk4uYwjQFDSpmZFhcbL4qq2SevD3lhiZx05FBchNqt5HapPEGlMxPW8zeTCYPLDJ4KrkkTTDhxiOjaKuySsbHA1zb/DyQubl5QDjemPL3ZNg8ZFoStBy/izfk3PhkkNqBzH54GPH2mwyIeJEpUwmisMG2zRFvTslcNEWGzJ+HIYVRHgoUqPg7MtCRI0faFULH33PTe1JWeVtGwVljVhwX55kMmwIdBQYyBAoCFPbdCQ08lKjgkmm4Epk6x8s5dLQ68dAiM+XYyYgoyJCh+6qsaocw+9fWIAUTHmgUwrX+qayRibpj/LywoJBPQc3xNpnfwj3D/UNGqh3CPCS1ywIKoFxTZDrsR7Mwc9/xsNEuQXgoci+4uluxf64B7hdt31IpJR48/B1vgbnf+J18B/cD30vs+F5XJq7Ng2Zdd7TIUoDhIcx17/q9PIy4Flxd4nmwcu1y/zsS38/x8zu5XkhUSmnFomDj6q5DBVy71PBWWeW+4f7hZYR2cUThxlGw08bEvjkW131LRZ1/0zxOHL+B65YKAkMBtP4558Rfm3OtPb+Vghbxp5BO4YQY8qKQ68KdCxQVWQqWPFC1/nkYc09ryqvWP3kcv5WCHfcO9wzXJS0FnpRVCmFcM8SD+4G8nWPXrDRUcLjuXdcex875oeLZ3IUcLyu0yyXON8fDW3XyG5LG4zTllfud+HMNeKuscm40l3H2x7nWLjqpsPBbKHjxEo17Rrs88OZc4d7kGtIurbiHuFY1QY78ggoR9yf75/7g2iQP5V7QnnN8F5UerkH+R2WVY+Te0BR/8lTyS865xoN4gUgBWFMIKXxRYNQ8GSiUE0MqeHyG5w/nkko5L994pmj8kYoG55pzy7ZcK+TV/BZNWXUcLy2IPF8dL4eoCHM/UkGjsko+r/FHb3gc+6fCQvc/7h8qao7KqqPwT2WVY+D+4FojL+YlmmbZ5/gp8FLQ1/Amv+Me0xQ/17lmO+4JXpDTQsazl7yRe4prVlP+uMbJB3mu8xmebyQqCNz7HAMVWu5Tnnv0/CA5XpRzf3O82oUZzyqOlTzOVTHhvia/4TtpPND4HZUjXrpoZy0x51gps/GMp5WT60nrT5PTXPv3xOP4eyqAmsst8SDO5AUkjovv1hQI8iDKEa7986wif9M846iU8/zgGndUVnmhz8sv7XuovPFnx8sCnhuuCgtx4/nMs4Zrlfza0WtHm2euK+KlWWTZVrv8YRvySvJF1/FznXM9kY9w7XCP0aJIPsk1oc0/L2e5B7nvKAtzbXL/cj+Q+L1cW67GEc6ptpZ5IUteyMt47kPuKfImV28M8hXuV83zgPuZZyzHpb1L43HkV1Te+P28SPVGWaUcRzlMc/GlhwKNM1pYA8fMfae9T8OY/JyXOpRvmiPNS0LzYuFFAmUUjZdxHXCsXCetUVYp63O/aecnL9l4fmhhUMSb3naO3nkcL8fAy3J3hhJvzob93aZbKqu8xeam42LSNi8PCDIOzaKlTQw3va/KKgUEMgcyU435UECi0K5tQLbhIUEXPB4E3GTe3qxQMKAgyMNUY3bcEPxPU9R4603XD7ptcXNygbpawppbfGxP5qkJ4lzo7NNVwKRAQeGMG1i7RfRmUZP5M7ZBc8siFmS0PCAp9PLbeAvImynNhaw5txFiwvmkEK259xJjMmNHoYBj4zsclVVtvPx9c8oqx8zbPe22V3PvdXTrZV+8QXRUVsmYaT0ks+OhRRdkdxZv3rbxtpPWIhIFIq4j15s8MldHZZWCHRUqEn+mAEEXINfbVx74FEY0Vy9i9v/tnQmwXVWVhtfLSwIkzAkhIIjQWoDMChSDgigi3Q6lMhTYDuAE4shQKoITqCBOOA+UpYAiM4qKgpS2SjO00oAMdpAhyEyYSQKZu76DK+x3cu979+Zwkqf5ThWl7+aeffb59tprr3+vvfflnbG9UpjQpp3EKu1AO7PsKZe2l21NMEbwmk6ZLBDOnffNQY3vMzCUYhW7ot65dJlAHD71vS/YN7ObOchQPjbBIFku6eYZDEYETfTd7OM4deyhm1jFxgk8kzdtSJtQl3JJFeUT8DHhQttTPrPeDCIEPSnm6vzJkjMJlFmrDPLol7m8L3ky4BDEY9OIfII/ssjYBO9NgFcXb/gS6lvuTSWAYTAnUCgvBkvahuCz3ENGgMJkBBMC9frDj7Yp96YyQUTgjV8rxTxlENzCErGC3XAv2WbakD6Sy5iyXgTcvC++J5cv0ib8hy+ifGyWwAnW+DUG6LKeDNDDiVWexeQIZeA7EV05OcUAT4YIhuWFMMCH0G/KpXvd/Bz+EDsgqEdcpR2XPg5fiT1j+/hy+mAvYhVbwPZ4BxgROOYSsxTHyZlAF3vBPplYQ6DVl7x3egcCP/ongpJJrfRv2BEiHxaZkUK00Cb0aQLPbhOW+BTaHDGZgSrPxofig2izciUC9l+KVWyCid8MbJlwJDubvhJ/RdshPrDtXKab5cOWlS2lrXUSq3BCCDF28p45gcQEHvZKoE0/yInTXn0cvhO7wneSVSIWKMelnEhkooYMGO/L+8GKdmRyLjMnvAMxQ46X/M1kO++f7UJfwl5zEob+wvN5H/omoizHdsQAE6I5sU553M87pljhM2wa/0i/IeuNeE8+lM934Uewjk1mH4Yzkwc57mQbEIdhq8QU8CBGyoCbvk12Ffvigg9inPak/pSfYwo+Dhus73fu5uPyc3xTJiHo4/QpxlWehb/MZcCMafQJxqecWKdOPJO6I3KYwKce+GgmXTJzmzERn+MXsB3Yslw1Y03+ZlzAp5fl8wzsGFHDqhhiO9oT5tSRJcLl9jH6BHbLvzGBlX6Hvxn76fv1CVf8LQI4J/fo6/QTJgsQ3uUEMO+H7SLkYE+fygtfn9u3+Izv8c6II94Vu0bs8508d4D3oZ45cZtl1UUVwoyYkDYpfVy5jJ269SpWaQNsKUUn8RQTIPQJVmnAhPEst10xbuNHmfRigqNe37oPpY7wIIal/fFNPCNFIp/TbmQ3GTtzaTX9hsm8XHHSbXwhrmWVA7aBj2AsIz7IuIU+xQqHcpk8ZdUnHruVP1o/XyHFKg1NgIjzLGfvCdDqm/+XRqwy0OPICLCy/Jxxyw5G4MAAhiNhGQDG1WtmlU5DcI/DTufDQMT71JceMniwrInBrVM2rJNhMijhMMo9qAwcBCKZIcj7EAtkIerB/HAGTwdlYC0zpbwT4iD3uNHBcVIEWnzOew23Z4zAjzpSbgavBN505rroWRqxSrCC3dDhc3kqAxjtUB8k62KVAJPZS96DWUPaoi76YYIYzuwD/BC4ZGHrB5nUxWrJGkeMo8QxlsEZdsZARICUmXGcO3WtLx/uJlYRfwTK5aBUPpvBEBaZlUKkIA7r36+LVQYChFPuJycQYlDIiYx8Bk6e4DSXA1F/Ai3eqxzkeS4sEQA54FDGSGIVbsymZvmUQ79F3OZyKsohmMxlODnIU3cGOoIsZmZhUc+sElwyUGdfoU2wJ+yxXG1B4Ef5OZCXmTxsiACOgYjlwuVFwEMdMpMGVwZe/i4HLj7nucyilxlYBkEY04adDvmgjxJglnuNeU8G3nomE7+Jr2DyCB+E3SPuCbRgyX/1lRL4HWyvnPyh/gTpmVFDHOS+O4J4fFLZv3sRq9SZQAkfx+RRBu4E1fjn+h5WuGYmrC7gO/m5zNpgn8yiw4tJt9LH4ROYtMBGCf57FauIF2wSoYFPJEhjnGFChb5J4ML7wRw+ZH1YtYPd0McYZ+o+vHwH+OJ36YOIDQJs/A8ijUkG/qM/E8QivvG3+GxWCNC/cl9qnQsBFHUhK0T5mQ3G5hAJOcma93USq2UmDF/P+6dYzQwUE1cEooyl9A/6EuNxZsyyfARCJ7FKn8cP8F85+UoZiHX6LuM1k2O8Q68+ju0LCEnuww7qYhWfToCPMIEp9kLAjDAje0cgWvqgTmKV8S4DVgQWfSn7KmMVE0tkl3OJLfEOATJtxthWruyoi1UCRfwOopYJXYQ7fTMnwAn24UK/x8/h+5iAQLBQPmNMefhaBvRM/tB/aW/sNycZKA/fnhNH/I3d8H78L3Ea5dMf+vFxxGXUBzvEntK3IvaxIWIoxrlcSUbf5PvYVZ6tkTYEM/wF/hL/QAIEvw1H6lRmVokTEPNMStL2fJ9+xHe7xVDUB3+DHWR9aE/6IqI0V5sRj/A3z6d/Y/P4gVy1Vs9MZv1Zzky5uX0L/sRRPI9xm7plv6S98oCmXIqOHXEhSOnHpXDmb9qGJceMl/g3noN95EQ9fzORXRd/+C7aHUZcMEbY0V6ljyt9TD9iFd9L38+zIfBL9HX6A32QvkrbZmxNH8F/MhlPTDbSMmDqz0Qz3ycuoXz+F5bYMdzw4fWJCRhjP4j74bbvUT4+hBV8xA1MuCDmie2wM/opNpvbD+HERCx2QAyd2wZHqyjtVq8VTqziKHAO5RIfjDYPUqoHI/2KVQIUDKJcSsaAg4EyYHY6mYtZLwKwXsRkLrtl0MmAkkEUR0WQUl9inM4EYy3FbTeDoCycLINmecAAwT8sypm53B/Hvw13sFL5LEQ6HYmyyyCTMrotT6ATE4B0O+2Vzkvgh8jI2WcGJXhzDwN/efUrVimfgRjnywCZF0E1gVqKm/y8LlbLZ+OsCD6wvxy8KZ9gCAdfZj54J2Zf66JtOLGae4FLsUr5BJ04svKAFQZDBEu9/E5iNfd55J7uuv2Q2SUwp/wM8shuYi/15TR1sVovi6CaILRcbk6QTHlwyxUIBGD0rTIjkEvOCFTre8CHE6v4ADIquf+FOsGBbGU5g8zAiy0SdHabXELc8uwyC0dfSb/DBAoXYonnljbFwEj5DFZ1bskJX8IMbClWc7YVe88JK8QEg2Z9kgdfQbBXP4wCH0h2o1PmOYM8fEDWP/c711c8EAQhelia2eniOQRX9eWpBKrck/0Ve6WvMIB3Op0d8YvYxHfkNZJYpa5M4qTIISghS4DwQKDArwwiCIJSWPTi42g7AtxkS2DNslkEY+njCJgICOHERYDMe5dbUzqxQ3DQrjnBxMQIQR2ClSCFLAn9hvIZVwjGWaGSh5IQzBLsdruwyTLDxXJAJswItHgXbBrbzENICCKxU96DtqLs+iQKfReOsGY1AJMSBFvYIbbMPeWhdtStLlYRRzwrl53SjowhTFbAjr5L+2En9FsCTnjjMwh26321k1jFPxBEMk6WYwZjJ1kr+hErUMi0wJa/CUh78XHUA9/Ehe0zzsKNMRBBB1/GEyYhiAXw3/xNPRkz6isj6mKVusMy9+MjVmm3XBaJMMC2M5vK54gl/Bnfqx94VRer7MVEeORpxATt5bJdYgaekedbEDiTKSReYfVAOVnAZBmBMyIrJ6cpn6WMOYlbHtoGM/wyYiL37Odec1j14+MQQfivuu8jJkA0ZUwFR8ZefCl2jU8sV74xMYDPzckA+CPaGGu5sBEmCPErvCf2S7/M+ARBz78zeck7ExOVIoIYAv9H9hqbThtBGDP2MIbCBBunTZng4Hu5tB5boDzsnowwfSPbhvrRlmRPKR+bRuDmNi/qRBxLG2KD+EfamgmpjMGYfGRs5H7aHh9Tj4N4Dn2HiSp8eO7jZHUEcSD1ok2H80eUQdvwzviI0seVPqwfsVr3fbAmLmfFHD6Z8aHT2E4bwIN693LIUj4Hn01/ZwxAJBMf5fhT1iXP32AMqGdFuzrsf2SxSaYQs+P3WE2Z2wO5D9+M/dHOZSwzXJmj8d9WOLGKk+Gly5P46Eg4qfoSYBqsX7FKAM1gz0CQwo7gDQNlFikvxA8GlUei4yg7GXDdaAgecBzlXk8cD50fI8+ZQoyWrAbZG2aC6Ci9ZD+ZWaND4RRSuBNcMtDWDR0HyLKu8r1GMnIGJe4jKMgsM46eZQydDlBiMMJB4IS7Lb+gM8KbdsxAMzf88+71ILNfsZr7uBiwcuklASODGIKvPkNWF6s4QII8AiDaihkxBs28j8Gbd6RNc99fHj6Bg69n++tiFfsiQGQgJ4hikCsP58BRMhgSyOfSqczq8dxyOQ3t10msYncEE/UZO76Pk2VwZ7a6DFQRHwix+s+ZDCdWsT0CJQbK7D/YNuUTJJfCFF4EHZlBRrgyMOZhBvV2H06sYpOUU662ICAm2MjlbLm8n/dkYMvymZWnvehf9BPshAG8zGxjK7QjQWf2UQYQgtUsn0kZ6s/gTZ/K8gkS8BNMKhC4IohgW2Zuyf6R5SHQzvvwdQQyZUYAZgRgiMI6H2yGoKOsd/Zngm2ezWRKZniwZWy4PHCNCRbEGsFvJ3GXWzBK0cszEJ25xDvLx+/wTrksKicKcsIFmyAQLPeGjyRW6StwJsikXxBEY0O5LJfgK9uH4JN3pO3qS667+TmCJvpfLvGkPtSPvt/Nx1FWr5lVRAL+JQU67UlggwjFXstTavHl+APskVl2fGE5bnR6B2ycvpATEAhK7sUeCbBzlQRimACZvo9w5n9pF7Kw9cOcmJAheMa+CJhpA9qVMZh7+K88ebeTWEXgkZlC8CJkKQPfhc+jf1A3/ibTh90zkcLzaGf6Yv2wtrpYxXfg25gErgeK2Cz/lqteWKmEGMwVLP36uHpmlUlQ6sl/rAQhhkhhSPshassVIvCpi9XcD0/mjv6OAGLMzwwN/ZZ6spwYfkxeIviwJZbBl9s0KL8uVgmG6QeITC7qRb0zjqIN8WX4RtoDcU/5iBpWRWT52Ak+jjGB+Cd9PGIJO6WvI0ryZ2LSlhjbyeiy6oG6UQbty1jYq4+jfMY66lz3TbwXfTyDfPwo7c04j28vg3++C+/yEL56X6pnVhnXiGVS3NIe9FXKR9Ah2vLiu9hcfasHzBH/iCUmfGhHbBuGcEZ85qoU2BP/wTv36Gf52B9xGHXIbWRMPuH7YYP9kGGkvYnTEL08j36VJ9cSQyHYsEsmsfATGc9wH+MmPi9X1BBP4htpO0QxAo6td5Q/3GoVJiRZJsu4gs+p+7h8p6UVq8Q68KZ/MwZQPmNTvgt1xHcwJsMMn8e712O+buMBfoKVI7mVkHv5/5lUop+jPbDhPPiMuvRaPm1OnWCKGMUnYXtlUoxYj/7Dv/0z/4zNCidWcdI41dyrgNOnc+H4yrQ5RkQj54XT7HbwTmmoCEkccQ4SZCQIXHBM5Z5RHEgeY05n6HQyZqcOQAaL9f+57A5nhPEzEJUnfOWmccrAyXf7SYH6MwgQCRYzK4VQwPHlwUf5fTJADNqIk35+WxEniFgpRUd5+EOWn3vh+JvZ8+Fm3xjcqWfOhuHUCOgZ9MrZPhwHz88LJ88EATOE5ec4Cj5PG2HwJbuSQTnlMxnA/QwIefFecM+Lcgg0mJHNn9uALYNCeRGIUbdysgL7Y0Ass0/YEgNGWT62jJAhsObCYdUnPRjgcPjlniHsFPGW+0S5l+8hSAlCuKg/M8EEmJTPAN9pQof7GADL2X9m6/NgonTMZH0ZvMqfcaH+OND8uROCifpPCsABsYRAzKwewok2oF/lgMtscP1nhsi+MBAw6DApkBef594Zyuff6d+ZeUAYMcBi+zmBgBAlS5Cz55RFvyIQ47m5jJm+WWar4UP5BHKZsaH/EGAjlnLGnvrTTgQOeeXsO+XjrLkI2MqZXdofe+F9Sntn0KN9c7IDf0a7lz9RkwdXEKzT5whwOwkzxDCBSflTQAyABFnpNxE61LMsH1+FiKd++Tm+ri4esDv8SLn8GDGKiCsPbmJAz58mogzsE7vM3/5MbthEt1lkRCPty4XPxNfh/+Gay435t/J7/M17Mmk20onnMCYo40L44yM7+bjSB5AZLO1jiIMo/sD3sIIhGWA79Gt8MRzKn8nhNvog/oV/wxfVRWGn55AtzJ8/yZ+PYYING6n/xFqKF8qBY7dTJsl+5s9qpI+qH4hHGfRR+nX2AXws7cLYyXsjQrnwceU++9wywb8lE8ZY3qVcscMEBYEt4wUXXCif/khWOS8+p91yzOa5PJ8Lf4av68fHlWM/Yw3irFxZRN/EN6bvJeMIA4J0spm5soAxAFsvf4KPZd30G2wif6Yi7Trfh/K5LzP5+FL6OcE5Pih9BL6ZPlz+LF2WVcYs9GvKyOC37lvo8/hyRCWTGem3eW98aOkjyDgyrmCnefYCZyKUk9PYHv0q243JX/xRrz4On1x/bnloDzwZg/ClXOnD4Y+ASz451mU9+G4pcpM3ZeHncuyDKxMDeV+2WWYK05/zPTLFJR/KzK1A+ElsFf7EUOVKt3KlBuMA8U+n34xG3KSdZX2ZJECslf25PqHJO9F+XNSXfkM8jV8s41cmorBlLnx3ZrHxXbQh42j5ed0HYfcpiuGeMVYnH0cMjV2W10i//wxbfAzjaRmPsYWHCb4y5uJ9MzaBNT6h068UlM/HhnIfddl21JX+Wa5iKG0eWyHGzL7SbQyg3vDNPspEIvbAJCl9vL6tC78L8141RrfnLu/PVzixWgfOgMPsVn2ZzbPVMBgKAqb+u2zPVvnMyuHcmDXsZZlav8+lA5MBwqn2OtvTzzMI6pgdZMLg2VpLn0veuu2t7Kd+nb7LgMMgTL3LfURNy837cXYIAWymjZkwymcQHmnJYZP3wV4IcnrJ5i/Nc8jUkFUpf39tacrpdg+ZG9j38vvHS/Nc+iztwIz9SOJnaconSGfmnYGrjfIRB4gNZv972cfZ7zsw8YOAY6KvjfLL+pA5YTaaYK+NZ7Xh4+o8yeCyRK+egeuXe7fv0w6MkTnB07RcAkaEEuK6jTojypgMQkDXlxg3rXve37aPy9/T7PW3I/t9LwJqsn3YThs+AuHJRDATWm2U37aPI7vJOFAetNUv45G+z2oH4pQ24giezUqKMlM4Un36/XfiFPi0ERsuax9HDM2EXn1bVL9Mun0ff8Fy5k7nQTwbz0Dg45/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nCMGzduOdXCx0pAAhKQgAQk0JSAYrUpQe+XgAQk0AeBa++cGTfdMyvGjBmIzadOiG02XLWPu5/56i233BK33357vPKVr1z84QUXXBD33HNP9feuu+4a2267bfz4xz+ON77xjbHKKqtUn992221x4403xmtf+9qlem6vNy2c+XDMu+nSWDBjeoxZc2qM23T3GJy8Ua+3D/nepZdeGtOmTYt3vOMdsfLKKw/5t1NOOSXWWGON2H///Rd/fvHFF8d9990Xb33rW6t3/cMf/hCLFi2K17/+9fGc5zxnqerQ602zZ8+Ov//97zFz5sxYddVVY8MNN4yJEyf2evvi711//fVVvctrYGAgXvGKV8Smm24ad999d/z0pz+t/rn8/C9/+Uv88Y9/XOI+7OQFL3hBXHfddXHFFVdU7Z8s5s+fHz/72c/ipS99aUyZMqXvui7VDU/eGvHg+RFz7oyYsGnE5H0ixk9dqqIWLFgQv/zlL+POO++s7n/Zy14WW2yxxeKyeLe5c+fGfvvtV33G/7/wwgvj/vvvr/5effXVq39L23riiSfivPPOi+c///nxkpe8ZEidHn300apPcdGu2BR9cc6cObHlllvG+eefH9hAeU2ePDlg/OIXvzg222yz6p9+/vOfB5/vvPPOS/XO3iQBCUhgRSGgWF1RWtr3lIAEliuBOfMWxulX3hf/Ne3RIfXYa4u144Ad143xgwN91e+qq66KP//5z/He9763uu+73/1uFRDn3z/4wQ8qkfrpT386PvWpT1UBOdef/vSn+O1vfxsf+chH+npeP19e+PBd8cQZh8eCB25dfNuY1daJifufGOM22q6foqrvfutb36pE1lZbbRXve9/7Ft/Pe5x55pmVwPrMZz5TfQ6Do446Kg466KBKsHzsYx+Lz372s/HUU0/F17/+9TjmmGP6fn6vNzz++OPx+9//PhA7eSFYd9ttt1hzzTV7LWbI96ZPnx4f//jH44QTTogNNtig+jcEE236tre9Lbbbbrsgk3z44YdXDPI5TGTwnc997nOLRSmi7pvf/GYlpBFOr3rVq6ryEG8worxNNtlkqerZ102PXxVx074Rc+565rYJm0VscV7EhBf2VRTt/bWvfa1677e//e3VvWTVeZd11123andsZqWVVoovfOELMWHChEpMnnjiiZXQfNGLXlTZBZM573znO6v7b7755jjttNMqLvAbO3Zs9TkTIF/84heriZEdd9yx+puJAf591qxZ8eY3v7n6Hs+k/D322CN233336rPvf//7lTim3z344INVe/L/11tvvb7e1y9LQAISWNEIKFZXtBb3fSUggeVC4JIbH44zrro/5i9cNOT54wYH4qBd1ovdN+1PzJRilewh2Z6PfvSji0VpPuSII45YpmKVjOoTpx0WC+67eQnOY1ZdO1Y7+JQYXGfjvtoAsYoAvPXWWyvhRrYScXD00UfH5ptvXmWTjz/++KrMm266qRIGiIy77rorvve971Uiru3lwAig3/zmN1W96hdCiMwmwrXfq5NY/fKXvxwbbbRR7LPPPouL+/Wvf109/0tf+lL1WSexioj6zne+U933ox/9qOLHtUzFKhnVa3eLmPv0CoAh18StIra+OGJ87wLuyiuvrGwf8deJ70UXXRT33ntv9RhEJSK2LlbJUn/jG9+oyuD6yle+EnvuuWecfvrp8e53v7vKsHJhS2SjX/3qVw+pNisaRhKrCNTPf/7zccghh8Q111xTieZ6Of3aht+XgAQksCIQUKyuCK3sO0pAAq0RuOyWx+LUy++LJ+cuaO0ZFDw4ZiA2WWeVOGS39WPqGuOjFKssWfzb3/4WRx555BKi7NkSq4tmPxYzzzs25t1yRcSiha2+68D4CbHyzgfGKnscGjFmsMqsrrPOOtUyTzJ/ZMTIEJ977rnV/0eQpFhFOCAO995776qOZLhYUkuGFdFBhq2fC4HHclzExrK4WNK80047xaRJk6rHdRKrhx12WBx88MGxww47LK7S1VdfXWUIEVprrbVWR7EKJ7K/b3jDG6oMM5lXBF5jsbpoXsTtR0fcdXLEonb7QfXC49aJeN7xEesfEmeffXa1RJxJjPrF0lwyodgI733GGWdUdjJ+/PghmVXsg2XBMLnjjjsqhrA555xzKpb77rtvVTSTQW9605ti66237luscgP8EcasEqC+ZH69JCABCUhgeAKKVS1EAhKQQAMCh54+LWbOWQYB+j/quOfma8VBu643RKz+8Ic/rILxD3zgA0u8ybMlVufecEnMPPeYiIXL5l0HVpoYax55UQysvNpiscr+QZaxfuITnwjemf2bDzzwwBCxSkYV0Z6ilEEOMfK73/2uEmUf+tCHYrXVVuu5xVkSynLrZXlRv9xT3Emsstz0gx/84BCxSrbuq1/96rBiFftgqew222wTp556apVhRPg2FqvzZkRctXHEgiWzyq1xGzc5YpcZlR2wLJp2rV8zZsyo7AXhyaQDYhSRz4QHkxiDg4OVGH344YfjXe96V5U1/clPfhKPPfZYHHroodVeVLL0mXGF33ve854qm19evWRW+T7PQSyzdJv91F4SkIAEJDAyAcXqyIz8hgQkIIGuBE646I74672zora6txViYwcH4oAdpsTeW04aIlYvu+yy+NWvflVlD+uH+bB/kywOGTsu9lQiwAjO+7nmT//feOLMo2LR7KF7bvspo5/vslR49UNOD7KsmVnlEJxPfvKT1d5CDlY69thjg4xiZlZvuOGGaiksogIhUl6PPPJIta/z/e9/f7Vfs9eLpcSXX355tRd2WVwclsQS31122aV6XCexetxxx1UH/7z85S9fXCXeG0GOWOeqLwNGzLK3kww1F++DyGN/J/uZG+1Znf9YxLW7Rsy6KSKGLnNvh9lAxOo7R2z333HJJZdU7c9+1PpSbzLv2HseLsbeXoQmYr/cs5p1ZC8vwpTv5fXQQw9VfYVsN8t4aRcOoiqvXsUqgpnymWRhH7OXBCQgAQmMTECxOjIjvyEBCUigK4FHZs+P22c8ucRe1PoN9z8+Ny645sGYO3/oEtqVx42J/bafEmtNePoQl+GuVcaNiU2nTojxY8cMEatkyE4++eQqY3TAAQdURSBeOGmUzNNzn/vceN3rXld9TlbyLW95S3UybF/Xwvkx/+4bY+ETD0YsGl6QPPU/Z8X8269eovgxkzaMCXtyQNLIh0kNTn5eDK77b9V3S7HKe3EKLie+sjyTPYspVtmbipDIQ204/IYsJacic0ougoZMWx421cv7L1y4sFoCzJJSThQe7mK/LNmz+sXz6ktHu5WDyGZ5aB7q00mskvFj/yRZ86lTp1biiv2niHTamqsUq+uvv35lB2SbWcbKxfuQnUX4U7dGYhWBilB9clpvS8TvOC5i1vVLIlh9p4gNjhjZPgYGI1bdNmLljYNJCPbpkq3MPbwsi+dwI7KYZEg5PZmLA45YFsyhY53EKnufyaSWS4o5qIxMK5lbbIjMK2KXw7t4Nkt6+d+R9qzyfMVqLz3O70hAAhIYSkCxqkVIQAISWAYEOFjpwmsfjEv/+kjM/sey4YkrDcZ/bDUp/n2rtWPMwMgCrqwmS1vJJB544IHVxwhWMmcEzlyvec1rKuFGEM3nZNG4OMm0n8zi0qBZ9OTjMfOco2P+ndfHonlPxsDY8dWhShP3PykG11q/7yLPOuusarnmXnvtVR2axCFBHJSTP8WCKGXZLGKVTCHfzYv9h5zailBDhLR50BICkLrQBmQuc5kpWbR+98pm/RFQHP6DsCz3OJJRZr8mF89heW8eBMRn7I389re/XQnYtddeuxLplFFeiDr2b7K/l0w1+zW5EMqI2I037u8grJ4blkOW/u8/I2bdGLHwqYjBCRGr7RjxwrMjxj7Tdr2WRyDDadh5kBKnYDNJwT5U3p/DjLKP8D0mOsiWk5kul/Tyfe5D6OZFP/vFL35RLf/lxGH+5nAqLiYhODAJwUod6HNcLKtG9LKnePvtt19cFp/DmSxt232wV3Z+TwISkMBoJ6BYHe0tZP0kIIF/KQJ3PzonHpo5L9CmkyaOi/XWXKmHPOM/H4JFc2bFghm3VcuGB1ZaNcZM3ijGTFy7tRfhZ2zIJvJbrMvzQpCwfxjhihBE0CytUF2e79H6s9nnOvvmiPmPRoyb9PRP1ox9+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ffqiKVOmSEQCEpCABCQgAQlIQAISkIAEJLDcCcyZMyceeOCBGJg2bdqi5V4bKyABCUhAAhKQgAQkIAEJSEACEniGwHX/D/JR8BB+HBa+AAAAAElFTkSuQmCC"/>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p:cNvSpPr/>
          <p:nvPr/>
        </p:nvSpPr>
        <p:spPr>
          <a:xfrm>
            <a:off x="0" y="1090698"/>
            <a:ext cx="1219200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Arial" panose="020B0604020202020204" pitchFamily="34" charset="0"/>
              <a:cs typeface="Arial" panose="020B0604020202020204" pitchFamily="34" charset="0"/>
            </a:endParaRPr>
          </a:p>
        </p:txBody>
      </p:sp>
      <p:sp>
        <p:nvSpPr>
          <p:cNvPr id="4" name="TextBox 3"/>
          <p:cNvSpPr txBox="1"/>
          <p:nvPr/>
        </p:nvSpPr>
        <p:spPr>
          <a:xfrm>
            <a:off x="730250" y="1174170"/>
            <a:ext cx="11125052" cy="4278094"/>
          </a:xfrm>
          <a:prstGeom prst="rect">
            <a:avLst/>
          </a:prstGeom>
          <a:noFill/>
        </p:spPr>
        <p:txBody>
          <a:bodyPr wrap="square" rtlCol="0">
            <a:spAutoFit/>
          </a:bodyPr>
          <a:lstStyle/>
          <a:p>
            <a:pPr>
              <a:spcAft>
                <a:spcPts val="600"/>
              </a:spcAft>
            </a:pPr>
            <a:r>
              <a:rPr lang="en-US" sz="4000" dirty="0">
                <a:latin typeface="Arial" panose="020B0604020202020204" pitchFamily="34" charset="0"/>
                <a:cs typeface="Arial" panose="020B0604020202020204" pitchFamily="34" charset="0"/>
              </a:rPr>
              <a:t>Expectations from hospitals:</a:t>
            </a:r>
            <a:endParaRPr lang="en-US" sz="3200" dirty="0">
              <a:latin typeface="Arial" panose="020B0604020202020204" pitchFamily="34" charset="0"/>
              <a:cs typeface="Arial" panose="020B0604020202020204" pitchFamily="34" charset="0"/>
            </a:endParaRPr>
          </a:p>
          <a:p>
            <a:pPr marL="457200" indent="-4572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Expand surge plans </a:t>
            </a:r>
          </a:p>
          <a:p>
            <a:pPr marL="914400" lvl="1" indent="-4572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Allocate beds for COVID</a:t>
            </a:r>
          </a:p>
          <a:p>
            <a:pPr marL="914400" lvl="1" indent="-4572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When beds are not available</a:t>
            </a:r>
          </a:p>
          <a:p>
            <a:pPr marL="1371600" lvl="2" indent="-4572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single rooms to double rooms</a:t>
            </a:r>
          </a:p>
          <a:p>
            <a:pPr marL="1371600" lvl="2" indent="-4572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utilize other locations onsite and offsite of hospital premises</a:t>
            </a:r>
          </a:p>
          <a:p>
            <a:pPr marL="457200" indent="-4572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State provision of staff, supplies, equipment</a:t>
            </a:r>
          </a:p>
          <a:p>
            <a:pPr marL="457200" indent="-4572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Hospitals on diversion – concerns on impact to the region</a:t>
            </a:r>
          </a:p>
          <a:p>
            <a:pPr marL="457200" indent="-4572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Crisis MODE – what can we do to avoid diversion</a:t>
            </a:r>
            <a:endParaRPr lang="en-US" sz="2800" dirty="0">
              <a:solidFill>
                <a:schemeClr val="bg1"/>
              </a:solidFill>
              <a:latin typeface="Arial" panose="020B0604020202020204" pitchFamily="34" charset="0"/>
              <a:cs typeface="Arial" panose="020B0604020202020204" pitchFamily="34" charset="0"/>
            </a:endParaRPr>
          </a:p>
        </p:txBody>
      </p:sp>
      <p:sp>
        <p:nvSpPr>
          <p:cNvPr id="7" name="Rectangle 6"/>
          <p:cNvSpPr/>
          <p:nvPr/>
        </p:nvSpPr>
        <p:spPr>
          <a:xfrm>
            <a:off x="8031125" y="1175233"/>
            <a:ext cx="3923414" cy="1552353"/>
          </a:xfrm>
          <a:prstGeom prst="rect">
            <a:avLst/>
          </a:prstGeom>
          <a:solidFill>
            <a:schemeClr val="bg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025809" y="1485810"/>
            <a:ext cx="3997842" cy="830997"/>
          </a:xfrm>
          <a:prstGeom prst="rect">
            <a:avLst/>
          </a:prstGeom>
          <a:noFill/>
        </p:spPr>
        <p:txBody>
          <a:bodyPr wrap="square" rtlCol="0">
            <a:spAutoFit/>
          </a:bodyPr>
          <a:lstStyle/>
          <a:p>
            <a:pPr algn="ctr"/>
            <a:r>
              <a:rPr lang="en-US" sz="2400" b="1" dirty="0"/>
              <a:t>WEEKLY CALLS WITH</a:t>
            </a:r>
          </a:p>
          <a:p>
            <a:pPr algn="ctr"/>
            <a:r>
              <a:rPr lang="en-US" sz="2400" b="1" dirty="0"/>
              <a:t> DSHS and RAC</a:t>
            </a:r>
          </a:p>
        </p:txBody>
      </p:sp>
    </p:spTree>
    <p:extLst>
      <p:ext uri="{BB962C8B-B14F-4D97-AF65-F5344CB8AC3E}">
        <p14:creationId xmlns:p14="http://schemas.microsoft.com/office/powerpoint/2010/main" val="3416933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960" y="69783"/>
            <a:ext cx="9784080" cy="1508760"/>
          </a:xfrm>
        </p:spPr>
        <p:txBody>
          <a:bodyPr/>
          <a:lstStyle/>
          <a:p>
            <a:pPr algn="ctr"/>
            <a:r>
              <a:rPr lang="en-US" dirty="0">
                <a:solidFill>
                  <a:schemeClr val="bg1"/>
                </a:solidFill>
              </a:rPr>
              <a:t>DSHS – RAC Meeting</a:t>
            </a:r>
          </a:p>
        </p:txBody>
      </p:sp>
      <p:sp>
        <p:nvSpPr>
          <p:cNvPr id="6" name="Rectangle 5"/>
          <p:cNvSpPr/>
          <p:nvPr/>
        </p:nvSpPr>
        <p:spPr>
          <a:xfrm>
            <a:off x="0" y="1222408"/>
            <a:ext cx="12192000" cy="712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1" descr="data:image/png;base64,iVBORw0KGgoAAAANSUhEUgAAA6wAAAHVCAYAAAD1iXZkAAAgAElEQVR4XuydB5hV1bn+3xmGoffemxTpCAiCFQuIKPYYjTdq7j8m0ShqjEZjr0k0MYlGo0bNTb1XiV0RGxZAQZAuSO+992HK/3n3mj3ss2efM6efdea83/PwADN7r73Wb61z9vrW1/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fvn17nHHGGTjxxBNRt25dLF++HA888ADKysrwve99D2eeeWbg+DZu3IgHH3wQO3fuxKWXXorzzz+/4jq+HBcsWIA333zTaY/Sq1cvjBkzBscddxwKCgoC24ymf7yR7c+fPx/vvfceli1b5oyjfv366Nu3L8aPH48OHTogPz8fL7/8Mt59913cfvvt6NGjR6VnzpkzB4899hhuuukmDB48GI8++ijWr1+PX/7yl2jVqpVz/U9/+lNs37694t7CwkJ07doVo0aNwtChQ1GrVq2smX91VAREQAREIPcISGHNvTnXiEVABEQgawlQgXvnnXccZYyKKBW7KVOmYMaMGY4yefHFF2PRokWOIkrltWbNmnj66acDx/u///u/zr27d+92lMTvfOc7znWHDx/G888/j5kzZ+KYY47Bqaee6rT12WefYd68ebjmmmswcuTIwDaj6d/Bgwcr2qcSyvZbtmyJ2bNn44MPPnD6fP3116NPnz5YunQp7rnnHpx11lm46qqrKj3zmWeecfp01113oU2bNo6ivmnTJuf/rVu3dq6//PLLHWX7sssuc/7PNjnuzZs3Y8SIEfjRj36UtetBHRcBERABEaj+BKSwVv851ghFQAREoFoQWLVqFR555BFHMbv55pvRsGHDinHR6rp27VpHaXUVVloPaYG84oorHIXPK1RKb731Vkdhe+ONN0IU1rlz5+J3v/sdBg0ahB/+8IeoU6dOxa2ffvqp83+27Zdo+0dF+Mknn3Ta+MEPfhDSPsfxxBNPoEmTJnj44YcdS+4vfvELxwr8+9//PsQaumvXLkdBbdSoEW677Tbnd+EU1iFDhjjMvPLss8+C4yGfs88+u1qsEQ1CBERABESg+hGQwlr95lQjEgEREIFqSeCf//yn4wr885//HAMHDgw7RldhHTdunGMlpfLnKnTuTZMmTcIrr7ziKIO0RnotrL/+9a8dt+M//vGPIUpxVVCj7d/999+PNWvW4A9/+INjufULFUlaQO+44w7HRfjDDz/EX/7yF8fqSgXbFboq05J80UUXgWOlxKKw0sLK6xs0aOA8i39LREAEREAERMA2AlJYbZsR9UcEREAERCCQAJVLuu/+6U9/ikjIVVj/67/+y4nn/PLLLx2llO7DFLrkMtYzLy/PUWRp5fQqrLyvZ8+euPPOO2OaiWj7x/apiFLxDpLFixc7iuR3v/tdRxFdt26do5iyTzfccANq1Kjh3EYFmcosFd969erFrLDyhl/96ldYvXq1E/Patm3bmMari0VABERABEQgHQSksKaDsp4hAiIgAiKQMAHGcDZv3txJMhRJvAprt27dcO+99zqxrRdccIFz28qVKx2FkDGddBVmjKersNJqSeU2yIW2qgFE07+tW7fixhtvdFxwr7zyysAmV6xY4Siop5xyCr7//e87Cjb/v3//fqdvzZo1c+6j8soYWFpeXYnFwsp7GKs7ffp0p93OnTtXNUT9XgREQAREQATSTkAKa9qR64EiIAIiIALxEKCCx2RLsSisjGl96KGHsG3bNif+tXbt2njhhRccV2G2Q8ukV2GldZMuu/EorNH0jxZfxs6yX7S0BomrsJ5++ulOfCmFrtBM6PSzn/0M/fr1c2JzH3/8cSc7MLMWJ6Kw0gJNC2unTp3imRbdIwIiIAIiIAIpJSCFNaV41bgIiIAIiECyCFA5KykpcVxgI4nXwkrF8KuvvnISGTGBEpU7WjhZBocutxSvwlpUVORk4x0wYIDjLhyLRNs/Pi+SQvzNN984FtWrr77a6Sdl3759uO6663DyySc7LszMDsw4W1pGmWE4XoWVrtFMVkWFlcmsJCIgAiIgAiJgGwEprLbNiPojAiIgAiIQSIBJkOi+evfddztlWsKJX2HdsmWLowAyRpNur4z79FoUvQor22TNU7ruMisva6NGK9H2j0om2//tb38bmHTpqaeecuJuaRFu165dxeOZDIrWV7o4/+Y3v3HGwhqrXonFJdjl0rhxYyf5lDcbcrRj1nUiIAIiIAIikGoCUlhTTVjti4AIiIAIJIUALYp042Vc6oQJE0KUSVolWY+UtVT9CmtpaaljlWW5GiYsat++vaOU0j2Y4ldYqdC++OKLTkZeWmVZWsaVL774AiwnQ8utX6LtH917//3vf1fEz3rbpzWYJW+YBZlj9ArrtLLcDuNuP/roI8fSeuKJJ8atsDJ51bRp05y6sqNGjUrKHKkRERABERABEUg2ASmsySaq9kRABERABFJCgMmHXnrpJcfK2rVrVwwbNsyxQFIRZT3RU0891Yn59Cus7AyvoVWSyitdbc8888yKPvoV1j179oBWTrbTv39/DB482En2xGdQKWaypiAFL9r+edun6/HIkSOdWFpaVTk2WoLpttyiRYsQjrSI0oLKTMm8/umnn67EOZyFlcmZLrzwQud6WmlnzZrllNZhYicqrBIREAEREAERsJWAFFZbZ0b9EgEREAERqETg0KFDoJWTVlBm9KXQ4koF8oQTTnCspkycRBdgxqK6MaDFxcWOsrdz507HSltYWFjRNjPxMoPw+eefX/GzvXv34uOPP3aU1A0bNqBmzZro3r27U2aGJWm8VlFvJ6PpH69n+7SSfvbZZ077FMaQDh061LGgNm3atNLY3fhdJoziNRyfXxiTysROdHlmgioKswkz6ZQrVHaPPfZYR1FmTC/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CIiACIiACIiACIiACIiACNhKQAqrrTOjfomACIiACIiACIiACIiACIhAjhOQwprjC0DDFwEREAEREAEREAEREAEREAFbCUhhtXVm1C8REAEREAEREAEREAEREAERyHECUlhzfAFo+CIgAiIgAiIgAiIgAiIgAiJgKwEprLbOjPolAiIgAiIgAiIgAiIgAiIgAjlOQAprji8ADV8EREAEREAEREAEREAEREAEbCUghdXWmVG/REAEREAEREAEREAEREAERCDHCUhhzfEFoOGLgAiIgAiIgAiIgAiIgAiIgK0EpLDaOjPqlwiIgAiIgAiIgAiIgAiIgAjkOAEprDm+ADR8ERABERABERABERABERABEbCVgBRWW2dG/RIBERABERABERABERABERCBHCcghTXHF4CGLwIiIAIiIAIiIAIiIAIiIAK2EpDCauvMqF8iIAIiIAIiIAIiIAIiIAIikOMEpLDm+ALQ8EVABERABERABERABERABETAVgJSWG2dGfVLBERABERABERABERABERABHKcgBTWHF8AGr4IiIAIiIAIiIAIiIAIiIAI2EpACqutM6N+iYAIiIAIiIAIiIAIiIAIiECOE5DCmuMLQMMXAREQAREQAREQAREQAREQAVsJSGG1dWbULxEQAREQAREQAREQAREQARHIcQJSWHN8AWj4IiACIiACIiACIiACIiACImArASmsts6M+iUCIiACIiACIiACIiACIiACOU5ACmuOLwANXwREQAREQAREQAREQAREQARsJSCF1daZUb9EQAREQAREQAREQAREQAREIMcJSGHN8QWg4YuACIiACIiACIiACIiACIiArQSksNo6M+qXCIiACIiACIiACIiACIiACOQ4ASmsOb4ANHwREAEREAEREAEREAEREAERsJWAFFZbZ0b9EgEREAEREAEREAEREAEREIEcJyCFNccXgIYvAiIgAiIgAiIgAiIgAiIgArYSkMJq68yoXyIgAiIgAiIgAiIgAiIgAiKQ4wSksOb4AtDwRUAEREAEREAEREAEREAERMBWAtYqrGvXrsULL7yARo0aYfv27ejbty8uuOACHDp0CH/+859Rs2ZNbN68GSNHjsTo0aOd/0tEQAREQAREQAREQAREQAREQASqDwFrFda//vWvaNq0Kc4991ywk/fddx9uvvlmvPHGG+jXrx+GDx+Offv24d5773V+3rZt2+ozKxqJCIiACIiACIiACIiACIiACIiAowuuW7cOeWvWrCnr0KGDNUg++ugjzJ4921FYlyxZgoULF+L666/Hww8/jB/+8Ifo0qWL09cHH3wQl1xyCXr27GlN39URERABERABERABERABERABERCBxAlYq7AWFxdj8uTJeOWVV1BYWIjHHnsM9evXxy233IIJEybAVa7587Fjx6J3795R0aBL8aZNm6K6VheJgAiIgAiIgAiIgAiIgAiIQDYTqF27Nlq3bp21Q7BWYf3www/x5Zdf4o477sDbb7+NTz75BD/72c/w61//Gtddd12FhfX+++/HpZdeil69ekU1CUVFRU5MrEQEREAEREAEREAEREAEREAEqjsBGv+aNWuWtcO0VmG9++67cdVVV6Fr164O3AceeACXXXYZXn/9dYwbN65CQb3tttscBbZjx45ZOwnquAiIgAiIgAiIgAiIgAiIgAiIQGUC1iqsdAVmFuAhQ4Y4FtGvvvrKUUzXrFmD1157zXEDnj59Olq1aoWLLrrIcRuWiIAIiIAIiIAIiIAIiIAIiIAIVB8C1iqsjGHdtm0bSkpKHNosb8MY1tLSUufnR44ccX7erl276jMbGokIiIAIiIAIiIAIiIAIiIAIiEAFAWsVVs2RCIi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tVOjjom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jVNTtAnYvwAo2QMUtgXqDwDy64Tvqa7PLj6cyQNLgIPfmjmt3RWo1yfyStT14uMlUHoI2DcXKFoP1GgI1D0WqNUuPCNdLz7+1aH3RnLfGzbuJdQnERABEagmBKSw2jaR3IQu/h5wcDlQdgTIrws0OR3o+QJQ0Lhyb3V9dvEpKwHW/x5Y8whQvMfMZ0EDoP0tQIefAXk1Q+dY14uP/1NfcgBYcjWwYxJQesCsmdqdgV4vAQ2Or/wdoevFx78q9N5I7nvDtn2E+iMCIiAC1YyAFFabJpQn3nNPAw4srtyrZucALb5T+edrHtb1pJItfA6vBzhnJXtD57JGPaDjHUCtDqE/1/WGh/gcXRfbXgX4xy91ugKd7q38c11vmIjP0bWh94ZhEet7o+V3gZ5/iWyZtWlPob6IgAiIQDUhIIXVponkJmLlnTb1SH0RAREQAREQAREggZotgYEfA3V7i4cIiIAIiEAaCVirsL722mvYuHFjBYqvv/4av/zlL9GoUSM8++yzqF+/PjZs2IDBgwdj7NixKCwsTCO2FD1q0aXA1pdT1LiaFQEREAEREAERiJsA3e8HfAw0Ghl3E7pRBERABEQgdgLWKqzeoXz66ad45513cNddd+Fvf/ubo6QOHToU7Pzdd9+Nm266Ce3aRUg4EjuXzNyx4nZg7a8y82w9VQREQAREQAREIDwB5pEYMMUkQpSIgAiIgAikjYD1Cuvhw4fxwAMP4KSTTsLo0aNx++2349prr0WXLl0cSA8++CAuueQS9OzZM23QUvYgJsKYPQQoK678iEYnA31eBWo2Pfo7Xj/vTODIVl2fDXw4SxueAZZPAEoPh85ZXiHQ9VGg/U2hP9f1hof4GA7FuwB6Yux8v/JnvqAJ0G8S0NCTeEnXH+UkPoaF3htH10Qy3hsp2xCoYREQAREQAZeA9Qrr8uXLHRdgKq10+73lllswYcIEdOhgktM8/vjjOPvss9G7d3QxJYcOHQpxNbZpKRQWr0S7DWcAKAvpVlFBF2xq/jxKCo2S7pU6+95By12/QH7p0SQ+uv4oIdv45JUeQNMd96DhgYkh87i3znnY3uwhlOXXC/m5rjc4xOfosqhRtBqttl+LWkfKyyIBKM2rhy1NHsbB+udW+o7Q9eKj90bi78niGq2wocU/A9/DNu0j1BcREAERCCJQu3ZttGnTJmvhWK+wPv3002jfvj3OPddsxG699Vb85Cc/qbCwUpGlhbVXr15RTUJRURF27NgR1bXpvagU9Tfehvp7/m4eW9AEpc3Go6hwAPbWHoOS/ICSNuUdrH1kIeoe/hwFpZtRVNBD1/smzjY+7F79Qx+izpFZQFkZDhYeh/21z0AZ8sIuOV0vPt7FUaN0D+ofmoRaxYtRnN8CB2qdiEM1+4VdP7pefPyLw7bvRRv703DbQ8jf87GD7lCdEdjVMfSgMb17BD1NBERABOInQKNf06YeL834m8rInVYrrEuWLMGTTz6JX/ziF2jbtq0D6LHHHsO4ceMqFNSf//znuP7669GxY8eMAEzaQw+vMyVtDi4zTTa/AOj9MpBXI2mPUEMiIAIiIAIiIAJREtj+BrDgfOP1xIRLI3cBNepGebMuEwEREAERSBYBaxXWkpISPP/882AM6w033FAx3rlz52LixIk444wzMHPmTHTq1AnnnXde9mcJZnbgby438at5+cCAT4BGJyZrntWOCIiACIiACIhALAT2LzAHyUe2mbv6vg40Oy+WFnStCIiACIhAEghYq7CWlZVh165djiJar97RuD7358XFJjFRixYtkoDBgibmjAR2TzMdaXwKMOAjAPkWdExdEAEREAEREIEcJEBFlQorFVdK258A3Z/KQRAasgiIgAhkloC1CmtmsaT56bs/BeacYh5Kt6Nj/wW0uCjNndDjREAEREAEREAEjhIoBRZeCGx73fyowfGmDqvcgrVIREAERCCtBKSwphV3wMPKSoBFFx19Idbpbuq81TIxuxIREAEREAEREIEMEdjwFLD0evPwWh2BgR8DtbtmqDN6rAiIgAjkJgEprJme94NLjcvR4fWmJ47L0ZM0tWa6Z3q+CIiACIiACOQ2Ab6jZ7DOexmQXwvo/z7Q6KTcZqLRi4AIiECaCUhhTTPwSo9b/xSw7KflWQhrAMcvBWpXrrea6W7q+SIgAiIgAiKQewTKjMJKxZXS9VdAh5/nHgaNWAREQAQySEAKawbho/QQMGsQcGCx6UXL7wDH/juTPdKzRUAEREAEREAEvAR4qLyenk9MijgKGPCh+IiACIiACKSRgBTWNMKu9Kgt/zKlbCj5dYD+k4BGJ2eyR3q2CIiACIiACIiAl8D2N4EF48s9oQrK67EerV4gWCIgAiIgAqklIIU1tXzDt156AJg/Dtj1sbmm/gCg/4dAzWaZ6pGeKwIiIAIiIAIi4CegeqxaEyIgAiKQUQJSWDOFf/9cYM5pQPFO04MuDwEd78hUb/RcERABERABERCBIAKV6rH+GOj+J7ESAREQARFIEwEprGkCXekxq+4BVt9vflzQBBi6GChsmane6LkiIAIiIAIiIAKBBFiPleXnXjO/VT1WrRMREAERSCsBKaxpxV3+sJL9wBdtgeI95gftfwZ0+00meqJnioAIiIAIiIAIVEVA9VirIqTfi4AIiEDKCEhhTRnaCA2v/Q2wojwtfkFjk3Gw/nGZ6ImeKQIiIAIiIAIiUBUB1WOtipB+LwIiIAIpIyCFNWVowzRcvAuYdwawd5a5oOFwo7Dm1013T/Q8ERABERABERCBqAiwHmsv4OC35mrVY42Kmi4SAREQgWQQkMKaDIqxtLH7M2D+WKBkn7mr5wtA66tjaUHXioAIiIAIiIAIpJtASD3W04ABH6W7B3qeCIiACOQkASms6Z72JVcDm14yT63VARi2HMirme5e6HkiIAIiIAIiIAKxEFA91lho6VoREAERSBoBKaxJQxlFQ4dWATN7A6UHAeQBXX8DdLgliht1iQiIgAiIgAiIQEYJqB5rRvHr4SIgArlLQAprOud++U3AuifMEwtbAwM+Bur2SmcP9CwREAEREAEREIF4CKgeazzUdI8IiIAIJExACmvCCKNsoGgTMPc04MBic0Oz84DeLwP5hVE2oMtEQAREQAREQAQyR8Bfj3UoMGAKUENJEzM3J3qyCIhALhCQwpqOWd49FVjzELBzMlBWYp7YbxLQdHQ6nq5niIAIiIAIiIAIJIOA6rHGT3HTC8Dmv5n7W1wCtP1J5LZsuz7+ketOERCBBAlIYU0QYJW3r/8jsPJOoGTv0UvzCoD+k4DGp1d5uy4QAREQAREQARGwhMDBZcCMHgDKgPxaQP/3gUYnWdI5S7txZDuw9Fpg68TQDjY7F+j5PFCzZejPbbveUqzqlgjkEgEprKmcbVpW550OlB6u/JR6/YH+k4HCVqnsgdoWAREQAREQARFIGgF/PdZHgQ63Ja31atnQmkeAVb8Eykp9w8sHajYH8n2VEsqOAIwXzsT1HX8BdHmwWk6DBiUC2UxACmsqZ89bs83/nBoNgIFTgPrHpbIHalsERCALCOzevRv8Q2nYsCEaN26c1F6XlJRgx44d2L9/PwoLC53269ZV3J0LORf5HDx4EDt37kRRUZGzFpo1a4YaNWokdd1V28aW3QDQe4rSWPVYq5znr/oD++dXeZkVFzAR5tBvrOhK0juxfyFwoHxsdboD9QdEfoRt17PCxt5ZwOE1QEFjoF5foFbH8GPQ9ZH5JH2BpbZBKayp5LvoUmDry8FPYO1VZgluNDKVPVDbIiACFhMoKyvDN998g4ULF6K4uNjpaUFBAY499lj07t0b+fn5Cfee7U6fPh0bN24EFbO8vDzUq1cPJ5xwApo3b55w+9neQC7y4eHFtGnTsG/fPnANUlFt2bIlRo4ciZo1VRe8yjW9/S1gwXnGLZghPiN3ATXqVXlbzl4wrSVwZGt2DL+gkZnP6iRlxcC6xwFaukv2m5Hl1zVlFWlR5n7UK7Zdz76x34u/Z3LB0GuRn7ta7YFefwcaDq88W7o+Mp8sXN9SWFM5aTyB5UlskBS2KS9r0zOVPVDbIiACFhNYv369ozgcOXIkpJdUWocPH46OHSOcHkcxLiqoM2bMwMqVKytdTaX1jDPOcJTXXJVc5EPL6ocffog9e/ZUmnauN647rj9JBAK0PM091bitUvq+BjQbL2ThCCy8CNj2n+Df1u1T+eB+zxfA/nmZub7ZOUDft6rXXG5/E/jmitBcKhwhD1l6vgS0uDh0vLZdT0vpt9ceTdjl7W3tziZTd+1OR3+q64+yCOKTpatbCmsqJ6rh7b8AACAASURBVK70EDDnROPC4Jc2/w10f9qcEklEQARykgAVh82bNweOnRYvKpSJCN2M+YxDhw4FNtOvXz/wT65KLvJZsGAB5s0LVgZq1arlrLlGjRrl6pKIbtyqxxodJ/eqnR8A88ccrZLg/pyhUf3eAhqdHNre3hnAvDFA8c7Qn2fq+thGa9/V884Adn4Y3K8a9YEaDUN/xySh3kSh3t9m4nqUlsc0Gy+kSlLQFMiv7fmxrg9h1OluoPN99q3LGHskhTVGYDFfvuo+YPW95ra8fKB2V6D5+UCne+VCFDNM3SAC1YvAxIkTcfhwQFI2fl3k5eGYY45x3HYZc8rYVjfGkJbB7du3g1/g/phUtkdFjPGJdAPmH7p9Bkn79u1x8sm+zaKFiCONN5Hubtu2DR988AFKS/3JYEyr2cInFgafffYZ1q5dG3gLXdBPP/10tGjRIpYmc/Ba1WONadKX3wSse6L8ljyASg9jKNtPAFp+t/LBPV1St74CrHsMOLDUuF6n4vq1jwL7FxxVpDv8HOjyUPUzJGSTS3ZMC0sXR0WA3h/0AslykcKa6gn0nmy1vhro9luAp4R5Sm6RavRqXwRsJzB58mRQaYokVFzposnYwrZt26JTp05YsmSJo4hS0eLv69Spg65duzpKLOMT6WJMJa8q6dWrF447zu7Eb4wxpdu0d7xMEjRixIiEY3B37drlWKDDHRpkA5+q5tj7e1rzp06dGtbizsMPKqxNmjSJpdncvHbDn4Cl15mxM/HLwI/NgbQklEDxLuCLDkDJPvPz1v8NdH0IyK9j9kKRhPeUHjBXpOL6g8uB+WcDB6kUA+h4h1FYq5t8fQJAN2tJbhJofzPQ7fGsH7sU1lROIYO+p7cqD3LPA3r/X+VYgVQ+X22LgAhYS4BWUFq7gmIJ09FpKiejRo1C06ZN0/G4uJ6R6hhTukrTwhpuDhjPyYOAbBcq5osXL3ZimcNZ2znGBg0aOAqrMkhHMeOqxxoFJJhEPyvvMNfSssoa9A0tSTbJ8jlUWF132canmnKD/iRE0Y3U3qs2PmfyqTBMzSv5hUDTcUBNn0dF8Q6Acay2XM8+001839eVGddsCjS/iCcaob/T9YYH+fSbDDQYbO/6jLJnViusPFF/4IEHnKHQLW7ChAnO5uq5557D11+bhfvTn/7UyahppTBuY96ZpmsFTUySparSiFs5EHVKBEQgmQSoIE2ZMsXJ0hokHTp0cNyAV69enZBC26pVKydx09KlS0GlxSsDBgxAnz59kjmspLeV6hjT5cuXY+bMmWFdghlHfMopp2Rt5lxa4KmoMgu1P7FX0GTRJXjw4MHo3r170uey+jVYBszsBRz41gyty6NAR9VjDZlnxqDOPf2oolF/oEmQw0y8tsiqu4HVZp/puB2zf7Xa2tK75PSDVuql1wObXgxtr9V/mVwqNXwlznj9shuBjc/bcT17cXgtMH9caDIuxt72eglofkFlTrrexCaH45OclZXWVqxVWBlj8+c//xlXX301unXrVgGFLnR0a7ryyiudl/CLL76I22+/PWHXsJRQX3k7sOZXpum6Pc0XYWHrlDxKjWaGAC00dM/keuW/mayEcYd020xGSZLMjEpPTRUBWrc2bdqEL7/80ok/dYWKJQ/juGZYD5OxkxReT+V2y5Ytjusw3X3deq1BfaRrMJVdKlr8U7u2SUTBWpvr1q1zlBdXcaU17eyzz7Y6I2yqYkzJlTxY7sctJ0RWVO7Jh7wp2aDAUSlds2aNcyjBtcFx0HWch7z8Gcfitapy3t3YaPLlOuT9zB7sjpklj8iC7uaSCARUjzXy8tj9ubFguu7AXX8FME7UJtn1icn4TCloaPZp9QfZ1MPk9GXb68DC801bdMWmi2ibH1S2THqftv1tYM90E0PccBjQbFxmr6d7+bbXTNxxYSug8SigAUNawnxP6frIfJKzstLWirUK63/+8x8nLosbKq/cc889+P73v1/hpvXggw/isssuc17AVgldTXiyuPsz0y1+sBxXE8WuWjVPCXbmk08+wYYNG0I2hNzk0nKVy9lXE8RabW93lSSvtYsup0OHDq1IqBRu8FQ6qLB+/PHHjgIaJD179nQsZOGEa5Vr1lVgeC3vsVU4XsaYhrMOtmvXzkkaFatiRaX0o48+qojlZIzwiSee6Ch6fNbbb79dcaDA340ZM8ZJemWjsI7v3LlzK1mJ+T3kTybFgzTGLPPd6hV6M33++ecVnJkt+NRTT3UOTyQRCITUY60BjNytZIpeXEt+AGx6oVxJqgecsMm4BdskZSXA1EZHQ7eO/TvQ8nKbepicviz9MbDhGdNWvT7G48/vCpycJ6kVEUgJAWsV1t/+9rfOy5bJH/bv3+9sHq6//nrcddddjmswX7yUhx9+GOeffz569+6dEkBxN3p4gzm1c4P5O90FdL4/7uZ0o30EGA9GC02QsLYlY8Hq17fs5WwfxpzoEWMxly1bhjlz5lQkQ6JC0aNHD/Tv3z9qKyeVKSbNoeLpl2hiUplciAqga2Wl2zHXKRUU24Tf/7Nnz8a335a7XAZ0kFmTybBv375Ru+3u3bsXn376aYWlmsou54DvEFfxZX1ccnatr7SAUzFm4iubhO9Gzmc413K3r8z6y9AZ13LvHwMPMGh95/p0DzNoieWYVeImwoz767H2eQ1ornqsDrHD64GZPcsVQQAdbgW6/tqmj8/RviwYB9CaSGHJwR7P2dnPeHtFC/fc04C9X5kW6ELb55XI1tJ4n6X7RCBFBKxWWLmRYpwVN3sPPfQQLr/8cjz55JOOwtq5c2cHyf3334+LL744aoWVbk88TU611CpagDZbr0B+qYlRW9/iXzhc+/hUP1btp5EAFZBwGV6pjHCDyE2fRAToMu5muSUNKkY8dKPbbqyu43Q9pxLndSmm4kZLLd2KI1kbqYywH3QBdftBCysVV9uESiMt0pGSBLljcF3xaQ2NJFT4yY5Kqytt2rRx3Ki980BlmZ9vWnjdZ3Tp0sWZL5uEiuqiRYvCxuByTLRCU+HmGqlqbXCdeg9DeODG9WGbom7LHOSX7ETbrZej8Ig5VNnb4ApsbayDabJotvs3aLTHWPRK8xtgQ/O/oaiWnTWfG+75C5rvftjpa0lBe6xu84ktSywp/ahZvAptt1yBGiWbnPa2Nr4XextcmZS21Uj2EHDDRbKnx6E9tVZhffbZZx33rHHj6DNvFNMrrrgC//rXv0JcgO+++25cddVVUWdypCudP/lIKiavcOfLaLzpetN0QSNsOWY+kGefFSMVY8+VNmmR4IY6SLg5pLulrW6E6Zoj14111apVFVYgboIZH8cYO/8GOtbr0zWOaJ8T1H8qUW58INuhNZPlUoLGH+1zaPnj9xjbpTLBgxFa9aMRKmMzZsyomA/eS5fkWBXnaJ4V7zWM86Wrq1uah2PjISXH7SpP9HCghdEVXkPlil45QYoZ712wYEHIIROVVd4TpOjyXcHkfq5yy2sGDhxolXLP+GZaoV1LsJ83xxdLYi3ypkLPwwJXeAjC8AYprQGruawUjTf8Nwr3GOvckdoDsbPjf+QWfGQbmqy5ADWLjCJfXG8YdrX/F0rzo/uOivd7I977ah6cgSZrLqnIiru1yzSU1T6aOyXedm25r2DfZ2iy7rvIY6haXj52HPMligs62tI99SNNBPgdns0ly6xVWHlqzGzAv/vd75zN1csvv4w77rgDX3zxBebNm4fbbrsNb7zxhvP/O++8M+rNWprWBbDkv4FNfzGPazYW6FvubpK2DuhBqSbAzS/XYpBQKaOHQLRKRKr7mqn2uaFmzKVXsWBfGEPHkip+d8NYr8/UuMI9N1z/3euprNLNki6amRRmx2XiJ1dOOukkx8pog5DhpEmTKpQwKp9nnHFGJWZcU1xb3pI0XFeMRfXz5UECswFz3K7Fli/uM888M6I7Nq3RdB92FWe2y9hOW5Q3HliwLI/XYuydQ9aqdb2Rop1bjpVuxl7vEVqXhw0bZtWhRrTjSfl1IfVYOwADp6geKxMZzT8LKC2Pte/+J6Dtj1M+FXE/gPVY6TLLzLKUHs8Aba6Nuznrblx5F7DmQdOten2BIdy3KKGadfOkDkUkYK3Cyl6/++67Fe67F154oXOyTZeud955B9u3b3cGds0111g4xWXAl12AQ6tN37o9AbS/0cJ+qkvxEuDGl9aXcMlv6IJ32mmn5fwGj0oRWSVDuPHmBtxW4UafB2gsRRMkVHJYIsUGt1J+8VPRcWMfbVHE2C8mhdq5c6eDkFbNIUOGhPWg4fVfffVViKcDOTOxENcLPR0ozJZLS6SreNKqzLmoygPCXwfWtqzBtJazlq/XIsrxsp/Mrk/LeTzij/MlR4bn0DNA4iNQqR7rZKDRybmNadF3gK3/ZxgUtgGO/9a+ZEveGXJiPE8F9s4yP21xMdCb/a8mSt3soUfjV9vfAnR7LLfXp0aflQSsVlizkig7zbpsrM/GVOD5tYABHwEN7d1oZy3nDHSc1hlaVemu6M3AydgAKq/uz/h/WoWq2hBnYAhpfeSrr74a4g6byMNpnbzoIhYIT79Q6V6xYoXzYMaeMtEPheuBrrl0T2X8H79Qw8VcMikS4+1tER64cB1TqBjSIyDerLBM5kSvGLry0ruAdTxbt469hBetmV43e7ZDhTVS7CWVSn4m6aLvsqfCRgsqP49UthiL6n42+X9aVunqGo34swbzfmavt+GzzXEx27F7cEZOHDe50SqaiJs3S+TQ0u0q+V6mPJBjkiq3bFI0HKvvNarHGjK3VOBnHguUFZsfM9kkk07aLkuuBja9ZHpZf4DJolvQxPZeV92/I1uA6W2AslJTpYLefk1HV32frhABywhIYU3FhGx4Glj6E9NyrQ7mi69O9YmHSAWybGiTcWLz58936q66m19ac5hhlHFwtFbRK8AtwcGkS4MGVcN6bjFM1ptvvhnWXTGGZpxL6V49fnx6M3BSEWNIApVRr9BKWrduXWzdurWSu3O4cWWi/5EY88uf65VjpDCumO60sQoZ0LLsdUulAszMvdFmb6dSxNIsVDpdYUbbkSNHVlnuh9fzfn4uWZs7XAkcXsfPK11bOdZYJChrMN2oeQiRKeE46RLtuu5SkabVOJ6DgnBj4LiZCT3Ik4QHE8cff3xSn5cplgk/d9mNwPo/mGYan2re+TkppcCym46yqNnMsKhnZ7KlkCna8k/gmyvMj2gVZr/r2lvyK+rlRSWcynh1G1fUAHRhdSEghTUVM7nwAlPcmNJgiClEXcPOZAOpGH51bJObw2nTpoXUXKXFgZtWJgdzLUAsC0FLE4W/P/fcc3M6jpVumF4lxLs2mNWWSWy8wrjgcGVMWGuZG+R0ChUgWu+qylQbTZ8y0f+q+sUDGP6hcA2fddZZMVlZqezSwue68Hqfx/VPBYqJf6oSZi3m58s9CKL1khZff73QSO24GZBZTzRcEqJoLLZBz2C/2D9vdmWuRbrdZkpmzZrlKOmu0GU3lgRL0fSbTPmd5lri/fcwTIex6DlvaVU9VrM0ijaaWNAD5euSrtGsP09PM9uliJbIVqaXtESy341H2d7rqvvndc+uP9DsRwsaVX2frhABywhIYU32hBTvBOacBuyfa1pufRXQ88VkP8Xq9rio6KpGJY9WKLoZRio3Eev1qR68vz90RaX1xxsnRusCLTV0jfMK3eiYsISlRyhUUhhHFsmlMdXjyWT7dO9kjJ1f4aM7JpV9f1IqsqfCEVQuiNY2t/5yomOiGy/nikLlyJ85jxYlrmHG4PoTRvmfTcWMyaPcP7TGuuVQ3GvDjTfRcSR6PxMWcb26WYxp1aSVNVpXUiqqjIUNZ9VkSRVmmKVi422TFlHmISBbKpf8fLlWPCqpXBvMohyrVNUfKqzxxnX6ExzRusoDFyprXD/pTLBGqzbdp13rONcXk0GlQnFkjHC4QyRarHmwEK17dazzmTXXO/VYTwOObDVd7vY40OZHQI264YfAOqX7ZgHFu4wnVoNhka/PBhjb3wQWXXw02VKvvwGtvpcNPTd9/KofsH+B+Xfn+4BOd2dP34N6yv0o1+W+8v1oqyuBXn+tPrG52T076n2MBKSwxgisyst5ssjg/SJT7wq9/g60KnczqfLm7L+AG/WpU6c6G1EqKdyk0n2Sm+CgzJqxXp9qQkH9obLptdhwY8r41KANKsfM8buWGG6+eW2u1mOdMmVKRV1HcuQBBrPRRiqT4ZYfYfIib0woEwMx9jAR4fzQAk7LqRubR1dKum/TOsV1S4sw54/9cK8JeibHQ5dvjoeHGm6dS2//eV9V401kPIneSx60HLqJojgOKiDR1mXlwQIVVm88t7dPZEQu/Bww7pdWdf6Mz/TWpXUPNHiwRWU1Gqts0Nir6g8VcmZpjlf8WYM5FnddMyFYPEp2rH0hK7pye8uz8XORqszTPEByv8/8feX3O9dLqp4dK5uMXb9nGjD/HKN8UvIKgSajgGP/BRQE1DjeNxtYdClwiKEGxeZ6uhKHuz5jA4vxwfPHAjveNTfV7ggcvxzIi1wbOcYnpPby5TcB654wz6gOrt0HFhkDCuNYKVxfLS9LLUO1LgIpIiCFNdlgd75vXlxOvasCYPhqoLBtsp9iZXtcTLTWBJVYYMzY8OHDQyytsV6f6kFH6o/7bCrfHActrOGEG8n33nuvQtlhjCvj+XJNaO3ixtrZv+XlOdyYCCYW8buKJroxp8WXypLfZZQbbx5AhCsPEtRnWg/p8prt4l+v0cZe0+JIt9RwykwQFyqkVIrDWa1pAWX94mgtvP5ncP74HcTPcpDwgIHji1doBWb7QS7QXD9U3iJ9N8T7XPc+HgzQGu266PJzxe8WHgClSmhdpZU1SHgQwTHbkIAqVeOvst3D64C5o4CDSytfymyzPV8KDQmK9foqO2DJBfvmALOHAGUlxoLX7TcAM9Jmk2x7HVh0oUlQRDfmEzZnt/ssXdUXji9PuFQTOGE9UDOzJdWyaTmor3YRkMKa7PlYfT+w6h7TKhMNOPWuckO88XD+EXNj5U9Qws1XOFdCbmppmfTX6UwlyUj953NpnaEVJZJ7s9s/bzkXXn/++ednNEFLKrmFa5uK4apVq8xHIYJVOlLf/OVXOAe0wMXrYk1lY/PmzVHjcJ/jd2mmtwBdMKuLZcm7XqksnnfeeY41PJzQFZXlZ4Jct917aFmNZKEOaptWbsZixiucJ2Y/DoqbplLF7L5uqZt4nuF3+fe3QeWRB1SpEnqAcA2735u0hFNh5PdlqoTf0++//35FKTnvcxL9PKaqz2lt1/vOr/Tiq1FuYc0/+hseZruWWP/1VCacJEV90jqEpDxs8feBzf9jmipsbaoj1I3/cCgpfYq1kf3zy127TdlE9H0LaHZOrK3Yc/2yCcD635v+MJ544Cf29E09EYEYCUhhjRFYlZfPOQnY/bm5rP1NQLffVnlLdbkgkutYrGOkokCFNZ0KQaT+x9ofWmC4sXTj8li/kNadeBWtWPll+npa0Ogq6lrSaFmlhTWe8c+cOdOpo0mhEsUNerwu1hMnTqyI+wtiRGWNig1dO5ltlTHKVHBp0WK8J4XP5nwynjae8WR6boKe7y+PEin2mlZMKrhbtpS7mZUfSJAdXyg8mGLcOuM7+bMNGzY4DBmzGs7y6fYpUZddtkMlmS7ftPxy/Xn7k6glMNUux5HWRjqyAod7PuecyZc4fsbnuwc4PFDk5zEVsbM2fk4C+0TX3q0vJ6e7eTWNwtpoZHLaS1crh9cY19NDpvQXmo4F+kwE8munqwfJeQ5dZzkOutI6e7gJQLffJafttLdSBszoDhwsr4Pe5SGg4x1p74UeKALJIiCFNVkknZ3SfmBqo6MuMX3fzO7TuRjZeDPkxnhr4OVUGhj7GsnSk4znuG1E6j83vdyY+ZPzhHs+N3S0QHGzTkmHu2AyWSTaFuuSshyGK2PHjo06LtL/bG6WWR7HFWZnpUIVj0yePDmsVZDujaeddprj0unGo7rPoBLkrUcZjZU9nv5l6h5a0VgixbU+h1uvVAB5nau8s7+u0kJmXPdu3KrXrZftkx8TUvEAIpzllQcBxx13XMIY2A8+g88N6k+8D6D7NA+i3GRH/naS1f+g/vmTH6UiK3AkLu4cLlu2zLFiU8iWSazi/TzGOw9W3bfyDmDNI8npEut+UmFlHdBskm2vmmRLdKWl9H0daHZeNo2gvK+lwLyzgZ2Tzf8bjjCW4mzIcuynzXwqrIeLMhMjPeADoNFJWTgn6rIIGAJSWJO5Epghb0H5l7RTf2wKUC93YhcjucvRdY3xn37hBtbNUBo0FVQUGXPGZC2xlLiIZ1qZUIWb8SChpS3WuovM5MnNrbtpZmweE89Ud6GywBheN1Muy/7QfTYR8Vq/E3HtXL58uROP51eYqFxRUcqF+Qk3D5s2bXLWv2s9Iw8qYK64WZO98Zv8TJ9wwglRZ8illZBJydyDHG9f6NbKAwObM85G6j/HwgRb5JHsA410ZgWu6nPKzw5dhN3PNw8UR48enfLv56r6lbHfM0PwvDOOJlr0doRhQXTFzMsL7d7WV4KvZxmVPq8AVFyzRsqAOScf9SzjnmfwHFMaJhtlzcPAyjtNz+t0MwcIzOKcbbLu98DyCabXtToCAz8GanfNtlGovyJQQUAKazIXw7IbgPV/NC3W7WO+IHIswJ2lFpjYxiu0wHAjGmQp5caVsY5BhendNniKT4sPXUqDlN5kTCE3oux7UHxjpP5X9Wxuzr0ZWMePH5/0zWxVfUj371n+h9ZlSiy1OCP1k+6nVKZcRZOWdybyilVoraWrsv+QhAcitBQlEt8Ya19svJ41Vam4OnucWrXgrlceRjHjszdZEt31+bmOVTkje7blVXwZE8z4cCaysl2C+u/9rkr2wVS6swJHw5+He/yMu9mhbawxHM04knbN9reBxd8LjU1l/CZredZqX/kxQddTwRu2Kvj6pHU0BQ3tngbMOdFY8ig9ngPa/HcKHpSmJvd+Bcweah5Wo75RWBsMSdPDk/WYUsDJ2PyeabDB8cDAKUB+nWQ9QO2IQNoJSGFNFvLSQ+aUdfdU02LTswG6BFt2ysj4IyYkoVLJf9Naxc0G4/ES3axzE8ONqOsWyM0nY9L4x59wyYudbnZUFLkRdGti0hLGhD1eRZaKa+fOnZ22+Kxk9Z+bLrq4MRuma12ilYdWVSqrVfU/0hJizBcVLTdJSqqTsiRrOcfbDhVK1l11LWjJinGjCyaVKVfJYXwpM/TGumaZYZXxjRQq0z179nQOQbJBUYp3TmK5z1+2hcooPRvI3/tZ5GeCdYjjTfbDzwO/g6gIM/6Rn7Vo3e1jGU+qrvX2n+uI31fuIQj/z8O1eGOc+X3EQy663pIP23PrOqcjK3A0zPwHfFwjo0aNSmuSvGj6mdZrWOty98fA4U1A3V5A8/OAgqbhu8Drt/wTWPc7U1WAMnguUD8JSbuKNgPrfgtsfx3gv6k8U4lseXlwXGki1x9aBZQeNv2nck4Fr058IRtpna9wD+NcTG8DHClPvNTzRaD1VVZ0LepOcD5Zf/XAN+aWdtcDx5QbU6JuRBeKgF0EpLAmaz78SQe6PgJ0uD1ZrSetHSqU3JR6s55yE8TsnIlkt+QGhgoFE6tQ4s0K6w6U/WOcHK2vQSUkvEAS7T+VGNbmdJmw78wmGknJjnZCqMBRYXUT1FAhZyxsqt2bo+1fsq/jnNGC6W6woy2REk0/vFmcY60Xyva5+WeZHdcqRKsqFQvJUQL8HHP+In3munXrhiFDhsR8WFCdOdMqzYMa92CK65Nu8Ew+Favwu2jevHmBtW3TkRU42v7STZmuwa7kvJU1WnDe6w5+a5L8FJlcB+j+NND2R/G0FHpPhXWtPKaUv2WZvY53Ap3vrdx+Mq5nq6w92+99IM+TFTnx0aS/hYUXAozLpbS6HOj1j/T3IZEn7p9r1lXxTtNK//eAJmcl0qLuFYGME5DCmqwpoBsJT7RK9pkWj5sBNCh3K0nWMxJsx58Ix9sc3XWZlTfeGoLMyMkkO67LZrISgrBeJjPE0toQqUZmvP2nFZdJYNyNJts5+eSTkxpH540NpHLNpEHc9FdHYTZdNyELrXPnnHNO1PGNVfGgBevtt9+usPSx9mS09Se5LhkHS3dlCq16tAhRAZAcJeDP7uxnQ2s0Px/JOMypTtx52LVkyRJn7bsHX8wmTVaxlOaqin8qkzrFMx/8zud7hUJvBx7GMVmeJEoCtOJx38ByKhRaQI9NUDliaRmWmAmSmi2Bdj8NrS3K+rFuKJP/nlivry6xkhv+DCwtPzgobAMMX2udt1zEFbb5H8DiK42bdo0GwAmbgBrhy5RFuVp1mQhklIAU1mTh3/QisOQa0xoTJozYZt0pozee0j9sup1RYY1ns0GL1RtvvFFRsoIbNFoovVlCE8VMix2tw26ij2T03x8XSWWSVpE2bdok2t1K93tje6kssS5rMvkkvcNxNMh18Nprr1VYV6mU0200mTJ79uyKGptUmi644IKoLH20BtEDwD1Q6d69u2MlrC5laZLFmC7sTBQWLotvMsrOJKuvtrVDRZXu5rSOukI3Z8b5Rlv2pSr+TOrE5G+2iD9rMg80ON5YXfXjGQ+/vxnesm/fPselnF5C0XKO53mpuacMmH+2J9ZwqHGprVEv/sd9811gy7/jvz+RO/OZjfZjk103m2XPl+YgofSgGcWQeQATaGWLeGviNhsL9H07W3qufopAWAJSWJO1OLwviRYXA72TVJctWf0DMGPGDMdSGSS0hvF0PFYXNm7SuEFz4wK5UWFCnFTEBEbqP8fEeET+icZKzI0WlUhudigcP7Oipqo8A62sfB4txhR/BtYkTnPGmuLa4hy5PLlxTXYdXR5YUKFyLeLRcKTyRWWVSiuFVvQxY8Zk4eY29VNLvnQJdtepuDBQUAAAIABJREFU/4msp8ssuJJgAlyX/Ay4idZ4FZOD0fU8muRU9Pj44osvAt2B2ZZt/HlIRQ8VxvC6n3sq1Kk49PMSp6LK9453nfJ7n94rjG/PKll1L7D6PtPl2p2Nwse/45VvfwhsfC7euxO7j4q2k6TILu+ymAfFuFwqrPyb0u1xoP3NMTeTkRsYg/tFJ6Boo3l89z8BbX+cka7ooSKQTAJSWJNFc1pL4IjZEKP7M0Dba5PVctLa8Sac8TfKlz0trLHWPKWbLhUILiQKFRS6WqbihJ1JWqj0RRLGjjEWlxa0cMJNzqRJk0JqSVLRpfKTKosbn0lOboxvspIRJW1xJNgQx0elkBYiCpNW8QCE2V+TKVQ+qVC5HKN5Dl01Z82a5XSD80uFi8m7JJUJ0O2afMO5348cOdJJJiQJT8B/QMIrud6otIbzqmBCK65RhlaEs26zHRv5MyHX66+/XqE80kvnrLNSFy9Hyyq/a9xYdO9M8HuV75+syhGw6yNg7ulmGHTfdBS+wfF/xLa9Diw8P/77E7mzdjdTHSEby8B4x03LKmNA935pftrsHJNEE77yRImwStW9e6YDX5dbuKvLAUKqWKndrCIghTUZ07VvHjCrvNA304YzfTjTiFsktC4xhi9czVO6V/J0OtZSIdxkUSFw3rU1ajibhWRb1bwY3Wy+kTZ1vJ6bJiqhtPR6LRvcGDKRk5vF1s08TNfVVLvoehVuPouKU3XZ/FOBZHIpN5NsNJbPeD8etOZ8+aXZSHBuI1ly+QXHgwJXAaOCy+vjzW4bb5+z6T4qTaxV6ybOYt+5Xul9QDdqSdUEuN54uMZEX+53Iw/SmITMK/w+ZgwoM5S7h35BrdvOnxZPb/wuS0RFOjSsmmDwFVSO+c6hJTpIeEDGgzKba/lW6nfJHmBaC6C0yPzq2H8BLS+LF5G5b/ktwIanjmbv5c9YG77bE0CrKyorXqm+PrHRZObupT8GNjxjnk13YB4kkKHtsvpeYFW5xT6b68jazln9SzsBKazJQL7uMWD5raal2l3KXXrssUJwU0SLoldZ5Qk0rWKua6W7qeJmPtpap1RSJk+eXJFkhAoiaxCmUniqzg01N3jcFLKvTETCzJpuQh33+dzkMakON9pUUOn+62YfdhOjULFl3Go6ksjwmcyq6VohqWyxf1RayS6bxXtwQZYXXnhhyg4AyJGxsu56jhQr600CRb50V2QcoCQyAWZ7ZlZmurLT+4LKB62EqT7UqU7zQobMSu0erpEdPVj4mSdPV/niIY8/azszWPO7meW+soG/3zIfjwdJuJhUfufz+5sHVbyG7y0vL++aIWMqrKk8NE3JGv16GLDHhFOg7XVA9ycTe0zxDmDuKIClcygss8MwpXp9gq2EdCPd8r/AhqeBg0uAxqcCne5N3vWJjSYzd299BVh0iXl2zRbGclyX/CwWzuNcllcs90RrdDIw4EOTIVoiAllOQAprohNYVgIwBfr2N0xLDYebL4h8OzKy0UrCk35XSeILvUePHo77K2XFihXOibU3Sy5jUKtKvsRNA9vlhtZ5H9at62wUmBkzE+JuaqjIclMT5C7m7xc3jsziGU3Ma7LGtHbtWsfS7d9wtW3b1nEZzL6kIXAscW+99VZc2Xvj5coDijlz5ji307I/bty4StmIeaDx3nvvVfTLtoQ18Y5d92UPAR6iMZOut4ZtuN7zoIdrlIdX2Zi92u96T2t8tFbWoJhUvlP4PmFctfdgNdLs8yCW7yGWD8sqWXYTsP4J0+X6A4DB5rstbjm43MRgHl5rmlAcY+woj2wDprc1NXLzahiX4KZnx95OOu/gfHPeOf+UTvcElzFKZ5/0LBFIEgEprImC9KelZ+wqY1gtEdYGpJLkCpNh0MrkuslScaIVyt388zq+9EePHh0xnpWKKrP2uophMuttJoLOVVyZ+MTr0uhvk65jdF+ONclUIn3jvQsWLAjJIuptr3fv3hg4cGCij0j7/YnWR42nw3S1pKuvO8f+ch9c1zwYcNc+lQFuZJm1VSIC6SLA9cl16roGh3suv4cYIkAFLVVx9KkeMz9ztCgzoR2Fn7nzzjuvSu8VHjCSUTiraSz9jiamPZb20nbttv8ACy8qf1w+MHInUJCA0r1nqonBpLJFGbbCeH9JYiMwexiwt9zy3fEOoMtDsd2f7qv3ziwvr7jfPHnQNKChkuSlexr0vNQQkMKaKNcDC82LwU241Gci0PzCRFtN+H66oVEJdeNL2SDdZ2k9DbLiMSETFVdXAeXGntbHevUqp9endZWJWdwSM9xkUcFNh1tttGDobvfJJ59UWJb992Uq1ol1RMNtXmkVoKUwm4Scudl0N6nM0HnKKaekJOmWlwvXKQ9jXDdwsmPSMHdtM2ab8+9atphdNR1xytk0d+pr6gns3LnT+a4MZyGkFZGHVAwLyFZF1UuRrrv8XLpu0MyJwENSvkfoteM9KGXNWXr+8B3lJlELNyN8t/CdxD909+XnnPfxfh4KuO8tMuTBH+uAZ5Xsm20UjeI9ptv93gaajo1/CGsfA1Z4wpSosEpiJ7DyDmDNI+a+BkOA42bG3kY676BL99KfmCcWtgaGr8uu+rHpZKVnZR0BKayJTtnOycA8uomUmpZG7gotyp1o+3HezxIjTJzivsi5YaCFKZz7K69jMiLGh7rCU38qAf6MvyxhQwWXwg0ClWAb4wJpYfOOx4syU7FOEydOdGLXgoRK9CWXlMfMxDnv6b7Nn7GTayHWxF3x9nnjxo1Ooid3HXpr6PLn/D2Fm+Tx48cr0VK8oHVf3ASoUFFhDReiwKRwPOCpLsLDTH723BJS7meT7wkemDLLMZVTHo7ybyq2kSyrvI+uxYyf5nvIG0NNpu79zKXAmGH3eQx5yaq8AIfXmIPvQ+WKZac7gc4Pxr8s5p0F7Hzf3N/mR0CPp+NvK5fvDNnf0fK9DSiw2EtnwThge3nN1VbfA3r9LZdnT2OvZgSksCY6oStuB9b+yrTS8HhgUHka9ETbjfN+vvyppLGWn3vKzdNobhRYXD2S8HrGW9GN0t1EUBGlZcq1nvJUnBY1t34pT7u54bLJuuqOkfGsVNqDJFOxTpGUaFon6aacTeIdD62cY8eOTVtiHq5RJhOjFYvCOGAqrcwgysOXrN28ZtMCUF8jEvCX/fJfPGjQoEqZg7MdKbMe8z0SJFQ6q8rw7r0v2u9pfgcwpwLfTxRmAefhWVXvPGtYlx4oL6NS7n7a5Eyg3zvxJcsp2Q9Mbw2UsMZ4HtD730CLS60ZalZ15MAiY/ku2mK6bYkHXSBDZ97bACV7zbz3+h+ASqtEBKoJASmsiU7k7CHAXlPjERbEOPDFzRp1rhWP1qVYCrnzPsamui5aPOFmFlaWvKF44xX5f2YVTnWR+HiniCfwzMob5G7GzMEsvZBuNzy6UXN+gpKwcHN2zjnnWKn8B80BN+NMtuQebvBgg2slneJXTqmwsryG66LsdxVOZ9/0LBHgZ4OhGbQo+oWZdMeMGZNy9/l0z4L/HVHV8+n1w+/qoLI+sXxPMzyAYQCuUGnlAVrW1GRdcg2w6UXT/Xp9y8uoNK8KX+Xf07JKCyuF1kCWY2EiJ0nsBPw5StpcC/SwJ0dJyIB2TALmlyeF0rzHPte6w3oCUlgTmSIni1xrgJmCnSxybwFNxyTSonMvJ4VKFpUaf+xPUOPu9YzlYVyP1zWKsTxMiBSLYsZTalrOvIoeFRHGD3HzRbcvCt20RowoL1Cd8KhT0wCVKrov0zWPyjh50mW1T58+GdkocgPLeqzcwDKWlRs1/nGVPir/tIbbaLH2zhAPRphAyk1qlKks0VyrdLl0LSvc/PLfmVSiU7OS1Wq2EqBFkVmt6flCzxR+thnPydjVTGVVTyXLSF4kfC7Hz+RI9M7h9x3/zc9sMr6n+f7jO8q14vIZPLDNiuzrG58Dvv2hmZrCVkbRrBtatzeqeVt5O7Cm3Ourbk9gwBQTzyiJnUBZKbDwfGD7m+beBseb8jaWVIEIGdCyG4D1fzQ/4rrh+uE6kohANSEghTWRifTW6SpsWf6C6Z1Ii04iIyatcE+b3dgfujcFKTHe6/2xQH379kW/fv1iUlbdzlPRoyXQVQT8g+LpNWNis6H8glcpJE+6pcWiwCc0oWFu5obK7Rfd55ishMJ+MfbKLTuUimcn0ibXGGOY+cfr2sf4NFrb/fHOiTwrmnvJkB4Bbnkl7z3sE9dopuc6mnHomupNgJ8bN96S65GxmNW1pi0VT34/BAnj9OkFwfwI/vEn43s6KBcDrbSuh5DVq+zAEmBmL9NF1s2kwtHoxNi6XFYEzD0d2P25ua/xKKD/ZCXeiY1i6NXr/wAsu9H8rHZnMy/82yYpPWhcl/eUh6Q1OQvo/y6AfJt6qb6IQEIEpLAmgu/bHwEb/2xaqNev3IWnWdwtcjIYH0pl0S+MxWGCDr8sXbo08Hqe3HOzTstXvLJ69WpMnTo18HZaW5mQiRsQSWIEaBnnIYU3UcngwYOderm2KVu0qFLBdq3s7sipqLKOLLOdplPC9Yd9IMOsSrySTnB6lgikiAA9R3jYefDgwUpPYJx+uMPXZHWHGZn5feo9xOrfv7+TPdjuQ4JSYFob4Eh5vGTXx4AOt8SG5fC68jqcy8x9ne8DOt0dWxu6OpTA/vnAV/3Nz2hZHfCBfaVimKyLSbuYvItyzO+BdjdoJkWgWhGwVmFlpsF//OMfFbC5+fzxj3/s/P/pp5/GrFkmbvTmm292XkRpl5ID5sXg1uhiCvp+b5lg9ziEJ8MzZ87E8uXlBZ/jaMN7Cy2gVCgZJxWvRIpFSkb78farOt5HN25u8lzLumuJoEubLcKNILNxhivLw76eeeaZae0u3YGZqThIMtGftA5eDxMBSwkwQzcPO72x+nwXMalcOmJK6XrN71M3OWCsuRwyhpW1WFmTldLiIqD3K7F1hfk0uC9xEu+oDmds8MJdXWaSGRVtNhd0fxpo+6PkNJ2sVnZPNfPu1t0duhigO7hEBKoRAWsVVibLYUKV//f//l8Ibrcw+Xe/+10sXrwYzz//PG677TYnHiatcmil+YI4tNo8ttvvgPYTKnWBp8zsJ+MWGUNJyyfjQVkXkr+jVY0bbr7gg5JOxDumZJRtsbEsTLw8suE+rhFaL92ajYy3ZQbmVLpd01WR8b1co66Fl+56jHvm30xexJ/TWsF16reserlmoixPdSsTlA3rVH0UgWgI8LuD3xn0IOF7jx5C6YzN53cWlWY3ASG/nxjL6n8PpzuMISI7b/3Umi2AEzbG5s67+X+Axd83jyhoDIzYAuTJCyqa9RrxmsVXApv/bi5pfhHQJ8aDhIQ7UEUDrBXLmrGUOscAxy9N9RMTaj/SvoN7+SDPMhp1qBOwZCMP+Gk0YWUA7lUS8SRMaCC6Oa0Esk5hvfvuu3H11Vc7Ch/lwQcfxHe+8x107949reCcWAEqrIwdoAyZbzL7+cRbD9L9FT+MfHFSMamqDl28g+LGgBbWRJSdSLFIyWg/3rFV5/tYEoIlidx4ZLpeMzY0VUlD+MVPN3S/+x4tEtzIUUGNtgwFk6cw62k6hRZfKtxBkon+pHPsepYIiEBkAgwZoNIaVAeX72Em36O7sDWy+1MTg1pmEhvi+G+BOjHsbRb/F7C5vPZm8wuAPuXWWmsGmKUd2fQSsORq0/mCRsDIXXYN5OsRwJ7yUlLtbgSOecKu/vl6E27fwX0OQ9mCPAMZFz9v3rxKdZvlSWX1VCe1c9YqrKyhOWOGqUk2e/ZsZxGPHj0at956KyZMmFARK/fII49g/Pjx6XcL3vAnYOl1ZjJqtQWGr60U4L5ixQpH+YhWqARSUXEtbN77gmJ/Uh0rlOr2o+WSS9dROaS7O08RKdxU8XCGJXhSYQng+uQ6jVZ4qsn16d8A0qJPt/10Hxyx73Sl9yvVmepPtBx1nQiIQOoJ8HuK8awseRMktMzwYJfZxa2QA9+U1/0sdz/t8SzQJtTLLGw/Wa3gi45AkUngh+5/AtqaMCpJggT2flXuas3atnS1/gJoOCzBRpN0u1Otoq1xB2a1Ch5SNDsvSY2npplI+w4mS2zfvn3Ig3lwTp2A3hpBwqRqTK4mqd4ErFVYvdjpBvDYY4/hrrvuAhXUG2+8scLCev/99+Piiy+OWmGlJSncyyvaqa5TNBOtdt2KgiPmJbi3znhsbvpYpdsZjxpUA9R/IZUAfkjpgskJ4X3eDThjfpg8Jsidim5XsVwf7Rjd61Ldfqz9yYXrucnil7NbnohjZj1R1+pKyyGTcEUSuvG6lseg69kWDyT8aydcm3Tp46EJN3Z0XfYmiOI9LNPBMkfpTmpCViwX4o9jzVR/cmF9aowikE0EIr2HeSBIl0JbFNYapTvQbuv3UFhsXDr31rsImxs/GhXuWsVL0GHzOOfasrzaWN/8bzhUODCqe3VRZAIFJRvRbtv3ULPYJDUqrtkJu+tdiZ31yt2vw9ze6MC/0eiAcR/eW+fclFzfZP//oKDIrJeS/GZY3+LvKCqwW3ljrfQgw0y865CeaOk+LI+3r5m8j7pEUPLWTPYplmdnhcLKjfd9993nKKzPPfccLr300orFyZ9dc801FQpsVYPnh4RKWLxSsOkJNNr5BPLLDlQ0wS+JXa1/j9LG5cW6y3/DuEC3TqX/edzYM5aVG2vGKnp99qlUM1Mw+0oXCbr1RrKuxXp9rGNPdfux9icXrmecFesJepVW77i5JliyyO8qzPuYLIt1Ur1CFxsquSxTxEQk/DtSPCrv5UEKN3NUlvlvr7BfbskjWikSSe6VjPm0rT/JGJPaEAERSJxApPcw36tDhgxxvuOskLISNF57OWru+9jpzpHag7Cr86tR1f2svfUpNNh6n3NfaWFH7Or0KkpqdrBiWNneibyi9Wi8+gIUHFkVMpSDdU7GvvZPATV9B8hHtqLeuhtQ9+CHab2+pKC1M++ltbpZjZy5OtyEaMnoKJWwjCRfTUbn09gG4/gTCRNMY1cDH2WtwspkShdccIFjdXz00UedDTNdgd977z3HZfLOO+/Eq6++6rgD/vKXv0xP0PWuT4B5jC8pqQyzbm+T7rywTcXvaMn95JNPAsHzRJeuSAoWz/RHwN7n82Bl0qRJgfFX7DWVyUGDBoUMYMGCBU6cR5DwUMRfqzfS6LOmfqG9U6ieiYAIZJhA1r2HV94JrHnYUKvdFRg4BahVleJZBswfB+x4x9xHd1XWC82vk2H61eTxqx8AVt1D27VvQHlAh1uBrr8K/blt11s2DQzz40FSsmTkyJFpL6mXrL6rnegJWKuw0iWSyiiFQdVnnWWsl7Q6MoOwa0G64ooroh9tolcyZpWxq0FSo4F5QTQYXPFbugMzKYxfSaDyzVPddNesTHT4uj/9BF5//fUKS2ayn851SMsorbL+UjU8KGK9RFr/JSIgAiKQzQTogsg9hT/W3crYtx2TgPlnG9wFDc2+ov5xkfEzjnHuqcD+hea6ttcB3Z/M5imzq+9f9QH2L7KrT+F6U7cHMHSJ1X3dsGEDPv3000qH8ZH2HfRWpE7gj2NlgkjmsfF7gVkNQJ2Li4C1Cmtco0n1TYsuBba+HPwUpo7ni6XRSOf3fDFOmTIFmzeb5Am0btEczzhAZiW0xgUp1czUfkIEIpVtiadhuqJzDdJ6ShdhusTxQIWWWcaKU3iQQnfjVCR5iqfPukcEREAEEiHA7zjGutOq480rwe85/rFKivcAUz3101mLlTVZIwkVVVYtOLLVXNXnVaD5+VYNK6s7M63lUba2D8TGLMYeZvwsvvPOOyGH5IytZHLJqvYdDJVjyBPzaHhDmrp27Yphw4YFlsOxfbrUv+gJSGGNnpWxrrqZgf33FbYFBn4M1Onh/IZ1VZmd0P1Q0X1z4MCB+kDFwlvXIlIt3FjxMLHXSSedpJPIWMHpehEQgWpBgO9jWnZYo5XCZHIMzeGG2SqZNQjYN8d0qf3NQLfHI3dv+1vAwvFAWampuzpiM1DQxKohZXVnIhkrbBsYMwT3fd22Xjn9YZJE5uZw3YFpyKGS2rdv5ZKQkQZArzCG27mJJZmQlHubqpJRWglFnYqagBTWqFExfKEYmNEdOBQaeO800fZHwDFPAXn5zn/ffvvtihMkvgzPPfdc0HVBIgKxEKDrO+ukFhUVhdxGa/2pp54KZsfzCl17Wfs36HrWc2WSL4kIiIAI5CoBHibzO9KV4cOHgxYaq2TpT4ANT5suNRgKHGdK/IWV5T8D1pUrtQ1HAIOmWjWcrO/Mvq+BeWcAR3aEDoUu233fAuqH5pLAgYXA/LGZub7fe0DD4VYi37Fjh7OfcTMEMwEQS1bG487LvRFzfLghd8wLM27cuLRXKrASdDXtlBTWWCaWcSIzex79EsorBOp0A1pcAnS8rSKT3zfffAPGzFDogskXIkt+SEQgVgL8MmbSEK4pN7s140579eqFDh06VLLYx3p9rP3R9SIgAiKQ7QQ++uijCisrw3PGjBlj14Hylv8FvrnMYM6vBYzYAtSIkMn4qwHA/vJke53uBTozQZAkaQSYaHP7m8Dax4ADC0yzTLTZ/iag+YWm/qlXbLs+aSDib4iH6Dwocl3yacA55ZRTErKKLlq0yEky6daFZ2kb1oNPd3m9+KnozlgISGGNhdaaR4CVd5g76G7T712g/gDzQkGe82OW+uAJkpuymxYwuhzRIiYRgXgJ8AvZ/VLml3FVX8ixXh9vv3SfCIiACGQbAdaRptLqJmE67rjjnENAa2TvTBOTWrLfdKn/B0CT04O7V7QZmM7qBGVGceo/GWg8ypqhVKuOlBUBpcVmSHkFQH5h5OHZdn0GJ4MJk5YuNfViKQyRS7QUDZVgfo5puaVQCR41apQ8yTI4z6l8tBTWaOkW7wTmjjoaV9L4VOMKUiM0iyqT1zAonJYu+ueffPLJWV2oN1o8uk4EREAEREAEsoEAXRJp7XFj4Oi1QtdEf13rjI3l0GqT9dcNP+p8H9Dp7uDubP47sPhK8zuW1WPyx7o9M9Z1PVgE/AS2bNnixI67oUrMBkzrajI+bzx8YoJT182YRiIqrfG4GWvm7CYghTXa+dkzFZh7BlB6yNzR6x9Aq8tD7qZV9a233qqwhNENeMSIEdE+QdeJgAiIgAiIgAikgcDq1asxdaqJ9bTucLlkn7Gw7v3KkGhyFtB/UoUnVwieJVcDm14yP6LHFxVWJVxKwwrSI6IhEJQVePTo0aDSmixZsmQJZs2aVdGcsgYni6xd7UhhjXY+eILJk0xKnWOAIfOB/NoVd9O1aNq0aWCtKApPd3jK40+KE+3jdJ0IiIAIiIAIiEBqCHAjzZrurpWV72rWe7emnNc3lwNb/mUGX6+fUURr+jb5JXvLFdvyzXqLS4He/w5WbFODUa1mEQG6zjJZEYUJj5KpNAZhYGgS87lQoaTEmxW4KsRBWYNZR54l/FIpzDpOCy+NVdzzN23aFEz+JEkNASms0XClW86MbiZlPKX7U0Dbn4TcyUByxq66ZWx0whMNWF0jAiIgAiIgApkhwPI2dCd08wMcf/zxTo1qK8RbRs9XNq+ifweXG4X1sDkoR49ngDbXWtF9dcIeAm6t9YULF1Zk1aXyyHKLLCtTVU6MeEcSlBWYOV1YhibZku6swdzrs3Tl5s2bne8P8qSLMxXlFi1aJHt4ag+AFNYql0EZsGwCsP4P5sqAFwcXK+NhuHApLGNDl4e6detW2bouEAEREAEREAERSD8BWmb47naTttDixPJfqdhQxzy6/fOBr/qb25jch4mXGp0U2syuT4D5ZwGl5WXPhq0AaneJ+VG6oXoToOff9OnTKwwq7mjpTTBs2LCUVLEIygrMUnysB58qSVfWYCqrX375JRhW4Bfu+xkPzxrPkuQSkMJaFc/DG8wJ5sFvzZXNzgH6vB6Sxnz58uXO4nXFyrpuVY1TvxcBERABERCBHCPgfX/T0sRkMG3aMOtupqUMmNoYKN5jOnLMk0C760I7xTIrK241P2OJveOXZbrTer6FBD744AMw8VGQsKwTDSzJrmThzwo8aNAgx6KbSgnKGswDqGRbPFnvnkx54BUkffv2Rf/+5YdNqRxwjrUthbWqCd/2H2DRZUDZERMXMuCDkJTxBw8edNJqcwFTGAfDD0gysp9V1TX9XgREQAREQAREIH4C9JB67733KmL7mjdvjjPPPLNSjev4n5DAnfPHATveNg2w3nvv/wttbN6ZwM4PzM8YpsRwJYkI+AhMnDgxrHLFS1kOhkodYz75N/ex9Dpg/Xc3xpvxmVQ4aSGl+6tX6HLM69zr+ZmiFdJ1tafnAq2r6cjc688a7Cri3JNzfH369EnI+5HjWrx4cUU1kKDF1r59e6dCSDqFrFeuXIlly5Zhz549jg6SjPGmcwxVPUsKa1WE5p4O7PrIXNVwGDBoekhCA9aV4kmSK8wKzOzAEhEQAREQAREQAfsJ0GXy888/r4jvO+mkk9ChQ4fMd3zNw8DKO00/arUHhpfHqvL/rPH5eUOgtNzK0/sVoMVFme+zemAdgcmTJ1conlV1jl4GVGBdpdN7PZUgJhNlwiavUEFiDhcacIIk2VmBqxqDP2uw93oq5DyQikf27t3rxK3SQEUlPZxQsadFOZ3C+OR58+ZV6lci401n/6N5lhTWSJT2TAe+PhFAKZBXE+j1P0DLyyru2L9/PyZNmlRxctW2bVvHnch/+hTNROgaERABERABERCB9BM4dOiQ4ym1a9cu5+Hc5NEilGw3yZhHRuvp/LOBsmJzK11+6fpL2TEZmD/a/JtlbAZOAerJDTFmxjlwA93eaVhxLZ7ukLlXZbx2ONfWIDT8bLRr1y7kV0xexj9BQsvsmDFj0kqZn2Mq0OHGNXToUHTv3j3qPlFR+vbbb0EDlVvvNdzNjAumgu5X6qN+WBwXUhehizL/DpJYxxtHF9JcExCRAAAgAElEQVRyixTWsJhLgYWXAHQJpvAlwbTytTo4sQAM7qbrgbt4+WJjoDU/nBIREAEREAEREIHsIeC1ytDKREtSKhPEREVm/0KTQ+PIVnN5z5eA1t83/155O7DmV+bfdXsCA6YAhakt4xFVn3WRdQTWr1+PTz/9tJL1rVu3bjjuuOMc998FCxZUJA5N5gCoEF988cXJbLLKtuieTIWV5SaDpFWrVs6BlL+EFRXc+fPnY+PGjU7SpB49ejhtfPHFF5UUVbo3c9/PkjZe4SHA+eef7yRfTZdUNd5MuCinYuxSWMNR9aeLb/P/gO7PYNE3i50Ptlu+xr2dHwDGrqYqPXgqJl9tioAIiIAIiIAIwNmQvvvuuxUbUFqR6DGVUSnaAsw9FTjwjekG9yE9njVuwPPOAnZ/an7eZDTQ7y0gryCj3dXD7SPARER0CabbLoV1Qlm6iXGq/uRitNDRUjp37lzQ6yAZwuedd955yWgq6jb85XSCbqQizdhaxqyTBa3Pc+bMCVFAXW9Jr/svFVUq+r169XIUXiq3NGIxftQ1YDEskMlX06UP+Mtq+sfLMpvsT7aLFNZwM7jpBWDJD47+dugSbN7byHEbCvJdZ6Y1WljTeaqS7YtP/RcBERABERABWwhw08nyH67wEDqjGYPLSozCuvtz06WGw42n15Ft5dULyrMCd74X6HSPLRjVD4sIMK6RRhYKFTDWCa0qPvvrr792EiglQ+h6S5fUdApjaWlhdZX0qp4dpJgG3UMFl/zq1asX8msqu5988omjvFKoDLPebLrcgmfNmgV6iISTkSNHolOnTlVhsP73UliDpojJDGYNBvabDzmaXwT0ecWJAaAPe5AwSJ0LVC7B1q95dVAEREAEREAEKhHgRpexYEyuQmGWTWb75Ps9Y7LiNmDtr83j6xxjXH+LNhlFtqTcHZHJIKnMSkTAQ8Af28j9KQ9hqsrWy8/B1KlTK5XCoTWSyo9fYYv1+nRM0rp16zBjxowQSzEtnjQusb+xxO3SEMUyNV26dAlrNaVVl98drvdlx44dHeU2lcIxUFldtWpV4GM4Xro10+27OogU1qBZ3PoysOhS85s8FuyeDDQ+xckiuGbNmrALgxbWZNd7qg6LTGMQAREQAREQgWwgQHdIZtx0Xv95eY7XFBMqcsOakXJ1W1larzz7b0Ejo7DumwMsudrgrFEfOJHunqGlRrKBdVV9ZKIbJgyiUFmgG6YkegKMx+QfV2KxtNFqSMsslSF6FdJCx89AODfXWK+PfhTxX0mFnZ9nb0wqFUn2dfPmzc7a2rBhQ6VkVP4nRhse4LdMp9JDg7G1VJDpDuwKD9Z4qLBz586KGFzOW3VJBCuF1b8ySw8BC8YDOyeb39TrCwz4CKjZwrGuekvYeG/lS40WVgZqS0RABERABERABLKPAK0Wr7/+eqU8FbQq0bWRymtahQmXprcB6B6MfKDvq8CW/wO2/MN0o/mFQJ+Jae1Sqh/G+Mkvv/wSTBbkFbpnMxZPoVdVzwDdYVlf2I2r5LploiFJKAHG+FKhpaUyXNwuLZTRHJbQM4OuyFSsnI9m8+YOc7oIJ1NYVoehC7TqukLr+ZAhQ5xnVleRwuqfWboBO1n5tpnfdLoL6Hy/888VK1Y42cKChH76XCzV5SSjui54jUsEREAEREAEwhGg5YWbziDJWK6Kmb2PJl7qcCuw+a8AEzJRuj8NtP1RtZpQv2XQO7hM1LjMNri0iDIrsKvw0/JGD0DGYEqCCTDhEqt/+KVRo0Y4++yzo06g5I0npTWaNZ39ZYASmQMqq++//z6oaLvCpFFUjKv7QY4UVv/KWf0AsIrJC8qAgsbA0EVAYRunvhFfYm4KayqmXIzMgEaTO79E/SmyE1mUulcEREAEREAERCC9BKzMVfHttcDGZw2I2h2BQ+WhSTXqAv0/AhoOSxgS9zgsj0ELM/c1LOmTqdjdt99+G9yYBwm92M4999yEx1udG6Cb6Mcff1yh1DDJ0ogRI7RHjTDpdLFl4iK6QNNSyjhfhvgNGDDA+TxEK/z8TJo0qaImKhXes846K66azoyHZQZi6h3sD//PJFqMwaVQD+Hc0liWkXCFaKEk6ToprF6QTLY0rTVQvNP8tO31QPc/Ov+ke4obS8H/00WAwcyUdKWuTtKcqxkREAEREAEREIEAAlbmqtj0V2DJVZV7W7uziWmtnVgGUCo4tMjRJZLWOW6EuVlnwqlkuzNGs+gmTpwYNikOa19ecskl0TSTs9dMmTLFic10lZpx48YpXC3K1cD4Vlf4OYjHa5JKL1123YoijP3t27dvlD0wl1E55WeSHh/uZ5I/91YpYfmcYcOG5cxBhBRW7xJa/wdg2Y3mJwUNgf7vAw2Od+oreVPdswgvs39JUY3p86eLRUAEREAERMBqAlbmqtg7w4QqlZjYuAppeAIw4EMgv07cTP3eY96GuNehZS6dllbGXL711lsVViT/wNgnKtKSYAJr167FZ599VvHLPn36OFZCSfoI0MrKEphMfkShhZYu2f7syuF6RGWVRrLVq1cHXsLPI2NqqQTnkh4ihdVdDiV7gbmjgL1fmZ80GOrUO9t/CCGuwPQR58JjLItEBERABERABESg+hCgBYMxYnSP9Uu02UKTTuPQSqOwHvJtYNtdDxxjvMDiFW+dTn8bdEPkfidd9STJnsaBSGU6Ro0a5bgrSyoTYFwjQ9dcRYkKEucvFpdWcU0OAa7hadOmVTTGQwMeHkQjdIdnBuBwpXcYhsiMz7kmUlg543wJsJTN6vuO1jXr/gzQ9tpAV+CePXvG5SaQa4tL4xUBERABERCBbCPAmDEqcowfY7yY64aXMQWgZA8w5zRg3+xQlH1fA5qNTwivTS7QLGPD0iCMJ6RQYaaLppvplj9T0qXw002LHBV+1621d+/ejnU1HrfWhBaVbna+MxhHvGnTJocGXdnHjBkTlWs2D8uosHrdk71Ic9XLQArr3pmmjA0LcTPREoW1V4evxcr1+yu5AssVRd9EIiACIiACIlC9CXDDyT9UWune5wqVgIEDB6Z38HQJnn8ucKQ8M7D79OHrgFrtEuqLt+6sv6F0ZpdlaRHGXrqHA4ydHTt2rJNMZurUqaCrq7M9y8tzfs5kNpKjBMjtjTfeqEj2U7duXYwfP17KagYXCRVPfnfQxZfCBEkMJ4x0gECljIdIQR4e7lBy9dAmtxXWQ6uMGzDdbXxyuP4YfLj+KuzaZ0766ApMVxR9SWbw069Hi4AIiIAIiECaCcyYMQPLli1znspqAHSzTFu9wwj7FDQfD/T6O1Aj+iymXnR0IWWsnKsMBmFlKRRmIU1lSZRdu3Y5yqpbv5KWVcbOsu4qhfUmaa1yXSRpYaJLpCozmBmjsspSQAsWLHD+z7hG1qtlUh5J5gjQU4CHLevWrXM6wXXN8jNBnyV6cjB+nn/CuQKzDR7gUBdJl5t+5uhVfrL1Cisn7+GHH8Zll12G0aNHOyP4wx/+AKaep9x2220xZ9+qwLDqboBlbALkcGkDfLjtTuw60sH5bbSFg22aXPVFBERABERABEQgMQJ79uxxYgPdchLMoMtNY1oUpgj7FNRsZrIE14stA6mr5HhdFiMR4iaZG+2mTZsmBjLgbm7q3333/7N3HeBRVVt3TctkJjNpBAIJJfQiVUQURCyAgooduwJPxfpbnh31PfWp6NOnYgcbdiwIiiIqIIJ0VFR67z2kzCSZTPu/dSYzmczc6SWT5O7v40OZc889Z507d84+e++15oAYu813v0WHjFEnt2PNyC/xT9qhQdxnHd8OSZzFFFL+TaMuJw9V6oPhOb4za/i9USLnm2++8UyEUVZqs3obszjo2LrfL4FmzbRiXtuyZcuGD0wUM0hph5WL+MYbb4jQOFNAmP9N9jgOesyYMeIk4s033xROK39AIrZ1Y1y1qxLmcKow78jDOFzdBTIrcMTIyhfICMgIyAjICMgINAoE6DAxdXbdunViPnSYGAHk3iDhFmSfAoVGkEMiKzICFtboLlu2TKQ7u43ZY+3btxfROmaUURZl164avdeayE7//v3Rtm3buKWZsjaVEV73fZgqSY4QOqy+Rof2hx9+8GiLctN++umnx20sCV/HON6Aa3T48GGsX78elCRiyqk77ZS3Ydop10m21ECAddlcK7fR8WS0leRhrFPl8+9dr8rPO3bsiA4dOghNWD77bM8DmqYYWXXjltIOKyOpnTt3xqpVqzBgwADhsD7yyCMYP368eLHSnnzySeG8sl3EtuNhYOeTkpdVOwz46chEWNRdZVbgiIGVL5ARkBGQEZARkBFoPAjQSZg1a5YnbZUETKNHj068wxRknwJ1LtB3AZDRO2yguembO3dunWiO0WgUEUtv2Q3O948//qiz0WZE+cQTT/Tsv8K+aYCGPADgPdzGwAOd0EAyOr7tTz755LiNJda5JPN6ssgy4k/dXF9jGjUxlC11EKDTyfVyp7wHGxkPjsiVw++kbHURSFmHlQx9LFa+88478cQTT3gc1rvvvht33HEHSOtMmzRpkvjRIBFCxFaxEfhzGGBx5Zd7235Lbywuvh29+w1Bly5dEv+jFPHg5QtkBGQEZARkBGQEZASShQBTUilV4WaxpQ5ir169Ers/CLJPQc5ZQI/pgDo8AiIylrIelxFWGiOaBQUFYORUSvqE89ywYYOojXTPmfWRlOcg8Uu0+qx0hqlvz7G4I0uMHA0dOjSoVqWvZixTX+loM/rUlIxMwMRPypoqg2wqrz+/b0zZDuaw0kGlr8HIarTfq1TGIB5jS1mH9fHHH8e4ceMEq5a3w0oHlg6rO8L62GOP4dJLLw3bYWWOuLsAmgDqLEtRcOx2KB219RMltjaYd3gidJlt0KlTp8T+GMVjFeU+ZARkBGQEZARkBGQEEooAnbaNGzd6agVZI8gUVtZ4JtKk9ikWdRfszfsAdmWO5K2ZRkgHlVE46saTNZaph24WXl7EaA43yMFqcdmeup50kLzTFt0ElO7+qVHLVMZgdvDgQVHiRRxJ+OQeCzfoxJFjDGV79+4V6cpuY9pkIgmhQo2nPj5nVNpb6sd7DFxLqZTq+hinfE8XAnRY+d4IJFPDzAY6q4l2VJnqn5QyhgQtfMo6rJ999plnyiy25yngJZdcgunTp9dJAfZNEQ6FE7/kTKdwG3W/SvctRa5mI9KVZSi35eOApRdUWhczHhdYNhkBGQEZARkBGQEZARkBpvcxMuiOODIFk1HWRJvWthXp1t+hchyFVdUOFdrBsCuk0wa5r/Gti/N1auioMlMtXI1OOq1r164NGCVyO+9uZl/v+5H1lDXAZAP2NTpY1AoNl0CJuLNMzL2PY3SVjLhNKcrKKL87Su6LJ50fMijLljoI8J1BoljvOmPv0dGJjCpLNMIp8kCpISudpKzD6r0O3hFWFt2TLODRRx/FF198gd9++w0PP/xwWCdzvmvL0z7mlUsZw/PDhg2THdYIvxBycxkBGQEZARkBGYHGjMDq1atFxMRtI0aMCNvhSjQuwfY17nvTwWY6c7jOqvs6Ooks1QrEZspILtlpfQ/6KbnCP1ImxZoaCiNGWBcuXOiJ0Hbr1q1JRRV9SXy88SKfCzlfZEsdBPh9oa/hzYTtPTqZJCu8tWoQDiv1uZhuwi8iI6R8UfG0j8Z04GiNJx5kGpYyhubpsCaCxj3a8crXyQjICMgIyAjICMgI1C8CviQqZPskUUoqyIgE29cQtX79+on602iN0b0dO3ZEe7nfdQwOnHfeeRH1x3Ri7guZXkxjKjEd5aZCVMO06EWLFvmlmDJKTecnnNTqiACXG8eMANeMmRnehz3MLmAqML+TsoVGoEE4rKGnEV0Lphp707Z790JiAb4Ao5LLiW448lUNFAHb9pWo/OVd2I/shKbTSdCdcTOUxrwGOht52DICMgIyAjICoRDwjhpyv0B9RB6s17clel8TrP9o5s40xWgCD4yy0ml1G1Mq+/btG80Qwr6GqdbuIAdrZ2Nx/MO+qU9D1v1S3pGHJm6jg0pel969e0ccNY92HPJ1kSNAh4up8Xx2ebjCuu14ykRFPqKGdUWTdlj54uFppJQxpYUR1qZyYtewHtvUGW3lL++gcuHbgLXSMyhlVj705z6EtK51xaFTZ9TySGQEZARkBGQEYkGA2V5k/nRnezEddvjw4fVeS5nofU2w/qPBMxZWW2/nmdEq4p+IrDgSS7EUzZvsiXOlFiyldZLFdULSHpbB0XGmMaWbTipZm2WTEWjsCDRph5WLy5pYd1qJ92IzTE/SJdlkBAIhwMhq2bsTJD9W5bWDcdwUKI3NZQBlBGQEZARkBBohAmThZZTPzf7JiAklYurbEr2vCda/1PzduqEkX/I2RleZyRatk8nDAtYGMkWYRsInSuMw4h1Po8wipX2kLJn1s0ePHhXzdZP3UNaH+KVCKno88Zb7khGQQqDJO6zU9eLL6NChQ4L+nVpkRUVF4EsoGNW7/DjJCFR88zSqVn4uCYQiTQ/j+ClQF0ShDyxDKyMgIyAjICOQ8gjQcWAt4f79+8VYKW/Dw246Evn5+QmXqQgEkC8pFJlB47mviXTfxDRWYrR+/XpPRJq6q9xnMY06UvIn97x5UMDIp7umlg4wuU7IlMv+Q5V00QEsLi4W3fm2JxsxPyOJFbVo3U6xL+ZMx6WTzjpmX6biYP1H+nDz/iS8co+XPCunn356yDlGeh+5vYxAqiLQ5B1W98K49cCifXGm6gLL40ocAqbp96N67Y/SN1CpkTluCtRtE1tTk7jZyT3LCMgIyAjICIRCgFIt3333nV8zOkuM9iU7+sUo5owZMzwMuqxtZNpqIiyafVM01wQbOzexX3/9taTGJWtMKZnjG3HlGFiD7Bs1ZXvWwm7dulU4174R4WDj4N6RMkFkX2YpWaD+pcYTztosX75cjMtt1Fqlwy+bjEBTQUB2WJvKSsvzjDsClpVfwPzNU5L9KjNbiJRgVbO2cb+v3KGMgIyAjICMQGogwGjjt99+K6mxyOjhoEGDwMhfMoyOGKOr7hpH3veMM85As2bNknH7ersH2Ve3bNnid39myZ144omCkMjbSLbJyKyvLqY7YOF2qqOdECO8ZIN1p4q7+wk0nlD3YZSXkXx3lJfredppp9V7vXSoccufywjEEwHZYY0nmnJfTQ6BY8+dDWfZIb95qwu6wzhuKhRafZPDRJ6wjICMgIxAU0EgWH0jU0RZY8h002QYnWcSQfFvGtOSmTYa75rOZMwlknv8+OOPOHz4cCSXRNSW60dWXqYJe1s0Di6lZ6jbG65JsQKPHDlSpJ3LJiPQlBCQHdamtNryXOOKgHXrcpR/cCvgcLj6VSgBp+u/FZp0GK58AZqOA+N6T7kzGYFURMBZXQnb9lWwH90FpT4bqja95OyCJC6UjH8Swfa5VaJlZCKZ2caNGwWLrDtCyChcQUFBJF00yLZffvllROm7oSZJLhPWpNLh5x+yAEvV4DKFmKnfJO4kDwojoSSC8o2set8vEhkfKVZgphQzbVk2GYGmhoDssDa1FZfnGxcEnNZKlL93E2y7/xL9KQ3NYLj2NZS/NQ7O6grxb5rOg2G85uW43E/uREYgVRHg82766E5Yt6/yDFGhz4bh8uegKTo+VYfdaMYl41+/S0ldxbVr10oOgvWrlMdLRoSVzg1rV91po3S4eO+mYPGMsHKtRo0aFTVs3FSTRZl/Sxmj3Yx60xEOZTIrcCiE5M+bEgKyw9qUVluea9wQqN6wEObPH4TTWiX6TD/pCujP/ieqln6Iih9eApxOiqQhc+wbULcfELf7yh3JCKQSAozsmb/6Fyxrf4LCZ2Cijnvsm6DEk2yJQUDGPzG4RtIrU0UpNSLloLCWkU4j/0600Wmm80xjreSQIUOaRHSV8yVLMEmJfFN2iQPrV311UqkIsW3bNsn2lDPs2LFjTMsVaDzuTjku6s+SUZopwlJknzx44HPl1vmVWYFjWhL54kaAgOywNoJFlKeQfARKJ18I+5Gd4sYKrQHZ934PStnYi3ej/J0b4Kipa9UU9YfhutegUCWHdCP5SMh3bMoI2A9tRdk7N8BZUSIJQ/qp46AfdntThiihc5fxTyi8YXfuS4rjfeGAAQOE1EoijQQ/dG7KysrEbZqaPqdv6qwb606dOoEOqG8Nb6TtI127QP379kNHlU4rGX99nVaZFThS1OX2jR0B2WFt7Csszy/uCFT9+gEq5r7g6lepRsa590N7wsWu/3c4YJ79FCyrZricWV0mjNe+BnWhXHMS94WQO6x3BGy7/0TZOzcC9mrJsWi6DYXxyprvSr2PNsAA7FZUrfoK1b/PEjW4TGfWdBgA3dAboMxulaqjFuMKhb+qRUcYLv8vVHlFMc2DB3CVC9+GdcsScTihym2DtL7niveeQqONqe/GcjGdRdYyMnq3fft2lJaWiqmxZpEpoIykJcp27tyJpUuXemonyYxLZ62pGetI3RFJpvaGSruNtH2keHr3T6kbRuPJ4My/vY2fUSeXKcD8Q4eX0WJ3LSyfHUok+eq8Rjoeub2MQENGQHZYG/LqyWNPOgKOsoNig+4o3i3urWreAcbxU6DMyPWMhZu7kudHeQiYtCdchIzRDyd9rPINZQQSjYBt/waRUeC0uFhJfU3b5xxkXPxEoocRU/+VC95A5YIpfn2oWx+HzBs/iKnvRF8cKsIq7q9QQn/uA0jvfyGgVEU1JEbRrTtW+6V9p59yHfQj7oiqz8Z8ERlr58+f70k5zc3NFWzBiZK3oayO20Gm83Peeec1Zngb9NzohFJ6iDI84crnyKzADXrJ5cHHCQHZYY0TkHI3TQOBqsXvo+LHyR5nNOP8R6DlRtDHKuY8h6qlH7v2i2otMid8AFV+0zvxbhpPRROdpd0K86wnYPnjWwBOSRAU2gzoTrsB6SdfKbIRUs0cx/ai7N0b4SjZLzk04eidOCbVhu0Zj33/BpS9fyuc5mPBx6hUQdN+ANIHXw1Nh4EROa6W32bCPPNxyf6VmfniwI4RV9lqEaBTsmrVKo82KFNS+/bti27dusUdJtZiUlOUxvsMHDjQT3c07jeVO4wJATqqPNRgtHXv3r1+tbTenfOw4+yzz47pfvLFMgKNAQHZYW0MqyjPISkIOCpLUfrscDjtNnE/dZveyLzhPcl7M/Ihallravu0vc5GxiVPCiIm2WQEGjwCTqdIi69a8mFYU9EOuBgZo+4HVKnltIZKqU3plGaHHWVTroVt33q/NVCk6aAw5sFx1JUJ4jGFAtrjL0DGeQ+JiGnVL++IWnxNp5OhO/NmKI3NvRo7YT+4BaYvH4H9wCbpdVapkTluCtRt+4b1HDSlRnRav/nmG48mKmsUyT6blZUVNxhsNpvQXS0uLhZ9ZmZmikiuL8lQ3G4odxR3BA4cOIAFCxYEjLZGIoMT98HJHcoIpBACssOaQoshDyWFEWA06ev/wPL7N2KQJFgyXPm8K1ohYU5btWARrl6/QHyqNObBOG6qzJiawkssDy18BKr//kFEV92pwKrm7ZE+6Go4K8uhyMiCs8qMyl/ero38KdXQ9hkF/dl3QaGL34Y9/BFLt7Tt24DydwOnNKf1OguGS5+O9TZxv55SNhWzn66JbovQGrS9RoosDkVGNtStqYPbTrx/qn59H7Y9f9cZgzIjBw6mcdtqa4+VWfliDWGzwrZvHWx71sJRKh15dndGx5jvNblGX3qJqd1JnVar1SoaULPz1FNPjVstIp2dhQsXeiJ0PXv2RO/eveP+vMkdJhaB2bNnewizfO9ETdjRo0cndgBy7zICDQAB2WFtAIskD7H+EWCkoYwb24oaIo32J8B47atAEPZfEb2ZOtYzeEYwSOQim4xAQ0bAfmgbSl8d40mLZ11k5oQPoW7Vtc606PAIZ7BG+okf0pGiNjHJyFLBHOVHxBjdjN++Y1LmFIoIYqqRL1Wt+BwVsyd5UrFVBd2FhJYi3SgJa9XCt1G5cCp4kBZPYyqwcfxUUMJINn8EmPpJMiTKnLgtnqzBjMzRKaYxEnfRRRcJSRvZGhYCv//+O9av98+U4CzIIkymY9lkBJo6ArLD2tSfAHn+YSFg+mIiqv+c42qrTkPm+Legbt0z5LWmT+9F9bp5oh3ZR7Nu/UxEW2WTEWiICLDms/yjO8GUd/FMazMEoRgjkVJm27sO5pmPwX5ws+djdbt+yDj3AajyEyv1EQ6+tu2rYPrsfjiC1ICSYVd/zv3QdDix/lP6nU5U/z0X5q8eg9NmEVPk+AxXvQhVs7aBp+x0gGtBnWjr+p/DdlwV6jSoWnaBIiMXtq3LPfd03yjjgn9Be/z54UDdZNtYLBYhOVNS4pJ+ihdrMKV02K/b+vXrh+7duzdZnBvyxClLtGTJEnBNvY0R+cGDB0Ov1zfk6cljlxGICwKywxoXGOVOGjMC1m0rUP7eTZ4ppg+8HPpz7gtryoyylr83AU6ra3NJ8hn9yHvCurbRNHI6UbXsU1hWfSGmpO17LtJPGRt48x9p+4YOVBLm6zAdReX812Hd9KtIS+dzqOl6aoTIOVE27RbhuLgt/eSroB95N13XgH05K8tEdoL9QK3Tygirpm1f2PZvDGs88Rl/3SGS8bv01cvA8XksTQ91yy4i1dnbyVakG2C84nmo2w+IELP4Nrcf3iZIopwmV82iQmdE5nVvQlUQPpkPDxysG38JPDCFQrCfk2wqrc9IoTNNc6UXfwDb7jWA00WypRt6PXRn3hLfSTbC3kiww2goa05psbIGsz6W/bkdHDo0w4YNA9NHZWu4CPz9999CEomRecrc9OrVy0+fteHOTh65jEBsCMgOa2z4yVc3cgScFhNM3ODt+E3MlKQkxnFvhq1r6LRUoPzD22Db+Ye43pVCNwVk12wKRkfDPONRWLcsrTNddYcBMFz8Hx+SFyDS9g0dw2TMl9iz/lDnBxEAACAASURBVNqbCVehSYeWzuawW8OCkGm9Fd//D5aVrkMHkocJyRrKNanTQvbhKD+MitnPoHr9fMm2wcYTj/H73pTSU6ZP7hZRR9cXUwPdkLHQnX6TmJuzyoTK+a+havl0j3NGx00//DYXK3iQUoCQYETZwFF6EOUf3wUyA7teRtSAfgDa/hcI6ZpwzbLqS5i/flKyudLQDAY65m2k6yD5HJg+vQfWzUua5PssXIz9njcJ1uA+ffpEHRElyRJlc6qrXSne1FxlqjGJnWSTEZARkBFojAjIDmtjXFV5TnFDwLplCco/vBNwuE7G0wdcAv15D0XUP1OCmRrstoyLHhdRxqZglfNeR8XCqUHib/4oMHYjte1KH3QV9Gf/s1HBFgwfV/Qytvk6zMUof+dG2A5vk8TUeOULIBNuKLOs+U4cPMDpcDkq+Z1EbSfT3CMx86zHYVk9U4jgRLK1DtQ+3PHXHaMT5e/fDn633ZbWdQgMl/8XUNV1vsmCXPHDS4DD7mpKTdOz7gKfxWQaHcXyD26Hbcdqz20Z2WSEMxore2scbLvW+F2aftLl0I/iuyrw6ti2rUTZexNq32cX/gvafnJacKh1iCdr8MqVK7F5sytjgU7q+eefL6eNhloA+XMZARmBBo2A7LA26OWTB58IBFinR8kHp7kE1Wu+ha2m/o4smiSXYRQiInM6BPmSm6mTtWaZN38smIYbu5VOvhj2I9vjMk1lbmtk3/l1XPpKlU6C4cO02fSTrhD6maJe2iuS6ayuhG3bCtiP7hROo7pNnzoM1M6KY7BuXy1SPy1/zQXsLpZSX9N0GADdaROC9k+inqrF0zyMwMrsAhiv/J+obYzU+B0oZ0qrFxFTpH14t2d0MeP8R8PugrhRI9my+ivPNZrOg2C4+Eko9BLsxXYrqn6bicofXxZR1xoPAdr+F0HT/gQwrVgK/7AHFKCh7/ra961H1covPQdnad1PR8aF/w5IshTq/oy2V/48BSx3oIarslkbaHuPhPakK4RudFBzOlH+0R2wblosmon32U0fiXpm2YIjQFbfRYsWeViDs7OzReon5WhatmwJtTqw7JPJZMKhQ4fATdvatWs9zMBdu3ZF//79ZehlBGQEZAQaNQKyw9qol1eeXKQIiJrTj++qleNwd6BQiA2itu95kXYp2jOFjps8d6SGNbCshW3sVvLMMDDKFw9jHWHOQ0Fq7+JxkyT24Sg9gNIXz4czgDPpPRQ6Raw7ZV0hJUxYh2irSVNnOzpbhsv+C2VGLioXvgXKzrijoeFMKVT/nq9Bml6w/JI4KRoT3y86rHFiq1W16Ajj2NehNIRHZGZZNh3mOc960nxFij5ZgLOCp+hbt6+E6ZN74Kwql5y2G386sbEa62f5rvBeX+8+lc3aIevWT0M7lrEOJMj1rtr8mzwHD/rhtyN9yLgE3rFxdM3axGXLlok6RV/Ly8vD0KFDJSVvjhw5IuRrSODkbVqtVuiu0vGVTUZARkBGoDEjIDusjXl15blFhAAjqyQ08a71c3egzGrpkrfIbR1Rn+7GjHiVvXeTh3iG0SkhQxFhSmVUN6/HiwKlHnJIlDjRdD2lzuism5fCtstV7+trlO7IuumjepxNfG7N+knWRlpWzYCz0iWTFK6x1pORV3vZIf+kTbUGsNs8zli4fXq3C9q/mzTsrLtAKZtozHFsD8reuRF01qWMbMOqFh08H7EG3PLbLDgrXAyrUsaMBzLVak8cE1hexekQGsqUgnGz61KKxXDZswHrNevcy+kEnVZebz+yQzKlWZnZHMax4de3S82FkVWmXlvWzZNMymXtu/HqF6FqWVdCKJq1iOUa6sCKFOWdv4tuSNLE2v6Is09iGUQDvfbo0aOYO3eu5OgLCwsxaNAgwSTsNkZWyQZsNpv9rsnKyhIOa3p6egNFQx62jICMgIxAeAjIDmt4OMmtmgAClfNeE9EpKWMEJXPcVFG7F62RYbNi7guuy5UqGK96EZrOg6PtLuWvcxzdiZLJF0tG+qgXSYedTqi32Q9tEQ6NpIOiUCLrlulQ5XdM+blLDpBOzw7KqDzgH8H3uUCh0YKRNOIhGFlrWFkjmrhCIdI0FVn5cBzc5tHs9PSRpgMojRJB/4yiMZoWi1XMexVVC9/xGw8PcbJu/tiPQChQe98xMMWe6cFpPYf59WHfuw5l0272REjZNppIsW3vWpS/U1db1nscseJDuaAy9h/AQadjTimZVLA6tfkKBQyXPwemKssWHIE1a9aIlN54mBxhjQeKch8yAjICDQEB2WFtCKskj7EOAt41pqy90nQYCIU29npQ0/T7Ub32R2m0VWoRYVW37Rv1ajDVr/T1K+Eo3i36ULfqhrR+50HdqivU7Y6Put9UvJBSIeWf3gPqXApTqlwpjCq1kA1JH3yNy1n3ZTd1OmDdulzUTNrIhmq3uSJiNaQ3xJ9EO5L1hikEBFMm6dy41rmrqFeuXDwN1WvneeoQ+RmjpSTgsh/c4pov23vhQ3ZdMlSTbMe6baXn2Qk4VZUG6oLuUHc4EZp2/VzRQ5VasPta/pgNx5GdUGRkQ1M0ALrTJwAqVUT9k6CJ+MdiXM9A41HmFPh1LdWezwFZe6mNzO+Vx5RqoZfqZs51FO9xzX/5p7Dzv8WzqBZkViRQizRSzHXlgQrsLnZWX4sVn0T3H8u6+S+MQ6QFW2u+40zPZo0/D1tkC4zA4sWLsWvXrrhApFQqRYSVep2yyQg0NAR8fydD7YNctf3LYT+yS/yO+XI3NLT5y+ONDAHZYY0ML7l1PSMgVWOqbtMLhqtegjLG9NqgEVZdFjLHT4Eqv3NMCFh+mwnzzMf9+iDrqG74/0FRD3IZMU0owMWW1TNgnkXpDJdeY1rPETBc+lRE8hviQqcT5hn/gmXN7Jo7KaA/536kDxyTiGHH3qfDhsr5b6DyF0YQg5kCqladhbanMrsw7PtWb/gZ5s8nwmmtlLwmVp3fkP0PGQv98P8Le7yJbkgn1DT9XtgPbAovCq1QQHfmrdCdOj6qoTECygirI2AEdDQyLvh3VH3zolAR1vQUw5/Oavn7t7hS0QGhT90UavOjXmAAf/75J6i3GQ9LS0sT+qtyDWs80JT7SBoCAX4ng+2DpGr748kdkLS5yzeKGgHZYY0aOvnCZCMQrMZU0/VUGC55MmqmSkYETdQL3ShN6sNooGHMpKj7d2PFKJd55mO1MhluN0ytFXI52n7RkToley2C3Y+MpiL9srJMNIu1vo1szWXTJnjqfxlZM177KnhQkWpW/ddcmLi+QVhwVXlFgkAprc85UDAtNwJj7aD5y0dQvX6B31WsHxQawc1ra0Aj6Fo0TXT/kY4nnPaMwFb/9QOqln4M+4GNrnkEEGaJ9XscDB/el6nuTJnWnnCx0HON1KqWf4bKH16UZFGOx/pGOp5Q7UUmxfu3ePRsGd03XvcaFDoJxuVQnTWRz8vLy0VNKjdfvkbipYIC/yyDLVu2SLZn28GDB9epeW0iMMrTbMAIBPqdZBZWWt9zBHmgrzHTyLrzN7/afqWxuet3L6+oASMiDz0cBFLWYd2/fz+efvppHDt2TOiLvf7662D6C1n2XnrpJaxevVr897333gsKcMvW+BEIXWMaZQTUbkXZ+7fWpq96Q6lQCPmOzLFvivTNWK3srfEBSYW42cu88X3BAuung0j9S3cdIzfCvqm0vgOLtH2sE6u5XpCxvDcBtj2udFj+ABmueVlIgMRi1Iwsn3aLJ7KoKujhIq1KN0TXbaT4hGzvBBwOCJKpPYGjJ9o+o6A/98GYDj6Ek/DBba6UYz4TrFVNNwodUUrgxGqJ7j/W8QW7XkS3WYdeoxfr2zYeEUopfFyJBK5sAhojuLozbg4/5djpEDIzlQum+E8vzusbb/zFIRw1emlNoDY/HvhRnobyNm7WX2qpMkrK9F5GTX0t0vZRjVHUslNnmc+xsuZ3KKqe5ItkBIIiEGwfFA10sXIHRHNP+ZrkI5CyDuuGDRvQokUL5Obm4o033kBZWRnuu+8+zJo1CzabDRdffDG2bt0qHFn+O9vK1ogRcNhQ/tFdsG7+VXqSCoWoi9Sden1ETgx1LM1f/Rt0iNzGtF9RA+dwQJlbCE3RCRH1GWwVjk06E2QMDmSsA1MXHS/uSSePKS+sXaz6dRps+2pqHPM7I/2Ua6HpeLL/poI1oJG0j/MjU7XsUxexVI1UC0lihIPmpSEa1S3tVpi/+6+ofXRtjNUiksU1j8gixSdEe7L8Mi2SZEqUIWFKZ0BL0yF34uKoIm++fZI917pjJRxH94hnRF14HFTN20cERbDGie4/bgP16ShZNaB18cmE01SMykXverIKqJmb3v9C6IbfHlJv2Wm1oPKnV2BZ+blH7ocHMdqBl0Opy0rI+sYVf7sVpVPHgpkVNHVhD2Te4D54i+udGlVn3NOQMZhOq8FgQH5+ftBIaaTtIwGLesKVP0+FdcsywVyuzCmEtu850A4YI9ckRwKk3DYkAkztLXnu7LrcAyGvCt4gVu6AGG8vX54kBFLWYfWe//Tp08GUmIkTJ+KRRx7B+PHj0b69a3P25JNPYsyYMejcObbawiThLd8mCgS4oauY/ZQgjQnFlqrMLoDhyv9BzVrTECl5TDEuffPaOg6kSF+97rXA8hhRjN/7kvK3rxdpLWGZQglNu77CUXVUV9RJhWG0N5NpMD7yFiTvKXtvAhzmY2G1D2scYTbyZQVmqk7WXV/HTS/Sabeh9KUL4CjZ5xqRYA3+NCLm5kjxCdg+TQdVq26ug44A0Txf2NSte7oi6LIlDAFXjemNcAQ4FIpHhDXQ4K1blrq0lmvqOdlO03GgYM8lW7OUkUSEZG/WzYtrP1apYbh0EtJ6nJEwnOLdMWufqVPr/i4YxjyDtJ7D430bub9EIOB0ouzdGwT5mm8Se/rga6E/685E3FXus6kh4HQKSTDTx3fBfjQI6Rizx0SWmZcx6C+IF2uzWLw/TuR7vaktUyrPN2UdVg5swYIFOHz4MHbs2IFrrrkGHTt2xN1334077rgD7dq1E7hOmjQJo0ePRo8ePVIZZ3lsUSBAYhlqJ1qWfFjL8BlGP6wLTOszCrrB10KZ20byCuvmJTB//Z9aPUiFEmndhkI/8h4os1uFcZfompDV1DzrCf8aNbdzHYF8CR0gMiR7G51htzai7wjTjhsmdCcTYSJN8pN7YNvhYgXmBp01v/GW7SGDsGn6fR55kkhZg81fPgzLmu8kIYgUT8lOAqwjI8yMNDPiLFviEBA1pjMeRfW6+X43SUYNKKPs5lmP127IFApoOp6EjHMf8HsXOY7tQ8W3z6CaWSM1hx48cMs4/xHh6DYkowwPD8rsBzaLYZOd2njNK3HLTGlIWDS0sVpWfyV+k6RM6P6SbDDA72hDm6s83vpBgIfMlPXjfo7v6EAW6Hcy2Hud2uGZN30YE3dD/aAi3zVSBFLWYfWeyOTJk3HgwAE8/PDDeOihh4TD6o6wPvbYYyLC2r17XT3HQEC4JxwpUI2nvRNp+/+Cbu0sqMoOwNqqF8x9LoVD3yxOU4y0f4n2vS+FwmlD5s/PQVXikoDxmFLt+k+n3VO/ZzfmQ2G3QmkurnsCp1SjfOD1cOpyoFv3tWe+tpy20K/+AAqPc6hAdev+KB/yf3Cq/OuH4gSMqxuHDRm/fwzdhu/r1KRWdhmGyh7nIX3D99Bt/RkKssCGGbkLd3wOjR7Fl4Virw23t7rt0jfPg2H5VM8/WtoNQvkpt4WutY30dk4njEtfh3ZbLTmW6YRxqOp2Vlg95X5+I5QWFxlU3EyhhFOjQ2XH01DV7WzoNsyRXF9z/2tFKrOvOZzAir0O/HbAdXrcu4UCg9oooQzC2VNeDfy8w46tx4BcHTCwUIkuzRR+ERL3vSJtHzds6qEjRbUZWfOfhvro1prvmAIObQbKT70b1vzEH2wqKoqR/cO/oTId8szemZ4Ja/OuUB/dBntmS1S3HYj09XOgKt/vaePQ5aBk5H/i+C5OLvjpm36AYUXN+0WpRukZD8La8rjkDkK+W8QIGH95EdpdyySvcypVKB3+KGzNu0bcr3xBE0PA6RC/e9wL0CwdhqCyx7lI27UChqVvQOErBUaZO5YOeXFzcB8U6HfS/73uwtepUODYBS/DkZHXxACPfLo6nQ5t2kgHcSLvLflXNAiHlenAL7zwgkgHfuedd3DppZd6UoDpxP7jH//wOLChILRarSBLX1M166K3oV4zAwpqW9aYQ58L+9BboOl6WsywRNq/ZPv0TCjsNiistSdxPHnTHDcMjj4XwqnSQl28FYqqcjiMLVybUIcDaZt+gnXlZ3CU1W4UmRYsGEMDRC5JCqQ58TJY+18BZxIlZdSHNkBd4kqLsWe3gbVFNw/REp1V9ZHNUB1YB8vy6Z5oYqyL41SnwTHmZahakEU2cgbTQPdn7Zpy5gPgDwqN/Tsv+i8c6YlhCuW6K2fe75Iy4Q+WRgf76CddmqMBjelIO6GafjsQQBImUnzJVqw96XLYW/aALa+zGIfbgq2v931KK22YtvwYthQz3anW2ueoMHZgDnL0/g7un3vM+HxNOUprv8LQKIHBRWm4qK8/u2Kk7SPFIRXb8zukObgOyvKDcGoNsDXrBHuWP/tqosauNB2CcsFk2LZKOwK+96X+oGPYP+Ew5idqSAnvl5grpt8mtH7Fe62wL1SX/DdkaUbCBybfICgCyp9fhuOPWdJtyGJ+yfNAiy4yijICARFwmI7CMecpqPfWcoGwMQ/hxAFxjY46/42ZLpoBl6K62wioSvcF3AdJ3cz9Xlcc3IDqFZ/DaTG53jUdh0A5Mg5cGY18jdVqNTIzYycPrS+YUtZhffvttwVjXuvWrfHee+9h586dIrr666+/ij+sZ/3yyy+Fnhn/nScHsgVHwLp1Bcqn3STZSNWsLYzjp4J1h9FayP6vex1KY+0pmEvD79aQt1Pos4VkjabTySHbOs3HYPr8QZeYfagIpUIJ3Rk3QTf0H3F14EIOMoIGFT9MRtXi96SvYLTOr07XWaeGzvdCOui6MyYgfdA14TOYBhmv0EZ77yYXY62bFfjalwVpVCJNsAa/fwtYA0gLyhrssEPIhfz0SkD9UtFJhHimn3QF9KPujWman686jFl/8IDF/wDhrONyccXAug5MWaUdk+bsxL6SKslr7hjWBv3a1jInh2p/1/A26N/OGNMc5IsDIOB0oPzTe2FdvyCgzA7XXdNpoEifDcn83QCAtvz1PcxfTPRETYxXT4amyykNYORNd4gkMiz/8P8k+SHIPk7JEHUrHqjKJiMgjQAVHCoWvhX8GFyhgLpNH8FmT6c1JnPYUf7xXbBuctX+8zkVnB7ycxoTrKl+cco6rMXFxViyZAkcDtKsQ9Sp0sgQTIe1tLS0zr+nOtCpMD7zN0/Vsqz6DIh1n8ZxUwXDY7QWrP9o+lRm5EB7wiXQDhwT2QvObhU6lRVzX6ytUfUdgEIB/dn/FHqYqWwO0xGYv3gY1m0r6gxT3a4fDJc+7UcOFai97xwp1aMdcAkos6JI00cNQdWyTwTOtazAF0B/7gOxswKHGpEUa/Cw2wR7stuc1ipUr/lOPPO2/S6G5UAWKZ6B2ocatvfnFpsDD87YhkNl1ZFcFte2p3XNxvVDkhd5jOvgG0BnlDgqf+cGUCtWylwHLa+LDVdjMEZaOF+Sq9B4cGW4+sWY3jGNAZdUnwMPHX1/Y9xjpt614bL/JoyIMNWxkccXGoHSyRd5vvOS77mWXcRvs/a44UCcMtnsBzejbOpYz6G1putQGK/8n5zREXq5GmyLlHVYGyyiKTxwslFWr/1ReoQqNTLpsLaNXtPW9NkDqP77h/ggoFQJnU11Uf+o+ws6njjMN+qBRXFh5S9vw/LHt6JGV9t7JHRDrw8akfFun9b9TDiKd6N6/fw6qTkchiq3NTLGTBKSLJZVX4mRpfUdBd0pYwNHYBmxXPYJLCu+gL2YNcau2ktlZgtk3TkrbqzAoWASrMGTLwTZnl2mEPNJO3400roMgWn6vbAf9a2BViGt66lQtuiA6rWstQmNp8PpxN9fvAr9prmivanjcPS+9DYoVSrJIbL9938fw88bXfJFgztl4dzezUCtRbvDie1HqvDzhmNYvr0MdFrr0xhdZZQ11e2Y2YYvVh/CX3vNaJmZhrN65uL4tsZQROD1Pi3b7r9Q/i4dVulDCU3302C84n9JHycrJIjl7DVHcKCsGj0LMnBx/+ZoZtDEPJbKBW946ckqoMjIQVqXU0Q2izKrZcz9iw6cTli3LkPVovdAaTISWwXtP9L28Rllg+jFUXoApS+OBt+nwjQ6KDOy4Cg54Bk/U9aN17wMHmzLJiNQFwEnjk0aFliuT5OO3Icp5+bD/BsHGCt+egVVv9TychivfAGUuJGtcSIgO6yNc139ZuWsMgl2Vf7ISxmdDUZYVc2i37xaVs0QzLvxsESPJx79x2OeSevDYReyBZYV00UaTZ0NNH9IfNKn1e37w3Dxk9IR3C8f9X+OlCrBCpzW48ykTYk3qt6wUDim3lIiYgC+c1JpxKaZUWVN+wGAyr82VGrgJRU2vLFwL/7e66rPdVv3Vhm45bRC5GTU7SdQ+6K8dGTp1Nh1tApsI03On1ToxM2uPbklRhznX/ea/JEEvuOa3Sa88+t+HDVZPY3S1EowZfqyAamtv83DlLJ3bgiY6aEfdR/ST7o86XDP+O0wZv95BNW22icxJ0OD605uiROKYov2kjG85PmRnsiHe3J85+rPuR9p3U+Peb6VC95E5eJpgJWp8S4L1n+k7WMeYAPpgL8D5hmPoPpv10E2y28yr30Viqx8mD97wFVaI8BViXdnxsh/ShLHNZDpysOMMwKOihLBs8GDo0BZJJTnorRXIsxRvAdl797oeb+S6V+wk+sabp1mInBqLH3KDmtjWclg83DYYfr8ocDRVf4e5bZG5rgpMZ2Ab9q4Bc0+vsyP4MgJBRYaR+CrnGv8Nup3HHwcHS0u8hy3sf2GwnPR4+qHwU1ULFb29j/8ZV4UCoj6Q/74xpF8KJZxJvNa27YVMH31b1AsnpEKQUoVwQACtWd6NWWBkmkha2cUCigzcpFx0WM1NdCRzBQIVmMaeJ7hIxpIzShDq8IDI9uifZ5/ROOL1ax7PewnSUyn+PHz20PpU9ccqH1hjhZPX9TBr30y1y/UvUhK9eS3gWt2G0INbsW811D1y9t+NYKqVl2RddNHCYk8BMOVhy+sg5aylllpmHhOkSTZV6i1cn9O6anyaTdLNhdcCeOmQpkZC1dC4P7DHaO7XTzGE+k9U6k9uQfK35sAp8VFcKjtPQoZFz8h0ip58FD66mWu34kaY2aP7kyubWTv0VSaszyWOCDgdMK2+08RBHGUHw7YodCLv+51qArCU/GIZmQVc18QkjnCeHB+2bNxORSLZizyNYlFQHZYE4uv6J2nQDypdJiPQZXXVqQvBRKSj/dwHCX7hcaad2SVp6isWxQvGtKK15imw4nIYF1kRk7Ew+CPWvH7d0J5aKO4lk6nTaHBIU0rrMwYjEWG4bAq/J3PHNtRnFU2E12r/obRXobDmpai/Yqcs3DfuZ3QQWLDHsngmO5U+fNUWLcth9NUDGWzdtD2HQXtiWOSlroayXiT1dZZWY7qv+bA/N1zQmonHsZDj+w7v45HV2H3EbR2RqkUdcraPuf4nbhuOliJrYdcm7SiPB26t6pbx1tWZce6fWZ8tOwAjlXEBx/3pBgdbJ+Xjo7NdejQnA6pEz9vLMGOI1Xi8KCoWTpG9WqGXq0NktI2VrsT8zccw6LNJdhfUg1jugrHFWTgwuObI08ipdO7/a7iKhJqC2th1OCJCzqAznGqGtOnn/x2B6qs0qnTxG9Ejxww4p1r0Hi20WzPlNf9pRZkpqvRJV+PguzAklWRto8EL0YemH1CDULHkR0iRZbvWt1pN4C6q8m2dxbvF8+PlGk1Skw8p11M713z10/BsuoLyf6DcSUcLKvG+v0VKKuyibRvPv860l/7mHnm47D8NjMusMWDuyEuA6mPThwOlH9wm2dvQCKczAkf1Dm0tu1bB9PHd3uY97lvyThvItJ6n10fI5bvmWQESG5o2/OXuKu6oLso0bIf3CIcRJaXkSfCbfwuKZsVwVHiKtEhUVf64GtcB8UJSAd239dZVYbSN6+Bo6b8R5VXhMwJ74Ms/rI1LgRkhzXB62nb9QfKP74bFFZ3G9MWDFe9FJVjGMlwHaZilE25FhRtdpsyp1DUhvJvGll6rVuWej7XdB4EwxXPR+bMOR0wfXqvIDpy2xLD6fgsdxwciK5uQaVUiI0TN5qyJQ6BkmeGwSH0a2M3EsfkPLQw9o4i6CHY+KXGwxpSRhy/WXOkzl3O7tkMl/RvjkPlVnz9x2Gs2F4O1qLG09RKBcad0gondciEVh3d9yLW8dAJf3buLtjsrrmN7JmLq06KU11hrIOTuH7LoUrhsNLpDmbUrKXTPvy4XHRqocNLP+3BxgO1slgGrQq3n9latPG1imo7nv9hd9jtEzDNpHb58vw9WL5NWouYzyjfu51jeO8G5zJQIOOCR6Hte26dGvlNByvwwo+7UV5VK+/Edbx7RBtx4CDM4UD1pkUwf/UvEf2LizUwLoO4zLmmEx6gEEuXKZAx+mFoT7jQ7xYuFuE7astGFEpk3vAu1K17xXM4cl+phIDdhsr5r6Ny0bt1RqUqPA72Q1vrpOIzGq9k5sQVz0PVnJJ5yTdypzCL0F3axMNA3RnSWR7JH518x3ghIDus8UJSoh/f/HrvJpouQ2C49KmERVptO3+HeeZjsB91aX3ypcLILmU4eALlNmqWmj69B2SzFKZUI33QVdAP/7+w2NasFgtMP74M54qPPX3+rh+Ij5vdCItC6/k3bhjP6JYDXVrtRn1/aTV+2VTryHvjo1Yp8H9nthbEKrIlDgHTXWH2wAAAIABJREFUFxNR/eccyRtQ1zTNh8CgetOvsO38TbI961dJWZ9MCzZ+qfEs3VqGqYv21qnd43h5QJKtU6O4wuqXahtoPp1b6HF8u7qnuKy33ODlKHlfO6AoE3cMa51MePzuxUjiS/P24K89Lv061uA+NKoIrbICRx/rc8B/7jEJRyaUw+oeIxMVNWolqm10fOqmLWbr1XhwVDsUZte+l4jHGwv3YdUOss6Hbl+fWMTj3jyweXn+XqzaIe3w5WZohMOanxn98xCSy4C/RZ1PEayhmqL+YGT1qe921qlRds+1bxsDbj2jNTT7/xLyXtUbFwWVK1Pos6DtfxGU6bXfSzIW0zmTMsFlMH4qVLnRczfEY12S3Ydgc552s4iWifdffkcYr3sjIBu/ZfVXqJjznKcumQfexqtehKpFx2QPXb5fEhCo/ut7mGY+XtcxlbivMitfSORp+51Xr0znzopSIXNn27dejJKZK5njp9RLBksSlqfJ3kJ2WBO49JXzXkXlwrcl76DQZYkvlCq/c5xHQPbEFTB9eHst6x+1/tqf4Iqcev2Qu2/sKD2IsjeuqhNpo8OaPuS6gLUqjHeUmK34ZfYMDFr3PFROV9rkAU0hXmnxIMpU2Z55saSOBCmM5PhWvjwxe0edyIY3GMZ0NZ65pEPtCXuckZK7gzgtLXt3Apw+UdZAtSeRtk80xpGO57FvdmDzwdrIW7DxsRZUo1LAznodnwgfD2Dul6gx3XPMIjbfZZV104gDtU80PlL9M/X4kVnbPI45v5vXnJx6UVZGPu//YmvAlOwMrRJWO8TaxDsa7sbtvD55KU/sFMkzxAOAF3/cjeoAEet2zdIxcVQ76GNME5fkDpAYKAmnvs0eg1nrpL+TORor7sz4ETl/1h6IurrhL4lP1D0IN0Gg8bCOmNwNjUVWKNxnwbLqSzB1241hxoWPCacjoDkdqPjuWVQt/9xzjap5e1fqZZp/1kK445DbpSYCZW+NB7MDA5pCKepEMy56PGWYo6v/ngvTZw95nk/d6RPAP7I1HgRkhzWBaxlURkahQFrXoSK/n5Es4bgqXdFHV83rSlfNa7N20HQKXvPq3R4WM6pWzYCz0qVTS82r9BMuhm7YrZ5oLk+0mRrI9CuSbLBWSLNvjauA3nTUtR1INyDj/EeRdtwwcQLu3Z6bmoUbS7B/zSJcvOcl6B2uaE2ZKge/n/AIDmZ0xsaDlWLTzv5P6ZSFYT1yxebf18j8OfOPI4KFle0z01UorrAJ+Q9at5Z6EWnN1IXH6prA5WycXTsdsG5biarF02pOJ501tSfXiufOr/Yk0vY1qDHlj+mdNBIJ+daM+oIbdvsIx3Pzh5tQXhW4JpWRfdZN9yzMQNeWelFruu1IFb5dc0TI0XhqTHs3Q69C/xpTPrbr9pvDbl9fD9VHyw5izt+u7zq/l4w8plL6Pd9Nry7Y42Fn5uFBM4MaZZX2OjW76RqleK54CMH6x62HKz3vjnhg26+tAf8c0TYeXdV7H/xOMVWaRFY0pqVn6lTiQMB9IMNMgzEntMA5vZvFNF7BHbDwLZCASXAHkLuh0yDYti5zaSJ70u0VOJjeFvP0Z2GXtj2KLFthcJThqLoFdI4KnGxagNbVO6Dwck7pZGr7nY+SHeth2bYC6dUlqDQUotnA82E4WZqbwHs8zCrycDco1eK3UXcKD2ebhlGupmzKNZ7feu5BjFdPDixjVgMLa7Ervn0Glt9medaPetS8XpXXPuQ+pWmg2zhmeWzSmYFlapRqGC9/FprOg+OmqRoX1JwOkbrOFHaxh9VmIPPGaRGlKTurK2DdskxoypLLRd2ur3i2ZUsNBGSHNYHrUDn/DVT+PCWsO5DJNK3fuVDnd4Z5zvMSNa8vCrZTX5OqkfW0USghmFvPutPjeEjVCnVsocM/R7RB+pb5deoAFCo1jlz4Jv73p75ObRH7z7Mdwm2HnkKuzVULaFdpUT36WRT2GxLWfAM1sjmceG3BXqzYXpuydmb3HIwd1CrlNRdjmngjvThYzSglSXwPMSJtHyls/5m9I2DKLjUo/z26fUwMqZGOp77a8xCK7LvFZhfpGp1VshKTEKq+jb7MJysO4ru/XA41jaUBrEGVOvTyHi8d1mfm7AKjs/EwljBcP6QAA4qMKc2mHGqu1LF96rsdYBkGjTjeenprIWHDd+59X2zFoTLXZzwc+M+FHdA2tzZ1OlT/4X5Op6fyx5dRtfyziMne7AoV/sw5HcUn3YbCvCx8sOxAnd8l9++Yp+Y1wKCoN1o2+ULY3frNCiWybv4EqpbxznYKF5UktnM6Yf7yYVhqykC4qTdS77zwuLAG4awqF7wXnhIir6tc3BzS+5SwOpcbpQwCwTIk1G16IfOGaSkzVu+BuFivb4LT4pKhY0mT4fLnPcGgYIMWz/ZHd9ZRlWAmpOGyZwRJnmz1j4DssCZwDUQh+GcPxOUO/DFQF53g1xdrDXh67GsKjRa6Ybch/aQrPbWowWqFyFhKpk39X59j4K4PoHG6Ni9HNC0xJe8ukerrNp58jz8yWTD7ui39zFuh5yl1mPqWwUAxWex4df5e/LXXFbllSvHFx7fAeX2aiVpD2RoOAku2luEtiZpRbpgHdcwC0769rdxiw9KtpX41pmw/dnArDO1Sm2oeDQqfrTyEr30Il9gP+x83uBVOjbH/aMZUH9cwEvzl6kOY9YfrwInRtltPL8Tx7eq3ZpypvXP+KsanKw96gnB8L91+RmFYWRYW1qT+sg8rvQ683PiyhpXpzz6qP/hzt1lExQMZ2/dpbcA5vfNCZgbUx1qGuqfF5hCHgKt3lnuaMtX5ouObew4A1u4zi+ir29HnAcbdw9vAkJ4YBmketAqm0fU/+6f2Skzob10/zM8chS3a4PIY7ppXKXZh726tlPb69F5wk0pTt+0D45UvCB3Sxmys8aPD6SaBTOs5wpXWqQ6/ZpkkjexDyjRdToHh0qcTxs3RmNcmVeZGVmBmB0ruK9Vp0J/3ELT9RqfKcOuMgwdi5s8nonr9fNfeUZcJ49Uvg052MGNk1fzlo7Csn+9XtqY05olDnfoilEpJoOtpULLDmiDgecLDkx6e+NSaQpz0qPLaQd1+AKzr5oPCy0JWJM6MpN41stycVtscePfX/fh1S02qcIB5K+HAZcXv4GQTNxIu268pxAv5/wZPuJmadfXRN9G3YkXNpwpo+1+AjPMfiSuSR0xWUQvoPvVn5IcbKKZqJtqIFyN9TP+kf0wnWXaTo0M9kprRUHcgaygjoNEaU3of+3q7iCi5jc4II0qM4l85MB9kSW0qRhzu+WwL+F2jUfZl0sWdJKV0koUJSw/+9+Nuj4wNo94PjYqMBMhcbcdzc3dh66EqOPleVQBGrRq3n1koDuV8Taq9SqEQdbFej4q4bMRxubi0fwukpynFO4Kf84nhOyIVHx2O8e3F++uQ2w1on4k7zqxL/kWYpi7a52nHObGumfNNhBHbGb8dxo4lc3DF0begc0gfGDgUKsxsMR6LdaeJWvJQP5OsFaeObJtQ0WFGGmc+BsvvbhkuhSAkZE1tozWnE6bP7kf12p9cU1RpkH3X11Bm5kc05cqfXkUldYUlLHHcHBENUW4cJQL2fetR9sFtcJq9Za8UrpecUgXtgIuRcdbdqZUK7DNXx7E9KHnxAg85G6OsGZdOEpEPZg3WKXPiC8VhgzjAmn4/6LhKWfqgK6EfcacgJa1r3Cza4KRWnFT/Ua6DfJk0ArLDmqAno2rpx6j44UXxMNPSup8GdfsTocopEFpWQofVbhOkN7YDG4Vja107L24SI/ximS56BeuUnUQK5JZDFSgJU08yzVmNy46+jRMqlnhqhyyKdDEPs8qILHsxVE5Xyp263fGCGTYa7dZQ0PPUf/JPe8ANJS1Hr8adw9sI/cpE2VGzFTNWHwbvzUhvc6MGgztlC63HVEiXTNS8E9XvhA82wmyJT3om6xXfuq5bVEOlHuf/ftjtSYnkWp7ZLQetstPQOlsrZDx8I29R3aiBXcTU+9d/3uth4b30hBYY3TevXg5oSAb14k+7PQ401/u2M1qDUbNIjey/fO8dKq8GnRjWTQdjQvZtz2diX2k1vv3ziEcfl2Pgvq1Nbjp6tNJj3f7a/ru1ysBFx+ehhTH8SFWkc4qm/bz1x/Dx8oNglJVG3dq7hreRTHs3Vdnx9Jyd2HnUpa3IdOh7z2ob99pmHp5+uvIQFmw4Jp676w+/iN6Vq6Snp1JDf92bOGjsLsa17XAlVuwo9yM1c18ciRwao4xlZMrd79IOF+mx17wioq2N0Rh1Mn16n2sjr1BCP+xWpA8ZF/FUg3JzCJmgKVC37Rtxv/IF9YiAww7LX9+j8vsX6uxByWEi9qsqtWCEVrfpE5Z6RD3ORNy64qdXUEVJnpoTLkWaHmQQ1xQdj/TTb4IyTQ/rtuWCv4PZHqxZDXYaxgwEVWFPaNr1hbrjQGhqcKhaPh2WP2bDUbwXCn2mp39VjWxkfePQ2O4vO6wJWFH7ke0offlSzwkPTzCz7pwZUtu0Yv4bqApY86oA1GlQeO2qHQ47FHZXdMTXKpQGTM6fiH2a8Oj62a2GIYKa/jMcJty4/2kUWraLSKNU3Ik1tVm3TofCEBtBR7Al4Iaa6WzuqBg3nQ+dU5SQOkNGS6j5uPEAT/vrznhkr2YiAtd04m+xfTH4O7F0G9duT8COuLn0TfFmRMhNuCV14YShBTilU3ZEziU3xf+atR27imtFzk/rmo3xpxSkZFQsNuQju5qO2tPf7RRkRbQ8A2VNisRBTTKNhGuT5uzyrBGfC64108br08im+9nKg/hx3bGQZE50ih87v33KPFMb9pvx1He7PAzKdECfvqijWONAtvlgJZ75fqcnws05PTiqLfRp8UkNrrQ68PK8PSBbsdvOLZuBESUzJIfETWbmuKlQ5XfyfP7l6sP46vfDku3DjrDWXG3btUbIYTirXc+/qqC70ClvbKzBTH0ue+cG2A9scs2Tupnj3ow4usprg3FzCHb5cVOgatmlPr+28r0jQcDphOXP72Ce+QRgd5WC8UBD8J+cfXckPaVMW0fxbpS9cyMcZQf9xsSDKfF958FNlMb3kiqntU8GpaszdWEPZN7wflh1s1HevsleJjuscV56CpqXf/JP2Hasdn3vtQYYLpskGBJD2eKVa9Fyzp3ItdWSjbiv2Wzsh00nToRGV5vSVrp/J85cM1Gy/VpdX0xrdiuqlLXRSGO6CnYHJAlJpGp/jv34JpyL3pQetkoDw5hnROQ4kUZn4/NVhzwELPSnTyjKxM1DC+Ie8eSJP9PnpCwe+oSJxCmV+qaz+u1fRzDr9yPgBlXKAtWM0sl965d9noiQ77WMurH+7tze4dUzM7rLVMdVO1y1anx+6AT945RWcX9+UmkNIhkLGbqf/X6nK71VAYzukwdGWpNlPIyasnAflm4r9RxyD+uRgytPzE+ZNSJZHUmgWAcaLC312kEtMaJHYtJoI1mPfSUWPDd3t4gw0zK0Ktx8WmHIaDXZgj9cdgA/rXelBPLggM8Cv2+xGsfy3q8HBDeBG8PmxjTc0teJ5t/eCUeJ/7tXqiaS/Tz17U5PJN57XJwno8IsHwjL7FaY5zwHywrKtbh0yBsja3D1H9/ANOs/HnZk/ch7kX4y058jP4IV+vLvTZBcL6i1MIyZ5KffHdZayI2SjgAdt6pF76By8TRPNiBTxfVn3AztSZdDoXFl1jU0E8/ouzeAko1hmUojDql85f3c7wRRtheB6c+5D+kDG3F5QQRYxLOp7LDGE00AlpVfwPzN0x4iibTeI2G4+Al/eRCJ+06etwdHN6zEuCOTYbCXi3RcJxTYndYOr7V4AJVK//qrjpaNAdtXqTLEhoNRybOPa4aTO2Vh++FK8D6U9hDlXUoFipqlC03JDJ9T9FRK/WFd229epCEkA9GolOhZwFS85gEjQtyE/7XHhNl/HsWBsmq/9oweOxxO4SCRdISpwFIWSapZnB+pBtUdnY8Plh7EvPXFnnGzRpTBe9agiT2hQoFh3XNwhUTNKK8nMdIPa4vrtOd13pHX07rm4LpBLYOyxvJ2n606hG+8SJaYEnnf2W1FmqhstQhM/WUfFm4q8azPs5d0FJJUiTLKWX3522H8tdcMu92BsqratHHWqT8wsl2ibh1Tv79sKhEHIIGc1sIcLa4/pQBFeemgipeyprDVe74tM9ME+RMJruJV9+rdf74xDYdN1eC/0XgIcUn/Fji/b15Yc+d3kPq3JOlzf1//c0F7tG0W/ubV973bvhnloSrrlKXwEPBfo4vQLEMD687fYCbRC2vnCK5SCXWrrjBe+5ogTvG1jQcq6vyOeSuyshb7yQs7iN+HcEywBr98EezFNdkggjX444YdJaTc15alQq7MfmSnkLlz2lzrqSrohqybfHVtw0Gqto3feglZ3Jr3OzPK7vgqdmfHbkXVsk9gWT1T3Ditz0joThmb0vWTkaGY5NYSeDrKDsOy8kvPflWh0SHj4seR1uPMJA8uvrez7f5TRFg9EWOp7pVqKHRGaPueh/RBV4kMyPKP7nAxYLtrUvVkCX5WkJJVLnwbNsp0MasxRHRW022oIHGTLb4IyA5rHPEUlNrTbvEwDzLnX6TdSMjReN+W73mmSL2/9IDYJDS3HUCb6u3IsJtQrM7D1vRuqFIEPjGWam9X60WkpH+REYXZ2jqpl3Tcth+ugsliQ54hTWidMl3M1ypmT0LVis8kEWJNgHH8FKgLesQRwcBdUX6DNYg7auqrvFuytpWRjQFF/hsbpo8x2ldtq93SsP2FxzeHW8ORtVG7i6tQUR04RYQRQaZKhn1ynxRUUusmjGZ+tPygIPZyO5eUmLjqpHy0yEzDnpqUXG7qO7cIXjO6+VBlnfaU5eD3w60hyQOEge0zBTEMMwd8jfdnRIzReTdxDu97x7DWKMiKv1xHaq1E5KPZc8wiUoPd+FJG5rYzChMS4fxjtwnvLt4P1ov7GutDSa6W7JTkcBFjnS3LBgJlDrj7yclQi4PAojydeM/88HdxnfmmqRQYflwurjgxMsIbqXEGw5OHQ8MZrR6YHxHDui9/AGu8uS5S3zWpMUm9d73bkfzqhlNb1an5tR/dBZK+kIhQcD20Oz4o26z37xif3wUbSjzpz8zCufHUAuglftekxuvHGtymD4xXNVzWYJG2++v7gLW2DILz5u+24YrnoOl4UriPfMB23utFRtmqpR95onTa48+H/twHI2If9r6Ro/wIzDMeETq+3qYuOh6GS56CMjN5GSAxA5UCHQTC03toSmNz6M99wBUdV4R32JMCU5Mcgn3/BpEC75a38W1E0lPd0Ouhbn2c+E64jaRLtp2/wV68F0pdligRIEmq2xzlh2Hb+QesmxaLml+PnrPPDbT9L4w7EWmqYp3McckOa5zQ9mUFZiqF4ZqXoSnqH/AOdFRLKm14e9E+cNMRzLhBl2IwtdodfkyW7EfUeo4qAjdO0Zp18xKUf/h/kqdJ/BIbx7IGJnk/HIs3l+KNhXslp5OfmSYiZ5SucNv6/RWCLTReRskTppLK0jr+iJZX2QW76+aDtSx73KgzPa9ry9ofhFjWYvuRSjz9XV2NTUZM7xnRxk/yhAdAL/60R7Bj0+g4U2c0kihRLGNtaNfyOIcs4vNrUkFJSnX/2fFbOzcedIip/7qvhBtp/3RERs2Hp0BKbaD14/jJXr73mCXCJZZmArhzWBuhhRqthcKzQ54OD0RRg8rfprcW1UbduVJXn9xSRIZDGaPmz8zZGbBZ79YZuOestnHVtWUtNt8/ZJmmcbxjBuTj3D7Nwkt6lWQNvgfpJ10Rarop97l16zJxcC5lypwCUROszG4V13GL/Q/1WXf/6cKf+5+rJ0PT3l+KL5wbk4m44pe3JddO1FaOvCecbuQ2NQgEw5NNuI9jNoOqRYdGgZnDdBTl702A/dA2//kolIIoNK376VHPNWj/AAyX/RdpxzXsKHXU4CTwQtlhjRO4vqzAPGHRn3N/wBNGSkkw7ZHRKHdUI9BQ6ITRUerX1n9jQ/IJpjx6RxCDtY90upU/TxU1Dk5r7QaNulT60Q8jreupkXYXU/t3Fu/H/A3edOsxded3cZZOjWYGNXYXWzysqb6NuAZjB7cUaWyyuRAgXu8t2Y9NByoEQReN0cwJpxYIVtJ4GqPhU37Z52EyZd+MelNDtV1NyiKjQ68u2OthEqXzxbGc2D4zIrKmeI67IfTF9xDJqdwyN13z9XjwnHZxlfqhtBAjlHQwpGxo12zcMKQgpeHiYQiduWJzbV0TMzD6tDGKZ45ZIO6DklAT6d/OiLGDWkV9sLh+v1nUqrpZgH3vd3KHTNx6Rl0Jm1Bjcn9O1uBJc3Z6slqobXrv2cFZg8lEP23JAazcUSZ5G3VNpkrncGtMwx0sNcNNVrz0027wGaPxYHHsoJZg+UA4DODOilKUTbvJhzX45QbHeGv++klYVjHN098UaToYx00VxDDxNqHx+t5NtRlmzduLeykNoQ85fMdSOvkiF3OrhClzCpF91zfxHn6j7i8Ynqzbzrrpw4adAi+xekyJp3SVo+yQ51Om/WoHXw39GbfEzHYs1b/7RukDL4NuxJ1QaORsrnh+sWSHNQ5o2g9vQ+krY2pZgbNaumo41FoR/eQGh/IIB0qt6FGgF+mR3/xxpK4eJGs0NEpc1C9PfM70JhJn9CjIwMXHNwf1CAPZ77vKBYtluO0jnXL1xl9gWT5d/IBoOpwI3ekToMxqGWk3Mbd/Zf5eLNsWXEc2kptwQ6NVK8ETf25qurfSi02ON55tctIFg2pZVe3mtHWOVkSvM3VNsw6SNW5z/y7GzxtLxEaZ9dAkx3JbQbZW1Kb51kRHsjbB2lLm6Jk5u0Q9tvuudBiM6WqxMWW01+0wcD2vH9IKQzpnx+v2jbqfJVtL8cbPez1ZG2SHbddMixHHNQOdq1hqLrlW6/eZ8cz3uwIy7jLayKhjqhsdM1GDu8ckan2Hdc8V5ReM7PE7sWRLGRZuOiYOVry/G4HmxUOXM7rliD60KqXIvKFO6V97zGiZpRH4H9/WIJ539v/7TpM4vCMZVDCLFU+m5jNa6j5g4PeJ37OehXpcdHwL5OrVsNjDHw+zhCae007ISCXCyAROtmkeHNBYq87Mm3APzhghFGU9bj1GlQZKfTY0HQe6fvdyeJgSOVFRIuYaqE/T9PtqtVZ9GwnZmakJk+6xrJoB8zdP1Wpg9jrbxeGhjOy3suSZYQEl/kiOk/PQwmRC2uDvVfLMcDjM/mSenFhjxpMpvJUL3hT13GTG1p44poYoND7fYU//m36Fo+IYUFMnzpTqjAsehbbfeTG9L5hqL8a/eSlUeW2hHXiZKzIcIGU70vYN7cGWHdYYV8zFCnw3bDt+Ez0p0g2CPVfT6WTx/6FqediGdUF0mCi1wdRW2aQRWLCxRKRPx8OYIjpucEscV2gIWefE9L9pSw940s14f0YQbxxSgI4JiBTEY36J6oMbdep2BiKnIpEMo52sE06kcRwfLDuA5dukIznue1OO6NL+LZCmjs8PVCLnlAp909lnLau3BBDHFWvNJfudu/aoOOQIpgd97cktMSKMtNNUwCqcMTCNnbX3x8LUwOYBWmFOGo6abHUyb4h/j8IMmKocot4+UETVd0yx4snDqY+WUdanlkTNfQ++QymRs7fEEvZ4Es22zlRmHmq+uXCf50CY7+q7hrUJj0RMsAY/D4sEd4Oo8TvnvtQlpHE4UP33XFTOew32Y9KlMyL1c/xUqHITcyjkr5KQIViDNZ0Hh/N1EW3sBzej7N0JoE6ulDHVkimXsoWPgPmLibD8OUfGM3zIIm5JZRDTZ/fDYXK9K0lgpT9/IrS9RkYVzbVuWiQOf7yZjkWE+KTLoB9xp9/4Im0f8QRT4ALZYY1xESwrP4f5m0mSrMB/7nHJRQQynlaT8Oim0wqQo5dTTMNZCta/UV/QmxWSUbWze0rrpEbaPtAYSCj0wk+7sXF/bdornaAHRhahc74uxc/cw0E2vDZk8P16DTUQ/R3A9nnpeOKC5NbAcH3X72f9t/942uam46mLkjue8FBM3VahaiIjrbl0OJ3YdLASr8zfE9RRJSKMgv17dFFcaxtTAWlGYmf9ftiPa4BZAczAIUu59/vMNeZA6tf+M+LvCHH2ZS6OF55rdpvw3wi4ADgeRuIpkRPuezre6zR3bbFwtIkLje9o1tOHoydr3fwryj+4XXJILv3SKUnlbgiNjRMuUp1/gfWrAc2jrXlXTFGfUOOxH96B0tcvA2wuUjWhQx8mazCz1Rjh9k7j9L1fLJI8ocbeWD+3/DbTpbPq86YROsfXvQ5Vq26NdepJnRcjuaZP7oHT6tJ1Vuiza/DtGtE4RI3suzfCdnh7RHvLQL8axiuehyaGmt2IBp/AxrLDSlmTo7tBlkCHuRiqvCJoOg8Kyk5YvGc7qrcuh67qCByrP6+t2cjvBMN1b2C/NUOkilEmguyFUkb2RhKMnN4tJ6Y0uwQ+GynZNZlFv/7jiEiV4+aa5FKndM7Gmd1zJCVOIm0fbNJ0WimTsnBjief0ntFxsjGzTpJRJI6ndxsDWO8VzCjLwHQ7Woe8dJH6XZ8WbDxMaWTqIfU6560/Jqnjy7G3MKbhf5d1Suo07v18C/aX1oid+9y5PsaT1Mkn4Gahakx5wEaG7S75+jrfN6aMrtljwv6SapEx0q2VXqT9fvvnUazcUV6nplOrUWJAOyP2llSLMgam1vcsMOD8fnkiYtfYjN+fhRuPYeGmUs98jyswCPZevlN2Fldh04FKbD5UEdKpd2PDenuuAVOJ2zbTChKoX7eUJQTPcLgDvMdDSR+jVoV5G46F/Z6O95rzeSSJGDkihNOkUOCUzlno2FwX8j1dXzWgoTCQ2qfAYUfV8umwrP4KTAf0mFIFVfMOIrWZ2pLKZu1lO2ScAAAgAElEQVSg7XsutAMuiZq5N9T4vD/nmCq+f76WNbjfaOjPeyjwvZ1OVK9fgIo5z9WZB8mhnJYKOC3lLqmRGkKnjPMfASUDZQuNQPW6eeIww53m7oAS1Wo9qvO6onDEeJHu3tBZgUOjkKQWDhuqln2KirkveGSeVM3bw3D5c+Df4Zpt7zqUv3sDqJMbDyNrd8YF/4pHV/XaR5N3WElhXc4TEa/0E1JdG658EUqDv1j64XUrYPvyPmitdVMRnep0bB76NGYfa4OdR6okTszrrnOia3nq9alqxDdnitwnKw7ix7XFkuzMnDo3RXePaANu4nyN13+x6pDQhfU2sm9efmJ+UF3RRMAaaDxMyxzZsxkWbS4R6YB0xkNZhlaFN6+J7CQxVJ+hPr/1o00BScvqYzyhxpvqn285VClIkULVXdIpJZsvD9wod/nij3vq1FPSQaC5I1xio6mAkNj6vzNbg3XOsvkjsGxrKV5fuC9gjS/x+8eQVsJZTZYF4w5gJHXC0EIM7pSVrOGEfR8+e4/O3C4phRbsPW367AFU//2D9H1UGmSOm5KwGtBAk5Pap9AhdVjMcJYd9LpMAUVaOhiF1B4/ut4cERdr8G2w7V4jxhaUNZjO6sZfYP78IU9kig6Uts8oZFz0uLieckdl024GU45p3JsZGRnMT+4BadgPX4o0tB/ejvJpN4F6q7RKpR5vNL8H27VdxP/X174jReBJ2DAqf3oFlYverXVaW3YRz6syIyf4PZ0O2I/tgfmzB0ESs3gZo6uMsjZ0a9IOK08sy969EY46L3zXkmq6DIbh0qeh0Bo8a8zIasW0CdBbjvit+wFNIV7On4hypb8WqNRDkuhanob+YKby+Bk5+mn9MXyx+hAqA2i39mljwG2nt/bTt12ypRRvLd5Xh9VZPG8qRtxbiTrmZFqg8dC5UMCVahiuDWifiTvOjI6RNNx7+LZ77ee94BykrD7GE+08UuW6Q+VW4bAeNflrpEqNkZkF1LosqWD7wHXCJI07t3cznNIpW1LzOVXmX9/jCIU/9aZHJFn2Jxh3QKr/jjGCTxblQ+XSWRhS72lGK82zmD7pb4muAZW6Z7B9Sp32rG/rf4GQ4mHqcn2bbd8GIS3irCoXQ2GESaRTewUCnDYLqLBQ9fNUON2asUoldEPGIX3IuFqNTKcDltWzYJ79NOBwEWoxjZVauUw5ls0fAaaVmj6+C7Y9f4sPnVDgy5xrsNg4DIyy1ue+o7Gvl7PKBPOsx1C9dp5rqgoF0o4bjowL/y0ObyS/59QyXvIRLH984zmYCYQTsyVULTt7Pq6uMMGy4nOoqqTrvq1n/BP5p13V4GFv0g4rtakqf3k7LotoVhqEw7pP00ZEEhhBbZWlFY7JwTKLXy0Po1dXDMyPKD89LgOVO4kbAm8s3IfFm6VfENHchAROj40OP20kmnv4XvPY19s9qcnB+mPEjJIUbXO1IpWzsrpuxJURt/vPbgemAybTmApJXUxfaaj6Gk8y556oe5GddqZEzSUZV6vtTlGbGO5BBiNwlBO64dQCwcgtW2gEAuEfr5rU0CPwbxGIC6Ah/I7xgPDnDdLvaT7TE88pQpvcuhH/sndvgG07iRTrHtipmrWBcewUKLOS5ySF3KcolKDUi/Hy/6acNIk/a/BZMFz8HxdrsMMuGFDFHsx9MKpOQ8Y5DwjHW8pE+5+neNqr258A41UvgXI9stUiQOff9Mk/BTsujc7qj5nnYXb2GD+Y6mPf0RTWiocxZVPHemSyOGdt//ORce5EQOWVfeeww7p1OUwzHoHT7C3bKKIGtd8NAZoC6sLuyLzx/TrZE5QW/O3j53HKoRkMM9SBd1dae2wa8SrGnJh8ZY94r3OTdlhN0+9H9dof44KpHSq82+5fSC/qi56FGejcQo+C7DSxkZ7Fmsu9ZpRWuGouh3TJFhIGjKrJ1nARmDxvD1ZsD85SG8nsGKmacm1yyQ9u/nCTkKUJZHxee7U2oHtLPTrl60Wa84YDZsxecxTbDrvqK9rn6TCqdy5YlxeL7EkkWLnbkrQmlcYTzRxS7RpRc7npGH7ZVCpqI0WNaaEBF/TNg1KpwJaDFVh/oELU6QeqH3bP6bjCDEF2wwM82cJDIBj+weTNwus9ulbFZmuD/R0L9p4mQRRldnxTrMnMSUeKJEbOssPg5tO1X1RA1IONfiQq5s9o0A+6T1EooDv1H0g/+SqQQCfVjNHV8o//CduOVS74tBmillaRkSs28tUbFng25ApdlmBh1vYcDmqDSpmIXH31L1HvKkypRvqgK6EffkfS1iMSjAU3xMEarormyeOqqJz/OioXvQfYXZkyG/R98V7uzahQ+nNl1Me+IxIMU7mt4G7YbcK+UgvImk7uBpZtuM1+dCdMH90J+xEX+Sqjq9r+F4rvqjIjF3zmyexdvWGhOMBxG/+dWq6UHLL8NQcOki9l5EDT8STohl7vJytJPpRnZ29G/7KfcZJpIfKt+2BSZWJjek/MzbwAHToW4a7hiWEGT+b6NGmHVZzWLXgzLnhXqY3IHD8Vhtau2gDZGj8ClCz66ndXbUg8jLWvj52fvAgrU5vv/3IrDgQgLSpqlo7/XCiz7MZjbRtrH7/tKsdrC/Z6dDp953lenzxcNqBFY52+PK8GgECw9zQd1vGDW2Fw56yghyrlH90B68ZFntlmjH4Y2hMuTCjbrvtmwfYpguV13NSUruV0sQZfXqtRKfHMcPNuuPpFqAt7hnyiROTq1ctgP7qrdj3OexDaEy5JGaeV3BCfrzokSOe8LeE1o04nLL/Pgnmmq/aXVp2Rj6fyn0axTVoykZkbjydx3xFygRtIA5PFLiTLvLWwmbFx6xmF6FVYW0po278RZW+NBazSBKx1pqtUQl3QQ0hBKbOp+RyekXtikpdedmP9HW7SDqvj2F5XDWvJfr+nQt2uL9K6n1Hn37cdrkLams+Qa/OvYTW1Pgktr34WafraBzW8R01u1VAROFxT73dEot6va0s9Tmhn9JtaSaUNP607JqlbmK1X47YzWgupo0SbqcoudExZ/ylVpcro//hTWmFI5+TW1CZ63nL/8UWAeqDUvJTKNODzPHFUEVply9rS8UVd7i0SBIK9p9kPS3i4wWSNdSC2djpHQm6lxKUDzrpJ43WvCibeRBvTOsvfv1XyNpquQ2C4hFwbif/NiGWe5tmTJLVtBZZZ+TCMeRbqNr3CvoXtwEaYPrrLwyhM+RDDmGeg6TAg7D4S2ZDs1G/XA1eFbdcamD69B6xfpZWpcvBWi7uwQxP4Oc3UqUWWgXdkMJHYNIa+GVmlHv3qncywq5s9xCy0B0e1Q+uc2kgrSdzMMx+Do7oyYBmgqkVHpA++Bmk9hwsN13Bt88EKvLfkAHYerZK8pDH9Dqesw7p37148//zzKC0thUajweTJk5GWlgaHw4GXXnoJf//9N2w2G+644w7069cPihpWynAX2d3OtvN3kBWQkjZwOkRthZrF/Ne8CoWu1uEguc7Tc3ZCsecPjD3yCoz2UijghFOhRElmR7S64Q1kZMqb+0jxb+jtmfJDjcnSSjucTqdImaQe6b1nt0VGmspveu6T1x/WFrukcf6/vfMAs6o4//+7hS0svUpHQBTsqLFEsaGxa4yiRk2i/tFojL1jfsbYjZoYNcZoLEmMscSGPfYWKyoqXaR3lrK7LMu2//OZZS5nL+e2vXthL/udJzxxd8+ZM/OZeWfmO++Uhv9FAnsvuety6BZtM7a/uaq6zn7/2mybvGB15Lus2PTpwOswalhnd2qxlnJmew3NfPor1jbMNDPLy52itMXU418fuHEmXzKfQ30h2wmEtdO01zTBwcDJ18fv2t3d18o+bZZns72Sdr3uq3G2+rnfNYwTOChvyJ7W/pQ/NezHzFCoX73SidWa+RMDX8gxywsfp2QoGWlHu+qB0wwxFRby+27XsCcvxbB28ttW/u9LI0spEa0dz3nMcooaDr7MYZ9g3qa5Jive2RDNuWe0jrtu1y37teo1turek6yurGHVFwcr/bPrL+2zkr0aeDA5sO7O5uhxx4CuRXb5oQOsQ1Hm6nKKxdssj2PenLnAajJ/tgzjm3QDe0Y5nBAva1g4YsdudmJgZVHtounOORa8jST4Xv7AEQ17sQtTu97wuyWVdtursxvd4sB5I7Rtm2M/3GIF6/Tp061bt27Wrl07u++++2z58uV2+eWX27hx4ywvL8+OPvpomzlzpt1999126aWXWs+eTT8EobZ0jtUumGx1q1daXqdelt9/pw0qzstfL7N/f7rYVfxuNYvsmN7LbJce9bambQ/rOGQXeVbTbQGy+P1Fq9a6qxPwWnKPJPuhigviHzDD4H7eiipXn6Yuqmx0eBOD/dG79rSRQztaczSuQbScmolHjIbOBzorlm7iLSP07ljo7nds4hxQFpekkt5UAsw4szQKbxbXCbGcfIuO8qw2lafea34CwXa6c0m+ra6qs9cmltr3Syojk3UMZft0LnTX9HCHOpN6TMjQru81uIONnPOg1X32RGTfZfF+Z1rxfmMyI1prq6382Wtt7YRX1ovkQbtZm+GjLK9z79BxSvNTa54Yl998oNWvDh4osz5ebmLoPPbdJn1ozUePWeVrd1p9TcMp0FwbUr/uvta8HoOs6Ic/s4Khe2emfEJSTH8+fna53fPm3Mhd7dGPNceeUfK4ZMK7VvXB3y1v6fSGvOfnW0FVw+FiNTn59lLH4+z1Dke4n1mqylV1nK1SurrajTvGzyqzL+eUu7/T13M43lkje7s75TeHgFB99dtSN7ZaUl7tHAisfDtul+7Wo0N6fRNeTQ6ic06HkLBt7xLntPAT/jVzJtiqB880qw0/rbzNNvta+5/+IWnsTKa9P22l/fuTxbYqcAbJXoM7GrcjrKqs2Sz74RYrWIMl9/jjj9vXX39tY8eOtRtuuMHOOOMM23LLhr1+/Hz88cfb0KGZ2ztKx3XV0zMiJ2PSed163BAryE9/pibpGqoHN2sCnAzK4Vx0JAQaOq6w2G/rzs1ykBGxLlhRZde9MKvRIUuI1Ut+1N86tw0/5GKzhq7MiYAItGoCeFDZa8hd0xvePUyr2biP/9GAOjty8jXuEBQ30C/uYO1//me376xZQ12trX7p97bmkyci0bL8uMPZj1pOfvbdYVz24Birnvl5KKL8fjtYhzEPNw1fbY2V/+fqyL250SWWsfKJSi3fZRXeIx8usA+/Wxk59DgsU3jv7zhhiBORTQ1lsyZZ+d/PtoLqVaErsSa03dUe7vorq8stsEHdi9xWI8atwcANFr974XubuXT9UtJ9h3ay0/bulfUrq1gV8eTni+35LzfcvsdNBtzG0FRnACL1kQ8X2luTwydgXLtgZj8Y1MF+sVcva1eUZ3WLZ1jZQ2OsrtEpwOtLo2jk6dZ21LlJVQeGiIjwBz9Y4LzHBPLC/uif7t50x11SH9/ED7V4wVpRUWG33HKL7bTTTnbsscfaRRddZBdccIH1799wzxh/O/LII2348GbuMNYVDC7/P/x3jrGkiEBj8+sDG2+q3sRlqM9vBgQYLL05ebk9/uliW7vO0+kboWNHdLeiNunNen4xu8we+mChcdqna1DXzaievHtP4y5FBREQARForQRY8fLS18vs05mr4ooN2srLtllobcddZrbu5GDEavtf3OtO9GyusObTJ63ylT9afXXDSpi8Lv2s3cl/2Ch7ZpsrD43EEXv4nrk2kh//N8R326PGupODmxrqK1fZyruOs7ryDcUJcRYMP8DanXhbU6NP+B6rS96astzY5sMKk2QC1yidsXcvG9KjaXuPp/71Yus2d91JyVEfLM9rZzducat16tbdDt+hq/OcxrpSjAMXb39tduS0d7yrJ+zaw360XZdkstFin1m8aq3zgC5bN96JTujP9tzCeZxTDStW19hDHyywz2c13C2cKHCq+6hhXezAIUVW9wL3sr6+wSu57btZew5O6zYgUXTucEMcG7RVEedGXo4dv0sPO2h4583GOx4LRIsWrOxXffnll23ChAl25ZVXujwgVtm36j2s1157rY0ePdqGDRuWsLB5wGc4qYfN7NP5dfby9PX3Gu3QM8eOHpqn5ZLJAtRzKRGYuqzenp1Sa8GbZnbsmWPd2ubYlwsbZtO265FjP+yXa7FW7qB3P55XF3med6eW1kUGYsz+Deuea0dvnWtp6uCU8qaHRUAERKAlE5i8tN7GTa21yhg3fTHRd9CWubbX8pes81ePunMsCGsG7WtfDD3TPpxnVrrGbGBHs30H5Fnn4mgfbaLc11vBvC+tw1u3RB6szyuwlQf9xmq6bZXo5Zb797oaK/nqCSua/LLl1DXArc/NtzVDD7KKnX8aeo1NdD8Wr9/r8uSZllsVfsUc/FYccYvVFXexeva05jRM/ubUVrv0FH33tvu5auBeVrntUcbzYYFlxys+e9m6zml4flnvvcx2PNr+PTnXlqw/DsL9rSjfrGvbHFtUXm/OCcY+6Bxr+O91gf579LZ5NrhzTsrnVRQ/NsZKasNFU2VOW3tstwfsR4NzLRkn7sLyenvoy1qrDlzfefzwPNumW+rpSqUCplK+Pt4Va8zemVVrM1aYdSky261Prm3TNcexxfMI3/Kqejdu/3hefeiBksS1ddccO2Hb1DzcldVmj0yotcUV6wuRMsSby7cb9sg2pDTqmnrrUmw2ekiVDfz4NitcNs1y62vd3bjVhR1s9cjzrbZnuH6Jzi9xz1q5/vsck3LM1g1llUwoLi62fv2y93qbFi1Yn376aZs4caKdd9551qFDw0b6m266yX7yk59ElgCzTHjMmDE2cODAZMrLHdRUVpbc7Mh3S9bYXz5cHhEP/boU2bl7d7a2ckglxVoPpU6Apui70np77LNltjjObO3ATnl2+p5dNljKyynED31UajNKww8DYAb1kG072QGDC03XAKdePnpDBERg8ybwxJdl9t53DXv7YoWOVmGnLf6DDVozuWGAmldkf+96jk0oGhF5pV1Bjh27fTvbbWDyNwfUzp9oOeOusZzVpS4e9nfmH3Kp1Qzae7OA3mbZdMtbMc8puNqOfZwID9sFGKsfi9Xv5fxzjNUtmRGbUW6e1bbfwmo6DzDrubXldetv9vlTlr/w20bv1G4xzPIO/z/L6dD4Kq6qFYut7LnrrWtp4+dnFG5tD3f7la3Ia/DWcbo++5/32bLYepSYzSurt6WrGw40bF9gNn5upX0wfVXEO4agPGBIkR26XeekRStnX+Q9eqb1XDs3NL8ri3pZp7P/mVJ9mbi41v7+yTKrWHeIEHX3jN072ZAeRSnFk+zDqZYv8X4xp9ye/KrMygK3wyAQd+6dbz1K8mzW8mo3QbCscsPD1KLTNaBzvp29d5fQgzHD8sAZJf/4dEUjscp+2GO27+DEKcKSSYot2uU40fzBzDX23rSVkdVyxIm4LLEq61kxxbrWLHV34i4sGmBbDepvx+/SdYPPhuU3+FDnkjZ28m5dbGjX3KTrDgfYci5QtoYWK1jxqnKg0h//+McI26KiInv77bftvffecwctPfPMMzZjxgy75JJLjJmD5gz+VOAZ6w6nYUkFm6g3xpUjzZkPxZWdBBasrLLfvzrHWNrS0N1tOIPGUpPRu3VvlMHnvlxmL07glMANn2cGkDsxD9+hW9INXHbSU6pFQAREoGkEvp5XYb9/ZXbkzIpYsXSrXmRXLLzCCuobloGW5Xa0G3vfYhW56weEPTsU2NjDB1qXksRnBHCC6Mo/n2h1qxY3fDIn14r3PcOKD/jlRrnvtWm0MvPWE58utue/Cu/HWMrJks5gqHz9bqt876HIYVjJpCq8VzUr+sFoKx7V+Bqh757/i3X+5rHQfvOd9gfb011+ZlwfctbIPrZdn9gnvbL/8V8fL7I3Ji2PiFbSyt5RzqyItXSXZ9gq9Pqk5fbsZ/NtzPwbbXDVlJBs5tiSbY6zrX/asCIxlfD8V0vtqc8WR07O5noW7mHPxPkW8co3bFyzak2t3f7qHFuwkv22yXkTE+W9obx6u6usYu1nxXvKAZU3vTSr0VWEQ3sW24UH9Xen4ccKHNh237vzbWn52sA2g/Ba96v9+9iO/da3G4nyS5lccegAd0BcawotVrCOHz/eFi1aFCkLrrTZfffdDdH68ccf26pVDcs/Dj300IyUV/BUYD5wwDadXSOZL7dURngr0g0JcKLv2GdmhBwG0jRaNK73nrJ1017WWyIgAiLQSgiwT4x//jwBss2VH/27Ftv3Sysjnqg9Kt6x40sftjbrROuE4l3tH91+aVU5DZ4pBAh3XA7qHn9Cva681CqeuMyqZ45vIJybZ0V7nGRtDz5/o51w2xKKln1581estdtem23LQu43J4092he4Q4uCgXtHK57+jVVP/6jR73O79LOcvDyrXTorJTGbCoul+d1t4pGP2gHDOlkH3GwJAstH3526wv79yaLItShcRbJz/3ZujMm+x2CgDr4zdYU742LVkkU2uvQh274y/ACrsh47Ws+Tb7aizqkfvgP7/3y+xF4M7I/ktgCu2UPcNWe45Mnpxv7ZTIXenQrd9YKTFqyOnNsR9i3G85zoe/DwLm6iIVq4cp/uox8vcqfuEvj7Plt1tBN26xlXrPpvla2psXemrjT0xMpY+wyaAIF9yecd2LcJb2b3Ky1WsG5KrNGnAndv38Zu+YlOBd6UZdJav/2rR6c2W0PHdSP3nSrB2lrrkvItAiKQPIEv55TZ65NWuNPVh/cqsWN27hYRE9/OrzAGs9/MKrWT5t1uW69ef8coS/0mFu9sL3c8xpYXbOE8rFv1jDpcp67Wqqd9YGs++IfVLpvtRGndyoWRxLUZvIe1O+k2yylo2qE8yedy4z25lmtGvil1Yo2w5+AOdvj2XZ3DbHlFjeP53rQVtjSGUPUp5VqY+07dJvQckcr3H7G1X3MNUL0VbHewFe/zC+eprlsx36rGP29rJ7zs7imt58As3GfNECrz2lmfa1K/lgcP3B/fmOOuw/OBwxXppwvych2fHfu2sz+/Pc+4kqmkrszOW3yj9Vo7J/J8XWE7q2rT0WryCq1swAE2/MdnWW5eanszo8Xxna/Pta/mrl8ST1oQ0aTniB26NsvBPs05rvFCklUMew3u5LzVPTo0iH4OSXrmiyX2zbwKY7XDNr3aunqGWPaHFvGcP4TyqB272SvflLrn83KtUV1kUmHfrTvaz/dK/RRlrnzjEKjgN9OpersObO8mElpbkGCNKnGdCtzaTKBl5/fet+e5BrY5QmudlWsOdopDBERABKIJ4P366IspttULZ1hh/frrQXhuVV4ne7Pv6Xb48aPdYDkYKt+4xyo//KdZdWBD3roH8gfsbO1G32y57Rtv98hm+stX1xh92cT5FY2ywX2YHJjD1pcYV1pukG2ufOMU20O365q656+u1mqXzbLVr/zBTRg0R1jReRsbdOG/mhTV7GVr7G8fLLDvFq+/Fz0YESKJOzf7r/3eTl52n/WqXr9vNX/ACCs54grL69nY29ykhARewpt4z9vz7Nt5jcuKR9i3yfLVdG8WuP7FWTZ5wYbxNzXtx+/aw4npZK6qqaquc6eBv/xNqc1a1thmEa5h8xhMJHBbA1fHJPON6HxwevQNL85MOBmTbP4RzZwK3NqCBGtUiXMf298/XBg5CGDvrTramSP7NMtdmK2tcim/6RPggAX2TzBTGAwsT7vs0AE2sGvjQxFSfT79FCoGERABEWi9BKqn/8/K/t54z2NTaXA1TofT/mp5vTavlTBc1zYuxp7UaFYIWJZq1tWZseczVuhYnGdn7dvHLelMRUQQ4zsffmED/3uxdaht8Pb6UJ7b3v7c8wqb22b9FSOkp2/dfPvlghutXU3j5/17bQ/6tRX98GdNWr7Nfahs/Qnbn8kp1AOqZti5i2+0gno/uZFj+f13tPY/vcNy2nZqalWL+1688grbQ5xsIhDfr31Tav/8eP12v2TGNTyDp/SZ8Usb7S1nN+ugHsV2zZEDDXGfanhxwjIb99XSyNLsWOeFHLZ917TvOE01/ak+n2res/F5CVYztzzg63nltqyixt6ctNxWrzuTmlOBrzqMjdXNu34/GyuK0rxpCNBfT1lYYS9MWOY2/zOTwn4oGlAOC6AzDYZUn980udJXRUAERGDzIFDx/PVW9dnTzZKZnIJia3/aXy2/z7bNEl9LiSTRnkXERu9OBc6Dx77Jvp0Lrbyqzl75Zn2/h5d6/sq1Vhm4M4RTeXfu39551+gXWWbL8kvC4B7FTsz6wJLkqQtX24S55fbOlFLrVTbRRq18wQas/c49MrtgkL3Z4XCbWjTMcnLyGqWnX6c21m7JN7by7YesaOkky6urtvz6anc9CSGnTaEV7nactR11rll+6gfhXPLEdFu4aq0NqZpsg6qmujhnFQx2gvrHyx+1dnXrruzJzbPCnY8yBHKmxCrfjldeLA++88TUr1hiOeyTny2x1yaWRvaG5+bmWEFejuE1jzeuIU3cVc9ycvbzMjHPfuHt+5TY0SzVb+Jd8kxesOT/vxOX2+uTSmOuEh85tJOdObJ3WuaUavpTfT6txGXJy61esE5aUGF/emOulQX2EVB2OhU4S2qwkikCIiACIiACm4hA+RNX2tpvXm2er+e1cR5WPGibU4i3Z7EwP8duOW6IdYs6bCgs/+zlvOvNuTZ7WVUjTxuiB5E7Y2njJZ4HDe/ilg+/P22lEyTB/aKx+CabnrXfvGYVT1/TsB92XSgYtp+VHHud5RTGPik47Lvn/3Oi7bPwX3bAqpdiFztidcQxVnL45WZ5mXWiJNpjytU9p+zBwUPJpYNluJyY+8n36+/KZbLhtB/2MsTgpg7TF1e6JbuIxLDQWveMbupyif5+qxaseFZveGmm2/AfHfp0KnSn+3UoTs4gW1rBKj0iIAIiIAIiIAKZJVA1/gB025AAACAASURBVFmrePZ3oR9hiem77Q+2tfntbNTwztajfRurXTzDqj77T+jzuR16WvvT/2p5XTavA1WuHTfTpq3zfEZnPNWzFRA//5ux0sZ9tcwdRhQvsEo0xxr2gSYbUklP9XcfW8Vz17lDnVzIybU2W+1lJUdeZbkdG1+9E+/7bzz1L9v26z9ZQX14fjh8i+uNODmaA7oyHZI5O6NXx0JXp/fbulPc63jYv/zwBwvsi9nlkXJgD+zpe/eynQJXuWQ6T/HiT7THtLXuGd2UZRL27VYtWBvugloaWibtCvPc6X79uqS+vKOlFbLSIwIiIAIiIAIikBkCqx4+y2q+/6zxiS25efZm+0PsuY4nuTMxdh3Q3s4b1c9t44j1fNFeJzdcZdNMd01mJrepxTqntOF6tjDRyLLOyw/tbwOizmJI5gtVNXX2yIcL7X/frUz66jf2uuKN7d+1yLgNoqJq/Qm9fLMp6aldNsfKHj7T6lZyf26DMM7rvqW1P/Uuy+2UxDLS+jpb9cDpVjNnQsxslxzzWysccVQyWJrlmVhnYVB3o7cVs5T3nP36mD9AK5gAribiiiLqgA/c73rVYS3vDtFnvlhqz4xfssEeWZaW/18T98g2S2EokgiBVi1YWQocXKIQrBc0bHhYh0YfR6/KIwIiIAIiIAIiIALrCNStWmyV7z1k1dM+tPrypZbXbUsr2PlIe6xqD3tjasNpqHj7Tt59C7dEtT7s+RFHWuGIH1tOfuMThbMZcvStC14w8v8IncN36GrDem14FkOyeWZfJHdt3v7a7LiitVenQtupbzt3rcng7sVu5Rx7XV/4aqk7GwIHbDrp4eThiueut5qZ6+9Hzesx2Ip2H211qxuWweb33c7aDN69IWu11Va7aLpVz5lgtfO+taoJr5jVbbjSzz1b0Na6XP1+skia5TlEaRgfrrbh9OAPv1vZSLiWFOTZPkM72tY9S2z+ygZxitPnjUnLbXbp+mXaiL+zRvY27kltaYHlwFyr9M6UFTZ3RZV1ZI9s3xI7aqem75FtaXnM9vS0asH69Pglxr+w0K5onYe1c8szrGyvdEq/CIiACIiACGzuBFhqyCnvi8salnp2bptvVx42oEUO2DNRFtG3LuyzVUcbk4FbF9h/iHANC1t2K7LrjhmUiew1ipO9rOWPXWzV0z8yq68L/V6b4QdYbnEnWzv5bauvKE0qTexn7vD/Hkrq2Y31EPeU3v/efCutqE7qOlsma7bq0dauOGyA83AriEBTCLRqwcoF1Vzmu2RdZxIEOKJ/eztn/z7G/UsKIiACIiACIiACIpAKARaIfjBtpd337rzIwH7XgR3svAP7bvZX5XGQza2vzI7cutC/S5FdmaFbF1gpd987841lwsGAODp9n96295COqRRbk5+tr1xlq1+/26o+farJcQRfzMkvtJKjr7aCHQ9vlviaM5LSihp7e8pye+3b0sC1MOFfGLlVJ3ctDI4gBRFoKoFWLViBxrKHe96cZysqa9zadbdUpVuxXfKjfta2QMbV1Iql90RABERABERABMyJKZYb+nDqHlvYwdt1yehOVZbLcpVLXV29uzakID/XLUveGIGrAW96abZ9v7TSfY5bFy47pL+7tiYTgbw+9fkSe/XbUqupbRCt+Xm5NmpYZzthtx4p3dPaHOlbeecxVrtsdvyocvPc8u+cwnZWsM1+VldVZtWT3rb6mgZvPH9zV+UcdF7GTwVOJ8+sHhj79AyrrA73KndrV2B/PHFIOp/QuyLgCLR6wQoEDI5j0tlvwR1T3ANWLM+qTEQEREAEREAERCBNAiwNvvnlWZFTbTkl9YpDWRqcmf2qrB578rPFbpks4pF7Kvcc3NEO3b5L3BNd08xm5PWXvl5mj3+62BCShAOHdTZEen6Gl4POWFLp7mrFnc0ptuxL3VgiPchu+c0HWv3q5eE4c/OsaM+TLb/3MGOfa17X/mbr9i3XzPvWapfMdIc35XUb2HAf76bIQIoV4ex/TrWyNeF7cNsW5Npff7ZNijHqcRHYkIAEq2qFCIiACIiACIiACGSQwLtTV9gD782PHFbTcGowS4Ob1+2JSLz+xVk2bRGHPTWOmwOfTtl9i4xqoDmla2zsM99HTlvlKp+bjxvSqvYulj10plVzanRIaIl7UtOt9mytm7Sg4XCx6LBVz7Z2zZED0/2E3hcBeVhVB0RABERABERABEQgkwRwNj74/gK3748QPDW4OSUrJ7M+9MGC0Kx0Lmnjbj/YokNmPLvRpwKzrYr9utv1Kckk2hYX99pvX7eKZ66x+rUNS6J9aNiT+hsr2PGwFpfmdBIUbw/xGfv0th9upD3E6eRB77Z8AvKwtvwyUgpFQAREQAREQASynED0qcHca9muKN+2611iPx7R3QnJdB2um/K6vtcmlto/Ply47jZSs0ydCtziq0FtjVW+da+t+d9jjfek/uA4azuqZe9JbQpbvPr/WbeHuLoF7CFuSh70TssnIMHa8stIKRQBERABERABEchyAu7U4Okr7S9vz9sgJx2L8+3UPbewPQZ1SCuXj3y40LhOJixwau7Ywwca92E2d5i2uNJ+v8GpwAOsfSs+GbZm3kSrXfq9Q53XdUDW7Eltat2YsbTSFqxY6yYsenUscAeYpjsB09S06L3Nj4AE6+ZXpsqRCIiACIiACIhACyQwYW6F3frKrNCU9exQ4ARll5L8JqecOzJveWVWzPsxueLl9L17uVODmytscCpwm1y77EeZOxW4udKteERABLKHgARr9pSVUioCIiACIiACIpDFBP72/gJ7a3L4CbJc/8IeU063bWpYvrrGLn1yuq2Jcc0I8e7Qt50Trd3atWnqZxq9t6lOBW6WxCsSERCBrCAgwZoVxaREioAIiIAIiIAIZDuBe96aZ//7bmVoNrgvFcHKyapNCTV19XbXG3Pt81ll7nVOIO7SLt8GdS226UsqrbSiOhJtn06FdvmhA5rkzWXP4hezy+3lb5bZgpVrbVXl+itNenRoY7f8ZIi1yfAVNk3ho3dEQASyl4AEa/aWnVIuAiIgAiIgAiKQRQTembLC7n9vfmiKSwrznGDt36WoSTn6aMZKu//dBVZVU+feZz/smJG93d2rCMu//2+hfT23PBI3d5WOGdnLhqYokLlj9dVvltna2oZ7Vn1oracCN6mw9JIIiEBKBCRYU8Klh0VABERABERABESg6QRufnm2fTu/PHSf6UHDu9gpe/S0PI4QTiGsWLcUuHLdUuBObfPt1uMGGyLSh4q1tc4D++38isi38YRe+qP+NqxXSVIH5Hw1p9x+/+rs0JT1aM8e3AHWtZmWGqeQfT0qAiKwmROQYN3MC1jZEwEREAEREAERaDkE2Gc67qulhvhbWVljOTk5Vrm21iWQU1WP3LGbHTuiu7FEOJlQubbO7nlrrn05p8F7WlyQa+fs18d27t9+g9c5IOmpz5fYm5OWG0uICe0K8+zwHbq6g5hID8uFR/Rv7+LxYW1NvU1eWGHPfrHUpi5aHZqs5tiDm0x+9YwIiEDrIyDB2vrKXDkWAREQAREQARFoIQRYrnvTS7Mie0zxev5yvz72gy07WDKS9d2pK+yB9+bbOv1p+wztaGP26e32sIYF9qA+8dlie+WbUuO/w8KW3Yrt1wf2Me4oeXvqCntz8nIrX9MgqmOFdPfgtpDiUDJEQARaIAEJ1hZYKEqSCIiACIiACIhA6yBQX282YV653f3mXMNbSmA/65kje9suAzb0kgapzFhS6Zbolq0Tk1t2K7LLDkl8/2ldXb29NWWFsR8Vr2tY4A5VThuujtqrGqtUupS0cUuCuZ5HQQREQASak4AEa3PSVFwiIAIiIAIiIAIi0AQCn3y/yu59e15EICIALzukv/XtXBgaG0KT/bCIVkLbglx38u/gFK7F+cs78+39aSuSSi0e1MI2uW7p8IrV1Y324LLn9rDtu9ro3Xok5RVO6oN6SAREQATWEZBgVVUQAREQAREQAREQgU1MAE8me1ufHr8kkpKB3YrswlH9Qg8yev7Lpfaf8Usiy3rZ+3rcLt1TOrDpT2/MNYRyvNC7U6Ht3L+dbbNFW3dHLKuIX1i3B3dFZY3x932HdrKRQzvpOptNXIf0eRHYXAlIsG6uJat8iYAIiIAIiIAIZB2Bv72/wN6esjziwdyqZ7E7yTd44u+0RZV23QszrY71xGbOq3rNUQNj7luNBeGZ8Uuc6A0LHKJ07gHhhzdlHVQlWAREIKsJSLBmdfEp8SIgAiIgAiIgApsTAQ434tTfr+dVuGxxeNLIoR3tFz/s5U4O5gqb216dbTOXrXF/71ic7wQt3thUw9LyarvxxVm2uGztBq+yf/bs/fpYUZv1pwWnGr+eFwEREIHmINBiBWt9fb2Vl5fbNddcY7vvvrudcMIJLr81NTV211132bRp06yqqsrOOuss22233dyx8AoiIAIiIAIiIAIikO0E2J/6f899bwtXrheS7BE9Yoeu9sq3pcZyYAJDn+N26WFH79StyVmetmi13fP2PFtRUWO19fVOFA/uUWwXHdSvkVe3yR/QiyIgAiKQJoEWK1hnzZpl999/v3Xo0MEGDBgQEaxPPvmkFRcX2xFHHGFz5syxO++80y699FLr2bNnmij0ugiIgAiIgAiIgAi0DAKzS9fYHa/NMbygTpyaWZv8XKuurYssF95tYHs7Z/++ae8dXVJWbXOWr7GKqlrjsCeWGMuz2jLqgVIhAiJg1mIFqy+cxx9/3P2n97BeffXVdsYZZ9iWW27pfn/DDTfY8ccfb0OHDlV5ioAIiIAIiIAIiMBmQ+CrOeXu2hp3IWrU+bud2ubb2MMHWq+OukZmsylwZUQERCCUQNYJ1osuusguuOAC69+/v8vQLbfcYkceeaQNHz5cRSwCIiACIiACIiACmw2B1yctt4c/WBCaHwnWzaaYlREREIEEBLJOsF544YV23nnnRTys1157rY0ePdqGDRuWVGH7DCf1sB4SAREQAREQAREQgU1E4KlJdTZxSV3o13NzzH6+Y57166AzPDZR8eizIpA1BNhO2a9fv6xJb3RCs06w3nzzzXbsscdGlgCPHTvWxowZYwMHDkyqEDi0qaKi4eQ9BREQAREQAREQARFoqQSe/HKVvT2tLDR57DG9YN9u1q9zm5aafKVLBESghRDIz8+3kpKSFpKa1JPRYgUrwrKsrMyef/55l6ujjz7a2rdvb++//7699dZbdv7559u4ceNs/vz5bolwUVHqx7mnjktviIAIiIAIiIAIiMDGIfDt/Ar7/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fjHP7ZRo0ZZXl5eFuJXkkVABERABERABERABERABERABGIRyDrBOm7cOFu+fLn97Gc/s8WLF9sdd9xh5557rvXt21elLAIiIAIiIAIiIAIiIAIiIAIisBkRyDrBev3119sJJ5xgW221lSsGBOtBBx1k22+//WZULMqKCIiACIiACIiACIiACIiACIhA1gnWsWPH2hlnnGGDBg1ypXfvvffakCFDnGhVEAEREAEREAEREAEREAEREAER2HwIZJ1gveqqq+y0005r5GHdeeedbf/990+qVMrKymzBggVJPauHREAEREAEREAEREAEREAERCCbCRQXF1u/fv2yNgtZJ1jvuusu22WXXWyvvfZy0K+77jo76aSTnJc1mTB16lTr0qWLFRQUJPN4ys+sXbvWSktLbYsttkj53WReUPzxKWU7H3JH/SFQTzMRFH98qtnOh9wtXLgwo+2c4o9fh7KdT7a3o0r/pu0n1Y8l7rmzvZ/J9vS3xn4yPz/f2rZtm7hyttAnsk6wTp8+3f7617/axRdfbO+++65NmTLFzj//fGvfvn1SiBGsHNCUqULzQIcOHZpUelJ9SPHHJ5btfMjdnDlzXCYzNROm+OPXoWznQ+4y3c4p/vh1KNv5ZHs7qvRv2n5S/VjikV229zPZnn71k4nraEt7IusEKwC//vprW7lypWM5YsSIlMRnpgcS6ig3bUeZ7fzV0SduIrO9o8x0+tURJ65Dme4Hsj3+bG9Hlf5N2w+rH0vcBmW6H1D8icsg29vpTKc/McGN+0RWCtZ0EH3//ffWq1cvKyoqSieamO9yNyx7ZLfcckvFH0JAfBJXC5YTEjK1rFzxxy+DbOdD7jLdzin++HUo2/monY5fvuKjfiwxgc27n1E/mbgGZHs/kDiHG/eJVidYNy5efU0EREAEREAEREAEREAEREAERKCpBCRYm0pO74mACIiACIiACIiACIiACIiACGSUgARrRvEqchEQAREQAREQAREQAREQAREQgaYSkGBtKjm9JwIiIAIiIAIiIAIiIAIiIAIikFECEqwZxavIRUAEREAEREAEREAEREAEREAEmkpAgjWK3LJly6xjx47GBbuZCCtWrHDX8BQUFGQienfdT3FxccbiLysrs7y8vJSuEkolo1z4XllZ6cqguUJFRYURb+fOnZsrykbxVFVVGVy6du1qOTk5zf6NmpoaW758uYs/Nze32eMnwiVLlliXLl1c2WYiZNquuMScu5jbtGmTieRbttstDX1tbW3S91WnCjETdhtMA/GTh06dOqWatJSfl70lRpYJeyNO+i7+ZSLQhtLvlpSUZCJ61/fSPid7J3yqich0P0a/yz/6gUyEzaGfXLp0qWuDMjU+zPZ+MtPjz2C9lL3Ft9JM21sm2ohEcUqwBgjRYf7+97+3iy++2Lp165aIXZP+/rvf/c5OO+0069evX5PeT/TSrbfeascff3zGrtW55557bJ999rEddtghUVKa9Pdnn33WdZgjR45s0vthLz344IPWrl07Gz16dLPFGYzo1VdftcmTJ9u5556bEcH30Ucf2ZtvvmmXXnppRgQZd3n94x//sKuvvtoKCwubndHGsKsrr7zSzj///IxdBZTtdvvII4/YNttsY7vvvnuzly8RZsJugwn973//a6tWrbKf/OQnGUl/MFLZW2LEzW1vTPhdf/31dskll1j37t0TJyDFJxjo3HzzzXbCCSfYtttum+LbiR9nQuX22293/dYPf/jDxC804YlM92NPPvmks7EzzjijCalL/Eq295Pca3rvvffaFVdcYR06dEic4RSf2Bz6yUyPPz1S2VviypVpe0ucguZ/otUIVjrEP//5z7Z48WJHsbq62nlNMDB/3+Xzzz9vc+fOtXPOOcd55F5//XV77rnn3EA+GYFJ/N99952LH28Gs2WIGD9I/Pzzz23cuHGuwUPgIBJ4rnfv3varX/0q4cwvg84JEyZE4qeB+9nPfmajRo1yv5sxY4bdf//9dtVVV9m///1v43t+NplnDj300Lg16KmnnrL//e9/7pm6ujoj/qOPPtqOPfZY9ztmX2HBv7/+9a8RlngkmM35zW9+Y3369In5jffee88NbH1gxnvEiBGOEYF4rrvuOjvrrLPchMEtt9ziyoiy+8UvfmF77rnnBh5MeMPdB2bd9t57b/c8gW/cdNNNdtFFF7lynjdvnv3xj3906bzgggsi78X6PfWB+MkfgVlu6sLYsWMj5cBA68gjj3R54ft0anT88MBbALc77rjD8aS8f/7zn9vOO+/s3ucuM+InXgLfQVwzuPLlwLu77LKL7b///o4F9WDmzJkufjzRpJEBJB5Y7/2GI4EZYeInXQTqNWXLxAOhvr7e7rvvPnc3MWVNg/D444/bV1995cqZcohXbs1lV19++aU9+uijzi6xh1//+teOHfcdkn7Kx9cROJL3oUOHut+99dZb9sknn9jll19un376qYuHPG611Vb2//7f/3PxEC91G3bkK3hPclPslrpKOqm72Bjpj2XPqdjt7NmzXRopJwZFTFLgscGuY9nzyy+/7NoqH2h3DjjgANc2+Dr129/+1i688EJXz/72t7+5/6eu3XDDDW7lwd133+3ubg3aEYwHDBgQt/yj7Zb6RNtQXl7u2j/qLhNQ5CeWPY8fP96VWfDbgwcPdnXahxtvvNFOPvlkZxt/+tOfXPzUafI0fPhw1y5QL6jLTLpg72GB9E2cONHuuusuV27YC+39wIEDN7C3vfbay9U97AtW8PzBD34QGm/wl6SDNp5yw+N25plnuroYZm/8jrL4v//7P2fL/H+iQL5p06jT5Bsuvj3h3eh+DKEzbdo0Fy1t6HHHHRf3E9g05UYbhh2ddNJJjfIdtLdvv/3W1XvSQhkzsRO2kiVY/rCkLaO98Z4qJs1eeOEFV27Y1tdff+3Y0457AUhbzoQy70eXG/FTpvPnz3fvw+OUU06JxI9dkU7fbvv4ScMhhxzieNA+0G+SJv7RnnhvI/l74IEHbPr06e7ZQYMGuXL1Kzr4LumlLyDQv/vJ3eBEKTzpA8kr9dvXC9LMWOPdd99138b2+btfiZVsPzZp0iT75z//6dpNAiKaQL/DpA/fxT64h56JeZ8/6iBtAbxpV/kedYDv0w4Q6Md8XSIf++23nx111FEuvfwMP+yY9hYu5513nmsj/fd9Pzls2LBIf0i5nX766a68YED7TRlgp8H4m8NuqTfx7Jk80076Okm6gpMb5I10UK/+/ve/2xdffOHSTDqDdRlOtFd8j/FlsF1L1m6xYSap4Qqbn/70p67c4BXLnlOx21j9ZDx7jlf+5DE4/gz2Y7RrTETRHrKSi77Gt9/wCfPoB+2N7x544IF2zDHHRBwCydpbrIYuaG88s/XWWzt79mUftDf6CeqFD7/85S8jdhsr/mh769Gjh2vbfHsRtDeY0GfCgf6CsYkfE8eKP9reYMu437cXfN/bG+USb1yfqL9pSX9vNYI1GvrHH3/sBnm+A4uegX344YedgdGBYGzJCNbgN2bNmuUM89prr40sn73zzjtdZ4BwpIPu37+/G3BQsRA7P/7xj5OuGwzgb7vtNrvmmmsiy+SCM7AMcBmEHXTQQUnHGXwQYU+66Kz8jHesGVgGMDSuqXjoaFwRZYcddlhkQIJRvf322473f/7zH9c5MFii8SOvxI/hxwvwYEC2/fbbu8cYqDGgp/OcMmWKUa4MemmEvGCN9fuw7zAIIW7vAWYwiwDguwxU6eQRefDzgpUGifwyyGGgRDn94Q9/CM0GnTWDMbzkBAQt32TwwlJyBrQIbxqhoGD1fBKtDGBQhIj1s+iICt5lcMZSJzoQyjsoWIMJDSu34N+bYlfMXDOJwAAK0U1+yYcXXMH4maCANwMCQvRMKwM2ONPJUX8ZTBxxxBFG3WWgz0CSyaGgYG2K3fIOkwLbbbedq6PJ2nMiuyV/TB5QBygXODCBk6w9M8FDvlnF4QdbwZlWOnrKmboER+oX4iq4RYGyZ9BL/Yr2JCSyW+oTcfPev/71L/vmm2+c3TIAS8aeaYcZZO+6666RCTbsk/QQD4NAnsEGsGvaHtLJAB0xs9tuuxn1KZZghQ/l5gejH3zwgavriNZoe6NuLVq0yA1mGMghlBlwxlsySdrgf/jhh7t2jUkGvzqC+KPtjW8wiGYwSvvh+6N4bRx86I8QQrSN2AuTAYTofozJD9rMRJOVwe8h+hm40UZQX2inyXuYvVF3qJ/YE2XMZAC/iw7UQdI6ZsyYyEQxdugnOEknQoYJAdp+2kkGjeQRjr7e0UdSN/CC01f4b3344YdG28MEhmdA+plwIQRXAPDeG2+84eoMA2EvWClj8kH9hSeMEQoE7PuJJ55wdZCAMOdvQ4YMcT8HVwCQNlhgw/QVQcEKA+yCesz7XrD6cqQf4ftMevIuk6+p9GMPPfSQ6z+j+4EFCxY4+6D/wP4fe+wxLgHa1gAAIABJREFUJ1r9mIPJKtrIyy67zNkP3+c5PxFNGhC7lAvxM+CmnlOe2Ad9HD/Dh/4DvsTjJ46D/WSwP8Q+mAjge9jy+++/7ybpGJD7ATeTLM1ht4iBWPaMHVLPaT+wFeoCE/iUByF6BQBtBm0/8ZFOxM5OO+3knkV88LxPs7eFVOyWdhOuPg5Wluy7775uMjOWPadit7H6yXj2HK/8yWNw/On7MQQa/Rh2Tn/Of1On99hjD/vss89cnaPORC+jZ2zOJDB1jfrCuAQR5+05WXuL1Y76cYS3Z2yDdsA7l4LjRmyTfNAvoweoo4jDeMGP/2nPsSPqFu2Wdy4F7Y0+6MUXX4yMF+NGvO6PfhxBOrA3tAbtFRMnhKC9BeMLG9cn872W8kyrFawMcpiZZpkcIXoG1hcQBsNSw1QFK4MQjNRXICoKRofBBgMzSTR4VGa8dMkGZosRu8z2EaJnYBngMtNNZ09D3bNnz2Sjds/ROGF0DCoIzIghEvwMrI+M35P+H/3oR27WPNlAx0djRcdPoIMKehKZ7UW0eS8aHS2D8FhCgzjo8F577TXXmPgGkI6QdPly5jkGHgzEgh7WeL/3eUIkIqyCwpmGhtk6X848G68BIt+UXXDm1cePyGKgTd30M9N06HQuvpx5ljjouIKClQaRQTdljlgI26fF4ANhyqDON/zExWCPQacPNHaxBHB0uUWXd1PsCl7UN95lsEYZMujj5+g9wXBjUIsQJUTPtPr0+AEVAxC/QoC/ESdiJVY9StZuqa8IH+IJCutE9pzIbn36EXfYA0KGjjpZe6a+wM97J5lpJZ14QpgUCwYGzgh47IXBK8E/z6x+sE779xLZbTB+yhTvPPaC4EnGnhEGDPh8Oxm9AiDIh3wygPDeTP6GYHrllVdiClYGksTNwISB09NPP+0YM+lACLM3fk//QPvHTLtfkRPW1iGCKDeEDANfBlaIVAb23naD9sbAGAF18MEHu3YpGcHKRAMdN/WY8qDd8+Ud7Mdolyhb6icTQQQGN4n23yEYGbDR9lMeiC8mXsPsDQGPLTJ4p02i3WUFSXSgnLBpL4LxUNEWIaxol/wKAD8hSVtIvfXC309qeY8hEy38nUlg8kN6mdRgZQaBv8GEsgqu3PHtqn+G9sEL1mCa6TfwFHrBxQCTesmkGoH2lv6jb9++7me/AsC3q/yOvoLvecFKOrADPEUIRn7vBSv5oc+jfSI/PMf4xP89mX4Me6Z+Y+sE2lJ/FgSTlJQVZcNYBpGIaGB7DwHvIeMV367yO+wIT5z3sGLLL730kpv8ZfKPeggPGDP+oG1mAprtQpQFLJgsJIT1k/yePpV00b5hN/D0vBBAtLOskmluuw2zZ8qLvpNl44glVu3QVxKwA/Lgf/Z1BTFFXaN/pl+iHj7zzDOurSP9fqUTzydrt8F66AUrbQllE8+eU7Fb/43ofjKePScq/+BKNh8/dT5YroylqU++DaX+YEfR42vqA7/ztknZsGrIb0VLxt42aIQCv6Bdpu75cQ+TE/Tdvh8Iszdepw2jLWNiJ16gH8JW0A8E2mjqkP9e0N4Y/zChxviNfpi2OtEZN9QznBveNhkj8j3fPsWyt+hxfdxMtMA/tkrByuyY37PnD/GItQerKYI16DHyHSTeQyoVgwwCDR2DJRp6Om1mW+lgkgnMxNO5Yfx4aQnBGSF+ZgaJ2T9mDlmGnMyS4OC3meWks/ZemuCMUPC54ExVsunnfTo3xLRf7hXtSaTBYvBz4oknOs8DgpX8+g48mpP3zOy4446RDjvWnpCmClbEjPc8+MOJGMhRpsEGN0yw0pjQQCKw6JD9bGwwHwzi/DJyv3QkbE9ItGAl73SwBDjy33QC0Z4g6jgDZOq036uKdwZvsfdIE0c8wRpdbsH0N9WusAXKF2HDoAkOCCnvofbfwNPGoBGB4r3+sfY2MtmCMCHe4J64eII1Gbv1aWGGk4ka4mfmNRl7TsZuffx+JpS6RV1J1p7xCDBgZQm5L0u/AiBYVt5jhXDzA1z+Hj0zHG1niezWP+/tkaW9tG3J2jP1kcklPF+EMI8kA0I8RtgSy7PwqPuQSLDyHO8irhjEM6CnrfOCPdYeLFYmUP8SDVR8286AHVuknaBe+7Yx2t4oL7wz8EpWsPIsAxLsDeFA/H5CMtiPYccIQbxoTGQhjBERCKFEgb6JATsDWuzNe0Kj7Y1lw3gn6GdgGcvzgCjFI44IYmBIvn3fFbbXKlqw0v/gQfJbJbxQoDwQOcTJQJJBHIGBIZPAhODKneChbIiJMMGKnTKRyiSD7/+YyMHrhSeDgKjx3pLgCoDgGQDRgpU+AKGEaKeeBQUrcfr2jUkPxCR2Q/1Jth/je9g1tkO9oB+Cg++b6H8Qqkwys4yedHgeYXuSowUracRz6sswuLWFv5E3PLyILL7JhIfnEdZP8g7lxRjo7LPPduKOts5P3CPAaQf9xHJz2m2YPZNutsPQD2Bj9BV+eXtwBUDQdvDq0x7RD3jPPBN95DtasCZrt8H4afepc9gL5ZbInpO1W/+N6H4ykT3HKv/o8SftNlyou7StTJqRfup9cNVe0KMbzDe2TP31E3H8P4KVFYPJ2lu8No4xFHUVMU2gXUYkYvNh9obApJ76LYO+7Yr1DdorJtOoF4zDqOf0V37lT9DeaMv8lg3GZ3CKnhiJ/g51lMk7BCq2Rn2mP/BbSmLZW/S4PlE/0NL+3uoEKx0PlZQO2C/3iTUDS2GlKljxCDBYQSz62RXiYQkoA0MGcMFAB4MRkx46l2ROmWVQwl5WOms/0GJGCINmGUl0oMNm9s175BJVQhollrEFPRdhM7DEQ2OK8QYHvYnixzh5j/T4pUt4NhApfjBF40CeaDwIPId49XvNor9Bw06HzT4mH4J7uYLPN0Ww0nEyg0jH6r2+wT3Jvhz4TjwPK7NsdMwIr+BpmOSTWUPqpPeEkScGGEGPMfFHC9Zg3hjsIKTwHgU9BzSCfJcZbz+rHtyTHNx3FkuwhpWb/3a6doXXic6WgJeFAWjQ28RMOwNW7AOR4kPYTKufjWdA6fPqn48lWFOxWwbxdHAM+rwHwccfz56TtVvKBZHJTKuf8Q2WcSx7xhtC3aa++PJkRpWyCXpL/f4dOr3oVQZMFjBIDhM1yditTyfLphBIfslVMvYMVzpUyohJAF/Xo1cA+G8wcEYEBFc8JBKsfsafyTBsGVbYM5NzYfZGvWAQgR3SHsbzrpIu4se2yQvePvoavsV/R9sbA3IGdiz3Y+CIoMObTlsX6zRw7ICBIJNSDH6wGd7FVig3fwYAE6XYMWLSt7Px2g3PlPziufbLmOkLqFfES3sVtDfy+pe//MX1QeSB9hc+CPDo08b5NnWagRp1gzbSe1jDVgBEC1b27BM//wjew8oADbFO30H7QJkizBDB3nMTXLkTtKMwwYrw5nn4BVdOECc2j11QtnhkEGRMoAbPAAjGHxSsXmD7Jcxww2uGx4jVMNQDliHThzMBQz/m93Ym24/xPewGMU0I5g8hgthnIou+gT4CryATVnh/KOPoyZhowcqEOwzIA+KUek46qd+010yik3a44YUlL3iTw/pJ6jF2zUDb1wPeh2fQw0q/RVzNZbex7Jk2knEb+aLeIDbpSxEE/C16BQB8/Z5X7JCJINpaJjXIP7aHbSI8sGf6rWTt1tchJh0oJ8aFrNiIZ894hpO122BfxaSu7ycT2XO88o81/oQh36CNYGzjVxH4dhTW/Ise1/EecfqzK3As0cYwmZmMvUWPD8N+pq/zZ8LQ11L32E4Wy96IA+cP9sKYPZmVKn7vKGMavsEkUSx7I37aAeyW54JOhLD0Y5/+7Arixg7pP2KNS8PG9clwaknPtDrB6meUaAj8cplYM7AUVKqC1XtGaGT87CyNIB1UrNPlMALSEO1RCqsofo8as+beO5nodLl33nnHDYaIP9GR/t7zQqcW3PcUNgPLTJc/NS/RQM7nhQEBM0/MOgVPI4x3ulyi/BE3HSkDF3+gSLxTIZsiWOlYGbQEZ76Ce5KDZRVPsNLJUfdYpho8TZKGh+UmfoBPfLFOhYw38PR76FhiGFze5WeCvYeC+GPtSQ4TrLHKzee7Oe0qLN/eo0lj7ic5wmZasQ/KBdGPYI++5iaWYE3Wbv0hUwxQsMGwU5XD7DlZu6X8GAgyAKGDD06EeNZh9uw9mkxYBffMhc20MvlEGfsDo3y8tFMM1v2sbbBOp2K3tDXUZX/QRnQ7FsueWcHAoAkh4AVP2AqAYHw8y3f8Eu9EgtV7kBFyBPLMQJ98h9U7/s7kWrQnN1Yn7vcWMTDD48KsOvZO3qLtjckrBigEvEcwo8zpN2JdzwQ7bID0UNa+PUFwM7j3ZwDwPnUCIQsfJkTxmDKIjtcPUL+Jn3aUJY6IM37G64Xd+b3E1Hvsj36N+GjPaR9ZyuoPawsyot3BHv3KEtp7Jnuo52ErAKIFKxPAxOG/Fb13F+GER5X9jgT6JQb5DPqCZwAE0xQmWHmPwWX0adScfcCgGQFGwIYYsDLYZ0BO3x59FVtQsFIWTHxQvwmIF7yopBeRiYjn8DHEGYFBJ3ZOOcc63Ti6H8MLSB3AJrBX8oe3lX4AQc83vceKsvN7Vkk/+yOjTzeOFqykgzrn973yHpPVtDccRoUA8Ft8qAuUK3YQ1k+SPybwmNzwHmDSj1DxyybxICGA+V5z2W0se/Z7Uf24MOjBR4Riq8F2ib8zgc0Yxo/zyDPxEOhPsMVTTz3V/d3bUTJ2y/u0C+SffpxJV9rDePbst6gkY7fEH9ZPJrLnWOWPDcS7XQMOfssPE15wpN74tgzbSbRlzfdjtKnJ2Fus9jnW730/g0Mp3mnivj1notNvB0jmW7QfTHDT/sWyN+Lxe8FZTRhcOZToG8GVNWH2Fmtcnyjelvb3VidYaRTpaLwHIXrvpC8glovR6NOxMmPGANXvA4pXiMxUIj6CJ1zSyROC+xAxChpiBhY07Aywk7myAbc/3lLfMRBv2IwQ6abxYuaTjoRGL2yvTnRemEUjPcG9tmEzQt7jxYylP7AkmcrNgI68B5exhXk2mBGm86UDo8zo2GOln86AQVlw7ycdHNyDXjoGQQzw6IjpUPzeLvIS9nsvRvzBE3Sk3kMetieZwQi/Z+DBYIPZfhpi9n4wW0oZkC4GCn4pCsx4jwaZ+uE95H5PMuIh2JjTYNJ50kARP54AvkWgDrEUheWC/lAiXyYwZ4DkRWysPcl4Lhg8UweIn0aZgVhYuQXLO127Il8EvH6kP1i/fR3nb35Pday9jeSbSRl/aBX2xUAbntQlBtRMFiBw/Mw38SdrtwyM/anVvEdbQjzYWzx7TtZu4egHR8TPQIX4GbzEs2dsiDrlT3/2g15/KrkXvuQTQez3JOLJI36+g71Q9mHLXpO1W/JJWv3ECJ4F4sf24tkzdsPglvL1KxjCVgDgUaUdZpCLXSFQmaHnIDXabAbO/J797mF7gXiGwRWTcXwHkUi9oi1gABq0N9oVbIB/fm8is9jx7tn0p6viufL2iH0iRMLOAPA2hPc6mSXB1GHqIHmjPaRceA/vXJgnEc8wZcsZAyyBw8OWqB9AtNEm0R/RHhA/Aygm7fxp4j7deMSxNdoJ2lXaOXhFT7SwJA72fj859YN6hqc4egUADL1HHiGFcEZEBtOFYEQIsGeSQJuBIPR9LHUQ5nwzuHKHZ0kjZUt87L3lG8SP5wbR4dOPbfiJWAQl/ToCi0AZsLeSAVT0CgDaB/7R7xIvvIN7Z3mfuh5cEky/gMCFJ8Hnjzwm248RB3lgqS5jF5j4Q4OYoIK5X7KNeMUu6ZOCpxvzbfo7BBN2hFiDBys2sD1+Ztkk5UO6KHvqOfWENhCBRn+Ft49yZaIj+uwO6jq24PsXvun7GLYOEAdpoN75iaXmsFvKM5Y9U17wp02ACcIWfnhWo1cA+LMgmNTnJHECqw+Cq5Toh4NLglOxW2yPckOweKcBYxFsPp49p2K3sfpJbDKWPTPuDCt/6pZfKuvbBfpZJktgQpn6sx6C7QArTLCPsMMVqb+UOYF3/CGMYWduJGNv0WNTxsXE71eU+GXpTDhE2xvpx/vq+wt/7kO88S5lSPyMLbEjbJO65ye8/WnixMGkH/2FtxvGvn7iKtY3iB8bxcYYb/KPVTzkK+ysnLBxfbz0t9S/tTrBSgdJQ+BPv4zeO+kLCsOkcvnA88nc38YsFY2XX+PuT5ejIwqe3EeD6Jc7MACi40wm+GtzvHCK5UnkOX+FD41C9FLkWN8iXQwUvXCi4QibEcIwGCBgZH75XjLpxxgZFAT3cMbybHg+idLPIJuGJuiZCNuTTAPi9wr4tDLrRV7Cfu9nzBngMBAmfj8QwyNOw8XA2AfKggF7MLDUBT5+aQgDeOIJDnr97Du/93vdoveE+Dh9PP5nBop0ZP67CKhgPP45vCv83nvYY+1JRtB4LwDvUr7YS1i5BfOZrl35fMVKP/aI/fgBpN/bGO3ZiOZDfsk35eeXl5Nu/3vvyUvWbqP5YOvETx2MZ8/J2i0csT8fGKgQPwOCePZMO0b9DrYjYTOt5DPIwfPmO9gzA4ywA+aStdtgu0Me4Ev6Ka949kw7iVD3e295N2wFQLSnCvvFThEgpJ8OnBBmZ54pZcUSUwL7lkgfotWfJh72XNDeEh3AF2xnPF/aJ+/RCmsnyT9pID+JQrCd8fn0y9T9aeLBNsl79vCChm0ZCfte0I7gQxsZ5tmgXhC/D97DGR0ng3ye89eD0W7BMWwFQNDzTDzYmO8vfLqi7df3R952fLsVtnIn6AkjfsqI+Elf0Pb4PXtcCdQr/u6vH6PNZQAbtgKAcsRegyGaCxMt5D/YDwTz7fPHhFP0veSx+jHswNuft7vgiqpgvn27xWQ0dS84WU5/R/qCgQE77W+wfcJrH9zLF8y3b7cYSEf3k2F8fD/px0Vh9puu3VKe3u7D7DmYb88PIRO9AiCMj68PPl7qCbyDyzqTtduwcYQffwbbvzB7TtZuY/WTvh2NZc/R5U+dCPNI0h/5a9KC9htsB4K/j24vgu1KcHzcVHuLjj/YXwTtPGzcGCzvWOOT6Pij+ylv/0zkRNtb0J693YSt3Ap+gwkQ2iPG5wTObmHsGDYu5e/R4/pEfUxL/XurE6zRBUEDT6PqPTLNXVB0XOynydRl3DQMLPNKxcuZSh4xJmaKY10TkUpcsQZqzDAxy5ZoWUgq32LWmNn8ZJcqpxI3zzILx0xs8FTIVOOI9zyDW2auk51oSPXbDM4Z4PgZ4lTfT/R8pu2KGUtmLoOrFhKlKZW/Z7vdMtDCroIrPVLJf6Jn6XQzYbf+u3TIxI8HzXtcE6Upnb/L3uLTy4S9IdDw2rFMMmzpezrlybtMEtB3EX88r3g638ErT/xhd8+mE69/N9P9GGIM73sqyxtTyVe295N4zxEsqVwLlQqfbO8nMz3+jGYpe4tfuzJtb6nU7Uw82+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8xfr3729HHHFEC0qZkiICIiACIiACIpAqAQnWVInpeREQARFIg8CsZWvsfzNWWWlFtW3Zrcj22aqTtSvMa1KM99xzj/30pz+1zp07u/fnzZtn//rXv6y2ttb69u1rp5xyivt56NChtuuuu0a+cf/999sxxxxj3bt3b9J3k32pevLbtnbKe+7xNoP3sILtDkr21UbPLVmyxOWD9JLfYHjmmWfs+++/d7/fYost3J+WLl1qt99+u40dO9batWtnd955p1VWVlrPnj3dc4WFhU1KR7IvzZ0715UFoVevXk44NyVQTsuWLWv0ateuXW3MmDHudy+//LJ99dVX7r+Dv0/0Hn/n+WOPPTYS97fffmuffPLJRuET+ejS58xKX2j4sfNBZt1HNwVTpMwfeOAB99+dOnVy+ejQoYP72defnXfe2UaOHOl+R515/PHHI987+OCDbcSIEZGf3333Xfviiy9cPNF2Mn78eHvttdfcszvuuKOLk/o5atQomzNnjn344YeN8pGXl+eemzFjRqN0US/D4m8yBL0oAiIgApspAQnWzbRglS0REIGWR+Dj71fZ395bYKvX1kYS17dzkf3qgD7Wr3PqIupXv/qV/eY3v3FC7f333zfE2+WXX249evSwN998033jgw8+sN12280OOeSQyDcvueQSO//8861fv34ZgVS/drWtfvl2q/r8mUbxF+x0uJUcdrnlFLVL6buIAAb3CHHS3qdPH/c+Yu6WW25xvz/33HNtyy23dL//8ssv7bPPPrPTTz/dCVfE+0knnWQIDcRHpvJdXV3tvvHdd981yh/pYsKgTZs2KeXbP+yF1QknnOB+VVNTY/fee68T4eecc44T5U888YR9/fXXrj4UFBS456Lf43dTp061u+66y/Lz8+2GG26wtm3bRurJiy++6N4vLi5uUjqTfqm2zOy7i8wWNAjMSOh5qtmQu8zyOyYdFQ8iBJm8+fnPf2477LCDE40TJkywww8/3MWDEP/vf/9ra9eudfkj77B65JFH3M9VVVV23XXX2amnnmo/+MEPHN8bb7zRcnNz7aCDDrLdd9/dxYPn/qmnnrKJEyfahRdeaB07dnTcmZR47rnn3Pe333579yyTFrfddptdffXV1q1bN/e7yy67zEaPHu3qAvFMmTLF1edMT6CkBFMPi4AIiEALJCDB2gILRUkSARHY/AjgWb3xpVlWUbVerPpcDu3Z1i46uF/KnlYvWBEdN910kxug77333o3gMRDf2IK16pMnrOLl281qqxsXZF6+tR31ayv64akpFbAXrNttt521b9/efvKTn7j3EeOTJ0+2mTNnOnHqBeuf/vQnO/DAA23QoEFOiOyxxx6GaBl/AAAJPUlEQVR21FFHpfTNpjw8bdo0+/zzz52wCQaEDx62YcOGNSXaDYQnPBDi119/vROrPlx11VX2i1/8wnnUCWGCFe8qgh/Bhrg67LDDIiw3mmCd/2ez6Rea1a9tzCOnjdmWN5r1uyQlTkxm4B3dZ599Qt+DFSsK8MAi8JmwCApWhCfPICwRnfD9z3/+48Tqs88+6zz1hEWLFrn69Nvf/jYiQvn9ypUr3e8TCVbqxtNPP+1EKs8zuYTXX0EEREAERCA+AQlW1RAREAERSIPA7NI19qc35tmilVVWn0Y8ybzaqTjfjtu1h+23dSf3uBes9fX1bgB87bXXbrB8sTkFa9X452z1K7db/ZryZJLb9Gdy8yy/51ZWcsxvLK/XMCcgECXnnXee25uKYMCLyP8jEh588MGIYC0rK3Mc8JwhRPA0IxL23HNPJ2jwtiIgUwl48BAbeFAzHVg+yhLiXXbZJaanFC8pnj28d8EAo+HDhzuhRYgWrKWlpc4jjWD6+OOP7dNPP414HBH/aQnWiglm3x5vVjnNLNOWkJNnVrKD2dYPmLUb4TyXZ555pg0ZMmSD4oEVntQrr7zSHn30Ubca4eijj24kWIuKipz9MNnDSoTnn3/eKAe8rUwKYGdMAlAP7r77brvjjjsafSdZwVpeXm633nqr88jyzdNOOy3T1Unxi4AIiMBmQUCCdbMoRmVCBERgUxH44+tz7LOZZRvt8+2L8uzeU7ZuJFgRUgys77vvvg3S0ZyCdcVN+1ld5aqNlteCbUdZuxNujQhWvMheWOAlRJAhTH/3u99FBOu///1vW7NmjfM0+rBw4UK3jBPB8stf/tJ5nFMJLN9kOenGCghq9kP6paTRwpO8PPnkk3bNNdc0ShKeZby4sQQr4o2lq5deeqkhnhC8F198sfM4pi1Yvz3WbGnjJeAZ59X9OLPhT7rl7RdccEHEwx78Lh5lxCHLfdmn+49//MNuvvlmJ1gRnnjhmfDBC89eVJ6FC/uEmdxg6TVLdvkZD/rf/vY3934wJCtYeYel+6SBb2RqaXrGuesDIiACIrCRCUiwbmTg+pwIiMDmReDFCcvs6fFLrKqm8TLQTOQyN8dsh77t7JIfNRzi4z2sDKgRcieeeKLzCgUDHp1tttkmsiQW4YWHjQEze11TCeX/utDWTn3frG7DZc2pxJPMszn5hVa0/5lWvM9pEcHKnsBXXnnFiSuWQXOIDh4xRCtLghF4iNozzjjDBg8evMFn2MeI2EPgpBI4gIdDlBA2GyOUlJTY/vvvHzk0KFqwzpo1y3ma8ST7/aqUK3tS8TgjwgjR7+EdJB9+z+SKFSvcd/A4pi1Y59xmNuu3ZrUVGwORWW6R2cDfmvW73JX5AQccENlr6hOAR5m9qMFl0+wtxRvLPl2/hxVPvA/sd0WU4gX1AUFKHWMiBDvDS+0PdOKZVARr2N7WjQNMXxEBERCB7CUgwZq9ZaeUi4AItAAC1bX1xv7UNdWJBes//rfQ5q2o2iDVuwxob6OGd7Ycy4mbIwRr386F1qE43z3nBSvCc9y4cfbRRx/ZRRdd5JYFs9yTQ3lY2vjCCy84r1qXLl3c8tmKigo7++yz3eEzqYS61cutdtF3ZnU1cV+rWz7fVr/6B6uvaixecgqKre3B51tu18Sn5ua0KbK83sMtJ7+gkWDlgJwrrrjCfR9PF+LLC1YEpd8jyN8RLK+++qo7cImAsNlvv/3c8uBUAt9E3CUSrHgtOVk2eukwnBHX7L9NJuDlQ0Tl5DTUh2jhiThFvHM6NEIdBpQrnmQmI8IOXeLkZPLP8lm/b5KDifAe46FOW7DWVZmVf2FWy3LxBMJ+zUyz7y4xq43y1ueVmA26xay4YQ9ufGNoa9Z+FydcOWQL7zle9W233dZxwJuKB5O9qCwH9gGPKYHlv2GCFa/rgAEDIvukeRam2AtLtR9++GF3CjW2h2hlAoX/p94l2sNKXBKsiQpWfxcBERCBDQlIsKpWiIAIiMBGIjBz2Rp78P0FtmBlla2tqbe2Bbm2be8SO2Of3lbcJrV9lSSZwTWDdIQoAZHKPkQCg2vETPTvWTLqT5vNWLbramzNx4/bmg8ftbqKUveZ3JLOVrT7iVa018lmuakJ5cWLF7s9m5wETGCPIcEfpMSyT+5bxYPKwUvBw3fYw4qHlMD+Tk5pzVTgsCWW3XL6K944AmKS/Y94uVPdO+vT+cYbb7j/5CCpYECkzp492/0qrFyD77FnddKkSY2WSiPoEWAsl12wYIETXT5ktJ7UV5vNu9ts7h/Nqhc3fLJNd7M+55r1vdCMw5dSDIhvn36EPHbxzjvvOE9pcAk4z7333nuujvD/iEzvgcVTCo/oq2aob3i9PX9+5jRoAoc94d1F/OLt9559f5UO6Qh6cGP9PsXs6nEREAERaFUEJFhbVXErsyIgApuawKo1NbasvMbWVNdau8J826JjgbXJi+9Z3dRpbur365bPs7qyJc7hltu+m+V24TqazOWVU1fxMG/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X/q2nmMSlDoCQ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3" descr="data:image/png;base64,iVBORw0KGgoAAAANSUhEUgAAA6sAAAHUCAYAAADcCb64AAAgAElEQVR4XuydB3gc1fX2X1XLRXLvvfdewMbYlNB774GPmBSS0FsoNmB6gEBIQknypwQICS1gejPNuPfee5HkKjdJlrTf887sSKPd2dV2zWrf8zx+SLRn7tz7m9nZOfe0tJUrV3ogEQEREAEREAEREAEREAEREAEREAH3EFiYtmHDBk+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IgAiIgAiIgAiIgAiIgAiIgAi4joCMVdddEk1IBERABERABERABERABERABERAxqruAREQAREQAREQAREQAREQAREQAdcRkLHqukuiCYmACIiACIiACIiACIiACIiACMhY1T0gAiIgAiKQNAQKCwvx5ZdfYvr06di1axfq1auH/v3747TTTkO/fv2QlpaGu+++Gxs2bECTJk1w7733ol27do7r+/vf/46pU6canz3xxBPo0KFDpd6mTZvw8ccfY/78+Thw4ADy8vIwcOBAnHvuuWjfvn1AXvn5+fj8888xc+ZM7NmzB/Xr18eAAQOM+fXp06fyOM6P4y9btszQy8jIMMY99thjMX78eDRq1Ajl5eW44447kJOTgwcffNDQsQs/57w3btyIZ599Fh6PBxMmTMBZZ52FSy65xFD94IMP8J///KfacW3btjVY/exnP0Pnzp2T5tproiIgAiIgAqlHQMZq6l1zrVgEREAEkpbAnXfeiS1btuD44483jK2CggJ88skn2LdvHx5//HFkZ2fjF7/4hWHoHTlyBBdeeCHOO+88v/XSGL3vvvsM/YMHD+KRRx5Bly5dDD1+9thjj4E/kKeffjqOOuoorFy50jAuW7ZsaRjDNIqd5Pbbb8fWrVtx8skn48QTT8TmzZvx6aefGmM9+eSTxiE0UJ977jkUFxfjzDPPxKhRo0AjnOtYsWIFevbsCa6Thvhf/vIXzJo1C5MmTUKPHj2qnbK0tBS//e1vDQP35z//uTHetddeizPOOANXXHGFofv6668bxjOZdO/e3TCM58yZg++//94wpG+44Qb07ds3ae8HTVwEREAERKBuE5CxWrevr1YnAiIgAnWCAI3Pv/3tb5g3b57hPTzmmGOqrYve1uOOOw5ZWVmGYdaiRQuUlZUZBt8DDzxg/N0un332Gd544w3DUKSX1jJW+aM4ceJEw4C99dZbDQPPLjT8aIj6Gquc35/+9CfDEP3Nb36DkSNH+h13yimnYP/+/bjrrruQmZmJm2++udJApjI9oy+99JJhSHINJ5xwAr799lvQA3zZZZcZhq3vXLgGelfbtGkT0Fj94osvjHPSm2rJ0qVL8dRTTxneZHptJSIgAiIgAiLgRgIyVt14VTQnERABERCBagTo7bz//vvRq1cv3HbbbYaxF0ho6LVq1crwvv7rX/8yjE96K+1CryrDaxmiyzBZy1ilMfz0008bHtXLL7885Kuwbt064zzDhw83jNBAMm3aNPz1r381wnTPOeccP7Xly5dj8uTJhjf3xhtvxN69e3H99ddj0KBBhsFpF56H4ck0ximBPKtOxir1X331VSOkmt5VGu0SERABERABEXAbARmrbrsimo8IiIAIiIAfAYbCMnT2/PPPdwzrtR9gGav0GNI7Sq8jQ3ctYUgvw3z5N4bd/vvf/640Vj/66CO8+eab+P3vf4/Ro0eHfCXoDX3hhReMcNxTTz014HHvvfce3n33XWNew4YNc9S75pprDI/nQw89ZHz+5z//GQsXLjTyUpnLSlm9erVhvF966aVGjmokxuqhQ4fw61//2vBIM3xYIgIiIAIiIAJuIyBj1W1XRPMRAREQARHwI0AP4Msvv4wrr7zS8HoGE7uxSu/hd999Z3grrZzUe+65xyhWxDxQ5onajdXnn38eP/zwg2FM0ksaqliFjBiizPDdQPKPf/zDKOr08MMPVwsBtuv/4Q9/MMKQaaRS6LVloSgapmeffbbxtylTpuC///2v8ffevXtHZKzyBYDeWRZZ4jklIiACIiACIuA2AjJW3XZFNB8REAEREIGYGavMIWVhI3pkWcl37dq1Rtgs//cFF1xgGH12Y5V5sT/++GPcjVV6fX3zYa1FswIwc2CZU0rh/2bYMg3YP/7xj0YINItJbd++3Vgbi0RRwg0DtoxVGrvBQpd1O4qACIiACIhAbRGQsVpb5HVeERABERCBkAmwCBJzPS+66CLHXE/7QHbPKv/OkF7msDKn9MMPP8Q777xTGfbra6y+//77ePvtt418UeaNhirffPMN6DVlCC8LMAUSnpvnoEE6ePBgRzV6j5mby/laQoOaXmAarV27djXyWNkOh0a4JeEaqzR+f/WrX4WdnxsqE+mJgAiIgAiIQLQEZKxGS1DHi4AIiIAIxJ0AczQZOss2KwzRDaXAEr2XrAJMg5RGIkOB2QqmadOmlWGvvsbqTz/9ZBjFNATZ/iVQixrfBdODyxxTFiq66aabAvKwCiyxpY7d0LQOWLBggVHdl6HONFotYbsZVhtmKDDXRIP3xRdfrHaecI1VhlXTyGZxqY4dO8b9GuoEIiACIiACIhAuARmr4RKTvgiIgAiIQMIJMBSWxiDDeOkN9G1dw6JIDOtlqxq7Z5WGHfutsh8pP2M/VhYm6tatm7EGX2O1qKgIt9xyi/HZo48+avRVtctrr71mGJHp6enV/s75MX9027Zthid3xIgR1T5n7uzVV1+N/Px8o6ovCyUxHLlZs2aVemxdw8JPbCvD4k/2VjNcA8dlfinHaNeuneGdtUs4xurMmTONVkD9+/f3GyfhF1cnFAEREAEREIEABGSs6tYQAREQARFICgKbN282vJ5sYzNmzBijncuBAwcwY8YMI5+TxiXzN32NVS7OykVlCxuG17LAkpOxyr/Nnz8f//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qhyfY7LgEkODma/qJNRjLm1JSYnhZfY1Mvl3GrGsGMzcXgpZvfHGG5XDMXyaIb/0TNNQtlrh6HYT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KuNVY9Hg9KSkrA/1Kys7ORkZFh/G/+vaKiwvjf9erVQ3p6eopfRi1fBERABERABERABERABERABOoWAdcaqwsWLMDHH3+MYcOGYc2aNcjJycFVV12FwsJCvPbaa8bflyxZgnbt2uGiiy4yjFmJCIiACIiACIiACIiACIiACIhA3SDgWmP1+eefR9++fXHcccehvLwcEydOxG233YaXXnoJl19+OTp27GhcgTvvvBO33347WrRoUTeuiFYhAiIgAiIgAiIgAiIgAiIgAiIA1xqr06dPx+eff47x48dj+fLlqF+/Pq644grce++9uOWWW9CmTRvj8t1///2YMGECOnTooMspAiIgAiIgAiIgAiIgAiIgAiJQRwi41lilN/Wrr77Cu+++i8zMTDz55JOGwWp5Ulu2bGlcgscee8wwYi1Pa03XZf/+/di+fXtNavpcBERABERABERABERABERABJKaAOv7dO7cOWnX4Fpj9dVXXzXyVC+55BLMnTsX77zzDm699VbDaL3pppuqeVavu+46tG/fPqSLUFpaikOHDoWkKyUREAEREAEREAEREAEREAERSFYCLFCbm5ubrNN3bxgwc1QZ3tupUyej8u/kyZON///WW2/hrLPOQq9evVBcXIxJkybhjjvuQPPmzZP2ImjiIiACIiACIiACIiACIiACIiAC1Qm41rP6zTffgHmrrPbL0N0GDRoY4b6bNm3CK6+8YhirK1euNCoBDxkypLKtjS6wCIiACIiACIiACIiACIiACIhA8hNwrbGa/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Z+o2PAVpTPyuI/k9e/Z1A47FA66uBtIzA+vumAbs4/i6g8bFAm6sBpAfR/xHY9YFXf5xXPy2I/g9e/d1A4/Fe/SCA934H7PoQKNsLNBlvrjeY7P0W2DUFKNvn1b+qBv2ppn75fnM+ra+sQf8br/4BoPFxQOsrgutXlAIFrwP7fgSyWwFNTweajAt8TEWJV38akN0aaHa6eR0CScVhIP8NoOgnr/6Z5n0RUP+QV386kN0GaEb9MYH1yw8CBRx/BpDdFmh+JpA3Ooj+AXP8/TO9+mcDeUcF0d8P5L8O7J8N1GsHNKP+qMD6ZUUmn/1zgHrtgeZnA7kjg+jvNee/fy5QrwPQ/Bwgd3gQ/T3m/A/MM/VbnAs0GhZEf7dXfz5Qr6NXf2hgfX6vOJ8DC4B6nbz6Q4LfQ5z7zneB0h1A7iig9VVARsPAx5DNzvdMfbKnfnqDIPqzvfr5QN7RXv36QZ4ps4BdHL/AvBf4nUyvF0Rfz7jgz6w4P+M8ZeY9uu87IKsl0OxUoMnxgafkOeLV/96rfxrQ5Lggz5QUe8YF/7bqUxEQAREQgSgIyFiNAl5cDt32ArD2RoAGjSV8Wez7byCni/8pt/0VWHMzwJeJSv3RXv3O/vpb/wysvRXgy0ql/hivfid//S3PAOuoX1H1GQ0fzocv4r6y5Slg7e0APDb9sV79Dv76m58A1t1Z/e803Pq8aRoe1cQDbHoMWH+3j/7xQN/Xgex2PvoVwKZHgfX3Vv97058BfV4zDSe7eMqBTQ8DGyZV/3uzU4Der5iGXDX9MmDjQ8DGB3z0TwN6v2wair5SsgVYfplpqFqSng10+yPQ/gYH/c1e/Wk2/Ryg+5NAu9866G8Cll1mGqqV49cHuj8NtPu1v37xRnN8bnhU6jcAevwJaPtLB/0NwPJLgaKZVZ/RSOr+LND2Fw766736s2z6jYAefwba/D8H/XXAsktNQ9WSjDyg53POmxLF1L/YNDwtyWwM9Pir86bB4bXAcurPs+k3AXr+DWh1mf98Dq8xxz8w36bfFOj1AtDyYgf91V79BVWfZTUDer4EtLzAQX8VsOwi4MAim35zoNffgRbn+evzL/mvAauvB7hpYAmNbX4n6/f0P2bHK8Dq3wIVh2z6I7z6PRz0/wms/j3ATY/K8Ud69bv762//O7CG+iVVn3Fzoe9bQE5Xf/3aesb14zMrxZ9xvBql24DllwPc9LMkLRPo9hjQ4Vb/61Wy1dTf971NPwvo9gTQ4SYH/RR7xjl/S/VXERABERCBGBGQsRojkDEZhp6qxaeaHkBfaTgAqOdgfBb9ANCz5Kc/0PnFbN8PQHk4+t+bHka/8Qc5G6t8oXHSbzQYyHYwVrmzX37Af/xGQx2MT4/5wuSnnwYY+j7GJyq8+raXeuNMaUDuMCDLx/hEOWDwcdIfDmT5GJ80+Mm/3GYEGOOnm566rFYOL3KbgIOL/f+ekQs0dvCulmwEDi4JQ38DcHCpg36esze2eD1waFkY+uuAQ8v99TPzgDwHb2/xWuDQCgf9xkDeWP+/F68BDq0MXf/wauDwKgf9JkCegzeZujzGVzID6a8EaLCGrL8CoEHsp9/UjJLwlcPLgcPrQtenZtE0M6rAVxr0BnIcjM+A+n2AHAfjM6B+XyCnm/95i34M8MzqB9RzMFYD6sf7GRfmM6thmPpJ8YyjsboFOLDQ4TvfyIwk8ZWSzcBB22aK9XlGIP06/Iwb8LEZjSQRAREQARFIGAHXGqtbt25FcXFxJYj09HR06NABWVlZ2LZtGzhxSrt27VC/fpDwtIShjMGJll8CFPw3BgNpCBEQAREQAREQgZgSaDvBjHqQiIAIiIAIJIyAa43V1atX49ChKo/VP/7xD9x///3YtWsX3n77bZx55pmYPn06KioqcO211yInJydh0OJ2ornDqocbxu1EGlgEREAEREAERCAsAszTHTw1rEOkLAIiIAIiEB0B1xqr9mW9+eab2L59O2644QY8+eSTuOqqqwwvK+UPf/gDbrnlFrRs2TI6Em44eu1NwJZnnWfCMNEGfYE0W2GjIzudQxQ5AvP8GvTx0S90DlG09Bv2NUNkLWHBJqeQRn7OvECOb9dncRXmEDqJoc/xbRJUv4l3fLt+PsCwVcfxmwIMg6w2frj6O4DiDQHGbwY06OUz/naAOZ9OwjzF+j76zPtlSKxTGDbHYIglCy5ZwhxaQ98hDDug/nLnsGrq1+9uFkepHL/MO75DGHZAfY7vGybtHbB+DyCrhc/4yxzCpAPpHwEOLq+eW2lny3zMrOa28am/rHpuZTB95oEz5LmiKmKj2qXj9eJ1syRs/RLv+LbczWrz6Q1kNbWNT/2l1fPT7fq8nzNt+vzsyG7nsGd+xtxh4xmRWTUKizc5hT1HpN/IO76tGFvQZ1C4+nrGoTTcZ1aY+nwGHV7pHLZtPFO6Vs+1N/RXOKeaBNKvy8+4jneaub0SERABERCBhBFwvbG6e/duw6N69dVXY/jw4bjtttuMf23amPmGkyZNwnXXXVdpvCaMXDxOVLodmNnF+eW14x1A10eqV+1loYz5xzgbWJ3+AHR5qLqxWrINWDAaKN7kP/vO9wJdHqxufLKwxvzRAHOWfKXzJKALCxHZjFtD/2iARYR8pctkgOewC/UM/a0+2mlA14cBrsEuNAwXjAG4jmqSBnR7HOjIwk42YS7ggrEAudqFBj8LGnW4xUd/FbBgvFkxtZp+hlmgyLcAEnM3Fx4P4wWzmn4m0OMZ/wJIND433m8WZfIVVr0dMh3IsRWAof6G+8wiUX767YGhP1XPS2YO7fp7ABat8tPv4NW3FcWiPotbbXnaQb+jV9+WZ8wiXiyetdVhQ4WFa4ZOM6vlWmLo3wxs/av/+FznEM7fVkTLUwqsuRFgAR5fyens1bcV0aIxueZ3AAv8+Ol3MedjL7rFAkCrfwPseNlBv6tX35b3TP1VvwLyX3XQ7+bVt+U90wheNcGsmuor3CgYwurPdv3DwMprgYK3HPR7ePV98qR5ry041tkAZQEtFq6yVwLnvWzoO+Tdtv8t0P1PDvpjnTep2t9oFvayG8P8bs0f67xJxe8Xi/DYK40b+nxmOWw6xf0Zdx/QhcXQfJ9ZKfSMYx7/xkfM54qvMOefzxR7IT8aq5smAxvud9Bv59W31VJItWecPxX9RQREQAREIMYEXG+sMtT3yy+/xMSJE42l33777bjjjjsqPamPPvoorrzySnTs6FCZ1gHW/v37DS+tG6VhyVS0311VsdWDTFSkN8HBnPEoyLsPFWn+ubkNS35Ay6KHkVmejzRPqaF/IOc4FObdG0D/O7QsegSZ5QWGfrkx/vFeff9Q6kYlU9Fy36PIqCi06Z+Awrx7UJHmoF/8FVoWPYaMip1I8xxBeXpTHMyh/t0B9L9Ay6LHkVGxq1L/QM7PsDPvLkf93OLP0KLoj9X165+Mwtw74UnzbZXhQW7xp2hR9JSpjyMoT2uKA/VPQ2HubY76eYc/RvP9TyOzYjeAMkN/f/3TsTP3lgD6U9B8/zPIrNgFoNxY7/6cM7Ez92Z4HNoNpXsOo2XRo2hU/DXSK/YaOmUZbQyeB+v5F+5I9xzy6n9j02+Lgsb34lC2f8EeU/8RNCqeatNvh4LGE3Eo279djKn/sFd/n3c+HVDQ+D4cyvZvF0P9VkWT0bD4O6RXUL8ejmRQfxIOZ/u3f0n3HPTqf1+ln9kRBY3vx+Es/3Yuhv6+B8H7unL8zE4oaPwADmcN9vvamvoPePWLzPlkdkZ+4wdRnDXQQf8AWu+7Hw1KpiG9wtQvzeyCgsaTUZzVP4D+JDQo+cmrn4PSzK7Ib/IQSjIZWVBd0j0cfyIalEy36XdDfpOHUZLp42lnKS7PfrTedx8alMxAesV+eNI4fnfkN3kEJZkOxZLoIC+da6w5q3wL0jwlqEjPM+4dMqpI829H06B0NlruexBZ5Vu9+o29+vcH0J+JVvsmI7N8m03/WOMaO48/Ha32PeTV5zOosfeZNTHAM2gaWhZRf0flM0vPuKr7KL7PON5zh9Fi/xNodBrvDTQAACAASURBVPhLZFTsgSctC2UZrVGY9wccrOffjsZ8Zj2OhsXUt55Z1L8bB+v5F4WrK8+4RsVfGd9hCn97tzd9xpGPG98lNCcREAERsBOoV68eOnd2KNKaJJhcb6xOnjwZ55xzDgYNGmQgvfvuu41wYMuz+sADD2DChAlo3963zYnzFSgrK0Npqa0tjFsuVEUJspeMRWaJtzJr7ih4ujyE8sw2xss0ELgPKg1V48UPJShPbx6C/g7TuK3UZ8XOwH1TOXZ4+tu9+jSGWxgv99W8GT7MM8vjrb/NNM7B+bT08gnc95Uv6aY+jW3On/xr0ifPMpSlt8CRGvThKUd2+QbDgPagnmGslmUw/DfAOcLWL0N2+Ubb+G1RlsHw30DjU5/z2Q0PcrzzCazPTYgsY3xLn+Mz/Nd5fF/9IxltUW7Mx1m4iWKOzxfpHBxJb4dyY/xQ9OvDGD89mH4Jsso3ecenfjvjexN4fOpzPnxRD0W/2Dv+XuMltyyjPcrTbeHFPidK8xQjq2wTMjzUb4AyYz6B9Xl4Rnkhsiq2g8dyg+RIRhfD6Agk1fWb4UhG56D6vP8zK2hMcnzqc3xbeLHfd7i6fmlGl+oeWD/9fO/4oT6z9Iyr+RkU+jMOqEB2Gb/zO73PoNaGwRr4HGHqh/3MCveZGP9nXPb+T5Gx0mxn5UlviJJe76MiN0i/are8S2geIiACIuBDgEVqk7m2j6uN1WnTpuHDDz/EPffcg7y8PAP9c889h9GjR2PEiBEoKCjAM888Y3hbmzb1ye1KtluVfTcXnVKVr2eEtd6RbKvQfEVABERABEQg+QkwzeCnFlU1A3q96Nx7OvlXqhWIgAiIgKsJuNZYZduaxx57DH369MGll15aCXHz5s2Gwdq4cWPs2LHDKK5E1zZ3DZJamDu4+Y/cwzVzyI5aXz2fL6kXp8mLgAiIgAiIQJIRWHYxUPi2OelWlwJ9/51kC9B0RUAERCD5CbjWWE1+tGGsoOIQMKtPVSGjDixk8kwYA0hVBERABERABEQgpgTy/wWs+Lk5JAtQHb25esGwmJ5Mg4mACIiACDgRkLHqhvti63PAmhvMmWQ2AYYvAFj9VCICIiACIiACIlA7BFjxfd7RVe3Ghs0GckfUzlx0VhEQARFIUQIyVmv7wpftA+YMrPKqNj8b6Pc2kJ5d2zPT+UVABERABEQgdQmw1zjbkx1cajLoPNHb/ih1kWjlIiACIpBoAjJWE03c93y7PgKWXVDVW7XPK0Drq2t7Vjq/CIiACIiACKQ2AfaKXnIusPsTk0PeUWb/4yCVsVMbmFYvAiIgArEnIGM19kzDG3Hl/wN2vGIek9USGLUGyDQrH0tEQAREQAREQARqkcDGycAGs8876nUChv5g/lciAiIgAiKQEAIyVhOCOcBJjuwCZnaryofp/iegw021OSOdWwREQAREQAREwCKwbxqwYKz5/zIaAQM/BRp7/78oiYAIiIAIxJ2AjNW4Iw50Ag+w9lZgy59MhXrtgRGLgMxmtTYjnVgEREAEREAERMBGgP1Wp7cCWF+C0usFoO2vhEgEREAERCBBBGSsJgi032lKtgDzRgKlO8yPWl0BMF9VuTC1dUV0XhEQAREQARHwJ7D8EqDgv97f6kuAvm+JkgiIgAiIQIIIyFhNEGi/07B/28prAU+Z+dHAT4Bmp9XWbHReERABERABERABJwL5rwMrrjI/yW7j7beaKVYiIAIiIAIJICBjNQGQHU+x5CyAlYApDfsBw+arXU1tXQudVwREQAREQAQCEWC/1flHA2VFpsawWUDuSPESAREQARFIAAEZqwmA7HeKQyuAOQMATzmQlgH0+y/Q4vzamInOKQIiIAIiIAIiEIyA0W/1BODgElOr831AlwfFTAREQAREIAEEZKwmALLfKdi3bdcH5p8b9AWG/gRkNqmNmeicIiACIiACIiACwQiw3+rS84BdH5tauUcBQ9VvVTeNCIiACCSCgIzVRFC2n8MIJxoDlO01/9r+RqDH0wDSEz0TnU8EREAEREAERCAUApseBtbfa2qyz+qQH4Ac9VsNBZ10REAERCAaAjJWo6EXybFbnwPWsJdqhXn0sDlA7vBIRtIxIiACIiACIiACiSBQ9BMw/xjzTOq3mgjiOocIiIAIGARkrCbyRvBUmEUa9s82z9r0Z8CgLxM5A51LBERABERABEQgXAKeUuCn1lVRUT1fANqp32q4GKUvAiIgAuESkLEaLrFo9Hd/Diw5HaDRyn6qQ6cDuSOiGVHHioAIiIAIiIAIJILA8suAAm+P1ZYXA/3+k4iz6hwiIAIikNIEZKwm6vJXlAILjwOKpptnzDva9KoynEgiAiIgAiIgAiLgbgL5bwArrjTnmN0aOHqLufEsEQEREAERiBsBGatxQ+szcNEMYNFJQPkB84OuDwGd7gaQlqgZ6DwiIAIiIAIiIAKREjAKJI4GyvaZIwydAeQdFeloOk4EREAERCAEAjJWQ4AUlUrpDmDrX4D814GSjeZQaenAiKVAgz5RDa2DRUAEREAEREAEEkTgSAGw8ERbv9V7gC4PJejkSXwa9qnd9gJQ+B+A70SNRgAdbgCangSkZfkvjJy3PQ8Uvm3qM12q/U1A0xOd9UvzgW1/AwrfAY7kA7kjgQ43A02OD6L/V69+AZA7yqt/nLN+EqPX1EWgLhCQsRrvq7j4DGD3Z1XVf01rFejzCtD65/E+u8YXAREQAREQARGIBQFPGcA+6butfqsjzT7pCgUOTnfp+cCuDwFPeZVeRkOg2x+Bdr/xP3Ype9FPMet7WEL97k8DbX/pr7/kbPOa+Or3eBZo8wsH/bOAXZ9Ufy9jSlaP54A218TiTtEYIiACMSQgYzWGMP2G2vYisPrXzmdoNAwY8i2QkRvPGWhsERABERABERCBWBHY9Aiw/h5zNKPf6vdATudYjV73xsl/DVhxdXKsq9EQYPBUILNJcsxXsxSBFCEgYzWeF3rBOGDfD85n4C7eqDVmkQaJCIhAyhIoLi7GypUrsXPnTuTm5qJbt25o0aJFTHkUFBRg7dq1OHToEFq3bo0+ffogM1OFYSzI27dvx7p168Br0a5dO4NPWlrdrSdQUVGBVatWYevWrahfvz46d+6M9u3bx/Seq7ODsUji/DHm8ujtG/gZ0HhsnV1u1AujJ3rXB1EPk5ABeD1HrgTq1cHvArtR5L8KMGS62WlAh1vMlLRAwohAQ78AaH66qR+sxsruTwBuTJQWAs3P8OoHuWq7PgYK/gUc2Qk0o/7NwS8xvfJb/wzs+gjIbgOwGneLcwIf4zkCbH0O4HnqtQVaXgI0PyuwPougbqP+J179S4HmZybkttNJaiYgY7VmRpFrLDoZ2BOgj2pmY2DUKiCrVeTj60gREIGkJkADdcaMGSgqKqpcR3Z2NoYOHYru3bvHZG0rVqzAwoULUV5eFYLXuHFjjBkzBk2bNo3JOZJ5kEWLFmHp0qXweDyVyyCXY445Bnl5ecm8NMe579+/Hz/99BN27dpV+TkN8/79+2PQoEF1br0xXxBfgo1+q3vMoXs+D7QLEEEV85Mn4YDLLgEK/5scE8/MA0YuB7LbJcd8Q53lhknARuZW28KqGw0F+r4BNOjrP8qGe4GNjwCoeiYidxjQ502gQW9//fV3A5serf535hlz/Pq9fPQ9wLq7gM1PVP973iigD/V7+I9/eDWw/Apg/+yqz9IygI63A119zkuNw6u8+nNs+plAxzvN4qa+cmglsILjz62u3+kPQJcHQ6UsvTgSkLEaR7jY/k9g1QTnM7AAwOCvFQYcT/4aWwRcTIBevG+++QZ79+71m2VGRgZOOOEEtGzZMqoV0KM6derUaoaqNWCbNm0wbty4lPaw0qP6/fffO/Lp1KmTYbDWJQ8rParTp0/Hxo3eYn+2uys9Pd1Yb8eOHaO651Li4OWXAwX/Npfa8iKgX5IYY7VxcQreNA0HJ6nf26zfYQ+73fMFsOZGZ30aVr1fBrjZbwk9hmtvctZv2N/Ut6db7f4UWEsvoYMwPWvwN9XHrw1msTwnPaTMAa4o8R+V927ft6p7WMln6XnO+q0uBfp673trNHoil50fQP8KoO/r1c/L3OVlFwH0ZPoK67j0ebX6X+lRXfFzgPeRr6RnmwZ0ywuqPmFe+fIrzWJeTvqcf4vzbfql5v3J4lx++vVMPi3OjeUV0VgREJCxGgG0sA5ZdArAh69dspoDvV4EWti+YGENKmUREIFkJ1BYWGgYkmVlZY5L6dmzJ4YMGYKsLIdqmSEsvrS0FDNnzsTmzZsdtevVq4fTTjsNDRo0CGG0uqnCzYIdO3Y4Lo7hseeccw5oxNUV4b320UcfGeHgTtK2bVscf/zxdWW58VuH3QBjdNTorSqyFIh22W5gelt/4ySzKcACSK2v8j9yxTVAwRsADQ9LMpsBPZ8DWl3uoE9j5t8O+n8FaGD5CnvlFrzlU/ApD+j9D3PzoS5JsAi/urTOeK2FIdADvAXV4nUOjVsjARmrNSKKUmH5VUCBd2cpPQtofi7QeZIZehEsXyDK0+pwERABdxOgV++7774DvV1OQu9qTk6O4V3t2rWrkWtqGU70mK5Zs6ZaDiqNWo61bds2bNiwwQjz5AM+2PhnnHEGGjVq5G5QAKycUq6HBlXfvn1jYkROmTIFDIsNxP+iiy6KyXncAvjIkSN47733HD3JnCNzps86K0hel1sWUtvz8Ou3+hOQN7q2Z+XO8296GFh/r3duaUBmLtDkBKDTfQALGjm9B7Ef/fa/A/n/Aoo3mC1oOt8LNBwcWJ8FLfmuVbzRHL/zfUDDgUH0nzdDV61wblYN7vVS3Xsvm9UTOLzGnfdGMsyK7+ojlyXDTOv0HGWsxvvyzu4NHFplnqXHX4D2v433GTW+CIhAEhCgMUnPKj2goQhzWWmw0iO6fv36agYHDU4aGvTWBvLU+p6Dx5x88smGQexmWbx4MZYsWVItp7RJkyZGzi3/G43MnTvXKG7lJBybnue6EAbMDQsWU2J+7r59+wIi69WrF0aMGBEN0tQ41rffaqe7ga4Pp8baw1klvarzjwUOeV/2WYhq4MdAhktywdfeCmx52lxRwwHAiEXBiwiFs3a36K69GdjyjFtmk3zz6HAj0F38avvCyViN5xUo2QrM7GT2/mIftlGrgZwu8TyjxhYBEUgSAiysRKPTXtgnkVPv168fBg8e7GpjLJj3mdVrjz322Kg8n5s2bcKPP/7oiJ0VmU866SRX8wnlfjlw4IBRxIubI/YiW07Hjh492vDiS2ogoH6rod0ie78FFp8OVBw29dkntaaqr6GNHBsthg6vuMobDpwGjN5S94orlRcBc4cBh9f6M+vygHNYNdPXitf567M4Eavq+sqik0wPeDVJA7o96p/uxhzUxRzfN28+Hej2uHN+6M53zaJMvlKvAzDoK4DFluzCgl5Weyn73+t1BAZ96a/P+2DDRP/xczoBwxcADFmX1CoB1xqrnNi3336LOXPmoHnz5mjWrJmRP8RcmxdeeMGoYrllyxaMHTvW8A64sg3DtueB1debF7h+T2DYTN30tXq7x+fkfBlkNVe+CNJbpQqr8eFcV0bls43PNXsuKUN+KQzl5fOOYa68rxjuS08Y7y+GcIYi9MCyii0r/tITy/+/fPly7Nmzp5oXlwWcWGTJzcIwaXoEnYQ5pQxZjfTZ71t8ih5U/rOHTbMqczK0sXF6BrGAFwspLVu2zAgHt4Sh5DTE+TmPs6+XLMePH2/cN5IaCKjfas23yMpfADv+z9TjC79RaddF99b+WcDCkwAadJR+bwMtL6x5XcmmwaJGSy+oyulla562E4COdwHpDpE1e78B1t0NsApvxUHTycJc4Y53OOvv+QpgRWCGG1cc8upfaVbrTa/nT4t1XBgabugfNvWZu9zhVmf9imJgy1NVYeHpDYEGvYCuj5gh4r7CMTc/5Q0L3wAY+r1N47nx+AD6fwS2vwiUbDM/JxfeD2pf44q73bXG6oIFC/D111/jd7/7nRH2Zslzzz2HE088EfQKHDx4EA8++CDuuOMO4wXPdbL4VICV6ijNTgX6v+/8RXfdxDWhUAkwN5ChhJYhwZc9eiZYGMcyQEIdS3p1nwBDfhn6u3v37kqPasOGDY1NN4bj0pCgwWoZYPS6MqyX9xeNq/nz51czPOzEaGiNHDnS6BNqjWGFsHIMnpOVb62wY1a7ZSitmwsIffLJJ47Vkrlufr/OP//8iApQkednn31WLV+V31n2G6Wn1WrrQjY06lu1cm+LMRqkfAbxuvJ+4bXnJgQ3OXxDfsnsqKOOQocOHYzNNd4X9C7zvrKE9yPDn7nJIQlCoGgGMN+bp6p+q/6g2D9zRqcqryoNHXrO3CRHCoE5g4HS7easOt4GdPujm2YYm7ns+w5Y+LMqY7Xvm97CU0F6SZcVAeX7zWN4f7MwaLA+q4Z+kemlDkl/n3d86jcCsprVEILtAY7sBpjPzEhFVnhmq6GAQv1dQPlBU5+50kHDzz1m0S1W+qak1wcGsYfyuNhcA40SFQHXGqsvvfSS4aGydnhZTp9GwF133YWbbrqp0iPwwAMPYMKECe5raM6k/dn9gFJvpUmGvnR/qu7lQ0R1+yX3wWw5wmqi9FD4Gg3Dhg1D794O/ciSe8mafRQE6Nlkf0u7AcFNtlGjRoXsjWc/UPZMdRJ69Rm2So+jk9CQmTZtmmGcUGgcU5+5rm4Uevy+/PLLav1A7fOkIUnDiwZmOAY3o3PoseX1oNCgZ+Xl4cOHG/+bnlwa9VZ4Ng2/4447LqxzJIonPe7c1LV7Tp3Ozc0PcmIfVd/7g+uksbpq1apKLyvzdbnmVK4UXeM1ZL9VVrnlCzFF/VarI1t3B7DZa/jRqzr0R6BBvxqxJlxh4QnA3qnmaZudDvR/z9m7l/CJxfCEW/8CrLnB2zc1DTh6E8AQWkl1Anxfn9HRa9SnAz3/BrT7lSi5gIBrjdUnnnjC8JaeffbZRnXLV199Fffeey8effRRw5Nq9R987LHHcMUVV7ivN9z+OcDCE23hJW85x/q74CbQFCIj8MMPPwRsC8Kw9VNPPTWygXVUnSPAwke8X+wbG/TWsa9lIOPSCQI9YV988YWjt5Ghw/QOBisIxAf+Bx98UGmUcEOFRpobhVELzLUMVM2Yc6aRyjDdcHJv6Tm1DHaO0aVLFxx99NGVxiiNN4Zpr1692sBCngMHDsSAAQNch4mbD049U+0T5bOIuajclAhk1Dv1X+UGMXOCJUEIsAVK/humAsNHGTYoAUrzgQXjgMPe4pJNxgMDPwHSXdgma8uzVX1aGSo69CeAbXLqkqy4Gsh/zVwRKzAPnyfHSaDru2AssG+a+alT39e6dF8k0VpcbayyrUL//v0NnJMnT8a1116LZ555BrfeemulZ3XSpEm47rrrjLCmUIRtCli0I96Se/hjtNl7O9JQbpxqfauvcSQjtDnGe24aPzYEWFkzUCVXvhTSuyqB4aFiyD5DL8mFxlmwEMNw9d3GmC/+9N5xvQy75D3C/HqrSi+NH0aN0NMVSag4x+Z4fHgzlJNhnzRI2NIlFA8jjRsazxTOhc9Yt1UE5hppLFrh9VwX/5EtvYT8u+X55BqYg8n1B7uvrIq4+fn5lbcMPYf0qvr2suXYK1asMO5bS2jYu80LHewZxHmzCBU3RUK5z8iU7ZDsa+ax/G0N5b5y2/cwEfPh73zbvbcYpypPb4Z1rX6AhyGHKS4Ni6ei3d4bkeYpMUjkN56MfQ0udiWVrLJN6Fp4CoAKeNLqYWPLKSjN6OzKuUY6qS6FZyC7zGxfU5h3J/Y0vDbSoer8cU0O/gutih4y1lma2QUbWnpT+ZJ85Uyn5DtHsoprjdVXXnnFeAGjZ5UyceJEXH/99eDf7Z5UhgXTeLU8rTVdCL6wBNupr+n4UD9PW38XMrYx7JfFlXqhbOgSvhmGerj0koAAQwntL772KfOllnlfqS400GbOnIkdO3YY3zsaFnxoMnzTKQ+Q+vSmUZ8GA/VpSFE/1O94bTLnC//06dON/FJr/vyvveIv24PQUxeKARFoLTRSyZPj0pDgWKG2WNm5c6cR5moZz926dasMga1Ndta5uaHI8PqSEvNFl2tj0R8WjLKYMvyVa7AXneIGwPHHHx+w4BKNT7bBsa4Fx2M+qq+has2Dm5r0wlr6vP8YGhsq50SwJAN+V5yEYeGnn356WNPgxgoLGzLFgWJ5lem9lvgTSDu8AhmLxgJlZjugsgHfAY3HpDyqtBWXIWPXOyaHzKYoH7kRHuYAulE8HmTO71fZi7Ss+4tAmzpkzJUWInM2HSXsSpGB8pGb4Mlybw5+bd8iaSWbkTG3D+BhS7k0lA1fCeTUjQrpkRYjrO1rwvO71lil5+Cpp54yjFX2wePL/4UXXmi8bDCMjS8ZfClkDg7DLV13ERYeB+z9zrzGrHDW/Uk3XG/NIUYE6H3gi6KV9+Y7rJvDK2OEoMZhaEwxnJLeGl9hERensEqG/Nur5FrHUf9nP/sZ+F+3imWYBwrLpFHEwnBWtEhtrYOGLos80aCm1JTrmsh5kiFDW+0VgK0QXF8jkfOfPXt2tRxgroUhvb4bIfw94e+FZdzSAztu3LighZN8w4HJgeHGvIZuMVhpqNK4dNqApYEZSXQHuTJk3dos4G8rmTIs2C3rTuQ9GfRcLNDDnMeDS0y1TncBXR91zfRqZSKH1wFz+gEV5maT0X+WfWjdLMuvAAreNGfI6q8Dprh5tuHNbfOTwLrbzWOYMzxiAZCWFd4YqaTNolIsnHZwafLcvylwfVxrrJI9d8+t3X/ugnOHnS8QVpsQ6tD76jphNbQfc6uq4A2Zpt1W112kyCfEF14WNWF11UBCQ4wbKaksNOhZIIchnbEQGnk0FtwqNLRpaAVqMdO9e3ejmJIbXvh577IariXkWttGNA0uFqCy55MybIn5loHCUOkJpGFlj3CgIcpcYIYFU/gZoyCs3xL+jnDjI5QK8r5FnnjtuFHqltYuvI6ff/65X69eGuvMN7VX0g/ne8NqyHzGWcy40ULj3i3rDmctcdX167c6Ahg63aw+mqqy6pfA9r+bq89qaRZWqt/L3TS2PuctQERnWiYw9kDdKbI0dzBwYJHJv+XFQN9/A2np7r4etTk7Fk5bdhnA3q6UhgOAEYtrc0Y6t5s9q0l9ddiuhm1rjId1K2DkYvO/kqQnwBBKemgYqmgJN0z4EscXR+ulmblwDMFL5fYPrHpLg4ievFgIW7IwDDORQmOFxhPzJ7kehiQzh69Hjx6G54l/Y/4nvVH2e8Jpjizkw1YxbhFGBtDjSKFRw/s1nGJP1jq4KcEQWxrrZMJwXEYW8HqFk+vIMdiyzPIS0uDi9a4paoZFq1jNlh5t61gr3NwKlbZvILCgVDiVun2rA/O7znDjcNYWj2vOTSAW27I2g3hv0rhn/i7bEkWzKcJNYVYHZkscS2iwckw+01ghmR5merJTXjY9avaYNL5InYAh35l9I1NRSrYAC44FijeYqzeq677r/pZ97BO65Gybg+FHoPExyX8FS7YCs7pXebm7PQZ0vDP51xXvFdh7KGc2AYYvAHKSN98z3rgSMb6rPauJABCXc6z+LbDtb+bQeUcDg740+0hJkpoAQ34ZPmmv6MoXcvbI5As1v0wff/xxZdEl5iaOGDEiqdcczeQPHDhgvEz7tvaJdMza4Lls2TKwiI09zJIv7Hxx599oiNvzUYOtzW2eYRqX9EpamwmMBIik4i09cL652zTkeO/TqA9FaOzzu2XNhd5PGs+hFjTitaCxy7Y+wa4HDaxwKgdz7hyPRhuNNwqvPzkxPLm2xClEeejQoWBF6FgJz8FWSbz/nYSe6VNOYWGaFJeiWcD8o0wIqd5vded7wLKLzV6blL5vAK28fSvdfJscXgvMPxpgb1gK2wx2MAtnJbXs/sQ0wq3rMegroOmJSb2khEyerYwY3k9Jrwf0/x/QTN0dEsI+wElkrMaaPvM05gyoTNZH66uA3i8bie2S5CTAlza20Zg1a1blyzRfWOkp4wuiVUmVL8wsJrR+/XpjoTRomE8d6gt3ctIJPGuGEDKfzsqNtGvSO0PvlD0Uk/oMA7W8fXZ98j755JNDCt2MFUca2zTE7NVRg41NA42bFk4Voum5ZPgovY5uEc7zq6++qiymw96aDI8NJxqA9QTs3jf72rhWjheogJGly4gEFlSyuPH7xBDWcAtq8XvKcF8a4U7CfOczzzwzosJWTuHAJ554YtCc13heZ3rz+d2yPMaM7uD9Fc61C2V+HP/TTz8FvwtO4obw8VDWEVcdo99quypDp+dfgXbXx/WUrh188RkADSQKi9KMXOZ+ryrnyms4ZzBwaLk5dxrYfV5L/ve2TY95vf4eM0919HYgq7lrbx/XTKy8CPipjdfTngZ0ewLoeJtrppeKE5GxGuurzr5i80YDZd58xh7PAO1vjPVZXD0ejQ0W1eHNxaIcNXlrqM8wS3rgQtGP9+IZ9sn58+WZ86GXhx4by+tjtfvgunxDAWmY0QCwhH0v6c1JRQlkrNKgY3VfpzLqvGf4Eu5UuIpenFDyDGtizVBVekxZnIYbCfT+MazREhom/Iw6NApq8pzm5eWB+ai8V6jL8FqGB1vim0NZ0/wS+TmLWdG7SuF9zVxPhpCGKvScMzTeSTgeIw/o7aPhaQ9LpUHJ7zxDWPm953W3hB5ZetEjkU8++cSxBy3H4n13wQUXRGSs8njOmcawdT9wA4Lh/ol+ZpHXlClTKg1VbgacddZZcWk/xGcgCxoGysPmBke4FYcjua6uP2bFVUD+6+Y0aaTRYG0WpBp82R6AhsSeL4D63YA2vwSaJbmX+sBCYN7wKi9eshnta28C2HOVkjsKGPwVkJHr+lsv6ASXXQQUeqsy8/4aWFWnILkXloDZL70AYKQApcWF1fQyRAAAIABJREFUQH/1UE4A9YCnkLEaa/q7PwOWngdUFJsjs9gCQ4FTRObNm2eE49mFLzTM1eN/fYVeGXpnfPX50syiWokUGimcD1+iAwlfDBnOyUqbgXLW7LmAzOliC5uavEuJXGeizsX2FzTcLY8ZjSAam8xFDGZ08sWYGxj0uDEP0Qoj5vG8L6LJxaPxydY49vxSGjE0qGh0MpyVRkkoRaHYw5LVVn095zSGmedIg5U5oMxxdJNH1X79aXixCJZlcFrtTmrKE+UY3IxgTjIL3tUkZETDldee5+J33reCLa8rjVQyjfQacy1WD1nfOdG4PPfccyM2Vn3DgUN9xtXEJpzPnUKSuSEWy/Bf+3z43aVhbFUG9p0rNyFOOumkcJZQ93SLZgA0CpivaQnbtLAycOeJ/ustmg6s/H/AIdvvXnoDoPPdQKd7kpMPw0y5pvx/mfOv1w4Y8mNytfzY+w2w0Bsim9XCLKqTXbWJmZQXZkYnoGSzOfU+rwOtr0jKZdTKpAvfNkPaKbwPjt6S/J72WgEZm5PKWI0Nx6pRtjwFrPWGC/AHaOzelCkTTgODXhonTxS9Dwzts0swfRomzAVNpDDUl8WTAnnSaJzS6K7J88SQOeauRpsLmMi1x+Nc9o2LSA0FhlWvXbvWmB69WAy9jDSsmi/cDDd18tpaxlFNXlQ7J96fNd0L8eAa6zHXrVtnhK9bax85ciR69uxZ42lY1IgbU+Ew43fIt++sdSJuTjHUO5qNHd4rXIuT0FBmqGw0hZEYdcHeq07i9IyrEWKYCtzAoTfbMvStfs6hbC6EeSpD3bfNke8Y0XjBI5mP645hf9XFpwNFP/lPjVVl+79vtkKxhB7VRacB+x3uUeoP+MAsSpRsUrweWDC+yjBqfjbQ/53kevehwT2tMVB+0OiviUGfA02TeCPm4DIzJQ0eM+9yzE7VTgnne3WkAJjZHSj3pkAMm2l63CW1QkDGaqyxL7sUKPyPOWqLc80fqxQRetGc8hMjWT49Uuedd14kh0Z8DFtAsGWDk9CYGT9+vOEdqkn4IskWJla/UObgMXeVxlaqCB8sH330UWX4IIvRRFKQht5Zeu/IlNeAhlSoRXt8WdNI5T0aKKTRrs/QXXpDaQzwOto9SzR2OIe6UjyL14oGkJWbS28Z84kDGUD0trHftW9EhJ0f73l6nul1JXerBUqw+5/HMKc02rxL5j3TI283ojk2N5rs4d6RfBeDPePi/cyit5/PKCtkmudjTnCkmzehrp/RBmRqD9XmsUyP4DM62usV6jxcqeeb9hPtJNtcC/T+Z7SjJP54elRXXguwlQ+FfUrtRnriZxTZGelZpYeV0v4GoIc3LDiy0Wr3qHV3AZsfN+eQOxIYOi25Ng9ql565abHweGD/bHMmHW4Guj9d27NK2fPLWI31pZ/ZtapsOwsrtbkm1mdw7XgffvhhwEIc4U6aBsGll14a7mFR6b///vt+L2TWgHxxv/hib0hICGdhKClzLyk0stguI9I8vBBO5zqVJUuWVFYR5cssPVqR9kSmt94y/BmqS4MmEmH4KY0N3/BT+1gMg+V1YvEsevh4H9LgonFm5bjyc+bbRuOhi2T+8Txm+fLlRvsX635laCdboDgJw6jpjbWE15c5uzRqGFXADR2GptKYImuGcVPfymMPtA4aPwzTjbQ3qDUuvYEM5WehMxrgbDXE+ViF0KLhGOwZx/lfcskl0Qwf9NjZs2dXS1GIdfXfYCfnNWTePj3L9s0etgDisy1l5eBSYN7IqpYn0YJgnutAb4GiaMdK5PELxgL7pplnbNAPGLEoOUMm198LbHrYXAfbDx1lFktMPqkApncESr3F5oxNEPa+VX/VkK+lpwJYeY0ttL0TcNQaGfwhA4ytoozVWPI8tAqY3dsckTkrrISXQv3W+LLLl95YCQ0HeuMSZRj4vgza18EXd4Yohir06tAwsvLnGOLI3NW6ZOAEYkHPG8NtGbJIYfglPXV8mY9EaCSysI0VVj1u3DjDAAlXmKfK6r6B8lGZi8z7LRWukS87smXoulX1ld5VhlzbWdBg4XfE2jjgGDRIWSwrlIgDnoM54TRanYTfERbRildIa7j3i5N+sGccn1dnn312LE7jNwYjVvgdiHf135omz2vIzSOr4jKvFZ+LTvUIahqrTnzOPpYLxgHFVZs3Ua2r2+NAxzuiGiLhBxdNA+aPA1ABpKUDvf4PaHN1wqcRkxOyGNHyy6o8xKPWAPW7x2TohA7Cd9G5g6r6q/Z4Dmj/u4ROoU6cbOuzwJqbzKVkNgaGzgAa9KkTS0u2RchYjeUV2/IksPZ2c8QGfc2wi0z3tKqI5VKdxqIXhaGfTm0OuPvetWtXv8MY1mYvduOrQK8kX2KZ7xrvcLdA+W6cw+jRow1vWzjCAjts+2B58lIlv4uh1Cx0Y607UuPSYu2baxpp7iE3EJhH6xS+ynuModqRGtTh3Bdu1fVtQ8Owd4byUsiOGxD2fqpsBUODlkZaqMJ7gt8Je7Vk69hkqJzN+dOod3pm8Tlx9NFHOz7nQuXjpMdNAnp0rVBqerJZ/TdaD3Skc7JHjXCM2uh/HOncY3+cB9gwCdg42X9ovtSyyJBv27rNjwGbvOGZ9qP4zjB8XnK0eqmctwdYchaw62PzL6yEPOQ7oF7H2KNOxIgH5pn9NZmLTEmWPrG+bAyj+9KqyszKt4zs7uH9MNcbOZKWDfT7L9DinMjG0lFREZCxGhU++8Ees8DAPrMNhJGv0e9dID07ZmeI1UB80aLXiy8/NAB920pEeh561JhfaBmrlqHJEEEWbHHyWNHzyKbzzE3kfBjmyZfg7du3V3rSjN/AnBzjpYhj0bvA+XOXn/rh9mN0Wh+9RcwztQwszp2Gi9XahOcN1+PGseiFYGVYCnNW6TmiN6oui70aMj0u9ChHWt3V4sQwXP6j8CWdRlK43hynaq68Frx/2C8y3pshbr/mfC4wd9XKz2U0Qbdu3YycxFWrVlXLRyd75g9H8t3jd5ffef6X32Vy50YWv9/JsFnAcHKGxNLg5vx5X9mfGyy8xWJL0QhDz61nHCMLmINL4fcontV/Q5kz18vnmtUPmeHy9K4munp7KHNNiE7FYWDLM0DBG8DhdUBmEyDvKKDrw2ZIrK9UHAK2/AnIfxM4tKzqU/b1ZF/2WAjPse8nMyUpqynQaFjwyrzMz2ORqOKNQFYzr36QzVlL/8ACYPMTVT1mWW229ysAi0Ulo5TtNYsS0WNOYdvBHn8yCy4lk9jDmTPygDHbARb8lIRHwOih3BY44q1l0vk+oMuD4Y0h7ZgQkLEaE4wASvOBuUOA0h3miCxb3/XRWI0es3H4gsGKt9YuPV9+6D2h5zDa8Dt7LhtfOs844wzDMKvpBZQvevzHlyAahPxHA4/GoxX6aQHgizP/Zn85ZEXWUaNGRTx/fgno7bFapFieVIaaWkZrpBfAXj2UY3GeNHzrqnDTgSyt4jZcb6QFkeyMuBHy3nvvVV73SAo20QBgaLZ1nVlshx573p/hbkTU1evnGwrvVCWZG0TcLIhm08X3O1/TM8JtvO3zt56p1hy5mcJnX6Q5sqxKzorG1jPOXiiKhj37mtY2Lz4z2dPW2thgPjo34qLdlHLbdQ59Ph6zXZ1RYCjd3KROywpyuFd/zkDgsFntHB3vArrF4J2BhuSyC4E935jzYWhudlug31tA3hj/ObHa6bILgD1TTU8c9dl6pu9/TaPbV6i/9Hxg77fe9XqqNAZ/CzQZHzo2N2ouOQfY9aE5M1YDZoVmpnUlkyw6FdjzuTnjVpcBfd9Mptm7a66rJgDbvUXPeD8M+sJd80uR2chYjdWFZu+0RacA5fvNEfv/z3XhAvSc8GXdt6ojp8s+fdyxj/Rlgx5Sjm29WNEgYy5bNEKjYtmyZUaOW03VRCMxXjg3GjAshGR5g2m0cKx+/fpFzMK+ZhrWDIm18jfZX5ReiEg5R8Mz3sf6ei75ss5qpTRuYiFz5swxPHwUeqlpEITT5sTeBocbM5xbpEWfYrEeN45BryG9q4GE3laGusbqmrqRQbhz4n3PXH16/q3NNUaHHHfccWF7G+mtZV61taFinwvvdUYphBN2He5aQtXnmvl9tHpS03hmD+RIcslDPWed1Fv1S2A7C9/ANPJo7EUj9Kiu/AVQ8Jb/KDmdgEFTgfrdqj6jYcv+qOwp6Ss5nYHB3wA5Pvorfg7sfM9fn+HOI1dVHz+atdTWsbwevC4Usho6C8hqXluzCf+8hjewXZW3e9DXQNMTwh9HR5gEuCnD0HC2AGLUxOit8lLXwr0hYzVW0BkCtPznZpEByujtrmsoTY8qK2Q6SbQ79vSCWqFqHJ8vVWz9Ea3wpYg3KcPOArWV4TkYgkbjJRyh54J5ePZ2O3369MGwYcPCGaZGXbbuYHi0ZcjzZZ/hlXVN+ILNDQtuAFD44sp81ViJb+sZ5kGzGmkowlxLXmvrGgwYMACDBg0K5dCU0glWZIxRDfTqpVILpnAuPotH2fOhW7dubXigwxF75Wvf46KphB3OHELVZaXlDz74oFKdkQqs+i0Jg0D+68AKb+gve2GOPRhdFV1WJ2a7jSOFzpNIz/EJ0fUA5Yer3lt8jwpXv+tDQKd7wgDgQlX2wp3WzJwYvcyGAZ5E0VD0qC/yPncymwGjtySfZ9hNtwVDgGf3A9h3lTLgQ6D5WW6aYUrMRcZqrC7zmhuBrX82R2s0GBi+IFYjx2wcFj+yDAnfQbkzfsEFF0QUSkuvKg0By6sQD0OAuWF8MWI4qJNw/hdeeGHI4XEcjy/mDLmzhBVNGQ4d68Il5ELvrVWchl4XFvOJ9XlidqNEOBDzfn/88UfDIKTnOFj7k0hOQe86OVqbC/RS8+W4Ju8qrzWPsyozkz+9qvyvpDoBRgFYnJyeESzsI2PV+a7hs4n9SK1KudRiigIjTGq6R60R//e//wWsVh1u+6xE3NuMfGH+rrUJRO8qq7fHU7jJyPQKenWZdsDnKIuu8XfHDV7nsNbOnM/5xwD0iFKGTAMaO4TqhjooI7xorFaUhHpEbPVaXQH0fT22Y9bGaMxbpeFP6f4noIO3ImxtzCXcc9KzvuP/zKMajwMGf528OcThrj0e+sxJZ9SkVY+m9ZVAn3/F40waMwgBGauxuj3mHQXsn2WO1uleoKtDdcBYnSvCcXy9n/Zh+OLO/pXh5kLRgKARaeUuxbNFC1s3WMWKnBDwRYU5iDV5dPlitWDBgmptdhjeSAMmXrmL7DPJnF4KDbkxY8bE/aUuwtsk4sOYq0rvJ6Vt27ZGu5pYC19QuclA4cs7PVc0WoMJ7xkWfbJeqOlR5YutxJ/ArFmzAraWYY4qIyYizcVMBd68x2jwM5zaEqYUMMWiJmGqAEOwA/UBZvQLNwvcJNwI4nppNFJ4b9D7Hs97hM8AhiDbc3l5bob0cxMwqYQFjRYeV9WbPdrWNQeXmONZBWESDaPzRKDLA4k+a+zPt/JaYMfL5rhNTjANvmQQblJMbwOwUBSl/e+BHs8mX4EoV7H2AKuvB7a9YM4quw3AlkYZ2uxO5GWSsRoL2ixzzgcECywwbGToTCB3RCxGjtkYvr0vfQd26qsYysmZQ8gXB0vi2Z6FL4D0kAXyrnIONGDozWD14UBGDF922MLE8gTTU8T8snCry4bCx9KhUc82PVbLDnoCaBzXFaHXmLl2FBr89FDHw8NCjowQsHql8jqzKm0g4b1CA8CKKOBGBj2+0RYTqyvXzXcdNDoYJeGUM8nWTfQShruhVVdZBVoXN2z4nLJqA5AXUwtYaMwpV53PNebl01sYLDefdQWGDh3qOpwrVqwwnqcUro9rDTU8P9zF8PvMVAPLOPY9PhnaH1WbM2tcLDoJKJpp/pldBFjQh0WaIhGOt/xyYNdH/kdntQTaXOM/9t6pVRvt9qOyWnn7pfrMZe83wH5zw7CaZLcCBn0DNOwfyczddcy2F00Dxegdmw2MKTD7bLpd2Gpl/migwhuB1udloDWvuSQqAjteMXO7KRm5wJBvzYrZkoQRkLEaC9SF75nV9Cj12pu90vigd5EEa2bPafIlg+076AUIR6ZMmVLZc5C76eecc05cX2btL0bWPDl33112GkzMC+XLnT0Ejy+E9DBb+jRamOuaiJBQu0HHuUfbfzSc6xRPXbJk+C/DgClkSYMwXuGiLGbD+9m6bxm+znxKJ6EHnaGKFN4T3JRgbp0kMAHmnjMKwF6Jm14rhlwH4iye1QlwM4X9WOl5tO5T35Y2NEyZ58o6AoG8qdao3Nxi39tQw4kTeT14n7APrGWc0wN/7rnnxryIHA1VRqjwOx2IFyNkWMAuqWTZxVUFjhoOBIZ8bxZyiVSYW8ewRYYYW0JDq9/bZnVbXyktABb76jcB+r9rehX99PO9+gtt4zcF+r+f/JWArRXRgF9yJlDuDc8e9BXQNLz880gvX1TH5b9mGlUeb+2UEUuBhuG900V1/rp68KGVwOw+5upYSIxhwKyyLEkYARmrsUDN6nj53hh25ggM/MQ1IQI0JFj0w/4DT2OCu/z8wWfOpr3BPT2j9FaFUq3WbgDT6OPLLF8W4i30RLDYEl8E6Snjixw9E/xnXwvnwdA5hiZbPR25ZuslPJ4eQCcGfDml18oKESRjGnT0ajMsNVkrrLLQCkMBQ/V2Rnt/+LagCRRmyXuB3l5rXlarGje+8EfLJNbH0zvI+5Th/fz+MJ9bHtXwKPPZyhxWS/h953OSzyzeizS8rCrklg5TGfj85eYAvYfWM478Q3kmhzfD2GmzFyzTNKxnK3vmsgBaKHP2zUHlhgif6fTk8/7js57/eE/6tjLzXQHbsNGoTyrZ8iyw1psTmd3OrMDbILTCcQHXufFBYMMk82MWB2J3AsPjGaBfKMNG93wBHFoFZLcE8sYG95CyCJGhvxqgR9XQr0NGUfEmYN6IqkJVTOtiepfbxV47hY6TozZGV7DL7etN2Pw8wKzewOHV5hk73Ax0fzphZ9eJYGyG0iGStmnTJk+0jcxTEiiTr2f1AUo2mctv8wugN0vRu6OJNC8uPYnWTjSLUTCnyOqRyGI1NKCsz2nAMdeQlSyDCY0/hrVaHkqGfDIPM5SXk3jdJ1wDjXJ6X0MRhqux+m8ixe7ps5+XIci8Lsko3CRgriOF159elWh6cNbEgNeZL8bbt283VGnkM6TaN0+OoYn2e4F9IGvKb63p3PpcBMIhYP9u1HQcN10Y3VKbz9Ca5hjoc34nmRduFZfihhDzyUNpDUVGzEP3jY5xipipaX5JWWmdIcDzjzaXxuq7g74EGo+taanBP18wrqogjF6sI2PJHrjMAaa0vBDo+2/3FyqaPwZgkS1Kx1uAbk9FtnYd5U9g/d3AJm8f5NyRwDBvjRqxSggBGavRYj60HJg/FijbbY7U63mg7a+jHTUmx9MzwvBMy7MUyJPIAjTsQWnlqXH3n1UduUsdSOw9K6nD0KtEeFVDAcMdeObS0nPh+wJkHV8bxUroWWW+ldVz1XctyVj4h2v65JNPKj1EXbt2NfJV4y28Z2mwUujxY4il/X7lvU+vqt3Tw6gBiQgkksCiRYuwZIn3hdfhxHwm04PIHM+aCsMlct6RnIubR1OnTq08lN7Vmr5zfAHhZqmVy1/TeRkVxI09PuOt3zX7McxZZW5vUhn8LIrzUyug3Gz5hZ7PA+2ieIegl3R6a2/eYrqZA8tcWEl4BNbfA2x6xDyG+YlDpgIZsekZHt5EQtRmz1xed/6XOc/D5wCN3JfjHuJq3Ke2fy4w/yjAUw6wzRTbU2ZG357RfQt154xkrEZ7XXZNAZZdWJXQzpY1bF1Ty8IQSFZntRfsoOeTL0ZOQsOOBqhl3NEDy8qTTjlqDF1jkRvLG1tTkZvaQvH+++9X5lH5zqE22kBwM4C5XYGKqCSjd5X5duzfS6HRyJzQmrzysbofmBNoveTaw/9ooPKl2WpxQy8vPa/coJCIQCIJBGtFQ0OVOf7xjEJI5Fp5Lt8+sUxzsEKb7QXXaGguXboUa9eurTFfl15a/m4xdYXPSBqizF9llAprEDBU2vrd4jOItQBYjTypZOEJAPMkKa2vAvq8Fvn0d30ILDnHPD6rhVkMpkEdKHoUOZHIjmR3B3Z5oGTmASNXmpVg3Sr5bwArrjRnV68jMGqV6amXxIYAQ9/nDquq3N37ZW/BstgMr1GCE5CxGu0dwrAAhgcYPwwtgdFbgbSsaEeN6nj+kPOlwerrycG428xd50A7zvyxZ8gkPQH2KrnM/7Hv+PPFgN5Bq0UJDQC2C3BjHuBnn30W0IvJF8TzzjsvKs7hHsz8KxpYTpVWORbz2Jj3myzC+4Shf/ZwXBZWSlT/WBrKLARk9XXlfch7laGIjCiwNgWSObwyWe4FzdOZAFMlmG/pJAxbP//88+sUOm6S8vfBKrZkLY6/OzQ4uWb+LgWKLvGFwY0vboAFy5f2/b7T+0qDNak81b45pmyNEams+R2w9a/m0Q0HAIOnmkarJDwCnjJgenuABasoA6a420O9+HRg96fmXJudas43LTO8NUs7MAF2+1hyLrDnc1OHxcoGfSFiCSIgYzVa0EvOA3b9zxyl9RVAn9ptiE0Dgi8L9hck/uDTCAolNGrx4sXgP0v4g89cP6v/qL1fKHXc3CrA3pPT9zLXRiEOX4+f75wGDhwI/ksW4YspX8atVkKJvhdY2In3Ov9L4cswowfo9bda1dCzc/bZZ8etf26yXCvNs3YI0HPIiBUnYdEkGmJ1SWp6xoW7VrZK6t69e42HbdmyxdigtTysNFj5uxXPfq81TiocBbaDWWirNjt6G5AdgXeYL9Tss2q1wml2OjCQbWzcUUMjHCSu0LUbgG0nAL1Yj8SFUlYEzGjnDQFmvuqdQLfHXDjRJJ/SutuAzd48YDqnRi4HsoL3eU/yFbtm+jJWo7oUFcD0tgBLv1NY6r1F7e6Us6gMq/9aP9o0VOkdDbWvJD2nHIMvWZawWi1zWOmNpHFi7YrTEKA3y60vBGTAapxsxWEXeoO5nlCKf0R1ezgcXFhYaMzJMrDsKuTJ4lasvpoMsnDhQiOUj8J74Mwzz0xoaxNeXxoC3ECh8AWVBgA3KSj0xrDgSjz6vSbD9dEc3UGAYfKMArAL71XmWde1gl81RY9YDLhxypBe/j7xucffLPszkZ/TSB01alRIF9GpuB6/98yftzZaQxqotpQOrQBYFOlIoTmDfv8BWl4c/myKN5rGavEG89juTwEdbgl/HB1hErB7vI3IuW3u9Fbu+9Hc7PB4+6u64F20Tt5CO/8HLPVG5GU0BAZ+Fn0xtDoJKvaLkrEaDdMD880YduPNuBEwcoXZZzVK4S4xe0nyx5sVmumxChYGxYq/1Gf+ntXXj1OggUoDIpJ+l6wgbDfyeH7+6NvHd1NRpWDI+SJE45vht3yBYRXgULzMUV7GgIczPJVtf5hvRYPL8kzyAG4MMJTWzWLli7GKpyUMM2dP20QLN04Y7u0k3IxgRVI3hqgnmpPOV7sEWPCNzyDmavIZFGpbl9qddfhnrykvn78hLMLGVl323tb8XbFyUJnjyvzUUDyq9hnyWcpiTfb0F7fWU/AjW7oDYN4qCzZSWGCJhZbCFeZZLjgeqPD2B3VJDY1wl+EafRon7IPrMfslY8RiM7TabbLteWD1bwF4zJmxZU1OJ7fNMvnnw+8pHVSGpJme9ra/SP51JcEKZKxGc5E23A9sfMAcoeEgYMh30TXzBgyvpt0zyqH5400PEXvP+QqbyvNFyLfqbbR5O7wxaLBaRWp8z8swWuYF1abRF82lc8ux9AjwGtLws7cBokfBjUYWXwTpzfTtD8mXy1C9ILFkz3xZVgW2in3Zx6aXOukKrcQSjsYSgQQT8K1p4Hv6QD2RYzVNGsvffvttZfQPN1lHjhyJbt26xeoU8RmHHrFFpwN7vzbHzxsNDP4WSM8O73yG0XK9eQx7th69SX02wyNYXfvgYtPjzQrLlN7/BNpcG82I8Tl21XXA9n+YYzccCIxYqNDv+JA220xZYfZuDg2P1/praVzXGqt8cbcbYDSKLMPI/lmthvjMGQwcXGReOob/9nsrquJK9JAy7yYWwvAqvqxHw4eePxaqcRIaAcy3krEa/dVinhdfsCyPAJlaLRiiHz12I9Cjyiq7gQrGMKyxU6fE7eYy5JDtafbu9b5I+CyVmykdOnSIHQCNJAIiUCOBQLUCmH7BSJ94/2YwwojttOwVgpm/yrBjV8vam4Etz5hTrN8dGPxd+JFa7ExQ+K45hgtqaLiadyiTqzgMzOoJlGw1tdteB/R60X2G4JwBwEEzJQfdngA63h7K6qQTCYEtzwJrbzKPbNDLrBItiTsB1xqrU6ZMMRqFM2STwtAphhmyv+Irr7yC/v37G6GvDCm64IILEu+FKtkCzBsBlOabF6nzJKDL/Y4XjMVe6KHkrjPzEVn11TIi+YPKl20aKr55O9FcfVZkZWGZaLxzX375JZhj6STMUTz33HOjMoajWV9dO5b3CA1Wy2PJEG560xNh/NErSQ8l58BWReyXa8+bpZHK+5NVNzds2FBZLdr3GnCuNFgTJfze8B61h6bbz80wQhZokYiACCSOAJ8nzNFltAgNR/4G8ZnC4nGJMhj5nsBcYSvFgpFGfGfgs8LpGZc4OkHOVPgOsOwiU4H9Gwd/AzQaEvrUKkqB6W0Attig9HkVaP3z0I+XpjOB5ZcCBf8xP2tyPDDwYyC9vnto8R10RgeA1YtZ/Zcta3K6umd+AWbC32++XzItis+FmqKg+K68Y8cO432ZzxTm+9dKxe/Dq4E5AwH2R05LB1i5Owl4u/6GqGGCrjZW6cG55pprqi3hiSeewKWXXlr5En/nnXfi9ttvN34MEyr7fgAWn1ZVfY2J1s1O8ZsC808ZTmu1g6ECjVUWfuAXjwVqrMqlsZw/w5/YFiFjoCqYAAAgAElEQVQaY5UbBqz46iQc/6KLLpKxGsOLRkOV+ZfWCxavHXMu41kIii9v9J5b7WeM96TMTKOqLg1W3p988fQNM3daNr35nG+ihPmqNFbt3y37uelVpXdVIgIikHoEfCvb2wnwGccie0xncY1wA3xGR+900swqvqzmG6owNJEhipSMXGDIVKDR8FCPll4gAgVvAcsvMz/N6QwMm+uuCrBb/wKs+b05vwZ9geHzgfR6rr6eTlXS+XvN9w6nYqA0aFmYku/TljBCg5vRCQ/xL9sHzB9dlV/e7Y9Ax9tczbsuTM7Vxip7KFqtPM444wwwjIjG6c0332wYfJT7778fEyZMSHy4H/MDVv0KQAWQlg2M2Q5kNqt2T9AIZZiib885KtGz6pRnF+im4s4wPUX2ECr2OmWorpNwx4kFkIIVZqrpBmbP1SVLljiq0YBiaFW8Q7pqmmNd+pwGodU71FoXOTPcOh4Vl2nkzZkzp1rlZ+u84d6fPK62W9f43gssYtO7d++6dItoLSIgAiES4O+r9Xxz2mzjM5Ut3RLl7Q1p2jO7A8VmdXN0vg/o8mBIhxlKrJ/BOhqU+j3N/qoxKPgY+gTqqCY91fRY03OdlgEMmw00SnwxQWe6HmDeSGD/XPPjlhcCfZmOluHai8FNZqYTMY3HVxj9MHjw4Gp/5neXxdcYSekrjCDk+1FCq6qz2NayS4Cd75vTyR0JDJ1helklcSPgWmPVvmJ6U1k4gYbqfffdZ3hSWTWV8vjjj+Pyyy83quaGKqF4iYKPVYE0FjHY/pKh5mExhCHT/A6xt9WoaW5WKX+u08m4ZQh0nz59/Ib59NNPHXP2+KLeq1evmk5b4+fM/WEol6+waAWL6khiT4AeAfsmgVXVlgaktTlQ0yaBldcdTJ+VSb/44gvH+813VRyHGx8s9uWUI0ov7GmnnZbwzQtfVta8+QLKtko1cYr91dOIIiACbiHAivr2aBXfebFa8IgRI9wyXWDVL5C242VzPk1OgGfQV6HNzVOOtMWn2go0HQPPoK/DL9AU2tlSTiuNKV8H5pnr7jIZHvYxZchtUKlAmqfcqNDrQXp89OmNn92vsvqzh5sbne519fX5/vvvjXS+WAnf/ROZfmTMe+MDSLOKq7LP6tBZ8BjVl2vYJPCUIY0OLqTBYxi3wfQ9AL/XlfrUDWYQ16yfzO9DSWGs0kM5ceJE4x+N02g8qwxrtYc8hvuFyS5bj+YHnkOj4q+R5ik2Dj+Yczy2NXkWnrTqoRdW+5lA52CYJ73FeXl5Rhl/9jGlscrcQIaEMvSBf6Nhzp0jpxuNF5D6/FEORT/c9TqNz6rENKCS+cYPl0Mi9ekRYG6o1c+W52aeFT2hNBh5rzB8zcnbSiN1586dRi4Idy599Rn2y3uF9xf/GyjMm+fk9WXbI96fNFL5jwYzx+c/3hsM2eE9zP6m3OVMtHC9XCtTBqz5cL6cD5lJREAEUpcAn4FMZQgUxcRnmtMmcG0Ra3zoHbTed49x+oq0Rljbejo8jNyqQTIrCtFh11Xg+wlld6NfYmfurTUdps9DJNB63yQ0PvSWVzsDxVl9UNTgIuyrf4Hj9ckuW4Pm+/+C+kfmIb3iAEozu3r1zw+gv8qrv8Cr3w37GlyMovrnOurXO7ISzQ/8BfVL5yGjYmflKrY2ewkH640PcVW1o8aIPXu7vmhnwd/5QYMGRTtMWMc3LPkR7XdbLWvSUJbeAsXZQ7Ar9waUZPo7idI8R5B3+D00PvQ2ssvWoSI9F8VZg7Er9/coyezpd25T/12v/npD/3AWx/89SjP9nUSm/tvg8yO7bAMq0vNwOGuoV9+shM73s2TuOe9aY5WGF1+0+cLMUJ63334b99xzD1588UVceOGFRmEl6vBvCctZ5S7Z/KOqQi7st5hDBbZZ/5+9qwCTq8i6p3VmukczcXcnSkJIiANREha3AEtw90UWWBaXH2dZloTFJSwaEogSJSQh7u4y0XFr+79Tb15PT8/rntbpnpm638cHTNerV3Xq9eu6dc89d8UKITKhZXRCx44dG5MNflDfStk4JgjQqWRUmw6lljGSyefH+8CAIl0sheNtfN64MaOTGSizgLkgFHmSJhGQCEgEaiICKnuE/9ayuKvDSjrn2nMAp3IQjj7LgZT+VUPPqgRrh5WLK/WYBWScX/V1skXVCHDfR6pt/prKbdu9BjS/r+LfRXtGYtdWbt/+TaDZ3Rrt+wD5ZZUlPD/t8C7QtKwUkfp39r+qN8CyOt7W4R2gKeutxq8xsuqZexruSBlZHTx4cLjdBHe9Z56w55XWrkDfdZWj6IfeBnZ6rTuvY81e5hh7R+mpCk51cG9jWSLR3jMi6wIO/h+wS0MBOrkH0Gd1XNPCAwU+bp3VL7/8UkQZeRrADTjFgshl37x5Mz777DNRVJwnppTCZ33HcHIzAwULB14Bdj+s3dzSFei9uELeKnNKSUHScg6Yf0oqbTilZQIet2xYIxHg80MBIR7KaBmjh56qvYwesPyRr41ZMCDEZT5XMBOQbSUCEoE6j4C/vPy4fMcV71GczpIyLYq2rwItAoiQHp8GbL5CUE6FuNLZRwCDtc6vf0QA2P8isOdR7a6YE9zg0oolC6kWe+IHH+1bKHmlns5J4Xbg5I8+2rcsa+/hnPhrn9wH6L0srunf/vY1jPxpCUqSOaWlz8J9/3nnnRdVEcpKC+PIU2rvah1GsDFF0azdyi9jjivLSZUc0F7jeuMAOrmqMTf6BNuXi0lVuDBzvCKk5W5fAlBJvPSwdv9tXgBaPhKRr0IsO4lbZzWWoPi895pBQO7v2h/rE4H+O4CE8rqOWmqEdE6pXDx06NCwlHrjEh85qIgiwC8nFZl9Oauh3kzNfaVIGX8cqMxHKi2dXUZqSU+nWnVcKWWGOll5nURAIlCnESBLhdEc9R2ngqEl5hJzoKg0uv5cIO9PZSj1JwLdfDg+noPdcQdw+F/KXzLOA3rMjvlUas0AVpNNt6JmTIcldQadAPSWuB0vv4c8hPc07km4H2HuqS81YFYtYAUNT0o/9yvnnnuuW8OmWiZtOwYsb1teCaRabhrGTdIGAb2WhNFBfFwqndVg1sGz4Lb3daZ6wJkbAXMT8QlFiebOnetWPKOD2rp1a5HfxxIfMqIaDPB1sy2ZBaQC89+RMNKASXvjySUFiNQcU0Yf+APC/FU6qlSS9ozYRuLesg+JgERAIhArBNR33I4dOwT7hMbIKlMpoqG0Hvo8nYrSKCMlNGsPoNciwJjmv0tPFeF2rwLNA4jGhj7IunXlpguBEz4in/GGhLkhcNbe+KoD64ER9xgUdVSVgKm/0aVLF7Hf4L7Yn5GheOzYMTAyu3XrVjeDjClOdFi5t64Ws50E/uwGsL5tTbAGFwNdy94nNWG8PsYondVgFu/Ed8AmFu2mmpeXpQ4EevyqUHAArFmzxi21zdOf4cOHu8vtBHNL2bbuIsCI6sKFC5GVVfmlyGdK6wSSp45adUfZntFSHphIkwhIBCQCdREBagBQQV8VeIm7nFUuyoFXgd1l+WdkarEETZIf5f2iXcCKss91JqDXAoD7EWmRQYAHB1uuEMqslYz1TL2ENUUbZz7g0tgnkoGnJZgVqfbMU2Z9Xj4HcWgsR7l7d1lpJkAocYdStYLipdxjq8Y+qk3V21kEbLigXHm7As56wJBcGXlXaXkeuuenVATWR7l958+BhkwRqNkmndVg149Fu7255AktgC6fAWlDRG8s7UGaA+lHNOanMq9WqucGC7ZsT0EkFsOmeq9qfI74cmZ5Im9jhHTZsmUV2jOKz/Z9+vSRgEoEJAISgTqLAA/z+D5V89+qPSoTCPK5y4A1Zc4maZ095wEsj+fLDv8b2HGb8in3Ij0XAEmKAqi0CCGw6wHg0FuAy0M/IqFl2b5PQ9yH4jgU1fF0cBNbAV0+B1IHVR7UznuAw+9qtP9Se+133gkcfq+iQ5zYWqmxmnpWhCYd2W5YtYJUXjWtiZHUIUOGhJQOx701D/IZaaUxd5UU4mpLXcpdDmy9Cigqd7xFHnLTWwGKaHmXmOF3esvVAHPS3Rs5tr8daP965fY5S4Gtk7zam4BmdwJkTnj3n7MY2HotULzXo3+2vxto94oolVPTTTqrwawg81WZtypMDyQ0BepfKOpuwZgu/sofQ9Ic1LIjUvU3GIBlWy0E+HKn3DsV9EiboUov1bB9GV/kbM9aZmzPwxIZUZXPlkRAIiARgEh5YIqOKnzIQ7x4Kl8DCrIstkL8m9bxA6DJjb6XbvOl5bThlDOVSKxWdEcufngIZH0BZH2oOAQUxRH7vlTffWZ9BrBmbsk+oN54oM2z/tfl6CdA1keKuFbmBUDr5wCDn9zTox8BWR8rwj2ZE4E2zwGM3MahkdHw008/ub9zpN5PmDBBkx0W6PDJjvj555/daVJMYRo3bpwot1ct5igE9j6hiGPxkKjRX4HGk3w7ho78svbTAR50NL4BaHS1n/a5wJ4ngVM/AwmtgMaTgUZX+m5vzwb2PgWcmgHw4KLxjUDDy2uFo8r1lM5qoE81fzg2jAFOz1OuSO6t/Ch45ZIwH4YntyoVkyIOrAElo6qBAi3bSQQkAhIBiYBEIHoILF26FPv27RM34OaWuatxVZd53XAge4ECADe1naZqg2E/DbBt/rqq20YPTtmzRMAvAsuXLxdCjqqFSv/1vglzV1evXu3+c1zS+uWzEREEpLMaKIyssbVuBMDTC1qLh4G2L1W4mie1pP+SuknjSc/EiRPj60cw0PnKdhIBiYBEQCIgEaiFCFAAcdasWW5K4hlnnAH+Eze25+/A/ueU4Vg6Af22ag+taJtS6qb0qPI5aaYNr4qbaciBSARI1SWTQTUKOI4aNSoiIqNkMvJ7TNElGoNCI0aMqFKsSa5KzUNAOquBrtn+FwD+gFBcidz0MzcBlo4VrvY85WGe4KBBg8CCxdIkAhIBiYBEQCIgEYgPBMh8Yv4cUyVoTJegoij/HRd2ehawfmzZfkMPDDgMmDXUUk/PVRhfzKXUGYABBwFz47iYghyERCA3N1cEcDzVf1kXNZJUXVKM6Qzz37S4zEOXj0LYCEhnNRAImSS/sgvAYs808sw7f1bhSgrg8IRH/VIyeZy1VLUUWwO5pWwjEZAISAQkAhIBiUB0EDhy5Ah+++03d+cUQWzf3o/qbnSGod1rwSZg7WCANF9a16+BBpdVbssctX3/VP7O1KS+5ZTI6hyuvFd8I8DDmb1794Klm7jpb968OXr27Bl11l+k1H+rQtdbHbg66MAsKbhhwwahJULnm9og1BORZSmrWq3QPpfOaiC4HftCUfKiGaxKgd3kXhWupKDNpk2b3AnkdFSrTZkskDnINhIBiYBEQCIgEZAICASYtkNn9ehRhULLOo3MXaWyaMyNtF7mohaW0X+b3we0e63ysNacDeT+ofxdIzUp5vOQA4gLBLydRg6KLAKWs2vYsGFUxkjWAtkLqn5LOOq/VQ2QopKLFi1yl/njd5jMRjrl0TBSm1l1QY3m8h6kIFP4csCAAdG4ZZ3vUzqrVT0CzhJgVW+gcIvSMn0Y0P1nxWktM4I4ffp0d/4LvyCU5JYmEZAISAQkAhIBiUB8IkDVftIU1Q113CgDc9+x/nwgZ5ECXOoAoNdiJQVJNepnLM0o+z8dcMYvQL1R8Qm0HFXMENizZ49wrLSscePGGDZsWMSjgdFQ/60KQC11YB4+RZraz3fFggUL3I6x97jOOussEWWVFlkEpLNaFZ78sdgwFnAofHi0ex1ofq/7Kj64ixcvBmtI0SRfvipA5ecSAYmAREAiIBGIPQIsC8bfb1KCaYyuMneVv+Mxt513AYfeUYaR1BHotbBiPuqJ74FNFymfmxoAvRYAlq4xH7YcQHwhwFKKquin98gYgWzVqhWaNm0q/vFMW+NBDlkHdAIzMzOr1F9R2zPKyf9Wv1O8Z79+/UBqbrTNWx2Y7Ma0tDQkJCSICDLnEa4x1Y/BKeKiZYwgjxw5MtzbBH09fRFSkik2xdJAHAfFrGqLSWe1qpXcdT9wkEV7WVrVAgw4AJjqua/iF5L0A/VktmPHjujbt68sVVMVrvJziYBEQCIgEZAIxBiB/fv3C7oijVQ+UiPjoi61Z/qRKRPoOR+w9ihHa8dtwOF/K/9v7Q70XACwnTSJgAcCM2bMANWvqzI++8y57NSpk6hFvHLlygqXMApLai0dP29jLqx3e7VNvXr1cP7550c8eqs1H6oD0zmns+xtzCVlyZxQ89KZNpCXlwdSqn05/7wn5zt69Oiq4I7o53Sg+Q7Lyspy98uDB0Z5eRhRG0w6q/5W0Z4LrOwIlJY9AC0fUwove9j8+fPdOS/8EvMhjTTtoDY8aHIOEgGJgERAIiARiDcEuMGdN2+e2KDTGI3g73jMa6MX7wOWt1bgotIv04/qlW2CHYXA+nOB3DJ6Z+ZEoNt3gE4fb/DK8cQYgY0bN4KaKsEYHTt+L7yNwRg6fJ528uRJkfutFWnknphU3OpkKniLnXqOlbWUqSfToEGDYOAQolQUcaJIFYWV/FmPHj3QvXv3oPoPpzEDZaxjy7F5G/EnzTsSEeVwxhiJa6Wz6g/F/c8Dex5XWvDEsu86IKGZiKKSPsQEcp6yiN8SnU6cYvBkSppEQCIgEZAISAQkAjUDAUZKWP5C3aBXF22xSnSWtwGKyzahrf4BtH5KuYR/WzcMoENLa/8W0OyuKruTDeoeAowIfvvtt5WcSTqkdGLo3NHRVNmBkUQoOTkZEyZMiGSXVfbFvTmjyZ7iR54XsZzk4MGDNfshhZk4cD+vUqLpjGuJKbGNt0NvMplw8cUXV0sUWZ1AYWGhqERCZ07LGEmm0nlNN+ms+lpB2wmASntFO5UWmRcAXb9Bdm4R1q1bBz7ADL3zRUCrX78+hg8fDj6s0iQCEgGJgERAIiARqBkIcJNK0RQ1upqamgrWg9SiPFbrjFiFgHRgWsYooMevyn/nLlfUgp1lG9QzNwLWbtU6NHmzmoHAzp07BUVX3avSCSNVtXPnziJPlc4ZabM8sGEAxh/FNdgZ816XXaZRcinYjoJoz+/y999/7xY89b6UY2JQiTmdzGPld5xOJ6nMu3btEs472zDXlf+mHo2KHftinm+XLl3AdwTbEy9PR7+6D7pITZ45c6bPwwZGkfkuq+kmnVVfK3hyOrD5UoCqfLQuX8KReangwzOB2duYPE56RMypQzX9iZTjlwhIBCQCEgGJQDUjsHv3bjdTilGnc845J2qlLwKe2pEPgO03K80NKcCg0wol+NDbwM67lb8ntAAG7A+4S9mw7iDAqBvFgFRnipFUOi7+aoFScOzAgQMRAYkO3fjx4yPSV6CdcK6//PILcnNzq7yEONCZoyDRvn1lLAUfV3FvT/yY004hNtXoHDONQM2TpfM7ZswYUXu1Ooz5yFQ09yX4pEXdro5xRfoe0ln1hejWSUDWZ8qnia2BMzdg45a9Prn//FIyiZyceGkSAYmAREAiIBGQCNQcBLjJ5aZP3XSSLcWNfUwPoEUEdRjgLMuT67saSO4NbLwQOPmjAm6j64DOH9UcoOVIqw0B73xV1gCtKlWNkTpS4rVopbxWqy7r2rVrNXM5mbvJHM7qNEZBmaO7adOmiN2W+/tu3bqJwyst9iSj1ytWrBD34/uiZ8+e6No1+srcjOryvtnZ2ZpzrU3VSaSzqrXELMj9RwvAZeejB3R8H2hyk/ghU2lC3peRGnDBBRdU22lKxL6FsiOJgERAIiARkAhIBES5DdKBVdofN/dqSQ/Psh7VBlXxbmDtUKDkoHLL9m8ATe8AlqaXl9Pr8jnQ8KpqG1J13YiHB4xakaLJ/RUDATE9OKiuiUfoPszd/Omnn9xOJPNHx40bJ7CsyijWs2rVKoE/vwt89qkGzKii1veAtVzZnvdU2zdp0kS0D+R+VY0n2M85DooOkcLL/+Zzw+enZcuWYLSZaXxqfqonxVfrPoy6Ejd/KQF8RknFVaO5vIb+QDTTAsnw5LvK81CBWHMsnC/HQB0drkNtMOmsaq3i9puAI1OUTxhV7b1M1DejNDRl7rUsFqpnteEBlHOQCEgEJAISAYlAPCBAKh0V/tXoKjd9/G1njl+vXr2Qnp5evcO0ZwPrRgD5a5T7NrgYaHYvsLZMIMaQCvT6DUjuU73jivLdSG1ktI5OBZ0NUipZToi5grFwfqI83ah0//vvv7sVYulgsn4wn+NAjY4Xo6zEnxUuyDTwZ57t6RjHWoGWTii/x2oOKqm7jJDSqOjLuTEiyVqyzNXVUj9mWzp71KOpyhjl5LuDeNHatGkDHnZF+oCF8+JhwurVq4Vujmr8fvCefIfRSeZcuQ61xaSz6r2SVNdbMwBgdJXWaBLQ6b8iT4QPCF8AWsZkbUpix+T0tbY8jXIeEgGJgERAIiARiBEC3AgyIsP8VW+j4MqoUaOq+TfeBWycCFBDg0YKcPpQ4OAbyv8ndVDqqyY0jRFikb8tI6q+tEFIxSStNNIOQORnEdseyQBkHqXqgLHW5sCBAyVuGstCjJinS4fV25jTSoczkLrL7Gfp0qXufF86jHRyq3Lyg3lSeA8GzPiOUvOQOUZq5vTt2zeYrmpcW+msei9Z1qfAthvKKMAAes4D0keI0xI+0KQJeRtPL1gsOdYnSTXu6ZMDlghIBCQCEgGJQJwgwA0R8/UYddGy6q6hKMZw4EVg96PKcMxNAIMFKNql/H/aEKDnXEBXe6oQbN68WURVtYx7LeYRV2fdzjh5NIMaBkutkJqrGqOqWrmmQXVaixszwkrmpKcoEw9EqJjcu3fvgGfOQwKmC6rGHF86u5EwOqcbNmzA1q1b3YcQdFTJ+GB5mtoeKJPOaoWnyKUU2j49X/krqTV9V4n/ZFSVNVXVkyrSUsgJJ4+fp33R5KZH4kGXfUgEJAISAYmAREAi4BsBblapJOqr5iQZVCNHjqxeCLMXAeuGat+z5eNAm2fDGg+jydysU5CGm206hNz8Mr8vFpRbUilJzdQybs6ZP+ipxhrW5GvhxXyGWWdUzcVkVJBRVWn+EeB3ngclzHPlYQif/0Aiqt690k9QmRl0eEePHo2MjIyg4Ofakb7M7yQDZPQ36IxmZWW5+6HPwTI5oYwxqMHESWPprHouBJX3mAvisiny8N1/AuqNFQnMpKWoRYaZqE06kHxhxslTLIchEZAISAQkAhKBMBHgBnHWrFkVcsE8u4zJxt9RCPyeWa4I7DmgnvOB9Krz6fzBoua/MY9PNTqpjApxM1zd5q90CvdeLAvCHEpplRGgaBAje6o6LJ0cOksMrEirHgToJ3ANKOREY54wD7iCCWjRYSbVV0uRmX1yXSmexGBZXaHES2dVfX5dDmDjBODUTOUv1jNELohDn4aFCxe6T/ripv5a9Xzv5F0kAhIBiYBEQCJQJxDgZp+/98eOHas0X24KBw8eHJvaq2sHATleehmGZGDQqbAowNxQk/ZMJ13LON8WLVpU29rTYeZ4fNXIZP4f8wCD2fhX2+Dj4EY8eCAFWI2qkvXHMirSqg8BYr9mzRpB16XRZ2Bkm5HaQIzvoN9++w0UbNIyCr7xOxCMWFYg9433NtJZVVeoYKNSz8x2UvlL8weAdi9j9+69oo6RSv/lAxcrOe54f5jk+CQCEgGJgERAIlCTEaCCKIVSvPNWuekcP358bBQ29zwK7H+xIqz1xgJnzAgLam8FU+/O2rVrJyI41WHc5NPR2rdvn9vZ8r4v91/UB6kr0aRgcScrgArKNNJGSZmWUehgUQy/PQ+BWMqGyrw06tmcf/75AT233td6j6ZBgwYib7uumXRWHQXAsS+Ag68DhVvK1l8H9F2NElMX8cCpoXie5pGCUpvkoOvaAy/nKxGQCEgEJAISAX8IcJPJyAjpeCyjouawNmvWTERX6bhWnzmBox8B2yZXvGXbV4EWD4Q1DOaoMkfUV44uVWTpHEbbGAygeAxz9FRjnh9TrRjlVinKzCWkWJBMwaq8Ijt37hSBFRqdeVK4mXssLTYI7Nq1S6yHGuXmelC115+xLQ8byC7wVUqHQln8DtQ1k84qfwCyPilX/xXfdD3sHT7H4q2N3Oq/zOHgS7t58+Z17RmR85UISAQkAhIBiUCdQ4Abxj///BN0BGiMVg0ZMkTkilWbHf8a2HE3YPOiJje8CujyeVjDYG4jS5x41mv07JBRHJbkY65oNI30Vc9yHKxnO2zYMJGbd/r0aaEZojrUrCVJdpu0cgS8c61Jl6ZDU72HKnJFPBEgnZcHQWqkm88y18RXsIsHZBs3bhQqzr6+j+yf6sSsN1zXLO6dVZ6ocbH58lLpDDwNVBeTL1NyuEOyY18DW67QvDTX2Q5zjj2KEkeS+FzSf0NCWF4kEZAISAQkAhKBGosAN0lUV1UpfXRU6UhViyPAeu/rhgOFSv5bJevyJdBQew9TFeDcW5F2q1WOz/PaJk2aCOcwWiI9dEYpSMPygDQy2EaMGFGhFODKlSuxY8cO97D4ebUeGFQFZow/Z1Sa/6hG6jYp3NJii4B3tJv5w127dq0wKB7CUOXXn6ASL2C0XD2EqIs0+Lh3Vj/++GNxOnHdddeJFxhD61999ZXgbDPEzhM/fhaSw0pBJbXYttczbXMlYWbWiyhw1Bf3kOq/sf3Sy7tLBCQCEgGJgEQgFgiwFAU3kyql78wzz0THjh2jP5T8tUqFAoe2ABIaXQ10/izocVDA6Pfffwfzc1VTRYtItaXjqKqZ8nPm3NFhTU1NDfpe/i5gXjAFrVRBJY6B9/FmsNGh5T5QDVI0bdoU55xzTq2vLekPO+YbHzp0SGBy8OBBN1Wa9Gnuj2t73c2IPohR6oyOKCm9anSVBz58tvlvHgJxjdavXy+cVfWwhkPh30kZ5nPPa+nf8Jmno8sIbV20uHZWKWFOh5R5I0wUp7P64osv4jOuqcgAACAASURBVOqrr3Yr1D366KO4//77wQhr0LZ+FHB6tuZldlcCZmS9hCJXI/FSlPTfoNGVF0gEJAISAYmARKDGI8Co6oIFC9wKnWR5kdIXdfGa/NXAmsGAUymDUckaXAJ0/SZgfOlsMweXc/F0RhmxYS4uHVUaP+P+S91k82/8jJRgOkORiOxwc75kyRKxv6OxT9IbGX3S6p97QZWOzag294PM36uLtn37dqxataqSEBXT1RhYIRNRWnwgwO8Qqfaezqj6vPM598xN5XPN7xcj43INK65f3DqrPDV6/fXXce+99+K1114TJ0V8OT300EN44IEH3BSQp556CjfddFNozuTh94Adt2s+0Tn25ph7/Ak0at5Vqv/Gx3dejkIiIBGQCEgEJAIxQYDRq0WLFrkdqzPOOAPdu3eP7lhKDig04KJd2vfp+D7Q5OaAx8BIHJ0+VTSSm2WKKDEPTnVU1c7YZu3atWA+qRpRZhtupBnlCccYceI4mJ+nGsWA+vbtCzpcWsYI4i+//OJ2srmZp8JqXYsgcm/M0ibMifQ2masazlMZnWu9c1d93YXfrV69eolAXF17pgNBPm6d1WnTpomTBb6MGD31dFYffvhhdyT1hRdewDXXXBNwLTCeYnh+yfWbxsGU9xsApxsvh8uM1TlXYU/xaIz0kxAdCMCyjURAIiARkAhIBCQCNR8BRgJJ2aPRqRo9enTUcjlVtHSH3oLp4JPQuYo9ANTDljIMzq4/C0FIb6NzyX0O9zt0SDlWjtuzDB//TqeTlGZfm2NGg5gvyrxW1WHldXRY6Rjxb/x/Xu/LyVTHRgeV/fGao0ePilqUalSJ0SQy2KoScmJklbRJdSx0stu2bVvzH6wgZvDHH38I+q+WkSLKPXNVaxHE7WTTMBHgIQsjq+oBkXd3/P5QZZwHNdF0Unmfqr5fYU41qpfHrbN6yy23oHXr1oKrvXnzZuGcTpo0CZ9++inuueced2T16aefxo033igWOxBjjoSnoEBp3l6Yj72DxuY/kWTIxqnSdtiaPwpHS3uhTduOMhQfCKiyjURAIiARkAhIBGo5AtwwkYKpHngzh5MRwWiKLelgg7V4AdILP0Vi6SbYDQ2Rn3geTluvg0OfWQlxOoCk1jIflc4hx8ZNKgWVVOeQf6OjShptVWPnNSwfwz49r6dDRAeU15MOTRFKX9oh6kaT9GL2QWdTdTg5Nub/BiLgRNxZUkjNXWU0qlOnTlHd5MfbI83yPr4cH64Fo3NVrWm8zak2j4fPLMWvfJWi4TPMXNRIUOv94cjvJlkUNdXi1ln1BNQzsvrWW28J6Xh+IfkyfuWVV8BIK0/mgjU+RFSho3y7tzVq1EjkZ0TzpCPY8cr2EgGJgERAIiARkAjEBgE6WCxloyrTcn/AXE+KpcSDcXyrV6/Gtm3bfA6HIkakL3fu3DngDTL7ZZ/cdGvRT3kzMuHIgFOFmtQBsD1FZigW423Eb/jw4UFpjnjXr6w2sat4WGBARMfV3F3vIfHwZMyYMTKyGidrxWHwYIWllxgo0zIe1PAZluYfgRrnrDJ/4r333hMnggcOHMDtt98e8smmt9y3J1QsOs0XbyCnffIhkwhIBCQCEgGJgESg9iPACCVzJ9XoVjzlCXJDTMfQV+SN0RVSeEMVjKSjSFqwrygRsfCOrnKzzjxLLVNpq8EonPLezNlU6dh1rVoDo9MspaR1aNCtWzf06NEj4EOI2v9tjf0MedCzbt06wRD1NkZVSduOulBb7GEIewQ1wlkNe5Y+OuBLnfQWLSPFhQrEvgr4RmtMst+ah4CrMAfOglOA0wGdJQ36lBCUqWvetOWIJQISAYlAnURg3759okap6rQxd5JKtrE2OoXc1/hyJpkuRcZYqEYHkY6ir/6D7Zd0VUYC09LSgrqUlGSqFZOGTCMVu1+/flF10qgIrVKp6SDT0Yg2dVMLFOarstyPamouImnd/fv3l1HVoJ6k6mlMOj4ZGVw7Pkf0L/j8MKIaL6yM6kEi9LvUaWeVPzaeanSeMPJ0kC/RYE78Ql8GeWXNRMAF2/alKJz7DpynDwNOO/SpDWDuexESz74SOoO5Zk5LjloiIBGQCEgEfCLAqBbLvxw/fly0YWRk5MiRMT/cJtWWYi7cEGtZuJRDluFgvVNfVOBgHxk6fRSpCjYowM0/HTY1ukoGHCNUwfYT6Hg5b9KrWfaHDjLvx/w/KkJXp5gR69HyMIJOM43zpTAPnz86/LFwngPFsK63U8tGce34zHDNpH8R+FNRp51Vvuj4wvOuf0T4GjduLHJjZc5q4A9TXWvpzD6M3CmT4cjNgs5z8gYjrBOfREKv8XUNEjlfiYBEQCJQJxBglISlbFShIFIwWSM0lkbKLfc0WrRbbpCHDRsG6nGEatxo00mnXoi3ca/kK0JKJ09rn8V0Lu6zQlEppWPOXEA1ukrnceDAgRF32Oj4U9uEc/A2tXxRdTmJy5cvB6nYqtW1fN1Qn1t5Xc1HoE47q1y+LVu2CCl09YXHvzFflaIJsihvzX/AozmDgu//gZI1P2newtiiB1Jv+iiat5d9SwQkAhIBiUCMEKCTSudh9+7dYgR01s4991zUq1cvRiNSbsuyMIx+ehrHRqpyhw4dwh4bo4xLly5Ffn6+uy/2zwhfu3btNPunOBNrtnrusxgV5D4rFHFM9SakVlKdmUaHkRTncGvAek6AdGfm6Ho6iJ6fc684atSokJztYBeC1HOWrVEx5DxZ7kcGVIJFUraviQjUeWeVi8ZSNvv37xfFplkih1Lo3op2NXFx5Ziji0D2K6PgzFNoYN6mMych4+9LozsA2btEQCIgEZAIxAwBOmyMuqmCRszB5CE3y+7RcavufYS3mAujqS1atBBjCSei6g0w50tFWkZwSWfkfBkl9Wd0ornPKigoEDVauc8KJaLqeQ9GV+mYq6Vs1DI93Mcx0k1HWCvqyWgpDxmYBsa5cOwsH8K1I8WZY2ReLNt4OuVa8+M9VHxJ6+Sas386uOyf0Whir/YfShSWwlkU9VKj07wP09R8lQqK2RdC3lgiECUEpLMaJWBlt7Ufgbypk2Hbt0ZzovqMZki/b3rtB0HOUCIgEZAI1FEE6Bz+/vvvYNTL0+g00UkcNGhQtSLDA3fmrKplMugUjhgxotZG34j/qlWr3NFVT7DpCJMmS0fa29Q1Uync/JyOX2Zmpgha0EHVoi37W0zej5FWOr4sh0jn3Lt/CiDxuQjWGFFVI/i8VtJ/g0VQtq/pCEhntaavoBx/zBAoXf8L8r97UqgAe1tCz3GwXvxMzMYmbywRkAhIBCQC0UWAET06h1q12nnnAQMGoG3bttEdhEfvdGhITaaTxAgeneWWLVtW2/1jcSNGMDlnLWMOLenJnlRZimKtWaN9yKzVB6PTxFNLAZkYezqkVc0/lMODgwcPitxo1egM8wCCByLSJAJ1BQHprNaVlZbzjDgCjlMHkfv2xXA5bJX6NrXtj5Tr/x3xe8oOJQISAYmARCA+EKA666xZs3yq47KeKQWEqsOYy8j6myptlVFC1oqv7U4NBZ9I2Y20kd5M0SaW+6EY58aNGys4rKmpqUINmJ8dOHDATUX2Nw5ShCdOnBgw/ZmiTjwM8VT/5Zqy7Ik0iUBdQkA6q3VpteVcI4eAw4a8z+6Bbdcfok9dghWGRu1hP7AecLnE31InT4GxVZ/I3VP2JBGIQwRcRbkoWfU9StbNhCv/JIyt+yBx8PUwNu4E6A1xOOLaNSRn/kmUrJiG0o1z4CrOg6ndACQOnQxDZktAJ6Mv0VxtOhN0Vn1RRqvTWaXQEAWHaHRQKb7D+9d2i6SzqtK3GQ1nRQjP/FI6xIxykibM6CbLAKkRW64/1aFJB6fz6qu0D6O0zDWloxuISfpvICjJNnUBAems1oVVlnOMOAKlm+ch/6uHASiOaeKga5E09EbkfnAdHMf3iL8ZGndA6k0fQ2dKjPj9ZYcSgXhBIP/rv4HfB7ic7iHpklJhnfA4zN3Oi5dh1s5xOOzI++xulO76o0L5LH1KfVgvfQGm1n1r57zjZFaMeDHypVXWhEOsrtxC0pEpNETBIRqFglj3tS4I8FDoacWKFRF5IogbFZ1DFX4iJZgVJqh87MvoqFJsqU2bNn7L7NDxXbZsmTuaS/VfqidXZ13XiIAqO5EIRAAB6axGAETZRd1CwGUvRf5nd8O2W/mB5MY8dfJUGBq0RdG8d1G06EPl70Yzkq98DaYOA+sWQHK2dQYBlm5iCSctMzbrhpS/vg+d2VJn8KjuiRYv/RSFs17XvK2pwyCkTHq7uodU5+7HnMnVq1drRtPolLD2aigKsMEAyaje4sWL3Y5Nnz590Llz52C6qNFtmdNJDDzzR/2V0/HVnocLkcgxZrSXVSb85bPS+SSNmKWOvJ8PCmT9+uuv7meKlOTRo0fXicOHGv0gysFHDQHprEYNWtlxbUXAtnUB8r5+GHDYxRQZUU0acRsLvcGZfRg5b14IV9ln5h5jkHzJc7UVCjmvOo5A3n9vgW3PSk0USI1Pu/dH6K2xrTsZyBLZ964SNFpnwWmY2vZDwpkX1QgKbc5bF8FxYq82/okpyHhsYSDTr7qNw46S1T+KAzp9ciZMnYfC1O6sqq+rAy3okBw7dkxE1CjeQ0qo6qQwQjds2DBRqiWaNnv2bFFGhkZFWlJN61L9TUaWWcuVuaOk6RJvHhSQrqt1UMD2W7duddN6WeqmS5cuPtsHu3aMuKv9c5PN/GFSg1mj1tP4fNBp5YEGy+WwtA+v5TV8llTr169fRGrkBjsP2V4iEC8ISGc1XlZCjqNGIMD8vJy3L4EzX9kYGOq3Rtpd/6uwsS2c8xaKF3+kzMdoRtodX8OQ2apGzE8OUiIQDAK5UyfD7qN8E+nvafdNF85NPBu/q4Vz36lAYzY27y5otIaMZvE8dPhzVsX7qWkXWMc8CGPLniE73zyAy//mcdgPrCvHwmBE0ojbkTT4+rjGJxaDY24jo5wUPKLRYaLDGi3nkQ4a70ejY8boYIcOHWIxdXnPKhAgZZlOLCOnnlFXUnvV58W7C+bO8vmp7UJZ8uGRCPhDQDqr8vmQCASMgAtFCz8UVF9hej2s4x5FQr+LK/RAwZPcf18NZ+4x8XcKnqRc+07Im8WAhycbSgSqEQFXaRFy/zMJjmO7te+qNyBp2M2CeUDWQTyafc+fyP38HqC0qNLwRPmpi/4Zt2PngAt/fQ3Fv3/mF1pdYgpICbaMuhf61IbBLYPDLmjexetnVsiJFY6RKRHJV7wq0xy8EKUTQuXYDRs2uD8hJbd3794RpwMzikvKKSO7tOTkZJFzabFI6n1wD3r1teame8+ePVi/fr1mORzPkTDnmFFyuZ7Vtz7yTvGJgHRW43Nd5KjiEAFGVXM/uN5Nu9PXa47Umz+B3pJecbROJwp+fgElf34r/q4zJSHl+vdgbNEjDmclhyQRCAUBF4oWTEHRgvcBZ7mwklZPiYMmIWnEreJ7EG+W9+ldsO1YqjksfVojpN83HdAb423YYjzO04eQO+UGOPPK6YLqQHXmJDC33rMGtD69iXBYTe3OFurlztMHwYM1sj/oxOqTvaiqTgdYnivvvzdr3oP3Ih045SrtnNm4BK2aBkUqJ53IU6dOiTuS7jl06FCQbhpJI1X0t99+c6sR0ylmvqq0+EeAJYZY75UKw75yW1mi5oILLohaVD7+UZIjlAgoCEhnVT4JEoEAEVDovR8rCsA6nYiWcuOnZfZDm5D7/qSyj3RIPPtKWMY8GOCdZDOJQHwjwPzFwhkvwWUrFgPVWdLFoQ3p8YYGbWA/vBVQ6w8bTDB3GAjrxc9Al5AcVxPLeWMiHKcOaI/JlIh6jy0CDHHorDodyPvifti2K/RPsQYJFuFYm9qehcRzrhX07KI5b7nz50UjvQGmlj2hr99GXMscXQrB6VMbwTL2QcECcZw+DNu2hbBtXyKwcZ465FY99waKa512l3IoJ60iAkePHhWOpOqIRKPuKem/pAHTWMOTjk1iolSfrynPIqm/M2fOFLRgLSM9+KKLLhJrK00iUJcRkM5qXV59OfeAEXBk7UDOv65057WZOw9FchURhYJpj6Bk42z3Zj797u/Epl6aRKAmI2Dfuxp5n98DV0mB4v+kNkTKde8JJ1U1295VKPj+KThPH3b/jarY1gufgj4lstGlcLAs/PlFFK+YptkF6bNpt3wKPeuVxpExYlo0920U//55ObYdByP58hcrRa8d2YdRNPMV2HYuUyKtfoyq5vr0pnAc3V4hf9ffNQn9L4N1/CNxhE58DWXdunXYvHmz22Gl6E+PHj0ikn/IqC0VY1Wjsiz/kVazEFi1apUQh9IylrmhCnC08p1rFlJytHUZAems1uXVl3MPDAGnAwU/PSvUMGmiJM3Vb4gohD9znjqInH9fBVdxvmiW0GcCrBdql/kIbCCylUQgtgi4CrMF9dRTgTb50hdg7n5+pdxOx5FtyP/qARGpU744OiFIlnz5KzA0bBvbiZTdvXTDLOR/86jPsejTGgs1b2Or3nExXrI6ipd9gcJfXnNHO01t+iH5qtcEtVfLmFtMcaTCGS/7VA4OZXI8pEilMx9Hhw+hzCOa13jXP42UOrDT6RSiSizXQiNdlHVV6dxIq1kI8BmZNWsWSAv2tu7du4sDiGiXPqpZiMnR1kUEpLNaF1ddzjkoBBwn9yH3/WvhKlaoOizZIOoXVpXL5rAj/3+PoXTTXGWvnpgscly5Ya9T5rTDcfIAXAWnAFMimDvnt5yJww7Hqf1wFZwGTEll7TNqLWSMeDlPHQAdQZgtMKQ3hc6SFtH5EktG2WArhs5aDwZGC/WGoO7hLDyN/C/ug33/euV5NpiROHQykobd5LMf5kTmT/ubohjscol2fP6tE58ADCbAXgJdcqYyHp3eTz+nRFmo8vatwhY+sh/cKPIxVSqzEIHSG6AzW+EqynGPhbmrFFoyte4bc5E0+/61yPv8XjB/nqZProfka96GsWmXKteSz1fh/PdQsvJb/5FTvUHkr3LeVBEmrZiR2dLN8+DMzXKvY0IvClA9U+V963oDb3Vg5q0OHz48rGhZdnY25s+fL8qc0Fq1aoWBAwdKp6aGPmykjLNWL8vXkBpMKnfz5s2FKBepwNIkAnUdAems1vUnQM7fPwIuF/Km3gjb/jVlDmeKyNHSpwRWN4/iLRRxUS7WwXLunUgc/Nc6g7rLXiIUS22b58NZlCui0nRMLOMfBcuDeJto/8ursG1ZUNY+AYb6LWG54DEYm3atdbjRUSqc/gJsO5bAWZwvFFYNDdvBeuETMNQvp9WGM3E6ZYXTnxf5h3SM9UmpMHUZLsR2dObAVUMLfn4RJSv/V06F7zEWyRc+KQR6/BnzWAt/fBal2xa5m4kooMsFl8MGfVIaTN1GwnL+3ZoiTFTsLZjxIpzZR5X2FrY/F5bz2D60/DxXaaEilpa10z2mpKGTBS7ss3j51yhZ8Y3HeC2wjLpfqb8aI7Mf3oy8T+5UDjVEjqoVqaRfa3yPfA2RUdacty+GM+eoZhMeJFjG/w2GjObQJdcrXw+XU+BfsuZHFC34QLk/SxPdOQ36jOYxQqTm3JbqwFR/Va1Tp05CCCnUiBkdG5ZAobGkybhx40R9VWk1FwEePPAfRs0ZgbdarSE/HzUXBTlyiYA2AtJZlU+GRMAPAqWb5iD/678pLXQ6JA6cJDb5AZvTgdwProP90GZxiYEKwndMC3mTHfB946Gh047CWW8I2qK3GTJbwDL24Up/L90wGyVrp2u0b4mUyVPjvmZnMLDTcSz88RmUrJtReb4N2yL1hilh5zgzoipqoZ7YW6n0SOLAa2A5/56qI6xOh3DcCn55xR1V48EBBcYCzsF2OVEw/QWUrP5BKNQyxupdzIb5j+ZOgythUTDjJaFK690+afgtSlTXT0RWaz0Y4c/77G73d5LRVPMZo5H8l6cqsCWK5v0LRayX7LQrX39jAiyj74O594Rq//4ylSCPUe29q8reRXpYxj6ExLMuD+aRE9izFI3WMydK0Vz+EkwdK6+BehOOI+e9K4USMc3U8RykXPlafIpQBYdMVFuT6kmxpUioA5MuOmPGDHddznbt2uGss86K6vhl5xIBiYBEIJYISGc1lujLe8c3AvZSsam17V6hbFbNSUi99fOgabz2I1uR+59rAYey6bWcd1ediK4yeiNKa/iI4gS7+Cx/wrqdtcWY05n78a1wFZZTTj3nxkhf0ojbgnbG3H2wRubPz6Nk1Q+akJGOLUovJWf6hdS2bTHyv3kEjMrRDPVbIWXSO9BnNAtqKRhFzvv4Ntj3rwvqOl+NDQ1aI/XWL4J2HAu+ewola39253yau4yA9dLnhDPqaTxMKN00D4U/PeNBFdYLB1Eoe1dX7ViHDXmf3wfbrmXlFNz+l8Iy+gHBVAjWnNlHkP/Vg7Af3lJ+KWvi0vkfOlnjGMHjDi4XCme97q7tyndiyvXva7Ikgh1XbW+flZUlqLvhqAPz2hUrVmDXrl0CLkbgSCmm0rA0iYBEQCJQWxGQzmptXVk5r5AQoGPFSKBt60I4i3LgKmKeqhIHShp2o+I8BGkuWwnyP7+n3Om11kPa7V/WemESx7FdyP33NSC1NxJm6jBIyRWuJVa6dQHyv3rYHbmrPC0dDA1awdx9NExt+4lDEkYymU9Z/Oe3oDiQM++EcBQSB14NU6s+cBZmw3F8r5JjuGl2BTVeLdio4GvuMRoU6TFktoLOmg5XQTaKV36D0o1zlDqctuLyEjVmC5IvfR6mTkNCWoWc966C44hCXwzbDCak3fF1wIdHdD6LF01101h5f0ODtuKZouPuy0o3/ApGdz0PFUytesNZcArOwhyRy5o4+HoYm3SuOkodwKSZF1q87EvYtpIKnwe9NQOO47vdVxL7lKvfCKAnP02cdhSv+h72vWugt6bD1H4QqNYciAPuOL4Huf++2v1MJA64UkR5pVWNAKnAmzZtcjusVHlNTk5Gy5Yt0aFDByQkVDwwYY90UJnTSMXYEydOwGazua9v0qQJhgwZIvMaq4ZetpAISARqMALSWa3BiyeHHlkE6FQx8mPbt7YS5dDQqL1QvvSOvgQ6AtIfC374p9Jcp4f1gsdimv8W6LjDaUfRIOYFspZjJCyh3yUCtxpvLhdKN89H0Zw3Bb01EGMEi6qrFLxhZMy2d3UFkRzW2DQ0bC+cS1f+CfCAJBhj7qrov1UvIfZUyu+Ay1mhC0bxrBc9DXO3ysq/gd4rf9qjKN04K9DmVbajk5k05AYk9P1LlRHo4hXfoHDmy4IKSxMR4uv/LWqM+jWXE/asHcj/8kE3/dWbxkzxtOSLnw3ZiXff3+VE3n9vQeneVZXeQWzDXPnUmz4SJWZiaUXz3kXRwqnK6yzBirS7v6v1h2+RwNtbHVjtk7mrzZo1E46nt+3cuRNr1qwRTqq3UQG4UaMqnt9IDFz2IRGQCEgEYoiAdFZjCL68dXwhULxwKgrnvas5KKEAfN17IQ+YFMjcdy5xl/FgNCz1xg+rVhQO+Y6xv9BxZAty/3urW0XZc0R0rlKufgvG1n3K9+kl+SLSaNv1h+bgzT3GIPmip2suZi6niHoWL/0EJetm+omoQogW6XT6cvppiMtJJ9TFnEutGpvM9fRySP3dhs5d6o0fhaVUzJxLoWZbVqPV837mbueKMjFCJbjMbHv+FArEWu3djXQ6mNr2R9LQG2Fs2ZuKM5WmYd+9EnlfPeAuI0XF3+QrXoKp/cCAkRUCRx/dpvk8sxNGWFNuUMSHQrXiJR+jcPab2pcbE5B262dCgCvWxgOo3H9dLiL7NKEM/JenqzwwiPW4Y31/brjmzZuH3FxFzdnbunXrhvr1y8X76KCyVitVYrVswIABaNs2PspAxRpbeX+JgESg9iIgndXau7ZyZkEikPPGRKGYqmW6pFRkPLogyB4rNi/dthD5X9yv5J3pdGJjTmGXWmkuJ3L/e0u5IIzHJCnkYhn7IBL6VlZWZZkgRrBIIfY2XWIKUq59t2bmx7mcKFr0IUqWf61Qaz3x0BvgKov28c+M0lkveBz6zBai7FHp2hlw5h0P6jHRpzdDQt+JMHceCtveVSia9WYFOrahYRtYRj8I267lKF03E1TsrcoY3U27+3uwvmY4Vrzsc8UhK8vhZl+GRu2QfNUbMGjkwdK5L5zztjsiKjBKSIKrRMmhVY0RPjqMFO7SZ5RHHpkjm/f5Pe5yL2RHJF/9GkxtBwREe/W8R/YbE0XkWfMdkZiMjMcW+s/5rAK4nDcvhOPkfu3+E6zIeHxxONBH7loKZqnq0Koy8Q0fwEAqtDSfCLDkzOzZs2G3K/oF4Rrpw+ecc0643cjrJQISAYlAXCMgndW4Xh45OG8EnDlHyvK5FopSH6bWvZF4zvVKncEg60Z6953z9iUVcsMqbIStGcj427ywFoTlMvI+vKlc2ERvEGVcqL7JnEPSMGuFuZwQESI6GDSdHqb2A6CzZIg5mjueA2Pr3j439axnW7J2BuyHNkFnMIrcTLUWprFlL5FjKEqfxKM5HSjdvhglf3wN+9FtMKQ2grFdf9j3rAIjc56mr9cMiWddBXPXEaDqtP3INhjSG8PUeRiMzbq5mzLX0r57hahzSbEj5kpqmsGEhJ5jYe45Dsyp9Pw+0GG1bV9SluPaDQm9JoDRbRrp73RaWV6odNtiuAq1aduC7nnXd9Cnhv+cUrTMtuN34bgbW/RAYu8JgKlyvp46T0bbmYfrzD8FU8ueSOg9ASUbfkXx758rBxseEWIKRjG/2X5gvcjhFerDZTWSeUiUNPJOJA2+PmhHlWPJfe9KsU5aRnwyHmd5Hm/d4sAf1Jx3LtU8qBFfI0saMh75LfDOotzScXQ7ct6fBDgUemriOdcp6tLSfCIQaWeV9VUHDRokEZcI1CgEyvdxi+Aszqt6H8dUuK7thAAAIABJREFUjIMbUbz0U3H4qrekixx7Ktrr0xrXqLnLwYaGgHRWQ8NNXhULBES07maRr+e5HdQlpSD5khcUgZAwLP/LB1C6RXszKEo0XPNWGL0LtwCFv7wGRpYqGGmMbfqJ/LnaYM6TB0S5FDVaJ1RnWXYmlB8Vl0tEJFlGRBG6AoSgS3WqsQaxKFxbjlVVztW8VG9EQr+LkTT4r8oBRaCqsi6nUPYt+OlZzW5JD0294YPAy8l498L+V36Lgp9f0O6/SWek/vU/IvIbL8bSPCXrZ6Jw1psVaNVapXGUZ+cKJJ1/b0gqurye4musA6y9rgZYJzyOhD4XhgxP/tcPi2i6lpnaDUDKdfwexIu5RB5+yeofxYAo/pV+/89B1e6Nl5lU1zhYR3Pu3Lk+acDBjkPSgINFTLaPOQIh7ONs2xYh/9u/u9M4lDnoxKE3S7xJq/0IxK2zyoGx6DXpMlTM692bkRjFqIqn5nx07txZFsOu/c+pmGHxko9QOFvbYWTOWsjOntOBoiUfo2juO9p70JQGSL7sBRhbledXhgI5HZi8j2+F7cAGzdgL67cmDro2lK7j5hqXrUjQeBkFE2Y0C+EZ5iOGasyPyxd1MTcpP1FJaUi56jUYGT2MI2PtydwPb4QzJ0t7VAajUIxl+R1FebVybmUg0+GPNqPNqlCQwCQxBZZxDyGh5/hAuvDbJv8biiDNqSjglJQC6/jHYD5jVNj9R6MDx+lD4pDAtmkuXGWRPu/78LAk7Z7vQxZJU/sjpZgRbl8mSlPxexwM04NshKWf+sxX1VnrKSrMbftHA76Q+6RyMRWeeWhAE2V9qAwc4rMd8kBq0IV79+7Fn3/+idLSUveoKbBESu/AgQPB//a0PXv2YNWqVRXa6/V60f7ss8+u1L4GQSGHWgcR8LeP8weHrwNIy7l3InHIDXUQybo15bh1VqdPny7U8Ro0aIC3334b/fv3xyWXXCJk33/44Qdce+21osj2sWPHcMcddyApKalurVwdnG3OGxfCccpHPpfZgoy/LwkeFYdNiQ5wc+4o2zzodGCOKs3U4RxYht+i1JQMNALmYxTc0GW/OdHrdLC8sd5aD4lDJyOh9wXQJZRHr0jTJK2UDiDzBekw+IsikzLL3Ejbzj+gT2P70TC1Pzt4bEK4omjhlLIoqHIx6c2WUfeHjZ193xrkfniT24Gi05dy8yeCJhysidIvy79WynZkNEVCr/F+HV9XYbbSft9akLor2rfsVX5bpx22PatQ/McXsG1f6lO0iGuWfOmLYUcmKTZUvPJblK6fKZSBRemUoZMVKnwEnARXST6Kl38DlmxhKSeWzaF4kaFxx4j0H+x6BdzeXgpBo/WVU5pgRfrDc4Kuy+p9fz4/Rb9/BtumeYLGTCq/epDCtlRNNlEsauITgFftVs25sB7uT88KvEn5Vo20X+a3k9JsGX6rePYisb4B4xlIQ6cDBT8+g5I1P4nWfG+SRREPIlCBDD8WbViK5tSpU2Ivw/2LxWJBmzZt0L59e5hM5eJi6tjY/uTJk9i8ebNob7Va3e15kB8Jq/IdF4mbyD4kAgD87eNCAYjl19Lu+jaUS+U1NQiBuHVWPTH89NNPRX2x++67D88//7xwVJs3by6aPPbYY7j33nvRsGF4oh81aM3q3lCdTth2/g7SdH1FTQgKRVos592jOGYBRDVcRbmifmLp+l/cmNIZtIy6LyoRJOYCZr95kaiT6deMZpHXae4yQtS9LJrzDuyetSkNJiQNu0k4EN7mOLYb+d8+DodnXp3RLKJ5LPERTXMc24m8T+6EM/eYuA038VRQ9lfDMpjxFM3/N4oWTXVHFBMHTYLl3LuAIBxWx+EtyP/uCRAn1ZhrmMRoWP/LKg2HeaYF3z4B1pYsb5+MpJG3wlC/jSJQtHmeu6SJv/kknHmxoIlKix4CLJXEXFUtoyOV/uCvYTurWn3zGSic+Yr72Wcb5g9bxv1NRL19GQ8eCme8jJK108vfQSn1kXT+fUjoOSZ6QEWwZx7ikFEg8oaZEzzidiQNnRzBO8iuoomAz3fc+Xcjsd8l0by17LsuIRDgPi5YSAyNO4m69dJqNwJx76weP34cL730EkaMGIGxY8figQcewEMPPYTGjZWk6ieffBI33XQTWrRoUbtXqo7OjpEjRh3s+9f6zwMsw4eKpSxfQafAn5NEhyrvs7vhyNrpjoTRaaF4T4WoWQRxV2jAt/ncTFe6lU4vojROW3El2jD/nnzFK0KcSTVGVPO//psQ+PGWeFHavwrm3kbFmIdC8ah9a9zdJ1/zFswdKf4RuuCM51h5+p/78e1wlDnuwaoD85Ag79O7YTtYmYatMyUg5Zq3YWxzZjmehdnI+/Qu2Cj05A2awaSUlrEHXs80+bIXYe5+flTgl50qCJSsmCZUarWMtPHU698P6nAjGFyF6vDHt4NUeGE6PQwN24p3ilYtV5Z9yfvsLjiO7ih/B5kSkDzpHREtrzHmcsJNHRe1YBsg7f4ZIbEeasyca8lA+U7N+/RO2A5trvybYUpEyqR3KpQXqyXTltOoZgQC3ccZW/eFdfwjFUdH5fHpL4g9oJZR1I3ibtJqNwJx66xSNe/bb78V9cUcDgdGjRoF5qc+/PDD4h81kvrcc8+JSGugzipzYDnpumz6wlMw5h4WtFenJRP2jJYRcyiIq6HwJAy5R8r6r1/Wv2/EDQUnYcgra2+tD3t6S+hL8mDYuwzFC6aAeVFuIxWXpV88zGVKgo4UXo/yH4yQMvpob302dPaSsv7tcFrrwwUd7L+8INTlVHNktoV54tPQZxKL6JltxxI4f30J+mKPOns6HewNO8GpN8OYcxBcn2iYoctI6Mc/GfmuXU7oVk1D6W9ldWh1Orh6TID5/Psjfi9GMl0/PSHWlEYlWf3FL4PPQJV2fCfsX93jk4Zd5fV+GriMiXCkNYMzpSFMh9dDV1peF9GlN8LZaTgSxz2uSYe2O4FjBS4U2ACzAahv0cFamQ1Y4e75pcCJQhdsTiDZDDSy6qD3cybg2T7FDDSson04WMT62pJvH4V+N3Omy98TzoRkGEY/CmO0DmvKJu08dRClPz4Jw4ny0kvG5mfAfN49yjPLdy7fQXqT8g7av678HVSvNcwT/wl9/VaxhjDo+zuzD8H+yc3QleSLa80DJ8E1qDLzI+iO5QXRRSBrG+xf+65jbOh3OfTDbo/uGGTvtQKBcPdxzqQ0GMY9WeHAWAXGvns5HDOerbhv4q7VlAjTHT8E9vtfK1AOfRLMc2cKQU21uHVWPQFdsmQJvv/+ezzxxBN45ZVXcNddd7kjq//85z8xefJkkd8aiOXl5eHIkSOBNK2VbUyH1yJl+RToinOhczngMiahpFV/FPS9Dq5A8quqQMV8cBWSV0wVmxbRv4n9D0BB32vhMpgrXW0+sBLJKz4Um3u1fWmTnjDkHIQxe38Fx9SlN6Cg/43Q5x9Dwv7lYg625r1ReMbFMGVtEfeF06N+nU4HR3IjsUnUlXI8TjEel05f4aVH5zh3xCNwWupFf81dLuE4W9b/D6bD6+C0ZKC09SAUdRolNrDCST+1G0lbZ8F8dENEx2Or3w45o5+LaJ/szJCXhbRZT0JfrNCbHdYGyBn1D3EQEnlzIWnjT7CuLaf9FHUchYJ+VZciMR7fgfQ5T1d8RsIcIOda3H4ESlv2hzMpAy5TAkwndiJp048wHtsGZ0oj8XlJ2yGaz7/N4cIP25zYne2CzQEY9ED9JB0u7GxAA6WyTCU7mOvCT9udyCl2weFSHNwOmXqMa68X/+1tB3KU9rkl5e07Zuox1kf7MCGJ+eU6WyESt/6KhH2/Q194GramPVHU81LYkxuHnTsdyOT0hSeRuvBVGE+WU8fFYYrT4X7HuXQG9/eFfdpTmyJ35ONwWqPxnQlk1GG2cTqQsuQt8V6mORNSkDPmWfH+lRa/CJiObUXa3Gd9vhNLWp2NvMGyHFH8rmB8jCwi+7iel8Fhqa/9jua+qeA4LOumwXRwFfQqewVAUeexKDizZgtTVscqJiQkgKWuaqrFrbO6a9cu4YAmJiZi2bJlQlTp8ccfxxdffIGuXbtiyJAhoErelClTRKQ1LS2tpq5BtY2bKqW5U2+AI/tIJcqPyIEcfmtYmzmKseR+8Fc4crMq9z+SeUwVT9pJDcmdwvbH/BNFmcPZ/TxQ9U2LTqcCSGpv0Zy3RQ6hWpeTn/lSkWN+FVVqrRc9E3Ipi2guHvMkSdEiTpEw5uxZRtwOU7eRYC3KSBipzcwlZh1MYaQbX/q8yLeNlmmqA1/5f77pag6boF5TbZUUae/IfKjjZH1fy8jbQ6aVltqd+M+iw/hjt0eUvWwwTdLMeHxca6RbKgqoZBfa8ezPe3E0l5HliqHUc7tk4JqzG8PoEWI9XdY+S6P9+d3q4eqzGsHgLyQbKjh1/DrSwwu+/4ei2uzvHcQoZNcRsF7yfFy+g4JZRr4D8j65Q/l+6fQQ6uYDrwmmC9m2mhFwnNgran9TKEzLEodMhuXcO6p5VPJ2NQmBSO/jqpy70468L+5TxAzLBO1Sb/kUhkYdqrxUNqi5CMSts7pixQp89dVXQpadlOCXX34Z9erVA3NY+d9UyGP5GuazZmRkSPn2AJ7Bgp+eQ8mf2qpphvqtkXr7V2FtmLg5U1UhvYfDXFJ9SkURLFdpAZi35c/4Akq+mNS4NoGNzV4K+7FdYqPoyNrht++E/pfCwpqL5gAopAHgG/Emosbo1Arquuo9qGLLHEvoK5Y/KVn9E4oX/9f3UPQGGNKbIuncO8UBQLhW9Nt/UPRbeX3YxIGTxCY1XOXkqsZF+iRruQpRF0Z3G3dE6i2fVcqTY/HxwhmvwLZ7ud+cZ0P9Vki+8nV4c2mLl3wsapt6m6FBa6Te/CmY5xyq7T1RjBd+2YeCEodmF/WsJpiNFR3SErsLp8kX1jCTQQde4ylaXWJzgg6rltVPNuHpiW2QlhQZRdFQcait1/EgJ/dfV/hUJ+a8E/peBMuY+2tHbVKno2wTqaiy8z2Tdu9Pld5RtXW9a+S8qOb88/Mo+fN7zeEbm3cXOdcsFyZNIqCFQMF3T6Bk7Qy/4AS9j6sCatZdzfv8XnerhLMuh3Xc3+QC1WIE4tZZrcWYx2xqOW9dDMeJcmpahYGYEpDxyG9hKWVmv3YBmLsUEdPpkTT0BiSefY27jEww/bqKc5H9f+NAtU3tX2Ez6j1ZFg0MpuNqbssIMZ3PElFGJEs41oYGbUFRAeZreptov2gqSjbMFrm+6iGBM/twJSxYEoOlZSgo5Ti+u6x/C+i4sSalT3PYYT+6HY6j21E0/z04844rm9P6rZBy7b8ipv5bFdTCUV74gTtXOaHPhTD3GC3GAbsNJet/QfGyz0HVZ7fpdEKl2GW3wZl/QjibLINjGfOAwLUSnowcz3kXOevnwVx8CnajRZSIyZz4MHjAo2Wldhf2nyoGo6BJZj2apSe4I6QMOp3It+FoTgn+3JeH+VtPRyrQWxVclT6nc/vyJe3RIKWKBNmge478BSfzbTicXQI665nJJrTKTPSboxv5EYTWY/arYyrm3Ht2Y4zdO4jPIZ/R43k2JBh1aJyWEJHngIJ1uR9c5z4Y4uGVqcPZ4junT28aGohaVzn5DtohSivpzJay/pv4f2dlbQ/8HRe5kcZ3T04HCn99DcV/qGkVOlBsrpyZpENCn4mwjHs4rL1BfIMgRxcOAn7fcWHu43yOy+VUxA/L6rnzdzztti+gryeFVsNZy3i+Vjqr8bw6ER4bywvY967W7JXOSdo930MXRt5q/uf3onTbooiMmpHD9Pt+DqsvUtLUl5l3R3yppd/7Y1j9V9vFLhechdlAaSGgN4o6nX4jei4nnIU5SnuDETpTEhzZh0SE0VtRj86sLqU+WAOWkSAd+09tAOvEJ2Bq06+y82YrRuH051C6dSFcJYUVaoqmXPtutdVz5cBchTnI/fg2tzowabE6kxm6xFQxLmc+harKRXaIG518UpRdjMjaigGq+iam+Iyul5Cqu+AAtu85Ar2jBE69ESlp6bj53HZonZlYCR+2f3/hYWw4mI9Sh0tQbBulmnFF/4Y4dLoEf+zKwckCOwpLHWC+aiyNEdVnL2yLDGt8R1Y3HMrHlEVHkFtsh9MFJBj1OLN1Cq4b2Fj8dzyb2FDtUOhqld5BGc2Qfl95yZrqmgefu0+XHcXy3bkotjuF05+SaMT1gxqjT0vfZXYCGp/DhvyvHkTptsVlzXWCEaOzZgiFdh6QhWukWBdOfwGlW36Dq7RQeWel1FfeWW37a7yz2P55lG5l+6rfceGOryZdL1JN/nuLOLijET/LhMdR8M2jsB/arExFp0NC/8thHfNAQCXhatL85VjDQ8BVnI+cty5yPz+V33Hh7+N8jZBpXznvXu4uBWhs1g2pN30smRzhLWncXi2d1bhdmsgOrGTV90pJB4cPCmGbfki57l3hDIVqWavnw/TDg5qX701oj+PGytG6M4pWIdFZWZ05v8tEtLzyqVCHIq6jo5r/1UNiQ1PBdDoknnUFLGMfCqv/Gnexw4aSdTNRsuIb2I9uq6CeXOlHJr0JkpiP6WXMEynd8Gulv+sSLEi745tqi6pyAC57KQqmPYzSrf4PSPTWDJi6nYekQdeChyCBGp3NqYsPY+nOynVx6YD+pU+DSl3RAVizPy/QW/hsl5xgQM8WyZq53GsP5CNfgzrcol4CWtZLrHSNr/Z9WqXgjuHN4trhY0T1mZ/34gTljL1mNqFnfVxyZsO4jrDa9/6JvM+11VYT+l0C6wWPhf2sBNMBI6rfrzmO71YrbAhPy7AY8ffxrcXhSshGWun058Hfm0rvlNRGSJ08BfqMwMQQNcfgtKNwztsi/7xS/2mNkaSRX2nbsQyl62dWbp/eBKk3TKnWd1bIuEbpQjr9xSu/Eb1TWTXlr++D6tWOY7uQ98X9cJ464P7MMvZBQVuXJhHgQbVt5+8o+u198az4sqi+41xOUaO6eMU05fZ6I5KveBnmzsPkAtVCBKSzWgsXtcKUXC7x417yx5d+a0Lyh8rKOpCdhoSGiMOGPe/ehLQT6ytdv9/cBu83eBB5hsp5L+fl/oQLssteNmVX7jO3xcyOj+Pxy3qHNhb1KuZ8LvwARfPLcyr5kbFVLyRf8X+gE1MXzVWch9KNs1H46+uVHfkwAGGtM0Yuq8scJ/cjb+qNPk91KfJi7jpS5NCylBH0GlK5fgZ74FQxnp+5D3nF2jml4c7TYtYLh3THsSKcyCs/RLImGHDbsGbo1SJZ8xaLd2Tjv0uPggJNqjXPSMCDo1qCeajetmh7Nj5aekREej3t2oGNcX7XalDADgOoD5ccEVRpLeNcX7q4HRJM8R1dLVr8IYrmvFNhCsbm3ZB81ZvQJ1cv/nxm/v7DHkGp1rKhHTNw0xA/dNoq1pLvltz3J4HfTS0Ld/PqLDiF3P9cB+fpyKSbUADKMjryJbbCeOSr7VLWxM796BbAoeS0C8G48+8qOxRywX54K/Km/FUcCtLIurJe/CzM3UZW2xjljeIPAUbhC/73BGx7V/lV1q+Od5zz5H5kv3mhGyRT+7NBhpe02oeAdFajvKbMGyz+/QswIdxZeBrGpl2ROOAKmNoPDFlFNNAhky5VNPcdFC/7srzovCUdCWdeDJ3eIDb5pZvmunP6SNdKvvoNmNoNCPQW7nZF8/6FooVT3bTLvQntsN/UFvsS2mGVdSCc8L2h7Fi8Ee1LtsLiKChrPwgmowFTr+8c9Di0LrDt/AO2favgKi6AqcUZMJ8xSqhV1nVjzmnO+5N8RtuDxcfY+kyk3vCfYC8LuT1panlTb3Bvprw7MrY7C6mT3qngpDqcLvy5Nw9zt5zC/lMlSE8yom/rFIzuVk9QIU8V2LD3ZDE2Hy7Aqn15Ir80UmY1G9C+UZKgD3dvlox2DZNgNugEvXXlnjwcPF2MDIsJPVoka1KMPcex81gRNh4qQE6RDa0yk3BW21Qk+XHadhwrxPqDBZi3+bS4H61jIwseGt3S73WRmnuo/Tz63W7w0MCXJZoUh79HcwWzZhkJIld45oaTWFcWgW7XIAljumeia1OLpvIx8zZF+4P5QuyqPdufkYkuTbTbhzIX1ge271sFZ1EeKFqT0GNMTN5BRTYn7vpiO4pZoFfDGqea8epl7UOZoriGzmTO6xf4FDPT12+N9Du+FvR71Zwul3g2Z206hd3Hi5CSaBDrOe6MTJGfrBp/z0o3zUPB90/5ZYUEM3jm66fe+GEwl9SKttRyyPvsbtBhpelFlPmDSnnFpRvnoODHp5WUD7ZLa4TkK14FKZfSai8CPAwie8G243c4i3NFtJ37Vh5gFC+cUjHwodPB1HGwSK9xZh+s9necW4RSqJDrxPNp7jK89i5OHZ2ZdFajvPB5H92G0j0roOMXqcx4QmkZ/4gQLoiWMZeANB77/jXlP+x6PZIv5xd5qJtSV7LyGxT8/JLbmdWnNUHa7V8GJWpUtHEuir/7u9tpKDCk4KXGzyHbEHrUIDXJiH9d3TFa8Mh+ubHMzULu+9e6BZLCBSXhzL/AOuGJcLsJ+HqKQuVOvREu5vNqWOLZV8EypiItnU7JN38eq5Avypy91vWTkJZkwO7jxSgodcAehXzScT0ycUnfhqCwUaxswbZsTFl8WNl46iAiuGe3i1+lT6olbzrkQyTNA0QqICeZDMLRofNzPK8ibdhs1OOmwU0050qa8bajvEf5urD9LUOaikOA2mR0Uh+YthM5RdoK0aSG339e6CIlFDPL+dcVQvhI0/QGmHuOhXX8o27BniU7cvDh0sOgMJn7N5KHKY0teGK8ImLGclV0Uu27V/g8nAplnRL6TID1wn+EcmmNvoY5xcwtVtOCkobdjKTht1RWcXc6ULTkExTNfds9X7JUUm/9DPrk+jUaAzl43wiwpKBt/7qKiRdGsxKFL1PgF78h1Lf4yz9gbNlHCHPFwpjmRbaFSkfWW+sh9c5v6ixzLhZrUB33lM5qFFEuWT4NBTNe1LyDoUknkS8TTukLX0PnRoF5Q0odKmUDYMhsBetfnhLKrxXMYUPh7LdQvPxrN6XD0KANUq55q8rcIorJ7F/7OzJ+vg96p0KVPG3IxHsNH8ZRU8W8pBGdM3DDORXpZVuPFuL/Zu9HUWnlU369TofL+zcUES9ZBzI6DykVHwu+ewqlm+ZUugHFiFgax9iyp/szipNQpr5083zt9pPe0VQojs7oAVdJPvKnPSJOf71Nl5QilIk9IwCMkj43Y69QQA3U+OwxGuttzCn925hWaFO/XGSJUbk35h7EliOVnSu2f2RMK7T2aB/oGCLZjo7cizP3Y3PZGHko9Fyciiwxwv38jH1CjErLfK2NL7xIlR7dPbNCjisPJxhl17IOjegstQLfRbXBuPa/bDiFr1YeE6XftOyuEc3Dc9AdNhT8+AxK1voXx6OgH50jR6dz8cKcY9hzgpG7yjhP6m3B0NKlKF44VRGZ82PinXX1mzC2Kk8f8feOY1dsb+o0uDYsb8BzYFSVZb/IrKGJsnW3fua3fFLhTOYG/s+9RzC27oPky18GHQNptQuB4iUfiT2h3++aJV2k2CQNney/ckA1QVO87AsU/vKqcjfWeB59P3hYLa32ICCd1SiuZe6UGyqpr7pvZzQj7aaPYGgSGaqr2q/j2G5B72GpEtX0yZlImTxFOKya5rSj4KfnUbK6vJ6kqeMgpFz1hs88v30ni/Gfebtx/Y6HkVlSfq9PG9yBlUlnV7hN2wZJePD8FuDG2Nt+Xn8CX604pjksbkZvHdo0riM/UXx8qqVrKurlf3Ef7Ie3uO8nIv8XPIqE3hMqjYHR2PzP74P9yNby9qZEWC54DAm9xlfLmD1vwoLkeV/cC8fR8pq6FHtitMTc7dwK4yF1ls5qICq8LOcysnM9dGtmEeq+B0+X5/gx1/TWYc00lVPpCL86e79Q/lXNYjbg9uG+c1CrG7T1B/OFU63mvI7qVg/XDGgc7dK4QU3T6XThH9P3ClqoltHpv2lwU2w+Uojftp72mYMZ1E29GpNi/P6kTrXmsIy5zlMWH9E8fFGnTvotc58ZdQ/VWDs7/8v7YT+40aMLnRLKd3ocTBqMKE1rhbctN2OfvrLoUoeSLbg+ZwpSSk9UoP3qEpKFurAq/sObMIVFYSuV56+pN9d6x6mfmXuMQfLFz8SEkh0qvuFeVzT/XyhaMEXpxmBCylWvVanSLGjDXz4gItvCqAfQZTiSr3gl3OHI6+MMgZw3/wLHyX0+R2Vs3AHWv/wThsYd4uZ7w4P0nDcmwJl/UoybtPb0e6dLZeA4e7bCGY50VsNBr4pr8z65Uyim+TPWdjS17SciUoaGbQGDGSUr/wfb9iVwFuWImo4JZ10BMyX/DZWdPTql7tyCohxx8qnml/C+prZnwXrp825KBOlxM9afAjespDu2rZ+EUd3roVtaMYqmPVzBuabyX8GgOzFjW7EoxSHaN0hCm8xE/LFxD646/Draliinsw6dEce7X4OUkTcLpVJGTRlpYv8D2qX6jU4wP3BbltKeVD5SNRm1pTFn6aFRLcGoiLToIMDoA3OXHUe2ik0gS9YYW5yhGengCPjDULqZ7bdBZ61X1r67ZntGJZn7OWfzaVHXMTXRgF4tUjD2jEzNkineOaWpiUb0bpkscgipVqplpLyXbp4HR9YO6JIzxTNvbNa1UtM9J4qFs+orX48O6llt04SwUYeGSW4nhc8z81yZU8ocV+ab+ouQ5hc7RA1V0d5iwhnNrKIuaLxYqcOJN+YcFO8AWj2rCY+NawXmK8aDMZLKAwI+N2LjodNhcIc0UQeUa0HK9lltUt10akYM950sEfOZu+U0ThcEHjn3N1/e955zm4v8yVhStyOxJsz7fXX2AVBdmcYDFL73i0od2J5V5D4U4AEh6c8D24dJDafy+MY5cBzeDJ1zl8XwAAAgAElEQVQlHabWfQBToqgZTcZPeR1PoEifhOXWoWhiO4gWpXtQoE/BKWN9tCnZAbOr/NCnWJ+ErCaD0GzsbThkS8Hm36bDcnoHSkxpMLbui2Ejh6B+svYzrL7jeChn37MSrAdLY43W5EtfqDPRVeepg8j9781umjbf9clXvRYQw4ulwvI+vxf2A+vcjyTLoukzmggF1oSzr5bUy0h8WWPcBwXS7Ic2aY5Cl5SKjL/NC1qssDqmRG0SHrwzt53GGvKWUfdXprZrDcbpENUjWG+Yc9cnpcHYth8SB18PQ0bz6hi+vEcVCEhnNYqPSMnqH1Hww9OB3UFvUHJ4dHo4i/Oh86gPCaNZlDjQinQxZ8+2b03F9mV3NHU8R/wQe1KN/zl9L7ZnVczP4kbsxsFNMbClSaEHHdlW1oMOSxv+BdMSL4TLSyDp0lMfY3B+OX3U1HsCLBOegMEQnOKqNzgkp9Ex/r/ZB9wRAEZkn5nYpoLYRmCgylaxRmDO5lP4YnlWhWgmWZVdGluFg+RtFFn5ckVWhZxRtu/axIpHx/pgBgQ4ydMFdjw7Yy+ychV1S29j/iY36WEElQIcSeybsdbrQ9N2go4r7ex2qbhjeHz8KLOsCsurqExVHlbcNaIFzMaqV2beltP479IjEQPYqNcJwSs+G/4ErCJ2wyh0dKrAjse/3+VWteb3iXmpPDTifx/KLgGFrBjNpjVIMeOVS9uBc4+4Oeyw7V6Bgu+eFGJMgdoJY0N8XP8OHE1sC5PJKA4zPRkSHKlnjqu/fvn7lvPvq925d2QcMcdNp3EYHOj4akq7wtlvonjJJ+70oNTJUyvQpquah+PEPuR9fFvlnGSdXtTYTplUnttaVV/y8/hEIP+bxzTL03G0rMObcn3F6gpxMwuHHXlf3i8CPTTWkE+5YYoI+FRlLMdX8P3TXhUzdDC26K7UbpUWcwSksxqtJWANSNabW/NTpTswn05vyYCD8vtluZ6RHgZpEGl3/k98YWmMPny/+oTYBPqz1qW7cNPx15DiUGpLluoSMK3e9VhpPQcu6KCHE+fkz8NFpz6DHkoumbFJZyQzxzUlcoILFMH5ca1SqJx2ZutU3DWiWa2h5EV6veOxP4q4PDdjX8Qomn8d1AQju4Rebog04DfmHhBqsZ7GTfnQTum4fmCTuKLCRntNp/15DNPXnXA7hWQwUFk3VkbndNmuHHyw+LDbEWmSZhaKxQ1TAo/6vvvbIfyxO8c9L84nLcmIW4c1xRnNKs/vnfkHwfq42lmcChrJiQZc2KsBhnZMR5K55iiJk+r9zvxDWF1W+5f+54W9G+AirxrBLG/04dIj7kOi/m1SRQoGhaaiYSV52fjz63fQ8uAcWJ15Anst17jYYMHclPH4LWUMbDrPskzaV1x9ViPBwqjKRI7b7DfcZVtIHyaNmHTi2mpkzuR88FegLPKUcOZFsE74e1DTJfU698ObhTifllkv+mdM0kGCmoRsrI0AS/0tmoqi+e+hwsuzrDXTycjSYzQ+Xo2OKtPgVEvofxms4x/xO1yKwvEAxnZ4i+Y7iPXmk4beGK9TrjPjks5qlJbatm0x8r5+CCirUcaCxcylM3UYBMuI26CzpAmFw9J1M4UYhWeOaSSGRCc1/aFZsButWL0vD7M3n8KuY0Wwa4jFeN+PdKwHjj7lpmCR4nvE1FxsKLKNmehatBYGl+KoGuq1UMQZElMiMWx3H4z4vDb7IDYeUqiKjACc0yEdNw9uGnWHYvnuPCzYflrQkvu1TsEFPSPnhEcUpDjvjHmbT/y4p0I90HCG3KdlCu4/PzSl0uwiO576cY+bBslxMFLXPCMRFP8a1D6txlM9g8WWEeanp+9FbpkybLemVoFvQpQclKrGJwTXZu0Hy6vQ0i1GPHVBG0H/DcbooM3ZchpLd+SIUkS9WqbgsjMbIMNq0tyMsD3fj0t35oDR994tU9CtqQWf/pEl3gGqkRacbjGICHR+iRPzt55CTpHj/9m7DvAoi639bkvvIZ1QpQooiFiwgCKComLvBfXXa0VsqFiuvRcs196w9woWmoCidERFOgFSIL333f2fdzbfZnezm+wmuyHlnP/3uSGZb7753pk5c86chtG9IzF1ZMfkEW/+moNfNhfZZU+6sN8yMb3JWue5QKV2dUapja8zXwAzRQcgGzIzbT+7IBP/ZJYisTYTt+29Bwar++zESBqEjJNfxdJtJaq8jWNtYXdrguWY7j3FlkG4OWIG0bL3b0J9xmrb+WIKQcT5TyvrYFckukaWvz9dWbVJ+sgERE57VSVX8oXqdq5G2XvXN8o1Lg8HHTwFEWc84EuX0rYjIGCuR/kXs1C7cbFT7VSGBdGgQjfvsBNuUGE/ARfA2oKH1aJiq+s2LbH1YjTB2KOvSgLFtemYx8JaXoDq3z+wyd/lhU5Zjh2HQM9EugOHjDnHSc7lnqr+9V3U/btElXQKGnmKlMxpy9y18KwoqwEAlzc1jAvRsu0pd4RLX242UyrLcFR8cS/qszf6ZUQ1xgjMHfsW1u2zoMTFkuTNCw4vX4pzC9+EocF66u4ZdcCf+wTobhwIomDy6A+7sXWfrcYbFdZLj0zGhCGByUDIeMn3ft+r4t4ciXUa6QaYHN11b90DMX8rd5YqAZhWfX8Q46XpCuyrOyYtvM8vzMTmvbZ1REF8wpDYDpdUyB8Y+drH3A0Fyu2axHCA64/riUN6+/fiyZsxUal86qc9Kq5Zm6OrGmInA+CM6s2QkFNSi+/W52PVrlKnjOUGnQ5mlzWdHheCa8elIT2uY8TWc3hUwMnPNBqUHIbbJ/XyeBnBpHn0hNCyL6fGBKvSMSwH5C8qqqxXpZNYA5cUZS7BnTkzEW6x/duVTP0PU2cnieNav6ccb/+aY7/QcG1PzwB6CHhD9Xs2oGzOdWDyILXmkgci6rJX1UVyVyNmTC//5HZQSSfZ4vlm+Jwgp373epS9e61TzLEjVsGHno3wU+7savB16e+xVpeh4vvHULvhB/t3UvkKm3RLkySFnQEIc3E2yliSzzXMQG9Q5SJpYKndsgz1u9Z7VFDdfqfBBFPf0UreZdmmqiWv22PfVXu9ESFjL0LYCY2W3c6AV2cZoyir/p4pqxXln85UCWs0Cp96H1jPzb2jU+MAti38FHFL3Je6qYgfjOSLn4IhqFEY2v7rXMQvf87tF+wIHogXE+9EvZPrlOeP5Y00BVVDg9cX3X3zP70X0dt/9vCQTimqQUOPC+hN257CGtz99Q57/CoVFd6cUzj0Ny3fVopXlmTCnfH56AExuPrYVH+/ssv298f2UuXOqSXKcvehdOsd3adRMWLynNkLMj26DdOF8fD+0co90ZdyIlRUV2WU2q1LTHg0fUI6mO21uxMvaGhd1bLuMj786XMO8PlCoC04UglhLL1jxmXtUmp/V43hRcv23Gq8sChTWWmbo0P7RKmETB2BqPQTUy2ZWJBBhwem9msxUd2qnWV4ftEeh70Sodyw/RG+mltWq5ThwvI6u8t1nKkWM0ufQmie+0va8FNnIXj0mXZIWebssR92YbuHLNFnjU7E1IO9t3LXrP4KFd89ZHd7DBp+IiLOethnJa4jzHlzYyh9+XzUN+SiYLhO9I1fK08vX4nZ10vfuhL8X3cUcswVCJtwna/dSvv9hIClLA9lb10Fc+Fu+x7QGU2InPZGQ5LF/TSwtrzWXIey925A7Y6VTT1peKC0+fJcBxgMsJrrm/avN6g8Ma6VCNryOfKsDQFRVv28Emr/XYyKz++Ctc6Wkcx0wJGIOP8pewH05l7HpEJD1z2FMRW/QYfGFP9lhih8EHc1NoY21rzU+rm44GWMrljulGCp1BCN9+OvxqaQEaoZazz2TQjF4OQwdciv213WJJ6LlsNhaeFOwyt7+2rU7VzldsiMu429faHbDMV+hhR/Z1XgxcWZYJZV9T0hBpwzOhFBBr2ydh6QaIvL9US0kDAbZq3ZqjKeumtP17T/frcTGfk2y44rMSvx7PMG+PvTulx/FO4XbSrGp6tym62PyeyuVxzV1KV7VUaZSpCjuaa6A4humpcdmdxiwq3aeisYl/nj37Z09iRal6Yf39NtGaUuNxlefhAV+f8tzrLHiWoxjf5QUDwNgSV+aMmjMsWaryyroskQxwyMUTWZA5Lgx0tMXJsxLGHeX4X4ak1eE6uq1pZxsUwalhQZBKPB2R68t6RWWY25Jr3hWb4O05HHEbd3l+fYEyqRX143Lg3De7Ycj0x34JcWZanLHRL7+r9jUpWbvC9EPsAY8dzSOnUpxLX0yepce0knLcnaVcemInrvalR8dR9Y8sZOej2Chk+yuZTqnC+V/swsx+tLs5vEnvNZ8ncq10leZramVbX8o1tRt2OFenVXyQ5M+cOc9TfMxTmqrFf18vds0BpMUJfnB53ky3Q6ta3Z8AMq5z0Jq5u6t6xuQEu4Piqh1f1rD1qK96oSaaynbYhJtSlPBt9CAto8iC7UATNB1+/drLL5G+LToTOFoeLbh1Cf+Zf9K1mXPPysh2GI9847oSPCo8rYzJ4KKuLNkk6nyjkaeg5TpW5q13zt/AyThvU/DMyAzDJcFuaY8YJoeY28qPk6tV50I01cEBBl1Z9LwmJB8QtnwuJQoyrqmo9gTBnU4lto4Zj5xQ7kF5djbPkiHFaxFLH1BdgYejC+jzkHxYZYleDIlYzWOhxVthBj2N5ciH9CR6r2JYYYpMaEqGQTtF4xDo1ufsyguGBjIZY1xHNR8D/30EREhxmb9F7y3GkwF+5xP3ZTCOLuWtouyioH8MNfBfhgRWNSBwo7RMNo0KsyFtPGJrtNBsI4tHd+y1GKqtVqVe2P6B+NS49IUu0pRP66tRh/7CxVWWI9XboFm/R481L/1sRtcVF0sgZcwx+vysXP/xQ61XKcNCwOpVVmVVqEmUbHD44BLdXuyoEQf87DF2vzVFboxKggVUqGygwVHCVQAkiNDcZdJ/VWiXM80S+bi5Xiy3GRekSacOfk3l4Lsp0M/lYPlzzhfoeLGl7MMPu2u7rIrX6Jw4NcB6/8kq1KYSkXcdv/K6Lr6f2n9u2QSYw41BmfbEV+Q/kXd1hQMWOs7eH9otQap9LE5E10fSUP4veaDHqM6ROFaUcl+yU+2JXH6eim3LDmyScvOSIZJwz1PnQiu7gWd365vXHfRJjw1NkHNFHAPa2FOrMFry/NUeWb+DO9IDgOXghqRE8exs6GBxuUpcNSlovKBS+BuR70Mckq8z0TALHmsyuxF1pnP1uTh/W7y5QnjOa6zLYsNUR3Z2+JylzJK+fba8CqPAw3fA5dJ1WMKKyXf3Yn6revgNVMnskNZsOedd2jpr0GXUjLFxce8bNaYc7dhqpfXkPdjtXQmYLBWrY20ql5o0W8LVS/ay3KP5sFS0WBmhfOhfGAw1VNXNbZFfINAWVE+eq/SlGF1WJLJKbT293C1dro0QeRV7wBPeNSOzHxAqr4yROdvs3pc/QGZfkMGXuJUsptSUh1ym24asELqFUxqIkIPvgU0K2dWcJZ+oqKfvWyd1G3ZVmz6BiSBiD6uk86MYIdc+iirPprXpj999uHVLC27VQwInzSLQg+7Nxm30DLAuN3WLKDsZn+ie4D0mKC8eDUvm3K5shsibY0903JkDII0Ve/3271tihQPzN/j1JgbKJto+LOn+j+dZqL+xfdCh+ZpyWQcWivAygsUYHaW1rjlVcI6xLePaU3egXA/dhfS3B/9sNENFQwWTpEE5QpiJ4/JgnjBsW0eWjZxTVK8WQSHu1CgZlirz42rYmlnH+nZYi1OjU3ZCq1145PA5MICTVFwLUGLZUbKjn+dsPNLavDw99noKCC5YOcL99am1CpPeeTF2a8OPOGiB2tqEzaVF1HrxDn72VGXtesvN7069jGE4/T2owfHKvm0dc6scsasgNr5WHo4nzNuJazA1MZ/2RVLhgL7fbc0OtAy/mlRyR7rfy2hAkvAV5fygzQja7+E4bG4YIxiV6ff6yvWPnTsw7ZgU9D2JQ7O112YFpUK755wCn+0BG/sCkzETKmeZmkJbyb/N1iRtmHLBnSIMTrdDZXyGETfe6KDyhX47f/D+ai7CYX6MGHTEX4yXeA5fyEvENAZXB+80qYy/I8lmWj+3v41P+qi4fOTkx8VPb6NGWVd0eUycNPntnqzzQXZqJ8znUeDTlMxiRxq62G1+ODoqz6CVPX7L90H4i44Nlm3X8pgL+6NFu5nmoCvqfhnHlIAk5gYiEX4yrjktiPK503Jgknj4hvU81Ia30tSl46B5aC3U36DzvpVoQcfoGf0POuG5YdWZ1R5rYx3dVcYxDp0qbFbHn3huZbUflifUK6kgo1IsA4shcW8SKhwn7ZQqs1rRuDksL8pvAwpvWFhZn4J9uWEIXEGOYZJ6RjqIMSSnfLx37YbXcl5ljo+rs/y7J0hvXy/h/77C7TdNucdXIfv691ZqddvMk5gZmGDa3uj5zer0NaVbUxUnm744vtHmv1+jLPvFB8/Kz+vjzSpC1jvDWXXdc/8oLm+fMHtKrcl9vswMemqXq8zRGt5fd8tROMT3VH/RNDce+UPq0aU3PvJW944sfd9thrJlG7bGwKxnt5UdY0O3AwIs5/FqYDDm/T/LT3w0zUWPbW/6lKA+4odNxVCD3uP34fFpNJlr57DawN7zUk9EXkZa+2qpxd5U/Pofo395fk+qhERF01B/xfIe8QqPjiHtT8OddjY5UU66Rbu5SLdfXKT1H5fdP8L64lHb1D0LWVFdXLP0Dlj8+4fTzizIcQ1AY3+9aNqes/JcqqH+bYWlXSkP13q+qNcS+Rl70MY8/h6t+0JmTkV6kMhqwXyJIZS7YUg7fXToXNdcDQFJvlhzfmVbVm5QbJeKFJw+Ld3o4zMQprku4qrEF1Q/ujBkTjxAPdt/f1c5kxsWrh/1C/byusNZXKbSJ45BQEjzm33W+db/xoa4tJTnz9Piq5tH6kx4agf2KIUnh/3VqCzOIaFV/GeF/HxCpx4SZcdHiScq32JcmPr+PqyO3pzreV8WhltSoWjXhtzG5UVIknM7nSeu1vqqy1qOy1dN3W9g7naMpB8YgMMYKZWlk7NKvhAodC61mHJOCk4fF+F5D9/W37uz/ynIfnZthjHXkpo7myDkwK9Qt+d365Q8WPuyNa/144f6CKSe/ItGVfJT5fnYfMIlvMbVJ0MI4eGI0BiWHYlluJHXnVKj51X0lts6XCaHk9vF+08gzoEx+CnnHBCA+yfTtjUBnTy4zo9CAY4LCX6MXAueLf6XbvqZwLQz/evKz1oQuu2YE5jpNH9EBYkF4luOO/SVQUMwtrkFFQpTJu0/3XUzhFr7hgPHJG2xR0T2sjo6Aaz/y8x86v6Q1z/XFpyi3YG2Lsnsp0q2UHThqAkMPPVzFrxuSB0Md1jORZzX0Lz2vWQYXZ/WWBachxiDz/KW/g8K2N1arKeFQueKHB5ViH4EPPQviUmT4nqyp75z/2EjtNBmEwIfr6zzp1TKVvwLa9dbPhXMYgxM1a1qUUVSJGQ0vNqs9Rs+4bmPN3q2RixqQBCD3+Or8kjlL9r/gENeu/g5nGHLrbNzA9lrqJOP8ZmPq1sR6tuR71mRtgLtij3PbpXtxsLLG5DvV7/lIWX9U+eaDKfNxVSJTVts4ks/9+fDtq/11o7yn89PsRPPIU9W/GZ738SxYqaiywwqoEPhpHHZVUtmMNwKuPScXgFJuAT4WAa5/ZeU1GfbMWUt6CO7b3eyF3cx2s9dyMFuXezJI1+4Oe+mm3Kl3gDyJGpx4Uj7EHxCA61KBiWbWEMsSSmBJ/CpRfrMnDDw5JeihUX3xEsqrP2d2IgvFLi7PAJCeaN4CjYBqIcheuGHN+Plvj7Gro6K6qjYf77LSRNlfLQCYL6iprgM71n63Kxbd/Nia6Ia7kWRT4mYTN17JBjtj8vr1EJcah26Y74kXQY2f2A5WMjk6OPII82pHn0hWWf2dt3yd/2oMcN54vjt9HjHlpxj6GpISBOCzZbLuM4f/xb4f2jQJdcRmf+m+Ord6o4vnNAMVLI8aatoXoyTJ7YWN2YFuuAJsXC915c0trlWs+E1CZWxgPx8F8AdeNT2vLkJp9lu7sj8zNcKrVy3JXtGJ7QzVrvkHFtw80ZgxVH6yHPiwG4Wc+pBKudGSq3bgQ5Z/dZROe3VDIUZcibOL0wHwCa1zSHXjzUlv/Oj3Cz3wQwSMm+/Q+xtvW/vWT22f0EfGIuvo9VTdTyDsEyj++DVwX7kgfm4qY6V+rsitdkVSiU+4FnR7McuzfBF1WWyJVc71Siit/eNoOofIAuPZjxTdaQ4yRrfjyHhXDr+LOOf7QKISf8QCCBoxt0qVq/8XdqN38K2CxtdeHRqv911VqR4uy2pqV5PBM7b+LUPH5rMbsvwPGIuK8J5VCx0yID83NQKGb+CytC1pajxkYDcYWNZcspo3D7BKPb9lXBSqsjsk01JkIqEyXVJQciUIjrX5N2uugLG2Mp/SG2M/3GwqU0qopaFRYTz24ByYPi+82JVAoHL/7+16PbpysR3vD8T3RIyLwGRupkPIC4fM1eR4tS4xPvXFCT7u1ypu57u5taLFjch0mI3ONOTh+SKy6pPE1Sy8tkYxhZBZyd2WhNMxpxb3y6BS/WHA7yjwyI+6TP+0GraG+UVP8fXmeOpYvPM5T36rW9bzd2Jprq8/ZFuIlBGugDkhqPnt7W97B9fXT34X4cOVeu3WXFwAsVUUPjJaI7rPMgs8EQq5EATRy2msd0qpnztmMquXv2ZQ8i/u1pguLQdRlryiLS6CI7sBlc66FpbxQvUK5A6vswN657das/RqVPzyjMgC7I2OvgxB58Yug9UrIOwTqtv2OsjnXN+T6cH7GZv2+M6DlB70bZSdvZTGjctHLNvd1c71t7ScPROQFz0Af42PJQ3O9cjGuXvFxUx4UmYCQoy5p8vv6jDWo/fcXDzzrVZX1uLOTKKttmUFm/33+dDCAXSNmAaO5nrfivJFev9s906UwwSQmZx+S2KFjtNoCTyCenfdXAT50yArMd9AazVhSV4sMxb25G/Lx8UotU6FtRIxvvGlCT58sOJTdN2TSypBlV444h7Susl5odyBaLVjj0JPgPfFAW1Ke9iLGaj/0fQZKG0oaub53yogeOG+Md0JSe425o7/n3eV7MX+jTdB0JVr8HprqfZZgJrdi6SAm3XLMBOuu734JoSrG2RuFoqNj6Do+lk5iPLAj0a2XGYN/21qMnQXVXiV5c/fdjAGNCjFgncs50xoe565/hq7c/dUOr2N06frPuNbl20pUqIBGvOBgOSJaYwNNVFg/XrkPPCs0Ylm2Wyb2ajHRlKVkL0pfv8whu63zaEOOvBBhk24J9Cd437+5DlW/voPqJW8q10dPRLdAJj0yubHKeP8yb1rSHXgOKn+e3dBYB5UU6bR7mn/YakXVopdRtextj8o2O1AhVtNeBUusCHmBgLkWpW9cjvqspnWMjT2H2RT/0Obj0L14izQhAuY6lH9xL2r/bvQKMA0Zj8jzGy2u3gBlKS9A6WuXeKxl7E0fjm2CDz8P4Sfd7utjHa59t1dWLcXZqFr2Luq3/Q5LVQkMif0RfOiZKpOdu9T1Fbl7ULDgTVh3rkBobRGM1oYDwmBE6djpyEg/WblpMQlMcaXthsUd0TL33HkDxJraii3BuCjWi6Ug1TsuBKN6RzQbP6q1Z3xZ7/gQjOzVfHtPQ6LCunpXKSjQO84t+yyrNqvMs317hKj44uFp4W4tRLTM0rVu/r+F2F1Qg/BgPQYnh6tMxnTba2/ieFbsLMXCjUXYU1SjlAUKuqceHI+IYKOKwdu8twp/ZZVjZ35Vs0I1LRhMytNexHjtB7/PaOJSr71/VO9IdYkh5D0C93+XobKSe6KESBOGp0Uod1UqXCxzk1dWi+/+LMDfWeUq3CE9LhgsifXHjhKnusX0gOgVz/0Rp+phMraT8Y6M1RzVK7JFRcL7r+h4LWld3p5bBcZck1848qyC8jpVk5TK3YJ/Cz0q9sSPccR9eoRiQGKowj8u3Oa+5y8e54ocL6amf7zVY6I6ugPTK0gbT2yYbTwMo6Al3cbjDCoul4p10+JrgZkrng0vLcq0h40wvwBLV7FWtyOPo2eTI5nzM1D68vl2TynX0Rn7jEbU5a8FZtCeeqWb4YZ5qFn9Jcx5O6EPj4Wx/2Ewpg1DzdpvUL97XaPbcoM1k2U3dJHxYG1NXXgcTH1GqUv0diGLWdWurd28xPY6Zgc+82EEjTixibcG/8zsrcyLUf3Hx3b3ZSpQtnjhaHVxULPmC1irbMkV9ZEJqo4lKxIINY9A1fznUfXru/b1sTVkCHYED0ZVbH8MH3cSRvaJ9tlTRjD3jAA9Cso/m4n6nWvsjahPhJ14c0OJnObRoztv7frvUTH38WYvbXyZA2OvgxF15Vu+PNIh23Z7ZbX0zStQt2ud8yGq1yPsxBkIOeLCJpO27ZmLEFu8scmhuzl0ON5KuhnVVpNXt+S0UjxyRr8uaUnokCvdj4NivU/GReXZ6y06u+wx9oyWW3eJPZhY681l2U3cIZlg5aHT+/lxlN51RSvae7/vbTKeyBAD6i1QVuSWMlVrb6KbaHtamWlZpbLKiwJ3RDfICw7zztXbO7S6fqs3l+Vg8Wb3mUQdv54xwKwXOjA5FPll9cgpYdKk5lWRk0bE48xRCX6pLdoVZ4Jc5Olm4vJZs5XZg7W8B+2BAZW+u77cbq9x7PpO1ri+/vie7aaE+vLNZdX1qnZ5aZX7S2OGLdx/Wl+nLlXZlNcvhaWsMW7bsYFymzzlLl+G0ea21cveRuXCl+x1YG0dMpZWZ8sj4UBBB5+M8Mm3KiVvf5J531aUvsPswA3uwKzhOe21JtmBmYWZim3djhWNCrdej4hzn0TQ4HF291Qq5RXfPgxYbHOprIKXvARdSOT+/Bzy5jgAACAASURBVMwO/W66hJd/Psu+RsoNUXg05TGU6W2WVF7gXHVsKo46YP+ulQ4NYisGZ60sVknO7KEEugZ94sim+oRj91R0Kz65FXW7NzTZ160Yhv2R4NGnI/zUFjwb2vKCdnq2WyurzOalbjDcEAP4OcmORcnzM7YgbPM8t+1zTD0xO+keVOobYyko8DOjrFbr0fFBZuy98qhUv9Waa6f1Iq9pQICZMh+Z59klltaTI/s7HwJU+qis7it17651tptasYEEnEoes78yTtEb0ut1CDPplTXMlWitmDm5t7IstxfRUs7kZWt2NS1nxL13x+Teyool5D0CrmV/HJ+kcMP4bV+Jngx0yZaSTy0jR+sq4/JdXe15DTB5P1y+kGfN+X2vcuV2JWYuvjXAMagtI9Z8C1q0WcbKU8ZkXmbxUksjlajk6/s9JviJOIf1Q2khbB9SbsksRVOU1ewLjX0PRehRl7SDm6+X383swMvfB2u1227vdQgefQbCT2F8pF51wouByrmPo5b1WRv4CrOXhp16d5NMqpyXqh+fRfWqzxoGoEPQQZMRfuos6EyBi4H28ms7XLO67X+g7P3pdkt1vjERrybcin0m5/hJejvcd0qfblvZIFATV79rHco/uc0eu801GnbqLASPmNQkOzbj5GtWfYbq5R/CWl3a7JDoccBLGkc3+PKKSmx+52703dc0ZrVCH4Ht4x/HuGOPCNSntlu/3VpZLXv7KtTtXO0XsOt0JjyY+jSKDXEq0c+UEfEY0zdKCdJvLMt2clXsyvFZfgGzk3Ryw4dbUVTpPutiaz6BitXD7WhdpdJ815c73F6mOI6fLuvMmsw1HRqkV+Uh6IatEUtk/GdcqspW2t5UWl2v6iuyVrFGHOP1x/XEQV6WrGjvMXf09/2+owSvLXHmWbyEuO64nli1s0zFtDqWc/L0PTT83Hh8TxzSu/uWeWrNXDNx2AcuMa50u755Yq82ZWNuzVj4DBXnZ+bvUa7GGtG6yxjUY9shBrW14+Zz5HEsl+RJWR2cHIa7pziHLlgqi1H+/o2oz/y7yauN6SMQedkr7ZYRvz57I8reuEK5yrojxnCGTb5VlZPrcBldrdaG7MCN7sDhZzyI4INOUso367LSTVkjfXicrYZqrIeENBYLyj++BbWbGvoDEDL2YoRNvEkSBDksDmttFUpeOhuWomz7b9/qcSPWh41psoR4dr96ySBxBW4Lk/HwLOOEqWPQe4DE8jmRFz4PY59R9ifqtq9A+ad32JRUh4tgegzoIuJhyc+wt6XhLOz0+xA8fJLTG8njHvr8T0zLfhJ9ahsTw9XqgvBB/NWo6je+CY8LwOcGvMturaw2l9LbV+SrDeH496S3cEC/dPSKC1EeOhox1o8xSSo+KyYYB/WKQBDrHQh1agRmfbVD1Tr0FzF7LcsstBex/u+sL7fbyzy4vpfK8+kjEzA0NcwpGRUFP5YQYi1TWlQZO8e27RWP5jpOuiqyRBTdgllrlUleWM9RqPUIUPlnBljyLJb9ODg9wl6ehcnjGC/MuPxfNhd7VFwZq/jk2f0RFdI1yyK0Ht2Wn6RFkDG91XVmdZ4c3Mo4+5bf5F0LWli552l5p0WVLrT92jEG1btRNm2VX14H8mlPSeEYS0tl1TXDNS15dVt+hTl3B+p3rwctVYoMJoRNvNFtiFBrx9jcc8yuy1Alrfara9ugg05CxJkPBeLVfunTvHdrQ3bghmRXekODJdTq9E2mvqPBkn/6mOaTFbKGZPn708HYYhKzAjN5E3OMdCTaW1qLb9fnq/rjjFPvGRuMCUNiMaZfVEAVQ0tZnnKrZs1gbb3+FH8u5oWcCKubE5oeSC9eMLBLZWBvj3VAfrhyZ5nKMbCnsEbVnubFF0vlafWn6aJfvfIzVM57orEGa1CYrQxNWBT0kYkwZ//rdBFFy2nwwVPARG668PgGHrRNufXzosyYyrrZzpKWJsfV11ZjaNV6pNRlgRbVjOAByAzqA+bumNEFcnd0a2W19u+f1a2GP6gibhCSrnodQWHeFSD3xzulj/2LwA9/FeKDFXv9NoijB8aoWrvtRSz78s36PI8x1lcfm4ajB0g8S3vNR2d8D+t+0hXbHVERuHNybwSb5GKuM85tVxgzy5bRDZiXK+6Il8qMu73qmFSnWrmObZWlavZUUBGwKQBGRP/nIxiS+gccImYGpXWGiZXcUcQ5j3U4Rc11nNW/vYfKn55VNYHdXWiyDmTkhc95XQPTXJiJ0pfOAS8UFOkNiLr8TRh7jQj4fHj7gvu+2YntebSoNX4x19plR6aAuR0CRYzrrVn9hb37ldHH4cPoabB4uEruERGEp8+xxcELeY8AL2nf+rVp7pEm3nHMcr3sLVQteKnFzvXxvRB5wbMw9Ojjk6dAd5HjOqyyWlpaiuXLl6O2thZBQUGYNKnR9M3f5+fbEiCMHTsW8fGNMSctrgiXBoxZrVn1hT1wX/G+yHiET70PpgFH2VvTmkB33tSVszG2fDH0aIzbqzTFInTqfYgffoyvr5f2nRgBron/Lc7EqgznmEnerNEN1V285KacSiXcF1Q0dR/m7T5rtzIzcCAPD1oiWf5n8Sb3iXT47nGDYtTB6ugh0ImnSoYeQATe/i0HizcVO8WzxoQZcfWxqSpzsJAgsD8R+DurAq8tzUJhhefs/MxqzdhVujUzw7Er1WesRdlHt8BaVaL+ZEwZhIiLXmiSMMjf30mrbvnHt8NS7pLwyWhCyKFn28rodHAmXb3yU1R+/5hbaPQR8Yi66l2fa1HW/vUzKr65H7xIIBmSBiLyoufAXCP7m1iTnaWT3BFlgntP6eP/JHMWM9SlgErEZZNNdwYPwBs9bkKZofkLZ4bvsL41PWGEWkaAuTIempvhFHrk+NRZhyRi6sge9l9ZK4tQ8vJFsJTkuO2cVtPQ8VchZPSZgNH7ihDdTY7rsMrqp59+isMOOwwxMTG4//77MXToUFx55ZVYvXo1fvrpJ9xxxx349ttvsW7dOvVzWFhYy6vMXQurFTV/fo+alZ+BN3ZBg45G2AnToYuIc2q9dlcZnl+UCbPZgjHly3BUxQL0qM9DUcoRGHDObQiNab3C3LqBy1MdAQGGGcz7uwBLtxQrV7PD+0Xj3EMTmy3DUVVrwUcr92FVRqlSSh3L4PB+89C+UbhmXFpASnlQwX5k7i7l4qkRY1LpyrunsBoJkUHq5pcWVSbUERIEWkKAe2DpliIs3FSsytiwDM15Y5JAFzMhQaAjIMBkch+v2gee4+RxLJ3EfBKOyQ/J7Vje5taJvRAbbsIXa3Kxdnc5EiNNmDg0FkM2vaGSBmkUcswVCJtwXcA+j5bc0v+dByZgaWTWITAmD1RlXYKGndAkWUvABtOGjsveuwF1W39z34PBhOhrP4YhwTkrc8uvs6Jq/guoWvaOvakhrif00SkwF2UjaPAxCD3+WuUm3N408/PtKkTGHQUZdXj+vIGI8ANv3LRkHnSrP0JIVT7qIpMRV/iXPYtsrjEZj6c8gjqdTfnhBQw9CDIKqlXYBmsRO7rGn3hgHC5uxxrp7TEndNWl1fGPHaWqxNfxg2NxpB8yHzO7+M2fbvNYzoshSI+c0eh1YSnNQ8nzU+0XK67fbkgZjOhrPvQJku4ox3VYZdVx5t577z1kZGTg9ttvx5NPPolp06YhLS1NNbn77rtxww03ICkpcCUqXLOmhpr0uOvkPu2a+dSnlSyNOxUC63aX493lOWB8FYkeObztvGxsil8F/tzSWry6NNspUQrj4S49MlkytXaqFSODFQQEgbYiwPjbn/4uVMKso9LK853CfZFDnXRe6E0cEIKTtzyC+oyGGorGIESc/QiChhzX1qE0eZ6WVBV7uGeD7W96oy2Z0ITrO7wl1fVjKr64GzV/uq+ioAuOQNR/3ochvpfvGFqtKnNzzfrv3Zb60Mem2Tzk+o72vW8fn+CFHZMOzvurQNVR95Q1ncrqM+cMAD1P2kK7Pn0EEf98CZ1L6SL2WasLxhsJN2FTyHCVkO2I/tGqtjUTf2rEmuosk6XJHFzfvGA8YWhsl7ik3plfrTzYmMdCI8pVrAnd1vJ6f+4px9M/7/E4x0zweMkRyaoaBI0RdOUvffEcWCrde7KZBhyJyItf9Ho5dFc5rlMoq48++qhy9b3qqqswY8YMzJw5E8nJNnePe+65R/0+PT3d68n2pSGZ0LPz92Dt7kZXz2vHpzUpS+JLn9JWEHBFgFbN/36b4SQ0JUYF4Z4pfRDbxoON78opqQXjaBjDpVFCpAmzTu6DHhEmmRBBQBAQBLolAsxy/PzCTJQ41WN1H2F5/Uhg8MLpSgBVOmR0MqIuf8NzBttWIlr+wU2o3bzU/jTjOiMueMaplF4ru273x2o3LkL5x7e6fa8haQCipr0KXVhMq8ZlrSxB6euXwVywy+3zxp7DEXnpS6BSHEj6Yk0evv0z36ua5LwgvueUPq3O7L3pl7lIWHSPx4SGryTcho2hBynr7W0n9lLJ0NwRPbpmfrHdycLKjO9H9Gv/rP7+nBtaVJ+dn4n1e1gGpql3GOPTj2llFvPVGaWYvTDTY54P7Tv41j49QnDThHTEBdWhbM71KlGbO+KFSvCo07yCoDvLcR1eWV2zZg3oEnzjjTcqa+ott9yilNXExEQ1uQ8++CAuu+wyr5VVxsCWlTWty+hppfy1tw5zVhWpeqmkwQlGXHF4HHhDJiQI+BMBZhD8YHUJdpc0Fnrv2yMUZx0UCZY2za8EmFg1NVKHhGa83s1WIKPYam9Pzvr938Vg1jgSvXsHxetx/iGxbb7h9ef3S1+CgCAgCOwPBJj1etHmEvyxpw4V7stgq2EdlBaCC6w/IfSP1xuGqYNx+CRUjZuBjGKgoAoINQJpUTrEt6L8p85cC+Pvb6F+TWOSnLqUETBMuafVCt3+wNP1nfWLX4Lp7++dcoNYQmNgHj8dRofcII7PFVYBe0qtqK6HwrJPjA5GN7na9N/cDWvGCrefyRIgOOc5WGKbWm4NZTkw5W2BrrYS5qhU1CUfCKves8WzKj8bwQVbYaqvQEV4GoLSh+HfQh0WbC5Tmbsdiec0z2xPZan79QjBuSOjkBzhuxxZMOdm9ChqyPbr8tVV+jA81vdFHNo7AhOGRLcYG7t6VwU+WFeu3IJJ8eEm/N+RcUgJrG6v3pVbAWSVWVFnBhLCgb4xzWPBIVKu4XMMr02J1CHJxcu73gLklFnw6m+FKHNTD57vHZgYguvG+pY4kvO4KsuMbzYUua0zr00DZSvHOY8ONWLcoGgcUr8BUUuegL6iISu2EsT0qBs0AcaJt7r1lvC3HGc0GhEd7dt3dwTeoY2hQyuru3fvVsroAw88gJQUW0pzWlKvu+46u2WVf7/iiiuQmupdFlUqqjk57gOdXSeGG/iFVWaUVDfsZADXjjagR5jvDKYjTbqMpeMiQP763gYzsssa15zraE0G4IzBBgyKb7oOGcvw2UYLthV5fr5/rA7nHmhwe/B3XGRkZIKAICAIBBaBvEorXltjBgVFTxRk0OGaotnoX7zS3mRhysX4xnSi/d9UVs4aakC/FgRw13eEbF2IiJVv2CVec3gCSibeC0t4QmA/vB16D85YjpDNP8JQmoPatJGoHHUhLCHuheedRRZ8+q8FNQ45sfrE6HHugXqlqDhS9M8PwJS7sdkvqEsehupBJ6ImbZTKHmzKXo+opc9BV9+oZNalDEPpMbfAamp6y1C1Yw1S/pgNo6XxJmNL6IF4I/4mVOsb2/NEHp2qxwn99Pgr14I1OVYUV1vRO1qHjBIrqlzyKl4wzIAD4nyTJ01f3IzoqsYaqo4fzhjVonNeh97kfem29Xut+HZLo8cV3WWvG21AbKhv4/JlCa3fa8G3Wxov5fnskB56TB2sh7vk8fUWK77814JNBY0bk+M8bZABwxN14L5dl2PFhlwLKpvmrnQaWmwocMOh3rth842Ldlrw2x7n8Y5N16sLiY15FkQH63BICsMHgK83mUGl2ZEignRIDKrCobs/xEGVq1Bo7IEV0ROQesh4DOrR9AYmEHJccHAwevduv9KIvqwHb9p2WGU1OztbxadefvnlGD58uP1b3nrrLSQkJOCUU07Bn3/+ic8//1zFskZGRnrzvV63qTVb8frSbPy+vSH7n16nYvvo8y4kCAQSAbrqvv/HPpW0yUZNXdKiQo2qLEi6Qz1RMvQ5y/di0aZCt+4vRoMOkw6Mw9mjEwOabTiQ2EjfgoAgIAgECoHiqno89H0G9pY0Y14FEFufj2tzH0dSve3iu1QfjVcSb0dmUKMwyLhE1s1mneIWiYkeN8xD5bcPwVpni7PTRyUg4pzHYex1cIuPd6UG9DBiEsBCZeJ2VpiOOiAaVxyd6pR8sPq3Oaj86TmvINCFRMCYMhj1uTtgqShs4iQafMhUhE+506mMTsHu7aieczVCapu2/y3iOHwee6kqZzQsNRwnjYjH0JRwtwmamftkzu85KkZas77RVffMUQkYPygWPJ+bo9yyWiz8twgJSx7BqLJlbpuWRR+A9OnvQ+9DVll29PHKXMzdkK8kDdKQlDDcPLFXq12Vm/sO1qZ/7IddIB6OxK9nndKzDnG+mCFWn67OxXd/snSUM0bBRj1ovcwrr23RNVd7F+NzJwyJw/FDY1WiteaIHhefr87DL5uLQPmKxHj2Cw+jLuDedZ2x7vM2FGDx5iKXJEwix3m1ST006rDKKhXV9esbfbyZFfi///0vQkNDce+992LfPltq8A8++KAt3+/xWS37b33DFevwnuG4+YReAcnQGpAPkE47PQIsL8OEDf6iA9PClYIrJAgIAoKAIOAege/+zMcnq3JbhGdk5QpMy3/B3m5b8GA8n3S303OTh8XjwsNbTv5o3rcVpW/9H6xVjLMDdKYQRFw0G6a+h7Y4jq7WYM7ve/HzP7xwbUrM33D/aX0RF+6cZ6HklQtgzt7U7lAUGePxRPLDuHDcQBw9IKbFKkLUd+Ysz8GCf52T7TAbL9eJpwz8xOODFfvQp+pfXJf7GIxW92WYasbfjJTxF/mMAxWxR+ftckq+2D8xFPec3KdFJdrXlz3zs3MOGF+f91d7Jj+64LAkEHt3ROvm7AV7sH5Puf3PQUY9Zp3UG8SmJSoor8PT8/dgd4Gzi3hLz7X09+4qx3VYZbWlCQvk30urzXj4+wx7+nFm95p1Uh8VMC0kCLQXAqwLeOun21BrdvEpaeUAyGDvP9XXEgGtfJk8JggIAoJAJ0SAQiotKUu2FCOnuFbVnxyYFKqSstAaxEyjGflV2F1QhRPyPsRxpfOga7BJrQw/CttChmJn0AHYZ0rFsLRw3OHmgtBaV436HSthzt+lrHI1Kz6BuWC3DS29EWEn3oSQw85VLqtdhWgxZTIrlkxJjg7CsNQIlfuDClxmUTW251ZhR14VVmaUOSX9cfx+Wh8fO6O/et6RzPkZqFr8qkpiw6RL+h59EDxiMvTx6TDnbEZ95t+oz/oH1krNW8k/qNbpTDBe+w3ik3yr7/rzxkJ8uirXbnlTFQD6RmFgUphK0pQWG4whyeH4Y0cJ5m8swq78CoyuWI5Tiz9GlLnxG+oMIbBaraiK6o2w0acj/ojTYTR5X6vTEQVmxGYyUdYl1uiwflEqQVN6bDCG9/RPIOuNH21V5XP8SVwXHGO/hFA1XiaxogV30aYiZBbVgDI8PRwyi2tQ4pDlm2OgXE9L6xH9o9T6ZHudTod1u8rwb06F3drMhJRXH5uGwcnel8lkmUJaWGm59pQh2lccuqscJ8qqy0qhy8Ez8/dgnUP23+vGp6n030KCQHsiQMHonq932NPLt/Xd4wbFquLfQoKAICAICAJtQ4BKxfotWQj7cjqSqnc6dcZEN2/HX4/eo8c1qV9pra1E+QczULdzVdMB6HQIHX81Qsdd1bbBdbCnN2ZX4LkFmU7Z6Jk8kMrZb9uKm01a46Ss6nW46YR0HJQe4TEbbnOfXrdjJSrnPg5znvN8tRauiuAeSL7pU5jCfc9mzEsPWjMdM/Q7jsNk0KOu4aL66LL5OKvoPeigXVzrEHLE+Qib7D7Lcmu/J6+sTmUIrnUNugRwcHokrj8uTbnBtoX8bVntFR+Cu07qjQjXYGY3g6RM9drSLGUtdU1+RYVX86R0fTQlJhgPTe3bYsIqd7iIHNeW1dL4rCirLjiu3FmKV5Zk2zfrwekRuOH4nq1apP6ZIumluyJA15z3ft+r4lRcKTLEgIkHxjVxG9qyrxKsA+auPW/4e8eLd0B3XU/y3YKAIOBfBGqqq5E3ZwZCM1c0UZ5KDTGoHToF6XHOPJfWv9qdq90qW6b+hyPi3CfA2MquQoz/fWReBugp5A9ixlXWIZ8yIl5Z0nylzK2bUP/htU4WSq2PzSHDQHdu19jIo8t/RpTZlr/EkcymcESdeheCR0xqVf1bWpJfXJQFxqO6oxBLFSaWfotxZT/CaG2wRuoNCDvhRoQccSGgb5vi6O6dv20rUTVK3dHJI+Jx/piW3do9zQnXAq23WQ71T7W2jEalddmdjELFnmVjXIleD7dP8lyex904qKT+nV2BBRsLsSGzHPSksJH7clW940Iw/YSeSIxsncVa5Dhfd6j79qKscolauUyt6lbl9s+32y1ZZIqPn9nfqZiyf2CXXgQB7xCoqrPgmZ93Y9PeSrVOydAZN3HVsak4rG/Temh0O3l6/m7lzqK1DzbpcfWxqeqAFxIEBAFBQBDwDwKWoiyUvj4NlvJ8v3QYcuRFCJt0s1/66iidvP/HXvz4t/sYVEdFhfJWZIgRYw+IRly4EV+szUN1rcWmQvDgU3KaM00dmYDTDu6hcolocpw693Q60LXWkfh7htTMXpAJ3ZbFuKjgVQRZa5QLtxU6ZAT3x8sJM1V2Xz7KPqJDDThqQDSGlvyB5N8eg8FMpbJpquiwk25HyGHnqHIkvtL/Fmdh+fYSNQ71n9UKq872r/ML3sDhFUvsXepMwYi44DmY+h/m62u8bs84zVUZ7ss70v36qbMP8Lovx4Z0M773653uFVUdVIIqWs2ZNMmVqusseG7BHvyTXWGXaxhzOu2oFBzbypqpfAeVVeLPREqeiOvxmnFprfpm7SGR49oEn3q42yurjKP4am0eNuVUgrGqmtuFUa/DZWNTMG6Q7+4dbZ8W6UEQaESAN3N0o2JB6FCTXsVY8LbeU+5A3hRuzKlQGS3DgvToEx+KnnHBrXKbknkQBAQBQUAQcI+AOXc7Sl+5CNZ6WwbftpJpwFhEXtyYtKmt/XWE55/4cbdSCtwRldCx/aMxJCVcnWuMK9Sy4mYV1aj44Ipas0qoVFZdj/kbC7GnsBFrnoF9E0Ixtn8UtudVq0tautUmRQfh2IGxOHpAtKov/k9Wubrw3brPJueRUuoykV67E6GWSuQZk7A15EDU600qNnlQUhjoppwSEwTKgqT8nf9Ct2+zqrOKsjzUr/oYqLdZRHVBoQg5/HyEHHulSo7lC9355Q7U79uGySVfom/NNgRbqpBrSgFdyQdW/2OPh9aFxyHi9PtgYl1apb0HhmZ8sg15Hiy9hIJyMRU4d0qlpxFRyXxtaTaYdEgjZhzmBTpVf877ganusyhr7XnZwH5olaUrMi2evXt4loO8Raeooh63NJMbJC0mCI+f1ToF3XEMvspxNJ79I3KcHcJurawysP+/3+7EjrzKJm4fTIxw8wnpyoolJAgIAoKAICAICAKCgCMCyrL6xjRYytxbVs06AyzQq3ANTZSwmuvsdVRd0QwZezHCTpzRpUB+//d9+PEf91ntWXaESf96RDpn9/UEAC1sDI1ZtrXETcKapm6cVGr4jLdEpZixiSwN1xLVblyA8s9mAZzPBgo+eArCT70b8KF0zKu/ZOLIX69Hau1ujxfK+thURF01B/pw95lrWxqrL39/YWEmVuxs6nLr2MfA5DDcPCEd4SGGZi/BOSO78qvx0NwMp3kY3ScKN03o6cuwAtaWVs9ZX+7w6Ip9ZP9oXDu+bZbVgA2+G3XcrZVVlgVheRB3lBoTjHum9AFjA4UEAUFAEBAEBAFBQBBwRIA1USu+fRC1f85rAkyZIQovJs5CjilNWeluOzEdkcZ6VHx9P2r/+qlJe31EPCKnvQpDQr8uA7Iq/7EwE+sdElY6fhyzzV59TKrPRgFa2Ci/0WLrmiinJfCoiDKBkDslllbVy8emeF2upW7zMlR88wAs5Q3KuE6PoMHjEHbSrdBHe5chOGvuywhd8brHYRt7HYTwU2bBkNR2615L2PDvtFwz8VNpdfMxxvTaOn5InIodZuyoO2K+DbqBa3GhdN2dMCQWp49K8CohkjfjbWsbZun9cEUufvy76YUK6+DeMam3VAJpK8h+eL5bK6sPzd2FTTmNabod8WQMxBNnHQCmqxYSBAQBQUAQEAQEAUHAFQFrdRnKP5yBut1/AhaLctHUhURiXp/p+KFioGpOp83zxiSBCWrYvuyDm1C/Z0Nj+9AoRJz9aEBjEffHzFGZfG7+HtQ2JLHRnFcZD9o/IQS3TeqFsKDWGwSWbinGu8v3gvGQnogeswadToXCnDy8B8b0jVTZYF9dkgVa1eiHqtPrMCAxFLee2EuF2vhC5uIclL15OSwljYYPY9qBiLzkJYAuwVYrdEyEZHCQJa0WwGJWFnllmS/1UNfXYETszEXtnnCLZZve/i1HldEhPnq9Dr3iglWSrJIqZyWWsjK9EIemhqsyRJp9m3HKn67eZ79M4DycMSoBp49M8AXedmnLi4vZC/dgY3YlLPwIHRBk0OOKo1NAy6rQ/kegWyurLyzKxIod7t0deFP0yBn9EO9SfHr/T5mMQBAQBAQBQUAQEAQ6CgKqbmrGWpgL90AfGgVDymBURfXC4z/sxs78KjVMuqTeOrEXBqeEwVpX1dA+09Y+dQgMPfp0lM/xyzhomXt47i4w9pTEWpfnx0k5XAAAIABJREFUjE5UPzOzKnHwJe7R06CYMGmVm0yxGuZnHZKI4WnhKlGmY6gnx5VRUG2LcY0KUnGzVLxaQ+Z925SFlfVcNVKWVYsF1poKGHr0QtDIU2CI7wPz3s2oz94IPqNq61o8J/fRhcci5qbvoAv2vrZna8bv7hnWKd1dWIPqOjNSooMxNDVMKauLNxWpCgWOSYkYLtcrNgT5FbXKYh0VYnRyq6U8fe6hiSoZEq2rHZGomP+bU4mckhqEmgzoFR/cbG6QjvgNXXlM3VpZXZ1Rpm5T3LmRsPDuzEm9VYIaIUFAEBAEBAFBQBAQBHxBgAI/4/WYpZ3UMzYYd0/p02FcIH35Fl/a0rWSJVlYCpBEJfH/jk5VyYv8TR1GjrOYUfbeDajb/of6RPeFUHz7elO/MbaEW45WWd+6CEhrKvrPLshEbmmNsqbayP0XM2HWDcf1xCG9IwMyFum0eyDQrZVVTvHHK/eptOrM1KURg+z/My4VQ1PCu8cqkK8UBAQBQUAQEAQEAb8iQGvNx6ty8cNftng4ulOeMTIBU0f28Ot7Olpna3eV4X+/ZNnjQpmwcvqEdJ9dbL39ro4ix1kqClH2zn+U1dQr0umVRZ2W0/qsjQDdgxtIH5OiXMON6SO86qq9GzFb7bKtxXjvj30qBtgd0ZvgthN7YVBy+1uG2xsPeV9gEej2yirh/WNHKRZvLkJuaS0O6hmJs0Z3nODvwE6/9C4ICAKCgCAgCAgCgUKACusdX+xQ7oVKYdXpcP9pfdG3h28lTnwZX35ZnapT+ndWBZKjTZh4YDwO6R2h3h1oouLiWK+ebp8MqWJ5kkBSR5HjSl6+AOacTR4/lbVS9bE9ETRiEoKHTwYz/ZJq1n+PmrXfwFKSo5I0hU643ucyOIHE11PfN360FYUVjRmRHdvRzfvNywbvj2HJO7sYAqKsdrEJlc8RBAQBQUAQEAQEgY6DwJZ9lXhm/h6UN9T4ZHbgW09MB0u3+JvW7i7DO7/lqPhCjYIMOpxwYBzOH5Pk79c59cesr28sy8Zv20rU71mj9OIjknH8kNiAvrcjdV7+wXTUbl7mdki6sGhEXfYaDEn9mdWpIw271WNh+cdtuba4bFeKCTPixQtsScaEBIG2ICDKalvQk2cFAUFAEBAEBAFBQBBoBgHmxZjz+17M31ioWtG+ee6YJFX2w5/ETK0Pfb8LOSXVTWrH8z03TUjH6D6Bix10zf7LUKpbTkz3SyIlf+IUyL5q/5mP8k/vdHLp1d5n6nsoIi5+HjpjYK3Mgfw+175/3VqC15ZmOcSuNrYY1TtSZQoWEgTaioAoq21FUJ4XBAQBQUAQEAQEAUGgGQQqasx44sfd2J7XmB2YFkdWHGDZDyZfaivtzK/Gw3Mz3NYQZd/jBsXgyqNtbqf+plIqynN3IbvY5u7M5JSzTu6D3vGBc3f29zf4q7/KH59B9R8fOWX67egxqG359jd/zVFZgh2JGZZvPL5nt5z/tmApz7pHQJRVWRmCgCAgCAgCgoAgIAgEGAFmB2Y5F5ZLcSTWGr1mXCpG9mqb1ZPumFRW6Y7rjg7tG4npx/vf0sW43JcWN2b/ZXUSKsWByP4b4CnyW/c1G35AzbpvYSnOQdCgoxF63DXQBXXdREO/bC5S7t9FlfUY3ScKZx+S0GHL1PhtkqWjdkNAlNV2g1peJAgIAoKAICAICALdFQEqqY/OY+3VyiZuulGhRtwxuRd6xbXeEplXVqeU1fxy9wlvWNuUbplUjv1Ja5j9d3EWahqywrKu6Y0BzP7rz7FLX4KAINDxERBltePPkYxQEBAEBAFBQBAQBDo5AntLavHAdxkorW5MfuT4SZOHxePCw1ufBIn21BcXZWLFDlt9U3d0cK9IXDc+zW9lZKrrLLjji+12Bdlk0OHh0/shNcDZfzv5UpDhCwKCgA8IiLLqA1jSVBAQBAQBQUAQEAQEgdYgQDdgZk/15KZ7UHqEqkvZWtpTVIMnftilXDFJdMftERGEWrMFxQ2/4+8HJ4fhymNSkRwV1KpXVdZasG53GbKKa7A9twr/ZFeofpj999IjkzF+cPfJ/tsqAOUhQUAQ8AkBUVZ9gksaCwKCgCAgCAgCgoAg4DsC+0pr8eD3GU6Ko2MvbbGsMm70yZ92q9qqJNY3vXViLwzvGY6C8jo89dNuUJnVKC7chLtO6o2k6CCVndhbYsbhZ37eY08U5fgcE0XdMrF7Zf/1FjdpJwgIAq1HQJTV1mMnTwoCgoAgIAgIAoKAIOAVArSoMnPqr1uL3bansnfThJ4+x5RarMCXa3Px9bp81S8tqmeMSsDUkQn291Bh/WDFPqzKKAVL6ZB6RJhUIqRhaeFejZ8W1RcWZuKvrDK3pXGuG98TR/SP8qovaSQICAKCgLcIiLLqLVLSThAQBAQBQUAQEAQEgTYgwCRLLy7Kwqa9lagzW5RVk8omiT+fNjIBZ4zqAb3Oe3vnjrwqVRanvMaWZbhfQihun9QLEcHOiZQYX/rKkiys3VVmfyffc8PxaWBNVFpn9XodQox6GA3O76eivWVvJZ5bsAdVdRa3CJw+KgFnjmpUkNsAkzwqCAgCgoAdAVFWZTEIAoKAICAICAKCgCDQTgjU1luwPa8aBeW1Sjn8am0+ckpsLrpUHs8enYCTR8R7pbBW1Vrw6A+7QIWVxPqmMyf3Rv+EULdfw4y93/2Zj7kbCuyxs0FGPaJDDSitMiMsWI+BSWE499BEZXndXVij4lO37K3CzoIqlFc7l91xfMmRB0Tj2nFp7YSivEYQEAS6CwKirHaXmZbvFAQEAUFAEBAEBIEOhwATL9EyynhQUrBRj+uPS2ux7iotoe8u34tFm4oaFF3gsrEpOK6FBEe05H67Ph/frM/zmOyJimpokB6ZhTVwX7W1KYxnj07EaQf36HD4yoAEAUGgcyMgymrnnj8ZvSAgCAgCgoAgIAh0YgQYQ7o6oxQvLc5CfYNPcHSoEdcf1xNDUsI8ftlfWeUqhpSxpCTGnk4/Pl0pmS0R37lwUxHe/32v/Z0tPcO/0z243txUfY2PMOHuk/sgIdLkTTfSRhAQBAQBrxEQZdVrqKShICAICAKCgCAgCAgCgUHgl83FeOe3HLvySOvmHZN7Izm6aYkZxr7O+moH8srq1GDCggyqvqkvyuLmvZV4dN6uZpVVZhUONenRMy4YE4bEKeX55V+ysHVflYq55d+ZWZiKdd8eIYEBRnoVBASBbo2AKKvdevrl4wUBQUAQEAQEAUGgIyBQa7bis9W5+OGvAvtwBiSF4ZYT0hER0pgsiTGvzCr827YS1S7IoMMVR6di7AHRPn0G41yprHpKmMS418nD49EnPgSJUUEqyzCJiZoyCqpRVFGnlOS02GAV3yokCAgCgkAgEBBlNRCoSp+CgCAgCAgCgoAgIAi0AoHZCzKxeldjiZkRPcNx4/HpCDHZ3HuZzfeFRZn2eNNRvSNxw3E9YXLJ4NvSqxkj+9gPu7GnsLpJU6Neh5sn9gLfLSQICAKCwP5EoMMrqx999BEGDRqEUaNG2XH67rvvkJWVpf596qmnIjU1dX9iKO8WBAQBQUAQEAQEAUHALwhQiZy9MFOViiHR1XbCkFhcfEQy9pXW4uG5GSissCVjSooKwl0n90Z8eOssmyyh88ovWcgvt7kTk5jg6cxDEjB5WDx8qKDjl2+XTgQBQUAQcEWgwyqr+/btw2OPPYaysjJMmTIFU6dOVWNftmwZ1q5di+nTp2P+/PlYsmQJ7rjjDkRERMjsCgKCgCAgCAgCgoAg0OkRKK6sx73f7ERhRaMSGWoywGy1gm7AJJacmXFCTwxPa5v8w3fN/asAm3IqlLvvsQNjMbxnuKr7KiQICAKCwP5GoMMqqwUFBcjOzsb69esRGRlpV1YfeOABXHnllXZr6r333otrr70WycnJ+xtLeb8gIAgIAoKAICAICAJ+QWB7XhWeW7AHRQ1WVNdOxw+OxSVHJPvs/uuXwUkngoAgIAi0EwIdVlnVvv+9995zUlZnzJihLKlJSUmqyX333aeU1/T09HaCTF4jCAgCgoAgIAgIAoJAYBGgO/DDc3chu5gxpU3tnP85Ng1HDfAtqVJgRyy9CwKCgCDgfwQ6nbJ6yy23YObMmUhMTFRo3H///bj88su9Vlarq6tRXFzsfySlR0FAEBAEBAFBQBAQBPyEQHapGS8tL0VNfdO6pnzF6PQQnHeQ5zqsfhqGdCMICAKdHAGj0YgePXp02q/odMoqLanXXHON3e2XyupVV12FlJQUryahoqICeXl5XrWVRoKAICAICAKCgCAgCOwPBLJLLXh9TY0966/rGIYlGXHe8KY1WPfHWOWdgoAg0HERMJlMSEtL67gDbGFknU5Zff/996HT6XDhhReqZEsLFizA7bffjvBwSa/eaVehDFwQEAQEAUFAEBAEnBAoqKjDw9/vQm5ZrVtkpo1NwfFDYgU1QUAQEAS6NAIdVln9559/8Pbbb9vBj4qKwvXXX4+QkBDMnj0bTMBEeuqpp7r0BMnHCQKCgCAgCAgCgkD3ROCHvwvx6ap9TtZVlpMZmhqOmZN6QS+1ZbrnwpCvFgS6EQIdVlntRnMgnyoICAKCgCAgCAgCgkATBOotVqzZVYYFG4uQkV+FmDAjRvWOxEnD4xEdahT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REWe18cyYjFgQEAUFAEBAEBAFBQBAQBAQBQaDLIyDKapefYvlAQUAQEAQEAUFAEBAEBAFBQBAQBDofAqKsdr45kxELAoKAICAICAKCgCAgCAgCgoAg0OUREGW1y0+xfKAgIAgIAoKAICAICAKCgCAgCAgCnQ8BUVY735zJiAUBQUAQEAQEAUFAEBA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Q6pbL6+eefY8OGDQrt8847D0OHDu18yMuIBQFBQBAQBAQBQUAQEAQEAUFAEBAEPCLQ6ZTVX375BevWrcOMGTPw559/4qOPPsIdd9yBmJgYmWZBQBAQBAQBQUAQEAQEAUFAEBAEBIEugkCnU1YfffRRnHvuuejXr5+aAv774osvRs+ePbvIlMhnCAKCgCAgCAgCgoAgIAgIAoKAICAIdDpl9c4778QNN9yA1NRUNXtPP/00DjvsMBx11FEym4KAICAICAKCgCAgCAgCgoAgIAgIAl0EgU6nrNLl98Ybb7Qrq0899RQOP/xwr5XVyspK5Ofnd5Hpk88QBAQBQUAQEAQEAUFAEBAEBAFBwD0CJpMJKSkpnRaeTqesPv744zjjjDMwYMAABfojjzyCSy+9FGlpaV5NwpYtWxAWFga9Xu9Ve18b1dXVoaamBhEREb4+6lX7QPdfW1sL/heo8Qe6f2JPjAI1fvZfX1+P8PBwr+arNY3Ky8sRHBwMMpdAEPsPCQmB0WgMRPfoCv2HhobCYDAEDJ9A9s/1WV1dHbA9EGgeFOj+A82DAt1/oHkcF3178CDhcZ7ZS3vw0M7Mg4THNX80BZoHBbp/4XEtix6+8gjKe4mJiS133EFbdDpldcmSJfj1118xa9YsMNnSggULMHPmTERGRnoFMZXVPn36ICgoyKv2vjYqKSnBvn37MHDgQF8f9ap9cXExcnNzA9Z/UVER8vLyAtZ/QUEB+F+g8KHVnN+gXWZ4BaoPjYh9WVkZ+vfv78NTvjXlGk1KSkJ0dLRvD3rZmv3zhs3bPeNlt/Zm7J9u+oG6MGD/jFHnpVMgiP2np6eDwlwgiP337t1bXUgEgrg+c3JyArbHhMc1P2udncfx67hGKdgEKnGh8Ljm11Bn53EUpLOzswPGg4THNb9+RI5r+WQVHtcyRh2pRadTVgnenDlz7K6806ZNQ2xsrNeYirIqTM7rxeKmoSirLaMnymrLgqgoq54xkgu55tdPoC/kRFkVHtcyAs23EGW1eXyExwmPa+seC7TRoa3j8/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00ZsyYgcjIyIAA/+ijj+K6665DVFRUQPp//PHHccMNNyAsLCwg/T/zzDM455xz0LNnz4D0/9Zbb+Gggw7CIYcc4rf+OaeHHXYYjjrqKL/16djRZ599huDgYJx66qkB6f/nn39GSUkJzj777ID0v27dOvz777+44IILAtI/U6z/+OOPuPHGGwPS/65du/DJJ5/g9ttvD1j/77zzDu67776A9L979268+OKLeOKJJwLSP8sAPPjgg7jjjjuQkpLi93eQb956662qf9aP9TfxkGLfV111FQ488EB/d9+kv//9738YN24chg4dGpB3BYLHaQO1Wq344osvUFtbG7D9/N133yE7OxtXX3213/D5+++/sWbNGlx66aV+69Oxo40bN+LXX39VaygQFGgel5WVhTfffBP33ntvIIYP9v/CCy/gscceC0j/OTk5SraaNWsWYmNj/f6OQPO46upq3H333bjkkkswYsQIv4+/rq5OnS9Tp07FmDFj/N4/O7z//vtx/PHHB0wOevvtt5GcnIzJkycHZPztyeMWLlyI1atXY+bMmQH5lmXLlmHBggVqTgJBHPtXX32Fe+65ByEhIYF4Rbv32W2U1aKiIjz//PMoLS11AvnOO+9Ejx491O/mzp2rDuErr7wSOp0Oy5cvBxftTTfd5JXy+tBDD4HvcST2NWTIEPWrDRs24KefflL98eePPvoIFC4OPfRQnHfeeS1O/lNPPQUyfUci86RyR9qzZw/ef/99JTi+++67SgHR6Nxzz22RCb700kvYsWOHU//nn38+Ro8ebf8dv/Guu+4C/5cKlEYJCQlKWdDr9R6/g5uHAoMjUcE79thj1a+IBZV59k+65ZZb1P9yLvizO0Gbc7Zo0SKnPqdMmYLx48er32VmZqoDnko8x8j54djPOussHHHEEfbnCgsL8fDDDyuF8PDDD7f/fsmSJfj222+d+qci7ajY/ec//1GYH3DAAardf//7X6Vsn3LKKerf3GQ8qPluHtQ89DT67bff8OWXXzr1TyH5iiuusP+ODPPyyy/HoEGD1O/YV69evezKK9cS51ujPn36qAsL0qpVq/Dxxx879d+3b19cf/319t/xu8844wz7On3llVcQERGBiy66SLXhmqJCqxHnmOPhut6+fTso3DsScaZiql2YvPHGGzj44IPt64jfy3lxVF6/+eYbLF26VHVD3KgskPbt29dEieN+dbzw+fDDDzFgwAC1jzj2rVu3qmc5R46XHvPmzcNff/3V5ADS1pn2DfHx8bj22msRExOjfsXx8lsmTZqkBEYKviRiNnbsWPUzv1Hbb2eeeSaOPPJIOyQ8MCorK+3/jouLU+PX+qciX1ZWpubzgw8+wNq1a1Xbk08+GccddxxY25cYsw2JF13Tp0+3P//cc8+pva8Rx3rzzTfbhULOHfcd1wQvPsiDSLy8Of3009UccvxUcDRKTU217z9HTPl3k8kE8s3o6GjVfP369SC23Ld8D/c5ifvI8YJFw5n7hHyR/ZCovP3zzz/2d/OHBx54AOHh4ep3nDPySirc/Pm9995Tv+eauvDCC+08Z9u2bXjttddw8cUXY/jw4U79Of6D88l9RzrxxBMxceJEp7bkD/w+9vf6668rvkTMvb2scMSY64PrRCNXHsff85yhgunIyz0OHnDCuF+/fmotaVRfX6/2C+efQgrn9JFHHlFrh+uNa7El+uOPP8ALOBKFz9tuu83+CPsjL2X/nB/is2nTJsWjeYY5nhWO7+FZwTklcf6vueYap2GQB3Hfa4rAq6++qsbvqLxy3RJbkuseI//md1Po50UqL5wdafbs2Tj66KMxatQo9WvyNO5JTXklj+Y7tX3Etco9oBGVIe4ztiP/4fpwJG94HNvzDOA5S1y5BzTi+Pn74uJi9SvyeEfiBQFJO1O4Zn744Qe1JxyJCgMVfxJ5WP/+/dXP7J88RJNPeFYnJSXZH6WcQz7D857EOeXcOo7D8SzhGUPseElL4vzywo3vIXF+tfOQ/yYP4mUEv9mR1/Oc5nmtkScewQuxZ5991j7+adOmYdiwYfbnyDO5pz3xODZ0XD9cC1QMHYlrhBeHJPJFx8tt8nauGa5h8irtvOXlGdeowWCwd8Xzlu15bjsaDcibNm/ebJ9H7YzjL3hmUT6lMWDv3r1qrZF45lMW0PonjjwjyEdc1zn5InkxiWfVCSecYB8TL3Qpd/D8CgoKsvN2rg/KL5rcxj3EM5fzSj7oKM9xjZDPk6hQU6bUiOuWci15JNcGcaKsnZiY6HTeko9TkSK5rnHHuXA8R4455hicdtpp9j+78jiz2YyXX35Z8TdNZnGaWDf/+PPPPzFnzhz1l4EDBzpdvLF/rjWev5TFKM+Rf/K84gUd5aeWiPNPnkBKT09X2GjE/rlXyCspC3BONHLHu9y9a+fOnaoPkivG/B3x4DiJjat87G7tt/Q9HeHv3UZZdQV7xYoV+P777+3MnjdnXJQ8cCkEUaDJyMhQhxc3oCZYejtpZPZcTDyENaGOhzyF5wkTJmD+/PlKSeOG5sFHQYWLyFuiIEXGQobCxUriYccFetJJJ+HJJ59UDKs5oa25d5Fpk7lReUxLS1NNubmJg6sFkQodmSSVDwot3hC/mwcTlSZN2eZhQ2ZORYiMnYodhV0qpLy5dhVAXN9DJkAmSeFNO4ipCBArvocbnIc5D1QeRrxlJFFBp+WMv6cQpCm6rv1TECLmPFy1MVOw4+FLnPLy8tQcUAjiGtIU2pUrVyoBh0ycjIlCAW+Y3Y2fByaf1cbGw4kMnjdwZDycV34nhVRNoWX/v//+u1JgmiM+R4GFiq52UBNXCmlc+5w7XoiQOF5HhVbrt6CgQO0ZCqvsx5EsFotSJPj9mjBKIYZrlMo89wEPAR68bMN3knhwUFjn3HGuiCH7J5N3JQoCvFDi30nsh8I455yHCfcdhYxffvkFn3/+uRLO+V7uxfLyciVsch96oq+//lqtQa41HuokYk/BjP1TEKSQwfXONUrewAOdAgx/z/dz/LwgodLuStz3nC+ufe3Gk9aMyy67TPXPg5wKFBVi9sP+OW/EnH22ZBklv+Icc33xwoHEg4sHPvGksEEeR+Gb/VERcT18ORd8p6Mwon0HL8s4LvIsTZnkniKfoeDGtcr9S+Ia4HeSP/E9//d//6cOaK5xXi6QT7kSx0Whjf2HhoaqP9NqzkOcih/3D3kClUdaW7lfeUnBeeHa49ogH+Lv3BGFWmLA/vku4sT2mpJEpYBrlkrw4sWL1ZxyzVAR5wWEO0wc30MewPFzvrhX+B4KONqliSOP43N8Fy8DOG9UsukB0hyRB3FNaxYw4ut44cdLIM4feQH5DMdNxYQCmTfEb+W6IJ/R1j7XjsYTKUhTWOZ7yZf5Pdx/3Ft8jsK2K1HQ43iIBdca1yOFNGJM4p6nVY/7n3uOPIjCOPetxtN4ScF5owLAc5nv4d8obPPs5nioqFBBopDIPakpouTrHBvnhMoDhWTuNfJTriES2/B84DyRb/DijPteswKyf+3imeud55c2Nm94nIYJeQbniJ5bjpcAPFe4vsi7uAbJI7j3jUajepS8kvyee4mXO+yDCgL3IqmmpkbxOPIHdx4yxJeXi5Q9KLzSqsPzXVOmyBP5HM9N7iOeC5xrTSnjvuKaI/6UB7jGBw8ebL/oIeZU7rmnucc+/fRTtbc0DzXyfe5b8iRiyzXLeeR3cz3zO7mOyCOoIHBPcM9riiwvJEkcI3kt1yDXk9Z/SzyOF5Aa7+MeJbb8Fs0ThJiQ93Kv8O9cgxy/5gHHCziuBfIDygq8gOLfuC4cL1fJh8iXuL3uAAAgAElEQVQDuf7Yv8aDuU8oi2iXCzwPub40HsoLca5HyiV8nuc/55pzRF5GZY1zwr9xT2sXfdq64vlPjDjPJH4Hz13tDOO3Uwmlkk/ZlnyG88g2xIC8hz9TruH3UFnk3PPCgsT9xz1HvkDZgHuVY9XkS16e8Pv4e84v1wL3Ip/nBQnHwzXBfcN9xIsLKuQ8q1y9GLnWuK4pO9PiT8x4lmgylyuP4/rh3HC9uJNZXPkReRyx1y70OGauM+3ygBcj2hnEtUb+xYtXfhfXiSa3eOKnfJ5j53dSTiOP4b7jfyRiwP45t9wrPNMoP3rrbcnxsD35J89cvot8i/I+iXyBPM71Iovj4h7jc4HyGvLmjGltm26rrHIiKbRRaCLxZoubk4uYwjQFDSpmZFhcbL4qq2SevD3lhiZx05FBchNqt5HapPEGlMxPW8zeTCYPLDJ4KrkkTTDhxiOjaKuySsbHA1zb/DyQubl5QDjemPL3ZNg8ZFoStBy/izfk3PhkkNqBzH54GPH2mwyIeJEpUwmisMG2zRFvTslcNEWGzJ+HIYVRHgoUqPg7MtCRI0faFULH33PTe1JWeVtGwVljVhwX55kMmwIdBQYyBAoCFPbdCQ08lKjgkmm4Epk6x8s5dLQ68dAiM+XYyYgoyJCh+6qsaocw+9fWIAUTHmgUwrX+qayRibpj/LywoJBPQc3xNpnfwj3D/UNGqh3CPCS1ywIKoFxTZDrsR7Mwc9/xsNEuQXgoci+4uluxf64B7hdt31IpJR48/B1vgbnf+J18B/cD30vs+F5XJq7Ng2Zdd7TIUoDhIcx17/q9PIy4Flxd4nmwcu1y/zsS38/x8zu5XkhUSmnFomDj6q5DBVy71PBWWeW+4f7hZYR2cUThxlGw08bEvjkW131LRZ1/0zxOHL+B65YKAkMBtP4558Rfm3OtPb+Vghbxp5BO4YQY8qKQ68KdCxQVWQqWPFC1/nkYc09ryqvWP3kcv5WCHfcO9wzXJS0FnpRVCmFcM8SD+4G8nWPXrDRUcLjuXdcex875oeLZ3IUcLyu0yyXON8fDW3XyG5LG4zTllfud+HMNeKuscm40l3H2x7nWLjqpsPBbKHjxEo17Rrs88OZc4d7kGtIurbiHuFY1QY78ggoR9yf75/7g2iQP5V7QnnN8F5UerkH+R2WVY+Te0BR/8lTyS865xoN4gUgBWFMIKXxRYNQ8GSiUE0MqeHyG5w/nkko5L994pmj8kYoG55pzy7ZcK+TV/BZNWXUcLy2IPF8dL4eoCHM/UkGjsko+r/FHb3gc+6fCQvc/7h8qao7KqqPwT2WVY+D+4FojL+YlmmbZ5/gp8FLQ1/Amv+Me0xQ/17lmO+4JXpDTQsazl7yRe4prVlP+uMbJB3mu8xmebyQqCNz7HAMVWu5Tnnv0/CA5XpRzf3O82oUZzyqOlTzOVTHhvia/4TtpPND4HZUjXrpoZy0x51gps/GMp5WT60nrT5PTXPv3xOP4eyqAmsst8SDO5AUkjovv1hQI8iDKEa7986wif9M846iU8/zgGndUVnmhz8sv7XuovPFnx8sCnhuuCgtx4/nMs4Zrlfza0WtHm2euK+KlWWTZVrv8YRvySvJF1/FznXM9kY9w7XCP0aJIPsk1oc0/L2e5B7nvKAtzbXL/cj+Q+L1cW67GEc6ptpZ5IUteyMt47kPuKfImV28M8hXuV83zgPuZZyzHpb1L43HkV1Te+P28SPVGWaUcRzlMc/GlhwKNM1pYA8fMfae9T8OY/JyXOpRvmiPNS0LzYuFFAmUUjZdxHXCsXCetUVYp63O/aecnL9l4fmhhUMSb3naO3nkcL8fAy3J3hhJvzob93aZbKqu8xeam42LSNi8PCDIOzaKlTQw3va/KKgUEMgcyU435UECi0K5tQLbhIUEXPB4E3GTe3qxQMKAgyMNUY3bcEPxPU9R4603XD7ptcXNygbpawppbfGxP5qkJ4lzo7NNVwKRAQeGMG1i7RfRmUZP5M7ZBc8siFmS0PCAp9PLbeAvImynNhaw5txFiwvmkEK259xJjMmNHoYBj4zsclVVtvPx9c8oqx8zbPe22V3PvdXTrZV+8QXRUVsmYaT0ks+OhRRdkdxZv3rbxtpPWIhIFIq4j15s8MldHZZWCHRUqEn+mAEEXINfbVx74FEY0Vy9i9v/tnQmwXVWVhtfLSwIkzAkhIIjQWoDMChSDgigi3Q6lMhTYDuAE4shQKoITqCBOOA+UpYAiM4qKgpS2SjO00oAMdpAhyEyYSQKZu76DK+x3cu979+Zwkqf5ThWl7+aeffb59tprr3+vvfflnbG9UpjQpp3EKu1AO7PsKZe2l21NMEbwmk6ZLBDOnffNQY3vMzCUYhW7ot65dJlAHD71vS/YN7ObOchQPjbBIFku6eYZDEYETfTd7OM4deyhm1jFxgk8kzdtSJtQl3JJFeUT8DHhQttTPrPeDCIEPSnm6vzJkjMJlFmrDPLol7m8L3ky4BDEY9OIfII/ssjYBO9NgFcXb/gS6lvuTSWAYTAnUCgvBkvahuCz3ENGgMJkBBMC9frDj7Yp96YyQUTgjV8rxTxlENzCErGC3XAv2WbakD6Sy5iyXgTcvC++J5cv0ib8hy+ifGyWwAnW+DUG6LKeDNDDiVWexeQIZeA7EV05OcUAT4YIhuWFMMCH0G/KpXvd/Bz+EDsgqEdcpR2XPg5fiT1j+/hy+mAvYhVbwPZ4BxgROOYSsxTHyZlAF3vBPplYQ6DVl7x3egcCP/ongpJJrfRv2BEiHxaZkUK00Cb0aQLPbhOW+BTaHDGZgSrPxofig2izciUC9l+KVWyCid8MbJlwJDubvhJ/RdshPrDtXKab5cOWlS2lrXUSq3BCCDF28p45gcQEHvZKoE0/yInTXn0cvhO7wneSVSIWKMelnEhkooYMGO/L+8GKdmRyLjMnvAMxQ46X/M1kO++f7UJfwl5zEob+wvN5H/omoizHdsQAE6I5sU553M87pljhM2wa/0i/IeuNeE8+lM934Uewjk1mH4Yzkwc57mQbEIdhq8QU8CBGyoCbvk12Ffvigg9inPak/pSfYwo+Dhus73fu5uPyc3xTJiHo4/QpxlWehb/MZcCMafQJxqecWKdOPJO6I3KYwKce+GgmXTJzmzERn+MXsB3Yslw1Y03+ZlzAp5fl8wzsGFHDqhhiO9oT5tSRJcLl9jH6BHbLvzGBlX6Hvxn76fv1CVf8LQI4J/fo6/QTJgsQ3uUEMO+H7SLkYE+fygtfn9u3+Izv8c6II94Vu0bs8508d4D3oZ45cZtl1UUVwoyYkDYpfVy5jJ269SpWaQNsKUUn8RQTIPQJVmnAhPEst10xbuNHmfRigqNe37oPpY7wIIal/fFNPCNFIp/TbmQ3GTtzaTX9hsm8XHHSbXwhrmWVA7aBj2AsIz7IuIU+xQqHcpk8ZdUnHruVP1o/XyHFKg1NgIjzLGfvCdDqm/+XRqwy0OPICLCy/Jxxyw5G4MAAhiNhGQDG1WtmlU5DcI/DTufDQMT71JceMniwrInBrVM2rJNhMijhMMo9qAwcBCKZIcj7EAtkIerB/HAGTwdlYC0zpbwT4iD3uNHBcVIEWnzOew23Z4zAjzpSbgavBN505rroWRqxSrCC3dDhc3kqAxjtUB8k62KVAJPZS96DWUPaoi76YYIYzuwD/BC4ZGHrB5nUxWrJGkeMo8QxlsEZdsZARICUmXGcO3WtLx/uJlYRfwTK5aBUPpvBEBaZlUKkIA7r36+LVQYChFPuJycQYlDIiYx8Bk6e4DSXA1F/Ai3eqxzkeS4sEQA54FDGSGIVbsymZvmUQ79F3OZyKsohmMxlODnIU3cGOoIsZmZhUc+sElwyUGdfoU2wJ+yxXG1B4Ef5OZCXmTxsiACOgYjlwuVFwEMdMpMGVwZe/i4HLj7nucyilxlYBkEY04adDvmgjxJglnuNeU8G3nomE7+Jr2DyCB+E3SPuCbRgyX/1lRL4HWyvnPyh/gTpmVFDHOS+O4J4fFLZv3sRq9SZQAkfx+RRBu4E1fjn+h5WuGYmrC7gO/m5zNpgn8yiw4tJt9LH4ROYtMBGCf57FauIF2wSoYFPJEhjnGFChb5J4ML7wRw+ZH1YtYPd0McYZ+o+vHwH+OJ36YOIDQJs/A8ijUkG/qM/E8QivvG3+GxWCNC/cl9qnQsBFHUhK0T5mQ3G5hAJOcma93USq2UmDF/P+6dYzQwUE1cEooyl9A/6EuNxZsyyfARCJ7FKn8cP8F85+UoZiHX6LuM1k2O8Q68+ju0LCEnuww7qYhWfToCPMIEp9kLAjDAje0cgWvqgTmKV8S4DVgQWfSn7KmMVE0tkl3OJLfEOATJtxthWruyoi1UCRfwOopYJXYQ7fTMnwAn24UK/x8/h+5iAQLBQPmNMefhaBvRM/tB/aW/sNycZKA/fnhNH/I3d8H78L3Ea5dMf+vFxxGXUBzvEntK3IvaxIWIoxrlcSUbf5PvYVZ6tkTYEM/wF/hL/QAIEvw1H6lRmVokTEPNMStL2fJ9+xHe7xVDUB3+DHWR9aE/6IqI0V5sRj/A3z6d/Y/P4gVy1Vs9MZv1Zzky5uX0L/sRRPI9xm7plv6S98oCmXIqOHXEhSOnHpXDmb9qGJceMl/g3noN95EQ9fzORXRd/+C7aHUZcMEbY0V6ljyt9TD9iFd9L38+zIfBL9HX6A32QvkrbZmxNH8F/MhlPTDbSMmDqz0Qz3ycuoXz+F5bYMdzw4fWJCRhjP4j74bbvUT4+hBV8xA1MuCDmie2wM/opNpvbD+HERCx2QAyd2wZHqyjtVq8VTqziKHAO5RIfjDYPUqoHI/2KVQIUDKJcSsaAg4EyYHY6mYtZLwKwXsRkLrtl0MmAkkEUR0WQUl9inM4EYy3FbTeDoCycLINmecAAwT8sypm53B/Hvw13sFL5LEQ6HYmyyyCTMrotT6ATE4B0O+2Vzkvgh8jI2WcGJXhzDwN/efUrVimfgRjnywCZF0E1gVqKm/y8LlbLZ+OsCD6wvxy8KZ9gCAdfZj54J2Zf66JtOLGae4FLsUr5BJ04svKAFQZDBEu9/E5iNfd55J7uuv2Q2SUwp/wM8shuYi/15TR1sVovi6CaILRcbk6QTHlwyxUIBGD0rTIjkEvOCFTre8CHE6v4ADIquf+FOsGBbGU5g8zAiy0SdHabXELc8uwyC0dfSb/DBAoXYonnljbFwEj5DFZ1bskJX8IMbClWc7YVe88JK8QEg2Z9kgdfQbBXP4wCH0h2o1PmOYM8fEDWP/c711c8EAQhelia2eniOQRX9eWpBKrck/0Ve6WvMIB3Op0d8YvYxHfkNZJYpa5M4qTIISghS4DwQKDArwwiCIJSWPTi42g7AtxkS2DNslkEY+njCJgICOHERYDMe5dbUzqxQ3DQrjnBxMQIQR2ClSCFLAn9hvIZVwjGWaGSh5IQzBLsdruwyTLDxXJAJswItHgXbBrbzENICCKxU96DtqLs+iQKfReOsGY1AJMSBFvYIbbMPeWhdtStLlYRRzwrl53SjowhTFbAjr5L+2En9FsCTnjjMwh26321k1jFPxBEMk6WYwZjJ1kr+hErUMi0wJa/CUh78XHUA9/Ehe0zzsKNMRBBB1/GEyYhiAXw3/xNPRkz6isj6mKVusMy9+MjVmm3XBaJMMC2M5vK54gl/Bnfqx94VRer7MVEeORpxATt5bJdYgaekedbEDiTKSReYfVAOVnAZBmBMyIrJ6cpn6WMOYlbHtoGM/wyYiL37Odec1j14+MQQfivuu8jJkA0ZUwFR8ZefCl2jU8sV74xMYDPzckA+CPaGGu5sBEmCPErvCf2S7/M+ARBz78zeck7ExOVIoIYAv9H9hqbThtBGDP2MIbCBBunTZng4Hu5tB5boDzsnowwfSPbhvrRlmRPKR+bRuDmNi/qRBxLG2KD+EfamgmpjMGYfGRs5H7aHh9Tj4N4Dn2HiSp8eO7jZHUEcSD1ok2H80eUQdvwzviI0seVPqwfsVr3fbAmLmfFHD6Z8aHT2E4bwIN693LIUj4Hn01/ZwxAJBMf5fhT1iXP32AMqGdFuzrsf2SxSaYQs+P3WE2Z2wO5D9+M/dHOZSwzXJmj8d9WOLGKk+Gly5P46Eg4qfoSYBqsX7FKAM1gz0CQwo7gDQNlFikvxA8GlUei4yg7GXDdaAgecBzlXk8cD50fI8+ZQoyWrAbZG2aC6Ci9ZD+ZWaND4RRSuBNcMtDWDR0HyLKu8r1GMnIGJe4jKMgsM46eZQydDlBiMMJB4IS7Lb+gM8KbdsxAMzf88+71ILNfsZr7uBiwcuklASODGIKvPkNWF6s4QII8AiDaihkxBs28j8Gbd6RNc99fHj6Bg69n++tiFfsiQGQgJ4hikCsP58BRMhgSyOfSqczq8dxyOQ3t10msYncEE/UZO76Pk2VwZ7a6DFQRHwix+s+ZDCdWsT0CJQbK7D/YNuUTJJfCFF4EHZlBRrgyMOZhBvV2H06sYpOUU662ICAm2MjlbLm8n/dkYMvymZWnvehf9BPshAG8zGxjK7QjQWf2UQYQgtUsn0kZ6s/gTZ/K8gkS8BNMKhC4IohgW2Zuyf6R5SHQzvvwdQQyZUYAZgRgiMI6H2yGoKOsd/Zngm2ezWRKZniwZWy4PHCNCRbEGsFvJ3GXWzBK0cszEJ25xDvLx+/wTrksKicKcsIFmyAQLPeGjyRW6StwJsikXxBEY0O5LJfgK9uH4JN3pO3qS667+TmCJvpfLvGkPtSPvt/Nx1FWr5lVRAL+JQU67UlggwjFXstTavHl+APskVl2fGE5bnR6B2ycvpATEAhK7sUeCbBzlQRimACZvo9w5n9pF7Kw9cOcmJAheMa+CJhpA9qVMZh7+K88ebeTWEXgkZlC8CJkKQPfhc+jf1A3/ibTh90zkcLzaGf6Yv2wtrpYxXfg25gErgeK2Cz/lqteWKmEGMwVLP36uHpmlUlQ6sl/rAQhhkhhSPshassVIvCpi9XcD0/mjv6OAGLMzwwN/ZZ6spwYfkxeIviwJZbBl9s0KL8uVgmG6QeITC7qRb0zjqIN8WX4RtoDcU/5iBpWRWT52Ak+jjGB+Cd9PGIJO6WvI0ryZ2LSlhjbyeiy6oG6UQbty1jYq4+jfMY66lz3TbwXfTyDfPwo7c04j28vg3++C+/yEL56X6pnVhnXiGVS3NIe9FXKR9Ah2vLiu9hcfasHzBH/iCUmfGhHbBuGcEZ85qoU2BP/wTv36Gf52B9xGHXIbWRMPuH7YYP9kGGkvYnTEL08j36VJ9cSQyHYsEsmsfATGc9wH+MmPi9X1BBP4htpO0QxAo6td5Q/3GoVJiRZJsu4gs+p+7h8p6UVq8Q68KZ/MwZQPmNTvgt1xHcwJsMMn8e712O+buMBfoKVI7mVkHv5/5lUop+jPbDhPPiMuvRaPm1OnWCKGMUnYXtlUoxYj/7Dv/0z/4zNCidWcdI41dyrgNOnc+H4yrQ5RkQj54XT7HbwTmmoCEkccQ4SZCQIXHBM5Z5RHEgeY05n6HQyZqcOQAaL9f+57A5nhPEzEJUnfOWmccrAyXf7SYH6MwgQCRYzK4VQwPHlwUf5fTJADNqIk35+WxEniFgpRUd5+EOWn3vh+JvZ8+Fm3xjcqWfOhuHUCOgZ9MrZPhwHz88LJ88EATOE5ec4Cj5PG2HwJbuSQTnlMxnA/QwIefFecM+Lcgg0mJHNn9uALYNCeRGIUbdysgL7Y0Ass0/YEgNGWT62jJAhsObCYdUnPRjgcPjlniHsFPGW+0S5l+8hSAlCuKg/M8EEmJTPAN9pQof7GADL2X9m6/NgonTMZH0ZvMqfcaH+OND8uROCifpPCsABsYRAzKwewok2oF/lgMtscP1nhsi+MBAw6DApkBef594Zyuff6d+ZeUAYMcBi+zmBgBAlS5Cz55RFvyIQ47m5jJm+WWar4UP5BHKZsaH/EGAjlnLGnvrTTgQOeeXsO+XjrLkI2MqZXdofe+F9Sntn0KN9c7IDf0a7lz9RkwdXEKzT5whwOwkzxDCBSflTQAyABFnpNxE61LMsH1+FiKd++Tm+ri4esDv8SLn8GDGKiCsPbmJAz58mogzsE7vM3/5MbthEt1lkRCPty4XPxNfh/+Gay435t/J7/M17Mmk20onnMCYo40L44yM7+bjSB5AZLO1jiIMo/sD3sIIhGWA79Gt8MRzKn8nhNvog/oV/wxfVRWGn55AtzJ8/yZ+PYYING6n/xFqKF8qBY7dTJsl+5s9qpI+qH4hHGfRR+nX2AXws7cLYyXsjQrnwceU++9wywb8lE8ZY3qVcscMEBYEt4wUXXCif/khWOS8+p91yzOa5PJ8Lf4av68fHlWM/Yw3irFxZRN/EN6bvJeMIA4J0spm5soAxAFsvf4KPZd30G2wif6Yi7Trfh/K5LzP5+FL6OcE5Pih9BL6ZPlz+LF2WVcYs9GvKyOC37lvo8/hyRCWTGem3eW98aOkjyDgyrmCnefYCZyKUk9PYHv0q243JX/xRrz4On1x/bnloDzwZg/ClXOnD4Y+ASz451mU9+G4pcpM3ZeHncuyDKxMDeV+2WWYK05/zPTLFJR/KzK1A+ElsFf7EUOVKt3KlBuMA8U+n34xG3KSdZX2ZJECslf25PqHJO9F+XNSXfkM8jV8s41cmorBlLnx3ZrHxXbQh42j5ed0HYfcpiuGeMVYnH0cMjV2W10i//wxbfAzjaRmPsYWHCb4y5uJ9MzaBNT6h068UlM/HhnIfddl21JX+Wa5iKG0eWyHGzL7SbQyg3vDNPspEIvbAJCl9vL6tC78L8141RrfnLu/PVzixWgfOgMPsVn2ZzbPVMBgKAqb+u2zPVvnMyuHcmDXsZZlav8+lA5MBwqn2OtvTzzMI6pgdZMLg2VpLn0veuu2t7Kd+nb7LgMMgTL3LfURNy837cXYIAWymjZkwymcQHmnJYZP3wV4IcnrJ5i/Nc8jUkFUpf39tacrpdg+ZG9j38vvHS/Nc+iztwIz9SOJnaconSGfmnYGrjfIRB4gNZv972cfZ7zsw8YOAY6KvjfLL+pA5YTaaYK+NZ7Xh4+o8yeCyRK+egeuXe7fv0w6MkTnB07RcAkaEEuK6jTojypgMQkDXlxg3rXve37aPy9/T7PW3I/t9LwJqsn3YThs+AuHJRDATWm2U37aPI7vJOFAetNUv45G+z2oH4pQ24giezUqKMlM4Un36/XfiFPi0ERsuax9HDM2EXn1bVL9Mun0ff8Fy5k7nQTwbz0Dg45/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nCMGzduOdXCx0pAAhKQgAQk0JSAYrUpQe+XgAQk0AeBa++cGTfdMyvGjBmIzadOiG02XLWPu5/56i233BK33357vPKVr1z84QUXXBD33HNP9feuu+4a2267bfz4xz+ON77xjbHKKqtUn992221x4403xmtf+9qlem6vNy2c+XDMu+nSWDBjeoxZc2qM23T3GJy8Ua+3D/nepZdeGtOmTYt3vOMdsfLKKw/5t1NOOSXWWGON2H///Rd/fvHFF8d9990Xb33rW6t3/cMf/hCLFi2K17/+9fGc5zxnqerQ602zZ8+Ov//97zFz5sxYddVVY8MNN4yJEyf2evvi711//fVVvctrYGAgXvGKV8Smm24ad999d/z0pz+t/rn8/C9/+Uv88Y9/XOI+7OQFL3hBXHfddXHFFVdU7Z8s5s+fHz/72c/ipS99aUyZMqXvui7VDU/eGvHg+RFz7oyYsGnE5H0ixk9dqqIWLFgQv/zlL+POO++s7n/Zy14WW2yxxeKyeLe5c+fGfvvtV33G/7/wwgvj/vvvr/5effXVq39L23riiSfivPPOi+c///nxkpe8ZEidHn300apPcdGu2BR9cc6cObHlllvG+eefH9hAeU2ePDlg/OIXvzg222yz6p9+/vOfB5/vvPPOS/XO3iQBCUhgRSGgWF1RWtr3lIAEliuBOfMWxulX3hf/Ne3RIfXYa4u144Ad143xgwN91e+qq66KP//5z/He9763uu+73/1uFRDn3z/4wQ8qkfrpT386PvWpT1UBOdef/vSn+O1vfxsf+chH+npeP19e+PBd8cQZh8eCB25dfNuY1daJifufGOM22q6foqrvfutb36pE1lZbbRXve9/7Ft/Pe5x55pmVwPrMZz5TfQ6Do446Kg466KBKsHzsYx+Lz372s/HUU0/F17/+9TjmmGP6fn6vNzz++OPx+9//PhA7eSFYd9ttt1hzzTV7LWbI96ZPnx4f//jH44QTTogNNtig+jcEE236tre9Lbbbbrsgk3z44YdXDPI5TGTwnc997nOLRSmi7pvf/GYlpBFOr3rVq6ryEG8worxNNtlkqerZ102PXxVx074Rc+565rYJm0VscV7EhBf2VRTt/bWvfa1677e//e3VvWTVeZd11123andsZqWVVoovfOELMWHChEpMnnjiiZXQfNGLXlTZBZM573znO6v7b7755jjttNMqLvAbO3Zs9TkTIF/84heriZEdd9yx+puJAf591qxZ8eY3v7n6Hs+k/D322CN233336rPvf//7lTim3z344INVe/L/11tvvb7e1y9LQAISWNEIKFZXtBb3fSUggeVC4JIbH44zrro/5i9cNOT54wYH4qBd1ovdN+1PzJRilewh2Z6PfvSji0VpPuSII45YpmKVjOoTpx0WC+67eQnOY1ZdO1Y7+JQYXGfjvtoAsYoAvPXWWyvhRrYScXD00UfH5ptvXmWTjz/++KrMm266qRIGiIy77rorvve971Uiru3lwAig3/zmN1W96hdCiMwmwrXfq5NY/fKXvxwbbbRR7LPPPouL+/Wvf109/0tf+lL1WSexioj6zne+U933ox/9qOLHtUzFKhnVa3eLmPv0CoAh18StIra+OGJ87wLuyiuvrGwf8deJ70UXXRT33ntv9RhEJSK2LlbJUn/jG9+oyuD6yle+EnvuuWecfvrp8e53v7vKsHJhS2SjX/3qVw+pNisaRhKrCNTPf/7zccghh8Q111xTieZ6Of3aht+XgAQksCIQUKyuCK3sO0pAAq0RuOyWx+LUy++LJ+cuaO0ZFDw4ZiA2WWeVOGS39WPqGuOjFKssWfzb3/4WRx555BKi7NkSq4tmPxYzzzs25t1yRcSiha2+68D4CbHyzgfGKnscGjFmsMqsrrPOOtUyTzJ/ZMTIEJ977rnV/0eQpFhFOCAO995776qOZLhYUkuGFdFBhq2fC4HHclzExrK4WNK80047xaRJk6rHdRKrhx12WBx88MGxww47LK7S1VdfXWUIEVprrbVWR7EKJ7K/b3jDG6oMM5lXBF5jsbpoXsTtR0fcdXLEonb7QfXC49aJeN7xEesfEmeffXa1RJxJjPrF0lwyodgI733GGWdUdjJ+/PghmVXsg2XBMLnjjjsqhrA555xzKpb77rtvVTSTQW9605ti66237luscgP8EcasEqC+ZH69JCABCUhgeAKKVS1EAhKQQAMCh54+LWbOWQYB+j/quOfma8VBu643RKz+8Ic/rILxD3zgA0u8ybMlVufecEnMPPeYiIXL5l0HVpoYax55UQysvNpiscr+QZaxfuITnwjemf2bDzzwwBCxSkYV0Z6ilEEOMfK73/2uEmUf+tCHYrXVVuu5xVkSynLrZXlRv9xT3Emsstz0gx/84BCxSrbuq1/96rBiFftgqew222wTp556apVhRPg2FqvzZkRctXHEgiWzyq1xGzc5YpcZlR2wLJp2rV8zZsyo7AXhyaQDYhSRz4QHkxiDg4OVGH344YfjXe96V5U1/clPfhKPPfZYHHroodVeVLL0mXGF33ve854qm19evWRW+T7PQSyzdJv91F4SkIAEJDAyAcXqyIz8hgQkIIGuBE646I74672zora6txViYwcH4oAdpsTeW04aIlYvu+yy+NWvflVlD+uH+bB/kywOGTsu9lQiwAjO+7nmT//feOLMo2LR7KF7bvspo5/vslR49UNOD7KsmVnlEJxPfvKT1d5CDlY69thjg4xiZlZvuOGGaiksogIhUl6PPPJIta/z/e9/f7Vfs9eLpcSXX355tRd2WVwclsQS31122aV6XCexetxxx1UH/7z85S9fXCXeG0GOWOeqLwNGzLK3kww1F++DyGN/J/uZG+1Znf9YxLW7Rsy6KSKGLnNvh9lAxOo7R2z333HJJZdU7c9+1PpSbzLv2HseLsbeXoQmYr/cs5p1ZC8vwpTv5fXQQw9VfYVsN8t4aRcOoiqvXsUqgpnymWRhH7OXBCQgAQmMTECxOjIjvyEBCUigK4FHZs+P22c8ucRe1PoN9z8+Ny645sGYO3/oEtqVx42J/bafEmtNePoQl+GuVcaNiU2nTojxY8cMEatkyE4++eQqY3TAAQdURSBeOGmUzNNzn/vceN3rXld9TlbyLW95S3UybF/Xwvkx/+4bY+ETD0YsGl6QPPU/Z8X8269eovgxkzaMCXtyQNLIh0kNTn5eDK77b9V3S7HKe3EKLie+sjyTPYspVtmbipDIQ204/IYsJacic0ougoZMWx421cv7L1y4sFoCzJJSThQe7mK/LNmz+sXz6ktHu5WDyGZ5aB7q00mskvFj/yRZ86lTp1biiv2niHTamqsUq+uvv35lB2SbWcbKxfuQnUX4U7dGYhWBilB9clpvS8TvOC5i1vVLIlh9p4gNjhjZPgYGI1bdNmLljYNJCPbpkq3MPbwsi+dwI7KYZEg5PZmLA45YFsyhY53EKnufyaSWS4o5qIxMK5lbbIjMK2KXw7t4Nkt6+d+R9qzyfMVqLz3O70hAAhIYSkCxqkVIQAISWAYEOFjpwmsfjEv/+kjM/sey4YkrDcZ/bDUp/n2rtWPMwMgCrqwmS1vJJB544IHVxwhWMmcEzlyvec1rKuFGEM3nZNG4OMm0n8zi0qBZ9OTjMfOco2P+ndfHonlPxsDY8dWhShP3PykG11q/7yLPOuusarnmXnvtVR2axCFBHJSTP8WCKGXZLGKVTCHfzYv9h5zailBDhLR50BICkLrQBmQuc5kpWbR+98pm/RFQHP6DsCz3OJJRZr8mF89heW8eBMRn7I389re/XQnYtddeuxLplFFeiDr2b7K/l0w1+zW5EMqI2I037u8grJ4blkOW/u8/I2bdGLHwqYjBCRGr7RjxwrMjxj7Tdr2WRyDDadh5kBKnYDNJwT5U3p/DjLKP8D0mOsiWk5kul/Tyfe5D6OZFP/vFL35RLf/lxGH+5nAqLiYhODAJwUod6HNcLKtG9LKnePvtt19cFp/DmSxt232wV3Z+TwISkMBoJ6BYHe0tZP0kIIF/KQJ3PzonHpo5L9CmkyaOi/XWXKmHPOM/H4JFc2bFghm3VcuGB1ZaNcZM3ijGTFy7tRfhZ2zIJvJbrMvzQpCwfxjhihBE0CytUF2e79H6s9nnOvvmiPmPRoyb9PRP1ox9+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ffqiKVOmSEQCEpCABCQgAQlIQAISkIAEJLDcCcyZMyceeOCBGJg2bdqi5V4bKyABCUhAAhKQgAQkIAEJSEACEniGwHX/D/JR8BB+HBa+AAAAAElFTkSuQmCC"/>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p:cNvSpPr/>
          <p:nvPr/>
        </p:nvSpPr>
        <p:spPr>
          <a:xfrm>
            <a:off x="0" y="1090698"/>
            <a:ext cx="1219200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Arial" panose="020B0604020202020204" pitchFamily="34" charset="0"/>
              <a:cs typeface="Arial" panose="020B0604020202020204" pitchFamily="34" charset="0"/>
            </a:endParaRPr>
          </a:p>
        </p:txBody>
      </p:sp>
      <p:sp>
        <p:nvSpPr>
          <p:cNvPr id="4" name="TextBox 3"/>
          <p:cNvSpPr txBox="1"/>
          <p:nvPr/>
        </p:nvSpPr>
        <p:spPr>
          <a:xfrm>
            <a:off x="304800" y="1172246"/>
            <a:ext cx="11390630" cy="2754600"/>
          </a:xfrm>
          <a:prstGeom prst="rect">
            <a:avLst/>
          </a:prstGeom>
          <a:noFill/>
        </p:spPr>
        <p:txBody>
          <a:bodyPr wrap="square" rtlCol="0">
            <a:spAutoFit/>
          </a:bodyPr>
          <a:lstStyle/>
          <a:p>
            <a:pPr>
              <a:spcAft>
                <a:spcPts val="600"/>
              </a:spcAft>
            </a:pPr>
            <a:r>
              <a:rPr lang="en-US" sz="4000" dirty="0">
                <a:latin typeface="Arial" panose="020B0604020202020204" pitchFamily="34" charset="0"/>
                <a:cs typeface="Arial" panose="020B0604020202020204" pitchFamily="34" charset="0"/>
              </a:rPr>
              <a:t>Medical Incident Support Team (MIST) plans:</a:t>
            </a:r>
            <a:endParaRPr lang="en-US" sz="3200" dirty="0">
              <a:latin typeface="Arial" panose="020B0604020202020204" pitchFamily="34" charset="0"/>
              <a:cs typeface="Arial" panose="020B0604020202020204" pitchFamily="34" charset="0"/>
            </a:endParaRPr>
          </a:p>
          <a:p>
            <a:pPr marL="457200" indent="-4572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Virtual MIST Team </a:t>
            </a:r>
          </a:p>
          <a:p>
            <a:pPr marL="914400" lvl="1" indent="-4572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 and B RAC areas</a:t>
            </a:r>
          </a:p>
          <a:p>
            <a:pPr marL="914400" lvl="1" indent="-4572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Manage the transfers, monitor diversion and appropriate requests / denials</a:t>
            </a:r>
            <a:endParaRPr lang="en-US" sz="1200" dirty="0">
              <a:solidFill>
                <a:schemeClr val="bg1"/>
              </a:solidFill>
              <a:latin typeface="Arial" panose="020B0604020202020204" pitchFamily="34" charset="0"/>
              <a:cs typeface="Arial" panose="020B0604020202020204" pitchFamily="34" charset="0"/>
            </a:endParaRPr>
          </a:p>
          <a:p>
            <a:pPr marL="457200" indent="-457200">
              <a:spcAft>
                <a:spcPts val="600"/>
              </a:spcAft>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Need to log our current requests and reason for denials</a:t>
            </a:r>
          </a:p>
          <a:p>
            <a:pPr marL="457200" indent="-457200">
              <a:spcAft>
                <a:spcPts val="600"/>
              </a:spcAft>
              <a:buFont typeface="Arial" panose="020B0604020202020204" pitchFamily="34" charset="0"/>
              <a:buChar char="•"/>
            </a:pPr>
            <a:endParaRPr lang="en-US" sz="1200" dirty="0">
              <a:solidFill>
                <a:schemeClr val="bg1"/>
              </a:solidFill>
              <a:latin typeface="Arial" panose="020B0604020202020204" pitchFamily="34" charset="0"/>
              <a:cs typeface="Arial" panose="020B0604020202020204" pitchFamily="34" charset="0"/>
            </a:endParaRPr>
          </a:p>
        </p:txBody>
      </p:sp>
      <p:graphicFrame>
        <p:nvGraphicFramePr>
          <p:cNvPr id="5" name="Table 4">
            <a:extLst>
              <a:ext uri="{FF2B5EF4-FFF2-40B4-BE49-F238E27FC236}">
                <a16:creationId xmlns:a16="http://schemas.microsoft.com/office/drawing/2014/main" id="{55C52020-7A3B-8946-B5D0-23C5FE35DDE6}"/>
              </a:ext>
            </a:extLst>
          </p:cNvPr>
          <p:cNvGraphicFramePr>
            <a:graphicFrameLocks noGrp="1"/>
          </p:cNvGraphicFramePr>
          <p:nvPr>
            <p:extLst>
              <p:ext uri="{D42A27DB-BD31-4B8C-83A1-F6EECF244321}">
                <p14:modId xmlns:p14="http://schemas.microsoft.com/office/powerpoint/2010/main" val="1058847155"/>
              </p:ext>
            </p:extLst>
          </p:nvPr>
        </p:nvGraphicFramePr>
        <p:xfrm>
          <a:off x="2573374" y="3782698"/>
          <a:ext cx="7045252" cy="2125611"/>
        </p:xfrm>
        <a:graphic>
          <a:graphicData uri="http://schemas.openxmlformats.org/drawingml/2006/table">
            <a:tbl>
              <a:tblPr firstRow="1" bandRow="1">
                <a:tableStyleId>{5C22544A-7EE6-4342-B048-85BDC9FD1C3A}</a:tableStyleId>
              </a:tblPr>
              <a:tblGrid>
                <a:gridCol w="3522626">
                  <a:extLst>
                    <a:ext uri="{9D8B030D-6E8A-4147-A177-3AD203B41FA5}">
                      <a16:colId xmlns:a16="http://schemas.microsoft.com/office/drawing/2014/main" val="1932473354"/>
                    </a:ext>
                  </a:extLst>
                </a:gridCol>
                <a:gridCol w="3522626">
                  <a:extLst>
                    <a:ext uri="{9D8B030D-6E8A-4147-A177-3AD203B41FA5}">
                      <a16:colId xmlns:a16="http://schemas.microsoft.com/office/drawing/2014/main" val="1668908185"/>
                    </a:ext>
                  </a:extLst>
                </a:gridCol>
              </a:tblGrid>
              <a:tr h="284984">
                <a:tc>
                  <a:txBody>
                    <a:bodyPr/>
                    <a:lstStyle/>
                    <a:p>
                      <a:pPr algn="ctr"/>
                      <a:r>
                        <a:rPr lang="en-US" dirty="0"/>
                        <a:t>Area of Origin</a:t>
                      </a:r>
                    </a:p>
                  </a:txBody>
                  <a:tcPr/>
                </a:tc>
                <a:tc>
                  <a:txBody>
                    <a:bodyPr/>
                    <a:lstStyle/>
                    <a:p>
                      <a:pPr algn="ctr"/>
                      <a:r>
                        <a:rPr lang="en-US" dirty="0"/>
                        <a:t>Number of Patients</a:t>
                      </a:r>
                    </a:p>
                  </a:txBody>
                  <a:tcPr/>
                </a:tc>
                <a:extLst>
                  <a:ext uri="{0D108BD9-81ED-4DB2-BD59-A6C34878D82A}">
                    <a16:rowId xmlns:a16="http://schemas.microsoft.com/office/drawing/2014/main" val="3678451996"/>
                  </a:ext>
                </a:extLst>
              </a:tr>
              <a:tr h="406610">
                <a:tc>
                  <a:txBody>
                    <a:bodyPr/>
                    <a:lstStyle/>
                    <a:p>
                      <a:pPr algn="ctr"/>
                      <a:r>
                        <a:rPr lang="en-US" dirty="0"/>
                        <a:t>RAC B (Lubbock Region)</a:t>
                      </a:r>
                    </a:p>
                  </a:txBody>
                  <a:tcPr/>
                </a:tc>
                <a:tc>
                  <a:txBody>
                    <a:bodyPr/>
                    <a:lstStyle/>
                    <a:p>
                      <a:pPr algn="ctr"/>
                      <a:r>
                        <a:rPr lang="en-US" dirty="0"/>
                        <a:t>3</a:t>
                      </a:r>
                    </a:p>
                  </a:txBody>
                  <a:tcPr/>
                </a:tc>
                <a:extLst>
                  <a:ext uri="{0D108BD9-81ED-4DB2-BD59-A6C34878D82A}">
                    <a16:rowId xmlns:a16="http://schemas.microsoft.com/office/drawing/2014/main" val="3853409409"/>
                  </a:ext>
                </a:extLst>
              </a:tr>
              <a:tr h="406610">
                <a:tc>
                  <a:txBody>
                    <a:bodyPr/>
                    <a:lstStyle/>
                    <a:p>
                      <a:pPr algn="ctr"/>
                      <a:r>
                        <a:rPr lang="en-US" dirty="0"/>
                        <a:t>RAC A (Amarillo Region)</a:t>
                      </a:r>
                    </a:p>
                  </a:txBody>
                  <a:tcPr/>
                </a:tc>
                <a:tc>
                  <a:txBody>
                    <a:bodyPr/>
                    <a:lstStyle/>
                    <a:p>
                      <a:pPr algn="ctr"/>
                      <a:r>
                        <a:rPr lang="en-US" dirty="0"/>
                        <a:t>1</a:t>
                      </a:r>
                    </a:p>
                  </a:txBody>
                  <a:tcPr/>
                </a:tc>
                <a:extLst>
                  <a:ext uri="{0D108BD9-81ED-4DB2-BD59-A6C34878D82A}">
                    <a16:rowId xmlns:a16="http://schemas.microsoft.com/office/drawing/2014/main" val="1642037699"/>
                  </a:ext>
                </a:extLst>
              </a:tr>
              <a:tr h="580871">
                <a:tc>
                  <a:txBody>
                    <a:bodyPr/>
                    <a:lstStyle/>
                    <a:p>
                      <a:pPr algn="ctr"/>
                      <a:r>
                        <a:rPr lang="en-US" dirty="0"/>
                        <a:t>RAC J (Midland/Odessa Region)</a:t>
                      </a:r>
                    </a:p>
                  </a:txBody>
                  <a:tcPr/>
                </a:tc>
                <a:tc>
                  <a:txBody>
                    <a:bodyPr/>
                    <a:lstStyle/>
                    <a:p>
                      <a:pPr algn="ctr"/>
                      <a:r>
                        <a:rPr lang="en-US" dirty="0"/>
                        <a:t>1</a:t>
                      </a:r>
                    </a:p>
                  </a:txBody>
                  <a:tcPr/>
                </a:tc>
                <a:extLst>
                  <a:ext uri="{0D108BD9-81ED-4DB2-BD59-A6C34878D82A}">
                    <a16:rowId xmlns:a16="http://schemas.microsoft.com/office/drawing/2014/main" val="2190713558"/>
                  </a:ext>
                </a:extLst>
              </a:tr>
              <a:tr h="284984">
                <a:tc>
                  <a:txBody>
                    <a:bodyPr/>
                    <a:lstStyle/>
                    <a:p>
                      <a:pPr algn="ctr"/>
                      <a:r>
                        <a:rPr lang="en-US" dirty="0"/>
                        <a:t>New Mexico</a:t>
                      </a:r>
                    </a:p>
                  </a:txBody>
                  <a:tcPr/>
                </a:tc>
                <a:tc>
                  <a:txBody>
                    <a:bodyPr/>
                    <a:lstStyle/>
                    <a:p>
                      <a:pPr algn="ctr"/>
                      <a:r>
                        <a:rPr lang="en-US" dirty="0"/>
                        <a:t>4</a:t>
                      </a:r>
                    </a:p>
                  </a:txBody>
                  <a:tcPr/>
                </a:tc>
                <a:extLst>
                  <a:ext uri="{0D108BD9-81ED-4DB2-BD59-A6C34878D82A}">
                    <a16:rowId xmlns:a16="http://schemas.microsoft.com/office/drawing/2014/main" val="679954759"/>
                  </a:ext>
                </a:extLst>
              </a:tr>
            </a:tbl>
          </a:graphicData>
        </a:graphic>
      </p:graphicFrame>
    </p:spTree>
    <p:extLst>
      <p:ext uri="{BB962C8B-B14F-4D97-AF65-F5344CB8AC3E}">
        <p14:creationId xmlns:p14="http://schemas.microsoft.com/office/powerpoint/2010/main" val="2138647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146" y="31624"/>
            <a:ext cx="10524744" cy="1380744"/>
          </a:xfrm>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Regional</a:t>
            </a:r>
          </a:p>
        </p:txBody>
      </p:sp>
      <p:sp>
        <p:nvSpPr>
          <p:cNvPr id="4" name="Rectangle 3"/>
          <p:cNvSpPr/>
          <p:nvPr/>
        </p:nvSpPr>
        <p:spPr>
          <a:xfrm>
            <a:off x="0" y="888505"/>
            <a:ext cx="12192000" cy="120447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247923428"/>
              </p:ext>
            </p:extLst>
          </p:nvPr>
        </p:nvGraphicFramePr>
        <p:xfrm>
          <a:off x="1735421" y="1602303"/>
          <a:ext cx="8721157" cy="2819572"/>
        </p:xfrm>
        <a:graphic>
          <a:graphicData uri="http://schemas.openxmlformats.org/drawingml/2006/table">
            <a:tbl>
              <a:tblPr firstRow="1" bandRow="1">
                <a:tableStyleId>{5C22544A-7EE6-4342-B048-85BDC9FD1C3A}</a:tableStyleId>
              </a:tblPr>
              <a:tblGrid>
                <a:gridCol w="1101157">
                  <a:extLst>
                    <a:ext uri="{9D8B030D-6E8A-4147-A177-3AD203B41FA5}">
                      <a16:colId xmlns:a16="http://schemas.microsoft.com/office/drawing/2014/main" val="20000"/>
                    </a:ext>
                  </a:extLst>
                </a:gridCol>
                <a:gridCol w="901700">
                  <a:extLst>
                    <a:ext uri="{9D8B030D-6E8A-4147-A177-3AD203B41FA5}">
                      <a16:colId xmlns:a16="http://schemas.microsoft.com/office/drawing/2014/main" val="20001"/>
                    </a:ext>
                  </a:extLst>
                </a:gridCol>
                <a:gridCol w="939800">
                  <a:extLst>
                    <a:ext uri="{9D8B030D-6E8A-4147-A177-3AD203B41FA5}">
                      <a16:colId xmlns:a16="http://schemas.microsoft.com/office/drawing/2014/main" val="20002"/>
                    </a:ext>
                  </a:extLst>
                </a:gridCol>
                <a:gridCol w="889000">
                  <a:extLst>
                    <a:ext uri="{9D8B030D-6E8A-4147-A177-3AD203B41FA5}">
                      <a16:colId xmlns:a16="http://schemas.microsoft.com/office/drawing/2014/main" val="20003"/>
                    </a:ext>
                  </a:extLst>
                </a:gridCol>
                <a:gridCol w="825500">
                  <a:extLst>
                    <a:ext uri="{9D8B030D-6E8A-4147-A177-3AD203B41FA5}">
                      <a16:colId xmlns:a16="http://schemas.microsoft.com/office/drawing/2014/main" val="20004"/>
                    </a:ext>
                  </a:extLst>
                </a:gridCol>
                <a:gridCol w="1016000">
                  <a:extLst>
                    <a:ext uri="{9D8B030D-6E8A-4147-A177-3AD203B41FA5}">
                      <a16:colId xmlns:a16="http://schemas.microsoft.com/office/drawing/2014/main" val="20005"/>
                    </a:ext>
                  </a:extLst>
                </a:gridCol>
                <a:gridCol w="914400">
                  <a:extLst>
                    <a:ext uri="{9D8B030D-6E8A-4147-A177-3AD203B41FA5}">
                      <a16:colId xmlns:a16="http://schemas.microsoft.com/office/drawing/2014/main" val="20006"/>
                    </a:ext>
                  </a:extLst>
                </a:gridCol>
                <a:gridCol w="1079500">
                  <a:extLst>
                    <a:ext uri="{9D8B030D-6E8A-4147-A177-3AD203B41FA5}">
                      <a16:colId xmlns:a16="http://schemas.microsoft.com/office/drawing/2014/main" val="20007"/>
                    </a:ext>
                  </a:extLst>
                </a:gridCol>
                <a:gridCol w="1054100">
                  <a:extLst>
                    <a:ext uri="{9D8B030D-6E8A-4147-A177-3AD203B41FA5}">
                      <a16:colId xmlns:a16="http://schemas.microsoft.com/office/drawing/2014/main" val="20008"/>
                    </a:ext>
                  </a:extLst>
                </a:gridCol>
              </a:tblGrid>
              <a:tr h="0">
                <a:tc>
                  <a:txBody>
                    <a:bodyPr/>
                    <a:lstStyle/>
                    <a:p>
                      <a:endParaRPr lang="en-US" sz="2000" dirty="0">
                        <a:solidFill>
                          <a:schemeClr val="tx1"/>
                        </a:solidFill>
                      </a:endParaRPr>
                    </a:p>
                  </a:txBody>
                  <a:tcPr>
                    <a:solidFill>
                      <a:schemeClr val="bg1"/>
                    </a:solidFill>
                  </a:tcPr>
                </a:tc>
                <a:tc gridSpan="2">
                  <a:txBody>
                    <a:bodyPr/>
                    <a:lstStyle/>
                    <a:p>
                      <a:pPr algn="ctr"/>
                      <a:r>
                        <a:rPr lang="en-US" sz="2400" b="1" dirty="0">
                          <a:solidFill>
                            <a:schemeClr val="tx1"/>
                          </a:solidFill>
                          <a:latin typeface="Arial" panose="020B0604020202020204" pitchFamily="34" charset="0"/>
                          <a:cs typeface="Arial" panose="020B0604020202020204" pitchFamily="34" charset="0"/>
                        </a:rPr>
                        <a:t>Lubbock</a:t>
                      </a:r>
                    </a:p>
                  </a:txBody>
                  <a:tcPr>
                    <a:solidFill>
                      <a:schemeClr val="bg1"/>
                    </a:solidFill>
                  </a:tcPr>
                </a:tc>
                <a:tc hMerge="1">
                  <a:txBody>
                    <a:bodyPr/>
                    <a:lstStyle/>
                    <a:p>
                      <a:endParaRPr lang="en-US" dirty="0"/>
                    </a:p>
                  </a:txBody>
                  <a:tcPr/>
                </a:tc>
                <a:tc gridSpan="2">
                  <a:txBody>
                    <a:bodyPr/>
                    <a:lstStyle/>
                    <a:p>
                      <a:pPr algn="ctr"/>
                      <a:r>
                        <a:rPr lang="en-US" sz="2400" b="1" dirty="0">
                          <a:solidFill>
                            <a:schemeClr val="bg1">
                              <a:lumMod val="90000"/>
                              <a:lumOff val="10000"/>
                            </a:schemeClr>
                          </a:solidFill>
                          <a:latin typeface="Arial" panose="020B0604020202020204" pitchFamily="34" charset="0"/>
                          <a:cs typeface="Arial" panose="020B0604020202020204" pitchFamily="34" charset="0"/>
                        </a:rPr>
                        <a:t>TTU</a:t>
                      </a:r>
                    </a:p>
                  </a:txBody>
                  <a:tcPr>
                    <a:solidFill>
                      <a:srgbClr val="FF0000"/>
                    </a:solidFill>
                  </a:tcPr>
                </a:tc>
                <a:tc hMerge="1">
                  <a:txBody>
                    <a:bodyPr/>
                    <a:lstStyle/>
                    <a:p>
                      <a:pPr algn="ctr"/>
                      <a:endParaRPr lang="en-US" sz="2400" b="1" dirty="0">
                        <a:solidFill>
                          <a:schemeClr val="bg1">
                            <a:lumMod val="90000"/>
                            <a:lumOff val="10000"/>
                          </a:schemeClr>
                        </a:solidFill>
                        <a:latin typeface="Arial" panose="020B0604020202020204" pitchFamily="34" charset="0"/>
                        <a:cs typeface="Arial" panose="020B0604020202020204" pitchFamily="34" charset="0"/>
                      </a:endParaRPr>
                    </a:p>
                  </a:txBody>
                  <a:tcPr/>
                </a:tc>
                <a:tc gridSpan="2">
                  <a:txBody>
                    <a:bodyPr/>
                    <a:lstStyle/>
                    <a:p>
                      <a:pPr algn="ctr"/>
                      <a:r>
                        <a:rPr lang="en-US" sz="2400" b="1" dirty="0">
                          <a:solidFill>
                            <a:schemeClr val="tx1"/>
                          </a:solidFill>
                          <a:latin typeface="Arial" panose="020B0604020202020204" pitchFamily="34" charset="0"/>
                          <a:cs typeface="Arial" panose="020B0604020202020204" pitchFamily="34" charset="0"/>
                        </a:rPr>
                        <a:t>Hockley</a:t>
                      </a:r>
                    </a:p>
                  </a:txBody>
                  <a:tcPr>
                    <a:solidFill>
                      <a:schemeClr val="bg1"/>
                    </a:solidFill>
                  </a:tcPr>
                </a:tc>
                <a:tc hMerge="1">
                  <a:txBody>
                    <a:bodyPr/>
                    <a:lstStyle/>
                    <a:p>
                      <a:endParaRPr lang="en-US" sz="2000" dirty="0">
                        <a:latin typeface="Arial" panose="020B0604020202020204" pitchFamily="34" charset="0"/>
                        <a:cs typeface="Arial" panose="020B0604020202020204" pitchFamily="34" charset="0"/>
                      </a:endParaRPr>
                    </a:p>
                  </a:txBody>
                  <a:tcPr/>
                </a:tc>
                <a:tc gridSpan="2">
                  <a:txBody>
                    <a:bodyPr/>
                    <a:lstStyle/>
                    <a:p>
                      <a:pPr algn="ctr"/>
                      <a:r>
                        <a:rPr lang="en-US" sz="2400" b="1" dirty="0">
                          <a:solidFill>
                            <a:schemeClr val="tx1"/>
                          </a:solidFill>
                          <a:latin typeface="Arial" panose="020B0604020202020204" pitchFamily="34" charset="0"/>
                          <a:cs typeface="Arial" panose="020B0604020202020204" pitchFamily="34" charset="0"/>
                        </a:rPr>
                        <a:t>Hale</a:t>
                      </a:r>
                    </a:p>
                  </a:txBody>
                  <a:tcPr>
                    <a:solidFill>
                      <a:schemeClr val="bg1"/>
                    </a:solidFill>
                  </a:tcPr>
                </a:tc>
                <a:tc hMerge="1">
                  <a:txBody>
                    <a:bodyPr/>
                    <a:lstStyle/>
                    <a:p>
                      <a:endParaRPr lang="en-US" sz="2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0"/>
                  </a:ext>
                </a:extLst>
              </a:tr>
              <a:tr h="487308">
                <a:tc>
                  <a:txBody>
                    <a:bodyPr/>
                    <a:lstStyle/>
                    <a:p>
                      <a:endParaRPr lang="en-US" sz="2000" dirty="0"/>
                    </a:p>
                  </a:txBody>
                  <a:tcPr>
                    <a:solidFill>
                      <a:schemeClr val="bg1">
                        <a:lumMod val="50000"/>
                        <a:lumOff val="50000"/>
                      </a:schemeClr>
                    </a:solidFill>
                  </a:tcPr>
                </a:tc>
                <a:tc>
                  <a:txBody>
                    <a:bodyPr/>
                    <a:lstStyle/>
                    <a:p>
                      <a:pPr algn="ctr"/>
                      <a:r>
                        <a:rPr lang="en-US" sz="2000" baseline="0" dirty="0">
                          <a:latin typeface="Arial" panose="020B0604020202020204" pitchFamily="34" charset="0"/>
                          <a:cs typeface="Arial" panose="020B0604020202020204" pitchFamily="34" charset="0"/>
                        </a:rPr>
                        <a:t>10/19</a:t>
                      </a:r>
                      <a:endParaRPr lang="en-US" sz="2000" dirty="0">
                        <a:latin typeface="Arial" panose="020B0604020202020204" pitchFamily="34" charset="0"/>
                        <a:cs typeface="Arial" panose="020B0604020202020204" pitchFamily="34" charset="0"/>
                      </a:endParaRPr>
                    </a:p>
                  </a:txBody>
                  <a:tcPr>
                    <a:solidFill>
                      <a:schemeClr val="bg1">
                        <a:lumMod val="50000"/>
                        <a:lumOff val="50000"/>
                      </a:schemeClr>
                    </a:solidFill>
                  </a:tcPr>
                </a:tc>
                <a:tc>
                  <a:txBody>
                    <a:bodyPr/>
                    <a:lstStyle/>
                    <a:p>
                      <a:pPr algn="ctr"/>
                      <a:r>
                        <a:rPr lang="en-US" sz="2000" baseline="0" dirty="0">
                          <a:latin typeface="Arial" panose="020B0604020202020204" pitchFamily="34" charset="0"/>
                          <a:cs typeface="Arial" panose="020B0604020202020204" pitchFamily="34" charset="0"/>
                        </a:rPr>
                        <a:t>10/21</a:t>
                      </a:r>
                      <a:endParaRPr lang="en-US" sz="2000" dirty="0">
                        <a:latin typeface="Arial" panose="020B0604020202020204" pitchFamily="34" charset="0"/>
                        <a:cs typeface="Arial" panose="020B0604020202020204" pitchFamily="34" charset="0"/>
                      </a:endParaRPr>
                    </a:p>
                  </a:txBody>
                  <a:tcPr>
                    <a:solidFill>
                      <a:schemeClr val="bg1">
                        <a:lumMod val="50000"/>
                        <a:lumOff val="50000"/>
                      </a:schemeClr>
                    </a:solidFill>
                  </a:tcPr>
                </a:tc>
                <a:tc>
                  <a:txBody>
                    <a:bodyPr/>
                    <a:lstStyle/>
                    <a:p>
                      <a:pPr algn="ctr"/>
                      <a:r>
                        <a:rPr lang="en-US" sz="2000" dirty="0">
                          <a:latin typeface="Arial" panose="020B0604020202020204" pitchFamily="34" charset="0"/>
                          <a:cs typeface="Arial" panose="020B0604020202020204" pitchFamily="34" charset="0"/>
                        </a:rPr>
                        <a:t>10/19</a:t>
                      </a:r>
                    </a:p>
                  </a:txBody>
                  <a:tcPr>
                    <a:solidFill>
                      <a:schemeClr val="bg1">
                        <a:lumMod val="50000"/>
                        <a:lumOff val="50000"/>
                      </a:schemeClr>
                    </a:solidFill>
                  </a:tcPr>
                </a:tc>
                <a:tc>
                  <a:txBody>
                    <a:bodyPr/>
                    <a:lstStyle/>
                    <a:p>
                      <a:pPr algn="ctr"/>
                      <a:r>
                        <a:rPr lang="en-US" sz="2000" dirty="0">
                          <a:latin typeface="Arial" panose="020B0604020202020204" pitchFamily="34" charset="0"/>
                          <a:cs typeface="Arial" panose="020B0604020202020204" pitchFamily="34" charset="0"/>
                        </a:rPr>
                        <a:t>10/21</a:t>
                      </a:r>
                    </a:p>
                  </a:txBody>
                  <a:tcPr>
                    <a:solidFill>
                      <a:schemeClr val="bg1">
                        <a:lumMod val="50000"/>
                        <a:lumOff val="50000"/>
                      </a:schemeClr>
                    </a:solidFill>
                  </a:tcPr>
                </a:tc>
                <a:tc>
                  <a:txBody>
                    <a:bodyPr/>
                    <a:lstStyle/>
                    <a:p>
                      <a:pPr algn="ctr"/>
                      <a:r>
                        <a:rPr lang="en-US" sz="2000" dirty="0">
                          <a:latin typeface="Arial" panose="020B0604020202020204" pitchFamily="34" charset="0"/>
                          <a:cs typeface="Arial" panose="020B0604020202020204" pitchFamily="34" charset="0"/>
                        </a:rPr>
                        <a:t>10/19</a:t>
                      </a:r>
                    </a:p>
                  </a:txBody>
                  <a:tcPr>
                    <a:solidFill>
                      <a:schemeClr val="bg1">
                        <a:lumMod val="50000"/>
                        <a:lumOff val="50000"/>
                      </a:schemeClr>
                    </a:solidFill>
                  </a:tcPr>
                </a:tc>
                <a:tc>
                  <a:txBody>
                    <a:bodyPr/>
                    <a:lstStyle/>
                    <a:p>
                      <a:pPr algn="ctr"/>
                      <a:r>
                        <a:rPr lang="en-US" sz="2000" dirty="0">
                          <a:latin typeface="Arial" panose="020B0604020202020204" pitchFamily="34" charset="0"/>
                          <a:cs typeface="Arial" panose="020B0604020202020204" pitchFamily="34" charset="0"/>
                        </a:rPr>
                        <a:t>10/21</a:t>
                      </a:r>
                    </a:p>
                  </a:txBody>
                  <a:tcPr>
                    <a:solidFill>
                      <a:schemeClr val="bg1">
                        <a:lumMod val="50000"/>
                        <a:lumOff val="50000"/>
                      </a:schemeClr>
                    </a:solidFill>
                  </a:tcPr>
                </a:tc>
                <a:tc>
                  <a:txBody>
                    <a:bodyPr/>
                    <a:lstStyle/>
                    <a:p>
                      <a:pPr algn="ctr"/>
                      <a:r>
                        <a:rPr lang="en-US" sz="2000" baseline="0" dirty="0">
                          <a:latin typeface="Arial" panose="020B0604020202020204" pitchFamily="34" charset="0"/>
                          <a:cs typeface="Arial" panose="020B0604020202020204" pitchFamily="34" charset="0"/>
                        </a:rPr>
                        <a:t>10/19</a:t>
                      </a:r>
                      <a:endParaRPr lang="en-US" sz="2000" dirty="0">
                        <a:latin typeface="Arial" panose="020B0604020202020204" pitchFamily="34" charset="0"/>
                        <a:cs typeface="Arial" panose="020B0604020202020204" pitchFamily="34" charset="0"/>
                      </a:endParaRPr>
                    </a:p>
                  </a:txBody>
                  <a:tcPr>
                    <a:solidFill>
                      <a:schemeClr val="bg1">
                        <a:lumMod val="50000"/>
                        <a:lumOff val="50000"/>
                      </a:schemeClr>
                    </a:solidFill>
                  </a:tcPr>
                </a:tc>
                <a:tc>
                  <a:txBody>
                    <a:bodyPr/>
                    <a:lstStyle/>
                    <a:p>
                      <a:pPr algn="ctr"/>
                      <a:r>
                        <a:rPr lang="en-US" sz="2000" baseline="0" dirty="0">
                          <a:latin typeface="Arial" panose="020B0604020202020204" pitchFamily="34" charset="0"/>
                          <a:cs typeface="Arial" panose="020B0604020202020204" pitchFamily="34" charset="0"/>
                        </a:rPr>
                        <a:t>10/20</a:t>
                      </a:r>
                      <a:endParaRPr lang="en-US" sz="2000" dirty="0">
                        <a:latin typeface="Arial" panose="020B0604020202020204" pitchFamily="34" charset="0"/>
                        <a:cs typeface="Arial" panose="020B0604020202020204" pitchFamily="34" charset="0"/>
                      </a:endParaRPr>
                    </a:p>
                  </a:txBody>
                  <a:tcPr>
                    <a:solidFill>
                      <a:schemeClr val="bg1">
                        <a:lumMod val="50000"/>
                        <a:lumOff val="50000"/>
                      </a:schemeClr>
                    </a:solidFill>
                  </a:tcPr>
                </a:tc>
                <a:extLst>
                  <a:ext uri="{0D108BD9-81ED-4DB2-BD59-A6C34878D82A}">
                    <a16:rowId xmlns:a16="http://schemas.microsoft.com/office/drawing/2014/main" val="10001"/>
                  </a:ext>
                </a:extLst>
              </a:tr>
              <a:tr h="495758">
                <a:tc>
                  <a:txBody>
                    <a:bodyPr/>
                    <a:lstStyle/>
                    <a:p>
                      <a:r>
                        <a:rPr lang="en-US" sz="2000" dirty="0">
                          <a:solidFill>
                            <a:schemeClr val="bg1"/>
                          </a:solidFill>
                          <a:latin typeface="Arial" panose="020B0604020202020204" pitchFamily="34" charset="0"/>
                          <a:cs typeface="Arial" panose="020B0604020202020204" pitchFamily="34" charset="0"/>
                        </a:rPr>
                        <a:t>Total</a:t>
                      </a:r>
                    </a:p>
                  </a:txBody>
                  <a:tcPr>
                    <a:solidFill>
                      <a:schemeClr val="tx1">
                        <a:lumMod val="95000"/>
                      </a:schemeClr>
                    </a:solidFill>
                  </a:tcPr>
                </a:tc>
                <a:tc>
                  <a:txBody>
                    <a:bodyPr/>
                    <a:lstStyle/>
                    <a:p>
                      <a:pPr algn="ctr">
                        <a:buNone/>
                      </a:pPr>
                      <a:r>
                        <a:rPr lang="en-US" sz="1800" dirty="0">
                          <a:solidFill>
                            <a:schemeClr val="bg1"/>
                          </a:solidFill>
                          <a:latin typeface="Arial" panose="020B0604020202020204" pitchFamily="34" charset="0"/>
                          <a:cs typeface="Arial" panose="020B0604020202020204" pitchFamily="34" charset="0"/>
                        </a:rPr>
                        <a:t>15,908</a:t>
                      </a:r>
                    </a:p>
                  </a:txBody>
                  <a:tcPr>
                    <a:solidFill>
                      <a:schemeClr val="tx1">
                        <a:lumMod val="95000"/>
                      </a:schemeClr>
                    </a:solidFill>
                  </a:tcPr>
                </a:tc>
                <a:tc>
                  <a:txBody>
                    <a:bodyPr/>
                    <a:lstStyle/>
                    <a:p>
                      <a:pPr algn="ctr">
                        <a:buNone/>
                      </a:pPr>
                      <a:r>
                        <a:rPr lang="en-US" sz="1800" dirty="0">
                          <a:solidFill>
                            <a:schemeClr val="bg1"/>
                          </a:solidFill>
                          <a:latin typeface="Arial" panose="020B0604020202020204" pitchFamily="34" charset="0"/>
                          <a:cs typeface="Arial" panose="020B0604020202020204" pitchFamily="34" charset="0"/>
                        </a:rPr>
                        <a:t>16,417</a:t>
                      </a:r>
                    </a:p>
                  </a:txBody>
                  <a:tcPr>
                    <a:solidFill>
                      <a:schemeClr val="tx1">
                        <a:lumMod val="95000"/>
                      </a:schemeClr>
                    </a:solidFill>
                  </a:tcPr>
                </a:tc>
                <a:tc>
                  <a:txBody>
                    <a:bodyPr/>
                    <a:lstStyle/>
                    <a:p>
                      <a:pPr algn="ctr">
                        <a:buNone/>
                      </a:pPr>
                      <a:r>
                        <a:rPr lang="en-US" sz="1800" dirty="0">
                          <a:solidFill>
                            <a:schemeClr val="bg1"/>
                          </a:solidFill>
                          <a:latin typeface="Arial" panose="020B0604020202020204" pitchFamily="34" charset="0"/>
                          <a:cs typeface="Arial" panose="020B0604020202020204" pitchFamily="34" charset="0"/>
                        </a:rPr>
                        <a:t>2020</a:t>
                      </a:r>
                    </a:p>
                  </a:txBody>
                  <a:tcPr>
                    <a:solidFill>
                      <a:schemeClr val="tx1">
                        <a:lumMod val="95000"/>
                      </a:schemeClr>
                    </a:solidFill>
                  </a:tcPr>
                </a:tc>
                <a:tc>
                  <a:txBody>
                    <a:bodyPr/>
                    <a:lstStyle/>
                    <a:p>
                      <a:pPr algn="ctr">
                        <a:buNone/>
                      </a:pPr>
                      <a:r>
                        <a:rPr lang="en-US" sz="1800" dirty="0">
                          <a:solidFill>
                            <a:schemeClr val="bg1"/>
                          </a:solidFill>
                          <a:latin typeface="Arial" panose="020B0604020202020204" pitchFamily="34" charset="0"/>
                          <a:cs typeface="Arial" panose="020B0604020202020204" pitchFamily="34" charset="0"/>
                        </a:rPr>
                        <a:t>2034</a:t>
                      </a:r>
                    </a:p>
                  </a:txBody>
                  <a:tcPr>
                    <a:solidFill>
                      <a:schemeClr val="tx1">
                        <a:lumMod val="95000"/>
                      </a:schemeClr>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483</a:t>
                      </a:r>
                    </a:p>
                  </a:txBody>
                  <a:tcPr>
                    <a:solidFill>
                      <a:schemeClr val="tx1">
                        <a:lumMod val="95000"/>
                      </a:schemeClr>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519</a:t>
                      </a:r>
                    </a:p>
                  </a:txBody>
                  <a:tcPr>
                    <a:solidFill>
                      <a:schemeClr val="tx1">
                        <a:lumMod val="95000"/>
                      </a:schemeClr>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2259</a:t>
                      </a:r>
                    </a:p>
                  </a:txBody>
                  <a:tcPr>
                    <a:solidFill>
                      <a:schemeClr val="tx1">
                        <a:lumMod val="95000"/>
                      </a:schemeClr>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2407</a:t>
                      </a:r>
                    </a:p>
                  </a:txBody>
                  <a:tcPr>
                    <a:solidFill>
                      <a:schemeClr val="tx1">
                        <a:lumMod val="95000"/>
                      </a:schemeClr>
                    </a:solidFill>
                  </a:tcPr>
                </a:tc>
                <a:extLst>
                  <a:ext uri="{0D108BD9-81ED-4DB2-BD59-A6C34878D82A}">
                    <a16:rowId xmlns:a16="http://schemas.microsoft.com/office/drawing/2014/main" val="10002"/>
                  </a:ext>
                </a:extLst>
              </a:tr>
              <a:tr h="487308">
                <a:tc>
                  <a:txBody>
                    <a:bodyPr/>
                    <a:lstStyle/>
                    <a:p>
                      <a:r>
                        <a:rPr lang="en-US" sz="2000" dirty="0">
                          <a:latin typeface="Arial" panose="020B0604020202020204" pitchFamily="34" charset="0"/>
                          <a:cs typeface="Arial" panose="020B0604020202020204" pitchFamily="34" charset="0"/>
                        </a:rPr>
                        <a:t>Active</a:t>
                      </a:r>
                    </a:p>
                  </a:txBody>
                  <a:tcPr>
                    <a:solidFill>
                      <a:schemeClr val="bg1">
                        <a:lumMod val="50000"/>
                        <a:lumOff val="50000"/>
                      </a:schemeClr>
                    </a:solidFill>
                  </a:tcPr>
                </a:tc>
                <a:tc>
                  <a:txBody>
                    <a:bodyPr/>
                    <a:lstStyle/>
                    <a:p>
                      <a:pPr algn="ctr">
                        <a:buNone/>
                      </a:pPr>
                      <a:r>
                        <a:rPr lang="en-US" sz="1800" dirty="0">
                          <a:latin typeface="Arial" panose="020B0604020202020204" pitchFamily="34" charset="0"/>
                          <a:cs typeface="Arial" panose="020B0604020202020204" pitchFamily="34" charset="0"/>
                        </a:rPr>
                        <a:t>2488</a:t>
                      </a:r>
                    </a:p>
                  </a:txBody>
                  <a:tcPr>
                    <a:solidFill>
                      <a:schemeClr val="bg1">
                        <a:lumMod val="50000"/>
                        <a:lumOff val="50000"/>
                      </a:schemeClr>
                    </a:solidFill>
                  </a:tcPr>
                </a:tc>
                <a:tc>
                  <a:txBody>
                    <a:bodyPr/>
                    <a:lstStyle/>
                    <a:p>
                      <a:pPr algn="ctr">
                        <a:buNone/>
                      </a:pPr>
                      <a:r>
                        <a:rPr lang="en-US" sz="1800" dirty="0">
                          <a:latin typeface="Arial" panose="020B0604020202020204" pitchFamily="34" charset="0"/>
                          <a:cs typeface="Arial" panose="020B0604020202020204" pitchFamily="34" charset="0"/>
                        </a:rPr>
                        <a:t>2255</a:t>
                      </a:r>
                    </a:p>
                  </a:txBody>
                  <a:tcPr>
                    <a:solidFill>
                      <a:schemeClr val="bg1">
                        <a:lumMod val="50000"/>
                        <a:lumOff val="50000"/>
                      </a:schemeClr>
                    </a:solidFill>
                  </a:tcPr>
                </a:tc>
                <a:tc>
                  <a:txBody>
                    <a:bodyPr/>
                    <a:lstStyle/>
                    <a:p>
                      <a:pPr algn="ctr">
                        <a:buNone/>
                      </a:pPr>
                      <a:r>
                        <a:rPr lang="en-US" sz="1800" dirty="0">
                          <a:latin typeface="Arial" panose="020B0604020202020204" pitchFamily="34" charset="0"/>
                          <a:cs typeface="Arial" panose="020B0604020202020204" pitchFamily="34" charset="0"/>
                        </a:rPr>
                        <a:t>188</a:t>
                      </a:r>
                    </a:p>
                  </a:txBody>
                  <a:tcPr>
                    <a:solidFill>
                      <a:schemeClr val="bg1">
                        <a:lumMod val="50000"/>
                        <a:lumOff val="50000"/>
                      </a:schemeClr>
                    </a:solidFill>
                  </a:tcPr>
                </a:tc>
                <a:tc>
                  <a:txBody>
                    <a:bodyPr/>
                    <a:lstStyle/>
                    <a:p>
                      <a:pPr algn="ctr">
                        <a:buNone/>
                      </a:pPr>
                      <a:r>
                        <a:rPr lang="en-US" sz="1800" dirty="0">
                          <a:latin typeface="Arial" panose="020B0604020202020204" pitchFamily="34" charset="0"/>
                          <a:cs typeface="Arial" panose="020B0604020202020204" pitchFamily="34" charset="0"/>
                        </a:rPr>
                        <a:t>191</a:t>
                      </a:r>
                    </a:p>
                  </a:txBody>
                  <a:tcPr>
                    <a:solidFill>
                      <a:schemeClr val="bg1">
                        <a:lumMod val="50000"/>
                        <a:lumOff val="50000"/>
                      </a:schemeClr>
                    </a:solidFill>
                  </a:tcPr>
                </a:tc>
                <a:tc>
                  <a:txBody>
                    <a:bodyPr/>
                    <a:lstStyle/>
                    <a:p>
                      <a:pPr algn="ctr"/>
                      <a:endParaRPr lang="en-US" sz="1800" dirty="0">
                        <a:latin typeface="Arial" panose="020B0604020202020204" pitchFamily="34" charset="0"/>
                        <a:cs typeface="Arial" panose="020B0604020202020204" pitchFamily="34" charset="0"/>
                      </a:endParaRPr>
                    </a:p>
                  </a:txBody>
                  <a:tcPr>
                    <a:solidFill>
                      <a:schemeClr val="bg1">
                        <a:lumMod val="50000"/>
                        <a:lumOff val="50000"/>
                      </a:schemeClr>
                    </a:solidFill>
                  </a:tcPr>
                </a:tc>
                <a:tc>
                  <a:txBody>
                    <a:bodyPr/>
                    <a:lstStyle/>
                    <a:p>
                      <a:pPr algn="ctr"/>
                      <a:r>
                        <a:rPr lang="en-US" sz="1800" dirty="0">
                          <a:latin typeface="Arial" panose="020B0604020202020204" pitchFamily="34" charset="0"/>
                          <a:cs typeface="Arial" panose="020B0604020202020204" pitchFamily="34" charset="0"/>
                        </a:rPr>
                        <a:t>122</a:t>
                      </a:r>
                    </a:p>
                  </a:txBody>
                  <a:tcPr>
                    <a:solidFill>
                      <a:schemeClr val="bg1">
                        <a:lumMod val="50000"/>
                        <a:lumOff val="50000"/>
                      </a:schemeClr>
                    </a:solidFill>
                  </a:tcPr>
                </a:tc>
                <a:tc>
                  <a:txBody>
                    <a:bodyPr/>
                    <a:lstStyle/>
                    <a:p>
                      <a:pPr algn="ctr"/>
                      <a:endParaRPr lang="en-US" sz="1800" dirty="0">
                        <a:latin typeface="Arial" panose="020B0604020202020204" pitchFamily="34" charset="0"/>
                        <a:cs typeface="Arial" panose="020B0604020202020204" pitchFamily="34" charset="0"/>
                      </a:endParaRPr>
                    </a:p>
                  </a:txBody>
                  <a:tcPr>
                    <a:solidFill>
                      <a:schemeClr val="bg1">
                        <a:lumMod val="50000"/>
                        <a:lumOff val="50000"/>
                      </a:schemeClr>
                    </a:solidFill>
                  </a:tcPr>
                </a:tc>
                <a:tc>
                  <a:txBody>
                    <a:bodyPr/>
                    <a:lstStyle/>
                    <a:p>
                      <a:pPr algn="ctr"/>
                      <a:r>
                        <a:rPr lang="en-US" sz="1800" dirty="0">
                          <a:latin typeface="Arial" panose="020B0604020202020204" pitchFamily="34" charset="0"/>
                          <a:cs typeface="Arial" panose="020B0604020202020204" pitchFamily="34" charset="0"/>
                        </a:rPr>
                        <a:t>320</a:t>
                      </a:r>
                    </a:p>
                  </a:txBody>
                  <a:tcPr>
                    <a:solidFill>
                      <a:schemeClr val="bg1">
                        <a:lumMod val="50000"/>
                        <a:lumOff val="50000"/>
                      </a:schemeClr>
                    </a:solidFill>
                  </a:tcPr>
                </a:tc>
                <a:extLst>
                  <a:ext uri="{0D108BD9-81ED-4DB2-BD59-A6C34878D82A}">
                    <a16:rowId xmlns:a16="http://schemas.microsoft.com/office/drawing/2014/main" val="10003"/>
                  </a:ext>
                </a:extLst>
              </a:tr>
              <a:tr h="495758">
                <a:tc>
                  <a:txBody>
                    <a:bodyPr/>
                    <a:lstStyle/>
                    <a:p>
                      <a:r>
                        <a:rPr lang="en-US" sz="2000" dirty="0">
                          <a:solidFill>
                            <a:schemeClr val="bg1"/>
                          </a:solidFill>
                          <a:latin typeface="Arial" panose="020B0604020202020204" pitchFamily="34" charset="0"/>
                          <a:cs typeface="Arial" panose="020B0604020202020204" pitchFamily="34" charset="0"/>
                        </a:rPr>
                        <a:t>Deaths</a:t>
                      </a:r>
                    </a:p>
                  </a:txBody>
                  <a:tcPr>
                    <a:solidFill>
                      <a:schemeClr val="tx1">
                        <a:lumMod val="95000"/>
                      </a:schemeClr>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157</a:t>
                      </a:r>
                    </a:p>
                  </a:txBody>
                  <a:tcPr>
                    <a:solidFill>
                      <a:schemeClr val="tx1">
                        <a:lumMod val="95000"/>
                      </a:schemeClr>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168</a:t>
                      </a:r>
                    </a:p>
                  </a:txBody>
                  <a:tcPr>
                    <a:solidFill>
                      <a:schemeClr val="tx1">
                        <a:lumMod val="95000"/>
                      </a:schemeClr>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0</a:t>
                      </a:r>
                    </a:p>
                  </a:txBody>
                  <a:tcPr>
                    <a:solidFill>
                      <a:schemeClr val="tx1">
                        <a:lumMod val="95000"/>
                      </a:schemeClr>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0</a:t>
                      </a:r>
                    </a:p>
                  </a:txBody>
                  <a:tcPr>
                    <a:solidFill>
                      <a:schemeClr val="tx1">
                        <a:lumMod val="95000"/>
                      </a:schemeClr>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11</a:t>
                      </a:r>
                    </a:p>
                  </a:txBody>
                  <a:tcPr>
                    <a:solidFill>
                      <a:schemeClr val="tx1">
                        <a:lumMod val="95000"/>
                      </a:schemeClr>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12</a:t>
                      </a:r>
                    </a:p>
                  </a:txBody>
                  <a:tcPr>
                    <a:solidFill>
                      <a:schemeClr val="tx1">
                        <a:lumMod val="95000"/>
                      </a:schemeClr>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60</a:t>
                      </a:r>
                    </a:p>
                  </a:txBody>
                  <a:tcPr>
                    <a:solidFill>
                      <a:schemeClr val="tx1">
                        <a:lumMod val="95000"/>
                      </a:schemeClr>
                    </a:solidFill>
                  </a:tcPr>
                </a:tc>
                <a:tc>
                  <a:txBody>
                    <a:bodyPr/>
                    <a:lstStyle/>
                    <a:p>
                      <a:pPr algn="ctr"/>
                      <a:r>
                        <a:rPr lang="en-US" sz="1800" dirty="0">
                          <a:solidFill>
                            <a:schemeClr val="bg1"/>
                          </a:solidFill>
                          <a:latin typeface="Arial" panose="020B0604020202020204" pitchFamily="34" charset="0"/>
                          <a:cs typeface="Arial" panose="020B0604020202020204" pitchFamily="34" charset="0"/>
                        </a:rPr>
                        <a:t>60</a:t>
                      </a:r>
                    </a:p>
                  </a:txBody>
                  <a:tcPr>
                    <a:solidFill>
                      <a:schemeClr val="tx1">
                        <a:lumMod val="95000"/>
                      </a:schemeClr>
                    </a:solidFill>
                  </a:tcPr>
                </a:tc>
                <a:extLst>
                  <a:ext uri="{0D108BD9-81ED-4DB2-BD59-A6C34878D82A}">
                    <a16:rowId xmlns:a16="http://schemas.microsoft.com/office/drawing/2014/main" val="10004"/>
                  </a:ext>
                </a:extLst>
              </a:tr>
              <a:tr h="359411">
                <a:tc>
                  <a:txBody>
                    <a:bodyPr/>
                    <a:lstStyle/>
                    <a:p>
                      <a:r>
                        <a:rPr lang="en-US" sz="2000" dirty="0">
                          <a:latin typeface="Arial" panose="020B0604020202020204" pitchFamily="34" charset="0"/>
                          <a:cs typeface="Arial" panose="020B0604020202020204" pitchFamily="34" charset="0"/>
                        </a:rPr>
                        <a:t>New</a:t>
                      </a:r>
                    </a:p>
                  </a:txBody>
                  <a:tcPr>
                    <a:solidFill>
                      <a:schemeClr val="bg1">
                        <a:lumMod val="50000"/>
                        <a:lumOff val="50000"/>
                      </a:schemeClr>
                    </a:solidFill>
                  </a:tcPr>
                </a:tc>
                <a:tc gridSpan="2">
                  <a:txBody>
                    <a:bodyPr/>
                    <a:lstStyle/>
                    <a:p>
                      <a:pPr algn="ctr"/>
                      <a:r>
                        <a:rPr lang="en-US" sz="1800" dirty="0">
                          <a:latin typeface="Arial" panose="020B0604020202020204" pitchFamily="34" charset="0"/>
                          <a:cs typeface="Arial" panose="020B0604020202020204" pitchFamily="34" charset="0"/>
                        </a:rPr>
                        <a:t>509</a:t>
                      </a:r>
                    </a:p>
                  </a:txBody>
                  <a:tcPr>
                    <a:solidFill>
                      <a:schemeClr val="bg1">
                        <a:lumMod val="50000"/>
                        <a:lumOff val="50000"/>
                      </a:schemeClr>
                    </a:solidFill>
                  </a:tcPr>
                </a:tc>
                <a:tc hMerge="1">
                  <a:txBody>
                    <a:bodyPr/>
                    <a:lstStyle/>
                    <a:p>
                      <a:pPr algn="ctr"/>
                      <a:endParaRPr lang="en-US" sz="2800" dirty="0">
                        <a:latin typeface="Arial" panose="020B0604020202020204" pitchFamily="34" charset="0"/>
                        <a:cs typeface="Arial" panose="020B0604020202020204" pitchFamily="34" charset="0"/>
                      </a:endParaRPr>
                    </a:p>
                  </a:txBody>
                  <a:tcPr/>
                </a:tc>
                <a:tc gridSpan="2">
                  <a:txBody>
                    <a:bodyPr/>
                    <a:lstStyle/>
                    <a:p>
                      <a:pPr algn="ctr"/>
                      <a:r>
                        <a:rPr lang="en-US" sz="1800" dirty="0">
                          <a:latin typeface="Arial" panose="020B0604020202020204" pitchFamily="34" charset="0"/>
                          <a:cs typeface="Arial" panose="020B0604020202020204" pitchFamily="34" charset="0"/>
                        </a:rPr>
                        <a:t>14</a:t>
                      </a:r>
                    </a:p>
                  </a:txBody>
                  <a:tcPr>
                    <a:solidFill>
                      <a:schemeClr val="bg1">
                        <a:lumMod val="50000"/>
                        <a:lumOff val="50000"/>
                      </a:schemeClr>
                    </a:solidFill>
                  </a:tcPr>
                </a:tc>
                <a:tc hMerge="1">
                  <a:txBody>
                    <a:bodyPr/>
                    <a:lstStyle/>
                    <a:p>
                      <a:pPr algn="ctr"/>
                      <a:endParaRPr lang="en-US" sz="1600" dirty="0">
                        <a:latin typeface="Arial" panose="020B0604020202020204" pitchFamily="34" charset="0"/>
                        <a:cs typeface="Arial" panose="020B0604020202020204" pitchFamily="34" charset="0"/>
                      </a:endParaRPr>
                    </a:p>
                  </a:txBody>
                  <a:tcPr/>
                </a:tc>
                <a:tc gridSpan="2">
                  <a:txBody>
                    <a:bodyPr/>
                    <a:lstStyle/>
                    <a:p>
                      <a:pPr algn="ctr"/>
                      <a:r>
                        <a:rPr lang="en-US" sz="1800" dirty="0">
                          <a:latin typeface="Arial" panose="020B0604020202020204" pitchFamily="34" charset="0"/>
                          <a:cs typeface="Arial" panose="020B0604020202020204" pitchFamily="34" charset="0"/>
                        </a:rPr>
                        <a:t>36</a:t>
                      </a:r>
                    </a:p>
                  </a:txBody>
                  <a:tcPr>
                    <a:solidFill>
                      <a:schemeClr val="bg1">
                        <a:lumMod val="50000"/>
                        <a:lumOff val="50000"/>
                      </a:schemeClr>
                    </a:solidFill>
                  </a:tcPr>
                </a:tc>
                <a:tc hMerge="1">
                  <a:txBody>
                    <a:bodyPr/>
                    <a:lstStyle/>
                    <a:p>
                      <a:pPr algn="ctr"/>
                      <a:endParaRPr lang="en-US" sz="2800" dirty="0">
                        <a:latin typeface="Arial" panose="020B0604020202020204" pitchFamily="34" charset="0"/>
                        <a:cs typeface="Arial" panose="020B0604020202020204" pitchFamily="34" charset="0"/>
                      </a:endParaRPr>
                    </a:p>
                  </a:txBody>
                  <a:tcPr/>
                </a:tc>
                <a:tc gridSpan="2">
                  <a:txBody>
                    <a:bodyPr/>
                    <a:lstStyle/>
                    <a:p>
                      <a:pPr algn="ctr"/>
                      <a:r>
                        <a:rPr lang="en-US" sz="1800" dirty="0">
                          <a:latin typeface="Arial" panose="020B0604020202020204" pitchFamily="34" charset="0"/>
                          <a:cs typeface="Arial" panose="020B0604020202020204" pitchFamily="34" charset="0"/>
                        </a:rPr>
                        <a:t>148</a:t>
                      </a:r>
                    </a:p>
                  </a:txBody>
                  <a:tcPr>
                    <a:solidFill>
                      <a:schemeClr val="bg1">
                        <a:lumMod val="50000"/>
                        <a:lumOff val="50000"/>
                      </a:schemeClr>
                    </a:solidFill>
                  </a:tcPr>
                </a:tc>
                <a:tc hMerge="1">
                  <a:txBody>
                    <a:bodyPr/>
                    <a:lstStyle/>
                    <a:p>
                      <a:pPr algn="ctr"/>
                      <a:endParaRPr lang="en-US" sz="28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119217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146" y="31624"/>
            <a:ext cx="10524744" cy="856881"/>
          </a:xfrm>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Lubbock, Hale, Hockley Counties</a:t>
            </a:r>
          </a:p>
        </p:txBody>
      </p:sp>
      <p:sp>
        <p:nvSpPr>
          <p:cNvPr id="4" name="Rectangle 3"/>
          <p:cNvSpPr/>
          <p:nvPr/>
        </p:nvSpPr>
        <p:spPr>
          <a:xfrm>
            <a:off x="0" y="753000"/>
            <a:ext cx="12192000" cy="120447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2"/>
          <a:stretch>
            <a:fillRect/>
          </a:stretch>
        </p:blipFill>
        <p:spPr>
          <a:xfrm>
            <a:off x="1133475" y="3943875"/>
            <a:ext cx="9925050" cy="2782326"/>
          </a:xfrm>
          <a:prstGeom prst="rect">
            <a:avLst/>
          </a:prstGeom>
        </p:spPr>
      </p:pic>
      <p:sp>
        <p:nvSpPr>
          <p:cNvPr id="9" name="TextBox 8"/>
          <p:cNvSpPr txBox="1"/>
          <p:nvPr/>
        </p:nvSpPr>
        <p:spPr>
          <a:xfrm>
            <a:off x="2013469" y="4339826"/>
            <a:ext cx="4082531" cy="830997"/>
          </a:xfrm>
          <a:prstGeom prst="rect">
            <a:avLst/>
          </a:prstGeom>
          <a:solidFill>
            <a:schemeClr val="bg2">
              <a:lumMod val="50000"/>
            </a:schemeClr>
          </a:solidFill>
        </p:spPr>
        <p:txBody>
          <a:bodyPr wrap="square" rtlCol="0">
            <a:spAutoFit/>
          </a:bodyPr>
          <a:lstStyle/>
          <a:p>
            <a:r>
              <a:rPr lang="en-US" sz="2400" dirty="0">
                <a:solidFill>
                  <a:schemeClr val="bg1"/>
                </a:solidFill>
                <a:latin typeface=" Arial"/>
              </a:rPr>
              <a:t>Positivity Rate </a:t>
            </a:r>
          </a:p>
          <a:p>
            <a:r>
              <a:rPr lang="en-US" sz="2400" dirty="0">
                <a:solidFill>
                  <a:schemeClr val="bg1"/>
                </a:solidFill>
                <a:latin typeface=" Arial"/>
              </a:rPr>
              <a:t>Lubbock County 12.1%</a:t>
            </a:r>
          </a:p>
        </p:txBody>
      </p:sp>
      <p:pic>
        <p:nvPicPr>
          <p:cNvPr id="8" name="Picture 7"/>
          <p:cNvPicPr>
            <a:picLocks noChangeAspect="1"/>
          </p:cNvPicPr>
          <p:nvPr/>
        </p:nvPicPr>
        <p:blipFill>
          <a:blip r:embed="rId3"/>
          <a:stretch>
            <a:fillRect/>
          </a:stretch>
        </p:blipFill>
        <p:spPr>
          <a:xfrm>
            <a:off x="195503" y="644525"/>
            <a:ext cx="5900497" cy="3082400"/>
          </a:xfrm>
          <a:prstGeom prst="rect">
            <a:avLst/>
          </a:prstGeom>
        </p:spPr>
      </p:pic>
      <p:pic>
        <p:nvPicPr>
          <p:cNvPr id="10" name="Picture 9"/>
          <p:cNvPicPr>
            <a:picLocks noChangeAspect="1"/>
          </p:cNvPicPr>
          <p:nvPr/>
        </p:nvPicPr>
        <p:blipFill>
          <a:blip r:embed="rId4"/>
          <a:stretch>
            <a:fillRect/>
          </a:stretch>
        </p:blipFill>
        <p:spPr>
          <a:xfrm>
            <a:off x="6255962" y="644525"/>
            <a:ext cx="5776075" cy="3082400"/>
          </a:xfrm>
          <a:prstGeom prst="rect">
            <a:avLst/>
          </a:prstGeom>
        </p:spPr>
      </p:pic>
      <p:sp>
        <p:nvSpPr>
          <p:cNvPr id="11" name="TextBox 10"/>
          <p:cNvSpPr txBox="1"/>
          <p:nvPr/>
        </p:nvSpPr>
        <p:spPr>
          <a:xfrm>
            <a:off x="11419941" y="1696613"/>
            <a:ext cx="967562" cy="369332"/>
          </a:xfrm>
          <a:prstGeom prst="rect">
            <a:avLst/>
          </a:prstGeom>
          <a:noFill/>
        </p:spPr>
        <p:txBody>
          <a:bodyPr wrap="square" rtlCol="0">
            <a:spAutoFit/>
          </a:bodyPr>
          <a:lstStyle/>
          <a:p>
            <a:r>
              <a:rPr lang="en-US" dirty="0"/>
              <a:t>101</a:t>
            </a:r>
          </a:p>
        </p:txBody>
      </p:sp>
      <p:sp>
        <p:nvSpPr>
          <p:cNvPr id="13" name="TextBox 12"/>
          <p:cNvSpPr txBox="1"/>
          <p:nvPr/>
        </p:nvSpPr>
        <p:spPr>
          <a:xfrm>
            <a:off x="5416715" y="888505"/>
            <a:ext cx="967562" cy="369332"/>
          </a:xfrm>
          <a:prstGeom prst="rect">
            <a:avLst/>
          </a:prstGeom>
          <a:noFill/>
        </p:spPr>
        <p:txBody>
          <a:bodyPr wrap="square" rtlCol="0">
            <a:spAutoFit/>
          </a:bodyPr>
          <a:lstStyle/>
          <a:p>
            <a:r>
              <a:rPr lang="en-US" dirty="0"/>
              <a:t>18</a:t>
            </a:r>
          </a:p>
        </p:txBody>
      </p:sp>
    </p:spTree>
    <p:extLst>
      <p:ext uri="{BB962C8B-B14F-4D97-AF65-F5344CB8AC3E}">
        <p14:creationId xmlns:p14="http://schemas.microsoft.com/office/powerpoint/2010/main" val="4100029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628" y="0"/>
            <a:ext cx="10524744" cy="974725"/>
          </a:xfrm>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STATE</a:t>
            </a:r>
          </a:p>
        </p:txBody>
      </p:sp>
      <p:sp>
        <p:nvSpPr>
          <p:cNvPr id="4" name="Rectangle 3"/>
          <p:cNvSpPr/>
          <p:nvPr/>
        </p:nvSpPr>
        <p:spPr>
          <a:xfrm>
            <a:off x="0" y="1267970"/>
            <a:ext cx="12192000" cy="91440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nvPr>
        </p:nvGraphicFramePr>
        <p:xfrm>
          <a:off x="439735" y="5107429"/>
          <a:ext cx="11312527" cy="1341120"/>
        </p:xfrm>
        <a:graphic>
          <a:graphicData uri="http://schemas.openxmlformats.org/drawingml/2006/table">
            <a:tbl>
              <a:tblPr firstRow="1" bandRow="1">
                <a:tableStyleId>{073A0DAA-6AF3-43AB-8588-CEC1D06C72B9}</a:tableStyleId>
              </a:tblPr>
              <a:tblGrid>
                <a:gridCol w="1347189">
                  <a:extLst>
                    <a:ext uri="{9D8B030D-6E8A-4147-A177-3AD203B41FA5}">
                      <a16:colId xmlns:a16="http://schemas.microsoft.com/office/drawing/2014/main" val="20000"/>
                    </a:ext>
                  </a:extLst>
                </a:gridCol>
                <a:gridCol w="911956">
                  <a:extLst>
                    <a:ext uri="{9D8B030D-6E8A-4147-A177-3AD203B41FA5}">
                      <a16:colId xmlns:a16="http://schemas.microsoft.com/office/drawing/2014/main" val="20001"/>
                    </a:ext>
                  </a:extLst>
                </a:gridCol>
                <a:gridCol w="911956">
                  <a:extLst>
                    <a:ext uri="{9D8B030D-6E8A-4147-A177-3AD203B41FA5}">
                      <a16:colId xmlns:a16="http://schemas.microsoft.com/office/drawing/2014/main" val="20002"/>
                    </a:ext>
                  </a:extLst>
                </a:gridCol>
                <a:gridCol w="839499">
                  <a:extLst>
                    <a:ext uri="{9D8B030D-6E8A-4147-A177-3AD203B41FA5}">
                      <a16:colId xmlns:a16="http://schemas.microsoft.com/office/drawing/2014/main" val="20003"/>
                    </a:ext>
                  </a:extLst>
                </a:gridCol>
                <a:gridCol w="852033">
                  <a:extLst>
                    <a:ext uri="{9D8B030D-6E8A-4147-A177-3AD203B41FA5}">
                      <a16:colId xmlns:a16="http://schemas.microsoft.com/office/drawing/2014/main" val="20004"/>
                    </a:ext>
                  </a:extLst>
                </a:gridCol>
                <a:gridCol w="816349">
                  <a:extLst>
                    <a:ext uri="{9D8B030D-6E8A-4147-A177-3AD203B41FA5}">
                      <a16:colId xmlns:a16="http://schemas.microsoft.com/office/drawing/2014/main" val="20005"/>
                    </a:ext>
                  </a:extLst>
                </a:gridCol>
                <a:gridCol w="867829">
                  <a:extLst>
                    <a:ext uri="{9D8B030D-6E8A-4147-A177-3AD203B41FA5}">
                      <a16:colId xmlns:a16="http://schemas.microsoft.com/office/drawing/2014/main" val="20006"/>
                    </a:ext>
                  </a:extLst>
                </a:gridCol>
                <a:gridCol w="794286">
                  <a:extLst>
                    <a:ext uri="{9D8B030D-6E8A-4147-A177-3AD203B41FA5}">
                      <a16:colId xmlns:a16="http://schemas.microsoft.com/office/drawing/2014/main" val="20007"/>
                    </a:ext>
                  </a:extLst>
                </a:gridCol>
                <a:gridCol w="794286">
                  <a:extLst>
                    <a:ext uri="{9D8B030D-6E8A-4147-A177-3AD203B41FA5}">
                      <a16:colId xmlns:a16="http://schemas.microsoft.com/office/drawing/2014/main" val="20008"/>
                    </a:ext>
                  </a:extLst>
                </a:gridCol>
                <a:gridCol w="794286">
                  <a:extLst>
                    <a:ext uri="{9D8B030D-6E8A-4147-A177-3AD203B41FA5}">
                      <a16:colId xmlns:a16="http://schemas.microsoft.com/office/drawing/2014/main" val="20009"/>
                    </a:ext>
                  </a:extLst>
                </a:gridCol>
                <a:gridCol w="794286">
                  <a:extLst>
                    <a:ext uri="{9D8B030D-6E8A-4147-A177-3AD203B41FA5}">
                      <a16:colId xmlns:a16="http://schemas.microsoft.com/office/drawing/2014/main" val="20010"/>
                    </a:ext>
                  </a:extLst>
                </a:gridCol>
                <a:gridCol w="794286">
                  <a:extLst>
                    <a:ext uri="{9D8B030D-6E8A-4147-A177-3AD203B41FA5}">
                      <a16:colId xmlns:a16="http://schemas.microsoft.com/office/drawing/2014/main" val="20011"/>
                    </a:ext>
                  </a:extLst>
                </a:gridCol>
                <a:gridCol w="794286">
                  <a:extLst>
                    <a:ext uri="{9D8B030D-6E8A-4147-A177-3AD203B41FA5}">
                      <a16:colId xmlns:a16="http://schemas.microsoft.com/office/drawing/2014/main" val="20012"/>
                    </a:ext>
                  </a:extLst>
                </a:gridCol>
              </a:tblGrid>
              <a:tr h="232541">
                <a:tc>
                  <a:txBody>
                    <a:bodyPr/>
                    <a:lstStyle/>
                    <a:p>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10/21</a:t>
                      </a:r>
                    </a:p>
                  </a:txBody>
                  <a:tcPr/>
                </a:tc>
                <a:tc>
                  <a:txBody>
                    <a:bodyPr/>
                    <a:lstStyle/>
                    <a:p>
                      <a:pPr algn="ctr"/>
                      <a:r>
                        <a:rPr lang="en-US" sz="1600" dirty="0">
                          <a:latin typeface="Arial" panose="020B0604020202020204" pitchFamily="34" charset="0"/>
                          <a:cs typeface="Arial" panose="020B0604020202020204" pitchFamily="34" charset="0"/>
                        </a:rPr>
                        <a:t>10/19</a:t>
                      </a:r>
                    </a:p>
                  </a:txBody>
                  <a:tcPr/>
                </a:tc>
                <a:tc>
                  <a:txBody>
                    <a:bodyPr/>
                    <a:lstStyle/>
                    <a:p>
                      <a:pPr algn="ctr"/>
                      <a:r>
                        <a:rPr lang="en-US" sz="1600" dirty="0">
                          <a:latin typeface="Arial" panose="020B0604020202020204" pitchFamily="34" charset="0"/>
                          <a:cs typeface="Arial" panose="020B0604020202020204" pitchFamily="34" charset="0"/>
                        </a:rPr>
                        <a:t>10/14</a:t>
                      </a:r>
                    </a:p>
                  </a:txBody>
                  <a:tcPr/>
                </a:tc>
                <a:tc>
                  <a:txBody>
                    <a:bodyPr/>
                    <a:lstStyle/>
                    <a:p>
                      <a:pPr algn="ctr"/>
                      <a:r>
                        <a:rPr lang="en-US" sz="1600" dirty="0">
                          <a:latin typeface="Arial" panose="020B0604020202020204" pitchFamily="34" charset="0"/>
                          <a:cs typeface="Arial" panose="020B0604020202020204" pitchFamily="34" charset="0"/>
                        </a:rPr>
                        <a:t>10/12</a:t>
                      </a:r>
                    </a:p>
                  </a:txBody>
                  <a:tcPr/>
                </a:tc>
                <a:tc>
                  <a:txBody>
                    <a:bodyPr/>
                    <a:lstStyle/>
                    <a:p>
                      <a:pPr algn="ctr"/>
                      <a:r>
                        <a:rPr lang="en-US" sz="1600" dirty="0">
                          <a:latin typeface="Arial" panose="020B0604020202020204" pitchFamily="34" charset="0"/>
                          <a:cs typeface="Arial" panose="020B0604020202020204" pitchFamily="34" charset="0"/>
                        </a:rPr>
                        <a:t>10/5</a:t>
                      </a:r>
                    </a:p>
                  </a:txBody>
                  <a:tcPr/>
                </a:tc>
                <a:tc>
                  <a:txBody>
                    <a:bodyPr/>
                    <a:lstStyle/>
                    <a:p>
                      <a:pPr algn="ctr"/>
                      <a:r>
                        <a:rPr lang="en-US" sz="1600" dirty="0">
                          <a:latin typeface="Arial" panose="020B0604020202020204" pitchFamily="34" charset="0"/>
                          <a:cs typeface="Arial" panose="020B0604020202020204" pitchFamily="34" charset="0"/>
                        </a:rPr>
                        <a:t>9/23</a:t>
                      </a:r>
                    </a:p>
                  </a:txBody>
                  <a:tcPr/>
                </a:tc>
                <a:tc>
                  <a:txBody>
                    <a:bodyPr/>
                    <a:lstStyle/>
                    <a:p>
                      <a:pPr algn="ctr"/>
                      <a:r>
                        <a:rPr lang="en-US" sz="1600" dirty="0">
                          <a:latin typeface="Arial" panose="020B0604020202020204" pitchFamily="34" charset="0"/>
                          <a:cs typeface="Arial" panose="020B0604020202020204" pitchFamily="34" charset="0"/>
                        </a:rPr>
                        <a:t>9/9</a:t>
                      </a:r>
                    </a:p>
                  </a:txBody>
                  <a:tcPr/>
                </a:tc>
                <a:tc>
                  <a:txBody>
                    <a:bodyPr/>
                    <a:lstStyle/>
                    <a:p>
                      <a:pPr algn="ctr"/>
                      <a:r>
                        <a:rPr lang="en-US" sz="1600" dirty="0">
                          <a:latin typeface="Arial" panose="020B0604020202020204" pitchFamily="34" charset="0"/>
                          <a:cs typeface="Arial" panose="020B0604020202020204" pitchFamily="34" charset="0"/>
                        </a:rPr>
                        <a:t>8/26</a:t>
                      </a:r>
                    </a:p>
                  </a:txBody>
                  <a:tcPr/>
                </a:tc>
                <a:tc>
                  <a:txBody>
                    <a:bodyPr/>
                    <a:lstStyle/>
                    <a:p>
                      <a:pPr algn="ctr"/>
                      <a:r>
                        <a:rPr lang="en-US" sz="1600" dirty="0">
                          <a:latin typeface="Arial" panose="020B0604020202020204" pitchFamily="34" charset="0"/>
                          <a:cs typeface="Arial" panose="020B0604020202020204" pitchFamily="34" charset="0"/>
                        </a:rPr>
                        <a:t>8/12</a:t>
                      </a:r>
                    </a:p>
                  </a:txBody>
                  <a:tcPr/>
                </a:tc>
                <a:tc>
                  <a:txBody>
                    <a:bodyPr/>
                    <a:lstStyle/>
                    <a:p>
                      <a:pPr algn="ctr"/>
                      <a:r>
                        <a:rPr lang="en-US" sz="1600" dirty="0">
                          <a:latin typeface="Arial" panose="020B0604020202020204" pitchFamily="34" charset="0"/>
                          <a:cs typeface="Arial" panose="020B0604020202020204" pitchFamily="34" charset="0"/>
                        </a:rPr>
                        <a:t>7/29</a:t>
                      </a:r>
                    </a:p>
                  </a:txBody>
                  <a:tcPr/>
                </a:tc>
                <a:tc>
                  <a:txBody>
                    <a:bodyPr/>
                    <a:lstStyle/>
                    <a:p>
                      <a:pPr algn="ctr"/>
                      <a:r>
                        <a:rPr lang="en-US" sz="1600" dirty="0">
                          <a:latin typeface="Arial" panose="020B0604020202020204" pitchFamily="34" charset="0"/>
                          <a:cs typeface="Arial" panose="020B0604020202020204" pitchFamily="34" charset="0"/>
                        </a:rPr>
                        <a:t>7/15</a:t>
                      </a:r>
                      <a:r>
                        <a:rPr lang="en-US" sz="1600" baseline="0"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7/1</a:t>
                      </a:r>
                    </a:p>
                  </a:txBody>
                  <a:tcPr/>
                </a:tc>
                <a:extLst>
                  <a:ext uri="{0D108BD9-81ED-4DB2-BD59-A6C34878D82A}">
                    <a16:rowId xmlns:a16="http://schemas.microsoft.com/office/drawing/2014/main" val="10000"/>
                  </a:ext>
                </a:extLst>
              </a:tr>
              <a:tr h="274767">
                <a:tc>
                  <a:txBody>
                    <a:bodyPr/>
                    <a:lstStyle/>
                    <a:p>
                      <a:r>
                        <a:rPr lang="en-US" sz="1600" dirty="0">
                          <a:latin typeface="Arial" panose="020B0604020202020204" pitchFamily="34" charset="0"/>
                          <a:cs typeface="Arial" panose="020B0604020202020204" pitchFamily="34" charset="0"/>
                        </a:rPr>
                        <a:t>Cases</a:t>
                      </a:r>
                    </a:p>
                  </a:txBody>
                  <a:tcPr/>
                </a:tc>
                <a:tc>
                  <a:txBody>
                    <a:bodyPr/>
                    <a:lstStyle/>
                    <a:p>
                      <a:pPr algn="ctr"/>
                      <a:r>
                        <a:rPr lang="en-US" sz="1600" dirty="0">
                          <a:latin typeface="Arial Narrow" panose="020B0606020202030204" pitchFamily="34" charset="0"/>
                          <a:cs typeface="Arial" panose="020B0604020202020204" pitchFamily="34" charset="0"/>
                        </a:rPr>
                        <a:t>838,809</a:t>
                      </a:r>
                    </a:p>
                  </a:txBody>
                  <a:tcPr/>
                </a:tc>
                <a:tc>
                  <a:txBody>
                    <a:bodyPr/>
                    <a:lstStyle/>
                    <a:p>
                      <a:pPr algn="ctr"/>
                      <a:r>
                        <a:rPr lang="en-US" sz="1600" dirty="0">
                          <a:latin typeface="Arial Narrow" panose="020B0606020202030204" pitchFamily="34" charset="0"/>
                          <a:cs typeface="Arial" panose="020B0604020202020204" pitchFamily="34" charset="0"/>
                        </a:rPr>
                        <a:t>828,527</a:t>
                      </a:r>
                    </a:p>
                  </a:txBody>
                  <a:tcPr/>
                </a:tc>
                <a:tc>
                  <a:txBody>
                    <a:bodyPr/>
                    <a:lstStyle/>
                    <a:p>
                      <a:pPr algn="ctr"/>
                      <a:r>
                        <a:rPr lang="en-US" sz="1600" dirty="0">
                          <a:latin typeface="Arial Narrow" panose="020B0606020202030204" pitchFamily="34" charset="0"/>
                          <a:cs typeface="Arial" panose="020B0604020202020204" pitchFamily="34" charset="0"/>
                        </a:rPr>
                        <a:t>805,802</a:t>
                      </a:r>
                    </a:p>
                  </a:txBody>
                  <a:tcPr/>
                </a:tc>
                <a:tc>
                  <a:txBody>
                    <a:bodyPr/>
                    <a:lstStyle/>
                    <a:p>
                      <a:pPr algn="ctr"/>
                      <a:r>
                        <a:rPr lang="en-US" sz="1600" dirty="0">
                          <a:latin typeface="Arial Narrow" panose="020B0606020202030204" pitchFamily="34" charset="0"/>
                          <a:cs typeface="Arial" panose="020B0604020202020204" pitchFamily="34" charset="0"/>
                        </a:rPr>
                        <a:t>795,126</a:t>
                      </a:r>
                    </a:p>
                  </a:txBody>
                  <a:tcPr/>
                </a:tc>
                <a:tc>
                  <a:txBody>
                    <a:bodyPr/>
                    <a:lstStyle/>
                    <a:p>
                      <a:pPr algn="ctr"/>
                      <a:r>
                        <a:rPr lang="en-US" sz="1600" dirty="0">
                          <a:latin typeface="Arial Narrow" panose="020B0606020202030204" pitchFamily="34" charset="0"/>
                          <a:cs typeface="Arial" panose="020B0604020202020204" pitchFamily="34" charset="0"/>
                        </a:rPr>
                        <a:t>769,303</a:t>
                      </a:r>
                    </a:p>
                  </a:txBody>
                  <a:tcPr/>
                </a:tc>
                <a:tc>
                  <a:txBody>
                    <a:bodyPr/>
                    <a:lstStyle/>
                    <a:p>
                      <a:pPr algn="ctr"/>
                      <a:r>
                        <a:rPr lang="en-US" sz="1600" dirty="0">
                          <a:latin typeface="Arial Narrow" panose="020B0606020202030204" pitchFamily="34" charset="0"/>
                          <a:cs typeface="Arial" panose="020B0604020202020204" pitchFamily="34" charset="0"/>
                        </a:rPr>
                        <a:t>719,599</a:t>
                      </a:r>
                    </a:p>
                  </a:txBody>
                  <a:tcPr/>
                </a:tc>
                <a:tc>
                  <a:txBody>
                    <a:bodyPr/>
                    <a:lstStyle/>
                    <a:p>
                      <a:pPr algn="ctr"/>
                      <a:r>
                        <a:rPr lang="en-US" sz="1600" dirty="0">
                          <a:latin typeface="Arial Narrow" panose="020B0606020202030204" pitchFamily="34" charset="0"/>
                          <a:cs typeface="Arial" panose="020B0604020202020204" pitchFamily="34" charset="0"/>
                        </a:rPr>
                        <a:t>645,791</a:t>
                      </a:r>
                    </a:p>
                  </a:txBody>
                  <a:tcPr/>
                </a:tc>
                <a:tc>
                  <a:txBody>
                    <a:bodyPr/>
                    <a:lstStyle/>
                    <a:p>
                      <a:pPr algn="ctr"/>
                      <a:r>
                        <a:rPr lang="en-US" sz="1600" dirty="0">
                          <a:latin typeface="Arial Narrow" panose="020B0606020202030204" pitchFamily="34" charset="0"/>
                          <a:cs typeface="Arial" panose="020B0604020202020204" pitchFamily="34" charset="0"/>
                        </a:rPr>
                        <a:t>592,137</a:t>
                      </a:r>
                    </a:p>
                  </a:txBody>
                  <a:tcPr/>
                </a:tc>
                <a:tc>
                  <a:txBody>
                    <a:bodyPr/>
                    <a:lstStyle/>
                    <a:p>
                      <a:pPr algn="ctr"/>
                      <a:r>
                        <a:rPr lang="en-US" sz="1600" dirty="0">
                          <a:latin typeface="Arial Narrow" panose="020B0606020202030204" pitchFamily="34" charset="0"/>
                          <a:cs typeface="Arial" panose="020B0604020202020204" pitchFamily="34" charset="0"/>
                        </a:rPr>
                        <a:t>506,820</a:t>
                      </a:r>
                    </a:p>
                  </a:txBody>
                  <a:tcPr/>
                </a:tc>
                <a:tc>
                  <a:txBody>
                    <a:bodyPr/>
                    <a:lstStyle/>
                    <a:p>
                      <a:pPr algn="ctr"/>
                      <a:r>
                        <a:rPr lang="en-US" sz="1600" dirty="0">
                          <a:latin typeface="Arial Narrow" panose="020B0606020202030204" pitchFamily="34" charset="0"/>
                          <a:cs typeface="Arial" panose="020B0604020202020204" pitchFamily="34" charset="0"/>
                        </a:rPr>
                        <a:t>403,307</a:t>
                      </a:r>
                    </a:p>
                  </a:txBody>
                  <a:tcPr/>
                </a:tc>
                <a:tc>
                  <a:txBody>
                    <a:bodyPr/>
                    <a:lstStyle/>
                    <a:p>
                      <a:pPr algn="ctr"/>
                      <a:r>
                        <a:rPr lang="en-US" sz="1600" dirty="0">
                          <a:latin typeface="Arial Narrow" panose="020B0606020202030204" pitchFamily="34" charset="0"/>
                          <a:cs typeface="Arial" panose="020B0604020202020204" pitchFamily="34" charset="0"/>
                        </a:rPr>
                        <a:t>282,365</a:t>
                      </a:r>
                    </a:p>
                  </a:txBody>
                  <a:tcPr/>
                </a:tc>
                <a:tc>
                  <a:txBody>
                    <a:bodyPr/>
                    <a:lstStyle/>
                    <a:p>
                      <a:pPr algn="ctr"/>
                      <a:r>
                        <a:rPr lang="en-US" sz="1600" dirty="0">
                          <a:latin typeface="Arial Narrow" panose="020B0606020202030204" pitchFamily="34" charset="0"/>
                          <a:cs typeface="Arial" panose="020B0604020202020204" pitchFamily="34" charset="0"/>
                        </a:rPr>
                        <a:t>168,062</a:t>
                      </a:r>
                    </a:p>
                  </a:txBody>
                  <a:tcPr/>
                </a:tc>
                <a:extLst>
                  <a:ext uri="{0D108BD9-81ED-4DB2-BD59-A6C34878D82A}">
                    <a16:rowId xmlns:a16="http://schemas.microsoft.com/office/drawing/2014/main" val="10001"/>
                  </a:ext>
                </a:extLst>
              </a:tr>
              <a:tr h="0">
                <a:tc>
                  <a:txBody>
                    <a:bodyPr/>
                    <a:lstStyle/>
                    <a:p>
                      <a:r>
                        <a:rPr lang="en-US" sz="1600" dirty="0">
                          <a:latin typeface="Arial" panose="020B0604020202020204" pitchFamily="34" charset="0"/>
                          <a:cs typeface="Arial" panose="020B0604020202020204" pitchFamily="34" charset="0"/>
                        </a:rPr>
                        <a:t>Deaths</a:t>
                      </a:r>
                    </a:p>
                  </a:txBody>
                  <a:tcPr/>
                </a:tc>
                <a:tc>
                  <a:txBody>
                    <a:bodyPr/>
                    <a:lstStyle/>
                    <a:p>
                      <a:pPr algn="ctr"/>
                      <a:r>
                        <a:rPr lang="en-US" sz="1600" dirty="0">
                          <a:latin typeface="Arial Narrow" panose="020B0606020202030204" pitchFamily="34" charset="0"/>
                          <a:cs typeface="Arial" panose="020B0604020202020204" pitchFamily="34" charset="0"/>
                        </a:rPr>
                        <a:t>17,210</a:t>
                      </a:r>
                    </a:p>
                  </a:txBody>
                  <a:tcPr/>
                </a:tc>
                <a:tc>
                  <a:txBody>
                    <a:bodyPr/>
                    <a:lstStyle/>
                    <a:p>
                      <a:pPr algn="ctr"/>
                      <a:r>
                        <a:rPr lang="en-US" sz="1600" dirty="0">
                          <a:latin typeface="Arial Narrow" panose="020B0606020202030204" pitchFamily="34" charset="0"/>
                          <a:cs typeface="Arial" panose="020B0604020202020204" pitchFamily="34" charset="0"/>
                        </a:rPr>
                        <a:t>17,022</a:t>
                      </a:r>
                    </a:p>
                  </a:txBody>
                  <a:tcPr/>
                </a:tc>
                <a:tc>
                  <a:txBody>
                    <a:bodyPr/>
                    <a:lstStyle/>
                    <a:p>
                      <a:pPr algn="ctr"/>
                      <a:r>
                        <a:rPr lang="en-US" sz="1600" dirty="0">
                          <a:latin typeface="Arial Narrow" panose="020B0606020202030204" pitchFamily="34" charset="0"/>
                          <a:cs typeface="Arial" panose="020B0604020202020204" pitchFamily="34" charset="0"/>
                        </a:rPr>
                        <a:t>16,717</a:t>
                      </a:r>
                    </a:p>
                  </a:txBody>
                  <a:tcPr/>
                </a:tc>
                <a:tc>
                  <a:txBody>
                    <a:bodyPr/>
                    <a:lstStyle/>
                    <a:p>
                      <a:pPr algn="ctr"/>
                      <a:r>
                        <a:rPr lang="en-US" sz="1600" dirty="0">
                          <a:latin typeface="Arial Narrow" panose="020B0606020202030204" pitchFamily="34" charset="0"/>
                          <a:cs typeface="Arial" panose="020B0604020202020204" pitchFamily="34" charset="0"/>
                        </a:rPr>
                        <a:t>16,558</a:t>
                      </a:r>
                    </a:p>
                  </a:txBody>
                  <a:tcPr/>
                </a:tc>
                <a:tc>
                  <a:txBody>
                    <a:bodyPr/>
                    <a:lstStyle/>
                    <a:p>
                      <a:pPr algn="ctr"/>
                      <a:r>
                        <a:rPr lang="en-US" sz="1600" dirty="0">
                          <a:latin typeface="Arial Narrow" panose="020B0606020202030204" pitchFamily="34" charset="0"/>
                          <a:cs typeface="Arial" panose="020B0604020202020204" pitchFamily="34" charset="0"/>
                        </a:rPr>
                        <a:t>16,033</a:t>
                      </a:r>
                    </a:p>
                  </a:txBody>
                  <a:tcPr/>
                </a:tc>
                <a:tc>
                  <a:txBody>
                    <a:bodyPr/>
                    <a:lstStyle/>
                    <a:p>
                      <a:pPr algn="ctr"/>
                      <a:r>
                        <a:rPr lang="en-US" sz="1600" dirty="0">
                          <a:latin typeface="Arial Narrow" panose="020B0606020202030204" pitchFamily="34" charset="0"/>
                          <a:cs typeface="Arial" panose="020B0604020202020204" pitchFamily="34" charset="0"/>
                        </a:rPr>
                        <a:t>15,129</a:t>
                      </a:r>
                    </a:p>
                  </a:txBody>
                  <a:tcPr/>
                </a:tc>
                <a:tc>
                  <a:txBody>
                    <a:bodyPr/>
                    <a:lstStyle/>
                    <a:p>
                      <a:pPr algn="ctr"/>
                      <a:r>
                        <a:rPr lang="en-US" sz="1600" dirty="0">
                          <a:latin typeface="Arial Narrow" panose="020B0606020202030204" pitchFamily="34" charset="0"/>
                          <a:cs typeface="Arial" panose="020B0604020202020204" pitchFamily="34" charset="0"/>
                        </a:rPr>
                        <a:t>13,692</a:t>
                      </a:r>
                    </a:p>
                  </a:txBody>
                  <a:tcPr/>
                </a:tc>
                <a:tc>
                  <a:txBody>
                    <a:bodyPr/>
                    <a:lstStyle/>
                    <a:p>
                      <a:pPr algn="ctr"/>
                      <a:r>
                        <a:rPr lang="en-US" sz="1600" dirty="0">
                          <a:latin typeface="Arial Narrow" panose="020B0606020202030204" pitchFamily="34" charset="0"/>
                          <a:cs typeface="Arial" panose="020B0604020202020204" pitchFamily="34" charset="0"/>
                        </a:rPr>
                        <a:t>11,805</a:t>
                      </a:r>
                    </a:p>
                  </a:txBody>
                  <a:tcPr/>
                </a:tc>
                <a:tc>
                  <a:txBody>
                    <a:bodyPr/>
                    <a:lstStyle/>
                    <a:p>
                      <a:pPr algn="ctr"/>
                      <a:r>
                        <a:rPr lang="en-US" sz="1600" dirty="0">
                          <a:latin typeface="Arial Narrow" panose="020B0606020202030204" pitchFamily="34" charset="0"/>
                          <a:cs typeface="Arial" panose="020B0604020202020204" pitchFamily="34" charset="0"/>
                        </a:rPr>
                        <a:t>9034</a:t>
                      </a:r>
                    </a:p>
                  </a:txBody>
                  <a:tcPr/>
                </a:tc>
                <a:tc>
                  <a:txBody>
                    <a:bodyPr/>
                    <a:lstStyle/>
                    <a:p>
                      <a:pPr algn="ctr"/>
                      <a:r>
                        <a:rPr lang="en-US" sz="1600" dirty="0">
                          <a:latin typeface="Arial Narrow" panose="020B0606020202030204" pitchFamily="34" charset="0"/>
                          <a:cs typeface="Arial" panose="020B0604020202020204" pitchFamily="34" charset="0"/>
                        </a:rPr>
                        <a:t>6190</a:t>
                      </a:r>
                    </a:p>
                  </a:txBody>
                  <a:tcPr/>
                </a:tc>
                <a:tc>
                  <a:txBody>
                    <a:bodyPr/>
                    <a:lstStyle/>
                    <a:p>
                      <a:pPr algn="ctr"/>
                      <a:r>
                        <a:rPr lang="en-US" sz="1600" dirty="0">
                          <a:latin typeface="Arial Narrow" panose="020B0606020202030204" pitchFamily="34" charset="0"/>
                          <a:cs typeface="Arial" panose="020B0604020202020204" pitchFamily="34" charset="0"/>
                        </a:rPr>
                        <a:t>3432</a:t>
                      </a:r>
                    </a:p>
                  </a:txBody>
                  <a:tcPr/>
                </a:tc>
                <a:tc>
                  <a:txBody>
                    <a:bodyPr/>
                    <a:lstStyle/>
                    <a:p>
                      <a:pPr algn="ctr"/>
                      <a:r>
                        <a:rPr lang="en-US" sz="1600" dirty="0">
                          <a:latin typeface="Arial Narrow" panose="020B0606020202030204" pitchFamily="34" charset="0"/>
                          <a:cs typeface="Arial" panose="020B0604020202020204" pitchFamily="34" charset="0"/>
                        </a:rPr>
                        <a:t>2481</a:t>
                      </a:r>
                    </a:p>
                  </a:txBody>
                  <a:tcPr/>
                </a:tc>
                <a:extLst>
                  <a:ext uri="{0D108BD9-81ED-4DB2-BD59-A6C34878D82A}">
                    <a16:rowId xmlns:a16="http://schemas.microsoft.com/office/drawing/2014/main" val="10002"/>
                  </a:ext>
                </a:extLst>
              </a:tr>
              <a:tr h="280863">
                <a:tc>
                  <a:txBody>
                    <a:bodyPr/>
                    <a:lstStyle/>
                    <a:p>
                      <a:r>
                        <a:rPr lang="en-US" sz="1600" dirty="0">
                          <a:latin typeface="Arial" panose="020B0604020202020204" pitchFamily="34" charset="0"/>
                          <a:cs typeface="Arial" panose="020B0604020202020204" pitchFamily="34" charset="0"/>
                        </a:rPr>
                        <a:t>Hospitalized</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4,782</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4,319</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4,131</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3,870</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3,318</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3,195</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3604</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4806</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7028</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9595</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10,471</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6904</a:t>
                      </a:r>
                    </a:p>
                  </a:txBody>
                  <a:tcPr/>
                </a:tc>
                <a:extLst>
                  <a:ext uri="{0D108BD9-81ED-4DB2-BD59-A6C34878D82A}">
                    <a16:rowId xmlns:a16="http://schemas.microsoft.com/office/drawing/2014/main" val="10003"/>
                  </a:ext>
                </a:extLst>
              </a:tr>
            </a:tbl>
          </a:graphicData>
        </a:graphic>
      </p:graphicFrame>
      <p:pic>
        <p:nvPicPr>
          <p:cNvPr id="3" name="Picture 2"/>
          <p:cNvPicPr>
            <a:picLocks noChangeAspect="1"/>
          </p:cNvPicPr>
          <p:nvPr/>
        </p:nvPicPr>
        <p:blipFill>
          <a:blip r:embed="rId3"/>
          <a:stretch>
            <a:fillRect/>
          </a:stretch>
        </p:blipFill>
        <p:spPr>
          <a:xfrm>
            <a:off x="884237" y="844291"/>
            <a:ext cx="10868025" cy="3914775"/>
          </a:xfrm>
          <a:prstGeom prst="rect">
            <a:avLst/>
          </a:prstGeom>
        </p:spPr>
      </p:pic>
    </p:spTree>
    <p:extLst>
      <p:ext uri="{BB962C8B-B14F-4D97-AF65-F5344CB8AC3E}">
        <p14:creationId xmlns:p14="http://schemas.microsoft.com/office/powerpoint/2010/main" val="661980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1">
            <a:extLst>
              <a:ext uri="{FF2B5EF4-FFF2-40B4-BE49-F238E27FC236}">
                <a16:creationId xmlns:a16="http://schemas.microsoft.com/office/drawing/2014/main" id="{CAFE82CE-49DE-428A-8690-4F441C02933F}"/>
              </a:ext>
            </a:extLst>
          </p:cNvPr>
          <p:cNvSpPr txBox="1">
            <a:spLocks noChangeArrowheads="1"/>
          </p:cNvSpPr>
          <p:nvPr/>
        </p:nvSpPr>
        <p:spPr bwMode="auto">
          <a:xfrm>
            <a:off x="2908301" y="903289"/>
            <a:ext cx="6735763"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2400" b="1">
                <a:solidFill>
                  <a:srgbClr val="00338E"/>
                </a:solidFill>
                <a:latin typeface="Baskerville Old Face" panose="02020602080505020303" pitchFamily="18" charset="0"/>
              </a:rPr>
              <a:t>PHYSICIANS</a:t>
            </a:r>
            <a:endParaRPr lang="en-US" altLang="en-US" sz="2400">
              <a:solidFill>
                <a:srgbClr val="00338E"/>
              </a:solidFill>
              <a:latin typeface="Baskerville Old Face" panose="02020602080505020303" pitchFamily="18" charset="0"/>
            </a:endParaRPr>
          </a:p>
          <a:p>
            <a:pPr fontAlgn="base">
              <a:spcBef>
                <a:spcPct val="0"/>
              </a:spcBef>
              <a:spcAft>
                <a:spcPct val="0"/>
              </a:spcAft>
            </a:pPr>
            <a:r>
              <a:rPr lang="en-US" altLang="en-US" sz="1600">
                <a:solidFill>
                  <a:srgbClr val="00338E"/>
                </a:solidFill>
                <a:latin typeface="Baskerville Old Face" panose="02020602080505020303" pitchFamily="18" charset="0"/>
              </a:rPr>
              <a:t> </a:t>
            </a:r>
          </a:p>
          <a:p>
            <a:pPr fontAlgn="base">
              <a:spcBef>
                <a:spcPct val="0"/>
              </a:spcBef>
              <a:spcAft>
                <a:spcPct val="0"/>
              </a:spcAft>
            </a:pPr>
            <a:endParaRPr lang="en-US" altLang="en-US" sz="1000">
              <a:solidFill>
                <a:srgbClr val="00338E"/>
              </a:solidFill>
              <a:latin typeface="Baskerville Old Face" panose="02020602080505020303" pitchFamily="18" charset="0"/>
            </a:endParaRPr>
          </a:p>
          <a:p>
            <a:pPr fontAlgn="base">
              <a:spcBef>
                <a:spcPct val="0"/>
              </a:spcBef>
              <a:spcAft>
                <a:spcPct val="0"/>
              </a:spcAft>
            </a:pPr>
            <a:r>
              <a:rPr lang="en-US" altLang="en-US" sz="2000" b="1">
                <a:solidFill>
                  <a:srgbClr val="00338E"/>
                </a:solidFill>
                <a:latin typeface="Baskerville Old Face" panose="02020602080505020303" pitchFamily="18" charset="0"/>
              </a:rPr>
              <a:t>Accreditation Statement: </a:t>
            </a:r>
          </a:p>
          <a:p>
            <a:pPr fontAlgn="base">
              <a:spcBef>
                <a:spcPct val="0"/>
              </a:spcBef>
              <a:spcAft>
                <a:spcPct val="0"/>
              </a:spcAft>
            </a:pPr>
            <a:r>
              <a:rPr lang="en-US" altLang="en-US">
                <a:solidFill>
                  <a:srgbClr val="00338E"/>
                </a:solidFill>
                <a:latin typeface="Baskerville Old Face" panose="02020602080505020303" pitchFamily="18" charset="0"/>
              </a:rPr>
              <a:t>The Covenant Health is accredited by the Texas Medical Association (TMA) to provide continuing medical education for physicians. </a:t>
            </a:r>
          </a:p>
          <a:p>
            <a:pPr fontAlgn="base">
              <a:spcBef>
                <a:spcPct val="0"/>
              </a:spcBef>
              <a:spcAft>
                <a:spcPct val="0"/>
              </a:spcAft>
            </a:pPr>
            <a:endParaRPr lang="en-US" altLang="en-US">
              <a:solidFill>
                <a:srgbClr val="00338E"/>
              </a:solidFill>
              <a:latin typeface="Baskerville Old Face" panose="02020602080505020303" pitchFamily="18" charset="0"/>
            </a:endParaRPr>
          </a:p>
          <a:p>
            <a:pPr fontAlgn="base">
              <a:spcBef>
                <a:spcPct val="0"/>
              </a:spcBef>
              <a:spcAft>
                <a:spcPct val="0"/>
              </a:spcAft>
            </a:pPr>
            <a:endParaRPr lang="en-US" altLang="en-US" sz="1100">
              <a:solidFill>
                <a:srgbClr val="00338E"/>
              </a:solidFill>
              <a:latin typeface="Baskerville Old Face" panose="02020602080505020303" pitchFamily="18" charset="0"/>
            </a:endParaRPr>
          </a:p>
          <a:p>
            <a:pPr fontAlgn="base">
              <a:spcBef>
                <a:spcPct val="0"/>
              </a:spcBef>
              <a:spcAft>
                <a:spcPct val="0"/>
              </a:spcAft>
            </a:pPr>
            <a:r>
              <a:rPr lang="en-US" altLang="en-US" sz="2000" b="1">
                <a:solidFill>
                  <a:srgbClr val="00338E"/>
                </a:solidFill>
                <a:latin typeface="Baskerville Old Face" panose="02020602080505020303" pitchFamily="18" charset="0"/>
              </a:rPr>
              <a:t>Credit Designation Statement: </a:t>
            </a:r>
          </a:p>
          <a:p>
            <a:pPr fontAlgn="base">
              <a:spcBef>
                <a:spcPct val="0"/>
              </a:spcBef>
              <a:spcAft>
                <a:spcPct val="0"/>
              </a:spcAft>
            </a:pPr>
            <a:r>
              <a:rPr lang="en-US" altLang="en-US">
                <a:solidFill>
                  <a:srgbClr val="00338E"/>
                </a:solidFill>
                <a:latin typeface="Baskerville Old Face" panose="02020602080505020303" pitchFamily="18" charset="0"/>
              </a:rPr>
              <a:t>The Covenant Health designates this live CME activity for a maximum of 1.0 </a:t>
            </a:r>
            <a:r>
              <a:rPr lang="en-US" altLang="en-US" i="1">
                <a:solidFill>
                  <a:srgbClr val="00338E"/>
                </a:solidFill>
                <a:latin typeface="Baskerville Old Face" panose="02020602080505020303" pitchFamily="18" charset="0"/>
              </a:rPr>
              <a:t>AMA PRA Category 1 Credit(s)™.  </a:t>
            </a:r>
            <a:r>
              <a:rPr lang="en-US" altLang="en-US">
                <a:solidFill>
                  <a:srgbClr val="00338E"/>
                </a:solidFill>
                <a:latin typeface="Baskerville Old Face" panose="02020602080505020303" pitchFamily="18" charset="0"/>
              </a:rPr>
              <a:t>Physicians should claim only the credit commensurate with the extent of their participation in the activity.</a:t>
            </a:r>
          </a:p>
          <a:p>
            <a:pPr fontAlgn="base">
              <a:spcBef>
                <a:spcPct val="0"/>
              </a:spcBef>
              <a:spcAft>
                <a:spcPct val="0"/>
              </a:spcAft>
            </a:pPr>
            <a:endParaRPr lang="en-US" altLang="en-US" i="1">
              <a:solidFill>
                <a:srgbClr val="00338E"/>
              </a:solidFill>
              <a:latin typeface="Baskerville Old Face" panose="02020602080505020303" pitchFamily="18" charset="0"/>
            </a:endParaRPr>
          </a:p>
          <a:p>
            <a:pPr fontAlgn="base">
              <a:spcBef>
                <a:spcPct val="0"/>
              </a:spcBef>
              <a:spcAft>
                <a:spcPct val="0"/>
              </a:spcAft>
            </a:pPr>
            <a:endParaRPr lang="en-US" altLang="en-US" i="1">
              <a:solidFill>
                <a:srgbClr val="00338E"/>
              </a:solidFill>
              <a:latin typeface="Baskerville Old Face" panose="02020602080505020303" pitchFamily="18" charset="0"/>
            </a:endParaRPr>
          </a:p>
          <a:p>
            <a:pPr fontAlgn="base">
              <a:spcBef>
                <a:spcPct val="0"/>
              </a:spcBef>
              <a:spcAft>
                <a:spcPct val="0"/>
              </a:spcAft>
            </a:pPr>
            <a:endParaRPr lang="en-US" altLang="en-US" sz="1100" i="1">
              <a:solidFill>
                <a:srgbClr val="00338E"/>
              </a:solidFill>
              <a:latin typeface="Baskerville Old Face" panose="02020602080505020303" pitchFamily="18" charset="0"/>
            </a:endParaRPr>
          </a:p>
        </p:txBody>
      </p:sp>
    </p:spTree>
    <p:extLst>
      <p:ext uri="{BB962C8B-B14F-4D97-AF65-F5344CB8AC3E}">
        <p14:creationId xmlns:p14="http://schemas.microsoft.com/office/powerpoint/2010/main" val="2872030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45348" y="5888540"/>
            <a:ext cx="11901304" cy="461665"/>
          </a:xfrm>
          <a:prstGeom prst="rect">
            <a:avLst/>
          </a:prstGeom>
          <a:solidFill>
            <a:schemeClr val="tx1"/>
          </a:solid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10/23: </a:t>
            </a:r>
            <a:r>
              <a:rPr lang="en-US" sz="2000" dirty="0">
                <a:solidFill>
                  <a:schemeClr val="bg1"/>
                </a:solidFill>
                <a:latin typeface="Arial" panose="020B0604020202020204" pitchFamily="34" charset="0"/>
                <a:cs typeface="Arial" panose="020B0604020202020204" pitchFamily="34" charset="0"/>
              </a:rPr>
              <a:t>229 Hospitalized in Lubbock –  27 on vents</a:t>
            </a:r>
            <a:r>
              <a:rPr lang="en-US" sz="2400" dirty="0">
                <a:solidFill>
                  <a:schemeClr val="bg1"/>
                </a:solidFill>
                <a:latin typeface="Arial" panose="020B0604020202020204" pitchFamily="34" charset="0"/>
                <a:cs typeface="Arial" panose="020B0604020202020204" pitchFamily="34" charset="0"/>
              </a:rPr>
              <a:t> </a:t>
            </a:r>
            <a:r>
              <a:rPr lang="en-US" sz="2000" b="1" dirty="0">
                <a:solidFill>
                  <a:schemeClr val="bg1"/>
                </a:solidFill>
                <a:latin typeface="Arial" panose="020B0604020202020204" pitchFamily="34" charset="0"/>
                <a:cs typeface="Arial" panose="020B0604020202020204" pitchFamily="34" charset="0"/>
              </a:rPr>
              <a:t>  </a:t>
            </a:r>
            <a:endParaRPr lang="en-US" sz="2400"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527146" y="31624"/>
            <a:ext cx="10524744" cy="856881"/>
          </a:xfrm>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Lubbock This Morning</a:t>
            </a:r>
          </a:p>
        </p:txBody>
      </p:sp>
      <p:sp>
        <p:nvSpPr>
          <p:cNvPr id="4" name="Rectangle 3"/>
          <p:cNvSpPr/>
          <p:nvPr/>
        </p:nvSpPr>
        <p:spPr>
          <a:xfrm>
            <a:off x="0" y="753000"/>
            <a:ext cx="12192000" cy="120447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9F8DB9CD-710F-7742-9492-83430AD52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9704"/>
            <a:ext cx="12192000" cy="3938592"/>
          </a:xfrm>
          <a:prstGeom prst="rect">
            <a:avLst/>
          </a:prstGeom>
        </p:spPr>
      </p:pic>
      <p:sp>
        <p:nvSpPr>
          <p:cNvPr id="12" name="Rectangle 11"/>
          <p:cNvSpPr/>
          <p:nvPr/>
        </p:nvSpPr>
        <p:spPr>
          <a:xfrm>
            <a:off x="4966958" y="1147950"/>
            <a:ext cx="597771" cy="4515885"/>
          </a:xfrm>
          <a:prstGeom prst="rect">
            <a:avLst/>
          </a:prstGeom>
          <a:noFill/>
          <a:ln w="762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666658" y="1147950"/>
            <a:ext cx="690003" cy="4515885"/>
          </a:xfrm>
          <a:prstGeom prst="rect">
            <a:avLst/>
          </a:prstGeom>
          <a:noFill/>
          <a:ln w="762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052952" y="1147950"/>
            <a:ext cx="727793" cy="4515885"/>
          </a:xfrm>
          <a:prstGeom prst="rect">
            <a:avLst/>
          </a:prstGeom>
          <a:no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882673" y="1147950"/>
            <a:ext cx="737314" cy="4515885"/>
          </a:xfrm>
          <a:prstGeom prst="rect">
            <a:avLst/>
          </a:prstGeom>
          <a:noFill/>
          <a:ln w="762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729896" y="1147950"/>
            <a:ext cx="664972" cy="4515885"/>
          </a:xfrm>
          <a:prstGeom prst="rect">
            <a:avLst/>
          </a:prstGeom>
          <a:noFill/>
          <a:ln w="762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9998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5114"/>
            <a:ext cx="9784080" cy="1314450"/>
          </a:xfrm>
        </p:spPr>
        <p:txBody>
          <a:bodyPr/>
          <a:lstStyle/>
          <a:p>
            <a:r>
              <a:rPr lang="en-US" dirty="0">
                <a:solidFill>
                  <a:schemeClr val="bg1"/>
                </a:solidFill>
              </a:rPr>
              <a:t>PUI/Confirmed cases-hospitalized</a:t>
            </a:r>
          </a:p>
        </p:txBody>
      </p:sp>
      <p:sp>
        <p:nvSpPr>
          <p:cNvPr id="5" name="Rectangle 4"/>
          <p:cNvSpPr/>
          <p:nvPr/>
        </p:nvSpPr>
        <p:spPr>
          <a:xfrm>
            <a:off x="0" y="1065554"/>
            <a:ext cx="1219200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10/22/2020</a:t>
            </a:r>
          </a:p>
        </p:txBody>
      </p:sp>
      <p:sp>
        <p:nvSpPr>
          <p:cNvPr id="4" name="AutoShape 1" descr="data:image/png;base64,iVBORw0KGgoAAAANSUhEUgAAA+sAAAGsCAYAAAClwja0AAAgAElEQVR4XuydB3QVVdeGN4SEhNBL6L0q0q0oCAKKgogCdj/bby9YQUUs2Bv23ttnQz8bFgRBEURERASR3ktogYRAev71nDCXyc1NchMhJvDutVzqvXNnzjxzZjLvbqfc4sWLs6Ojo00mAiIgAiIgAiIgAiIgAiIgAiIgAiLw7xLIzMy01NRUK7dq1arsxo0b/7uj0dFFQAREQAREQAREQAREQAREQAREQARs165dtnr1aol1zQUREAEREAEREAEREAEREAEREAERKC0EJNZLy5XQOERABERABERABERABERABERABERgNwGJdU0FERABERABERABERABERABERABEShlBCTWS9kF0XBEQAREQAREQAREQAREQAREQAREQGJdc0AEREAEREAEREAEREAEREAEREAEShkBifVSdkE0HBEQAREQAREQAREQAREQAREQARGQWNccEAEREAEREAEREAEREAEREAEREIFSRkBivZRdEA1HBERABERABERABERABERABERABCTWNQdEQAREQAREQAREQAREQAREQAREoJQRkFgvZRdEwxEBERABERABERABERABERABERABiXXNAREQAREQAREQAREQAREQAREQAREoZQQk1kvZBdFwREAEREAEREAEREAEREAEREAEREBiXXNABERABERABERABERABERABERABEoZAYn1UnZBNBwREAEREAEREAEREAEREAEREAERkFjXHBABERCBvUggIyPD1q1bZ9u2bbOUlBSLiIiwWrVqWcOGDS0yMjLPkdauXWsJCQm2c+dO9x3bVKtWzerXr28xMTGB7efOnev2x2ft2rULua81a9a4Y2Pt27e32NhY+/333y09PT3kGfI922GbNm2y5cuXu/+uUKGCtW3b1v3eM/axYMECN4bGjRu78QXb+vXrbfXq1YF9HHLIIRYVFZVnu6VLl9qWLVvc55UrV3bHgpPffvvtN8vMzLSWLVs6ft75F3apmjdvbnXq1Mmz2fbt223RokXu8xYtWrh9+s0be/ny5a1z586OAbZ48WJ3ffKzDh065LpObOe/DlzPTp06GfsNtj/++MNSU1PdtezSpUvg64ULFxrjLcw4B/h41zh4P/yeefXXX39ZVlaW1ahRw1q3bp3vbjds2GCrVq3K8310dLTVrl3bGjRokOu7/Lb3NuK6Mpf9xvnCmvsjLS3NfcX+2a5p06a5tvXOizkP52BLTEy0+Ph4x4rzw6pUqWI1a9a0unXr5tl+xYoVtnHjRvc58+7ggw/OtQ337rx589z9Aqfq1avn+j47O9vYB/cKxtzmXmT8fmMszBvG5b/HCrue/u+5z+DL3GM8XFvOi+eINze97blPvGcOL3VYxYoVHVOumXcPwpu5wL+rVq3qxh7KmAMcm2MedNBBbhN+B59GjRoF5oH/meHfD9eL65DfM68oHLStCIiACBzoBCTWD/QZoPMXARHYawSSkpLs5ZdfNsQWD1debhFpvLy2adPGLr300oB4SU5Otvfee89mzZrltvUENaKVF21eii+44AJr1qyZG98tt9zihBQv4HfddVdIMXLPPfc4QY0988wz7uX+vPPOc6I3lDVp0sQefPBB9xVj+eKLL9x/M+bevXu743sievPmze64W7dutV69erlzCbaHH37Y5syZE9jHlVdead27d8+z3YgRI5ygxRASF154oR177LG5tjv33HOdADvrrLPs5JNPtuuuuy4gtAq6YGeffbYNHDgwzya//vqrPfXUU26fF110kfXp0yfXNq+88op9//33Vq5cOXvxxRedmMPuvfdeJ1Tys/vvvz9wjbxtbr/9dlu2bJn7X/jdfPPN1rFjxzy7uPjii921Z5u333478P2YMWPs77//LnReIobvvPNO+89//uPmWvB+2MGff/7prjFC09s+vx0zhq+//jrP14hDROdxxx1nw4YNC3z/5ptv2rfffpvvOIcPH25HHHFE4HucNG+99ZYTlohRb16yfwQvjgeujeds8eYuc/7555/PdRycN6+++qrt2LHD7Yvzw7h3KlWqZP369bPBgwfn+g3z13PYMO+YWyeccEJgG8T1yJEjjfv48ssvtx49euT6PdfqoYceCuyDMd900015RD/jYTueA/Xq1bOxY8cWei39G3B85urKlSvd/IAT15bnCI4k7ivPOP/XXnvN5s+f7zh4zxGPKc4r7mOca9y7PCNwcDC/X3rppZDjuuOOO2zJkiXOQTN69GjnUIIdjp9BgwbZmWee6X73v//9zz766KM8+0DkwxexzjXkuspEQAREQASKR0BivXjc9CsREAERyEWASOETTzwReJEn+syLOi/aRKyJkPHCi2jnZfzpp592UTyEcVxcXCAKhSDnZZrfEZ1CDBDl++9//2vjx493ouT//u//nHDyGwIIYck4iOQiOjDEK4Zw59h+I/p4xhlnuI+ChReCifESjcUQ6whDzuPoo4+2q666Kte+yBBAZCIePOGEowExG2zBwhunAcfyRyi9cSMOTz31VCdmvQg3osMTXbAjUu5Z375984gnvps5c6ZjDlecA4g5vyEGp06d6j5CxHhi3RPOCEAyBYIj5DgVYOsZgvTuu+92x/E4tGrVyrEJNkSUF13m+nr22WefOaGGIZAQ3N6+jjzyyMB2REaPP/54O+eccwLf+/fDhjhPcKJg+Y3D2+Hrr79u3333nXNYIOyJLDNXOSeEIJ9fccUVdswxx7ifIJYnTZrkPmcswVH0U045xUXLGfsPP/xg7B8xiZBEyCEgcTJwPYm2cwwcGN7c9uZAsLD86aef3LERkVwXjsGxibTDDUcYhkMGR4aX0XLrrbcGuPI9x0e8sg8MsY4jiXO+7LLL8jiQyBphnvLixDlzXoj9888/P9el5TxwkDBHuccef/zxPNc+vw+49xH3HIu55mWxcE6cG+eI84dMDO7Jxx57zH3OtpwP/zA2fk90HONextmH+MYJQNYKhmOE+8Vv/M57dhx++OHOScZnzGnmIo4znBzYuHHj7JNPPnGOBCLwXCfYMC6OzT3AZ9dee627d2QiIAIiIAJFJyCxXnRm+oUIiIAI5CFARH3KlCnuBZ6IHCKOF1UiuQhoRNRJJ53kokzvvvuuffXVV27brl27OvGIKOaFm5fxDz/80EV5MdJ/b7jhBhdVRwDw0EYYEf3yG4IOUcYLMi/HnqjzBM9hhx1m119/fb5XzhPrCBcEFSLqtNNOsyFDhrjfFCbWiVw/+eSTLr0WcUAaMKIBgR/sJPDEOim6Xto+kXoi9p4Fi3X/wDmWJ4DIALjkkksKnZH/VKzjUEBwh0rr9x984sSJTpSSos419Tjcd999eSLw+Yn1YPGEyPTSvIPFONvubbHOPES0kg2AMwHR6TldEOpeZNcT64g1BF5+ggzhhthDDHNP4GwiBd27PxC3pKcTpSUS37NnT4cglFhHODKn+A3Xgug9+yKijngnmo3YZdx8z7i8VG5PrHNtuCexa665xhClWGFinfsWhxlZBuyDe5K5zrz3W3HFOr9jXnMvYzgbcKbBiXsSRswt7kvOmYg6zhIM5xOfe04mHA7vvPOOTZs2zd2HfM98wyHlZSlwfRHxfkN8I8IxrjPXuzCxjpNt1KhR7tnGcwNRT8YFkXeMLCHYe46/Qm9WbSACIiACIhAgILGuySACIiAC/5AAL/4Ial62iaSROuqPtvp3TxQR0ceLNwKDyB4vs34jisZLNHXdiF/ECS/h/I4INvbss8/mevnl/3kx57hs76USF1Wskzbr1eaSdvvII4+4fRYm1h999FGbPXu2E2wIaKLYGNHV008/3QkGzzyxjlODGmDEAIKec/ai62VVrCPKSUnGWXLooYe6cgQMQT1gwIBc17ksiHUGjADDAcQ857z4byxcsU40d8aMGc4ZxXXFaRWOBYt15iVi8uOPP3Y/JwKP8A82MhM++OAD9zElEd5+PLGOswthT8YL845oOVaQWOeevPHGG50zjcwSMjo8Mcq9z7X2rLhinWcCopdjIXx5NuRnZJngqODacH/ivGNMfqOmnHNjWxwMPCPYnvuPDJjg3zHuBx54wDmYENZsjxVFrPuPj9OEMh8yKWBECr9MBERABESgaAQk1ovGS1uLgAiIQB4CRFOJcmFHHXWUXX311bnEqf8H1DIj6Hj4kspKSmso88Q3IpeXdlK933jjDZswYYLbPLg2mygYYoqIG1FRLwJcVLGOSCDtHPGNIazIEihIrCNyiFAiBKhnRZRyXkRUGfdtt90WSDVmn36xTtSTenHOk5R/Uvi98+PfXhq8n1Fpjaz7BRQikjp8shlghxODKK+/kV5ZEeukweMAIrpPtJdUdSwcse5ngnMK5w/p2OFYsFhnfpH2TWM+jHnjpbD798cx4U50He7MP8wT64hG7hOyFHAgUJ9OBLkgsU7q/XPPPef2Awuuo5fdQpNGRLZnxRXr3Nvc41go547/HCkroLcCRmYAwt3vEONz/zj4f8bIWCnzIAuI8gDmpNdojxR8HILw8/elKK5Yp9cD2UBcN54JnJNMBERABESgaAQk1ovGS1uLgAiIQB4C/npvUlGHDh2aLyVSXIleYSeeeKJrwBTKEBJffvml+wqxjoim6RORMkQTKaxE+njh/uWXXwKpuNTo9u/fP7BLT/AEH4MaX1KTvWicdw7UEpMZgBBDFHu166TX51ezTqSTfxA+nBt1tl79M2KK/fk7fXtinQgnte+MA0HL7/hvouv7MrJe2BQOVbMe6jfBEVWvQRtCjpIE6oc9pwv9B2Djz7jYF2K9oHMrSs06tclcDxwu33zzjYv2Ep3FCeOVNXhiPdQxvag30WtPyDIHvLlP1NfrO+D9HrGJcPS6sAeLdcQncxDxSMbJCy+8EPJ0iRrj+CEKzv5o+Id5Yp05zmf8Pw4urhMiFVEZqmaduc+cIIWc3+JwwLxGiVxbxuV1yy+uWOd8fvzxR+cIYG75VwgIPlF/Q0h/07fg7XBueDXqjBdHBU0oEdGk1pMeTxkORqkIKf08U8hy8brFF1eskzXDs4sXTTIPOCeZCIiACIhA0QhIrBeNl7YWAREQgTwE/KKFZlP+DtPBG/vFekHCPpRYZ19ECXkJJk0VgYDY9tJNiaYTbSOC6Vl+Yh1BhDD20uU9sU4aP/slyoYo4Y8E0XIyBkKJdUQcEUYahPm7jdPYjPpbBAHOA5wInnli3etG748SIt5JMy4LYt0TP5wXwhDnCTz8kVYisogwHCxkLPi7qZdWsR7qFufakjGCs8GL4BYk1j0R6BfrfuFMTTNzzm/sl4wEyiiwgsS61ywt1FgLE+ucA+UJzFHELMclMo0zI5RYp/4bhxNp6v4Ga9454KQis8TrfF9cse45driPcTYU1JTNL9a5PxHsoSyUWCdyjojGEcNzwMsYQMDTZd97BnhOE4l1/dETAREQgX+PgMT6v8deRxYBEdhPCNDIiYZxmP9lPtTpkRpKsy7EG2nSdJ0OZaTVk16PECDq53U8px6XBnQIDCJV1JgjuhESiAVEh9+KmgbvvahTI0+UjagczbQQ2DgFgrvBEx1lmSoveuY166I2/9NPP3WpuERBEe7euvHBYp3xestqEfnje4QsVlbS4D3hRxSW5eq8+lycHtQ2c73JZmDFAM+Zsi/E+t7qBo/DgQwHGrYhVomyc12IQnsWTho8ncqJYGOsjoADiMgxddF0nscQjWSNYH5nV7BYp86cewEHAILWSxkPvn8YL2nwNDrzN1HzIuueWGdukgHBMnlEsWlyGEqse/csx6H7vncvchxEMxH5bt26OWcNVlyx7i0fyD0Pa38dfPA5etksfE5Hdzq7BxtzkfPzGtbhcKDshM9xDNBHAOM5gjOGY3If0+CP0gDPiivWuU5cL65buI0g95M/CToNERABEdhrBCTW9xpK7UgEROBAJYDoIO0bI3pICilNlUKZv2a9oLRkb8kwUo8RsqTfYrwAI/aJ4NLhnVR6ry6Ul3Feuv1WXLFOVI1O7QgcouOIFNLig8U6a7O///77gaXD8psDLPnlrVsdSqwjHIjwIVRwChDFxcqKWPdnQhR0H/hT50urWPe6wSPYp0+fHugejtim34LndAlHrCNk6daPYCO9GscSS/r5jY7m7AsrSKyzL+YGjhGMTI/g+c7n/uwVv5ANFutsO3nyZGMlBxwINM5DMAcv3eaPTud3bbnfaaTHfVNcse7PNuB+8xxWoY5JurxXBhBqdQh+Q7YHyzmuWbPGsYex91wi5R3HEUYmC6UN3jOM7B1/VL+4Yp3yCUpDaAyI+Pe6/B+ofyd03iIgAiJQHAIS68Whpt+IgAiIgI8AApZaXiJ5RKSJbiN0/EbqOpFKrwO8twYy6a4s3+YZEVi6unvLK/ESTbTPa6TFQ5sXcEQ7++MFmMZUpLOTjk4U3G//RKyzH17wWUaO/ZNezDn611mnQRUv8xwXR4W/yRXb0yHeEwS8sCOKQol1hAVOCJbDouO4F/UrK2KdqCqlAAja4KXqEH+///6740BJAH0K4FTaxTpRaUQ2opjrgojnPL1a6nDEOufspWxzzswdGtT5SzXCFevsi2wNMksw5hv3j7eCAJ+R0UGmB3MSYUqE3RtvKLGOsMYZxvnhRKB3AvPWW2ed1Re8JpCs2uBF1b17jO9pwId5ZQ7FFevU8VPfz/HJwuB+9mcy8GwgkwWHgLdcHsfCoQeHYMcFTeS4RkTSKWMhVd9vOCc4X+5tjkd2A/MXh4jfiiPWuRfoT8D+2Tc9AjyHo/54iIAIiIAIhE9AYj18VtpSBERABPIlgIBASGC8TLNkGWnudKRmbWYECZ3VeaFnO9aUxkjJpVMyEXIEK8KY7YmcY7xg86LtNyLZn3/+ufsIQULEkZRZRDCCym//VKyTxoyIRkAQIcM8sc7LPUKOz4Pr0tmOcREh57wQBGQL8OIeSqyzPY2vqKVFiCAwsLIg1hk3DhQ4sEzd4MGDc10DONCtH4YIFkQM160siHVOhO7rCGCsOEu38aJBRN0T/DRi4/5gHiGuuXeIFGMFRdb5nu3JTuC+Yq5T+sG+6H/AOLm3SN3HaMrI/PSiyaHEOtshuBHJ7BOHAtfRE+tff/21iw5jZAh49fTeBSbKT6o5Rv8I5gHHI9sFYU1ZCSUg4RgZLDjpPEcVdfk0q8Qhh2Dm2QAn5hflNixPR1kMxnGGDBniOsMz3yi9wInHPnH04VRr3bp1rmG89dZbrnkg58w/OANCNasriljnXqdPA/tFqGOsIEATu+BnUzhMtI0IiIAIHOgEJNYP9Bmg8xcBEdgrBBBi1JlT480LcrAR/aJ5mlfLTHdpIuihtuW3iFqEKl21g42oPC/f/t/ml2aaX4M59kkXa2/5p+AGc15zKbYLbiTm1Z9662ezDUKoQ4cOecbqdbjmRZ0xs01+Yp0fe83yvB2dddZZTpj47d9Yui2/ScJ5I5ioa8aI0gZH1vkcwca44YCgI4rrF+vB+/eaDyKUOAZCCguuSeczlsTyHCl7o2bdS4Mnso55KwFQwsE8RrjjZCqowRy/8y8viGOHOUaGieeICT5njku5BCLe+z3/JluF+8UzsjUQ0PQDCGXsh/uMe4LfepafWEekP/3004Gu6QhXxkGZCUIcZ4y/EVvwMcmkISpOhJ85Ttd7T6yHGp8/MyX4ewQu50odPaI72BgHEXFS33nmeKs2ePPDvz3nQcYL91Cww4/tmFtE78mewBg/KfCU5/itMLGe371BuQTHZR6EWmIvv9/pcxEQAREQgT0EJNY1G0RABERgLxHgpZ8XW5o/0UCL6DiCmLXDEZxEVb3oEoKFF3JqZunAzIs3RiMvmkAh1hAa+UWjaNTlpVaTKouAClUnj+hg/ehQ5jXa4juim4hOom+k/SLKPONlnlplBBe1rzTiQsjwou+lD3sR8eDjMEZqY3EsePXD1NaTOhyqwR7HQLCzpBZNxIiieqLR2zciDVHBH7Bw128mAsp+vagp62r7jUwFIpWcH823vPP3RHZ+UwRW1DwzXkQOYj3UNWPZLxwXHH/gwIFOwPBborqhjCgp/zAv6IFARBkHjlce4f8NUXuOH+p7xDFRba6hvwlaqGP6l+AL7n/gr6cmjZ9MEPoVkOKenxFNpSu8Z6Rsz5s3zzWWI2ODKCxGVBjnBRFkaqW5Bhhim22IxD/66KO5DgMXorcId84RQxwiYjkm95A/1Z7vyWignj3UMmLMO+4pShb4Hcy5X2FH7wbWHSeyHsq4b8aNG+ccKmTCUNZCc0bv/gz+Db0buC/zM64VzwSYc5/w/2SmwIa540+N55nDc4QoOpF8uJCZQso+6f9EtYNLY7zjcq48N3DCYDiZSKf3Ozj4nJR2OLBvIv1e5gjZQtS5BzsKyGigXIBjw5Dxy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TyFesbNmywhx9+2LZt22b169e3++67zw1i+/bt9uCDD1p8fLxVrlzZnnrqqX02OO1YBERABERABERABERABERABERABA5EAvmK9dtvv91OO+0069Chg7300ktWrlw5u/TSS+2xxx6zHj16WPfu3e3jjz+2RYsW2Y033mhRUVEHIj+dswiIgAiIgAiIgAiIgAiIgAiIgAjsdQIhxfratWvtkUcesdGjR1utWrXsjz/+sHfffdcuvPBCJ9wR8nyelZVl1113nduuTp06e31w2qEIiIAIiIAIiIAIiIAIiIAIiIAIHIgEQop1Ut3vvPNOu/76661p06Y2Y8YM++CDD+yUU06xL774wonz6tWrO17XXnut3XLLLdagQYMDkZ/OWQREQAREQAREQAREQAREQAREQAT2OoF80+AXLFjgataJnrdq1cqSkpJs0KBBLvUdsV6zZk03mCuuuML9f7hiPTk52datW7fXT0Q7FAEREAEREAEREAEREAEREAEREIHSSiAmJsYaNWoU9vDC6gY/efJkmz17tl1wwQV2//3328iRIy0uLs42btzoms2RFu+J98KOnJaWZomJiYVtpu9FQAREQAREQAREQAREQAREQAREYL8hEBkZadWqVQv7fAoV66tXr3ad4EeNGmWNGzd2DeZIjR86dKiNGTPGmjRp4kS8TAREQAREQAREQAREQAREQAREQAREYO8QyFesf/PNNy4CHhERYb179w5EzkmHnzJlivFDmsrxnUwEREAEREAEREAEREAEREAEREAERGDvESg0sr73DqU9iYAIiIAIiIAIiIAIiIAIiIAIiIAIhENAYj0cStpGBERABERABERABERABERABERABEqQgMR6CcLWoURABERABERABERABERABERABEQgHAIS6+FQ0jYiIAIiIAIiIAIiIAIiIAIiIAIiUIIEJNZLELYOJQIiIAIiIAIiIAIiIAIiIAIiIALhEJBYD4eSthEBERABERABERABERABERABERCBEiQgsV6CsHUoERABERABERABERABERABERABEQiHgMR6OJS0jQiIgAiIgAiIgAiIgAiIgAiIgAiUIAGJ9RKErUOJgAiIgAiIgAiIgAiIgAiIgAiIQDgEJNbDoaRtREAEREAEREAEREAEREAEREAERKAECUislyBsHUoEREAEREAEREAEREAEREAEREAEwiEgsR4OJW0jAiIgAiIgAiIgAiIgAiIgAiIgAiVIQGK9BGHrUCIgAiIgAiIgAiIgAiIgAiIgAiIQDgGJ9XAoaRsREAEREAEREAEREAEREAEREAERKEECEuslCFuHEgEREAEREAEREAEREAEREAEREIFwCEish0NJ24iACIiACIiACIiACIiACIiACIhACRKQWC9B2DqUCIiACIiACIiACIiACIiACIiACIRDQGI9HEraRgREQAREQAREQAREQAREQAREQARKkIDEegnC1qFEQAREQAREQAREQAREQAREQAREIBwCEuvhUNI2IiACIiACIiACIiACIiACIiACIlCCBCTWSxC2DiUCIiACIiACIiACIiACIiACIiAC4RCQWA+HkrYRAREQAREQAREQAREQAREQAREQgRIkILFegrB1KBEQAREQAREQAREQAREQAREQAREIh4DEejiUtI0IiIAIiIAIiIAIiIAIiIAIiIAIlCABifUShK1DiYAIiIAIiIAIiIAIiIAIiIAIiEA4BCTWw6GkbURABERABERABERABERABERABESgBAlIrJcgbB1KBERABERABERABERABERABERABMIhILEeDiVtIwIiIAIiIAIiIAIiIAIiIAIiIAIlSEBivQRh61AiIAIiIAIiIAIiIAIiIAIiIAIiEA4BifVwKGkbERABERABERABERABERABERABEShBAvmK9SVLltiLL75oaWlptmPHDnvsscesevXqtnbtWnv22WctOTnZMjMz7f7777eqVauW4JB1KBEQAREQAREQAREQAREQAREQARHYvwnkK9bvueceG7kd++QAACAASURBVDx4sHXo0MEmT55sU6ZMsVGjRtmDDz5ogwYNss6dO9u3335rM2bMsBEjRlhMTMz+TUpnJwIiIAIiIAIiIAIiIAIiIAIiIAIlRCBfsU4kvXv37nbIIYfYuHHjXHQdkf7EE0/Y7bffbrVq1XJDvPrqq+2OO+6wuLi4EhqyDiMCIiACIiACIiACIiACIiACIiAC+zeBfMV6YmKiPfPMM7Z161aLjY21kSNHGqnxb731lhPrpMRj1113nYusN2jQYP8mpbMTAREQAREQAREQAREQAREQAREQgRIikK9Yf/3112379u128cUX25NPPmnR0dHWr18/e+ONN3JF1q+44goXWa9fv35YQ6bWnbp3mQiIgAiIgAiIgAiIgAiIgAiIgAgcKAQoHW/cuHHYpxtSrBNNv/POO2306NEuvX3nzp0uen7TTTfZ008/bTfffLPVq1fPVq1aZU899VSuSHthR87IyDAOKhMBERABERABERABERABERABERCBA4VARESEVapUKezTzTeyjlAfMGCAU/5Tp061FStWuPr0999/3yIjI61v3772yiuvWKdOnVwjOpkIiIAIiIAIiIAIiIAIiIAIiIAIiMDeIZCvWE9KSrIFCxZYVlaWOxKinLA9P+BzlnRjybaDDz5474xEexEBERABERABERABERABERABERABEXAE8hXr4iMCIiACIiACIiACIiACIiACIiACIvDvEJBY/3e466giIAIiIAIiIAIiIAIiIAIiIAIikC8BiXVNDhEQAREQAREQAREQAREQAREQAREoZQQk1kvZBdFwREAEREAEREAEREAEREAEREAEREBiXXNABPYygdTUVLfM4ZIlS3LtOSUlxa2wMHz4cBszZozNmjUr1/c0bezSpYs9+uije3lE2p0IiIAIlByB9PR0u/HGG23x4sV5noH9+/d3391zzz02c+bMPM9AmtmOHTu25AarI4mACIiACIhAKSYgsV6KL46GVjYJsILC0qVLDXHu2aZNm+zee++1K664woYOHeqWQtyxY0euExw5cqT169fPrr/++rJ54hq1CIiACJhZdna2c1b6n4GbN292Av2SSy6xM88801auXGmsOuM3noF9+vRxYl4mAiIgAiIgAiKgbvCaAyJQIIHsbLOtyemWnpltcVUjrXy5ckUmxovrJ598Yq+99po9/fTT1qJFizz7mDZtmou2P/DAA9a1a9ciH0M/EAEREIF9QSAr22zzjjTLzDKLqxJpEeWL/gxkXJ9++qm9+OKL7hnYqlWrPEP9+eef7c4777T77rvPDjvssH1xKtqnCIiACIiACJQ5Aoqsl7lLpgGXJIEF63faiz+stdSMLDv+4Jp2atc6RT48afE33HCD1atXz2677TaLiIjItY+MjAwXcVq7dq0988wzFh0dXeRj6AciIAIisC8ITFmYYON+2+Qclj3bVLNzjqhX5MOQFs8zsFatWjZ69Og8z8DMzEyXeUTG0fPPP69nYJEJ6wciIAIiIAL7KwGJ9f31yuq8/jEBoupvTF9vkxYkuH1FVShnDw1paXWqRBVp37Nnz3YvqC+99JI1bNgwz2/Xr19vV155pXuZ7dGjR5H2rY1FQAREYF8QSMvMtp8Wb7O3f97ghDpGVH30wGbWKi6mSIecO3eu3XrrrS6y3qhRozy/3bhxo1122WWuBKhnz55F2rc2FgEREAEREIH9mYDE+v58dXVu/4hARla23fvlCluycZfbDxnwF3SvZ30Oqlmk/V566aVWv359u/vuu0P+7rHHHrNFixa5F1mZCIiACPzbBHBUvjcz3r6Zt9Wy+B+fHdO6ml1+bF6nY0FjRojHxcW5DKJQ9vjjj9tff/1lL7/88r996jq+CIiACIiACJQqAhLrpepyaDClicCO1Ewb/v5iS03PCgyrfYNYu/WkpmEPc/r06a4O84477ggZNV++fLldfPHFdtVVV9mQIUPC3q82FAEREIF9QSA5NdP++0u8/bBoW2D30ZHl3XMQ2V6hfDkbM7iFNalZMazDz5gxw0aNGuWyi3r16pXnN6S+X3TRRS6yfsYZZ4S1T20kAiIgAiIgAgcKAYn1A+VK6zyLTODHRdvspR/X5fpdUV5UqcO8//77beHChS4FvlKlSrn2ReM5Pv/iiy/cvxs0aFDkMeoHIiACIrC3CCDIn5m8xn5ftWelitpVIu3yng3t9Wnrbe22VHeo+tUr2phTmltMZPkCD83KGA8++KD9+eef9sorr1hsbGyeZ+Crr75qH3/8sfs+VJnQ3jo37UcEREAEREAEyiIBifWyeNU05hIhMOaLFbYofmeeY3VpUsWu79fYCmuK7NVhnn/++TZ48OA8+9m5c6ddfvnl1qFDB7v55ptL5Jx0EBEQAREIRWDD9jR7atIaW7V1z5KTcVWi7KrjGlrLOjH29Z9b7N1f4t1PKQn6v2Ma2LFtqxcIc8uWLW6ptnPPPddOO+20PNuytBsR9YMOOshuueUWXRgREAEREAEREIEgAhLrmhIiEIJAws50G/7ekkC9ZrWYCrZ9V4bbMqpCebt7UHNrXEga6AsvvGAzZ850teiRkZF5jjJlyhR74okn7M0337Rq1arpOoiACIjAv0IAof74xNW2NiEnco4dVD/WLju2gdWunPPsIj3+1k+WuaUssSY1o+3eU5sXuJwlGUMsycYzMCoqb2POH3/80ejZwTOwevWChf+/AkYHFQEREAEREIF/mYDE+r98AXT40kng1xVJ9uTE1W5wdEAedmicffBrvNFriVWGzzgszgZ2ql06B69RiYAIiECYBP5al2yPTlhtaRk5vTnIGGpdt5Jdc1wjq16pQq69LFifbA9/syrQHZ7n4qDOtd0zUSYCIiACIiACIrD3CUis732m2uN+QIBOyOPnbnFnQiT9iTNb2fOT19qfa5PdZy3qxLiaTZkIiIAIlFUCM5cn2hvTN1ji7qwhzqN3uxp2zhF1jaZynj399NNuDXSclYs37gyI9ZiKUfbU449Y4xp7ms15K1u0bdvWWAlDJgIiIAIiIAIiUHwCEuvFZ6df7qcEMrOyXfRo/rocYd6hYayNPLGprdiSYnd9ttxY0g27fUAza1c/d9O4/RSJTksERGA/IoDonrhgq705fUPgrHBK9mhdzc49sp5FRuSOlb///vsWH59Tr84qGTOWbrNda+a54vULbn/W/QajqSbLs/3222/WsmVLV+YjEwEREAEREAERKD4BifXis9Mv91MCpINe+95i91KKDe/T2A5rXsWJ9PvHrww0nWteO8buPoWazf0UhE5LBERgvyOAM5Kl2aYs3Gapu1PfeYSdfWRdO6F9rUKfZ6y7/tLkVTbu0eFWreupVqvNkXbv4OYWVzXKZs2aZc8995xrGLd27VqJ9f1u9uiEREAEREAESpqAxHpJE9fxSj0BUt0f+nqlGyepoC+c19atLYx9PmezfThro/tvok+3DWhmreNiSv05eQPcsGGD8U8oq1+/vtWtW9cSExNt1apVlpGR01CP5nfNmyvlv8xc5ANooMuXL7ft27eHPOPOnTu7z5nP69evN/7YVaxY0ZjnRW1mxtJjRI2DjeUY27Rp4z7mvtq0aZOxXFnlypWtUaNG7njh2o4dO2zJkiUhN2/WrJkbc1pamhPBnHNERITVrFmzSMud7UrPsvdnxtukBQmB41SJjrCzjqhrPVuH3+DtmWeetc8nTbe4AaPcflrXjbFretSyq664zIYNG+bGuHTpUon1cC++thMBERABERCBfAhIrGtqiEAQARrL0WAOa98g1m49qWlgi/jENLvxwz0v1IO71LGh3eqUGYYfffSRvfbaa7nGy3rvqampbomls88+2y666CL3sl2uXDlLT093Yv2uu+6yjh07lpnz1EAPDAJPPfWUzZkzJ9fJslwYAn3y5Mnuc+qmk5KSnLjdunWrtW/f3qVqR0dHhw3pmmuuseTknLIYzxDniGgiyZMmTbKXX37ZifRt27Y5UX3KKafYhRdeaOXLF7wWube/v/76y8aOHevEvt9wSNxxxx3Wu3dvu+mmm2zNmjWGkwDHQExMjN12223mOSYKOqHNO9LtuclrbMnGXba7kscqVihv1/ZpZJ0aVw6bBY4PnhH1Dx1gaU2Pc7/Dl1l7w2Rb9+dU93xh7XSJ9bCRakMREAEREAERyJeAxLomhwj4CKSkZ9nlby8M1KWf2rWODemaW4y/8MM6+2nxNver+tWi7MEhLV3H+LJqDz74oE2dOtXGjx/vTuH22293wr1p06ZOhNx777120kknaS34snqBD7BxDx8+3Jo0aWI33nijO/M33njDzjnnHLd84g8//OAcTw888IAdeeSRxSbDH06E+MUXX2z9+vWzr7/+2qpWrWrdu3d3Qn3EiBGG0wDhGmrJsnAP/N133xnLn1EzjrPhvvvus/PPP99F7ZctW2b/93//Z/3793fHK8jWbUu156esteWb96yhzrOLEp9GhSxBGbzf9957zy21du/DT9orc812pGRa5q5E2/L90/bomFusY4cORkM6ifVwr7K2EwEREAEREIH8CUisa3aIgI8ATeUe+ConBb58uXI2vG8j69a0Si5GG5PS7JaPl7mljpDoVx7XyI5qUbVMcqTDM8J84MCBhsgJZUT0evXqZXfeeWeZPEcN+sAhMH36dHv00UftmWeesQYNGuQ7n71IdXHJEDlmjXCEdKhU91deecUmTpzoRG1RUuH94yE7gAg2DoDrr7/eZboEW58+fey4446zUaNy0tFD2eyVSfbqT+ttu6/jO93br+3byOpXCz9Nn31TCnD11Ve7UgKcer+vTrYnJq62LVNftfIRkXbTiJHWq20NifXiTiz9TgREQAREQASCCEisa0qIgI/Ap79vsnG/bXKfREWUs4eHtrLaVSJzMaJB02MTVtvcNTvc53Wr5kTXgzso7yuw9KLfnJRu05ZssxnLEl0KaodGVeyQhrFWK7aC1YiNtBjfskv5jYP0dyJgX331ld1///3WtWtXtymp70TFSMcdN26cEyWkx3fq1CnXrhAPrVq1chFFOkWvW7fO/YbPifzFxcXtKwTabykngNBcvHhxyFHS/4Ba6+RdqbZq1WrbkbTd1iSk2bz4dFu1cZt1alTZjmhR1TnLsAoVKtjBBx/sIuPeHyzS2vn/evXqBeYZpRw4nGrXru0cS3yP7dy506W/E/F+/c237Ne/VlmXYTfZVf1aWiPfkmPhIiVift5559mgQYPssssuC4jozZs3W0pKiquPv/f+ByyiYRfr2O8cu6RnQ2tYjON8//33Lqvlsccesy5dugSGR4kK9+5PP/1klLWQQYCgD7b0zGybtSLRXpu2wXal7am3P7x5Vbv82IYWVaHo2UAck2cFzgicITwL7/tolk1+YYRFVKpuERUrWb2qUbZ9W4Ljjai/8sorrVu3buHi3efbJSQkuKyEUMbzjLIf5hnlBszj4Hm2zweoA4iACIiACIiAj4DEuqaDCOwmQJfjpyausVkrc+rVWUv97kHNWZ0oj333155lj2g+d9MJTZxY3tdG9+av/txiPyzcZtSg+g3RXiW6glWLqWAt6kRb16ZV7OD6sbnWS/ZvT23tFVdc4epeX3zxxYC4QWyQ3osgQHxQ24sI99feIuhJy0VMULdL5I8aXrYh+sZL+kMPPVSk5lf7mp32X3IE5s6da08++WSuA/LHhjly5qU3WMUm3Wzm+Hds2R9TLTOqmmUkxpuVj7DykTFWPirGYitWsJqxFVwjNeYekWzmFinsiCgcRMxTmq4RJW/Xrp1bLoz67ZEjR7pos2eI3ueff96Jx6SdKVb5oD5W5ZAT7ZBGVe3G45sUWbT+73//c5F79uk1l+NYpKj//vvvzjmQEVnFqnYbZtENDraWdWJs1ICmxtJoRbFbb73VnT91+TgsPDvrrLOcQ42GdIj46667zjWGDDY6vn87f6sT1BjPsVM617YBHWpbTFTRxsLvuX6k3bMk25gxYwKH+3XpVnvko58D/4+jZceC713fC8aG447rVVps5syZ7nnnN5pp0lSTkqAjjjjCrrrqKsP54vUGwAFE9kLr1q1Ly2loHCIgAiIgAgcIAYn1A+RC6zQLJ0AkasS4JbYpKUcEn9+9nvU7uGbIH27bmeEazXlLH53Qvqadd1TOWsP7wpJTM+3vDTvtw1832tptqWEfggZSB9WvZB0aVbYWtaOtZmyk1Yit4KKWM2bMcC+gpLOS6h5sPBzeeecdF7075JBDXPMrDKHAb1avXm3PPvusE+f//e9/XRdoRDqNtqhrZZ+jR48Oe6zacP8iQJlIws4M25qcbss2pdjkbz+33yd9bHUHjrby0VUsefFUi6rT0iKrN7DM5K226dtHXXS2Tv+c+uub+jWw959/0M0vnEKI4E8++cROPvlkF00n5R3RSM34DTfc4DqPs3QYUV8cUH5jXfEXJy6yb7751pLmf2uVD+prVdofb2ccFmcDO9YO6ZDL72ogQBGffsHqbYswfuiDn+2nb8ZZ2uYVVrvvcKtQpY4d2rSKXXZsw7BFMpkqlKdwjPyax1F/T2ZM27ZtHR8vTZ5n03sz423akj1d8itGlrfTu8XZCYeEfp6FM/OIqpOxwJiOPvrowE/wBbB6BiVEWPVKFazlpgm2cvmSMtMN/sMPP7TPPvvM3n33XXcOjz/+uMueQKTjBKKx32mnnWY0GpSJgAiIgAiIQEkSkFgvSdo6VqkmQPOlOz5bZrzY0zDuuXPaWGzFiHzHzBJIX87dEnhBfeLM1oEl3vbmif65Zod9PHuTaw7lRcnYPwH/jo0qW5Na0fb7qiRbk1CwiEe4V42JsOoxFaxzkyr26h0XWY0aNVxdbUHGCzoN6IhQYqS7X3DBBU6cIyiCDRFP861DDz3URapkZZdAws50m7Y40f5Ys8P1aCiKZWRlW1JKpiWlZBiOsPjP7rRKLY90Ue1gw4kUP/EZ27JxndU75W73ddXUdbbsy7F2zdVX2YABA/L8hig9aeikWDPf6PpOSnjfvn3zbDv57wR7c/oG1zhy67Q3LGX1HGtw5hNWIaKc3XR8+FkxlISQMYJDKlRNPCU0LO+YmZFq8Z/dZTHND7dqXQa78ZzUoZaddXjdsBwDiEIyW4iqF9RNnqaQCEsa0SHWd6Rm2uPfrbaFG3YGGCCeh/dp5DKF/kkjTEoJNm7c6JZxDK7D35qcYbd9stQdH2sWm2L/d1Qta9Zsz0oaRZk74W7LUnQfzdpo6RnZ1r1VNeeYLKpxXjzPhg4dav/5z39C/hzHI438yNqQiYAIiIAIiEBJEpBYL0naOlapJsDLPOntGKmrd59S8NriNGwaMW6pEfXGzj2ynvX/B5ErPxxExaotKS7lnbp0v5Hu3qx2jPVtW8UqJCwJvIBvTExzdfQLNuyyGvWbWVpErO1MzbRsy7bM5ARLT9xgUTWbWPmKlS150Y+2bdaH1nXQ5XZ8v75urfi4qlGWsGm9bUtIcOm9vJCTKn/zzTe7lFZq2zEiiywnRSQqlP3yyy9GCi818Ah6v5FS7699p8540aJFLhJKvajs3yXAXN6YlG6L43fab6uS7O/1Oy0jdZelbVlh2Vl51xmPrFbfImL3RGuzUndYesIaq1C1nouSe5a88AcX0a5z4kirVr2m66sQVyXS2tWvZIc0qGxxlcvZ1VddZZnRNSy98wXOYZY45zPbtexn+/Sj9y02Nq8IoyaeucgSadSwz58/30WaY2P3lKOQMr9xR4a9ODPFktOyLCst2bb88JJZRqrVOfEWN7zWdSvZiP5NCu3zQEkI5R6k3rP0mz81nbT/nRXj7IVpCc4hkL5trW2eMNaa9jzL0uod6o5DTwtqxakZD1Va47FasGCBi+DyD+fmGSnxLNdGp3s6zHPvvPDCC652ncjw4o277MmJa3I1kqPj+6U9G7hz9Awm3M/Bxj79tfFkNKxcudKxDe5XEfxbrtc7Mza4tHsMpwClQR2KUBpE5gTr2Yeyhg0bunR6zxgT1/+Lxdm2OGlPFkWtypF2RPOq1rlxZfc8qxUbWSBrHCIff/yxWzGAzIxQzyCcj4j4nj17ulUx/EYp0EEHHRSYczCj3wclCjzTqHkPtuBnICn4PE+ZXx06dPh3HwA6ugiIgAiIQKkjILFe6i6JBvRvECBifcU7i2zn7kZMiG7Ed0HGb575fk1gTXYiWDSkq1SMelD/cRJTMuydn+NdNNNzBHjf164caWcdUdcOaRBr6buSXHqm31gLmgZYI0fdaQd1OtRWb021L76fbr9+9balJ260mj0vtYpxrWzL5OcsPTHe4k642SIq13LpuTUqRdqO+d/Ysp+/sMaNG7sXUKJOvNyTAkoX6F9//dVuueUWV+tOJCqUDRkyxL3gIyr8htBA6HiRfF7OqWsmnfewww5zAkhW8gTo1bBic4r9uGibK7VISM5w90FOpbO5evKEX/5r2em7cg0uPWGtVTt0mFVu2yuw3dbpb1j61jVW/bDTLbZ1D/d5ZkqibZ7wuLVp284uuuoGa1A9xipHR1hsxfKBJnIIprfeesseeXSsfbKkgs1dGm/x4++1ah1OtFFXnZtnRQb2y/rmX3zxhSu1IIMDYUv3dH/X9A8++MDefu8jy6xczzmp0ressqiMROt73g02Kynn/sb5deLuqHdB9Jn71MTjvDr++ONzbXrGGWdYSlYFy6jWxLLTUy01frG1btbQbr/nYXt4YrwrBcCoW7/muIbWpUnuFSb8O6O05Msvv3Q86tTZs2wkDgHq87k3ubcQ3Ijb008/3boef5a9MX1DLqHO2umX9Gjg0tL9hpMNbn7jPkess0QchoiFHf+P6KSspTDDWXjTOBpT5swcVtG4vl/jwn4W+J6a8eDSAvoV8DlL75E9gdEcjuuNwK10cH+r0iFvpgZ9RDjvutWi7JhW1eyI5tVC9ibgGcT1JMPo7rvvdn04/IaQJrsBRyXOAr+DhkZ1OExoAEgpAsazjblMUzoyPoIb2VEHTwkF1xajjwL//fnnn4eV5RQ2TG0oAiIgAiKw3xCQWN9vLqVO5J8QWLppl9352XK3C6JeRMCOblWt0F3+tGS7vTAlJ0pFNOnaPnmXeit0J7s3oGHc9KXb7dPfN+dJOUakE5E7uVNtqxIdOjWfF+zXX3/drZdO8yvqennp57PDDj/cJk6cZL3PucHSKze2hZPetuQKNaxqp5PzDC9x7njL2LbORVIrx0RZn+5d7dLzz7Ls7Cx7+OGHbdq0afbII4+4iJLfePGkyRaiho7R/lpbXmovv/xy17Wa1HnEPFFKXpIxhAK/le17Amgp0ts3bE+z+WuT7dcVie6/PXEePIKqMRXcigeVfSUhS+bOsNU/vmPdz7/bKlapZasXz7Plk9+y9p262B+//WotjjjJ2h7Rz1rFVbLEFXPs1acfcnMiVFdw6swRaYMHD3ZriC/dnGqjH37eti762er0H2ktGtaykf2bBuY90ctvvvnGNZ0jsk5neYQlzc+aNt2Tdk20d8rCBHv6zY8tZcMiy85IsQ5tmtnFpw+w1m3a2H3jV+ZKFycSTEQ2P5s0aZKLYnNMOoZ7Ror/E5//YVOnTLT0rautQmSkHdOtvV18xsmu5hm+z01e60oBsAbVK9rNJzSxOkGrTHj7wwlBl3scZMFGnT73F+noiL6u3Q619LqdjWZynpHa37VJFbvomPq5rll+58V9iyOO9HYyYjBq4BHD3MPc756IL2x2fjt/i70zI95lRvAchSnd/YtrRM/pR0DZAUyIctNno1Wr1jbvrwWWEtfFqnYc4MoZmMBkNYQyOt93aVzFDmte1a0AQFYHjpO//vrLpbYjuP3NAr19cM1pRsfc8jtomIM8rxgPDkdKFXg24thkPjJu7xns7ct7BtLAjmchRu8PnKvMW8biifji8tLvREAEREAE9j8CEuv73zXVGRWDwLfzttrbMza4X/Lid9/gFmEtt5SSnmXXvkdEPqeet0fr6nbZsaHXd85vWLxfTvxrq43/c4slJKeb/32T1Nk+B9U0GtixhFxBiy2ReknqLFFqlkvCeNHmJZwUWpa1Inrdudthtn1nhq3YkmI/LNpmf65JNqKroYzjI9YaVa9obaql2msP3uQiTESbgqNQCPgJEya4JlRHHXVUru+//vprFwllDWyiUESYaHBH1272hXiXWC/GxC3iT4iYU+5BTXNiSmaBdeg0JezRuporCWGFgejdywESjWQu0YGcSC+OFgQ386Fjx44uAnrqqae6f7ARI0a4FF9qq4PnzJIlS5xgoUkcDb3Y15q16+zqq6+xjDrtrfphZ1i58uWsV5sadnGP+m5/1I0z14iiE03Pr6abbIEHv14ZqKNm+bRRJzV18xmDwUPfrAowaFY72kYPbGb0diiK4bB7+cd1gX4SRM2pEXcC0szdW9TME/n2bjME++0D9oylKMfztuVavvbTBvttZWLAEcB3ww6NswEda4XdP4P7kIwBBLq3BByikUZ+dLdnLflwxXpaZpbd9+VKw/mJ1ahUwe47tUWAeVHPE8ceWQReo0oi1ZTmNGne0i647BorX6+DE+sndqhp3ZpWtZnLE13ZUKJvTXn/MbkirJhB7w6uz6KPxtjOiKrW+bTr8gxt16rfbdHEtyy20ynWulsva1O3kp3WrY7FRkW45xcrZnAf8AxjfsMR5wZRcrIXgsU6z0aedYh6liLEKF844YQTbOLEie43EutFnSHaXgREQAT2fwL5inU6oPqN+lU8z6QYLly40KV/kRJWWC3b/o9QZ1jWCfAC/cIPawPdkxHFjw1rFXYzpm/mbXX1mhgN6cae3qrAxnQeL467cmuKsbb7byuTAi/yfE9a+kH1Y+3ULrWtee3cna3z4006OWKYzuxVquROs+WeRcgj1ons+A3R9uvyRJuzOsnWb0tzNcuhxHvSvG+MqHvPvkMKIQAAIABJREFUC+60/kd3ssY1oy2uSpRZVroT4qSKnnvuuXmaNPEiS8SOyD8iy1v/2hsDKa2IderbSeMPNtLxvSg93/PC7q2zTUowEbf9wUj3JVIXbNS40o2fZzCd+Knxx/mC8IUpUb6CmCGuEcUw+2HpTvszoZJFxOZkNHjG6gDM+wbVolzTQrI4gtOnvW1nz57tBDYC75hjjslzbOp7PbFO/TVN3x544IE8fyuoMcexQ7Sd6KnXtAzHDvXDXc+41VZnxQX2f3XvBpYV/5f7jtphmoLlZ5SoPDVpjbuvsPyyZWgI99mcTYF7jyZwdIgPtxHbluR0u/fLFYEVJLj/bzupqTWtFZ1naDhJcMp5bjHSsy/p2SDsY3k7pNHf3xt22Qe/xtvKLSmB4+BQGdKtjvVuWyOsJnb8kPnDtfnjjz+cUAxuHEdTyaKIdfaJAxDnhcedciKcjUU1el8wz0hPD15Hftwva+ylh2616EYdreHhg9wzNyYqJ+OIDAY603Ptl2/aZfGJaUYjumBLWf+XbZ3yotXscbHbj99S1/9tCb+8azFNurrso3IROQ6e+tUq2sgTm9j7b7xoc+bMcSsPBBscg8U670vcL2QxsKpG8DOQ1HmJ9aLOEG0vAiIgAgcGgXzFOo1lPMO7ztqkpJ+RYsuPevXq5ZY5adGihZ155pkHBi2d5X5JgNTJUf9bZmt3d1M/pXMdG3bonlrRwk6auvJbPlnmouLYwI617MzD86577N8PL5T/m73JJi9McB2z/dYqLsZ1jW4ZFxN2dAwRS6QRIY7wCbaCxLq3LQKHsSDWpy/dZtOXJAZq+Nlm3fvXWWTtZlan73Wuzpe0aBqFVdk0yyZ99LKLcLLmOtFRrHLlyi7yRJontfW8dB9++OF5xuaJdRdVXbMm8D31qnSeR5AjGMgcQFhQu1urVi3XbIs0ehwQZA+UdWP9bq+Jn3cupDvjrECg4oDB2UEaNOdPhBEBToTb31SNLuk4MEgdxig3+Pvvvy2ubj1bt36DlatS12ode7lFxFR1TdWObFnVjm5V3aW6V42OKFQ8kgHB3wdqq4NFB8fzi3WOjVBh3P4xettxfsxZ1rP2jHRgrue5V9xsD3272nbtzlqptHONrfvuWYuuGOmaF3pRen5LmrJ/ubYv5262D3/dFHA69Tmohv3nqHp5zo17//EJq11/CAynxZW9G9qRLQpfF5ysmnvHr3D1/hh10jcc39g5O0JZclqmW+KMZewwHAL0xuBeD9c45ks/rnOrP3hp9fyWlO4RJzRxDfuKYkSIyYTAocLf9GArjlhPy8y22z9ZZuu256xOQRbBw0NbFmVYRq04ZRPz5s2zt99+O5cTYduuDLv+3fm29qtHncgecua5dn73nKwLv+EMhTlL2SHeyW7wVsygxCdh2uuWtnWVxfUfaeUr7mlKmLZ5uW3+/hkrVyHaKtZtbeXK7yk7qnnUedYservNeneMy14i+yDYQol17j+eyzingp2l/F5ivUjTQxuLgAiIwAFFoNA0eDzBpG0R2SFdC083DVl4GVyxYoU988wz7jMaR8lEoCwS2LIj3W74cIlLY+Vl/eFhLa1e1RzBGY4RhSaSNHVxzrrGRNd4OSXSFWyIg8Xxu9x66Ys37lleichfoxrR7uX92DZFv5dIoySqjvANtS5zOGI91FhZNo4I1cJ5c2zprElWoVUvtza231LWzLWdy2YEPuK861WLsrgaVZwQIPqEKCMFNJR5Yj04DZ7fXHvttS7iTtM6lqdiH2xHujVOAMQg9Z533XVXnhTrcK5dad6GjARe8BHmpJsT0cbhgeOD1FsaXPEspn4aJkTgeaCTOky9M/8g2Em/xcmRGFnXxn462zZMeMItKXb91Ze75lsIvXCNa4IwZlyhxB378cT6scce645Ph/Hghmxsx5iI+gcbIpyGYq1bt3arIbw/c6MT3enb1tnOv761DvUr5hLdOIXIGvEEP13REcUIW6xJzWi7fWBTq7Q78hp8PFK2SZf3nAJExW89qWmh9d6fzdls437bGIjKH9euhl1wdH3nyMrPSF2/d/xKt9KDZ3Rr71nIPZ+akeXSu6lN9zed5FiUK1x4dH2jr0VRDScQgjhUhJh9FUes87sF65Ptwa9XBUoD/q9HA+vVNvznGo44mliSan7iibkbyH395xZ7Z9oq2zRhrFVt1snG3HSFHdxgj9guiAHcZ61MspUbE237759aVK2mVqlF7kwjVjNInJuz8oVnCTszbNmmXVazxyWW+OdXlr3iJxv7xFPWukXepelCiXXuT5xorFYQyiTWizpztb0IiIAIHDgEChXrRFBI22JtWZYk4Y864pwXSIw/qLxI1q+f17N94GDUmZZlAqTBfjRrkzuFBtWjXEf3otrsVUk2dkJOCjOCn7r14AZ1vHBTt0rKuSck2J4I26BOte349jXzbR5X0HgQdWS9sEwQ6eihop3FEeveMUnbZQk4IlpzVyfbD4sSbO221Fxp+/7xUdtcNbqCizC2iVxvd4++xTVxQmCGsvzEOpk7RJpfe+01F1njHBFyXsdoUnh5+aXpFiKehnqlweg58MPCBJu8cJulZ4a/NjnzpnXdGDv78LpOQCOiEOOcL30IOFe6f1ML60WVYUSNLE2ucKDStfvTTz91PGhARuMwegwQ0Xv1pw0uRXnbrI8sY908G//ph4VG0YN5sh/S9RF5/iZr/u38kfV/ej1yVlxY65q05dxbZhcdU7Dwe+CrlS6S6tl1/RrboU3z775OBNZrjMZv0NqHt6hq1xy3Z6mw4PNYsWWXa1DnCXxKBu4PszYbZx0Rec4No2Hk7QObWcPqFUPiItX9lanrbXVCimXsblLHhtSDI9IRql4/gaLw5u85jc5wqJ199tkhf1pcsc44cYCwugDG8wAnqL9JYUFjxfHoORH8HdiJ2uOI+XtNghPrDdt1s5fuGe6WxduXRnT+sQmrbOnaLbZpwmMWXae5XXDFdTakW96siGCxzj2Lg41/6M0QyiTW9+XV075FQAREoGwTKFSsI87paEunXtJPSUnjpdmLpBPZ4oWyQYPwmmqRrhtqjdeyjXH/Hz11wnQWJ20SI4rFywcvUqTiIhioiyUTg3RUXkpIefYvo1QaKfGi/uysTNu6K+fFuXPd8jaobfiRRu+cMrLMnpuVYdt2B8za1S5npx+ckz6JXvt7S7ZNWpZl21L3NHIjmt6kajnr3ay8NalWztWPki5JzS4pzhhRQxp0YUSSqWukrpnUYsQYtbukgtO8i5fu/NbpxelGhgzONbJk/onBLD7ZbOGWLFu5Pdu27My2HWmuGXNuy8q0pN8+NNu0wIbfcLM1istdJ+1tzBrHRFi9pnh8znOCKDICv3///m5ThCJZA17jMj6jTp95SaS3tDgM1yRm27vzMi01o3iUD21Q3vq3LG+vv/aqWzqP5ytGFhP3HeUOniFocGYwR5grOFVJIaeem7p20s8R+icNOtWe/CXDUjLMdi77xRJ+fst1uS6KrV+/3nXNZr3pQYMG5ftTnLe9e/d2/+wNi0/OtnfmZtruKhOrXamcndcxwmiX4De070+rsmzKyhwHCfdXt3rl7aTW4d3PH8zPtIVb9sziU9uVtw5xeX+7PTXb3piTZfwbqxRpdl6HCKtbOXzBuGBztn2+aM8cqRxVzv7Tsbw7N8+4p/7cmOXOyd8vjab8rWqWt+Oal7ca0eaeBTT4o/Eef9B55vJMoGs9Rt8AlmrjnmJbSlXIuuA3lLXhfM/v3qHk4pNPPnFZEEW1X9dl2ddL9lyLga3LW5d6hV+L+Ph41+xuwIABgXvfO/a6pGx7fU6mZaSnOrF+eLdO9p9h+c/Foo65oO059oufz7T4Ge9Z3QGjLDK2hp3YKuec/NkUPI94LtGng/ckViqgJwD3KJ3iQxlOkSlTpuRZum5vjl/7EgEREAERKB0E0EmUeIZrBYp1/mhSN0ZUDDHOCz8RFX9kncgNL2fhRrWoQ6UeTVZ2CCAYSEcm7ZWXPAQ60VzWAObFkJph0mPp2EvdMcsbISB4SQkV5S1NZ75uW6rd/nlORJyX+/OOiLNebQqvVw11Dr+t2mnPTslprBRR3uyhU5u6TtOvTVtvK7ZmGILeM9Zip/FSl0YxVrFCzgs6EUuEGY4xBCo14HCmJhnzmrTx0sd3iHpepFlCjRdxxHhwt+3Jkye7yDPf03uCLsTcq6SVt2pV9AwC/3kjVdIzzXamZ9vKrWk25e8Em78+ORD9y9y5zTZNeNRiWxxhTQ8/2QZ3rW1Htajmork4eLy0eJY5onEaY2NMrFlNkzwcE4hPxAVGOiwp8X6xyhJeiH3OPXhd939rnr0zY6N9vygnElwcq1sl0k5ukmgP3j3K3VteE8/LLrvM9QjheewZTa4QNjhrcKjBAYEOS57XzBXKl5p1P9XembnF/WzX6j9s648v2bfffluk4RG1pys4qe3Bz3ucBlwvDIHnNf7znHZFOlDQxjiHZqxItpenrg9806FBtA3v0zCwTjtf0N39ie/XW2pGjoimi/31fetbpd1d7Asbw+ptaXb/V2uMDBgsrkoFu2NA4zzp829Mj7cfl+Q0rsNO61LbBhxSPeymbt7vvp6/3cbN3tPcrnWdijbihEbu/vh7fbK9NWOjxSftWe+e39WIrWCX9WxgrWpHBQQizwCuCX+XccTxN5Y/7J4DnVRyHDbcVzgEyZTjWUO2CttTQhDcUZ8MHcoscBDihKXOGucg24ZrKRnZNuLjFYFu/G3iou2W/vlnK3j7JTJNpJnng38pPr6/8/3fbO6U/1l2VpalbvjbmtSPsyZNGtvRRx+db1lGuOMNZ7shp59pWbXbWo0jz3Ob8+y++Og461Avyj2z6LHBfYdji74K/P2jkSL3IMsSBjuvccDhVGN7+nVwnRD0OFVlIiACIiAC+ycB/hYURR8VKNaJqvMHmyZRXtMoBBkvzNSMkqKKACCq5W/us3+iPXDPipd/z1HjT0mECLWF1JdSx3r66acHIPEZ0TdeEEuz/bhom2vYhPGSfMfJzdxLfnGMl/zbPlnmug9jpKfiDCCF0jPSmzs0jHXLK7Her9+IHJOZECqKRTYKL3u8kHu1wrzkwZ3GY0RSiXgGG3XeiHW/cQ25Lv9UrIdilJCc4brK/7I80eYtWGIJ8yZY1S6nWERMjpg5pGGsDehQ2+Iqptrzz+at32RZNyJqOC3I6IGJ90DDUYRgpybbM55BPKcQq8Ev9sW5hv/0N9QkX//BkkBdMcs9IbAKs6wss1krE11pQXnLssqLPrFdm5Y7YeWtRc9zGJFMZpNnPH9hRLM3/sEoK8AQDkRXex3X1zY3PN4WxeekJKeu+cM2//CS4cgpiiGiiOwPHTo0z8+IHJJ+H2xkfiBA9oY9O3mNzViaGMjgYB1xr/M5TrFHJ6y2v3anv3MvX9e3kbGMWlHsu79Y2SE+kKJ+VMtqRk25l2ZN3fjzU9YGvm9XL9ZuOqFxsdLQWebspR/W2y/LtgfOibpuUtq/nb81V5kJfTB6tanuur0H9xhAjNOVn8yaYCMFm7/Z/muDgwsnGGLS6z8T/DvuJ8pq/EaUmDlYFKPs4tWp69xylNz/I/o3dc+//IyVDRC9OO/8Tjm2p3xg9DvTXc047k3uLW/FAp6J9EjYl4aDg3ugbqd+Nm1z1YBTkjFc2SPOpn3zkbvngo3n7aWXXuqc28FGpgqNM/3Gc++qq67al6eifYuACIiACJQhAvmKdUQYERvqD1laxzPSdF999VX3v4gE/njnV7tYhjgcEENlLXCW+2Ed4dMPiwu70zhrGfPSTWQv2EjJ5mWRlxH/SzzdhWl4VZrXzib+9ua09TZxQYI7LaLdz57Tttj1jwitN3/OWZ4plFGvyYs/DaFC1VjShItMlVApxkSfibbw4u29lJI6ThkKottLlS4tExnHBV2vX5+2ztZty3FeeIbYaFevkp1zRN2Qa9mzNjwClKhTu3btAr/DMcG53nLLLYHPeBbhkKBm28tA+DcZcO3pS4AVtIxX8BiZO3d/sdyWbNxlGds32KaJT9rZQwc5weJF48hgQkCR3eQZ5SfvvPOOqzkmrZ1a3/bt27uviYoSCa3RqI1ldzzLrauOVVw2wXYs/dllvpQlw/F19xcrAo6QOlUi7e5Bzd0a3jCf5FsWDWfYyZ1qF9jsLdS5cx2em7LGfl6aI1QRhc4p0K6GrdiSYg+MX+k6jGMsW3jnoGYhG0mGy5Ua7Ce+W21zd3ej947pLylhCUfGEFclMmSPAbJwyGoIXnaNfZEaz3wh+u4ZDh6ez8yn/JoEhjv+wrbjOXDXZ8tt9e6VNlhx4IEhLSyK1KMimHu2svTdgpxnK6sYjBnc3C2lVtJGs8MfF213GVNZu/sO0Nzv5hOahHyelfT4dDwREAEREIH9i0ChNev71+keuGfDy87Y71a7JX+wUzrXtqHd4gpN3SQ1DzFOqjXim3Q9IgFEyxACRA1oUkRmBf9mG+raiXYShUNwlVajwdOYL1fY0o273BCPbVvdLukRXu+F/M5pwfqddt/4Fbm+JlJGszl400wqlJFqijMExxipqpQVIMZJ70Skk9qKcCO9mAg73Im2w7lly5YuXbo0Gi/rkxYkGBkM3rJJ3jgR7f0OqmE92lR3zbWIvBFR8+qvg8/p9ddfd53NER8Ic8ozKA1gPtJEjbmJsMWJiPOCSDvbEA0jXZyoHSU4CBTWgw9eSqwgfmQ8TJo0yVhejbpfrhFZAF5WEcuNvfzKK7ZwxXpLz8h0yz61P2aA3XPFaVY5Jrwu3d//nWCvT1tvifO/sx3zJ9hzL79ubZvsaZpH3THRc0Q550ZpA5kWjI3sA2/lDmrXPcO5M3P+UqvV60orX6mmZacmWfYvL9gxRx6Wq0dAaZw7ocY0dfE2e/Wn9YGoJpFzotHPTV4bSF8n4jqyfxOrWED6O/cO/Veo58ZIA+f+6tGjh/29Zqvd/vgblrhslku3jrAMO/rQzhbVfqD9uTWnUJ65iuOtR+uCO5wzLygfWL58uZubPB+Zm23atHFRWNLNidjSbZymk5VaHmWV2/aychGRhjOiz0E1rd/BNZyDNSSPqVOdg4Y0dc7Ji9LiXKXUhWcIc51sFc/JxzKslI5wn3n9IPbl9fc38CTj4ZrjGtqhzYpWakQH/NGfLreNSTmOP56nV/RquC+HXeC+aaD33sx4lwHhGU6Vq49r+I+cN//aCenAIiACIiACpZaAxHqpvTR7d2C8DI74aInt2r2cUa3KkfbQkJaFpm96Yp2XP6J3iALECkKdl0HSqWmGRtokDYsQQCy5xEsioqG0ikjo0sn5yncXBtYrvmtQc2ON839iRF3u+WJlYFm25rWj3Us9aw3zopqfeWKdTBZerBHjOD14sSeizGeIUW+pJQQpYpEXfqLPRMpKqxEl3JGSaT8t2Waf/LYpMAe98dIpGsF++qF1bOYvM1yTpVBrsiNGEMcIK86dGm1q35lrNJ2jDIPvmJ+kjlO6Q+d0oovMQ9JLyQxC4FLbTRpwuIbg+uijj5xzgPnt9d5gn0S7abYYU6ux7Wx5klubPumPL63qzuX2+NixYUf86bB///iV9vfbN1ps66PtvPMvcuUSntFDhEwmjo3zzKtzpQSC6Dr/hoO/LhYheNHFl1i5StUtsnpDS09YbfWrxziBF26fkXAZlcR2OB1xaODY8Iwl2WDuGZ3VydzIz7weHDh4yEwhIs2cwbnIffUD82XMGKve83KLqtnEMpI32+aJTzoRXbXzKW63iOj/HFW30Hua+7JPnz5OMDM3+YPL3ES0U65AR3b6wuzKLG+3PfuxrZ32gdU+7mrr2f0wt/56YcuxTZ061fUo4J6hZwPHIM39pZdeco5SeheQqYKDh/NmFReaUFI+QvbKvk4dh9XW5HS77oMlgSj0oc2q2HV9w2+swz6IqL85bYMrFyAr6fEzWgdS4Eti3oU6BqUX9FH4eWnOkp0Y8+6G4/P2Ofi3xqjjioAIiIAIlH0CEutl/xqGdQYsocOSN+m+pX/OPDzOBnasXeDvKYc477zzXDT3rLPOCmxLxI6XP69ONngnpMVTQ81Lamk16ilZHx1jGaSnz26zV4a6NTnDPv9jk9WKjTTWXiYdujDDKQLj2267zb3cYzSXI/qFgAhVToBQpYM6ThOa0pUFIyV+/J+bbfbKJEvanZbtjZu04oobfzPbtsZuvvpiq1kjb9SSCCVCAwcRNaCUBzAPqf30Vqjwc4Anc5h5mppV3lZtSrbbh19oF154kQ06eWBYyEgnp/a7e/fuIRs/IZr5vkmXPra+9jFun6mrfrOs+Z8650q4HT+5N+9/b5rNnPKVVe0wwFo1re/W+/avD45zhsaCrNmM6KN0ggg7zeKo5ffq270T25SUbte+OMWSlkwzS9tpfQ9ra8MG9beGDf+9qGRY0AvYaP32NGN5NkSg33CGDelaxwZ1LviZhphlGTzmhNe80L8f6rspqxh40ws2Z32mZWdlWvxXD1hUrSZW48hzrWVcrN12UtMCI/fsj6g5XcHJfuEeDjYcBcxh5ig2ecYfdu+oG+3S4SPs9EHHuxT8woxeAaSzM2bPSYNDimwcHH04WYMNgY9Qp4HbP10ZorDxed9/+nvOmvQYYvvewS3CThnHETNi3NJA74/uLavZlb1Lx/yltOyJiXt6JZBx0e+gmnbukXWtfAHO2XC5aTsREAEREAERkFg/QObAlIWkj67L1bQonAgF6b6IdaK3vFR6XYOJrLPcj/ei6cdIhJ3IKI2CQr2klhbkd32eUyOMHda8qg3vU3in4n01dqKl1PwjvignwIgYU8NOBJh/Bxtp2bxwU3tMpK6sGNkHG5PS7f2Z8fbbyqRccxLBRe8AhHv3VtWsR+tqebpxe+eJSCWiTUoxwieUsYzSU089bQf3HmaZTY62dTM+se3LZlnv80fZqNMPDQsZEXzEOJFQIpXBhlMFwfTH3yusWvcLLSK2um2d8rwdeUhzF4kvyrWZtmS7a2CGkcY9emAza1ar+NeWVN3xc3O6wBOlHX1yM+dEKuv255pke+TbVcZc8qxd/Up20/FNCs0WwoHCNfVWIwhm4a2L3e2oXhbfdJAlLJ5pCb+8a7WOvcyiG7S3UQOa2UH184/ce/sjC4QMkFC9PtiGsg7uXRxyLHNHhJ20fBwJwU6X/K4XpR30uGBuess2kubOigFkk9B4LtjYdvbs2e75HNwwdF/NCwQ3zTc378hxsLSoHWN3ndI8rJ4CwU1ArzmukRGdLy2G04heClt2n1v5cuXs+PY1XU8OxLtMBERABERABP4JAYn1f0KvDP327Z835Kqv84ZOmi2RqILeKaiVJY2SNFuihIjxiRMnulRiUoJZZodlfYhs0jWeZduI6NDRtrSus05ZwDX/XRS4gqScDuhY61+9orw88/JO2jsRNyJgLINF1BjuH374ofucUgPS5kl9JtsBZ0pZNHoGzFm9w76dt9WVDfizPrzziapQzqgF7dy4srWoE+PKCWguhRExR0SzRBXODsoGUlPT7JAOHazHyefYih0VXY+G5TO/sqS54y0itoZlpadYzSPPtayMNKu5cbqlpyS7OUrJBiIJ86/jzv9T504tMNFommmS9s4SeXSmZ1vS7afMWWoPPjLW0jcvd/XqHdo2t/vuvcelVhfF0jKy7YYPFweiiAM71rIzD89Zuq+oRtTv7s+XG+n1WNcmVeyaPo2K3UCxqMff19u/MW29Tfo7wTl7qOkeeWIT1yG8MCM1nfp+rjkZCqTAc2257xDXGKUTlApUiKlm27dttWrdhliVVkfZ6YfGhf2c4N6kXIFVG8j+wKmDswdnHPcxn5OuzhrblFNQYsS9Hq5Q986T1QEWLVoU6B3Cc4HzY/w8kynfIIOAecyzm1UA7rrrLreiS0kZ1+jdX+Ltm3k5jqMKEeVsZP+mhTo9MrJyGvDxnMCo47/v1Bb5OvBK6nyCj7N6a4o9/t2aQE19VEQ5O797fdcHpahG6QrXkGuK4SBnbpLZQ8YH67H7Dacl5Q08v5hHMhEQAREQgf2LgMT6/nU98z0bmp7R/CzYmtaKNmq1Q3Un97YlekPNLkKSF1ui7DRj6ty5s9uEFEzWX2aZP+pgvSW2ihJRLOnL8OuKRHty4hp3WKK5I/o3sfYN8l9SqCTGB9s333zTdXam0Rp84ex1REfM09WZ9HfEBTXaxx13XGBZxZIY4744Bk3o5q9Ltnd+jg+87AYfB2dSdFR5q1Ixwi3H1ffgmlYhbbsT6zQ7HHbmOTZ79S775rfltuDjB6x654FWqe1xlrF9vSX88l/XsCu6YQfbsWCi23VW2i5r12uYjb70VPfi71/PHtHvN9KKKfvgWpx88slO3BOxHzdu3O4l45rZfS9/bFM+fdtiWhxh5dJ2WPaGP63/CSe4VRKKspYmx2XFhi/+yBE1/2SFArJGKH3x+lRc0rOBHdum6OJhX1zzvbFPyijIQsAZceHR9a1T48phpY4j1hFARLSpV8cRQy8AItMIX0osiL7TI4Fslw8++tjWbthsQy+/xS45+cgC69T954VYp5kh+2AO4Mgk2k65C+VBNJ9DNCPgqTfHKcpqB2QlFcXJw4oc9GagyzuCnP4WiDuv0SBOVbJwcDCRhcISb506ddobl6BI+0DQ3vrJssBv+hxUw123goxo9c0fLTG65mN0xae0qLQZo5u3doc99PWqwNBwIA3v28g6NtrT8LGwcfNsJxuHjAeyI3DM4njhbynXk+/5O+EZ/82qPTR4pXcB11gmAiIgAiKwfxGQWN+/rmfIsyGCeeW7iwJLHvVsU91+WrzdpZCSpndlr0Z2VMuidect69hIwf5yd3ow3dppWJRfp/ayfq5lZfxE0ZbE73LrtC/ZlGJrtqbYjtQ9jcOCzyMuKsUWf/aoNWp/pGW0Ot41DMQ2T37OykfTQovMAAAgAElEQVREWo2jznP/XSEqyg4ZeJU1q1fdyu3cZB+Mvdkiq8RZo1NGu87Uha3FzfJwRLrIIKlZs6Y7Bs3ezjzzTCfWK1WuYtdfd71FtR9gsS272zGtq1mL9IU2duxjLrW5KI3s2Pfi+J320DerXHdwjAaF3LNFtc/mbLaPZuXUCcdElbcnzmgdVv+Eoh6nrG1P6Q4inbptzxDn8+fPd9FJrjdZLaTJ43zECYmzBiFEtDpc5wuZSDh36CnhGUIZRxsN4XD+HHXUUS5jifGwYgFlHYj5spotU9hceGHKOtdoEqOXxwOntbCa+ZRlIIBxxkxfktPAjWXfHh7aMmxnSWFj2Rff/7Rku705fX3gWcTfFEozWobZuJSsBxoDknFBtLwwI/qO0wmBz4oAMhEQAREQgf2PgMT6/ndN85zR4vhdbg1njAj6k2e1tie+W2OL4nMi7az/zWf5LQ+0vyHCSUEEhGguRuSDyLqs9BAg2s5yTfPWJrvO30s37cpV285IszPSbPP3z1i5iApWu8+1gcHHfzHGouu3s1odT7CNEx63oUNPszOGDXOClWWR+/XtY1E1G1ud/iOtdd1KdufJzfI9cVLehw0b5qJbRF379u3rtqXmF9GHWE9I2mWjRt5oDc96yqx8hI05pbk1q1XRpcjT3d8v1sIhTH3vmC9WBJa669Aw1m48volLHS6K0ZSLtcmx3u2q28XH/LNlCYty7NK8LSU948ePN9ao94yIN/05HnroISd8ENR85hkZLaSTU2cebsYQ+2Gf1Ihj/LElyk42DPumkSTRdG8JQbZlxY327du7uVZaS4j+ybUlG4JIueeEO6plNbsqn2ZxaxNSXSTe60swpFsdO7VLnX9y+H3+W8b6v9832/9mbwoci9Kdewc3N5aqLMxwBhE9J7siHHvggQdcKQfPIa+fTDi/0zYiIAIiIAJlh4DEetm5VsUe6bhZG+3TOTmpvY1qVLS7T2luPy9NtNd+WufEC1Za0wuLfdIF/BAheN37iwPdyK/v19i6NS09DYv2xTmX5X1S70oH8D/X7rAF65Nt5ZYU18yJubtjwSRLnPulVTnkRIuqXt92rZlrERvn2fBb77Fu7VvYXXeMdjXmpKPTV4Hu2Yi1CpVrWUTlWpaVssNiI9KtT6+ebhvqzz2jDp4oK53W+S0pp0RBibC+++67rn6d6OwLE/62Ca/eYzFNulnTjt3tyt6NjCZfrMlOjWnz5s2LjP/DWRvt8933bPVKFVyjOSKL4RqrP9z75Qq3OQ46upfjmJDlOFoQ0jRzpA6Y6CRlPHRQp1kbXdzpGO/1Q0A8vfDCC25texw04TZlo5yF6Pz/s3cd0FVUW3SnJ6SThJKEJCT03pHepIOiKNWOBQsqCkoXqQoKiAV7F+QrCkjvIL1J74RUQjrpPfy178s8Qkh5CemcsxYLSKbcu2fevDn37LO3JtDJaj0rp6Qtk23Be4mLAkzgSWNmuwUr+6Tp56biXhmuHZPZr/dcV8wuBhPYmQ95waPqnSKK/MxTPZ7sEG07fgZohVneg0y2Xw6EYufFaPDfDLZYvdbTvUD2Fp9BZFnwfiCjg/3ovEfo+pHzOUInDLZv8D7lvVzSwQVLPgu5wMR2Cy4uUQuBrgNa2wbvb7bFsZWEQT0R/l5jJJX0GOX4goAgIAhURgQkWa+MVzXHnCatuqqv0rXx1IlMsXo34Y+remo8lZQn9feE6X1gN3MqKB4LNul6C9kTvOyJ+uWaWnkf3KIGT5FU+eTUTAREJYMOB5dCYhF9djvCTm5FWkoSGjbQqW+zD5iVJvYds9d/7969SgeASXdUdDQc2wyDiWszwMgYxnHBiNrzNSa8/ZaqempBUTBWQFnpZP8xLbiYhPO4rIrSKi3plgXeXnkJCUGnEX9+B27FBMHKwkz1HnMfJmVFqXjFJFEA8bKuVQXA84XsN/90RxAO+caqqXCBbspAT9DPXgKgBgcFMrngwqokEwr2eD/wwAMqEWeiQT2CLVu2qGSJjhZUVSdtvTC95LzfqPPBqjz74ik2x3uTf7NqzuScYyD9nQtDXAwgG4PK8IYuCFTE60lGE633tHi4hTModJo9uKBKt47AKB0zpImbNd7p52mQenx5wITjJ4X/qF+cGg7bzfo3ccKo9vmLRTJZ5/34+uuvq4VDLhRR14D3Havn2YMLQfv27VMLPGzXKOngc5TskmnTpikhRt6z/Cxx0ZLPOC5GUR+BwrKdOnVSw2FSz2eu9NKX9NWR4wsCgkBlRkCS9cp8dQGlKk3aoSYyNbi5M4a31X2xbz0XrfrrGBRZoyVRvepWlRwRYPHWQGUZpr0EcpFC4v5AgD7tVOMeMGYqjsTqlJONUuIQsX0J+nRpd4cFHEW5Fi1apF6Gvb29cwVo5ZEw/HNSV/1jBXzaQC/UsDe8Ap4f6ku3B+HwNV3C7eVsqej1tIUqKGglRRq9ZpNFRernO7uKjVRBwMnvSwUBFps/2OiPc1ltSOxZZy86tUO0OO4fh8XbAlXrCxeQafN2LxaGpTKxHCeJTkhXc/AN19mD8qP7xAM10LuRY56fY1bJ3d3dlXaBFmTn7N+/H59//rle7Z1OGEzou3Tpoqruhgbx5EJnaGwq6larAkdrwxbwuHBJe0z2xed2PtqMUhCPiTttLLMzlAwdm2wnCAgCgoAgkDsCkqxX8jvj4o1E9WKk2WKRiveAt05MjhQ99gRqfa30tv7ocR8YV+LqOu2sXv71op6e+EgrFwxtZVgf5NatWxW1OSwsTFUyWEFg1ZX0aL7I8OfZg9U5ifKFAKtBdCsYPmIkTpq1RVB0MtLjIxCxdQmeHTUUo0eP1g+YVVAfHx8l4JRbsO923gZ/BEQmq1+z+jexr0exsTRoO7dkW5C6V5miczGNDJiCgsyRRVsCQRYCg4tRHJuEIFBeELgRk4JJq3z19+igZs4Y0U63iMz7/e3/XdEvNlHln5+rihjhcWmYt8EP/JvBBQn6xHNOuQXbLajqz1YdhUVGhkp+aedG0TnS4xmkmlM/gXaepM0bGvyuJ6shNjkDtRwtMGuIYQuAdDIYN26c0l8gaylnUHCTCw1s+aisLRyGYizbCQKCgCBQ3AhIsl7ciJaz4+2+eBPf7r2uF+diBYOCN1qsPxWJ34+E6n9Pq5m2XpVXGZ6CZVy8YHBN4o0HC+5X13qXN2zYoMTG2ENI+iwrIKT78UPElxT2nmYPqoVLlD8E+NLLa9m+7+M4dgNIuHZEWby9OWUOBravqwZMmjRpp+wvbtmyZa6ToHDjh5v89artL3d3Q6c69sU2Yfblz1l/+0WfivDPd3EtkAr8A/3Hz0ercVSzNcPCx+sU2wJCsU1ODnRfI8CEnNaZxwN0DCeKP85/1AfONmaKOr5kW2DWM9oIL3StiS51C++GUF4AJouLlHjN3YFznNDXQ7Wn5Az2obP1pmvXrqotg/+nTeSYMWOUJR+DGhxswWFrBhNoQ4Psuo+3BOBCNgvXR1u5YEhLlwKfKbQZ5OJ03759VWsR2zq4kNC7d29lIcqfsX+ebT9sIyF9n9+LHCO1GTQRRUPHKtsJAoKAICAI3EZAkvVKfjf8dvAGNp6JUrO0NDPBN0/Vv4MOGx6Xqioc7LFjtPGyVSv/pMVXxlj9X4QSLmJQXfujx+uoF8T8gi8i7GmlUjS9mHOqNGvJulTSK8YdwxfJH3/8ERs2bEQKPYxrNYddi4dRx8tdCbGZGWUqSicZE+zBzOtF87dDodh4WueHbmNpgs9H1SvWzw0pq+w916jwXGSbOtAT9lZ5U1dZTSdzRLOxY8sLW18kBIHyhgA1FXh/M/htM7J9dfRrUhXLdl3Hgas6ATpqivAZbZfPPV/e5pVzPOS38DP8xc5gPaOrhp05pgz0QtUcNHQuDO/atUvpY5DqrukpcFFY077gQiMr8Hw2NWjQwKDp81my8mgY1mW17Gg7sXWHz7zsC/i5HVBL1mkrR1E5Bh0VqLnAViF+JzJZJxupe/fuaqwU8yQrgL/n96aEICAICAKCQNEQkGS9aLhVmL3mrvdXCtqMTnUc8HL3u+2bfj0Yik1ndEkHaXozH6qd66p/hZl0HgMlK/iTbbf71Ws7W6k+4ILagPlCcuDAAeV/m1toybpmt0NBnZo1a1ZqkaiKfi9o4995IRrf7dXpNpibGOG1Xu5o5VGwMwCrVBP+dwUUgmPkJpJVHBhR1X3uej997y4rcvlR2vdcvomvd19Xp65ibqJs6dxyqeAVx9jkGILAvSDA1qxpf/siOMtekIrwdOaYscZX79RBqzZatlX0SM+4pRhsm7IWzrk48YCPPV7s6qrcGko6aH358eYARX/PGT0bOuK5TjXzHcLFixfx2muvYcWKFfq+ebZ9DR8+HLSbc3Z2Vsk6nQzYR68FmWiDBg3C008/XdJTlOMLAoKAIFBpEZBkvdJeWt3EXvz5olJ+Z7Bi3j6rXz37tPki8ebKy0qMjtHUzQbv9q+YPYJ5XU76+/568AYO+sbqqxvPdKyJBxs5FngHUMiHitBMwCn0w4orVcNJC2RoyTqpgQwqObMSQnsoifKNAOm401ZTdVrXd+7jYqWsDQuKPRdv4ut/dUmxlZmxqpKVhK0UK2LT11yDX4ROpKp9bTvl5pBbUDmedm2XQnXb1qlmhXf7e6rxSQgC5RGBS6GJmL1OtxjFYIVX01Che8HSUXUNciihrdhPP/2k2lsYbF3h89nJyemOabPSe/r0acydOzfX3uuSxIjfs6T3nwjUfU9wkZitLWM6F9zaci/j4jNu6t++ekcYilQ2qGGFc1l0eP6f3/e0l8srgoKClKAdK+ekwjNogUgrQybrNWrUULotpL1zG0ZMTIzSB+H34IMPPngvU5B9BQFBQBC4rxGQZL0SX37f8GRVpWCwarh4RN08KbQrDodiw6lIZL0zYdogLzSoUbCYVXmHj32/B3xjsfVclPLm1sLawgQfD6sDGwuTAqfAlz563tLLll63pFHTl5niY6ym02+WfXqOjo6ql+/QoUPKq5kvNbTikSjfCBz1j8PnO4L0Ioyv9HBDR5+8e89TM27ho80BejVrKrVPGeClKLslEVvORuGXgzf01fWPhuXeusEkh0yakq72l8Qc5Zj3JwKsrlPwjEl7zujbuCqe7FCjQGAobjZ16lQ4ODgocTNSsCnIxn5qLrAy+IymRzidHWipN3v2bKVsXtrBz+bHW24rxLOqzjn2bFDwonFRxspEfcXhMD1zju1tZAF1rmuvnhXadyKfYRSizOv7kC+K/K7z8/NT+ixckKa4HdXf33vvPdjY2Ci6Oy0yn3rqKfXzjRs3giryFKWrXj1/y7qizE32EQQEAUHgfkFAkvVKfKVXHQ/D38d1tlIUs2HF0MI094TiWkSSsnvSVOO7ZYlZFUQRL6/wsVKz90oMfj8citikdP0iBMer9UcOaHpn1SWvuTBZp5hc9ko5lXjpOfvdd9/pXwi1/ektSy9aUgepHi9RvhFISMlQCYNflqo7LaLoS04aeW6RMyl+pKUzhrYuOZ9jWi1xfGSHMCgKxT85g32+X+wK1lcpKSxXs5hs5Mr3FZTRVWQEKIZIUcTswSSWvuoNC3A/YI83E3DaLH7//fd6inZOPGgtxspvhw4dsHbtWqVJURbJOsfF5wfZPKlZOjHmpsaY1N8D9aoX/+K4X0SyaqPRrFvZEjN9kBe4WP3XsXD8/V+4gooSNS92dVNJfF7BRRGKc5Jdxh51Lkazim5paal2IbuBv2eSzutCgTwuVmsLJhX5HpWxCwKCgCBQlghIsl6W6JfguZmsTlvtC/+sBKSVpy3e6JW3cFxOMStSEOc96q28oytSUCjvZGA8WI1kv2/2YFWhtact+jSuivrVqxTYq67tyyo5qZPLli1TP2KVhkn6X3/9hZ9//vmuF0RWbkgPvH79uhLgkSj/COyia0IWrZ2JAltG+JnJLXZciMYPe0PUAhBftD8c6gMX2/xFCu8FgdT0W0p1njaMjLrVrPBOLvT2j7YE4kSWunb9GlXUS7mEIFDeEYhLTseUv3wRndWGxfGypWTG4NoF9nOzJYl90s2aNcuXxcTn8KlTp9Rz+dlnny3TZJ3z43cUFeJp/8ig1zz1KDyqGm7DVtB1ZRV/waYA/TsAFx8n9KmFelmMOYpQzl53DQFRKepQTtZmys/esYJ95xeEg/xeEBAEBIGKjoAk6xX9CuYxfvafv/PnFdBXnDGwmRNGtsufisaXptdXXEFahm6f7vV1VlEVJehl+8XOIPhGJOv70rWxezpZ4qVubnBzMFeK3VSqZRUgMDAQVapUwXPPPado7oxLly7hm2++UZVx+qlT3ZaVdL4UkmbJJJze21TFJZ2SFR2q8rJPnbFjxw6l1Et7naFDh1YU+O7rcbLfe+rft3vXvV104oO5BRMLVrsZ+fWQFyeguy5G49t/ddVH9qBTBDK7cBwTnTdWXEKWtToquwVjcWIrxyp7BP69fBNfZQkjcjRTB3oVWFXndmw7ojUYhczYQ33+/HnVjjRq1Ch9b/XVq1eVxdnMmTNRv379cpGsc3Fcs03V0Pei4OlDXjAughMLX+RIS6fNGxcwGjVqDLs2w3Dupi75jzu7BUlX98HGNANNmjRR9nBsG6C+xfwNtxl1HbztwTagisqoK/s7WUYgCAgCgkDxIyDJevFjWi6OyCoc/cQ1Wvsr3d3Q0QAP6G/+vQ56szMoPDN/qDfcsvmyl4vJZRsEX3rIHmC1c/elm3cl6azQdKvviM517JXSPYOWM7/++iv69++v+s7Zg25ubq5E49jrOGHCBOVzS9Gcw4cP49ixYyoZp8gOKX+k+1HAiC887NUj7Y8quaS/s6rOY/Xq1UstAEhUHAToh/xZtt713HzT+bmiIBbD1NgIb/auhRa1bEp8kvRofjub+nxOlew/j4Zj9QkdpZVVuhmDvQq0JCzxQcsJBAEDEeD31OKtgTgfkojWnjZ4rWfuIoo5D8dnN5N1aol069ZNJepkQbH9aNasWWjTpo0SQCMNfvr06erv8lBZ5zzYT/7bwVBsOx8NLhYyaJ1Khfi8WnByg5NCbpwrk/SHH35YLT7vPHYJ52/VgZG1E+JOb4BNoj/6d2uvvp+Y0JOaTpE9S2tbZSnHZx+D9Pi3WX0vAUq+gbeCbCYICAKCgCCQAwFJ1ivpLcHElbReTWWXVF1DLJzOXk/Awk0BoF8zg763ox+oofq8y2P8tP8GWHXUFiW0MbI3f3T76qoHj1RlLfz9/ZVn+tixY3OterPXjsm4hYWF6su7cuWKqpCzN48vQqTA8+dMyE1MdD3N/Bn3ycjQURr5c/4+px97ecRPxnQbAbomzFufd+86PxF8sdU8oKvbmSvfcybHpRHZLRb5Mr/sCZ2vO/tR3197Ta/2TGs3Umq5mCAhCFQUBKiWzu8dtqHwvjYktGSdrKeOHTuqXfgMHzZsmFImp20Y+9MpCGpmZqYUystLss6xpqRlYtHWQPB7l8GK9tBW1TCkpbMh01fbkPXFBWgKvHl4eCDnwp6ZUQY+GFoH1R2s1HcVPdq3bdumtvf09ERobCom/nFVv2DA5wfF5iQEAUFAEBAEygcCkqyXj+tQ7KNYcSgU60/rvNOp8Pr5aN2LfUHBlyUK0lzOsn+qZmeOOUNqF2qlv6Bz3Ovv2Ze+59JN/HMyElEJtxXeeVz22HfwsceDDR3BZCpn8CXlww8/VDR30tgLin379oF2P1QbZuVdonIjwEWub/boLNmYNLDCR50DRnRCuvps3IhNVf/vVMdetVYY8LEqFtCowcCFNN7/jFd7uKl73Tc8CR9sDNBbND7XuWaJqUsXy0TkIIJAMSHAFxj6ezdt2lRR3RlcOKX/NwXQuGDKKjsr7gwm8hEREYoCzuSeSX5ZB5PlJduC9PaRXGTr39QJPRs4wMX27u+w7ONlNX3SpElqfvye4qL1T/tDQA0OBo81sn11UFmfwe35/cfWgMWLF6NqVd3P156MwJ9Hw/RtNGM610SPElKoL2u85fyCgCAgCFQ0BCRZr2hXzMDxztvgr7eW6uhjh1d6GEYr5OFDYlLw7p+++pX2Ee2qY1Azw5TTcw5PE2Ljin7Dhg0VxZwUPFqhsWf86NGjSEhIwCOPPKIq3lSc/fHHH3HgwAFF2WOCzH0Y4eHhWPLpFzh+9BAyTKqgSp0usGncW3/KVh62eLZzTZWw57Us8e2332LlypXKXmb16tXKI71du3aqeu7m5qaOdePGDUUVZD8krWjoEUtVW1oCSVRuBMhEoSex1pNe29kKs4foetfPBCdgwSZ//QstBdwo5FZaQTEqVtBDYnSLBaTfj+9dC5vORIHWi9rLORfmSGeVEAQqOwJMvmkNxu+LpUuXqkqx5tJBqzHS4NmepEVsbCxefvllvPnmm0qtnAyo8hD8zp2z7rbtIsdEbQqy2ujFnteCYGRkpJoL58nvx2PHj+u+G+t1h3W9LvCpYYcpAzyxbfMG9b127tw5ZafGFi6K8ulxSUoH3xmConVic6XNGioP10DGIAgIAoJAeUVAkvXyemXuYVxksL/620W91ROrgw942xXqiIu2BOJ4lrI0e71Jo3eyMZzuy+oFq9FWVlYYMmSI8mUlBb1Lly6KqrdkyRLlTc6KSEhIiOr7bt26tRJ8Y8Wbom58kaKYG0XarkUk46WnhsHcvTnMHFyREu6LJL+jcGrzKDr0HoI+jRzR1L3g3mFW1EmJZOWF5+YHgMm7ra2t6m1kcJwcDxcYzpw5o+jtr732mhLmkaj8COTsXR/b3U1pHny6PQiHrsUqAGjvNnuId6kLMS0/FIoNWYwZ0u+nDfLEkq2BekXnrnUd8GK3iiMKWfnvJplhSSNw7do19X1CvRG2L/EPF1hHjBihqO/Zg8k6tUQmTpxYZtZtueHBFpvDvrHKwk5TiOd2TNIb1rRGvyZOID2dbJ/swWSdzAI7Ozu07dwLO/wyERsejLgzG+He9UnMf+1x1f7GhWkm61wMp1d6q1atFA7W1tb6w2VnFZGOT12M3CwiS/p6yvEFAUFAEBAE7kRAkvVKeEfQW5W2bQzS4D4bXU9R4QsTR/3isHRHEDKzeteHt62Gwc0N76P76aefVIWciTAV1XMGqx2sVPMPk2IK5OzatUsl7FRS16rYpPWtOhaGzWejFL3RyNhU19h3KxPBy8ehTbt2+PCDD5QYniHBZP3PP//Epk2b9D3lFCTiCw9V3HMb58iRI5XYHP18JSo/Ajl71+kkQIXkSauu6jUgnutUEz0b6qi1pRlRCXRsuKQ/Jds9KFDF4GeAwnJ1qlmV5pDkXIJAmSPA7xNNM4TfHVwczk0zRNMXYRJfHplSbOuiLkZutqPNa9lgbDc3VDG/zfDSkvUBAwcjvFonHMlaTIzY/imaeTlhwfw5d1wbMhH+/fdfkHVA+rzmgMKNyCoic+h0sK5/3tTECPMf9UZN++KzkyvzG0UGIAgIAoJABURAkvUKeNEKGvKqY+H4+z+dMrSrg4Wi8VJwrTDBhOW9tX4IuamjxRU2Ind+Dit7F3R9dAxog+VZ1RIeVS3hYJ07RZ22Ort371aUPgq58fyHr8Vh89lIBGb5wGpjoB9s97o2WDpxlKLJk9J38OBBVTVgNZ5UyLZt2+qHzBe0Q4cOqYoCX+BIhadnep06ddQ2VHufNm2aqqbnFlw8OHv2LLgAIXF/IEBNhK+z9a4zAaZSNcPeyhRTBnoa5JJAZggXg/hSzXuTFS1vb+87QOS9yaog7acMiY+3BOK/LNaLWrfSaUGqzzoF7zg+Q4KsEVpdsd2EPa8dOnRQvbxakPFCzQa2rzRu3NiQQ8o2goAgcI8IUDeGVfYt56JwJSzpjqPZWpqidyNHZatKZg3V7WkjGpdpCdN2z+v1LKK2LUaX5t6YPHnyXaNhe9fgwYPx5JNPKis7upyo54erKzwatVUuMnHJOrFU7ypxaGIWiDat735u3eM0ZXdBQBAQBAQBAxGQZN1AoCrSZlPYcxup84Fu6WGDNx6sVSRl6BMBcfhoS2CRpn5j9XTY1OuG5NCLSA29BBMLG9g36Y2GHfqjW3175U/NFw8tWL0mTY/09MNHjyEowB+wcoBt8yGw8mih365bPQdQQOv48WN4Z+JEPProo0rZlnR7UuxJrd+zZw82b96s34fqt+xjZCWFysC0rGGP/Ouvv66SKFLc2a9OGjwr7sHBweB4aIHDRIsLCKRV5vbiUyRwZKdyj4DqXV99+3OUfcDsU588wLPAzxQXh6i3wHuTi0fsKWW7BV+uGWSKULeBAliseO3cudMgXBTrZXugvnde26kDtSm6uxtEzdcYJkzQmaifOHFC3fNapY1J/OzZs1WLCvUdqKAtIQgIAqWHAO3cdl6IxvJDYfokXDs7mXIvdHVV4pdLPlmKfzZshlOvcTCv6oFU/8OI3P8L5syZo1q9vvjiC/Tu3VvZjZKB8Mknn2DLli3qWcQXQNqUkmlAfZZVq/7Cd3spUBeNlBsXEPnvt7iVmqTE+/hdKyEICAKCgCBQ+ghIsl76mJfoGWOS0pUNCyvTjIHNnDCyXfUin3PZrmAc9I29y7+8oAMyWTe1dYaVZxuYVHFAWlQAYk+th0P70bD26aASHfeqFvC0u4XgvStw5PAhJCbEw9qrFSzdWwCm5kiN8EPC5X9Rrf+7aNvQE32bOKFRTWskJiYo5Vva9lDNlhV1Vr9dXFzuGBYr6vPnz1dJEqsGfEH5/vvv1UvJP//8oxIkvryw0knRIXr1strIBIoVUVIpuU29evWUwBx77SXuHwRy9q5rM+dLMheN8ovk5GTF+HB3d8f48eNVwp4z5s2bp8SeqIVA1oahyXp4XCpmr/O/ywnh7T4eanGuoDh+/LjynOYLOJPznHTgU6dOKcVoqmVzIYxVOPa3SggCgkDpI0DRN7a67L9yE4mpOicIBlk1zW4tw8oAACAASURBVN1tcDMqAsfWfY/UKH8YmZjBydYS/fr0VgvfTMJ/+eUX9WyhEjyDzyJ+t7Eqz4Tex8fnjklFJ6bjraWrEXzob1i4NkLStSN48bknMeyxoaU/eTmjICAICAKCgFpYpaaXUUBAwK1atWoJJBUcgcuhiZi/0R+p6Tpu7Mvd3ZTFVFGDFUau8Bc2Ro8aic6DRuOmYzNcCNH1wN1YM0Ot/FftPEb3pgEg7tw2xP73N+yaDUDsqY1w6vkKLGs20p8udN0cdOvcAVPfHqevGPIFw9fXV9mvPfbYYyqxYEKdM5isszLOZIjq7uw5Z7LO+5z9jZpnOqnx2RMWJuj8nfZ7/k480wt7B1T87XP2rnNG7Bdd9kT9Am0QSW3nfUl7JLZl5BZHjhxRisxMjlltNzRZ57EWbg7AycB4/WHtrEyVPaMhyg1UzeZDf+HChbmOi9V0skpY+SfrhBZYkqxX/PtZZlBxEeA38I2YFCzdTou3XFrT+B19KxONXK0xoa8HzExN9N9Z/B7TvtOIAL/LyJYhu4zfn7nF5kPn8NPhm7iVmYnwbUvQo9/DmPrqkxUXQBm5ICAICAIVGIF8k3V6cTLZYbBq2alTJ7BixMok+57YgzlgwIAKPP3KN/R/L+t8orN04fDBUB+4O5a+QAyribxnpkyZgrjkdFwKicPkcc+huncTuHR6CuExSYi9sAsJl/bAod1wmNpWQ+g/78O+9VDY1O8B9qV3q++A3xe8iSEPDcSoUaPUxWKiwaSGCbuNjY2istO65+LFi+qeZKWdljyaf6x2hdeuXXtHsl75rrzMqCQQ4Ofpq90633XGgKZOGNW+YKYKK+Vbt25VdoRkdvC5SXYHq9U5q+xM2gubrJ+9noD5G/z143q8jQsebnEnsyQvPPiZYa8q+9DZ8sEqW4MGDdC8efM7duG4JVkvibtKjikIFA0BCq7uvxKDreej4B+RjOzL6LRbm9TfEy62+bu28HM9evRoxaxh5Z3/pyo87d809hgXKukIc/ZqkErW3Vv2wZzxTxfpXYLsof/++0+1uXHhm88eancwuCBIpg8V/Rlkt/F35cVSr2hXSfYSBAQBQaB4EcgzWWflkr29FOPSgiuyrGZShIgrsosWLYKlpSVeffXV4h2VHK3ICPx+OBTrTkWq/S3MjPHd0w2KfKx72ZFU8hUrVqgEWats835hUtK3bz/88tty/PD9t6jZbQyM3VqqU4Wum6uq571enIdXe7jj1x+/wV9//aX6z3nvsYeWX+zsQa9evboSpKMwHX/Hnjza15C2yyoCz83qoBaSrN/L1by/931vzTVcDU+Clbkxpg70UrZtBQX7QmmXxH5wainwQUsVZi54UswwexQlWef+M9deUwJU7F9976HaqGlvmGf0008/rSrrZKOwp/Xy5ctqUZZ6DtnVoSVZL+gqy+8FgbJBgEn7Pycj8NdxnZAs28rG9XJXPewFBcVSuQjH700+j2rWrKkKMNHR0Vi+fLl6ZjEoqDnrf8dVsm7ToCf6DxqClwppC0kLV7YDsWWNdqxctKQ1KvvoGXxPoJUqFzL5jIyJiVHvk6z6SwgCgoAgIAjoEMgzWWcFs3PnzvoVUG5Mj1JafjDhYrLEXmFSPfnymbOSKQCXDQKstrHqxqDgFJPesghSaZmwsOLNVXJ63/bo0UOt6PP/Y8aMUVR22rqlZtxCSlom0lJT4GhrpXrpuAhEARxN9OrcuXPqS5w/Z1LOYA8eXwKYiGt+sXzpYD87K++sYmohyXpZ3AWV45zs4TzkG4sa9uZo5m5tkE0g731Wk0iD115+uejEBSv2kGa3Myxqsh4Rn4ajfrFwd7REI9cqBo2LV4TJeq9evRQVlsHPG0UUnZyclIWi5k0tyXrluH9lFpUXAfazUwi2poMFWtSyKbA9h0gwWafwJT/rmmsKq960LyVTks8HLb7feg4rls6AdYOesG/YA+N7u6NFrYIXBLT9qRlD9g7fG/l8yR4XLlxQiTwXDjSGJhfiqS1D21fte77yXj2ZmSAgCAgChiGQZ7LOhzkTIf5h8IFK2vEPP/ygknPtwTt27FiVHHFlVKLsERj760XEZ9mu0Bu6o0/R+9XLfjb5j4CLRSNGjLij1/fSpUvgPckqIXttJVkv71exco5v5cqVSuWdyTorVwwuOPHllL3irGhrUdRkvajITZw4UT2/6bOsBQXnSFelUKO28CXJelERlv0EgfKLAKvXQ4YMAQUu6QbB4M/4bKJNI9/9tPALDMG4N96AiU932NTvrmjw0wd5wdrCpMAJ0pll2LBhaoGS7LqcwVYhLmDyGcniD4Pf32yh4/c3VeolBAFBQBAQBPKprLOfiQ9NKmVfuXIFn3/+ufK/plAXk3XNj5f9j3zpMzRZZ4+StgAgF6B4EQiJy8QH2zRaHDC9jzMcrAr+Ui3eUZTe0SicQxX3bt26qbYM9t4yQSKtji0cdevW1Q+Gq/XfffedenGgTZuEIFCSCJBRwsoV708ylMgC4X1J5gdbQ8gQ0YK2aWSC/PnnnyU5JP2x2SJCSv57772nXpLps8wWkxYtWuCll17Siy3S1pCaE2TEcFFMQhAQBCoHAlyw4yIi2WpkvfEZxKSZGhts29GCC3YzZryHVM9uKlk3MTbCs+0d0LRGwS03hw8fVi1rPCarQmTw2Nvbq8SdTExS4dmCw6q7VkWnCwufS48//vgdLTmVA3WZhSAgCAgCOgSYr/B5aGjkWVknLZJ/vLy81LFYWafX7q+//npHZZ1JPasy2Wmd+Z08ISFB0aIkih+B3f6Z4B+GkxXwQitTmFfeXF3Nkz3tTMQpZmdiYqJEbLio1L9/f6XmTn91+l2zhYP9cxTQIQ2f93JOWl7xXxE54v2MAPU9jh49quzbeP+xX5PJsFZlYvWd/Zt8iWXbiGahpPmwlxR2fCHmolVaWpp6YefzmPoOfI6TPUWxJ36uuLDKRJ7tKHy5ZhUu+4t8SY1PjisICAIliwCp8CzA8HPPF0Y+A9q3b6++FxlcbFyzZo2yNuXzwsjKAbCwVQl7u7Zt8EiDgl8s9uzZg99++00tBlA0jn9Tc4bPGCbkH3/8sRKFffvtt9XPGFwc+OijjzBw4ECprJfsLSBHFwQEgTJEgELDhXFgyzNZX7ZsmTrQoEGDFM2YlRiuxpImSREivrixUsSHPBN5Poglyg4BqsJSCMs3PEkNgn7LbzxYSwnPVObgDcyEiIJZFJZjIsQKIYPJ+vbt21UilD2oSEvvaOmJq8x3RtnPjQuTBw4cUPcfH8y8NynqptkEcpGJrRw548knS94iiQk5e+o5Ri50tWvXTq87wmf6rl271Ocpe9BmLqdifNmjLCMQBASBwiLAJPzMmTM4f/68SsjJoGRCrTlVUE9m3759+sMG30zBgauxsKjZEHY1amPpyLqoUkAlgDoxpLqzYq+pzNOmcvLkyYqxw2cMHYf4e63CxGcPi0R8Bj700EOFnZZsLwgIAoJApUQgz2SdVUj2NHGlkxR3Cskx+OLJn7MfiRYcOZWNKyVKFWBScckZmPDHFSSkZKjRGmoxVQGmJkMUBAQBQUAQEAQEgTJCICAqGbP+8UNymm4B74WuruhWzyHf0VCLg24tTMa5SMngojrbKyluSVbR/v37sWTJkrt61rmfJn5XRlOW0woCgoAgUG4QyNdnvdyMUgZSIAKXw5KU73Jquu7LdGx3N3SuY3g/RIEnkA0EAUFAEBAEBAFB4L5DID4lA/PW+4NJO6OZuw3e7lMrX/V5ahM98cQTSsxOo9ezLe37779X+jFhYWFK74i6R1SD58soW4cOHTqkfp9d1+O+A1wmLAhUAgRoB7lq1ao7ZsI2VH7enZ2d1c/ZHkj2Nlk1bGXlwl6bNm2ErZ3j+kuyXgk+EJzCvisx+Gp3MDLJhwcwf6gPajlKa0IlubwyDUFAEBAEBAFBoMwQ+Obf69h98aY6v5O1GaYO9EQ1u/yF5tizzuRcc8Rggv7MM89g1KhR6jgU1tyxYwdq166t2JoU4mQ/u1TVy+wyy4kFgWJDgNoXFLGsU6eOvsWGi3AU3mVrDFtV2fJC3Z5+/fopO2e2tdLambbNErcRkGS9ktwNvx8Ow7pTEWo2tFX5fHS9St+vXkkunUxDEBAEBAFBQBAo1whcCEnAnPX+aoxUhX/jQXe08sjfc53JN5Xm2ZtO9WM6tNC2kv9m8AX04MGDqr2SL/GNGzdW22i6HuUaEBmcICAI5IsAk3UKSFJMkm3TOYOaPnSiYZu1ZmdLgUm2yNA1R0KS9Up3D3yw0R9nghPUvNrVtsXrvWpVujnKhAQBQUAQEAQEAUGgbBB48/fLiIhPUyfvWs8BL3Z1LZuByFkFAUGg1BCgFtaXu68jLjkdr/dyR1VrM4POrSXrTMaZrBsZGSmquxbUrKDFLdk0DzzwgKq08/9crJsxY4ZB57hfNpLKeiW40pm3buHV3y6rDxJD+tUrwUWVKQgCgoAgIAgIAuUIgVXHwvH3f+FqRLaWJlg8vC4szYzL0QhlKIKAIFCcCFAH67MdwTgeEKcOW93OHJP6e8LFtuCEXaPB01mMzBlHR0dlydijRw/Vk0572M8++0xR33v16qUEzVlVf+uttxTDRuI2ApKsV4K7gaIvU/7yVTMhPY22KvZWOpqZhCAgCAgCgoAgIAgIAveKgF9kMmat9UNqhk7I9tUe7ujgY3evh5X9BQFBoBwicOsW8MvBG9hyNuqO0fVq6IhnOtWEIcbQZ8+eVe0tTDbpDEHLxunTp6NLly7qmPHx8Uq7glayrLqPGDECo0ePvqMCXw6hKfUhSbJe6pAX/wnXnIjAH0fD1IFr2ptj9hBvWe0ufpjliIKAICAICAKCwH2LQGxSOuZt8EdQdIrCoKWHDd58MH9V+PsWLJm4IFCBEaBY9Zazkfj1YOhdszA1NlLJevf6+ds35tyRlfQXXngB3t7eivp++fJlLFy4UFHkhw0bhvPnz+P3339XVfXJkydXYPSKf+iSrBc/pqV+xJlr/XAlLFGdt0XWlyc/TBKCgCAgCAgCgoAgIAgUFwJf7b6Ofy/rVOFdbMwwdZAXnG0KpsQW1/nlOIKAIFDyCFyLSMKcdf5IybKDNjMxgqmJEZJSdayaKubGmDrQC55OloUazIsvvggnJyfMnz8fFJM7fPiwsmq0tdWJVZ4+fVrZOf7www/w8vIq1LEr88aSrFfwq8s+9Ql/XAUFIBj9mzphVPvqBtFTKvjUZfiCgCAgCAgCgoAgUIoInA6Ox4cbA9QZ+fI+oY8HmrhZl+II5FSCgCBQkghcDU/Coi2BiEnS6WDRYWpcT3f1/2W7gvWnbuZugwl9asE4j+Lgvn374O7uDk9PT2RmZuLkyZOYNm0ann76aVVJX7RoESgy99VXX6kEnkF3iJkzZ4K2j9rPSnKuFeXYkqxXlCuVxzivhCUpWhpFIBgvdXNFl7qFo6ZUcAhk+IKAICAICAKCgCBQSgi8/OtFxCXrCgR9GlfFUx1qlNKZ5TSCgCBQkggkpmbgg40B8A1PUqehDtYznWqgR31H9f8f9t3AjvNRuJU1iIHNnDGibTUY5ULmZTK+ZcsWuLm5KYV3Pz8/1K5dW1m1UWyO/ewTJkyAs7Mz2rRpg6ioKNDObfDgwRg3blxJTrPCHVuS9Qp3ye4c8P6rMfhyVzDYX8KY96gPPKpaVPBZyfAFAUFAEBAEBAFBoDwisPxQKDacjlRDo5gtVeHNTaX1rjxeKxmTIGAoAklpmapy/p9/nD4Z79ekKoa1rQZzE53rQ2JqJhZs8gcLhQxzU2O88aA7mrvb3HWa6OhoUBE+NDRU2bK5urqiWbNmShlei4CAALVNXFwczM3NVWLfsGHDO7YxdPyVeTtJ1iv41f39cBjWnYpQs7AwNcLXTzVQK2ESgoAgIAgIAoKAICAIFDcCfFGfu94PaRm6KgFF5tp46XpOJQQBQaDiIUALaC7CbTpzW/m9bW1bvNGr1l2TOR+SiA82+iMjq0ro6mCBuY94g33tEiWDgCTrJYNrqR11waYAnAqKV+fjlyW/NCUEAUFAEBAEBAFBQBAoCQTYuzp3vT+u39SpwvPd4/VetSB1gpJAW44pCJQ8AjsuRKtkPTlN11Lr6mCOiX3z9lPfei5KKcVrCXu72naqDdfCVFeBlyheBCRZL148S/VoXNN+7bdLehGIsd1c0Vn61Uv1GsjJBAFBQBAQBASB+wkBvnt8sTMIB67GqmlXtzPHtEFecKxiej/BIHMVBCoFAmeCE1SlXAu2tswZ4g1H67w/z2TVfLo9CMcD4tRuZPQ+34WaWfaVApPyNglJ1svbFSnEeAKjkzF5la/ag6qsHz9eB05ioVIIBGVTQUAQEAQEAUFAECgsAkf94rBkW6DazdzECBP7eaJhzSqFPYxsLwgIAmWIQFhcKhZuCkBITKr+s/xqT3e09iy4reX6zVTVDqOpxjtam2Fyfw+QFi9RvAhIsl68eJbq0daeiMD/joapc9awN8fsId6wMsufgrJ37168//77d41z69atd/1s+/btSrWRghD0Q5QQBAQBQUAQEAQEAUGA9FeqwlNwikHb2NHtqwswgoAgUEEQoOXzjDXXEBqrS9RZHX+8jQsGNXO+awaJiYkYP348rl69CqNs0u9j3pyOzWEuev0KNwcLjOtkizdeexnx8fHYvHlzBUGjfA9TkvXyfX3yHd3MtX64EpaotmleywbjH6ylKuz5xa5duzBnzpy7EvZOnTrdsVtISIiyTqCCY40aNfD5559XYKRk6IKAICAICAKCgCBQnAj8fOAGtpzVCVKRAr94RF2YSuN6cUIsxxIESgQB0ti/3nMdB67GqOMz/+7buCpGt6+Rqw1bQkICXn/9dXTu3Bn16tXTj6le/QbYcCkN7GFnGCMT5hfXIOXGBQQFBWHnzp0lMv777aCSrFfQK06P0wl/XAFXxhiGep1qyfq2bdvynfl3330HVuHr16+PwMBASdYr6H0iwxYEBAFBQBAQBEoCgUuhiZi33h/pWarQb/fxQEuPuy2cSuLcckxBQBAoGgJUfl9/KhIrj+iYuQwvZytMHeABK3OTXA+qJesvvvgi2rdvf8c2FKWb/NdVhMelISM+EuFbF2HsuLfx+YfTJVkv2iW6ay9J1osJyNI+zNXwJPUlmZKuo6C90NUV3eo5FDgMLVmfNm2a2rZ27drw8PC4g9bC5Hz69Omq+r5ixQpJ1gtEVTYQBAQBQUAQEATuLwSiE6kK74cbWf2uHevY4+XubhADp/vrPpDZVhwEuK62TSm530DWGhu8XazwVu9acMhHIDJ7ZZ15g4ODgyrmWVlZqcn7RyZjwfor8N28DGaO7nBu3A3X/jdVkvViujUkWS8mIEv7MP9ejsE3e66DK2QMehx6OlkWOIz9+/fjk08+Udulp6eDN0C/fv3w8ssvw8zMTP1swoQJqFWrlupPWbBggSTrBaIqGwgCgoAgIAgIAvcXAnzZX7I1UK8IXdNepwpPNWmJwiMQGRmJsWPHIjo6GsbGt/WHJk+ejB49eiAzMxOnTp3C999/j0uXLsHS0hKPPPIIli9frloWtWAi9dVXX8HR0VH9iJpE//vf/+Dn54dq1aph1KhR6N+//x3nKPxoZY+KhABvj/D4VGXPRnFILawtTDChby3UrZa/OCR71qdOnYrr16+r+5C5g6enJyZNmqTyBd5/X/y6Gn+v+BHOvcfDyNgUN1ZPx44dO3Ol1eeFHY//9NNP31FAdHd3V/c8IzU1FatWrcL69etx48YNVXB89dVX0aJFi4p0OQo9VknWCw1Z+dhh/gZ/nL2eoAbDL8YlI+rCrIB+de1Gz8jIUKthcXFxoIgc+9EnTpyIPn36YMeOHfj0009VQs+K+wcffCDJevm45DIKQUAQEAQEAUGgXCGw/0oMvtgVrMZkbmqMSf09UK+6qMIX5SKFhYXhlVdeQe/evdG8eXP9IerUqQNnZ2eEh4fjvffeQ9euXVWidPr0afzxxx8qaWc/sa2tTsHb1NRU7c8CDIMLAEzqra2tQXblgQMHsHjx4jt6j4syXtmnYiAQnZCG9acjcdA3FjcT0/WDtjQzVkwYQ5TfmYyzum5jY4O0tDQlNEfhad5T/DslJQVvvfU2HBp0xnW71shIiFLJ+pTPV6F3o6oGA8U+dxYK33777dvjtLTUJ+PBwcFYunQpBgwYoBL6NWvW4Nq1a/jmm2/g5ORk8Hkq2oaSrFe0Kwbgcmgi3v/HT42cdLNnO7uiZ4OCKfC5TZU3/vPPP49Bgwap1anXXnsNrVu3xsMPP6w2/+yzz8BtmLRztTa7CmQFhE6GLAgIAoKAICAICALFhACFqqgKz75VxsMtnPF4m2rFdPSKe5j4lAykpGXidr274LlEhIdhytuv48WxY9GvT+8CdwgNDVWJOIM6Q1WrGpYUsUrPAg0THonKiwDbZM9dT8D3e0PAlhUtmDfYWJpgeNvq6F6/aLkDj7Vw4ULs27cPX375Jf79919QC2vqzDn4cGMAwiPCEb7xQ/iMXIAJA+qgrquDUpsvKJisk0nyyy+/FLSp+r2/vz+eeeYZtWDA3KWyhiTrFezK8sM36x8/1R/CoJ/hzIdqo4p5/pZteU2TK1KkwI8YMULd8H379kWVKrdXxXmDsBJPOhU/PBYW4p9YwW4ZGa4gIAgIAoKAIFBiCHy3NwQ7L0Sr4zvbmGHx8LqFor6W2MDK6MC0wlq6PQgBUcnIxk4vcDQZidEI37QQ9Vt2wEPd26Cac1U0bdpUVcpzi2PHjil9IVLmKfzFqifdexo1apTnuVhZZ2LD6qS3t3eBY5INKh4CvOdOB8djw+lIxcDNfg+SgctKd/cGDnC1L/r7PPOCuXPn4sSJE/jxxx8V4+P8+fOKtcuFu9T0DGSmJMDY0hZuLXqhda+haORaBS1q2cLFVsf4yC2YrL/55puKYcIgzZ1/8orffvsNf/31l1qsYkGxsoYk6xXsyp4Milc9YlzNZgxu7ozhbQ1fxV60aJHqfSLFnR+2r7/+Wq2M8ecNGza8Cw2hwVewG0SGKwgIAoKAICAIlCIC50MS8cFGf9B7nTF9kBfq17h/qfDrTkXi98Ohhb4CGUkxiNz5BTLTkmBpagykJaJ69eqqV1hLrEmV//nnn5GcnAwm6x07dsShQ4dgbm6u3uliY2MVBZ77aLR4JlEbNmwAe+KPHDmi2JSPPfYYTExyV/4u9MBlh2JDgO/jM2bMuGOBplmzZqqKzbh586ZKTPfs2aOo5+3atcOzzz6rElp+/GKS0vG/I6GgrlX2oKUiheQoRk1tCVLN2UaR/R5gK8XAgQPVbsePH1cFurNnz6r7qG7duipH0H7PJJ0LPg899JC6n3LGj9vO4ae5r8Jt9J22zyyu161eBb0bOaJedWtYWxjDgvd6VtA2msk6x0W6Pan31NVi8q4tWlGD4eTJk6qqzoIjx8XPgtb2wUN5eXkp3QYG/d5/+ukn1fbL3vsmTZqohS06XmWf/+OPP66fC8dBnA8fPqzGwdYTFjRr1qxZbNe6MAeSZL0waJWDbb/YGYz9Wb6IXCFb8JgPXGzNDR4ZRUYozMAHOkUieJMPHz4cLVu2zPUYXIHlh0F81g2GWDYUBAQBQUAQEATuGwQi49MwZ72fsm5i0Jnm+a6u96UqPBcsJv5xFWFxqUW6/pkp8TC2sEF1O3M81TAZHy34UCUerKAzIWeyxoSbQerxlStX8Oijj6o/TCouXryIefPmKQ2i5557Tm3HxOPMmTNKp4jJII/x1ltvoXHjxkUao+xUcgiQSk4XJq29gWdiYqkV05iAMvlk8sg2CGpMMfmc9+FCrD0Rgb1XYsDPY/bwcrLEkJYuaOxmDSszXWJMRi2P2aFDB/2m1EGgACGDbFsmrxSPO3jwIP7++2/Y29vrk2j2h7N9ln9yY9zeCA3F6FGjUHPkp3mCRb0tsoPrVrdCKw9b1Ha2BG5lKqFrHpPzZLJMDS3iQVFEBhcQKETHhSvez/w3dRuy97mzwk9cGFx0YMW+U6dOSqCOSXhERITyjM/eCkJWCufLIK5s+6VNHfcl1Z//njVrVsld/HyOLMl6mcBetJOSWvXOn1f1q9eDmjlhRLvqRTuY7CUICAKCgCAgCAgCgsA9IsAEddHWQJwMjFdHcnOwwNRBXrCzvP8qt3svx+DL3bcF99im6FHVMLrxMf84RZ/XGApvPlgL639apAomrGLa2dnddaXo3kNVbBZUmEwx3nnnHVWQYYKRW7CCymSFKvISJYMAqecUc7uFW6hibgKKuRkSTNbXrVuHJUuWFLh5ZuYtLF7yCbZt347aoz5GbNLtvnTubGNhgp4NHfBwC5c7qtf8HZN1Vqw1faqCTkZGbs+ePdWiUWHCLyIZOy9G40RgPBJSMvTaFrkdg4VH9tC39LDRjzc2JgYzp7wNL28fvP725Lt2i4qKwox3x8PaygI//PijQQuE3377LUif54LESy+9ZNB0uADGRTIuWpRFSLJeFqgX4Zx8eH+0JRCng3RfhlWtzTB7SG2xSCkClrKLICAICAKCgCAgCBQfAnsu3cTXe66rA1qYGWNyf0/UqabzYL5fgppCc9f7wzc8SU2Zqvjv9PMwOFEjhXnGmmv6ymj72nbwXb8ESYnxqs+cFdacwYR8586dKjHXrNqYjHNbJhi5xfz585Ui/Nq1a++XS1Pq89x8NgprTkSACbWbowV8XKxUEtqwpnW+Y2GyzkRy9OjRivZNejsr3tkjKiENp4LicfZ6Iv5d9RUiA86j+kPv6zcxNzFC1/qO6NXAEbXyWChisk7GBkXZeK+QZaG1TeQcIBNFVqCHDBmCN954o0hYJqZmIjg6GdcikpXVI1tntEWp/A6YkRyL8M0fw9K9KRxaP3bXppmpiYjY/imsMhPwzJgX4Ghjofzf86OrL1u2TFkZsrLerVs35Rx51wAAIABJREFUpdPFffJTk3///feV9eEPP/xQpPnf606SrN8rgqW0/6XQRKWwyC8DRs8GjnimU00YIK5YSiOU0wgCgoAgIAgIAoLA/YgARaVe/e2S/h1laGsXPNLSpcShYD82nWzYr6q51bDPmz2+GqWXvdz0J2fC26pVqzvossU5QDr1LNgcgKRU3XvayHbVMbCZ4XZSpLWv2HYC0VVbAEbGyAg5i+jjf2P0yOGqX5Z9xFu2bFGUd4ppsWeXSYTmd00M2ObIROTDDz9Udle//vqrqrIPHjxY0ehJhyc2tHIztKpYnBjdD8dihfuV3y7lOlVbSxP1/t6xjr0qtlmbm9whxrh//37lwsRealK2Y2Ji8Nhjj2PIiKdwISQRuy/dBPMBJroZiTcR+s8s3MrMAG5lwNjEFOxN5+egTZs2mDNnjn4M7NVmVZhicKRy//PPPwgICFDbsi+cbbHslefnI3vQsm3z5s34+OOPlYgcE9ziiPjkDDWXvVduKgZCQkomMm/dQuSuZbCu2xVmjq5qXnGnNiAp6CSqDZgEUxsXxBz9AybWVWFVi58RIyT6H0XcqfUwtrSDhbk5rE0z1HxGjhypKuc5xRn5WdDYKGSqcP5MhIk1W0O6d+9+1/TYRsKWEn6GNOG74sCgMMeQZL0waJXhtr8cuAGu1GnBqnpt5/tr1boM4ZdTCwKCgCAgCAgCgkA+CCzbFYx9V3TCVqwmfjjUp8TxotDV7NmzFa1XqywzKWWljH8zSBFnIkzVdPaxTpkypUTGteJwKNafilTHJu150fA6sLPMXck9twFcunQJrPqdueSHzIx0GFvZoV2XXpjy0nDlZ80eZSZbTNopLsa+Xgp/UTiOVHgGFyrYa8ykgwlfYGAgvvjiC1y4cEElZKyektI8bNiwPCupJQLOfXTQ7CyTvKZNGzNXB3N4VLVE81o2qmeb9wyTY15bEzMLHLgQgp//2oKA/X/CvfcrSLXzun24zAxEH/4dyUEnYeboDkuk4oUXXkA1O3NVxGMiynuDQU90tlEwUWX/NZNy6lSxr5ufCfZ88zPC1giKTmcPJqr8vFCUetKkSWqf4oz0zFu4EZOKoOgUnAyMw57NaxB2fh8yk2JVMm7m4Abbxr1hUaOBOm1K2BXEnVqHtJvXQZl7kyqOsK7bCVZe7eDkYIvpfZyx/p81WLVqFRYsWHCXMwIp8Bs3blS/4yIXPyPh4eFqUYv97xSiy85gYeJPJgoXxrjYx89XWYQk62WBeiHPyT6PN3+/jKQsH9OOPvZ4pYdbIY8imwsCgoAgIAgIAoKAIFAyCPwXEIfFWwOVKjWD/dqGUOHZ35uYmgFSZY2MgKpVTGFsIG2QyTqryOzxze1FmpVkJsCsmvFFnEJUJZGsp6ZnYvzKK0qNm3EvmkLf7g3BriwrPGsLEywdWfeunuOSuYJy1HtFgPcyF600IWgm4LUcLRAal6Z6tvOifvO+f8DbHm29bPFfQDwOXYsF76lb6akIXTsTVXwegF3zh3TDy8xAwtV9SL+4Fd1GvoWISwdxKz5MfQ5yCyaoFBXs1auX0jNgst6lS5c7NqVbABkXbKnQggJvrKazOp3Xse8Vr3vdn4n+9NW++vzo6Y414W50Q1XAZ86cqWjuCrLMTMUQ4KLEtGnT8MADD9xxago1crGDDAKNXcBq+8qVKxVbhS0lZWl1mGeyToEDX19f/WQ4YdpBcJWBKxa88Hzo0dtRouQQ4Af/qz3BoGgJgw/uWQ/XVkqhEoKAICAICAKCgCAgCJQHBKgGT1V4TY26V0NHPNspb6sjtvWdD0nAUb84+EcmIyQsColnN8LbPgN0u9GC1lSs7DH4Drp69WolukbaNxWc+X/2+JIa7u7ujgYNdFU4Bl+4+aJL8TUmKSWVrG88HYnfDuns2ijsNWOwl1K6LkpQm2jxtiCVrDFe7OqKrvUqr4d0UTAqr/vQVnn8ysuK2s2gtXL/pk7KKYHVY/aanwiIQ3TW7wuax630FNz4exrsmg+Gc+PuqF/DCv6H1uPSvrV4d9K76Nmjh6LNc9GKbAlWyplsVq1aVX9oVtRZaWdCSgZKbsk6k1L2yms6BrQGZIsFGRv0U3d1dS1oqGXye35GPt4SqPzkGWQq9K8ZgVkzpirGjZaUs5pO1gDbSUhnJ07Zg4r3kydPVraIVIQnu4Gq8dQQoA0ie/vLMvJM1um7TUGB7A89DpQ3BQUP6LVHCwH2QVBwIOfEy3JSlenc12+m4L211/Q9UO297fBKdzeQQiMhCAgCgoAgIAgIAoJAeUCAlNaPNgfgTLDuxdnd0QLTBnrBJksVnlXF+JQMhMWmKoupg76xqtqoRXpcOCK2LYFDtVpo5l0dplkJOxNxUlbZvztx4kRQAZqCWKSvXr58WSXt7E9n9Yw/4ws6bZxyCrKVVLJOVsB7a/0QcjNFTaWpmzXG964F82z+0YW5PjweheZYNWQ0c7dRx8u+gFGY48m2pYfA7os38c2/OqFF2qR9PrreXfcBPyengxKw5/JNXAtPQmxyhn5h5sbqaXBoPwqmttVxKyUBMSfWoEp6FN6c+xXaeNli++YNylaMSSfbGRhMsplsssWBORkTbVaJaXWW3UdcS9a5H3u1mdxTXI0/J9WblXd+brg/2SfsaWfCy0UwLcrKZzyvKxgdHY2ZHy5FiF1LGFdxhGlGElJP/gEro1RFdedzgToP/DfnS194zpc9+2PGjFGLGMHBwYri7uPjoxYmGLR7Y+LOCn32Kjy3Z0tKaUehknX2xXAiXH1wcXFRD05SJCjln5+KXmlPqjKdb/V/4Vh1PJytGSqoLMoHt4QgIAgIAoKAICAICALlCYEdF6Lx/d4QXbJiboypA7xgX8UUx/3jcDIoHixAhMWmKTGpnKEl6169X8CsZ3rdVZnesWOHouqymESPaCYVTMDJ9OTLNnu4jx07pii7zz//vKqgZY+SStZZ1WN1T6uEP9/FVVlQ3Utkr9RThGzOI95wsTW7l0PKviWMAJPwiX9cUVV0RlsvO7zxoHueZ+VHIDY5HcE3U3AxJFGppF/auQIJweeQFB8Da0tztGjWRAmlNWrUSB2HCSdzsewLUVykGj58OJ544gn1O/q0b9q0SX1O6tWrpz+/lqyTqXLx4kVQnJEVZCb5tGWj6CB1H6iJwKSdmg9komSPNWvWlDCKhTs8nwHsN/9z3VakJScAxiaoXb85pox7RtHWyaxhzvrff/+pJJuFZQpOkqHDuXGOXLCgcB6xZW7LGDp0qHqu5FzwY4LPhL+0I89knSsKNJ7npBikAVCoguIW5PtrFAuuOvD/5ZUiUdqAFuf5SBF798+riIjXffDZ+8UeMAlBQBAQBAQBQUAQEATKGwJxyRkYt+IS0jN0yXgNe/M8k3P+ntViW0tTZTF16qIfQjYvhn3b4Rj70AN4oK6T/gWb2zIh53voJ598op82K2S0U6KAFinwDFYdKa7F99bsUVLJOhcnuEjBoNr3JyPrwtzEMF/tvK4fE7/Xl19WyRxjQFMnjGpfNuJW5e0eK6/juXgjEbPX+anhkfv6bOeaSvm9tGPv3r2qX5uFVK1nm2PIjwZf2mMs7vOtPhGBP4+GqcNSJ4A6D/S3ryxRoMBcWloali9frtQCe/furVZsmJxrqpuvvfaaoksYmqxzFYQUJomCEdjpm4aNF3R0MrKpXmpXBZ5VpVe9YORkC0FAEBAEBAFBQBAoCwR+OBKH8+G36e05x8BExtHKCA2djeBT1UQl9FWtzfDT7mvY+dtHSgXa2tICNZzslAUVq35UoWbFnJUuWrVpcfr0aUULZiKuJev0GW/bti2efPLJO05NETpW0orTfikh9RYW7I7TC1wNqG+O7j5VigX2decSsMdPV6whpXpiNzvYlINXQNrg0WKMOlYdOnTQz5WVWlZl2SPNa9GxY8f7inW7+XIKtl9OUniwg+PtrrZwti79hJGq5uzPpqgir5EWVDRnAj9u3Dj1+ahMEZGQgS8OxCM+VbdI2K+BNXp6l18mCp9Dzs7OBl+CApN1HonqgPxDWhEfdkzOeRLuTCl/XnxDT8p9wsJ0qx8SeSNwMykTnx1KQpLuOY26zmZ4orm5StolBAFBQBAQBAQBQUAQKI8IXAjPwPJTKXrlaybnpMTTV9q7qjGaVjOBu52u+pg9zoem4uf912Fs44LMlAQ0Tz2EXVvWo0+fPoqiy3dNJoFjx47V70ZaPK2pKHbM3tqtW7cqL3G+p7K/luxQzdaMhSf2t9PajMl/dhGuouK48WIK9gboqt+2FsYY284SDpbFoykUEJOJH48nIyU9KwGpY4Yutcs2W+c7PPt//fz8VI8zqdcM9kyzz5f9vWyLZTLPfmmyGzQLvaJiXBH2I6X9i0OJuB6nu1b1q5nhqeYlf61YACWzpF+/fgpn0rvpekC6N+nfpHhz8SQuLg60YaONH2n11Hzg/V/cVmxlda1I5Pn9VCrOhemSJi4GvtzOEtbm5TNpYssOxTENjTyT9T/++EM90HiRFy9erITm2BNB+fr27durDykF5lh554Mzp/G8oQOQ7XJHYPv5aPy0P0RvgTK2uxs617EXuAQBQUAQEAQEAUFAECi3CNCC7Yd9ITjqF6va99p42aGOixWq25srpfS8IjQ2FXPX+yMqQffCPaS5I3b8MFsl3Oy/nTNnjqLFk92pBSuIv//+u/o530MpEsV3V1bkmSySFUoFbAZfeBlMUEgPZuXxXoKK36Q9c9yMNp62eK2XO0yLSQCYPfDv/+OnlPIZDWtWwYS+HmVq40brKyrxs4ret29fkMXABJGCZqzWaoLTZNCyN5qCgOwHruwREJWM6auvqQUq2rDNHuINL6c7+71LAgPmYF9++aVaHKG4HBN24s18TUsGuUhFtXetV5v3P/u1eW2yMyNKYnylecxDvrH4dEeQOiXba958sJbysK8MkWeyzob9c+fOqTlSOZAUeAaVNilnzySeqvD8gEoULwL8sFMJVHtAu9iaY8FjPqIEWrwwy9EEAUFAEBAEBAFBoJwgwD7tDzcGKDs3ho+zBUI2fYxbGWmqaEQ3Ivbd0jdaCyYi7FvPy2e9JKdGQbCl24P0/flUbG/taVusp9x/JQZf7ApWxzQ3NcLsh73h5lg0SzjWfP0jkvH9vuswNTbGS91cC2UDzASdPt0UlqbYNHMDJutcEGEu8PTTTyuRLi0oUsaEkUlhZQ7i+tmOIDBZZNA+bN6j3pV5yuVybsyd3lp5BZFZi30dfOzxag+3cjnWwg7KIBp8YQ8q298bAnsu6awfSKvhCt2EPh6VZnXo3pCRvQUBQUAQEAQEAUGgMiLAXtvT4cDeiCxRrohLiNr3A/r3eVD1qR84cACzZs1S9N7u3bsjIiIC7777rqK7M4Ekxb00g4n64Wu6BM3NwUIpthe3vRoXMCavuoqQLBu3znUdMLZb0TyvWf39aHOgnrnAquMbvdwNtphjgk767ptvvqnYC1qyzuId7fVIgWdrrGYXxn+z6k5NgdII3g/Lli1TzAmyJjRLaSqer169WimgkzZOhfQhQ4bcYUl2L+OLjE/D2/+7Al4rxuDmzspfXaL0Edh5IRrfZblRWJga44OhPpXCRUGS9dK/l/I9I/01J626iqgEXQ8UKWSTB3iWKe2pnEEkwxEEBAFBQBAQBASBSoYAEyr23ybCCqxWZKbEw6deA3w8b6ayl2LfLRNGsj7Zb8v/s0+dyte1atUqVTTC4tKUTZdGe36hiyu61rs3u7a8JrD2RAT+OBoGpoLGRkb4aFgdVCukjVtSaiY+3hKACzcS9achW/+lbm7oZECL5ZEjR0AKPP+w5YAaAlqyzgP++eefqh3Bw8NDXRtfX1+1mOLl5aWU+ksjKIBNpgWTdf5bWzSgiwAXeug7zt9t3rwZ6enp6l7j4sO9RvYEkZhO6u+JRq6l78V9r/OoDPtHJ6Tj/X+u6V20ejV0xDMda6rCZ0UOSdbL2dU7cDUGX+6+rhdmGd2+Ovo3dSpno5ThCAKCgCAgCAgCgoAgUHwI0BM5ICAAK/dexX8BsTCxtEOzhj6YOriO/iSs1LJnmn8z0WIyyIS9tOPrPddBFiSDrYrTB3kqRfuSCL+IZMzb4A8WcxhDWrrgsdY6P2hDIiktE8t2Bisf75xB4b8pA7xQ2znv/mr2n5PuzmR31KhRMDIyuitZ53GZoLNVlkmyvb29UiSvXr06JkyYYMgw72mbmJgYpfL/8MMPq4WD7Mk6RfAoqjZo0CB1ju3btyv9A7ZVUGjtXoIMWPZJawwLhyqmWDS8zj1b993LmO7nfbl4xhyKuRTD2cYM0wd7wamEPpulhbUk66WFtAHn4Yd+weYAnA6KV1vTI3Dx8DqwzkeQxYDDyiaCgCAgCAgCgoAgIAhUCASO+cfhk21ByORLEaCSn2q2Ja+sbSg4EfFpmPXPNT0DsnNde7zY1VVVvUsimIAwWaePN8PbxQqT+3sqhf2Cggj+fTwcq/8L1wsWE8uoxDR9r30rD1u8TmE8+o3lElR6pzUe+881ZXeqwdNGj05QZDswKc8e8fHxGDNmjBKco4VbQRGdmI4d56Ox/2oMutS1x6DmzgYL9VFkjWOg8jmp+EzCsyfrdAog84I99NyGaul//fWX0t8y1Mkqr/GnpGdi/O+XEZusW0h5qmMN9GlUtaDpyu9LEIEzwQn4cKO/YqKYGBvhlR5uaF/brgTPWPKHlmS95DE2+Ay8wRZuDtBX1cd0rokeDbJ6two4CoU/aJtRv359ZaXBlc0tW7aoFcTcgj1H7POSEAQEAUFAEBAEBAFBoLwgkFMVfmhrFzzS0vBKcknPY//VWHy1O1j/rjZtkCca1ChZ2vPZ6wmYv8FfTY1q81MHeqFudasCp7rjQjR+OxgKJpUMsgDe7e+B9ScjsfNitPoZ++zHdHHN03Ho5s2bStgvM1N3DAa1A+jhzUp2s2bNlMgc3ylJM4+MjMT8+fPBhP2TTz4pkGq+93IM1pwIx42YVH2C1bdxVYxsV90g+jIp7nQI+OabbxAcHKx65LMn69RCYCWd42XFn+wNJu516txmbBQIZB4bbDsXhR/331C/tbE0wScj6krbalHBLKb9uLg1c60frkXo3B+audvgnX4exXT0sjmMJOtlg/tdZ6VFx6x//OCXZdFR094c7z9cW1XXCwr23lBc5dixY+phxIcShVb27t2Lw4cP37H7hQsXlD8me3Xc3CqHSmJB+MjvBQFBQBAQBAQBQaBiIEChrgWbAnDuuk4Vvjxp97DY/8FGfzB5ZvhUs8L7D9UuFWCnr/bFtQidjRvF4Sg+nF8xn/gt2hqI5DRdku1YxRRTB3mhhp25Wmig1RhF5xhUmp87xAc1HQxjMAwdOlTZ35Eez2Byfvz4cdjZ2YG0eVbdWRRq3bp1ntiExKSoXvzD1+6m53On57u4olt9B+THV2BVnV7uLVu2xMiRI/Hvv//elaxHR0erXvZdu3bh1q1bKkmnYOG96hykZdzC+JWXQQs/RgcfO7zaw71U7gU5Sf4IsC3hsx3Bip1DxsvcR7xRq+q96xOUFe6SrJcV8jnOezo4Hou2BIIffsZDLZzxeOtqBq0qrlu3DvzDBJ0UHy1Zz21q48ePV1QmKqhKCAKCgCAgCAgCgoAgUN4QYEX4+yxVZzsrU0wb6AlXh7J/2b4alqS8z3VJAEC7tpYexWvXlte12HouGj8fCFFOQTw3Czq1nXOvrkcnpmHuOn/cyPKA5zHH9XRHu9p2+vfK4/5xqt9ae+9s722Hl7u55UmHzz6u06dPqyo1BeUYTNBZ1abuALUEXF1dldBcbsEq/8bTUeA1jsqy2eJ2Ont6I337g52lKSb288i3n56ihNu2bcPChQtVVT+3ZJ2LBhwr6fBM1slCPXr0KObNm6fYqEWN7GwHDv2FriUnMljUMd6v+8UkpWPOOj+9iwLve97/JdSpUuIwS7Je4hAbdoLPdwbrBRFoN0CPxup2Ba9whoSE4LXXXlMel7t371Y0pbySdVbeWYH/6quvpKpu2GWRrQQBQUAQEAQEAUGglBGgmNq45Zf19G16gnepW/pCctmnzQSdvfTsqWfQrm3qQE9wMaE04vrNFMXAjE/R9UeTKv7EAzXuSkBik9Lx4aYA+GcxNUlzf7xNNQzIIVacmXlLebgfzPIHZ38vE5o2XiWz+MBqfmB0iqLlnw/RMRNUem6ko+ez1cHawliJ4VEULy0mBFWQgllPdkStarevPd9zb9y4AdLzWXgyNTXVLwwwqaHIHavmVKxncWr27Nn4+++/9erwZJc+99xzeOmllzB8+PAiX7rlh0Kx4XSk2p8YL3y8jhI0kyh7BLig9cO+ELUgxKDw37QsVknZj67wI5BkvfCYFfse/wXEY+n2O6vqw9oY5tH47bff4tSpU1iwYAHef//9PJN1+kySrkQxDW7Hh5uEICAICAKCgCAgCAgC5RGB7EWMhjWtVWJclkGvc1brWLVj9G5UFU91uDtZLqkx0sab3u5H/XTe7u6OFpg+yOsuEWL20++9EqMq8Axayj3XuWaugm1cFJmzzl9Ph7exMMHMh2srqnxxRmrGLaw8HIp/L8foVe2143MRoV+Tqno1/XWnIrF851mEbv4YmUmx6DhiAma9MECJhTH++OMP9YcJOS39aOVHxXm+17Liz8Sc1Hh3d3dV8afnOnvnGzRooPY/e/Ysxo0bp/rWBw4cWKRp8lqwLUFbEOECxxsP1sqXsl+kE8lORUaALgrTVvuq/XnrPNfZFd3rl+2CX1EnI8l6UZErpv3C49Iwc+01/cOfKp3vP+wFW8uCk2muHpLW/sEHH6iH0uTJk/NM1kn5mTJlilqF7NWrVzGNXg4jCAgCgoAgIAgIAoJA8SOQUxX+42F1DGIcFv9IdEfcfj4aP+7X0dCZOM4e4g2PUu6D9YtIwntr/fT+7hP7eigBLQZ7/TecisT/jobpIahbrYqiklfJRzn+yLVYcGGE+zM6+tiDTAYtOb4XPFlNZ5snRdgi4tL0h2LaXdvFCrQnrl+jyh2nSEhMxlMvj0d8fAJSo4Ph1O0lPNitE57tVBO+Vy6qd1n2nD/44IN3DW3//v1YsmTJHQJzrKzTJ75JkyawtLQEtZuoXs/CFXvsixKBUSmY8vdV/b0wZ0jF7okuCgYVYR/qS1C8m0HtixmDa2e1W1SE0d8eoyTrZXy9vv33OnZfuqlfATVEUINDZqWcK4k+Pj6qYm5sbJxvsv7xxx+rhxWF5djXIyEICAKCgCAgCAgCgkB5ReAuVfhWLnikVdmpwk/9+3YltZWnLcazkloybm35XpLsCYinkyWYKHIc9Jb+Zs91sIrNqFXVEhP61IJTAdRs9qzTN17zpjY3McK4XuzF1y0CFDVYjPrlwA2cC0nQi9zxWLQjpiYTe+RtLe8WUWbfOYtQLfs+gf1rvkPVri/C0q0JHm3lgn2/fQhr6yqYOXOmeu/NGXFxcUrtvVGjRsoPnpGYmAi2jPJ3DFbjWZXXbOiKMj8KIJ7Ksln2cbFS+gES5Q+BcyGJysaNi0a8Hd7t54kmbiXr3FASKEiyXhKoGnBMPkoP+XI1M0gl6nyk8MFFJUlDHv4XL15USpsUzaCoHCM0NFT9Xa1aNUX7adq0qfp/TEyMsnNjb3vfvn0NGJ1sIggIAoKAICAICAKCQNkhwErvwk0BeuX1slSFPxkYh4WbAxUY6TE38HgzK/Rq2xAODjpabUREBIKCgu4Ay9raGt7e3orxSOuzjIwMJWhGMWAGE0jtvU3bkaJsmmhbXsjT6ozJteZDP2WAp0qAmcTHZfl900nojQfd0dg1/8QkNjYW165dg6mFFb47ZYyw2FTcSkuGRWIIXu5eE2YmtxNijt2QYg/V0Y/4xWLNiQi9Ujrnwr5uXkP22XORIbegujsZo/369YODS03MnPouHLroknUzpMP/9wkYMewxVVXn2Jmw0zLOxaX0FnHC4lLx1sor+uGz1572ghLlDwHqO8zb4I+ALP2Gpm7WmNDXo1hYI4WZLe/ry5cv690IKMLI4MISWzWyB3UW+Cd7SLJeGLSLcVuKbHywwV9Pf6elwOT+hguV8MJdvXr1Dt9LCsdR6fL5559H3bp11eohg/3s7NHh70kBkhAEBAFBQBAQBAQBQaC8I7Dzwk18t/e6GiaF3NijTWvb0gwuGny4MUCJomUkRCF8yyJkJEYrOnbv3r3VUNhD/f3336uXbK2iS+YjCyd8See2TNK//PJLRcFmLFu2DJs2bYKTk5N+Op06dcKYMWPynV5EfBpmrLkGCskx6lWvAqq/s5LNsDQzxqs93AxSqaciOtXUGzZsiCfemoevdl9HYtg1RGz/BNZ2VeFif5uJSYFiT8+8dQNYod91MRpUractm9YzzzFZm5vg6U410MbTFuamd1fEtQn//vvvOHTokFJ3P3PmDCZOnAiX7i/CuHpjpMeFIWzdXDg62ClWKe3hiC0TdrJHqclUGsF2CIqXMVhcmzbQ6y4qf2mMQ85RMAK8B9kW8s/JCLUxmRxc3CLrpDTjwIEDmDVrlrpnFy9erFqXGXPnzlWWhyy8ajF48GAljpg9JFkvzauVdS6uhn6x87YCJz0AX+nhhge8i9Y7o02Bghr0XM+uBh8YGKgULx999FH1BaB9iZTBtOWUgoAgIAgIAoKAICAIGIyAUoVfcRkpWV7hL5aBPRZFxOZv8EdcUgqi9/+EqpkRuBkVqUTKNLbiypUrlW0YiyMa25GTZEWNekJ8ST9x4oQqmmjJ+ueff46EhAS88847BuOhbfgNWygv3rxrP7I0af3LSi/fLfMLJgmkkzMB57vjp59/gSVbA3H4v9OI2L4UbgMmYMqIjqC4X35BH3f6vzMpuhyaeMemTMzbetkqIT5W//MLX19fjB07FtOnT0eXLl0UXkzWBzwzASdTPJAcE6qS9QZdH8G8iS+LGc4aAAAgAElEQVTAoYqOofDss88qn3XN873QYBZiB7JiiZHmCED1d6rAkzUgUT4RuBGTisl/XdVbFI5+oDr6N7m9QFbSo46Pj9czof39/VWyzjYMBvUU+O9nnnkm32FIsl7SVymX43OF589j4aqHgjG4uTMea+1yz7QMJuakWfHBqyXl/CIgxYk3Q/aVmzKYtpxSEBAEBAFBQBAQBASBQiFAe7H9V2LUPg1qVFEWTEUNJpbrT0WqKnnWK1iBh0pIzcD16BSkhPsics/XGP/m6/h22Wd4+eWXC0zW165di3Xr1mHEiBFYunRpsSXrkfFpmPDHFX0Cok2iWz0HPN2xRr7Va21bJsWk6dMC7dKlS6rSTxr95O924Nzqj+DS5204u3ph1pDacLLO3ZLsangS/jgahos3Eu8aC3u5R7WvDm8XK4OSWS5k0De9Z8+eStmd9GAKxrVu0xbG1RoiwLIRbvw9BbaN+qBpz6GKjcoFgBkzZqhtP/vsswKv5b1uwPvn9RWX9Yr21JmqqArj94pFRdp/2a5g7Mt6htAWe+HjPgUuZt3L/NIzbmHnxZs4HRSP5LPr4X/hP3Tv3h2rVq2SZP1egC2tfX3DkzB/oz+SUjPVKfkwm9TfE1b5KHWW1tjkPIKAICAICAKCgCAgCJQnBI77x2HJtiB9j/ZHw+oUyVqMiegn2wJx4cad1V9D5norMx2Ru75Euzat8MyQnorenjNZJ4VbUxxnfzfbEVk5I6uRPdVkPeasrJMeW6dOHbCHtVWrVujQoYPBCuWfbg/CoWs6GzdGw5pV8FYfD1iZ5U0z17bdunUrli9frhLcr7/+Wp+s8/cb9hzDojlTYeriA2NTC7Ro6I0xj/eHl5eX8ionO5TVStLdSQnXeue1Y9NS7sFGVVUSa5plt8a2TS4KkL6u9flnx52/pxUxe/+1whIrklxE4D5t27aFUYNB+POzaTAytYBT1xfRq0kNDGlsiTffeANdu3ZVLaCFjdTUVGX9xhZSVudzC9LxKerMa7v1Qhx+P6JT22dbxmej6pZo0lfY+cj2uSNA5sfsddeQmq4rko7r6a50wooSZKGwtZjFUX5mswc/CwGRKVi+5QhO+IYDZlaI2vsd5s94V+lT/Pjjj3cl66y2kxZPjQser3379oqJkz2ksl6UK3UP+5BKdfa6zkaAwd6JRgUIgNzD6WRXQUAQEAQEAUFAEBAEKiwCFD2bs94fUQm6nmyqgvNPYYPVNSqeG1pRz378hMt7kea7F58sWQSjlNi7knVSuCkwx/5zshl/+uknMBFs3Lixsgg7efLkXck6E1EqlbOXnZRvVpWZELNf25AgFfuzHUGqom1nZYLpg2ob1M8fFhamKOOjRo0C+2NpdaZV1nneyKhofPDLVvgnWSMzOR7xl3bDKikEkyZNQovWbbHycJhaJND85rWx2lma4rE2LmjtaQt7q9v2wxTS4/mYiE+bNu0u+2D+ngLIrI6z2s/KOkOjwbPXl4sY7NGf/tMunF61EGaOtWDpUA12yUGwtLBQPetFsWH7+eef1bVibN++/S7YuZjCVgG2M3z97Q/4aF8yKFr2f/bOA8yq4vzD3y5tKUvvIE3ALqJoBEUlKjYQa7AgGo0aIREVo6gYo4hC7FhiwQT/NjQaNRZi74oBLGAsiEivUpYmdfk/7+Csh+vCnnPuPVf28pvn4QF27z1z5p2Zb742M5QD2tayCw5pFqar9JlfmAAB0uH/mW5TFvzg3oRA6VU9Whk3H0Qtb7zxht14443uzLDgmFm7odieGr/QXv/wU/vupdts47o1VqXJLtagYSN7+PZrXIZNqrHOGOc5OMH495NPPunG/8CBAzd7LRnrUXsp5ueLizfaM58stGc+2XTIAfdXcoLkcR2zcyBGzNfW10RABERABERABETgFyPAlkGuyvKBDk4UJyORg9TCFIxZUrVfmrSo5ONNa1cx9huHKUWLF9i4x26w087oa31/08umfffdz4z11Oe8+eab7kApDFz2tY8fP/5nxnrqdzjobfjw4cahb0SSyyocfPfK/xYbe+rRJxuHPHiPK3wnTJhQsr+ePbRBY516l63eYFc/O9VIty9es8Lm//taa7lzB6u0zxm2cu2m6KQvGOZ77VDDOVBKuyaOyP2kSZNs3rx5du6551r37t03+z7ZBkSvMdrZs+7vTyfiyO/OOOMMdwAeZcXqDTbo3udt6ifv2Mb1a6xS3R3sD2eebN077VgWrp/9njZT384772xffvml0WfBQiSU33PaPHezXzzkLnviy02fwMQ7/+BmdmC7nw4Gi/wC+kJWCbAF+YkfsyI48PCyo1o4oz1KITsEQ5rtxowX/pDyTrbOYx/Nt+nzl9qid0e6sblu6RyrXrXAbvjrLbbHTm1KNdZT6x4zZoybl2S9MO58kbEepZfS+OwXc1bara/OLLlrkmj6JYfvEHqxSaNqfVUEREAEREAEREAEyi2Bt75eaiPf/fFU+IKKNrhHS8PgDlNI1X5k7LySPdUNa1Z294+H/b4/6Z1Ua+7m5r5uIq5Ezffbbz+3Hz21cGjcuHHj3Gdat27tosoc6HbggQe675R2jS4GPQcFc6iaN1jDtC/qZzhpmtRybwxgKGOEHHzwwc6YJh2Xwsnu/3h/njtfae7Tg5xhXO/g8y0vf1PUnKBT5x1r2rEd6lvjWlXsx4z3zV5n9uzZ7iR8HBC0i4O0gsa6/z33qrO1gC0DZbUdpw3OG3/uU+1qm24JYC9ylIJRRPYDHB555JGfGes4Nd5//313jdw999xjR/QbbpOWbmLD4X13ntZuswyCKHXrs9knQGbGRU9MsbXri52zpUvbWu68sAaF4ccNe845R+HMM8+0AQMG2HMvvWoPj51vn8xY7uy71bMnWdEnz1md/Xrb4rfvtdqF1d18J3LOuWJcu02WCHONP6ll4sSJ7rlku3To0KHk1zLWszBe6MDh/5lRckom3uDLj2xh7Rptuh9dRQREQAREQAREQAREoHQCnArPwV7oU5Rzuza1g3fadMf5lgrXNrlU8TdnuegXpUZBBet/SDPbo/nme0K39hwi3vzxhdR1IrFE1zp16mRnn322TZs2zf2fvefsaUXh5m51jHUM/KKiIvf/PfbYw7p06WInnXRSyX5sFHnSrJ955hnDQMQwxMBPqpBqTn2+kLbPYcQYB2QC8K6klFeuWsNufnmGTfpysi189TarvmNnq7X3iVa5UgUXkey1V313j/uWDp1fvXq1ex5c4NGnT5/NjHV+f/nll7u2kiZ/+umnhzLWee93vymyUe/PtTXrN40H+hWDvVlIBw5G0a233ur2D3MIIOnJwcg6KfkXXXSRO7wOA+vmW26xXXpfa8sqbDpF/MC2te33hzQN3UVskcAxwWHPTZv+9D2yCcg4wGnAdcucX8B4UUmGwCNj59t/Pv8pwwanS+sGBe7GAq5AbFhY2Z1FUJrjiTnOeCWyXlhY0/r1u8D2PO9+W/Tj9pzitats0Wu3W4cDj7LDuuxldwy5zI195hL9i8xg3pElggMI5x8GPOclcD4D22G4tpDrHB999NHN9q3LWE9mPJQ8lb1RD3LFxuRNV2wwADg98qD2W19kEn4tPV4EREAEREAEREAEyg2B4InOOzWu5oyzrZVvFvxgt70yw6V0UzjI94KDm9neLQvTajP704MHzBE136TAF1qLFi1s0aJF7gAqDooiwo4BX1oaPPvFScFu2LCh2+c+Y8YMO/XUU53Rms2SmgZ/xx13uCwADslbvGKNffrZJLO8fKt/2IXWonkzO22/hu6spa3dl877v/fee0bE/IEHHnDRa/bIByPr77zzjkv7f/DBB9399LQ9TGSdZ+N6eXrCQnvuk4Xu3xQCYJwDVdY1asuWLbN+/fpZjx49XFYEe9ZTjXWyADCqL774YnvxxRft5ptvscY9r7YKNRs5Pf623u1KTfkvrd/IWmBPPsY6DgvaSCFqzw0BGGkcVoaThKgrdRcUZPce8GyOt1+yrjlL19jQF6f/7LwF3qlKxXwjS4MDErlKu2OLwpLsZ4xtMjFwxJ3V71J7cMwEe2/UX6zZ6XeXNGfFxOet3g/furFStGTT1Y4cMLnXXnu5vuaASW7q4nwFDHa2huDM4mc8l73rGO79+/e34447bjNMMtYTHjWcYnrXm7Nd2gWFgzf6d2tWppBL+LX0eBEQAREQAREQAREoNwTQp+54fVZJ+jP3WzfZwj7tuUvX2E0vz7AFyzdFkEnZPnHvBtajQ720T+9euHChM0CJjvnToD/55BOXGj9nzhyrWrWqM7r8QWnUjyH+8MMPO0Xcn4aOAk8kDWOfg+mItO2zzz6Wnx9uL36mOg5jlP3hGLAUIr1kEnzzzTcuEtii/e62scUB1q5JTeu2U+1Q1wxj3ODQOProo90fStBY5/cYwjgs4EiJYqzzebIsRrw+yybOWlGCYs/mNaxft2ZWYyt3uj/11FP2xBNPuP3wdevW/Zmx/vbbb7sDxLjKjqi/N9Yb9RxsFWs2tvaNqtqfe4bLfMD4evzxx93hgYwLtkGw1YCCA4eIKmMFgx0nCXuW+dvv0c9UH+s5PxEYN22Zvfz5Ypu/bK0tXbW+xNmTyohbFXZrVt3ZbRu+n2p3336THX3OFfbR/Cq2eM5UW/ifvzpjHSO/SYUl9r/n7rCrBl3qsm2IwntjnS0nZGlwHSHyAWO9ffv2rjq2h1AYB5wAzy0NOHZOPPHEzV5HxnqCI5grAq569lubu3Stq6VyxTwbevyOoU7rTPC19GgREAEREAEREAERKFcEUk+FP37vBs4ATy2cGn/LKzPdwWsU0rRP6NjAeu5Vv+QqsXLV8HL4si+99JJL5yflHyOF8tZbb7loPQ4JshBweBxwwAFuP6//PZkG/J6It//51pqPwX7Ha7Ns0uyfDPZDd6ljZ3VpssX0fK5449kYURS2J+CYOOqoo1y99957r3GVHO9BmTFjpv3vf59bQYu9rHrr/a1Pr1/bcR3D3UZAxPS3v/2tS5++++67nXPHG+up7cKg5zNkOnBNnEpyBAigFv2wweYUrbEPphTZ+GnLS7ZUpNbK/vaid/9m64oWuOsMuZ6tePVKtz+9Vrsudsqxh9uiGV/Za6++7BwvFM61wBHHGMIxxTYT7lnHUUT/sh2itNKtWzc777zznOMqWGSsJzQWGAj3vzPHxk7ddAcm6ULnH9Q01L1+7KUhNYK0mJdfftl9n85mHwNH/3PtBp7Xrl27ur1S/k7KhJqix4qACIiACIiACIjAL0qAA8WIln8+e9P1t6WdCs8VTeheRM984T5l9riHPT3+F21kjlROCjw6a7BwAj1GCpFH7qBPvSqNSDN7fDFwSBUPY6zz/NlL19gtL8+0Bcs3BcZIU++9byM7Yre6VrGUq7kwltiq4Av7hsl8wHGAYY1TgW0JFE6f/+q7WbZm8Syr0ngnq9HuQBv2hxPd2CurYKiT5o++znYIIqapxjonzmOIYdxxaj7RVa6KY+uESvYIcPbB57NW2oQZy23G4tW2YNk645wMX5Z98qytWza/5P/563+wVfO+cWPm8MMPdwc0cqCkL5xrQZo72zuw2Yigcz5B6tVta9ascT9nrDz33HNuXzv9z73rwSJjPaGxgJF+71uzjas1KJ13rGXnH9y0TK/ukiVL3EEb7F0gXcIfeEFaEp2N1489Udzzx/2QXGnBqYQqIiACIiACIiACIpDLBN7+eqk9UHIqfAUb3KNVyanuBEnue2eOffRjkAQOHIA24LDmVq3ypuityi9HIHXPeuqbRE2DD35/4fK1dv2L091VcxS2PfTt3NiIspdVStuzzncWLl9nt706074e94YtHvuYkQa/Y+tWdl2v1qG2AuCcuOKKK+yuu+5yUfzSjPVrr73W3a9NQI6DyIi6B7dPlPXu+n1mCXAoJUZ60Q/r3XVsRN0nz//BRdN94SC6LvWLbOiVF/3sBgH/GZ8Gj1MKm400+NLuWefwQm6AYLsJYwDDn8g6TptgkbGe2X52T1uycr0NeWFaiZevTnWulWhtDQvLvtOTUym5JoQ9PCNHjtziQMATw6TmABOuxQjrgUyguXqkCIiACIiACIiACCROAEV6wOhvjAg6hQN7D9mpthEX4R7lf328sGRPe4u6BTaw+w6hDwJL/OW38wo4TI19+Ry4VVrh91xnFbyyKgqy1DOiCgsq2IDDdrCdG2/95qV3333XXnnlFXcYmC8cRHbv23Ns6sIfbM38b2zl129Zx6P62p+O28NqV92U1r+1QsCN1HeMNYwvMmVLM9b9Mzh8bvTo0W7POu/h06nLqke/T57A9yvW2WczVxhjguseD2hbyxYvnOfOPMDZUlrhHApsM24V8GnvpRnr/rvcjEBwlq0hzAFuTwgWGesZ7mc8u9z/iEeGwsEDlx3Zwji5tKxCGgXeFyLr/hCC4FUSwe+TtvP73//eGfUcYqAiAiIgAiIgAiIgArlOACPqvW823bBDlOvqnq1szKRF9s/xC0ruUueAsT/3/CnqnutM1D5zDhvuu+bQOX8HOzcA/OmIFm6chC1fzFnpDobmXm5fWtcvsEu6t7A61co21PkO21kx1vfff393FRsHzf33v/+1+vXr27777mvnn3/+z14Hg4198xzIx4nwKuWXAMY1WRU4YXBOsRWCf3MWAttA2L9+6KGH/qyBGOtPPvmkO2hOxnqC/f/elCIb+c6ckvR3UnBIxSElZ2uFFAi8LxxCQEoEXj5ODNySsc5BFJxUiQduv/32S7BFerQIiIAIiIAIiIAIbBsEUk+FP6NzY3eNl99jWlhQ0QYc2tx2brJ1A439omwv5AoxgiTHH398SQNJSWXvMtEzIr3ct61SPgg89+n39tT4BSWnfLeqX2ADD9/B6lTfenYrqc6ch/DAO3NsyaqfDHW2sV5wSNNItwhwYB13ZfuCsc6NAdwEgLFOlJ0rAPk/NwFQ2ONMRJXr7fr27Vs+YOstSyWA44WtygRefSEjmvR45AmG+p577mnsbW/VqpXLjuZEeL+3/R//+IeM9aTGFhN90NNTXaoEpV6NSjb0+DZbvULCv8tnn33mvDC33nqru3eTdIktGevsceCzeN84YC7b13wkxU/PFQEREAEREAEREIGtEeBUeO5KXrRy0/5k7tVet+GnPaX9Dmlm++9Yyx00trXi77kmRfnkk0+23r17u4+T5cjBYBw6xp3cRMaCKdLqnW2bAGPh4Q/n2RtfLSl50aa1K9vgY1pZza2ksL/+5RJ77KP5m50KfvSe9dxNAukeTpiaBk+aPNfDEYFv06aNVa9e3djjzs/vvPNOt89ZJbcIpKbBE5Tl9H/6umHDhu5QQwx6rjTs3r27jPUkup+zB9gr9cwnC93jOf39ksN3sN2bVQ9VHaf/FRUVlXjTuK+TvesY79zz6O/lxCtzzTXX2K677urusORuRhUREAEREAEREAER2B4IkOJ888szbNKPp8L7NleukGcndmpox+yxKVK5tUJEiz2lpKOSqUj6sTfWiYr+61//stNPP93tSeVEZxnrZRHd9n7PlW7BWwH2b1PTLjik2c8yXTkJHMP+yXE/baMgG/b4jg3suI71M9IwjHAOssMw8+nPnBLOne6kRpPJ0bZtW+vRo4c7aE4l9wiQOUF6O4eC+2wKsnc4YBD7D4OdswpKO9NBe9YzNB64OmLoC9Nt2epNqTN77VDDHWyBxzdMIUI+a9askig5XjiO8uf6BtLiuaaNk+IvvfRSZ7izcFSrFn4PTph30GdEQAREQAREQAREYFsn8M7kpe6KtmDptnMdO7Nz41Kv60ptD2mm3IN80003uXN/gsY6+hfGFcEQDvKVsb6tj4bS348TvTnseV6Rv9ItzzrvWNN+f3Czze5g/78P5tmrXy42f+A3wTbS3ju2KCzzBqfySUZvXd4IlGms33777S41Y9iwYdasWTOXskEoH88PUV5OOWzfvn15a3fG3/fRsfNtzOeb7m3EI8ehclwZErekpsFzdRt3r7PHioXF38FYsWJF23333XUafFzQ+p4IiIAIiIAIiEC5IvDD2g12yZNTbPnqDc7w6tSypvXr1ixUgITAyMCBA61fv37u5GX2CAeN9SAIGevlalj87GXZe/7XMdNt5pJN21MpvfdtaD071Lelq9bbE+MW2Ls/HlbI7zhB/qwuTexXbbYc3X7kkUfswQcfdKnKbEn1hSgpv+MkcIJtHC7Xv39/q1On7OvjyjdlvX3SBLZqrL/00kvuQARvKGKskzZ0zjnnuDsDx44da88//7wbrKl3wiX94tvS8+cVrbEr/zXV1v64Z+qQnerYOQc22cxzF/V9ub4Bjy/3qVNwmMAejy8Gui8IAU4P3J75R2Wrz4uACIiACIiACJRvAu9+U2QPfTDX9mhW3c7p2jTU+UC0mCAUh/miu3Lmj4z18j0Oynr7KQt+sGuf/26zyPn5BzW1175cYl/OXVny9QaFldzJ8U1qVdmi/o4hzq1NFM6XGjx4sPs3Ke3YRhxSeMwxx7jAGjo7ttKWrvcq6731exHwBLZorGOgc9o4e3bYAH/ZZZcZp9vdddddbnD6fHu8RpyS2ahRo+2SKntdbnllpnHVA4VD5f5ybOvQ1ztsl9DUaBEQAREQAREQARHIMoHJkye78364+pb0dgqBEW7VOeKII2ynnXba7CwgRdaz3EEJVffpzBV239uzXSZGaaV5nSp23kFNrU2Dqlt8Awzw6667zl2/xj5zxo831gmacdbU3//+95LvE33n7nROBW/SpElCLdNjtwcCWzTWR44c6YRX06ZN3f5ojPVFixbZww8/7AZnrVq1HB9SifjD58IUKsQRkCtl8qKN9vjENSVXtR3YooJ1b1fZwu1UzxUKaocIiIAIiIAIiIAIbNsEuKaNg76Ch/NydS5XJ6HHYsgHD/ji8F+MM67aUinfBD6auc5emPzTlWy+Na1q51nv3SuVmZnx8ccfuyAmY4IxRNDS35fOVmHsogsuuKAE0vjx4+3ee+91d6bjBFIRAU+goKAgkgOnVGOdq8FGjBhhvXr1cmnXnJTJv4mesx8jGFlnzw+Rde+hLKsr8ExxUFouFE4kvef9IpteVOyaU6daRbvwwEIrrCxTPRf6V20QAREQAREQARHIbQIc3Mve9Z49e7qGkiKPHsy+Y3RejDB+x7bDdu3a5TaMHG5d8Uaz16eut9e/Xu4CbPl5edaheXU7dudKVlhl63o796QTVf/Vr35lRx55pLuVCScOZ0hRfve737lTvINOHbYR33zzzS4dfrfddsthsmpaVAI4C32Gepjvlmqsk+7O3ZKUxYsXu9R3vEcIKQx1PI94IL/66iuX8sFp5T7SHqbSXPnMa18stoc+mGfc7skBJxcdtoPt07IwV5qndoiACIiACIiACIhAThPgoGSu0/JXt5Eqz372FStWGFH3vLw8d1ZQly5dnJGmUn4JFG/caE9PWGgvTFzkrvg7fu8GoQ4l5Co/DpC77bbbXBYGRnkwDf7oo4+2Aw44wNlDvnDbAIY6BnvHjh3LLzS9+S9OoMzT4DlMwafBc8DcM888464Y69Chg7355pt22GGHuQG6vZXvV6yzv/z7O3eaJGXnJtXs0u4trKBS/vaGQu0VAREQAREQAREQAREQgZwjMHfuXHcIIQY5J7xTSIcn0+KUU06xXXfd1Tl36tat66LvvmDcX3/99e5AQ25tUhGBuATKNNa5a3Lp0qUuco43ibR4Lm/3d1BuDxF10vZJhcJLVrlyZeecqL9PL3tqwoKS0yXbrxxr34x/03lhmbh9+vSxNm3axO0XfU8EREAEREAEREAEREAEROAXJPDpp5/axRdf7LIryLKgsEWCf5POTOT8gw8+cH9GjRrlfk/a/D333OO2EROVLyxU1u0v2IXlvuoyjfVy38IMNIADI9ibwn3yM2fOdKkwNXb5tVXbvScz0pZ/9JDVWjffTj75ZDdxuXaN9Kk77rhDV6plgL8eIQIiIAIiIAIiIAIiIALbAoHUNHii75zh1alTJ+vWrZvNnj3bnnrqKWcXnHTSSdvCK+sdyjEBGeshOo/MgurVqztDfN269da3b19bsrGG1Tukn1XZuNpmvzDMTj35OJcmQ5kzZ47796OPPmoNGjQIUYM+IgIiIAIiIAIiIAIiIAIisK0T4IR3Mov91W2874QJE1zKOzdekRJ/5plnusPo8vO1PXZb789t/f22K2P989kr7aEP5lp+fp4dsVtdO6BtLatSMdokmjR1ng26uJ9ZvXZWe/8+dkDrqvbpUzdbtaoF7iAJJi9pMOPGjXMHUSj1ZVufAno/ERABERABERABERABERABEdj2CGw3xvoPa4vdgXCzl65xvVAhP8+a16li/bs1t6a1K5fZM6NHj7a1a9faCy+/bss2VrM6v+pjVQrr2i2/aWurlsxz19etWrXKnZLPoXwcNrHLLruU7G8pswJ9QAREQAREQAREQAREQAREQAREQAR+JLDdGOvjpi2ze96cbes2cNHaT6VGlQp29B717KD2ta12tYpbHBjcO//5rGU2Y8YMK16zwgp3OdTOP62Xdd+9vrFXhZR3rvsg3YVD+EiV5yA6pb9oromACIiACIiACIiACIiACIiACEQlsN0Y60NemGZfz1tVKh8Od2xcs7L9/pBmtmODqqV+Zvnq9XbNc9Ns/tIVVjT+Kdswd5KN+vtIy88zd0okh89ddNFFbl/7008/bY899pjbu8LPVURABERABERABERABERABERABEQgCoHtwlj/ZMYKu+WVGY4L6e9ndWlsC5avsze+WmIr12wo4YXhfegudV2kvUFhpc04vvK/xfboR/NtQ/FG+2Hmp1b0/t/ddW7cOc8BE8OHD3d3z/tyxhln2EEHHWTnnntulP7QZ0VABERABERABERABERABERABETAct5YX7O+2DPHyjgAACAASURBVK57fppNX7TadXeregV2xdEtrWrlCrZk5Tq7+83ZNnn+TxF3ouxVK+Vb3y5N7IAda9l33021Z5/7t31VfX9blV/Tilcvt0Vv3mWNqufZnXfeadOmTbNBgwY5o/yEE05wdSxevNjds964cWPjjnZOhTz22GOtZ8+eP0uL5xnvvPOO+x73s3PCZI0aNTQ0RUAEREAEREAEREAEREAEREAEtmMCOW+sE1W/841ZtnZ9sevmPvs3tiN3r1vS5avXFdubXy+1175YbPOXrS35ecX8POvUqtD2bbLR7rj9dlswa6pZfgXLL15vLZs1sj6nn2Zdu3Z1h849+OCDNnbsWGeU5+XlOQOdn3fs2NFatGhhX3/9tX344Yfu0LmDDz7Y1cEdjJwe36hRIzvqqKPcz6ZMmWK9evWyhg0bbsdDUk0XAREQAREQAREQAREQAREQARHIeWP9pv/MsM9mrXA9zWFyd57W3ipVyPtZzy9dtd7+/v5c+3j68s1+V7linq1bt842rF9nVlxs+7Wuaed1a+muavOluLjYVq9ebevXr3c/qlChgjPaCwoKSg6cIy2+U6dOdskll7jP3HXXXfbWW2+5ve2VK5d9Gr2GqgiIgAiIgAiIgAiIgAiIgAiIwPZDIKeN9a/mrbIbXpxmxRvN8vPy7Hddm7hT37dWPvi2yF74bJHNWLwpbT5YKlfIsz/3bG2t6v9kqIcZKuxrv/DCC+2ss85y6fCU888/37p3724nnnhimEfoMyIgAiIgAiIgAiIgAiIgAiIgAtsRgZw11rmibcjz39nU7zcZ3TvULbArj25phQUVyuxeUuaf+WShvTRpsTtQzpcT925gx+/doMzv84E5c+bYa6+9ZkVFRfb666+7lPn+/fu7aDvl0EMPdVH2t99+26XJ16tXz4i+d+vWLdTz9SEREAEREAEREAEREAEREAEREIHcJZCzxvrns1faba/ONA6Yo5zcqaH12qt+6J7ERv/fnBX20sRF9sXcVe5Kt4sPb26FBVu+iz348JkzZ9qLL75oq1atcnvRuW+dQ+j8ifEY5QceeKDtu+++zlD/9NNP7dlnn7XrrrvOOnfuHPo99UEREAEREAEREAEREAEREAEREIHcI5Czxvo9b842UtopBZXy7c7T2lnVSmVH1VO7eH3xRiNKz4Fzpe11L2tIbNy40e1lHzp0qH3wwQfuDvbCwkIXQR89erQ7YI6ydOlS++1vf+uue+PedhUREAEREAEREAEREAEREAEREIHtl0BOGuvfLvzBhjw/zTC0uYrtzM6N7bBdfzoB/pfobox0DpUbNWqUtWzZ0vr27etOgT/11FPd63Dd29lnn+32sffr1++XeEXVKQIiIAIiIAIiIAIiIAIiIAIisI0QyDljnT3mQ1+cXnJ3etPaVeyqY1pararh0tcz0S/jx493UXQOkatSpYozxDHAa9asaffdd587KX7YsGHuMxjwXO/25JNP2v333+/S4Lt06ZKJ19AzREAEREAEREAEREAEREAEREAEyimBnDPWJ89fZVzX9sO6TXvVe3SoZ707NXIR9myVefPm2fDhw2369OnOWOdat3bt2rk96/xN+fbbb23EiBHuM1WrVrWKFSva8ccfbyeccEK2XlP1iIAIiIAIiIAIiIAIiIAIiIAIbKMEcs5YH/nuXHvr6yUON/vM7zq9vbtfPdtlw4YNxh/2rBNJ5+51/gQLe9n5DIUD6CpVqpTt11R9IiACIiACIiACIiACIiACIiAC2yCBnDLWZyxeY9c8N9UdCEcg/dRfNbKj96i3DWLXK4mACIiACIiACIiACIiACIiACIjAlgnkjLHOVWvDxky3L+asdK1tWFjZru7ZyupUy95edQ00ERABERABERABERABERABERABEcgEgZwx1qcu/MGG/2eGrVyzKa38iN3q2un7N7L8bG5Wz0SP6BkiIAIiIAIiIAIiIAIiIAIiIALbPYGcMdb/74N59soXi12H5ufn2YhT2lltRdW3+wEuACIgAiIgAiIgAiIgAiIgAiJQHgnkhLE+Z+ka+/Nz39nqH0+AP3GfBnZ8xwblsT/0ziIgAiIgAiIgAiIgAiIgAiIgAiJgOWGs3/HaTBs3bbnrTqLpfzm2tdWvoZPVNb5FQAREQAREQAREQAREQAREQATKJ4Fyb6zPXLzabnhpui1fvWmvered69hZXRpbhfwsXqxePvteby0CIiACIiACIiACIiACIiACIrCNEij3xvoT4xbY8599X4L3tt7trEGhourb6HjTa4mACIiACIiACIiACIiACIiACIQgUK6N9UUr1tkV/5pqq9ZuiqofuXtd67N/4602e+zYsTZq1ChbtmyZLVmyxJo2bWrnnnuu7b///iXfW7BggT366KM2ZswY69u3r/Xp0ycESn1EBERABERABERABERABERABERABDJDoFwb6w+8O9fe/nqJI1GzoKL9pVdra1hGVP2xxx6zxo0b269//Wv3PQz1xYsX29NPP+3+/91339nFF19stWrVsoULF1rv3r3tzDPPzAxtPUUEREAEREAEREAEREAEREAEREAEQhAot8Y6J8APfXG6Ff2w3jWza7va9ruuTSLvVb/nnnvsmWeesVdffdU9Z9KkSfbtt99ahw4d7E9/+pP17NlTxnqIgaSPiIAIiIAIiIAIiIAIiIAIiIAIZI7AFo31jRs3WnFxsaspLy/P8vPzS2rdsGFT2jmlQoUKmXubMp60caPZho0b7bvvf7DnP11kH89YbsYPNxbb0BPaWPM6Be49eV9ffDv4m58Hf7do0SIbOHCg7bnnnnbppZduVjup8P369ZOxnrXeVUUiIAIiIAIiIAIiIAIiIAIiIAKewBaN9RdeeMGWL19uGLlfffWVnXHGGdauXTt79913bcKECda6dWv773//az169LDOnTsnRvT7FeuccT514WqbtugHm7l4jS1dtSmavnbRdFv26XNWdX2R5W1YY5UqVbLjjjvOTjrpJPdvyt/+9jd74403nJG+du1a22uvvWzFihXuz7x586xBgwZ2zTXXWPPmzWWsJ9aLerAIiIAIiIAIiIAIiIAIiIAIiEAUAqHS4K+77jrbdddd7cQTT3Sp4Zdccok7mI2U8UceecSuuuoqq1mzZpR6S/0sQfLijRvdNWzvf1tk705earOWrNnic1d89abVqGx285/OsjrVKtoVV1xhs2bNsrvuussaNmxoo0ePdgfF3Xjjjbb77rvbl19+6d79nHPOcQb9e++9Zw8++KAz4u+++26rXbt2SV2KrKfdnXqACIiACIiACIiACIiACIiACIhATAJlGuscvjZkyBA79dRTnTFLpHrw4MFWr149V2X//v3t6quvdoe2xS1r1xfb25OX2uT5P9iMxatt7tK1zmjfUqlSMd9a1Suw1g2qWucda1qbBlWNxPcnnnjCGei8Y926de2Pf/yje89rr722JNJ+ww032NSpU23kyJHu8RMnTrRBgwbZWWedZb/5zW9krMftRH1PBERABERABERABERABERABEQgYwS2aKxPmzbNhg8fbnwAQ/3QQw+1L774wkXSMdZ9JJ293j7SHvatSK0Plv/7cJ69+sWmU91LK/l5ZpUq5NlOjau5g+T2aVnDKlXYtIee/fM8j5T9yy67zKpVq2YY5KtWrXLGevfu3e3ss88ueSyHyd15550uNd4b61deeaWLth9//PEy1sN2oj4nAiIgAiIgAiIgAiIgAiIgAiIQiUDwDLWyvlhmZH3NmjV277332rp16+yYY46x+++/P63I+sqVK2327NmbvdczXxXbpAWbDrPzpV7VPGtWM8+aFZo1rJZnDavnWdVN29A3K88995xzIhQVFbnD5U4++WTr2LGjzZ0712655Rbr2rWr9erVq+Q7119/vc2cOdNF0WnTRx995A7Sw+HAdW0cOvf5558b7/nKK69Y27ZtXQp9q1at3B8VERABERABERABERABERABERABEYhKoGrVqrbDDjuE/toWjXX2cXNIG5Y/h81h1LI3nZT3Cy+80FXy8ccf2z//+U8jMl1YWBi60tQPLlu93m55eaatWV9s+7epaQe1r211q5dimW+lBg7BY6/6/PnzbcSIEc4Qv+iii9wBeMHI+r///W+77bbbDFAFBQV2yCGHuKh69erV3dPHjh1rQ4cOdRH7YOnTp4+ddtppsduoL4qACIiACIiACIiACIiACIiACIhAWAJbNNbZ912lShUXrWaPd+/evW233XZz6eMY7i1atLApU6a4g9r4+bZQli1b5u5EJ2X/lFNOcfvpu3TpYgMGDCh5Pfa1P/744/bss89uC6+sdxABERABERABERABERABERABERCBnxEoMw1+W2a2evVqF/33d72TDUAa/LHHHuui5exZJzOA0+CJnBMtZ489h86x715FBERABERABERABERABERABERABLZFAuXaWL/44oudEb7HHnu4fedvv/22cXr9zTff7CL/pLRzEjz71rkjnr3t7EcfNmyY7bjjjttif+idREAEREAEREAEREAEREAEREAERMAd9s55a3kzZszYGGWz+7bAjjvVH374YRs/fryLoHfo0MHOOOOMzQ6CGzdunLtDHSOeu+LZv96+fftt4fX1DiIgAiIgAiIgAiIgAiIgAiIgAiJQKoFybayrT0VABERABERABERABERABERABEQgFwnIWM/FXlWbREAEREAEREAEREAEREAEREAEyjUBGevluvv08iIgAiIgAiIgAiIgAiIgAiIgArlIQMZ6Lvaq2iQCIiACIiACIiACIiACIiACIlCuCchYL9fdp5cXAREQAREQAREQAREQAREQARHIRQIy1nOxV9UmERABERABERABERABERABERCBck1Axnq57j69vAiIgAiIgAiIgAiIgAiIgAiIQC4SkLGei72qNomACIiACIiACIiACIiACIiACJRrAjLWy3X36eVFQAREQAREQAREQAREQAREQARykYCM9VzsVbVJBERABERABERABERABERABESgXBOQsV6uu08vLwIiIAIiIAIiIAIiIAIiIAIikIsEZKznYq+qTSIgAiIgAiIgAiIgAiIgAiIgAuWagIz1ct19enkREAEREAEREAEREAEREAEREIFcJCBjPRd7VW0SAREQAREQAREQAREQAREQAREo1wRkrJfr7tPLi4AIiIAIiIAIiIAIiIAIiIAI5CIBGeu52KtqkwiIgAiIgAiIgAiIgAiIgAiIQLkmIGO9XHefXl4EREAEREAEREAEREAEREAERCAXCchYz8VeVZtEQAREQAREQAREQAREQAREQATKNQEZ6+W6+/TyIiACIiACIiACIiACIiACIiACuUhAxnou9qraJAIiIAIiIAIiIAIiIAIiIAIiUK4JyFgv192nlxcBERABERABERABERABERABEchFAjLWc7FX1SYREAEREAEREAEREAEREAEREIFyTUDGernuPr28CIiACIiACIiACIiACIiACIhALhKQsZ6Lvao2iYAIiIAIiIAIiIAIiIAIiIAIlGsCMtbLdffp5UVABERABERABERABERABERABHKRgIz1XOxVtUkEREAEREAEREAEREAEREAERKBcE5CxXq67Ty8vAiIgAiIgAiIgAiIgAiIgAiKQiwRkrOdir6pNIiACIiACIiACIiACIiACIiAC5ZrAFo312bNn25NPPmkbNmywdu3aWa9evVxDV65caaNHj7YlS5ZY1apVrX///uUagF5eBERABERABERABERABERABERABLY1Als01p944gk7/PDDrbi42IYMGeL+3aNHDxsxYoQz3o866igbOXKkLVu2zAYMGGAVKlTY1tqm9xEBERABERABERABERABERABERCBckkgVBr8ddddZzvssIP17NnTbrjhBrviiiusQYMGtnz5crv66qvdn3r16pVLAHppERABERABERABERABERABERABEdjWCJRprC9atMhF1k855RSrVq2ajRo1ygYPHmx169Z1bSEN/qqrrrKmTZuGahuR+rVr14b6rD4kAiIgAiIgAiIgAiIgAiIgAiIgArlAID8/3ypXrhy6KWUa648++qgVFRVZv379bOLEifbQQw85Y71OnTqukj/84Q925ZVXhjbW2fPOfngVERABERABERABERABERABERABEdheCHDmGxnrYcsWjfV169bZU089ZVOmTLELL7zQatWqZQsWLLBhw4Y547x+/fq2atUqlxJPGjz/VxEBERABERABERABERABERABERABEUifwBaN9Weffda++OILF1GvXbt2SU033nijderUyR04d88997ifn3feeVaxYsX030ZPEAEREAEREAEREAEREAEREAEREAERsC0a6zfddJOLnPvCgXJnnnmm+wKp8CtWrLCWLVvaWWedJYwiIAIiIAIiIAIiIAIiIAIiIAIiIAIZJFDmnvUM1qVHiYAIiIAIiIAIiIAIiIAIiIAIiIAIhCAgYz0EJH1EBERABERABERABERABERABERABLJJQMZ6NmmrLhEQAREQAREQAREQAREQAREQAREIQUDGeghI+ogIiIAIiIAIiIAIiIAIiIAIiIAIZJOAjPVs0lZdIiACIiACIiACIiACIiACIiACIhCCgIz1EJD0EREQAREQAREQAREQAREQAREQARHIJgEZ69mkrbpEQAREQAREQAREQAREQAREQAREIAQBGeshIOkjIiACIiACIiACIiACIiACIiACIpBNAjLWs0lbdYmACIiACIiACIiACIiACIiACIhACAIy1kNA0kdEQAREQAREQAREQAREQAREQAREIJsEZKxnk7bqEgEREAEREAEREAEREAEREAEREIEQBGSsh4Ckj4iACIiACIiACIiACIiACIiACIhANgnIWM8mbdUlAiIgAiIgAiIgAiIgAiIgAiIgAiEIyFgPAUkfEQEREAEREAEREAEREAEREAEREIFsEpCxnk3aqksEREAEREAEREAEREAEREAEREAEQhCQsR4Ckj4iAiIgAiIgAiIgAiIgAiIgAiIgAtkkIGM9m7RVlwiIgAiIgAiIgAiIgAiIgAiIgAiEICBjPQQkfUQEREAEREAEREAEREAEREAEREAEsklAxno2aasuERABERABERABERABERABERABEQhBQMZ6CEj6iAiIgAiIgAiIgAiIgAiIgAiIgAhkk4CM9WzSVl0iIAIiIAIiIAIiIAIiIAIiIAIiEIKAjPUQkPQRERABERABERABERABERABERABEcgmARnr2aStukRABERABERABERABERABERABEQgBAEZ6yEg6SMiIAIiIAIiIAIiIAIiIAIiIAIikE0CMtazSVt1iYAIiIAIiIAIiIAIiIAIiIAIiEAIAjLWQ0DSR0RABERABERABERABERABERABEQgmwRkrGeTtuoSAREQAREQAREQAREQAREQAREQgRAEZKyHgKSPiIAIiIAIiIAIiIAIiIAIiIAIiEA2CchYzyZt1SUCIiACIiACIiACIiACIiACIiACIQjIWA8BSR8RAREQAREQAREQAREQAREQAREQgWwS2KqxPnfuXLvppptswIAB1rJlS/dey5YtsxEjRtiCBQusRo0adsMNN2TzfVWXCIiACIiACIiACIiACIiACIiACOQ8gS0a6x9++KG98sor9v333ztjvW3btg4Gxvt+++1nBx98sI0ePdqmT59ul1xyiVWqVCnnYamBIiACIiACIiACIiACIiACIiACIpANAls01leuXGl5eXl22223We/evZ2xTqT9r3/9qw0ePNjq1atn69ats4EDB9rVV19tDRo0yMb7qg4REAEREAEREAEREAEREAEREAERyHkCZe5ZHzp0aImxPnHiRHvooYecsV6nTh0H549//KNdccUV1rRp05yHpQaKgAiIgAiIgAiIgAiIgAiIgAiIQDYIRDbWR40a5Yz1unXruve74IILXGQ9rLG+atUqmzdvXjbapjpEQAREQAREQAREQAREQAREQAREYJsgUFBQENpu5oUjGetLliyxIUOG2KBBg6xhw4a2aNEiu/76652x7o33siisWbPGli5dWtbH9HsREAEREAEREAEREAEREAEREAERyBkClStXLslQD9OoSMY6D+SAufbt21uvXr1s2LBhbq/62Wef7fa3q4iACIiACIiACIiACIiACIiACIiACKRPYIvG+nvvvWeTJ08uqaF27dp29NFHG5HxMWPGGOnsjRs3dj9TEQEREAEREAEREAEREAEREAEREAERyByBMiPrmatKTxIBERABERABERABERABERABERABEQhDQMZ6GEr6jAiIgAiIgAiIgAiIgAiIgAiIgAhkkYCM9SzCVlUiIAIiIAIiIAIiIAIiIAIiIAIiEIaAjPUwlPQZERABERABERABERABERABERABEcgiARnrWYStqkRABERABERABERABERABERABEQgDAEZ62Eo6TMiIAIiIAIiIAIiIAIiIAIiIAIikEUCMtazCFtViYAIiIAIiIAIiIAIiIAIiIAIiEAYAjLWw1DSZ0RABERABERABERABERABERABEQgiwRkrGcRtqoSAREQAREQAREQAREQAREQAREQgTAEZKyHoaTPiIAIiIAIiIAIiIAIiIAIiIAIiEAWCchYzyJsVSUCIiACIiACIiACIiACIiACIiACYQjIWA9DSZ8RAREQAREQAREQAREQAREQAREQgSwSkLGeRdiqSgREQAREQAREQAREQAREQAREQATCEJCxHoaSPiMCIiACIiACIiACIiACIiACIiACWSQgYz2LsFWVCIiACIiACIiACIiACIiACIiACIQhIGM9DCV9RgREQAREQAREQAREQAREQAREQASySEDGehZhqyoREAEREAEREAEREAEREAEREAERCENAxnoYSvqMCIiACIiACIiACIiACIiACIiACGSRgIz1LMJWVSIgAiIgAiIgAiIgAiIgAiIgAiIQhoCM9TCU9BkREAEREAEREAEREAEREAEREAERyCIBGetZhK2qREAEREAEREAEREAEREAEREAERCAMARnrYSjpMyIgAiIgAiIgAiIgAiIgAiIgAiKQRQIy1rMIW1WJgAiIgAiIgAiIgAiIgAiIgAiIQBgCMtbDUNJnREAEREAEREAEREAEREAEREAERCCLBGSsZxG2qhIBERABERABERABERABERABERCBMARkrIehpM+IgAiIgAiIgAiIgAiIgAiIgAiIQBYJyFjPImxVJQIiIAIiIAIiIAIiIAIiIAIiIAJhCMhYD0NJnxEBERABERABERABERABERABERCBLBKQsZ5F2KpKBERABERABERABERABERABERABMIQkLEehpI+IwIiIAIiIAIiIAIiIAIiIAIiIAJZJBDZWF+2bJkNGzbM5s+fb+vWrbMHHnjAqlSpksVXVlUiIAIiIAIiIAIiIAIiIAIiIAIikNsEIhvrt99+u+2zzz7WtWtXe++992zMmDF21VVXWbVq1XKblFonAiIgAiIgAiIgAiIgAiIgAiIgAlkiEMlYLy4utgEDBtjgwYOtUaNG7hUvvfRSu+SSS6xp06ZZemVVIwIiIAIiIAIiIAIiIAIiIAIiIAK5TSCSsT5r1iy76aab7Oqrr7b69es7Mpdffrn179/fWrRokduk1DoREAEREAEREAEREAEREAEREAERyBKBSMb6nDlz7MYbb9wssn7RRRfZwIEDbYcddgj1ysuXL7e5c+eG+qw+JAIiIAIiIAIiIAIiIAIiIAIiIAK5QKBq1aqh7WbaG8lY5wuXXXaZS4Vv1qyZLV261IYMGWKDBg2yBg0ahOI3efJkq1OnjlWqVCnU5+N+aMGCBVa3bl2rWLFi3EeU+b1Fixa5dtSsWbPMz6bzge+//94d4ldYWJjOY7b63VWrVtmKFSusYcOGidXBg1euXOn+JF0P/Z90HRs3brSFCxcmXg/bTxgDSbcHZozlgoKCRMcA9dSqVSvRgymRTfQPsibJsmTJEvf4JOtZu3atk7VJ9/+aNWusqKgo8Xro/3r16lmFChWS7BqjHjLA8vPzE6+H9S8vLy+xemhL9erV3Z8kSzbqYZ1B8QirM8RtL4EBxrTPAoz7nK19b8OGDYYekPTcXL9+vS1evDjxeuj/2rVrW+XKlZPAVfLMbNaTtL5JvyDLWNOSLNnQN5mXzJukx3O29M1s6IH0eTbqyZa+SVuwNTAmkyzZ0DfRZ5DR2IJJljj6JrZpjRo1Qr9WZGP9oYcestWrV9upp55q9913n4NwzjnnhK4QY52U+aQNAupp2bJlogbBd9995wZ048aNQ7c/zgenTp3qlDR/TkCcZ5T1HYwODM/27duX9dG0fs/ChuGZZD0ItW+++SbROoCAET1lypTE60FRYwwkyYz2MGcYy0k7n6iHMy6iCKqog2727NlOSCe9PWfmzJnu1cJmFkVtB5/HuUV7ku5/jCiyp5Kuh/5v3bp14g5b6mnTpk2iDls/b9q2bZuoUwB5htGRpOHp20IdSSo3rDMoUTBLsnBjDXOHMZBU4UYc9ICk5wxOh+nTpydeD3OGQEzSTiHqad68eeIHE2dD36RfCNokfW5TNvRN5iXzJunxnC19k/5v165doo7UXNM3YYatkbTzKRv6JvoMMhpbMMmSDX0zsrHOFyZMmOAMdgR6586dIzHIhvD0SoeM9fBdky3hKWM9fJ/4T8pYj84sG8KTt5KxHr1vZKxHZyZjPTozGevRmclYj85Mxnp0ZtnSN2WsR+8bGevRmWVD34xsrEdvxubfIEKI5zbpu9mpB89tkulcM2bMcBkCSacMsRjgGEkyqoJHlTSrJKMQjASENH+SrAdPJ17oJOugLUTWp02blng9RIgZA0m3hzlDamqS2y3gcSaqmgAAIABJREFURj14bpOM3sybN89F1pE1SRY8t5QkoyqkDNKepPufKCQGTtL10P9kIiS9FYp6cNgmnW5PPa1atUo0sk4dpCcnGfH2c5MIfpLbOlhnSLWFWZKFDC7GdJJRFaI2OOySnjNsheGA36TrYZyRXZX0VbzU06RJk8RTbbOhb9IvyLIkMx+ZJ9nQN5ctW+YyH5MeZ9nSN+l/sriS3KKUa/omzLA1ks6wzIa+iT6D7Ewy85G5mQ19M+vGepKLs54tAiIgAiIgAiIgAiIgAiIgAiIgArlAQMZ6LvSi2iACIiACIiACIiACIiACIiACIpBTBGSs51R3qjEiIAIiIAIiIAIiIAIiIAIiIAK5QEDGei70otogAiIgAiIgAiIgAiIgAiIgAiKQUwRkrOdUd6oxIiACIiACIiACIiACIiACIiACuUBAxnou9KLaIAIiIAIiIAIiIAIiIAIiIAIikFMEtgtjfcqUKe4Kp6pVq+ZU5+VCY5YuXequJEqycL0a16sceOCBSVajZ2+jBLjCjTGw4447bqNvqNdKmgDzn+uokr76LOl26PnxCHDFGtd5tm/fPt4D9C0REAEREIFyS2D9+vW2YsWKxO0NriUcO3asHXHEERll9YsZ69x/9/jjj9tvf/tbq1WrVkYbFXzYN998Y7feeqsdcMABdvrppydy3yKKAHdgcj/lrrvuajVq1EikHpQNFM4k7/OkLRMnTrT//ve/tvfee1unTp0Suad4zZo1dvvtt7s7Xc8888zE+h9HzbBhwxy3W265JZG7nREC77//vr3++uu2zz772GGHHZbIHeLc57l69erEnU7UgVDjblLmZsWKFRPpH+6mfP755+3cc89N5Pk8tLi42D788EN78MEH7YILLrB99903kboQpF9//bXjxZhOwjFI/3NvNGM5Pz8/kXbwUJwbLDj8XVhYaAUFBYnUhax56KGHnJzhT1KFe7D/+te/2i677GLnn39+IvIMVqwB06dPt44dOya2plEP98YmMb48f+pg3XznnXesRYsWduihhyYiN6nvjTfecGvNhRdemNjd3tzrjg7Qtm1bp28kUZibn3zyiT399NPGv/v37+8CBJkuyLPZs2fbpEmTrF27dq5/qlSpkulqjLnJndu0hfuWK1eunPE6eCA60wcffGDdu3dPTM5QD+N55MiR9rvf/c5xS6LAbPLkyW48054k+p/3Zm1mrKF3oJ8loW8iA5YvX+7GAbKGOpIojGf6nzUNuZnUfehLliyxRx991K3NJ510UhJNcc+cO3euvfTSS9ahQwfXN0kU+h1dg3Vt5513dneIV6hQIeNV0f/oAc2bN8/4s/0Dacv//vc/Z9ziSD3ooIMSaQv1vPjii/bVV1/Z5Zdfnlh70M9uuukm4w551rRMjoFfxFhnQN9///22xx57WM+ePRNTBL744gt75JFHrEuXLs6YuuKKK9zCk8mCMMMQYGFDqBHBOfbYY51zIJOFei677DKnPP/xj3+0Bg0aZPLxJc96+eWXbcKECa5v/v3vf9vvf/97Z4Bmutx5553OkDrrrLMSU2xxbrBAH3744c4BwSJ91FFHZbopNmbMGKek/+pXv7L33nvPCWyMgpYtW2a0LhboZ5991hm3SQlQBAJOFAwCHGonnHCCcz5kuiDM6JuDDz444x5I/64oHK+88oq9+eabTqlFybn00ksz7nxgQUOeMf8xDFA4GNfUmcmCYnvHHXc4eYYymMQCzfu++uqr9vbbbztlkKyXAQMGJGIc0v+ww4BKKuKNPKZvYEabBg8enIgj7cknn7Rvv/3W8ULuMGfoo0yX1157zT766CO3BmR6LfPviuL02GOP2X777ecU6W7dutnJJ5+c6aa459188822ePFipwNg4DZs2DCj9bDGPPzww44V63JScwbFGWOgV69ezlhDDlxyySUZbQsPYw1A6WR9pp+YN6wHmc5OY84wjtFrWP/PPvvsjLeFB9IWZHSrVq1cO5IwCumLu+66yxlpu+22WyLtQFaia2Lg1K9f3xlTf/rTnzIuaxYuXGh333230y3omzlz5rhgB0GiTBbG1lNPPeWcNTiGkTeZXs94X9Y0jCeYoWugQyVR/v73v7sxxvOrV6+eRBVuviAD0Gn+85//OB0gCccQQU4cdhjp6Op77rmn/eY3v8m4Qw27Br0ZBxfyJonCeoZthnODYNd5552X8bqwnf75z386pwBrTNOmTZNoitNl0M9at27tdCccRBjsmQp2Zd1Yp0E33HCDG8QMZgqp0AgFolKZ8uCiOGF0IABQNoYOHWqnnHJKxlNhqedvf/ubUzooGGssdBhrKIjpegoRyBjoKAMIaRQo6kDA4SXMRMEwY0AjxIhAMKDx1qNMowzgeOAd8H6mU+hnnoEgGz9+vP35z392/Q5DFGkmLBG2dMYAk4QxRnT42muvdUomxjrRVQTpbbfdlhHnEMyYPIxZFjKcGl4RoF4MxSuvvDKj0QIWHKJ3KLcYnUksnkS6GWv9+vVz0QicA7SN8ZBOvwTHDWN6yJAhLsrNIsPYY2xQ6tSpkzHhhqGBkPZRO2QA8ybTEQ8WNBZNH7VDaWO8YRg2adIknSmz2Xd9f6CgoXh27tw54xF2xvX111/vxhdjmDnKAsoClElFGhmJIY0DlXHFmPAyKFPKFJxuvPFG+/Wvf+2MqHvuucdFIjLtfMI5RzuQnchLop5E8vv06eMM9nTXgOAguO6665yTExmHfMmk0xZDgz5mLWNeYhAgm++77z7XnkwU5DIy32cGMEeZ+4wF5BqylPax3qRTeCbjiLqIdGA48e9//etfbm4yntE/kDdxC2sNzHgGawtznbFGkABDB7mJcyCT2UnDhw93AQ6MM5yP9A1McQxkKtvi3XffdQ5oxhd1sJ794Q9/SMTQRabhfMIIxWGDYYBxmKm1hr594YUXjCwuno0C/dZbb7m6iOJlyuGFsx6HAGONwt/om4wNxmGmZABGNPLFZ6PRT6xxzJu99torY/X85S9/sXPOOcc5z5ChyALmS6baEZxzgwYNcg4hAkW0Cx2XuUUfZaogv/ya9vHHHzvd5sgjj3TyOlNZatdcc40dc8wx7v0JdKEfHn300U4HzFRbFixY4IJ29AnyhqDHiBEjXJ29e/dOyxmJfESe+TlBPejjzBfGV6YcXazz6Blw9/YGzkayklh/GMf8na4eAH/qYF1B30SXYTyjF+AkoO8zkdHDWsz70ic4hFj3CXShb6IXZEoHzLqxTvozwgXhTKPoIAYg6QN4ilgUMlFQoBkUPirMgEPQIRgyWViYUTxZ0FiUv/zySzdRaQ+DPV0FFyGD4cSAQEjjeCDNBg97piLseIERlBjppHHttNNObpEmfZzBDkcWnXSjkjhPmIgYGf/3f//nng0fFjqUaN4Bw/q4446L3UWMK5QM2DO4UWrwbCGEBg4c6FKhSbdKt3z++ec2atQo1+9wQqgdf/zxztBFALVp08YJm0xGJFAAUKIZYyi5GFGZjrDjSGHOYATgKcZTyEJTr149p+zgAU+3IKhhh1LOgokCzXhjjMOR7SqZKLSFfereu002B6mwmc6uQPCTXuVlF//HGYVig6MgU0o0Yw4lBofXAw884AyDTEfYMZrxcDMH6RMcDtTHQt6jR4+MnfuAgk7/4NQkEgkv6sBBgLzLxLhGljEfiXQgA8aNG2ejR492i2gmU/sxaDGikQMszMize++919V50UUXubmTqQIbFA/GGHKbrIdMbCNjLiJfkJuffvppiYz0DhuYZaLwbJRlLxeR0cgCZBnRfNZTnGnp6gFseWKtZL3ByYmz0We+YKSxhiKfMajjFpQ+mDFH+DcGO/KLfkFBZLsaug1ziTozUTDWDznkkJIIJPoUYw1ZA8NMjGsc5zyPd6b/MUJRck899dRMNGGzZ6DU0v/oMgQHGA/MG3TDTG33oz04aJA1BFZIt+UME6+jZUI+8zzG3BlnnOHaR6aNz+Ig2EFWRyYKcpPtKTifKPQP8pM19Oqrr86Y8+GJJ56wE0880fUFchQH9FVXXZXIlgtYIcNwoDEWCHLhgKL+TDkHcEAzxsjioK8IdPBv1meCRJko8EGPxXBGviATWNOYOzjyM+FY9Rk7OFPgRWEOEcjjTKZ0srmQJQSzkM28M/ORrA3sDpyPOJ+I4qdb4MJ4RfaiyxK1Z95Tt3fmMnewN9Kxn3A64khHL8cmw0HDVjhsJ2wQ9AHWZmyCdArObWQ8/NA3vQymPfBiG1kmStaMdRR0OoKG4DVl8n/22WduojAIGIQoISjqgIxbEMAoHizEQY8ZaSM8H09HuunJCEjqQZBRF0Iagc+BAgwKBDYCFcUN4zOdgjMDpTl1Xzc/J8KOAcpChAGKIRK3wAZj3aej8ny80BhoFBaHdFOhUGIx0hFqXjBgCKBwIpT5PUYIgjWdwoKMwpe6QJI+hDHCop2JAhMinIwnlCgEHAYnExfnBo4WJnLc6A2C3qehBd+XMUfEGwcUAg2Bw3iMm0LKeGauBBdGlE2Mj65duzphg1LK2GAMxC04fYIeZhYYzhTAmIIZjhYWIdrkF6I4dWHQlpZ6hPPhH//4h6sjXW96sA4UcvofJwd9gHJ48cUXG84BohHpyBsENNxYtILvTFt4PplDKAdkXMSd/4wnxg/PZz76ccB8ISKF4oys4Q/e6bjGYVBuUg9yi0UbBxBKE/XDEe90375943S9+w6yhT/I5OB4Q57hyCNilIm9ZMG1Bgcd/+fZ7MPHsUEfMY/Scdh5ZrQj1ajAOEThQJ7yu1WrVsWWAXDDqGWc4RD0hbFB25iTjEUiuazXcbO60AP8OswY4P9EhljHcKajrDP3093DjmOLqCMy2p9bwjv7tYU1FecxhnY6BWcmay+KMn1BhgDGE+OMeYKh89xzz5UYV1HrQv7TB97wow6CHby3j4Ahf3AakzUUN9tqS2sN78taQx04A/gb+RDX8Ehda9AJcQQxbzDO4cYY5O90jOjUNQAnFA5AxgDjm/5nHBL5ZP2JU2gLLLxcxkDD0cmYpi70Gp/dw5oTN6ML+c/cw+GEPCEzlUwhnLW+bhw2BAjSMda8PCttDzzOSBjSXoy3uPKTsQx71mefqcnaxRjDQccZFtgGyBj06bjGemn2BkYtDNFzeS5bMIhMp6PTMH6pi7aQzYNOgw5I+zDQWcvoL+RDOgeOwYw5St8ggxnfZCH48ypYm1mvkUfppF2j9yPDkL9B9gSH2E4EOy+P4kbaGcvolvQxxjOFejGskTE+u48sBfTPuIW5gg5OxgOyBF0D+UnAFtnMFgx+R5+lU2BDZmXqOMK+pU7qSFff5P2yYqzTCRhpCHoGL4OYAYVXZffdd3cKFYOPBYgUr7j7vfGkEK1BUcOrTgTNQ/JGNcLaez/jdBCThugMkTQGAEolCjpRYRRbBD+eIiYPylq6h6fxDAwlOjzoaaaNLA4IN7w5KITppHSh2BARIBJEoZ3B9C3qZwKnGyVi8tDHTFLawAD0++2onzRsFMN0CpOQlFcMi2BBmJKqgkGQicIEZb8NXBjjeGwZXyibjG2cOBhUcZUOBAtOptIyDZgvfr8PCwXe6LhKB3uTMPiC+5JgRd14ilEUUThpU9zMFBwxOLIw/Lzzgv7H24kM8GMOxY2xHHevl4/cEQVK5c4iirLOIpHOOQwsJkQeeMf999/fvTsKB3MIR6Q/XIiFE2UwblswMog24mAiQgi7YMEQwLmFU5CFHIMnTkGO+NRQvNBeEeP5OBq8QsC8xDCM63xiDSDjiRRnFA3kGWOKv73yj8LBuPBbpKK2h0g6SgXOX8Yuzwka7DhrULBQCtLZv+zPQmAeolQwDny0m/WLvZEs4qxJcecM4xVmzB1kMRGAoJFMO5hT7MWDGX2Xzp5PnoMBiyLl5bw31kmzZjwzvmEaN0WRcUokDfmC05T/k5nGGKZ+1maYMWfiGgSMGdgg55kzrI9EU2BJXyEnYYoihQGSTkHZRx/AuPQyjPUa45mCPsJaGvdQKxxMvCcyC+YYbrQD2YAx6McD8xK9Kq7DDuYYa2Q6pRbOsEAPQafCoYOxGzc7jbWGzIDgzRw4txhXGLboUijZKNNxZQBsOKfktNNOKxmnKM4o5WyBIWLLuEMXYSzE1TfpF9Ze5H1QGUf+MH+Q/egirDkEieJkCiDHeB7rC99H30TPxKlFO3zGBvonn6XNcQoGOPOSeeO3pwWfw5jGGEF+MgbReeIUmPkD5RhHfu1HV8IwQ64yR32mQJztEGRREhVmLUAXw8BkDaUOnoedgSGKvolzhWylOIU5gWMBWcZ88OszThzGmmfEu/AecSOs6MTomYxZ5CM2FA5U5AHrKHo/azXyjp/HdabDwAc1YZSa3YYMRe9h3cSxkk56t88ORv6yPvstsvQPTmccHMg8Pz7i9A/9gLyBE0Fgv0XWr23YoziK0w0OIqNhz/ocDMzwc9pBn2UiIyFxYx1gpAMwgPAuIZiJpgdTqpj8CAsWPQysOKkPCHqELwIMZZq0DRaw4IBjsOGV9t7bOAMAI5wJjqBhIaZDEMRBw4DFmdQxhHXUTmJCMnDh5RcAnoWgZsH33i6YPfPMM07pwMCOuicGRih4fm8gA5cJilKGkusLkxeDAWWahSKqhwjhT/GpIUTTMPzwavt35l1YYGknkfw4J0PD3I8bGCIsSXcLepq9w4YFLo5S60/j9vXQByi2cEmdpChUbOsg8hm3IHhZUFAwMNhT+xhlHmFDf8U9AArFiD7HAEMA450PelQRcDgi8ObSljh9Q/sRzhizLFqkP6Wef8BYJBUao5F5G6fQP7wnjjQU/dIOXaFfUGqYM3G99nwfmYZSwGKZuqAwzlAUyPCgnjhRSOQmYwv5QUSGRQclBpniC32DnGOhJpIfZ58v4wsF3Ke7oSyx8AS3O9BOlBIK8zOqrOF7PBcljUUToxYjB8dZMArgswVQeuKMM3hgJDEf+L4/wDCYYYNsZQEl0hX3DA5kFcorTiXkP3tiaUuQPwsrfYbRGTeiwpyBE3KfyBnONNa3YKFvyN5BpsVVBoPPY8yhePp39sY68xOnKopvuoXIDf3EPEfxZE1lXcYZhMzMVMGA8ZEUvw0CI4d+Z37hsAmudXHq9RliOEvpA9YyHMUonGQiYVihtMc9QBGHMAYSRmxwywNjCwOUtQFDBGMOWRN3TKM7Ma6ZKxjswXmJsc66TT1Ec4MyKAozdAwf1eJdyQJABtNHOB0Zv+y7pRAFjWPc8l0MCjIb2QLHHPW6GfXQ/8wjFHjkDWtfHH2T+U3aOfOD+YmzzutGGL3If3Rc5jCyNO7WPtqCjMGpgNHOOGCdxinNuKCNOHIZ67QlzkGDzAUMFvRzxo9Pfw5u3UC+URgXjMM4RjQ6PvOctYb+wUGEAY3uge5HNgwOZ2SmP6sp6hpNf6AToW8yjulvmHmDnHaiK+KsZz3CkIqz1jDPydrB8cS2UeQz2Q6MYXgyNpj36CKsD9gIcQJdMGN9pi4ydtgmhP3iU9/pE2Q1WUnMp7h6YHAek7EFv9S1BlmEcxhdI844C9aBYxBG6E8+uo7+hj6KvcGczMTNHayfOJlh5uUJY4R60M/QEzOxLZJxjZ7M+hgMAjCXGMNkDqVbEjPWEfwoTyxSeM6ZhAhNDGYUTL8HjsUORZAUWAR11PRXFnoUWgQvUTrvwfbeeqK4wYKBS+dE3duFgY4wYyCzQDIxGHBMfiaSX4xxGrDw8E7UHTUlBT44NDAAvRBhYGEcBFPD8NgycTCg4kwcIlgIfBQmH5GnbQih4EEiDEKejzISJ5pCZJk+9tFylBgWFaIq3juP8GSCsiDhcY/KzJ8sDgsfjWFfJGMARTa4GNM/tDfOAo2Tgef6qAnjilQq+iyYTkn/4dyIqtRg/LOAoRBRWJQxbHFi+RM/g2PZL0RR60GBhAPjiz1wCHoWL/o69eRPDCsMaNJ6fRQ5rNAhUgZnHBkIRr6PQc5cxwvpI7Q4dGgLhgeGWlSPLYoKz8aIZJ4g5HkeiyPzKOhIQ4niHVhYozieYIZyzMKIYowCy1hjzhDRDG7dYV6R1sdncQpFqQcPOmMHww9ljHmDYoQCSOYGctQvBsg7xh8KRxRFgDmI44TFmPenHxhDLAZk0CAfiaJRkDM4vnDioHBGcQjg1EBBRmkijRJOKMqMPeYQbfNZB4x7xhrGQtSsBxQa3gvOyF7mItkAbEegn1I95zBDhke98orn+ZtFkFnMCQpjDoXZM2N8M96RZUQHokTwUVIZZ6w1LPQ4N1CgaQfzFCcuctOnB9I2xn6cQ/Nw1DBWUcr9nEMJ9AxpGwoUaybjn7kUVW6iGNG3jDnq8WuIP7wUmY2ewBoXdxsP74nsZPwg24kMMmfoI1LDUZpRqCkYjIxpOMZJS8Y5DjMcdD46TPtQyHEAIWswrpCr6BjI2CgZb/AiKoy8Rw7gXMQgY4wzrlAGYQgz1h1kLMYg4yWKHoDugrHit+lhRNO/yAPGU1Bvon2sachmjJMoBb3Mnx1Du1irWQ+Q2egAZALQd8gy/h3HCOR9kJtwQpYxJ3h/1i3GLwaBH3de/rNWILOjyE3qYYwRiUe2wQqZiJ4BRx9hZw4jr5kz9D+/i+LgxJmFrKdPMTwxbhmvzE0c+Mg35B2fow/93MLxFWWtoS0wR99Ct/EHImIcYnCiC3hjmQgoMoK1Nco4gwVzg4g/Bi2p08gu5iZrGXUwXzF0qDPuWSV8H90MZhiTZAgx71jrWb+oG3nP+yD3OGcEORpV38RgRvcnUOLPLGLMEv2mLtY1xhxjnT/YM6xpUc76QQaw1rCeIHuRU2Q+oifhNMH5j+HJOs24J6BGO+AYdU1jHCND6Bc/F5DF8GPNTtU3WWei9hHtwR5ELiLXvD6GDEAX8EY5cgC9iTUmuFaElTd8H9lMv3t5z3dxnvJ/78xG9mH/IC/Q4aLKHOQZY42+9SfLM66Q/4zp4LqCzMb+icqstDYnZqwzIfAKYmCyOProEp2DMAUghUHP4I4iAIINQaEFDpMUgeiFIkoiE4vFDVh+32fYjk/9HNEmInUoFEwIb1Dikca49fuVUaxQCKIqAjBgQKPk+X1npB15RY+foyCks4eDNmGMk2KEhw7hjxANpk/j7fJXxMVlxfcYWHi0UCqI/OFZ9B40FlG8qH7vUDr18GyiXERkEAYY554ZihrRyHQP96FvUPAxcBinjDXvjaNOFB0WiHSjNPQNbUG4+60U1AVLnFsIOgweCgIwqmD2nHln+gZHDcKE5yPsmS84BvBC838WVARrVOeJr4fFC0UPNvS3j0Az91l4UNZ4PvX4wwbjjAXaguKFYsS4hhPPZCygjPg9uPCNamz492GuMNeZG7wzwhkB7J1reE7pM7+3jAUgTv+gNPk7OllIvQGDPEU5oM8wAuizKIZzkCvKHZktjGGMzCB7lBrGOEYmdTCXoi5mQWYs+DgzeUbwyhR+xjj3ihtyk/riOAQZt0TumYcoyH5hRJ4yb1gjKHGjNb49RH9wJDCOg2eioHRgBKB4Mq6Zm/Rd3Cgx2WXISxRl+pr1k/WHNQWFGSUw3bNXeAaZYSho3klDO5F1RLtQbOKmOnteXp6hhMMeI9A7073iyXiOO758Pcgwnw2CMc167DOnkNvwS3c7GlxQjNFpUJS9w8lv36A/0kkPD85PjEAcl0T+mfeMZxjh4GBc4XxAIY07X6iL56P4Y6CzbiGrUVz9WEMnwMnm95gjk4IKcFg5jbFORBg+GFRwxFhn+x4GDlFa/o8CjQyIYmwG34E6CJiw3vu28HscabAjws7fMIu7BvA81mccvcxDjGV0GthgEOJ4Yh3yh+TFkf/UwdhC1sAM/SmYZYkxSP8jo1MzMMP2if8cARK/5QgDzRtrOIYIBCGjkUHMVeYv4z6qLsA4Qy7DH52CPvDZH6ynrJmsQ6xJ/C7q831bmPc4msmagpnXoVkPcAqzDjDOeJ+46yZ1sc4QYUYPwEj29eBgRd9gHPr5Fbce5hzPYv7hzIYX/UR/0U70G4x5jPPUrXFRxgB2CkY5thH8kV84o5mDZChis6WTGerfBRlMsJO576+exnnhD7HGRoyz7gfb6u0N2sS6AxvWGp7LGKA91BPFaVYaS+YmAUh/jgQ6DA5M5joOOsZvJpiVVndixjqDC6OcARfcE4ShgMBhkKDIExknghh3YOMhQ1BSVzAFDG8RiyuRCZRcFtXgwTlRBjWfJQ2MBSY1RZd0NLy4DBA6EaEUZ1FD6cejifGMMshCGkzXZ28nijTKbzp7UpjwPAuBz6KGsQt/b+By0AODIh0hAC8MKCY9ShLKMop6MEUHYwFWUZ0awX5jkSQKxAKNUcbihoHujWYWU7I24u4Z9XXh7WOvLR56f2AQ6aJeycRDjSfcH8YXdWwFP48jA6cAfIJKrN9fg3LAgoMwihqB9PX4E34Zp8E9ihgZ/rozogQ4vPC2x0njpi6Esd83GpwTzBUiNRjA9BuKQtx9Y9RDn6BE42gKFp7LnPFXJ6FgpXMqL2MJJclHVH1djA0WaZxC/BtjIe649o4ZeKTeB8r4Rv4gh1AU0jnFlH7mOSgywSwjxjrKGW2EHd79uOMMPnBhLWCuBxVxIkSMYaJByGdkUNy98CgazHs89MGURhZpolAYOShZOHLgGtc4RCFD3qNkBpnBknRHMhVQCtjmFTf1HWbIaJQKLy9RnlHMMQRQBlDkUTxTs8bCyh24MI5YM5nb/hR4/33mPf2G4puOYYMs41msNbw/yow/hAdZQ78zN1PTLcO2g8+hAHpePAdFGlns13rGBrKa8ZVO5J7nYPgh4zFqGL/+7BXeA2ck2Q84JtMt6EjIMuZ7UI5g0MIQ5wQ6AoGOdE5oJ+KJvMLwCBpJyBaCA8wllFPWiLh74ZH18Mf4DwYFMKgYHziMWGuIVLHWxA3aYMSgf6EfBfVAmDH/qY+EtTn+AAAan0lEQVT+Rwalc9sIOhPvnHowIU4VIuzINJyEGPTp3E3Ns1gzU8+hoY3oZmR34dSh76JEbYNjEzb0DbIzdZ5j3GKs+5ta0tFtWGeQYUE908s5ZD4BCXR45m/c8114HkEA9PzUVHAyz5B1zBvexTsh4sxTdC9kGDplMDjD+GNMIDdxdOCYSucgY2wXdHGvZ/LuzFfkGgYo2ysw2NM5fwkbA9sM/thLrF0Ynhi5ZLog77DV4h4mCV+c2KyXPoOXdZg/yEmcN16epXPIH/WgtyCrCJrgcCQjibXBZyIxb+ivdFLe0ZuRi6y9PAdGrGG0AzsHeewPY407J7c2JhMz1qkU7z2KDAqh9zJ6Yx2PLgo7cKPu6w42iMWAwYBCyaLi03YYfAxmomAMGNIT0vHeoPizEKB0Bt8X5Y3BzuBAmUpV5MMKBAxaf88430F4sUB6pQ+FlzQLFjafbhn22cHPoZgF9xwhdHAK+FQ9BiCfYSJHTRHz9bBwIRQRViyOLCwY1Ux8r7AzuTCmUZ7jetNZ0JgoPr2FiYRg8dEbFEKEHQpN1O0Vvi0YyUSaWGh89J7xjLDxkWL6BsWWRS/unkFfH0qhPywodV4gDIi6MS6IusT13FMXSgdKLn2S6ihD6SQlnrEeNfU9dUwSKWZMsUcxqBDSNyygsINblFTR1DpghgxgrqTeJEEkinnDOPGHJ8aZN37hYUFjUU7dRoPiiQxArkVNFU19H1LfUKRSHWYoZkQ7cezBLO789PXBH8U1ODeYlzhRMOiYS8jndMYZY5a+Qf4G9+2yqOE8IV0YJwfppHHlAO1BecFxizzxjkdvrNMnKAUYjZxjEbfgxMCIwkgLZuuwxmGs4W2nvensHebdkJ/IYLil7nXm+ThCaROOjjiF59P3RKIwllFy+ZvoGSm7yB0MRZRcjI+4hbGEIw1FH8cdChPznD8oN6wLOIRYa+I6oP1hTjgdSNFkqwB/UNTgQ4YI2+74P3VG3QPr2w4bDBjGMeOU9GScPhiBGFSkqbLWIJfjZlQEOaMbofDhiA4WZB3rkd9Olo4i7e9Qx+nHNpdgYW2mX4i2I4fSiUgRlCGyhsxKPfQTWYfxi6GeTiYHcw+ZgjOb+RnsZ8aIvwEEQy0dBxROJy83U98Xg5QgFA5hjPV0Co5FDD/eOyh/GXesyWTAodekMz95P+qAh8/Y8++MXsCaiazw2VzptIfnYZAF5Rn6B3oADiPSsJE36awBPmMQfTbokOW5tI81Aj2ObLJ0CvKE9TmYreONdfqESDJrdbq3wKCbU0fqnnqMNgIHzKV0gmrIKngg7/35S6yZ6O38DHmGMZ9ONi/rO+/qD/cj04Z1DccZ4wqnBmsdfZYanIjSR+j+rCHeeUkfEWBFH8R5w5rAesT6HdcO9I5f7EwyEPzawzrGOsO4Yi1FrwmeLxalHVv7bMaNdTrbR+IYAHQEE8WnQHtjHQHEQGTfQNSClwng3jDCGEDoIIi94YGxDjgWbAZlHGUAIz+48JLuyHMZ4F4YYKwTPcBIx9sSZX9isN2pV5owyBHIGIF+gSMijqfTp5VG5cbnU680QVliwffRDT8A8eiTzhFXuUmtB2HNAPbXPWAEM0FZwNPxpvK+njnjAm8gzHzBiKLfUhe9KOxwCAWFP32O8uKvl0IRJLKLQsdYi1pI42Wc+sgPfY8xnXqYEw4cxnFpB6eVVScTHaUJR4+/fQEB6j2r/vtegcZ4QgGNWogqUJePKuCJRslFYQ9GZ/CuIkxR0qIeJESfI3xxbnnFC4OJjIRglAD5Q/QBpRTHQ1RHCsYZfeMNM56HTEk9OBBHHtFOnHZ8NmoqH55g5oOXhRjLpMFhXAblD/LS30EdZ2FDKcIw9zISZvRB8BR5FjQ8+CzQLHJRmTFeeC5KpFfwcfwgR4InYqNYM1YYZ5zREJUZ44poNk5aFDzmKFGGYLaON9ZZjxh/cYxbIn44RbzihRJN5ARmvn3+Whucd8EDrcLOHRxWOMgwNnECMb5RyjGggko/cwZZhsM2ncg9z8dIYj2BO/KTtYtxjGzDKY1TAIdrOpFi1nocqtTH8/wWAuYUWVE4Hv1+/3SuOEUBxFFGW5hLKFOkjqOc0/eML9YElN+4hjRGBRlUZALS78h6jABkAvsfmavMLww2nLnpGLeMG5RYZE1q1NNnK5C9k46h7scmbULPST3MCYcQrDB8020LjJBnOB6CDmjmP/2GnEknCu3bgrOO8YuhFIzQM9apCxkQN3snOJdhhlwg6OENaX9tFzKAdkaVZ6myApmAUcN2juAhucg45g5rQfBQu7CyJvVzzB30AAyn4FkxjAfWGtqYiXGGQwbDn+f5grGOjGHu4+CIe2tOsE1kpzLng+f4ME/RMdDN0nHW+nr8TRPIRh9kwFjHwUk2BMZu3GzEYFsYY+hsQWY4hbEB6CvGQNwsMephrcfxz3hlLUCmoZ+zxpDZiQxCf/I3XcQZY/5kd2QJ45WtL8gU2oU+iKzGmEfPSCd9nL3qrDWMI5iwxvhzEnh/1lVkEPpvnMOlfdvRMVmreVfsDXQ1numv0ySrC10QuZ2JeRNknjFjnRcn3YgXZCHxworJiFIVTHMl2oYiEkdAsxgi4DFYgl5Fv9fXp9sSUWOxBmpUTwrKBQswAzh1PwWeGYx1b2DgKKCD0lE2SpsECH8mP0IzaDT5Q4cyIdioF4HAM1Ga/MKDV50FKc7p71ua0P5kXnh67ynRAwyUdL3Dvk6MZgxDhI/3esORn6GopRuJDAprnA8IND/OUQYQbESrwhbe1x/eg9Hs72NmUqJcpp4dgKIY5xARnkfmBgKNKIpng3KJARC8Ko95g8EeJ8rBuEFQ4XVG4feKEcoSygfeR19weiHAo0bUmZswY6FnXhD59Q4lFA48zd4xiMOI1OU4ady8L2lo8CH67Oc3DP1ZHN7oxRkAsziOR3/OAkYGURk/r1HUUTjxFPv2sbjiDIh6sjTMcAChyDJ+cJBQkNlEiTA0/GFZLNCMMxa9qBF1lBgyaBhXzHMfsWduEFXFU+/bh5JA/RioUaMpjFGMfbjjhPPjDD78LnjyKnOSNsdR0nhHMilQKlDMvFPQO5/8GgAzFvHSrgssSxYwRhlPRB5RLvxBcRhQzFmyODwfuOKsSydik/o+yHneAaXJn3DM+GAdRfFNJ/01WBdrGc9inLGGo1gxJlg/maNxrzYL1sGcJXqHLgAn5i4Ggr9yCmXRy4ay+mVrv/cHpTHOMET9FY2MB+RfUIkvqx6cAMhConEo+MhIFEueCx8c2cHtDhikjPeoMoA+xqnEKdw4OTFmGM/IHXih1wQjzii7rAFRDXUcPhhmGJQcGBw8QJJ+RnfyBUWX+RpHbjJuUPxR8mHmjXPkAsZt8IYOtkYwnqNG1BlPMPMHS5LB52UA85K11G9TwCjBkRfnukGY4QBk+wHzAFmFzEdmMz+Dmam8DzI06vrMOMMhTMSRsQAzb1Cia6CLE3Dya03cg5iRIQQamCOkHbOOMIbQDdCNkNfeYcbPvLEYdQ3AsKT/WXdxaPoxxBgjAIU+67PfcD7jqI1zDRiZQbBAnmAc+/UL3RXdL7ilgvUV+R1VPqMHwgwdmflC4IxnIwNYn3EMez0JWwNuBAbSLegFjAfGFPxwMjCvcBIxJmgz63m6N4CgD+J8Zq6zzsCIelk3kc2Mf39QbjptImiK0Uwf0Rben+wgfwUctg4yJ51UeN6PuYrTFIcw9hkc0QkYcxTWTX8IeTrtSf1uxox1DGiUM38qs6/I3zXHQh1nL3fwhVHOEMYo5KlpW3QEEBEG6RYWNCY9xlOqoc9ChFDNxFH8Zb2nvxPYp5PzeYQhwi9uxDu1TiYSwgAHSzDlOTWaXNa7lvV7PLgoBAgfH+GiDha/uNkIpdWJYCZa6G8b4DO0MarDZmvtYbHDw41HjXQYX6LWwzhjPCHwMT79OyO8MTxQeOLene3fiQmOwGW8MD+JNnoFHOMKbyPKIApcOgWDDAWciB+CDGead8YhA1AIUWLT8TYiFHHAwQ2FjL5GAfCKK0oZC0+6+5/ggreXxYTFE4UfZ483XhHKzJXUlPuo/PwBL6RPoejh8fULCQsbzMiiSdfJBC9/Oj3Mgo4UHBLIM5yp6UaDUJJgh0FGpMEr5swXDA/mfWq6ZVRmRNRZ+BnLKGw805+7wNjGiYaTK+62F/8+jCUUCqIyzE0cQV5RQ3lHGU13rcEY8FcJMp5QNnyaNe/hD7RLd5xtjTGOc/qKOcOY9+dHsMZkcg3g+SjV6ABkjDF/kTnIOsZHVKOwtDYxZzBsuG0E4wQFEFlHxlIm1xqUahxaKLH0GfPHO8Aw2qJkozDvcfTgDGRuYoR5GUCwAJnKuhnVOE/lgzMIGY2DE/6Ma4wXOJGVCB/OZEm3sJ7QBtYb5I6fI2RW+GtO03WYYFDghGPdgj9ZRv4sEhxByLR05yYcmA/0J2u8z57wDjqCUDhO0mXG2sh6QiYT8gC9ExngDU0MJ4IPPiMxbv8wx3E8ksmEbGMtQ+fDSGYdImuPNS7dIBD6DOMMmYX+ig7t07iRdYy3TASBkI0YmKw3GO3eOMfAxdDEmE33Kkv2QPPOODHQadBd/NWC8GSMobPFyXIL9iNjmD3qyETGLvMfpw+yEZmAMy/dc5e2Nm4YgzgD0MORbehQZD3xf8ZkVKd9aXXxHGQMAQ7+JjCBLGLLIGOCP+nqH9SLjcj7sp7giMReRCfg/5mqh35B9/DZ2tieRNuJpnsbjbZEdUCVNbczZqwzQVgY8XCiULMIIbRJQeP/DG4iOOk0AC8ciw7CDEUa4xxoRM+ZMCihTKx0vU4MJBQJjDEiaQgghDSCDuFAPUyeqB60sjoj9fcscCwSOAYyocxsqX4EBApNOntTwrSNhYdFNd1T07dWFxGpLe0rDvOOYT/DOEToxPXS4TXncAoMWBxPRGdYfPzzUJqJRmGsxT3cByUYLx/eROYeBU8ji4xXBjA6EDSM6bjC0itiKDUoULBB0QxGUVAIETYoN3EdTaS+M1ZRkjHS/Hz3ygCyADmEghAnkur7Hu8s8guln3fFIUAqmj/5FScK7SG6EtfR5A/gxFDHk47yhxFIn/u+wXvPvIw7xmgPihlKJ8yQV/7u9mB6NYYofRX1yjzPCycKhjoLJePMR+xxzPmtHf6E4+ChmWHnmv8chjpOMgxxohwoMcwhfubTAekX3ied/clkgjEfkbsoTSidOPv8oWW8Bw4BxnKcO3qD44yICgYmiiD9wLriMzZY7zDWeJd00h23xhnFA36sz7QlXeNjS3WRvkkGF/WR9pzuGr2lelA20QvoL9qSzharLdWBU5Y+8adBE2GNmiHkn40yiY6EHEDPIFLIGokMQBmkHpTaoFM46rzh8yiSvCdyE+ctUSHqZKwhl5mrfCYdw4NoPM4f5CWygHdH7tDnOBtoH+tC8PrJOG1BP2PNhBNzFUMHg9afNI4BhaGWztkhrJmsL3Ahk4F1lH7AcUq/0D4y61gj0nEMoujj1PDnqfj98IxfzixA/8TphNyMu9bAGGctxgq6Mk5N5CZBL4xz+oY9v2xRSHdewp628P6MM9YUMtsYZ2Q2sGayxqUTPGEt4f0Zr4xdHM08lzlIW+i71KykOOMMBzN6BAEI9DX6CScXujhjAtlMdgJ2QToFHRAHBvYS8we9jfmO04+5gw7InElSb+b9mZ+0Ea5xtg2HYUB/oZ/76HeY78T5DLoBugDjPc52zjB1+mtJmZ/oT14/DPPdOJ/JmLHuvYOkaGBoMPGJSOBhY7BjqOFdj7o/NdgojAKUcSY7aaKkhCI0gYWSyEKH8oOwSMcbRFoi6dMoagxgDBCMGpQ0hCaCm4UBYZeO8yFMh2XKs7W1ujA6aUdcYy1MO/hM1Mhz2Oemfi4b9aQbdcL7jND3Dh+MNbyoKAB+ISMCQgmmj0dhgtFC6izGPoslXmeikihs/owCn7JOOk/cxYDoAwasTzNj/uMUYJHxxhpOFBRTFoK4+7moA2Y+jQ7jFmMUhYnCwsZ+LuQAsibueMZQ5739iZ4s/CgCQWbIM1JJ4+5/gjv1oDDTJgQx3uzgPnUiSF7piBKtC44RWFAXfeujXf6wJ//M0rYpRBlnjCvkLs4mFnmfeUIUNZjenG6kmHGG8opSw2LPeoCBS2aKjz4jt1mLMKbjKoQog9TlnWR+P1zwIDTmKmM6mPUUhRmfRaEgjdan8KKAUoh4UfyY8FdCRX1+2M8zPuDGmE/KKczcJPJNSeKkXN9W6iFSyNiOe8NMGG70DeMP4y0dZjjSMC7IQiIjDEOKfiAoQLSedeb/27uD3UZyGAig2P//uj3mlj+ZxTvUoNGInbaoRrwzZWCR2cS2WiWJYhVJyfqcRtb4TQQhtlN5AFsQcovEi05q93yg3RUs8h62hhgoQsgvU67E3zO/9I9AKFsIgV+9LUNbAhhsp+CCn+wkkgYztsBcRuDtC6uRYr6evRhZ0wd7jf0Ebr7Td8u8scdar6tEmtiAKMNMm4Rzgom+8G/1kWhAfJxkv+XsHt/J9yCeGW/+pWgx/4+/QchfxczY2OMRWd8thd8LSTfX7P3aYO8mt7IQ5Yka+mKs+eh8GmuS4KicKFefrZTaZj4jzjIdlCgSVaTEm7faNOYEL2N3voXmlTXjvZ7V3OI/mWfmAfuFDBIiCAXmA6HgzpcMQrZ5msn37Bn1zb5JbDsf0ruzb/ZwthOBvoujGR8Zw+b3hNde7fc2sm4yM6KcNY6yn4yoOg4OVSKRk+vTdIoqY3MzCHFqKFw2ZjWDDBsHagIeY8BQG2yHUkhBkipCvRNhQzY464zPnQ7B1UHs+/7/COS+dmsnpJeTI+plTu962Qw4fza71PD5nY1oV1Qt9ZZU9ePVQoinze54YM6kX9KcOKEik4kI5YTj8+Fsk3YYZJsyzBLhhJn/2ICJMHh8LqmdyEZOeIWjw38Q+uMVe5O++Kxn5gREKBIhNM84atN02zybKBsCQFiNKMBBJOAeD4Cc9sX3mQcIQBxmqYscjgnxOD5X7gommh2zj6TXwXKX08ExFI005qnDz7kSIiurGSlTjPv5+xDggMkEMIc5sciul3ltvJWNILhs5qow6PsIC+y+n+xKzimxFq0T5CpX4E56K6VXRoj+iA6KbuuXOc0W+Dv/CqGavBBlbXDK2TI+GSLIllkr/Df+4eqBgp5NfTDCaYxSLojcWvfIJvJsvGA5sZsCQYgSsUM2p5IIJJ7oyN/N4Wxs3KoAzZclMBKyiISEIH6ttokq7JiMCHNhkmFJbNKOfVjgDhH1QuKV+hCM+M5+P4neEukJxNoTOZV9hkRbK/ylZHlkPa3ONRkJ2jCHU6aofzKRzDtBQyL15IYmgo+5a13krKpglu+2Ts27vv5eBLaRdcaAEkXBozqqW+ScMaqMNIfHRpGDjFYhR2osfEQDseEI5uRcKfCMHkLw6mEi5+chPuTuR46yaCEFjSFgcGxIFtIuR30Vj37uz0FAxgbCkStBKHfm4cqhNY9QseA5MzbrnMzrdwjpykE/j9rhAIhyixaHeHAUbOLn8yZWR9Aml+ugcjif7xIJlZo4cQaOz5SUR3YgmzKlm8PAgV51oM79VgOJrIngJipMRKEMr5ZCfIUtx0CfcnYBHHN44WoE/6t22H0CUMYbZqKHE8fm3I59hZN5vIKQk2jt7ExLc/UbIkAEiiigPlb97a7xRwSkREoTP2JkPiMGJeurluL9PyfrgJgZEi27DwF1LRwRhxg5Oe8jCCAZSgVyawlyI+LNXiLS03T7tCMFWuRTdg3S6/8RQrYGyd5VnpBSMWRZsEhWjwikQBEBYsceIBNBH2CWqG5KLPiBspYm0ehgJqgli0baOLJuDrBt9mcEW9R4GiVMUICYAZ/jYYnaEHzaYTcRaSnVyXqzT8tMM4dlEZrXO0ROpTUi3+wwfkFUl1UFM3va5NaMo9XI+TF+J5PX98sak6Vgr14tITu2wf7jHMEsAoesMfNsUnL1/hawT/gdAtvIehpCzhF2URsRcArq7kmWQ4aShkYp5uSspj0+AsnmJdrFwNhkpNRMD0j6bkD6978XAfM6yvCdKCAeyMxqev3VZ7PpyHKZHiz5rD1OAScNWZsKdM/aUSvPYUsd+1UMXnmf6E1uM+CA3PUiCnCeRLtW0zevPBuxhiiQKw6vfGblPQQOUZtJ5PFKu0qgOM93CrSiaLkvvuT8yqj8Ge9BAtl+NxdYM0p+ZPHtztwTJUQCRCKRM4SJODxJ5f9qBARuBE7Ujvu3UsJdt74c25MNxC+zVtTDw2z3PpAbiKTYy6aS/pySqJ2zTxSdD4CsI5rs5u5zkQTV7JXEEunoRAEC5E6RFibEEpkB6rkRWt+/42C5M96yUoiZ9kvZu8Zl5faX78aRgK4kgliixIJItDtdHI+xv8issP4JKwKSd+433/W7f38fBLaTdcqm1CREmto5qU16BpMHlzakPfUqu4l62nZYkg2OsdHOnc7t+0yLPslPIGAucwxevZbl1WflGJrTk0PYrrQphVca4o67bR+1lyuJqM+7Hc5jm+wZx4bDOY1ufCc+iHLtdgSObXLYHNYnirYrKvxVn8wxdnpyANOVeUZEEdmalD5daYdTiBjcuQcYG6RjUp96pS99z3shoPwFwRHpZDNFpXeTTj0WdJARJE0YqZG1dYfdlEVDeJJNhbBPMyofjRYfUDsCKq5L2i1upF2BG7XDMLMH3GE3iTRuBrA/iwjzne8Q7GQ2iA7zaR1ueMdeY56xl8R0UW+p6jsi6ed54GwRmQ/6ZJ7dtdfISDHPZCNoZ/VAyWdWhw2QjcwGKIV02N9dB4u+l/Xr01xBYDtZv9Jo31MEikARKAJFoAgUgSJQBIpAESgCRaAIPEagZL2zowgUgSJQBIpAESgCRaAIFIEiUASKwJshULL+ZgPSxykCRaAIFIEiUASKQBEoAkWgCBSBIlCy3jlQBIpAESgCRaAIFIEiUASKQBEoAkXgzRD4TdY/Pz9/OTyhryJQBIpAESgCRaAIFIEiUASKQBEoAkXgZxFwtZ8DO//5+Pj49bOP0taLQBEoAkWgCBSBIlAEikARKAJFoAgUgQMC//4H4RgKpeYzF+4AAAAASUVORK5CYII="/>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2" descr="data:image/png;base64,iVBORw0KGgoAAAANSUhEUgAAA+sAAAGsCAYAAAClwja0AAAgAElEQVR4XuydB3QVVdeGN4SEhNBL6L0q0q0oCAKKgogCdj/bby9YQUUs2Bv23ttnQz8bFgRBEURERASR3ktogYRAev71nDCXyc1NchMhJvDutVzqvXNnzjxzZjLvbqfc4sWLs6Ojo00mAiIgAiIgAiIgAiIgAiIgAiIgAiLw7xLIzMy01NRUK7dq1arsxo0b/7uj0dFFQAREQAREQAREQAREQAREQAREQARs165dtnr1aol1zQUREAEREAEREAEREAEREAEREAERKC0EJNZLy5XQOERABERABERABERABERABERABERgNwGJdU0FERABERABERABERABERABERABEShlBCTWS9kF0XBEQAREQAREQAREQAREQAREQAREQGJdc0AEREAEREAEREAEREAEREAEREAEShkBifVSdkE0HBEQAREQAREQAREQAREQAREQARGQWNccEAEREAEREAEREAEREAEREAEREIFSRkBivZRdEA1HBERABERABERABERABERABERABCTWNQdEQAREQAREQAREQAREQAREQAREoJQRkFgvZRdEwxEBERABERABERABERABERABERABiXXNAREQAREQAREQAREQAREQAREQAREoZQQk1kvZBdFwREAEREAEREAEREAEREAEREAEREBiXXNABERABERABERABERABERABERABEoZAYn1UnZBNBwREAEREAEREAEREAEREAEREAERkFjXHBABERCBvUggIyPD1q1bZ9u2bbOUlBSLiIiwWrVqWcOGDS0yMjLPkdauXWsJCQm2c+dO9x3bVKtWzerXr28xMTGB7efOnev2x2ft2rULua81a9a4Y2Pt27e32NhY+/333y09PT3kGfI922GbNm2y5cuXu/+uUKGCtW3b1v3eM/axYMECN4bGjRu78QXb+vXrbfXq1YF9HHLIIRYVFZVnu6VLl9qWLVvc55UrV3bHgpPffvvtN8vMzLSWLVs6ft75F3apmjdvbnXq1Mmz2fbt223RokXu8xYtWrh9+s0be/ny5a1z586OAbZ48WJ3ffKzDh065LpObOe/DlzPTp06GfsNtj/++MNSU1PdtezSpUvg64ULFxrjLcw4B/h41zh4P/yeefXXX39ZVlaW1ahRw1q3bp3vbjds2GCrVq3K8310dLTVrl3bGjRokOu7/Lb3NuK6Mpf9xvnCmvsjLS3NfcX+2a5p06a5tvXOizkP52BLTEy0+Ph4x4rzw6pUqWI1a9a0unXr5tl+xYoVtnHjRvc58+7ggw/OtQ337rx589z9Aqfq1avn+j47O9vYB/cKxtzmXmT8fmMszBvG5b/HCrue/u+5z+DL3GM8XFvOi+eINze97blPvGcOL3VYxYoVHVOumXcPwpu5wL+rVq3qxh7KmAMcm2MedNBBbhN+B59GjRoF5oH/meHfD9eL65DfM68oHLStCIiACBzoBCTWD/QZoPMXARHYawSSkpLs5ZdfNsQWD1debhFpvLy2adPGLr300oB4SU5Otvfee89mzZrltvUENaKVF21eii+44AJr1qyZG98tt9zihBQv4HfddVdIMXLPPfc4QY0988wz7uX+vPPOc6I3lDVp0sQefPBB9xVj+eKLL9x/M+bevXu743sievPmze64W7dutV69erlzCbaHH37Y5syZE9jHlVdead27d8+z3YgRI5ygxRASF154oR177LG5tjv33HOdADvrrLPs5JNPtuuuuy4gtAq6YGeffbYNHDgwzya//vqrPfXUU26fF110kfXp0yfXNq+88op9//33Vq5cOXvxxRedmMPuvfdeJ1Tys/vvvz9wjbxtbr/9dlu2bJn7X/jdfPPN1rFjxzy7uPjii921Z5u333478P2YMWPs77//LnReIobvvPNO+89//uPmWvB+2MGff/7prjFC09s+vx0zhq+//jrP14hDROdxxx1nw4YNC3z/5ptv2rfffpvvOIcPH25HHHFE4HucNG+99ZYTlohRb16yfwQvjgeujeds8eYuc/7555/PdRycN6+++qrt2LHD7Yvzw7h3KlWqZP369bPBgwfn+g3z13PYMO+YWyeccEJgG8T1yJEjjfv48ssvtx49euT6PdfqoYceCuyDMd900015RD/jYTueA/Xq1bOxY8cWei39G3B85urKlSvd/IAT15bnCI4k7ivPOP/XXnvN5s+f7zh4zxGPKc4r7mOca9y7PCNwcDC/X3rppZDjuuOOO2zJkiXOQTN69GjnUIIdjp9BgwbZmWee6X73v//9zz766KM8+0DkwxexzjXkuspEQAREQASKR0BivXjc9CsREAERyEWASOETTzwReJEn+syLOi/aRKyJkPHCi2jnZfzpp592UTyEcVxcXCAKhSDnZZrfEZ1CDBDl++9//2vjx493ouT//u//nHDyGwIIYck4iOQiOjDEK4Zw59h+I/p4xhlnuI+ChReCifESjcUQ6whDzuPoo4+2q666Kte+yBBAZCIePOGEowExG2zBwhunAcfyRyi9cSMOTz31VCdmvQg3osMTXbAjUu5Z375984gnvps5c6ZjDlecA4g5vyEGp06d6j5CxHhi3RPOCEAyBYIj5DgVYOsZgvTuu+92x/E4tGrVyrEJNkSUF13m+nr22WefOaGGIZAQ3N6+jjzyyMB2REaPP/54O+eccwLf+/fDhjhPcKJg+Y3D2+Hrr79u3333nXNYIOyJLDNXOSeEIJ9fccUVdswxx7ifIJYnTZrkPmcswVH0U045xUXLGfsPP/xg7B8xiZBEyCEgcTJwPYm2cwwcGN7c9uZAsLD86aef3LERkVwXjsGxibTDDUcYhkMGR4aX0XLrrbcGuPI9x0e8sg8MsY4jiXO+7LLL8jiQyBphnvLixDlzXoj9888/P9el5TxwkDBHuccef/zxPNc+vw+49xH3HIu55mWxcE6cG+eI84dMDO7Jxx57zH3OtpwP/zA2fk90HONextmH+MYJQNYKhmOE+8Vv/M57dhx++OHOScZnzGnmIo4znBzYuHHj7JNPPnGOBCLwXCfYMC6OzT3AZ9dee627d2QiIAIiIAJFJyCxXnRm+oUIiIAI5CFARH3KlCnuBZ6IHCKOF1UiuQhoRNRJJ53kokzvvvuuffXVV27brl27OvGIKOaFm5fxDz/80EV5MdJ/b7jhBhdVRwDw0EYYEf3yG4IOUcYLMi/HnqjzBM9hhx1m119/fb5XzhPrCBcEFSLqtNNOsyFDhrjfFCbWiVw/+eSTLr0WcUAaMKIBgR/sJPDEOim6Xto+kXoi9p4Fi3X/wDmWJ4DIALjkkksKnZH/VKzjUEBwh0rr9x984sSJTpSSos419Tjcd999eSLw+Yn1YPGEyPTSvIPFONvubbHOPES0kg2AMwHR6TldEOpeZNcT64g1BF5+ggzhhthDDHNP4GwiBd27PxC3pKcTpSUS37NnT4cglFhHODKn+A3Xgug9+yKijngnmo3YZdx8z7i8VG5PrHNtuCexa665xhClWGFinfsWhxlZBuyDe5K5zrz3W3HFOr9jXnMvYzgbcKbBiXsSRswt7kvOmYg6zhIM5xOfe04mHA7vvPOOTZs2zd2HfM98wyHlZSlwfRHxfkN8I8IxrjPXuzCxjpNt1KhR7tnGcwNRT8YFkXeMLCHYe46/Qm9WbSACIiACIhAgILGuySACIiAC/5AAL/4Ial62iaSROuqPtvp3TxQR0ceLNwKDyB4vs34jisZLNHXdiF/ECS/h/I4INvbss8/mevnl/3kx57hs76USF1Wskzbr1eaSdvvII4+4fRYm1h999FGbPXu2E2wIaKLYGNHV008/3QkGzzyxjlODGmDEAIKec/ai62VVrCPKSUnGWXLooYe6cgQMQT1gwIBc17ksiHUGjADDAcQ857z4byxcsU40d8aMGc4ZxXXFaRWOBYt15iVi8uOPP3Y/JwKP8A82MhM++OAD9zElEd5+PLGOswthT8YL845oOVaQWOeevPHGG50zjcwSMjo8Mcq9z7X2rLhinWcCopdjIXx5NuRnZJngqODacH/ivGNMfqOmnHNjWxwMPCPYnvuPDJjg3zHuBx54wDmYENZsjxVFrPuPj9OEMh8yKWBECr9MBERABESgaAQk1ovGS1uLgAiIQB4CRFOJcmFHHXWUXX311bnEqf8H1DIj6Hj4kspKSmso88Q3IpeXdlK933jjDZswYYLbPLg2mygYYoqIG1FRLwJcVLGOSCDtHPGNIazIEihIrCNyiFAiBKhnRZRyXkRUGfdtt90WSDVmn36xTtSTenHOk5R/Uvi98+PfXhq8n1Fpjaz7BRQikjp8shlghxODKK+/kV5ZEeukweMAIrpPtJdUdSwcse5ngnMK5w/p2OFYsFhnfpH2TWM+jHnjpbD798cx4U50He7MP8wT64hG7hOyFHAgUJ9OBLkgsU7q/XPPPef2Awuuo5fdQpNGRLZnxRXr3Nvc41go547/HCkroLcCRmYAwt3vEONz/zj4f8bIWCnzIAuI8gDmpNdojxR8HILw8/elKK5Yp9cD2UBcN54JnJNMBERABESgaAQk1ovGS1uLgAiIQB4C/npvUlGHDh2aLyVSXIleYSeeeKJrwBTKEBJffvml+wqxjoim6RORMkQTKaxE+njh/uWXXwKpuNTo9u/fP7BLT/AEH4MaX1KTvWicdw7UEpMZgBBDFHu166TX51ezTqSTfxA+nBt1tl79M2KK/fk7fXtinQgnte+MA0HL7/hvouv7MrJe2BQOVbMe6jfBEVWvQRtCjpIE6oc9pwv9B2Djz7jYF2K9oHMrSs06tclcDxwu33zzjYv2Ep3FCeOVNXhiPdQxvag30WtPyDIHvLlP1NfrO+D9HrGJcPS6sAeLdcQncxDxSMbJCy+8EPJ0iRrj+CEKzv5o+Id5Yp05zmf8Pw4urhMiFVEZqmaduc+cIIWc3+JwwLxGiVxbxuV1yy+uWOd8fvzxR+cIYG75VwgIPlF/Q0h/07fg7XBueDXqjBdHBU0oEdGk1pMeTxkORqkIKf08U8hy8brFF1eskzXDs4sXTTIPOCeZCIiACIhA0QhIrBeNl7YWAREQgTwE/KKFZlP+DtPBG/vFekHCPpRYZ19ECXkJJk0VgYDY9tJNiaYTbSOC6Vl+Yh1BhDD20uU9sU4aP/slyoYo4Y8E0XIyBkKJdUQcEUYahPm7jdPYjPpbBAHOA5wInnli3etG748SIt5JMy4LYt0TP5wXwhDnCTz8kVYisogwHCxkLPi7qZdWsR7qFufakjGCs8GL4BYk1j0R6BfrfuFMTTNzzm/sl4wEyiiwgsS61ywt1FgLE+ucA+UJzFHELMclMo0zI5RYp/4bhxNp6v4Ga9454KQis8TrfF9cse45driPcTYU1JTNL9a5PxHsoSyUWCdyjojGEcNzwMsYQMDTZd97BnhOE4l1/dETAREQgX+PgMT6v8deRxYBEdhPCNDIiYZxmP9lPtTpkRpKsy7EG2nSdJ0OZaTVk16PECDq53U8px6XBnQIDCJV1JgjuhESiAVEh9+KmgbvvahTI0+UjagczbQQ2DgFgrvBEx1lmSoveuY166I2/9NPP3WpuERBEe7euvHBYp3xestqEfnje4QsVlbS4D3hRxSW5eq8+lycHtQ2c73JZmDFAM+Zsi/E+t7qBo/DgQwHGrYhVomyc12IQnsWTho8ncqJYGOsjoADiMgxddF0nscQjWSNYH5nV7BYp86cewEHAILWSxkPvn8YL2nwNDrzN1HzIuueWGdukgHBMnlEsWlyGEqse/csx6H7vncvchxEMxH5bt26OWcNVlyx7i0fyD0Pa38dfPA5etksfE5Hdzq7BxtzkfPzGtbhcKDshM9xDNBHAOM5gjOGY3If0+CP0gDPiivWuU5cL65buI0g95M/CToNERABEdhrBCTW9xpK7UgEROBAJYDoIO0bI3pICilNlUKZv2a9oLRkb8kwUo8RsqTfYrwAI/aJ4NLhnVR6ry6Ul3Feuv1WXLFOVI1O7QgcouOIFNLig8U6a7O///77gaXD8psDLPnlrVsdSqwjHIjwIVRwChDFxcqKWPdnQhR0H/hT50urWPe6wSPYp0+fHugejtim34LndAlHrCNk6daPYCO9GscSS/r5jY7m7AsrSKyzL+YGjhGMTI/g+c7n/uwVv5ANFutsO3nyZGMlBxwINM5DMAcv3eaPTud3bbnfaaTHfVNcse7PNuB+8xxWoY5JurxXBhBqdQh+Q7YHyzmuWbPGsYex91wi5R3HEUYmC6UN3jOM7B1/VL+4Yp3yCUpDaAyI+Pe6/B+ofyd03iIgAiJQHAIS68Whpt+IgAiIgI8AApZaXiJ5RKSJbiN0/EbqOpFKrwO8twYy6a4s3+YZEVi6unvLK/ESTbTPa6TFQ5sXcEQ7++MFmMZUpLOTjk4U3G//RKyzH17wWUaO/ZNezDn611mnQRUv8xwXR4W/yRXb0yHeEwS8sCOKQol1hAVOCJbDouO4F/UrK2KdqCqlAAja4KXqEH+///6740BJAH0K4FTaxTpRaUQ2opjrgojnPL1a6nDEOufspWxzzswdGtT5SzXCFevsi2wNMksw5hv3j7eCAJ+R0UGmB3MSYUqE3RtvKLGOsMYZxvnhRKB3AvPWW2ed1Re8JpCs2uBF1b17jO9pwId5ZQ7FFevU8VPfz/HJwuB+9mcy8GwgkwWHgLdcHsfCoQeHYMcFTeS4RkTSKWMhVd9vOCc4X+5tjkd2A/MXh4jfiiPWuRfoT8D+2Tc9AjyHo/54iIAIiIAIhE9AYj18VtpSBERABPIlgIBASGC8TLNkGWnudKRmbWYECZ3VeaFnO9aUxkjJpVMyEXIEK8KY7YmcY7xg86LtNyLZn3/+ufsIQULEkZRZRDCCym//VKyTxoyIRkAQIcM8sc7LPUKOz4Pr0tmOcREh57wQBGQL8OIeSqyzPY2vqKVFiCAwsLIg1hk3DhQ4sEzd4MGDc10DONCtH4YIFkQM160siHVOhO7rCGCsOEu38aJBRN0T/DRi4/5gHiGuuXeIFGMFRdb5nu3JTuC+Yq5T+sG+6H/AOLm3SN3HaMrI/PSiyaHEOtshuBHJ7BOHAtfRE+tff/21iw5jZAh49fTeBSbKT6o5Rv8I5gHHI9sFYU1ZCSUg4RgZLDjpPEcVdfk0q8Qhh2Dm2QAn5hflNixPR1kMxnGGDBniOsMz3yi9wInHPnH04VRr3bp1rmG89dZbrnkg58w/OANCNasriljnXqdPA/tFqGOsIEATu+BnUzhMtI0IiIAIHOgEJNYP9Bmg8xcBEdgrBBBi1JlT480LcrAR/aJ5mlfLTHdpIuihtuW3iFqEKl21g42oPC/f/t/ml2aaX4M59kkXa2/5p+AGc15zKbYLbiTm1Z9662ezDUKoQ4cOecbqdbjmRZ0xs01+Yp0fe83yvB2dddZZTpj47d9Yui2/ScJ5I5ioa8aI0gZH1vkcwca44YCgI4rrF+vB+/eaDyKUOAZCCguuSeczlsTyHCl7o2bdS4Mnso55KwFQwsE8RrjjZCqowRy/8y8viGOHOUaGieeICT5njku5BCLe+z3/JluF+8UzsjUQ0PQDCGXsh/uMe4LfepafWEekP/3004Gu6QhXxkGZCUIcZ4y/EVvwMcmkISpOhJ85Ttd7T6yHGp8/MyX4ewQu50odPaI72BgHEXFS33nmeKs2ePPDvz3nQcYL91Cww4/tmFtE78mewBg/KfCU5/itMLGe371BuQTHZR6EWmIvv9/pcxEQAREQgT0EJNY1G0RABERgLxHgpZ8XW5o/0UCL6DiCmLXDEZxEVb3oEoKFF3JqZunAzIs3RiMvmkAh1hAa+UWjaNTlpVaTKouAClUnj+hg/ehQ5jXa4juim4hOom+k/SLKPONlnlplBBe1rzTiQsjwou+lD3sR8eDjMEZqY3EsePXD1NaTOhyqwR7HQLCzpBZNxIiieqLR2zciDVHBH7Bw128mAsp+vagp62r7jUwFIpWcH823vPP3RHZ+UwRW1DwzXkQOYj3UNWPZLxwXHH/gwIFOwPBborqhjCgp/zAv6IFARBkHjlce4f8NUXuOH+p7xDFRba6hvwlaqGP6l+AL7n/gr6cmjZ9MEPoVkOKenxFNpSu8Z6Rsz5s3zzWWI2ODKCxGVBjnBRFkaqW5Bhhim22IxD/66KO5DgMXorcId84RQxwiYjkm95A/1Z7vyWignj3UMmLMO+4pShb4Hcy5X2FH7wbWHSeyHsq4b8aNG+ccKmTCUNZCc0bv/gz+Db0buC/zM64VzwSYc5/w/2SmwIa540+N55nDc4QoOpF8uJCZQso+6f9EtYNLY7zjcq48N3DCYDiZSKf3Ozj4nJR2OLBvIv1e5gjZQtS5BzsKyGigXIBjw5Dxy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Qk1vcZWu1YBERABERABERABERABERABERABIpHQGK9eNz0KxEQAREQAREQAREQAREQAREQARHYZwTyFesbNmywhx9+2LZt22b169e3++67zw1i+/bt9uCDD1p8fLxVrlzZnnrqqX02OO1YBERABERABERABERABERABERABA5EAvmK9dtvv91OO+0069Chg7300ktWrlw5u/TSS+2xxx6zHj16WPfu3e3jjz+2RYsW2Y033mhRUVEHIj+dswiIgAiIgAiIgAiIgAiIgAiIgAjsdQIhxfratWvtkUcesdGjR1utWrXsjz/+sHfffdcuvPBCJ9wR8nyelZVl1113nduuTp06e31w2qEIiIAIiIAIiIAIiIAIiIAIiIAIHIgEQop1Ut3vvPNOu/76661p06Y2Y8YM++CDD+yUU06xL774wonz6tWrO17XXnut3XLLLdagQYMDkZ/OWQREQAREQAREQAREQAREQAREQAT2OoF80+AXLFjgataJnrdq1cqSkpJs0KBBLvUdsV6zZk03mCuuuML9f7hiPTk52datW7fXT0Q7FAEREAEREAEREAEREAEREAEREIHSSiAmJsYaNWoU9vDC6gY/efJkmz17tl1wwQV2//3328iRIy0uLs42btzoms2RFu+J98KOnJaWZomJiYVtpu9FQAREQAREQAREQAREQAREQAREYL8hEBkZadWqVQv7fAoV66tXr3ad4EeNGmWNGzd2DeZIjR86dKiNGTPGmjRp4kS8TAREQAREQAREQAREQAREQAREQAREYO8QyFesf/PNNy4CHhERYb179w5EzkmHnzJlivFDmsrxnUwEREAEREAEREAEREAEREAEREAERGDvESg0sr73DqU9iYAIiIAIiIAIiIAIiIAIiIAIiIAIhENAYj0cStpGBERABERABERABERABERABERABEqQgMR6CcLWoURABERABERABERABERABERABEQgHAIS6+FQ0jYiIAIiIAIiIAIiIAIiIAIiIAIiUIIEJNZLELYOJQIiIAIiIAIiIAIiIAIiIAIiIALhEJBYD4eSthEBERABERABERABERABERABERCBEiQgsV6CsHUoERABERABERABERABERABERABEQiHgMR6OJS0jQiIgAiIgAiIgAiIgAiIgAiIgAiUIAGJ9RKErUOJgAiIgAiIgAiIgAiIgAiIgAiIQDgEJNbDoaRtREAEREAEREAEREAEREAEREAERKAECUislyBsHUoEREAEREAEREAEREAEREAEREAEwiEgsR4OJW0jAiIgAiIgAiIgAiIgAiIgAiIgAiVIQGK9BGHrUCIgAiIgAiIgAiIgAiIgAiIgAiIQDgGJ9XAoaRsREAEREAEREAEREAEREAEREAERKEECEuslCFuHEgEREAEREAEREAEREAEREAEREIFwCEish0NJ24iACIiACIiACIiACIiACIiACIhACRKQWC9B2DqUCIiACIiACIiACIiACIiACIiACIRDQGI9HEraRgREQAREQAREQAREQAREQAREQARKkIDEegnC1qFEQAREQAREQAREQAREQAREQAREIBwCEuvhUNI2IiACIiACIiACIiACIiACIiACIlCCBCTWSxC2DiUCIiACIiACIiACIiACIiACIiAC4RCQWA+HkrYRAREQAREQAREQAREQAREQAREQgRIkILFegrB1KBEQAREQAREQAREQAREQAREQAREIh4DEejiUtI0IiIAIiIAIiIAIiIAIiIAIiIAIlCABifUShK1DiYAIiIAIiIAIiIAIiIAIiIAIiEA4BCTWw6GkbURABERABERABERABERABERABESgBAlIrJcgbB1KBERABERABERABERABERABERABMIhILEeDiVtIwIiIAIiIAIiIAIiIAIiIAIiIAIlSEBivQRh61AiIAIiIAIiIAIiIAIiIAIiIAIiEA4BifVwKGkbERABERABERABERABERABERABEShBAvmK9SVLltiLL75oaWlptmPHDnvsscesevXqtnbtWnv22WctOTnZMjMz7f7777eqVauW4JB1KBEQAREQAREQAREQAREQAREQARHYvwnkK9bvueceG7kd++QAACAASURBVDx4sHXo0MEmT55sU6ZMsVGjRtmDDz5ogwYNss6dO9u3335rM2bMsBEjRlhMTMz+TUpnJwIiIAIiIAIiIAIiIAIiIAIiIAIlRCBfsU4kvXv37nbIIYfYuHHjXHQdkf7EE0/Y7bffbrVq1XJDvPrqq+2OO+6wuLi4EhqyDiMCIiACIiACIiACIiACIiACIiAC+zeBfMV6YmKiPfPMM7Z161aLjY21kSNHGqnxb731lhPrpMRj1113nYusN2jQYP8mpbMTAREQAREQAREQAREQAREQAREQgRIikK9Yf/3112379u128cUX25NPPmnR0dHWr18/e+ONN3JF1q+44goXWa9fv35YQ6bWnbp3mQiIgAiIgAiIgAiIgAiIgAiIgAgcKAQoHW/cuHHYpxtSrBNNv/POO2306NEuvX3nzp0uen7TTTfZ008/bTfffLPVq1fPVq1aZU899VSuSHthR87IyDAOKhMBERABERABERABERABERABERCBA4VARESEVapUKezTzTeyjlAfMGCAU/5Tp061FStWuPr0999/3yIjI61v3772yiuvWKdOnVwjOpkIiIAIiIAIiIAIiIAIiIAIiIAIiMDeIZCvWE9KSrIFCxZYVlaWOxKinLA9P+BzlnRjybaDDz5474xEexEBERABERABERABERABERABERABEXAE8hXr4iMCIiACIiACIiACIiACIiACIiACIvDvEJBY/3e466giIAIiIAIiIAIiIAIiIAIiIAIikC8BiXVNDhEQAREQAREQAREQAREQAREQAREoZQQk1kvZBdFwREAEREAEREAEREAEREAEREAEREBiXXNABPYygdTUVLfM4ZIlS3LtOSUlxa2wMHz4cBszZozNmjUr1/c0bezSpYs9+uije3lE2p0IiIAIlByB9PR0u/HGG23x4sV5noH9+/d3391zzz02c+bMPM9AmtmOHTu25AarI4mACIiACIhAKSYgsV6KL46GVjYJsILC0qVLDXHu2aZNm+zee++1K664woYOHeqWQtyxY0euExw5cqT169fPrr/++rJ54hq1CIiACJhZdna2c1b6n4GbN292Av2SSy6xM88801auXGmsOuM3noF9+vRxYl4mAiIgAiIgAiKgbvCaAyJQIIHsbLOtyemWnpltcVUjrXy5ckUmxovrJ598Yq+99po9/fTT1qJFizz7mDZtmou2P/DAA9a1a9ciH0M/EAEREIF9QSAr22zzjjTLzDKLqxJpEeWL/gxkXJ9++qm9+OKL7hnYqlWrPEP9+eef7c4777T77rvPDjvssH1xKtqnCIiACIiACJQ5Aoqsl7lLpgGXJIEF63faiz+stdSMLDv+4Jp2atc6RT48afE33HCD1atXz2677TaLiIjItY+MjAwXcVq7dq0988wzFh0dXeRj6AciIAIisC8ITFmYYON+2+Qclj3bVLNzjqhX5MOQFs8zsFatWjZ69Og8z8DMzEyXeUTG0fPPP69nYJEJ6wciIAIiIAL7KwGJ9f31yuq8/jEBoupvTF9vkxYkuH1FVShnDw1paXWqRBVp37Nnz3YvqC+99JI1bNgwz2/Xr19vV155pXuZ7dGjR5H2rY1FQAREYF8QSMvMtp8Wb7O3f97ghDpGVH30wGbWKi6mSIecO3eu3XrrrS6y3qhRozy/3bhxo1122WWuBKhnz55F2rc2FgEREAEREIH9mYDE+v58dXVu/4hARla23fvlCluycZfbDxnwF3SvZ30Oqlmk/V566aVWv359u/vuu0P+7rHHHrNFixa5F1mZCIiACPzbBHBUvjcz3r6Zt9Wy+B+fHdO6ml1+bF6nY0FjRojHxcW5DKJQ9vjjj9tff/1lL7/88r996jq+CIiACIiACJQqAhLrpepyaDClicCO1Ewb/v5iS03PCgyrfYNYu/WkpmEPc/r06a4O84477ggZNV++fLldfPHFdtVVV9mQIUPC3q82FAEREIF9QSA5NdP++0u8/bBoW2D30ZHl3XMQ2V6hfDkbM7iFNalZMazDz5gxw0aNGuWyi3r16pXnN6S+X3TRRS6yfsYZZ4S1T20kAiIgAiIgAgcKAYn1A+VK6zyLTODHRdvspR/X5fpdUV5UqcO8//77beHChS4FvlKlSrn2ReM5Pv/iiy/cvxs0aFDkMeoHIiACIrC3CCDIn5m8xn5ftWelitpVIu3yng3t9Wnrbe22VHeo+tUr2phTmltMZPkCD83KGA8++KD9+eef9sorr1hsbGyeZ+Crr75qH3/8sfs+VJnQ3jo37UcEREAEREAEyiIBifWyeNU05hIhMOaLFbYofmeeY3VpUsWu79fYCmuK7NVhnn/++TZ48OA8+9m5c6ddfvnl1qFDB7v55ptL5Jx0EBEQAREIRWDD9jR7atIaW7V1z5KTcVWi7KrjGlrLOjH29Z9b7N1f4t1PKQn6v2Ma2LFtqxcIc8uWLW6ptnPPPddOO+20PNuytBsR9YMOOshuueUWXRgREAEREAEREIEgAhLrmhIiEIJAws50G/7ekkC9ZrWYCrZ9V4bbMqpCebt7UHNrXEga6AsvvGAzZ850teiRkZF5jjJlyhR74okn7M0337Rq1arpOoiACIjAv0IAof74xNW2NiEnco4dVD/WLju2gdWunPPsIj3+1k+WuaUssSY1o+3eU5sXuJwlGUMsycYzMCoqb2POH3/80ejZwTOwevWChf+/AkYHFQEREAEREIF/mYDE+r98AXT40kng1xVJ9uTE1W5wdEAedmicffBrvNFriVWGzzgszgZ2ql06B69RiYAIiECYBP5al2yPTlhtaRk5vTnIGGpdt5Jdc1wjq16pQq69LFifbA9/syrQHZ7n4qDOtd0zUSYCIiACIiACIrD3CUis732m2uN+QIBOyOPnbnFnQiT9iTNb2fOT19qfa5PdZy3qxLiaTZkIiIAIlFUCM5cn2hvTN1ji7qwhzqN3uxp2zhF1jaZynj399NNuDXSclYs37gyI9ZiKUfbU449Y4xp7ms15K1u0bdvWWAlDJgIiIAIiIAIiUHwCEuvFZ6df7qcEMrOyXfRo/rocYd6hYayNPLGprdiSYnd9ttxY0g27fUAza1c/d9O4/RSJTksERGA/IoDonrhgq705fUPgrHBK9mhdzc49sp5FRuSOlb///vsWH59Tr84qGTOWbrNda+a54vULbn/W/QajqSbLs/3222/WsmVLV+YjEwEREAEREAERKD4BifXis9Mv91MCpINe+95i91KKDe/T2A5rXsWJ9PvHrww0nWteO8buPoWazf0UhE5LBERgvyOAM5Kl2aYs3Gapu1PfeYSdfWRdO6F9rUKfZ6y7/tLkVTbu0eFWreupVqvNkXbv4OYWVzXKZs2aZc8995xrGLd27VqJ9f1u9uiEREAEREAESpqAxHpJE9fxSj0BUt0f+nqlGyepoC+c19atLYx9PmezfThro/tvok+3DWhmreNiSv05eQPcsGGD8U8oq1+/vtWtW9cSExNt1apVlpGR01CP5nfNmyvlv8xc5ANooMuXL7ft27eHPOPOnTu7z5nP69evN/7YVaxY0ZjnRW1mxtJjRI2DjeUY27Rp4z7mvtq0aZOxXFnlypWtUaNG7njh2o4dO2zJkiUhN2/WrJkbc1pamhPBnHNERITVrFmzSMud7UrPsvdnxtukBQmB41SJjrCzjqhrPVuH3+DtmWeetc8nTbe4AaPcflrXjbFretSyq664zIYNG+bGuHTpUon1cC++thMBERABERCBfAhIrGtqiEAQARrL0WAOa98g1m49qWlgi/jENLvxwz0v1IO71LGh3eqUGYYfffSRvfbaa7nGy3rvqampbomls88+2y666CL3sl2uXDlLT093Yv2uu+6yjh07lpnz1EAPDAJPPfWUzZkzJ9fJslwYAn3y5Mnuc+qmk5KSnLjdunWrtW/f3qVqR0dHhw3pmmuuseTknLIYzxDniGgiyZMmTbKXX37ZifRt27Y5UX3KKafYhRdeaOXLF7wWube/v/76y8aOHevEvt9wSNxxxx3Wu3dvu+mmm2zNmjWGkwDHQExMjN12223mOSYKOqHNO9LtuclrbMnGXba7kscqVihv1/ZpZJ0aVw6bBY4PnhH1Dx1gaU2Pc7/Dl1l7w2Rb9+dU93xh7XSJ9bCRakMREAEREAERyJeAxLomhwj4CKSkZ9nlby8M1KWf2rWODemaW4y/8MM6+2nxNver+tWi7MEhLV3H+LJqDz74oE2dOtXGjx/vTuH22293wr1p06ZOhNx777120kknaS34snqBD7BxDx8+3Jo0aWI33nijO/M33njDzjnnHLd84g8//OAcTw888IAdeeSRxSbDH06E+MUXX2z9+vWzr7/+2qpWrWrdu3d3Qn3EiBGG0wDhGmrJsnAP/N133xnLn1EzjrPhvvvus/PPP99F7ZctW2b/93//Z/3793fHK8jWbUu156esteWb96yhzrOLEp9GhSxBGbzf9957zy21du/DT9orc812pGRa5q5E2/L90/bomFusY4cORkM6ifVwr7K2EwEREAEREIH8CUisa3aIgI8ATeUe+ConBb58uXI2vG8j69a0Si5GG5PS7JaPl7mljpDoVx7XyI5qUbVMcqTDM8J84MCBhsgJZUT0evXqZXfeeWeZPEcN+sAhMH36dHv00UftmWeesQYNGuQ7n71IdXHJEDlmjXCEdKhU91deecUmTpzoRG1RUuH94yE7gAg2DoDrr7/eZboEW58+fey4446zUaNy0tFD2eyVSfbqT+ttu6/jO93br+3byOpXCz9Nn31TCnD11Ve7UgKcer+vTrYnJq62LVNftfIRkXbTiJHWq20NifXiTiz9TgREQAREQASCCEisa0qIgI/Ap79vsnG/bXKfREWUs4eHtrLaVSJzMaJB02MTVtvcNTvc53Wr5kTXgzso7yuw9KLfnJRu05ZssxnLEl0KaodGVeyQhrFWK7aC1YiNtBjfskv5jYP0dyJgX331ld1///3WtWtXtymp70TFSMcdN26cEyWkx3fq1CnXrhAPrVq1chFFOkWvW7fO/YbPifzFxcXtKwTabykngNBcvHhxyFHS/4Ba6+RdqbZq1WrbkbTd1iSk2bz4dFu1cZt1alTZjmhR1TnLsAoVKtjBBx/sIuPeHyzS2vn/evXqBeYZpRw4nGrXru0cS3yP7dy506W/E/F+/c237Ne/VlmXYTfZVf1aWiPfkmPhIiVift5559mgQYPssssuC4jozZs3W0pKiquPv/f+ByyiYRfr2O8cu6RnQ2tYjON8//33Lqvlsccesy5dugSGR4kK9+5PP/1klLWQQYCgD7b0zGybtSLRXpu2wXal7am3P7x5Vbv82IYWVaHo2UAck2cFzgicITwL7/tolk1+YYRFVKpuERUrWb2qUbZ9W4Ljjai/8sorrVu3buHi3efbJSQkuKyEUMbzjLIf5hnlBszj4Hm2zweoA4iACIiACIiAj4DEuqaDCOwmQJfjpyausVkrc+rVWUv97kHNWZ0oj333155lj2g+d9MJTZxY3tdG9+av/txiPyzcZtSg+g3RXiW6glWLqWAt6kRb16ZV7OD6sbnWS/ZvT23tFVdc4epeX3zxxYC4QWyQ3osgQHxQ24sI99feIuhJy0VMULdL5I8aXrYh+sZL+kMPPVSk5lf7mp32X3IE5s6da08++WSuA/LHhjly5qU3WMUm3Wzm+Hds2R9TLTOqmmUkxpuVj7DykTFWPirGYitWsJqxFVwjNeYekWzmFinsiCgcRMxTmq4RJW/Xrp1bLoz67ZEjR7pos2eI3ueff96Jx6SdKVb5oD5W5ZAT7ZBGVe3G45sUWbT+73//c5F79uk1l+NYpKj//vvvzjmQEVnFqnYbZtENDraWdWJs1ICmxtJoRbFbb73VnT91+TgsPDvrrLOcQ42GdIj46667zjWGDDY6vn87f6sT1BjPsVM617YBHWpbTFTRxsLvuX6k3bMk25gxYwKH+3XpVnvko58D/4+jZceC713fC8aG447rVVps5syZ7nnnN5pp0lSTkqAjjjjCrrrqKsP54vUGwAFE9kLr1q1Ly2loHCIgAiIgAgcIAYn1A+RC6zQLJ0AkasS4JbYpKUcEn9+9nvU7uGbIH27bmeEazXlLH53Qvqadd1TOWsP7wpJTM+3vDTvtw1832tptqWEfggZSB9WvZB0aVbYWtaOtZmyk1Yit4KKWM2bMcC+gpLOS6h5sPBzeeecdF7075JBDXPMrDKHAb1avXm3PPvusE+f//e9/XRdoRDqNtqhrZZ+jR48Oe6zacP8iQJlIws4M25qcbss2pdjkbz+33yd9bHUHjrby0VUsefFUi6rT0iKrN7DM5K226dtHXXS2Tv+c+uub+jWw959/0M0vnEKI4E8++cROPvlkF00n5R3RSM34DTfc4DqPs3QYUV8cUH5jXfEXJy6yb7751pLmf2uVD+prVdofb2ccFmcDO9YO6ZDL72ogQBGffsHqbYswfuiDn+2nb8ZZ2uYVVrvvcKtQpY4d2rSKXXZsw7BFMpkqlKdwjPyax1F/T2ZM27ZtHR8vTZ5n03sz423akj1d8itGlrfTu8XZCYeEfp6FM/OIqpOxwJiOPvrowE/wBbB6BiVEWPVKFazlpgm2cvmSMtMN/sMPP7TPPvvM3n33XXcOjz/+uMueQKTjBKKx32mnnWY0GpSJgAiIgAiIQEkSkFgvSdo6VqkmQPOlOz5bZrzY0zDuuXPaWGzFiHzHzBJIX87dEnhBfeLM1oEl3vbmif65Zod9PHuTaw7lRcnYPwH/jo0qW5Na0fb7qiRbk1CwiEe4V42JsOoxFaxzkyr26h0XWY0aNVxdbUHGCzoN6IhQYqS7X3DBBU6cIyiCDRFP861DDz3URapkZZdAws50m7Y40f5Ys8P1aCiKZWRlW1JKpiWlZBiOsPjP7rRKLY90Ue1gw4kUP/EZ27JxndU75W73ddXUdbbsy7F2zdVX2YABA/L8hig9aeikWDPf6PpOSnjfvn3zbDv57wR7c/oG1zhy67Q3LGX1HGtw5hNWIaKc3XR8+FkxlISQMYJDKlRNPCU0LO+YmZFq8Z/dZTHND7dqXQa78ZzUoZaddXjdsBwDiEIyW4iqF9RNnqaQCEsa0SHWd6Rm2uPfrbaFG3YGGCCeh/dp5DKF/kkjTEoJNm7c6JZxDK7D35qcYbd9stQdH2sWm2L/d1Qta9Zsz0oaRZk74W7LUnQfzdpo6RnZ1r1VNeeYLKpxXjzPhg4dav/5z39C/hzHI438yNqQiYAIiIAIiEBJEpBYL0naOlapJsDLPOntGKmrd59S8NriNGwaMW6pEfXGzj2ynvX/B5ErPxxExaotKS7lnbp0v5Hu3qx2jPVtW8UqJCwJvIBvTExzdfQLNuyyGvWbWVpErO1MzbRsy7bM5ARLT9xgUTWbWPmKlS150Y+2bdaH1nXQ5XZ8v75urfi4qlGWsGm9bUtIcOm9vJCTKn/zzTe7lFZq2zEiiywnRSQqlP3yyy9GCi818Ah6v5FS7699p8540aJFLhJKvajs3yXAXN6YlG6L43fab6uS7O/1Oy0jdZelbVlh2Vl51xmPrFbfImL3RGuzUndYesIaq1C1nouSe5a88AcX0a5z4kirVr2m66sQVyXS2tWvZIc0qGxxlcvZ1VddZZnRNSy98wXOYZY45zPbtexn+/Sj9y02Nq8IoyaeucgSadSwz58/30WaY2P3lKOQMr9xR4a9ODPFktOyLCst2bb88JJZRqrVOfEWN7zWdSvZiP5NCu3zQEkI5R6k3rP0mz81nbT/nRXj7IVpCc4hkL5trW2eMNaa9jzL0uod6o5DTwtqxakZD1Va47FasGCBi+DyD+fmGSnxLNdGp3s6zHPvvPDCC652ncjw4o277MmJa3I1kqPj+6U9G7hz9Awm3M/Bxj79tfFkNKxcudKxDe5XEfxbrtc7Mza4tHsMpwClQR2KUBpE5gTr2Yeyhg0bunR6zxgT1/+Lxdm2OGlPFkWtypF2RPOq1rlxZfc8qxUbWSBrHCIff/yxWzGAzIxQzyCcj4j4nj17ulUx/EYp0EEHHRSYczCj3wclCjzTqHkPtuBnICn4PE+ZXx06dPh3HwA6ugiIgAiIQKkjILFe6i6JBvRvECBifcU7i2zn7kZMiG7Ed0HGb575fk1gTXYiWDSkq1SMelD/cRJTMuydn+NdNNNzBHjf164caWcdUdcOaRBr6buSXHqm31gLmgZYI0fdaQd1OtRWb021L76fbr9+9balJ260mj0vtYpxrWzL5OcsPTHe4k642SIq13LpuTUqRdqO+d/Ysp+/sMaNG7sXUKJOvNyTAkoX6F9//dVuueUWV+tOJCqUDRkyxL3gIyr8htBA6HiRfF7OqWsmnfewww5zAkhW8gTo1bBic4r9uGibK7VISM5w90FOpbO5evKEX/5r2em7cg0uPWGtVTt0mFVu2yuw3dbpb1j61jVW/bDTLbZ1D/d5ZkqibZ7wuLVp284uuuoGa1A9xipHR1hsxfKBJnIIprfeesseeXSsfbKkgs1dGm/x4++1ah1OtFFXnZtnRQb2y/rmX3zxhSu1IIMDYUv3dH/X9A8++MDefu8jy6xczzmp0ressqiMROt73g02Kynn/sb5deLuqHdB9Jn71MTjvDr++ONzbXrGGWdYSlYFy6jWxLLTUy01frG1btbQbr/nYXt4YrwrBcCoW7/muIbWpUnuFSb8O6O05Msvv3Q86tTZs2wkDgHq87k3ubcQ3Ijb008/3boef5a9MX1DLqHO2umX9Gjg0tL9hpMNbn7jPkess0QchoiFHf+P6KSspTDDWXjTOBpT5swcVtG4vl/jwn4W+J6a8eDSAvoV8DlL75E9gdEcjuuNwK10cH+r0iFvpgZ9RDjvutWi7JhW1eyI5tVC9ibgGcT1JMPo7rvvdn04/IaQJrsBRyXOAr+DhkZ1OExoAEgpAsazjblMUzoyPoIb2VEHTwkF1xajjwL//fnnn4eV5RQ2TG0oAiIgAiKw3xCQWN9vLqVO5J8QWLppl9352XK3C6JeRMCOblWt0F3+tGS7vTAlJ0pFNOnaPnmXeit0J7s3oGHc9KXb7dPfN+dJOUakE5E7uVNtqxIdOjWfF+zXX3/drZdO8yvqennp57PDDj/cJk6cZL3PucHSKze2hZPetuQKNaxqp5PzDC9x7njL2LbORVIrx0RZn+5d7dLzz7Ls7Cx7+OGHbdq0afbII4+4iJLfePGkyRaiho7R/lpbXmovv/xy17Wa1HnEPFFKXpIxhAK/le17Amgp0ts3bE+z+WuT7dcVie6/PXEePIKqMRXcigeVfSUhS+bOsNU/vmPdz7/bKlapZasXz7Plk9+y9p262B+//WotjjjJ2h7Rz1rFVbLEFXPs1acfcnMiVFdw6swRaYMHD3ZriC/dnGqjH37eti762er0H2ktGtaykf2bBuY90ctvvvnGNZ0jsk5neYQlzc+aNt2Tdk20d8rCBHv6zY8tZcMiy85IsQ5tmtnFpw+w1m3a2H3jV+ZKFycSTEQ2P5s0aZKLYnNMOoZ7Ror/E5//YVOnTLT0rautQmSkHdOtvV18xsmu5hm+z01e60oBsAbVK9rNJzSxOkGrTHj7wwlBl3scZMFGnT73F+noiL6u3Q619LqdjWZynpHa37VJFbvomPq5rll+58V9iyOO9HYyYjBq4BHD3MPc756IL2x2fjt/i70zI95lRvAchSnd/YtrRM/pR0DZAUyIctNno1Wr1jbvrwWWEtfFqnYc4MoZmMBkNYQyOt93aVzFDmte1a0AQFYHjpO//vrLpbYjuP3NAr19cM1pRsfc8jtomIM8rxgPDkdKFXg24thkPjJu7xns7ct7BtLAjmchRu8PnKvMW8biifji8tLvREAEREAE9j8CEuv73zXVGRWDwLfzttrbMza4X/Lid9/gFmEtt5SSnmXXvkdEPqeet0fr6nbZsaHXd85vWLxfTvxrq43/c4slJKeb/32T1Nk+B9U0GtixhFxBiy2ReknqLFFqlkvCeNHmJZwUWpa1Inrdudthtn1nhq3YkmI/LNpmf65JNqKroYzjI9YaVa9obaql2msP3uQiTESbgqNQCPgJEya4JlRHHXVUru+//vprFwllDWyiUESYaHBH1272hXiXWC/GxC3iT4iYU+5BTXNiSmaBdeg0JezRuporCWGFgejdywESjWQu0YGcSC+OFgQ386Fjx44uAnrqqae6f7ARI0a4FF9qq4PnzJIlS5xgoUkcDb3Y15q16+zqq6+xjDrtrfphZ1i58uWsV5sadnGP+m5/1I0z14iiE03Pr6abbIEHv14ZqKNm+bRRJzV18xmDwUPfrAowaFY72kYPbGb0diiK4bB7+cd1gX4SRM2pEXcC0szdW9TME/n2bjME++0D9oylKMfztuVavvbTBvttZWLAEcB3ww6NswEda4XdP4P7kIwBBLq3BByikUZ+dLdnLflwxXpaZpbd9+VKw/mJ1ahUwe47tUWAeVHPE8ceWQReo0oi1ZTmNGne0i647BorX6+DE+sndqhp3ZpWtZnLE13ZUKJvTXn/MbkirJhB7w6uz6KPxtjOiKrW+bTr8gxt16rfbdHEtyy20ynWulsva1O3kp3WrY7FRkW45xcrZnAf8AxjfsMR5wZRcrIXgsU6z0aedYh6liLEKF844YQTbOLEie43EutFnSHaXgREQAT2fwL5inU6oPqN+lU8z6QYLly40KV/kRJWWC3b/o9QZ1jWCfAC/cIPawPdkxHFjw1rFXYzpm/mbXX1mhgN6cae3qrAxnQeL467cmuKsbb7byuTAi/yfE9a+kH1Y+3ULrWtee3cna3z4006OWKYzuxVquROs+WeRcgj1ons+A3R9uvyRJuzOsnWb0tzNcuhxHvSvG+MqHvPvkMKIQAAIABJREFUC+60/kd3ssY1oy2uSpRZVroT4qSKnnvuuXmaNPEiS8SOyD8iy1v/2hsDKa2IderbSeMPNtLxvSg93/PC7q2zTUowEbf9wUj3JVIXbNS40o2fZzCd+Knxx/mC8IUpUb6CmCGuEcUw+2HpTvszoZJFxOZkNHjG6gDM+wbVolzTQrI4gtOnvW1nz57tBDYC75hjjslzbOp7PbFO/TVN3x544IE8fyuoMcexQ7Sd6KnXtAzHDvXDXc+41VZnxQX2f3XvBpYV/5f7jtphmoLlZ5SoPDVpjbuvsPyyZWgI99mcTYF7jyZwdIgPtxHbluR0u/fLFYEVJLj/bzupqTWtFZ1naDhJcMp5bjHSsy/p2SDsY3k7pNHf3xt22Qe/xtvKLSmB4+BQGdKtjvVuWyOsJnb8kPnDtfnjjz+cUAxuHEdTyaKIdfaJAxDnhcedciKcjUU1el8wz0hPD15Hftwva+ylh2616EYdreHhg9wzNyYqJ+OIDAY603Ptl2/aZfGJaUYjumBLWf+XbZ3yotXscbHbj99S1/9tCb+8azFNurrso3IROQ6e+tUq2sgTm9j7b7xoc+bMcSsPBBscg8U670vcL2QxsKpG8DOQ1HmJ9aLOEG0vAiIgAgcGgXzFOo1lPMO7ztqkpJ+RYsuPevXq5ZY5adGihZ155pkHBi2d5X5JgNTJUf9bZmt3d1M/pXMdG3bonlrRwk6auvJbPlnmouLYwI617MzD86577N8PL5T/m73JJi9McB2z/dYqLsZ1jW4ZFxN2dAwRS6QRIY7wCbaCxLq3LQKHsSDWpy/dZtOXJAZq+Nlm3fvXWWTtZlan73Wuzpe0aBqFVdk0yyZ99LKLcLLmOtFRrHLlyi7yRJontfW8dB9++OF5xuaJdRdVXbMm8D31qnSeR5AjGMgcQFhQu1urVi3XbIs0ehwQZA+UdWP9bq+Jn3cupDvjrECg4oDB2UEaNOdPhBEBToTb31SNLuk4MEgdxig3+Pvvvy2ubj1bt36DlatS12ode7lFxFR1TdWObFnVjm5V3aW6V42OKFQ8kgHB3wdqq4NFB8fzi3WOjVBh3P4xettxfsxZ1rP2jHRgrue5V9xsD3272nbtzlqptHONrfvuWYuuGOmaF3pRen5LmrJ/ubYv5262D3/dFHA69Tmohv3nqHp5zo17//EJq11/CAynxZW9G9qRLQpfF5ysmnvHr3D1/hh10jcc39g5O0JZclqmW+KMZewwHAL0xuBeD9c45ks/rnOrP3hp9fyWlO4RJzRxDfuKYkSIyYTAocLf9GArjlhPy8y22z9ZZuu256xOQRbBw0NbFmVYRq04ZRPz5s2zt99+O5cTYduuDLv+3fm29qtHncgecua5dn73nKwLv+EMhTlL2SHeyW7wVsygxCdh2uuWtnWVxfUfaeUr7mlKmLZ5uW3+/hkrVyHaKtZtbeXK7yk7qnnUedYservNeneMy14i+yDYQol17j+eyzingp2l/F5ivUjTQxuLgAiIwAFFoNA0eDzBpG0R2SFdC083DVl4GVyxYoU988wz7jMaR8lEoCwS2LIj3W74cIlLY+Vl/eFhLa1e1RzBGY4RhSaSNHVxzrrGRNd4OSXSFWyIg8Xxu9x66Ys37lleichfoxrR7uX92DZFv5dIoySqjvANtS5zOGI91FhZNo4I1cJ5c2zprElWoVUvtza231LWzLWdy2YEPuK861WLsrgaVZwQIPqEKCMFNJR5Yj04DZ7fXHvttS7iTtM6lqdiH2xHujVOAMQg9Z533XVXnhTrcK5dad6GjARe8BHmpJsT0cbhgeOD1FsaXPEspn4aJkTgeaCTOky9M/8g2Em/xcmRGFnXxn462zZMeMItKXb91Ze75lsIvXCNa4IwZlyhxB378cT6scce645Ph/Hghmxsx5iI+gcbIpyGYq1bt3arIbw/c6MT3enb1tnOv761DvUr5hLdOIXIGvEEP13REcUIW6xJzWi7fWBTq7Q78hp8PFK2SZf3nAJExW89qWmh9d6fzdls437bGIjKH9euhl1wdH3nyMrPSF2/d/xKt9KDZ3Rr71nIPZ+akeXSu6lN9zed5FiUK1x4dH2jr0VRDScQgjhUhJh9FUes87sF65Ptwa9XBUoD/q9HA+vVNvznGo44mliSan7iibkbyH395xZ7Z9oq2zRhrFVt1snG3HSFHdxgj9guiAHcZ61MspUbE237759aVK2mVqlF7kwjVjNInJuz8oVnCTszbNmmXVazxyWW+OdXlr3iJxv7xFPWukXepelCiXXuT5xorFYQyiTWizpztb0IiIAIHDgEChXrRFBI22JtWZYk4Y864pwXSIw/qLxI1q+f17N94GDUmZZlAqTBfjRrkzuFBtWjXEf3otrsVUk2dkJOCjOCn7r14AZ1vHBTt0rKuSck2J4I26BOte349jXzbR5X0HgQdWS9sEwQ6eihop3FEeveMUnbZQk4IlpzVyfbD4sSbO221Fxp+/7xUdtcNbqCizC2iVxvd4++xTVxQmCGsvzEOpk7RJpfe+01F1njHBFyXsdoUnh5+aXpFiKehnqlweg58MPCBJu8cJulZ4a/NjnzpnXdGDv78LpOQCOiEOOcL30IOFe6f1ML60WVYUSNLE2ucKDStfvTTz91PGhARuMwegwQ0Xv1pw0uRXnbrI8sY908G//ph4VG0YN5sh/S9RF5/iZr/u38kfV/ej1yVlxY65q05dxbZhcdU7Dwe+CrlS6S6tl1/RrboU3z775OBNZrjMZv0NqHt6hq1xy3Z6mw4PNYsWWXa1DnCXxKBu4PszYbZx0Rec4No2Hk7QObWcPqFUPiItX9lanrbXVCimXsblLHhtSDI9IRql4/gaLw5u85jc5wqJ199tkhf1pcsc44cYCwugDG8wAnqL9JYUFjxfHoORH8HdiJ2uOI+XtNghPrDdt1s5fuGe6WxduXRnT+sQmrbOnaLbZpwmMWXae5XXDFdTakW96siGCxzj2Lg41/6M0QyiTW9+XV075FQAREoGwTKFSsI87paEunXtJPSUnjpdmLpBPZ4oWyQYPwmmqRrhtqjdeyjXH/Hz11wnQWJ20SI4rFywcvUqTiIhioiyUTg3RUXkpIefYvo1QaKfGi/uysTNu6K+fFuXPd8jaobfiRRu+cMrLMnpuVYdt2B8za1S5npx+ckz6JXvt7S7ZNWpZl21L3NHIjmt6kajnr3ay8NalWztWPki5JzS4pzhhRQxp0YUSSqWukrpnUYsQYtbukgtO8i5fu/NbpxelGhgzONbJk/onBLD7ZbOGWLFu5Pdu27My2HWmuGXNuy8q0pN8+NNu0wIbfcLM1istdJ+1tzBrHRFi9pnh8znOCKDICv3///m5ThCJZA17jMj6jTp95SaS3tDgM1yRm27vzMi01o3iUD21Q3vq3LG+vv/aqWzqP5ytGFhP3HeUOniFocGYwR5grOFVJIaeem7p20s8R+icNOtWe/CXDUjLMdi77xRJ+fst1uS6KrV+/3nXNZr3pQYMG5ftTnLe9e/d2/+wNi0/OtnfmZtruKhOrXamcndcxwmiX4De070+rsmzKyhwHCfdXt3rl7aTW4d3PH8zPtIVb9sziU9uVtw5xeX+7PTXb3piTZfwbqxRpdl6HCKtbOXzBuGBztn2+aM8cqRxVzv7Tsbw7N8+4p/7cmOXOyd8vjab8rWqWt+Oal7ca0eaeBTT4o/Eef9B55vJMoGs9Rt8AlmrjnmJbSlXIuuA3lLXhfM/v3qHk4pNPPnFZEEW1X9dl2ddL9lyLga3LW5d6hV+L+Ph41+xuwIABgXvfO/a6pGx7fU6mZaSnOrF+eLdO9p9h+c/Foo65oO059oufz7T4Ge9Z3QGjLDK2hp3YKuec/NkUPI94LtGng/ckViqgJwD3KJ3iQxlOkSlTpuRZum5vjl/7EgEREAERKB0E0EmUeIZrBYp1/mhSN0ZUDDHOCz8RFX9kncgNL2fhRrWoQ6UeTVZ2CCAYSEcm7ZWXPAQ60VzWAObFkJph0mPp2EvdMcsbISB4SQkV5S1NZ75uW6rd/nlORJyX+/OOiLNebQqvVw11Dr+t2mnPTslprBRR3uyhU5u6TtOvTVtvK7ZmGILeM9Zip/FSl0YxVrFCzgs6EUuEGY4xBCo14HCmJhnzmrTx0sd3iHpepFlCjRdxxHhwt+3Jkye7yDPf03uCLsTcq6SVt2pV9AwC/3kjVdIzzXamZ9vKrWk25e8Em78+ORD9y9y5zTZNeNRiWxxhTQ8/2QZ3rW1Htajmork4eLy0eJY5onEaY2NMrFlNkzwcE4hPxAVGOiwp8X6xyhJeiH3OPXhd939rnr0zY6N9vygnElwcq1sl0k5ukmgP3j3K3VteE8/LLrvM9QjheewZTa4QNjhrcKjBAYEOS57XzBXKl5p1P9XembnF/WzX6j9s648v2bfffluk4RG1pys4qe3Bz3ucBlwvDIHnNf7znHZFOlDQxjiHZqxItpenrg9806FBtA3v0zCwTjtf0N39ie/XW2pGjoimi/31fetbpd1d7Asbw+ptaXb/V2uMDBgsrkoFu2NA4zzp829Mj7cfl+Q0rsNO61LbBhxSPeymbt7vvp6/3cbN3tPcrnWdijbihEbu/vh7fbK9NWOjxSftWe+e39WIrWCX9WxgrWpHBQQizwCuCX+XccTxN5Y/7J4DnVRyHDbcVzgEyZTjWUO2CttTQhDcUZ8MHcoscBDihKXOGucg24ZrKRnZNuLjFYFu/G3iou2W/vlnK3j7JTJNpJnng38pPr6/8/3fbO6U/1l2VpalbvjbmtSPsyZNGtvRRx+db1lGuOMNZ7shp59pWbXbWo0jz3Ob8+y++Og461Avyj2z6LHBfYdji74K/P2jkSL3IMsSBjuvccDhVGN7+nVwnRD0OFVlIiACIiAC+ycB/hYURR8VKNaJqvMHmyZRXtMoBBkvzNSMkqKKACCq5W/us3+iPXDPipd/z1HjT0mECLWF1JdSx3r66acHIPEZ0TdeEEuz/bhom2vYhPGSfMfJzdxLfnGMl/zbPlnmug9jpKfiDCCF0jPSmzs0jHXLK7Her9+IHJOZECqKRTYKL3u8kHu1wrzkwZ3GY0RSiXgGG3XeiHW/cQ25Lv9UrIdilJCc4brK/7I80eYtWGIJ8yZY1S6nWERMjpg5pGGsDehQ2+Iqptrzz+at32RZNyJqOC3I6IGJ90DDUYRgpybbM55BPKcQq8Ev9sW5hv/0N9QkX//BkkBdMcs9IbAKs6wss1krE11pQXnLssqLPrFdm5Y7YeWtRc9zGJFMZpNnPH9hRLM3/sEoK8AQDkRXex3X1zY3PN4WxeekJKeu+cM2//CS4cgpiiGiiOwPHTo0z8+IHJJ+H2xkfiBA9oY9O3mNzViaGMjgYB1xr/M5TrFHJ6y2v3anv3MvX9e3kbGMWlHsu79Y2SE+kKJ+VMtqRk25l2ZN3fjzU9YGvm9XL9ZuOqFxsdLQWebspR/W2y/LtgfOibpuUtq/nb81V5kJfTB6tanuur0H9xhAjNOVn8yaYCMFm7/Z/muDgwsnGGLS6z8T/DvuJ8pq/EaUmDlYFKPs4tWp69xylNz/I/o3dc+//IyVDRC9OO/8Tjm2p3xg9DvTXc047k3uLW/FAp6J9EjYl4aDg3ugbqd+Nm1z1YBTkjFc2SPOpn3zkbvngo3n7aWXXuqc28FGpgqNM/3Gc++qq67al6eifYuACIiACJQhAvmKdUQYERvqD1laxzPSdF999VX3v4gE/njnV7tYhjgcEENlLXCW+2Ed4dMPiwu70zhrGfPSTWQv2EjJ5mWRlxH/SzzdhWl4VZrXzib+9ua09TZxQYI7LaLdz57Tttj1jwitN3/OWZ4plFGvyYs/DaFC1VjShItMlVApxkSfibbw4u29lJI6ThkKottLlS4tExnHBV2vX5+2ztZty3FeeIbYaFevkp1zRN2Qa9mzNjwClKhTu3btAr/DMcG53nLLLYHPeBbhkKBm28tA+DcZcO3pS4AVtIxX8BiZO3d/sdyWbNxlGds32KaJT9rZQwc5weJF48hgQkCR3eQZ5SfvvPOOqzkmrZ1a3/bt27uviYoSCa3RqI1ldzzLrauOVVw2wXYs/dllvpQlw/F19xcrAo6QOlUi7e5Bzd0a3jCf5FsWDWfYyZ1qF9jsLdS5cx2em7LGfl6aI1QRhc4p0K6GrdiSYg+MX+k6jGMsW3jnoGYhG0mGy5Ua7Ce+W21zd3ej947pLylhCUfGEFclMmSPAbJwyGoIXnaNfZEaz3wh+u4ZDh6ez8yn/JoEhjv+wrbjOXDXZ8tt9e6VNlhx4IEhLSyK1KMimHu2svTdgpxnK6sYjBnc3C2lVtJGs8MfF213GVNZu/sO0Nzv5hOahHyelfT4dDwREAEREIH9i0ChNev71+keuGfDy87Y71a7JX+wUzrXtqHd4gpN3SQ1DzFOqjXim3Q9IgFEyxACRA1oUkRmBf9mG+raiXYShUNwlVajwdOYL1fY0o273BCPbVvdLukRXu+F/M5pwfqddt/4Fbm+JlJGszl400wqlJFqijMExxipqpQVIMZJ70Skk9qKcCO9mAg73Im2w7lly5YuXbo0Gi/rkxYkGBkM3rJJ3jgR7f0OqmE92lR3zbWIvBFR8+qvg8/p9ddfd53NER8Ic8ozKA1gPtJEjbmJsMWJiPOCSDvbEA0jXZyoHSU4CBTWgw9eSqwgfmQ8TJo0yVhejbpfrhFZAF5WEcuNvfzKK7ZwxXpLz8h0yz61P2aA3XPFaVY5Jrwu3d//nWCvT1tvifO/sx3zJ9hzL79ubZvsaZpH3THRc0Q550ZpA5kWjI3sA2/lDmrXPcO5M3P+UqvV60orX6mmZacmWfYvL9gxRx6Wq0dAaZw7ocY0dfE2e/Wn9YGoJpFzotHPTV4bSF8n4jqyfxOrWED6O/cO/Veo58ZIA+f+6tGjh/29Zqvd/vgblrhslku3jrAMO/rQzhbVfqD9uTWnUJ65iuOtR+uCO5wzLygfWL58uZubPB+Zm23atHFRWNLNidjSbZymk5VaHmWV2/aychGRhjOiz0E1rd/BNZyDNSSPqVOdg4Y0dc7Ji9LiXKXUhWcIc51sFc/JxzKslI5wn3n9IPbl9fc38CTj4ZrjGtqhzYpWakQH/NGfLreNSTmOP56nV/RquC+HXeC+aaD33sx4lwHhGU6Vq49r+I+cN//aCenAIiACIiACpZaAxHqpvTR7d2C8DI74aInt2r2cUa3KkfbQkJaFpm96Yp2XP6J3iALECkKdl0HSqWmGRtokDYsQQCy5xEsioqG0ikjo0sn5yncXBtYrvmtQc2ON839iRF3u+WJlYFm25rWj3Us9aw3zopqfeWKdTBZerBHjOD14sSeizGeIUW+pJQQpYpEXfqLPRMpKqxEl3JGSaT8t2Waf/LYpMAe98dIpGsF++qF1bOYvM1yTpVBrsiNGEMcIK86dGm1q35lrNJ2jDIPvmJ+kjlO6Q+d0oovMQ9JLyQxC4FLbTRpwuIbg+uijj5xzgPnt9d5gn0S7abYYU6ux7Wx5klubPumPL63qzuX2+NixYUf86bB///iV9vfbN1ps66PtvPMvcuUSntFDhEwmjo3zzKtzpQSC6Dr/hoO/LhYheNHFl1i5StUtsnpDS09YbfWrxziBF26fkXAZlcR2OB1xaODY8Iwl2WDuGZ3VydzIz7weHDh4yEwhIs2cwbnIffUD82XMGKve83KLqtnEMpI32+aJTzoRXbXzKW63iOj/HFW30Hua+7JPnz5OMDM3+YPL3ES0U65AR3b6wuzKLG+3PfuxrZ32gdU+7mrr2f0wt/56YcuxTZ061fUo4J6hZwPHIM39pZdeco5SeheQqYKDh/NmFReaUFI+QvbKvk4dh9XW5HS77oMlgSj0oc2q2HV9w2+swz6IqL85bYMrFyAr6fEzWgdS4Eti3oU6BqUX9FH4eWnOkp0Y8+6G4/P2Ofi3xqjjioAIiIAIlH0CEutl/xqGdQYsocOSN+m+pX/OPDzOBnasXeDvKYc477zzXDT3rLPOCmxLxI6XP69ONngnpMVTQ81Lamk16ilZHx1jGaSnz26zV4a6NTnDPv9jk9WKjTTWXiYdujDDKQLj2267zb3cYzSXI/qFgAhVToBQpYM6ThOa0pUFIyV+/J+bbfbKJEvanZbtjZu04oobfzPbtsZuvvpiq1kjb9SSCCVCAwcRNaCUBzAPqf30Vqjwc4Anc5h5mppV3lZtSrbbh19oF154kQ06eWBYyEgnp/a7e/fuIRs/IZr5vkmXPra+9jFun6mrfrOs+Z8650q4HT+5N+9/b5rNnPKVVe0wwFo1re/W+/avD45zhsaCrNmM6KN0ggg7zeKo5ffq270T25SUbte+OMWSlkwzS9tpfQ9ra8MG9beGDf+9qGRY0AvYaP32NGN5NkSg33CGDelaxwZ1LviZhphlGTzmhNe80L8f6rspqxh40ws2Z32mZWdlWvxXD1hUrSZW48hzrWVcrN12UtMCI/fsj6g5XcHJfuEeDjYcBcxh5ig2ecYfdu+oG+3S4SPs9EHHuxT8woxeAaSzM2bPSYNDimwcHH04WYMNgY9Qp4HbP10ZorDxed9/+nvOmvQYYvvewS3CThnHETNi3NJA74/uLavZlb1Lx/yltOyJiXt6JZBx0e+gmnbukXWtfAHO2XC5aTsREAEREAERkFg/QObAlIWkj67L1bQonAgF6b6IdaK3vFR6XYOJrLPcj/ei6cdIhJ3IKI2CQr2klhbkd32eUyOMHda8qg3vU3in4n01dqKl1PwjvignwIgYU8NOBJh/Bxtp2bxwU3tMpK6sGNkHG5PS7f2Z8fbbyqRccxLBRe8AhHv3VtWsR+tqebpxe+eJSCWiTUoxwieUsYzSU089bQf3HmaZTY62dTM+se3LZlnv80fZqNMPDQsZEXzEOJFQIpXBhlMFwfTH3yusWvcLLSK2um2d8rwdeUhzF4kvyrWZtmS7a2CGkcY9emAza1ar+NeWVN3xc3O6wBOlHX1yM+dEKuv255pke+TbVcZc8qxd/Up20/FNCs0WwoHCNfVWIwhm4a2L3e2oXhbfdJAlLJ5pCb+8a7WOvcyiG7S3UQOa2UH184/ce/sjC4QMkFC9PtiGsg7uXRxyLHNHhJ20fBwJwU6X/K4XpR30uGBuess2kubOigFkk9B4LtjYdvbs2e75HNwwdF/NCwQ3zTc378hxsLSoHWN3ndI8rJ4CwU1ArzmukRGdLy2G04heClt2n1v5cuXs+PY1XU8OxLtMBERABERABP4JAYn1f0KvDP327Z835Kqv84ZOmi2RqILeKaiVJY2SNFuihIjxiRMnulRiUoJZZodlfYhs0jWeZduI6NDRtrSus05ZwDX/XRS4gqScDuhY61+9orw88/JO2jsRNyJgLINF1BjuH374ofucUgPS5kl9JtsBZ0pZNHoGzFm9w76dt9WVDfizPrzziapQzqgF7dy4srWoE+PKCWguhRExR0SzRBXODsoGUlPT7JAOHazHyefYih0VXY+G5TO/sqS54y0itoZlpadYzSPPtayMNKu5cbqlpyS7OUrJBiIJ86/jzv9T504tMNFommmS9s4SeXSmZ1vS7afMWWoPPjLW0jcvd/XqHdo2t/vuvcelVhfF0jKy7YYPFweiiAM71rIzD89Zuq+oRtTv7s+XG+n1WNcmVeyaPo2K3UCxqMff19u/MW29Tfo7wTl7qOkeeWIT1yG8MCM1nfp+rjkZCqTAc2257xDXGKUTlApUiKlm27dttWrdhliVVkfZ6YfGhf2c4N6kXIFVG8j+wKmDswdnHPcxn5OuzhrblFNQYsS9Hq5Q986T1QEWLVoU6B3Cc4HzY/w8kynfIIOAecyzm1UA7rrrLreiS0kZ1+jdX+Ltm3k5jqMKEeVsZP+mhTo9MrJyGvDxnMCo47/v1Bb5OvBK6nyCj7N6a4o9/t2aQE19VEQ5O797fdcHpahG6QrXkGuK4SBnbpLZQ8YH67H7Dacl5Q08v5hHMhEQAREQgf2LgMT6/nU98z0bmp7R/CzYmtaKNmq1Q3Un97YlekPNLkKSF1ui7DRj6ty5s9uEFEzWX2aZP+pgvSW2ihJRLOnL8OuKRHty4hp3WKK5I/o3sfYN8l9SqCTGB9s333zTdXam0Rp84ex1REfM09WZ9HfEBTXaxx13XGBZxZIY4744Bk3o5q9Ltnd+jg+87AYfB2dSdFR5q1Ixwi3H1ffgmlYhbbsT6zQ7HHbmOTZ79S775rfltuDjB6x654FWqe1xlrF9vSX88l/XsCu6YQfbsWCi23VW2i5r12uYjb70VPfi71/PHtHvN9KKKfvgWpx88slO3BOxHzdu3O4l45rZfS9/bFM+fdtiWhxh5dJ2WPaGP63/CSe4VRKKspYmx2XFhi/+yBE1/2SFArJGKH3x+lRc0rOBHdum6OJhX1zzvbFPyijIQsAZceHR9a1T48phpY4j1hFARLSpV8cRQy8AItMIX0osiL7TI4Fslw8++tjWbthsQy+/xS45+cgC69T954VYp5kh+2AO4Mgk2k65C+VBNJ9DNCPgqTfHKcpqB2QlFcXJw4oc9GagyzuCnP4WiDuv0SBOVbJwcDCRhcISb506ddobl6BI+0DQ3vrJssBv+hxUw123goxo9c0fLTG65mN0xae0qLQZo5u3doc99PWqwNBwIA3v28g6NtrT8LGwcfNsJxuHjAeyI3DM4njhbynXk+/5O+EZ/82qPTR4pXcB11gmAiIgAiKwfxGQWN+/rmfIsyGCeeW7iwJLHvVsU91+WrzdpZCSpndlr0Z2VMuidect69hIwf5yd3ow3dppWJRfp/ayfq5lZfxE0ZbE73LrtC/ZlGJrtqbYjtQ9jcOCzyMuKsUWf/aoNWp/pGW0Ot41DMQ2T37OykfTQovMAAAgAElEQVREWo2jznP/XSEqyg4ZeJU1q1fdyu3cZB+Mvdkiq8RZo1NGu87Uha3FzfJwRLrIIKlZs6Y7Bs3ezjzzTCfWK1WuYtdfd71FtR9gsS272zGtq1mL9IU2duxjLrW5KI3s2Pfi+J320DerXHdwjAaF3LNFtc/mbLaPZuXUCcdElbcnzmgdVv+Eoh6nrG1P6Q4inbptzxDn8+fPd9FJrjdZLaTJ43zECYmzBiFEtDpc5wuZSDh36CnhGUIZRxsN4XD+HHXUUS5jifGwYgFlHYj5spotU9hceGHKOtdoEqOXxwOntbCa+ZRlIIBxxkxfktPAjWXfHh7aMmxnSWFj2Rff/7Rku705fX3gWcTfFEozWobZuJSsBxoDknFBtLwwI/qO0wmBz4oAMhEQAREQgf2PgMT6/ndN85zR4vhdbg1njAj6k2e1tie+W2OL4nMi7az/zWf5LQ+0vyHCSUEEhGguRuSDyLqs9BAg2s5yTfPWJrvO30s37cpV285IszPSbPP3z1i5iApWu8+1gcHHfzHGouu3s1odT7CNEx63oUNPszOGDXOClWWR+/XtY1E1G1ud/iOtdd1KdufJzfI9cVLehw0b5qJbRF379u3rtqXmF9GHWE9I2mWjRt5oDc96yqx8hI05pbk1q1XRpcjT3d8v1sIhTH3vmC9WBJa669Aw1m48volLHS6K0ZSLtcmx3u2q28XH/LNlCYty7NK8LSU948ePN9ao94yIN/05HnroISd8ENR85hkZLaSTU2cebsYQ+2Gf1Ihj/LElyk42DPumkSTRdG8JQbZlxY327du7uVZaS4j+ybUlG4JIueeEO6plNbsqn2ZxaxNSXSTe60swpFsdO7VLnX9y+H3+W8b6v9832/9mbwoci9Kdewc3N5aqLMxwBhE9J7siHHvggQdcKQfPIa+fTDi/0zYiIAIiIAJlh4DEetm5VsUe6bhZG+3TOTmpvY1qVLS7T2luPy9NtNd+WufEC1Za0wuLfdIF/BAheN37iwPdyK/v19i6NS09DYv2xTmX5X1S70oH8D/X7rAF65Nt5ZYU18yJubtjwSRLnPulVTnkRIuqXt92rZlrERvn2fBb77Fu7VvYXXeMdjXmpKPTV4Hu2Yi1CpVrWUTlWpaVssNiI9KtT6+ebhvqzz2jDp4oK53W+S0pp0RBibC+++67rn6d6OwLE/62Ca/eYzFNulnTjt3tyt6NjCZfrMlOjWnz5s2LjP/DWRvt8933bPVKFVyjOSKL4RqrP9z75Qq3OQ46upfjmJDlOFoQ0jRzpA6Y6CRlPHRQp1kbXdzpGO/1Q0A8vfDCC25texw04TZlo5yF6Pz/s3cd0FVUW3SnJ6SThJKEJCT03pHepIOiKNWOBQsqCkoXqQoKiAV7F+QrCkjvIL1J74RUQjrpPfy178s8Qkh5CemcsxYLSKbcu2fevDn37LO3JtDJaj0rp6Qtk23Be4mLAkzgSWNmuwUr+6Tp56biXhmuHZPZr/dcV8wuBhPYmQ95waPqnSKK/MxTPZ7sEG07fgZohVneg0y2Xw6EYufFaPDfDLZYvdbTvUD2Fp9BZFnwfiCjg/3ovEfo+pHzOUInDLZv8D7lvVzSwQVLPgu5wMR2Cy4uUQuBrgNa2wbvb7bFsZWEQT0R/l5jJJX0GOX4goAgIAhURgQkWa+MVzXHnCatuqqv0rXx1IlMsXo34Y+remo8lZQn9feE6X1gN3MqKB4LNul6C9kTvOyJ+uWaWnkf3KIGT5FU+eTUTAREJYMOB5dCYhF9djvCTm5FWkoSGjbQqW+zD5iVJvYds9d/7969SgeASXdUdDQc2wyDiWszwMgYxnHBiNrzNSa8/ZaqempBUTBWQFnpZP8xLbiYhPO4rIrSKi3plgXeXnkJCUGnEX9+B27FBMHKwkz1HnMfJmVFqXjFJFEA8bKuVQXA84XsN/90RxAO+caqqXCBbspAT9DPXgKgBgcFMrngwqokEwr2eD/wwAMqEWeiQT2CLVu2qGSJjhZUVSdtvTC95LzfqPPBqjz74ik2x3uTf7NqzuScYyD9nQtDXAwgG4PK8IYuCFTE60lGE633tHi4hTModJo9uKBKt47AKB0zpImbNd7p52mQenx5wITjJ4X/qF+cGg7bzfo3ccKo9vmLRTJZ5/34+uuvq4VDLhRR14D3Havn2YMLQfv27VMLPGzXKOngc5TskmnTpikhRt6z/Cxx0ZLPOC5GUR+BwrKdOnVSw2FSz2eu9NKX9NWR4wsCgkBlRkCS9cp8dQGlKk3aoSYyNbi5M4a31X2xbz0XrfrrGBRZoyVRvepWlRwRYPHWQGUZpr0EcpFC4v5AgD7tVOMeMGYqjsTqlJONUuIQsX0J+nRpd4cFHEW5Fi1apF6Gvb29cwVo5ZEw/HNSV/1jBXzaQC/UsDe8Ap4f6ku3B+HwNV3C7eVsqej1tIUqKGglRRq9ZpNFRernO7uKjVRBwMnvSwUBFps/2OiPc1ltSOxZZy86tUO0OO4fh8XbAlXrCxeQafN2LxaGpTKxHCeJTkhXc/AN19mD8qP7xAM10LuRY56fY1bJ3d3dlXaBFmTn7N+/H59//rle7Z1OGEzou3Tpoqruhgbx5EJnaGwq6larAkdrwxbwuHBJe0z2xed2PtqMUhCPiTttLLMzlAwdm2wnCAgCgoAgkDsCkqxX8jvj4o1E9WKk2WKRiveAt05MjhQ99gRqfa30tv7ocR8YV+LqOu2sXv71op6e+EgrFwxtZVgf5NatWxW1OSwsTFUyWEFg1ZX0aL7I8OfZg9U5ifKFAKtBdCsYPmIkTpq1RVB0MtLjIxCxdQmeHTUUo0eP1g+YVVAfHx8l4JRbsO923gZ/BEQmq1+z+jexr0exsTRoO7dkW5C6V5miczGNDJiCgsyRRVsCQRYCg4tRHJuEIFBeELgRk4JJq3z19+igZs4Y0U63iMz7/e3/XdEvNlHln5+rihjhcWmYt8EP/JvBBQn6xHNOuQXbLajqz1YdhUVGhkp+aedG0TnS4xmkmlM/gXaepM0bGvyuJ6shNjkDtRwtMGuIYQuAdDIYN26c0l8gaylnUHCTCw1s+aisLRyGYizbCQKCgCBQ3AhIsl7ciJaz4+2+eBPf7r2uF+diBYOCN1qsPxWJ34+E6n9Pq5m2XpVXGZ6CZVy8YHBN4o0HC+5X13qXN2zYoMTG2ENI+iwrIKT78UPElxT2nmYPqoVLlD8E+NLLa9m+7+M4dgNIuHZEWby9OWUOBravqwZMmjRpp+wvbtmyZa6ToHDjh5v89artL3d3Q6c69sU2Yfblz1l/+0WfivDPd3EtkAr8A/3Hz0ercVSzNcPCx+sU2wJCsU1ODnRfI8CEnNaZxwN0DCeKP85/1AfONmaKOr5kW2DWM9oIL3StiS51C++GUF4AJouLlHjN3YFznNDXQ7Wn5Az2obP1pmvXrqotg/+nTeSYMWOUJR+DGhxswWFrBhNoQ4Psuo+3BOBCNgvXR1u5YEhLlwKfKbQZ5OJ03759VWsR2zq4kNC7d29lIcqfsX+ebT9sIyF9n9+LHCO1GTQRRUPHKtsJAoKAICAI3EZAkvVKfjf8dvAGNp6JUrO0NDPBN0/Vv4MOGx6Xqioc7LFjtPGyVSv/pMVXxlj9X4QSLmJQXfujx+uoF8T8gi8i7GmlUjS9mHOqNGvJulTSK8YdwxfJH3/8ERs2bEQKPYxrNYddi4dRx8tdCbGZGWUqSicZE+zBzOtF87dDodh4WueHbmNpgs9H1SvWzw0pq+w916jwXGSbOtAT9lZ5U1dZTSdzRLOxY8sLW18kBIHyhgA1FXh/M/htM7J9dfRrUhXLdl3Hgas6ATpqivAZbZfPPV/e5pVzPOS38DP8xc5gPaOrhp05pgz0QtUcNHQuDO/atUvpY5DqrukpcFFY077gQiMr8Hw2NWjQwKDp81my8mgY1mW17Gg7sXWHz7zsC/i5HVBL1mkrR1E5Bh0VqLnAViF+JzJZJxupe/fuaqwU8yQrgL/n96aEICAICAKCQNEQkGS9aLhVmL3mrvdXCtqMTnUc8HL3u+2bfj0Yik1ndEkHaXozH6qd66p/hZl0HgMlK/iTbbf71Ws7W6k+4ILagPlCcuDAAeV/m1toybpmt0NBnZo1a1ZqkaiKfi9o4995IRrf7dXpNpibGOG1Xu5o5VGwMwCrVBP+dwUUgmPkJpJVHBhR1X3uej997y4rcvlR2vdcvomvd19Xp65ibqJs6dxyqeAVx9jkGILAvSDA1qxpf/siOMtekIrwdOaYscZX79RBqzZatlX0SM+4pRhsm7IWzrk48YCPPV7s6qrcGko6aH358eYARX/PGT0bOuK5TjXzHcLFixfx2muvYcWKFfq+ebZ9DR8+HLSbc3Z2Vsk6nQzYR68FmWiDBg3C008/XdJTlOMLAoKAIFBpEZBkvdJeWt3EXvz5olJ+Z7Bi3j6rXz37tPki8ebKy0qMjtHUzQbv9q+YPYJ5XU76+/568AYO+sbqqxvPdKyJBxs5FngHUMiHitBMwCn0w4orVcNJC2RoyTqpgQwqObMSQnsoifKNAOm401ZTdVrXd+7jYqWsDQuKPRdv4ut/dUmxlZmxqpKVhK0UK2LT11yDX4ROpKp9bTvl5pBbUDmedm2XQnXb1qlmhXf7e6rxSQgC5RGBS6GJmL1OtxjFYIVX01Che8HSUXUNciihrdhPP/2k2lsYbF3h89nJyemOabPSe/r0acydOzfX3uuSxIjfs6T3nwjUfU9wkZitLWM6F9zaci/j4jNu6t++ekcYilQ2qGGFc1l0eP6f3/e0l8srgoKClKAdK+ekwjNogUgrQybrNWrUULotpL1zG0ZMTIzSB+H34IMPPngvU5B9BQFBQBC4rxGQZL0SX37f8GRVpWCwarh4RN08KbQrDodiw6lIZL0zYdogLzSoUbCYVXmHj32/B3xjsfVclPLm1sLawgQfD6sDGwuTAqfAlz563tLLll63pFHTl5niY6ym02+WfXqOjo6ql+/QoUPKq5kvNbTikSjfCBz1j8PnO4L0Ioyv9HBDR5+8e89TM27ho80BejVrKrVPGeClKLslEVvORuGXgzf01fWPhuXeusEkh0yakq72l8Qc5Zj3JwKsrlPwjEl7zujbuCqe7FCjQGAobjZ16lQ4ODgocTNSsCnIxn5qLrAy+IymRzidHWipN3v2bKVsXtrBz+bHW24rxLOqzjn2bFDwonFRxspEfcXhMD1zju1tZAF1rmuvnhXadyKfYRSizOv7kC+K/K7z8/NT+ixckKa4HdXf33vvPdjY2Ci6Oy0yn3rqKfXzjRs3giryFKWrXj1/y7qizE32EQQEAUHgfkFAkvVKfKVXHQ/D38d1tlIUs2HF0MI094TiWkSSsnvSVOO7ZYlZFUQRL6/wsVKz90oMfj8citikdP0iBMer9UcOaHpn1SWvuTBZp5hc9ko5lXjpOfvdd9/pXwi1/ektSy9aUgepHi9RvhFISMlQCYNflqo7LaLoS04aeW6RMyl+pKUzhrYuOZ9jWi1xfGSHMCgKxT85g32+X+wK1lcpKSxXs5hs5Mr3FZTRVWQEKIZIUcTswSSWvuoNC3A/YI83E3DaLH7//fd6inZOPGgtxspvhw4dsHbtWqVJURbJOsfF5wfZPKlZOjHmpsaY1N8D9aoX/+K4X0SyaqPRrFvZEjN9kBe4WP3XsXD8/V+4gooSNS92dVNJfF7BRRGKc5Jdxh51Lkazim5paal2IbuBv2eSzutCgTwuVmsLJhX5HpWxCwKCgCBQlghIsl6W6JfguZmsTlvtC/+sBKSVpy3e6JW3cFxOMStSEOc96q28oytSUCjvZGA8WI1kv2/2YFWhtact+jSuivrVqxTYq67tyyo5qZPLli1TP2KVhkn6X3/9hZ9//vmuF0RWbkgPvH79uhLgkSj/COyia0IWrZ2JAltG+JnJLXZciMYPe0PUAhBftD8c6gMX2/xFCu8FgdT0W0p1njaMjLrVrPBOLvT2j7YE4kSWunb9GlXUS7mEIFDeEYhLTseUv3wRndWGxfGypWTG4NoF9nOzJYl90s2aNcuXxcTn8KlTp9Rz+dlnny3TZJ3z43cUFeJp/8ig1zz1KDyqGm7DVtB1ZRV/waYA/TsAFx8n9KmFelmMOYpQzl53DQFRKepQTtZmys/esYJ95xeEg/xeEBAEBIGKjoAk6xX9CuYxfvafv/PnFdBXnDGwmRNGtsufisaXptdXXEFahm6f7vV1VlEVJehl+8XOIPhGJOv70rWxezpZ4qVubnBzMFeK3VSqZRUgMDAQVapUwXPPPado7oxLly7hm2++UZVx+qlT3ZaVdL4UkmbJJJze21TFJZ2SFR2q8rJPnbFjxw6l1Et7naFDh1YU+O7rcbLfe+rft3vXvV104oO5BRMLVrsZ+fWQFyeguy5G49t/ddVH9qBTBDK7cBwTnTdWXEKWtToquwVjcWIrxyp7BP69fBNfZQkjcjRTB3oVWFXndmw7ojUYhczYQ33+/HnVjjRq1Ch9b/XVq1eVxdnMmTNRv379cpGsc3Fcs03V0Pei4OlDXjAughMLX+RIS6fNGxcwGjVqDLs2w3Dupi75jzu7BUlX98HGNANNmjRR9nBsG6C+xfwNtxl1HbztwTagisqoK/s7WUYgCAgCgkDxIyDJevFjWi6OyCoc/cQ1Wvsr3d3Q0QAP6G/+vQ56szMoPDN/qDfcsvmyl4vJZRsEX3rIHmC1c/elm3cl6azQdKvviM517JXSPYOWM7/++iv69++v+s7Zg25ubq5E49jrOGHCBOVzS9Gcw4cP49ixYyoZp8gOKX+k+1HAiC887NUj7Y8quaS/s6rOY/Xq1UstAEhUHAToh/xZtt713HzT+bmiIBbD1NgIb/auhRa1bEp8kvRofjub+nxOlew/j4Zj9QkdpZVVuhmDvQq0JCzxQcsJBAEDEeD31OKtgTgfkojWnjZ4rWfuIoo5D8dnN5N1aol069ZNJepkQbH9aNasWWjTpo0SQCMNfvr06erv8lBZ5zzYT/7bwVBsOx8NLhYyaJ1Khfi8WnByg5NCbpwrk/SHH35YLT7vPHYJ52/VgZG1E+JOb4BNoj/6d2uvvp+Y0JOaTpE9S2tbZSnHZx+D9Pi3WX0vAUq+gbeCbCYICAKCgCCQAwFJ1ivpLcHElbReTWWXVF1DLJzOXk/Awk0BoF8zg763ox+oofq8y2P8tP8GWHXUFiW0MbI3f3T76qoHj1RlLfz9/ZVn+tixY3OterPXjsm4hYWF6su7cuWKqpCzN48vQqTA8+dMyE1MdD3N/Bn3ycjQURr5c/4+px97ecRPxnQbAbomzFufd+86PxF8sdU8oKvbmSvfcybHpRHZLRb5Mr/sCZ2vO/tR3197Ta/2TGs3Umq5mCAhCFQUBKiWzu8dtqHwvjYktGSdrKeOHTuqXfgMHzZsmFImp20Y+9MpCGpmZqYUystLss6xpqRlYtHWQPB7l8GK9tBW1TCkpbMh01fbkPXFBWgKvHl4eCDnwp6ZUQY+GFoH1R2s1HcVPdq3bdumtvf09ERobCom/nFVv2DA5wfF5iQEAUFAEBAEygcCkqyXj+tQ7KNYcSgU60/rvNOp8Pr5aN2LfUHBlyUK0lzOsn+qZmeOOUNqF2qlv6Bz3Ovv2Ze+59JN/HMyElEJtxXeeVz22HfwsceDDR3BZCpn8CXlww8/VDR30tgLin379oF2P1QbZuVdonIjwEWub/boLNmYNLDCR50DRnRCuvps3IhNVf/vVMdetVYY8LEqFtCowcCFNN7/jFd7uKl73Tc8CR9sDNBbND7XuWaJqUsXy0TkIIJAMSHAFxj6ezdt2lRR3RlcOKX/NwXQuGDKKjsr7gwm8hEREYoCzuSeSX5ZB5PlJduC9PaRXGTr39QJPRs4wMX27u+w7ONlNX3SpElqfvye4qL1T/tDQA0OBo81sn11UFmfwe35/cfWgMWLF6NqVd3P156MwJ9Hw/RtNGM610SPElKoL2u85fyCgCAgCFQ0BCRZr2hXzMDxztvgr7eW6uhjh1d6GEYr5OFDYlLw7p+++pX2Ee2qY1Azw5TTcw5PE2Ljin7Dhg0VxZwUPFqhsWf86NGjSEhIwCOPPKIq3lSc/fHHH3HgwAFF2WOCzH0Y4eHhWPLpFzh+9BAyTKqgSp0usGncW3/KVh62eLZzTZWw57Us8e2332LlypXKXmb16tXKI71du3aqeu7m5qaOdePGDUUVZD8krWjoEUtVW1oCSVRuBMhEoSex1pNe29kKs4foetfPBCdgwSZ//QstBdwo5FZaQTEqVtBDYnSLBaTfj+9dC5vORIHWi9rLORfmSGeVEAQqOwJMvmkNxu+LpUuXqkqx5tJBqzHS4NmepEVsbCxefvllvPnmm0qtnAyo8hD8zp2z7rbtIsdEbQqy2ujFnteCYGRkpJoL58nvx2PHj+u+G+t1h3W9LvCpYYcpAzyxbfMG9b127tw5ZafGFi6K8ulxSUoH3xmConVic6XNGioP10DGIAgIAoJAeUVAkvXyemXuYVxksL/620W91ROrgw942xXqiIu2BOJ4lrI0e71Jo3eyMZzuy+oFq9FWVlYYMmSI8mUlBb1Lly6KqrdkyRLlTc6KSEhIiOr7bt26tRJ8Y8Wbom58kaKYG0XarkUk46WnhsHcvTnMHFyREu6LJL+jcGrzKDr0HoI+jRzR1L3g3mFW1EmJZOWF5+YHgMm7ra2t6m1kcJwcDxcYzpw5o+jtr732mhLmkaj8COTsXR/b3U1pHny6PQiHrsUqAGjvNnuId6kLMS0/FIoNWYwZ0u+nDfLEkq2BekXnrnUd8GK3iiMKWfnvJplhSSNw7do19X1CvRG2L/EPF1hHjBihqO/Zg8k6tUQmTpxYZtZtueHBFpvDvrHKwk5TiOd2TNIb1rRGvyZOID2dbJ/swWSdzAI7Ozu07dwLO/wyERsejLgzG+He9UnMf+1x1f7GhWkm61wMp1d6q1atFA7W1tb6w2VnFZGOT12M3CwiS/p6yvEFAUFAEBAE7kRAkvVKeEfQW5W2bQzS4D4bXU9R4QsTR/3isHRHEDKzeteHt62Gwc0N76P76aefVIWciTAV1XMGqx2sVPMPk2IK5OzatUsl7FRS16rYpPWtOhaGzWejFL3RyNhU19h3KxPBy8ehTbt2+PCDD5QYniHBZP3PP//Epk2b9D3lFCTiCw9V3HMb58iRI5XYHP18JSo/Ajl71+kkQIXkSauu6jUgnutUEz0b6qi1pRlRCXRsuKQ/Jds9KFDF4GeAwnJ1qlmV5pDkXIJAmSPA7xNNM4TfHVwczk0zRNMXYRJfHplSbOuiLkZutqPNa9lgbDc3VDG/zfDSkvUBAwcjvFonHMlaTIzY/imaeTlhwfw5d1wbMhH+/fdfkHVA+rzmgMKNyCoic+h0sK5/3tTECPMf9UZN++KzkyvzG0UGIAgIAoJABURAkvUKeNEKGvKqY+H4+z+dMrSrg4Wi8VJwrTDBhOW9tX4IuamjxRU2Ind+Dit7F3R9dAxog+VZ1RIeVS3hYJ07RZ22Ort371aUPgq58fyHr8Vh89lIBGb5wGpjoB9s97o2WDpxlKLJk9J38OBBVTVgNZ5UyLZt2+qHzBe0Q4cOqYoCX+BIhadnep06ddQ2VHufNm2aqqbnFlw8OHv2LLgAIXF/IEBNhK+z9a4zAaZSNcPeyhRTBnoa5JJAZggXg/hSzXuTFS1vb+87QOS9yaog7acMiY+3BOK/LNaLWrfSaUGqzzoF7zg+Q4KsEVpdsd2EPa8dOnRQvbxakPFCzQa2rzRu3NiQQ8o2goAgcI8IUDeGVfYt56JwJSzpjqPZWpqidyNHZatKZg3V7WkjGpdpCdN2z+v1LKK2LUaX5t6YPHnyXaNhe9fgwYPx5JNPKis7upyo54erKzwatVUuMnHJOrFU7ypxaGIWiDat735u3eM0ZXdBQBAQBAQBAxGQZN1AoCrSZlPYcxup84Fu6WGDNx6sVSRl6BMBcfhoS2CRpn5j9XTY1OuG5NCLSA29BBMLG9g36Y2GHfqjW3175U/NFw8tWL0mTY/09MNHjyEowB+wcoBt8yGw8mih365bPQdQQOv48WN4Z+JEPProo0rZlnR7UuxJrd+zZw82b96s34fqt+xjZCWFysC0rGGP/Ouvv66SKFLc2a9OGjwr7sHBweB4aIHDRIsLCKRV5vbiUyRwZKdyj4DqXV99+3OUfcDsU588wLPAzxQXh6i3wHuTi0fsKWW7BV+uGWSKULeBAliseO3cudMgXBTrZXugvnde26kDtSm6uxtEzdcYJkzQmaifOHFC3fNapY1J/OzZs1WLCvUdqKAtIQgIAqWHAO3cdl6IxvJDYfokXDs7mXIvdHVV4pdLPlmKfzZshlOvcTCv6oFU/8OI3P8L5syZo1q9vvjiC/Tu3VvZjZKB8Mknn2DLli3qWcQXQNqUkmlAfZZVq/7Cd3spUBeNlBsXEPnvt7iVmqTE+/hdKyEICAKCgCBQ+ghIsl76mJfoGWOS0pUNCyvTjIHNnDCyXfUin3PZrmAc9I29y7+8oAMyWTe1dYaVZxuYVHFAWlQAYk+th0P70bD26aASHfeqFvC0u4XgvStw5PAhJCbEw9qrFSzdWwCm5kiN8EPC5X9Rrf+7aNvQE32bOKFRTWskJiYo5Vva9lDNlhV1Vr9dXFzuGBYr6vPnz1dJEqsGfEH5/vvv1UvJP//8oxIkvryw0knRIXr1strIBIoVUVIpuU29evWUwBx77SXuHwRy9q5rM+dLMheN8ovk5GTF+HB3d8f48eNVwp4z5s2bp8SeqIVA1oahyXp4XCpmr/O/ywnh7T4eanGuoDh+/LjynOYLOJPznHTgU6dOKcVoqmVzIYxVOPa3SggCgkDpI0DRN7a67L9yE4mpOicIBlk1zW4tw8oAACAASURBVN1tcDMqAsfWfY/UKH8YmZjBydYS/fr0VgvfTMJ/+eUX9WyhEjyDzyJ+t7Eqz4Tex8fnjklFJ6bjraWrEXzob1i4NkLStSN48bknMeyxoaU/eTmjICAICAKCgFpYpaaXUUBAwK1atWoJJBUcgcuhiZi/0R+p6Tpu7Mvd3ZTFVFGDFUau8Bc2Ro8aic6DRuOmYzNcCNH1wN1YM0Ot/FftPEb3pgEg7tw2xP73N+yaDUDsqY1w6vkKLGs20p8udN0cdOvcAVPfHqevGPIFw9fXV9mvPfbYYyqxYEKdM5isszLOZIjq7uw5Z7LO+5z9jZpnOqnx2RMWJuj8nfZ7/k480wt7B1T87XP2rnNG7Bdd9kT9Am0QSW3nfUl7JLZl5BZHjhxRisxMjlltNzRZ57EWbg7AycB4/WHtrEyVPaMhyg1UzeZDf+HChbmOi9V0skpY+SfrhBZYkqxX/PtZZlBxEeA38I2YFCzdTou3XFrT+B19KxONXK0xoa8HzExN9N9Z/B7TvtOIAL/LyJYhu4zfn7nF5kPn8NPhm7iVmYnwbUvQo9/DmPrqkxUXQBm5ICAICAIVGIF8k3V6cTLZYbBq2alTJ7BixMok+57YgzlgwIAKPP3KN/R/L+t8orN04fDBUB+4O5a+QAyribxnpkyZgrjkdFwKicPkcc+huncTuHR6CuExSYi9sAsJl/bAod1wmNpWQ+g/78O+9VDY1O8B9qV3q++A3xe8iSEPDcSoUaPUxWKiwaSGCbuNjY2istO65+LFi+qeZKWdljyaf6x2hdeuXXtHsl75rrzMqCQQ4Ofpq90633XGgKZOGNW+YKYKK+Vbt25VdoRkdvC5SXYHq9U5q+xM2gubrJ+9noD5G/z143q8jQsebnEnsyQvPPiZYa8q+9DZ8sEqW4MGDdC8efM7duG4JVkvibtKjikIFA0BCq7uvxKDreej4B+RjOzL6LRbm9TfEy62+bu28HM9evRoxaxh5Z3/pyo87d809hgXKukIc/ZqkErW3Vv2wZzxTxfpXYLsof/++0+1uXHhm88eancwuCBIpg8V/Rlkt/F35cVSr2hXSfYSBAQBQaB4EcgzWWflkr29FOPSgiuyrGZShIgrsosWLYKlpSVeffXV4h2VHK3ICPx+OBTrTkWq/S3MjPHd0w2KfKx72ZFU8hUrVqgEWats835hUtK3bz/88tty/PD9t6jZbQyM3VqqU4Wum6uq571enIdXe7jj1x+/wV9//aX6z3nvsYeWX+zsQa9evboSpKMwHX/Hnjza15C2yyoCz83qoBaSrN/L1by/931vzTVcDU+Clbkxpg70UrZtBQX7QmmXxH5wainwQUsVZi54UswwexQlWef+M9deUwJU7F9976HaqGlvmGf0008/rSrrZKOwp/Xy5ctqUZZ6DtnVoSVZL+gqy+8FgbJBgEn7Pycj8NdxnZAs28rG9XJXPewFBcVSuQjH700+j2rWrKkKMNHR0Vi+fLl6ZjEoqDnrf8dVsm7ToCf6DxqClwppC0kLV7YDsWWNdqxctKQ1KvvoGXxPoJUqFzL5jIyJiVHvk6z6SwgCgoAgIAjoEMgzWWcFs3PnzvoVUG5Mj1JafjDhYrLEXmFSPfnymbOSKQCXDQKstrHqxqDgFJPesghSaZmwsOLNVXJ63/bo0UOt6PP/Y8aMUVR22rqlZtxCSlom0lJT4GhrpXrpuAhEARxN9OrcuXPqS5w/Z1LOYA8eXwKYiGt+sXzpYD87K++sYmohyXpZ3AWV45zs4TzkG4sa9uZo5m5tkE0g731Wk0iD115+uejEBSv2kGa3Myxqsh4Rn4ajfrFwd7REI9cqBo2LV4TJeq9evRQVlsHPG0UUnZyclIWi5k0tyXrluH9lFpUXAfazUwi2poMFWtSyKbA9h0gwWafwJT/rmmsKq960LyVTks8HLb7feg4rls6AdYOesG/YA+N7u6NFrYIXBLT9qRlD9g7fG/l8yR4XLlxQiTwXDjSGJhfiqS1D21fte77yXj2ZmSAgCAgChiGQZ7LOhzkTIf5h8IFK2vEPP/ygknPtwTt27FiVHHFlVKLsERj760XEZ9mu0Bu6o0/R+9XLfjb5j4CLRSNGjLij1/fSpUvgPckqIXttJVkv71exco5v5cqVSuWdyTorVwwuOPHllL3irGhrUdRkvajITZw4UT2/6bOsBQXnSFelUKO28CXJelERlv0EgfKLAKvXQ4YMAQUu6QbB4M/4bKJNI9/9tPALDMG4N96AiU932NTvrmjw0wd5wdrCpMAJ0pll2LBhaoGS7LqcwVYhLmDyGcniD4Pf32yh4/c3VeolBAFBQBAQBPKprLOfiQ9NKmVfuXIFn3/+ufK/plAXk3XNj5f9j3zpMzRZZ4+StgAgF6B4EQiJy8QH2zRaHDC9jzMcrAr+Ui3eUZTe0SicQxX3bt26qbYM9t4yQSKtji0cdevW1Q+Gq/XfffedenGgTZuEIFCSCJBRwsoV708ylMgC4X1J5gdbQ8gQ0YK2aWSC/PnnnyU5JP2x2SJCSv57772nXpLps8wWkxYtWuCll17Siy3S1pCaE2TEcFFMQhAQBCoHAlyw4yIi2WpkvfEZxKSZGhts29GCC3YzZryHVM9uKlk3MTbCs+0d0LRGwS03hw8fVi1rPCarQmTw2Nvbq8SdTExS4dmCw6q7VkWnCwufS48//vgdLTmVA3WZhSAgCAgCOgSYr/B5aGjkWVknLZJ/vLy81LFYWafX7q+//npHZZ1JPasy2Wmd+Z08ISFB0aIkih+B3f6Z4B+GkxXwQitTmFfeXF3Nkz3tTMQpZmdiYqJEbLio1L9/f6XmTn91+l2zhYP9cxTQIQ2f93JOWl7xXxE54v2MAPU9jh49quzbeP+xX5PJsFZlYvWd/Zt8iWXbiGahpPmwlxR2fCHmolVaWpp6YefzmPoOfI6TPUWxJ36uuLDKRJ7tKHy5ZhUu+4t8SY1PjisICAIliwCp8CzA8HPPF0Y+A9q3b6++FxlcbFyzZo2yNuXzwsjKAbCwVQl7u7Zt8EiDgl8s9uzZg99++00tBlA0jn9Tc4bPGCbkH3/8sRKFffvtt9XPGFwc+OijjzBw4ECprJfsLSBHFwQEgTJEgELDhXFgyzNZX7ZsmTrQoEGDFM2YlRiuxpImSREivrixUsSHPBN5Poglyg4BqsJSCMs3PEkNgn7LbzxYSwnPVObgDcyEiIJZFJZjIsQKIYPJ+vbt21UilD2oSEvvaOmJq8x3RtnPjQuTBw4cUPcfH8y8NynqptkEcpGJrRw548knS94iiQk5e+o5Ri50tWvXTq87wmf6rl271Ocpe9BmLqdifNmjLCMQBASBwiLAJPzMmTM4f/68SsjJoGRCrTlVUE9m3759+sMG30zBgauxsKjZEHY1amPpyLqoUkAlgDoxpLqzYq+pzNOmcvLkyYqxw2cMHYf4e63CxGcPi0R8Bj700EOFnZZsLwgIAoJApUQgz2SdVUj2NHGlkxR3Cskx+OLJn7MfiRYcOZWNKyVKFWBScckZmPDHFSSkZKjRGmoxVQGmJkMUBAQBQUAQEAQEgTJCICAqGbP+8UNymm4B74WuruhWzyHf0VCLg24tTMa5SMngojrbKyluSVbR/v37sWTJkrt61rmfJn5XRlOW0woCgoAgUG4QyNdnvdyMUgZSIAKXw5KU73Jquu7LdGx3N3SuY3g/RIEnkA0EAUFAEBAEBAFB4L5DID4lA/PW+4NJO6OZuw3e7lMrX/V5ahM98cQTSsxOo9ezLe37779X+jFhYWFK74i6R1SD58soW4cOHTqkfp9d1+O+A1wmLAhUAgRoB7lq1ao7ZsI2VH7enZ2d1c/ZHkj2Nlk1bGXlwl6bNm2ErZ3j+kuyXgk+EJzCvisx+Gp3MDLJhwcwf6gPajlKa0IlubwyDUFAEBAEBAFBoMwQ+Obf69h98aY6v5O1GaYO9EQ1u/yF5tizzuRcc8Rggv7MM89g1KhR6jgU1tyxYwdq166t2JoU4mQ/u1TVy+wyy4kFgWJDgNoXFLGsU6eOvsWGi3AU3mVrDFtV2fJC3Z5+/fopO2e2tdLambbNErcRkGS9ktwNvx8Ow7pTEWo2tFX5fHS9St+vXkkunUxDEBAEBAFBQBAo1whcCEnAnPX+aoxUhX/jQXe08sjfc53JN5Xm2ZtO9WM6tNC2kv9m8AX04MGDqr2SL/GNGzdW22i6HuUaEBmcICAI5IsAk3UKSFJMkm3TOYOaPnSiYZu1ZmdLgUm2yNA1R0KS9Up3D3yw0R9nghPUvNrVtsXrvWpVujnKhAQBQUAQEAQEAUGgbBB48/fLiIhPUyfvWs8BL3Z1LZuByFkFAUGg1BCgFtaXu68jLjkdr/dyR1VrM4POrSXrTMaZrBsZGSmquxbUrKDFLdk0DzzwgKq08/9crJsxY4ZB57hfNpLKeiW40pm3buHV3y6rDxJD+tUrwUWVKQgCgoAgIAgIAuUIgVXHwvH3f+FqRLaWJlg8vC4szYzL0QhlKIKAIFCcCFAH67MdwTgeEKcOW93OHJP6e8LFtuCEXaPB01mMzBlHR0dlydijRw/Vk0572M8++0xR33v16qUEzVlVf+uttxTDRuI2ApKsV4K7gaIvU/7yVTMhPY22KvZWOpqZhCAgCAgCgoAgIAgIAveKgF9kMmat9UNqhk7I9tUe7ujgY3evh5X9BQFBoBwicOsW8MvBG9hyNuqO0fVq6IhnOtWEIcbQZ8+eVe0tTDbpDEHLxunTp6NLly7qmPHx8Uq7glayrLqPGDECo0ePvqMCXw6hKfUhSbJe6pAX/wnXnIjAH0fD1IFr2ptj9hBvWe0ufpjliIKAICAICAKCwH2LQGxSOuZt8EdQdIrCoKWHDd58MH9V+PsWLJm4IFCBEaBY9Zazkfj1YOhdszA1NlLJevf6+ds35tyRlfQXXngB3t7eivp++fJlLFy4UFHkhw0bhvPnz+P3339XVfXJkydXYPSKf+iSrBc/pqV+xJlr/XAlLFGdt0XWlyc/TBKCgCAgCAgCgoAgIAgUFwJf7b6Ofy/rVOFdbMwwdZAXnG0KpsQW1/nlOIKAIFDyCFyLSMKcdf5IybKDNjMxgqmJEZJSdayaKubGmDrQC55OloUazIsvvggnJyfMnz8fFJM7fPiwsmq0tdWJVZ4+fVrZOf7www/w8vIq1LEr88aSrFfwq8s+9Ql/XAUFIBj9mzphVPvqBtFTKvjUZfiCgCAgCAgCgoAgUIoInA6Ox4cbA9QZ+fI+oY8HmrhZl+II5FSCgCBQkghcDU/Coi2BiEnS6WDRYWpcT3f1/2W7gvWnbuZugwl9asE4j+Lgvn374O7uDk9PT2RmZuLkyZOYNm0ann76aVVJX7RoESgy99VXX6kEnkF3iJkzZ4K2j9rPSnKuFeXYkqxXlCuVxzivhCUpWhpFIBgvdXNFl7qFo6ZUcAhk+IKAICAICAKCgCBQSgi8/OtFxCXrCgR9GlfFUx1qlNKZ5TSCgCBQkggkpmbgg40B8A1PUqehDtYznWqgR31H9f8f9t3AjvNRuJU1iIHNnDGibTUY5ULmZTK+ZcsWuLm5KYV3Pz8/1K5dW1m1UWyO/ewTJkyAs7Mz2rRpg6ioKNDObfDgwRg3blxJTrPCHVuS9Qp3ye4c8P6rMfhyVzDYX8KY96gPPKpaVPBZyfAFAUFAEBAEBAFBoDwisPxQKDacjlRDo5gtVeHNTaX1rjxeKxmTIGAoAklpmapy/p9/nD4Z79ekKoa1rQZzE53rQ2JqJhZs8gcLhQxzU2O88aA7mrvb3HWa6OhoUBE+NDRU2bK5urqiWbNmShlei4CAALVNXFwczM3NVWLfsGHDO7YxdPyVeTtJ1iv41f39cBjWnYpQs7AwNcLXTzVQK2ESgoAgIAgIAoKAICAIFDcCfFGfu94PaRm6KgFF5tp46XpOJQQBQaDiIUALaC7CbTpzW/m9bW1bvNGr1l2TOR+SiA82+iMjq0ro6mCBuY94g33tEiWDgCTrJYNrqR11waYAnAqKV+fjlyW/NCUEAUFAEBAEBAFBQBAoCQTYuzp3vT+u39SpwvPd4/VetSB1gpJAW44pCJQ8AjsuRKtkPTlN11Lr6mCOiX3z9lPfei5KKcVrCXu72naqDdfCVFeBlyheBCRZL148S/VoXNN+7bdLehGIsd1c0Vn61Uv1GsjJBAFBQBAQBASB+wkBvnt8sTMIB67GqmlXtzPHtEFecKxiej/BIHMVBCoFAmeCE1SlXAu2tswZ4g1H67w/z2TVfLo9CMcD4tRuZPQ+34WaWfaVApPyNglJ1svbFSnEeAKjkzF5la/ag6qsHz9eB05ioVIIBGVTQUAQEAQEAUFAECgsAkf94rBkW6DazdzECBP7eaJhzSqFPYxsLwgIAmWIQFhcKhZuCkBITKr+s/xqT3e09iy4reX6zVTVDqOpxjtam2Fyfw+QFi9RvAhIsl68eJbq0daeiMD/joapc9awN8fsId6wMsufgrJ37168//77d41z69atd/1s+/btSrWRghD0Q5QQBAQBQUAQEAQEAUGA9FeqwlNwikHb2NHtqwswgoAgUEEQoOXzjDXXEBqrS9RZHX+8jQsGNXO+awaJiYkYP348rl69CqNs0u9j3pyOzWEuev0KNwcLjOtkizdeexnx8fHYvHlzBUGjfA9TkvXyfX3yHd3MtX64EpaotmleywbjH6ylKuz5xa5duzBnzpy7EvZOnTrdsVtISIiyTqCCY40aNfD5559XYKRk6IKAICAICAKCgCBQnAj8fOAGtpzVCVKRAr94RF2YSuN6cUIsxxIESgQB0ti/3nMdB67GqOMz/+7buCpGt6+Rqw1bQkICXn/9dXTu3Bn16tXTj6le/QbYcCkN7GFnGCMT5hfXIOXGBQQFBWHnzp0lMv777aCSrFfQK06P0wl/XAFXxhiGep1qyfq2bdvynfl3330HVuHr16+PwMBASdYr6H0iwxYEBAFBQBAQBEoCgUuhiZi33h/pWarQb/fxQEuPuy2cSuLcckxBQBAoGgJUfl9/KhIrj+iYuQwvZytMHeABK3OTXA+qJesvvvgi2rdvf8c2FKWb/NdVhMelISM+EuFbF2HsuLfx+YfTJVkv2iW6ay9J1osJyNI+zNXwJPUlmZKuo6C90NUV3eo5FDgMLVmfNm2a2rZ27drw8PC4g9bC5Hz69Omq+r5ixQpJ1gtEVTYQBAQBQUAQEATuLwSiE6kK74cbWf2uHevY4+XubhADp/vrPpDZVhwEuK62TSm530DWGhu8XazwVu9acMhHIDJ7ZZ15g4ODgyrmWVlZqcn7RyZjwfor8N28DGaO7nBu3A3X/jdVkvViujUkWS8mIEv7MP9ejsE3e66DK2QMehx6OlkWOIz9+/fjk08+Udulp6eDN0C/fv3w8ssvw8zMTP1swoQJqFWrlupPWbBggSTrBaIqGwgCgoAgIAgIAvcXAnzZX7I1UK8IXdNepwpPNWmJwiMQGRmJsWPHIjo6GsbGt/WHJk+ejB49eiAzMxOnTp3C999/j0uXLsHS0hKPPPIIli9frloWtWAi9dVXX8HR0VH9iJpE//vf/+Dn54dq1aph1KhR6N+//x3nKPxoZY+KhABvj/D4VGXPRnFILawtTDChby3UrZa/OCR71qdOnYrr16+r+5C5g6enJyZNmqTyBd5/X/y6Gn+v+BHOvcfDyNgUN1ZPx44dO3Ol1eeFHY//9NNP31FAdHd3V/c8IzU1FatWrcL69etx48YNVXB89dVX0aJFi4p0OQo9VknWCw1Z+dhh/gZ/nL2eoAbDL8YlI+rCrIB+de1Gz8jIUKthcXFxoIgc+9EnTpyIPn36YMeOHfj0009VQs+K+wcffCDJevm45DIKQUAQEAQEAUGgXCGw/0oMvtgVrMZkbmqMSf09UK+6qMIX5SKFhYXhlVdeQe/evdG8eXP9IerUqQNnZ2eEh4fjvffeQ9euXVWidPr0afzxxx8qaWc/sa2tTsHb1NRU7c8CDIMLAEzqra2tQXblgQMHsHjx4jt6j4syXtmnYiAQnZCG9acjcdA3FjcT0/WDtjQzVkwYQ5TfmYyzum5jY4O0tDQlNEfhad5T/DslJQVvvfU2HBp0xnW71shIiFLJ+pTPV6F3o6oGA8U+dxYK33777dvjtLTUJ+PBwcFYunQpBgwYoBL6NWvW4Nq1a/jmm2/g5ORk8Hkq2oaSrFe0Kwbgcmgi3v/HT42cdLNnO7uiZ4OCKfC5TZU3/vPPP49Bgwap1anXXnsNrVu3xsMPP6w2/+yzz8BtmLRztTa7CmQFhE6GLAgIAoKAICAICALFhACFqqgKz75VxsMtnPF4m2rFdPSKe5j4lAykpGXidr274LlEhIdhytuv48WxY9GvT+8CdwgNDVWJOIM6Q1WrGpYUsUrPAg0THonKiwDbZM9dT8D3e0PAlhUtmDfYWJpgeNvq6F6/aLkDj7Vw4ULs27cPX375Jf79919QC2vqzDn4cGMAwiPCEb7xQ/iMXIAJA+qgrquDUpsvKJisk0nyyy+/FLSp+r2/vz+eeeYZtWDA3KWyhiTrFezK8sM36x8/1R/CoJ/hzIdqo4p5/pZteU2TK1KkwI8YMULd8H379kWVKrdXxXmDsBJPOhU/PBYW4p9YwW4ZGa4gIAgIAoKAIFBiCHy3NwQ7L0Sr4zvbmGHx8LqFor6W2MDK6MC0wlq6PQgBUcnIxk4vcDQZidEI37QQ9Vt2wEPd26Cac1U0bdpUVcpzi2PHjil9IVLmKfzFqifdexo1apTnuVhZZ2LD6qS3t3eBY5INKh4CvOdOB8djw+lIxcDNfg+SgctKd/cGDnC1L/r7PPOCuXPn4sSJE/jxxx8V4+P8+fOKtcuFu9T0DGSmJMDY0hZuLXqhda+haORaBS1q2cLFVsf4yC2YrL/55puKYcIgzZ1/8orffvsNf/31l1qsYkGxsoYk6xXsyp4Milc9YlzNZgxu7ozhbQ1fxV60aJHqfSLFnR+2r7/+Wq2M8ecNGza8Cw2hwVewG0SGKwgIAoKAICAIlCIC50MS8cFGf9B7nTF9kBfq17h/qfDrTkXi98Ohhb4CGUkxiNz5BTLTkmBpagykJaJ69eqqV1hLrEmV//nnn5GcnAwm6x07dsShQ4dgbm6u3uliY2MVBZ77aLR4JlEbNmwAe+KPHDmi2JSPPfYYTExyV/4u9MBlh2JDgO/jM2bMuGOBplmzZqqKzbh586ZKTPfs2aOo5+3atcOzzz6rElp+/GKS0vG/I6GgrlX2oKUiheQoRk1tCVLN2UaR/R5gK8XAgQPVbsePH1cFurNnz6r7qG7duipH0H7PJJ0LPg899JC6n3LGj9vO4ae5r8Jt9J22zyyu161eBb0bOaJedWtYWxjDgvd6VtA2msk6x0W6Pan31NVi8q4tWlGD4eTJk6qqzoIjx8XPgtb2wUN5eXkp3QYG/d5/+ukn1fbL3vsmTZqohS06XmWf/+OPP66fC8dBnA8fPqzGwdYTFjRr1qxZbNe6MAeSZL0waJWDbb/YGYz9Wb6IXCFb8JgPXGzNDR4ZRUYozMAHOkUieJMPHz4cLVu2zPUYXIHlh0F81g2GWDYUBAQBQUAQEATuGwQi49MwZ72fsm5i0Jnm+a6u96UqPBcsJv5xFWFxqUW6/pkp8TC2sEF1O3M81TAZHy34UCUerKAzIWeyxoSbQerxlStX8Oijj6o/TCouXryIefPmKQ2i5557Tm3HxOPMmTNKp4jJII/x1ltvoXHjxkUao+xUcgiQSk4XJq29gWdiYqkV05iAMvlk8sg2CGpMMfmc9+FCrD0Rgb1XYsDPY/bwcrLEkJYuaOxmDSszXWJMRi2P2aFDB/2m1EGgACGDbFsmrxSPO3jwIP7++2/Y29vrk2j2h7N9ln9yY9zeCA3F6FGjUHPkp3mCRb0tsoPrVrdCKw9b1Ha2BG5lKqFrHpPzZLJMDS3iQVFEBhcQKETHhSvez/w3dRuy97mzwk9cGFx0YMW+U6dOSqCOSXhERITyjM/eCkJWCufLIK5s+6VNHfcl1Z//njVrVsld/HyOLMl6mcBetJOSWvXOn1f1q9eDmjlhRLvqRTuY7CUICAKCgCAgCAgCgsA9IsAEddHWQJwMjFdHcnOwwNRBXrCzvP8qt3svx+DL3bcF99im6FHVMLrxMf84RZ/XGApvPlgL639apAomrGLa2dnddaXo3kNVbBZUmEwx3nnnHVWQYYKRW7CCymSFKvISJYMAqecUc7uFW6hibgKKuRkSTNbXrVuHJUuWFLh5ZuYtLF7yCbZt347aoz5GbNLtvnTubGNhgp4NHfBwC5c7qtf8HZN1Vqw1faqCTkZGbs+ePdWiUWHCLyIZOy9G40RgPBJSMvTaFrkdg4VH9tC39LDRjzc2JgYzp7wNL28fvP725Lt2i4qKwox3x8PaygI//PijQQuE3377LUif54LESy+9ZNB0uADGRTIuWpRFSLJeFqgX4Zx8eH+0JRCng3RfhlWtzTB7SG2xSCkClrKLICAICAKCgCAgCBQfAnsu3cTXe66rA1qYGWNyf0/UqabzYL5fgppCc9f7wzc8SU2Zqvjv9PMwOFEjhXnGmmv6ymj72nbwXb8ESYnxqs+cFdacwYR8586dKjHXrNqYjHNbJhi5xfz585Ui/Nq1a++XS1Pq89x8NgprTkSACbWbowV8XKxUEtqwpnW+Y2GyzkRy9OjRivZNejsr3tkjKiENp4LicfZ6Iv5d9RUiA86j+kPv6zcxNzFC1/qO6NXAEbXyWChisk7GBkXZeK+QZaG1TeQcIBNFVqCHDBmCN954o0hYJqZmIjg6GdcikpXVI1tntEWp/A6YkRyL8M0fw9K9KRxaP3bXppmpiYjY/imsMhPwzJgX4Ghjofzf86OrL1u2TFkZsrLerVs35Rx51wAAIABJREFUpdPFffJTk3///feV9eEPP/xQpPnf606SrN8rgqW0/6XQRKWwyC8DRs8GjnimU00YIK5YSiOU0wgCgoAgIAgIAoLA/YgARaVe/e2S/h1laGsXPNLSpcShYD82nWzYr6q51bDPmz2+GqWXvdz0J2fC26pVqzvossU5QDr1LNgcgKRU3XvayHbVMbCZ4XZSpLWv2HYC0VVbAEbGyAg5i+jjf2P0yOGqX5Z9xFu2bFGUd4ppsWeXSYTmd00M2ObIROTDDz9Udle//vqrqrIPHjxY0ehJhyc2tHIztKpYnBjdD8dihfuV3y7lOlVbSxP1/t6xjr0qtlmbm9whxrh//37lwsRealK2Y2Ji8Nhjj2PIiKdwISQRuy/dBPMBJroZiTcR+s8s3MrMAG5lwNjEFOxN5+egTZs2mDNnjn4M7NVmVZhicKRy//PPPwgICFDbsi+cbbHslefnI3vQsm3z5s34+OOPlYgcE9ziiPjkDDWXvVduKgZCQkomMm/dQuSuZbCu2xVmjq5qXnGnNiAp6CSqDZgEUxsXxBz9AybWVWFVi58RIyT6H0XcqfUwtrSDhbk5rE0z1HxGjhypKuc5xRn5WdDYKGSqcP5MhIk1W0O6d+9+1/TYRsKWEn6GNOG74sCgMMeQZL0waJXhtr8cuAGu1GnBqnpt5/tr1boM4ZdTCwKCgCAgCAgCgkA+CCzbFYx9V3TCVqwmfjjUp8TxotDV7NmzFa1XqywzKWWljH8zSBFnIkzVdPaxTpkypUTGteJwKNafilTHJu150fA6sLPMXck9twFcunQJrPqdueSHzIx0GFvZoV2XXpjy0nDlZ80eZSZbTNopLsa+Xgp/UTiOVHgGFyrYa8ykgwlfYGAgvvjiC1y4cEElZKyektI8bNiwPCupJQLOfXTQ7CyTvKZNGzNXB3N4VLVE81o2qmeb9wyTY15bEzMLHLgQgp//2oKA/X/CvfcrSLXzun24zAxEH/4dyUEnYeboDkuk4oUXXkA1O3NVxGMiynuDQU90tlEwUWX/NZNy6lSxr5ufCfZ88zPC1giKTmcPJqr8vFCUetKkSWqf4oz0zFu4EZOKoOgUnAyMw57NaxB2fh8yk2JVMm7m4Abbxr1hUaOBOm1K2BXEnVqHtJvXQZl7kyqOsK7bCVZe7eDkYIvpfZyx/p81WLVqFRYsWHCXMwIp8Bs3blS/4yIXPyPh4eFqUYv97xSiy85gYeJPJgoXxrjYx89XWYQk62WBeiHPyT6PN3+/jKQsH9OOPvZ4pYdbIY8imwsCgoAgIAgIAoKAIFAyCPwXEIfFWwOVKjWD/dqGUOHZ35uYmgFSZY2MgKpVTGFsIG2QyTqryOzxze1FmpVkJsCsmvFFnEJUJZGsp6ZnYvzKK0qNm3EvmkLf7g3BriwrPGsLEywdWfeunuOSuYJy1HtFgPcyF600IWgm4LUcLRAal6Z6tvOifvO+f8DbHm29bPFfQDwOXYsF76lb6akIXTsTVXwegF3zh3TDy8xAwtV9SL+4Fd1GvoWISwdxKz5MfQ5yCyaoFBXs1auX0jNgst6lS5c7NqVbABkXbKnQggJvrKazOp3Xse8Vr3vdn4n+9NW++vzo6Y414W50Q1XAZ86cqWjuCrLMTMUQ4KLEtGnT8MADD9xxago1crGDDAKNXcBq+8qVKxVbhS0lZWl1mGeyToEDX19f/WQ4YdpBcJWBKxa88Hzo0dtRouQQ4Af/qz3BoGgJgw/uWQ/XVkqhEoKAICAICAKCgCAgCJQHBKgGT1V4TY26V0NHPNspb6sjtvWdD0nAUb84+EcmIyQsColnN8LbPgN0u9GC1lSs7DH4Drp69WolukbaNxWc+X/2+JIa7u7ujgYNdFU4Bl+4+aJL8TUmKSWVrG88HYnfDuns2ijsNWOwl1K6LkpQm2jxtiCVrDFe7OqKrvUqr4d0UTAqr/vQVnn8ysuK2s2gtXL/pk7KKYHVY/aanwiIQ3TW7wuax630FNz4exrsmg+Gc+PuqF/DCv6H1uPSvrV4d9K76Nmjh6LNc9GKbAlWyplsVq1aVX9oVtRZaWdCSgZKbsk6k1L2yms6BrQGZIsFGRv0U3d1dS1oqGXye35GPt4SqPzkGWQq9K8ZgVkzpirGjZaUs5pO1gDbSUhnJ07Zg4r3kydPVraIVIQnu4Gq8dQQoA0ie/vLMvJM1um7TUGB7A89DpQ3BQUP6LVHCwH2QVBwIOfEy3JSlenc12+m4L211/Q9UO297fBKdzeQQiMhCAgCgoAgIAgIAoJAeUCAlNaPNgfgTLDuxdnd0QLTBnrBJksVnlXF+JQMhMWmKoupg76xqtqoRXpcOCK2LYFDtVpo5l0dplkJOxNxUlbZvztx4kRQAZqCWKSvXr58WSXt7E9n9Yw/4ws6bZxyCrKVVLJOVsB7a/0QcjNFTaWpmzXG964F82z+0YW5PjweheZYNWQ0c7dRx8u+gFGY48m2pYfA7os38c2/OqFF2qR9PrreXfcBPyengxKw5/JNXAtPQmxyhn5h5sbqaXBoPwqmttVxKyUBMSfWoEp6FN6c+xXaeNli++YNylaMSSfbGRhMsplsssWBORkTbVaJaXWW3UdcS9a5H3u1mdxTXI0/J9WblXd+brg/2SfsaWfCy0UwLcrKZzyvKxgdHY2ZHy5FiF1LGFdxhGlGElJP/gEro1RFdedzgToP/DfnS194zpc9+2PGjFGLGMHBwYri7uPjoxYmGLR7Y+LOCn32Kjy3Z0tKaUehknX2xXAiXH1wcXFRD05SJCjln5+KXmlPqjKdb/V/4Vh1PJytGSqoLMoHt4QgIAgIAoKAICAICALlCYEdF6Lx/d4QXbJiboypA7xgX8UUx/3jcDIoHixAhMWmKTGpnKEl6169X8CsZ3rdVZnesWOHouqymESPaCYVTMDJ9OTLNnu4jx07pii7zz//vKqgZY+SStZZ1WN1T6uEP9/FVVlQ3Utkr9RThGzOI95wsTW7l0PKviWMAJPwiX9cUVV0RlsvO7zxoHueZ+VHIDY5HcE3U3AxJFGppF/auQIJweeQFB8Da0tztGjWRAmlNWrUSB2HCSdzsewLUVykGj58OJ544gn1O/q0b9q0SX1O6tWrpz+/lqyTqXLx4kVQnJEVZCb5tGWj6CB1H6iJwKSdmg9komSPNWvWlDCKhTs8nwHsN/9z3VakJScAxiaoXb85pox7RtHWyaxhzvrff/+pJJuFZQpOkqHDuXGOXLCgcB6xZW7LGDp0qHqu5FzwY4LPhL+0I89knSsKNJ7npBikAVCoguIW5PtrFAuuOvD/5ZUiUdqAFuf5SBF798+riIjXffDZ+8UeMAlBQBAQBAQBQUAQEATKGwJxyRkYt+IS0jN0yXgNe/M8k3P+ntViW0tTZTF16qIfQjYvhn3b4Rj70AN4oK6T/gWb2zIh53voJ598op82K2S0U6KAFinwDFYdKa7F99bsUVLJOhcnuEjBoNr3JyPrwtzEMF/tvK4fE7/Xl19WyRxjQFMnjGpfNuJW5e0eK6/juXgjEbPX+anhkfv6bOeaSvm9tGPv3r2qX5uFVK1nm2PIjwZf2mMs7vOtPhGBP4+GqcNSJ4A6D/S3ryxRoMBcWloali9frtQCe/furVZsmJxrqpuvvfaaoksYmqxzFYQUJomCEdjpm4aNF3R0MrKpXmpXBZ5VpVe9YORkC0FAEBAEBAFBQBAoCwR+OBKH8+G36e05x8BExtHKCA2djeBT1UQl9FWtzfDT7mvY+dtHSgXa2tICNZzslAUVq35UoWbFnJUuWrVpcfr0aUULZiKuJev0GW/bti2efPLJO05NETpW0orTfikh9RYW7I7TC1wNqG+O7j5VigX2decSsMdPV6whpXpiNzvYlINXQNrg0WKMOlYdOnTQz5WVWlZl2SPNa9GxY8f7inW7+XIKtl9OUniwg+PtrrZwti79hJGq5uzPpqgir5EWVDRnAj9u3Dj1+ahMEZGQgS8OxCM+VbdI2K+BNXp6l18mCp9Dzs7OBl+CApN1HonqgPxDWhEfdkzOeRLuTCl/XnxDT8p9wsJ0qx8SeSNwMykTnx1KQpLuOY26zmZ4orm5StolBAFBQBAQBAQBQUAQKI8IXAjPwPJTKXrlaybnpMTTV9q7qjGaVjOBu52u+pg9zoem4uf912Fs44LMlAQ0Tz2EXVvWo0+fPoqiy3dNJoFjx47V70ZaPK2pKHbM3tqtW7cqL3G+p7K/luxQzdaMhSf2t9PajMl/dhGuouK48WIK9gboqt+2FsYY284SDpbFoykUEJOJH48nIyU9KwGpY4Yutcs2W+c7PPt//fz8VI8zqdcM9kyzz5f9vWyLZTLPfmmyGzQLvaJiXBH2I6X9i0OJuB6nu1b1q5nhqeYlf61YACWzpF+/fgpn0rvpekC6N+nfpHhz8SQuLg60YaONH2n11Hzg/V/cVmxlda1I5Pn9VCrOhemSJi4GvtzOEtbm5TNpYssOxTENjTyT9T/++EM90HiRFy9erITm2BNB+fr27durDykF5lh554Mzp/G8oQOQ7XJHYPv5aPy0P0RvgTK2uxs617EXuAQBQUAQEAQEAUFAECi3CNCC7Yd9ITjqF6va99p42aGOixWq25srpfS8IjQ2FXPX+yMqQffCPaS5I3b8MFsl3Oy/nTNnjqLFk92pBSuIv//+u/o530MpEsV3V1bkmSySFUoFbAZfeBlMUEgPZuXxXoKK36Q9c9yMNp62eK2XO0yLSQCYPfDv/+OnlPIZDWtWwYS+HmVq40brKyrxs4ret29fkMXABJGCZqzWaoLTZNCyN5qCgOwHruwREJWM6auvqQUq2rDNHuINL6c7+71LAgPmYF9++aVaHKG4HBN24s18TUsGuUhFtXetV5v3P/u1eW2yMyNKYnylecxDvrH4dEeQOiXba958sJbysK8MkWeyzob9c+fOqTlSOZAUeAaVNilnzySeqvD8gEoULwL8sFMJVHtAu9iaY8FjPqIEWrwwy9EEAUFAEBAEBAFBoJwgwD7tDzcGKDs3ho+zBUI2fYxbGWmqaEQ3Ivbd0jdaCyYi7FvPy2e9JKdGQbCl24P0/flUbG/taVusp9x/JQZf7ApWxzQ3NcLsh73h5lg0SzjWfP0jkvH9vuswNTbGS91cC2UDzASdPt0UlqbYNHMDJutcEGEu8PTTTyuRLi0oUsaEkUlhZQ7i+tmOIDBZZNA+bN6j3pV5yuVybsyd3lp5BZFZi30dfOzxag+3cjnWwg7KIBp8YQ8q298bAnsu6awfSKvhCt2EPh6VZnXo3pCRvQUBQUAQEAQEAUGgMiLAXtvT4cDeiCxRrohLiNr3A/r3eVD1qR84cACzZs1S9N7u3bsjIiIC7777rqK7M4Ekxb00g4n64Wu6BM3NwUIpthe3vRoXMCavuoqQLBu3znUdMLZb0TyvWf39aHOgnrnAquMbvdwNtphjgk767ptvvqnYC1qyzuId7fVIgWdrrGYXxn+z6k5NgdII3g/Lli1TzAmyJjRLaSqer169WimgkzZOhfQhQ4bcYUl2L+OLjE/D2/+7Al4rxuDmzspfXaL0Edh5IRrfZblRWJga44OhPpXCRUGS9dK/l/I9I/01J626iqgEXQ8UKWSTB3iWKe2pnEEkwxEEBAFBQBAQBASBSoYAEyr23ybCCqxWZKbEw6deA3w8b6ayl2LfLRNGsj7Zb8v/s0+dyte1atUqVTTC4tKUTZdGe36hiyu61rs3u7a8JrD2RAT+OBoGpoLGRkb4aFgdVCukjVtSaiY+3hKACzcS9achW/+lbm7oZECL5ZEjR0AKPP+w5YAaAlqyzgP++eefqh3Bw8NDXRtfX1+1mOLl5aWU+ksjKIBNpgWTdf5bWzSgiwAXeug7zt9t3rwZ6enp6l7j4sO9RvYEkZhO6u+JRq6l78V9r/OoDPtHJ6Tj/X+u6V20ejV0xDMda6rCZ0UOSdbL2dU7cDUGX+6+rhdmGd2+Ovo3dSpno5ThCAKCgCAgCAgCgoAgUHwI0BM5ICAAK/dexX8BsTCxtEOzhj6YOriO/iSs1LJnmn8z0WIyyIS9tOPrPddBFiSDrYrTB3kqRfuSCL+IZMzb4A8WcxhDWrrgsdY6P2hDIiktE8t2Bisf75xB4b8pA7xQ2znv/mr2n5PuzmR31KhRMDIyuitZ53GZoLNVlkmyvb29UiSvXr06JkyYYMgw72mbmJgYpfL/8MMPq4WD7Mk6RfAoqjZo0CB1ju3btyv9A7ZVUGjtXoIMWPZJawwLhyqmWDS8zj1b993LmO7nfbl4xhyKuRTD2cYM0wd7wamEPpulhbUk66WFtAHn4Yd+weYAnA6KV1vTI3Dx8DqwzkeQxYDDyiaCgCAgCAgCgoAgIAhUCASO+cfhk21ByORLEaCSn2q2Ja+sbSg4EfFpmPXPNT0DsnNde7zY1VVVvUsimIAwWaePN8PbxQqT+3sqhf2Cggj+fTwcq/8L1wsWE8uoxDR9r30rD1u8TmE8+o3lElR6pzUe+881ZXeqwdNGj05QZDswKc8e8fHxGDNmjBKco4VbQRGdmI4d56Ox/2oMutS1x6DmzgYL9VFkjWOg8jmp+EzCsyfrdAog84I99NyGaul//fWX0t8y1Mkqr/GnpGdi/O+XEZusW0h5qmMN9GlUtaDpyu9LEIEzwQn4cKO/YqKYGBvhlR5uaF/brgTPWPKHlmS95DE2+Ay8wRZuDtBX1cd0rokeDbJ6two4CoU/aJtRv359ZaXBlc0tW7aoFcTcgj1H7POSEAQEAUFAEBAEBAFBoLwgkFMVfmhrFzzS0vBKcknPY//VWHy1O1j/rjZtkCca1ChZ2vPZ6wmYv8FfTY1q81MHeqFudasCp7rjQjR+OxgKJpUMsgDe7e+B9ScjsfNitPoZ++zHdHHN03Ho5s2bStgvM1N3DAa1A+jhzUp2s2bNlMgc3ylJM4+MjMT8+fPBhP2TTz4pkGq+93IM1pwIx42YVH2C1bdxVYxsV90g+jIp7nQI+OabbxAcHKx65LMn69RCYCWd42XFn+wNJu516txmbBQIZB4bbDsXhR/331C/tbE0wScj6krbalHBLKb9uLg1c60frkXo3B+audvgnX4exXT0sjmMJOtlg/tdZ6VFx6x//OCXZdFR094c7z9cW1XXCwr23lBc5dixY+phxIcShVb27t2Lw4cP37H7hQsXlD8me3Xc3CqHSmJB+MjvBQFBQBAQBAQBQaBiIEChrgWbAnDuuk4Vvjxp97DY/8FGfzB5ZvhUs8L7D9UuFWCnr/bFtQidjRvF4Sg+nF8xn/gt2hqI5DRdku1YxRRTB3mhhp25Wmig1RhF5xhUmp87xAc1HQxjMAwdOlTZ35Eez2Byfvz4cdjZ2YG0eVbdWRRq3bp1ntiExKSoXvzD1+6m53On57u4olt9B+THV2BVnV7uLVu2xMiRI/Hvv//elaxHR0erXvZdu3bh1q1bKkmnYOG96hykZdzC+JWXQQs/RgcfO7zaw71U7gU5Sf4IsC3hsx3Bip1DxsvcR7xRq+q96xOUFe6SrJcV8jnOezo4Hou2BIIffsZDLZzxeOtqBq0qrlu3DvzDBJ0UHy1Zz21q48ePV1QmKqhKCAKCgCAgCAgCgoAgUN4QYEX4+yxVZzsrU0wb6AlXh7J/2b4alqS8z3VJAEC7tpYexWvXlte12HouGj8fCFFOQTw3Czq1nXOvrkcnpmHuOn/cyPKA5zHH9XRHu9p2+vfK4/5xqt9ae+9s722Hl7u55UmHzz6u06dPqyo1BeUYTNBZ1abuALUEXF1dldBcbsEq/8bTUeA1jsqy2eJ2Ont6I337g52lKSb288i3n56ihNu2bcPChQtVVT+3ZJ2LBhwr6fBM1slCPXr0KObNm6fYqEWN7GwHDv2FriUnMljUMd6v+8UkpWPOOj+9iwLve97/JdSpUuIwS7Je4hAbdoLPdwbrBRFoN0CPxup2Ba9whoSE4LXXXlMel7t371Y0pbySdVbeWYH/6quvpKpu2GWRrQQBQUAQEAQEAUGglBGgmNq45Zf19G16gnepW/pCctmnzQSdvfTsqWfQrm3qQE9wMaE04vrNFMXAjE/R9UeTKv7EAzXuSkBik9Lx4aYA+GcxNUlzf7xNNQzIIVacmXlLebgfzPIHZ38vE5o2XiWz+MBqfmB0iqLlnw/RMRNUem6ko+ez1cHawliJ4VEULy0mBFWQgllPdkStarevPd9zb9y4AdLzWXgyNTXVLwwwqaHIHavmVKxncWr27Nn4+++/9erwZJc+99xzeOmllzB8+PAiX7rlh0Kx4XSk2p8YL3y8jhI0kyh7BLig9cO+ELUgxKDw37QsVknZj67wI5BkvfCYFfse/wXEY+n2O6vqw9oY5tH47bff4tSpU1iwYAHef//9PJN1+kySrkQxDW7Hh5uEICAICAKCgCAgCAgC5RGB7EWMhjWtVWJclkGvc1brWLVj9G5UFU91uDtZLqkx0sab3u5H/XTe7u6OFpg+yOsuEWL20++9EqMq8Axayj3XuWaugm1cFJmzzl9Ph7exMMHMh2srqnxxRmrGLaw8HIp/L8foVe2143MRoV+Tqno1/XWnIrF851mEbv4YmUmx6DhiAma9MECJhTH++OMP9YcJOS39aOVHxXm+17Liz8Sc1Hh3d3dV8afnOnvnGzRooPY/e/Ysxo0bp/rWBw4cWKRp8lqwLUFbEOECxxsP1sqXsl+kE8lORUaALgrTVvuq/XnrPNfZFd3rl+2CX1EnI8l6UZErpv3C49Iwc+01/cOfKp3vP+wFW8uCk2muHpLW/sEHH6iH0uTJk/NM1kn5mTJlilqF7NWrVzGNXg4jCAgCgoAgIAgIAoJA8SOQUxX+42F1DGIcFv9IdEfcfj4aP+7X0dCZOM4e4g2PUu6D9YtIwntr/fT+7hP7eigBLQZ7/TecisT/jobpIahbrYqiklfJRzn+yLVYcGGE+zM6+tiDTAYtOb4XPFlNZ5snRdgi4tL0h2LaXdvFCrQnrl+jyh2nSEhMxlMvj0d8fAJSo4Ph1O0lPNitE57tVBO+Vy6qd1n2nD/44IN3DW3//v1YsmTJHQJzrKzTJ75JkyawtLQEtZuoXs/CFXvsixKBUSmY8vdV/b0wZ0jF7okuCgYVYR/qS1C8m0HtixmDa2e1W1SE0d8eoyTrZXy9vv33OnZfuqlfATVEUINDZqWcK4k+Pj6qYm5sbJxvsv7xxx+rhxWF5djXIyEICAKCgCAgCAgCgkB5ReAuVfhWLnikVdmpwk/9+3YltZWnLcazkloybm35XpLsCYinkyWYKHIc9Jb+Zs91sIrNqFXVEhP61IJTAdRs9qzTN17zpjY3McK4XuzF1y0CFDVYjPrlwA2cC0nQi9zxWLQjpiYTe+RtLe8WUWbfOYtQLfs+gf1rvkPVri/C0q0JHm3lgn2/fQhr6yqYOXOmeu/NGXFxcUrtvVGjRsoPnpGYmAi2jPJ3DFbjWZXXbOiKMj8KIJ7Ksln2cbFS+gES5Q+BcyGJysaNi0a8Hd7t54kmbiXr3FASKEiyXhKoGnBMPkoP+XI1M0gl6nyk8MFFJUlDHv4XL15USpsUzaCoHCM0NFT9Xa1aNUX7adq0qfp/TEyMsnNjb3vfvn0NGJ1sIggIAoKAICAICAKCQNkhwErvwk0BeuX1slSFPxkYh4WbAxUY6TE38HgzK/Rq2xAODjpabUREBIKCgu4Ay9raGt7e3orxSOuzjIwMJWhGMWAGE0jtvU3bkaJsmmhbXsjT6ozJteZDP2WAp0qAmcTHZfl900nojQfd0dg1/8QkNjYW165dg6mFFb47ZYyw2FTcSkuGRWIIXu5eE2YmtxNijt2QYg/V0Y/4xWLNiQi9Ujrnwr5uXkP22XORIbegujsZo/369YODS03MnPouHLroknUzpMP/9wkYMewxVVXn2Jmw0zLOxaX0FnHC4lLx1sor+uGz1572ghLlDwHqO8zb4I+ALP2Gpm7WmNDXo1hYI4WZLe/ry5cv690IKMLI4MISWzWyB3UW+Cd7SLJeGLSLcVuKbHywwV9Pf6elwOT+hguV8MJdvXr1Dt9LCsdR6fL5559H3bp11eohg/3s7NHh70kBkhAEBAFBQBAQBAQBQaC8I7Dzwk18t/e6GiaF3NijTWvb0gwuGny4MUCJomUkRCF8yyJkJEYrOnbv3r3VUNhD/f3336uXbK2iS+YjCyd8See2TNK//PJLRcFmLFu2DJs2bYKTk5N+Op06dcKYMWPynV5EfBpmrLkGCskx6lWvAqq/s5LNsDQzxqs93AxSqaciOtXUGzZsiCfemoevdl9HYtg1RGz/BNZ2VeFif5uJSYFiT8+8dQNYod91MRpUractm9YzzzFZm5vg6U410MbTFuamd1fEtQn//vvvOHTokFJ3P3PmDCZOnAiX7i/CuHpjpMeFIWzdXDg62ClWKe3hiC0TdrJHqclUGsF2CIqXMVhcmzbQ6y4qf2mMQ85RMAK8B9kW8s/JCLUxmRxc3CLrpDTjwIEDmDVrlrpnFy9erFqXGXPnzlWWhyy8ajF48GAljpg9JFkvzauVdS6uhn6x87YCJz0AX+nhhge8i9Y7o02Bghr0XM+uBh8YGKgULx999FH1BaB9iZTBtOWUgoAgIAgIAoKAICAIGIyAUoVfcRkpWV7hL5aBPRZFxOZv8EdcUgqi9/+EqpkRuBkVqUTKNLbiypUrlW0YiyMa25GTZEWNekJ8ST9x4oQqmmjJ+ueff46EhAS88847BuOhbfgNWygv3rxrP7I0af3LSi/fLfMLJgmkkzMB57vjp59/gSVbA3H4v9OI2L4UbgMmYMqIjqC4X35BH3f6vzMpuhyaeMemTMzbetkqIT5W//MLX19fjB07FtOnT0eXLl0UXkzWBzwzASdTPJAcE6qS9QZdH8G8iS+LGc4aAAAgAElEQVTAoYqOofDss88qn3XN873QYBZiB7JiiZHmCED1d6rAkzUgUT4RuBGTisl/XdVbFI5+oDr6N7m9QFbSo46Pj9czof39/VWyzjYMBvUU+O9nnnkm32FIsl7SVymX43OF589j4aqHgjG4uTMea+1yz7QMJuakWfHBqyXl/CIgxYk3Q/aVmzKYtpxSEBAEBAFBQBAQBASBQiFAe7H9V2LUPg1qVFEWTEUNJpbrT0WqKnnWK1iBh0pIzcD16BSkhPsics/XGP/m6/h22Wd4+eWXC0zW165di3Xr1mHEiBFYunRpsSXrkfFpmPDHFX0Cok2iWz0HPN2xRr7Va21bJsWk6dMC7dKlS6rSTxr95O924Nzqj+DS5204u3ph1pDacLLO3ZLsangS/jgahos3Eu8aC3u5R7WvDm8XK4OSWS5k0De9Z8+eStmd9GAKxrVu0xbG1RoiwLIRbvw9BbaN+qBpz6GKjcoFgBkzZqhtP/vsswKv5b1uwPvn9RWX9Yr21JmqqArj94pFRdp/2a5g7Mt6htAWe+HjPgUuZt3L/NIzbmHnxZs4HRSP5LPr4X/hP3Tv3h2rVq2SZP1egC2tfX3DkzB/oz+SUjPVKfkwm9TfE1b5KHWW1tjkPIKAICAICAKCgCAgCJQnBI77x2HJtiB9j/ZHw+oUyVqMiegn2wJx4cad1V9D5norMx2Ru75Euzat8MyQnorenjNZJ4VbUxxnfzfbEVk5I6uRPdVkPeasrJMeW6dOHbCHtVWrVujQoYPBCuWfbg/CoWs6GzdGw5pV8FYfD1iZ5U0z17bdunUrli9frhLcr7/+Wp+s8/cb9hzDojlTYeriA2NTC7Ro6I0xj/eHl5eX8ionO5TVStLdSQnXeue1Y9NS7sFGVVUSa5plt8a2TS4KkL6u9flnx52/pxUxe/+1whIrklxE4D5t27aFUYNB+POzaTAytYBT1xfRq0kNDGlsiTffeANdu3ZVLaCFjdTUVGX9xhZSVudzC9LxKerMa7v1Qhx+P6JT22dbxmej6pZo0lfY+cj2uSNA5sfsddeQmq4rko7r6a50wooSZKGwtZjFUX5mswc/CwGRKVi+5QhO+IYDZlaI2vsd5s94V+lT/Pjjj3cl66y2kxZPjQser3379oqJkz2ksl6UK3UP+5BKdfa6zkaAwd6JRgUIgNzD6WRXQUAQEAQEAUFAEBAEKiwCFD2bs94fUQm6nmyqgvNPYYPVNSqeG1pRz378hMt7kea7F58sWQSjlNi7knVSuCkwx/5zshl/+uknMBFs3Lixsgg7efLkXck6E1EqlbOXnZRvVpWZELNf25AgFfuzHUGqom1nZYLpg2ob1M8fFhamKOOjRo0C+2NpdaZV1nneyKhofPDLVvgnWSMzOR7xl3bDKikEkyZNQovWbbHycJhaJND85rWx2lma4rE2LmjtaQt7q9v2wxTS4/mYiE+bNu0u+2D+ngLIrI6z2s/KOkOjwbPXl4sY7NGf/tMunF61EGaOtWDpUA12yUGwtLBQPetFsWH7+eef1bVibN++/S7YuZjCVgG2M3z97Q/4aF8yKFr2f/bOA8yq4vzD3y5tKUvvIE3ALqJoBEUlKjYQa7AgGo0aIREVo6gYo4hC7FhiwQT/NjQaNRZi74oBLGAsiEivUpYmdfk/7+Csh+vCnnPuPVf28pvn4QF27z1z5p2Zb742M5QD2tayCw5pFqar9JlfmAAB0uH/mW5TFvzg3oRA6VU9Whk3H0Qtb7zxht14443uzLDgmFm7odieGr/QXv/wU/vupdts47o1VqXJLtagYSN7+PZrXIZNqrHOGOc5OMH495NPPunG/8CBAzd7LRnrUXsp5ueLizfaM58stGc+2XTIAfdXcoLkcR2zcyBGzNfW10RABERABERABETgFyPAlkGuyvKBDk4UJyORg9TCFIxZUrVfmrSo5ONNa1cx9huHKUWLF9i4x26w087oa31/08umfffdz4z11Oe8+eab7kApDFz2tY8fP/5nxnrqdzjobfjw4cahb0SSyyocfPfK/xYbe+rRJxuHPHiPK3wnTJhQsr+ePbRBY516l63eYFc/O9VIty9es8Lm//taa7lzB6u0zxm2cu2m6KQvGOZ77VDDOVBKuyaOyP2kSZNs3rx5du6551r37t03+z7ZBkSvMdrZs+7vTyfiyO/OOOMMdwAeZcXqDTbo3udt6ifv2Mb1a6xS3R3sD2eebN077VgWrp/9njZT384772xffvml0WfBQiSU33PaPHezXzzkLnviy02fwMQ7/+BmdmC7nw4Gi/wC+kJWCbAF+YkfsyI48PCyo1o4oz1KITsEQ5rtxowX/pDyTrbOYx/Nt+nzl9qid0e6sblu6RyrXrXAbvjrLbbHTm1KNdZT6x4zZoybl2S9MO58kbEepZfS+OwXc1bara/OLLlrkmj6JYfvEHqxSaNqfVUEREAEREAEREAEyi2Bt75eaiPf/fFU+IKKNrhHS8PgDlNI1X5k7LySPdUNa1Z294+H/b4/6Z1Ua+7m5r5uIq5Ezffbbz+3Hz21cGjcuHHj3Gdat27tosoc6HbggQe675R2jS4GPQcFc6iaN1jDtC/qZzhpmtRybwxgKGOEHHzwwc6YJh2Xwsnu/3h/njtfae7Tg5xhXO/g8y0vf1PUnKBT5x1r2rEd6lvjWlXsx4z3zV5n9uzZ7iR8HBC0i4O0gsa6/z33qrO1gC0DZbUdpw3OG3/uU+1qm24JYC9ylIJRRPYDHB555JGfGes4Nd5//313jdw999xjR/QbbpOWbmLD4X13ntZuswyCKHXrs9knQGbGRU9MsbXri52zpUvbWu68sAaF4ccNe845R+HMM8+0AQMG2HMvvWoPj51vn8xY7uy71bMnWdEnz1md/Xrb4rfvtdqF1d18J3LOuWJcu02WCHONP6ll4sSJ7rlku3To0KHk1zLWszBe6MDh/5lRckom3uDLj2xh7Rptuh9dRQREQAREQAREQAREoHQCnArPwV7oU5Rzuza1g3fadMf5lgrXNrlU8TdnuegXpUZBBet/SDPbo/nme0K39hwi3vzxhdR1IrFE1zp16mRnn322TZs2zf2fvefsaUXh5m51jHUM/KKiIvf/PfbYw7p06WInnXRSyX5sFHnSrJ955hnDQMQwxMBPqpBqTn2+kLbPYcQYB2QC8K6klFeuWsNufnmGTfpysi189TarvmNnq7X3iVa5UgUXkey1V313j/uWDp1fvXq1ex5c4NGnT5/NjHV+f/nll7u2kiZ/+umnhzLWee93vymyUe/PtTXrN40H+hWDvVlIBw5G0a233ur2D3MIIOnJwcg6KfkXXXSRO7wOA+vmW26xXXpfa8sqbDpF/MC2te33hzQN3UVskcAxwWHPTZv+9D2yCcg4wGnAdcucX8B4UUmGwCNj59t/Pv8pwwanS+sGBe7GAq5AbFhY2Z1FUJrjiTnOeCWyXlhY0/r1u8D2PO9+W/Tj9pzitats0Wu3W4cDj7LDuuxldwy5zI195hL9i8xg3pElggMI5x8GPOclcD4D22G4tpDrHB999NHN9q3LWE9mPJQ8lb1RD3LFxuRNV2wwADg98qD2W19kEn4tPV4EREAEREAEREAEyg2B4InOOzWu5oyzrZVvFvxgt70yw6V0UzjI94KDm9neLQvTajP704MHzBE136TAF1qLFi1s0aJF7gAqDooiwo4BX1oaPPvFScFu2LCh2+c+Y8YMO/XUU53Rms2SmgZ/xx13uCwADslbvGKNffrZJLO8fKt/2IXWonkzO22/hu6spa3dl877v/fee0bE/IEHHnDRa/bIByPr77zzjkv7f/DBB9399LQ9TGSdZ+N6eXrCQnvuk4Xu3xQCYJwDVdY1asuWLbN+/fpZjx49XFYEe9ZTjXWyADCqL774YnvxxRft5ptvscY9r7YKNRs5Pf623u1KTfkvrd/IWmBPPsY6DgvaSCFqzw0BGGkcVoaThKgrdRcUZPce8GyOt1+yrjlL19jQF6f/7LwF3qlKxXwjS4MDErlKu2OLwpLsZ4xtMjFwxJ3V71J7cMwEe2/UX6zZ6XeXNGfFxOet3g/furFStGTT1Y4cMLnXXnu5vuaASW7q4nwFDHa2huDM4mc8l73rGO79+/e34447bjNMMtYTHjWcYnrXm7Nd2gWFgzf6d2tWppBL+LX0eBEQAREQAREQAREoNwTQp+54fVZJ+jP3WzfZwj7tuUvX2E0vz7AFyzdFkEnZPnHvBtajQ720T+9euHChM0CJjvnToD/55BOXGj9nzhyrWrWqM7r8QWnUjyH+8MMPO0Xcn4aOAk8kDWOfg+mItO2zzz6Wnx9uL36mOg5jlP3hGLAUIr1kEnzzzTcuEtii/e62scUB1q5JTeu2U+1Q1wxj3ODQOProo90fStBY5/cYwjgs4EiJYqzzebIsRrw+yybOWlGCYs/mNaxft2ZWYyt3uj/11FP2xBNPuP3wdevW/Zmx/vbbb7sDxLjKjqi/N9Yb9RxsFWs2tvaNqtqfe4bLfMD4evzxx93hgYwLtkGw1YCCA4eIKmMFgx0nCXuW+dvv0c9UH+s5PxEYN22Zvfz5Ypu/bK0tXbW+xNmTyohbFXZrVt3ZbRu+n2p3336THX3OFfbR/Cq2eM5UW/ifvzpjHSO/SYUl9r/n7rCrBl3qsm2IwntjnS0nZGlwHSHyAWO9ffv2rjq2h1AYB5wAzy0NOHZOPPHEzV5HxnqCI5grAq569lubu3Stq6VyxTwbevyOoU7rTPC19GgREAEREAEREAERKFcEUk+FP37vBs4ATy2cGn/LKzPdwWsU0rRP6NjAeu5Vv+QqsXLV8HL4si+99JJL5yflHyOF8tZbb7loPQ4JshBweBxwwAFuP6//PZkG/J6It//51pqPwX7Ha7Ns0uyfDPZDd6ljZ3VpssX0fK5449kYURS2J+CYOOqoo1y99957r3GVHO9BmTFjpv3vf59bQYu9rHrr/a1Pr1/bcR3D3UZAxPS3v/2tS5++++67nXPHG+up7cKg5zNkOnBNnEpyBAigFv2wweYUrbEPphTZ+GnLS7ZUpNbK/vaid/9m64oWuOsMuZ6tePVKtz+9Vrsudsqxh9uiGV/Za6++7BwvFM61wBHHGMIxxTYT7lnHUUT/sh2itNKtWzc777zznOMqWGSsJzQWGAj3vzPHxk7ddAcm6ULnH9Q01L1+7KUhNYK0mJdfftl9n85mHwNH/3PtBp7Xrl27ur1S/k7KhJqix4qACIiACIiACIjAL0qAA8WIln8+e9P1t6WdCs8VTeheRM984T5l9riHPT3+F21kjlROCjw6a7BwAj1GCpFH7qBPvSqNSDN7fDFwSBUPY6zz/NlL19gtL8+0Bcs3BcZIU++9byM7Yre6VrGUq7kwltiq4Av7hsl8wHGAYY1TgW0JFE6f/+q7WbZm8Syr0ngnq9HuQBv2hxPd2CurYKiT5o++znYIIqapxjonzmOIYdxxaj7RVa6KY+uESvYIcPbB57NW2oQZy23G4tW2YNk645wMX5Z98qytWza/5P/563+wVfO+cWPm8MMPdwc0cqCkL5xrQZo72zuw2Yigcz5B6tVta9ascT9nrDz33HNuXzv9z73rwSJjPaGxgJF+71uzjas1KJ13rGXnH9y0TK/ukiVL3EEb7F0gXcIfeEFaEp2N1489Udzzx/2QXGnBqYQqIiACIiACIiACIpDLBN7+eqk9UHIqfAUb3KNVyanuBEnue2eOffRjkAQOHIA24LDmVq3ypuityi9HIHXPeuqbRE2DD35/4fK1dv2L091VcxS2PfTt3NiIspdVStuzzncWLl9nt706074e94YtHvuYkQa/Y+tWdl2v1qG2AuCcuOKKK+yuu+5yUfzSjPVrr73W3a9NQI6DyIi6B7dPlPXu+n1mCXAoJUZ60Q/r3XVsRN0nz//BRdN94SC6LvWLbOiVF/3sBgH/GZ8Gj1MKm400+NLuWefwQm6AYLsJYwDDn8g6TptgkbGe2X52T1uycr0NeWFaiZevTnWulWhtDQvLvtOTUym5JoQ9PCNHjtziQMATw6TmABOuxQjrgUyguXqkCIiACIiACIiACCROAEV6wOhvjAg6hQN7D9mpthEX4R7lf328sGRPe4u6BTaw+w6hDwJL/OW38wo4TI19+Ry4VVrh91xnFbyyKgqy1DOiCgsq2IDDdrCdG2/95qV3333XXnnlFXcYmC8cRHbv23Ns6sIfbM38b2zl129Zx6P62p+O28NqV92U1r+1QsCN1HeMNYwvMmVLM9b9Mzh8bvTo0W7POu/h06nLqke/T57A9yvW2WczVxhjguseD2hbyxYvnOfOPMDZUlrhHApsM24V8GnvpRnr/rvcjEBwlq0hzAFuTwgWGesZ7mc8u9z/iEeGwsEDlx3Zwji5tKxCGgXeFyLr/hCC4FUSwe+TtvP73//eGfUcYqAiAiIgAiIgAiIgArlOACPqvW823bBDlOvqnq1szKRF9s/xC0ruUueAsT/3/CnqnutM1D5zDhvuu+bQOX8HOzcA/OmIFm6chC1fzFnpDobmXm5fWtcvsEu6t7A61co21PkO21kx1vfff393FRsHzf33v/+1+vXr27777mvnn3/+z14Hg4198xzIx4nwKuWXAMY1WRU4YXBOsRWCf3MWAttA2L9+6KGH/qyBGOtPPvmkO2hOxnqC/f/elCIb+c6ckvR3UnBIxSElZ2uFFAi8LxxCQEoEXj5ODNySsc5BFJxUiQduv/32S7BFerQIiIAIiIAIiIAIbBsEUk+FP6NzY3eNl99jWlhQ0QYc2tx2brJ1A439omwv5AoxgiTHH398SQNJSWXvMtEzIr3ct61SPgg89+n39tT4BSWnfLeqX2ADD9/B6lTfenYrqc6ch/DAO3NsyaqfDHW2sV5wSNNItwhwYB13ZfuCsc6NAdwEgLFOlJ0rAPk/NwFQ2ONMRJXr7fr27Vs+YOstSyWA44WtygRefSEjmvR45AmG+p577mnsbW/VqpXLjuZEeL+3/R//+IeM9aTGFhN90NNTXaoEpV6NSjb0+DZbvULCv8tnn33mvDC33nqru3eTdIktGevsceCzeN84YC7b13wkxU/PFQEREAEREAEREIGtEeBUeO5KXrRy0/5k7tVet+GnPaX9Dmlm++9Yyx00trXi77kmRfnkk0+23r17u4+T5cjBYBw6xp3cRMaCKdLqnW2bAGPh4Q/n2RtfLSl50aa1K9vgY1pZza2ksL/+5RJ77KP5m50KfvSe9dxNAukeTpiaBk+aPNfDEYFv06aNVa9e3djjzs/vvPNOt89ZJbcIpKbBE5Tl9H/6umHDhu5QQwx6rjTs3r27jPUkup+zB9gr9cwnC93jOf39ksN3sN2bVQ9VHaf/FRUVlXjTuK+TvesY79zz6O/lxCtzzTXX2K677urusORuRhUREAEREAEREAER2B4IkOJ888szbNKPp8L7NleukGcndmpox+yxKVK5tUJEiz2lpKOSqUj6sTfWiYr+61//stNPP93tSeVEZxnrZRHd9n7PlW7BWwH2b1PTLjik2c8yXTkJHMP+yXE/baMgG/b4jg3suI71M9IwjHAOssMw8+nPnBLOne6kRpPJ0bZtW+vRo4c7aE4l9wiQOUF6O4eC+2wKsnc4YBD7D4OdswpKO9NBe9YzNB64OmLoC9Nt2epNqTN77VDDHWyBxzdMIUI+a9askig5XjiO8uf6BtLiuaaNk+IvvfRSZ7izcFSrFn4PTph30GdEQAREQAREQAREYFsn8M7kpe6KtmDptnMdO7Nz41Kv60ptD2mm3IN80003uXN/gsY6+hfGFcEQDvKVsb6tj4bS348TvTnseV6Rv9ItzzrvWNN+f3Czze5g/78P5tmrXy42f+A3wTbS3ju2KCzzBqfySUZvXd4IlGms33777S41Y9iwYdasWTOXskEoH88PUV5OOWzfvn15a3fG3/fRsfNtzOeb7m3EI8ehclwZErekpsFzdRt3r7PHioXF38FYsWJF23333XUafFzQ+p4IiIAIiIAIiEC5IvDD2g12yZNTbPnqDc7w6tSypvXr1ixUgITAyMCBA61fv37u5GX2CAeN9SAIGevlalj87GXZe/7XMdNt5pJN21MpvfdtaD071Lelq9bbE+MW2Ls/HlbI7zhB/qwuTexXbbYc3X7kkUfswQcfdKnKbEn1hSgpv+MkcIJtHC7Xv39/q1On7OvjyjdlvX3SBLZqrL/00kvuQARvKGKskzZ0zjnnuDsDx44da88//7wbrKl3wiX94tvS8+cVrbEr/zXV1v64Z+qQnerYOQc22cxzF/V9ub4Bjy/3qVNwmMAejy8Gui8IAU4P3J75R2Wrz4uACIiACIiACJRvAu9+U2QPfTDX9mhW3c7p2jTU+UC0mCAUh/miu3Lmj4z18j0Oynr7KQt+sGuf/26zyPn5BzW1175cYl/OXVny9QaFldzJ8U1qVdmi/o4hzq1NFM6XGjx4sPs3Ke3YRhxSeMwxx7jAGjo7ttKWrvcq6731exHwBLZorGOgc9o4e3bYAH/ZZZcZp9vdddddbnD6fHu8RpyS2ahRo+2SKntdbnllpnHVA4VD5f5ybOvQ1ztsl9DUaBEQAREQAREQARHIMoHJkye78364+pb0dgqBEW7VOeKII2ynnXba7CwgRdaz3EEJVffpzBV239uzXSZGaaV5nSp23kFNrU2Dqlt8Awzw6667zl2/xj5zxo831gmacdbU3//+95LvE33n7nROBW/SpElCLdNjtwcCWzTWR44c6YRX06ZN3f5ojPVFixbZww8/7AZnrVq1HB9SifjD58IUKsQRkCtl8qKN9vjENSVXtR3YooJ1b1fZwu1UzxUKaocIiIAIiIAIiIAIbNsEuKaNg76Ch/NydS5XJ6HHYsgHD/ji8F+MM67aUinfBD6auc5emPzTlWy+Na1q51nv3SuVmZnx8ccfuyAmY4IxRNDS35fOVmHsogsuuKAE0vjx4+3ee+91d6bjBFIRAU+goKAgkgOnVGOdq8FGjBhhvXr1cmnXnJTJv4mesx8jGFlnzw+Rde+hLKsr8ExxUFouFE4kvef9IpteVOyaU6daRbvwwEIrrCxTPRf6V20QAREQAREQARHIbQIc3Mve9Z49e7qGkiKPHsy+Y3RejDB+x7bDdu3a5TaMHG5d8Uaz16eut9e/Xu4CbPl5edaheXU7dudKVlhl63o796QTVf/Vr35lRx55pLuVCScOZ0hRfve737lTvINOHbYR33zzzS4dfrfddsthsmpaVAI4C32Gepjvlmqsk+7O3ZKUxYsXu9R3vEcIKQx1PI94IL/66iuX8sFp5T7SHqbSXPnMa18stoc+mGfc7skBJxcdtoPt07IwV5qndoiACIiACIiACIhAThPgoGSu0/JXt5Eqz372FStWGFH3vLw8d1ZQly5dnJGmUn4JFG/caE9PWGgvTFzkrvg7fu8GoQ4l5Co/DpC77bbbXBYGRnkwDf7oo4+2Aw44wNlDvnDbAIY6BnvHjh3LLzS9+S9OoMzT4DlMwafBc8DcM888464Y69Chg7355pt22GGHuQG6vZXvV6yzv/z7O3eaJGXnJtXs0u4trKBS/vaGQu0VAREQAREQAREQAREQgZwjMHfuXHcIIQY5J7xTSIcn0+KUU06xXXfd1Tl36tat66LvvmDcX3/99e5AQ25tUhGBuATKNNa5a3Lp0qUuco43ibR4Lm/3d1BuDxF10vZJhcJLVrlyZeecqL9PL3tqwoKS0yXbrxxr34x/03lhmbh9+vSxNm3axO0XfU8EREAEREAEREAEREAEROAXJPDpp5/axRdf7LIryLKgsEWCf5POTOT8gw8+cH9GjRrlfk/a/D333OO2EROVLyxU1u0v2IXlvuoyjfVy38IMNIADI9ibwn3yM2fOdKkwNXb5tVXbvScz0pZ/9JDVWjffTj75ZDdxuXaN9Kk77rhDV6plgL8eIQIiIAIiIAIiIAIiIALbAoHUNHii75zh1alTJ+vWrZvNnj3bnnrqKWcXnHTSSdvCK+sdyjEBGeshOo/MgurVqztDfN269da3b19bsrGG1Tukn1XZuNpmvzDMTj35OJcmQ5kzZ47796OPPmoNGjQIUYM+IgIiIAIiIAIiIAIiIAIisK0T4IR3Mov91W2874QJE1zKOzdekRJ/5plnusPo8vO1PXZb789t/f22K2P989kr7aEP5lp+fp4dsVtdO6BtLatSMdokmjR1ng26uJ9ZvXZWe/8+dkDrqvbpUzdbtaoF7iAJJi9pMOPGjXMHUSj1ZVufAno/ERABERABERABERABERABEdj2CGw3xvoPa4vdgXCzl65xvVAhP8+a16li/bs1t6a1K5fZM6NHj7a1a9faCy+/bss2VrM6v+pjVQrr2i2/aWurlsxz19etWrXKnZLPoXwcNrHLLruU7G8pswJ9QAREQAREQAREQAREQAREQAREQAR+JLDdGOvjpi2ze96cbes2cNHaT6VGlQp29B717KD2ta12tYpbHBjcO//5rGU2Y8YMK16zwgp3OdTOP62Xdd+9vrFXhZR3rvsg3YVD+EiV5yA6pb9oromACIiACIiACIiACIiACIiACEQlsN0Y60NemGZfz1tVKh8Od2xcs7L9/pBmtmODqqV+Zvnq9XbNc9Ns/tIVVjT+Kdswd5KN+vtIy88zd0okh89ddNFFbl/7008/bY899pjbu8LPVURABERABERABERABERABERABEQgCoHtwlj/ZMYKu+WVGY4L6e9ndWlsC5avsze+WmIr12wo4YXhfegudV2kvUFhpc04vvK/xfboR/NtQ/FG+2Hmp1b0/t/ddW7cOc8BE8OHD3d3z/tyxhln2EEHHWTnnntulP7QZ0VABERABERABERABERABERABETAct5YX7O+2DPHyjgAACAASURBVK57fppNX7TadXeregV2xdEtrWrlCrZk5Tq7+83ZNnn+TxF3ouxVK+Vb3y5N7IAda9l33021Z5/7t31VfX9blV/Tilcvt0Vv3mWNqufZnXfeadOmTbNBgwY5o/yEE05wdSxevNjds964cWPjjnZOhTz22GOtZ8+eP0uL5xnvvPOO+x73s3PCZI0aNTQ0RUAEREAEREAEREAEREAEREAEtmMCOW+sE1W/841ZtnZ9sevmPvs3tiN3r1vS5avXFdubXy+1175YbPOXrS35ecX8POvUqtD2bbLR7rj9dlswa6pZfgXLL15vLZs1sj6nn2Zdu3Z1h849+OCDNnbsWGeU5+XlOQOdn3fs2NFatGhhX3/9tX344Yfu0LmDDz7Y1cEdjJwe36hRIzvqqKPcz6ZMmWK9evWyhg0bbsdDUk0XAREQAREQAREQAREQAREQARHIeWP9pv/MsM9mrXA9zWFyd57W3ipVyPtZzy9dtd7+/v5c+3j68s1+V7linq1bt842rF9nVlxs+7Wuaed1a+muavOluLjYVq9ebevXr3c/qlChgjPaCwoKSg6cIy2+U6dOdskll7jP3HXXXfbWW2+5ve2VK5d9Gr2GqgiIgAiIgAiIgAiIgAiIgAiIwPZDIKeN9a/mrbIbXpxmxRvN8vPy7Hddm7hT37dWPvi2yF74bJHNWLwpbT5YKlfIsz/3bG2t6v9kqIcZKuxrv/DCC+2ss85y6fCU888/37p3724nnnhimEfoMyIgAiIgAiIgAiIgAiIgAiIgAtsRgZw11rmibcjz39nU7zcZ3TvULbArj25phQUVyuxeUuaf+WShvTRpsTtQzpcT925gx+/doMzv84E5c+bYa6+9ZkVFRfb666+7lPn+/fu7aDvl0EMPdVH2t99+26XJ16tXz4i+d+vWLdTz9SEREAEREAEREAEREAEREAEREIHcJZCzxvrns1faba/ONA6Yo5zcqaH12qt+6J7ERv/fnBX20sRF9sXcVe5Kt4sPb26FBVu+iz348JkzZ9qLL75oq1atcnvRuW+dQ+j8ifEY5QceeKDtu+++zlD/9NNP7dlnn7XrrrvOOnfuHPo99UEREAEREAEREAEREAEREAEREIHcI5Czxvo9b842UtopBZXy7c7T2lnVSmVH1VO7eH3xRiNKz4Fzpe11L2tIbNy40e1lHzp0qH3wwQfuDvbCwkIXQR89erQ7YI6ydOlS++1vf+uue+PedhUREAEREAEREAEREAEREAEREIHtl0BOGuvfLvzBhjw/zTC0uYrtzM6N7bBdfzoB/pfobox0DpUbNWqUtWzZ0vr27etOgT/11FPd63Dd29lnn+32sffr1++XeEXVKQIiIAIiIAIiIAIiIAIiIAIisI0QyDljnT3mQ1+cXnJ3etPaVeyqY1pararh0tcz0S/jx493UXQOkatSpYozxDHAa9asaffdd587KX7YsGHuMxjwXO/25JNP2v333+/S4Lt06ZKJ19AzREAEREAEREAEREAEREAEREAEyimBnDPWJ89fZVzX9sO6TXvVe3SoZ707NXIR9myVefPm2fDhw2369OnOWOdat3bt2rk96/xN+fbbb23EiBHuM1WrVrWKFSva8ccfbyeccEK2XlP1iIAIiIAIiIAIiIAIiIAIiIAIbKMEcs5YH/nuXHvr6yUON/vM7zq9vbtfPdtlw4YNxh/2rBNJ5+51/gQLe9n5DIUD6CpVqpTt11R9IiACIiACIiACIiACIiACIiAC2yCBnDLWZyxeY9c8N9UdCEcg/dRfNbKj96i3DWLXK4mACIiACIiACIiACIiACIiACIjAlgnkjLHOVWvDxky3L+asdK1tWFjZru7ZyupUy95edQ00ERABERABERABERABERABERABEcgEgZwx1qcu/MGG/2eGrVyzKa38iN3q2un7N7L8bG5Wz0SP6BkiIAIiIAIiIAIiIAIiIAIiIALbPYGcMdb/74N59soXi12H5ufn2YhT2lltRdW3+wEuACIgAiIgAiIgAiIgAiIgAiJQHgnkhLE+Z+ka+/Nz39nqH0+AP3GfBnZ8xwblsT/0ziIgAiIgAiIgAiIgAiIgAiIgAiJgOWGs3/HaTBs3bbnrTqLpfzm2tdWvoZPVNb5FQAREQAREQAREQAREQAREQATKJ4Fyb6zPXLzabnhpui1fvWmvered69hZXRpbhfwsXqxePvteby0CIiACIiACIiACIiACIiACIrCNEij3xvoT4xbY8599X4L3tt7trEGhourb6HjTa4mACIiACIiACIiACIiACIiACIQgUK6N9UUr1tkV/5pqq9ZuiqofuXtd67N/4602e+zYsTZq1ChbtmyZLVmyxJo2bWrnnnuu7b///iXfW7BggT366KM2ZswY69u3r/Xp0ycESn1EBERABERABERABERABERABERABDJDoFwb6w+8O9fe/nqJI1GzoKL9pVdra1hGVP2xxx6zxo0b269//Wv3PQz1xYsX29NPP+3+/91339nFF19stWrVsoULF1rv3r3tzDPPzAxtPUUEREAEREAEREAEREAEREAEREAEQhAot8Y6J8APfXG6Ff2w3jWza7va9ruuTSLvVb/nnnvsmWeesVdffdU9Z9KkSfbtt99ahw4d7E9/+pP17NlTxnqIgaSPiIAIiIAIiIAIiIAIiIAIiIAIZI7AFo31jRs3WnFxsaspLy/P8vPzS2rdsGFT2jmlQoUKmXubMp60caPZho0b7bvvf7DnP11kH89YbsYPNxbb0BPaWPM6Be49eV9ffDv4m58Hf7do0SIbOHCg7bnnnnbppZduVjup8P369ZOxnrXeVUUiIAIiIAIiIAIiIAIiIAIiIAKewBaN9RdeeMGWL19uGLlfffWVnXHGGdauXTt79913bcKECda6dWv773//az169LDOnTsnRvT7FeuccT514WqbtugHm7l4jS1dtSmavnbRdFv26XNWdX2R5W1YY5UqVbLjjjvOTjrpJPdvyt/+9jd74403nJG+du1a22uvvWzFihXuz7x586xBgwZ2zTXXWPPmzWWsJ9aLerAIiIAIiIAIiIAIiIAIiIAIiEAUAqHS4K+77jrbdddd7cQTT3Sp4Zdccok7mI2U8UceecSuuuoqq1mzZpR6S/0sQfLijRvdNWzvf1tk705earOWrNnic1d89abVqGx285/OsjrVKtoVV1xhs2bNsrvuussaNmxoo0ePdgfF3Xjjjbb77rvbl19+6d79nHPOcQb9e++9Zw8++KAz4u+++26rXbt2SV2KrKfdnXqACIiACIiACIiACIiACIiACIhATAJlGuscvjZkyBA79dRTnTFLpHrw4MFWr149V2X//v3t6quvdoe2xS1r1xfb25OX2uT5P9iMxatt7tK1zmjfUqlSMd9a1Suw1g2qWucda1qbBlWNxPcnnnjCGei8Y926de2Pf/yje89rr722JNJ+ww032NSpU23kyJHu8RMnTrRBgwbZWWedZb/5zW9krMftRH1PBERABERABERABERABERABEQgYwS2aKxPmzbNhg8fbnwAQ/3QQw+1L774wkXSMdZ9JJ293j7SHvatSK0Plv/7cJ69+sWmU91LK/l5ZpUq5NlOjau5g+T2aVnDKlXYtIee/fM8j5T9yy67zKpVq2YY5KtWrXLGevfu3e3ss88ueSyHyd15550uNd4b61deeaWLth9//PEy1sN2oj4nAiIgAiIgAiIgAiIgAiIgAiIQiUDwDLWyvlhmZH3NmjV277332rp16+yYY46x+++/P63I+sqVK2327NmbvdczXxXbpAWbDrPzpV7VPGtWM8+aFZo1rJZnDavnWdVN29A3K88995xzIhQVFbnD5U4++WTr2LGjzZ0712655Rbr2rWr9erVq+Q7119/vc2cOdNF0WnTRx995A7Sw+HAdW0cOvf5558b7/nKK69Y27ZtXQp9q1at3B8VERABERABERABERABERABERABEYhKoGrVqrbDDjuE/toWjXX2cXNIG5Y/h81h1LI3nZT3Cy+80FXy8ccf2z//+U8jMl1YWBi60tQPLlu93m55eaatWV9s+7epaQe1r211q5dimW+lBg7BY6/6/PnzbcSIEc4Qv+iii9wBeMHI+r///W+77bbbDFAFBQV2yCGHuKh69erV3dPHjh1rQ4cOdRH7YOnTp4+ddtppsduoL4qACIiACIiACIiACIiACIiACIhAWAJbNNbZ912lShUXrWaPd+/evW233XZz6eMY7i1atLApU6a4g9r4+bZQli1b5u5EJ2X/lFNOcfvpu3TpYgMGDCh5Pfa1P/744/bss89uC6+sdxABERABERABERABERABERABERCBnxEoMw1+W2a2evVqF/33d72TDUAa/LHHHuui5exZJzOA0+CJnBMtZ489h86x715FBERABERABERABERABERABERABLZFAuXaWL/44oudEb7HHnu4fedvv/22cXr9zTff7CL/pLRzEjz71rkjnr3t7EcfNmyY7bjjjttif+idREAEREAEREAEREAEREAEREAERMAd9s55a3kzZszYGGWz+7bAjjvVH374YRs/fryLoHfo0MHOOOOMzQ6CGzdunLtDHSOeu+LZv96+fftt4fX1DiIgAiIgAiIgAiIgAiIgAiIgAiJQKoFybayrT0VABERABERABERABERABERABEQgFwnIWM/FXlWbREAEREAEREAEREAEREAEREAEyjUBGevluvv08iIgAiIgAiIgAiIgAiIgAiIgArlIQMZ6Lvaq2iQCIiACIiACIiACIiACIiACIlCuCchYL9fdp5cXAREQAREQAREQAREQAREQARHIRQIy1nOxV9UmERABERABERABERABERABERCBck1Axnq57j69vAiIgAiIgAiIgAiIgAiIgAiIQC4SkLGei72qNomACIiACIiACIiACIiACIiACJRrAjLWy3X36eVFQAREQAREQAREQAREQAREQARykYCM9VzsVbVJBERABERABERABERABERABESgXBOQsV6uu08vLwIiIAIiIAIiIAIiIAIiIAIikIsEZKznYq+qTSIgAiIgAiIgAiIgAiIgAiIgAuWagIz1ct19enkREAEREAEREAEREAEREAEREIFcJCBjPRd7VW0SAREQAREQAREQAREQAREQAREo1wRkrJfr7tPLi4AIiIAIiIAIiIAIiIAIiIAI5CIBGeu52KtqkwiIgAiIgAiIgAiIgAiIgAiIQLkmIGO9XHefXl4EREAEREAEREAEREAEREAERCAXCchYz8VeVZtEQAREQAREQAREQAREQAREQATKNQEZ6+W6+/TyIiACIiACIiACIiACIiACIiACuUhAxnou9qraJAIiIAIiIAIiIAIiIAIiIAIiUK4JyFgv192nlxcBERABERABERABERABERABEchFAjLWc7FX1SYREAEREAEREAEREAEREAEREIFyTUDGernuPr28CIiACIiACIiACIiACIiACIhALhKQsZ6Lvao2iYAIiIAIiIAIiIAIiIAIiIAIlGsCMtbLdffp5UVABERABERABERABERABERABHKRgIz1XOxVtUkEREAEREAEREAEREAEREAERKBcE5CxXq67Ty8vAiIgAiIgAiIgAiIgAiIgAiKQiwRkrOdir6pNIiACIiACIiACIiACIiACIiAC5ZrAFo312bNn25NPPmkbNmywdu3aWa9evVxDV65caaNHj7YlS5ZY1apVrX///uUagF5eBERABERABERABERABERABERABLY1Als01p944gk7/PDDrbi42IYMGeL+3aNHDxsxYoQz3o866igbOXKkLVu2zAYMGGAVKlTY1tqm9xEBERABERABERABERABERABERCBckkgVBr8ddddZzvssIP17NnTbrjhBrviiiusQYMGtnz5crv66qvdn3r16pVLAHppERABERABERABERABERABERABEdjWCJRprC9atMhF1k855RSrVq2ajRo1ygYPHmx169Z1bSEN/qqrrrKmTZuGahuR+rVr14b6rD4kAiIgAiIgAiIgAiIgAiIgAiIgArlAID8/3ypXrhy6KWUa648++qgVFRVZv379bOLEifbQQw85Y71OnTqukj/84Q925ZVXhjbW2fPOfngVERABERABERABERABERABERABEdheCHDmGxnrYcsWjfV169bZU089ZVOmTLELL7zQatWqZQsWLLBhw4Y547x+/fq2atUqlxJPGjz/VxEBERABERABERABERABERABERABEUifwBaN9Weffda++OILF1GvXbt2SU033nijderUyR04d88997ifn3feeVaxYsX030ZPEAEREAEREAEREAEREAEREAEREAERsC0a6zfddJOLnPvCgXJnnnmm+wKp8CtWrLCWLVvaWWedJYwiIAIiIAIiIAIiIAIiIAIiIAIiIAIZJFDmnvUM1qVHiYAIiIAIiIAIiIAIiIAIiIAIiIAIhCAgYz0EJH1EBERABERABERABERABERABERABLJJQMZ6NmmrLhEQAREQAREQAREQAREQAREQAREIQUDGeghI+ogIiIAIiIAIiIAIiIAIiIAIiIAIZJOAjPVs0lZdIiACIiACIiACIiACIiACIiACIhCCgIz1EJD0EREQAREQAREQAREQAREQAREQARHIJgEZ69mkrbpEQAREQAREQAREQAREQAREQAREIAQBGeshIOkjIiACIiACIiACIiACIiACIiACIpBNAjLWs0lbdYmACIiACIiACIiACIiACIiACIhACAIy1kNA0kdEQAREQAREQAREQAREQAREQAREIJsEZKxnk7bqEgEREAEREAEREAEREAEREAEREIEQBGSsh4Ckj4iACIiACIiACIiACIiACIiACIhANgnIWM8mbdUlAiIgAiIgAiIgAiIgAiIgAiIgAiEIyFgPAUkfEQEREAEREAEREAEREAEREAEREIFsEpCxnk3aqksEREAEREAEREAEREAEREAEREAEQhCQsR4Ckj4iAiIgAiIgAiIgAiIgAiIgAiIgAtkkIGM9m7RVlwiIgAiIgAiIgAiIgAiIgAiIgAiEICBjPQQkfUQEREAEREAEREAEREAEREAEREAEsklAxno2aasuERABERABERABERABERABERABEQhBQMZ6CEj6iAiIgAiIgAiIgAiIgAiIgAiIgAhkk4CM9WzSVl0iIAIiIAIiIAIiIAIiIAIiIAIiEIKAjPUQkPQRERABERABERABERABERABERABEcgmARnr2aStukRABERABERABERABERABERABEQgBAEZ6yEg6SMiIAIiIAIiIAIiIAIiIAIiIAIikE0CMtazSVt1iYAIiIAIiIAIiIAIiIAIiIAIiEAIAjLWQ0DSR0RABERABERABERABERABERABEQgmwRkrGeTtuoSAREQAREQAREQAREQAREQAREQgRAEZKyHgKSPiIAIiIAIiIAIiIAIiIAIiIAIiEA2CchYzyZt1SUCIiACIiACIiACIiACIiACIiACIQjIWA8BSR8RAREQAREQAREQAREQAREQAREQgWwS2KqxPnfuXLvppptswIAB1rJlS/dey5YtsxEjRtiCBQusRo0adsMNN2TzfVWXCIiACIiACIiACIiACIiACIiACOQ8gS0a6x9++KG98sor9v333ztjvW3btg4Gxvt+++1nBx98sI0ePdqmT59ul1xyiVWqVCnnYamBIiACIiACIiACIiACIiACIiACIpANAls01leuXGl5eXl22223We/evZ2xTqT9r3/9qw0ePNjq1atn69ats4EDB9rVV19tDRo0yMb7qg4REAEREAEREAEREAEREAEREAERyHkCZe5ZHzp0aImxPnHiRHvooYecsV6nTh0H549//KNdccUV1rRp05yHpQaKgAiIgAiIgAiIgAiIgAiIgAiIQDYIRDbWR40a5Yz1unXruve74IILXGQ9rLG+atUqmzdvXjbapjpEQAREQAREQAREQAREQAREQAREYJsgUFBQENpu5oUjGetLliyxIUOG2KBBg6xhw4a2aNEiu/76652x7o33siisWbPGli5dWtbH9HsREAEREAEREAEREAEREAEREAERyBkClStXLslQD9OoSMY6D+SAufbt21uvXr1s2LBhbq/62Wef7fa3q4iACIiACIiACIiACIiACIiACIiACKRPYIvG+nvvvWeTJ08uqaF27dp29NFHG5HxMWPGGOnsjRs3dj9TEQEREAEREAEREAEREAEREAEREAERyByBMiPrmatKTxIBERABERABERABERABERABERABEQhDQMZ6GEr6jAiIgAiIgAiIgAiIgAiIgAiIgAhkkYCM9SzCVlUiIAIiIAIiIAIiIAIiIAIiIAIiEIaAjPUwlPQZERABERABERABERABERABERABEcgiARnrWYStqkRABERABERABERABERABERABEQgDAEZ62Eo6TMiIAIiIAIiIAIiIAIiIAIiIAIikEUCMtazCFtViYAIiIAIiIAIiIAIiIAIiIAIiEAYAjLWw1DSZ0RABERABERABERABERABERABEQgiwRkrGcRtqoSAREQAREQAREQAREQAREQAREQgTAEZKyHoaTPiIAIiIAIiIAIiIAIiIAIiIAIiEAWCchYzyJsVSUCIiACIiACIiACIiACIiACIiACYQjIWA9DSZ8RAREQAREQAREQAREQAREQAREQgSwSkLGeRdiqSgREQAREQAREQAREQAREQAREQATCEJCxHoaSPiMCIiACIiACIiACIiACIiACIiACWSQgYz2LsFWVCIiACIiACIiACIiACIiACIiACIQhIGM9DCV9RgREQAREQAREQAREQAREQAREQASySEDGehZhqyoREAEREAEREAEREAEREAEREAERCENAxnoYSvqMCIiACIiACIiACIiACIiACIiACGSRgIz1LMJWVSIgAiIgAiIgAiIgAiIgAiIgAiIQhoCM9TCU9BkREAEREAEREAEREAEREAEREAERyCIBGetZhK2qREAEREAEREAEREAEREAEREAERCAMARnrYSjpMyIgAiIgAiIgAiIgAiIgAiIgAiKQRQIy1rMIW1WJgAiIgAiIgAiIgAiIgAiIgAiIQBgCMtbDUNJnREAEREAEREAEREAEREAEREAERCCLBGSsZxG2qhIBERABERABERABERABERABERCBMARkrIehpM+IgAiIgAiIgAiIgAiIgAiIgAiIQBYJyFjPImxVJQIiIAIiIAIiIAIiIAIiIAIiIAJhCMhYD0NJnxEBERABERABERABERABERABERCBLBKQsZ5F2KpKBERABERABERABERABERABERABMIQkLEehpI+IwIiIAIiIAIiIAIiIAIiIAIiIAJZJBDZWF+2bJkNGzbM5s+fb+vWrbMHHnjAqlSpksVXVlUiIAIiIAIiIAIiIAIiIAIiIAIikNsEIhvrt99+u+2zzz7WtWtXe++992zMmDF21VVXWbVq1XKblFonAiIgAiIgAiIgAiIgAiIgAiIgAlkiEMlYLy4utgEDBtjgwYOtUaNG7hUvvfRSu+SSS6xp06ZZemVVIwIiIAIiIAIiIAIiIAIiIAIiIAK5TSCSsT5r1iy76aab7Oqrr7b69es7Mpdffrn179/fWrRokduk1DoREAEREAEREAEREAEREAEREAERyBKBSMb6nDlz7MYbb9wssn7RRRfZwIEDbYcddgj1ysuXL7e5c+eG+qw+JAIiIAIiIAIiIAIiIAIiIAIiIAK5QKBq1aqh7WbaG8lY5wuXXXaZS4Vv1qyZLV261IYMGWKDBg2yBg0ahOI3efJkq1OnjlWqVCnU5+N+aMGCBVa3bl2rWLFi3EeU+b1Fixa5dtSsWbPMz6bzge+//94d4ldYWJjOY7b63VWrVtmKFSusYcOGidXBg1euXOn+JF0P/Z90HRs3brSFCxcmXg/bTxgDSbcHZozlgoKCRMcA9dSqVSvRgymRTfQPsibJsmTJEvf4JOtZu3atk7VJ9/+aNWusqKgo8Xro/3r16lmFChWS7BqjHjLA8vPzE6+H9S8vLy+xemhL9erV3Z8kSzbqYZ1B8QirM8RtL4EBxrTPAoz7nK19b8OGDYYekPTcXL9+vS1evDjxeuj/2rVrW+XKlZPAVfLMbNaTtL5JvyDLWNOSLNnQN5mXzJukx3O29M1s6IH0eTbqyZa+SVuwNTAmkyzZ0DfRZ5DR2IJJljj6JrZpjRo1Qr9WZGP9oYcestWrV9upp55q9913n4NwzjnnhK4QY52U+aQNAupp2bJlogbBd9995wZ048aNQ7c/zgenTp3qlDR/TkCcZ5T1HYwODM/27duX9dG0fs/ChuGZZD0ItW+++SbROoCAET1lypTE60FRYwwkyYz2MGcYy0k7n6iHMy6iCKqog2727NlOSCe9PWfmzJnu1cJmFkVtB5/HuUV7ku5/jCiyp5Kuh/5v3bp14g5b6mnTpk2iDls/b9q2bZuoUwB5htGRpOHp20IdSSo3rDMoUTBLsnBjDXOHMZBU4UYc9ICk5wxOh+nTpydeD3OGQEzSTiHqad68eeIHE2dD36RfCNokfW5TNvRN5iXzJunxnC19k/5v165doo7UXNM3YYatkbTzKRv6JvoMMhpbMMmSDX0zsrHOFyZMmOAMdgR6586dIzHIhvD0SoeM9fBdky3hKWM9fJ/4T8pYj84sG8KTt5KxHr1vZKxHZyZjPTozGevRmclYj85Mxnp0ZtnSN2WsR+8bGevRmWVD34xsrEdvxubfIEKI5zbpu9mpB89tkulcM2bMcBkCSacMsRjgGEkyqoJHlTSrJKMQjASENH+SrAdPJ17oJOugLUTWp02blng9RIgZA0m3hzlDamqS2y3gcSaqmgAAIABJREFURj14bpOM3sybN89F1pE1SRY8t5QkoyqkDNKepPufKCQGTtL10P9kIiS9FYp6cNgmnW5PPa1atUo0sk4dpCcnGfH2c5MIfpLbOlhnSLWFWZKFDC7GdJJRFaI2OOySnjNsheGA36TrYZyRXZX0VbzU06RJk8RTbbOhb9IvyLIkMx+ZJ9nQN5ctW+YyH5MeZ9nSN+l/sriS3KKUa/omzLA1ks6wzIa+iT6D7Ewy85G5mQ19M+vGepKLs54tAiIgAiIgAiIgAiIgAiIgAiIgArlAQMZ6LvSi2iACIiACIiACIiACIiACIiACIpBTBGSs51R3qjEiIAIiIAIiIAIiIAIiIAIiIAK5QEDGei70otogAiIgAiIgAiIgAiIgAiIgAiKQUwRkrOdUd6oxIiACIiACIiACIiACIiACIiACuUBAxnou9KLaIAIiIAIiIAIiIAIiIAIiIAIikFMEtgtjfcqUKe4Kp6pVq+ZU5+VCY5YuXequJEqycL0a16sceOCBSVajZ2+jBLjCjTGw4447bqNvqNdKmgDzn+uokr76LOl26PnxCHDFGtd5tm/fPt4D9C0REAEREIFyS2D9+vW2YsWKxO0NriUcO3asHXHEERll9YsZ69x/9/jjj9tvf/tbq1WrVkYbFXzYN998Y7feeqsdcMABdvrppydy3yKKAHdgcj/lrrvuajVq1EikHpQNFM4k7/OkLRMnTrT//ve/tvfee1unTp0Suad4zZo1dvvtt7s7Xc8888zE+h9HzbBhwxy3W265JZG7nREC77//vr3++uu2zz772GGHHZbIHeLc57l69erEnU7UgVDjblLmZsWKFRPpH+6mfP755+3cc89N5Pk8tLi42D788EN78MEH7YILLrB99903kboQpF9//bXjxZhOwjFI/3NvNGM5Pz8/kXbwUJwbLDj8XVhYaAUFBYnUhax56KGHnJzhT1KFe7D/+te/2i677GLnn39+IvIMVqwB06dPt44dOya2plEP98YmMb48f+pg3XznnXesRYsWduihhyYiN6nvjTfecGvNhRdemNjd3tzrjg7Qtm1bp28kUZibn3zyiT399NPGv/v37+8CBJkuyLPZs2fbpEmTrF27dq5/qlSpkulqjLnJndu0hfuWK1eunPE6eCA60wcffGDdu3dPTM5QD+N55MiR9rvf/c5xS6LAbPLkyW48054k+p/3Zm1mrKF3oJ8loW8iA5YvX+7GAbKGOpIojGf6nzUNuZnUfehLliyxRx991K3NJ510UhJNcc+cO3euvfTSS9ahQwfXN0kU+h1dg3Vt5513dneIV6hQIeNV0f/oAc2bN8/4s/0Dacv//vc/Z9ziSD3ooIMSaQv1vPjii/bVV1/Z5Zdfnlh70M9uuukm4w551rRMjoFfxFhnQN9///22xx57WM+ePRNTBL744gt75JFHrEuXLs6YuuKKK9zCk8mCMMMQYGFDqBHBOfbYY51zIJOFei677DKnPP/xj3+0Bg0aZPLxJc96+eWXbcKECa5v/v3vf9vvf/97Z4Bmutx5553OkDrrrLMSU2xxbrBAH3744c4BwSJ91FFHZbopNmbMGKek/+pXv7L33nvPCWyMgpYtW2a0LhboZ5991hm3SQlQBAJOFAwCHGonnHCCcz5kuiDM6JuDDz444x5I/64oHK+88oq9+eabTqlFybn00ksz7nxgQUOeMf8xDFA4GNfUmcmCYnvHHXc4eYYymMQCzfu++uqr9vbbbztlkKyXAQMGJGIc0v+ww4BKKuKNPKZvYEabBg8enIgj7cknn7Rvv/3W8ULuMGfoo0yX1157zT766CO3BmR6LfPviuL02GOP2X777ecU6W7dutnJJ5+c6aa459188822ePFipwNg4DZs2DCj9bDGPPzww44V63JScwbFGWOgV69ezlhDDlxyySUZbQsPYw1A6WR9pp+YN6wHmc5OY84wjtFrWP/PPvvsjLeFB9IWZHSrVq1cO5IwCumLu+66yxlpu+22WyLtQFaia2Lg1K9f3xlTf/rTnzIuaxYuXGh333230y3omzlz5rhgB0GiTBbG1lNPPeWcNTiGkTeZXs94X9Y0jCeYoWugQyVR/v73v7sxxvOrV6+eRBVuviAD0Gn+85//OB0gCccQQU4cdhjp6Op77rmn/eY3v8m4Qw27Br0ZBxfyJonCeoZthnODYNd5552X8bqwnf75z386pwBrTNOmTZNoitNl0M9at27tdCccRBjsmQp2Zd1Yp0E33HCDG8QMZgqp0AgFolKZ8uCiOGF0IABQNoYOHWqnnHJKxlNhqedvf/ubUzooGGssdBhrKIjpegoRyBjoKAMIaRQo6kDA4SXMRMEwY0AjxIhAMKDx1qNMowzgeOAd8H6mU+hnnoEgGz9+vP35z392/Q5DFGkmLBG2dMYAk4QxRnT42muvdUomxjrRVQTpbbfdlhHnEMyYPIxZFjKcGl4RoF4MxSuvvDKj0QIWHKJ3KLcYnUksnkS6GWv9+vVz0QicA7SN8ZBOvwTHDWN6yJAhLsrNIsPYY2xQ6tSpkzHhhqGBkPZRO2QA8ybTEQ8WNBZNH7VDaWO8YRg2adIknSmz2Xd9f6CgoXh27tw54xF2xvX111/vxhdjmDnKAsoClElFGhmJIY0DlXHFmPAyKFPKFJxuvPFG+/Wvf+2MqHvuucdFIjLtfMI5RzuQnchLop5E8vv06eMM9nTXgOAguO6665yTExmHfMmk0xZDgz5mLWNeYhAgm++77z7XnkwU5DIy32cGMEeZ+4wF5BqylPax3qRTeCbjiLqIdGA48e9//etfbm4yntE/kDdxC2sNzHgGawtznbFGkABDB7mJcyCT2UnDhw93AQ6MM5yP9A1McQxkKtvi3XffdQ5oxhd1sJ794Q9/SMTQRabhfMIIxWGDYYBxmKm1hr594YUXjCwuno0C/dZbb7m6iOJlyuGFsx6HAGONwt/om4wNxmGmZABGNPLFZ6PRT6xxzJu99torY/X85S9/sXPOOcc5z5ChyALmS6baEZxzgwYNcg4hAkW0Cx2XuUUfZaogv/ya9vHHHzvd5sgjj3TyOlNZatdcc40dc8wx7v0JdKEfHn300U4HzFRbFixY4IJ29AnyhqDHiBEjXJ29e/dOyxmJfESe+TlBPejjzBfGV6YcXazz6Blw9/YGzkayklh/GMf8na4eAH/qYF1B30SXYTyjF+AkoO8zkdHDWsz70ic4hFj3CXShb6IXZEoHzLqxTvozwgXhTKPoIAYg6QN4ilgUMlFQoBkUPirMgEPQIRgyWViYUTxZ0FiUv/zySzdRaQ+DPV0FFyGD4cSAQEjjeCDNBg97piLseIERlBjppHHttNNObpEmfZzBDkcWnXSjkjhPmIgYGf/3f//nng0fFjqUaN4Bw/q4446L3UWMK5QM2DO4UWrwbCGEBg4c6FKhSbdKt3z++ec2atQo1+9wQqgdf/zxztBFALVp08YJm0xGJFAAUKIZYyi5GFGZjrDjSGHOYATgKcZTyEJTr149p+zgAU+3IKhhh1LOgokCzXhjjMOR7SqZKLSFfereu002B6mwmc6uQPCTXuVlF//HGYVig6MgU0o0Yw4lBofXAw884AyDTEfYMZrxcDMH6RMcDtTHQt6jR4+MnfuAgk7/4NQkEgkv6sBBgLzLxLhGljEfiXQgA8aNG2ejR492i2gmU/sxaDGikQMszMize++919V50UUXubmTqQIbFA/GGHKbrIdMbCNjLiJfkJuffvppiYz0DhuYZaLwbJRlLxeR0cgCZBnRfNZTnGnp6gFseWKtZL3ByYmz0We+YKSxhiKfMajjFpQ+mDFH+DcGO/KLfkFBZLsaug1ziTozUTDWDznkkJIIJPoUYw1ZA8NMjGsc5zyPd6b/MUJRck899dRMNGGzZ6DU0v/oMgQHGA/MG3TDTG33oz04aJA1BFZIt+UME6+jZUI+8zzG3BlnnOHaR6aNz+Ig2EFWRyYKcpPtKTifKPQP8pM19Oqrr86Y8+GJJ56wE0880fUFchQH9FVXXZXIlgtYIcNwoDEWCHLhgKL+TDkHcEAzxsjioK8IdPBv1meCRJko8EGPxXBGviATWNOYOzjyM+FY9Rk7OFPgRWEOEcjjTKZ0srmQJQSzkM28M/ORrA3sDpyPOJ+I4qdb4MJ4RfaiyxK1Z95Tt3fmMnewN9Kxn3A64khHL8cmw0HDVjhsJ2wQ9AHWZmyCdArObWQ8/NA3vQymPfBiG1kmStaMdRR0OoKG4DVl8n/22WduojAIGIQoISjqgIxbEMAoHizEQY8ZaSM8H09HuunJCEjqQZBRF0Iagc+BAgwKBDYCFcUN4zOdgjMDpTl1Xzc/J8KOAcpChAGKIRK3wAZj3aej8ny80BhoFBaHdFOhUGIx0hFqXjBgCKBwIpT5PUYIgjWdwoKMwpe6QJI+hDHCop2JAhMinIwnlCgEHAYnExfnBo4WJnLc6A2C3qehBd+XMUfEGwcUAg2Bw3iMm0LKeGauBBdGlE2Mj65duzphg1LK2GAMxC04fYIeZhYYzhTAmIIZjhYWIdrkF6I4dWHQlpZ6hPPhH//4h6sjXW96sA4UcvofJwd9gHJ48cUXG84BohHpyBsENNxYtILvTFt4PplDKAdkXMSd/4wnxg/PZz76ccB8ISKF4oys4Q/e6bjGYVBuUg9yi0UbBxBKE/XDEe90375943S9+w6yhT/I5OB4Q57hyCNilIm9ZMG1Bgcd/+fZ7MPHsUEfMY/Scdh5ZrQj1ajAOEThQJ7yu1WrVsWWAXDDqGWc4RD0hbFB25iTjEUiuazXcbO60AP8OswY4P9EhljHcKajrDP3093DjmOLqCMy2p9bwjv7tYU1FecxhnY6BWcmay+KMn1BhgDGE+OMeYKh89xzz5UYV1HrQv7TB97wow6CHby3j4Ahf3AakzUUN9tqS2sN78taQx04A/gb+RDX8Ehda9AJcQQxbzDO4cYY5O90jOjUNQAnFA5AxgDjm/5nHBL5ZP2JU2gLLLxcxkDD0cmYpi70Gp/dw5oTN6ML+c/cw+GEPCEzlUwhnLW+bhw2BAjSMda8PCttDzzOSBjSXoy3uPKTsQx71mefqcnaxRjDQccZFtgGyBj06bjGemn2BkYtDNFzeS5bMIhMp6PTMH6pi7aQzYNOgw5I+zDQWcvoL+RDOgeOwYw5St8ggxnfZCH48ypYm1mvkUfppF2j9yPDkL9B9gSH2E4EOy+P4kbaGcvolvQxxjOFejGskTE+u48sBfTPuIW5gg5OxgOyBF0D+UnAFtnMFgx+R5+lU2BDZmXqOMK+pU7qSFff5P2yYqzTCRhpCHoGL4OYAYVXZffdd3cKFYOPBYgUr7j7vfGkEK1BUcOrTgTNQ/JGNcLaez/jdBCThugMkTQGAEolCjpRYRRbBD+eIiYPylq6h6fxDAwlOjzoaaaNLA4IN7w5KITppHSh2BARIBJEoZ3B9C3qZwKnGyVi8tDHTFLawAD0++2onzRsFMN0CpOQlFcMi2BBmJKqgkGQicIEZb8NXBjjeGwZXyibjG2cOBhUcZUOBAtOptIyDZgvfr8PCwXe6LhKB3uTMPiC+5JgRd14ilEUUThpU9zMFBwxOLIw/Lzzgv7H24kM8GMOxY2xHHevl4/cEQVK5c4iirLOIpHOOQwsJkQeeMf999/fvTsKB3MIR6Q/XIiFE2UwblswMog24mAiQgi7YMEQwLmFU5CFHIMnTkGO+NRQvNBeEeP5OBq8QsC8xDCM63xiDSDjiRRnFA3kGWOKv73yj8LBuPBbpKK2h0g6SgXOX8Yuzwka7DhrULBQCtLZv+zPQmAeolQwDny0m/WLvZEs4qxJcecM4xVmzB1kMRGAoJFMO5hT7MWDGX2Xzp5PnoMBiyLl5bw31kmzZjwzvmEaN0WRcUokDfmC05T/k5nGGKZ+1maYMWfiGgSMGdgg55kzrI9EU2BJXyEnYYoihQGSTkHZRx/AuPQyjPUa45mCPsJaGvdQKxxMvCcyC+YYbrQD2YAx6McD8xK9Kq7DDuYYa2Q6pRbOsEAPQafCoYOxGzc7jbWGzIDgzRw4txhXGLboUijZKNNxZQBsOKfktNNOKxmnKM4o5WyBIWLLuEMXYSzE1TfpF9Ze5H1QGUf+MH+Q/egirDkEieJkCiDHeB7rC99H30TPxKlFO3zGBvonn6XNcQoGOPOSeeO3pwWfw5jGGEF+MgbReeIUmPkD5RhHfu1HV8IwQ64yR32mQJztEGRREhVmLUAXw8BkDaUOnoedgSGKvolzhWylOIU5gWMBWcZ88OszThzGmmfEu/AecSOs6MTomYxZ5CM2FA5U5AHrKHo/azXyjp/HdabDwAc1YZSa3YYMRe9h3cSxkk56t88ORv6yPvstsvQPTmccHMg8Pz7i9A/9gLyBE0Fgv0XWr23YoziK0w0OIqNhz/ocDMzwc9pBn2UiIyFxYx1gpAMwgPAuIZiJpgdTqpj8CAsWPQysOKkPCHqELwIMZZq0DRaw4IBjsOGV9t7bOAMAI5wJjqBhIaZDEMRBw4DFmdQxhHXUTmJCMnDh5RcAnoWgZsH33i6YPfPMM07pwMCOuicGRih4fm8gA5cJilKGkusLkxeDAWWahSKqhwjhT/GpIUTTMPzwavt35l1YYGknkfw4J0PD3I8bGCIsSXcLepq9w4YFLo5S60/j9vXQByi2cEmdpChUbOsg8hm3IHhZUFAwMNhT+xhlHmFDf8U9AArFiD7HAEMA450PelQRcDgi8ObSljh9Q/sRzhizLFqkP6Wef8BYJBUao5F5G6fQP7wnjjQU/dIOXaFfUGqYM3G99nwfmYZSwGKZuqAwzlAUyPCgnjhRSOQmYwv5QUSGRQclBpniC32DnGOhJpIfZ58v4wsF3Ke7oSyx8AS3O9BOlBIK8zOqrOF7PBcljUUToxYjB8dZMArgswVQeuKMM3hgJDEf+L4/wDCYYYNsZQEl0hX3DA5kFcorTiXkP3tiaUuQPwsrfYbRGTeiwpyBE3KfyBnONNa3YKFvyN5BpsVVBoPPY8yhePp39sY68xOnKopvuoXIDf3EPEfxZE1lXcYZhMzMVMGA8ZEUvw0CI4d+Z37hsAmudXHq9RliOEvpA9YyHMUonGQiYVihtMc9QBGHMAYSRmxwywNjCwOUtQFDBGMOWRN3TKM7Ma6ZKxjswXmJsc66TT1Ec4MyKAozdAwf1eJdyQJABtNHOB0Zv+y7pRAFjWPc8l0MCjIb2QLHHPW6GfXQ/8wjFHjkDWtfHH2T+U3aOfOD+YmzzutGGL3If3Rc5jCyNO7WPtqCjMGpgNHOOGCdxinNuKCNOHIZ67QlzkGDzAUMFvRzxo9Pfw5u3UC+URgXjMM4RjQ6PvOctYb+wUGEAY3uge5HNgwOZ2SmP6sp6hpNf6AToW8yjulvmHmDnHaiK+KsZz3CkIqz1jDPydrB8cS2UeQz2Q6MYXgyNpj36CKsD9gIcQJdMGN9pi4ydtgmhP3iU9/pE2Q1WUnMp7h6YHAek7EFv9S1BlmEcxhdI844C9aBYxBG6E8+uo7+hj6KvcGczMTNHayfOJlh5uUJY4R60M/QEzOxLZJxjZ7M+hgMAjCXGMNkDqVbEjPWEfwoTyxSeM6ZhAhNDGYUTL8HjsUORZAUWAR11PRXFnoUWgQvUTrvwfbeeqK4wYKBS+dE3duFgY4wYyCzQDIxGHBMfiaSX4xxGrDw8E7UHTUlBT44NDAAvRBhYGEcBFPD8NgycTCg4kwcIlgIfBQmH5GnbQih4EEiDEKejzISJ5pCZJk+9tFylBgWFaIq3juP8GSCsiDhcY/KzJ8sDgsfjWFfJGMARTa4GNM/tDfOAo2Tgef6qAnjilQq+iyYTkn/4dyIqtRg/LOAoRBRWJQxbHFi+RM/g2PZL0RR60GBhAPjiz1wCHoWL/o69eRPDCsMaNJ6fRQ5rNAhUgZnHBkIRr6PQc5cxwvpI7Q4dGgLhgeGWlSPLYoKz8aIZJ4g5HkeiyPzKOhIQ4niHVhYozieYIZyzMKIYowCy1hjzhDRDG7dYV6R1sdncQpFqQcPOmMHww9ljHmDYoQCSOYGctQvBsg7xh8KRxRFgDmI44TFmPenHxhDLAZk0CAfiaJRkDM4vnDioHBGcQjg1EBBRmkijRJOKMqMPeYQbfNZB4x7xhrGQtSsBxQa3gvOyF7mItkAbEegn1I95zBDhke98orn+ZtFkFnMCQpjDoXZM2N8M96RZUQHokTwUVIZZ6w1LPQ4N1CgaQfzFCcuctOnB9I2xn6cQ/Nw1DBWUcr9nEMJ9AxpGwoUaybjn7kUVW6iGNG3jDnq8WuIP7wUmY2ewBoXdxsP74nsZPwg24kMMmfoI1LDUZpRqCkYjIxpOMZJS8Y5DjMcdD46TPtQyHEAIWswrpCr6BjI2CgZb/AiKoy8Rw7gXMQgY4wzrlAGYQgz1h1kLMYg4yWKHoDugrHit+lhRNO/yAPGU1Bvon2sachmjJMoBb3Mnx1Du1irWQ+Q2egAZALQd8gy/h3HCOR9kJtwQpYxJ3h/1i3GLwaBH3de/rNWILOjyE3qYYwRiUe2wQqZiJ4BRx9hZw4jr5kz9D+/i+LgxJmFrKdPMTwxbhmvzE0c+Mg35B2fow/93MLxFWWtoS0wR99Ct/EHImIcYnCiC3hjmQgoMoK1Nco4gwVzg4g/Bi2p08gu5iZrGXUwXzF0qDPuWSV8H90MZhiTZAgx71jrWb+oG3nP+yD3OGcEORpV38RgRvcnUOLPLGLMEv2mLtY1xhxjnT/YM6xpUc76QQaw1rCeIHuRU2Q+oifhNMH5j+HJOs24J6BGO+AYdU1jHCND6Bc/F5DF8GPNTtU3WWei9hHtwR5ELiLXvD6GDEAX8EY5cgC9iTUmuFaElTd8H9lMv3t5z3dxnvJ/78xG9mH/IC/Q4aLKHOQZY42+9SfLM66Q/4zp4LqCzMb+icqstDYnZqwzIfAKYmCyOProEp2DMAUghUHP4I4iAIINQaEFDpMUgeiFIkoiE4vFDVh+32fYjk/9HNEmInUoFEwIb1Dikca49fuVUaxQCKIqAjBgQKPk+X1npB15RY+foyCks4eDNmGMk2KEhw7hjxANpk/j7fJXxMVlxfcYWHi0UCqI/OFZ9B40FlG8qH7vUDr18GyiXERkEAYY554ZihrRyHQP96FvUPAxcBinjDXvjaNOFB0WiHSjNPQNbUG4+60U1AVLnFsIOgweCgIwqmD2nHln+gZHDcKE5yPsmS84BvBC838WVARrVOeJr4fFC0UPNvS3j0Az91l4UNZ4PvX4wwbjjAXaguKFYsS4hhPPZCygjPg9uPCNamz492GuMNeZG7wzwhkB7J1reE7pM7+3jAUgTv+gNPk7OllIvQGDPEU5oM8wAuizKIZzkCvKHZktjGGMzCB7lBrGOEYmdTCXoi5mQWYs+DgzeUbwyhR+xjj3ihtyk/riOAQZt0TumYcoyH5hRJ4yb1gjKHGjNb49RH9wJDCOg2eioHRgBKB4Mq6Zm/Rd3Cgx2WXISxRl+pr1k/WHNQWFGSUw3bNXeAaZYSho3klDO5F1RLtQbOKmOnteXp6hhMMeI9A7073iyXiOO758Pcgwnw2CMc167DOnkNvwS3c7GlxQjNFpUJS9w8lv36A/0kkPD85PjEAcl0T+mfeMZxjh4GBc4XxAIY07X6iL56P4Y6CzbiGrUVz9WEMnwMnm95gjk4IKcFg5jbFORBg+GFRwxFhn+x4GDlFa/o8CjQyIYmwG34E6CJiw3vu28HscabAjws7fMIu7BvA81mccvcxDjGV0GthgEOJ4Yh3yh+TFkf/UwdhC1sAM/SmYZYkxSP8jo1MzMMP2if8cARK/5QgDzRtrOIYIBCGjkUHMVeYv4z6qLsA4Qy7DH52CPvDZH6ynrJmsQ6xJ/C7q831bmPc4msmagpnXoVkPcAqzDjDOeJ+46yZ1sc4QYUYPwEj29eBgRd9gHPr5Fbce5hzPYv7hzIYX/UR/0U70G4x5jPPUrXFRxgB2CkY5thH8kV84o5mDZChis6WTGerfBRlMsJO576+exnnhD7HGRoyz7gfb6u0N2sS6AxvWGp7LGKA91BPFaVYaS+YmAUh/jgQ6DA5M5joOOsZvJpiVVndixjqDC6OcARfcE4ShgMBhkKDIExknghh3YOMhQ1BSVzAFDG8RiyuRCZRcFtXgwTlRBjWfJQ2MBSY1RZd0NLy4DBA6EaEUZ1FD6cejifGMMshCGkzXZ28nijTKbzp7UpjwPAuBz6KGsQt/b+By0AODIh0hAC8MKCY9ShLKMop6MEUHYwFWUZ0awX5jkSQKxAKNUcbihoHujWYWU7I24u4Z9XXh7WOvLR56f2AQ6aJeycRDjSfcH8YXdWwFP48jA6cAfIJKrN9fg3LAgoMwihqB9PX4E34Zp8E9ihgZ/rozogQ4vPC2x0njpi6Esd83GpwTzBUiNRjA9BuKQtx9Y9RDn6BE42gKFp7LnPFXJ6FgpXMqL2MJJclHVH1djA0WaZxC/BtjIe649o4ZeKTeB8r4Rv4gh1AU0jnFlH7mOSgywSwjxjrKGW2EHd79uOMMPnBhLWCuBxVxIkSMYaJByGdkUNy98CgazHs89MGURhZpolAYOShZOHLgGtc4RCFD3qNkBpnBknRHMhVQCtjmFTf1HWbIaJQKLy9RnlHMMQRQBlDkUTxTs8bCyh24MI5YM5nb/hR4/33mPf2G4puOYYMs41msNbw/yow/hAdZQ78zN1PTLcO2g8+hAHpePAdFGlns13rGBrKa8ZVO5J7nYPgh4zFqGL/+7BXeA2ck2Q84JtMt6EjIMuZ7UI5g0MIQ5wQ6AoGOdE5oJ+KJvMLwCBpJyBaCA8wllFPWiLh74ZH18Mf4DwYFMKgYHziMWGuIVLHWxA3aYMSgf6EfBfVAmDH/qY+EtTn+AAAan0lEQVT+Rwalc9sIOhPvnHowIU4VIuzINJyEGPTp3E3Ns1gzU8+hoY3oZmR34dSh76JEbYNjEzb0DbIzdZ5j3GKs+5ta0tFtWGeQYUE908s5ZD4BCXR45m/c8114HkEA9PzUVHAyz5B1zBvexTsh4sxTdC9kGDplMDjD+GNMIDdxdOCYSucgY2wXdHGvZ/LuzFfkGgYo2ysw2NM5fwkbA9sM/thLrF0Ynhi5ZLog77DV4h4mCV+c2KyXPoOXdZg/yEmcN16epXPIH/WgtyCrCJrgcCQjibXBZyIxb+ivdFLe0ZuRi6y9PAdGrGG0AzsHeewPY407J7c2JhMz1qkU7z2KDAqh9zJ6Yx2PLgo7cKPu6w42iMWAwYBCyaLi03YYfAxmomAMGNIT0vHeoPizEKB0Bt8X5Y3BzuBAmUpV5MMKBAxaf88430F4sUB6pQ+FlzQLFjafbhn22cHPoZgF9xwhdHAK+FQ9BiCfYSJHTRHz9bBwIRQRViyOLCwY1Ux8r7AzuTCmUZ7jetNZ0JgoPr2FiYRg8dEbFEKEHQpN1O0Vvi0YyUSaWGh89J7xjLDxkWL6BsWWRS/unkFfH0qhPywodV4gDIi6MS6IusT13FMXSgdKLn2S6ihD6SQlnrEeNfU9dUwSKWZMsUcxqBDSNyygsINblFTR1DpghgxgrqTeJEEkinnDOPGHJ8aZN37hYUFjUU7dRoPiiQxArkVNFU19H1LfUKRSHWYoZkQ7cezBLO789PXBH8U1ODeYlzhRMOiYS8jndMYZY5a+Qf4G9+2yqOE8IV0YJwfppHHlAO1BecFxizzxjkdvrNMnKAUYjZxjEbfgxMCIwkgLZuuwxmGs4W2nvensHebdkJ/IYLil7nXm+ThCaROOjjiF59P3RKIwllFy+ZvoGSm7yB0MRZRcjI+4hbGEIw1FH8cdChPznD8oN6wLOIRYa+I6oP1hTjgdSNFkqwB/UNTgQ4YI2+74P3VG3QPr2w4bDBjGMeOU9GScPhiBGFSkqbLWIJfjZlQEOaMbofDhiA4WZB3rkd9Olo4i7e9Qx+nHNpdgYW2mX4i2I4fSiUgRlCGyhsxKPfQTWYfxi6GeTiYHcw+ZgjOb+RnsZ8aIvwEEQy0dBxROJy83U98Xg5QgFA5hjPV0Co5FDD/eOyh/GXesyWTAodekMz95P+qAh8/Y8++MXsCaiazw2VzptIfnYZAF5Rn6B3oADiPSsJE36awBPmMQfTbokOW5tI81Aj2ObLJ0CvKE9TmYreONdfqESDJrdbq3wKCbU0fqnnqMNgIHzKV0gmrIKngg7/35S6yZ6O38DHmGMZ9ONi/rO+/qD/cj04Z1DccZ4wqnBmsdfZYanIjSR+j+rCHeeUkfEWBFH8R5w5rAesT6HdcO9I5f7EwyEPzawzrGOsO4Yi1FrwmeLxalHVv7bMaNdTrbR+IYAHQEE8WnQHtjHQHEQGTfQNSClwng3jDCGEDoIIi94YGxDjgWbAZlHGUAIz+48JLuyHMZ4F4YYKwTPcBIx9sSZX9isN2pV5owyBHIGIF+gSMijqfTp5VG5cbnU680QVliwffRDT8A8eiTzhFXuUmtB2HNAPbXPWAEM0FZwNPxpvK+njnjAm8gzHzBiKLfUhe9KOxwCAWFP32O8uKvl0IRJLKLQsdYi1pI42Wc+sgPfY8xnXqYEw4cxnFpB6eVVScTHaUJR4+/fQEB6j2r/vtegcZ4QgGNWogqUJePKuCJRslFYQ9GZ/CuIkxR0qIeJESfI3xxbnnFC4OJjIRglAD5Q/QBpRTHQ1RHCsYZfeMNM56HTEk9OBBHHtFOnHZ8NmoqH55g5oOXhRjLpMFhXAblD/LS30EdZ2FDKcIw9zISZvRB8BR5FjQ8+CzQLHJRmTFeeC5KpFfwcfwgR4InYqNYM1YYZ5zREJUZ44poNk5aFDzmKFGGYLaON9ZZjxh/cYxbIn44RbzihRJN5ARmvn3+Whucd8EDrcLOHRxWOMgwNnECMb5RyjGggko/cwZZhsM2ncg9z8dIYj2BO/KTtYtxjGzDKY1TAIdrOpFi1nocqtTH8/wWAuYUWVE4Hv1+/3SuOEUBxFFGW5hLKFOkjqOc0/eML9YElN+4hjRGBRlUZALS78h6jABkAvsfmavMLww2nLnpGLeMG5RYZE1q1NNnK5C9k46h7scmbULPST3MCYcQrDB8020LjJBnOB6CDmjmP/2GnEknCu3bgrOO8YuhFIzQM9apCxkQN3snOJdhhlwg6OENaX9tFzKAdkaVZ6myApmAUcN2juAhucg45g5rQfBQu7CyJvVzzB30AAyn4FkxjAfWGtqYiXGGQwbDn+f5grGOjGHu4+CIe2tOsE1kpzLng+f4ME/RMdDN0nHW+nr8TRPIRh9kwFjHwUk2BMZu3GzEYFsYY+hsQWY4hbEB6CvGQNwsMephrcfxz3hlLUCmoZ+zxpDZiQxCf/I3XcQZY/5kd2QJ45WtL8gU2oU+iKzGmEfPSCd9nL3qrDWMI5iwxvhzEnh/1lVkEPpvnMOlfdvRMVmreVfsDXQ1numv0ySrC10QuZ2JeRNknjFjnRcn3YgXZCHxworJiFIVTHMl2oYiEkdAsxgi4DFYgl5Fv9fXp9sSUWOxBmpUTwrKBQswAzh1PwWeGYx1b2DgKKCD0lE2SpsECH8mP0IzaDT5Q4cyIdioF4HAM1Ga/MKDV50FKc7p71ua0P5kXnh67ynRAwyUdL3Dvk6MZgxDhI/3esORn6GopRuJDAprnA8IND/OUQYQbESrwhbe1x/eg9Hs72NmUqJcpp4dgKIY5xARnkfmBgKNKIpng3KJARC8Ko95g8EeJ8rBuEFQ4XVG4feKEcoSygfeR19weiHAo0bUmZswY6FnXhD59Q4lFA48zd4xiMOI1OU4ady8L2lo8CH67Oc3DP1ZHN7oxRkAsziOR3/OAkYGURk/r1HUUTjxFPv2sbjiDIh6sjTMcAChyDJ+cJBQkNlEiTA0/GFZLNCMMxa9qBF1lBgyaBhXzHMfsWduEFXFU+/bh5JA/RioUaMpjFGMfbjjhPPjDD78LnjyKnOSNsdR0nhHMilQKlDMvFPQO5/8GgAzFvHSrgssSxYwRhlPRB5RLvxBcRhQzFmyODwfuOKsSydik/o+yHneAaXJn3DM+GAdRfFNJ/01WBdrGc9inLGGo1gxJlg/maNxrzYL1sGcJXqHLgAn5i4Ggr9yCmXRy4ay+mVrv/cHpTHOMET9FY2MB+RfUIkvqx6cAMhConEo+MhIFEueCx8c2cHtDhikjPeoMoA+xqnEKdw4OTFmGM/IHXih1wQjzii7rAFRDXUcPhhmGJQcGBw8QJJ+RnfyBUWX+RpHbjJuUPxR8mHmjXPkAsZt8IYOtkYwnqNG1BlPMPMHS5LB52UA85K11G9TwCjBkRfnukGY4QBk+wHzAFmFzEdmMz+Dmam8DzI06vrMOMMhTMSRsQAzb1Cia6CLE3Dya03cg5iRIQQamCOkHbOOMIbQDdCNkNfeYcbPvLEYdQ3AsKT/WXdxaPoxxBgjAIU+67PfcD7jqI1zDRiZQbBAnmAc+/UL3RXdL7ilgvUV+R1VPqMHwgwdmflC4IxnIwNYn3EMez0JWwNuBAbSLegFjAfGFPxwMjCvcBIxJmgz63m6N4CgD+J8Zq6zzsCIelk3kc2Mf39QbjptImiK0Uwf0Rben+wgfwUctg4yJ51UeN6PuYrTFIcw9hkc0QkYcxTWTX8IeTrtSf1uxox1DGiUM38qs6/I3zXHQh1nL3fwhVHOEMYo5KlpW3QEEBEG6RYWNCY9xlOqoc9ChFDNxFH8Zb2nvxPYp5PzeYQhwi9uxDu1TiYSwgAHSzDlOTWaXNa7lvV7PLgoBAgfH+GiDha/uNkIpdWJYCZa6G8b4DO0MarDZmvtYbHDw41HjXQYX6LWwzhjPCHwMT79OyO8MTxQeOLene3fiQmOwGW8MD+JNnoFHOMKbyPKIApcOgWDDAWciB+CDGead8YhA1AIUWLT8TYiFHHAwQ2FjL5GAfCKK0oZC0+6+5/ggreXxYTFE4UfZ483XhHKzJXUlPuo/PwBL6RPoejh8fULCQsbzMiiSdfJBC9/Oj3Mgo4UHBLIM5yp6UaDUJJgh0FGpMEr5swXDA/mfWq6ZVRmRNRZ+BnLKGw805+7wNjGiYaTK+62F/8+jCUUCqIyzE0cQV5RQ3lHGU13rcEY8FcJMp5QNnyaNe/hD7RLd5xtjTGOc/qKOcOY9+dHsMZkcg3g+SjV6ABkjDF/kTnIOsZHVKOwtDYxZzBsuG0E4wQFEFlHxlIm1xqUahxaKLH0GfPHO8Aw2qJkozDvcfTgDGRuYoR5GUCwAJnKuhnVOE/lgzMIGY2DE/6Ma4wXOJGVCB/OZEm3sJ7QBtYb5I6fI2RW+GtO03WYYFDghGPdgj9ZRv4sEhxByLR05yYcmA/0J2u8z57wDjqCUDhO0mXG2sh6QiYT8gC9ExngDU0MJ4IPPiMxbv8wx3E8ksmEbGMtQ+fDSGYdImuPNS7dIBD6DOMMmYX+ig7t07iRdYy3TASBkI0YmKw3GO3eOMfAxdDEmE33Kkv2QPPOODHQadBd/NWC8GSMobPFyXIL9iNjmD3qyETGLvMfpw+yEZmAMy/dc5e2Nm4YgzgD0MORbehQZD3xf8ZkVKd9aXXxHGQMAQ7+JjCBLGLLIGOCP+nqH9SLjcj7sp7giMReRCfg/5mqh35B9/DZ2tieRNuJpnsbjbZEdUCVNbczZqwzQVgY8XCiULMIIbRJQeP/DG4iOOk0AC8ciw7CDEUa4xxoRM+ZMCihTKx0vU4MJBQJjDEiaQgghDSCDuFAPUyeqB60sjoj9fcscCwSOAYyocxsqX4EBApNOntTwrSNhYdFNd1T07dWFxGpLe0rDvOOYT/DOEToxPXS4TXncAoMWBxPRGdYfPzzUJqJRmGsxT3cByUYLx/eROYeBU8ji4xXBjA6EDSM6bjC0itiKDUoULBB0QxGUVAIETYoN3EdTaS+M1ZRkjHS/Hz3ygCyADmEghAnkur7Hu8s8guln3fFIUAqmj/5FScK7SG6EtfR5A/gxFDHk47yhxFIn/u+wXvPvIw7xmgPihlKJ8yQV/7u9mB6NYYofRX1yjzPCycKhjoLJePMR+xxzPmtHf6E4+ChmWHnmv8chjpOMgxxohwoMcwhfubTAekX3ied/clkgjEfkbsoTSidOPv8oWW8Bw4BxnKcO3qD44yICgYmiiD9wLriMzZY7zDWeJd00h23xhnFA36sz7QlXeNjS3WRvkkGF/WR9pzuGr2lelA20QvoL9qSzharLdWBU5Y+8adBE2GNmiHkn40yiY6EHEDPIFLIGokMQBmkHpTaoFM46rzh8yiSvCdyE+ctUSHqZKwhl5mrfCYdw4NoPM4f5CWygHdH7tDnOBtoH+tC8PrJOG1BP2PNhBNzFUMHg9afNI4BhaGWztkhrJmsL3Ahk4F1lH7AcUq/0D4y61gj0nEMoujj1PDnqfj98IxfzixA/8TphNyMu9bAGGctxgq6Mk5N5CZBL4xz+oY9v2xRSHdewp628P6MM9YUMtsYZ2Q2sGayxqUTPGEt4f0Zr4xdHM08lzlIW+i71KykOOMMBzN6BAEI9DX6CScXujhjAtlMdgJ2QToFHRAHBvYS8we9jfmO04+5gw7InElSb+b9mZ+0Ea5xtg2HYUB/oZ/76HeY78T5DLoBugDjPc52zjB1+mtJmZ/oT14/DPPdOJ/JmLHuvYOkaGBoMPGJSOBhY7BjqOFdj7o/NdgojAKUcSY7aaKkhCI0gYWSyEKH8oOwSMcbRFoi6dMoagxgDBCMGpQ0hCaCm4UBYZeO8yFMh2XKs7W1ujA6aUdcYy1MO/hM1Mhz2Oemfi4b9aQbdcL7jND3Dh+MNbyoKAB+ISMCQgmmj0dhgtFC6izGPoslXmeikihs/owCn7JOOk/cxYDoAwasTzNj/uMUYJHxxhpOFBRTFoK4+7moA2Y+jQ7jFmMUhYnCwsZ+LuQAsibueMZQ5739iZ4s/CgCQWbIM1JJ4+5/gjv1oDDTJgQx3uzgPnUiSF7piBKtC44RWFAXfeujXf6wJ//M0rYpRBlnjCvkLs4mFnmfeUIUNZjenG6kmHGG8opSw2LPeoCBS2aKjz4jt1mLMKbjKoQog9TlnWR+P1zwIDTmKmM6mPUUhRmfRaEgjdan8KKAUoh4UfyY8FdCRX1+2M8zPuDGmE/KKczcJPJNSeKkXN9W6iFSyNiOe8NMGG70DeMP4y0dZjjSMC7IQiIjDEOKfiAoQLSedeb/27uD3UZyGAig2P//uj3mlj+ZxTvUoNGInbaoRrwzZWCR2cS2WiWJYhVJyfqcRtb4TQQhtlN5AFsQcovEi05q93yg3RUs8h62hhgoQsgvU67E3zO/9I9AKFsIgV+9LUNbAhhsp+CCn+wkkgYztsBcRuDtC6uRYr6evRhZ0wd7jf0Ebr7Td8u8scdar6tEmtiAKMNMm4Rzgom+8G/1kWhAfJxkv+XsHt/J9yCeGW/+pWgx/4+/QchfxczY2OMRWd8thd8LSTfX7P3aYO8mt7IQ5Yka+mKs+eh8GmuS4KicKFefrZTaZj4jzjIdlCgSVaTEm7faNOYEL2N3voXmlTXjvZ7V3OI/mWfmAfuFDBIiCAXmA6HgzpcMQrZ5msn37Bn1zb5JbDsf0ruzb/ZwthOBvoujGR8Zw+b3hNde7fc2sm4yM6KcNY6yn4yoOg4OVSKRk+vTdIoqY3MzCHFqKFw2ZjWDDBsHagIeY8BQG2yHUkhBkipCvRNhQzY464zPnQ7B1UHs+/7/COS+dmsnpJeTI+plTu962Qw4fza71PD5nY1oV1Qt9ZZU9ePVQoinze54YM6kX9KcOKEik4kI5YTj8+Fsk3YYZJsyzBLhhJn/2ICJMHh8LqmdyEZOeIWjw38Q+uMVe5O++Kxn5gREKBIhNM84atN02zybKBsCQFiNKMBBJOAeD4Cc9sX3mQcIQBxmqYscjgnxOD5X7gommh2zj6TXwXKX08ExFI005qnDz7kSIiurGSlTjPv5+xDggMkEMIc5sciul3ltvJWNILhs5qow6PsIC+y+n+xKzimxFq0T5CpX4E56K6VXRoj+iA6KbuuXOc0W+Dv/CqGavBBlbXDK2TI+GSLIllkr/Df+4eqBgp5NfTDCaYxSLojcWvfIJvJsvGA5sZsCQYgSsUM2p5IIJJ7oyN/N4Wxs3KoAzZclMBKyiISEIH6ttokq7JiMCHNhkmFJbNKOfVjgDhH1QuKV+hCM+M5+P4neEukJxNoTOZV9hkRbK/ylZHlkPa3ONRkJ2jCHU6aofzKRzDtBQyL15IYmgo+5a13krKpglu+2Ts27vv5eBLaRdcaAEkXBozqqW+ScMaqMNIfHRpGDjFYhR2osfEQDseEI5uRcKfCMHkLw6mEi5+chPuTuR46yaCEFjSFgcGxIFtIuR30Vj37uz0FAxgbCkStBKHfm4cqhNY9QseA5MzbrnMzrdwjpykE/j9rhAIhyixaHeHAUbOLn8yZWR9Aml+ugcjif7xIJlZo4cQaOz5SUR3YgmzKlm8PAgV51oM79VgOJrIngJipMRKEMr5ZCfIUtx0CfcnYBHHN44WoE/6t22H0CUMYbZqKHE8fm3I59hZN5vIKQk2jt7ExLc/UbIkAEiiigPlb97a7xRwSkREoTP2JkPiMGJeurluL9PyfrgJgZEi27DwF1LRwRhxg5Oe8jCCAZSgVyawlyI+LNXiLS03T7tCMFWuRTdg3S6/8RQrYGyd5VnpBSMWRZsEhWjwikQBEBYsceIBNBH2CWqG5KLPiBspYm0ehgJqgli0baOLJuDrBt9mcEW9R4GiVMUICYAZ/jYYnaEHzaYTcRaSnVyXqzT8tMM4dlEZrXO0ROpTUi3+wwfkFUl1UFM3va5NaMo9XI+TF+J5PX98sak6Vgr14tITu2wf7jHMEsAoesMfNsUnL1/hawT/gdAtvIehpCzhF2URsRcArq7kmWQ4aShkYp5uSspj0+AsnmJdrFwNhkpNRMD0j6bkD6978XAfM6yvCdKCAeyMxqev3VZ7PpyHKZHiz5rD1OAScNWZsKdM/aUSvPYUsd+1UMXnmf6E1uM+CA3PUiCnCeRLtW0zevPBuxhiiQKw6vfGblPQQOUZtJ5PFKu0qgOM93CrSiaLkvvuT8yqj8Ge9BAtl+NxdYM0p+ZPHtztwTJUQCRCKRM4SJODxJ5f9qBARuBE7Ujvu3UsJdt74c25MNxC+zVtTDw2z3PpAbiKTYy6aS/pySqJ2zTxSdD4CsI5rs5u5zkQTV7JXEEunoRAEC5E6RFibEEpkB6rkRWt+/42C5M96yUoiZ9kvZu8Zl5faX78aRgK4kgliixIJItDtdHI+xv8issP4JKwKSd+433/W7f38fBLaTdcqm1CREmto5qU16BpMHlzakPfUqu4l62nZYkg2OsdHOnc7t+0yLPslPIGAucwxevZbl1WflGJrTk0PYrrQphVca4o67bR+1lyuJqM+7Hc5jm+wZx4bDOY1ufCc+iHLtdgSObXLYHNYnirYrKvxVn8wxdnpyANOVeUZEEdmalD5daYdTiBjcuQcYG6RjUp96pS99z3shoPwFwRHpZDNFpXeTTj0WdJARJE0YqZG1dYfdlEVDeJJNhbBPMyofjRYfUDsCKq5L2i1upF2BG7XDMLMH3GE3iTRuBrA/iwjzne8Q7GQ2iA7zaR1ueMdeY56xl8R0UW+p6jsi6ed54GwRmQ/6ZJ7dtdfISDHPZCNoZ/VAyWdWhw2QjcwGKIV02N9dB4u+l/Xr01xBYDtZv9Jo31MEikARKAJFoAgUgSJQBIpAESgCRaAIPEagZL2zowgUgSJQBIpAESgCRaAIFIEiUASKwJshULL+ZgPSxykCRaAIFIEiUASKQBEoAkWgCBSBIlCy3jlQBIpAESgCRaAIFIEiUASKQBEoAkXgzRD4TdY/Pz9/OTyhryJQBIpAESgCRaAIFIEiUASKQBEoAkXgZxFwtZ8DO//5+Pj49bOP0taLQBEoAkWgCBSBIlAEikARKAJFoAgUgQMC//4H4RgKpeYzF+4AAAAASUVORK5CYII="/>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3"/>
          <a:stretch>
            <a:fillRect/>
          </a:stretch>
        </p:blipFill>
        <p:spPr>
          <a:xfrm>
            <a:off x="5975500" y="1659912"/>
            <a:ext cx="5969057" cy="4306726"/>
          </a:xfrm>
          <a:prstGeom prst="rect">
            <a:avLst/>
          </a:prstGeom>
        </p:spPr>
      </p:pic>
      <p:pic>
        <p:nvPicPr>
          <p:cNvPr id="11" name="Picture 10"/>
          <p:cNvPicPr>
            <a:picLocks noChangeAspect="1"/>
          </p:cNvPicPr>
          <p:nvPr/>
        </p:nvPicPr>
        <p:blipFill>
          <a:blip r:embed="rId4"/>
          <a:stretch>
            <a:fillRect/>
          </a:stretch>
        </p:blipFill>
        <p:spPr>
          <a:xfrm>
            <a:off x="152400" y="1659912"/>
            <a:ext cx="5680968" cy="4306726"/>
          </a:xfrm>
          <a:prstGeom prst="rect">
            <a:avLst/>
          </a:prstGeom>
        </p:spPr>
      </p:pic>
    </p:spTree>
    <p:extLst>
      <p:ext uri="{BB962C8B-B14F-4D97-AF65-F5344CB8AC3E}">
        <p14:creationId xmlns:p14="http://schemas.microsoft.com/office/powerpoint/2010/main" val="30930198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960" y="69783"/>
            <a:ext cx="9784080" cy="1508760"/>
          </a:xfrm>
        </p:spPr>
        <p:txBody>
          <a:bodyPr/>
          <a:lstStyle/>
          <a:p>
            <a:r>
              <a:rPr lang="en-US" dirty="0">
                <a:solidFill>
                  <a:schemeClr val="bg1"/>
                </a:solidFill>
              </a:rPr>
              <a:t>PUI/Confirmed 	cases-hospitalized</a:t>
            </a:r>
          </a:p>
        </p:txBody>
      </p:sp>
      <p:sp>
        <p:nvSpPr>
          <p:cNvPr id="6" name="Rectangle 5"/>
          <p:cNvSpPr/>
          <p:nvPr/>
        </p:nvSpPr>
        <p:spPr>
          <a:xfrm>
            <a:off x="0" y="1222408"/>
            <a:ext cx="12192000" cy="712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547234" y="2079057"/>
            <a:ext cx="184731" cy="369332"/>
          </a:xfrm>
          <a:prstGeom prst="rect">
            <a:avLst/>
          </a:prstGeom>
          <a:noFill/>
        </p:spPr>
        <p:txBody>
          <a:bodyPr wrap="none" rtlCol="0">
            <a:spAutoFit/>
          </a:bodyPr>
          <a:lstStyle/>
          <a:p>
            <a:endParaRPr lang="en-US" dirty="0"/>
          </a:p>
        </p:txBody>
      </p:sp>
      <p:sp>
        <p:nvSpPr>
          <p:cNvPr id="3" name="AutoShape 1" descr="data:image/png;base64,iVBORw0KGgoAAAANSUhEUgAAA6wAAAHVCAYAAAD1iXZkAAAgAElEQVR4XuydB5hV1bn+3xmGoffemxTpCAiCFQuIKPYYjTdq7j8m0ShqjEZjr0k0MYlGo0bNTb1XiV0RGxZAQZAuSO+992HK/3n3mj3ss2efM6efdea83/PwADN7r73Wb61z9vrW1/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fvn17nHHGGTjxxBNRt25dLF++HA888ADKysrwve99D2eeeWbg+DZu3IgHH3wQO3fuxKWXXorzzz+/4jq+HBcsWIA333zTaY/Sq1cvjBkzBscddxwKCgoC24ymf7yR7c+fPx/vvfceli1b5oyjfv366Nu3L8aPH48OHTogPz8fL7/8Mt59913cfvvt6NGjR6VnzpkzB4899hhuuukmDB48GI8++ijWr1+PX/7yl2jVqpVz/U9/+lNs37694t7CwkJ07doVo0aNwtChQ1GrVq2smX91VAREQAREIPcISGHNvTnXiEVABEQgawlQgXvnnXccZYyKKBW7KVOmYMaMGY4yefHFF2PRokWOIkrltWbNmnj66acDx/u///u/zr27d+92lMTvfOc7znWHDx/G888/j5kzZ+KYY47Bqaee6rT12WefYd68ebjmmmswcuTIwDaj6d/Bgwcr2qcSyvZbtmyJ2bNn44MPPnD6fP3116NPnz5YunQp7rnnHpx11lm46qqrKj3zmWeecfp01113oU2bNo6ivmnTJuf/rVu3dq6//PLLHWX7sssuc/7PNjnuzZs3Y8SIEfjRj36UtetBHRcBERABEaj+BKSwVv851ghFQAREoFoQWLVqFR555BFHMbv55pvRsGHDinHR6rp27VpHaXUVVloPaYG84oorHIXPK1RKb731Vkdhe+ONN0IU1rlz5+J3v/sdBg0ahB/+8IeoU6dOxa2ffvqp83+27Zdo+0dF+Mknn3Ta+MEPfhDSPsfxxBNPoEmTJnj44YcdS+4vfvELxwr8+9//PsQaumvXLkdBbdSoEW677Tbnd+EU1iFDhjjMvPLss8+C4yGfs88+u1qsEQ1CBERABESg+hGQwlr95lQjEgEREIFqSeCf//yn4wr885//HAMHDgw7RldhHTdunGMlpfLnKnTuTZMmTcIrr7ziKIO0RnotrL/+9a8dt+M//vGPIUpxVVCj7d/999+PNWvW4A9/+INjufULFUlaQO+44w7HRfjDDz/EX/7yF8fqSgXbFboq05J80UUXgWOlxKKw0sLK6xs0aOA8i39LREAEREAERMA2AlJYbZsR9UcEREAERCCQAJVLuu/+6U9/ikjIVVj/67/+y4nn/PLLLx2llO7DFLrkMtYzLy/PUWRp5fQqrLyvZ8+euPPOO2OaiWj7x/apiFLxDpLFixc7iuR3v/tdRxFdt26do5iyTzfccANq1Kjh3EYFmcosFd969erFrLDyhl/96ldYvXq1E/Patm3bmMari0VABERABEQgHQSksKaDsp4hAiIgAiKQMAHGcDZv3txJMhRJvAprt27dcO+99zqxrRdccIFz28qVKx2FkDGddBVmjKersNJqSeU2yIW2qgFE07+tW7fixhtvdFxwr7zyysAmV6xY4Siop5xyCr7//e87Cjb/v3//fqdvzZo1c+6j8soYWFpeXYnFwsp7GKs7ffp0p93OnTtXNUT9XgREQAREQATSTkAKa9qR64EiIAIiIALxEKCCx2RLsSisjGl96KGHsG3bNif+tXbt2njhhRccV2G2Q8ukV2GldZMuu/EorNH0jxZfxs6yX7S0BomrsJ5++ulOfCmFrtBM6PSzn/0M/fr1c2JzH3/8cSc7MLMWJ6Kw0gJNC2unTp3imRbdIwIiIAIiIAIpJSCFNaV41bgIiIAIiECyCFA5KykpcVxgI4nXwkrF8KuvvnISGTGBEpU7WjhZBocutxSvwlpUVORk4x0wYIDjLhyLRNs/Pi+SQvzNN984FtWrr77a6Sdl3759uO6663DyySc7LszMDsw4W1pGmWE4XoWVrtFMVkWFlcmsJCIgAiIgAiJgGwEprLbNiPojAiIgAiIQSIBJkOi+evfddztlWsKJX2HdsmWLowAyRpNur4z79FoUvQor22TNU7ruMisva6NGK9H2j0om2//tb38bmHTpqaeecuJuaRFu165dxeOZDIrWV7o4/+Y3v3HGwhqrXonFJdjl0rhxYyf5lDcbcrRj1nUiIAIiIAIikGoCUlhTTVjti4AIiIAIJIUALYp042Vc6oQJE0KUSVolWY+UtVT9CmtpaaljlWW5GiYsat++vaOU0j2Y4ldYqdC++OKLTkZeWmVZWsaVL774AiwnQ8utX6LtH917//3vf1fEz3rbpzWYJW+YBZlj9ArrtLLcDuNuP/roI8fSeuKJJ8atsDJ51bRp05y6sqNGjUrKHKkRERABERABEUg2ASmsySaq9kRABERABFJCgMmHXnrpJcfK2rVrVwwbNsyxQFIRZT3RU0891Yn59Cus7AyvoVWSyitdbc8888yKPvoV1j179oBWTrbTv39/DB482En2xGdQKWaypiAFL9r+edun6/HIkSOdWFpaVTk2WoLpttyiRYsQjrSI0oLKTMm8/umnn67EOZyFlcmZLrzwQud6WmlnzZrllNZhYicqrBIREAEREAERsJWAFFZbZ0b9EgEREAERqETg0KFDoJWTVlBm9KXQ4koF8oQTTnCspkycRBdgxqK6MaDFxcWOsrdz507HSltYWFjRNjPxMoPw+eefX/GzvXv34uOPP3aU1A0bNqBmzZro3r27U2aGJWm8VlFvJ6PpH69n+7SSfvbZZ077FMaQDh061LGgNm3atNLY3fhdJoziNRyfXxiTysROdHlmgioKswkz6ZQrVHaPPfZYR1FmTC/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CIiACIiACIiACIiACIiACNhKQAqrrTOjfomACIiACIiACIiACIiACIhAjhOQwprjC0DDFwEREAEREAEREAEREAEREAFbCUhhtXVm1C8REAEREAEREAEREAEREAERyHECUlhzfAFo+CIgAiIgAiIgAiIgAiIgAiJgKwEprLbOjPolAiIgAiIgAiIgAiIgAiIgAjlOQAprji8ADV8EREAEREAEREAEREAEREAEbCUghdXWmVG/REAEREAEREAEREAEREAERCDHCUhhzfEFoOGLgAiIgAiIgAiIgAiIgAiIgK0EpLDaOjPqlwiIgAiIgAiIgAiIgAiIgAjkOAEprDm+ADR8ERABERABERABERABERABEbCVgBRWW2dG/RIBERABERABERABERABERCBHCcghTXHF4CGLwIiIAIiIAIiIAIiIAIiIAK2EpDCauvMqF8iIAIiIAIiIAIiIAIiIAIikOMEpLDm+ALQ8EVABERABERABERABERABETAVgJSWG2dGfVLBERABERABERABERABERABHKcgBTWHF8AGr4IiIAIiIAIiIAIiIAIiIAI2EpACqutM6N+iYAIiIAIiIAIiIAIiIAIiECOE5DCmuMLQMMXAREQAREQAREQAREQAREQAVsJSGG1dWbULxEQAREQAREQAREQAREQARHIcQJSWHN8AWj4IiACIiACIiACIiACIiACImArASmsts6M+iUCIiACIiACIiACIiACIiACOU5ACmuOLwANXwREQAREQAREQAREQAREQARsJSCF1daZUb9EQAREQAREQAREQAREQAREIMcJSGHN8QWg4YuACIiACIiACIiACIiACIiArQSksNo6M+qXCIiACIiACIiACIiACIiACOQ4ASmsOb4ANHwREAEREAEREAEREAEREAERsJWAFFZbZ0b9EgEREAEREAEREAEREAEREIEcJyCFNccXgIYvAiIgAiIgAiIgAiIgAiIgArYSkMJq68yoXyIgAiIgAiIgAiIgAiIgAiKQ4wSksOb4AtDwRUAEREAEREAEREAEREAERMBWAtYqrGvXrsULL7yARo0aYfv27ejbty8uuOACHDp0CH/+859Rs2ZNbN68GSNHjsTo0aOd/0tEQAREQAREQAREQAREQAREQASqDwFrFda//vWvaNq0Kc4991ywk/fddx9uvvlmvPHGG+jXrx+GDx+Offv24d5773V+3rZt2+ozKxqJCIiACIiACIiACIiACIiACIiAowuuW7cOeWvWrCnr0KGDNUg++ugjzJ4921FYlyxZgoULF+L666/Hww8/jB/+8Ifo0qWL09cHH3wQl1xyCXr27GlN39URERABERABERABERABERABERCBxAlYq7AWFxdj8uTJeOWVV1BYWIjHHnsM9evXxy233IIJEybAVa7587Fjx6J3795R0aBL8aZNm6K6VheJgAiIgAiIgAiIgAiIgAiIQDYTqF27Nlq3bp21Q7BWYf3www/x5Zdf4o477sDbb7+NTz75BD/72c/w61//Gtddd12FhfX+++/HpZdeil69ekU1CUVFRU5MrEQEREAEREAEREAEREAEREAEqjsBGv+aNWuWtcO0VmG9++67cdVVV6Fr164O3AceeACXXXYZXn/9dYwbN65CQb3tttscBbZjx45ZOwnquAiIgAiIgAiIgAiIgAiIgAiIQGUC1iqsdAVmFuAhQ4Y4FtGvvvrKUUzXrFmD1157zXEDnj59Olq1aoWLLrrIcRuWiIAIiIAIiIAIiIAIiIAIiIAIVB8C1iqsjGHdtm0bSkpKHNosb8MY1tLSUufnR44ccX7erl276jMbGokIiIAIiIAIiIAIiIAIiIAIiEAFAWsVVs2RCIi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tVOjjom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jVNTtAnYvwAo2QMUtgXqDwDy64Tvqa7PLj6cyQNLgIPfmjmt3RWo1yfyStT14uMlUHoI2DcXKFoP1GgI1D0WqNUuPCNdLz7+1aH3RnLfGzbuJdQnERABEagmBKSw2jaR3IQu/h5wcDlQdgTIrws0OR3o+QJQ0Lhyb3V9dvEpKwHW/x5Y8whQvMfMZ0EDoP0tQIefAXk1Q+dY14uP/1NfcgBYcjWwYxJQesCsmdqdgV4vAQ2Or/wdoevFx78q9N5I7nvDtn2E+iMCIiAC1YyAFFabJpQn3nNPAw4srtyrZucALb5T+edrHtb1pJItfA6vBzhnJXtD57JGPaDjHUCtDqE/1/WGh/gcXRfbXgX4xy91ugKd7q38c11vmIjP0bWh94ZhEet7o+V3gZ5/iWyZtWlPob6IgAiIQDUhIIXVponkJmLlnTb1SH0RAREQAREQAREggZotgYEfA3V7i4cIiIAIiEAaCVirsL722mvYuHFjBYqvv/4av/zlL9GoUSM8++yzqF+/PjZs2IDBgwdj7NixKCwsTCO2FD1q0aXA1pdT1LiaFQEREAEREAERiJsA3e8HfAw0Ghl3E7pRBERABEQgdgLWKqzeoXz66ad45513cNddd+Fvf/ubo6QOHToU7Pzdd9+Nm266Ce3aRUg4EjuXzNyx4nZg7a8y82w9VQREQAREQAREIDwB5pEYMMUkQpSIgAiIgAikjYD1Cuvhw4fxwAMP4KSTTsLo0aNx++2349prr0WXLl0cSA8++CAuueQS9OzZM23QUvYgJsKYPQQoK678iEYnA31eBWo2Pfo7Xj/vTODIVl2fDXw4SxueAZZPAEoPh85ZXiHQ9VGg/U2hP9f1hof4GA7FuwB6Yux8v/JnvqAJ0G8S0NCTeEnXH+UkPoaF3htH10Qy3hsp2xCoYREQAREQAZeA9Qrr8uXLHRdgKq10+73lllswYcIEdOhgktM8/vjjOPvss9G7d3QxJYcOHQpxNbZpKRQWr0S7DWcAKAvpVlFBF2xq/jxKCo2S7pU6+95By12/QH7p0SQ+uv4oIdv45JUeQNMd96DhgYkh87i3znnY3uwhlOXXC/m5rjc4xOfosqhRtBqttl+LWkfKyyIBKM2rhy1NHsbB+udW+o7Q9eKj90bi78niGq2wocU/A9/DNu0j1BcREAERCCJQu3ZttGnTJmvhWK+wPv3002jfvj3OPddsxG699Vb85Cc/qbCwUpGlhbVXr15RTUJRURF27NgR1bXpvagU9Tfehvp7/m4eW9AEpc3Go6hwAPbWHoOS/ICSNuUdrH1kIeoe/hwFpZtRVNBD1/smzjY+7F79Qx+izpFZQFkZDhYeh/21z0AZ8sIuOV0vPt7FUaN0D+ofmoRaxYtRnN8CB2qdiEM1+4VdP7pefPyLw7bvRRv703DbQ8jf87GD7lCdEdjVMfSgMb17BD1NBERABOInQKNf06YeL834m8rInVYrrEuWLMGTTz6JX/ziF2jbtq0D6LHHHsO4ceMqFNSf//znuP7669GxY8eMAEzaQw+vMyVtDi4zTTa/AOj9MpBXI2mPUEMiIAIiIAIiIAJREtj+BrDgfOP1xIRLI3cBNepGebMuEwEREAERSBYBaxXWkpISPP/882AM6w033FAx3rlz52LixIk444wzMHPmTHTq1AnnnXde9mcJZnbgby438at5+cCAT4BGJyZrntWOCIiACIiACIhALAT2LzAHyUe2mbv6vg40Oy+WFnStCIiACIhAEghYq7CWlZVh165djiJar97RuD7358XFJjFRixYtkoDBgibmjAR2TzMdaXwKMOAjAPkWdExdEAEREAEREIEcJEBFlQorFVdK258A3Z/KQRAasgiIgAhkloC1CmtmsaT56bs/BeacYh5Kt6Nj/wW0uCjNndDjREAEREAEREAEjhIoBRZeCGx73fyowfGmDqvcgrVIREAERCCtBKSwphV3wMPKSoBFFx19Idbpbuq81TIxuxIREAEREAEREIEMEdjwFLD0evPwWh2BgR8DtbtmqDN6rAiIgAjkJgEprJme94NLjcvR4fWmJ47L0ZM0tWa6Z3q+CIiACIiACOQ2Ab6jZ7DOexmQXwvo/z7Q6KTcZqLRi4AIiECaCUhhTTPwSo9b/xSw7KflWQhrAMcvBWpXrrea6W7q+SIgAiIgAiKQewTKjMJKxZXS9VdAh5/nHgaNWAREQAQySEAKawbho/QQMGsQcGCx6UXL7wDH/juTPdKzRUAEREAEREAEvAR4qLyenk9MijgKGPCh+IiACIiACKSRgBTWNMKu9Kgt/zKlbCj5dYD+k4BGJ2eyR3q2CIiACIiACIiAl8D2N4EF48s9oQrK67EerV4gWCIgAiIgAqklIIU1tXzDt156AJg/Dtj1sbmm/gCg/4dAzWaZ6pGeKwIiIAIiIAIi4CegeqxaEyIgAiKQUQJSWDOFf/9cYM5pQPFO04MuDwEd78hUb/RcERABERABERCBIAKV6rH+GOj+J7ESAREQARFIEwEprGkCXekxq+4BVt9vflzQBBi6GChsmane6LkiIAIiIAIiIAKBBFiPleXnXjO/VT1WrRMREAERSCsBKaxpxV3+sJL9wBdtgeI95gftfwZ0+00meqJnioAIiIAIiIAIVEVA9VirIqTfi4AIiEDKCEhhTRnaCA2v/Q2wojwtfkFjk3Gw/nGZ6ImeKQIiIAIiIAIiUBUB1WOtipB+LwIiIAIpIyCFNWVowzRcvAuYdwawd5a5oOFwo7Dm1013T/Q8ERABERABERCBqAiwHmsv4OC35mrVY42Kmi4SAREQgWQQkMKaDIqxtLH7M2D+WKBkn7mr5wtA66tjaUHXioAIiIAIiIAIpJtASD3W04ABH6W7B3qeCIiACOQkASms6Z72JVcDm14yT63VARi2HMirme5e6HkiIAIiIAIiIAKxEFA91lho6VoREAERSBoBKaxJQxlFQ4dWATN7A6UHAeQBXX8DdLgliht1iQiIgAiIgAiIQEYJqB5rRvHr4SIgArlLQAprOud++U3AuifMEwtbAwM+Bur2SmcP9CwREAEREAEREIF4CKgeazzUdI8IiIAIJExACmvCCKNsoGgTMPc04MBic0Oz84DeLwP5hVE2oMtEQAREQAREQAQyR8Bfj3UoMGAKUENJEzM3J3qyCIhALhCQwpqOWd49FVjzELBzMlBWYp7YbxLQdHQ6nq5niIAIiIAIiIAIJIOA6rHGT3HTC8Dmv5n7W1wCtP1J5LZsuz7+ketOERCBBAlIYU0QYJW3r/8jsPJOoGTv0UvzCoD+k4DGp1d5uy4QAREQAREQARGwhMDBZcCMHgDKgPxaQP/3gUYnWdI5S7txZDuw9Fpg68TQDjY7F+j5PFCzZejPbbveUqzqlgjkEgEprKmcbVpW550OlB6u/JR6/YH+k4HCVqnsgdoWAREQAREQARFIGgF/PdZHgQ63Ja31atnQmkeAVb8Eykp9w8sHajYH8n2VEsqOAIwXzsT1HX8BdHmwWk6DBiUC2UxACmsqZ89bs83/nBoNgIFTgPrHpbIHalsERCALCOzevRv8Q2nYsCEaN26c1F6XlJRgx44d2L9/PwoLC53269ZV3J0LORf5HDx4EDt37kRRUZGzFpo1a4YaNWokdd1V28aW3QDQe4rSWPVYq5znr/oD++dXeZkVFzAR5tBvrOhK0juxfyFwoHxsdboD9QdEfoRt17PCxt5ZwOE1QEFjoF5foFbH8GPQ9ZH5JH2BpbZBKayp5LvoUmDry8FPYO1VZgluNDKVPVDbIiACFhMoKyvDN998g4ULF6K4uNjpaUFBAY499lj07t0b+fn5Cfee7U6fPh0bN24EFbO8vDzUq1cPJ5xwApo3b55w+9neQC7y4eHFtGnTsG/fPnANUlFt2bIlRo4ciZo1VRe8yjW9/S1gwXnGLZghPiN3ATXqVXlbzl4wrSVwZGt2DL+gkZnP6iRlxcC6xwFaukv2m5Hl1zVlFWlR5n7UK7Zdz76x34u/Z3LB0GuRn7ta7YFefwcaDq88W7o+Mp8sXN9SWFM5aTyB5UlskBS2KS9r0zOVPVDbIiACFhNYv369ozgcOXIkpJdUWocPH46OHSOcHkcxLiqoM2bMwMqVKytdTaX1jDPOcJTXXJVc5EPL6ocffog9e/ZUmnauN647rj9JBAK0PM091bitUvq+BjQbL2ThCCy8CNj2n+Df1u1T+eB+zxfA/nmZub7ZOUDft6rXXG5/E/jmitBcKhwhD1l6vgS0uDh0vLZdT0vpt9ceTdjl7W3tziZTd+1OR3+q64+yCOKTpatbCmsqJ6rh7b8AACAASURBVK70EDDnROPC4Jc2/w10f9qcEklEQARykgAVh82bNweOnRYvKpSJCN2M+YxDhw4FNtOvXz/wT65KLvJZsGAB5s0LVgZq1arlrLlGjRrl6pKIbtyqxxodJ/eqnR8A88ccrZLg/pyhUf3eAhqdHNre3hnAvDFA8c7Qn2fq+thGa9/V884Adn4Y3K8a9YEaDUN/xySh3kSh3t9m4nqUlsc0Gy+kSlLQFMiv7fmxrg9h1OluoPN99q3LGHskhTVGYDFfvuo+YPW95ra8fKB2V6D5+UCne+VCFDNM3SAC1YvAxIkTcfhwQFI2fl3k5eGYY45x3HYZc8rYVjfGkJbB7du3g1/g/phUtkdFjPGJdAPmH7p9Bkn79u1x8sm+zaKFiCONN5Hubtu2DR988AFKS/3JYEyr2cInFgafffYZ1q5dG3gLXdBPP/10tGjRIpYmc/Ba1WONadKX3wSse6L8ljyASg9jKNtPAFp+t/LBPV1St74CrHsMOLDUuF6n4vq1jwL7FxxVpDv8HOjyUPUzJGSTS3ZMC0sXR0WA3h/0AslykcKa6gn0nmy1vhro9luAp4R5Sm6RavRqXwRsJzB58mRQaYokVFzposnYwrZt26JTp05YsmSJo4hS0eLv69Spg65duzpKLOMT6WJMJa8q6dWrF447zu7Eb4wxpdu0d7xMEjRixIiEY3B37drlWKDDHRpkA5+q5tj7e1rzp06dGtbizsMPKqxNmjSJpdncvHbDn4Cl15mxM/HLwI/NgbQklEDxLuCLDkDJPvPz1v8NdH0IyK9j9kKRhPeUHjBXpOL6g8uB+WcDB6kUA+h4h1FYq5t8fQJAN2tJbhJofzPQ7fGsH7sU1lROIYO+p7cqD3LPA3r/X+VYgVQ+X22LgAhYS4BWUFq7gmIJ09FpKiejRo1C06ZN0/G4uJ6R6hhTukrTwhpuDhjPyYOAbBcq5osXL3ZimcNZ2znGBg0aOAqrMkhHMeOqxxoFJJhEPyvvMNfSssoa9A0tSTbJ8jlUWF132canmnKD/iRE0Y3U3qs2PmfyqTBMzSv5hUDTcUBNn0dF8Q6Acay2XM8+001839eVGddsCjS/iCcaob/T9YYH+fSbDDQYbO/6jLJnViusPFF/4IEHnKHQLW7ChAnO5uq5557D11+bhfvTn/7UyahppTBuY96ZpmsFTUySparSiFs5EHVKBEQgmQSoIE2ZMsXJ0hokHTp0cNyAV69enZBC26pVKydx09KlS0GlxSsDBgxAnz59kjmspLeV6hjT5cuXY+bMmWFdghlHfMopp2Rt5lxa4KmoMgu1P7FX0GTRJXjw4MHo3r170uey+jVYBszsBRz41gyty6NAR9VjDZlnxqDOPf2oolF/oEmQw0y8tsiqu4HVZp/puB2zf7Xa2tK75PSDVuql1wObXgxtr9V/mVwqNXwlznj9shuBjc/bcT17cXgtMH9caDIuxt72eglofkFlTrrexCaH45OclZXWVqxVWBlj8+c//xlXX301unXrVgGFLnR0a7ryyiudl/CLL76I22+/PWHXsJRQX3k7sOZXpum6Pc0XYWHrlDxKjWaGAC00dM/keuW/mayEcYd020xGSZLMjEpPTRUBWrc2bdqEL7/80ok/dYWKJQ/juGZYD5OxkxReT+V2y5Ytjusw3X3deq1BfaRrMJVdKlr8U7u2SUTBWpvr1q1zlBdXcaU17eyzz7Y6I2yqYkzJlTxY7sctJ0RWVO7Jh7wp2aDAUSlds2aNcyjBtcFx0HWch7z8Gcfitapy3t3YaPLlOuT9zB7sjpklj8iC7uaSCARUjzXy8tj9ubFguu7AXX8FME7UJtn1icn4TCloaPZp9QfZ1MPk9GXb68DC801bdMWmi2ibH1S2THqftv1tYM90E0PccBjQbFxmr6d7+bbXTNxxYSug8SigAUNawnxP6frIfJKzstLWirUK63/+8x8nLosbKq/cc889+P73v1/hpvXggw/isssuc17AVgldTXiyuPsz0y1+sBxXE8WuWjVPCXbmk08+wYYNG0I2hNzk0nKVy9lXE8RabW93lSSvtYsup0OHDq1IqBRu8FQ6qLB+/PHHjgIaJD179nQsZOGEa5Vr1lVgeC3vsVU4XsaYhrMOtmvXzkkaFatiRaX0o48+qojlZIzwiSee6Ch6fNbbb79dcaDA340ZM8ZJemWjsI7v3LlzK1mJ+T3kTybFgzTGLPPd6hV6M33++ecVnJkt+NRTT3UOTyQRCITUY60BjNytZIpeXEt+AGx6oVxJqgecsMm4BdskZSXA1EZHQ7eO/TvQ8nKbepicviz9MbDhGdNWvT7G48/vCpycJ6kVEUgJAWsV1t/+9rfOy5bJH/bv3+9sHq6//nrcddddjmswX7yUhx9+GOeffz569+6dEkBxN3p4gzm1c4P5O90FdL4/7uZ0o30EGA9GC02QsLYlY8Hq17fs5WwfxpzoEWMxly1bhjlz5lQkQ6JC0aNHD/Tv3z9qKyeVKSbNoeLpl2hiUplciAqga2Wl2zHXKRUU24Tf/7Nnz8a335a7XAZ0kFmTybBv375Ru+3u3bsXn376aYWlmsou54DvEFfxZX1ccnatr7SAUzFm4iubhO9Gzmc413K3r8z6y9AZ13LvHwMPMGh95/p0DzNoieWYVeImwoz767H2eQ1ornqsDrHD64GZPcsVQQAdbgW6/tqmj8/RviwYB9CaSGHJwR7P2dnPeHtFC/fc04C9X5kW6ELb55XI1tJ4n6X7RCBFBKxWWLmRYpwVN3sPPfQQLr/8cjz55JOOwtq5c2cHyf3334+LL744aoWVbk88TU611CpagDZbr0B+qYlRW9/iXzhc+/hUP1btp5EAFZBwGV6pjHCDyE2fRAToMu5muSUNKkY8dKPbbqyu43Q9pxLndSmm4kZLLd2KI1kbqYywH3QBdftBCysVV9uESiMt0pGSBLljcF3xaQ2NJFT4yY5Kqytt2rRx3Ki980BlmZ9vWnjdZ3Tp0sWZL5uEiuqiRYvCxuByTLRCU+HmGqlqbXCdeg9DeODG9WGbom7LHOSX7ETbrZej8Ig5VNnb4ApsbayDabJotvs3aLTHWPRK8xtgQ/O/oaiWnTWfG+75C5rvftjpa0lBe6xu84ktSywp/ahZvAptt1yBGiWbnPa2Nr4XextcmZS21Uj2EHDDRbKnx6E9tVZhffbZZx33rHHj6DNvFNMrrrgC//rXv0JcgO+++25cddVVUWdypCudP/lIKiavcOfLaLzpetN0QSNsOWY+kGefFSMVY8+VNmmR4IY6SLg5pLulrW6E6Zoj14111apVFVYgboIZH8cYO/8GOtbr0zWOaJ8T1H8qUW58INuhNZPlUoLGH+1zaPnj9xjbpTLBgxFa9aMRKmMzZsyomA/eS5fkWBXnaJ4V7zWM86Wrq1uah2PjISXH7SpP9HCghdEVXkPlil45QYoZ712wYEHIIROVVd4TpOjyXcHkfq5yy2sGDhxolXLP+GZaoV1LsJ83xxdLYi3ypkLPwwJXeAjC8AYprQGruawUjTf8Nwr3GOvckdoDsbPjf+QWfGQbmqy5ADWLjCJfXG8YdrX/F0rzo/uOivd7I977ah6cgSZrLqnIiru1yzSU1T6aOyXedm25r2DfZ2iy7rvIY6haXj52HPMligs62tI99SNNBPgdns0ly6xVWHlqzGzAv/vd75zN1csvv4w77rgDX3zxBebNm4fbbrsNb7zxhvP/O++8M+rNWprWBbDkv4FNfzGPazYW6FvubpK2DuhBqSbAzS/XYpBQKaOHQLRKRKr7mqn2uaFmzKVXsWBfGEPHkip+d8NYr8/UuMI9N1z/3euprNLNki6amRRmx2XiJ1dOOukkx8pog5DhpEmTKpQwKp9nnHFGJWZcU1xb3pI0XFeMRfXz5UECswFz3K7Fli/uM888M6I7Nq3RdB92FWe2y9hOW5Q3HliwLI/XYuydQ9aqdb2Rop1bjpVuxl7vEVqXhw0bZtWhRrTjSfl1IfVYOwADp6geKxMZzT8LKC2Pte/+J6Dtj1M+FXE/gPVY6TLLzLKUHs8Aba6Nuznrblx5F7DmQdOten2BIdy3KKGadfOkDkUkYK3Cyl6/++67Fe67F154oXOyTZeud955B9u3b3cGds0111g4xWXAl12AQ6tN37o9AbS/0cJ+qkvxEuDGl9aXcMlv6IJ32mmn5fwGj0oRWSVDuPHmBtxW4UafB2gsRRMkVHJYIsUGt1J+8VPRcWMfbVHE2C8mhdq5c6eDkFbNIUOGhPWg4fVfffVViKcDOTOxENcLPR0ozJZLS6SreNKqzLmoygPCXwfWtqzBtJazlq/XIsrxsp/Mrk/LeTzij/MlR4bn0DNA4iNQqR7rZKDRybmNadF3gK3/ZxgUtgGO/9a+ZEveGXJiPE8F9s4yP21xMdCb/a8mSt3soUfjV9vfAnR7LLfXp0aflQSsVlizkig7zbpsrM/GVOD5tYABHwEN7d1oZy3nDHSc1hlaVemu6M3AydgAKq/uz/h/WoWq2hBnYAhpfeSrr74a4g6byMNpnbzoIhYIT79Q6V6xYoXzYMaeMtEPheuBrrl0T2X8H79Qw8VcMikS4+1tER64cB1TqBjSIyDerLBM5kSvGLry0ruAdTxbt469hBetmV43e7ZDhTVS7CWVSn4m6aLvsqfCRgsqP49UthiL6n42+X9aVunqGo34swbzfmavt+GzzXEx27F7cEZOHDe50SqaiJs3S+TQ0u0q+V6mPJBjkiq3bFI0HKvvNarHGjK3VOBnHguUFZsfM9kkk07aLkuuBja9ZHpZf4DJolvQxPZeV92/I1uA6W2AslJTpYLefk1HV32frhABywhIYU3FhGx4Glj6E9NyrQ7mi69O9YmHSAWybGiTcWLz58936q66m19ac5hhlHFwtFbRK8AtwcGkS4MGVcN6bjFM1ptvvhnWXTGGZpxL6V49fnx6M3BSEWNIApVRr9BKWrduXWzdurWSu3O4cWWi/5EY88uf65VjpDCumO60sQoZ0LLsdUulAszMvdFmb6dSxNIsVDpdYUbbkSNHVlnuh9fzfn4uWZs7XAkcXsfPK11bOdZYJChrMN2oeQiRKeE46RLtuu5SkabVOJ6DgnBj4LiZCT3Ik4QHE8cff3xSn5cplgk/d9mNwPo/mGYan2re+TkppcCym46yqNnMsKhnZ7KlkCna8k/gmyvMj2gVZr/r2lvyK+rlRSWcynh1G1fUAHRhdSEghTUVM7nwAlPcmNJgiClEXcPOZAOpGH51bJObw2nTpoXUXKXFgZtWJgdzLUAsC0FLE4W/P/fcc3M6jpVumF4lxLs2mNWWSWy8wrjgcGVMWGuZG+R0ChUgWu+qylQbTZ8y0f+q+sUDGP6hcA2fddZZMVlZqezSwue68Hqfx/VPBYqJf6oSZi3m58s9CKL1khZff73QSO24GZBZTzRcEqJoLLZBz2C/2D9vdmWuRbrdZkpmzZrlKOmu0GU3lgRL0fSbTPmd5lri/fcwTIex6DlvaVU9VrM0ijaaWNAD5euSrtGsP09PM9uliJbIVqaXtESy341H2d7rqvvndc+uP9DsRwsaVX2frhABywhIYU32hBTvBOacBuyfa1pufRXQ88VkP8Xq9rio6KpGJY9WKLoZRio3Eev1qR68vz90RaX1xxsnRusCLTV0jfMK3eiYsISlRyhUUhhHFsmlMdXjyWT7dO9kjJ1f4aM7JpV9f1IqsqfCEVQuiNY2t/5yomOiGy/nikLlyJ85jxYlrmHG4PoTRvmfTcWMyaPcP7TGuuVQ3GvDjTfRcSR6PxMWcb26WYxp1aSVNVpXUiqqjIUNZ9VkSRVmmKVi422TFlHmISBbKpf8fLlWPCqpXBvMohyrVNUfKqzxxnX6ExzRusoDFyprXD/pTLBGqzbdp13rONcXk0GlQnFkjHC4QyRarHmwEK17dazzmTXXO/VYTwOObDVd7vY40OZHQI264YfAOqX7ZgHFu4wnVoNhka/PBhjb3wQWXXw02VKvvwGtvpcNPTd9/KofsH+B+Xfn+4BOd2dP34N6yv0o1+W+8v1oqyuBXn+tPrG52T076n2MBKSwxgisyst5ssjg/SJT7wq9/g60KnczqfLm7L+AG/WpU6c6G1EqKdyk0n2Sm+CgzJqxXp9qQkH9obLptdhwY8r41KANKsfM8buWGG6+eW2u1mOdMmVKRV1HcuQBBrPRRiqT4ZYfYfIib0woEwMx9jAR4fzQAk7LqRubR1dKum/TOsV1S4sw54/9cK8JeibHQ5dvjoeHGm6dS2//eV9V401kPIneSx60HLqJojgOKiDR1mXlwQIVVm88t7dPZEQu/Bww7pdWdf6Mz/TWpXUPNHiwRWU1Gqts0Nir6g8VcmZpjlf8WYM5FnddMyFYPEp2rH0hK7pye8uz8XORqszTPEByv8/8feX3O9dLqp4dK5uMXb9nGjD/HKN8UvIKgSajgGP/BRQE1DjeNxtYdClwiKEGxeZ6uhKHuz5jA4vxwfPHAjveNTfV7ggcvxzIi1wbOcYnpPby5TcB654wz6gOrt0HFhkDCuNYKVxfLS9LLUO1LgIpIiCFNdlgd75vXlxOvasCYPhqoLBtsp9iZXtcTLTWBJVYYMzY8OHDQyytsV6f6kFH6o/7bCrfHActrOGEG8n33nuvQtlhjCvj+XJNaO3ixtrZv+XlOdyYCCYW8buKJroxp8WXypLfZZQbbx5AhCsPEtRnWg/p8prt4l+v0cZe0+JIt9RwykwQFyqkVIrDWa1pAWX94mgtvP5ncP74HcTPcpDwgIHji1doBWb7QS7QXD9U3iJ9N8T7XPc+HgzQGu266PJzxe8WHgClSmhdpZU1SHgQwTHbkIAqVeOvst3D64C5o4CDSytfymyzPV8KDQmK9foqO2DJBfvmALOHAGUlxoLX7TcAM9Jmk2x7HVh0oUlQRDfmEzZnt/ssXdUXji9PuFQTOGE9UDOzJdWyaTmor3YRkMKa7PlYfT+w6h7TKhMNOPWuckO88XD+EXNj5U9Qws1XOFdCbmppmfTX6UwlyUj953NpnaEVJZJ7s9s/bzkXXn/++ednNEFLKrmFa5uK4apVq8xHIYJVOlLf/OVXOAe0wMXrYk1lY/PmzVHjcJ/jd2mmtwBdMKuLZcm7XqksnnfeeY41PJzQFZXlZ4Jct917aFmNZKEOaptWbsZixiucJ2Y/DoqbplLF7L5uqZt4nuF3+fe3QeWRB1SpEnqAcA2735u0hFNh5PdlqoTf0++//35FKTnvcxL9PKaqz2lt1/vOr/Tiq1FuYc0/+hseZruWWP/1VCacJEV90jqEpDxs8feBzf9jmipsbaoj1I3/cCgpfYq1kf3zy127TdlE9H0LaHZOrK3Yc/2yCcD635v+MJ544Cf29E09EYEYCUhhjRFYlZfPOQnY/bm5rP1NQLffVnlLdbkgkutYrGOkokCFNZ0KQaT+x9ofWmC4sXTj8li/kNadeBWtWPll+npa0Ogq6lrSaFmlhTWe8c+cOdOpo0mhEsUNerwu1hMnTqyI+wtiRGWNig1dO5ltlTHKVHBp0WK8J4XP5nwynjae8WR6boKe7y+PEin2mlZMKrhbtpS7mZUfSJAdXyg8mGLcOuM7+bMNGzY4DBmzGs7y6fYpUZddtkMlmS7ftPxy/Xn7k6glMNUux5HWRjqyAod7PuecyZc4fsbnuwc4PFDk5zEVsbM2fk4C+0TX3q0vJ6e7eTWNwtpoZHLaS1crh9cY19NDpvQXmo4F+kwE8munqwfJeQ5dZzkOutI6e7gJQLffJafttLdSBszoDhwsr4Pe5SGg4x1p74UeKALJIiCFNVkknZ3SfmBqo6MuMX3fzO7TuRjZeDPkxnhr4OVUGhj7GsnSk4znuG1E6j83vdyY+ZPzhHs+N3S0QHGzTkmHu2AyWSTaFuuSshyGK2PHjo06LtL/bG6WWR7HFWZnpUIVj0yePDmsVZDujaeddprj0unGo7rPoBLkrUcZjZU9nv5l6h5a0VgixbU+h1uvVAB5nau8s7+u0kJmXPdu3KrXrZftkx8TUvEAIpzllQcBxx13XMIY2A8+g88N6k+8D6D7NA+i3GRH/naS1f+g/vmTH6UiK3AkLu4cLlu2zLFiU8iWSazi/TzGOw9W3bfyDmDNI8npEut+UmFlHdBskm2vmmRLdKWl9H0daHZeNo2gvK+lwLyzgZ2Tzf8bjjCW4mzIcuynzXwqrIeLMhMjPeADoNFJWTgn6rIIGAJSWJO5Epghb0H5l7RTf2wKUC93YhcjucvRdY3xn37hBtbNUBo0FVQUGXPGZC2xlLiIZ1qZUIWb8SChpS3WuovM5MnNrbtpZmweE89Ud6GywBheN1Muy/7QfTYR8Vq/E3HtXL58uROP51eYqFxRUcqF+Qk3D5s2bXLWv2s9Iw8qYK64WZO98Zv8TJ9wwglRZ8illZBJydyDHG9f6NbKAwObM85G6j/HwgRb5JHsA410ZgWu6nPKzw5dhN3PNw8UR48enfLv56r6lbHfM0PwvDOOJlr0doRhQXTFzMsL7d7WV4KvZxmVPq8AVFyzRsqAOScf9SzjnmfwHFMaJhtlzcPAyjtNz+t0MwcIzOKcbbLu98DyCabXtToCAz8GanfNtlGovyJQQUAKazIXw7IbgPV/NC3W7WO+IHIswJ2lFpjYxiu0wHAjGmQp5caVsY5BhendNniKT4sPXUqDlN5kTCE3oux7UHxjpP5X9Wxuzr0ZWMePH5/0zWxVfUj371n+h9ZlSiy1OCP1k+6nVKZcRZOWdybyilVoraWrsv+QhAcitBQlEt8Ya19svJ41Vam4OnucWrXgrlceRjHjszdZEt31+bmOVTkje7blVXwZE8z4cCaysl2C+u/9rkr2wVS6swJHw5+He/yMu9mhbawxHM04knbN9reBxd8LjU1l/CZredZqX/kxQddTwRu2Kvj6pHU0BQ3tngbMOdFY8ig9ngPa/HcKHpSmJvd+Bcweah5Wo75RWBsMSdPDk/WYUsDJ2PyeabDB8cDAKUB+nWQ9QO2IQNoJSGFNFvLSQ+aUdfdU02LTswG6BFt2ysj4IyYkoVLJf9Naxc0G4/ES3axzE8ONqOsWyM0nY9L4x59wyYudbnZUFLkRdGti0hLGhD1eRZaKa+fOnZ22+Kxk9Z+bLrq4MRuma12ilYdWVSqrVfU/0hJizBcVLTdJSqqTsiRrOcfbDhVK1l11LWjJinGjCyaVKVfJYXwpM/TGumaZYZXxjRQq0z179nQOQbJBUYp3TmK5z1+2hcooPRvI3/tZ5GeCdYjjTfbDzwO/g6gIM/6Rn7Vo3e1jGU+qrvX2n+uI31fuIQj/z8O1eGOc+X3EQy663pIP23PrOqcjK3A0zPwHfFwjo0aNSmuSvGj6mdZrWOty98fA4U1A3V5A8/OAgqbhu8Drt/wTWPc7U1WAMnguUD8JSbuKNgPrfgtsfx3gv6k8U4lseXlwXGki1x9aBZQeNv2nck4Fr058IRtpna9wD+NcTG8DHClPvNTzRaD1VVZ0LepOcD5Zf/XAN+aWdtcDx5QbU6JuRBeKgF0EpLAmaz78SQe6PgJ0uD1ZrSetHSqU3JR6s55yE8TsnIlkt+QGhgoFE6tQ4s0K6w6U/WOcHK2vQSUkvEAS7T+VGNbmdJmw78wmGknJjnZCqMBRYXUT1FAhZyxsqt2bo+1fsq/jnNGC6W6woy2REk0/vFmcY60Xyva5+WeZHdcqRKsqFQvJUQL8HHP+In3munXrhiFDhsR8WFCdOdMqzYMa92CK65Nu8Ew+Favwu2jevHmBtW3TkRU42v7STZmuwa7kvJU1WnDe6w5+a5L8FJlcB+j+NND2R/G0FHpPhXWtPKaUv2WZvY53Ap3vrdx+Mq5nq6w92+99IM+TFTnx0aS/hYUXAozLpbS6HOj1j/T3IZEn7p9r1lXxTtNK//eAJmcl0qLuFYGME5DCmqwpoBsJT7RK9pkWj5sBNCh3K0nWMxJsx58Ix9sc3XWZlTfeGoLMyMkkO67LZrISgrBeJjPE0toQqUZmvP2nFZdJYNyNJts5+eSTkxpH540NpHLNpEHc9FdHYTZdNyELrXPnnHNO1PGNVfGgBevtt9+usPSx9mS09Se5LhkHS3dlCq16tAhRAZAcJeDP7uxnQ2s0Px/JOMypTtx52LVkyRJn7bsHX8wmTVaxlOaqin8qkzrFMx/8zud7hUJvBx7GMVmeJEoCtOJx38ByKhRaQI9NUDliaRmWmAmSmi2Bdj8NrS3K+rFuKJP/nlivry6xkhv+DCwtPzgobAMMX2udt1zEFbb5H8DiK42bdo0GwAmbgBrhy5RFuVp1mQhklIAU1mTh3/QisOQa0xoTJozYZt0pozee0j9sup1RYY1ns0GL1RtvvFFRsoIbNFoovVlCE8VMix2tw26ij2T03x8XSWWSVpE2bdok2t1K93tje6kssS5rMvkkvcNxNMh18Nprr1VYV6mU0200mTJ79uyKGptUmi644IKoLH20BtEDwD1Q6d69u2MlrC5laZLFmC7sTBQWLotvMsrOJKuvtrVDRZXu5rSOukI3Z8b5Rlv2pSr+TOrE5G+2iD9rMg80ON5YXfXjGQ+/vxnesm/fPselnF5C0XKO53mpuacMmH+2J9ZwqHGprVEv/sd9811gy7/jvz+RO/OZjfZjk103m2XPl+YgofSgGcWQeQATaGWLeGviNhsL9H07W3qufopAWAJSWJO1OLwviRYXA72TVJctWf0DMGPGDMdSGSS0hvF0PFYXNm7SuEFz4wK5UWFCnFTEBEbqP8fEeET+icZKzI0WlUhudigcP7Oipqo8A62sfB4txhR/BtYkTnPGmuLa4hy5PLlxTXYdXR5YUKFyLeLRcKTyRWWVSiuFVvQxY8Zk4eY29VNLvnQJdtepuDBQUAAAIABJREFU/4msp8ssuJJgAlyX/Ay4idZ4FZOD0fU8muRU9Pj44osvAt2B2ZZt/HlIRQ8VxvC6n3sq1Kk49PMSp6LK9453nfJ7n94rjG/PKll1L7D6PtPl2p2Nwse/45VvfwhsfC7euxO7j4q2k6TILu+ymAfFuFwqrPyb0u1xoP3NMTeTkRsYg/tFJ6Boo3l89z8BbX+cka7ooSKQTAJSWJNFc1pL4IjZEKP7M0Dba5PVctLa8Sac8TfKlz0trLHWPKWbLhUILiQKFRS6WqbihJ1JWqj0RRLGjjEWlxa0cMJNzqRJk0JqSVLRpfKTKosbn0lOboxvspIRJW1xJNgQx0elkBYiCpNW8QCE2V+TKVQ+qVC5HKN5Dl01Z82a5XSD80uFi8m7JJUJ0O2afMO5348cOdJJJiQJT8B/QMIrud6otIbzqmBCK65RhlaEs26zHRv5MyHX66+/XqE80kvnrLNSFy9Hyyq/a9xYdO9M8HuV75+syhGw6yNg7ulmGHTfdBS+wfF/xLa9Diw8P/77E7mzdjdTHSEby8B4x03LKmNA935pftrsHJNEE77yRImwStW9e6YDX5dbuKvLAUKqWKndrCIghTUZ07VvHjCrvNA304YzfTjTiFsktC4xhi9czVO6V/J0OtZSIdxkUSFw3rU1ajibhWRb1bwY3Wy+kTZ1vJ6bJiqhtPR6LRvcGDKRk5vF1s08TNfVVLvoehVuPouKU3XZ/FOBZHIpN5NsNJbPeD8etOZ8+aXZSHBuI1ly+QXHgwJXAaOCy+vjzW4bb5+z6T4qTaxV6ybOYt+5Xul9QDdqSdUEuN54uMZEX+53Iw/SmITMK/w+ZgwoM5S7h35BrdvOnxZPb/wuS0RFOjSsmmDwFVSO+c6hJTpIeEDGgzKba/lW6nfJHmBaC6C0yPzq2H8BLS+LF5G5b/ktwIanjmbv5c9YG77bE0CrKyorXqm+PrHRZObupT8GNjxjnk13YB4kkKHtsvpeYFW5xT6b68jazln9SzsBKazJQL7uMWD5raal2l3KXXrssUJwU0SLoldZ5Qk0rWKua6W7qeJmPtpap1RSJk+eXJFkhAoiaxCmUniqzg01N3jcFLKvTETCzJpuQh33+dzkMakON9pUUOn+62YfdhOjULFl3Go6ksjwmcyq6VohqWyxf1RayS6bxXtwQZYXXnhhyg4AyJGxsu56jhQr600CRb50V2QcoCQyAWZ7ZlZmurLT+4LKB62EqT7UqU7zQobMSu0erpEdPVj4mSdPV/niIY8/azszWPO7meW+soG/3zIfjwdJuJhUfufz+5sHVbyG7y0vL++aIWMqrKk8NE3JGv16GLDHhFOg7XVA9ycTe0zxDmDuKIClcygss8MwpXp9gq2EdCPd8r/AhqeBg0uAxqcCne5N3vWJjSYzd299BVh0iXl2zRbGclyX/CwWzuNcllcs90RrdDIw4EOTIVoiAllOQAprohNYVgIwBfr2N0xLDYebL4h8OzKy0UrCk35XSeILvUePHo77K2XFihXOibU3Sy5jUKtKvsRNA9vlhtZ5H9at62wUmBkzE+JuaqjIclMT5C7m7xc3jsziGU3Ma7LGtHbtWsfS7d9wtW3b1nEZzL6kIXAscW+99VZc2Xvj5coDijlz5ji307I/bty4StmIeaDx3nvvVfTLtoQ18Y5d92UPAR6iMZOut4ZtuN7zoIdrlIdX2Zi92u96T2t8tFbWoJhUvlP4PmFctfdgNdLs8yCW7yGWD8sqWXYTsP4J0+X6A4DB5rstbjm43MRgHl5rmlAcY+woj2wDprc1NXLzahiX4KZnx95OOu/gfHPeOf+UTvcElzFKZ5/0LBFIEgEprImC9KelZ+wqY1gtEdYGpJLkCpNh0MrkuslScaIVyt388zq+9EePHh0xnpWKKrP2uophMuttJoLOVVyZ+MTr0uhvk65jdF+ONclUIn3jvQsWLAjJIuptr3fv3hg4cGCij0j7/YnWR42nw3S1pKuvO8f+ch9c1zwYcNc+lQFuZJm1VSIC6SLA9cl16roGh3suv4cYIkAFLVVx9KkeMz9ztCgzoR2Fn7nzzjuvSu8VHjCSUTiraSz9jiamPZb20nbttv8ACy8qf1w+MHInUJCA0r1nqonBpLJFGbbCeH9JYiMwexiwt9zy3fEOoMtDsd2f7qv3ziwvr7jfPHnQNKChkuSlexr0vNQQkMKaKNcDC82LwU241Gci0PzCRFtN+H66oVEJdeNL2SDdZ2k9DbLiMSETFVdXAeXGntbHevUqp9endZWJWdwSM9xkUcFNh1tttGDobvfJJ59UWJb992Uq1ol1RMNtXmkVoKUwm4Scudl0N6nM0HnKKaekJOmWlwvXKQ9jXDdwsmPSMHdtM2ab8+9atphdNR1xytk0d+pr6gns3LnT+a4MZyGkFZGHVAwLyFZF1UuRrrv8XLpu0MyJwENSvkfoteM9KGXNWXr+8B3lJlELNyN8t/CdxD909+XnnPfxfh4KuO8tMuTBH+uAZ5Xsm20UjeI9ptv93gaajo1/CGsfA1Z4wpSosEpiJ7DyDmDNI+a+BkOA42bG3kY676BL99KfmCcWtgaGr8uu+rHpZKVnZR0BKayJTtnOycA8uomUmpZG7gotyp1o+3HezxIjTJzivsi5YaCFKZz7K69jMiLGh7rCU38qAf6MvyxhQwWXwg0ClWAb4wJpYfOOx4syU7FOEydOdGLXgoRK9CWXlMfMxDnv6b7Nn7GTayHWxF3x9nnjxo1Ooid3HXpr6PLn/D2Fm+Tx48cr0VK8oHVf3ASoUFFhDReiwKRwPOCpLsLDTH723BJS7meT7wkemDLLMZVTHo7ybyq2kSyrvI+uxYyf5nvIG0NNpu79zKXAmGH3eQx5yaq8AIfXmIPvQ+WKZac7gc4Pxr8s5p0F7Hzf3N/mR0CPp+NvK5fvDNnf0fK9DSiw2EtnwThge3nN1VbfA3r9LZdnT2OvZgSksCY6oStuB9b+yrTS8HhgUHka9ETbjfN+vvyppLGWn3vKzdNobhRYXD2S8HrGW9GN0t1EUBGlZcq1nvJUnBY1t34pT7u54bLJuuqOkfGsVNqDJFOxTpGUaFon6aacTeIdD62cY8eOTVtiHq5RJhOjFYvCOGAqrcwgysOXrN28ZtMCUF8jEvCX/fJfPGjQoEqZg7MdKbMe8z0SJFQ6q8rw7r0v2u9pfgcwpwLfTxRmAefhWVXvPGtYlx4oL6NS7n7a5Eyg3zvxJcsp2Q9Mbw2UsMZ4HtD730CLS60ZalZ15MAiY/ku2mK6bYkHXSBDZ97bACV7zbz3+h+ASqtEBKoJASmsiU7k7CHAXlPjERbEOPDFzRp1rhWP1qVYCrnzPsamui5aPOFmFlaWvKF44xX5f2YVTnWR+HiniCfwzMob5G7GzMEsvZBuNzy6UXN+gpKwcHN2zjnnWKn8B80BN+NMtuQebvBgg2slneJXTqmwsryG66LsdxVOZ9/0LBHgZ4OhGbQo+oWZdMeMGZNy9/l0z4L/HVHV8+n1w+/qoLI+sXxPMzyAYQCuUGnlAVrW1GRdcg2w6UXT/Xp9y8uoNK8KX+Xf07JKCyuF1kCWY2EiJ0nsBPw5StpcC/SwJ0dJyIB2TALmlyeF0rzHPte6w3oCUlgTmSIni1xrgJmCnSxybwFNxyTSonMvJ4VKFpUaf+xPUOPu9YzlYVyP1zWKsTxMiBSLYsZTalrOvIoeFRHGD3HzRbcvCt20RowoL1Cd8KhT0wCVKrov0zWPyjh50mW1T58+GdkocgPLeqzcwDKWlRs1/nGVPir/tIbbaLH2zhAPRphAyk1qlKks0VyrdLl0LSvc/PLfmVSiU7OS1Wq2EqBFkVmt6flCzxR+thnPydjVTGVVTyXLSF4kfC7Hz+RI9M7h9x3/zc9sMr6n+f7jO8q14vIZPLDNiuzrG58Dvv2hmZrCVkbRrBtatzeqeVt5O7Cm3Ourbk9gwBQTzyiJnUBZKbDwfGD7m+beBseb8jaWVIEIGdCyG4D1fzQ/4rrh+uE6kohANSEghTWRifTW6SpsWf6C6Z1Ii04iIyatcE+b3dgfujcFKTHe6/2xQH379kW/fv1iUlbdzlPRoyXQVQT8g+LpNWNis6H8glcpJE+6pcWiwCc0oWFu5obK7Rfd55ishMJ+MfbKLTuUimcn0ibXGGOY+cfr2sf4NFrb/fHOiTwrmnvJkB4Bbnkl7z3sE9dopuc6mnHomupNgJ8bN96S65GxmNW1pi0VT34/BAnj9OkFwfwI/vEn43s6KBcDrbSuh5DVq+zAEmBmL9NF1s2kwtHoxNi6XFYEzD0d2P25ua/xKKD/ZCXeiY1i6NXr/wAsu9H8rHZnMy/82yYpPWhcl/eUh6Q1OQvo/y6AfJt6qb6IQEIEpLAmgu/bHwEb/2xaqNev3IWnWdwtcjIYH0pl0S+MxWGCDr8sXbo08Hqe3HOzTstXvLJ69WpMnTo18HZaW5mQiRsQSWIEaBnnIYU3UcngwYOderm2KVu0qFLBdq3s7sipqLKOLLOdplPC9Yd9IMOsSrySTnB6lgikiAA9R3jYefDgwUpPYJx+uMPXZHWHGZn5feo9xOrfv7+TPdjuQ4JSYFob4Eh5vGTXx4AOt8SG5fC68jqcy8x9ne8DOt0dWxu6OpTA/vnAV/3Nz2hZHfCBfaVimKyLSbuYvItyzO+BdjdoJkWgWhGwVmFlpsF//OMfFbC5+fzxj3/s/P/pp5/GrFkmbvTmm292XkRpl5ID5sXg1uhiCvp+b5lg9ziEJ8MzZ87E8uXlBZ/jaMN7Cy2gVCgZJxWvRIpFSkb78farOt5HN25u8lzLumuJoEubLcKNILNxhivLw76eeeaZae0u3YGZqThIMtGftA5eDxMBSwkwQzcPO72x+nwXMalcOmJK6XrN71M3OWCsuRwyhpW1WFmTldLiIqD3K7F1hfk0uC9xEu+oDmds8MJdXWaSGRVtNhd0fxpo+6PkNJ2sVnZPNfPu1t0duhigO7hEBKoRAWsVVibLYUKV//f//l8Ibrcw+Xe/+10sXrwYzz//PG677TYnHiatcmil+YI4tNo8ttvvgPYTKnWBp8zsJ+MWGUNJyyfjQVkXkr+jVY0bbr7gg5JOxDumZJRtsbEsTLw8suE+rhFaL92ajYy3ZQbmVLpd01WR8b1co66Fl+56jHvm30xexJ/TWsF16reserlmoixPdSsTlA3rVH0UgWgI8LuD3xn0IOF7jx5C6YzN53cWlWY3ASG/nxjL6n8PpzuMISI7b/3Umi2AEzbG5s67+X+Axd83jyhoDIzYAuTJCyqa9RrxmsVXApv/bi5pfhHQJ8aDhIQ7UEUDrBXLmrGUOscAxy9N9RMTaj/SvoN7+SDPMhp1qBOwZCMP+Gk0YWUA7lUS8SRMaCC6Oa0Esk5hvfvuu3H11Vc7Ch/lwQcfxHe+8x107949reCcWAEqrIwdoAyZbzL7+cRbD9L9FT+MfHFSMamqDl28g+LGgBbWRJSdSLFIyWg/3rFV5/tYEoIlidx4ZLpeMzY0VUlD+MVPN3S/+x4tEtzIUUGNtgwFk6cw62k6hRZfKtxBkon+pHPsepYIiEBkAgwZoNIaVAeX72Em36O7sDWy+1MTg1pmEhvi+G+BOjHsbRb/F7C5vPZm8wuAPuXWWmsGmKUd2fQSsORq0/mCRsDIXXYN5OsRwJ7yUlLtbgSOecKu/vl6E27fwX0OQ9mCPAMZFz9v3rxKdZvlSWX1VCe1c9YqrKyhOWOGqUk2e/ZsZxGPHj0at956KyZMmFARK/fII49g/Pjx6XcL3vAnYOl1ZjJqtQWGr60U4L5ixQpH+YhWqARSUXEtbN77gmJ/Uh0rlOr2o+WSS9dROaS7O08RKdxU8XCGJXhSYQng+uQ6jVZ4qsn16d8A0qJPt/10Hxyx73Sl9yvVmepPtBx1nQiIQOoJ8HuK8awseRMktMzwYJfZxa2QA9+U1/0sdz/t8SzQJtTLLGw/Wa3gi45AkUngh+5/AtqaMCpJggT2flXuas3atnS1/gJoOCzBRpN0u1Otoq1xB2a1Ch5SNDsvSY2npplI+w4mS2zfvn3Ig3lwTp2A3hpBwqRqTK4mqd4ErFVYvdjpBvDYY4/hrrvuAhXUG2+8scLCev/99+Piiy+OWmGlJSncyyvaqa5TNBOtdt2KgiPmJbi3znhsbvpYpdsZjxpUA9R/IZUAfkjpgskJ4X3eDThjfpg8Jsidim5XsVwf7Rjd61Ldfqz9yYXrucnil7NbnohjZj1R1+pKyyGTcEUSuvG6lseg69kWDyT8aydcm3Tp46EJN3Z0XfYmiOI9LNPBMkfpTmpCViwX4o9jzVR/cmF9aowikE0EIr2HeSBIl0JbFNYapTvQbuv3UFhsXDr31rsImxs/GhXuWsVL0GHzOOfasrzaWN/8bzhUODCqe3VRZAIFJRvRbtv3ULPYJDUqrtkJu+tdiZ31yt2vw9ze6MC/0eiAcR/eW+fclFzfZP//oKDIrJeS/GZY3+LvKCqwW3ljrfQgw0y865CeaOk+LI+3r5m8j7pEUPLWTPYplmdnhcLKjfd9993nKKzPPfccLr300orFyZ9dc801FQpsVYPnh4RKWLxSsOkJNNr5BPLLDlQ0wS+JXa1/j9LG5cW6y3/DuEC3TqX/edzYM5aVG2vGKnp99qlUM1Mw+0oXCbr1RrKuxXp9rGNPdfux9icXrmecFesJepVW77i5JliyyO8qzPuYLIt1Ur1CFxsquSxTxEQk/DtSPCrv5UEKN3NUlvlvr7BfbskjWikSSe6VjPm0rT/JGJPaEAERSJxApPcw36tDhgxxvuOskLISNF57OWru+9jpzpHag7Cr86tR1f2svfUpNNh6n3NfaWFH7Or0KkpqdrBiWNneibyi9Wi8+gIUHFkVMpSDdU7GvvZPATV9B8hHtqLeuhtQ9+CHab2+pKC1M++ltbpZjZy5OtyEaMnoKJWwjCRfTUbn09gG4/gTCRNMY1cDH2WtwspkShdccIFjdXz00UedDTNdgd977z3HZfLOO+/Eq6++6rgD/vKXv0xP0PWuT4B5jC8pqQyzbm+T7rywTcXvaMn95JNPAsHzRJeuSAoWz/RHwN7n82Bl0qRJgfFX7DWVyUGDBoUMYMGCBU6cR5DwUMRfqzfS6LOmfqG9U6ieiYAIZJhA1r2HV94JrHnYUKvdFRg4BahVleJZBswfB+x4x9xHd1XWC82vk2H61eTxqx8AVt1D27VvQHlAh1uBrr8K/blt11s2DQzz40FSsmTkyJFpL6mXrL6rnegJWKuw0iWSyiiFQdVnnWWsl7Q6MoOwa0G64ooroh9tolcyZpWxq0FSo4F5QTQYXPFbugMzKYxfSaDyzVPddNesTHT4uj/9BF5//fUKS2ayn851SMsorbL+UjU8KGK9RFr/JSIgAiKQzQTogsg9hT/W3crYtx2TgPlnG9wFDc2+ov5xkfEzjnHuqcD+hea6ttcB3Z/M5imzq+9f9QH2L7KrT+F6U7cHMHSJ1X3dsGEDPv3000qH8ZH2HfRWpE7gj2NlgkjmsfF7gVkNQJ2Li4C1Cmtco0n1TYsuBba+HPwUpo7ni6XRSOf3fDFOmTIFmzeb5Am0btEczzhAZiW0xgUp1czUfkIEIpVtiadhuqJzDdJ6ShdhusTxQIWWWcaKU3iQQnfjVCR5iqfPukcEREAEEiHA7zjGutOq480rwe85/rFKivcAUz3101mLlTVZIwkVVVYtOLLVXNXnVaD5+VYNK6s7M63lUba2D8TGLMYeZvwsvvPOOyGH5IytZHLJqvYdDJVjyBPzaHhDmrp27Yphw4YFlsOxfbrUv+gJSGGNnpWxrrqZgf33FbYFBn4M1Onh/IZ1VZmd0P1Q0X1z4MCB+kDFwlvXIlIt3FjxMLHXSSedpJPIWMHpehEQgWpBgO9jWnZYo5XCZHIMzeGG2SqZNQjYN8d0qf3NQLfHI3dv+1vAwvFAWampuzpiM1DQxKohZXVnIhkrbBsYMwT3fd22Xjn9YZJE5uZw3YFpyKGS2rdv5ZKQkQZArzCG27mJJZmQlHubqpJRWglFnYqagBTWqFExfKEYmNEdOBQaeO800fZHwDFPAXn5zn/ffvvtihMkvgzPPfdc0HVBIgKxEKDrO+ukFhUVhdxGa/2pp54KZsfzCl17Wfs36HrWc2WSL4kIiIAI5CoBHibzO9KV4cOHgxYaq2TpT4ANT5suNRgKHGdK/IWV5T8D1pUrtQ1HAIOmWjWcrO/Mvq+BeWcAR3aEDoUu233fAuqH5pLAgYXA/LGZub7fe0DD4VYi37Fjh7OfcTMEMwEQS1bG487LvRFzfLghd8wLM27cuLRXKrASdDXtlBTWWCaWcSIzex79EsorBOp0A1pcAnS8rSKT3zfffAPGzFDogskXIkt+SEQgVgL8MmbSEK4pN7s140579eqFDh06VLLYx3p9rP3R9SIgAiKQ7QQ++uijCisrw3PGjBlj14Hylv8FvrnMYM6vBYzYAtSIkMn4qwHA/vJke53uBTozQZAkaQSYaHP7m8Dax4ADC0yzTLTZ/iag+YWm/qlXbLs+aSDib4iH6Dwocl3yacA55ZRTErKKLlq0yEky6daFZ2kb1oNPd3m9+KnozlgISGGNhdaaR4CVd5g76G7T712g/gDzQkGe82OW+uAJkpuymxYwuhzRIiYRgXgJ8AvZ/VLml3FVX8ixXh9vv3SfCIiACGQbAdaRptLqJmE67rjjnENAa2TvTBOTWrLfdKn/B0CT04O7V7QZmM7qBGVGceo/GWg8ypqhVKuOlBUBpcVmSHkFQH5h5OHZdn0GJ4MJk5YuNfViKQyRS7QUDZVgfo5puaVQCR41apQ8yTI4z6l8tBTWaOkW7wTmjjoaV9L4VOMKUiM0iyqT1zAonJYu+ueffPLJWV2oN1o8uk4EREAEREAEsoEAXRJp7XFj4Oi1QtdEf13rjI3l0GqT9dcNP+p8H9Dp7uDubP47sPhK8zuW1WPyx7o9M9Z1PVgE/AS2bNnixI67oUrMBkzrajI+bzx8YoJT182YRiIqrfG4GWvm7CYghTXa+dkzFZh7BlB6yNzR6x9Aq8tD7qZV9a233qqwhNENeMSIEdE+QdeJgAiIgAiIgAikgcDq1asxdaqJ9bTucLlkn7Gw7v3KkGhyFtB/UoUnVwieJVcDm14yP6LHFxVWJVxKwwrSI6IhEJQVePTo0aDSmixZsmQJZs2aVdGcsgYni6xd7UhhjXY+eILJk0xKnWOAIfOB/NoVd9O1aNq0aWCtKApPd3jK40+KE+3jdJ0IiIAIiIAIiEBqCHAjzZrurpWV72rWe7emnNc3lwNb/mUGX6+fUURr+jb5JXvLFdvyzXqLS4He/w5WbFODUa1mEQG6zjJZEYUJj5KpNAZhYGgS87lQoaTEmxW4KsRBWYNZR54l/FIpzDpOCy+NVdzzN23aFEz+JEkNASms0XClW86MbiZlPKX7U0Dbn4TcyUByxq66ZWx0whMNWF0jAiIgAiIgApkhwPI2dCd08wMcf/zxTo1qK8RbRs9XNq+ifweXG4X1sDkoR49ngDbXWtF9dcIeAm6t9YULF1Zk1aXyyHKLLCtTVU6MeEcSlBWYOV1YhibZku6swdzrs3Tl5s2bne8P8qSLMxXlFi1aJHt4ag+AFNYql0EZsGwCsP4P5sqAFwcXK+NhuHApLGNDl4e6detW2bouEAEREAEREAERSD8BWmb47naTttDixPJfqdhQxzy6/fOBr/qb25jch4mXGp0U2syuT4D5ZwGl5WXPhq0AaneJ+VG6oXoToOff9OnTKwwq7mjpTTBs2LCUVLEIygrMUnysB58qSVfWYCqrX375JRhW4Bfu+xkPzxrPkuQSkMJaFc/DG8wJ5sFvzZXNzgH6vB6Sxnz58uXO4nXFyrpuVY1TvxcBERABERCBHCPgfX/T0sRkMG3aMOtupqUMmNoYKN5jOnLMk0C760I7xTIrK241P2OJveOXZbrTer6FBD744AMw8VGQsKwTDSzJrmThzwo8aNAgx6KbSgnKGswDqGRbPFnvnkx54BUkffv2Rf/+5YdNqRxwjrUthbWqCd/2H2DRZUDZERMXMuCDkJTxBw8edNJqcwFTGAfDD0gysp9V1TX9XgREQAREQAREIH4C9JB67733KmL7mjdvjjPPPLNSjev4n5DAnfPHATveNg2w3nvv/wttbN6ZwM4PzM8YpsRwJYkI+AhMnDgxrHLFS1kOhkodYz75N/ex9Dpg/Xc3xpvxmVQ4aSGl+6tX6HLM69zr+ZmiFdJ1tafnAq2r6cjc688a7Cri3JNzfH369EnI+5HjWrx4cUU1kKDF1r59e6dCSDqFrFeuXIlly5Zhz549jg6SjPGmcwxVPUsKa1WE5p4O7PrIXNVwGDBoekhCA9aV4kmSK8wKzOzAEhEQAREQAREQAfsJ0GXy888/r4jvO+mkk9ChQ4fMd3zNw8DKO00/arUHhpfHqvL/rPH5eUOgtNzK0/sVoMVFme+zemAdgcmTJ1conlV1jl4GVGBdpdN7PZUgJhNlwiavUEFiDhcacIIk2VmBqxqDP2uw93oq5DyQikf27t3rxK3SQEUlPZxQsadFOZ3C+OR58+ZV6lci401n/6N5lhTWSJT2TAe+PhFAKZBXE+j1P0DLyyru2L9/PyZNmlRxctW2bVvHnch/+hTNROgaERABERABERCB9BM4dOiQ4ym1a9cu5+Hc5NEilGw3yZhHRuvp/LOBsmJzK11+6fpL2TEZmD/a/JtlbAZOAerJDTFmxjlwA93eaVhxLZ7ukLlXZbx2ONfWIDT8bLRr1y7kV0xexj9BQsvsmDFj0kqZn2Mq0OHGNXToUHTv3j3qPlFR+vbbb0EDlVvvNdzNjAumgu5X6qN+WBwXUhehizL/DpJYxxtHF9JcExCRAAAgAElEQVRyixTWsJhLgYWXAHQJpvAlwbTytTo4sQAM7qbrgbt4+WJjoDU/nBIREAEREAEREIHsIeC1ytDKREtSKhPEREVm/0KTQ+PIVnN5z5eA1t83/155O7DmV+bfdXsCA6YAhakt4xFVn3WRdQTWr1+PTz/9tJL1rVu3bjjuuOMc998FCxZUJA5N5gCoEF988cXJbLLKtuieTIWV5SaDpFWrVs6BlL+EFRXc+fPnY+PGjU7SpB49ejhtfPHFF5UUVbo3c9/PkjZe4SHA+eef7yRfTZdUNd5MuCinYuxSWMNR9aeLb/P/gO7PYNE3i50Ptlu+xr2dHwDGrqYqPXgqJl9tioAIiIAIiIAIwNmQvvvuuxUbUFqR6DGVUSnaAsw9FTjwjekG9yE9njVuwPPOAnZ/an7eZDTQ7y0gryCj3dXD7SPARER0CabbLoV1Qlm6iXGq/uRitNDRUjp37lzQ6yAZwuedd955yWgq6jb85XSCbqQizdhaxqyTBa3Pc+bMCVFAXW9Jr/svFVUq+r169XIUXiq3NGIxftQ1YDEskMlX06UP+Mtq+sfLMpvsT7aLFNZwM7jpBWDJD47+dugSbN7byHEbCvJdZ6Y1WljTeaqS7YtP/RcBERABERABWwhw08nyH67wEDqjGYPLSozCuvtz06WGw42n15Ft5dULyrMCd74X6HSPLRjVD4sIMK6RRhYKFTDWCa0qPvvrr792EiglQ+h6S5fUdApjaWlhdZX0qp4dpJgG3UMFl/zq1asX8msqu5988omjvFKoDLPebLrcgmfNmgV6iISTkSNHolOnTlVhsP73UliDpojJDGYNBvabDzmaXwT0ecWJAaAPe5AwSJ0LVC7B1q95dVAEREAEREAEKhHgRpexYEyuQmGWTWb75Ps9Y7LiNmDtr83j6xxjXH+LNhlFtqTcHZHJIKnMSkTAQ8Af28j9KQ9hqsrWy8/B1KlTK5XCoTWSyo9fYYv1+nRM0rp16zBjxowQSzEtnjQusb+xxO3SEMUyNV26dAlrNaVVl98drvdlx44dHeU2lcIxUFldtWpV4GM4Xro10+27OogU1qBZ3PoysOhS85s8FuyeDDQ+xckiuGbNmrALgxbWZNd7qg6LTGMQAREQAREQgWwgQHdIZtx0Xv95eY7XFBMqcsOakXJ1W1larzz7b0Ejo7DumwMsudrgrFEfOJHunqGlRrKBdVV9ZKIbJgyiUFmgG6YkegKMx+QfV2KxtNFqSMsslSF6FdJCx89AODfXWK+PfhTxX0mFnZ9nb0wqFUn2dfPmzc7a2rBhQ6VkVP4nRhse4LdMp9JDg7G1VJDpDuwKD9Z4qLBz586KGFzOW3VJBCuF1b8ySw8BC8YDOyeb39TrCwz4CKjZwrGuekvYeG/lS40WVgZqS0RABERABERABLKPAK0Wr7/+eqU8FbQq0bWRymtahQmXprcB6B6MfKDvq8CW/wO2/MN0o/mFQJ+Jae1Sqh/G+Mkvv/wSTBbkFbpnMxZPoVdVzwDdYVlf2I2r5LploiFJKAHG+FKhpaUyXNwuLZTRHJbQM4OuyFSsnI9m8+YOc7oIJ1NYVoehC7TqukLr+ZAhQ5xnVleRwuqfWboBO1n5tpnfdLoL6Hy/888VK1Y42cKChH76XCzV5SSjui54jUsEREAEREAEwhGg5YWbziDJWK6Kmb2PJl7qcCuw+a8AEzJRuj8NtP1RtZpQv2XQO7hM1LjMNri0iDIrsKvw0/JGD0DGYEqCCTDhEqt/+KVRo0Y4++yzo06g5I0npTWaNZ39ZYASmQMqq++//z6oaLvCpFFUjKv7QY4UVv/KWf0AsIrJC8qAgsbA0EVAYRunvhFfYm4KayqmXIzMgEaTO79E/SmyE1mUulcEREAEREAERCC9BKzMVfHttcDGZw2I2h2BQ+WhSTXqAv0/AhoOSxgS9zgsj0ELM/c1LOmTqdjdt99+G9yYBwm92M4999yEx1udG6Cb6Mcff1yh1DDJ0ogRI7RHjTDpdLFl4iK6QNNSyjhfhvgNGDDA+TxEK/z8TJo0qaImKhXes846K66azoyHZQZi6h3sD//PJFqMwaVQD+Hc0liWkXCFaKEk6ToprF6QTLY0rTVQvNP8tO31QPc/Ov+ke4obS8H/00WAwcyUdKWuTtKcqxkREAEREAEREIEAAlbmqtj0V2DJVZV7W7uziWmtnVgGUCo4tMjRJZLWOW6EuVlnwqlkuzNGs+gmTpwYNikOa19ecskl0TSTs9dMmTLFic10lZpx48YpXC3K1cD4Vlf4OYjHa5JKL1123YoijP3t27dvlD0wl1E55WeSHh/uZ5I/91YpYfmcYcOG5cxBhBRW7xJa/wdg2Y3mJwUNgf7vAw2Od+oreVPdswgvs39JUY3p86eLRUAEREAERMBqAlbmqtg7w4QqlZjYuAppeAIw4EMgv07cTP3eY96GuNehZS6dllbGXL711lsVViT/wNgnKtKSYAJr167FZ599VvHLPn36OFZCSfoI0MrKEphMfkShhZYu2f7syuF6RGWVRrLVq1cHXsLPI2NqqQTnkh4ihdVdDiV7gbmjgL1fmZ80GOrUO9t/CCGuwPQR58JjLItEBERABERABESg+hCgBYMxYnSP9Uu02UKTTuPQSqOwHvJtYNtdDxxjvMDiFW+dTn8bdEPkfidd9STJnsaBSGU6Ro0a5bgrSyoTYFwjQ9dcRYkKEucvFpdWcU0OAa7hadOmVTTGQwMeHkQjdIdnBuBwpXcYhsiMz7kmUlg543wJsJTN6vuO1jXr/gzQ9tpAV+CePXvG5SaQa4tL4xUBERABERCBbCPAmDEqcowfY7yY64aXMQWgZA8w5zRg3+xQlH1fA5qNTwivTS7QLGPD0iCMJ6RQYaaLppvplj9T0qXw002LHBV+1621d+/ejnU1HrfWhBaVbna+MxhHvGnTJocGXdnHjBkTlWs2D8uosHrdk71Ic9XLQArr3pmmjA0LcTPREoW1V4evxcr1+yu5AssVRd9EIiACIiACIlC9CXDDyT9UWune5wqVgIEDB6Z38HQJnn8ucKQ8M7D79OHrgFrtEuqLt+6sv6F0ZpdlaRHGXrqHA4ydHTt2rJNMZurUqaCrq7M9y8tzfs5kNpKjBMjtjTfeqEj2U7duXYwfP17KagYXCRVPfnfQxZfCBEkMJ4x0gECljIdIQR4e7lBy9dAmtxXWQ6uMGzDdbXxyuP4YfLj+KuzaZ0766ApMVxR9SWbw069Hi4AIiIAIiECaCcyYMQPLli1znspqAHSzTFu9wwj7FDQfD/T6O1Aj+iymXnR0IWWsnKsMBmFlKRRmIU1lSZRdu3Y5yqpbv5KWVcbOsu4qhfUmaa1yXSRpYaJLpCozmBmjsspSQAsWLHD+z7hG1qtlUh5J5gjQU4CHLevWrXM6wXXN8jNBnyV6cjB+nn/CuQKzDR7gUBdJl5t+5uhVfrL1Cisn7+GHH8Zll12G0aNHOyP4wx/+AKaep9x2220xZ9+qwLDqboBlbALkcGkDfLjtTuw60sH5bbSFg22aXPVFBERABERABEQgMQJ79uxxYgPdchLMoMtNY1oUpgj7FNRsZrIE14stA6mr5HhdFiMR4iaZG+2mTZsmBjLgbm7q3333/7N3HeBRVVt3TctkJjNpBAIJJfQiVUQURCyAgooduwJPxfpbnh31PfWp6NOnYgcbdiwIiiIqIIJ0VFR67z2kzCSZTPu/dSYzmczc6SWT5O7v40OZc889Z507d84+e++15oAYu813v0WHjFEnt2PNyC/xT9qhQdxnHd8OSZzFFFL+TaMuJw9V6oPhOb4za/i9USLnm2++8UyEUVZqs3obszjo2LrfL4FmzbRiXtuyZcuGD0wUM0hph5WL+MYbb4jQOFNAmP9N9jgOesyYMeIk4s033xROK39AIrZ1Y1y1qxLmcKow78jDOFzdBTIrcMTIyhfICMgIyAjICMgINAoE6DAxdXbdunViPnSYGAHk3iDhFmSfAoVGkEMiKzICFtboLlu2TKQ7u43ZY+3btxfROmaUURZl164avdeayE7//v3Rtm3buKWZsjaVEV73fZgqSY4QOqy+Rof2hx9+8GiLctN++umnx20sCV/HON6Aa3T48GGsX78elCRiyqk77ZS3Ydop10m21ECAddlcK7fR8WS0leRhrFPl8+9dr8rPO3bsiA4dOghNWD77bM8DmqYYWXXjltIOKyOpnTt3xqpVqzBgwADhsD7yyCMYP368eLHSnnzySeG8sl3EtuNhYOeTkpdVOwz46chEWNRdZVbgiIGVL5ARkBGQEZARkBFoPAjQSZg1a5YnbZUETKNHj068wxRknwJ1LtB3AZDRO2yguembO3dunWiO0WgUEUtv2Q3O948//qiz0WZE+cQTT/Tsv8K+aYCGPADgPdzGwAOd0EAyOr7tTz755LiNJda5JPN6ssgy4k/dXF9jGjUxlC11EKDTyfVyp7wHGxkPjsiVw++kbHURSFmHlQx9LFa+88478cQTT3gc1rvvvht33HEHSOtMmzRpkvjRIBFCxFaxEfhzGGBx5Zd7235Lbywuvh29+w1Bly5dEv+jFPHg5QtkBGQEZARkBGQEZASShQBTUilV4WaxpQ5ir169Ers/CLJPQc5ZQI/pgDo8AiIylrIelxFWGiOaBQUFYORUSvqE89ywYYOojXTPmfWRlOcg8Uu0+qx0hqlvz7G4I0uMHA0dOjSoVqWvZixTX+loM/rUlIxMwMRPypoqg2wqrz+/b0zZDuaw0kGlr8HIarTfq1TGIB5jS1mH9fHHH8e4ceMEq5a3w0oHlg6rO8L62GOP4dJLLw3bYWWOuLsAmgDqLEtRcOx2KB219RMltjaYd3gidJlt0KlTp8T+GMVjFeU+ZARkBGQEZARkBGQEEooAnbaNGzd6agVZI8gUVtZ4JtKk9ikWdRfszfsAdmWO5K2ZRkgHlVE46saTNZaph24WXl7EaA43yMFqcdmeup50kLzTFt0ElO7+qVHLVMZgdvDgQVHiRRxJ+OQeCzfoxJFjDGV79+4V6cpuY9pkIgmhQo2nPj5nVNpb6sd7DFxLqZTq+hinfE8XAnRY+d4IJFPDzAY6q4l2VJnqn5QyhgQtfMo6rJ999plnyiy25yngJZdcgunTp9dJAfZNEQ6FE7/kTKdwG3W/SvctRa5mI9KVZSi35eOApRdUWhczHhdYNhkBGQEZARkBGQEZARkBpvcxMuiOODIFk1HWRJvWthXp1t+hchyFVdUOFdrBsCuk0wa5r/Gti/N1auioMlMtXI1OOq1r164NGCVyO+9uZl/v+5H1lDXAZAP2NTpY1AoNl0CJuLNMzL2PY3SVjLhNKcrKKL87Su6LJ50fMijLljoI8J1BoljvOmPv0dGJjCpLNMIp8kCpISudpKzD6r0O3hFWFt2TLODRRx/FF198gd9++w0PP/xwWCdzvmvL0z7mlUsZw/PDhg2THdYIvxBycxkBGQEZARkBGYHGjMDq1atFxMRtI0aMCNvhSjQuwfY17nvTwWY6c7jOqvs6Ooks1QrEZspILtlpfQ/6KbnCP1ImxZoaCiNGWBcuXOiJ0Hbr1q1JRRV9SXy88SKfCzlfZEsdBPh9oa/hzYTtPTqZJCu8tWoQDiv1uZhuwi8iI6R8UfG0j8Z04GiNJx5kGpYyhubpsCaCxj3a8crXyQjICMgIyAjICMgI1C8CviQqZPskUUoqyIgE29cQtX79+on602iN0b0dO3ZEe7nfdQwOnHfeeRH1x3Ri7guZXkxjKjEd5aZCVMO06EWLFvmlmDJKTecnnNTqiACXG8eMANeMmRnehz3MLmAqML+TsoVGoEE4rKGnEV0Lphp707Z790JiAb4Ao5LLiW448lUNFAHb9pWo/OVd2I/shKbTSdCdcTOUxrwGOht52DICMgIyAjICoRDwjhpyv0B9RB6s17clel8TrP9o5s40xWgCD4yy0ml1G1Mq+/btG80Qwr6GqdbuIAdrZ2Nx/MO+qU9D1v1S3pGHJm6jg0pel969e0ccNY92HPJ1kSNAh4up8Xx2ebjCuu14ykRFPqKGdUWTdlj54uFppJQxpYUR1qZyYtewHtvUGW3lL++gcuHbgLXSMyhlVj705z6EtK51xaFTZ9TySGQEZARkBGQEYkGA2V5k/nRnezEddvjw4fVeS5nofU2w/qPBMxZWW2/nmdEq4p+IrDgSS7EUzZvsiXOlFiyldZLFdULSHpbB0XGmMaWbTipZm2WTEWjsCDRph5WLy5pYd1qJ92IzTE/SJdlkBAIhwMhq2bsTJD9W5bWDcdwUKI3NZQBlBGQEZARkBBohAmThZZTPzf7JiAklYurbEr2vCda/1PzduqEkX/I2RleZyRatk8nDAtYGMkWYRsInSuMw4h1Po8wipX2kLJn1s0ePHhXzdZP3UNaH+KVCKno88Zb7khGQQqDJO6zU9eLL6NChQ4L+nVpkRUVF4EsoGNW7/DjJCFR88zSqVn4uCYQiTQ/j+ClQF0ShDyxDKyMgIyAjICOQ8gjQcWAt4f79+8VYKW/Dw246Evn5+QmXqQgEkC8pFJlB47mviXTfxDRWYrR+/XpPRJq6q9xnMY06UvIn97x5UMDIp7umlg4wuU7IlMv+Q5V00QEsLi4W3fm2JxsxPyOJFbVo3U6xL+ZMx6WTzjpmX6biYP1H+nDz/iS8co+XPCunn356yDlGeh+5vYxAqiLQ5B1W98K49cCifXGm6gLL40ocAqbp96N67Y/SN1CpkTluCtRtE1tTk7jZyT3LCMgIyAjICIRCgFIt3333nV8zOkuM9iU7+sUo5owZMzwMuqxtZNpqIiyafVM01wQbOzexX3/9taTGJWtMKZnjG3HlGFiD7Bs1ZXvWwm7dulU4174R4WDj4N6RMkFkX2YpWaD+pcYTztosX75cjMtt1Fqlwy+bjEBTQUB2WJvKSsvzjDsClpVfwPzNU5L9KjNbiJRgVbO2cb+v3KGMgIyAjICMQGogwGjjt99+K6mxyOjhoEGDwMhfMoyOGKOr7hpH3veMM85As2bNknH7ersH2Ve3bNnid39myZ144omCkMjbSLbJyKyvLqY7YOF2qqOdECO8ZIN1p4q7+wk0nlD3YZSXkXx3lJfredppp9V7vXSoccufywjEEwHZYY0nmnJfTQ6BY8+dDWfZIb95qwu6wzhuKhRafZPDRJ6wjICMgIxAU0EgWH0jU0RZY8h002QYnWcSQfFvGtOSmTYa75rOZMwlknv8+OOPOHz4cCSXRNSW60dWXqYJe1s0Di6lZ6jbG65JsQKPHDlSpJ3LJiPQlBCQHdamtNryXOOKgHXrcpR/cCvgcLj6VSgBp+u/FZp0GK58AZqOA+N6T7kzGYFURMBZXQnb9lWwH90FpT4bqja95OyCJC6UjH8Swfa5VaJlZCKZ2caNGwWLrDtCyChcQUFBJF00yLZffvllROm7oSZJLhPWpNLh5x+yAEvV4DKFmKnfJO4kDwojoSSC8o2set8vEhkfKVZgphQzbVk2GYGmhoDssDa1FZfnGxcEnNZKlL93E2y7/xL9KQ3NYLj2NZS/NQ7O6grxb5rOg2G85uW43E/uREYgVRHg82766E5Yt6/yDFGhz4bh8uegKTo+VYfdaMYl41+/S0ldxbVr10oOgvWrlMdLRoSVzg1rV91po3S4eO+mYPGMsHKtRo0aFTVs3FSTRZl/Sxmj3Yx60xEOZTIrcCiE5M+bEgKyw9qUVluea9wQqN6wEObPH4TTWiX6TD/pCujP/ieqln6Iih9eApxOiqQhc+wbULcfELf7yh3JCKQSAozsmb/6Fyxrf4LCZ2Cijnvsm6DEk2yJQUDGPzG4RtIrU0UpNSLloLCWkU4j/0600Wmm80xjreSQIUOaRHSV8yVLMEmJfFN2iQPrV311UqkIsW3bNsn2lDPs2LFjTMsVaDzuTjku6s+SUZopwlJknzx44HPl1vmVWYFjWhL54kaAgOywNoJFlKeQfARKJ18I+5Gd4sYKrQHZ934PStnYi3ej/J0b4Kipa9UU9YfhutegUCWHdCP5SMh3bMoI2A9tRdk7N8BZUSIJQ/qp46AfdntThiihc5fxTyi8YXfuS4rjfeGAAQOE1EoijQQ/dG7KysrEbZqaPqdv6qwb606dOoEOqG8Nb6TtI127QP379kNHlU4rGX99nVaZFThS1OX2jR0B2WFt7Csszy/uCFT9+gEq5r7g6lepRsa590N7wsWu/3c4YJ79FCyrZricWV0mjNe+BnWhXHMS94WQO6x3BGy7/0TZOzcC9mrJsWi6DYXxyprvSr2PNsAA7FZUrfoK1b/PEjW4TGfWdBgA3dAboMxulaqjFuMKhb+qRUcYLv8vVHlFMc2DB3CVC9+GdcsScTihym2DtL7niveeQqONqe/GcjGdRdYyMnq3fft2lJaWiqmxZpEpoIykJcp27tyJpUuXemonyYxLZ62pGetI3RFJpvaGSruNtH2keHr3T6kbRuPJ4My/vY2fUSeXKcD8Q4eX0WJ3LSyfHUok+eq8Rjoeub2MQENGQHZYG/LqyWNPOgKOsoNig+4o3i3urWreAcbxU6DMyPWMhZu7kudHeQiYtCdchIzRDyd9rPINZQQSjYBt/waRUeC0uFhJfU3b5xxkXPxEoocRU/+VC95A5YIpfn2oWx+HzBs/iKnvRF8cKsIq7q9QQn/uA0jvfyGgVEU1JEbRrTtW+6V9p59yHfQj7oiqz8Z8ERlr58+f70k5zc3NFWzBiZK3oayO20Gm83Peeec1Zngb9NzohFJ6iDI84crnyKzADXrJ5cHHCQHZYY0TkHI3TQOBqsXvo+LHyR5nNOP8R6DlRtDHKuY8h6qlH7v2i2otMid8AFV+0zvxbhpPRROdpd0K86wnYPnjWwBOSRAU2gzoTrsB6SdfKbIRUs0cx/ai7N0b4SjZLzk04eidOCbVhu0Zj33/BpS9fyuc5mPBx6hUQdN+ANIHXw1Nh4EROa6W32bCPPNxyf6VmfniwI4RV9lqEaBTsmrVKo82KFNS+/bti27dusUdJtZiUlOUxvsMHDjQT3c07jeVO4wJATqqPNRgtHXv3r1+tbTenfOw4+yzz47pfvLFMgKNAQHZYW0MqyjPISkIOCpLUfrscDjtNnE/dZveyLzhPcl7M/Ihallravu0vc5GxiVPCiIm2WQEGjwCTqdIi69a8mFYU9EOuBgZo+4HVKnltIZKqU3plGaHHWVTroVt33q/NVCk6aAw5sFx1JUJ4jGFAtrjL0DGeQ+JiGnVL++IWnxNp5OhO/NmKI3NvRo7YT+4BaYvH4H9wCbpdVapkTluCtRt+4b1HDSlRnRav/nmG48mKmsUyT6blZUVNxhsNpvQXS0uLhZ9ZmZmikiuL8lQ3G4odxR3BA4cOIAFCxYEjLZGIoMT98HJHcoIpBACssOaQoshDyWFEWA06ev/wPL7N2KQJFgyXPm8K1ohYU5btWARrl6/QHyqNObBOG6qzJiawkssDy18BKr//kFEV92pwKrm7ZE+6Go4K8uhyMiCs8qMyl/ero38KdXQ9hkF/dl3QaGL34Y9/BFLt7Tt24DydwOnNKf1OguGS5+O9TZxv55SNhWzn66JbovQGrS9RoosDkVGNtStqYPbTrx/qn59H7Y9f9cZgzIjBw6mcdtqa4+VWfliDWGzwrZvHWx71sJRKh15dndGx5jvNblGX3qJqd1JnVar1SoaULPz1FNPjVstIp2dhQsXeiJ0PXv2RO/eveP+vMkdJhaB2bNnewizfO9ETdjRo0cndgBy7zICDQAB2WFtAIskD7H+EWCkoYwb24oaIo32J8B47atAEPZfEb2ZOtYzeEYwSOQim4xAQ0bAfmgbSl8d40mLZ11k5oQPoW7Vtc606PAIZ7BG+okf0pGiNjHJyFLBHOVHxBjdjN++Y1LmFIoIYqqRL1Wt+BwVsyd5UrFVBd2FhJYi3SgJa9XCt1G5cCp4kBZPYyqwcfxUUMJINn8EmPpJMiTKnLgtnqzBjMzRKaYxEnfRRRcJSRvZGhYCv//+O9av98+U4CzIIkymY9lkBJo6ArLD2tSfAHn+YSFg+mIiqv+c42qrTkPm+Legbt0z5LWmT+9F9bp5oh3ZR7Nu/UxEW2WTEWiICLDms/yjO8GUd/FMazMEoRgjkVJm27sO5pmPwX5ws+djdbt+yDj3AajyEyv1EQ6+tu2rYPrsfjiC1ICSYVd/zv3QdDix/lP6nU5U/z0X5q8eg9NmEVPk+AxXvQhVs7aBp+x0gGtBnWjr+p/DdlwV6jSoWnaBIiMXtq3LPfd03yjjgn9Be/z54UDdZNtYLBYhOVNS4pJ+ihdrMKV02K/b+vXrh+7duzdZnBvyxClLtGTJEnBNvY0R+cGDB0Ov1zfk6cljlxGICwKywxoXGOVOGjMC1m0rUP7eTZ4ppg+8HPpz7gtryoyylr83AU6ra3NJ8hn9yHvCurbRNHI6UbXsU1hWfSGmpO17LtJPGRt48x9p+4YOVBLm6zAdReX812Hd9KtIS+dzqOl6aoTIOVE27RbhuLgt/eSroB95N13XgH05K8tEdoL9QK3Tygirpm1f2PZvDGs88Rl/3SGS8bv01cvA8XksTQ91yy4i1dnbyVakG2C84nmo2w+IELP4Nrcf3iZIopwmV82iQmdE5nVvQlUQPpkPDxysG38JPDCFQrCfk2wqrc9IoTNNc6UXfwDb7jWA00WypRt6PXRn3hLfSTbC3kiww2goa05psbIGsz6W/bkdHDo0w4YNA9NHZWu4CPz9999CEomRecrc9OrVy0+fteHOTh65jEBsCMgOa2z4yVc3cgScFhNM3ODt+E3MlKQkxnFvhq1r6LRUoPzD22Db+Ye43pVCNwVk12wKRkfDPONRWLcsrTNddYcBMFz8Hx+SFyDS9g0dw2TMl9iz/lDnBxEAACAASURBVNqbCVehSYeWzuawW8OCkGm9Fd//D5aVrkMHkocJyRrKNanTQvbhKD+MitnPoHr9fMm2wcYTj/H73pTSU6ZP7hZRR9cXUwPdkLHQnX6TmJuzyoTK+a+havl0j3NGx00//DYXK3iQUoCQYETZwFF6EOUf3wUyA7teRtSAfgDa/hcI6ZpwzbLqS5i/flKyudLQDAY65m2k6yD5HJg+vQfWzUua5PssXIz9njcJ1uA+ffpEHRElyRJlc6qrXSne1FxlqjGJnWSTEZARkBFojAjIDmtjXFV5TnFDwLplCco/vBNwuE7G0wdcAv15D0XUP1OCmRrstoyLHhdRxqZglfNeR8XCqUHib/4oMHYjte1KH3QV9Gf/s1HBFgwfV/Qytvk6zMUof+dG2A5vk8TUeOULIBNuKLOs+U4cPMDpcDkq+Z1EbSfT3CMx86zHYVk9U4jgRLK1DtQ+3PHXHaMT5e/fDn633ZbWdQgMl/8XUNV1vsmCXPHDS4DD7mpKTdOz7gKfxWQaHcXyD26Hbcdqz20Z2WSEMxore2scbLvW+F2aftLl0I/iuyrw6ti2rUTZexNq32cX/gvafnJacKh1iCdr8MqVK7F5sytjgU7q+eefL6eNhloA+XMZARmBBo2A7LA26OWTB58IBFinR8kHp7kE1Wu+ha2m/o4smiSXYRQiInM6BPmSm6mTtWaZN38smIYbu5VOvhj2I9vjMk1lbmtk3/l1XPpKlU6C4cO02fSTrhD6maJe2iuS6ayuhG3bCtiP7hROo7pNnzoM1M6KY7BuXy1SPy1/zQXsLpZSX9N0GADdaROC9k+inqrF0zyMwMrsAhiv/J+obYzU+B0oZ0qrFxFTpH14t2d0MeP8R8PugrhRI9my+ivPNZrOg2C4+Eko9BLsxXYrqn6bicofXxZR1xoPAdr+F0HT/gQwrVgK/7AHFKCh7/ra961H1covPQdnad1PR8aF/w5IshTq/oy2V/48BSx3oIarslkbaHuPhPakK4RudFBzOlH+0R2wblosmon32U0fiXpm2YIjQFbfRYsWeViDs7OzReon5WhatmwJtTqw7JPJZMKhQ4fATdvatWs9zMBdu3ZF//79ZehlBGQEZAQaNQKyw9qol1eeXKQIiJrTj++qleNwd6BQiA2itu95kXYp2jOFjps8d6SGNbCshW3sVvLMMDDKFw9jHWHOQ0Fq7+JxkyT24Sg9gNIXz4czgDPpPRQ6Raw7ZV0hJUxYh2irSVNnOzpbhsv+C2VGLioXvgXKzrijoeFMKVT/nq9Bml6w/JI4KRoT3y86rHFiq1W16Ajj2NehNIRHZGZZNh3mOc960nxFij5ZgLOCp+hbt6+E6ZN74Kwql5y2G386sbEa62f5rvBeX+8+lc3aIevWT0M7lrEOJMj1rtr8mzwHD/rhtyN9yLgE3rFxdM3axGXLlok6RV/Ly8vD0KFDJSVvjhw5IuRrSODkbVqtVuiu0vGVTUZARkBGoDEjIDusjXl15blFhAAjqyQ08a71c3egzGrpkrfIbR1Rn+7GjHiVvXeTh3iG0SkhQxFhSmVUN6/HiwKlHnJIlDjRdD2lzuism5fCtstV7+trlO7IuumjepxNfG7N+knWRlpWzYCz0iWTFK6x1pORV3vZIf+kTbUGsNs8zli4fXq3C9q/mzTsrLtAKZtozHFsD8reuRF01qWMbMOqFh08H7EG3PLbLDgrXAyrUsaMBzLVak8cE1hexekQGsqUgnGz61KKxXDZswHrNevcy+kEnVZebz+yQzKlWZnZHMax4de3S82FkVWmXlvWzZNMymXtu/HqF6FqWVdCKJq1iOUa6sCKFOWdv4tuSNLE2v6Is09iGUQDvfbo0aOYO3eu5OgLCwsxaNAgwSTsNkZWyQZsNpv9rsnKyhIOa3p6egNFQx62jICMgIxAeAjIDmt4OMmtmgAClfNeE9EpKWMEJXPcVFG7F62RYbNi7guuy5UqGK96EZrOg6PtLuWvcxzdiZLJF0tG+qgXSYedTqi32Q9tEQ6NpIOiUCLrlulQ5XdM+blLDpBOzw7KqDzgH8H3uUCh0YKRNOIhGFlrWFkjmrhCIdI0FVn5cBzc5tHs9PSRpgMojRJB/4yiMZoWi1XMexVVC9/xGw8PcbJu/tiPQChQe98xMMWe6cFpPYf59WHfuw5l0272REjZNppIsW3vWpS/U1db1nscseJDuaAy9h/AQadjTimZVLA6tfkKBQyXPwemKssWHIE1a9aIlN54mBxhjQeKch8yAjICDQEB2WFtCKskj7EOAt41pqy90nQYCIU29npQ0/T7Ub32R2m0VWoRYVW37Rv1ajDVr/T1K+Eo3i36ULfqhrR+50HdqivU7Y6Put9UvJBSIeWf3gPqXApTqlwpjCq1kA1JH3yNy1n3ZTd1OmDdulzUTNrIhmq3uSJiNaQ3xJ9EO5L1hikEBFMm6dy41rmrqFeuXDwN1WvneeoQ+RmjpSTgsh/c4pov23vhQ3ZdMlSTbMe6baXn2Qk4VZUG6oLuUHc4EZp2/VzRQ5VasPta/pgNx5GdUGRkQ1M0ALrTJwAqVUT9k6CJ+MdiXM9A41HmFPh1LdWezwFZe6mNzO+Vx5RqoZfqZs51FO9xzX/5p7Dzv8WzqBZkViRQizRSzHXlgQrsLnZWX4sVn0T3H8u6+S+MQ6QFW2u+40zPZo0/D1tkC4zA4sWLsWvXrrhApFQqRYSVep2yyQg0NAR8fydD7YNctf3LYT+yS/yO+XI3NLT5y+ONDAHZYY0ML7l1PSMgVWOqbtMLhqtegjLG9NqgEVZdFjLHT4Eqv3NMCFh+mwnzzMf9+iDrqG74/0FRD3IZMU0owMWW1TNgnkXpDJdeY1rPETBc+lRE8hviQqcT5hn/gmXN7Jo7KaA/536kDxyTiGHH3qfDhsr5b6DyF0YQg5kCqladhbanMrsw7PtWb/gZ5s8nwmmtlLwmVp3fkP0PGQv98P8Le7yJbkgn1DT9XtgPbAovCq1QQHfmrdCdOj6qoTECygirI2AEdDQyLvh3VH3zolAR1vQUw5/Oavn7t7hS0QGhT90UavOjXmAAf/75J6i3GQ9LS0sT+qtyDWs80JT7SBoCAX4ng+2DpGr748kdkLS5yzeKGgHZYY0aOvnCZCMQrMZU0/VUGC55MmqmSkYETdQL3ShN6sNooGHMpKj7d2PFKJd55mO1MhluN0ytFXI52n7RkToley2C3Y+MpiL9srJMNIu1vo1szWXTJnjqfxlZM177KnhQkWpW/ddcmLi+QVhwVXlFgkAprc85UDAtNwJj7aD5y0dQvX6B31WsHxQawc1ra0Aj6Fo0TXT/kY4nnPaMwFb/9QOqln4M+4GNrnkEEGaJ9XscDB/el6nuTJnWnnCx0HON1KqWf4bKH16UZFGOx/pGOp5Q7UUmxfu3ePRsGd03XvcaFDoJxuVQnTWRz8vLy0VNKjdfvkbipYIC/yyDLVu2SLZn28GDB9epeW0iMMrTbMAIBPqdZBZWWt9zBHmgrzHTyLrzN7/afqWxuet3L6+oASMiDz0cBFLWYd2/fz+efvppHDt2TOiLvf7662D6C1n2XnrpJaxevVr897333gsKcMvW+BEIXWMaZQTUbkXZ+7fWpq96Q6lQCPmOzLFvivTNWK3srfEBSYW42cu88X3BAuung0j9S3cdIzfCvqm0vgOLtH2sE6u5XpCxvDcBtj2udFj+ABmueVlIgMRi1Iwsn3aLJ7KoKujhIq1KN0TXbaT4hGzvBBwOCJKpPYGjJ9o+o6A/98GYDj6Ek/DBba6UYz4TrFVNNwodUUrgxGqJ7j/W8QW7XkS3WYdeoxfr2zYeEUopfFyJBK5sAhojuLozbg4/5djpEDIzlQum+E8vzusbb/zFIRw1emlNoDY/HvhRnobyNm7WX2qpMkrK9F5GTX0t0vZRjVHUslNnmc+xsuZ3KKqe5ItkBIIiEGwfFA10sXIHRHNP+ZrkI5CyDuuGDRvQokUL5Obm4o033kBZWRnuu+8+zJo1CzabDRdffDG2bt0qHFn+O9vK1ogRcNhQ/tFdsG7+VXqSCoWoi9Sden1ETgx1LM1f/Rt0iNzGtF9RA+dwQJlbCE3RCRH1GWwVjk06E2QMDmSsA1MXHS/uSSePKS+sXaz6dRps+2pqHPM7I/2Ua6HpeLL/poI1oJG0j/MjU7XsUxexVI1UC0lihIPmpSEa1S3tVpi/+6+ofXRtjNUiksU1j8gixSdEe7L8Mi2SZEqUIWFKZ0BL0yF34uKoIm++fZI917pjJRxH94hnRF14HFTN20cERbDGie4/bgP16ShZNaB18cmE01SMykXverIKqJmb3v9C6IbfHlJv2Wm1oPKnV2BZ+blH7ocHMdqBl0Opy0rI+sYVf7sVpVPHgpkVNHVhD2Te4D54i+udGlVn3NOQMZhOq8FgQH5+ftBIaaTtIwGLesKVP0+FdcsywVyuzCmEtu850A4YI9ckRwKk3DYkAkztLXnu7LrcAyGvCt4gVu6AGG8vX54kBFLWYfWe//Tp08GUmIkTJ+KRRx7B+PHj0b69a3P25JNPYsyYMejcObbawiThLd8mCgS4oauY/ZQgjQnFlqrMLoDhyv9BzVrTECl5TDEuffPaOg6kSF+97rXA8hhRjN/7kvK3rxdpLWGZQglNu77CUXVUV9RJhWG0N5NpMD7yFiTvKXtvAhzmY2G1D2scYTbyZQVmqk7WXV/HTS/Sabeh9KUL4CjZ5xqRYA3+NCLm5kjxCdg+TQdVq26ug44A0Txf2NSte7oi6LIlDAFXjemNcAQ4FIpHhDXQ4K1blrq0lmvqOdlO03GgYM8lW7OUkUSEZG/WzYtrP1apYbh0EtJ6nJEwnOLdMWufqVPr/i4YxjyDtJ7D430bub9EIOB0ouzdGwT5mm8Se/rga6E/685E3FXus6kh4HQKSTDTx3fBfjQI6Rizx0SWmZcx6C+IF2uzWLw/TuR7vaktUyrPN2UdVg5swYIFOHz4MHbs2IFrrrkGHTt2xN1334077rgD7dq1E7hOmjQJo0ePRo8ePVIZZ3lsUSBAYhlqJ1qWfFjL8BlGP6wLTOszCrrB10KZ20byCuvmJTB//Z9aPUiFEmndhkI/8h4os1uFcZfompDV1DzrCf8aNbdzHYF8CR0gMiR7G51htzai7wjTjhsmdCcTYSJN8pN7YNvhYgXmBp01v/GW7SGDsGn6fR55kkhZg81fPgzLmu8kIYgUT8lOAqwjI8yMNDPiLFviEBA1pjMeRfW6+X43SUYNKKPs5lmP127IFApoOp6EjHMf8HsXOY7tQ8W3z6CaWSM1hx48cMs4/xHh6DYkowwPD8rsBzaLYZOd2njNK3HLTGlIWDS0sVpWfyV+k6RM6P6SbDDA72hDm6s83vpBgIfMlPXjfo7v6EAW6Hcy2Hud2uGZN30YE3dD/aAi3zVSBFLWYfWeyOTJk3HgwAE8/PDDeOihh4TD6o6wPvbYYyLC2r17XT3HQEC4JxwpUI2nvRNp+/+Cbu0sqMoOwNqqF8x9LoVD3yxOU4y0f4n2vS+FwmlD5s/PQVXikoDxmFLt+k+n3VO/ZzfmQ2G3QmkurnsCp1SjfOD1cOpyoFv3tWe+tpy20K/+AAqPc6hAdev+KB/yf3Cq/OuH4gSMqxuHDRm/fwzdhu/r1KRWdhmGyh7nIX3D99Bt/RkKssCGGbkLd3wOjR7Fl4Virw23t7rt0jfPg2H5VM8/WtoNQvkpt4WutY30dk4njEtfh3ZbLTmW6YRxqOp2Vlg95X5+I5QWFxlU3EyhhFOjQ2XH01DV7WzoNsyRXF9z/2tFKrOvOZzAir0O/HbAdXrcu4UCg9oooQzC2VNeDfy8w46tx4BcHTCwUIkuzRR+ERL3vSJtHzds6qEjRbUZWfOfhvro1prvmAIObQbKT70b1vzEH2wqKoqR/cO/oTId8szemZ4Ja/OuUB/dBntmS1S3HYj09XOgKt/vaePQ5aBk5H/i+C5OLvjpm36AYUXN+0WpRukZD8La8rjkDkK+W8QIGH95EdpdyySvcypVKB3+KGzNu0bcr3xBE0PA6RC/e9wL0CwdhqCyx7lI27UChqVvQOErBUaZO5YOeXFzcB8U6HfS/73uwtepUODYBS/DkZHXxACPfLo6nQ5t2kgHcSLvLflXNAiHlenAL7zwgkgHfuedd3DppZd6UoDpxP7jH//wOLChILRarSBLX1M166K3oV4zAwpqW9aYQ58L+9BboOl6WsywRNq/ZPv0TCjsNiistSdxPHnTHDcMjj4XwqnSQl28FYqqcjiMLVybUIcDaZt+gnXlZ3CU1W4UmRYsGEMDRC5JCqQ58TJY+18BZxIlZdSHNkBd4kqLsWe3gbVFNw/REp1V9ZHNUB1YB8vy6Z5oYqyL41SnwTHmZahakEU2cgbTQPdn7Zpy5gPgDwqN/Tsv+i8c6YlhCuW6K2fe75Iy4Q+WRgf76CddmqMBjelIO6GafjsQQBImUnzJVqw96XLYW/aALa+zGIfbgq2v931KK22YtvwYthQz3anW2ueoMHZgDnL0/g7un3vM+HxNOUprv8LQKIHBRWm4qK8/u2Kk7SPFIRXb8zukObgOyvKDcGoNsDXrBHuWP/tqosauNB2CcsFk2LZKOwK+96X+oGPYP+Ew5idqSAnvl5grpt8mtH7Fe62wL1SX/DdkaUbCBybfICgCyp9fhuOPWdJtyGJ+yfNAiy4yijICARFwmI7CMecpqPfWcoGwMQ/hxAFxjY46/42ZLpoBl6K62wioSvcF3AdJ3cz9Xlcc3IDqFZ/DaTG53jUdh0A5Mg5cGY18jdVqNTIzYycPrS+YUtZhffvttwVjXuvWrfHee+9h586dIrr666+/ij+sZ/3yyy+Fnhn/nScHsgVHwLp1Bcqn3STZSNWsLYzjp4J1h9FayP6vex1KY+0pmEvD79aQt1Pos4VkjabTySHbOs3HYPr8QZeYfagIpUIJ3Rk3QTf0H3F14EIOMoIGFT9MRtXi96SvYLTOr07XWaeGzvdCOui6MyYgfdA14TOYBhmv0EZ77yYXY62bFfjalwVpVCJNsAa/fwtYA0gLyhrssEPIhfz0SkD9UtFJhHimn3QF9KPujWman686jFl/8IDF/wDhrONyccXAug5MWaUdk+bsxL6SKslr7hjWBv3a1jInh2p/1/A26N/OGNMc5IsDIOB0oPzTe2FdvyCgzA7XXdNpoEifDcn83QCAtvz1PcxfTPRETYxXT4amyykNYORNd4gkMiz/8P8k+SHIPk7JEHUrHqjKJiMgjQAVHCoWvhX8GFyhgLpNH8FmT6c1JnPYUf7xXbBuctX+8zkVnB7ycxoTrKl+cco6rMXFxViyZAkcDtKsQ9Sp0sgQTIe1tLS0zr+nOtCpMD7zN0/Vsqz6DIh1n8ZxUwXDY7QWrP9o+lRm5EB7wiXQDhwT2QvObhU6lRVzX6ytUfUdgEIB/dn/FHqYqWwO0xGYv3gY1m0r6gxT3a4fDJc+7UcOFai97xwp1aMdcAkos6JI00cNQdWyTwTOtazAF0B/7gOxswKHGpEUa/Cw2wR7stuc1ipUr/lOPPO2/S6G5UAWKZ6B2ocatvfnFpsDD87YhkNl1ZFcFte2p3XNxvVDkhd5jOvgG0BnlDgqf+cGUCtWylwHLa+LDVdjMEZaOF+Sq9B4cGW4+sWY3jGNAZdUnwMPHX1/Y9xjpt614bL/JoyIMNWxkccXGoHSyRd5vvOS77mWXcRvs/a44UCcMtnsBzejbOpYz6G1putQGK/8n5zREXq5GmyLlHVYGyyiKTxwslFWr/1ReoQqNTLpsLaNXtPW9NkDqP77h/ggoFQJnU11Uf+o+ws6njjMN+qBRXFh5S9vw/LHt6JGV9t7JHRDrw8akfFun9b9TDiKd6N6/fw6qTkchiq3NTLGTBKSLJZVX4mRpfUdBd0pYwNHYBmxXPYJLCu+gL2YNcau2ktlZgtk3TkrbqzAoWASrMGTLwTZnl2mEPNJO3400roMgWn6vbAf9a2BViGt66lQtuiA6rWstQmNp8PpxN9fvAr9prmivanjcPS+9DYoVSrJIbL9938fw88bXfJFgztl4dzezUCtRbvDie1HqvDzhmNYvr0MdFrr0xhdZZQ11e2Y2YYvVh/CX3vNaJmZhrN65uL4tsZQROD1Pi3b7r9Q/i4dVulDCU3302C84n9JHycrJIjl7DVHcKCsGj0LMnBx/+ZoZtDEPJbKBW946ckqoMjIQVqXU0Q2izKrZcz9iw6cTli3LkPVovdAaTISWwXtP9L28Rllg+jFUXoApS+OBt+nwjQ6KDOy4Cg54Bk/U9aN17wMHmzLJiNQFwEnjk0aFliuT5OO3Icp5+bD/BsHGCt+egVVv9TychivfAGUuJGtcSIgO6yNc139ZuWsMgl2Vf7ISxmdDUZYVc2i37xaVs0QzLvxsESPJx79x2OeSevDYReyBZYV00UaTZ0NNH9IfNKn1e37w3Dxk9IR3C8f9X+OlCrBCpzW48ykTYk3qt6wUDim3lIiYgC+c1JpxKaZUWVN+wGAyr82VGrgJRU2vLFwL/7e66rPdVv3Vhm45bRC5GTU7SdQ+6K8dGTp1Nh1tApsI03On1ToxM2uPbklRhznX/ea/JEEvuOa3Sa88+t+HDVZPY3S1EowZfqyAamtv83DlLJ3bgiY6aEfdR/ST7o86XDP+O0wZv95BNW22icxJ0OD605uiROKYov2kjG85PmRnsiHe3J85+rPuR9p3U+Peb6VC95E5eJpgJWp8S4L1n+k7WMeYAPpgL8D5hmPoPpv10E2y28yr30Viqx8mD97wFVaI8BViXdnxsh/ShLHNZDpysOMMwKOihLBs8GDo0BZJJTnorRXIsxRvAdl797oeb+S6V+wk+sabp1mInBqLH3KDmtjWclg83DYYfr8ocDRVf4e5bZG5rgpMZ2Ab9q4Bc0+vsyP4MgJBRYaR+CrnGv8Nup3HHwcHS0u8hy3sf2GwnPR4+qHwU1ULFb29j/8ZV4UCoj6Q/74xpF8KJZxJvNa27YVMH31b1AsnpEKQUoVwQACtWd6NWWBkmkha2cUCigzcpFx0WM1NdCRzBQIVmMaeJ7hIxpIzShDq8IDI9uifZ5/ROOL1ax7PewnSUyn+PHz20PpU9ccqH1hjhZPX9TBr30y1y/UvUhK9eS3gWt2G0INbsW811D1y9t+NYKqVl2RddNHCYk8BMOVhy+sg5aylllpmHhOkSTZV6i1cn9O6anyaTdLNhdcCeOmQpkZC1dC4P7DHaO7XTzGE+k9U6k9uQfK35sAp8VFcKjtPQoZFz8h0ip58FD66mWu34kaY2aP7kyubWTv0VSaszyWOCDgdMK2+08RBHGUHw7YodCLv+51qArCU/GIZmQVc18QkjnCeHB+2bNxORSLZizyNYlFQHZYE4uv6J2nQDypdJiPQZXXVqQvBRKSj/dwHCX7hcaad2SVp6isWxQvGtKK15imw4nIYF1kRk7Ew+CPWvH7d0J5aKO4lk6nTaHBIU0rrMwYjEWG4bAq/J3PHNtRnFU2E12r/obRXobDmpai/Yqcs3DfuZ3QQWLDHsngmO5U+fNUWLcth9NUDGWzdtD2HQXtiWOSlroayXiT1dZZWY7qv+bA/N1zQmonHsZDj+w7v45HV2H3EbR2RqkUdcraPuf4nbhuOliJrYdcm7SiPB26t6pbx1tWZce6fWZ8tOwAjlXEBx/3pBgdbJ+Xjo7NdejQnA6pEz9vLMGOI1Xi8KCoWTpG9WqGXq0NktI2VrsT8zccw6LNJdhfUg1jugrHFWTgwuObI08ipdO7/a7iKhJqC2th1OCJCzqAznGqGtOnn/x2B6qs0qnTxG9Ejxww4p1r0Hi20WzPlNf9pRZkpqvRJV+PguzAklWRto8EL0YemH1CDULHkR0iRZbvWt1pN4C6q8m2dxbvF8+PlGk1Skw8p11M713z10/BsuoLyf6DcSUcLKvG+v0VKKuyibRvPv860l/7mHnm47D8NjMusMWDuyEuA6mPThwOlH9wm2dvQCKczAkf1Dm0tu1bB9PHd3uY97lvyThvItJ6n10fI5bvmWQESG5o2/OXuKu6oLso0bIf3CIcRJaXkSfCbfwuKZsVwVHiKtEhUVf64GtcB8UJSAd239dZVYbSN6+Bo6b8R5VXhMwJ74Ms/rI1LgRkhzXB62nb9QfKP74bFFZ3G9MWDFe9FJVjGMlwHaZilE25FhRtdpsyp1DUhvJvGll6rVuWej7XdB4EwxXPR+bMOR0wfXqvIDpy2xLD6fgsdxwciK5uQaVUiI0TN5qyJQ6BkmeGwSH0a2M3EsfkPLQw9o4i6CHY+KXGwxpSRhy/WXOkzl3O7tkMl/RvjkPlVnz9x2Gs2F4O1qLG09RKBcad0gondciEVh3d9yLW8dAJf3buLtjsrrmN7JmLq06KU11hrIOTuH7LoUrhsNLpDmbUrKXTPvy4XHRqocNLP+3BxgO1slgGrQq3n9latPG1imo7nv9hd9jtEzDNpHb58vw9WL5NWouYzyjfu51jeO8G5zJQIOOCR6Hte26dGvlNByvwwo+7UV5VK+/Edbx7RBtx4CDM4UD1pkUwf/UvEf2LizUwLoO4zLmmEx6gEEuXKZAx+mFoT7jQ7xYuFuE7astGFEpk3vAu1K17xXM4cl+phIDdhsr5r6Ny0bt1RqUqPA72Q1vrpOIzGq9k5sQVz0PVnJJ5yTdypzCL0F3axMNA3RnSWR7JH518x3ghIDus8UJSoh/f/HrvJpouQ2C49KmERVptO3+HeeZjsB91aX3ypcLILmU4eALlNmqWmj69B2SzFKZUI33QVdAP/7+w2NasFgtMP74M54qPPX3+rh+Ij5vdCItC6/k3bhjP6JYDXVrtRn1/aTV+2VTryHvjo1Yp8H9nthbEKrIlDgHTXWH2wAAAIABJREFUFxNR/eccyRtQ1zTNh8CgetOvsO38TbI961dJWZ9MCzZ+qfEs3VqGqYv21qnd43h5QJKtU6O4wuqXahtoPp1b6HF8u7qnuKy33ODlKHlfO6AoE3cMa51MePzuxUjiS/P24K89Lv061uA+NKoIrbICRx/rc8B/7jEJRyaUw+oeIxMVNWolqm10fOqmLWbr1XhwVDsUZte+l4jHGwv3YdUOss6Hbl+fWMTj3jyweXn+XqzaIe3w5WZohMOanxn98xCSy4C/RZ1PEayhmqL+YGT1qe921qlRds+1bxsDbj2jNTT7/xLyXtUbFwWVK1Pos6DtfxGU6bXfSzIW0zmTMsFlMH4qVLnRczfEY12S3Ydgc552s4iWifdffkcYr3sjIBu/ZfVXqJjznKcumQfexqtehKpFx2QPXb5fEhCo/ut7mGY+XtcxlbivMitfSORp+51Xr0znzopSIXNn27dejJKZK5njp9RLBksSlqfJ3kJ2WBO49JXzXkXlwrcl76DQZYkvlCq/c5xHQPbEFTB9eHst6x+1/tqf4Iqcev2Qu2/sKD2IsjeuqhNpo8OaPuS6gLUqjHeUmK34ZfYMDFr3PFROV9rkAU0hXmnxIMpU2Z55saSOBCmM5PhWvjwxe0edyIY3GMZ0NZ65pEPtCXuckZK7gzgtLXt3Apw+UdZAtSeRtk80xpGO57FvdmDzwdrIW7DxsRZUo1LAznodnwgfD2Dul6gx3XPMIjbfZZV104gDtU80PlL9M/X4kVnbPI45v5vXnJx6UVZGPu//YmvAlOwMrRJWO8TaxDsa7sbtvD55KU/sFMkzxAOAF3/cjeoAEet2zdIxcVQ76GNME5fkDpAYKAmnvs0eg1nrpL+TORor7sz4ETl/1h6IurrhL4lP1D0IN0Gg8bCOmNwNjUVWKNxnwbLqSzB1241hxoWPCacjoDkdqPjuWVQt/9xzjap5e1fqZZp/1kK445DbpSYCZW+NB7MDA5pCKepEMy56PGWYo6v/ngvTZw95nk/d6RPAP7I1HgRkhzWBaxlURkahQFrXoSK/n5Es4bgqXdFHV83rSlfNa7N20HQKXvPq3R4WM6pWzYCz0qVTS82r9BMuhm7YrZ5oLk+0mRrI9CuSbLBWSLNvjauA3nTUtR1INyDj/EeRdtwwcQLu3Z6bmoUbS7B/zSJcvOcl6B2uaE2ZKge/n/AIDmZ0xsaDlWLTzv5P6ZSFYT1yxebf18j8OfOPI4KFle0z01UorrAJ+Q9at5Z6EWnN1IXH6prA5WycXTsdsG5biarF02pOJ501tSfXiufOr/Yk0vY1qDHlj+mdNBIJ+daM+oIbdvsIx3Pzh5tQXhW4JpWRfdZN9yzMQNeWelFruu1IFb5dc0TI0XhqTHs3Q69C/xpTPrbr9pvDbl9fD9VHyw5izt+u7zq/l4w8plL6Pd9Nry7Y42Fn5uFBM4MaZZX2OjW76RqleK54CMH6x62HKz3vjnhg26+tAf8c0TYeXdV7H/xOMVWaRFY0pqVn6lTiQMB9IMNMgzEntMA5vZvFNF7BHbDwLZCASXAHkLuh0yDYti5zaSJ70u0VOJjeFvP0Z2GXtj2KLFthcJThqLoFdI4KnGxagNbVO6Dwck7pZGr7nY+SHeth2bYC6dUlqDQUotnA82E4WZqbwHs8zCrycDco1eK3UXcKD2ebhlGupmzKNZ7feu5BjFdPDixjVgMLa7Ervn0Glt9medaPetS8XpXXPuQ+pWmg2zhmeWzSmYFlapRqGC9/FprOg+OmqRoX1JwOkbrOFHaxh9VmIPPGaRGlKTurK2DdskxoypLLRd2ur3i2ZUsNBGSHNYHrUDn/DVT+PCWsO5DJNK3fuVDnd4Z5zvMSNa8vCrZTX5OqkfW0USghmFvPutPjeEjVCnVsocM/R7RB+pb5deoAFCo1jlz4Jv73p75ObRH7z7Mdwm2HnkKuzVULaFdpUT36WRT2GxLWfAM1sjmceG3BXqzYXpuydmb3HIwd1CrlNRdjmngjvThYzSglSXwPMSJtHyls/5m9I2DKLjUo/z26fUwMqZGOp77a8xCK7LvFZhfpGp1VshKTEKq+jb7MJysO4ru/XA41jaUBrEGVOvTyHi8d1mfm7AKjs/EwljBcP6QAA4qMKc2mHGqu1LF96rsdYBkGjTjeenprIWHDd+59X2zFoTLXZzwc+M+FHdA2tzZ1OlT/4X5Op6fyx5dRtfyziMne7AoV/sw5HcUn3YbCvCx8sOxAnd8l9++Yp+Y1wKCoN1o2+ULY3frNCiWybv4EqpbxznYKF5UktnM6Yf7yYVhqykC4qTdS77zwuLAG4awqF7wXnhIir6tc3BzS+5SwOpcbpQwCwTIk1G16IfOGaSkzVu+BuFivb4LT4pKhY0mT4fLnPcGgYIMWz/ZHd9ZRlWAmpOGyZwRJnmz1j4DssCZwDUQh+GcPxOUO/DFQF53g1xdrDXh67GsKjRa6Ybch/aQrPbWowWqFyFhKpk39X59j4K4PoHG6Ni9HNC0xJe8ukerrNp58jz8yWTD7ui39zFuh5yl1mPqWwUAxWex4df5e/LXXFbllSvHFx7fAeX2aiVpD2RoOAku2luEtiZpRbpgHdcwC0769rdxiw9KtpX41pmw/dnArDO1Sm2oeDQqfrTyEr30Il9gP+x83uBVOjbH/aMZUH9cwEvzl6kOY9YfrwInRtltPL8Tx7eq3ZpypvXP+KsanKw96gnB8L91+RmFYWRYW1qT+sg8rvQ683PiyhpXpzz6qP/hzt1lExQMZ2/dpbcA5vfNCZgbUx1qGuqfF5hCHgKt3lnuaMtX5ouObew4A1u4zi+ir29HnAcbdw9vAkJ4YBmketAqm0fU/+6f2Skzob10/zM8chS3a4PIY7ppXKXZh726tlPb69F5wk0pTt+0D45UvCB3Sxmys8aPD6SaBTOs5wpXWqQ6/ZpkkjexDyjRdToHh0qcTxs3RmNcmVeZGVmBmB0ruK9Vp0J/3ELT9RqfKcOuMgwdi5s8nonr9fNfeUZcJ49Uvg052MGNk1fzlo7Csn+9XtqY05olDnfoilEpJoOtpULLDmiDgecLDkx6e+NSaQpz0qPLaQd1+AKzr5oPCy0JWJM6MpN41stycVtscePfX/fh1S02qcIB5K+HAZcXv4GQTNxIu268pxAv5/wZPuJmadfXRN9G3YkXNpwpo+1+AjPMfiSuSR0xWUQvoPvVn5IcbKKZqJtqIFyN9TP+kf0wnWXaTo0M9kprRUHcgaygjoNEaU3of+3q7iCi5jc4II0qM4l85MB9kSW0qRhzu+WwL+F2jUfZl0sWdJKV0koUJSw/+9+Nuj4wNo94PjYqMBMhcbcdzc3dh66EqOPleVQBGrRq3n1koDuV8Taq9SqEQdbFej4q4bMRxubi0fwukpynFO4Kf84nhOyIVHx2O8e3F++uQ2w1on4k7zqxL/kWYpi7a52nHObGumfNNhBHbGb8dxo4lc3DF0begc0gfGDgUKsxsMR6LdaeJWvJQP5OsFaeObJtQ0WFGGmc+BsvvbhkuhSAkZE1tozWnE6bP7kf12p9cU1RpkH3X11Bm5kc05cqfXkUldYUlLHHcHBENUW4cJQL2fetR9sFtcJq9Za8UrpecUgXtgIuRcdbdqZUK7DNXx7E9KHnxAg85G6OsGZdOEpEPZg3WKXPiC8VhgzjAmn4/6LhKWfqgK6EfcacgJa1r3Cza4KRWnFT/Ua6DfJk0ArLDmqAno2rpx6j44UXxMNPSup8GdfsTocopEFpWQofVbhOkN7YDG4Vja107L24SI/ximS56BeuUnUQK5JZDFSgJU08yzVmNy46+jRMqlnhqhyyKdDEPs8qILHsxVE5Xyp263fGCGTYa7dZQ0PPUf/JPe8ANJS1Hr8adw9sI/cpE2VGzFTNWHwbvzUhvc6MGgztlC63HVEiXTNS8E9XvhA82wmyJT3om6xXfuq5bVEOlHuf/ftjtSYnkWp7ZLQetstPQOlsrZDx8I29R3aiBXcTU+9d/3uth4b30hBYY3TevXg5oSAb14k+7PQ401/u2M1qDUbNIjey/fO8dKq8GnRjWTQdjQvZtz2diX2k1vv3ziEcfl2Pgvq1Nbjp6tNJj3f7a/ru1ysBFx+ehhTH8SFWkc4qm/bz1x/Dx8oNglJVG3dq7hreRTHs3Vdnx9Jyd2HnUpa3IdOh7z2ob99pmHp5+uvIQFmw4Jp676w+/iN6Vq6Snp1JDf92bOGjsLsa17XAlVuwo9yM1c18ciRwao4xlZMrd79IOF+mx17wioq2N0Rh1Mn16n2sjr1BCP+xWpA8ZF/FUg3JzCJmgKVC37Rtxv/IF9YiAww7LX9+j8vsX6uxByWEi9qsqtWCEVrfpE5Z6RD3ORNy64qdXUEVJnpoTLkWaHmQQ1xQdj/TTb4IyTQ/rtuWCv4PZHqxZDXYaxgwEVWFPaNr1hbrjQGhqcKhaPh2WP2bDUbwXCn2mp39VjWxkfePQ2O4vO6wJWFH7ke0offlSzwkPTzCz7pwZUtu0Yv4bqApY86oA1GlQeO2qHQ47FHZXdMTXKpQGTM6fiH2a8Oj62a2GIYKa/jMcJty4/2kUWraLSKNU3Ik1tVm3TofCEBtBR7Al4Iaa6WzuqBg3nQ+dU5SQOkNGS6j5uPEAT/vrznhkr2YiAtd04m+xfTH4O7F0G9duT8COuLn0TfFmRMhNuCV14YShBTilU3ZEziU3xf+atR27imtFzk/rmo3xpxSkZFQsNuQju5qO2tPf7RRkRbQ8A2VNisRBTTKNhGuT5uzyrBGfC64108br08im+9nKg/hx3bGQZE50ih87v33KPFMb9pvx1He7PAzKdECfvqijWONAtvlgJZ75fqcnws05PTiqLfRp8UkNrrQ68PK8PSBbsdvOLZuBESUzJIfETWbmuKlQ5XfyfP7l6sP46vfDku3DjrDWXG3btUbIYTirXc+/qqC70ClvbKzBTH0ue+cG2A9scs2Tupnj3ow4usprg3FzCHb5cVOgatmlPr+28r0jQcDphOXP72Ce+QRgd5WC8UBD8J+cfXckPaVMW0fxbpS9cyMcZQf9xsSDKfF958FNlMb3kiqntU8GpaszdWEPZN7wflh1s1HevsleJjuscV56CpqXf/JP2Hasdn3vtQYYLpskGBJD2eKVa9Fyzp3ItdWSjbiv2Wzsh00nToRGV5vSVrp/J85cM1Gy/VpdX0xrdiuqlLXRSGO6CnYHJAlJpGp/jv34JpyL3pQetkoDw5hnROQ4kUZn4/NVhzwELPSnTyjKxM1DC+Ie8eSJP9PnpCwe+oSJxCmV+qaz+u1fRzDr9yPgBlXKAtWM0sl965d9noiQ77WMurH+7tze4dUzM7rLVMdVO1y1anx+6AT945RWcX9+UmkNIhkLGbqf/X6nK71VAYzukwdGWpNlPIyasnAflm4r9RxyD+uRgytPzE+ZNSJZHUmgWAcaLC312kEtMaJHYtJoI1mPfSUWPDd3t4gw0zK0Ktx8WmHIaDXZgj9cdgA/rXelBPLggM8Cv2+xGsfy3q8HBDeBG8PmxjTc0teJ5t/eCUeJ/7tXqiaS/Tz17U5PJN57XJwno8IsHwjL7FaY5zwHywrKtbh0yBsja3D1H9/ANOs/HnZk/ch7kX4y058jP4IV+vLvTZBcL6i1MIyZ5KffHdZayI2SjgAdt6pF76By8TRPNiBTxfVn3AztSZdDoXFl1jU0E8/ouzeAko1hmUojDql85f3c7wRRtheB6c+5D+kDG3F5QQRYxLOp7LDGE00AlpVfwPzN0x4iibTeI2G4+Al/eRCJ+06etwdHN6zEuCOTYbCXi3RcJxTYndYOr7V4AJVK//qrjpaNAdtXqTLEhoNRybOPa4aTO2Vh++FK8D6U9hDlXUoFipqlC03JDJ9T9FRK/WFd229epCEkA9GolOhZwFS85gEjQtyE/7XHhNl/HsWBsmq/9oweOxxO4SCRdISpwFIWSapZnB+pBtUdnY8Plh7EvPXFnnGzRpTBe9agiT2hQoFh3XNwhUTNKK8nMdIPa4vrtOd13pHX07rm4LpBLYOyxvJ2n606hG+8SJaYEnnf2W1FmqhstQhM/WUfFm4q8azPs5d0FJJUiTLKWX3522H8tdcMu92BsqratHHWqT8wsl2ibh1Tv79sKhEHIIGc1sIcLa4/pQBFeemgipeyprDVe74tM9ME+RMJruJV9+rdf74xDYdN1eC/0XgIcUn/Fji/b15Yc+d3kPq3JOlzf1//c0F7tG0W/ubV973bvhnloSrrlKXwEPBfo4vQLEMD687fYCbRC2vnCK5SCXWrrjBe+5ogTvG1jQcq6vyOeSuyshb7yQs7iN+HcEywBr98EezFNdkggjX444YdJaTc15alQq7MfmSnkLlz2lzrqSrohqybfHVtw0Gqto3feglZ3Jr3OzPK7vgqdmfHbkXVsk9gWT1T3Ditz0joThmb0vWTkaGY5NYSeDrKDsOy8kvPflWh0SHj4seR1uPMJA8uvrez7f5TRFg9EWOp7pVqKHRGaPueh/RBV4kMyPKP7nAxYLtrUvVkCX5WkJJVLnwbNsp0MasxRHRW022oIHGTLb4IyA5rHPEUlNrTbvEwDzLnX6TdSMjReN+W73mmSL2/9IDYJDS3HUCb6u3IsJtQrM7D1vRuqFIEPjGWam9X60WkpH+REYXZ2jqpl3Tcth+ugsliQ54hTWidMl3M1ypmT0LVis8kEWJNgHH8FKgLesQRwcBdUX6DNYg7auqrvFuytpWRjQFF/hsbpo8x2ldtq93SsP2FxzeHW8ORtVG7i6tQUR04RYQRQaZKhn1ynxRUUusmjGZ+tPygIPZyO5eUmLjqpHy0yEzDnpqUXG7qO7cIXjO6+VBlnfaU5eD3w60hyQOEge0zBTEMMwd8jfdnRIzReTdxDu97x7DWKMiKv1xHaq1E5KPZc8wiUoPd+FJG5rYzChMS4fxjtwnvLt4P1ov7GutDSa6W7JTkcBFjnS3LBgJlDrj7yclQi4PAojydeM/88HdxnfmmqRQYflwurjgxMsIbqXEGw5OHQ8MZrR6YHxHDui9/AGu8uS5S3zWpMUm9d73bkfzqhlNb1an5tR/dBZK+kIhQcD20Oz4o26z37xif3wUbSjzpz8zCufHUAuglftekxuvHGtymD4xXNVzWYJG2++v7gLW2DILz5u+24YrnoOl4UriPfMB23utFRtmqpR95onTa48+H/twHI2If9r6Ro/wIzDMeETq+3qYuOh6GS56CMjN5GSAxA5UCHQTC03toSmNz6M99wBUdV4R32JMCU5Mcgn3/BpEC75a38W1E0lPd0Ouhbn2c+E64jaRLtp2/wV68F0pdligRIEmq2xzlh2Hb+QesmxaLml+PnrPPDbT9L4w7EWmqYp3McckOa5zQ9mUFZiqF4ZqXoSnqH/AOdFRLKm14e9E+cNMRzLhBl2IwtdodfkyW7EfUeo4qAjdO0Zp18xKUf/h/kqdJ/BIbx7IGJnk/HIs3l+KNhXslp5OfmSYiZ5SucNv6/RWCLTReRskTppLK0jr+iJZX2QW76+aDtSx73KgzPa9ry9ofhFjWYvuRSjz9XV2NTUZM7xnRxk/yhAdAL/60R7Bj0+g4U2c0kihRLGNtaNfyOIcs4vNrUkFJSnX/2fFbOzcedIip/7qvhBtp/3RERs2Hp0BKbaD14/jJXr73mCXCJZZmArhzWBuhhRqthcKzQ54OD0RRg8rfprcW1UbduVJXn9xSRIZDGaPmz8zZGbBZ79YZuOestnHVtWUtNt8/ZJmmcbxjBuTj3D7Nwkt6lWQNvgfpJ10Rarop97l16zJxcC5lypwCUROszG4V13GL/Q/1WXf/6cKf+5+rJ0PT3l+KL5wbk4m44pe3JddO1FaOvCecbuQ2NQgEw5NNuI9jNoOqRYdGgZnDdBTl702A/dA2//kolIIoNK376VHPNWj/AAyX/RdpxzXsKHXU4CTwQtlhjRO4vqzAPGHRn3N/wBNGSkkw7ZHRKHdUI9BQ6ITRUerX1n9jQ/IJpjx6RxCDtY90upU/TxU1Dk5r7QaNulT60Q8jreupkXYXU/t3Fu/H/A3edOsxded3cZZOjWYGNXYXWzysqb6NuAZjB7cUaWyyuRAgXu8t2Y9NByoEQReN0cwJpxYIVtJ4GqPhU37Z52EyZd+MelNDtV1NyiKjQ68u2OthEqXzxbGc2D4zIrKmeI67IfTF9xDJqdwyN13z9XjwnHZxlfqhtBAjlHQwpGxo12zcMKQgpeHiYQiduWJzbV0TMzD6tDGKZ45ZIO6DklAT6d/OiLGDWkV9sLh+v1nUqrpZgH3vd3KHTNx6Rl0Jm1Bjcn9O1uBJc3Z6slqobXrv2cFZg8lEP23JAazcUSZ5G3VNpkrncGtMwx0sNcNNVrz0027wGaPxYHHsoJZg+UA4DODOilKUTbvJhzX45QbHeGv++klYVjHN098UaToYx00VxDDxNqHx+t5NtRlmzduLeykNoQ85fMdSOvkiF3OrhClzCpF91zfxHn6j7i8Ynqzbzrrpw4adAi+xekyJp3SVo+yQ51Om/WoHXw39GbfEzHYs1b/7RukDL4NuxJ1QaORsrnh+sWSHNQ5o2g9vQ+krY2pZgbNaumo41FoR/eQGh/IIB0qt6FGgF+mR3/xxpK4eJGs0NEpc1C9PfM70JhJn9CjIwMXHNwf1CAPZ77vKBYtluO0jnXL1xl9gWT5d/IBoOpwI3ekToMxqGWk3Mbd/Zf5eLNsWXEc2kptwQ6NVK8ETf25qurfSi02ON55tctIFg2pZVe3mtHWOVkSvM3VNsw6SNW5z/y7GzxtLxEaZ9dAkx3JbQbZW1Kb51kRHsjbB2lLm6Jk5u0Q9tvuudBiM6WqxMWW01+0wcD2vH9IKQzpnx+v2jbqfJVtL8cbPez1ZG2SHbddMixHHNQOdq1hqLrlW6/eZ8cz3uwIy7jLayKhjqhsdM1GDu8ckan2Hdc8V5ReM7PE7sWRLGRZuOiYOVry/G4HmxUOXM7rliD60KqXIvKFO6V97zGiZpRH4H9/WIJ539v/7TpM4vCMZVDCLFU+m5jNa6j5g4PeJ37OehXpcdHwL5OrVsNjDHw+zhCae007ISCXCyAROtmkeHNBYq87Mm3APzhghFGU9bj1GlQZKfTY0HQe6fvdyeJgSOVFRIuYaqE/T9PtqtVZ9GwnZmakJk+6xrJoB8zdP1Wpg9jrbxeGhjOy3suSZYQEl/kiOk/PQwmRC2uDvVfLMcDjM/mSenFhjxpMpvJUL3hT13GTG1p44poYoND7fYU//m36Fo+IYUFMnzpTqjAsehbbfeTG9L5hqL8a/eSlUeW2hHXiZKzIcIGU70vYN7cGWHdYYV8zFCnw3bDt+Ez0p0g2CPVfT6WTx/6FqediGdUF0mCi1wdRW2aQRWLCxRKRPx8OYIjpucEscV2gIWefE9L9pSw940s14f0YQbxxSgI4JiBTEY36J6oMbdep2BiKnIpEMo52sE06kcRwfLDuA5dukIznue1OO6NL+LZCmjs8PVCLnlAp909lnLau3BBDHFWvNJfudu/aoOOQIpgd97cktMSKMtNNUwCqcMTCNnbX3x8LUwOYBWmFOGo6abHUyb4h/j8IMmKocot4+UETVd0yx4snDqY+WUdanlkTNfQ++QymRs7fEEvZ4Es22zlRmHmq+uXCf50CY7+q7hrUJj0RMsAY/D4sEd4Oo8TvnvtQlpHE4UP33XFTOew32Y9KlMyL1c/xUqHITcyjkr5KQIViDNZ0Hh/N1EW3sBzej7N0JoE6ulDHVkimXsoWPgPmLibD8OUfGM3zIIm5JZRDTZ/fDYXK9K0lgpT9/IrS9RkYVzbVuWiQOf7yZjkWE+KTLoB9xp9/4Im0f8QRT4ALZYY1xESwrP4f5m0mSrMB/7nHJRQQynlaT8Oim0wqQo5dTTMNZCta/UV/QmxWSUbWze0rrpEbaPtAYSCj0wk+7sXF/bdornaAHRhahc74uxc/cw0E2vDZk8P16DTUQ/R3A9nnpeOKC5NbAcH3X72f9t/942uam46mLkjue8FBM3VahaiIjrbl0OJ3YdLASr8zfE9RRJSKMgv17dFFcaxtTAWlGYmf9ftiPa4BZAczAIUu59/vMNeZA6tf+M+LvCHH2ZS6OF55rdpvw3wi4ADgeRuIpkRPuezre6zR3bbFwtIkLje9o1tOHoydr3fwryj+4XXJILv3SKUnlbgiNjRMuUp1/gfWrAc2jrXlXTFGfUOOxH96B0tcvA2wuUjWhQx8mazCz1Rjh9k7j9L1fLJI8ocbeWD+3/DbTpbPq86YROsfXvQ5Vq26NdepJnRcjuaZP7oHT6tJ1Vuiza/DtGtE4RI3suzfCdnh7RHvLQL8axiuehyaGmt2IBp/AxrLDSlmTo7tBlkCHuRiqvCJoOg8Kyk5YvGc7qrcuh67qCByrP6+t2cjvBMN1b2C/NUOkilEmguyFUkb2RhKMnN4tJ6Y0uwQ+GynZNZlFv/7jiEiV4+aa5FKndM7Gmd1zJCVOIm0fbNJ0WimTsnBjief0ntFxsjGzTpJRJI6ndxsDWO8VzCjLwHQ7Woe8dJH6XZ8WbDxMaWTqIfU6560/Jqnjy7G3MKbhf5d1Suo07v18C/aX1oid+9y5PsaT1Mkn4Gahakx5wEaG7S75+jrfN6aMrtljwv6SapEx0q2VXqT9fvvnUazcUV6nplOrUWJAOyP2llSLMgam1vcsMOD8fnkiYtfYjN+fhRuPYeGmUs98jyswCPZevlN2Fldh04FKbD5UEdKpd2PDenuuAVOJ2zbTChKoX7eUJQTPcLgDvMdDSR+jVoV5G46F/Z6O95rzeSSJGDkihNOkUOCUzlno2FwX8j1dXzWgoTCQ2qfAYUfV8umwrP4KTAf0mFIFVfMOIrWZ2pLKZu1lO2ScAAAgAElEQVSg7XsutAMuiZq5N9T4vD/nmCq+f76WNbjfaOjPeyjwvZ1OVK9fgIo5z9WZB8mhnJYKOC3lLqmRGkKnjPMfASUDZQuNQPW6eeIww53m7oAS1Wo9qvO6onDEeJHu3tBZgUOjkKQWDhuqln2KirkveGSeVM3bw3D5c+Df4Zpt7zqUv3sDqJMbDyNrd8YF/4pHV/XaR5N3WElhXc4TEa/0E1JdG658EUqDv1j64XUrYPvyPmitdVMRnep0bB76NGYfa4OdR6okTszrrnOia3nq9alqxDdnitwnKw7ix7XFkuzMnDo3RXePaANu4nyN13+x6pDQhfU2sm9efmJ+UF3RRMAaaDxMyxzZsxkWbS4R6YB0xkNZhlaFN6+J7CQxVJ+hPr/1o00BScvqYzyhxpvqn285VClIkULVXdIpJZsvD9wod/nij3vq1FPSQaC5I1xio6mAkNj6vzNbg3XOsvkjsGxrKV5fuC9gjS/x+8eQVsJZTZYF4w5gJHXC0EIM7pSVrOGEfR8+e4/O3C4phRbsPW367AFU//2D9H1UGmSOm5KwGtBAk5Pap9AhdVjMcJYd9LpMAUVaOhiF1B4/ut4cERdr8G2w7V4jxhaUNZjO6sZfYP78IU9kig6Uts8oZFz0uLieckdl024GU45p3JsZGRnMT+4BadgPX4o0tB/ejvJpN4F6q7RKpR5vNL8H27VdxP/X174jReBJ2DAqf3oFlYverXVaW3YRz6syIyf4PZ0O2I/tgfmzB0ESs3gZo6uMsjZ0a9IOK08sy969EY46L3zXkmq6DIbh0qeh0Bo8a8zIasW0CdBbjvit+wFNIV7On4hypb8WqNRDkuhanob+YKby+Bk5+mn9MXyx+hAqA2i39mljwG2nt/bTt12ypRRvLd5Xh9VZPG8qRtxbiTrmZFqg8dC5UMCVahiuDWifiTvOjI6RNNx7+LZ77ee94BykrD7GE+08UuW6Q+VW4bAeNflrpEqNkZkF1LosqWD7wHXCJI07t3cznNIpW1LzOVXmX9/jCIU/9aZHJFn2Jxh3QKr/jjGCTxblQ+XSWRhS72lGK82zmD7pb4muAZW6Z7B9Sp32rG/rf4GQ4mHqcn2bbd8GIS3irCoXQ2GESaRTewUCnDYLqLBQ9fNUON2asUoldEPGIX3IuFqNTKcDltWzYJ79NOBwEWoxjZVauUw5ls0fAaaVmj6+C7Y9f4sPnVDgy5xrsNg4DIyy1ue+o7Gvl7PKBPOsx1C9dp5rqgoF0o4bjowL/y0ObyS/59QyXvIRLH984zmYCYQTsyVULTt7Pq6uMMGy4nOoqqTrvq1n/BP5p13V4GFv0g4rtakqf3k7LotoVhqEw7pP00ZEEhhBbZWlFY7JwTKLXy0Po1dXDMyPKD89LgOVO4kbAm8s3IfFm6VfENHchAROj40OP20kmnv4XvPY19s9qcnB+mPEjJIUbXO1IpWzsrpuxJURt/vPbgemAybTmApJXUxfaaj6Gk8y556oe5GddqZEzSUZV6vtTlGbGO5BBiNwlBO64dQCwcgtW2gEAuEfr5rU0CPwbxGIC6Ah/I7xgPDnDdLvaT7TE88pQpvcuhH/sndvgG07iRTrHtipmrWBcewUKLOS5ySF3KcolKDUi/Hy/6acNIk/a/BZMFz8HxdrsMMuGFDFHsx9MKpOQ8Y5DwjHW8pE+5+neNqr258A41UvgXI9stUiQOff9Mk/BTsujc7qj5nnYXb2GD+Y6mPf0RTWiocxZVPHemSyOGdt//ORce5EQOWVfeeww7p1OUwzHoHT7C3bKKIGtd8NAZoC6sLuyLzx/TrZE5QW/O3j53HKoRkMM9SBd1dae2wa8SrGnJh8ZY94r3OTdlhN0+9H9dof44KpHSq82+5fSC/qi56FGejcQo+C7DSxkZ7Fmsu9ZpRWuGouh3TJFhIGjKrJ1nARmDxvD1ZsD85SG8nsGKmacm1yyQ9u/nCTkKUJZHxee7U2oHtLPTrl60Wa84YDZsxecxTbDrvqK9rn6TCqdy5YlxeL7EkkWLnbkrQmlcYTzRxS7RpRc7npGH7ZVCpqI0WNaaEBF/TNg1KpwJaDFVh/oELU6QeqH3bP6bjCDEF2wwM82cJDIBj+weTNwus9ulbFZmuD/R0L9p4mQRRldnxTrMnMSUeKJEbOssPg5tO1X1RA1IONfiQq5s9o0A+6T1EooDv1H0g/+SqQQCfVjNHV8o//CduOVS74tBmillaRkSs28tUbFng25ApdlmBh1vYcDmqDSpmIXH31L1HvKkypRvqgK6EffkfS1iMSjAU3xMEarormyeOqqJz/OioXvQfYXZkyG/R98V7uzahQ+nNl1Me+IxIMU7mt4G7YbcK+UgvImk7uBpZtuM1+dCdMH90J+xEX+Sqjq9r+F4rvqjIjF3zmyexdvWGhOMBxG/+dWq6UHLL8NQcOki9l5EDT8STohl7vJytJPpRnZ29G/7KfcZJpIfKt+2BSZWJjek/MzbwAHToW4a7hiWEGT+b6NGmHVZzWLXgzLnhXqY3IHD8Vhtau2gDZGj8ClCz66ndXbUg8jLWvj52fvAgrU5vv/3IrDgQgLSpqlo7/XCiz7MZjbRtrH7/tKsdrC/Z6dDp953lenzxcNqBFY52+PK8GgECw9zQd1vGDW2Fw56yghyrlH90B68ZFntlmjH4Y2hMuTCjbrvtmwfYpguV13NSUruV0sQZfXqtRKfHMcPNuuPpFqAt7hnyiROTq1ctgP7qrdj3OexDaEy5JGaeV3BCfrzokSOe8LeE1o04nLL/Pgnmmq/aXVp2Rj6fyn0axTVoykZkbjydx3xFygRtIA5PFLiTLvLWwmbFx6xmF6FVYW0po278RZW+NBazSBKx1pqtUQl3QQ0hBKbOp+RyekXtikpdedmP9HW7SDqvj2F5XDWvJfr+nQt2uL9K6n1Hn37cdrkLams+Qa/OvYTW1Pgktr34WafraBzW8R01u1VAROFxT73dEot6va0s9Tmhn9JtaSaUNP607JqlbmK1X47YzWgupo0SbqcoudExZ/ylVpcro//hTWmFI5+TW1CZ63nL/8UWAeqDUvJTKNODzPHFUEVply9rS8UVd7i0SBIK9p9kPS3i4wWSNdSC2djpHQm6lxKUDzrpJ43WvCibeRBvTOsvfv1XyNpquQ2C4hFwbif/NiGWe5tmTJLVtBZZZ+TCMeRbqNr3CvoXtwEaYPrrLwyhM+RDDmGeg6TAg7D4S2ZDs1G/XA1eFbdcamD69B6xfpZWpcvBWi7uwQxP4Oc3UqUWWgXdkMJHYNIa+GVmlHv3qncywq5s9xCy0B0e1Q+uc2kgrSdzMMx+Do7oyYBmgqkVHpA++Bmk9hwsN13Bt88EKvLfkAHYerZK8pDH9Dqesw7p37148//zzKC0thUajweTJk5GWlgaHw4GXXnoJf//9N2w2G+644w7069cPihpWynAX2d3OtvN3kBWQkjZwOkRthZrF/Ne8CoWu1uEguc7Tc3ZCsecPjD3yCoz2UijghFOhRElmR7S64Q1kZMqb+0jxb+jtmfJDjcnSSjucTqdImaQe6b1nt0VGmspveu6T1x/WFrukcf6/vfMAs6o4//+7hS0svUpHQBTsqLFEsaGxa4yiRk2i/tFojL1jfsbYjZoYNcZoLEmMscSGPfYWKyoqXaR3lrK7LMu2//OZZS5nL+e2vXthL/udJzxxd8+ZM/OZeWfmO++Uhv9FAnsvuety6BZtM7a/uaq6zn7/2mybvGB15Lus2PTpwOswalhnd2qxlnJmew3NfPor1jbMNDPLy52itMXU418fuHEmXzKfQ30h2wmEtdO01zTBwcDJ18fv2t3d18o+bZZns72Sdr3uq3G2+rnfNYwTOChvyJ7W/pQ/NezHzFCoX73SidWa+RMDX8gxywsfp2QoGWlHu+qB0wwxFRby+27XsCcvxbB28ttW/u9LI0spEa0dz3nMcooaDr7MYZ9g3qa5Jive2RDNuWe0jrtu1y37teo1turek6yurGHVFwcr/bPrL+2zkr0aeDA5sO7O5uhxx4CuRXb5oQOsQ1Hm6nKKxdssj2PenLnAajJ/tgzjm3QDe0Y5nBAva1g4YsdudmJgZVHtounOORa8jST4Xv7AEQ17sQtTu97wuyWVdtursxvd4sB5I7Rtm2M/3GIF6/Tp061bt27Wrl07u++++2z58uV2+eWX27hx4ywvL8+OPvpomzlzpt1999126aWXWs+eTT8EobZ0jtUumGx1q1daXqdelt9/pw0qzstfL7N/f7rYVfxuNYvsmN7LbJce9bambQ/rOGQXeVbTbQGy+P1Fq9a6qxPwWnKPJPuhigviHzDD4H7eiipXn6Yuqmx0eBOD/dG79rSRQztaczSuQbScmolHjIbOBzorlm7iLSP07ljo7nds4hxQFpekkt5UAsw4szQKbxbXCbGcfIuO8qw2lafea34CwXa6c0m+ra6qs9cmltr3Syojk3UMZft0LnTX9HCHOpN6TMjQru81uIONnPOg1X32RGTfZfF+Z1rxfmMyI1prq6382Wtt7YRX1ovkQbtZm+GjLK9z79BxSvNTa54Yl998oNWvDh4osz5ebmLoPPbdJn1ozUePWeVrd1p9TcMp0FwbUr/uvta8HoOs6Ic/s4Khe2emfEJSTH8+fna53fPm3Mhd7dGPNceeUfK4ZMK7VvXB3y1v6fSGvOfnW0FVw+FiNTn59lLH4+z1Dke4n1mqylV1nK1SurrajTvGzyqzL+eUu7/T13M43lkje7s75TeHgFB99dtSN7ZaUl7tHAisfDtul+7Wo0N6fRNeTQ6ic06HkLBt7xLntPAT/jVzJtiqB880qw0/rbzNNvta+5/+IWnsTKa9P22l/fuTxbYqcAbJXoM7GrcjrKqs2Sz74RYrWIMl9/jjj9vXX39tY8eOtRtuuMHOOOMM23LLhr1+/Hz88cfb0KGZ2ztKx3XV0zMiJ2PSed163BAryE9/pibpGqoHN2sCnAzK4Vx0JAQaOq6w2G/rzs1ykBGxLlhRZde9MKvRIUuI1Ut+1N86tw0/5GKzhq7MiYAItGoCeFDZa8hd0xvePUyr2biP/9GAOjty8jXuEBQ30C/uYO1//me376xZQ12trX7p97bmkyci0bL8uMPZj1pOfvbdYVz24Birnvl5KKL8fjtYhzEPNw1fbY2V/+fqyL250SWWsfKJSi3fZRXeIx8usA+/Wxk59DgsU3jv7zhhiBORTQ1lsyZZ+d/PtoLqVaErsSa03dUe7vorq8stsEHdi9xWI8atwcANFr974XubuXT9UtJ9h3ay0/bulfUrq1gV8eTni+35LzfcvsdNBtzG0FRnACL1kQ8X2luTwydgXLtgZj8Y1MF+sVcva1eUZ3WLZ1jZQ2OsrtEpwOtLo2jk6dZ21LlJVQeGiIjwBz9Y4LzHBPLC/uif7t50x11SH9/ED7V4wVpRUWG33HKL7bTTTnbsscfaRRddZBdccIH1799wzxh/O/LII2348GbuMNYVDC7/P/x3jrGkiEBj8+sDG2+q3sRlqM9vBgQYLL05ebk9/uliW7vO0+kboWNHdLeiNunNen4xu8we+mChcdqna1DXzaievHtP4y5FBREQARForQRY8fLS18vs05mr4ooN2srLtllobcddZrbu5GDEavtf3OtO9GyusObTJ63ylT9afXXDSpi8Lv2s3cl/2Ch7ZpsrD43EEXv4nrk2kh//N8R326PGupODmxrqK1fZyruOs7ryDcUJcRYMP8DanXhbU6NP+B6rS96astzY5sMKk2QC1yidsXcvG9KjaXuPp/71Yus2d91JyVEfLM9rZzducat16tbdDt+hq/OcxrpSjAMXb39tduS0d7yrJ+zaw360XZdkstFin1m8aq3zgC5bN96JTujP9tzCeZxTDStW19hDHyywz2c13C2cKHCq+6hhXezAIUVW9wL3sr6+wSu57btZew5O6zYgUXTucEMcG7RVEedGXo4dv0sPO2h4583GOx4LRIsWrOxXffnll23ChAl25ZVXujwgVtm36j2s1157rY0ePdqGDRuWsLB5wGc4qYfN7NP5dfby9PX3Gu3QM8eOHpqn5ZLJAtRzKRGYuqzenp1Sa8GbZnbsmWPd2ubYlwsbZtO265FjP+yXa7FW7qB3P55XF3med6eW1kUGYsz+Deuea0dvnWtp6uCU8qaHRUAERKAlE5i8tN7GTa21yhg3fTHRd9CWubbX8pes81ePunMsCGsG7WtfDD3TPpxnVrrGbGBHs30H5Fnn4mgfbaLc11vBvC+tw1u3RB6szyuwlQf9xmq6bZXo5Zb797oaK/nqCSua/LLl1DXArc/NtzVDD7KKnX8aeo1NdD8Wr9/r8uSZllsVfsUc/FYccYvVFXexeva05jRM/ubUVrv0FH33tvu5auBeVrntUcbzYYFlxys+e9m6zml4flnvvcx2PNr+PTnXlqw/DsL9rSjfrGvbHFtUXm/OCcY+6Bxr+O91gf579LZ5NrhzTsrnVRQ/NsZKasNFU2VOW3tstwfsR4NzLRkn7sLyenvoy1qrDlzfefzwPNumW+rpSqUCplK+Pt4Va8zemVVrM1aYdSky261Prm3TNcexxfMI3/Kqejdu/3hefeiBksS1ddccO2Hb1DzcldVmj0yotcUV6wuRMsSby7cb9sg2pDTqmnrrUmw2ekiVDfz4NitcNs1y62vd3bjVhR1s9cjzrbZnuH6Jzi9xz1q5/vsck3LM1g1llUwoLi62fv2y93qbFi1Yn376aZs4caKdd9551qFDw0b6m266yX7yk59ElgCzTHjMmDE2cODAZMrLHdRUVpbc7Mh3S9bYXz5cHhEP/boU2bl7d7a2ckglxVoPpU6Apui70np77LNltjjObO3ATnl2+p5dNljKyynED31UajNKww8DYAb1kG072QGDC03XAKdePnpDBERg8ybwxJdl9t53DXv7YoWOVmGnLf6DDVozuWGAmldkf+96jk0oGhF5pV1Bjh27fTvbbWDyNwfUzp9oOeOusZzVpS4e9nfmH3Kp1Qzae7OA3mbZdMtbMc8puNqOfZwID9sFGKsfi9Xv5fxzjNUtmRGbUW6e1bbfwmo6DzDrubXldetv9vlTlr/w20bv1G4xzPIO/z/L6dD4Kq6qFYut7LnrrWtp4+dnFG5tD3f7la3Ia/DWcbo++5/32bLYepSYzSurt6WrGw40bF9gNn5upX0wfVXEO4agPGBIkR26XeekRStnX+Q9eqb1XDs3NL8ri3pZp7P/mVJ9mbi41v7+yTKrWHeIEHX3jN072ZAeRSnFk+zDqZYv8X4xp9ye/KrMygK3wyAQd+6dbz1K8mzW8mo3QbCscsPD1KLTNaBzvp29d5fQgzHD8sAZJf/4dEUjscp+2GO27+DEKcKSSYot2uU40fzBzDX23rSVkdVyxIm4LLEq61kxxbrWLHV34i4sGmBbDepvx+/SdYPPhuU3+FDnkjZ28m5dbGjX3KTrDgfYci5QtoYWK1jxqnKg0h//+McI26KiInv77bftvffecwctPfPMMzZjxgy75JJLjJmD5gz+VOAZ6w6nYUkFm6g3xpUjzZkPxZWdBBasrLLfvzrHWNrS0N1tOIPGUpPRu3VvlMHnvlxmL07glMANn2cGkDsxD9+hW9INXHbSU6pFQAREoGkEvp5XYb9/ZXbkzIpYsXSrXmRXLLzCCuobloGW5Xa0G3vfYhW56weEPTsU2NjDB1qXksRnBHCC6Mo/n2h1qxY3fDIn14r3PcOKD/jlRrnvtWm0MvPWE58utue/Cu/HWMrJks5gqHz9bqt876HIYVjJpCq8VzUr+sFoKx7V+Bqh757/i3X+5rHQfvOd9gfb011+ZlwfctbIPrZdn9gnvbL/8V8fL7I3Ji2PiFbSyt5RzqyItXSXZ9gq9Pqk5fbsZ/NtzPwbbXDVlJBs5tiSbY6zrX/asCIxlfD8V0vtqc8WR07O5noW7mHPxPkW8co3bFyzak2t3f7qHFuwkv22yXkTE+W9obx6u6usYu1nxXvKAZU3vTSr0VWEQ3sW24UH9Xen4ccKHNh237vzbWn52sA2g/Ba96v9+9iO/da3G4nyS5lccegAd0BcawotVrCOHz/eFi1aFCkLrrTZfffdDdH68ccf26pVDcs/Dj300IyUV/BUYD5wwDadXSOZL7dURngr0g0JcKLv2GdmhBwG0jRaNK73nrJ1017WWyIgAiLQSgiwT4x//jwBss2VH/27Ftv3Sysjnqg9Kt6x40sftjbrROuE4l3tH91+aVU5DZ4pBAh3XA7qHn9Cva681CqeuMyqZ45vIJybZ0V7nGRtDz5/o51w2xKKln1581estdtem23LQu43J4092he4Q4uCgXtHK57+jVVP/6jR73O79LOcvDyrXTorJTGbCoul+d1t4pGP2gHDOlkH3GwJAstH3526wv79yaLItShcRbJz/3ZujMm+x2CgDr4zdYU742LVkkU2uvQh274y/ACrsh47Ws+Tb7aizqkfvgP7/3y+xF4M7I/ktgCu2UPcNWe45Mnpxv7ZTIXenQrd9YKTFqyOnNsR9i3G85zoe/DwLm6iIVq4cp/uox8vcqfuEvj7Plt1tBN26xlXrPpvla2psXemrjT0xMpY+wyaAIF9yecd2LcJb2b3Ky1WsG5KrNGnAndv38Zu+YlOBd6UZdJav/2rR6c2W0PHdSP3nSrB2lrrkvItAiKQPIEv55TZ65NWuNPVh/cqsWN27hYRE9/OrzAGs9/MKrWT5t1uW69ef8coS/0mFu9sL3c8xpYXbOE8rFv1jDpcp67Wqqd9YGs++IfVLpvtRGndyoWRxLUZvIe1O+k2yylo2qE8yedy4z25lmtGvil1Yo2w5+AOdvj2XZ3DbHlFjeP53rQVtjSGUPUp5VqY+07dJvQckcr3H7G1X3MNUL0VbHewFe/zC+eprlsx36rGP29rJ7zs7imt58As3GfNECrz2lmfa1K/lgcP3B/fmOOuw/OBwxXppwvych2fHfu2sz+/Pc+4kqmkrszOW3yj9Vo7J/J8XWE7q2rT0WryCq1swAE2/MdnWW5eanszo8Xxna/Pta/mrl8ST1oQ0aTniB26NsvBPs05rvFCklUMew3u5LzVPTo0iH4OSXrmiyX2zbwKY7XDNr3aunqGWPaHFvGcP4TyqB272SvflLrn83KtUV1kUmHfrTvaz/dK/RRlrnzjEKjgN9OpersObO8mElpbkGCNKnGdCtzaTKBl5/fet+e5BrY5QmudlWsOdopDBERABKIJ4P366IspttULZ1hh/frrQXhuVV4ne7Pv6Xb48aPdYDkYKt+4xyo//KdZdWBD3roH8gfsbO1G32y57Rtv98hm+stX1xh92cT5FY2ywX2YHJjD1pcYV1pukG2ufOMU20O365q656+u1mqXzbLVr/zBTRg0R1jReRsbdOG/mhTV7GVr7G8fLLDvFq+/Fz0YESKJOzf7r/3eTl52n/WqXr9vNX/ACCs54grL69nY29ykhARewpt4z9vz7Nt5jcuKR9i3yfLVdG8WuP7FWTZ5wYbxNzXtx+/aw4npZK6qqaquc6eBv/xNqc1a1thmEa5h8xhMJHBbA1fHJPON6HxwevQNL85MOBmTbP4RzZwK3NqCBGtUiXMf298/XBg5CGDvrTramSP7NMtdmK2tcim/6RPggAX2TzBTGAwsT7vs0AE2sGvjQxFSfT79FCoGERABEWi9BKqn/8/K/t54z2NTaXA1TofT/mp5vTavlTBc1zYuxp7UaFYIWJZq1tWZseczVuhYnGdn7dvHLelMRUQQ4zsffmED/3uxdaht8Pb6UJ7b3v7c8wqb22b9FSOkp2/dfPvlghutXU3j5/17bQ/6tRX98GdNWr7Nfahs/Qnbn8kp1AOqZti5i2+0gno/uZFj+f13tPY/vcNy2nZqalWL+1688grbQ5xsIhDfr31Tav/8eP12v2TGNTyDp/SZ8Usb7S1nN+ugHsV2zZEDDXGfanhxwjIb99XSyNLsWOeFHLZ917TvOE01/ak+n2res/F5CVYztzzg63nltqyixt6ctNxWrzuTmlOBrzqMjdXNu34/GyuK0rxpCNBfT1lYYS9MWOY2/zOTwn4oGlAOC6AzDYZUn980udJXRUAERGDzIFDx/PVW9dnTzZKZnIJia3/aXy2/z7bNEl9LiSTRnkXERu9OBc6Dx77Jvp0Lrbyqzl75Zn2/h5d6/sq1Vhm4M4RTeXfu39551+gXWWbL8kvC4B7FTsz6wJLkqQtX24S55fbOlFLrVTbRRq18wQas/c49MrtgkL3Z4XCbWjTMcnLyGqWnX6c21m7JN7by7YesaOkky6urtvz6anc9CSGnTaEV7nactR11rll+6gfhXPLEdFu4aq0NqZpsg6qmujhnFQx2gvrHyx+1dnXrruzJzbPCnY8yBHKmxCrfjldeLA++88TUr1hiOeyTny2x1yaWRvaG5+bmWEFejuE1jzeuIU3cVc9ycvbzMjHPfuHt+5TY0SzVb+Jd8kxesOT/vxOX2+uTSmOuEh85tJOdObJ3WuaUavpTfT6txGXJy61esE5aUGF/emOulQX2EVB2OhU4S2qwkikCIiACIiACm4hA+RNX2tpvXm2er+e1cR5WPGibU4i3Z7EwP8duOW6IdYs6bCgs/+zlvOvNuTZ7WVUjTxuiB5E7Y2njJZ4HDe/ilg+/P22lEyTB/aKx+CabnrXfvGYVT1/TsB92XSgYtp+VHHud5RTGPik47Lvn/3Oi7bPwX3bAqpdiFztidcQxVnL45WZ5mXWiJNpjytU9p+zBwUPJpYNluJyY+8n36+/KZbLhtB/2MsTgpg7TF1e6JbuIxLDQWveMbupyif5+qxaseFZveGmm2/AfHfp0KnSn+3UoTs4gW1rBKj0iIAIiIAIiIAKZJVA1/gB025AAACAASURBVFmrePZ3oR9hiem77Q+2tfntbNTwztajfRurXTzDqj77T+jzuR16WvvT/2p5XTavA1WuHTfTpq3zfEZnPNWzFRA//5ux0sZ9tcwdRhQvsEo0xxr2gSYbUklP9XcfW8Vz17lDnVzIybU2W+1lJUdeZbkdG1+9E+/7bzz1L9v26z9ZQX14fjh8i+uNODmaA7oyHZI5O6NXx0JXp/fbulPc63jYv/zwBwvsi9nlkXJgD+zpe/eynQJXuWQ6T/HiT7THtLXuGd2UZRL27VYtWBvugloaWibtCvPc6X79uqS+vKOlFbLSIwIiIAIiIAIikBkCqx4+y2q+/6zxiS25efZm+0PsuY4nuTMxdh3Q3s4b1c9t44j1fNFeJzdcZdNMd01mJrepxTqntOF6tjDRyLLOyw/tbwOizmJI5gtVNXX2yIcL7X/frUz66jf2uuKN7d+1yLgNoqJq/Qm9fLMp6aldNsfKHj7T6lZyf26DMM7rvqW1P/Uuy+2UxDLS+jpb9cDpVjNnQsxslxzzWysccVQyWJrlmVhnYVB3o7cVs5T3nP36mD9AK5gAribiiiLqgA/c73rVYS3vDtFnvlhqz4xfssEeWZaW/18T98g2S2EokgiBVi1YWQocXKIQrBc0bHhYh0YfR6/KIwIiIAIiIAIiIALrCNStWmyV7z1k1dM+tPrypZbXbUsr2PlIe6xqD3tjasNpqHj7Tt59C7dEtT7s+RFHWuGIH1tOfuMThbMZcvStC14w8v8IncN36GrDem14FkOyeWZfJHdt3v7a7LiitVenQtupbzt3rcng7sVu5Rx7XV/4aqk7GwIHbDrp4eThiueut5qZ6+9Hzesx2Ip2H211qxuWweb33c7aDN69IWu11Va7aLpVz5lgtfO+taoJr5jVbbjSzz1b0Na6XP1+skia5TlEaRgfrrbh9OAPv1vZSLiWFOTZPkM72tY9S2z+ygZxitPnjUnLbXbp+mXaiL+zRvY27kltaYHlwFyr9M6UFTZ3RZV1ZI9s3xI7aqem75FtaXnM9vS0asH69Pglxr+w0K5onYe1c8szrGyvdEq/CIiACIiACGzuBFhqyCnvi8salnp2bptvVx42oEUO2DNRFtG3LuyzVUcbk4FbF9h/iHANC1t2K7LrjhmUiew1ipO9rOWPXWzV0z8yq68L/V6b4QdYbnEnWzv5bauvKE0qTexn7vD/Hkrq2Y31EPeU3v/efCutqE7qOlsma7bq0dauOGyA83AriEBTCLRqwcoF1Vzmu2RdZxIEOKJ/eztn/z7G/UsKIiACIiACIiACIpAKARaIfjBtpd337rzIwH7XgR3svAP7bvZX5XGQza2vzI7cutC/S5FdmaFbF1gpd987841lwsGAODp9n96295COqRRbk5+tr1xlq1+/26o+farJcQRfzMkvtJKjr7aCHQ9vlviaM5LSihp7e8pye+3b0sC1MOFfGLlVJ3ctDI4gBRFoKoFWLViBxrKHe96cZysqa9zadbdUpVuxXfKjfta2QMbV1Iql90RABERABERABMyJKZYb+nDqHlvYwdt1yehOVZbLcpVLXV29uzakID/XLUveGIGrAW96abZ9v7TSfY5bFy47pL+7tiYTgbw+9fkSe/XbUqupbRCt+Xm5NmpYZzthtx4p3dPaHOlbeecxVrtsdvyocvPc8u+cwnZWsM1+VldVZtWT3rb6mgZvPH9zV+UcdF7GTwVOJ8+sHhj79AyrrA73KndrV2B/PHFIOp/QuyLgCLR6wQoEDI5j0tlvwR1T3ANWLM+qTEQEREAEREAERCBNAiwNvvnlWZFTbTkl9YpDWRqcmf2qrB578rPFbpks4pF7Kvcc3NEO3b5L3BNd08xm5PWXvl5mj3+62BCShAOHdTZEen6Gl4POWFLp7mrFnc0ptuxL3VgiPchu+c0HWv3q5eE4c/OsaM+TLb/3MGOfa17X/mbr9i3XzPvWapfMdIc35XUb2HAf76bIQIoV4ex/TrWyNeF7cNsW5Npff7ZNijHqcRHYkIAEq2qFCIiACIiACIiACGSQwLtTV9gD782PHFbTcGowS4Ob1+2JSLz+xVk2bRGHPTWOmwOfTtl9i4xqoDmla2zsM99HTlvlKp+bjxvSqvYulj10plVzanRIaIl7UtOt9mytm7Sg4XCx6LBVz7Z2zZED0/2E3hcBeVhVB0RABERABERABEQgkwRwNj74/gK3748QPDW4OSUrJ7M+9MGC0Kx0Lmnjbj/YokNmPLvRpwKzrYr9utv1Kckk2hYX99pvX7eKZ66x+rUNS6J9aNiT+hsr2PGwFpfmdBIUbw/xGfv0th9upD3E6eRB77Z8AvKwtvwyUgpFQAREQAREQASynED0qcHca9muKN+2611iPx7R3QnJdB2um/K6vtcmlto/Ply47jZSs0ydCtziq0FtjVW+da+t+d9jjfek/uA4azuqZe9JbQpbvPr/WbeHuLoF7CFuSh70TssnIMHa8stIKRQBERABERABEchyAu7U4Okr7S9vz9sgJx2L8+3UPbewPQZ1SCuXj3y40LhOJixwau7Ywwca92E2d5i2uNJ+v8GpwAOsfSs+GbZm3kSrXfq9Q53XdUDW7Eltat2YsbTSFqxY6yYsenUscAeYpjsB09S06L3Nj4AE6+ZXpsqRCIiACIiACIhACyQwYW6F3frKrNCU9exQ4ARll5L8JqecOzJveWVWzPsxueLl9L17uVODmytscCpwm1y77EeZOxW4udKteERABLKHgARr9pSVUioCIiACIiACIpDFBP72/gJ7a3L4CbJc/8IeU063bWpYvrrGLn1yuq2Jcc0I8e7Qt50Trd3atWnqZxq9t6lOBW6WxCsSERCBrCAgwZoVxaREioAIiIAIiIAIZDuBe96aZ//7bmVoNrgvFcHKyapNCTV19XbXG3Pt81ll7nVOIO7SLt8GdS226UsqrbSiOhJtn06FdvmhA5rkzWXP4hezy+3lb5bZgpVrbVXl+itNenRoY7f8ZIi1yfAVNk3ho3dEQASyl4AEa/aWnVIuAiIgAiIgAiKQRQTembLC7n9vfmiKSwrznGDt36WoSTn6aMZKu//dBVZVU+feZz/smJG93d2rCMu//2+hfT23PBI3d5WOGdnLhqYokLlj9dVvltna2oZ7Vn1oracCN6mw9JIIiEBKBCRYU8Klh0VABERABERABESg6QRufnm2fTu/PHSf6UHDu9gpe/S0PI4QTiGsWLcUuHLdUuBObfPt1uMGGyLSh4q1tc4D++38isi38YRe+qP+NqxXSVIH5Hw1p9x+/+rs0JT1aM8e3AHWtZmWGqeQfT0qAiKwmROQYN3MC1jZEwEREAEREAERaDkE2Gc67qulhvhbWVljOTk5Vrm21iWQU1WP3LGbHTuiu7FEOJlQubbO7nlrrn05p8F7WlyQa+fs18d27t9+g9c5IOmpz5fYm5OWG0uICe0K8+zwHbq6g5hID8uFR/Rv7+LxYW1NvU1eWGHPfrHUpi5aHZqs5tiDm0x+9YwIiEDrIyDB2vrKXDkWAREQAREQARFoIQRYrnvTS7Mie0zxev5yvz72gy07WDKS9d2pK+yB9+bbOv1p+wztaGP26e32sIYF9qA+8dlie+WbUuO/w8KW3Yrt1wf2Me4oeXvqCntz8nIrX9MgqmOFdPfgtpDiUDJEQARaIAEJ1hZYKEqSCIiACIiACIhA6yBQX282YV653f3mXMNbSmA/65kje9suAzb0kgapzFhS6Zbolq0Tk1t2K7LLDkl8/2ldXb29NWWFsR8Vr2tY4A5VThuujtqrGqtUupS0cUuCuZ5HQQREQASak4AEa3PSVFwiIAIiIAIiIAIi0AQCn3y/yu59e15EICIALzukv/XtXBgaG0KT/bCIVkLbglx38u/gFK7F+cs78+39aSuSSi0e1MI2uW7p8IrV1Y324LLn9rDtu9ro3Xok5RVO6oN6SAREQATWEZBgVVUQAREQAREQAREQgU1MAE8me1ufHr8kkpKB3YrswlH9Qg8yev7Lpfaf8Usiy3rZ+3rcLt1TOrDpT2/MNYRyvNC7U6Ht3L+dbbNFW3dHLKuIX1i3B3dFZY3x932HdrKRQzvpOptNXIf0eRHYXAlIsG6uJat8iYAIiIAIiIAIZB2Bv72/wN6esjziwdyqZ7E7yTd44u+0RZV23QszrY71xGbOq3rNUQNj7luNBeGZ8Uuc6A0LHKJ07gHhhzdlHVQlWAREIKsJSLBmdfEp8SIgAiIgAiIgApsTAQ434tTfr+dVuGxxeNLIoR3tFz/s5U4O5gqb216dbTOXrXF/71ic7wQt3thUw9LyarvxxVm2uGztBq+yf/bs/fpYUZv1pwWnGr+eFwEREIHmINBiBWt9fb2Vl5fbNddcY7vvvrudcMIJLr81NTV211132bRp06yqqsrOOuss22233dyx8AoiIAIiIAIiIAIikO0E2J/6f899bwtXrheS7BE9Yoeu9sq3pcZyYAJDn+N26WFH79StyVmetmi13fP2PFtRUWO19fVOFA/uUWwXHdSvkVe3yR/QiyIgAiKQJoEWK1hnzZpl999/v3Xo0MEGDBgQEaxPPvmkFRcX2xFHHGFz5syxO++80y699FLr2bNnmij0ugiIgAiIgAiIgAi0DAKzS9fYHa/NMbygTpyaWZv8XKuurYssF95tYHs7Z/++ae8dXVJWbXOWr7GKqlrjsCeWGMuz2jLqgVIhAiJg1mIFqy+cxx9/3P2n97BeffXVdsYZZ9iWW27pfn/DDTfY8ccfb0OHDlV5ioAIiIAIiIAIiMBmQ+CrOeXu2hp3IWrU+bud2ubb2MMHWq+OukZmsylwZUQERCCUQNYJ1osuusguuOAC69+/v8vQLbfcYkceeaQNHz5cRSwCIiACIiACIiACmw2B1yctt4c/WBCaHwnWzaaYlREREIEEBLJOsF544YV23nnnRTys1157rY0ePdqGDRuWVGH7DCf1sB4SAREQAREQAREQgU1E4KlJdTZxSV3o13NzzH6+Y57166AzPDZR8eizIpA1BNhO2a9fv6xJb3RCs06w3nzzzXbsscdGlgCPHTvWxowZYwMHDkyqEDi0qaKi4eQ9BREQAREQAREQARFoqQSe/HKVvT2tLDR57DG9YN9u1q9zm5aafKVLBESghRDIz8+3kpKSFpKa1JPRYgUrwrKsrMyef/55l6ujjz7a2rdvb++//7699dZbdv7559u4ceNs/vz5bolwUVHqx7mnjktviIAIiIAIiIAIiMDGIfDt/Ar7/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fjHP7ZRo0ZZXl5eFuJXkkVABERABERABERABERABERABGIRyDrBOm7cOFu+fLn97Gc/s8WLF9sdd9xh5557rvXt21elLAIiIAIiIAIiIAIiIAIiIAIisBkRyDrBev3119sJJ5xgW221lSsGBOtBBx1k22+//WZULMqKCIiACIiACIiACIiACIiACIhA1gnWsWPH2hlnnGGDBg1ypXfvvffakCFDnGhVEAEREAEREAEREAEREAEREAER2HwIZJ1gveqqq+y0005r5GHdeeedbf/990+qVMrKymzBggVJPauHREAEREAEREAEREAEREAERCCbCRQXF1u/fv2yNgtZJ1jvuusu22WXXWyvvfZy0K+77jo76aSTnJc1mTB16lTr0qWLFRQUJPN4ys+sXbvWSktLbYsttkj53WReUPzxKWU7H3JH/SFQTzMRFH98qtnOh9wtXLgwo+2c4o9fh7KdT7a3o0r/pu0n1Y8l7rmzvZ/J9vS3xn4yPz/f2rZtm7hyttAnsk6wTp8+3f7617/axRdfbO+++65NmTLFzj//fGvfvn1SiBGsHNCUqULzQIcOHZpUelJ9SPHHJ5btfMjdnDlzXCYzNROm+OPXoWznQ+4y3c4p/vh1KNv5ZHs7qvRv2n5S/VjikV229zPZnn71k4nraEt7IusEKwC//vprW7lypWM5YsSIlMRnpgcS6ig3bUeZ7fzV0SduIrO9o8x0+tURJ65Dme4Hsj3+bG9Hlf5N2w+rH0vcBmW6H1D8icsg29vpTKc/McGN+0RWCtZ0EH3//ffWq1cvKyoqSieamO9yNyx7ZLfcckvFH0JAfBJXC5YTEjK1rFzxxy+DbOdD7jLdzin++HUo2/monY5fvuKjfiwxgc27n1E/mbgGZHs/kDiHG/eJVidYNy5efU0EREAEREAEREAEREAEREAERKCpBCRYm0pO74mACIiACIiACIiACIiACIiACGSUgARrRvEqchEQAREQAREQAREQAREQAREQgaYSkGBtKjm9JwIiIAIiIAIiIAIiIAIiIAIikFECEqwZxavIRUAEREAEREAEREAEREAEREAEmkpAgjWK3LJly6xjx47GBbuZCCtWrHDX8BQUFGQienfdT3FxccbiLysrs7y8vJSuEkolo1z4XllZ6cqguUJFRYURb+fOnZsrykbxVFVVGVy6du1qOTk5zf6NmpoaW758uYs/Nze32eMnwiVLlliXLl1c2WYiZNquuMScu5jbtGmTieRbttstDX1tbW3S91WnCjETdhtMA/GTh06dOqWatJSfl70lRpYJeyNO+i7+ZSLQhtLvlpSUZCJ61/fSPid7J3yqich0P0a/yz/6gUyEzaGfXLp0qWuDMjU+zPZ+MtPjz2C9lL3Ft9JM21sm2ohEcUqwBgjRYf7+97+3iy++2Lp165aIXZP+/rvf/c5OO+0069evX5PeT/TSrbfeascff3zGrtW55557bJ999rEddtghUVKa9Pdnn33WdZgjR45s0vthLz344IPWrl07Gz16dLPFGYzo1VdftcmTJ9u5556bEcH30Ucf2ZtvvmmXXnppRgQZd3n94x//sKuvvtoKCwubndHGsKsrr7zSzj///IxdBZTtdvvII4/YNttsY7vvvnuzly8RZsJugwn973//a6tWrbKf/OQnGUl/MFLZW2LEzW1vTPhdf/31dskll1j37t0TJyDFJxjo3HzzzXbCCSfYtttum+LbiR9nQuX22293/dYPf/jDxC804YlM92NPPvmks7EzzjijCalL/Eq295Pca3rvvffaFVdcYR06dEic4RSf2Bz6yUyPPz1S2VviypVpe0ucguZ/otUIVjrEP//5z7Z48WJHsbq62nlNMDB/3+Xzzz9vc+fOtXPOOcd55F5//XV77rnn3EA+GYFJ/N99952LH28Gs2WIGD9I/Pzzz23cuHGuwUPgIBJ4rnfv3varX/0q4cwvg84JEyZE4qeB+9nPfmajRo1yv5sxY4bdf//9dtVVV9m///1v43t+NplnDj300Lg16KmnnrL//e9/7pm6ujoj/qOPPtqOPfZY9ztmX2HBv7/+9a8RlngkmM35zW9+Y3369In5jffee88NbH1gxnvEiBGOEYF4rrvuOjvrrLPchMEtt9ziyoiy+8UvfmF77rnnBh5MeMPdB2bd9t57b/c8gW/cdNNNdtFFF7lynjdvnv3xj3906bzgggsi78X6PfWB+MkfgVlu6sLYsWMj5cBA68gjj3R54ft0anT88MBbALc77rjD8aS8f/7zn9vOO+/s3ucuM+InXgLfQVwzuPLlwLu77LKL7b///o4F9WDmzJkufjzRpJEBJB5Y7/2GI4EZYeInXQTqNWXLxAOhvr7e7rvvPnc3MWVNg/D444/bV1995cqZcohXbs1lV19++aU9+uijzi6xh1//+teOHfcdkn7Kx9cROJL3oUOHut+99dZb9sknn9jll19un376qYuHPG611Vb2//7f/3PxEC91G3bkK3hPclPslrpKOqm72Bjpj2XPqdjt7NmzXRopJwZFTFLgscGuY9nzyy+/7NoqH2h3DjjgANc2+Dr129/+1i688EJXz/72t7+5/6eu3XDDDW7lwd133+3ubg3aEYwHDBgQt/yj7Zb6RNtQXl7u2j/qLhNQ5CeWPY8fP96VWfDbgwcPdnXahxtvvNFOPvlkZxt/+tOfXPzUafI0fPhw1y5QL6jLTLpg72GB9E2cONHuuusuV27YC+39wIEDN7C3vfbay9U97AtW8PzBD34QGm/wl6SDNp5yw+N25plnuroYZm/8jrL4v//7P2fL/H+iQL5p06jT5Bsuvj3h3eh+DKEzbdo0Fy1t6HHHHRf3E9g05UYbhh2ddNJJjfIdtLdvv/3W1XvSQhkzsRO2kiVY/rCkLaO98Z4qJs1eeOEFV27Y1tdff+3Y0457AUhbzoQy70eXG/FTpvPnz3fvw+OUU06JxI9dkU7fbvv4ScMhhxzieNA+0G+SJv7RnnhvI/l74IEHbPr06e7ZQYMGuXL1Kzr4LumlLyDQv/vJ3eBEKTzpA8kr9dvXC9LMWOPdd99138b2+btfiZVsPzZp0iT75z//6dpNAiKaQL/DpA/fxT64h56JeZ8/6iBtAbxpV/kedYDv0w4Q6Md8XSIf++23nx111FEuvfwMP+yY9hYu5513nmsj/fd9Pzls2LBIf0i5nX766a68YED7TRlgp8H4m8NuqTfx7Jk80076Okm6gpMb5I10UK/+/ve/2xdffOHSTDqDdRlOtFd8j/FlsF1L1m6xYSap4Qqbn/70p67c4BXLnlOx21j9ZDx7jlf+5DE4/gz2Y7RrTETRHrKSi77Gt9/wCfPoB+2N7x544IF2zDHHRBwCydpbrIYuaG88s/XWWzt79mUftDf6CeqFD7/85S8jdhsr/mh769Gjh2vbfHsRtDeY0GfCgf6CsYkfE8eKP9reYMu437cXfN/bG+USb1yfqL9pSX9vNYI1GvrHH3/sBnm+A4uegX344YedgdGBYGzJCNbgN2bNmuUM89prr40sn73zzjtdZ4BwpIPu37+/G3BQsRA7P/7xj5OuGwzgb7vtNrvmmmsiy+SCM7AMcBmEHXTQQUnHGXwQYU+66Kz8jHesGVgGMDSuqXjoaFwRZYcddlhkQIJRvf322473f/7zH9c5MFii8SOvxI/hxwvwYEC2/fbbu8cYqDGgp/OcMmWKUa4MemmEvGCN9fuw7zAIIW7vAWYwiwDguwxU6eQRefDzgpUGifwyyGGgRDn94Q9/CM0GnTWDMbzkBAQt32TwwlJyBrQIbxqhoGD1fBKtDGBQhIj1s+iICt5lcMZSJzoQyjsoWIMJDSu34N+bYlfMXDOJwAAK0U1+yYcXXMH4maCANwMCQvRMKwM2ONPJUX8ZTBxxxBFG3WWgz0CSyaGgYG2K3fIOkwLbbbedq6PJ2nMiuyV/TB5QBygXODCBk6w9M8FDvlnF4QdbwZlWOnrKmboER+oX4iq4RYGyZ9BL/Yr2JCSyW+oTcfPev/71L/vmm2+c3TIAS8aeaYcZZO+6666RCTbsk/QQD4NAnsEGsGvaHtLJAB0xs9tuuxn1KZZghQ/l5gejH3zwgavriNZoe6NuLVq0yA1mGMghlBlwxlsySdrgf/jhh7t2jUkGvzqC+KPtjW8wiGYwSvvh+6N4bRx86I8QQrSN2AuTAYTofozJD9rMRJOVwe8h+hm40UZQX2inyXuYvVF3qJ/YE2XMZAC/iw7UQdI6ZsyYyEQxdugnOEknQoYJAdp+2kkGjeQRjr7e0UdSN/CC01f4b3344YdG28MEhmdA+plwIQRXAPDeG2+84eoMA2EvWClj8kH9hSeMEQoE7PuJJ55wdZCAMOdvQ4YMcT8HVwCQNlhgw/QVQcEKA+yCesz7XrD6cqQf4ftMevIuk6+p9GMPPfSQ6z+j+4EFCxY4+6D/wP4fe+wxLgHa1gAAIABJREFUJ1r9mIPJKtrIyy67zNkP3+c5PxFNGhC7lAvxM+CmnlOe2Ad9HD/Dh/4DvsTjJ46D/WSwP8Q+mAjge9jy+++/7ybpGJD7ATeTLM1ht4iBWPaMHVLPaT+wFeoCE/iUByF6BQBtBm0/8ZFOxM5OO+3knkV88LxPs7eFVOyWdhOuPg5Wluy7775uMjOWPadit7H6yXj2HK/8yWNw/On7MQQa/Rh2Tn/Of1On99hjD/vss89cnaPORC+jZ2zOJDB1jfrCuAQR5+05WXuL1Y76cYS3Z2yDdsA7l4LjRmyTfNAvoweoo4jDeMGP/2nPsSPqFu2Wdy4F7Y0+6MUXX4yMF+NGvO6PfhxBOrA3tAbtFRMnhKC9BeMLG9cn872W8kyrFawMcpiZZpkcIXoG1hcQBsNSw1QFK4MQjNRXICoKRofBBgMzSTR4VGa8dMkGZosRu8z2EaJnYBngMtNNZ09D3bNnz2Sjds/ROGF0DCoIzIghEvwMrI+M35P+H/3oR27WPNlAx0djRcdPoIMKehKZ7UW0eS8aHS2D8FhCgzjo8F577TXXmPgGkI6QdPly5jkGHgzEgh7WeL/3eUIkIqyCwpmGhtk6X848G68BIt+UXXDm1cePyGKgTd30M9N06HQuvpx5ljjouIKClQaRQTdljlgI26fF4ANhyqDON/zExWCPQacPNHaxBHB0uUWXd1PsCl7UN95lsEYZMujj5+g9wXBjUIsQJUTPtPr0+AEVAxC/QoC/ESdiJVY9StZuqa8IH+IJCutE9pzIbn36EXfYA0KGjjpZe6a+wM97J5lpJZ14QpgUCwYGzgh47IXBK8E/z6x+sE779xLZbTB+yhTvPPaC4EnGnhEGDPh8Oxm9AiDIh3wygPDeTP6GYHrllVdiClYGksTNwISB09NPP+0YM+lACLM3fk//QPvHTLtfkRPW1iGCKDeEDANfBlaIVAb23naD9sbAGAF18MEHu3YpGcHKRAMdN/WY8qDd8+Ud7Mdolyhb6icTQQQGN4n23yEYGbDR9lMeiC8mXsPsDQGPLTJ4p02i3WUFSXSgnLBpL4LxUNEWIaxol/wKAD8hSVtIvfXC309qeY8hEy38nUlg8kN6mdRgZQaBv8GEsgqu3PHtqn+G9sEL1mCa6TfwFHrBxQCTesmkGoH2lv6jb9++7me/AsC3q/yOvoLvecFKOrADPEUIRn7vBSv5oc+jfSI/PMf4xP89mX4Me6Z+Y+sE2lJ/FgSTlJQVZcNYBpGIaGB7DwHvIeMV367yO+wIT5z3sGLLL730kpv8ZfKPeggPGDP+oG1mAprtQpQFLJgsJIT1k/yePpV00b5hN/D0vBBAtLOskmluuw2zZ8qLvpNl44glVu3QVxKwA/Lgf/Z1BTFFXaN/pl+iHj7zzDOurSP9fqUTzydrt8F66AUrbQllE8+eU7Fb/43ofjKePScq/+BKNh8/dT5YroylqU++DaX+YEfR42vqA7/ztknZsGrIb0VLxt42aIQCv6Bdpu75cQ+TE/Tdvh8Iszdepw2jLWNiJ16gH8JW0A8E2mjqkP9e0N4Y/zChxviNfpi2OtEZN9QznBveNhkj8j3fPsWyt+hxfdxMtMA/tkrByuyY37PnD/GItQerKYI16DHyHSTeQyoVgwwCDR2DJRp6Om1mW+lgkgnMxNO5Yfx4aQnBGSF+ZgaJ2T9mDlmGnMyS4OC3meWks/ZemuCMUPC54ExVsunnfTo3xLRf7hXtSaTBYvBz4oknOs8DgpX8+g48mpP3zOy4446RDjvWnpCmClbEjPc8+MOJGMhRpsEGN0yw0pjQQCKw6JD9bGwwHwzi/DJyv3QkbE9ItGAl73SwBDjy33QC0Z4g6jgDZOq036uKdwZvsfdIE0c8wRpdbsH0N9WusAXKF2HDoAkOCCnvofbfwNPGoBGB4r3+sfY2MtmCMCHe4J64eII1Gbv1aWGGk4ka4mfmNRl7TsZuffx+JpS6RV1J1p7xCDBgZQm5L0u/AiBYVt5jhXDzA1z+Hj0zHG1niezWP+/tkaW9tG3J2jP1kcklPF+EMI8kA0I8RtgSy7PwqPuQSLDyHO8irhjEM6CnrfOCPdYeLFYmUP8SDVR8286AHVuknaBe+7Yx2t4oL7wz8EpWsPIsAxLsDeFA/H5CMtiPYccIQbxoTGQhjBERCKFEgb6JATsDWuzNe0Kj7Y1lw3gn6GdgGcvzgCjFI44IYmBIvn3fFbbXKlqw0v/gQfJbJbxQoDwQOcTJQJJBHIGBIZPAhODKneChbIiJMMGKnTKRyiSD7/+YyMHrhSeDgKjx3pLgCoDgGQDRgpU+AKGEaKeeBQUrcfr2jUkPxCR2Q/1Jth/je9g1tkO9oB+Cg++b6H8Qqkwys4yedHgeYXuSowUracRz6sswuLWFv5E3PLyILL7JhIfnEdZP8g7lxRjo7LPPduKOts5P3CPAaQf9xHJz2m2YPZNutsPQD2Bj9BV+eXtwBUDQdvDq0x7RD3jPPBN95DtasCZrt8H4afepc9gL5ZbInpO1W/+N6H4ykT3HKv/o8SftNlyou7StTJqRfup9cNVe0KMbzDe2TP31E3H8P4KVFYPJ2lu8No4xFHUVMU2gXUYkYvNh9obApJ76LYO+7Yr1DdorJtOoF4zDqOf0V37lT9DeaMv8lg3GZ3CKnhiJ/g51lMk7BCq2Rn2mP/BbSmLZW/S4PlE/0NL+3uoEKx0PlZQO2C/3iTUDS2GlKljxCDBYQSz62RXiYQkoA0MGcMFAB4MRkx46l2ROmWVQwl5WOms/0GJGCINmGUl0oMNm9s175BJVQhollrEFPRdhM7DEQ2OK8QYHvYnixzh5j/T4pUt4NhApfjBF40CeaDwIPId49XvNor9Bw06HzT4mH4J7uYLPN0Ww0nEyg0jH6r2+wT3Jvhz4TjwPK7NsdMwIr+BpmOSTWUPqpPeEkScGGEGPMfFHC9Zg3hjsIKTwHgU9BzSCfJcZbz+rHtyTHNx3FkuwhpWb/3a6doXXic6WgJeFAWjQ28RMOwNW7AOR4kPYTKufjWdA6fPqn48lWFOxWwbxdHAM+rwHwccfz56TtVvKBZHJTKuf8Q2WcSx7xhtC3aa++PJkRpWyCXpL/f4dOr3oVQZMFjBIDhM1yditTyfLphBIfslVMvYMVzpUyohJAF/Xo1cA+G8wcEYEBFc8JBKsfsafyTBsGVbYM5NzYfZGvWAQgR3SHsbzrpIu4se2yQvePvoavsV/R9sbA3IGdiz3Y+CIoMObTlsX6zRw7ICBIJNSDH6wGd7FVig3fwYAE6XYMWLSt7Px2g3PlPziufbLmOkLqFfES3sVtDfy+pe//MX1QeSB9hc+CPDo08b5NnWagRp1gzbSe1jDVgBEC1b27BM//wjew8oADbFO30H7QJkizBDB3nMTXLkTtKMwwYrw5nn4BVdOECc2j11QtnhkEGRMoAbPAAjGHxSsXmD7Jcxww2uGx4jVMNQDliHThzMBQz/m93Ym24/xPewGMU0I5g8hgthnIou+gT4CryATVnh/KOPoyZhowcqEOwzIA+KUek46qd+010yik3a44YUlL3iTw/pJ6jF2zUDb1wPeh2fQw0q/RVzNZbex7Jk2knEb+aLeIDbpSxEE/C16BQB8/Z5X7JCJINpaJjXIP7aHbSI8sGf6rWTt1tchJh0oJ8aFrNiIZ894hpO122BfxaSu7ycT2XO88o81/oQh36CNYGzjVxH4dhTW/Ise1/EecfqzK3As0cYwmZmMvUWPD8N+pq/zZ8LQ11L32E4Wy96IA+cP9sKYPZmVKn7vKGMavsEkUSx7I37aAeyW54JOhLD0Y5/+7Arixg7pP2KNS8PG9clwaknPtDrB6meUaAj8cplYM7AUVKqC1XtGaGT87CyNIB1UrNPlMALSEO1RCqsofo8as+beO5nodLl33nnHDYaIP9GR/t7zQqcW3PcUNgPLTJc/NS/RQM7nhQEBM0/MOgVPI4x3ulyi/BE3HSkDF3+gSLxTIZsiWOlYGbQEZ76Ce5KDZRVPsNLJUfdYpho8TZKGh+UmfoBPfLFOhYw38PR76FhiGFze5WeCvYeC+GPtSQ4TrLHKzee7Oe0qLN/eo0lj7ic5wmZasQ/KBdGPYI++5iaWYE3Wbv0hUwxQsMGwU5XD7DlZu6X8GAgyAKGDD06EeNZh9uw9mkxYBffMhc20MvlEGfsDo3y8tFMM1v2sbbBOp2K3tDXUZX/QRnQ7FsueWcHAoAkh4AVP2AqAYHw8y3f8Eu9EgtV7kBFyBPLMQJ98h9U7/s7kWrQnN1Yn7vcWMTDD48KsOvZO3qLtjckrBigEvEcwo8zpN2JdzwQ7bID0UNa+PUFwM7j3ZwDwPnUCIQsfJkTxmDKIjtcPUL+Jn3aUJY6IM37G64Xd+b3E1Hvsj36N+GjPaR9ZyuoPawsyot3BHv3KEtp7Jnuo52ErAKIFKxPAxOG/Fb13F+GER5X9jgT6JQb5DPqCZwAE0xQmWHmPwWX0adScfcCgGQFGwIYYsDLYZ0BO3x59FVtQsFIWTHxQvwmIF7yopBeRiYjn8DHEGYFBJ3ZOOcc63Ti6H8MLSB3AJrBX8oe3lX4AQc83vceKsvN7Vkk/+yOjTzeOFqykgzrn973yHpPVtDccRoUA8Ft8qAuUK3YQ1k+SPybwmNzwHmDSj1DxyybxICGA+V5z2W0se/Z7Uf24MOjBR4Riq8F2ib8zgc0Yxo/zyDPxEOhPsMVTTz3V/d3bUTJ2y/u0C+SffpxJV9rDePbst6gkY7fEH9ZPJrLnWOWPDcS7XQMOfssPE15wpN74tgzbSbRlzfdjtKnJ2Fus9jnW730/g0Mp3mnivj1notNvB0jmW7QfTHDT/sWyN+Lxe8FZTRhcOZToG8GVNWH2Fmtcnyjelvb3VidYaRTpaLwHIXrvpC8glovR6NOxMmPGANXvA4pXiMxUIj6CJ1zSyROC+xAxChpiBhY07Aywk7myAbc/3lLfMRBv2IwQ6abxYuaTjoRGL2yvTnRemEUjPcG9tmEzQt7jxYylP7AkmcrNgI68B5exhXk2mBGm86UDo8zo2GOln86AQVlw7ycdHNyDXjoGQQzw6IjpUPzeLvIS9nsvRvzBE3Sk3kMetieZwQi/Z+DBYIPZfhpi9n4wW0oZkC4GCn4pCsx4jwaZ+uE95H5PMuIh2JjTYNJ50kARP54AvkWgDrEUheWC/lAiXyYwZ4DkRWysPcl4Lhg8UweIn0aZgVhYuQXLO127Il8EvH6kP1i/fR3nb35Pday9jeSbSRl/aBX2xUAbntQlBtRMFiBw/Mw38SdrtwyM/anVvEdbQjzYWzx7TtZu4egHR8TPQIX4GbzEs2dsiDrlT3/2g15/KrkXvuQTQez3JOLJI36+g71Q9mHLXpO1W/JJWv3ECJ4F4sf24tkzdsPglvL1KxjCVgDgUaUdZpCLXSFQmaHnIDXabAbO/J797mF7gXiGwRWTcXwHkUi9oi1gABq0N9oVbIB/fm8is9jx7tn0p6viufL2iH0iRMLOAPA2hPc6mSXB1GHqIHmjPaRceA/vXJgnEc8wZcsZAyyBw8OWqB9AtNEm0R/RHhA/Aygm7fxp4j7deMSxNdoJ2lXaOXhFT7SwJA72fj859YN6hqc4egUADL1HHiGFcEZEBtOFYEQIsGeSQJuBIPR9LHUQ5nwzuHKHZ0kjZUt87L3lG8SP5wbR4dOPbfiJWAQl/ToCi0AZsLeSAVT0CgDaB/7R7xIvvIN7Z3mfuh5cEky/gMCFJ8Hnjzwm248RB3lgqS5jF5j4Q4OYoIK5X7KNeMUu6ZOCpxvzbfo7BBN2hFiDBys2sD1+Ztkk5UO6KHvqOfWENhCBRn+Ft49yZaIj+uwO6jq24PsXvun7GLYOEAdpoN75iaXmsFvKM5Y9U17wp02ACcIWfnhWo1cA+LMgmNTnJHECqw+Cq5Toh4NLglOxW2yPckOweKcBYxFsPp49p2K3sfpJbDKWPTPuDCt/6pZfKuvbBfpZJktgQpn6sx6C7QArTLCPsMMVqb+UOYF3/CGMYWduJGNv0WNTxsXE71eU+GXpTDhE2xvpx/vq+wt/7kO88S5lSPyMLbEjbJO65ye8/WnixMGkH/2FtxvGvn7iKtY3iB8bxcYYb/KPVTzkK+ysnLBxfbz0t9S/tTrBSgdJQ+BPv4zeO+kLCsOkcvnA88nc38YsFY2XX+PuT5ejIwqe3EeD6Jc7MACi40wm+GtzvHCK5UnkOX+FD41C9FLkWN8iXQwUvXCi4QibEcIwGCBgZH75XjLpxxgZFAT3cMbybHg+idLPIJuGJuiZCNuTTAPi9wr4tDLrRV7Cfu9nzBngMBAmfj8QwyNOw8XA2AfKggF7MLDUBT5+aQgDeOIJDnr97Du/93vdoveE+Dh9PP5nBop0ZP67CKhgPP45vCv83nvYY+1JRtB4LwDvUr7YS1i5BfOZrl35fMVKP/aI/fgBpN/bGO3ZiOZDfsk35eeXl5Nu/3vvyUvWbqP5YOvETx2MZ8/J2i0csT8fGKgQPwOCePZMO0b9DrYjYTOt5DPIwfPmO9gzA4ywA+aStdtgu0Me4Ev6Ka949kw7iVD3e295N2wFQLSnCvvFThEgpJ8OnBBmZ54pZcUSUwL7lkgfotWfJh72XNDeEh3AF2xnPF/aJ+/RCmsnyT9pID+JQrCd8fn0y9T9aeLBNsl79vCChm0ZCfte0I7gQxsZ5tmgXhC/D97DGR0ng3ye89eD0W7BMWwFQNDzTDzYmO8vfLqi7df3R952fLsVtnIn6AkjfsqI+Elf0Pb4PXtcCdQr/u6vH6PNZQAbtgKAcsRegyGaCxMt5D/YDwTz7fPHhFP0veSx+jHswNuft7vgiqpgvn27xWQ0dS84WU5/R/qCgQE77W+wfcJrH9zLF8y3b7cYSEf3k2F8fD/px0Vh9puu3VKe3u7D7DmYb88PIRO9AiCMj68PPl7qCbyDyzqTtduwcYQffwbbvzB7TtZuY/WTvh2NZc/R5U+dCPNI0h/5a9KC9htsB4K/j24vgu1KcHzcVHuLjj/YXwTtPGzcGCzvWOOT6Pij+ylv/0zkRNtb0J693YSt3Ap+gwkQ2iPG5wTObmHsGDYu5e/R4/pEfUxL/XurE6zRBUEDT6PqPTLNXVB0XOynydRl3DQMLPNKxcuZSh4xJmaKY10TkUpcsQZqzDAxy5ZoWUgq32LWmNn8ZJcqpxI3zzILx0xs8FTIVOOI9zyDW2auk51oSPXbDM4Z4PgZ4lTfT/R8pu2KGUtmLoOrFhKlKZW/Z7vdMtDCroIrPVLJf6Jn6XQzYbf+u3TIxI8HzXtcE6Upnb/L3uLTy4S9IdDw2rFMMmzpezrlybtMEtB3EX88r3g638ErT/xhd8+mE69/N9P9GGIM73sqyxtTyVe295N4zxEsqVwLlQqfbO8nMz3+jGYpe4tfuzJtb6nU7Uw82+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8xfr3729HHHFEC0qZkiICIiACIiACIpAqAQnWVInpeREQARFIg8CsZWvsfzNWWWlFtW3Zrcj22aqTtSvMa1KM99xzj/30pz+1zp07u/fnzZtn//rXv6y2ttb69u1rp5xyivt56NChtuuuu0a+cf/999sxxxxj3bt3b9J3k32pevLbtnbKe+7xNoP3sILtDkr21UbPLVmyxOWD9JLfYHjmmWfs+++/d7/fYost3J+WLl1qt99+u40dO9batWtnd955p1VWVlrPnj3dc4WFhU1KR7IvzZ0715UFoVevXk44NyVQTsuWLWv0ateuXW3MmDHudy+//LJ99dVX7r+Dv0/0Hn/n+WOPPTYS97fffmuffPLJRuET+ejS58xKX2j4sfNBZt1HNwVTpMwfeOAB99+dOnVy+ejQoYP72defnXfe2UaOHOl+R515/PHHI987+OCDbcSIEZGf3333Xfviiy9cPNF2Mn78eHvttdfcszvuuKOLk/o5atQomzNnjn344YeN8pGXl+eemzFjRqN0US/D4m8yBL0oAiIgApspAQnWzbRglS0REIGWR+Dj71fZ395bYKvX1kYS17dzkf3qgD7Wr3PqIupXv/qV/eY3v3FC7f333zfE2+WXX249evSwN998033jgw8+sN12280OOeSQyDcvueQSO//8861fv34ZgVS/drWtfvl2q/r8mUbxF+x0uJUcdrnlFLVL6buIAAb3CHHS3qdPH/c+Yu6WW25xvz/33HNtyy23dL//8ssv7bPPPrPTTz/dCVfE+0knnWQIDcRHpvJdXV3tvvHdd981yh/pYsKgTZs2KeXbP+yF1QknnOB+VVNTY/fee68T4eecc44T5U888YR9/fXXrj4UFBS456Lf43dTp061u+66y/Lz8+2GG26wtm3bRurJiy++6N4vLi5uUjqTfqm2zOy7i8wWNAjMSOh5qtmQu8zyOyYdFQ8iBJm8+fnPf2477LCDE40TJkywww8/3MWDEP/vf/9ra9eudfkj77B65JFH3M9VVVV23XXX2amnnmo/+MEPHN8bb7zRcnNz7aCDDrLdd9/dxYPn/qmnnrKJEyfahRdeaB07dnTcmZR47rnn3Pe333579yyTFrfddptdffXV1q1bN/e7yy67zEaPHu3qAvFMmTLF1edMT6CkBFMPi4AIiEALJCDB2gILRUkSARHY/AjgWb3xpVlWUbVerPpcDu3Z1i46uF/KnlYvWBEdN910kxug77333o3gMRDf2IK16pMnrOLl281qqxsXZF6+tR31ayv64akpFbAXrNttt521b9/efvKTn7j3EeOTJ0+2mTNnOnHqBeuf/vQnO/DAA23QoEFOiOyxxx6GaBl/AAAJPUlEQVR21FFHpfTNpjw8bdo0+/zzz52wCQaEDx62YcOGNSXaDYQnPBDi119/vROrPlx11VX2i1/8wnnUCWGCFe8qgh/Bhrg67LDDIiw3mmCd/2ez6Rea1a9tzCOnjdmWN5r1uyQlTkxm4B3dZ599Qt+DFSsK8MAi8JmwCApWhCfPICwRnfD9z3/+48Tqs88+6zz1hEWLFrn69Nvf/jYiQvn9ypUr3e8TCVbqxtNPP+1EKs8zuYTXX0EEREAERCA+AQlW1RAREAERSIPA7NI19qc35tmilVVWn0Y8ybzaqTjfjtu1h+23dSf3uBes9fX1bgB87bXXbrB8sTkFa9X452z1K7db/ZryZJLb9Gdy8yy/51ZWcsxvLK/XMCcgECXnnXee25uKYMCLyP8jEh588MGIYC0rK3Mc8JwhRPA0IxL23HNPJ2jwtiIgUwl48BAbeFAzHVg+yhLiXXbZJaanFC8pnj28d8EAo+HDhzuhRYgWrKWlpc4jjWD6+OOP7dNPP414HBH/aQnWiglm3x5vVjnNLNOWkJNnVrKD2dYPmLUb4TyXZ555pg0ZMmSD4oEVntQrr7zSHn30Ubca4eijj24kWIuKipz9MNnDSoTnn3/eKAe8rUwKYGdMAlAP7r77brvjjjsafSdZwVpeXm633nqr88jyzdNOOy3T1Unxi4AIiMBmQUCCdbMoRmVCBERgUxH44+tz7LOZZRvt8+2L8uzeU7ZuJFgRUgys77vvvg3S0ZyCdcVN+1ld5aqNlteCbUdZuxNujQhWvMheWOAlRJAhTH/3u99FBOu///1vW7NmjfM0+rBw4UK3jBPB8stf/tJ5nFMJLN9kOenGCghq9kP6paTRwpO8PPnkk3bNNdc0ShKeZby4sQQr4o2lq5deeqkhnhC8F198sfM4pi1Yvz3WbGnjJeAZ59X9OLPhT7rl7RdccEHEwx78Lh5lxCHLfdmn+49//MNuvvlmJ1gRnnjhmfDBC89eVJ6FC/uEmdxg6TVLdvkZD/rf/vY3934wJCtYeYel+6SBb2RqaXrGuesDIiACIrCRCUiwbmTg+pwIiMDmReDFCcvs6fFLrKqm8TLQTOQyN8dsh77t7JIfNRzi4z2sDKgRcieeeKLzCgUDHp1tttkmsiQW4YWHjQEze11TCeX/utDWTn3frG7DZc2pxJPMszn5hVa0/5lWvM9pEcHKnsBXXnnFiSuWQXOIDh4xRCtLghF4iNozzjjDBg8evMFn2MeI2EPgpBI4gIdDlBA2GyOUlJTY/vvvHzk0KFqwzpo1y3ma8ST7/aqUK3tS8TgjwgjR7+EdJB9+z+SKFSvcd/A4pi1Y59xmNuu3ZrUVGwORWW6R2cDfmvW73JX5AQccENlr6hOAR5m9qMFl0+wtxRvLPl2/hxVPvA/sd0WU4gX1AUFKHWMiBDvDS+0PdOKZVARr2N7WjQNMXxEBERCB7CUgwZq9ZaeUi4AItAAC1bX1xv7UNdWJBes//rfQ5q2o2iDVuwxob6OGd7Ycy4mbIwRr386F1qE43z3nBSvCc9y4cfbRRx/ZRRdd5JYFs9yTQ3lY2vjCCy84r1qXLl3c8tmKigo7++yz3eEzqYS61cutdtF3ZnU1cV+rWz7fVr/6B6uvaixecgqKre3B51tu18Sn5ua0KbK83sMtJ7+gkWDlgJwrrrjCfR9PF+LLC1YEpd8jyN8RLK+++qo7cImAsNlvv/3c8uBUAt9E3CUSrHgtOVk2eukwnBHX7L9NJuDlQ0Tl5DTUh2jhiThFvHM6NEIdBpQrnmQmI8IOXeLkZPLP8lm/b5KDifAe46FOW7DWVZmVf2FWy3LxBMJ+zUyz7y4xq43y1ueVmA26xay4YQ9ufGNoa9Z+FydcOWQL7zle9W233dZxwJuKB5O9qCwH9gGPKYHlv2GCFa/rgAEDIvukeRam2AtLtR9++GF3CjW2h2hlAoX/p94l2sNKXBKsiQpWfxcBERCBDQlIsKpWiIAIiMBGIjBz2Rp78P0FtmBlla2tqbe2Bbm2be8SO2Of3lbcJrV9lSSZwTWDdIQoAZHKPkQCg2vETPTvWTLqT5vNWLbramzNx4/bmg8ftbqKUveZ3JLOVrT7iVa018lmuakJ5cWLF7s9m5wETGCPIcEfpMSyT+5bxYPKwUvBw3fYw4qHlMD+Tk5pzVTgsCWW3XL6K944AmKS/Y94uVPdO+vT+cYbb7j/5CCpYECkzp492/0qrFyD77FnddKkSY2WSiPoEWAsl12wYIETXT5ktJ7UV5vNu9ts7h/Nqhc3fLJNd7M+55r1vdCMw5dSDIhvn36EPHbxzjvvOE9pcAk4z7333nuujvD/iEzvgcVTCo/oq2aob3i9PX9+5jRoAoc94d1F/OLt9559f5UO6Qh6cGP9PsXs6nEREAERaFUEJFhbVXErsyIgApuawKo1NbasvMbWVNdau8J826JjgbXJi+9Z3dRpbur365bPs7qyJc7hltu+m+V24TqazOWVU1fxMG/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X/q2nmMSlDoCQ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3" descr="data:image/png;base64,iVBORw0KGgoAAAANSUhEUgAAA6sAAAHUCAYAAADcCb64AAAgAElEQVR4XuydB3gc1fX2X1XLRXLvvfdewMbYlNB774GPmBSS0FsoNmB6gEBIQknypwQICS1gejPNuPfee5HkKjdJlrTf887sSKPd2dV2zWrf8zx+SLRn7tz7m9nZOfe0tJUrV3ogEQEREAEREAEREAEREAEREAEREAH3EFiYtmHDBk+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IgAiIgAiIgAiIgAiIgAiIgAi4joCMVdddEk1IBERABERABERABERABERABERAxqruAREQAREQAREQAREQAREQAREQAdcRkLHqukuiCYmACIiACIiACIiACIiACIiACMhY1T0gAiIgAiKQNAQKCwvx5ZdfYvr06di1axfq1auH/v3747TTTkO/fv2QlpaGu+++Gxs2bECTJk1w7733ol27do7r+/vf/46pU6canz3xxBPo0KFDpd6mTZvw8ccfY/78+Thw4ADy8vIwcOBAnHvuuWjfvn1AXvn5+fj8888xc+ZM7NmzB/Xr18eAAQOM+fXp06fyOM6P4y9btszQy8jIMMY99thjMX78eDRq1Ajl5eW44447kJOTgwcffNDQsQs/57w3btyIZ599Fh6PBxMmTMBZZ52FSy65xFD94IMP8J///KfacW3btjVY/exnP0Pnzp2T5tproiIgAiIgAqlHQMZq6l1zrVgEREAEkpbAnXfeiS1btuD44483jK2CggJ88skn2LdvHx5//HFkZ2fjF7/4hWHoHTlyBBdeeCHOO+88v/XSGL3vvvsM/YMHD+KRRx5Bly5dDD1+9thjj4E/kKeffjqOOuoorFy50jAuW7ZsaRjDNIqd5Pbbb8fWrVtx8skn48QTT8TmzZvx6aefGmM9+eSTxiE0UJ977jkUFxfjzDPPxKhRo0AjnOtYsWIFevbsCa6Thvhf/vIXzJo1C5MmTUKPHj2qnbK0tBS//e1vDQP35z//uTHetddeizPOOANXXHGFofv6668bxjOZdO/e3TCM58yZg++//94wpG+44Qb07ds3ae8HTVwEREAERKBuE5CxWrevr1YnAiIgAnWCAI3Pv/3tb5g3b57hPTzmmGOqrYve1uOOOw5ZWVmGYdaiRQuUlZUZBt8DDzxg/N0un332Gd544w3DUKSX1jJW+aM4ceJEw4C99dZbDQPPLjT8aIj6Gquc35/+9CfDEP3Nb36DkSNH+h13yimnYP/+/bjrrruQmZmJm2++udJApjI9oy+99JJhSHINJ5xwAr799lvQA3zZZZcZhq3vXLgGelfbtGkT0Fj94osvjHPSm2rJ0qVL8dRTTxneZHptJSIgAiIgAiLgRgIyVt14VTQnERABERCBagTo7bz//vvRq1cv3HbbbYaxF0ho6LVq1crwvv7rX/8yjE96K+1CryrDaxmiyzBZy1ilMfz0008bHtXLL7885Kuwbt064zzDhw83jNBAMm3aNPz1r381wnTPOeccP7Xly5dj8uTJhjf3xhtvxN69e3H99ddj0KBBhsFpF56H4ck0ximBPKtOxir1X331VSOkmt5VGu0SERABERABEXAbARmrbrsimo8IiIAIiIAfAYbCMnT2/PPPdwzrtR9gGav0GNI7Sq8jQ3ctYUgvw3z5N4bd/vvf/640Vj/66CO8+eab+P3vf4/Ro0eHfCXoDX3hhReMcNxTTz014HHvvfce3n33XWNew4YNc9S75pprDI/nQw89ZHz+5z//GQsXLjTyUpnLSlm9erVhvF966aVGjmokxuqhQ4fw61//2vBIM3xYIgIiIAIiIAJuIyBj1W1XRPMRAREQARHwI0AP4Msvv4wrr7zS8HoGE7uxSu/hd999Z3grrZzUe+65xyhWxDxQ5onajdXnn38eP/zwg2FM0ksaqliFjBiizPDdQPKPf/zDKOr08MMPVwsBtuv/4Q9/MMKQaaRS6LVloSgapmeffbbxtylTpuC///2v8ffevXtHZKzyBYDeWRZZ4jklIiACIiACIuA2AjJW3XZFNB8REAEREIGYGavMIWVhI3pkWcl37dq1Rtgs//cFF1xgGH12Y5V5sT/++GPcjVV6fX3zYa1FswIwc2CZU0rh/2bYMg3YP/7xj0YINItJbd++3Vgbi0RRwg0DtoxVGrvBQpd1O4qACIiACIhAbRGQsVpb5HVeERABERCBkAmwCBJzPS+66CLHXE/7QHbPKv/OkF7msDKn9MMPP8Q777xTGfbra6y+//77ePvtt418UeaNhirffPMN6DVlCC8LMAUSnpvnoEE6ePBgRzV6j5mby/laQoOaXmAarV27djXyWNkOh0a4JeEaqzR+f/WrX4WdnxsqE+mJgAiIgAiIQLQEZKxGS1DHi4AIiIAIxJ0AczQZOss2KwzRDaXAEr2XrAJMg5RGIkOB2QqmadOmlWGvvsbqTz/9ZBjFNATZ/iVQixrfBdODyxxTFiq66aabAvKwCiyxpY7d0LQOWLBggVHdl6HONFotYbsZVhtmKDDXRIP3xRdfrHaecI1VhlXTyGZxqY4dO8b9GuoEIiACIiACIhAuARmr4RKTvgiIgAiIQMIJMBSWxiDDeOkN9G1dw6JIDOtlqxq7Z5WGHfutsh8pP2M/VhYm6tatm7EGX2O1qKgIt9xyi/HZo48+avRVtctrr71mGJHp6enV/s75MX9027Zthid3xIgR1T5n7uzVV1+N/Px8o6ovCyUxHLlZs2aVemxdw8JPbCvD4k/2VjNcA8dlfinHaNeuneGdtUs4xurMmTONVkD9+/f3GyfhF1cnFAEREAEREIEABGSs6tYQAREQARFICgKbN282vJ5sYzNmzBijncuBAwcwY8YMI5+TxiXzN32NVS7OykVlCxuG17LAkpOxyr/Nnz8f//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qhyfY7LgEkODma/qJNRjLm1JSYnhZfY1Mvl3GrGsGMzcXgpZvfHGG5XDMXyaIb/0TNNQtlrh6HYT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KuNVY9Hg9KSkrA/1Kys7ORkZFh/G/+vaKiwvjf9erVQ3p6eopfRi1fBERABERABERABERABERABOoWAdcaqwsWLMDHH3+MYcOGYc2aNcjJycFVV12FwsJCvPbaa8bflyxZgnbt2uGiiy4yjFmJCIiACIiACIiACIiACIiACIhA3SDgWmP1+eefR9++fXHcccehvLwcEydOxG233YaXXnoJl19+OTp27GhcgTvvvBO33347WrRoUTeuiFYhAiIgAiIgAiIgAiIgAiIgAiIA1xqr06dPx+eff47x48dj+fLlqF+/Pq644grce++9uOWWW9CmTRvj8t1///2YMGECOnTooMspAiIgAiIgAiIgAiIgAiIgAiJQRwi41lilN/Wrr77Cu+++i8zMTDz55JOGwWp5Ulu2bGlcgscee8wwYi1Pa03XZf/+/di+fXtNavpcBERABERABERABERABERABJKaAOv7dO7cOWnX4Fpj9dVXXzXyVC+55BLMnTsX77zzDm699VbDaL3pppuqeVavu+46tG/fPqSLUFpaikOHDoWkKyUREAEREAEREAEREAEREAERSFYCLFCbm5ubrNN3bxgwc1QZ3tupUyej8u/kyZON///WW2/hrLPOQq9evVBcXIxJkybhjjvuQPPmzZP2ImjiIiACIiACIiACIiACIiACIiAC1Qm41rP6zTffgHmrrPbL0N0GDRoY4b6bNm3CK6+8YhirK1euNCoBDxkypLKtjS6wCIiACIiACIiACIiACIiACIhA8hNwrbGa/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Z+o2PAVpTPyuI/k9e/Z1A47FA66uBtIzA+vumAbs4/i6g8bFAm6sBpAfR/xHY9YFXf5xXPy2I/g9e/d1A4/Fe/SCA934H7PoQKNsLNBlvrjeY7P0W2DUFKNvn1b+qBv2ppn75fnM+ra+sQf8br/4BoPFxQOsrgutXlAIFrwP7fgSyWwFNTweajAt8TEWJV38akN0aaHa6eR0CScVhIP8NoOgnr/6Z5n0RUP+QV386kN0GaEb9MYH1yw8CBRx/BpDdFmh+JpA3Ooj+AXP8/TO9+mcDeUcF0d8P5L8O7J8N1GsHNKP+qMD6ZUUmn/1zgHrtgeZnA7kjg+jvNee/fy5QrwPQ/Bwgd3gQ/T3m/A/MM/VbnAs0GhZEf7dXfz5Qr6NXf2hgfX6vOJ8DC4B6nbz6Q4LfQ5z7zneB0h1A7iig9VVARsPAx5DNzvdMfbKnfnqDIPqzvfr5QN7RXv36QZ4ps4BdHL/AvBf4nUyvF0Rfz7jgz6w4P+M8ZeY9uu87IKsl0OxUoMnxgafkOeLV/96rfxrQ5Lggz5QUe8YF/7bqUxEQAREQgSgIyFiNAl5cDt32ArD2RoAGjSV8Wez7byCni/8pt/0VWHMzwJeJSv3RXv3O/vpb/wysvRXgy0ql/hivfid//S3PAOuoX1H1GQ0fzocv4r6y5Slg7e0APDb9sV79Dv76m58A1t1Z/e803Pq8aRoe1cQDbHoMWH+3j/7xQN/Xgex2PvoVwKZHgfX3Vv97058BfV4zDSe7eMqBTQ8DGyZV/3uzU4Der5iGXDX9MmDjQ8DGB3z0TwN6v2wair5SsgVYfplpqFqSng10+yPQ/gYH/c1e/Wk2/Ryg+5NAu9866G8Cll1mGqqV49cHuj8NtPu1v37xRnN8bnhU6jcAevwJaPtLB/0NwPJLgaKZVZ/RSOr+LND2Fw766736s2z6jYAefwba/D8H/XXAsktNQ9WSjDyg53POmxLF1L/YNDwtyWwM9Pir86bB4bXAcurPs+k3AXr+DWh1mf98Dq8xxz8w36bfFOj1AtDyYgf91V79BVWfZTUDer4EtLzAQX8VsOwi4MAim35zoNffgRbn+evzL/mvAauvB7hpYAmNbX4n6/f0P2bHK8Dq3wIVh2z6I7z6PRz0/wms/j3ATY/K8Ud69bv762//O7CG+iVVn3Fzoe9bQE5Xf/3aesb14zMrxZ9xvBql24DllwPc9LMkLRPo9hjQ4Vb/61Wy1dTf971NPwvo9gTQ4SYH/RR7xjl/S/VXERABERCBGBGQsRojkDEZhp6qxaeaHkBfaTgAqOdgfBb9ANCz5Kc/0PnFbN8PQHk4+t+bHka/8Qc5G6t8oXHSbzQYyHYwVrmzX37Af/xGQx2MT4/5wuSnnwYY+j7GJyq8+raXeuNMaUDuMCDLx/hEOWDwcdIfDmT5GJ80+Mm/3GYEGOOnm566rFYOL3KbgIOL/f+ekQs0dvCulmwEDi4JQ38DcHCpg36esze2eD1waFkY+uuAQ8v99TPzgDwHb2/xWuDQCgf9xkDeWP+/F68BDq0MXf/wauDwKgf9JkCegzeZujzGVzID6a8EaLCGrL8CoEHsp9/UjJLwlcPLgcPrQtenZtE0M6rAVxr0BnIcjM+A+n2AHAfjM6B+XyCnm/95i34M8MzqB9RzMFYD6sf7GRfmM6thmPpJ8YyjsboFOLDQ4TvfyIwk8ZWSzcBB22aK9XlGIP06/Iwb8LEZjSQRAREQARFIGAHXGqtbt25FcXFxJYj09HR06NABWVlZ2LZtGzhxSrt27VC/fpDwtIShjMGJll8CFPw3BgNpCBEQAREQAREQgZgSaDvBjHqQiIAIiIAIJIyAa43V1atX49ChKo/VP/7xD9x///3YtWsX3n77bZx55pmYPn06KioqcO211yInJydh0OJ2ornDqocbxu1EGlgEREAEREAERCAsAszTHTw1rEOkLAIiIAIiEB0B1xqr9mW9+eab2L59O2644QY8+eSTuOqqqwwvK+UPf/gDbrnlFrRs2TI6Em44eu1NwJZnnWfCMNEGfYE0W2GjIzudQxQ5AvP8GvTx0S90DlG09Bv2NUNkLWHBJqeQRn7OvECOb9dncRXmEDqJoc/xbRJUv4l3fLt+PsCwVcfxmwIMg6w2frj6O4DiDQHGbwY06OUz/naAOZ9OwjzF+j76zPtlSKxTGDbHYIglCy5ZwhxaQ98hDDug/nLnsGrq1+9uFkepHL/MO75DGHZAfY7vGybtHbB+DyCrhc/4yxzCpAPpHwEOLq+eW2lny3zMrOa28am/rHpuZTB95oEz5LmiKmKj2qXj9eJ1syRs/RLv+LbczWrz6Q1kNbWNT/2l1fPT7fq8nzNt+vzsyG7nsGd+xtxh4xmRWTUKizc5hT1HpN/IO76tGFvQZ1C4+nrGoTTcZ1aY+nwGHV7pHLZtPFO6Vs+1N/RXOKeaBNKvy8+4jneaub0SERABERCBhBFwvbG6e/duw6N69dVXY/jw4bjtttuMf23amPmGkyZNwnXXXVdpvCaMXDxOVLodmNnF+eW14x1A10eqV+1loYz5xzgbWJ3+AHR5qLqxWrINWDAaKN7kP/vO9wJdHqxufLKwxvzRAHOWfKXzJKALCxHZjFtD/2iARYR8pctkgOewC/UM/a0+2mlA14cBrsEuNAwXjAG4jmqSBnR7HOjIwk42YS7ggrEAudqFBj8LGnW4xUd/FbBgvFkxtZp+hlmgyLcAEnM3Fx4P4wWzmn4m0OMZ/wJIND433m8WZfIVVr0dMh3IsRWAof6G+8wiUX767YGhP1XPS2YO7fp7ABat8tPv4NW3FcWiPotbbXnaQb+jV9+WZ8wiXiyetdVhQ4WFa4ZOM6vlWmLo3wxs/av/+FznEM7fVkTLUwqsuRFgAR5fyens1bcV0aIxueZ3AAv8+Ol3MedjL7rFAkCrfwPseNlBv6tX35b3TP1VvwLyX3XQ7+bVt+U90wheNcGsmuor3CgYwurPdv3DwMprgYK3HPR7ePV98qR5ry041tkAZQEtFq6yVwLnvWzoO+Tdtv8t0P1PDvpjnTep2t9oFvayG8P8bs0f67xJxe8Xi/DYK40b+nxmOWw6xf0Zdx/QhcXQfJ9ZKfSMYx7/xkfM54qvMOefzxR7IT8aq5smAxvud9Bv59W31VJItWecPxX9RQREQAREIMYEXG+sMtT3yy+/xMSJE42l33777bjjjjsqPamPPvoorrzySnTs6FCZ1gHW/v37DS+tG6VhyVS0311VsdWDTFSkN8HBnPEoyLsPFWn+ubkNS35Ay6KHkVmejzRPqaF/IOc4FObdG0D/O7QsegSZ5QWGfrkx/vFeff9Q6kYlU9Fy36PIqCi06Z+Awrx7UJHmoF/8FVoWPYaMip1I8xxBeXpTHMyh/t0B9L9Ay6LHkVGxq1L/QM7PsDPvLkf93OLP0KLoj9X165+Mwtw74UnzbZXhQW7xp2hR9JSpjyMoT2uKA/VPQ2HubY76eYc/RvP9TyOzYjeAMkN/f/3TsTP3lgD6U9B8/zPIrNgFoNxY7/6cM7Ez92Z4HNoNpXsOo2XRo2hU/DXSK/YaOmUZbQyeB+v5F+5I9xzy6n9j02+Lgsb34lC2f8EeU/8RNCqeatNvh4LGE3Eo279djKn/sFd/n3c+HVDQ+D4cyvZvF0P9VkWT0bD4O6RXUL8ejmRQfxIOZ/u3f0n3HPTqf1+ln9kRBY3vx+Es/3Yuhv6+B8H7unL8zE4oaPwADmcN9vvamvoPePWLzPlkdkZ+4wdRnDXQQf8AWu+7Hw1KpiG9wtQvzeyCgsaTUZzVP4D+JDQo+cmrn4PSzK7Ib/IQSjIZWVBd0j0cfyIalEy36XdDfpOHUZLp42lnKS7PfrTedx8alMxAesV+eNI4fnfkN3kEJZkOxZLoIC+da6w5q3wL0jwlqEjPM+4dMqpI829H06B0NlruexBZ5Vu9+o29+vcH0J+JVvsmI7N8m03/WOMaO48/Ha32PeTV5zOosfeZNTHAM2gaWhZRf0flM0vPuKr7KL7PON5zh9Fi/xNodBrvDTQAACAASURBVPhLZFTsgSctC2UZrVGY9wccrOffjsZ8Zj2OhsXUt55Z1L8bB+v5F4WrK8+4RsVfGd9hCn97tzd9xpGPG98lNCcREAERsBOoV68eOnd2KNKaJJhcb6xOnjwZ55xzDgYNGmQgvfvuu41wYMuz+sADD2DChAlo3963zYnzFSgrK0Npqa0tjFsuVEUJspeMRWaJtzJr7ih4ujyE8sw2xss0ELgPKg1V48UPJShPbx6C/g7TuK3UZ8XOwH1TOXZ4+tu9+jSGWxgv99W8GT7MM8vjrb/NNM7B+bT08gnc95Uv6aY+jW3On/xr0ifPMpSlt8CRGvThKUd2+QbDgPagnmGslmUw/DfAOcLWL0N2+Ubb+G1RlsHw30DjU5/z2Q0PcrzzCazPTYgsY3xLn+Mz/Nd5fF/9IxltUW7Mx1m4iWKOzxfpHBxJb4dyY/xQ9OvDGD89mH4Jsso3ecenfjvjexN4fOpzPnxRD0W/2Dv+XuMltyyjPcrTbeHFPidK8xQjq2wTMjzUb4AyYz6B9Xl4Rnkhsiq2g8dyg+RIRhfD6Agk1fWb4UhG56D6vP8zK2hMcnzqc3xbeLHfd7i6fmlGl+oeWD/9fO/4oT6z9Iyr+RkU+jMOqEB2Gb/zO73PoNaGwRr4HGHqh/3MCveZGP9nXPb+T5Gx0mxn5UlviJJe76MiN0i/are8S2geIiACIuBDgEVqk7m2j6uN1WnTpuHDDz/EPffcg7y8PAP9c889h9GjR2PEiBEoKCjAM888Y3hbmzb1ye1KtluVfTcXnVKVr2eEtd6RbKvQfEVABERABEQg+QkwzeCnFlU1A3q96Nx7OvlXqhWIgAiIgKsJuNZYZduaxx57DH369MGll15aCXHz5s2Gwdq4cWPs2LHDKK5E1zZ3DZJamDu4+Y/cwzVzyI5aXz2fL6kXp8mLgAiIgAiIQJIRWHYxUPi2OelWlwJ9/51kC9B0RUAERCD5CbjWWE1+tGGsoOIQMKtPVSGjDixk8kwYA0hVBERABERABEQgpgTy/wWs+Lk5JAtQHb25esGwmJ5Mg4mACIiACDgRkLHqhvti63PAmhvMmWQ2AYYvAFj9VCICIiACIiACIlA7BFjxfd7RVe3Ghs0GckfUzlx0VhEQARFIUQIyVmv7wpftA+YMrPKqNj8b6Pc2kJ5d2zPT+UVABERABEQgdQmw1zjbkx1cajLoPNHb/ih1kWjlIiACIpBoAjJWE03c93y7PgKWXVDVW7XPK0Drq2t7Vjq/CIiACIiACKQ2AfaKXnIusPsTk0PeUWb/4yCVsVMbmFYvAiIgArEnIGM19kzDG3Hl/wN2vGIek9USGLUGyDQrH0tEQAREQAREQARqkcDGycAGs8876nUChv5g/lciAiIgAiKQEAIyVhOCOcBJjuwCZnaryofp/iegw021OSOdWwREQAREQAREwCKwbxqwYKz5/zIaAQM/BRp7/78oiYAIiIAIxJ2AjNW4Iw50Ag+w9lZgy59MhXrtgRGLgMxmtTYjnVgEREAEREAERMBGgP1Wp7cCWF+C0usFoO2vhEgEREAERCBBBGSsJgi032lKtgDzRgKlO8yPWl0BMF9VuTC1dUV0XhEQAREQARHwJ7D8EqDgv97f6kuAvm+JkgiIgAiIQIIIyFhNEGi/07B/28prAU+Z+dHAT4Bmp9XWbHReERABERABERABJwL5rwMrrjI/yW7j7beaKVYiIAIiIAIJICBjNQGQHU+x5CyAlYApDfsBw+arXU1tXQudVwREQAREQAQCEWC/1flHA2VFpsawWUDuSPESAREQARFIAAEZqwmA7HeKQyuAOQMATzmQlgH0+y/Q4vzamInOKQIiIAIiIAIiEIyA0W/1BODgElOr831AlwfFTAREQAREIAEEZKwmALLfKdi3bdcH5p8b9AWG/gRkNqmNmeicIiACIiACIiACwQiw3+rS84BdH5tauUcBQ9VvVTeNCIiACCSCgIzVRFC2n8MIJxoDlO01/9r+RqDH0wDSEz0TnU8EREAEREAERCAUApseBtbfa2qyz+qQH4Ac9VsNBZ10REAERCAaAjJWo6EXybFbnwPWsJdqhXn0sDlA7vBIRtIxIiACIiACIiACiSBQ9BMw/xjzTOq3mgjiOocIiIAIGARkrCbyRvBUmEUa9s82z9r0Z8CgLxM5A51LBERABERABEQgXAKeUuCn1lVRUT1fANqp32q4GKUvAiIgAuESkLEaLrFo9Hd/Diw5HaDRyn6qQ6cDuSOiGVHHioAIiIAIiIAIJILA8suAAm+P1ZYXA/3+k4iz6hwiIAIikNIEZKwm6vJXlAILjwOKpptnzDva9KoynEgiAiIgAiIgAiLgbgL5bwArrjTnmN0aOHqLufEsEQEREAERiBsBGatxQ+szcNEMYNFJQPkB84OuDwGd7gaQlqgZ6DwiIAIiIAIiIAKREjAKJI4GyvaZIwydAeQdFeloOk4EREAERCAEAjJWQ4AUlUrpDmDrX4D814GSjeZQaenAiKVAgz5RDa2DRUAEREAEREAEEkTgSAGw8ERbv9V7gC4PJejkSXwa9qnd9gJQ+B+A70SNRgAdbgCangSkZfkvjJy3PQ8Uvm3qM12q/U1A0xOd9UvzgW1/AwrfAY7kA7kjgQ43A02OD6L/V69+AZA7yqt/nLN+EqPX1EWgLhCQsRrvq7j4DGD3Z1XVf01rFejzCtD65/E+u8YXAREQAREQARGIBQFPGcA+6butfqsjzT7pCgUOTnfp+cCuDwFPeZVeRkOg2x+Bdr/xP3Ype9FPMet7WEL97k8DbX/pr7/kbPOa+Or3eBZo8wsH/bOAXZ9Ufy9jSlaP54A218TiTtEYIiACMSQgYzWGMP2G2vYisPrXzmdoNAwY8i2QkRvPGWhsERABERABERCBWBHY9Aiw/h5zNKPf6vdATudYjV73xsl/DVhxdXKsq9EQYPBUILNJcsxXsxSBFCEgYzWeF3rBOGDfD85n4C7eqDVmkQaJCIhAyhIoLi7GypUrsXPnTuTm5qJbt25o0aJFTHkUFBRg7dq1OHToEFq3bo0+ffogM1OFYSzI27dvx7p168Br0a5dO4NPWlrdrSdQUVGBVatWYevWrahfvz46d+6M9u3bx/Seq7ODsUji/DHm8ujtG/gZ0HhsnV1u1AujJ3rXB1EPk5ABeD1HrgTq1cHvArtR5L8KMGS62WlAh1vMlLRAwohAQ78AaH66qR+sxsruTwBuTJQWAs3P8OoHuWq7PgYK/gUc2Qk0o/7NwS8xvfJb/wzs+gjIbgOwGneLcwIf4zkCbH0O4HnqtQVaXgI0PyuwPougbqP+J179S4HmZybkttNJaiYgY7VmRpFrLDoZ2BOgj2pmY2DUKiCrVeTj60gREIGkJkADdcaMGSgqKqpcR3Z2NoYOHYru3bvHZG0rVqzAwoULUV5eFYLXuHFjjBkzBk2bNo3JOZJ5kEWLFmHp0qXweDyVyyCXY445Bnl5ecm8NMe579+/Hz/99BN27dpV+TkN8/79+2PQoEF1br0xXxBfgo1+q3vMoXs+D7QLEEEV85Mn4YDLLgEK/5scE8/MA0YuB7LbJcd8Q53lhknARuZW28KqGw0F+r4BNOjrP8qGe4GNjwCoeiYidxjQ502gQW9//fV3A5serf535hlz/Pq9fPQ9wLq7gM1PVP973iigD/V7+I9/eDWw/Apg/+yqz9IygI63A119zkuNw6u8+nNs+plAxzvN4qa+cmglsILjz62u3+kPQJcHQ6UsvTgSkLEaR7jY/k9g1QTnM7AAwOCvFQYcT/4aWwRcTIBevG+++QZ79+71m2VGRgZOOOEEtGzZMqoV0KM6derUaoaqNWCbNm0wbty4lPaw0qP6/fffO/Lp1KmTYbDWJQ8rParTp0/Hxo3eYn+2uys9Pd1Yb8eOHaO651Li4OWXAwX/Npfa8iKgX5IYY7VxcQreNA0HJ6nf26zfYQ+73fMFsOZGZ30aVr1fBrjZbwk9hmtvctZv2N/Ut6db7f4UWEsvoYMwPWvwN9XHrw1msTwnPaTMAa4o8R+V927ft6p7WMln6XnO+q0uBfp673trNHoil50fQP8KoO/r1c/L3OVlFwH0ZPoK67j0ebX6X+lRXfFzgPeRr6RnmwZ0ywuqPmFe+fIrzWJeTvqcf4vzbfql5v3J4lx++vVMPi3OjeUV0VgREJCxGgG0sA5ZdArAh69dspoDvV4EWti+YGENKmUREIFkJ1BYWGgYkmVlZY5L6dmzJ4YMGYKsLIdqmSEsvrS0FDNnzsTmzZsdtevVq4fTTjsNDRo0CGG0uqnCzYIdO3Y4Lo7hseeccw5oxNUV4b320UcfGeHgTtK2bVscf/zxdWW58VuH3QBjdNTorSqyFIh22W5gelt/4ySzKcACSK2v8j9yxTVAwRsADQ9LMpsBPZ8DWl3uoE9j5t8O+n8FaGD5CnvlFrzlU/ApD+j9D3PzoS5JsAi/urTOeK2FIdADvAXV4nUOjVsjARmrNSKKUmH5VUCBd2cpPQtofi7QeZIZehEsXyDK0+pwERABdxOgV++7774DvV1OQu9qTk6O4V3t2rWrkWtqGU70mK5Zs6ZaDiqNWo61bds2bNiwwQjz5AM+2PhnnHEGGjVq5G5QAKycUq6HBlXfvn1jYkROmTIFDIsNxP+iiy6KyXncAvjIkSN47733HD3JnCNzps86K0hel1sWUtvz8Ou3+hOQN7q2Z+XO8296GFh/r3duaUBmLtDkBKDTfQALGjm9B7Ef/fa/A/n/Aoo3mC1oOt8LNBwcWJ8FLfmuVbzRHL/zfUDDgUH0nzdDV61wblYN7vVS3Xsvm9UTOLzGnfdGMsyK7+ojlyXDTOv0HGWsxvvyzu4NHFplnqXHX4D2v433GTW+CIhAEhCgMUnPKj2goQhzWWmw0iO6fv36agYHDU4aGvTWBvLU+p6Dx5x88smGQexmWbx4MZYsWVItp7RJkyZGzi3/G43MnTvXKG7lJBybnue6EAbMDQsWU2J+7r59+wIi69WrF0aMGBEN0tQ41rffaqe7ga4Pp8baw1klvarzjwUOeV/2WYhq4MdAhktywdfeCmx52lxRwwHAiEXBiwiFs3a36K69GdjyjFtmk3zz6HAj0F38avvCyViN5xUo2QrM7GT2/mIftlGrgZwu8TyjxhYBEUgSAiysRKPTXtgnkVPv168fBg8e7GpjLJj3mdVrjz322Kg8n5s2bcKPP/7oiJ0VmU866SRX8wnlfjlw4IBRxIubI/YiW07Hjh492vDiS2ogoH6rod0ie78FFp8OVBw29dkntaaqr6GNHBsthg6vuMobDpwGjN5S94orlRcBc4cBh9f6M+vygHNYNdPXitf567M4Eavq+sqik0wPeDVJA7o96p/uxhzUxRzfN28+Hej2uHN+6M53zaJMvlKvAzDoK4DFluzCgl5Weyn73+t1BAZ96a/P+2DDRP/xczoBwxcADFmX1CoB1xqrnNi3336LOXPmoHnz5mjWrJmRP8RcmxdeeMGoYrllyxaMHTvW8A64sg3DtueB1debF7h+T2DYTN30tXq7x+fkfBlkNVe+CNJbpQqr8eFcV0bls43PNXsuKUN+KQzl5fOOYa68rxjuS08Y7y+GcIYi9MCyii0r/tITy/+/fPly7Nmzp5oXlwWcWGTJzcIwaXoEnYQ5pQxZjfTZ71t8ih5U/rOHTbMqczK0sXF6BrGAFwspLVu2zAgHt4Sh5DTE+TmPs6+XLMePH2/cN5IaCKjfas23yMpfADv+z9TjC79RaddF99b+WcDCkwAadJR+bwMtL6x5XcmmwaJGSy+oyulla562E4COdwHpDpE1e78B1t0NsApvxUHTycJc4Y53OOvv+QpgRWCGG1cc8upfaVbrTa/nT4t1XBgabugfNvWZu9zhVmf9imJgy1NVYeHpDYEGvYCuj5gh4r7CMTc/5Q0L3wAY+r1N47nx+AD6fwS2vwiUbDM/JxfeD2pf44q73bXG6oIFC/D111/jd7/7nRH2Zslzzz2HE088EfQKHDx4EA8++CDuuOMO4wXPdbL4VICV6ijNTgX6v+/8RXfdxDWhUAkwN5ChhJYhwZc9eiZYGMcyQEIdS3p1nwBDfhn6u3v37kqPasOGDY1NN4bj0pCgwWoZYPS6MqyX9xeNq/nz51czPOzEaGiNHDnS6BNqjWGFsHIMnpOVb62wY1a7ZSitmwsIffLJJ47Vkrlufr/OP//8iApQkednn31WLV+V31n2G6Wn1WrrQjY06lu1cm+LMRqkfAbxuvJ+4bXnJgQ3OXxDfsnsqKOOQocOHYzNNd4X9C7zvrKE9yPDn7nJIQlCoGgGMN+bp6p+q/6g2D9zRqcqryoNHXrO3CRHCoE5g4HS7easOt4GdPujm2YYm7ns+w5Y+LMqY7Xvm97CU0F6SZcVAeX7zWN4f7MwaLA+q4Z+kemlDkl/n3d86jcCsprVEILtAY7sBpjPzEhFVnhmq6GAQv1dQPlBU5+50kHDzz1m0S1W+qak1wcGsYfyuNhcA40SFQHXGqsvvfSS4aGydnhZTp9GwF133YWbbrqp0iPwwAMPYMKECe5raM6k/dn9gFJvpUmGvnR/qu7lQ0R1+yX3wWw5wmqi9FD4Gg3Dhg1D794O/ciSe8mafRQE6Nlkf0u7AcFNtlGjRoXsjWc/UPZMdRJ69Rm2So+jk9CQmTZtmmGcUGgcU5+5rm4Uevy+/PLLav1A7fOkIUnDiwZmOAY3o3PoseX1oNCgZ+Xl4cOHG/+bnlwa9VZ4Ng2/4447LqxzJIonPe7c1LV7Tp3Ozc0PcmIfVd/7g+uksbpq1apKLyvzdbnmVK4UXeM1ZL9VVrnlCzFF/VarI1t3B7DZa/jRqzr0R6BBvxqxJlxh4QnA3qnmaZudDvR/z9m7l/CJxfCEW/8CrLnB2zc1DTh6E8AQWkl1Anxfn9HRa9SnAz3/BrT7lSi5gIBrjdUnnnjC8JaeffbZRnXLV199Fffeey8effRRw5Nq9R987LHHcMUVV7ivN9z+OcDCE23hJW85x/q74CbQFCIj8MMPPwRsC8Kw9VNPPTWygXVUnSPAwke8X+wbG/TWsa9lIOPSCQI9YV988YWjt5Ghw/QOBisIxAf+Bx98UGmUcEOFRpobhVELzLUMVM2Yc6aRyjDdcHJv6Tm1DHaO0aVLFxx99NGVxiiNN4Zpr1692sBCngMHDsSAAQNch4mbD049U+0T5bOIuajclAhk1Dv1X+UGMXOCJUEIsAVK/humAsNHGTYoAUrzgQXjgMPe4pJNxgMDPwHSXdgma8uzVX1aGSo69CeAbXLqkqy4Gsh/zVwRKzAPnyfHSaDru2AssG+a+alT39e6dF8k0VpcbayyrUL//v0NnJMnT8a1116LZ555BrfeemulZ3XSpEm47rrrjLCmUIRtCli0I96Se/hjtNl7O9JQbpxqfauvcSQjtDnGe24aPzYEWFkzUCVXvhTSuyqB4aFiyD5DL8mFxlmwEMNw9d3GmC/+9N5xvQy75D3C/HqrSi+NH0aN0NMVSag4x+Z4fHgzlJNhnzRI2NIlFA8jjRsazxTOhc9Yt1UE5hppLFrh9VwX/5EtvYT8u+X55BqYg8n1B7uvrIq4+fn5lbcMPYf0qvr2suXYK1asMO5bS2jYu80LHewZxHmzCBU3RUK5z8iU7ZDsa+ax/G0N5b5y2/cwEfPh73zbvbcYpypPb4Z1rX6AhyGHKS4Ni6ei3d4bkeYpMUjkN56MfQ0udiWVrLJN6Fp4CoAKeNLqYWPLKSjN6OzKuUY6qS6FZyC7zGxfU5h3J/Y0vDbSoer8cU0O/gutih4y1lma2QUbWnpT+ZJ85Uyn5DtHsoprjdVXXnnFeAGjZ5UyceJEXH/99eDf7Z5UhgXTeLU8rTVdCL6wBNupr+n4UD9PW38XMrYx7JfFlXqhbOgSvhmGerj0koAAQwntL772KfOllnlfqS400GbOnIkdO3YY3zsaFnxoMnzTKQ+Q+vSmUZ8GA/VpSFE/1O94bTLnC//06dON/FJr/vyvveIv24PQUxeKARFoLTRSyZPj0pDgWKG2WNm5c6cR5moZz926dasMga1Ndta5uaHI8PqSEvNFl2tj0R8WjLKYMvyVa7AXneIGwPHHHx+w4BKNT7bBsa4Fx2M+qq+has2Dm5r0wlr6vP8YGhsq50SwJAN+V5yEYeGnn356WNPgxgoLGzLFgWJ5lem9lvgTSDu8AhmLxgJlZjugsgHfAY3HpDyqtBWXIWPXOyaHzKYoH7kRHuYAulE8HmTO71fZi7Ss+4tAmzpkzJUWInM2HSXsSpGB8pGb4Mlybw5+bd8iaSWbkTG3D+BhS7k0lA1fCeTUjQrpkRYjrO1rwvO71lil5+Cpp54yjFX2wePL/4UXXmi8bDCMjS8ZfClkDg7DLV13ERYeB+z9zrzGrHDW/Uk3XG/NIUYE6H3gi6KV9+Y7rJvDK2OEoMZhaEwxnJLeGl9hERensEqG/Nur5FrHUf9nP/sZ+F+3imWYBwrLpFHEwnBWtEhtrYOGLos80aCm1JTrmsh5kiFDW+0VgK0QXF8jkfOfPXt2tRxgroUhvb4bIfw94e+FZdzSAztu3LighZN8w4HJgeHGvIZuMVhpqNK4dNqApYEZSXQHuTJk3dos4G8rmTIs2C3rTuQ9GfRcLNDDnMeDS0y1TncBXR91zfRqZSKH1wFz+gEV5maT0X+WfWjdLMuvAAreNGfI6q8Dprh5tuHNbfOTwLrbzWOYMzxiAZCWFd4YqaTNolIsnHZwafLcvylwfVxrrJI9d8+t3X/ugnOHnS8QVpsQ6tD76jphNbQfc6uq4A2Zpt1W112kyCfEF14WNWF11UBCQ4wbKaksNOhZIIchnbEQGnk0FtwqNLRpaAVqMdO9e3ejmJIbXvh577IariXkWttGNA0uFqCy55MybIn5loHCUOkJpGFlj3CgIcpcYIYFU/gZoyCs3xL+jnDjI5QK8r5FnnjtuFHqltYuvI6ff/65X69eGuvMN7VX0g/ne8NqyHzGWcy40ULj3i3rDmctcdX167c6Ahg63aw+mqqy6pfA9r+bq89qaRZWqt/L3TS2PuctQERnWiYw9kDdKbI0dzBwYJHJv+XFQN9/A2np7r4etTk7Fk5bdhnA3q6UhgOAEYtrc0Y6t5s9q0l9ddiuhm1rjId1K2DkYvO/kqQnwBBKemgYqmgJN0z4EscXR+ulmblwDMFL5fYPrHpLg4ievFgIW7IwDDORQmOFxhPzJ7kehiQzh69Hjx6G54l/Y/4nvVH2e8Jpjizkw1YxbhFGBtDjSKFRw/s1nGJP1jq4KcEQWxrrZMJwXEYW8HqFk+vIMdiyzPIS0uDi9a4paoZFq1jNlh5t61gr3NwKlbZvILCgVDiVun2rA/O7znDjcNYWj2vOTSAW27I2g3hv0rhn/i7bEkWzKcJNYVYHZkscS2iwckw+01ghmR5merJTXjY9avaYNL5InYAh35l9I1NRSrYAC44FijeYqzeq677r/pZ97BO65Gybg+FHoPExyX8FS7YCs7pXebm7PQZ0vDP51xXvFdh7KGc2AYYvAHKSN98z3rgSMb6rPauJABCXc6z+LbDtb+bQeUcDg740+0hJkpoAQ34ZPmmv6MoXcvbI5As1v0wff/xxZdEl5iaOGDEiqdcczeQPHDhgvEz7tvaJdMza4Lls2TKwiI09zJIv7Hxx599oiNvzUYOtzW2eYRqX9EpamwmMBIik4i09cL652zTkeO/TqA9FaOzzu2XNhd5PGs+hFjTitaCxy7Y+wa4HDaxwKgdz7hyPRhuNNwqvPzkxPLm2xClEeejQoWBF6FgJz8FWSbz/nYSe6VNOYWGaFJeiWcD8o0wIqd5vded7wLKLzV6blL5vAK28fSvdfJscXgvMPxpgb1gK2wx2MAtnJbXs/sQ0wq3rMegroOmJSb2khEyerYwY3k9Jrwf0/x/QTN0dEsI+wElkrMaaPvM05gyoTNZH66uA3i8bie2S5CTAlza20Zg1a1blyzRfWOkp4wuiVUmVL8wsJrR+/XpjoTRomE8d6gt3ctIJPGuGEDKfzsqNtGvSO0PvlD0Uk/oMA7W8fXZ98j755JNDCt2MFUca2zTE7NVRg41NA42bFk4Voum5ZPgovY5uEc7zq6++qiymw96aDI8NJxqA9QTs3jf72rhWjheogJGly4gEFlSyuPH7xBDWcAtq8XvKcF8a4U7CfOczzzwzosJWTuHAJ554YtCc13heZ3rz+d2yPMaM7uD9Fc61C2V+HP/TTz8FvwtO4obw8VDWEVcdo99quypDp+dfgXbXx/WUrh188RkADSQKi9KMXOZ+ryrnyms4ZzBwaLk5dxrYfV5L/ve2TY95vf4eM0919HYgq7lrbx/XTKy8CPipjdfTngZ0ewLoeJtrppeKE5GxGuurzr5i80YDZd58xh7PAO1vjPVZXD0ejQ0W1eHNxaIcNXlrqM8wS3rgQtGP9+IZ9sn58+WZ86GXhx4by+tjtfvgunxDAWmY0QCwhH0v6c1JRQlkrNKgY3VfpzLqvGf4Eu5UuIpenFDyDGtizVBVekxZnIYbCfT+MazREhom/Iw6NApq8pzm5eWB+ai8V6jL8FqGB1vim0NZ0/wS+TmLWdG7SuF9zVxPhpCGKvScMzTeSTgeIw/o7aPhaQ9LpUHJ7zxDWPm953W3hB5ZetEjkU8++cSxBy3H4n13wQUXRGSs8njOmcawdT9wA4Lh/ol+ZpHXlClTKg1VbgacddZZcWk/xGcgCxoGysPmBke4FYcjua6uP2bFVUD+6+Y0aaTRYG0WpBp82R6AhsSeL4D63YA2vwSaJbmX+sBCYN7wKi9eshnta28C2HOVkjsKGPwVkJHr+lsv6ASXXQQUeqsy8/4aWFWnILkXloDZL70AYKQApcWF1fQyRAAAIABJREFUQH/1UE4A9YCnkLEaa/q7PwOWngdUFJsjs9gCQ4FTRObNm2eE49mFLzTM1eN/fYVeGXpnfPX50syiWokUGimcD1+iAwlfDBnOyUqbgXLW7LmAzOliC5uavEuJXGeizsX2FzTcLY8ZjSAam8xFDGZ08sWYGxj0uDEP0Qoj5vG8L6LJxaPxydY49vxSGjE0qGh0MpyVRkkoRaHYw5LVVn095zSGmedIg5U5oMxxdJNH1X79aXixCJZlcFrtTmrKE+UY3IxgTjIL3tUkZETDldee5+J33reCLa8rjVQyjfQacy1WD1nfOdG4PPfccyM2Vn3DgUN9xtXEJpzPnUKSuSEWy/Bf+3z43aVhbFUG9p0rNyFOOumkcJZQ93SLZgA0CpivaQnbtLAycOeJ/ustmg6s/H/AIdvvXnoDoPPdQKd7kpMPw0y5pvx/mfOv1w4Y8mNytfzY+w2w0Bsim9XCLKqTXbWJmZQXZkYnoGSzOfU+rwOtr0jKZdTKpAvfNkPaKbwPjt6S/J72WgEZm5PKWI0Nx6pRtjwFrPWGC/AHaOzelCkTTgODXhonTxS9Dwzts0swfRomzAVNpDDUl8WTAnnSaJzS6K7J88SQOeauRpsLmMi1x+Nc9o2LSA0FhlWvXbvWmB69WAy9jDSsmi/cDDd18tpaxlFNXlQ7J96fNd0L8eAa6zHXrVtnhK9bax85ciR69uxZ42lY1IgbU+Ew43fIt++sdSJuTjHUO5qNHd4rXIuT0FBmqGw0hZEYdcHeq07i9IyrEWKYCtzAoTfbMvStfs6hbC6EeSpD3bfNke8Y0XjBI5mP645hf9XFpwNFP/lPjVVl+79vtkKxhB7VRacB+x3uUeoP+MAsSpRsUrweWDC+yjBqfjbQ/53kevehwT2tMVB+0OiviUGfA02TeCPm4DIzJQ0eM+9yzE7VTgnne3WkAJjZHSj3pkAMm2l63CW1QkDGaqyxL7sUKPyPOWqLc80fqxQRetGc8hMjWT49Uuedd14kh0Z8DFtAsGWDk9CYGT9+vOEdqkn4IskWJla/UObgMXeVxlaqCB8sH330UWX4IIvRRFKQht5Zeu/IlNeAhlSoRXt8WdNI5T0aKKTRrs/QXXpDaQzwOto9SzR2OIe6UjyL14oGkJWbS28Z84kDGUD0trHftW9EhJ0f73l6nul1JXerBUqw+5/HMKc02rxL5j3TI283ojk2N5rs4d6RfBeDPePi/cyit5/PKCtkmudjTnCkmzehrp/RBmRqD9XmsUyP4DM62usV6jxcqeeb9hPtJNtcC/T+Z7SjJP54elRXXguwlQ+FfUrtRnriZxTZGelZpYeV0v4GoIc3LDiy0Wr3qHV3AZsfN+eQOxIYOi25Ng9ql565abHweGD/bHMmHW4Guj9d27NK2fPLWI31pZ/ZtapsOwsrtbkm1mdw7XgffvhhwEIc4U6aBsGll14a7mFR6b///vt+L2TWgHxxv/hib0hICGdhKClzLyk0stguI9I8vBBO5zqVJUuWVFYR5cssPVqR9kSmt94y/BmqS4MmEmH4KY0N3/BT+1gMg+V1YvEsevh4H9LgonFm5bjyc+bbRuOhi2T+8Txm+fLlRvsX635laCdboDgJw6jpjbWE15c5uzRqGFXADR2GptKYImuGcVPfymMPtA4aPwzTjbQ3qDUuvYEM5WehMxrgbDXE+ViF0KLhGOwZx/lfcskl0Qwf9NjZs2dXS1GIdfXfYCfnNWTePj3L9s0etgDisy1l5eBSYN7IqpYn0YJgnutAb4GiaMdK5PELxgL7pplnbNAPGLEoOUMm198LbHrYXAfbDx1lFktMPqkApncESr3F5oxNEPa+VX/VkK+lpwJYeY0ttL0TcNQaGfwhA4ytoozVWPI8tAqY3dsckTkrrISXQv3W+LLLl95YCQ0HeuMSZRj4vgza18EXd4Yohir06tAwsvLnGOLI3NW6ZOAEYkHPG8NtGbJIYfglPXV8mY9EaCSysI0VVj1u3DjDAAlXmKfK6r6B8lGZi8z7LRWukS87smXoulX1ld5VhlzbWdBg4XfE2jjgGDRIWSwrlIgDnoM54TRanYTfERbRildIa7j3i5N+sGccn1dnn312LE7jNwYjVvgdiHf135omz2vIzSOr4jKvFZ+LTvUIahqrTnzOPpYLxgHFVZs3Ua2r2+NAxzuiGiLhBxdNA+aPA1ABpKUDvf4PaHN1wqcRkxOyGNHyy6o8xKPWAPW7x2TohA7Cd9G5g6r6q/Z4Dmj/u4ROoU6cbOuzwJqbzKVkNgaGzgAa9KkTS0u2RchYjeUV2/IksPZ2c8QGfc2wi0z3tKqI5VKdxqIXhaGfTm0OuPvetWtXv8MY1mYvduOrQK8kX2KZ7xrvcLdA+W6cw+jRow1vWzjCAjts+2B58lIlv4uh1Cx0Y607UuPSYu2baxpp7iE3EJhH6xS+ynuModqRGtTh3Bdu1fVtQ8Owd4byUsiOGxD2fqpsBUODlkZaqMJ7gt8Je7Vk69hkqJzN+dOod3pm8Tlx9NFHOz7nQuXjpMdNAnp0rVBqerJZ/TdaD3Skc7JHjXCM2uh/HOncY3+cB9gwCdg42X9ovtSyyJBv27rNjwGbvOGZ9qP4zjB8XnK0eqmctwdYchaw62PzL6yEPOQ7oF7H2KNOxIgH5pn9NZmLTEmWPrG+bAyj+9KqyszKt4zs7uH9MNcbOZKWDfT7L9DinMjG0lFREZCxGhU++8Ees8DAPrMNhJGv0e9dID07ZmeI1UB80aLXiy8/NAB920pEeh561JhfaBmrlqHJEEEWbHHyWNHzyKbzzE3kfBjmyZfg7du3V3rSjN/AnBzjpYhj0bvA+XOXn/rh9mN0Wh+9RcwztQwszp2Gi9XahOcN1+PGseiFYGVYCnNW6TmiN6oui70aMj0u9ChHWt3V4sQwXP6j8CWdRlK43hynaq68Frx/2C8y3pshbr/mfC4wd9XKz2U0Qbdu3YycxFWrVlXLRyd75g9H8t3jd5ffef6X32Vy50YWv9/JsFnAcHKGxNLg5vx5X9mfGyy8xWJL0QhDz61nHCMLmINL4fcontV/Q5kz18vnmtUPmeHy9K4munp7KHNNiE7FYWDLM0DBG8DhdUBmEyDvKKDrw2ZIrK9UHAK2/AnIfxM4tKzqU/b1ZF/2WAjPse8nMyUpqynQaFjwyrzMz2ORqOKNQFYzr36QzVlL/8ACYPMTVT1mWW229ysAi0Ulo5TtNYsS0WNOYdvBHn8yCy4lk9jDmTPygDHbARb8lIRHwOih3BY44q1l0vk+oMuD4Y0h7ZgQkLEaE4wASvOBuUOA0h3miCxb3/XRWI0es3H4gsGKt9YuPV9+6D2h5zDa8Dt7LhtfOs844wzDMKvpBZQvevzHlyAahPxHA4/GoxX6aQHgizP/Zn85ZEXWUaNGRTx/fgno7bFapFieVIaaWkZrpBfAXj2UY3GeNHzrqnDTgSyt4jZcb6QFkeyMuBHy3nvvVV73SAo20QBgaLZ1nVlshx573p/hbkTU1evnGwrvVCWZG0TcLIhm08X3O1/TM8JtvO3zt56p1hy5mcJnX6Q5sqxKzorG1jPOXiiKhj37mtY2Lz4z2dPW2thgPjo34qLdlHLbdQ59Ph6zXZ1RYCjd3KROywpyuFd/zkDgsFntHB3vArrF4J2BhuSyC4E935jzYWhudlug31tA3hj/ObHa6bILgD1TTU8c9dl6pu9/TaPbV6i/9Hxg77fe9XqqNAZ/CzQZHzo2N2ouOQfY9aE5M1YDZoVmpnUlkyw6FdjzuTnjVpcBfd9Mptm7a66rJgDbvUXPeD8M+sJd80uR2chYjdWFZu+0RacA5fvNEfv/z3XhAvSc8GXdt6ojp8s+fdyxj/Rlgx5Sjm29WNEgYy5bNEKjYtmyZUaOW03VRCMxXjg3GjAshGR5g2m0cKx+/fpFzMK+ZhrWDIm18jfZX5ReiEg5R8Mz3sf6ei75ss5qpTRuYiFz5swxPHwUeqlpEITT5sTeBocbM5xbpEWfYrEeN45BryG9q4GE3laGusbqmrqRQbhz4n3PXH16/q3NNUaHHHfccWF7G+mtZV61taFinwvvdUYphBN2He5aQtXnmvl9tHpS03hmD+RIcslDPWed1Fv1S2A7C9/ANPJo7EUj9Kiu/AVQ8Jb/KDmdgEFTgfrdqj6jYcv+qOwp6Ss5nYHB3wA5Pvorfg7sfM9fn+HOI1dVHz+atdTWsbwevC4Usho6C8hqXluzCf+8hjewXZW3e9DXQNMTwh9HR5gEuCnD0HC2AGLUxOit8lLXwr0hYzVW0BkCtPznZpEByujtrmsoTY8qK2Q6SbQ79vSCWqFqHJ8vVWz9Ea3wpYg3KcPOArWV4TkYgkbjJRyh54J5ePZ2O3369MGwYcPCGaZGXbbuYHi0ZcjzZZ/hlXVN+ILNDQtuAFD44sp81ViJb+sZ5kGzGmkowlxLXmvrGgwYMACDBg0K5dCU0glWZIxRDfTqpVILpnAuPotH2fOhW7dubXigwxF75Wvf46KphB3OHELVZaXlDz74oFKdkQqs+i0Jg0D+68AKb+gve2GOPRhdFV1WJ2a7jSOFzpNIz/EJ0fUA5Yer3lt8jwpXv+tDQKd7wgDgQlX2wp3WzJwYvcyGAZ5E0VD0qC/yPncymwGjtySfZ9hNtwVDgGf3A9h3lTLgQ6D5WW6aYUrMRcZqrC7zmhuBrX82R2s0GBi+IFYjx2wcFj+yDAnfQbkzfsEFF0QUSkuvKg0By6sQD0OAuWF8MWI4qJNw/hdeeGHI4XEcjy/mDLmzhBVNGQ4d68Il5ELvrVWchl4XFvOJ9XlidqNEOBDzfn/88UfDIKTnOFj7k0hOQe86OVqbC/RS8+W4Ju8qrzWPsyozkz+9qvyvpDoBRgFYnJyeESzsI2PV+a7hs4n9SK1KudRiigIjTGq6R60R//e//wWsVh1u+6xE3NuMfGH+rrUJRO8qq7fHU7jJyPQKenWZdsDnKIuu8XfHDV7nsNbOnM/5xwD0iFKGTAMaO4TqhjooI7xorFaUhHpEbPVaXQH0fT22Y9bGaMxbpeFP6f4noIO3ImxtzCXcc9KzvuP/zKMajwMGf528OcThrj0e+sxJZ9SkVY+m9ZVAn3/F40waMwgBGauxuj3mHQXsn2WO1uleoKtDdcBYnSvCcXy9n/Zh+OLO/pXh5kLRgKARaeUuxbNFC1s3WMWKnBDwRYU5iDV5dPlitWDBgmptdhjeSAMmXrmL7DPJnF4KDbkxY8bE/aUuwtsk4sOYq0rvJ6Vt27ZGu5pYC19QuclA4cs7PVc0WoMJ7xkWfbJeqOlR5YutxJ/ArFmzAraWYY4qIyYizcVMBd68x2jwM5zaEqYUMMWiJmGqAEOwA/UBZvQLNwvcJNwI4nppNFJ4b9D7Hs97hM8AhiDbc3l5bob0cxMwqYQFjRYeV9WbPdrWNQeXmONZBWESDaPzRKDLA4k+a+zPt/JaYMfL5rhNTjANvmQQblJMbwOwUBSl/e+BHs8mX4EoV7H2AKuvB7a9YM4quw3AlkYZ2uxO5GWSsRoL2ixzzgcECywwbGToTCB3RCxGjtkYvr0vfQd26qsYysmZQ8gXB0vi2Z6FL4D0kAXyrnIONGDozWD14UBGDF922MLE8gTTU8T8snCry4bCx9KhUc82PVbLDnoCaBzXFaHXmLl2FBr89FDHw8NCjowQsHql8jqzKm0g4b1CA8CKKOBGBj2+0RYTqyvXzXcdNDoYJeGUM8nWTfQShruhVVdZBVoXN2z4nLJqA5AXUwtYaMwpV53PNebl01sYLDefdQWGDh3qOpwrVqwwnqcUro9rDTU8P9zF8PvMVAPLOPY9PhnaH1WbM2tcLDoJKJpp/pldBFjQh0WaIhGOt/xyYNdH/kdntQTaXOM/9t6pVRvt9qOyWnn7pfrMZe83wH5zw7CaZLcCBn0DNOwfyczddcy2F00Dxegdmw2MKTD7bLpd2Gpl/migwhuB1udloDWvuSQqAjteMXO7KRm5wJBvzYrZkoQRkLEaC9SF75nV9Cj12pu90vigd5EEa2bPafIlg+076AUIR6ZMmVLZc5C76eecc05cX2btL0bWPDl33112GkzMC+XLnT0Ejy+E9DBb+jRamOuaiJBQu0HHuUfbfzSc6xRPXbJk+C/DgClkSYMwXuGiLGbD+9m6bxm+znxKJ6EHnaGKFN4T3JRgbp0kMAHmnjMKwF6Jm14rhlwH4iye1QlwM4X9WOl5tO5T35Y2NEyZ58o6AoG8qdao3Nxi39tQw4kTeT14n7APrGWc0wN/7rnnxryIHA1VRqjwOx2IFyNkWMAuqWTZxVUFjhoOBIZ8bxZyiVSYW8ewRYYYW0JDq9/bZnVbXyktABb76jcB+r9rehX99PO9+gtt4zcF+r+f/JWArRXRgF9yJlDuDc8e9BXQNLz880gvX1TH5b9mGlUeb+2UEUuBhuG900V1/rp68KGVwOw+5upYSIxhwKyyLEkYARmrsUDN6nj53hh25ggM/MQ1IQI0JFj0w/4DT2OCu/z8wWfOpr3BPT2j9FaFUq3WbgDT6OPLLF8W4i30RLDYEl8E6Snjixw9E/xnXwvnwdA5hiZbPR25ZuslPJ4eQCcGfDml18oKESRjGnT0ajMsNVkrrLLQCkMBQ/V2Rnt/+LagCRRmyXuB3l5rXlarGje+8EfLJNbH0zvI+5Th/fz+MJ9bHtXwKPPZyhxWS/h953OSzyzeizS8rCrklg5TGfj85eYAvYfWM478Q3kmhzfD2GmzFyzTNKxnK3vmsgBaKHP2zUHlhgif6fTk8/7js57/eE/6tjLzXQHbsNGoTyrZ8iyw1psTmd3OrMDbILTCcQHXufFBYMMk82MWB2J3AsPjGaBfKMNG93wBHFoFZLcE8sYG95CyCJGhvxqgR9XQr0NGUfEmYN6IqkJVTOtiepfbxV47hY6TozZGV7DL7etN2Pw8wKzewOHV5hk73Ax0fzphZ9eJYGyG0iGStmnTJk+0jcxTEiiTr2f1AUo2mctv8wugN0vRu6OJNC8uPYnWTjSLUTCnyOqRyGI1NKCsz2nAMdeQlSyDCY0/hrVaHkqGfDIPM5SXk3jdJ1wDjXJ6X0MRhqux+m8ixe7ps5+XIci8Lsko3CRgriOF159elWh6cNbEgNeZL8bbt283VGnkM6TaN0+OoYn2e4F9IGvKb63p3PpcBMIhYP9u1HQcN10Y3VKbz9Ca5hjoc34nmRduFZfihhDzyUNpDUVGzEP3jY5xipipaX5JWWmdIcDzjzaXxuq7g74EGo+taanBP18wrqogjF6sI2PJHrjMAaa0vBDo+2/3FyqaPwZgkS1Kx1uAbk9FtnYd5U9g/d3AJm8f5NyRwDBvjRqxSggBGavRYj60HJg/FijbbY7U63mg7a+jHTUmx9MzwvBMy7MUyJPIAjTsQWnlqXH3n1UduUsdSOw9K6nD0KtEeFVDAcMdeObS0nPh+wJkHV8bxUroWWW+ldVz1XctyVj4h2v65JNPKj1EXbt2NfJV4y28Z2mwUujxY4il/X7lvU+vqt3Tw6gBiQgkksCiRYuwZIn3hdfhxHwm04PIHM+aCsMlct6RnIubR1OnTq08lN7Vmr5zfAHhZqmVy1/TeRkVxI09PuOt3zX7McxZZW5vUhn8LIrzUyug3Gz5hZ7PA+2ieIegl3R6a2/eYrqZA8tcWEl4BNbfA2x6xDyG+YlDpgIZsekZHt5EQtRmz1xed/6XOc/D5wCN3JfjHuJq3Ke2fy4w/yjAUw6wzRTbU2ZG357RfQt154xkrEZ7XXZNAZZdWJXQzpY1bF1Ty8IQSFZntRfsoOeTL0ZOQsOOBqhl3NEDy8qTTjlqDF1jkRvLG1tTkZvaQvH+++9X5lH5zqE22kBwM4C5XYGKqCSjd5X5duzfS6HRyJzQmrzysbofmBNoveTaw/9ooPKl2WpxQy8vPa/coJCIQCIJBGtFQ0OVOf7xjEJI5Fp5Lt8+sUxzsEKb7QXXaGguXboUa9eurTFfl15a/m4xdYXPSBqizF9llAprEDBU2vrd4jOItQBYjTypZOEJAPMkKa2vAvq8Fvn0d30ILDnHPD6rhVkMpkEdKHoUOZHIjmR3B3Z5oGTmASNXmpVg3Sr5bwArrjRnV68jMGqV6amXxIYAQ9/nDquq3N37ZW/BstgMr1GCE5CxGu0dwrAAhgcYPwwtgdFbgbSsaEeN6nj+kPOlwerrycG428xd50A7zvyxZ8gkPQH2KrnM/7Hv+PPFgN5Bq0UJDQC2C3BjHuBnn30W0IvJF8TzzjsvKs7hHsz8KxpYTpVWORbz2Jj3myzC+4Shf/ZwXBZWSlT/WBrKLARk9XXlfch7laGIjCiwNgWSObwyWe4FzdOZAFMlmG/pJAxbP//88+sUOm6S8vfBKrZkLY6/OzQ4uWb+LgWKLvGFwY0vboAFy5f2/b7T+0qDNak81b45pmyNEams+R2w9a/m0Q0HAIOnmkarJDwCnjJgenuABasoA6a420O9+HRg96fmXJudas43LTO8NUs7MAF2+1hyLrDnc1OHxcoGfSFiCSIgYzVa0EvOA3b9zxyl9RVAn9ptiE0Dgi8L9hck/uDTCAolNGrx4sXgP0v4g89cP6v/qL1fKHXc3CrA3pPT9zLXRiEOX4+f75wGDhwI/ksW4YspX8atVkKJvhdY2In3Ov9L4cswowfo9bda1dCzc/bZZ8etf26yXCvNs3YI0HPIiBUnYdEkGmJ1SWp6xoW7VrZK6t69e42HbdmyxdigtTysNFj5uxXPfq81TiocBbaDWWirNjt6G5AdgXeYL9Tss2q1wml2OjCQbWzcUUMjHCSu0LUbgG0nAL1Yj8SFUlYEzGjnDQFmvuqdQLfHXDjRJJ/SutuAzd48YDqnRi4HsoL3eU/yFbtm+jJWo7oUFcD0tgBLv1NY6r1F7e6Us6gMq/9aP9o0VOkdDbWvJD2nHIMvWZawWi1zWOmNpHFi7YrTEKA3y60vBGTAapxsxWEXeoO5nlCKf0R1ezgcXFhYaMzJMrDsKuTJ4lasvpoMsnDhQiOUj8J74Mwzz0xoaxNeXxoC3ECh8AWVBgA3KSj0xrDgSjz6vSbD9dEc3UGAYfKMArAL71XmWde1gl81RY9YDLhxypBe/j7xucffLPszkZ/TSB01alRIF9GpuB6/98yftzZaQxqotpQOrQBYFOlIoTmDfv8BWl4c/myKN5rGavEG89juTwEdbgl/HB1hErB7vI3IuW3u9Fbu+9Hc7PB4+6u64F20Tt5CO/8HLPVG5GU0BAZ+Fn0xtDoJKvaLkrEaDdMD880YduPNuBEwcoXZZzVK4S4xe0nyx5sVmumxChYGxYq/1Gf+ntXXj1OggUoDIpJ+l6wgbDfyeH7+6NvHd1NRpWDI+SJE45vht3yBYRXgULzMUV7GgIczPJVtf5hvRYPL8kzyAG4MMJTWzWLli7GKpyUMM2dP20QLN04Y7u0k3IxgRVI3hqgnmpPOV7sEWPCNzyDmavIZFGpbl9qddfhnrykvn78hLMLGVl323tb8XbFyUJnjyvzUUDyq9hnyWcpiTfb0F7fWU/AjW7oDYN4qCzZSWGCJhZbCFeZZLjgeqPD2B3VJDY1wl+EafRon7IPrMfslY8RiM7TabbLteWD1bwF4zJmxZU1OJ7fNMvnnw+8pHVSGpJme9ra/SP51JcEKZKxGc5E23A9sfMAcoeEgYMh30TXzBgyvpt0zyqH5400PEXvP+QqbyvNFyLfqbbR5O7wxaLBaRWp8z8swWuYF1abRF82lc8ux9AjwGtLws7cBokfBjUYWXwTpzfTtD8mXy1C9ILFkz3xZVgW2in3Zx6aXOukKrcQSjsYSgQQT8K1p4Hv6QD2RYzVNGsvffvttZfQPN1lHjhyJbt26xeoU8RmHHrFFpwN7vzbHzxsNDP4WSM8O73yG0XK9eQx7th69SX02wyNYXfvgYtPjzQrLlN7/BNpcG82I8Tl21XXA9n+YYzccCIxYqNDv+JA220xZYfZuDg2P1/praVzXGqt8cbcbYDSKLMPI/lmthvjMGQwcXGReOob/9nsrquJK9JAy7yYWwvAqvqxHw4eePxaqcRIaAcy3krEa/dVinhdfsCyPAJlaLRiiHz12I9Cjyiq7gQrGMKyxU6fE7eYy5JDtafbu9b5I+CyVmykdOnSIHQCNJAIiUCOBQLUCmH7BSJ94/2YwwojttOwVgpm/yrBjV8vam4Etz5hTrN8dGPxd+JFa7ExQ+K45hgtqaLiadyiTqzgMzOoJlGw1tdteB/R60X2G4JwBwEEzJQfdngA63h7K6qQTCYEtzwJrbzKPbNDLrBItiTsB1xqrU6ZMMRqFM2STwtAphhmyv+Irr7yC/v37G6GvDCm64IILEu+FKtkCzBsBlOabF6nzJKDL/Y4XjMVe6KHkrjPzEVn11TIi+YPKl20aKr55O9FcfVZkZWGZaLxzX375JZhj6STMUTz33HOjMoajWV9dO5b3CA1Wy2PJEG560xNh/NErSQ8l58BWReyXa8+bpZHK+5NVNzds2FBZLdr3GnCuNFgTJfze8B61h6bbz80wQhZokYiACCSOAJ8nzNFltAgNR/4G8ZnC4nGJMhj5nsBcYSvFgpFGfGfgs8LpGZc4OkHOVPgOsOwiU4H9Gwd/AzQaEvrUKkqB6W0Attig9HkVaP3z0I+XpjOB5ZcCBf8xP2tyPDDwYyC9vnto8R10RgeA1YtZ/Zcta3K6umd+AWbC32++XzItis+FmqKg+K68Y8cO432ZzxTm+9dKxe/Dq4E5AwH2R05LB1i5Owl4u/6GqGGCrjZW6cG55pprqi3hiSeewKWXXlr5En/nnXfi9ttvN34MEyr7fgAWn1ZVfY2J1s1O8ZsC808ZTmu1g6ECjVUWfuAXjwVqrMqlsZw/w5/YFiFjoCqYAAAgAElEQVQaY5UbBqz46iQc/6KLLpKxGsOLRkOV+ZfWCxavHXMu41kIii9v9J5b7WeM96TMTKOqLg1W3p988fQNM3daNr35nG+ihPmqNFbt3y37uelVpXdVIgIikHoEfCvb2wnwGccie0xncY1wA3xGR+900swqvqzmG6owNJEhipSMXGDIVKDR8FCPll4gAgVvAcsvMz/N6QwMm+uuCrBb/wKs+b05vwZ9geHzgfR6rr6eTlXS+XvN9w6nYqA0aFmYku/TljBCg5vRCQ/xL9sHzB9dlV/e7Y9Ax9tczbsuTM7Vxip7KFqtPM444wwwjIjG6c0332wYfJT7778fEyZMSHy4H/MDVv0KQAWQlg2M2Q5kNqt2T9AIZZiib885KtGz6pRnF+im4s4wPUX2ECr2OmWorpNwx4kFkIIVZqrpBmbP1SVLljiq0YBiaFW8Q7pqmmNd+pwGodU71FoXOTPcOh4Vl2nkzZkzp1rlZ+u84d6fPK62W9f43gssYtO7d++6dItoLSIgAiES4O+r9Xxz2mzjM5Ut3RLl7Q1p2jO7A8VmdXN0vg/o8mBIhxlKrJ/BOhqU+j3N/qoxKPgY+gTqqCY91fRY03OdlgEMmw00SnwxQWe6HmDeSGD/XPPjlhcCfZmOluHai8FNZqYTMY3HVxj9MHjw4Gp/5neXxdcYSekrjCDk+1FCq6qz2NayS4Cd75vTyR0JDJ1helklcSPgWmPVvmJ6U1k4gYbqfffdZ3hSWTWV8vjjj+Pyyy83quaGKqF4iYKPVYE0FjHY/pKh5mExhCHT/A6xt9WoaW5WKX+u08m4ZQh0nz59/Ib59NNPHXP2+KLeq1evmk5b4+fM/WEol6+waAWL6khiT4AeAfsmgVXVlgaktTlQ0yaBldcdTJ+VSb/44gvH+813VRyHGx8s9uWUI0ov7GmnnZbwzQtfVta8+QLKtko1cYr91dOIIiACbiHAivr2aBXfebFa8IgRI9wyXWDVL5C242VzPk1OgGfQV6HNzVOOtMWn2go0HQPPoK/DL9AU2tlSTiuNKV8H5pnr7jIZHvYxZchtUKlAmqfcqNDrQXp89OmNn92vsvqzh5sbne519fX5/vvvjXS+WAnf/ROZfmTMe+MDSLOKq7LP6tBZ8BjVl2vYJPCUIY0OLqTBYxi3wfQ9AL/XlfrUDWYQ16yfzO9DSWGs0kM5ceJE4x+N02g8qwxrtYc8hvuFyS5bj+YHnkOj4q+R5ik2Dj+Yczy2NXkWnrTqoRdW+5lA52CYJ73FeXl5Rhl/9jGlscrcQIaEMvSBf6Nhzp0jpxuNF5D6/FEORT/c9TqNz6rENKCS+cYPl0Mi9ekRYG6o1c+W52aeFT2hNBh5rzB8zcnbSiN1586dRi4Idy599Rn2y3uF9xf/GyjMm+fk9WXbI96fNFL5jwYzx+c/3hsM2eE9zP6m3OVMtHC9XCtTBqz5cL6cD5lJREAEUpcAn4FMZQgUxcRnmtMmcG0Ra3zoHbTed49x+oq0Rljbejo8jNyqQTIrCtFh11Xg+wlld6NfYmfurTUdps9DJNB63yQ0PvSWVzsDxVl9UNTgIuyrf4Hj9ckuW4Pm+/+C+kfmIb3iAEozu3r1zw+gv8qrv8Cr3w37GlyMovrnOurXO7ISzQ/8BfVL5yGjYmflKrY2ewkH640PcVW1o8aIPXu7vmhnwd/5QYMGRTtMWMc3LPkR7XdbLWvSUJbeAsXZQ7Ar9waUZPo7idI8R5B3+D00PvQ2ssvWoSI9F8VZg7Er9/coyezpd25T/12v/npD/3AWx/89SjP9nUSm/tvg8yO7bAMq0vNwOGuoV9+shM73s2TuOe9aY5WGF1+0+cLMUJ63334b99xzD1588UVceOGFRmEl6vBvCctZ5S7Z/KOqQi7st5hDBbZZ/5+9qwCTq8i6p3VmukczcXcnSkJIiANREha3AEtw90UWWBaXH2dZloTFJSwaEogSJSQh7u4y0XFr+79Tb15PT8/rntbpnpm638cHTNerV3Xq9eu6dc89d8UKITKhZXRCx44dG5MNflDfStk4JgjQqWRUmw6lljGSyefH+8CAIl0sheNtfN64MaOTGSizgLkgFHmSJhGQCEgEaiICKnuE/9ayuKvDSjrn2nMAp3IQjj7LgZT+VUPPqgRrh5WLK/WYBWScX/V1skXVCHDfR6pt/prKbdu9BjS/r+LfRXtGYtdWbt/+TaDZ3Rrt+wD5ZZUlPD/t8C7QtKwUkfp39r+qN8CyOt7W4R2gKeutxq8xsuqZexruSBlZHTx4cLjdBHe9Z56w55XWrkDfdZWj6IfeBnZ6rTuvY81e5hh7R+mpCk51cG9jWSLR3jMi6wIO/h+wS0MBOrkH0Gd1XNPCAwU+bp3VL7/8UkQZeRrADTjFgshl37x5Mz777DNRVJwnppTCZ33HcHIzAwULB14Bdj+s3dzSFei9uELeKnNKSUHScg6Yf0oqbTilZQIet2xYIxHg80MBIR7KaBmjh56qvYwesPyRr41ZMCDEZT5XMBOQbSUCEoE6j4C/vPy4fMcV71GczpIyLYq2rwItAoiQHp8GbL5CUE6FuNLZRwCDtc6vf0QA2P8isOdR7a6YE9zg0oolC6kWe+IHH+1bKHmlns5J4Xbg5I8+2rcsa+/hnPhrn9wH6L0srunf/vY1jPxpCUqSOaWlz8J9/3nnnRdVEcpKC+PIU2rvah1GsDFF0azdyi9jjivLSZUc0F7jeuMAOrmqMTf6BNuXi0lVuDBzvCKk5W5fAlBJvPSwdv9tXgBaPhKRr0IsO4lbZzWWoPi895pBQO7v2h/rE4H+O4CE8rqOWmqEdE6pXDx06NCwlHrjEh85qIgiwC8nFZl9Oauh3kzNfaVIGX8cqMxHKi2dXUZqSU+nWnVcKWWGOll5nURAIlCnESBLhdEc9R2ngqEl5hJzoKg0uv5cIO9PZSj1JwLdfDg+noPdcQdw+F/KXzLOA3rMjvlUas0AVpNNt6JmTIcldQadAPSWuB0vv4c8hPc07km4H2HuqS81YFYtYAUNT0o/9yvnnnuuW8OmWiZtOwYsb1teCaRabhrGTdIGAb2WhNFBfFwqndVg1sGz4Lb3daZ6wJkbAXMT8QlFiebOnetWPKOD2rp1a5HfxxIfMqIaDPB1sy2ZBaQC89+RMNKASXvjySUFiNQcU0Yf+APC/FU6qlSS9ozYRuLesg+JgERAIhArBNR33I4dOwT7hMbIKlMpoqG0Hvo8nYrSKCMlNGsPoNciwJjmv0tPFeF2rwLNA4jGhj7IunXlpguBEz4in/GGhLkhcNbe+KoD64ER9xgUdVSVgKm/0aVLF7Hf4L7Yn5GheOzYMTAyu3XrVjeDjClOdFi5t64Ws50E/uwGsL5tTbAGFwNdy94nNWG8PsYondVgFu/Ed8AmFu2mmpeXpQ4EevyqUHAArFmzxi21zdOf4cOHu8vtBHNL2bbuIsCI6sKFC5GVVfmlyGdK6wSSp45adUfZntFSHphIkwhIBCQCdREBagBQQV8VeIm7nFUuyoFXgd1l+WdkarEETZIf5f2iXcCKss91JqDXAoD7EWmRQYAHB1uuEMqslYz1TL2ENUUbZz7g0tgnkoGnJZgVqfbMU2Z9Xj4HcWgsR7l7d1lpJkAocYdStYLipdxjq8Y+qk3V21kEbLigXHm7As56wJBcGXlXaXkeuuenVATWR7l958+BhkwRqNkmndVg149Fu7255AktgC6fAWlDRG8s7UGaA+lHNOanMq9WqucGC7ZsT0EkFsOmeq9qfI74cmZ5Im9jhHTZsmUV2jOKz/Z9+vSRgEoEJAISgTqLAA/z+D5V89+qPSoTCPK5y4A1Zc4maZ095wEsj+fLDv8b2HGb8in3Ij0XAEmKAqi0CCGw6wHg0FuAy0M/IqFl2b5PQ9yH4jgU1fF0cBNbAV0+B1IHVR7UznuAw+9qtP9Se+133gkcfq+iQ5zYWqmxmnpWhCYd2W5YtYJUXjWtiZHUIUOGhJQOx701D/IZaaUxd5UU4mpLXcpdDmy9Cigqd7xFHnLTWwGKaHmXmOF3esvVAHPS3Rs5tr8daP965fY5S4Gtk7zam4BmdwJkTnj3n7MY2HotULzXo3+2vxto94oolVPTTTqrwawg81WZtypMDyQ0BepfKOpuwZgu/sofQ9Ic1LIjUvU3GIBlWy0E+HKn3DsV9EiboUov1bB9GV/kbM9aZmzPwxIZUZXPlkRAIiARgEh5YIqOKnzIQ7x4Kl8DCrIstkL8m9bxA6DJjb6XbvOl5bThlDOVSKxWdEcufngIZH0BZH2oOAQUxRH7vlTffWZ9BrBmbsk+oN54oM2z/tfl6CdA1keKuFbmBUDr5wCDn9zTox8BWR8rwj2ZE4E2zwGM3MahkdHw008/ub9zpN5PmDBBkx0W6PDJjvj555/daVJMYRo3bpwot1ct5igE9j6hiGPxkKjRX4HGk3w7ho78svbTAR50NL4BaHS1n/a5wJ4ngVM/AwmtgMaTgUZX+m5vzwb2PgWcmgHw4KLxjUDDy2uFo8r1lM5qoE81fzg2jAFOz1OuSO6t/Ch45ZIwH4YntyoVkyIOrAElo6qBAi3bSQQkAhIBiYBEIHoILF26FPv27RM34OaWuatxVZd53XAge4ECADe1naZqg2E/DbBt/rqq20YPTtmzRMAvAsuXLxdCjqqFSv/1vglzV1evXu3+c1zS+uWzEREEpLMaKIyssbVuBMDTC1qLh4G2L1W4mie1pP+SuknjSc/EiRPj60cw0PnKdhIBiYBEQCIgEaiFCFAAcdasWW5K4hlnnAH+Eze25+/A/ueU4Vg6Af22ag+taJtS6qb0qPI5aaYNr4qbaciBSARI1SWTQTUKOI4aNSoiIqNkMvJ7TNElGoNCI0aMqFKsSa5KzUNAOquBrtn+FwD+gFBcidz0MzcBlo4VrvY85WGe4KBBg8CCxdIkAhIBiYBEQCIgEYgPBMh8Yv4cUyVoTJegoij/HRd2ehawfmzZfkMPDDgMmDXUUk/PVRhfzKXUGYABBwFz47iYghyERCA3N1cEcDzVf1kXNZJUXVKM6Qzz37S4zEOXj0LYCEhnNRAImSS/sgvAYs808sw7f1bhSgrg8IRH/VIyeZy1VLUUWwO5pWwjEZAISAQkAhIBiUB0EDhy5Ah+++03d+cUQWzf3o/qbnSGod1rwSZg7WCANF9a16+BBpdVbssctX3/VP7O1KS+5ZTI6hyuvFd8I8DDmb1794Klm7jpb968OXr27Bl11l+k1H+rQtdbHbg66MAsKbhhwwahJULnm9og1BORZSmrWq3QPpfOaiC4HftCUfKiGaxKgd3kXhWupKDNpk2b3AnkdFSrTZkskDnINhIBiYBEQCIgEZAICASYtkNn9ehRhULLOo3MXaWyaMyNtF7mohaW0X+b3we0e63ysNacDeT+ofxdIzUp5vOQA4gLBLydRg6KLAKWs2vYsGFUxkjWAtkLqn5LOOq/VQ2QopKLFi1yl/njd5jMRjrl0TBSm1l1QY3m8h6kIFP4csCAAdG4ZZ3vUzqrVT0CzhJgVW+gcIvSMn0Y0P1nxWktM4I4ffp0d/4LvyCU5JYmEZAISAQkAhIBiUB8IkDVftIU1Q113CgDc9+x/nwgZ5ECXOoAoNdiJQVJNepnLM0o+z8dcMYvQL1R8Qm0HFXMENizZ49wrLSscePGGDZsWMSjgdFQ/60KQC11YB4+RZraz3fFggUL3I6x97jOOussEWWVFlkEpLNaFZ78sdgwFnAofHi0ex1ofq/7Kj64ixcvBmtI0SRfvipA5ecSAYmAREAiIBGIPQIsC8bfb1KCaYyuMneVv+Mxt513AYfeUYaR1BHotbBiPuqJ74FNFymfmxoAvRYAlq4xH7YcQHwhwFKKquin98gYgWzVqhWaNm0q/vFMW+NBDlkHdAIzMzOr1F9R2zPKyf9Wv1O8Z79+/UBqbrTNWx2Y7Ma0tDQkJCSICDLnEa4x1Y/BKeKiZYwgjxw5MtzbBH09fRFSkik2xdJAHAfFrGqLSWe1qpXcdT9wkEV7WVrVAgw4AJjqua/iF5L0A/VktmPHjujbt68sVVMVrvJziYBEQCIgEZAIxBiB/fv3C7oijVQ+UiPjoi61Z/qRKRPoOR+w9ihHa8dtwOF/K/9v7Q70XACwnTSJgAcCM2bMANWvqzI++8y57NSpk6hFvHLlygqXMApLai0dP29jLqx3e7VNvXr1cP7550c8eqs1H6oD0zmns+xtzCVlyZxQ89KZNpCXlwdSqn05/7wn5zt69Oiq4I7o53Sg+Q7Lyspy98uDB0Z5eRhRG0w6q/5W0Z4LrOwIlJY9AC0fUwove9j8+fPdOS/8EvMhjTTtoDY8aHIOEgGJgERAIiARiDcEuMGdN2+e2KDTGI3g73jMa6MX7wOWt1bgotIv04/qlW2CHYXA+nOB3DJ6Z+ZEoNt3gE4fb/DK8cQYgY0bN4KaKsEYHTt+L7yNwRg6fJ528uRJkfutFWnknphU3OpkKniLnXqOlbWUqSfToEGDYOAQolQUcaJIFYWV/FmPHj3QvXv3oPoPpzEDZaxjy7F5G/EnzTsSEeVwxhiJa6Wz6g/F/c8Dex5XWvDEsu86IKGZiKKSPsQEcp6yiN8SnU6cYvBkSppEQCIgEZAISAQkAjUDAUZKWP5C3aBXF22xSnSWtwGKyzahrf4BtH5KuYR/WzcMoENLa/8W0OyuKruTDeoeAowIfvvtt5WcSTqkdGLo3NHRVNmBkUQoOTkZEyZMiGSXVfbFvTmjyZ7iR54XsZzk4MGDNfshhZk4cD+vUqLpjGuJKbGNt0NvMplw8cUXV0sUWZ1AYWGhqERCZ07LGEmm0nlNN+ms+lpB2wmASntFO5UWmRcAXb9Bdm4R1q1bBz7ADL3zRUCrX78+hg8fDj6s0iQCEgGJgERAIiARqBkIcJNK0RQ1upqamgrWg9SiPFbrjFiFgHRgWsYooMevyn/nLlfUgp1lG9QzNwLWbtU6NHmzmoHAzp07BUVX3avSCSNVtXPnziJPlc4ZabM8sGEAxh/FNdgZ816XXaZRcinYjoJoz+/y999/7xY89b6UY2JQiTmdzGPld5xOJ6nMu3btEs472zDXlf+mHo2KHftinm+XLl3AdwTbEy9PR7+6D7pITZ45c6bPwwZGkfkuq+kmnVVfK3hyOrD5UoCqfLQuX8KReangwzOB2duYPE56RMypQzX9iZTjlwhIBCQCEgGJQDUjsHv3bjdTilGnc845J2qlLwKe2pEPgO03K80NKcCg0wol+NDbwM67lb8ntAAG7A+4S9mw7iDAqBvFgFRnipFUOi7+aoFScOzAgQMRAYkO3fjx4yPSV6CdcK6//PILcnNzq7yEONCZoyDRvn1lLAUfV3FvT/yY004hNtXoHDONQM2TpfM7ZswYUXu1Ooz5yFQ09yX4pEXdro5xRfoe0ln1hejWSUDWZ8qnia2BMzdg45a9Prn//FIyiZyceGkSAYmAREAiIBGQCNQcBLjJ5aZP3XSSLcWNfUwPoEUEdRjgLMuT67saSO4NbLwQOPmjAm6j64DOH9UcoOVIqw0B73xV1gCtKlWNkTpS4rVopbxWqy7r2rVrNXM5mbvJHM7qNEZBmaO7adOmiN2W+/tu3bqJwyst9iSj1ytWrBD34/uiZ8+e6No1+srcjOryvtnZ2ZpzrU3VSaSzqrXELMj9RwvAZeejB3R8H2hyk/ghU2lC3peRGnDBBRdU22lKxL6FsiOJgERAIiARkAhIBES5DdKBVdofN/dqSQ/Psh7VBlXxbmDtUKDkoHLL9m8ATe8AlqaXl9Pr8jnQ8KpqG1J13YiHB4xakaLJ/RUDATE9OKiuiUfoPszd/Omnn9xOJPNHx40bJ7CsyijWs2rVKoE/vwt89qkGzKii1veAtVzZnvdU2zdp0kS0D+R+VY0n2M85DooOkcLL/+Zzw+enZcuWYLSZaXxqfqonxVfrPoy6Ejd/KQF8RknFVaO5vIb+QDTTAsnw5LvK81CBWHMsnC/HQB0drkNtMOmsaq3i9puAI1OUTxhV7b1M1DejNDRl7rUsFqpnteEBlHOQCEgEJAISAYlAPCBAKh0V/tXoKjd9/G1njl+vXr2Qnp5evcO0ZwPrRgD5a5T7NrgYaHYvsLZMIMaQCvT6DUjuU73jivLdSG1ktI5OBZ0NUipZToi5grFwfqI83ah0//vvv7sVYulgsn4wn+NAjY4Xo6zEnxUuyDTwZ57t6RjHWoGWTii/x2oOKqm7jJDSqOjLuTEiyVqyzNXVUj9mWzp71KOpyhjl5LuDeNHatGkDHnZF+oCF8+JhwurVq4Vujmr8fvCefIfRSeZcuQ61xaSz6r2SVNdbMwBgdJXWaBLQ6b8iT4QPCF8AWsZkbUpix+T0tbY8jXIeEgGJgERAIiARiBEC3AgyIsP8VW+j4MqoUaOq+TfeBWycCFBDg0YKcPpQ4OAbyv8ndVDqqyY0jRFikb8tI6q+tEFIxSStNNIOQORnEdseyQBkHqXqgLHW5sCBAyVuGstCjJinS4fV25jTSoczkLrL7Gfp0qXufF86jHRyq3Lyg3lSeA8GzPiOUvOQOUZq5vTt2zeYrmpcW+msei9Z1qfAthvKKMAAes4D0keI0xI+0KQJeRtPL1gsOdYnSTXu6ZMDlghIBCQCEgGJQJwgwA0R8/UYddGy6q6hKMZw4EVg96PKcMxNAIMFKNql/H/aEKDnXEBXe6oQbN68WURVtYx7LeYRV2fdzjh5NIMaBkutkJqrGqOqWrmmQXVaixszwkrmpKcoEw9EqJjcu3fvgGfOQwKmC6rGHF86u5EwOqcbNmzA1q1b3YcQdFTJ+GB5mtoeKJPOaoWnyKUU2j49X/krqTV9V4n/ZFSVNVXVkyrSUsgJJ4+fp33R5KZH4kGXfUgEJAISAYmAREAi4BsBblapJOqr5iQZVCNHjqxeCLMXAeuGat+z5eNAm2fDGg+jydysU5CGm206hNz8Mr8vFpRbUilJzdQybs6ZP+ipxhrW5GvhxXyGWWdUzcVkVJBRVWn+EeB3ngclzHPlYQif/0Aiqt690k9QmRl0eEePHo2MjIyg4Ofakb7M7yQDZPQ36IxmZWW5+6HPwTI5oYwxqMHESWPprHouBJX3mAvisiny8N1/AuqNFQnMpKWoRYaZqE06kHxhxslTLIchEZAISAQkAhKBMBHgBnHWrFkVcsE8u4zJxt9RCPyeWa4I7DmgnvOB9Krz6fzBoua/MY9PNTqpjApxM1zd5q90CvdeLAvCHEpplRGgaBAje6o6LJ0cOksMrEirHgToJ3ANKOREY54wD7iCCWjRYSbVV0uRmX1yXSmexGBZXaHES2dVfX5dDmDjBODUTOUv1jNELohDn4aFCxe6T/ripv5a9Xzv5F0kAhIBiYBEQCJQJxDgZp+/98eOHas0X24KBw8eHJvaq2sHATleehmGZGDQqbAowNxQk/ZMJ13LON8WLVpU29rTYeZ4fNXIZP4f8wCD2fhX2+Dj4EY8eCAFWI2qkvXHMirSqg8BYr9mzRpB16XRZ2Bkm5HaQIzvoN9++w0UbNIyCr7xOxCMWFYg9433NtJZVVeoYKNSz8x2UvlL8weAdi9j9+69oo6RSv/lAxcrOe54f5jk+CQCEgGJgERAIlCTEaCCKIVSvPNWuekcP358bBQ29zwK7H+xIqz1xgJnzAgLam8FU+/O2rVrJyI41WHc5NPR2rdvn9vZ8r4v91/UB6kr0aRgcScrgArKNNJGSZmWUehgUQy/PQ+BWMqGyrw06tmcf/75AT233td6j6ZBgwYib7uumXRWHQXAsS+Ag68DhVvK1l8H9F2NElMX8cCpoXie5pGCUpvkoOvaAy/nKxGQCEgEJAISAX8IcJPJyAjpeCyjouawNmvWTERX6bhWnzmBox8B2yZXvGXbV4EWD4Q1DOaoMkfUV44uVWTpHEbbGAygeAxz9FRjnh9TrRjlVinKzCWkWJBMwaq8Ijt37hSBFRqdeVK4mXssLTYI7Nq1S6yHGuXmelC115+xLQ8byC7wVUqHQln8DtQ1k84qfwCyPilX/xXfdD3sHT7H4q2N3Oq/zOHgS7t58+Z17RmR85UISAQkAhIBiUCdQ4Abxj///BN0BGiMVg0ZMkTkilWbHf8a2HE3YPOiJje8CujyeVjDYG4jS5x41mv07JBRHJbkY65oNI30Vc9yHKxnO2zYMJGbd/r0aaEZojrUrCVJdpu0cgS8c61Jl6ZDU72HKnJFPBEgnZcHQWqkm88y18RXsIsHZBs3bhQqzr6+j+yf6sSsN1zXLO6dVZ6ocbH58lLpDDwNVBeTL1NyuEOyY18DW67QvDTX2Q5zjj2KEkeS+FzSf0NCWF4kEZAISAQkAhKBGosAN0lUV1UpfXRU6UhViyPAeu/rhgOFSv5bJevyJdBQew9TFeDcW5F2q1WOz/PaJk2aCOcwWiI9dEYpSMPygDQy2EaMGFGhFODKlSuxY8cO97D4ebUeGFQFZow/Z1Sa/6hG6jYp3NJii4B3tJv5w127dq0wKB7CUOXXn6ASL2C0XD2EqIs0+Lh3Vj/++GNxOnHdddeJFxhD61999ZXgbDPEzhM/fhaSw0pBJbXYttczbXMlYWbWiyhw1Bf3kOq/sf3Sy7tLBCQCEgGJgEQgFgiwFAU3kyql78wzz0THjh2jP5T8tUqFAoe2ABIaXQ10/izocVDA6Pfffwfzc1VTRYtItaXjqKqZ8nPm3NFhTU1NDfpe/i5gXjAFrVRBJY6B9/FmsNGh5T5QDVI0bdoU55xzTq2vLekPO+YbHzp0SGBy8OBBN1Wa9Gnuj2t73c2IPohR6oyOKCm9anSVBz58tvlvHgJxjdavXy+cVfWwhkPh30kZ5nPPa+nf8Jmno8sIbV20uHZWKWFOh5R5I0wUp7P64osv4jOuqcgAACAASURBVOqrr3Yr1D366KO4//77wQhr0LZ+FHB6tuZldlcCZmS9hCJXI/FSlPTfoNGVF0gEJAISAYmARKDGI8Co6oIFC9wKnWR5kdIXdfGa/NXAmsGAUymDUckaXAJ0/SZgfOlsMweXc/F0RhmxYS4uHVUaP+P+S91k82/8jJRgOkORiOxwc75kyRKxv6OxT9IbGX3S6p97QZWOzag294PM36uLtn37dqxataqSEBXT1RhYIRNRWnwgwO8Qqfaezqj6vPM598xN5XPN7xcj43INK65f3DqrPDV6/fXXce+99+K1114TJ0V8OT300EN44IEH3BSQp556CjfddFNozuTh94Adt2s+0Tn25ph7/Ak0at5Vqv/Gx3dejkIiIBGQCEgEJAIxQYDRq0WLFrkdqzPOOAPdu3eP7lhKDig04KJd2vfp+D7Q5OaAx8BIHJ0+VTSSm2WKKDEPTnVU1c7YZu3atWA+qRpRZhtupBnlCccYceI4mJ+nGsWA+vbtCzpcWsYI4i+//OJ2srmZp8JqXYsgcm/M0ibMifQ2masazlMZnWu9c1d93YXfrV69eolAXF17pgNBPm6d1WnTpomTBb6MGD31dFYffvhhdyT1hRdewDXXXBNwLTCeYnh+yfWbxsGU9xsApxsvh8uM1TlXYU/xaIz0kxAdCMCyjURAIiARkAhIBCQCNR8BRgJJ2aPRqRo9enTUcjlVtHSH3oLp4JPQuYo9ANTDljIMzq4/C0FIb6NzyX0O9zt0SDlWjtuzDB//TqeTlGZfm2NGg5gvyrxW1WHldXRY6Rjxb/x/Xu/LyVTHRgeV/fGao0ePilqUalSJ0SQy2KoScmJklbRJdSx0stu2bVvzH6wgZvDHH38I+q+WkSLKPXNVaxHE7WTTMBHgIQsjq+oBkXd3/P5QZZwHNdF0Unmfqr5fYU41qpfHrbN6yy23oHXr1oKrvXnzZuGcTpo0CZ9++inuueced2T16aefxo033igWOxBjjoSnoEBp3l6Yj72DxuY/kWTIxqnSdtiaPwpHS3uhTduOMhQfCKiyjURAIiARkAhIBGo5AtwwkYKpHngzh5MRwWiKLelgg7V4AdILP0Vi6SbYDQ2Rn3geTluvg0OfWQlxOoCk1jIflc4hx8ZNKgWVVOeQf6OjShptVWPnNSwfwz49r6dDRAeU15MOTRFKX9oh6kaT9GL2QWdTdTg5Nub/BiLgRNxZUkjNXWU0qlOnTlHd5MfbI83yPr4cH64Fo3NVrWm8zak2j4fPLMWvfJWi4TPMXNRIUOv94cjvJlkUNdXi1ln1BNQzsvrWW28J6Xh+IfkyfuWVV8BIK0/mgjU+RFSho3y7tzVq1EjkZ0TzpCPY8cr2EgGJgERAIiARkAjEBgE6WCxloyrTcn/AXE+KpcSDcXyrV6/Gtm3bfA6HIkakL3fu3DngDTL7ZZ/cdGvRT3kzMuHIgFOFmtQBsD1FZigW423Eb/jw4UFpjnjXr6w2sat4WGBARMfV3F3vIfHwZMyYMTKyGidrxWHwYIWllxgo0zIe1PAZluYfgRrnrDJ/4r333hMnggcOHMDtt98e8smmt9y3J1QsOs0XbyCnffIhkwhIBCQCEgGJgESg9iPACCVzJ9XoVjzlCXJDTMfQV+SN0RVSeEMVjKSjSFqwrygRsfCOrnKzzjxLLVNpq8EonPLezNlU6dh1rVoDo9MspaR1aNCtWzf06NEj4EOI2v9tjf0MedCzbt06wRD1NkZVSduOulBb7GEIewQ1wlkNe5Y+OuBLnfQWLSPFhQrEvgr4RmtMst+ah4CrMAfOglOA0wGdJQ36lBCUqWvetOWIJQISAYlAnURg3759okap6rQxd5JKtrE2OoXc1/hyJpkuRcZYqEYHkY6ir/6D7Zd0VUYC09LSgrqUlGSqFZOGTCMVu1+/flF10qgIrVKp6SDT0Yg2dVMLFOarstyPamouImnd/fv3l1HVoJ6k6mlMOj4ZGVw7Pkf0L/j8MKIaL6yM6kEi9LvUaWeVPzaeanSeMPJ0kC/RYE78Ql8GeWXNRMAF2/alKJz7DpynDwNOO/SpDWDuexESz74SOoO5Zk5LjloiIBGQCEgEfCLAqBbLvxw/fly0YWRk5MiRMT/cJtWWYi7cEGtZuJRDluFgvVNfVOBgHxk6fRSpCjYowM0/HTY1ukoGHCNUwfYT6Hg5b9KrWfaHDjLvx/w/KkJXp5gR69HyMIJOM43zpTAPnz86/LFwngPFsK63U8tGce34zHDNpH8R+FNRp51Vvuj4wvOuf0T4GjduLHJjZc5q4A9TXWvpzD6M3CmT4cjNgs5z8gYjrBOfREKv8XUNEjlfiYBEQCJQJxBglISlbFShIFIwWSM0lkbKLfc0WrRbbpCHDRsG6nGEatxo00mnXoi3ca/kK0JKJ09rn8V0Lu6zQlEppWPOXEA1ukrnceDAgRF32Oj4U9uEc/A2tXxRdTmJy5cvB6nYqtW1fN1Qn1t5Xc1HoE47q1y+LVu2CCl09YXHvzFflaIJsihvzX/AozmDgu//gZI1P2newtiiB1Jv+iiat5d9SwQkAhIBiUCMEKCTSudh9+7dYgR01s4991zUq1cvRiNSbsuyMIx+ehrHRqpyhw4dwh4bo4xLly5Ffn6+uy/2zwhfu3btNPunOBNrtnrusxgV5D4rFHFM9SakVlKdmUaHkRTncGvAek6AdGfm6Ho6iJ6fc684atSokJztYBeC1HOWrVEx5DxZ7kcGVIJFUraviQjUeWeVi8ZSNvv37xfFplkih1Lo3op2NXFx5Ziji0D2K6PgzFNoYN6mMych4+9LozsA2btEQCIgEZAIxAwBOmyMuqmCRszB5CE3y+7RcavufYS3mAujqS1atBBjCSei6g0w50tFWkZwSWfkfBkl9Wd0ornPKigoEDVauc8KJaLqeQ9GV+mYq6Vs1DI93Mcx0k1HWCvqyWgpDxmYBsa5cOwsH8K1I8WZY2ReLNt4OuVa8+M9VHxJ6+Sas386uOyf0Whir/YfShSWwlkU9VKj07wP09R8lQqK2RdC3lgiECUEpLMaJWBlt7Ufgbypk2Hbt0ZzovqMZki/b3rtB0HOUCIgEZAI1FEE6Bz+/vvvYNTL0+g00UkcNGhQtSLDA3fmrKplMugUjhgxotZG34j/qlWr3NFVT7DpCJMmS0fa29Q1Uync/JyOX2Zmpgha0EHVoi37W0zej5FWOr4sh0jn3Lt/CiDxuQjWGFFVI/i8VtJ/g0VQtq/pCEhntaavoBx/zBAoXf8L8r97UqgAe1tCz3GwXvxMzMYmbywRkAhIBCQC0UWAET06h1q12nnnAQMGoG3bttEdhEfvdGhITaaTxAgeneWWLVtW2/1jcSNGMDlnLWMOLenJnlRZimKtWaN9yKzVB6PTxFNLAZkYezqkVc0/lMODgwcPitxo1egM8wCCByLSJAJ1BQHprNaVlZbzjDgCjlMHkfv2xXA5bJX6NrXtj5Tr/x3xe8oOJQISAYmARCA+EKA666xZs3yq47KeKQWEqsOYy8j6myptlVFC1oqv7U4NBZ9I2Y20kd5M0SaW+6EY58aNGys4rKmpqUINmJ8dOHDATUX2Nw5ShCdOnBgw/ZmiTjwM8VT/5Zqy7Ik0iUBdQkA6q3VpteVcI4eAw4a8z+6Bbdcfok9dghWGRu1hP7AecLnE31InT4GxVZ/I3VP2JBGIQwRcRbkoWfU9StbNhCv/JIyt+yBx8PUwNu4E6A1xOOLaNSRn/kmUrJiG0o1z4CrOg6ndACQOnQxDZktAJ6Mv0VxtOhN0Vn1RRqvTWaXQEAWHaHRQKb7D+9d2i6SzqtK3GQ1nRQjP/FI6xIxykibM6CbLAKkRW64/1aFJB6fz6qu0D6O0zDWloxuISfpvICjJNnUBAems1oVVlnOMOAKlm+ch/6uHASiOaeKga5E09EbkfnAdHMf3iL8ZGndA6k0fQ2dKjPj9ZYcSgXhBIP/rv4HfB7ic7iHpklJhnfA4zN3Oi5dh1s5xOOzI++xulO76o0L5LH1KfVgvfQGm1n1r57zjZFaMeDHypVXWhEOsrtxC0pEpNETBIRqFglj3tS4I8FDoacWKFRF5IogbFZ1DFX4iJZgVJqh87MvoqFJsqU2bNn7L7NDxXbZsmTuaS/VfqidXZ13XiIAqO5EIRAAB6axGAETZRd1CwGUvRf5nd8O2W/mB5MY8dfJUGBq0RdG8d1G06EPl70Yzkq98DaYOA+sWQHK2dQYBlm5iCSctMzbrhpS/vg+d2VJn8KjuiRYv/RSFs17XvK2pwyCkTHq7uodU5+7HnMnVq1drRtPolLD2aigKsMEAyaje4sWL3Y5Nnz590Llz52C6qNFtmdNJDDzzR/2V0/HVnocLkcgxZrSXVSb85bPS+SSNmKWOvJ8PCmT9+uuv7meKlOTRo0fXicOHGv0gysFHDQHprEYNWtlxbUXAtnUB8r5+GHDYxRQZUU0acRsLvcGZfRg5b14IV9ln5h5jkHzJc7UVCjmvOo5A3n9vgW3PSk0USI1Pu/dH6K2xrTsZyBLZ964SNFpnwWmY2vZDwpkX1QgKbc5bF8FxYq82/okpyHhsYSDTr7qNw46S1T+KAzp9ciZMnYfC1O6sqq+rAy3okBw7dkxE1CjeQ0qo6qQwQjds2DBRqiWaNnv2bFFGhkZFWlJN61L9TUaWWcuVuaOk6RJvHhSQrqt1UMD2W7duddN6WeqmS5cuPtsHu3aMuKv9c5PN/GFSg1mj1tP4fNBp5YEGy+WwtA+v5TV8llTr169fRGrkBjsP2V4iEC8ISGc1XlZCjqNGIMD8vJy3L4EzX9kYGOq3Rtpd/6uwsS2c8xaKF3+kzMdoRtodX8OQ2apGzE8OUiIQDAK5UyfD7qN8E+nvafdNF85NPBu/q4Vz36lAYzY27y5otIaMZvE8dPhzVsX7qWkXWMc8CGPLniE73zyAy//mcdgPrCvHwmBE0ojbkTT4+rjGJxaDY24jo5wUPKLRYaLDGi3nkQ4a70ejY8boYIcOHWIxdXnPKhAgZZlOLCOnnlFXUnvV58W7C+bO8vmp7UJZ8uGRCPhDQDqr8vmQCASMgAtFCz8UVF9hej2s4x5FQr+LK/RAwZPcf18NZ+4x8XcKnqRc+07Im8WAhycbSgSqEQFXaRFy/zMJjmO7te+qNyBp2M2CeUDWQTyafc+fyP38HqC0qNLwRPmpi/4Zt2PngAt/fQ3Fv3/mF1pdYgpICbaMuhf61IbBLYPDLmjexetnVsiJFY6RKRHJV7wq0xy8EKUTQuXYDRs2uD8hJbd3794RpwMzikvKKSO7tOTkZJFzabFI6n1wD3r1teame8+ePVi/fr1mORzPkTDnmFFyuZ7Vtz7yTvGJgHRW43Nd5KjiEAFGVXM/uN5Nu9PXa47Umz+B3pJecbROJwp+fgElf34r/q4zJSHl+vdgbNEjDmclhyQRCAUBF4oWTEHRgvcBZ7mwklZPiYMmIWnEreJ7EG+W9+ldsO1YqjksfVojpN83HdAb423YYjzO04eQO+UGOPPK6YLqQHXmJDC33rMGtD69iXBYTe3OFurlztMHwYM1sj/oxOqTvaiqTgdYnivvvzdr3oP3Ih045SrtnNm4BK2aBkUqJ53IU6dOiTuS7jl06FCQbhpJI1X0t99+c6sR0ylmvqq0+EeAJYZY75UKw75yW1mi5oILLohaVD7+UZIjlAgoCEhnVT4JEoEAEVDovR8rCsA6nYiWcuOnZfZDm5D7/qSyj3RIPPtKWMY8GOCdZDOJQHwjwPzFwhkvwWUrFgPVWdLFoQ3p8YYGbWA/vBVQ6w8bTDB3GAjrxc9Al5AcVxPLeWMiHKcOaI/JlIh6jy0CDHHorDodyPvifti2K/RPsQYJFuFYm9qehcRzrhX07KI5b7nz50UjvQGmlj2hr99GXMscXQrB6VMbwTL2QcECcZw+DNu2hbBtXyKwcZ465FY99waKa512l3IoJ60iAkePHhWOpOqIRKPuKem/pAHTWMOTjk1iolSfrynPIqm/M2fOFLRgLSM9+KKLLhJrK00iUJcRkM5qXV59OfeAEXBk7UDOv65057WZOw9FchURhYJpj6Bk42z3Zj797u/Epl6aRKAmI2Dfuxp5n98DV0mB4v+kNkTKde8JJ1U1295VKPj+KThPH3b/jarY1gufgj4lstGlcLAs/PlFFK+YptkF6bNpt3wKPeuVxpExYlo0920U//55ObYdByP58hcrRa8d2YdRNPMV2HYuUyKtfoyq5vr0pnAc3V4hf9ffNQn9L4N1/CNxhE58DWXdunXYvHmz22Gl6E+PHj0ikn/IqC0VY1Wjsiz/kVazEFi1apUQh9IylrmhCnC08p1rFlJytHUZAems1uXVl3MPDAGnAwU/PSvUMGmiJM3Vb4gohD9znjqInH9fBVdxvmiW0GcCrBdql/kIbCCylUQgtgi4CrMF9dRTgTb50hdg7n5+pdxOx5FtyP/qARGpU744OiFIlnz5KzA0bBvbiZTdvXTDLOR/86jPsejTGgs1b2Or3nExXrI6ipd9gcJfXnNHO01t+iH5qtcEtVfLmFtMcaTCGS/7VA4OZXI8pEilMx9Hhw+hzCOa13jXP42UOrDT6RSiSizXQiNdlHVV6dxIq1kI8BmZNWsWSAv2tu7du4sDiGiXPqpZiMnR1kUEpLNaF1ddzjkoBBwn9yH3/WvhKlaoOizZIOoXVpXL5rAj/3+PoXTTXGWvnpgscly5Ya9T5rTDcfIAXAWnAFMimDvnt5yJww7Hqf1wFZwGTEll7TNqLWSMeDlPHQAdQZgtMKQ3hc6SFtH5EktG2WArhs5aDwZGC/WGoO7hLDyN/C/ug33/euV5NpiROHQykobd5LMf5kTmT/ubohjscol2fP6tE58ADCbAXgJdcqYyHp3eTz+nRFmo8vatwhY+sh/cKPIxVSqzEIHSG6AzW+EqynGPhbmrFFoyte4bc5E0+/61yPv8XjB/nqZProfka96GsWmXKteSz1fh/PdQsvJb/5FTvUHkr3LeVBEmrZiR2dLN8+DMzXKvY0IvClA9U+V963oDb3Vg5q0OHz48rGhZdnY25s+fL8qc0Fq1aoWBAwdKp6aGPmykjLNWL8vXkBpMKnfz5s2FKBepwNIkAnUdAems1vUnQM7fPwIuF/Km3gjb/jVlDmeKyNHSpwRWN4/iLRRxUS7WwXLunUgc/Nc6g7rLXiIUS22b58NZlCui0nRMLOMfBcuDeJto/8ursG1ZUNY+AYb6LWG54DEYm3atdbjRUSqc/gJsO5bAWZwvFFYNDdvBeuETMNQvp9WGM3E6ZYXTnxf5h3SM9UmpMHUZLsR2dObAVUMLfn4RJSv/V06F7zEWyRc+KQR6/BnzWAt/fBal2xa5m4kooMsFl8MGfVIaTN1GwnL+3ZoiTFTsLZjxIpzZR5X2FrY/F5bz2D60/DxXaaEilpa10z2mpKGTBS7ss3j51yhZ8Y3HeC2wjLpfqb8aI7Mf3oy8T+5UDjVEjqoVqaRfa3yPfA2RUdacty+GM+eoZhMeJFjG/w2GjObQJdcrXw+XU+BfsuZHFC34QLk/SxPdOQ36jOYxQqTm3JbqwFR/Va1Tp05CCCnUiBkdG5ZAobGkybhx40R9VWk1FwEePPAfRs0ZgbdarSE/HzUXBTlyiYA2AtJZlU+GRMAPAqWb5iD/678pLXQ6JA6cJDb5AZvTgdwProP90GZxiYEKwndMC3mTHfB946Gh047CWW8I2qK3GTJbwDL24Up/L90wGyVrp2u0b4mUyVPjvmZnMLDTcSz88RmUrJtReb4N2yL1hilh5zgzoipqoZ7YW6n0SOLAa2A5/56qI6xOh3DcCn55xR1V48EBBcYCzsF2OVEw/QWUrP5BKNQyxupdzIb5j+ZOgythUTDjJaFK690+afgtSlTXT0RWaz0Y4c/77G73d5LRVPMZo5H8l6cqsCWK5v0LRayX7LQrX39jAiyj74O594Rq//4ylSCPUe29q8reRXpYxj6ExLMuD+aRE9izFI3WMydK0Vz+EkwdK6+BehOOI+e9K4USMc3U8RykXPlafIpQBYdMVFuT6kmxpUioA5MuOmPGDHddznbt2uGss86K6vhl5xIBiYBEIJYISGc1lujLe8c3AvZSsam17V6hbFbNSUi99fOgabz2I1uR+59rAYey6bWcd1ediK4yeiNKa/iI4gS7+Cx/wrqdtcWY05n78a1wFZZTTj3nxkhf0ojbgnbG3H2wRubPz6Nk1Q+akJGOLUovJWf6hdS2bTHyv3kEjMrRDPVbIWXSO9BnNAtqKRhFzvv4Ntj3rwvqOl+NDQ1aI/XWL4J2HAu+ewola39253yau4yA9dLnhDPqaTxMKN00D4U/PeNBFdYLB1Eoe1dX7ViHDXmf3wfbrmXlFNz+l8Iy+gHBVAjWnNlHkP/Vg7Af3lJ+KWvi0vkfOlnjGMHjDi4XCme97q7tyndiyvXva7Ikgh1XbW+flZUlqLvhqAPz2hUrVmDXrl0CLkbgSCmm0rA0iYBEQCJQWxGQzmptXVk5r5AQoGPFSKBt60I4i3LgKmKeqhIHShp2o+I8BGkuWwnyP7+n3Om11kPa7V/WemESx7FdyP33NSC1NxJm6jBIyRWuJVa6dQHyv3rYHbmrPC0dDA1awdx9NExt+4lDEkYymU9Z/Oe3oDiQM++EcBQSB14NU6s+cBZmw3F8r5JjuGl2BTVeLdio4GvuMRoU6TFktoLOmg5XQTaKV36D0o1zlDqctuLyEjVmC5IvfR6mTkNCWoWc966C44hCXwzbDCak3fF1wIdHdD6LF01101h5f0ODtuKZouPuy0o3/ApGdz0PFUytesNZcArOwhyRy5o4+HoYm3SuOkodwKSZF1q87EvYtpIKnwe9NQOO47vdVxL7lKvfCKAnP02cdhSv+h72vWugt6bD1H4QqNYciAPuOL4Huf++2v1MJA64UkR5pVWNAKnAmzZtcjusVHlNTk5Gy5Yt0aFDByQkVDwwYY90UJnTSMXYEydOwGazua9v0qQJhgwZIvMaq4ZetpAISARqMALSWa3BiyeHHlkE6FQx8mPbt7YS5dDQqL1QvvSOvgQ6AtIfC374p9Jcp4f1gsdimv8W6LjDaUfRIOYFspZjJCyh3yUCtxpvLhdKN89H0Zw3Bb01EGMEi6qrFLxhZMy2d3UFkRzW2DQ0bC+cS1f+CfCAJBhj7qrov1UvIfZUyu+Ay1mhC0bxrBc9DXO3ysq/gd4rf9qjKN04K9DmVbajk5k05AYk9P1LlRHo4hXfoHDmy4IKSxMR4uv/LWqM+jWXE/asHcj/8kE3/dWbxkzxtOSLnw3ZiXff3+VE3n9vQeneVZXeQWzDXPnUmz4SJWZiaUXz3kXRwqnK6yzBirS7v6v1h2+RwNtbHVjtk7mrzZo1E46nt+3cuRNr1qwRTqq3UQG4UaMqnt9IDFz2IRGQCEgEYoiAdFZjCL68dXwhULxwKgrnvas5KKEAfN17IQ+YFMjcdy5xl/FgNCz1xg+rVhQO+Y6xv9BxZAty/3urW0XZc0R0rlKufgvG1n3K9+kl+SLSaNv1h+bgzT3GIPmip2suZi6niHoWL/0EJetm+omoQogW6XT6cvppiMtJJ9TFnEutGpvM9fRySP3dhs5d6o0fhaVUzJxLoWZbVqPV837mbueKMjFCJbjMbHv+FArEWu3djXQ6mNr2R9LQG2Fs2ZuKM5WmYd+9EnlfPeAuI0XF3+QrXoKp/cCAkRUCRx/dpvk8sxNGWFNuUMSHQrXiJR+jcPab2pcbE5B262dCgCvWxgOo3H9dLiL7NKEM/JenqzwwiPW4Y31/brjmzZuH3FxFzdnbunXrhvr1y8X76KCyVitVYrVswIABaNs2PspAxRpbeX+JgESg9iIgndXau7ZyZkEikPPGRKGYqmW6pFRkPLogyB4rNi/dthD5X9yv5J3pdGJjTmGXWmkuJ3L/e0u5IIzHJCnkYhn7IBL6VlZWZZkgRrBIIfY2XWIKUq59t2bmx7mcKFr0IUqWf61Qaz3x0BvgKov28c+M0lkveBz6zBai7FHp2hlw5h0P6jHRpzdDQt+JMHceCtveVSia9WYFOrahYRtYRj8I267lKF03E1TsrcoY3U27+3uwvmY4Vrzsc8UhK8vhZl+GRu2QfNUbMGjkwdK5L5zztjsiKjBKSIKrRMmhVY0RPjqMFO7SZ5RHHpkjm/f5Pe5yL2RHJF/9GkxtBwREe/W8R/YbE0XkWfMdkZiMjMcW+s/5rAK4nDcvhOPkfu3+E6zIeHxxONBH7loKZqnq0Koy8Q0fwEAqtDSfCLDkzOzZs2G3K/oF4Rrpw+ecc0643cjrJQISAYlAXCMgndW4Xh45OG8EnDlHyvK5FopSH6bWvZF4zvVKncEg60Z6953z9iUVcsMqbIStGcj427ywFoTlMvI+vKlc2ERvEGVcqL7JnEPSMGuFuZwQESI6GDSdHqb2A6CzZIg5mjueA2Pr3j439axnW7J2BuyHNkFnMIrcTLUWprFlL5FjKEqfxKM5HSjdvhglf3wN+9FtMKQ2grFdf9j3rAIjc56mr9cMiWddBXPXEaDqtP3INhjSG8PUeRiMzbq5mzLX0r57hahzSbEj5kpqmsGEhJ5jYe45Dsyp9Pw+0GG1bV9SluPaDQm9JoDRbRrp73RaWV6odNtiuAq1aduC7nnXd9Cnhv+cUrTMtuN34bgbW/RAYu8JgKlyvp46T0bbmYfrzD8FU8ueSOg9ASUbfkXx758rBxseEWIKRjG/2X5gvcjhFerDZTWSeUiUNPJOJA2+PmhHlWPJfe9KsU5aRnwyHmd5Hm/d4sAf1Jx3LtU8qBFfI0saMh75LfDOotzScXQ7ct6fBDgUemriOdcp6tLSfCIQaWeV9VUHDRokEZcI1CgEyvdxi+Aszqt6H8dUuK7thAAAIABJREFUjIMbUbz0U3H4qrekixx7Ktrr0xrXqLnLwYaGgHRWQ8NNXhULBES07maRr+e5HdQlpSD5khcUgZAwLP/LB1C6RXszKEo0XPNWGL0LtwCFv7wGRpYqGGmMbfqJ/LnaYM6TB0S5FDVaJ1RnWXYmlB8Vl0tEJFlGRBG6AoSgS3WqsQaxKFxbjlVVztW8VG9EQr+LkTT4r8oBRaCqsi6nUPYt+OlZzW5JD0294YPAy8l498L+V36Lgp9f0O6/SWek/vU/IvIbL8bSPCXrZ6Jw1psVaNVapXGUZ+cKJJ1/b0gqurye4musA6y9rgZYJzyOhD4XhgxP/tcPi2i6lpnaDUDKdfwexIu5RB5+yeofxYAo/pV+/89B1e6Nl5lU1zhYR3Pu3Lk+acDBjkPSgINFTLaPOQIh7ONs2xYh/9u/u9M4lDnoxKE3S7xJq/0IxK2zyoGx6DXpMlTM692bkRjFqIqn5nx07txZFsOu/c+pmGHxko9QOFvbYWTOWsjOntOBoiUfo2juO9p70JQGSL7sBRhbledXhgI5HZi8j2+F7cAGzdgL67cmDro2lK7j5hqXrUjQeBkFE2Y0C+EZ5iOGasyPyxd1MTcpP1FJaUi56jUYGT2MI2PtydwPb4QzJ0t7VAajUIxl+R1FebVybmUg0+GPNqPNqlCQwCQxBZZxDyGh5/hAuvDbJv8biiDNqSjglJQC6/jHYD5jVNj9R6MDx+lD4pDAtmkuXGWRPu/78LAk7Z7vQxZJU/sjpZgRbl8mSlPxexwM04NshKWf+sxX1VnrKSrMbftHA76Q+6RyMRWeeWhAE2V9qAwc4rMd8kBq0IV79+7Fn3/+idLSUveoKbBESu/AgQPB//a0PXv2YNWqVRXa6/V60f7ss8+u1L4GQSGHWgcR8LeP8weHrwNIy7l3InHIDXUQybo15bh1VqdPny7U8Ro0aIC3334b/fv3xyWXXCJk33/44Qdce+21osj2sWPHcMcddyApKalurVwdnG3OGxfCccpHPpfZgoy/LwkeFYdNiQ5wc+4o2zzodGCOKs3U4RxYht+i1JQMNALmYxTc0GW/OdHrdLC8sd5aD4lDJyOh9wXQJZRHr0jTJK2UDiDzBekw+IsikzLL3Ejbzj+gT2P70TC1Pzt4bEK4omjhlLIoqHIx6c2WUfeHjZ193xrkfniT24Gi05dy8yeCJhysidIvy79WynZkNEVCr/F+HV9XYbbSft9akLor2rfsVX5bpx22PatQ/McXsG1f6lO0iGuWfOmLYUcmKTZUvPJblK6fKZSBRemUoZMVKnwEnARXST6Kl38DlmxhKSeWzaF4kaFxx4j0H+x6BdzeXgpBo/WVU5pgRfrDc4Kuy+p9fz4/Rb9/BtumeYLGTCq/epDCtlRNNlEsauITgFftVs25sB7uT88KvEn5Vo20X+a3k9JsGX6rePYisb4B4xlIQ6cDBT8+g5I1P4nWfG+SRREPIlCBDD8WbViK5tSpU2Ivw/2LxWJBmzZt0L59e5hM5eJi6tjY/uTJk9i8ebNob7Va3e15kB8Jq/IdF4mbyD4kAgD87eNCAYjl19Lu+jaUS+U1NQiBuHVWPTH89NNPRX2x++67D88//7xwVJs3by6aPPbYY7j33nvRsGF4oh81aM3q3lCdTth2/g7SdH1FTQgKRVos592jOGYBRDVcRbmifmLp+l/cmNIZtIy6LyoRJOYCZr95kaiT6deMZpHXae4yQtS9LJrzDuyetSkNJiQNu0k4EN7mOLYb+d8+DodnXp3RLKJ5LPERTXMc24m8T+6EM/eYuA038VRQ9lfDMpjxFM3/N4oWTXVHFBMHTYLl3LuAIBxWx+EtyP/uCRAn1ZhrmMRoWP/LKg2HeaYF3z4B1pYsb5+MpJG3wlC/jSJQtHmeu6SJv/kknHmxoIlKix4CLJXEXFUtoyOV/uCvYTurWn3zGSic+Yr72Wcb5g9bxv1NRL19GQ8eCme8jJK108vfQSn1kXT+fUjoOSZ6QEWwZx7ikFEg8oaZEzzidiQNnRzBO8iuoomAz3fc+Xcjsd8l0by17LsuIRDgPi5YSAyNO4m69dJqNwJx76weP34cL730EkaMGIGxY8figQcewEMPPYTGjZWk6ieffBI33XQTWrRoUbtXqo7OjpEjRh3s+9f6zwMsw4eKpSxfQafAn5NEhyrvs7vhyNrpjoTRaaF4T4WoWQRxV2jAt/ncTFe6lU4vojROW3El2jD/nnzFK0KcSTVGVPO//psQ+PGWeFHavwrm3kbFmIdC8ah9a9zdJ1/zFswdKf4RuuCM51h5+p/78e1wlDnuwaoD85Ag79O7YTtYmYatMyUg5Zq3YWxzZjmehdnI+/Qu2Cj05A2awaSUlrEHXs80+bIXYe5+flTgl50qCJSsmCZUarWMtPHU698P6nAjGFyF6vDHt4NUeGE6PQwN24p3ilYtV5Z9yfvsLjiO7ih/B5kSkDzpHREtrzHmcsJNHRe1YBsg7f4ZIbEeasyca8lA+U7N+/RO2A5trvybYUpEyqR3KpQXqyXTltOoZgQC3ccZW/eFdfwjFUdH5fHpL4g9oJZR1I3ibtJqNwJx66xSNe/bb78V9cUcDgdGjRoF5qc+/PDD4h81kvrcc8+JSGugzipzYDnpumz6wlMw5h4WtFenJRP2jJYRcyiIq6HwJAy5R8r6r1/Wv2/EDQUnYcgra2+tD3t6S+hL8mDYuwzFC6aAeVFuIxWXpV88zGVKgo4UXo/yH4yQMvpob302dPaSsv7tcFrrwwUd7L+8INTlVHNktoV54tPQZxKL6JltxxI4f30J+mKPOns6HewNO8GpN8OYcxBcn2iYoctI6Mc/GfmuXU7oVk1D6W9ldWh1Orh6TID5/Psjfi9GMl0/PSHWlEYlWf3FL4PPQJV2fCfsX93jk4Zd5fV+GriMiXCkNYMzpSFMh9dDV1peF9GlN8LZaTgSxz2uSYe2O4FjBS4U2ACzAahv0cFamQ1Y4e75pcCJQhdsTiDZDDSy6qD3cybg2T7FDDSson04WMT62pJvH4V+N3Omy98TzoRkGEY/CmO0DmvKJu08dRClPz4Jw4ny0kvG5mfAfN49yjPLdy7fQXqT8g7av678HVSvNcwT/wl9/VaxhjDo+zuzD8H+yc3QleSLa80DJ8E1qDLzI+iO5QXRRSBrG+xf+65jbOh3OfTDbo/uGGTvtQKBcPdxzqQ0GMY9WeHAWAXGvns5HDOerbhv4q7VlAjTHT8E9vtfK1AOfRLMc2cKQU21uHVWPQFdsmQJvv/+ezzxxBN45ZVXcNddd7kjq//85z8xefJkkd8aiOXl5eHIkSOBNK2VbUyH1yJl+RToinOhczngMiahpFV/FPS9Dq5A8quqQMV8cBWSV0wVmxbRv4n9D0BB32vhMpgrXW0+sBLJKz4Um3u1fWmTnjDkHIQxe38Fx9SlN6Cg/43Q5x9Dwv7lYg625r1ReMbFMGVtEfeF06N+nU4HR3IjsUnUlXI8TjEel05f4aVH5zh3xCNwWupFf81dLuE4W9b/D6bD6+C0ZKC09SAUdRolNrDCST+1G0lbZ8F8dENEx2Or3w45o5+LaJ/szJCXhbRZT0JfrNCbHdYGyBn1D3EQEnlzIWnjT7CuLaf9FHUchYJ+VZciMR7fgfQ5T1d8RsIcIOda3H4ESlv2hzMpAy5TAkwndiJp048wHtsGZ0oj8XlJ2yGaz7/N4cIP25zYne2CzQEY9ED9JB0u7GxAA6WyTCU7mOvCT9udyCl2weFSHNwOmXqMa68X/+1tB3KU9rkl5e07Zuox1kf7MCGJ+eU6WyESt/6KhH2/Q194GramPVHU81LYkxuHnTsdyOT0hSeRuvBVGE+WU8fFYYrT4X7HuXQG9/eFfdpTmyJ35ONwWqPxnQlk1GG2cTqQsuQt8V6mORNSkDPmWfH+lRa/CJiObUXa3Gd9vhNLWp2NvMGyHFH8rmB8jCwi+7iel8Fhqa/9jua+qeA4LOumwXRwFfQqewVAUeexKDizZgtTVscqJiQkgKWuaqrFrbO6a9cu4YAmJiZi2bJlQlTp8ccfxxdffIGuXbtiyJAhoErelClTRKQ1LS2tpq5BtY2bKqW5U2+AI/tIJcqPyIEcfmtYmzmKseR+8Fc4crMq9z+SeUwVT9pJDcmdwvbH/BNFmcPZ/TxQ9U2LTqcCSGpv0Zy3RQ6hWpeTn/lSkWN+FVVqrRc9E3Ipi2guHvMkSdEiTpEw5uxZRtwOU7eRYC3KSBipzcwlZh1MYaQbX/q8yLeNlmmqA1/5f77pag6boF5TbZUUae/IfKjjZH1fy8jbQ6aVltqd+M+iw/hjt0eUvWwwTdLMeHxca6RbKgqoZBfa8ezPe3E0l5HliqHUc7tk4JqzG8PoEWI9XdY+S6P9+d3q4eqzGsHgLyQbKjh1/DrSwwu+/4ei2uzvHcQoZNcRsF7yfFy+g4JZRr4D8j65Q/l+6fQQ6uYDrwmmC9m2mhFwnNgran9TKEzLEodMhuXcO6p5VPJ2NQmBSO/jqpy70468L+5TxAzLBO1Sb/kUhkYdqrxUNqi5CMSts7pixQp89dVXQpadlOCXX34Z9erVA3NY+d9UyGP5GuazZmRkSPn2AJ7Bgp+eQ8mf2qpphvqtkXr7V2FtmLg5U1UhvYfDXFJ9SkURLFdpAZi35c/4Akq+mNS4NoGNzV4K+7FdYqPoyNrht++E/pfCwpqL5gAopAHgG/Emosbo1Arquuo9qGLLHEvoK5Y/KVn9E4oX/9f3UPQGGNKbIuncO8UBQLhW9Nt/UPRbeX3YxIGTxCY1XOXkqsZF+iRruQpRF0Z3G3dE6i2fVcqTY/HxwhmvwLZ7ud+cZ0P9Vki+8nV4c2mLl3wsapt6m6FBa6Te/CmY5xyq7T1RjBd+2YeCEodmF/WsJpiNFR3SErsLp8kX1jCTQQde4ylaXWJzgg6rltVPNuHpiW2QlhQZRdFQcait1/EgJ/dfV/hUJ+a8E/peBMuY+2tHbVKno2wTqaiy8z2Tdu9Pld5RtXW9a+S8qOb88/Mo+fN7zeEbm3cXOdcsFyZNIqCFQMF3T6Bk7Qy/4AS9j6sCatZdzfv8XnerhLMuh3Xc3+QC1WIE4tZZrcWYx2xqOW9dDMeJcmpahYGYEpDxyG9hKWVmv3YBmLsUEdPpkTT0BiSefY27jEww/bqKc5H9f+NAtU3tX2Ez6j1ZFg0MpuNqbssIMZ3PElFGJEs41oYGbUFRAeZreptov2gqSjbMFrm+6iGBM/twJSxYEoOlZSgo5Ti+u6x/C+i4sSalT3PYYT+6HY6j21E0/z04844rm9P6rZBy7b8ipv5bFdTCUV74gTtXOaHPhTD3GC3GAbsNJet/QfGyz0HVZ7fpdEKl2GW3wZl/QjibLINjGfOAwLUSnowcz3kXOevnwVx8CnajRZSIyZz4MHjAo2Wldhf2nyoGo6BJZj2apSe4I6QMOp3It+FoTgn+3JeH+VtPRyrQWxVclT6nc/vyJe3RIKWKBNmge478BSfzbTicXQI665nJJrTKTPSboxv5EYTWY/arYyrm3Ht2Y4zdO4jPIZ/R43k2JBh1aJyWEJHngIJ1uR9c5z4Y4uGVqcPZ4junT28aGohaVzn5DtohSivpzJay/pv4f2dlbQ/8HRe5kcZ3T04HCn99DcV/qGkVOlBsrpyZpENCn4mwjHs4rL1BfIMgRxcOAn7fcWHu43yOy+VUxA/L6rnzdzztti+gryeFVsNZy3i+Vjqr8bw6ER4bywvY967W7JXOSdo930MXRt5q/uf3onTbooiMmpHD9Pt+DqsvUtLUl5l3R3yppd/7Y1j9V9vFLhechdlAaSGgN4o6nX4jei4nnIU5SnuDETpTEhzZh0SE0VtRj86sLqU+WAOWkSAd+09tAOvEJ2Bq06+y82YrRuH051C6dSFcJYUVaoqmXPtutdVz5cBchTnI/fg2tzowabE6kxm6xFQxLmc+harKRXaIG518UpRdjMjaigGq+iam+Iyul5Cqu+AAtu85Ar2jBE69ESlp6bj53HZonZlYCR+2f3/hYWw4mI9Sh0tQbBulmnFF/4Y4dLoEf+zKwckCOwpLHWC+aiyNEdVnL2yLDGt8R1Y3HMrHlEVHkFtsh9MFJBj1OLN1Cq4b2Fj8dzyb2FDtUOhqld5BGc2Qfl95yZrqmgefu0+XHcXy3bkotjuF05+SaMT1gxqjT0vfZXYCGp/DhvyvHkTptsVlzXWCEaOzZgiFdh6QhWukWBdOfwGlW36Dq7RQeWel1FfeWW37a7yz2P55lG5l+6rfceGOryZdL1JN/nuLOLijET/LhMdR8M2jsB/arExFp0NC/8thHfNAQCXhatL85VjDQ8BVnI+cty5yPz+V33Hh7+N8jZBpXznvXu4uBWhs1g2pN30smRzhLWncXi2d1bhdmsgOrGTV90pJB4cPCmGbfki57l3hDIVqWavnw/TDg5qX701oj+PGytG6M4pWIdFZWZ05v8tEtLzyqVCHIq6jo5r/1UNiQ1PBdDoknnUFLGMfCqv/Gnexw4aSdTNRsuIb2I9uq6CeXOlHJr0JkpiP6WXMEynd8Gulv+sSLEi745tqi6pyAC57KQqmPYzSrf4PSPTWDJi6nYekQdeChyCBGp3NqYsPY+nOynVx6YD+pU+DSl3RAVizPy/QW/hsl5xgQM8WyZq53GsP5CNfgzrcol4CWtZLrHSNr/Z9WqXgjuHN4trhY0T1mZ/34gTljL1mNqFnfVxyZsO4jrDa9/6JvM+11VYT+l0C6wWPhf2sBNMBI6rfrzmO71YrbAhPy7AY8ffxrcXhSshGWun058Hfm0rvlNRGSJ08BfqMwMQQNcfgtKNwztsi/7xS/2mNkaSRX2nbsQyl62dWbp/eBKk3TKnWd1bIuEbpQjr9xSu/Eb1TWTXlr++D6tWOY7uQ98X9cJ464P7MMvZBQVuXJhHgQbVt5+8o+u198az4sqi+41xOUaO6eMU05fZ6I5KveBnmzsPkAtVCBKSzWgsXtcKUXC7x417yx5d+a0Lyh8rKOpCdhoSGiMOGPe/ehLQT6ytdv9/cBu83eBB5hsp5L+fl/oQLssteNmVX7jO3xcyOj+Pxy3qHNhb1KuZ8LvwARfPLcyr5kbFVLyRf8X+gE1MXzVWch9KNs1H46+uVHfkwAGGtM0Yuq8scJ/cjb+qNPk91KfJi7jpS5NCylBH0GlK5fgZ74FQxnp+5D3nF2jml4c7TYtYLh3THsSKcyCs/RLImGHDbsGbo1SJZ8xaLd2Tjv0uPggJNqjXPSMCDo1qCeajetmh7Nj5aekREej3t2oGNcX7XalDADgOoD5ccEVRpLeNcX7q4HRJM8R1dLVr8IYrmvFNhCsbm3ZB81ZvQJ1cv/nxm/v7DHkGp1rKhHTNw0xA/dNoq1pLvltz3J4HfTS0Ld/PqLDiF3P9cB+fpyKSbUADKMjryJbbCeOSr7VLWxM796BbAoeS0C8G48+8qOxRywX54K/Km/FUcCtLIurJe/CzM3UZW2xjljeIPAUbhC/73BGx7V/lV1q+Od5zz5H5kv3mhGyRT+7NBhpe02oeAdFajvKbMGyz+/QswIdxZeBrGpl2ROOAKmNoPDFlFNNAhky5VNPcdFC/7srzovCUdCWdeDJ3eIDb5pZvmunP6SNdKvvoNmNoNCPQW7nZF8/6FooVT3bTLvQntsN/UFvsS2mGVdSCc8L2h7Fi8Ee1LtsLiKChrPwgmowFTr+8c9Di0LrDt/AO2favgKi6AqcUZMJ8xSqhV1nVjzmnO+5N8RtuDxcfY+kyk3vCfYC8LuT1panlTb3Bvprw7MrY7C6mT3qngpDqcLvy5Nw9zt5zC/lMlSE8yom/rFIzuVk9QIU8V2LD3ZDE2Hy7Aqn15Ir80UmY1G9C+UZKgD3dvlox2DZNgNugEvXXlnjwcPF2MDIsJPVoka1KMPcex81gRNh4qQE6RDa0yk3BW21Qk+XHadhwrxPqDBZi3+bS4H61jIwseGt3S73WRmnuo/Tz63W7w0MCXJZoUh79HcwWzZhkJIld45oaTWFcWgW7XIAljumeia1OLpvIx8zZF+4P5QuyqPdufkYkuTbTbhzIX1ge271sFZ1EeKFqT0GNMTN5BRTYn7vpiO4pZoFfDGqea8epl7UOZoriGzmTO6xf4FDPT12+N9Du+FvR71Zwul3g2Z206hd3Hi5CSaBDrOe6MTJGfrBp/z0o3zUPB90/5ZYUEM3jm66fe+GEwl9SKttRyyPvsbtBhpelFlPmDSnnFpRvnoODHp5WUD7ZLa4TkK14FKZfSai8CPAwie8G243c4i3NFtJ37Vh5gFC+cUjHwodPB1HGwSK9xZh+s9necW4RSqJDrxPNp7jK89i5OHZ2ZdFajvPB5H92G0j0roOMXqcx4QmkZ/4gQLoiWMZeANB77/jXlP+x6PZIv5xd5qJtSV7LyGxT8/JLbmdWnNUHa7V8GJWpUtHEuir/7u9tpKDCk4KXGzyHbEHrUIDXJiH9d3TFa8Mh+ubHMzULu+9e6BZLCBSXhzL/AOuGJcLsJ+HqKQuVOvREu5vNqWOLZV8EypiItnU7JN38eq5Avypy91vWTkJZkwO7jxSgodcAehXzScT0ycUnfhqCwUaxswbZsTFl8WNl46iAiuGe3i1+lT6olbzrkQyTNA0QqICeZDMLRofNzPK8ibdhs1OOmwU0050qa8bajvEf5urD9LUOaikOA2mR0Uh+YthM5RdoK0aSG339e6CIlFDPL+dcVQvhI0/QGmHuOhXX8o27BniU7cvDh0sOgMJn7N5KHKY0teGK8ImLGclV0Uu27V/g8nAplnRL6TID1wn+EcmmNvoY5xcwtVtOCkobdjKTht1RWcXc6ULTkExTNfds9X7JUUm/9DPrk+jUaAzl43wiwpKBt/7qKiRdGsxKFL1PgF78h1Lf4yz9gbNlHCHPFwpjmRbaFSkfWW+sh9c5v6ixzLhZrUB33lM5qFFEuWT4NBTNe1LyDoUknkS8TTukLX0PnRoF5Q0odKmUDYMhsBetfnhLKrxXMYUPh7LdQvPxrN6XD0KANUq55q8rcIorJ7F/7OzJ+vg96p0KVPG3IxHsNH8ZRU8W8pBGdM3DDORXpZVuPFuL/Zu9HUWnlU369TofL+zcUES9ZBzI6DykVHwu+ewqlm+ZUugHFiFgax9iyp/szipNQpr5083zt9pPe0VQojs7oAVdJPvKnPSJOf71Nl5QilIk9IwCMkj43Y69QQA3U+OwxGuttzCn925hWaFO/XGSJUbk35h7EliOVnSu2f2RMK7T2aB/oGCLZjo7cizP3Y3PZGHko9Fyciiwxwv38jH1CjErLfK2NL7xIlR7dPbNCjisPJxhl17IOjegstQLfRbXBuPa/bDiFr1YeE6XftOyuEc3Dc9AdNhT8+AxK1voXx6OgH50jR6dz8cKcY9hzgpG7yjhP6m3B0NKlKF44VRGZ82PinXX1mzC2Kk8f8feOY1dsb+o0uDYsb8BzYFSVZb/IrKGJsnW3fua3fFLhTOYG/s+9RzC27oPky18GHQNptQuB4iUfiT2h3++aJV2k2CQNney/ckA1QVO87AsU/vKqcjfWeB59P3hYLa32ICCd1SiuZe6UGyqpr7pvZzQj7aaPYGgSGaqr2q/j2G5B72GpEtX0yZlImTxFOKya5rSj4KfnUbK6vJ6kqeMgpFz1hs88v30ni/Gfebtx/Y6HkVlSfq9PG9yBlUlnV7hN2wZJePD8FuDG2Nt+Xn8CX604pjksbkZvHdo0riM/UXx8qqVrKurlf3Ef7Ie3uO8nIv8XPIqE3hMqjYHR2PzP74P9yNby9qZEWC54DAm9xlfLmD1vwoLkeV/cC8fR8pq6FHtitMTc7dwK4yF1ls5qICq8LOcysnM9dGtmEeq+B0+X5/gx1/TWYc00lVPpCL86e79Q/lXNYjbg9uG+c1CrG7T1B/OFU63mvI7qVg/XDGgc7dK4QU3T6XThH9P3ClqoltHpv2lwU2w+Uojftp72mYMZ1E29GpNi/P6kTrXmsIy5zlMWH9E8fFGnTvotc58ZdQ/VWDs7/8v7YT+40aMLnRLKd3ocTBqMKE1rhbctN2OfvrLoUoeSLbg+ZwpSSk9UoP3qEpKFurAq/sObMIVFYSuV56+pN9d6x6mfmXuMQfLFz8SEkh0qvuFeVzT/XyhaMEXpxmBCylWvVanSLGjDXz4gItvCqAfQZTiSr3gl3OHI6+MMgZw3/wLHyX0+R2Vs3AHWv/wThsYd4uZ7w4P0nDcmwJl/UoybtPb0e6dLZeA4e7bCGY50VsNBr4pr8z65Uyim+TPWdjS17SciUoaGbQGDGSUr/wfb9iVwFuWImo4JZ10BMyX/DZWdPTql7tyCohxx8qnml/C+prZnwXrp825KBOlxM9afAjespDu2rZ+EUd3roVtaMYqmPVzBuabyX8GgOzFjW7EoxSHaN0hCm8xE/LFxD646/Draliinsw6dEce7X4OUkTcLpVJGTRlpYv8D2qX6jU4wP3BbltKeVD5SNRm1pTFn6aFRLcGoiLToIMDoA3OXHUe2ik0gS9YYW5yhGengCPjDULqZ7bdBZ61X1r67ZntGJZn7OWfzaVHXMTXRgF4tUjD2jEzNkineOaWpiUb0bpkscgipVqplpLyXbp4HR9YO6JIzxTNvbNa1UtM9J4qFs+orX48O6llt04SwUYeGSW4nhc8z81yZU8ocV+ab+ouQ5hc7RA1V0d5iwhnNrKIuaLxYqcOJN+YcFO8AWj2rCY+NawXmK8aDMZLKAwI+N2LjodNhcIc0UQeUa0HK9lltUt10akYM950sEfOZu+U0ThcEHjn3N1/e955zm4v8yVhStyOxJsz7fXX2AVBdmcYDFL73i0od2J5V5D4U4AEh6c8D24dJDafy+MY5cBzeDJ1zl8XwAAAgAElEQVQlHabWfQBToqgZTcZPeR1PoEifhOXWoWhiO4gWpXtQoE/BKWN9tCnZAbOr/NCnWJ+ErCaD0GzsbThkS8Hm36bDcnoHSkxpMLbui2Ejh6B+svYzrL7jeChn37MSrAdLY43W5EtfqDPRVeepg8j9781umjbf9clXvRYQw4ulwvI+vxf2A+vcjyTLoukzmggF1oSzr5bUy0h8WWPcBwXS7Ic2aY5Cl5SKjL/NC1qssDqmRG0SHrwzt53GGvKWUfdXprZrDcbpENUjWG+Yc9cnpcHYth8SB18PQ0bz6hi+vEcVCEhnNYqPSMnqH1Hww9OB3UFvUHJ4dHo4i/Oh86gPCaNZlDjQinQxZ8+2b03F9mV3NHU8R/wQe1KN/zl9L7ZnVczP4kbsxsFNMbClSaEHHdlW1oMOSxv+BdMSL4TLSyDp0lMfY3B+OX3U1HsCLBOegMEQnOKqNzgkp9Ex/r/ZB9wRAEZkn5nYpoLYRmCgylaxRmDO5lP4YnlWhWgmWZVdGluFg+RtFFn5ckVWhZxRtu/axIpHx/pgBgQ4ydMFdjw7Yy+ychV1S29j/iY36WEElQIcSeybsdbrQ9N2go4r7ex2qbhjeHz8KLOsCsurqExVHlbcNaIFzMaqV2beltP479IjEQPYqNcJwSs+G/4ErCJ2wyh0dKrAjse/3+VWteb3iXmpPDTifx/KLgGFrBjNpjVIMeOVS9uBc4+4Oeyw7V6Bgu+eFGJMgdoJY0N8XP8OHE1sC5PJKA4zPRkSHKlnjqu/fvn7lvPvq925d2QcMcdNp3EYHOj4akq7wtlvonjJJ+70oNTJUyvQpquah+PEPuR9fFvlnGSdXtTYTplUnttaVV/y8/hEIP+bxzTL03G0rMObcn3F6gpxMwuHHXlf3i8CPTTWkE+5YYoI+FRlLMdX8P3TXhUzdDC26K7UbpUWcwSksxqtJWANSNabW/NTpTswn05vyYCD8vtluZ6RHgZpEGl3/k98YWmMPny/+oTYBPqz1qW7cNPx15DiUGpLluoSMK3e9VhpPQcu6KCHE+fkz8NFpz6DHkoumbFJZyQzxzUlcoILFMH5ca1SqJx2ZutU3DWiWa2h5EV6veOxP4q4PDdjX8Qomn8d1AQju4Rebog04DfmHhBqsZ7GTfnQTum4fmCTuKLCRntNp/15DNPXnXA7hWQwUFk3VkbndNmuHHyw+LDbEWmSZhaKxQ1TAo/6vvvbIfyxO8c9L84nLcmIW4c1xRnNKs/vnfkHwfq42lmcChrJiQZc2KsBhnZMR5K55iiJk+r9zvxDWF1W+5f+54W9G+AirxrBLG/04dIj7kOi/m1SRQoGhaaiYSV52fjz63fQ8uAcWJ15Anst17jYYMHclPH4LWUMbDrPskzaV1x9ViPBwqjKRI7b7DfcZVtIHyaNmHTi2mpkzuR88FegLPKUcOZFsE74e1DTJfU698ObhTifllkv+mdM0kGCmoRsrI0AS/0tmoqi+e+hwsuzrDXTycjSYzQ+Xo2OKtPgVEvofxms4x/xO1yKwvEAxnZ4i+Y7iPXmk4beGK9TrjPjks5qlJbatm0x8r5+CCirUcaCxcylM3UYBMuI26CzpAmFw9J1M4UYhWeOaSSGRCc1/aFZsButWL0vD7M3n8KuY0Wwa4jFeN+PdKwHjj7lpmCR4nvE1FxsKLKNmehatBYGl+KoGuq1UMQZElMiMWx3H4z4vDb7IDYeUqiKjACc0yEdNw9uGnWHYvnuPCzYflrQkvu1TsEFPSPnhEcUpDjvjHmbT/y4p0I90HCG3KdlCu4/PzSl0uwiO576cY+bBslxMFLXPCMRFP8a1D6txlM9g8WWEeanp+9FbpkybLemVoFvQpQclKrGJwTXZu0Hy6vQ0i1GPHVBG0H/DcbooM3ZchpLd+SIUkS9WqbgsjMbIMNq0tyMsD3fj0t35oDR994tU9CtqQWf/pEl3gGqkRacbjGICHR+iRPzt55CTpHj/9m7DvAoi639bkvvIZ1QpQooiFiwgCKComLvBfXXa0VsqFiuvRcs196w9woWmoCidERFOgFSIL333f2fdzbfZnezm+wmuyHlnP/3uSGZb7753pk5c86chtG9IzF1ZMfkEW/+moNfNhfZZU+6sN8yMb3JWue5QKV2dUapja8zXwAzRQcgGzIzbT+7IBP/ZJYisTYTt+29Bwar++zESBqEjJNfxdJtJaq8jWNtYXdrguWY7j3FlkG4OWIG0bL3b0J9xmrb+WIKQcT5TyvrYFckukaWvz9dWbVJ+sgERE57VSVX8oXqdq5G2XvXN8o1Lg8HHTwFEWc84EuX0rYjIGCuR/kXs1C7cbFT7VSGBdGgQjfvsBNuUGE/ARfA2oKH1aJiq+s2LbH1YjTB2KOvSgLFtemYx8JaXoDq3z+wyd/lhU5Zjh2HQM9EugOHjDnHSc7lnqr+9V3U/btElXQKGnmKlMxpy9y18KwoqwEAlzc1jAvRsu0pd4RLX242UyrLcFR8cS/qszf6ZUQ1xgjMHfsW1u2zoMTFkuTNCw4vX4pzC9+EocF66u4ZdcCf+wTobhwIomDy6A+7sXWfrcYbFdZLj0zGhCGByUDIeMn3ft+r4t4ciXUa6QaYHN11b90DMX8rd5YqAZhWfX8Q46XpCuyrOyYtvM8vzMTmvbZ1REF8wpDYDpdUyB8Y+drH3A0Fyu2axHCA64/riUN6+/fiyZsxUal86qc9Kq5Zm6OrGmInA+CM6s2QkFNSi+/W52PVrlKnjOUGnQ5mlzWdHheCa8elIT2uY8TWc3hUwMnPNBqUHIbbJ/XyeBnBpHn0hNCyL6fGBKvSMSwH5C8qqqxXpZNYA5cUZS7BnTkzEW6x/duVTP0PU2cnieNav6ccb/+aY7/QcG1PzwB6CHhD9Xs2oGzOdWDyILXmkgci6rJX1UVyVyNmTC//5HZQSSfZ4vlm+Jwgp373epS9e61TzLEjVsGHno3wU+7savB16e+xVpeh4vvHULvhB/t3UvkKm3RLkySFnQEIc3E2yliSzzXMQG9Q5SJpYKndsgz1u9Z7VFDdfqfBBFPf0UreZdmmqiWv22PfVXu9ESFjL0LYCY2W3c6AV2cZoyir/p4pqxXln85UCWs0Cp96H1jPzb2jU+MAti38FHFL3Je6qYgfjOSLn4IhqFEY2v7rXMQvf87tF+wIHogXE+9EvZPrlOeP5Y00BVVDg9cX3X3zP70X0dt/9vCQTimqQUOPC+hN257CGtz99Q57/CoVFd6cUzj0Ny3fVopXlmTCnfH56AExuPrYVH+/ssv298f2UuXOqSXKcvehdOsd3adRMWLynNkLMj26DdOF8fD+0co90ZdyIlRUV2WU2q1LTHg0fUI6mO21uxMvaGhd1bLuMj786XMO8PlCoC04UglhLL1jxmXtUmp/V43hRcv23Gq8sChTWWmbo0P7RKmETB2BqPQTUy2ZWJBBhwem9msxUd2qnWV4ftEeh70Sodyw/RG+mltWq5ThwvI6u8t1nKkWM0ufQmie+0va8FNnIXj0mXZIWebssR92YbuHLNFnjU7E1IO9t3LXrP4KFd89ZHd7DBp+IiLOethnJa4jzHlzYyh9+XzUN+SiYLhO9I1fK08vX4nZ10vfuhL8X3cUcswVCJtwna/dSvv9hIClLA9lb10Fc+Fu+x7QGU2InPZGQ5LF/TSwtrzWXIey925A7Y6VTT1peKC0+fJcBxgMsJrrm/avN6g8Ma6VCNryOfKsDQFRVv28Emr/XYyKz++Ctc6Wkcx0wJGIOP8pewH05l7HpEJD1z2FMRW/QYfGFP9lhih8EHc1NoY21rzU+rm44GWMrljulGCp1BCN9+OvxqaQEaoZazz2TQjF4OQwdciv213WJJ6LlsNhaeFOwyt7+2rU7VzldsiMu429faHbDMV+hhR/Z1XgxcWZYJZV9T0hBpwzOhFBBr2ydh6QaIvL9US0kDAbZq3ZqjKeumtP17T/frcTGfk2y44rMSvx7PMG+PvTulx/FO4XbSrGp6tym62PyeyuVxzV1KV7VUaZSpCjuaa6A4humpcdmdxiwq3aeisYl/nj37Z09iRal6Yf39NtGaUuNxlefhAV+f8tzrLHiWoxjf5QUDwNgSV+aMmjMsWaryyroskQxwyMUTWZA5Lgx0tMXJsxLGHeX4X4ak1eE6uq1pZxsUwalhQZBKPB2R68t6RWWY25Jr3hWb4O05HHEbd3l+fYEyqRX143Lg3De7Ycj0x34JcWZanLHRL7+r9jUpWbvC9EPsAY8dzSOnUpxLX0yepce0knLcnaVcemInrvalR8dR9Y8sZOej2Chk+yuZTqnC+V/swsx+tLs5vEnvNZ8ncq10leZramVbX8o1tRt2OFenVXyQ5M+cOc9TfMxTmqrFf18vds0BpMUJfnB53ky3Q6ta3Z8AMq5z0Jq5u6t6xuQEu4Piqh1f1rD1qK96oSaaynbYhJtSlPBt9CAto8iC7UATNB1+/drLL5G+LToTOFoeLbh1Cf+Zf9K1mXPPysh2GI9847oSPCo8rYzJ4KKuLNkk6nyjkaeg5TpW5q13zt/AyThvU/DMyAzDJcFuaY8YJoeY28qPk6tV50I01cEBBl1Z9LwmJB8QtnwuJQoyrqmo9gTBnU4lto4Zj5xQ7kF5djbPkiHFaxFLH1BdgYejC+jzkHxYZYleDIlYzWOhxVthBj2N5ciH9CR6r2JYYYpMaEqGQTtF4xDo1ufsyguGBjIZY1xHNR8D/30EREhxmb9F7y3GkwF+5xP3ZTCOLuWtouyioH8MNfBfhgRWNSBwo7RMNo0KsyFtPGJrtNBsI4tHd+y1GKqtVqVe2P6B+NS49IUu0pRP66tRh/7CxVWWI9XboFm/R481L/1sRtcVF0sgZcwx+vysXP/xQ61XKcNCwOpVVmVVqEmUbHD44BLdXuyoEQf87DF2vzVFboxKggVUqGygwVHCVQAkiNDcZdJ/VWiXM80S+bi5Xiy3GRekSacOfk3l4Lsp0M/lYPlzzhfoeLGl7MMPu2u7rIrX6Jw4NcB6/8kq1KYSkXcdv/K6Lr6f2n9u2QSYw41BmfbEV+Q/kXd1hQMWOs7eH9otQap9LE5E10fSUP4veaDHqM6ROFaUcl+yU+2JXH6eim3LDmyScvOSIZJwz1PnQiu7gWd365vXHfRJjw1NkHNFHAPa2FOrMFry/NUeWb+DO9IDgOXghqRE8exs6GBxuUpcNSlovKBS+BuR70Mckq8z0TALHmsyuxF1pnP1uTh/W7y5QnjOa6zLYsNUR3Z2+JylzJK+fba8CqPAw3fA5dJ1WMKKyXf3Yn6revgNVMnskNZsOedd2jpr0GXUjLFxce8bNaYc7dhqpfXkPdjtXQmYLBWrY20ql5o0W8LVS/ay3KP5sFS0WBmhfOhfGAw1VNXNbZFfINAWVE+eq/SlGF1WJLJKbT293C1dro0QeRV7wBPeNSOzHxAqr4yROdvs3pc/QGZfkMGXuJUsptSUh1ym24asELqFUxqIkIPvgU0K2dWcJZ+oqKfvWyd1G3ZVmz6BiSBiD6uk86MYIdc+iirPprXpj999uHVLC27VQwInzSLQg+7Nxm30DLAuN3WLKDsZn+ie4D0mKC8eDUvm3K5shsibY0903JkDII0Ve/3271tihQPzN/j1JgbKJto+LOn+j+dZqL+xfdCh+ZpyWQcWivAygsUYHaW1rjlVcI6xLePaU3egXA/dhfS3B/9sNENFQwWTpEE5QpiJ4/JgnjBsW0eWjZxTVK8WQSHu1CgZlirz42rYmlnH+nZYi1OjU3ZCq1145PA5MICTVFwLUGLZUbKjn+dsPNLavDw99noKCC5YOcL99am1CpPeeTF2a8OPOGiB2tqEzaVF1HrxDn72VGXtesvN7069jGE4/T2owfHKvm0dc6scsasgNr5WHo4nzNuJazA1MZ/2RVLhgL7fbc0OtAy/mlRyR7rfy2hAkvAV5fygzQja7+E4bG4YIxiV6ff6yvWPnTsw7ZgU9D2JQ7O112YFpUK755wCn+0BG/sCkzETKmeZmkJbyb/N1iRtmHLBnSIMTrdDZXyGETfe6KDyhX47f/D+ai7CYX6MGHTEX4yXeA5fyEvENAZXB+80qYy/I8lmWj+3v41P+qi4fOTkx8VPb6NGWVd0eUycNPntnqzzQXZqJ8znUeDTlMxiRxq62G1+ODoqz6CVPX7L90H4i44Nlm3X8pgL+6NFu5nmoCvqfhnHlIAk5gYiEX4yrjktiPK503Jgknj4hvU81Ia30tSl46B5aC3U36DzvpVoQcfoGf0POuG5YdWZ1R5rYx3dVcYxDp0qbFbHn3huZbUflifUK6kgo1IsA4shcW8SKhwn7ZQqs1rRuDksL8pvAwpvWFhZn4J9uWEIXEGOYZJ6RjqIMSSnfLx37YbXcl5ljo+rs/y7J0hvXy/h/77C7TdNucdXIfv691ZqddvMk5gZmGDa3uj5zer0NaVbUxUnm744vtHmv1+jLPvFB8/Kz+vjzSpC1jvDWXXdc/8oLm+fMHtKrcl9vswMemqXq8zRGt5fd8tROMT3VH/RNDce+UPq0aU3PvJW944sfd9thrJlG7bGwKxnt5UdY0O3AwIs5/FqYDDm/T/LT3w0zUWPbW/6lKA+4odNxVCD3uP34fFpNJlr57DawN7zUk9EXkZa+2qpxd5U/Pofo395fk+qhERF01B/xfIe8QqPjiHtT8OddjY5UU66Rbu5SLdfXKT1H5fdP8L64lHb1D0LWVFdXLP0Dlj8+4fTzizIcQ1AY3+9aNqes/JcqqH+bYWlXSkP13q+qNcS+Rl70MY8/h6t+0JmTkV6kMhqwXyJIZS7YUg7fXToXNdcDQFJvlhzfmVbVm5QbJeKFJw+Ld3o4zMQprku4qrEF1Q/ujBkTjxAPdt/f1c5kxsWrh/1C/byusNZXKbSJ45BQEjzm33W+db/xoa4tJTnz9Piq5tH6kx4agf2KIUnh/3VqCzOIaFV/GeF/HxCpx4SZcdHiScq32JcmPr+PqyO3pzreV8WhltSoWjXhtzG5UVIknM7nSeu1vqqy1qOy1dN3W9g7naMpB8YgMMYKZWlk7NKvhAodC61mHJOCk4fF+F5D9/W37uz/ynIfnZthjHXkpo7myDkwK9Qt+d365Q8WPuyNa/144f6CKSe/ItGVfJT5fnYfMIlvMbVJ0MI4eGI0BiWHYlluJHXnVKj51X0lts6XCaHk9vF+08gzoEx+CnnHBCA+yfTtjUBnTy4zo9CAY4LCX6MXAueLf6XbvqZwLQz/evKz1oQuu2YE5jpNH9EBYkF4luOO/SVQUMwtrkFFQpTJu0/3XUzhFr7hgPHJG2xR0T2sjo6Aaz/y8x86v6Q1z/XFpyi3YG2Lsnsp0q2UHThqAkMPPVzFrxuSB0Md1jORZzX0Lz2vWQYXZ/WWBachxiDz/KW/g8K2N1arKeFQueKHB5ViH4EPPQviUmT4nqyp75z/2EjtNBmEwIfr6zzp1TKVvwLa9dbPhXMYgxM1a1qUUVSJGQ0vNqs9Rs+4bmPN3q2RixqQBCD3+Or8kjlL9r/gENeu/g5nGHLrbNzA9lrqJOP8ZmPq1sR6tuR71mRtgLtij3PbpXtxsLLG5DvV7/lIWX9U+eaDKfNxVSJTVts4ks/9+fDtq/11o7yn89PsRPPIU9W/GZ738SxYqaiywwqoEPhpHHZVUtmMNwKuPScXgFJuAT4WAa5/ZeU1GfbMWUt6CO7b3eyF3cx2s9dyMFuXezJI1+4Oe+mm3Kl3gDyJGpx4Uj7EHxCA61KBiWbWEMsSSmBJ/CpRfrMnDDw5JeihUX3xEsqrP2d2IgvFLi7PAJCeaN4CjYBqIcheuGHN+Plvj7Gro6K6qjYf77LSRNlfLQCYL6iprgM71n63Kxbd/Nia6Ia7kWRT4mYTN17JBjtj8vr1EJcah26Y74kXQY2f2A5WMjk6OPII82pHn0hWWf2dt3yd/2oMcN54vjt9HjHlpxj6GpISBOCzZbLuM4f/xb4f2jQJdcRmf+m+Ord6o4vnNAMVLI8aatoXoyTJ7YWN2YFuuAJsXC915c0trlWs+E1CZWxgPx8F8AdeNT2vLkJp9lu7sj8zNcKrVy3JXtGJ7QzVrvkHFtw80ZgxVH6yHPiwG4Wc+pBKudGSq3bgQ5Z/dZROe3VDIUZcibOL0wHwCa1zSHXjzUlv/Oj3Cz3wQwSMm+/Q+xtvW/vWT22f0EfGIuvo9VTdTyDsEyj++DVwX7kgfm4qY6V+rsitdkVSiU+4FnR7McuzfBF1WWyJVc71Siit/eNoOofIAuPZjxTdaQ4yRrfjyHhXDr+LOOf7QKISf8QCCBoxt0qVq/8XdqN38K2CxtdeHRqv911VqR4uy2pqV5PBM7b+LUPH5rMbsvwPGIuK8J5VCx0yID83NQKGb+CytC1pajxkYDcYWNZcspo3D7BKPb9lXBSqsjsk01JkIqEyXVJQciUIjrX5N2uugLG2Mp/SG2M/3GwqU0qopaFRYTz24ByYPi+82JVAoHL/7+16PbpysR3vD8T3RIyLwGRupkPIC4fM1eR4tS4xPvXFCT7u1ypu57u5taLFjch0mI3ONOTh+SKy6pPE1Sy8tkYxhZBZyd2WhNMxpxb3y6BS/WHA7yjwyI+6TP+0GraG+UVP8fXmeOpYvPM5T36rW9bzd2Jprq8/ZFuIlBGugDkhqPnt7W97B9fXT34X4cOVeu3WXFwAsVUUPjJaI7rPMgs8EQq5EATRy2msd0qpnztmMquXv2ZQ8i/u1pguLQdRlryiLS6CI7sBlc66FpbxQvUK5A6vswN657das/RqVPzyjMgC7I2OvgxB58Yug9UrIOwTqtv2OsjnXN+T6cH7GZv2+M6DlB70bZSdvZTGjctHLNvd1c71t7ScPROQFz0Af42PJQ3O9cjGuXvFxUx4UmYCQoy5p8vv6jDWo/fcXDzzrVZX1uLOTKKttmUFm/33+dDCAXSNmAaO5nrfivJFev9s906UwwSQmZx+S2KFjtNoCTyCenfdXAT50yArMd9AazVhSV4sMxb25G/Lx8UotU6FtRIxvvGlCT58sOJTdN2TSypBlV444h7Susl5odyBaLVjj0JPgPfFAW1Ke9iLGaj/0fQZKG0oaub53yogeOG+Md0JSe425o7/n3eV7MX+jTdB0JVr8HprqfZZgJrdi6SAm3XLMBOuu734JoSrG2RuFoqNj6Do+lk5iPLAj0a2XGYN/21qMnQXVXiV5c/fdjAGNCjFgncs50xoe565/hq7c/dUOr2N06frPuNbl20pUqIBGvOBgOSJaYwNNVFg/XrkPPCs0Ylm2Wyb2ajHRlKVkL0pfv8whu63zaEOOvBBhk24J9Cd437+5DlW/voPqJW8q10dPRLdAJj0yubHKeP8yb1rSHXgOKn+e3dBYB5UU6bR7mn/YakXVopdRtextj8o2O1AhVtNeBUusCHmBgLkWpW9cjvqspnWMjT2H2RT/0Obj0L14izQhAuY6lH9xL2r/bvQKMA0Zj8jzGy2u3gBlKS9A6WuXeKxl7E0fjm2CDz8P4Sfd7utjHa59t1dWLcXZqFr2Luq3/Q5LVQkMif0RfOiZKpOdu9T1Fbl7ULDgTVh3rkBobRGM1oYDwmBE6djpyEg/WblpMQlMcaXthsUd0TL33HkDxJraii3BuCjWi6Ug1TsuBKN6RzQbP6q1Z3xZ7/gQjOzVfHtPQ6LCunpXKSjQO84t+yyrNqvMs317hKj44uFp4W4tRLTM0rVu/r+F2F1Qg/BgPQYnh6tMxnTba2/ieFbsLMXCjUXYU1SjlAUKuqceHI+IYKOKwdu8twp/ZZVjZ35Vs0I1LRhMytNexHjtB7/PaOJSr71/VO9IdYkh5D0C93+XobKSe6KESBOGp0Uod1UqXCxzk1dWi+/+LMDfWeUq3CE9LhgsifXHjhKnusX0gOgVz/0Rp+phMraT8Y6M1RzVK7JFRcL7r+h4LWld3p5bBcZck1848qyC8jpVk5TK3YJ/Cz0q9sSPccR9eoRiQGKowj8u3Oa+5y8e54ocL6amf7zVY6I6ugPTK0gbT2yYbTwMo6Al3cbjDCoul4p10+JrgZkrng0vLcq0h40wvwBLV7FWtyOPo2eTI5nzM1D68vl2TynX0Rn7jEbU5a8FZtCeeqWb4YZ5qFn9Jcx5O6EPj4Wx/2Ewpg1DzdpvUL97XaPbcoM1k2U3dJHxYG1NXXgcTH1GqUv0diGLWdWurd28xPY6Zgc+82EEjTixibcG/8zsrcyLUf3Hx3b3ZSpQtnjhaHVxULPmC1irbMkV9ZEJqo4lKxIINY9A1fznUfXru/b1sTVkCHYED0ZVbH8MH3cSRvaJ9tlTRjD3jAA9Cso/m4n6nWvsjahPhJ14c0OJnObRoztv7frvUTH38WYvbXyZA2OvgxF15Vu+PNIh23Z7ZbX0zStQt2ud8yGq1yPsxBkIOeLCJpO27ZmLEFu8scmhuzl0ON5KuhnVVpNXt+S0UjxyRr8uaUnokCvdj4NivU/GReXZ6y06u+wx9oyWW3eJPZhY681l2U3cIZlg5aHT+/lxlN51RSvae7/vbTKeyBAD6i1QVuSWMlVrb6KbaHtamWlZpbLKiwJ3RDfICw7zztXbO7S6fqs3l+Vg8Wb3mUQdv54xwKwXOjA5FPll9cgpYdKk5lWRk0bE48xRCX6pLdoVZ4Jc5Olm4vJZs5XZg7W8B+2BAZW+u77cbq9x7PpO1ri+/vie7aaE+vLNZdX1qnZ5aZX7S2OGLdx/Wl+nLlXZlNcvhaWsMW7bsYFymzzlLl+G0ea21cveRuXCl+x1YG0dMpZWZ8sj4UBBB5+M8Mm3KiVvf5J531aUvsPswA3uwKzhOe21JtmBmYWZim3djhWNCrdej4hzn0TQ4HF291Qq5RXfPgxYbHOprIKXvARdSOT+/Bzy5jgAACAASURBVMwO/W66hJd/Psu+RsoNUXg05TGU6W2WVF7gXHVsKo46YP+ulQ4NYisGZ60sVknO7KEEugZ94sim+oRj91R0Kz65FXW7NzTZ160Yhv2R4NGnI/zUFjwb2vKCdnq2WyurzOalbjDcEAP4OcmORcnzM7YgbPM8t+1zTD0xO+keVOobYyko8DOjrFbr0fFBZuy98qhUv9Waa6f1Iq9pQICZMh+Z59klltaTI/s7HwJU+qis7it17651tptasYEEnEoes78yTtEb0ut1CDPplTXMlWitmDm5t7IstxfRUs7kZWt2NS1nxL13x+Teyool5D0CrmV/HJ+kcMP4bV+Jngx0yZaSTy0jR+sq4/JdXe15DTB5P1y+kGfN+X2vcuV2JWYuvjXAMagtI9Z8C1q0WcbKU8ZkXmbxUksjlajk6/s9JviJOIf1Q2khbB9SbsksRVOU1ewLjX0PRehRl7SDm6+X383swMvfB2u1227vdQgefQbCT2F8pF51wouByrmPo5b1WRv4CrOXhp16d5NMqpyXqh+fRfWqzxoGoEPQQZMRfuos6EyBi4H28ms7XLO67X+g7P3pdkt1vjERrybcin0m5/hJejvcd0qfblvZIFATV79rHco/uc0eu801GnbqLASPmNQkOzbj5GtWfYbq5R/CWl3a7JDoccBLGkc3+PKKSmx+52703dc0ZrVCH4Ht4x/HuGOPCNSntlu/3VpZLXv7KtTtXO0XsOt0JjyY+jSKDXEq0c+UEfEY0zdKCdJvLMt2clXsyvFZfgGzk3Ryw4dbUVTpPutiaz6BitXD7WhdpdJ815c73F6mOI6fLuvMmsw1HRqkV+Uh6IatEUtk/GdcqspW2t5UWl2v6iuyVrFGHOP1x/XEQV6WrGjvMXf09/2+owSvLXHmWbyEuO64nli1s0zFtDqWc/L0PTT83Hh8TxzSu/uWeWrNXDNx2AcuMa50u755Yq82ZWNuzVj4DBXnZ+bvUa7GGtG6yxjUY9shBrW14+Zz5HEsl+RJWR2cHIa7pziHLlgqi1H+/o2oz/y7yauN6SMQedkr7ZYRvz57I8reuEK5yrojxnCGTb5VlZPrcBldrdaG7MCN7sDhZzyI4INOUso367LSTVkjfXicrYZqrIeENBYLyj++BbWbGvoDEDL2YoRNvEkSBDksDmttFUpeOhuWomz7b9/qcSPWh41psoR4dr96ySBxBW4Lk/HwLOOEqWPQe4DE8jmRFz4PY59R9ifqtq9A+ad32JRUh4tgegzoIuJhyc+wt6XhLOz0+xA8fJLTG8njHvr8T0zLfhJ9ahsTw9XqgvBB/NWo6je+CY8LwOcGvMturaw2l9LbV+SrDeH496S3cEC/dPSKC1EeOhox1o8xSSo+KyYYB/WKQBDrHQh1agRmfbVD1Tr0FzF7LcsstBex/u+sL7fbyzy4vpfK8+kjEzA0NcwpGRUFP5YQYi1TWlQZO8e27RWP5jpOuiqyRBTdgllrlUleWM9RqPUIUPlnBljyLJb9ODg9wl6ehcnjGC/MuPxfNhd7VFwZq/jk2f0RFdI1yyK0Ht2Wn6RFkDG91XVmdZ4c3Mo4+5bf5F0LWli552l5p0WVLrT92jEG1btRNm2VX14H8mlPSeEYS0tl1TXDNS15dVt+hTl3B+p3rwctVYoMJoRNvNFtiFBrx9jcc8yuy1Alrfara9ugg05CxJkPBeLVfunTvHdrQ3bghmRXekODJdTq9E2mvqPBkn/6mOaTFbKGZPn708HYYhKzAjN5E3OMdCTaW1qLb9fnq/rjjFPvGRuMCUNiMaZfVEAVQ0tZnnKrZs1gbb3+FH8u5oWcCKubE5oeSC9eMLBLZWBvj3VAfrhyZ5nKMbCnsEbVnubFF0vlafWn6aJfvfIzVM57orEGa1CYrQxNWBT0kYkwZ//rdBFFy2nwwVPARG668PgGHrRNufXzosyYyrrZzpKWJsfV11ZjaNV6pNRlgRbVjOAByAzqA+bumNEFcnd0a2W19u+f1a2GP6gibhCSrnodQWHeFSD3xzulj/2LwA9/FeKDFXv9NoijB8aoWrvtRSz78s36PI8x1lcfm4ajB0g8S3vNR2d8D+t+0hXbHVERuHNybwSb5GKuM85tVxgzy5bRDZiXK+6Il8qMu73qmFSnWrmObZWlavZUUBGwKQBGRP/nIxiS+gccImYGpXWGiZXcUcQ5j3U4Rc11nNW/vYfKn55VNYHdXWiyDmTkhc95XQPTXJiJ0pfOAS8UFOkNiLr8TRh7jQj4fHj7gvu+2YntebSoNX4x19plR6aAuR0CRYzrrVn9hb37ldHH4cPoabB4uEruERGEp8+xxcELeY8AL2nf+rVp7pEm3nHMcr3sLVQteKnFzvXxvRB5wbMw9Ojjk6dAd5HjOqyyWlpaiuXLl6O2thZBQUGYNKnR9M3f5+fbEiCMHTsW8fGNMSctrgiXBoxZrVn1hT1wX/G+yHiET70PpgFH2VvTmkB33tSVszG2fDH0aIzbqzTFInTqfYgffoyvr5f2nRgBron/Lc7EqgznmEnerNEN1V285KacSiXcF1Q0dR/m7T5rtzIzcCAPD1oiWf5n8Sb3iXT47nGDYtTB6ugh0ImnSoYeQATe/i0HizcVO8WzxoQZcfWxqSpzsJAgsD8R+DurAq8tzUJhhefs/MxqzdhVujUzw7Er1WesRdlHt8BaVaL+ZEwZhIiLXmiSMMjf30mrbvnHt8NS7pLwyWhCyKFn28rodHAmXb3yU1R+/5hbaPQR8Yi66l2fa1HW/vUzKr65H7xIIBmSBiLyoufAXCP7m1iTnaWT3BFlgntP6eP/JHMWM9SlgErEZZNNdwYPwBs9bkKZofkLZ4bvsL41PWGEWkaAuTIempvhFHrk+NRZhyRi6sge9l9ZK4tQ8vJFsJTkuO2cVtPQ8VchZPSZgNH7ihDdTY7rsMrqp59+isMOOwwxMTG4//77MXToUFx55ZVYvXo1fvrpJ9xxxx349ttvsW7dOvVzWFhYy6vMXQurFTV/fo+alZ+BN3ZBg45G2AnToYuIc2q9dlcZnl+UCbPZgjHly3BUxQL0qM9DUcoRGHDObQiNab3C3LqBy1MdAQGGGcz7uwBLtxQrV7PD+0Xj3EMTmy3DUVVrwUcr92FVRqlSSh3L4PB+89C+UbhmXFpASnlQwX5k7i7l4qkRY1LpyrunsBoJkUHq5pcWVSbUERIEWkKAe2DpliIs3FSsytiwDM15Y5JAFzMhQaAjIMBkch+v2gee4+RxLJ3EfBKOyQ/J7Vje5taJvRAbbsIXa3Kxdnc5EiNNmDg0FkM2vaGSBmkUcswVCJtwXcA+j5bc0v+dByZgaWTWITAmD1RlXYKGndAkWUvABtOGjsveuwF1W39z34PBhOhrP4YhwTkrc8uvs6Jq/guoWvaOvakhrif00SkwF2UjaPAxCD3+WuUm3N408/PtKkTGHQUZdXj+vIGI8ANv3LRkHnSrP0JIVT7qIpMRV/iXPYtsrjEZj6c8gjqdTfnhBQw9CDIKqlXYBmsRO7rGn3hgHC5uxxrp7TEndNWl1fGPHaWqxNfxg2NxpB8yHzO7+M2fbvNYzoshSI+c0eh1YSnNQ8nzU+0XK67fbkgZjOhrPvQJku4ox3VYZdVx5t577z1kZGTg9ttvx5NPPolp06YhLS1NNbn77rtxww03ICkpcCUqXLOmhpr0uOvkPu2a+dSnlSyNOxUC63aX493lOWB8FYkeObztvGxsil8F/tzSWry6NNspUQrj4S49MlkytXaqFSODFQQEgbYiwPjbn/4uVMKso9LK853CfZFDnXRe6E0cEIKTtzyC+oyGGorGIESc/QiChhzX1qE0eZ6WVBV7uGeD7W96oy2Z0ITrO7wl1fVjKr64GzV/uq+ioAuOQNR/3ochvpfvGFqtKnNzzfrv3Zb60Mem2Tzk+o72vW8fn+CFHZMOzvurQNVR95Q1ncrqM+cMAD1P2kK7Pn0EEf98CZ1L6SL2WasLxhsJN2FTyHCVkO2I/tGqtjUTf2rEmuosk6XJHFzfvGA8YWhsl7ik3plfrTzYmMdCI8pVrAnd1vJ6f+4px9M/7/E4x0zweMkRyaoaBI0RdOUvffEcWCrde7KZBhyJyItf9Ho5dFc5rlMoq48++qhy9b3qqqswY8YMzJw5E8nJNnePe+65R/0+PT3d68n2pSGZ0LPz92Dt7kZXz2vHpzUpS+JLn9JWEHBFgFbN/36b4SQ0JUYF4Z4pfRDbxoON78opqQXjaBjDpVFCpAmzTu6DHhEmmRBBQBAQBLolAsxy/PzCTJQ41WN1H2F5/Uhg8MLpSgBVOmR0MqIuf8NzBttWIlr+wU2o3bzU/jTjOiMueMaplF4ru273x2o3LkL5x7e6fa8haQCipr0KXVhMq8ZlrSxB6euXwVywy+3zxp7DEXnpS6BSHEj6Yk0evv0z36ua5LwgvueUPq3O7L3pl7lIWHSPx4SGryTcho2hBynr7W0n9lLJ0NwRPbpmfrHdycLKjO9H9Gv/rP7+nBtaVJ+dn4n1e1gGpql3GOPTj2llFvPVGaWYvTDTY54P7Tv41j49QnDThHTEBdWhbM71KlGbO+KFSvCo07yCoDvLcR1eWV2zZg3oEnzjjTcqa+ott9yilNXExEQ1uQ8++CAuu+wyr5VVxsCWlTWty+hppfy1tw5zVhWpeqmkwQlGXHF4HHhDJiQI+BMBZhD8YHUJdpc0Fnrv2yMUZx0UCZY2za8EmFg1NVKHhGa83s1WIKPYam9Pzvr938Vg1jgSvXsHxetx/iGxbb7h9ef3S1+CgCAgCOwPBJj1etHmEvyxpw4V7stgq2EdlBaCC6w/IfSP1xuGqYNx+CRUjZuBjGKgoAoINQJpUTrEt6L8p85cC+Pvb6F+TWOSnLqUETBMuafVCt3+wNP1nfWLX4Lp7++dcoNYQmNgHj8dRofcII7PFVYBe0qtqK6HwrJPjA5GN7na9N/cDWvGCrefyRIgOOc5WGKbWm4NZTkw5W2BrrYS5qhU1CUfCKves8WzKj8bwQVbYaqvQEV4GoLSh+HfQh0WbC5Tmbsdiec0z2xPZan79QjBuSOjkBzhuxxZMOdm9ChqyPbr8tVV+jA81vdFHNo7AhOGRLcYG7t6VwU+WFeu3IJJ8eEm/N+RcUgJrG6v3pVbAWSVWVFnBhLCgb4xzWPBIVKu4XMMr02J1CHJxcu73gLklFnw6m+FKHNTD57vHZgYguvG+pY4kvO4KsuMbzYUua0zr00DZSvHOY8ONWLcoGgcUr8BUUuegL6iISu2EsT0qBs0AcaJt7r1lvC3HGc0GhEd7dt3dwTeoY2hQyuru3fvVsroAw88gJQUW0pzWlKvu+46u2WVf7/iiiuQmupdFlUqqjk57gOdXSeGG/iFVWaUVDfsZADXjjagR5jvDKYjTbqMpeMiQP763gYzsssa15zraE0G4IzBBgyKb7oOGcvw2UYLthV5fr5/rA7nHmhwe/B3XGRkZIKAICAIBBaBvEorXltjBgVFTxRk0OGaotnoX7zS3mRhysX4xnSi/d9UVs4aakC/FgRw13eEbF2IiJVv2CVec3gCSibeC0t4QmA/vB16D85YjpDNP8JQmoPatJGoHHUhLCHuheedRRZ8+q8FNQ45sfrE6HHugXqlqDhS9M8PwJS7sdkvqEsehupBJ6ImbZTKHmzKXo+opc9BV9+oZNalDEPpMbfAamp6y1C1Yw1S/pgNo6XxJmNL6IF4I/4mVOsb2/NEHp2qxwn99Pgr14I1OVYUV1vRO1qHjBIrqlzyKl4wzIAD4nyTJ01f3IzoqsYaqo4fzhjVonNeh97kfem29Xut+HZLo8cV3WWvG21AbKhv4/JlCa3fa8G3Wxov5fnskB56TB2sh7vk8fUWK77814JNBY0bk+M8bZABwxN14L5dl2PFhlwLKpvmrnQaWmwocMOh3rth842Ldlrw2x7n8Y5N16sLiY15FkQH63BICsMHgK83mUGl2ZEignRIDKrCobs/xEGVq1Bo7IEV0ROQesh4DOrR9AYmEHJccHAwevduv9KIvqwHb9p2WGU1OztbxadefvnlGD58uP1b3nrrLSQkJOCUU07Bn3/+ic8//1zFskZGRnrzvV63qTVb8frSbPy+vSH7n16nYvvo8y4kCAQSAbrqvv/HPpW0yUZNXdKiQo2qLEi6Qz1RMvQ5y/di0aZCt+4vRoMOkw6Mw9mjEwOabTiQ2EjfgoAgIAgECoHiqno89H0G9pY0Y14FEFufj2tzH0dSve3iu1QfjVcSb0dmUKMwyLhE1s1mneIWiYkeN8xD5bcPwVpni7PTRyUg4pzHYex1cIuPd6UG9DBiEsBCZeJ2VpiOOiAaVxyd6pR8sPq3Oaj86TmvINCFRMCYMhj1uTtgqShs4iQafMhUhE+506mMTsHu7aieczVCapu2/y3iOHwee6kqZzQsNRwnjYjH0JRwtwmamftkzu85KkZas77RVffMUQkYPygWPJ+bo9yyWiz8twgJSx7BqLJlbpuWRR+A9OnvQ+9DVll29PHKXMzdkK8kDdKQlDDcPLFXq12Vm/sO1qZ/7IddIB6OxK9nndKzDnG+mCFWn67OxXd/snSUM0bBRj1ovcwrr23RNVd7F+NzJwyJw/FDY1WiteaIHhefr87DL5uLQPmKxHj2Cw+jLuDedZ2x7vM2FGDx5iKXJEwix3m1ST006rDKKhXV9esbfbyZFfi///0vQkNDce+992LfPltq8A8++KAt3+/xWS37b33DFevwnuG4+YReAcnQGpAPkE47PQIsL8OEDf6iA9PClYIrJAgIAoKAIOAege/+zMcnq3JbhGdk5QpMy3/B3m5b8GA8n3S303OTh8XjwsNbTv5o3rcVpW/9H6xVjLMDdKYQRFw0G6a+h7Y4jq7WYM7ve/HzP7xwbUrM33D/aX0RF+6cZ6HklQtgzt7U7lAUGePxRPLDuHDcQBw9IKbFKkLUd+Ysz8GCf52T7TAbL9eJpwz8xOODFfvQp+pfXJf7GIxW92WYasbfjJTxF/mMAxWxR+ftckq+2D8xFPec3KdFJdrXlz3zs3MOGF+f91d7Jj+64LAkEHt3ROvm7AV7sH5Puf3PQUY9Zp3UG8SmJSoor8PT8/dgd4Gzi3hLz7X09+4qx3VYZbWlCQvk30urzXj4+wx7+nFm95p1Uh8VMC0kCLQXAqwLeOun21BrdvEpaeUAyGDvP9XXEgGtfJk8JggIAoJAJ0SAQiotKUu2FCOnuFbVnxyYFKqSstAaxEyjGflV2F1QhRPyPsRxpfOga7BJrQw/CttChmJn0AHYZ0rFsLRw3OHmgtBaV436HSthzt+lrHI1Kz6BuWC3DS29EWEn3oSQw85VLqtdhWgxZTIrlkxJjg7CsNQIlfuDClxmUTW251ZhR14VVmaUOSX9cfx+Wh8fO6O/et6RzPkZqFr8qkpiw6RL+h59EDxiMvTx6TDnbEZ95t+oz/oH1krNW8k/qNbpTDBe+w3ik3yr7/rzxkJ8uirXbnlTFQD6RmFgUphK0pQWG4whyeH4Y0cJ5m8swq78CoyuWI5Tiz9GlLnxG+oMIbBaraiK6o2w0acj/ojTYTR5X6vTEQVmxGYyUdYl1uiwflEqQVN6bDCG9/RPIOuNH21V5XP8SVwXHGO/hFA1XiaxogV30aYiZBbVgDI8PRwyi2tQ4pDlm2OgXE9L6xH9o9T6ZHudTod1u8rwb06F3drMhJRXH5uGwcnel8lkmUJaWGm59pQh2lccuqscJ8qqy0qhy8Ez8/dgnUP23+vGp6n030KCQHsiQMHonq932NPLt/Xd4wbFquLfQoKAICAICAJtQ4BKxfotWQj7cjqSqnc6dcZEN2/HX4/eo8c1qV9pra1E+QczULdzVdMB6HQIHX81Qsdd1bbBdbCnN2ZX4LkFmU7Z6Jk8kMrZb9uKm01a46Ss6nW46YR0HJQe4TEbbnOfXrdjJSrnPg5znvN8tRauiuAeSL7pU5jCfc9mzEsPWjMdM/Q7jsNk0KOu4aL66LL5OKvoPeigXVzrEHLE+Qib7D7Lcmu/J6+sTmUIrnUNugRwcHokrj8uTbnBtoX8bVntFR+Cu07qjQjXYGY3g6RM9drSLGUtdU1+RYVX86R0fTQlJhgPTe3bYsIqd7iIHNeW1dL4rCirLjiu3FmKV5Zk2zfrwekRuOH4nq1apP6ZIumluyJA15z3ft+r4lRcKTLEgIkHxjVxG9qyrxKsA+auPW/4e8eLd0B3XU/y3YKAIOBfBGqqq5E3ZwZCM1c0UZ5KDTGoHToF6XHOPJfWv9qdq90qW6b+hyPi3CfA2MquQoz/fWReBugp5A9ixlXWIZ8yIl5Z0nylzK2bUP/htU4WSq2PzSHDQHdu19jIo8t/RpTZlr/EkcymcESdeheCR0xqVf1bWpJfXJQFxqO6oxBLFSaWfotxZT/CaG2wRuoNCDvhRoQccSGgb5vi6O6dv20rUTVK3dHJI+Jx/piW3do9zQnXAq23WQ71T7W2jEalddmdjELFnmVjXIleD7dP8lyex904qKT+nV2BBRsLsSGzHPSksJH7clW940Iw/YSeSIxsncVa5Dhfd6j79qKscolauUyt6lbl9s+32y1ZZIqPn9nfqZiyf2CXXgQB7xCoqrPgmZ93Y9PeSrVOydAZN3HVsak4rG/Temh0O3l6/m7lzqK1DzbpcfWxqeqAFxIEBAFBQBDwDwKWoiyUvj4NlvJ8v3QYcuRFCJt0s1/66iidvP/HXvz4t/sYVEdFhfJWZIgRYw+IRly4EV+szUN1rcWmQvDgU3KaM00dmYDTDu6hcolocpw693Q60LXWkfh7htTMXpAJ3ZbFuKjgVQRZa5QLtxU6ZAT3x8sJM1V2Xz7KPqJDDThqQDSGlvyB5N8eg8FMpbJpquiwk25HyGHnqHIkvtL/Fmdh+fYSNQ71n9UKq872r/ML3sDhFUvsXepMwYi44DmY+h/m62u8bs84zVUZ7ss70v36qbMP8Lovx4Z0M773653uFVUdVIIqWs2ZNMmVqusseG7BHvyTXWGXaxhzOu2oFBzbypqpfAeVVeLPREqeiOvxmnFprfpm7SGR49oEn3q42yurjKP4am0eNuVUgrGqmtuFUa/DZWNTMG6Q7+4dbZ8W6UEQaESAN3N0o2JB6FCTXsVY8LbeU+5A3hRuzKlQGS3DgvToEx+KnnHBrXKbknkQBAQBQUAQcI+AOXc7Sl+5CNZ6WwbftpJpwFhEXtyYtKmt/XWE55/4cbdSCtwRldCx/aMxJCVcnWuMK9Sy4mYV1aj44Ipas0qoVFZdj/kbC7GnsBFrnoF9E0Ixtn8UtudVq0tautUmRQfh2IGxOHpAtKov/k9Wubrw3brPJueRUuoykV67E6GWSuQZk7A15EDU600qNnlQUhjoppwSEwTKgqT8nf9Ct2+zqrOKsjzUr/oYqLdZRHVBoQg5/HyEHHulSo7lC9355Q7U79uGySVfom/NNgRbqpBrSgFdyQdW/2OPh9aFxyHi9PtgYl1apb0HhmZ8sg15Hiy9hIJyMRU4d0qlpxFRyXxtaTaYdEgjZhzmBTpVf877ganusyhr7XnZwH5olaUrMi2evXt4loO8Raeooh63NJMbJC0mCI+f1ToF3XEMvspxNJ79I3KcHcJurawysP+/3+7EjrzKJm4fTIxw8wnpyoolJAgIAoKAICAICAKCgCMCyrL6xjRYytxbVs06AyzQq3ANTZSwmuvsdVRd0QwZezHCTpzRpUB+//d9+PEf91ntWXaESf96RDpn9/UEAC1sDI1ZtrXETcKapm6cVGr4jLdEpZixiSwN1xLVblyA8s9mAZzPBgo+eArCT70b8KF0zKu/ZOLIX69Hau1ujxfK+thURF01B/pw95lrWxqrL39/YWEmVuxs6nLr2MfA5DDcPCEd4SGGZi/BOSO78qvx0NwMp3kY3ScKN03o6cuwAtaWVs9ZX+7w6Ip9ZP9oXDu+bZbVgA2+G3XcrZVVlgVheRB3lBoTjHum9AFjA4UEAUFAEBAEBAFBQBBwRIA1USu+fRC1f85rAkyZIQovJs5CjilNWeluOzEdkcZ6VHx9P2r/+qlJe31EPCKnvQpDQr8uA7Iq/7EwE+sdElY6fhyzzV59TKrPRgFa2Ci/0WLrmiinJfCoiDKBkDslllbVy8emeF2upW7zMlR88wAs5Q3KuE6PoMHjEHbSrdBHe5chOGvuywhd8brHYRt7HYTwU2bBkNR2615L2PDvtFwz8VNpdfMxxvTaOn5InIodZuyoO2K+DbqBa3GhdN2dMCQWp49K8CohkjfjbWsbZun9cEUufvy76YUK6+DeMam3VAJpK8h+eL5bK6sPzd2FTTmNabod8WQMxBNnHQCmqxYSBAQBQUAQEAQEAUHAFQFrdRnKP5yBut1/AhaLctHUhURiXp/p+KFioGpOp83zxiSBCWrYvuyDm1C/Z0Nj+9AoRJz9aEBjEffHzFGZfG7+HtQ2JLHRnFcZD9o/IQS3TeqFsKDWGwSWbinGu8v3gvGQnogeswadToXCnDy8B8b0jVTZYF9dkgVa1eiHqtPrMCAxFLee2EuF2vhC5uIclL15OSwljYYPY9qBiLzkJYAuwVYrdEyEZHCQJa0WwGJWFnllmS/1UNfXYETszEXtnnCLZZve/i1HldEhPnq9Dr3iglWSrJIqZyWWsjK9EIemhqsyRJp9m3HKn67eZ79M4DycMSoBp49M8AXedmnLi4vZC/dgY3YlLPwIHRBk0OOKo1NAy6rQ/kegWyurLyzKxIod7t0deFP0yBn9EO9SfHr/T5mMQBAQBAQBQUAQEAQ6CgKqbmrGWpgL90AfGgVDymBURfXC4z/sxs78KjVMuqTeOrEXBqeEwVpX1dA+09Y+dQgMPfp0lM/xyzhomXt47i4w9pTEWpfnx0k5XAAAIABJREFUjE5UPzOzKnHwJe7R06CYMGmVm0yxGuZnHZKI4WnhKlGmY6gnx5VRUG2LcY0KUnGzVLxaQ+Z925SFlfVcNVKWVYsF1poKGHr0QtDIU2CI7wPz3s2oz94IPqNq61o8J/fRhcci5qbvoAv2vrZna8bv7hnWKd1dWIPqOjNSooMxNDVMKauLNxWpCgWOSYkYLtcrNgT5FbXKYh0VYnRyq6U8fe6hiSoZEq2rHZGomP+bU4mckhqEmgzoFR/cbG6QjvgNXXlM3VpZXZ1Rpm5T3LmRsPDuzEm9VYIaIUFAEBAEBAFBQBAQBHxBgAI/4/WYpZ3UMzYYd0/p02FcIH35Fl/a0rWSJVlYCpBEJfH/jk5VyYv8TR1GjrOYUfbeDajb/of6RPeFUHz7elO/MbaEW45WWd+6CEhrKvrPLshEbmmNsqbayP0XM2HWDcf1xCG9IwMyFum0eyDQrZVVTvHHK/eptOrM1KURg+z/My4VQ1PCu8cqkK8UBAQBQUAQEAQEAb8iQGvNx6ty8cNftng4ulOeMTIBU0f28Ot7Olpna3eV4X+/ZNnjQpmwcvqEdJ9dbL39ro4ix1kqClH2zn+U1dQr0umVRZ2W0/qsjQDdgxtIH5OiXMON6SO86qq9GzFb7bKtxXjvj30qBtgd0ZvgthN7YVBy+1uG2xsPeV9gEej2yirh/WNHKRZvLkJuaS0O6hmJs0Z3nODvwE6/9C4ICAKCgCAgCAgCgUKACusdX+xQ7oVKYdXpcP9pfdG3h28lTnwZX35ZnapT+ndWBZKjTZh4YDwO6R2h3h1oouLiWK+ebp8MqWJ5kkBSR5HjSl6+AOacTR4/lbVS9bE9ETRiEoKHTwYz/ZJq1n+PmrXfwFKSo5I0hU643ucyOIHE11PfN360FYUVjRmRHdvRzfvNywbvj2HJO7sYAqKsdrEJlc8RBAQBQUAQEAQEgY6DwJZ9lXhm/h6UN9T4ZHbgW09MB0u3+JvW7i7DO7/lqPhCjYIMOpxwYBzOH5Pk79c59cesr28sy8Zv20rU71mj9OIjknH8kNiAvrcjdV7+wXTUbl7mdki6sGhEXfYaDEn9mdWpIw271WNh+cdtuba4bFeKCTPixQtsScaEBIG2ICDKalvQk2cFAUFAEBAEBAFBQBBoBgHmxZjz+17M31ioWtG+ee6YJFX2w5/ETK0Pfb8LOSXVTWrH8z03TUjH6D6Bix10zf7LUKpbTkz3SyIlf+IUyL5q/5mP8k/vdHLp1d5n6nsoIi5+HjpjYK3Mgfw+175/3VqC15ZmOcSuNrYY1TtSZQoWEgTaioAoq21FUJ4XBAQBQUAQEAQEAUGgGQQqasx44sfd2J7XmB2YFkdWHGDZDyZfaivtzK/Gw3Mz3NYQZd/jBsXgyqNtbqf+plIqynN3IbvY5u7M5JSzTu6D3vGBc3f29zf4q7/KH59B9R8fOWX67egxqG359jd/zVFZgh2JGZZvPL5nt5z/tmApz7pHQJRVWRmCgCAgCAgCgoAgIAgEGAFmB2Y5F5ZLcSTWGr1mXCpG9mqb1ZPumFRW6Y7rjg7tG4npx/vf0sW43JcWN2b/ZXUSKsWByP4b4CnyW/c1G35AzbpvYSnOQdCgoxF63DXQBXXdREO/bC5S7t9FlfUY3ScKZx+S0GHL1PhtkqWjdkNAlNV2g1peJAgIAoKAICAICALdFQEqqY/OY+3VyiZuulGhRtwxuRd6xbXeEplXVqeU1fxy9wlvWNuUbplUjv1Ja5j9d3EWahqywrKu6Y0BzP7rz7FLX4KAINDxERBltePPkYxQEBAEBAFBQBAQBDo5AntLavHAdxkorW5MfuT4SZOHxePCw1ufBIn21BcXZWLFDlt9U3d0cK9IXDc+zW9lZKrrLLjji+12Bdlk0OHh0/shNcDZfzv5UpDhCwKCgA8IiLLqA1jSVBAQBAQBQUAQEAQEgdYgQDdgZk/15KZ7UHqEqkvZWtpTVIMnftilXDFJdMftERGEWrMFxQ2/4+8HJ4fhymNSkRwV1KpXVdZasG53GbKKa7A9twr/ZFeofpj999IjkzF+cPfJ/tsqAOUhQUAQ8AkBUVZ9gksaCwKCgCAgCAgCgoAg4DsC+0pr8eD3GU6Ko2MvbbGsMm70yZ92q9qqJNY3vXViLwzvGY6C8jo89dNuUJnVKC7chLtO6o2k6CCVndhbYsbhZ37eY08U5fgcE0XdMrF7Zf/1FjdpJwgIAq1HQJTV1mMnTwoCgoAgIAgIAoKAIOAVArSoMnPqr1uL3bansnfThJ4+x5RarMCXa3Px9bp81S8tqmeMSsDUkQn291Bh/WDFPqzKKAVL6ZB6RJhUIqRhaeFejZ8W1RcWZuKvrDK3pXGuG98TR/SP8qovaSQICAKCgLcIiLLqLVLSThAQBAQBQUAQEAQEgTYgwCRLLy7Kwqa9lagzW5RVk8omiT+fNjIBZ4zqAb3Oe3vnjrwqVRanvMaWZbhfQihun9QLEcHOiZQYX/rKkiys3VVmfyffc8PxaWBNVFpn9XodQox6GA3O76eivWVvJZ5bsAdVdRa3CJw+KgFnjmpUkNsAkzwqCAgCgoAdAVFWZTEIAoKAICAICAKCgCDQTgjU1luwPa8aBeW1Sjn8am0+ckpsLrpUHs8enYCTR8R7pbBW1Vrw6A+7QIWVxPqmMyf3Rv+EULdfw4y93/2Zj7kbCuyxs0FGPaJDDSitMiMsWI+BSWE499BEZXndXVij4lO37K3CzoIqlFc7l91xfMmRB0Tj2nFp7YSivEYQEAS6CwKirHaXmZbvFAQEAUFAEBAEBIEOhwATL9EyynhQUrBRj+uPS2ux7iotoe8u34tFm4oaFF3gsrEpOK6FBEe05H67Ph/frM/zmOyJimpokB6ZhTVwX7W1KYxnj07EaQf36HD4yoAEAUGgcyMgymrnnj8ZvSAgCAgCgoAgIAh0YgQYQ7o6oxQvLc5CfYNPcHSoEdcf1xNDUsI8ftlfWeUqhpSxpCTGnk4/Pl0pmS0R37lwUxHe/32v/Z0tPcO/0z243txUfY2PMOHuk/sgIdLkTTfSRhAQBAQBrxEQZdVrqKShICAICAKCgCAgCAgCgUHgl83FeOe3HLvySOvmHZN7Izm6aYkZxr7O+moH8srq1GDCggyqvqkvyuLmvZV4dN6uZpVVZhUONenRMy4YE4bEKeX55V+ysHVflYq55d+ZWZiKdd8eIYEBRnoVBASBbo2AKKvdevrl4wUBQUAQEAQEAUGgIyBQa7bis9W5+OGvAvtwBiSF4ZYT0hER0pgsiTGvzCr827YS1S7IoMMVR6di7AHRPn0G41yprHpKmMS418nD49EnPgSJUUEqyzCJiZoyCqpRVFGnlOS02GAV3yokCAgCgkAgEBBlNRCoSp+CgCAgCAgCgoAgIAi0AoHZCzKxeldjiZkRPcNx4/HpCDHZ3HuZzfeFRZn2eNNRvSNxw3E9YXLJ4NvSqxkj+9gPu7GnsLpJU6Neh5sn9gLfLSQICAKCwP5EoMMrqx999BEGDRqEUaNG2XH67rvvkJWVpf596qmnIjU1dX9iKO8WBAQBQUAQEAQEAUHALwhQiZy9MFOViiHR1XbCkFhcfEQy9pXW4uG5GSissCVjSooKwl0n90Z8eOssmyyh88ovWcgvt7kTk5jg6cxDEjB5WDx8qKDjl2+XTgQBQUAQcEWgwyqr+/btw2OPPYaysjJMmTIFU6dOVWNftmwZ1q5di+nTp2P+/PlYsmQJ7rjjDkRERMjsCgKCgCAgCAgCgoAg0OkRKK6sx73f7ERhRaMSGWoywGy1gm7AJJacmXFCTwxPa5v8w3fN/asAm3IqlLvvsQNjMbxnuKr7KiQICAKCwP5GoMMqqwUFBcjOzsb69esRGRlpV1YfeOABXHnllXZr6r333otrr70WycnJ+xtLeb8gIAgIAoKAICAICAJ+QWB7XhWeW7AHRQ1WVNdOxw+OxSVHJPvs/uuXwUkngoAgIAi0EwIdVlnVvv+9995zUlZnzJihLKlJSUmqyX333aeU1/T09HaCTF4jCAgCgoAgIAgIAoJAYBGgO/DDc3chu5gxpU3tnP85Ng1HDfAtqVJgRyy9CwKCgCDgfwQ6nbJ6yy23YObMmUhMTFRo3H///bj88su9Vlarq6tRXFzsfySlR0FAEBAEBAFBQBAQBPyEQHapGS8tL0VNfdO6pnzF6PQQnHeQ5zqsfhqGdCMICAKdHAGj0YgePXp02q/odMoqLanXXHON3e2XyupVV12FlJQUryahoqICeXl5XrWVRoKAICAICAKCgCAgCOwPBLJLLXh9TY0966/rGIYlGXHe8KY1WPfHWOWdgoAg0HERMJlMSEtL67gDbGFknU5Zff/996HT6XDhhReqZEsLFizA7bffjvBwSa/eaVehDFwQEAQEAUFAEBAEnBAoqKjDw9/vQm5ZrVtkpo1NwfFDYgU1QUAQEAS6NAIdVln9559/8Pbbb9vBj4qKwvXXX4+QkBDMnj0bTMBEeuqpp7r0BMnHCQKCgCAgCAgCgkD3ROCHvwvx6ap9TtZVlpMZmhqOmZN6QS+1ZbrnwpCvFgS6EQIdVlntRnMgnyoICAKCgCAgCAgCgkATBOotVqzZVYYFG4uQkV+FmDAjRvWOxEnD4xEdahT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REWe18cyYjFgQEAUFAEBAEBAFBQBAQBAQBQaDLIyDKapefYvlAQUAQEAQEAUFAEBAEBAFBQBAQBDofAqKsdr45kxELAoKAICAICAKCgCAgCAgCgoAg0OUREGW1y0+xfKAgIAgIAoKAICAICAKCgCAgCAgCnQ8BUVY735zJiAUBQUAQEAQEAUFAEBA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Q6pbL6+eefY8OGDQrt8847D0OHDu18yMuIBQFBQBAQBAQBQUAQEAQEAUFAEBAEPCLQ6ZTVX375BevWrcOMGTPw559/4qOPPsIdd9yBmJgYmWZBQBAQBAQBQUAQEAQEAUFAEBAEBIEugkCnU1YfffRRnHvuuejXr5+aAv774osvRs+ePbvIlMhnCAKCgCAgCAgCgoAgIAgIAoKAICAIdDpl9c4778QNN9yA1NRUNXtPP/00DjvsMBx11FEym4KAICAICAKCgCAgCAgCgoAgIAgIAl0EgU6nrNLl98Ybb7Qrq0899RQOP/xwr5XVyspK5Ofnd5Hpk88QBAQBQUAQEAQEAUFAEBAEBAFBwD0CJpMJKSkpnRaeTqesPv744zjjjDMwYMAABfojjzyCSy+9FGlpaV5NwpYtWxAWFga9Xu9Ve18b1dXVoaamBhEREb4+6lX7QPdfW1sL/heo8Qe6f2JPjAI1fvZfX1+P8PBwr+arNY3Ky8sRHBwMMpdAEPsPCQmB0WgMRPfoCv2HhobCYDAEDJ9A9s/1WV1dHbA9EGgeFOj+A82DAt1/oHkcF3178CDhcZ7ZS3vw0M7Mg4THNX80BZoHBbp/4XEtix6+8gjKe4mJiS133EFbdDpldcmSJfj1118xa9YsMNnSggULMHPmTERGRnoFMZXVPn36ICgoyKv2vjYqKSnBvn37MHDgQF8f9ap9cXExcnNzA9Z/UVER8vLyAtZ/QUEB+F+g8KHVnN+gXWZ4BaoPjYh9WVkZ+vfv78NTvjXlGk1KSkJ0dLRvD3rZmv3zhs3bPeNlt/Zm7J9u+oG6MGD/jFHnpVMgiP2np6eDwlwgiP337t1bXUgEgrg+c3JyArbHhMc1P2udncfx67hGKdgEKnGh8Ljm11Bn53EUpLOzswPGg4THNb9+RI5r+WQVHtcyRh2pRadTVgnenDlz7K6806ZNQ2xsrNeYirIqTM7rxeKmoSirLaMnymrLgqgoq54xkgu55tdPoC/kRFkVHtcyAs23EGW1eXyExwmPa+seC7TRoa3j8/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00ZsyYgcjIyIAA/+ijj+K6665DVFRUQPp//PHHccMNNyAsLCwg/T/zzDM455xz0LNnz4D0/9Zbb+Gggw7CIYcc4rf+OaeHHXYYjjrqKL/16djRZ599huDgYJx66qkB6f/nn39GSUkJzj777ID0v27dOvz777+44IILAtI/U6z/+OOPuPHGGwPS/65du/DJJ5/g9ttvD1j/77zzDu67776A9L979268+OKLeOKJJwLSP8sAPPjgg7jjjjuQkpLi93eQb956662qf9aP9TfxkGLfV111FQ488EB/d9+kv//9738YN24chg4dGpB3BYLHaQO1Wq344osvUFtbG7D9/N133yE7OxtXX3213/D5+++/sWbNGlx66aV+69Oxo40bN+LXX39VaygQFGgel5WVhTfffBP33ntvIIYP9v/CCy/gscceC0j/OTk5SraaNWsWYmNj/f6OQPO46upq3H333bjkkkswYsQIv4+/rq5OnS9Tp07FmDFj/N4/O7z//vtx/PHHB0wOevvtt5GcnIzJkycHZPztyeMWLlyI1atXY+bMmQH5lmXLlmHBggVqTgJBHPtXX32Fe+65ByEhIYF4Rbv32W2U1aKiIjz//PMoLS11AvnOO+9Ejx491O/mzp2rDuErr7wSOp0Oy5cvBxftTTfd5JXy+tBDD4HvcST2NWTIEPWrDRs24KefflL98eePPvoIFC4OPfRQnHfeeS1O/lNPPQUyfUci86RyR9qzZw/ef/99JTi+++67SgHR6Nxzz22RCb700kvYsWOHU//nn38+Ro8ebf8dv/Guu+4C/5cKlEYJCQlKWdDr9R6/g5uHAoMjUcE79thj1a+IBZV59k+65ZZb1P9yLvizO0Gbc7Zo0SKnPqdMmYLx48er32VmZqoDnko8x8j54djPOussHHHEEfbnCgsL8fDDDyuF8PDDD7f/fsmSJfj222+d+qci7ajY/ec//1GYH3DAAardf//7X6Vsn3LKKerf3GQ8qPluHtQ89DT67bff8OWXXzr1TyH5iiuusP+ODPPyyy/HoEGD1O/YV69evezKK9cS51ujPn36qAsL0qpVq/Dxxx879d+3b19cf/319t/xu8844wz7On3llVcQERGBiy66SLXhmqJCqxHnmOPhut6+fTso3DsScaZiql2YvPHGGzj44IPt64jfy3lxVF6/+eYbLF26VHVD3KgskPbt29dEieN+dbzw+fDDDzFgwAC1jzj2rVu3qmc5R46XHvPmzcNff/3V5ADS1pn2DfHx8bj22msRExOjfsXx8lsmTZqkBEYKviRiNnbsWPUzv1Hbb2eeeSaOPPJIOyQ8MCorK+3/jouLU+PX+qciX1ZWpubzgw8+wNq1a1Xbk08+GccddxxY25cYsw2JF13Tp0+3P//cc8+pva8Rx3rzzTfbhULOHfcd1wQvPsiDSLy8Of3009UccvxUcDRKTU217z9HTPl3k8kE8s3o6GjVfP369SC23Ld8D/c5ifvI8YJFw5n7hHyR/ZCovP3zzz/2d/OHBx54AOHh4ep3nDPySirc/Pm9995Tv+eauvDCC+08Z9u2bXjttddw8cUXY/jw4U79Of6D88l9RzrxxBMxceJEp7bkD/w+9vf6668rvkTMvb2scMSY64PrRCNXHsff85yhgunIyz0OHnDCuF+/fmotaVRfX6/2C+efQgrn9JFHHlFrh+uNa7El+uOPP8ALOBKFz9tuu83+CPsjL2X/nB/is2nTJsWjeYY5nhWO7+FZwTklcf6vueYap2GQB3Hfa4rAq6++qsbvqLxy3RJbkuseI//md1Po50UqL5wdafbs2Tj66KMxatQo9WvyNO5JTXklj+Y7tX3Etco9oBGVIe4ztiP/4fpwJG94HNvzDOA5S1y5BzTi+Pn74uJi9SvyeEfiBQFJO1O4Zn744Qe1JxyJCgMVfxJ5WP/+/dXP7J88RJNPeFYnJSXZH6WcQz7D857EOeXcOo7D8SzhGUPseElL4vzywo3vIXF+tfOQ/yYP4mUEv9mR1/Oc5nmtkScewQuxZ5991j7+adOmYdiwYfbnyDO5pz3xODZ0XD9cC1QMHYlrhBeHJPJFx8tt8nauGa5h8irtvOXlGdeowWCwd8Xzlu15bjsaDcibNm/ebJ9H7YzjL3hmUT6lMWDv3r1qrZF45lMW0PonjjwjyEdc1zn5InkxiWfVCSecYB8TL3Qpd/D8CgoKsvN2rg/KL5rcxj3EM5fzSj7oKM9xjZDPk6hQU6bUiOuWci15JNcGcaKsnZiY6HTeko9TkSK5rnHHuXA8R4455hicdtpp9j+78jiz2YyXX35Z8TdNZnGaWDf/+PPPPzFnzhz1l4EDBzpdvLF/rjWev5TFKM+Rf/K84gUd5aeWiPNPnkBKT09X2GjE/rlXyCspC3BONHLHu9y9a+fOnaoPkivG/B3x4DiJjat87G7tt/Q9HeHv3UZZdQV7xYoV+P777+3MnjdnXJQ8cCkEUaDJyMhQhxc3oCZYejtpZPZcTDyENaGOhzyF5wkTJmD+/PlKSeOG5sFHQYWLyFuiIEXGQobCxUriYccFetJJJ+HJJ59UDKs5oa25d5Fpk7lReUxLS1NNubmJg6sFkQodmSSVDwot3hC/mwcTlSZN2eZhQ2ZORYiMnYodhV0qpLy5dhVAXN9DJkAmSeFNO4ipCBArvocbnIc5D1QeRrxlJFFBp+WMv6cQpCm6rv1TECLmPFy1MVOw4+FLnPLy8tQcUAjiGtIU2pUrVyoBh0ycjIlCAW+Y3Y2fByaf1cbGw4kMnjdwZDycV34nhVRNoWX/v//+u1JgmiM+R4GFiq52UBNXCmlc+5w7XoiQOF5HhVbrt6CgQO0ZCqvsx5EsFotSJPj9mjBKIYZrlMo89wEPAR68bMN3knhwUFjn3HGuiCH7J5N3JQoCvFDi30nsh8I455yHCfcdhYxffvkFn3/+uRLO+V7uxfLyciVsch96oq+//lqtQa41HuokYk/BjP1TEKSQwfXONUrewAOdAgx/z/dz/LwgodLuStz3nC+ufe3Gk9aMyy67TPXPg5wKFBVi9sP+OW/EnH22ZBklv+Icc33xwoHEg4sHPvGksEEeR+Gb/VERcT18ORd8p6Mwon0HL8s4LvIsTZnkniKfoeDGtcr9S+Ia4HeSP/E9//d//6cOaK5xXi6QT7kSx0Whjf2HhoaqP9NqzkOcih/3D3kClUdaW7lfeUnBeeHa49ogH+Lv3BGFWmLA/vku4sT2mpJEpYBrlkrw4sWL1ZxyzVAR5wWEO0wc30MewPFzvrhX+B4KONqliSOP43N8Fy8DOG9UsukB0hyRB3FNaxYw4ut44cdLIM4feQH5DMdNxYQCmTfEb+W6IJ/R1j7XjsYTKUhTWOZ7yZf5Pdx/3Ft8jsK2K1HQ43iIBdca1yOFNGJM4p6nVY/7n3uOPIjCOPetxtN4ScF5owLAc5nv4d8obPPs5nioqFBBopDIPakpouTrHBvnhMoDhWTuNfJTriES2/B84DyRb/DijPteswKyf+3imeud55c2Nm94nIYJeQbniJ5bjpcAPFe4vsi7uAbJI7j3jUajepS8kvyee4mXO+yDCgL3IqmmpkbxOPIHdx4yxJeXi5Q9KLzSqsPzXVOmyBP5HM9N7iOeC5xrTSnjvuKaI/6UB7jGBw8ebL/oIeZU7rmnucc+/fRTtbc0DzXyfe5b8iRiyzXLeeR3cz3zO7mOyCOoIHBPcM9riiwvJEkcI3kt1yDXk9Z/SzyOF5Aa7+MeJbb8Fs0ThJiQ93Kv8O9cgxy/5gHHCziuBfIDygq8gOLfuC4cL1fJh8iXuL3uAAAgAElEQVQDuf7Yv8aDuU8oi2iXCzwPub40HsoLca5HyiV8nuc/55pzRF5GZY1zwr9xT2sXfdq64vlPjDjPJH4Hz13tDOO3Uwmlkk/ZlnyG88g2xIC8hz9TruH3UFnk3PPCgsT9xz1HvkDZgHuVY9XkS16e8Pv4e84v1wL3Ip/nBQnHwzXBfcN9xIsLKuQ8q1y9GLnWuK4pO9PiT8x4lmgylyuP4/rh3HC9uJNZXPkReRyx1y70OGauM+3ygBcj2hnEtUb+xYtXfhfXiSa3eOKnfJ5j53dSTiOP4b7jfyRiwP45t9wrPNMoP3rrbcnxsD35J89cvot8i/I+iXyBPM71Iovj4h7jc4HyGvLmjGltm26rrHIiKbRRaCLxZoubk4uYwjQFDSpmZFhcbL4qq2SevD3lhiZx05FBchNqt5HapPEGlMxPW8zeTCYPLDJ4KrkkTTDhxiOjaKuySsbHA1zb/DyQubl5QDjemPL3ZNg8ZFoStBy/izfk3PhkkNqBzH54GPH2mwyIeJEpUwmisMG2zRFvTslcNEWGzJ+HIYVRHgoUqPg7MtCRI0faFULH33PTe1JWeVtGwVljVhwX55kMmwIdBQYyBAoCFPbdCQ08lKjgkmm4Epk6x8s5dLQ68dAiM+XYyYgoyJCh+6qsaocw+9fWIAUTHmgUwrX+qayRibpj/LywoJBPQc3xNpnfwj3D/UNGqh3CPCS1ywIKoFxTZDrsR7Mwc9/xsNEuQXgoci+4uluxf64B7hdt31IpJR48/B1vgbnf+J18B/cD30vs+F5XJq7Ng2Zdd7TIUoDhIcx17/q9PIy4Flxd4nmwcu1y/zsS38/x8zu5XkhUSmnFomDj6q5DBVy71PBWWeW+4f7hZYR2cUThxlGw08bEvjkW131LRZ1/0zxOHL+B65YKAkMBtP4558Rfm3OtPb+Vghbxp5BO4YQY8qKQ68KdCxQVWQqWPFC1/nkYc09ryqvWP3kcv5WCHfcO9wzXJS0FnpRVCmFcM8SD+4G8nWPXrDRUcLjuXdcex875oeLZ3IUcLyu0yyXON8fDW3XyG5LG4zTllfud+HMNeKuscm40l3H2x7nWLjqpsPBbKHjxEo17Rrs88OZc4d7kGtIurbiHuFY1QY78ggoR9yf75/7g2iQP5V7QnnN8F5UerkH+R2WVY+Te0BR/8lTyS865xoN4gUgBWFMIKXxRYNQ8GSiUE0MqeHyG5w/nkko5L994pmj8kYoG55pzy7ZcK+TV/BZNWXUcLy2IPF8dL4eoCHM/UkGjsko+r/FHb3gc+6fCQvc/7h8qao7KqqPwT2WVY+D+4FojL+YlmmbZ5/gp8FLQ1/Amv+Me0xQ/17lmO+4JXpDTQsazl7yRe4prVlP+uMbJB3mu8xmebyQqCNz7HAMVWu5Tnnv0/CA5XpRzf3O82oUZzyqOlTzOVTHhvia/4TtpPND4HZUjXrpoZy0x51gps/GMp5WT60nrT5PTXPv3xOP4eyqAmsst8SDO5AUkjovv1hQI8iDKEa7986wif9M846iU8/zgGndUVnmhz8sv7XuovPFnx8sCnhuuCgtx4/nMs4Zrlfza0WtHm2euK+KlWWTZVrv8YRvySvJF1/FznXM9kY9w7XCP0aJIPsk1oc0/L2e5B7nvKAtzbXL/cj+Q+L1cW67GEc6ptpZ5IUteyMt47kPuKfImV28M8hXuV83zgPuZZyzHpb1L43HkV1Te+P28SPVGWaUcRzlMc/GlhwKNM1pYA8fMfae9T8OY/JyXOpRvmiPNS0LzYuFFAmUUjZdxHXCsXCetUVYp63O/aecnL9l4fmhhUMSb3naO3nkcL8fAy3J3hhJvzob93aZbKqu8xeam42LSNi8PCDIOzaKlTQw3va/KKgUEMgcyU435UECi0K5tQLbhIUEXPB4E3GTe3qxQMKAgyMNUY3bcEPxPU9R4603XD7ptcXNygbpawppbfGxP5qkJ4lzo7NNVwKRAQeGMG1i7RfRmUZP5M7ZBc8siFmS0PCAp9PLbeAvImynNhaw5txFiwvmkEK259xJjMmNHoYBj4zsclVVtvPx9c8oqx8zbPe22V3PvdXTrZV+8QXRUVsmYaT0ks+OhRRdkdxZv3rbxtpPWIhIFIq4j15s8MldHZZWCHRUqEn+mAEEXINfbVx74FEY0Vy9i9v/tnQmwXVWVhtfLSwIkzAkhIIjQWoDMChSDgigi3Q6lMhTYDuAE4shQKoITqCBOOA+UpYAiM4qKgpS2SjO00oAMdpAhyEyYSQKZu76DK+x3cu979+Zwkqf5ThWl7+aeffb59tprr3+vvfflnbG9UpjQpp3EKu1AO7PsKZe2l21NMEbwmk6ZLBDOnffNQY3vMzCUYhW7ot65dJlAHD71vS/YN7ObOchQPjbBIFku6eYZDEYETfTd7OM4deyhm1jFxgk8kzdtSJtQl3JJFeUT8DHhQttTPrPeDCIEPSnm6vzJkjMJlFmrDPLol7m8L3ky4BDEY9OIfII/ssjYBO9NgFcXb/gS6lvuTSWAYTAnUCgvBkvahuCz3ENGgMJkBBMC9frDj7Yp96YyQUTgjV8rxTxlENzCErGC3XAv2WbakD6Sy5iyXgTcvC++J5cv0ib8hy+ifGyWwAnW+DUG6LKeDNDDiVWexeQIZeA7EV05OcUAT4YIhuWFMMCH0G/KpXvd/Bz+EDsgqEdcpR2XPg5fiT1j+/hy+mAvYhVbwPZ4BxgROOYSsxTHyZlAF3vBPplYQ6DVl7x3egcCP/ongpJJrfRv2BEiHxaZkUK00Cb0aQLPbhOW+BTaHDGZgSrPxofig2izciUC9l+KVWyCid8MbJlwJDubvhJ/RdshPrDtXKab5cOWlS2lrXUSq3BCCDF28p45gcQEHvZKoE0/yInTXn0cvhO7wneSVSIWKMelnEhkooYMGO/L+8GKdmRyLjMnvAMxQ46X/M1kO++f7UJfwl5zEob+wvN5H/omoizHdsQAE6I5sU553M87pljhM2wa/0i/IeuNeE8+lM934Uewjk1mH4Yzkwc57mQbEIdhq8QU8CBGyoCbvk12Ffvigg9inPak/pSfYwo+Dhus73fu5uPyc3xTJiHo4/QpxlWehb/MZcCMafQJxqecWKdOPJO6I3KYwKce+GgmXTJzmzERn+MXsB3Yslw1Y03+ZlzAp5fl8wzsGFHDqhhiO9oT5tSRJcLl9jH6BHbLvzGBlX6Hvxn76fv1CVf8LQI4J/fo6/QTJgsQ3uUEMO+H7SLkYE+fygtfn9u3+Izv8c6II94Vu0bs8508d4D3oZ45cZtl1UUVwoyYkDYpfVy5jJ269SpWaQNsKUUn8RQTIPQJVmnAhPEst10xbuNHmfRigqNe37oPpY7wIIal/fFNPCNFIp/TbmQ3GTtzaTX9hsm8XHHSbXwhrmWVA7aBj2AsIz7IuIU+xQqHcpk8ZdUnHruVP1o/XyHFKg1NgIjzLGfvCdDqm/+XRqwy0OPICLCy/Jxxyw5G4MAAhiNhGQDG1WtmlU5DcI/DTufDQMT71JceMniwrInBrVM2rJNhMijhMMo9qAwcBCKZIcj7EAtkIerB/HAGTwdlYC0zpbwT4iD3uNHBcVIEWnzOew23Z4zAjzpSbgavBN505rroWRqxSrCC3dDhc3kqAxjtUB8k62KVAJPZS96DWUPaoi76YYIYzuwD/BC4ZGHrB5nUxWrJGkeMo8QxlsEZdsZARICUmXGcO3WtLx/uJlYRfwTK5aBUPpvBEBaZlUKkIA7r36+LVQYChFPuJycQYlDIiYx8Bk6e4DSXA1F/Ai3eqxzkeS4sEQA54FDGSGIVbsymZvmUQ79F3OZyKsohmMxlODnIU3cGOoIsZmZhUc+sElwyUGdfoU2wJ+yxXG1B4Ef5OZCXmTxsiACOgYjlwuVFwEMdMpMGVwZe/i4HLj7nucyilxlYBkEY04adDvmgjxJglnuNeU8G3nomE7+Jr2DyCB+E3SPuCbRgyX/1lRL4HWyvnPyh/gTpmVFDHOS+O4J4fFLZv3sRq9SZQAkfx+RRBu4E1fjn+h5WuGYmrC7gO/m5zNpgn8yiw4tJt9LH4ROYtMBGCf57FauIF2wSoYFPJEhjnGFChb5J4ML7wRw+ZH1YtYPd0McYZ+o+vHwH+OJ36YOIDQJs/A8ijUkG/qM/E8QivvG3+GxWCNC/cl9qnQsBFHUhK0T5mQ3G5hAJOcma93USq2UmDF/P+6dYzQwUE1cEooyl9A/6EuNxZsyyfARCJ7FKn8cP8F85+UoZiHX6LuM1k2O8Q68+ju0LCEnuww7qYhWfToCPMIEp9kLAjDAje0cgWvqgTmKV8S4DVgQWfSn7KmMVE0tkl3OJLfEOATJtxthWruyoi1UCRfwOopYJXYQ7fTMnwAn24UK/x8/h+5iAQLBQPmNMefhaBvRM/tB/aW/sNycZKA/fnhNH/I3d8H78L3Ea5dMf+vFxxGXUBzvEntK3IvaxIWIoxrlcSUbf5PvYVZ6tkTYEM/wF/hL/QAIEvw1H6lRmVokTEPNMStL2fJ9+xHe7xVDUB3+DHWR9aE/6IqI0V5sRj/A3z6d/Y/P4gVy1Vs9MZv1Zzky5uX0L/sRRPI9xm7plv6S98oCmXIqOHXEhSOnHpXDmb9qGJceMl/g3noN95EQ9fzORXRd/+C7aHUZcMEbY0V6ljyt9TD9iFd9L38+zIfBL9HX6A32QvkrbZmxNH8F/MhlPTDbSMmDqz0Qz3ycuoXz+F5bYMdzw4fWJCRhjP4j74bbvUT4+hBV8xA1MuCDmie2wM/opNpvbD+HERCx2QAyd2wZHqyjtVq8VTqziKHAO5RIfjDYPUqoHI/2KVQIUDKJcSsaAg4EyYHY6mYtZLwKwXsRkLrtl0MmAkkEUR0WQUl9inM4EYy3FbTeDoCycLINmecAAwT8sypm53B/Hvw13sFL5LEQ6HYmyyyCTMrotT6ATE4B0O+2Vzkvgh8jI2WcGJXhzDwN/efUrVimfgRjnywCZF0E1gVqKm/y8LlbLZ+OsCD6wvxy8KZ9gCAdfZj54J2Zf66JtOLGae4FLsUr5BJ04svKAFQZDBEu9/E5iNfd55J7uuv2Q2SUwp/wM8shuYi/15TR1sVovi6CaILRcbk6QTHlwyxUIBGD0rTIjkEvOCFTre8CHE6v4ADIquf+FOsGBbGU5g8zAiy0SdHabXELc8uwyC0dfSb/DBAoXYonnljbFwEj5DFZ1bskJX8IMbClWc7YVe88JK8QEg2Z9kgdfQbBXP4wCH0h2o1PmOYM8fEDWP/c711c8EAQhelia2eniOQRX9eWpBKrck/0Ve6WvMIB3Op0d8YvYxHfkNZJYpa5M4qTIISghS4DwQKDArwwiCIJSWPTi42g7AtxkS2DNslkEY+njCJgICOHERYDMe5dbUzqxQ3DQrjnBxMQIQR2ClSCFLAn9hvIZVwjGWaGSh5IQzBLsdruwyTLDxXJAJswItHgXbBrbzENICCKxU96DtqLs+iQKfReOsGY1AJMSBFvYIbbMPeWhdtStLlYRRzwrl53SjowhTFbAjr5L+2En9FsCTnjjMwh26321k1jFPxBEMk6WYwZjJ1kr+hErUMi0wJa/CUh78XHUA9/Ehe0zzsKNMRBBB1/GEyYhiAXw3/xNPRkz6isj6mKVusMy9+MjVmm3XBaJMMC2M5vK54gl/Bnfqx94VRer7MVEeORpxATt5bJdYgaekedbEDiTKSReYfVAOVnAZBmBMyIrJ6cpn6WMOYlbHtoGM/wyYiL37Odec1j14+MQQfivuu8jJkA0ZUwFR8ZefCl2jU8sV74xMYDPzckA+CPaGGu5sBEmCPErvCf2S7/M+ARBz78zeck7ExOVIoIYAv9H9hqbThtBGDP2MIbCBBunTZng4Hu5tB5boDzsnowwfSPbhvrRlmRPKR+bRuDmNi/qRBxLG2KD+EfamgmpjMGYfGRs5H7aHh9Tj4N4Dn2HiSp8eO7jZHUEcSD1ok2H80eUQdvwzviI0seVPqwfsVr3fbAmLmfFHD6Z8aHT2E4bwIN693LIUj4Hn01/ZwxAJBMf5fhT1iXP32AMqGdFuzrsf2SxSaYQs+P3WE2Z2wO5D9+M/dHOZSwzXJmj8d9WOLGKk+Gly5P46Eg4qfoSYBqsX7FKAM1gz0CQwo7gDQNlFikvxA8GlUei4yg7GXDdaAgecBzlXk8cD50fI8+ZQoyWrAbZG2aC6Ci9ZD+ZWaND4RRSuBNcMtDWDR0HyLKu8r1GMnIGJe4jKMgsM46eZQydDlBiMMJB4IS7Lb+gM8KbdsxAMzf88+71ILNfsZr7uBiwcuklASODGIKvPkNWF6s4QII8AiDaihkxBs28j8Gbd6RNc99fHj6Bg69n++tiFfsiQGQgJ4hikCsP58BRMhgSyOfSqczq8dxyOQ3t10msYncEE/UZO76Pk2VwZ7a6DFQRHwix+s+ZDCdWsT0CJQbK7D/YNuUTJJfCFF4EHZlBRrgyMOZhBvV2H06sYpOUU662ICAm2MjlbLm8n/dkYMvymZWnvehf9BPshAG8zGxjK7QjQWf2UQYQgtUsn0kZ6s/gTZ/K8gkS8BNMKhC4IohgW2Zuyf6R5SHQzvvwdQQyZUYAZgRgiMI6H2yGoKOsd/Zngm2ezWRKZniwZWy4PHCNCRbEGsFvJ3GXWzBK0cszEJ25xDvLx+/wTrksKicKcsIFmyAQLPeGjyRW6StwJsikXxBEY0O5LJfgK9uH4JN3pO3qS667+TmCJvpfLvGkPtSPvt/Nx1FWr5lVRAL+JQU67UlggwjFXstTavHl+APskVl2fGE5bnR6B2ycvpATEAhK7sUeCbBzlQRimACZvo9w5n9pF7Kw9cOcmJAheMa+CJhpA9qVMZh7+K88ebeTWEXgkZlC8CJkKQPfhc+jf1A3/ibTh90zkcLzaGf6Yv2wtrpYxXfg25gErgeK2Cz/lqteWKmEGMwVLP36uHpmlUlQ6sl/rAQhhkhhSPshassVIvCpi9XcD0/mjv6OAGLMzwwN/ZZ6spwYfkxeIviwJZbBl9s0KL8uVgmG6QeITC7qRb0zjqIN8WX4RtoDcU/5iBpWRWT52Ak+jjGB+Cd9PGIJO6WvI0ryZ2LSlhjbyeiy6oG6UQbty1jYq4+jfMY66lz3TbwXfTyDfPwo7c04j28vg3++C+/yEL56X6pnVhnXiGVS3NIe9FXKR9Ah2vLiu9hcfasHzBH/iCUmfGhHbBuGcEZ85qoU2BP/wTv36Gf52B9xGHXIbWRMPuH7YYP9kGGkvYnTEL08j36VJ9cSQyHYsEsmsfATGc9wH+MmPi9X1BBP4htpO0QxAo6td5Q/3GoVJiRZJsu4gs+p+7h8p6UVq8Q68KZ/MwZQPmNTvgt1xHcwJsMMn8e712O+buMBfoKVI7mVkHv5/5lUop+jPbDhPPiMuvRaPm1OnWCKGMUnYXtlUoxYj/7Dv/0z/4zNCidWcdI41dyrgNOnc+H4yrQ5RkQj54XT7HbwTmmoCEkccQ4SZCQIXHBM5Z5RHEgeY05n6HQyZqcOQAaL9f+57A5nhPEzEJUnfOWmccrAyXf7SYH6MwgQCRYzK4VQwPHlwUf5fTJADNqIk35+WxEniFgpRUd5+EOWn3vh+JvZ8+Fm3xjcqWfOhuHUCOgZ9MrZPhwHz88LJ88EATOE5ec4Cj5PG2HwJbuSQTnlMxnA/QwIefFecM+Lcgg0mJHNn9uALYNCeRGIUbdysgL7Y0Ass0/YEgNGWT62jJAhsObCYdUnPRjgcPjlniHsFPGW+0S5l+8hSAlCuKg/M8EEmJTPAN9pQof7GADL2X9m6/NgonTMZH0ZvMqfcaH+OND8uROCifpPCsABsYRAzKwewok2oF/lgMtscP1nhsi+MBAw6DApkBef594Zyuff6d+ZeUAYMcBi+zmBgBAlS5Cz55RFvyIQ47m5jJm+WWar4UP5BHKZsaH/EGAjlnLGnvrTTgQOeeXsO+XjrLkI2MqZXdofe+F9Sntn0KN9c7IDf0a7lz9RkwdXEKzT5whwOwkzxDCBSflTQAyABFnpNxE61LMsH1+FiKd++Tm+ri4esDv8SLn8GDGKiCsPbmJAz58mogzsE7vM3/5MbthEt1lkRCPty4XPxNfh/+Gay435t/J7/M17Mmk20onnMCYo40L44yM7+bjSB5AZLO1jiIMo/sD3sIIhGWA79Gt8MRzKn8nhNvog/oV/wxfVRWGn55AtzJ8/yZ+PYYING6n/xFqKF8qBY7dTJsl+5s9qpI+qH4hHGfRR+nX2AXws7cLYyXsjQrnwceU++9wywb8lE8ZY3qVcscMEBYEt4wUXXCif/khWOS8+p91yzOa5PJ8Lf4av68fHlWM/Yw3irFxZRN/EN6bvJeMIA4J0spm5soAxAFsvf4KPZd30G2wif6Yi7Trfh/K5LzP5+FL6OcE5Pih9BL6ZPlz+LF2WVcYs9GvKyOC37lvo8/hyRCWTGem3eW98aOkjyDgyrmCnefYCZyKUk9PYHv0q243JX/xRrz4On1x/bnloDzwZg/ClXOnD4Y+ASz451mU9+G4pcpM3ZeHncuyDKxMDeV+2WWYK05/zPTLFJR/KzK1A+ElsFf7EUOVKt3KlBuMA8U+n34xG3KSdZX2ZJECslf25PqHJO9F+XNSXfkM8jV8s41cmorBlLnx3ZrHxXbQh42j5ed0HYfcpiuGeMVYnH0cMjV2W10i//wxbfAzjaRmPsYWHCb4y5uJ9MzaBNT6h068UlM/HhnIfddl21JX+Wa5iKG0eWyHGzL7SbQyg3vDNPspEIvbAJCl9vL6tC78L8141RrfnLu/PVzixWgfOgMPsVn2ZzbPVMBgKAqb+u2zPVvnMyuHcmDXsZZlav8+lA5MBwqn2OtvTzzMI6pgdZMLg2VpLn0veuu2t7Kd+nb7LgMMgTL3LfURNy837cXYIAWymjZkwymcQHmnJYZP3wV4IcnrJ5i/Nc8jUkFUpf39tacrpdg+ZG9j38vvHS/Nc+iztwIz9SOJnaconSGfmnYGrjfIRB4gNZv972cfZ7zsw8YOAY6KvjfLL+pA5YTaaYK+NZ7Xh4+o8yeCyRK+egeuXe7fv0w6MkTnB07RcAkaEEuK6jTojypgMQkDXlxg3rXve37aPy9/T7PW3I/t9LwJqsn3YThs+AuHJRDATWm2U37aPI7vJOFAetNUv45G+z2oH4pQ24giezUqKMlM4Un36/XfiFPi0ERsuax9HDM2EXn1bVL9Mun0ff8Fy5k7nQTwbz0Dg45/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nCMGzduOdXCx0pAAhKQgAQk0JSAYrUpQe+XgAQk0AeBa++cGTfdMyvGjBmIzadOiG02XLWPu5/56i233BK33357vPKVr1z84QUXXBD33HNP9feuu+4a2267bfz4xz+ON77xjbHKKqtUn992221x4403xmtf+9qlem6vNy2c+XDMu+nSWDBjeoxZc2qM23T3GJy8Ua+3D/nepZdeGtOmTYt3vOMdsfLKKw/5t1NOOSXWWGON2H///Rd/fvHFF8d9990Xb33rW6t3/cMf/hCLFi2K17/+9fGc5zxnqerQ602zZ8+Ov//97zFz5sxYddVVY8MNN4yJEyf2evvi711//fVVvctrYGAgXvGKV8Smm24ad999d/z0pz+t/rn8/C9/+Uv88Y9/XOI+7OQFL3hBXHfddXHFFVdU7Z8s5s+fHz/72c/ipS99aUyZMqXvui7VDU/eGvHg+RFz7oyYsGnE5H0ixk9dqqIWLFgQv/zlL+POO++s7n/Zy14WW2yxxeKyeLe5c+fGfvvtV33G/7/wwgvj/vvvr/5effXVq39L23riiSfivPPOi+c///nxkpe8ZEidHn300apPcdGu2BR9cc6cObHlllvG+eefH9hAeU2ePDlg/OIXvzg222yz6p9+/vOfB5/vvPPOS/XO3iQBCUhgRSGgWF1RWtr3lIAEliuBOfMWxulX3hf/Ne3RIfXYa4u144Ad143xgwN91e+qq66KP//5z/He9763uu+73/1uFRDn3z/4wQ8qkfrpT386PvWpT1UBOdef/vSn+O1vfxsf+chH+npeP19e+PBd8cQZh8eCB25dfNuY1daJifufGOM22q6foqrvfutb36pE1lZbbRXve9/7Ft/Pe5x55pmVwPrMZz5TfQ6Do446Kg466KBKsHzsYx+Lz372s/HUU0/F17/+9TjmmGP6fn6vNzz++OPx+9//PhA7eSFYd9ttt1hzzTV7LWbI96ZPnx4f//jH44QTTogNNtig+jcEE236tre9Lbbbbrsgk3z44YdXDPI5TGTwnc997nOLRSmi7pvf/GYlpBFOr3rVq6ryEG8worxNNtlkqerZ102PXxVx074Rc+565rYJm0VscV7EhBf2VRTt/bWvfa1677e//e3VvWTVeZd11123andsZqWVVoovfOELMWHChEpMnnjiiZXQfNGLXlTZBZM573znO6v7b7755jjttNMqLvAbO3Zs9TkTIF/84heriZEdd9yx+puJAf591qxZ8eY3v7n6Hs+k/D322CN233336rPvf//7lTim3z344INVe/L/11tvvb7e1y9LQAISWNEIKFZXtBb3fSUggeVC4JIbH44zrro/5i9cNOT54wYH4qBd1ovdN+1PzJRilewh2Z6PfvSji0VpPuSII45YpmKVjOoTpx0WC+67eQnOY1ZdO1Y7+JQYXGfjvtoAsYoAvPXWWyvhRrYScXD00UfH5ptvXmWTjz/++KrMm266qRIGiIy77rorvve971Uiru3lwAig3/zmN1W96hdCiMwmwrXfq5NY/fKXvxwbbbRR7LPPPouL+/Wvf109/0tf+lL1WSexioj6zne+U933ox/9qOLHtUzFKhnVa3eLmPv0CoAh18StIra+OGJ87wLuyiuvrGwf8deJ70UXXRT33ntv9RhEJSK2LlbJUn/jG9+oyuD6yle+EnvuuWecfvrp8e53v7vKsHJhS2SjX/3qVw+pNisaRhKrCNTPf/7zccghh8Q111xTieZ6Of3aht+XgAQksCIQUKyuCK3sO0pAAq0RuOyWx+LUy++LJ+cuaO0ZFDw4ZiA2WWeVOGS39WPqGuOjFKssWfzb3/4WRx555BKi7NkSq4tmPxYzzzs25t1yRcSiha2+68D4CbHyzgfGKnscGjFmsMqsrrPOOtUyTzJ/ZMTIEJ977rnV/0eQpFhFOCAO995776qOZLhYUkuGFdFBhq2fC4HHclzExrK4WNK80047xaRJk6rHdRKrhx12WBx88MGxww47LK7S1VdfXWUIEVprrbVWR7EKJ7K/b3jDG6oMM5lXBF5jsbpoXsTtR0fcdXLEonb7QfXC49aJeN7xEesfEmeffXa1RJxJjPrF0lwyodgI733GGWdUdjJ+/PghmVXsg2XBMLnjjjsqhrA555xzKpb77rtvVTSTQW9605ti66237luscgP8EcasEqC+ZH69JCABCUhgeAKKVS1EAhKQQAMCh54+LWbOWQYB+j/quOfma8VBu643RKz+8Ic/rILxD3zgA0u8ybMlVufecEnMPPeYiIXL5l0HVpoYax55UQysvNpiscr+QZaxfuITnwjemf2bDzzwwBCxSkYV0Z6ilEEOMfK73/2uEmUf+tCHYrXVVuu5xVkSynLrZXlRv9xT3Emsstz0gx/84BCxSrbuq1/96rBiFftgqew222wTp556apVhRPg2FqvzZkRctXHEgiWzyq1xGzc5YpcZlR2wLJp2rV8zZsyo7AXhyaQDYhSRz4QHkxiDg4OVGH344YfjXe96V5U1/clPfhKPPfZYHHroodVeVLL0mXGF33ve854qm19evWRW+T7PQSyzdJv91F4SkIAEJDAyAcXqyIz8hgQkIIGuBE646I74672zora6txViYwcH4oAdpsTeW04aIlYvu+yy+NWvflVlD+uH+bB/kywOGTsu9lQiwAjO+7nmT//feOLMo2LR7KF7bvspo5/vslR49UNOD7KsmVnlEJxPfvKT1d5CDlY69thjg4xiZlZvuOGGaiksogIhUl6PPPJIta/z/e9/f7Vfs9eLpcSXX355tRd2WVwclsQS31122aV6XCexetxxx1UH/7z85S9fXCXeG0GOWOeqLwNGzLK3kww1F++DyGN/J/uZG+1Znf9YxLW7Rsy6KSKGLnNvh9lAxOo7R2z333HJJZdU7c9+1PpSbzLv2HseLsbeXoQmYr/cs5p1ZC8vwpTv5fXQQw9VfYVsN8t4aRcOoiqvXsUqgpnymWRhH7OXBCQgAQmMTECxOjIjvyEBCUigK4FHZs+P22c8ucRe1PoN9z8+Ny645sGYO3/oEtqVx42J/bafEmtNePoQl+GuVcaNiU2nTojxY8cMEatkyE4++eQqY3TAAQdURSBeOGmUzNNzn/vceN3rXld9TlbyLW95S3UybF/Xwvkx/+4bY+ETD0YsGl6QPPU/Z8X8269eovgxkzaMCXtyQNLIh0kNTn5eDK77b9V3S7HKe3EKLie+sjyTPYspVtmbipDIQ204/IYsJacic0ougoZMWx421cv7L1y4sFoCzJJSThQe7mK/LNmz+sXz6ktHu5WDyGZ5aB7q00mskvFj/yRZ86lTp1biiv2niHTamqsUq+uvv35lB2SbWcbKxfuQnUX4U7dGYhWBilB9clpvS8TvOC5i1vVLIlh9p4gNjhjZPgYGI1bdNmLljYNJCPbpkq3MPbwsi+dwI7KYZEg5PZmLA45YFsyhY53EKnufyaSWS4o5qIxMK5lbbIjMK2KXw7t4Nkt6+d+R9qzyfMVqLz3O70hAAhIYSkCxqkVIQAISWAYEOFjpwmsfjEv/+kjM/sey4YkrDcZ/bDUp/n2rtWPMwMgCrqwmS1vJJB544IHVxwhWMmcEzlyvec1rKuFGEM3nZNG4OMm0n8zi0qBZ9OTjMfOco2P+ndfHonlPxsDY8dWhShP3PykG11q/7yLPOuusarnmXnvtVR2axCFBHJSTP8WCKGXZLGKVTCHfzYv9h5zailBDhLR50BICkLrQBmQuc5kpWbR+98pm/RFQHP6DsCz3OJJRZr8mF89heW8eBMRn7I389re/XQnYtddeuxLplFFeiDr2b7K/l0w1+zW5EMqI2I037u8grJ4blkOW/u8/I2bdGLHwqYjBCRGr7RjxwrMjxj7Tdr2WRyDDadh5kBKnYDNJwT5U3p/DjLKP8D0mOsiWk5kul/Tyfe5D6OZFP/vFL35RLf/lxGH+5nAqLiYhODAJwUod6HNcLKtG9LKnePvtt19cFp/DmSxt232wV3Z+TwISkMBoJ6BYHe0tZP0kIIF/KQJ3PzonHpo5L9CmkyaOi/XWXKmHPOM/H4JFc2bFghm3VcuGB1ZaNcZM3ijGTFy7tRfhZ2zIJvJbrMvzQpCwfxjhihBE0CytUF2e79H6s9nnOvvmiPmPRoyb9PRP1ox9+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ffqiKVOmSEQCEpCABCQgAQlIQAISkIAEJLDcCcyZMyceeOCBGJg2bdqi5V4bKyABCUhAAhKQgAQkIAEJSEACEniGwHX/D/JR8BB+HBa+AAAAAElFTkSuQmCC"/>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p:cNvSpPr/>
          <p:nvPr/>
        </p:nvSpPr>
        <p:spPr>
          <a:xfrm>
            <a:off x="0" y="1090698"/>
            <a:ext cx="1219200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10/22/2020</a:t>
            </a:r>
          </a:p>
        </p:txBody>
      </p:sp>
      <p:sp>
        <p:nvSpPr>
          <p:cNvPr id="8" name="TextBox 7"/>
          <p:cNvSpPr txBox="1"/>
          <p:nvPr/>
        </p:nvSpPr>
        <p:spPr>
          <a:xfrm>
            <a:off x="4973714" y="6278046"/>
            <a:ext cx="2244572" cy="461665"/>
          </a:xfrm>
          <a:prstGeom prst="rect">
            <a:avLst/>
          </a:prstGeom>
          <a:solidFill>
            <a:schemeClr val="bg2">
              <a:lumMod val="50000"/>
            </a:schemeClr>
          </a:solid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ED HOLDS - 7</a:t>
            </a:r>
          </a:p>
        </p:txBody>
      </p:sp>
      <p:pic>
        <p:nvPicPr>
          <p:cNvPr id="11" name="Picture 10"/>
          <p:cNvPicPr>
            <a:picLocks noChangeAspect="1"/>
          </p:cNvPicPr>
          <p:nvPr/>
        </p:nvPicPr>
        <p:blipFill>
          <a:blip r:embed="rId3"/>
          <a:stretch>
            <a:fillRect/>
          </a:stretch>
        </p:blipFill>
        <p:spPr>
          <a:xfrm>
            <a:off x="947230" y="1760518"/>
            <a:ext cx="9553260" cy="4517528"/>
          </a:xfrm>
          <a:prstGeom prst="rect">
            <a:avLst/>
          </a:prstGeom>
        </p:spPr>
      </p:pic>
    </p:spTree>
    <p:extLst>
      <p:ext uri="{BB962C8B-B14F-4D97-AF65-F5344CB8AC3E}">
        <p14:creationId xmlns:p14="http://schemas.microsoft.com/office/powerpoint/2010/main" val="3707482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Surge Plan</a:t>
            </a:r>
          </a:p>
        </p:txBody>
      </p:sp>
      <p:graphicFrame>
        <p:nvGraphicFramePr>
          <p:cNvPr id="6" name="Table 5"/>
          <p:cNvGraphicFramePr>
            <a:graphicFrameLocks noGrp="1"/>
          </p:cNvGraphicFramePr>
          <p:nvPr>
            <p:extLst>
              <p:ext uri="{D42A27DB-BD31-4B8C-83A1-F6EECF244321}">
                <p14:modId xmlns:p14="http://schemas.microsoft.com/office/powerpoint/2010/main" val="3914512711"/>
              </p:ext>
            </p:extLst>
          </p:nvPr>
        </p:nvGraphicFramePr>
        <p:xfrm>
          <a:off x="2032000" y="874930"/>
          <a:ext cx="8128000" cy="5765076"/>
        </p:xfrm>
        <a:graphic>
          <a:graphicData uri="http://schemas.openxmlformats.org/drawingml/2006/table">
            <a:tbl>
              <a:tblPr firstRow="1" bandRow="1">
                <a:tableStyleId>{073A0DAA-6AF3-43AB-8588-CEC1D06C72B9}</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452279">
                <a:tc gridSpan="4">
                  <a:txBody>
                    <a:bodyPr/>
                    <a:lstStyle/>
                    <a:p>
                      <a:pPr algn="ctr"/>
                      <a:r>
                        <a:rPr lang="en-US" sz="2400" dirty="0"/>
                        <a:t>Covenant</a:t>
                      </a:r>
                      <a:r>
                        <a:rPr lang="en-US" sz="2400" baseline="0" dirty="0"/>
                        <a:t> Medical Center</a:t>
                      </a:r>
                      <a:endParaRPr lang="en-US" sz="2400" dirty="0"/>
                    </a:p>
                  </a:txBody>
                  <a:tcPr/>
                </a:tc>
                <a:tc hMerge="1">
                  <a:txBody>
                    <a:bodyPr/>
                    <a:lstStyle/>
                    <a:p>
                      <a:endParaRPr lang="en-US" dirty="0"/>
                    </a:p>
                  </a:txBody>
                  <a:tcPr/>
                </a:tc>
                <a:tc hMerge="1">
                  <a:txBody>
                    <a:bodyPr/>
                    <a:lstStyle/>
                    <a:p>
                      <a:endParaRPr lang="en-US" dirty="0"/>
                    </a:p>
                  </a:txBody>
                  <a:tcPr/>
                </a:tc>
                <a:tc hMerge="1">
                  <a:txBody>
                    <a:bodyPr/>
                    <a:lstStyle/>
                    <a:p>
                      <a:pPr algn="ctr"/>
                      <a:endParaRPr lang="en-US" sz="2400" dirty="0"/>
                    </a:p>
                  </a:txBody>
                  <a:tcPr/>
                </a:tc>
                <a:extLst>
                  <a:ext uri="{0D108BD9-81ED-4DB2-BD59-A6C34878D82A}">
                    <a16:rowId xmlns:a16="http://schemas.microsoft.com/office/drawing/2014/main" val="10000"/>
                  </a:ext>
                </a:extLst>
              </a:tr>
              <a:tr h="366849">
                <a:tc>
                  <a:txBody>
                    <a:bodyPr/>
                    <a:lstStyle/>
                    <a:p>
                      <a:endParaRPr lang="en-US" b="1" dirty="0">
                        <a:solidFill>
                          <a:schemeClr val="bg1"/>
                        </a:solidFill>
                      </a:endParaRPr>
                    </a:p>
                  </a:txBody>
                  <a:tcPr>
                    <a:solidFill>
                      <a:schemeClr val="tx2">
                        <a:lumMod val="50000"/>
                      </a:schemeClr>
                    </a:solidFill>
                  </a:tcPr>
                </a:tc>
                <a:tc>
                  <a:txBody>
                    <a:bodyPr/>
                    <a:lstStyle/>
                    <a:p>
                      <a:pPr algn="ctr"/>
                      <a:r>
                        <a:rPr lang="en-US" b="1" dirty="0">
                          <a:solidFill>
                            <a:schemeClr val="bg1"/>
                          </a:solidFill>
                        </a:rPr>
                        <a:t>ICU</a:t>
                      </a:r>
                    </a:p>
                  </a:txBody>
                  <a:tcPr>
                    <a:solidFill>
                      <a:schemeClr val="tx2">
                        <a:lumMod val="50000"/>
                      </a:schemeClr>
                    </a:solidFill>
                  </a:tcPr>
                </a:tc>
                <a:tc>
                  <a:txBody>
                    <a:bodyPr/>
                    <a:lstStyle/>
                    <a:p>
                      <a:pPr algn="ctr"/>
                      <a:r>
                        <a:rPr lang="en-US" b="1" dirty="0">
                          <a:solidFill>
                            <a:schemeClr val="bg1"/>
                          </a:solidFill>
                        </a:rPr>
                        <a:t>Med </a:t>
                      </a:r>
                      <a:r>
                        <a:rPr lang="en-US" b="1" dirty="0" err="1">
                          <a:solidFill>
                            <a:schemeClr val="bg1"/>
                          </a:solidFill>
                        </a:rPr>
                        <a:t>Surg</a:t>
                      </a:r>
                      <a:endParaRPr lang="en-US" b="1" dirty="0">
                        <a:solidFill>
                          <a:schemeClr val="bg1"/>
                        </a:solidFill>
                      </a:endParaRPr>
                    </a:p>
                  </a:txBody>
                  <a:tcPr>
                    <a:solidFill>
                      <a:schemeClr val="tx2">
                        <a:lumMod val="50000"/>
                      </a:schemeClr>
                    </a:solidFill>
                  </a:tcPr>
                </a:tc>
                <a:tc>
                  <a:txBody>
                    <a:bodyPr/>
                    <a:lstStyle/>
                    <a:p>
                      <a:pPr algn="ctr"/>
                      <a:r>
                        <a:rPr lang="en-US" b="1" dirty="0">
                          <a:solidFill>
                            <a:schemeClr val="bg1"/>
                          </a:solidFill>
                        </a:rPr>
                        <a:t>Total</a:t>
                      </a:r>
                    </a:p>
                  </a:txBody>
                  <a:tcPr>
                    <a:solidFill>
                      <a:schemeClr val="tx2">
                        <a:lumMod val="50000"/>
                      </a:schemeClr>
                    </a:solidFill>
                  </a:tcPr>
                </a:tc>
                <a:extLst>
                  <a:ext uri="{0D108BD9-81ED-4DB2-BD59-A6C34878D82A}">
                    <a16:rowId xmlns:a16="http://schemas.microsoft.com/office/drawing/2014/main" val="10001"/>
                  </a:ext>
                </a:extLst>
              </a:tr>
              <a:tr h="366849">
                <a:tc>
                  <a:txBody>
                    <a:bodyPr/>
                    <a:lstStyle/>
                    <a:p>
                      <a:r>
                        <a:rPr lang="en-US" sz="1800" dirty="0">
                          <a:latin typeface="Arial" panose="020B0604020202020204" pitchFamily="34" charset="0"/>
                          <a:cs typeface="Arial" panose="020B0604020202020204" pitchFamily="34" charset="0"/>
                        </a:rPr>
                        <a:t>Phase 1</a:t>
                      </a:r>
                    </a:p>
                  </a:txBody>
                  <a:tcPr/>
                </a:tc>
                <a:tc>
                  <a:txBody>
                    <a:bodyPr/>
                    <a:lstStyle/>
                    <a:p>
                      <a:pPr algn="ctr"/>
                      <a:r>
                        <a:rPr lang="en-US" sz="1200" dirty="0">
                          <a:latin typeface="Arial" panose="020B0604020202020204" pitchFamily="34" charset="0"/>
                          <a:cs typeface="Arial" panose="020B0604020202020204" pitchFamily="34" charset="0"/>
                        </a:rPr>
                        <a:t>10-CICU</a:t>
                      </a:r>
                    </a:p>
                  </a:txBody>
                  <a:tcPr/>
                </a:tc>
                <a:tc>
                  <a:txBody>
                    <a:bodyPr/>
                    <a:lstStyle/>
                    <a:p>
                      <a:pPr algn="ctr"/>
                      <a:endParaRPr lang="en-US" sz="1200" dirty="0">
                        <a:latin typeface="Arial" panose="020B0604020202020204" pitchFamily="34" charset="0"/>
                        <a:cs typeface="Arial" panose="020B0604020202020204" pitchFamily="34" charset="0"/>
                      </a:endParaRPr>
                    </a:p>
                  </a:txBody>
                  <a:tcPr/>
                </a:tc>
                <a:tc>
                  <a:txBody>
                    <a:bodyPr/>
                    <a:lstStyle/>
                    <a:p>
                      <a:pPr algn="ctr"/>
                      <a:r>
                        <a:rPr lang="en-US" sz="1200" dirty="0">
                          <a:latin typeface="Arial" panose="020B0604020202020204" pitchFamily="34" charset="0"/>
                          <a:cs typeface="Arial" panose="020B0604020202020204" pitchFamily="34" charset="0"/>
                        </a:rPr>
                        <a:t>10</a:t>
                      </a:r>
                    </a:p>
                  </a:txBody>
                  <a:tcPr/>
                </a:tc>
                <a:extLst>
                  <a:ext uri="{0D108BD9-81ED-4DB2-BD59-A6C34878D82A}">
                    <a16:rowId xmlns:a16="http://schemas.microsoft.com/office/drawing/2014/main" val="10002"/>
                  </a:ext>
                </a:extLst>
              </a:tr>
              <a:tr h="366849">
                <a:tc>
                  <a:txBody>
                    <a:bodyPr/>
                    <a:lstStyle/>
                    <a:p>
                      <a:r>
                        <a:rPr lang="en-US" sz="1800" dirty="0">
                          <a:latin typeface="Arial" panose="020B0604020202020204" pitchFamily="34" charset="0"/>
                          <a:cs typeface="Arial" panose="020B0604020202020204" pitchFamily="34" charset="0"/>
                        </a:rPr>
                        <a:t>Phase</a:t>
                      </a:r>
                      <a:r>
                        <a:rPr lang="en-US" sz="1800" baseline="0" dirty="0">
                          <a:latin typeface="Arial" panose="020B0604020202020204" pitchFamily="34" charset="0"/>
                          <a:cs typeface="Arial" panose="020B0604020202020204" pitchFamily="34" charset="0"/>
                        </a:rPr>
                        <a:t> 2</a:t>
                      </a:r>
                      <a:endParaRPr lang="en-US" sz="1800" dirty="0">
                        <a:latin typeface="Arial" panose="020B0604020202020204" pitchFamily="34" charset="0"/>
                        <a:cs typeface="Arial" panose="020B0604020202020204" pitchFamily="34" charset="0"/>
                      </a:endParaRPr>
                    </a:p>
                  </a:txBody>
                  <a:tcPr/>
                </a:tc>
                <a:tc>
                  <a:txBody>
                    <a:bodyPr/>
                    <a:lstStyle/>
                    <a:p>
                      <a:pPr algn="ctr"/>
                      <a:r>
                        <a:rPr lang="en-US" sz="1200" dirty="0">
                          <a:latin typeface="Arial" panose="020B0604020202020204" pitchFamily="34" charset="0"/>
                          <a:cs typeface="Arial" panose="020B0604020202020204" pitchFamily="34" charset="0"/>
                        </a:rPr>
                        <a:t>17-CICU</a:t>
                      </a:r>
                    </a:p>
                  </a:txBody>
                  <a:tcPr/>
                </a:tc>
                <a:tc>
                  <a:txBody>
                    <a:bodyPr/>
                    <a:lstStyle/>
                    <a:p>
                      <a:pPr algn="ctr"/>
                      <a:r>
                        <a:rPr lang="en-US" sz="1200" dirty="0">
                          <a:latin typeface="Arial" panose="020B0604020202020204" pitchFamily="34" charset="0"/>
                          <a:cs typeface="Arial" panose="020B0604020202020204" pitchFamily="34" charset="0"/>
                        </a:rPr>
                        <a:t>10-HC4</a:t>
                      </a:r>
                    </a:p>
                  </a:txBody>
                  <a:tcPr/>
                </a:tc>
                <a:tc>
                  <a:txBody>
                    <a:bodyPr/>
                    <a:lstStyle/>
                    <a:p>
                      <a:pPr algn="ctr"/>
                      <a:r>
                        <a:rPr lang="en-US" sz="1200" dirty="0">
                          <a:latin typeface="Arial" panose="020B0604020202020204" pitchFamily="34" charset="0"/>
                          <a:cs typeface="Arial" panose="020B0604020202020204" pitchFamily="34" charset="0"/>
                        </a:rPr>
                        <a:t>27</a:t>
                      </a:r>
                    </a:p>
                  </a:txBody>
                  <a:tcPr/>
                </a:tc>
                <a:extLst>
                  <a:ext uri="{0D108BD9-81ED-4DB2-BD59-A6C34878D82A}">
                    <a16:rowId xmlns:a16="http://schemas.microsoft.com/office/drawing/2014/main" val="10003"/>
                  </a:ext>
                </a:extLst>
              </a:tr>
              <a:tr h="366849">
                <a:tc>
                  <a:txBody>
                    <a:bodyPr/>
                    <a:lstStyle/>
                    <a:p>
                      <a:r>
                        <a:rPr lang="en-US" sz="1800" dirty="0">
                          <a:latin typeface="Arial" panose="020B0604020202020204" pitchFamily="34" charset="0"/>
                          <a:cs typeface="Arial" panose="020B0604020202020204" pitchFamily="34" charset="0"/>
                        </a:rPr>
                        <a:t>Phase 3</a:t>
                      </a:r>
                    </a:p>
                  </a:txBody>
                  <a:tcPr/>
                </a:tc>
                <a:tc>
                  <a:txBody>
                    <a:bodyPr/>
                    <a:lstStyle/>
                    <a:p>
                      <a:pPr algn="ctr"/>
                      <a:r>
                        <a:rPr lang="en-US" sz="1200" dirty="0">
                          <a:latin typeface="Arial" panose="020B0604020202020204" pitchFamily="34" charset="0"/>
                          <a:cs typeface="Arial" panose="020B0604020202020204" pitchFamily="34" charset="0"/>
                        </a:rPr>
                        <a:t>17-CICU</a:t>
                      </a:r>
                    </a:p>
                  </a:txBody>
                  <a:tcPr/>
                </a:tc>
                <a:tc>
                  <a:txBody>
                    <a:bodyPr/>
                    <a:lstStyle/>
                    <a:p>
                      <a:pPr algn="ctr"/>
                      <a:r>
                        <a:rPr lang="en-US" sz="1200" dirty="0">
                          <a:latin typeface="Arial" panose="020B0604020202020204" pitchFamily="34" charset="0"/>
                          <a:cs typeface="Arial" panose="020B0604020202020204" pitchFamily="34" charset="0"/>
                        </a:rPr>
                        <a:t>24-HC4</a:t>
                      </a:r>
                    </a:p>
                  </a:txBody>
                  <a:tcPr/>
                </a:tc>
                <a:tc>
                  <a:txBody>
                    <a:bodyPr/>
                    <a:lstStyle/>
                    <a:p>
                      <a:pPr algn="ctr"/>
                      <a:r>
                        <a:rPr lang="en-US" sz="1200" dirty="0">
                          <a:latin typeface="Arial" panose="020B0604020202020204" pitchFamily="34" charset="0"/>
                          <a:cs typeface="Arial" panose="020B0604020202020204" pitchFamily="34" charset="0"/>
                        </a:rPr>
                        <a:t>41</a:t>
                      </a:r>
                    </a:p>
                  </a:txBody>
                  <a:tcPr/>
                </a:tc>
                <a:extLst>
                  <a:ext uri="{0D108BD9-81ED-4DB2-BD59-A6C34878D82A}">
                    <a16:rowId xmlns:a16="http://schemas.microsoft.com/office/drawing/2014/main" val="10004"/>
                  </a:ext>
                </a:extLst>
              </a:tr>
              <a:tr h="452279">
                <a:tc>
                  <a:txBody>
                    <a:bodyPr/>
                    <a:lstStyle/>
                    <a:p>
                      <a:r>
                        <a:rPr lang="en-US" sz="1800" dirty="0">
                          <a:latin typeface="Arial" panose="020B0604020202020204" pitchFamily="34" charset="0"/>
                          <a:cs typeface="Arial" panose="020B0604020202020204" pitchFamily="34" charset="0"/>
                        </a:rPr>
                        <a:t>Phase 4</a:t>
                      </a:r>
                    </a:p>
                  </a:txBody>
                  <a:tcPr/>
                </a:tc>
                <a:tc>
                  <a:txBody>
                    <a:bodyPr/>
                    <a:lstStyle/>
                    <a:p>
                      <a:pPr algn="ctr"/>
                      <a:r>
                        <a:rPr lang="en-US" sz="1200" dirty="0">
                          <a:latin typeface="Arial" panose="020B0604020202020204" pitchFamily="34" charset="0"/>
                          <a:cs typeface="Arial" panose="020B0604020202020204" pitchFamily="34" charset="0"/>
                        </a:rPr>
                        <a:t>17-CICU</a:t>
                      </a:r>
                    </a:p>
                    <a:p>
                      <a:pPr algn="ctr"/>
                      <a:r>
                        <a:rPr lang="en-US" sz="1200" dirty="0">
                          <a:latin typeface="Arial" panose="020B0604020202020204" pitchFamily="34" charset="0"/>
                          <a:cs typeface="Arial" panose="020B0604020202020204" pitchFamily="34" charset="0"/>
                        </a:rPr>
                        <a:t>8-MICU</a:t>
                      </a:r>
                    </a:p>
                  </a:txBody>
                  <a:tcPr/>
                </a:tc>
                <a:tc>
                  <a:txBody>
                    <a:bodyPr/>
                    <a:lstStyle/>
                    <a:p>
                      <a:pPr algn="ctr"/>
                      <a:r>
                        <a:rPr lang="en-US" sz="1200" dirty="0">
                          <a:latin typeface="Arial" panose="020B0604020202020204" pitchFamily="34" charset="0"/>
                          <a:cs typeface="Arial" panose="020B0604020202020204" pitchFamily="34" charset="0"/>
                        </a:rPr>
                        <a:t>24-HC4</a:t>
                      </a:r>
                    </a:p>
                    <a:p>
                      <a:pPr algn="ctr"/>
                      <a:r>
                        <a:rPr lang="en-US" sz="1200" dirty="0">
                          <a:latin typeface="Arial" panose="020B0604020202020204" pitchFamily="34" charset="0"/>
                          <a:cs typeface="Arial" panose="020B0604020202020204" pitchFamily="34" charset="0"/>
                        </a:rPr>
                        <a:t>14-Pal</a:t>
                      </a:r>
                      <a:r>
                        <a:rPr lang="en-US" sz="1200" baseline="0" dirty="0">
                          <a:latin typeface="Arial" panose="020B0604020202020204" pitchFamily="34" charset="0"/>
                          <a:cs typeface="Arial" panose="020B0604020202020204" pitchFamily="34" charset="0"/>
                        </a:rPr>
                        <a:t> Med</a:t>
                      </a:r>
                      <a:endParaRPr lang="en-US" sz="1200" dirty="0">
                        <a:latin typeface="Arial" panose="020B0604020202020204" pitchFamily="34" charset="0"/>
                        <a:cs typeface="Arial" panose="020B0604020202020204" pitchFamily="34" charset="0"/>
                      </a:endParaRPr>
                    </a:p>
                  </a:txBody>
                  <a:tcPr/>
                </a:tc>
                <a:tc>
                  <a:txBody>
                    <a:bodyPr/>
                    <a:lstStyle/>
                    <a:p>
                      <a:pPr algn="ctr"/>
                      <a:r>
                        <a:rPr lang="en-US" sz="1200" dirty="0">
                          <a:latin typeface="Arial" panose="020B0604020202020204" pitchFamily="34" charset="0"/>
                          <a:cs typeface="Arial" panose="020B0604020202020204" pitchFamily="34" charset="0"/>
                        </a:rPr>
                        <a:t>63</a:t>
                      </a:r>
                    </a:p>
                  </a:txBody>
                  <a:tcPr/>
                </a:tc>
                <a:extLst>
                  <a:ext uri="{0D108BD9-81ED-4DB2-BD59-A6C34878D82A}">
                    <a16:rowId xmlns:a16="http://schemas.microsoft.com/office/drawing/2014/main" val="10005"/>
                  </a:ext>
                </a:extLst>
              </a:tr>
              <a:tr h="452279">
                <a:tc>
                  <a:txBody>
                    <a:bodyPr/>
                    <a:lstStyle/>
                    <a:p>
                      <a:r>
                        <a:rPr lang="en-US" sz="1800" dirty="0">
                          <a:latin typeface="Arial" panose="020B0604020202020204" pitchFamily="34" charset="0"/>
                          <a:cs typeface="Arial" panose="020B0604020202020204" pitchFamily="34" charset="0"/>
                        </a:rPr>
                        <a:t>Phase</a:t>
                      </a:r>
                      <a:r>
                        <a:rPr lang="en-US" sz="1800" baseline="0" dirty="0">
                          <a:latin typeface="Arial" panose="020B0604020202020204" pitchFamily="34" charset="0"/>
                          <a:cs typeface="Arial" panose="020B0604020202020204" pitchFamily="34" charset="0"/>
                        </a:rPr>
                        <a:t> 5</a:t>
                      </a:r>
                      <a:endParaRPr lang="en-US" sz="1800" dirty="0">
                        <a:latin typeface="Arial" panose="020B0604020202020204" pitchFamily="34" charset="0"/>
                        <a:cs typeface="Arial" panose="020B0604020202020204" pitchFamily="34" charset="0"/>
                      </a:endParaRPr>
                    </a:p>
                  </a:txBody>
                  <a:tcPr/>
                </a:tc>
                <a:tc>
                  <a:txBody>
                    <a:bodyPr/>
                    <a:lstStyle/>
                    <a:p>
                      <a:pPr algn="ctr"/>
                      <a:r>
                        <a:rPr lang="en-US" sz="1200" dirty="0">
                          <a:latin typeface="Arial" panose="020B0604020202020204" pitchFamily="34" charset="0"/>
                          <a:cs typeface="Arial" panose="020B0604020202020204" pitchFamily="34" charset="0"/>
                        </a:rPr>
                        <a:t>17-CICU</a:t>
                      </a:r>
                    </a:p>
                    <a:p>
                      <a:pPr algn="ctr"/>
                      <a:r>
                        <a:rPr lang="en-US" sz="1200" dirty="0">
                          <a:latin typeface="Arial" panose="020B0604020202020204" pitchFamily="34" charset="0"/>
                          <a:cs typeface="Arial" panose="020B0604020202020204" pitchFamily="34" charset="0"/>
                        </a:rPr>
                        <a:t>16-MICU</a:t>
                      </a:r>
                    </a:p>
                  </a:txBody>
                  <a:tcPr/>
                </a:tc>
                <a:tc>
                  <a:txBody>
                    <a:bodyPr/>
                    <a:lstStyle/>
                    <a:p>
                      <a:pPr algn="ctr"/>
                      <a:r>
                        <a:rPr lang="en-US" sz="1200" dirty="0">
                          <a:latin typeface="Arial" panose="020B0604020202020204" pitchFamily="34" charset="0"/>
                          <a:cs typeface="Arial" panose="020B0604020202020204" pitchFamily="34" charset="0"/>
                        </a:rPr>
                        <a:t>24-HC4</a:t>
                      </a:r>
                    </a:p>
                    <a:p>
                      <a:pPr algn="ctr"/>
                      <a:r>
                        <a:rPr lang="en-US" sz="1200" dirty="0">
                          <a:latin typeface="Arial" panose="020B0604020202020204" pitchFamily="34" charset="0"/>
                          <a:cs typeface="Arial" panose="020B0604020202020204" pitchFamily="34" charset="0"/>
                        </a:rPr>
                        <a:t>14-Pal</a:t>
                      </a:r>
                      <a:r>
                        <a:rPr lang="en-US" sz="1200" baseline="0" dirty="0">
                          <a:latin typeface="Arial" panose="020B0604020202020204" pitchFamily="34" charset="0"/>
                          <a:cs typeface="Arial" panose="020B0604020202020204" pitchFamily="34" charset="0"/>
                        </a:rPr>
                        <a:t> Med</a:t>
                      </a:r>
                      <a:endParaRPr lang="en-US" sz="1200" dirty="0">
                        <a:latin typeface="Arial" panose="020B0604020202020204" pitchFamily="34" charset="0"/>
                        <a:cs typeface="Arial" panose="020B0604020202020204" pitchFamily="34" charset="0"/>
                      </a:endParaRPr>
                    </a:p>
                  </a:txBody>
                  <a:tcPr/>
                </a:tc>
                <a:tc>
                  <a:txBody>
                    <a:bodyPr/>
                    <a:lstStyle/>
                    <a:p>
                      <a:pPr algn="ctr"/>
                      <a:r>
                        <a:rPr lang="en-US" sz="1200" dirty="0">
                          <a:latin typeface="Arial" panose="020B0604020202020204" pitchFamily="34" charset="0"/>
                          <a:cs typeface="Arial" panose="020B0604020202020204" pitchFamily="34" charset="0"/>
                        </a:rPr>
                        <a:t>71</a:t>
                      </a:r>
                    </a:p>
                  </a:txBody>
                  <a:tcPr/>
                </a:tc>
                <a:extLst>
                  <a:ext uri="{0D108BD9-81ED-4DB2-BD59-A6C34878D82A}">
                    <a16:rowId xmlns:a16="http://schemas.microsoft.com/office/drawing/2014/main" val="10006"/>
                  </a:ext>
                </a:extLst>
              </a:tr>
              <a:tr h="633191">
                <a:tc>
                  <a:txBody>
                    <a:bodyPr/>
                    <a:lstStyle/>
                    <a:p>
                      <a:r>
                        <a:rPr lang="en-US" sz="1800" dirty="0">
                          <a:latin typeface="Arial" panose="020B0604020202020204" pitchFamily="34" charset="0"/>
                          <a:cs typeface="Arial" panose="020B0604020202020204" pitchFamily="34" charset="0"/>
                        </a:rPr>
                        <a:t>Phase</a:t>
                      </a:r>
                      <a:r>
                        <a:rPr lang="en-US" sz="1800" baseline="0" dirty="0">
                          <a:latin typeface="Arial" panose="020B0604020202020204" pitchFamily="34" charset="0"/>
                          <a:cs typeface="Arial" panose="020B0604020202020204" pitchFamily="34" charset="0"/>
                        </a:rPr>
                        <a:t> 6</a:t>
                      </a:r>
                    </a:p>
                    <a:p>
                      <a:endParaRPr lang="en-US" sz="1800" dirty="0">
                        <a:latin typeface="Arial" panose="020B0604020202020204" pitchFamily="34" charset="0"/>
                        <a:cs typeface="Arial" panose="020B0604020202020204" pitchFamily="34" charset="0"/>
                      </a:endParaRPr>
                    </a:p>
                  </a:txBody>
                  <a:tcPr/>
                </a:tc>
                <a:tc>
                  <a:txBody>
                    <a:bodyPr/>
                    <a:lstStyle/>
                    <a:p>
                      <a:pPr algn="ctr"/>
                      <a:r>
                        <a:rPr lang="en-US" sz="1200" dirty="0">
                          <a:latin typeface="Arial" panose="020B0604020202020204" pitchFamily="34" charset="0"/>
                          <a:cs typeface="Arial" panose="020B0604020202020204" pitchFamily="34" charset="0"/>
                        </a:rPr>
                        <a:t>17-CICU</a:t>
                      </a:r>
                    </a:p>
                    <a:p>
                      <a:pPr algn="ctr"/>
                      <a:r>
                        <a:rPr lang="en-US" sz="1200" dirty="0">
                          <a:latin typeface="Arial" panose="020B0604020202020204" pitchFamily="34" charset="0"/>
                          <a:cs typeface="Arial" panose="020B0604020202020204" pitchFamily="34" charset="0"/>
                        </a:rPr>
                        <a:t>16-MICU</a:t>
                      </a:r>
                    </a:p>
                    <a:p>
                      <a:pPr algn="ctr"/>
                      <a:r>
                        <a:rPr lang="en-US" sz="1200" dirty="0">
                          <a:latin typeface="Arial" panose="020B0604020202020204" pitchFamily="34" charset="0"/>
                          <a:cs typeface="Arial" panose="020B0604020202020204" pitchFamily="34" charset="0"/>
                        </a:rPr>
                        <a:t>15-S 4</a:t>
                      </a:r>
                    </a:p>
                  </a:txBody>
                  <a:tcPr/>
                </a:tc>
                <a:tc>
                  <a:txBody>
                    <a:bodyPr/>
                    <a:lstStyle/>
                    <a:p>
                      <a:pPr algn="ctr"/>
                      <a:r>
                        <a:rPr lang="en-US" sz="1200" dirty="0">
                          <a:latin typeface="Arial" panose="020B0604020202020204" pitchFamily="34" charset="0"/>
                          <a:cs typeface="Arial" panose="020B0604020202020204" pitchFamily="34" charset="0"/>
                        </a:rPr>
                        <a:t>24-HC4</a:t>
                      </a:r>
                    </a:p>
                    <a:p>
                      <a:pPr algn="ctr"/>
                      <a:r>
                        <a:rPr lang="en-US" sz="1200" dirty="0">
                          <a:latin typeface="Arial" panose="020B0604020202020204" pitchFamily="34" charset="0"/>
                          <a:cs typeface="Arial" panose="020B0604020202020204" pitchFamily="34" charset="0"/>
                        </a:rPr>
                        <a:t>13-HC6</a:t>
                      </a:r>
                    </a:p>
                    <a:p>
                      <a:pPr algn="ctr"/>
                      <a:r>
                        <a:rPr lang="en-US" sz="1200" dirty="0">
                          <a:latin typeface="Arial" panose="020B0604020202020204" pitchFamily="34" charset="0"/>
                          <a:cs typeface="Arial" panose="020B0604020202020204" pitchFamily="34" charset="0"/>
                        </a:rPr>
                        <a:t>15 – S 9 (East)</a:t>
                      </a:r>
                    </a:p>
                  </a:txBody>
                  <a:tcPr/>
                </a:tc>
                <a:tc>
                  <a:txBody>
                    <a:bodyPr/>
                    <a:lstStyle/>
                    <a:p>
                      <a:pPr algn="ct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100</a:t>
                      </a:r>
                    </a:p>
                  </a:txBody>
                  <a:tcPr/>
                </a:tc>
                <a:extLst>
                  <a:ext uri="{0D108BD9-81ED-4DB2-BD59-A6C34878D82A}">
                    <a16:rowId xmlns:a16="http://schemas.microsoft.com/office/drawing/2014/main" val="10007"/>
                  </a:ext>
                </a:extLst>
              </a:tr>
              <a:tr h="633191">
                <a:tc>
                  <a:txBody>
                    <a:bodyPr/>
                    <a:lstStyle/>
                    <a:p>
                      <a:r>
                        <a:rPr lang="en-US" sz="1800" dirty="0">
                          <a:latin typeface="Arial" panose="020B0604020202020204" pitchFamily="34" charset="0"/>
                          <a:cs typeface="Arial" panose="020B0604020202020204" pitchFamily="34" charset="0"/>
                        </a:rPr>
                        <a:t>Phase 7</a:t>
                      </a:r>
                    </a:p>
                  </a:txBody>
                  <a:tcPr/>
                </a:tc>
                <a:tc>
                  <a:txBody>
                    <a:bodyPr/>
                    <a:lstStyle/>
                    <a:p>
                      <a:pPr algn="ctr"/>
                      <a:r>
                        <a:rPr lang="en-US" sz="1200" dirty="0">
                          <a:latin typeface="Arial" panose="020B0604020202020204" pitchFamily="34" charset="0"/>
                          <a:cs typeface="Arial" panose="020B0604020202020204" pitchFamily="34" charset="0"/>
                        </a:rPr>
                        <a:t>17-CICU</a:t>
                      </a:r>
                    </a:p>
                    <a:p>
                      <a:pPr algn="ctr"/>
                      <a:r>
                        <a:rPr lang="en-US" sz="1200" dirty="0">
                          <a:latin typeface="Arial" panose="020B0604020202020204" pitchFamily="34" charset="0"/>
                          <a:cs typeface="Arial" panose="020B0604020202020204" pitchFamily="34" charset="0"/>
                        </a:rPr>
                        <a:t>16-MICU</a:t>
                      </a:r>
                    </a:p>
                    <a:p>
                      <a:pPr algn="ctr"/>
                      <a:r>
                        <a:rPr lang="en-US" sz="1200" dirty="0">
                          <a:latin typeface="Arial" panose="020B0604020202020204" pitchFamily="34" charset="0"/>
                          <a:cs typeface="Arial" panose="020B0604020202020204" pitchFamily="34" charset="0"/>
                        </a:rPr>
                        <a:t>15-S 4</a:t>
                      </a:r>
                    </a:p>
                  </a:txBody>
                  <a:tcPr/>
                </a:tc>
                <a:tc>
                  <a:txBody>
                    <a:bodyPr/>
                    <a:lstStyle/>
                    <a:p>
                      <a:pPr algn="ctr"/>
                      <a:r>
                        <a:rPr lang="en-US" sz="1200" dirty="0">
                          <a:latin typeface="Arial" panose="020B0604020202020204" pitchFamily="34" charset="0"/>
                          <a:cs typeface="Arial" panose="020B0604020202020204" pitchFamily="34" charset="0"/>
                        </a:rPr>
                        <a:t>24-HC4</a:t>
                      </a:r>
                    </a:p>
                    <a:p>
                      <a:pPr algn="ctr"/>
                      <a:r>
                        <a:rPr lang="en-US" sz="1200" dirty="0">
                          <a:latin typeface="Arial" panose="020B0604020202020204" pitchFamily="34" charset="0"/>
                          <a:cs typeface="Arial" panose="020B0604020202020204" pitchFamily="34" charset="0"/>
                        </a:rPr>
                        <a:t>13-HC6</a:t>
                      </a:r>
                    </a:p>
                    <a:p>
                      <a:pPr algn="ctr"/>
                      <a:r>
                        <a:rPr lang="en-US" sz="1200" dirty="0">
                          <a:latin typeface="Arial" panose="020B0604020202020204" pitchFamily="34" charset="0"/>
                          <a:cs typeface="Arial" panose="020B0604020202020204" pitchFamily="34" charset="0"/>
                        </a:rPr>
                        <a:t>31 – S 9 (all)</a:t>
                      </a:r>
                    </a:p>
                  </a:txBody>
                  <a:tcPr/>
                </a:tc>
                <a:tc>
                  <a:txBody>
                    <a:bodyPr/>
                    <a:lstStyle/>
                    <a:p>
                      <a:pPr algn="ctr"/>
                      <a:r>
                        <a:rPr lang="en-US" sz="1200" dirty="0">
                          <a:latin typeface="Arial" panose="020B0604020202020204" pitchFamily="34" charset="0"/>
                          <a:cs typeface="Arial" panose="020B0604020202020204" pitchFamily="34" charset="0"/>
                        </a:rPr>
                        <a:t>116</a:t>
                      </a:r>
                    </a:p>
                  </a:txBody>
                  <a:tcPr/>
                </a:tc>
                <a:extLst>
                  <a:ext uri="{0D108BD9-81ED-4DB2-BD59-A6C34878D82A}">
                    <a16:rowId xmlns:a16="http://schemas.microsoft.com/office/drawing/2014/main" val="1216232995"/>
                  </a:ext>
                </a:extLst>
              </a:tr>
              <a:tr h="814102">
                <a:tc>
                  <a:txBody>
                    <a:bodyPr/>
                    <a:lstStyle/>
                    <a:p>
                      <a:r>
                        <a:rPr lang="en-US" sz="1800" dirty="0">
                          <a:latin typeface="Arial" panose="020B0604020202020204" pitchFamily="34" charset="0"/>
                          <a:cs typeface="Arial" panose="020B0604020202020204" pitchFamily="34" charset="0"/>
                        </a:rPr>
                        <a:t>Phase 8</a:t>
                      </a:r>
                    </a:p>
                  </a:txBody>
                  <a:tcPr/>
                </a:tc>
                <a:tc>
                  <a:txBody>
                    <a:bodyPr/>
                    <a:lstStyle/>
                    <a:p>
                      <a:pPr algn="ctr"/>
                      <a:r>
                        <a:rPr lang="en-US" sz="1200" dirty="0">
                          <a:latin typeface="Arial" panose="020B0604020202020204" pitchFamily="34" charset="0"/>
                          <a:cs typeface="Arial" panose="020B0604020202020204" pitchFamily="34" charset="0"/>
                        </a:rPr>
                        <a:t>8-E4</a:t>
                      </a:r>
                    </a:p>
                    <a:p>
                      <a:pPr algn="ctr"/>
                      <a:r>
                        <a:rPr lang="en-US" sz="1200" dirty="0">
                          <a:latin typeface="Arial" panose="020B0604020202020204" pitchFamily="34" charset="0"/>
                          <a:cs typeface="Arial" panose="020B0604020202020204" pitchFamily="34" charset="0"/>
                        </a:rPr>
                        <a:t>17-CICU</a:t>
                      </a:r>
                    </a:p>
                    <a:p>
                      <a:pPr algn="ctr"/>
                      <a:r>
                        <a:rPr lang="en-US" sz="1200" dirty="0">
                          <a:latin typeface="Arial" panose="020B0604020202020204" pitchFamily="34" charset="0"/>
                          <a:cs typeface="Arial" panose="020B0604020202020204" pitchFamily="34" charset="0"/>
                        </a:rPr>
                        <a:t>16-MICU</a:t>
                      </a:r>
                    </a:p>
                    <a:p>
                      <a:pPr algn="ctr"/>
                      <a:r>
                        <a:rPr lang="en-US" sz="1200" dirty="0">
                          <a:latin typeface="Arial" panose="020B0604020202020204" pitchFamily="34" charset="0"/>
                          <a:cs typeface="Arial" panose="020B0604020202020204" pitchFamily="34" charset="0"/>
                        </a:rPr>
                        <a:t>15-S 4</a:t>
                      </a:r>
                    </a:p>
                  </a:txBody>
                  <a:tcPr/>
                </a:tc>
                <a:tc>
                  <a:txBody>
                    <a:bodyPr/>
                    <a:lstStyle/>
                    <a:p>
                      <a:pPr algn="ctr"/>
                      <a:r>
                        <a:rPr lang="en-US" sz="1200" dirty="0">
                          <a:latin typeface="Arial" panose="020B0604020202020204" pitchFamily="34" charset="0"/>
                          <a:cs typeface="Arial" panose="020B0604020202020204" pitchFamily="34" charset="0"/>
                        </a:rPr>
                        <a:t>15-S 10(East)</a:t>
                      </a:r>
                    </a:p>
                    <a:p>
                      <a:pPr algn="ctr"/>
                      <a:r>
                        <a:rPr lang="en-US" sz="1200" dirty="0">
                          <a:latin typeface="Arial" panose="020B0604020202020204" pitchFamily="34" charset="0"/>
                          <a:cs typeface="Arial" panose="020B0604020202020204" pitchFamily="34" charset="0"/>
                        </a:rPr>
                        <a:t>24-HC4</a:t>
                      </a:r>
                    </a:p>
                    <a:p>
                      <a:pPr algn="ctr"/>
                      <a:r>
                        <a:rPr lang="en-US" sz="1200" dirty="0">
                          <a:latin typeface="Arial" panose="020B0604020202020204" pitchFamily="34" charset="0"/>
                          <a:cs typeface="Arial" panose="020B0604020202020204" pitchFamily="34" charset="0"/>
                        </a:rPr>
                        <a:t>13-HC6</a:t>
                      </a:r>
                    </a:p>
                    <a:p>
                      <a:pPr algn="ctr"/>
                      <a:r>
                        <a:rPr lang="en-US" sz="1200" dirty="0">
                          <a:latin typeface="Arial" panose="020B0604020202020204" pitchFamily="34" charset="0"/>
                          <a:cs typeface="Arial" panose="020B0604020202020204" pitchFamily="34" charset="0"/>
                        </a:rPr>
                        <a:t>31 – S 9 (all)</a:t>
                      </a:r>
                    </a:p>
                  </a:txBody>
                  <a:tcPr/>
                </a:tc>
                <a:tc>
                  <a:txBody>
                    <a:bodyPr/>
                    <a:lstStyle/>
                    <a:p>
                      <a:pPr algn="ctr"/>
                      <a:r>
                        <a:rPr lang="en-US" sz="1200" dirty="0">
                          <a:latin typeface="Arial" panose="020B0604020202020204" pitchFamily="34" charset="0"/>
                          <a:cs typeface="Arial" panose="020B0604020202020204" pitchFamily="34" charset="0"/>
                        </a:rPr>
                        <a:t>139</a:t>
                      </a:r>
                    </a:p>
                  </a:txBody>
                  <a:tcPr/>
                </a:tc>
                <a:extLst>
                  <a:ext uri="{0D108BD9-81ED-4DB2-BD59-A6C34878D82A}">
                    <a16:rowId xmlns:a16="http://schemas.microsoft.com/office/drawing/2014/main" val="3956803988"/>
                  </a:ext>
                </a:extLst>
              </a:tr>
              <a:tr h="814102">
                <a:tc>
                  <a:txBody>
                    <a:bodyPr/>
                    <a:lstStyle/>
                    <a:p>
                      <a:r>
                        <a:rPr lang="en-US" sz="1800" dirty="0">
                          <a:latin typeface="Arial" panose="020B0604020202020204" pitchFamily="34" charset="0"/>
                          <a:cs typeface="Arial" panose="020B0604020202020204" pitchFamily="34" charset="0"/>
                        </a:rPr>
                        <a:t>Phase 9</a:t>
                      </a:r>
                    </a:p>
                  </a:txBody>
                  <a:tcPr/>
                </a:tc>
                <a:tc>
                  <a:txBody>
                    <a:bodyPr/>
                    <a:lstStyle/>
                    <a:p>
                      <a:pPr algn="ctr"/>
                      <a:r>
                        <a:rPr lang="en-US" sz="1200" dirty="0">
                          <a:latin typeface="Arial" panose="020B0604020202020204" pitchFamily="34" charset="0"/>
                          <a:cs typeface="Arial" panose="020B0604020202020204" pitchFamily="34" charset="0"/>
                        </a:rPr>
                        <a:t>16-E4 (all)</a:t>
                      </a:r>
                    </a:p>
                    <a:p>
                      <a:pPr algn="ctr"/>
                      <a:r>
                        <a:rPr lang="en-US" sz="1200" dirty="0">
                          <a:latin typeface="Arial" panose="020B0604020202020204" pitchFamily="34" charset="0"/>
                          <a:cs typeface="Arial" panose="020B0604020202020204" pitchFamily="34" charset="0"/>
                        </a:rPr>
                        <a:t>17-CICU</a:t>
                      </a:r>
                    </a:p>
                    <a:p>
                      <a:pPr algn="ctr"/>
                      <a:r>
                        <a:rPr lang="en-US" sz="1200" dirty="0">
                          <a:latin typeface="Arial" panose="020B0604020202020204" pitchFamily="34" charset="0"/>
                          <a:cs typeface="Arial" panose="020B0604020202020204" pitchFamily="34" charset="0"/>
                        </a:rPr>
                        <a:t>16-MICU</a:t>
                      </a:r>
                    </a:p>
                    <a:p>
                      <a:pPr algn="ctr"/>
                      <a:r>
                        <a:rPr lang="en-US" sz="1200" dirty="0">
                          <a:latin typeface="Arial" panose="020B0604020202020204" pitchFamily="34" charset="0"/>
                          <a:cs typeface="Arial" panose="020B0604020202020204" pitchFamily="34" charset="0"/>
                        </a:rPr>
                        <a:t>15-S 4</a:t>
                      </a:r>
                    </a:p>
                  </a:txBody>
                  <a:tcPr/>
                </a:tc>
                <a:tc>
                  <a:txBody>
                    <a:bodyPr/>
                    <a:lstStyle/>
                    <a:p>
                      <a:pPr algn="ctr"/>
                      <a:r>
                        <a:rPr lang="en-US" sz="1200" dirty="0">
                          <a:latin typeface="Arial" panose="020B0604020202020204" pitchFamily="34" charset="0"/>
                          <a:cs typeface="Arial" panose="020B0604020202020204" pitchFamily="34" charset="0"/>
                        </a:rPr>
                        <a:t>30 S10 (all)</a:t>
                      </a:r>
                    </a:p>
                    <a:p>
                      <a:pPr algn="ctr"/>
                      <a:r>
                        <a:rPr lang="en-US" sz="1200" dirty="0">
                          <a:latin typeface="Arial" panose="020B0604020202020204" pitchFamily="34" charset="0"/>
                          <a:cs typeface="Arial" panose="020B0604020202020204" pitchFamily="34" charset="0"/>
                        </a:rPr>
                        <a:t>24-HC4</a:t>
                      </a:r>
                    </a:p>
                    <a:p>
                      <a:pPr algn="ctr"/>
                      <a:r>
                        <a:rPr lang="en-US" sz="1200" dirty="0">
                          <a:latin typeface="Arial" panose="020B0604020202020204" pitchFamily="34" charset="0"/>
                          <a:cs typeface="Arial" panose="020B0604020202020204" pitchFamily="34" charset="0"/>
                        </a:rPr>
                        <a:t>13-HC6</a:t>
                      </a:r>
                    </a:p>
                    <a:p>
                      <a:pPr algn="ctr"/>
                      <a:r>
                        <a:rPr lang="en-US" sz="1200" dirty="0">
                          <a:latin typeface="Arial" panose="020B0604020202020204" pitchFamily="34" charset="0"/>
                          <a:cs typeface="Arial" panose="020B0604020202020204" pitchFamily="34" charset="0"/>
                        </a:rPr>
                        <a:t>31 – S 9 (all)</a:t>
                      </a:r>
                    </a:p>
                  </a:txBody>
                  <a:tcPr/>
                </a:tc>
                <a:tc>
                  <a:txBody>
                    <a:bodyPr/>
                    <a:lstStyle/>
                    <a:p>
                      <a:pPr algn="ctr"/>
                      <a:r>
                        <a:rPr lang="en-US" sz="1200" dirty="0">
                          <a:latin typeface="Arial" panose="020B0604020202020204" pitchFamily="34" charset="0"/>
                          <a:cs typeface="Arial" panose="020B0604020202020204" pitchFamily="34" charset="0"/>
                        </a:rPr>
                        <a:t>162</a:t>
                      </a:r>
                    </a:p>
                  </a:txBody>
                  <a:tcPr/>
                </a:tc>
                <a:extLst>
                  <a:ext uri="{0D108BD9-81ED-4DB2-BD59-A6C34878D82A}">
                    <a16:rowId xmlns:a16="http://schemas.microsoft.com/office/drawing/2014/main" val="2380027989"/>
                  </a:ext>
                </a:extLst>
              </a:tr>
            </a:tbl>
          </a:graphicData>
        </a:graphic>
      </p:graphicFrame>
      <p:grpSp>
        <p:nvGrpSpPr>
          <p:cNvPr id="5" name="Group 4">
            <a:extLst>
              <a:ext uri="{FF2B5EF4-FFF2-40B4-BE49-F238E27FC236}">
                <a16:creationId xmlns:a16="http://schemas.microsoft.com/office/drawing/2014/main" id="{35B4F667-D8B1-A84B-B087-E08FF3A0A23E}"/>
              </a:ext>
            </a:extLst>
          </p:cNvPr>
          <p:cNvGrpSpPr/>
          <p:nvPr/>
        </p:nvGrpSpPr>
        <p:grpSpPr>
          <a:xfrm>
            <a:off x="1140603" y="4904006"/>
            <a:ext cx="861444" cy="429583"/>
            <a:chOff x="1650830" y="2945718"/>
            <a:chExt cx="861444" cy="429583"/>
          </a:xfrm>
        </p:grpSpPr>
        <p:sp>
          <p:nvSpPr>
            <p:cNvPr id="7" name="Right Arrow 6">
              <a:extLst>
                <a:ext uri="{FF2B5EF4-FFF2-40B4-BE49-F238E27FC236}">
                  <a16:creationId xmlns:a16="http://schemas.microsoft.com/office/drawing/2014/main" id="{BE8FA671-9B01-9D46-8AF2-721E81B6565C}"/>
                </a:ext>
              </a:extLst>
            </p:cNvPr>
            <p:cNvSpPr/>
            <p:nvPr/>
          </p:nvSpPr>
          <p:spPr>
            <a:xfrm>
              <a:off x="1650830" y="2945718"/>
              <a:ext cx="861444" cy="429583"/>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DCA1B8C-5BD1-EB4A-A956-165EC0473B51}"/>
                </a:ext>
              </a:extLst>
            </p:cNvPr>
            <p:cNvSpPr txBox="1"/>
            <p:nvPr/>
          </p:nvSpPr>
          <p:spPr>
            <a:xfrm>
              <a:off x="1692881" y="3045093"/>
              <a:ext cx="635110" cy="230832"/>
            </a:xfrm>
            <a:prstGeom prst="rect">
              <a:avLst/>
            </a:prstGeom>
            <a:noFill/>
          </p:spPr>
          <p:txBody>
            <a:bodyPr wrap="none" rtlCol="0">
              <a:spAutoFit/>
            </a:bodyPr>
            <a:lstStyle/>
            <a:p>
              <a:r>
                <a:rPr lang="en-US" sz="900" b="1" dirty="0">
                  <a:solidFill>
                    <a:schemeClr val="bg1"/>
                  </a:solidFill>
                </a:rPr>
                <a:t>Currently</a:t>
              </a:r>
            </a:p>
          </p:txBody>
        </p:sp>
      </p:grpSp>
      <p:grpSp>
        <p:nvGrpSpPr>
          <p:cNvPr id="9" name="Group 8">
            <a:extLst>
              <a:ext uri="{FF2B5EF4-FFF2-40B4-BE49-F238E27FC236}">
                <a16:creationId xmlns:a16="http://schemas.microsoft.com/office/drawing/2014/main" id="{A2AF7951-22D2-6740-B4ED-504BBDC61F43}"/>
              </a:ext>
            </a:extLst>
          </p:cNvPr>
          <p:cNvGrpSpPr/>
          <p:nvPr/>
        </p:nvGrpSpPr>
        <p:grpSpPr>
          <a:xfrm>
            <a:off x="1148992" y="4468931"/>
            <a:ext cx="861444" cy="429583"/>
            <a:chOff x="1657458" y="2111168"/>
            <a:chExt cx="861444" cy="429583"/>
          </a:xfrm>
        </p:grpSpPr>
        <p:sp>
          <p:nvSpPr>
            <p:cNvPr id="10" name="Right Arrow 9">
              <a:extLst>
                <a:ext uri="{FF2B5EF4-FFF2-40B4-BE49-F238E27FC236}">
                  <a16:creationId xmlns:a16="http://schemas.microsoft.com/office/drawing/2014/main" id="{96170749-65B9-9849-AF73-5829713B4A71}"/>
                </a:ext>
              </a:extLst>
            </p:cNvPr>
            <p:cNvSpPr/>
            <p:nvPr/>
          </p:nvSpPr>
          <p:spPr>
            <a:xfrm>
              <a:off x="1657458" y="2111168"/>
              <a:ext cx="861444" cy="429583"/>
            </a:xfrm>
            <a:prstGeom prst="right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5D29F20-0484-3B4E-B2A8-B0518F0B8E8F}"/>
                </a:ext>
              </a:extLst>
            </p:cNvPr>
            <p:cNvSpPr txBox="1"/>
            <p:nvPr/>
          </p:nvSpPr>
          <p:spPr>
            <a:xfrm>
              <a:off x="1699509" y="2210543"/>
              <a:ext cx="678391" cy="230832"/>
            </a:xfrm>
            <a:prstGeom prst="rect">
              <a:avLst/>
            </a:prstGeom>
            <a:noFill/>
          </p:spPr>
          <p:txBody>
            <a:bodyPr wrap="none" rtlCol="0">
              <a:spAutoFit/>
            </a:bodyPr>
            <a:lstStyle/>
            <a:p>
              <a:r>
                <a:rPr lang="en-US" sz="900" b="1" dirty="0">
                  <a:solidFill>
                    <a:schemeClr val="bg1"/>
                  </a:solidFill>
                </a:rPr>
                <a:t>Last Week</a:t>
              </a:r>
            </a:p>
          </p:txBody>
        </p:sp>
      </p:grpSp>
    </p:spTree>
    <p:extLst>
      <p:ext uri="{BB962C8B-B14F-4D97-AF65-F5344CB8AC3E}">
        <p14:creationId xmlns:p14="http://schemas.microsoft.com/office/powerpoint/2010/main" val="1060870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8915" y="159048"/>
            <a:ext cx="9784080" cy="965002"/>
          </a:xfrm>
        </p:spPr>
        <p:txBody>
          <a:bodyPr/>
          <a:lstStyle/>
          <a:p>
            <a:pPr algn="ctr"/>
            <a:r>
              <a:rPr lang="en-US" dirty="0"/>
              <a:t>CENSUS</a:t>
            </a:r>
          </a:p>
        </p:txBody>
      </p:sp>
      <p:sp>
        <p:nvSpPr>
          <p:cNvPr id="6" name="Rectangle 5"/>
          <p:cNvSpPr/>
          <p:nvPr/>
        </p:nvSpPr>
        <p:spPr>
          <a:xfrm>
            <a:off x="-10222" y="1001884"/>
            <a:ext cx="12202222" cy="12628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925556234"/>
              </p:ext>
            </p:extLst>
          </p:nvPr>
        </p:nvGraphicFramePr>
        <p:xfrm>
          <a:off x="713990" y="1214368"/>
          <a:ext cx="10607726" cy="5043669"/>
        </p:xfrm>
        <a:graphic>
          <a:graphicData uri="http://schemas.openxmlformats.org/drawingml/2006/table">
            <a:tbl>
              <a:tblPr firstRow="1" bandRow="1">
                <a:tableStyleId>{5C22544A-7EE6-4342-B048-85BDC9FD1C3A}</a:tableStyleId>
              </a:tblPr>
              <a:tblGrid>
                <a:gridCol w="1855362">
                  <a:extLst>
                    <a:ext uri="{9D8B030D-6E8A-4147-A177-3AD203B41FA5}">
                      <a16:colId xmlns:a16="http://schemas.microsoft.com/office/drawing/2014/main" val="20000"/>
                    </a:ext>
                  </a:extLst>
                </a:gridCol>
                <a:gridCol w="844762">
                  <a:extLst>
                    <a:ext uri="{9D8B030D-6E8A-4147-A177-3AD203B41FA5}">
                      <a16:colId xmlns:a16="http://schemas.microsoft.com/office/drawing/2014/main" val="20001"/>
                    </a:ext>
                  </a:extLst>
                </a:gridCol>
                <a:gridCol w="763571">
                  <a:extLst>
                    <a:ext uri="{9D8B030D-6E8A-4147-A177-3AD203B41FA5}">
                      <a16:colId xmlns:a16="http://schemas.microsoft.com/office/drawing/2014/main" val="20002"/>
                    </a:ext>
                  </a:extLst>
                </a:gridCol>
                <a:gridCol w="838986">
                  <a:extLst>
                    <a:ext uri="{9D8B030D-6E8A-4147-A177-3AD203B41FA5}">
                      <a16:colId xmlns:a16="http://schemas.microsoft.com/office/drawing/2014/main" val="20003"/>
                    </a:ext>
                  </a:extLst>
                </a:gridCol>
                <a:gridCol w="838986">
                  <a:extLst>
                    <a:ext uri="{9D8B030D-6E8A-4147-A177-3AD203B41FA5}">
                      <a16:colId xmlns:a16="http://schemas.microsoft.com/office/drawing/2014/main" val="20004"/>
                    </a:ext>
                  </a:extLst>
                </a:gridCol>
                <a:gridCol w="906090">
                  <a:extLst>
                    <a:ext uri="{9D8B030D-6E8A-4147-A177-3AD203B41FA5}">
                      <a16:colId xmlns:a16="http://schemas.microsoft.com/office/drawing/2014/main" val="20005"/>
                    </a:ext>
                  </a:extLst>
                </a:gridCol>
                <a:gridCol w="324853">
                  <a:extLst>
                    <a:ext uri="{9D8B030D-6E8A-4147-A177-3AD203B41FA5}">
                      <a16:colId xmlns:a16="http://schemas.microsoft.com/office/drawing/2014/main" val="20006"/>
                    </a:ext>
                  </a:extLst>
                </a:gridCol>
                <a:gridCol w="757989">
                  <a:extLst>
                    <a:ext uri="{9D8B030D-6E8A-4147-A177-3AD203B41FA5}">
                      <a16:colId xmlns:a16="http://schemas.microsoft.com/office/drawing/2014/main" val="20007"/>
                    </a:ext>
                  </a:extLst>
                </a:gridCol>
                <a:gridCol w="914400">
                  <a:extLst>
                    <a:ext uri="{9D8B030D-6E8A-4147-A177-3AD203B41FA5}">
                      <a16:colId xmlns:a16="http://schemas.microsoft.com/office/drawing/2014/main" val="20008"/>
                    </a:ext>
                  </a:extLst>
                </a:gridCol>
                <a:gridCol w="890337">
                  <a:extLst>
                    <a:ext uri="{9D8B030D-6E8A-4147-A177-3AD203B41FA5}">
                      <a16:colId xmlns:a16="http://schemas.microsoft.com/office/drawing/2014/main" val="20009"/>
                    </a:ext>
                  </a:extLst>
                </a:gridCol>
                <a:gridCol w="794085">
                  <a:extLst>
                    <a:ext uri="{9D8B030D-6E8A-4147-A177-3AD203B41FA5}">
                      <a16:colId xmlns:a16="http://schemas.microsoft.com/office/drawing/2014/main" val="20010"/>
                    </a:ext>
                  </a:extLst>
                </a:gridCol>
                <a:gridCol w="878305">
                  <a:extLst>
                    <a:ext uri="{9D8B030D-6E8A-4147-A177-3AD203B41FA5}">
                      <a16:colId xmlns:a16="http://schemas.microsoft.com/office/drawing/2014/main" val="20011"/>
                    </a:ext>
                  </a:extLst>
                </a:gridCol>
              </a:tblGrid>
              <a:tr h="0">
                <a:tc>
                  <a:txBody>
                    <a:bodyPr/>
                    <a:lstStyle/>
                    <a:p>
                      <a:pPr algn="ctr"/>
                      <a:endParaRPr lang="en-US" dirty="0">
                        <a:solidFill>
                          <a:schemeClr val="tx1"/>
                        </a:solidFill>
                        <a:latin typeface="Arial" panose="020B0604020202020204" pitchFamily="34" charset="0"/>
                        <a:cs typeface="Arial" panose="020B0604020202020204" pitchFamily="34" charset="0"/>
                      </a:endParaRPr>
                    </a:p>
                  </a:txBody>
                  <a:tcPr>
                    <a:solidFill>
                      <a:schemeClr val="bg1">
                        <a:lumMod val="10000"/>
                        <a:lumOff val="9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10/12</a:t>
                      </a:r>
                    </a:p>
                  </a:txBody>
                  <a:tcPr>
                    <a:solidFill>
                      <a:schemeClr val="bg1">
                        <a:lumMod val="10000"/>
                        <a:lumOff val="90000"/>
                      </a:schemeClr>
                    </a:solidFill>
                  </a:tcPr>
                </a:tc>
                <a:tc>
                  <a:txBody>
                    <a:bodyPr/>
                    <a:lstStyle/>
                    <a:p>
                      <a:pPr algn="ctr"/>
                      <a:r>
                        <a:rPr lang="en-US" dirty="0">
                          <a:solidFill>
                            <a:schemeClr val="tx1"/>
                          </a:solidFill>
                          <a:latin typeface="Arial" panose="020B0604020202020204" pitchFamily="34" charset="0"/>
                          <a:cs typeface="Arial" panose="020B0604020202020204" pitchFamily="34" charset="0"/>
                        </a:rPr>
                        <a:t>10/13</a:t>
                      </a:r>
                    </a:p>
                  </a:txBody>
                  <a:tcPr>
                    <a:solidFill>
                      <a:schemeClr val="bg1">
                        <a:lumMod val="10000"/>
                        <a:lumOff val="90000"/>
                      </a:schemeClr>
                    </a:solidFill>
                  </a:tcPr>
                </a:tc>
                <a:tc>
                  <a:txBody>
                    <a:bodyPr/>
                    <a:lstStyle/>
                    <a:p>
                      <a:pPr algn="ctr"/>
                      <a:r>
                        <a:rPr lang="en-US" dirty="0">
                          <a:solidFill>
                            <a:schemeClr val="tx1"/>
                          </a:solidFill>
                          <a:latin typeface="Arial" panose="020B0604020202020204" pitchFamily="34" charset="0"/>
                          <a:cs typeface="Arial" panose="020B0604020202020204" pitchFamily="34" charset="0"/>
                        </a:rPr>
                        <a:t>10/14</a:t>
                      </a:r>
                    </a:p>
                  </a:txBody>
                  <a:tcPr>
                    <a:solidFill>
                      <a:schemeClr val="bg1">
                        <a:lumMod val="10000"/>
                        <a:lumOff val="90000"/>
                      </a:schemeClr>
                    </a:solidFill>
                  </a:tcPr>
                </a:tc>
                <a:tc>
                  <a:txBody>
                    <a:bodyPr/>
                    <a:lstStyle/>
                    <a:p>
                      <a:pPr algn="ctr"/>
                      <a:r>
                        <a:rPr lang="en-US" dirty="0">
                          <a:solidFill>
                            <a:schemeClr val="tx1"/>
                          </a:solidFill>
                          <a:latin typeface="Arial" panose="020B0604020202020204" pitchFamily="34" charset="0"/>
                          <a:cs typeface="Arial" panose="020B0604020202020204" pitchFamily="34" charset="0"/>
                        </a:rPr>
                        <a:t>10/15</a:t>
                      </a:r>
                    </a:p>
                  </a:txBody>
                  <a:tcPr>
                    <a:solidFill>
                      <a:schemeClr val="bg1">
                        <a:lumMod val="10000"/>
                        <a:lumOff val="90000"/>
                      </a:schemeClr>
                    </a:solidFill>
                  </a:tcPr>
                </a:tc>
                <a:tc>
                  <a:txBody>
                    <a:bodyPr/>
                    <a:lstStyle/>
                    <a:p>
                      <a:pPr algn="ctr"/>
                      <a:r>
                        <a:rPr lang="en-US" dirty="0">
                          <a:solidFill>
                            <a:schemeClr val="tx1"/>
                          </a:solidFill>
                          <a:latin typeface="Arial" panose="020B0604020202020204" pitchFamily="34" charset="0"/>
                          <a:cs typeface="Arial" panose="020B0604020202020204" pitchFamily="34" charset="0"/>
                        </a:rPr>
                        <a:t>10/16</a:t>
                      </a:r>
                    </a:p>
                  </a:txBody>
                  <a:tcPr>
                    <a:solidFill>
                      <a:schemeClr val="bg1">
                        <a:lumMod val="10000"/>
                        <a:lumOff val="90000"/>
                      </a:schemeClr>
                    </a:solidFill>
                  </a:tcPr>
                </a:tc>
                <a:tc>
                  <a:txBody>
                    <a:bodyPr/>
                    <a:lstStyle/>
                    <a:p>
                      <a:pPr algn="ctr"/>
                      <a:endParaRPr lang="en-US" dirty="0">
                        <a:solidFill>
                          <a:schemeClr val="tx1"/>
                        </a:solidFill>
                        <a:latin typeface="Arial" panose="020B0604020202020204" pitchFamily="34" charset="0"/>
                        <a:cs typeface="Arial" panose="020B0604020202020204" pitchFamily="34" charset="0"/>
                      </a:endParaRPr>
                    </a:p>
                  </a:txBody>
                  <a:tcPr>
                    <a:solidFill>
                      <a:schemeClr val="tx2">
                        <a:lumMod val="50000"/>
                      </a:schemeClr>
                    </a:solidFill>
                  </a:tcPr>
                </a:tc>
                <a:tc>
                  <a:txBody>
                    <a:bodyPr/>
                    <a:lstStyle/>
                    <a:p>
                      <a:pPr algn="ctr"/>
                      <a:r>
                        <a:rPr lang="en-US" sz="1800" dirty="0">
                          <a:solidFill>
                            <a:schemeClr val="tx1"/>
                          </a:solidFill>
                          <a:latin typeface="Arial" panose="020B0604020202020204" pitchFamily="34" charset="0"/>
                          <a:cs typeface="Arial" panose="020B0604020202020204" pitchFamily="34" charset="0"/>
                        </a:rPr>
                        <a:t>10/19</a:t>
                      </a:r>
                    </a:p>
                  </a:txBody>
                  <a:tcPr>
                    <a:solidFill>
                      <a:schemeClr val="bg1">
                        <a:lumMod val="10000"/>
                        <a:lumOff val="90000"/>
                      </a:schemeClr>
                    </a:solidFill>
                  </a:tcPr>
                </a:tc>
                <a:tc>
                  <a:txBody>
                    <a:bodyPr/>
                    <a:lstStyle/>
                    <a:p>
                      <a:pPr algn="ctr"/>
                      <a:r>
                        <a:rPr lang="en-US" dirty="0">
                          <a:solidFill>
                            <a:schemeClr val="tx1"/>
                          </a:solidFill>
                          <a:latin typeface="Arial" panose="020B0604020202020204" pitchFamily="34" charset="0"/>
                          <a:cs typeface="Arial" panose="020B0604020202020204" pitchFamily="34" charset="0"/>
                        </a:rPr>
                        <a:t>10/20</a:t>
                      </a:r>
                    </a:p>
                  </a:txBody>
                  <a:tcPr>
                    <a:solidFill>
                      <a:schemeClr val="bg1">
                        <a:lumMod val="10000"/>
                        <a:lumOff val="90000"/>
                      </a:schemeClr>
                    </a:solidFill>
                  </a:tcPr>
                </a:tc>
                <a:tc>
                  <a:txBody>
                    <a:bodyPr/>
                    <a:lstStyle/>
                    <a:p>
                      <a:pPr algn="ctr"/>
                      <a:r>
                        <a:rPr lang="en-US" dirty="0">
                          <a:solidFill>
                            <a:schemeClr val="tx1"/>
                          </a:solidFill>
                          <a:latin typeface="Arial" panose="020B0604020202020204" pitchFamily="34" charset="0"/>
                          <a:cs typeface="Arial" panose="020B0604020202020204" pitchFamily="34" charset="0"/>
                        </a:rPr>
                        <a:t>10/21</a:t>
                      </a:r>
                    </a:p>
                  </a:txBody>
                  <a:tcPr>
                    <a:solidFill>
                      <a:schemeClr val="bg1">
                        <a:lumMod val="10000"/>
                        <a:lumOff val="90000"/>
                      </a:schemeClr>
                    </a:solidFill>
                  </a:tcPr>
                </a:tc>
                <a:tc>
                  <a:txBody>
                    <a:bodyPr/>
                    <a:lstStyle/>
                    <a:p>
                      <a:pPr algn="ctr"/>
                      <a:r>
                        <a:rPr lang="en-US" dirty="0">
                          <a:solidFill>
                            <a:schemeClr val="tx1">
                              <a:lumMod val="75000"/>
                            </a:schemeClr>
                          </a:solidFill>
                          <a:latin typeface="Arial" panose="020B0604020202020204" pitchFamily="34" charset="0"/>
                          <a:cs typeface="Arial" panose="020B0604020202020204" pitchFamily="34" charset="0"/>
                        </a:rPr>
                        <a:t>10/22</a:t>
                      </a:r>
                    </a:p>
                  </a:txBody>
                  <a:tcPr>
                    <a:solidFill>
                      <a:schemeClr val="bg1">
                        <a:lumMod val="10000"/>
                        <a:lumOff val="90000"/>
                      </a:schemeClr>
                    </a:solidFill>
                  </a:tcPr>
                </a:tc>
                <a:tc>
                  <a:txBody>
                    <a:bodyPr/>
                    <a:lstStyle/>
                    <a:p>
                      <a:pPr algn="ctr"/>
                      <a:r>
                        <a:rPr lang="en-US" dirty="0">
                          <a:solidFill>
                            <a:schemeClr val="tx1"/>
                          </a:solidFill>
                          <a:latin typeface="Arial" panose="020B0604020202020204" pitchFamily="34" charset="0"/>
                          <a:cs typeface="Arial" panose="020B0604020202020204" pitchFamily="34" charset="0"/>
                        </a:rPr>
                        <a:t>10/23</a:t>
                      </a:r>
                    </a:p>
                  </a:txBody>
                  <a:tcPr>
                    <a:solidFill>
                      <a:schemeClr val="bg1">
                        <a:lumMod val="10000"/>
                        <a:lumOff val="90000"/>
                      </a:schemeClr>
                    </a:solidFill>
                  </a:tcPr>
                </a:tc>
                <a:extLst>
                  <a:ext uri="{0D108BD9-81ED-4DB2-BD59-A6C34878D82A}">
                    <a16:rowId xmlns:a16="http://schemas.microsoft.com/office/drawing/2014/main" val="10000"/>
                  </a:ext>
                </a:extLst>
              </a:tr>
              <a:tr h="493233">
                <a:tc>
                  <a:txBody>
                    <a:bodyPr/>
                    <a:lstStyle/>
                    <a:p>
                      <a:pPr algn="ctr"/>
                      <a:r>
                        <a:rPr lang="en-US" sz="2000" b="1" dirty="0">
                          <a:solidFill>
                            <a:schemeClr val="tx1"/>
                          </a:solidFill>
                          <a:latin typeface="Arial" panose="020B0604020202020204" pitchFamily="34" charset="0"/>
                          <a:cs typeface="Arial" panose="020B0604020202020204" pitchFamily="34" charset="0"/>
                        </a:rPr>
                        <a:t>CMC (</a:t>
                      </a:r>
                      <a:r>
                        <a:rPr lang="en-US" sz="2000" b="1" u="sng" dirty="0">
                          <a:solidFill>
                            <a:schemeClr val="accent1"/>
                          </a:solidFill>
                          <a:latin typeface="Arial" panose="020B0604020202020204" pitchFamily="34" charset="0"/>
                          <a:cs typeface="Arial" panose="020B0604020202020204" pitchFamily="34" charset="0"/>
                        </a:rPr>
                        <a:t>360</a:t>
                      </a: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328</a:t>
                      </a:r>
                    </a:p>
                  </a:txBody>
                  <a:tcPr>
                    <a:solidFill>
                      <a:schemeClr val="bg1">
                        <a:lumMod val="10000"/>
                        <a:lumOff val="90000"/>
                      </a:schemeClr>
                    </a:solidFill>
                  </a:tcPr>
                </a:tc>
                <a:tc>
                  <a:txBody>
                    <a:bodyPr/>
                    <a:lstStyle/>
                    <a:p>
                      <a:pPr algn="ctr"/>
                      <a:r>
                        <a:rPr lang="en-US" sz="1800" b="0" dirty="0">
                          <a:solidFill>
                            <a:schemeClr val="tx1">
                              <a:lumMod val="75000"/>
                            </a:schemeClr>
                          </a:solidFill>
                          <a:latin typeface="Arial" panose="020B0604020202020204" pitchFamily="34" charset="0"/>
                          <a:cs typeface="Arial" panose="020B0604020202020204" pitchFamily="34" charset="0"/>
                        </a:rPr>
                        <a:t>326</a:t>
                      </a:r>
                    </a:p>
                  </a:txBody>
                  <a:tcPr>
                    <a:solidFill>
                      <a:schemeClr val="bg1">
                        <a:lumMod val="10000"/>
                        <a:lumOff val="90000"/>
                      </a:schemeClr>
                    </a:solidFill>
                  </a:tcPr>
                </a:tc>
                <a:tc>
                  <a:txBody>
                    <a:bodyPr/>
                    <a:lstStyle/>
                    <a:p>
                      <a:pPr algn="ctr"/>
                      <a:r>
                        <a:rPr lang="en-US" sz="1800" b="0" dirty="0">
                          <a:solidFill>
                            <a:schemeClr val="tx1">
                              <a:lumMod val="75000"/>
                            </a:schemeClr>
                          </a:solidFill>
                          <a:latin typeface="Arial" panose="020B0604020202020204" pitchFamily="34" charset="0"/>
                          <a:cs typeface="Arial" panose="020B0604020202020204" pitchFamily="34" charset="0"/>
                        </a:rPr>
                        <a:t>343</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347</a:t>
                      </a:r>
                    </a:p>
                  </a:txBody>
                  <a:tcPr>
                    <a:solidFill>
                      <a:schemeClr val="bg1">
                        <a:lumMod val="10000"/>
                        <a:lumOff val="90000"/>
                      </a:schemeClr>
                    </a:solidFill>
                  </a:tcPr>
                </a:tc>
                <a:tc>
                  <a:txBody>
                    <a:bodyPr/>
                    <a:lstStyle/>
                    <a:p>
                      <a:pPr algn="ctr"/>
                      <a:r>
                        <a:rPr lang="en-US" sz="1800" b="0" u="none" dirty="0">
                          <a:solidFill>
                            <a:schemeClr val="tx1">
                              <a:lumMod val="75000"/>
                            </a:schemeClr>
                          </a:solidFill>
                          <a:latin typeface="Arial" panose="020B0604020202020204" pitchFamily="34" charset="0"/>
                          <a:cs typeface="Arial" panose="020B0604020202020204" pitchFamily="34" charset="0"/>
                        </a:rPr>
                        <a:t>332</a:t>
                      </a:r>
                    </a:p>
                  </a:txBody>
                  <a:tcPr>
                    <a:solidFill>
                      <a:schemeClr val="bg1">
                        <a:lumMod val="10000"/>
                        <a:lumOff val="90000"/>
                      </a:schemeClr>
                    </a:solidFill>
                  </a:tcPr>
                </a:tc>
                <a:tc>
                  <a:txBody>
                    <a:bodyPr/>
                    <a:lstStyle/>
                    <a:p>
                      <a:pPr algn="ctr"/>
                      <a:endParaRPr lang="en-US" sz="1800" dirty="0">
                        <a:solidFill>
                          <a:schemeClr val="tx1">
                            <a:lumMod val="75000"/>
                          </a:schemeClr>
                        </a:solidFill>
                        <a:latin typeface="Arial" panose="020B0604020202020204" pitchFamily="34" charset="0"/>
                        <a:cs typeface="Arial" panose="020B0604020202020204" pitchFamily="34" charset="0"/>
                      </a:endParaRPr>
                    </a:p>
                  </a:txBody>
                  <a:tcPr>
                    <a:solidFill>
                      <a:schemeClr val="tx2">
                        <a:lumMod val="50000"/>
                      </a:schemeClr>
                    </a:solidFill>
                  </a:tcPr>
                </a:tc>
                <a:tc>
                  <a:txBody>
                    <a:bodyPr/>
                    <a:lstStyle/>
                    <a:p>
                      <a:pPr algn="ctr"/>
                      <a:r>
                        <a:rPr lang="en-US" sz="1800" dirty="0">
                          <a:solidFill>
                            <a:schemeClr val="tx1">
                              <a:lumMod val="75000"/>
                            </a:schemeClr>
                          </a:solidFill>
                          <a:latin typeface="Arial" panose="020B0604020202020204" pitchFamily="34" charset="0"/>
                          <a:cs typeface="Arial" panose="020B0604020202020204" pitchFamily="34" charset="0"/>
                        </a:rPr>
                        <a:t>319</a:t>
                      </a:r>
                    </a:p>
                  </a:txBody>
                  <a:tcPr>
                    <a:solidFill>
                      <a:schemeClr val="bg1">
                        <a:lumMod val="10000"/>
                        <a:lumOff val="90000"/>
                      </a:schemeClr>
                    </a:solidFill>
                  </a:tcPr>
                </a:tc>
                <a:tc>
                  <a:txBody>
                    <a:bodyPr/>
                    <a:lstStyle/>
                    <a:p>
                      <a:pPr algn="ctr"/>
                      <a:r>
                        <a:rPr lang="en-US" sz="1800" b="0" dirty="0">
                          <a:solidFill>
                            <a:schemeClr val="tx1">
                              <a:lumMod val="75000"/>
                            </a:schemeClr>
                          </a:solidFill>
                          <a:latin typeface="Arial" panose="020B0604020202020204" pitchFamily="34" charset="0"/>
                          <a:cs typeface="Arial" panose="020B0604020202020204" pitchFamily="34" charset="0"/>
                        </a:rPr>
                        <a:t>327</a:t>
                      </a:r>
                    </a:p>
                  </a:txBody>
                  <a:tcPr>
                    <a:solidFill>
                      <a:schemeClr val="bg1">
                        <a:lumMod val="10000"/>
                        <a:lumOff val="90000"/>
                      </a:schemeClr>
                    </a:solidFill>
                  </a:tcPr>
                </a:tc>
                <a:tc>
                  <a:txBody>
                    <a:bodyPr/>
                    <a:lstStyle/>
                    <a:p>
                      <a:pPr algn="ctr"/>
                      <a:r>
                        <a:rPr lang="en-US" sz="1800" b="0" dirty="0">
                          <a:solidFill>
                            <a:schemeClr val="tx1">
                              <a:lumMod val="75000"/>
                            </a:schemeClr>
                          </a:solidFill>
                          <a:latin typeface="Arial" panose="020B0604020202020204" pitchFamily="34" charset="0"/>
                          <a:cs typeface="Arial" panose="020B0604020202020204" pitchFamily="34" charset="0"/>
                        </a:rPr>
                        <a:t>336</a:t>
                      </a:r>
                    </a:p>
                  </a:txBody>
                  <a:tcPr>
                    <a:solidFill>
                      <a:schemeClr val="bg1">
                        <a:lumMod val="10000"/>
                        <a:lumOff val="90000"/>
                      </a:schemeClr>
                    </a:solidFill>
                  </a:tcPr>
                </a:tc>
                <a:tc>
                  <a:txBody>
                    <a:bodyPr/>
                    <a:lstStyle/>
                    <a:p>
                      <a:pPr algn="ctr"/>
                      <a:r>
                        <a:rPr lang="en-US" sz="1800" dirty="0">
                          <a:solidFill>
                            <a:schemeClr val="tx1">
                              <a:lumMod val="75000"/>
                            </a:schemeClr>
                          </a:solidFill>
                          <a:latin typeface="Arial" panose="020B0604020202020204" pitchFamily="34" charset="0"/>
                          <a:cs typeface="Arial" panose="020B0604020202020204" pitchFamily="34" charset="0"/>
                        </a:rPr>
                        <a:t>337</a:t>
                      </a:r>
                    </a:p>
                  </a:txBody>
                  <a:tcPr>
                    <a:solidFill>
                      <a:schemeClr val="bg1">
                        <a:lumMod val="10000"/>
                        <a:lumOff val="90000"/>
                      </a:schemeClr>
                    </a:solidFill>
                  </a:tcPr>
                </a:tc>
                <a:tc>
                  <a:txBody>
                    <a:bodyPr/>
                    <a:lstStyle/>
                    <a:p>
                      <a:pPr algn="ctr"/>
                      <a:endParaRPr lang="en-US" sz="1800" b="0" u="none" dirty="0">
                        <a:solidFill>
                          <a:schemeClr val="tx1">
                            <a:lumMod val="75000"/>
                          </a:schemeClr>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01"/>
                  </a:ext>
                </a:extLst>
              </a:tr>
              <a:tr h="389493">
                <a:tc>
                  <a:txBody>
                    <a:bodyPr/>
                    <a:lstStyle/>
                    <a:p>
                      <a:pPr algn="ctr"/>
                      <a:r>
                        <a:rPr lang="en-US" sz="1800" b="1" i="1" dirty="0">
                          <a:solidFill>
                            <a:schemeClr val="tx1"/>
                          </a:solidFill>
                          <a:latin typeface="Arial" panose="020B0604020202020204" pitchFamily="34" charset="0"/>
                          <a:cs typeface="Arial" panose="020B0604020202020204" pitchFamily="34" charset="0"/>
                        </a:rPr>
                        <a:t>Cases (</a:t>
                      </a:r>
                      <a:r>
                        <a:rPr lang="en-US" sz="2000" b="1" i="1" u="sng" dirty="0">
                          <a:solidFill>
                            <a:schemeClr val="accent1"/>
                          </a:solidFill>
                          <a:latin typeface="Arial" panose="020B0604020202020204" pitchFamily="34" charset="0"/>
                          <a:cs typeface="Arial" panose="020B0604020202020204" pitchFamily="34" charset="0"/>
                        </a:rPr>
                        <a:t>41</a:t>
                      </a:r>
                      <a:r>
                        <a:rPr lang="en-US" sz="1800" b="1" i="1" dirty="0">
                          <a:solidFill>
                            <a:schemeClr val="tx1"/>
                          </a:solidFill>
                          <a:latin typeface="Arial" panose="020B0604020202020204" pitchFamily="34" charset="0"/>
                          <a:cs typeface="Arial" panose="020B0604020202020204" pitchFamily="34" charset="0"/>
                        </a:rPr>
                        <a:t>) </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29</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9</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25</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38</a:t>
                      </a:r>
                    </a:p>
                  </a:txBody>
                  <a:tcPr>
                    <a:solidFill>
                      <a:schemeClr val="bg1">
                        <a:lumMod val="10000"/>
                        <a:lumOff val="90000"/>
                      </a:schemeClr>
                    </a:solidFill>
                  </a:tcPr>
                </a:tc>
                <a:tc>
                  <a:txBody>
                    <a:bodyPr/>
                    <a:lstStyle/>
                    <a:p>
                      <a:pPr algn="ctr"/>
                      <a:endParaRPr lang="en-US" sz="1800" b="0" i="1" u="none" dirty="0">
                        <a:solidFill>
                          <a:schemeClr val="tx1">
                            <a:lumMod val="75000"/>
                          </a:schemeClr>
                        </a:solidFill>
                        <a:latin typeface="Arial" panose="020B0604020202020204" pitchFamily="34" charset="0"/>
                        <a:cs typeface="Arial" panose="020B0604020202020204" pitchFamily="34" charset="0"/>
                      </a:endParaRP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i="1" dirty="0">
                        <a:solidFill>
                          <a:schemeClr val="tx1">
                            <a:lumMod val="75000"/>
                          </a:schemeClr>
                        </a:solidFill>
                        <a:latin typeface="Arial" panose="020B0604020202020204" pitchFamily="34" charset="0"/>
                        <a:cs typeface="Arial" panose="020B0604020202020204" pitchFamily="34" charset="0"/>
                      </a:endParaRPr>
                    </a:p>
                  </a:txBody>
                  <a:tcPr>
                    <a:solidFill>
                      <a:schemeClr val="tx2">
                        <a:lumMod val="50000"/>
                      </a:schemeClr>
                    </a:solidFill>
                  </a:tcPr>
                </a:tc>
                <a:tc>
                  <a:txBody>
                    <a:bodyPr/>
                    <a:lstStyle/>
                    <a:p>
                      <a:pPr algn="ctr"/>
                      <a:r>
                        <a:rPr lang="en-US" sz="1800" i="1" dirty="0">
                          <a:solidFill>
                            <a:schemeClr val="tx1">
                              <a:lumMod val="75000"/>
                            </a:schemeClr>
                          </a:solidFill>
                          <a:latin typeface="Arial" panose="020B0604020202020204" pitchFamily="34" charset="0"/>
                          <a:cs typeface="Arial" panose="020B0604020202020204" pitchFamily="34" charset="0"/>
                        </a:rPr>
                        <a:t>34</a:t>
                      </a:r>
                    </a:p>
                  </a:txBody>
                  <a:tcPr>
                    <a:solidFill>
                      <a:schemeClr val="bg1">
                        <a:lumMod val="10000"/>
                        <a:lumOff val="90000"/>
                      </a:schemeClr>
                    </a:solidFill>
                  </a:tcPr>
                </a:tc>
                <a:tc>
                  <a:txBody>
                    <a:bodyPr/>
                    <a:lstStyle/>
                    <a:p>
                      <a:pPr algn="ctr"/>
                      <a:r>
                        <a:rPr lang="en-US" sz="1800" i="1" dirty="0">
                          <a:solidFill>
                            <a:schemeClr val="tx1">
                              <a:lumMod val="75000"/>
                            </a:schemeClr>
                          </a:solidFill>
                          <a:latin typeface="Arial" panose="020B0604020202020204" pitchFamily="34" charset="0"/>
                          <a:cs typeface="Arial" panose="020B0604020202020204" pitchFamily="34" charset="0"/>
                        </a:rPr>
                        <a:t>29</a:t>
                      </a:r>
                    </a:p>
                  </a:txBody>
                  <a:tcPr>
                    <a:solidFill>
                      <a:schemeClr val="bg1">
                        <a:lumMod val="10000"/>
                        <a:lumOff val="90000"/>
                      </a:schemeClr>
                    </a:solidFill>
                  </a:tcPr>
                </a:tc>
                <a:tc>
                  <a:txBody>
                    <a:bodyPr/>
                    <a:lstStyle/>
                    <a:p>
                      <a:pPr algn="ctr"/>
                      <a:r>
                        <a:rPr lang="en-US" sz="1800" i="1" dirty="0">
                          <a:solidFill>
                            <a:schemeClr val="tx1">
                              <a:lumMod val="75000"/>
                            </a:schemeClr>
                          </a:solidFill>
                          <a:latin typeface="Arial" panose="020B0604020202020204" pitchFamily="34" charset="0"/>
                          <a:cs typeface="Arial" panose="020B0604020202020204" pitchFamily="34" charset="0"/>
                        </a:rPr>
                        <a:t>23</a:t>
                      </a:r>
                    </a:p>
                  </a:txBody>
                  <a:tcPr>
                    <a:solidFill>
                      <a:schemeClr val="bg1">
                        <a:lumMod val="10000"/>
                        <a:lumOff val="90000"/>
                      </a:schemeClr>
                    </a:solidFill>
                  </a:tcPr>
                </a:tc>
                <a:tc>
                  <a:txBody>
                    <a:bodyPr/>
                    <a:lstStyle/>
                    <a:p>
                      <a:pPr algn="ctr"/>
                      <a:endParaRPr lang="en-US" sz="1800" i="1" dirty="0">
                        <a:solidFill>
                          <a:schemeClr val="tx1">
                            <a:lumMod val="75000"/>
                          </a:schemeClr>
                        </a:solidFill>
                        <a:latin typeface="Arial" panose="020B0604020202020204" pitchFamily="34" charset="0"/>
                        <a:cs typeface="Arial" panose="020B0604020202020204" pitchFamily="34" charset="0"/>
                      </a:endParaRPr>
                    </a:p>
                  </a:txBody>
                  <a:tcPr>
                    <a:solidFill>
                      <a:schemeClr val="bg1">
                        <a:lumMod val="10000"/>
                        <a:lumOff val="90000"/>
                      </a:schemeClr>
                    </a:solidFill>
                  </a:tcPr>
                </a:tc>
                <a:tc>
                  <a:txBody>
                    <a:bodyPr/>
                    <a:lstStyle/>
                    <a:p>
                      <a:pPr algn="ctr"/>
                      <a:endParaRPr lang="en-US" sz="1800" b="0" i="1" u="none" dirty="0">
                        <a:solidFill>
                          <a:schemeClr val="tx1">
                            <a:lumMod val="75000"/>
                          </a:schemeClr>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02"/>
                  </a:ext>
                </a:extLst>
              </a:tr>
              <a:tr h="434996">
                <a:tc>
                  <a:txBody>
                    <a:bodyPr/>
                    <a:lstStyle/>
                    <a:p>
                      <a:pPr algn="ctr"/>
                      <a:r>
                        <a:rPr lang="en-US" sz="2000" b="1" dirty="0">
                          <a:solidFill>
                            <a:schemeClr val="tx1"/>
                          </a:solidFill>
                          <a:latin typeface="Arial" panose="020B0604020202020204" pitchFamily="34" charset="0"/>
                          <a:cs typeface="Arial" panose="020B0604020202020204" pitchFamily="34" charset="0"/>
                        </a:rPr>
                        <a:t>CCH (</a:t>
                      </a:r>
                      <a:r>
                        <a:rPr lang="en-US" sz="2000" b="1" u="sng" dirty="0">
                          <a:solidFill>
                            <a:schemeClr val="accent1"/>
                          </a:solidFill>
                          <a:latin typeface="Arial" panose="020B0604020202020204" pitchFamily="34" charset="0"/>
                          <a:cs typeface="Arial" panose="020B0604020202020204" pitchFamily="34" charset="0"/>
                        </a:rPr>
                        <a:t>135</a:t>
                      </a: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84</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84</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91</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99</a:t>
                      </a:r>
                    </a:p>
                  </a:txBody>
                  <a:tcPr>
                    <a:solidFill>
                      <a:schemeClr val="bg1">
                        <a:lumMod val="10000"/>
                        <a:lumOff val="90000"/>
                      </a:schemeClr>
                    </a:solidFill>
                  </a:tcPr>
                </a:tc>
                <a:tc>
                  <a:txBody>
                    <a:bodyPr/>
                    <a:lstStyle/>
                    <a:p>
                      <a:pPr algn="ctr"/>
                      <a:r>
                        <a:rPr lang="en-US" sz="1800" b="0" u="none" dirty="0">
                          <a:solidFill>
                            <a:schemeClr val="tx1">
                              <a:lumMod val="75000"/>
                            </a:schemeClr>
                          </a:solidFill>
                          <a:latin typeface="Arial" panose="020B0604020202020204" pitchFamily="34" charset="0"/>
                          <a:cs typeface="Arial" panose="020B0604020202020204" pitchFamily="34" charset="0"/>
                        </a:rPr>
                        <a:t>120</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tx1">
                            <a:lumMod val="75000"/>
                          </a:schemeClr>
                        </a:solidFill>
                        <a:latin typeface="Arial" panose="020B0604020202020204" pitchFamily="34" charset="0"/>
                        <a:cs typeface="Arial" panose="020B0604020202020204" pitchFamily="34" charset="0"/>
                      </a:endParaRPr>
                    </a:p>
                  </a:txBody>
                  <a:tcPr>
                    <a:solidFill>
                      <a:schemeClr val="tx2">
                        <a:lumMod val="50000"/>
                      </a:schemeClr>
                    </a:solidFill>
                  </a:tcPr>
                </a:tc>
                <a:tc>
                  <a:txBody>
                    <a:bodyPr/>
                    <a:lstStyle/>
                    <a:p>
                      <a:pPr algn="ctr"/>
                      <a:r>
                        <a:rPr lang="en-US" sz="1800" dirty="0">
                          <a:solidFill>
                            <a:schemeClr val="tx1">
                              <a:lumMod val="75000"/>
                            </a:schemeClr>
                          </a:solidFill>
                          <a:latin typeface="Arial" panose="020B0604020202020204" pitchFamily="34" charset="0"/>
                          <a:cs typeface="Arial" panose="020B0604020202020204" pitchFamily="34" charset="0"/>
                        </a:rPr>
                        <a:t>71</a:t>
                      </a:r>
                    </a:p>
                  </a:txBody>
                  <a:tcPr>
                    <a:solidFill>
                      <a:schemeClr val="bg1">
                        <a:lumMod val="10000"/>
                        <a:lumOff val="90000"/>
                      </a:schemeClr>
                    </a:solidFill>
                  </a:tcPr>
                </a:tc>
                <a:tc>
                  <a:txBody>
                    <a:bodyPr/>
                    <a:lstStyle/>
                    <a:p>
                      <a:pPr algn="ctr"/>
                      <a:r>
                        <a:rPr lang="en-US" sz="1800" dirty="0">
                          <a:solidFill>
                            <a:schemeClr val="tx1">
                              <a:lumMod val="75000"/>
                            </a:schemeClr>
                          </a:solidFill>
                          <a:latin typeface="Arial" panose="020B0604020202020204" pitchFamily="34" charset="0"/>
                          <a:cs typeface="Arial" panose="020B0604020202020204" pitchFamily="34" charset="0"/>
                        </a:rPr>
                        <a:t>90</a:t>
                      </a:r>
                    </a:p>
                  </a:txBody>
                  <a:tcPr>
                    <a:solidFill>
                      <a:schemeClr val="bg1">
                        <a:lumMod val="10000"/>
                        <a:lumOff val="90000"/>
                      </a:schemeClr>
                    </a:solidFill>
                  </a:tcPr>
                </a:tc>
                <a:tc>
                  <a:txBody>
                    <a:bodyPr/>
                    <a:lstStyle/>
                    <a:p>
                      <a:pPr algn="ctr"/>
                      <a:r>
                        <a:rPr lang="en-US" sz="1800" dirty="0">
                          <a:solidFill>
                            <a:schemeClr val="tx1">
                              <a:lumMod val="75000"/>
                            </a:schemeClr>
                          </a:solidFill>
                          <a:latin typeface="Arial" panose="020B0604020202020204" pitchFamily="34" charset="0"/>
                          <a:cs typeface="Arial" panose="020B0604020202020204" pitchFamily="34" charset="0"/>
                        </a:rPr>
                        <a:t>82</a:t>
                      </a:r>
                    </a:p>
                  </a:txBody>
                  <a:tcPr>
                    <a:solidFill>
                      <a:schemeClr val="bg1">
                        <a:lumMod val="10000"/>
                        <a:lumOff val="90000"/>
                      </a:schemeClr>
                    </a:solidFill>
                  </a:tcPr>
                </a:tc>
                <a:tc>
                  <a:txBody>
                    <a:bodyPr/>
                    <a:lstStyle/>
                    <a:p>
                      <a:pPr algn="ctr"/>
                      <a:r>
                        <a:rPr lang="en-US" sz="1800" dirty="0">
                          <a:solidFill>
                            <a:schemeClr val="tx1">
                              <a:lumMod val="75000"/>
                            </a:schemeClr>
                          </a:solidFill>
                          <a:latin typeface="Arial" panose="020B0604020202020204" pitchFamily="34" charset="0"/>
                          <a:cs typeface="Arial" panose="020B0604020202020204" pitchFamily="34" charset="0"/>
                        </a:rPr>
                        <a:t>81</a:t>
                      </a:r>
                    </a:p>
                  </a:txBody>
                  <a:tcPr>
                    <a:solidFill>
                      <a:schemeClr val="bg1">
                        <a:lumMod val="10000"/>
                        <a:lumOff val="90000"/>
                      </a:schemeClr>
                    </a:solidFill>
                  </a:tcPr>
                </a:tc>
                <a:tc>
                  <a:txBody>
                    <a:bodyPr/>
                    <a:lstStyle/>
                    <a:p>
                      <a:pPr algn="ctr"/>
                      <a:endParaRPr lang="en-US" sz="1800" b="0" u="none" dirty="0">
                        <a:solidFill>
                          <a:schemeClr val="tx1">
                            <a:lumMod val="75000"/>
                          </a:schemeClr>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03"/>
                  </a:ext>
                </a:extLst>
              </a:tr>
              <a:tr h="389493">
                <a:tc>
                  <a:txBody>
                    <a:bodyPr/>
                    <a:lstStyle/>
                    <a:p>
                      <a:pPr algn="ctr"/>
                      <a:r>
                        <a:rPr lang="en-US" sz="1800" b="1" i="1" dirty="0">
                          <a:solidFill>
                            <a:schemeClr val="tx1"/>
                          </a:solidFill>
                          <a:latin typeface="Arial" panose="020B0604020202020204" pitchFamily="34" charset="0"/>
                          <a:cs typeface="Arial" panose="020B0604020202020204" pitchFamily="34" charset="0"/>
                        </a:rPr>
                        <a:t>Cases (</a:t>
                      </a:r>
                      <a:r>
                        <a:rPr lang="en-US" sz="1800" b="1" i="1" u="sng" dirty="0">
                          <a:solidFill>
                            <a:schemeClr val="accent1"/>
                          </a:solidFill>
                          <a:latin typeface="Arial" panose="020B0604020202020204" pitchFamily="34" charset="0"/>
                          <a:cs typeface="Arial" panose="020B0604020202020204" pitchFamily="34" charset="0"/>
                        </a:rPr>
                        <a:t>19</a:t>
                      </a:r>
                      <a:r>
                        <a:rPr lang="en-US" sz="1800" b="1" i="1" dirty="0">
                          <a:solidFill>
                            <a:schemeClr val="tx1"/>
                          </a:solidFill>
                          <a:latin typeface="Arial" panose="020B0604020202020204" pitchFamily="34" charset="0"/>
                          <a:cs typeface="Arial" panose="020B0604020202020204" pitchFamily="34" charset="0"/>
                        </a:rPr>
                        <a:t>)</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10</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9</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6</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13</a:t>
                      </a:r>
                    </a:p>
                  </a:txBody>
                  <a:tcPr>
                    <a:solidFill>
                      <a:schemeClr val="bg1">
                        <a:lumMod val="10000"/>
                        <a:lumOff val="90000"/>
                      </a:schemeClr>
                    </a:solidFill>
                  </a:tcPr>
                </a:tc>
                <a:tc>
                  <a:txBody>
                    <a:bodyPr/>
                    <a:lstStyle/>
                    <a:p>
                      <a:pPr algn="ctr"/>
                      <a:r>
                        <a:rPr lang="en-US" sz="1800" b="0" i="1" u="none" dirty="0">
                          <a:solidFill>
                            <a:schemeClr val="tx1">
                              <a:lumMod val="75000"/>
                            </a:schemeClr>
                          </a:solidFill>
                          <a:latin typeface="Arial" panose="020B0604020202020204" pitchFamily="34" charset="0"/>
                          <a:cs typeface="Arial" panose="020B0604020202020204" pitchFamily="34" charset="0"/>
                        </a:rPr>
                        <a:t>12</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i="1" dirty="0">
                        <a:solidFill>
                          <a:schemeClr val="tx1">
                            <a:lumMod val="75000"/>
                          </a:schemeClr>
                        </a:solidFill>
                        <a:latin typeface="Arial" panose="020B0604020202020204" pitchFamily="34" charset="0"/>
                        <a:cs typeface="Arial" panose="020B0604020202020204" pitchFamily="34" charset="0"/>
                      </a:endParaRPr>
                    </a:p>
                  </a:txBody>
                  <a:tcPr>
                    <a:solidFill>
                      <a:schemeClr val="tx2">
                        <a:lumMod val="50000"/>
                      </a:schemeClr>
                    </a:solidFill>
                  </a:tcPr>
                </a:tc>
                <a:tc>
                  <a:txBody>
                    <a:bodyPr/>
                    <a:lstStyle/>
                    <a:p>
                      <a:pPr algn="ctr"/>
                      <a:r>
                        <a:rPr lang="en-US" sz="1800" i="1" dirty="0">
                          <a:solidFill>
                            <a:schemeClr val="tx1">
                              <a:lumMod val="75000"/>
                            </a:schemeClr>
                          </a:solidFill>
                          <a:latin typeface="Arial" panose="020B0604020202020204" pitchFamily="34" charset="0"/>
                          <a:cs typeface="Arial" panose="020B0604020202020204" pitchFamily="34" charset="0"/>
                        </a:rPr>
                        <a:t>12</a:t>
                      </a:r>
                    </a:p>
                  </a:txBody>
                  <a:tcPr>
                    <a:solidFill>
                      <a:schemeClr val="bg1">
                        <a:lumMod val="10000"/>
                        <a:lumOff val="90000"/>
                      </a:schemeClr>
                    </a:solidFill>
                  </a:tcPr>
                </a:tc>
                <a:tc>
                  <a:txBody>
                    <a:bodyPr/>
                    <a:lstStyle/>
                    <a:p>
                      <a:pPr algn="ctr"/>
                      <a:r>
                        <a:rPr lang="en-US" sz="1800" i="1" dirty="0">
                          <a:solidFill>
                            <a:schemeClr val="tx1">
                              <a:lumMod val="75000"/>
                            </a:schemeClr>
                          </a:solidFill>
                          <a:latin typeface="Arial" panose="020B0604020202020204" pitchFamily="34" charset="0"/>
                          <a:cs typeface="Arial" panose="020B0604020202020204" pitchFamily="34" charset="0"/>
                        </a:rPr>
                        <a:t>10</a:t>
                      </a:r>
                    </a:p>
                  </a:txBody>
                  <a:tcPr>
                    <a:solidFill>
                      <a:schemeClr val="bg1">
                        <a:lumMod val="10000"/>
                        <a:lumOff val="90000"/>
                      </a:schemeClr>
                    </a:solidFill>
                  </a:tcPr>
                </a:tc>
                <a:tc>
                  <a:txBody>
                    <a:bodyPr/>
                    <a:lstStyle/>
                    <a:p>
                      <a:pPr algn="ctr"/>
                      <a:endParaRPr lang="en-US" sz="1800" i="1" dirty="0">
                        <a:solidFill>
                          <a:schemeClr val="tx1">
                            <a:lumMod val="75000"/>
                          </a:schemeClr>
                        </a:solidFill>
                        <a:latin typeface="Arial" panose="020B0604020202020204" pitchFamily="34" charset="0"/>
                        <a:cs typeface="Arial" panose="020B0604020202020204" pitchFamily="34" charset="0"/>
                      </a:endParaRPr>
                    </a:p>
                  </a:txBody>
                  <a:tcPr>
                    <a:solidFill>
                      <a:schemeClr val="bg1">
                        <a:lumMod val="10000"/>
                        <a:lumOff val="90000"/>
                      </a:schemeClr>
                    </a:solidFill>
                  </a:tcPr>
                </a:tc>
                <a:tc>
                  <a:txBody>
                    <a:bodyPr/>
                    <a:lstStyle/>
                    <a:p>
                      <a:pPr algn="ctr"/>
                      <a:endParaRPr lang="en-US" sz="1800" i="1" dirty="0">
                        <a:solidFill>
                          <a:schemeClr val="tx1">
                            <a:lumMod val="75000"/>
                          </a:schemeClr>
                        </a:solidFill>
                        <a:latin typeface="Arial" panose="020B0604020202020204" pitchFamily="34" charset="0"/>
                        <a:cs typeface="Arial" panose="020B0604020202020204" pitchFamily="34" charset="0"/>
                      </a:endParaRPr>
                    </a:p>
                  </a:txBody>
                  <a:tcPr>
                    <a:solidFill>
                      <a:schemeClr val="bg1">
                        <a:lumMod val="10000"/>
                        <a:lumOff val="90000"/>
                      </a:schemeClr>
                    </a:solidFill>
                  </a:tcPr>
                </a:tc>
                <a:tc>
                  <a:txBody>
                    <a:bodyPr/>
                    <a:lstStyle/>
                    <a:p>
                      <a:pPr algn="ctr"/>
                      <a:endParaRPr lang="en-US" sz="1800" b="0" i="1" u="none" dirty="0">
                        <a:solidFill>
                          <a:schemeClr val="tx1">
                            <a:lumMod val="75000"/>
                          </a:schemeClr>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04"/>
                  </a:ext>
                </a:extLst>
              </a:tr>
              <a:tr h="389493">
                <a:tc>
                  <a:txBody>
                    <a:bodyPr/>
                    <a:lstStyle/>
                    <a:p>
                      <a:pPr algn="ctr"/>
                      <a:r>
                        <a:rPr lang="en-US" sz="2000" b="1" dirty="0">
                          <a:solidFill>
                            <a:schemeClr val="tx1"/>
                          </a:solidFill>
                          <a:latin typeface="Arial" panose="020B0604020202020204" pitchFamily="34" charset="0"/>
                          <a:cs typeface="Arial" panose="020B0604020202020204" pitchFamily="34" charset="0"/>
                        </a:rPr>
                        <a:t>GMC (</a:t>
                      </a:r>
                      <a:r>
                        <a:rPr lang="en-US" sz="2000" b="1" i="0" u="sng" dirty="0">
                          <a:solidFill>
                            <a:schemeClr val="accent1"/>
                          </a:solidFill>
                          <a:latin typeface="Arial" panose="020B0604020202020204" pitchFamily="34" charset="0"/>
                          <a:cs typeface="Arial" panose="020B0604020202020204" pitchFamily="34" charset="0"/>
                        </a:rPr>
                        <a:t>18</a:t>
                      </a: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2</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6</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16</a:t>
                      </a:r>
                    </a:p>
                  </a:txBody>
                  <a:tcPr>
                    <a:solidFill>
                      <a:schemeClr val="bg1">
                        <a:lumMod val="10000"/>
                        <a:lumOff val="90000"/>
                      </a:schemeClr>
                    </a:solidFill>
                  </a:tcPr>
                </a:tc>
                <a:tc>
                  <a:txBody>
                    <a:bodyPr/>
                    <a:lstStyle/>
                    <a:p>
                      <a:pPr algn="ctr"/>
                      <a:r>
                        <a:rPr lang="en-US" sz="1800" b="0" dirty="0">
                          <a:solidFill>
                            <a:schemeClr val="tx1">
                              <a:lumMod val="75000"/>
                            </a:schemeClr>
                          </a:solidFill>
                          <a:latin typeface="Arial" panose="020B0604020202020204" pitchFamily="34" charset="0"/>
                          <a:cs typeface="Arial" panose="020B0604020202020204" pitchFamily="34" charset="0"/>
                        </a:rPr>
                        <a:t>13</a:t>
                      </a:r>
                    </a:p>
                  </a:txBody>
                  <a:tcPr>
                    <a:solidFill>
                      <a:schemeClr val="bg1">
                        <a:lumMod val="10000"/>
                        <a:lumOff val="90000"/>
                      </a:schemeClr>
                    </a:solidFill>
                  </a:tcPr>
                </a:tc>
                <a:tc>
                  <a:txBody>
                    <a:bodyPr/>
                    <a:lstStyle/>
                    <a:p>
                      <a:pPr algn="ctr"/>
                      <a:r>
                        <a:rPr lang="en-US" sz="1800" b="0" u="none" dirty="0">
                          <a:solidFill>
                            <a:schemeClr val="tx1">
                              <a:lumMod val="75000"/>
                            </a:schemeClr>
                          </a:solidFill>
                          <a:latin typeface="Arial" panose="020B0604020202020204" pitchFamily="34" charset="0"/>
                          <a:cs typeface="Arial" panose="020B0604020202020204" pitchFamily="34" charset="0"/>
                        </a:rPr>
                        <a:t>6</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tx1">
                            <a:lumMod val="75000"/>
                          </a:schemeClr>
                        </a:solidFill>
                        <a:latin typeface="Arial" panose="020B0604020202020204" pitchFamily="34" charset="0"/>
                        <a:cs typeface="Arial" panose="020B0604020202020204" pitchFamily="34" charset="0"/>
                      </a:endParaRPr>
                    </a:p>
                  </a:txBody>
                  <a:tcPr>
                    <a:solidFill>
                      <a:schemeClr val="tx2">
                        <a:lumMod val="50000"/>
                      </a:schemeClr>
                    </a:solidFill>
                  </a:tcPr>
                </a:tc>
                <a:tc>
                  <a:txBody>
                    <a:bodyPr/>
                    <a:lstStyle/>
                    <a:p>
                      <a:pPr algn="ctr"/>
                      <a:r>
                        <a:rPr lang="en-US" sz="1800" dirty="0">
                          <a:solidFill>
                            <a:schemeClr val="tx1">
                              <a:lumMod val="75000"/>
                            </a:schemeClr>
                          </a:solidFill>
                          <a:latin typeface="Arial" panose="020B0604020202020204" pitchFamily="34" charset="0"/>
                          <a:cs typeface="Arial" panose="020B0604020202020204" pitchFamily="34" charset="0"/>
                        </a:rPr>
                        <a:t>3</a:t>
                      </a:r>
                    </a:p>
                  </a:txBody>
                  <a:tcPr>
                    <a:solidFill>
                      <a:schemeClr val="bg1">
                        <a:lumMod val="10000"/>
                        <a:lumOff val="90000"/>
                      </a:schemeClr>
                    </a:solidFill>
                  </a:tcPr>
                </a:tc>
                <a:tc>
                  <a:txBody>
                    <a:bodyPr/>
                    <a:lstStyle/>
                    <a:p>
                      <a:pPr algn="ctr"/>
                      <a:r>
                        <a:rPr lang="en-US" sz="1800" dirty="0">
                          <a:solidFill>
                            <a:schemeClr val="tx1">
                              <a:lumMod val="75000"/>
                            </a:schemeClr>
                          </a:solidFill>
                          <a:latin typeface="Arial" panose="020B0604020202020204" pitchFamily="34" charset="0"/>
                          <a:cs typeface="Arial" panose="020B0604020202020204" pitchFamily="34" charset="0"/>
                        </a:rPr>
                        <a:t>9</a:t>
                      </a:r>
                    </a:p>
                  </a:txBody>
                  <a:tcPr>
                    <a:solidFill>
                      <a:schemeClr val="bg1">
                        <a:lumMod val="10000"/>
                        <a:lumOff val="90000"/>
                      </a:schemeClr>
                    </a:solidFill>
                  </a:tcPr>
                </a:tc>
                <a:tc>
                  <a:txBody>
                    <a:bodyPr/>
                    <a:lstStyle/>
                    <a:p>
                      <a:pPr algn="ctr"/>
                      <a:r>
                        <a:rPr lang="en-US" sz="1800" dirty="0">
                          <a:solidFill>
                            <a:schemeClr val="tx1">
                              <a:lumMod val="75000"/>
                            </a:schemeClr>
                          </a:solidFill>
                          <a:latin typeface="Arial" panose="020B0604020202020204" pitchFamily="34" charset="0"/>
                          <a:cs typeface="Arial" panose="020B0604020202020204" pitchFamily="34" charset="0"/>
                        </a:rPr>
                        <a:t>17</a:t>
                      </a:r>
                    </a:p>
                  </a:txBody>
                  <a:tcPr>
                    <a:solidFill>
                      <a:schemeClr val="bg1">
                        <a:lumMod val="10000"/>
                        <a:lumOff val="90000"/>
                      </a:schemeClr>
                    </a:solidFill>
                  </a:tcPr>
                </a:tc>
                <a:tc>
                  <a:txBody>
                    <a:bodyPr/>
                    <a:lstStyle/>
                    <a:p>
                      <a:pPr algn="ctr"/>
                      <a:r>
                        <a:rPr lang="en-US" sz="1800" b="0" dirty="0">
                          <a:solidFill>
                            <a:schemeClr val="tx1">
                              <a:lumMod val="75000"/>
                            </a:schemeClr>
                          </a:solidFill>
                          <a:latin typeface="Arial" panose="020B0604020202020204" pitchFamily="34" charset="0"/>
                          <a:cs typeface="Arial" panose="020B0604020202020204" pitchFamily="34" charset="0"/>
                        </a:rPr>
                        <a:t>21</a:t>
                      </a:r>
                    </a:p>
                  </a:txBody>
                  <a:tcPr>
                    <a:solidFill>
                      <a:schemeClr val="bg1">
                        <a:lumMod val="10000"/>
                        <a:lumOff val="90000"/>
                      </a:schemeClr>
                    </a:solidFill>
                  </a:tcPr>
                </a:tc>
                <a:tc>
                  <a:txBody>
                    <a:bodyPr/>
                    <a:lstStyle/>
                    <a:p>
                      <a:pPr algn="ctr"/>
                      <a:endParaRPr lang="en-US" sz="1800" b="0" u="none" dirty="0">
                        <a:solidFill>
                          <a:schemeClr val="tx1">
                            <a:lumMod val="75000"/>
                          </a:schemeClr>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05"/>
                  </a:ext>
                </a:extLst>
              </a:tr>
              <a:tr h="500963">
                <a:tc>
                  <a:txBody>
                    <a:bodyPr/>
                    <a:lstStyle/>
                    <a:p>
                      <a:pPr algn="ctr"/>
                      <a:r>
                        <a:rPr lang="en-US" sz="1800" b="1" i="1" dirty="0">
                          <a:solidFill>
                            <a:schemeClr val="tx1"/>
                          </a:solidFill>
                          <a:latin typeface="Arial" panose="020B0604020202020204" pitchFamily="34" charset="0"/>
                          <a:cs typeface="Arial" panose="020B0604020202020204" pitchFamily="34" charset="0"/>
                        </a:rPr>
                        <a:t>Cases (</a:t>
                      </a:r>
                      <a:r>
                        <a:rPr lang="en-US" sz="2000" b="1" i="1" u="sng" dirty="0">
                          <a:solidFill>
                            <a:schemeClr val="accent1"/>
                          </a:solidFill>
                          <a:latin typeface="Arial" panose="020B0604020202020204" pitchFamily="34" charset="0"/>
                          <a:cs typeface="Arial" panose="020B0604020202020204" pitchFamily="34" charset="0"/>
                        </a:rPr>
                        <a:t>20</a:t>
                      </a:r>
                      <a:r>
                        <a:rPr lang="en-US" sz="1800" b="1" i="1" dirty="0">
                          <a:solidFill>
                            <a:schemeClr val="tx1"/>
                          </a:solidFill>
                          <a:latin typeface="Arial" panose="020B0604020202020204" pitchFamily="34" charset="0"/>
                          <a:cs typeface="Arial" panose="020B0604020202020204" pitchFamily="34" charset="0"/>
                        </a:rPr>
                        <a:t>)</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9</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13</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18</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11</a:t>
                      </a:r>
                    </a:p>
                  </a:txBody>
                  <a:tcPr>
                    <a:solidFill>
                      <a:schemeClr val="bg1">
                        <a:lumMod val="10000"/>
                        <a:lumOff val="90000"/>
                      </a:schemeClr>
                    </a:solidFill>
                  </a:tcPr>
                </a:tc>
                <a:tc>
                  <a:txBody>
                    <a:bodyPr/>
                    <a:lstStyle/>
                    <a:p>
                      <a:pPr algn="ctr"/>
                      <a:r>
                        <a:rPr lang="en-US" sz="1800" b="0" i="1" u="none" dirty="0">
                          <a:solidFill>
                            <a:schemeClr val="tx1">
                              <a:lumMod val="75000"/>
                            </a:schemeClr>
                          </a:solidFill>
                          <a:latin typeface="Arial" panose="020B0604020202020204" pitchFamily="34" charset="0"/>
                          <a:cs typeface="Arial" panose="020B0604020202020204" pitchFamily="34" charset="0"/>
                        </a:rPr>
                        <a:t>0</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i="1" dirty="0">
                        <a:solidFill>
                          <a:schemeClr val="tx1">
                            <a:lumMod val="75000"/>
                          </a:schemeClr>
                        </a:solidFill>
                        <a:latin typeface="Arial" panose="020B0604020202020204" pitchFamily="34" charset="0"/>
                        <a:cs typeface="Arial" panose="020B0604020202020204" pitchFamily="34" charset="0"/>
                      </a:endParaRPr>
                    </a:p>
                  </a:txBody>
                  <a:tcPr>
                    <a:solidFill>
                      <a:schemeClr val="tx2">
                        <a:lumMod val="50000"/>
                      </a:schemeClr>
                    </a:solidFill>
                  </a:tcPr>
                </a:tc>
                <a:tc>
                  <a:txBody>
                    <a:bodyPr/>
                    <a:lstStyle/>
                    <a:p>
                      <a:pPr algn="ctr"/>
                      <a:r>
                        <a:rPr lang="en-US" sz="1800" i="1" dirty="0">
                          <a:solidFill>
                            <a:schemeClr val="tx1">
                              <a:lumMod val="75000"/>
                            </a:schemeClr>
                          </a:solidFill>
                          <a:latin typeface="Arial" panose="020B0604020202020204" pitchFamily="34" charset="0"/>
                          <a:cs typeface="Arial" panose="020B0604020202020204" pitchFamily="34" charset="0"/>
                        </a:rPr>
                        <a:t>14</a:t>
                      </a:r>
                    </a:p>
                  </a:txBody>
                  <a:tcPr>
                    <a:solidFill>
                      <a:schemeClr val="bg1">
                        <a:lumMod val="10000"/>
                        <a:lumOff val="90000"/>
                      </a:schemeClr>
                    </a:solidFill>
                  </a:tcPr>
                </a:tc>
                <a:tc>
                  <a:txBody>
                    <a:bodyPr/>
                    <a:lstStyle/>
                    <a:p>
                      <a:pPr algn="ctr"/>
                      <a:r>
                        <a:rPr lang="en-US" sz="1800" i="1" dirty="0">
                          <a:solidFill>
                            <a:schemeClr val="tx1">
                              <a:lumMod val="75000"/>
                            </a:schemeClr>
                          </a:solidFill>
                          <a:latin typeface="Arial" panose="020B0604020202020204" pitchFamily="34" charset="0"/>
                          <a:cs typeface="Arial" panose="020B0604020202020204" pitchFamily="34" charset="0"/>
                        </a:rPr>
                        <a:t>12</a:t>
                      </a:r>
                    </a:p>
                  </a:txBody>
                  <a:tcPr>
                    <a:solidFill>
                      <a:schemeClr val="bg1">
                        <a:lumMod val="10000"/>
                        <a:lumOff val="90000"/>
                      </a:schemeClr>
                    </a:solidFill>
                  </a:tcPr>
                </a:tc>
                <a:tc>
                  <a:txBody>
                    <a:bodyPr/>
                    <a:lstStyle/>
                    <a:p>
                      <a:pPr algn="ctr"/>
                      <a:r>
                        <a:rPr lang="en-US" sz="1800" i="1" dirty="0">
                          <a:solidFill>
                            <a:schemeClr val="tx1">
                              <a:lumMod val="75000"/>
                            </a:schemeClr>
                          </a:solidFill>
                          <a:latin typeface="Arial" panose="020B0604020202020204" pitchFamily="34" charset="0"/>
                          <a:cs typeface="Arial" panose="020B0604020202020204" pitchFamily="34" charset="0"/>
                        </a:rPr>
                        <a:t>12</a:t>
                      </a:r>
                    </a:p>
                  </a:txBody>
                  <a:tcPr>
                    <a:solidFill>
                      <a:schemeClr val="bg1">
                        <a:lumMod val="10000"/>
                        <a:lumOff val="90000"/>
                      </a:schemeClr>
                    </a:solidFill>
                  </a:tcPr>
                </a:tc>
                <a:tc>
                  <a:txBody>
                    <a:bodyPr/>
                    <a:lstStyle/>
                    <a:p>
                      <a:pPr algn="ctr"/>
                      <a:r>
                        <a:rPr lang="en-US" sz="1800" i="1" dirty="0">
                          <a:solidFill>
                            <a:schemeClr val="tx1">
                              <a:lumMod val="75000"/>
                            </a:schemeClr>
                          </a:solidFill>
                          <a:latin typeface="Arial" panose="020B0604020202020204" pitchFamily="34" charset="0"/>
                          <a:cs typeface="Arial" panose="020B0604020202020204" pitchFamily="34" charset="0"/>
                        </a:rPr>
                        <a:t>9</a:t>
                      </a:r>
                    </a:p>
                  </a:txBody>
                  <a:tcPr>
                    <a:solidFill>
                      <a:schemeClr val="bg1">
                        <a:lumMod val="10000"/>
                        <a:lumOff val="90000"/>
                      </a:schemeClr>
                    </a:solidFill>
                  </a:tcPr>
                </a:tc>
                <a:tc>
                  <a:txBody>
                    <a:bodyPr/>
                    <a:lstStyle/>
                    <a:p>
                      <a:pPr algn="ctr"/>
                      <a:endParaRPr lang="en-US" sz="1800" b="0" i="1" u="none" dirty="0">
                        <a:solidFill>
                          <a:schemeClr val="tx1">
                            <a:lumMod val="75000"/>
                          </a:schemeClr>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06"/>
                  </a:ext>
                </a:extLst>
              </a:tr>
              <a:tr h="409336">
                <a:tc>
                  <a:txBody>
                    <a:bodyPr/>
                    <a:lstStyle/>
                    <a:p>
                      <a:pPr algn="ctr"/>
                      <a:r>
                        <a:rPr lang="en-US" sz="2000" b="1" dirty="0">
                          <a:solidFill>
                            <a:schemeClr val="tx1"/>
                          </a:solidFill>
                          <a:latin typeface="Arial" panose="020B0604020202020204" pitchFamily="34" charset="0"/>
                          <a:cs typeface="Arial" panose="020B0604020202020204" pitchFamily="34" charset="0"/>
                        </a:rPr>
                        <a:t>CHP (</a:t>
                      </a:r>
                      <a:r>
                        <a:rPr lang="en-US" sz="2000" b="1" u="sng" dirty="0">
                          <a:solidFill>
                            <a:schemeClr val="accent1"/>
                          </a:solidFill>
                          <a:latin typeface="Arial" panose="020B0604020202020204" pitchFamily="34" charset="0"/>
                          <a:cs typeface="Arial" panose="020B0604020202020204" pitchFamily="34" charset="0"/>
                        </a:rPr>
                        <a:t>49</a:t>
                      </a: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29</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38</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38</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37</a:t>
                      </a:r>
                    </a:p>
                  </a:txBody>
                  <a:tcPr>
                    <a:solidFill>
                      <a:schemeClr val="bg1">
                        <a:lumMod val="10000"/>
                        <a:lumOff val="90000"/>
                      </a:schemeClr>
                    </a:solidFill>
                  </a:tcPr>
                </a:tc>
                <a:tc>
                  <a:txBody>
                    <a:bodyPr/>
                    <a:lstStyle/>
                    <a:p>
                      <a:pPr algn="ctr"/>
                      <a:r>
                        <a:rPr lang="en-US" sz="1800" b="0" u="none" dirty="0">
                          <a:solidFill>
                            <a:schemeClr val="tx1">
                              <a:lumMod val="75000"/>
                            </a:schemeClr>
                          </a:solidFill>
                          <a:latin typeface="Arial" panose="020B0604020202020204" pitchFamily="34" charset="0"/>
                          <a:cs typeface="Arial" panose="020B0604020202020204" pitchFamily="34" charset="0"/>
                        </a:rPr>
                        <a:t>17</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tx1">
                            <a:lumMod val="75000"/>
                          </a:schemeClr>
                        </a:solidFill>
                        <a:latin typeface="Arial" panose="020B0604020202020204" pitchFamily="34" charset="0"/>
                        <a:cs typeface="Arial" panose="020B0604020202020204" pitchFamily="34" charset="0"/>
                      </a:endParaRPr>
                    </a:p>
                  </a:txBody>
                  <a:tcPr>
                    <a:solidFill>
                      <a:schemeClr val="tx2">
                        <a:lumMod val="50000"/>
                      </a:schemeClr>
                    </a:solidFill>
                  </a:tcPr>
                </a:tc>
                <a:tc>
                  <a:txBody>
                    <a:bodyPr/>
                    <a:lstStyle/>
                    <a:p>
                      <a:pPr algn="ctr"/>
                      <a:r>
                        <a:rPr lang="en-US" sz="1800" dirty="0">
                          <a:solidFill>
                            <a:schemeClr val="tx1">
                              <a:lumMod val="75000"/>
                            </a:schemeClr>
                          </a:solidFill>
                          <a:latin typeface="Arial" panose="020B0604020202020204" pitchFamily="34" charset="0"/>
                          <a:cs typeface="Arial" panose="020B0604020202020204" pitchFamily="34" charset="0"/>
                        </a:rPr>
                        <a:t>35</a:t>
                      </a:r>
                    </a:p>
                  </a:txBody>
                  <a:tcPr>
                    <a:solidFill>
                      <a:schemeClr val="bg1">
                        <a:lumMod val="10000"/>
                        <a:lumOff val="90000"/>
                      </a:schemeClr>
                    </a:solidFill>
                  </a:tcPr>
                </a:tc>
                <a:tc>
                  <a:txBody>
                    <a:bodyPr/>
                    <a:lstStyle/>
                    <a:p>
                      <a:pPr algn="ctr"/>
                      <a:r>
                        <a:rPr lang="en-US" sz="1800" dirty="0">
                          <a:solidFill>
                            <a:schemeClr val="tx1">
                              <a:lumMod val="75000"/>
                            </a:schemeClr>
                          </a:solidFill>
                          <a:latin typeface="Arial" panose="020B0604020202020204" pitchFamily="34" charset="0"/>
                          <a:cs typeface="Arial" panose="020B0604020202020204" pitchFamily="34" charset="0"/>
                        </a:rPr>
                        <a:t>38</a:t>
                      </a:r>
                    </a:p>
                  </a:txBody>
                  <a:tcPr>
                    <a:solidFill>
                      <a:schemeClr val="bg1">
                        <a:lumMod val="10000"/>
                        <a:lumOff val="90000"/>
                      </a:schemeClr>
                    </a:solidFill>
                  </a:tcPr>
                </a:tc>
                <a:tc>
                  <a:txBody>
                    <a:bodyPr/>
                    <a:lstStyle/>
                    <a:p>
                      <a:pPr algn="ctr"/>
                      <a:r>
                        <a:rPr lang="en-US" sz="1800" dirty="0">
                          <a:solidFill>
                            <a:schemeClr val="tx1">
                              <a:lumMod val="75000"/>
                            </a:schemeClr>
                          </a:solidFill>
                          <a:latin typeface="Arial" panose="020B0604020202020204" pitchFamily="34" charset="0"/>
                          <a:cs typeface="Arial" panose="020B0604020202020204" pitchFamily="34" charset="0"/>
                        </a:rPr>
                        <a:t>39</a:t>
                      </a:r>
                    </a:p>
                  </a:txBody>
                  <a:tcPr>
                    <a:solidFill>
                      <a:schemeClr val="bg1">
                        <a:lumMod val="10000"/>
                        <a:lumOff val="90000"/>
                      </a:schemeClr>
                    </a:solidFill>
                  </a:tcPr>
                </a:tc>
                <a:tc>
                  <a:txBody>
                    <a:bodyPr/>
                    <a:lstStyle/>
                    <a:p>
                      <a:pPr algn="ctr"/>
                      <a:r>
                        <a:rPr lang="en-US" sz="1800" dirty="0">
                          <a:solidFill>
                            <a:schemeClr val="tx1">
                              <a:lumMod val="75000"/>
                            </a:schemeClr>
                          </a:solidFill>
                          <a:latin typeface="Arial" panose="020B0604020202020204" pitchFamily="34" charset="0"/>
                          <a:cs typeface="Arial" panose="020B0604020202020204" pitchFamily="34" charset="0"/>
                        </a:rPr>
                        <a:t>44</a:t>
                      </a:r>
                    </a:p>
                  </a:txBody>
                  <a:tcPr>
                    <a:solidFill>
                      <a:schemeClr val="bg1">
                        <a:lumMod val="10000"/>
                        <a:lumOff val="90000"/>
                      </a:schemeClr>
                    </a:solidFill>
                  </a:tcPr>
                </a:tc>
                <a:tc>
                  <a:txBody>
                    <a:bodyPr/>
                    <a:lstStyle/>
                    <a:p>
                      <a:pPr algn="ctr"/>
                      <a:endParaRPr lang="en-US" sz="1800" b="0" u="none" dirty="0">
                        <a:solidFill>
                          <a:schemeClr val="tx1">
                            <a:lumMod val="75000"/>
                          </a:schemeClr>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07"/>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1" dirty="0">
                          <a:solidFill>
                            <a:schemeClr val="tx1"/>
                          </a:solidFill>
                          <a:latin typeface="Arial" panose="020B0604020202020204" pitchFamily="34" charset="0"/>
                          <a:cs typeface="Arial" panose="020B0604020202020204" pitchFamily="34" charset="0"/>
                        </a:rPr>
                        <a:t>Cases (</a:t>
                      </a:r>
                      <a:r>
                        <a:rPr lang="en-US" sz="1800" b="1" i="1" u="sng" dirty="0">
                          <a:solidFill>
                            <a:schemeClr val="accent1"/>
                          </a:solidFill>
                          <a:latin typeface="Arial" panose="020B0604020202020204" pitchFamily="34" charset="0"/>
                          <a:cs typeface="Arial" panose="020B0604020202020204" pitchFamily="34" charset="0"/>
                        </a:rPr>
                        <a:t>19</a:t>
                      </a:r>
                      <a:r>
                        <a:rPr lang="en-US" sz="1800" b="1" i="1" dirty="0">
                          <a:solidFill>
                            <a:schemeClr val="tx1"/>
                          </a:solidFill>
                          <a:latin typeface="Arial" panose="020B0604020202020204" pitchFamily="34" charset="0"/>
                          <a:cs typeface="Arial" panose="020B0604020202020204" pitchFamily="34" charset="0"/>
                        </a:rPr>
                        <a:t>)</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6</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3</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11</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18</a:t>
                      </a:r>
                    </a:p>
                  </a:txBody>
                  <a:tcPr>
                    <a:solidFill>
                      <a:schemeClr val="bg1">
                        <a:lumMod val="10000"/>
                        <a:lumOff val="90000"/>
                      </a:schemeClr>
                    </a:solidFill>
                  </a:tcPr>
                </a:tc>
                <a:tc>
                  <a:txBody>
                    <a:bodyPr/>
                    <a:lstStyle/>
                    <a:p>
                      <a:pPr algn="ctr"/>
                      <a:r>
                        <a:rPr lang="en-US" sz="1800" b="0" i="1" u="none" dirty="0">
                          <a:solidFill>
                            <a:schemeClr val="tx1">
                              <a:lumMod val="75000"/>
                            </a:schemeClr>
                          </a:solidFill>
                          <a:latin typeface="Arial" panose="020B0604020202020204" pitchFamily="34" charset="0"/>
                          <a:cs typeface="Arial" panose="020B0604020202020204" pitchFamily="34" charset="0"/>
                        </a:rPr>
                        <a:t>18</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i="1" dirty="0">
                        <a:solidFill>
                          <a:schemeClr val="tx1">
                            <a:lumMod val="75000"/>
                          </a:schemeClr>
                        </a:solidFill>
                        <a:latin typeface="Arial" panose="020B0604020202020204" pitchFamily="34" charset="0"/>
                        <a:cs typeface="Arial" panose="020B0604020202020204" pitchFamily="34" charset="0"/>
                      </a:endParaRPr>
                    </a:p>
                  </a:txBody>
                  <a:tcPr>
                    <a:solidFill>
                      <a:schemeClr val="tx2">
                        <a:lumMod val="50000"/>
                      </a:schemeClr>
                    </a:solidFill>
                  </a:tcPr>
                </a:tc>
                <a:tc>
                  <a:txBody>
                    <a:bodyPr/>
                    <a:lstStyle/>
                    <a:p>
                      <a:pPr algn="ctr"/>
                      <a:r>
                        <a:rPr lang="en-US" sz="1800" i="1" dirty="0">
                          <a:solidFill>
                            <a:schemeClr val="tx1">
                              <a:lumMod val="75000"/>
                            </a:schemeClr>
                          </a:solidFill>
                          <a:latin typeface="Arial" panose="020B0604020202020204" pitchFamily="34" charset="0"/>
                          <a:cs typeface="Arial" panose="020B0604020202020204" pitchFamily="34" charset="0"/>
                        </a:rPr>
                        <a:t>11</a:t>
                      </a:r>
                    </a:p>
                  </a:txBody>
                  <a:tcPr>
                    <a:solidFill>
                      <a:schemeClr val="bg1">
                        <a:lumMod val="10000"/>
                        <a:lumOff val="90000"/>
                      </a:schemeClr>
                    </a:solidFill>
                  </a:tcPr>
                </a:tc>
                <a:tc>
                  <a:txBody>
                    <a:bodyPr/>
                    <a:lstStyle/>
                    <a:p>
                      <a:pPr algn="ctr"/>
                      <a:r>
                        <a:rPr lang="en-US" sz="1800" i="1" dirty="0">
                          <a:solidFill>
                            <a:schemeClr val="tx1">
                              <a:lumMod val="75000"/>
                            </a:schemeClr>
                          </a:solidFill>
                          <a:latin typeface="Arial" panose="020B0604020202020204" pitchFamily="34" charset="0"/>
                          <a:cs typeface="Arial" panose="020B0604020202020204" pitchFamily="34" charset="0"/>
                        </a:rPr>
                        <a:t>7</a:t>
                      </a:r>
                    </a:p>
                  </a:txBody>
                  <a:tcPr>
                    <a:solidFill>
                      <a:schemeClr val="bg1">
                        <a:lumMod val="10000"/>
                        <a:lumOff val="90000"/>
                      </a:schemeClr>
                    </a:solidFill>
                  </a:tcPr>
                </a:tc>
                <a:tc>
                  <a:txBody>
                    <a:bodyPr/>
                    <a:lstStyle/>
                    <a:p>
                      <a:pPr algn="ctr"/>
                      <a:r>
                        <a:rPr lang="en-US" sz="1800" i="1" dirty="0">
                          <a:solidFill>
                            <a:schemeClr val="tx1">
                              <a:lumMod val="75000"/>
                            </a:schemeClr>
                          </a:solidFill>
                          <a:latin typeface="Arial" panose="020B0604020202020204" pitchFamily="34" charset="0"/>
                          <a:cs typeface="Arial" panose="020B0604020202020204" pitchFamily="34" charset="0"/>
                        </a:rPr>
                        <a:t>11</a:t>
                      </a:r>
                    </a:p>
                  </a:txBody>
                  <a:tcPr>
                    <a:solidFill>
                      <a:schemeClr val="bg1">
                        <a:lumMod val="10000"/>
                        <a:lumOff val="90000"/>
                      </a:schemeClr>
                    </a:solidFill>
                  </a:tcPr>
                </a:tc>
                <a:tc>
                  <a:txBody>
                    <a:bodyPr/>
                    <a:lstStyle/>
                    <a:p>
                      <a:pPr algn="ctr"/>
                      <a:r>
                        <a:rPr lang="en-US" sz="1800" i="1" dirty="0">
                          <a:solidFill>
                            <a:schemeClr val="tx1">
                              <a:lumMod val="75000"/>
                            </a:schemeClr>
                          </a:solidFill>
                          <a:latin typeface="Arial" panose="020B0604020202020204" pitchFamily="34" charset="0"/>
                          <a:cs typeface="Arial" panose="020B0604020202020204" pitchFamily="34" charset="0"/>
                        </a:rPr>
                        <a:t>16</a:t>
                      </a:r>
                    </a:p>
                  </a:txBody>
                  <a:tcPr>
                    <a:solidFill>
                      <a:schemeClr val="bg1">
                        <a:lumMod val="10000"/>
                        <a:lumOff val="90000"/>
                      </a:schemeClr>
                    </a:solidFill>
                  </a:tcPr>
                </a:tc>
                <a:tc>
                  <a:txBody>
                    <a:bodyPr/>
                    <a:lstStyle/>
                    <a:p>
                      <a:pPr algn="ctr"/>
                      <a:endParaRPr lang="en-US" sz="1800" b="0" i="1" u="none" dirty="0">
                        <a:solidFill>
                          <a:schemeClr val="tx1">
                            <a:lumMod val="75000"/>
                          </a:schemeClr>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08"/>
                  </a:ext>
                </a:extLst>
              </a:tr>
              <a:tr h="418343">
                <a:tc>
                  <a:txBody>
                    <a:bodyPr/>
                    <a:lstStyle/>
                    <a:p>
                      <a:pPr algn="ctr"/>
                      <a:r>
                        <a:rPr lang="en-US" sz="2000" b="1" dirty="0">
                          <a:solidFill>
                            <a:schemeClr val="tx1"/>
                          </a:solidFill>
                          <a:latin typeface="Arial" panose="020B0604020202020204" pitchFamily="34" charset="0"/>
                          <a:cs typeface="Arial" panose="020B0604020202020204" pitchFamily="34" charset="0"/>
                        </a:rPr>
                        <a:t>CHL (</a:t>
                      </a:r>
                      <a:r>
                        <a:rPr lang="en-US" sz="2000" b="1" i="0" u="sng" dirty="0">
                          <a:solidFill>
                            <a:schemeClr val="accent1"/>
                          </a:solidFill>
                          <a:latin typeface="Arial" panose="020B0604020202020204" pitchFamily="34" charset="0"/>
                          <a:cs typeface="Arial" panose="020B0604020202020204" pitchFamily="34" charset="0"/>
                        </a:rPr>
                        <a:t>18</a:t>
                      </a: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7</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15</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15</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13</a:t>
                      </a:r>
                    </a:p>
                  </a:txBody>
                  <a:tcPr>
                    <a:solidFill>
                      <a:schemeClr val="bg1">
                        <a:lumMod val="10000"/>
                        <a:lumOff val="90000"/>
                      </a:schemeClr>
                    </a:solidFill>
                  </a:tcPr>
                </a:tc>
                <a:tc>
                  <a:txBody>
                    <a:bodyPr/>
                    <a:lstStyle/>
                    <a:p>
                      <a:pPr algn="ctr"/>
                      <a:r>
                        <a:rPr lang="en-US" sz="1800" b="0" u="none" dirty="0">
                          <a:solidFill>
                            <a:schemeClr val="tx1">
                              <a:lumMod val="75000"/>
                            </a:schemeClr>
                          </a:solidFill>
                          <a:latin typeface="Arial" panose="020B0604020202020204" pitchFamily="34" charset="0"/>
                          <a:cs typeface="Arial" panose="020B0604020202020204" pitchFamily="34" charset="0"/>
                        </a:rPr>
                        <a:t>15</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tx1">
                            <a:lumMod val="75000"/>
                          </a:schemeClr>
                        </a:solidFill>
                        <a:latin typeface="Arial" panose="020B0604020202020204" pitchFamily="34" charset="0"/>
                        <a:cs typeface="Arial" panose="020B0604020202020204" pitchFamily="34" charset="0"/>
                      </a:endParaRPr>
                    </a:p>
                  </a:txBody>
                  <a:tcPr>
                    <a:solidFill>
                      <a:schemeClr val="tx2">
                        <a:lumMod val="50000"/>
                      </a:schemeClr>
                    </a:solidFill>
                  </a:tcPr>
                </a:tc>
                <a:tc>
                  <a:txBody>
                    <a:bodyPr/>
                    <a:lstStyle/>
                    <a:p>
                      <a:pPr algn="ctr"/>
                      <a:r>
                        <a:rPr lang="en-US" sz="1800" dirty="0">
                          <a:solidFill>
                            <a:schemeClr val="tx1">
                              <a:lumMod val="75000"/>
                            </a:schemeClr>
                          </a:solidFill>
                          <a:latin typeface="Arial" panose="020B0604020202020204" pitchFamily="34" charset="0"/>
                          <a:cs typeface="Arial" panose="020B0604020202020204" pitchFamily="34" charset="0"/>
                        </a:rPr>
                        <a:t>14</a:t>
                      </a:r>
                    </a:p>
                  </a:txBody>
                  <a:tcPr>
                    <a:solidFill>
                      <a:schemeClr val="bg1">
                        <a:lumMod val="10000"/>
                        <a:lumOff val="90000"/>
                      </a:schemeClr>
                    </a:solidFill>
                  </a:tcPr>
                </a:tc>
                <a:tc>
                  <a:txBody>
                    <a:bodyPr/>
                    <a:lstStyle/>
                    <a:p>
                      <a:pPr algn="ctr"/>
                      <a:r>
                        <a:rPr lang="en-US" sz="1800" dirty="0">
                          <a:solidFill>
                            <a:schemeClr val="tx1">
                              <a:lumMod val="75000"/>
                            </a:schemeClr>
                          </a:solidFill>
                          <a:latin typeface="Arial" panose="020B0604020202020204" pitchFamily="34" charset="0"/>
                          <a:cs typeface="Arial" panose="020B0604020202020204" pitchFamily="34" charset="0"/>
                        </a:rPr>
                        <a:t>16</a:t>
                      </a:r>
                    </a:p>
                  </a:txBody>
                  <a:tcPr>
                    <a:solidFill>
                      <a:schemeClr val="bg1">
                        <a:lumMod val="10000"/>
                        <a:lumOff val="90000"/>
                      </a:schemeClr>
                    </a:solidFill>
                  </a:tcPr>
                </a:tc>
                <a:tc>
                  <a:txBody>
                    <a:bodyPr/>
                    <a:lstStyle/>
                    <a:p>
                      <a:pPr algn="ctr"/>
                      <a:endParaRPr lang="en-US" sz="1800" dirty="0">
                        <a:solidFill>
                          <a:schemeClr val="tx1">
                            <a:lumMod val="75000"/>
                          </a:schemeClr>
                        </a:solidFill>
                        <a:latin typeface="Arial" panose="020B0604020202020204" pitchFamily="34" charset="0"/>
                        <a:cs typeface="Arial" panose="020B0604020202020204" pitchFamily="34" charset="0"/>
                      </a:endParaRPr>
                    </a:p>
                  </a:txBody>
                  <a:tcPr>
                    <a:solidFill>
                      <a:schemeClr val="bg1">
                        <a:lumMod val="10000"/>
                        <a:lumOff val="90000"/>
                      </a:schemeClr>
                    </a:solidFill>
                  </a:tcPr>
                </a:tc>
                <a:tc>
                  <a:txBody>
                    <a:bodyPr/>
                    <a:lstStyle/>
                    <a:p>
                      <a:pPr algn="ctr"/>
                      <a:endParaRPr lang="en-US" sz="1800" dirty="0">
                        <a:solidFill>
                          <a:schemeClr val="tx1">
                            <a:lumMod val="75000"/>
                          </a:schemeClr>
                        </a:solidFill>
                        <a:latin typeface="Arial" panose="020B0604020202020204" pitchFamily="34" charset="0"/>
                        <a:cs typeface="Arial" panose="020B0604020202020204" pitchFamily="34" charset="0"/>
                      </a:endParaRPr>
                    </a:p>
                  </a:txBody>
                  <a:tcPr>
                    <a:solidFill>
                      <a:schemeClr val="bg1">
                        <a:lumMod val="10000"/>
                        <a:lumOff val="90000"/>
                      </a:schemeClr>
                    </a:solidFill>
                  </a:tcPr>
                </a:tc>
                <a:tc>
                  <a:txBody>
                    <a:bodyPr/>
                    <a:lstStyle/>
                    <a:p>
                      <a:pPr algn="ctr"/>
                      <a:endParaRPr lang="en-US" sz="1800" b="0" u="none" dirty="0">
                        <a:solidFill>
                          <a:schemeClr val="tx1">
                            <a:lumMod val="75000"/>
                          </a:schemeClr>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09"/>
                  </a:ext>
                </a:extLst>
              </a:tr>
              <a:tr h="4770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i="1" dirty="0">
                          <a:solidFill>
                            <a:schemeClr val="tx1"/>
                          </a:solidFill>
                          <a:latin typeface="Arial" panose="020B0604020202020204" pitchFamily="34" charset="0"/>
                          <a:cs typeface="Arial" panose="020B0604020202020204" pitchFamily="34" charset="0"/>
                        </a:rPr>
                        <a:t>cases</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0</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3</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1</a:t>
                      </a:r>
                    </a:p>
                  </a:txBody>
                  <a:tcPr>
                    <a:solidFill>
                      <a:schemeClr val="bg1">
                        <a:lumMod val="10000"/>
                        <a:lumOff val="90000"/>
                      </a:schemeClr>
                    </a:solidFill>
                  </a:tcPr>
                </a:tc>
                <a:tc>
                  <a:txBody>
                    <a:bodyPr/>
                    <a:lstStyle/>
                    <a:p>
                      <a:pPr algn="ctr"/>
                      <a:r>
                        <a:rPr lang="en-US" sz="1800" i="1" dirty="0">
                          <a:latin typeface="Arial" panose="020B0604020202020204" pitchFamily="34" charset="0"/>
                          <a:cs typeface="Arial" panose="020B0604020202020204" pitchFamily="34" charset="0"/>
                        </a:rPr>
                        <a:t>1</a:t>
                      </a:r>
                    </a:p>
                  </a:txBody>
                  <a:tcPr>
                    <a:solidFill>
                      <a:schemeClr val="bg1">
                        <a:lumMod val="10000"/>
                        <a:lumOff val="90000"/>
                      </a:schemeClr>
                    </a:solidFill>
                  </a:tcPr>
                </a:tc>
                <a:tc>
                  <a:txBody>
                    <a:bodyPr/>
                    <a:lstStyle/>
                    <a:p>
                      <a:pPr algn="ctr"/>
                      <a:r>
                        <a:rPr lang="en-US" sz="1800" b="0" i="1" u="none" dirty="0">
                          <a:solidFill>
                            <a:schemeClr val="tx1">
                              <a:lumMod val="75000"/>
                            </a:schemeClr>
                          </a:solidFill>
                          <a:latin typeface="Arial" panose="020B0604020202020204" pitchFamily="34" charset="0"/>
                          <a:cs typeface="Arial" panose="020B0604020202020204" pitchFamily="34" charset="0"/>
                        </a:rPr>
                        <a:t>0</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i="1" dirty="0">
                        <a:solidFill>
                          <a:schemeClr val="tx1">
                            <a:lumMod val="75000"/>
                          </a:schemeClr>
                        </a:solidFill>
                        <a:latin typeface="Arial" panose="020B0604020202020204" pitchFamily="34" charset="0"/>
                        <a:cs typeface="Arial" panose="020B0604020202020204" pitchFamily="34" charset="0"/>
                      </a:endParaRPr>
                    </a:p>
                  </a:txBody>
                  <a:tcPr>
                    <a:solidFill>
                      <a:schemeClr val="tx2">
                        <a:lumMod val="50000"/>
                      </a:schemeClr>
                    </a:solidFill>
                  </a:tcPr>
                </a:tc>
                <a:tc>
                  <a:txBody>
                    <a:bodyPr/>
                    <a:lstStyle/>
                    <a:p>
                      <a:pPr algn="ctr"/>
                      <a:r>
                        <a:rPr lang="en-US" sz="1800" i="1" dirty="0">
                          <a:solidFill>
                            <a:schemeClr val="tx1">
                              <a:lumMod val="75000"/>
                            </a:schemeClr>
                          </a:solidFill>
                          <a:latin typeface="Arial" panose="020B0604020202020204" pitchFamily="34" charset="0"/>
                          <a:cs typeface="Arial" panose="020B0604020202020204" pitchFamily="34" charset="0"/>
                        </a:rPr>
                        <a:t>0</a:t>
                      </a:r>
                    </a:p>
                  </a:txBody>
                  <a:tcPr>
                    <a:solidFill>
                      <a:schemeClr val="bg1">
                        <a:lumMod val="10000"/>
                        <a:lumOff val="90000"/>
                      </a:schemeClr>
                    </a:solidFill>
                  </a:tcPr>
                </a:tc>
                <a:tc>
                  <a:txBody>
                    <a:bodyPr/>
                    <a:lstStyle/>
                    <a:p>
                      <a:pPr algn="ctr"/>
                      <a:r>
                        <a:rPr lang="en-US" sz="1800" i="1" dirty="0">
                          <a:solidFill>
                            <a:schemeClr val="tx1">
                              <a:lumMod val="75000"/>
                            </a:schemeClr>
                          </a:solidFill>
                          <a:latin typeface="Arial" panose="020B0604020202020204" pitchFamily="34" charset="0"/>
                          <a:cs typeface="Arial" panose="020B0604020202020204" pitchFamily="34" charset="0"/>
                        </a:rPr>
                        <a:t>1</a:t>
                      </a:r>
                    </a:p>
                  </a:txBody>
                  <a:tcPr>
                    <a:solidFill>
                      <a:schemeClr val="bg1">
                        <a:lumMod val="10000"/>
                        <a:lumOff val="90000"/>
                      </a:schemeClr>
                    </a:solidFill>
                  </a:tcPr>
                </a:tc>
                <a:tc>
                  <a:txBody>
                    <a:bodyPr/>
                    <a:lstStyle/>
                    <a:p>
                      <a:pPr algn="ctr"/>
                      <a:endParaRPr lang="en-US" sz="1800" i="1" dirty="0">
                        <a:solidFill>
                          <a:schemeClr val="tx1">
                            <a:lumMod val="75000"/>
                          </a:schemeClr>
                        </a:solidFill>
                        <a:latin typeface="Arial" panose="020B0604020202020204" pitchFamily="34" charset="0"/>
                        <a:cs typeface="Arial" panose="020B0604020202020204" pitchFamily="34" charset="0"/>
                      </a:endParaRPr>
                    </a:p>
                  </a:txBody>
                  <a:tcPr>
                    <a:solidFill>
                      <a:schemeClr val="bg1">
                        <a:lumMod val="10000"/>
                        <a:lumOff val="90000"/>
                      </a:schemeClr>
                    </a:solidFill>
                  </a:tcPr>
                </a:tc>
                <a:tc>
                  <a:txBody>
                    <a:bodyPr/>
                    <a:lstStyle/>
                    <a:p>
                      <a:pPr algn="ctr"/>
                      <a:endParaRPr lang="en-US" sz="1800" i="1" dirty="0">
                        <a:solidFill>
                          <a:schemeClr val="tx1">
                            <a:lumMod val="75000"/>
                          </a:schemeClr>
                        </a:solidFill>
                        <a:latin typeface="Arial" panose="020B0604020202020204" pitchFamily="34" charset="0"/>
                        <a:cs typeface="Arial" panose="020B0604020202020204" pitchFamily="34" charset="0"/>
                      </a:endParaRPr>
                    </a:p>
                  </a:txBody>
                  <a:tcPr>
                    <a:solidFill>
                      <a:schemeClr val="bg1">
                        <a:lumMod val="10000"/>
                        <a:lumOff val="90000"/>
                      </a:schemeClr>
                    </a:solidFill>
                  </a:tcPr>
                </a:tc>
                <a:tc>
                  <a:txBody>
                    <a:bodyPr/>
                    <a:lstStyle/>
                    <a:p>
                      <a:pPr algn="ctr"/>
                      <a:endParaRPr lang="en-US" sz="1800" b="0" i="1" u="none" dirty="0">
                        <a:solidFill>
                          <a:schemeClr val="tx1">
                            <a:lumMod val="75000"/>
                          </a:schemeClr>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10"/>
                  </a:ext>
                </a:extLst>
              </a:tr>
              <a:tr h="389493">
                <a:tc>
                  <a:txBody>
                    <a:bodyPr/>
                    <a:lstStyle/>
                    <a:p>
                      <a:pPr algn="ctr"/>
                      <a:r>
                        <a:rPr lang="en-US" sz="2000" b="1" dirty="0">
                          <a:solidFill>
                            <a:schemeClr val="tx1"/>
                          </a:solidFill>
                          <a:latin typeface="Arial" panose="020B0604020202020204" pitchFamily="34" charset="0"/>
                          <a:cs typeface="Arial" panose="020B0604020202020204" pitchFamily="34" charset="0"/>
                        </a:rPr>
                        <a:t>CSH (</a:t>
                      </a:r>
                      <a:r>
                        <a:rPr lang="en-US" sz="2000" b="1" u="sng" dirty="0">
                          <a:solidFill>
                            <a:schemeClr val="accent1"/>
                          </a:solidFill>
                          <a:latin typeface="Arial" panose="020B0604020202020204" pitchFamily="34" charset="0"/>
                          <a:cs typeface="Arial" panose="020B0604020202020204" pitchFamily="34" charset="0"/>
                        </a:rPr>
                        <a:t>35</a:t>
                      </a: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23</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25</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26</a:t>
                      </a:r>
                    </a:p>
                  </a:txBody>
                  <a:tcPr>
                    <a:solidFill>
                      <a:schemeClr val="bg1">
                        <a:lumMod val="10000"/>
                        <a:lumOff val="90000"/>
                      </a:schemeClr>
                    </a:solidFill>
                  </a:tcPr>
                </a:tc>
                <a:tc>
                  <a:txBody>
                    <a:bodyPr/>
                    <a:lstStyle/>
                    <a:p>
                      <a:pPr algn="ctr"/>
                      <a:r>
                        <a:rPr lang="en-US" sz="1800" dirty="0">
                          <a:latin typeface="Arial" panose="020B0604020202020204" pitchFamily="34" charset="0"/>
                          <a:cs typeface="Arial" panose="020B0604020202020204" pitchFamily="34" charset="0"/>
                        </a:rPr>
                        <a:t>26</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u="none" dirty="0">
                          <a:solidFill>
                            <a:schemeClr val="tx1">
                              <a:lumMod val="75000"/>
                            </a:schemeClr>
                          </a:solidFill>
                          <a:latin typeface="Arial" panose="020B0604020202020204" pitchFamily="34" charset="0"/>
                          <a:cs typeface="Arial" panose="020B0604020202020204" pitchFamily="34" charset="0"/>
                        </a:rPr>
                        <a:t>27</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tx1">
                            <a:lumMod val="75000"/>
                          </a:schemeClr>
                        </a:solidFill>
                        <a:latin typeface="Arial" panose="020B0604020202020204" pitchFamily="34" charset="0"/>
                        <a:cs typeface="Arial" panose="020B0604020202020204" pitchFamily="34" charset="0"/>
                      </a:endParaRPr>
                    </a:p>
                  </a:txBody>
                  <a:tcPr>
                    <a:solidFill>
                      <a:schemeClr val="tx2">
                        <a:lumMod val="50000"/>
                      </a:schemeClr>
                    </a:solidFill>
                  </a:tcPr>
                </a:tc>
                <a:tc>
                  <a:txBody>
                    <a:bodyPr/>
                    <a:lstStyle/>
                    <a:p>
                      <a:pPr algn="ctr"/>
                      <a:r>
                        <a:rPr lang="en-US" sz="1800" dirty="0">
                          <a:solidFill>
                            <a:schemeClr val="tx1">
                              <a:lumMod val="75000"/>
                            </a:schemeClr>
                          </a:solidFill>
                          <a:latin typeface="Arial" panose="020B0604020202020204" pitchFamily="34" charset="0"/>
                          <a:cs typeface="Arial" panose="020B0604020202020204" pitchFamily="34" charset="0"/>
                        </a:rPr>
                        <a:t>27</a:t>
                      </a:r>
                    </a:p>
                  </a:txBody>
                  <a:tcPr>
                    <a:solidFill>
                      <a:schemeClr val="bg1">
                        <a:lumMod val="10000"/>
                        <a:lumOff val="90000"/>
                      </a:schemeClr>
                    </a:solidFill>
                  </a:tcPr>
                </a:tc>
                <a:tc>
                  <a:txBody>
                    <a:bodyPr/>
                    <a:lstStyle/>
                    <a:p>
                      <a:pPr algn="ctr"/>
                      <a:r>
                        <a:rPr lang="en-US" sz="1800" dirty="0">
                          <a:solidFill>
                            <a:schemeClr val="tx1">
                              <a:lumMod val="75000"/>
                            </a:schemeClr>
                          </a:solidFill>
                          <a:latin typeface="Arial" panose="020B0604020202020204" pitchFamily="34" charset="0"/>
                          <a:cs typeface="Arial" panose="020B0604020202020204" pitchFamily="34" charset="0"/>
                        </a:rPr>
                        <a:t>27</a:t>
                      </a:r>
                    </a:p>
                  </a:txBody>
                  <a:tcPr>
                    <a:solidFill>
                      <a:schemeClr val="bg1">
                        <a:lumMod val="10000"/>
                        <a:lumOff val="90000"/>
                      </a:schemeClr>
                    </a:solidFill>
                  </a:tcPr>
                </a:tc>
                <a:tc>
                  <a:txBody>
                    <a:bodyPr/>
                    <a:lstStyle/>
                    <a:p>
                      <a:pPr algn="ctr"/>
                      <a:r>
                        <a:rPr lang="en-US" sz="1800" dirty="0">
                          <a:solidFill>
                            <a:schemeClr val="tx1">
                              <a:lumMod val="75000"/>
                            </a:schemeClr>
                          </a:solidFill>
                          <a:latin typeface="Arial" panose="020B0604020202020204" pitchFamily="34" charset="0"/>
                          <a:cs typeface="Arial" panose="020B0604020202020204" pitchFamily="34" charset="0"/>
                        </a:rPr>
                        <a:t>25</a:t>
                      </a:r>
                    </a:p>
                  </a:txBody>
                  <a:tcPr>
                    <a:solidFill>
                      <a:schemeClr val="bg1">
                        <a:lumMod val="10000"/>
                        <a:lumOff val="90000"/>
                      </a:schemeClr>
                    </a:solidFill>
                  </a:tcPr>
                </a:tc>
                <a:tc>
                  <a:txBody>
                    <a:bodyPr/>
                    <a:lstStyle/>
                    <a:p>
                      <a:pPr algn="ctr"/>
                      <a:r>
                        <a:rPr lang="en-US" sz="1800" dirty="0">
                          <a:solidFill>
                            <a:schemeClr val="tx1">
                              <a:lumMod val="75000"/>
                            </a:schemeClr>
                          </a:solidFill>
                          <a:latin typeface="Arial" panose="020B0604020202020204" pitchFamily="34" charset="0"/>
                          <a:cs typeface="Arial" panose="020B0604020202020204" pitchFamily="34" charset="0"/>
                        </a:rPr>
                        <a:t>26</a:t>
                      </a:r>
                    </a:p>
                  </a:txBody>
                  <a:tcPr>
                    <a:solidFill>
                      <a:schemeClr val="bg1">
                        <a:lumMod val="10000"/>
                        <a:lumOff val="9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0" u="none" dirty="0">
                        <a:solidFill>
                          <a:schemeClr val="tx1">
                            <a:lumMod val="75000"/>
                          </a:schemeClr>
                        </a:solidFill>
                        <a:latin typeface="Arial" panose="020B0604020202020204" pitchFamily="34" charset="0"/>
                        <a:cs typeface="Arial" panose="020B0604020202020204" pitchFamily="34" charset="0"/>
                      </a:endParaRPr>
                    </a:p>
                  </a:txBody>
                  <a:tcPr>
                    <a:solidFill>
                      <a:schemeClr val="bg1">
                        <a:lumMod val="10000"/>
                        <a:lumOff val="90000"/>
                      </a:schemeClr>
                    </a:solidFill>
                  </a:tcPr>
                </a:tc>
                <a:extLst>
                  <a:ext uri="{0D108BD9-81ED-4DB2-BD59-A6C34878D82A}">
                    <a16:rowId xmlns:a16="http://schemas.microsoft.com/office/drawing/2014/main" val="10011"/>
                  </a:ext>
                </a:extLst>
              </a:tr>
            </a:tbl>
          </a:graphicData>
        </a:graphic>
      </p:graphicFrame>
      <p:sp>
        <p:nvSpPr>
          <p:cNvPr id="4" name="TextBox 3"/>
          <p:cNvSpPr txBox="1"/>
          <p:nvPr/>
        </p:nvSpPr>
        <p:spPr>
          <a:xfrm>
            <a:off x="5149180" y="6347691"/>
            <a:ext cx="2969018" cy="369332"/>
          </a:xfrm>
          <a:prstGeom prst="rect">
            <a:avLst/>
          </a:prstGeom>
          <a:noFill/>
        </p:spPr>
        <p:txBody>
          <a:bodyPr wrap="none" rtlCol="0">
            <a:spAutoFit/>
          </a:bodyPr>
          <a:lstStyle/>
          <a:p>
            <a:r>
              <a:rPr lang="en-US" b="1" dirty="0">
                <a:solidFill>
                  <a:srgbClr val="C20D0B"/>
                </a:solidFill>
              </a:rPr>
              <a:t>Capacity Status RED Square</a:t>
            </a:r>
          </a:p>
        </p:txBody>
      </p:sp>
    </p:spTree>
    <p:extLst>
      <p:ext uri="{BB962C8B-B14F-4D97-AF65-F5344CB8AC3E}">
        <p14:creationId xmlns:p14="http://schemas.microsoft.com/office/powerpoint/2010/main" val="12081766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E627E-8C16-FE47-BEF2-46A71F906FE4}"/>
              </a:ext>
            </a:extLst>
          </p:cNvPr>
          <p:cNvSpPr>
            <a:spLocks noGrp="1"/>
          </p:cNvSpPr>
          <p:nvPr>
            <p:ph type="ctrTitle"/>
          </p:nvPr>
        </p:nvSpPr>
        <p:spPr/>
        <p:txBody>
          <a:bodyPr/>
          <a:lstStyle/>
          <a:p>
            <a:r>
              <a:rPr lang="en-US" dirty="0">
                <a:effectLst>
                  <a:outerShdw blurRad="50800" dist="38100" dir="2700000" algn="tl" rotWithShape="0">
                    <a:prstClr val="black">
                      <a:alpha val="40000"/>
                    </a:prstClr>
                  </a:outerShdw>
                </a:effectLst>
              </a:rPr>
              <a:t>Statistics</a:t>
            </a:r>
          </a:p>
        </p:txBody>
      </p:sp>
      <p:sp>
        <p:nvSpPr>
          <p:cNvPr id="3" name="Subtitle 2">
            <a:extLst>
              <a:ext uri="{FF2B5EF4-FFF2-40B4-BE49-F238E27FC236}">
                <a16:creationId xmlns:a16="http://schemas.microsoft.com/office/drawing/2014/main" id="{7AFBD5A8-559C-6647-B0DC-B4E1C1ED98AC}"/>
              </a:ext>
            </a:extLst>
          </p:cNvPr>
          <p:cNvSpPr>
            <a:spLocks noGrp="1"/>
          </p:cNvSpPr>
          <p:nvPr>
            <p:ph type="subTitle" idx="1"/>
          </p:nvPr>
        </p:nvSpPr>
        <p:spPr/>
        <p:txBody>
          <a:bodyPr/>
          <a:lstStyle/>
          <a:p>
            <a:r>
              <a:rPr lang="en-US" b="1" dirty="0">
                <a:effectLst>
                  <a:outerShdw blurRad="50800" dist="38100" dir="2700000" algn="tl" rotWithShape="0">
                    <a:prstClr val="black">
                      <a:alpha val="40000"/>
                    </a:prstClr>
                  </a:outerShdw>
                </a:effectLst>
              </a:rPr>
              <a:t>Cristian </a:t>
            </a:r>
            <a:r>
              <a:rPr lang="en-US" b="1" dirty="0" err="1">
                <a:effectLst>
                  <a:outerShdw blurRad="50800" dist="38100" dir="2700000" algn="tl" rotWithShape="0">
                    <a:prstClr val="black">
                      <a:alpha val="40000"/>
                    </a:prstClr>
                  </a:outerShdw>
                </a:effectLst>
              </a:rPr>
              <a:t>Requenez</a:t>
            </a:r>
            <a:r>
              <a:rPr lang="en-US" b="1" dirty="0">
                <a:effectLst>
                  <a:outerShdw blurRad="50800" dist="38100" dir="2700000" algn="tl" rotWithShape="0">
                    <a:prstClr val="black">
                      <a:alpha val="40000"/>
                    </a:prstClr>
                  </a:outerShdw>
                </a:effectLst>
              </a:rPr>
              <a:t>, MS</a:t>
            </a:r>
          </a:p>
          <a:p>
            <a:r>
              <a:rPr lang="en-US" sz="2400" dirty="0">
                <a:effectLst>
                  <a:outerShdw blurRad="50800" dist="38100" dir="2700000" algn="tl" rotWithShape="0">
                    <a:prstClr val="black">
                      <a:alpha val="40000"/>
                    </a:prstClr>
                  </a:outerShdw>
                </a:effectLst>
              </a:rPr>
              <a:t>Clinical Data Analyst</a:t>
            </a:r>
          </a:p>
          <a:p>
            <a:r>
              <a:rPr lang="en-US" sz="2400" dirty="0">
                <a:effectLst>
                  <a:outerShdw blurRad="50800" dist="38100" dir="2700000" algn="tl" rotWithShape="0">
                    <a:prstClr val="black">
                      <a:alpha val="40000"/>
                    </a:prstClr>
                  </a:outerShdw>
                </a:effectLst>
              </a:rPr>
              <a:t>Clinical Excellence</a:t>
            </a:r>
          </a:p>
          <a:p>
            <a:r>
              <a:rPr lang="en-US" sz="2400" dirty="0">
                <a:effectLst>
                  <a:outerShdw blurRad="50800" dist="38100" dir="2700000" algn="tl" rotWithShape="0">
                    <a:prstClr val="black">
                      <a:alpha val="40000"/>
                    </a:prstClr>
                  </a:outerShdw>
                </a:effectLst>
              </a:rPr>
              <a:t>Covenant Health</a:t>
            </a:r>
          </a:p>
          <a:p>
            <a:endParaRPr lang="en-US"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0255659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298C94-AE30-764B-ABC2-67B4676B0289}"/>
              </a:ext>
            </a:extLst>
          </p:cNvPr>
          <p:cNvSpPr>
            <a:spLocks noGrp="1"/>
          </p:cNvSpPr>
          <p:nvPr>
            <p:ph type="ctrTitle"/>
          </p:nvPr>
        </p:nvSpPr>
        <p:spPr>
          <a:xfrm>
            <a:off x="727886" y="242250"/>
            <a:ext cx="10363200" cy="1470025"/>
          </a:xfrm>
        </p:spPr>
        <p:txBody>
          <a:bodyPr/>
          <a:lstStyle/>
          <a:p>
            <a:r>
              <a:rPr lang="en-US" sz="4000" dirty="0"/>
              <a:t>Providence System </a:t>
            </a:r>
            <a:r>
              <a:rPr lang="en-US" sz="4000" u="sng" dirty="0">
                <a:solidFill>
                  <a:schemeClr val="accent2"/>
                </a:solidFill>
              </a:rPr>
              <a:t>Hospitalized</a:t>
            </a:r>
            <a:r>
              <a:rPr lang="en-US" sz="4000" dirty="0"/>
              <a:t> COVID-19 Cases</a:t>
            </a:r>
          </a:p>
        </p:txBody>
      </p:sp>
      <p:pic>
        <p:nvPicPr>
          <p:cNvPr id="2" name="Picture 1">
            <a:extLst>
              <a:ext uri="{FF2B5EF4-FFF2-40B4-BE49-F238E27FC236}">
                <a16:creationId xmlns:a16="http://schemas.microsoft.com/office/drawing/2014/main" id="{FA2FE5FE-AF01-4D5E-B8DA-6C285BA24231}"/>
              </a:ext>
            </a:extLst>
          </p:cNvPr>
          <p:cNvPicPr>
            <a:picLocks noChangeAspect="1"/>
          </p:cNvPicPr>
          <p:nvPr/>
        </p:nvPicPr>
        <p:blipFill>
          <a:blip r:embed="rId2"/>
          <a:stretch>
            <a:fillRect/>
          </a:stretch>
        </p:blipFill>
        <p:spPr>
          <a:xfrm>
            <a:off x="2987179" y="1002174"/>
            <a:ext cx="5804483" cy="4994555"/>
          </a:xfrm>
          <a:prstGeom prst="rect">
            <a:avLst/>
          </a:prstGeom>
        </p:spPr>
      </p:pic>
    </p:spTree>
    <p:extLst>
      <p:ext uri="{BB962C8B-B14F-4D97-AF65-F5344CB8AC3E}">
        <p14:creationId xmlns:p14="http://schemas.microsoft.com/office/powerpoint/2010/main" val="691137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F57ED-EA83-5E41-9C91-6F6DC641E679}"/>
              </a:ext>
            </a:extLst>
          </p:cNvPr>
          <p:cNvSpPr>
            <a:spLocks noGrp="1"/>
          </p:cNvSpPr>
          <p:nvPr>
            <p:ph type="ctrTitle"/>
          </p:nvPr>
        </p:nvSpPr>
        <p:spPr>
          <a:xfrm>
            <a:off x="889000" y="313501"/>
            <a:ext cx="10363200" cy="1470025"/>
          </a:xfrm>
        </p:spPr>
        <p:txBody>
          <a:bodyPr/>
          <a:lstStyle/>
          <a:p>
            <a:r>
              <a:rPr lang="en-US" dirty="0"/>
              <a:t>Providence Inpatient COVID-19 Volume</a:t>
            </a:r>
          </a:p>
        </p:txBody>
      </p:sp>
      <p:pic>
        <p:nvPicPr>
          <p:cNvPr id="3" name="Picture 2">
            <a:extLst>
              <a:ext uri="{FF2B5EF4-FFF2-40B4-BE49-F238E27FC236}">
                <a16:creationId xmlns:a16="http://schemas.microsoft.com/office/drawing/2014/main" id="{5EFDF9B0-908E-4796-8FC2-6A4C0D9438D0}"/>
              </a:ext>
            </a:extLst>
          </p:cNvPr>
          <p:cNvPicPr>
            <a:picLocks noChangeAspect="1"/>
          </p:cNvPicPr>
          <p:nvPr/>
        </p:nvPicPr>
        <p:blipFill>
          <a:blip r:embed="rId2"/>
          <a:stretch>
            <a:fillRect/>
          </a:stretch>
        </p:blipFill>
        <p:spPr>
          <a:xfrm>
            <a:off x="1093787" y="1533525"/>
            <a:ext cx="9953625" cy="3790950"/>
          </a:xfrm>
          <a:prstGeom prst="rect">
            <a:avLst/>
          </a:prstGeom>
        </p:spPr>
      </p:pic>
    </p:spTree>
    <p:extLst>
      <p:ext uri="{BB962C8B-B14F-4D97-AF65-F5344CB8AC3E}">
        <p14:creationId xmlns:p14="http://schemas.microsoft.com/office/powerpoint/2010/main" val="3209717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0B32-2EBE-4645-8EF5-BBC1AA5FA4DA}"/>
              </a:ext>
            </a:extLst>
          </p:cNvPr>
          <p:cNvSpPr>
            <a:spLocks noGrp="1"/>
          </p:cNvSpPr>
          <p:nvPr>
            <p:ph type="ctrTitle"/>
          </p:nvPr>
        </p:nvSpPr>
        <p:spPr>
          <a:xfrm>
            <a:off x="629393" y="218499"/>
            <a:ext cx="10363200" cy="1470025"/>
          </a:xfrm>
        </p:spPr>
        <p:txBody>
          <a:bodyPr/>
          <a:lstStyle/>
          <a:p>
            <a:r>
              <a:rPr lang="en-US" dirty="0"/>
              <a:t>Texas Inpatient COVID-19 Volume</a:t>
            </a:r>
          </a:p>
        </p:txBody>
      </p:sp>
      <p:pic>
        <p:nvPicPr>
          <p:cNvPr id="3" name="Picture 2">
            <a:extLst>
              <a:ext uri="{FF2B5EF4-FFF2-40B4-BE49-F238E27FC236}">
                <a16:creationId xmlns:a16="http://schemas.microsoft.com/office/drawing/2014/main" id="{0423EE5C-5E77-4246-8310-0D994DED6C1E}"/>
              </a:ext>
            </a:extLst>
          </p:cNvPr>
          <p:cNvPicPr>
            <a:picLocks noChangeAspect="1"/>
          </p:cNvPicPr>
          <p:nvPr/>
        </p:nvPicPr>
        <p:blipFill>
          <a:blip r:embed="rId2"/>
          <a:stretch>
            <a:fillRect/>
          </a:stretch>
        </p:blipFill>
        <p:spPr>
          <a:xfrm>
            <a:off x="1047750" y="1514475"/>
            <a:ext cx="10096500" cy="3829050"/>
          </a:xfrm>
          <a:prstGeom prst="rect">
            <a:avLst/>
          </a:prstGeom>
        </p:spPr>
      </p:pic>
    </p:spTree>
    <p:extLst>
      <p:ext uri="{BB962C8B-B14F-4D97-AF65-F5344CB8AC3E}">
        <p14:creationId xmlns:p14="http://schemas.microsoft.com/office/powerpoint/2010/main" val="3552997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New COVID-19 POSITIVES by Day Trend</a:t>
            </a:r>
            <a:br>
              <a:rPr lang="en-US" dirty="0"/>
            </a:br>
            <a:endParaRPr lang="en-US" dirty="0"/>
          </a:p>
        </p:txBody>
      </p:sp>
      <p:pic>
        <p:nvPicPr>
          <p:cNvPr id="3" name="Picture 2">
            <a:extLst>
              <a:ext uri="{FF2B5EF4-FFF2-40B4-BE49-F238E27FC236}">
                <a16:creationId xmlns:a16="http://schemas.microsoft.com/office/drawing/2014/main" id="{86365DA5-07B3-45EE-B38E-9D15FF68C347}"/>
              </a:ext>
            </a:extLst>
          </p:cNvPr>
          <p:cNvPicPr>
            <a:picLocks noChangeAspect="1"/>
          </p:cNvPicPr>
          <p:nvPr/>
        </p:nvPicPr>
        <p:blipFill>
          <a:blip r:embed="rId2"/>
          <a:stretch>
            <a:fillRect/>
          </a:stretch>
        </p:blipFill>
        <p:spPr>
          <a:xfrm>
            <a:off x="2300214" y="1130151"/>
            <a:ext cx="7591572" cy="5123841"/>
          </a:xfrm>
          <a:prstGeom prst="rect">
            <a:avLst/>
          </a:prstGeom>
        </p:spPr>
      </p:pic>
    </p:spTree>
    <p:extLst>
      <p:ext uri="{BB962C8B-B14F-4D97-AF65-F5344CB8AC3E}">
        <p14:creationId xmlns:p14="http://schemas.microsoft.com/office/powerpoint/2010/main" val="3763640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54BDDF32-1FD0-4F8B-ACB7-85F983E6389B}"/>
              </a:ext>
            </a:extLst>
          </p:cNvPr>
          <p:cNvSpPr>
            <a:spLocks noGrp="1" noChangeArrowheads="1"/>
          </p:cNvSpPr>
          <p:nvPr>
            <p:ph type="ctrTitle"/>
          </p:nvPr>
        </p:nvSpPr>
        <p:spPr bwMode="auto">
          <a:xfrm>
            <a:off x="2933700" y="384175"/>
            <a:ext cx="5989638" cy="1816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eaLnBrk="1" hangingPunct="1"/>
            <a:r>
              <a:rPr lang="en-US" altLang="en-US">
                <a:latin typeface="Baskerville Old Face" panose="02020602080505020303" pitchFamily="18" charset="0"/>
              </a:rPr>
              <a:t>Disclosures of Commercial Interest</a:t>
            </a:r>
          </a:p>
        </p:txBody>
      </p:sp>
      <p:sp>
        <p:nvSpPr>
          <p:cNvPr id="15363" name="Rectangle 5">
            <a:extLst>
              <a:ext uri="{FF2B5EF4-FFF2-40B4-BE49-F238E27FC236}">
                <a16:creationId xmlns:a16="http://schemas.microsoft.com/office/drawing/2014/main" id="{B8D7D4E9-FB0C-4082-8170-B0E9D5C59B71}"/>
              </a:ext>
            </a:extLst>
          </p:cNvPr>
          <p:cNvSpPr>
            <a:spLocks noGrp="1" noChangeArrowheads="1"/>
          </p:cNvSpPr>
          <p:nvPr>
            <p:ph type="subTitle" idx="1"/>
          </p:nvPr>
        </p:nvSpPr>
        <p:spPr>
          <a:xfrm>
            <a:off x="2185989" y="2265364"/>
            <a:ext cx="7743825" cy="2452687"/>
          </a:xfrm>
        </p:spPr>
        <p:txBody>
          <a:bodyPr>
            <a:normAutofit/>
          </a:bodyPr>
          <a:lstStyle/>
          <a:p>
            <a:pPr algn="ctr" eaLnBrk="1" fontAlgn="auto" hangingPunct="1">
              <a:spcAft>
                <a:spcPts val="0"/>
              </a:spcAft>
              <a:defRPr/>
            </a:pPr>
            <a:endParaRPr lang="en-US" altLang="en-US" sz="3200" dirty="0">
              <a:latin typeface="Baskerville Old Face" pitchFamily="18" charset="0"/>
            </a:endParaRPr>
          </a:p>
          <a:p>
            <a:pPr algn="ctr" eaLnBrk="1" fontAlgn="auto" hangingPunct="1">
              <a:spcAft>
                <a:spcPts val="0"/>
              </a:spcAft>
              <a:defRPr/>
            </a:pPr>
            <a:r>
              <a:rPr lang="en-US" altLang="en-US" sz="3200" dirty="0">
                <a:solidFill>
                  <a:schemeClr val="tx1"/>
                </a:solidFill>
                <a:latin typeface="Baskerville Old Face" pitchFamily="18" charset="0"/>
              </a:rPr>
              <a:t>The speakers and planners of this activity </a:t>
            </a:r>
          </a:p>
          <a:p>
            <a:pPr algn="ctr" eaLnBrk="1" fontAlgn="auto" hangingPunct="1">
              <a:spcAft>
                <a:spcPts val="0"/>
              </a:spcAft>
              <a:defRPr/>
            </a:pPr>
            <a:r>
              <a:rPr lang="en-US" altLang="en-US" sz="3200" dirty="0">
                <a:solidFill>
                  <a:schemeClr val="tx1"/>
                </a:solidFill>
                <a:latin typeface="Baskerville Old Face" pitchFamily="18" charset="0"/>
              </a:rPr>
              <a:t>have no relevant financial interests</a:t>
            </a:r>
          </a:p>
          <a:p>
            <a:pPr algn="ctr" eaLnBrk="1" fontAlgn="auto" hangingPunct="1">
              <a:spcAft>
                <a:spcPts val="0"/>
              </a:spcAft>
              <a:defRPr/>
            </a:pPr>
            <a:endParaRPr lang="en-US" altLang="en-US" sz="3200" dirty="0">
              <a:latin typeface="Baskerville Old Face" pitchFamily="18" charset="0"/>
            </a:endParaRPr>
          </a:p>
        </p:txBody>
      </p:sp>
    </p:spTree>
    <p:extLst>
      <p:ext uri="{BB962C8B-B14F-4D97-AF65-F5344CB8AC3E}">
        <p14:creationId xmlns:p14="http://schemas.microsoft.com/office/powerpoint/2010/main" val="1329734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ctrTitle"/>
          </p:nvPr>
        </p:nvSpPr>
        <p:spPr>
          <a:xfrm>
            <a:off x="914400" y="390401"/>
            <a:ext cx="10363200" cy="1470025"/>
          </a:xfrm>
        </p:spPr>
        <p:txBody>
          <a:bodyPr/>
          <a:lstStyle/>
          <a:p>
            <a:r>
              <a:rPr lang="en-US" dirty="0"/>
              <a:t> COVID-19 POSITIVES Age Distribution</a:t>
            </a:r>
            <a:br>
              <a:rPr lang="en-US" dirty="0"/>
            </a:br>
            <a:endParaRPr lang="en-US" dirty="0"/>
          </a:p>
        </p:txBody>
      </p:sp>
      <p:pic>
        <p:nvPicPr>
          <p:cNvPr id="8" name="Picture 7">
            <a:extLst>
              <a:ext uri="{FF2B5EF4-FFF2-40B4-BE49-F238E27FC236}">
                <a16:creationId xmlns:a16="http://schemas.microsoft.com/office/drawing/2014/main" id="{5824DDD6-73AA-449E-B171-93E38E400EF1}"/>
              </a:ext>
            </a:extLst>
          </p:cNvPr>
          <p:cNvPicPr>
            <a:picLocks noChangeAspect="1"/>
          </p:cNvPicPr>
          <p:nvPr/>
        </p:nvPicPr>
        <p:blipFill>
          <a:blip r:embed="rId2"/>
          <a:stretch>
            <a:fillRect/>
          </a:stretch>
        </p:blipFill>
        <p:spPr>
          <a:xfrm>
            <a:off x="10900470" y="488635"/>
            <a:ext cx="1076475" cy="1371791"/>
          </a:xfrm>
          <a:prstGeom prst="rect">
            <a:avLst/>
          </a:prstGeom>
        </p:spPr>
      </p:pic>
      <p:pic>
        <p:nvPicPr>
          <p:cNvPr id="4" name="Picture 3">
            <a:extLst>
              <a:ext uri="{FF2B5EF4-FFF2-40B4-BE49-F238E27FC236}">
                <a16:creationId xmlns:a16="http://schemas.microsoft.com/office/drawing/2014/main" id="{64FE637C-B97F-44D1-9F03-4D6FAB0C7F0E}"/>
              </a:ext>
            </a:extLst>
          </p:cNvPr>
          <p:cNvPicPr>
            <a:picLocks noChangeAspect="1"/>
          </p:cNvPicPr>
          <p:nvPr/>
        </p:nvPicPr>
        <p:blipFill>
          <a:blip r:embed="rId3"/>
          <a:stretch>
            <a:fillRect/>
          </a:stretch>
        </p:blipFill>
        <p:spPr>
          <a:xfrm>
            <a:off x="2340949" y="1174530"/>
            <a:ext cx="7132972" cy="4814314"/>
          </a:xfrm>
          <a:prstGeom prst="rect">
            <a:avLst/>
          </a:prstGeom>
        </p:spPr>
      </p:pic>
    </p:spTree>
    <p:extLst>
      <p:ext uri="{BB962C8B-B14F-4D97-AF65-F5344CB8AC3E}">
        <p14:creationId xmlns:p14="http://schemas.microsoft.com/office/powerpoint/2010/main" val="2381092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0B32-2EBE-4645-8EF5-BBC1AA5FA4DA}"/>
              </a:ext>
            </a:extLst>
          </p:cNvPr>
          <p:cNvSpPr>
            <a:spLocks noGrp="1"/>
          </p:cNvSpPr>
          <p:nvPr>
            <p:ph type="ctrTitle"/>
          </p:nvPr>
        </p:nvSpPr>
        <p:spPr>
          <a:xfrm>
            <a:off x="914400" y="319380"/>
            <a:ext cx="10363200" cy="1470025"/>
          </a:xfrm>
        </p:spPr>
        <p:txBody>
          <a:bodyPr/>
          <a:lstStyle/>
          <a:p>
            <a:r>
              <a:rPr lang="en-US" sz="4000" dirty="0"/>
              <a:t>TX/NM Region Weekly Procedures (YOY)</a:t>
            </a:r>
          </a:p>
        </p:txBody>
      </p:sp>
      <p:pic>
        <p:nvPicPr>
          <p:cNvPr id="3" name="Picture 2">
            <a:extLst>
              <a:ext uri="{FF2B5EF4-FFF2-40B4-BE49-F238E27FC236}">
                <a16:creationId xmlns:a16="http://schemas.microsoft.com/office/drawing/2014/main" id="{E0FE603B-D33B-49C2-A465-162C5A060A20}"/>
              </a:ext>
            </a:extLst>
          </p:cNvPr>
          <p:cNvPicPr>
            <a:picLocks noChangeAspect="1"/>
          </p:cNvPicPr>
          <p:nvPr/>
        </p:nvPicPr>
        <p:blipFill>
          <a:blip r:embed="rId2"/>
          <a:stretch>
            <a:fillRect/>
          </a:stretch>
        </p:blipFill>
        <p:spPr>
          <a:xfrm>
            <a:off x="2374084" y="985741"/>
            <a:ext cx="7443832" cy="5201139"/>
          </a:xfrm>
          <a:prstGeom prst="rect">
            <a:avLst/>
          </a:prstGeom>
        </p:spPr>
      </p:pic>
    </p:spTree>
    <p:extLst>
      <p:ext uri="{BB962C8B-B14F-4D97-AF65-F5344CB8AC3E}">
        <p14:creationId xmlns:p14="http://schemas.microsoft.com/office/powerpoint/2010/main" val="1057049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Caregiver  Update</a:t>
            </a:r>
          </a:p>
        </p:txBody>
      </p:sp>
      <p:sp>
        <p:nvSpPr>
          <p:cNvPr id="5" name="Text Placeholder 4"/>
          <p:cNvSpPr>
            <a:spLocks noGrp="1"/>
          </p:cNvSpPr>
          <p:nvPr>
            <p:ph type="body" idx="1"/>
          </p:nvPr>
        </p:nvSpPr>
        <p:spPr/>
        <p:txBody>
          <a:bodyPr>
            <a:normAutofit/>
          </a:bodyPr>
          <a:lstStyle/>
          <a:p>
            <a:endParaRPr lang="en-US" sz="2800" dirty="0"/>
          </a:p>
        </p:txBody>
      </p:sp>
    </p:spTree>
    <p:extLst>
      <p:ext uri="{BB962C8B-B14F-4D97-AF65-F5344CB8AC3E}">
        <p14:creationId xmlns:p14="http://schemas.microsoft.com/office/powerpoint/2010/main" val="31997802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35985"/>
            <a:ext cx="12192000" cy="1485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339472" y="259799"/>
            <a:ext cx="9784080" cy="1508760"/>
          </a:xfrm>
          <a:prstGeom prst="rect">
            <a:avLst/>
          </a:prstGeom>
        </p:spPr>
        <p:txBody>
          <a:bodyP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5400" dirty="0"/>
              <a:t>Caregivers</a:t>
            </a:r>
          </a:p>
        </p:txBody>
      </p:sp>
      <p:grpSp>
        <p:nvGrpSpPr>
          <p:cNvPr id="12" name="Group 11"/>
          <p:cNvGrpSpPr/>
          <p:nvPr/>
        </p:nvGrpSpPr>
        <p:grpSpPr>
          <a:xfrm>
            <a:off x="1356120" y="6458472"/>
            <a:ext cx="9459420" cy="369332"/>
            <a:chOff x="2267436" y="6275179"/>
            <a:chExt cx="9459420" cy="369332"/>
          </a:xfrm>
        </p:grpSpPr>
        <p:sp>
          <p:nvSpPr>
            <p:cNvPr id="4" name="Rectangle 3"/>
            <p:cNvSpPr/>
            <p:nvPr/>
          </p:nvSpPr>
          <p:spPr>
            <a:xfrm>
              <a:off x="7016597" y="6281124"/>
              <a:ext cx="1351722" cy="30811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Good</a:t>
              </a:r>
            </a:p>
          </p:txBody>
        </p:sp>
        <p:sp>
          <p:nvSpPr>
            <p:cNvPr id="8" name="Rectangle 7"/>
            <p:cNvSpPr/>
            <p:nvPr/>
          </p:nvSpPr>
          <p:spPr>
            <a:xfrm>
              <a:off x="10375134" y="6292274"/>
              <a:ext cx="1351722" cy="30811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Critical</a:t>
              </a:r>
            </a:p>
          </p:txBody>
        </p:sp>
        <p:sp>
          <p:nvSpPr>
            <p:cNvPr id="9" name="Rectangle 8"/>
            <p:cNvSpPr/>
            <p:nvPr/>
          </p:nvSpPr>
          <p:spPr>
            <a:xfrm>
              <a:off x="8709562" y="6297689"/>
              <a:ext cx="1351722" cy="3081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Moderate</a:t>
              </a:r>
            </a:p>
          </p:txBody>
        </p:sp>
        <p:sp>
          <p:nvSpPr>
            <p:cNvPr id="6" name="TextBox 5"/>
            <p:cNvSpPr txBox="1"/>
            <p:nvPr/>
          </p:nvSpPr>
          <p:spPr>
            <a:xfrm>
              <a:off x="2267436" y="6275179"/>
              <a:ext cx="4779193" cy="369332"/>
            </a:xfrm>
            <a:prstGeom prst="rect">
              <a:avLst/>
            </a:prstGeom>
            <a:noFill/>
          </p:spPr>
          <p:txBody>
            <a:bodyPr wrap="none" rtlCol="0">
              <a:spAutoFit/>
            </a:bodyPr>
            <a:lstStyle/>
            <a:p>
              <a:r>
                <a:rPr lang="en-US" dirty="0"/>
                <a:t>Count reflects # furlough (exposed and positive)</a:t>
              </a:r>
            </a:p>
          </p:txBody>
        </p:sp>
      </p:grpSp>
      <p:sp>
        <p:nvSpPr>
          <p:cNvPr id="11" name="Rectangle 10"/>
          <p:cNvSpPr/>
          <p:nvPr/>
        </p:nvSpPr>
        <p:spPr>
          <a:xfrm>
            <a:off x="0" y="850901"/>
            <a:ext cx="12192000" cy="9723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57378" y="1007007"/>
            <a:ext cx="4499117" cy="584775"/>
          </a:xfrm>
          <a:prstGeom prst="rect">
            <a:avLst/>
          </a:prstGeom>
          <a:noFill/>
        </p:spPr>
        <p:txBody>
          <a:bodyPr wrap="none" rtlCol="0">
            <a:spAutoFit/>
          </a:bodyPr>
          <a:lstStyle/>
          <a:p>
            <a:r>
              <a:rPr lang="en-US" sz="3200" dirty="0"/>
              <a:t>COVID Related Furloughs</a:t>
            </a:r>
          </a:p>
        </p:txBody>
      </p:sp>
      <p:sp>
        <p:nvSpPr>
          <p:cNvPr id="10" name="TextBox 9"/>
          <p:cNvSpPr txBox="1"/>
          <p:nvPr/>
        </p:nvSpPr>
        <p:spPr>
          <a:xfrm>
            <a:off x="4880959" y="2312773"/>
            <a:ext cx="5152087"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76% are positive</a:t>
            </a:r>
          </a:p>
        </p:txBody>
      </p:sp>
      <p:pic>
        <p:nvPicPr>
          <p:cNvPr id="2" name="Picture 1"/>
          <p:cNvPicPr>
            <a:picLocks noChangeAspect="1"/>
          </p:cNvPicPr>
          <p:nvPr/>
        </p:nvPicPr>
        <p:blipFill>
          <a:blip r:embed="rId3"/>
          <a:stretch>
            <a:fillRect/>
          </a:stretch>
        </p:blipFill>
        <p:spPr>
          <a:xfrm>
            <a:off x="268006" y="2873912"/>
            <a:ext cx="11674549" cy="3417587"/>
          </a:xfrm>
          <a:prstGeom prst="rect">
            <a:avLst/>
          </a:prstGeom>
        </p:spPr>
      </p:pic>
      <p:pic>
        <p:nvPicPr>
          <p:cNvPr id="16" name="Picture 15"/>
          <p:cNvPicPr>
            <a:picLocks noChangeAspect="1"/>
          </p:cNvPicPr>
          <p:nvPr/>
        </p:nvPicPr>
        <p:blipFill>
          <a:blip r:embed="rId4"/>
          <a:stretch>
            <a:fillRect/>
          </a:stretch>
        </p:blipFill>
        <p:spPr>
          <a:xfrm>
            <a:off x="7117914" y="76246"/>
            <a:ext cx="4735481" cy="2722380"/>
          </a:xfrm>
          <a:prstGeom prst="rect">
            <a:avLst/>
          </a:prstGeom>
        </p:spPr>
      </p:pic>
      <p:sp>
        <p:nvSpPr>
          <p:cNvPr id="7" name="Oval 6">
            <a:extLst>
              <a:ext uri="{FF2B5EF4-FFF2-40B4-BE49-F238E27FC236}">
                <a16:creationId xmlns:a16="http://schemas.microsoft.com/office/drawing/2014/main" id="{CF74556B-ECAB-794E-8C1D-D2AC7A98374D}"/>
              </a:ext>
            </a:extLst>
          </p:cNvPr>
          <p:cNvSpPr/>
          <p:nvPr/>
        </p:nvSpPr>
        <p:spPr>
          <a:xfrm>
            <a:off x="11297919" y="5683753"/>
            <a:ext cx="815257" cy="7806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106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4960" y="225959"/>
            <a:ext cx="12506960" cy="1485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309655" y="395631"/>
            <a:ext cx="9784080" cy="1199599"/>
          </a:xfrm>
          <a:prstGeom prst="rect">
            <a:avLst/>
          </a:prstGeom>
        </p:spPr>
        <p:txBody>
          <a:bodyP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5400" dirty="0"/>
              <a:t>Caregivers</a:t>
            </a:r>
          </a:p>
        </p:txBody>
      </p:sp>
      <p:sp>
        <p:nvSpPr>
          <p:cNvPr id="4" name="Rectangle 3"/>
          <p:cNvSpPr/>
          <p:nvPr/>
        </p:nvSpPr>
        <p:spPr>
          <a:xfrm>
            <a:off x="0" y="1243079"/>
            <a:ext cx="12192000" cy="6382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37219" y="1307221"/>
            <a:ext cx="11517561" cy="5463034"/>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STAR Requests</a:t>
            </a:r>
          </a:p>
          <a:p>
            <a:endParaRPr lang="en-US" sz="2000" dirty="0">
              <a:latin typeface="Arial" panose="020B0604020202020204" pitchFamily="34" charset="0"/>
              <a:cs typeface="Arial" panose="020B0604020202020204" pitchFamily="34" charset="0"/>
            </a:endParaRPr>
          </a:p>
          <a:p>
            <a:pPr marL="571500" indent="-571500">
              <a:spcAft>
                <a:spcPts val="600"/>
              </a:spcAft>
              <a:buFont typeface="Arial" panose="020B0604020202020204" pitchFamily="34" charset="0"/>
              <a:buChar char="•"/>
            </a:pPr>
            <a:r>
              <a:rPr lang="en-US" sz="3600" dirty="0">
                <a:latin typeface="Arial" panose="020B0604020202020204" pitchFamily="34" charset="0"/>
                <a:cs typeface="Arial" panose="020B0604020202020204" pitchFamily="34" charset="0"/>
              </a:rPr>
              <a:t>CMC – RT’s day and night shifts</a:t>
            </a:r>
          </a:p>
          <a:p>
            <a:pPr marL="571500" indent="-571500">
              <a:spcAft>
                <a:spcPts val="600"/>
              </a:spcAft>
              <a:buFont typeface="Arial" panose="020B0604020202020204" pitchFamily="34" charset="0"/>
              <a:buChar char="•"/>
            </a:pPr>
            <a:r>
              <a:rPr lang="en-US" sz="3600" dirty="0" err="1">
                <a:latin typeface="Arial" panose="020B0604020202020204" pitchFamily="34" charset="0"/>
                <a:cs typeface="Arial" panose="020B0604020202020204" pitchFamily="34" charset="0"/>
              </a:rPr>
              <a:t>Levelland</a:t>
            </a:r>
            <a:r>
              <a:rPr lang="en-US" sz="3600" dirty="0">
                <a:latin typeface="Arial" panose="020B0604020202020204" pitchFamily="34" charset="0"/>
                <a:cs typeface="Arial" panose="020B0604020202020204" pitchFamily="34" charset="0"/>
              </a:rPr>
              <a:t> – RN’s day and night shifts</a:t>
            </a:r>
          </a:p>
          <a:p>
            <a:pPr marL="571500" indent="-571500">
              <a:spcAft>
                <a:spcPts val="600"/>
              </a:spcAft>
              <a:buFont typeface="Arial" panose="020B0604020202020204" pitchFamily="34" charset="0"/>
              <a:buChar char="•"/>
            </a:pPr>
            <a:r>
              <a:rPr lang="en-US" sz="3600" dirty="0">
                <a:latin typeface="Arial" panose="020B0604020202020204" pitchFamily="34" charset="0"/>
                <a:cs typeface="Arial" panose="020B0604020202020204" pitchFamily="34" charset="0"/>
              </a:rPr>
              <a:t>Plainview – RN’s ICU day and night shift</a:t>
            </a:r>
          </a:p>
          <a:p>
            <a:pPr marL="571500" indent="-571500">
              <a:spcAft>
                <a:spcPts val="600"/>
              </a:spcAft>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a:p>
            <a:pPr marL="571500" indent="-571500">
              <a:spcAft>
                <a:spcPts val="600"/>
              </a:spcAft>
              <a:buFont typeface="Arial" panose="020B0604020202020204" pitchFamily="34" charset="0"/>
              <a:buChar char="•"/>
            </a:pPr>
            <a:r>
              <a:rPr lang="en-US" sz="3600" dirty="0">
                <a:latin typeface="Arial" panose="020B0604020202020204" pitchFamily="34" charset="0"/>
                <a:cs typeface="Arial" panose="020B0604020202020204" pitchFamily="34" charset="0"/>
              </a:rPr>
              <a:t>MUST ONBOARD and have boots on the ground to treat patients in 24 hours</a:t>
            </a:r>
          </a:p>
          <a:p>
            <a:endParaRPr lang="en-US" sz="36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8630975" y="684611"/>
            <a:ext cx="2925519" cy="1949521"/>
          </a:xfrm>
          <a:prstGeom prst="rect">
            <a:avLst/>
          </a:prstGeom>
        </p:spPr>
      </p:pic>
    </p:spTree>
    <p:extLst>
      <p:ext uri="{BB962C8B-B14F-4D97-AF65-F5344CB8AC3E}">
        <p14:creationId xmlns:p14="http://schemas.microsoft.com/office/powerpoint/2010/main" val="6255446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9981E7-C321-AF40-B615-5D3FBAC76100}"/>
              </a:ext>
            </a:extLst>
          </p:cNvPr>
          <p:cNvSpPr>
            <a:spLocks noGrp="1"/>
          </p:cNvSpPr>
          <p:nvPr>
            <p:ph type="ctrTitle"/>
          </p:nvPr>
        </p:nvSpPr>
        <p:spPr/>
        <p:txBody>
          <a:bodyPr/>
          <a:lstStyle/>
          <a:p>
            <a:r>
              <a:rPr lang="en-US"/>
              <a:t>Covid-19 Testing</a:t>
            </a:r>
          </a:p>
        </p:txBody>
      </p:sp>
      <p:sp>
        <p:nvSpPr>
          <p:cNvPr id="3" name="Subtitle 2">
            <a:extLst>
              <a:ext uri="{FF2B5EF4-FFF2-40B4-BE49-F238E27FC236}">
                <a16:creationId xmlns:a16="http://schemas.microsoft.com/office/drawing/2014/main" id="{B5322155-7B06-0B46-A1AD-80156C550109}"/>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6489CDE8-A054-404E-A3D1-C004D21512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7257" y="2725342"/>
            <a:ext cx="3765943" cy="2574932"/>
          </a:xfrm>
          <a:prstGeom prst="rect">
            <a:avLst/>
          </a:prstGeom>
        </p:spPr>
      </p:pic>
    </p:spTree>
    <p:extLst>
      <p:ext uri="{BB962C8B-B14F-4D97-AF65-F5344CB8AC3E}">
        <p14:creationId xmlns:p14="http://schemas.microsoft.com/office/powerpoint/2010/main" val="195478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6C985A-EC12-E04B-8209-56C6B708A95D}"/>
              </a:ext>
            </a:extLst>
          </p:cNvPr>
          <p:cNvPicPr>
            <a:picLocks noChangeAspect="1"/>
          </p:cNvPicPr>
          <p:nvPr/>
        </p:nvPicPr>
        <p:blipFill>
          <a:blip r:embed="rId2"/>
          <a:stretch>
            <a:fillRect/>
          </a:stretch>
        </p:blipFill>
        <p:spPr>
          <a:xfrm>
            <a:off x="437213" y="0"/>
            <a:ext cx="11317574" cy="6858000"/>
          </a:xfrm>
          <a:prstGeom prst="rect">
            <a:avLst/>
          </a:prstGeom>
        </p:spPr>
      </p:pic>
    </p:spTree>
    <p:extLst>
      <p:ext uri="{BB962C8B-B14F-4D97-AF65-F5344CB8AC3E}">
        <p14:creationId xmlns:p14="http://schemas.microsoft.com/office/powerpoint/2010/main" val="1806460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118" y="-2693"/>
            <a:ext cx="9784080" cy="1508760"/>
          </a:xfrm>
        </p:spPr>
        <p:txBody>
          <a:bodyPr>
            <a:normAutofit/>
          </a:bodyPr>
          <a:lstStyle/>
          <a:p>
            <a:r>
              <a:rPr lang="en-US" sz="5400" dirty="0">
                <a:solidFill>
                  <a:schemeClr val="bg1"/>
                </a:solidFill>
              </a:rPr>
              <a:t>TESTING</a:t>
            </a:r>
          </a:p>
        </p:txBody>
      </p:sp>
      <p:sp>
        <p:nvSpPr>
          <p:cNvPr id="6" name="Rectangle 5"/>
          <p:cNvSpPr/>
          <p:nvPr/>
        </p:nvSpPr>
        <p:spPr>
          <a:xfrm>
            <a:off x="0" y="1142234"/>
            <a:ext cx="12192000" cy="727665"/>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99BDD"/>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795389146"/>
              </p:ext>
            </p:extLst>
          </p:nvPr>
        </p:nvGraphicFramePr>
        <p:xfrm>
          <a:off x="348149" y="1215071"/>
          <a:ext cx="5051165" cy="1584960"/>
        </p:xfrm>
        <a:graphic>
          <a:graphicData uri="http://schemas.openxmlformats.org/drawingml/2006/table">
            <a:tbl>
              <a:tblPr firstRow="1" bandRow="1">
                <a:tableStyleId>{5C22544A-7EE6-4342-B048-85BDC9FD1C3A}</a:tableStyleId>
              </a:tblPr>
              <a:tblGrid>
                <a:gridCol w="1273822">
                  <a:extLst>
                    <a:ext uri="{9D8B030D-6E8A-4147-A177-3AD203B41FA5}">
                      <a16:colId xmlns:a16="http://schemas.microsoft.com/office/drawing/2014/main" val="20000"/>
                    </a:ext>
                  </a:extLst>
                </a:gridCol>
                <a:gridCol w="1251858">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230085">
                  <a:extLst>
                    <a:ext uri="{9D8B030D-6E8A-4147-A177-3AD203B41FA5}">
                      <a16:colId xmlns:a16="http://schemas.microsoft.com/office/drawing/2014/main" val="20003"/>
                    </a:ext>
                  </a:extLst>
                </a:gridCol>
              </a:tblGrid>
              <a:tr h="386118">
                <a:tc>
                  <a:txBody>
                    <a:bodyPr/>
                    <a:lstStyle/>
                    <a:p>
                      <a:endParaRPr lang="en-US" sz="2000"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dirty="0">
                          <a:solidFill>
                            <a:schemeClr val="tx1"/>
                          </a:solidFill>
                          <a:latin typeface="Arial Narrow" panose="020B0606020202030204" pitchFamily="34" charset="0"/>
                          <a:cs typeface="Arial" panose="020B0604020202020204" pitchFamily="34" charset="0"/>
                        </a:rPr>
                        <a:t>CMC</a:t>
                      </a:r>
                    </a:p>
                  </a:txBody>
                  <a:tcPr>
                    <a:solidFill>
                      <a:schemeClr val="bg1">
                        <a:lumMod val="75000"/>
                        <a:lumOff val="25000"/>
                      </a:schemeClr>
                    </a:solidFill>
                  </a:tcPr>
                </a:tc>
                <a:tc>
                  <a:txBody>
                    <a:bodyPr/>
                    <a:lstStyle/>
                    <a:p>
                      <a:pPr algn="ctr"/>
                      <a:r>
                        <a:rPr lang="en-US" sz="2000" dirty="0">
                          <a:solidFill>
                            <a:schemeClr val="tx1"/>
                          </a:solidFill>
                          <a:latin typeface="Arial Narrow" panose="020B0606020202030204" pitchFamily="34" charset="0"/>
                          <a:cs typeface="Arial" panose="020B0604020202020204" pitchFamily="34" charset="0"/>
                        </a:rPr>
                        <a:t>GMC</a:t>
                      </a:r>
                    </a:p>
                  </a:txBody>
                  <a:tcPr>
                    <a:solidFill>
                      <a:schemeClr val="bg1">
                        <a:lumMod val="75000"/>
                        <a:lumOff val="25000"/>
                      </a:schemeClr>
                    </a:solidFill>
                  </a:tcPr>
                </a:tc>
                <a:tc>
                  <a:txBody>
                    <a:bodyPr/>
                    <a:lstStyle/>
                    <a:p>
                      <a:pPr algn="ctr"/>
                      <a:r>
                        <a:rPr lang="en-US" sz="2000" dirty="0">
                          <a:solidFill>
                            <a:schemeClr val="tx1"/>
                          </a:solidFill>
                          <a:latin typeface="Arial Narrow" panose="020B0606020202030204" pitchFamily="34" charset="0"/>
                          <a:cs typeface="Arial" panose="020B0604020202020204" pitchFamily="34" charset="0"/>
                        </a:rPr>
                        <a:t>CMG</a:t>
                      </a:r>
                    </a:p>
                  </a:txBody>
                  <a:tcPr>
                    <a:solidFill>
                      <a:schemeClr val="bg1">
                        <a:lumMod val="75000"/>
                        <a:lumOff val="25000"/>
                      </a:schemeClr>
                    </a:solidFill>
                  </a:tcPr>
                </a:tc>
                <a:extLst>
                  <a:ext uri="{0D108BD9-81ED-4DB2-BD59-A6C34878D82A}">
                    <a16:rowId xmlns:a16="http://schemas.microsoft.com/office/drawing/2014/main" val="10000"/>
                  </a:ext>
                </a:extLst>
              </a:tr>
              <a:tr h="348087">
                <a:tc>
                  <a:txBody>
                    <a:bodyPr/>
                    <a:lstStyle/>
                    <a:p>
                      <a:r>
                        <a:rPr lang="en-US" sz="2000" b="1" dirty="0"/>
                        <a:t>Test Kits</a:t>
                      </a:r>
                    </a:p>
                  </a:txBody>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tc>
                  <a:txBody>
                    <a:bodyPr/>
                    <a:lstStyle/>
                    <a:p>
                      <a:pPr marL="0" algn="ctr" defTabSz="914400" rtl="0" eaLnBrk="1" latinLnBrk="0" hangingPunct="1"/>
                      <a:endParaRPr lang="en-US" sz="2000" b="0" kern="1200" dirty="0">
                        <a:solidFill>
                          <a:schemeClr val="dk1"/>
                        </a:solidFill>
                        <a:latin typeface="Arial" panose="020B0604020202020204" pitchFamily="34" charset="0"/>
                        <a:ea typeface="+mn-ea"/>
                        <a:cs typeface="Arial" panose="020B0604020202020204" pitchFamily="34" charset="0"/>
                      </a:endParaRPr>
                    </a:p>
                  </a:txBody>
                  <a:tcPr>
                    <a:solidFill>
                      <a:srgbClr val="FFFF0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extLst>
                  <a:ext uri="{0D108BD9-81ED-4DB2-BD59-A6C34878D82A}">
                    <a16:rowId xmlns:a16="http://schemas.microsoft.com/office/drawing/2014/main" val="10001"/>
                  </a:ext>
                </a:extLst>
              </a:tr>
              <a:tr h="359134">
                <a:tc>
                  <a:txBody>
                    <a:bodyPr/>
                    <a:lstStyle/>
                    <a:p>
                      <a:r>
                        <a:rPr lang="en-US" sz="2000" b="1" dirty="0"/>
                        <a:t>Swabs</a:t>
                      </a:r>
                    </a:p>
                  </a:txBody>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extLst>
                  <a:ext uri="{0D108BD9-81ED-4DB2-BD59-A6C34878D82A}">
                    <a16:rowId xmlns:a16="http://schemas.microsoft.com/office/drawing/2014/main" val="10002"/>
                  </a:ext>
                </a:extLst>
              </a:tr>
              <a:tr h="319008">
                <a:tc>
                  <a:txBody>
                    <a:bodyPr/>
                    <a:lstStyle/>
                    <a:p>
                      <a:r>
                        <a:rPr lang="en-US" sz="2000" b="1" dirty="0"/>
                        <a:t>VTM</a:t>
                      </a:r>
                    </a:p>
                  </a:txBody>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solidFill>
                      <a:srgbClr val="00B050"/>
                    </a:solidFill>
                  </a:tcPr>
                </a:tc>
                <a:extLst>
                  <a:ext uri="{0D108BD9-81ED-4DB2-BD59-A6C34878D82A}">
                    <a16:rowId xmlns:a16="http://schemas.microsoft.com/office/drawing/2014/main" val="10003"/>
                  </a:ext>
                </a:extLst>
              </a:tr>
            </a:tbl>
          </a:graphicData>
        </a:graphic>
      </p:graphicFrame>
      <p:sp>
        <p:nvSpPr>
          <p:cNvPr id="3" name="TextBox 2"/>
          <p:cNvSpPr txBox="1"/>
          <p:nvPr/>
        </p:nvSpPr>
        <p:spPr>
          <a:xfrm>
            <a:off x="619760" y="4339043"/>
            <a:ext cx="11724640" cy="1200329"/>
          </a:xfrm>
          <a:prstGeom prst="rect">
            <a:avLst/>
          </a:prstGeom>
          <a:noFill/>
        </p:spPr>
        <p:txBody>
          <a:bodyPr wrap="square" rtlCol="0">
            <a:spAutoFit/>
          </a:bodyPr>
          <a:lstStyle/>
          <a:p>
            <a:r>
              <a:rPr lang="en-US" sz="2400" dirty="0">
                <a:solidFill>
                  <a:srgbClr val="FFFFFF"/>
                </a:solidFill>
                <a:latin typeface="Arial" panose="020B0604020202020204" pitchFamily="34" charset="0"/>
                <a:cs typeface="Arial" panose="020B0604020202020204" pitchFamily="34" charset="0"/>
              </a:rPr>
              <a:t>CMC- no issues with allotments</a:t>
            </a:r>
          </a:p>
          <a:p>
            <a:r>
              <a:rPr lang="en-US" sz="2400" dirty="0">
                <a:solidFill>
                  <a:srgbClr val="FFFFFF"/>
                </a:solidFill>
                <a:latin typeface="Arial" panose="020B0604020202020204" pitchFamily="34" charset="0"/>
                <a:cs typeface="Arial" panose="020B0604020202020204" pitchFamily="34" charset="0"/>
              </a:rPr>
              <a:t>Grace- BD will be increasing their allotments</a:t>
            </a:r>
          </a:p>
          <a:p>
            <a:r>
              <a:rPr lang="en-US" sz="2400" dirty="0">
                <a:solidFill>
                  <a:srgbClr val="FFFFFF"/>
                </a:solidFill>
                <a:latin typeface="Arial" panose="020B0604020202020204" pitchFamily="34" charset="0"/>
                <a:cs typeface="Arial" panose="020B0604020202020204" pitchFamily="34" charset="0"/>
              </a:rPr>
              <a:t>CMG- 	no issues</a:t>
            </a:r>
          </a:p>
        </p:txBody>
      </p:sp>
      <p:graphicFrame>
        <p:nvGraphicFramePr>
          <p:cNvPr id="8" name="Table 7"/>
          <p:cNvGraphicFramePr>
            <a:graphicFrameLocks noGrp="1"/>
          </p:cNvGraphicFramePr>
          <p:nvPr>
            <p:extLst>
              <p:ext uri="{D42A27DB-BD31-4B8C-83A1-F6EECF244321}">
                <p14:modId xmlns:p14="http://schemas.microsoft.com/office/powerpoint/2010/main" val="2663091712"/>
              </p:ext>
            </p:extLst>
          </p:nvPr>
        </p:nvGraphicFramePr>
        <p:xfrm>
          <a:off x="6248400" y="1215071"/>
          <a:ext cx="5403397" cy="1643952"/>
        </p:xfrm>
        <a:graphic>
          <a:graphicData uri="http://schemas.openxmlformats.org/drawingml/2006/table">
            <a:tbl>
              <a:tblPr firstRow="1" bandRow="1">
                <a:tableStyleId>{5C22544A-7EE6-4342-B048-85BDC9FD1C3A}</a:tableStyleId>
              </a:tblPr>
              <a:tblGrid>
                <a:gridCol w="1037096">
                  <a:extLst>
                    <a:ext uri="{9D8B030D-6E8A-4147-A177-3AD203B41FA5}">
                      <a16:colId xmlns:a16="http://schemas.microsoft.com/office/drawing/2014/main" val="20000"/>
                    </a:ext>
                  </a:extLst>
                </a:gridCol>
                <a:gridCol w="1211283">
                  <a:extLst>
                    <a:ext uri="{9D8B030D-6E8A-4147-A177-3AD203B41FA5}">
                      <a16:colId xmlns:a16="http://schemas.microsoft.com/office/drawing/2014/main" val="20001"/>
                    </a:ext>
                  </a:extLst>
                </a:gridCol>
                <a:gridCol w="878774">
                  <a:extLst>
                    <a:ext uri="{9D8B030D-6E8A-4147-A177-3AD203B41FA5}">
                      <a16:colId xmlns:a16="http://schemas.microsoft.com/office/drawing/2014/main" val="20002"/>
                    </a:ext>
                  </a:extLst>
                </a:gridCol>
                <a:gridCol w="1223158">
                  <a:extLst>
                    <a:ext uri="{9D8B030D-6E8A-4147-A177-3AD203B41FA5}">
                      <a16:colId xmlns:a16="http://schemas.microsoft.com/office/drawing/2014/main" val="20003"/>
                    </a:ext>
                  </a:extLst>
                </a:gridCol>
                <a:gridCol w="1053086">
                  <a:extLst>
                    <a:ext uri="{9D8B030D-6E8A-4147-A177-3AD203B41FA5}">
                      <a16:colId xmlns:a16="http://schemas.microsoft.com/office/drawing/2014/main" val="20004"/>
                    </a:ext>
                  </a:extLst>
                </a:gridCol>
              </a:tblGrid>
              <a:tr h="411185">
                <a:tc>
                  <a:txBody>
                    <a:bodyPr/>
                    <a:lstStyle/>
                    <a:p>
                      <a:pPr algn="ctr"/>
                      <a:endParaRPr lang="en-US" sz="2000" b="1"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gridSpan="2">
                  <a:txBody>
                    <a:bodyPr/>
                    <a:lstStyle/>
                    <a:p>
                      <a:pPr algn="ctr"/>
                      <a:r>
                        <a:rPr lang="en-US" sz="2000" b="1" dirty="0">
                          <a:solidFill>
                            <a:schemeClr val="tx1"/>
                          </a:solidFill>
                          <a:latin typeface="Arial" panose="020B0604020202020204" pitchFamily="34" charset="0"/>
                          <a:cs typeface="Arial" panose="020B0604020202020204" pitchFamily="34" charset="0"/>
                        </a:rPr>
                        <a:t>CMC</a:t>
                      </a:r>
                    </a:p>
                  </a:txBody>
                  <a:tcPr>
                    <a:solidFill>
                      <a:schemeClr val="bg1">
                        <a:lumMod val="75000"/>
                        <a:lumOff val="25000"/>
                      </a:schemeClr>
                    </a:solidFill>
                  </a:tcPr>
                </a:tc>
                <a:tc hMerge="1">
                  <a:txBody>
                    <a:bodyPr/>
                    <a:lstStyle/>
                    <a:p>
                      <a:pPr algn="ctr"/>
                      <a:endParaRPr lang="en-US" sz="2000" b="1" dirty="0">
                        <a:latin typeface="Arial" panose="020B0604020202020204" pitchFamily="34" charset="0"/>
                        <a:cs typeface="Arial" panose="020B0604020202020204" pitchFamily="34" charset="0"/>
                      </a:endParaRPr>
                    </a:p>
                  </a:txBody>
                  <a:tcPr>
                    <a:solidFill>
                      <a:schemeClr val="bg1">
                        <a:lumMod val="75000"/>
                        <a:lumOff val="25000"/>
                      </a:schemeClr>
                    </a:solidFill>
                  </a:tcPr>
                </a:tc>
                <a:tc gridSpan="2">
                  <a:txBody>
                    <a:bodyPr/>
                    <a:lstStyle/>
                    <a:p>
                      <a:pPr algn="ctr"/>
                      <a:r>
                        <a:rPr lang="en-US" sz="2000" b="1" dirty="0">
                          <a:solidFill>
                            <a:schemeClr val="tx1"/>
                          </a:solidFill>
                          <a:latin typeface="Arial" panose="020B0604020202020204" pitchFamily="34" charset="0"/>
                          <a:cs typeface="Arial" panose="020B0604020202020204" pitchFamily="34" charset="0"/>
                        </a:rPr>
                        <a:t>GMG/CMG</a:t>
                      </a:r>
                    </a:p>
                  </a:txBody>
                  <a:tcPr>
                    <a:solidFill>
                      <a:schemeClr val="bg1">
                        <a:lumMod val="75000"/>
                        <a:lumOff val="25000"/>
                      </a:schemeClr>
                    </a:solidFill>
                  </a:tcPr>
                </a:tc>
                <a:tc hMerge="1">
                  <a:txBody>
                    <a:bodyPr/>
                    <a:lstStyle/>
                    <a:p>
                      <a:pPr algn="ctr"/>
                      <a:endParaRPr lang="en-US" sz="2000" b="1" dirty="0">
                        <a:latin typeface="Arial" panose="020B0604020202020204" pitchFamily="34" charset="0"/>
                        <a:cs typeface="Arial" panose="020B0604020202020204" pitchFamily="34" charset="0"/>
                      </a:endParaRPr>
                    </a:p>
                  </a:txBody>
                  <a:tcPr>
                    <a:solidFill>
                      <a:schemeClr val="bg1">
                        <a:lumMod val="75000"/>
                        <a:lumOff val="25000"/>
                      </a:schemeClr>
                    </a:solidFill>
                  </a:tcPr>
                </a:tc>
                <a:extLst>
                  <a:ext uri="{0D108BD9-81ED-4DB2-BD59-A6C34878D82A}">
                    <a16:rowId xmlns:a16="http://schemas.microsoft.com/office/drawing/2014/main" val="10000"/>
                  </a:ext>
                </a:extLst>
              </a:tr>
              <a:tr h="411185">
                <a:tc>
                  <a:txBody>
                    <a:bodyPr/>
                    <a:lstStyle/>
                    <a:p>
                      <a:endParaRPr lang="en-US" sz="2000" dirty="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Tests</a:t>
                      </a:r>
                    </a:p>
                  </a:txBody>
                  <a:tcPr>
                    <a:solidFill>
                      <a:schemeClr val="bg1">
                        <a:lumMod val="75000"/>
                        <a:lumOff val="2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75000"/>
                        <a:lumOff val="2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Tests</a:t>
                      </a:r>
                    </a:p>
                  </a:txBody>
                  <a:tcPr>
                    <a:solidFill>
                      <a:schemeClr val="bg1">
                        <a:lumMod val="75000"/>
                        <a:lumOff val="25000"/>
                      </a:schemeClr>
                    </a:solidFill>
                  </a:tcPr>
                </a:tc>
                <a:tc>
                  <a:txBody>
                    <a:bodyPr/>
                    <a:lstStyle/>
                    <a:p>
                      <a:pPr algn="ctr"/>
                      <a:r>
                        <a:rPr lang="en-US" sz="2000" b="1" dirty="0">
                          <a:solidFill>
                            <a:schemeClr val="tx1"/>
                          </a:solidFill>
                          <a:latin typeface="Arial" panose="020B0604020202020204" pitchFamily="34" charset="0"/>
                          <a:cs typeface="Arial" panose="020B0604020202020204" pitchFamily="34" charset="0"/>
                        </a:rPr>
                        <a:t>+</a:t>
                      </a:r>
                    </a:p>
                  </a:txBody>
                  <a:tcPr>
                    <a:solidFill>
                      <a:schemeClr val="bg1">
                        <a:lumMod val="75000"/>
                        <a:lumOff val="25000"/>
                      </a:schemeClr>
                    </a:solidFill>
                  </a:tcPr>
                </a:tc>
                <a:extLst>
                  <a:ext uri="{0D108BD9-81ED-4DB2-BD59-A6C34878D82A}">
                    <a16:rowId xmlns:a16="http://schemas.microsoft.com/office/drawing/2014/main" val="10001"/>
                  </a:ext>
                </a:extLst>
              </a:tr>
              <a:tr h="410791">
                <a:tc>
                  <a:txBody>
                    <a:bodyPr/>
                    <a:lstStyle/>
                    <a:p>
                      <a:r>
                        <a:rPr lang="en-US" sz="2000" b="1" dirty="0">
                          <a:latin typeface="Arial" panose="020B0604020202020204" pitchFamily="34" charset="0"/>
                          <a:cs typeface="Arial" panose="020B0604020202020204" pitchFamily="34" charset="0"/>
                        </a:rPr>
                        <a:t>10/20</a:t>
                      </a:r>
                    </a:p>
                  </a:txBody>
                  <a:tcPr/>
                </a:tc>
                <a:tc>
                  <a:txBody>
                    <a:bodyPr/>
                    <a:lstStyle/>
                    <a:p>
                      <a:pPr algn="ctr"/>
                      <a:r>
                        <a:rPr lang="en-US" dirty="0">
                          <a:latin typeface="Arial" panose="020B0604020202020204" pitchFamily="34" charset="0"/>
                          <a:cs typeface="Arial" panose="020B0604020202020204" pitchFamily="34" charset="0"/>
                        </a:rPr>
                        <a:t>381</a:t>
                      </a:r>
                    </a:p>
                  </a:txBody>
                  <a:tcPr/>
                </a:tc>
                <a:tc>
                  <a:txBody>
                    <a:bodyPr/>
                    <a:lstStyle/>
                    <a:p>
                      <a:pPr algn="ctr"/>
                      <a:r>
                        <a:rPr lang="en-US" dirty="0">
                          <a:latin typeface="Arial" panose="020B0604020202020204" pitchFamily="34" charset="0"/>
                          <a:cs typeface="Arial" panose="020B0604020202020204" pitchFamily="34" charset="0"/>
                        </a:rPr>
                        <a:t>33</a:t>
                      </a:r>
                    </a:p>
                  </a:txBody>
                  <a:tcPr/>
                </a:tc>
                <a:tc>
                  <a:txBody>
                    <a:bodyPr/>
                    <a:lstStyle/>
                    <a:p>
                      <a:pPr algn="ctr"/>
                      <a:r>
                        <a:rPr lang="en-US" dirty="0">
                          <a:latin typeface="Arial" panose="020B0604020202020204" pitchFamily="34" charset="0"/>
                          <a:cs typeface="Arial" panose="020B0604020202020204" pitchFamily="34" charset="0"/>
                        </a:rPr>
                        <a:t>248</a:t>
                      </a:r>
                    </a:p>
                  </a:txBody>
                  <a:tcPr/>
                </a:tc>
                <a:tc>
                  <a:txBody>
                    <a:bodyPr/>
                    <a:lstStyle/>
                    <a:p>
                      <a:pPr algn="ctr"/>
                      <a:r>
                        <a:rPr lang="en-US" dirty="0">
                          <a:latin typeface="Arial" panose="020B0604020202020204" pitchFamily="34" charset="0"/>
                          <a:cs typeface="Arial" panose="020B0604020202020204" pitchFamily="34" charset="0"/>
                        </a:rPr>
                        <a:t>77</a:t>
                      </a:r>
                    </a:p>
                  </a:txBody>
                  <a:tcPr/>
                </a:tc>
                <a:extLst>
                  <a:ext uri="{0D108BD9-81ED-4DB2-BD59-A6C34878D82A}">
                    <a16:rowId xmlns:a16="http://schemas.microsoft.com/office/drawing/2014/main" val="10002"/>
                  </a:ext>
                </a:extLst>
              </a:tr>
              <a:tr h="410791">
                <a:tc>
                  <a:txBody>
                    <a:bodyPr/>
                    <a:lstStyle/>
                    <a:p>
                      <a:r>
                        <a:rPr lang="en-US" sz="2000" b="1" dirty="0">
                          <a:latin typeface="Arial" panose="020B0604020202020204" pitchFamily="34" charset="0"/>
                          <a:cs typeface="Arial" panose="020B0604020202020204" pitchFamily="34" charset="0"/>
                        </a:rPr>
                        <a:t>10/21</a:t>
                      </a:r>
                    </a:p>
                  </a:txBody>
                  <a:tcPr/>
                </a:tc>
                <a:tc>
                  <a:txBody>
                    <a:bodyPr/>
                    <a:lstStyle/>
                    <a:p>
                      <a:pPr algn="ctr"/>
                      <a:r>
                        <a:rPr lang="en-US" dirty="0">
                          <a:latin typeface="Arial" panose="020B0604020202020204" pitchFamily="34" charset="0"/>
                          <a:cs typeface="Arial" panose="020B0604020202020204" pitchFamily="34" charset="0"/>
                        </a:rPr>
                        <a:t>320</a:t>
                      </a:r>
                    </a:p>
                  </a:txBody>
                  <a:tcPr/>
                </a:tc>
                <a:tc>
                  <a:txBody>
                    <a:bodyPr/>
                    <a:lstStyle/>
                    <a:p>
                      <a:pPr algn="ctr"/>
                      <a:r>
                        <a:rPr lang="en-US" dirty="0">
                          <a:latin typeface="Arial" panose="020B0604020202020204" pitchFamily="34" charset="0"/>
                          <a:cs typeface="Arial" panose="020B0604020202020204" pitchFamily="34" charset="0"/>
                        </a:rPr>
                        <a:t>49</a:t>
                      </a:r>
                    </a:p>
                  </a:txBody>
                  <a:tcPr/>
                </a:tc>
                <a:tc>
                  <a:txBody>
                    <a:bodyPr/>
                    <a:lstStyle/>
                    <a:p>
                      <a:pPr algn="ctr"/>
                      <a:r>
                        <a:rPr lang="en-US" dirty="0">
                          <a:latin typeface="Arial" panose="020B0604020202020204" pitchFamily="34" charset="0"/>
                          <a:cs typeface="Arial" panose="020B0604020202020204" pitchFamily="34" charset="0"/>
                        </a:rPr>
                        <a:t>254</a:t>
                      </a:r>
                    </a:p>
                  </a:txBody>
                  <a:tcPr/>
                </a:tc>
                <a:tc>
                  <a:txBody>
                    <a:bodyPr/>
                    <a:lstStyle/>
                    <a:p>
                      <a:pPr algn="ctr"/>
                      <a:r>
                        <a:rPr lang="en-US" dirty="0">
                          <a:latin typeface="Arial" panose="020B0604020202020204" pitchFamily="34" charset="0"/>
                          <a:cs typeface="Arial" panose="020B0604020202020204" pitchFamily="34" charset="0"/>
                        </a:rPr>
                        <a:t>55</a:t>
                      </a:r>
                    </a:p>
                  </a:txBody>
                  <a:tcPr/>
                </a:tc>
                <a:extLst>
                  <a:ext uri="{0D108BD9-81ED-4DB2-BD59-A6C34878D82A}">
                    <a16:rowId xmlns:a16="http://schemas.microsoft.com/office/drawing/2014/main" val="10003"/>
                  </a:ext>
                </a:extLst>
              </a:tr>
            </a:tbl>
          </a:graphicData>
        </a:graphic>
      </p:graphicFrame>
      <p:sp>
        <p:nvSpPr>
          <p:cNvPr id="10" name="Rectangle 9"/>
          <p:cNvSpPr/>
          <p:nvPr/>
        </p:nvSpPr>
        <p:spPr>
          <a:xfrm>
            <a:off x="1216435" y="3012271"/>
            <a:ext cx="338328" cy="301752"/>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Box 10"/>
          <p:cNvSpPr txBox="1"/>
          <p:nvPr/>
        </p:nvSpPr>
        <p:spPr>
          <a:xfrm>
            <a:off x="1738350" y="2985066"/>
            <a:ext cx="3345714" cy="1015663"/>
          </a:xfrm>
          <a:prstGeom prst="rect">
            <a:avLst/>
          </a:prstGeom>
          <a:noFill/>
        </p:spPr>
        <p:txBody>
          <a:bodyPr wrap="square" rtlCol="0">
            <a:spAutoFit/>
          </a:bodyPr>
          <a:lstStyle/>
          <a:p>
            <a:r>
              <a:rPr lang="en-US" sz="2000" dirty="0">
                <a:solidFill>
                  <a:srgbClr val="FFFFFF"/>
                </a:solidFill>
                <a:latin typeface="Arial" panose="020B0604020202020204" pitchFamily="34" charset="0"/>
                <a:cs typeface="Arial" panose="020B0604020202020204" pitchFamily="34" charset="0"/>
              </a:rPr>
              <a:t>&gt;2000                          &gt;750</a:t>
            </a:r>
          </a:p>
          <a:p>
            <a:r>
              <a:rPr lang="en-US" sz="2000" dirty="0">
                <a:solidFill>
                  <a:srgbClr val="FFFFFF"/>
                </a:solidFill>
                <a:latin typeface="Arial" panose="020B0604020202020204" pitchFamily="34" charset="0"/>
                <a:cs typeface="Arial" panose="020B0604020202020204" pitchFamily="34" charset="0"/>
              </a:rPr>
              <a:t>&lt;2000                          &lt;750</a:t>
            </a:r>
          </a:p>
          <a:p>
            <a:r>
              <a:rPr lang="en-US" sz="2000" dirty="0">
                <a:solidFill>
                  <a:srgbClr val="FFFFFF"/>
                </a:solidFill>
                <a:latin typeface="Arial" panose="020B0604020202020204" pitchFamily="34" charset="0"/>
                <a:cs typeface="Arial" panose="020B0604020202020204" pitchFamily="34" charset="0"/>
              </a:rPr>
              <a:t>&lt;1600                      	    &lt;500</a:t>
            </a:r>
          </a:p>
        </p:txBody>
      </p:sp>
      <p:sp>
        <p:nvSpPr>
          <p:cNvPr id="12" name="Rectangle 11"/>
          <p:cNvSpPr/>
          <p:nvPr/>
        </p:nvSpPr>
        <p:spPr>
          <a:xfrm>
            <a:off x="1216435" y="3344095"/>
            <a:ext cx="338328" cy="301752"/>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p:nvSpPr>
        <p:spPr>
          <a:xfrm>
            <a:off x="1216435" y="3675919"/>
            <a:ext cx="338328" cy="30175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518742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D575D2-8118-8849-AC18-E6EA1CD5F5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2911" y="0"/>
            <a:ext cx="5239089" cy="6858000"/>
          </a:xfrm>
          <a:prstGeom prst="rect">
            <a:avLst/>
          </a:prstGeom>
        </p:spPr>
      </p:pic>
      <p:pic>
        <p:nvPicPr>
          <p:cNvPr id="5" name="Picture 4">
            <a:extLst>
              <a:ext uri="{FF2B5EF4-FFF2-40B4-BE49-F238E27FC236}">
                <a16:creationId xmlns:a16="http://schemas.microsoft.com/office/drawing/2014/main" id="{D3287127-EE97-824D-8795-9B142CD4B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75668"/>
            <a:ext cx="6892444" cy="2330012"/>
          </a:xfrm>
          <a:prstGeom prst="rect">
            <a:avLst/>
          </a:prstGeom>
        </p:spPr>
      </p:pic>
      <p:sp>
        <p:nvSpPr>
          <p:cNvPr id="6" name="TextBox 5">
            <a:extLst>
              <a:ext uri="{FF2B5EF4-FFF2-40B4-BE49-F238E27FC236}">
                <a16:creationId xmlns:a16="http://schemas.microsoft.com/office/drawing/2014/main" id="{ABAEA691-C20F-DF47-A6BD-75D8CEDE370E}"/>
              </a:ext>
            </a:extLst>
          </p:cNvPr>
          <p:cNvSpPr txBox="1"/>
          <p:nvPr/>
        </p:nvSpPr>
        <p:spPr>
          <a:xfrm>
            <a:off x="1371600" y="731520"/>
            <a:ext cx="3979616" cy="646331"/>
          </a:xfrm>
          <a:prstGeom prst="rect">
            <a:avLst/>
          </a:prstGeom>
          <a:solidFill>
            <a:schemeClr val="accent1">
              <a:lumMod val="75000"/>
            </a:schemeClr>
          </a:solidFill>
        </p:spPr>
        <p:txBody>
          <a:bodyPr wrap="none" rtlCol="0">
            <a:spAutoFit/>
          </a:bodyPr>
          <a:lstStyle/>
          <a:p>
            <a:r>
              <a:rPr lang="en-US" sz="3600" dirty="0">
                <a:solidFill>
                  <a:schemeClr val="bg1"/>
                </a:solidFill>
              </a:rPr>
              <a:t>New FDA Guidelines</a:t>
            </a:r>
          </a:p>
        </p:txBody>
      </p:sp>
    </p:spTree>
    <p:extLst>
      <p:ext uri="{BB962C8B-B14F-4D97-AF65-F5344CB8AC3E}">
        <p14:creationId xmlns:p14="http://schemas.microsoft.com/office/powerpoint/2010/main" val="8409682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4960" y="434506"/>
            <a:ext cx="12506960" cy="1485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Title 1"/>
          <p:cNvSpPr txBox="1">
            <a:spLocks/>
          </p:cNvSpPr>
          <p:nvPr/>
        </p:nvSpPr>
        <p:spPr>
          <a:xfrm>
            <a:off x="309655" y="395631"/>
            <a:ext cx="9784080" cy="1199599"/>
          </a:xfrm>
          <a:prstGeom prst="rect">
            <a:avLst/>
          </a:prstGeom>
        </p:spPr>
        <p:txBody>
          <a:bodyP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5400" dirty="0">
                <a:solidFill>
                  <a:srgbClr val="099BDD"/>
                </a:solidFill>
              </a:rPr>
              <a:t>Testing – L &amp; D</a:t>
            </a:r>
          </a:p>
        </p:txBody>
      </p:sp>
      <p:sp>
        <p:nvSpPr>
          <p:cNvPr id="4" name="Rectangle 3"/>
          <p:cNvSpPr/>
          <p:nvPr/>
        </p:nvSpPr>
        <p:spPr>
          <a:xfrm>
            <a:off x="0" y="1320829"/>
            <a:ext cx="12192000" cy="6382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Box 7"/>
          <p:cNvSpPr txBox="1"/>
          <p:nvPr/>
        </p:nvSpPr>
        <p:spPr>
          <a:xfrm>
            <a:off x="409406" y="1351419"/>
            <a:ext cx="11230948" cy="5078313"/>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Expectant Moms</a:t>
            </a:r>
          </a:p>
          <a:p>
            <a:endParaRPr lang="en-US" sz="3600" dirty="0">
              <a:latin typeface="Arial" panose="020B0604020202020204" pitchFamily="34" charset="0"/>
              <a:cs typeface="Arial" panose="020B0604020202020204" pitchFamily="34" charset="0"/>
            </a:endParaRPr>
          </a:p>
          <a:p>
            <a:pPr marL="1028700" lvl="1" indent="-5715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Rapid testing with Abbott ID with asymptomatic patients is prohibited by the FDA</a:t>
            </a:r>
          </a:p>
          <a:p>
            <a:pPr marL="1028700" lvl="1" indent="-5715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Expectant moms will not be able to receive this test now</a:t>
            </a:r>
          </a:p>
          <a:p>
            <a:pPr marL="1028700" lvl="1" indent="-5715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Need plan for testing and appropriate bed placement for expectant moms</a:t>
            </a:r>
          </a:p>
          <a:p>
            <a:pPr marL="1485900" lvl="2" indent="-571500">
              <a:spcAft>
                <a:spcPts val="6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endParaRPr lang="en-US" sz="36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201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a:extLst>
              <a:ext uri="{FF2B5EF4-FFF2-40B4-BE49-F238E27FC236}">
                <a16:creationId xmlns:a16="http://schemas.microsoft.com/office/drawing/2014/main" id="{9D71B441-4AE7-4B71-B9EF-B632FB3CBEC7}"/>
              </a:ext>
            </a:extLst>
          </p:cNvPr>
          <p:cNvSpPr>
            <a:spLocks noGrp="1" noChangeArrowheads="1"/>
          </p:cNvSpPr>
          <p:nvPr>
            <p:ph type="ctrTitle"/>
          </p:nvPr>
        </p:nvSpPr>
        <p:spPr bwMode="auto">
          <a:xfrm>
            <a:off x="3276601" y="292101"/>
            <a:ext cx="5260975" cy="1019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eaLnBrk="1" hangingPunct="1"/>
            <a:r>
              <a:rPr lang="en-US" altLang="en-US">
                <a:latin typeface="Baskerville Old Face" panose="02020602080505020303" pitchFamily="18" charset="0"/>
              </a:rPr>
              <a:t>Disclosures</a:t>
            </a:r>
          </a:p>
        </p:txBody>
      </p:sp>
      <p:sp>
        <p:nvSpPr>
          <p:cNvPr id="14339" name="Rectangle 5">
            <a:extLst>
              <a:ext uri="{FF2B5EF4-FFF2-40B4-BE49-F238E27FC236}">
                <a16:creationId xmlns:a16="http://schemas.microsoft.com/office/drawing/2014/main" id="{85B51B83-4FDF-440A-AAF9-8ED1A5A41A67}"/>
              </a:ext>
            </a:extLst>
          </p:cNvPr>
          <p:cNvSpPr>
            <a:spLocks noGrp="1" noChangeArrowheads="1"/>
          </p:cNvSpPr>
          <p:nvPr>
            <p:ph type="subTitle" idx="1"/>
          </p:nvPr>
        </p:nvSpPr>
        <p:spPr>
          <a:xfrm>
            <a:off x="2278063" y="1697038"/>
            <a:ext cx="7427912" cy="3987800"/>
          </a:xfrm>
        </p:spPr>
        <p:txBody>
          <a:bodyPr rtlCol="0">
            <a:normAutofit/>
          </a:bodyPr>
          <a:lstStyle/>
          <a:p>
            <a:pPr algn="ctr" eaLnBrk="1" fontAlgn="auto" hangingPunct="1">
              <a:lnSpc>
                <a:spcPct val="90000"/>
              </a:lnSpc>
              <a:spcAft>
                <a:spcPts val="0"/>
              </a:spcAft>
              <a:defRPr/>
            </a:pPr>
            <a:r>
              <a:rPr lang="en-US" altLang="en-US" sz="2800" dirty="0">
                <a:solidFill>
                  <a:schemeClr val="tx1"/>
                </a:solidFill>
                <a:latin typeface="Baskerville Old Face" pitchFamily="18" charset="0"/>
              </a:rPr>
              <a:t>This activity is provided by </a:t>
            </a:r>
          </a:p>
          <a:p>
            <a:pPr algn="ctr" eaLnBrk="1" fontAlgn="auto" hangingPunct="1">
              <a:lnSpc>
                <a:spcPct val="90000"/>
              </a:lnSpc>
              <a:spcAft>
                <a:spcPts val="0"/>
              </a:spcAft>
              <a:defRPr/>
            </a:pPr>
            <a:r>
              <a:rPr lang="en-US" altLang="en-US" sz="2800" dirty="0">
                <a:solidFill>
                  <a:schemeClr val="tx1"/>
                </a:solidFill>
                <a:latin typeface="Baskerville Old Face" pitchFamily="18" charset="0"/>
              </a:rPr>
              <a:t>Covenant Health</a:t>
            </a:r>
          </a:p>
          <a:p>
            <a:pPr algn="ct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r>
              <a:rPr lang="en-US" altLang="en-US" sz="2500" dirty="0">
                <a:solidFill>
                  <a:schemeClr val="tx1"/>
                </a:solidFill>
                <a:latin typeface="Baskerville Old Face" pitchFamily="18" charset="0"/>
              </a:rPr>
              <a:t>No commercial support has been received.</a:t>
            </a:r>
          </a:p>
          <a:p>
            <a:pPr algn="ct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r>
              <a:rPr lang="en-US" altLang="en-US" sz="2500" dirty="0">
                <a:solidFill>
                  <a:schemeClr val="tx1"/>
                </a:solidFill>
                <a:latin typeface="Baskerville Old Face" pitchFamily="18" charset="0"/>
              </a:rPr>
              <a:t>No products will be endorsed.</a:t>
            </a:r>
          </a:p>
          <a:p>
            <a:pPr algn="ct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r>
              <a:rPr lang="en-US" altLang="en-US" sz="2500" dirty="0">
                <a:solidFill>
                  <a:schemeClr val="tx1"/>
                </a:solidFill>
                <a:latin typeface="Baskerville Old Face" pitchFamily="18" charset="0"/>
              </a:rPr>
              <a:t>Speakers will notify the audience if off label drug use will be discussed.</a:t>
            </a:r>
          </a:p>
          <a:p>
            <a:pP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endParaRPr lang="en-US" altLang="en-US" sz="2500" dirty="0">
              <a:latin typeface="Baskerville Old Face" pitchFamily="18" charset="0"/>
            </a:endParaRPr>
          </a:p>
        </p:txBody>
      </p:sp>
    </p:spTree>
    <p:extLst>
      <p:ext uri="{BB962C8B-B14F-4D97-AF65-F5344CB8AC3E}">
        <p14:creationId xmlns:p14="http://schemas.microsoft.com/office/powerpoint/2010/main" val="41874654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4960" y="434506"/>
            <a:ext cx="12506960" cy="1485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Title 1"/>
          <p:cNvSpPr txBox="1">
            <a:spLocks/>
          </p:cNvSpPr>
          <p:nvPr/>
        </p:nvSpPr>
        <p:spPr>
          <a:xfrm>
            <a:off x="309655" y="395631"/>
            <a:ext cx="9784080" cy="1199599"/>
          </a:xfrm>
          <a:prstGeom prst="rect">
            <a:avLst/>
          </a:prstGeom>
        </p:spPr>
        <p:txBody>
          <a:bodyP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5400" dirty="0">
                <a:solidFill>
                  <a:srgbClr val="099BDD"/>
                </a:solidFill>
              </a:rPr>
              <a:t>Caregivers</a:t>
            </a:r>
          </a:p>
        </p:txBody>
      </p:sp>
      <p:sp>
        <p:nvSpPr>
          <p:cNvPr id="4" name="Rectangle 3"/>
          <p:cNvSpPr/>
          <p:nvPr/>
        </p:nvSpPr>
        <p:spPr>
          <a:xfrm>
            <a:off x="0" y="1320829"/>
            <a:ext cx="12192000" cy="6382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Box 7"/>
          <p:cNvSpPr txBox="1"/>
          <p:nvPr/>
        </p:nvSpPr>
        <p:spPr>
          <a:xfrm>
            <a:off x="480526" y="1329334"/>
            <a:ext cx="11230948" cy="5663089"/>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Testing Our Heroes (antibody testing)</a:t>
            </a:r>
          </a:p>
          <a:p>
            <a:endParaRPr lang="en-US" sz="3600" dirty="0">
              <a:latin typeface="Arial" panose="020B0604020202020204" pitchFamily="34" charset="0"/>
              <a:cs typeface="Arial" panose="020B0604020202020204" pitchFamily="34" charset="0"/>
            </a:endParaRPr>
          </a:p>
          <a:p>
            <a:pPr marL="1028700" lvl="1" indent="-5715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CMC 10/26 – 10/30  7:30 AM – 5:00 PM Main Lobby by Piano</a:t>
            </a:r>
          </a:p>
          <a:p>
            <a:pPr marL="1028700" lvl="1" indent="-5715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CCH 11/2 – 11/6 7:30 AM – 5:00 PM Arnett Room</a:t>
            </a:r>
          </a:p>
          <a:p>
            <a:pPr marL="1028700" lvl="1" indent="-571500">
              <a:spcAft>
                <a:spcPts val="600"/>
              </a:spcAft>
              <a:buFont typeface="Arial" panose="020B0604020202020204" pitchFamily="34" charset="0"/>
              <a:buChar char="•"/>
            </a:pPr>
            <a:r>
              <a:rPr lang="en-US" sz="2800" dirty="0" err="1">
                <a:latin typeface="Arial" panose="020B0604020202020204" pitchFamily="34" charset="0"/>
                <a:cs typeface="Arial" panose="020B0604020202020204" pitchFamily="34" charset="0"/>
              </a:rPr>
              <a:t>Levelland</a:t>
            </a:r>
            <a:r>
              <a:rPr lang="en-US" sz="2800" dirty="0">
                <a:latin typeface="Arial" panose="020B0604020202020204" pitchFamily="34" charset="0"/>
                <a:cs typeface="Arial" panose="020B0604020202020204" pitchFamily="34" charset="0"/>
              </a:rPr>
              <a:t> 10/27 and 10/28 8:00 AM – 5:00 PM Atrium</a:t>
            </a:r>
          </a:p>
          <a:p>
            <a:pPr marL="1028700" lvl="1" indent="-5715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Plainview 10/26 and 10/28 8:00 Am – 5:00 PM, Lab</a:t>
            </a:r>
          </a:p>
          <a:p>
            <a:pPr marL="1028700" lvl="1" indent="-5715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Specialty go to the Texas Cardiac Center  3710 21</a:t>
            </a:r>
            <a:r>
              <a:rPr lang="en-US" sz="2800" baseline="30000" dirty="0">
                <a:latin typeface="Arial" panose="020B0604020202020204" pitchFamily="34" charset="0"/>
                <a:cs typeface="Arial" panose="020B0604020202020204" pitchFamily="34" charset="0"/>
              </a:rPr>
              <a:t>st</a:t>
            </a:r>
            <a:r>
              <a:rPr lang="en-US" sz="2800" dirty="0">
                <a:latin typeface="Arial" panose="020B0604020202020204" pitchFamily="34" charset="0"/>
                <a:cs typeface="Arial" panose="020B0604020202020204" pitchFamily="34" charset="0"/>
              </a:rPr>
              <a:t> St 10/26 – 11/6 8:00 AM – 5 PM  extended hours </a:t>
            </a:r>
            <a:r>
              <a:rPr lang="en-US" sz="2800" dirty="0" err="1">
                <a:latin typeface="Arial" panose="020B0604020202020204" pitchFamily="34" charset="0"/>
                <a:cs typeface="Arial" panose="020B0604020202020204" pitchFamily="34" charset="0"/>
              </a:rPr>
              <a:t>Tu</a:t>
            </a:r>
            <a:r>
              <a:rPr lang="en-US" sz="2800" dirty="0">
                <a:latin typeface="Arial" panose="020B0604020202020204" pitchFamily="34" charset="0"/>
                <a:cs typeface="Arial" panose="020B0604020202020204" pitchFamily="34" charset="0"/>
              </a:rPr>
              <a:t>/Thu 7:30 AM to 6 PM</a:t>
            </a:r>
          </a:p>
          <a:p>
            <a:pPr marL="1485900" lvl="2" indent="-571500">
              <a:spcAft>
                <a:spcPts val="6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endParaRPr lang="en-US" sz="36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96610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4960" y="434506"/>
            <a:ext cx="12506960" cy="1485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Title 1"/>
          <p:cNvSpPr txBox="1">
            <a:spLocks/>
          </p:cNvSpPr>
          <p:nvPr/>
        </p:nvSpPr>
        <p:spPr>
          <a:xfrm>
            <a:off x="309655" y="395631"/>
            <a:ext cx="9784080" cy="1199599"/>
          </a:xfrm>
          <a:prstGeom prst="rect">
            <a:avLst/>
          </a:prstGeom>
        </p:spPr>
        <p:txBody>
          <a:bodyP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5400" dirty="0">
                <a:solidFill>
                  <a:srgbClr val="099BDD"/>
                </a:solidFill>
              </a:rPr>
              <a:t>Caregivers</a:t>
            </a:r>
          </a:p>
        </p:txBody>
      </p:sp>
      <p:sp>
        <p:nvSpPr>
          <p:cNvPr id="4" name="Rectangle 3"/>
          <p:cNvSpPr/>
          <p:nvPr/>
        </p:nvSpPr>
        <p:spPr>
          <a:xfrm>
            <a:off x="0" y="1320829"/>
            <a:ext cx="12192000" cy="6382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Box 7"/>
          <p:cNvSpPr txBox="1"/>
          <p:nvPr/>
        </p:nvSpPr>
        <p:spPr>
          <a:xfrm>
            <a:off x="543957" y="1310779"/>
            <a:ext cx="10789126" cy="667875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Testing Our Heroes (antibody testing)</a:t>
            </a:r>
          </a:p>
          <a:p>
            <a:endParaRPr lang="en-US" sz="3600" dirty="0">
              <a:latin typeface="Arial" panose="020B0604020202020204" pitchFamily="34" charset="0"/>
              <a:cs typeface="Arial" panose="020B0604020202020204" pitchFamily="34" charset="0"/>
            </a:endParaRPr>
          </a:p>
          <a:p>
            <a:pPr marL="1028700" lvl="1" indent="-5715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Grace Clinic 10/26 – 11/6 8:00AM – 5:00 PM</a:t>
            </a:r>
          </a:p>
          <a:p>
            <a:pPr marL="1028700" lvl="1" indent="-5715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Grace Medical Center – go to Grace clinic or other clinic locations</a:t>
            </a:r>
          </a:p>
          <a:p>
            <a:pPr marL="1028700" lvl="1" indent="-5715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CMG Clinics 11/2 – 11/6 8:00 AM to 5 PM</a:t>
            </a:r>
          </a:p>
          <a:p>
            <a:pPr marL="1485900" lvl="2" indent="-5715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Northwest Clinic 611 North Frankford Ave</a:t>
            </a:r>
          </a:p>
          <a:p>
            <a:pPr marL="1485900" lvl="2" indent="-5715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Southwest Clinic 9812 Slide Road</a:t>
            </a:r>
          </a:p>
          <a:p>
            <a:pPr marL="1485900" lvl="2" indent="-5715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Health Plus 7601 Quaker</a:t>
            </a:r>
          </a:p>
          <a:p>
            <a:pPr marL="1485900" lvl="2" indent="-5715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Memphis Place Mall 3801 50</a:t>
            </a:r>
            <a:r>
              <a:rPr lang="en-US" sz="2800" baseline="30000" dirty="0">
                <a:latin typeface="Arial" panose="020B0604020202020204" pitchFamily="34" charset="0"/>
                <a:cs typeface="Arial" panose="020B0604020202020204" pitchFamily="34" charset="0"/>
              </a:rPr>
              <a:t>th</a:t>
            </a:r>
            <a:r>
              <a:rPr lang="en-US" sz="2800" dirty="0">
                <a:latin typeface="Arial" panose="020B0604020202020204" pitchFamily="34" charset="0"/>
                <a:cs typeface="Arial" panose="020B0604020202020204" pitchFamily="34" charset="0"/>
              </a:rPr>
              <a:t> Street</a:t>
            </a:r>
          </a:p>
          <a:p>
            <a:pPr marL="1485900" lvl="2" indent="-571500">
              <a:spcAft>
                <a:spcPts val="600"/>
              </a:spcAft>
              <a:buFont typeface="Arial" panose="020B0604020202020204" pitchFamily="34" charset="0"/>
              <a:buChar char="•"/>
            </a:pPr>
            <a:endParaRPr lang="en-US" sz="2800" dirty="0">
              <a:solidFill>
                <a:srgbClr val="FFFFFF"/>
              </a:solidFill>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endParaRPr lang="en-US" sz="2800" dirty="0">
              <a:solidFill>
                <a:srgbClr val="FFFFFF"/>
              </a:solidFill>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endParaRPr lang="en-US" sz="360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74926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4960" y="434506"/>
            <a:ext cx="12506960" cy="14856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Title 1"/>
          <p:cNvSpPr txBox="1">
            <a:spLocks/>
          </p:cNvSpPr>
          <p:nvPr/>
        </p:nvSpPr>
        <p:spPr>
          <a:xfrm>
            <a:off x="309655" y="395631"/>
            <a:ext cx="9784080" cy="1199599"/>
          </a:xfrm>
          <a:prstGeom prst="rect">
            <a:avLst/>
          </a:prstGeom>
        </p:spPr>
        <p:txBody>
          <a:bodyP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5400" dirty="0">
                <a:solidFill>
                  <a:srgbClr val="099BDD"/>
                </a:solidFill>
              </a:rPr>
              <a:t>Caregivers</a:t>
            </a:r>
          </a:p>
        </p:txBody>
      </p:sp>
      <p:sp>
        <p:nvSpPr>
          <p:cNvPr id="4" name="Rectangle 3"/>
          <p:cNvSpPr/>
          <p:nvPr/>
        </p:nvSpPr>
        <p:spPr>
          <a:xfrm>
            <a:off x="0" y="1320829"/>
            <a:ext cx="12192000" cy="6382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TextBox 7"/>
          <p:cNvSpPr txBox="1"/>
          <p:nvPr/>
        </p:nvSpPr>
        <p:spPr>
          <a:xfrm>
            <a:off x="933377" y="2225150"/>
            <a:ext cx="10789126" cy="3108543"/>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Testing Our Heroes</a:t>
            </a:r>
          </a:p>
          <a:p>
            <a:endParaRPr lang="en-US" sz="1600" dirty="0">
              <a:latin typeface="Arial" panose="020B0604020202020204" pitchFamily="34" charset="0"/>
              <a:cs typeface="Arial" panose="020B0604020202020204" pitchFamily="34" charset="0"/>
            </a:endParaRPr>
          </a:p>
          <a:p>
            <a:pPr lvl="1"/>
            <a:r>
              <a:rPr lang="en-US" sz="3200" dirty="0">
                <a:latin typeface="Arial" panose="020B0604020202020204" pitchFamily="34" charset="0"/>
                <a:cs typeface="Arial" panose="020B0604020202020204" pitchFamily="34" charset="0"/>
              </a:rPr>
              <a:t>Online Registration </a:t>
            </a:r>
          </a:p>
          <a:p>
            <a:pPr marL="1485900" lvl="2" indent="-571500">
              <a:spcAft>
                <a:spcPts val="600"/>
              </a:spcAft>
              <a:buFont typeface="Arial" panose="020B0604020202020204" pitchFamily="34" charset="0"/>
              <a:buChar char="•"/>
            </a:pPr>
            <a:r>
              <a:rPr lang="en-US" sz="3200" dirty="0">
                <a:latin typeface="Arial" panose="020B0604020202020204" pitchFamily="34" charset="0"/>
                <a:cs typeface="Arial" panose="020B0604020202020204" pitchFamily="34" charset="0"/>
              </a:rPr>
              <a:t>Providence.lumedic.id</a:t>
            </a:r>
          </a:p>
          <a:p>
            <a:pPr marL="1485900" lvl="2" indent="-571500">
              <a:spcAft>
                <a:spcPts val="600"/>
              </a:spcAft>
              <a:buFont typeface="Arial" panose="020B0604020202020204" pitchFamily="34" charset="0"/>
              <a:buChar char="•"/>
            </a:pPr>
            <a:r>
              <a:rPr lang="en-US" sz="3200" dirty="0">
                <a:latin typeface="Arial" panose="020B0604020202020204" pitchFamily="34" charset="0"/>
                <a:cs typeface="Arial" panose="020B0604020202020204" pitchFamily="34" charset="0"/>
              </a:rPr>
              <a:t>This will lead the person to Redcap</a:t>
            </a:r>
          </a:p>
          <a:p>
            <a:pPr marL="1485900" lvl="2" indent="-571500">
              <a:spcAft>
                <a:spcPts val="600"/>
              </a:spcAft>
              <a:buFont typeface="Arial" panose="020B0604020202020204" pitchFamily="34" charset="0"/>
              <a:buChar char="•"/>
            </a:pPr>
            <a:r>
              <a:rPr lang="en-US" sz="3200" dirty="0">
                <a:latin typeface="Arial" panose="020B0604020202020204" pitchFamily="34" charset="0"/>
                <a:cs typeface="Arial" panose="020B0604020202020204" pitchFamily="34" charset="0"/>
              </a:rPr>
              <a:t>Registration will start</a:t>
            </a:r>
          </a:p>
        </p:txBody>
      </p:sp>
    </p:spTree>
    <p:extLst>
      <p:ext uri="{BB962C8B-B14F-4D97-AF65-F5344CB8AC3E}">
        <p14:creationId xmlns:p14="http://schemas.microsoft.com/office/powerpoint/2010/main" val="565375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38E9B-3348-2E48-AEC6-0F9DC26A2361}"/>
              </a:ext>
            </a:extLst>
          </p:cNvPr>
          <p:cNvSpPr>
            <a:spLocks noGrp="1"/>
          </p:cNvSpPr>
          <p:nvPr>
            <p:ph type="ctrTitle"/>
          </p:nvPr>
        </p:nvSpPr>
        <p:spPr/>
        <p:txBody>
          <a:bodyPr/>
          <a:lstStyle/>
          <a:p>
            <a:r>
              <a:rPr lang="en-US" dirty="0"/>
              <a:t>Pharmacy Update</a:t>
            </a:r>
          </a:p>
        </p:txBody>
      </p:sp>
      <p:sp>
        <p:nvSpPr>
          <p:cNvPr id="3" name="Subtitle 2">
            <a:extLst>
              <a:ext uri="{FF2B5EF4-FFF2-40B4-BE49-F238E27FC236}">
                <a16:creationId xmlns:a16="http://schemas.microsoft.com/office/drawing/2014/main" id="{2CFB1F05-386F-0540-9F30-D1AFFBA4E7F9}"/>
              </a:ext>
            </a:extLst>
          </p:cNvPr>
          <p:cNvSpPr>
            <a:spLocks noGrp="1"/>
          </p:cNvSpPr>
          <p:nvPr>
            <p:ph type="subTitle" idx="1"/>
          </p:nvPr>
        </p:nvSpPr>
        <p:spPr/>
        <p:txBody>
          <a:bodyPr anchor="t"/>
          <a:lstStyle/>
          <a:p>
            <a:r>
              <a:rPr lang="en-US" b="1" dirty="0">
                <a:ea typeface="+mn-lt"/>
                <a:cs typeface="+mn-lt"/>
              </a:rPr>
              <a:t>Larry Pineda, </a:t>
            </a:r>
            <a:r>
              <a:rPr lang="en-US" b="1" dirty="0" err="1">
                <a:ea typeface="+mn-lt"/>
                <a:cs typeface="+mn-lt"/>
              </a:rPr>
              <a:t>PharmD</a:t>
            </a:r>
            <a:endParaRPr lang="en-US" b="1" dirty="0">
              <a:ea typeface="+mn-lt"/>
              <a:cs typeface="+mn-lt"/>
            </a:endParaRPr>
          </a:p>
          <a:p>
            <a:r>
              <a:rPr lang="en-US" sz="2800" dirty="0">
                <a:ea typeface="+mn-lt"/>
                <a:cs typeface="+mn-lt"/>
              </a:rPr>
              <a:t>Clinical Pharmacist – AMS </a:t>
            </a:r>
          </a:p>
          <a:p>
            <a:r>
              <a:rPr lang="en-US" sz="2800" dirty="0">
                <a:ea typeface="+mn-lt"/>
                <a:cs typeface="+mn-lt"/>
              </a:rPr>
              <a:t>Covenant Health</a:t>
            </a:r>
            <a:endParaRPr lang="en-US" sz="2800" dirty="0"/>
          </a:p>
        </p:txBody>
      </p:sp>
    </p:spTree>
    <p:extLst>
      <p:ext uri="{BB962C8B-B14F-4D97-AF65-F5344CB8AC3E}">
        <p14:creationId xmlns:p14="http://schemas.microsoft.com/office/powerpoint/2010/main" val="18184259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7902" y="0"/>
            <a:ext cx="9784080" cy="1508760"/>
          </a:xfrm>
        </p:spPr>
        <p:txBody>
          <a:bodyPr>
            <a:normAutofit/>
          </a:bodyPr>
          <a:lstStyle/>
          <a:p>
            <a:r>
              <a:rPr lang="en-US" sz="5400">
                <a:latin typeface="Arial" panose="020B0604020202020204" pitchFamily="34" charset="0"/>
                <a:cs typeface="Arial" panose="020B0604020202020204" pitchFamily="34" charset="0"/>
              </a:rPr>
              <a:t>COVID19-Hot Topics</a:t>
            </a:r>
          </a:p>
        </p:txBody>
      </p:sp>
      <p:sp>
        <p:nvSpPr>
          <p:cNvPr id="6" name="Rectangle 5"/>
          <p:cNvSpPr/>
          <p:nvPr/>
        </p:nvSpPr>
        <p:spPr>
          <a:xfrm>
            <a:off x="0" y="1065700"/>
            <a:ext cx="12192000" cy="8861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7" name="TextBox 6"/>
          <p:cNvSpPr txBox="1"/>
          <p:nvPr/>
        </p:nvSpPr>
        <p:spPr>
          <a:xfrm>
            <a:off x="512797" y="1357104"/>
            <a:ext cx="11277581" cy="4154984"/>
          </a:xfrm>
          <a:prstGeom prst="rect">
            <a:avLst/>
          </a:prstGeom>
          <a:noFill/>
          <a:ln>
            <a:noFill/>
          </a:ln>
        </p:spPr>
        <p:txBody>
          <a:bodyPr wrap="square" lIns="91440" tIns="45720" rIns="91440" bIns="45720" rtlCol="0" anchor="t">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orbel" panose="020B0503020204020204"/>
                <a:ea typeface="+mn-ea"/>
                <a:cs typeface="Arial"/>
              </a:rPr>
              <a:t>Remdesivir</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orbel" panose="020B0503020204020204"/>
              <a:ea typeface="+mn-ea"/>
              <a:cs typeface="Arial"/>
            </a:endParaRP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orbel" panose="020B0503020204020204"/>
              <a:ea typeface="+mn-ea"/>
              <a:cs typeface="Arial"/>
            </a:endParaRP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orbel" panose="020B0503020204020204"/>
              <a:ea typeface="+mn-ea"/>
              <a:cs typeface="Arial"/>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Corbel" panose="020B0503020204020204"/>
              <a:ea typeface="+mn-ea"/>
              <a:cs typeface="Arial"/>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Corbel" panose="020B0503020204020204"/>
              <a:ea typeface="+mn-ea"/>
              <a:cs typeface="Arial"/>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Corbel" panose="020B0503020204020204"/>
                <a:ea typeface="+mn-ea"/>
                <a:cs typeface="Arial"/>
              </a:rPr>
              <a:t>Beigene</a:t>
            </a:r>
            <a:r>
              <a:rPr kumimoji="0" lang="en-US" sz="3200" b="1" i="0" u="none" strike="noStrike" kern="1200" cap="none" spc="0" normalizeH="0" baseline="0" noProof="0" dirty="0">
                <a:ln>
                  <a:noFill/>
                </a:ln>
                <a:solidFill>
                  <a:srgbClr val="FFFFFF"/>
                </a:solidFill>
                <a:effectLst/>
                <a:uLnTx/>
                <a:uFillTx/>
                <a:latin typeface="Corbel" panose="020B0503020204020204"/>
                <a:ea typeface="+mn-ea"/>
                <a:cs typeface="Arial"/>
              </a:rPr>
              <a:t> Zanubrutinib Trial</a:t>
            </a:r>
            <a:endParaRPr kumimoji="0" lang="en-US" sz="2400" b="0" i="0" u="none" strike="noStrike" kern="1200" cap="none" spc="0" normalizeH="0" baseline="0" noProof="0" dirty="0">
              <a:ln>
                <a:noFill/>
              </a:ln>
              <a:solidFill>
                <a:srgbClr val="FFFFFF"/>
              </a:solidFill>
              <a:effectLst/>
              <a:uLnTx/>
              <a:uFillTx/>
              <a:latin typeface="Corbel" panose="020B0503020204020204"/>
              <a:ea typeface="+mn-ea"/>
              <a:cs typeface="Arial"/>
            </a:endParaRPr>
          </a:p>
          <a:p>
            <a:pPr marL="914400" marR="0" lvl="1" indent="-457200" algn="l" defTabSz="457200" rtl="0" eaLnBrk="1" fontAlgn="auto" latinLnBrk="0" hangingPunct="1">
              <a:lnSpc>
                <a:spcPct val="100000"/>
              </a:lnSpc>
              <a:spcBef>
                <a:spcPts val="0"/>
              </a:spcBef>
              <a:spcAft>
                <a:spcPts val="0"/>
              </a:spcAft>
              <a:buClrTx/>
              <a:buSzTx/>
              <a:buFont typeface="Arial,Sans-Serif"/>
              <a:buChar char="•"/>
              <a:tabLst/>
              <a:defRPr/>
            </a:pPr>
            <a:r>
              <a:rPr kumimoji="0" lang="en-US" sz="2400" b="0" i="0" u="none" strike="noStrike" kern="1200" cap="none" spc="0" normalizeH="0" baseline="0" noProof="0" dirty="0">
                <a:ln>
                  <a:noFill/>
                </a:ln>
                <a:solidFill>
                  <a:srgbClr val="FFFFFF"/>
                </a:solidFill>
                <a:effectLst/>
                <a:uLnTx/>
                <a:uFillTx/>
                <a:latin typeface="Corbel" panose="020B0503020204020204"/>
                <a:ea typeface="+mn-ea"/>
                <a:cs typeface="Arial"/>
              </a:rPr>
              <a:t>Placebo controlled</a:t>
            </a:r>
          </a:p>
          <a:p>
            <a:pPr marL="914400" marR="0" lvl="1" indent="-457200" algn="l" defTabSz="457200" rtl="0" eaLnBrk="1" fontAlgn="auto" latinLnBrk="0" hangingPunct="1">
              <a:lnSpc>
                <a:spcPct val="100000"/>
              </a:lnSpc>
              <a:spcBef>
                <a:spcPts val="0"/>
              </a:spcBef>
              <a:spcAft>
                <a:spcPts val="0"/>
              </a:spcAft>
              <a:buClrTx/>
              <a:buSzTx/>
              <a:buFont typeface="Arial,Sans-Serif"/>
              <a:buChar char="•"/>
              <a:tabLst/>
              <a:defRPr/>
            </a:pPr>
            <a:r>
              <a:rPr kumimoji="0" lang="en-US" sz="2400" b="0" i="0" u="none" strike="noStrike" kern="1200" cap="none" spc="0" normalizeH="0" baseline="0" noProof="0" dirty="0">
                <a:ln>
                  <a:noFill/>
                </a:ln>
                <a:solidFill>
                  <a:srgbClr val="FFFFFF"/>
                </a:solidFill>
                <a:effectLst/>
                <a:uLnTx/>
                <a:uFillTx/>
                <a:latin typeface="Corbel" panose="020B0503020204020204"/>
                <a:ea typeface="+mn-ea"/>
                <a:cs typeface="Arial"/>
              </a:rPr>
              <a:t>Dose: 4 capsules PO daily x 28 days</a:t>
            </a: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a:p>
            <a:pPr marL="1371600" marR="0" lvl="2" indent="-457200" algn="l" defTabSz="457200" rtl="0" eaLnBrk="1" fontAlgn="auto" latinLnBrk="0" hangingPunct="1">
              <a:lnSpc>
                <a:spcPct val="100000"/>
              </a:lnSpc>
              <a:spcBef>
                <a:spcPts val="0"/>
              </a:spcBef>
              <a:spcAft>
                <a:spcPts val="0"/>
              </a:spcAft>
              <a:buClrTx/>
              <a:buSzTx/>
              <a:buFont typeface="Arial,Sans-Serif"/>
              <a:buChar char="•"/>
              <a:tabLst/>
              <a:defRPr/>
            </a:pPr>
            <a:endParaRPr kumimoji="0" lang="en-US" sz="2400" b="0" i="0" u="none" strike="noStrike" kern="1200" cap="none" spc="0" normalizeH="0" baseline="0" noProof="0" dirty="0">
              <a:ln>
                <a:noFill/>
              </a:ln>
              <a:solidFill>
                <a:srgbClr val="FFFFFF"/>
              </a:solidFill>
              <a:effectLst/>
              <a:uLnTx/>
              <a:uFillTx/>
              <a:latin typeface="Corbel" panose="020B0503020204020204"/>
              <a:ea typeface="+mn-ea"/>
              <a:cs typeface="Arial"/>
            </a:endParaRPr>
          </a:p>
        </p:txBody>
      </p:sp>
      <p:graphicFrame>
        <p:nvGraphicFramePr>
          <p:cNvPr id="3" name="Table 3">
            <a:extLst>
              <a:ext uri="{FF2B5EF4-FFF2-40B4-BE49-F238E27FC236}">
                <a16:creationId xmlns:a16="http://schemas.microsoft.com/office/drawing/2014/main" id="{8EB1BB29-0C3A-4B3A-A28C-61993538C259}"/>
              </a:ext>
            </a:extLst>
          </p:cNvPr>
          <p:cNvGraphicFramePr>
            <a:graphicFrameLocks noGrp="1"/>
          </p:cNvGraphicFramePr>
          <p:nvPr>
            <p:extLst/>
          </p:nvPr>
        </p:nvGraphicFramePr>
        <p:xfrm>
          <a:off x="3209833" y="2019300"/>
          <a:ext cx="5440215" cy="1447800"/>
        </p:xfrm>
        <a:graphic>
          <a:graphicData uri="http://schemas.openxmlformats.org/drawingml/2006/table">
            <a:tbl>
              <a:tblPr firstRow="1" bandRow="1"/>
              <a:tblGrid>
                <a:gridCol w="2646527">
                  <a:extLst>
                    <a:ext uri="{9D8B030D-6E8A-4147-A177-3AD203B41FA5}">
                      <a16:colId xmlns:a16="http://schemas.microsoft.com/office/drawing/2014/main" val="2117385413"/>
                    </a:ext>
                  </a:extLst>
                </a:gridCol>
                <a:gridCol w="1396844">
                  <a:extLst>
                    <a:ext uri="{9D8B030D-6E8A-4147-A177-3AD203B41FA5}">
                      <a16:colId xmlns:a16="http://schemas.microsoft.com/office/drawing/2014/main" val="1429329193"/>
                    </a:ext>
                  </a:extLst>
                </a:gridCol>
                <a:gridCol w="1396844">
                  <a:extLst>
                    <a:ext uri="{9D8B030D-6E8A-4147-A177-3AD203B41FA5}">
                      <a16:colId xmlns:a16="http://schemas.microsoft.com/office/drawing/2014/main" val="2328128836"/>
                    </a:ext>
                  </a:extLst>
                </a:gridCol>
              </a:tblGrid>
              <a:tr h="0">
                <a:tc>
                  <a:txBody>
                    <a:bodyPr/>
                    <a:lstStyle/>
                    <a:p>
                      <a:pPr algn="ctr"/>
                      <a:r>
                        <a:rPr lang="en-US" sz="1050" b="1" dirty="0">
                          <a:solidFill>
                            <a:schemeClr val="bg2">
                              <a:lumMod val="50000"/>
                            </a:schemeClr>
                          </a:solidFill>
                          <a:latin typeface="Calibri" panose="020F0502020204030204" pitchFamily="34" charset="0"/>
                          <a:cs typeface="Calibri" panose="020F0502020204030204" pitchFamily="34" charset="0"/>
                        </a:rPr>
                        <a:t>Ministry</a:t>
                      </a:r>
                    </a:p>
                  </a:txBody>
                  <a:tcPr anchor="ctr">
                    <a:solidFill>
                      <a:schemeClr val="bg2">
                        <a:lumMod val="40000"/>
                        <a:lumOff val="60000"/>
                      </a:schemeClr>
                    </a:solidFill>
                  </a:tcPr>
                </a:tc>
                <a:tc>
                  <a:txBody>
                    <a:bodyPr/>
                    <a:lstStyle/>
                    <a:p>
                      <a:pPr algn="ctr"/>
                      <a:r>
                        <a:rPr lang="en-US" sz="1050" b="1" dirty="0">
                          <a:solidFill>
                            <a:schemeClr val="bg2">
                              <a:lumMod val="50000"/>
                            </a:schemeClr>
                          </a:solidFill>
                          <a:latin typeface="Calibri" panose="020F0502020204030204" pitchFamily="34" charset="0"/>
                          <a:cs typeface="Calibri" panose="020F0502020204030204" pitchFamily="34" charset="0"/>
                        </a:rPr>
                        <a:t>Patients Receiving Treatment</a:t>
                      </a:r>
                    </a:p>
                  </a:txBody>
                  <a:tcPr>
                    <a:solidFill>
                      <a:schemeClr val="bg2">
                        <a:lumMod val="40000"/>
                        <a:lumOff val="60000"/>
                      </a:schemeClr>
                    </a:solidFill>
                  </a:tcPr>
                </a:tc>
                <a:tc>
                  <a:txBody>
                    <a:bodyPr/>
                    <a:lstStyle/>
                    <a:p>
                      <a:pPr algn="ctr"/>
                      <a:r>
                        <a:rPr lang="en-US" sz="1050" b="1" dirty="0">
                          <a:solidFill>
                            <a:schemeClr val="bg2">
                              <a:lumMod val="50000"/>
                            </a:schemeClr>
                          </a:solidFill>
                          <a:latin typeface="Calibri" panose="020F0502020204030204" pitchFamily="34" charset="0"/>
                          <a:cs typeface="Calibri" panose="020F0502020204030204" pitchFamily="34" charset="0"/>
                        </a:rPr>
                        <a:t>Stock</a:t>
                      </a:r>
                    </a:p>
                    <a:p>
                      <a:pPr algn="ctr"/>
                      <a:r>
                        <a:rPr lang="en-US" sz="1050" b="1" dirty="0">
                          <a:solidFill>
                            <a:schemeClr val="bg2">
                              <a:lumMod val="50000"/>
                            </a:schemeClr>
                          </a:solidFill>
                          <a:latin typeface="Calibri" panose="020F0502020204030204" pitchFamily="34" charset="0"/>
                          <a:cs typeface="Calibri" panose="020F0502020204030204" pitchFamily="34" charset="0"/>
                        </a:rPr>
                        <a:t>(vials)</a:t>
                      </a:r>
                    </a:p>
                  </a:txBody>
                  <a:tcPr>
                    <a:solidFill>
                      <a:schemeClr val="bg2">
                        <a:lumMod val="40000"/>
                        <a:lumOff val="60000"/>
                      </a:schemeClr>
                    </a:solidFill>
                  </a:tcPr>
                </a:tc>
                <a:extLst>
                  <a:ext uri="{0D108BD9-81ED-4DB2-BD59-A6C34878D82A}">
                    <a16:rowId xmlns:a16="http://schemas.microsoft.com/office/drawing/2014/main" val="2302739498"/>
                  </a:ext>
                </a:extLst>
              </a:tr>
              <a:tr h="0">
                <a:tc>
                  <a:txBody>
                    <a:bodyPr/>
                    <a:lstStyle/>
                    <a:p>
                      <a:r>
                        <a:rPr lang="en-US" sz="1100" b="0" dirty="0">
                          <a:solidFill>
                            <a:schemeClr val="bg2">
                              <a:lumMod val="50000"/>
                            </a:schemeClr>
                          </a:solidFill>
                          <a:latin typeface="Calibri" panose="020F0502020204030204" pitchFamily="34" charset="0"/>
                          <a:cs typeface="Calibri" panose="020F0502020204030204" pitchFamily="34" charset="0"/>
                        </a:rPr>
                        <a:t>Covenant Medical Center</a:t>
                      </a:r>
                    </a:p>
                  </a:txBody>
                  <a:tcPr anchor="ctr">
                    <a:solidFill>
                      <a:schemeClr val="tx1"/>
                    </a:solidFill>
                  </a:tcPr>
                </a:tc>
                <a:tc>
                  <a:txBody>
                    <a:bodyPr/>
                    <a:lstStyle/>
                    <a:p>
                      <a:pPr lvl="0" algn="ctr">
                        <a:buNone/>
                      </a:pPr>
                      <a:r>
                        <a:rPr lang="en-US" sz="1100" b="0" dirty="0">
                          <a:solidFill>
                            <a:schemeClr val="bg2">
                              <a:lumMod val="50000"/>
                            </a:schemeClr>
                          </a:solidFill>
                          <a:latin typeface="Calibri"/>
                          <a:cs typeface="Calibri"/>
                        </a:rPr>
                        <a:t>44</a:t>
                      </a:r>
                    </a:p>
                  </a:txBody>
                  <a:tcPr anchor="ctr">
                    <a:solidFill>
                      <a:schemeClr val="tx1"/>
                    </a:solidFill>
                  </a:tcPr>
                </a:tc>
                <a:tc>
                  <a:txBody>
                    <a:bodyPr/>
                    <a:lstStyle/>
                    <a:p>
                      <a:pPr lvl="0" algn="ctr">
                        <a:buNone/>
                      </a:pPr>
                      <a:r>
                        <a:rPr lang="en-US" sz="1100" b="1" dirty="0">
                          <a:solidFill>
                            <a:srgbClr val="00B050"/>
                          </a:solidFill>
                          <a:latin typeface="Calibri"/>
                          <a:cs typeface="Calibri"/>
                        </a:rPr>
                        <a:t>363</a:t>
                      </a:r>
                    </a:p>
                  </a:txBody>
                  <a:tcPr anchor="ctr">
                    <a:solidFill>
                      <a:schemeClr val="tx1"/>
                    </a:solidFill>
                  </a:tcPr>
                </a:tc>
                <a:extLst>
                  <a:ext uri="{0D108BD9-81ED-4DB2-BD59-A6C34878D82A}">
                    <a16:rowId xmlns:a16="http://schemas.microsoft.com/office/drawing/2014/main" val="2605379455"/>
                  </a:ext>
                </a:extLst>
              </a:tr>
              <a:tr h="0">
                <a:tc>
                  <a:txBody>
                    <a:bodyPr/>
                    <a:lstStyle/>
                    <a:p>
                      <a:r>
                        <a:rPr lang="en-US" sz="1100" b="0" dirty="0">
                          <a:solidFill>
                            <a:schemeClr val="bg2">
                              <a:lumMod val="50000"/>
                            </a:schemeClr>
                          </a:solidFill>
                          <a:latin typeface="Calibri" panose="020F0502020204030204" pitchFamily="34" charset="0"/>
                          <a:cs typeface="Calibri" panose="020F0502020204030204" pitchFamily="34" charset="0"/>
                        </a:rPr>
                        <a:t>Covenant Children’s Hospital</a:t>
                      </a:r>
                    </a:p>
                  </a:txBody>
                  <a:tcPr anchor="ctr">
                    <a:solidFill>
                      <a:schemeClr val="tx1"/>
                    </a:solidFill>
                  </a:tcPr>
                </a:tc>
                <a:tc>
                  <a:txBody>
                    <a:bodyPr/>
                    <a:lstStyle/>
                    <a:p>
                      <a:pPr algn="ctr"/>
                      <a:r>
                        <a:rPr lang="en-US" sz="1100" b="0" dirty="0">
                          <a:solidFill>
                            <a:schemeClr val="bg2">
                              <a:lumMod val="50000"/>
                            </a:schemeClr>
                          </a:solidFill>
                          <a:latin typeface="Calibri" panose="020F0502020204030204" pitchFamily="34" charset="0"/>
                          <a:cs typeface="Calibri" panose="020F0502020204030204" pitchFamily="34" charset="0"/>
                        </a:rPr>
                        <a:t>0</a:t>
                      </a:r>
                    </a:p>
                  </a:txBody>
                  <a:tcPr anchor="ctr">
                    <a:solidFill>
                      <a:schemeClr val="tx1"/>
                    </a:solidFill>
                  </a:tcPr>
                </a:tc>
                <a:tc>
                  <a:txBody>
                    <a:bodyPr/>
                    <a:lstStyle/>
                    <a:p>
                      <a:pPr algn="ctr"/>
                      <a:r>
                        <a:rPr lang="en-US" sz="1100" b="1" dirty="0">
                          <a:solidFill>
                            <a:srgbClr val="00B050"/>
                          </a:solidFill>
                          <a:latin typeface="Calibri" panose="020F0502020204030204" pitchFamily="34" charset="0"/>
                          <a:cs typeface="Calibri" panose="020F0502020204030204" pitchFamily="34" charset="0"/>
                        </a:rPr>
                        <a:t>0</a:t>
                      </a:r>
                    </a:p>
                  </a:txBody>
                  <a:tcPr anchor="ctr">
                    <a:solidFill>
                      <a:schemeClr val="tx1"/>
                    </a:solidFill>
                  </a:tcPr>
                </a:tc>
                <a:extLst>
                  <a:ext uri="{0D108BD9-81ED-4DB2-BD59-A6C34878D82A}">
                    <a16:rowId xmlns:a16="http://schemas.microsoft.com/office/drawing/2014/main" val="2087273695"/>
                  </a:ext>
                </a:extLst>
              </a:tr>
              <a:tr h="0">
                <a:tc>
                  <a:txBody>
                    <a:bodyPr/>
                    <a:lstStyle/>
                    <a:p>
                      <a:r>
                        <a:rPr lang="en-US" sz="1100" b="0" dirty="0">
                          <a:solidFill>
                            <a:schemeClr val="bg2">
                              <a:lumMod val="50000"/>
                            </a:schemeClr>
                          </a:solidFill>
                          <a:latin typeface="Calibri" panose="020F0502020204030204" pitchFamily="34" charset="0"/>
                          <a:cs typeface="Calibri" panose="020F0502020204030204" pitchFamily="34" charset="0"/>
                        </a:rPr>
                        <a:t>Covenant Plainview</a:t>
                      </a:r>
                    </a:p>
                  </a:txBody>
                  <a:tcPr anchor="ctr">
                    <a:solidFill>
                      <a:schemeClr val="tx1"/>
                    </a:solidFill>
                  </a:tcPr>
                </a:tc>
                <a:tc>
                  <a:txBody>
                    <a:bodyPr/>
                    <a:lstStyle/>
                    <a:p>
                      <a:pPr lvl="0" algn="ctr">
                        <a:buNone/>
                      </a:pPr>
                      <a:r>
                        <a:rPr lang="en-US" sz="1100" b="0" dirty="0">
                          <a:solidFill>
                            <a:schemeClr val="bg2">
                              <a:lumMod val="50000"/>
                            </a:schemeClr>
                          </a:solidFill>
                          <a:latin typeface="Calibri"/>
                          <a:cs typeface="Calibri"/>
                        </a:rPr>
                        <a:t>7</a:t>
                      </a:r>
                    </a:p>
                  </a:txBody>
                  <a:tcPr anchor="ctr">
                    <a:solidFill>
                      <a:schemeClr val="tx1"/>
                    </a:solidFill>
                  </a:tcPr>
                </a:tc>
                <a:tc>
                  <a:txBody>
                    <a:bodyPr/>
                    <a:lstStyle/>
                    <a:p>
                      <a:pPr lvl="0" algn="ctr">
                        <a:buNone/>
                      </a:pPr>
                      <a:r>
                        <a:rPr lang="en-US" sz="1100" b="1" dirty="0">
                          <a:solidFill>
                            <a:srgbClr val="00B050"/>
                          </a:solidFill>
                          <a:latin typeface="Calibri"/>
                          <a:cs typeface="Calibri"/>
                        </a:rPr>
                        <a:t>108</a:t>
                      </a:r>
                      <a:endParaRPr lang="en-US" sz="1100" b="1" dirty="0">
                        <a:solidFill>
                          <a:srgbClr val="00B050"/>
                        </a:solidFill>
                        <a:latin typeface="Calibri" panose="020F0502020204030204" pitchFamily="34" charset="0"/>
                        <a:cs typeface="Calibri" panose="020F0502020204030204" pitchFamily="34" charset="0"/>
                      </a:endParaRPr>
                    </a:p>
                  </a:txBody>
                  <a:tcPr anchor="ctr">
                    <a:solidFill>
                      <a:schemeClr val="tx1"/>
                    </a:solidFill>
                  </a:tcPr>
                </a:tc>
                <a:extLst>
                  <a:ext uri="{0D108BD9-81ED-4DB2-BD59-A6C34878D82A}">
                    <a16:rowId xmlns:a16="http://schemas.microsoft.com/office/drawing/2014/main" val="3719158812"/>
                  </a:ext>
                </a:extLst>
              </a:tr>
              <a:tr h="0">
                <a:tc>
                  <a:txBody>
                    <a:bodyPr/>
                    <a:lstStyle/>
                    <a:p>
                      <a:r>
                        <a:rPr lang="en-US" sz="1100" b="0" dirty="0">
                          <a:solidFill>
                            <a:schemeClr val="bg2">
                              <a:lumMod val="50000"/>
                            </a:schemeClr>
                          </a:solidFill>
                          <a:latin typeface="Calibri" panose="020F0502020204030204" pitchFamily="34" charset="0"/>
                          <a:cs typeface="Calibri" panose="020F0502020204030204" pitchFamily="34" charset="0"/>
                        </a:rPr>
                        <a:t>Covenant Levelland</a:t>
                      </a:r>
                    </a:p>
                  </a:txBody>
                  <a:tcPr anchor="ctr">
                    <a:solidFill>
                      <a:schemeClr val="tx1"/>
                    </a:solidFill>
                  </a:tcPr>
                </a:tc>
                <a:tc>
                  <a:txBody>
                    <a:bodyPr/>
                    <a:lstStyle/>
                    <a:p>
                      <a:pPr lvl="0" algn="ctr">
                        <a:buNone/>
                      </a:pPr>
                      <a:r>
                        <a:rPr lang="en-US" sz="1100" b="0" dirty="0">
                          <a:solidFill>
                            <a:schemeClr val="bg2">
                              <a:lumMod val="50000"/>
                            </a:schemeClr>
                          </a:solidFill>
                          <a:latin typeface="Calibri" panose="020F0502020204030204" pitchFamily="34" charset="0"/>
                          <a:cs typeface="Calibri" panose="020F0502020204030204" pitchFamily="34" charset="0"/>
                        </a:rPr>
                        <a:t>1</a:t>
                      </a:r>
                    </a:p>
                  </a:txBody>
                  <a:tcPr anchor="ctr">
                    <a:solidFill>
                      <a:schemeClr val="tx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00B050"/>
                          </a:solidFill>
                          <a:latin typeface="Calibri" panose="020F0502020204030204" pitchFamily="34" charset="0"/>
                          <a:cs typeface="Calibri" panose="020F0502020204030204" pitchFamily="34" charset="0"/>
                        </a:rPr>
                        <a:t>15</a:t>
                      </a:r>
                    </a:p>
                  </a:txBody>
                  <a:tcPr anchor="ctr">
                    <a:solidFill>
                      <a:schemeClr val="tx1"/>
                    </a:solidFill>
                  </a:tcPr>
                </a:tc>
                <a:extLst>
                  <a:ext uri="{0D108BD9-81ED-4DB2-BD59-A6C34878D82A}">
                    <a16:rowId xmlns:a16="http://schemas.microsoft.com/office/drawing/2014/main" val="330888606"/>
                  </a:ext>
                </a:extLst>
              </a:tr>
            </a:tbl>
          </a:graphicData>
        </a:graphic>
      </p:graphicFrame>
      <p:sp>
        <p:nvSpPr>
          <p:cNvPr id="8" name="TextBox 7">
            <a:extLst>
              <a:ext uri="{FF2B5EF4-FFF2-40B4-BE49-F238E27FC236}">
                <a16:creationId xmlns:a16="http://schemas.microsoft.com/office/drawing/2014/main" id="{74111827-E87C-499C-A5B5-AE7BB4D0AABA}"/>
              </a:ext>
            </a:extLst>
          </p:cNvPr>
          <p:cNvSpPr txBox="1"/>
          <p:nvPr/>
        </p:nvSpPr>
        <p:spPr>
          <a:xfrm>
            <a:off x="5893914" y="3572818"/>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Corbel" panose="020B0503020204020204"/>
                <a:ea typeface="+mn-ea"/>
                <a:cs typeface="+mn-cs"/>
              </a:rPr>
              <a:t>Last updated: 10/21/20 at 0600</a:t>
            </a: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graphicFrame>
        <p:nvGraphicFramePr>
          <p:cNvPr id="9" name="Table 3">
            <a:extLst>
              <a:ext uri="{FF2B5EF4-FFF2-40B4-BE49-F238E27FC236}">
                <a16:creationId xmlns:a16="http://schemas.microsoft.com/office/drawing/2014/main" id="{5A352BC5-2C28-4389-849F-ED94AAC915FA}"/>
              </a:ext>
            </a:extLst>
          </p:cNvPr>
          <p:cNvGraphicFramePr>
            <a:graphicFrameLocks noGrp="1"/>
          </p:cNvGraphicFramePr>
          <p:nvPr>
            <p:extLst/>
          </p:nvPr>
        </p:nvGraphicFramePr>
        <p:xfrm>
          <a:off x="3663339" y="5324298"/>
          <a:ext cx="4533202" cy="510540"/>
        </p:xfrm>
        <a:graphic>
          <a:graphicData uri="http://schemas.openxmlformats.org/drawingml/2006/table">
            <a:tbl>
              <a:tblPr firstRow="1" bandRow="1"/>
              <a:tblGrid>
                <a:gridCol w="2266601">
                  <a:extLst>
                    <a:ext uri="{9D8B030D-6E8A-4147-A177-3AD203B41FA5}">
                      <a16:colId xmlns:a16="http://schemas.microsoft.com/office/drawing/2014/main" val="2117385413"/>
                    </a:ext>
                  </a:extLst>
                </a:gridCol>
                <a:gridCol w="2266601">
                  <a:extLst>
                    <a:ext uri="{9D8B030D-6E8A-4147-A177-3AD203B41FA5}">
                      <a16:colId xmlns:a16="http://schemas.microsoft.com/office/drawing/2014/main" val="1429329193"/>
                    </a:ext>
                  </a:extLst>
                </a:gridCol>
              </a:tblGrid>
              <a:tr h="0">
                <a:tc>
                  <a:txBody>
                    <a:bodyPr/>
                    <a:lstStyle/>
                    <a:p>
                      <a:pPr lvl="0" algn="ctr">
                        <a:buNone/>
                      </a:pPr>
                      <a:r>
                        <a:rPr lang="en-US" sz="1050" b="1" dirty="0">
                          <a:solidFill>
                            <a:schemeClr val="bg2">
                              <a:lumMod val="50000"/>
                            </a:schemeClr>
                          </a:solidFill>
                          <a:latin typeface="Calibri"/>
                          <a:cs typeface="Calibri"/>
                        </a:rPr>
                        <a:t>Active Patients</a:t>
                      </a:r>
                      <a:endParaRPr lang="en-US" sz="1050" b="1" dirty="0">
                        <a:solidFill>
                          <a:schemeClr val="bg2">
                            <a:lumMod val="50000"/>
                          </a:schemeClr>
                        </a:solidFill>
                        <a:latin typeface="Calibri" panose="020F0502020204030204" pitchFamily="34" charset="0"/>
                        <a:cs typeface="Calibri" panose="020F0502020204030204" pitchFamily="34" charset="0"/>
                      </a:endParaRPr>
                    </a:p>
                  </a:txBody>
                  <a:tcPr anchor="ctr">
                    <a:solidFill>
                      <a:schemeClr val="bg2">
                        <a:lumMod val="40000"/>
                        <a:lumOff val="60000"/>
                      </a:schemeClr>
                    </a:solidFill>
                  </a:tcPr>
                </a:tc>
                <a:tc>
                  <a:txBody>
                    <a:bodyPr/>
                    <a:lstStyle/>
                    <a:p>
                      <a:pPr lvl="0" algn="ctr">
                        <a:buNone/>
                      </a:pPr>
                      <a:r>
                        <a:rPr lang="en-US" sz="1050" b="1" dirty="0">
                          <a:solidFill>
                            <a:schemeClr val="bg2">
                              <a:lumMod val="50000"/>
                            </a:schemeClr>
                          </a:solidFill>
                          <a:latin typeface="Calibri"/>
                          <a:cs typeface="Calibri"/>
                        </a:rPr>
                        <a:t>Total Patients</a:t>
                      </a:r>
                      <a:endParaRPr lang="en-US" sz="1050" b="1" dirty="0">
                        <a:solidFill>
                          <a:schemeClr val="bg2">
                            <a:lumMod val="50000"/>
                          </a:schemeClr>
                        </a:solidFill>
                        <a:latin typeface="Calibri" panose="020F0502020204030204" pitchFamily="34" charset="0"/>
                        <a:cs typeface="Calibri" panose="020F0502020204030204" pitchFamily="34" charset="0"/>
                      </a:endParaRPr>
                    </a:p>
                  </a:txBody>
                  <a:tcPr>
                    <a:solidFill>
                      <a:schemeClr val="bg2">
                        <a:lumMod val="40000"/>
                        <a:lumOff val="60000"/>
                      </a:schemeClr>
                    </a:solidFill>
                  </a:tcPr>
                </a:tc>
                <a:extLst>
                  <a:ext uri="{0D108BD9-81ED-4DB2-BD59-A6C34878D82A}">
                    <a16:rowId xmlns:a16="http://schemas.microsoft.com/office/drawing/2014/main" val="2302739498"/>
                  </a:ext>
                </a:extLst>
              </a:tr>
              <a:tr h="0">
                <a:tc>
                  <a:txBody>
                    <a:bodyPr/>
                    <a:lstStyle/>
                    <a:p>
                      <a:pPr lvl="0" algn="ctr">
                        <a:buNone/>
                      </a:pPr>
                      <a:r>
                        <a:rPr lang="en-US" sz="1100" b="0" dirty="0">
                          <a:solidFill>
                            <a:schemeClr val="bg2">
                              <a:lumMod val="50000"/>
                            </a:schemeClr>
                          </a:solidFill>
                          <a:latin typeface="Calibri"/>
                          <a:cs typeface="Calibri"/>
                        </a:rPr>
                        <a:t>1 patient</a:t>
                      </a:r>
                      <a:endParaRPr lang="en-US" dirty="0"/>
                    </a:p>
                  </a:txBody>
                  <a:tcPr anchor="ctr">
                    <a:solidFill>
                      <a:schemeClr val="tx1"/>
                    </a:solidFill>
                  </a:tcPr>
                </a:tc>
                <a:tc>
                  <a:txBody>
                    <a:bodyPr/>
                    <a:lstStyle/>
                    <a:p>
                      <a:pPr lvl="0" algn="ctr">
                        <a:buNone/>
                      </a:pPr>
                      <a:r>
                        <a:rPr lang="en-US" sz="1100" b="0" dirty="0">
                          <a:solidFill>
                            <a:schemeClr val="bg2">
                              <a:lumMod val="50000"/>
                            </a:schemeClr>
                          </a:solidFill>
                          <a:latin typeface="Calibri"/>
                          <a:cs typeface="Calibri"/>
                        </a:rPr>
                        <a:t>4 patients</a:t>
                      </a:r>
                    </a:p>
                  </a:txBody>
                  <a:tcPr anchor="ctr">
                    <a:solidFill>
                      <a:schemeClr val="tx1"/>
                    </a:solidFill>
                  </a:tcPr>
                </a:tc>
                <a:extLst>
                  <a:ext uri="{0D108BD9-81ED-4DB2-BD59-A6C34878D82A}">
                    <a16:rowId xmlns:a16="http://schemas.microsoft.com/office/drawing/2014/main" val="2605379455"/>
                  </a:ext>
                </a:extLst>
              </a:tr>
            </a:tbl>
          </a:graphicData>
        </a:graphic>
      </p:graphicFrame>
      <p:sp>
        <p:nvSpPr>
          <p:cNvPr id="10" name="TextBox 9">
            <a:extLst>
              <a:ext uri="{FF2B5EF4-FFF2-40B4-BE49-F238E27FC236}">
                <a16:creationId xmlns:a16="http://schemas.microsoft.com/office/drawing/2014/main" id="{8054E9F8-2FA5-478F-868C-7BC36AC7D205}"/>
              </a:ext>
            </a:extLst>
          </p:cNvPr>
          <p:cNvSpPr txBox="1"/>
          <p:nvPr/>
        </p:nvSpPr>
        <p:spPr>
          <a:xfrm>
            <a:off x="5453341" y="5834838"/>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FFFFFF"/>
                </a:solidFill>
                <a:effectLst/>
                <a:uLnTx/>
                <a:uFillTx/>
                <a:latin typeface="Corbel" panose="020B0503020204020204"/>
                <a:ea typeface="+mn-ea"/>
                <a:cs typeface="+mn-cs"/>
              </a:rPr>
              <a:t>Last updated: 10/21/20 at 0600</a:t>
            </a: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0104340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7902" y="0"/>
            <a:ext cx="9784080" cy="1508760"/>
          </a:xfrm>
        </p:spPr>
        <p:txBody>
          <a:bodyPr>
            <a:normAutofit/>
          </a:bodyPr>
          <a:lstStyle/>
          <a:p>
            <a:r>
              <a:rPr lang="en-US" sz="5400">
                <a:latin typeface="Arial" panose="020B0604020202020204" pitchFamily="34" charset="0"/>
                <a:cs typeface="Arial" panose="020B0604020202020204" pitchFamily="34" charset="0"/>
              </a:rPr>
              <a:t>COVID19-Hot Topics</a:t>
            </a:r>
          </a:p>
        </p:txBody>
      </p:sp>
      <p:sp>
        <p:nvSpPr>
          <p:cNvPr id="6" name="Rectangle 5"/>
          <p:cNvSpPr/>
          <p:nvPr/>
        </p:nvSpPr>
        <p:spPr>
          <a:xfrm>
            <a:off x="0" y="1065700"/>
            <a:ext cx="12192000" cy="8861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7" name="TextBox 6"/>
          <p:cNvSpPr txBox="1"/>
          <p:nvPr/>
        </p:nvSpPr>
        <p:spPr>
          <a:xfrm>
            <a:off x="512797" y="1357104"/>
            <a:ext cx="11277581" cy="4770537"/>
          </a:xfrm>
          <a:prstGeom prst="rect">
            <a:avLst/>
          </a:prstGeom>
          <a:noFill/>
          <a:ln>
            <a:noFill/>
          </a:ln>
        </p:spPr>
        <p:txBody>
          <a:bodyPr wrap="square" lIns="91440" tIns="45720" rIns="91440" bIns="45720" rtlCol="0" anchor="t">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orbel" panose="020B0503020204020204"/>
                <a:ea typeface="+mn-ea"/>
                <a:cs typeface="Arial"/>
              </a:rPr>
              <a:t>Regeneron 2066 Trial</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orbel" panose="020B0503020204020204"/>
                <a:ea typeface="+mn-ea"/>
                <a:cs typeface="Arial"/>
              </a:rPr>
              <a:t>Currently underway in Oregon and other sites</a:t>
            </a:r>
          </a:p>
          <a:p>
            <a:pPr marL="1371600" marR="0" lvl="2"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orbel" panose="020B0503020204020204"/>
                <a:ea typeface="+mn-ea"/>
                <a:cs typeface="Arial"/>
              </a:rPr>
              <a:t>Phase 3 trial plans to enroll 1350 patients</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orbel" panose="020B0503020204020204"/>
                <a:ea typeface="+mn-ea"/>
                <a:cs typeface="Arial"/>
              </a:rPr>
              <a:t>Monoclonal antibody that prevents the binding of virus to cells</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orbel" panose="020B0503020204020204"/>
                <a:ea typeface="+mn-ea"/>
                <a:cs typeface="Arial"/>
              </a:rPr>
              <a:t>3 treatment arms</a:t>
            </a:r>
          </a:p>
          <a:p>
            <a:pPr marL="1371600" marR="0" lvl="2"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orbel" panose="020B0503020204020204"/>
                <a:ea typeface="+mn-ea"/>
                <a:cs typeface="Arial"/>
              </a:rPr>
              <a:t>High-dose IV infusion over 1 hour</a:t>
            </a:r>
          </a:p>
          <a:p>
            <a:pPr marL="1371600" marR="0" lvl="2"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orbel" panose="020B0503020204020204"/>
                <a:ea typeface="+mn-ea"/>
                <a:cs typeface="Arial"/>
              </a:rPr>
              <a:t>Low-dose IV infusion over 1 hour</a:t>
            </a:r>
          </a:p>
          <a:p>
            <a:pPr marL="1371600" marR="0" lvl="2"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orbel" panose="020B0503020204020204"/>
                <a:ea typeface="+mn-ea"/>
                <a:cs typeface="Arial"/>
              </a:rPr>
              <a:t>Placebo IV infusion over 1 hour</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orbel" panose="020B0503020204020204"/>
                <a:ea typeface="+mn-ea"/>
                <a:cs typeface="Arial"/>
              </a:rPr>
              <a:t>Awaiting training meeting from Regeneron</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Corbel" panose="020B0503020204020204"/>
              <a:ea typeface="+mn-ea"/>
              <a:cs typeface="Arial"/>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orbel" panose="020B0503020204020204"/>
                <a:ea typeface="+mn-ea"/>
                <a:cs typeface="Arial"/>
              </a:rPr>
              <a:t>COVID Vaccine</a:t>
            </a:r>
          </a:p>
          <a:p>
            <a:pPr marL="914400" marR="0" lvl="1"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FFFF"/>
                </a:solidFill>
                <a:effectLst/>
                <a:uLnTx/>
                <a:uFillTx/>
                <a:latin typeface="Corbel" panose="020B0503020204020204"/>
                <a:ea typeface="+mn-ea"/>
                <a:cs typeface="Arial"/>
              </a:rPr>
              <a:t>Plan to have meeting with local team next week</a:t>
            </a:r>
          </a:p>
        </p:txBody>
      </p:sp>
    </p:spTree>
    <p:extLst>
      <p:ext uri="{BB962C8B-B14F-4D97-AF65-F5344CB8AC3E}">
        <p14:creationId xmlns:p14="http://schemas.microsoft.com/office/powerpoint/2010/main" val="25324675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endParaRPr lang="en-US"/>
          </a:p>
        </p:txBody>
      </p:sp>
      <p:pic>
        <p:nvPicPr>
          <p:cNvPr id="7" name="Picture 6"/>
          <p:cNvPicPr>
            <a:picLocks noChangeAspect="1"/>
          </p:cNvPicPr>
          <p:nvPr/>
        </p:nvPicPr>
        <p:blipFill>
          <a:blip r:embed="rId2"/>
          <a:stretch>
            <a:fillRect/>
          </a:stretch>
        </p:blipFill>
        <p:spPr>
          <a:xfrm>
            <a:off x="1527605" y="1314450"/>
            <a:ext cx="9136791" cy="2834047"/>
          </a:xfrm>
          <a:prstGeom prst="rect">
            <a:avLst/>
          </a:prstGeom>
        </p:spPr>
      </p:pic>
      <p:pic>
        <p:nvPicPr>
          <p:cNvPr id="8" name="Picture 7"/>
          <p:cNvPicPr>
            <a:picLocks noChangeAspect="1"/>
          </p:cNvPicPr>
          <p:nvPr/>
        </p:nvPicPr>
        <p:blipFill>
          <a:blip r:embed="rId3"/>
          <a:stretch>
            <a:fillRect/>
          </a:stretch>
        </p:blipFill>
        <p:spPr>
          <a:xfrm>
            <a:off x="1720639" y="4735110"/>
            <a:ext cx="8750723" cy="968460"/>
          </a:xfrm>
          <a:prstGeom prst="rect">
            <a:avLst/>
          </a:prstGeom>
        </p:spPr>
      </p:pic>
    </p:spTree>
    <p:extLst>
      <p:ext uri="{BB962C8B-B14F-4D97-AF65-F5344CB8AC3E}">
        <p14:creationId xmlns:p14="http://schemas.microsoft.com/office/powerpoint/2010/main" val="26909803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SOLIDARITY Design</a:t>
            </a:r>
          </a:p>
        </p:txBody>
      </p:sp>
      <p:sp>
        <p:nvSpPr>
          <p:cNvPr id="3" name="Content Placeholder 2"/>
          <p:cNvSpPr>
            <a:spLocks noGrp="1"/>
          </p:cNvSpPr>
          <p:nvPr>
            <p:ph idx="1"/>
          </p:nvPr>
        </p:nvSpPr>
        <p:spPr/>
        <p:txBody>
          <a:bodyPr>
            <a:normAutofit fontScale="85000" lnSpcReduction="20000"/>
          </a:bodyPr>
          <a:lstStyle/>
          <a:p>
            <a:r>
              <a:rPr lang="en-US" dirty="0"/>
              <a:t>Adaptive, simple, multi-country, open-label, randomized trial</a:t>
            </a:r>
          </a:p>
          <a:p>
            <a:pPr lvl="1"/>
            <a:r>
              <a:rPr lang="en-US" dirty="0"/>
              <a:t>Hundreds of potentially over-stressed hospitals so no form-filling was required, and trial procedures were minimal but rigorous</a:t>
            </a:r>
          </a:p>
          <a:p>
            <a:pPr lvl="1"/>
            <a:r>
              <a:rPr lang="en-US" dirty="0"/>
              <a:t>Placebos were not used</a:t>
            </a:r>
          </a:p>
          <a:p>
            <a:r>
              <a:rPr lang="en-US" dirty="0"/>
              <a:t>Randomized in equal proportions between control (local standard-of-care) and study drugs locally available (</a:t>
            </a:r>
            <a:r>
              <a:rPr lang="en-US" dirty="0" err="1"/>
              <a:t>remdesivir</a:t>
            </a:r>
            <a:r>
              <a:rPr lang="en-US" dirty="0"/>
              <a:t>, </a:t>
            </a:r>
            <a:r>
              <a:rPr lang="en-US" dirty="0" err="1"/>
              <a:t>hydroxychloroquine</a:t>
            </a:r>
            <a:r>
              <a:rPr lang="en-US" dirty="0"/>
              <a:t>, </a:t>
            </a:r>
            <a:r>
              <a:rPr lang="en-US" dirty="0" err="1"/>
              <a:t>lopinavir</a:t>
            </a:r>
            <a:r>
              <a:rPr lang="en-US" dirty="0"/>
              <a:t>, and interferon-</a:t>
            </a:r>
            <a:r>
              <a:rPr lang="el-GR" dirty="0"/>
              <a:t>β1</a:t>
            </a:r>
            <a:r>
              <a:rPr lang="en-US" dirty="0"/>
              <a:t>a)</a:t>
            </a:r>
          </a:p>
          <a:p>
            <a:pPr lvl="1"/>
            <a:r>
              <a:rPr lang="en-US" dirty="0" err="1"/>
              <a:t>Hydroxychloroquine</a:t>
            </a:r>
            <a:r>
              <a:rPr lang="en-US" dirty="0"/>
              <a:t> and </a:t>
            </a:r>
            <a:r>
              <a:rPr lang="en-US" dirty="0" err="1"/>
              <a:t>lopinavir</a:t>
            </a:r>
            <a:r>
              <a:rPr lang="en-US" dirty="0"/>
              <a:t> were dropped early for futility, interferon ceased 10/16/20</a:t>
            </a:r>
          </a:p>
          <a:p>
            <a:pPr lvl="1"/>
            <a:r>
              <a:rPr lang="en-US" dirty="0" err="1"/>
              <a:t>Remdesivir</a:t>
            </a:r>
            <a:r>
              <a:rPr lang="en-US" dirty="0"/>
              <a:t> 200 mg x 1, 100 mg x 9</a:t>
            </a:r>
          </a:p>
          <a:p>
            <a:r>
              <a:rPr lang="en-US" dirty="0"/>
              <a:t>Primary endpoint: in-hospital mortality (</a:t>
            </a:r>
            <a:r>
              <a:rPr lang="en-US" dirty="0" err="1"/>
              <a:t>ie</a:t>
            </a:r>
            <a:r>
              <a:rPr lang="en-US" dirty="0"/>
              <a:t>, mortality during the original episode of hospitalization; follow-up ceased at discharge)</a:t>
            </a:r>
          </a:p>
          <a:p>
            <a:pPr lvl="1"/>
            <a:r>
              <a:rPr lang="en-US" dirty="0"/>
              <a:t>Secondary outcomes: initiation of ventilation and hospitalization duration </a:t>
            </a:r>
          </a:p>
        </p:txBody>
      </p:sp>
    </p:spTree>
    <p:extLst>
      <p:ext uri="{BB962C8B-B14F-4D97-AF65-F5344CB8AC3E}">
        <p14:creationId xmlns:p14="http://schemas.microsoft.com/office/powerpoint/2010/main" val="3545873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SOLIDARITY</a:t>
            </a:r>
          </a:p>
        </p:txBody>
      </p:sp>
      <p:sp>
        <p:nvSpPr>
          <p:cNvPr id="9" name="Content Placeholder 8"/>
          <p:cNvSpPr>
            <a:spLocks noGrp="1"/>
          </p:cNvSpPr>
          <p:nvPr>
            <p:ph idx="1"/>
          </p:nvPr>
        </p:nvSpPr>
        <p:spPr/>
        <p:txBody>
          <a:bodyPr>
            <a:normAutofit fontScale="92500" lnSpcReduction="10000"/>
          </a:bodyPr>
          <a:lstStyle/>
          <a:p>
            <a:r>
              <a:rPr lang="en-US" dirty="0"/>
              <a:t>Study period: March 22 to October 4, 2020</a:t>
            </a:r>
          </a:p>
          <a:p>
            <a:r>
              <a:rPr lang="en-US" dirty="0"/>
              <a:t>11,330 patients from 405 hospitals in 30 countries </a:t>
            </a:r>
          </a:p>
          <a:p>
            <a:r>
              <a:rPr lang="en-US" dirty="0"/>
              <a:t>Geographic location:</a:t>
            </a:r>
          </a:p>
          <a:p>
            <a:pPr lvl="1"/>
            <a:r>
              <a:rPr lang="en-US" dirty="0"/>
              <a:t>Europe or Canada 22%</a:t>
            </a:r>
          </a:p>
          <a:p>
            <a:pPr lvl="1"/>
            <a:r>
              <a:rPr lang="en-US" dirty="0"/>
              <a:t>Latin America 17%</a:t>
            </a:r>
          </a:p>
          <a:p>
            <a:pPr lvl="1"/>
            <a:r>
              <a:rPr lang="en-US" dirty="0"/>
              <a:t>Asia and Africa 61%</a:t>
            </a:r>
          </a:p>
          <a:p>
            <a:r>
              <a:rPr lang="en-US" dirty="0"/>
              <a:t>For comparison, ACTT-1:</a:t>
            </a:r>
          </a:p>
          <a:p>
            <a:pPr lvl="1"/>
            <a:r>
              <a:rPr lang="en-US" dirty="0"/>
              <a:t>North America 79.8%</a:t>
            </a:r>
          </a:p>
          <a:p>
            <a:pPr lvl="1"/>
            <a:r>
              <a:rPr lang="en-US" dirty="0"/>
              <a:t>Europe 15.3%</a:t>
            </a:r>
          </a:p>
          <a:p>
            <a:pPr lvl="1"/>
            <a:r>
              <a:rPr lang="en-US" dirty="0"/>
              <a:t>Asia 4.9%</a:t>
            </a:r>
          </a:p>
        </p:txBody>
      </p:sp>
    </p:spTree>
    <p:extLst>
      <p:ext uri="{BB962C8B-B14F-4D97-AF65-F5344CB8AC3E}">
        <p14:creationId xmlns:p14="http://schemas.microsoft.com/office/powerpoint/2010/main" val="2756872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Baseline Demographics: ACTT-1 vs SOLIDARITY</a:t>
            </a:r>
          </a:p>
        </p:txBody>
      </p:sp>
      <p:graphicFrame>
        <p:nvGraphicFramePr>
          <p:cNvPr id="5" name="Content Placeholder 4"/>
          <p:cNvGraphicFramePr>
            <a:graphicFrameLocks noGrp="1"/>
          </p:cNvGraphicFramePr>
          <p:nvPr>
            <p:ph idx="1"/>
            <p:extLst/>
          </p:nvPr>
        </p:nvGraphicFramePr>
        <p:xfrm>
          <a:off x="609600" y="1287780"/>
          <a:ext cx="10972800" cy="4820920"/>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370840">
                <a:tc>
                  <a:txBody>
                    <a:bodyPr/>
                    <a:lstStyle/>
                    <a:p>
                      <a:r>
                        <a:rPr lang="en-US" dirty="0"/>
                        <a:t>Characteristic</a:t>
                      </a:r>
                    </a:p>
                  </a:txBody>
                  <a:tcPr/>
                </a:tc>
                <a:tc>
                  <a:txBody>
                    <a:bodyPr/>
                    <a:lstStyle/>
                    <a:p>
                      <a:r>
                        <a:rPr lang="en-US" dirty="0"/>
                        <a:t>ACTT-1</a:t>
                      </a:r>
                    </a:p>
                  </a:txBody>
                  <a:tcPr/>
                </a:tc>
                <a:tc>
                  <a:txBody>
                    <a:bodyPr/>
                    <a:lstStyle/>
                    <a:p>
                      <a:r>
                        <a:rPr lang="en-US" dirty="0"/>
                        <a:t>SOLIDARITY</a:t>
                      </a:r>
                    </a:p>
                  </a:txBody>
                  <a:tcPr/>
                </a:tc>
                <a:extLst>
                  <a:ext uri="{0D108BD9-81ED-4DB2-BD59-A6C34878D82A}">
                    <a16:rowId xmlns:a16="http://schemas.microsoft.com/office/drawing/2014/main" val="10000"/>
                  </a:ext>
                </a:extLst>
              </a:tr>
              <a:tr h="370840">
                <a:tc>
                  <a:txBody>
                    <a:bodyPr/>
                    <a:lstStyle/>
                    <a:p>
                      <a:r>
                        <a:rPr lang="en-US" dirty="0"/>
                        <a:t>N</a:t>
                      </a:r>
                    </a:p>
                  </a:txBody>
                  <a:tcPr/>
                </a:tc>
                <a:tc>
                  <a:txBody>
                    <a:bodyPr/>
                    <a:lstStyle/>
                    <a:p>
                      <a:r>
                        <a:rPr lang="en-US" dirty="0"/>
                        <a:t>1062 (RDV =</a:t>
                      </a:r>
                      <a:r>
                        <a:rPr lang="en-US" baseline="0" dirty="0"/>
                        <a:t> 541)</a:t>
                      </a:r>
                      <a:endParaRPr lang="en-US" dirty="0"/>
                    </a:p>
                  </a:txBody>
                  <a:tcPr/>
                </a:tc>
                <a:tc>
                  <a:txBody>
                    <a:bodyPr/>
                    <a:lstStyle/>
                    <a:p>
                      <a:r>
                        <a:rPr lang="en-US" dirty="0"/>
                        <a:t>11,266</a:t>
                      </a:r>
                      <a:r>
                        <a:rPr lang="en-US" baseline="0" dirty="0"/>
                        <a:t> </a:t>
                      </a:r>
                      <a:r>
                        <a:rPr lang="en-US" dirty="0"/>
                        <a:t>(RDV = 2743, C = 2708)</a:t>
                      </a:r>
                    </a:p>
                  </a:txBody>
                  <a:tcPr/>
                </a:tc>
                <a:extLst>
                  <a:ext uri="{0D108BD9-81ED-4DB2-BD59-A6C34878D82A}">
                    <a16:rowId xmlns:a16="http://schemas.microsoft.com/office/drawing/2014/main" val="10001"/>
                  </a:ext>
                </a:extLst>
              </a:tr>
              <a:tr h="370840">
                <a:tc>
                  <a:txBody>
                    <a:bodyPr/>
                    <a:lstStyle/>
                    <a:p>
                      <a:r>
                        <a:rPr lang="en-US" dirty="0"/>
                        <a:t>Age</a:t>
                      </a:r>
                    </a:p>
                  </a:txBody>
                  <a:tcPr/>
                </a:tc>
                <a:tc>
                  <a:txBody>
                    <a:bodyPr/>
                    <a:lstStyle/>
                    <a:p>
                      <a:r>
                        <a:rPr lang="en-US" dirty="0"/>
                        <a:t>~58.9</a:t>
                      </a:r>
                    </a:p>
                  </a:txBody>
                  <a:tcPr/>
                </a:tc>
                <a:tc>
                  <a:txBody>
                    <a:bodyPr/>
                    <a:lstStyle/>
                    <a:p>
                      <a:r>
                        <a:rPr lang="en-US" dirty="0"/>
                        <a:t>35% &lt;50, 45% 50-69,</a:t>
                      </a:r>
                      <a:r>
                        <a:rPr lang="en-US" baseline="0" dirty="0"/>
                        <a:t> 19% 70+</a:t>
                      </a:r>
                      <a:endParaRPr lang="en-US" dirty="0"/>
                    </a:p>
                  </a:txBody>
                  <a:tcPr/>
                </a:tc>
                <a:extLst>
                  <a:ext uri="{0D108BD9-81ED-4DB2-BD59-A6C34878D82A}">
                    <a16:rowId xmlns:a16="http://schemas.microsoft.com/office/drawing/2014/main" val="10002"/>
                  </a:ext>
                </a:extLst>
              </a:tr>
              <a:tr h="370840">
                <a:tc>
                  <a:txBody>
                    <a:bodyPr/>
                    <a:lstStyle/>
                    <a:p>
                      <a:r>
                        <a:rPr lang="en-US" dirty="0"/>
                        <a:t>Male sex</a:t>
                      </a:r>
                    </a:p>
                  </a:txBody>
                  <a:tcPr/>
                </a:tc>
                <a:tc>
                  <a:txBody>
                    <a:bodyPr/>
                    <a:lstStyle/>
                    <a:p>
                      <a:r>
                        <a:rPr lang="en-US" dirty="0"/>
                        <a:t>64.4</a:t>
                      </a:r>
                      <a:r>
                        <a:rPr lang="en-US" baseline="0" dirty="0"/>
                        <a:t>%</a:t>
                      </a:r>
                      <a:endParaRPr lang="en-US" dirty="0"/>
                    </a:p>
                  </a:txBody>
                  <a:tcPr/>
                </a:tc>
                <a:tc>
                  <a:txBody>
                    <a:bodyPr/>
                    <a:lstStyle/>
                    <a:p>
                      <a:r>
                        <a:rPr lang="en-US" dirty="0"/>
                        <a:t>62%</a:t>
                      </a:r>
                    </a:p>
                  </a:txBody>
                  <a:tcPr/>
                </a:tc>
                <a:extLst>
                  <a:ext uri="{0D108BD9-81ED-4DB2-BD59-A6C34878D82A}">
                    <a16:rowId xmlns:a16="http://schemas.microsoft.com/office/drawing/2014/main" val="10003"/>
                  </a:ext>
                </a:extLst>
              </a:tr>
              <a:tr h="370840">
                <a:tc>
                  <a:txBody>
                    <a:bodyPr/>
                    <a:lstStyle/>
                    <a:p>
                      <a:r>
                        <a:rPr lang="en-US" dirty="0"/>
                        <a:t>White</a:t>
                      </a:r>
                      <a:r>
                        <a:rPr lang="en-US" baseline="0" dirty="0"/>
                        <a:t> race</a:t>
                      </a:r>
                      <a:endParaRPr lang="en-US" dirty="0"/>
                    </a:p>
                  </a:txBody>
                  <a:tcPr/>
                </a:tc>
                <a:tc>
                  <a:txBody>
                    <a:bodyPr/>
                    <a:lstStyle/>
                    <a:p>
                      <a:r>
                        <a:rPr lang="en-US" dirty="0"/>
                        <a:t>53.3%</a:t>
                      </a:r>
                    </a:p>
                  </a:txBody>
                  <a:tcPr/>
                </a:tc>
                <a:tc>
                  <a:txBody>
                    <a:bodyPr/>
                    <a:lstStyle/>
                    <a:p>
                      <a:r>
                        <a:rPr lang="en-US" dirty="0"/>
                        <a:t>n/a</a:t>
                      </a:r>
                    </a:p>
                  </a:txBody>
                  <a:tcPr/>
                </a:tc>
                <a:extLst>
                  <a:ext uri="{0D108BD9-81ED-4DB2-BD59-A6C34878D82A}">
                    <a16:rowId xmlns:a16="http://schemas.microsoft.com/office/drawing/2014/main" val="10004"/>
                  </a:ext>
                </a:extLst>
              </a:tr>
              <a:tr h="370840">
                <a:tc>
                  <a:txBody>
                    <a:bodyPr/>
                    <a:lstStyle/>
                    <a:p>
                      <a:r>
                        <a:rPr lang="en-US" dirty="0"/>
                        <a:t>Median time from symptom onset</a:t>
                      </a:r>
                    </a:p>
                  </a:txBody>
                  <a:tcPr/>
                </a:tc>
                <a:tc>
                  <a:txBody>
                    <a:bodyPr/>
                    <a:lstStyle/>
                    <a:p>
                      <a:r>
                        <a:rPr lang="en-US" dirty="0"/>
                        <a:t>9 days (IQR 6-12)</a:t>
                      </a:r>
                    </a:p>
                  </a:txBody>
                  <a:tcPr/>
                </a:tc>
                <a:tc>
                  <a:txBody>
                    <a:bodyPr/>
                    <a:lstStyle/>
                    <a:p>
                      <a:r>
                        <a:rPr lang="en-US" dirty="0"/>
                        <a:t>n/a,</a:t>
                      </a:r>
                      <a:r>
                        <a:rPr lang="en-US" baseline="0" dirty="0"/>
                        <a:t> p</a:t>
                      </a:r>
                      <a:r>
                        <a:rPr lang="en-US" dirty="0"/>
                        <a:t>rior days in hospital 2+ 38%</a:t>
                      </a:r>
                    </a:p>
                  </a:txBody>
                  <a:tcPr/>
                </a:tc>
                <a:extLst>
                  <a:ext uri="{0D108BD9-81ED-4DB2-BD59-A6C34878D82A}">
                    <a16:rowId xmlns:a16="http://schemas.microsoft.com/office/drawing/2014/main" val="10005"/>
                  </a:ext>
                </a:extLst>
              </a:tr>
              <a:tr h="370840">
                <a:tc>
                  <a:txBody>
                    <a:bodyPr/>
                    <a:lstStyle/>
                    <a:p>
                      <a:r>
                        <a:rPr lang="en-US" dirty="0"/>
                        <a:t>Diabetes</a:t>
                      </a:r>
                    </a:p>
                  </a:txBody>
                  <a:tcPr/>
                </a:tc>
                <a:tc>
                  <a:txBody>
                    <a:bodyPr/>
                    <a:lstStyle/>
                    <a:p>
                      <a:r>
                        <a:rPr lang="en-US" dirty="0"/>
                        <a:t>30.6%</a:t>
                      </a:r>
                    </a:p>
                  </a:txBody>
                  <a:tcPr/>
                </a:tc>
                <a:tc>
                  <a:txBody>
                    <a:bodyPr/>
                    <a:lstStyle/>
                    <a:p>
                      <a:r>
                        <a:rPr lang="en-US" dirty="0"/>
                        <a:t>25%</a:t>
                      </a:r>
                    </a:p>
                  </a:txBody>
                  <a:tcPr/>
                </a:tc>
                <a:extLst>
                  <a:ext uri="{0D108BD9-81ED-4DB2-BD59-A6C34878D82A}">
                    <a16:rowId xmlns:a16="http://schemas.microsoft.com/office/drawing/2014/main" val="10006"/>
                  </a:ext>
                </a:extLst>
              </a:tr>
              <a:tr h="370840">
                <a:tc>
                  <a:txBody>
                    <a:bodyPr/>
                    <a:lstStyle/>
                    <a:p>
                      <a:r>
                        <a:rPr lang="en-US" dirty="0"/>
                        <a:t>Hypertension</a:t>
                      </a:r>
                    </a:p>
                  </a:txBody>
                  <a:tcPr/>
                </a:tc>
                <a:tc>
                  <a:txBody>
                    <a:bodyPr/>
                    <a:lstStyle/>
                    <a:p>
                      <a:r>
                        <a:rPr lang="en-US" dirty="0"/>
                        <a:t>50.7%</a:t>
                      </a:r>
                    </a:p>
                  </a:txBody>
                  <a:tcPr/>
                </a:tc>
                <a:tc>
                  <a:txBody>
                    <a:bodyPr/>
                    <a:lstStyle/>
                    <a:p>
                      <a:r>
                        <a:rPr lang="en-US" dirty="0"/>
                        <a:t>n/a, heart </a:t>
                      </a:r>
                      <a:r>
                        <a:rPr lang="en-US" dirty="0" err="1"/>
                        <a:t>dz</a:t>
                      </a:r>
                      <a:r>
                        <a:rPr lang="en-US" dirty="0"/>
                        <a:t> 21%</a:t>
                      </a:r>
                    </a:p>
                  </a:txBody>
                  <a:tcPr/>
                </a:tc>
                <a:extLst>
                  <a:ext uri="{0D108BD9-81ED-4DB2-BD59-A6C34878D82A}">
                    <a16:rowId xmlns:a16="http://schemas.microsoft.com/office/drawing/2014/main" val="10007"/>
                  </a:ext>
                </a:extLst>
              </a:tr>
              <a:tr h="370840">
                <a:tc>
                  <a:txBody>
                    <a:bodyPr/>
                    <a:lstStyle/>
                    <a:p>
                      <a:r>
                        <a:rPr lang="en-US" dirty="0"/>
                        <a:t>Obesity</a:t>
                      </a:r>
                    </a:p>
                  </a:txBody>
                  <a:tcPr/>
                </a:tc>
                <a:tc>
                  <a:txBody>
                    <a:bodyPr/>
                    <a:lstStyle/>
                    <a:p>
                      <a:r>
                        <a:rPr lang="en-US" dirty="0"/>
                        <a:t>45.4%</a:t>
                      </a:r>
                    </a:p>
                  </a:txBody>
                  <a:tcPr/>
                </a:tc>
                <a:tc>
                  <a:txBody>
                    <a:bodyPr/>
                    <a:lstStyle/>
                    <a:p>
                      <a:r>
                        <a:rPr lang="en-US" dirty="0"/>
                        <a:t>n/a</a:t>
                      </a:r>
                    </a:p>
                  </a:txBody>
                  <a:tcPr/>
                </a:tc>
                <a:extLst>
                  <a:ext uri="{0D108BD9-81ED-4DB2-BD59-A6C34878D82A}">
                    <a16:rowId xmlns:a16="http://schemas.microsoft.com/office/drawing/2014/main" val="10008"/>
                  </a:ext>
                </a:extLst>
              </a:tr>
              <a:tr h="370840">
                <a:tc>
                  <a:txBody>
                    <a:bodyPr/>
                    <a:lstStyle/>
                    <a:p>
                      <a:r>
                        <a:rPr lang="en-US" dirty="0"/>
                        <a:t>Hospitalized,</a:t>
                      </a:r>
                      <a:r>
                        <a:rPr lang="en-US" baseline="0" dirty="0"/>
                        <a:t> no O2</a:t>
                      </a:r>
                      <a:endParaRPr lang="en-US" dirty="0"/>
                    </a:p>
                  </a:txBody>
                  <a:tcPr/>
                </a:tc>
                <a:tc>
                  <a:txBody>
                    <a:bodyPr/>
                    <a:lstStyle/>
                    <a:p>
                      <a:r>
                        <a:rPr lang="en-US" dirty="0"/>
                        <a:t>13%</a:t>
                      </a:r>
                    </a:p>
                  </a:txBody>
                  <a:tcPr/>
                </a:tc>
                <a:tc>
                  <a:txBody>
                    <a:bodyPr/>
                    <a:lstStyle/>
                    <a:p>
                      <a:r>
                        <a:rPr lang="en-US" dirty="0"/>
                        <a:t>28%</a:t>
                      </a:r>
                    </a:p>
                  </a:txBody>
                  <a:tcPr/>
                </a:tc>
                <a:extLst>
                  <a:ext uri="{0D108BD9-81ED-4DB2-BD59-A6C34878D82A}">
                    <a16:rowId xmlns:a16="http://schemas.microsoft.com/office/drawing/2014/main" val="10009"/>
                  </a:ext>
                </a:extLst>
              </a:tr>
              <a:tr h="370840">
                <a:tc>
                  <a:txBody>
                    <a:bodyPr/>
                    <a:lstStyle/>
                    <a:p>
                      <a:r>
                        <a:rPr lang="en-US" dirty="0"/>
                        <a:t>Hospitalized,</a:t>
                      </a:r>
                      <a:r>
                        <a:rPr lang="en-US" baseline="0" dirty="0"/>
                        <a:t> requiring O2</a:t>
                      </a:r>
                      <a:endParaRPr lang="en-US" dirty="0"/>
                    </a:p>
                  </a:txBody>
                  <a:tcPr/>
                </a:tc>
                <a:tc>
                  <a:txBody>
                    <a:bodyPr/>
                    <a:lstStyle/>
                    <a:p>
                      <a:r>
                        <a:rPr lang="en-US" dirty="0"/>
                        <a:t>41%</a:t>
                      </a:r>
                    </a:p>
                  </a:txBody>
                  <a:tcPr/>
                </a:tc>
                <a:tc>
                  <a:txBody>
                    <a:bodyPr/>
                    <a:lstStyle/>
                    <a:p>
                      <a:r>
                        <a:rPr lang="en-US" dirty="0"/>
                        <a:t>63% (low and high flow)</a:t>
                      </a:r>
                    </a:p>
                  </a:txBody>
                  <a:tcPr/>
                </a:tc>
                <a:extLst>
                  <a:ext uri="{0D108BD9-81ED-4DB2-BD59-A6C34878D82A}">
                    <a16:rowId xmlns:a16="http://schemas.microsoft.com/office/drawing/2014/main" val="10010"/>
                  </a:ext>
                </a:extLst>
              </a:tr>
              <a:tr h="370840">
                <a:tc>
                  <a:txBody>
                    <a:bodyPr/>
                    <a:lstStyle/>
                    <a:p>
                      <a:r>
                        <a:rPr lang="en-US" dirty="0"/>
                        <a:t>Hospitalized,</a:t>
                      </a:r>
                      <a:r>
                        <a:rPr lang="en-US" baseline="0" dirty="0"/>
                        <a:t> high flow or NIV</a:t>
                      </a:r>
                      <a:endParaRPr lang="en-US" dirty="0"/>
                    </a:p>
                  </a:txBody>
                  <a:tcPr/>
                </a:tc>
                <a:tc>
                  <a:txBody>
                    <a:bodyPr/>
                    <a:lstStyle/>
                    <a:p>
                      <a:r>
                        <a:rPr lang="en-US" dirty="0"/>
                        <a:t>18.2%</a:t>
                      </a:r>
                    </a:p>
                  </a:txBody>
                  <a:tcPr/>
                </a:tc>
                <a:tc>
                  <a:txBody>
                    <a:bodyPr/>
                    <a:lstStyle/>
                    <a:p>
                      <a:r>
                        <a:rPr lang="en-US" dirty="0"/>
                        <a:t>n/a</a:t>
                      </a:r>
                    </a:p>
                  </a:txBody>
                  <a:tcPr/>
                </a:tc>
                <a:extLst>
                  <a:ext uri="{0D108BD9-81ED-4DB2-BD59-A6C34878D82A}">
                    <a16:rowId xmlns:a16="http://schemas.microsoft.com/office/drawing/2014/main" val="10011"/>
                  </a:ext>
                </a:extLst>
              </a:tr>
              <a:tr h="370840">
                <a:tc>
                  <a:txBody>
                    <a:bodyPr/>
                    <a:lstStyle/>
                    <a:p>
                      <a:r>
                        <a:rPr lang="en-US" dirty="0"/>
                        <a:t>Hospitalized, invasive</a:t>
                      </a:r>
                      <a:r>
                        <a:rPr lang="en-US" baseline="0" dirty="0"/>
                        <a:t> ventilation</a:t>
                      </a:r>
                      <a:endParaRPr lang="en-US" dirty="0"/>
                    </a:p>
                  </a:txBody>
                  <a:tcPr/>
                </a:tc>
                <a:tc>
                  <a:txBody>
                    <a:bodyPr/>
                    <a:lstStyle/>
                    <a:p>
                      <a:r>
                        <a:rPr lang="en-US" dirty="0"/>
                        <a:t>26.8%</a:t>
                      </a:r>
                    </a:p>
                  </a:txBody>
                  <a:tcPr/>
                </a:tc>
                <a:tc>
                  <a:txBody>
                    <a:bodyPr/>
                    <a:lstStyle/>
                    <a:p>
                      <a:r>
                        <a:rPr lang="en-US" dirty="0"/>
                        <a:t>8%</a:t>
                      </a:r>
                    </a:p>
                  </a:txBody>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5113658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C8363AF0-D2B8-4491-B7BB-D2FFDD93F93A}"/>
              </a:ext>
            </a:extLst>
          </p:cNvPr>
          <p:cNvSpPr>
            <a:spLocks noGrp="1" noChangeArrowheads="1"/>
          </p:cNvSpPr>
          <p:nvPr>
            <p:ph type="title"/>
          </p:nvPr>
        </p:nvSpPr>
        <p:spPr bwMode="auto">
          <a:xfrm>
            <a:off x="2895600" y="207963"/>
            <a:ext cx="6400800" cy="1274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600">
                <a:latin typeface="Baskerville Old Face" panose="02020602080505020303" pitchFamily="18" charset="0"/>
              </a:rPr>
              <a:t>CME Credit was </a:t>
            </a:r>
            <a:r>
              <a:rPr lang="en-US" altLang="en-US" sz="3600" i="1" u="sng">
                <a:latin typeface="Baskerville Old Face" panose="02020602080505020303" pitchFamily="18" charset="0"/>
              </a:rPr>
              <a:t>only</a:t>
            </a:r>
            <a:r>
              <a:rPr lang="en-US" altLang="en-US" sz="3600">
                <a:latin typeface="Baskerville Old Face" panose="02020602080505020303" pitchFamily="18" charset="0"/>
              </a:rPr>
              <a:t> approved for the </a:t>
            </a:r>
            <a:r>
              <a:rPr lang="en-US" altLang="en-US" sz="3600" i="1" u="sng">
                <a:latin typeface="Baskerville Old Face" panose="02020602080505020303" pitchFamily="18" charset="0"/>
              </a:rPr>
              <a:t>Live</a:t>
            </a:r>
            <a:r>
              <a:rPr lang="en-US" altLang="en-US" sz="3600">
                <a:latin typeface="Baskerville Old Face" panose="02020602080505020303" pitchFamily="18" charset="0"/>
              </a:rPr>
              <a:t> Teams meeting</a:t>
            </a:r>
          </a:p>
        </p:txBody>
      </p:sp>
      <p:sp>
        <p:nvSpPr>
          <p:cNvPr id="16387" name="Content Placeholder 2">
            <a:extLst>
              <a:ext uri="{FF2B5EF4-FFF2-40B4-BE49-F238E27FC236}">
                <a16:creationId xmlns:a16="http://schemas.microsoft.com/office/drawing/2014/main" id="{9E8C90B7-F3F3-4A5A-AD1E-7A094B2141B4}"/>
              </a:ext>
            </a:extLst>
          </p:cNvPr>
          <p:cNvSpPr>
            <a:spLocks noGrp="1" noChangeArrowheads="1"/>
          </p:cNvSpPr>
          <p:nvPr>
            <p:ph idx="1"/>
          </p:nvPr>
        </p:nvSpPr>
        <p:spPr bwMode="auto">
          <a:xfrm>
            <a:off x="1898651" y="1593851"/>
            <a:ext cx="8423275" cy="44053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indent="0" eaLnBrk="1" hangingPunct="1">
              <a:spcBef>
                <a:spcPct val="0"/>
              </a:spcBef>
              <a:buNone/>
              <a:defRPr/>
            </a:pPr>
            <a:r>
              <a:rPr lang="en-US" altLang="en-US" sz="2400" dirty="0">
                <a:solidFill>
                  <a:schemeClr val="tx1"/>
                </a:solidFill>
                <a:latin typeface="Baskerville Old Face" panose="02020602080505020303" pitchFamily="18" charset="0"/>
              </a:rPr>
              <a:t>To receive credit for this continuing education activity, the participant must:</a:t>
            </a:r>
          </a:p>
          <a:p>
            <a:pPr indent="0" eaLnBrk="1" hangingPunct="1">
              <a:spcBef>
                <a:spcPct val="0"/>
              </a:spcBef>
              <a:buNone/>
              <a:defRPr/>
            </a:pPr>
            <a:endParaRPr lang="en-US" altLang="en-US" sz="1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altLang="en-US" sz="2000" dirty="0">
                <a:solidFill>
                  <a:schemeClr val="tx1"/>
                </a:solidFill>
                <a:latin typeface="Baskerville Old Face" panose="02020602080505020303" pitchFamily="18" charset="0"/>
              </a:rPr>
              <a:t>Make sure you are logged into your Teams account, if you are signed in with a group provide attendee’s First and Last name(s) in the comments section.</a:t>
            </a:r>
          </a:p>
          <a:p>
            <a:pPr marL="1077595" lvl="1" indent="-457200" eaLnBrk="1" hangingPunct="1">
              <a:spcBef>
                <a:spcPct val="0"/>
              </a:spcBef>
              <a:buFont typeface="Wingdings" panose="05000000000000000000" pitchFamily="2" charset="2"/>
              <a:buChar char="v"/>
              <a:defRPr/>
            </a:pPr>
            <a:endParaRPr lang="en-US" altLang="en-US" sz="2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dirty="0">
                <a:solidFill>
                  <a:schemeClr val="tx1"/>
                </a:solidFill>
                <a:latin typeface="Baskerville Old Face"/>
              </a:rPr>
              <a:t>If you are calling into the Teams meeting you </a:t>
            </a:r>
            <a:r>
              <a:rPr lang="en-US" sz="2000" u="sng" dirty="0">
                <a:solidFill>
                  <a:schemeClr val="tx1"/>
                </a:solidFill>
                <a:latin typeface="Baskerville Old Face"/>
              </a:rPr>
              <a:t>MUST</a:t>
            </a:r>
            <a:r>
              <a:rPr lang="en-US" sz="2000" dirty="0">
                <a:solidFill>
                  <a:schemeClr val="tx1"/>
                </a:solidFill>
                <a:latin typeface="Baskerville Old Face"/>
              </a:rPr>
              <a:t> text your First &amp; Last Name to </a:t>
            </a:r>
            <a:r>
              <a:rPr lang="en-US" sz="2000" b="1" dirty="0">
                <a:solidFill>
                  <a:schemeClr val="tx1"/>
                </a:solidFill>
                <a:latin typeface="Baskerville Old Face"/>
              </a:rPr>
              <a:t>(806) 252-4735</a:t>
            </a:r>
            <a:r>
              <a:rPr lang="en-US" sz="2000" dirty="0">
                <a:solidFill>
                  <a:schemeClr val="tx1"/>
                </a:solidFill>
                <a:latin typeface="Baskerville Old Face"/>
              </a:rPr>
              <a:t>. This will ensure you are added to the sign in sheet to receive CME Credit.</a:t>
            </a:r>
          </a:p>
          <a:p>
            <a:pPr marL="1077595" lvl="1" indent="-457200" eaLnBrk="1" hangingPunct="1">
              <a:spcBef>
                <a:spcPct val="0"/>
              </a:spcBef>
              <a:buFont typeface="Wingdings" panose="05000000000000000000" pitchFamily="2" charset="2"/>
              <a:buChar char="v"/>
              <a:defRPr/>
            </a:pPr>
            <a:endParaRPr lang="en-US" sz="2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dirty="0">
                <a:solidFill>
                  <a:schemeClr val="tx1"/>
                </a:solidFill>
                <a:latin typeface="Baskerville Old Face"/>
              </a:rPr>
              <a:t>You will receive an email within 3 business days from the CME department with further instructions on claiming your certificate.</a:t>
            </a:r>
          </a:p>
          <a:p>
            <a:pPr marL="620395" lvl="1" indent="0" eaLnBrk="1" hangingPunct="1">
              <a:spcBef>
                <a:spcPct val="0"/>
              </a:spcBef>
              <a:buNone/>
              <a:defRPr/>
            </a:pPr>
            <a:endParaRPr lang="en-US" altLang="en-US" sz="2400" dirty="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8525353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Survival Curve</a:t>
            </a:r>
          </a:p>
        </p:txBody>
      </p:sp>
      <p:sp>
        <p:nvSpPr>
          <p:cNvPr id="3" name="Content Placeholder 2"/>
          <p:cNvSpPr>
            <a:spLocks noGrp="1"/>
          </p:cNvSpPr>
          <p:nvPr>
            <p:ph idx="1"/>
          </p:nvPr>
        </p:nvSpPr>
        <p:spPr/>
        <p:txBody>
          <a:bodyPr/>
          <a:lstStyle/>
          <a:p>
            <a:endParaRPr lang="en-US"/>
          </a:p>
        </p:txBody>
      </p:sp>
      <p:pic>
        <p:nvPicPr>
          <p:cNvPr id="4" name="Picture 2" descr="https://4a5on91qiys62e6d1d3mlkoa-wpengine.netdna-ssl.com/hiv-id-observations/wp-content/uploads/sites/2/2020/10/Screen-Shot-2020-10-18-at-6.34.45-A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2491" y="1336092"/>
            <a:ext cx="4409953" cy="45720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6805335" y="1336092"/>
            <a:ext cx="4273380" cy="4572000"/>
          </a:xfrm>
          <a:prstGeom prst="rect">
            <a:avLst/>
          </a:prstGeom>
          <a:ln>
            <a:solidFill>
              <a:schemeClr val="tx1"/>
            </a:solidFill>
          </a:ln>
        </p:spPr>
      </p:pic>
    </p:spTree>
    <p:extLst>
      <p:ext uri="{BB962C8B-B14F-4D97-AF65-F5344CB8AC3E}">
        <p14:creationId xmlns:p14="http://schemas.microsoft.com/office/powerpoint/2010/main" val="32153672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Rate Ratio – Any Death</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864870" y="1456677"/>
            <a:ext cx="10462260" cy="4147014"/>
          </a:xfrm>
          <a:prstGeom prst="rect">
            <a:avLst/>
          </a:prstGeom>
        </p:spPr>
      </p:pic>
    </p:spTree>
    <p:extLst>
      <p:ext uri="{BB962C8B-B14F-4D97-AF65-F5344CB8AC3E}">
        <p14:creationId xmlns:p14="http://schemas.microsoft.com/office/powerpoint/2010/main" val="27734475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SOLIDARITY Meta-Analysis</a:t>
            </a:r>
          </a:p>
        </p:txBody>
      </p:sp>
      <p:pic>
        <p:nvPicPr>
          <p:cNvPr id="4" name="Picture 3"/>
          <p:cNvPicPr>
            <a:picLocks noChangeAspect="1"/>
          </p:cNvPicPr>
          <p:nvPr/>
        </p:nvPicPr>
        <p:blipFill>
          <a:blip r:embed="rId3"/>
          <a:stretch>
            <a:fillRect/>
          </a:stretch>
        </p:blipFill>
        <p:spPr>
          <a:xfrm>
            <a:off x="1706367" y="1250206"/>
            <a:ext cx="8779267" cy="4795947"/>
          </a:xfrm>
          <a:prstGeom prst="rect">
            <a:avLst/>
          </a:prstGeom>
        </p:spPr>
      </p:pic>
      <p:sp>
        <p:nvSpPr>
          <p:cNvPr id="7" name="Left Brace 6"/>
          <p:cNvSpPr/>
          <p:nvPr/>
        </p:nvSpPr>
        <p:spPr>
          <a:xfrm>
            <a:off x="1794510" y="2274570"/>
            <a:ext cx="137160" cy="628650"/>
          </a:xfrm>
          <a:prstGeom prst="leftBrace">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E"/>
              </a:solidFill>
              <a:effectLst/>
              <a:uLnTx/>
              <a:uFillTx/>
              <a:latin typeface="Calibri"/>
              <a:ea typeface="+mn-ea"/>
              <a:cs typeface="+mn-cs"/>
            </a:endParaRPr>
          </a:p>
        </p:txBody>
      </p:sp>
      <p:sp>
        <p:nvSpPr>
          <p:cNvPr id="8" name="Left Brace 7"/>
          <p:cNvSpPr/>
          <p:nvPr/>
        </p:nvSpPr>
        <p:spPr>
          <a:xfrm>
            <a:off x="1783080" y="3086100"/>
            <a:ext cx="148590" cy="795763"/>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8E"/>
              </a:solidFill>
              <a:effectLst/>
              <a:uLnTx/>
              <a:uFillTx/>
              <a:latin typeface="Calibri"/>
              <a:ea typeface="+mn-ea"/>
              <a:cs typeface="+mn-cs"/>
            </a:endParaRPr>
          </a:p>
        </p:txBody>
      </p:sp>
      <p:cxnSp>
        <p:nvCxnSpPr>
          <p:cNvPr id="10" name="Straight Connector 9"/>
          <p:cNvCxnSpPr/>
          <p:nvPr/>
        </p:nvCxnSpPr>
        <p:spPr>
          <a:xfrm flipH="1">
            <a:off x="2068830" y="2708910"/>
            <a:ext cx="11887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072640" y="3467100"/>
            <a:ext cx="1188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076450" y="3802380"/>
            <a:ext cx="11887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62044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SOLIDARITY Limitations</a:t>
            </a:r>
          </a:p>
        </p:txBody>
      </p:sp>
      <p:sp>
        <p:nvSpPr>
          <p:cNvPr id="3" name="Content Placeholder 2"/>
          <p:cNvSpPr>
            <a:spLocks noGrp="1"/>
          </p:cNvSpPr>
          <p:nvPr>
            <p:ph idx="1"/>
          </p:nvPr>
        </p:nvSpPr>
        <p:spPr/>
        <p:txBody>
          <a:bodyPr>
            <a:normAutofit fontScale="92500" lnSpcReduction="20000"/>
          </a:bodyPr>
          <a:lstStyle/>
          <a:p>
            <a:r>
              <a:rPr lang="en-US" dirty="0"/>
              <a:t>Currently not peer reviewed</a:t>
            </a:r>
          </a:p>
          <a:p>
            <a:pPr lvl="1"/>
            <a:r>
              <a:rPr lang="en-US" dirty="0"/>
              <a:t>Interim analysis</a:t>
            </a:r>
          </a:p>
          <a:p>
            <a:r>
              <a:rPr lang="en-US" dirty="0"/>
              <a:t>No placebo (impact on hospital duration)</a:t>
            </a:r>
          </a:p>
          <a:p>
            <a:r>
              <a:rPr lang="en-US" dirty="0"/>
              <a:t>With the simple design and many sites it is difficult to account for differences in standard of care</a:t>
            </a:r>
          </a:p>
          <a:p>
            <a:pPr lvl="1"/>
            <a:r>
              <a:rPr lang="en-US" dirty="0"/>
              <a:t>Criteria for hospitalizing patients might have differed also</a:t>
            </a:r>
          </a:p>
          <a:p>
            <a:r>
              <a:rPr lang="en-US" dirty="0"/>
              <a:t>Missing critical piece of information</a:t>
            </a:r>
          </a:p>
          <a:p>
            <a:pPr lvl="1"/>
            <a:r>
              <a:rPr lang="en-US" dirty="0"/>
              <a:t>Symptom onset to randomization</a:t>
            </a:r>
          </a:p>
          <a:p>
            <a:r>
              <a:rPr lang="en-US" dirty="0"/>
              <a:t>Not limitations but worthy observations:</a:t>
            </a:r>
          </a:p>
          <a:p>
            <a:pPr lvl="1"/>
            <a:r>
              <a:rPr lang="en-US" dirty="0"/>
              <a:t>Different patient population from ACTT</a:t>
            </a:r>
          </a:p>
          <a:p>
            <a:pPr lvl="1"/>
            <a:r>
              <a:rPr lang="en-US" dirty="0"/>
              <a:t>Benefit seen in ACTT may be masked by grouping of O2 requirement</a:t>
            </a:r>
          </a:p>
        </p:txBody>
      </p:sp>
    </p:spTree>
    <p:extLst>
      <p:ext uri="{BB962C8B-B14F-4D97-AF65-F5344CB8AC3E}">
        <p14:creationId xmlns:p14="http://schemas.microsoft.com/office/powerpoint/2010/main" val="25144414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Does </a:t>
            </a:r>
            <a:r>
              <a:rPr lang="en-US" dirty="0" err="1"/>
              <a:t>Remdesivir</a:t>
            </a:r>
            <a:r>
              <a:rPr lang="en-US" dirty="0"/>
              <a:t> Work?</a:t>
            </a:r>
          </a:p>
        </p:txBody>
      </p:sp>
      <p:sp>
        <p:nvSpPr>
          <p:cNvPr id="3" name="Content Placeholder 2"/>
          <p:cNvSpPr>
            <a:spLocks noGrp="1"/>
          </p:cNvSpPr>
          <p:nvPr>
            <p:ph idx="1"/>
          </p:nvPr>
        </p:nvSpPr>
        <p:spPr/>
        <p:txBody>
          <a:bodyPr>
            <a:normAutofit/>
          </a:bodyPr>
          <a:lstStyle/>
          <a:p>
            <a:pPr marL="0" indent="0" algn="ctr">
              <a:buNone/>
            </a:pPr>
            <a:endParaRPr lang="en-US" sz="4000" b="1" dirty="0"/>
          </a:p>
          <a:p>
            <a:pPr marL="0" indent="0" algn="ctr">
              <a:buNone/>
            </a:pPr>
            <a:r>
              <a:rPr lang="en-US" sz="4000" b="1" dirty="0"/>
              <a:t>“A cautious </a:t>
            </a:r>
            <a:r>
              <a:rPr lang="en-US" sz="4000" b="1" dirty="0">
                <a:solidFill>
                  <a:srgbClr val="339933"/>
                </a:solidFill>
              </a:rPr>
              <a:t>maybe</a:t>
            </a:r>
            <a:r>
              <a:rPr lang="en-US" sz="4000" b="1" dirty="0"/>
              <a:t>. Sometimes. For some people.”</a:t>
            </a:r>
          </a:p>
          <a:p>
            <a:pPr marL="0" indent="0">
              <a:buNone/>
            </a:pPr>
            <a:endParaRPr lang="en-US" dirty="0"/>
          </a:p>
          <a:p>
            <a:pPr marL="0" indent="0">
              <a:buNone/>
            </a:pPr>
            <a:r>
              <a:rPr lang="en-US" dirty="0"/>
              <a:t>	 — Paul E. Sax, MD</a:t>
            </a:r>
          </a:p>
          <a:p>
            <a:pPr marL="0" indent="0">
              <a:buNone/>
            </a:pPr>
            <a:r>
              <a:rPr lang="en-US" i="1" dirty="0"/>
              <a:t>	  </a:t>
            </a:r>
            <a:r>
              <a:rPr lang="en-US" sz="2800" i="1" dirty="0"/>
              <a:t>NEJM HIV and ID Observations 10/20/20</a:t>
            </a:r>
          </a:p>
          <a:p>
            <a:pPr marL="0" indent="0">
              <a:buNone/>
            </a:pPr>
            <a:endParaRPr lang="en-US" dirty="0"/>
          </a:p>
        </p:txBody>
      </p:sp>
    </p:spTree>
    <p:extLst>
      <p:ext uri="{BB962C8B-B14F-4D97-AF65-F5344CB8AC3E}">
        <p14:creationId xmlns:p14="http://schemas.microsoft.com/office/powerpoint/2010/main" val="2754579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84D51-FDA1-184F-A90D-AD0BC6664CA5}"/>
              </a:ext>
            </a:extLst>
          </p:cNvPr>
          <p:cNvSpPr>
            <a:spLocks noGrp="1"/>
          </p:cNvSpPr>
          <p:nvPr>
            <p:ph type="ctrTitle"/>
          </p:nvPr>
        </p:nvSpPr>
        <p:spPr/>
        <p:txBody>
          <a:bodyPr/>
          <a:lstStyle/>
          <a:p>
            <a:r>
              <a:rPr lang="en-US" dirty="0"/>
              <a:t>Communications Update</a:t>
            </a:r>
          </a:p>
        </p:txBody>
      </p:sp>
      <p:sp>
        <p:nvSpPr>
          <p:cNvPr id="3" name="Subtitle 2">
            <a:extLst>
              <a:ext uri="{FF2B5EF4-FFF2-40B4-BE49-F238E27FC236}">
                <a16:creationId xmlns:a16="http://schemas.microsoft.com/office/drawing/2014/main" id="{70EE2A53-E295-EE47-85B1-DB91C0A8FE7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5728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9848" y="1298448"/>
            <a:ext cx="7315200" cy="1749552"/>
          </a:xfrm>
        </p:spPr>
        <p:txBody>
          <a:bodyPr/>
          <a:lstStyle/>
          <a:p>
            <a:r>
              <a:rPr lang="en-US" dirty="0"/>
              <a:t>ASK  IP</a:t>
            </a:r>
          </a:p>
        </p:txBody>
      </p:sp>
      <p:sp>
        <p:nvSpPr>
          <p:cNvPr id="3" name="Subtitle 2"/>
          <p:cNvSpPr>
            <a:spLocks noGrp="1"/>
          </p:cNvSpPr>
          <p:nvPr>
            <p:ph type="subTitle" idx="1"/>
          </p:nvPr>
        </p:nvSpPr>
        <p:spPr>
          <a:xfrm>
            <a:off x="1069848" y="3552646"/>
            <a:ext cx="7315200" cy="914400"/>
          </a:xfrm>
        </p:spPr>
        <p:txBody>
          <a:bodyPr>
            <a:normAutofit/>
          </a:bodyPr>
          <a:lstStyle/>
          <a:p>
            <a:r>
              <a:rPr lang="en-US" sz="4000" dirty="0"/>
              <a:t>Infection Prevention presents….</a:t>
            </a:r>
          </a:p>
        </p:txBody>
      </p:sp>
    </p:spTree>
    <p:extLst>
      <p:ext uri="{BB962C8B-B14F-4D97-AF65-F5344CB8AC3E}">
        <p14:creationId xmlns:p14="http://schemas.microsoft.com/office/powerpoint/2010/main" val="24728283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800" b="1" u="sng" dirty="0"/>
              <a:t>COVID-19</a:t>
            </a:r>
            <a:br>
              <a:rPr lang="en-US" b="1" dirty="0"/>
            </a:br>
            <a:br>
              <a:rPr lang="en-US" b="1" dirty="0"/>
            </a:br>
            <a:br>
              <a:rPr lang="en-US" b="1" dirty="0"/>
            </a:br>
            <a:r>
              <a:rPr lang="en-US" b="1" dirty="0"/>
              <a:t>LUCIDOC--&gt;</a:t>
            </a:r>
            <a:br>
              <a:rPr lang="en-US" b="1" dirty="0"/>
            </a:br>
            <a:br>
              <a:rPr lang="en-US" b="1" dirty="0"/>
            </a:br>
            <a:r>
              <a:rPr lang="en-US" b="1" dirty="0"/>
              <a:t> CHS COVID</a:t>
            </a:r>
          </a:p>
        </p:txBody>
      </p:sp>
      <p:sp>
        <p:nvSpPr>
          <p:cNvPr id="3" name="TextBox 2">
            <a:extLst>
              <a:ext uri="{FF2B5EF4-FFF2-40B4-BE49-F238E27FC236}">
                <a16:creationId xmlns:a16="http://schemas.microsoft.com/office/drawing/2014/main" id="{C1F8D79F-2F6C-4681-81F6-F2D76FFBB8EF}"/>
              </a:ext>
            </a:extLst>
          </p:cNvPr>
          <p:cNvSpPr txBox="1"/>
          <p:nvPr/>
        </p:nvSpPr>
        <p:spPr>
          <a:xfrm>
            <a:off x="543464" y="2536166"/>
            <a:ext cx="22860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Position Statement Short Description </a:t>
            </a:r>
          </a:p>
        </p:txBody>
      </p:sp>
      <p:sp>
        <p:nvSpPr>
          <p:cNvPr id="4" name="Content Placeholder 3">
            <a:extLst>
              <a:ext uri="{FF2B5EF4-FFF2-40B4-BE49-F238E27FC236}">
                <a16:creationId xmlns:a16="http://schemas.microsoft.com/office/drawing/2014/main" id="{53CBD9D2-AC85-44E7-9D44-48B0AE5453F1}"/>
              </a:ext>
            </a:extLst>
          </p:cNvPr>
          <p:cNvSpPr>
            <a:spLocks noGrp="1"/>
          </p:cNvSpPr>
          <p:nvPr>
            <p:ph idx="1"/>
          </p:nvPr>
        </p:nvSpPr>
        <p:spPr>
          <a:xfrm>
            <a:off x="3869268" y="125507"/>
            <a:ext cx="7779268" cy="6732494"/>
          </a:xfrm>
        </p:spPr>
        <p:txBody>
          <a:bodyPr anchor="t">
            <a:normAutofit fontScale="92500" lnSpcReduction="20000"/>
          </a:bodyPr>
          <a:lstStyle/>
          <a:p>
            <a:r>
              <a:rPr lang="en-US" sz="1100" b="1" u="sng" dirty="0">
                <a:solidFill>
                  <a:srgbClr val="0070C0"/>
                </a:solidFill>
                <a:hlinkClick r:id="rId2">
                  <a:extLst>
                    <a:ext uri="{A12FA001-AC4F-418D-AE19-62706E023703}">
                      <ahyp:hlinkClr xmlns:ahyp="http://schemas.microsoft.com/office/drawing/2018/hyperlinkcolor" val="tx"/>
                    </a:ext>
                  </a:extLst>
                </a:hlinkClick>
              </a:rPr>
              <a:t>Discontinuation of Transmission Based Precautions for COVID19 </a:t>
            </a:r>
            <a:endParaRPr lang="en-US" sz="1100" b="1" u="sng" dirty="0">
              <a:solidFill>
                <a:srgbClr val="0070C0"/>
              </a:solidFill>
            </a:endParaRPr>
          </a:p>
          <a:p>
            <a:pPr lvl="1"/>
            <a:r>
              <a:rPr lang="en-US" sz="1100" dirty="0"/>
              <a:t>Guidelines for determining when a patient is recovered from COVID and no longer infectious yet still needs hospitalization in a non-COVID unit, </a:t>
            </a:r>
          </a:p>
          <a:p>
            <a:r>
              <a:rPr lang="en-US" sz="1100" b="1" u="sng" dirty="0">
                <a:solidFill>
                  <a:srgbClr val="0070C0"/>
                </a:solidFill>
                <a:hlinkClick r:id="rId3">
                  <a:extLst>
                    <a:ext uri="{A12FA001-AC4F-418D-AE19-62706E023703}">
                      <ahyp:hlinkClr xmlns:ahyp="http://schemas.microsoft.com/office/drawing/2018/hyperlinkcolor" val="tx"/>
                    </a:ext>
                  </a:extLst>
                </a:hlinkClick>
              </a:rPr>
              <a:t>Position Statement AGP Definition and List Final Approved </a:t>
            </a:r>
            <a:endParaRPr lang="en-US" sz="1100" b="1" u="sng" dirty="0">
              <a:solidFill>
                <a:srgbClr val="0070C0"/>
              </a:solidFill>
            </a:endParaRPr>
          </a:p>
          <a:p>
            <a:pPr lvl="1"/>
            <a:r>
              <a:rPr lang="en-US" sz="1100" dirty="0"/>
              <a:t>Defines what procedures are considered Aerosol Generating Procedures (AGPs) and will require use of a N95 mask. </a:t>
            </a:r>
          </a:p>
          <a:p>
            <a:r>
              <a:rPr lang="en-US" sz="1100" b="1" u="sng" dirty="0">
                <a:solidFill>
                  <a:srgbClr val="0070C0"/>
                </a:solidFill>
                <a:hlinkClick r:id="rId4">
                  <a:extLst>
                    <a:ext uri="{A12FA001-AC4F-418D-AE19-62706E023703}">
                      <ahyp:hlinkClr xmlns:ahyp="http://schemas.microsoft.com/office/drawing/2018/hyperlinkcolor" val="tx"/>
                    </a:ext>
                  </a:extLst>
                </a:hlinkClick>
              </a:rPr>
              <a:t>Position Statement Rationale for Extended Use Reuse Recommendations </a:t>
            </a:r>
            <a:endParaRPr lang="en-US" sz="1100" b="1" u="sng" dirty="0">
              <a:solidFill>
                <a:srgbClr val="0070C0"/>
              </a:solidFill>
            </a:endParaRPr>
          </a:p>
          <a:p>
            <a:pPr lvl="1"/>
            <a:r>
              <a:rPr lang="en-US" sz="1100" dirty="0"/>
              <a:t>Explanation of why we are extending the use of PPE when there are shortages</a:t>
            </a:r>
          </a:p>
          <a:p>
            <a:r>
              <a:rPr lang="en-US" sz="1100" b="1" u="sng" dirty="0">
                <a:solidFill>
                  <a:srgbClr val="0070C0"/>
                </a:solidFill>
                <a:hlinkClick r:id="rId5">
                  <a:extLst>
                    <a:ext uri="{A12FA001-AC4F-418D-AE19-62706E023703}">
                      <ahyp:hlinkClr xmlns:ahyp="http://schemas.microsoft.com/office/drawing/2018/hyperlinkcolor" val="tx"/>
                    </a:ext>
                  </a:extLst>
                </a:hlinkClick>
              </a:rPr>
              <a:t>Position Statement Visitation Final Approved </a:t>
            </a:r>
            <a:endParaRPr lang="en-US" sz="1100" b="1" u="sng" dirty="0">
              <a:solidFill>
                <a:srgbClr val="0070C0"/>
              </a:solidFill>
            </a:endParaRPr>
          </a:p>
          <a:p>
            <a:pPr lvl="1"/>
            <a:r>
              <a:rPr lang="en-US" sz="1100" dirty="0"/>
              <a:t>Hospital Visitation restrictions during COVID pandemic</a:t>
            </a:r>
          </a:p>
          <a:p>
            <a:r>
              <a:rPr lang="en-US" sz="1100" b="1" u="sng" dirty="0">
                <a:solidFill>
                  <a:srgbClr val="0070C0"/>
                </a:solidFill>
                <a:hlinkClick r:id="rId6">
                  <a:extLst>
                    <a:ext uri="{A12FA001-AC4F-418D-AE19-62706E023703}">
                      <ahyp:hlinkClr xmlns:ahyp="http://schemas.microsoft.com/office/drawing/2018/hyperlinkcolor" val="tx"/>
                    </a:ext>
                  </a:extLst>
                </a:hlinkClick>
              </a:rPr>
              <a:t>Position Statement AGP in Procedural Settings </a:t>
            </a:r>
            <a:endParaRPr lang="en-US" sz="1100" b="1" u="sng" dirty="0">
              <a:solidFill>
                <a:srgbClr val="0070C0"/>
              </a:solidFill>
            </a:endParaRPr>
          </a:p>
          <a:p>
            <a:pPr lvl="1"/>
            <a:r>
              <a:rPr lang="en-US" sz="1100" dirty="0"/>
              <a:t>Lists procedural areas where AGPs are likely to be performed</a:t>
            </a:r>
          </a:p>
          <a:p>
            <a:r>
              <a:rPr lang="en-US" sz="1100" b="1" u="sng" dirty="0">
                <a:solidFill>
                  <a:srgbClr val="0070C0"/>
                </a:solidFill>
                <a:hlinkClick r:id="rId7">
                  <a:extLst>
                    <a:ext uri="{A12FA001-AC4F-418D-AE19-62706E023703}">
                      <ahyp:hlinkClr xmlns:ahyp="http://schemas.microsoft.com/office/drawing/2018/hyperlinkcolor" val="tx"/>
                    </a:ext>
                  </a:extLst>
                </a:hlinkClick>
              </a:rPr>
              <a:t>Position Statement Asymptomatic COVID Screening Combined (1) </a:t>
            </a:r>
            <a:endParaRPr lang="en-US" sz="1100" b="1" u="sng" dirty="0">
              <a:solidFill>
                <a:srgbClr val="0070C0"/>
              </a:solidFill>
            </a:endParaRPr>
          </a:p>
          <a:p>
            <a:pPr lvl="1"/>
            <a:r>
              <a:rPr lang="en-US" sz="1100" dirty="0"/>
              <a:t>Combines COVID screening (testing for COVID) of asymptomatic patients prior to procedures (including Surgeries) that are likely to include AGP and precautions to follow when asymptomatic patients are COVID positive </a:t>
            </a:r>
          </a:p>
          <a:p>
            <a:r>
              <a:rPr lang="en-US" sz="1100" b="1" u="sng" dirty="0">
                <a:solidFill>
                  <a:srgbClr val="0070C0"/>
                </a:solidFill>
                <a:hlinkClick r:id="rId8">
                  <a:extLst>
                    <a:ext uri="{A12FA001-AC4F-418D-AE19-62706E023703}">
                      <ahyp:hlinkClr xmlns:ahyp="http://schemas.microsoft.com/office/drawing/2018/hyperlinkcolor" val="tx"/>
                    </a:ext>
                  </a:extLst>
                </a:hlinkClick>
              </a:rPr>
              <a:t>Position Statement. </a:t>
            </a:r>
            <a:r>
              <a:rPr lang="en-US" sz="1100" b="1" u="sng" dirty="0" err="1">
                <a:solidFill>
                  <a:srgbClr val="0070C0"/>
                </a:solidFill>
                <a:hlinkClick r:id="rId8">
                  <a:extLst>
                    <a:ext uri="{A12FA001-AC4F-418D-AE19-62706E023703}">
                      <ahyp:hlinkClr xmlns:ahyp="http://schemas.microsoft.com/office/drawing/2018/hyperlinkcolor" val="tx"/>
                    </a:ext>
                  </a:extLst>
                </a:hlinkClick>
              </a:rPr>
              <a:t>Bouffants</a:t>
            </a:r>
            <a:r>
              <a:rPr lang="en-US" sz="1100" b="1" u="sng" dirty="0">
                <a:solidFill>
                  <a:srgbClr val="0070C0"/>
                </a:solidFill>
                <a:hlinkClick r:id="rId8">
                  <a:extLst>
                    <a:ext uri="{A12FA001-AC4F-418D-AE19-62706E023703}">
                      <ahyp:hlinkClr xmlns:ahyp="http://schemas.microsoft.com/office/drawing/2018/hyperlinkcolor" val="tx"/>
                    </a:ext>
                  </a:extLst>
                </a:hlinkClick>
              </a:rPr>
              <a:t> and Shoe Covers final (004) </a:t>
            </a:r>
            <a:endParaRPr lang="en-US" sz="1100" b="1" u="sng" dirty="0">
              <a:solidFill>
                <a:srgbClr val="0070C0"/>
              </a:solidFill>
            </a:endParaRPr>
          </a:p>
          <a:p>
            <a:pPr lvl="1"/>
            <a:r>
              <a:rPr lang="en-US" sz="1100" dirty="0"/>
              <a:t>These items are is short supply and will only be worn in OR and where required, NOT required PPE while caring for patient with COVID+ </a:t>
            </a:r>
          </a:p>
          <a:p>
            <a:r>
              <a:rPr lang="en-US" sz="1100" b="1" u="sng" dirty="0">
                <a:solidFill>
                  <a:srgbClr val="0070C0"/>
                </a:solidFill>
                <a:hlinkClick r:id="rId9">
                  <a:extLst>
                    <a:ext uri="{A12FA001-AC4F-418D-AE19-62706E023703}">
                      <ahyp:hlinkClr xmlns:ahyp="http://schemas.microsoft.com/office/drawing/2018/hyperlinkcolor" val="tx"/>
                    </a:ext>
                  </a:extLst>
                </a:hlinkClick>
              </a:rPr>
              <a:t>Position Statement Patient Masks Final Approved </a:t>
            </a:r>
            <a:endParaRPr lang="en-US" sz="1100" b="1" u="sng" dirty="0">
              <a:solidFill>
                <a:srgbClr val="0070C0"/>
              </a:solidFill>
            </a:endParaRPr>
          </a:p>
          <a:p>
            <a:pPr lvl="1"/>
            <a:r>
              <a:rPr lang="en-US" sz="1100" dirty="0"/>
              <a:t>Details mask requirements for all patients inside and outside of their room</a:t>
            </a:r>
          </a:p>
          <a:p>
            <a:r>
              <a:rPr lang="en-US" sz="1100" b="1" u="sng" dirty="0">
                <a:solidFill>
                  <a:srgbClr val="0070C0"/>
                </a:solidFill>
                <a:hlinkClick r:id="rId10">
                  <a:extLst>
                    <a:ext uri="{A12FA001-AC4F-418D-AE19-62706E023703}">
                      <ahyp:hlinkClr xmlns:ahyp="http://schemas.microsoft.com/office/drawing/2018/hyperlinkcolor" val="tx"/>
                    </a:ext>
                  </a:extLst>
                </a:hlinkClick>
              </a:rPr>
              <a:t>Position Statement Personal PPE Use Final Approved </a:t>
            </a:r>
            <a:endParaRPr lang="en-US" sz="1100" b="1" u="sng" dirty="0">
              <a:solidFill>
                <a:srgbClr val="0070C0"/>
              </a:solidFill>
            </a:endParaRPr>
          </a:p>
          <a:p>
            <a:pPr lvl="1"/>
            <a:r>
              <a:rPr lang="en-US" sz="1100" dirty="0"/>
              <a:t>Personal PPE like cloth masks cannot be worn when caring for patients.  May be worn in common areas like cafeteria, elevator…  </a:t>
            </a:r>
          </a:p>
          <a:p>
            <a:r>
              <a:rPr lang="en-US" sz="1100" b="1" u="sng" dirty="0">
                <a:solidFill>
                  <a:srgbClr val="0070C0"/>
                </a:solidFill>
                <a:hlinkClick r:id="rId11">
                  <a:extLst>
                    <a:ext uri="{A12FA001-AC4F-418D-AE19-62706E023703}">
                      <ahyp:hlinkClr xmlns:ahyp="http://schemas.microsoft.com/office/drawing/2018/hyperlinkcolor" val="tx"/>
                    </a:ext>
                  </a:extLst>
                </a:hlinkClick>
              </a:rPr>
              <a:t>Position Statement Respirator Conservation Final Approved </a:t>
            </a:r>
            <a:endParaRPr lang="en-US" sz="1100" b="1" u="sng" dirty="0">
              <a:solidFill>
                <a:srgbClr val="0070C0"/>
              </a:solidFill>
            </a:endParaRPr>
          </a:p>
          <a:p>
            <a:pPr lvl="1"/>
            <a:r>
              <a:rPr lang="en-US" sz="1100" dirty="0"/>
              <a:t>Guidelines for conserving N95 and other protective masks- use PAPRs and CAPRs as much as possible to conserve mask utilization</a:t>
            </a:r>
          </a:p>
          <a:p>
            <a:r>
              <a:rPr lang="en-US" sz="1100" b="1" u="sng" dirty="0">
                <a:solidFill>
                  <a:srgbClr val="0070C0"/>
                </a:solidFill>
                <a:hlinkClick r:id="rId12">
                  <a:extLst>
                    <a:ext uri="{A12FA001-AC4F-418D-AE19-62706E023703}">
                      <ahyp:hlinkClr xmlns:ahyp="http://schemas.microsoft.com/office/drawing/2018/hyperlinkcolor" val="tx"/>
                    </a:ext>
                  </a:extLst>
                </a:hlinkClick>
              </a:rPr>
              <a:t>Practice Alert - Universal Masking - COVID </a:t>
            </a:r>
            <a:endParaRPr lang="en-US" sz="1100" b="1" u="sng" dirty="0">
              <a:solidFill>
                <a:srgbClr val="0070C0"/>
              </a:solidFill>
            </a:endParaRPr>
          </a:p>
          <a:p>
            <a:pPr lvl="1"/>
            <a:r>
              <a:rPr lang="en-US" sz="1100" dirty="0"/>
              <a:t>Everyone (all caregivers, visitors…) must wear masks covering nose and mouth in all public areas.  No gaiter or vented masks may be used</a:t>
            </a:r>
          </a:p>
          <a:p>
            <a:r>
              <a:rPr lang="en-US" sz="1100" b="1" u="sng" dirty="0">
                <a:solidFill>
                  <a:srgbClr val="0070C0"/>
                </a:solidFill>
              </a:rPr>
              <a:t>Patient Transportation-Airway-PPE Practice Alert</a:t>
            </a:r>
          </a:p>
          <a:p>
            <a:pPr lvl="1"/>
            <a:r>
              <a:rPr lang="en-US" sz="1100" dirty="0"/>
              <a:t>Details what PPE to wear while transporting positive patients with different resp status</a:t>
            </a:r>
          </a:p>
          <a:p>
            <a:r>
              <a:rPr lang="en-US" sz="1100" b="1" u="sng" dirty="0">
                <a:solidFill>
                  <a:srgbClr val="0070C0"/>
                </a:solidFill>
              </a:rPr>
              <a:t>Recovered COVID Transport-final</a:t>
            </a:r>
          </a:p>
          <a:p>
            <a:pPr lvl="1"/>
            <a:r>
              <a:rPr lang="en-US" sz="1100" dirty="0"/>
              <a:t>Instructions for transporting and receiving patients that have recovered from COVID (no longer infectious)</a:t>
            </a:r>
          </a:p>
          <a:p>
            <a:r>
              <a:rPr lang="en-US" sz="1100" b="1" u="sng" dirty="0">
                <a:solidFill>
                  <a:srgbClr val="0070C0"/>
                </a:solidFill>
                <a:hlinkClick r:id="rId13">
                  <a:extLst>
                    <a:ext uri="{A12FA001-AC4F-418D-AE19-62706E023703}">
                      <ahyp:hlinkClr xmlns:ahyp="http://schemas.microsoft.com/office/drawing/2018/hyperlinkcolor" val="tx"/>
                    </a:ext>
                  </a:extLst>
                </a:hlinkClick>
              </a:rPr>
              <a:t>Novel Respiratory Precautions COVID-19-1 </a:t>
            </a:r>
            <a:endParaRPr lang="en-US" sz="1100" b="1" u="sng" dirty="0">
              <a:solidFill>
                <a:srgbClr val="0070C0"/>
              </a:solidFill>
            </a:endParaRPr>
          </a:p>
          <a:p>
            <a:pPr lvl="1"/>
            <a:r>
              <a:rPr lang="en-US" sz="1100" dirty="0"/>
              <a:t>General Policies not otherwise specified…waste management, post-mortem care, donning/doffing CAPR/PAPR</a:t>
            </a:r>
          </a:p>
          <a:p>
            <a:pPr lvl="1"/>
            <a:endParaRPr lang="en-US" sz="1100" dirty="0"/>
          </a:p>
          <a:p>
            <a:endParaRPr lang="en-US" sz="1200" dirty="0"/>
          </a:p>
          <a:p>
            <a:pPr lvl="1"/>
            <a:endParaRPr lang="en-US" sz="1000" dirty="0"/>
          </a:p>
        </p:txBody>
      </p:sp>
    </p:spTree>
    <p:extLst>
      <p:ext uri="{BB962C8B-B14F-4D97-AF65-F5344CB8AC3E}">
        <p14:creationId xmlns:p14="http://schemas.microsoft.com/office/powerpoint/2010/main" val="25248908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A3A6F2-1518-4A4D-9B77-7195FC4FDED7}"/>
              </a:ext>
            </a:extLst>
          </p:cNvPr>
          <p:cNvSpPr txBox="1"/>
          <p:nvPr/>
        </p:nvSpPr>
        <p:spPr>
          <a:xfrm>
            <a:off x="4719782" y="329529"/>
            <a:ext cx="66040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Droplet                                    vs                              Aerosol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O-6 feet                                                                 Lingers in the Air with AGP</a:t>
            </a:r>
          </a:p>
        </p:txBody>
      </p:sp>
      <p:sp>
        <p:nvSpPr>
          <p:cNvPr id="7" name="TextBox 6">
            <a:extLst>
              <a:ext uri="{FF2B5EF4-FFF2-40B4-BE49-F238E27FC236}">
                <a16:creationId xmlns:a16="http://schemas.microsoft.com/office/drawing/2014/main" id="{7C2BF125-0EAC-40AF-BD5E-F16F22D56432}"/>
              </a:ext>
            </a:extLst>
          </p:cNvPr>
          <p:cNvSpPr txBox="1"/>
          <p:nvPr/>
        </p:nvSpPr>
        <p:spPr>
          <a:xfrm>
            <a:off x="313610" y="1385424"/>
            <a:ext cx="3102449" cy="440120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orbel" panose="020B0503020204020204"/>
                <a:ea typeface="+mn-ea"/>
                <a:cs typeface="+mn-cs"/>
              </a:rPr>
              <a:t>AEROSOL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orbel" panose="020B0503020204020204"/>
                <a:ea typeface="+mn-ea"/>
                <a:cs typeface="+mn-cs"/>
              </a:rPr>
              <a:t>VS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orbel" panose="020B0503020204020204"/>
                <a:ea typeface="+mn-ea"/>
                <a:cs typeface="+mn-cs"/>
              </a:rPr>
              <a:t>DROPLET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orbel" panose="020B0503020204020204"/>
                <a:ea typeface="+mn-ea"/>
                <a:cs typeface="+mn-cs"/>
              </a:rPr>
              <a:t>Size matters  </a:t>
            </a:r>
          </a:p>
        </p:txBody>
      </p:sp>
      <p:pic>
        <p:nvPicPr>
          <p:cNvPr id="1032" name="Picture 8" descr="928 Hand Raindrops Photos - Free &amp; Royalty-Free Stock Photos from Dreamstime">
            <a:extLst>
              <a:ext uri="{FF2B5EF4-FFF2-40B4-BE49-F238E27FC236}">
                <a16:creationId xmlns:a16="http://schemas.microsoft.com/office/drawing/2014/main" id="{877FE8F7-D558-495F-96FF-52C5515E94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480" y="1132957"/>
            <a:ext cx="2038505" cy="20874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harmaceutical Aerosols (Aerosols)">
            <a:extLst>
              <a:ext uri="{FF2B5EF4-FFF2-40B4-BE49-F238E27FC236}">
                <a16:creationId xmlns:a16="http://schemas.microsoft.com/office/drawing/2014/main" id="{CA40B95B-B909-41BA-A8A7-FD81B058E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6522" y="970180"/>
            <a:ext cx="2367588" cy="23393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Diagram&#10;&#10;Description automatically generated">
            <a:extLst>
              <a:ext uri="{FF2B5EF4-FFF2-40B4-BE49-F238E27FC236}">
                <a16:creationId xmlns:a16="http://schemas.microsoft.com/office/drawing/2014/main" id="{2D59ED40-0F51-4104-A84C-393D10AB2927}"/>
              </a:ext>
            </a:extLst>
          </p:cNvPr>
          <p:cNvPicPr>
            <a:picLocks noChangeAspect="1"/>
          </p:cNvPicPr>
          <p:nvPr/>
        </p:nvPicPr>
        <p:blipFill>
          <a:blip r:embed="rId4"/>
          <a:stretch>
            <a:fillRect/>
          </a:stretch>
        </p:blipFill>
        <p:spPr>
          <a:xfrm>
            <a:off x="3315855" y="3309505"/>
            <a:ext cx="8349672" cy="3506932"/>
          </a:xfrm>
          <a:prstGeom prst="rect">
            <a:avLst/>
          </a:prstGeom>
        </p:spPr>
      </p:pic>
      <p:pic>
        <p:nvPicPr>
          <p:cNvPr id="15" name="Picture 14" descr="A picture containing toiletry, lotion&#10;&#10;Description automatically generated">
            <a:extLst>
              <a:ext uri="{FF2B5EF4-FFF2-40B4-BE49-F238E27FC236}">
                <a16:creationId xmlns:a16="http://schemas.microsoft.com/office/drawing/2014/main" id="{AB3A2B97-3C7F-4522-8BA8-85B276444C06}"/>
              </a:ext>
            </a:extLst>
          </p:cNvPr>
          <p:cNvPicPr>
            <a:picLocks noChangeAspect="1"/>
          </p:cNvPicPr>
          <p:nvPr/>
        </p:nvPicPr>
        <p:blipFill rotWithShape="1">
          <a:blip r:embed="rId5"/>
          <a:srcRect l="43182"/>
          <a:stretch/>
        </p:blipFill>
        <p:spPr>
          <a:xfrm>
            <a:off x="6096000" y="1385424"/>
            <a:ext cx="692728" cy="1702232"/>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9CA5A536-ECDD-4700-8F01-BE9BA13E6FB9}"/>
              </a:ext>
            </a:extLst>
          </p:cNvPr>
          <p:cNvPicPr>
            <a:picLocks noChangeAspect="1"/>
          </p:cNvPicPr>
          <p:nvPr/>
        </p:nvPicPr>
        <p:blipFill>
          <a:blip r:embed="rId6"/>
          <a:stretch>
            <a:fillRect/>
          </a:stretch>
        </p:blipFill>
        <p:spPr>
          <a:xfrm>
            <a:off x="10694190" y="1411078"/>
            <a:ext cx="905001" cy="1457528"/>
          </a:xfrm>
          <a:prstGeom prst="rect">
            <a:avLst/>
          </a:prstGeom>
        </p:spPr>
      </p:pic>
    </p:spTree>
    <p:extLst>
      <p:ext uri="{BB962C8B-B14F-4D97-AF65-F5344CB8AC3E}">
        <p14:creationId xmlns:p14="http://schemas.microsoft.com/office/powerpoint/2010/main" val="3464135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9400" y="1755717"/>
            <a:ext cx="2844800" cy="3206864"/>
          </a:xfrm>
        </p:spPr>
        <p:txBody>
          <a:bodyPr>
            <a:normAutofit fontScale="90000"/>
          </a:bodyPr>
          <a:lstStyle/>
          <a:p>
            <a:pPr algn="ctr"/>
            <a:r>
              <a:rPr lang="en-US" sz="3100" dirty="0"/>
              <a:t>AGPs = </a:t>
            </a:r>
            <a:br>
              <a:rPr lang="en-US" sz="3100" dirty="0"/>
            </a:br>
            <a:r>
              <a:rPr lang="en-US" sz="3100" dirty="0"/>
              <a:t>Aerosol-Generating Procedures </a:t>
            </a:r>
            <a:br>
              <a:rPr lang="en-US" sz="3100" dirty="0"/>
            </a:br>
            <a:br>
              <a:rPr lang="en-US" dirty="0"/>
            </a:br>
            <a:br>
              <a:rPr lang="en-US" dirty="0"/>
            </a:br>
            <a:endParaRPr lang="en-US" sz="3400" dirty="0"/>
          </a:p>
        </p:txBody>
      </p:sp>
      <p:pic>
        <p:nvPicPr>
          <p:cNvPr id="4" name="Content Placeholder 3"/>
          <p:cNvPicPr>
            <a:picLocks noGrp="1" noChangeAspect="1"/>
          </p:cNvPicPr>
          <p:nvPr>
            <p:ph idx="1"/>
          </p:nvPr>
        </p:nvPicPr>
        <p:blipFill>
          <a:blip r:embed="rId2"/>
          <a:stretch>
            <a:fillRect/>
          </a:stretch>
        </p:blipFill>
        <p:spPr>
          <a:xfrm>
            <a:off x="4168023" y="800100"/>
            <a:ext cx="6891922" cy="5118099"/>
          </a:xfrm>
          <a:prstGeom prst="rect">
            <a:avLst/>
          </a:prstGeom>
        </p:spPr>
      </p:pic>
      <p:sp>
        <p:nvSpPr>
          <p:cNvPr id="5" name="TextBox 4"/>
          <p:cNvSpPr txBox="1"/>
          <p:nvPr/>
        </p:nvSpPr>
        <p:spPr>
          <a:xfrm>
            <a:off x="469900" y="0"/>
            <a:ext cx="88773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0BAD2">
                    <a:lumMod val="75000"/>
                  </a:srgbClr>
                </a:solidFill>
                <a:effectLst/>
                <a:uLnTx/>
                <a:uFillTx/>
                <a:latin typeface="Corbel" panose="020B0503020204020204"/>
                <a:ea typeface="+mn-ea"/>
                <a:cs typeface="+mn-cs"/>
              </a:rPr>
              <a:t>Position Statement: AGPs in Procedural Settings</a:t>
            </a:r>
          </a:p>
        </p:txBody>
      </p:sp>
    </p:spTree>
    <p:extLst>
      <p:ext uri="{BB962C8B-B14F-4D97-AF65-F5344CB8AC3E}">
        <p14:creationId xmlns:p14="http://schemas.microsoft.com/office/powerpoint/2010/main" val="3785250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1513" y="2880766"/>
            <a:ext cx="8838473" cy="1870729"/>
          </a:xfrm>
        </p:spPr>
        <p:txBody>
          <a:bodyPr/>
          <a:lstStyle/>
          <a:p>
            <a:r>
              <a:rPr lang="en-US" dirty="0"/>
              <a:t>Reflection &amp; Safety Story</a:t>
            </a:r>
          </a:p>
        </p:txBody>
      </p:sp>
      <p:sp>
        <p:nvSpPr>
          <p:cNvPr id="3" name="TextBox 2"/>
          <p:cNvSpPr txBox="1"/>
          <p:nvPr/>
        </p:nvSpPr>
        <p:spPr>
          <a:xfrm>
            <a:off x="1161512" y="5456882"/>
            <a:ext cx="8838473" cy="1169551"/>
          </a:xfrm>
          <a:prstGeom prst="rect">
            <a:avLst/>
          </a:prstGeom>
          <a:noFill/>
        </p:spPr>
        <p:txBody>
          <a:bodyPr wrap="square" rtlCol="0">
            <a:spAutoFit/>
          </a:bodyPr>
          <a:lstStyle/>
          <a:p>
            <a:pPr defTabSz="609585"/>
            <a:r>
              <a:rPr lang="en-US" sz="1600" dirty="0">
                <a:solidFill>
                  <a:prstClr val="black">
                    <a:lumMod val="50000"/>
                    <a:lumOff val="50000"/>
                  </a:prstClr>
                </a:solidFill>
                <a:latin typeface="Georgia"/>
                <a:cs typeface="Georgia"/>
              </a:rPr>
              <a:t>Presented by</a:t>
            </a:r>
          </a:p>
          <a:p>
            <a:r>
              <a:rPr lang="en-US" b="1" dirty="0"/>
              <a:t>Wesley Wells, PharmD, BCPS, BCPPS</a:t>
            </a:r>
            <a:endParaRPr lang="en-US" dirty="0"/>
          </a:p>
          <a:p>
            <a:r>
              <a:rPr lang="en-US" dirty="0"/>
              <a:t>TX-NM Regional Pharmacy Director</a:t>
            </a:r>
          </a:p>
          <a:p>
            <a:r>
              <a:rPr lang="en-US" dirty="0"/>
              <a:t>Covenant Health</a:t>
            </a:r>
          </a:p>
        </p:txBody>
      </p:sp>
    </p:spTree>
    <p:extLst>
      <p:ext uri="{BB962C8B-B14F-4D97-AF65-F5344CB8AC3E}">
        <p14:creationId xmlns:p14="http://schemas.microsoft.com/office/powerpoint/2010/main" val="41606269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F63CDF-F8FD-410C-9FD0-2F6EDDC7921E}"/>
              </a:ext>
            </a:extLst>
          </p:cNvPr>
          <p:cNvSpPr>
            <a:spLocks noGrp="1"/>
          </p:cNvSpPr>
          <p:nvPr>
            <p:ph type="title"/>
          </p:nvPr>
        </p:nvSpPr>
        <p:spPr/>
        <p:txBody>
          <a:bodyPr/>
          <a:lstStyle/>
          <a:p>
            <a:r>
              <a:rPr lang="en-US" dirty="0"/>
              <a:t>High Risk Areas wearing N95 daily due to elevated risk of AGP </a:t>
            </a:r>
          </a:p>
        </p:txBody>
      </p:sp>
      <p:sp>
        <p:nvSpPr>
          <p:cNvPr id="7" name="Rectangle 6">
            <a:extLst>
              <a:ext uri="{FF2B5EF4-FFF2-40B4-BE49-F238E27FC236}">
                <a16:creationId xmlns:a16="http://schemas.microsoft.com/office/drawing/2014/main" id="{718DFFFB-C291-4863-B2FF-88F635C9E3C7}"/>
              </a:ext>
            </a:extLst>
          </p:cNvPr>
          <p:cNvSpPr/>
          <p:nvPr/>
        </p:nvSpPr>
        <p:spPr>
          <a:xfrm>
            <a:off x="4618007" y="1577768"/>
            <a:ext cx="6096000" cy="3693319"/>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Extended use of N95 /CAPRS  -   Definition of Extended use is to wear all day due to high risk patients on AGP.   Removal only for breaks/lunch and wear for rest of day.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	Reprocess N95 masks  If not with a + COVID pt. or other isolation.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Critical Care areas ( all ICU)  PICU, NICU, CICU, SICU, MICU</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ED Due to high % of infectivity rate in Lubbock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All Resp Therapist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LTAC Caregivers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All Surgery in the OR rooms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rPr>
              <a:t>All Units housing COVID patients</a:t>
            </a:r>
          </a:p>
        </p:txBody>
      </p:sp>
    </p:spTree>
    <p:extLst>
      <p:ext uri="{BB962C8B-B14F-4D97-AF65-F5344CB8AC3E}">
        <p14:creationId xmlns:p14="http://schemas.microsoft.com/office/powerpoint/2010/main" val="26597017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11137"/>
            <a:ext cx="2209800" cy="4413363"/>
          </a:xfrm>
        </p:spPr>
        <p:txBody>
          <a:bodyPr/>
          <a:lstStyle/>
          <a:p>
            <a:pPr algn="ctr"/>
            <a:r>
              <a:rPr lang="en-US" sz="2800" dirty="0"/>
              <a:t>AGPs = </a:t>
            </a:r>
            <a:br>
              <a:rPr lang="en-US" sz="2800" dirty="0"/>
            </a:br>
            <a:r>
              <a:rPr lang="en-US" sz="2800" dirty="0"/>
              <a:t>Aerosol-Generating Procedures </a:t>
            </a:r>
            <a:br>
              <a:rPr lang="en-US" dirty="0"/>
            </a:br>
            <a:br>
              <a:rPr lang="en-US" dirty="0"/>
            </a:br>
            <a:endParaRPr lang="en-US" sz="3400" dirty="0"/>
          </a:p>
        </p:txBody>
      </p:sp>
      <p:pic>
        <p:nvPicPr>
          <p:cNvPr id="5" name="Content Placeholder 4"/>
          <p:cNvPicPr>
            <a:picLocks noGrp="1" noChangeAspect="1"/>
          </p:cNvPicPr>
          <p:nvPr>
            <p:ph idx="1"/>
          </p:nvPr>
        </p:nvPicPr>
        <p:blipFill>
          <a:blip r:embed="rId2"/>
          <a:stretch>
            <a:fillRect/>
          </a:stretch>
        </p:blipFill>
        <p:spPr>
          <a:xfrm>
            <a:off x="2082800" y="760631"/>
            <a:ext cx="4660877" cy="6009659"/>
          </a:xfrm>
          <a:prstGeom prst="rect">
            <a:avLst/>
          </a:prstGeom>
        </p:spPr>
      </p:pic>
      <p:sp>
        <p:nvSpPr>
          <p:cNvPr id="4" name="TextBox 3"/>
          <p:cNvSpPr txBox="1"/>
          <p:nvPr/>
        </p:nvSpPr>
        <p:spPr>
          <a:xfrm>
            <a:off x="368300" y="12700"/>
            <a:ext cx="103886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0BAD2">
                    <a:lumMod val="75000"/>
                  </a:srgbClr>
                </a:solidFill>
                <a:effectLst/>
                <a:uLnTx/>
                <a:uFillTx/>
                <a:latin typeface="Corbel" panose="020B0503020204020204"/>
                <a:ea typeface="+mn-ea"/>
                <a:cs typeface="+mn-cs"/>
              </a:rPr>
              <a:t>Position Statement: Defining and Identifying AGPs</a:t>
            </a:r>
          </a:p>
        </p:txBody>
      </p:sp>
      <p:pic>
        <p:nvPicPr>
          <p:cNvPr id="6" name="Picture 5"/>
          <p:cNvPicPr>
            <a:picLocks noChangeAspect="1"/>
          </p:cNvPicPr>
          <p:nvPr/>
        </p:nvPicPr>
        <p:blipFill>
          <a:blip r:embed="rId3"/>
          <a:stretch>
            <a:fillRect/>
          </a:stretch>
        </p:blipFill>
        <p:spPr>
          <a:xfrm>
            <a:off x="7165975" y="956295"/>
            <a:ext cx="5330825" cy="5014511"/>
          </a:xfrm>
          <a:prstGeom prst="rect">
            <a:avLst/>
          </a:prstGeom>
        </p:spPr>
      </p:pic>
    </p:spTree>
    <p:extLst>
      <p:ext uri="{BB962C8B-B14F-4D97-AF65-F5344CB8AC3E}">
        <p14:creationId xmlns:p14="http://schemas.microsoft.com/office/powerpoint/2010/main" val="1845855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34" y="1083106"/>
            <a:ext cx="2947482" cy="4601183"/>
          </a:xfrm>
        </p:spPr>
        <p:txBody>
          <a:bodyPr>
            <a:normAutofit/>
          </a:bodyPr>
          <a:lstStyle/>
          <a:p>
            <a:pPr algn="ctr"/>
            <a:r>
              <a:rPr lang="en-US" sz="4000" dirty="0"/>
              <a:t>Most Common Examples </a:t>
            </a:r>
            <a:br>
              <a:rPr lang="en-US" sz="4000" dirty="0"/>
            </a:br>
            <a:r>
              <a:rPr lang="en-US" sz="4000" dirty="0"/>
              <a:t>of AGPs</a:t>
            </a:r>
            <a:br>
              <a:rPr lang="en-US" sz="4000" dirty="0"/>
            </a:br>
            <a:r>
              <a:rPr lang="en-US" sz="2400" b="1" dirty="0">
                <a:solidFill>
                  <a:schemeClr val="tx1"/>
                </a:solidFill>
              </a:rPr>
              <a:t>Resp Therapist Subject Expert</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6219275" y="2245120"/>
            <a:ext cx="2047875" cy="2047875"/>
          </a:xfrm>
          <a:prstGeom prst="rect">
            <a:avLst/>
          </a:prstGeom>
          <a:noFill/>
          <a:ln>
            <a:noFill/>
          </a:ln>
        </p:spPr>
      </p:pic>
      <p:pic>
        <p:nvPicPr>
          <p:cNvPr id="5" name="Picture 4" descr="C:\Users\wheelerc3\AppData\Local\Microsoft\Windows\INetCache\Content.MSO\EE892F34.tmp"/>
          <p:cNvPicPr/>
          <p:nvPr/>
        </p:nvPicPr>
        <p:blipFill>
          <a:blip r:embed="rId3">
            <a:extLst>
              <a:ext uri="{28A0092B-C50C-407E-A947-70E740481C1C}">
                <a14:useLocalDpi xmlns:a14="http://schemas.microsoft.com/office/drawing/2010/main" val="0"/>
              </a:ext>
            </a:extLst>
          </a:blip>
          <a:srcRect/>
          <a:stretch>
            <a:fillRect/>
          </a:stretch>
        </p:blipFill>
        <p:spPr bwMode="auto">
          <a:xfrm>
            <a:off x="5973073" y="301847"/>
            <a:ext cx="2495550" cy="1828800"/>
          </a:xfrm>
          <a:prstGeom prst="rect">
            <a:avLst/>
          </a:prstGeom>
          <a:noFill/>
          <a:ln>
            <a:noFill/>
          </a:ln>
        </p:spPr>
      </p:pic>
      <p:pic>
        <p:nvPicPr>
          <p:cNvPr id="6" name="Picture 5" descr="C:\Users\wheelerc3\AppData\Local\Microsoft\Windows\INetCache\Content.MSO\5CB13A5C.tmp"/>
          <p:cNvPicPr/>
          <p:nvPr/>
        </p:nvPicPr>
        <p:blipFill>
          <a:blip r:embed="rId4">
            <a:extLst>
              <a:ext uri="{28A0092B-C50C-407E-A947-70E740481C1C}">
                <a14:useLocalDpi xmlns:a14="http://schemas.microsoft.com/office/drawing/2010/main" val="0"/>
              </a:ext>
            </a:extLst>
          </a:blip>
          <a:srcRect/>
          <a:stretch>
            <a:fillRect/>
          </a:stretch>
        </p:blipFill>
        <p:spPr bwMode="auto">
          <a:xfrm>
            <a:off x="2866857" y="256032"/>
            <a:ext cx="2847975" cy="1600200"/>
          </a:xfrm>
          <a:prstGeom prst="rect">
            <a:avLst/>
          </a:prstGeom>
          <a:noFill/>
          <a:ln>
            <a:noFill/>
          </a:ln>
        </p:spPr>
      </p:pic>
      <p:pic>
        <p:nvPicPr>
          <p:cNvPr id="7" name="Picture 6" descr="C:\Users\wheelerc3\AppData\Local\Microsoft\Windows\INetCache\Content.MSO\4AD643FB.tmp"/>
          <p:cNvPicPr/>
          <p:nvPr/>
        </p:nvPicPr>
        <p:blipFill>
          <a:blip r:embed="rId5">
            <a:extLst>
              <a:ext uri="{28A0092B-C50C-407E-A947-70E740481C1C}">
                <a14:useLocalDpi xmlns:a14="http://schemas.microsoft.com/office/drawing/2010/main" val="0"/>
              </a:ext>
            </a:extLst>
          </a:blip>
          <a:srcRect/>
          <a:stretch>
            <a:fillRect/>
          </a:stretch>
        </p:blipFill>
        <p:spPr bwMode="auto">
          <a:xfrm>
            <a:off x="3107827" y="2150211"/>
            <a:ext cx="1847850" cy="2466975"/>
          </a:xfrm>
          <a:prstGeom prst="rect">
            <a:avLst/>
          </a:prstGeom>
          <a:noFill/>
          <a:ln>
            <a:noFill/>
          </a:ln>
        </p:spPr>
      </p:pic>
      <p:pic>
        <p:nvPicPr>
          <p:cNvPr id="8" name="Picture 7" descr="C:\Users\wheelerc3\AppData\Local\Microsoft\Windows\INetCache\Content.MSO\FC4221CE.tmp"/>
          <p:cNvPicPr/>
          <p:nvPr/>
        </p:nvPicPr>
        <p:blipFill>
          <a:blip r:embed="rId6">
            <a:extLst>
              <a:ext uri="{28A0092B-C50C-407E-A947-70E740481C1C}">
                <a14:useLocalDpi xmlns:a14="http://schemas.microsoft.com/office/drawing/2010/main" val="0"/>
              </a:ext>
            </a:extLst>
          </a:blip>
          <a:srcRect/>
          <a:stretch>
            <a:fillRect/>
          </a:stretch>
        </p:blipFill>
        <p:spPr bwMode="auto">
          <a:xfrm>
            <a:off x="8897256" y="2245120"/>
            <a:ext cx="2857500" cy="1600200"/>
          </a:xfrm>
          <a:prstGeom prst="rect">
            <a:avLst/>
          </a:prstGeom>
          <a:noFill/>
          <a:ln>
            <a:noFill/>
          </a:ln>
        </p:spPr>
      </p:pic>
      <p:pic>
        <p:nvPicPr>
          <p:cNvPr id="9" name="Picture 8" descr="Sleeved Catheter Suction Technique - YouTube"/>
          <p:cNvPicPr/>
          <p:nvPr/>
        </p:nvPicPr>
        <p:blipFill>
          <a:blip r:embed="rId7">
            <a:extLst>
              <a:ext uri="{28A0092B-C50C-407E-A947-70E740481C1C}">
                <a14:useLocalDpi xmlns:a14="http://schemas.microsoft.com/office/drawing/2010/main" val="0"/>
              </a:ext>
            </a:extLst>
          </a:blip>
          <a:srcRect/>
          <a:stretch>
            <a:fillRect/>
          </a:stretch>
        </p:blipFill>
        <p:spPr bwMode="auto">
          <a:xfrm>
            <a:off x="8726864" y="256032"/>
            <a:ext cx="2857500" cy="1600200"/>
          </a:xfrm>
          <a:prstGeom prst="rect">
            <a:avLst/>
          </a:prstGeom>
          <a:noFill/>
          <a:ln>
            <a:noFill/>
          </a:ln>
        </p:spPr>
      </p:pic>
      <p:pic>
        <p:nvPicPr>
          <p:cNvPr id="10" name="Picture 9" descr="C:\Users\wheelerc3\AppData\Local\Microsoft\Windows\INetCache\Content.MSO\E2489895.tmp"/>
          <p:cNvPicPr/>
          <p:nvPr/>
        </p:nvPicPr>
        <p:blipFill>
          <a:blip r:embed="rId8">
            <a:extLst>
              <a:ext uri="{28A0092B-C50C-407E-A947-70E740481C1C}">
                <a14:useLocalDpi xmlns:a14="http://schemas.microsoft.com/office/drawing/2010/main" val="0"/>
              </a:ext>
            </a:extLst>
          </a:blip>
          <a:srcRect/>
          <a:stretch>
            <a:fillRect/>
          </a:stretch>
        </p:blipFill>
        <p:spPr bwMode="auto">
          <a:xfrm>
            <a:off x="2995106" y="4831265"/>
            <a:ext cx="2945157" cy="1866884"/>
          </a:xfrm>
          <a:prstGeom prst="rect">
            <a:avLst/>
          </a:prstGeom>
          <a:noFill/>
          <a:ln>
            <a:noFill/>
          </a:ln>
        </p:spPr>
      </p:pic>
      <p:pic>
        <p:nvPicPr>
          <p:cNvPr id="11" name="Picture 10" descr="C:\Users\wheelerc3\AppData\Local\Microsoft\Windows\INetCache\Content.MSO\1AE44AFE.tmp"/>
          <p:cNvPicPr/>
          <p:nvPr/>
        </p:nvPicPr>
        <p:blipFill>
          <a:blip r:embed="rId9">
            <a:extLst>
              <a:ext uri="{28A0092B-C50C-407E-A947-70E740481C1C}">
                <a14:useLocalDpi xmlns:a14="http://schemas.microsoft.com/office/drawing/2010/main" val="0"/>
              </a:ext>
            </a:extLst>
          </a:blip>
          <a:srcRect/>
          <a:stretch>
            <a:fillRect/>
          </a:stretch>
        </p:blipFill>
        <p:spPr bwMode="auto">
          <a:xfrm>
            <a:off x="7733428" y="4657701"/>
            <a:ext cx="1847850" cy="2158365"/>
          </a:xfrm>
          <a:prstGeom prst="rect">
            <a:avLst/>
          </a:prstGeom>
          <a:noFill/>
          <a:ln>
            <a:noFill/>
          </a:ln>
        </p:spPr>
      </p:pic>
      <p:pic>
        <p:nvPicPr>
          <p:cNvPr id="12" name="Picture 11" descr="Oxygen mask Facial Face, mask, face, cosmetics, mask png | PNGWing"/>
          <p:cNvPicPr/>
          <p:nvPr/>
        </p:nvPicPr>
        <p:blipFill>
          <a:blip r:embed="rId10">
            <a:extLst>
              <a:ext uri="{28A0092B-C50C-407E-A947-70E740481C1C}">
                <a14:useLocalDpi xmlns:a14="http://schemas.microsoft.com/office/drawing/2010/main" val="0"/>
              </a:ext>
            </a:extLst>
          </a:blip>
          <a:srcRect/>
          <a:stretch>
            <a:fillRect/>
          </a:stretch>
        </p:blipFill>
        <p:spPr bwMode="auto">
          <a:xfrm>
            <a:off x="10155614" y="4662487"/>
            <a:ext cx="1881505" cy="2085340"/>
          </a:xfrm>
          <a:prstGeom prst="rect">
            <a:avLst/>
          </a:prstGeom>
          <a:noFill/>
          <a:ln>
            <a:noFill/>
          </a:ln>
        </p:spPr>
      </p:pic>
      <p:sp>
        <p:nvSpPr>
          <p:cNvPr id="13" name="Text Box 2"/>
          <p:cNvSpPr txBox="1">
            <a:spLocks noGrp="1" noChangeArrowheads="1"/>
          </p:cNvSpPr>
          <p:nvPr>
            <p:ph idx="1"/>
          </p:nvPr>
        </p:nvSpPr>
        <p:spPr bwMode="auto">
          <a:xfrm>
            <a:off x="6071629" y="3894060"/>
            <a:ext cx="2343165" cy="48474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a:lnSpc>
                <a:spcPct val="107000"/>
              </a:lnSpc>
              <a:spcBef>
                <a:spcPts val="0"/>
              </a:spcBef>
              <a:spcAft>
                <a:spcPts val="80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CPAP    Sometimes used for sleeping </a:t>
            </a:r>
          </a:p>
          <a:p>
            <a:pPr marL="0" marR="0">
              <a:lnSpc>
                <a:spcPct val="107000"/>
              </a:lnSpc>
              <a:spcBef>
                <a:spcPts val="0"/>
              </a:spcBef>
              <a:spcAft>
                <a:spcPts val="80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Can be Nasal or Face Mask CPAP</a:t>
            </a:r>
          </a:p>
        </p:txBody>
      </p:sp>
      <p:sp>
        <p:nvSpPr>
          <p:cNvPr id="14" name="Text Box 2"/>
          <p:cNvSpPr txBox="1">
            <a:spLocks noChangeArrowheads="1"/>
          </p:cNvSpPr>
          <p:nvPr/>
        </p:nvSpPr>
        <p:spPr bwMode="auto">
          <a:xfrm>
            <a:off x="7227184" y="1860372"/>
            <a:ext cx="638175" cy="27347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BIPAP</a:t>
            </a:r>
          </a:p>
        </p:txBody>
      </p:sp>
      <p:sp>
        <p:nvSpPr>
          <p:cNvPr id="15" name="Text Box 2"/>
          <p:cNvSpPr txBox="1">
            <a:spLocks noChangeArrowheads="1"/>
          </p:cNvSpPr>
          <p:nvPr/>
        </p:nvSpPr>
        <p:spPr bwMode="auto">
          <a:xfrm>
            <a:off x="4161348" y="233698"/>
            <a:ext cx="1553484" cy="35750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MetaNeb or Hand Neb</a:t>
            </a:r>
          </a:p>
        </p:txBody>
      </p:sp>
      <p:sp>
        <p:nvSpPr>
          <p:cNvPr id="16" name="Text Box 2"/>
          <p:cNvSpPr txBox="1">
            <a:spLocks noChangeArrowheads="1"/>
          </p:cNvSpPr>
          <p:nvPr/>
        </p:nvSpPr>
        <p:spPr bwMode="auto">
          <a:xfrm>
            <a:off x="3942989" y="2150211"/>
            <a:ext cx="1600200" cy="35750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High Flow Nasal Cannula </a:t>
            </a:r>
          </a:p>
        </p:txBody>
      </p:sp>
      <p:sp>
        <p:nvSpPr>
          <p:cNvPr id="17" name="Text Box 2"/>
          <p:cNvSpPr txBox="1">
            <a:spLocks noChangeArrowheads="1"/>
          </p:cNvSpPr>
          <p:nvPr/>
        </p:nvSpPr>
        <p:spPr bwMode="auto">
          <a:xfrm>
            <a:off x="10735581" y="3487815"/>
            <a:ext cx="1019175" cy="35750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Acapella</a:t>
            </a:r>
          </a:p>
        </p:txBody>
      </p:sp>
      <p:sp>
        <p:nvSpPr>
          <p:cNvPr id="18" name="Text Box 2"/>
          <p:cNvSpPr txBox="1">
            <a:spLocks noChangeArrowheads="1"/>
          </p:cNvSpPr>
          <p:nvPr/>
        </p:nvSpPr>
        <p:spPr bwMode="auto">
          <a:xfrm>
            <a:off x="8533192" y="1537386"/>
            <a:ext cx="1514475" cy="35750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Open Trach Suctioning </a:t>
            </a:r>
          </a:p>
        </p:txBody>
      </p:sp>
      <p:sp>
        <p:nvSpPr>
          <p:cNvPr id="19" name="Text Box 2"/>
          <p:cNvSpPr txBox="1">
            <a:spLocks noChangeArrowheads="1"/>
          </p:cNvSpPr>
          <p:nvPr/>
        </p:nvSpPr>
        <p:spPr bwMode="auto">
          <a:xfrm>
            <a:off x="4901668" y="6153726"/>
            <a:ext cx="2257425" cy="35750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Face Tent/ T Piece Continuous O2 </a:t>
            </a:r>
          </a:p>
        </p:txBody>
      </p:sp>
      <p:sp>
        <p:nvSpPr>
          <p:cNvPr id="20" name="Text Box 2"/>
          <p:cNvSpPr txBox="1">
            <a:spLocks noChangeArrowheads="1"/>
          </p:cNvSpPr>
          <p:nvPr/>
        </p:nvSpPr>
        <p:spPr bwMode="auto">
          <a:xfrm>
            <a:off x="7493423" y="4435151"/>
            <a:ext cx="4654893" cy="27347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Colored attachment </a:t>
            </a:r>
            <a:r>
              <a:rPr kumimoji="0" lang="en-US" sz="11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Venturi</a:t>
            </a:r>
            <a:r>
              <a:rPr kumimoji="0" lang="en-US" sz="11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Mask                    Non Re-breather Mask</a:t>
            </a:r>
          </a:p>
        </p:txBody>
      </p:sp>
    </p:spTree>
    <p:extLst>
      <p:ext uri="{BB962C8B-B14F-4D97-AF65-F5344CB8AC3E}">
        <p14:creationId xmlns:p14="http://schemas.microsoft.com/office/powerpoint/2010/main" val="9457573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48346-281D-465B-B7A3-6453C9B0A753}"/>
              </a:ext>
            </a:extLst>
          </p:cNvPr>
          <p:cNvSpPr>
            <a:spLocks noGrp="1"/>
          </p:cNvSpPr>
          <p:nvPr>
            <p:ph type="title"/>
          </p:nvPr>
        </p:nvSpPr>
        <p:spPr/>
        <p:txBody>
          <a:bodyPr>
            <a:normAutofit fontScale="90000"/>
          </a:bodyPr>
          <a:lstStyle/>
          <a:p>
            <a:pPr algn="ctr"/>
            <a:br>
              <a:rPr lang="en-US" dirty="0"/>
            </a:br>
            <a:r>
              <a:rPr lang="en-US" sz="3100" b="1" u="sng" dirty="0"/>
              <a:t>Alert Sign </a:t>
            </a:r>
            <a:br>
              <a:rPr lang="en-US" sz="3100" dirty="0"/>
            </a:br>
            <a:r>
              <a:rPr lang="en-US" sz="3100" dirty="0"/>
              <a:t>Do not enter room without a fit tested N95 mask</a:t>
            </a:r>
            <a:br>
              <a:rPr lang="en-US" sz="3100" dirty="0"/>
            </a:br>
            <a:br>
              <a:rPr lang="en-US" dirty="0"/>
            </a:br>
            <a:r>
              <a:rPr lang="en-US" sz="2400" dirty="0">
                <a:solidFill>
                  <a:schemeClr val="tx1"/>
                </a:solidFill>
              </a:rPr>
              <a:t>Patient care nurse places sign on Door when AGP ordered</a:t>
            </a:r>
            <a:br>
              <a:rPr lang="en-US" sz="2400" dirty="0">
                <a:solidFill>
                  <a:schemeClr val="tx1"/>
                </a:solidFill>
              </a:rPr>
            </a:br>
            <a:br>
              <a:rPr lang="en-US" sz="2400" dirty="0">
                <a:solidFill>
                  <a:schemeClr val="tx1"/>
                </a:solidFill>
              </a:rPr>
            </a:br>
            <a:r>
              <a:rPr lang="en-US" sz="2400" dirty="0">
                <a:solidFill>
                  <a:schemeClr val="tx1"/>
                </a:solidFill>
              </a:rPr>
              <a:t>Respiratory Therapist will be 2</a:t>
            </a:r>
            <a:r>
              <a:rPr lang="en-US" sz="2400" baseline="30000" dirty="0">
                <a:solidFill>
                  <a:schemeClr val="tx1"/>
                </a:solidFill>
              </a:rPr>
              <a:t>nd</a:t>
            </a:r>
            <a:r>
              <a:rPr lang="en-US" sz="2400" dirty="0">
                <a:solidFill>
                  <a:schemeClr val="tx1"/>
                </a:solidFill>
              </a:rPr>
              <a:t> pair of eyes to validate while doing treatments. </a:t>
            </a:r>
            <a:br>
              <a:rPr lang="en-US" sz="2400" dirty="0">
                <a:solidFill>
                  <a:schemeClr val="tx1"/>
                </a:solidFill>
              </a:rPr>
            </a:br>
            <a:br>
              <a:rPr lang="en-US" sz="2400" dirty="0">
                <a:solidFill>
                  <a:schemeClr val="tx1"/>
                </a:solidFill>
              </a:rPr>
            </a:br>
            <a:br>
              <a:rPr lang="en-US" sz="2400" dirty="0">
                <a:solidFill>
                  <a:schemeClr val="tx1"/>
                </a:solidFill>
              </a:rPr>
            </a:br>
            <a:br>
              <a:rPr lang="en-US" sz="2400" dirty="0">
                <a:solidFill>
                  <a:schemeClr val="tx1"/>
                </a:solidFill>
              </a:rPr>
            </a:br>
            <a:br>
              <a:rPr lang="en-US" sz="2400" dirty="0">
                <a:solidFill>
                  <a:schemeClr val="tx1"/>
                </a:solidFill>
              </a:rPr>
            </a:br>
            <a:endParaRPr lang="en-US" sz="2400" dirty="0">
              <a:solidFill>
                <a:schemeClr val="tx1"/>
              </a:solidFill>
            </a:endParaRPr>
          </a:p>
        </p:txBody>
      </p:sp>
      <p:pic>
        <p:nvPicPr>
          <p:cNvPr id="4" name="Content Placeholder 3" descr="A screenshot of a cell phone&#10;&#10;Description automatically generated">
            <a:extLst>
              <a:ext uri="{FF2B5EF4-FFF2-40B4-BE49-F238E27FC236}">
                <a16:creationId xmlns:a16="http://schemas.microsoft.com/office/drawing/2014/main" id="{E5F5F03E-0D97-48F3-8F7E-9A7110503F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13873" y="591914"/>
            <a:ext cx="4761780" cy="6095871"/>
          </a:xfrm>
          <a:prstGeom prst="rect">
            <a:avLst/>
          </a:prstGeom>
        </p:spPr>
      </p:pic>
    </p:spTree>
    <p:extLst>
      <p:ext uri="{BB962C8B-B14F-4D97-AF65-F5344CB8AC3E}">
        <p14:creationId xmlns:p14="http://schemas.microsoft.com/office/powerpoint/2010/main" val="13088477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137684"/>
            <a:ext cx="12192000" cy="7442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graphicFrame>
        <p:nvGraphicFramePr>
          <p:cNvPr id="4" name="Table 3"/>
          <p:cNvGraphicFramePr>
            <a:graphicFrameLocks noGrp="1"/>
          </p:cNvGraphicFramePr>
          <p:nvPr>
            <p:extLst/>
          </p:nvPr>
        </p:nvGraphicFramePr>
        <p:xfrm>
          <a:off x="2563551" y="875086"/>
          <a:ext cx="9223898" cy="5296321"/>
        </p:xfrm>
        <a:graphic>
          <a:graphicData uri="http://schemas.openxmlformats.org/drawingml/2006/table">
            <a:tbl>
              <a:tblPr firstRow="1" bandRow="1">
                <a:tableStyleId>{073A0DAA-6AF3-43AB-8588-CEC1D06C72B9}</a:tableStyleId>
              </a:tblPr>
              <a:tblGrid>
                <a:gridCol w="1943834">
                  <a:extLst>
                    <a:ext uri="{9D8B030D-6E8A-4147-A177-3AD203B41FA5}">
                      <a16:colId xmlns:a16="http://schemas.microsoft.com/office/drawing/2014/main" val="20000"/>
                    </a:ext>
                  </a:extLst>
                </a:gridCol>
                <a:gridCol w="2194317">
                  <a:extLst>
                    <a:ext uri="{9D8B030D-6E8A-4147-A177-3AD203B41FA5}">
                      <a16:colId xmlns:a16="http://schemas.microsoft.com/office/drawing/2014/main" val="20001"/>
                    </a:ext>
                  </a:extLst>
                </a:gridCol>
                <a:gridCol w="2659059">
                  <a:extLst>
                    <a:ext uri="{9D8B030D-6E8A-4147-A177-3AD203B41FA5}">
                      <a16:colId xmlns:a16="http://schemas.microsoft.com/office/drawing/2014/main" val="20002"/>
                    </a:ext>
                  </a:extLst>
                </a:gridCol>
                <a:gridCol w="2426688">
                  <a:extLst>
                    <a:ext uri="{9D8B030D-6E8A-4147-A177-3AD203B41FA5}">
                      <a16:colId xmlns:a16="http://schemas.microsoft.com/office/drawing/2014/main" val="20003"/>
                    </a:ext>
                  </a:extLst>
                </a:gridCol>
              </a:tblGrid>
              <a:tr h="1547281">
                <a:tc>
                  <a:txBody>
                    <a:bodyPr/>
                    <a:lstStyle/>
                    <a:p>
                      <a:endParaRPr lang="en-US" dirty="0"/>
                    </a:p>
                  </a:txBody>
                  <a:tcPr/>
                </a:tc>
                <a:tc>
                  <a:txBody>
                    <a:bodyPr/>
                    <a:lstStyle/>
                    <a:p>
                      <a:pPr algn="ctr"/>
                      <a:r>
                        <a:rPr lang="en-US" dirty="0"/>
                        <a:t>COVID Unit</a:t>
                      </a:r>
                    </a:p>
                    <a:p>
                      <a:pPr algn="ctr"/>
                      <a:r>
                        <a:rPr lang="en-US" dirty="0"/>
                        <a:t>No Reprocess of Mask</a:t>
                      </a:r>
                    </a:p>
                  </a:txBody>
                  <a:tcPr/>
                </a:tc>
                <a:tc>
                  <a:txBody>
                    <a:bodyPr/>
                    <a:lstStyle/>
                    <a:p>
                      <a:pPr algn="ctr"/>
                      <a:r>
                        <a:rPr lang="en-US" dirty="0"/>
                        <a:t>Isolation Room Non-COVID</a:t>
                      </a:r>
                    </a:p>
                    <a:p>
                      <a:pPr algn="ctr"/>
                      <a:r>
                        <a:rPr lang="en-US" dirty="0"/>
                        <a:t>No Reprocess of Mask</a:t>
                      </a:r>
                    </a:p>
                  </a:txBody>
                  <a:tcPr/>
                </a:tc>
                <a:tc>
                  <a:txBody>
                    <a:bodyPr/>
                    <a:lstStyle/>
                    <a:p>
                      <a:pPr algn="ctr"/>
                      <a:r>
                        <a:rPr lang="en-US" dirty="0"/>
                        <a:t>Aerosol Generating Procedure</a:t>
                      </a:r>
                    </a:p>
                    <a:p>
                      <a:pPr algn="ctr"/>
                      <a:r>
                        <a:rPr lang="en-US" dirty="0"/>
                        <a:t>Non-COVID </a:t>
                      </a:r>
                    </a:p>
                    <a:p>
                      <a:pPr algn="ctr"/>
                      <a:r>
                        <a:rPr lang="en-US" dirty="0"/>
                        <a:t>No Isolation </a:t>
                      </a:r>
                    </a:p>
                    <a:p>
                      <a:pPr algn="ctr"/>
                      <a:r>
                        <a:rPr lang="en-US" dirty="0"/>
                        <a:t>Reprocess N95 Mask</a:t>
                      </a:r>
                    </a:p>
                  </a:txBody>
                  <a:tcPr/>
                </a:tc>
                <a:extLst>
                  <a:ext uri="{0D108BD9-81ED-4DB2-BD59-A6C34878D82A}">
                    <a16:rowId xmlns:a16="http://schemas.microsoft.com/office/drawing/2014/main" val="10000"/>
                  </a:ext>
                </a:extLst>
              </a:tr>
              <a:tr h="1547281">
                <a:tc>
                  <a:txBody>
                    <a:bodyPr/>
                    <a:lstStyle/>
                    <a:p>
                      <a:r>
                        <a:rPr lang="en-US" dirty="0">
                          <a:latin typeface="Arial" panose="020B0604020202020204" pitchFamily="34" charset="0"/>
                          <a:cs typeface="Arial" panose="020B0604020202020204" pitchFamily="34" charset="0"/>
                        </a:rPr>
                        <a:t>N-95</a:t>
                      </a:r>
                    </a:p>
                  </a:txBody>
                  <a:tcPr/>
                </a:tc>
                <a:tc>
                  <a:txBody>
                    <a:bodyPr/>
                    <a:lstStyle/>
                    <a:p>
                      <a:pPr algn="ctr"/>
                      <a:r>
                        <a:rPr lang="en-US" b="1" dirty="0"/>
                        <a:t>YES</a:t>
                      </a:r>
                    </a:p>
                    <a:p>
                      <a:pPr algn="ctr"/>
                      <a:endParaRPr lang="en-US" dirty="0"/>
                    </a:p>
                    <a:p>
                      <a:pPr algn="ctr"/>
                      <a:r>
                        <a:rPr lang="en-US" dirty="0"/>
                        <a:t>Wear</a:t>
                      </a:r>
                      <a:r>
                        <a:rPr lang="en-US" baseline="0" dirty="0"/>
                        <a:t> </a:t>
                      </a:r>
                      <a:r>
                        <a:rPr lang="en-US" baseline="0"/>
                        <a:t>while in COVID Room; </a:t>
                      </a:r>
                      <a:r>
                        <a:rPr lang="en-US" baseline="0" dirty="0"/>
                        <a:t>discard at end of day when leaving unit</a:t>
                      </a:r>
                      <a:endParaRPr lang="en-US" dirty="0"/>
                    </a:p>
                  </a:txBody>
                  <a:tcPr/>
                </a:tc>
                <a:tc>
                  <a:txBody>
                    <a:bodyPr/>
                    <a:lstStyle/>
                    <a:p>
                      <a:pPr algn="ctr"/>
                      <a:r>
                        <a:rPr lang="en-US" dirty="0"/>
                        <a:t>Yes:  Wear N95 in AIRBORNE</a:t>
                      </a:r>
                      <a:r>
                        <a:rPr lang="en-US" baseline="0" dirty="0"/>
                        <a:t> Isolation OR  any AGP Isolation</a:t>
                      </a:r>
                    </a:p>
                    <a:p>
                      <a:pPr algn="ctr"/>
                      <a:r>
                        <a:rPr lang="en-US" baseline="0" dirty="0"/>
                        <a:t>Discard N95 when leaving the isolation room</a:t>
                      </a:r>
                      <a:endParaRPr lang="en-US" dirty="0"/>
                    </a:p>
                  </a:txBody>
                  <a:tcPr/>
                </a:tc>
                <a:tc>
                  <a:txBody>
                    <a:bodyPr/>
                    <a:lstStyle/>
                    <a:p>
                      <a:pPr algn="ctr"/>
                      <a:r>
                        <a:rPr lang="en-US" b="1" dirty="0"/>
                        <a:t>YES</a:t>
                      </a:r>
                    </a:p>
                    <a:p>
                      <a:pPr algn="ctr"/>
                      <a:endParaRPr lang="en-US" dirty="0"/>
                    </a:p>
                    <a:p>
                      <a:pPr algn="ctr"/>
                      <a:r>
                        <a:rPr lang="en-US" dirty="0"/>
                        <a:t>Wear N95</a:t>
                      </a:r>
                      <a:r>
                        <a:rPr lang="en-US" baseline="0" dirty="0"/>
                        <a:t> with face shield</a:t>
                      </a:r>
                    </a:p>
                    <a:p>
                      <a:pPr algn="ctr"/>
                      <a:r>
                        <a:rPr lang="en-US" baseline="0" dirty="0"/>
                        <a:t>Reprocess at end of day</a:t>
                      </a:r>
                      <a:endParaRPr lang="en-US" dirty="0"/>
                    </a:p>
                  </a:txBody>
                  <a:tcPr/>
                </a:tc>
                <a:extLst>
                  <a:ext uri="{0D108BD9-81ED-4DB2-BD59-A6C34878D82A}">
                    <a16:rowId xmlns:a16="http://schemas.microsoft.com/office/drawing/2014/main" val="10001"/>
                  </a:ext>
                </a:extLst>
              </a:tr>
              <a:tr h="1837396">
                <a:tc>
                  <a:txBody>
                    <a:bodyPr/>
                    <a:lstStyle/>
                    <a:p>
                      <a:r>
                        <a:rPr lang="en-US" dirty="0">
                          <a:latin typeface="Arial" panose="020B0604020202020204" pitchFamily="34" charset="0"/>
                          <a:cs typeface="Arial" panose="020B0604020202020204" pitchFamily="34" charset="0"/>
                        </a:rPr>
                        <a:t>LEVEL 2 MASK</a:t>
                      </a:r>
                    </a:p>
                  </a:txBody>
                  <a:tcPr/>
                </a:tc>
                <a:tc>
                  <a:txBody>
                    <a:bodyPr/>
                    <a:lstStyle/>
                    <a:p>
                      <a:pPr algn="ctr"/>
                      <a:r>
                        <a:rPr lang="en-US" dirty="0">
                          <a:latin typeface="Arial" panose="020B0604020202020204" pitchFamily="34" charset="0"/>
                          <a:cs typeface="Arial" panose="020B0604020202020204" pitchFamily="34" charset="0"/>
                        </a:rPr>
                        <a:t>In </a:t>
                      </a:r>
                      <a:r>
                        <a:rPr lang="en-US" dirty="0" err="1">
                          <a:latin typeface="Arial" panose="020B0604020202020204" pitchFamily="34" charset="0"/>
                          <a:cs typeface="Arial" panose="020B0604020202020204" pitchFamily="34" charset="0"/>
                        </a:rPr>
                        <a:t>pt</a:t>
                      </a:r>
                      <a:r>
                        <a:rPr lang="en-US" dirty="0">
                          <a:latin typeface="Arial" panose="020B0604020202020204" pitchFamily="34" charset="0"/>
                          <a:cs typeface="Arial" panose="020B0604020202020204" pitchFamily="34" charset="0"/>
                        </a:rPr>
                        <a:t> room only – use n-95 with face shield</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or CAPR/PAPR</a:t>
                      </a:r>
                    </a:p>
                    <a:p>
                      <a:pPr algn="ctr"/>
                      <a:r>
                        <a:rPr lang="en-US" dirty="0">
                          <a:highlight>
                            <a:srgbClr val="FFFF00"/>
                          </a:highlight>
                          <a:latin typeface="Arial" panose="020B0604020202020204" pitchFamily="34" charset="0"/>
                          <a:cs typeface="Arial" panose="020B0604020202020204" pitchFamily="34" charset="0"/>
                        </a:rPr>
                        <a:t>In the </a:t>
                      </a:r>
                      <a:r>
                        <a:rPr lang="en-US" dirty="0" err="1">
                          <a:highlight>
                            <a:srgbClr val="FFFF00"/>
                          </a:highlight>
                          <a:latin typeface="Arial" panose="020B0604020202020204" pitchFamily="34" charset="0"/>
                          <a:cs typeface="Arial" panose="020B0604020202020204" pitchFamily="34" charset="0"/>
                        </a:rPr>
                        <a:t>Covid</a:t>
                      </a:r>
                      <a:r>
                        <a:rPr lang="en-US" dirty="0">
                          <a:highlight>
                            <a:srgbClr val="FFFF00"/>
                          </a:highlight>
                          <a:latin typeface="Arial" panose="020B0604020202020204" pitchFamily="34" charset="0"/>
                          <a:cs typeface="Arial" panose="020B0604020202020204" pitchFamily="34" charset="0"/>
                        </a:rPr>
                        <a:t> unit hallway Level 2 mask</a:t>
                      </a:r>
                      <a:endParaRPr lang="en-US" dirty="0"/>
                    </a:p>
                  </a:txBody>
                  <a:tcPr/>
                </a:tc>
                <a:tc>
                  <a:txBody>
                    <a:bodyPr/>
                    <a:lstStyle/>
                    <a:p>
                      <a:pPr algn="ctr"/>
                      <a:r>
                        <a:rPr lang="en-US" dirty="0"/>
                        <a:t>DROPLET</a:t>
                      </a:r>
                      <a:r>
                        <a:rPr lang="en-US" baseline="0" dirty="0"/>
                        <a:t> OR CONTACT ISOLATION </a:t>
                      </a:r>
                    </a:p>
                    <a:p>
                      <a:pPr algn="ctr"/>
                      <a:r>
                        <a:rPr lang="en-US" baseline="0" dirty="0"/>
                        <a:t>Wear Level 2 mask and with face shield </a:t>
                      </a:r>
                    </a:p>
                    <a:p>
                      <a:pPr algn="ctr"/>
                      <a:r>
                        <a:rPr lang="en-US" baseline="0" dirty="0"/>
                        <a:t>Discard mask when leaving the isolation room and clean shield </a:t>
                      </a:r>
                      <a:endParaRPr lang="en-US" dirty="0"/>
                    </a:p>
                  </a:txBody>
                  <a:tcPr/>
                </a:tc>
                <a:tc>
                  <a:txBody>
                    <a:bodyPr/>
                    <a:lstStyle/>
                    <a:p>
                      <a:pPr algn="ctr"/>
                      <a:r>
                        <a:rPr lang="en-US" dirty="0">
                          <a:latin typeface="Arial" panose="020B0604020202020204" pitchFamily="34" charset="0"/>
                          <a:cs typeface="Arial" panose="020B0604020202020204" pitchFamily="34" charset="0"/>
                        </a:rPr>
                        <a:t>AGP…. use n-95 with face shield </a:t>
                      </a:r>
                    </a:p>
                    <a:p>
                      <a:pPr algn="ctr"/>
                      <a:r>
                        <a:rPr lang="en-US" dirty="0">
                          <a:latin typeface="Arial" panose="020B0604020202020204" pitchFamily="34" charset="0"/>
                          <a:cs typeface="Arial" panose="020B0604020202020204" pitchFamily="34" charset="0"/>
                        </a:rPr>
                        <a:t>Reprocess at end of day </a:t>
                      </a:r>
                    </a:p>
                  </a:txBody>
                  <a:tcPr/>
                </a:tc>
                <a:extLst>
                  <a:ext uri="{0D108BD9-81ED-4DB2-BD59-A6C34878D82A}">
                    <a16:rowId xmlns:a16="http://schemas.microsoft.com/office/drawing/2014/main" val="10002"/>
                  </a:ext>
                </a:extLst>
              </a:tr>
            </a:tbl>
          </a:graphicData>
        </a:graphic>
      </p:graphicFrame>
      <p:sp>
        <p:nvSpPr>
          <p:cNvPr id="6" name="TextBox 5"/>
          <p:cNvSpPr txBox="1"/>
          <p:nvPr/>
        </p:nvSpPr>
        <p:spPr>
          <a:xfrm>
            <a:off x="292100" y="2133600"/>
            <a:ext cx="205740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orbel" panose="020B0503020204020204"/>
                <a:ea typeface="+mn-ea"/>
                <a:cs typeface="+mn-cs"/>
              </a:rPr>
              <a:t>N95 Masks</a:t>
            </a:r>
          </a:p>
        </p:txBody>
      </p:sp>
    </p:spTree>
    <p:extLst>
      <p:ext uri="{BB962C8B-B14F-4D97-AF65-F5344CB8AC3E}">
        <p14:creationId xmlns:p14="http://schemas.microsoft.com/office/powerpoint/2010/main" val="40487495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754C990-9493-43C5-A08F-2B9A55F7D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73" name="Rectangle 72">
            <a:extLst>
              <a:ext uri="{FF2B5EF4-FFF2-40B4-BE49-F238E27FC236}">
                <a16:creationId xmlns:a16="http://schemas.microsoft.com/office/drawing/2014/main" id="{B176A2F0-4868-448D-8624-668A960A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31750" cap="sq">
            <a:solidFill>
              <a:srgbClr val="FF32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1026" name="Picture 1" descr="image001">
            <a:extLst>
              <a:ext uri="{FF2B5EF4-FFF2-40B4-BE49-F238E27FC236}">
                <a16:creationId xmlns:a16="http://schemas.microsoft.com/office/drawing/2014/main" id="{5EDA29C6-E719-435A-A558-0973ADAB690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09097" y="804334"/>
            <a:ext cx="9373806" cy="52493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91487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40" y="1123837"/>
            <a:ext cx="3149599" cy="4601183"/>
          </a:xfrm>
        </p:spPr>
        <p:txBody>
          <a:bodyPr/>
          <a:lstStyle/>
          <a:p>
            <a:pPr algn="ctr"/>
            <a:r>
              <a:rPr lang="en-US" sz="4000" b="1" dirty="0"/>
              <a:t>Infection Preventionist On Call</a:t>
            </a:r>
            <a:br>
              <a:rPr lang="en-US" b="1" dirty="0"/>
            </a:br>
            <a:r>
              <a:rPr lang="en-US" b="1" dirty="0"/>
              <a:t>  </a:t>
            </a:r>
            <a:br>
              <a:rPr lang="en-US" b="1" dirty="0"/>
            </a:br>
            <a:r>
              <a:rPr lang="en-US" b="1" dirty="0"/>
              <a:t>(806) 252-1762</a:t>
            </a:r>
            <a:br>
              <a:rPr lang="en-US" dirty="0"/>
            </a:br>
            <a:endParaRPr lang="en-US" dirty="0"/>
          </a:p>
        </p:txBody>
      </p:sp>
      <p:sp>
        <p:nvSpPr>
          <p:cNvPr id="3" name="Content Placeholder 2"/>
          <p:cNvSpPr>
            <a:spLocks noGrp="1"/>
          </p:cNvSpPr>
          <p:nvPr>
            <p:ph idx="1"/>
          </p:nvPr>
        </p:nvSpPr>
        <p:spPr/>
        <p:txBody>
          <a:bodyPr>
            <a:normAutofit/>
          </a:bodyPr>
          <a:lstStyle/>
          <a:p>
            <a:pPr marL="0" indent="0">
              <a:buNone/>
            </a:pPr>
            <a:r>
              <a:rPr lang="en-US" sz="6600" dirty="0">
                <a:solidFill>
                  <a:schemeClr val="accent1">
                    <a:lumMod val="75000"/>
                  </a:schemeClr>
                </a:solidFill>
              </a:rPr>
              <a:t>QUESTIONS?</a:t>
            </a:r>
          </a:p>
        </p:txBody>
      </p:sp>
    </p:spTree>
    <p:extLst>
      <p:ext uri="{BB962C8B-B14F-4D97-AF65-F5344CB8AC3E}">
        <p14:creationId xmlns:p14="http://schemas.microsoft.com/office/powerpoint/2010/main" val="11247493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C8FA4E-CA8A-AC4E-8C85-F983A3349269}"/>
              </a:ext>
            </a:extLst>
          </p:cNvPr>
          <p:cNvSpPr>
            <a:spLocks noGrp="1"/>
          </p:cNvSpPr>
          <p:nvPr>
            <p:ph type="ctrTitle"/>
          </p:nvPr>
        </p:nvSpPr>
        <p:spPr/>
        <p:txBody>
          <a:bodyPr/>
          <a:lstStyle/>
          <a:p>
            <a:r>
              <a:rPr lang="en-US"/>
              <a:t>Texas Demographics</a:t>
            </a:r>
          </a:p>
        </p:txBody>
      </p:sp>
      <p:sp>
        <p:nvSpPr>
          <p:cNvPr id="5" name="Subtitle 4">
            <a:extLst>
              <a:ext uri="{FF2B5EF4-FFF2-40B4-BE49-F238E27FC236}">
                <a16:creationId xmlns:a16="http://schemas.microsoft.com/office/drawing/2014/main" id="{9307FDAA-B804-324F-93EC-967979A3E53E}"/>
              </a:ext>
            </a:extLst>
          </p:cNvPr>
          <p:cNvSpPr>
            <a:spLocks noGrp="1"/>
          </p:cNvSpPr>
          <p:nvPr>
            <p:ph type="subTitle" idx="1"/>
          </p:nvPr>
        </p:nvSpPr>
        <p:spPr/>
        <p:txBody>
          <a:bodyPr/>
          <a:lstStyle/>
          <a:p>
            <a:endParaRPr lang="en-US"/>
          </a:p>
        </p:txBody>
      </p:sp>
      <p:pic>
        <p:nvPicPr>
          <p:cNvPr id="3" name="Picture 2">
            <a:extLst>
              <a:ext uri="{FF2B5EF4-FFF2-40B4-BE49-F238E27FC236}">
                <a16:creationId xmlns:a16="http://schemas.microsoft.com/office/drawing/2014/main" id="{DE5B17B0-30D9-464D-8F8B-1BF43D01D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520" y="761924"/>
            <a:ext cx="2381971" cy="2308302"/>
          </a:xfrm>
          <a:prstGeom prst="rect">
            <a:avLst/>
          </a:prstGeom>
        </p:spPr>
      </p:pic>
    </p:spTree>
    <p:extLst>
      <p:ext uri="{BB962C8B-B14F-4D97-AF65-F5344CB8AC3E}">
        <p14:creationId xmlns:p14="http://schemas.microsoft.com/office/powerpoint/2010/main" val="2970454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81BEBA-D7F3-9140-82EB-B4768ECCE0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198" y="0"/>
            <a:ext cx="11557603" cy="6858000"/>
          </a:xfrm>
          <a:prstGeom prst="rect">
            <a:avLst/>
          </a:prstGeom>
        </p:spPr>
      </p:pic>
    </p:spTree>
    <p:extLst>
      <p:ext uri="{BB962C8B-B14F-4D97-AF65-F5344CB8AC3E}">
        <p14:creationId xmlns:p14="http://schemas.microsoft.com/office/powerpoint/2010/main" val="17021196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CF23BB-7EA1-3045-B55E-A39BFB268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766" y="0"/>
            <a:ext cx="11546467" cy="6858000"/>
          </a:xfrm>
          <a:prstGeom prst="rect">
            <a:avLst/>
          </a:prstGeom>
        </p:spPr>
      </p:pic>
    </p:spTree>
    <p:extLst>
      <p:ext uri="{BB962C8B-B14F-4D97-AF65-F5344CB8AC3E}">
        <p14:creationId xmlns:p14="http://schemas.microsoft.com/office/powerpoint/2010/main" val="3061224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38E9B-3348-2E48-AEC6-0F9DC26A2361}"/>
              </a:ext>
            </a:extLst>
          </p:cNvPr>
          <p:cNvSpPr>
            <a:spLocks noGrp="1"/>
          </p:cNvSpPr>
          <p:nvPr>
            <p:ph type="ctrTitle"/>
          </p:nvPr>
        </p:nvSpPr>
        <p:spPr/>
        <p:txBody>
          <a:bodyPr/>
          <a:lstStyle/>
          <a:p>
            <a:r>
              <a:rPr lang="en-US"/>
              <a:t>Reflection</a:t>
            </a:r>
          </a:p>
        </p:txBody>
      </p:sp>
      <p:sp>
        <p:nvSpPr>
          <p:cNvPr id="3" name="Subtitle 2">
            <a:extLst>
              <a:ext uri="{FF2B5EF4-FFF2-40B4-BE49-F238E27FC236}">
                <a16:creationId xmlns:a16="http://schemas.microsoft.com/office/drawing/2014/main" id="{2CFB1F05-386F-0540-9F30-D1AFFBA4E7F9}"/>
              </a:ext>
            </a:extLst>
          </p:cNvPr>
          <p:cNvSpPr>
            <a:spLocks noGrp="1"/>
          </p:cNvSpPr>
          <p:nvPr>
            <p:ph type="subTitle" idx="1"/>
          </p:nvPr>
        </p:nvSpPr>
        <p:spPr/>
        <p:txBody>
          <a:bodyPr anchor="t"/>
          <a:lstStyle/>
          <a:p>
            <a:r>
              <a:rPr lang="en-US">
                <a:ea typeface="+mn-lt"/>
                <a:cs typeface="+mn-lt"/>
              </a:rPr>
              <a:t>Wesley Wells, PharmD</a:t>
            </a:r>
          </a:p>
          <a:p>
            <a:r>
              <a:rPr lang="en-US" sz="2800">
                <a:ea typeface="+mn-lt"/>
                <a:cs typeface="+mn-lt"/>
              </a:rPr>
              <a:t>Regional Pharmacy Director</a:t>
            </a:r>
          </a:p>
          <a:p>
            <a:r>
              <a:rPr lang="en-US" sz="2800">
                <a:ea typeface="+mn-lt"/>
                <a:cs typeface="+mn-lt"/>
              </a:rPr>
              <a:t>Covenant Health</a:t>
            </a:r>
            <a:endParaRPr lang="en-US" sz="2800"/>
          </a:p>
        </p:txBody>
      </p:sp>
    </p:spTree>
    <p:extLst>
      <p:ext uri="{BB962C8B-B14F-4D97-AF65-F5344CB8AC3E}">
        <p14:creationId xmlns:p14="http://schemas.microsoft.com/office/powerpoint/2010/main" val="26939142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CABB6A-448E-5F45-8188-BD9567DE4F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90" y="0"/>
            <a:ext cx="11522419" cy="6858000"/>
          </a:xfrm>
          <a:prstGeom prst="rect">
            <a:avLst/>
          </a:prstGeom>
        </p:spPr>
      </p:pic>
      <p:sp>
        <p:nvSpPr>
          <p:cNvPr id="4" name="Oval 3">
            <a:extLst>
              <a:ext uri="{FF2B5EF4-FFF2-40B4-BE49-F238E27FC236}">
                <a16:creationId xmlns:a16="http://schemas.microsoft.com/office/drawing/2014/main" id="{96F2A294-D506-4F44-89C3-C8CA6E08515F}"/>
              </a:ext>
            </a:extLst>
          </p:cNvPr>
          <p:cNvSpPr/>
          <p:nvPr/>
        </p:nvSpPr>
        <p:spPr>
          <a:xfrm>
            <a:off x="9274925" y="2968458"/>
            <a:ext cx="2575775" cy="45057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389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976197-4CA1-0145-BE4F-3797A12BD4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198" y="0"/>
            <a:ext cx="11557603" cy="6858000"/>
          </a:xfrm>
          <a:prstGeom prst="rect">
            <a:avLst/>
          </a:prstGeom>
        </p:spPr>
      </p:pic>
    </p:spTree>
    <p:extLst>
      <p:ext uri="{BB962C8B-B14F-4D97-AF65-F5344CB8AC3E}">
        <p14:creationId xmlns:p14="http://schemas.microsoft.com/office/powerpoint/2010/main" val="5652578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6B52DD-B8F3-964F-A8CB-449EA6728D4A}"/>
              </a:ext>
            </a:extLst>
          </p:cNvPr>
          <p:cNvSpPr>
            <a:spLocks noGrp="1"/>
          </p:cNvSpPr>
          <p:nvPr>
            <p:ph type="ctrTitle"/>
          </p:nvPr>
        </p:nvSpPr>
        <p:spPr/>
        <p:txBody>
          <a:bodyPr/>
          <a:lstStyle/>
          <a:p>
            <a:r>
              <a:rPr lang="en-US" dirty="0"/>
              <a:t>New Mexico Demographics</a:t>
            </a:r>
          </a:p>
        </p:txBody>
      </p:sp>
      <p:sp>
        <p:nvSpPr>
          <p:cNvPr id="4" name="Subtitle 3">
            <a:extLst>
              <a:ext uri="{FF2B5EF4-FFF2-40B4-BE49-F238E27FC236}">
                <a16:creationId xmlns:a16="http://schemas.microsoft.com/office/drawing/2014/main" id="{2D217E31-0D55-194A-B915-EC23E561522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46253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153652-6814-0D44-87A9-60913AE459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178" y="0"/>
            <a:ext cx="11237644" cy="6858000"/>
          </a:xfrm>
          <a:prstGeom prst="rect">
            <a:avLst/>
          </a:prstGeom>
        </p:spPr>
      </p:pic>
    </p:spTree>
    <p:extLst>
      <p:ext uri="{BB962C8B-B14F-4D97-AF65-F5344CB8AC3E}">
        <p14:creationId xmlns:p14="http://schemas.microsoft.com/office/powerpoint/2010/main" val="40944375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66A5FB-6B73-7442-BE80-16D75B0D72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0684"/>
            <a:ext cx="12192000" cy="6336632"/>
          </a:xfrm>
          <a:prstGeom prst="rect">
            <a:avLst/>
          </a:prstGeom>
        </p:spPr>
      </p:pic>
    </p:spTree>
    <p:extLst>
      <p:ext uri="{BB962C8B-B14F-4D97-AF65-F5344CB8AC3E}">
        <p14:creationId xmlns:p14="http://schemas.microsoft.com/office/powerpoint/2010/main" val="20771255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86B1FB-8BFB-4B45-BA24-9EEA69E28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6067" y="432204"/>
            <a:ext cx="8759866" cy="5993592"/>
          </a:xfrm>
          <a:prstGeom prst="rect">
            <a:avLst/>
          </a:prstGeom>
        </p:spPr>
      </p:pic>
    </p:spTree>
    <p:extLst>
      <p:ext uri="{BB962C8B-B14F-4D97-AF65-F5344CB8AC3E}">
        <p14:creationId xmlns:p14="http://schemas.microsoft.com/office/powerpoint/2010/main" val="6662614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6F39E2-F60D-2B44-8B7C-D988A24CD8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3124" y="365019"/>
            <a:ext cx="9028800" cy="6023256"/>
          </a:xfrm>
          <a:prstGeom prst="rect">
            <a:avLst/>
          </a:prstGeom>
        </p:spPr>
      </p:pic>
    </p:spTree>
    <p:extLst>
      <p:ext uri="{BB962C8B-B14F-4D97-AF65-F5344CB8AC3E}">
        <p14:creationId xmlns:p14="http://schemas.microsoft.com/office/powerpoint/2010/main" val="23495484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110974-F214-0D42-9343-A25B0F581637}"/>
              </a:ext>
            </a:extLst>
          </p:cNvPr>
          <p:cNvSpPr>
            <a:spLocks noGrp="1"/>
          </p:cNvSpPr>
          <p:nvPr>
            <p:ph type="ctrTitle"/>
          </p:nvPr>
        </p:nvSpPr>
        <p:spPr/>
        <p:txBody>
          <a:bodyPr/>
          <a:lstStyle/>
          <a:p>
            <a:r>
              <a:rPr lang="en-US" sz="9600"/>
              <a:t>Q &amp; A</a:t>
            </a:r>
          </a:p>
        </p:txBody>
      </p:sp>
      <p:sp>
        <p:nvSpPr>
          <p:cNvPr id="2" name="Subtitle 1">
            <a:extLst>
              <a:ext uri="{FF2B5EF4-FFF2-40B4-BE49-F238E27FC236}">
                <a16:creationId xmlns:a16="http://schemas.microsoft.com/office/drawing/2014/main" id="{CD61BE95-A369-2548-A283-65820DD6E1C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4551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C8363AF0-D2B8-4491-B7BB-D2FFDD93F93A}"/>
              </a:ext>
            </a:extLst>
          </p:cNvPr>
          <p:cNvSpPr>
            <a:spLocks noGrp="1" noChangeArrowheads="1"/>
          </p:cNvSpPr>
          <p:nvPr>
            <p:ph type="title"/>
          </p:nvPr>
        </p:nvSpPr>
        <p:spPr bwMode="auto">
          <a:xfrm>
            <a:off x="2895600" y="207963"/>
            <a:ext cx="6400800" cy="1274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600">
                <a:latin typeface="Baskerville Old Face" panose="02020602080505020303" pitchFamily="18" charset="0"/>
              </a:rPr>
              <a:t>CME Credit was </a:t>
            </a:r>
            <a:r>
              <a:rPr lang="en-US" altLang="en-US" sz="3600" i="1" u="sng">
                <a:latin typeface="Baskerville Old Face" panose="02020602080505020303" pitchFamily="18" charset="0"/>
              </a:rPr>
              <a:t>only</a:t>
            </a:r>
            <a:r>
              <a:rPr lang="en-US" altLang="en-US" sz="3600">
                <a:latin typeface="Baskerville Old Face" panose="02020602080505020303" pitchFamily="18" charset="0"/>
              </a:rPr>
              <a:t> approved for the </a:t>
            </a:r>
            <a:r>
              <a:rPr lang="en-US" altLang="en-US" sz="3600" i="1" u="sng">
                <a:latin typeface="Baskerville Old Face" panose="02020602080505020303" pitchFamily="18" charset="0"/>
              </a:rPr>
              <a:t>Live</a:t>
            </a:r>
            <a:r>
              <a:rPr lang="en-US" altLang="en-US" sz="3600">
                <a:latin typeface="Baskerville Old Face" panose="02020602080505020303" pitchFamily="18" charset="0"/>
              </a:rPr>
              <a:t> Teams meeting</a:t>
            </a:r>
          </a:p>
        </p:txBody>
      </p:sp>
      <p:sp>
        <p:nvSpPr>
          <p:cNvPr id="16387" name="Content Placeholder 2">
            <a:extLst>
              <a:ext uri="{FF2B5EF4-FFF2-40B4-BE49-F238E27FC236}">
                <a16:creationId xmlns:a16="http://schemas.microsoft.com/office/drawing/2014/main" id="{9E8C90B7-F3F3-4A5A-AD1E-7A094B2141B4}"/>
              </a:ext>
            </a:extLst>
          </p:cNvPr>
          <p:cNvSpPr>
            <a:spLocks noGrp="1" noChangeArrowheads="1"/>
          </p:cNvSpPr>
          <p:nvPr>
            <p:ph idx="1"/>
          </p:nvPr>
        </p:nvSpPr>
        <p:spPr bwMode="auto">
          <a:xfrm>
            <a:off x="1898651" y="1593851"/>
            <a:ext cx="8423275" cy="44053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indent="0" eaLnBrk="1" hangingPunct="1">
              <a:spcBef>
                <a:spcPct val="0"/>
              </a:spcBef>
              <a:buNone/>
              <a:defRPr/>
            </a:pPr>
            <a:r>
              <a:rPr lang="en-US" altLang="en-US" sz="2400" dirty="0">
                <a:solidFill>
                  <a:schemeClr val="tx1"/>
                </a:solidFill>
                <a:latin typeface="Baskerville Old Face" panose="02020602080505020303" pitchFamily="18" charset="0"/>
              </a:rPr>
              <a:t>To receive credit for this continuing education activity, the participant must:</a:t>
            </a:r>
          </a:p>
          <a:p>
            <a:pPr indent="0" eaLnBrk="1" hangingPunct="1">
              <a:spcBef>
                <a:spcPct val="0"/>
              </a:spcBef>
              <a:buNone/>
              <a:defRPr/>
            </a:pPr>
            <a:endParaRPr lang="en-US" altLang="en-US" sz="1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altLang="en-US" sz="2000" dirty="0">
                <a:solidFill>
                  <a:schemeClr val="tx1"/>
                </a:solidFill>
                <a:latin typeface="Baskerville Old Face" panose="02020602080505020303" pitchFamily="18" charset="0"/>
              </a:rPr>
              <a:t>Make sure you are logged into your Teams account, if you are signed in with a group provide attendee’s First and Last name(s) in the comments section.</a:t>
            </a:r>
          </a:p>
          <a:p>
            <a:pPr marL="1077595" lvl="1" indent="-457200" eaLnBrk="1" hangingPunct="1">
              <a:spcBef>
                <a:spcPct val="0"/>
              </a:spcBef>
              <a:buFont typeface="Wingdings" panose="05000000000000000000" pitchFamily="2" charset="2"/>
              <a:buChar char="v"/>
              <a:defRPr/>
            </a:pPr>
            <a:endParaRPr lang="en-US" altLang="en-US" sz="2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dirty="0">
                <a:solidFill>
                  <a:schemeClr val="tx1"/>
                </a:solidFill>
                <a:latin typeface="Baskerville Old Face"/>
              </a:rPr>
              <a:t>If you are calling into the Teams meeting you </a:t>
            </a:r>
            <a:r>
              <a:rPr lang="en-US" sz="2000" u="sng" dirty="0">
                <a:solidFill>
                  <a:schemeClr val="tx1"/>
                </a:solidFill>
                <a:latin typeface="Baskerville Old Face"/>
              </a:rPr>
              <a:t>MUST</a:t>
            </a:r>
            <a:r>
              <a:rPr lang="en-US" sz="2000" dirty="0">
                <a:solidFill>
                  <a:schemeClr val="tx1"/>
                </a:solidFill>
                <a:latin typeface="Baskerville Old Face"/>
              </a:rPr>
              <a:t> text your First &amp; Last Name to </a:t>
            </a:r>
            <a:r>
              <a:rPr lang="en-US" sz="2000" b="1" dirty="0">
                <a:solidFill>
                  <a:schemeClr val="tx1"/>
                </a:solidFill>
                <a:latin typeface="Baskerville Old Face"/>
              </a:rPr>
              <a:t>(806) 252-4735</a:t>
            </a:r>
            <a:r>
              <a:rPr lang="en-US" sz="2000" dirty="0">
                <a:solidFill>
                  <a:schemeClr val="tx1"/>
                </a:solidFill>
                <a:latin typeface="Baskerville Old Face"/>
              </a:rPr>
              <a:t>. This will ensure you are added to the sign in sheet to receive CME Credit.</a:t>
            </a:r>
          </a:p>
          <a:p>
            <a:pPr marL="1077595" lvl="1" indent="-457200" eaLnBrk="1" hangingPunct="1">
              <a:spcBef>
                <a:spcPct val="0"/>
              </a:spcBef>
              <a:buFont typeface="Wingdings" panose="05000000000000000000" pitchFamily="2" charset="2"/>
              <a:buChar char="v"/>
              <a:defRPr/>
            </a:pPr>
            <a:endParaRPr lang="en-US" sz="2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dirty="0">
                <a:solidFill>
                  <a:schemeClr val="tx1"/>
                </a:solidFill>
                <a:latin typeface="Baskerville Old Face"/>
              </a:rPr>
              <a:t>You will receive an email within 3 business days from the CME department with further instructions on claiming your certificate.</a:t>
            </a:r>
          </a:p>
          <a:p>
            <a:pPr marL="620395" lvl="1" indent="0" eaLnBrk="1" hangingPunct="1">
              <a:spcBef>
                <a:spcPct val="0"/>
              </a:spcBef>
              <a:buNone/>
              <a:defRPr/>
            </a:pPr>
            <a:endParaRPr lang="en-US" altLang="en-US" sz="2400" dirty="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2804532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John Cassis Experience</a:t>
            </a:r>
          </a:p>
        </p:txBody>
      </p:sp>
      <p:pic>
        <p:nvPicPr>
          <p:cNvPr id="16386" name="Picture 2" descr="See the source image">
            <a:extLst>
              <a:ext uri="{FF2B5EF4-FFF2-40B4-BE49-F238E27FC236}">
                <a16:creationId xmlns:a16="http://schemas.microsoft.com/office/drawing/2014/main" id="{39C2691A-D95F-4780-ACF5-FC0D99B250E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63655" y="1369051"/>
            <a:ext cx="9064690" cy="4532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9628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38E9B-3348-2E48-AEC6-0F9DC26A2361}"/>
              </a:ext>
            </a:extLst>
          </p:cNvPr>
          <p:cNvSpPr>
            <a:spLocks noGrp="1"/>
          </p:cNvSpPr>
          <p:nvPr>
            <p:ph type="ctrTitle"/>
          </p:nvPr>
        </p:nvSpPr>
        <p:spPr/>
        <p:txBody>
          <a:bodyPr/>
          <a:lstStyle/>
          <a:p>
            <a:r>
              <a:rPr lang="en-US"/>
              <a:t>Safety Story</a:t>
            </a:r>
          </a:p>
        </p:txBody>
      </p:sp>
      <p:sp>
        <p:nvSpPr>
          <p:cNvPr id="3" name="Subtitle 2">
            <a:extLst>
              <a:ext uri="{FF2B5EF4-FFF2-40B4-BE49-F238E27FC236}">
                <a16:creationId xmlns:a16="http://schemas.microsoft.com/office/drawing/2014/main" id="{2CFB1F05-386F-0540-9F30-D1AFFBA4E7F9}"/>
              </a:ext>
            </a:extLst>
          </p:cNvPr>
          <p:cNvSpPr>
            <a:spLocks noGrp="1"/>
          </p:cNvSpPr>
          <p:nvPr>
            <p:ph type="subTitle" idx="1"/>
          </p:nvPr>
        </p:nvSpPr>
        <p:spPr/>
        <p:txBody>
          <a:bodyPr anchor="t"/>
          <a:lstStyle/>
          <a:p>
            <a:r>
              <a:rPr lang="en-US">
                <a:ea typeface="+mn-lt"/>
                <a:cs typeface="+mn-lt"/>
              </a:rPr>
              <a:t>Wesley Wells, PharmD</a:t>
            </a:r>
          </a:p>
          <a:p>
            <a:r>
              <a:rPr lang="en-US" sz="2800">
                <a:ea typeface="+mn-lt"/>
                <a:cs typeface="+mn-lt"/>
              </a:rPr>
              <a:t>Regional Pharmacy Director</a:t>
            </a:r>
          </a:p>
          <a:p>
            <a:r>
              <a:rPr lang="en-US" sz="2800">
                <a:ea typeface="+mn-lt"/>
                <a:cs typeface="+mn-lt"/>
              </a:rPr>
              <a:t>Covenant Health</a:t>
            </a:r>
            <a:endParaRPr lang="en-US" sz="2800"/>
          </a:p>
        </p:txBody>
      </p:sp>
    </p:spTree>
    <p:extLst>
      <p:ext uri="{BB962C8B-B14F-4D97-AF65-F5344CB8AC3E}">
        <p14:creationId xmlns:p14="http://schemas.microsoft.com/office/powerpoint/2010/main" val="1955472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ANGLE" val="1"/>
</p:tagLst>
</file>

<file path=ppt/tags/tag11.xml><?xml version="1.0" encoding="utf-8"?>
<p:tagLst xmlns:a="http://schemas.openxmlformats.org/drawingml/2006/main" xmlns:r="http://schemas.openxmlformats.org/officeDocument/2006/relationships" xmlns:p="http://schemas.openxmlformats.org/presentationml/2006/main">
  <p:tag name="NAME" val="Moon"/>
</p:tagLst>
</file>

<file path=ppt/tags/tag12.xml><?xml version="1.0" encoding="utf-8"?>
<p:tagLst xmlns:a="http://schemas.openxmlformats.org/drawingml/2006/main" xmlns:r="http://schemas.openxmlformats.org/officeDocument/2006/relationships" xmlns:p="http://schemas.openxmlformats.org/presentationml/2006/main">
  <p:tag name="NAME" val="Moon"/>
</p:tagLst>
</file>

<file path=ppt/tags/tag13.xml><?xml version="1.0" encoding="utf-8"?>
<p:tagLst xmlns:a="http://schemas.openxmlformats.org/drawingml/2006/main" xmlns:r="http://schemas.openxmlformats.org/officeDocument/2006/relationships" xmlns:p="http://schemas.openxmlformats.org/presentationml/2006/main">
  <p:tag name="NAME" val="Moon"/>
</p:tagLst>
</file>

<file path=ppt/tags/tag14.xml><?xml version="1.0" encoding="utf-8"?>
<p:tagLst xmlns:a="http://schemas.openxmlformats.org/drawingml/2006/main" xmlns:r="http://schemas.openxmlformats.org/officeDocument/2006/relationships" xmlns:p="http://schemas.openxmlformats.org/presentationml/2006/main">
  <p:tag name="NAME" val="Moon"/>
</p:tagLst>
</file>

<file path=ppt/tags/tag15.xml><?xml version="1.0" encoding="utf-8"?>
<p:tagLst xmlns:a="http://schemas.openxmlformats.org/drawingml/2006/main" xmlns:r="http://schemas.openxmlformats.org/officeDocument/2006/relationships" xmlns:p="http://schemas.openxmlformats.org/presentationml/2006/main">
  <p:tag name="NAME" val="Moon"/>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8.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9.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2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2.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3.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4.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5.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6.xml><?xml version="1.0" encoding="utf-8"?>
<p:tagLst xmlns:a="http://schemas.openxmlformats.org/drawingml/2006/main" xmlns:r="http://schemas.openxmlformats.org/officeDocument/2006/relationships" xmlns:p="http://schemas.openxmlformats.org/presentationml/2006/main">
  <p:tag name="ANGLE" val="5"/>
</p:tagLst>
</file>

<file path=ppt/tags/tag27.xml><?xml version="1.0" encoding="utf-8"?>
<p:tagLst xmlns:a="http://schemas.openxmlformats.org/drawingml/2006/main" xmlns:r="http://schemas.openxmlformats.org/officeDocument/2006/relationships" xmlns:p="http://schemas.openxmlformats.org/presentationml/2006/main">
  <p:tag name="ANGLE" val="5"/>
</p:tagLst>
</file>

<file path=ppt/tags/tag28.xml><?xml version="1.0" encoding="utf-8"?>
<p:tagLst xmlns:a="http://schemas.openxmlformats.org/drawingml/2006/main" xmlns:r="http://schemas.openxmlformats.org/officeDocument/2006/relationships" xmlns:p="http://schemas.openxmlformats.org/presentationml/2006/main">
  <p:tag name="ANGLE" val="4"/>
</p:tagLst>
</file>

<file path=ppt/tags/tag29.xml><?xml version="1.0" encoding="utf-8"?>
<p:tagLst xmlns:a="http://schemas.openxmlformats.org/drawingml/2006/main" xmlns:r="http://schemas.openxmlformats.org/officeDocument/2006/relationships" xmlns:p="http://schemas.openxmlformats.org/presentationml/2006/main">
  <p:tag name="ANGLE" val="4"/>
</p:tagLst>
</file>

<file path=ppt/tags/tag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xml><?xml version="1.0" encoding="utf-8"?>
<p:tagLst xmlns:a="http://schemas.openxmlformats.org/drawingml/2006/main" xmlns:r="http://schemas.openxmlformats.org/officeDocument/2006/relationships" xmlns:p="http://schemas.openxmlformats.org/presentationml/2006/main">
  <p:tag name="ANGLE" val="3"/>
</p:tagLst>
</file>

<file path=ppt/tags/tag31.xml><?xml version="1.0" encoding="utf-8"?>
<p:tagLst xmlns:a="http://schemas.openxmlformats.org/drawingml/2006/main" xmlns:r="http://schemas.openxmlformats.org/officeDocument/2006/relationships" xmlns:p="http://schemas.openxmlformats.org/presentationml/2006/main">
  <p:tag name="ANGLE" val="3"/>
</p:tagLst>
</file>

<file path=ppt/tags/tag32.xml><?xml version="1.0" encoding="utf-8"?>
<p:tagLst xmlns:a="http://schemas.openxmlformats.org/drawingml/2006/main" xmlns:r="http://schemas.openxmlformats.org/officeDocument/2006/relationships" xmlns:p="http://schemas.openxmlformats.org/presentationml/2006/main">
  <p:tag name="ANGLE" val="2"/>
</p:tagLst>
</file>

<file path=ppt/tags/tag33.xml><?xml version="1.0" encoding="utf-8"?>
<p:tagLst xmlns:a="http://schemas.openxmlformats.org/drawingml/2006/main" xmlns:r="http://schemas.openxmlformats.org/officeDocument/2006/relationships" xmlns:p="http://schemas.openxmlformats.org/presentationml/2006/main">
  <p:tag name="ANGLE" val="2"/>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NMUpCClAV5oHf.Uv09Fna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rCW8_1HuTZa4QjqyCV2Gu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4.xml><?xml version="1.0" encoding="utf-8"?>
<p:tagLst xmlns:a="http://schemas.openxmlformats.org/drawingml/2006/main" xmlns:r="http://schemas.openxmlformats.org/officeDocument/2006/relationships" xmlns:p="http://schemas.openxmlformats.org/presentationml/2006/main">
  <p:tag name="NAME" val="QuaterMoon"/>
</p:tagLst>
</file>

<file path=ppt/tags/tag4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xml><?xml version="1.0" encoding="utf-8"?>
<p:tagLst xmlns:a="http://schemas.openxmlformats.org/drawingml/2006/main" xmlns:r="http://schemas.openxmlformats.org/officeDocument/2006/relationships" xmlns:p="http://schemas.openxmlformats.org/presentationml/2006/main">
  <p:tag name="SHAPENAME" val="3. Subtitle"/>
</p:tagLst>
</file>

<file path=ppt/tags/tag42.xml><?xml version="1.0" encoding="utf-8"?>
<p:tagLst xmlns:a="http://schemas.openxmlformats.org/drawingml/2006/main" xmlns:r="http://schemas.openxmlformats.org/officeDocument/2006/relationships" xmlns:p="http://schemas.openxmlformats.org/presentationml/2006/main">
  <p:tag name="SHAPENAME" val="5. Source"/>
</p:tagLst>
</file>

<file path=ppt/tags/tag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xml><?xml version="1.0" encoding="utf-8"?>
<p:tagLst xmlns:a="http://schemas.openxmlformats.org/drawingml/2006/main" xmlns:r="http://schemas.openxmlformats.org/officeDocument/2006/relationships" xmlns:p="http://schemas.openxmlformats.org/presentationml/2006/main">
  <p:tag name="SHAPENAME" val="5. Source"/>
</p:tagLst>
</file>

<file path=ppt/tags/tag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6.xml><?xml version="1.0" encoding="utf-8"?>
<p:tagLst xmlns:a="http://schemas.openxmlformats.org/drawingml/2006/main" xmlns:r="http://schemas.openxmlformats.org/officeDocument/2006/relationships" xmlns:p="http://schemas.openxmlformats.org/presentationml/2006/main">
  <p:tag name="SHAPENAME" val="5. Sourc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f1R4ZFc503tAQ6JnfEklvw"/>
</p:tagLst>
</file>

<file path=ppt/tags/tag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xml><?xml version="1.0" encoding="utf-8"?>
<p:tagLst xmlns:a="http://schemas.openxmlformats.org/drawingml/2006/main" xmlns:r="http://schemas.openxmlformats.org/officeDocument/2006/relationships" xmlns:p="http://schemas.openxmlformats.org/presentationml/2006/main">
  <p:tag name="NAME" val="HalfMoon"/>
</p:tagLst>
</file>

<file path=ppt/tags/tag50.xml><?xml version="1.0" encoding="utf-8"?>
<p:tagLst xmlns:a="http://schemas.openxmlformats.org/drawingml/2006/main" xmlns:r="http://schemas.openxmlformats.org/officeDocument/2006/relationships" xmlns:p="http://schemas.openxmlformats.org/presentationml/2006/main">
  <p:tag name="SHAPENAME" val="3. Subtitle"/>
</p:tagLst>
</file>

<file path=ppt/tags/tag51.xml><?xml version="1.0" encoding="utf-8"?>
<p:tagLst xmlns:a="http://schemas.openxmlformats.org/drawingml/2006/main" xmlns:r="http://schemas.openxmlformats.org/officeDocument/2006/relationships" xmlns:p="http://schemas.openxmlformats.org/presentationml/2006/main">
  <p:tag name="SHAPENAME" val="5. Sourc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2e.WNeMwRPaNOv4PeDFU5Q"/>
</p:tagLst>
</file>

<file path=ppt/tags/tag5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57.xml><?xml version="1.0" encoding="utf-8"?>
<p:tagLst xmlns:a="http://schemas.openxmlformats.org/drawingml/2006/main" xmlns:r="http://schemas.openxmlformats.org/officeDocument/2006/relationships" xmlns:p="http://schemas.openxmlformats.org/presentationml/2006/main">
  <p:tag name="SHAPENAME" val="5. Source"/>
</p:tagLst>
</file>

<file path=ppt/tags/tag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NAME" val="3QuaterMoon"/>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vkXdkIixRi6Hs.rBsPur2w"/>
</p:tagLst>
</file>

<file path=ppt/tags/tag6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3.xml><?xml version="1.0" encoding="utf-8"?>
<p:tagLst xmlns:a="http://schemas.openxmlformats.org/drawingml/2006/main" xmlns:r="http://schemas.openxmlformats.org/officeDocument/2006/relationships" xmlns:p="http://schemas.openxmlformats.org/presentationml/2006/main">
  <p:tag name="SHAPENAME" val="3. Subtitle"/>
</p:tagLst>
</file>

<file path=ppt/tags/tag64.xml><?xml version="1.0" encoding="utf-8"?>
<p:tagLst xmlns:a="http://schemas.openxmlformats.org/drawingml/2006/main" xmlns:r="http://schemas.openxmlformats.org/officeDocument/2006/relationships" xmlns:p="http://schemas.openxmlformats.org/presentationml/2006/main">
  <p:tag name="SHAPENAME" val="5. Source"/>
</p:tagLst>
</file>

<file path=ppt/tags/tag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6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xml><?xml version="1.0" encoding="utf-8"?>
<p:tagLst xmlns:a="http://schemas.openxmlformats.org/drawingml/2006/main" xmlns:r="http://schemas.openxmlformats.org/officeDocument/2006/relationships" xmlns:p="http://schemas.openxmlformats.org/presentationml/2006/main">
  <p:tag name="NAME" val="FullMoon"/>
</p:tagLst>
</file>

<file path=ppt/tags/tag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71.xml><?xml version="1.0" encoding="utf-8"?>
<p:tagLst xmlns:a="http://schemas.openxmlformats.org/drawingml/2006/main" xmlns:r="http://schemas.openxmlformats.org/officeDocument/2006/relationships" xmlns:p="http://schemas.openxmlformats.org/presentationml/2006/main">
  <p:tag name="SHAPENAME" val="5. Source"/>
</p:tagLst>
</file>

<file path=ppt/tags/tag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7.xml><?xml version="1.0" encoding="utf-8"?>
<p:tagLst xmlns:a="http://schemas.openxmlformats.org/drawingml/2006/main" xmlns:r="http://schemas.openxmlformats.org/officeDocument/2006/relationships" xmlns:p="http://schemas.openxmlformats.org/presentationml/2006/main">
  <p:tag name="SHAPENAME" val="3. Subtitle"/>
</p:tagLst>
</file>

<file path=ppt/tags/tag78.xml><?xml version="1.0" encoding="utf-8"?>
<p:tagLst xmlns:a="http://schemas.openxmlformats.org/drawingml/2006/main" xmlns:r="http://schemas.openxmlformats.org/officeDocument/2006/relationships" xmlns:p="http://schemas.openxmlformats.org/presentationml/2006/main">
  <p:tag name="SHAPENAME" val="5. Source"/>
</p:tagLst>
</file>

<file path=ppt/tags/tag7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xml><?xml version="1.0" encoding="utf-8"?>
<p:tagLst xmlns:a="http://schemas.openxmlformats.org/drawingml/2006/main" xmlns:r="http://schemas.openxmlformats.org/officeDocument/2006/relationships" xmlns:p="http://schemas.openxmlformats.org/presentationml/2006/main">
  <p:tag name="NAME" val="MoonEmpty"/>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wwZaT0pc1t5njNc.QjjniQ"/>
</p:tagLst>
</file>

<file path=ppt/tags/tag8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goe8TP4XhZ.lnTo2za9cAQ"/>
</p:tagLst>
</file>

<file path=ppt/tags/tag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sP.XMQcYbPtSh31.Br9hHQ"/>
</p:tagLst>
</file>

<file path=ppt/tags/tag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ANGLE" val="1"/>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nNUaM_SWfAmEY4NYmacs7Q"/>
</p:tagLst>
</file>

<file path=ppt/tags/tag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3RGyMAMPu_wFFhPSuQDqWQ"/>
</p:tagLst>
</file>

<file path=ppt/tags/tag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SHAPENAME" val="5. Source"/>
</p:tagLst>
</file>

<file path=ppt/theme/_rels/theme10.xml.rels><?xml version="1.0" encoding="UTF-8" standalone="yes"?>
<Relationships xmlns="http://schemas.openxmlformats.org/package/2006/relationships"><Relationship Id="rId1" Type="http://schemas.openxmlformats.org/officeDocument/2006/relationships/image" Target="../media/image15.jpeg"/></Relationships>
</file>

<file path=ppt/theme/theme1.xml><?xml version="1.0" encoding="utf-8"?>
<a:theme xmlns:a="http://schemas.openxmlformats.org/drawingml/2006/main" name="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848D6E36-A2CD-164D-9B6F-ABEF66AB6ACB}"/>
    </a:ext>
  </a:extLst>
</a:theme>
</file>

<file path=ppt/theme/theme10.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A7253780-DE27-3648-B9E5-518D3AE3900B}"/>
    </a:ext>
  </a:extLst>
</a:theme>
</file>

<file path=ppt/theme/theme3.xml><?xml version="1.0" encoding="utf-8"?>
<a:theme xmlns:a="http://schemas.openxmlformats.org/drawingml/2006/main" name="1_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EBA91C50-C2BF-6544-940E-74B663AC4748}"/>
    </a:ext>
  </a:extLst>
</a:theme>
</file>

<file path=ppt/theme/theme4.xml><?xml version="1.0" encoding="utf-8"?>
<a:theme xmlns:a="http://schemas.openxmlformats.org/drawingml/2006/main" name="3349UU_CF">
  <a:themeElements>
    <a:clrScheme name="CURRENT">
      <a:dk1>
        <a:srgbClr val="000000"/>
      </a:dk1>
      <a:lt1>
        <a:srgbClr val="FFFFFF"/>
      </a:lt1>
      <a:dk2>
        <a:srgbClr val="000000"/>
      </a:dk2>
      <a:lt2>
        <a:srgbClr val="FFFFFF"/>
      </a:lt2>
      <a:accent1>
        <a:srgbClr val="0070C0"/>
      </a:accent1>
      <a:accent2>
        <a:srgbClr val="00529B"/>
      </a:accent2>
      <a:accent3>
        <a:srgbClr val="419639"/>
      </a:accent3>
      <a:accent4>
        <a:srgbClr val="93C571"/>
      </a:accent4>
      <a:accent5>
        <a:srgbClr val="3EABAA"/>
      </a:accent5>
      <a:accent6>
        <a:srgbClr val="808080"/>
      </a:accent6>
      <a:hlink>
        <a:srgbClr val="419639"/>
      </a:hlink>
      <a:folHlink>
        <a:srgbClr val="93C571"/>
      </a:folHlink>
    </a:clrScheme>
    <a:fontScheme name="Custom 10">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stom">
        <a:dk1>
          <a:srgbClr val="000000"/>
        </a:dk1>
        <a:lt1>
          <a:srgbClr val="FFFFFF"/>
        </a:lt1>
        <a:dk2>
          <a:srgbClr val="000000"/>
        </a:dk2>
        <a:lt2>
          <a:srgbClr val="FFFFFF"/>
        </a:lt2>
        <a:accent1>
          <a:srgbClr val="93C571"/>
        </a:accent1>
        <a:accent2>
          <a:srgbClr val="419639"/>
        </a:accent2>
        <a:accent3>
          <a:srgbClr val="0070C0"/>
        </a:accent3>
        <a:accent4>
          <a:srgbClr val="2F5597"/>
        </a:accent4>
        <a:accent5>
          <a:srgbClr val="3EABAA"/>
        </a:accent5>
        <a:accent6>
          <a:srgbClr val="808080"/>
        </a:accent6>
        <a:hlink>
          <a:srgbClr val="0070C0"/>
        </a:hlink>
        <a:folHlink>
          <a:srgbClr val="2F5597"/>
        </a:folHlink>
      </a:clrScheme>
      <a:clrMap bg1="lt1" tx1="dk1" bg2="lt2" tx2="dk2" accent1="accent1" accent2="accent2" accent3="accent3" accent4="accent4" accent5="accent5" accent6="accent6" hlink="hlink" folHlink="folHlink"/>
    </a:extraClrScheme>
  </a:extraClrSchemeLst>
  <a:custClrLst/>
  <a:extLst>
    <a:ext uri="{05A4C25C-085E-4340-85A3-A5531E510DB2}">
      <thm15:themeFamily xmlns:thm15="http://schemas.microsoft.com/office/thememl/2012/main" name="3349UU vF.potx" id="{2BEC9316-A2CD-4894-BBC6-3B78765581E4}" vid="{4A7DEE00-6925-42B1-8430-6A16D9323133}"/>
    </a:ext>
  </a:extLst>
</a:theme>
</file>

<file path=ppt/theme/theme5.xml><?xml version="1.0" encoding="utf-8"?>
<a:theme xmlns:a="http://schemas.openxmlformats.org/drawingml/2006/main" name="2_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venant Health" id="{F87D4349-4C9B-4399-BD00-AAAB857E8A8B}" vid="{298206E4-BFCD-4F37-B667-0591ACAB0A35}"/>
    </a:ext>
  </a:extLst>
</a:theme>
</file>

<file path=ppt/theme/theme6.xml><?xml version="1.0" encoding="utf-8"?>
<a:theme xmlns:a="http://schemas.openxmlformats.org/drawingml/2006/main" name="3_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848D6E36-A2CD-164D-9B6F-ABEF66AB6ACB}"/>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Covenant Health</Template>
  <TotalTime>24967</TotalTime>
  <Words>3518</Words>
  <Application>Microsoft Macintosh PowerPoint</Application>
  <PresentationFormat>Widescreen</PresentationFormat>
  <Paragraphs>763</Paragraphs>
  <Slides>78</Slides>
  <Notes>33</Notes>
  <HiddenSlides>0</HiddenSlides>
  <MMClips>0</MMClips>
  <ScaleCrop>false</ScaleCrop>
  <HeadingPairs>
    <vt:vector size="8" baseType="variant">
      <vt:variant>
        <vt:lpstr>Fonts Used</vt:lpstr>
      </vt:variant>
      <vt:variant>
        <vt:i4>13</vt:i4>
      </vt:variant>
      <vt:variant>
        <vt:lpstr>Theme</vt:lpstr>
      </vt:variant>
      <vt:variant>
        <vt:i4>10</vt:i4>
      </vt:variant>
      <vt:variant>
        <vt:lpstr>Embedded OLE Servers</vt:lpstr>
      </vt:variant>
      <vt:variant>
        <vt:i4>1</vt:i4>
      </vt:variant>
      <vt:variant>
        <vt:lpstr>Slide Titles</vt:lpstr>
      </vt:variant>
      <vt:variant>
        <vt:i4>78</vt:i4>
      </vt:variant>
    </vt:vector>
  </HeadingPairs>
  <TitlesOfParts>
    <vt:vector size="102" baseType="lpstr">
      <vt:lpstr> Arial</vt:lpstr>
      <vt:lpstr>Arial</vt:lpstr>
      <vt:lpstr>Arial Narrow</vt:lpstr>
      <vt:lpstr>Arial,Sans-Serif</vt:lpstr>
      <vt:lpstr>Baskerville Old Face</vt:lpstr>
      <vt:lpstr>Calibri</vt:lpstr>
      <vt:lpstr>Corbel</vt:lpstr>
      <vt:lpstr>Georgia</vt:lpstr>
      <vt:lpstr>Helvetica Neue Medium</vt:lpstr>
      <vt:lpstr>Segoe UI</vt:lpstr>
      <vt:lpstr>Times New Roman</vt:lpstr>
      <vt:lpstr>Wingdings</vt:lpstr>
      <vt:lpstr>Wingdings 2</vt:lpstr>
      <vt:lpstr>Covenant Health</vt:lpstr>
      <vt:lpstr>Custom Design</vt:lpstr>
      <vt:lpstr>1_Covenant Health</vt:lpstr>
      <vt:lpstr>3349UU_CF</vt:lpstr>
      <vt:lpstr>2_Covenant Health</vt:lpstr>
      <vt:lpstr>3_Covenant Health</vt:lpstr>
      <vt:lpstr>1_Custom Design</vt:lpstr>
      <vt:lpstr>Office Theme</vt:lpstr>
      <vt:lpstr>Frame</vt:lpstr>
      <vt:lpstr>Banded</vt:lpstr>
      <vt:lpstr>think-cell Slide</vt:lpstr>
      <vt:lpstr>Covenant Health Presents    Critical Communications: A Weekly Physician Update  October 23, 2020</vt:lpstr>
      <vt:lpstr>PowerPoint Presentation</vt:lpstr>
      <vt:lpstr>Disclosures of Commercial Interest</vt:lpstr>
      <vt:lpstr>Disclosures</vt:lpstr>
      <vt:lpstr>CME Credit was only approved for the Live Teams meeting</vt:lpstr>
      <vt:lpstr>Reflection &amp; Safety Story</vt:lpstr>
      <vt:lpstr>Reflection</vt:lpstr>
      <vt:lpstr>John Cassis Experience</vt:lpstr>
      <vt:lpstr>Safety Story</vt:lpstr>
      <vt:lpstr>Safety Story</vt:lpstr>
      <vt:lpstr>Current Regional Covid-19 Census</vt:lpstr>
      <vt:lpstr>COVID+ HOSPITALIZATIONS BY TSA ID</vt:lpstr>
      <vt:lpstr>COVID+ HOSPITALIZATIONS BY TSA ID</vt:lpstr>
      <vt:lpstr>Hospitalization Data Defined </vt:lpstr>
      <vt:lpstr>DSHS – RAC Meeting</vt:lpstr>
      <vt:lpstr>DSHS – RAC Meeting</vt:lpstr>
      <vt:lpstr>Regional</vt:lpstr>
      <vt:lpstr>Lubbock, Hale, Hockley Counties</vt:lpstr>
      <vt:lpstr>STATE</vt:lpstr>
      <vt:lpstr>Lubbock This Morning</vt:lpstr>
      <vt:lpstr>PUI/Confirmed cases-hospitalized</vt:lpstr>
      <vt:lpstr>PUI/Confirmed  cases-hospitalized</vt:lpstr>
      <vt:lpstr>Surge Plan</vt:lpstr>
      <vt:lpstr>CENSUS</vt:lpstr>
      <vt:lpstr>Statistics</vt:lpstr>
      <vt:lpstr>Providence System Hospitalized COVID-19 Cases</vt:lpstr>
      <vt:lpstr>Providence Inpatient COVID-19 Volume</vt:lpstr>
      <vt:lpstr>Texas Inpatient COVID-19 Volume</vt:lpstr>
      <vt:lpstr>New COVID-19 POSITIVES by Day Trend </vt:lpstr>
      <vt:lpstr> COVID-19 POSITIVES Age Distribution </vt:lpstr>
      <vt:lpstr>TX/NM Region Weekly Procedures (YOY)</vt:lpstr>
      <vt:lpstr>Caregiver  Update</vt:lpstr>
      <vt:lpstr>PowerPoint Presentation</vt:lpstr>
      <vt:lpstr>PowerPoint Presentation</vt:lpstr>
      <vt:lpstr>Covid-19 Testing</vt:lpstr>
      <vt:lpstr>PowerPoint Presentation</vt:lpstr>
      <vt:lpstr>TESTING</vt:lpstr>
      <vt:lpstr>PowerPoint Presentation</vt:lpstr>
      <vt:lpstr>PowerPoint Presentation</vt:lpstr>
      <vt:lpstr>PowerPoint Presentation</vt:lpstr>
      <vt:lpstr>PowerPoint Presentation</vt:lpstr>
      <vt:lpstr>PowerPoint Presentation</vt:lpstr>
      <vt:lpstr>Pharmacy Update</vt:lpstr>
      <vt:lpstr>COVID19-Hot Topics</vt:lpstr>
      <vt:lpstr>COVID19-Hot Topics</vt:lpstr>
      <vt:lpstr>PowerPoint Presentation</vt:lpstr>
      <vt:lpstr>SOLIDARITY Design</vt:lpstr>
      <vt:lpstr>SOLIDARITY</vt:lpstr>
      <vt:lpstr>Baseline Demographics: ACTT-1 vs SOLIDARITY</vt:lpstr>
      <vt:lpstr>Survival Curve</vt:lpstr>
      <vt:lpstr>Rate Ratio – Any Death</vt:lpstr>
      <vt:lpstr>SOLIDARITY Meta-Analysis</vt:lpstr>
      <vt:lpstr>SOLIDARITY Limitations</vt:lpstr>
      <vt:lpstr>So Does Remdesivir Work?</vt:lpstr>
      <vt:lpstr>Communications Update</vt:lpstr>
      <vt:lpstr>ASK  IP</vt:lpstr>
      <vt:lpstr>COVID-19   LUCIDOC--&gt;   CHS COVID</vt:lpstr>
      <vt:lpstr>PowerPoint Presentation</vt:lpstr>
      <vt:lpstr>AGPs =  Aerosol-Generating Procedures    </vt:lpstr>
      <vt:lpstr>High Risk Areas wearing N95 daily due to elevated risk of AGP </vt:lpstr>
      <vt:lpstr>AGPs =  Aerosol-Generating Procedures   </vt:lpstr>
      <vt:lpstr>Most Common Examples  of AGPs Resp Therapist Subject Expert</vt:lpstr>
      <vt:lpstr> Alert Sign  Do not enter room without a fit tested N95 mask  Patient care nurse places sign on Door when AGP ordered  Respiratory Therapist will be 2nd pair of eyes to validate while doing treatments.      </vt:lpstr>
      <vt:lpstr>PowerPoint Presentation</vt:lpstr>
      <vt:lpstr>PowerPoint Presentation</vt:lpstr>
      <vt:lpstr>Infection Preventionist On Call    (806) 252-1762 </vt:lpstr>
      <vt:lpstr>Texas Demographics</vt:lpstr>
      <vt:lpstr>PowerPoint Presentation</vt:lpstr>
      <vt:lpstr>PowerPoint Presentation</vt:lpstr>
      <vt:lpstr>PowerPoint Presentation</vt:lpstr>
      <vt:lpstr>PowerPoint Presentation</vt:lpstr>
      <vt:lpstr>New Mexico Demographics</vt:lpstr>
      <vt:lpstr>PowerPoint Presentation</vt:lpstr>
      <vt:lpstr>PowerPoint Presentation</vt:lpstr>
      <vt:lpstr>PowerPoint Presentation</vt:lpstr>
      <vt:lpstr>PowerPoint Presentation</vt:lpstr>
      <vt:lpstr>Q &amp; A</vt:lpstr>
      <vt:lpstr>CME Credit was only approved for the Live Teams meeting</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Covenant Health presents New Provider Training:  Best Practices </dc:title>
  <dc:creator>Rhyne, Craig</dc:creator>
  <cp:lastModifiedBy>Rhyne, Craig D</cp:lastModifiedBy>
  <cp:revision>586</cp:revision>
  <cp:lastPrinted>2020-10-16T15:04:20Z</cp:lastPrinted>
  <dcterms:created xsi:type="dcterms:W3CDTF">2020-04-06T15:45:06Z</dcterms:created>
  <dcterms:modified xsi:type="dcterms:W3CDTF">2020-10-23T16:40:03Z</dcterms:modified>
</cp:coreProperties>
</file>