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  <p:sldMasterId id="2147483774" r:id="rId7"/>
    <p:sldMasterId id="2147483790" r:id="rId8"/>
    <p:sldMasterId id="2147483830" r:id="rId9"/>
  </p:sldMasterIdLst>
  <p:notesMasterIdLst>
    <p:notesMasterId r:id="rId78"/>
  </p:notesMasterIdLst>
  <p:sldIdLst>
    <p:sldId id="256" r:id="rId10"/>
    <p:sldId id="257" r:id="rId11"/>
    <p:sldId id="266" r:id="rId12"/>
    <p:sldId id="260" r:id="rId13"/>
    <p:sldId id="263" r:id="rId14"/>
    <p:sldId id="2942" r:id="rId15"/>
    <p:sldId id="10830" r:id="rId16"/>
    <p:sldId id="1792" r:id="rId17"/>
    <p:sldId id="830" r:id="rId18"/>
    <p:sldId id="10832" r:id="rId19"/>
    <p:sldId id="881" r:id="rId20"/>
    <p:sldId id="871" r:id="rId21"/>
    <p:sldId id="845" r:id="rId22"/>
    <p:sldId id="506" r:id="rId23"/>
    <p:sldId id="10862" r:id="rId24"/>
    <p:sldId id="10844" r:id="rId25"/>
    <p:sldId id="487" r:id="rId26"/>
    <p:sldId id="10789" r:id="rId27"/>
    <p:sldId id="515" r:id="rId28"/>
    <p:sldId id="10778" r:id="rId29"/>
    <p:sldId id="10837" r:id="rId30"/>
    <p:sldId id="10838" r:id="rId31"/>
    <p:sldId id="264" r:id="rId32"/>
    <p:sldId id="366" r:id="rId33"/>
    <p:sldId id="1728" r:id="rId34"/>
    <p:sldId id="270" r:id="rId35"/>
    <p:sldId id="787" r:id="rId36"/>
    <p:sldId id="262" r:id="rId37"/>
    <p:sldId id="10839" r:id="rId38"/>
    <p:sldId id="10859" r:id="rId39"/>
    <p:sldId id="10858" r:id="rId40"/>
    <p:sldId id="10836" r:id="rId41"/>
    <p:sldId id="10820" r:id="rId42"/>
    <p:sldId id="10841" r:id="rId43"/>
    <p:sldId id="10842" r:id="rId44"/>
    <p:sldId id="10864" r:id="rId45"/>
    <p:sldId id="10843" r:id="rId46"/>
    <p:sldId id="851" r:id="rId47"/>
    <p:sldId id="852" r:id="rId48"/>
    <p:sldId id="853" r:id="rId49"/>
    <p:sldId id="10857" r:id="rId50"/>
    <p:sldId id="1898" r:id="rId51"/>
    <p:sldId id="1900" r:id="rId52"/>
    <p:sldId id="1899" r:id="rId53"/>
    <p:sldId id="2892" r:id="rId54"/>
    <p:sldId id="10808" r:id="rId55"/>
    <p:sldId id="10851" r:id="rId56"/>
    <p:sldId id="10852" r:id="rId57"/>
    <p:sldId id="265" r:id="rId58"/>
    <p:sldId id="258" r:id="rId59"/>
    <p:sldId id="10855" r:id="rId60"/>
    <p:sldId id="10856" r:id="rId61"/>
    <p:sldId id="261" r:id="rId62"/>
    <p:sldId id="409" r:id="rId63"/>
    <p:sldId id="2149" r:id="rId64"/>
    <p:sldId id="10863" r:id="rId65"/>
    <p:sldId id="10846" r:id="rId66"/>
    <p:sldId id="10847" r:id="rId67"/>
    <p:sldId id="10848" r:id="rId68"/>
    <p:sldId id="10849" r:id="rId69"/>
    <p:sldId id="10850" r:id="rId70"/>
    <p:sldId id="10799" r:id="rId71"/>
    <p:sldId id="10822" r:id="rId72"/>
    <p:sldId id="10833" r:id="rId73"/>
    <p:sldId id="10834" r:id="rId74"/>
    <p:sldId id="10861" r:id="rId75"/>
    <p:sldId id="269" r:id="rId76"/>
    <p:sldId id="2123" r:id="rId7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D4D"/>
    <a:srgbClr val="000099"/>
    <a:srgbClr val="D01F29"/>
    <a:srgbClr val="339933"/>
    <a:srgbClr val="E936ED"/>
    <a:srgbClr val="E85C0E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7" autoAdjust="0"/>
    <p:restoredTop sz="91199" autoAdjust="0"/>
  </p:normalViewPr>
  <p:slideViewPr>
    <p:cSldViewPr snapToGrid="0">
      <p:cViewPr>
        <p:scale>
          <a:sx n="156" d="100"/>
          <a:sy n="156" d="100"/>
        </p:scale>
        <p:origin x="104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4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7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8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64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1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22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56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invasive mechanical ventilation 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ECMO:RDVplus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DEX(CIII)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59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3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9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16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67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2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6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06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8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2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6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8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2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1453561"/>
            <a:ext cx="8838473" cy="1870729"/>
          </a:xfrm>
        </p:spPr>
        <p:txBody>
          <a:bodyPr anchor="b">
            <a:normAutofit/>
          </a:bodyPr>
          <a:lstStyle>
            <a:lvl1pPr>
              <a:defRPr sz="3733" b="1" baseline="0"/>
            </a:lvl1pPr>
          </a:lstStyle>
          <a:p>
            <a:r>
              <a:rPr lang="en-US" dirty="0"/>
              <a:t>Title slide style, 28pt bold Arial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8780" y="3324290"/>
            <a:ext cx="8831205" cy="1741327"/>
          </a:xfrm>
        </p:spPr>
        <p:txBody>
          <a:bodyPr anchor="t">
            <a:normAutofit/>
          </a:bodyPr>
          <a:lstStyle>
            <a:lvl1pPr marL="0" indent="0" algn="l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subhead style, 20pt reg, Georgia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92" y="316599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2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653307"/>
            <a:ext cx="12192000" cy="2278000"/>
          </a:xfrm>
          <a:prstGeom prst="rect">
            <a:avLst/>
          </a:prstGeom>
          <a:solidFill>
            <a:srgbClr val="429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2893681"/>
            <a:ext cx="8838473" cy="1870729"/>
          </a:xfrm>
        </p:spPr>
        <p:txBody>
          <a:bodyPr anchor="b">
            <a:normAutofit/>
          </a:bodyPr>
          <a:lstStyle>
            <a:lvl1pPr>
              <a:defRPr sz="3733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 2: Title slide style, 28pt reg Arial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4931307"/>
            <a:ext cx="12192000" cy="253111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44" y="50625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9175"/>
            <a:ext cx="10972800" cy="13110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 slide style, 24pt Arial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9383"/>
          </a:xfrm>
        </p:spPr>
        <p:txBody>
          <a:bodyPr lIns="0"/>
          <a:lstStyle>
            <a:lvl1pPr indent="-219451">
              <a:defRPr sz="2667"/>
            </a:lvl1pPr>
            <a:lvl2pPr indent="-219451">
              <a:defRPr sz="2400"/>
            </a:lvl2pPr>
            <a:lvl3pPr indent="-195067">
              <a:defRPr sz="2133"/>
            </a:lvl3pPr>
            <a:lvl4pPr indent="-170684">
              <a:defRPr sz="1867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73" y="6203240"/>
            <a:ext cx="2125228" cy="3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99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Blue">
    <p:bg>
      <p:bgPr>
        <a:solidFill>
          <a:srgbClr val="005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14169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style, 16pt Georgia reg, reversed</a:t>
            </a:r>
          </a:p>
        </p:txBody>
      </p:sp>
    </p:spTree>
    <p:extLst>
      <p:ext uri="{BB962C8B-B14F-4D97-AF65-F5344CB8AC3E}">
        <p14:creationId xmlns:p14="http://schemas.microsoft.com/office/powerpoint/2010/main" val="726781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een">
    <p:bg>
      <p:bgPr>
        <a:solidFill>
          <a:srgbClr val="429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Style, 24pt Arial uppercase, </a:t>
            </a:r>
            <a:br>
              <a:rPr lang="en-US" dirty="0"/>
            </a:br>
            <a:r>
              <a:rPr lang="en-US" dirty="0"/>
              <a:t>bold reversed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style, 16pt Georgia reg, reversed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90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09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6545" y="864853"/>
            <a:ext cx="9722321" cy="1870729"/>
          </a:xfrm>
        </p:spPr>
        <p:txBody>
          <a:bodyPr anchor="b">
            <a:normAutofit/>
          </a:bodyPr>
          <a:lstStyle>
            <a:lvl1pPr algn="ctr">
              <a:defRPr sz="3733" b="1" baseline="0"/>
            </a:lvl1pPr>
          </a:lstStyle>
          <a:p>
            <a:r>
              <a:rPr lang="en-US" dirty="0"/>
              <a:t>Are there any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4176" y="2742850"/>
            <a:ext cx="9714325" cy="1741327"/>
          </a:xfrm>
        </p:spPr>
        <p:txBody>
          <a:bodyPr anchor="t">
            <a:normAutofit/>
          </a:bodyPr>
          <a:lstStyle>
            <a:lvl1pPr marL="0" indent="0" algn="ctr">
              <a:buNone/>
              <a:defRPr sz="2667" baseline="0">
                <a:solidFill>
                  <a:srgbClr val="429644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if needed for closing.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67" y="594462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48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88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47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52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31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3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75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8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018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923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53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50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6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tags" Target="../tags/tag11.xml"/><Relationship Id="rId11" Type="http://schemas.openxmlformats.org/officeDocument/2006/relationships/slideLayout" Target="../slideLayouts/slideLayout28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5.xml"/><Relationship Id="rId51" Type="http://schemas.openxmlformats.org/officeDocument/2006/relationships/tags" Target="../tags/tag33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0" Type="http://schemas.openxmlformats.org/officeDocument/2006/relationships/tags" Target="../tags/tag2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776" r:id="rId4"/>
    <p:sldLayoutId id="214748381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/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20494" y="6355398"/>
            <a:ext cx="102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CD8942C-7C1B-6141-A5F7-49FA77A03F75}" type="slidenum">
              <a:rPr lang="en-US" sz="1600" smtClean="0">
                <a:solidFill>
                  <a:schemeClr val="bg1">
                    <a:lumMod val="85000"/>
                  </a:schemeClr>
                </a:solidFill>
              </a:rPr>
              <a:t>‹#›</a:t>
            </a:fld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1" kern="1200">
          <a:solidFill>
            <a:srgbClr val="00539B"/>
          </a:solidFill>
          <a:latin typeface="Arial"/>
          <a:ea typeface="+mj-ea"/>
          <a:cs typeface="Arial"/>
        </a:defRPr>
      </a:lvl1pPr>
    </p:titleStyle>
    <p:bodyStyle>
      <a:lvl1pPr marL="219451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9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499860" indent="-219451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670543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914377" indent="-182875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1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SzPct val="60000"/>
        <a:buFont typeface="Wingdings" charset="2"/>
        <a:buChar char="§"/>
        <a:defRPr sz="2667" kern="1200">
          <a:solidFill>
            <a:srgbClr val="00539B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8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2.jpeg"/><Relationship Id="rId5" Type="http://schemas.openxmlformats.org/officeDocument/2006/relationships/image" Target="../media/image51.tmp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October</a:t>
            </a:r>
            <a:r>
              <a:rPr lang="en-US" altLang="en-US" sz="4000" i="1" dirty="0">
                <a:latin typeface="Baskerville Old Face" panose="02020602080505020303" pitchFamily="18" charset="0"/>
              </a:rPr>
              <a:t> </a:t>
            </a:r>
            <a:r>
              <a:rPr lang="en-US" altLang="en-US" sz="2400" i="1" dirty="0">
                <a:latin typeface="Baskerville Old Face" panose="02020602080505020303" pitchFamily="18" charset="0"/>
              </a:rPr>
              <a:t>30</a:t>
            </a:r>
            <a:r>
              <a:rPr lang="en-US" altLang="en-US" sz="2400" dirty="0">
                <a:latin typeface="Baskerville Old Face" panose="02020602080505020303" pitchFamily="18" charset="0"/>
              </a:rPr>
              <a:t>, 2020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0458" y="2318162"/>
            <a:ext cx="3740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CONFIRMED COVID+ HOSPITALIZATIONS /HOSPITAL CAPACITY 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16"/>
          <a:stretch/>
        </p:blipFill>
        <p:spPr>
          <a:xfrm>
            <a:off x="3788886" y="1242874"/>
            <a:ext cx="8194006" cy="50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613" y="1696070"/>
            <a:ext cx="7000875" cy="2695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613" y="4391645"/>
            <a:ext cx="7018327" cy="23100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923401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613" y="978851"/>
            <a:ext cx="2609850" cy="1057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245" y="2351359"/>
            <a:ext cx="3740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 Arial"/>
              </a:rPr>
              <a:t>GA-31 TSA B receives cease letter from Texas-HHS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42050" y="5528927"/>
            <a:ext cx="29503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07871" y="5743469"/>
            <a:ext cx="63046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07871" y="5966891"/>
            <a:ext cx="3889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79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69783"/>
            <a:ext cx="9784080" cy="15087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DSHS – RAC Meeting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069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172246"/>
            <a:ext cx="1139063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Medical Incident Support Team (MIST) plans: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MIST Team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and B RAC areas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the transfers, monitor diversion and appropriate requests / denials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log our current requests and reason for denials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C52020-7A3B-8946-B5D0-23C5FE35D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47155"/>
              </p:ext>
            </p:extLst>
          </p:nvPr>
        </p:nvGraphicFramePr>
        <p:xfrm>
          <a:off x="2573374" y="3782698"/>
          <a:ext cx="7045252" cy="212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626">
                  <a:extLst>
                    <a:ext uri="{9D8B030D-6E8A-4147-A177-3AD203B41FA5}">
                      <a16:colId xmlns:a16="http://schemas.microsoft.com/office/drawing/2014/main" val="1932473354"/>
                    </a:ext>
                  </a:extLst>
                </a:gridCol>
                <a:gridCol w="3522626">
                  <a:extLst>
                    <a:ext uri="{9D8B030D-6E8A-4147-A177-3AD203B41FA5}">
                      <a16:colId xmlns:a16="http://schemas.microsoft.com/office/drawing/2014/main" val="1668908185"/>
                    </a:ext>
                  </a:extLst>
                </a:gridCol>
              </a:tblGrid>
              <a:tr h="2849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Area of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Patients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451996"/>
                  </a:ext>
                </a:extLst>
              </a:tr>
              <a:tr h="4066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 B (Lubbock Region)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409409"/>
                  </a:ext>
                </a:extLst>
              </a:tr>
              <a:tr h="4066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 A (Amarillo Region)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037699"/>
                  </a:ext>
                </a:extLst>
              </a:tr>
              <a:tr h="5808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 J (Midland/Odessa Region)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713558"/>
                  </a:ext>
                </a:extLst>
              </a:tr>
              <a:tr h="2849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54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647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13807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8505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704784"/>
              </p:ext>
            </p:extLst>
          </p:nvPr>
        </p:nvGraphicFramePr>
        <p:xfrm>
          <a:off x="1735421" y="1322091"/>
          <a:ext cx="8721157" cy="2819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Lubbock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>
                            <a:lumMod val="90000"/>
                            <a:lumOff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Hockley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0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10/25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10/27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75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17,703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2165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2537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2632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3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2759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3298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75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41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1009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33066" y="4626778"/>
            <a:ext cx="4082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Positivity Rate 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Lubbock County 12.5%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5721" y="4257446"/>
            <a:ext cx="4652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673 highest reported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Lubbock County 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Partially due to backlog of tests from day prior</a:t>
            </a:r>
          </a:p>
        </p:txBody>
      </p:sp>
    </p:spTree>
    <p:extLst>
      <p:ext uri="{BB962C8B-B14F-4D97-AF65-F5344CB8AC3E}">
        <p14:creationId xmlns:p14="http://schemas.microsoft.com/office/powerpoint/2010/main" val="16991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628" y="0"/>
            <a:ext cx="10524744" cy="97472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9735" y="5107429"/>
          <a:ext cx="11312527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7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942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32541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879,994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867,065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838,809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805,802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769,303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719,599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4,319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3" y="974725"/>
            <a:ext cx="106108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2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3000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563F5-C814-364D-B520-392C16EFF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7" y="1222350"/>
            <a:ext cx="10910012" cy="4323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8568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This Morning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53517" y="1147950"/>
            <a:ext cx="669115" cy="4515885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08359" y="1147950"/>
            <a:ext cx="959984" cy="4515885"/>
          </a:xfrm>
          <a:prstGeom prst="rect">
            <a:avLst/>
          </a:prstGeom>
          <a:noFill/>
          <a:ln w="762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633777" y="1147950"/>
            <a:ext cx="727793" cy="4515885"/>
          </a:xfrm>
          <a:prstGeom prst="rect">
            <a:avLst/>
          </a:prstGeom>
          <a:noFill/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63500" y="1147950"/>
            <a:ext cx="737314" cy="4515885"/>
          </a:xfrm>
          <a:prstGeom prst="rect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706286" y="1147950"/>
            <a:ext cx="858323" cy="4515885"/>
          </a:xfrm>
          <a:prstGeom prst="rect">
            <a:avLst/>
          </a:prstGeom>
          <a:noFill/>
          <a:ln w="762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114"/>
            <a:ext cx="9784080" cy="1314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cases-hospitalized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65554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10/29/2020</a:t>
            </a:r>
          </a:p>
        </p:txBody>
      </p:sp>
      <p:sp>
        <p:nvSpPr>
          <p:cNvPr id="4" name="AutoShape 1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77917"/>
            <a:ext cx="5900274" cy="4105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8532" r="653"/>
          <a:stretch/>
        </p:blipFill>
        <p:spPr>
          <a:xfrm>
            <a:off x="6307137" y="1977917"/>
            <a:ext cx="5719763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69783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	cases-hospitalized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986188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10/29/2020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70" y="1578543"/>
            <a:ext cx="9553260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24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12711"/>
              </p:ext>
            </p:extLst>
          </p:nvPr>
        </p:nvGraphicFramePr>
        <p:xfrm>
          <a:off x="2032000" y="874930"/>
          <a:ext cx="8128000" cy="57650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2995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8-E4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10(East)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03988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16-E4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S10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2798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140603" y="5803166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48992" y="4468931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915" y="159048"/>
            <a:ext cx="9784080" cy="965002"/>
          </a:xfrm>
        </p:spPr>
        <p:txBody>
          <a:bodyPr/>
          <a:lstStyle/>
          <a:p>
            <a:pPr algn="ctr"/>
            <a:r>
              <a:rPr lang="en-US" dirty="0"/>
              <a:t>CENSUS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0222" y="1001884"/>
            <a:ext cx="12202222" cy="1262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F742CD-5690-6440-AF0E-340530DCF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52261"/>
              </p:ext>
            </p:extLst>
          </p:nvPr>
        </p:nvGraphicFramePr>
        <p:xfrm>
          <a:off x="713990" y="1214368"/>
          <a:ext cx="10607726" cy="5043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6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48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79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03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40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10/30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 (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2000" b="1" i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CCH (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1800" b="1" i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GMC (</a:t>
                      </a:r>
                      <a:r>
                        <a:rPr lang="en-US" sz="2000" b="1" i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963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2000" b="1" i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33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CHP (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 (</a:t>
                      </a:r>
                      <a:r>
                        <a:rPr lang="en-US" sz="1800" b="1" i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34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 (</a:t>
                      </a:r>
                      <a:r>
                        <a:rPr lang="en-US" sz="2000" b="1" i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49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CSH (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1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Cristian </a:t>
            </a:r>
            <a:r>
              <a:rPr lang="en-US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Requenez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MS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 Data Analyst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 Excellence</a:t>
            </a:r>
          </a:p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Covenant Health</a:t>
            </a:r>
          </a:p>
          <a:p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5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86" y="242250"/>
            <a:ext cx="10363200" cy="1470025"/>
          </a:xfrm>
        </p:spPr>
        <p:txBody>
          <a:bodyPr/>
          <a:lstStyle/>
          <a:p>
            <a:r>
              <a:rPr lang="en-US" sz="4000" dirty="0"/>
              <a:t>Providence System </a:t>
            </a:r>
            <a:r>
              <a:rPr lang="en-US" sz="4000" u="sng" dirty="0">
                <a:solidFill>
                  <a:schemeClr val="accent2"/>
                </a:solidFill>
              </a:rPr>
              <a:t>Hospitalized</a:t>
            </a:r>
            <a:r>
              <a:rPr lang="en-US" sz="4000" dirty="0"/>
              <a:t> COVID-19 Cases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F8D5F-B736-4AF4-9C60-82AA877CD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54" y="904582"/>
            <a:ext cx="6832092" cy="50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E1681-FDAE-47C3-B66E-9B219AC23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426780"/>
            <a:ext cx="10021699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0DB8E-8F83-4D69-9D56-6FA61A2B6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2" y="1504681"/>
            <a:ext cx="10107436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New COVID-19 POSITIVES by Day Trend</a:t>
            </a:r>
            <a:br>
              <a:rPr lang="en-US" sz="3700"/>
            </a:br>
            <a:endParaRPr lang="en-US" sz="37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F12A-0571-4EB5-AD7A-EB8E7638F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906" y="837682"/>
            <a:ext cx="7416188" cy="5182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34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 COVID-19 POSITIVES Age Distribution</a:t>
            </a:r>
            <a:br>
              <a:rPr lang="en-US" sz="3700"/>
            </a:br>
            <a:endParaRPr lang="en-US" sz="3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5342C-5463-4E1E-AF51-07853EA4B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515" y="846138"/>
            <a:ext cx="8888970" cy="5098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53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78CC7-BDF7-496C-BD3F-BA503D30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17" y="977504"/>
            <a:ext cx="9146966" cy="49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9780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850901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9474" y="2318104"/>
            <a:ext cx="515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65% are positive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3" y="2886308"/>
            <a:ext cx="11188700" cy="34593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002" y="0"/>
            <a:ext cx="4195265" cy="276183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BD399C6-FD21-024D-BB5B-2F495D4027E6}"/>
              </a:ext>
            </a:extLst>
          </p:cNvPr>
          <p:cNvSpPr/>
          <p:nvPr/>
        </p:nvSpPr>
        <p:spPr>
          <a:xfrm>
            <a:off x="11135688" y="5713249"/>
            <a:ext cx="815257" cy="7806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2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883" y="349133"/>
            <a:ext cx="6566968" cy="6117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336" y="661308"/>
            <a:ext cx="3956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 Requests for staffing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8CE6E-E8AF-7F48-82E1-5274E08C4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2" y="1726264"/>
            <a:ext cx="3257844" cy="3363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7E74C1-2588-9849-BF47-2B06E59B889E}"/>
              </a:ext>
            </a:extLst>
          </p:cNvPr>
          <p:cNvSpPr txBox="1"/>
          <p:nvPr/>
        </p:nvSpPr>
        <p:spPr>
          <a:xfrm>
            <a:off x="206467" y="5814552"/>
            <a:ext cx="6984041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10-30-20</a:t>
            </a:r>
          </a:p>
          <a:p>
            <a:r>
              <a:rPr lang="en-US" b="1" dirty="0">
                <a:solidFill>
                  <a:schemeClr val="bg1"/>
                </a:solidFill>
              </a:rPr>
              <a:t>We received notice THIS MORNING that we will receive an additional 50 caregivers today and (possibly 6 more tomorrow) Distribution TBD</a:t>
            </a:r>
          </a:p>
        </p:txBody>
      </p:sp>
    </p:spTree>
    <p:extLst>
      <p:ext uri="{BB962C8B-B14F-4D97-AF65-F5344CB8AC3E}">
        <p14:creationId xmlns:p14="http://schemas.microsoft.com/office/powerpoint/2010/main" val="11342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580" y="3308950"/>
            <a:ext cx="4206240" cy="1752600"/>
          </a:xfrm>
        </p:spPr>
        <p:txBody>
          <a:bodyPr/>
          <a:lstStyle/>
          <a:p>
            <a:r>
              <a:rPr lang="en-US" dirty="0"/>
              <a:t>Jason T. Loos, MD</a:t>
            </a:r>
          </a:p>
          <a:p>
            <a:r>
              <a:rPr lang="en-US" dirty="0" err="1"/>
              <a:t>Ameripath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CDE8-A054-404E-A3D1-C004D215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57" y="2725342"/>
            <a:ext cx="3765943" cy="25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488A9-DEAF-A444-8073-185925B90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25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065346"/>
              </p:ext>
            </p:extLst>
          </p:nvPr>
        </p:nvGraphicFramePr>
        <p:xfrm>
          <a:off x="348148" y="1349785"/>
          <a:ext cx="562652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6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18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9457" y="4926960"/>
            <a:ext cx="1172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CMC-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Alinity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down, </a:t>
            </a: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Technician onsite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194494"/>
              </p:ext>
            </p:extLst>
          </p:nvPr>
        </p:nvGraphicFramePr>
        <p:xfrm>
          <a:off x="6248400" y="1215071"/>
          <a:ext cx="5403397" cy="328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60823" y="3515206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2840" y="3509814"/>
            <a:ext cx="3345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                     &gt;750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                     &lt;750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                 	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0823" y="3847030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0823" y="4178854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575D2-8118-8849-AC18-E6EA1CD5F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11" y="0"/>
            <a:ext cx="52390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87127-EE97-824D-8795-9B142CD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5668"/>
            <a:ext cx="6892444" cy="2330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AEA691-C20F-DF47-A6BD-75D8CEDE370E}"/>
              </a:ext>
            </a:extLst>
          </p:cNvPr>
          <p:cNvSpPr txBox="1"/>
          <p:nvPr/>
        </p:nvSpPr>
        <p:spPr>
          <a:xfrm>
            <a:off x="1371600" y="731520"/>
            <a:ext cx="397961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New FDA Guidelines</a:t>
            </a:r>
          </a:p>
        </p:txBody>
      </p:sp>
    </p:spTree>
    <p:extLst>
      <p:ext uri="{BB962C8B-B14F-4D97-AF65-F5344CB8AC3E}">
        <p14:creationId xmlns:p14="http://schemas.microsoft.com/office/powerpoint/2010/main" val="840968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B7215-E104-A845-82B1-B6F33F41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Clarification 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66DB2-187F-F841-9F03-9E1F65315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Abbott ID Now </a:t>
            </a:r>
            <a:r>
              <a:rPr lang="en-US" dirty="0"/>
              <a:t>Platform has been our WORKHORSE for testing patients that are symptomatic and suspected of having Covid-19.  </a:t>
            </a:r>
            <a:r>
              <a:rPr lang="en-US" b="1" dirty="0">
                <a:solidFill>
                  <a:srgbClr val="FF0000"/>
                </a:solidFill>
              </a:rPr>
              <a:t>NOTHING HAS CHANGED IN THIS REGARD!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It is </a:t>
            </a:r>
            <a:r>
              <a:rPr lang="en-US" u="sng" dirty="0">
                <a:solidFill>
                  <a:srgbClr val="FF0000"/>
                </a:solidFill>
              </a:rPr>
              <a:t>only</a:t>
            </a:r>
            <a:r>
              <a:rPr lang="en-US" dirty="0">
                <a:solidFill>
                  <a:srgbClr val="FF0000"/>
                </a:solidFill>
              </a:rPr>
              <a:t> the ASYMPTOMATIC Patients </a:t>
            </a:r>
            <a:r>
              <a:rPr lang="en-US" dirty="0"/>
              <a:t>that the FDA has required us not to use this platform.  </a:t>
            </a:r>
          </a:p>
        </p:txBody>
      </p:sp>
    </p:spTree>
    <p:extLst>
      <p:ext uri="{BB962C8B-B14F-4D97-AF65-F5344CB8AC3E}">
        <p14:creationId xmlns:p14="http://schemas.microsoft.com/office/powerpoint/2010/main" val="10401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374657-11A4-9B4C-94D8-1F40A3CD92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159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Pre-op Testing of Asymptomatic Patients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FB5F49-1D15-6B48-AAEE-4B63EFB45B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15975"/>
            <a:ext cx="11504613" cy="604202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Covenant has recently responded to an FDA announcement, affecting pre-op testing, resulting in a change of our protocols </a:t>
            </a:r>
          </a:p>
          <a:p>
            <a:r>
              <a:rPr lang="en-US" dirty="0"/>
              <a:t>Given the high rate of false negative results in asymptomatic patients, the FDA will no longer permit the use of the rapid (15-min) </a:t>
            </a:r>
            <a:r>
              <a:rPr lang="en-US" b="1" dirty="0"/>
              <a:t>Abbott ID Now </a:t>
            </a:r>
            <a:r>
              <a:rPr lang="en-US" dirty="0"/>
              <a:t>test for pre-procedure evaluation </a:t>
            </a:r>
          </a:p>
          <a:p>
            <a:pPr lvl="1"/>
            <a:r>
              <a:rPr lang="en-US" dirty="0"/>
              <a:t>Positive test results for COVID-19 indicate that RNA from SARS-CoV-2 was detected, and therefore the patient is infected with the virus and presumed to be contagious</a:t>
            </a:r>
          </a:p>
          <a:p>
            <a:pPr lvl="1"/>
            <a:r>
              <a:rPr lang="en-US" dirty="0"/>
              <a:t>Negative tests </a:t>
            </a:r>
            <a:r>
              <a:rPr lang="en-US" b="1" dirty="0"/>
              <a:t>DO NOT </a:t>
            </a:r>
            <a:r>
              <a:rPr lang="en-US" dirty="0"/>
              <a:t>rule out COVID-19 and </a:t>
            </a:r>
            <a:r>
              <a:rPr lang="en-US" b="1" dirty="0"/>
              <a:t>should not be used as the sole basis for treatment or management decisions</a:t>
            </a:r>
          </a:p>
          <a:p>
            <a:pPr lvl="2"/>
            <a:r>
              <a:rPr lang="en-US" sz="1800" dirty="0"/>
              <a:t>Negative results should be treated as presumptive, and if inconsistent with sign/symptoms, patients should be retested with an alternate assay</a:t>
            </a:r>
          </a:p>
          <a:p>
            <a:pPr lvl="2"/>
            <a:r>
              <a:rPr lang="en-US" sz="1800" dirty="0"/>
              <a:t>It is possible to test the patient too early or too late during COVID-19 infection to make an accurate diagnosis</a:t>
            </a:r>
            <a:endParaRPr lang="en-US" sz="2600" dirty="0"/>
          </a:p>
          <a:p>
            <a:r>
              <a:rPr lang="en-US" sz="2600" dirty="0"/>
              <a:t>Covenant has no control over this change.  We strive to provide you the resources necessary for the most effective care of your patients.  Thank you for your understanding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rgbClr val="0070C0"/>
                </a:solidFill>
              </a:rPr>
              <a:t>https://</a:t>
            </a:r>
            <a:r>
              <a:rPr lang="en-US" sz="1400" dirty="0" err="1">
                <a:solidFill>
                  <a:srgbClr val="0070C0"/>
                </a:solidFill>
              </a:rPr>
              <a:t>www.cdc.gov</a:t>
            </a:r>
            <a:r>
              <a:rPr lang="en-US" sz="1400" dirty="0">
                <a:solidFill>
                  <a:srgbClr val="0070C0"/>
                </a:solidFill>
              </a:rPr>
              <a:t>/coronavirus/2019-ncov/symptoms- testing/</a:t>
            </a:r>
            <a:r>
              <a:rPr lang="en-US" sz="1400" dirty="0" err="1">
                <a:solidFill>
                  <a:srgbClr val="0070C0"/>
                </a:solidFill>
              </a:rPr>
              <a:t>symptoms.html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471613"/>
            <a:ext cx="9144793" cy="2786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10" y="996383"/>
            <a:ext cx="7291785" cy="4011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0295" y="2140626"/>
            <a:ext cx="3317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Muleshoe</a:t>
            </a:r>
          </a:p>
          <a:p>
            <a:r>
              <a:rPr lang="en-US" dirty="0">
                <a:solidFill>
                  <a:schemeClr val="bg1"/>
                </a:solidFill>
              </a:rPr>
              <a:t>Dimmitt (Plains Memorial)</a:t>
            </a:r>
          </a:p>
          <a:p>
            <a:r>
              <a:rPr lang="en-US" dirty="0">
                <a:solidFill>
                  <a:schemeClr val="bg1"/>
                </a:solidFill>
              </a:rPr>
              <a:t>Tahoka (Lynn Co)</a:t>
            </a:r>
          </a:p>
          <a:p>
            <a:r>
              <a:rPr lang="en-US" dirty="0">
                <a:solidFill>
                  <a:schemeClr val="bg1"/>
                </a:solidFill>
              </a:rPr>
              <a:t>Denver City (Yoakum Co)</a:t>
            </a:r>
          </a:p>
          <a:p>
            <a:r>
              <a:rPr lang="en-US" dirty="0">
                <a:solidFill>
                  <a:schemeClr val="bg1"/>
                </a:solidFill>
              </a:rPr>
              <a:t>Big Springs (Scenic </a:t>
            </a:r>
            <a:r>
              <a:rPr lang="en-US" dirty="0" err="1">
                <a:solidFill>
                  <a:schemeClr val="bg1"/>
                </a:solidFill>
              </a:rPr>
              <a:t>Mtn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Seminole (Seminole Memorial)</a:t>
            </a:r>
          </a:p>
          <a:p>
            <a:r>
              <a:rPr lang="en-US" dirty="0">
                <a:solidFill>
                  <a:schemeClr val="bg1"/>
                </a:solidFill>
              </a:rPr>
              <a:t>Snyder (</a:t>
            </a:r>
            <a:r>
              <a:rPr lang="en-US" dirty="0" err="1">
                <a:solidFill>
                  <a:schemeClr val="bg1"/>
                </a:solidFill>
              </a:rPr>
              <a:t>Cogdell</a:t>
            </a:r>
            <a:r>
              <a:rPr lang="en-US" dirty="0">
                <a:solidFill>
                  <a:schemeClr val="bg1"/>
                </a:solidFill>
              </a:rPr>
              <a:t> Memorial)</a:t>
            </a:r>
          </a:p>
        </p:txBody>
      </p:sp>
    </p:spTree>
    <p:extLst>
      <p:ext uri="{BB962C8B-B14F-4D97-AF65-F5344CB8AC3E}">
        <p14:creationId xmlns:p14="http://schemas.microsoft.com/office/powerpoint/2010/main" val="11990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854F-5F73-4A4E-9810-9D9107245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Testing our Heroes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8AD94-EEFE-8640-A2C8-9FF6A2DAA0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4960" y="434506"/>
            <a:ext cx="1250696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655" y="395631"/>
            <a:ext cx="9784080" cy="1199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99BDD"/>
                </a:solidFill>
              </a:rPr>
              <a:t>Caregivers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20829"/>
            <a:ext cx="12192000" cy="63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526" y="1329334"/>
            <a:ext cx="1123094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Testing Our Heroes (antibody testing)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CMC 10/26 – 10/30  7:30 AM – 5:00 PM Main Lobby by Piano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CCH 11/2 – 11/6 7:30 AM – 5:00 PM Arnett Room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Levelland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10/27 and 10/28 8:00 AM – 5:00 PM Atrium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Plainview 10/26 and 10/28 8:00 Am – 5:00 PM, Lab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Specialty go to the Texas Cardiac Center  3710 21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St 10/26 – 11/6 8:00 AM – 5 PM  extended hours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/Thu 7:30 AM to 6 PM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661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4960" y="434506"/>
            <a:ext cx="1250696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655" y="395631"/>
            <a:ext cx="9784080" cy="1199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99BDD"/>
                </a:solidFill>
              </a:rPr>
              <a:t>Caregivers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20829"/>
            <a:ext cx="12192000" cy="63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957" y="1310779"/>
            <a:ext cx="1078912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Testing Our Heroes (antibody testing)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Grace Clinic 10/26 – 11/6 8:00AM – 5:00 PM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Grace Medical Center – go to Grace clinic or other clinic locations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CMG Clinics 11/2 – 11/6 8:00 AM to 5 PM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Northwest Clinic 611 North Frankford Ave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Southwest Clinic 9812 Slide Road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Health Plus 7601 Quaker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Memphis Place Mall 3801 50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9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4960" y="434506"/>
            <a:ext cx="1250696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655" y="395631"/>
            <a:ext cx="9784080" cy="1199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99BDD"/>
                </a:solidFill>
              </a:rPr>
              <a:t>Caregivers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20829"/>
            <a:ext cx="12192000" cy="63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377" y="2225150"/>
            <a:ext cx="1078912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Testing Our Heroes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Online Registration 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Providence.lumedic.id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will lead the person to Redcap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Registration will start after you click on “Region/Service Area” and Select Texas</a:t>
            </a:r>
          </a:p>
        </p:txBody>
      </p:sp>
    </p:spTree>
    <p:extLst>
      <p:ext uri="{BB962C8B-B14F-4D97-AF65-F5344CB8AC3E}">
        <p14:creationId xmlns:p14="http://schemas.microsoft.com/office/powerpoint/2010/main" val="565375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Pharmacy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>
                <a:ea typeface="+mn-lt"/>
                <a:cs typeface="+mn-lt"/>
              </a:rPr>
              <a:t>Larry Pineda, </a:t>
            </a:r>
            <a:r>
              <a:rPr lang="en-US" dirty="0" err="1">
                <a:ea typeface="+mn-lt"/>
                <a:cs typeface="+mn-lt"/>
              </a:rPr>
              <a:t>PharmD</a:t>
            </a:r>
            <a:endParaRPr lang="en-US" dirty="0">
              <a:ea typeface="+mn-lt"/>
              <a:cs typeface="+mn-lt"/>
            </a:endParaRPr>
          </a:p>
          <a:p>
            <a:r>
              <a:rPr lang="en-US" sz="2800" dirty="0">
                <a:ea typeface="+mn-lt"/>
                <a:cs typeface="+mn-lt"/>
              </a:rPr>
              <a:t>Clinical Pharmacist – AMS </a:t>
            </a:r>
          </a:p>
          <a:p>
            <a:r>
              <a:rPr lang="en-US" sz="2800" dirty="0">
                <a:ea typeface="+mn-lt"/>
                <a:cs typeface="+mn-lt"/>
              </a:rPr>
              <a:t>Covenant Health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82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Remdesivir</a:t>
            </a:r>
            <a:r>
              <a:rPr lang="en-US" dirty="0"/>
              <a:t> Inventory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B1BB29-0C3A-4B3A-A28C-61993538C2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52601" y="1650381"/>
          <a:ext cx="8686798" cy="21327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25908">
                  <a:extLst>
                    <a:ext uri="{9D8B030D-6E8A-4147-A177-3AD203B41FA5}">
                      <a16:colId xmlns:a16="http://schemas.microsoft.com/office/drawing/2014/main" val="2117385413"/>
                    </a:ext>
                  </a:extLst>
                </a:gridCol>
                <a:gridCol w="2230445">
                  <a:extLst>
                    <a:ext uri="{9D8B030D-6E8A-4147-A177-3AD203B41FA5}">
                      <a16:colId xmlns:a16="http://schemas.microsoft.com/office/drawing/2014/main" val="1429329193"/>
                    </a:ext>
                  </a:extLst>
                </a:gridCol>
                <a:gridCol w="2230445">
                  <a:extLst>
                    <a:ext uri="{9D8B030D-6E8A-4147-A177-3AD203B41FA5}">
                      <a16:colId xmlns:a16="http://schemas.microsoft.com/office/drawing/2014/main" val="2328128836"/>
                    </a:ext>
                  </a:extLst>
                </a:gridCol>
              </a:tblGrid>
              <a:tr h="5926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Ministry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Patients Receiving Treatment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Stock</a:t>
                      </a:r>
                    </a:p>
                    <a:p>
                      <a:pPr algn="ctr"/>
                      <a:r>
                        <a:rPr lang="en-US" sz="1800" dirty="0"/>
                        <a:t>(vials)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739498"/>
                  </a:ext>
                </a:extLst>
              </a:tr>
              <a:tr h="373155">
                <a:tc>
                  <a:txBody>
                    <a:bodyPr/>
                    <a:lstStyle/>
                    <a:p>
                      <a:r>
                        <a:rPr lang="en-US" sz="1800" dirty="0"/>
                        <a:t>Covenant Medical Center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51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360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379455"/>
                  </a:ext>
                </a:extLst>
              </a:tr>
              <a:tr h="373155">
                <a:tc>
                  <a:txBody>
                    <a:bodyPr/>
                    <a:lstStyle/>
                    <a:p>
                      <a:r>
                        <a:rPr lang="en-US" sz="1800" dirty="0"/>
                        <a:t>Covenant Children’s Hospital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7273695"/>
                  </a:ext>
                </a:extLst>
              </a:tr>
              <a:tr h="373155">
                <a:tc>
                  <a:txBody>
                    <a:bodyPr/>
                    <a:lstStyle/>
                    <a:p>
                      <a:r>
                        <a:rPr lang="en-US" sz="1800" dirty="0"/>
                        <a:t>Covenant Plainview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10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111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158812"/>
                  </a:ext>
                </a:extLst>
              </a:tr>
              <a:tr h="373155">
                <a:tc>
                  <a:txBody>
                    <a:bodyPr/>
                    <a:lstStyle/>
                    <a:p>
                      <a:r>
                        <a:rPr lang="en-US" sz="1800" dirty="0"/>
                        <a:t>Covenant Levelland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dirty="0"/>
                        <a:t>1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40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888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81385" y="3947532"/>
            <a:ext cx="296622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11827-E87C-499C-A5B5-AE7BB4D0AABA}"/>
              </a:ext>
            </a:extLst>
          </p:cNvPr>
          <p:cNvSpPr txBox="1"/>
          <p:nvPr/>
        </p:nvSpPr>
        <p:spPr>
          <a:xfrm>
            <a:off x="6629895" y="417613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 updated: 10/29/20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3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PSJH Formulary 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Tier 2: Reserved </a:t>
            </a:r>
            <a:r>
              <a:rPr lang="en-US" dirty="0" err="1"/>
              <a:t>antiinfective</a:t>
            </a:r>
            <a:endParaRPr lang="en-US" dirty="0"/>
          </a:p>
          <a:p>
            <a:r>
              <a:rPr lang="en-US" dirty="0"/>
              <a:t>Note: pediatric use = EUA (consent required)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9" y="2597107"/>
            <a:ext cx="10825323" cy="2186766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9336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PSJH AMS COVID-19 Subgroup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59" y="1158351"/>
            <a:ext cx="10207082" cy="50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4D51-FDA1-184F-A90D-AD0BC6664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E2A53-E295-EE47-85B1-DB91C0A8FE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8A7B4-A1EB-794D-B127-18F378E3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749552"/>
          </a:xfrm>
        </p:spPr>
        <p:txBody>
          <a:bodyPr/>
          <a:lstStyle/>
          <a:p>
            <a:r>
              <a:rPr lang="en-US" dirty="0"/>
              <a:t>ASK  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3552646"/>
            <a:ext cx="7315200" cy="914400"/>
          </a:xfrm>
        </p:spPr>
        <p:txBody>
          <a:bodyPr>
            <a:normAutofit/>
          </a:bodyPr>
          <a:lstStyle/>
          <a:p>
            <a:r>
              <a:rPr lang="en-US" sz="4000" dirty="0"/>
              <a:t>Infection Prevention presents….</a:t>
            </a:r>
          </a:p>
        </p:txBody>
      </p:sp>
    </p:spTree>
    <p:extLst>
      <p:ext uri="{BB962C8B-B14F-4D97-AF65-F5344CB8AC3E}">
        <p14:creationId xmlns:p14="http://schemas.microsoft.com/office/powerpoint/2010/main" val="2472828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u="sng" dirty="0"/>
              <a:t>COVID-19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LUCIDOC--&gt;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 CHS COVID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1880" y="1021491"/>
            <a:ext cx="8129191" cy="5256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62" y="0"/>
            <a:ext cx="6483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Universal Masking</a:t>
            </a:r>
          </a:p>
        </p:txBody>
      </p:sp>
    </p:spTree>
    <p:extLst>
      <p:ext uri="{BB962C8B-B14F-4D97-AF65-F5344CB8AC3E}">
        <p14:creationId xmlns:p14="http://schemas.microsoft.com/office/powerpoint/2010/main" val="2205214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LUCIDOC</a:t>
            </a:r>
            <a:r>
              <a:rPr lang="en-US" dirty="0">
                <a:sym typeface="Wingdings" panose="05000000000000000000" pitchFamily="2" charset="2"/>
              </a:rPr>
              <a:t></a:t>
            </a: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CHS COVID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962" y="1123836"/>
            <a:ext cx="7034817" cy="4659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2962" y="0"/>
            <a:ext cx="6483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Universal Masking</a:t>
            </a:r>
          </a:p>
        </p:txBody>
      </p:sp>
    </p:spTree>
    <p:extLst>
      <p:ext uri="{BB962C8B-B14F-4D97-AF65-F5344CB8AC3E}">
        <p14:creationId xmlns:p14="http://schemas.microsoft.com/office/powerpoint/2010/main" val="960979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6135-8E13-4D70-A153-EC993CD5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</a:t>
            </a:r>
            <a:br>
              <a:rPr lang="en-US" dirty="0"/>
            </a:br>
            <a:r>
              <a:rPr lang="en-US" dirty="0"/>
              <a:t>Face Shield when with patient care </a:t>
            </a:r>
          </a:p>
        </p:txBody>
      </p:sp>
      <p:pic>
        <p:nvPicPr>
          <p:cNvPr id="11" name="Content Placeholder 10" descr="Chart, bar chart, histogram&#10;&#10;Description automatically generated">
            <a:extLst>
              <a:ext uri="{FF2B5EF4-FFF2-40B4-BE49-F238E27FC236}">
                <a16:creationId xmlns:a16="http://schemas.microsoft.com/office/drawing/2014/main" id="{1F1E724F-015D-4AEB-AA54-03C5A70CE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3357" y="490654"/>
            <a:ext cx="7961970" cy="5977053"/>
          </a:xfrm>
        </p:spPr>
      </p:pic>
    </p:spTree>
    <p:extLst>
      <p:ext uri="{BB962C8B-B14F-4D97-AF65-F5344CB8AC3E}">
        <p14:creationId xmlns:p14="http://schemas.microsoft.com/office/powerpoint/2010/main" val="387198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within 3 business days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08" y="851989"/>
            <a:ext cx="2947482" cy="4403751"/>
          </a:xfrm>
        </p:spPr>
        <p:txBody>
          <a:bodyPr>
            <a:normAutofit/>
          </a:bodyPr>
          <a:lstStyle/>
          <a:p>
            <a:pPr algn="ctr"/>
            <a:br>
              <a:rPr lang="en-US" sz="4000" b="1" dirty="0"/>
            </a:br>
            <a:r>
              <a:rPr lang="en-US" sz="4000" b="1" dirty="0"/>
              <a:t>How do masks help prevent the spread of COVID?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302327"/>
            <a:ext cx="7458289" cy="504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8520" y="28023"/>
            <a:ext cx="7298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Masks Reduce the Level of Risks for Exposure from Caregivers and Patients </a:t>
            </a:r>
          </a:p>
        </p:txBody>
      </p:sp>
    </p:spTree>
    <p:extLst>
      <p:ext uri="{BB962C8B-B14F-4D97-AF65-F5344CB8AC3E}">
        <p14:creationId xmlns:p14="http://schemas.microsoft.com/office/powerpoint/2010/main" val="2241853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598E-D7C9-43D8-9EF5-0969806F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197248"/>
          </a:xfrm>
        </p:spPr>
        <p:txBody>
          <a:bodyPr>
            <a:normAutofit fontScale="90000"/>
          </a:bodyPr>
          <a:lstStyle/>
          <a:p>
            <a:r>
              <a:rPr lang="en-US" dirty="0"/>
              <a:t>Are you wearing your mask correctly in all encounters </a:t>
            </a:r>
            <a:br>
              <a:rPr lang="en-US" dirty="0"/>
            </a:br>
            <a:r>
              <a:rPr lang="en-US" dirty="0"/>
              <a:t>at work</a:t>
            </a:r>
          </a:p>
        </p:txBody>
      </p:sp>
      <p:pic>
        <p:nvPicPr>
          <p:cNvPr id="2050" name="Picture 2" descr="Caring for COVID-19 patients: Teamwork, time make difference - University  of Mississippi Medical Center">
            <a:extLst>
              <a:ext uri="{FF2B5EF4-FFF2-40B4-BE49-F238E27FC236}">
                <a16:creationId xmlns:a16="http://schemas.microsoft.com/office/drawing/2014/main" id="{5D74CE52-FF4E-4160-BE7B-D917E110E4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09" y="232015"/>
            <a:ext cx="3071139" cy="2303354"/>
          </a:xfrm>
          <a:prstGeom prst="rect">
            <a:avLst/>
          </a:prstGeom>
          <a:noFill/>
          <a:ln w="11112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o much noise from hospital alarms poses risk for patients">
            <a:extLst>
              <a:ext uri="{FF2B5EF4-FFF2-40B4-BE49-F238E27FC236}">
                <a16:creationId xmlns:a16="http://schemas.microsoft.com/office/drawing/2014/main" id="{D590A954-F1EB-4394-A29D-1EADCD89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21" y="4161973"/>
            <a:ext cx="3602877" cy="2399472"/>
          </a:xfrm>
          <a:prstGeom prst="rect">
            <a:avLst/>
          </a:prstGeom>
          <a:solidFill>
            <a:srgbClr val="FF0000"/>
          </a:solidFill>
          <a:ln w="69850">
            <a:solidFill>
              <a:srgbClr val="FF0000"/>
            </a:solidFill>
          </a:ln>
        </p:spPr>
      </p:pic>
      <p:pic>
        <p:nvPicPr>
          <p:cNvPr id="2056" name="Picture 8" descr="Avoid these Wrong Mask-Wearing Techniques | Rochester Regional Health">
            <a:extLst>
              <a:ext uri="{FF2B5EF4-FFF2-40B4-BE49-F238E27FC236}">
                <a16:creationId xmlns:a16="http://schemas.microsoft.com/office/drawing/2014/main" id="{1F3A4650-8B95-4232-93A6-959FECDC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75" y="232015"/>
            <a:ext cx="4292168" cy="3514436"/>
          </a:xfrm>
          <a:prstGeom prst="rect">
            <a:avLst/>
          </a:prstGeom>
          <a:noFill/>
          <a:ln w="698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E0CE02C-0CEF-489F-985A-60A898C1A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35"/>
          <a:stretch/>
        </p:blipFill>
        <p:spPr>
          <a:xfrm>
            <a:off x="3579998" y="3457207"/>
            <a:ext cx="4039475" cy="2899316"/>
          </a:xfrm>
          <a:prstGeom prst="rect">
            <a:avLst/>
          </a:prstGeom>
          <a:solidFill>
            <a:srgbClr val="FFC000"/>
          </a:solidFill>
          <a:ln w="66675">
            <a:solidFill>
              <a:schemeClr val="accent2"/>
            </a:solidFill>
          </a:ln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F0694C85-A447-46E9-BE68-ACC0A5F87638}"/>
              </a:ext>
            </a:extLst>
          </p:cNvPr>
          <p:cNvSpPr/>
          <p:nvPr/>
        </p:nvSpPr>
        <p:spPr>
          <a:xfrm>
            <a:off x="10863986" y="3992465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N.Y. Healthcare Workers, EMS Stop Getting COVID-19 Testing | EMS World">
            <a:extLst>
              <a:ext uri="{FF2B5EF4-FFF2-40B4-BE49-F238E27FC236}">
                <a16:creationId xmlns:a16="http://schemas.microsoft.com/office/drawing/2014/main" id="{FD0BEFF9-FB57-400B-B77F-9DE61549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7" y="4556893"/>
            <a:ext cx="2995934" cy="200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76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023F-DA0F-459F-A35D-CBED7BB8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distancing while eating No mask</a:t>
            </a:r>
          </a:p>
        </p:txBody>
      </p:sp>
      <p:pic>
        <p:nvPicPr>
          <p:cNvPr id="1026" name="Picture 2" descr="Man and Women doing social distancing while eating food alone at tables in  the restaurant. Make blank space to prevent and stop Coronavirus spread in  public places. the New normal. - Buy">
            <a:extLst>
              <a:ext uri="{FF2B5EF4-FFF2-40B4-BE49-F238E27FC236}">
                <a16:creationId xmlns:a16="http://schemas.microsoft.com/office/drawing/2014/main" id="{010C8EA5-1E68-4D93-84FE-67832255AA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8358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onavirus: Free, fun things to do online while social distancing">
            <a:extLst>
              <a:ext uri="{FF2B5EF4-FFF2-40B4-BE49-F238E27FC236}">
                <a16:creationId xmlns:a16="http://schemas.microsoft.com/office/drawing/2014/main" id="{2BDB58F0-14FB-4226-98FC-4E51ECD4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42" y="2680855"/>
            <a:ext cx="5186220" cy="229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03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Infection Preventionist On Call  </a:t>
            </a:r>
            <a:br>
              <a:rPr lang="en-US" b="1" dirty="0"/>
            </a:br>
            <a:r>
              <a:rPr lang="en-US" b="1" dirty="0"/>
              <a:t>(806) 252-1762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52593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862BF-EDC8-3E4B-BB30-F63F7FD65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" y="0"/>
            <a:ext cx="121120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D3D2C8-8B61-AB4E-BB03-1E8FEB3ED308}"/>
              </a:ext>
            </a:extLst>
          </p:cNvPr>
          <p:cNvSpPr txBox="1"/>
          <p:nvPr/>
        </p:nvSpPr>
        <p:spPr>
          <a:xfrm>
            <a:off x="2154158" y="460042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18.93%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D2CB5-D45E-A341-BCE0-75FBE971ABBA}"/>
              </a:ext>
            </a:extLst>
          </p:cNvPr>
          <p:cNvSpPr txBox="1"/>
          <p:nvPr/>
        </p:nvSpPr>
        <p:spPr>
          <a:xfrm>
            <a:off x="3245290" y="423109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19.75%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8B6D3-8B40-9841-B57D-2411545E1F04}"/>
              </a:ext>
            </a:extLst>
          </p:cNvPr>
          <p:cNvSpPr txBox="1"/>
          <p:nvPr/>
        </p:nvSpPr>
        <p:spPr>
          <a:xfrm>
            <a:off x="4261608" y="406286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19.9%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149FE-6128-EF41-8BC6-9450745DFC29}"/>
              </a:ext>
            </a:extLst>
          </p:cNvPr>
          <p:cNvSpPr txBox="1"/>
          <p:nvPr/>
        </p:nvSpPr>
        <p:spPr>
          <a:xfrm>
            <a:off x="5256290" y="333586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21.41%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CCCC6-9A13-1444-88BC-0F2ADB80CDBB}"/>
              </a:ext>
            </a:extLst>
          </p:cNvPr>
          <p:cNvSpPr txBox="1"/>
          <p:nvPr/>
        </p:nvSpPr>
        <p:spPr>
          <a:xfrm>
            <a:off x="6259024" y="3429000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21.23%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9C6EF-E9C0-1A48-98D6-73A4FD219DA0}"/>
              </a:ext>
            </a:extLst>
          </p:cNvPr>
          <p:cNvSpPr txBox="1"/>
          <p:nvPr/>
        </p:nvSpPr>
        <p:spPr>
          <a:xfrm>
            <a:off x="7320268" y="406286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19.97%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97F0F-095D-F44E-AE2C-A2D0C638E2F4}"/>
              </a:ext>
            </a:extLst>
          </p:cNvPr>
          <p:cNvSpPr txBox="1"/>
          <p:nvPr/>
        </p:nvSpPr>
        <p:spPr>
          <a:xfrm>
            <a:off x="8366202" y="381859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20.41%</a:t>
            </a:r>
          </a:p>
        </p:txBody>
      </p:sp>
    </p:spTree>
    <p:extLst>
      <p:ext uri="{BB962C8B-B14F-4D97-AF65-F5344CB8AC3E}">
        <p14:creationId xmlns:p14="http://schemas.microsoft.com/office/powerpoint/2010/main" val="1702119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B10EA-B799-714D-AF11-57DB9D1EC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760"/>
            <a:ext cx="12192000" cy="6198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A976D5-97BD-484A-9286-9A637C061C61}"/>
              </a:ext>
            </a:extLst>
          </p:cNvPr>
          <p:cNvSpPr txBox="1"/>
          <p:nvPr/>
        </p:nvSpPr>
        <p:spPr>
          <a:xfrm>
            <a:off x="2130696" y="434116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19.31%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2700C-0279-0A41-9D12-15FA40F89330}"/>
              </a:ext>
            </a:extLst>
          </p:cNvPr>
          <p:cNvSpPr txBox="1"/>
          <p:nvPr/>
        </p:nvSpPr>
        <p:spPr>
          <a:xfrm>
            <a:off x="3177358" y="452583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18.17%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A435C-F0B0-744E-9857-D248FA79B1C4}"/>
              </a:ext>
            </a:extLst>
          </p:cNvPr>
          <p:cNvSpPr txBox="1"/>
          <p:nvPr/>
        </p:nvSpPr>
        <p:spPr>
          <a:xfrm>
            <a:off x="4150541" y="426327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19.62%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FE5A3-0C77-C345-9FCF-2BBED2F18C65}"/>
              </a:ext>
            </a:extLst>
          </p:cNvPr>
          <p:cNvSpPr txBox="1"/>
          <p:nvPr/>
        </p:nvSpPr>
        <p:spPr>
          <a:xfrm>
            <a:off x="5275864" y="444794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18.99%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4597F-0B80-6B46-BC1C-DC55BAC92735}"/>
              </a:ext>
            </a:extLst>
          </p:cNvPr>
          <p:cNvSpPr txBox="1"/>
          <p:nvPr/>
        </p:nvSpPr>
        <p:spPr>
          <a:xfrm>
            <a:off x="6281237" y="397183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21.59%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B82E53-6317-FB46-97C7-8A93A34FC612}"/>
              </a:ext>
            </a:extLst>
          </p:cNvPr>
          <p:cNvSpPr txBox="1"/>
          <p:nvPr/>
        </p:nvSpPr>
        <p:spPr>
          <a:xfrm>
            <a:off x="7372174" y="389394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22.29%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107D7C-0EF7-664C-B6DA-3A4575EB80F1}"/>
              </a:ext>
            </a:extLst>
          </p:cNvPr>
          <p:cNvSpPr txBox="1"/>
          <p:nvPr/>
        </p:nvSpPr>
        <p:spPr>
          <a:xfrm>
            <a:off x="8381824" y="310706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27.42%</a:t>
            </a:r>
          </a:p>
        </p:txBody>
      </p:sp>
    </p:spTree>
    <p:extLst>
      <p:ext uri="{BB962C8B-B14F-4D97-AF65-F5344CB8AC3E}">
        <p14:creationId xmlns:p14="http://schemas.microsoft.com/office/powerpoint/2010/main" val="2464594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C03B2-AEA2-9343-9F78-AC961FAA8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" y="0"/>
            <a:ext cx="120580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CA73E-3A37-6647-A70A-78B63722311B}"/>
              </a:ext>
            </a:extLst>
          </p:cNvPr>
          <p:cNvSpPr txBox="1"/>
          <p:nvPr/>
        </p:nvSpPr>
        <p:spPr>
          <a:xfrm>
            <a:off x="2187846" y="450445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28.82%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E2D7B-2E12-1E4F-A2D9-81C874B6965E}"/>
              </a:ext>
            </a:extLst>
          </p:cNvPr>
          <p:cNvSpPr txBox="1"/>
          <p:nvPr/>
        </p:nvSpPr>
        <p:spPr>
          <a:xfrm>
            <a:off x="3193686" y="413948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32.68%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2B380-03AE-E849-8DAC-54D25824C403}"/>
              </a:ext>
            </a:extLst>
          </p:cNvPr>
          <p:cNvSpPr txBox="1"/>
          <p:nvPr/>
        </p:nvSpPr>
        <p:spPr>
          <a:xfrm>
            <a:off x="4256674" y="382241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36.32%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F7BC7-ABEF-EC40-B85F-FE63B2CC7ECC}"/>
              </a:ext>
            </a:extLst>
          </p:cNvPr>
          <p:cNvSpPr txBox="1"/>
          <p:nvPr/>
        </p:nvSpPr>
        <p:spPr>
          <a:xfrm>
            <a:off x="5262514" y="353147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39.58%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7427A-579A-324E-8229-00F4F808C866}"/>
              </a:ext>
            </a:extLst>
          </p:cNvPr>
          <p:cNvSpPr txBox="1"/>
          <p:nvPr/>
        </p:nvSpPr>
        <p:spPr>
          <a:xfrm>
            <a:off x="6310264" y="342341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40.72%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D54EE-967F-874B-BF0D-CC0463AACAF8}"/>
              </a:ext>
            </a:extLst>
          </p:cNvPr>
          <p:cNvSpPr txBox="1"/>
          <p:nvPr/>
        </p:nvSpPr>
        <p:spPr>
          <a:xfrm>
            <a:off x="7323189" y="324949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42.7%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87041-5E0A-1645-8750-A1C6B2CF7A24}"/>
              </a:ext>
            </a:extLst>
          </p:cNvPr>
          <p:cNvSpPr txBox="1"/>
          <p:nvPr/>
        </p:nvSpPr>
        <p:spPr>
          <a:xfrm>
            <a:off x="8448924" y="334681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40.99%</a:t>
            </a:r>
          </a:p>
        </p:txBody>
      </p:sp>
    </p:spTree>
    <p:extLst>
      <p:ext uri="{BB962C8B-B14F-4D97-AF65-F5344CB8AC3E}">
        <p14:creationId xmlns:p14="http://schemas.microsoft.com/office/powerpoint/2010/main" val="3292655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177D2-6A61-3B4B-8EAD-72506A2C6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53" y="597310"/>
            <a:ext cx="8851900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C62A0-5EDB-4649-B5C4-9B101860E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34" y="4169288"/>
            <a:ext cx="5538219" cy="2098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988A5-777B-8E4A-ADA1-A0065F4EB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3" y="4169288"/>
            <a:ext cx="5567369" cy="2098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2F3E1-D4BE-E24D-87F0-18CE0F661F4F}"/>
              </a:ext>
            </a:extLst>
          </p:cNvPr>
          <p:cNvSpPr txBox="1"/>
          <p:nvPr/>
        </p:nvSpPr>
        <p:spPr>
          <a:xfrm>
            <a:off x="545691" y="1032387"/>
            <a:ext cx="2197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Daily New Confirmed Cases For Our Area</a:t>
            </a:r>
          </a:p>
        </p:txBody>
      </p:sp>
    </p:spTree>
    <p:extLst>
      <p:ext uri="{BB962C8B-B14F-4D97-AF65-F5344CB8AC3E}">
        <p14:creationId xmlns:p14="http://schemas.microsoft.com/office/powerpoint/2010/main" val="1352175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C724D-9FB9-D849-B465-EFFC3951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36"/>
            <a:ext cx="12192000" cy="66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513" y="2880766"/>
            <a:ext cx="8838473" cy="1870729"/>
          </a:xfrm>
        </p:spPr>
        <p:txBody>
          <a:bodyPr/>
          <a:lstStyle/>
          <a:p>
            <a:r>
              <a:rPr lang="en-US" dirty="0"/>
              <a:t>Reflection &amp; Safety 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1512" y="5456882"/>
            <a:ext cx="88384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  <a:cs typeface="Georgia"/>
              </a:rPr>
              <a:t>Presented by</a:t>
            </a:r>
          </a:p>
          <a:p>
            <a:r>
              <a:rPr lang="en-US" b="1" dirty="0"/>
              <a:t>Shannon </a:t>
            </a:r>
            <a:r>
              <a:rPr lang="en-US" b="1" dirty="0" err="1"/>
              <a:t>Turnbow</a:t>
            </a:r>
            <a:r>
              <a:rPr lang="en-US" b="1" dirty="0"/>
              <a:t>, MD</a:t>
            </a:r>
            <a:endParaRPr lang="en-US" dirty="0"/>
          </a:p>
          <a:p>
            <a:r>
              <a:rPr lang="en-US" dirty="0"/>
              <a:t>Pulmonary Intensivist</a:t>
            </a:r>
          </a:p>
          <a:p>
            <a:r>
              <a:rPr lang="en-US" dirty="0"/>
              <a:t>Covenant Medical Group</a:t>
            </a:r>
          </a:p>
        </p:txBody>
      </p:sp>
    </p:spTree>
    <p:extLst>
      <p:ext uri="{BB962C8B-B14F-4D97-AF65-F5344CB8AC3E}">
        <p14:creationId xmlns:p14="http://schemas.microsoft.com/office/powerpoint/2010/main" val="4160626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EB61B2-DB77-7C4C-A402-97273C935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41"/>
            <a:ext cx="12192000" cy="6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23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D9DBE-7D97-0643-8EF5-E961E47FE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13"/>
            <a:ext cx="12192000" cy="66587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BA10BDC-C1B4-8C4C-A65D-75BBD4220EE1}"/>
              </a:ext>
            </a:extLst>
          </p:cNvPr>
          <p:cNvSpPr/>
          <p:nvPr/>
        </p:nvSpPr>
        <p:spPr>
          <a:xfrm>
            <a:off x="9393382" y="2303813"/>
            <a:ext cx="2339439" cy="581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60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6B52DD-B8F3-964F-A8CB-449EA6728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Mexico Demographics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D217E31-0D55-194A-B915-EC23E56152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5C03C-FC13-6747-95CA-15E226E36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4"/>
            <a:ext cx="12192000" cy="67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7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6559-7B6A-DD45-8D40-6BD86D10A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18" y="270165"/>
            <a:ext cx="10363200" cy="1470025"/>
          </a:xfrm>
        </p:spPr>
        <p:txBody>
          <a:bodyPr/>
          <a:lstStyle/>
          <a:p>
            <a:r>
              <a:rPr lang="en-US" dirty="0"/>
              <a:t>Special Thanks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EE784-09FC-FF44-A7DE-C858B291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08" y="1005177"/>
            <a:ext cx="7472235" cy="52193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ABFECCE-C685-9F4D-84EE-F1F0E8D06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94CF-7365-CC4A-B5F4-DF09579B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Conference Stars!!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A5DE-8D11-6A47-9DD6-9EF4A343B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Connie Gonzales </a:t>
            </a:r>
          </a:p>
          <a:p>
            <a:r>
              <a:rPr lang="en-US" dirty="0"/>
              <a:t>Brooklyn Fleming </a:t>
            </a:r>
          </a:p>
          <a:p>
            <a:r>
              <a:rPr lang="en-US" dirty="0"/>
              <a:t>Lona Ashley </a:t>
            </a:r>
          </a:p>
          <a:p>
            <a:r>
              <a:rPr lang="en-US" dirty="0"/>
              <a:t>Geri Butler </a:t>
            </a:r>
          </a:p>
          <a:p>
            <a:r>
              <a:rPr lang="en-US" dirty="0"/>
              <a:t>Denise Christianson </a:t>
            </a:r>
          </a:p>
          <a:p>
            <a:endParaRPr lang="en-US" dirty="0"/>
          </a:p>
          <a:p>
            <a:r>
              <a:rPr lang="en-US" dirty="0"/>
              <a:t>Dr. </a:t>
            </a:r>
            <a:r>
              <a:rPr lang="en-US" dirty="0" err="1"/>
              <a:t>Turnbow</a:t>
            </a:r>
            <a:r>
              <a:rPr lang="en-US" dirty="0"/>
              <a:t> </a:t>
            </a:r>
          </a:p>
          <a:p>
            <a:r>
              <a:rPr lang="en-US" dirty="0"/>
              <a:t>Dr. Williams 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211F0-100D-5D4F-9F7F-532CAF53B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8" y="1422317"/>
            <a:ext cx="7246450" cy="2069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B0E2F-7538-0B46-B136-34E875B42B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0"/>
          <a:stretch/>
        </p:blipFill>
        <p:spPr>
          <a:xfrm>
            <a:off x="4959927" y="3895353"/>
            <a:ext cx="2673927" cy="1936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5382C-A899-ED4A-81B6-17A3ECA78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33725" b="8520"/>
          <a:stretch/>
        </p:blipFill>
        <p:spPr>
          <a:xfrm>
            <a:off x="8498032" y="3895353"/>
            <a:ext cx="2724150" cy="19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66AE3-4B33-4A4E-A66B-3ACE48E1597F}"/>
              </a:ext>
            </a:extLst>
          </p:cNvPr>
          <p:cNvSpPr txBox="1"/>
          <p:nvPr/>
        </p:nvSpPr>
        <p:spPr>
          <a:xfrm>
            <a:off x="0" y="-69274"/>
            <a:ext cx="12192000" cy="7478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0" dirty="0">
              <a:solidFill>
                <a:schemeClr val="bg1"/>
              </a:solidFill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“These are REAL PEOPLE,</a:t>
            </a:r>
          </a:p>
          <a:p>
            <a:pPr algn="ctr"/>
            <a:endParaRPr lang="en-US" sz="8000" dirty="0">
              <a:solidFill>
                <a:schemeClr val="bg1"/>
              </a:solidFill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Not just numbers”</a:t>
            </a:r>
          </a:p>
          <a:p>
            <a:pPr algn="ctr"/>
            <a:endParaRPr lang="en-US" sz="8000" dirty="0">
              <a:solidFill>
                <a:schemeClr val="bg1"/>
              </a:solidFill>
            </a:endParaRPr>
          </a:p>
          <a:p>
            <a:pPr algn="ctr"/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163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within 3 business days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Safety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b="1" dirty="0"/>
              <a:t>Shannon </a:t>
            </a:r>
            <a:r>
              <a:rPr lang="en-US" b="1" dirty="0" err="1"/>
              <a:t>Turnbow</a:t>
            </a:r>
            <a:r>
              <a:rPr lang="en-US" b="1" dirty="0"/>
              <a:t>, MD</a:t>
            </a:r>
            <a:endParaRPr lang="en-US" dirty="0"/>
          </a:p>
          <a:p>
            <a:r>
              <a:rPr lang="en-US" dirty="0"/>
              <a:t>Pulmonary Intensivist</a:t>
            </a:r>
          </a:p>
          <a:p>
            <a:r>
              <a:rPr lang="en-US" dirty="0"/>
              <a:t>Covenant Medical Group</a:t>
            </a:r>
          </a:p>
        </p:txBody>
      </p:sp>
    </p:spTree>
    <p:extLst>
      <p:ext uri="{BB962C8B-B14F-4D97-AF65-F5344CB8AC3E}">
        <p14:creationId xmlns:p14="http://schemas.microsoft.com/office/powerpoint/2010/main" val="19554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3EB48-23C1-4CEC-93D7-FFE4CF307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0"/>
            <a:ext cx="1114425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0E44B5-9431-4899-A628-F7D92E9254EA}"/>
              </a:ext>
            </a:extLst>
          </p:cNvPr>
          <p:cNvCxnSpPr>
            <a:cxnSpLocks/>
          </p:cNvCxnSpPr>
          <p:nvPr/>
        </p:nvCxnSpPr>
        <p:spPr>
          <a:xfrm flipH="1">
            <a:off x="11566525" y="1442720"/>
            <a:ext cx="264160" cy="7162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570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25343</TotalTime>
  <Words>1812</Words>
  <Application>Microsoft Macintosh PowerPoint</Application>
  <PresentationFormat>Widescreen</PresentationFormat>
  <Paragraphs>581</Paragraphs>
  <Slides>68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9" baseType="lpstr">
      <vt:lpstr> Arial</vt:lpstr>
      <vt:lpstr>Arial</vt:lpstr>
      <vt:lpstr>Arial Narrow</vt:lpstr>
      <vt:lpstr>Baskerville Old Face</vt:lpstr>
      <vt:lpstr>Calibri</vt:lpstr>
      <vt:lpstr>Corbel</vt:lpstr>
      <vt:lpstr>Georgia</vt:lpstr>
      <vt:lpstr>Helvetica Neue Medium</vt:lpstr>
      <vt:lpstr>Segoe UI</vt:lpstr>
      <vt:lpstr>Wingdings</vt:lpstr>
      <vt:lpstr>Wingdings 2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1_Custom Design</vt:lpstr>
      <vt:lpstr>Office Theme</vt:lpstr>
      <vt:lpstr>Frame</vt:lpstr>
      <vt:lpstr>think-cell Slide</vt:lpstr>
      <vt:lpstr>Covenant Health Presents    Critical Communications: A Weekly Physician Update  October 30, 2020</vt:lpstr>
      <vt:lpstr>PowerPoint Presentation</vt:lpstr>
      <vt:lpstr>Disclosures of Commercial Interest</vt:lpstr>
      <vt:lpstr>Disclosures</vt:lpstr>
      <vt:lpstr>CME Credit was only approved for the Live Teams meeting</vt:lpstr>
      <vt:lpstr>Reflection &amp; Safety Story</vt:lpstr>
      <vt:lpstr>Safety Story</vt:lpstr>
      <vt:lpstr>Current Regional Covid-19 Census</vt:lpstr>
      <vt:lpstr>PowerPoint Presentation</vt:lpstr>
      <vt:lpstr>COVID+ HOSPITALIZATIONS BY TSA ID</vt:lpstr>
      <vt:lpstr>COVID+ HOSPITALIZATIONS BY TSA ID</vt:lpstr>
      <vt:lpstr>DSHS – RAC Meeting</vt:lpstr>
      <vt:lpstr>Regional</vt:lpstr>
      <vt:lpstr>STATE</vt:lpstr>
      <vt:lpstr>Lubbock This Morning</vt:lpstr>
      <vt:lpstr>PUI/Confirmed cases-hospitalized</vt:lpstr>
      <vt:lpstr>PUI/Confirmed  cases-hospitalized</vt:lpstr>
      <vt:lpstr>Surge Plan</vt:lpstr>
      <vt:lpstr>CENSUS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POSITIVES Age Distribution </vt:lpstr>
      <vt:lpstr>TX/NM Region Weekly Procedures (YOY)</vt:lpstr>
      <vt:lpstr>Caregiver  Update</vt:lpstr>
      <vt:lpstr>PowerPoint Presentation</vt:lpstr>
      <vt:lpstr>PowerPoint Presentation</vt:lpstr>
      <vt:lpstr>Covid-19 Testing</vt:lpstr>
      <vt:lpstr>PowerPoint Presentation</vt:lpstr>
      <vt:lpstr>TESTING</vt:lpstr>
      <vt:lpstr>PowerPoint Presentation</vt:lpstr>
      <vt:lpstr>Clarification on Testing</vt:lpstr>
      <vt:lpstr>Pre-op Testing of Asymptomatic Patients</vt:lpstr>
      <vt:lpstr>PowerPoint Presentation</vt:lpstr>
      <vt:lpstr>Testing our Heroes</vt:lpstr>
      <vt:lpstr>PowerPoint Presentation</vt:lpstr>
      <vt:lpstr>PowerPoint Presentation</vt:lpstr>
      <vt:lpstr>PowerPoint Presentation</vt:lpstr>
      <vt:lpstr>Pharmacy Update</vt:lpstr>
      <vt:lpstr>Remdesivir Inventory</vt:lpstr>
      <vt:lpstr>PSJH Formulary Recommendation</vt:lpstr>
      <vt:lpstr>PSJH AMS COVID-19 Subgroup</vt:lpstr>
      <vt:lpstr>Communications Update</vt:lpstr>
      <vt:lpstr>ASK  IP</vt:lpstr>
      <vt:lpstr>COVID-19   LUCIDOC--&gt;   CHS COVID</vt:lpstr>
      <vt:lpstr>LUCIDOC  CHS COVID</vt:lpstr>
      <vt:lpstr>October  Face Shield when with patient care </vt:lpstr>
      <vt:lpstr> How do masks help prevent the spread of COVID?</vt:lpstr>
      <vt:lpstr>Are you wearing your mask correctly in all encounters  at work</vt:lpstr>
      <vt:lpstr>Social distancing while eating No mask</vt:lpstr>
      <vt:lpstr>Infection Preventionist On Call   (806) 252-1762 </vt:lpstr>
      <vt:lpstr>Texas Demographics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Mexico Demographics</vt:lpstr>
      <vt:lpstr>PowerPoint Presentation</vt:lpstr>
      <vt:lpstr>Special Thanks</vt:lpstr>
      <vt:lpstr>Press Conference Stars!!</vt:lpstr>
      <vt:lpstr>PowerPoint Presentation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Rhyne, Craig D</cp:lastModifiedBy>
  <cp:revision>611</cp:revision>
  <cp:lastPrinted>2020-10-16T15:04:20Z</cp:lastPrinted>
  <dcterms:created xsi:type="dcterms:W3CDTF">2020-04-06T15:45:06Z</dcterms:created>
  <dcterms:modified xsi:type="dcterms:W3CDTF">2020-10-30T16:44:47Z</dcterms:modified>
</cp:coreProperties>
</file>