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74" r:id="rId7"/>
    <p:sldMasterId id="2147483790" r:id="rId8"/>
    <p:sldMasterId id="2147483803" r:id="rId9"/>
  </p:sldMasterIdLst>
  <p:notesMasterIdLst>
    <p:notesMasterId r:id="rId93"/>
  </p:notesMasterIdLst>
  <p:sldIdLst>
    <p:sldId id="256" r:id="rId10"/>
    <p:sldId id="257" r:id="rId11"/>
    <p:sldId id="266" r:id="rId12"/>
    <p:sldId id="260" r:id="rId13"/>
    <p:sldId id="263" r:id="rId14"/>
    <p:sldId id="2942" r:id="rId15"/>
    <p:sldId id="277" r:id="rId16"/>
    <p:sldId id="2943" r:id="rId17"/>
    <p:sldId id="2944" r:id="rId18"/>
    <p:sldId id="267" r:id="rId19"/>
    <p:sldId id="271" r:id="rId20"/>
    <p:sldId id="2945" r:id="rId21"/>
    <p:sldId id="272" r:id="rId22"/>
    <p:sldId id="268" r:id="rId23"/>
    <p:sldId id="273" r:id="rId24"/>
    <p:sldId id="276" r:id="rId25"/>
    <p:sldId id="275" r:id="rId26"/>
    <p:sldId id="1792" r:id="rId27"/>
    <p:sldId id="308" r:id="rId28"/>
    <p:sldId id="2947" r:id="rId29"/>
    <p:sldId id="10768" r:id="rId30"/>
    <p:sldId id="10769" r:id="rId31"/>
    <p:sldId id="10770" r:id="rId32"/>
    <p:sldId id="10771" r:id="rId33"/>
    <p:sldId id="296" r:id="rId34"/>
    <p:sldId id="10772" r:id="rId35"/>
    <p:sldId id="815" r:id="rId36"/>
    <p:sldId id="479" r:id="rId37"/>
    <p:sldId id="10773" r:id="rId38"/>
    <p:sldId id="10774" r:id="rId39"/>
    <p:sldId id="418" r:id="rId40"/>
    <p:sldId id="2953" r:id="rId41"/>
    <p:sldId id="2954" r:id="rId42"/>
    <p:sldId id="264" r:id="rId43"/>
    <p:sldId id="366" r:id="rId44"/>
    <p:sldId id="1728" r:id="rId45"/>
    <p:sldId id="270" r:id="rId46"/>
    <p:sldId id="2891" r:id="rId47"/>
    <p:sldId id="515" r:id="rId48"/>
    <p:sldId id="2950" r:id="rId49"/>
    <p:sldId id="10775" r:id="rId50"/>
    <p:sldId id="2914" r:id="rId51"/>
    <p:sldId id="797" r:id="rId52"/>
    <p:sldId id="408" r:id="rId53"/>
    <p:sldId id="2951" r:id="rId54"/>
    <p:sldId id="814" r:id="rId55"/>
    <p:sldId id="2952" r:id="rId56"/>
    <p:sldId id="10762" r:id="rId57"/>
    <p:sldId id="1888" r:id="rId58"/>
    <p:sldId id="1889" r:id="rId59"/>
    <p:sldId id="1891" r:id="rId60"/>
    <p:sldId id="1892" r:id="rId61"/>
    <p:sldId id="1890" r:id="rId62"/>
    <p:sldId id="1895" r:id="rId63"/>
    <p:sldId id="1900" r:id="rId64"/>
    <p:sldId id="1896" r:id="rId65"/>
    <p:sldId id="1897" r:id="rId66"/>
    <p:sldId id="1898" r:id="rId67"/>
    <p:sldId id="1901" r:id="rId68"/>
    <p:sldId id="1894" r:id="rId69"/>
    <p:sldId id="1893" r:id="rId70"/>
    <p:sldId id="2892" r:id="rId71"/>
    <p:sldId id="2925" r:id="rId72"/>
    <p:sldId id="10766" r:id="rId73"/>
    <p:sldId id="409" r:id="rId74"/>
    <p:sldId id="2149" r:id="rId75"/>
    <p:sldId id="2896" r:id="rId76"/>
    <p:sldId id="2897" r:id="rId77"/>
    <p:sldId id="2898" r:id="rId78"/>
    <p:sldId id="10763" r:id="rId79"/>
    <p:sldId id="10764" r:id="rId80"/>
    <p:sldId id="10765" r:id="rId81"/>
    <p:sldId id="2885" r:id="rId82"/>
    <p:sldId id="779" r:id="rId83"/>
    <p:sldId id="759" r:id="rId84"/>
    <p:sldId id="2946" r:id="rId85"/>
    <p:sldId id="10761" r:id="rId86"/>
    <p:sldId id="10727" r:id="rId87"/>
    <p:sldId id="2928" r:id="rId88"/>
    <p:sldId id="2915" r:id="rId89"/>
    <p:sldId id="2916" r:id="rId90"/>
    <p:sldId id="269" r:id="rId91"/>
    <p:sldId id="2123" r:id="rId9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38D4D"/>
    <a:srgbClr val="339933"/>
    <a:srgbClr val="D01F29"/>
    <a:srgbClr val="E936E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1841" autoAdjust="0"/>
    <p:restoredTop sz="94541" autoAdjust="0"/>
  </p:normalViewPr>
  <p:slideViewPr>
    <p:cSldViewPr snapToGrid="0">
      <p:cViewPr varScale="1">
        <p:scale>
          <a:sx n="68" d="100"/>
          <a:sy n="68" d="100"/>
        </p:scale>
        <p:origin x="216" y="2808"/>
      </p:cViewPr>
      <p:guideLst>
        <p:guide orient="horz" pos="2160"/>
        <p:guide pos="3840"/>
      </p:guideLst>
    </p:cSldViewPr>
  </p:slideViewPr>
  <p:notesTextViewPr>
    <p:cViewPr>
      <p:scale>
        <a:sx n="1" d="1"/>
        <a:sy n="1" d="1"/>
      </p:scale>
      <p:origin x="0" y="0"/>
    </p:cViewPr>
  </p:notesTextViewPr>
  <p:sorterViewPr>
    <p:cViewPr>
      <p:scale>
        <a:sx n="95" d="100"/>
        <a:sy n="95"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10/8/20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42</a:t>
            </a:fld>
            <a:endParaRPr lang="en-US"/>
          </a:p>
        </p:txBody>
      </p:sp>
    </p:spTree>
    <p:extLst>
      <p:ext uri="{BB962C8B-B14F-4D97-AF65-F5344CB8AC3E}">
        <p14:creationId xmlns:p14="http://schemas.microsoft.com/office/powerpoint/2010/main" val="255228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43</a:t>
            </a:fld>
            <a:endParaRPr lang="en-US"/>
          </a:p>
        </p:txBody>
      </p:sp>
    </p:spTree>
    <p:extLst>
      <p:ext uri="{BB962C8B-B14F-4D97-AF65-F5344CB8AC3E}">
        <p14:creationId xmlns:p14="http://schemas.microsoft.com/office/powerpoint/2010/main" val="289427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919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1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text from NIH guidelines for reference:</a:t>
            </a:r>
          </a:p>
          <a:p>
            <a:r>
              <a:rPr lang="en-US" sz="1200" b="0" i="0" kern="1200" dirty="0">
                <a:solidFill>
                  <a:schemeClr val="tx1"/>
                </a:solidFill>
                <a:effectLst/>
                <a:latin typeface="+mn-lt"/>
                <a:ea typeface="+mn-ea"/>
                <a:cs typeface="+mn-cs"/>
              </a:rPr>
              <a:t>Both beneficial and deleterious clinical outcomes have been reported with use of corticosteroids (mostly prednisone or methylprednisolone) in patients with other pulmonary infections. In patients with </a:t>
            </a:r>
            <a:r>
              <a:rPr lang="en-US" sz="1200" b="0" i="1" kern="1200" dirty="0">
                <a:solidFill>
                  <a:schemeClr val="tx1"/>
                </a:solidFill>
                <a:effectLst/>
                <a:latin typeface="+mn-lt"/>
                <a:ea typeface="+mn-ea"/>
                <a:cs typeface="+mn-cs"/>
              </a:rPr>
              <a:t>Pneumocystis </a:t>
            </a:r>
            <a:r>
              <a:rPr lang="en-US" sz="1200" b="0" i="1" kern="1200" dirty="0" err="1">
                <a:solidFill>
                  <a:schemeClr val="tx1"/>
                </a:solidFill>
                <a:effectLst/>
                <a:latin typeface="+mn-lt"/>
                <a:ea typeface="+mn-ea"/>
                <a:cs typeface="+mn-cs"/>
              </a:rPr>
              <a:t>jirovecii</a:t>
            </a:r>
            <a:r>
              <a:rPr lang="en-US" sz="1200" b="0" i="0" kern="1200" dirty="0">
                <a:solidFill>
                  <a:schemeClr val="tx1"/>
                </a:solidFill>
                <a:effectLst/>
                <a:latin typeface="+mn-lt"/>
                <a:ea typeface="+mn-ea"/>
                <a:cs typeface="+mn-cs"/>
              </a:rPr>
              <a:t> pneumonia and hypoxia, prednisone therapy reduced the risk of death;</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however, in outbreaks of other novel coronavirus infections (i.e., Middle East respiratory syndrome [MERS] and severe acute respiratory syndrome [SARS]), corticosteroid therapy was associated with delayed virus clearance.</a:t>
            </a:r>
            <a:r>
              <a:rPr lang="en-US" sz="1200" b="0" i="0" kern="1200" baseline="30000" dirty="0">
                <a:solidFill>
                  <a:schemeClr val="tx1"/>
                </a:solidFill>
                <a:effectLst/>
                <a:latin typeface="+mn-lt"/>
                <a:ea typeface="+mn-ea"/>
                <a:cs typeface="+mn-cs"/>
              </a:rPr>
              <a:t>3,4</a:t>
            </a:r>
            <a:r>
              <a:rPr lang="en-US" sz="1200" b="0" i="0" kern="1200" dirty="0">
                <a:solidFill>
                  <a:schemeClr val="tx1"/>
                </a:solidFill>
                <a:effectLst/>
                <a:latin typeface="+mn-lt"/>
                <a:ea typeface="+mn-ea"/>
                <a:cs typeface="+mn-cs"/>
              </a:rPr>
              <a:t> In severe pneumonia caused by influenza viruses, corticosteroid therapy appears to result in worse clinical outcomes, including secondary bacterial infection and death.</a:t>
            </a:r>
            <a:r>
              <a:rPr lang="en-US" sz="1200" b="0" i="0" kern="1200" baseline="30000" dirty="0">
                <a:solidFill>
                  <a:schemeClr val="tx1"/>
                </a:solidFill>
                <a:effectLst/>
                <a:latin typeface="+mn-lt"/>
                <a:ea typeface="+mn-ea"/>
                <a:cs typeface="+mn-cs"/>
              </a:rPr>
              <a:t>5</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Corticosteroids have been studied in critically ill patients with acute respiratory distress syndrome (ARDS) with conflicting results.</a:t>
            </a:r>
            <a:r>
              <a:rPr lang="en-US" sz="1200" b="0" i="0" kern="1200" baseline="30000" dirty="0">
                <a:solidFill>
                  <a:schemeClr val="tx1"/>
                </a:solidFill>
                <a:effectLst/>
                <a:latin typeface="+mn-lt"/>
                <a:ea typeface="+mn-ea"/>
                <a:cs typeface="+mn-cs"/>
              </a:rPr>
              <a:t>6-8</a:t>
            </a:r>
            <a:r>
              <a:rPr lang="en-US" sz="1200" b="0" i="0" kern="1200" dirty="0">
                <a:solidFill>
                  <a:schemeClr val="tx1"/>
                </a:solidFill>
                <a:effectLst/>
                <a:latin typeface="+mn-lt"/>
                <a:ea typeface="+mn-ea"/>
                <a:cs typeface="+mn-cs"/>
              </a:rPr>
              <a:t> Seven randomized, controlled trials that included 851 patients evaluated use of corticosteroids in patients with ARDS.</a:t>
            </a:r>
            <a:r>
              <a:rPr lang="en-US" sz="1200" b="0" i="0" kern="1200" baseline="30000" dirty="0">
                <a:solidFill>
                  <a:schemeClr val="tx1"/>
                </a:solidFill>
                <a:effectLst/>
                <a:latin typeface="+mn-lt"/>
                <a:ea typeface="+mn-ea"/>
                <a:cs typeface="+mn-cs"/>
              </a:rPr>
              <a:t>7-13</a:t>
            </a:r>
            <a:r>
              <a:rPr lang="en-US" sz="1200" b="0" i="0" kern="1200" dirty="0">
                <a:solidFill>
                  <a:schemeClr val="tx1"/>
                </a:solidFill>
                <a:effectLst/>
                <a:latin typeface="+mn-lt"/>
                <a:ea typeface="+mn-ea"/>
                <a:cs typeface="+mn-cs"/>
              </a:rPr>
              <a:t> A meta-analysis of these trial results demonstrated that, compared with placebo, corticosteroid therapy reduced the risk of all-cause mortality (risk ratio 0.75; 95% CI, 0.59–0.95) and duration of mechanical ventilation (mean difference, -4.93 days; 95% CI, -7.81 to -2.06 days).</a:t>
            </a:r>
            <a:r>
              <a:rPr lang="en-US" sz="1200" b="0" i="0" kern="1200" baseline="30000" dirty="0">
                <a:solidFill>
                  <a:schemeClr val="tx1"/>
                </a:solidFill>
                <a:effectLst/>
                <a:latin typeface="+mn-lt"/>
                <a:ea typeface="+mn-ea"/>
                <a:cs typeface="+mn-cs"/>
              </a:rPr>
              <a:t>14,15</a:t>
            </a:r>
            <a:endParaRPr lang="en-US" sz="1200" b="0" i="0" kern="1200" dirty="0">
              <a:solidFill>
                <a:schemeClr val="tx1"/>
              </a:solidFill>
              <a:effectLst/>
              <a:latin typeface="+mn-lt"/>
              <a:ea typeface="+mn-ea"/>
              <a:cs typeface="+mn-cs"/>
            </a:endParaRPr>
          </a:p>
          <a:p>
            <a:endParaRPr lang="en-US" dirty="0"/>
          </a:p>
          <a:p>
            <a:r>
              <a:rPr lang="en-US" sz="1200" b="0" i="0" kern="1200" dirty="0">
                <a:solidFill>
                  <a:schemeClr val="tx1"/>
                </a:solidFill>
                <a:effectLst/>
                <a:latin typeface="+mn-lt"/>
                <a:ea typeface="+mn-ea"/>
                <a:cs typeface="+mn-cs"/>
              </a:rPr>
              <a:t>Whether use of other corticosteroids (e.g., prednisone, methylprednisolone, hydrocortisone) for the treatment of COVID-19 provides the same benefit as dexamethasone is unclear. The total daily dose equivalencies for these drugs to dexamethasone 6 mg (oral or intravenous [IV])</a:t>
            </a:r>
            <a:r>
              <a:rPr lang="en-US" sz="1200" b="0" i="0" kern="1200" baseline="30000" dirty="0">
                <a:solidFill>
                  <a:schemeClr val="tx1"/>
                </a:solidFill>
                <a:effectLst/>
                <a:latin typeface="+mn-lt"/>
                <a:ea typeface="+mn-ea"/>
                <a:cs typeface="+mn-cs"/>
              </a:rPr>
              <a:t>20</a:t>
            </a:r>
            <a:r>
              <a:rPr lang="en-US" sz="1200" b="0" i="0" kern="1200" dirty="0">
                <a:solidFill>
                  <a:schemeClr val="tx1"/>
                </a:solidFill>
                <a:effectLst/>
                <a:latin typeface="+mn-lt"/>
                <a:ea typeface="+mn-ea"/>
                <a:cs typeface="+mn-cs"/>
              </a:rPr>
              <a:t> are:</a:t>
            </a:r>
          </a:p>
          <a:p>
            <a:pPr lvl="1"/>
            <a:r>
              <a:rPr lang="en-US" sz="1200" b="0" i="0" kern="1200" dirty="0">
                <a:solidFill>
                  <a:schemeClr val="tx1"/>
                </a:solidFill>
                <a:effectLst/>
                <a:latin typeface="+mn-lt"/>
                <a:ea typeface="+mn-ea"/>
                <a:cs typeface="+mn-cs"/>
              </a:rPr>
              <a:t>Prednisone 40 mg</a:t>
            </a:r>
          </a:p>
          <a:p>
            <a:pPr lvl="1"/>
            <a:r>
              <a:rPr lang="en-US" sz="1200" b="0" i="0" kern="1200" dirty="0">
                <a:solidFill>
                  <a:schemeClr val="tx1"/>
                </a:solidFill>
                <a:effectLst/>
                <a:latin typeface="+mn-lt"/>
                <a:ea typeface="+mn-ea"/>
                <a:cs typeface="+mn-cs"/>
              </a:rPr>
              <a:t>Methylprednisolone 32 mg</a:t>
            </a:r>
          </a:p>
          <a:p>
            <a:pPr lvl="1"/>
            <a:r>
              <a:rPr lang="en-US" sz="1200" b="0" i="0" kern="1200" dirty="0">
                <a:solidFill>
                  <a:schemeClr val="tx1"/>
                </a:solidFill>
                <a:effectLst/>
                <a:latin typeface="+mn-lt"/>
                <a:ea typeface="+mn-ea"/>
                <a:cs typeface="+mn-cs"/>
              </a:rPr>
              <a:t>Hydrocortisone 160 mg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87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1" kern="1200" dirty="0">
                <a:solidFill>
                  <a:schemeClr val="tx1"/>
                </a:solidFill>
                <a:effectLst/>
                <a:latin typeface="+mn-lt"/>
                <a:ea typeface="+mn-ea"/>
                <a:cs typeface="+mn-cs"/>
              </a:rPr>
              <a:t>Wu C,</a:t>
            </a:r>
            <a:r>
              <a:rPr lang="sv-SE" sz="1200" b="0" i="1" kern="1200" baseline="0" dirty="0">
                <a:solidFill>
                  <a:schemeClr val="tx1"/>
                </a:solidFill>
                <a:effectLst/>
                <a:latin typeface="+mn-lt"/>
                <a:ea typeface="+mn-ea"/>
                <a:cs typeface="+mn-cs"/>
              </a:rPr>
              <a:t> et al. </a:t>
            </a:r>
            <a:r>
              <a:rPr lang="sv-SE" sz="1200" b="0" i="1" kern="1200" dirty="0">
                <a:solidFill>
                  <a:schemeClr val="tx1"/>
                </a:solidFill>
                <a:effectLst/>
                <a:latin typeface="+mn-lt"/>
                <a:ea typeface="+mn-ea"/>
                <a:cs typeface="+mn-cs"/>
              </a:rPr>
              <a:t>JAMA Intern Med. </a:t>
            </a:r>
            <a:r>
              <a:rPr lang="sv-SE" sz="1200" b="0" i="0" kern="1200" dirty="0">
                <a:solidFill>
                  <a:schemeClr val="tx1"/>
                </a:solidFill>
                <a:effectLst/>
                <a:latin typeface="+mn-lt"/>
                <a:ea typeface="+mn-ea"/>
                <a:cs typeface="+mn-cs"/>
              </a:rPr>
              <a:t>2020;180(7):934-943. 201 patients,</a:t>
            </a:r>
            <a:r>
              <a:rPr lang="sv-SE" sz="1200" b="0" i="0" kern="1200" baseline="0" dirty="0">
                <a:solidFill>
                  <a:schemeClr val="tx1"/>
                </a:solidFill>
                <a:effectLst/>
                <a:latin typeface="+mn-lt"/>
                <a:ea typeface="+mn-ea"/>
                <a:cs typeface="+mn-cs"/>
              </a:rPr>
              <a:t> of which 84 developed ARDS</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Evaluated </a:t>
            </a:r>
            <a:r>
              <a:rPr lang="en-US" baseline="0" dirty="0"/>
              <a:t>clinical characteristics associated with the development of acute respiratory distress syndrome (ARDS) and progression from ARDS to death. </a:t>
            </a:r>
            <a:r>
              <a:rPr lang="en-US" sz="1200" b="0" i="0" kern="1200" dirty="0">
                <a:solidFill>
                  <a:schemeClr val="tx1"/>
                </a:solidFill>
                <a:effectLst/>
                <a:latin typeface="+mn-lt"/>
                <a:ea typeface="+mn-ea"/>
                <a:cs typeface="+mn-cs"/>
              </a:rPr>
              <a:t>Among patients with ARDS, treatment with methylprednisolone decreased the risk of death (HR, 0.38; 95% CI, 0.20-0.72)</a:t>
            </a:r>
          </a:p>
          <a:p>
            <a:endParaRPr lang="en-US" sz="1200" b="0" i="0" kern="1200" dirty="0">
              <a:solidFill>
                <a:schemeClr val="tx1"/>
              </a:solidFill>
              <a:effectLst/>
              <a:latin typeface="+mn-lt"/>
              <a:ea typeface="+mn-ea"/>
              <a:cs typeface="+mn-cs"/>
            </a:endParaRPr>
          </a:p>
          <a:p>
            <a:r>
              <a:rPr lang="en-US" dirty="0"/>
              <a:t>Lu X, et</a:t>
            </a:r>
            <a:r>
              <a:rPr lang="en-US" baseline="0" dirty="0"/>
              <a:t> al. </a:t>
            </a:r>
            <a:r>
              <a:rPr lang="en-US" baseline="0" dirty="0" err="1"/>
              <a:t>Crit</a:t>
            </a:r>
            <a:r>
              <a:rPr lang="en-US" baseline="0" dirty="0"/>
              <a:t> Care 2020 open access.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djusted for differences in baseline characteristics by propensity score. Multivariate logistic regression revealed corticosteroid treatment was not associated with reduced 28-day mortality.</a:t>
            </a:r>
            <a:r>
              <a:rPr lang="en-US" sz="1200" b="0" i="0" kern="1200" baseline="0" dirty="0">
                <a:solidFill>
                  <a:schemeClr val="tx1"/>
                </a:solidFill>
                <a:effectLst/>
                <a:latin typeface="+mn-lt"/>
                <a:ea typeface="+mn-ea"/>
                <a:cs typeface="+mn-cs"/>
              </a:rPr>
              <a:t> Additionally, higher doses were associated with more death (</a:t>
            </a:r>
            <a:r>
              <a:rPr lang="en-US" sz="1200" b="0" i="0" kern="1200" dirty="0">
                <a:solidFill>
                  <a:schemeClr val="tx1"/>
                </a:solidFill>
                <a:effectLst/>
                <a:latin typeface="+mn-lt"/>
                <a:ea typeface="+mn-ea"/>
                <a:cs typeface="+mn-cs"/>
              </a:rPr>
              <a:t>every 10-mg increase in dosage was associated with additional 4% mortality risk)</a:t>
            </a:r>
          </a:p>
          <a:p>
            <a:endParaRPr lang="en-US" sz="1200" b="0" i="0" kern="1200" dirty="0">
              <a:solidFill>
                <a:schemeClr val="tx1"/>
              </a:solidFill>
              <a:effectLst/>
              <a:latin typeface="+mn-lt"/>
              <a:ea typeface="+mn-ea"/>
              <a:cs typeface="+mn-cs"/>
            </a:endParaRPr>
          </a:p>
          <a:p>
            <a:r>
              <a:rPr lang="en-US" dirty="0"/>
              <a:t>Wu</a:t>
            </a:r>
            <a:r>
              <a:rPr lang="en-US" baseline="0" dirty="0"/>
              <a:t> J et al. J </a:t>
            </a:r>
            <a:r>
              <a:rPr lang="en-US" baseline="0" dirty="0" err="1"/>
              <a:t>Clin</a:t>
            </a:r>
            <a:r>
              <a:rPr lang="en-US" baseline="0" dirty="0"/>
              <a:t> </a:t>
            </a:r>
            <a:r>
              <a:rPr lang="en-US" baseline="0" dirty="0" err="1"/>
              <a:t>Endocrinol</a:t>
            </a:r>
            <a:r>
              <a:rPr lang="en-US" baseline="0" dirty="0"/>
              <a:t> </a:t>
            </a:r>
            <a:r>
              <a:rPr lang="en-US" baseline="0" dirty="0" err="1"/>
              <a:t>Metab</a:t>
            </a:r>
            <a:r>
              <a:rPr lang="en-US" baseline="0" dirty="0"/>
              <a:t>. 2020 Sep 3. </a:t>
            </a:r>
            <a:r>
              <a:rPr lang="en-US" sz="1200" b="0" i="0" kern="1200" dirty="0">
                <a:solidFill>
                  <a:schemeClr val="tx1"/>
                </a:solidFill>
                <a:effectLst/>
                <a:latin typeface="+mn-lt"/>
                <a:ea typeface="+mn-ea"/>
                <a:cs typeface="+mn-cs"/>
              </a:rPr>
              <a:t>Compared to non-corticosteroid group, systemic corticosteroid use was not associated with beneficial effect in reducing in-hospital mortality in both severe cases (HR=1.77, 95% CI: 1.08-2.89, p=0.023), and critical cases (HR=2.07, 95% CI: 1.08-3.98, p=0.028)</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21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Cruz et al. </a:t>
            </a:r>
            <a:r>
              <a:rPr lang="en-US" sz="1200" b="0" i="0" kern="1200" dirty="0">
                <a:solidFill>
                  <a:schemeClr val="tx1"/>
                </a:solidFill>
                <a:effectLst/>
                <a:latin typeface="+mn-lt"/>
                <a:ea typeface="+mn-ea"/>
                <a:cs typeface="+mn-cs"/>
              </a:rPr>
              <a:t>In-hospital mortality was lower in patients treated with steroids than in controls (13.9% [55/396] versus 23.9% [16/67]; hazard ratio [HR], 0.51 [95% confidence interval, 0.27 to 0.96];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0.044). </a:t>
            </a:r>
          </a:p>
          <a:p>
            <a:endParaRPr lang="en-US" dirty="0"/>
          </a:p>
          <a:p>
            <a:r>
              <a:rPr lang="en-US" dirty="0"/>
              <a:t>Nelson et al. </a:t>
            </a:r>
            <a:r>
              <a:rPr lang="en-US" sz="1200" b="0" i="0" kern="1200" dirty="0">
                <a:solidFill>
                  <a:schemeClr val="tx1"/>
                </a:solidFill>
                <a:effectLst/>
                <a:latin typeface="+mn-lt"/>
                <a:ea typeface="+mn-ea"/>
                <a:cs typeface="+mn-cs"/>
              </a:rPr>
              <a:t>Mean ventilator-free days were significantly higher in patients treated with methylprednisolone (6.21 ± 7.45 vs 3.14 ± 6.22;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 = .044). The probability of </a:t>
            </a:r>
            <a:r>
              <a:rPr lang="en-US" sz="1200" b="0" i="0" kern="1200" dirty="0" err="1">
                <a:solidFill>
                  <a:schemeClr val="tx1"/>
                </a:solidFill>
                <a:effectLst/>
                <a:latin typeface="+mn-lt"/>
                <a:ea typeface="+mn-ea"/>
                <a:cs typeface="+mn-cs"/>
              </a:rPr>
              <a:t>extubation</a:t>
            </a:r>
            <a:r>
              <a:rPr lang="en-US" sz="1200" b="0" i="0" kern="1200" dirty="0">
                <a:solidFill>
                  <a:schemeClr val="tx1"/>
                </a:solidFill>
                <a:effectLst/>
                <a:latin typeface="+mn-lt"/>
                <a:ea typeface="+mn-ea"/>
                <a:cs typeface="+mn-cs"/>
              </a:rPr>
              <a:t> was also increased in patients receiving methylprednisolone (45% vs 21%;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 = .021), and there were no significant differences in mortality (19% vs 36%;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 = .087). In a multivariable linear regression analysis, only methylprednisolone use was associated with a higher number of ventilator-free days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 = .045). </a:t>
            </a:r>
            <a:endParaRPr lang="en-US" dirty="0"/>
          </a:p>
          <a:p>
            <a:r>
              <a:rPr lang="en-US" sz="1200" b="0" i="0" kern="1200" dirty="0">
                <a:solidFill>
                  <a:schemeClr val="tx1"/>
                </a:solidFill>
                <a:effectLst/>
                <a:latin typeface="+mn-lt"/>
                <a:ea typeface="+mn-ea"/>
                <a:cs typeface="+mn-cs"/>
              </a:rPr>
              <a:t>time to steroid treatment from symptom onset varied</a:t>
            </a:r>
            <a:r>
              <a:rPr lang="en-US" sz="1200" b="0" i="0" kern="1200" baseline="0" dirty="0">
                <a:solidFill>
                  <a:schemeClr val="tx1"/>
                </a:solidFill>
                <a:effectLst/>
                <a:latin typeface="+mn-lt"/>
                <a:ea typeface="+mn-ea"/>
                <a:cs typeface="+mn-cs"/>
              </a:rPr>
              <a:t> among all studies. Mortality lower, but not significant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4576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efficacy of glucocorticoids in COVID-19 is unclear. This study was designed to determine whether systemic glucocorticoid treatment in COVID-19 patients is associated with reduced mortality or mechanical ventilation. This observational study included 1,806 hospitalized COVID-19 patients; 140 were treated with glucocorticoids within 48 hours of admission. Early use of glucocorticoids was not associated with mortality or mechanical ventilation. However, glucocorticoid treatment of patients with initial C-reactive protein (CRP) ≥20 mg/</a:t>
            </a:r>
            <a:r>
              <a:rPr lang="en-US" sz="1200" b="0" i="0" kern="1200" dirty="0" err="1">
                <a:solidFill>
                  <a:schemeClr val="tx1"/>
                </a:solidFill>
                <a:effectLst/>
                <a:latin typeface="+mn-lt"/>
                <a:ea typeface="+mn-ea"/>
                <a:cs typeface="+mn-cs"/>
              </a:rPr>
              <a:t>dL</a:t>
            </a:r>
            <a:r>
              <a:rPr lang="en-US" sz="1200" b="0" i="0" kern="1200" dirty="0">
                <a:solidFill>
                  <a:schemeClr val="tx1"/>
                </a:solidFill>
                <a:effectLst/>
                <a:latin typeface="+mn-lt"/>
                <a:ea typeface="+mn-ea"/>
                <a:cs typeface="+mn-cs"/>
              </a:rPr>
              <a:t> was associated with significantly reduced risk of mortality or mechanical ventilation (odds ratio, 0.23; 95% CI, 0.08-0.70), while glucocorticoid treatment of patients with CRP &lt;10 mg/</a:t>
            </a:r>
            <a:r>
              <a:rPr lang="en-US" sz="1200" b="0" i="0" kern="1200" dirty="0" err="1">
                <a:solidFill>
                  <a:schemeClr val="tx1"/>
                </a:solidFill>
                <a:effectLst/>
                <a:latin typeface="+mn-lt"/>
                <a:ea typeface="+mn-ea"/>
                <a:cs typeface="+mn-cs"/>
              </a:rPr>
              <a:t>dL</a:t>
            </a:r>
            <a:r>
              <a:rPr lang="en-US" sz="1200" b="0" i="0" kern="1200" dirty="0">
                <a:solidFill>
                  <a:schemeClr val="tx1"/>
                </a:solidFill>
                <a:effectLst/>
                <a:latin typeface="+mn-lt"/>
                <a:ea typeface="+mn-ea"/>
                <a:cs typeface="+mn-cs"/>
              </a:rPr>
              <a:t> was associated with significantly increased risk of mortality or mechanical ventilation (OR, 2.64; 95% CI, 1.39-5.03). Whether glucocorticoid treatment is associated with changes in mortality or mechanical ventilation in patients with high or low CRP needs study in prospective, randomized clinical trials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1307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Overall, 482 patients (22.9%) in the dexamethasone group and 1110 patients (25.7%) in the usual care group died within 28 days after randomization (age-adjusted rate ratio, 0.83; 95% confidence interval [CI], 0.75 to 0.93; P&lt;0.001). The proportional and absolute between-group differences in mortality varied considerably according to the level of respiratory support that the patients were receiving at the time of randomization. In the dexamethasone group, the incidence of death was lower than that in the usual care group among patients receiving invasive mechanical ventilation (29.3% vs. 41.4%; rate ratio, 0.64; 95% CI, 0.51 to 0.81) and among those receiving oxygen without invasive mechanical ventilation (23.3% vs. 26.2%; rate ratio, 0.82; 95% CI, 0.72 to 0.94) but not among those who were receiving no respiratory support at randomization (17.8% vs. 14.0%; rate ratio, 1.19; 95% CI, 0.91 to 1.55).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847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9/2/2020 JAMA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Association Between Corticosteroids and 28-Day All-Cause Mortality in Each Trial, Overall, and According to Corticosteroid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DrugThe</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area of the data marker for each trial is proportional to its weight in the fixed-effect meta-analysis. The Randomized Evaluation of COVID-19 Therapy (RECOVERY) trial result is for patients who were receiving invasive mechanical ventilation at randomization. CAPE COVID indicates Community-Acquired Pneumonia: Evaluation of Corticosteroids in Coronavirus Disease;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CoDEX</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COVID-19 Dexamethasone; COVID STEROID, Hydrocortisone for COVID-19 and Severe Hypoxia; DEXA-COVID 19, Efficacy of Dexamethasone Treatment for Patients With ARDS Caused by COVID-19; REMAP-CAP, Randomized, Embedded, Multifactorial Adaptive Platform Trial for Community-Acquired Pneumonia; Steroids-SARI, Glucocorticoid Therapy for COVID-19 Critically Ill Patients With Severe Acute Respiratory Failure.
</a:t>
            </a:r>
            <a:r>
              <a:rPr lang="en-US" sz="1200" baseline="300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a</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The</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random-effects analysis estimates both the average and variability of effects across studies. The 95% CI for the average effect (shown here) is wide because there is a small number of studies, some of which have very small sample size. The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prespecified</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primary analysis was the fixed-effect analysis, which should be used to guide clinical interpretation of the results.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50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Metcovid</a:t>
            </a:r>
            <a:endParaRPr lang="en-US" dirty="0"/>
          </a:p>
          <a:p>
            <a:r>
              <a:rPr lang="en-US" dirty="0" err="1"/>
              <a:t>CoDeX</a:t>
            </a:r>
            <a:endParaRPr lang="en-US" dirty="0"/>
          </a:p>
          <a:p>
            <a:r>
              <a:rPr lang="en-US" dirty="0"/>
              <a:t>REDMAP CAP</a:t>
            </a:r>
          </a:p>
          <a:p>
            <a:r>
              <a:rPr lang="en-US" dirty="0"/>
              <a:t>CAPE COVID</a:t>
            </a:r>
          </a:p>
          <a:p>
            <a:r>
              <a:rPr lang="en-US" dirty="0" err="1"/>
              <a:t>Metaanalysis</a:t>
            </a:r>
            <a:r>
              <a:rPr lang="en-US" baseline="0" dirty="0"/>
              <a:t> in JAMA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586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20</a:t>
            </a:fld>
            <a:endParaRPr lang="en-US"/>
          </a:p>
        </p:txBody>
      </p:sp>
    </p:spTree>
    <p:extLst>
      <p:ext uri="{BB962C8B-B14F-4D97-AF65-F5344CB8AC3E}">
        <p14:creationId xmlns:p14="http://schemas.microsoft.com/office/powerpoint/2010/main" val="372425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25</a:t>
            </a:fld>
            <a:endParaRPr lang="en-US"/>
          </a:p>
        </p:txBody>
      </p:sp>
    </p:spTree>
    <p:extLst>
      <p:ext uri="{BB962C8B-B14F-4D97-AF65-F5344CB8AC3E}">
        <p14:creationId xmlns:p14="http://schemas.microsoft.com/office/powerpoint/2010/main" val="215480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26</a:t>
            </a:fld>
            <a:endParaRPr lang="en-US"/>
          </a:p>
        </p:txBody>
      </p:sp>
    </p:spTree>
    <p:extLst>
      <p:ext uri="{BB962C8B-B14F-4D97-AF65-F5344CB8AC3E}">
        <p14:creationId xmlns:p14="http://schemas.microsoft.com/office/powerpoint/2010/main" val="293689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27</a:t>
            </a:fld>
            <a:endParaRPr lang="en-US"/>
          </a:p>
        </p:txBody>
      </p:sp>
    </p:spTree>
    <p:extLst>
      <p:ext uri="{BB962C8B-B14F-4D97-AF65-F5344CB8AC3E}">
        <p14:creationId xmlns:p14="http://schemas.microsoft.com/office/powerpoint/2010/main" val="386089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39</a:t>
            </a:fld>
            <a:endParaRPr lang="en-US"/>
          </a:p>
        </p:txBody>
      </p:sp>
    </p:spTree>
    <p:extLst>
      <p:ext uri="{BB962C8B-B14F-4D97-AF65-F5344CB8AC3E}">
        <p14:creationId xmlns:p14="http://schemas.microsoft.com/office/powerpoint/2010/main" val="6663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41</a:t>
            </a:fld>
            <a:endParaRPr lang="en-US"/>
          </a:p>
        </p:txBody>
      </p:sp>
    </p:spTree>
    <p:extLst>
      <p:ext uri="{BB962C8B-B14F-4D97-AF65-F5344CB8AC3E}">
        <p14:creationId xmlns:p14="http://schemas.microsoft.com/office/powerpoint/2010/main" val="269079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3160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37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95"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19"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43"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6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9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1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39"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63"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8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1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3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5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83"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dirty="0"/>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Title subhead style, 20pt reg, Georgia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492" y="316599"/>
            <a:ext cx="2182275" cy="379308"/>
          </a:xfrm>
          <a:prstGeom prst="rect">
            <a:avLst/>
          </a:prstGeom>
        </p:spPr>
      </p:pic>
    </p:spTree>
    <p:extLst>
      <p:ext uri="{BB962C8B-B14F-4D97-AF65-F5344CB8AC3E}">
        <p14:creationId xmlns:p14="http://schemas.microsoft.com/office/powerpoint/2010/main" val="857882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4644" y="506253"/>
            <a:ext cx="2182275" cy="379308"/>
          </a:xfrm>
          <a:prstGeom prst="rect">
            <a:avLst/>
          </a:prstGeom>
        </p:spPr>
      </p:pic>
    </p:spTree>
    <p:extLst>
      <p:ext uri="{BB962C8B-B14F-4D97-AF65-F5344CB8AC3E}">
        <p14:creationId xmlns:p14="http://schemas.microsoft.com/office/powerpoint/2010/main" val="1281237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vl1pPr>
          </a:lstStyle>
          <a:p>
            <a:r>
              <a:rPr lang="en-US" dirty="0"/>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vl1pPr>
            <a:lvl2pPr indent="-219451">
              <a:defRPr sz="2400"/>
            </a:lvl2pPr>
            <a:lvl3pPr indent="-195067">
              <a:defRPr sz="2133"/>
            </a:lvl3pPr>
            <a:lvl4pPr indent="-170684">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7173" y="6203240"/>
            <a:ext cx="2125228" cy="374509"/>
          </a:xfrm>
          <a:prstGeom prst="rect">
            <a:avLst/>
          </a:prstGeom>
        </p:spPr>
      </p:pic>
    </p:spTree>
    <p:extLst>
      <p:ext uri="{BB962C8B-B14F-4D97-AF65-F5344CB8AC3E}">
        <p14:creationId xmlns:p14="http://schemas.microsoft.com/office/powerpoint/2010/main" val="3599999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defRPr>
            </a:lvl1pPr>
          </a:lstStyle>
          <a:p>
            <a:r>
              <a:rPr lang="en-US" dirty="0"/>
              <a:t>Title Style, 24pt Arial uppercase, </a:t>
            </a:r>
            <a:br>
              <a:rPr lang="en-US" dirty="0"/>
            </a:br>
            <a:r>
              <a:rPr lang="en-US" dirty="0"/>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 style, 16pt Georgia reg, reversed</a:t>
            </a:r>
          </a:p>
        </p:txBody>
      </p:sp>
    </p:spTree>
    <p:extLst>
      <p:ext uri="{BB962C8B-B14F-4D97-AF65-F5344CB8AC3E}">
        <p14:creationId xmlns:p14="http://schemas.microsoft.com/office/powerpoint/2010/main" val="726781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defRPr>
            </a:lvl1pPr>
          </a:lstStyle>
          <a:p>
            <a:r>
              <a:rPr lang="en-US" dirty="0"/>
              <a:t>Title Style, 24pt Arial uppercase, </a:t>
            </a:r>
            <a:br>
              <a:rPr lang="en-US" dirty="0"/>
            </a:br>
            <a:r>
              <a:rPr lang="en-US" dirty="0"/>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endParaRPr lang="en-US" dirty="0"/>
          </a:p>
        </p:txBody>
      </p:sp>
    </p:spTree>
    <p:extLst>
      <p:ext uri="{BB962C8B-B14F-4D97-AF65-F5344CB8AC3E}">
        <p14:creationId xmlns:p14="http://schemas.microsoft.com/office/powerpoint/2010/main" val="1067190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009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vl1pPr>
          </a:lstStyle>
          <a:p>
            <a:r>
              <a:rPr lang="en-US" dirty="0"/>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 if needed for closing.</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567" y="5944623"/>
            <a:ext cx="2182275" cy="379308"/>
          </a:xfrm>
          <a:prstGeom prst="rect">
            <a:avLst/>
          </a:prstGeom>
        </p:spPr>
      </p:pic>
    </p:spTree>
    <p:extLst>
      <p:ext uri="{BB962C8B-B14F-4D97-AF65-F5344CB8AC3E}">
        <p14:creationId xmlns:p14="http://schemas.microsoft.com/office/powerpoint/2010/main" val="2272194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8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0127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213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5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BDC3-E022-4E0C-A033-5F28B0AD6C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3E6DE-5AF1-4AA3-B463-A42638A5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F6F599-D404-416C-99C7-8858C6A4ADFA}"/>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5" name="Footer Placeholder 4">
            <a:extLst>
              <a:ext uri="{FF2B5EF4-FFF2-40B4-BE49-F238E27FC236}">
                <a16:creationId xmlns:a16="http://schemas.microsoft.com/office/drawing/2014/main" id="{EB6A06FA-66D1-4D96-9319-1F3BA80F3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FAE1C-EB3F-42D0-991A-0E63A1FC6E22}"/>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68326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8F59-0AF6-490E-A8A6-0CC00EF0D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46594-9589-46D7-8EDD-0A1CDA806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7C2BA-39D5-4924-B548-61C201249171}"/>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5" name="Footer Placeholder 4">
            <a:extLst>
              <a:ext uri="{FF2B5EF4-FFF2-40B4-BE49-F238E27FC236}">
                <a16:creationId xmlns:a16="http://schemas.microsoft.com/office/drawing/2014/main" id="{503512C5-63DB-46B0-9EDD-5E06A8D57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14081-32FE-485C-8834-5C0F52C0D9C2}"/>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2338302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71048-2C74-4D3B-B0C0-DD7B401F5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32153E-03BA-46BC-8BD1-AB7D31E2F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82038-CA14-4333-8C40-62A1A33EE4B4}"/>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5" name="Footer Placeholder 4">
            <a:extLst>
              <a:ext uri="{FF2B5EF4-FFF2-40B4-BE49-F238E27FC236}">
                <a16:creationId xmlns:a16="http://schemas.microsoft.com/office/drawing/2014/main" id="{9C870235-4E93-4B6A-875C-C88845D70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573B3-8DDC-48D5-A15C-ACA090E5C6C1}"/>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2284484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15FE-6143-4B34-AB5D-6704A9BD1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B68AF-D936-4878-8170-5D0F70E64E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A62DCC-F1D6-4CC1-8C61-5DAC7AD2FA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8130DF-9E45-4F3E-B82E-639144FE39A5}"/>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6" name="Footer Placeholder 5">
            <a:extLst>
              <a:ext uri="{FF2B5EF4-FFF2-40B4-BE49-F238E27FC236}">
                <a16:creationId xmlns:a16="http://schemas.microsoft.com/office/drawing/2014/main" id="{05830FF8-DB18-48E2-8244-D7A4E229C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09E8F-42A9-4E15-B5BF-9128BDBB4F3C}"/>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1013550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EF05-926B-4267-A6CB-C086FCAF5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58474-EAB9-44E8-99CA-B58F611E9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E8C0E-7C57-4015-A47C-92F0B1083C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BCF5AE-6C0F-4A2D-9B54-F388E36A5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88177-49BF-4E78-822E-5951E1C7C5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31A52F-38F0-4FA4-A692-7B6F8BB26342}"/>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8" name="Footer Placeholder 7">
            <a:extLst>
              <a:ext uri="{FF2B5EF4-FFF2-40B4-BE49-F238E27FC236}">
                <a16:creationId xmlns:a16="http://schemas.microsoft.com/office/drawing/2014/main" id="{E334AC24-22EF-4E15-A229-238CF5AA16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45032D-1980-448F-AE72-3630BF214379}"/>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2925345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D66B-0B27-4AD0-A16A-E5C2E3373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6A393-E049-4CD0-BB24-D96621F9E079}"/>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4" name="Footer Placeholder 3">
            <a:extLst>
              <a:ext uri="{FF2B5EF4-FFF2-40B4-BE49-F238E27FC236}">
                <a16:creationId xmlns:a16="http://schemas.microsoft.com/office/drawing/2014/main" id="{ECDEF489-D0B6-403D-A7CE-E8826BADCB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8203A-E4A3-456C-B112-4C889DDF2728}"/>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3388990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20026-EA19-4DBD-81D6-1FF026F0A249}"/>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3" name="Footer Placeholder 2">
            <a:extLst>
              <a:ext uri="{FF2B5EF4-FFF2-40B4-BE49-F238E27FC236}">
                <a16:creationId xmlns:a16="http://schemas.microsoft.com/office/drawing/2014/main" id="{4AD7C062-CCA3-4A7E-B401-F2E0033C3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46D2F1-33FE-4504-89B1-0FEE0953D772}"/>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1465247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E5B1-F443-4482-B77C-46A7FA674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94778-125F-4762-B2C9-15C6C31A4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9965C-C932-426D-AB0F-ED0A0C845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CC2BF-E90A-43E7-9B31-3BB6A61AF897}"/>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6" name="Footer Placeholder 5">
            <a:extLst>
              <a:ext uri="{FF2B5EF4-FFF2-40B4-BE49-F238E27FC236}">
                <a16:creationId xmlns:a16="http://schemas.microsoft.com/office/drawing/2014/main" id="{71AB224B-6205-4482-BCB1-221F198A9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934778-07B5-417A-8776-B30EF50D03A4}"/>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813541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7D70-2C74-4F82-B434-0FAFF71BA6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7D85A-5055-41CD-B303-34FF44C02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517A1A-CEDF-40B5-B2CC-12588E7ED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8CCFC-EDCE-49D2-BDF0-F1CC9FF1FEEA}"/>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6" name="Footer Placeholder 5">
            <a:extLst>
              <a:ext uri="{FF2B5EF4-FFF2-40B4-BE49-F238E27FC236}">
                <a16:creationId xmlns:a16="http://schemas.microsoft.com/office/drawing/2014/main" id="{D0C7D610-CD0D-4F18-8C25-2C78854ED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4FEC9-96AD-491E-93ED-DD7DE8D1BDDA}"/>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1998270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C68F-3735-440D-A101-7640F728C4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1B373-379D-4C7F-AFEA-BAC66ED753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D0A8D-9D40-48CC-955A-B9755239A5A2}"/>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5" name="Footer Placeholder 4">
            <a:extLst>
              <a:ext uri="{FF2B5EF4-FFF2-40B4-BE49-F238E27FC236}">
                <a16:creationId xmlns:a16="http://schemas.microsoft.com/office/drawing/2014/main" id="{4E02913A-58D9-43CB-95D4-3211DDC6F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12736-D1D3-43EB-9BE3-0120EE877A1E}"/>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895378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636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40197-3FB6-48A5-ABE4-9B75AA4B9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038B39-8236-4041-ADD7-7DFE3CC6D8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DFBDE-C800-4316-8021-A3D990C62C23}"/>
              </a:ext>
            </a:extLst>
          </p:cNvPr>
          <p:cNvSpPr>
            <a:spLocks noGrp="1"/>
          </p:cNvSpPr>
          <p:nvPr>
            <p:ph type="dt" sz="half" idx="10"/>
          </p:nvPr>
        </p:nvSpPr>
        <p:spPr/>
        <p:txBody>
          <a:bodyPr/>
          <a:lstStyle/>
          <a:p>
            <a:fld id="{F6DADECB-9F2E-417F-B0B8-EB9479615580}" type="datetimeFigureOut">
              <a:rPr lang="en-US" smtClean="0"/>
              <a:t>10/8/20</a:t>
            </a:fld>
            <a:endParaRPr lang="en-US"/>
          </a:p>
        </p:txBody>
      </p:sp>
      <p:sp>
        <p:nvSpPr>
          <p:cNvPr id="5" name="Footer Placeholder 4">
            <a:extLst>
              <a:ext uri="{FF2B5EF4-FFF2-40B4-BE49-F238E27FC236}">
                <a16:creationId xmlns:a16="http://schemas.microsoft.com/office/drawing/2014/main" id="{E577A887-361D-4791-9679-762DF586E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AA21F-6EF7-402E-9F9D-733130B90D84}"/>
              </a:ext>
            </a:extLst>
          </p:cNvPr>
          <p:cNvSpPr>
            <a:spLocks noGrp="1"/>
          </p:cNvSpPr>
          <p:nvPr>
            <p:ph type="sldNum" sz="quarter" idx="12"/>
          </p:nvPr>
        </p:nvSpPr>
        <p:spPr/>
        <p:txBody>
          <a:bodyPr/>
          <a:lstStyle/>
          <a:p>
            <a:fld id="{E29A1F21-D210-4024-B189-3AEFA86C4034}" type="slidenum">
              <a:rPr lang="en-US" smtClean="0"/>
              <a:t>‹#›</a:t>
            </a:fld>
            <a:endParaRPr lang="en-US"/>
          </a:p>
        </p:txBody>
      </p:sp>
    </p:spTree>
    <p:extLst>
      <p:ext uri="{BB962C8B-B14F-4D97-AF65-F5344CB8AC3E}">
        <p14:creationId xmlns:p14="http://schemas.microsoft.com/office/powerpoint/2010/main" val="1624767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76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6472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9.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02" r:id="rId7"/>
    <p:sldLayoutId id="2147483816"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776"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347"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dirty="0">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Box 6"/>
          <p:cNvSpPr txBox="1"/>
          <p:nvPr userDrawn="1"/>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chemeClr val="bg1">
                    <a:lumMod val="85000"/>
                  </a:schemeClr>
                </a:solidFill>
              </a:rPr>
              <a:t>‹#›</a:t>
            </a:fld>
            <a:endParaRPr lang="en-US" sz="1600" dirty="0">
              <a:solidFill>
                <a:schemeClr val="bg1">
                  <a:lumMod val="85000"/>
                </a:schemeClr>
              </a:solidFill>
            </a:endParaRPr>
          </a:p>
        </p:txBody>
      </p:sp>
    </p:spTree>
    <p:extLst>
      <p:ext uri="{BB962C8B-B14F-4D97-AF65-F5344CB8AC3E}">
        <p14:creationId xmlns:p14="http://schemas.microsoft.com/office/powerpoint/2010/main" val="122882584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A53F5-BE08-4C4F-85AA-1E28B1EC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144293-5506-42EC-8192-73A40E2B5F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194A6-2C7A-4661-96BC-A3690B339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ADECB-9F2E-417F-B0B8-EB9479615580}" type="datetimeFigureOut">
              <a:rPr lang="en-US" smtClean="0"/>
              <a:t>10/8/20</a:t>
            </a:fld>
            <a:endParaRPr lang="en-US"/>
          </a:p>
        </p:txBody>
      </p:sp>
      <p:sp>
        <p:nvSpPr>
          <p:cNvPr id="5" name="Footer Placeholder 4">
            <a:extLst>
              <a:ext uri="{FF2B5EF4-FFF2-40B4-BE49-F238E27FC236}">
                <a16:creationId xmlns:a16="http://schemas.microsoft.com/office/drawing/2014/main" id="{1E093B14-C545-4696-BB11-007C62EA7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0DA1AF-DA0C-4A33-BCBC-55EE7D7A99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A1F21-D210-4024-B189-3AEFA86C4034}" type="slidenum">
              <a:rPr lang="en-US" smtClean="0"/>
              <a:t>‹#›</a:t>
            </a:fld>
            <a:endParaRPr lang="en-US"/>
          </a:p>
        </p:txBody>
      </p:sp>
    </p:spTree>
    <p:extLst>
      <p:ext uri="{BB962C8B-B14F-4D97-AF65-F5344CB8AC3E}">
        <p14:creationId xmlns:p14="http://schemas.microsoft.com/office/powerpoint/2010/main" val="27192683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58.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1.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9.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99.xml"/><Relationship Id="rId7" Type="http://schemas.openxmlformats.org/officeDocument/2006/relationships/tags" Target="../tags/tag10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76.png"/><Relationship Id="rId5" Type="http://schemas.openxmlformats.org/officeDocument/2006/relationships/tags" Target="../tags/tag101.xml"/><Relationship Id="rId10" Type="http://schemas.openxmlformats.org/officeDocument/2006/relationships/image" Target="../media/image75.png"/><Relationship Id="rId4" Type="http://schemas.openxmlformats.org/officeDocument/2006/relationships/tags" Target="../tags/tag100.xml"/><Relationship Id="rId9"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54.xml"/><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3.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8" Type="http://schemas.openxmlformats.org/officeDocument/2006/relationships/image" Target="cid:ccf15231-c535-4a88-b10a-61e36dae1381@namprd04.prod.outlook.com" TargetMode="External"/><Relationship Id="rId3" Type="http://schemas.openxmlformats.org/officeDocument/2006/relationships/image" Target="../media/image92.png"/><Relationship Id="rId7" Type="http://schemas.openxmlformats.org/officeDocument/2006/relationships/image" Target="../media/image99.jpeg"/><Relationship Id="rId2" Type="http://schemas.openxmlformats.org/officeDocument/2006/relationships/image" Target="../media/image97.png"/><Relationship Id="rId1" Type="http://schemas.openxmlformats.org/officeDocument/2006/relationships/slideLayout" Target="../slideLayouts/slideLayout63.xml"/><Relationship Id="rId6" Type="http://schemas.openxmlformats.org/officeDocument/2006/relationships/image" Target="cid:20434227-1b34-4d44-83a6-5e2966f629bc@namprd04.prod.outlook.com" TargetMode="External"/><Relationship Id="rId5" Type="http://schemas.openxmlformats.org/officeDocument/2006/relationships/image" Target="../media/image98.jpeg"/><Relationship Id="rId4" Type="http://schemas.openxmlformats.org/officeDocument/2006/relationships/image" Target="../media/image93.png"/><Relationship Id="rId9" Type="http://schemas.openxmlformats.org/officeDocument/2006/relationships/image" Target="../media/image100.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22.jpg"/><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7.xml"/><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October</a:t>
            </a:r>
            <a:r>
              <a:rPr lang="en-US" altLang="en-US" sz="4000" i="1" dirty="0">
                <a:latin typeface="Baskerville Old Face" panose="02020602080505020303" pitchFamily="18" charset="0"/>
              </a:rPr>
              <a:t> </a:t>
            </a:r>
            <a:r>
              <a:rPr lang="en-US" altLang="en-US" sz="2400" i="1" dirty="0">
                <a:latin typeface="Baskerville Old Face" panose="02020602080505020303" pitchFamily="18" charset="0"/>
              </a:rPr>
              <a:t>9</a:t>
            </a:r>
            <a:r>
              <a:rPr lang="en-US" altLang="en-US" sz="2400" dirty="0">
                <a:latin typeface="Baskerville Old Face" panose="02020602080505020303" pitchFamily="18" charset="0"/>
              </a:rPr>
              <a:t>,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549" y="152400"/>
            <a:ext cx="6072851" cy="838200"/>
          </a:xfrm>
        </p:spPr>
        <p:txBody>
          <a:bodyPr/>
          <a:lstStyle/>
          <a:p>
            <a:r>
              <a:rPr lang="en-US" i="1" dirty="0"/>
              <a:t>The B-52, aka. “The BUFF”</a:t>
            </a:r>
          </a:p>
        </p:txBody>
      </p:sp>
      <p:pic>
        <p:nvPicPr>
          <p:cNvPr id="9" name="Picture 8">
            <a:extLst>
              <a:ext uri="{FF2B5EF4-FFF2-40B4-BE49-F238E27FC236}">
                <a16:creationId xmlns:a16="http://schemas.microsoft.com/office/drawing/2014/main" id="{89D9C6FE-7609-D14E-B776-D322B196F43A}"/>
              </a:ext>
            </a:extLst>
          </p:cNvPr>
          <p:cNvPicPr>
            <a:picLocks noChangeAspect="1"/>
          </p:cNvPicPr>
          <p:nvPr/>
        </p:nvPicPr>
        <p:blipFill>
          <a:blip r:embed="rId2"/>
          <a:stretch>
            <a:fillRect/>
          </a:stretch>
        </p:blipFill>
        <p:spPr>
          <a:xfrm>
            <a:off x="705783" y="3910445"/>
            <a:ext cx="3607964" cy="2710272"/>
          </a:xfrm>
          <a:prstGeom prst="rect">
            <a:avLst/>
          </a:prstGeom>
        </p:spPr>
      </p:pic>
      <p:pic>
        <p:nvPicPr>
          <p:cNvPr id="4" name="Picture 3">
            <a:extLst>
              <a:ext uri="{FF2B5EF4-FFF2-40B4-BE49-F238E27FC236}">
                <a16:creationId xmlns:a16="http://schemas.microsoft.com/office/drawing/2014/main" id="{0717407E-53B6-FD4D-A6F9-59CB9EBAD6CF}"/>
              </a:ext>
            </a:extLst>
          </p:cNvPr>
          <p:cNvPicPr>
            <a:picLocks noChangeAspect="1"/>
          </p:cNvPicPr>
          <p:nvPr/>
        </p:nvPicPr>
        <p:blipFill>
          <a:blip r:embed="rId3"/>
          <a:stretch>
            <a:fillRect/>
          </a:stretch>
        </p:blipFill>
        <p:spPr>
          <a:xfrm>
            <a:off x="490331" y="957269"/>
            <a:ext cx="7892485" cy="3085700"/>
          </a:xfrm>
          <a:prstGeom prst="rect">
            <a:avLst/>
          </a:prstGeom>
        </p:spPr>
      </p:pic>
      <p:pic>
        <p:nvPicPr>
          <p:cNvPr id="11" name="Picture 10">
            <a:extLst>
              <a:ext uri="{FF2B5EF4-FFF2-40B4-BE49-F238E27FC236}">
                <a16:creationId xmlns:a16="http://schemas.microsoft.com/office/drawing/2014/main" id="{B80E832C-8AFE-8B42-8D1C-703CB7859007}"/>
              </a:ext>
            </a:extLst>
          </p:cNvPr>
          <p:cNvPicPr>
            <a:picLocks noChangeAspect="1"/>
          </p:cNvPicPr>
          <p:nvPr/>
        </p:nvPicPr>
        <p:blipFill>
          <a:blip r:embed="rId4"/>
          <a:stretch>
            <a:fillRect/>
          </a:stretch>
        </p:blipFill>
        <p:spPr>
          <a:xfrm>
            <a:off x="6474572" y="3057941"/>
            <a:ext cx="5627713" cy="3756991"/>
          </a:xfrm>
          <a:prstGeom prst="rect">
            <a:avLst/>
          </a:prstGeom>
        </p:spPr>
      </p:pic>
    </p:spTree>
    <p:extLst>
      <p:ext uri="{BB962C8B-B14F-4D97-AF65-F5344CB8AC3E}">
        <p14:creationId xmlns:p14="http://schemas.microsoft.com/office/powerpoint/2010/main" val="94062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FC60-BA27-394D-AF96-860C66C8D6D1}"/>
              </a:ext>
            </a:extLst>
          </p:cNvPr>
          <p:cNvSpPr>
            <a:spLocks noGrp="1"/>
          </p:cNvSpPr>
          <p:nvPr>
            <p:ph type="title"/>
          </p:nvPr>
        </p:nvSpPr>
        <p:spPr/>
        <p:txBody>
          <a:bodyPr/>
          <a:lstStyle/>
          <a:p>
            <a:r>
              <a:rPr lang="en-US" dirty="0"/>
              <a:t>Airman “Jessica” </a:t>
            </a:r>
          </a:p>
        </p:txBody>
      </p:sp>
      <p:sp>
        <p:nvSpPr>
          <p:cNvPr id="3" name="Content Placeholder 2">
            <a:extLst>
              <a:ext uri="{FF2B5EF4-FFF2-40B4-BE49-F238E27FC236}">
                <a16:creationId xmlns:a16="http://schemas.microsoft.com/office/drawing/2014/main" id="{994C2A37-0E5E-0849-BD18-5D3DEA8EC577}"/>
              </a:ext>
            </a:extLst>
          </p:cNvPr>
          <p:cNvSpPr>
            <a:spLocks noGrp="1"/>
          </p:cNvSpPr>
          <p:nvPr>
            <p:ph idx="1"/>
          </p:nvPr>
        </p:nvSpPr>
        <p:spPr/>
        <p:txBody>
          <a:bodyPr/>
          <a:lstStyle/>
          <a:p>
            <a:r>
              <a:rPr lang="en-US" dirty="0"/>
              <a:t>20 year old female Airman, stationed in Northern England, on temp duty at </a:t>
            </a:r>
            <a:r>
              <a:rPr lang="en-US" dirty="0" err="1"/>
              <a:t>Fairford</a:t>
            </a:r>
            <a:r>
              <a:rPr lang="en-US" dirty="0"/>
              <a:t>, working in Food Service</a:t>
            </a:r>
          </a:p>
          <a:p>
            <a:r>
              <a:rPr lang="en-US" dirty="0"/>
              <a:t>Headed to work, steps off curb “wrong”, “hears a snap”, goes to ground </a:t>
            </a:r>
          </a:p>
          <a:p>
            <a:r>
              <a:rPr lang="en-US" dirty="0"/>
              <a:t>Pain, displacement of malleolus, inability to move foot</a:t>
            </a:r>
          </a:p>
          <a:p>
            <a:r>
              <a:rPr lang="en-US" dirty="0"/>
              <a:t>EMS Called—ha!</a:t>
            </a:r>
          </a:p>
          <a:p>
            <a:r>
              <a:rPr lang="en-US" dirty="0"/>
              <a:t>Transported to hospital by private auto, </a:t>
            </a:r>
            <a:r>
              <a:rPr lang="en-US" dirty="0" err="1"/>
              <a:t>accomp</a:t>
            </a:r>
            <a:r>
              <a:rPr lang="en-US" dirty="0"/>
              <a:t>. by another airman</a:t>
            </a:r>
          </a:p>
          <a:p>
            <a:r>
              <a:rPr lang="en-US" dirty="0"/>
              <a:t>Treated and released</a:t>
            </a:r>
          </a:p>
          <a:p>
            <a:pPr marL="0" indent="0">
              <a:buNone/>
            </a:pPr>
            <a:endParaRPr lang="en-US" dirty="0"/>
          </a:p>
        </p:txBody>
      </p:sp>
      <p:pic>
        <p:nvPicPr>
          <p:cNvPr id="5" name="Picture 4">
            <a:extLst>
              <a:ext uri="{FF2B5EF4-FFF2-40B4-BE49-F238E27FC236}">
                <a16:creationId xmlns:a16="http://schemas.microsoft.com/office/drawing/2014/main" id="{621E1F18-9005-F144-90A3-E06EE863EF06}"/>
              </a:ext>
            </a:extLst>
          </p:cNvPr>
          <p:cNvPicPr>
            <a:picLocks noChangeAspect="1"/>
          </p:cNvPicPr>
          <p:nvPr/>
        </p:nvPicPr>
        <p:blipFill>
          <a:blip r:embed="rId2"/>
          <a:stretch>
            <a:fillRect/>
          </a:stretch>
        </p:blipFill>
        <p:spPr>
          <a:xfrm>
            <a:off x="8981955" y="4450465"/>
            <a:ext cx="3210045" cy="2407535"/>
          </a:xfrm>
          <a:prstGeom prst="rect">
            <a:avLst/>
          </a:prstGeom>
        </p:spPr>
      </p:pic>
      <p:pic>
        <p:nvPicPr>
          <p:cNvPr id="6" name="Picture 5">
            <a:extLst>
              <a:ext uri="{FF2B5EF4-FFF2-40B4-BE49-F238E27FC236}">
                <a16:creationId xmlns:a16="http://schemas.microsoft.com/office/drawing/2014/main" id="{65B988C6-746A-0E43-B3BE-CE8FB4487BB3}"/>
              </a:ext>
            </a:extLst>
          </p:cNvPr>
          <p:cNvPicPr>
            <a:picLocks noChangeAspect="1"/>
          </p:cNvPicPr>
          <p:nvPr/>
        </p:nvPicPr>
        <p:blipFill>
          <a:blip r:embed="rId3"/>
          <a:stretch>
            <a:fillRect/>
          </a:stretch>
        </p:blipFill>
        <p:spPr>
          <a:xfrm>
            <a:off x="2769706" y="4908743"/>
            <a:ext cx="2780196" cy="1941683"/>
          </a:xfrm>
          <a:prstGeom prst="rect">
            <a:avLst/>
          </a:prstGeom>
        </p:spPr>
      </p:pic>
      <p:pic>
        <p:nvPicPr>
          <p:cNvPr id="8" name="Picture 7">
            <a:extLst>
              <a:ext uri="{FF2B5EF4-FFF2-40B4-BE49-F238E27FC236}">
                <a16:creationId xmlns:a16="http://schemas.microsoft.com/office/drawing/2014/main" id="{82995729-37FB-EA4E-93C7-CC70F842CB0E}"/>
              </a:ext>
            </a:extLst>
          </p:cNvPr>
          <p:cNvPicPr>
            <a:picLocks noChangeAspect="1"/>
          </p:cNvPicPr>
          <p:nvPr/>
        </p:nvPicPr>
        <p:blipFill>
          <a:blip r:embed="rId4"/>
          <a:stretch>
            <a:fillRect/>
          </a:stretch>
        </p:blipFill>
        <p:spPr>
          <a:xfrm flipH="1">
            <a:off x="10827853" y="63935"/>
            <a:ext cx="1205120" cy="1624496"/>
          </a:xfrm>
          <a:prstGeom prst="rect">
            <a:avLst/>
          </a:prstGeom>
        </p:spPr>
      </p:pic>
    </p:spTree>
    <p:extLst>
      <p:ext uri="{BB962C8B-B14F-4D97-AF65-F5344CB8AC3E}">
        <p14:creationId xmlns:p14="http://schemas.microsoft.com/office/powerpoint/2010/main" val="401017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FFEB-29CD-9D4E-ABE5-958E4011F21F}"/>
              </a:ext>
            </a:extLst>
          </p:cNvPr>
          <p:cNvSpPr>
            <a:spLocks noGrp="1"/>
          </p:cNvSpPr>
          <p:nvPr>
            <p:ph type="title"/>
          </p:nvPr>
        </p:nvSpPr>
        <p:spPr/>
        <p:txBody>
          <a:bodyPr/>
          <a:lstStyle/>
          <a:p>
            <a:r>
              <a:rPr lang="en-US" dirty="0"/>
              <a:t>Fairford Hospital &amp; Great Western Hospital, Swindon</a:t>
            </a:r>
          </a:p>
        </p:txBody>
      </p:sp>
      <p:pic>
        <p:nvPicPr>
          <p:cNvPr id="4" name="Content Placeholder 3">
            <a:extLst>
              <a:ext uri="{FF2B5EF4-FFF2-40B4-BE49-F238E27FC236}">
                <a16:creationId xmlns:a16="http://schemas.microsoft.com/office/drawing/2014/main" id="{26D35412-5B45-8548-80C6-5C5FC0E0C396}"/>
              </a:ext>
            </a:extLst>
          </p:cNvPr>
          <p:cNvPicPr>
            <a:picLocks noGrp="1" noChangeAspect="1"/>
          </p:cNvPicPr>
          <p:nvPr>
            <p:ph idx="1"/>
          </p:nvPr>
        </p:nvPicPr>
        <p:blipFill>
          <a:blip r:embed="rId2"/>
          <a:stretch>
            <a:fillRect/>
          </a:stretch>
        </p:blipFill>
        <p:spPr>
          <a:xfrm>
            <a:off x="167296" y="1226727"/>
            <a:ext cx="5957104" cy="4000391"/>
          </a:xfrm>
          <a:prstGeom prst="rect">
            <a:avLst/>
          </a:prstGeom>
        </p:spPr>
      </p:pic>
      <p:pic>
        <p:nvPicPr>
          <p:cNvPr id="5" name="Picture 4">
            <a:extLst>
              <a:ext uri="{FF2B5EF4-FFF2-40B4-BE49-F238E27FC236}">
                <a16:creationId xmlns:a16="http://schemas.microsoft.com/office/drawing/2014/main" id="{E539E3DC-97D0-154A-AC5D-7CBA67A280E5}"/>
              </a:ext>
            </a:extLst>
          </p:cNvPr>
          <p:cNvPicPr>
            <a:picLocks noChangeAspect="1"/>
          </p:cNvPicPr>
          <p:nvPr/>
        </p:nvPicPr>
        <p:blipFill>
          <a:blip r:embed="rId3"/>
          <a:stretch>
            <a:fillRect/>
          </a:stretch>
        </p:blipFill>
        <p:spPr>
          <a:xfrm>
            <a:off x="6096000" y="2838175"/>
            <a:ext cx="6096000" cy="4019827"/>
          </a:xfrm>
          <a:prstGeom prst="rect">
            <a:avLst/>
          </a:prstGeom>
        </p:spPr>
      </p:pic>
    </p:spTree>
    <p:extLst>
      <p:ext uri="{BB962C8B-B14F-4D97-AF65-F5344CB8AC3E}">
        <p14:creationId xmlns:p14="http://schemas.microsoft.com/office/powerpoint/2010/main" val="4066693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0506-AF7B-D74A-9DE2-173626BB024A}"/>
              </a:ext>
            </a:extLst>
          </p:cNvPr>
          <p:cNvSpPr>
            <a:spLocks noGrp="1"/>
          </p:cNvSpPr>
          <p:nvPr>
            <p:ph type="title"/>
          </p:nvPr>
        </p:nvSpPr>
        <p:spPr/>
        <p:txBody>
          <a:bodyPr/>
          <a:lstStyle/>
          <a:p>
            <a:r>
              <a:rPr lang="en-US" dirty="0"/>
              <a:t>Not the care we are used to</a:t>
            </a:r>
          </a:p>
        </p:txBody>
      </p:sp>
      <p:sp>
        <p:nvSpPr>
          <p:cNvPr id="3" name="Content Placeholder 2">
            <a:extLst>
              <a:ext uri="{FF2B5EF4-FFF2-40B4-BE49-F238E27FC236}">
                <a16:creationId xmlns:a16="http://schemas.microsoft.com/office/drawing/2014/main" id="{6249DD1A-019A-5448-9994-1EA443802E67}"/>
              </a:ext>
            </a:extLst>
          </p:cNvPr>
          <p:cNvSpPr>
            <a:spLocks noGrp="1"/>
          </p:cNvSpPr>
          <p:nvPr>
            <p:ph idx="1"/>
          </p:nvPr>
        </p:nvSpPr>
        <p:spPr/>
        <p:txBody>
          <a:bodyPr>
            <a:normAutofit/>
          </a:bodyPr>
          <a:lstStyle/>
          <a:p>
            <a:r>
              <a:rPr lang="en-US" dirty="0"/>
              <a:t>Nearest hospital 30 miles away</a:t>
            </a:r>
          </a:p>
          <a:p>
            <a:r>
              <a:rPr lang="en-US" dirty="0"/>
              <a:t>Trauma &amp; Burn center in Oxford, 40 miles away</a:t>
            </a:r>
          </a:p>
          <a:p>
            <a:r>
              <a:rPr lang="en-US" dirty="0"/>
              <a:t>Treated and released</a:t>
            </a:r>
          </a:p>
          <a:p>
            <a:pPr lvl="1"/>
            <a:r>
              <a:rPr lang="en-US" dirty="0"/>
              <a:t>No ACE wrap</a:t>
            </a:r>
          </a:p>
          <a:p>
            <a:pPr lvl="1"/>
            <a:r>
              <a:rPr lang="en-US" dirty="0"/>
              <a:t>No Crutches</a:t>
            </a:r>
          </a:p>
          <a:p>
            <a:pPr lvl="1"/>
            <a:r>
              <a:rPr lang="en-US" dirty="0"/>
              <a:t>Grudgingly given equivalent to Tylenol #3 and ACE</a:t>
            </a:r>
          </a:p>
          <a:p>
            <a:r>
              <a:rPr lang="en-US" dirty="0"/>
              <a:t>Returned to her home base</a:t>
            </a:r>
          </a:p>
          <a:p>
            <a:pPr lvl="1"/>
            <a:r>
              <a:rPr lang="en-US" dirty="0"/>
              <a:t>told to follow up with PCP</a:t>
            </a:r>
          </a:p>
          <a:p>
            <a:endParaRPr lang="en-US" dirty="0"/>
          </a:p>
          <a:p>
            <a:endParaRPr lang="en-US" dirty="0"/>
          </a:p>
        </p:txBody>
      </p:sp>
      <p:pic>
        <p:nvPicPr>
          <p:cNvPr id="5" name="Picture 4">
            <a:extLst>
              <a:ext uri="{FF2B5EF4-FFF2-40B4-BE49-F238E27FC236}">
                <a16:creationId xmlns:a16="http://schemas.microsoft.com/office/drawing/2014/main" id="{E1F32204-E877-2C44-AB6F-18DF8DCA188A}"/>
              </a:ext>
            </a:extLst>
          </p:cNvPr>
          <p:cNvPicPr>
            <a:picLocks noChangeAspect="1"/>
          </p:cNvPicPr>
          <p:nvPr/>
        </p:nvPicPr>
        <p:blipFill>
          <a:blip r:embed="rId2"/>
          <a:stretch>
            <a:fillRect/>
          </a:stretch>
        </p:blipFill>
        <p:spPr>
          <a:xfrm>
            <a:off x="8103621" y="944689"/>
            <a:ext cx="4088379" cy="2376668"/>
          </a:xfrm>
          <a:prstGeom prst="rect">
            <a:avLst/>
          </a:prstGeom>
        </p:spPr>
      </p:pic>
      <p:pic>
        <p:nvPicPr>
          <p:cNvPr id="6" name="Picture 5">
            <a:extLst>
              <a:ext uri="{FF2B5EF4-FFF2-40B4-BE49-F238E27FC236}">
                <a16:creationId xmlns:a16="http://schemas.microsoft.com/office/drawing/2014/main" id="{8B036F2C-D10F-E84A-AFD0-E5BCA1D3AE8E}"/>
              </a:ext>
            </a:extLst>
          </p:cNvPr>
          <p:cNvPicPr>
            <a:picLocks noChangeAspect="1"/>
          </p:cNvPicPr>
          <p:nvPr/>
        </p:nvPicPr>
        <p:blipFill>
          <a:blip r:embed="rId3"/>
          <a:stretch>
            <a:fillRect/>
          </a:stretch>
        </p:blipFill>
        <p:spPr>
          <a:xfrm>
            <a:off x="9057778" y="3429001"/>
            <a:ext cx="2524623" cy="3366164"/>
          </a:xfrm>
          <a:prstGeom prst="rect">
            <a:avLst/>
          </a:prstGeom>
        </p:spPr>
      </p:pic>
    </p:spTree>
    <p:extLst>
      <p:ext uri="{BB962C8B-B14F-4D97-AF65-F5344CB8AC3E}">
        <p14:creationId xmlns:p14="http://schemas.microsoft.com/office/powerpoint/2010/main" val="1723820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next day…</a:t>
            </a:r>
          </a:p>
        </p:txBody>
      </p:sp>
      <p:pic>
        <p:nvPicPr>
          <p:cNvPr id="5" name="Content Placeholder 4">
            <a:extLst>
              <a:ext uri="{FF2B5EF4-FFF2-40B4-BE49-F238E27FC236}">
                <a16:creationId xmlns:a16="http://schemas.microsoft.com/office/drawing/2014/main" id="{E368260E-02A4-A94B-98D1-89EF063FA549}"/>
              </a:ext>
            </a:extLst>
          </p:cNvPr>
          <p:cNvPicPr>
            <a:picLocks noGrp="1" noChangeAspect="1"/>
          </p:cNvPicPr>
          <p:nvPr>
            <p:ph idx="1"/>
          </p:nvPr>
        </p:nvPicPr>
        <p:blipFill>
          <a:blip r:embed="rId2"/>
          <a:stretch>
            <a:fillRect/>
          </a:stretch>
        </p:blipFill>
        <p:spPr>
          <a:xfrm>
            <a:off x="3456156" y="990600"/>
            <a:ext cx="3563021" cy="4750696"/>
          </a:xfrm>
        </p:spPr>
      </p:pic>
      <p:pic>
        <p:nvPicPr>
          <p:cNvPr id="9" name="Picture 8">
            <a:extLst>
              <a:ext uri="{FF2B5EF4-FFF2-40B4-BE49-F238E27FC236}">
                <a16:creationId xmlns:a16="http://schemas.microsoft.com/office/drawing/2014/main" id="{E7A5D7A6-D058-7A4D-A08B-412CDE4D6F6E}"/>
              </a:ext>
            </a:extLst>
          </p:cNvPr>
          <p:cNvPicPr>
            <a:picLocks noChangeAspect="1"/>
          </p:cNvPicPr>
          <p:nvPr/>
        </p:nvPicPr>
        <p:blipFill>
          <a:blip r:embed="rId3"/>
          <a:stretch>
            <a:fillRect/>
          </a:stretch>
        </p:blipFill>
        <p:spPr>
          <a:xfrm>
            <a:off x="7018843" y="1"/>
            <a:ext cx="5143500" cy="6857999"/>
          </a:xfrm>
          <a:prstGeom prst="rect">
            <a:avLst/>
          </a:prstGeom>
        </p:spPr>
      </p:pic>
      <p:pic>
        <p:nvPicPr>
          <p:cNvPr id="10" name="Picture 9">
            <a:extLst>
              <a:ext uri="{FF2B5EF4-FFF2-40B4-BE49-F238E27FC236}">
                <a16:creationId xmlns:a16="http://schemas.microsoft.com/office/drawing/2014/main" id="{C1FF6663-2216-2D45-AA83-6FE8E3FFB424}"/>
              </a:ext>
            </a:extLst>
          </p:cNvPr>
          <p:cNvPicPr>
            <a:picLocks noChangeAspect="1"/>
          </p:cNvPicPr>
          <p:nvPr/>
        </p:nvPicPr>
        <p:blipFill>
          <a:blip r:embed="rId4"/>
          <a:stretch>
            <a:fillRect/>
          </a:stretch>
        </p:blipFill>
        <p:spPr>
          <a:xfrm>
            <a:off x="0" y="2922607"/>
            <a:ext cx="3935392" cy="3935392"/>
          </a:xfrm>
          <a:prstGeom prst="rect">
            <a:avLst/>
          </a:prstGeom>
        </p:spPr>
      </p:pic>
    </p:spTree>
    <p:extLst>
      <p:ext uri="{BB962C8B-B14F-4D97-AF65-F5344CB8AC3E}">
        <p14:creationId xmlns:p14="http://schemas.microsoft.com/office/powerpoint/2010/main" val="313421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6467-A875-414C-AA2B-3099AF8033DF}"/>
              </a:ext>
            </a:extLst>
          </p:cNvPr>
          <p:cNvSpPr>
            <a:spLocks noGrp="1"/>
          </p:cNvSpPr>
          <p:nvPr>
            <p:ph type="title"/>
          </p:nvPr>
        </p:nvSpPr>
        <p:spPr/>
        <p:txBody>
          <a:bodyPr/>
          <a:lstStyle/>
          <a:p>
            <a:r>
              <a:rPr lang="en-US" dirty="0"/>
              <a:t>After Action Report</a:t>
            </a:r>
          </a:p>
        </p:txBody>
      </p:sp>
      <p:sp>
        <p:nvSpPr>
          <p:cNvPr id="3" name="Content Placeholder 2">
            <a:extLst>
              <a:ext uri="{FF2B5EF4-FFF2-40B4-BE49-F238E27FC236}">
                <a16:creationId xmlns:a16="http://schemas.microsoft.com/office/drawing/2014/main" id="{18D2141A-3707-6148-A95B-AACDE99109C8}"/>
              </a:ext>
            </a:extLst>
          </p:cNvPr>
          <p:cNvSpPr>
            <a:spLocks noGrp="1"/>
          </p:cNvSpPr>
          <p:nvPr>
            <p:ph idx="1"/>
          </p:nvPr>
        </p:nvSpPr>
        <p:spPr>
          <a:xfrm>
            <a:off x="411901" y="1291699"/>
            <a:ext cx="8430704" cy="2848205"/>
          </a:xfrm>
        </p:spPr>
        <p:txBody>
          <a:bodyPr>
            <a:normAutofit fontScale="92500" lnSpcReduction="10000"/>
          </a:bodyPr>
          <a:lstStyle/>
          <a:p>
            <a:r>
              <a:rPr lang="en-US" dirty="0"/>
              <a:t>My medic couldn’t get over this…</a:t>
            </a:r>
          </a:p>
          <a:p>
            <a:pPr lvl="1"/>
            <a:r>
              <a:rPr lang="en-US" dirty="0"/>
              <a:t>Just how BAD is the National Health Service?</a:t>
            </a:r>
          </a:p>
          <a:p>
            <a:pPr lvl="1"/>
            <a:r>
              <a:rPr lang="en-US" dirty="0"/>
              <a:t>Is THIS what we can expect from </a:t>
            </a:r>
          </a:p>
          <a:p>
            <a:pPr marL="280409" lvl="1" indent="0">
              <a:buNone/>
            </a:pPr>
            <a:r>
              <a:rPr lang="en-US" dirty="0"/>
              <a:t>					“nationalized health care”?</a:t>
            </a:r>
          </a:p>
          <a:p>
            <a:endParaRPr lang="en-US" dirty="0"/>
          </a:p>
          <a:p>
            <a:r>
              <a:rPr lang="en-US" dirty="0"/>
              <a:t>Actually, there’s more to the story…</a:t>
            </a:r>
          </a:p>
        </p:txBody>
      </p:sp>
      <p:pic>
        <p:nvPicPr>
          <p:cNvPr id="5" name="Picture 4">
            <a:extLst>
              <a:ext uri="{FF2B5EF4-FFF2-40B4-BE49-F238E27FC236}">
                <a16:creationId xmlns:a16="http://schemas.microsoft.com/office/drawing/2014/main" id="{B1910891-2C41-0C40-B6CB-BA564129321C}"/>
              </a:ext>
            </a:extLst>
          </p:cNvPr>
          <p:cNvPicPr>
            <a:picLocks noChangeAspect="1"/>
          </p:cNvPicPr>
          <p:nvPr/>
        </p:nvPicPr>
        <p:blipFill>
          <a:blip r:embed="rId2"/>
          <a:stretch>
            <a:fillRect/>
          </a:stretch>
        </p:blipFill>
        <p:spPr>
          <a:xfrm>
            <a:off x="8009085" y="1128379"/>
            <a:ext cx="4182916" cy="5577221"/>
          </a:xfrm>
          <a:prstGeom prst="rect">
            <a:avLst/>
          </a:prstGeom>
        </p:spPr>
      </p:pic>
      <p:pic>
        <p:nvPicPr>
          <p:cNvPr id="1026" name="Picture 2" descr="Intercepting the Bear - Air Force Magazine">
            <a:extLst>
              <a:ext uri="{FF2B5EF4-FFF2-40B4-BE49-F238E27FC236}">
                <a16:creationId xmlns:a16="http://schemas.microsoft.com/office/drawing/2014/main" id="{33E309A0-68A1-5D45-9AF1-1F5AB8C18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36" y="4464098"/>
            <a:ext cx="3564835" cy="239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74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F994-44FA-C748-B3A6-211C78E88E88}"/>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E973F0FE-77C9-DF46-8B0C-45B8E6D90C86}"/>
              </a:ext>
            </a:extLst>
          </p:cNvPr>
          <p:cNvSpPr>
            <a:spLocks noGrp="1"/>
          </p:cNvSpPr>
          <p:nvPr>
            <p:ph idx="1"/>
          </p:nvPr>
        </p:nvSpPr>
        <p:spPr/>
        <p:txBody>
          <a:bodyPr/>
          <a:lstStyle/>
          <a:p>
            <a:r>
              <a:rPr lang="en-US" dirty="0"/>
              <a:t>Patient Safety is an INTERNATIONAL issue!</a:t>
            </a:r>
          </a:p>
          <a:p>
            <a:r>
              <a:rPr lang="en-US" dirty="0"/>
              <a:t>Use of two patient identifiers is NOT just a “Providence” thing!</a:t>
            </a:r>
          </a:p>
          <a:p>
            <a:r>
              <a:rPr lang="en-US" dirty="0"/>
              <a:t>Learn the tools of High Reliability!</a:t>
            </a:r>
          </a:p>
          <a:p>
            <a:pPr lvl="1"/>
            <a:r>
              <a:rPr lang="en-US" dirty="0"/>
              <a:t>Pay attention to detail!</a:t>
            </a:r>
          </a:p>
          <a:p>
            <a:pPr lvl="1"/>
            <a:r>
              <a:rPr lang="en-US" dirty="0"/>
              <a:t>Communicate clearly!</a:t>
            </a:r>
          </a:p>
          <a:p>
            <a:pPr lvl="1"/>
            <a:r>
              <a:rPr lang="en-US" dirty="0"/>
              <a:t>Have a questioning attitude!</a:t>
            </a:r>
          </a:p>
          <a:p>
            <a:pPr lvl="1"/>
            <a:r>
              <a:rPr lang="en-US" dirty="0"/>
              <a:t>Speak up for safety!</a:t>
            </a:r>
          </a:p>
          <a:p>
            <a:pPr lvl="1"/>
            <a:r>
              <a:rPr lang="en-US" dirty="0"/>
              <a:t>Operate as a team--</a:t>
            </a:r>
          </a:p>
          <a:p>
            <a:pPr lvl="2"/>
            <a:r>
              <a:rPr lang="en-US" dirty="0"/>
              <a:t>As a band of brothers!</a:t>
            </a:r>
          </a:p>
          <a:p>
            <a:endParaRPr lang="en-US" dirty="0"/>
          </a:p>
          <a:p>
            <a:endParaRPr lang="en-US" dirty="0"/>
          </a:p>
        </p:txBody>
      </p:sp>
      <p:pic>
        <p:nvPicPr>
          <p:cNvPr id="4" name="Picture 3">
            <a:extLst>
              <a:ext uri="{FF2B5EF4-FFF2-40B4-BE49-F238E27FC236}">
                <a16:creationId xmlns:a16="http://schemas.microsoft.com/office/drawing/2014/main" id="{1D77CCB9-7A49-A641-A27C-716646389AAD}"/>
              </a:ext>
            </a:extLst>
          </p:cNvPr>
          <p:cNvPicPr>
            <a:picLocks noChangeAspect="1"/>
          </p:cNvPicPr>
          <p:nvPr/>
        </p:nvPicPr>
        <p:blipFill>
          <a:blip r:embed="rId2"/>
          <a:stretch>
            <a:fillRect/>
          </a:stretch>
        </p:blipFill>
        <p:spPr>
          <a:xfrm>
            <a:off x="6926911" y="3072789"/>
            <a:ext cx="4940996" cy="3281976"/>
          </a:xfrm>
          <a:prstGeom prst="rect">
            <a:avLst/>
          </a:prstGeom>
        </p:spPr>
      </p:pic>
    </p:spTree>
    <p:extLst>
      <p:ext uri="{BB962C8B-B14F-4D97-AF65-F5344CB8AC3E}">
        <p14:creationId xmlns:p14="http://schemas.microsoft.com/office/powerpoint/2010/main" val="1399745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24D8-3D30-9D45-B409-87A6F04E55E8}"/>
              </a:ext>
            </a:extLst>
          </p:cNvPr>
          <p:cNvSpPr>
            <a:spLocks noGrp="1"/>
          </p:cNvSpPr>
          <p:nvPr>
            <p:ph type="title"/>
          </p:nvPr>
        </p:nvSpPr>
        <p:spPr/>
        <p:txBody>
          <a:bodyPr/>
          <a:lstStyle/>
          <a:p>
            <a:r>
              <a:rPr lang="en-US" dirty="0"/>
              <a:t>Any questions?</a:t>
            </a:r>
          </a:p>
        </p:txBody>
      </p:sp>
      <p:pic>
        <p:nvPicPr>
          <p:cNvPr id="4" name="Content Placeholder 3">
            <a:extLst>
              <a:ext uri="{FF2B5EF4-FFF2-40B4-BE49-F238E27FC236}">
                <a16:creationId xmlns:a16="http://schemas.microsoft.com/office/drawing/2014/main" id="{860CC0D3-DEA6-824D-B5B4-F4597EEC4B60}"/>
              </a:ext>
            </a:extLst>
          </p:cNvPr>
          <p:cNvPicPr>
            <a:picLocks noGrp="1" noChangeAspect="1"/>
          </p:cNvPicPr>
          <p:nvPr>
            <p:ph idx="1"/>
          </p:nvPr>
        </p:nvPicPr>
        <p:blipFill>
          <a:blip r:embed="rId2"/>
          <a:stretch>
            <a:fillRect/>
          </a:stretch>
        </p:blipFill>
        <p:spPr>
          <a:xfrm>
            <a:off x="1252893" y="1136835"/>
            <a:ext cx="9951400" cy="5613135"/>
          </a:xfrm>
          <a:prstGeom prst="rect">
            <a:avLst/>
          </a:prstGeom>
        </p:spPr>
      </p:pic>
    </p:spTree>
    <p:extLst>
      <p:ext uri="{BB962C8B-B14F-4D97-AF65-F5344CB8AC3E}">
        <p14:creationId xmlns:p14="http://schemas.microsoft.com/office/powerpoint/2010/main" val="2023136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027011603"/>
              </p:ext>
            </p:extLst>
          </p:nvPr>
        </p:nvGraphicFramePr>
        <p:xfrm>
          <a:off x="1500730" y="839751"/>
          <a:ext cx="9103738" cy="2357862"/>
        </p:xfrm>
        <a:graphic>
          <a:graphicData uri="http://schemas.openxmlformats.org/drawingml/2006/table">
            <a:tbl>
              <a:tblPr firstRow="1" bandRow="1">
                <a:tableStyleId>{5C22544A-7EE6-4342-B048-85BDC9FD1C3A}</a:tableStyleId>
              </a:tblPr>
              <a:tblGrid>
                <a:gridCol w="1299853">
                  <a:extLst>
                    <a:ext uri="{9D8B030D-6E8A-4147-A177-3AD203B41FA5}">
                      <a16:colId xmlns:a16="http://schemas.microsoft.com/office/drawing/2014/main" val="20000"/>
                    </a:ext>
                  </a:extLst>
                </a:gridCol>
                <a:gridCol w="886809">
                  <a:extLst>
                    <a:ext uri="{9D8B030D-6E8A-4147-A177-3AD203B41FA5}">
                      <a16:colId xmlns:a16="http://schemas.microsoft.com/office/drawing/2014/main" val="20001"/>
                    </a:ext>
                  </a:extLst>
                </a:gridCol>
                <a:gridCol w="1029636">
                  <a:extLst>
                    <a:ext uri="{9D8B030D-6E8A-4147-A177-3AD203B41FA5}">
                      <a16:colId xmlns:a16="http://schemas.microsoft.com/office/drawing/2014/main" val="20002"/>
                    </a:ext>
                  </a:extLst>
                </a:gridCol>
                <a:gridCol w="832872">
                  <a:extLst>
                    <a:ext uri="{9D8B030D-6E8A-4147-A177-3AD203B41FA5}">
                      <a16:colId xmlns:a16="http://schemas.microsoft.com/office/drawing/2014/main" val="20003"/>
                    </a:ext>
                  </a:extLst>
                </a:gridCol>
                <a:gridCol w="1226400">
                  <a:extLst>
                    <a:ext uri="{9D8B030D-6E8A-4147-A177-3AD203B41FA5}">
                      <a16:colId xmlns:a16="http://schemas.microsoft.com/office/drawing/2014/main" val="20004"/>
                    </a:ext>
                  </a:extLst>
                </a:gridCol>
                <a:gridCol w="999243">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948219">
                  <a:extLst>
                    <a:ext uri="{9D8B030D-6E8A-4147-A177-3AD203B41FA5}">
                      <a16:colId xmlns:a16="http://schemas.microsoft.com/office/drawing/2014/main" val="20007"/>
                    </a:ext>
                  </a:extLst>
                </a:gridCol>
                <a:gridCol w="1080606">
                  <a:extLst>
                    <a:ext uri="{9D8B030D-6E8A-4147-A177-3AD203B41FA5}">
                      <a16:colId xmlns:a16="http://schemas.microsoft.com/office/drawing/2014/main" val="20008"/>
                    </a:ext>
                  </a:extLst>
                </a:gridCol>
              </a:tblGrid>
              <a:tr h="510036">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TTU</a:t>
                      </a:r>
                    </a:p>
                  </a:txBody>
                  <a:tcPr>
                    <a:solidFill>
                      <a:srgbClr val="FF0000"/>
                    </a:solidFill>
                  </a:tcPr>
                </a:tc>
                <a:tc hMerge="1">
                  <a:txBody>
                    <a:bodyPr/>
                    <a:lstStyle/>
                    <a:p>
                      <a:pPr algn="ctr"/>
                      <a:endParaRPr lang="en-US" sz="2400" b="1" dirty="0">
                        <a:solidFill>
                          <a:schemeClr val="bg1">
                            <a:lumMod val="90000"/>
                            <a:lumOff val="10000"/>
                          </a:schemeClr>
                        </a:solidFill>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43479">
                <a:tc>
                  <a:txBody>
                    <a:bodyPr/>
                    <a:lstStyle/>
                    <a:p>
                      <a:endParaRPr lang="en-US" sz="1800" dirty="0"/>
                    </a:p>
                  </a:txBody>
                  <a:tcPr/>
                </a:tc>
                <a:tc>
                  <a:txBody>
                    <a:bodyPr/>
                    <a:lstStyle/>
                    <a:p>
                      <a:pPr algn="ctr"/>
                      <a:r>
                        <a:rPr lang="en-US" sz="1800" baseline="0" dirty="0">
                          <a:latin typeface="Arial" panose="020B0604020202020204" pitchFamily="34" charset="0"/>
                          <a:cs typeface="Arial" panose="020B0604020202020204" pitchFamily="34" charset="0"/>
                        </a:rPr>
                        <a:t>10/7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10/8</a:t>
                      </a:r>
                      <a:endParaRPr lang="en-US" sz="1800" dirty="0">
                        <a:latin typeface="Arial" panose="020B0604020202020204" pitchFamily="34" charset="0"/>
                        <a:cs typeface="Arial" panose="020B0604020202020204" pitchFamily="34" charset="0"/>
                      </a:endParaRPr>
                    </a:p>
                  </a:txBody>
                  <a:tcPr/>
                </a:tc>
                <a:tc>
                  <a:txBody>
                    <a:bodyPr/>
                    <a:lstStyle/>
                    <a:p>
                      <a:pPr algn="ct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a:latin typeface="Arial" panose="020B0604020202020204" pitchFamily="34" charset="0"/>
                          <a:cs typeface="Arial" panose="020B0604020202020204" pitchFamily="34" charset="0"/>
                        </a:rPr>
                        <a:t>10/8</a:t>
                      </a:r>
                    </a:p>
                  </a:txBody>
                  <a:tcPr/>
                </a:tc>
                <a:tc>
                  <a:txBody>
                    <a:bodyPr/>
                    <a:lstStyle/>
                    <a:p>
                      <a:pPr algn="ctr"/>
                      <a:r>
                        <a:rPr lang="en-US" sz="1800" dirty="0">
                          <a:latin typeface="Arial" panose="020B0604020202020204" pitchFamily="34" charset="0"/>
                          <a:cs typeface="Arial" panose="020B0604020202020204" pitchFamily="34" charset="0"/>
                        </a:rPr>
                        <a:t>10/6</a:t>
                      </a:r>
                    </a:p>
                  </a:txBody>
                  <a:tcPr/>
                </a:tc>
                <a:tc>
                  <a:txBody>
                    <a:bodyPr/>
                    <a:lstStyle/>
                    <a:p>
                      <a:pPr algn="ctr"/>
                      <a:r>
                        <a:rPr lang="en-US" sz="1800" dirty="0">
                          <a:latin typeface="Arial" panose="020B0604020202020204" pitchFamily="34" charset="0"/>
                          <a:cs typeface="Arial" panose="020B0604020202020204" pitchFamily="34" charset="0"/>
                        </a:rPr>
                        <a:t>10/7</a:t>
                      </a:r>
                    </a:p>
                  </a:txBody>
                  <a:tcPr/>
                </a:tc>
                <a:tc>
                  <a:txBody>
                    <a:bodyPr/>
                    <a:lstStyle/>
                    <a:p>
                      <a:pPr algn="ctr"/>
                      <a:r>
                        <a:rPr lang="en-US" sz="1800" baseline="0" dirty="0">
                          <a:latin typeface="Arial" panose="020B0604020202020204" pitchFamily="34" charset="0"/>
                          <a:cs typeface="Arial" panose="020B0604020202020204" pitchFamily="34" charset="0"/>
                        </a:rPr>
                        <a:t>10/6</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10/7</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2102">
                <a:tc>
                  <a:txBody>
                    <a:bodyPr/>
                    <a:lstStyle/>
                    <a:p>
                      <a:r>
                        <a:rPr lang="en-US" sz="1800" dirty="0">
                          <a:latin typeface="Arial" panose="020B0604020202020204" pitchFamily="34" charset="0"/>
                          <a:cs typeface="Arial" panose="020B0604020202020204" pitchFamily="34" charset="0"/>
                        </a:rPr>
                        <a:t>Total</a:t>
                      </a:r>
                    </a:p>
                  </a:txBody>
                  <a:tcPr/>
                </a:tc>
                <a:tc>
                  <a:txBody>
                    <a:bodyPr/>
                    <a:lstStyle/>
                    <a:p>
                      <a:pPr algn="ctr">
                        <a:buNone/>
                      </a:pPr>
                      <a:r>
                        <a:rPr lang="en-US" sz="1600" dirty="0">
                          <a:latin typeface="Arial" panose="020B0604020202020204" pitchFamily="34" charset="0"/>
                          <a:cs typeface="Arial" panose="020B0604020202020204" pitchFamily="34" charset="0"/>
                        </a:rPr>
                        <a:t>13,070</a:t>
                      </a:r>
                    </a:p>
                  </a:txBody>
                  <a:tcPr/>
                </a:tc>
                <a:tc>
                  <a:txBody>
                    <a:bodyPr/>
                    <a:lstStyle/>
                    <a:p>
                      <a:pPr algn="ctr">
                        <a:buNone/>
                      </a:pPr>
                      <a:r>
                        <a:rPr lang="en-US" sz="1600" dirty="0">
                          <a:latin typeface="Arial" panose="020B0604020202020204" pitchFamily="34" charset="0"/>
                          <a:cs typeface="Arial" panose="020B0604020202020204" pitchFamily="34" charset="0"/>
                        </a:rPr>
                        <a:t>13,283</a:t>
                      </a:r>
                    </a:p>
                  </a:txBody>
                  <a:tcPr/>
                </a:tc>
                <a:tc>
                  <a:txBody>
                    <a:bodyPr/>
                    <a:lstStyle/>
                    <a:p>
                      <a:pPr algn="ctr">
                        <a:buNone/>
                      </a:pPr>
                      <a:endParaRPr lang="en-US" sz="1600" dirty="0">
                        <a:latin typeface="Arial" panose="020B0604020202020204" pitchFamily="34" charset="0"/>
                        <a:cs typeface="Arial" panose="020B0604020202020204" pitchFamily="34" charset="0"/>
                      </a:endParaRPr>
                    </a:p>
                  </a:txBody>
                  <a:tcPr/>
                </a:tc>
                <a:tc>
                  <a:txBody>
                    <a:bodyPr/>
                    <a:lstStyle/>
                    <a:p>
                      <a:pPr algn="ctr">
                        <a:buNone/>
                      </a:pPr>
                      <a:r>
                        <a:rPr lang="en-US" sz="1600" dirty="0">
                          <a:latin typeface="Arial" panose="020B0604020202020204" pitchFamily="34" charset="0"/>
                          <a:cs typeface="Arial" panose="020B0604020202020204" pitchFamily="34" charset="0"/>
                        </a:rPr>
                        <a:t>1799</a:t>
                      </a:r>
                    </a:p>
                  </a:txBody>
                  <a:tcPr/>
                </a:tc>
                <a:tc>
                  <a:txBody>
                    <a:bodyPr/>
                    <a:lstStyle/>
                    <a:p>
                      <a:pPr algn="ctr"/>
                      <a:r>
                        <a:rPr lang="en-US" sz="1600" dirty="0">
                          <a:latin typeface="Arial" panose="020B0604020202020204" pitchFamily="34" charset="0"/>
                          <a:cs typeface="Arial" panose="020B0604020202020204" pitchFamily="34" charset="0"/>
                        </a:rPr>
                        <a:t>383</a:t>
                      </a:r>
                    </a:p>
                  </a:txBody>
                  <a:tcPr/>
                </a:tc>
                <a:tc>
                  <a:txBody>
                    <a:bodyPr/>
                    <a:lstStyle/>
                    <a:p>
                      <a:pPr algn="ctr"/>
                      <a:r>
                        <a:rPr lang="en-US" sz="1600" dirty="0">
                          <a:latin typeface="Arial" panose="020B0604020202020204" pitchFamily="34" charset="0"/>
                          <a:cs typeface="Arial" panose="020B0604020202020204" pitchFamily="34" charset="0"/>
                        </a:rPr>
                        <a:t>392</a:t>
                      </a:r>
                    </a:p>
                  </a:txBody>
                  <a:tcPr/>
                </a:tc>
                <a:tc>
                  <a:txBody>
                    <a:bodyPr/>
                    <a:lstStyle/>
                    <a:p>
                      <a:pPr algn="ctr"/>
                      <a:r>
                        <a:rPr lang="en-US" sz="1600" dirty="0">
                          <a:latin typeface="Arial" panose="020B0604020202020204" pitchFamily="34" charset="0"/>
                          <a:cs typeface="Arial" panose="020B0604020202020204" pitchFamily="34" charset="0"/>
                        </a:rPr>
                        <a:t>2009</a:t>
                      </a:r>
                    </a:p>
                  </a:txBody>
                  <a:tcPr/>
                </a:tc>
                <a:tc>
                  <a:txBody>
                    <a:bodyPr/>
                    <a:lstStyle/>
                    <a:p>
                      <a:pPr algn="ctr"/>
                      <a:r>
                        <a:rPr lang="en-US" sz="1600" dirty="0">
                          <a:latin typeface="Arial" panose="020B0604020202020204" pitchFamily="34" charset="0"/>
                          <a:cs typeface="Arial" panose="020B0604020202020204" pitchFamily="34" charset="0"/>
                        </a:rPr>
                        <a:t>2025</a:t>
                      </a:r>
                    </a:p>
                  </a:txBody>
                  <a:tcPr/>
                </a:tc>
                <a:extLst>
                  <a:ext uri="{0D108BD9-81ED-4DB2-BD59-A6C34878D82A}">
                    <a16:rowId xmlns:a16="http://schemas.microsoft.com/office/drawing/2014/main" val="10002"/>
                  </a:ext>
                </a:extLst>
              </a:tr>
              <a:tr h="0">
                <a:tc>
                  <a:txBody>
                    <a:bodyPr/>
                    <a:lstStyle/>
                    <a:p>
                      <a:r>
                        <a:rPr lang="en-US" sz="1800" dirty="0">
                          <a:latin typeface="Arial" panose="020B0604020202020204" pitchFamily="34" charset="0"/>
                          <a:cs typeface="Arial" panose="020B0604020202020204" pitchFamily="34" charset="0"/>
                        </a:rPr>
                        <a:t>Active</a:t>
                      </a:r>
                    </a:p>
                  </a:txBody>
                  <a:tcPr/>
                </a:tc>
                <a:tc>
                  <a:txBody>
                    <a:bodyPr/>
                    <a:lstStyle/>
                    <a:p>
                      <a:pPr algn="ctr">
                        <a:buNone/>
                      </a:pPr>
                      <a:r>
                        <a:rPr lang="en-US" sz="1600" dirty="0">
                          <a:latin typeface="Arial" panose="020B0604020202020204" pitchFamily="34" charset="0"/>
                          <a:cs typeface="Arial" panose="020B0604020202020204" pitchFamily="34" charset="0"/>
                        </a:rPr>
                        <a:t>1472</a:t>
                      </a:r>
                    </a:p>
                  </a:txBody>
                  <a:tcPr/>
                </a:tc>
                <a:tc>
                  <a:txBody>
                    <a:bodyPr/>
                    <a:lstStyle/>
                    <a:p>
                      <a:pPr algn="ctr">
                        <a:buNone/>
                      </a:pPr>
                      <a:r>
                        <a:rPr lang="en-US" sz="1600" dirty="0">
                          <a:latin typeface="Arial" panose="020B0604020202020204" pitchFamily="34" charset="0"/>
                          <a:cs typeface="Arial" panose="020B0604020202020204" pitchFamily="34" charset="0"/>
                        </a:rPr>
                        <a:t>1501</a:t>
                      </a:r>
                    </a:p>
                  </a:txBody>
                  <a:tcPr/>
                </a:tc>
                <a:tc>
                  <a:txBody>
                    <a:bodyPr/>
                    <a:lstStyle/>
                    <a:p>
                      <a:pPr algn="ctr">
                        <a:buNone/>
                      </a:pPr>
                      <a:endParaRPr lang="en-US" sz="1600" dirty="0">
                        <a:latin typeface="Arial" panose="020B0604020202020204" pitchFamily="34" charset="0"/>
                        <a:cs typeface="Arial" panose="020B0604020202020204" pitchFamily="34" charset="0"/>
                      </a:endParaRPr>
                    </a:p>
                  </a:txBody>
                  <a:tcPr/>
                </a:tc>
                <a:tc>
                  <a:txBody>
                    <a:bodyPr/>
                    <a:lstStyle/>
                    <a:p>
                      <a:pPr algn="ctr">
                        <a:buNone/>
                      </a:pPr>
                      <a:r>
                        <a:rPr lang="en-US" sz="1600" dirty="0">
                          <a:latin typeface="Arial" panose="020B0604020202020204" pitchFamily="34" charset="0"/>
                          <a:cs typeface="Arial" panose="020B0604020202020204" pitchFamily="34" charset="0"/>
                        </a:rPr>
                        <a:t>156</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117</a:t>
                      </a:r>
                    </a:p>
                  </a:txBody>
                  <a:tcPr/>
                </a:tc>
                <a:tc>
                  <a:txBody>
                    <a:bodyPr/>
                    <a:lstStyle/>
                    <a:p>
                      <a:pPr algn="ctr"/>
                      <a:r>
                        <a:rPr lang="en-US" sz="1600" dirty="0">
                          <a:latin typeface="Arial" panose="020B0604020202020204" pitchFamily="34" charset="0"/>
                          <a:cs typeface="Arial" panose="020B0604020202020204" pitchFamily="34" charset="0"/>
                        </a:rPr>
                        <a:t>128</a:t>
                      </a:r>
                    </a:p>
                  </a:txBody>
                  <a:tcPr/>
                </a:tc>
                <a:extLst>
                  <a:ext uri="{0D108BD9-81ED-4DB2-BD59-A6C34878D82A}">
                    <a16:rowId xmlns:a16="http://schemas.microsoft.com/office/drawing/2014/main" val="10003"/>
                  </a:ext>
                </a:extLst>
              </a:tr>
              <a:tr h="372102">
                <a:tc>
                  <a:txBody>
                    <a:bodyPr/>
                    <a:lstStyle/>
                    <a:p>
                      <a:r>
                        <a:rPr lang="en-US" sz="18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panose="020B0604020202020204" pitchFamily="34" charset="0"/>
                          <a:cs typeface="Arial" panose="020B0604020202020204" pitchFamily="34" charset="0"/>
                        </a:rPr>
                        <a:t>135</a:t>
                      </a:r>
                    </a:p>
                  </a:txBody>
                  <a:tcPr/>
                </a:tc>
                <a:tc>
                  <a:txBody>
                    <a:bodyPr/>
                    <a:lstStyle/>
                    <a:p>
                      <a:pPr algn="ctr"/>
                      <a:r>
                        <a:rPr lang="en-US" sz="1600" dirty="0">
                          <a:latin typeface="Arial" panose="020B0604020202020204" pitchFamily="34" charset="0"/>
                          <a:cs typeface="Arial" panose="020B0604020202020204" pitchFamily="34" charset="0"/>
                        </a:rPr>
                        <a:t>137</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0</a:t>
                      </a:r>
                    </a:p>
                  </a:txBody>
                  <a:tcPr/>
                </a:tc>
                <a:tc>
                  <a:txBody>
                    <a:bodyPr/>
                    <a:lstStyle/>
                    <a:p>
                      <a:pPr algn="ctr"/>
                      <a:r>
                        <a:rPr lang="en-US" sz="1600" dirty="0">
                          <a:latin typeface="Arial" panose="020B0604020202020204" pitchFamily="34" charset="0"/>
                          <a:cs typeface="Arial" panose="020B0604020202020204" pitchFamily="34" charset="0"/>
                        </a:rPr>
                        <a:t>9</a:t>
                      </a:r>
                    </a:p>
                  </a:txBody>
                  <a:tcPr/>
                </a:tc>
                <a:tc>
                  <a:txBody>
                    <a:bodyPr/>
                    <a:lstStyle/>
                    <a:p>
                      <a:pPr algn="ctr"/>
                      <a:r>
                        <a:rPr lang="en-US" sz="1600" dirty="0">
                          <a:latin typeface="Arial" panose="020B0604020202020204" pitchFamily="34" charset="0"/>
                          <a:cs typeface="Arial" panose="020B0604020202020204" pitchFamily="34" charset="0"/>
                        </a:rPr>
                        <a:t>9</a:t>
                      </a:r>
                    </a:p>
                  </a:txBody>
                  <a:tcPr/>
                </a:tc>
                <a:tc>
                  <a:txBody>
                    <a:bodyPr/>
                    <a:lstStyle/>
                    <a:p>
                      <a:pPr algn="ctr"/>
                      <a:r>
                        <a:rPr lang="en-US" sz="1600" dirty="0">
                          <a:latin typeface="Arial" panose="020B0604020202020204" pitchFamily="34" charset="0"/>
                          <a:cs typeface="Arial" panose="020B0604020202020204" pitchFamily="34" charset="0"/>
                        </a:rPr>
                        <a:t>58</a:t>
                      </a:r>
                    </a:p>
                  </a:txBody>
                  <a:tcPr/>
                </a:tc>
                <a:tc>
                  <a:txBody>
                    <a:bodyPr/>
                    <a:lstStyle/>
                    <a:p>
                      <a:pPr algn="ctr"/>
                      <a:r>
                        <a:rPr lang="en-US" sz="1600" dirty="0">
                          <a:latin typeface="Arial" panose="020B0604020202020204" pitchFamily="34" charset="0"/>
                          <a:cs typeface="Arial" panose="020B0604020202020204" pitchFamily="34" charset="0"/>
                        </a:rPr>
                        <a:t>58</a:t>
                      </a:r>
                    </a:p>
                  </a:txBody>
                  <a:tcPr/>
                </a:tc>
                <a:extLst>
                  <a:ext uri="{0D108BD9-81ED-4DB2-BD59-A6C34878D82A}">
                    <a16:rowId xmlns:a16="http://schemas.microsoft.com/office/drawing/2014/main" val="10004"/>
                  </a:ext>
                </a:extLst>
              </a:tr>
              <a:tr h="372102">
                <a:tc>
                  <a:txBody>
                    <a:bodyPr/>
                    <a:lstStyle/>
                    <a:p>
                      <a:r>
                        <a:rPr lang="en-US" sz="1800" dirty="0">
                          <a:latin typeface="Arial" panose="020B0604020202020204" pitchFamily="34" charset="0"/>
                          <a:cs typeface="Arial" panose="020B0604020202020204" pitchFamily="34" charset="0"/>
                        </a:rPr>
                        <a:t>New</a:t>
                      </a:r>
                    </a:p>
                  </a:txBody>
                  <a:tcPr/>
                </a:tc>
                <a:tc gridSpan="2">
                  <a:txBody>
                    <a:bodyPr/>
                    <a:lstStyle/>
                    <a:p>
                      <a:pPr algn="ctr"/>
                      <a:r>
                        <a:rPr lang="en-US" sz="1600" dirty="0">
                          <a:latin typeface="Arial" panose="020B0604020202020204" pitchFamily="34" charset="0"/>
                          <a:cs typeface="Arial" panose="020B0604020202020204" pitchFamily="34" charset="0"/>
                        </a:rPr>
                        <a:t>213</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tc>
                <a:tc hMerge="1">
                  <a:txBody>
                    <a:bodyPr/>
                    <a:lstStyle/>
                    <a:p>
                      <a:pPr algn="ctr"/>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9</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16</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13" name="TextBox 12"/>
          <p:cNvSpPr txBox="1"/>
          <p:nvPr/>
        </p:nvSpPr>
        <p:spPr>
          <a:xfrm>
            <a:off x="127591" y="6303342"/>
            <a:ext cx="11901304" cy="400110"/>
          </a:xfrm>
          <a:prstGeom prst="rect">
            <a:avLst/>
          </a:prstGeom>
          <a:solidFill>
            <a:schemeClr val="tx1">
              <a:lumMod val="95000"/>
              <a:lumOff val="5000"/>
            </a:schemeClr>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10/7: </a:t>
            </a:r>
            <a:r>
              <a:rPr lang="en-US" sz="2000" dirty="0">
                <a:solidFill>
                  <a:schemeClr val="bg1"/>
                </a:solidFill>
                <a:latin typeface="Arial" panose="020B0604020202020204" pitchFamily="34" charset="0"/>
                <a:cs typeface="Arial" panose="020B0604020202020204" pitchFamily="34" charset="0"/>
              </a:rPr>
              <a:t>136 Hospitalized in Lubbock –  17 on vents  </a:t>
            </a:r>
            <a:r>
              <a:rPr lang="en-US" sz="2000" b="1" dirty="0">
                <a:solidFill>
                  <a:schemeClr val="bg1"/>
                </a:solidFill>
                <a:latin typeface="Arial" panose="020B0604020202020204" pitchFamily="34" charset="0"/>
                <a:cs typeface="Arial" panose="020B0604020202020204" pitchFamily="34" charset="0"/>
              </a:rPr>
              <a:t>10/9: </a:t>
            </a:r>
            <a:r>
              <a:rPr lang="en-US" sz="2000" dirty="0">
                <a:solidFill>
                  <a:schemeClr val="bg1"/>
                </a:solidFill>
                <a:latin typeface="Arial" panose="020B0604020202020204" pitchFamily="34" charset="0"/>
                <a:cs typeface="Arial" panose="020B0604020202020204" pitchFamily="34" charset="0"/>
              </a:rPr>
              <a:t>138 Hospitalized in Lubbock –  16 on vents</a:t>
            </a:r>
            <a:endParaRPr lang="en-US" sz="2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62286" y="3303407"/>
            <a:ext cx="10460679" cy="2978173"/>
          </a:xfrm>
          <a:prstGeom prst="rect">
            <a:avLst/>
          </a:prstGeom>
        </p:spPr>
      </p:pic>
      <p:grpSp>
        <p:nvGrpSpPr>
          <p:cNvPr id="20" name="Group 19"/>
          <p:cNvGrpSpPr/>
          <p:nvPr/>
        </p:nvGrpSpPr>
        <p:grpSpPr>
          <a:xfrm>
            <a:off x="2717011" y="3197613"/>
            <a:ext cx="6292236" cy="3140489"/>
            <a:chOff x="2389222" y="3358503"/>
            <a:chExt cx="6292236" cy="3140489"/>
          </a:xfrm>
        </p:grpSpPr>
        <p:sp>
          <p:nvSpPr>
            <p:cNvPr id="21" name="Rectangle 20"/>
            <p:cNvSpPr/>
            <p:nvPr/>
          </p:nvSpPr>
          <p:spPr>
            <a:xfrm>
              <a:off x="4905341" y="3358503"/>
              <a:ext cx="533881" cy="3140489"/>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527285" y="3358503"/>
              <a:ext cx="590599" cy="3140489"/>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353464" y="3358503"/>
              <a:ext cx="641831" cy="3140489"/>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045012" y="3358503"/>
              <a:ext cx="636446" cy="314048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89222" y="3358503"/>
              <a:ext cx="664972" cy="314048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643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210" y="236507"/>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2369FB-8B9E-5740-B6B5-C863E6F5F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479" y="942194"/>
            <a:ext cx="9920288" cy="4187663"/>
          </a:xfrm>
          <a:prstGeom prst="rect">
            <a:avLst/>
          </a:prstGeom>
        </p:spPr>
      </p:pic>
      <p:cxnSp>
        <p:nvCxnSpPr>
          <p:cNvPr id="9" name="Straight Connector 8">
            <a:extLst>
              <a:ext uri="{FF2B5EF4-FFF2-40B4-BE49-F238E27FC236}">
                <a16:creationId xmlns:a16="http://schemas.microsoft.com/office/drawing/2014/main" id="{B9C53315-00CA-1142-BF07-617037771578}"/>
              </a:ext>
            </a:extLst>
          </p:cNvPr>
          <p:cNvCxnSpPr/>
          <p:nvPr/>
        </p:nvCxnSpPr>
        <p:spPr>
          <a:xfrm flipH="1">
            <a:off x="2008684" y="3822491"/>
            <a:ext cx="8814216"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DFE8770-603F-AD4E-AD2D-53D0BA30EE1E}"/>
              </a:ext>
            </a:extLst>
          </p:cNvPr>
          <p:cNvGraphicFramePr>
            <a:graphicFrameLocks noGrp="1"/>
          </p:cNvGraphicFramePr>
          <p:nvPr>
            <p:extLst>
              <p:ext uri="{D42A27DB-BD31-4B8C-83A1-F6EECF244321}">
                <p14:modId xmlns:p14="http://schemas.microsoft.com/office/powerpoint/2010/main" val="2720775817"/>
              </p:ext>
            </p:extLst>
          </p:nvPr>
        </p:nvGraphicFramePr>
        <p:xfrm>
          <a:off x="186811" y="5238296"/>
          <a:ext cx="11312527" cy="1341120"/>
        </p:xfrm>
        <a:graphic>
          <a:graphicData uri="http://schemas.openxmlformats.org/drawingml/2006/table">
            <a:tbl>
              <a:tblPr firstRow="1" bandRow="1">
                <a:tableStyleId>{073A0DAA-6AF3-43AB-8588-CEC1D06C72B9}</a:tableStyleId>
              </a:tblPr>
              <a:tblGrid>
                <a:gridCol w="1347189">
                  <a:extLst>
                    <a:ext uri="{9D8B030D-6E8A-4147-A177-3AD203B41FA5}">
                      <a16:colId xmlns:a16="http://schemas.microsoft.com/office/drawing/2014/main" val="20000"/>
                    </a:ext>
                  </a:extLst>
                </a:gridCol>
                <a:gridCol w="911956">
                  <a:extLst>
                    <a:ext uri="{9D8B030D-6E8A-4147-A177-3AD203B41FA5}">
                      <a16:colId xmlns:a16="http://schemas.microsoft.com/office/drawing/2014/main" val="20001"/>
                    </a:ext>
                  </a:extLst>
                </a:gridCol>
                <a:gridCol w="911956">
                  <a:extLst>
                    <a:ext uri="{9D8B030D-6E8A-4147-A177-3AD203B41FA5}">
                      <a16:colId xmlns:a16="http://schemas.microsoft.com/office/drawing/2014/main" val="20002"/>
                    </a:ext>
                  </a:extLst>
                </a:gridCol>
                <a:gridCol w="839499">
                  <a:extLst>
                    <a:ext uri="{9D8B030D-6E8A-4147-A177-3AD203B41FA5}">
                      <a16:colId xmlns:a16="http://schemas.microsoft.com/office/drawing/2014/main" val="20003"/>
                    </a:ext>
                  </a:extLst>
                </a:gridCol>
                <a:gridCol w="852033">
                  <a:extLst>
                    <a:ext uri="{9D8B030D-6E8A-4147-A177-3AD203B41FA5}">
                      <a16:colId xmlns:a16="http://schemas.microsoft.com/office/drawing/2014/main" val="20004"/>
                    </a:ext>
                  </a:extLst>
                </a:gridCol>
                <a:gridCol w="816349">
                  <a:extLst>
                    <a:ext uri="{9D8B030D-6E8A-4147-A177-3AD203B41FA5}">
                      <a16:colId xmlns:a16="http://schemas.microsoft.com/office/drawing/2014/main" val="20005"/>
                    </a:ext>
                  </a:extLst>
                </a:gridCol>
                <a:gridCol w="867829">
                  <a:extLst>
                    <a:ext uri="{9D8B030D-6E8A-4147-A177-3AD203B41FA5}">
                      <a16:colId xmlns:a16="http://schemas.microsoft.com/office/drawing/2014/main" val="20006"/>
                    </a:ext>
                  </a:extLst>
                </a:gridCol>
                <a:gridCol w="794286">
                  <a:extLst>
                    <a:ext uri="{9D8B030D-6E8A-4147-A177-3AD203B41FA5}">
                      <a16:colId xmlns:a16="http://schemas.microsoft.com/office/drawing/2014/main" val="20007"/>
                    </a:ext>
                  </a:extLst>
                </a:gridCol>
                <a:gridCol w="794286">
                  <a:extLst>
                    <a:ext uri="{9D8B030D-6E8A-4147-A177-3AD203B41FA5}">
                      <a16:colId xmlns:a16="http://schemas.microsoft.com/office/drawing/2014/main" val="20008"/>
                    </a:ext>
                  </a:extLst>
                </a:gridCol>
                <a:gridCol w="794286">
                  <a:extLst>
                    <a:ext uri="{9D8B030D-6E8A-4147-A177-3AD203B41FA5}">
                      <a16:colId xmlns:a16="http://schemas.microsoft.com/office/drawing/2014/main" val="20009"/>
                    </a:ext>
                  </a:extLst>
                </a:gridCol>
                <a:gridCol w="794286">
                  <a:extLst>
                    <a:ext uri="{9D8B030D-6E8A-4147-A177-3AD203B41FA5}">
                      <a16:colId xmlns:a16="http://schemas.microsoft.com/office/drawing/2014/main" val="20010"/>
                    </a:ext>
                  </a:extLst>
                </a:gridCol>
                <a:gridCol w="794286">
                  <a:extLst>
                    <a:ext uri="{9D8B030D-6E8A-4147-A177-3AD203B41FA5}">
                      <a16:colId xmlns:a16="http://schemas.microsoft.com/office/drawing/2014/main" val="20011"/>
                    </a:ext>
                  </a:extLst>
                </a:gridCol>
                <a:gridCol w="794286">
                  <a:extLst>
                    <a:ext uri="{9D8B030D-6E8A-4147-A177-3AD203B41FA5}">
                      <a16:colId xmlns:a16="http://schemas.microsoft.com/office/drawing/2014/main" val="20012"/>
                    </a:ext>
                  </a:extLst>
                </a:gridCol>
              </a:tblGrid>
              <a:tr h="232541">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10/8</a:t>
                      </a:r>
                    </a:p>
                  </a:txBody>
                  <a:tcPr/>
                </a:tc>
                <a:tc>
                  <a:txBody>
                    <a:bodyPr/>
                    <a:lstStyle/>
                    <a:p>
                      <a:pPr algn="ctr"/>
                      <a:r>
                        <a:rPr lang="en-US" sz="1600" dirty="0">
                          <a:latin typeface="Arial" panose="020B0604020202020204" pitchFamily="34" charset="0"/>
                          <a:cs typeface="Arial" panose="020B0604020202020204" pitchFamily="34" charset="0"/>
                        </a:rPr>
                        <a:t>10/7</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9/30</a:t>
                      </a: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9/16</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781,749</a:t>
                      </a:r>
                    </a:p>
                  </a:txBody>
                  <a:tcPr/>
                </a:tc>
                <a:tc>
                  <a:txBody>
                    <a:bodyPr/>
                    <a:lstStyle/>
                    <a:p>
                      <a:pPr algn="ctr"/>
                      <a:r>
                        <a:rPr lang="en-US" sz="1600" dirty="0">
                          <a:latin typeface="Arial Narrow" panose="020B0606020202030204" pitchFamily="34" charset="0"/>
                          <a:cs typeface="Arial" panose="020B0604020202020204" pitchFamily="34" charset="0"/>
                        </a:rPr>
                        <a:t>777,556</a:t>
                      </a:r>
                    </a:p>
                  </a:txBody>
                  <a:tcPr/>
                </a:tc>
                <a:tc>
                  <a:txBody>
                    <a:bodyPr/>
                    <a:lstStyle/>
                    <a:p>
                      <a:pPr algn="ctr"/>
                      <a:r>
                        <a:rPr lang="en-US" sz="1600" dirty="0">
                          <a:latin typeface="Arial Narrow" panose="020B0606020202030204" pitchFamily="34" charset="0"/>
                          <a:cs typeface="Arial" panose="020B0604020202020204" pitchFamily="34" charset="0"/>
                        </a:rPr>
                        <a:t>769,303</a:t>
                      </a:r>
                    </a:p>
                  </a:txBody>
                  <a:tcPr/>
                </a:tc>
                <a:tc>
                  <a:txBody>
                    <a:bodyPr/>
                    <a:lstStyle/>
                    <a:p>
                      <a:pPr algn="ctr"/>
                      <a:r>
                        <a:rPr lang="en-US" sz="1600" dirty="0">
                          <a:latin typeface="Arial Narrow" panose="020B0606020202030204" pitchFamily="34" charset="0"/>
                          <a:cs typeface="Arial" panose="020B0604020202020204" pitchFamily="34" charset="0"/>
                        </a:rPr>
                        <a:t>748,967</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674,772</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16,334</a:t>
                      </a:r>
                    </a:p>
                  </a:txBody>
                  <a:tcPr/>
                </a:tc>
                <a:tc>
                  <a:txBody>
                    <a:bodyPr/>
                    <a:lstStyle/>
                    <a:p>
                      <a:pPr algn="ctr"/>
                      <a:r>
                        <a:rPr lang="en-US" sz="1600" dirty="0">
                          <a:latin typeface="Arial Narrow" panose="020B0606020202030204" pitchFamily="34" charset="0"/>
                          <a:cs typeface="Arial" panose="020B0604020202020204" pitchFamily="34" charset="0"/>
                        </a:rPr>
                        <a:t>16,230</a:t>
                      </a:r>
                    </a:p>
                  </a:txBody>
                  <a:tcPr/>
                </a:tc>
                <a:tc>
                  <a:txBody>
                    <a:bodyPr/>
                    <a:lstStyle/>
                    <a:p>
                      <a:pPr algn="ctr"/>
                      <a:r>
                        <a:rPr lang="en-US" sz="1600" dirty="0">
                          <a:latin typeface="Arial Narrow" panose="020B0606020202030204" pitchFamily="34" charset="0"/>
                          <a:cs typeface="Arial" panose="020B0604020202020204" pitchFamily="34" charset="0"/>
                        </a:rPr>
                        <a:t>16,033</a:t>
                      </a:r>
                    </a:p>
                  </a:txBody>
                  <a:tcPr/>
                </a:tc>
                <a:tc>
                  <a:txBody>
                    <a:bodyPr/>
                    <a:lstStyle/>
                    <a:p>
                      <a:pPr algn="ctr"/>
                      <a:r>
                        <a:rPr lang="en-US" sz="1600" dirty="0">
                          <a:latin typeface="Arial Narrow" panose="020B0606020202030204" pitchFamily="34" charset="0"/>
                          <a:cs typeface="Arial" panose="020B0604020202020204" pitchFamily="34" charset="0"/>
                        </a:rPr>
                        <a:t>15,711</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14,478</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3,556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3,519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3,318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3,344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3249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14510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37000BE8-8BDC-424C-9EBD-FCFC4E74F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
        <p:nvSpPr>
          <p:cNvPr id="3" name="TextBox 2">
            <a:extLst>
              <a:ext uri="{FF2B5EF4-FFF2-40B4-BE49-F238E27FC236}">
                <a16:creationId xmlns:a16="http://schemas.microsoft.com/office/drawing/2014/main" id="{3FF21BBA-E46D-394F-8391-839420136C8A}"/>
              </a:ext>
            </a:extLst>
          </p:cNvPr>
          <p:cNvSpPr txBox="1"/>
          <p:nvPr/>
        </p:nvSpPr>
        <p:spPr>
          <a:xfrm>
            <a:off x="8293210" y="4643562"/>
            <a:ext cx="593432" cy="369332"/>
          </a:xfrm>
          <a:prstGeom prst="rect">
            <a:avLst/>
          </a:prstGeom>
          <a:noFill/>
        </p:spPr>
        <p:txBody>
          <a:bodyPr wrap="none" rtlCol="0">
            <a:spAutoFit/>
          </a:bodyPr>
          <a:lstStyle/>
          <a:p>
            <a:r>
              <a:rPr lang="en-US" b="1" dirty="0">
                <a:solidFill>
                  <a:srgbClr val="FF0000"/>
                </a:solidFill>
              </a:rPr>
              <a:t>26.3</a:t>
            </a:r>
          </a:p>
        </p:txBody>
      </p:sp>
    </p:spTree>
    <p:extLst>
      <p:ext uri="{BB962C8B-B14F-4D97-AF65-F5344CB8AC3E}">
        <p14:creationId xmlns:p14="http://schemas.microsoft.com/office/powerpoint/2010/main" val="340569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7F67F4EB-CFE6-4F29-A6A6-76629E4C1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
        <p:nvSpPr>
          <p:cNvPr id="3" name="TextBox 2">
            <a:extLst>
              <a:ext uri="{FF2B5EF4-FFF2-40B4-BE49-F238E27FC236}">
                <a16:creationId xmlns:a16="http://schemas.microsoft.com/office/drawing/2014/main" id="{F4440C6C-36A3-E341-8066-B5ACBB39ECE0}"/>
              </a:ext>
            </a:extLst>
          </p:cNvPr>
          <p:cNvSpPr txBox="1"/>
          <p:nvPr/>
        </p:nvSpPr>
        <p:spPr>
          <a:xfrm>
            <a:off x="8293210" y="4643562"/>
            <a:ext cx="596638" cy="369332"/>
          </a:xfrm>
          <a:prstGeom prst="rect">
            <a:avLst/>
          </a:prstGeom>
          <a:noFill/>
        </p:spPr>
        <p:txBody>
          <a:bodyPr wrap="none" rtlCol="0">
            <a:spAutoFit/>
          </a:bodyPr>
          <a:lstStyle/>
          <a:p>
            <a:r>
              <a:rPr lang="en-US" b="1" dirty="0">
                <a:solidFill>
                  <a:srgbClr val="FF0000"/>
                </a:solidFill>
              </a:rPr>
              <a:t>41.2</a:t>
            </a:r>
          </a:p>
        </p:txBody>
      </p:sp>
    </p:spTree>
    <p:extLst>
      <p:ext uri="{BB962C8B-B14F-4D97-AF65-F5344CB8AC3E}">
        <p14:creationId xmlns:p14="http://schemas.microsoft.com/office/powerpoint/2010/main" val="2307553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451B2915-03AE-46DB-8C13-C75BDA6FA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
        <p:nvSpPr>
          <p:cNvPr id="3" name="TextBox 2">
            <a:extLst>
              <a:ext uri="{FF2B5EF4-FFF2-40B4-BE49-F238E27FC236}">
                <a16:creationId xmlns:a16="http://schemas.microsoft.com/office/drawing/2014/main" id="{A00BF801-C4C1-1D4F-B369-C5F8BC39EDBE}"/>
              </a:ext>
            </a:extLst>
          </p:cNvPr>
          <p:cNvSpPr txBox="1"/>
          <p:nvPr/>
        </p:nvSpPr>
        <p:spPr>
          <a:xfrm>
            <a:off x="8293210" y="4643562"/>
            <a:ext cx="713657" cy="369332"/>
          </a:xfrm>
          <a:prstGeom prst="rect">
            <a:avLst/>
          </a:prstGeom>
          <a:noFill/>
        </p:spPr>
        <p:txBody>
          <a:bodyPr wrap="none" rtlCol="0">
            <a:spAutoFit/>
          </a:bodyPr>
          <a:lstStyle/>
          <a:p>
            <a:r>
              <a:rPr lang="en-US" b="1" dirty="0">
                <a:solidFill>
                  <a:srgbClr val="FF0000"/>
                </a:solidFill>
              </a:rPr>
              <a:t>60.99</a:t>
            </a:r>
          </a:p>
        </p:txBody>
      </p:sp>
    </p:spTree>
    <p:extLst>
      <p:ext uri="{BB962C8B-B14F-4D97-AF65-F5344CB8AC3E}">
        <p14:creationId xmlns:p14="http://schemas.microsoft.com/office/powerpoint/2010/main" val="2075210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A4EF1593-41FA-48BD-A5A8-924912A4F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
        <p:nvSpPr>
          <p:cNvPr id="3" name="TextBox 2">
            <a:extLst>
              <a:ext uri="{FF2B5EF4-FFF2-40B4-BE49-F238E27FC236}">
                <a16:creationId xmlns:a16="http://schemas.microsoft.com/office/drawing/2014/main" id="{538F3275-E14C-7246-9B6F-1C075CE54DA3}"/>
              </a:ext>
            </a:extLst>
          </p:cNvPr>
          <p:cNvSpPr txBox="1"/>
          <p:nvPr/>
        </p:nvSpPr>
        <p:spPr>
          <a:xfrm>
            <a:off x="8293210" y="4643562"/>
            <a:ext cx="713657" cy="369332"/>
          </a:xfrm>
          <a:prstGeom prst="rect">
            <a:avLst/>
          </a:prstGeom>
          <a:noFill/>
        </p:spPr>
        <p:txBody>
          <a:bodyPr wrap="none" rtlCol="0">
            <a:spAutoFit/>
          </a:bodyPr>
          <a:lstStyle/>
          <a:p>
            <a:r>
              <a:rPr lang="en-US" b="1" dirty="0">
                <a:solidFill>
                  <a:srgbClr val="FF0000"/>
                </a:solidFill>
              </a:rPr>
              <a:t>15.91</a:t>
            </a:r>
          </a:p>
        </p:txBody>
      </p:sp>
    </p:spTree>
    <p:extLst>
      <p:ext uri="{BB962C8B-B14F-4D97-AF65-F5344CB8AC3E}">
        <p14:creationId xmlns:p14="http://schemas.microsoft.com/office/powerpoint/2010/main" val="95953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14"/>
            <a:ext cx="9784080" cy="1314450"/>
          </a:xfrm>
        </p:spPr>
        <p:txBody>
          <a:bodyPr/>
          <a:lstStyle/>
          <a:p>
            <a:r>
              <a:rPr lang="en-US" dirty="0">
                <a:solidFill>
                  <a:schemeClr val="bg1"/>
                </a:solidFill>
              </a:rPr>
              <a:t>PUI/Confirmed cases-hospitalized</a:t>
            </a:r>
          </a:p>
        </p:txBody>
      </p:sp>
      <p:sp>
        <p:nvSpPr>
          <p:cNvPr id="5" name="Rectangle 4"/>
          <p:cNvSpPr/>
          <p:nvPr/>
        </p:nvSpPr>
        <p:spPr>
          <a:xfrm>
            <a:off x="0" y="1065554"/>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10/9/2020</a:t>
            </a:r>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6028752" y="1842794"/>
            <a:ext cx="6006693" cy="3616120"/>
          </a:xfrm>
          <a:prstGeom prst="rect">
            <a:avLst/>
          </a:prstGeom>
        </p:spPr>
      </p:pic>
      <p:pic>
        <p:nvPicPr>
          <p:cNvPr id="9" name="Picture 8"/>
          <p:cNvPicPr>
            <a:picLocks noChangeAspect="1"/>
          </p:cNvPicPr>
          <p:nvPr/>
        </p:nvPicPr>
        <p:blipFill>
          <a:blip r:embed="rId4"/>
          <a:stretch>
            <a:fillRect/>
          </a:stretch>
        </p:blipFill>
        <p:spPr>
          <a:xfrm>
            <a:off x="285138" y="1848544"/>
            <a:ext cx="5572382" cy="3610370"/>
          </a:xfrm>
          <a:prstGeom prst="rect">
            <a:avLst/>
          </a:prstGeom>
        </p:spPr>
      </p:pic>
    </p:spTree>
    <p:extLst>
      <p:ext uri="{BB962C8B-B14F-4D97-AF65-F5344CB8AC3E}">
        <p14:creationId xmlns:p14="http://schemas.microsoft.com/office/powerpoint/2010/main" val="560245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10/9/2020</a:t>
            </a:r>
          </a:p>
        </p:txBody>
      </p:sp>
      <p:sp>
        <p:nvSpPr>
          <p:cNvPr id="5" name="TextBox 4"/>
          <p:cNvSpPr txBox="1"/>
          <p:nvPr/>
        </p:nvSpPr>
        <p:spPr>
          <a:xfrm>
            <a:off x="3594025" y="6265008"/>
            <a:ext cx="5391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MICU added 8 beds 10/6, S4 added 15 beds 10/9  </a:t>
            </a:r>
          </a:p>
        </p:txBody>
      </p:sp>
      <p:pic>
        <p:nvPicPr>
          <p:cNvPr id="4" name="Picture 3"/>
          <p:cNvPicPr>
            <a:picLocks noChangeAspect="1"/>
          </p:cNvPicPr>
          <p:nvPr/>
        </p:nvPicPr>
        <p:blipFill>
          <a:blip r:embed="rId3"/>
          <a:stretch>
            <a:fillRect/>
          </a:stretch>
        </p:blipFill>
        <p:spPr>
          <a:xfrm>
            <a:off x="1602858" y="1747480"/>
            <a:ext cx="8986283" cy="4517528"/>
          </a:xfrm>
          <a:prstGeom prst="rect">
            <a:avLst/>
          </a:prstGeom>
        </p:spPr>
      </p:pic>
    </p:spTree>
    <p:extLst>
      <p:ext uri="{BB962C8B-B14F-4D97-AF65-F5344CB8AC3E}">
        <p14:creationId xmlns:p14="http://schemas.microsoft.com/office/powerpoint/2010/main" val="5071097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451" y="194534"/>
            <a:ext cx="9784080" cy="1508760"/>
          </a:xfrm>
        </p:spPr>
        <p:txBody>
          <a:bodyPr/>
          <a:lstStyle/>
          <a:p>
            <a:r>
              <a:rPr lang="en-US" dirty="0">
                <a:solidFill>
                  <a:schemeClr val="bg1"/>
                </a:solidFill>
              </a:rPr>
              <a:t>HOT SPOTS</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solidFill>
                <a:schemeClr val="bg1"/>
              </a:solidFill>
            </a:endParaRPr>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TextBox 7"/>
          <p:cNvSpPr txBox="1"/>
          <p:nvPr/>
        </p:nvSpPr>
        <p:spPr>
          <a:xfrm>
            <a:off x="457200" y="1877332"/>
            <a:ext cx="11332346" cy="3816429"/>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Nursing Homes</a:t>
            </a:r>
          </a:p>
          <a:p>
            <a:r>
              <a:rPr lang="en-US" sz="3200" dirty="0">
                <a:solidFill>
                  <a:schemeClr val="bg1"/>
                </a:solidFill>
                <a:latin typeface="Arial" panose="020B0604020202020204" pitchFamily="34" charset="0"/>
                <a:cs typeface="Arial" panose="020B0604020202020204" pitchFamily="34" charset="0"/>
              </a:rPr>
              <a:t>	Lubbock:  Heritage Oaks and Windmill; </a:t>
            </a:r>
          </a:p>
          <a:p>
            <a:r>
              <a:rPr lang="en-US" sz="3200" dirty="0">
                <a:solidFill>
                  <a:schemeClr val="bg1"/>
                </a:solidFill>
                <a:latin typeface="Arial" panose="020B0604020202020204" pitchFamily="34" charset="0"/>
                <a:cs typeface="Arial" panose="020B0604020202020204" pitchFamily="34" charset="0"/>
              </a:rPr>
              <a:t>					  84 residents in NH COVID positive</a:t>
            </a:r>
          </a:p>
          <a:p>
            <a:r>
              <a:rPr lang="en-US" sz="3200" dirty="0">
                <a:solidFill>
                  <a:schemeClr val="bg1"/>
                </a:solidFill>
                <a:latin typeface="Arial" panose="020B0604020202020204" pitchFamily="34" charset="0"/>
                <a:cs typeface="Arial" panose="020B0604020202020204" pitchFamily="34" charset="0"/>
              </a:rPr>
              <a:t>   	Levelland:  Hickory Place</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CMC- 5 NH COVID</a:t>
            </a:r>
          </a:p>
          <a:p>
            <a:r>
              <a:rPr lang="en-US" sz="3200" dirty="0">
                <a:solidFill>
                  <a:schemeClr val="bg1"/>
                </a:solidFill>
                <a:latin typeface="Arial" panose="020B0604020202020204" pitchFamily="34" charset="0"/>
                <a:cs typeface="Arial" panose="020B0604020202020204" pitchFamily="34" charset="0"/>
              </a:rPr>
              <a:t>CHL- 3 NH COVID</a:t>
            </a:r>
          </a:p>
          <a:p>
            <a:endParaRPr lang="en-US" dirty="0">
              <a:solidFill>
                <a:schemeClr val="bg1"/>
              </a:solidFill>
            </a:endParaRPr>
          </a:p>
        </p:txBody>
      </p:sp>
      <p:pic>
        <p:nvPicPr>
          <p:cNvPr id="5" name="Picture 4">
            <a:extLst>
              <a:ext uri="{FF2B5EF4-FFF2-40B4-BE49-F238E27FC236}">
                <a16:creationId xmlns:a16="http://schemas.microsoft.com/office/drawing/2014/main" id="{24B8727B-9254-1049-B1EB-B271F353A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476" y="152400"/>
            <a:ext cx="3486706" cy="1973097"/>
          </a:xfrm>
          <a:prstGeom prst="rect">
            <a:avLst/>
          </a:prstGeom>
        </p:spPr>
      </p:pic>
    </p:spTree>
    <p:extLst>
      <p:ext uri="{BB962C8B-B14F-4D97-AF65-F5344CB8AC3E}">
        <p14:creationId xmlns:p14="http://schemas.microsoft.com/office/powerpoint/2010/main" val="1105176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271061833"/>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15-S 4</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13-HC6</a:t>
                      </a: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5174458"/>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3611996"/>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915" y="159048"/>
            <a:ext cx="9784080" cy="965002"/>
          </a:xfrm>
        </p:spPr>
        <p:txBody>
          <a:bodyPr/>
          <a:lstStyle/>
          <a:p>
            <a:pPr algn="ctr"/>
            <a:r>
              <a:rPr lang="en-US" dirty="0"/>
              <a:t>CENSUS</a:t>
            </a:r>
          </a:p>
        </p:txBody>
      </p:sp>
      <p:sp>
        <p:nvSpPr>
          <p:cNvPr id="6" name="Rectangle 5"/>
          <p:cNvSpPr/>
          <p:nvPr/>
        </p:nvSpPr>
        <p:spPr>
          <a:xfrm>
            <a:off x="-10222" y="1001884"/>
            <a:ext cx="12202222" cy="1262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835200248"/>
              </p:ext>
            </p:extLst>
          </p:nvPr>
        </p:nvGraphicFramePr>
        <p:xfrm>
          <a:off x="750086" y="1277510"/>
          <a:ext cx="10194434" cy="5043669"/>
        </p:xfrm>
        <a:graphic>
          <a:graphicData uri="http://schemas.openxmlformats.org/drawingml/2006/table">
            <a:tbl>
              <a:tblPr firstRow="1" bandRow="1">
                <a:tableStyleId>{5C22544A-7EE6-4342-B048-85BDC9FD1C3A}</a:tableStyleId>
              </a:tblPr>
              <a:tblGrid>
                <a:gridCol w="1855362">
                  <a:extLst>
                    <a:ext uri="{9D8B030D-6E8A-4147-A177-3AD203B41FA5}">
                      <a16:colId xmlns:a16="http://schemas.microsoft.com/office/drawing/2014/main" val="20000"/>
                    </a:ext>
                  </a:extLst>
                </a:gridCol>
                <a:gridCol w="844762">
                  <a:extLst>
                    <a:ext uri="{9D8B030D-6E8A-4147-A177-3AD203B41FA5}">
                      <a16:colId xmlns:a16="http://schemas.microsoft.com/office/drawing/2014/main" val="20001"/>
                    </a:ext>
                  </a:extLst>
                </a:gridCol>
                <a:gridCol w="763571">
                  <a:extLst>
                    <a:ext uri="{9D8B030D-6E8A-4147-A177-3AD203B41FA5}">
                      <a16:colId xmlns:a16="http://schemas.microsoft.com/office/drawing/2014/main" val="20002"/>
                    </a:ext>
                  </a:extLst>
                </a:gridCol>
                <a:gridCol w="838986">
                  <a:extLst>
                    <a:ext uri="{9D8B030D-6E8A-4147-A177-3AD203B41FA5}">
                      <a16:colId xmlns:a16="http://schemas.microsoft.com/office/drawing/2014/main" val="20003"/>
                    </a:ext>
                  </a:extLst>
                </a:gridCol>
                <a:gridCol w="838986">
                  <a:extLst>
                    <a:ext uri="{9D8B030D-6E8A-4147-A177-3AD203B41FA5}">
                      <a16:colId xmlns:a16="http://schemas.microsoft.com/office/drawing/2014/main" val="20004"/>
                    </a:ext>
                  </a:extLst>
                </a:gridCol>
                <a:gridCol w="659876">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821621">
                  <a:extLst>
                    <a:ext uri="{9D8B030D-6E8A-4147-A177-3AD203B41FA5}">
                      <a16:colId xmlns:a16="http://schemas.microsoft.com/office/drawing/2014/main" val="20007"/>
                    </a:ext>
                  </a:extLst>
                </a:gridCol>
                <a:gridCol w="1041770">
                  <a:extLst>
                    <a:ext uri="{9D8B030D-6E8A-4147-A177-3AD203B41FA5}">
                      <a16:colId xmlns:a16="http://schemas.microsoft.com/office/drawing/2014/main" val="20008"/>
                    </a:ext>
                  </a:extLst>
                </a:gridCol>
                <a:gridCol w="877316">
                  <a:extLst>
                    <a:ext uri="{9D8B030D-6E8A-4147-A177-3AD203B41FA5}">
                      <a16:colId xmlns:a16="http://schemas.microsoft.com/office/drawing/2014/main" val="20009"/>
                    </a:ext>
                  </a:extLst>
                </a:gridCol>
                <a:gridCol w="746320">
                  <a:extLst>
                    <a:ext uri="{9D8B030D-6E8A-4147-A177-3AD203B41FA5}">
                      <a16:colId xmlns:a16="http://schemas.microsoft.com/office/drawing/2014/main" val="20010"/>
                    </a:ext>
                  </a:extLst>
                </a:gridCol>
                <a:gridCol w="697584">
                  <a:extLst>
                    <a:ext uri="{9D8B030D-6E8A-4147-A177-3AD203B41FA5}">
                      <a16:colId xmlns:a16="http://schemas.microsoft.com/office/drawing/2014/main" val="20011"/>
                    </a:ext>
                  </a:extLst>
                </a:gridCol>
              </a:tblGrid>
              <a:tr h="349271">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9/28</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9/29</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9/30</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a:t>
                      </a:r>
                    </a:p>
                  </a:txBody>
                  <a:tcPr>
                    <a:solidFill>
                      <a:schemeClr val="bg1">
                        <a:lumMod val="10000"/>
                        <a:lumOff val="90000"/>
                      </a:schemeClr>
                    </a:solidFill>
                  </a:tcPr>
                </a:tc>
                <a:tc>
                  <a:txBody>
                    <a:bodyPr/>
                    <a:lstStyle/>
                    <a:p>
                      <a:pPr algn="ctr"/>
                      <a:r>
                        <a:rPr lang="en-US" dirty="0">
                          <a:solidFill>
                            <a:schemeClr val="bg1"/>
                          </a:solidFill>
                          <a:latin typeface="Arial" panose="020B0604020202020204" pitchFamily="34" charset="0"/>
                          <a:cs typeface="Arial" panose="020B0604020202020204" pitchFamily="34" charset="0"/>
                        </a:rPr>
                        <a:t>10/2</a:t>
                      </a:r>
                    </a:p>
                  </a:txBody>
                  <a:tcPr>
                    <a:solidFill>
                      <a:schemeClr val="bg1">
                        <a:lumMod val="10000"/>
                        <a:lumOff val="90000"/>
                      </a:schemeClr>
                    </a:solidFill>
                  </a:tcPr>
                </a:tc>
                <a:tc>
                  <a:txBody>
                    <a:bodyPr/>
                    <a:lstStyle/>
                    <a:p>
                      <a:pPr algn="ctr"/>
                      <a:endParaRPr lang="en-US"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10/5</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10/6</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10/7</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10/8</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10/9</a:t>
                      </a:r>
                    </a:p>
                  </a:txBody>
                  <a:tcPr>
                    <a:solidFill>
                      <a:schemeClr val="bg1">
                        <a:lumMod val="10000"/>
                        <a:lumOff val="90000"/>
                      </a:schemeClr>
                    </a:solidFill>
                  </a:tcPr>
                </a:tc>
                <a:extLst>
                  <a:ext uri="{0D108BD9-81ED-4DB2-BD59-A6C34878D82A}">
                    <a16:rowId xmlns:a16="http://schemas.microsoft.com/office/drawing/2014/main" val="10000"/>
                  </a:ext>
                </a:extLst>
              </a:tr>
              <a:tr h="493233">
                <a:tc>
                  <a:txBody>
                    <a:bodyPr/>
                    <a:lstStyle/>
                    <a:p>
                      <a:pPr algn="ctr"/>
                      <a:r>
                        <a:rPr lang="en-US" sz="2000" b="1" dirty="0">
                          <a:solidFill>
                            <a:schemeClr val="tx1"/>
                          </a:solidFill>
                          <a:latin typeface="Arial" panose="020B0604020202020204" pitchFamily="34" charset="0"/>
                          <a:cs typeface="Arial" panose="020B0604020202020204" pitchFamily="34" charset="0"/>
                        </a:rPr>
                        <a:t>CMC (</a:t>
                      </a:r>
                      <a:r>
                        <a:rPr lang="en-US" sz="2000" b="1" u="sng" dirty="0">
                          <a:solidFill>
                            <a:schemeClr val="tx1"/>
                          </a:solidFill>
                          <a:latin typeface="Arial" panose="020B0604020202020204" pitchFamily="34" charset="0"/>
                          <a:cs typeface="Arial" panose="020B0604020202020204" pitchFamily="34" charset="0"/>
                        </a:rPr>
                        <a:t>360</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333</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344</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346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346</a:t>
                      </a:r>
                    </a:p>
                  </a:txBody>
                  <a:tcPr>
                    <a:solidFill>
                      <a:schemeClr val="bg1">
                        <a:lumMod val="10000"/>
                        <a:lumOff val="90000"/>
                      </a:schemeClr>
                    </a:solidFill>
                  </a:tcPr>
                </a:tc>
                <a:tc>
                  <a:txBody>
                    <a:bodyPr/>
                    <a:lstStyle/>
                    <a:p>
                      <a:pPr algn="ctr"/>
                      <a:r>
                        <a:rPr lang="en-US" sz="1800" b="0" u="none" dirty="0">
                          <a:solidFill>
                            <a:schemeClr val="bg1"/>
                          </a:solidFill>
                          <a:latin typeface="Arial" panose="020B0604020202020204" pitchFamily="34" charset="0"/>
                          <a:cs typeface="Arial" panose="020B0604020202020204" pitchFamily="34" charset="0"/>
                        </a:rPr>
                        <a:t>345</a:t>
                      </a:r>
                    </a:p>
                  </a:txBody>
                  <a:tcPr>
                    <a:solidFill>
                      <a:schemeClr val="bg1">
                        <a:lumMod val="10000"/>
                        <a:lumOff val="90000"/>
                      </a:schemeClr>
                    </a:solid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332</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326</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331</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327</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313</a:t>
                      </a:r>
                    </a:p>
                  </a:txBody>
                  <a:tcPr>
                    <a:solidFill>
                      <a:schemeClr val="bg1">
                        <a:lumMod val="10000"/>
                        <a:lumOff val="90000"/>
                      </a:schemeClr>
                    </a:solidFill>
                  </a:tcPr>
                </a:tc>
                <a:extLst>
                  <a:ext uri="{0D108BD9-81ED-4DB2-BD59-A6C34878D82A}">
                    <a16:rowId xmlns:a16="http://schemas.microsoft.com/office/drawing/2014/main" val="10001"/>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chemeClr val="tx1"/>
                          </a:solidFill>
                          <a:latin typeface="Arial" panose="020B0604020202020204" pitchFamily="34" charset="0"/>
                          <a:cs typeface="Arial" panose="020B0604020202020204" pitchFamily="34" charset="0"/>
                        </a:rPr>
                        <a:t>41</a:t>
                      </a:r>
                      <a:r>
                        <a:rPr lang="en-US" sz="1800" b="1" i="1" dirty="0">
                          <a:solidFill>
                            <a:schemeClr val="tx1"/>
                          </a:solidFill>
                          <a:latin typeface="Arial" panose="020B0604020202020204" pitchFamily="34" charset="0"/>
                          <a:cs typeface="Arial" panose="020B0604020202020204" pitchFamily="34" charset="0"/>
                        </a:rPr>
                        <a:t>) </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36</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35</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40</a:t>
                      </a:r>
                    </a:p>
                  </a:txBody>
                  <a:tcPr>
                    <a:solidFill>
                      <a:schemeClr val="bg1">
                        <a:lumMod val="10000"/>
                        <a:lumOff val="90000"/>
                      </a:schemeClr>
                    </a:solidFill>
                  </a:tcPr>
                </a:tc>
                <a:tc>
                  <a:txBody>
                    <a:bodyPr/>
                    <a:lstStyle/>
                    <a:p>
                      <a:pPr algn="ctr"/>
                      <a:r>
                        <a:rPr lang="en-US" sz="1800" b="0" i="1" u="none" dirty="0">
                          <a:solidFill>
                            <a:schemeClr val="bg1"/>
                          </a:solidFill>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endParaRPr lang="en-US" sz="1800" b="0" i="1"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2"/>
                  </a:ext>
                </a:extLst>
              </a:tr>
              <a:tr h="434996">
                <a:tc>
                  <a:txBody>
                    <a:bodyPr/>
                    <a:lstStyle/>
                    <a:p>
                      <a:pPr algn="ctr"/>
                      <a:r>
                        <a:rPr lang="en-US" sz="2000" b="1" dirty="0">
                          <a:solidFill>
                            <a:schemeClr val="tx1"/>
                          </a:solidFill>
                          <a:latin typeface="Arial" panose="020B0604020202020204" pitchFamily="34" charset="0"/>
                          <a:cs typeface="Arial" panose="020B0604020202020204" pitchFamily="34" charset="0"/>
                        </a:rPr>
                        <a:t>CCH (</a:t>
                      </a:r>
                      <a:r>
                        <a:rPr lang="en-US" sz="2000" b="1" u="sng" dirty="0">
                          <a:solidFill>
                            <a:schemeClr val="tx1"/>
                          </a:solidFill>
                          <a:latin typeface="Arial" panose="020B0604020202020204" pitchFamily="34" charset="0"/>
                          <a:cs typeface="Arial" panose="020B0604020202020204" pitchFamily="34" charset="0"/>
                        </a:rPr>
                        <a:t>135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74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76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92</a:t>
                      </a:r>
                    </a:p>
                  </a:txBody>
                  <a:tcPr>
                    <a:solidFill>
                      <a:schemeClr val="bg1">
                        <a:lumMod val="10000"/>
                        <a:lumOff val="90000"/>
                      </a:schemeClr>
                    </a:solidFill>
                  </a:tcPr>
                </a:tc>
                <a:tc>
                  <a:txBody>
                    <a:bodyPr/>
                    <a:lstStyle/>
                    <a:p>
                      <a:pPr algn="ctr"/>
                      <a:r>
                        <a:rPr lang="en-US" sz="1800" b="0" u="none" dirty="0">
                          <a:solidFill>
                            <a:schemeClr val="bg1"/>
                          </a:solidFill>
                          <a:latin typeface="Arial" panose="020B0604020202020204" pitchFamily="34" charset="0"/>
                          <a:cs typeface="Arial" panose="020B0604020202020204" pitchFamily="34" charset="0"/>
                        </a:rPr>
                        <a:t>100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72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88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91</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87</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102</a:t>
                      </a:r>
                    </a:p>
                  </a:txBody>
                  <a:tcPr>
                    <a:solidFill>
                      <a:schemeClr val="bg1">
                        <a:lumMod val="10000"/>
                        <a:lumOff val="90000"/>
                      </a:schemeClr>
                    </a:solidFill>
                  </a:tcPr>
                </a:tc>
                <a:extLst>
                  <a:ext uri="{0D108BD9-81ED-4DB2-BD59-A6C34878D82A}">
                    <a16:rowId xmlns:a16="http://schemas.microsoft.com/office/drawing/2014/main" val="10003"/>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chemeClr val="tx1"/>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b="0" i="1" u="none" dirty="0">
                          <a:solidFill>
                            <a:schemeClr val="bg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4"/>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GMC (</a:t>
                      </a:r>
                      <a:r>
                        <a:rPr lang="en-US" sz="2000" b="1" i="0" u="sng" dirty="0">
                          <a:solidFill>
                            <a:schemeClr val="tx1"/>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u="none" dirty="0">
                          <a:solidFill>
                            <a:schemeClr val="bg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extLst>
                  <a:ext uri="{0D108BD9-81ED-4DB2-BD59-A6C34878D82A}">
                    <a16:rowId xmlns:a16="http://schemas.microsoft.com/office/drawing/2014/main" val="10005"/>
                  </a:ext>
                </a:extLst>
              </a:tr>
              <a:tr h="50096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chemeClr val="tx1"/>
                          </a:solidFill>
                          <a:latin typeface="Arial" panose="020B0604020202020204" pitchFamily="34" charset="0"/>
                          <a:cs typeface="Arial" panose="020B0604020202020204" pitchFamily="34" charset="0"/>
                        </a:rPr>
                        <a:t>20</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47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b="0" i="1" u="none" dirty="0">
                          <a:solidFill>
                            <a:schemeClr val="bg1"/>
                          </a:solidFill>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12</a:t>
                      </a:r>
                    </a:p>
                  </a:txBody>
                  <a:tcPr>
                    <a:solidFill>
                      <a:schemeClr val="bg1">
                        <a:lumMod val="10000"/>
                        <a:lumOff val="90000"/>
                      </a:schemeClr>
                    </a:solidFill>
                  </a:tcPr>
                </a:tc>
                <a:extLst>
                  <a:ext uri="{0D108BD9-81ED-4DB2-BD59-A6C34878D82A}">
                    <a16:rowId xmlns:a16="http://schemas.microsoft.com/office/drawing/2014/main" val="10006"/>
                  </a:ext>
                </a:extLst>
              </a:tr>
              <a:tr h="409336">
                <a:tc>
                  <a:txBody>
                    <a:bodyPr/>
                    <a:lstStyle/>
                    <a:p>
                      <a:pPr algn="ctr"/>
                      <a:r>
                        <a:rPr lang="en-US" sz="2000" b="1" dirty="0">
                          <a:solidFill>
                            <a:schemeClr val="tx1"/>
                          </a:solidFill>
                          <a:latin typeface="Arial" panose="020B0604020202020204" pitchFamily="34" charset="0"/>
                          <a:cs typeface="Arial" panose="020B0604020202020204" pitchFamily="34" charset="0"/>
                        </a:rPr>
                        <a:t>CHP (</a:t>
                      </a:r>
                      <a:r>
                        <a:rPr lang="en-US" sz="2000" b="1" u="sng" dirty="0">
                          <a:solidFill>
                            <a:schemeClr val="tx1"/>
                          </a:solidFill>
                          <a:latin typeface="Arial" panose="020B0604020202020204" pitchFamily="34" charset="0"/>
                          <a:cs typeface="Arial" panose="020B0604020202020204" pitchFamily="34" charset="0"/>
                        </a:rPr>
                        <a:t>49</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42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24</a:t>
                      </a:r>
                    </a:p>
                  </a:txBody>
                  <a:tcPr>
                    <a:solidFill>
                      <a:schemeClr val="bg1">
                        <a:lumMod val="10000"/>
                        <a:lumOff val="90000"/>
                      </a:schemeClr>
                    </a:solidFill>
                  </a:tcPr>
                </a:tc>
                <a:tc>
                  <a:txBody>
                    <a:bodyPr/>
                    <a:lstStyle/>
                    <a:p>
                      <a:pPr algn="ctr"/>
                      <a:r>
                        <a:rPr lang="en-US" sz="1800" b="0" u="none" dirty="0">
                          <a:solidFill>
                            <a:schemeClr val="bg1"/>
                          </a:solidFill>
                          <a:latin typeface="Arial" panose="020B0604020202020204" pitchFamily="34" charset="0"/>
                          <a:cs typeface="Arial" panose="020B0604020202020204" pitchFamily="34" charset="0"/>
                        </a:rPr>
                        <a:t>32</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32</a:t>
                      </a:r>
                    </a:p>
                  </a:txBody>
                  <a:tcPr>
                    <a:solidFill>
                      <a:schemeClr val="bg1">
                        <a:lumMod val="10000"/>
                        <a:lumOff val="90000"/>
                      </a:schemeClr>
                    </a:solidFill>
                  </a:tcPr>
                </a:tc>
                <a:tc>
                  <a:txBody>
                    <a:bodyPr/>
                    <a:lstStyle/>
                    <a:p>
                      <a:pPr algn="ctr"/>
                      <a:endParaRPr lang="en-US" sz="1800" b="0"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7"/>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chemeClr val="tx1"/>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b="0" i="1" u="none" dirty="0">
                          <a:solidFill>
                            <a:schemeClr val="bg1"/>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endParaRPr lang="en-US" sz="1800" b="0" i="1"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8"/>
                  </a:ext>
                </a:extLst>
              </a:tr>
              <a:tr h="418343">
                <a:tc>
                  <a:txBody>
                    <a:bodyPr/>
                    <a:lstStyle/>
                    <a:p>
                      <a:pPr algn="ctr"/>
                      <a:r>
                        <a:rPr lang="en-US" sz="2000" b="1" dirty="0">
                          <a:solidFill>
                            <a:schemeClr val="tx1"/>
                          </a:solidFill>
                          <a:latin typeface="Arial" panose="020B0604020202020204" pitchFamily="34" charset="0"/>
                          <a:cs typeface="Arial" panose="020B0604020202020204" pitchFamily="34" charset="0"/>
                        </a:rPr>
                        <a:t>CHL (</a:t>
                      </a:r>
                      <a:r>
                        <a:rPr lang="en-US" sz="2000" b="1" i="0" u="sng" dirty="0">
                          <a:solidFill>
                            <a:schemeClr val="tx1"/>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b="0" u="none" dirty="0">
                          <a:solidFill>
                            <a:schemeClr val="bg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8</a:t>
                      </a: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endParaRPr lang="en-US" sz="1800" b="0"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9"/>
                  </a:ext>
                </a:extLst>
              </a:tr>
              <a:tr h="477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b="0" i="1" u="none" dirty="0">
                          <a:solidFill>
                            <a:schemeClr val="bg1"/>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endParaRPr lang="en-US" sz="1800" b="0" i="1" u="none"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0"/>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CSH (</a:t>
                      </a:r>
                      <a:r>
                        <a:rPr lang="en-US" sz="2000" b="1" u="sng" dirty="0">
                          <a:solidFill>
                            <a:schemeClr val="tx1"/>
                          </a:solidFill>
                          <a:latin typeface="Arial" panose="020B0604020202020204" pitchFamily="34" charset="0"/>
                          <a:cs typeface="Arial" panose="020B0604020202020204" pitchFamily="34" charset="0"/>
                        </a:rPr>
                        <a:t>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bg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30</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tx1"/>
                          </a:solidFill>
                          <a:latin typeface="Arial" panose="020B0604020202020204" pitchFamily="34" charset="0"/>
                          <a:cs typeface="Arial" panose="020B0604020202020204" pitchFamily="34" charset="0"/>
                        </a:rPr>
                        <a:t>26</a:t>
                      </a:r>
                    </a:p>
                  </a:txBody>
                  <a:tcPr>
                    <a:solidFill>
                      <a:schemeClr val="bg1">
                        <a:lumMod val="10000"/>
                        <a:lumOff val="90000"/>
                      </a:schemeClr>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8543480" y="378340"/>
            <a:ext cx="2969018" cy="369332"/>
          </a:xfrm>
          <a:prstGeom prst="rect">
            <a:avLst/>
          </a:prstGeom>
          <a:solidFill>
            <a:schemeClr val="tx2">
              <a:lumMod val="50000"/>
            </a:schemeClr>
          </a:solidFill>
        </p:spPr>
        <p:txBody>
          <a:bodyPr wrap="none" rtlCol="0">
            <a:spAutoFit/>
          </a:bodyPr>
          <a:lstStyle/>
          <a:p>
            <a:r>
              <a:rPr lang="en-US" b="1" dirty="0">
                <a:solidFill>
                  <a:srgbClr val="C20D0B"/>
                </a:solidFill>
              </a:rPr>
              <a:t>Capacity Status RED Square</a:t>
            </a:r>
          </a:p>
        </p:txBody>
      </p:sp>
      <p:sp>
        <p:nvSpPr>
          <p:cNvPr id="9" name="Rectangle 8"/>
          <p:cNvSpPr/>
          <p:nvPr/>
        </p:nvSpPr>
        <p:spPr>
          <a:xfrm>
            <a:off x="2717137" y="1651222"/>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64157" y="1651222"/>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78223" y="1655013"/>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2714" y="1658544"/>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882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6525"/>
            <a:ext cx="11790363" cy="1508125"/>
          </a:xfrm>
          <a:prstGeom prst="rect">
            <a:avLst/>
          </a:prstGeom>
        </p:spPr>
        <p:txBody>
          <a:bodyPr/>
          <a:lstStyle/>
          <a:p>
            <a:r>
              <a:rPr lang="en-US" dirty="0"/>
              <a:t>COVID+ HOSPITALIZATIONS BY TSA ID</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rotWithShape="1">
          <a:blip r:embed="rId2"/>
          <a:srcRect l="3370"/>
          <a:stretch/>
        </p:blipFill>
        <p:spPr>
          <a:xfrm>
            <a:off x="485981" y="1443849"/>
            <a:ext cx="10570392" cy="2486863"/>
          </a:xfrm>
          <a:prstGeom prst="rect">
            <a:avLst/>
          </a:prstGeom>
        </p:spPr>
      </p:pic>
      <p:pic>
        <p:nvPicPr>
          <p:cNvPr id="5" name="Picture 4"/>
          <p:cNvPicPr>
            <a:picLocks noChangeAspect="1"/>
          </p:cNvPicPr>
          <p:nvPr/>
        </p:nvPicPr>
        <p:blipFill>
          <a:blip r:embed="rId3"/>
          <a:stretch>
            <a:fillRect/>
          </a:stretch>
        </p:blipFill>
        <p:spPr>
          <a:xfrm>
            <a:off x="485981" y="4384156"/>
            <a:ext cx="10570392" cy="2454588"/>
          </a:xfrm>
          <a:prstGeom prst="rect">
            <a:avLst/>
          </a:prstGeom>
        </p:spPr>
      </p:pic>
      <p:sp>
        <p:nvSpPr>
          <p:cNvPr id="6" name="TextBox 5"/>
          <p:cNvSpPr txBox="1"/>
          <p:nvPr/>
        </p:nvSpPr>
        <p:spPr>
          <a:xfrm>
            <a:off x="402407" y="1053120"/>
            <a:ext cx="8232575" cy="369332"/>
          </a:xfrm>
          <a:prstGeom prst="rect">
            <a:avLst/>
          </a:prstGeom>
          <a:noFill/>
        </p:spPr>
        <p:txBody>
          <a:bodyPr wrap="none" rtlCol="0">
            <a:spAutoFit/>
          </a:bodyPr>
          <a:lstStyle/>
          <a:p>
            <a:r>
              <a:rPr lang="en-US" b="1" dirty="0"/>
              <a:t>CONFIRMED COVID+ HOSPITALIZATIONS/HOSPITAL CAPACITY – </a:t>
            </a:r>
            <a:r>
              <a:rPr lang="en-US" b="1" dirty="0">
                <a:solidFill>
                  <a:srgbClr val="C00000"/>
                </a:solidFill>
              </a:rPr>
              <a:t>NEW METRIC </a:t>
            </a:r>
          </a:p>
        </p:txBody>
      </p:sp>
      <p:sp>
        <p:nvSpPr>
          <p:cNvPr id="8" name="TextBox 7"/>
          <p:cNvSpPr txBox="1"/>
          <p:nvPr/>
        </p:nvSpPr>
        <p:spPr>
          <a:xfrm>
            <a:off x="485981" y="4014824"/>
            <a:ext cx="7944291" cy="369332"/>
          </a:xfrm>
          <a:prstGeom prst="rect">
            <a:avLst/>
          </a:prstGeom>
          <a:noFill/>
        </p:spPr>
        <p:txBody>
          <a:bodyPr wrap="none" rtlCol="0">
            <a:spAutoFit/>
          </a:bodyPr>
          <a:lstStyle/>
          <a:p>
            <a:r>
              <a:rPr lang="en-US" b="1" dirty="0"/>
              <a:t>CONFIRMED COVID+ HOSPITALIZATIONS/TOTAL HOSPITALIZATIONS – OLD</a:t>
            </a:r>
          </a:p>
        </p:txBody>
      </p:sp>
    </p:spTree>
    <p:extLst>
      <p:ext uri="{BB962C8B-B14F-4D97-AF65-F5344CB8AC3E}">
        <p14:creationId xmlns:p14="http://schemas.microsoft.com/office/powerpoint/2010/main" val="3471377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a:xfrm>
            <a:off x="1828800" y="3759200"/>
            <a:ext cx="8534400" cy="1346200"/>
          </a:xfrm>
        </p:spPr>
        <p:txBody>
          <a:bodyPr/>
          <a:lstStyle/>
          <a:p>
            <a:r>
              <a:rPr lang="en-US" b="1" dirty="0"/>
              <a:t>Cristian </a:t>
            </a:r>
            <a:r>
              <a:rPr lang="en-US" b="1" dirty="0" err="1"/>
              <a:t>Requenez</a:t>
            </a:r>
            <a:r>
              <a:rPr lang="en-US" b="1" dirty="0"/>
              <a:t>, MS</a:t>
            </a:r>
          </a:p>
          <a:p>
            <a:r>
              <a:rPr lang="en-US" sz="2800" dirty="0"/>
              <a:t>Clinical Data Analyst</a:t>
            </a:r>
          </a:p>
          <a:p>
            <a:r>
              <a:rPr lang="en-US" sz="2800" dirty="0"/>
              <a:t>Clinical Excellence</a:t>
            </a:r>
          </a:p>
          <a:p>
            <a:r>
              <a:rPr lang="en-US" sz="2800" dirty="0"/>
              <a:t>Covenant Health</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3" name="Picture 2">
            <a:extLst>
              <a:ext uri="{FF2B5EF4-FFF2-40B4-BE49-F238E27FC236}">
                <a16:creationId xmlns:a16="http://schemas.microsoft.com/office/drawing/2014/main" id="{39154C94-9BFD-402A-8A5E-E9CCBF8E12B2}"/>
              </a:ext>
            </a:extLst>
          </p:cNvPr>
          <p:cNvPicPr>
            <a:picLocks noChangeAspect="1"/>
          </p:cNvPicPr>
          <p:nvPr/>
        </p:nvPicPr>
        <p:blipFill>
          <a:blip r:embed="rId2"/>
          <a:stretch>
            <a:fillRect/>
          </a:stretch>
        </p:blipFill>
        <p:spPr>
          <a:xfrm>
            <a:off x="3407793" y="1211942"/>
            <a:ext cx="5176243" cy="4631375"/>
          </a:xfrm>
          <a:prstGeom prst="rect">
            <a:avLst/>
          </a:prstGeom>
        </p:spPr>
      </p:pic>
    </p:spTree>
    <p:extLst>
      <p:ext uri="{BB962C8B-B14F-4D97-AF65-F5344CB8AC3E}">
        <p14:creationId xmlns:p14="http://schemas.microsoft.com/office/powerpoint/2010/main" val="39401278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4" name="Picture 3">
            <a:extLst>
              <a:ext uri="{FF2B5EF4-FFF2-40B4-BE49-F238E27FC236}">
                <a16:creationId xmlns:a16="http://schemas.microsoft.com/office/drawing/2014/main" id="{08AEE1A8-AE01-4A83-A3CE-74B9D2AB1BD5}"/>
              </a:ext>
            </a:extLst>
          </p:cNvPr>
          <p:cNvPicPr>
            <a:picLocks noChangeAspect="1"/>
          </p:cNvPicPr>
          <p:nvPr/>
        </p:nvPicPr>
        <p:blipFill>
          <a:blip r:embed="rId2"/>
          <a:stretch>
            <a:fillRect/>
          </a:stretch>
        </p:blipFill>
        <p:spPr>
          <a:xfrm>
            <a:off x="1089914" y="1609471"/>
            <a:ext cx="10012172" cy="3639058"/>
          </a:xfrm>
          <a:prstGeom prst="rect">
            <a:avLst/>
          </a:prstGeom>
        </p:spPr>
      </p:pic>
    </p:spTree>
    <p:extLst>
      <p:ext uri="{BB962C8B-B14F-4D97-AF65-F5344CB8AC3E}">
        <p14:creationId xmlns:p14="http://schemas.microsoft.com/office/powerpoint/2010/main" val="1808330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6CF59545-4F3E-4ACB-BD33-D4B1690DF4FF}"/>
              </a:ext>
            </a:extLst>
          </p:cNvPr>
          <p:cNvPicPr>
            <a:picLocks noChangeAspect="1"/>
          </p:cNvPicPr>
          <p:nvPr/>
        </p:nvPicPr>
        <p:blipFill>
          <a:blip r:embed="rId2"/>
          <a:stretch>
            <a:fillRect/>
          </a:stretch>
        </p:blipFill>
        <p:spPr>
          <a:xfrm>
            <a:off x="800143" y="1507753"/>
            <a:ext cx="10021699" cy="3600953"/>
          </a:xfrm>
          <a:prstGeom prst="rect">
            <a:avLst/>
          </a:prstGeom>
        </p:spPr>
      </p:pic>
    </p:spTree>
    <p:extLst>
      <p:ext uri="{BB962C8B-B14F-4D97-AF65-F5344CB8AC3E}">
        <p14:creationId xmlns:p14="http://schemas.microsoft.com/office/powerpoint/2010/main" val="312709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4" name="Picture 3">
            <a:extLst>
              <a:ext uri="{FF2B5EF4-FFF2-40B4-BE49-F238E27FC236}">
                <a16:creationId xmlns:a16="http://schemas.microsoft.com/office/drawing/2014/main" id="{03022AB7-08EE-49C0-A60B-629C68EBDABD}"/>
              </a:ext>
            </a:extLst>
          </p:cNvPr>
          <p:cNvPicPr>
            <a:picLocks noChangeAspect="1"/>
          </p:cNvPicPr>
          <p:nvPr/>
        </p:nvPicPr>
        <p:blipFill>
          <a:blip r:embed="rId2"/>
          <a:stretch>
            <a:fillRect/>
          </a:stretch>
        </p:blipFill>
        <p:spPr>
          <a:xfrm>
            <a:off x="2468323" y="1049143"/>
            <a:ext cx="7443429" cy="5023853"/>
          </a:xfrm>
          <a:prstGeom prst="rect">
            <a:avLst/>
          </a:prstGeom>
        </p:spPr>
      </p:pic>
    </p:spTree>
    <p:extLst>
      <p:ext uri="{BB962C8B-B14F-4D97-AF65-F5344CB8AC3E}">
        <p14:creationId xmlns:p14="http://schemas.microsoft.com/office/powerpoint/2010/main" val="1945520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3" name="Picture 2">
            <a:extLst>
              <a:ext uri="{FF2B5EF4-FFF2-40B4-BE49-F238E27FC236}">
                <a16:creationId xmlns:a16="http://schemas.microsoft.com/office/drawing/2014/main" id="{B6941D69-E6EB-48D5-82F0-608A9E94B3A1}"/>
              </a:ext>
            </a:extLst>
          </p:cNvPr>
          <p:cNvPicPr>
            <a:picLocks noChangeAspect="1"/>
          </p:cNvPicPr>
          <p:nvPr/>
        </p:nvPicPr>
        <p:blipFill>
          <a:blip r:embed="rId3"/>
          <a:stretch>
            <a:fillRect/>
          </a:stretch>
        </p:blipFill>
        <p:spPr>
          <a:xfrm>
            <a:off x="2249112" y="1134372"/>
            <a:ext cx="7136428" cy="4816647"/>
          </a:xfrm>
          <a:prstGeom prst="rect">
            <a:avLst/>
          </a:prstGeom>
        </p:spPr>
      </p:pic>
    </p:spTree>
    <p:extLst>
      <p:ext uri="{BB962C8B-B14F-4D97-AF65-F5344CB8AC3E}">
        <p14:creationId xmlns:p14="http://schemas.microsoft.com/office/powerpoint/2010/main" val="434730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4" name="Picture 3">
            <a:extLst>
              <a:ext uri="{FF2B5EF4-FFF2-40B4-BE49-F238E27FC236}">
                <a16:creationId xmlns:a16="http://schemas.microsoft.com/office/drawing/2014/main" id="{4EAB8117-55EB-49CF-89CB-8A74424BA4CE}"/>
              </a:ext>
            </a:extLst>
          </p:cNvPr>
          <p:cNvPicPr>
            <a:picLocks noChangeAspect="1"/>
          </p:cNvPicPr>
          <p:nvPr/>
        </p:nvPicPr>
        <p:blipFill>
          <a:blip r:embed="rId2"/>
          <a:stretch>
            <a:fillRect/>
          </a:stretch>
        </p:blipFill>
        <p:spPr>
          <a:xfrm>
            <a:off x="2125412" y="951020"/>
            <a:ext cx="7672929" cy="5139387"/>
          </a:xfrm>
          <a:prstGeom prst="rect">
            <a:avLst/>
          </a:prstGeom>
        </p:spPr>
      </p:pic>
    </p:spTree>
    <p:extLst>
      <p:ext uri="{BB962C8B-B14F-4D97-AF65-F5344CB8AC3E}">
        <p14:creationId xmlns:p14="http://schemas.microsoft.com/office/powerpoint/2010/main" val="22935942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E21B-4685-FA4D-8F8E-209F9931B8B5}"/>
              </a:ext>
            </a:extLst>
          </p:cNvPr>
          <p:cNvSpPr>
            <a:spLocks noGrp="1"/>
          </p:cNvSpPr>
          <p:nvPr>
            <p:ph type="ctrTitle"/>
          </p:nvPr>
        </p:nvSpPr>
        <p:spPr/>
        <p:txBody>
          <a:bodyPr/>
          <a:lstStyle/>
          <a:p>
            <a:r>
              <a:rPr lang="en-US" dirty="0"/>
              <a:t>Caregivers</a:t>
            </a:r>
          </a:p>
        </p:txBody>
      </p:sp>
      <p:sp>
        <p:nvSpPr>
          <p:cNvPr id="3" name="Subtitle 2">
            <a:extLst>
              <a:ext uri="{FF2B5EF4-FFF2-40B4-BE49-F238E27FC236}">
                <a16:creationId xmlns:a16="http://schemas.microsoft.com/office/drawing/2014/main" id="{5F72AC0D-A8D2-D940-98BA-2F1B2A9EAD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04621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915" y="159048"/>
            <a:ext cx="9784080" cy="965002"/>
          </a:xfrm>
        </p:spPr>
        <p:txBody>
          <a:bodyPr/>
          <a:lstStyle/>
          <a:p>
            <a:pPr algn="ctr"/>
            <a:r>
              <a:rPr lang="en-US" dirty="0">
                <a:solidFill>
                  <a:schemeClr val="bg1"/>
                </a:solidFill>
              </a:rPr>
              <a:t>CENSUS</a:t>
            </a:r>
          </a:p>
        </p:txBody>
      </p:sp>
      <p:sp>
        <p:nvSpPr>
          <p:cNvPr id="6" name="Rectangle 5"/>
          <p:cNvSpPr/>
          <p:nvPr/>
        </p:nvSpPr>
        <p:spPr>
          <a:xfrm>
            <a:off x="-10222" y="1001884"/>
            <a:ext cx="12202222" cy="1262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837795118"/>
              </p:ext>
            </p:extLst>
          </p:nvPr>
        </p:nvGraphicFramePr>
        <p:xfrm>
          <a:off x="750086" y="1277510"/>
          <a:ext cx="10194434" cy="5043669"/>
        </p:xfrm>
        <a:graphic>
          <a:graphicData uri="http://schemas.openxmlformats.org/drawingml/2006/table">
            <a:tbl>
              <a:tblPr firstRow="1" bandRow="1">
                <a:tableStyleId>{5C22544A-7EE6-4342-B048-85BDC9FD1C3A}</a:tableStyleId>
              </a:tblPr>
              <a:tblGrid>
                <a:gridCol w="1855362">
                  <a:extLst>
                    <a:ext uri="{9D8B030D-6E8A-4147-A177-3AD203B41FA5}">
                      <a16:colId xmlns:a16="http://schemas.microsoft.com/office/drawing/2014/main" val="20000"/>
                    </a:ext>
                  </a:extLst>
                </a:gridCol>
                <a:gridCol w="844762">
                  <a:extLst>
                    <a:ext uri="{9D8B030D-6E8A-4147-A177-3AD203B41FA5}">
                      <a16:colId xmlns:a16="http://schemas.microsoft.com/office/drawing/2014/main" val="20001"/>
                    </a:ext>
                  </a:extLst>
                </a:gridCol>
                <a:gridCol w="763571">
                  <a:extLst>
                    <a:ext uri="{9D8B030D-6E8A-4147-A177-3AD203B41FA5}">
                      <a16:colId xmlns:a16="http://schemas.microsoft.com/office/drawing/2014/main" val="20002"/>
                    </a:ext>
                  </a:extLst>
                </a:gridCol>
                <a:gridCol w="838986">
                  <a:extLst>
                    <a:ext uri="{9D8B030D-6E8A-4147-A177-3AD203B41FA5}">
                      <a16:colId xmlns:a16="http://schemas.microsoft.com/office/drawing/2014/main" val="20003"/>
                    </a:ext>
                  </a:extLst>
                </a:gridCol>
                <a:gridCol w="838986">
                  <a:extLst>
                    <a:ext uri="{9D8B030D-6E8A-4147-A177-3AD203B41FA5}">
                      <a16:colId xmlns:a16="http://schemas.microsoft.com/office/drawing/2014/main" val="20004"/>
                    </a:ext>
                  </a:extLst>
                </a:gridCol>
                <a:gridCol w="659876">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821621">
                  <a:extLst>
                    <a:ext uri="{9D8B030D-6E8A-4147-A177-3AD203B41FA5}">
                      <a16:colId xmlns:a16="http://schemas.microsoft.com/office/drawing/2014/main" val="20007"/>
                    </a:ext>
                  </a:extLst>
                </a:gridCol>
                <a:gridCol w="1041770">
                  <a:extLst>
                    <a:ext uri="{9D8B030D-6E8A-4147-A177-3AD203B41FA5}">
                      <a16:colId xmlns:a16="http://schemas.microsoft.com/office/drawing/2014/main" val="20008"/>
                    </a:ext>
                  </a:extLst>
                </a:gridCol>
                <a:gridCol w="877316">
                  <a:extLst>
                    <a:ext uri="{9D8B030D-6E8A-4147-A177-3AD203B41FA5}">
                      <a16:colId xmlns:a16="http://schemas.microsoft.com/office/drawing/2014/main" val="20009"/>
                    </a:ext>
                  </a:extLst>
                </a:gridCol>
                <a:gridCol w="746320">
                  <a:extLst>
                    <a:ext uri="{9D8B030D-6E8A-4147-A177-3AD203B41FA5}">
                      <a16:colId xmlns:a16="http://schemas.microsoft.com/office/drawing/2014/main" val="20010"/>
                    </a:ext>
                  </a:extLst>
                </a:gridCol>
                <a:gridCol w="697584">
                  <a:extLst>
                    <a:ext uri="{9D8B030D-6E8A-4147-A177-3AD203B41FA5}">
                      <a16:colId xmlns:a16="http://schemas.microsoft.com/office/drawing/2014/main" val="20011"/>
                    </a:ext>
                  </a:extLst>
                </a:gridCol>
              </a:tblGrid>
              <a:tr h="349271">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9/28</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9/29</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9/30</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10/2</a:t>
                      </a:r>
                    </a:p>
                  </a:txBody>
                  <a:tcPr>
                    <a:solidFill>
                      <a:schemeClr val="bg1">
                        <a:lumMod val="10000"/>
                        <a:lumOff val="90000"/>
                      </a:schemeClr>
                    </a:solidFill>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10/5</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10/6</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10/7</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10/8</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10/9</a:t>
                      </a:r>
                    </a:p>
                  </a:txBody>
                  <a:tcPr>
                    <a:solidFill>
                      <a:schemeClr val="bg1">
                        <a:lumMod val="10000"/>
                        <a:lumOff val="90000"/>
                      </a:schemeClr>
                    </a:solidFill>
                  </a:tcPr>
                </a:tc>
                <a:extLst>
                  <a:ext uri="{0D108BD9-81ED-4DB2-BD59-A6C34878D82A}">
                    <a16:rowId xmlns:a16="http://schemas.microsoft.com/office/drawing/2014/main" val="10000"/>
                  </a:ext>
                </a:extLst>
              </a:tr>
              <a:tr h="493233">
                <a:tc>
                  <a:txBody>
                    <a:bodyPr/>
                    <a:lstStyle/>
                    <a:p>
                      <a:pPr algn="ctr"/>
                      <a:r>
                        <a:rPr lang="en-US" sz="2000" b="1" dirty="0">
                          <a:solidFill>
                            <a:schemeClr val="tx1"/>
                          </a:solidFill>
                          <a:latin typeface="Arial" panose="020B0604020202020204" pitchFamily="34" charset="0"/>
                          <a:cs typeface="Arial" panose="020B0604020202020204" pitchFamily="34" charset="0"/>
                        </a:rPr>
                        <a:t>CMC (</a:t>
                      </a:r>
                      <a:r>
                        <a:rPr lang="en-US" sz="2000" b="1" u="sng" dirty="0">
                          <a:solidFill>
                            <a:srgbClr val="339933"/>
                          </a:solidFill>
                          <a:latin typeface="Arial" panose="020B0604020202020204" pitchFamily="34" charset="0"/>
                          <a:cs typeface="Arial" panose="020B0604020202020204" pitchFamily="34" charset="0"/>
                        </a:rPr>
                        <a:t>360</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333</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344</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346</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346</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345</a:t>
                      </a:r>
                    </a:p>
                  </a:txBody>
                  <a:tcPr>
                    <a:solidFill>
                      <a:schemeClr val="bg1">
                        <a:lumMod val="10000"/>
                        <a:lumOff val="90000"/>
                      </a:schemeClr>
                    </a:solid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332</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326</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331</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327</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1"/>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rgbClr val="339933"/>
                          </a:solidFill>
                          <a:latin typeface="Arial" panose="020B0604020202020204" pitchFamily="34" charset="0"/>
                          <a:cs typeface="Arial" panose="020B0604020202020204" pitchFamily="34" charset="0"/>
                        </a:rPr>
                        <a:t>41</a:t>
                      </a:r>
                      <a:r>
                        <a:rPr lang="en-US" sz="1800" b="1" i="1" dirty="0">
                          <a:solidFill>
                            <a:schemeClr val="tx1"/>
                          </a:solidFill>
                          <a:latin typeface="Arial" panose="020B0604020202020204" pitchFamily="34" charset="0"/>
                          <a:cs typeface="Arial" panose="020B0604020202020204" pitchFamily="34" charset="0"/>
                        </a:rPr>
                        <a:t>) </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36</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35</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40</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37</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2"/>
                  </a:ext>
                </a:extLst>
              </a:tr>
              <a:tr h="434996">
                <a:tc>
                  <a:txBody>
                    <a:bodyPr/>
                    <a:lstStyle/>
                    <a:p>
                      <a:pPr algn="ctr"/>
                      <a:r>
                        <a:rPr lang="en-US" sz="2000" b="1" dirty="0">
                          <a:solidFill>
                            <a:schemeClr val="tx1"/>
                          </a:solidFill>
                          <a:latin typeface="Arial" panose="020B0604020202020204" pitchFamily="34" charset="0"/>
                          <a:cs typeface="Arial" panose="020B0604020202020204" pitchFamily="34" charset="0"/>
                        </a:rPr>
                        <a:t>CCH (</a:t>
                      </a:r>
                      <a:r>
                        <a:rPr lang="en-US" sz="2000" b="1" u="sng" dirty="0">
                          <a:solidFill>
                            <a:srgbClr val="339933"/>
                          </a:solidFill>
                          <a:latin typeface="Arial" panose="020B0604020202020204" pitchFamily="34" charset="0"/>
                          <a:cs typeface="Arial" panose="020B0604020202020204" pitchFamily="34" charset="0"/>
                        </a:rPr>
                        <a:t>135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74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76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92</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92</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100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72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88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91</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87</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3"/>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chemeClr val="tx1"/>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4"/>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GMC (</a:t>
                      </a:r>
                      <a:r>
                        <a:rPr lang="en-US" sz="2000" b="1" i="0" u="sng" dirty="0">
                          <a:solidFill>
                            <a:srgbClr val="339933"/>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b="0" dirty="0">
                          <a:solidFill>
                            <a:schemeClr val="bg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b="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5"/>
                  </a:ext>
                </a:extLst>
              </a:tr>
              <a:tr h="50096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rgbClr val="339933"/>
                          </a:solidFill>
                          <a:latin typeface="Arial" panose="020B0604020202020204" pitchFamily="34" charset="0"/>
                          <a:cs typeface="Arial" panose="020B0604020202020204" pitchFamily="34" charset="0"/>
                        </a:rPr>
                        <a:t>20</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47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6"/>
                  </a:ext>
                </a:extLst>
              </a:tr>
              <a:tr h="409336">
                <a:tc>
                  <a:txBody>
                    <a:bodyPr/>
                    <a:lstStyle/>
                    <a:p>
                      <a:pPr algn="ctr"/>
                      <a:r>
                        <a:rPr lang="en-US" sz="2000" b="1" dirty="0">
                          <a:solidFill>
                            <a:schemeClr val="tx1"/>
                          </a:solidFill>
                          <a:latin typeface="Arial" panose="020B0604020202020204" pitchFamily="34" charset="0"/>
                          <a:cs typeface="Arial" panose="020B0604020202020204" pitchFamily="34" charset="0"/>
                        </a:rPr>
                        <a:t>CHP (</a:t>
                      </a:r>
                      <a:r>
                        <a:rPr lang="en-US" sz="2000" b="1" u="sng" dirty="0">
                          <a:solidFill>
                            <a:srgbClr val="339933"/>
                          </a:solidFill>
                          <a:latin typeface="Arial" panose="020B0604020202020204" pitchFamily="34" charset="0"/>
                          <a:cs typeface="Arial" panose="020B0604020202020204" pitchFamily="34" charset="0"/>
                        </a:rPr>
                        <a:t>49</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42</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24</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32</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24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32</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7"/>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rgbClr val="339933"/>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endParaRPr lang="en-US" sz="1800" i="1"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8"/>
                  </a:ext>
                </a:extLst>
              </a:tr>
              <a:tr h="418343">
                <a:tc>
                  <a:txBody>
                    <a:bodyPr/>
                    <a:lstStyle/>
                    <a:p>
                      <a:pPr algn="ctr"/>
                      <a:r>
                        <a:rPr lang="en-US" sz="2000" b="1" dirty="0">
                          <a:solidFill>
                            <a:schemeClr val="tx1"/>
                          </a:solidFill>
                          <a:latin typeface="Arial" panose="020B0604020202020204" pitchFamily="34" charset="0"/>
                          <a:cs typeface="Arial" panose="020B0604020202020204" pitchFamily="34" charset="0"/>
                        </a:rPr>
                        <a:t>CHL (</a:t>
                      </a:r>
                      <a:r>
                        <a:rPr lang="en-US" sz="2000" b="1" i="0" u="sng" dirty="0">
                          <a:solidFill>
                            <a:srgbClr val="339933"/>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4</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5</a:t>
                      </a:r>
                    </a:p>
                  </a:txBody>
                  <a:tcPr>
                    <a:solidFill>
                      <a:schemeClr val="bg1">
                        <a:lumMod val="10000"/>
                        <a:lumOff val="90000"/>
                      </a:schemeClr>
                    </a:solidFill>
                  </a:tcPr>
                </a:tc>
                <a:tc>
                  <a:txBody>
                    <a:bodyPr/>
                    <a:lstStyle/>
                    <a:p>
                      <a:pPr algn="ctr"/>
                      <a:r>
                        <a:rPr lang="en-US" sz="1800" b="0" u="none" dirty="0">
                          <a:solidFill>
                            <a:schemeClr val="tx1"/>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8</a:t>
                      </a: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9"/>
                  </a:ext>
                </a:extLst>
              </a:tr>
              <a:tr h="477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b="0" i="1" u="none" dirty="0">
                          <a:solidFill>
                            <a:schemeClr val="tx1"/>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i="1" dirty="0">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i="1" dirty="0">
                          <a:solidFill>
                            <a:schemeClr val="tx1"/>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endParaRPr lang="en-US" sz="1800" b="0" i="1"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0"/>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CSH (</a:t>
                      </a:r>
                      <a:r>
                        <a:rPr lang="en-US" sz="2000" b="1" u="sng" dirty="0">
                          <a:solidFill>
                            <a:srgbClr val="339933"/>
                          </a:solidFill>
                          <a:latin typeface="Arial" panose="020B0604020202020204" pitchFamily="34" charset="0"/>
                          <a:cs typeface="Arial" panose="020B0604020202020204" pitchFamily="34" charset="0"/>
                        </a:rPr>
                        <a:t>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30</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28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u="none" dirty="0">
                        <a:solidFill>
                          <a:schemeClr val="bg1"/>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4511506" y="6412139"/>
            <a:ext cx="2969018" cy="369332"/>
          </a:xfrm>
          <a:prstGeom prst="rect">
            <a:avLst/>
          </a:prstGeom>
          <a:solidFill>
            <a:schemeClr val="tx1"/>
          </a:solidFill>
        </p:spPr>
        <p:txBody>
          <a:bodyPr wrap="none" rtlCol="0">
            <a:spAutoFit/>
          </a:bodyPr>
          <a:lstStyle/>
          <a:p>
            <a:r>
              <a:rPr lang="en-US" b="1" dirty="0">
                <a:solidFill>
                  <a:srgbClr val="C20D0B"/>
                </a:solidFill>
              </a:rPr>
              <a:t>Capacity Status RED Square</a:t>
            </a:r>
          </a:p>
        </p:txBody>
      </p:sp>
      <p:sp>
        <p:nvSpPr>
          <p:cNvPr id="9" name="Rectangle 8"/>
          <p:cNvSpPr/>
          <p:nvPr/>
        </p:nvSpPr>
        <p:spPr>
          <a:xfrm>
            <a:off x="2717137" y="1651222"/>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64157" y="1651222"/>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78223" y="1655013"/>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2714" y="1658544"/>
            <a:ext cx="595423" cy="3508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834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solidFill>
                  <a:schemeClr val="bg1"/>
                </a:solidFill>
              </a:rPr>
              <a:t>COVID HOSPITALIZATIONS BY TSA </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p:cNvPicPr>
            <a:picLocks noChangeAspect="1"/>
          </p:cNvPicPr>
          <p:nvPr/>
        </p:nvPicPr>
        <p:blipFill>
          <a:blip r:embed="rId2"/>
          <a:stretch>
            <a:fillRect/>
          </a:stretch>
        </p:blipFill>
        <p:spPr>
          <a:xfrm>
            <a:off x="192447" y="1258799"/>
            <a:ext cx="11727464" cy="3541801"/>
          </a:xfrm>
          <a:prstGeom prst="rect">
            <a:avLst/>
          </a:prstGeom>
        </p:spPr>
      </p:pic>
    </p:spTree>
    <p:extLst>
      <p:ext uri="{BB962C8B-B14F-4D97-AF65-F5344CB8AC3E}">
        <p14:creationId xmlns:p14="http://schemas.microsoft.com/office/powerpoint/2010/main" val="3905668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1" y="885970"/>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pic>
        <p:nvPicPr>
          <p:cNvPr id="2" name="Picture 1"/>
          <p:cNvPicPr>
            <a:picLocks noChangeAspect="1"/>
          </p:cNvPicPr>
          <p:nvPr/>
        </p:nvPicPr>
        <p:blipFill>
          <a:blip r:embed="rId3"/>
          <a:stretch>
            <a:fillRect/>
          </a:stretch>
        </p:blipFill>
        <p:spPr>
          <a:xfrm>
            <a:off x="520486" y="2792026"/>
            <a:ext cx="11229654" cy="3611172"/>
          </a:xfrm>
          <a:prstGeom prst="rect">
            <a:avLst/>
          </a:prstGeom>
        </p:spPr>
      </p:pic>
      <p:pic>
        <p:nvPicPr>
          <p:cNvPr id="7" name="Picture 6"/>
          <p:cNvPicPr>
            <a:picLocks noChangeAspect="1"/>
          </p:cNvPicPr>
          <p:nvPr/>
        </p:nvPicPr>
        <p:blipFill>
          <a:blip r:embed="rId4"/>
          <a:stretch>
            <a:fillRect/>
          </a:stretch>
        </p:blipFill>
        <p:spPr>
          <a:xfrm>
            <a:off x="6478750" y="36395"/>
            <a:ext cx="4455178" cy="2677847"/>
          </a:xfrm>
          <a:prstGeom prst="rect">
            <a:avLst/>
          </a:prstGeom>
        </p:spPr>
      </p:pic>
      <p:sp>
        <p:nvSpPr>
          <p:cNvPr id="10" name="TextBox 9"/>
          <p:cNvSpPr txBox="1"/>
          <p:nvPr/>
        </p:nvSpPr>
        <p:spPr>
          <a:xfrm>
            <a:off x="983226" y="2094271"/>
            <a:ext cx="515208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10/8 Update:  117 Caregivers furloughed</a:t>
            </a:r>
          </a:p>
        </p:txBody>
      </p:sp>
      <p:sp>
        <p:nvSpPr>
          <p:cNvPr id="15" name="Notched Right Arrow 14">
            <a:extLst>
              <a:ext uri="{FF2B5EF4-FFF2-40B4-BE49-F238E27FC236}">
                <a16:creationId xmlns:a16="http://schemas.microsoft.com/office/drawing/2014/main" id="{4AB8F5EA-0F70-F649-80F6-F15A0982B3A0}"/>
              </a:ext>
            </a:extLst>
          </p:cNvPr>
          <p:cNvSpPr/>
          <p:nvPr/>
        </p:nvSpPr>
        <p:spPr>
          <a:xfrm>
            <a:off x="5674714" y="617024"/>
            <a:ext cx="861134" cy="415453"/>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397B90-3075-6040-AB8D-5CACBDFFD344}"/>
              </a:ext>
            </a:extLst>
          </p:cNvPr>
          <p:cNvSpPr/>
          <p:nvPr/>
        </p:nvSpPr>
        <p:spPr>
          <a:xfrm>
            <a:off x="11179521" y="5729842"/>
            <a:ext cx="813411" cy="7658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08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126664"/>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7324" y="1265332"/>
            <a:ext cx="10789126" cy="518603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Testing Our Heroes (antibody testing)</a:t>
            </a:r>
          </a:p>
          <a:p>
            <a:endParaRPr lang="en-US" sz="3200" dirty="0">
              <a:latin typeface="Arial" panose="020B0604020202020204" pitchFamily="34" charset="0"/>
              <a:cs typeface="Arial" panose="020B0604020202020204" pitchFamily="34" charset="0"/>
            </a:endParaRP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Start October 26 </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Ordered additional blood collection tubes</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All tests will be processed and performed at CMC</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Caregivers </a:t>
            </a:r>
            <a:r>
              <a:rPr lang="en-US" sz="2800" b="1" u="sng" dirty="0">
                <a:latin typeface="Arial" panose="020B0604020202020204" pitchFamily="34" charset="0"/>
                <a:cs typeface="Arial" panose="020B0604020202020204" pitchFamily="34" charset="0"/>
              </a:rPr>
              <a:t>must</a:t>
            </a:r>
            <a:r>
              <a:rPr lang="en-US" sz="2800" dirty="0">
                <a:latin typeface="Arial" panose="020B0604020202020204" pitchFamily="34" charset="0"/>
                <a:cs typeface="Arial" panose="020B0604020202020204" pitchFamily="34" charset="0"/>
              </a:rPr>
              <a:t> register on-line </a:t>
            </a:r>
          </a:p>
          <a:p>
            <a:pPr marL="1485900" lvl="2"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PRIOR to the blood collection</a:t>
            </a:r>
          </a:p>
          <a:p>
            <a:pPr marL="1485900" lvl="2" indent="-571500">
              <a:spcAft>
                <a:spcPts val="1200"/>
              </a:spcAft>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Red Cap Database </a:t>
            </a:r>
            <a:r>
              <a:rPr lang="en-US" sz="2800" dirty="0">
                <a:latin typeface="Arial" panose="020B0604020202020204" pitchFamily="34" charset="0"/>
                <a:cs typeface="Arial" panose="020B0604020202020204" pitchFamily="34" charset="0"/>
              </a:rPr>
              <a:t>will collect the results and send each provider an </a:t>
            </a:r>
            <a:r>
              <a:rPr lang="en-US" sz="2800" dirty="0">
                <a:solidFill>
                  <a:srgbClr val="FF0000"/>
                </a:solidFill>
                <a:latin typeface="Arial" panose="020B0604020202020204" pitchFamily="34" charset="0"/>
                <a:cs typeface="Arial" panose="020B0604020202020204" pitchFamily="34" charset="0"/>
              </a:rPr>
              <a:t>email</a:t>
            </a:r>
            <a:r>
              <a:rPr lang="en-US" sz="2800" dirty="0">
                <a:latin typeface="Arial" panose="020B0604020202020204" pitchFamily="34" charset="0"/>
                <a:cs typeface="Arial" panose="020B0604020202020204" pitchFamily="34" charset="0"/>
              </a:rPr>
              <a:t> to access their results in that database</a:t>
            </a:r>
            <a:endParaRPr lang="en-US" sz="3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1262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171664"/>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7610" y="1881317"/>
            <a:ext cx="9650475" cy="5893921"/>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Respiratory Therapists</a:t>
            </a:r>
          </a:p>
          <a:p>
            <a:pPr marL="1028700" lvl="1"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2 applications received</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Being reviewed daily by HR</a:t>
            </a:r>
          </a:p>
          <a:p>
            <a:pPr>
              <a:tabLst>
                <a:tab pos="1428750" algn="l"/>
              </a:tabLst>
            </a:pPr>
            <a:r>
              <a:rPr lang="en-US" sz="3200" dirty="0">
                <a:latin typeface="Arial" panose="020B0604020202020204" pitchFamily="34" charset="0"/>
                <a:cs typeface="Arial" panose="020B0604020202020204" pitchFamily="34" charset="0"/>
              </a:rPr>
              <a:t>Statewide shortages with agency staff</a:t>
            </a:r>
          </a:p>
          <a:p>
            <a:pPr>
              <a:tabLst>
                <a:tab pos="1428750" algn="l"/>
              </a:tabLst>
            </a:pPr>
            <a:endParaRPr lang="en-US" sz="3200" dirty="0">
              <a:latin typeface="Arial" panose="020B0604020202020204" pitchFamily="34" charset="0"/>
              <a:cs typeface="Arial" panose="020B0604020202020204" pitchFamily="34" charset="0"/>
            </a:endParaRPr>
          </a:p>
          <a:p>
            <a:pPr>
              <a:tabLst>
                <a:tab pos="1428750" algn="l"/>
              </a:tabLst>
            </a:pPr>
            <a:r>
              <a:rPr lang="en-US" sz="3200" dirty="0">
                <a:latin typeface="Arial" panose="020B0604020202020204" pitchFamily="34" charset="0"/>
                <a:cs typeface="Arial" panose="020B0604020202020204" pitchFamily="34" charset="0"/>
              </a:rPr>
              <a:t>Radiology Technicians (Especially MRI) Significant shortages exist</a:t>
            </a:r>
          </a:p>
          <a:p>
            <a:pPr>
              <a:tabLst>
                <a:tab pos="1428750" algn="l"/>
              </a:tabLst>
            </a:pPr>
            <a:r>
              <a:rPr lang="en-US" sz="3200" dirty="0">
                <a:latin typeface="Arial" panose="020B0604020202020204" pitchFamily="34" charset="0"/>
                <a:cs typeface="Arial" panose="020B0604020202020204" pitchFamily="34" charset="0"/>
              </a:rPr>
              <a:t>	</a:t>
            </a:r>
            <a:r>
              <a:rPr lang="en-US" sz="2800" i="1" dirty="0"/>
              <a:t> When ordering an MRI, especially if the patient is COVID positive, consider if the exam is essential and if that is the best modality.  If you are unsure, please consult a radiologist.</a:t>
            </a:r>
            <a:endParaRPr lang="en-US" sz="4400" i="1"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1B18952-A4D9-4D40-9864-AD65B463FAAD}"/>
              </a:ext>
            </a:extLst>
          </p:cNvPr>
          <p:cNvCxnSpPr/>
          <p:nvPr/>
        </p:nvCxnSpPr>
        <p:spPr>
          <a:xfrm>
            <a:off x="599607" y="4092314"/>
            <a:ext cx="1059804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83CB2A-B4D8-EE4D-8613-B1B2C6D1E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2150" y="4163730"/>
            <a:ext cx="1871004" cy="1467454"/>
          </a:xfrm>
          <a:prstGeom prst="rect">
            <a:avLst/>
          </a:prstGeom>
        </p:spPr>
      </p:pic>
      <p:pic>
        <p:nvPicPr>
          <p:cNvPr id="11" name="Picture 10">
            <a:extLst>
              <a:ext uri="{FF2B5EF4-FFF2-40B4-BE49-F238E27FC236}">
                <a16:creationId xmlns:a16="http://schemas.microsoft.com/office/drawing/2014/main" id="{F4E56E75-26F6-1345-A4CC-29498A57A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2150" y="2045744"/>
            <a:ext cx="1794239" cy="1739313"/>
          </a:xfrm>
          <a:prstGeom prst="rect">
            <a:avLst/>
          </a:prstGeom>
        </p:spPr>
      </p:pic>
    </p:spTree>
    <p:extLst>
      <p:ext uri="{BB962C8B-B14F-4D97-AF65-F5344CB8AC3E}">
        <p14:creationId xmlns:p14="http://schemas.microsoft.com/office/powerpoint/2010/main" val="520684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95478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45761996"/>
              </p:ext>
            </p:extLst>
          </p:nvPr>
        </p:nvGraphicFramePr>
        <p:xfrm>
          <a:off x="348149" y="1349785"/>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FF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1738350" y="4536838"/>
            <a:ext cx="11724640" cy="1200329"/>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CMC-2 weeks of testing with </a:t>
            </a:r>
            <a:r>
              <a:rPr lang="en-US" sz="2400" dirty="0" err="1">
                <a:solidFill>
                  <a:schemeClr val="bg1"/>
                </a:solidFill>
                <a:latin typeface="Arial" panose="020B0604020202020204" pitchFamily="34" charset="0"/>
                <a:cs typeface="Arial" panose="020B0604020202020204" pitchFamily="34" charset="0"/>
              </a:rPr>
              <a:t>Alinity</a:t>
            </a:r>
            <a:r>
              <a:rPr lang="en-US" sz="2400" dirty="0">
                <a:solidFill>
                  <a:schemeClr val="bg1"/>
                </a:solidFill>
                <a:latin typeface="Arial" panose="020B0604020202020204" pitchFamily="34" charset="0"/>
                <a:cs typeface="Arial" panose="020B0604020202020204" pitchFamily="34" charset="0"/>
              </a:rPr>
              <a:t>, no issues with allocation</a:t>
            </a:r>
          </a:p>
          <a:p>
            <a:r>
              <a:rPr lang="en-US" sz="2400" dirty="0">
                <a:solidFill>
                  <a:schemeClr val="bg1"/>
                </a:solidFill>
                <a:latin typeface="Arial" panose="020B0604020202020204" pitchFamily="34" charset="0"/>
                <a:cs typeface="Arial" panose="020B0604020202020204" pitchFamily="34" charset="0"/>
              </a:rPr>
              <a:t>Grace- slowly receiving from BD</a:t>
            </a:r>
          </a:p>
          <a:p>
            <a:r>
              <a:rPr lang="en-US" sz="2400" dirty="0">
                <a:solidFill>
                  <a:schemeClr val="bg1"/>
                </a:solidFill>
                <a:latin typeface="Arial" panose="020B0604020202020204" pitchFamily="34" charset="0"/>
                <a:cs typeface="Arial" panose="020B0604020202020204" pitchFamily="34" charset="0"/>
              </a:rPr>
              <a:t>CMG- 	received all previous orders; 5000 rapids in</a:t>
            </a:r>
          </a:p>
        </p:txBody>
      </p:sp>
      <p:graphicFrame>
        <p:nvGraphicFramePr>
          <p:cNvPr id="8" name="Table 7"/>
          <p:cNvGraphicFramePr>
            <a:graphicFrameLocks noGrp="1"/>
          </p:cNvGraphicFramePr>
          <p:nvPr>
            <p:extLst>
              <p:ext uri="{D42A27DB-BD31-4B8C-83A1-F6EECF244321}">
                <p14:modId xmlns:p14="http://schemas.microsoft.com/office/powerpoint/2010/main" val="443218985"/>
              </p:ext>
            </p:extLst>
          </p:nvPr>
        </p:nvGraphicFramePr>
        <p:xfrm>
          <a:off x="6248400" y="1215071"/>
          <a:ext cx="5403397" cy="2040192"/>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10791">
                <a:tc>
                  <a:txBody>
                    <a:bodyPr/>
                    <a:lstStyle/>
                    <a:p>
                      <a:r>
                        <a:rPr lang="en-US" sz="2000" b="1" dirty="0">
                          <a:latin typeface="Arial" panose="020B0604020202020204" pitchFamily="34" charset="0"/>
                          <a:cs typeface="Arial" panose="020B0604020202020204" pitchFamily="34" charset="0"/>
                        </a:rPr>
                        <a:t>10/5</a:t>
                      </a:r>
                    </a:p>
                  </a:txBody>
                  <a:tcPr/>
                </a:tc>
                <a:tc>
                  <a:txBody>
                    <a:bodyPr/>
                    <a:lstStyle/>
                    <a:p>
                      <a:pPr algn="ctr"/>
                      <a:r>
                        <a:rPr lang="en-US" dirty="0">
                          <a:latin typeface="Arial" panose="020B0604020202020204" pitchFamily="34" charset="0"/>
                          <a:cs typeface="Arial" panose="020B0604020202020204" pitchFamily="34" charset="0"/>
                        </a:rPr>
                        <a:t>138</a:t>
                      </a:r>
                    </a:p>
                  </a:txBody>
                  <a:tcPr/>
                </a:tc>
                <a:tc>
                  <a:txBody>
                    <a:bodyPr/>
                    <a:lstStyle/>
                    <a:p>
                      <a:pPr algn="ctr"/>
                      <a:r>
                        <a:rPr lang="en-US" dirty="0">
                          <a:latin typeface="Arial" panose="020B0604020202020204" pitchFamily="34" charset="0"/>
                          <a:cs typeface="Arial" panose="020B0604020202020204" pitchFamily="34" charset="0"/>
                        </a:rPr>
                        <a:t>27</a:t>
                      </a:r>
                    </a:p>
                  </a:txBody>
                  <a:tcPr/>
                </a:tc>
                <a:tc>
                  <a:txBody>
                    <a:bodyPr/>
                    <a:lstStyle/>
                    <a:p>
                      <a:pPr algn="ctr"/>
                      <a:r>
                        <a:rPr lang="en-US" dirty="0">
                          <a:latin typeface="Arial" panose="020B0604020202020204" pitchFamily="34" charset="0"/>
                          <a:cs typeface="Arial" panose="020B0604020202020204" pitchFamily="34" charset="0"/>
                        </a:rPr>
                        <a:t>27</a:t>
                      </a:r>
                    </a:p>
                  </a:txBody>
                  <a:tcPr/>
                </a:tc>
                <a:tc>
                  <a:txBody>
                    <a:bodyPr/>
                    <a:lstStyle/>
                    <a:p>
                      <a:pPr algn="ctr"/>
                      <a:r>
                        <a:rPr lang="en-US"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10002"/>
                  </a:ext>
                </a:extLst>
              </a:tr>
              <a:tr h="410791">
                <a:tc>
                  <a:txBody>
                    <a:bodyPr/>
                    <a:lstStyle/>
                    <a:p>
                      <a:r>
                        <a:rPr lang="en-US" sz="2000" b="1" dirty="0">
                          <a:latin typeface="Arial" panose="020B0604020202020204" pitchFamily="34" charset="0"/>
                          <a:cs typeface="Arial" panose="020B0604020202020204" pitchFamily="34" charset="0"/>
                        </a:rPr>
                        <a:t>10/6</a:t>
                      </a:r>
                    </a:p>
                  </a:txBody>
                  <a:tcPr/>
                </a:tc>
                <a:tc>
                  <a:txBody>
                    <a:bodyPr/>
                    <a:lstStyle/>
                    <a:p>
                      <a:pPr algn="ctr"/>
                      <a:r>
                        <a:rPr lang="en-US" dirty="0">
                          <a:latin typeface="Arial" panose="020B0604020202020204" pitchFamily="34" charset="0"/>
                          <a:cs typeface="Arial" panose="020B0604020202020204" pitchFamily="34" charset="0"/>
                        </a:rPr>
                        <a:t>351</a:t>
                      </a:r>
                    </a:p>
                  </a:txBody>
                  <a:tcPr/>
                </a:tc>
                <a:tc>
                  <a:txBody>
                    <a:bodyPr/>
                    <a:lstStyle/>
                    <a:p>
                      <a:pPr algn="ctr"/>
                      <a:r>
                        <a:rPr lang="en-US" dirty="0">
                          <a:latin typeface="Arial" panose="020B0604020202020204" pitchFamily="34" charset="0"/>
                          <a:cs typeface="Arial" panose="020B0604020202020204" pitchFamily="34" charset="0"/>
                        </a:rPr>
                        <a:t>15</a:t>
                      </a:r>
                    </a:p>
                  </a:txBody>
                  <a:tcPr/>
                </a:tc>
                <a:tc>
                  <a:txBody>
                    <a:bodyPr/>
                    <a:lstStyle/>
                    <a:p>
                      <a:pPr algn="ctr"/>
                      <a:r>
                        <a:rPr lang="en-US" dirty="0">
                          <a:latin typeface="Arial" panose="020B0604020202020204" pitchFamily="34" charset="0"/>
                          <a:cs typeface="Arial" panose="020B0604020202020204" pitchFamily="34" charset="0"/>
                        </a:rPr>
                        <a:t>281</a:t>
                      </a:r>
                    </a:p>
                  </a:txBody>
                  <a:tcPr/>
                </a:tc>
                <a:tc>
                  <a:txBody>
                    <a:bodyPr/>
                    <a:lstStyle/>
                    <a:p>
                      <a:pPr algn="ctr"/>
                      <a:r>
                        <a:rPr lang="en-US"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3"/>
                  </a:ext>
                </a:extLst>
              </a:tr>
              <a:tr h="0">
                <a:tc>
                  <a:txBody>
                    <a:bodyPr/>
                    <a:lstStyle/>
                    <a:p>
                      <a:r>
                        <a:rPr lang="en-US" sz="2000" b="1" dirty="0">
                          <a:latin typeface="Arial" panose="020B0604020202020204" pitchFamily="34" charset="0"/>
                          <a:cs typeface="Arial" panose="020B0604020202020204" pitchFamily="34" charset="0"/>
                        </a:rPr>
                        <a:t>10/7</a:t>
                      </a:r>
                    </a:p>
                  </a:txBody>
                  <a:tcPr/>
                </a:tc>
                <a:tc>
                  <a:txBody>
                    <a:bodyPr/>
                    <a:lstStyle/>
                    <a:p>
                      <a:pPr algn="ctr"/>
                      <a:r>
                        <a:rPr lang="en-US" dirty="0">
                          <a:latin typeface="Arial" panose="020B0604020202020204" pitchFamily="34" charset="0"/>
                          <a:cs typeface="Arial" panose="020B0604020202020204" pitchFamily="34" charset="0"/>
                        </a:rPr>
                        <a:t>292</a:t>
                      </a:r>
                    </a:p>
                  </a:txBody>
                  <a:tcPr/>
                </a:tc>
                <a:tc>
                  <a:txBody>
                    <a:bodyPr/>
                    <a:lstStyle/>
                    <a:p>
                      <a:pPr algn="ctr"/>
                      <a:r>
                        <a:rPr lang="en-US" dirty="0">
                          <a:latin typeface="Arial" panose="020B0604020202020204" pitchFamily="34" charset="0"/>
                          <a:cs typeface="Arial" panose="020B0604020202020204" pitchFamily="34" charset="0"/>
                        </a:rPr>
                        <a:t>34</a:t>
                      </a:r>
                    </a:p>
                  </a:txBody>
                  <a:tcPr/>
                </a:tc>
                <a:tc>
                  <a:txBody>
                    <a:bodyPr/>
                    <a:lstStyle/>
                    <a:p>
                      <a:pPr algn="ctr"/>
                      <a:r>
                        <a:rPr lang="en-US" dirty="0">
                          <a:latin typeface="Arial" panose="020B0604020202020204" pitchFamily="34" charset="0"/>
                          <a:cs typeface="Arial" panose="020B0604020202020204" pitchFamily="34" charset="0"/>
                        </a:rPr>
                        <a:t>325</a:t>
                      </a:r>
                    </a:p>
                  </a:txBody>
                  <a:tcPr/>
                </a:tc>
                <a:tc>
                  <a:txBody>
                    <a:bodyPr/>
                    <a:lstStyle/>
                    <a:p>
                      <a:pPr algn="ctr"/>
                      <a:r>
                        <a:rPr lang="en-US" dirty="0">
                          <a:latin typeface="Arial" panose="020B0604020202020204" pitchFamily="34" charset="0"/>
                          <a:cs typeface="Arial" panose="020B0604020202020204" pitchFamily="34" charset="0"/>
                        </a:rPr>
                        <a:t>93 </a:t>
                      </a: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1216435" y="3012271"/>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38350" y="2985066"/>
            <a:ext cx="3345714"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&gt;2000                          &gt;750</a:t>
            </a:r>
          </a:p>
          <a:p>
            <a:r>
              <a:rPr lang="en-US" sz="2000" dirty="0">
                <a:solidFill>
                  <a:schemeClr val="bg1"/>
                </a:solidFill>
                <a:latin typeface="Arial" panose="020B0604020202020204" pitchFamily="34" charset="0"/>
                <a:cs typeface="Arial" panose="020B0604020202020204" pitchFamily="34" charset="0"/>
              </a:rPr>
              <a:t>&lt;2000                          &lt;750</a:t>
            </a:r>
          </a:p>
          <a:p>
            <a:r>
              <a:rPr lang="en-US" sz="2000" dirty="0">
                <a:solidFill>
                  <a:schemeClr val="bg1"/>
                </a:solidFill>
                <a:latin typeface="Arial" panose="020B0604020202020204" pitchFamily="34" charset="0"/>
                <a:cs typeface="Arial" panose="020B0604020202020204" pitchFamily="34" charset="0"/>
              </a:rPr>
              <a:t>&lt;1600                      	    &lt;500</a:t>
            </a:r>
          </a:p>
        </p:txBody>
      </p:sp>
      <p:sp>
        <p:nvSpPr>
          <p:cNvPr id="12" name="Rectangle 11"/>
          <p:cNvSpPr/>
          <p:nvPr/>
        </p:nvSpPr>
        <p:spPr>
          <a:xfrm>
            <a:off x="1216435" y="3344095"/>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6435" y="3675919"/>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6532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569950" y="1814497"/>
            <a:ext cx="11724640" cy="3416320"/>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Patients who test positive </a:t>
            </a:r>
          </a:p>
          <a:p>
            <a:pPr marL="342900" indent="-3429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Will not be retesting, false positives are not common</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Abbott ID – rapid test use</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Use on symptomatic patients</a:t>
            </a:r>
          </a:p>
          <a:p>
            <a:endParaRPr lang="en-US" sz="3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349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233680" y="1210930"/>
            <a:ext cx="11724640" cy="3416320"/>
          </a:xfrm>
          <a:prstGeom prst="rect">
            <a:avLst/>
          </a:prstGeom>
          <a:noFill/>
        </p:spPr>
        <p:txBody>
          <a:bodyPr wrap="square" rtlCol="0">
            <a:spAutoFit/>
          </a:bodyPr>
          <a:lstStyle/>
          <a:p>
            <a:r>
              <a:rPr 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Same Day Surgery</a:t>
            </a:r>
          </a:p>
          <a:p>
            <a:pPr marL="457200" indent="-457200">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Test in advance</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Delay any non urgent procedures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Expect a several hour turn around because we must use the higher sensitivity testing platforms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1253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30117-89E3-EA4D-8311-3BE8259C5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21"/>
            <a:ext cx="12192000" cy="6675958"/>
          </a:xfrm>
          <a:prstGeom prst="rect">
            <a:avLst/>
          </a:prstGeom>
        </p:spPr>
      </p:pic>
    </p:spTree>
    <p:extLst>
      <p:ext uri="{BB962C8B-B14F-4D97-AF65-F5344CB8AC3E}">
        <p14:creationId xmlns:p14="http://schemas.microsoft.com/office/powerpoint/2010/main" val="3375707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Larry Pineda, </a:t>
            </a:r>
            <a:r>
              <a:rPr lang="en-US" dirty="0" err="1">
                <a:ea typeface="+mn-lt"/>
                <a:cs typeface="+mn-lt"/>
              </a:rPr>
              <a:t>PharmD</a:t>
            </a:r>
            <a:endParaRPr lang="en-US" dirty="0">
              <a:ea typeface="+mn-lt"/>
              <a:cs typeface="+mn-lt"/>
            </a:endParaRPr>
          </a:p>
          <a:p>
            <a:r>
              <a:rPr lang="en-US" sz="2800" dirty="0">
                <a:ea typeface="+mn-lt"/>
                <a:cs typeface="+mn-lt"/>
              </a:rPr>
              <a:t>Clinical Pharmacist – AMS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4193379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a:t>
            </a:r>
            <a:r>
              <a:rPr lang="en-US" dirty="0" err="1"/>
              <a:t>Remdesivir</a:t>
            </a:r>
            <a:r>
              <a:rPr lang="en-US" dirty="0"/>
              <a:t> Inventory</a:t>
            </a:r>
          </a:p>
        </p:txBody>
      </p:sp>
      <p:graphicFrame>
        <p:nvGraphicFramePr>
          <p:cNvPr id="4" name="Content Placeholder 3"/>
          <p:cNvGraphicFramePr>
            <a:graphicFrameLocks noGrp="1"/>
          </p:cNvGraphicFramePr>
          <p:nvPr>
            <p:ph idx="1"/>
            <p:extLst/>
          </p:nvPr>
        </p:nvGraphicFramePr>
        <p:xfrm>
          <a:off x="1178768" y="1626639"/>
          <a:ext cx="9834464" cy="3848048"/>
        </p:xfrm>
        <a:graphic>
          <a:graphicData uri="http://schemas.openxmlformats.org/drawingml/2006/table">
            <a:tbl>
              <a:tblPr firstRow="1" bandRow="1">
                <a:tableStyleId>{5C22544A-7EE6-4342-B048-85BDC9FD1C3A}</a:tableStyleId>
              </a:tblPr>
              <a:tblGrid>
                <a:gridCol w="2282889">
                  <a:extLst>
                    <a:ext uri="{9D8B030D-6E8A-4147-A177-3AD203B41FA5}">
                      <a16:colId xmlns:a16="http://schemas.microsoft.com/office/drawing/2014/main" val="20000"/>
                    </a:ext>
                  </a:extLst>
                </a:gridCol>
                <a:gridCol w="1937658">
                  <a:extLst>
                    <a:ext uri="{9D8B030D-6E8A-4147-A177-3AD203B41FA5}">
                      <a16:colId xmlns:a16="http://schemas.microsoft.com/office/drawing/2014/main" val="20001"/>
                    </a:ext>
                  </a:extLst>
                </a:gridCol>
                <a:gridCol w="2253343">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84174">
                  <a:extLst>
                    <a:ext uri="{9D8B030D-6E8A-4147-A177-3AD203B41FA5}">
                      <a16:colId xmlns:a16="http://schemas.microsoft.com/office/drawing/2014/main" val="20004"/>
                    </a:ext>
                  </a:extLst>
                </a:gridCol>
              </a:tblGrid>
              <a:tr h="556208">
                <a:tc>
                  <a:txBody>
                    <a:bodyPr/>
                    <a:lstStyle/>
                    <a:p>
                      <a:r>
                        <a:rPr lang="en-US" sz="2400" i="0" dirty="0"/>
                        <a:t>Ministry</a:t>
                      </a:r>
                    </a:p>
                  </a:txBody>
                  <a:tcPr/>
                </a:tc>
                <a:tc>
                  <a:txBody>
                    <a:bodyPr/>
                    <a:lstStyle/>
                    <a:p>
                      <a:pPr algn="ctr"/>
                      <a:r>
                        <a:rPr lang="en-US" sz="2400" i="0" dirty="0"/>
                        <a:t>Stock</a:t>
                      </a:r>
                    </a:p>
                  </a:txBody>
                  <a:tcPr/>
                </a:tc>
                <a:tc>
                  <a:txBody>
                    <a:bodyPr/>
                    <a:lstStyle/>
                    <a:p>
                      <a:pPr algn="ctr"/>
                      <a:r>
                        <a:rPr lang="en-US" sz="2400" i="0" baseline="0" dirty="0"/>
                        <a:t>On Treatment</a:t>
                      </a:r>
                      <a:endParaRPr lang="en-US" sz="2400" i="0" dirty="0"/>
                    </a:p>
                  </a:txBody>
                  <a:tcPr/>
                </a:tc>
                <a:tc>
                  <a:txBody>
                    <a:bodyPr/>
                    <a:lstStyle/>
                    <a:p>
                      <a:pPr algn="ctr"/>
                      <a:r>
                        <a:rPr lang="en-US" sz="2400" i="0" dirty="0"/>
                        <a:t>Min PAR</a:t>
                      </a:r>
                    </a:p>
                  </a:txBody>
                  <a:tcPr/>
                </a:tc>
                <a:tc>
                  <a:txBody>
                    <a:bodyPr/>
                    <a:lstStyle/>
                    <a:p>
                      <a:pPr algn="ctr"/>
                      <a:r>
                        <a:rPr lang="en-US" sz="2400" i="0" dirty="0"/>
                        <a:t>Max PAR</a:t>
                      </a:r>
                    </a:p>
                  </a:txBody>
                  <a:tcPr/>
                </a:tc>
                <a:extLst>
                  <a:ext uri="{0D108BD9-81ED-4DB2-BD59-A6C34878D82A}">
                    <a16:rowId xmlns:a16="http://schemas.microsoft.com/office/drawing/2014/main" val="10000"/>
                  </a:ext>
                </a:extLst>
              </a:tr>
              <a:tr h="556208">
                <a:tc>
                  <a:txBody>
                    <a:bodyPr/>
                    <a:lstStyle/>
                    <a:p>
                      <a:r>
                        <a:rPr lang="en-US" sz="2400" i="0" dirty="0"/>
                        <a:t>Covenant</a:t>
                      </a:r>
                      <a:r>
                        <a:rPr lang="en-US" sz="2400" i="0" baseline="0" dirty="0"/>
                        <a:t> </a:t>
                      </a:r>
                      <a:r>
                        <a:rPr lang="en-US" sz="2400" i="0" dirty="0"/>
                        <a:t>Medical Center</a:t>
                      </a:r>
                    </a:p>
                  </a:txBody>
                  <a:tcPr/>
                </a:tc>
                <a:tc>
                  <a:txBody>
                    <a:bodyPr/>
                    <a:lstStyle/>
                    <a:p>
                      <a:pPr algn="ctr"/>
                      <a:r>
                        <a:rPr lang="en-US" sz="2400" b="0" i="0" dirty="0"/>
                        <a:t>330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30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480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640</a:t>
                      </a:r>
                    </a:p>
                  </a:txBody>
                  <a:tcPr/>
                </a:tc>
                <a:extLst>
                  <a:ext uri="{0D108BD9-81ED-4DB2-BD59-A6C34878D82A}">
                    <a16:rowId xmlns:a16="http://schemas.microsoft.com/office/drawing/2014/main" val="10001"/>
                  </a:ext>
                </a:extLst>
              </a:tr>
              <a:tr h="556208">
                <a:tc>
                  <a:txBody>
                    <a:bodyPr/>
                    <a:lstStyle/>
                    <a:p>
                      <a:r>
                        <a:rPr lang="en-US" sz="2400" i="0" dirty="0"/>
                        <a:t>Children’s Hospital</a:t>
                      </a:r>
                    </a:p>
                  </a:txBody>
                  <a:tcPr/>
                </a:tc>
                <a:tc>
                  <a:txBody>
                    <a:bodyPr/>
                    <a:lstStyle/>
                    <a:p>
                      <a:pPr algn="ctr"/>
                      <a:r>
                        <a:rPr lang="en-US" sz="240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6</a:t>
                      </a:r>
                    </a:p>
                  </a:txBody>
                  <a:tcPr/>
                </a:tc>
                <a:extLst>
                  <a:ext uri="{0D108BD9-81ED-4DB2-BD59-A6C34878D82A}">
                    <a16:rowId xmlns:a16="http://schemas.microsoft.com/office/drawing/2014/main" val="10002"/>
                  </a:ext>
                </a:extLst>
              </a:tr>
              <a:tr h="556208">
                <a:tc>
                  <a:txBody>
                    <a:bodyPr/>
                    <a:lstStyle/>
                    <a:p>
                      <a:r>
                        <a:rPr lang="en-US" sz="2400" i="0" dirty="0"/>
                        <a:t>Covenant Plainview</a:t>
                      </a:r>
                    </a:p>
                  </a:txBody>
                  <a:tcPr/>
                </a:tc>
                <a:tc>
                  <a:txBody>
                    <a:bodyPr/>
                    <a:lstStyle/>
                    <a:p>
                      <a:pPr algn="ctr"/>
                      <a:r>
                        <a:rPr lang="en-US" sz="2400" i="0" dirty="0"/>
                        <a:t>200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80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120</a:t>
                      </a:r>
                    </a:p>
                  </a:txBody>
                  <a:tcPr/>
                </a:tc>
                <a:extLst>
                  <a:ext uri="{0D108BD9-81ED-4DB2-BD59-A6C34878D82A}">
                    <a16:rowId xmlns:a16="http://schemas.microsoft.com/office/drawing/2014/main" val="10003"/>
                  </a:ext>
                </a:extLst>
              </a:tr>
              <a:tr h="556208">
                <a:tc>
                  <a:txBody>
                    <a:bodyPr/>
                    <a:lstStyle/>
                    <a:p>
                      <a:r>
                        <a:rPr lang="en-US" sz="2400" i="0" dirty="0"/>
                        <a:t>Covenant </a:t>
                      </a:r>
                      <a:r>
                        <a:rPr lang="en-US" sz="2400" i="0" dirty="0" err="1"/>
                        <a:t>Levelland</a:t>
                      </a:r>
                      <a:endParaRPr lang="en-US" sz="2400" i="0" dirty="0"/>
                    </a:p>
                  </a:txBody>
                  <a:tcPr/>
                </a:tc>
                <a:tc>
                  <a:txBody>
                    <a:bodyPr/>
                    <a:lstStyle/>
                    <a:p>
                      <a:pPr algn="ctr"/>
                      <a:r>
                        <a:rPr lang="en-US" sz="2400" i="0" dirty="0"/>
                        <a:t>14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t>6</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164827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521135"/>
            <a:ext cx="10363200" cy="836477"/>
          </a:xfrm>
        </p:spPr>
        <p:txBody>
          <a:bodyPr/>
          <a:lstStyle/>
          <a:p>
            <a:r>
              <a:rPr lang="en-US" dirty="0">
                <a:solidFill>
                  <a:schemeClr val="tx1"/>
                </a:solidFill>
              </a:rPr>
              <a:t>Corticosteroids</a:t>
            </a:r>
          </a:p>
        </p:txBody>
      </p:sp>
      <p:sp>
        <p:nvSpPr>
          <p:cNvPr id="5" name="Subtitle 4"/>
          <p:cNvSpPr>
            <a:spLocks noGrp="1"/>
          </p:cNvSpPr>
          <p:nvPr>
            <p:ph type="subTitle" idx="1"/>
          </p:nvPr>
        </p:nvSpPr>
        <p:spPr/>
        <p:txBody>
          <a:bodyPr/>
          <a:lstStyle/>
          <a:p>
            <a:r>
              <a:rPr lang="en-US" dirty="0">
                <a:solidFill>
                  <a:schemeClr val="accent1"/>
                </a:solidFill>
              </a:rPr>
              <a:t>Clinical Trial Data</a:t>
            </a:r>
          </a:p>
        </p:txBody>
      </p:sp>
    </p:spTree>
    <p:extLst>
      <p:ext uri="{BB962C8B-B14F-4D97-AF65-F5344CB8AC3E}">
        <p14:creationId xmlns:p14="http://schemas.microsoft.com/office/powerpoint/2010/main" val="9409977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NIH Guidelines</a:t>
            </a:r>
          </a:p>
        </p:txBody>
      </p:sp>
      <p:sp>
        <p:nvSpPr>
          <p:cNvPr id="3" name="Content Placeholder 2"/>
          <p:cNvSpPr>
            <a:spLocks noGrp="1"/>
          </p:cNvSpPr>
          <p:nvPr>
            <p:ph idx="1"/>
          </p:nvPr>
        </p:nvSpPr>
        <p:spPr/>
        <p:txBody>
          <a:bodyPr>
            <a:normAutofit fontScale="92500" lnSpcReduction="10000"/>
          </a:bodyPr>
          <a:lstStyle/>
          <a:p>
            <a:r>
              <a:rPr lang="en-US" dirty="0"/>
              <a:t>Recommend using </a:t>
            </a:r>
            <a:r>
              <a:rPr lang="en-US" b="1" dirty="0"/>
              <a:t>dexamethasone 6 mg per day for up to 10 days or until hospital discharge</a:t>
            </a:r>
            <a:r>
              <a:rPr lang="en-US" dirty="0"/>
              <a:t>, whichever comes first, for the treatment of COVID-19 in hospitalized patients who are mechanically ventilated </a:t>
            </a:r>
            <a:r>
              <a:rPr lang="en-US" b="1" dirty="0"/>
              <a:t>(AI)</a:t>
            </a:r>
            <a:r>
              <a:rPr lang="en-US" dirty="0"/>
              <a:t> and in hospitalized patients who require supplemental oxygen but who are not mechanically ventilated </a:t>
            </a:r>
            <a:r>
              <a:rPr lang="en-US" b="1" dirty="0"/>
              <a:t>(BI)</a:t>
            </a:r>
            <a:endParaRPr lang="en-US" dirty="0"/>
          </a:p>
          <a:p>
            <a:r>
              <a:rPr lang="en-US" b="1" dirty="0"/>
              <a:t>Recommend against</a:t>
            </a:r>
            <a:r>
              <a:rPr lang="en-US" dirty="0"/>
              <a:t> using </a:t>
            </a:r>
            <a:r>
              <a:rPr lang="en-US" b="1" dirty="0"/>
              <a:t>dexamethasone</a:t>
            </a:r>
            <a:r>
              <a:rPr lang="en-US" dirty="0"/>
              <a:t> for the treatment of COVID-19 in patients who </a:t>
            </a:r>
            <a:r>
              <a:rPr lang="en-US" u="sng" dirty="0"/>
              <a:t>do not require supplemental oxygen</a:t>
            </a:r>
            <a:r>
              <a:rPr lang="en-US" dirty="0"/>
              <a:t> </a:t>
            </a:r>
            <a:r>
              <a:rPr lang="en-US" b="1" dirty="0"/>
              <a:t>(AI)</a:t>
            </a:r>
            <a:endParaRPr lang="en-US" dirty="0"/>
          </a:p>
          <a:p>
            <a:r>
              <a:rPr lang="en-US" dirty="0"/>
              <a:t>If dexamethasone is not available, recommend using alternative glucocorticoids such as </a:t>
            </a:r>
            <a:r>
              <a:rPr lang="en-US" b="1" dirty="0"/>
              <a:t>prednisone</a:t>
            </a:r>
            <a:r>
              <a:rPr lang="en-US" dirty="0"/>
              <a:t>, </a:t>
            </a:r>
            <a:r>
              <a:rPr lang="en-US" b="1" dirty="0"/>
              <a:t>methylprednisolone</a:t>
            </a:r>
            <a:r>
              <a:rPr lang="en-US" dirty="0"/>
              <a:t>, or </a:t>
            </a:r>
            <a:r>
              <a:rPr lang="en-US" b="1" dirty="0"/>
              <a:t>hydrocortisone</a:t>
            </a:r>
            <a:r>
              <a:rPr lang="en-US" dirty="0"/>
              <a:t> </a:t>
            </a:r>
            <a:r>
              <a:rPr lang="en-US" b="1" dirty="0"/>
              <a:t>(AIII)</a:t>
            </a:r>
            <a:endParaRPr lang="en-US" dirty="0"/>
          </a:p>
          <a:p>
            <a:endParaRPr lang="en-US" dirty="0"/>
          </a:p>
        </p:txBody>
      </p:sp>
    </p:spTree>
    <p:extLst>
      <p:ext uri="{BB962C8B-B14F-4D97-AF65-F5344CB8AC3E}">
        <p14:creationId xmlns:p14="http://schemas.microsoft.com/office/powerpoint/2010/main" val="24804546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Data, China</a:t>
            </a:r>
          </a:p>
        </p:txBody>
      </p:sp>
      <p:graphicFrame>
        <p:nvGraphicFramePr>
          <p:cNvPr id="4" name="Content Placeholder 3"/>
          <p:cNvGraphicFramePr>
            <a:graphicFrameLocks noGrp="1"/>
          </p:cNvGraphicFramePr>
          <p:nvPr>
            <p:ph idx="1"/>
            <p:extLst/>
          </p:nvPr>
        </p:nvGraphicFramePr>
        <p:xfrm>
          <a:off x="609600" y="1219200"/>
          <a:ext cx="10972800" cy="4790440"/>
        </p:xfrm>
        <a:graphic>
          <a:graphicData uri="http://schemas.openxmlformats.org/drawingml/2006/table">
            <a:tbl>
              <a:tblPr firstRow="1" bandRow="1">
                <a:tableStyleId>{5C22544A-7EE6-4342-B048-85BDC9FD1C3A}</a:tableStyleId>
              </a:tblPr>
              <a:tblGrid>
                <a:gridCol w="1412240">
                  <a:extLst>
                    <a:ext uri="{9D8B030D-6E8A-4147-A177-3AD203B41FA5}">
                      <a16:colId xmlns:a16="http://schemas.microsoft.com/office/drawing/2014/main" val="20000"/>
                    </a:ext>
                  </a:extLst>
                </a:gridCol>
                <a:gridCol w="1360338">
                  <a:extLst>
                    <a:ext uri="{9D8B030D-6E8A-4147-A177-3AD203B41FA5}">
                      <a16:colId xmlns:a16="http://schemas.microsoft.com/office/drawing/2014/main" val="20001"/>
                    </a:ext>
                  </a:extLst>
                </a:gridCol>
                <a:gridCol w="2533880">
                  <a:extLst>
                    <a:ext uri="{9D8B030D-6E8A-4147-A177-3AD203B41FA5}">
                      <a16:colId xmlns:a16="http://schemas.microsoft.com/office/drawing/2014/main" val="20002"/>
                    </a:ext>
                  </a:extLst>
                </a:gridCol>
                <a:gridCol w="2323702">
                  <a:extLst>
                    <a:ext uri="{9D8B030D-6E8A-4147-A177-3AD203B41FA5}">
                      <a16:colId xmlns:a16="http://schemas.microsoft.com/office/drawing/2014/main" val="20003"/>
                    </a:ext>
                  </a:extLst>
                </a:gridCol>
                <a:gridCol w="3342640">
                  <a:extLst>
                    <a:ext uri="{9D8B030D-6E8A-4147-A177-3AD203B41FA5}">
                      <a16:colId xmlns:a16="http://schemas.microsoft.com/office/drawing/2014/main" val="20004"/>
                    </a:ext>
                  </a:extLst>
                </a:gridCol>
              </a:tblGrid>
              <a:tr h="370840">
                <a:tc>
                  <a:txBody>
                    <a:bodyPr/>
                    <a:lstStyle/>
                    <a:p>
                      <a:r>
                        <a:rPr lang="en-US" sz="1600" dirty="0"/>
                        <a:t>Study</a:t>
                      </a:r>
                    </a:p>
                  </a:txBody>
                  <a:tcPr/>
                </a:tc>
                <a:tc>
                  <a:txBody>
                    <a:bodyPr/>
                    <a:lstStyle/>
                    <a:p>
                      <a:r>
                        <a:rPr lang="en-US" sz="1600" dirty="0"/>
                        <a:t>Type</a:t>
                      </a:r>
                    </a:p>
                  </a:txBody>
                  <a:tcPr/>
                </a:tc>
                <a:tc>
                  <a:txBody>
                    <a:bodyPr/>
                    <a:lstStyle/>
                    <a:p>
                      <a:r>
                        <a:rPr lang="en-US" sz="1600" dirty="0"/>
                        <a:t>Size</a:t>
                      </a:r>
                    </a:p>
                  </a:txBody>
                  <a:tcPr/>
                </a:tc>
                <a:tc>
                  <a:txBody>
                    <a:bodyPr/>
                    <a:lstStyle/>
                    <a:p>
                      <a:r>
                        <a:rPr lang="en-US" sz="1600" dirty="0"/>
                        <a:t>Corticosteroid</a:t>
                      </a:r>
                    </a:p>
                  </a:txBody>
                  <a:tcPr/>
                </a:tc>
                <a:tc>
                  <a:txBody>
                    <a:bodyPr/>
                    <a:lstStyle/>
                    <a:p>
                      <a:r>
                        <a:rPr lang="en-US" sz="1600" dirty="0"/>
                        <a:t>Outcomes</a:t>
                      </a:r>
                    </a:p>
                  </a:txBody>
                  <a:tcPr/>
                </a:tc>
                <a:extLst>
                  <a:ext uri="{0D108BD9-81ED-4DB2-BD59-A6C34878D82A}">
                    <a16:rowId xmlns:a16="http://schemas.microsoft.com/office/drawing/2014/main" val="10000"/>
                  </a:ext>
                </a:extLst>
              </a:tr>
              <a:tr h="370840">
                <a:tc>
                  <a:txBody>
                    <a:bodyPr/>
                    <a:lstStyle/>
                    <a:p>
                      <a:r>
                        <a:rPr lang="en-US" sz="1600" dirty="0"/>
                        <a:t>Wu C, et al.</a:t>
                      </a:r>
                    </a:p>
                    <a:p>
                      <a:r>
                        <a:rPr lang="en-US" sz="1600" dirty="0"/>
                        <a:t>JAMA</a:t>
                      </a:r>
                      <a:r>
                        <a:rPr lang="en-US" sz="1600" baseline="0" dirty="0"/>
                        <a:t> IM 2020</a:t>
                      </a:r>
                      <a:endParaRPr lang="en-US" sz="1600" dirty="0"/>
                    </a:p>
                  </a:txBody>
                  <a:tcPr/>
                </a:tc>
                <a:tc>
                  <a:txBody>
                    <a:bodyPr/>
                    <a:lstStyle/>
                    <a:p>
                      <a:r>
                        <a:rPr lang="en-US" sz="1600" dirty="0"/>
                        <a:t>Retrospective</a:t>
                      </a:r>
                    </a:p>
                  </a:txBody>
                  <a:tcPr/>
                </a:tc>
                <a:tc>
                  <a:txBody>
                    <a:bodyPr/>
                    <a:lstStyle/>
                    <a:p>
                      <a:r>
                        <a:rPr lang="en-US" sz="1600" dirty="0"/>
                        <a:t>N = 201, 84 with</a:t>
                      </a:r>
                      <a:r>
                        <a:rPr lang="en-US" sz="1600" baseline="0" dirty="0"/>
                        <a:t> </a:t>
                      </a:r>
                      <a:r>
                        <a:rPr lang="en-US" sz="1600" dirty="0"/>
                        <a:t>ARDS</a:t>
                      </a:r>
                    </a:p>
                  </a:txBody>
                  <a:tcPr/>
                </a:tc>
                <a:tc>
                  <a:txBody>
                    <a:bodyPr/>
                    <a:lstStyle/>
                    <a:p>
                      <a:r>
                        <a:rPr lang="en-US" sz="1600" dirty="0"/>
                        <a:t>Methylprednisolone</a:t>
                      </a:r>
                      <a:r>
                        <a:rPr lang="en-US" sz="1600" baseline="0" dirty="0"/>
                        <a:t> (no data on dose/duration)</a:t>
                      </a:r>
                      <a:endParaRPr lang="en-US" sz="1600" dirty="0"/>
                    </a:p>
                  </a:txBody>
                  <a:tcPr/>
                </a:tc>
                <a:tc>
                  <a:txBody>
                    <a:bodyPr/>
                    <a:lstStyle/>
                    <a:p>
                      <a:r>
                        <a:rPr lang="en-US" sz="1600" dirty="0"/>
                        <a:t>Death: HR, 0.38; 95% CI, 0.20-0.72; p=0.003</a:t>
                      </a:r>
                    </a:p>
                  </a:txBody>
                  <a:tcPr/>
                </a:tc>
                <a:extLst>
                  <a:ext uri="{0D108BD9-81ED-4DB2-BD59-A6C34878D82A}">
                    <a16:rowId xmlns:a16="http://schemas.microsoft.com/office/drawing/2014/main" val="10001"/>
                  </a:ext>
                </a:extLst>
              </a:tr>
              <a:tr h="370840">
                <a:tc>
                  <a:txBody>
                    <a:bodyPr/>
                    <a:lstStyle/>
                    <a:p>
                      <a:r>
                        <a:rPr lang="en-US" sz="1600" dirty="0"/>
                        <a:t>Lu X, et al.</a:t>
                      </a:r>
                    </a:p>
                    <a:p>
                      <a:r>
                        <a:rPr lang="en-US" sz="1600" dirty="0" err="1"/>
                        <a:t>Crit</a:t>
                      </a:r>
                      <a:r>
                        <a:rPr lang="en-US" sz="1600" dirty="0"/>
                        <a:t> Care Open Access 5/2020</a:t>
                      </a:r>
                    </a:p>
                  </a:txBody>
                  <a:tcPr/>
                </a:tc>
                <a:tc>
                  <a:txBody>
                    <a:bodyPr/>
                    <a:lstStyle/>
                    <a:p>
                      <a:r>
                        <a:rPr lang="en-US" sz="1600" dirty="0"/>
                        <a:t>Retrospective</a:t>
                      </a:r>
                    </a:p>
                  </a:txBody>
                  <a:tcPr/>
                </a:tc>
                <a:tc>
                  <a:txBody>
                    <a:bodyPr/>
                    <a:lstStyle/>
                    <a:p>
                      <a:r>
                        <a:rPr lang="en-US" sz="1600" dirty="0"/>
                        <a:t>N = 244</a:t>
                      </a:r>
                    </a:p>
                    <a:p>
                      <a:r>
                        <a:rPr lang="en-US" sz="1600" dirty="0"/>
                        <a:t>Critically ill (ARDS or sepsis</a:t>
                      </a:r>
                      <a:r>
                        <a:rPr lang="en-US" sz="1600" baseline="0" dirty="0"/>
                        <a:t> with acute organ dysfunction)</a:t>
                      </a:r>
                    </a:p>
                    <a:p>
                      <a:endParaRPr lang="en-US" sz="1600" baseline="0" dirty="0"/>
                    </a:p>
                    <a:p>
                      <a:r>
                        <a:rPr lang="en-US" sz="1600" baseline="0" dirty="0"/>
                        <a:t>N = 62</a:t>
                      </a:r>
                    </a:p>
                    <a:p>
                      <a:r>
                        <a:rPr lang="en-US" sz="1600" baseline="0" dirty="0"/>
                        <a:t>Propensity score matched (PSM)</a:t>
                      </a:r>
                      <a:endParaRPr lang="en-US" sz="1600" dirty="0"/>
                    </a:p>
                  </a:txBody>
                  <a:tcPr/>
                </a:tc>
                <a:tc>
                  <a:txBody>
                    <a:bodyPr/>
                    <a:lstStyle/>
                    <a:p>
                      <a:r>
                        <a:rPr lang="en-US" sz="1600" dirty="0"/>
                        <a:t>Methylprednisolone 40 mg/day or equivalent dexamethasone</a:t>
                      </a:r>
                      <a:r>
                        <a:rPr lang="en-US" sz="1600" baseline="0" dirty="0"/>
                        <a:t> x 8 days</a:t>
                      </a:r>
                      <a:endParaRPr lang="en-US" sz="1600" dirty="0"/>
                    </a:p>
                  </a:txBody>
                  <a:tcPr/>
                </a:tc>
                <a:tc>
                  <a:txBody>
                    <a:bodyPr/>
                    <a:lstStyle/>
                    <a:p>
                      <a:r>
                        <a:rPr lang="en-US" sz="1600" dirty="0"/>
                        <a:t>28 day mortality, no difference</a:t>
                      </a:r>
                    </a:p>
                    <a:p>
                      <a:r>
                        <a:rPr lang="en-US" sz="1600" dirty="0"/>
                        <a:t>Multivariate analysis: </a:t>
                      </a:r>
                      <a:r>
                        <a:rPr lang="en-US" sz="1600" dirty="0" err="1"/>
                        <a:t>aOR</a:t>
                      </a:r>
                      <a:r>
                        <a:rPr lang="en-US" sz="1600" dirty="0"/>
                        <a:t>, 1.05; 95% CI, 0.15-7.46</a:t>
                      </a:r>
                    </a:p>
                    <a:p>
                      <a:endParaRPr lang="en-US" sz="1600" dirty="0"/>
                    </a:p>
                    <a:p>
                      <a:r>
                        <a:rPr lang="en-US" sz="1600" dirty="0"/>
                        <a:t>28 day mortality in PSM: 39% vs 16% of control group; p=0.09</a:t>
                      </a:r>
                    </a:p>
                  </a:txBody>
                  <a:tcPr/>
                </a:tc>
                <a:extLst>
                  <a:ext uri="{0D108BD9-81ED-4DB2-BD59-A6C34878D82A}">
                    <a16:rowId xmlns:a16="http://schemas.microsoft.com/office/drawing/2014/main" val="10002"/>
                  </a:ext>
                </a:extLst>
              </a:tr>
              <a:tr h="370840">
                <a:tc>
                  <a:txBody>
                    <a:bodyPr/>
                    <a:lstStyle/>
                    <a:p>
                      <a:r>
                        <a:rPr lang="en-US" sz="1600" dirty="0"/>
                        <a:t>Wu J, et al.</a:t>
                      </a:r>
                    </a:p>
                    <a:p>
                      <a:r>
                        <a:rPr lang="en-US" sz="1600" dirty="0"/>
                        <a:t>J </a:t>
                      </a:r>
                      <a:r>
                        <a:rPr lang="en-US" sz="1600" dirty="0" err="1"/>
                        <a:t>Clin</a:t>
                      </a:r>
                      <a:r>
                        <a:rPr lang="en-US" sz="1600" dirty="0"/>
                        <a:t> </a:t>
                      </a:r>
                      <a:r>
                        <a:rPr lang="en-US" sz="1600" dirty="0" err="1"/>
                        <a:t>Endocrinol</a:t>
                      </a:r>
                      <a:r>
                        <a:rPr lang="en-US" sz="1600" dirty="0"/>
                        <a:t> </a:t>
                      </a:r>
                      <a:r>
                        <a:rPr lang="en-US" sz="1600" dirty="0" err="1"/>
                        <a:t>Metab</a:t>
                      </a:r>
                      <a:r>
                        <a:rPr lang="en-US" sz="1600" dirty="0"/>
                        <a:t> 9/2020</a:t>
                      </a:r>
                    </a:p>
                  </a:txBody>
                  <a:tcPr/>
                </a:tc>
                <a:tc>
                  <a:txBody>
                    <a:bodyPr/>
                    <a:lstStyle/>
                    <a:p>
                      <a:r>
                        <a:rPr lang="en-US" sz="1600" dirty="0"/>
                        <a:t>Retrospective</a:t>
                      </a:r>
                    </a:p>
                  </a:txBody>
                  <a:tcPr/>
                </a:tc>
                <a:tc>
                  <a:txBody>
                    <a:bodyPr/>
                    <a:lstStyle/>
                    <a:p>
                      <a:r>
                        <a:rPr lang="en-US" sz="1600" dirty="0"/>
                        <a:t>N = 1514 severe, 249 critical</a:t>
                      </a:r>
                    </a:p>
                  </a:txBody>
                  <a:tcPr/>
                </a:tc>
                <a:tc>
                  <a:txBody>
                    <a:bodyPr/>
                    <a:lstStyle/>
                    <a:p>
                      <a:r>
                        <a:rPr lang="en-US" sz="1600" dirty="0"/>
                        <a:t>40 mg/day methylprednisolone</a:t>
                      </a:r>
                      <a:r>
                        <a:rPr lang="en-US" sz="1600" baseline="0" dirty="0"/>
                        <a:t> or equivalent x 6 days</a:t>
                      </a:r>
                      <a:endParaRPr lang="en-US" sz="1600" dirty="0"/>
                    </a:p>
                  </a:txBody>
                  <a:tcPr/>
                </a:tc>
                <a:tc>
                  <a:txBody>
                    <a:bodyPr/>
                    <a:lstStyle/>
                    <a:p>
                      <a:r>
                        <a:rPr lang="en-US" sz="1600" dirty="0"/>
                        <a:t>In-hospital mortality:</a:t>
                      </a:r>
                      <a:r>
                        <a:rPr lang="en-US" sz="1600" baseline="0" dirty="0"/>
                        <a:t> increased risk</a:t>
                      </a:r>
                    </a:p>
                    <a:p>
                      <a:endParaRPr lang="en-US" sz="1600" baseline="0" dirty="0"/>
                    </a:p>
                    <a:p>
                      <a:r>
                        <a:rPr lang="en-US" sz="1600" baseline="0" dirty="0"/>
                        <a:t>Severe: </a:t>
                      </a:r>
                      <a:r>
                        <a:rPr lang="it-IT" sz="1600" baseline="0" dirty="0"/>
                        <a:t>HR=1.77, 95% CI: 1.08-2.89, p=0.023</a:t>
                      </a:r>
                      <a:endParaRPr lang="en-US" sz="1600" baseline="0" dirty="0"/>
                    </a:p>
                    <a:p>
                      <a:endParaRPr lang="en-US" sz="1600" baseline="0" dirty="0"/>
                    </a:p>
                    <a:p>
                      <a:r>
                        <a:rPr lang="en-US" sz="1600" baseline="0" dirty="0"/>
                        <a:t>Critical: </a:t>
                      </a:r>
                      <a:r>
                        <a:rPr lang="it-IT" sz="1600" baseline="0" dirty="0"/>
                        <a:t>HR=2.07, 95% CI: 1.08-3.98, p=0.028</a:t>
                      </a:r>
                      <a:endParaRPr lang="en-US"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80641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Data, Other</a:t>
            </a:r>
          </a:p>
        </p:txBody>
      </p:sp>
      <p:graphicFrame>
        <p:nvGraphicFramePr>
          <p:cNvPr id="4" name="Content Placeholder 3"/>
          <p:cNvGraphicFramePr>
            <a:graphicFrameLocks noGrp="1"/>
          </p:cNvGraphicFramePr>
          <p:nvPr>
            <p:ph idx="1"/>
            <p:extLst/>
          </p:nvPr>
        </p:nvGraphicFramePr>
        <p:xfrm>
          <a:off x="609600" y="1219200"/>
          <a:ext cx="10972800" cy="4790440"/>
        </p:xfrm>
        <a:graphic>
          <a:graphicData uri="http://schemas.openxmlformats.org/drawingml/2006/table">
            <a:tbl>
              <a:tblPr firstRow="1" bandRow="1">
                <a:tableStyleId>{5C22544A-7EE6-4342-B048-85BDC9FD1C3A}</a:tableStyleId>
              </a:tblPr>
              <a:tblGrid>
                <a:gridCol w="1584960">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1856709">
                  <a:extLst>
                    <a:ext uri="{9D8B030D-6E8A-4147-A177-3AD203B41FA5}">
                      <a16:colId xmlns:a16="http://schemas.microsoft.com/office/drawing/2014/main" val="20002"/>
                    </a:ext>
                  </a:extLst>
                </a:gridCol>
                <a:gridCol w="2024411">
                  <a:extLst>
                    <a:ext uri="{9D8B030D-6E8A-4147-A177-3AD203B41FA5}">
                      <a16:colId xmlns:a16="http://schemas.microsoft.com/office/drawing/2014/main" val="20003"/>
                    </a:ext>
                  </a:extLst>
                </a:gridCol>
                <a:gridCol w="4104640">
                  <a:extLst>
                    <a:ext uri="{9D8B030D-6E8A-4147-A177-3AD203B41FA5}">
                      <a16:colId xmlns:a16="http://schemas.microsoft.com/office/drawing/2014/main" val="20004"/>
                    </a:ext>
                  </a:extLst>
                </a:gridCol>
              </a:tblGrid>
              <a:tr h="370840">
                <a:tc>
                  <a:txBody>
                    <a:bodyPr/>
                    <a:lstStyle/>
                    <a:p>
                      <a:r>
                        <a:rPr lang="en-US" sz="1600" dirty="0"/>
                        <a:t>Study</a:t>
                      </a:r>
                    </a:p>
                  </a:txBody>
                  <a:tcPr/>
                </a:tc>
                <a:tc>
                  <a:txBody>
                    <a:bodyPr/>
                    <a:lstStyle/>
                    <a:p>
                      <a:r>
                        <a:rPr lang="en-US" sz="1600" dirty="0"/>
                        <a:t>Type</a:t>
                      </a:r>
                    </a:p>
                  </a:txBody>
                  <a:tcPr/>
                </a:tc>
                <a:tc>
                  <a:txBody>
                    <a:bodyPr/>
                    <a:lstStyle/>
                    <a:p>
                      <a:r>
                        <a:rPr lang="en-US" sz="1600" dirty="0"/>
                        <a:t>Size</a:t>
                      </a:r>
                    </a:p>
                  </a:txBody>
                  <a:tcPr/>
                </a:tc>
                <a:tc>
                  <a:txBody>
                    <a:bodyPr/>
                    <a:lstStyle/>
                    <a:p>
                      <a:r>
                        <a:rPr lang="en-US" sz="1600" dirty="0"/>
                        <a:t>Corticosteroid</a:t>
                      </a:r>
                    </a:p>
                  </a:txBody>
                  <a:tcPr/>
                </a:tc>
                <a:tc>
                  <a:txBody>
                    <a:bodyPr/>
                    <a:lstStyle/>
                    <a:p>
                      <a:r>
                        <a:rPr lang="en-US" sz="1600" dirty="0"/>
                        <a:t>Outcomes</a:t>
                      </a:r>
                    </a:p>
                  </a:txBody>
                  <a:tcPr/>
                </a:tc>
                <a:extLst>
                  <a:ext uri="{0D108BD9-81ED-4DB2-BD59-A6C34878D82A}">
                    <a16:rowId xmlns:a16="http://schemas.microsoft.com/office/drawing/2014/main" val="10000"/>
                  </a:ext>
                </a:extLst>
              </a:tr>
              <a:tr h="370840">
                <a:tc>
                  <a:txBody>
                    <a:bodyPr/>
                    <a:lstStyle/>
                    <a:p>
                      <a:r>
                        <a:rPr lang="en-US" sz="1600" dirty="0"/>
                        <a:t>Cruz</a:t>
                      </a:r>
                      <a:r>
                        <a:rPr lang="en-US" sz="1600" baseline="0" dirty="0"/>
                        <a:t> AF, et al.</a:t>
                      </a:r>
                      <a:endParaRPr lang="en-US" sz="1600" dirty="0"/>
                    </a:p>
                  </a:txBody>
                  <a:tcPr/>
                </a:tc>
                <a:tc>
                  <a:txBody>
                    <a:bodyPr/>
                    <a:lstStyle/>
                    <a:p>
                      <a:r>
                        <a:rPr lang="en-US" sz="1600" dirty="0"/>
                        <a:t>Retrospective</a:t>
                      </a:r>
                      <a:r>
                        <a:rPr lang="en-US" sz="1600" baseline="0" dirty="0"/>
                        <a:t>, Spain</a:t>
                      </a:r>
                      <a:endParaRPr lang="en-US" sz="1600" dirty="0"/>
                    </a:p>
                  </a:txBody>
                  <a:tcPr/>
                </a:tc>
                <a:tc>
                  <a:txBody>
                    <a:bodyPr/>
                    <a:lstStyle/>
                    <a:p>
                      <a:r>
                        <a:rPr lang="en-US" sz="1600" dirty="0"/>
                        <a:t>N = 463</a:t>
                      </a:r>
                    </a:p>
                    <a:p>
                      <a:r>
                        <a:rPr lang="en-US" sz="1600" baseline="0" dirty="0"/>
                        <a:t>PSM,  ARDS and/or </a:t>
                      </a:r>
                      <a:r>
                        <a:rPr lang="en-US" sz="1600" baseline="0" dirty="0" err="1"/>
                        <a:t>hyperinflammatory</a:t>
                      </a:r>
                      <a:r>
                        <a:rPr lang="en-US" sz="1600" baseline="0" dirty="0"/>
                        <a:t> syndrome</a:t>
                      </a:r>
                      <a:endParaRPr lang="en-US" sz="1600" dirty="0"/>
                    </a:p>
                  </a:txBody>
                  <a:tcPr/>
                </a:tc>
                <a:tc>
                  <a:txBody>
                    <a:bodyPr/>
                    <a:lstStyle/>
                    <a:p>
                      <a:r>
                        <a:rPr lang="en-US" sz="1600" dirty="0"/>
                        <a:t>1 mg/kg/day methylprednisolone or equivalent</a:t>
                      </a:r>
                      <a:r>
                        <a:rPr lang="en-US" sz="1600" baseline="0" dirty="0"/>
                        <a:t>, unclear duration</a:t>
                      </a:r>
                      <a:endParaRPr lang="en-US" sz="1600" dirty="0"/>
                    </a:p>
                  </a:txBody>
                  <a:tcPr/>
                </a:tc>
                <a:tc>
                  <a:txBody>
                    <a:bodyPr/>
                    <a:lstStyle/>
                    <a:p>
                      <a:r>
                        <a:rPr lang="en-US" sz="1600" dirty="0"/>
                        <a:t>In-hospital</a:t>
                      </a:r>
                      <a:r>
                        <a:rPr lang="en-US" sz="1600" baseline="0" dirty="0"/>
                        <a:t> mortality: 55/396 (13.9%) vs 16/67 (23.9%); HR 0.51; 95% CI, 0.27-0.96, p=0.044</a:t>
                      </a:r>
                      <a:endParaRPr lang="en-US" sz="1600" dirty="0"/>
                    </a:p>
                  </a:txBody>
                  <a:tcPr/>
                </a:tc>
                <a:extLst>
                  <a:ext uri="{0D108BD9-81ED-4DB2-BD59-A6C34878D82A}">
                    <a16:rowId xmlns:a16="http://schemas.microsoft.com/office/drawing/2014/main" val="10001"/>
                  </a:ext>
                </a:extLst>
              </a:tr>
              <a:tr h="370840">
                <a:tc>
                  <a:txBody>
                    <a:bodyPr/>
                    <a:lstStyle/>
                    <a:p>
                      <a:r>
                        <a:rPr lang="en-US" sz="1600" dirty="0"/>
                        <a:t>Nelson BC,</a:t>
                      </a:r>
                      <a:r>
                        <a:rPr lang="en-US" sz="1600" baseline="0" dirty="0"/>
                        <a:t> et al.</a:t>
                      </a:r>
                    </a:p>
                    <a:p>
                      <a:r>
                        <a:rPr lang="en-US" sz="1600" baseline="0" dirty="0"/>
                        <a:t>CID 08/2020</a:t>
                      </a:r>
                      <a:endParaRPr lang="en-US" sz="1600" dirty="0"/>
                    </a:p>
                  </a:txBody>
                  <a:tcPr/>
                </a:tc>
                <a:tc>
                  <a:txBody>
                    <a:bodyPr/>
                    <a:lstStyle/>
                    <a:p>
                      <a:r>
                        <a:rPr lang="en-US" sz="1600" dirty="0"/>
                        <a:t>Retrospective,</a:t>
                      </a:r>
                      <a:r>
                        <a:rPr lang="en-US" sz="1600" baseline="0" dirty="0"/>
                        <a:t> US</a:t>
                      </a:r>
                      <a:endParaRPr lang="en-US" sz="1600" dirty="0"/>
                    </a:p>
                  </a:txBody>
                  <a:tcPr/>
                </a:tc>
                <a:tc>
                  <a:txBody>
                    <a:bodyPr/>
                    <a:lstStyle/>
                    <a:p>
                      <a:r>
                        <a:rPr lang="en-US" sz="1600" dirty="0"/>
                        <a:t>N = 84</a:t>
                      </a:r>
                    </a:p>
                    <a:p>
                      <a:r>
                        <a:rPr lang="en-US" sz="1600" dirty="0"/>
                        <a:t>PSM, mechanically ventilated</a:t>
                      </a:r>
                    </a:p>
                  </a:txBody>
                  <a:tcPr/>
                </a:tc>
                <a:tc>
                  <a:txBody>
                    <a:bodyPr/>
                    <a:lstStyle/>
                    <a:p>
                      <a:r>
                        <a:rPr lang="en-US" sz="1600" dirty="0"/>
                        <a:t>Methylprednisolone</a:t>
                      </a:r>
                      <a:r>
                        <a:rPr lang="en-US" sz="1600" baseline="0" dirty="0"/>
                        <a:t> 1 mg/kg/day x 5 days</a:t>
                      </a:r>
                      <a:endParaRPr lang="en-US" sz="1600" dirty="0"/>
                    </a:p>
                  </a:txBody>
                  <a:tcPr/>
                </a:tc>
                <a:tc>
                  <a:txBody>
                    <a:bodyPr/>
                    <a:lstStyle/>
                    <a:p>
                      <a:r>
                        <a:rPr lang="en-US" sz="1600" dirty="0"/>
                        <a:t>Ventilator-free days: 6.21 vs 3.14; p=0.044</a:t>
                      </a:r>
                    </a:p>
                    <a:p>
                      <a:r>
                        <a:rPr lang="en-US" sz="1600" dirty="0"/>
                        <a:t>Ventilator-free days,</a:t>
                      </a:r>
                      <a:r>
                        <a:rPr lang="en-US" sz="1600" baseline="0" dirty="0"/>
                        <a:t> multivariate analysis: </a:t>
                      </a:r>
                      <a:r>
                        <a:rPr lang="en-US" sz="1600" baseline="0" dirty="0" err="1"/>
                        <a:t>aOR</a:t>
                      </a:r>
                      <a:r>
                        <a:rPr lang="en-US" sz="1600" baseline="0" dirty="0"/>
                        <a:t>, 4.11; 95% CI, 0.83-7.40</a:t>
                      </a:r>
                    </a:p>
                    <a:p>
                      <a:r>
                        <a:rPr lang="en-US" sz="1600" baseline="0" dirty="0" err="1"/>
                        <a:t>Extubation</a:t>
                      </a:r>
                      <a:r>
                        <a:rPr lang="en-US" sz="1600" baseline="0" dirty="0"/>
                        <a:t>: 45% vs 21%; p=0.021</a:t>
                      </a:r>
                    </a:p>
                    <a:p>
                      <a:r>
                        <a:rPr lang="en-US" sz="1600" baseline="0" dirty="0"/>
                        <a:t>Mortality: 19% vs 36%; p=0.087</a:t>
                      </a:r>
                      <a:endParaRPr lang="en-US" sz="1600" dirty="0"/>
                    </a:p>
                  </a:txBody>
                  <a:tcPr/>
                </a:tc>
                <a:extLst>
                  <a:ext uri="{0D108BD9-81ED-4DB2-BD59-A6C34878D82A}">
                    <a16:rowId xmlns:a16="http://schemas.microsoft.com/office/drawing/2014/main" val="10002"/>
                  </a:ext>
                </a:extLst>
              </a:tr>
              <a:tr h="370840">
                <a:tc>
                  <a:txBody>
                    <a:bodyPr/>
                    <a:lstStyle/>
                    <a:p>
                      <a:r>
                        <a:rPr lang="en-US" sz="1600" dirty="0"/>
                        <a:t>Salton F, et al.</a:t>
                      </a:r>
                    </a:p>
                    <a:p>
                      <a:r>
                        <a:rPr lang="en-US" sz="1600" dirty="0"/>
                        <a:t>Preprint</a:t>
                      </a:r>
                    </a:p>
                  </a:txBody>
                  <a:tcPr/>
                </a:tc>
                <a:tc>
                  <a:txBody>
                    <a:bodyPr/>
                    <a:lstStyle/>
                    <a:p>
                      <a:r>
                        <a:rPr lang="en-US" sz="1600" dirty="0"/>
                        <a:t>Retrospective,</a:t>
                      </a:r>
                      <a:r>
                        <a:rPr lang="en-US" sz="1600" baseline="0" dirty="0"/>
                        <a:t> Italy</a:t>
                      </a:r>
                      <a:endParaRPr lang="en-US" sz="1600" dirty="0"/>
                    </a:p>
                  </a:txBody>
                  <a:tcPr/>
                </a:tc>
                <a:tc>
                  <a:txBody>
                    <a:bodyPr/>
                    <a:lstStyle/>
                    <a:p>
                      <a:r>
                        <a:rPr lang="en-US" sz="1600" dirty="0"/>
                        <a:t>N</a:t>
                      </a:r>
                      <a:r>
                        <a:rPr lang="en-US" sz="1600" baseline="0" dirty="0"/>
                        <a:t> = 173</a:t>
                      </a:r>
                    </a:p>
                    <a:p>
                      <a:r>
                        <a:rPr lang="en-US" sz="1600" baseline="0" dirty="0"/>
                        <a:t>Severe COVID-19</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a:t>MP (n=83) vs control (n=90)</a:t>
                      </a:r>
                      <a:endParaRPr lang="en-US" sz="1600" dirty="0"/>
                    </a:p>
                    <a:p>
                      <a:endParaRPr lang="en-US" sz="1600" baseline="0" dirty="0"/>
                    </a:p>
                  </a:txBody>
                  <a:tcPr/>
                </a:tc>
                <a:tc>
                  <a:txBody>
                    <a:bodyPr/>
                    <a:lstStyle/>
                    <a:p>
                      <a:r>
                        <a:rPr lang="en-US" sz="1600" dirty="0"/>
                        <a:t>Methylprednisolone 80 mg/day ~</a:t>
                      </a:r>
                      <a:r>
                        <a:rPr lang="en-US" sz="1600" baseline="0" dirty="0"/>
                        <a:t> 14 days</a:t>
                      </a:r>
                    </a:p>
                    <a:p>
                      <a:endParaRPr lang="en-US" sz="1600" baseline="0" dirty="0"/>
                    </a:p>
                    <a:p>
                      <a:endParaRPr lang="en-US" sz="1600" dirty="0"/>
                    </a:p>
                  </a:txBody>
                  <a:tcPr/>
                </a:tc>
                <a:tc>
                  <a:txBody>
                    <a:bodyPr/>
                    <a:lstStyle/>
                    <a:p>
                      <a:r>
                        <a:rPr lang="en-US" sz="1600" dirty="0"/>
                        <a:t>Composite</a:t>
                      </a:r>
                      <a:r>
                        <a:rPr lang="en-US" sz="1600" baseline="0" dirty="0"/>
                        <a:t> endpoint (ICU, intubation, or death): 19 vs 40 </a:t>
                      </a:r>
                      <a:r>
                        <a:rPr lang="en-US" sz="1600" baseline="0" dirty="0" err="1"/>
                        <a:t>aHR</a:t>
                      </a:r>
                      <a:r>
                        <a:rPr lang="en-US" sz="1600" baseline="0" dirty="0"/>
                        <a:t>, 0.41; 95% CI 0.24-0.72</a:t>
                      </a:r>
                    </a:p>
                    <a:p>
                      <a:endParaRPr lang="en-US" sz="1600" baseline="0" dirty="0"/>
                    </a:p>
                    <a:p>
                      <a:r>
                        <a:rPr lang="en-US" sz="1600" baseline="0" dirty="0"/>
                        <a:t>Transfer to ICU: 18.1% vs 30%; p=0.07</a:t>
                      </a:r>
                    </a:p>
                    <a:p>
                      <a:r>
                        <a:rPr lang="en-US" sz="1600" baseline="0" dirty="0"/>
                        <a:t>Need for invasive MV: 16.9% vs 28.9%; p=0.10</a:t>
                      </a:r>
                    </a:p>
                    <a:p>
                      <a:r>
                        <a:rPr lang="en-US" sz="1600" baseline="0" dirty="0"/>
                        <a:t>Days off invasive MV: 24 days vs 17.5 days; p=0.001</a:t>
                      </a:r>
                    </a:p>
                    <a:p>
                      <a:r>
                        <a:rPr lang="en-US" sz="1600" baseline="0" dirty="0"/>
                        <a:t>Death: </a:t>
                      </a:r>
                      <a:r>
                        <a:rPr lang="en-US" sz="1600" baseline="0" dirty="0" err="1"/>
                        <a:t>aHR</a:t>
                      </a:r>
                      <a:r>
                        <a:rPr lang="en-US" sz="1600" baseline="0" dirty="0"/>
                        <a:t>, 0.29; 95% CI 0.12-0.73)</a:t>
                      </a:r>
                      <a:endParaRPr lang="en-US" sz="16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38750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Data</a:t>
            </a:r>
          </a:p>
        </p:txBody>
      </p:sp>
      <p:sp>
        <p:nvSpPr>
          <p:cNvPr id="5" name="Content Placeholder 4"/>
          <p:cNvSpPr>
            <a:spLocks noGrp="1"/>
          </p:cNvSpPr>
          <p:nvPr>
            <p:ph idx="1"/>
          </p:nvPr>
        </p:nvSpPr>
        <p:spPr>
          <a:xfrm>
            <a:off x="6169446" y="1585830"/>
            <a:ext cx="5412954" cy="4550566"/>
          </a:xfrm>
        </p:spPr>
        <p:txBody>
          <a:bodyPr>
            <a:normAutofit fontScale="92500" lnSpcReduction="10000"/>
          </a:bodyPr>
          <a:lstStyle/>
          <a:p>
            <a:r>
              <a:rPr lang="en-US" sz="2000" dirty="0"/>
              <a:t>1806 patients</a:t>
            </a:r>
          </a:p>
          <a:p>
            <a:pPr lvl="1"/>
            <a:r>
              <a:rPr lang="en-US" sz="2000" dirty="0"/>
              <a:t>140 with systemic corticosteroids (dexamethasone, hydrocortisone, methylprednisolone, prednisone) within the first 48 hours of admission</a:t>
            </a:r>
          </a:p>
          <a:p>
            <a:pPr lvl="1"/>
            <a:r>
              <a:rPr lang="en-US" sz="2000" dirty="0"/>
              <a:t>Dosage not included</a:t>
            </a:r>
          </a:p>
          <a:p>
            <a:r>
              <a:rPr lang="en-US" sz="2400" dirty="0"/>
              <a:t>Primary outcome: composite mortality or mechanical ventilation</a:t>
            </a:r>
          </a:p>
          <a:p>
            <a:pPr lvl="1"/>
            <a:r>
              <a:rPr lang="en-US" sz="2000" dirty="0"/>
              <a:t>No association with composite or separate</a:t>
            </a:r>
          </a:p>
          <a:p>
            <a:r>
              <a:rPr lang="en-US" sz="2400" dirty="0"/>
              <a:t>However, early steroid use if initial CRP </a:t>
            </a:r>
            <a:r>
              <a:rPr lang="en-US" sz="2400" u="sng" dirty="0"/>
              <a:t>&gt;</a:t>
            </a:r>
            <a:r>
              <a:rPr lang="en-US" sz="2400" dirty="0"/>
              <a:t> 20 mg/</a:t>
            </a:r>
            <a:r>
              <a:rPr lang="en-US" sz="2400" dirty="0" err="1"/>
              <a:t>dL</a:t>
            </a:r>
            <a:r>
              <a:rPr lang="en-US" sz="2400" dirty="0"/>
              <a:t> significantly reduced risk of mortality</a:t>
            </a:r>
          </a:p>
          <a:p>
            <a:pPr lvl="1"/>
            <a:r>
              <a:rPr lang="en-US" sz="2000" dirty="0"/>
              <a:t>CRP &lt; 10 mg/</a:t>
            </a:r>
            <a:r>
              <a:rPr lang="en-US" sz="2000" dirty="0" err="1"/>
              <a:t>dL</a:t>
            </a:r>
            <a:r>
              <a:rPr lang="en-US" sz="2000" dirty="0"/>
              <a:t> was associated with significantly increased risk of mortality</a:t>
            </a:r>
          </a:p>
          <a:p>
            <a:endParaRPr lang="en-US" sz="2000" dirty="0"/>
          </a:p>
        </p:txBody>
      </p:sp>
      <p:pic>
        <p:nvPicPr>
          <p:cNvPr id="6" name="Content Placeholder 3"/>
          <p:cNvPicPr>
            <a:picLocks noChangeAspect="1"/>
          </p:cNvPicPr>
          <p:nvPr/>
        </p:nvPicPr>
        <p:blipFill>
          <a:blip r:embed="rId3"/>
          <a:stretch>
            <a:fillRect/>
          </a:stretch>
        </p:blipFill>
        <p:spPr>
          <a:xfrm>
            <a:off x="609600" y="1585829"/>
            <a:ext cx="5197432" cy="3459896"/>
          </a:xfrm>
          <a:prstGeom prst="rect">
            <a:avLst/>
          </a:prstGeom>
          <a:ln>
            <a:solidFill>
              <a:schemeClr val="bg2"/>
            </a:solidFill>
          </a:ln>
        </p:spPr>
      </p:pic>
    </p:spTree>
    <p:extLst>
      <p:ext uri="{BB962C8B-B14F-4D97-AF65-F5344CB8AC3E}">
        <p14:creationId xmlns:p14="http://schemas.microsoft.com/office/powerpoint/2010/main" val="8656320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Trial</a:t>
            </a:r>
          </a:p>
        </p:txBody>
      </p:sp>
      <p:sp>
        <p:nvSpPr>
          <p:cNvPr id="3" name="Content Placeholder 2"/>
          <p:cNvSpPr>
            <a:spLocks noGrp="1"/>
          </p:cNvSpPr>
          <p:nvPr>
            <p:ph idx="1"/>
          </p:nvPr>
        </p:nvSpPr>
        <p:spPr>
          <a:xfrm>
            <a:off x="609600" y="3719390"/>
            <a:ext cx="10972800" cy="2218702"/>
          </a:xfrm>
        </p:spPr>
        <p:txBody>
          <a:bodyPr>
            <a:normAutofit fontScale="77500" lnSpcReduction="20000"/>
          </a:bodyPr>
          <a:lstStyle/>
          <a:p>
            <a:r>
              <a:rPr lang="en-US" dirty="0"/>
              <a:t>Design: open-label, multi-center, randomized control trial in UK</a:t>
            </a:r>
          </a:p>
          <a:p>
            <a:r>
              <a:rPr lang="en-US" dirty="0"/>
              <a:t>Intervention: dexamethasone PO/IV 6 mg daily up to 10 days (median, 7 days)</a:t>
            </a:r>
          </a:p>
          <a:p>
            <a:r>
              <a:rPr lang="en-US" dirty="0"/>
              <a:t>Patients: </a:t>
            </a:r>
          </a:p>
          <a:p>
            <a:pPr lvl="1"/>
            <a:r>
              <a:rPr lang="en-US" dirty="0"/>
              <a:t>2104 assigned to receive dexamethasone</a:t>
            </a:r>
          </a:p>
          <a:p>
            <a:pPr lvl="1"/>
            <a:r>
              <a:rPr lang="en-US" dirty="0"/>
              <a:t>4321 to receive usual care</a:t>
            </a:r>
          </a:p>
          <a:p>
            <a:r>
              <a:rPr lang="en-US" dirty="0"/>
              <a:t>Primary outcome: 28-day mortality</a:t>
            </a:r>
          </a:p>
        </p:txBody>
      </p:sp>
      <p:pic>
        <p:nvPicPr>
          <p:cNvPr id="4" name="Picture 3"/>
          <p:cNvPicPr>
            <a:picLocks noChangeAspect="1"/>
          </p:cNvPicPr>
          <p:nvPr/>
        </p:nvPicPr>
        <p:blipFill>
          <a:blip r:embed="rId2"/>
          <a:stretch>
            <a:fillRect/>
          </a:stretch>
        </p:blipFill>
        <p:spPr>
          <a:xfrm>
            <a:off x="1739676" y="1723132"/>
            <a:ext cx="8712648" cy="1492327"/>
          </a:xfrm>
          <a:prstGeom prst="rect">
            <a:avLst/>
          </a:prstGeom>
        </p:spPr>
      </p:pic>
      <p:pic>
        <p:nvPicPr>
          <p:cNvPr id="5" name="Picture 4"/>
          <p:cNvPicPr>
            <a:picLocks noChangeAspect="1"/>
          </p:cNvPicPr>
          <p:nvPr/>
        </p:nvPicPr>
        <p:blipFill>
          <a:blip r:embed="rId3"/>
          <a:stretch>
            <a:fillRect/>
          </a:stretch>
        </p:blipFill>
        <p:spPr>
          <a:xfrm>
            <a:off x="1005679" y="1219201"/>
            <a:ext cx="2667137" cy="577880"/>
          </a:xfrm>
          <a:prstGeom prst="rect">
            <a:avLst/>
          </a:prstGeom>
        </p:spPr>
      </p:pic>
      <p:cxnSp>
        <p:nvCxnSpPr>
          <p:cNvPr id="7" name="Straight Connector 6"/>
          <p:cNvCxnSpPr/>
          <p:nvPr/>
        </p:nvCxnSpPr>
        <p:spPr>
          <a:xfrm>
            <a:off x="914400" y="3327094"/>
            <a:ext cx="10466024" cy="110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591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Trial</a:t>
            </a:r>
          </a:p>
        </p:txBody>
      </p:sp>
      <p:sp>
        <p:nvSpPr>
          <p:cNvPr id="3" name="Content Placeholder 2"/>
          <p:cNvSpPr>
            <a:spLocks noGrp="1"/>
          </p:cNvSpPr>
          <p:nvPr>
            <p:ph idx="1"/>
          </p:nvPr>
        </p:nvSpPr>
        <p:spPr/>
        <p:txBody>
          <a:bodyPr/>
          <a:lstStyle/>
          <a:p>
            <a:endParaRPr lang="en-US" dirty="0"/>
          </a:p>
        </p:txBody>
      </p:sp>
      <p:pic>
        <p:nvPicPr>
          <p:cNvPr id="17410" name="Picture 2" descr="https://www.nejm.org/na101/home/literatum/publisher/mms/journals/content/nejm/0/nejm.ahead-of-print/nejmoa2021436/20200730/images/img_xlarge/nejmoa2021436_t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83" y="1093270"/>
            <a:ext cx="9951235" cy="515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0739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Trial</a:t>
            </a:r>
          </a:p>
        </p:txBody>
      </p:sp>
      <p:sp>
        <p:nvSpPr>
          <p:cNvPr id="3" name="Content Placeholder 2"/>
          <p:cNvSpPr>
            <a:spLocks noGrp="1"/>
          </p:cNvSpPr>
          <p:nvPr>
            <p:ph idx="1"/>
          </p:nvPr>
        </p:nvSpPr>
        <p:spPr/>
        <p:txBody>
          <a:bodyPr/>
          <a:lstStyle/>
          <a:p>
            <a:endParaRPr lang="en-US" dirty="0"/>
          </a:p>
        </p:txBody>
      </p:sp>
      <p:pic>
        <p:nvPicPr>
          <p:cNvPr id="16386" name="Picture 2" descr="https://www.nejm.org/na101/home/literatum/publisher/mms/journals/content/nejm/0/nejm.ahead-of-print/nejmoa2021436/20200730/images/img_xlarge/nejmoa2021436_f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32" y="1540984"/>
            <a:ext cx="11052937" cy="386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0039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1524000" y="874677"/>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kumimoji="0" lang="en-US"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cs typeface="Arial"/>
              <a:sym typeface="Wingdings" charset="2"/>
            </a:endParaRP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2"/>
            </p:custDataLst>
          </p:nvPr>
        </p:nvSpPr>
        <p:spPr bwMode="auto">
          <a:xfrm>
            <a:off x="1524000" y="879439"/>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marL="0" marR="0" lvl="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kumimoji="0" lang="en-US" sz="1300" b="0"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charset="0"/>
                <a:ea typeface="Arial"/>
                <a:cs typeface="Helvetica"/>
                <a:sym typeface="Wingdings"/>
              </a:rPr>
              <a:t>From: </a:t>
            </a:r>
            <a:r>
              <a:rPr kumimoji="0" lang="en-US" sz="13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charset="0"/>
                <a:ea typeface="Arial"/>
                <a:cs typeface="Helvetica"/>
                <a:sym typeface="Wingdings"/>
              </a:rPr>
              <a:t>Association Between Administration of Systemic Corticosteroids and Mortality Among Critically Ill Patients With COVID-19: A Meta-analysis</a:t>
            </a:r>
          </a:p>
        </p:txBody>
      </p:sp>
      <p:sp>
        <p:nvSpPr>
          <p:cNvPr id="16391" name="Text Placeholder 2">
            <a:extLst>
              <a:ext uri="{FF2B5EF4-FFF2-40B4-BE49-F238E27FC236}">
                <a16:creationId xmlns:a16="http://schemas.microsoft.com/office/drawing/2014/main" id="{3A05D262-6DDC-4025-90FD-F1CEC9D03A0A}"/>
              </a:ext>
            </a:extLst>
          </p:cNvPr>
          <p:cNvSpPr txBox="1"/>
          <p:nvPr>
            <p:custDataLst>
              <p:tags r:id="rId3"/>
            </p:custDataLst>
          </p:nvPr>
        </p:nvSpPr>
        <p:spPr bwMode="auto">
          <a:xfrm>
            <a:off x="1524000" y="1469989"/>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marL="0" marR="0" lvl="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kumimoji="0" lang="en-US" sz="1200" b="0"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charset="0"/>
                <a:ea typeface="Arial"/>
                <a:cs typeface="Helvetica"/>
                <a:sym typeface="Wingdings"/>
              </a:rPr>
              <a:t>JAMA. 2020;324(13):1330-1341. doi:10.1001/jama.2020.17023</a:t>
            </a:r>
          </a:p>
        </p:txBody>
      </p:sp>
      <p:sp>
        <p:nvSpPr>
          <p:cNvPr id="16392" name="Text Placeholder 2">
            <a:extLst>
              <a:ext uri="{FF2B5EF4-FFF2-40B4-BE49-F238E27FC236}">
                <a16:creationId xmlns:a16="http://schemas.microsoft.com/office/drawing/2014/main" id="{97A673CA-E38F-41CB-8E9A-8B0946582552}"/>
              </a:ext>
            </a:extLst>
          </p:cNvPr>
          <p:cNvSpPr txBox="1"/>
          <p:nvPr>
            <p:custDataLst>
              <p:tags r:id="rId4"/>
            </p:custDataLst>
          </p:nvPr>
        </p:nvSpPr>
        <p:spPr bwMode="auto">
          <a:xfrm>
            <a:off x="1524000" y="4832316"/>
            <a:ext cx="9144000" cy="635000"/>
          </a:xfrm>
          <a:prstGeom prst="rect">
            <a:avLst/>
          </a:prstGeom>
          <a:noFill/>
          <a:ln w="9525" cap="flat" cmpd="sng" algn="ctr">
            <a:noFill/>
            <a:prstDash val="solid"/>
            <a:miter lim="800000"/>
            <a:headEnd type="none" w="med" len="med"/>
            <a:tailEnd type="none" w="med" len="med"/>
          </a:ln>
        </p:spPr>
        <p:txBody>
          <a:bodyPr lIns="254000" tIns="0" rIns="0" bIns="63500"/>
          <a:lstStyle/>
          <a:p>
            <a:pPr marL="0" marR="0" lvl="0" indent="0" algn="l" defTabSz="914400" rtl="0" eaLnBrk="1" fontAlgn="auto" latinLnBrk="0" hangingPunct="1">
              <a:lnSpc>
                <a:spcPct val="100000"/>
              </a:lnSpc>
              <a:spcBef>
                <a:spcPct val="2000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endParaRPr kumimoji="0" lang="en-US" sz="1200" b="0"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Helvetica" charset="0"/>
              <a:ea typeface="Arial"/>
              <a:cs typeface="Helvetica"/>
              <a:sym typeface="Wingdings"/>
            </a:endParaRPr>
          </a:p>
        </p:txBody>
      </p:sp>
      <p:cxnSp>
        <p:nvCxnSpPr>
          <p:cNvPr id="14346" name="Straight Connector 5"/>
          <p:cNvCxnSpPr>
            <a:cxnSpLocks noChangeShapeType="1"/>
          </p:cNvCxnSpPr>
          <p:nvPr>
            <p:custDataLst>
              <p:tags r:id="rId5"/>
            </p:custDataLst>
          </p:nvPr>
        </p:nvCxnSpPr>
        <p:spPr bwMode="auto">
          <a:xfrm>
            <a:off x="1524000" y="854039"/>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778000" y="288889"/>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1524000" y="1809713"/>
            <a:ext cx="9144000" cy="410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162166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13" y="2880766"/>
            <a:ext cx="8838473" cy="1870729"/>
          </a:xfrm>
        </p:spPr>
        <p:txBody>
          <a:bodyPr/>
          <a:lstStyle/>
          <a:p>
            <a:r>
              <a:rPr lang="en-US" dirty="0"/>
              <a:t>Reflection &amp; Safety Story</a:t>
            </a:r>
          </a:p>
        </p:txBody>
      </p:sp>
      <p:sp>
        <p:nvSpPr>
          <p:cNvPr id="3" name="TextBox 2"/>
          <p:cNvSpPr txBox="1"/>
          <p:nvPr/>
        </p:nvSpPr>
        <p:spPr>
          <a:xfrm>
            <a:off x="1161513" y="5647382"/>
            <a:ext cx="8838473" cy="995016"/>
          </a:xfrm>
          <a:prstGeom prst="rect">
            <a:avLst/>
          </a:prstGeom>
          <a:noFill/>
        </p:spPr>
        <p:txBody>
          <a:bodyPr wrap="square" rtlCol="0">
            <a:spAutoFit/>
          </a:bodyPr>
          <a:lstStyle/>
          <a:p>
            <a:pPr defTabSz="609585"/>
            <a:r>
              <a:rPr lang="en-US" sz="1600" dirty="0">
                <a:solidFill>
                  <a:prstClr val="black">
                    <a:lumMod val="50000"/>
                    <a:lumOff val="50000"/>
                  </a:prstClr>
                </a:solidFill>
                <a:latin typeface="Georgia"/>
                <a:cs typeface="Georgia"/>
              </a:rPr>
              <a:t>Presented by</a:t>
            </a:r>
          </a:p>
          <a:p>
            <a:pPr defTabSz="609585"/>
            <a:r>
              <a:rPr lang="en-US" sz="2133" dirty="0">
                <a:solidFill>
                  <a:srgbClr val="00539B"/>
                </a:solidFill>
                <a:latin typeface="Arial"/>
              </a:rPr>
              <a:t>Dr. Brian D. Schroeder, CMO, Covenant Medical Center</a:t>
            </a:r>
          </a:p>
          <a:p>
            <a:pPr defTabSz="609585"/>
            <a:r>
              <a:rPr lang="en-US" sz="2133" dirty="0">
                <a:solidFill>
                  <a:srgbClr val="00539B"/>
                </a:solidFill>
                <a:latin typeface="Arial"/>
              </a:rPr>
              <a:t>Colonel, USAF, Medical Corps, Flight Surgeon</a:t>
            </a:r>
          </a:p>
        </p:txBody>
      </p:sp>
    </p:spTree>
    <p:extLst>
      <p:ext uri="{BB962C8B-B14F-4D97-AF65-F5344CB8AC3E}">
        <p14:creationId xmlns:p14="http://schemas.microsoft.com/office/powerpoint/2010/main" val="4160626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Corticosteroids</a:t>
            </a:r>
          </a:p>
        </p:txBody>
      </p:sp>
      <p:sp>
        <p:nvSpPr>
          <p:cNvPr id="3" name="Content Placeholder 2"/>
          <p:cNvSpPr>
            <a:spLocks noGrp="1"/>
          </p:cNvSpPr>
          <p:nvPr>
            <p:ph idx="1"/>
          </p:nvPr>
        </p:nvSpPr>
        <p:spPr/>
        <p:txBody>
          <a:bodyPr/>
          <a:lstStyle/>
          <a:p>
            <a:r>
              <a:rPr lang="en-US" dirty="0"/>
              <a:t>In-vitro data suggesting inhibition of viral proliferation</a:t>
            </a:r>
          </a:p>
          <a:p>
            <a:r>
              <a:rPr lang="en-US" dirty="0"/>
              <a:t>Case series from Japan observed possible clinical benefit of </a:t>
            </a:r>
            <a:r>
              <a:rPr lang="en-US" dirty="0" err="1"/>
              <a:t>ciclesonide</a:t>
            </a:r>
            <a:r>
              <a:rPr lang="en-US" dirty="0"/>
              <a:t> in 3 patients with mild/moderate disease</a:t>
            </a:r>
          </a:p>
          <a:p>
            <a:pPr lvl="1"/>
            <a:r>
              <a:rPr lang="en-US" dirty="0"/>
              <a:t>No control group, spontaneous improvement?</a:t>
            </a:r>
          </a:p>
          <a:p>
            <a:r>
              <a:rPr lang="en-US" dirty="0"/>
              <a:t>No </a:t>
            </a:r>
            <a:r>
              <a:rPr lang="en-US" u="sng" dirty="0"/>
              <a:t>published</a:t>
            </a:r>
            <a:r>
              <a:rPr lang="en-US" dirty="0"/>
              <a:t> studies specifically evaluating use of inhaled corticosteroids in patients with COVID-19</a:t>
            </a:r>
          </a:p>
          <a:p>
            <a:r>
              <a:rPr lang="en-US" dirty="0"/>
              <a:t>RCTs needed to assess benefit/risk</a:t>
            </a:r>
          </a:p>
          <a:p>
            <a:pPr lvl="1"/>
            <a:r>
              <a:rPr lang="en-US" dirty="0"/>
              <a:t>Several ongoing trials listed on ClinicalTrials.gov</a:t>
            </a:r>
          </a:p>
        </p:txBody>
      </p:sp>
    </p:spTree>
    <p:extLst>
      <p:ext uri="{BB962C8B-B14F-4D97-AF65-F5344CB8AC3E}">
        <p14:creationId xmlns:p14="http://schemas.microsoft.com/office/powerpoint/2010/main" val="13367591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Away</a:t>
            </a:r>
          </a:p>
        </p:txBody>
      </p:sp>
      <p:sp>
        <p:nvSpPr>
          <p:cNvPr id="3" name="Content Placeholder 2"/>
          <p:cNvSpPr>
            <a:spLocks noGrp="1"/>
          </p:cNvSpPr>
          <p:nvPr>
            <p:ph idx="1"/>
          </p:nvPr>
        </p:nvSpPr>
        <p:spPr/>
        <p:txBody>
          <a:bodyPr/>
          <a:lstStyle/>
          <a:p>
            <a:r>
              <a:rPr lang="en-US" dirty="0"/>
              <a:t>Beneficial effect of glucocorticoids is dependent on selection of the right dose, at the right time, in the right patient</a:t>
            </a:r>
          </a:p>
          <a:p>
            <a:r>
              <a:rPr lang="en-US" dirty="0"/>
              <a:t>Strongest evidence with dexamethasone (RECOVERY)</a:t>
            </a:r>
          </a:p>
          <a:p>
            <a:r>
              <a:rPr lang="en-US" dirty="0"/>
              <a:t>Unclear if benefit is “class effect”</a:t>
            </a:r>
          </a:p>
          <a:p>
            <a:r>
              <a:rPr lang="en-US" dirty="0"/>
              <a:t>Unknown if inhaled corticosteroids are beneficial/harmful</a:t>
            </a:r>
          </a:p>
        </p:txBody>
      </p:sp>
    </p:spTree>
    <p:extLst>
      <p:ext uri="{BB962C8B-B14F-4D97-AF65-F5344CB8AC3E}">
        <p14:creationId xmlns:p14="http://schemas.microsoft.com/office/powerpoint/2010/main" val="40862998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4D51-FDA1-184F-A90D-AD0BC6664CA5}"/>
              </a:ext>
            </a:extLst>
          </p:cNvPr>
          <p:cNvSpPr>
            <a:spLocks noGrp="1"/>
          </p:cNvSpPr>
          <p:nvPr>
            <p:ph type="ctrTitle"/>
          </p:nvPr>
        </p:nvSpPr>
        <p:spPr/>
        <p:txBody>
          <a:bodyPr/>
          <a:lstStyle/>
          <a:p>
            <a:r>
              <a:rPr lang="en-US" dirty="0"/>
              <a:t>Communications Update</a:t>
            </a:r>
          </a:p>
        </p:txBody>
      </p:sp>
      <p:sp>
        <p:nvSpPr>
          <p:cNvPr id="3" name="Subtitle 2">
            <a:extLst>
              <a:ext uri="{FF2B5EF4-FFF2-40B4-BE49-F238E27FC236}">
                <a16:creationId xmlns:a16="http://schemas.microsoft.com/office/drawing/2014/main" id="{70EE2A53-E295-EE47-85B1-DB91C0A8FE7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7281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SIGNAGE – patient and visitors</a:t>
            </a:r>
          </a:p>
        </p:txBody>
      </p:sp>
      <p:sp>
        <p:nvSpPr>
          <p:cNvPr id="5" name="Content Placeholder 4">
            <a:extLst>
              <a:ext uri="{FF2B5EF4-FFF2-40B4-BE49-F238E27FC236}">
                <a16:creationId xmlns:a16="http://schemas.microsoft.com/office/drawing/2014/main" id="{13BE425D-3EAA-1E42-A8D3-BEB3909CBAF2}"/>
              </a:ext>
            </a:extLst>
          </p:cNvPr>
          <p:cNvSpPr>
            <a:spLocks noGrp="1"/>
          </p:cNvSpPr>
          <p:nvPr>
            <p:ph idx="1"/>
          </p:nvPr>
        </p:nvSpPr>
        <p:spPr>
          <a:xfrm>
            <a:off x="609600" y="1311965"/>
            <a:ext cx="10972800" cy="4814199"/>
          </a:xfrm>
        </p:spPr>
        <p:txBody>
          <a:bodyPr/>
          <a:lstStyle/>
          <a:p>
            <a:endParaRPr lang="en-US" dirty="0"/>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46948" y="2164644"/>
            <a:ext cx="4902449" cy="3708708"/>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dirty="0"/>
              <a:t>Signage received and sent to Grace, Specialty, CMG and Plainview</a:t>
            </a:r>
          </a:p>
          <a:p>
            <a:pPr marL="457200" indent="-457200">
              <a:spcAft>
                <a:spcPts val="600"/>
              </a:spcAft>
              <a:buFont typeface="Arial" panose="020B0604020202020204" pitchFamily="34" charset="0"/>
              <a:buChar char="•"/>
            </a:pPr>
            <a:r>
              <a:rPr lang="en-US" sz="3200" dirty="0"/>
              <a:t>Children’s should be in today</a:t>
            </a:r>
          </a:p>
          <a:p>
            <a:pPr marL="457200" indent="-457200">
              <a:spcAft>
                <a:spcPts val="600"/>
              </a:spcAft>
              <a:buFont typeface="Arial" panose="020B0604020202020204" pitchFamily="34" charset="0"/>
              <a:buChar char="•"/>
            </a:pPr>
            <a:r>
              <a:rPr lang="en-US" sz="3200" dirty="0"/>
              <a:t>CMC ordered yesterday</a:t>
            </a:r>
          </a:p>
          <a:p>
            <a:pPr marL="457200" indent="-4572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659" y="1519501"/>
            <a:ext cx="3433439" cy="44432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318" y="1519501"/>
            <a:ext cx="3433439" cy="4443274"/>
          </a:xfrm>
          <a:prstGeom prst="rect">
            <a:avLst/>
          </a:prstGeom>
        </p:spPr>
      </p:pic>
    </p:spTree>
    <p:extLst>
      <p:ext uri="{BB962C8B-B14F-4D97-AF65-F5344CB8AC3E}">
        <p14:creationId xmlns:p14="http://schemas.microsoft.com/office/powerpoint/2010/main" val="2227452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39" y="-36385"/>
            <a:ext cx="9784080" cy="1508760"/>
          </a:xfrm>
        </p:spPr>
        <p:txBody>
          <a:bodyPr>
            <a:normAutofit/>
          </a:bodyPr>
          <a:lstStyle/>
          <a:p>
            <a:r>
              <a:rPr lang="en-US" sz="5400" dirty="0"/>
              <a:t>Critical Inventory</a:t>
            </a:r>
          </a:p>
        </p:txBody>
      </p:sp>
      <p:sp>
        <p:nvSpPr>
          <p:cNvPr id="6" name="Rectangle 5"/>
          <p:cNvSpPr/>
          <p:nvPr/>
        </p:nvSpPr>
        <p:spPr>
          <a:xfrm>
            <a:off x="0" y="1029056"/>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01" t="4474" r="2450" b="6073"/>
          <a:stretch/>
        </p:blipFill>
        <p:spPr>
          <a:xfrm>
            <a:off x="7192442" y="1150974"/>
            <a:ext cx="4588243" cy="5558835"/>
          </a:xfrm>
          <a:prstGeom prst="rect">
            <a:avLst/>
          </a:prstGeom>
        </p:spPr>
      </p:pic>
      <p:sp>
        <p:nvSpPr>
          <p:cNvPr id="4" name="TextBox 3"/>
          <p:cNvSpPr txBox="1"/>
          <p:nvPr/>
        </p:nvSpPr>
        <p:spPr>
          <a:xfrm>
            <a:off x="575539" y="1456812"/>
            <a:ext cx="6523761" cy="3970318"/>
          </a:xfrm>
          <a:prstGeom prst="rect">
            <a:avLst/>
          </a:prstGeom>
          <a:noFill/>
        </p:spPr>
        <p:txBody>
          <a:bodyPr wrap="square" rtlCol="0">
            <a:spAutoFit/>
          </a:bodyPr>
          <a:lstStyle/>
          <a:p>
            <a:r>
              <a:rPr lang="en-US" sz="2800" dirty="0"/>
              <a:t>OR Attire Policy Change</a:t>
            </a:r>
          </a:p>
          <a:p>
            <a:pPr marL="457200" indent="-457200">
              <a:buFont typeface="Arial" panose="020B0604020202020204" pitchFamily="34" charset="0"/>
              <a:buChar char="•"/>
            </a:pPr>
            <a:r>
              <a:rPr lang="en-US" sz="2800" dirty="0"/>
              <a:t>Surgeons Caps and </a:t>
            </a:r>
            <a:r>
              <a:rPr lang="en-US" sz="2800" dirty="0" err="1"/>
              <a:t>Bouffants</a:t>
            </a:r>
            <a:endParaRPr lang="en-US" sz="2800" dirty="0"/>
          </a:p>
          <a:p>
            <a:pPr marL="457200" indent="-457200">
              <a:buFont typeface="Arial" panose="020B0604020202020204" pitchFamily="34" charset="0"/>
              <a:buChar char="•"/>
            </a:pPr>
            <a:r>
              <a:rPr lang="en-US" sz="2800" dirty="0"/>
              <a:t>Allowing cloth coverings – washed daily, discard if it becomes contaminated with blood, body fluids, or other potentially infectious materials</a:t>
            </a:r>
          </a:p>
          <a:p>
            <a:pPr marL="457200" indent="-457200">
              <a:buFont typeface="Arial" panose="020B0604020202020204" pitchFamily="34" charset="0"/>
              <a:buChar char="•"/>
            </a:pPr>
            <a:r>
              <a:rPr lang="en-US" sz="2800" dirty="0"/>
              <a:t>Dr. Deeb to take this to MEC for approval at CMC</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8511862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3399D-6823-6645-B7FC-0368A2187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
            <a:ext cx="12192000" cy="6664960"/>
          </a:xfrm>
          <a:prstGeom prst="rect">
            <a:avLst/>
          </a:prstGeom>
        </p:spPr>
      </p:pic>
    </p:spTree>
    <p:extLst>
      <p:ext uri="{BB962C8B-B14F-4D97-AF65-F5344CB8AC3E}">
        <p14:creationId xmlns:p14="http://schemas.microsoft.com/office/powerpoint/2010/main" val="1702119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8D4DD1-B8F0-3F47-BF19-96DD1AFCA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277"/>
            <a:ext cx="12192000" cy="6581446"/>
          </a:xfrm>
          <a:prstGeom prst="rect">
            <a:avLst/>
          </a:prstGeom>
        </p:spPr>
      </p:pic>
    </p:spTree>
    <p:extLst>
      <p:ext uri="{BB962C8B-B14F-4D97-AF65-F5344CB8AC3E}">
        <p14:creationId xmlns:p14="http://schemas.microsoft.com/office/powerpoint/2010/main" val="3061224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219011-2ADB-424A-B877-B3D63F692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05"/>
            <a:ext cx="12192000" cy="6595390"/>
          </a:xfrm>
          <a:prstGeom prst="rect">
            <a:avLst/>
          </a:prstGeom>
        </p:spPr>
      </p:pic>
    </p:spTree>
    <p:extLst>
      <p:ext uri="{BB962C8B-B14F-4D97-AF65-F5344CB8AC3E}">
        <p14:creationId xmlns:p14="http://schemas.microsoft.com/office/powerpoint/2010/main" val="63747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D5858-6732-B446-9561-FAC3FA9D7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71"/>
            <a:ext cx="12192000" cy="6601857"/>
          </a:xfrm>
          <a:prstGeom prst="rect">
            <a:avLst/>
          </a:prstGeom>
        </p:spPr>
      </p:pic>
      <p:sp>
        <p:nvSpPr>
          <p:cNvPr id="4" name="Oval 3">
            <a:extLst>
              <a:ext uri="{FF2B5EF4-FFF2-40B4-BE49-F238E27FC236}">
                <a16:creationId xmlns:a16="http://schemas.microsoft.com/office/drawing/2014/main" id="{96F2A294-D506-4F44-89C3-C8CA6E08515F}"/>
              </a:ext>
            </a:extLst>
          </p:cNvPr>
          <p:cNvSpPr/>
          <p:nvPr/>
        </p:nvSpPr>
        <p:spPr>
          <a:xfrm>
            <a:off x="9337555" y="3694966"/>
            <a:ext cx="2575775" cy="450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B7BBA-1088-5A4A-81AE-C5FCD2227C1A}"/>
              </a:ext>
            </a:extLst>
          </p:cNvPr>
          <p:cNvSpPr/>
          <p:nvPr/>
        </p:nvSpPr>
        <p:spPr>
          <a:xfrm>
            <a:off x="689113" y="1614543"/>
            <a:ext cx="6096000" cy="2226315"/>
          </a:xfrm>
          <a:prstGeom prst="rect">
            <a:avLst/>
          </a:prstGeom>
        </p:spPr>
        <p:txBody>
          <a:bodyPr>
            <a:spAutoFit/>
          </a:bodyPr>
          <a:lstStyle/>
          <a:p>
            <a:pPr defTabSz="609585"/>
            <a:r>
              <a:rPr lang="en-US" sz="2400" dirty="0">
                <a:solidFill>
                  <a:srgbClr val="181818"/>
                </a:solidFill>
                <a:latin typeface="Merriweather"/>
              </a:rPr>
              <a:t>From this day to the ending of the world,</a:t>
            </a:r>
            <a:br>
              <a:rPr lang="en-US" sz="2400" dirty="0">
                <a:solidFill>
                  <a:prstClr val="black"/>
                </a:solidFill>
                <a:latin typeface="Arial"/>
              </a:rPr>
            </a:br>
            <a:r>
              <a:rPr lang="en-US" sz="2400" dirty="0">
                <a:solidFill>
                  <a:srgbClr val="181818"/>
                </a:solidFill>
                <a:latin typeface="Merriweather"/>
              </a:rPr>
              <a:t>But we in it shall be remembered-</a:t>
            </a:r>
            <a:br>
              <a:rPr lang="en-US" sz="2400" dirty="0">
                <a:solidFill>
                  <a:prstClr val="black"/>
                </a:solidFill>
                <a:latin typeface="Arial"/>
              </a:rPr>
            </a:br>
            <a:r>
              <a:rPr lang="en-US" sz="2400" dirty="0">
                <a:solidFill>
                  <a:srgbClr val="181818"/>
                </a:solidFill>
                <a:latin typeface="Merriweather"/>
              </a:rPr>
              <a:t>We few, we happy few, we band of brothers;</a:t>
            </a:r>
            <a:br>
              <a:rPr lang="en-US" sz="2400" dirty="0">
                <a:solidFill>
                  <a:prstClr val="black"/>
                </a:solidFill>
                <a:latin typeface="Arial"/>
              </a:rPr>
            </a:br>
            <a:r>
              <a:rPr lang="en-US" sz="2400" dirty="0">
                <a:solidFill>
                  <a:srgbClr val="181818"/>
                </a:solidFill>
                <a:latin typeface="Merriweather"/>
              </a:rPr>
              <a:t>For he today that sheds his blood with me</a:t>
            </a:r>
            <a:br>
              <a:rPr lang="en-US" sz="2400" dirty="0">
                <a:solidFill>
                  <a:prstClr val="black"/>
                </a:solidFill>
                <a:latin typeface="Arial"/>
              </a:rPr>
            </a:br>
            <a:r>
              <a:rPr lang="en-US" sz="2400" dirty="0">
                <a:solidFill>
                  <a:srgbClr val="181818"/>
                </a:solidFill>
                <a:latin typeface="Merriweather"/>
              </a:rPr>
              <a:t>Shall be my brother.</a:t>
            </a:r>
          </a:p>
          <a:p>
            <a:pPr algn="r" defTabSz="609585"/>
            <a:r>
              <a:rPr lang="en-US" sz="1867" b="1" dirty="0">
                <a:solidFill>
                  <a:prstClr val="black"/>
                </a:solidFill>
                <a:latin typeface="Arial"/>
              </a:rPr>
              <a:t>William Shakespeare, Henry V</a:t>
            </a:r>
            <a:endParaRPr lang="en-US" sz="1867" dirty="0">
              <a:solidFill>
                <a:prstClr val="black"/>
              </a:solidFill>
              <a:latin typeface="Arial"/>
            </a:endParaRPr>
          </a:p>
        </p:txBody>
      </p:sp>
      <p:pic>
        <p:nvPicPr>
          <p:cNvPr id="7" name="Picture 6">
            <a:extLst>
              <a:ext uri="{FF2B5EF4-FFF2-40B4-BE49-F238E27FC236}">
                <a16:creationId xmlns:a16="http://schemas.microsoft.com/office/drawing/2014/main" id="{251B5E4A-8A39-D643-B839-18545E31FF56}"/>
              </a:ext>
            </a:extLst>
          </p:cNvPr>
          <p:cNvPicPr>
            <a:picLocks noChangeAspect="1"/>
          </p:cNvPicPr>
          <p:nvPr/>
        </p:nvPicPr>
        <p:blipFill>
          <a:blip r:embed="rId2"/>
          <a:stretch>
            <a:fillRect/>
          </a:stretch>
        </p:blipFill>
        <p:spPr>
          <a:xfrm>
            <a:off x="9329531" y="1073429"/>
            <a:ext cx="2355572" cy="2355572"/>
          </a:xfrm>
          <a:prstGeom prst="rect">
            <a:avLst/>
          </a:prstGeom>
        </p:spPr>
      </p:pic>
      <p:pic>
        <p:nvPicPr>
          <p:cNvPr id="11" name="Picture 10">
            <a:extLst>
              <a:ext uri="{FF2B5EF4-FFF2-40B4-BE49-F238E27FC236}">
                <a16:creationId xmlns:a16="http://schemas.microsoft.com/office/drawing/2014/main" id="{CCE340AF-FD30-1540-8B66-3902EFB01DC6}"/>
              </a:ext>
            </a:extLst>
          </p:cNvPr>
          <p:cNvPicPr>
            <a:picLocks noChangeAspect="1"/>
          </p:cNvPicPr>
          <p:nvPr/>
        </p:nvPicPr>
        <p:blipFill>
          <a:blip r:embed="rId3"/>
          <a:stretch>
            <a:fillRect/>
          </a:stretch>
        </p:blipFill>
        <p:spPr>
          <a:xfrm flipH="1">
            <a:off x="7037027" y="1415854"/>
            <a:ext cx="2040591" cy="2537791"/>
          </a:xfrm>
          <a:prstGeom prst="rect">
            <a:avLst/>
          </a:prstGeom>
        </p:spPr>
      </p:pic>
      <p:pic>
        <p:nvPicPr>
          <p:cNvPr id="13" name="Picture 12">
            <a:extLst>
              <a:ext uri="{FF2B5EF4-FFF2-40B4-BE49-F238E27FC236}">
                <a16:creationId xmlns:a16="http://schemas.microsoft.com/office/drawing/2014/main" id="{84C4F7DF-C464-1C4B-83B7-DA94EAE0E495}"/>
              </a:ext>
            </a:extLst>
          </p:cNvPr>
          <p:cNvPicPr>
            <a:picLocks noChangeAspect="1"/>
          </p:cNvPicPr>
          <p:nvPr/>
        </p:nvPicPr>
        <p:blipFill>
          <a:blip r:embed="rId4"/>
          <a:stretch>
            <a:fillRect/>
          </a:stretch>
        </p:blipFill>
        <p:spPr>
          <a:xfrm>
            <a:off x="7766632" y="4173251"/>
            <a:ext cx="4275176" cy="2401955"/>
          </a:xfrm>
          <a:prstGeom prst="rect">
            <a:avLst/>
          </a:prstGeom>
        </p:spPr>
      </p:pic>
      <p:pic>
        <p:nvPicPr>
          <p:cNvPr id="23" name="Picture 22">
            <a:extLst>
              <a:ext uri="{FF2B5EF4-FFF2-40B4-BE49-F238E27FC236}">
                <a16:creationId xmlns:a16="http://schemas.microsoft.com/office/drawing/2014/main" id="{475FA6FF-62E6-5F46-86C8-1B7FDAF8972C}"/>
              </a:ext>
            </a:extLst>
          </p:cNvPr>
          <p:cNvPicPr>
            <a:picLocks noChangeAspect="1"/>
          </p:cNvPicPr>
          <p:nvPr/>
        </p:nvPicPr>
        <p:blipFill>
          <a:blip r:embed="rId5"/>
          <a:stretch>
            <a:fillRect/>
          </a:stretch>
        </p:blipFill>
        <p:spPr>
          <a:xfrm>
            <a:off x="1497497" y="4018555"/>
            <a:ext cx="5287617" cy="2556651"/>
          </a:xfrm>
          <a:prstGeom prst="rect">
            <a:avLst/>
          </a:prstGeom>
        </p:spPr>
      </p:pic>
      <p:sp>
        <p:nvSpPr>
          <p:cNvPr id="24" name="TextBox 23">
            <a:extLst>
              <a:ext uri="{FF2B5EF4-FFF2-40B4-BE49-F238E27FC236}">
                <a16:creationId xmlns:a16="http://schemas.microsoft.com/office/drawing/2014/main" id="{2ABDFC9E-3610-154C-8204-F654CB6F00F5}"/>
              </a:ext>
            </a:extLst>
          </p:cNvPr>
          <p:cNvSpPr txBox="1"/>
          <p:nvPr/>
        </p:nvSpPr>
        <p:spPr>
          <a:xfrm>
            <a:off x="795131" y="556592"/>
            <a:ext cx="4793748" cy="461665"/>
          </a:xfrm>
          <a:prstGeom prst="rect">
            <a:avLst/>
          </a:prstGeom>
          <a:noFill/>
        </p:spPr>
        <p:txBody>
          <a:bodyPr wrap="none" rtlCol="0">
            <a:spAutoFit/>
          </a:bodyPr>
          <a:lstStyle/>
          <a:p>
            <a:pPr defTabSz="609585"/>
            <a:r>
              <a:rPr lang="en-US" sz="2400" b="1" dirty="0">
                <a:solidFill>
                  <a:prstClr val="black"/>
                </a:solidFill>
                <a:latin typeface="Arial"/>
              </a:rPr>
              <a:t>As Veteran’s Day approaches…</a:t>
            </a:r>
          </a:p>
        </p:txBody>
      </p:sp>
    </p:spTree>
    <p:extLst>
      <p:ext uri="{BB962C8B-B14F-4D97-AF65-F5344CB8AC3E}">
        <p14:creationId xmlns:p14="http://schemas.microsoft.com/office/powerpoint/2010/main" val="3518610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50757-51F7-E143-8E51-CFC8861D2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49"/>
            <a:ext cx="12192000" cy="6606502"/>
          </a:xfrm>
          <a:prstGeom prst="rect">
            <a:avLst/>
          </a:prstGeom>
        </p:spPr>
      </p:pic>
    </p:spTree>
    <p:extLst>
      <p:ext uri="{BB962C8B-B14F-4D97-AF65-F5344CB8AC3E}">
        <p14:creationId xmlns:p14="http://schemas.microsoft.com/office/powerpoint/2010/main" val="565257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82AFF-5F94-7846-BBA9-9DE306FEB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89"/>
            <a:ext cx="12192000" cy="6640822"/>
          </a:xfrm>
          <a:prstGeom prst="rect">
            <a:avLst/>
          </a:prstGeom>
        </p:spPr>
      </p:pic>
    </p:spTree>
    <p:extLst>
      <p:ext uri="{BB962C8B-B14F-4D97-AF65-F5344CB8AC3E}">
        <p14:creationId xmlns:p14="http://schemas.microsoft.com/office/powerpoint/2010/main" val="1881222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F90118-27EC-544C-9880-A76BC6AA4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69"/>
            <a:ext cx="12192000" cy="6623662"/>
          </a:xfrm>
          <a:prstGeom prst="rect">
            <a:avLst/>
          </a:prstGeom>
        </p:spPr>
      </p:pic>
    </p:spTree>
    <p:extLst>
      <p:ext uri="{BB962C8B-B14F-4D97-AF65-F5344CB8AC3E}">
        <p14:creationId xmlns:p14="http://schemas.microsoft.com/office/powerpoint/2010/main" val="322136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C3EF9-20B9-CC48-848D-DF438F63DC87}"/>
              </a:ext>
            </a:extLst>
          </p:cNvPr>
          <p:cNvSpPr>
            <a:spLocks noGrp="1"/>
          </p:cNvSpPr>
          <p:nvPr>
            <p:ph type="ctrTitle"/>
          </p:nvPr>
        </p:nvSpPr>
        <p:spPr/>
        <p:txBody>
          <a:bodyPr/>
          <a:lstStyle/>
          <a:p>
            <a:r>
              <a:rPr lang="en-US" dirty="0"/>
              <a:t>Governmental Affairs</a:t>
            </a:r>
          </a:p>
        </p:txBody>
      </p:sp>
      <p:sp>
        <p:nvSpPr>
          <p:cNvPr id="5" name="Subtitle 4">
            <a:extLst>
              <a:ext uri="{FF2B5EF4-FFF2-40B4-BE49-F238E27FC236}">
                <a16:creationId xmlns:a16="http://schemas.microsoft.com/office/drawing/2014/main" id="{D2F1466C-B6D3-244B-889E-221D01506CC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94099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Capacity - Governor’s Exec order</a:t>
            </a:r>
          </a:p>
        </p:txBody>
      </p:sp>
      <p:sp>
        <p:nvSpPr>
          <p:cNvPr id="7" name="Content Placeholder 6">
            <a:extLst>
              <a:ext uri="{FF2B5EF4-FFF2-40B4-BE49-F238E27FC236}">
                <a16:creationId xmlns:a16="http://schemas.microsoft.com/office/drawing/2014/main" id="{A8572B7F-E52B-BE46-AE31-9F30359AFEE2}"/>
              </a:ext>
            </a:extLst>
          </p:cNvPr>
          <p:cNvSpPr>
            <a:spLocks noGrp="1"/>
          </p:cNvSpPr>
          <p:nvPr>
            <p:ph idx="1"/>
          </p:nvPr>
        </p:nvSpPr>
        <p:spPr/>
        <p:txBody>
          <a:bodyPr/>
          <a:lstStyle/>
          <a:p>
            <a:endParaRPr lang="en-US" dirty="0"/>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p:cNvPicPr>
            <a:picLocks noChangeAspect="1"/>
          </p:cNvPicPr>
          <p:nvPr/>
        </p:nvPicPr>
        <p:blipFill>
          <a:blip r:embed="rId2"/>
          <a:stretch>
            <a:fillRect/>
          </a:stretch>
        </p:blipFill>
        <p:spPr>
          <a:xfrm>
            <a:off x="817604" y="4761687"/>
            <a:ext cx="10475553" cy="2006143"/>
          </a:xfrm>
          <a:prstGeom prst="rect">
            <a:avLst/>
          </a:prstGeom>
        </p:spPr>
      </p:pic>
      <p:grpSp>
        <p:nvGrpSpPr>
          <p:cNvPr id="10" name="Group 9">
            <a:extLst>
              <a:ext uri="{FF2B5EF4-FFF2-40B4-BE49-F238E27FC236}">
                <a16:creationId xmlns:a16="http://schemas.microsoft.com/office/drawing/2014/main" id="{7069D59F-6019-3C4D-8AE7-6C3F6F1AD1BC}"/>
              </a:ext>
            </a:extLst>
          </p:cNvPr>
          <p:cNvGrpSpPr/>
          <p:nvPr/>
        </p:nvGrpSpPr>
        <p:grpSpPr>
          <a:xfrm>
            <a:off x="4060790" y="939600"/>
            <a:ext cx="3989180" cy="3728348"/>
            <a:chOff x="6985001" y="898897"/>
            <a:chExt cx="3989180" cy="3728348"/>
          </a:xfrm>
        </p:grpSpPr>
        <p:pic>
          <p:nvPicPr>
            <p:cNvPr id="11" name="Picture 10"/>
            <p:cNvPicPr>
              <a:picLocks noChangeAspect="1"/>
            </p:cNvPicPr>
            <p:nvPr/>
          </p:nvPicPr>
          <p:blipFill>
            <a:blip r:embed="rId3"/>
            <a:stretch>
              <a:fillRect/>
            </a:stretch>
          </p:blipFill>
          <p:spPr>
            <a:xfrm>
              <a:off x="6985001" y="898897"/>
              <a:ext cx="3989180" cy="3728348"/>
            </a:xfrm>
            <a:prstGeom prst="rect">
              <a:avLst/>
            </a:prstGeom>
            <a:ln w="38100">
              <a:solidFill>
                <a:schemeClr val="bg1"/>
              </a:solidFill>
            </a:ln>
          </p:spPr>
        </p:pic>
        <p:sp>
          <p:nvSpPr>
            <p:cNvPr id="3" name="5-Point Star 2"/>
            <p:cNvSpPr/>
            <p:nvPr/>
          </p:nvSpPr>
          <p:spPr>
            <a:xfrm>
              <a:off x="9732396" y="2500728"/>
              <a:ext cx="246490" cy="2089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9089665" y="3951730"/>
              <a:ext cx="246490" cy="2089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9698574" y="3847234"/>
              <a:ext cx="246490" cy="2089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9452084" y="4333510"/>
              <a:ext cx="246490" cy="2089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flipV="1">
            <a:off x="8421624" y="5696712"/>
            <a:ext cx="2770632" cy="9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827594" y="5224628"/>
            <a:ext cx="2770632" cy="9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7604" y="5486756"/>
            <a:ext cx="41567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23936" y="5967984"/>
            <a:ext cx="666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5599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55236"/>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34796" y="378160"/>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GOVERNMENT AFFAIRS</a:t>
            </a:r>
          </a:p>
        </p:txBody>
      </p:sp>
      <p:sp>
        <p:nvSpPr>
          <p:cNvPr id="6" name="Rectangle 5"/>
          <p:cNvSpPr/>
          <p:nvPr/>
        </p:nvSpPr>
        <p:spPr>
          <a:xfrm>
            <a:off x="0" y="1179871"/>
            <a:ext cx="12192000" cy="11602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68226" y="1740922"/>
            <a:ext cx="12085674" cy="4135891"/>
          </a:xfrm>
          <a:prstGeom prst="rect">
            <a:avLst/>
          </a:prstGeom>
        </p:spPr>
      </p:pic>
    </p:spTree>
    <p:extLst>
      <p:ext uri="{BB962C8B-B14F-4D97-AF65-F5344CB8AC3E}">
        <p14:creationId xmlns:p14="http://schemas.microsoft.com/office/powerpoint/2010/main" val="1249704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0285-FFBB-8943-9E09-1ECFBA5E7A57}"/>
              </a:ext>
            </a:extLst>
          </p:cNvPr>
          <p:cNvSpPr>
            <a:spLocks noGrp="1"/>
          </p:cNvSpPr>
          <p:nvPr>
            <p:ph type="ctrTitle"/>
          </p:nvPr>
        </p:nvSpPr>
        <p:spPr>
          <a:xfrm>
            <a:off x="-429371" y="2824702"/>
            <a:ext cx="10363200" cy="1470025"/>
          </a:xfrm>
        </p:spPr>
        <p:txBody>
          <a:bodyPr/>
          <a:lstStyle/>
          <a:p>
            <a:r>
              <a:rPr lang="en-US" dirty="0"/>
              <a:t>Recognition of Great Nurses</a:t>
            </a:r>
            <a:br>
              <a:rPr lang="en-US" dirty="0"/>
            </a:br>
            <a:r>
              <a:rPr lang="en-US" dirty="0"/>
              <a:t>on the South Plains</a:t>
            </a:r>
          </a:p>
        </p:txBody>
      </p:sp>
      <p:sp>
        <p:nvSpPr>
          <p:cNvPr id="3" name="Subtitle 2">
            <a:extLst>
              <a:ext uri="{FF2B5EF4-FFF2-40B4-BE49-F238E27FC236}">
                <a16:creationId xmlns:a16="http://schemas.microsoft.com/office/drawing/2014/main" id="{8811C698-01B8-4348-A978-02AC0772B6F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18A9BE5-5CDF-6A4B-BB7F-0EA7CE223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3099" y="890545"/>
            <a:ext cx="2530832" cy="2921773"/>
          </a:xfrm>
          <a:prstGeom prst="rect">
            <a:avLst/>
          </a:prstGeom>
        </p:spPr>
      </p:pic>
    </p:spTree>
    <p:extLst>
      <p:ext uri="{BB962C8B-B14F-4D97-AF65-F5344CB8AC3E}">
        <p14:creationId xmlns:p14="http://schemas.microsoft.com/office/powerpoint/2010/main" val="442483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generated with high confidence">
            <a:extLst>
              <a:ext uri="{FF2B5EF4-FFF2-40B4-BE49-F238E27FC236}">
                <a16:creationId xmlns:a16="http://schemas.microsoft.com/office/drawing/2014/main" id="{65D44C4F-8789-440C-9EE4-FD687418AAC4}"/>
              </a:ext>
            </a:extLst>
          </p:cNvPr>
          <p:cNvPicPr>
            <a:picLocks noChangeAspect="1"/>
          </p:cNvPicPr>
          <p:nvPr/>
        </p:nvPicPr>
        <p:blipFill>
          <a:blip r:embed="rId2"/>
          <a:stretch>
            <a:fillRect/>
          </a:stretch>
        </p:blipFill>
        <p:spPr>
          <a:xfrm>
            <a:off x="8534400" y="222828"/>
            <a:ext cx="3355109" cy="835891"/>
          </a:xfrm>
          <a:prstGeom prst="rect">
            <a:avLst/>
          </a:prstGeom>
        </p:spPr>
      </p:pic>
      <p:sp>
        <p:nvSpPr>
          <p:cNvPr id="3" name="Title 2">
            <a:extLst>
              <a:ext uri="{FF2B5EF4-FFF2-40B4-BE49-F238E27FC236}">
                <a16:creationId xmlns:a16="http://schemas.microsoft.com/office/drawing/2014/main" id="{F9F9782C-887A-4498-8345-EAE50E468E9F}"/>
              </a:ext>
            </a:extLst>
          </p:cNvPr>
          <p:cNvSpPr>
            <a:spLocks noGrp="1"/>
          </p:cNvSpPr>
          <p:nvPr>
            <p:ph type="title"/>
          </p:nvPr>
        </p:nvSpPr>
        <p:spPr>
          <a:xfrm>
            <a:off x="838200" y="836908"/>
            <a:ext cx="10515600" cy="1720312"/>
          </a:xfrm>
        </p:spPr>
        <p:txBody>
          <a:bodyPr>
            <a:normAutofit fontScale="90000"/>
          </a:bodyPr>
          <a:lstStyle/>
          <a:p>
            <a:pPr algn="ctr"/>
            <a:br>
              <a:rPr lang="en-US" sz="6000"/>
            </a:br>
            <a:endParaRPr lang="en-US" sz="6000"/>
          </a:p>
        </p:txBody>
      </p:sp>
      <p:pic>
        <p:nvPicPr>
          <p:cNvPr id="5" name="Content Placeholder 3">
            <a:extLst>
              <a:ext uri="{FF2B5EF4-FFF2-40B4-BE49-F238E27FC236}">
                <a16:creationId xmlns:a16="http://schemas.microsoft.com/office/drawing/2014/main" id="{7D57D757-3D01-44DD-BC5E-F441EE1FB45E}"/>
              </a:ext>
            </a:extLst>
          </p:cNvPr>
          <p:cNvPicPr>
            <a:picLocks noGrp="1" noChangeAspect="1"/>
          </p:cNvPicPr>
          <p:nvPr>
            <p:ph idx="1"/>
          </p:nvPr>
        </p:nvPicPr>
        <p:blipFill>
          <a:blip r:embed="rId3"/>
          <a:stretch>
            <a:fillRect/>
          </a:stretch>
        </p:blipFill>
        <p:spPr>
          <a:xfrm>
            <a:off x="144940" y="5747225"/>
            <a:ext cx="2505982" cy="1059931"/>
          </a:xfrm>
          <a:prstGeom prst="rect">
            <a:avLst/>
          </a:prstGeom>
        </p:spPr>
      </p:pic>
      <p:sp>
        <p:nvSpPr>
          <p:cNvPr id="4" name="TextBox 3">
            <a:extLst>
              <a:ext uri="{FF2B5EF4-FFF2-40B4-BE49-F238E27FC236}">
                <a16:creationId xmlns:a16="http://schemas.microsoft.com/office/drawing/2014/main" id="{E92CE684-872B-4ECB-9E6E-B490005EBACC}"/>
              </a:ext>
            </a:extLst>
          </p:cNvPr>
          <p:cNvSpPr txBox="1"/>
          <p:nvPr/>
        </p:nvSpPr>
        <p:spPr>
          <a:xfrm>
            <a:off x="918078" y="509402"/>
            <a:ext cx="739785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South Plains Great 25 Nurses</a:t>
            </a:r>
          </a:p>
        </p:txBody>
      </p:sp>
      <p:sp>
        <p:nvSpPr>
          <p:cNvPr id="8" name="TextBox 7">
            <a:extLst>
              <a:ext uri="{FF2B5EF4-FFF2-40B4-BE49-F238E27FC236}">
                <a16:creationId xmlns:a16="http://schemas.microsoft.com/office/drawing/2014/main" id="{C1386B95-DEFF-4EF5-A647-47BD10A250D8}"/>
              </a:ext>
            </a:extLst>
          </p:cNvPr>
          <p:cNvSpPr txBox="1"/>
          <p:nvPr/>
        </p:nvSpPr>
        <p:spPr>
          <a:xfrm>
            <a:off x="386381" y="1340399"/>
            <a:ext cx="10868296" cy="12618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Congratulations to our Wonderful Covenant Nursing Caregivers who were selected 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“South Plains Great 25 Nurses” for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e8690e70-b0eb-4492-ba78-59aec215763f" descr="Image">
            <a:extLst>
              <a:ext uri="{FF2B5EF4-FFF2-40B4-BE49-F238E27FC236}">
                <a16:creationId xmlns:a16="http://schemas.microsoft.com/office/drawing/2014/main" id="{EB1BBE3B-71E5-495F-9489-20330E164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08" y="2600149"/>
            <a:ext cx="1869867" cy="2573676"/>
          </a:xfrm>
          <a:prstGeom prst="rect">
            <a:avLst/>
          </a:prstGeom>
          <a:noFill/>
          <a:ln>
            <a:noFill/>
          </a:ln>
          <a:effectLst>
            <a:outerShdw blurRad="190500" algn="ctr" rotWithShape="0">
              <a:schemeClr val="tx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DCFD7AA-407F-453C-86FF-A55B4583B73A}"/>
              </a:ext>
            </a:extLst>
          </p:cNvPr>
          <p:cNvSpPr txBox="1"/>
          <p:nvPr/>
        </p:nvSpPr>
        <p:spPr>
          <a:xfrm>
            <a:off x="1014032" y="5197567"/>
            <a:ext cx="222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Raye Nell Hanna</a:t>
            </a:r>
          </a:p>
        </p:txBody>
      </p:sp>
      <p:pic>
        <p:nvPicPr>
          <p:cNvPr id="11" name="Picture 10">
            <a:extLst>
              <a:ext uri="{FF2B5EF4-FFF2-40B4-BE49-F238E27FC236}">
                <a16:creationId xmlns:a16="http://schemas.microsoft.com/office/drawing/2014/main" id="{9427CE6F-DB39-4ADF-A8CD-76FD9B91C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7008" y="2561385"/>
            <a:ext cx="2642889" cy="2642889"/>
          </a:xfrm>
          <a:prstGeom prst="rect">
            <a:avLst/>
          </a:prstGeom>
          <a:effectLst>
            <a:outerShdw blurRad="190500" algn="ctr" rotWithShape="0">
              <a:schemeClr val="tx1">
                <a:alpha val="70000"/>
              </a:schemeClr>
            </a:outerShdw>
          </a:effectLst>
        </p:spPr>
      </p:pic>
      <p:sp>
        <p:nvSpPr>
          <p:cNvPr id="13" name="TextBox 12">
            <a:extLst>
              <a:ext uri="{FF2B5EF4-FFF2-40B4-BE49-F238E27FC236}">
                <a16:creationId xmlns:a16="http://schemas.microsoft.com/office/drawing/2014/main" id="{D3900104-A27C-4C26-8769-881F794C90C1}"/>
              </a:ext>
            </a:extLst>
          </p:cNvPr>
          <p:cNvSpPr txBox="1"/>
          <p:nvPr/>
        </p:nvSpPr>
        <p:spPr>
          <a:xfrm>
            <a:off x="4974890" y="5236331"/>
            <a:ext cx="19590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Daniel Hronek</a:t>
            </a:r>
          </a:p>
        </p:txBody>
      </p:sp>
      <p:pic>
        <p:nvPicPr>
          <p:cNvPr id="14" name="Picture 13">
            <a:extLst>
              <a:ext uri="{FF2B5EF4-FFF2-40B4-BE49-F238E27FC236}">
                <a16:creationId xmlns:a16="http://schemas.microsoft.com/office/drawing/2014/main" id="{B152E364-58D4-49E9-92AE-6E86311C3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623" y="2552884"/>
            <a:ext cx="2145814" cy="2694083"/>
          </a:xfrm>
          <a:prstGeom prst="rect">
            <a:avLst/>
          </a:prstGeom>
          <a:effectLst>
            <a:outerShdw blurRad="190500" algn="ctr" rotWithShape="0">
              <a:schemeClr val="tx1">
                <a:alpha val="70000"/>
              </a:schemeClr>
            </a:outerShdw>
          </a:effectLst>
        </p:spPr>
      </p:pic>
      <p:sp>
        <p:nvSpPr>
          <p:cNvPr id="16" name="TextBox 15">
            <a:extLst>
              <a:ext uri="{FF2B5EF4-FFF2-40B4-BE49-F238E27FC236}">
                <a16:creationId xmlns:a16="http://schemas.microsoft.com/office/drawing/2014/main" id="{6BB9B87B-F4CF-4932-88C9-1944CD1AF2CF}"/>
              </a:ext>
            </a:extLst>
          </p:cNvPr>
          <p:cNvSpPr txBox="1"/>
          <p:nvPr/>
        </p:nvSpPr>
        <p:spPr>
          <a:xfrm>
            <a:off x="8904419" y="5334881"/>
            <a:ext cx="1986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Krystina Beard</a:t>
            </a:r>
          </a:p>
        </p:txBody>
      </p:sp>
    </p:spTree>
    <p:extLst>
      <p:ext uri="{BB962C8B-B14F-4D97-AF65-F5344CB8AC3E}">
        <p14:creationId xmlns:p14="http://schemas.microsoft.com/office/powerpoint/2010/main" val="474882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lorful, cake&#10;&#10;Description generated with very high confidence">
            <a:extLst>
              <a:ext uri="{FF2B5EF4-FFF2-40B4-BE49-F238E27FC236}">
                <a16:creationId xmlns:a16="http://schemas.microsoft.com/office/drawing/2014/main" id="{F39433DB-98C0-42AB-9F84-76E3EC3A5DA9}"/>
              </a:ext>
            </a:extLst>
          </p:cNvPr>
          <p:cNvPicPr>
            <a:picLocks noChangeAspect="1"/>
          </p:cNvPicPr>
          <p:nvPr/>
        </p:nvPicPr>
        <p:blipFill rotWithShape="1">
          <a:blip r:embed="rId2"/>
          <a:srcRect t="9185" r="-133"/>
          <a:stretch/>
        </p:blipFill>
        <p:spPr>
          <a:xfrm>
            <a:off x="8437942" y="4119418"/>
            <a:ext cx="3548023" cy="3188854"/>
          </a:xfrm>
          <a:prstGeom prst="rect">
            <a:avLst/>
          </a:prstGeom>
        </p:spPr>
      </p:pic>
      <p:pic>
        <p:nvPicPr>
          <p:cNvPr id="6" name="Picture 5" descr="A close up of a sign&#10;&#10;Description generated with high confidence">
            <a:extLst>
              <a:ext uri="{FF2B5EF4-FFF2-40B4-BE49-F238E27FC236}">
                <a16:creationId xmlns:a16="http://schemas.microsoft.com/office/drawing/2014/main" id="{65D44C4F-8789-440C-9EE4-FD687418AAC4}"/>
              </a:ext>
            </a:extLst>
          </p:cNvPr>
          <p:cNvPicPr>
            <a:picLocks noChangeAspect="1"/>
          </p:cNvPicPr>
          <p:nvPr/>
        </p:nvPicPr>
        <p:blipFill>
          <a:blip r:embed="rId3"/>
          <a:stretch>
            <a:fillRect/>
          </a:stretch>
        </p:blipFill>
        <p:spPr>
          <a:xfrm>
            <a:off x="8534400" y="222828"/>
            <a:ext cx="3355109" cy="835891"/>
          </a:xfrm>
          <a:prstGeom prst="rect">
            <a:avLst/>
          </a:prstGeom>
        </p:spPr>
      </p:pic>
      <p:sp>
        <p:nvSpPr>
          <p:cNvPr id="3" name="Title 2">
            <a:extLst>
              <a:ext uri="{FF2B5EF4-FFF2-40B4-BE49-F238E27FC236}">
                <a16:creationId xmlns:a16="http://schemas.microsoft.com/office/drawing/2014/main" id="{F9F9782C-887A-4498-8345-EAE50E468E9F}"/>
              </a:ext>
            </a:extLst>
          </p:cNvPr>
          <p:cNvSpPr>
            <a:spLocks noGrp="1"/>
          </p:cNvSpPr>
          <p:nvPr>
            <p:ph type="title"/>
          </p:nvPr>
        </p:nvSpPr>
        <p:spPr>
          <a:xfrm>
            <a:off x="838200" y="836908"/>
            <a:ext cx="10515600" cy="1720312"/>
          </a:xfrm>
        </p:spPr>
        <p:txBody>
          <a:bodyPr>
            <a:normAutofit fontScale="90000"/>
          </a:bodyPr>
          <a:lstStyle/>
          <a:p>
            <a:pPr algn="ctr"/>
            <a:br>
              <a:rPr lang="en-US" sz="6000"/>
            </a:br>
            <a:endParaRPr lang="en-US" sz="6000"/>
          </a:p>
        </p:txBody>
      </p:sp>
      <p:sp>
        <p:nvSpPr>
          <p:cNvPr id="5" name="TextBox 4">
            <a:extLst>
              <a:ext uri="{FF2B5EF4-FFF2-40B4-BE49-F238E27FC236}">
                <a16:creationId xmlns:a16="http://schemas.microsoft.com/office/drawing/2014/main" id="{BA73EBC1-3989-42A0-9746-C81FABD4376A}"/>
              </a:ext>
            </a:extLst>
          </p:cNvPr>
          <p:cNvSpPr txBox="1"/>
          <p:nvPr/>
        </p:nvSpPr>
        <p:spPr>
          <a:xfrm>
            <a:off x="2342386" y="5278589"/>
            <a:ext cx="75072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are so proud of your outstanding example of our Mission, Vision &amp; Values!</a:t>
            </a:r>
          </a:p>
        </p:txBody>
      </p:sp>
      <p:sp>
        <p:nvSpPr>
          <p:cNvPr id="7" name="TextBox 6">
            <a:extLst>
              <a:ext uri="{FF2B5EF4-FFF2-40B4-BE49-F238E27FC236}">
                <a16:creationId xmlns:a16="http://schemas.microsoft.com/office/drawing/2014/main" id="{4D3F0084-FD31-4230-B8C5-6B1B6848B84B}"/>
              </a:ext>
            </a:extLst>
          </p:cNvPr>
          <p:cNvSpPr txBox="1"/>
          <p:nvPr/>
        </p:nvSpPr>
        <p:spPr>
          <a:xfrm>
            <a:off x="965859" y="4296723"/>
            <a:ext cx="24933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Charlotte Wheeler</a:t>
            </a:r>
          </a:p>
        </p:txBody>
      </p:sp>
      <p:sp>
        <p:nvSpPr>
          <p:cNvPr id="8" name="TextBox 7">
            <a:extLst>
              <a:ext uri="{FF2B5EF4-FFF2-40B4-BE49-F238E27FC236}">
                <a16:creationId xmlns:a16="http://schemas.microsoft.com/office/drawing/2014/main" id="{F78420C4-E751-4572-A4DC-A30AECD927FF}"/>
              </a:ext>
            </a:extLst>
          </p:cNvPr>
          <p:cNvSpPr txBox="1"/>
          <p:nvPr/>
        </p:nvSpPr>
        <p:spPr>
          <a:xfrm>
            <a:off x="8577102" y="4296722"/>
            <a:ext cx="19590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Kelsey Sawyer</a:t>
            </a:r>
          </a:p>
        </p:txBody>
      </p:sp>
      <p:sp>
        <p:nvSpPr>
          <p:cNvPr id="9" name="TextBox 8">
            <a:extLst>
              <a:ext uri="{FF2B5EF4-FFF2-40B4-BE49-F238E27FC236}">
                <a16:creationId xmlns:a16="http://schemas.microsoft.com/office/drawing/2014/main" id="{19F51CCF-0654-401A-A422-803DD78D4E74}"/>
              </a:ext>
            </a:extLst>
          </p:cNvPr>
          <p:cNvSpPr txBox="1"/>
          <p:nvPr/>
        </p:nvSpPr>
        <p:spPr>
          <a:xfrm>
            <a:off x="4831658" y="4296722"/>
            <a:ext cx="2235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Lauren Johnston</a:t>
            </a:r>
          </a:p>
        </p:txBody>
      </p:sp>
      <p:sp>
        <p:nvSpPr>
          <p:cNvPr id="10" name="TextBox 9">
            <a:extLst>
              <a:ext uri="{FF2B5EF4-FFF2-40B4-BE49-F238E27FC236}">
                <a16:creationId xmlns:a16="http://schemas.microsoft.com/office/drawing/2014/main" id="{A53D4AF4-1AA6-4C7B-96E6-19C4CEEFE1B3}"/>
              </a:ext>
            </a:extLst>
          </p:cNvPr>
          <p:cNvSpPr txBox="1"/>
          <p:nvPr/>
        </p:nvSpPr>
        <p:spPr>
          <a:xfrm>
            <a:off x="838200" y="529681"/>
            <a:ext cx="739785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South Plains Great 25 Nurses</a:t>
            </a:r>
          </a:p>
        </p:txBody>
      </p:sp>
      <p:pic>
        <p:nvPicPr>
          <p:cNvPr id="11" name="Content Placeholder 3">
            <a:extLst>
              <a:ext uri="{FF2B5EF4-FFF2-40B4-BE49-F238E27FC236}">
                <a16:creationId xmlns:a16="http://schemas.microsoft.com/office/drawing/2014/main" id="{98A8E6D7-DB99-47B2-A562-94360DFCC18A}"/>
              </a:ext>
            </a:extLst>
          </p:cNvPr>
          <p:cNvPicPr>
            <a:picLocks noGrp="1" noChangeAspect="1"/>
          </p:cNvPicPr>
          <p:nvPr>
            <p:ph idx="1"/>
          </p:nvPr>
        </p:nvPicPr>
        <p:blipFill>
          <a:blip r:embed="rId4"/>
          <a:stretch>
            <a:fillRect/>
          </a:stretch>
        </p:blipFill>
        <p:spPr>
          <a:xfrm>
            <a:off x="206036" y="5791429"/>
            <a:ext cx="2086566" cy="882535"/>
          </a:xfrm>
          <a:prstGeom prst="rect">
            <a:avLst/>
          </a:prstGeom>
        </p:spPr>
      </p:pic>
      <p:pic>
        <p:nvPicPr>
          <p:cNvPr id="12" name="Picture 11" descr="cid:20434227-1b34-4d44-83a6-5e2966f629bc@namprd04.prod.outlook.com">
            <a:extLst>
              <a:ext uri="{FF2B5EF4-FFF2-40B4-BE49-F238E27FC236}">
                <a16:creationId xmlns:a16="http://schemas.microsoft.com/office/drawing/2014/main" id="{94877836-34C1-464A-8659-9022A0F3D7F1}"/>
              </a:ext>
            </a:extLst>
          </p:cNvPr>
          <p:cNvPicPr/>
          <p:nvPr/>
        </p:nvPicPr>
        <p:blipFill rotWithShape="1">
          <a:blip r:embed="rId5" r:link="rId6">
            <a:extLst>
              <a:ext uri="{28A0092B-C50C-407E-A947-70E740481C1C}">
                <a14:useLocalDpi xmlns:a14="http://schemas.microsoft.com/office/drawing/2010/main" val="0"/>
              </a:ext>
            </a:extLst>
          </a:blip>
          <a:srcRect l="35577" t="2725" r="38782" b="64102"/>
          <a:stretch>
            <a:fillRect/>
          </a:stretch>
        </p:blipFill>
        <p:spPr bwMode="auto">
          <a:xfrm>
            <a:off x="4891690" y="1456821"/>
            <a:ext cx="2235611" cy="2873420"/>
          </a:xfrm>
          <a:prstGeom prst="rect">
            <a:avLst/>
          </a:prstGeom>
          <a:noFill/>
          <a:ln>
            <a:noFill/>
          </a:ln>
          <a:effectLst>
            <a:outerShdw blurRad="190500" algn="ctr" rotWithShape="0">
              <a:schemeClr val="tx1">
                <a:alpha val="70000"/>
              </a:schemeClr>
            </a:outerShdw>
          </a:effectLst>
          <a:extLst>
            <a:ext uri="{53640926-AAD7-44D8-BBD7-CCE9431645EC}">
              <a14:shadowObscured xmlns:a14="http://schemas.microsoft.com/office/drawing/2010/main"/>
            </a:ext>
          </a:extLst>
        </p:spPr>
      </p:pic>
      <p:pic>
        <p:nvPicPr>
          <p:cNvPr id="13" name="Picture 12" descr="cid:ccf15231-c535-4a88-b10a-61e36dae1381@namprd04.prod.outlook.com">
            <a:extLst>
              <a:ext uri="{FF2B5EF4-FFF2-40B4-BE49-F238E27FC236}">
                <a16:creationId xmlns:a16="http://schemas.microsoft.com/office/drawing/2014/main" id="{FE248239-BB2B-404D-9C45-7DB83CC05F3F}"/>
              </a:ext>
            </a:extLst>
          </p:cNvPr>
          <p:cNvPicPr/>
          <p:nvPr/>
        </p:nvPicPr>
        <p:blipFill rotWithShape="1">
          <a:blip r:embed="rId7" r:link="rId8" cstate="print">
            <a:extLst>
              <a:ext uri="{28A0092B-C50C-407E-A947-70E740481C1C}">
                <a14:useLocalDpi xmlns:a14="http://schemas.microsoft.com/office/drawing/2010/main" val="0"/>
              </a:ext>
            </a:extLst>
          </a:blip>
          <a:srcRect l="24199" t="4327" b="15475"/>
          <a:stretch>
            <a:fillRect/>
          </a:stretch>
        </p:blipFill>
        <p:spPr bwMode="auto">
          <a:xfrm>
            <a:off x="8429301" y="1456821"/>
            <a:ext cx="2085381" cy="2941801"/>
          </a:xfrm>
          <a:prstGeom prst="rect">
            <a:avLst/>
          </a:prstGeom>
          <a:noFill/>
          <a:ln>
            <a:noFill/>
          </a:ln>
          <a:effectLst>
            <a:outerShdw blurRad="190500" algn="ctr" rotWithShape="0">
              <a:schemeClr val="tx1">
                <a:alpha val="70000"/>
              </a:scheme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7FD49616-8F4F-48B2-8AA6-5F6200B832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82689" y="1814277"/>
            <a:ext cx="2859649" cy="2144737"/>
          </a:xfrm>
          <a:prstGeom prst="rect">
            <a:avLst/>
          </a:prstGeom>
          <a:effectLst>
            <a:outerShdw blurRad="190500" algn="ctr" rotWithShape="0">
              <a:schemeClr val="tx1">
                <a:alpha val="70000"/>
              </a:schemeClr>
            </a:outerShdw>
          </a:effectLst>
        </p:spPr>
      </p:pic>
    </p:spTree>
    <p:extLst>
      <p:ext uri="{BB962C8B-B14F-4D97-AF65-F5344CB8AC3E}">
        <p14:creationId xmlns:p14="http://schemas.microsoft.com/office/powerpoint/2010/main" val="245569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65047A-503C-0146-B53F-A7037C2C15BB}"/>
              </a:ext>
            </a:extLst>
          </p:cNvPr>
          <p:cNvSpPr>
            <a:spLocks noGrp="1"/>
          </p:cNvSpPr>
          <p:nvPr>
            <p:ph type="ctrTitle"/>
          </p:nvPr>
        </p:nvSpPr>
        <p:spPr/>
        <p:txBody>
          <a:bodyPr/>
          <a:lstStyle/>
          <a:p>
            <a:r>
              <a:rPr lang="en-US" dirty="0"/>
              <a:t>Reminder about E-Prescribing</a:t>
            </a:r>
          </a:p>
        </p:txBody>
      </p:sp>
      <p:sp>
        <p:nvSpPr>
          <p:cNvPr id="5" name="Subtitle 4">
            <a:extLst>
              <a:ext uri="{FF2B5EF4-FFF2-40B4-BE49-F238E27FC236}">
                <a16:creationId xmlns:a16="http://schemas.microsoft.com/office/drawing/2014/main" id="{CDBAA377-40DE-AD49-80B2-2ED242548F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77694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30D38F-5220-484D-8A28-94D115A42B58}"/>
              </a:ext>
            </a:extLst>
          </p:cNvPr>
          <p:cNvPicPr>
            <a:picLocks noChangeAspect="1"/>
          </p:cNvPicPr>
          <p:nvPr/>
        </p:nvPicPr>
        <p:blipFill>
          <a:blip r:embed="rId2"/>
          <a:stretch>
            <a:fillRect/>
          </a:stretch>
        </p:blipFill>
        <p:spPr>
          <a:xfrm>
            <a:off x="4874602" y="1496992"/>
            <a:ext cx="3637575" cy="4850099"/>
          </a:xfrm>
          <a:prstGeom prst="rect">
            <a:avLst/>
          </a:prstGeom>
        </p:spPr>
      </p:pic>
      <p:pic>
        <p:nvPicPr>
          <p:cNvPr id="11" name="Picture 10">
            <a:extLst>
              <a:ext uri="{FF2B5EF4-FFF2-40B4-BE49-F238E27FC236}">
                <a16:creationId xmlns:a16="http://schemas.microsoft.com/office/drawing/2014/main" id="{0550E6CC-DBFD-4746-9EBB-BEA32EAAC2F0}"/>
              </a:ext>
            </a:extLst>
          </p:cNvPr>
          <p:cNvPicPr>
            <a:picLocks noChangeAspect="1"/>
          </p:cNvPicPr>
          <p:nvPr/>
        </p:nvPicPr>
        <p:blipFill>
          <a:blip r:embed="rId3"/>
          <a:stretch>
            <a:fillRect/>
          </a:stretch>
        </p:blipFill>
        <p:spPr>
          <a:xfrm>
            <a:off x="1437108" y="3626736"/>
            <a:ext cx="3437493" cy="3231265"/>
          </a:xfrm>
          <a:prstGeom prst="rect">
            <a:avLst/>
          </a:prstGeom>
        </p:spPr>
      </p:pic>
      <p:pic>
        <p:nvPicPr>
          <p:cNvPr id="7" name="Picture 6">
            <a:extLst>
              <a:ext uri="{FF2B5EF4-FFF2-40B4-BE49-F238E27FC236}">
                <a16:creationId xmlns:a16="http://schemas.microsoft.com/office/drawing/2014/main" id="{3B1E34DF-F356-D349-9EFC-DE8884523D58}"/>
              </a:ext>
            </a:extLst>
          </p:cNvPr>
          <p:cNvPicPr>
            <a:picLocks noChangeAspect="1"/>
          </p:cNvPicPr>
          <p:nvPr/>
        </p:nvPicPr>
        <p:blipFill>
          <a:blip r:embed="rId4"/>
          <a:stretch>
            <a:fillRect/>
          </a:stretch>
        </p:blipFill>
        <p:spPr>
          <a:xfrm>
            <a:off x="118226" y="1111170"/>
            <a:ext cx="3061620" cy="2515565"/>
          </a:xfrm>
          <a:prstGeom prst="rect">
            <a:avLst/>
          </a:prstGeom>
        </p:spPr>
      </p:pic>
      <p:sp>
        <p:nvSpPr>
          <p:cNvPr id="2" name="Title 1">
            <a:extLst>
              <a:ext uri="{FF2B5EF4-FFF2-40B4-BE49-F238E27FC236}">
                <a16:creationId xmlns:a16="http://schemas.microsoft.com/office/drawing/2014/main" id="{EAFEBAFF-2EDF-3B4D-AE28-758A76DEBA17}"/>
              </a:ext>
            </a:extLst>
          </p:cNvPr>
          <p:cNvSpPr>
            <a:spLocks noGrp="1"/>
          </p:cNvSpPr>
          <p:nvPr>
            <p:ph type="title"/>
          </p:nvPr>
        </p:nvSpPr>
        <p:spPr/>
        <p:txBody>
          <a:bodyPr/>
          <a:lstStyle/>
          <a:p>
            <a:r>
              <a:rPr lang="en-US" dirty="0"/>
              <a:t>Operation Ample Strike, RAF Fairford, Sept, 2018</a:t>
            </a:r>
          </a:p>
        </p:txBody>
      </p:sp>
      <p:pic>
        <p:nvPicPr>
          <p:cNvPr id="5" name="Content Placeholder 4">
            <a:extLst>
              <a:ext uri="{FF2B5EF4-FFF2-40B4-BE49-F238E27FC236}">
                <a16:creationId xmlns:a16="http://schemas.microsoft.com/office/drawing/2014/main" id="{7D8F17CB-946A-B64C-AB21-03EB43E50492}"/>
              </a:ext>
            </a:extLst>
          </p:cNvPr>
          <p:cNvPicPr>
            <a:picLocks noGrp="1" noChangeAspect="1"/>
          </p:cNvPicPr>
          <p:nvPr>
            <p:ph idx="1"/>
          </p:nvPr>
        </p:nvPicPr>
        <p:blipFill>
          <a:blip r:embed="rId5"/>
          <a:stretch>
            <a:fillRect/>
          </a:stretch>
        </p:blipFill>
        <p:spPr>
          <a:xfrm>
            <a:off x="8512176" y="1111170"/>
            <a:ext cx="3679824" cy="4906433"/>
          </a:xfrm>
        </p:spPr>
      </p:pic>
    </p:spTree>
    <p:extLst>
      <p:ext uri="{BB962C8B-B14F-4D97-AF65-F5344CB8AC3E}">
        <p14:creationId xmlns:p14="http://schemas.microsoft.com/office/powerpoint/2010/main" val="2077800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e-Prescribing of Controlled Substances (EPCS)</a:t>
            </a:r>
          </a:p>
        </p:txBody>
      </p:sp>
      <p:sp>
        <p:nvSpPr>
          <p:cNvPr id="3" name="Content Placeholder 2"/>
          <p:cNvSpPr>
            <a:spLocks noGrp="1"/>
          </p:cNvSpPr>
          <p:nvPr>
            <p:ph idx="1"/>
          </p:nvPr>
        </p:nvSpPr>
        <p:spPr/>
        <p:txBody>
          <a:bodyPr>
            <a:normAutofit fontScale="92500" lnSpcReduction="20000"/>
          </a:bodyPr>
          <a:lstStyle/>
          <a:p>
            <a:r>
              <a:rPr lang="en-US" dirty="0">
                <a:solidFill>
                  <a:schemeClr val="tx2">
                    <a:lumMod val="50000"/>
                  </a:schemeClr>
                </a:solidFill>
              </a:rPr>
              <a:t>State of Texas </a:t>
            </a:r>
            <a:r>
              <a:rPr lang="en-US" b="1" u="sng" dirty="0">
                <a:solidFill>
                  <a:schemeClr val="tx2">
                    <a:lumMod val="50000"/>
                  </a:schemeClr>
                </a:solidFill>
              </a:rPr>
              <a:t>requirement</a:t>
            </a:r>
            <a:r>
              <a:rPr lang="en-US" dirty="0">
                <a:solidFill>
                  <a:schemeClr val="tx2">
                    <a:lumMod val="50000"/>
                  </a:schemeClr>
                </a:solidFill>
              </a:rPr>
              <a:t> to use EPCS for </a:t>
            </a:r>
            <a:r>
              <a:rPr lang="en-US" b="1" u="sng" dirty="0">
                <a:solidFill>
                  <a:schemeClr val="tx2">
                    <a:lumMod val="50000"/>
                  </a:schemeClr>
                </a:solidFill>
              </a:rPr>
              <a:t>all</a:t>
            </a:r>
            <a:r>
              <a:rPr lang="en-US" dirty="0">
                <a:solidFill>
                  <a:schemeClr val="tx2">
                    <a:lumMod val="50000"/>
                  </a:schemeClr>
                </a:solidFill>
              </a:rPr>
              <a:t> DEA Scheduled drugs (II-V, controlled substances) beginning </a:t>
            </a:r>
            <a:r>
              <a:rPr lang="en-US" b="1" u="sng" dirty="0">
                <a:solidFill>
                  <a:schemeClr val="tx2">
                    <a:lumMod val="50000"/>
                  </a:schemeClr>
                </a:solidFill>
              </a:rPr>
              <a:t>January 1</a:t>
            </a:r>
            <a:r>
              <a:rPr lang="en-US" b="1" u="sng" baseline="30000" dirty="0">
                <a:solidFill>
                  <a:schemeClr val="tx2">
                    <a:lumMod val="50000"/>
                  </a:schemeClr>
                </a:solidFill>
              </a:rPr>
              <a:t>st</a:t>
            </a:r>
            <a:r>
              <a:rPr lang="en-US" b="1" u="sng" dirty="0">
                <a:solidFill>
                  <a:schemeClr val="tx2">
                    <a:lumMod val="50000"/>
                  </a:schemeClr>
                </a:solidFill>
              </a:rPr>
              <a:t>, 2021</a:t>
            </a:r>
          </a:p>
          <a:p>
            <a:pPr lvl="1"/>
            <a:r>
              <a:rPr lang="en-US" dirty="0">
                <a:solidFill>
                  <a:schemeClr val="tx2">
                    <a:lumMod val="50000"/>
                  </a:schemeClr>
                </a:solidFill>
              </a:rPr>
              <a:t>Outpatient pharmacies will </a:t>
            </a:r>
            <a:r>
              <a:rPr lang="en-US" b="1" dirty="0">
                <a:solidFill>
                  <a:schemeClr val="tx2">
                    <a:lumMod val="50000"/>
                  </a:schemeClr>
                </a:solidFill>
              </a:rPr>
              <a:t>no longer accept </a:t>
            </a:r>
            <a:r>
              <a:rPr lang="en-US" dirty="0">
                <a:solidFill>
                  <a:schemeClr val="tx2">
                    <a:lumMod val="50000"/>
                  </a:schemeClr>
                </a:solidFill>
              </a:rPr>
              <a:t>written prescriptions for controlled substances starting on 1/1/21</a:t>
            </a:r>
          </a:p>
          <a:p>
            <a:pPr marL="0" indent="0">
              <a:buNone/>
            </a:pPr>
            <a:endParaRPr lang="en-US" b="1" u="sng" dirty="0">
              <a:solidFill>
                <a:schemeClr val="tx2">
                  <a:lumMod val="50000"/>
                </a:schemeClr>
              </a:solidFill>
            </a:endParaRPr>
          </a:p>
          <a:p>
            <a:r>
              <a:rPr lang="en-US" dirty="0">
                <a:solidFill>
                  <a:schemeClr val="tx2">
                    <a:lumMod val="50000"/>
                  </a:schemeClr>
                </a:solidFill>
              </a:rPr>
              <a:t> Meditech allows EPCS via Dr. First</a:t>
            </a:r>
          </a:p>
          <a:p>
            <a:pPr lvl="1"/>
            <a:r>
              <a:rPr lang="en-US" dirty="0">
                <a:solidFill>
                  <a:schemeClr val="tx2">
                    <a:lumMod val="50000"/>
                  </a:schemeClr>
                </a:solidFill>
              </a:rPr>
              <a:t>You must be enrolled in DrFirst to use EPCS</a:t>
            </a:r>
          </a:p>
          <a:p>
            <a:pPr lvl="1"/>
            <a:r>
              <a:rPr lang="en-US" dirty="0">
                <a:solidFill>
                  <a:schemeClr val="tx2">
                    <a:lumMod val="50000"/>
                  </a:schemeClr>
                </a:solidFill>
              </a:rPr>
              <a:t>To enroll in DrFirst contact Clinical Informatics at </a:t>
            </a:r>
            <a:r>
              <a:rPr lang="en-US" b="1" dirty="0">
                <a:solidFill>
                  <a:schemeClr val="tx2">
                    <a:lumMod val="50000"/>
                  </a:schemeClr>
                </a:solidFill>
              </a:rPr>
              <a:t>806-725-4189</a:t>
            </a:r>
          </a:p>
          <a:p>
            <a:pPr lvl="1"/>
            <a:endParaRPr lang="en-US" b="1" dirty="0">
              <a:solidFill>
                <a:schemeClr val="tx2">
                  <a:lumMod val="50000"/>
                </a:schemeClr>
              </a:solidFill>
            </a:endParaRPr>
          </a:p>
          <a:p>
            <a:r>
              <a:rPr lang="en-US" dirty="0">
                <a:solidFill>
                  <a:schemeClr val="tx2">
                    <a:lumMod val="50000"/>
                  </a:schemeClr>
                </a:solidFill>
              </a:rPr>
              <a:t>CMS has delayed their requirement for EPCS until 1/1/22</a:t>
            </a:r>
          </a:p>
          <a:p>
            <a:pPr lvl="1"/>
            <a:r>
              <a:rPr lang="en-US" b="1" dirty="0">
                <a:solidFill>
                  <a:srgbClr val="FF0000"/>
                </a:solidFill>
              </a:rPr>
              <a:t>This does not affect the 1/1/21 Texas State requirement</a:t>
            </a:r>
          </a:p>
        </p:txBody>
      </p:sp>
    </p:spTree>
    <p:extLst>
      <p:ext uri="{BB962C8B-B14F-4D97-AF65-F5344CB8AC3E}">
        <p14:creationId xmlns:p14="http://schemas.microsoft.com/office/powerpoint/2010/main" val="14270982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6539-7811-5A47-A9E8-80BEE3DC4DEA}"/>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F4B633B5-3052-BD4C-B355-59E024BD5142}"/>
              </a:ext>
            </a:extLst>
          </p:cNvPr>
          <p:cNvSpPr>
            <a:spLocks noGrp="1"/>
          </p:cNvSpPr>
          <p:nvPr>
            <p:ph idx="1"/>
          </p:nvPr>
        </p:nvSpPr>
        <p:spPr/>
        <p:txBody>
          <a:bodyPr/>
          <a:lstStyle/>
          <a:p>
            <a:r>
              <a:rPr lang="en-US" dirty="0"/>
              <a:t>You must be enrolled via Dr. First</a:t>
            </a:r>
          </a:p>
          <a:p>
            <a:r>
              <a:rPr lang="en-US" dirty="0"/>
              <a:t>Waiting until December will be hazardous </a:t>
            </a:r>
          </a:p>
          <a:p>
            <a:pPr marL="457200" lvl="1" indent="0">
              <a:buNone/>
            </a:pPr>
            <a:r>
              <a:rPr lang="en-US" i="1" dirty="0"/>
              <a:t>The CI department will be implementing EPIC at Grace Short Stay Surgical Hospital AND at Hospice of Lubbock during that time and will </a:t>
            </a:r>
            <a:r>
              <a:rPr lang="en-US" b="1" i="1" dirty="0">
                <a:solidFill>
                  <a:srgbClr val="FF0000"/>
                </a:solidFill>
                <a:effectLst>
                  <a:outerShdw blurRad="50800" dist="38100" dir="2700000" algn="tl" rotWithShape="0">
                    <a:prstClr val="black">
                      <a:alpha val="40000"/>
                    </a:prstClr>
                  </a:outerShdw>
                </a:effectLst>
              </a:rPr>
              <a:t>NOT</a:t>
            </a:r>
            <a:r>
              <a:rPr lang="en-US" i="1" dirty="0"/>
              <a:t> likely have personnel to help enroll you with Dr. First in the last three weeks of December.</a:t>
            </a:r>
          </a:p>
        </p:txBody>
      </p:sp>
      <p:sp>
        <p:nvSpPr>
          <p:cNvPr id="4" name="TextBox 3">
            <a:extLst>
              <a:ext uri="{FF2B5EF4-FFF2-40B4-BE49-F238E27FC236}">
                <a16:creationId xmlns:a16="http://schemas.microsoft.com/office/drawing/2014/main" id="{5C2E18F5-A67B-3244-9CF0-230C45BE7341}"/>
              </a:ext>
            </a:extLst>
          </p:cNvPr>
          <p:cNvSpPr txBox="1"/>
          <p:nvPr/>
        </p:nvSpPr>
        <p:spPr>
          <a:xfrm>
            <a:off x="1270000" y="4800600"/>
            <a:ext cx="9478749" cy="523220"/>
          </a:xfrm>
          <a:prstGeom prst="rect">
            <a:avLst/>
          </a:prstGeom>
          <a:solidFill>
            <a:schemeClr val="accent2"/>
          </a:solidFill>
        </p:spPr>
        <p:txBody>
          <a:bodyPr wrap="none" rtlCol="0">
            <a:spAutoFit/>
          </a:bodyPr>
          <a:lstStyle/>
          <a:p>
            <a:r>
              <a:rPr lang="en-US" sz="2800" dirty="0">
                <a:solidFill>
                  <a:schemeClr val="bg1"/>
                </a:solidFill>
              </a:rPr>
              <a:t>To enroll in Dr. First contact Clinical Informatics at </a:t>
            </a:r>
            <a:r>
              <a:rPr lang="en-US" sz="2800" b="1" dirty="0">
                <a:solidFill>
                  <a:schemeClr val="bg1"/>
                </a:solidFill>
              </a:rPr>
              <a:t>806-725-4189</a:t>
            </a:r>
          </a:p>
        </p:txBody>
      </p:sp>
    </p:spTree>
    <p:extLst>
      <p:ext uri="{BB962C8B-B14F-4D97-AF65-F5344CB8AC3E}">
        <p14:creationId xmlns:p14="http://schemas.microsoft.com/office/powerpoint/2010/main" val="972105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weeks; 160 Airmen</a:t>
            </a:r>
          </a:p>
        </p:txBody>
      </p:sp>
      <p:pic>
        <p:nvPicPr>
          <p:cNvPr id="15" name="Content Placeholder 14">
            <a:extLst>
              <a:ext uri="{FF2B5EF4-FFF2-40B4-BE49-F238E27FC236}">
                <a16:creationId xmlns:a16="http://schemas.microsoft.com/office/drawing/2014/main" id="{683F3C74-57E1-7C45-A157-C84C468573D8}"/>
              </a:ext>
            </a:extLst>
          </p:cNvPr>
          <p:cNvPicPr>
            <a:picLocks noGrp="1" noChangeAspect="1"/>
          </p:cNvPicPr>
          <p:nvPr>
            <p:ph idx="1"/>
          </p:nvPr>
        </p:nvPicPr>
        <p:blipFill>
          <a:blip r:embed="rId2"/>
          <a:stretch>
            <a:fillRect/>
          </a:stretch>
        </p:blipFill>
        <p:spPr>
          <a:xfrm>
            <a:off x="6096001" y="1"/>
            <a:ext cx="5827977" cy="3885319"/>
          </a:xfrm>
        </p:spPr>
      </p:pic>
      <p:pic>
        <p:nvPicPr>
          <p:cNvPr id="23" name="Picture 22">
            <a:extLst>
              <a:ext uri="{FF2B5EF4-FFF2-40B4-BE49-F238E27FC236}">
                <a16:creationId xmlns:a16="http://schemas.microsoft.com/office/drawing/2014/main" id="{219F347B-ABF1-294B-AD59-00F1C90E448B}"/>
              </a:ext>
            </a:extLst>
          </p:cNvPr>
          <p:cNvPicPr>
            <a:picLocks noChangeAspect="1"/>
          </p:cNvPicPr>
          <p:nvPr/>
        </p:nvPicPr>
        <p:blipFill>
          <a:blip r:embed="rId3"/>
          <a:stretch>
            <a:fillRect/>
          </a:stretch>
        </p:blipFill>
        <p:spPr>
          <a:xfrm>
            <a:off x="7731888" y="3885320"/>
            <a:ext cx="4460112" cy="2972681"/>
          </a:xfrm>
          <a:prstGeom prst="rect">
            <a:avLst/>
          </a:prstGeom>
        </p:spPr>
      </p:pic>
      <p:pic>
        <p:nvPicPr>
          <p:cNvPr id="25" name="Picture 24">
            <a:extLst>
              <a:ext uri="{FF2B5EF4-FFF2-40B4-BE49-F238E27FC236}">
                <a16:creationId xmlns:a16="http://schemas.microsoft.com/office/drawing/2014/main" id="{7FEA15D2-C565-984C-A6D3-EFF2ACCD0F11}"/>
              </a:ext>
            </a:extLst>
          </p:cNvPr>
          <p:cNvPicPr>
            <a:picLocks noChangeAspect="1"/>
          </p:cNvPicPr>
          <p:nvPr/>
        </p:nvPicPr>
        <p:blipFill>
          <a:blip r:embed="rId4"/>
          <a:stretch>
            <a:fillRect/>
          </a:stretch>
        </p:blipFill>
        <p:spPr>
          <a:xfrm>
            <a:off x="112265" y="880872"/>
            <a:ext cx="5191055" cy="3459781"/>
          </a:xfrm>
          <a:prstGeom prst="rect">
            <a:avLst/>
          </a:prstGeom>
        </p:spPr>
      </p:pic>
      <p:pic>
        <p:nvPicPr>
          <p:cNvPr id="6" name="Picture 5">
            <a:extLst>
              <a:ext uri="{FF2B5EF4-FFF2-40B4-BE49-F238E27FC236}">
                <a16:creationId xmlns:a16="http://schemas.microsoft.com/office/drawing/2014/main" id="{1D5A2193-7643-8240-A3E1-49D6198709D2}"/>
              </a:ext>
            </a:extLst>
          </p:cNvPr>
          <p:cNvPicPr>
            <a:picLocks noChangeAspect="1"/>
          </p:cNvPicPr>
          <p:nvPr/>
        </p:nvPicPr>
        <p:blipFill>
          <a:blip r:embed="rId5"/>
          <a:stretch>
            <a:fillRect/>
          </a:stretch>
        </p:blipFill>
        <p:spPr>
          <a:xfrm>
            <a:off x="1665354" y="3646937"/>
            <a:ext cx="5724957" cy="3283288"/>
          </a:xfrm>
          <a:prstGeom prst="rect">
            <a:avLst/>
          </a:prstGeom>
        </p:spPr>
      </p:pic>
    </p:spTree>
    <p:extLst>
      <p:ext uri="{BB962C8B-B14F-4D97-AF65-F5344CB8AC3E}">
        <p14:creationId xmlns:p14="http://schemas.microsoft.com/office/powerpoint/2010/main" val="34034614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00.xml><?xml version="1.0" encoding="utf-8"?>
<p:tagLst xmlns:a="http://schemas.openxmlformats.org/drawingml/2006/main" xmlns:r="http://schemas.openxmlformats.org/officeDocument/2006/relationships" xmlns:p="http://schemas.openxmlformats.org/presentationml/2006/main">
  <p:tag name="AS_UNIQUEID" val="86"/>
</p:tagLst>
</file>

<file path=ppt/tags/tag101.xml><?xml version="1.0" encoding="utf-8"?>
<p:tagLst xmlns:a="http://schemas.openxmlformats.org/drawingml/2006/main" xmlns:r="http://schemas.openxmlformats.org/officeDocument/2006/relationships" xmlns:p="http://schemas.openxmlformats.org/presentationml/2006/main">
  <p:tag name="AS_UNIQUEID" val="88"/>
</p:tagLst>
</file>

<file path=ppt/tags/tag102.xml><?xml version="1.0" encoding="utf-8"?>
<p:tagLst xmlns:a="http://schemas.openxmlformats.org/drawingml/2006/main" xmlns:r="http://schemas.openxmlformats.org/officeDocument/2006/relationships" xmlns:p="http://schemas.openxmlformats.org/presentationml/2006/main">
  <p:tag name="AS_UNIQUEID" val="89"/>
</p:tagLst>
</file>

<file path=ppt/tags/tag103.xml><?xml version="1.0" encoding="utf-8"?>
<p:tagLst xmlns:a="http://schemas.openxmlformats.org/drawingml/2006/main" xmlns:r="http://schemas.openxmlformats.org/officeDocument/2006/relationships" xmlns:p="http://schemas.openxmlformats.org/presentationml/2006/main">
  <p:tag name="AS_UNIQUEID" val="90"/>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ags/tag97.xml><?xml version="1.0" encoding="utf-8"?>
<p:tagLst xmlns:a="http://schemas.openxmlformats.org/drawingml/2006/main" xmlns:r="http://schemas.openxmlformats.org/officeDocument/2006/relationships" xmlns:p="http://schemas.openxmlformats.org/presentationml/2006/main">
  <p:tag name="AS_UNIQUEID" val="80"/>
</p:tagLst>
</file>

<file path=ppt/tags/tag98.xml><?xml version="1.0" encoding="utf-8"?>
<p:tagLst xmlns:a="http://schemas.openxmlformats.org/drawingml/2006/main" xmlns:r="http://schemas.openxmlformats.org/officeDocument/2006/relationships" xmlns:p="http://schemas.openxmlformats.org/presentationml/2006/main">
  <p:tag name="AS_UNIQUEID" val="83"/>
</p:tagLst>
</file>

<file path=ppt/tags/tag99.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21129</TotalTime>
  <Words>4039</Words>
  <Application>Microsoft Macintosh PowerPoint</Application>
  <PresentationFormat>Widescreen</PresentationFormat>
  <Paragraphs>803</Paragraphs>
  <Slides>83</Slides>
  <Notes>21</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83</vt:i4>
      </vt:variant>
    </vt:vector>
  </HeadingPairs>
  <TitlesOfParts>
    <vt:vector size="104" baseType="lpstr">
      <vt:lpstr>Arial</vt:lpstr>
      <vt:lpstr>Arial Narrow</vt:lpstr>
      <vt:lpstr>Baskerville Old Face</vt:lpstr>
      <vt:lpstr>Calibri</vt:lpstr>
      <vt:lpstr>Calibri Light</vt:lpstr>
      <vt:lpstr>Georgia</vt:lpstr>
      <vt:lpstr>Helvetica</vt:lpstr>
      <vt:lpstr>Helvetica Neue Medium</vt:lpstr>
      <vt:lpstr>Merriweather</vt:lpstr>
      <vt:lpstr>Segoe UI</vt:lpstr>
      <vt:lpstr>Wingdings</vt:lpstr>
      <vt:lpstr>Covenant Health</vt:lpstr>
      <vt:lpstr>Custom Design</vt:lpstr>
      <vt:lpstr>1_Covenant Health</vt:lpstr>
      <vt:lpstr>3349UU_CF</vt:lpstr>
      <vt:lpstr>2_Covenant Health</vt:lpstr>
      <vt:lpstr>3_Covenant Health</vt:lpstr>
      <vt:lpstr>1_Custom Design</vt:lpstr>
      <vt:lpstr>Office Theme</vt:lpstr>
      <vt:lpstr>2_Office Theme</vt:lpstr>
      <vt:lpstr>think-cell Slide</vt:lpstr>
      <vt:lpstr>Covenant Health Presents    Critical Communications: A Weekly Physician Update  October 9, 2020</vt:lpstr>
      <vt:lpstr>PowerPoint Presentation</vt:lpstr>
      <vt:lpstr>Disclosures of Commercial Interest</vt:lpstr>
      <vt:lpstr>Disclosures</vt:lpstr>
      <vt:lpstr>CME Credit was only approved for the Live Teams meeting</vt:lpstr>
      <vt:lpstr>Reflection &amp; Safety Story</vt:lpstr>
      <vt:lpstr>PowerPoint Presentation</vt:lpstr>
      <vt:lpstr>Operation Ample Strike, RAF Fairford, Sept, 2018</vt:lpstr>
      <vt:lpstr>3 weeks; 160 Airmen</vt:lpstr>
      <vt:lpstr>The B-52, aka. “The BUFF”</vt:lpstr>
      <vt:lpstr>Airman “Jessica” </vt:lpstr>
      <vt:lpstr>Fairford Hospital &amp; Great Western Hospital, Swindon</vt:lpstr>
      <vt:lpstr>Not the care we are used to</vt:lpstr>
      <vt:lpstr>The next day…</vt:lpstr>
      <vt:lpstr>After Action Report</vt:lpstr>
      <vt:lpstr>Lessons Learned</vt:lpstr>
      <vt:lpstr>Any questions?</vt:lpstr>
      <vt:lpstr>Current Regional Covid-19 Census</vt:lpstr>
      <vt:lpstr>Regional</vt:lpstr>
      <vt:lpstr>STATE</vt:lpstr>
      <vt:lpstr>PowerPoint Presentation</vt:lpstr>
      <vt:lpstr>PowerPoint Presentation</vt:lpstr>
      <vt:lpstr>PowerPoint Presentation</vt:lpstr>
      <vt:lpstr>PowerPoint Presentation</vt:lpstr>
      <vt:lpstr>PUI/Confirmed cases-hospitalized</vt:lpstr>
      <vt:lpstr>PUI/Confirmed  cases-hospitalized</vt:lpstr>
      <vt:lpstr>HOT SPOTS</vt:lpstr>
      <vt:lpstr>Surge Plan</vt:lpstr>
      <vt:lpstr>CENSUS</vt:lpstr>
      <vt:lpstr>COVID+ HOSPITALIZATIONS BY TSA ID</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Caregivers</vt:lpstr>
      <vt:lpstr>CENSUS</vt:lpstr>
      <vt:lpstr>COVID HOSPITALIZATIONS BY TSA </vt:lpstr>
      <vt:lpstr>PowerPoint Presentation</vt:lpstr>
      <vt:lpstr>PowerPoint Presentation</vt:lpstr>
      <vt:lpstr>PowerPoint Presentation</vt:lpstr>
      <vt:lpstr>Covid-19 Testing</vt:lpstr>
      <vt:lpstr>TESTING</vt:lpstr>
      <vt:lpstr>TESTING</vt:lpstr>
      <vt:lpstr>TESTING</vt:lpstr>
      <vt:lpstr>PowerPoint Presentation</vt:lpstr>
      <vt:lpstr>Pharmacy Update</vt:lpstr>
      <vt:lpstr>CHS Remdesivir Inventory</vt:lpstr>
      <vt:lpstr>Corticosteroids</vt:lpstr>
      <vt:lpstr>NIH Guidelines</vt:lpstr>
      <vt:lpstr>Observational Data, China</vt:lpstr>
      <vt:lpstr>Observational Data, Other</vt:lpstr>
      <vt:lpstr>Observational Data</vt:lpstr>
      <vt:lpstr>RECOVERY Trial</vt:lpstr>
      <vt:lpstr>RECOVERY Trial</vt:lpstr>
      <vt:lpstr>RECOVERY Trial</vt:lpstr>
      <vt:lpstr>PowerPoint Presentation</vt:lpstr>
      <vt:lpstr>Inhaled Corticosteroids</vt:lpstr>
      <vt:lpstr>Take Away</vt:lpstr>
      <vt:lpstr>Communications Update</vt:lpstr>
      <vt:lpstr>SIGNAGE – patient and visitors</vt:lpstr>
      <vt:lpstr>Critical Inventory</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Governmental Affairs</vt:lpstr>
      <vt:lpstr>Hospital Capacity - Governor’s Exec order</vt:lpstr>
      <vt:lpstr>PowerPoint Presentation</vt:lpstr>
      <vt:lpstr>Recognition of Great Nurses on the South Plains</vt:lpstr>
      <vt:lpstr> </vt:lpstr>
      <vt:lpstr> </vt:lpstr>
      <vt:lpstr>Reminder about E-Prescribing</vt:lpstr>
      <vt:lpstr>e-Prescribing of Controlled Substances (EPCS)</vt:lpstr>
      <vt:lpstr>Remember</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535</cp:revision>
  <cp:lastPrinted>2020-04-06T20:21:57Z</cp:lastPrinted>
  <dcterms:created xsi:type="dcterms:W3CDTF">2020-04-06T15:45:06Z</dcterms:created>
  <dcterms:modified xsi:type="dcterms:W3CDTF">2020-10-09T16:07:08Z</dcterms:modified>
</cp:coreProperties>
</file>