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1" r:id="rId3"/>
    <p:sldMasterId id="2147483683" r:id="rId4"/>
    <p:sldMasterId id="2147483729" r:id="rId5"/>
    <p:sldMasterId id="2147483738" r:id="rId6"/>
    <p:sldMasterId id="2147483774" r:id="rId7"/>
    <p:sldMasterId id="2147483845" r:id="rId8"/>
  </p:sldMasterIdLst>
  <p:notesMasterIdLst>
    <p:notesMasterId r:id="rId77"/>
  </p:notesMasterIdLst>
  <p:sldIdLst>
    <p:sldId id="256" r:id="rId9"/>
    <p:sldId id="257" r:id="rId10"/>
    <p:sldId id="266" r:id="rId11"/>
    <p:sldId id="260" r:id="rId12"/>
    <p:sldId id="263" r:id="rId13"/>
    <p:sldId id="5709" r:id="rId14"/>
    <p:sldId id="1792" r:id="rId15"/>
    <p:sldId id="1041" r:id="rId16"/>
    <p:sldId id="506" r:id="rId17"/>
    <p:sldId id="779" r:id="rId18"/>
    <p:sldId id="10949" r:id="rId19"/>
    <p:sldId id="296" r:id="rId20"/>
    <p:sldId id="487" r:id="rId21"/>
    <p:sldId id="10872" r:id="rId22"/>
    <p:sldId id="10789" r:id="rId23"/>
    <p:sldId id="972" r:id="rId24"/>
    <p:sldId id="10910" r:id="rId25"/>
    <p:sldId id="10940" r:id="rId26"/>
    <p:sldId id="10941" r:id="rId27"/>
    <p:sldId id="264" r:id="rId28"/>
    <p:sldId id="366" r:id="rId29"/>
    <p:sldId id="1728" r:id="rId30"/>
    <p:sldId id="1729" r:id="rId31"/>
    <p:sldId id="270" r:id="rId32"/>
    <p:sldId id="787" r:id="rId33"/>
    <p:sldId id="262" r:id="rId34"/>
    <p:sldId id="10943" r:id="rId35"/>
    <p:sldId id="10936" r:id="rId36"/>
    <p:sldId id="1038" r:id="rId37"/>
    <p:sldId id="10859" r:id="rId38"/>
    <p:sldId id="10926" r:id="rId39"/>
    <p:sldId id="868" r:id="rId40"/>
    <p:sldId id="10950" r:id="rId41"/>
    <p:sldId id="10942" r:id="rId42"/>
    <p:sldId id="1897" r:id="rId43"/>
    <p:sldId id="5701" r:id="rId44"/>
    <p:sldId id="1910" r:id="rId45"/>
    <p:sldId id="5703" r:id="rId46"/>
    <p:sldId id="5704" r:id="rId47"/>
    <p:sldId id="5706" r:id="rId48"/>
    <p:sldId id="5705" r:id="rId49"/>
    <p:sldId id="1907" r:id="rId50"/>
    <p:sldId id="1908" r:id="rId51"/>
    <p:sldId id="5708" r:id="rId52"/>
    <p:sldId id="5702" r:id="rId53"/>
    <p:sldId id="1911" r:id="rId54"/>
    <p:sldId id="5697" r:id="rId55"/>
    <p:sldId id="5698" r:id="rId56"/>
    <p:sldId id="5699" r:id="rId57"/>
    <p:sldId id="10947" r:id="rId58"/>
    <p:sldId id="261" r:id="rId59"/>
    <p:sldId id="5691" r:id="rId60"/>
    <p:sldId id="5692" r:id="rId61"/>
    <p:sldId id="5700" r:id="rId62"/>
    <p:sldId id="1912" r:id="rId63"/>
    <p:sldId id="5695" r:id="rId64"/>
    <p:sldId id="10948" r:id="rId65"/>
    <p:sldId id="5696" r:id="rId66"/>
    <p:sldId id="1913" r:id="rId67"/>
    <p:sldId id="409" r:id="rId68"/>
    <p:sldId id="10944" r:id="rId69"/>
    <p:sldId id="10945" r:id="rId70"/>
    <p:sldId id="10946" r:id="rId71"/>
    <p:sldId id="5710" r:id="rId72"/>
    <p:sldId id="5711" r:id="rId73"/>
    <p:sldId id="5712" r:id="rId74"/>
    <p:sldId id="269" r:id="rId75"/>
    <p:sldId id="2123" r:id="rId7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D4D"/>
    <a:srgbClr val="339933"/>
    <a:srgbClr val="000099"/>
    <a:srgbClr val="D01F29"/>
    <a:srgbClr val="E936ED"/>
    <a:srgbClr val="E85C0E"/>
    <a:srgbClr val="D5540D"/>
    <a:srgbClr val="CE510C"/>
    <a:srgbClr val="C04C0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753" autoAdjust="0"/>
    <p:restoredTop sz="95833" autoAdjust="0"/>
  </p:normalViewPr>
  <p:slideViewPr>
    <p:cSldViewPr snapToGrid="0">
      <p:cViewPr varScale="1">
        <p:scale>
          <a:sx n="96" d="100"/>
          <a:sy n="96" d="100"/>
        </p:scale>
        <p:origin x="176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2" d="100"/>
        <a:sy n="122" d="100"/>
      </p:scale>
      <p:origin x="0" y="-5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F05DB2C-8DCE-4461-A4C0-829B572BD36F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DD41161-6CC1-40CF-BFAD-D1410EEE2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58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1F574542-6A91-4884-A673-198038223B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2E6E574E-4302-4E7A-B900-F5390E4AD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2EF6941F-6A48-4F3E-935E-97884526BF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0992A7-AFA6-4059-90D7-58A026B784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764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13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70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65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90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95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54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41161-6CC1-40CF-BFAD-D1410EEE27B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28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Geometric means = means for growth rates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41161-6CC1-40CF-BFAD-D1410EEE27B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1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Pain redness swelling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41161-6CC1-40CF-BFAD-D1410EEE27B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81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Mild no interference w daily activity,</a:t>
            </a:r>
            <a:r>
              <a:rPr lang="en-US" baseline="0" dirty="0"/>
              <a:t> Mod some interference, Severe prevents daily activity, 4 life threatening</a:t>
            </a:r>
          </a:p>
          <a:p>
            <a:r>
              <a:rPr lang="en-US" dirty="0"/>
              <a:t>Younger</a:t>
            </a:r>
            <a:r>
              <a:rPr lang="en-US" baseline="0" dirty="0"/>
              <a:t> more than older group (more immunogenicity)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More common with 2</a:t>
            </a:r>
            <a:r>
              <a:rPr lang="en-US" baseline="30000" dirty="0"/>
              <a:t>nd</a:t>
            </a:r>
            <a:r>
              <a:rPr lang="en-US" dirty="0"/>
              <a:t> dose</a:t>
            </a:r>
          </a:p>
          <a:p>
            <a:r>
              <a:rPr lang="en-US" dirty="0"/>
              <a:t>Similar onset and duration as injection site reactions, within 3</a:t>
            </a:r>
            <a:r>
              <a:rPr lang="en-US" baseline="0" dirty="0"/>
              <a:t> days and duration 2-3 days</a:t>
            </a:r>
            <a:endParaRPr lang="en-US" dirty="0"/>
          </a:p>
          <a:p>
            <a:r>
              <a:rPr lang="en-US" dirty="0"/>
              <a:t>No life</a:t>
            </a:r>
            <a:r>
              <a:rPr lang="en-US" baseline="0" dirty="0"/>
              <a:t> threatening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41161-6CC1-40CF-BFAD-D1410EEE27B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88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AC1FEAA-6834-4322-BCFF-9062A510C0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4AA118C7-3C10-4790-AAAD-A415FE1A44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4C238052-F157-4386-8760-EFED3AB157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900A14-864B-4B61-A6D8-E35507CEEA1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0922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1D91CB0-253A-42D9-A4C7-32011C2172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0A42D9E5-510E-47E0-B0A1-BEB684DA8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E8CCDC4D-F3FA-45D3-B376-A41898F2C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60D4B7-0745-4EB2-800A-61E7F03E01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48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1D91CB0-253A-42D9-A4C7-32011C2172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0A42D9E5-510E-47E0-B0A1-BEB684DA8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E8CCDC4D-F3FA-45D3-B376-A41898F2C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60D4B7-0745-4EB2-800A-61E7F03E01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23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81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90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43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02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26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10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6.png"/><Relationship Id="rId2" Type="http://schemas.openxmlformats.org/officeDocument/2006/relationships/tags" Target="../tags/tag3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39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38.xml"/><Relationship Id="rId1" Type="http://schemas.openxmlformats.org/officeDocument/2006/relationships/vmlDrawing" Target="../drawings/vmlDrawing4.v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9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7.xml"/><Relationship Id="rId1" Type="http://schemas.openxmlformats.org/officeDocument/2006/relationships/vmlDrawing" Target="../drawings/vmlDrawing5.v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image" Target="../media/image9.emf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image" Target="../media/image10.png"/><Relationship Id="rId2" Type="http://schemas.openxmlformats.org/officeDocument/2006/relationships/tags" Target="../tags/tag52.xml"/><Relationship Id="rId1" Type="http://schemas.openxmlformats.org/officeDocument/2006/relationships/vmlDrawing" Target="../drawings/vmlDrawing6.vml"/><Relationship Id="rId6" Type="http://schemas.openxmlformats.org/officeDocument/2006/relationships/tags" Target="../tags/tag56.xml"/><Relationship Id="rId11" Type="http://schemas.openxmlformats.org/officeDocument/2006/relationships/image" Target="../media/image8.emf"/><Relationship Id="rId5" Type="http://schemas.openxmlformats.org/officeDocument/2006/relationships/tags" Target="../tags/tag55.xml"/><Relationship Id="rId10" Type="http://schemas.openxmlformats.org/officeDocument/2006/relationships/oleObject" Target="../embeddings/oleObject6.bin"/><Relationship Id="rId4" Type="http://schemas.openxmlformats.org/officeDocument/2006/relationships/tags" Target="../tags/tag54.xml"/><Relationship Id="rId9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image" Target="../media/image10.png"/><Relationship Id="rId2" Type="http://schemas.openxmlformats.org/officeDocument/2006/relationships/tags" Target="../tags/tag59.xml"/><Relationship Id="rId1" Type="http://schemas.openxmlformats.org/officeDocument/2006/relationships/vmlDrawing" Target="../drawings/vmlDrawing7.vml"/><Relationship Id="rId6" Type="http://schemas.openxmlformats.org/officeDocument/2006/relationships/tags" Target="../tags/tag63.xml"/><Relationship Id="rId11" Type="http://schemas.openxmlformats.org/officeDocument/2006/relationships/image" Target="../media/image8.emf"/><Relationship Id="rId5" Type="http://schemas.openxmlformats.org/officeDocument/2006/relationships/tags" Target="../tags/tag62.xml"/><Relationship Id="rId10" Type="http://schemas.openxmlformats.org/officeDocument/2006/relationships/oleObject" Target="../embeddings/oleObject7.bin"/><Relationship Id="rId4" Type="http://schemas.openxmlformats.org/officeDocument/2006/relationships/tags" Target="../tags/tag61.xml"/><Relationship Id="rId9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10.png"/><Relationship Id="rId2" Type="http://schemas.openxmlformats.org/officeDocument/2006/relationships/tags" Target="../tags/tag66.xml"/><Relationship Id="rId1" Type="http://schemas.openxmlformats.org/officeDocument/2006/relationships/vmlDrawing" Target="../drawings/vmlDrawing8.vml"/><Relationship Id="rId6" Type="http://schemas.openxmlformats.org/officeDocument/2006/relationships/tags" Target="../tags/tag70.xml"/><Relationship Id="rId11" Type="http://schemas.openxmlformats.org/officeDocument/2006/relationships/image" Target="../media/image8.emf"/><Relationship Id="rId5" Type="http://schemas.openxmlformats.org/officeDocument/2006/relationships/tags" Target="../tags/tag69.xml"/><Relationship Id="rId10" Type="http://schemas.openxmlformats.org/officeDocument/2006/relationships/oleObject" Target="../embeddings/oleObject8.bin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image" Target="../media/image10.png"/><Relationship Id="rId2" Type="http://schemas.openxmlformats.org/officeDocument/2006/relationships/tags" Target="../tags/tag73.xml"/><Relationship Id="rId1" Type="http://schemas.openxmlformats.org/officeDocument/2006/relationships/vmlDrawing" Target="../drawings/vmlDrawing9.vml"/><Relationship Id="rId6" Type="http://schemas.openxmlformats.org/officeDocument/2006/relationships/tags" Target="../tags/tag77.xml"/><Relationship Id="rId11" Type="http://schemas.openxmlformats.org/officeDocument/2006/relationships/image" Target="../media/image11.emf"/><Relationship Id="rId5" Type="http://schemas.openxmlformats.org/officeDocument/2006/relationships/tags" Target="../tags/tag76.xml"/><Relationship Id="rId10" Type="http://schemas.openxmlformats.org/officeDocument/2006/relationships/oleObject" Target="../embeddings/oleObject9.bin"/><Relationship Id="rId4" Type="http://schemas.openxmlformats.org/officeDocument/2006/relationships/tags" Target="../tags/tag75.xml"/><Relationship Id="rId9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1.xml"/><Relationship Id="rId7" Type="http://schemas.openxmlformats.org/officeDocument/2006/relationships/image" Target="../media/image9.emf"/><Relationship Id="rId2" Type="http://schemas.openxmlformats.org/officeDocument/2006/relationships/tags" Target="../tags/tag80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4.xml"/><Relationship Id="rId7" Type="http://schemas.openxmlformats.org/officeDocument/2006/relationships/image" Target="../media/image9.emf"/><Relationship Id="rId2" Type="http://schemas.openxmlformats.org/officeDocument/2006/relationships/tags" Target="../tags/tag8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5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7.xml"/><Relationship Id="rId7" Type="http://schemas.openxmlformats.org/officeDocument/2006/relationships/image" Target="../media/image9.emf"/><Relationship Id="rId2" Type="http://schemas.openxmlformats.org/officeDocument/2006/relationships/tags" Target="../tags/tag8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8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0.xml"/><Relationship Id="rId7" Type="http://schemas.openxmlformats.org/officeDocument/2006/relationships/image" Target="../media/image9.emf"/><Relationship Id="rId2" Type="http://schemas.openxmlformats.org/officeDocument/2006/relationships/tags" Target="../tags/tag89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9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3.xml"/><Relationship Id="rId7" Type="http://schemas.openxmlformats.org/officeDocument/2006/relationships/image" Target="../media/image9.emf"/><Relationship Id="rId2" Type="http://schemas.openxmlformats.org/officeDocument/2006/relationships/tags" Target="../tags/tag9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9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image" Target="../media/image12.jpeg"/><Relationship Id="rId2" Type="http://schemas.openxmlformats.org/officeDocument/2006/relationships/tags" Target="../tags/tag9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2979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609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12/11/20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606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748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0938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2824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781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94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8919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1902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979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59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9B96C0B-CE9F-415C-B7B7-298E88FDAF3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B4208225-5C22-496E-A342-E94D62C18FDC}"/>
              </a:ext>
            </a:extLst>
          </p:cNvPr>
          <p:cNvSpPr/>
          <p:nvPr userDrawn="1"/>
        </p:nvSpPr>
        <p:spPr bwMode="ltGray">
          <a:xfrm>
            <a:off x="1" y="1681162"/>
            <a:ext cx="12191999" cy="3657600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12" name="fullColor.png" descr="fullColor.png">
            <a:extLst>
              <a:ext uri="{FF2B5EF4-FFF2-40B4-BE49-F238E27FC236}">
                <a16:creationId xmlns:a16="http://schemas.microsoft.com/office/drawing/2014/main" id="{63F392A6-21B5-4CA6-A199-930BFED2A68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ltGray">
          <a:xfrm>
            <a:off x="8838424" y="448769"/>
            <a:ext cx="2665449" cy="711694"/>
          </a:xfrm>
          <a:prstGeom prst="rect">
            <a:avLst/>
          </a:prstGeom>
          <a:ln w="12700">
            <a:miter lim="400000"/>
          </a:ln>
        </p:spPr>
      </p:pic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551941" y="3294405"/>
            <a:ext cx="10951931" cy="67710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x-none" sz="4400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551941" y="4092559"/>
            <a:ext cx="10951931" cy="30777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x-none" sz="2000" cap="none" baseline="0" noProof="0" dirty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554735" y="4510168"/>
            <a:ext cx="109519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 lang="x-none"/>
            </a:pPr>
            <a:r>
              <a:rPr lang="en-US" sz="1400" baseline="0" noProof="0">
                <a:solidFill>
                  <a:schemeClr val="bg1"/>
                </a:solidFill>
                <a:latin typeface="+mn-lt"/>
              </a:rPr>
              <a:t>Document type | Date</a:t>
            </a:r>
          </a:p>
        </p:txBody>
      </p:sp>
    </p:spTree>
    <p:extLst>
      <p:ext uri="{BB962C8B-B14F-4D97-AF65-F5344CB8AC3E}">
        <p14:creationId xmlns:p14="http://schemas.microsoft.com/office/powerpoint/2010/main" val="1871019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8" name="think-cell Slide" r:id="rId5" imgW="347" imgH="346" progId="TCLayout.ActiveDocument.1">
                  <p:embed/>
                </p:oleObj>
              </mc:Choice>
              <mc:Fallback>
                <p:oleObj name="think-cell Slide" r:id="rId5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2A09FAF-36FC-448E-890E-061F32680BA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554736" y="246620"/>
            <a:ext cx="11082528" cy="3847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x-none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8195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89">
          <p15:clr>
            <a:srgbClr val="F26B43"/>
          </p15:clr>
        </p15:guide>
        <p15:guide id="2" pos="101">
          <p15:clr>
            <a:srgbClr val="F26B43"/>
          </p15:clr>
        </p15:guide>
        <p15:guide id="3" orient="horz" pos="701">
          <p15:clr>
            <a:srgbClr val="F26B43"/>
          </p15:clr>
        </p15:guide>
        <p15:guide id="4" orient="horz" pos="3991">
          <p15:clr>
            <a:srgbClr val="F26B43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2"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46620"/>
            <a:ext cx="110825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643467"/>
            <a:ext cx="11082528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528549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960092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445372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896E2AE-3155-4B50-B469-1C6FC4A4E2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6" name="think-cell Slide" r:id="rId8" imgW="395" imgH="394" progId="TCLayout.ActiveDocument.1">
                  <p:embed/>
                </p:oleObj>
              </mc:Choice>
              <mc:Fallback>
                <p:oleObj name="think-cell Slide" r:id="rId8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896E2AE-3155-4B50-B469-1C6FC4A4E2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6F0BF83-D6CE-4BC4-83E3-5F38B15C21A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05712" y="3556229"/>
            <a:ext cx="9180576" cy="52322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3400"/>
            </a:lvl1pPr>
          </a:lstStyle>
          <a:p>
            <a:r>
              <a:rPr lang="en-US"/>
              <a:t>“Click to add quote”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505712" y="4284630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547660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0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6FAC554-F995-4246-BE36-413D2200D98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359648"/>
            <a:ext cx="2514600" cy="1154162"/>
          </a:xfrm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4"/>
            <a:ext cx="2514600" cy="553998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23" name="reversed.png" descr="reversed.png">
            <a:extLst>
              <a:ext uri="{FF2B5EF4-FFF2-40B4-BE49-F238E27FC236}">
                <a16:creationId xmlns:a16="http://schemas.microsoft.com/office/drawing/2014/main" id="{96E85E65-2265-4679-B415-04F1E07BFD0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BE789725-D96B-413F-A907-EA3CA4B45724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71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4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2D2E0F6-5BB5-47A0-8E4A-CD4E6673B19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5" y="3659644"/>
            <a:ext cx="3465575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1A495E3F-C9AC-45DB-A1FD-80270B8ADEA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0227C4C6-C6A6-4C74-A71D-7CD44A2345FD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40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8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46620"/>
            <a:ext cx="5065776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643467"/>
            <a:ext cx="5065776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403792B7-C3B3-48DB-8D42-D35C5184D01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E7C0B786-0B98-435B-AB5F-505441ABF9C5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6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72" name="think-cell Slide" r:id="rId10" imgW="572" imgH="588" progId="TCLayout.ActiveDocument.1">
                  <p:embed/>
                </p:oleObj>
              </mc:Choice>
              <mc:Fallback>
                <p:oleObj name="think-cell Slide" r:id="rId10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8F8ABD0-305F-4DFC-AC60-1FB7BB1683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46620"/>
            <a:ext cx="69677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643467"/>
            <a:ext cx="6967728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AA6DB52C-4CD9-4639-A05F-3E56A6FF3B1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4C54C6C4-C237-4A49-9CA3-3186AEED2081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6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642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7F8BA957-435D-48C8-94A2-7E6DEB7B04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6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7F8BA957-435D-48C8-94A2-7E6DEB7B04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3184617-13BF-4A05-8E66-DE91493DF4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2FEE25A2-0DAB-416D-860E-D165916B70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lumMod val="75000"/>
              <a:alpha val="96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C3F972-F338-C04D-A825-E0284B780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4CC002DA-7DFE-439A-ADB1-44CF21B510A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85D8A3E8-3F86-4DE3-8E8C-B2750292BDCE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562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357CCD-08AF-4BA3-BA95-F0E03780C8B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0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357CCD-08AF-4BA3-BA95-F0E03780C8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938B0A1-B8AF-4B10-AF95-AE4EB442747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15247663-3408-494B-8CF6-2014E7A9C6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>
              <a:alpha val="78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A2FF599-422A-954D-BE07-1C1ABED4E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24629D34-6D9A-4B45-928F-79DF08D8C79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D395ECC3-FDF1-41AC-B0A5-2583BC6FDC7C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600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94FC123-E890-4D4A-9F34-D3F6B97E04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4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94FC123-E890-4D4A-9F34-D3F6B97E04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8B068BF-AD8D-492E-9141-371493DD52E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0CFAD66E-1023-D447-9C21-4738352A99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ABA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BCB5E8-04E4-6E49-86F3-BB792114A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A882EFEF-76F1-43B8-A94A-180C0445EB0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4CC631A0-5C1C-405C-9E8C-D0F922F95707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710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CF304CF-9F36-4E93-928A-D9B95D2759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8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CF304CF-9F36-4E93-928A-D9B95D2759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9F8F985-C383-47BE-9BA9-02210565140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F1622073-CF4E-493F-913C-EEB3EA92A2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AD47">
              <a:alpha val="89000"/>
            </a:srgb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sym typeface="Helvetica Neue Medium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0E92A1-50A8-BB4A-8B57-1B97107FC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151712F9-4A81-4818-A78F-4E3A22C7BC1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8EF249DA-C224-46EA-9198-8573B179AA88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905309E-F476-47F3-A05A-E20A568376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92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905309E-F476-47F3-A05A-E20A568376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4A575CE-E476-49DB-A515-6F566B0488B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85848E81-68CE-BD47-B16C-70DDB022EA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517A084-2089-A847-850E-08177F67F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reversed.png" descr="reversed.png">
            <a:extLst>
              <a:ext uri="{FF2B5EF4-FFF2-40B4-BE49-F238E27FC236}">
                <a16:creationId xmlns:a16="http://schemas.microsoft.com/office/drawing/2014/main" id="{FB87D44B-EDEF-4EC6-AB56-F45E79B5C1E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8CD2C346-9A01-44DA-808F-B5D6E32E4AC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57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6" hidden="1">
            <a:extLst>
              <a:ext uri="{FF2B5EF4-FFF2-40B4-BE49-F238E27FC236}">
                <a16:creationId xmlns:a16="http://schemas.microsoft.com/office/drawing/2014/main" id="{DC484C6B-D637-4212-9E66-E106FB428E4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6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6" hidden="1">
                        <a:extLst>
                          <a:ext uri="{FF2B5EF4-FFF2-40B4-BE49-F238E27FC236}">
                            <a16:creationId xmlns:a16="http://schemas.microsoft.com/office/drawing/2014/main" id="{DC484C6B-D637-4212-9E66-E106FB428E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3FDDC6-1B3C-40B1-9FAC-8DE6CD770C0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717306" y="4554941"/>
            <a:ext cx="2757389" cy="5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28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0895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555B71-315F-4DE4-8ECF-DCA56DB88A5B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811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46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3225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36200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0715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4289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344E4503-EA9E-46CD-87D4-D64B2274D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9">
            <a:extLst>
              <a:ext uri="{FF2B5EF4-FFF2-40B4-BE49-F238E27FC236}">
                <a16:creationId xmlns:a16="http://schemas.microsoft.com/office/drawing/2014/main" id="{35298EA9-9B1E-486B-A0FD-B7077D54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C280F44-AD7A-431C-8F64-016598F2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7B7EB7A-FE5B-490C-88BA-A2E1D5BD79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468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9886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785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5722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0008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8913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97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257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052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A09C-17A4-40D4-AEEA-5ECBB1B7BA3D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CC02F-2268-42D4-A8AC-314EB666E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630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A09C-17A4-40D4-AEEA-5ECBB1B7BA3D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CC02F-2268-42D4-A8AC-314EB666E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203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A09C-17A4-40D4-AEEA-5ECBB1B7BA3D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CC02F-2268-42D4-A8AC-314EB666E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350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A09C-17A4-40D4-AEEA-5ECBB1B7BA3D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CC02F-2268-42D4-A8AC-314EB666E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70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A09C-17A4-40D4-AEEA-5ECBB1B7BA3D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CC02F-2268-42D4-A8AC-314EB666E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844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A09C-17A4-40D4-AEEA-5ECBB1B7BA3D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CC02F-2268-42D4-A8AC-314EB666E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752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A09C-17A4-40D4-AEEA-5ECBB1B7BA3D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CC02F-2268-42D4-A8AC-314EB666E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866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A09C-17A4-40D4-AEEA-5ECBB1B7BA3D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CC02F-2268-42D4-A8AC-314EB666E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877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A09C-17A4-40D4-AEEA-5ECBB1B7BA3D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CC02F-2268-42D4-A8AC-314EB666E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793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A09C-17A4-40D4-AEEA-5ECBB1B7BA3D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CC02F-2268-42D4-A8AC-314EB666E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28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58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A09C-17A4-40D4-AEEA-5ECBB1B7BA3D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CC02F-2268-42D4-A8AC-314EB666E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78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45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593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0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vmlDrawing" Target="../drawings/vmlDrawing1.vml"/><Relationship Id="rId26" Type="http://schemas.openxmlformats.org/officeDocument/2006/relationships/tags" Target="../tags/tag8.xml"/><Relationship Id="rId39" Type="http://schemas.openxmlformats.org/officeDocument/2006/relationships/tags" Target="../tags/tag21.xml"/><Relationship Id="rId21" Type="http://schemas.openxmlformats.org/officeDocument/2006/relationships/tags" Target="../tags/tag3.xml"/><Relationship Id="rId34" Type="http://schemas.openxmlformats.org/officeDocument/2006/relationships/tags" Target="../tags/tag16.xml"/><Relationship Id="rId42" Type="http://schemas.openxmlformats.org/officeDocument/2006/relationships/tags" Target="../tags/tag24.xml"/><Relationship Id="rId47" Type="http://schemas.openxmlformats.org/officeDocument/2006/relationships/tags" Target="../tags/tag29.xml"/><Relationship Id="rId50" Type="http://schemas.openxmlformats.org/officeDocument/2006/relationships/tags" Target="../tags/tag3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9" Type="http://schemas.openxmlformats.org/officeDocument/2006/relationships/tags" Target="../tags/tag11.xml"/><Relationship Id="rId11" Type="http://schemas.openxmlformats.org/officeDocument/2006/relationships/slideLayout" Target="../slideLayouts/slideLayout30.xml"/><Relationship Id="rId24" Type="http://schemas.openxmlformats.org/officeDocument/2006/relationships/tags" Target="../tags/tag6.xml"/><Relationship Id="rId32" Type="http://schemas.openxmlformats.org/officeDocument/2006/relationships/tags" Target="../tags/tag14.xml"/><Relationship Id="rId37" Type="http://schemas.openxmlformats.org/officeDocument/2006/relationships/tags" Target="../tags/tag19.xml"/><Relationship Id="rId40" Type="http://schemas.openxmlformats.org/officeDocument/2006/relationships/tags" Target="../tags/tag22.xml"/><Relationship Id="rId45" Type="http://schemas.openxmlformats.org/officeDocument/2006/relationships/tags" Target="../tags/tag27.xml"/><Relationship Id="rId53" Type="http://schemas.openxmlformats.org/officeDocument/2006/relationships/image" Target="../media/image3.emf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19" Type="http://schemas.openxmlformats.org/officeDocument/2006/relationships/tags" Target="../tags/tag1.xml"/><Relationship Id="rId31" Type="http://schemas.openxmlformats.org/officeDocument/2006/relationships/tags" Target="../tags/tag13.xml"/><Relationship Id="rId44" Type="http://schemas.openxmlformats.org/officeDocument/2006/relationships/tags" Target="../tags/tag26.xml"/><Relationship Id="rId52" Type="http://schemas.openxmlformats.org/officeDocument/2006/relationships/oleObject" Target="../embeddings/oleObject1.bin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ags" Target="../tags/tag4.xml"/><Relationship Id="rId27" Type="http://schemas.openxmlformats.org/officeDocument/2006/relationships/tags" Target="../tags/tag9.xml"/><Relationship Id="rId30" Type="http://schemas.openxmlformats.org/officeDocument/2006/relationships/tags" Target="../tags/tag12.xml"/><Relationship Id="rId35" Type="http://schemas.openxmlformats.org/officeDocument/2006/relationships/tags" Target="../tags/tag17.xml"/><Relationship Id="rId43" Type="http://schemas.openxmlformats.org/officeDocument/2006/relationships/tags" Target="../tags/tag25.xml"/><Relationship Id="rId48" Type="http://schemas.openxmlformats.org/officeDocument/2006/relationships/tags" Target="../tags/tag30.xml"/><Relationship Id="rId8" Type="http://schemas.openxmlformats.org/officeDocument/2006/relationships/slideLayout" Target="../slideLayouts/slideLayout27.xml"/><Relationship Id="rId51" Type="http://schemas.openxmlformats.org/officeDocument/2006/relationships/tags" Target="../tags/tag33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4.xml"/><Relationship Id="rId25" Type="http://schemas.openxmlformats.org/officeDocument/2006/relationships/tags" Target="../tags/tag7.xml"/><Relationship Id="rId33" Type="http://schemas.openxmlformats.org/officeDocument/2006/relationships/tags" Target="../tags/tag15.xml"/><Relationship Id="rId38" Type="http://schemas.openxmlformats.org/officeDocument/2006/relationships/tags" Target="../tags/tag20.xml"/><Relationship Id="rId46" Type="http://schemas.openxmlformats.org/officeDocument/2006/relationships/tags" Target="../tags/tag28.xml"/><Relationship Id="rId20" Type="http://schemas.openxmlformats.org/officeDocument/2006/relationships/tags" Target="../tags/tag2.xml"/><Relationship Id="rId41" Type="http://schemas.openxmlformats.org/officeDocument/2006/relationships/tags" Target="../tags/tag23.xml"/><Relationship Id="rId54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4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36" Type="http://schemas.openxmlformats.org/officeDocument/2006/relationships/tags" Target="../tags/tag18.xml"/><Relationship Id="rId49" Type="http://schemas.openxmlformats.org/officeDocument/2006/relationships/tags" Target="../tags/tag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8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843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019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03200" y="6424382"/>
            <a:ext cx="7620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50"/>
              </a:spcAft>
            </a:pPr>
            <a:r>
              <a:rPr lang="en-US"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Sacred Encounters   Perfect Care   Healthiest Communities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0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2" r:id="rId2"/>
    <p:sldLayoutId id="2147483728" r:id="rId3"/>
    <p:sldLayoutId id="2147483817" r:id="rId4"/>
    <p:sldLayoutId id="2147483842" r:id="rId5"/>
    <p:sldLayoutId id="214748384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6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9"/>
            </p:custDataLst>
          </p:nvPr>
        </p:nvGraphicFramePr>
        <p:xfrm>
          <a:off x="0" y="1"/>
          <a:ext cx="215979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0" name="think-cell Slide" r:id="rId52" imgW="270" imgH="270" progId="TCLayout.ActiveDocument.1">
                  <p:embed/>
                </p:oleObj>
              </mc:Choice>
              <mc:Fallback>
                <p:oleObj name="think-cell Slide" r:id="rId52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215979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20"/>
            </p:custDataLst>
          </p:nvPr>
        </p:nvSpPr>
        <p:spPr bwMode="auto">
          <a:xfrm>
            <a:off x="0" y="1"/>
            <a:ext cx="215979" cy="1619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x-none" sz="2176" b="0" i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Title"/>
          <p:cNvSpPr>
            <a:spLocks noGrp="1" noChangeArrowheads="1"/>
          </p:cNvSpPr>
          <p:nvPr>
            <p:ph type="title"/>
          </p:nvPr>
        </p:nvSpPr>
        <p:spPr bwMode="gray">
          <a:xfrm>
            <a:off x="554736" y="246620"/>
            <a:ext cx="11082528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x-none" noProof="0"/>
          </a:p>
        </p:txBody>
      </p:sp>
      <p:sp>
        <p:nvSpPr>
          <p:cNvPr id="3" name="Rectangle 286"/>
          <p:cNvSpPr>
            <a:spLocks noGrp="1"/>
          </p:cNvSpPr>
          <p:nvPr>
            <p:ph type="body" idx="1"/>
          </p:nvPr>
        </p:nvSpPr>
        <p:spPr bwMode="gray">
          <a:xfrm>
            <a:off x="2371623" y="2708460"/>
            <a:ext cx="5801188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</a:p>
        </p:txBody>
      </p:sp>
      <p:grpSp>
        <p:nvGrpSpPr>
          <p:cNvPr id="59" name="LegendBoxes" hidden="1"/>
          <p:cNvGrpSpPr>
            <a:grpSpLocks/>
          </p:cNvGrpSpPr>
          <p:nvPr userDrawn="1"/>
        </p:nvGrpSpPr>
        <p:grpSpPr bwMode="auto">
          <a:xfrm>
            <a:off x="10873676" y="304985"/>
            <a:ext cx="763588" cy="996951"/>
            <a:chOff x="4936" y="176"/>
            <a:chExt cx="481" cy="628"/>
          </a:xfrm>
        </p:grpSpPr>
        <p:sp>
          <p:nvSpPr>
            <p:cNvPr id="102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3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4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5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6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7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8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9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</p:grp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2371623" y="1915581"/>
            <a:ext cx="5801188" cy="510221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x-none" sz="1600" b="1" baseline="0" noProof="0">
                  <a:latin typeface="+mn-lt"/>
                  <a:ea typeface="+mn-ea"/>
                </a:rPr>
                <a:t>Title</a:t>
              </a:r>
            </a:p>
            <a:p>
              <a:r>
                <a:rPr lang="x-none" sz="1600" baseline="0" noProof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10" name="LegendLines" hidden="1"/>
          <p:cNvGrpSpPr>
            <a:grpSpLocks/>
          </p:cNvGrpSpPr>
          <p:nvPr userDrawn="1"/>
        </p:nvGrpSpPr>
        <p:grpSpPr bwMode="auto">
          <a:xfrm>
            <a:off x="10565701" y="304985"/>
            <a:ext cx="1071563" cy="730251"/>
            <a:chOff x="4750" y="176"/>
            <a:chExt cx="675" cy="460"/>
          </a:xfrm>
        </p:grpSpPr>
        <p:sp>
          <p:nvSpPr>
            <p:cNvPr id="111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2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3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4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15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16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</p:grpSp>
      <p:grpSp>
        <p:nvGrpSpPr>
          <p:cNvPr id="117" name="Sticker" hidden="1"/>
          <p:cNvGrpSpPr/>
          <p:nvPr userDrawn="1"/>
        </p:nvGrpSpPr>
        <p:grpSpPr bwMode="auto">
          <a:xfrm>
            <a:off x="10912258" y="304985"/>
            <a:ext cx="725006" cy="150811"/>
            <a:chOff x="8015769" y="285750"/>
            <a:chExt cx="725006" cy="150811"/>
          </a:xfrm>
        </p:grpSpPr>
        <p:sp>
          <p:nvSpPr>
            <p:cNvPr id="118" name="StickerRectangle"/>
            <p:cNvSpPr>
              <a:spLocks noChangeArrowheads="1"/>
            </p:cNvSpPr>
            <p:nvPr/>
          </p:nvSpPr>
          <p:spPr bwMode="auto">
            <a:xfrm>
              <a:off x="8015769" y="285750"/>
              <a:ext cx="725006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350">
                <a:buClr>
                  <a:schemeClr val="tx2"/>
                </a:buClr>
              </a:pPr>
              <a:r>
                <a:rPr lang="en-US" sz="800" baseline="0">
                  <a:solidFill>
                    <a:srgbClr val="808080"/>
                  </a:solidFill>
                  <a:latin typeface="+mn-lt"/>
                </a:rPr>
                <a:t>PRELIMINARY</a:t>
              </a:r>
            </a:p>
          </p:txBody>
        </p:sp>
        <p:cxnSp>
          <p:nvCxnSpPr>
            <p:cNvPr id="119" name="AutoShape 31"/>
            <p:cNvCxnSpPr>
              <a:cxnSpLocks noChangeShapeType="1"/>
              <a:stCxn id="118" idx="2"/>
              <a:endCxn id="118" idx="4"/>
            </p:cNvCxnSpPr>
            <p:nvPr/>
          </p:nvCxnSpPr>
          <p:spPr bwMode="auto">
            <a:xfrm>
              <a:off x="8015769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0" name="AutoShape 32"/>
            <p:cNvCxnSpPr>
              <a:cxnSpLocks noChangeShapeType="1"/>
              <a:stCxn id="118" idx="4"/>
              <a:endCxn id="118" idx="6"/>
            </p:cNvCxnSpPr>
            <p:nvPr/>
          </p:nvCxnSpPr>
          <p:spPr bwMode="auto">
            <a:xfrm>
              <a:off x="8015769" y="436561"/>
              <a:ext cx="725006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3" name="4. Footnote" hidden="1">
            <a:extLst>
              <a:ext uri="{FF2B5EF4-FFF2-40B4-BE49-F238E27FC236}">
                <a16:creationId xmlns:a16="http://schemas.microsoft.com/office/drawing/2014/main" id="{412901F3-09BA-4769-A43D-1B04A1317EB8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54737" y="6387440"/>
            <a:ext cx="880441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76200" indent="-76200">
              <a:defRPr lang="x-none"/>
            </a:pPr>
            <a:r>
              <a:rPr lang="en-US" sz="1000" baseline="0">
                <a:solidFill>
                  <a:schemeClr val="accent6"/>
                </a:solidFill>
                <a:latin typeface="+mn-lt"/>
              </a:rPr>
              <a:t>1 Footnote</a:t>
            </a:r>
          </a:p>
        </p:txBody>
      </p:sp>
      <p:sp>
        <p:nvSpPr>
          <p:cNvPr id="64" name="5. Source" hidden="1">
            <a:extLst>
              <a:ext uri="{FF2B5EF4-FFF2-40B4-BE49-F238E27FC236}">
                <a16:creationId xmlns:a16="http://schemas.microsoft.com/office/drawing/2014/main" id="{64B0B00E-7E47-4DA3-961A-6552768CD00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54737" y="6571610"/>
            <a:ext cx="880441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382588" indent="-382588" defTabSz="1218026">
              <a:tabLst/>
            </a:pPr>
            <a:r>
              <a:rPr lang="en-US" sz="1000" baseline="0" noProof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sp>
        <p:nvSpPr>
          <p:cNvPr id="65" name="1. On-page tracker" hidden="1">
            <a:extLst>
              <a:ext uri="{FF2B5EF4-FFF2-40B4-BE49-F238E27FC236}">
                <a16:creationId xmlns:a16="http://schemas.microsoft.com/office/drawing/2014/main" id="{5A0E5571-BAD2-4B4E-9525-DFC56DB7C14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54736" y="77304"/>
            <a:ext cx="47288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cap="all" baseline="0">
                <a:solidFill>
                  <a:schemeClr val="accent6"/>
                </a:solidFill>
                <a:latin typeface="+mn-lt"/>
              </a:rPr>
              <a:t>TRACKER</a:t>
            </a:r>
          </a:p>
        </p:txBody>
      </p:sp>
      <p:sp>
        <p:nvSpPr>
          <p:cNvPr id="66" name="3. Unit of measure" hidden="1">
            <a:extLst>
              <a:ext uri="{FF2B5EF4-FFF2-40B4-BE49-F238E27FC236}">
                <a16:creationId xmlns:a16="http://schemas.microsoft.com/office/drawing/2014/main" id="{9C9BE332-9071-44F3-B6CA-36B4B475E453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54736" y="643467"/>
            <a:ext cx="110825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895350">
              <a:defRPr sz="1600" baseline="0">
                <a:solidFill>
                  <a:schemeClr val="accent6"/>
                </a:solidFill>
                <a:latin typeface="+mn-lt"/>
              </a:defRPr>
            </a:lvl1pPr>
            <a:lvl2pPr marL="447675" defTabSz="895350">
              <a:defRPr sz="2400"/>
            </a:lvl2pPr>
            <a:lvl3pPr marL="895350" defTabSz="895350">
              <a:defRPr sz="2400"/>
            </a:lvl3pPr>
            <a:lvl4pPr marL="1344613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sz="1800" baseline="0">
                <a:solidFill>
                  <a:schemeClr val="tx1"/>
                </a:solidFill>
              </a:rPr>
              <a:t>Unit of measure </a:t>
            </a:r>
          </a:p>
        </p:txBody>
      </p:sp>
      <p:pic>
        <p:nvPicPr>
          <p:cNvPr id="67" name="reversed.png">
            <a:extLst>
              <a:ext uri="{FF2B5EF4-FFF2-40B4-BE49-F238E27FC236}">
                <a16:creationId xmlns:a16="http://schemas.microsoft.com/office/drawing/2014/main" id="{DED27113-6B0F-4ADD-838F-D59C13F5C9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4">
            <a:alphaModFix amt="45000"/>
          </a:blip>
          <a:srcRect l="9229" t="16982" r="12169" b="29409"/>
          <a:stretch/>
        </p:blipFill>
        <p:spPr>
          <a:xfrm>
            <a:off x="9359152" y="6336562"/>
            <a:ext cx="1994647" cy="484786"/>
          </a:xfrm>
          <a:prstGeom prst="rect">
            <a:avLst/>
          </a:prstGeom>
        </p:spPr>
      </p:pic>
      <p:sp>
        <p:nvSpPr>
          <p:cNvPr id="68" name="Slide Number">
            <a:extLst>
              <a:ext uri="{FF2B5EF4-FFF2-40B4-BE49-F238E27FC236}">
                <a16:creationId xmlns:a16="http://schemas.microsoft.com/office/drawing/2014/main" id="{35D95BCD-4F50-49FD-A7D9-C76FCA285DA4}"/>
              </a:ext>
            </a:extLst>
          </p:cNvPr>
          <p:cNvSpPr>
            <a:spLocks noChangeArrowheads="1"/>
          </p:cNvSpPr>
          <p:nvPr userDrawn="1">
            <p:custDataLst>
              <p:tags r:id="rId21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accent6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accent6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6" name="QuaterMoon" hidden="1">
            <a:extLst>
              <a:ext uri="{FF2B5EF4-FFF2-40B4-BE49-F238E27FC236}">
                <a16:creationId xmlns:a16="http://schemas.microsoft.com/office/drawing/2014/main" id="{039B7385-B71F-42AB-AB4B-F19A016714F6}"/>
              </a:ext>
            </a:extLst>
          </p:cNvPr>
          <p:cNvGrpSpPr>
            <a:grpSpLocks noChangeAspect="1"/>
          </p:cNvGrpSpPr>
          <p:nvPr userDrawn="1">
            <p:custDataLst>
              <p:tags r:id="rId22"/>
            </p:custDataLst>
          </p:nvPr>
        </p:nvGrpSpPr>
        <p:grpSpPr>
          <a:xfrm>
            <a:off x="11383264" y="3000796"/>
            <a:ext cx="254000" cy="254000"/>
            <a:chOff x="762000" y="1270000"/>
            <a:chExt cx="254000" cy="2540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D014335-BCFC-4D47-9214-B3A524CB5B0E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D18DBC09-3DA7-45A6-A40C-69D760253366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HalfMoon" hidden="1">
            <a:extLst>
              <a:ext uri="{FF2B5EF4-FFF2-40B4-BE49-F238E27FC236}">
                <a16:creationId xmlns:a16="http://schemas.microsoft.com/office/drawing/2014/main" id="{CA65823D-5AF5-4163-8E94-0FB7A570EDC9}"/>
              </a:ext>
            </a:extLst>
          </p:cNvPr>
          <p:cNvGrpSpPr>
            <a:grpSpLocks noChangeAspect="1"/>
          </p:cNvGrpSpPr>
          <p:nvPr userDrawn="1">
            <p:custDataLst>
              <p:tags r:id="rId23"/>
            </p:custDataLst>
          </p:nvPr>
        </p:nvGrpSpPr>
        <p:grpSpPr>
          <a:xfrm>
            <a:off x="11383264" y="3508796"/>
            <a:ext cx="254000" cy="254000"/>
            <a:chOff x="762000" y="1270000"/>
            <a:chExt cx="254000" cy="2540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EE1C7D3-3C33-4A8B-AE96-77B07CC26845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89BF9D94-3183-4403-9083-DEDD4047C4B6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3QuaterMoon" hidden="1">
            <a:extLst>
              <a:ext uri="{FF2B5EF4-FFF2-40B4-BE49-F238E27FC236}">
                <a16:creationId xmlns:a16="http://schemas.microsoft.com/office/drawing/2014/main" id="{1A9A5D6E-7B4E-4E49-9100-497BB32E3321}"/>
              </a:ext>
            </a:extLst>
          </p:cNvPr>
          <p:cNvGrpSpPr>
            <a:grpSpLocks noChangeAspect="1"/>
          </p:cNvGrpSpPr>
          <p:nvPr userDrawn="1">
            <p:custDataLst>
              <p:tags r:id="rId24"/>
            </p:custDataLst>
          </p:nvPr>
        </p:nvGrpSpPr>
        <p:grpSpPr>
          <a:xfrm>
            <a:off x="11383264" y="4016796"/>
            <a:ext cx="254000" cy="254000"/>
            <a:chOff x="762000" y="1270000"/>
            <a:chExt cx="254000" cy="25400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9A19D8E-1F5F-4BA2-83D5-41BB4C225F51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Arc 70">
              <a:extLst>
                <a:ext uri="{FF2B5EF4-FFF2-40B4-BE49-F238E27FC236}">
                  <a16:creationId xmlns:a16="http://schemas.microsoft.com/office/drawing/2014/main" id="{87A85809-98B8-4D3D-9307-D4D19835B7B9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FullMoon" hidden="1">
            <a:extLst>
              <a:ext uri="{FF2B5EF4-FFF2-40B4-BE49-F238E27FC236}">
                <a16:creationId xmlns:a16="http://schemas.microsoft.com/office/drawing/2014/main" id="{103A62B5-C3FA-4342-A3CD-09FFF67FAFC2}"/>
              </a:ext>
            </a:extLst>
          </p:cNvPr>
          <p:cNvGrpSpPr>
            <a:grpSpLocks noChangeAspect="1"/>
          </p:cNvGrpSpPr>
          <p:nvPr userDrawn="1">
            <p:custDataLst>
              <p:tags r:id="rId25"/>
            </p:custDataLst>
          </p:nvPr>
        </p:nvGrpSpPr>
        <p:grpSpPr>
          <a:xfrm>
            <a:off x="11383264" y="4524796"/>
            <a:ext cx="254000" cy="254000"/>
            <a:chOff x="762000" y="1270000"/>
            <a:chExt cx="254000" cy="2540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B695119-5322-4756-8170-A5EBE25271E6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7BE1C112-65B6-4737-9E8A-9CBC8A76957C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162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LegendMoons" hidden="1">
            <a:extLst>
              <a:ext uri="{FF2B5EF4-FFF2-40B4-BE49-F238E27FC236}">
                <a16:creationId xmlns:a16="http://schemas.microsoft.com/office/drawing/2014/main" id="{9B786190-CF35-42B2-A07D-31AC402213FF}"/>
              </a:ext>
            </a:extLst>
          </p:cNvPr>
          <p:cNvGrpSpPr/>
          <p:nvPr userDrawn="1"/>
        </p:nvGrpSpPr>
        <p:grpSpPr bwMode="auto">
          <a:xfrm>
            <a:off x="10806834" y="304985"/>
            <a:ext cx="830430" cy="1306516"/>
            <a:chOff x="6655594" y="273840"/>
            <a:chExt cx="830430" cy="1306516"/>
          </a:xfrm>
        </p:grpSpPr>
        <p:grpSp>
          <p:nvGrpSpPr>
            <p:cNvPr id="76" name="MoonLegend1">
              <a:extLst>
                <a:ext uri="{FF2B5EF4-FFF2-40B4-BE49-F238E27FC236}">
                  <a16:creationId xmlns:a16="http://schemas.microsoft.com/office/drawing/2014/main" id="{4D3E84B6-B5C9-401B-88CF-8C129A89F662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 bwMode="auto">
            <a:xfrm>
              <a:off x="6655594" y="273840"/>
              <a:ext cx="209550" cy="209551"/>
              <a:chOff x="4533" y="183"/>
              <a:chExt cx="144" cy="144"/>
            </a:xfrm>
          </p:grpSpPr>
          <p:sp>
            <p:nvSpPr>
              <p:cNvPr id="94" name="Oval 38">
                <a:extLst>
                  <a:ext uri="{FF2B5EF4-FFF2-40B4-BE49-F238E27FC236}">
                    <a16:creationId xmlns:a16="http://schemas.microsoft.com/office/drawing/2014/main" id="{8B94ACBA-48D2-442B-BF21-EFF82C830C11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5" name="Arc 39">
                <a:extLst>
                  <a:ext uri="{FF2B5EF4-FFF2-40B4-BE49-F238E27FC236}">
                    <a16:creationId xmlns:a16="http://schemas.microsoft.com/office/drawing/2014/main" id="{344E8929-4EF7-4491-9D3C-133E0B5DF473}"/>
                  </a:ext>
                </a:extLst>
              </p:cNvPr>
              <p:cNvSpPr>
                <a:spLocks noChangeAspect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7" name="MoonLegend2">
              <a:extLst>
                <a:ext uri="{FF2B5EF4-FFF2-40B4-BE49-F238E27FC236}">
                  <a16:creationId xmlns:a16="http://schemas.microsoft.com/office/drawing/2014/main" id="{D990CE8F-6F72-4E05-A9F8-B3D4065D7D2E}"/>
                </a:ext>
              </a:extLst>
            </p:cNvPr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 bwMode="auto">
            <a:xfrm>
              <a:off x="6655594" y="548081"/>
              <a:ext cx="209550" cy="209551"/>
              <a:chOff x="1694" y="2044"/>
              <a:chExt cx="160" cy="160"/>
            </a:xfrm>
          </p:grpSpPr>
          <p:sp>
            <p:nvSpPr>
              <p:cNvPr id="92" name="Oval 41">
                <a:extLst>
                  <a:ext uri="{FF2B5EF4-FFF2-40B4-BE49-F238E27FC236}">
                    <a16:creationId xmlns:a16="http://schemas.microsoft.com/office/drawing/2014/main" id="{58D66E87-863A-4778-A03C-4376A886C5E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3" name="Arc 42">
                <a:extLst>
                  <a:ext uri="{FF2B5EF4-FFF2-40B4-BE49-F238E27FC236}">
                    <a16:creationId xmlns:a16="http://schemas.microsoft.com/office/drawing/2014/main" id="{7F025F34-B452-4620-B4D5-0F0B2CE1B039}"/>
                  </a:ext>
                </a:extLst>
              </p:cNvPr>
              <p:cNvSpPr>
                <a:spLocks noChangeAspect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8" name="MoonLegend4">
              <a:extLst>
                <a:ext uri="{FF2B5EF4-FFF2-40B4-BE49-F238E27FC236}">
                  <a16:creationId xmlns:a16="http://schemas.microsoft.com/office/drawing/2014/main" id="{48EC6917-3CB5-449F-9A66-A02F2532A123}"/>
                </a:ext>
              </a:extLst>
            </p:cNvPr>
            <p:cNvGrpSpPr>
              <a:grpSpLocks noChangeAspect="1"/>
            </p:cNvGrpSpPr>
            <p:nvPr>
              <p:custDataLst>
                <p:tags r:id="rId31"/>
              </p:custDataLst>
            </p:nvPr>
          </p:nvGrpSpPr>
          <p:grpSpPr bwMode="auto">
            <a:xfrm>
              <a:off x="6655594" y="1096563"/>
              <a:ext cx="209550" cy="209551"/>
              <a:chOff x="4495" y="1198"/>
              <a:chExt cx="160" cy="160"/>
            </a:xfrm>
          </p:grpSpPr>
          <p:sp>
            <p:nvSpPr>
              <p:cNvPr id="90" name="Oval 47">
                <a:extLst>
                  <a:ext uri="{FF2B5EF4-FFF2-40B4-BE49-F238E27FC236}">
                    <a16:creationId xmlns:a16="http://schemas.microsoft.com/office/drawing/2014/main" id="{6D711816-49E1-4F7C-B56E-516040317C0F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1" name="Arc 48">
                <a:extLst>
                  <a:ext uri="{FF2B5EF4-FFF2-40B4-BE49-F238E27FC236}">
                    <a16:creationId xmlns:a16="http://schemas.microsoft.com/office/drawing/2014/main" id="{4905623C-C16F-49CE-96BB-499A88602AC4}"/>
                  </a:ext>
                </a:extLst>
              </p:cNvPr>
              <p:cNvSpPr>
                <a:spLocks noChangeAspect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9" name="MoonLegend5">
              <a:extLst>
                <a:ext uri="{FF2B5EF4-FFF2-40B4-BE49-F238E27FC236}">
                  <a16:creationId xmlns:a16="http://schemas.microsoft.com/office/drawing/2014/main" id="{9CA32A60-9A5C-472D-92F9-6F4A9385C365}"/>
                </a:ext>
              </a:extLst>
            </p:cNvPr>
            <p:cNvGrpSpPr>
              <a:grpSpLocks noChangeAspect="1"/>
            </p:cNvGrpSpPr>
            <p:nvPr>
              <p:custDataLst>
                <p:tags r:id="rId32"/>
              </p:custDataLst>
            </p:nvPr>
          </p:nvGrpSpPr>
          <p:grpSpPr bwMode="auto">
            <a:xfrm>
              <a:off x="6655594" y="1370805"/>
              <a:ext cx="209550" cy="209551"/>
              <a:chOff x="4495" y="1440"/>
              <a:chExt cx="160" cy="160"/>
            </a:xfrm>
          </p:grpSpPr>
          <p:sp>
            <p:nvSpPr>
              <p:cNvPr id="88" name="Oval 50">
                <a:extLst>
                  <a:ext uri="{FF2B5EF4-FFF2-40B4-BE49-F238E27FC236}">
                    <a16:creationId xmlns:a16="http://schemas.microsoft.com/office/drawing/2014/main" id="{1A718B91-9D77-4027-8227-B24EF027FB1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89" name="Oval 51">
                <a:extLst>
                  <a:ext uri="{FF2B5EF4-FFF2-40B4-BE49-F238E27FC236}">
                    <a16:creationId xmlns:a16="http://schemas.microsoft.com/office/drawing/2014/main" id="{E4DCA13F-8F91-4612-9CBA-612C35650BA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sp>
          <p:nvSpPr>
            <p:cNvPr id="80" name="Legend1">
              <a:extLst>
                <a:ext uri="{FF2B5EF4-FFF2-40B4-BE49-F238E27FC236}">
                  <a16:creationId xmlns:a16="http://schemas.microsoft.com/office/drawing/2014/main" id="{AFEBEC0F-16B1-4867-B024-A867A2EEA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28654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1" name="Legend2">
              <a:extLst>
                <a:ext uri="{FF2B5EF4-FFF2-40B4-BE49-F238E27FC236}">
                  <a16:creationId xmlns:a16="http://schemas.microsoft.com/office/drawing/2014/main" id="{953B45E7-2D68-46D2-A0B7-E18AD61B1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561178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2" name="Legend3">
              <a:extLst>
                <a:ext uri="{FF2B5EF4-FFF2-40B4-BE49-F238E27FC236}">
                  <a16:creationId xmlns:a16="http://schemas.microsoft.com/office/drawing/2014/main" id="{D26129C7-D82E-4EF7-8CDE-6C2E28013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835817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3" name="Legend4">
              <a:extLst>
                <a:ext uri="{FF2B5EF4-FFF2-40B4-BE49-F238E27FC236}">
                  <a16:creationId xmlns:a16="http://schemas.microsoft.com/office/drawing/2014/main" id="{9B5E0F20-4559-4BC8-80CE-48EABDE15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110728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4" name="Legend5">
              <a:extLst>
                <a:ext uri="{FF2B5EF4-FFF2-40B4-BE49-F238E27FC236}">
                  <a16:creationId xmlns:a16="http://schemas.microsoft.com/office/drawing/2014/main" id="{832DAD7D-D044-4738-9ABE-B25A6636B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138350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grpSp>
          <p:nvGrpSpPr>
            <p:cNvPr id="85" name="MoonLegend3">
              <a:extLst>
                <a:ext uri="{FF2B5EF4-FFF2-40B4-BE49-F238E27FC236}">
                  <a16:creationId xmlns:a16="http://schemas.microsoft.com/office/drawing/2014/main" id="{3E912D22-E297-4CE6-BE79-A7985C0FBBF6}"/>
                </a:ext>
              </a:extLst>
            </p:cNvPr>
            <p:cNvGrpSpPr>
              <a:grpSpLocks noChangeAspect="1"/>
            </p:cNvGrpSpPr>
            <p:nvPr>
              <p:custDataLst>
                <p:tags r:id="rId33"/>
              </p:custDataLst>
            </p:nvPr>
          </p:nvGrpSpPr>
          <p:grpSpPr bwMode="auto">
            <a:xfrm>
              <a:off x="6655594" y="822322"/>
              <a:ext cx="209550" cy="209551"/>
              <a:chOff x="4495" y="1198"/>
              <a:chExt cx="160" cy="160"/>
            </a:xfrm>
          </p:grpSpPr>
          <p:sp>
            <p:nvSpPr>
              <p:cNvPr id="86" name="Oval 47">
                <a:extLst>
                  <a:ext uri="{FF2B5EF4-FFF2-40B4-BE49-F238E27FC236}">
                    <a16:creationId xmlns:a16="http://schemas.microsoft.com/office/drawing/2014/main" id="{FD11E69A-6483-4037-B949-4D1D1A0FEEC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87" name="Arc 48">
                <a:extLst>
                  <a:ext uri="{FF2B5EF4-FFF2-40B4-BE49-F238E27FC236}">
                    <a16:creationId xmlns:a16="http://schemas.microsoft.com/office/drawing/2014/main" id="{6576C839-CB24-4DB8-80F5-1F6B0A147A87}"/>
                  </a:ext>
                </a:extLst>
              </p:cNvPr>
              <p:cNvSpPr>
                <a:spLocks noChangeAspect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</p:grpSp>
      <p:grpSp>
        <p:nvGrpSpPr>
          <p:cNvPr id="96" name="EmptyMoon" hidden="1">
            <a:extLst>
              <a:ext uri="{FF2B5EF4-FFF2-40B4-BE49-F238E27FC236}">
                <a16:creationId xmlns:a16="http://schemas.microsoft.com/office/drawing/2014/main" id="{707E17A1-1848-470B-9AF2-044B3C05A375}"/>
              </a:ext>
            </a:extLst>
          </p:cNvPr>
          <p:cNvGrpSpPr>
            <a:grpSpLocks noChangeAspect="1"/>
          </p:cNvGrpSpPr>
          <p:nvPr userDrawn="1">
            <p:custDataLst>
              <p:tags r:id="rId26"/>
            </p:custDataLst>
          </p:nvPr>
        </p:nvGrpSpPr>
        <p:grpSpPr>
          <a:xfrm>
            <a:off x="11383264" y="2492796"/>
            <a:ext cx="254000" cy="254000"/>
            <a:chOff x="762000" y="1270000"/>
            <a:chExt cx="254000" cy="254000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9D3279C-1BCF-4752-9B18-F8A7510D2E5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6350" cap="sq">
              <a:solidFill>
                <a:schemeClr val="accent6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F8D931EB-99EF-40D6-B5E8-797176C3DF0D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1"/>
            </a:solidFill>
            <a:ln w="6350" cap="sq" cmpd="sng" algn="ctr">
              <a:solidFill>
                <a:schemeClr val="accent6"/>
              </a:solidFill>
              <a:prstDash val="solid"/>
              <a:miter lim="800000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350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hf sldNum="0" hdr="0" ftr="0" dt="0"/>
  <p:txStyles>
    <p:titleStyle>
      <a:lvl1pPr algn="l" defTabSz="1218026" rtl="0" eaLnBrk="1" fontAlgn="base" hangingPunct="1">
        <a:spcBef>
          <a:spcPct val="0"/>
        </a:spcBef>
        <a:spcAft>
          <a:spcPct val="0"/>
        </a:spcAft>
        <a:tabLst>
          <a:tab pos="367135" algn="l"/>
        </a:tabLst>
        <a:defRPr lang="x-none" sz="2500" b="1" baseline="0" noProof="0" dirty="0">
          <a:solidFill>
            <a:schemeClr val="tx2"/>
          </a:solidFill>
          <a:latin typeface="+mj-lt"/>
          <a:ea typeface="+mj-ea"/>
          <a:cs typeface="+mj-cs"/>
        </a:defRPr>
      </a:lvl1pPr>
      <a:lvl2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2pPr>
      <a:lvl3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3pPr>
      <a:lvl4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4pPr>
      <a:lvl5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5pPr>
      <a:lvl6pPr marL="621970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6pPr>
      <a:lvl7pPr marL="1243941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7pPr>
      <a:lvl8pPr marL="1865909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8pPr>
      <a:lvl9pPr marL="2487880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x-none"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3675" indent="-192088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lang="x-none" sz="1600" baseline="0">
          <a:solidFill>
            <a:schemeClr val="tx1"/>
          </a:solidFill>
          <a:latin typeface="+mn-lt"/>
        </a:defRPr>
      </a:lvl2pPr>
      <a:lvl3pPr marL="457200" indent="-261938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–"/>
        <a:defRPr lang="x-none" sz="1600" baseline="0">
          <a:solidFill>
            <a:schemeClr val="tx1"/>
          </a:solidFill>
          <a:latin typeface="+mn-lt"/>
        </a:defRPr>
      </a:lvl3pPr>
      <a:lvl4pPr marL="614363" indent="-155575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lang="x-none" sz="1600" baseline="0">
          <a:solidFill>
            <a:schemeClr val="tx1"/>
          </a:solidFill>
          <a:latin typeface="+mn-lt"/>
        </a:defRPr>
      </a:lvl4pPr>
      <a:lvl5pPr marL="749808" indent="-130175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89000"/>
        <a:buFont typeface="Arial" panose="020B0604020202020204" pitchFamily="34" charset="0"/>
        <a:buChar char="-"/>
        <a:defRPr lang="x-none" sz="1600" baseline="0">
          <a:solidFill>
            <a:schemeClr val="tx1"/>
          </a:solidFill>
          <a:latin typeface="+mn-lt"/>
        </a:defRPr>
      </a:lvl5pPr>
      <a:lvl6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6pPr>
      <a:lvl7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7pPr>
      <a:lvl8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8pPr>
      <a:lvl9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1pPr>
      <a:lvl2pPr marL="62197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24394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3pPr>
      <a:lvl4pPr marL="1865909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4pPr>
      <a:lvl5pPr marL="248788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5pPr>
      <a:lvl6pPr marL="310985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6pPr>
      <a:lvl7pPr marL="373182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7pPr>
      <a:lvl8pPr marL="435379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8pPr>
      <a:lvl9pPr marL="497576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57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CB8838-BB4B-43B8-8957-7E4929863E56}"/>
              </a:ext>
            </a:extLst>
          </p:cNvPr>
          <p:cNvSpPr/>
          <p:nvPr/>
        </p:nvSpPr>
        <p:spPr>
          <a:xfrm>
            <a:off x="-25400" y="6381750"/>
            <a:ext cx="8966200" cy="32385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762738-6F50-4437-B812-F8BA210F964E}"/>
              </a:ext>
            </a:extLst>
          </p:cNvPr>
          <p:cNvSpPr/>
          <p:nvPr/>
        </p:nvSpPr>
        <p:spPr>
          <a:xfrm>
            <a:off x="-25400" y="6210300"/>
            <a:ext cx="8966200" cy="95250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076" name="Picture 2">
            <a:extLst>
              <a:ext uri="{FF2B5EF4-FFF2-40B4-BE49-F238E27FC236}">
                <a16:creationId xmlns:a16="http://schemas.microsoft.com/office/drawing/2014/main" id="{8C856E92-1B15-403F-9F93-021BAA881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477001"/>
            <a:ext cx="5966884" cy="11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>
            <a:extLst>
              <a:ext uri="{FF2B5EF4-FFF2-40B4-BE49-F238E27FC236}">
                <a16:creationId xmlns:a16="http://schemas.microsoft.com/office/drawing/2014/main" id="{6DE43FCF-8402-48A2-8AB9-3C6E037D6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6276975"/>
            <a:ext cx="30670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58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1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019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203200" y="6424382"/>
            <a:ext cx="7620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50"/>
              </a:spcAft>
            </a:pPr>
            <a:r>
              <a:rPr lang="en-US" sz="11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Sacred Encounters   Perfect Care   Healthiest Communities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BA09C-17A4-40D4-AEEA-5ECBB1B7BA3D}" type="datetimeFigureOut">
              <a:rPr lang="en-US" smtClean="0"/>
              <a:t>12/11/20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CC02F-2268-42D4-A8AC-314EB666E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7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dshs.texas.gov/news/updates/COVIDVaccineAllocation-Week1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A7B3CED-194C-4F99-A43B-B08D18EC85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239964" y="234950"/>
            <a:ext cx="7680325" cy="555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800" dirty="0">
                <a:latin typeface="Baskerville Old Face" panose="02020602080505020303" pitchFamily="18" charset="0"/>
              </a:rPr>
              <a:t>Covenant Health</a:t>
            </a:r>
            <a:br>
              <a:rPr lang="en-US" altLang="en-US" sz="4800" dirty="0">
                <a:latin typeface="Baskerville Old Face" panose="02020602080505020303" pitchFamily="18" charset="0"/>
              </a:rPr>
            </a:br>
            <a:r>
              <a:rPr lang="en-US" altLang="en-US" sz="4800" dirty="0">
                <a:latin typeface="Baskerville Old Face" panose="02020602080505020303" pitchFamily="18" charset="0"/>
              </a:rPr>
              <a:t>Presents</a:t>
            </a:r>
            <a:br>
              <a:rPr lang="en-US" altLang="en-US" sz="1800" dirty="0">
                <a:latin typeface="Baskerville Old Face" panose="02020602080505020303" pitchFamily="18" charset="0"/>
              </a:rPr>
            </a:br>
            <a:br>
              <a:rPr lang="en-US" altLang="en-US" sz="1800" dirty="0">
                <a:latin typeface="Baskerville Old Face" panose="02020602080505020303" pitchFamily="18" charset="0"/>
              </a:rPr>
            </a:br>
            <a:br>
              <a:rPr lang="en-US" altLang="en-US" sz="1800" dirty="0">
                <a:latin typeface="Baskerville Old Face" panose="02020602080505020303" pitchFamily="18" charset="0"/>
              </a:rPr>
            </a:br>
            <a:br>
              <a:rPr lang="en-US" altLang="en-US" sz="4000" dirty="0">
                <a:latin typeface="Baskerville Old Face" panose="02020602080505020303" pitchFamily="18" charset="0"/>
              </a:rPr>
            </a:br>
            <a:r>
              <a:rPr lang="en-US" altLang="en-US" sz="4000" dirty="0">
                <a:latin typeface="Baskerville Old Face" panose="02020602080505020303" pitchFamily="18" charset="0"/>
              </a:rPr>
              <a:t>Critical Communications: A Weekly Physician Update</a:t>
            </a:r>
            <a:br>
              <a:rPr lang="en-US" altLang="en-US" sz="4000" dirty="0">
                <a:latin typeface="Baskerville Old Face" panose="02020602080505020303" pitchFamily="18" charset="0"/>
              </a:rPr>
            </a:br>
            <a:br>
              <a:rPr lang="en-US" altLang="en-US" sz="3200" i="1" dirty="0">
                <a:latin typeface="Baskerville Old Face" panose="02020602080505020303" pitchFamily="18" charset="0"/>
              </a:rPr>
            </a:br>
            <a:r>
              <a:rPr lang="en-US" altLang="en-US" sz="2400" i="1" dirty="0">
                <a:latin typeface="Baskerville Old Face" panose="02020602080505020303" pitchFamily="18" charset="0"/>
              </a:rPr>
              <a:t>December 11</a:t>
            </a:r>
            <a:r>
              <a:rPr lang="en-US" altLang="en-US" sz="2400" dirty="0">
                <a:latin typeface="Baskerville Old Face" panose="02020602080505020303" pitchFamily="18" charset="0"/>
              </a:rPr>
              <a:t>, 2020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BB4ADF4D-3CF0-46FB-A827-93061F1CC31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31976" y="5791200"/>
            <a:ext cx="4714875" cy="966788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/>
          </a:p>
        </p:txBody>
      </p:sp>
    </p:spTree>
    <p:extLst>
      <p:ext uri="{BB962C8B-B14F-4D97-AF65-F5344CB8AC3E}">
        <p14:creationId xmlns:p14="http://schemas.microsoft.com/office/powerpoint/2010/main" val="459217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47" y="-136585"/>
            <a:ext cx="11790445" cy="15087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COVID+ HOSPITALIZATIONS BY TSA ID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031723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43876" y="2535355"/>
            <a:ext cx="34666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CONFIRMED COVID+ HOSPITALIZATIONS /HOSPITAL CAPACITY </a:t>
            </a:r>
          </a:p>
          <a:p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001" y="893499"/>
            <a:ext cx="7336506" cy="5826277"/>
          </a:xfrm>
          <a:prstGeom prst="rect">
            <a:avLst/>
          </a:prstGeom>
          <a:ln w="38100">
            <a:solidFill>
              <a:srgbClr val="0B0B09"/>
            </a:solidFill>
          </a:ln>
        </p:spPr>
      </p:pic>
    </p:spTree>
    <p:extLst>
      <p:ext uri="{BB962C8B-B14F-4D97-AF65-F5344CB8AC3E}">
        <p14:creationId xmlns:p14="http://schemas.microsoft.com/office/powerpoint/2010/main" val="1159723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146" y="31624"/>
            <a:ext cx="10524744" cy="856881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Lubbock This Morning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752999"/>
            <a:ext cx="12192000" cy="1204470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77F10F-F959-B549-91DD-A9E338C63DE3}"/>
              </a:ext>
            </a:extLst>
          </p:cNvPr>
          <p:cNvSpPr txBox="1"/>
          <p:nvPr/>
        </p:nvSpPr>
        <p:spPr>
          <a:xfrm>
            <a:off x="192349" y="6317328"/>
            <a:ext cx="6251380" cy="400110"/>
          </a:xfrm>
          <a:prstGeom prst="rect">
            <a:avLst/>
          </a:prstGeom>
          <a:solidFill>
            <a:srgbClr val="3399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11/20: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312 Hospitalized in Lubbock – 63 on vents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2CDA5D-DF8B-4247-9CA6-946D6CA63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49" y="1027515"/>
            <a:ext cx="11889161" cy="485893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3C50653-BD3D-DB4D-BE7D-5C0BC05EA0DC}"/>
              </a:ext>
            </a:extLst>
          </p:cNvPr>
          <p:cNvGrpSpPr/>
          <p:nvPr/>
        </p:nvGrpSpPr>
        <p:grpSpPr>
          <a:xfrm>
            <a:off x="2359755" y="1042180"/>
            <a:ext cx="9570738" cy="5031912"/>
            <a:chOff x="2302605" y="1042180"/>
            <a:chExt cx="9570738" cy="5031912"/>
          </a:xfrm>
        </p:grpSpPr>
        <p:sp>
          <p:nvSpPr>
            <p:cNvPr id="12" name="Rectangle 11"/>
            <p:cNvSpPr/>
            <p:nvPr/>
          </p:nvSpPr>
          <p:spPr>
            <a:xfrm>
              <a:off x="6201168" y="1070424"/>
              <a:ext cx="822179" cy="5000035"/>
            </a:xfrm>
            <a:prstGeom prst="rect">
              <a:avLst/>
            </a:prstGeom>
            <a:noFill/>
            <a:ln w="635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092623" y="1074057"/>
              <a:ext cx="1109268" cy="5000035"/>
            </a:xfrm>
            <a:prstGeom prst="rect">
              <a:avLst/>
            </a:prstGeom>
            <a:noFill/>
            <a:ln w="635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943119" y="1052718"/>
              <a:ext cx="944897" cy="5000035"/>
            </a:xfrm>
            <a:prstGeom prst="rect">
              <a:avLst/>
            </a:prstGeom>
            <a:noFill/>
            <a:ln w="635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957291" y="1042181"/>
              <a:ext cx="916052" cy="500003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302605" y="1042180"/>
              <a:ext cx="878346" cy="5000035"/>
            </a:xfrm>
            <a:prstGeom prst="rect">
              <a:avLst/>
            </a:prstGeom>
            <a:noFill/>
            <a:ln w="635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8906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5114"/>
            <a:ext cx="12039600" cy="13144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PUI/Confirmed cases-hospitalized COVID UNITS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065554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12/10/020</a:t>
            </a:r>
          </a:p>
        </p:txBody>
      </p:sp>
      <p:sp>
        <p:nvSpPr>
          <p:cNvPr id="4" name="AutoShape 1" descr="data:image/png;base64,iVBORw0KGgoAAAANSUhEUgAAA+sAAAGsCAYAAAClwja0AAAgAElEQVR4XuydB3QVVdeGN4SEhNBL6L0q0q0oCAKKgogCdj/bby9YQUUs2Bv23ttnQz8bFgRBEURERASR3ktogYRAev71nDCXyc1NchMhJvDutVzqvXNnzjxzZjLvbqfc4sWLs6Ojo00mAiIgAiIgAiIgAiIgAiIgAiIgAiLw7xLIzMy01NRUK7dq1arsxo0b/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+dO9x3bVKtWzerXr28xMTGB7efOnev2x2ft2rULua81a9a4Y2Pt27e32NhY+/333y09PT3kGfI922GbNm2y5cuXu/+uUKGCtW3b1v3eM/axYMECN4bGjRu78QXb+vXrbfXq1YF9HHLIIRYVFZVnu6VLl9qWLVvc55UrV3bHgpPffvvtN8vMzLSWLVs6ft75F3apmjdvbnXq1Mmz2fbt223RokXu8xYtWrh9+s0be/ny5a1z586OAbZ48WJ3ffKzDh065LpObOe/DlzPTp06GfsNtj/++MNSU1PdtezSpUvg64ULFxrjLcw4B/h41zh4P/yeefXXX39ZVlaW1ahRw1q3bp3vbjds2GCrVq3K8310dLTVrl3bGjRokOu7/Lb3NuK6Mpf9xvnCmvsjLS3NfcX+2a5p06a5tvXOizkP52BLTEy0+Ph4x4rzw6pUqWI1a9a0unXr5tl+xYoVtnHjRvc58+7ggw/OtQ337rx589z9Aqfq1avn+j47O9vYB/cKxtzmXmT8fmMszBvG5b/HCrue/u+5z+DL3GM8XFvOi+eINze97blPvGcOL3VYxYoVHVOumXcPwpu5wL+rVq3qxh7KmAMcm2MedNBBbhN+B59GjRoF5oH/meHfD9eL65DfM68oHLStCIiACBzoBCTWD/QZoPMXARHYawSSkpLs5ZdfNsQWD1debhFpvLy2adPGLr300oB4SU5Otvfee89mzZrltvUENaKVF21eii+44AJr1qyZG98tt9zihBQv4HfddVdIMXLPPfc4QY0988wz7uX+vPPOc6I3lDVp0sQefPBB9xVj+eKLL9x/M+bevXu743sievPmze64W7dutV69erlzCbaHH37Y5syZE9jHlVdead27d8+z3YgRI5ygxRASF154oR177LG5tjv33HOdADvrrLPs5JNPtuuuuy4gtAq6YGeffbYNHDgwzya//vqrPfXUU26fF110kfXp0yfXNq+88op9//33Vq5cOXvxxRedmMPuvfdeJ1Tys/vvvz9wjbxtbr/9dlu2bJn7X/jdfPPN1rFjxzy7uPjii921Z5u333478P2YMWPs77//LnReIobvvPNO+89//uPmWvB+2MGff/7prjFC09s+vx0zhq+//jrP14hDROdxxx1nw4YNC3z/5ptv2rfffpvvOIcPH25HHHFE4HucNG+99ZYTlohRb16yfwQvjgeujeds8eYuc/7555/PdRycN6+++qrt2LHD7Yvzw7h3KlWqZP369bPBgwfn+g3z13PYMO+YWyeccEJgG8T1yJEjjfv48ssvtx49euT6PdfqoYceCuyDMd900015RD/jYTueA/Xq1bOxY8cWei39G3B85urKlSvd/IAT15bnCI4k7ivPOP/XXnvN5s+f7zh4zxGPKc4r7mOca9y7PCNwcDC/X3rppZDjuuOOO2zJkiXOQTN69GjnUIIdjp9BgwbZmWee6X73v//9zz766KM8+0DkwxexzjXkuspEQAREQASKR0BivXjc9CsREAERyEWASOETTzwReJEn+syLOi/aRKyJkPHCi2jnZfzpp592UTyEcVxcXCAKhSDnZZrfEZ1CDBDl++9//2vjx493ouT//u//nHDyGwIIYck4iOQiOjDEK4Zw59h+I/p4xhlnuI+ChReCifESjcUQ6whDzuPoo4+2q666Kte+yBBAZCIePOGEowExG2zBwhunAcfyRyi9cSMOTz31VCdmvQg3osMTXbAjUu5Z375984gnvps5c6ZjDlecA4g5vyEGp06d6j5CxHhi3RPOCEAyBYIj5DgVYOsZgvTuu+92x/E4tGrVyrEJNkSUF13m+nr22WefOaGGIZAQ3N6+jjzyyMB2REaPP/54O+eccwLf+/fDhjhPcKJg+Y3D2+Hrr79u3333nXNYIOyJLDNXOSeEIJ9fccUVdswxx7ifIJYnTZrkPmcswVH0U045xUXLGfsPP/xg7B8xiZBEyCEgcTJwPYm2cwwcGN7c9uZAsLD86aef3LERkVwXjsGxibTDDUcYhkMGR4aX0XLrrbcGuPI9x0e8sg8MsY4jiXO+7LLL8jiQyBphnvLixDlzXoj9888/P9el5TxwkDBHuccef/zxPNc+vw+49xH3HIu55mWxcE6cG+eI84dMDO7Jxx57zH3OtpwP/zA2fk90HONextmH+MYJQNYKhmOE+8Vv/M57dhx++OHOScZnzGnmIo4znBzYuHHj7JNPPnGOBCLwXCfYMC6OzT3AZ9dee627d2QiIAIiIAJFJyCxXnRm+oUIiIAI5CFARH3KlCnuBZ6IHCKOF1UiuQhoRNRJJ53kokzvvvuuffXVV27brl27OvGIKOaFm5fxDz/80EV5MdJ/b7jhBhdVRwDw0EYYEf3yG4IOUcYLMi/HnqjzBM9hhx1m119/fb5XzhPrCBcEFSLqtNNOsyFDhrjfFCbWiVw/+eSTLr0WcUAaMKIBgR/sJPDEOim6Xto+kXoi9p4Fi3X/wDmWJ4DIALjkkksKnZH/VKzjUEBwh0rr9x984sSJTpSSos419Tjcd999eSLw+Yn1YPGEyPTSvIPFONvubbHOPES0kg2AMwHR6TldEOpeZNcT64g1BF5+ggzhhthDDHNP4GwiBd27PxC3pKcTpSUS37NnT4cglFhHODKn+A3Xgug9+yKijngnmo3YZdx8z7i8VG5PrHNtuCexa665xhClWGFinfsWhxlZBuyDe5K5zrz3W3HFOr9jXnMvYzgbcKbBiXsSRswt7kvOmYg6zhIM5xOfe04mHA7vvPOOTZs2zd2HfM98wyHlZSlwfRHxfkN8I8IxrjPXuzCxjpNt1KhR7tnGcwNRT8YFkXeMLCHYe46/Qm9WbSACIiACIhAgILGuySACIiAC/5AAL/4Ial62iaSROuqPtvp3TxQR0ceLNwKDyB4vs34jisZLNHXdiF/ECS/h/I4INvbss8/mevnl/3kx57hs76USF1Wskzbr1eaSdvvII4+4fRYm1h999FGbPXu2E2wIaKLYGNHV008/3QkGzzyxjlODGmDEAIKec/ai62VVrCPKSUnGWXLooYe6cgQMQT1gwIBc17ksiHUGjADDAcQ857z4byxcsU40d8aMGc4ZxXXFaRWOBYt15iVi8uOPP3Y/JwKP8A82MhM++OAD9zElEd5+PLGOswthT8YL845oOVaQWOeevPHGG50zjcwSMjo8Mcq9z7X2rLhinWcCopdjIXx5NuRnZJngqODacH/ivGNMfqOmnHNjWxwMPCPYnvuPDJjg3zHuBx54wDmYENZsjxVFrPuPj9OEMh8yKWBECr9MBERABESgaAQk1ovGS1uLgAiIQB4CRFOJcmFHHXWUXX311bnEqf8H1DIj6Hj4kspKSmso88Q3IpeXdlK933jjDZswYYLbPLg2mygYYoqIG1FRLwJcVLGOSCDtHPGNIazIEihIrCNyiFAiBKhnRZRyXkRUGfdtt90WSDVmn36xTtSTenHOk5R/Uvi98+PfXhq8n1Fpjaz7BRQikjp8shlghxODKK+/kV5ZEeukweMAIrpPtJdUdSwcse5ngnMK5w/p2OFYsFhnfpH2TWM+jHnjpbD798cx4U50He7MP8wT64hG7hOyFHAgUJ9OBLkgsU7q/XPPPef2Awuuo5fdQpNGRLZnxRXr3Nvc41go547/HCkroLcCRmYAwt3vEONz/zj4f8bIWCnzIAuI8gDmpNdojxR8HILw8/elKK5Yp9cD2UBcN54JnJNMBERABESgaAQk1ovGS1uLgAiIQB4C/npvUlGHDh2aLyVSXIleYSeeeKJrwBTKEBJffvml+wqxjoim6RORMkQTKaxE+njh/uWXXwKpuNTo9u/fP7BLT/AEH4MaX1KTvWicdw7UEpMZgBBDFHu166TX51ezTqSTfxA+nBt1tl79M2KK/fk7fXtinQgnte+MA0HL7/hvouv7MrJe2BQOVbMe6jfBEVWvQRtCjpIE6oc9pwv9B2Djz7jYF2K9oHMrSs06tclcDxwu33zzjYv2Ep3FCeOVNXhiPdQxvag30WtPyDIHvLlP1NfrO+D9HrGJcPS6sAeLdcQncxDxSMbJCy+8EPJ0iRrj+CEKzv5o+Id5Yp05zmf8Pw4urhMiFVEZqmaduc+cIIWc3+JwwLxGiVxbxuV1yy+uWOd8fvzxR+cIYG75VwgIPlF/Q0h/07fg7XBueDXqjBdHBU0oEdGk1pMeTxkORqkIKf08U8hy8brFF1eskzXDs4sXTTIPOCeZCIiACIhA0QhIrBeNl7YWAREQgTwE/KKFZlP+DtPBG/vFekHCPpRYZ19ECXkJJk0VgYDY9tJNiaYTbSOC6Vl+Yh1BhDD20uU9sU4aP/slyoYo4Y8E0XIyBkKJdUQcEUYahPm7jdPYjPpbBAHOA5wInnli3etG748SIt5JMy4LYt0TP5wXwhDnCTz8kVYisogwHCxkLPi7qZdWsR7qFufakjGCs8GL4BYk1j0R6BfrfuFMTTNzzm/sl4wEyiiwgsS61ywt1FgLE+ucA+UJzFHELMclMo0zI5RYp/4bhxNp6v4Ga9454KQis8TrfF9cse45driPcTYU1JTNL9a5PxHsoSyUWCdyjojGEcNzwMsYQMDTZd97BnhOE4l1/dETAREQgX+PgMT6v8deRxYBEdhPCNDIiYZxmP9lPtTpkRpKsy7EG2nSdJ0OZaTVk16PECDq53U8px6XBnQIDCJV1JgjuhESiAVEh9+KmgbvvahTI0+UjagczbQQ2DgFgrvBEx1lmSoveuY166I2/9NPP3WpuERBEe7euvHBYp3xestqEfnje4QsVlbS4D3hRxSW5eq8+lycHtQ2c73JZmDFAM+Zsi/E+t7qBo/DgQwHGrYhVomyc12IQnsWTho8ncqJYGOsjoADiMgxddF0nscQjWSNYH5nV7BYp86cewEHAILWSxkPvn8YL2nwNDrzN1HzIuueWGdukgHBMnlEsWlyGEqse/csx6H7vncvchxEMxH5bt26OWcNVlyx7i0fyD0Pa38dfPA5etksfE5Hdzq7BxtzkfPzGtbhcKDshM9xDNBHAOM5gjOGY3If0+CP0gDPiivWuU5cL65buI0g95M/CToNERABEdhrBCTW9xpK7UgEROBAJYDoIO0bI3pICilNlUKZv2a9oLRkb8kwUo8RsqTfYrwAI/aJ4NLhnVR6ry6Ul3Feuv1WXLFOVI1O7QgcouOIFNLig8U6a7O///77gaXD8psDLPnlrVsdSqwjHIjwIVRwChDFxcqKWPdnQhR0H/hT50urWPe6wSPYp0+fHugejtim34LndAlHrCNk6daPYCO9GscSS/r5jY7m7AsrSKyzL+YGjhGMTI/g+c7n/uwVv5ANFutsO3nyZGMlBxwINM5DMAcv3eaPTud3bbnfaaTHfVNcse7PNuB+8xxWoY5JurxXBhBqdQh+Q7YHyzmuWbPGsYex91wi5R3HEUYmC6UN3jOM7B1/VL+4Yp3yCUpDaAyI+Pe6/B+ofyd03iIgAiJQHAIS68Whpt+IgAiIgI8AApZaXiJ5RKSJbiN0/EbqOpFKrwO8twYy6a4s3+YZEVi6unvLK/ESTbTPa6TFQ5sXcEQ7++MFmMZUpLOTjk4U3G//RKyzH17wWUaO/ZNezDn611mnQRUv8xwXR4W/yRXb0yHeEwS8sCOKQol1hAVOCJbDouO4F/UrK2KdqCqlAAja4KXqEH+///6740BJAH0K4FTaxTpRaUQ2opjrgojnPL1a6nDEOufspWxzzswdGtT5SzXCFevsi2wNMksw5hv3j7eCAJ+R0UGmB3MSYUqE3RtvKLGOsMYZxvnhRKB3AvPWW2ed1Re8JpCs2uBF1b17jO9pwId5ZQ7FFevU8VPfz/HJwuB+9mcy8GwgkwWHgLdcHsfCoQeHYMcFTeS4RkTSKWMhVd9vOCc4X+5tjkd2A/MXh4jfiiPWuRfoT8D+2Tc9AjyHo/54iIAIiIAIhE9AYj18VtpSBERABPIlgIBASGC8TLNkGWnudKRmbWYECZ3VeaFnO9aUxkjJpVMyEXIEK8KY7YmcY7xg86LtNyLZn3/+ufsIQULEkZRZRDCCym//VKyTxoyIRkAQIcM8sc7LPUKOz4Pr0tmOcREh57wQBGQL8OIeSqyzPY2vqKVFiCAwsLIg1hk3DhQ4sEzd4MGDc10DONCtH4YIFkQM160siHVOhO7rCGCsOEu38aJBRN0T/DRi4/5gHiGuuXeIFGMFRdb5nu3JTuC+Yq5T+sG+6H/AOLm3SN3HaMrI/PSiyaHEOtshuBHJ7BOHAtfRE+tff/21iw5jZAh49fTeBSbKT6o5Rv8I5gHHI9sFYU1ZCSUg4RgZLDjpPEcVdfk0q8Qhh2Dm2QAn5hflNixPR1kMxnGGDBniOsMz3yi9wInHPnH04VRr3bp1rmG89dZbrnkg58w/OANCNasriljnXqdPA/tFqGOsIEATu+BnUzhMtI0IiIAIHOgEJNYP9Bmg8xcBEdgrBBBi1JlT480LcrAR/aJ5mlfLTHdpIuihtuW3iFqEKl21g42oPC/f/t/ml2aaX4M59kkXa2/5p+AGc15zKbYLbiTm1Z9662ezDUKoQ4cOecbqdbjmRZ0xs01+Yp0fe83yvB2dddZZTpj47d9Yui2/ScJ5I5ioa8aI0gZH1vkcwca44YCgI4rrF+vB+/eaDyKUOAZCCguuSeczlsTyHCl7o2bdS4Mnso55KwFQwsE8RrjjZCqowRy/8y8viGOHOUaGieeICT5njku5BCLe+z3/JluF+8UzsjUQ0PQDCGXsh/uMe4LfepafWEekP/3004Gu6QhXxkGZCUIcZ4y/EVvwMcmkISpOhJ85Ttd7T6yHGp8/MyX4ewQu50odPaI72BgHEXFS33nmeKs2ePPDvz3nQcYL91Cww4/tmFtE78mewBg/KfCU5/itMLGe371BuQTHZR6EWmIvv9/pcxEQAREQgT0EJNY1G0RABERgLxHgpZ8XW5o/0UCL6DiCmLXDEZxEVb3oEoKFF3JqZunAzIs3RiMvmkAh1hAa+UWjaNTlpVaTKouAClUnj+hg/ehQ5jXa4juim4hOom+k/SLKPONlnlplBBe1rzTiQsjwou+lD3sR8eDjMEZqY3EsePXD1NaTOhyqwR7HQLCzpBZNxIiieqLR2zciDVHBH7Bw128mAsp+vagp62r7jUwFIpWcH823vPP3RHZ+UwRW1DwzXkQOYj3UNWPZLxwXHH/gwIFOwPBborqhjCgp/zAv6IFARBkHjlce4f8NUXuOH+p7xDFRba6hvwlaqGP6l+AL7n/gr6cmjZ9MEPoVkOKenxFNpSu8Z6Rsz5s3zzWWI2ODKCxGVBjnBRFkaqW5Bhhim22IxD/66KO5DgMXorcId84RQxwiYjkm95A/1Z7vyWignj3UMmLMO+4pShb4Hcy5X2FH7wbWHSeyHsq4b8aNG+ccKmTCUNZCc0bv/gz+Db0buC/zM64VzwSYc5/w/2SmwIa540+N55nDc4QoOpF8uJCZQso+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+2LZt22b169e3++67zw1i+/bt9uCDD1p8fLxVrlzZnnrqqX02OO1YBERABERABERABERABERABERABA5EAvmK9dtvv91OO+0069Chg7300ktWrlw5u/TSS+2xxx6zHj16WPfu3e3jjz+2RYsW2Y033mhRUVEHIj+dswiIgAiIgAiIgAiIgAiIgAiIgAjsdQIhxfratWvtkUcesdGjR1utWrXsjz/+sHfffdcuvPBCJ9wR8nyelZVl1113nduuTp06e31w2qEIiIAIiIAIiIAIiIAIiIAIiIAIHIgEQop1Ut3vvPNOu/76661p06Y2Y8YM++CDD+yUU06xL774wonz6tWrO17XXnut3XLLLdagQYMDkZ/OWQREQAREQAREQAREQAREQAREQAT2OoF80+AXLFjgataJnrdq1cqSkpJs0KBBLvUdsV6zZk03mCuuuML9f7hiPTk52datW7fXT0Q7FAEREAEREAEREAEREAEREAEREIHSSiAmJsYaNWoU9vDC6gY/efJkmz17tl1wwQV2//3328iRIy0uLs42btzoms2RFu+J98KOnJaWZomJiYVtpu9FQAREQAREQAREQAREQAREQAREYL8hEBkZadWqVQv7fAoV66tXr3ad4EeNGmWNGzd2DeZIjR86dKiNGTPGmjRp4kS8TAREQAREQAREQAREQAREQAREQAREYO8QyFesf/PNNy4CHhERYb179w5EzkmHnzJlivFDmsrxnUwEREAEREAEREAEREAEREAEREAERGDvESg0sr73DqU9iYAIiIAIiIAIiIAIiIAIiIAIiIAIhENAYj0cStpGBERABERABERABERABERABERABEqQgMR6CcLWoURABERABERABERABERABERABEQgHAIS6+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+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++QAACAASURBVDx4sHXo0MEmT55sU6ZMsVGjRtmDDz5ogwYNss6dO9u3335rM2bMsBEjRlhMTMz+TUpnJwIiIAIiIAIiIAIiIAIiIAIiIAIlRCBfsU4kvXv37nbIIYfYuHHjXHQdkf7EE0/Y7bffbrVq1XJDvPrqq+2OO+6wuLi4EhqyDiMCIiACIiACIiACIiACIiACIiAC+zeBfMV6YmKiPfPMM7Z161aLjY21kSNHGqnxb731lhPrpMRj1113nYusN2jQYP8mpbMTAREQAREQAREQAREQAREQAREQgRIikK9Yf/3112379u128cUX25NPPmnR0dHWr18/e+ONN3JF1q+44goXWa9fv35YQ6bWnbp3mQiIgAiIgAiIgAiIgAiIgAiIgAgcKAQoHW/cuHHYpxtSrBNNv/POO2306NEuvX3nzp0uen7TTTfZ008/bTfffLPVq1fPVq1aZU899VSuSHthR87IyDAOKhMBERABERABERABERABERABERCBA4VARESEVapUKezTzTeyjlAfMGCAU/5Tp061FStWuPr0999/3yIjI61v3772yiuvWKdOnVwjOpkIiIAIiIAIiIAIiIAIiIAIiIAIiMDeIZCvWE9KSrIFCxZYVlaWOxKinLA9P+BzlnRjybaDDz5474xEexEBERABERABERABERABERABERABEXAE8hXr4iMCIiACIiACIiACIiACIiACIiACIvDvEJBY/3e466giIAIiIAIiIAIiIAIiIAIiIAIikC8BiXVNDhEQAREQAREQAREQAREQAREQAREoZQQk1kvZBdFwREAEREAEREAEREAEREAEREAEREBiXXNABPYygdTUVLfM4ZIlS3LtOSUlxa2wMHz4cBszZozNmjUr1/c0bezSpYs9+uije3lE2p0IiIAIlByB9PR0u/HGG23x4sV5noH9+/d3391zzz02c+bMPM9AmtmOHTu25AarI4mACIiACIhAKSYgsV6KL46GVjYJsILC0qVLDXHu2aZNm+zee++1K664woYOHeqWQtyxY0euExw5cqT169fPrr/++rJ54hq1CIiACJhZdna2c1b6n4GbN292Av2SSy6xM88801auXGmsOuM3noF9+vRxYl4mAiIgAiIgAiKgbvCaAyJQIIHsbLOtyemWnpltcVUjrXy5ckUmxovrJ598Yq+99po9/fTT1qJFizz7mDZtmou2P/DAA9a1a9ciH0M/EAEREIF9QSAr22zzjjTLzDKLqxJpEeWL/gxkXJ9++qm9+OKL7hnYqlWrPEP9+eef7c4777T77rvPDjvssH1xKtqnCIiACIiACJQ5Aoqsl7lLpgGXJIEF63faiz+stdSMLDv+4Jp2atc6RT48afE33HCD1atXz2677TaLiIjItY+MjAwXcVq7dq0988wzFh0dXeRj6AciIAIisC8ITFmYYON+2+Qclj3bVLNzjqhX5MOQFs8zsFatWjZ69Og8z8DMzEyXeUTG0fPPP69nYJEJ6wciIAIiIAL7KwGJ9f31yuq8/jEBoupvTF9vkxYkuH1FVShnDw1paXWqRBVp37Nnz3YvqC+99JI1bNgwz2/Xr19vV155pXuZ7dGjR5H2rY1FQAREYF8QSMvMtp8Wb7O3f97ghDpGVH30wGbWKi6mSIecO3eu3XrrrS6y3qhRozy/3bhxo1122WWuBKhnz55F2rc2FgEREAEREIH9mYDE+v58dXVu/4hARla23fvlCluycZfbDxnwF3SvZ30Oqlmk/V566aVWv359u/vuu0P+7rHHHrNFixa5F1mZCIiACPzbBHBUvjcz3r6Zt9Wy+B+fHdO6ml1+bF6nY0FjRojHxcW5DKJQ9vjjj9tff/1lL7/88r996jq+CIiACIiACJQqAhLrpepyaDClicCO1Ewb/v5iS03PCgyrfYNYu/WkpmEPc/r06a4O84477ggZNV++fLldfPHFdtVVV9mQIUPC3q82FAEREIF9QSA5NdP++0u8/bBoW2D30ZHl3XMQ2V6hfDkbM7iFNalZMazDz5gxw0aNGuWyi3r16pXnN6S+X3TRRS6yfsYZZ4S1T20kAiIgAiIgAgcKAYn1A+VK6zyLTODHRdvspR/X5fpdUV5UqcO8//77beHChS4FvlKlSrn2ReM5Pv/iiy/cvxs0aFDkMeoHIiACIrC3CCDIn5m8xn5ftWelitpVIu3yng3t9Wnrbe22VHeo+tUr2phTmltMZPkCD83KGA8++KD9+eef9sorr1hsbGyeZ+Crr75qH3/8sfs+VJnQ3jo37UcEREAEREAEyiIBifWyeNU05hIhMOaLFbYofmeeY3VpUsWu79fYCmuK7NVhnn/++TZ48OA8+9m5c6ddfvnl1qFDB7v55ptL5Jx0EBEQAREIRWDD9jR7atIaW7V1z5KTcVWi7KrjGlrLOjH29Z9b7N1f4t1PKQn6v2Ma2LFtqxcIc8uWLW6ptnPPPddOO+20PNuytBsR9YMOOshuueUWXRgREAEREAEREIEgAhLrmhIiEIJAws50G/7ekkC9ZrWYCrZ9V4bbMqpCebt7UHNrXEga6AsvvGAzZ850teiRkZF5jjJlyhR74okn7M0337Rq1arpOoiACIjAv0IAof74xNW2NiEnco4dVD/WLju2gdWunPPsIj3+1k+WuaUssSY1o+3eU5sXuJwlGUMsycYzMCoqb2POH3/80ejZwTOwevWChf+/AkYHFQEREAEREIF/mYDE+r98AXT40kng1xVJ9uTE1W5wdEAedmicffBrvNFriVWGzzgszgZ2ql06B69RiYAIiECYBP5al2yPTlhtaRk5vTnIGGpdt5Jdc1wjq16pQq69LFifbA9/syrQHZ7n4qDOtd0zUSYCIiACIiACIrD3CUis732m2uN+QIBOyOPnbnFnQiT9iTNb2fOT19qfa5PdZy3qxLiaTZkIiIAIlFUCM5cn2hvTN1ji7qwhzqN3uxp2zhF1jaZynj399NNuDXSclYs37gyI9ZiKUfbU449Y4xp7ms15K1u0bdvWWAlDJgIiIAIiIAIiUHwCEuvFZ6df7qcEMrOyXfRo/rocYd6hYayNPLGprdiSYnd9ttxY0g27fUAza1c/d9O4/RSJTksERGA/IoDonrhgq705fUPgrHBK9mhdzc49sp5FRuSOlb///vsWH59Tr84qGTOWbrNda+a54vULbn/W/QajqSbLs/3222/WsmVLV+YjEwEREAEREAERKD4BifXis9Mv91MCpINe+95i91KKDe/T2A5rXsWJ9PvHrww0nWteO8buPoWazf0UhE5LBERgvyOAM5Kl2aYs3Gapu1PfeYSdfWRdO6F9rUKfZ6y7/tLkVTbu0eFWreupVqvNkXbv4OYWVzXKZs2aZc8995xrGLd27VqJ9f1u9uiEREAEREAESpqAxHpJE9fxSj0BUt0f+nqlGyepoC+c19atLYx9PmezfThro/tvok+3DWhmreNiSv05eQPcsGGD8U8oq1+/vtWtW9cSExNt1apVlpGR01CP5nfNmyvlv8xc5ANooMuXL7ft27eHPOPOnTu7z5nP69evN/7YVaxY0ZjnRW1mxtJjRI2DjeUY27Rp4z7mvtq0aZOxXFnlypWtUaNG7njh2o4dO2zJkiUhN2/WrJkbc1pamhPBnHNERITVrFmzSMud7UrPsvdnxtukBQmB41SJjrCzjqhrPVuH3+DtmWeetc8nTbe4AaPcflrXjbFretSyq664zIYNG+bGuHTpUon1cC++thMBERABERCBfAhIrGtqiEAQARrL0WAOa98g1m49qWlgi/jENLvxwz0v1IO71LGh3eqUGYYfffSRvfbaa7nGy3rvqampbomls88+2y666CL3sl2uXDlLT093Yv2uu+6yjh07lpnz1EAPDAJPPfWUzZkzJ9fJslwYAn3y5Mnuc+qmk5KSnLjdunWrtW/f3qVqR0dHhw3pmmuuseTknLIYzxDniGgiyZMmTbKXX37ZifRt27Y5UX3KKafYhRdeaOXLF7wWube/v/76y8aOHevEvt9wSNxxxx3Wu3dvu+mmm2zNmjWGkwDHQExMjN12223mOSYKOqHNO9LtuclrbMnGXba7kscqVihv1/ZpZJ0aVw6bBY4PnhH1Dx1gaU2Pc7/Dl1l7w2Rb9+dU93xh7XSJ9bCRakMREAEREAERyJeAxLomhwj4CKSkZ9nlby8M1KWf2rWODemaW4y/8MM6+2nxNver+tWi7MEhLV3H+LJqDz74oE2dOtXGjx/vTuH22293wr1p06ZOhNx777120kknaS34snqBD7BxDx8+3Jo0aWI33nijO/M33njDzjnnHLd84g8//OAcTw888IAdeeSRxSbDH06E+MUXX2z9+vWzr7/+2qpWrWrdu3d3Qn3EiBGG0wDhGmrJsnAP/N133xnLn1EzjrPhvvvus/PPP99F7ZctW2b/93//Z/3793fHK8jWbUu156esteWb96yhzrOLEp9GhSxBGbzf9957zy21du/DT9orc812pGRa5q5E2/L90/bomFusY4cORkM6ifVwr7K2EwEREAEREIH8CUisa3aIgI8ATeUe+ConBb58uXI2vG8j69a0Si5GG5PS7JaPl7mljpDoVx7XyI5qUbVMcqTDM8J84MCBhsgJZUT0evXqZXfeeWeZPEcN+sAhMH36dHv00UftmWeesQYNGuQ7n71IdXHJEDlmjXCEdKhU91deecUmTpzoRG1RUuH94yE7gAg2DoDrr7/eZboEW58+fey4446zUaNy0tFD2eyVSfbqT+ttu6/jO93br+3byOpXCz9Nn31TCnD11Ve7UgKcer+vTrYnJq62LVNftfIRkXbTiJHWq20NifXiTiz9TgREQAREQASCCEisa0qIgI/Ap79vsnG/bXKfREWUs4eHtrLaVSJzMaJB02MTVtvcNTvc53Wr5kTXgzso7yuw9KLfnJRu05ZssxnLEl0KaodGVeyQhrFWK7aC1YiNtBjfskv5jYP0dyJgX331ld1///3WtWtXtymp70TFSMcdN26cEyWkx3fq1CnXrhAPrVq1chFFOkWvW7fO/YbPifzFxcXtKwTabykngNBcvHhxyFHS/4Ba6+RdqbZq1WrbkbTd1iSk2bz4dFu1cZt1alTZjmhR1TnLsAoVKtjBBx/sIuPeHyzS2vn/evXqBeYZpRw4nGrXru0cS3yP7dy506W/E/F+/c237Ne/VlmXYTfZVf1aWiPfkmPhIiVift5559mgQYPssssuC4jozZs3W0pKiquPv/f+ByyiYRfr2O8cu6RnQ2tYjON8//33Lqvlsccesy5dugSGR4kK9+5PP/1klLWQQYCgD7b0zGybtSLRXpu2wXal7am3P7x5Vbv82IYWVaHo2UAck2cFzgicITwL7/tolk1+YYRFVKpuERUrWb2qUbZ9W4Ljjai/8sorrVu3buHi3efbJSQkuKyEUMbzjLIf5hnlBszj4Hm2zweoA4iACIiACIiAj4DEuqaDCOwmQJfjpyausVkrc+rVWUv97kHNWZ0oj333155lj2g+d9MJTZxY3tdG9+av/txiPyzcZtSg+g3RXiW6glWLqWAt6kRb16ZV7OD6sbnWS/ZvT23tFVdc4epeX3zxxYC4QWyQ3osgQHxQ24sI99feIuhJy0VMULdL5I8aXrYh+sZL+kMPPVSk5lf7mp32X3IE5s6da08++WSuA/LHhjly5qU3WMUm3Wzm+Hds2R9TLTOqmmUkxpuVj7DykTFWPirGYitWsJqxFVwjNeYekWzmFinsiCgcRMxTmq4RJW/Xrp1bLoz67ZEjR7pos2eI3ueff96Jx6SdKVb5oD5W5ZAT7ZBGVe3G45sUWbT+73//c5F79uk1l+NYpKj//vvvzjmQEVnFqnYbZtENDraWdWJs1ICmxtJoRbFbb73VnT91+TgsPDvrrLOcQ42GdIj46667zjWGDDY6vn87f6sT1BjPsVM617YBHWpbTFTRxsLvuX6k3bMk25gxYwKH+3XpVnvko58D/4+jZceC713fC8aG447rVVps5syZ7nnnN5pp0lSTkqAjjjjCrrrqKsP54vUGwAFE9kLr1q1Ly2loHCIgAiIgAgcIAYn1A+RC6zQLJ0AkasS4JbYpKUcEn9+9nvU7uGbIH27bmeEazXlLH53Qvqadd1TOWsP7wpJTM+3vDTvtw1832tptqWEfggZSB9WvZB0aVbYWtaOtZmyk1Yit4KKWM2bMcC+gpLOS6h5sPBzeeecdF7075JBDXPMrDKHAb1avXm3PPvusE+f//e9/XRdoRDqNtqhrZZ+jR48Oe6zacP8iQJlIws4M25qcbss2pdjkbz+33yd9bHUHjrby0VUsefFUi6rT0iKrN7DM5K226dtHXXS2Tv+c+uub+jWw959/0M0vnEKI4E8++cROPvlkF00n5R3RSM34DTfc4DqPs3QYUV8cUH5jXfEXJy6yb7751pLmf2uVD+prVdofb2ccFmcDO9YO6ZDL72ogQBGffsHqbYswfuiDn+2nb8ZZ2uYVVrvvcKtQpY4d2rSKXXZsw7BFMpkqlKdwjPyax1F/T2ZM27ZtHR8vTZ5n03sz423akj1d8itGlrfTu8XZCYeEfp6FM/OIqpOxwJiOPvrowE/wBbB6BiVEWPVKFazlpgm2cvmSMtMN/sMPP7TPPvvM3n33XXcOjz/+uMueQKTjBKKx32mnnWY0GpSJgAiIgAiIQEkSkFgvSdo6VqkmQPOlOz5bZrzY0zDuuXPaWGzFiHzHzBJIX87dEnhBfeLM1oEl3vbmif65Zod9PHuTaw7lRcnYPwH/jo0qW5Na0fb7qiRbk1CwiEe4V42JsOoxFaxzkyr26h0XWY0aNVxdbUHGCzoN6IhQYqS7X3DBBU6cIyiCDRFP861DDz3URapkZZdAws50m7Y40f5Ys8P1aCiKZWRlW1JKpiWlZBiOsPjP7rRKLY90Ue1gw4kUP/EZ27JxndU75W73ddXUdbbsy7F2zdVX2YABA/L8hig9aeikWDPf6PpOSnjfvn3zbDv57wR7c/oG1zhy67Q3LGX1HGtw5hNWIaKc3XR8+FkxlISQMYJDKlRNPCU0LO+YmZFq8Z/dZTHND7dqXQa78ZzUoZaddXjdsBwDiEIyW4iqF9RNnqaQCEsa0SHWd6Rm2uPfrbaFG3YGGCCeh/dp5DKF/kkjTEoJNm7c6JZxDK7D35qcYbd9stQdH2sWm2L/d1Qta9Zsz0oaRZk74W7LUnQfzdpo6RnZ1r1VNeeYLKpxXjzPhg4dav/5z39C/hzHI438yNqQiYAIiIAIiEBJEpBYL0naOlapJsDLPOntGKmrd59S8NriNGwaMW6pEfXGzj2ynvX/B5ErPxxExaotKS7lnbp0v5Hu3qx2jPVtW8UqJCwJvIBvTExzdfQLNuyyGvWbWVpErO1MzbRsy7bM5ARLT9xgUTWbWPmKlS150Y+2bdaH1nXQ5XZ8v75urfi4qlGWsGm9bUtIcOm9vJCTKn/zzTe7lFZq2zEiiywnRSQqlP3yyy9GCi818Ah6v5FS7699p8540aJFLhJKvajs3yXAXN6YlG6L43fab6uS7O/1Oy0jdZelbVlh2Vl51xmPrFbfImL3RGuzUndYesIaq1C1nouSe5a88AcX0a5z4kirVr2m66sQVyXS2tWvZIc0qGxxlcvZ1VddZZnRNSy98wXOYZY45zPbtexn+/Sj9y02Nq8IoyaeucgSadSwz58/30WaY2P3lKOQMr9xR4a9ODPFktOyLCst2bb88JJZRqrVOfEWN7zWdSvZiP5NCu3zQEkI5R6k3rP0mz81nbT/nRXj7IVpCc4hkL5trW2eMNaa9jzL0uod6o5DTwtqxakZD1Va47FasGCBi+DyD+fmGSnxLNdGp3s6zHPvvPDCC652ncjw4o277MmJa3I1kqPj+6U9G7hz9Awm3M/Bxj79tfFkNKxcudKxDe5XEfxbrtc7Mza4tHsMpwClQR2KUBpE5gTr2Yeyhg0bunR6zxgT1/+Lxdm2OGlPFkWtypF2RPOq1rlxZfc8qxUbWSBrHCIff/yxWzGAzIxQzyCcj4j4nj17ulUx/EYp0EEHHRSYczCj3wclCjzTqHkPtuBnICn4PE+ZXx06dPh3HwA6ugiIgAiIQKkjILFe6i6JBvRvECBifcU7i2zn7kZMiG7Ed0HGb575fk1gTXYiWDSkq1SMelD/cRJTMuydn+NdNNNzBHjf164caWcdUdcOaRBr6buSXHqm31gLmgZYI0fdaQd1OtRWb021L76fbr9+9balJ260mj0vtYpxrWzL5OcsPTHe4k642SIq13LpuTUqRdqO+d/Ysp+/sMaNG7sXUKJOvNyTAkoX6F9//dVuueUWV+tOJCqUDRkyxL3gIyr8htBA6HiRfF7OqWsmnfewww5zAkhW8gTo1bBic4r9uGibK7VISM5w90FOpbO5evKEX/5r2em7cg0uPWGtVTt0mFVu2yuw3dbpb1j61jVW/bDTLbZ1D/d5ZkqibZ7wuLVp284uuuoGa1A9xipHR1hsxfKBJnIIprfeesseeXSsfbKkgs1dGm/x4++1ah1OtFFXnZtnRQb2y/rmX3zxhSu1IIMDYUv3dH/X9A8++MDefu8jy6xczzmp0ressqiMROt73g02Kynn/sb5deLuqHdB9Jn71MTjvDr++ONzbXrGGWdYSlYFy6jWxLLTUy01frG1btbQbr/nYXt4YrwrBcCoW7/muIbWpUnuFSb8O6O05Msvv3Q86tTZs2wkDgHq87k3ubcQ3Ijb008/3boef5a9MX1DLqHO2umX9Gjg0tL9hpMNbn7jPkess0QchoiFHf+P6KSspTDDWXjTOBpT5swcVtG4vl/jwn4W+J6a8eDSAvoV8DlL75E9gdEcjuuNwK10cH+r0iFvpgZ9RDjvutWi7JhW1eyI5tVC9ibgGcT1JMPo7rvvdn04/IaQJrsBRyXOAr+DhkZ1OExoAEgpAsazjblMUzoyPoIb2VEHTwkF1xajjwL//fnnn4eV5RQ2TG0oAiIgAiKw3xCQWN9vLqVO5J8QWLppl9352XK3C6JeRMCOblWt0F3+tGS7vTAlJ0pFNOnaPnmXeit0J7s3oGHc9KXb7dPfN+dJOUakE5E7uVNtqxIdOjWfF+zXX3/drZdO8yvqennp57PDDj/cJk6cZL3PucHSKze2hZPetuQKNaxqp5PzDC9x7njL2LbORVIrx0RZn+5d7dLzz7Ls7Cx7+OGHbdq0afbII4+4iJLfePGkyRaiho7R/lpbXmovv/xy17Wa1HnEPFFKXpIxhAK/le17Amgp0ts3bE+z+WuT7dcVie6/PXEePIKqMRXcigeVfSUhS+bOsNU/vmPdz7/bKlapZasXz7Plk9+y9p262B+//WotjjjJ2h7Rz1rFVbLEFXPs1acfcnMiVFdw6swRaYMHD3ZriC/dnGqjH37eti762er0H2ktGtaykf2bBuY90ctvvvnGNZ0jsk5neYQlzc+aNt2Tdk20d8rCBHv6zY8tZcMiy85IsQ5tmtnFpw+w1m3a2H3jV+ZKFycSTEQ2P5s0aZKLYnNMOoZ7Ror/E5//YVOnTLT0rautQmSkHdOtvV18xsmu5hm+z01e60oBsAbVK9rNJzSxOkGrTHj7wwlBl3scZMFGnT73F+noiL6u3Q619LqdjWZynpHa37VJFbvomPq5rll+58V9iyOO9HYyYjBq4BHD3MPc756IL2x2fjt/i70zI95lRvAchSnd/YtrRM/pR0DZAUyIctNno1Wr1jbvrwWWEtfFqnYc4MoZmMBkNYQyOt93aVzFDmte1a0AQFYHjpO//vrLpbYjuP3NAr19cM1pRsfc8jtomIM8rxgPDkdKFXg24thkPjJu7xns7ct7BtLAjmchRu8PnKvMW8biifji8tLvREAEREAE9j8CEuv73zXVGRWDwLfzttrbMza4X/Lid9/gFmEtt5SSnmXXvkdEPqeet0fr6nbZsaHXd85vWLxfTvxrq43/c4slJKeb/32T1Nk+B9U0GtixhFxBiy2ReknqLFFqlkvCeNHmJZwUWpa1Inrdudthtn1nhq3YkmI/LNpmf65JNqKroYzjI9YaVa9obaql2msP3uQiTESbgqNQCPgJEya4JlRHHXVUru+//vprFwllDWyiUESYaHBH1272hXiXWC/GxC3iT4iYU+5BTXNiSmaBdeg0JezRuporCWGFgejdywESjWQu0YGcSC+OFgQ386Fjx44uAnrqqae6f7ARI0a4FF9qq4PnzJIlS5xgoUkcDb3Y15q16+zqq6+xjDrtrfphZ1i58uWsV5sadnGP+m5/1I0z14iiE03Pr6abbIEHv14ZqKNm+bRRJzV18xmDwUPfrAowaFY72kYPbGb0diiK4bB7+cd1gX4SRM2pEXcC0szdW9TME/n2bjME++0D9oylKMfztuVavvbTBvttZWLAEcB3ww6NswEda4XdP4P7kIwBBLq3BByikUZ+dLdnLflwxXpaZpbd9+VKw/mJ1ahUwe47tUWAeVHPE8ceWQReo0oi1ZTmNGne0i647BorX6+DE+sndqhp3ZpWtZnLE13ZUKJvTXn/MbkirJhB7w6uz6KPxtjOiKrW+bTr8gxt16rfbdHEtyy20ynWulsva1O3kp3WrY7FRkW45xcrZnAf8AxjfsMR5wZRcrIXgsU6z0aedYh6liLEKF844YQTbOLEie43EutFnSHaXgREQAT2fwL5inU6oPqN+lU8z6QYLly40KV/kRJWWC3b/o9QZ1jWCfAC/cIPawPdkxHFjw1rFXYzpm/mbXX1mhgN6cae3qrAxnQeL467cmuKsbb7byuTAi/yfE9a+kH1Y+3ULrWtee3cna3z4006OWKYzuxVquROs+WeRcgj1ons+A3R9uvyRJuzOsnWb0tzNcuhxHvSvG+MqHvPvkMKIQAAIABJREFUC+60/kd3ssY1oy2uSpRZVroT4qSKnnvuuXmaNPEiS8SOyD8iy1v/2hsDKa2IderbSeMPNtLxvSg93/PC7q2zTUowEbf9wUj3JVIXbNS40o2fZzCd+Knxx/mC8IUpUb6CmCGuEcUw+2HpTvszoZJFxOZkNHjG6gDM+wbVolzTQrI4gtOnvW1nz57tBDYC75hjjslzbOp7PbFO/TVN3x544IE8fyuoMcexQ7Sd6KnXtAzHDvXDXc+41VZnxQX2f3XvBpYV/5f7jtphmoLlZ5SoPDVpjbuvsPyyZWgI99mcTYF7jyZwdIgPtxHbluR0u/fLFYEVJLj/bzupqTWtFZ1naDhJcMp5bjHSsy/p2SDsY3k7pNHf3xt22Qe/xtvKLSmB4+BQGdKtjvVuWyOsJnb8kPnDtfnjjz+cUAxuHEdTyaKIdfaJAxDnhcedciKcjUU1el8wz0hPD15Hftwva+ylh2616EYdreHhg9wzNyYqJ+OIDAY603Ptl2/aZfGJaUYjumBLWf+XbZ3yotXscbHbj99S1/9tCb+8azFNurrso3IROQ6e+tUq2sgTm9j7b7xoc+bMcSsPBBscg8U670vcL2QxsKpG8DOQ1HmJ9aLOEG0vAiIgAgcGgXzFOo1lPMO7ztqkpJ+RYsuPevXq5ZY5adGihZ155pkHBi2d5X5JgNTJUf9bZmt3d1M/pXMdG3bonlrRwk6auvJbPlnmouLYwI617MzD86577N8PL5T/m73JJi9McB2z/dYqLsZ1jW4ZFxN2dAwRS6QRIY7wCbaCxLq3LQKHsSDWpy/dZtOXJAZq+Nlm3fvXWWTtZlan73Wuzpe0aBqFVdk0yyZ99LKLcLLmOtFRrHLlyi7yRJontfW8dB9++OF5xuaJdRdVXbMm8D31qnSeR5AjGMgcQFhQu1urVi3XbIs0ehwQZA+UdWP9bq+Jn3cupDvjrECg4oDB2UEaNOdPhBEBToTb31SNLuk4MEgdxig3+Pvvvy2ubj1bt36DlatS12ode7lFxFR1TdWObFnVjm5V3aW6V42OKFQ8kgHB3wdqq4NFB8fzi3WOjVBh3P4xettxfsxZ1rP2jHRgrue5V9xsD3272nbtzlqptHONrfvuWYuuGOmaF3pRen5LmrJ/ubYv5262D3/dFHA69Tmohv3nqHp5zo17//EJq11/CAynxZW9G9qRLQpfF5ysmnvHr3D1/hh10jcc39g5O0JZclqmW+KMZewwHAL0xuBeD9c45ks/rnOrP3hp9fyWlO4RJzRxDfuKYkSIyYTAocLf9GArjlhPy8y22z9ZZuu256xOQRbBw0NbFmVYRq04ZRPz5s2zt99+O5cTYduuDLv+3fm29qtHncgecua5dn73nKwLv+EMhTlL2SHeyW7wVsygxCdh2uuWtnWVxfUfaeUr7mlKmLZ5uW3+/hkrVyHaKtZtbeXK7yk7qnnUedYservNeneMy14i+yDYQol17j+eyzingp2l/F5ivUjTQxuLgAiIwAFFoNA0eDzBpG0R2SFdC083DVl4GVyxYoU988wz7jMaR8lEoCwS2LIj3W74cIlLY+Vl/eFhLa1e1RzBGY4RhSaSNHVxzrrGRNd4OSXSFWyIg8Xxu9x66Ys37lleichfoxrR7uX92DZFv5dIoySqjvANtS5zOGI91FhZNo4I1cJ5c2zprElWoVUvtza231LWzLWdy2YEPuK861WLsrgaVZwQIPqEKCMFNJR5Yj04DZ7fXHvttS7iTtM6lqdiH2xHujVOAMQg9Z533XVXnhTrcK5dad6GjARe8BHmpJsT0cbhgeOD1FsaXPEspn4aJkTgeaCTOky9M/8g2Em/xcmRGFnXxn462zZMeMItKXb91Ze75lsIvXCNa4IwZlyhxB378cT6scce645Ph/Hghmxsx5iI+gcbIpyGYq1bt3arIbw/c6MT3enb1tnOv761DvUr5hLdOIXIGvEEP13REcUIW6xJzWi7fWBTq7Q78hp8PFK2SZf3nAJExW89qWmh9d6fzdls437bGIjKH9euhl1wdH3nyMrPSF2/d/xKt9KDZ3Rr71nIPZ+akeXSu6lN9zed5FiUK1x4dH2jr0VRDScQgjhUhJh9FUes87sF65Ptwa9XBUoD/q9HA+vVNvznGo44mliSan7iibkbyH395xZ7Z9oq2zRhrFVt1snG3HSFHdxgj9guiAHcZ61MspUbE237759aVK2mVqlF7kwjVjNInJuz8oVnCTszbNmmXVazxyWW+OdXlr3iJxv7xFPWukXepelCiXXuT5xorFYQyiTWizpztb0IiIAIHDgEChXrRFBI22JtWZYk4Y864pwXSIw/qLxI1q+f17N94GDUmZZlAqTBfjRrkzuFBtWjXEf3otrsVUk2dkJOCjOCn7r14AZ1vHBTt0rKuSck2J4I26BOte349jXzbR5X0HgQdWS9sEwQ6eihop3FEeveMUnbZQk4IlpzVyfbD4sSbO221Fxp+/7xUdtcNbqCizC2iVxvd4++xTVxQmCGsvzEOpk7RJpfe+01F1njHBFyXsdoUnh5+aXpFiKehnqlweg58MPCBJu8cJulZ4a/NjnzpnXdGDv78LpOQCOiEOOcL30IOFe6f1ML60WVYUSNLE2ucKDStfvTTz91PGhARuMwegwQ0Xv1pw0uRXnbrI8sY908G//ph4VG0YN5sh/S9RF5/iZr/u38kfV/ej1yVlxY65q05dxbZhcdU7Dwe+CrlS6S6tl1/RrboU3z775OBNZrjMZv0NqHt6hq1xy3Z6mw4PNYsWWXa1DnCXxKBu4PszYbZx0Rec4No2Hk7QObWcPqFUPiItX9lanrbXVCimXsblLHhtSDI9IRql4/gaLw5u85jc5wqJ199tkhf1pcsc44cYCwugDG8wAnqL9JYUFjxfHoORH8HdiJ2uOI+XtNghPrDdt1s5fuGe6WxduXRnT+sQmrbOnaLbZpwmMWXae5XXDFdTakW96siGCxzj2Lg41/6M0QyiTW9+XV075FQAREoGwTKFSsI87paEunXtJPSUnjpdmLpBPZ4oWyQYPwmmqRrhtqjdeyjXH/Hz11wnQWJ20SI4rFywcvUqTiIhioiyUTg3RUXkpIefYvo1QaKfGi/uysTNu6K+fFuXPd8jaobfiRRu+cMrLMnpuVYdt2B8za1S5npx+ckz6JXvt7S7ZNWpZl21L3NHIjmt6kajnr3ay8NalWztWPki5JzS4pzhhRQxp0YUSSqWukrpnUYsQYtbukgtO8i5fu/NbpxelGhgzONbJk/onBLD7ZbOGWLFu5Pdu27My2HWmuGXNuy8q0pN8+NNu0wIbfcLM1istdJ+1tzBrHRFi9pnh8znOCKDICv3///m5ThCJZA17jMj6jTp95SaS3tDgM1yRm27vzMi01o3iUD21Q3vq3LG+vv/aqWzqP5ytGFhP3HeUOniFocGYwR5grOFVJIaeem7p20s8R+icNOtWe/CXDUjLMdi77xRJ+fst1uS6KrV+/3nXNZr3pQYMG5ftTnLe9e/d2/+wNi0/OtnfmZtruKhOrXamcndcxwmiX4De070+rsmzKyhwHCfdXt3rl7aTW4d3PH8zPtIVb9sziU9uVtw5xeX+7PTXb3piTZfwbqxRpdl6HCKtbOXzBuGBztn2+aM8cqRxVzv7Tsbw7N8+4p/7cmOXOyd8vjab8rWqWt+Oal7ca0eaeBTT4o/Eef9B55vJMoGs9Rt8AlmrjnmJbSlXIuuA3lLXhfM/v3qHk4pNPPnFZEEW1X9dl2ddL9lyLga3LW5d6hV+L+Ph41+xuwIABgXvfO/a6pGx7fU6mZaSnOrF+eLdO9p9h+c/Foo65oO059oufz7T4Ge9Z3QGjLDK2hp3YKuec/NkUPI94LtGng/ckViqgJwD3KJ3iQxlOkSlTpuRZum5vjl/7EgEREAERKB0E0EmUeIZrBYp1/mhSN0ZUDDHOCz8RFX9kncgNL2fhRrWoQ6UeTVZ2CCAYSEcm7ZWXPAQ60VzWAObFkJph0mPp2EvdMcsbISB4SQkV5S1NZ75uW6rd/nlORJyX+/OOiLNebQqvVw11Dr+t2mnPTslprBRR3uyhU5u6TtOvTVtvK7ZmGILeM9Zip/FSl0YxVrFCzgs6EUuEGY4xBCo14HCmJhnzmrTx0sd3iHpepFlCjRdxxHhwt+3Jkye7yDPf03uCLsTcq6SVt2pV9AwC/3kjVdIzzXamZ9vKrWk25e8Em78+ORD9y9y5zTZNeNRiWxxhTQ8/2QZ3rW1Htajmork4eLy0eJY5onEaY2NMrFlNkzwcE4hPxAVGOiwp8X6xyhJeiH3OPXhd939rnr0zY6N9vygnElwcq1sl0k5ukmgP3j3K3VteE8/LLrvM9QjheewZTa4QNjhrcKjBAYEOS57XzBXKl5p1P9XembnF/WzX6j9s648v2bfffluk4RG1pys4qe3Bz3ucBlwvDIHnNf7znHZFOlDQxjiHZqxItpenrg9806FBtA3v0zCwTjtf0N39ie/XW2pGjoimi/31fetbpd1d7Asbw+ptaXb/V2uMDBgsrkoFu2NA4zzp829Mj7cfl+Q0rsNO61LbBhxSPeymbt7vvp6/3cbN3tPcrnWdijbihEbu/vh7fbK9NWOjxSftWe+e39WIrWCX9WxgrWpHBQQizwCuCX+XccTxN5Y/7J4DnVRyHDbcVzgEyZTjWUO2CttTQhDcUZ8MHcoscBDihKXOGucg24ZrKRnZNuLjFYFu/G3iou2W/vlnK3j7JTJNpJnng38pPr6/8/3fbO6U/1l2VpalbvjbmtSPsyZNGtvRRx+db1lGuOMNZ7shp59pWbXbWo0jz3Ob8+y++Og461Avyj2z6LHBfYdji74K/P2jkSL3IMsSBjuvccDhVGN7+nVwnRD0OFVlIiACIiAC+ycB/hYURR8VKNaJqvMHmyZRXtMoBBkvzNSMkqKKACCq5W/us3+iPXDPipd/z1HjT0mECLWF1JdSx3r66acHIPEZ0TdeEEuz/bhom2vYhPGSfMfJzdxLfnGMl/zbPlnmug9jpKfiDCCF0jPSmzs0jHXLK7Her9+IHJOZECqKRTYKL3u8kHu1wrzkwZ3GY0RSiXgGG3XeiHW/cQ25Lv9UrIdilJCc4brK/7I80eYtWGIJ8yZY1S6nWERMjpg5pGGsDehQ2+Iqptrzz+at32RZNyJqOC3I6IGJ90DDUYRgpybbM55BPKcQq8Ev9sW5hv/0N9QkX//BkkBdMcs9IbAKs6wss1krE11pQXnLssqLPrFdm5Y7YeWtRc9zGJFMZpNnPH9hRLM3/sEoK8AQDkRXex3X1zY3PN4WxeekJKeu+cM2//CS4cgpiiGiiOwPHTo0z8+IHJJ+H2xkfiBA9oY9O3mNzViaGMjgYB1xr/M5TrFHJ6y2v3anv3MvX9e3kbGMWlHsu79Y2SE+kKJ+VMtqRk25l2ZN3fjzU9YGvm9XL9ZuOqFxsdLQWebspR/W2y/LtgfOibpuUtq/nb81V5kJfTB6tanuur0H9xhAjNOVn8yaYCMFm7/Z/muDgwsnGGLS6z8T/DvuJ8pq/EaUmDlYFKPs4tWp69xylNz/I/o3dc+//IyVDRC9OO/8Tjm2p3xg9DvTXc047k3uLW/FAp6J9EjYl4aDg3ugbqd+Nm1z1YBTkjFc2SPOpn3zkbvngo3n7aWXXuqc28FGpgqNM/3Gc++qq67al6eifYuACIiACJQhAvmKdUQYERvqD1laxzPSdF999VX3v4gE/njnV7tYhjgcEENlLXCW+2Ed4dMPiwu70zhrGfPSTWQv2EjJ5mWRlxH/SzzdhWl4VZrXzib+9ua09TZxQYI7LaLdz57Tttj1jwitN3/OWZ4plFGvyYs/DaFC1VjShItMlVApxkSfibbw4u29lJI6ThkKottLlS4tExnHBV2vX5+2ztZty3FeeIbYaFevkp1zRN2Qa9mzNjwClKhTu3btAr/DMcG53nLLLYHPeBbhkKBm28tA+DcZcO3pS4AVtIxX8BiZO3d/sdyWbNxlGds32KaJT9rZQwc5weJF48hgQkCR3eQZ5SfvvPOOqzkmrZ1a3/bt27uviYoSCa3RqI1ldzzLrauOVVw2wXYs/dllvpQlw/F19xcrAo6QOlUi7e5Bzd0a3jCf5FsWDWfYyZ1qF9jsLdS5cx2em7LGfl6aI1QRhc4p0K6GrdiSYg+MX+k6jGMsW3jnoGYhG0mGy5Ua7Ce+W21zd3ej947pLylhCUfGEFclMmSPAbJwyGoIXnaNfZEaz3wh+u4ZDh6ez8yn/JoEhjv+wrbjOXDXZ8tt9e6VNlhx4IEhLSyK1KMimHu2svTdgpxnK6sYjBnc3C2lVtJGs8MfF213GVNZu/sO0Nzv5hOahHyelfT4dDwREAEREIH9i0ChNev71+keuGfDy87Y71a7JX+wUzrXtqHd4gpN3SQ1DzFOqjXim3Q9IgFEyxACRA1oUkRmBf9mG+raiXYShUNwlVajwdOYL1fY0o273BCPbVvdLukRXu+F/M5pwfqddt/4Fbm+JlJGszl400wqlJFqijMExxipqpQVIMZJ70Skk9qKcCO9mAg73Im2w7lly5YuXbo0Gi/rkxYkGBkM3rJJ3jgR7f0OqmE92lR3zbWIvBFR8+qvg8/p9ddfd53NER8Ic8ozKA1gPtJEjbmJsMWJiPOCSDvbEA0jXZyoHSU4CBTWgw9eSqwgfmQ8TJo0yVhejbpfrhFZAF5WEcuNvfzKK7ZwxXpLz8h0yz61P2aA3XPFaVY5Jrwu3d//nWCvT1tvifO/sx3zJ9hzL79ubZvsaZpH3THRc0Q550ZpA5kWjI3sA2/lDmrXPcO5M3P+UqvV60orX6mmZacmWfYvL9gxRx6Wq0dAaZw7ocY0dfE2e/Wn9YGoJpFzotHPTV4bSF8n4jqyfxOrWED6O/cO/Veo58ZIA+f+6tGjh/29Zqvd/vgblrhslku3jrAMO/rQzhbVfqD9uTWnUJ65iuOtR+uCO5wzLygfWL58uZubPB+Zm23atHFRWNLNidjSbZymk5VaHmWV2/aychGRhjOiz0E1rd/BNZyDNSSPqVOdg4Y0dc7Ji9LiXKXUhWcIc51sFc/JxzKslI5wn3n9IPbl9fc38CTj4ZrjGtqhzYpWakQH/NGfLreNSTmOP56nV/RquC+HXeC+aaD33sx4lwHhGU6Vq49r+I+cN//aCenAIiACIiACpZaAxHqpvTR7d2C8DI74aInt2r2cUa3KkfbQkJaFpm96Yp2XP6J3iALECkKdl0HSqWmGRtokDYsQQCy5xEsioqG0ikjo0sn5yncXBtYrvmtQc2ON839iRF3u+WJlYFm25rWj3Us9aw3zopqfeWKdTBZerBHjOD14sSeizGeIUW+pJQQpYpEXfqLPRMpKqxEl3JGSaT8t2Waf/LYpMAe98dIpGsF++qF1bOYvM1yTpVBrsiNGEMcIK86dGm1q35lrNJ2jDIPvmJ+kjlO6Q+d0oovMQ9JLyQxC4FLbTRpwuIbg+uijj5xzgPnt9d5gn0S7abYYU6ux7Wx5klubPumPL63qzuX2+NixYUf86bB///iV9vfbN1ps66PtvPMvcuUSntFDhEwmjo3zzKtzpQSC6Dr/hoO/LhYheNHFl1i5StUtsnpDS09YbfWrxziBF26fkXAZlcR2OB1xaODY8Iwl2WDuGZ3VydzIz7weHDh4yEwhIs2cwbnIffUD82XMGKve83KLqtnEMpI32+aJTzoRXbXzKW63iOj/HFW30Hua+7JPnz5OMDM3+YPL3ES0U65AR3b6wuzKLG+3PfuxrZ32gdU+7mrr2f0wt/56YcuxTZ061fUo4J6hZwPHIM39pZdeco5SeheQqYKDh/NmFReaUFI+QvbKvk4dh9XW5HS77oMlgSj0oc2q2HV9w2+swz6IqL85bYMrFyAr6fEzWgdS4Eti3oU6BqUX9FH4eWnOkp0Y8+6G4/P2Ofi3xqjjioAIiIAIlH0CEutl/xqGdQYsocOSN+m+pX/OPDzOBnasXeDvKYc477zzXDT3rLPOCmxLxI6XP69ONngnpMVTQ81Lamk16ilZHx1jGaSnz26zV4a6NTnDPv9jk9WKjTTWXiYdujDDKQLj2267zb3cYzSXI/qFgAhVToBQpYM6ThOa0pUFIyV+/J+bbfbKJEvanZbtjZu04oobfzPbtsZuvvpiq1kjb9SSCCVCAwcRNaCUBzAPqf30Vqjwc4Anc5h5mppV3lZtSrbbh19oF154kQ06eWBYyEgnp/a7e/fuIRs/IZr5vkmXPra+9jFun6mrfrOs+Z8650q4HT+5N+9/b5rNnPKVVe0wwFo1re/W+/avD45zhsaCrNmM6KN0ggg7zeKo5ffq270T25SUbte+OMWSlkwzS9tpfQ9ra8MG9beGDf+9qGRY0AvYaP32NGN5NkSg33CGDelaxwZ1LviZhphlGTzmhNe80L8f6rspqxh40ws2Z32mZWdlWvxXD1hUrSZW48hzrWVcrN12UtMCI/fsj6g5XcHJfuEeDjYcBcxh5ig2ecYfdu+oG+3S4SPs9EHHuxT8woxeAaSzM2bPSYNDimwcHH04WYMNgY9Qp4HbP10ZorDxed9/+nvOmvQYYvvewS3CThnHETNi3NJA74/uLavZlb1Lx/yltOyJiXt6JZBx0e+gmnbukXWtfAHO2XC5aTsREAEREAERkFg/QObAlIWkj67L1bQonAgF6b6IdaK3vFR6XYOJrLPcj/ei6cdIhJ3IKI2CQr2klhbkd32eUyOMHda8qg3vU3in4n01dqKl1PwjvignwIgYU8NOBJh/Bxtp2bxwU3tMpK6sGNkHG5PS7f2Z8fbbyqRccxLBRe8AhHv3VtWsR+tqebpxe+eJSCWiTUoxwieUsYzSU089bQf3HmaZTY62dTM+se3LZlnv80fZqNMPDQsZEXzEOJFQIpXBhlMFwfTH3yusWvcLLSK2um2d8rwdeUhzF4kvyrWZtmS7a2CGkcY9emAza1ar+NeWVN3xc3O6wBOlHX1yM+dEKuv255pke+TbVcZc8qxd/Up20/FNCs0WwoHCNfVWIwhm4a2L3e2oXhbfdJAlLJ5pCb+8a7WOvcyiG7S3UQOa2UH184/ce/sjC4QMkFC9PtiGsg7uXRxyLHNHhJ20fBwJwU6X/K4XpR30uGBuess2kubOigFkk9B4LtjYdvbs2e75HNwwdF/NCwQ3zTc378hxsLSoHWN3ndI8rJ4CwU1ArzmukRGdLy2G04heClt2n1v5cuXs+PY1XU8OxLtMBERABERABP4JAYn1f0KvDP327Z835Kqv84ZOmi2RqILeKaiVJY2SNFuihIjxiRMnulRiUoJZZodlfYhs0jWeZduI6NDRtrSus05ZwDX/XRS4gqScDuhY61+9orw88/JO2jsRNyJgLINF1BjuH374ofucUgPS5kl9JtsBZ0pZNHoGzFm9w76dt9WVDfizPrzziapQzqgF7dy4srWoE+PKCWguhRExR0SzRBXODsoGUlPT7JAOHazHyefYih0VXY+G5TO/sqS54y0itoZlpadYzSPPtayMNKu5cbqlpyS7OUrJBiIJ86/jzv9T504tMNFommmS9s4SeXSmZ1vS7afMWWoPPjLW0jcvd/XqHdo2t/vuvcelVhfF0jKy7YYPFweiiAM71rIzD89Zuq+oRtTv7s+XG+n1WNcmVeyaPo2K3UCxqMff19u/MW29Tfo7wTl7qOkeeWIT1yG8MCM1nfp+rjkZCqTAc2257xDXGKUTlApUiKlm27dttWrdhliVVkfZ6YfGhf2c4N6kXIFVG8j+wKmDswdnHPcxn5OuzhrblFNQYsS9Hq5Q986T1QEWLVoU6B3Cc4HzY/w8kynfIIOAecyzm1UA7rrrLreiS0kZ1+jdX+Ltm3k5jqMKEeVsZP+mhTo9MrJyGvDxnMCo47/v1Bb5OvBK6nyCj7N6a4o9/t2aQE19VEQ5O797fdcHpahG6QrXkGuK4SBnbpLZQ8YH67H7Dacl5Q08v5hHMhEQAREQgf2LgMT6/nU98z0bmp7R/CzYmtaKNmq1Q3Un97YlekPNLkKSF1ui7DRj6ty5s9uEFEzWX2aZP+pgvSW2ihJRLOnL8OuKRHty4hp3WKK5I/o3sfYN8l9SqCTGB9s333zTdXam0Rp84ex1REfM09WZ9HfEBTXaxx13XGBZxZIY4744Bk3o5q9Ltnd+jg+87AYfB2dSdFR5q1Ixwi3H1ffgmlYhbbsT6zQ7HHbmOTZ79S775rfltuDjB6x654FWqe1xlrF9vSX88l/XsCu6YQfbsWCi23VW2i5r12uYjb70VPfi71/PHtHvN9KKKfvgWpx88slO3BOxHzdu3O4l45rZfS9/bFM+fdtiWhxh5dJ2WPaGP63/CSe4VRKKspYmx2XFhi/+yBE1/2SFArJGKH3x+lRc0rOBHdum6OJhX1zzvbFPyijIQsAZceHR9a1T48phpY4j1hFARLSpV8cRQy8AItMIX0osiL7TI4Fslw8++tjWbthsQy+/xS45+cgC69T954VYp5kh+2AO4Mgk2k65C+VBNJ9DNCPgqTfHKcpqB2QlFcXJw4oc9GagyzuCnP4WiDuv0SBOVbJwcDCRhcISb506ddobl6BI+0DQ3vrJssBv+hxUw123goxo9c0fLTG65mN0xae0qLQZo5u3doc99PWqwNBwIA3v28g6NtrT8LGwcfNsJxuHjAeyI3DM4njhbynXk+/5O+EZ/82qPTR4pXcB11gmAiIgAiKwfxGQWN+/rmfIsyGCeeW7iwJLHvVsU91+WrzdpZCSpndlr0Z2VMuidect69hIwf5yd3ow3dppWJRfp/ayfq5lZfxE0ZbE73LrtC/ZlGJrtqbYjtQ9jcOCzyMuKsUWf/aoNWp/pGW0Ot41DMQ2T37OykfTQovMAAAgAElEQVREWo2jznP/XSEqyg4ZeJU1q1fdyu3cZB+Mvdkiq8RZo1NGu87Uha3FzfJwRLrIIKlZs6Y7Bs3ezjzzTCfWK1WuYtdfd71FtR9gsS272zGtq1mL9IU2duxjLrW5KI3s2Pfi+J320DerXHdwjAaF3LNFtc/mbLaPZuXUCcdElbcnzmgdVv+Eoh6nrG1P6Q4inbptzxDn8+fPd9FJrjdZLaTJ43zECYmzBiFEtDpc5wuZSDh36CnhGUIZRxsN4XD+HHXUUS5jifGwYgFlHYj5spotU9hceGHKOtdoEqOXxwOntbCa+ZRlIIBxxkxfktPAjWXfHh7aMmxnSWFj2Rff/7Rku705fX3gWcTfFEozWobZuJSsBxoDknFBtLwwI/qO0wmBz4oAMhEQAREQgf2PgMT6/ndN85zR4vhdbg1njAj6k2e1tie+W2OL4nMi7az/zWf5LQ+0vyHCSUEEhGguRuSDyLqs9BAg2s5yTfPWJrvO30s37cpV285IszPSbPP3z1i5iApWu8+1gcHHfzHGouu3s1odT7CNEx63oUNPszOGDXOClWWR+/XtY1E1G1ud/iOtdd1KdufJzfI9cVLehw0b5qJbRF379u3rtqXmF9GHWE9I2mWjRt5oDc96yqx8hI05pbk1q1XRpcjT3d8v1sIhTH3vmC9WBJa669Aw1m48volLHS6K0ZSLtcmx3u2q28XH/LNlCYty7NK8LSU948ePN9ao94yIN/05HnroISd8ENR85hkZLaSTU2cebsYQ+2Gf1Ihj/LElyk42DPumkSTRdG8JQbZlxY327du7uVZaS4j+ybUlG4JIueeEO6plNbsqn2ZxaxNSXSTe60swpFsdO7VLnX9y+H3+W8b6v9832/9mbwoci9Kdewc3N5aqLMxwBhE9J7siHHvggQdcKQfPIa+fTDi/0zYiIAIiIAJlh4DEetm5VsUe6bhZG+3TOTmpvY1qVLS7T2luPy9NtNd+WufEC1Za0wuLfdIF/BAheN37iwPdyK/v19i6NS09DYv2xTmX5X1S70oH8D/X7rAF65Nt5ZYU18yJubtjwSRLnPulVTnkRIuqXt92rZlrERvn2fBb77Fu7VvYXXeMdjXmpKPTV4Hu2Yi1CpVrWUTlWpaVssNiI9KtT6+ebhvqzz2jDp4oK53W+S0pp0RBibC+++67rn6d6OwLE/62Ca/eYzFNulnTjt3tyt6NjCZfrMlOjWnz5s2LjP/DWRvt8933bPVKFVyjOSKL4RqrP9z75Qq3OQ46upfjmJDlOFoQ0jRzpA6Y6CRlPHRQp1kbXdzpGO/1Q0A8vfDCC25texw04TZlo5yF6Pz/s3cd0FVUW3SnJ6SThJKEJCT03pHepIOiKNWOBQsqCkoXqQoKiAV7F+QrCkjvIL1J74RUQjrpPfy178s8Qkh5CemcsxYLSKbcu2fevDn37LO3JtDJaj0rp6Qtk23Be4mLAkzgSWNmuwUr+6Tp56biXhmuHZPZr/dcV8wuBhPYmQ95waPqnSKK/MxTPZ7sEG07fgZohVneg0y2Xw6EYufFaPDfDLZYvdbTvUD2Fp9BZFnwfiCjg/3ovEfo+pHzOUInDLZv8D7lvVzSwQVLPgu5wMR2Cy4uUQuBrgNa2wbvb7bFsZWEQT0R/l5jJJX0GOX4goAgIAhURgQkWa+MVzXHnCatuqqv0rXx1IlMsXo34Y+remo8lZQn9feE6X1gN3MqKB4LNul6C9kTvOyJ+uWaWnkf3KIGT5FU+eTUTAREJYMOB5dCYhF9djvCTm5FWkoSGjbQqW+zD5iVJvYds9d/7969SgeASXdUdDQc2wyDiWszwMgYxnHBiNrzNSa8/ZaqempBUTBWQFnpZP8xLbiYhPO4rIrSKi3plgXeXnkJCUGnEX9+B27FBMHKwkz1HnMfJmVFqXjFJFEA8bKuVQXA84XsN/90RxAO+caqqXCBbspAT9DPXgKgBgcFMrngwqokEwr2eD/wwAMqEWeiQT2CLVu2qGSJjhZUVSdtvTC95LzfqPPBqjz74ik2x3uTf7NqzuScYyD9nQtDXAwgG4PK8IYuCFTE60lGE633tHi4hTModJo9uKBKt47AKB0zpImbNd7p52mQenx5wITjJ4X/qF+cGg7bzfo3ccKo9vmLRTJZ5/34+uuvq4VDLhRR14D3Havn2YMLQfv27VMLPGzXKOngc5TskmnTpikhRt6z/Cxx0ZLPOC5GUR+BwrKdOnVSw2FSz2eu9NKX9NWR4wsCgkBlRkCS9cp8dQGlKk3aoSYyNbi5M4a31X2xbz0XrfrrGBRZoyVRvepWlRwRYPHWQGUZpr0EcpFC4v5AgD7tVOMeMGYqjsTqlJONUuIQsX0J+nRpd4cFHEW5Fi1apF6Gvb29cwVo5ZEw/HNSV/1jBXzaQC/UsDe8Ap4f6ku3B+HwNV3C7eVsqej1tIUqKGglRRq9ZpNFRernO7uKjVRBwMnvSwUBFps/2OiPc1ltSOxZZy86tUO0OO4fh8XbAlXrCxeQafN2LxaGpTKxHCeJTkhXc/AN19mD8qP7xAM10LuRY56fY1bJ3d3dlXaBFmTn7N+/H59//rle7Z1OGEzou3Tpoqruhgbx5EJnaGwq6larAkdrwxbwuHBJe0z2xed2PtqMUhCPiTttLLMzlAwdm2wnCAgCgoAgkDsCkqxX8jvj4o1E9WKk2WKRiveAt05MjhQ99gRqfa30tv7ocR8YV+LqOu2sXv71op6e+EgrFwxtZVgf5NatWxW1OSwsTFUyWEFg1ZX0aL7I8OfZg9U5ifKFAKtBdCsYPmIkTpq1RVB0MtLjIxCxdQmeHTUUo0eP1g+YVVAfHx8l4JRbsO923gZ/BEQmq1+z+jexr0exsTRoO7dkW5C6V5miczGNDJiCgsyRRVsCQRYCg4tRHJuEIFBeELgRk4JJq3z19+igZs4Y0U63iMz7/e3/XdEvNlHln5+rihjhcWmYt8EP/JvBBQn6xHNOuQXbLajqz1YdhUVGhkp+aedG0TnS4xmkmlM/gXaepM0bGvyuJ6shNjkDtRwtMGuIYQuAdDIYN26c0l8gaylnUHCTCw1s+aisLRyGYizbCQKCgCBQ3AhIsl7ciJaz4+2+eBPf7r2uF+diBYOCN1qsPxWJ34+E6n9Pq5m2XpVXGZ6CZVy8YHBN4o0HC+5X13qXN2zYoMTG2ENI+iwrIKT78UPElxT2nmYPqoVLlD8E+NLLa9m+7+M4dgNIuHZEWby9OWUOBravqwZMmjRpp+wvbtmyZa6ToHDjh5v89artL3d3Q6c69sU2Yfblz1l/+0WfivDPd3EtkAr8A/3Hz0ercVSzNcPCx+sU2wJCsU1ODnRfI8CEnNaZxwN0DCeKP85/1AfONmaKOr5kW2DWM9oIL3StiS51C++GUF4AJouLlHjN3YFznNDXQ7Wn5Az2obP1pmvXrqotg/+nTeSYMWOUJR+DGhxswWFrBhNoQ4Psuo+3BOBCNgvXR1u5YEhLlwKfKbQZ5OJ03759VWsR2zq4kNC7d29lIcqfsX+ebT9sIyF9n9+LHCO1GTQRRUPHKtsJAoKAICAI3EZAkvVKfjf8dvAGNp6JUrO0NDPBN0/Vv4MOGx6Xqioc7LFjtPGyVSv/pMVXxlj9X4QSLmJQXfujx+uoF8T8gi8i7GmlUjS9mHOqNGvJulTSK8YdwxfJH3/8ERs2bEQKPYxrNYddi4dRx8tdCbGZGWUqSicZE+zBzOtF87dDodh4WueHbmNpgs9H1SvWzw0pq+w916jwXGSbOtAT9lZ5U1dZTSdzRLOxY8sLW18kBIHyhgA1FXh/M/htM7J9dfRrUhXLdl3Hgas6ATpqivAZbZfPPV/e5pVzPOS38DP8xc5gPaOrhp05pgz0QtUcNHQuDO/atUvpY5DqrukpcFFY077gQiMr8Hw2NWjQwKDp81my8mgY1mW17Gg7sXWHz7zsC/i5HVBL1mkrR1E5Bh0VqLnAViF+JzJZJxupe/fuaqwU8yQrgL/n96aEICAICAKCQNEQkGS9aLhVmL3mrvdXCtqMTnUc8HL3u+2bfj0Yik1ndEkHaXozH6qd66p/hZl0HgMlK/iTbbf71Ws7W6k+4ILagPlCcuDAAeV/m1toybpmt0NBnZo1a1ZqkaiKfi9o4995IRrf7dXpNpibGOG1Xu5o5VGwMwCrVBP+dwUUgmPkJpJVHBhR1X3uej997y4rcvlR2vdcvomvd19Xp65ibqJs6dxyqeAVx9jkGILAvSDA1qxpf/siOMtekIrwdOaYscZX79RBqzZatlX0SM+4pRhsm7IWzrk48YCPPV7s6qrcGko6aH358eYARX/PGT0bOuK5TjXzHcLFixfx2muvYcWKFfq+ebZ9DR8+HLSbc3Z2Vsk6nQzYR68FmWiDBg3C008/XdJTlOMLAoKAIFBpEZBkvdJeWt3EXvz5olJ+Z7Bi3j6rXz37tPki8ebKy0qMjtHUzQbv9q+YPYJ5XU76+/568AYO+sbqqxvPdKyJBxs5FngHUMiHitBMwCn0w4orVcNJC2RoyTqpgQwqObMSQnsoifKNAOm401ZTdVrXd+7jYqWsDQuKPRdv4ut/dUmxlZmxqpKVhK0UK2LT11yDX4ROpKp9bTvl5pBbUDmedm2XQnXb1qlmhXf7e6rxSQgC5RGBS6GJmL1OtxjFYIVX01Che8HSUXUNciihrdhPP/2k2lsYbF3h89nJyemOabPSe/r0acydOzfX3uuSxIjfs6T3nwjUfU9wkZitLWM6F9zaci/j4jNu6t++ekcYilQ2qGGFc1l0eP6f3/e0l8srgoKClKAdK+ekwjNogUgrQybrNWrUULotpL1zG0ZMTIzSB+H34IMPPngvU5B9BQFBQBC4rxGQZL0SX37f8GRVpWCwarh4RN08KbQrDodiw6lIZL0zYdogLzSoUbCYVXmHj32/B3xjsfVclPLm1sLawgQfD6sDGwuTAqfAlz563tLLll63pFHTl5niY6ym02+WfXqOjo6ql+/QoUPKq5kvNbTikSjfCBz1j8PnO4L0Ioyv9HBDR5+8e89TM27ho80BejVrKrVPGeClKLslEVvORuGXgzf01fWPhuXeusEkh0yakq72l8Qc5Zj3JwKsrlPwjEl7zujbuCqe7FCjQGAobjZ16lQ4ODgocTNSsCnIxn5qLrAy+IymRzidHWipN3v2bKVsXtrBz+bHW24rxLOqzjn2bFDwonFRxspEfcXhMD1zju1tZAF1rmuvnhXadyKfYRSizOv7kC+K/K7z8/NT+ixckKa4HdXf33vvPdjY2Ci6Oy0yn3rqKfXzjRs3giryFKWrXj1/y7qizE32EQQEAUHgfkFAkvVKfKVXHQ/D38d1tlIUs2HF0MI094TiWkSSsnvSVOO7ZYlZFUQRL6/wsVKz90oMfj8citikdP0iBMer9UcOaHpn1SWvuTBZp5hc9ko5lXjpOfvdd9/pXwi1/ektSy9aUgepHi9RvhFISMlQCYNflqo7LaLoS04aeW6RMyl+pKUzhrYuOZ9jWi1xfGSHMCgKxT85g32+X+wK1lcpKSxXs5hs5Mr3FZTRVWQEKIZIUcTswSSWvuoNC3A/YI83E3DaLH7//fd6inZOPGgtxspvhw4dsHbtWqVJURbJOsfF5wfZPKlZOjHmpsaY1N8D9aoX/+K4X0SyaqPRrFvZEjN9kBe4WP3XsXD8/V+4gooSNS92dVNJfF7BRRGKc5Jdxh51Lkazim5paal2IbuBv2eSzutCgTwuVmsLJhX5HpWxCwKCgCBQlghIsl6W6JfguZmsTlvtC/+sBKSVpy3e6JW3cFxOMStSEOc96q28oytSUCjvZGA8WI1kv2/2YFWhtact+jSuivrVqxTYq67tyyo5qZPLli1TP2KVhkn6X3/9hZ9//vmuF0RWbkgPvH79uhLgkSj/COyia0IWrZ2JAltG+JnJLXZciMYPe0PUAhBftD8c6gMX2/xFCu8FgdT0W0p1njaMjLrVrPBOLvT2j7YE4kSWunb9GlXUS7mEIFDeEYhLTseUv3wRndWGxfGypWTG4NoF9nOzJYl90s2aNcuXxcTn8KlTp9Rz+dlnny3TZJ3z43cUFeJp/8ig1zz1KDyqGm7DVtB1ZRV/waYA/TsAFx8n9KmFelmMOYpQzl53DQFRKepQTtZmys/esYJ95xeEg/xeEBAEBIGKjoAk6xX9CuYxfvafv/PnFdBXnDGwmRNGtsufisaXptdXXEFahm6f7vV1VlEVJehl+8XOIPhGJOv70rWxezpZ4qVubnBzMFeK3VSqZRUgMDAQVapUwXPPPado7oxLly7hm2++UZVx+qlT3ZaVdL4UkmbJJJze21TFJZ2SFR2q8rJPnbFjxw6l1Et7naFDh1YU+O7rcbLfe+rft3vXvV104oO5BRMLVrsZ+fWQFyeguy5G49t/ddVH9qBTBDK7cBwTnTdWXEKWtToquwVjcWIrxyp7BP69fBNfZQkjcjRTB3oVWFXndmw7ojUYhczYQ33+/HnVjjRq1Ch9b/XVq1eVxdnMmTNRv379cpGsc3Fcs03V0Pei4OlDXjAughMLX+RIS6fNGxcwGjVqDLs2w3Dupi75jzu7BUlX98HGNANNmjRR9nBsG6C+xfwNtxl1HbztwTagisqoK/s7WUYgCAgCgkDxIyDJevFjWi6OyCoc/cQ1Wvsr3d3Q0QAP6G/+vQ56szMoPDN/qDfcsvmyl4vJZRsEX3rIHmC1c/elm3cl6azQdKvviM517JXSPYOWM7/++iv69++v+s7Zg25ubq5E49jrOGHCBOVzS9Gcw4cP49ixYyoZp8gOKX+k+1HAiC887NUj7Y8quaS/s6rOY/Xq1UstAEhUHAToh/xZtt713HzT+bmiIBbD1NgIb/auhRa1bEp8kvRofjub+nxOlew/j4Zj9QkdpZVVuhmDvQq0JCzxQcsJBAEDEeD31OKtgTgfkojWnjZ4rWfuIoo5D8dnN5N1aol069ZNJepkQbH9aNasWWjTpo0SQCMNfvr06erv8lBZ5zzYT/7bwVBsOx8NLhYyaJ1Khfi8WnByg5NCbpwrk/SHH35YLT7vPHYJ52/VgZG1E+JOb4BNoj/6d2uvvp+Y0JOaTpE9S2tbZSnHZx+D9Pi3WX0vAUq+gbeCbCYICAKCgCCQAwFJ1ivpLcHElbReTWWXVF1DLJzOXk/Awk0BoF8zg763ox+oofq8y2P8tP8GWHXUFiW0MbI3f3T76qoHj1RlLfz9/ZVn+tixY3OterPXjsm4hYWF6su7cuWKqpCzN48vQqTA8+dMyE1MdD3N/Bn3ycjQURr5c/4+px97ecRPxnQbAbomzFufd+86PxF8sdU8oKvbmSvfcybHpRHZLRb5Mr/sCZ2vO/tR3197Ta/2TGs3Umq5mCAhCFQUBKiWzu8dtqHwvjYktGSdrKeOHTuqXfgMHzZsmFImp20Y+9MpCGpmZqYUystLss6xpqRlYtHWQPB7l8GK9tBW1TCkpbMh01fbkPXFBWgKvHl4eCDnwp6ZUQY+GFoH1R2s1HcVPdq3bdumtvf09ERobCom/nFVv2DA5wfF5iQEAUFAEBAEygcCkqyXj+tQ7KNYcSgU60/rvNOp8Pr5aN2LfUHBlyUK0lzOsn+qZmeOOUNqF2qlv6Bz3Ovv2Ze+59JN/HMyElEJtxXeeVz22HfwsceDDR3BZCpn8CXlww8/VDR30tgLin379oF2P1QbZuVdonIjwEWub/boLNmYNLDCR50DRnRCuvps3IhNVf/vVMdetVYY8LEqFtCowcCFNN7/jFd7uKl73Tc8CR9sDNBbND7XuWaJqUsXy0TkIIJAMSHAFxj6ezdt2lRR3RlcOKX/NwXQuGDKKjsr7gwm8hEREYoCzuSeSX5ZB5PlJduC9PaRXGTr39QJPRs4wMX27u+w7ONlNX3SpElqfvye4qL1T/tDQA0OBo81sn11UFmfwe35/cfWgMWLF6NqVd3P156MwJ9Hw/RtNGM610SPElKoL2u85fyCgCAgCFQ0BCRZr2hXzMDxztvgr7eW6uhjh1d6GEYr5OFDYlLw7p+++pX2Ee2qY1Azw5TTcw5PE2Ljin7Dhg0VxZwUPFqhsWf86NGjSEhIwCOPPKIq3lSc/fHHH3HgwAFF2WOCzH0Y4eHhWPLpFzh+9BAyTKqgSp0usGncW3/KVh62eLZzTZWw57Us8e2332LlypXKXmb16tXKI71du3aqeu7m5qaOdePGDUUVZD8krWjoEUtVW1oCSVRuBMhEoSex1pNe29kKs4foetfPBCdgwSZ//QstBdwo5FZaQTEqVtBDYnSLBaTfj+9dC5vORIHWi9rLORfmSGeVEAQqOwJMvmkNxu+LpUuXqkqx5tJBqzHS4NmepEVsbCxefvllvPnmm0qtnAyo8hD8zp2z7rbtIsdEbQqy2ujFnteCYGRkpJoL58nvx2PHj+u+G+t1h3W9LvCpYYcpAzyxbfMG9b127tw5ZafGFi6K8ulxSUoH3xmConVic6XNGioP10DGIAgIAoJAeUVAkvXyemXuYVxksL/620W91ROrgw942xXqiIu2BOJ4lrI0e71Jo3eyMZzuy+oFq9FWVlYYMmSI8mUlBb1Lly6KqrdkyRLlTc6KSEhIiOr7bt26tRJ8Y8Wbom58kaKYG0XarkUk46WnhsHcvTnMHFyREu6LJL+jcGrzKDr0HoI+jRzR1L3g3mFW1EmJZOWF5+YHgMm7ra2t6m1kcJwcDxcYzpw5o+jtr732mhLmkaj8COTsXR/b3U1pHny6PQiHrsUqAGjvNnuId6kLMS0/FIoNWYwZ0u+nDfLEkq2BekXnrnUd8GK3iiMKWfnvJplhSSNw7do19X1CvRG2L/EPF1hHjBihqO/Zg8k6tUQmTpxYZtZtueHBFpvDvrHKwk5TiOd2TNIb1rRGvyZOID2dbJ/swWSdzAI7Ozu07dwLO/wyERsejLgzG+He9UnMf+1x1f7GhWkm61wMp1d6q1atFA7W1tb6w2VnFZGOT12M3CwiS/p6yvEFAUFAEBAE7kRAkvVKeEfQW5W2bQzS4D4bXU9R4QsTR/3isHRHEDKzeteHt62Gwc0N76P76aefVIWciTAV1XMGqx2sVPMPk2IK5OzatUsl7FRS16rYpPWtOhaGzWejFL3RyNhU19h3KxPBy8ehTbt2+PCDD5QYniHBZP3PP//Epk2b9D3lFCTiCw9V3HMb58iRI5XYHP18JSo/Ajl71+kkQIXkSauu6jUgnutUEz0b6qi1pRlRCXRsuKQ/Jds9KFDF4GeAwnJ1qlmV5pDkXIJAmSPA7xNNM4TfHVwczk0zRNMXYRJfHplSbOuiLkZutqPNa9lgbDc3VDG/zfDSkvUBAwcjvFonHMlaTIzY/imaeTlhwfw5d1wbMhH+/fdfkHVA+rzmgMKNyCoic+h0sK5/3tTECPMf9UZN++KzkyvzG0UGIAgIAoJABURAkvUKeNEKGvKqY+H4+z+dMrSrg4Wi8VJwrTDBhOW9tX4IuamjxRU2Ind+Dit7F3R9dAxog+VZ1RIeVS3hYJ07RZ22Ort371aUPgq58fyHr8Vh89lIBGb5wGpjoB9s97o2WDpxlKLJk9J38OBBVTVgNZ5UyLZt2+qHzBe0Q4cOqYoCX+BIhadnep06ddQ2VHufNm2aqqbnFlw8OHv2LLgAIXF/IEBNhK+z9a4zAaZSNcPeyhRTBnoa5JJAZggXg/hSzXuTFS1vb+87QOS9yaog7acMiY+3BOK/LNaLWrfSaUGqzzoF7zg+Q4KsEVpdsd2EPa8dOnRQvbxakPFCzQa2rzRu3NiQQ8o2goAgcI8IUDeGVfYt56JwJSzpjqPZWpqidyNHZatKZg3V7WkjGpdpCdN2z+v1LKK2LUaX5t6YPHnyXaNhe9fgwYPx5JNPKis7upyo54erKzwatVUuMnHJOrFU7ypxaGIWiDat735u3eM0ZXdBQBAQBAQBAxGQZN1AoCrSZlPYcxup84Fu6WGDNx6sVSRl6BMBcfhoS2CRpn5j9XTY1OuG5NCLSA29BBMLG9g36Y2GHfqjW3175U/NFw8tWL0mTY/09MNHjyEowB+wcoBt8yGw8mih365bPQdQQOv48WN4Z+JEPProo0rZlnR7UuxJrd+zZw82b96s34fqt+xjZCWFysC0rGGP/Ouvv66SKFLc2a9OGjwr7sHBweB4aIHDRIsLCKRV5vbiUyRwZKdyj4DqXV99+3OUfcDsU588wLPAzxQXh6i3wHuTi0fsKWW7BV+uGWSKULeBAliseO3cudMgXBTrZXugvnde26kDtSm6uxtEzdcYJkzQmaifOHFC3fNapY1J/OzZs1WLCvUdqKAtIQgIAqWHAO3cdl6IxvJDYfokXDs7mXIvdHVV4pdLPlmKfzZshlOvcTCv6oFU/8OI3P8L5syZo1q9vvjiC/Tu3VvZjZKB8Mknn2DLli3qWcQXQNqUkmlAfZZVq/7Cd3spUBeNlBsXEPnvt7iVmqTE+/hdKyEICAKCgCBQ+ghIsl76mJfoGWOS0pUNCyvTjIHNnDCyXfUin3PZrmAc9I29y7+8oAMyWTe1dYaVZxuYVHFAWlQAYk+th0P70bD26aASHfeqFvC0u4XgvStw5PAhJCbEw9qrFSzdWwCm5kiN8EPC5X9Rrf+7aNvQE32bOKFRTWskJiYo5Vva9lDNlhV1Vr9dXFzuGBYr6vPnz1dJEqsGfEH5/vvv1UvJP//8oxIkvryw0knRIXr1strIBIoVUVIpuU29evWUwBx77SXuHwRy9q5rM+dLMheN8ovk5GTF+HB3d8f48eNVwp4z5s2bp8SeqIVA1oahyXp4XCpmr/O/ywnh7T4eanGuoDh+/LjynOYLOJPznHTgU6dOKcVoqmVzIYxVOPa3SggCgkDpI0DRN7a67L9yE4mpOicIBlk1zW4tw8oAACAASURBVN1tcDMqAsfWfY/UKH8YmZjBydYS/fr0VgvfTMJ/+eUX9WyhEjyDzyJ+t7Eqz4Tex8fnjklFJ6bjraWrEXzob1i4NkLStSN48bknMeyxoaU/eTmjICAICAKCgFpYpaaXUUBAwK1atWoJJBUcgcuhiZi/0R+p6Tpu7Mvd3ZTFVFGDFUau8Bc2Ro8aic6DRuOmYzNcCNH1wN1YM0Ot/FftPEb3pgEg7tw2xP73N+yaDUDsqY1w6vkKLGs20p8udN0cdOvcAVPfHqevGPIFw9fXV9mvPfbYYyqxYEKdM5isszLOZIjq7uw5Z7LO+5z9jZpnOqnx2RMWJuj8nfZ7/k480wt7B1T87XP2rnNG7Bdd9kT9Am0QSW3nfUl7JLZl5BZHjhxRisxMjlltNzRZ57EWbg7AycB4/WHtrEyVPaMhyg1UzeZDf+HChbmOi9V0skpY+SfrhBZYkqxX/PtZZlBxEeA38I2YFCzdTou3XFrT+B19KxONXK0xoa8HzExN9N9Z/B7TvtOIAL/LyJYhu4zfn7nF5kPn8NPhm7iVmYnwbUvQo9/DmPrqkxUXQBm5ICAICAIVGIF8k3V6cTLZYbBq2alTJ7BixMok+57YgzlgwIAKPP3KN/R/L+t8orN04fDBUB+4O5a+QAyribxnpkyZgrjkdFwKicPkcc+huncTuHR6CuExSYi9sAsJl/bAod1wmNpWQ+g/78O+9VDY1O8B9qV3q++A3xe8iSEPDcSoUaPUxWKiwaSGCbuNjY2istO65+LFi+qeZKWdljyaf6x2hdeuXXtHsl75rrzMqCQQ4Ofpq90633XGgKZOGNW+YKYKK+Vbt25VdoRkdvC5SXYHq9U5q+xM2gubrJ+9noD5G/z143q8jQsebnEnsyQvPPiZYa8q+9DZ8sEqW4MGDdC8efM7duG4JVkvibtKjikIFA0BCq7uvxKDreej4B+RjOzL6LRbm9TfEy62+bu28HM9evRoxaxh5Z3/pyo87d809hgXKukIc/ZqkErW3Vv2wZzxTxfpXYLsof/++0+1uXHhm88eancwuCBIpg8V/Rlkt/F35cVSr2hXSfYSBAQBQaB4EcgzWWflkr29FOPSgiuyrGZShIgrsosWLYKlpSVeffXV4h2VHK3ICPx+OBTrTkWq/S3MjPHd0w2KfKx72ZFU8hUrVqgEWats835hUtK3bz/88tty/PD9t6jZbQyM3VqqU4Wum6uq571enIdXe7jj1x+/wV9//aX6z3nvsYeWX+zsQa9evboSpKMwHX/Hnjza15C2yyoCz83qoBaSrN/L1by/931vzTVcDU+Clbkxpg70UrZtBQX7QmmXxH5wainwQUsVZi54UswwexQlWef+M9deUwJU7F9976HaqGlvmGf0008/rSrrZKOwp/Xy5ctqUZZ6DtnVoSVZL+gqy+8FgbJBgEn7Pycj8NdxnZAs28rG9XJXPewFBcVSuQjH700+j2rWrKkKMNHR0Vi+fLl6ZjEoqDnrf8dVsm7ToCf6DxqClwppC0kLV7YDsWWNdqxctKQ1KvvoGXxPoJUqFzL5jIyJiVHvk6z6SwgCgoAgIAjoEMgzWWcFs3PnzvoVUG5Mj1JafjDhYrLEXmFSPfnymbOSKQCXDQKstrHqxqDgFJPesghSaZmwsOLNVXJ63/bo0UOt6PP/Y8aMUVR22rqlZtxCSlom0lJT4GhrpXrpuAhEARxN9OrcuXPqS5w/Z1LOYA8eXwKYiGt+sXzpYD87K++sYmohyXpZ3AWV45zs4TzkG4sa9uZo5m5tkE0g731Wk0iD115+uejEBSv2kGa3Myxqsh4Rn4ajfrFwd7REI9cqBo2LV4TJeq9evRQVlsHPG0UUnZyclIWi5k0tyXrluH9lFpUXAfazUwi2poMFWtSyKbA9h0gwWafwJT/rmmsKq960LyVTks8HLb7feg4rls6AdYOesG/YA+N7u6NFrYIXBLT9qRlD9g7fG/l8yR4XLlxQiTwXDjSGJhfiqS1D21fte77yXj2ZmSAgCAgChiGQZ7LOhzkTIf5h8IFK2vEPP/ygknPtwTt27FiVHHFlVKLsERj760XEZ9mu0Bu6o0/R+9XLfjb5j4CLRSNGjLij1/fSpUvgPckqIXttJVkv71exco5v5cqVSuWdyTorVwwuOPHllL3irGhrUdRkvajITZw4UT2/6bOsBQXnSFelUKO28CXJelERlv0EgfKLAKvXQ4YMAQUu6QbB4M/4bKJNI9/9tPALDMG4N96AiU932NTvrmjw0wd5wdrCpMAJ0pll2LBhaoGS7LqcwVYhLmDyGcniD4Pf32yh4/c3VeolBAFBQBAQBPKprLOfiQ9NKmVfuXIFn3/+ufK/plAXk3XNj5f9j3zpMzRZZ4+StgAgF6B4EQiJy8QH2zRaHDC9jzMcrAr+Ui3eUZTe0SicQxX3bt26qbYM9t4yQSKtji0cdevW1Q+Gq/XfffedenGgTZuEIFCSCJBRwsoV708ylMgC4X1J5gdbQ8gQ0YK2aWSC/PnnnyU5JP2x2SJCSv57772nXpLps8wWkxYtWuCll17Siy3S1pCaE2TEcFFMQhAQBCoHAlyw4yIi2WpkvfEZxKSZGhts29GCC3YzZryHVM9uKlk3MTbCs+0d0LRGwS03hw8fVi1rPCarQmTw2Nvbq8SdTExS4dmCw6q7VkWnCwufS48//vgdLTmVA3WZhSAgCAgCOgSYr/B5aGjkWVknLZJ/vLy81LFYWafX7q+//npHZZ1JPasy2Wmd+Z08ISFB0aIkih+B3f6Z4B+GkxXwQitTmFfeXF3Nkz3tTMQpZmdiYqJEbLio1L9/f6XmTn91+l2zhYP9cxTQIQ2f93JOWl7xXxE54v2MAPU9jh49quzbeP+xX5PJsFZlYvWd/Zt8iWXbiGahpPmwlxR2fCHmolVaWpp6YefzmPoOfI6TPUWxJ36uuLDKRJ7tKHy5ZhUu+4t8SY1PjisICAIliwCp8CzA8HPPF0Y+A9q3b6++FxlcbFyzZo2yNuXzwsjKAbCwVQl7u7Zt8EiDgl8s9uzZg99++00tBlA0jn9Tc4bPGCbkH3/8sRKFffvtt9XPGFwc+OijjzBw4ECprJfsLSBHFwQEgTJEgELDhXFgyzNZX7ZsmTrQoEGDFM2YlRiuxpImSREivrixUsSHPBN5Poglyg4BqsJSCMs3PEkNgn7LbzxYSwnPVObgDcyEiIJZFJZjIsQKIYPJ+vbt21UilD2oSEvvaOmJq8x3RtnPjQuTBw4cUPcfH8y8NynqptkEcpGJrRw548knS94iiQk5e+o5Ri50tWvXTq87wmf6rl271Ocpe9BmLqdifNmjLCMQBASBwiLAJPzMmTM4f/68SsjJoGRCrTlVUE9m3759+sMG30zBgauxsKjZEHY1amPpyLqoUkAlgDoxpLqzYq+pzNOmcvLkyYqxw2cMHYf4e63CxGcPi0R8Bj700EOFnZZsLwgIAoJApUQgz2SdVUj2NHGlkxR3Cskx+OLJn7MfiRYcOZWNKyVKFWBScckZmPDHFSSkZKjRGmoxVQGmJkMUBAQBQUAQEAQEgTJCICAqGbP+8UNymm4B74WuruhWzyHf0VCLg24tTMa5SMngojrbKyluSVbR/v37sWTJkrt61rmfJn5XRlOW0woCgoAgUG4QyNdnvdyMUgZSIAKXw5KU73Jquu7LdGx3N3SuY3g/RIEnkA0EAUFAEBAEBAFB4L5DID4lA/PW+4NJO6OZuw3e7lMrX/V5ahM98cQTSsxOo9ezLe37779X+jFhYWFK74i6R1SD58soW4cOHTqkfp9d1+O+A1wmLAhUAgRoB7lq1ao7ZsI2VH7enZ2d1c/ZHkj2Nlk1bGXlwl6bNm2ErZ3j+kuyXgk+EJzCvisx+Gp3MDLJhwcwf6gPajlKa0IlubwyDUFAEBAEBAFBoMwQ+Obf69h98aY6v5O1GaYO9EQ1u/yF5tizzuRcc8Rggv7MM89g1KhR6jgU1tyxYwdq166t2JoU4mQ/u1TVy+wyy4kFgWJDgNoXFLGsU6eOvsWGi3AU3mVrDFtV2fJC3Z5+/fopO2e2tdLambbNErcRkGS9ktwNvx8Ow7pTEWo2tFX5fHS9St+vXkkunUxDEBAEBAFBQBAo1whcCEnAnPX+aoxUhX/jQXe08sjfc53JN5Xm2ZtO9WM6tNC2kv9m8AX04MGDqr2SL/GNGzdW22i6HuUaEBmcICAI5IsAk3UKSFJMkm3TOYOaPnSiYZu1ZmdLgUm2yNA1R0KS9Up3D3yw0R9nghPUvNrVtsXrvWpVujnKhAQBQUAQEAQEAUGgbBB48/fLiIhPUyfvWs8BL3Z1LZuByFkFAUGg1BCgFtaXu68jLjkdr/dyR1VrM4POrSXrTMaZrBsZGSmquxbUrKDFLdk0DzzwgKq08/9crJsxY4ZB57hfNpLKeiW40pm3buHV3y6rDxJD+tUrwUWVKQgCgoAgIAgIAuUIgVXHwvH3f+FqRLaWJlg8vC4szYzL0QhlKIKAIFCcCFAH67MdwTgeEKcOW93OHJP6e8LFtuCEXaPB01mMzBlHR0dlydijRw/Vk0572M8++0xR33v16qUEzVlVf+uttxTDRuI2ApKsV4K7gaIvU/7yVTMhPY22KvZWOpqZhCAgCAgCgoAgIAgIAveKgF9kMmat9UNqhk7I9tUe7ujgY3evh5X9BQFBoBwicOsW8MvBG9hyNuqO0fVq6IhnOtWEIcbQZ8+eVe0tTDbpDEHLxunTp6NLly7qmPHx8Uq7glayrLqPGDECo0ePvqMCXw6hKfUhSbJe6pAX/wnXnIjAH0fD1IFr2ptj9hBvWe0ufpjliIKAICAICAKCwH2LQGxSOuZt8EdQdIrCoKWHDd58MH9V+PsWLJm4IFCBEaBY9Zazkfj1YOhdszA1NlLJevf6+ds35tyRlfQXXngB3t7eivp++fJlLFy4UFHkhw0bhvPnz+P3339XVfXJkydXYPSKf+iSrBc/pqV+xJlr/XAlLFGdt0XWlyc/TBKCgCAgCAgCgoAgIAgUFwJf7b6Ofy/rVOFdbMwwdZAXnG0KpsQW1/nlOIKAIFDyCFyLSMKcdf5IybKDNjMxgqmJEZJSdayaKubGmDrQC55OloUazIsvvggnJyfMnz8fFJM7fPiwsmq0tdWJVZ4+fVrZOf7www/w8vIq1LEr88aSrFfwq8s+9Ql/XAUFIBj9mzphVPvqBtFTKvjUZfiCgCAgCAgCgoAgUIoInA6Ox4cbA9QZ+fI+oY8HmrhZl+II5FSCgCBQkghcDU/Coi2BiEnS6WDRYWpcT3f1/2W7gvWnbuZugwl9asE4j+Lgvn374O7uDk9PT2RmZuLkyZOYNm0ann76aVVJX7RoESgy99VXX6kEnkF3iJkzZ4K2j9rPSnKuFeXYkqxXlCuVxzivhCUpWhpFIBgvdXNFl7qFo6ZUcAhk+IKAICAICAKCgCBQSgi8/OtFxCXrCgR9GlfFUx1qlNKZ5TSCgCBQkggkpmbgg40B8A1PUqehDtYznWqgR31H9f8f9t3AjvNRuJU1iIHNnDGibTUY5ULmZTK+ZcsWuLm5KYV3Pz8/1K5dW1m1UWyO/ewTJkyAs7Mz2rRpg6ioKNDObfDgwRg3blxJTrPCHVuS9Qp3ye4c8P6rMfhyVzDYX8KY96gPPKpaVPBZyfAFAUFAEBAEBAFBoDwisPxQKDacjlRDo5gtVeHNTaX1rjxeKxmTIGAoAklpmapy/p9/nD4Z79ekKoa1rQZzE53rQ2JqJhZs8gcLhQxzU2O88aA7mrvb3HWa6OhoUBE+NDRU2bK5urqiWbNmShlei4CAALVNXFwczM3NVWLfsGHDO7YxdPyVeTtJ1iv41f39cBjWnYpQs7AwNcLXTzVQK2ESgoAgIAgIAoKAICAIFDcCfFGfu94PaRm6KgFF5tp46XpOJQQBQaDiIUALaC7CbTpzW/m9bW1bvNGr1l2TOR+SiA82+iMjq0ro6mCBuY94g33tEiWDgCTrJYNrqR11waYAnAqKV+fjlyW/NCUEAUFAEBAEBAFBQBAoCQTYuzp3vT+u39SpwvPd4/VetSB1gpJAW44pCJQ8AjsuRKtkPTlN11Lr6mCOiX3z9lPfei5KKcVrCXu72naqDdfCVFeBlyheBCRZL148S/VoXNN+7bdLehGIsd1c0Vn61Uv1GsjJBAFBQBAQBASB+wkBvnt8sTMIB67GqmlXtzPHtEFecKxiej/BIHMVBCoFAmeCE1SlXAu2tswZ4g1H67w/z2TVfLo9CMcD4tRuZPQ+34WaWfaVApPyNglJ1svbFSnEeAKjkzF5la/ag6qsHz9eB05ioVIIBGVTQUAQEAQEAUFAECgsAkf94rBkW6DazdzECBP7eaJhzSqFPYxsLwgIAmWIQFhcKhZuCkBITKr+s/xqT3e09iy4reX6zVTVDqOpxjtam2Fyfw+QFi9RvAhIsl68eJbq0daeiMD/joapc9awN8fsId6wMsufgrJ37168//77d41z69atd/1s+/btSrWRghD0Q5QQBAQBQUAQEAQEAUGA9FeqwlNwikHb2NHtqwswgoAgUEEQoOXzjDXXEBqrS9RZHX+8jQsGNXO+awaJiYkYP348rl69CqNs0u9j3pyOzWEuev0KNwcLjOtkizdeexnx8fHYvHlzBUGjfA9TkvXyfX3yHd3MtX64EpaotmleywbjH6ylKuz5xa5duzBnzpy7EvZOnTrdsVtISIiyTqCCY40aNfD5559XYKRk6IKAICAICAKCgCBQnAj8fOAGtpzVCVKRAr94RF2YSuN6cUIsxxIESgQB0ti/3nMdB67GqOMz/+7buCpGt6+Rqw1bQkICXn/9dXTu3Bn16tXTj6le/QbYcCkN7GFnGCMT5hfXIOXGBQQFBWHnzp0lMv777aCSrFfQK06P0wl/XAFXxhiGep1qyfq2bdvynfl3330HVuHr16+PwMBASdYr6H0iwxYEBAFBQBAQBEoCgUuhiZi33h/pWarQb/fxQEuPuy2cSuLcckxBQBAoGgJUfl9/KhIrj+iYuQwvZytMHeABK3OTXA+qJesvvvgi2rdvf8c2FKWb/NdVhMelISM+EuFbF2HsuLfx+YfTJVkv2iW6ay9J1osJyNI+zNXwJPUlmZKuo6C90NUV3eo5FDgMLVmfNm2a2rZ27drw8PC4g9bC5Hz69Omq+r5ixQpJ1gtEVTYQBAQBQUAQEATuLwSiE6kK74cbWf2uHevY4+XubhADp/vrPpDZVhwEuK62TSm530DWGhu8XazwVu9acMhHIDJ7ZZ15g4ODgyrmWVlZqcn7RyZjwfor8N28DGaO7nBu3A3X/jdVkvViujUkWS8mIEv7MP9ejsE3e66DK2QMehx6OlkWOIz9+/fjk08+Udulp6eDN0C/fv3w8ssvw8zMTP1swoQJqFWrlupPWbBggSTrBaIqGwgCgoAgIAgIAvcXAnzZX7I1UK8IXdNepwpPNWmJwiMQGRmJsWPHIjo6GsbGt/WHJk+ejB49eiAzMxOnTp3C999/j0uXLsHS0hKPPPIIli9frloWtWAi9dVXX8HR0VH9iJpE//vf/+Dn54dq1aph1KhR6N+//x3nKPxoZY+KhABvj/D4VGXPRnFILawtTDChby3UrZa/OCR71qdOnYrr16+r+5C5g6enJyZNmqTyBd5/X/y6Gn+v+BHOvcfDyNgUN1ZPx44dO3Ol1eeFHY//9NNP31FAdHd3V/c8IzU1FatWrcL69etx48YNVXB89dVX0aJFi4p0OQo9VknWCw1Z+dhh/gZ/nL2eoAbDL8YlI+rCrIB+de1Gz8jIUKthcXFxoIgc+9EnTpyIPn36YMeOHfj0009VQs+K+wcffCDJevm45DIKQUAQEAQEAUGgXCGw/0oMvtgVrMZkbmqMSf09UK+6qMIX5SKFhYXhlVdeQe/evdG8eXP9IerUqQNnZ2eEh4fjvffeQ9euXVWidPr0afzxxx8qaWc/sa2tTsHb1NRU7c8CDIMLAEzqra2tQXblgQMHsHjx4jt6j4syXtmnYiAQnZCG9acjcdA3FjcT0/WDtjQzVkwYQ5TfmYyzum5jY4O0tDQlNEfhad5T/DslJQVvvfU2HBp0xnW71shIiFLJ+pTPV6F3o6oGA8U+dxYK33777dvjtLTUJ+PBwcFYunQpBgwYoBL6NWvW4Nq1a/jmm2/g5ORk8Hkq2oaSrFe0Kwbgcmgi3v/HT42cdLNnO7uiZ4OCKfC5TZU3/vPPP49Bgwap1anXXnsNrVu3xsMPP6w2/+yzz8BtmLRztTa7CmQFhE6GLAgIAoKAICAICALFhACFqqgKz75VxsMtnPF4m2rFdPSKe5j4lAykpGXidr274LlEhIdhytuv48WxY9GvT+8CdwgNDVWJOIM6Q1WrGpYUsUrPAg0THonKiwDbZM9dT8D3e0PAlhUtmDfYWJpgeNvq6F6/aLkDj7Vw4ULs27cPX375Jf79919QC2vqzDn4cGMAwiPCEb7xQ/iMXIAJA+qgrquDUpsvKJisk0nyyy+/FLSp+r2/vz+eeeYZtWDA3KWyhiTrFezK8sM36x8/1R/CoJ/hzIdqo4p5/pZteU2TK1KkwI8YMULd8H379kWVKrdXxXmDsBJPOhU/PBYW4p9YwW4ZGa4gIAgIAoKAIFBiCHy3NwQ7L0Sr4zvbmGHx8LqFor6W2MDK6MC0wlq6PQgBUcnIxk4vcDQZidEI37QQ9Vt2wEPd26Cac1U0bdpUVcpzi2PHjil9IVLmKfzFqifdexo1apTnuVhZZ2LD6qS3t3eBY5INKh4CvOdOB8djw+lIxcDNfg+SgctKd/cGDnC1L/r7PPOCuXPn4sSJE/jxxx8V4+P8+fOKtcuFu9T0DGSmJMDY0hZuLXqhda+haORaBS1q2cLFVsf4yC2YrL/55puKYcIgzZ1/8orffvsNf/31l1qsYkGxsoYk6xXsyp4Milc9YlzNZgxu7ozhbQ1fxV60aJHqfSLFnR+2r7/+Wq2M8ecNGza8Cw2hwVewG0SGKwgIAoKAICAIlCIC50MS8cFGf9B7nTF9kBfq17h/qfDrTkXi98Ohhb4CGUkxiNz5BTLTkmBpagykJaJ69eqqV1hLrEmV//nnn5GcnAwm6x07dsShQ4dgbm6u3uliY2MVBZ77aLR4JlEbNmwAe+KPHDmi2JSPPfYYTExyV/4u9MBlh2JDgO/jM2bMuGOBplmzZqqKzbh586ZKTPfs2aOo5+3atcOzzz6rElp+/GKS0vG/I6GgrlX2oKUiheQoRk1tCVLN2UaR/R5gK8XAgQPVbsePH1cFurNnz6r7qG7duipH0H7PJJ0LPg899JC6n3LGj9vO4ae5r8Jt9J22zyyu161eBb0bOaJedWtYWxjDgvd6VtA2msk6x0W6Pan31NVi8q4tWlGD4eTJk6qqzoIjx8XPgtb2wUN5eXkp3QYG/d5/+ukn1fbL3vsmTZqohS06XmWf/+OPP66fC8dBnA8fPqzGwdYTFjRr1qxZbNe6MAeSZL0waJWDbb/YGYz9Wb6IXCFb8JgPXGzNDR4ZRUYozMAHOkUieJMPHz4cLVu2zPUYXIHlh0F81g2GWDYUBAQBQUAQEATuGwQi49MwZ72fsm5i0Jnm+a6u96UqPBcsJv5xFWFxqUW6/pkp8TC2sEF1O3M81TAZHy34UCUerKAzIWeyxoSbQerxlStX8Oijj6o/TCouXryIefPmKQ2i5557Tm3HxOPMmTNKp4jJII/x1ltvoXHjxkUao+xUcgiQSk4XJq29gWdiYqkV05iAMvlk8sg2CGpMMfmc9+FCrD0Rgb1XYsDPY/bwcrLEkJYuaOxmDSszXWJMRi2P2aFDB/2m1EGgACGDbFsmrxSPO3jwIP7++2/Y29vrk2j2h7N9ln9yY9zeCA3F6FGjUHPkp3mCRb0tsoPrVrdCKw9b1Ha2BG5lKqFrHpPzZLJMDS3iQVFEBhcQKETHhSvez/w3dRuy97mzwk9cGFx0YMW+U6dOSqCOSXhERITyjM/eCkJWCufLIK5s+6VNHfcl1Z//njVrVsld/HyOLMl6mcBetJOSWvXOn1f1q9eDmjlhRLvqRTuY7CUICAKCgCAgCAgCgsA9IsAEddHWQJwMjFdHcnOwwNRBXrCzvP8qt3svx+DL3bcF99im6FHVMLrxMf84RZ/XGApvPlgL639apAomrGLa2dnddaXo3kNVbBZUmEwx3nnnHVWQYYKRW7CCymSFKvISJYMAqecUc7uFW6hibgKKuRkSTNbXrVuHJUuWFLh5ZuYtLF7yCbZt347aoz5GbNLtvnTubGNhgp4NHfBwC5c7qtf8HZN1Vqw1faqCTkZGbs+ePdWiUWHCLyIZOy9G40RgPBJSMvTaFrkdg4VH9tC39LDRjzc2JgYzp7wNL28fvP725Lt2i4qKwox3x8PaygI//PijQQuE3377LUif54LESy+9ZNB0uADGRTIuWpRFSLJeFqgX4Zx8eH+0JRCng3RfhlWtzTB7SG2xSCkClrKLICAICAKCgCAgCBQfAnsu3cTXe66rA1qYGWNyf0/UqabzYL5fgppCc9f7wzc8SU2Zqvjv9PMwOFEjhXnGmmv6ymj72nbwXb8ESYnxqs+cFdacwYR8586dKjHXrNqYjHNbJhi5xfz585Ui/Nq1a++XS1Pq89x8NgprTkSACbWbowV8XKxUEtqwpnW+Y2GyzkRy9OjRivZNejsr3tkjKiENp4LicfZ6Iv5d9RUiA86j+kPv6zcxNzFC1/qO6NXAEbXyWChisk7GBkXZeK+QZaG1TeQcIBNFVqCHDBmCN954o0hYJqZmIjg6GdcikpXVI1tntEWp/A6YkRyL8M0fw9K9KRxaP3bXppmpiYjY/imsMhPwzJgX4Ghjofzf86OrL1u2TFkZsrLerVs35Rx51wAAIABJREFUpdPFffJTk3///feV9eEPP/xQpPnf606SrN8rgqW0/6XQRKWwyC8DRs8GjnimU00YIK5YSiOU0wgCgoAgIAgIAoLA/YgARaVe/e2S/h1laGsXPNLSpcShYD82nWzYr6q51bDPmz2+GqWXvdz0J2fC26pVqzvossU5QDr1LNgcgKRU3XvayHbVMbCZ4XZSpLWv2HYC0VVbAEbGyAg5i+jjf2P0yOGqX5Z9xFu2bFGUd4ppsWeXSYTmd00M2ObIROTDDz9Udle//vqrqrIPHjxY0ehJhyc2tHIztKpYnBjdD8dihfuV3y7lOlVbSxP1/t6xjr0qtlmbm9whxrh//37lwsRealK2Y2Ji8Nhjj2PIiKdwISQRuy/dBPMBJroZiTcR+s8s3MrMAG5lwNjEFOxN5+egTZs2mDNnjn4M7NVmVZhicKRy//PPPwgICFDbsi+cbbHslefnI3vQsm3z5s34+OOPlYgcE9ziiPjkDDWXvVduKgZCQkomMm/dQuSuZbCu2xVmjq5qXnGnNiAp6CSqDZgEUxsXxBz9AybWVWFVi58RIyT6H0XcqfUwtrSDhbk5rE0z1HxGjhypKuc5xRn5WdDYKGSqcP5MhIk1W0O6d+9+1/TYRsKWEn6GNOG74sCgMMeQZL0waJXhtr8cuAGu1GnBqnpt5/tr1boM4ZdTCwKCgCAgCAgCgkA+CCzbFYx9V3TCVqwmfjjUp8TxotDV7NmzFa1XqywzKWWljH8zSBFnIkzVdPaxTpkypUTGteJwKNafilTHJu150fA6sLPMXck9twFcunQJrPqdueSHzIx0GFvZoV2XXpjy0nDlZ80eZSZbTNopLsa+Xgp/UTiOVHgGFyrYa8ykgwlfYGAgvvjiC1y4cEElZKyektI8bNiwPCupJQLOfXTQ7CyTvKZNGzNXB3N4VLVE81o2qmeb9wyTY15bEzMLHLgQgp//2oKA/X/CvfcrSLXzun24zAxEH/4dyUEnYeboDkuk4oUXXkA1O3NVxGMiynuDQU90tlEwUWX/NZNy6lSxr5ufCfZ88zPC1giKTmcPJqr8vFCUetKkSWqf4oz0zFu4EZOKoOgUnAyMw57NaxB2fh8yk2JVMm7m4Abbxr1hUaOBOm1K2BXEnVqHtJvXQZl7kyqOsK7bCVZe7eDkYIvpfZyx/p81WLVqFRYsWHCXMwIp8Bs3blS/4yIXPyPh4eFqUYv97xSiy85gYeJPJgoXxrjYx89XWYQk62WBeiHPyT6PN3+/jKQsH9OOPvZ4pYdbIY8imwsCgoAgIAgIAoKAIFAyCPwXEIfFWwOVKjWD/dqGUOHZ35uYmgFSZY2MgKpVTGFsIG2QyTqryOzxze1FmpVkJsCsmvFFnEJUJZGsp6ZnYvzKK0qNm3EvmkLf7g3BriwrPGsLEywdWfeunuOSuYJy1HtFgPcyF600IWgm4LUcLRAal6Z6tvOifvO+f8DbHm29bPFfQDwOXYsF76lb6akIXTsTVXwegF3zh3TDy8xAwtV9SL+4Fd1GvoWISwdxKz5MfQ5yCyaoFBXs1auX0jNgst6lS5c7NqVbABkXbKnQggJvrKazOp3Xse8Vr3vdn4n+9NW++vzo6Y414W50Q1XAZ86cqWjuCrLMTMUQ4KLEtGnT8MADD9xxago1crGDDAKNXcBq+8qVKxVbhS0lZWl1mGeyToEDX19f/WQ4YdpBcJWBKxa88Hzo0dtRouQQ4Af/qz3BoGgJgw/uWQ/XVkqhEoKAICAICAKCgCAgCJQHBKgGT1V4TY26V0NHPNspb6sjtvWdD0nAUb84+EcmIyQsColnN8LbPgN0u9GC1lSs7DH4Drp69WolukbaNxWc+X/2+JIa7u7ujgYNdFU4Bl+4+aJL8TUmKSWVrG88HYnfDuns2ijsNWOwl1K6LkpQm2jxtiCVrDFe7OqKrvUqr4d0UTAqr/vQVnn8ysuK2s2gtXL/pk7KKYHVY/aanwiIQ3TW7wuax630FNz4exrsmg+Gc+PuqF/DCv6H1uPSvrV4d9K76Nmjh6LNc9GKbAlWyplsVq1aVX9oVtRZaWdCSgZKbsk6k1L2yms6BrQGZIsFGRv0U3d1dS1oqGXye35GPt4SqPzkGWQq9K8ZgVkzpirGjZaUs5pO1gDbSUhnJ07Zg4r3kydPVraIVIQnu4Gq8dQQoA0ie/vLMvJM1um7TUGB7A89DpQ3BQUP6LVHCwH2QVBwIOfEy3JSlenc12+m4L211/Q9UO297fBKdzeQQiMhCAgCgoAgIAgIAoJAeUCAlNaPNgfgTLDuxdnd0QLTBnrBJksVnlXF+JQMhMWmKoupg76xqtqoRXpcOCK2LYFDtVpo5l0dplkJOxNxUlbZvztx4kRQAZqCWKSvXr58WSXt7E9n9Yw/4ws6bZxyCrKVVLJOVsB7a/0QcjNFTaWpmzXG964F82z+0YW5PjweheZYNWQ0c7dRx8u+gFGY48m2pYfA7os38c2/OqFF2qR9PrreXfcBPyengxKw5/JNXAtPQmxyhn5h5sbqaXBoPwqmttVxKyUBMSfWoEp6FN6c+xXaeNli++YNylaMSSfbGRhMsplsssWBORkTbVaJaXWW3UdcS9a5H3u1mdxTXI0/J9WblXd+brg/2SfsaWfCy0UwLcrKZzyvKxgdHY2ZHy5FiF1LGFdxhGlGElJP/gEro1RFdedzgToP/DfnS194zpc9+2PGjFGLGMHBwYri7uPjoxYmGLR7Y+LOCn32Kjy3Z0tKaUehknX2xXAiXH1wcXFRD05SJCjln5+KXmlPqjKdb/V/4Vh1PJytGSqoLMoHt4QgIAgIAoKAICAICALlCYEdF6Lx/d4QXbJiboypA7xgX8UUx/3jcDIoHixAhMWmKTGpnKEl6169X8CsZ3rdVZnesWOHouqymESPaCYVTMDJ9OTLNnu4jx07pii7zz//vKqgZY+SStZZ1WN1T6uEP9/FVVlQ3Utkr9RThGzOI95wsTW7l0PKviWMAJPwiX9cUVV0RlsvO7zxoHueZ+VHIDY5HcE3U3AxJFGppF/auQIJweeQFB8Da0tztGjWRAmlNWrUSB2HCSdzsewLUVykGj58OJ544gn1O/q0b9q0SX1O6tWrpz+/lqyTqXLx4kVQnJEVZCb5tGWj6CB1H6iJwKSdmg9komSPNWvWlDCKhTs8nwHsN/9z3VakJScAxiaoXb85pox7RtHWyaxhzvrff/+pJJuFZQpOkqHDuXGOXLCgcB6xZW7LGDp0qHqu5FzwY4LPhL+0I89knSsKNJ7npBikAVCoguIW5PtrFAuuOvD/5ZUiUdqAFuf5SBF798+riIjXffDZ+8UeMAlBQBAQBAQBQUAQEATKGwJxyRkYt+IS0jN0yXgNe/M8k3P+ntViW0tTZTF16qIfQjYvhn3b4Rj70AN4oK6T/gWb2zIh53voJ598op82K2S0U6KAFinwDFYdKa7F99bsUVLJOhcnuEjBoNr3JyPrwtzEMF/tvK4fE7/Xl19WyRxjQFMnjGpfNuJW5e0eK6/juXgjEbPX+anhkfv6bOeaSvm9tGPv3r2qX5uFVK1nm2PIjwZf2mMs7vOtPhGBP4+GqcNSJ4A6D/S3ryxRoMBcWloali9frtQCe/furVZsmJxrqpuvvfaaoksYmqxzFYQUJomCEdjpm4aNF3R0MrKpXmpXBZ5VpVe9YORkC0FAEBAEBAFBQBAoCwR+OBKH8+G36e05x8BExtHKCA2djeBT1UQl9FWtzfDT7mvY+dtHSgXa2tICNZzslAUVq35UoWbFnJUuWrVpcfr0aUULZiKuJev0GW/bti2efPLJO05NETpW0orTfikh9RYW7I7TC1wNqG+O7j5VigX2decSsMdPV6whpXpiNzvYlINXQNrg0WKMOlYdOnTQz5WVWlZl2SPNa9GxY8f7inW7+XIKtl9OUniwg+PtrrZwti79hJGq5uzPpqgir5EWVDRnAj9u3Dj1+ahMEZGQgS8OxCM+VbdI2K+BNXp6l18mCp9Dzs7OBl+CApN1HonqgPxDWhEfdkzOeRLuTCl/XnxDT8p9wsJ0qx8SeSNwMykTnx1KQpLuOY26zmZ4orm5StolBAFBQBAQBAQBQUAQKI8IXAjPwPJTKXrlaybnpMTTV9q7qjGaVjOBu52u+pg9zoem4uf912Fs44LMlAQ0Tz2EXVvWo0+fPoqiy3dNJoFjx47V70ZaPK2pKHbM3tqtW7cqL3G+p7K/luxQzdaMhSf2t9PajMl/dhGuouK48WIK9gboqt+2FsYY284SDpbFoykUEJOJH48nIyU9KwGpY4Yutcs2W+c7PPt//fz8VI8zqdcM9kyzz5f9vWyLZTLPfmmyGzQLvaJiXBH2I6X9i0OJuB6nu1b1q5nhqeYlf61YACWzpF+/fgpn0rvpekC6N+nfpHhz8SQuLg60YaONH2n11Hzg/V/cVmxlda1I5Pn9VCrOhemSJi4GvtzOEtbm5TNpYssOxTENjTyT9T/++EM90HiRFy9erITm2BNB+fr27durDykF5lh554Mzp/G8oQOQ7XJHYPv5aPy0P0RvgTK2uxs617EXuAQBQUAQEAQEAUFAECi3CNCC7Yd9ITjqF6va99p42aGOixWq25srpfS8IjQ2FXPX+yMqQffCPaS5I3b8MFsl3Oy/nTNnjqLFk92pBSuIv//+u/o530MpEsV3V1bkmSySFUoFbAZfeBlMUEgPZuXxXoKK36Q9c9yMNp62eK2XO0yLSQCYPfDv/+OnlPIZDWtWwYS+HmVq40brKyrxs4ret29fkMXABJGCZqzWaoLTZNCyN5qCgOwHruwREJWM6auvqQUq2rDNHuINL6c7+71LAgPmYF9++aVaHKG4HBN24s18TUsGuUhFtXetV5v3P/u1eW2yMyNKYnylecxDvrH4dEeQOiXba958sJbysK8MkWeyzob9c+fOqTlSOZAUeAaVNilnzySeqvD8gEoULwL8sFMJVHtAu9iaY8FjPqIEWrwwy9EEAUFAEBAEBAFBoJwgwD7tDzcGKDs3ho+zBUI2fYxbGWmqaEQ3Ivbd0jdaCyYi7FvPy2e9JKdGQbCl24P0/flUbG/taVusp9x/JQZf7ApWxzQ3NcLsh73h5lg0SzjWfP0jkvH9vuswNTbGS91cC2UDzASdPt0UlqbYNHMDJutcEGEu8PTTTyuRLi0oUsaEkUlhZQ7i+tmOIDBZZNA+bN6j3pV5yuVybsyd3lp5BZFZi30dfOzxag+3cjnWwg7KIBp8YQ8q298bAnsu6awfSKvhCt2EPh6VZnXo3pCRvQUBQUAQEAQEAUGgMiLAXtvT4cDeiCxRrohLiNr3A/r3eVD1qR84cACzZs1S9N7u3bsjIiIC7777rqK7M4Ekxb00g4n64Wu6BM3NwUIpthe3vRoXMCavuoqQLBu3znUdMLZb0TyvWf39aHOgnrnAquMbvdwNtphjgk767ptvvqnYC1qyzuId7fVIgWdrrGYXxn+z6k5NgdII3g/Lli1TzAmyJjRLaSqer169WimgkzZOhfQhQ4bcYUl2L+OLjE/D2/+7Al4rxuDmzspfXaL0Edh5IRrfZblRWJga44OhPpXCRUGS9dK/l/I9I/01J626iqgEXQ8UKWSTB3iWKe2pnEEkwxEEBAFBQBAQBASBSoYAEyr23ybCCqxWZKbEw6deA3w8b6ayl2LfLRNGsj7Zb8v/s0+dyte1atUqVTTC4tKUTZdGe36hiyu61rs3u7a8JrD2RAT+OBoGpoLGRkb4aFgdVCukjVtSaiY+3hKACzcS9achW/+lbm7oZECL5ZEjR0AKPP+w5YAaAlqyzgP++eefqh3Bw8NDXRtfX1+1mOLl5aWU+ksjKIBNpgWTdf5bWzSgiwAXeug7zt9t3rwZ6enp6l7j4sO9RvYEkZhO6u+JRq6l78V9r/OoDPtHJ6Tj/X+u6V20ejV0xDMda6rCZ0UOSdbL2dU7cDUGX+6+rhdmGd2+Ovo3dSpno5ThCAKCgCAgCAgCgoAgUHwI0BM5ICAAK/dexX8BsTCxtEOzhj6YOriO/iSs1LJnmn8z0WIyyIS9tOPrPddBFiSDrYrTB3kqRfuSCL+IZMzb4A8WcxhDWrrgsdY6P2hDIiktE8t2Bisf75xB4b8pA7xQ2znv/mr2n5PuzmR31KhRMDIyuitZ53GZoLNVlkmyvb29UiSvXr06JkyYYMgw72mbmJgYpfL/8MMPq4WD7Mk6RfAoqjZo0CB1ju3btyv9A7ZVUGjtXoIMWPZJawwLhyqmWDS8zj1b993LmO7nfbl4xhyKuRTD2cYM0wd7wamEPpulhbUk66WFtAHn4Yd+weYAnA6KV1vTI3Dx8DqwzkeQxYDDyiaCgCAgCAgCgoAgIAhUCASO+cfhk21ByORLEaCSn2q2Ja+sbSg4EfFpmPXPNT0DsnNde7zY1VVVvUsimIAwWaePN8PbxQqT+3sqhf2Cggj+fTwcq/8L1wsWE8uoxDR9r30rD1u8TmE8+o3lElR6pzUe+881ZXeqwdNGj05QZDswKc8e8fHxGDNmjBKco4VbQRGdmI4d56Ox/2oMutS1x6DmzgYL9VFkjWOg8jmp+EzCsyfrdAog84I99NyGaul//fWX0t8y1Mkqr/GnpGdi/O+XEZusW0h5qmMN9GlUtaDpyu9LEIEzwQn4cKO/YqKYGBvhlR5uaF/brgTPWPKHlmS95DE2+Ay8wRZuDtBX1cd0rokeDbJ6two4CoU/aJtRv359ZaXBlc0tW7aoFcTcgj1H7POSEAQEAUFAEBAEBAFBoLwgkFMVfmhrFzzS0vBKcknPY//VWHy1O1j/rjZtkCca1ChZ2vPZ6wmYv8FfTY1q81MHeqFudasCp7rjQjR+OxgKJpUMsgDe7e+B9ScjsfNitPoZ++zHdHHN03Ho5s2bStgvM1N3DAa1A+jhzUp2s2bNlMgc3ylJM4+MjMT8+fPBhP2TTz4pkGq+93IM1pwIx42YVH2C1bdxVYxsV90g+jIp7nQI+OabbxAcHKx65LMn69RCYCWd42XFn+wNJu516txmbBQIZB4bbDsXhR/331C/tbE0wScj6krbalHBLKb9uLg1c60frkXo3B+audvgnX4exXT0sjmMJOtlg/tdZ6VFx6x//OCXZdFR094c7z9cW1XXCwr23lBc5dixY+phxIcShVb27t2Lw4cP37H7hQsXlD8me3Xc3CqHSmJB+MjvBQFBQBAQBAQBQaBiIEChrgWbAnDuuk4Vvjxp97DY/8FGfzB5ZvhUs8L7D9UuFWCnr/bFtQidjRvF4Sg+nF8xn/gt2hqI5DRdku1YxRRTB3mhhp25Wmig1RhF5xhUmp87xAc1HQxjMAwdOlTZ35Eez2Byfvz4cdjZ2YG0eVbdWRRq3bp1ntiExKSoXvzD1+6m53On57u4olt9B+THV2BVnV7uLVu2xMiRI/Hvv//elaxHR0erXvZdu3bh1q1bKkmnYOG96hykZdzC+JWXQQs/RgcfO7zaw71U7gU5Sf4IsC3hsx3Bip1DxsvcR7xRq+q96xOUFe6SrJcV8jnOezo4Hou2BIIffsZDLZzxeOtqBq0qrlu3DvzDBJ0UHy1Zz21q48ePV1QmKqhKCAKCgCAgCAgCgoAgUN4QYEX4+yxVZzsrU0wb6AlXh7J/2b4alqS8z3VJAEC7tpYexWvXlte12HouGj8fCFFOQTw3Czq1nXOvrkcnpmHuOn/cyPKA5zHH9XRHu9p2+vfK4/5xqt9ae+9s722Hl7u55UmHzz6u06dPqyo1BeUYTNBZ1abuALUEXF1dldBcbsEq/8bTUeA1jsqy2eJ2Ont6I337g52lKSb288i3n56ihNu2bcPChQtVVT+3ZJ2LBhwr6fBM1slCPXr0KObNm6fYqEWN7GwHDv2FriUnMljUMd6v+8UkpWPOOj+9iwLve97/JdSpUuIwS7Je4hAbdoLPdwbrBRFoN0CPxup2Ba9whoSE4LXXXlMel7t371Y0pbySdVbeWYH/6quvpKpu2GWRrQQBQUAQEAQEAUGglBGgmNq45Zf19G16gnepW/pCctmnzQSdvfTsqWfQrm3qQE9wMaE04vrNFMXAjE/R9UeTKv7EAzXuSkBik9Lx4aYA+GcxNUlzf7xNNQzIIVacmXlLebgfzPIHZ38vE5o2XiWz+MBqfmB0iqLlnw/RMRNUem6ko+ez1cHawliJ4VEULy0mBFWQgllPdkStarevPd9zb9y4AdLzWXgyNTXVLwwwqaHIHavmVKxncWr27Nn4+++/9erwZJc+99xzeOmllzB8+PAiX7rlh0Kx4XSk2p8YL3y8jhI0kyh7BLig9cO+ELUgxKDw37QsVknZj67wI5BkvfCYFfse/wXEY+n2O6vqw9oY5tH47bff4tSpU1iwYAHef//9PJN1+kySrkQxDW7Hh5uEICAICAKCgCAgCAgC5RGB7EWMhjWtVWJclkGvc1brWLVj9G5UFU91uDtZLqkx0sab3u5H/XTe7u6OFpg+yOsuEWL20++9EqMq8Axayj3XuWaugm1cFJmzzl9Ph7exMMHMh2srqnxxRmrGLaw8HIp/L8foVe2143MRoV+Tqno1/XWnIrF851mEbv4YmUmx6DhiAma9MECJhTH++OMP9YcJOS39aOVHxXm+17Liz8Sc1Hh3d3dV8afnOnvnGzRooPY/e/Ysxo0bp/rWBw4cWKRp8lqwLUFbEOECxxsP1sqXsl+kE8lORUaALgrTVvuq/XnrPNfZFd3rl+2CX1EnI8l6UZErpv3C49Iwc+01/cOfKp3vP+wFW8uCk2muHpLW/sEHH6iH0uTJk/NM1kn5mTJlilqF7NWrVzGNXg4jCAgCgoAgIAgIAoJA8SOQUxX+42F1DGIcFv9IdEfcfj4aP+7X0dCZOM4e4g2PUu6D9YtIwntr/fT+7hP7eigBLQZ7/TecisT/jobpIahbrYqiklfJRzn+yLVYcGGE+zM6+tiDTAYtOb4XPFlNZ5snRdgi4tL0h2LaXdvFCrQnrl+jyh2nSEhMxlMvj0d8fAJSo4Ph1O0lPNitE57tVBO+Vy6qd1n2nD/44IN3DW3//v1YsmTJHQJzrKzTJ75JkyawtLQEtZuoXs/CFXvsixKBUSmY8vdV/b0wZ0jF7okuCgYVYR/qS1C8m0HtixmDa2e1W1SE0d8eoyTrZXy9vv33OnZfuqlfATVEUINDZqWcK4k+Pj6qYm5sbJxvsv7xxx+rhxWF5djXIyEICAKCgCAgCAgCgkB5ReAuVfhWLnikVdmpwk/9+3YltZWnLcazkloybm35XpLsCYinkyWYKHIc9Jb+Zs91sIrNqFXVEhP61IJTAdRs9qzTN17zpjY3McK4XuzF1y0CFDVYjPrlwA2cC0nQi9zxWLQjpiYTe+RtLe8WUWbfOYtQLfs+gf1rvkPVri/C0q0JHm3lgn2/fQhr6yqYOXOmeu/NGXFxcUrtvVGjRsoPnpGYmAi2jPJ3DFbjWZXXbOiKMj8KIJ7Ksln2cbFS+gES5Q+BcyGJysaNi0a8Hd7t54kmbiXr3FASKEiyXhKoGnBMPkoP+XI1M0gl6nyk8MFFJUlDHv4XL15USpsUzaCoHCM0NFT9Xa1aNUX7adq0qfp/TEyMsnNjb3vfvn0NGJ1sIggIAoKAICAICAKCQNkhwErvwk0BeuX1slSFPxkYh4WbAxUY6TE38HgzK/Rq2xAODjpabUREBIKCgu4Ay9raGt7e3orxSOuzjIwMJWhGMWAGE0jtvU3bkaJsmmhbXsjT6ozJteZDP2WAp0qAmcTHZfl900nojQfd0dg1/8QkNjYW165dg6mFFb47ZYyw2FTcSkuGRWIIXu5eE2YmtxNijt2QYg/V0Y/4xWLNiQi9Ujrnwr5uXkP22XORIbegujsZo/369YODS03MnPouHLroknUzpMP/9wkYMewxVVXn2Jmw0zLOxaX0FnHC4lLx1sor+uGz1572ghLlDwHqO8zb4I+ALP2Gpm7WmNDXo1hYI4WZLe/ry5cv690IKMLI4MISWzWyB3UW+Cd7SLJeGLSLcVuKbHywwV9Pf6elwOT+hguV8MJdvXr1Dt9LCsdR6fL5559H3bp11eohg/3s7NHh70kBkhAEBAFBQBAQBAQBQaC8I7Dzwk18t/e6GiaF3NijTWvb0gwuGny4MUCJomUkRCF8yyJkJEYrOnbv3r3VUNhD/f3336uXbK2iS+YjCyd8See2TNK//PJLRcFmLFu2DJs2bYKTk5N+Op06dcKYMWPynV5EfBpmrLkGCskx6lWvAqq/s5LNsDQzxqs93AxSqaciOtXUGzZsiCfemoevdl9HYtg1RGz/BNZ2VeFif5uJSYFiT8+8dQNYod91MRpUractm9YzzzFZm5vg6U410MbTFuamd1fEtQn//vvvOHTokFJ3P3PmDCZOnAiX7i/CuHpjpMeFIWzdXDg62ClWKe3hiC0TdrJHqclUGsF2CIqXMVhcmzbQ6y4qf2mMQ85RMAK8B9kW8s/JCLUxmRxc3CLrpDTjwIEDmDVrlrpnFy9erFqXGXPnzlWWhyy8ajF48GAljpg9JFkvzauVdS6uhn6x87YCJz0AX+nhhge8i9Y7o02Bghr0XM+uBh8YGKgULx999FH1BaB9iZTBtOWUgoAgIAgIAoKAICAIGIyAUoVfcRkpWV7hL5aBPRZFxOZv8EdcUgqi9/+EqpkRuBkVqUTKNLbiypUrlW0YiyMa25GTZEWNekJ8ST9x4oQqmmjJ+ueff46EhAS88847BuOhbfgNWygv3rxrP7I0af3LSi/fLfMLJgmkkzMB57vjp59/gSVbA3H4v9OI2L4UbgMmYMqIjqC4X35BH3f6vzMpuhyaeMemTMzbetkqIT5W//MLX19fjB07FtOnT0eXLl0UXkzWBzwzASdTPJAcE6qS9QZdH8G8iS+LGc4aAAAgAElEQVTAoYqOofDss88qn3XN873QYBZiB7JiiZHmCED1d6rAkzUgUT4RuBGTisl/XdVbFI5+oDr6N7m9QFbSo46Pj9czof39/VWyzjYMBvUU+O9nnnkm32FIsl7SVymX43OF589j4aqHgjG4uTMea+1yz7QMJuakWfHBqyXl/CIgxYk3Q/aVmzKYtpxSEBAEBAFBQBAQBASBQiFAe7H9V2LUPg1qVFEWTEUNJpbrT0WqKnnWK1iBh0pIzcD16BSkhPsics/XGP/m6/h22Wd4+eWXC0zW165di3Xr1mHEiBFYunRpsSXrkfFpmPDHFX0Cok2iWz0HPN2xRr7Va21bJsWk6dMC7dKlS6rSTxr95O924Nzqj+DS5204u3ph1pDacLLO3ZLsangS/jgahos3Eu8aC3u5R7WvDm8XK4OSWS5k0De9Z8+eStmd9GAKxrVu0xbG1RoiwLIRbvw9BbaN+qBpz6GKjcoFgBkzZqhtP/vsswKv5b1uwPvn9RWX9Yr21JmqqArj94pFRdp/2a5g7Mt6htAWe+HjPgUuZt3L/NIzbmHnxZs4HRSP5LPr4X/hP3Tv3h2rVq2SZP1egC2tfX3DkzB/oz+SUjPVKfkwm9TfE1b5KHWW1tjkPIKAICAICAKCgCAgCJQnBI77x2HJtiB9j/ZHw+oUyVqMiegn2wJx4cad1V9D5norMx2Ru75Euzat8MyQnorenjNZJ4VbUxxnfzfbEVk5I6uRPdVkPeasrJMeW6dOHbCHtVWrVujQoYPBCuWfbg/CoWs6GzdGw5pV8FYfD1iZ5U0z17bdunUrli9frhLcr7/+Wp+s8/cb9hzDojlTYeriA2NTC7Ro6I0xj/eHl5eX8ionO5TVStLdSQnXeue1Y9NS7sFGVVUSa5plt8a2TS4KkL6u9flnx52/pxUxe/+1whIrklxE4D5t27aFUYNB+POzaTAytYBT1xfRq0kNDGlsiTffeANdu3ZVLaCFjdTUVGX9xhZSVudzC9LxKerMa7v1Qhx+P6JT22dbxmej6pZo0lfY+cj2uSNA5sfsddeQmq4rko7r6a50wooSZKGwtZjFUX5mswc/CwGRKVi+5QhO+IYDZlaI2vsd5s94V+lT/Pjjj3cl66y2kxZPjQser3379oqJkz2ksl6UK3UP+5BKdfa6zkaAwd6JRgUIgNzD6WRXQUAQEAQEAUFAEBAEKiwCFD2bs94fUQm6nmyqgvNPYYPVNSqeG1pRz378hMt7kea7F58sWQSjlNi7knVSuCkwx/5zshl/+uknMBFs3Lixsgg7efLkXck6E1EqlbOXnZRvVpWZELNf25AgFfuzHUGqom1nZYLpg2ob1M8fFhamKOOjRo0C+2NpdaZV1nneyKhofPDLVvgnWSMzOR7xl3bDKikEkyZNQovWbbHycJhaJND85rWx2lma4rE2LmjtaQt7q9v2wxTS4/mYiE+bNu0u+2D+ngLIrI6z2s/KOkOjwbPXl4sY7NGf/tMunF61EGaOtWDpUA12yUGwtLBQPetFsWH7+eef1bVibN++/S7YuZjCVgG2M3z97Q/4aF8yKFr2f/bOA8yq4vzD3y5tKUvvIE3ALqJoBEUlKjYQa7AgGo0aIREVo6gYo4hC7FhiwQT/NjQaNRZi74oBLGAsiEivUpYmdfk/7+Csh+vCnnPuPVf28pvn4QF27z1z5p2Zb742M5QD2tayCw5pFqar9JlfmAAB0uH/mW5TFvzg3oRA6VU9Whk3H0Qtb7zxht14443uzLDgmFm7odieGr/QXv/wU/vupdts47o1VqXJLtagYSN7+PZrXIZNqrHOGOc5OMH495NPPunG/8CBAzd7LRnrUXsp5ueLizfaM58stGc+2XTIAfdXcoLkcR2zcyBGzNfW10RABERABERABETgFyPAlkGuyvKBDk4UJyORg9TCFIxZUrVfmrSo5ONNa1cx9huHKUWLF9i4x26w087oa31/08umfffdz4z11Oe8+eab7kApDFz2tY8fP/5nxnrqdzjobfjw4cahb0SSyyocfPfK/xYbe+rRJxuHPHiPK3wnTJhQsr+ePbRBY516l63eYFc/O9VIty9es8Lm//taa7lzB6u0zxm2cu2m6KQvGOZ77VDDOVBKuyaOyP2kSZNs3rx5du6551r37t03+z7ZBkSvMdrZs+7vTyfiyO/OOOMMdwAeZcXqDTbo3udt6ifv2Mb1a6xS3R3sD2eebN077VgWrp/9njZT384772xffvml0WfBQiSU33PaPHezXzzkLnviy02fwMQ7/+BmdmC7nw4Gi/wC+kJWCbAF+YkfsyI48PCyo1o4oz1KITsEQ5rtxowX/pDyTrbOYx/Nt+nzl9qid0e6sblu6RyrXrXAbvjrLbbHTm1KNdZT6x4zZoybl2S9MO58kbEepZfS+OwXc1bara/OLLlrkmj6JYfvEHqxSaNqfVUEREAEREAEREAEyi2Bt75eaiPf/fFU+IKKNrhHS8PgDlNI1X5k7LySPdUNa1Z294+H/b4/6Z1Ua+7m5r5uIq5Ezffbbz+3Hz21cGjcuHHj3Gdat27tosoc6HbggQe675R2jS4GPQcFc6iaN1jDtC/qZzhpmtRybwxgKGOEHHzwwc6YJh2Xwsnu/3h/njtfae7Tg5xhXO/g8y0vf1PUnKBT5x1r2rEd6lvjWlXsx4z3zV5n9uzZ7iR8HBC0i4O0gsa6/z33qrO1gC0DZbUdpw3OG3/uU+1qm24JYC9ylIJRRPYDHB555JGfGes4Nd5//313jdw999xjR/QbbpOWbmLD4X13ntZuswyCKHXrs9knQGbGRU9MsbXri52zpUvbWu68sAaF4ccNe845R+HMM8+0AQMG2HMvvWoPj51vn8xY7uy71bMnWdEnz1md/Xrb4rfvtdqF1d18J3LOuWJcu02WCHONP6ll4sSJ7rlku3To0KHk1zLWszBe6MDh/5lRckom3uDLj2xh7Rptuh9dRQREQAREQAREQAREoHQCnArPwV7oU5Rzuza1g3fadMf5lgrXNrlU8TdnuegXpUZBBet/SDPbo/nme0K39hwi3vzxhdR1IrFE1zp16mRnn322TZs2zf2fvefsaUXh5m51jHUM/KKiIvf/PfbYw7p06WInnXRSyX5sFHnSrJ955hnDQMQwxMBPqpBqTn2+kLbPYcQYB2QC8K6klFeuWsNufnmGTfpysi189TarvmNnq7X3iVa5UgUXkey1V313j/uWDp1fvXq1ex5c4NGnT5/NjHV+f/nll7u2kiZ/+umnhzLWee93vymyUe/PtTXrN40H+hWDvVlIBw5G0a233ur2D3MIIOnJwcg6KfkXXXSRO7wOA+vmW26xXXpfa8sqbDpF/MC2te33hzQN3UVskcAxwWHPTZv+9D2yCcg4wGnAdcucX8B4UUmGwCNj59t/Pv8pwwanS+sGBe7GAq5AbFhY2Z1FUJrjiTnOeCWyXlhY0/r1u8D2PO9+W/Tj9pzitats0Wu3W4cDj7LDuuxldwy5zI195hL9i8xg3pElggMI5x8GPOclcD4D22G4tpDrHB999NHN9q3LWE9mPJQ8lb1RD3LFxuRNV2wwADg98qD2W19kEn4tPV4EREAEREAEREAEyg2B4InOOzWu5oyzrZVvFvxgt70yw6V0UzjI94KDm9neLQvTajP704MHzBE136TAF1qLFi1s0aJF7gAqDooiwo4BX1oaPPvFScFu2LCh2+c+Y8YMO/XUU53Rms2SmgZ/xx13uCwADslbvGKNffrZJLO8fKt/2IXWonkzO22/hu6spa3dl877v/fee0bE/IEHHnDRa/bIByPr77zzjkv7f/DBB9399LQ9TGSdZ+N6eXrCQnvuk4Xu3xQCYJwDVdY1asuWLbN+/fpZjx49XFYEe9ZTjXWyADCqL774YnvxxRft5ptvscY9r7YKNRs5Pf623u1KTfkvrd/IWmBPPsY6DgvaSCFqzw0BGGkcVoaThKgrdRcUZPce8GyOt1+yrjlL19jQF6f/7LwF3qlKxXwjS4MDErlKu2OLwpLsZ4xtMjFwxJ3V71J7cMwEe2/UX6zZ6XeXNGfFxOet3g/furFStGTT1Y4cMLnXXnu5vuaASW7q4nwFDHa2huDM4mc8l73rGO79+/e34447bjNMMtYTHjWcYnrXm7Nd2gWFgzf6d2tWppBL+LX0eBEQAREQAREQAREoNwTQp+54fVZJ+jP3WzfZwj7tuUvX2E0vz7AFyzdFkEnZPnHvBtajQ720T+9euHChM0CJjvnToD/55BOXGj9nzhyrWrWqM7r8QWnUjyH+8MMPO0Xcn4aOAk8kDWOfg+mItO2zzz6Wnx9uL36mOg5jlP3hGLAUIr1kEnzzzTcuEtii/e62scUB1q5JTeu2U+1Q1wxj3ODQOProo90fStBY5/cYwjgs4EiJYqzzebIsRrw+yybOWlGCYs/mNaxft2ZWYyt3uj/11FP2xBNPuP3wdevW/Zmx/vbbb7sDxLjKjqi/N9Yb9RxsFWs2tvaNqtqfe4bLfMD4evzxx93hgYwLtkGw1YCCA4eIKmMFgx0nCXuW+dvv0c9UH+s5PxEYN22Zvfz5Ypu/bK0tXbW+xNmTyohbFXZrVt3ZbRu+n2p3336THX3OFfbR/Cq2eM5UW/ifvzpjHSO/SYUl9r/n7rCrBl3qsm2IwntjnS0nZGlwHSHyAWO9ffv2rjq2h1AYB5wAzy0NOHZOPPHEzV5HxnqCI5grAq569lubu3Stq6VyxTwbevyOoU7rTPC19GgREAEREAEREAERKFcEUk+FP37vBs4ATy2cGn/LKzPdwWsU0rRP6NjAeu5Vv+QqsXLV8HL4si+99JJL5yflHyOF8tZbb7loPQ4JshBweBxwwAFuP6//PZkG/J6It//51pqPwX7Ha7Ns0uyfDPZDd6ljZ3VpssX0fK5449kYURS2J+CYOOqoo1y99957r3GVHO9BmTFjpv3vf59bQYu9rHrr/a1Pr1/bcR3D3UZAxPS3v/2tS5++++67nXPHG+up7cKg5zNkOnBNnEpyBAigFv2wweYUrbEPphTZ+GnLS7ZUpNbK/vaid/9m64oWuOsMuZ6tePVKtz+9Vrsudsqxh9uiGV/Za6++7BwvFM61wBHHGMIxxTYT7lnHUUT/sh2itNKtWzc777zznOMqWGSsJzQWGAj3vzPHxk7ddAcm6ULnH9Q01L1+7KUhNYK0mJdfftl9n85mHwNH/3PtBp7Xrl27ur1S/k7KhJqix4qACIiACIiACIjAL0qAA8WIln8+e9P1t6WdCs8VTeheRM984T5l9riHPT3+F21kjlROCjw6a7BwAj1GCpFH7qBPvSqNSDN7fDFwSBUPY6zz/NlL19gtL8+0Bcs3BcZIU++9byM7Yre6VrGUq7kwltiq4Av7hsl8wHGAYY1TgW0JFE6f/+q7WbZm8Syr0ngnq9HuQBv2hxPd2CurYKiT5o++znYIIqapxjonzmOIYdxxaj7RVa6KY+uESvYIcPbB57NW2oQZy23G4tW2YNk645wMX5Z98qytWza/5P/563+wVfO+cWPm8MMPdwc0cqCkL5xrQZo72zuw2Yigcz5B6tVta9ascT9nrDz33HNuXzv9z73rwSJjPaGxgJF+71uzjas1KJ13rGXnH9y0TK/ukiVL3EEb7F0gXcIfeEFaEp2N1489Udzzx/2QXGnBqYQqIiACIiACIiACIpDLBN7+eqk9UHIqfAUb3KNVyanuBEnue2eOffRjkAQOHIA24LDmVq3ypuityi9HIHXPeuqbRE2DD35/4fK1dv2L091VcxS2PfTt3NiIspdVStuzzncWLl9nt706074e94YtHvuYkQa/Y+tWdl2v1qG2AuCcuOKKK+yuu+5yUfzSjPVrr73W3a9NQI6DyIi6B7dPlPXu+n1mCXAoJUZ60Q/r3XVsRN0nz//BRdN94SC6LvWLbOiVF/3sBgH/GZ8Gj1MKm400+NLuWefwQm6AYLsJYwDDn8g6TptgkbGe2X52T1uycr0NeWFaiZevTnWulWhtDQvLvtOTUym5JoQ9PCNHjtziQMATw6TmABOuxQjrgUyguXqkCIiACIiACIiACCROAEV6wOhvjAg6hQN7D9mpthEX4R7lf328sGRPe4u6BTaw+w6hDwJL/OW38wo4TI19+Ry4VVrh91xnFbyyKgqy1DOiCgsq2IDDdrCdG2/95qV3333XXnnlFXcYmC8cRHbv23Ns6sIfbM38b2zl129Zx6P62p+O28NqV92U1r+1QsCN1HeMNYwvMmVLM9b9Mzh8bvTo0W7POu/h06nLqke/T57A9yvW2WczVxhjguseD2hbyxYvnOfOPMDZUlrhHApsM24V8GnvpRnr/rvcjEBwlq0hzAFuTwgWGesZ7mc8u9z/iEeGwsEDlx3Zwji5tKxCGgXeFyLr/hCC4FUSwe+TtvP73//eGfUcYqAiAiIgAiIgAiIgArlOACPqvW823bBDlOvqnq1szKRF9s/xC0ruUueAsT/3/CnqnutM1D5zDhvuu+bQOX8HOzcA/OmIFm6chC1fzFnpDobmXm5fWtcvsEu6t7A61co21PkO21kx1vfff393FRsHzf33v/+1+vXr27777mvnn3/+z14Hg4198xzIx4nwKuWXAMY1WRU4YXBOsRWCf3MWAttA2L9+6KGH/qyBGOtPPvmkO2hOxnqC/f/elCIb+c6ckvR3UnBIxSElZ2uFFAi8LxxCQEoEXj5ODNySsc5BFJxUiQduv/32S7BFerQIiIAIiIAIiIAIbBsEUk+FP6NzY3eNl99jWlhQ0QYc2tx2brJ1A439omwv5AoxgiTHH398SQNJSWXvMtEzIr3ct61SPgg89+n39tT4BSWnfLeqX2ADD9/B6lTfenYrqc6ch/DAO3NsyaqfDHW2sV5wSNNItwhwYB13ZfuCsc6NAdwEgLFOlJ0rAPk/NwFQ2ONMRJXr7fr27Vs+YOstSyWA44WtygRefSEjmvR45AmG+p577mnsbW/VqpXLjuZEeL+3/R//+IeM9aTGFhN90NNTXaoEpV6NSjb0+DZbvULCv8tnn33mvDC33nqru3eTdIktGevsceCzeN84YC7b13wkxU/PFQEREAEREAEREIGtEeBUeO5KXrRy0/5k7tVet+GnPaX9Dmlm++9Yyx00trXi77kmRfnkk0+23r17u4+T5cjBYBw6xp3cRMaCKdLqnW2bAGPh4Q/n2RtfLSl50aa1K9vgY1pZza2ksL/+5RJ77KP5m50KfvSe9dxNAukeTpiaBk+aPNfDEYFv06aNVa9e3djjzs/vvPNOt89ZJbcIpKbBE5Tl9H/6umHDhu5QQwx6rjTs3r27jPUkup+zB9gr9cwnC93jOf39ksN3sN2bVQ9VHaf/FRUVlXjTuK+TvesY79zz6O/lxCtzzTXX2K677urusORuRhUREAEREAEREAER2B4IkOJ888szbNKPp8L7NleukGcndmpox+yxKVK5tUJEiz2lpKOSqUj6sTfWiYr+61//stNPP93tSeVEZxnrZRHd9n7PlW7BWwH2b1PTLjik2c8yXTkJHMP+yXE/baMgG/b4jg3suI71M9IwjHAOssMw8+nPnBLOne6kRpPJ0bZtW+vRo4c7aE4l9wiQOUF6O4eC+2wKsnc4YBD7D4OdswpKO9NBe9YzNB64OmLoC9Nt2epNqTN77VDDHWyBxzdMIUI+a9askig5XjiO8uf6BtLiuaaNk+IvvfRSZ7izcFSrFn4PTph30GdEQAREQAREQAREYFsn8M7kpe6KtmDptnMdO7Nz41Kv60ptD2mm3IN80003uXN/gsY6+hfGFcEQDvKVsb6tj4bS348TvTnseV6Rv9ItzzrvWNN+f3Czze5g/78P5tmrXy42f+A3wTbS3ju2KCzzBqfySUZvXd4IlGms33777S41Y9iwYdasWTOXskEoH88PUV5OOWzfvn15a3fG3/fRsfNtzOeb7m3EI8ehclwZErekpsFzdRt3r7PHioXF38FYsWJF23333XUafFzQ+p4IiIAIiIAIiEC5IvDD2g12yZNTbPnqDc7w6tSypvXr1ixUgITAyMCBA61fv37u5GX2CAeN9SAIGevlalj87GXZe/7XMdNt5pJN21MpvfdtaD071Lelq9bbE+MW2Ls/HlbI7zhB/qwuTexXbbYc3X7kkUfswQcfdKnKbEn1hSgpv+MkcIJtHC7Xv39/q1On7OvjyjdlvX3SBLZqrL/00kvuQARvKGKskzZ0zjnnuDsDx44da88//7wbrKl3wiX94tvS8+cVrbEr/zXV1v64Z+qQnerYOQc22cxzF/V9ub4Bjy/3qVNwmMAejy8Gui8IAU4P3J75R2Wrz4uACIiACIiACJRvAu9+U2QPfTDX9mhW3c7p2jTU+UC0mCAUh/miu3Lmj4z18j0Oynr7KQt+sGuf/26zyPn5BzW1175cYl/OXVny9QaFldzJ8U1qVdmi/o4hzq1NFM6XGjx4sPs3Ke3YRhxSeMwxx7jAGjo7ttKWrvcq6731exHwBLZorGOgc9o4e3bYAH/ZZZcZp9vdddddbnD6fHu8RpyS2ahRo+2SKntdbnllpnHVA4VD5f5ybOvQ1ztsl9DUaBEQAREQAREQARHIMoHJkye78364+pb0dgqBEW7VOeKII2ynnXba7CwgRdaz3EEJVffpzBV239uzXSZGaaV5nSp23kFNrU2Dqlt8Awzw6667zl2/xj5zxo831gmacdbU3//+95LvE33n7nROBW/SpElCLdNjtwcCWzTWR44c6YRX06ZN3f5ojPVFixbZww8/7AZnrVq1HB9SifjD58IUKsQRkCtl8qKN9vjENSVXtR3YooJ1b1fZwu1UzxUKaocIiIAIiIAIiIAIbNsEuKaNg76Ch/NydS5XJ6HHYsgHD/ji8F+MM67aUinfBD6auc5emPzTlWy+Na1q51nv3SuVmZnx8ccfuyAmY4IxRNDS35fOVmHsogsuuKAE0vjx4+3ee+91d6bjBFIRAU+goKAgkgOnVGOdq8FGjBhhvXr1cmnXnJTJv4mesx8jGFlnzw+Rde+hLKsr8ExxUFouFE4kvef9IpteVOyaU6daRbvwwEIrrCxTPRf6V20QAREQAREQARHIbQIc3Mve9Z49e7qGkiKPHsy+Y3RejDB+x7bDdu3a5TaMHG5d8Uaz16eut9e/Xu4CbPl5edaheXU7dudKVlhl63o796QTVf/Vr35lRx55pLuVCScOZ0hRfve737lTvINOHbYR33zzzS4dfrfddsthsmpaVAI4C32Gepjvlmqsk+7O3ZKUxYsXu9R3vEcIKQx1PI94IL/66iuX8sFp5T7SHqbSXPnMa18stoc+mGfc7skBJxcdtoPt07IwV5qndoiACIiACIiACIhAThPgoGSu0/JXt5Eqz372FStWGFH3vLw8d1ZQly5dnJGmUn4JFG/caE9PWGgvTFzkrvg7fu8GoQ4l5Co/DpC77bbbXBYGRnkwDf7oo4+2Aw44wNlDvnDbAIY6BnvHjh3LLzS9+S9OoMzT4DlMwafBc8DcM888464Y69Chg7355pt22GGHuQG6vZXvV6yzv/z7O3eaJGXnJtXs0u4trKBS/vaGQu0VAREQAREQAREQAREQgZwjMHfuXHcIIQY5J7xTSIcn0+KUU06xXXfd1Tl36tat66LvvmDcX3/99e5AQ25tUhGBuATKNNa5a3Lp0qUuco43ibR4Lm/3d1BuDxF10vZJhcJLVrlyZeecqL9PL3tqwoKS0yXbrxxr34x/03lhmbh9+vSxNm3axO0XfU8EREAEREAEREAEREAEROAXJPDpp5/axRdf7LIryLKgsEWCf5POTOT8gw8+cH9GjRrlfk/a/D333OO2EROVLyxU1u0v2IXlvuoyjfVy38IMNIADI9ibwn3yM2fOdKkwNXb5tVXbvScz0pZ/9JDVWjffTj75ZDdxuXaN9Kk77rhDV6plgL8eIQIiIAIiIAIiIAIiIALbAoHUNHii75zh1alTJ+vWrZvNnj3bnnrqKWcXnHTSSdvCK+sdyjEBGeshOo/MgurVqztDfN269da3b19bsrGG1Tukn1XZuNpmvzDMTj35OJcmQ5kzZ47796OPPmoNGjQIUYM+IgIiIAIiIAIiIAIiIAIisK0T4IR3Mov91W2874QJE1zKOzdekRJ/5plnusPo8vO1PXZb789t/f22K2P989kr7aEP5lp+fp4dsVtdO6BtLatSMdokmjR1ng26uJ9ZvXZWe/8+dkDrqvbpUzdbtaoF7iAJJi9pMOPGjXMHUSj1ZVufAno/ERABERABERABERABERABEdj2CGw3xvoPa4vdgXCzl65xvVAhP8+a16li/bs1t6a1K5fZM6NHj7a1a9faCy+/bss2VrM6v+pjVQrr2i2/aWurlsxz19etWrXKnZLPoXwcNrHLLruU7G8pswJ9QAREQAREQAREQAREQAREQAREQAR+JLDdGOvjpi2ze96cbes2cNHaT6VGlQp29B717KD2ta12tYpbHBjcO//5rGU2Y8YMK16zwgp3OdTOP62Xdd+9vrFXhZR3rvsg3YVD+EiV5yA6pb9oromACIiACIiACIiACIiACIiACEQlsN0Y60NemGZfz1tVKh8Od2xcs7L9/pBmtmODqqV+Zvnq9XbNc9Ns/tIVVjT+Kdswd5KN+vtIy88zd0okh89ddNFFbl/7008/bY899pjbu8LPVURABERABERABERABERABERABEQgCoHtwlj/ZMYKu+WVGY4L6e9ndWlsC5avsze+WmIr12wo4YXhfegudV2kvUFhpc04vvK/xfboR/NtQ/FG+2Hmp1b0/t/ddW7cOc8BE8OHD3d3z/tyxhln2EEHHWTnnntulP7QZ0VABERABERABERABERABERABETAct5YX7O+2DPHyjgAACAASURBVK57fppNX7TadXeregV2xdEtrWrlCrZk5Tq7+83ZNnn+TxF3ouxVK+Vb3y5N7IAda9l33021Z5/7t31VfX9blV/Tilcvt0Vv3mWNqufZnXfeadOmTbNBgwY5o/yEE05wdSxevNjds964cWPjjnZOhTz22GOtZ8+eP0uL5xnvvPOO+x73s3PCZI0aNTQ0RUAEREAEREAEREAEREAEREAEtmMCOW+sE1W/841ZtnZ9sevmPvs3tiN3r1vS5avXFdubXy+1175YbPOXrS35ecX8POvUqtD2bbLR7rj9dlswa6pZfgXLL15vLZs1sj6nn2Zdu3Z1h849+OCDNnbsWGeU5+XlOQOdn3fs2NFatGhhX3/9tX344Yfu0LmDDz7Y1cEdjJwe36hRIzvqqKPcz6ZMmWK9evWyhg0bbsdDUk0XAREQAREQAREQAREQAREQARHIeWP9pv/MsM9mrXA9zWFyd57W3ipVyPtZzy9dtd7+/v5c+3j68s1+V7linq1bt842rF9nVlxs+7Wuaed1a+muavOluLjYVq9ebevXr3c/qlChgjPaCwoKSg6cIy2+U6dOdskll7jP3HXXXfbWW2+5ve2VK5d9Gr2GqgiIgAiIgAiIgAiIgAiIgAiIwPZDIKeN9a/mrbIbXpxmxRvN8vPy7Hddm7hT37dWPvi2yF74bJHNWLwpbT5YKlfIsz/3bG2t6v9kqIcZKuxrv/DCC+2ss85y6fCU888/37p3724nnnhimEfoMyIgAiIgAiIgAiIgAiIgAiIgAtsRgZw11rmibcjz39nU7zcZ3TvULbArj25phQUVyuxeUuaf+WShvTRpsTtQzpcT925gx+/doMzv84E5c+bYa6+9ZkVFRfb666+7lPn+/fu7aDvl0EMPdVH2t99+26XJ16tXz4i+d+vWLdTz9SEREAEREAEREAEREAEREAEREIHcJZCzxvrns1faba/ONA6Yo5zcqaH12qt+6J7ERv/fnBX20sRF9sXcVe5Kt4sPb26FBVu+iz348JkzZ9qLL75oq1atcnvRuW+dQ+j8ifEY5QceeKDtu+++zlD/9NNP7dlnn7XrrrvOOnfuHPo99UEREAEREAEREAEREAEREAEREIHcI5Czxvo9b842UtopBZXy7c7T2lnVSmVH1VO7eH3xRiNKz4Fzpe11L2tIbNy40e1lHzp0qH3wwQfuDvbCwkIXQR89erQ7YI6ydOlS++1vf+uue+PedhUREAEREAEREAEREAEREAEREIHtl0BOGuvfLvzBhjw/zTC0uYrtzM6N7bBdfzoB/pfobox0DpUbNWqUtWzZ0vr27etOgT/11FPd63Dd29lnn+32sffr1++XeEXVKQIiIAIiIAIiIAIiIAIiIAIisI0QyDljnT3mQ1+cXnJ3etPaVeyqY1pararh0tcz0S/jx493UXQOkatSpYozxDHAa9asaffdd587KX7YsGHuMxjwXO/25JNP2v333+/S4Lt06ZKJ19AzREAEREAEREAEREAEREAEREAEyimBnDPWJ89fZVzX9sO6TXvVe3SoZ707NXIR9myVefPm2fDhw2369OnOWOdat3bt2rk96/xN+fbbb23EiBHuM1WrVrWKFSva8ccfbyeccEK2XlP1iIAIiIAIiIAIiIAIiIAIiIAIbKMEcs5YH/nuXHvr6yUON/vM7zq9vbtfPdtlw4YNxh/2rBNJ5+51/gQLe9n5DIUD6CpVqpTt11R9IiACIiACIiACIiACIiACIiAC2yCBnDLWZyxeY9c8N9UdCEcg/dRfNbKj96i3DWLXK4mACIiACIiACIiACIiACIiACIjAlgnkjLHOVWvDxky3L+asdK1tWFjZru7ZyupUy95edQ00ERABERABERABERABERABERABEcgEgZwx1qcu/MGG/2eGrVyzKa38iN3q2un7N7L8bG5Wz0SP6BkiIAIiIAIiIAIiIAIiIAIiIALbPYGcMdb/74N59soXi12H5ufn2YhT2lltRdW3+wEuACIgAiIgAiIgAiIgAiIgAiJQHgnkhLE+Z+ka+/Nz39nqH0+AP3GfBnZ8xwblsT/0ziIgAiIgAiIgAiIgAiIgAiIgAiJgOWGs3/HaTBs3bbnrTqLpfzm2tdWvoZPVNb5FQAREQAREQAREQAREQAREQATKJ4Fyb6zPXLzabnhpui1fvWmvered69hZXRpbhfwsXqxePvteby0CIiACIiACIiACIiACIiACIrCNEij3xvoT4xbY8599X4L3tt7trEGhourb6HjTa4mACIiACIiACIiACIiACIiACIQgUK6N9UUr1tkV/5pqq9ZuiqofuXtd67N/4602e+zYsTZq1ChbtmyZLVmyxJo2bWrnnnuu7b///iXfW7BggT366KM2ZswY69u3r/Xp0ycESn1EBERABERABERABERABERABERABDJDoFwb6w+8O9fe/nqJI1GzoKL9pVdra1hGVP2xxx6zxo0b269//Wv3PQz1xYsX29NPP+3+/91339nFF19stWrVsoULF1rv3r3tzDPPzAxtPUUEREAEREAEREAEREAEREAEREAEQhAot8Y6J8APfXG6Ff2w3jWza7va9ruuTSLvVb/nnnvsmWeesVdffdU9Z9KkSfbtt99ahw4d7E9/+pP17NlTxnqIgaSPiIAIiIAIiIAIiIAIiIAIiIAIZI7AFo31jRs3WnFxsaspLy/P8vPzS2rdsGFT2jmlQoUKmXubMp60caPZho0b7bvvf7DnP11kH89YbsYPNxbb0BPaWPM6Be49eV9ffDv4m58Hf7do0SIbOHCg7bnnnnbppZduVjup8P369ZOxnrXeVUUiIAIiIAIiIAIiIAIiIAIiIAKewBaN9RdeeMGWL19uGLlfffWVnXHGGdauXTt79913bcKECda6dWv773//az169LDOnTsnRvT7FeuccT514WqbtugHm7l4jS1dtSmavnbRdFv26XNWdX2R5W1YY5UqVbLjjjvOTjrpJPdvyt/+9jd74403nJG+du1a22uvvWzFihXuz7x586xBgwZ2zTXXWPPmzWWsJ9aLerAIiIAIiIAIiIAIiIAIiIAIiEAUAqHS4K+77jrbdddd7cQTT3Sp4Zdccok7mI2U8UceecSuuuoqq1mzZpR6S/0sQfLijRvdNWzvf1tk705earOWrNnic1d89abVqGx285/OsjrVKtoVV1xhs2bNsrvuussaNmxoo0ePdgfF3Xjjjbb77rvbl19+6d79nHPOcQb9e++9Zw8++KAz4u+++26rXbt2SV2KrKfdnXqACIiACIiACIiACIiACIiACIhATAJlGuscvjZkyBA79dRTnTFLpHrw4MFWr149V2X//v3t6quvdoe2xS1r1xfb25OX2uT5P9iMxatt7tK1zmjfUqlSMd9a1Suw1g2qWucda1qbBlWNxPcnnnjCGei8Y926de2Pf/yje89rr722JNJ+ww032NSpU23kyJHu8RMnTrRBgwbZWWedZb/5zW9krMftRH1PBERABERABERABERABERABEQgYwS2aKxPmzbNhg8fbnwAQ/3QQw+1L774wkXSMdZ9JJ293j7SHvatSK0Plv/7cJ69+sWmU91LK/l5ZpUq5NlOjau5g+T2aVnDKlXYtIee/fM8j5T9yy67zKpVq2YY5KtWrXLGevfu3e3ss88ueSyHyd15550uNd4b61deeaWLth9//PEy1sN2oj4nAiIgAiIgAiIgAiIgAiIgAiIQiUDwDLWyvlhmZH3NmjV277332rp16+yYY46x+++/P63I+sqVK2327NmbvdczXxXbpAWbDrPzpV7VPGtWM8+aFZo1rJZnDavnWdVN29A3K88995xzIhQVFbnD5U4++WTr2LGjzZ0712655Rbr2rWr9erVq+Q7119/vc2cOdNF0WnTRx995A7Sw+HAdW0cOvf5558b7/nKK69Y27ZtXQp9q1at3B8VERABERABERABERABERABERABEYhKoGrVqrbDDjuE/toWjXX2cXNIG5Y/h81h1LI3nZT3Cy+80FXy8ccf2z//+U8jMl1YWBi60tQPLlu93m55eaatWV9s+7epaQe1r211q5dimW+lBg7BY6/6/PnzbcSIEc4Qv+iii9wBeMHI+r///W+77bbbDFAFBQV2yCGHuKh69erV3dPHjh1rQ4cOdRH7YOnTp4+ddtppsduoL4qACIiACIiACIiACIiACIiACIhAWAJbNNbZ912lShUXrWaPd+/evW233XZz6eMY7i1atLApU6a4g9r4+bZQli1b5u5EJ2X/lFNOcfvpu3TpYgMGDCh5Pfa1P/744/bss89uC6+sdxABERABERABERABERABERABERCBnxEoMw1+W2a2evVqF/33d72TDUAa/LHHHuui5exZJzOA0+CJnBMtZ489h86x715FBERABERABERABERABERABERABLZFAuXaWL/44oudEb7HHnu4fedvv/22cXr9zTff7CL/pLRzEjz71rkjnr3t7EcfNmyY7bjjjttif+idREAEREAEREAEREAEREAEREAERMAd9s55a3kzZszYGGWz+7bAjjvVH374YRs/fryLoHfo0MHOOOOMzQ6CGzdunLtDHSOeu+LZv96+fftt4fX1DiIgAiIgAiIgAiIgAiIgAiIgAiJQKoFybayrT0VABERABERABERABERABERABEQgFwnIWM/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+qTSIgAiIgAiIgAiIgAiIgAiIgAuWagIz1ct19enkREAEREAEREAEREAEREAEREIFcJCBjPRd7VW0SAREQAREQAREQAREQAREQAREo1wRkrJfr7tPLi4AIiIAIiIAIiIAIiIAIiIAI5CIBGeu52KtqkwiIgAiIgAiIgAiIgAiIgAiIQLkmIGO9XHefXl4EREAEREAEREAEREAEREAERCAXCchYz8VeVZtEQAREQAREQAREQAREQAREQATKNQEZ6+W6+/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///uUagF5eBERABERABERABERABERABERABLY1Als01p944gk7/PDDrbi42IYMGeL+3aNHDxsxYoQz3o866igbOXKkLVu2zAYMGGAVKlTY1tqm9xEBERABERABERABERABERABERCBckkgVBr8ddddZzvssIP17NnTbrjhBrviiiusQYMGtnz5crv66qvdn3r16pVLAHppERABERABERABERABERABERABEdjWCJRprC9atMhF1k855RSrVq2ajRo1ygYPHmx169Z1bSEN/qqrrrKmTZuGahuR+rVr14b6rD4kAiIgAiIgAiIgAiIgAiIgAiIgArlAID8/3ypXrhy6KWUa648++qgVFRVZv379bOLEifbQQw85Y71OnTqukj/84Q925ZVXhjbW2fPOfngVERABERABERABERABERABERABEdheCHDmGxnrYcsWjfV169bZU089ZVOmTLELL7zQatWqZQsWLLBhw4Y547x+/fq2atUqlxJPGjz/VxEBERABERABERABERABERABERABEUifwBaN9Weffda++OILF1GvXbt2SU033nijderUyR04d88997ifn3feeVaxYsX030ZPEAEREAEREAEREAEREAEREAEREAERsC0a6zfddJOLnPvCgXJnnnmm+wKp8CtWrLCWLVvaWWedJYwiIAIiIAIiIAIiIAIiIAIiIAIiIAIZJFDmnvUM1qVHiYAIiIAIiIAIiIAIiIAIiIAIiIAIhCAgYz0EJH1EBERABERABERABERABERABERABLJJQMZ6NmmrLhEQAREQAREQAREQAREQAREQAREIQUDGeghI+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/dey5YtsxEjRtiCBQusRo0adsMNN2TzfVWXCIiACIiACIiACIiACIiACIiACOQ8gS0a6x9++KG98sor9v333ztjvW3btg4Gxvt+++1nBx98sI0ePdqmT59ul1xyiVWqVCnnYamBIiACIiACIiACIiACIiACIiACIpANAls01leuXGl5eXl22223We/evZ2xTqT9r3/9qw0ePNjq1atn69ats4EDB9rVV19tDRo0yMb7qg4REAEREAEREAEREAEREAEREAERyHkCZe5ZHzp0aImxPnHiRHvooYecsV6nTh0H549//KNdccUV1rRp05yHpQaKgAiIgAiIgAiIgAiIgAiIgAiIQDYIRDbWR40a5Yz1unXruve74IILXGQ9rLG+atUqmzdvXjbapjpEQAREQAREQAREQAREQAREQAREYJsgUFBQENpu5oUjGetLliyxIUOG2KBBg6xhw4a2aNEiu/76652x7o33siisWbPGli5dWtbH9HsREAEREAEREAEREAEREAEREAERyBkClStXLslQD9OoSMY6D+SAufbt21uvXr1s2LBhbq/62Wef7fa3q4iACIiACIiACIiACIiACIiACIiACKRPYIvG+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+IgAiIgAiIgAiIgAiIgAiIgAiIQBYJyFjPImxVJQIiIAIiIAIiIAIiIAIiIAIiIAJhCMhYD0NJnxEBERABERABERABERABERABERCBLBKQsZ5F2KpKBERABERABERABERABERABERABMIQkLEehpI+IwIiIAIiIAIiIAIiIAIiIAIiIAJZJBDZWF+2bJkNGzbM5s+fb+vWrbMHHnjAqlSpksVXVlUiIAIiIAIiIAIiIAIiIAIiIAIikNsEIhvrt99+u+2zzz7WtWtXe++992zMmDF21VVXWbVq1XKblFonAiIgAiIgAiIgAiIgAiIgAiIgAlkiEMlYLy4utgEDBtjgwYOtUaNG7hUvvfRSu+SSS6xp06ZZemVVIwIiIAIiIAIiIAIiIAIiIAIiIAK5TSCSsT5r1iy76aab7Oqrr7b69es7Mpdffrn179/fWrRokduk1DoREAEREAEREAEREAEREAEREAERyBKBSMb6nDlz7MYbb9wssn7RRRfZwIEDbYcddgj1ysuXL7e5c+eG+qw+JAIiIAIiIAIiIAIiIAIiIAIiIAK5QKBq1aqh7WbaG8lY5wuXXXaZS4Vv1qyZLV261IYMGWKDBg2yBg0ahOI3efJkq1OnjlWqVCnU5+N+aMGCBVa3bl2rWLFi3EeU+b1Fixa5dtSsWbPMz6bzge+//94d4ldYWJjOY7b63VWrVtmKFSusYcOGidXBg1euXOn+JF0P/Z90HRs3brSFCxcmXg/bTxgDSbcHZozlgoKCRMcA9dSqVSvRgymRTfQPsibJsmTJEvf4JOtZu3atk7VJ9/+aNWusqKgo8Xro/3r16lmFChWS7BqjHjLA8vPzE6+H9S8vLy+xemhL9erV3Z8kSzbqYZ1B8QirM8RtL4EBxrTPAoz7nK19b8OGDYYekPTcXL9+vS1evDjxeuj/2rVrW+XKlZPAVfLMbNaTtL5JvyDLWNOSLNnQN5mXzJukx3O29M1s6IH0eTbqyZa+SVuwNTAmkyzZ0DfRZ5DR2IJJljj6JrZpjRo1Qr9WZGP9oYcestWrV9upp55q9913n4NwzjnnhK4QY52U+aQNAupp2bJlogbBd9995wZ048aNQ7c/zgenTp3qlDR/TkCcZ5T1HYwODM/27duX9dG0fs/ChuGZZD0ItW+++SbROoCAET1lypTE60FRYwwkyYz2MGcYy0k7n6iHMy6iCKqog2727NlOSCe9PWfmzJnu1cJmFkVtB5/HuUV7ku5/jCiyp5Kuh/5v3bp14g5b6mnTpk2iDls/b9q2bZuoUwB5htGRpOHp20IdSSo3rDMoUTBLsnBjDXOHMZBU4UYc9ICk5wxOh+nTpydeD3OGQEzSTiHqad68eeIHE2dD36RfCNokfW5TNvRN5iXzJunxnC19k/5v165doo7UXNM3YYatkbTzKRv6JvoMMhpbMMmSDX0zsrHOFyZMmOAMdgR6586dIzHIhvD0SoeM9fBdky3hKWM9fJ/4T8pYj84sG8KTt5KxHr1vZKxHZyZjPTozGevRmclYj85Mxnp0ZtnSN2WsR+8bGevRmWVD34xsrEdvxubfIEKI5zbpu9mpB89tkulcM2bMcBkCSacMsRjgGEkyqoJHlTSrJKMQjASENH+SrAdPJ17oJOugLUTWp02blng9RIgZA0m3hzlDamqS2y3gcSaqmgAAIABJREFURj14bpOM3sybN89F1pE1SRY8t5QkoyqkDNKepPufKCQGTtL10P9kIiS9FYp6cNgmnW5PPa1atUo0sk4dpCcnGfH2c5MIfpLbOlhnSLWFWZKFDC7GdJJRFaI2OOySnjNsheGA36TrYZyRXZX0VbzU06RJk8RTbbOhb9IvyLIkMx+ZJ9nQN5ctW+YyH5MeZ9nSN+l/sriS3KKUa/omzLA1ks6wzIa+iT6D7Ewy85G5mQ19M+vGepKLs54tAiIgAiIgAiIgAiIgAiIgAiIgArlAQMZ6LvSi2iACIiACIiACIiACIiACIiACIpBTBGSs51R3qjEiIAIiIAIiIAIiIAIiIAIiIAK5QEDGei70otogAiIgAiIgAiIgAiIgAiIgAiKQUwRkrOdUd6oxIiACIiACIiACIiACIiACIiACuUBAxnou9KLaIAIiIAIiIAIiIAIiIAIiIAIikFMEtgtjfcqUKe4Kp6pVq+ZU5+VCY5YuXequJEqycL0a16sceOCBSVajZ2+jBLjCjTGw4447bqNvqNdKmgDzn+uokr76LOl26PnxCHDFGtd5tm/fPt4D9C0REAEREIFyS2D9+vW2YsWKxO0NriUcO3asHXHEERll9YsZ69x/9/jjj9tvf/tbq1WrVkYbFXzYN998Y7feeqsdcMABdvrppydy3yKKAHdgcj/lrrvuajVq1EikHpQNFM4k7/OkLRMnTrT//ve/tvfee1unTp0Suad4zZo1dvvtt7s7Xc8888zE+h9HzbBhwxy3W265JZG7nREC77//vr3++uu2zz772GGHHZbIHeLc57l69erEnU7UgVDjblLmZsWKFRPpH+6mfP755+3cc89N5Pk8tLi42D788EN78MEH7YILLrB99903kboQpF9//bXjxZhOwjFI/3NvNGM5Pz8/kXbwUJwbLDj8XVhYaAUFBYnUhax56KGHnJzhT1KFe7D/+te/2i677GLnn39+IvIMVqwB06dPt44dOya2plEP98YmMb48f+pg3XznnXesRYsWduihhyYiN6nvjTfecGvNhRdemNjd3tzrjg7Qtm1bp28kUZibn3zyiT399NPGv/v37+8CBJkuyLPZs2fbpEmTrF27dq5/qlSpkulqjLnJndu0hfuWK1eunPE6eCA60wcffGDdu3dPTM5QD+N55MiR9rvf/c5xS6LAbPLkyW48054k+p/3Zm1mrKF3oJ8loW8iA5YvX+7GAbKGOpIojGf6nzUNuZnUfehLliyxRx991K3NJ510UhJNcc+cO3euvfTSS9ahQwfXN0kU+h1dg3Vt5513dneIV6hQIeNV0f/oAc2bN8/4s/0Dacv//vc/Z9ziSD3ooIMSaQv1vPjii/bVV1/Z5Zdfnlh70M9uuukm4w551rRMjoFfxFhnQN9///22xx57WM+ePRNTBL744gt75JFHrEuXLs6YuuKKK9zCk8mCMMMQYGFDqBHBOfbYY51zIJOFei677DKnPP/xj3+0Bg0aZPLxJc96+eWXbcKECa5v/v3vf9vvf/97Z4Bmutx5553OkDrrrLMSU2xxbrBAH3744c4BwSJ91FFHZbopNmbMGKek/+pXv7L33nvPCWyMgpYtW2a0LhboZ5991hm3SQlQBAJOFAwCHGonnHCCcz5kuiDM6JuDDz444x5I/64oHK+88oq9+eabTqlFybn00ksz7nxgQUOeMf8xDFA4GNfUmcmCYnvHHXc4eYYymMQCzfu++uqr9vbbbztlkKyXAQMGJGIc0v+ww4BKKuKNPKZvYEabBg8enIgj7cknn7Rvv/3W8ULuMGfoo0yX1157zT766CO3BmR6LfPviuL02GOP2X777ecU6W7dutnJJ5+c6aa459188822ePFipwNg4DZs2DCj9bDGPPzww44V63JScwbFGWOgV69ezlhDDlxyySUZbQsPYw1A6WR9pp+YN6wHmc5OY84wjtFrWP/PPvvsjLeFB9IWZHSrVq1cO5IwCumLu+66yxlpu+22WyLtQFaia2Lg1K9f3xlTf/rTnzIuaxYuXGh333230y3omzlz5rhgB0GiTBbG1lNPPeWcNTiGkTeZXs94X9Y0jCeYoWugQyVR/v73v7sxxvOrV6+eRBVuviAD0Gn+85//OB0gCccQQU4cdhjp6Op77rmn/eY3v8m4Qw27Br0ZBxfyJonCeoZthnODYNd5552X8bqwnf75z386pwBrTNOmTZNoitNl0M9at27tdCccRBjsmQp2Zd1Yp0E33HCDG8QMZgqp0AgFolKZ8uCiOGF0IABQNoYOHWqnnHJKxlNhqedvf/ubUzooGGssdBhrKIjpegoRyBjoKAMIaRQo6kDA4SXMRMEwY0AjxIhAMKDx1qNMowzgeOAd8H6mU+hnnoEgGz9+vP35z392/Q5DFGkmLBG2dMYAk4QxRnT42muvdUomxjrRVQTpbbfdlhHnEMyYPIxZFjKcGl4RoF4MxSuvvDKj0QIWHKJ3KLcYnUksnkS6GWv9+vVz0QicA7SN8ZBOvwTHDWN6yJAhLsrNIsPYY2xQ6tSpkzHhhqGBkPZRO2QA8ybTEQ8WNBZNH7VDaWO8YRg2adIknSmz2Xd9f6CgoXh27tw54xF2xvX111/vxhdjmDnKAsoClElFGhmJIY0DlXHFmPAyKFPKFJxuvPFG+/Wvf+2MqHvuucdFIjLtfMI5RzuQnchLop5E8vv06eMM9nTXgOAguO6665yTExmHfMmk0xZDgz5mLWNeYhAgm++77z7XnkwU5DIy32cGMEeZ+4wF5BqylPax3qRTeCbjiLqIdGA48e9//etfbm4yntE/kDdxC2sNzHgGawtznbFGkABDB7mJcyCT2UnDhw93AQ6MM5yP9A1McQxkKtvi3XffdQ5oxhd1sJ794Q9/SMTQRabhfMIIxWGDYYBxmKm1hr594YUXjCwuno0C/dZbb7m6iOJlyuGFsx6HAGONwt/om4wNxmGmZABGNPLFZ6PRT6xxzJu99torY/X85S9/sXPOOcc5z5ChyALmS6baEZxzgwYNcg4hAkW0Cx2XuUUfZaogv/ya9vHHHzvd5sgjj3TyOlNZatdcc40dc8wx7v0JdKEfHn300U4HzFRbFixY4IJ29AnyhqDHiBEjXJ29e/dOyxmJfESe+TlBPejjzBfGV6YcXazz6Blw9/YGzkayklh/GMf8na4eAH/qYF1B30SXYTyjF+AkoO8zkdHDWsz70ic4hFj3CXShb6IXZEoHzLqxTvozwgXhTKPoIAYg6QN4ilgUMlFQoBkUPirMgEPQIRgyWViYUTxZ0FiUv/zySzdRaQ+DPV0FFyGD4cSAQEjjeCDNBg97piLseIERlBjppHHttNNObpEmfZzBDkcWnXSjkjhPmIgYGf/3f//nng0fFjqUaN4Bw/q4446L3UWMK5QM2DO4UWrwbCGEBg4c6FKhSbdKt3z++ec2atQo1+9wQqgdf/zxztBFALVp08YJm0xGJFAAUKIZYyi5GFGZjrDjSGHOYATgKcZTyEJTr149p+zgAU+3IKhhh1LOgokCzXhjjMOR7SqZKLSFfereu002B6mwmc6uQPCTXuVlF//HGYVig6MgU0o0Yw4lBofXAw884AyDTEfYMZrxcDMH6RMcDtTHQt6jR4+MnfuAgk7/4NQkEgkv6sBBgLzLxLhGljEfiXQgA8aNG2ejR492i2gmU/sxaDGikQMszMize++919V50UUXubmTqQIbFA/GGHKbrIdMbCNjLiJfkJuffvppiYz0DhuYZaLwbJRlLxeR0cgCZBnRfNZTnGnp6gFseWKtZL3ByYmz0We+YKSxhiKfMajjFpQ+mDFH+DcGO/KLfkFBZLsaug1ziTozUTDWDznkkJIIJPoUYw1ZA8NMjGsc5zyPd6b/MUJRck899dRMNGGzZ6DU0v/oMgQHGA/MG3TDTG33oz04aJA1BFZIt+UME6+jZUI+8zzG3BlnnOHaR6aNz+Ig2EFWRyYKcpPtKTifKPQP8pM19Oqrr86Y8+GJJ56wE0880fUFchQH9FVXXZXIlgtYIcNwoDEWCHLhgKL+TDkHcEAzxsjioK8IdPBv1meCRJko8EGPxXBGviATWNOYOzjyM+FY9Rk7OFPgRWEOEcjjTKZ0srmQJQSzkM28M/ORrA3sDpyPOJ+I4qdb4MJ4RfaiyxK1Z95Tt3fmMnewN9Kxn3A64khHL8cmw0HDVjhsJ2wQ9AHWZmyCdArObWQ8/NA3vQymPfBiG1kmStaMdRR0OoKG4DVl8n/22WduojAIGIQoISjqgIxbEMAoHizEQY8ZaSM8H09HuunJCEjqQZBRF0Iagc+BAgwKBDYCFcUN4zOdgjMDpTl1Xzc/J8KOAcpChAGKIRK3wAZj3aej8ny80BhoFBaHdFOhUGIx0hFqXjBgCKBwIpT5PUYIgjWdwoKMwpe6QJI+hDHCop2JAhMinIwnlCgEHAYnExfnBo4WJnLc6A2C3qehBd+XMUfEGwcUAg2Bw3iMm0LKeGauBBdGlE2Mj65duzphg1LK2GAMxC04fYIeZhYYzhTAmIIZjhYWIdrkF6I4dWHQlpZ6hPPhH//4h6sjXW96sA4UcvofJwd9gHJ48cUXG84BohHpyBsENNxYtILvTFt4PplDKAdkXMSd/4wnxg/PZz76ccB8ISKF4oys4Q/e6bjGYVBuUg9yi0UbBxBKE/XDEe90375943S9+w6yhT/I5OB4Q57hyCNilIm9ZMG1Bgcd/+fZ7MPHsUEfMY/Scdh5ZrQj1ajAOEThQJ7yu1WrVsWWAXDDqGWc4RD0hbFB25iTjEUiuazXcbO60AP8OswY4P9EhljHcKajrDP3093DjmOLqCMy2p9bwjv7tYU1FecxhnY6BWcmay+KMn1BhgDGE+OMeYKh89xzz5UYV1HrQv7TB97wow6CHby3j4Ahf3AakzUUN9tqS2sN78taQx04A/gb+RDX8Ehda9AJcQQxbzDO4cYY5O90jOjUNQAnFA5AxgDjm/5nHBL5ZP2JU2gLLLxcxkDD0cmYpi70Gp/dw5oTN6ML+c/cw+GEPCEzlUwhnLW+bhw2BAjSMda8PCttDzzOSBjSXoy3uPKTsQx71mefqcnaxRjDQccZFtgGyBj06bjGemn2BkYtDNFzeS5bMIhMp6PTMH6pi7aQzYNOgw5I+zDQWcvoL+RDOgeOwYw5St8ggxnfZCH48ypYm1mvkUfppF2j9yPDkL9B9gSH2E4EOy+P4kbaGcvolvQxxjOFejGskTE+u48sBfTPuIW5gg5OxgOyBF0D+UnAFtnMFgx+R5+lU2BDZmXqOMK+pU7qSFff5P2yYqzTCRhpCHoGL4OYAYVXZffdd3cKFYOPBYgUr7j7vfGkEK1BUcOrTgTNQ/JGNcLaez/jdBCThugMkTQGAEolCjpRYRRbBD+eIiYPylq6h6fxDAwlOjzoaaaNLA4IN7w5KITppHSh2BARIBJEoZ3B9C3qZwKnGyVi8tDHTFLawAD0++2onzRsFMN0CpOQlFcMi2BBmJKqgkGQicIEZb8NXBjjeGwZXyibjG2cOBhUcZUOBAtOptIyDZgvfr8PCwXe6LhKB3uTMPiC+5JgRd14ilEUUThpU9zMFBwxOLIw/Lzzgv7H24kM8GMOxY2xHHevl4/cEQVK5c4iirLOIpHOOQwsJkQeeMf999/fvTsKB3MIR6Q/XIiFE2UwblswMog24mAiQgi7YMEQwLmFU5CFHIMnTkGO+NRQvNBeEeP5OBq8QsC8xDCM63xiDSDjiRRnFA3kGWOKv73yj8LBuPBbpKK2h0g6SgXOX8Yuzwka7DhrULBQCtLZv+zPQmAeolQwDny0m/WLvZEs4qxJcecM4xVmzB1kMRGAoJFMO5hT7MWDGX2Xzp5PnoMBiyLl5bw31kmzZjwzvmEaN0WRcUokDfmC05T/k5nGGKZ+1maYMWfiGgSMGdgg55kzrI9EU2BJXyEnYYoihQGSTkHZRx/AuPQyjPUa45mCPsJaGvdQKxxMvCcyC+YYbrQD2YAx6McD8xK9Kq7DDuYYa2Q6pRbOsEAPQafCoYOxGzc7jbWGzIDgzRw4txhXGLboUijZKNNxZQBsOKfktNNOKxmnKM4o5WyBIWLLuEMXYSzE1TfpF9Ze5H1QGUf+MH+Q/egirDkEieJkCiDHeB7rC99H30TPxKlFO3zGBvonn6XNcQoGOPOSeeO3pwWfw5jGGEF+MgbReeIUmPkD5RhHfu1HV8IwQ64yR32mQJztEGRREhVmLUAXw8BkDaUOnoedgSGKvolzhWylOIU5gWMBWcZ88OszThzGmmfEu/AecSOs6MTomYxZ5CM2FA5U5AHrKHo/azXyjp/HdabDwAc1YZSa3YYMRe9h3cSxkk56t88ORv6yPvstsvQPTmccHMg8Pz7i9A/9gLyBE0Fgv0XWr23YoziK0w0OIqNhz/ocDMzwc9pBn2UiIyFxYx1gpAMwgPAuIZiJpgdTqpj8CAsWPQysOKkPCHqELwIMZZq0DRaw4IBjsOGV9t7bOAMAI5wJjqBhIaZDEMRBw4DFmdQxhHXUTmJCMnDh5RcAnoWgZsH33i6YPfPMM07pwMCOuicGRih4fm8gA5cJilKGkusLkxeDAWWahSKqhwjhT/GpIUTTMPzwavt35l1YYGknkfw4J0PD3I8bGCIsSXcLepq9w4YFLo5S60/j9vXQByi2cEmdpChUbOsg8hm3IHhZUFAwMNhT+xhlHmFDf8U9AArFiD7HAEMA450PelQRcDgi8ObSljh9Q/sRzhizLFqkP6Wef8BYJBUao5F5G6fQP7wnjjQU/dIOXaFfUGqYM3G99nwfmYZSwGKZuqAwzlAUyPCgnjhRSOQmYwv5QUSGRQclBpniC32DnGOhJpIfZ58v4wsF3Ke7oSyx8AS3O9BOlBIK8zOqrOF7PBcljUUToxYjB8dZMArgswVQeuKMM3hgJDEf+L4/wDCYYYNsZQEl0hX3DA5kFcorTiXkP3tiaUuQPwsrfYbRGTeiwpyBE3KfyBnONNa3YKFvyN5BpsVVBoPPY8yhePp39sY68xOnKopvuoXIDf3EPEfxZE1lXcYZhMzMVMGA8ZEUvw0CI4d+Z37hsAmudXHq9RliOEvpA9YyHMUonGQiYVihtMc9QBGHMAYSRmxwywNjCwOUtQFDBGMOWRN3TKM7Ma6ZKxjswXmJsc66TT1Ec4MyKAozdAwf1eJdyQJABtNHOB0Zv+y7pRAFjWPc8l0MCjIb2QLHHPW6GfXQ/8wjFHjkDWtfHH2T+U3aOfOD+YmzzutGGL3If3Rc5jCyNO7WPtqCjMGpgNHOOGCdxinNuKCNOHIZ67QlzkGDzAUMFvRzxo9Pfw5u3UC+URgXjMM4RjQ6PvOctYb+wUGEAY3uge5HNgwOZ2SmP6sp6hpNf6AToW8yjulvmHmDnHaiK+KsZz3CkIqz1jDPydrB8cS2UeQz2Q6MYXgyNpj36CKsD9gIcQJdMGN9pi4ydtgmhP3iU9/pE2Q1WUnMp7h6YHAek7EFv9S1BlmEcxhdI844C9aBYxBG6E8+uo7+hj6KvcGczMTNHayfOJlh5uUJY4R60M/QEzOxLZJxjZ7M+hgMAjCXGMNkDqVbEjPWEfwoTyxSeM6ZhAhNDGYUTL8HjsUORZAUWAR11PRXFnoUWgQvUTrvwfbeeqK4wYKBS+dE3duFgY4wYyCzQDIxGHBMfiaSX4xxGrDw8E7UHTUlBT44NDAAvRBhYGEcBFPD8NgycTCg4kwcIlgIfBQmH5GnbQih4EEiDEKejzISJ5pCZJk+9tFylBgWFaIq3juP8GSCsiDhcY/KzJ8sDgsfjWFfJGMARTa4GNM/tDfOAo2Tgef6qAnjilQq+iyYTkn/4dyIqtRg/LOAoRBRWJQxbHFi+RM/g2PZL0RR60GBhAPjiz1wCHoWL/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+ZtFkFnMCQpjDoXZM2N8M96RZUQHokTwUVIZZ6w1LPQ4N1CgaQfzFCcuctOnB9I2xn6cQ/Nw1DBWUcr9nEMJ9AxpGwoUaybjn7kUVW6iGNG3jDnq8WuIP7wUmY2ewBoXdxsP74nsZPwg24kMMmfoI1LDUZpRqCkYjIxpOMZJS8Y5DjMcdD46TPtQyHEAIWswrpCr6BjI2CgZb/AiKoy8Rw7gXMQgY4wzrlAGYQgz1h1kLMYg4yWKHoDugrHit+lhRNO/yAPGU1Bvon2sachmjJMoBb3Mnx1Du1irWQ+Q2egAZALQd8gy/h3HCOR9kJtwQpYxJ3h/1i3GLwaBH3de/rNWILOjyE3qYYwRiUe2wQqZiJ4BRx9hZw4jr5kz9D+/i+LgxJmFrKdPMTwxbhmvzE0c+Mg35B2fow/93MLxFWWtoS0wR99Ct/EHImIcYnCiC3hjmQgoMoK1Nco4gwVzg4g/Bi2p08gu5iZrGXUwXzF0qDPuWSV8H90MZhiTZAgx71jrWb+oG3nP+yD3OGcEORpV38RgRvcnUOLPLGLMEv2mLtY1xhxjnT/YM6xpUc76QQaw1rCeIHuRU2Q+oifhNMH5j+HJOs24J6BGO+AYdU1jHCND6Bc/F5DF8GPNTtU3WWei9hHtwR5ELiLXvD6GDEAX8EY5cgC9iTUmuFaElTd8H9lMv3t5z3dxnvJ/78xG9mH/IC/Q4aLKHOQZY42+9SfLM66Q/4zp4LqCzMb+icqstDYnZqwzIfAKYmCyOProEp2DMAUghUHP4I4iAIINQaEFDpMUgeiFIkoiE4vFDVh+32fYjk/9HNEmInUoFEwIb1Dikca49fuVUaxQCKIqAjBgQKPk+X1npB15RY+foyCks4eDNmGMk2KEhw7hjxANpk/j7fJXxMVlxfcYWHi0UCqI/OFZ9B40FlG8qH7vUDr18GyiXERkEAYY554ZihrRyHQP96FvUPAxcBinjDXvjaNOFB0WiHSjNPQNbUG4+60U1AVLnFsIOgweCgIwqmD2nHln+gZHDcKE5yPsmS84BvBC838WVARrVOeJr4fFC0UPNvS3j0Az91l4UNZ4PvX4wwbjjAXaguKFYsS4hhPPZCygjPg9uPCNamz492GuMNeZG7wzwhkB7J1reE7pM7+3jAUgTv+gNPk7OllIvQGDPEU5oM8wAuizKIZzkCvKHZktjGGMzCB7lBrGOEYmdTCXoi5mQWYs+DgzeUbwyhR+xjj3ihtyk/riOAQZt0TumYcoyH5hRJ4yb1gjKHGjNb49RH9wJDCOg2eioHRgBKB4Mq6Zm/Rd3Cgx2WXISxRl+pr1k/WHNQWFGSUw3bNXeAaZYSho3klDO5F1RLtQbOKmOnteXp6hhMMeI9A7073iyXiOO758Pcgwnw2CMc167DOnkNvwS3c7GlxQjNFpUJS9w8lv36A/0kkPD85PjEAcl0T+mfeMZxjh4GBc4XxAIY07X6iL56P4Y6CzbiGrUVz9WEMnwMnm95gjk4IKcFg5jbFORBg+GFRwxFhn+x4GDlFa/o8CjQyIYmwG34E6CJiw3vu28HscabAjws7fMIu7BvA81mccvcxDjGV0GthgEOJ4Yh3yh+TFkf/UwdhC1sAM/SmYZYkxSP8jo1MzMMP2if8cARK/5QgDzRtrOIYIBCGjkUHMVeYv4z6qLsA4Qy7DH52CPvDZH6ynrJmsQ6xJ/C7q831bmPc4msmagpnXoVkPcAqzDjDOeJ+46yZ1sc4QYUYPwEj29eBgRd9gHPr5Fbce5hzPYv7hzIYX/UR/0U70G4x5jPPUrXFRxgB2CkY5thH8kV84o5mDZChis6WTGerfBRlMsJO576+exnnhD7HGRoyz7gfb6u0N2sS6AxvWGp7LGKA91BPFaVYaS+YmAUh/jgQ6DA5M5joOOsZvJpiVVndixjqDC6OcARfcE4ShgMBhkKDIExknghh3YOMhQ1BSVzAFDG8RiyuRCZRcFtXgwTlRBjWfJQ2MBSY1RZd0NLy4DBA6EaEUZ1FD6cejifGMMshCGkzXZ28nijTKbzp7UpjwPAuBz6KGsQt/b+By0AODIh0hAC8MKCY9ShLKMop6MEUHYwFWUZ0awX5jkSQKxAKNUcbihoHujWYWU7I24u4Z9XXh7WOvLR56f2AQ6aJeycRDjSfcH8YXdWwFP48jA6cAfIJKrN9fg3LAgoMwihqB9PX4E34Zp8E9ihgZ/rozogQ4vPC2x0njpi6Esd83GpwTzBUiNRjA9BuKQtx9Y9RDn6BE42gKFp7LnPFXJ6FgpXMqL2MJJclHVH1djA0WaZxC/BtjIe649o4ZeKTeB8r4Rv4gh1AU0jnFlH7mOSgywSwjxjrKGW2EHd79uOMMPnBhLWCuBxVxIkSMYaJByGdkUNy98CgazHs89MGURhZpolAYOShZOHLgGtc4RCFD3qNkBpnBknRHMhVQCtjmFTf1HWbIaJQKLy9RnlHMMQRQBlDkUTxTs8bCyh24MI5YM5nb/hR4/33mPf2G4puOYYMs41msNbw/yow/hAdZQ78zN1PTLcO2g8+hAHpePAdFGlns13rGBrKa8ZVO5J7nYPgh4zFqGL/+7BXeA2ck2Q84JtMt6EjIMuZ7UI5g0MIQ5wQ6AoGOdE5oJ+KJvMLwCBpJyBaCA8wllFPWiLh74ZH18Mf4DwYFMKgYHziMWGuIVLHWxA3aYMSgf6EfBfVAmDH/qY+EtTn+AAAan0lEQVT+Rwalc9sIOhPvnHowIU4VIuzINJyEGPTp3E3Ns1gzU8+hoY3oZmR34dSh76JEbYNjEzb0DbIzdZ5j3GKs+5ta0tFtWGeQYUE908s5ZD4BCXR45m/c8114HkEA9PzUVHAyz5B1zBvexTsh4sxTdC9kGDplMDjD+GNMIDdxdOCYSucgY2wXdHGvZ/LuzFfkGgYo2ysw2NM5fwkbA9sM/thLrF0Ynhi5ZLog77DV4h4mCV+c2KyXPoOXdZg/yEmcN16epXPIH/WgtyCrCJrgcCQjibXBZyIxb+ivdFLe0ZuRi6y9PAdGrGG0AzsHeewPY407J7c2JhMz1qkU7z2KDAqh9zJ6Yx2PLgo7cKPu6w42iMWAwYBCyaLi03YYfAxmomAMGNIT0vHeoPizEKB0Bt8X5Y3BzuBAmUpV5MMKBAxaf88430F4sUB6pQ+FlzQLFjafbhn22cHPoZgF9xwhdHAK+FQ9BiCfYSJHTRHz9bBwIRQRViyOLCwY1Ux8r7AzuTCmUZ7jetNZ0JgoPr2FiYRg8dEbFEKEHQpN1O0Vvi0YyUSaWGh89J7xjLDxkWL6BsWWRS/unkFfH0qhPywodV4gDIi6MS6IusT13FMXSgdKLn2S6ihD6SQlnrEeNfU9dUwSKWZMsUcxqBDSNyygsINblFTR1DpghgxgrqTeJEEkinnDOPGHJ8aZN37hYUFjUU7dRoPiiQxArkVNFU19H1LfUKRSHWYoZkQ7cezBLO789PXBH8U1ODeYlzhRMOiYS8jndMYZY5a+Qf4G9+2yqOE8IV0YJwfppHHlAO1BecFxizzxjkdvrNMnKAUYjZxjEbfgxMCIwkgLZuuwxmGs4W2nvensHebdkJ/IYLil7nXm+ThCaROOjjiF59P3RKIwllFy+ZvoGSm7yB0MRZRcjI+4hbGEIw1FH8cdChPznD8oN6wLOIRYa+I6oP1hTjgdSNFkqwB/UNTgQ4YI2+74P3VG3QPr2w4bDBjGMeOU9GScPhiBGFSkqbLWIJfjZlQEOaMbofDhiA4WZB3rkd9Olo4i7e9Qx+nHNpdgYW2mX4i2I4fSiUgRlCGyhsxKPfQTWYfxi6GeTiYHcw+ZgjOb+RnsZ8aIvwEEQy0dBxROJy83U98Xg5QgFA5hjPV0Co5FDD/eOyh/GXesyWTAodekMz95P+qAh8/Y8++MXsCaiazw2VzptIfnYZAF5Rn6B3oADiPSsJE36awBPmMQfTbokOW5tI81Aj2ObLJ0CvKE9TmYreONdfqESDJrdbq3wKCbU0fqnnqMNgIHzKV0gmrIKngg7/35S6yZ6O38DHmGMZ9ONi/rO+/qD/cj04Z1DccZ4wqnBmsdfZYanIjSR+j+rCHeeUkfEWBFH8R5w5rAesT6HdcO9I5f7EwyEPzawzrGOsO4Yi1FrwmeLxalHVv7bMaNdTrbR+IYAHQEE8WnQHtjHQHEQGTfQNSClwng3jDCGEDoIIi94YGxDjgWbAZlHGUAIz+48JLuyHMZ4F4YYKwTPcBIx9sSZX9isN2pV5owyBHIGIF+gSMijqfTp5VG5cbnU680QVliwffRDT8A8eiTzhFXuUmtB2HNAPbXPWAEM0FZwNPxpvK+njnjAm8gzHzBiKLfUhe9KOxwCAWFP32O8uKvl0IRJLKLQsdYi1pI42Wc+sgPfY8xnXqYEw4cxnFpB6eVVScTHaUJR4+/fQEB6j2r/vtegcZ4QgGNWogqUJePKuCJRslFYQ9GZ/CuIkxR0qIeJESfI3xxbnnFC4OJjIRglAD5Q/QBpRTHQ1RHCsYZfeMNM56HTEk9OBBHHtFOnHZ8NmoqH55g5oOXhRjLpMFhXAblD/LS30EdZ2FDKcIw9zISZvRB8BR5FjQ8+CzQLHJRmTFeeC5KpFfwcfwgR4InYqNYM1YYZ5zREJUZ44poNk5aFDzmKFGGYLaON9ZZjxh/cYxbIn44RbzihRJN5ARmvn3+Whucd8EDrcLOHRxWOMgwNnECMb5RyjGggko/cwZZhsM2ncg9z8dIYj2BO/KTtYtxjGzDKY1TAIdrOpFi1nocqtTH8/wWAuYUWVE4Hv1+/3SuOEUBxFFGW5hLKFOkjqOc0/eML9YElN+4hjRGBRlUZALS78h6jABkAvsfmavMLww2nLnpGLeMG5RYZE1q1NNnK5C9k46h7scmbULPST3MCYcQrDB8020LjJBnOB6CDmjmP/2GnEknCu3bgrOO8YuhFIzQM9apCxkQN3snOJdhhlwg6OENaX9tFzKAdkaVZ6myApmAUcN2juAhucg45g5rQfBQu7CyJvVzzB30AAyn4FkxjAfWGtqYiXGGQwbDn+f5grGOjGHu4+CIe2tOsE1kpzLng+f4ME/RMdDN0nHW+nr8TRPIRh9kwFjHwUk2BMZu3GzEYFsYY+hsQWY4hbEB6CvGQNwsMephrcfxz3hlLUCmoZ+zxpDZiQxCf/I3XcQZY/5kd2QJ45WtL8gU2oU+iKzGmEfPSCd9nL3qrDWMI5iwxvhzEnh/1lVkEPpvnMOlfdvRMVmreVfsDXQ1numv0ySrC10QuZ2JeRNknjFjnRcn3YgXZCHxworJiFIVTHMl2oYiEkdAsxgi4DFYgl5Fv9fXp9sSUWOxBmpUTwrKBQswAzh1PwWeGYx1b2DgKKCD0lE2SpsECH8mP0IzaDT5Q4cyIdioF4HAM1Ga/MKDV50FKc7p71ua0P5kXnh67ynRAwyUdL3Dvk6MZgxDhI/3esORn6GopRuJDAprnA8IND/OUQYQbESrwhbe1x/eg9Hs72NmUqJcpp4dgKIY5xARnkfmBgKNKIpng3KJARC8Ko95g8EeJ8rBuEFQ4XVG4feKEcoSygfeR19weiHAo0bUmZswY6FnXhD59Q4lFA48zd4xiMOI1OU4ady8L2lo8CH67Oc3DP1ZHN7oxRkAsziOR3/OAkYGURk/r1HUUTjxFPv2sbjiDIh6sjTMcAChyDJ+cJBQkNlEiTA0/GFZLNCMMxa9qBF1lBgyaBhXzHMfsWduEFXFU+/bh5JA/RioUaMpjFGMfbjjhPPjDD78LnjyKnOSNsdR0nhHMilQKlDMvFPQO5/8GgAzFvHSrgssSxYwRhlPRB5RLvxBcRhQzFmyODwfuOKsSydik/o+yHneAaXJn3DM+GAdRfFNJ/01WBdrGc9inLGGo1gxJlg/maNxrzYL1sGcJXqHLgAn5i4Ggr9yCmXRy4ay+mVrv/cHpTHOMET9FY2MB+RfUIkvqx6cAMhConEo+MhIFEueCx8c2cHtDhikjPeoMoA+xqnEKdw4OTFmGM/IHXih1wQjzii7rAFRDXUcPhhmGJQcGBw8QJJ+RnfyBUWX+RpHbjJuUPxR8mHmjXPkAsZt8IYOtkYwnqNG1BlPMPMHS5LB52UA85K11G9TwCjBkRfnukGY4QBk+wHzAFmFzEdmMz+Dmam8DzI06vrMOMMhTMSRsQAzb1Cia6CLE3Dya03cg5iRIQQamCOkHbOOMIbQDdCNkNfeYcbPvLEYdQ3AsKT/WXdxaPoxxBgjAIU+67PfcD7jqI1zDRiZQbBAnmAc+/UL3RXdL7ilgvUV+R1VPqMHwgwdmflC4IxnIwNYn3EMez0JWwNuBAbSLegFjAfGFPxwMjCvcBIxJmgz63m6N4CgD+J8Zq6zzsCIelk3kc2Mf39QbjptImiK0Uwf0Rben+wgfwUctg4yJ51UeN6PuYrTFIcw9hkc0QkYcxTWTX8IeTrtSf1uxox1DGiUM38qs6/I3zXHQh1nL3fwhVHOEMYo5KlpW3QEEBEG6RYWNCY9xlOqoc9ChFDNxFH8Zb2nvxPYp5PzeYQhwi9uxDu1TiYSwgAHSzDlOTWaXNa7lvV7PLgoBAgfH+GiDha/uNkIpdWJYCZa6G8b4DO0MarDZmvtYbHDw41HjXQYX6LWwzhjPCHwMT79OyO8MTxQeOLene3fiQmOwGW8MD+JNnoFHOMKbyPKIApcOgWDDAWciB+CDGead8YhA1AIUWLT8TYiFHHAwQ2FjL5GAfCKK0oZC0+6+5/ggreXxYTFE4UfZ483XhHKzJXUlPuo/PwBL6RPoejh8fULCQsbzMiiSdfJBC9/Oj3Mgo4UHBLIM5yp6UaDUJJgh0FGpMEr5swXDA/mfWq6ZVRmRNRZ+BnLKGw805+7wNjGiYaTK+62F/8+jCUUCqIyzE0cQV5RQ3lHGU13rcEY8FcJMp5QNnyaNe/hD7RLd5xtjTGOc/qKOcOY9+dHsMZkcg3g+SjV6ABkjDF/kTnIOsZHVKOwtDYxZzBsuG0E4wQFEFlHxlIm1xqUahxaKLH0GfPHO8Aw2qJkozDvcfTgDGRuYoR5GUCwAJnKuhnVOE/lgzMIGY2DE/6Ma4wXOJGVCB/OZEm3sJ7QBtYb5I6fI2RW+GtO03WYYFDghGPdgj9ZRv4sEhxByLR05yYcmA/0J2u8z57wDjqCUDhO0mXG2sh6QiYT8gC9ExngDU0MJ4IPPiMxbv8wx3E8ksmEbGMtQ+fDSGYdImuPNS7dIBD6DOMMmYX+ig7t07iRdYy3TASBkI0YmKw3GO3eOMfAxdDEmE33Kkv2QPPOODHQadBd/NWC8GSMobPFyXIL9iNjmD3qyETGLvMfpw+yEZmAMy/dc5e2Nm4YgzgD0MORbehQZD3xf8ZkVKd9aXXxHGQMAQ7+JjCBLGLLIGOCP+nqH9SLjcj7sp7giMReRCfg/5mqh35B9/DZ2tieRNuJpnsbjbZEdUCVNbczZqwzQVgY8XCiULMIIbRJQeP/DG4iOOk0AC8ciw7CDEUa4xxoRM+ZMCihTKx0vU4MJBQJjDEiaQgghDSCDuFAPUyeqB60sjoj9fcscCwSOAYyocxsqX4EBApNOntTwrSNhYdFNd1T07dWFxGpLe0rDvOOYT/DOEToxPXS4TXncAoMWBxPRGdYfPzzUJqJRmGsxT3cByUYLx/eROYeBU8ji4xXBjA6EDSM6bjC0itiKDUoULBB0QxGUVAIETYoN3EdTaS+M1ZRkjHS/Hz3ygCyADmEghAnkur7Hu8s8guln3fFIUAqmj/5FScK7SG6EtfR5A/gxFDHk47yhxFIn/u+wXvPvIw7xmgPihlKJ8yQV/7u9mB6NYYofRX1yjzPCycKhjoLJePMR+xxzPmtHf6E4+ChmWHnmv8chjpOMgxxohwoMcwhfubTAekX3ied/clkgjEfkbsoTSidOPv8oWW8Bw4BxnKcO3qD44yICgYmiiD9wLriMzZY7zDWeJd00h23xhnFA36sz7QlXeNjS3WRvkkGF/WR9pzuGr2lelA20QvoL9qSzharLdWBU5Y+8adBE2GNmiHkn40yiY6EHEDPIFLIGokMQBmkHpTaoFM46rzh8yiSvCdyE+ctUSHqZKwhl5mrfCYdw4NoPM4f5CWygHdH7tDnOBtoH+tC8PrJOG1BP2PNhBNzFUMHg9afNI4BhaGWztkhrJmsL3Ahk4F1lH7AcUq/0D4y61gj0nEMoujj1PDnqfj98IxfzixA/8TphNyMu9bAGGctxgq6Mk5N5CZBL4xz+oY9v2xRSHdewp628P6MM9YUMtsYZ2Q2sGayxqUTPGEt4f0Zr4xdHM08lzlIW+i71KykOOMMBzN6BAEI9DX6CScXujhjAtlMdgJ2QToFHRAHBvYS8we9jfmO04+5gw7InElSb+b9mZ+0Ea5xtg2HYUB/oZ/76HeY78T5DLoBugDjPc52zjB1+mtJmZ/oT14/DPPdOJ/JmLHuvYOkaGBoMPGJSOBhY7BjqOFdj7o/NdgojAKUcSY7aaKkhCI0gYWSyEKH8oOwSMcbRFoi6dMoagxgDBCMGpQ0hCaCm4UBYZeO8yFMh2XKs7W1ujA6aUdcYy1MO/hM1Mhz2Oemfi4b9aQbdcL7jND3Dh+MNbyoKAB+ISMCQgmmj0dhgtFC6izGPoslXmeikihs/owCn7JOOk/cxYDoAwasTzNj/uMUYJHxxhpOFBRTFoK4+7moA2Y+jQ7jFmMUhYnCwsZ+LuQAsibueMZQ5739iZ4s/CgCQWbIM1JJ4+5/gjv1oDDTJgQx3uzgPnUiSF7piBKtC44RWFAXfeujXf6wJ//M0rYpRBlnjCvkLs4mFnmfeUIUNZjenG6kmHGG8opSw2LPeoCBS2aKjz4jt1mLMKbjKoQog9TlnWR+P1zwIDTmKmM6mPUUhRmfRaEgjdan8KKAUoh4UfyY8FdCRX1+2M8zPuDGmE/KKczcJPJNSeKkXN9W6iFSyNiOe8NMGG70DeMP4y0dZjjSMC7IQiIjDEOKfiAoQLSedeb/27uD3UZyGAig2P//uj3mlj+ZxTvUoNGInbaoRrwzZWCR2cS2WiWJYhVJyfqcRtb4TQQhtlN5AFsQcovEi05q93yg3RUs8h62hhgoQsgvU67E3zO/9I9AKFsIgV+9LUNbAhhsp+CCn+wkkgYztsBcRuDtC6uRYr6evRhZ0wd7jf0Ebr7Td8u8scdar6tEmtiAKMNMm4Rzgom+8G/1kWhAfJxkv+XsHt/J9yCeGW/+pWgx/4+/QchfxczY2OMRWd8thd8LSTfX7P3aYO8mt7IQ5Yka+mKs+eh8GmuS4KicKFefrZTaZj4jzjIdlCgSVaTEm7faNOYEL2N3voXmlTXjvZ7V3OI/mWfmAfuFDBIiCAXmA6HgzpcMQrZ5msn37Bn1zb5JbDsf0ruzb/ZwthOBvoujGR8Zw+b3hNde7fc2sm4yM6KcNY6yn4yoOg4OVSKRk+vTdIoqY3MzCHFqKFw2ZjWDDBsHagIeY8BQG2yHUkhBkipCvRNhQzY464zPnQ7B1UHs+/7/COS+dmsnpJeTI+plTu962Qw4fza71PD5nY1oV1Qt9ZZU9ePVQoinze54YM6kX9KcOKEik4kI5YTj8+Fsk3YYZJsyzBLhhJn/2ICJMHh8LqmdyEZOeIWjw38Q+uMVe5O++Kxn5gREKBIhNM84atN02zybKBsCQFiNKMBBJOAeD4Cc9sX3mQcIQBxmqYscjgnxOD5X7gommh2zj6TXwXKX08ExFI005qnDz7kSIiurGSlTjPv5+xDggMkEMIc5sciul3ltvJWNILhs5qow6PsIC+y+n+xKzimxFq0T5CpX4E56K6VXRoj+iA6KbuuXOc0W+Dv/CqGavBBlbXDK2TI+GSLIllkr/Df+4eqBgp5NfTDCaYxSLojcWvfIJvJsvGA5sZsCQYgSsUM2p5IIJJ7oyN/N4Wxs3KoAzZclMBKyiISEIH6ttokq7JiMCHNhkmFJbNKOfVjgDhH1QuKV+hCM+M5+P4neEukJxNoTOZV9hkRbK/ylZHlkPa3ONRkJ2jCHU6aofzKRzDtBQyL15IYmgo+5a13krKpglu+2Ts27vv5eBLaRdcaAEkXBozqqW+ScMaqMNIfHRpGDjFYhR2osfEQDseEI5uRcKfCMHkLw6mEi5+chPuTuR46yaCEFjSFgcGxIFtIuR30Vj37uz0FAxgbCkStBKHfm4cqhNY9QseA5MzbrnMzrdwjpykE/j9rhAIhyixaHeHAUbOLn8yZWR9Aml+ugcjif7xIJlZo4cQaOz5SUR3YgmzKlm8PAgV51oM79VgOJrIngJipMRKEMr5ZCfIUtx0CfcnYBHHN44WoE/6t22H0CUMYbZqKHE8fm3I59hZN5vIKQk2jt7ExLc/UbIkAEiiigPlb97a7xRwSkREoTP2JkPiMGJeurluL9PyfrgJgZEi27DwF1LRwRhxg5Oe8jCCAZSgVyawlyI+LNXiLS03T7tCMFWuRTdg3S6/8RQrYGyd5VnpBSMWRZsEhWjwikQBEBYsceIBNBH2CWqG5KLPiBspYm0ehgJqgli0baOLJuDrBt9mcEW9R4GiVMUICYAZ/jYYnaEHzaYTcRaSnVyXqzT8tMM4dlEZrXO0ROpTUi3+wwfkFUl1UFM3va5NaMo9XI+TF+J5PX98sak6Vgr14tITu2wf7jHMEsAoesMfNsUnL1/hawT/gdAtvIehpCzhF2URsRcArq7kmWQ4aShkYp5uSspj0+AsnmJdrFwNhkpNRMD0j6bkD6978XAfM6yvCdKCAeyMxqev3VZ7PpyHKZHiz5rD1OAScNWZsKdM/aUSvPYUsd+1UMXnmf6E1uM+CA3PUiCnCeRLtW0zevPBuxhiiQKw6vfGblPQQOUZtJ5PFKu0qgOM93CrSiaLkvvuT8yqj8Ge9BAtl+NxdYM0p+ZPHtztwTJUQCRCKRM4SJODxJ5f9qBARuBE7Ujvu3UsJdt74c25MNxC+zVtTDw2z3PpAbiKTYy6aS/pySqJ2zTxSdD4CsI5rs5u5zkQTV7JXEEunoRAEC5E6RFibEEpkB6rkRWt+/42C5M96yUoiZ9kvZu8Zl5faX78aRgK4kgliixIJItDtdHI+xv8issP4JKwKSd+433/W7f38fBLaTdcqm1CREmto5qU16BpMHlzakPfUqu4l62nZYkg2OsdHOnc7t+0yLPslPIGAucwxevZbl1WflGJrTk0PYrrQphVca4o67bR+1lyuJqM+7Hc5jm+wZx4bDOY1ufCc+iHLtdgSObXLYHNYnirYrKvxVn8wxdnpyANOVeUZEEdmalD5daYdTiBjcuQcYG6RjUp96pS99z3shoPwFwRHpZDNFpXeTTj0WdJARJE0YqZG1dYfdlEVDeJJNhbBPMyofjRYfUDsCKq5L2i1upF2BG7XDMLMH3GE3iTRuBrA/iwjzne8Q7GQ2iA7zaR1ueMdeY56xl8R0UW+p6jsi6ed54GwRmQ/6ZJ7dtdfISDHPZCNoZ/VAyWdWhw2QjcwGKIV02N9dB4u+l/Xr01xBYDtZv9Jo31MEikARKAJFoAgUgSJQBIpAESgCRaAIPEagZL2zowgUgSJQBIpAESgCRaAIFIEiUASKwJshULL+ZgPSxykCRaAIFIEiUASKQBEoAkWgCBSBIlCy3jlQBIpAESgCRaAIFIEiUASKQBEoAkXgzRD4TdY/Pz9/OTyhryJQBIpAESgCRaAIFIEiUASKQBEoAkXgZxFwtZ8DO//5+Pj49bOP0taLQBEoAkWgCBSBIlAEikARKAJFoAgUgQMC//4H4RgKpeYzF+4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data:image/png;base64,iVBORw0KGgoAAAANSUhEUgAAA+sAAAGsCAYAAAClwja0AAAgAElEQVR4XuydB3QVVdeGN4SEhNBL6L0q0q0oCAKKgogCdj/bby9YQUUs2Bv23ttnQz8bFgRBEURERASR3ktogYRAev71nDCXyc1NchMhJvDutVzqvXNnzjxzZjLvbqfc4sWLs6Ojo00mAiIgAiIgAiIgAiIgAiIgAiIgAiLw7xLIzMy01NRUK7dq1arsxo0b/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+dO9x3bVKtWzerXr28xMTGB7efOnev2x2ft2rULua81a9a4Y2Pt27e32NhY+/333y09PT3kGfI922GbNm2y5cuXu/+uUKGCtW3b1v3eM/axYMECN4bGjRu78QXb+vXrbfXq1YF9HHLIIRYVFZVnu6VLl9qWLVvc55UrV3bHgpPffvvtN8vMzLSWLVs6ft75F3apmjdvbnXq1Mmz2fbt223RokXu8xYtWrh9+s0be/ny5a1z586OAbZ48WJ3ffKzDh065LpObOe/DlzPTp06GfsNtj/++MNSU1PdtezSpUvg64ULFxrjLcw4B/h41zh4P/yeefXXX39ZVlaW1ahRw1q3bp3vbjds2GCrVq3K8310dLTVrl3bGjRokOu7/Lb3NuK6Mpf9xvnCmvsjLS3NfcX+2a5p06a5tvXOizkP52BLTEy0+Ph4x4rzw6pUqWI1a9a0unXr5tl+xYoVtnHjRvc58+7ggw/OtQ337rx589z9Aqfq1avn+j47O9vYB/cKxtzmXmT8fmMszBvG5b/HCrue/u+5z+DL3GM8XFvOi+eINze97blPvGcOL3VYxYoVHVOumXcPwpu5wL+rVq3qxh7KmAMcm2MedNBBbhN+B59GjRoF5oH/meHfD9eL65DfM68oHLStCIiACBzoBCTWD/QZoPMXARHYawSSkpLs5ZdfNsQWD1debhFpvLy2adPGLr300oB4SU5Otvfee89mzZrltvUENaKVF21eii+44AJr1qyZG98tt9zihBQv4HfddVdIMXLPPfc4QY0988wz7uX+vPPOc6I3lDVp0sQefPBB9xVj+eKLL9x/M+bevXu743sievPmze64W7dutV69erlzCbaHH37Y5syZE9jHlVdead27d8+z3YgRI5ygxRASF154oR177LG5tjv33HOdADvrrLPs5JNPtuuuuy4gtAq6YGeffbYNHDgwzya//vqrPfXUU26fF110kfXp0yfXNq+88op9//33Vq5cOXvxxRedmMPuvfdeJ1Tys/vvvz9wjbxtbr/9dlu2bJn7X/jdfPPN1rFjxzy7uPjii921Z5u333478P2YMWPs77//LnReIobvvPNO+89//uPmWvB+2MGff/7prjFC09s+vx0zhq+//jrP14hDROdxxx1nw4YNC3z/5ptv2rfffpvvOIcPH25HHHFE4HucNG+99ZYTlohRb16yfwQvjgeujeds8eYuc/7555/PdRycN6+++qrt2LHD7Yvzw7h3KlWqZP369bPBgwfn+g3z13PYMO+YWyeccEJgG8T1yJEjjfv48ssvtx49euT6PdfqoYceCuyDMd900015RD/jYTueA/Xq1bOxY8cWei39G3B85urKlSvd/IAT15bnCI4k7ivPOP/XXnvN5s+f7zh4zxGPKc4r7mOca9y7PCNwcDC/X3rppZDjuuOOO2zJkiXOQTN69GjnUIIdjp9BgwbZmWee6X73v//9zz766KM8+0DkwxexzjXkuspEQAREQASKR0BivXjc9CsREAERyEWASOETTzwReJEn+syLOi/aRKyJkPHCi2jnZfzpp592UTyEcVxcXCAKhSDnZZrfEZ1CDBDl++9//2vjx493ouT//u//nHDyGwIIYck4iOQiOjDEK4Zw59h+I/p4xhlnuI+ChReCifESjcUQ6whDzuPoo4+2q666Kte+yBBAZCIePOGEowExG2zBwhunAcfyRyi9cSMOTz31VCdmvQg3osMTXbAjUu5Z375984gnvps5c6ZjDlecA4g5vyEGp06d6j5CxHhi3RPOCEAyBYIj5DgVYOsZgvTuu+92x/E4tGrVyrEJNkSUF13m+nr22WefOaGGIZAQ3N6+jjzyyMB2REaPP/54O+eccwLf+/fDhjhPcKJg+Y3D2+Hrr79u3333nXNYIOyJLDNXOSeEIJ9fccUVdswxx7ifIJYnTZrkPmcswVH0U045xUXLGfsPP/xg7B8xiZBEyCEgcTJwPYm2cwwcGN7c9uZAsLD86aef3LERkVwXjsGxibTDDUcYhkMGR4aX0XLrrbcGuPI9x0e8sg8MsY4jiXO+7LLL8jiQyBphnvLixDlzXoj9888/P9el5TxwkDBHuccef/zxPNc+vw+49xH3HIu55mWxcE6cG+eI84dMDO7Jxx57zH3OtpwP/zA2fk90HONextmH+MYJQNYKhmOE+8Vv/M57dhx++OHOScZnzGnmIo4znBzYuHHj7JNPPnGOBCLwXCfYMC6OzT3AZ9dee627d2QiIAIiIAJFJyCxXnRm+oUIiIAI5CFARH3KlCnuBZ6IHCKOF1UiuQhoRNRJJ53kokzvvvuuffXVV27brl27OvGIKOaFm5fxDz/80EV5MdJ/b7jhBhdVRwDw0EYYEf3yG4IOUcYLMi/HnqjzBM9hhx1m119/fb5XzhPrCBcEFSLqtNNOsyFDhrjfFCbWiVw/+eSTLr0WcUAaMKIBgR/sJPDEOim6Xto+kXoi9p4Fi3X/wDmWJ4DIALjkkksKnZH/VKzjUEBwh0rr9x984sSJTpSSos419Tjcd999eSLw+Yn1YPGEyPTSvIPFONvubbHOPES0kg2AMwHR6TldEOpeZNcT64g1BF5+ggzhhthDDHNP4GwiBd27PxC3pKcTpSUS37NnT4cglFhHODKn+A3Xgug9+yKijngnmo3YZdx8z7i8VG5PrHNtuCexa665xhClWGFinfsWhxlZBuyDe5K5zrz3W3HFOr9jXnMvYzgbcKbBiXsSRswt7kvOmYg6zhIM5xOfe04mHA7vvPOOTZs2zd2HfM98wyHlZSlwfRHxfkN8I8IxrjPXuzCxjpNt1KhR7tnGcwNRT8YFkXeMLCHYe46/Qm9WbSACIiACIhAgILGuySACIiAC/5AAL/4Ial62iaSROuqPtvp3TxQR0ceLNwKDyB4vs34jisZLNHXdiF/ECS/h/I4INvbss8/mevnl/3kx57hs76USF1Wskzbr1eaSdvvII4+4fRYm1h999FGbPXu2E2wIaKLYGNHV008/3QkGzzyxjlODGmDEAIKec/ai62VVrCPKSUnGWXLooYe6cgQMQT1gwIBc17ksiHUGjADDAcQ857z4byxcsU40d8aMGc4ZxXXFaRWOBYt15iVi8uOPP3Y/JwKP8A82MhM++OAD9zElEd5+PLGOswthT8YL845oOVaQWOeevPHGG50zjcwSMjo8Mcq9z7X2rLhinWcCopdjIXx5NuRnZJngqODacH/ivGNMfqOmnHNjWxwMPCPYnvuPDJjg3zHuBx54wDmYENZsjxVFrPuPj9OEMh8yKWBECr9MBERABESgaAQk1ovGS1uLgAiIQB4CRFOJcmFHHXWUXX311bnEqf8H1DIj6Hj4kspKSmso88Q3IpeXdlK933jjDZswYYLbPLg2mygYYoqIG1FRLwJcVLGOSCDtHPGNIazIEihIrCNyiFAiBKhnRZRyXkRUGfdtt90WSDVmn36xTtSTenHOk5R/Uvi98+PfXhq8n1Fpjaz7BRQikjp8shlghxODKK+/kV5ZEeukweMAIrpPtJdUdSwcse5ngnMK5w/p2OFYsFhnfpH2TWM+jHnjpbD798cx4U50He7MP8wT64hG7hOyFHAgUJ9OBLkgsU7q/XPPPef2Awuuo5fdQpNGRLZnxRXr3Nvc41go547/HCkroLcCRmYAwt3vEONz/zj4f8bIWCnzIAuI8gDmpNdojxR8HILw8/elKK5Yp9cD2UBcN54JnJNMBERABESgaAQk1ovGS1uLgAiIQB4C/npvUlGHDh2aLyVSXIleYSeeeKJrwBTKEBJffvml+wqxjoim6RORMkQTKaxE+njh/uWXXwKpuNTo9u/fP7BLT/AEH4MaX1KTvWicdw7UEpMZgBBDFHu166TX51ezTqSTfxA+nBt1tl79M2KK/fk7fXtinQgnte+MA0HL7/hvouv7MrJe2BQOVbMe6jfBEVWvQRtCjpIE6oc9pwv9B2Djz7jYF2K9oHMrSs06tclcDxwu33zzjYv2Ep3FCeOVNXhiPdQxvag30WtPyDIHvLlP1NfrO+D9HrGJcPS6sAeLdcQncxDxSMbJCy+8EPJ0iRrj+CEKzv5o+Id5Yp05zmf8Pw4urhMiFVEZqmaduc+cIIWc3+JwwLxGiVxbxuV1yy+uWOd8fvzxR+cIYG75VwgIPlF/Q0h/07fg7XBueDXqjBdHBU0oEdGk1pMeTxkORqkIKf08U8hy8brFF1eskzXDs4sXTTIPOCeZCIiACIhA0QhIrBeNl7YWAREQgTwE/KKFZlP+DtPBG/vFekHCPpRYZ19ECXkJJk0VgYDY9tJNiaYTbSOC6Vl+Yh1BhDD20uU9sU4aP/slyoYo4Y8E0XIyBkKJdUQcEUYahPm7jdPYjPpbBAHOA5wInnli3etG748SIt5JMy4LYt0TP5wXwhDnCTz8kVYisogwHCxkLPi7qZdWsR7qFufakjGCs8GL4BYk1j0R6BfrfuFMTTNzzm/sl4wEyiiwgsS61ywt1FgLE+ucA+UJzFHELMclMo0zI5RYp/4bhxNp6v4Ga9454KQis8TrfF9cse45driPcTYU1JTNL9a5PxHsoSyUWCdyjojGEcNzwMsYQMDTZd97BnhOE4l1/dETAREQgX+PgMT6v8deRxYBEdhPCNDIiYZxmP9lPtTpkRpKsy7EG2nSdJ0OZaTVk16PECDq53U8px6XBnQIDCJV1JgjuhESiAVEh9+KmgbvvahTI0+UjagczbQQ2DgFgrvBEx1lmSoveuY166I2/9NPP3WpuERBEe7euvHBYp3xestqEfnje4QsVlbS4D3hRxSW5eq8+lycHtQ2c73JZmDFAM+Zsi/E+t7qBo/DgQwHGrYhVomyc12IQnsWTho8ncqJYGOsjoADiMgxddF0nscQjWSNYH5nV7BYp86cewEHAILWSxkPvn8YL2nwNDrzN1HzIuueWGdukgHBMnlEsWlyGEqse/csx6H7vncvchxEMxH5bt26OWcNVlyx7i0fyD0Pa38dfPA5etksfE5Hdzq7BxtzkfPzGtbhcKDshM9xDNBHAOM5gjOGY3If0+CP0gDPiivWuU5cL65buI0g95M/CToNERABEdhrBCTW9xpK7UgEROBAJYDoIO0bI3pICilNlUKZv2a9oLRkb8kwUo8RsqTfYrwAI/aJ4NLhnVR6ry6Ul3Feuv1WXLFOVI1O7QgcouOIFNLig8U6a7O///77gaXD8psDLPnlrVsdSqwjHIjwIVRwChDFxcqKWPdnQhR0H/hT50urWPe6wSPYp0+fHugejtim34LndAlHrCNk6daPYCO9GscSS/r5jY7m7AsrSKyzL+YGjhGMTI/g+c7n/uwVv5ANFutsO3nyZGMlBxwINM5DMAcv3eaPTud3bbnfaaTHfVNcse7PNuB+8xxWoY5JurxXBhBqdQh+Q7YHyzmuWbPGsYex91wi5R3HEUYmC6UN3jOM7B1/VL+4Yp3yCUpDaAyI+Pe6/B+ofyd03iIgAiJQHAIS68Whpt+IgAiIgI8AApZaXiJ5RKSJbiN0/EbqOpFKrwO8twYy6a4s3+YZEVi6unvLK/ESTbTPa6TFQ5sXcEQ7++MFmMZUpLOTjk4U3G//RKyzH17wWUaO/ZNezDn611mnQRUv8xwXR4W/yRXb0yHeEwS8sCOKQol1hAVOCJbDouO4F/UrK2KdqCqlAAja4KXqEH+///6740BJAH0K4FTaxTpRaUQ2opjrgojnPL1a6nDEOufspWxzzswdGtT5SzXCFevsi2wNMksw5hv3j7eCAJ+R0UGmB3MSYUqE3RtvKLGOsMYZxvnhRKB3AvPWW2ed1Re8JpCs2uBF1b17jO9pwId5ZQ7FFevU8VPfz/HJwuB+9mcy8GwgkwWHgLdcHsfCoQeHYMcFTeS4RkTSKWMhVd9vOCc4X+5tjkd2A/MXh4jfiiPWuRfoT8D+2Tc9AjyHo/54iIAIiIAIhE9AYj18VtpSBERABPIlgIBASGC8TLNkGWnudKRmbWYECZ3VeaFnO9aUxkjJpVMyEXIEK8KY7YmcY7xg86LtNyLZn3/+ufsIQULEkZRZRDCCym//VKyTxoyIRkAQIcM8sc7LPUKOz4Pr0tmOcREh57wQBGQL8OIeSqyzPY2vqKVFiCAwsLIg1hk3DhQ4sEzd4MGDc10DONCtH4YIFkQM160siHVOhO7rCGCsOEu38aJBRN0T/DRi4/5gHiGuuXeIFGMFRdb5nu3JTuC+Yq5T+sG+6H/AOLm3SN3HaMrI/PSiyaHEOtshuBHJ7BOHAtfRE+tff/21iw5jZAh49fTeBSbKT6o5Rv8I5gHHI9sFYU1ZCSUg4RgZLDjpPEcVdfk0q8Qhh2Dm2QAn5hflNixPR1kMxnGGDBniOsMz3yi9wInHPnH04VRr3bp1rmG89dZbrnkg58w/OANCNasriljnXqdPA/tFqGOsIEATu+BnUzhMtI0IiIAIHOgEJNYP9Bmg8xcBEdgrBBBi1JlT480LcrAR/aJ5mlfLTHdpIuihtuW3iFqEKl21g42oPC/f/t/ml2aaX4M59kkXa2/5p+AGc15zKbYLbiTm1Z9662ezDUKoQ4cOecbqdbjmRZ0xs01+Yp0fe83yvB2dddZZTpj47d9Yui2/ScJ5I5ioa8aI0gZH1vkcwca44YCgI4rrF+vB+/eaDyKUOAZCCguuSeczlsTyHCl7o2bdS4Mnso55KwFQwsE8RrjjZCqowRy/8y8viGOHOUaGieeICT5njku5BCLe+z3/JluF+8UzsjUQ0PQDCGXsh/uMe4LfepafWEekP/3004Gu6QhXxkGZCUIcZ4y/EVvwMcmkISpOhJ85Ttd7T6yHGp8/MyX4ewQu50odPaI72BgHEXFS33nmeKs2ePPDvz3nQcYL91Cww4/tmFtE78mewBg/KfCU5/itMLGe371BuQTHZR6EWmIvv9/pcxEQAREQgT0EJNY1G0RABERgLxHgpZ8XW5o/0UCL6DiCmLXDEZxEVb3oEoKFF3JqZunAzIs3RiMvmkAh1hAa+UWjaNTlpVaTKouAClUnj+hg/ehQ5jXa4juim4hOom+k/SLKPONlnlplBBe1rzTiQsjwou+lD3sR8eDjMEZqY3EsePXD1NaTOhyqwR7HQLCzpBZNxIiieqLR2zciDVHBH7Bw128mAsp+vagp62r7jUwFIpWcH823vPP3RHZ+UwRW1DwzXkQOYj3UNWPZLxwXHH/gwIFOwPBborqhjCgp/zAv6IFARBkHjlce4f8NUXuOH+p7xDFRba6hvwlaqGP6l+AL7n/gr6cmjZ9MEPoVkOKenxFNpSu8Z6Rsz5s3zzWWI2ODKCxGVBjnBRFkaqW5Bhhim22IxD/66KO5DgMXorcId84RQxwiYjkm95A/1Z7vyWignj3UMmLMO+4pShb4Hcy5X2FH7wbWHSeyHsq4b8aNG+ccKmTCUNZCc0bv/gz+Db0buC/zM64VzwSYc5/w/2SmwIa540+N55nDc4QoOpF8uJCZQso+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+2LZt22b169e3++67zw1i+/bt9uCDD1p8fLxVrlzZnnrqqX02OO1YBERABERABERABERABERABERABA5EAvmK9dtvv91OO+0069Chg7300ktWrlw5u/TSS+2xxx6zHj16WPfu3e3jjz+2RYsW2Y033mhRUVEHIj+dswiIgAiIgAiIgAiIgAiIgAiIgAjsdQIhxfratWvtkUcesdGjR1utWrXsjz/+sHfffdcuvPBCJ9wR8nyelZVl1113nduuTp06e31w2qEIiIAIiIAIiIAIiIAIiIAIiIAIHIgEQop1Ut3vvPNOu/76661p06Y2Y8YM++CDD+yUU06xL774wonz6tWrO17XXnut3XLLLdagQYMDkZ/OWQREQAREQAREQAREQAREQAREQAT2OoF80+AXLFjgataJnrdq1cqSkpJs0KBBLvUdsV6zZk03mCuuuML9f7hiPTk52datW7fXT0Q7FAEREAEREAEREAEREAEREAEREIHSSiAmJsYaNWoU9vDC6gY/efJkmz17tl1wwQV2//3328iRIy0uLs42btzoms2RFu+J98KOnJaWZomJiYVtpu9FQAREQAREQAREQAREQAREQAREYL8hEBkZadWqVQv7fAoV66tXr3ad4EeNGmWNGzd2DeZIjR86dKiNGTPGmjRp4kS8TAREQAREQAREQAREQAREQAREQAREYO8QyFesf/PNNy4CHhERYb179w5EzkmHnzJlivFDmsrxnUwEREAEREAEREAEREAEREAEREAERGDvESg0sr73DqU9iYAIiIAIiIAIiIAIiIAIiIAIiIAIhENAYj0cStpGBERABERABERABERABERABERABEqQgMR6CcLWoURABERABERABERABERABERABEQgHAIS6+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+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++QAACAASURBVDx4sHXo0MEmT55sU6ZMsVGjRtmDDz5ogwYNss6dO9u3335rM2bMsBEjRlhMTMz+TUpnJwIiIAIiIAIiIAIiIAIiIAIiIAIlRCBfsU4kvXv37nbIIYfYuHHjXHQdkf7EE0/Y7bffbrVq1XJDvPrqq+2OO+6wuLi4EhqyDiMCIiACIiACIiACIiACIiACIiAC+zeBfMV6YmKiPfPMM7Z161aLjY21kSNHGqnxb731lhPrpMRj1113nYusN2jQYP8mpbMTAREQAREQAREQAREQAREQAREQgRIikK9Yf/3112379u128cUX25NPPmnR0dHWr18/e+ONN3JF1q+44goXWa9fv35YQ6bWnbp3mQiIgAiIgAiIgAiIgAiIgAiIgAgcKAQoHW/cuHHYpxtSrBNNv/POO2306NEuvX3nzp0uen7TTTfZ008/bTfffLPVq1fPVq1aZU899VSuSHthR87IyDAOKhMBERABERABERABERABERABERCBA4VARESEVapUKezTzTeyjlAfMGCAU/5Tp061FStWuPr0999/3yIjI61v3772yiuvWKdOnVwjOpkIiIAIiIAIiIAIiIAIiIAIiIAIiMDeIZCvWE9KSrIFCxZYVlaWOxKinLA9P+BzlnRjybaDDz5474xEexEBERABERABERABERABERABERABEXAE8hXr4iMCIiACIiACIiACIiACIiACIiACIvDvEJBY/3e466giIAIiIAIiIAIiIAIiIAIiIAIikC8BiXVNDhEQAREQAREQAREQAREQAREQAREoZQQk1kvZBdFwREAEREAEREAEREAEREAEREAEREBiXXNABPYygdTUVLfM4ZIlS3LtOSUlxa2wMHz4cBszZozNmjUr1/c0bezSpYs9+uije3lE2p0IiIAIlByB9PR0u/HGG23x4sV5noH9+/d3391zzz02c+bMPM9AmtmOHTu25AarI4mACIiACIhAKSYgsV6KL46GVjYJsILC0qVLDXHu2aZNm+zee++1K664woYOHeqWQtyxY0euExw5cqT169fPrr/++rJ54hq1CIiACJhZdna2c1b6n4GbN292Av2SSy6xM88801auXGmsOuM3noF9+vRxYl4mAiIgAiIgAiKgbvCaAyJQIIHsbLOtyemWnpltcVUjrXy5ckUmxovrJ598Yq+99po9/fTT1qJFizz7mDZtmou2P/DAA9a1a9ciH0M/EAEREIF9QSAr22zzjjTLzDKLqxJpEeWL/gxkXJ9++qm9+OKL7hnYqlWrPEP9+eef7c4777T77rvPDjvssH1xKtqnCIiACIiACJQ5Aoqsl7lLpgGXJIEF63faiz+stdSMLDv+4Jp2atc6RT48afE33HCD1atXz2677TaLiIjItY+MjAwXcVq7dq0988wzFh0dXeRj6AciIAIisC8ITFmYYON+2+Qclj3bVLNzjqhX5MOQFs8zsFatWjZ69Og8z8DMzEyXeUTG0fPPP69nYJEJ6wciIAIiIAL7KwGJ9f31yuq8/jEBoupvTF9vkxYkuH1FVShnDw1paXWqRBVp37Nnz3YvqC+99JI1bNgwz2/Xr19vV155pXuZ7dGjR5H2rY1FQAREYF8QSMvMtp8Wb7O3f97ghDpGVH30wGbWKi6mSIecO3eu3XrrrS6y3qhRozy/3bhxo1122WWuBKhnz55F2rc2FgEREAEREIH9mYDE+v58dXVu/4hARla23fvlCluycZfbDxnwF3SvZ30Oqlmk/V566aVWv359u/vuu0P+7rHHHrNFixa5F1mZCIiACPzbBHBUvjcz3r6Zt9Wy+B+fHdO6ml1+bF6nY0FjRojHxcW5DKJQ9vjjj9tff/1lL7/88r996jq+CIiACIiACJQqAhLrpepyaDClicCO1Ewb/v5iS03PCgyrfYNYu/WkpmEPc/r06a4O84477ggZNV++fLldfPHFdtVVV9mQIUPC3q82FAEREIF9QSA5NdP++0u8/bBoW2D30ZHl3XMQ2V6hfDkbM7iFNalZMazDz5gxw0aNGuWyi3r16pXnN6S+X3TRRS6yfsYZZ4S1T20kAiIgAiIgAgcKAYn1A+VK6zyLTODHRdvspR/X5fpdUV5UqcO8//77beHChS4FvlKlSrn2ReM5Pv/iiy/cvxs0aFDkMeoHIiACIrC3CCDIn5m8xn5ftWelitpVIu3yng3t9Wnrbe22VHeo+tUr2phTmltMZPkCD83KGA8++KD9+eef9sorr1hsbGyeZ+Crr75qH3/8sfs+VJnQ3jo37UcEREAEREAEyiIBifWyeNU05hIhMOaLFbYofmeeY3VpUsWu79fYCmuK7NVhnn/++TZ48OA8+9m5c6ddfvnl1qFDB7v55ptL5Jx0EBEQAREIRWDD9jR7atIaW7V1z5KTcVWi7KrjGlrLOjH29Z9b7N1f4t1PKQn6v2Ma2LFtqxcIc8uWLW6ptnPPPddOO+20PNuytBsR9YMOOshuueUWXRgREAEREAEREIEgAhLrmhIiEIJAws50G/7ekkC9ZrWYCrZ9V4bbMqpCebt7UHNrXEga6AsvvGAzZ850teiRkZF5jjJlyhR74okn7M0337Rq1arpOoiACIjAv0IAof74xNW2NiEnco4dVD/WLju2gdWunPPsIj3+1k+WuaUssSY1o+3eU5sXuJwlGUMsycYzMCoqb2POH3/80ejZwTOwevWChf+/AkYHFQEREAEREIF/mYDE+r98AXT40kng1xVJ9uTE1W5wdEAedmicffBrvNFriVWGzzgszgZ2ql06B69RiYAIiECYBP5al2yPTlhtaRk5vTnIGGpdt5Jdc1wjq16pQq69LFifbA9/syrQHZ7n4qDOtd0zUSYCIiACIiACIrD3CUis732m2uN+QIBOyOPnbnFnQiT9iTNb2fOT19qfa5PdZy3qxLiaTZkIiIAIlFUCM5cn2hvTN1ji7qwhzqN3uxp2zhF1jaZynj399NNuDXSclYs37gyI9ZiKUfbU449Y4xp7ms15K1u0bdvWWAlDJgIiIAIiIAIiUHwCEuvFZ6df7qcEMrOyXfRo/rocYd6hYayNPLGprdiSYnd9ttxY0g27fUAza1c/d9O4/RSJTksERGA/IoDonrhgq705fUPgrHBK9mhdzc49sp5FRuSOlb///vsWH59Tr84qGTOWbrNda+a54vULbn/W/QajqSbLs/3222/WsmVLV+YjEwEREAEREAERKD4BifXis9Mv91MCpINe+95i91KKDe/T2A5rXsWJ9PvHrww0nWteO8buPoWazf0UhE5LBERgvyOAM5Kl2aYs3Gapu1PfeYSdfWRdO6F9rUKfZ6y7/tLkVTbu0eFWreupVqvNkXbv4OYWVzXKZs2aZc8995xrGLd27VqJ9f1u9uiEREAEREAESpqAxHpJE9fxSj0BUt0f+nqlGyepoC+c19atLYx9PmezfThro/tvok+3DWhmreNiSv05eQPcsGGD8U8oq1+/vtWtW9cSExNt1apVlpGR01CP5nfNmyvlv8xc5ANooMuXL7ft27eHPOPOnTu7z5nP69evN/7YVaxY0ZjnRW1mxtJjRI2DjeUY27Rp4z7mvtq0aZOxXFnlypWtUaNG7njh2o4dO2zJkiUhN2/WrJkbc1pamhPBnHNERITVrFmzSMud7UrPsvdnxtukBQmB41SJjrCzjqhrPVuH3+DtmWeetc8nTbe4AaPcflrXjbFretSyq664zIYNG+bGuHTpUon1cC++thMBERABERCBfAhIrGtqiEAQARrL0WAOa98g1m49qWlgi/jENLvxwz0v1IO71LGh3eqUGYYfffSRvfbaa7nGy3rvqampbomls88+2y666CL3sl2uXDlLT093Yv2uu+6yjh07lpnz1EAPDAJPPfWUzZkzJ9fJslwYAn3y5Mnuc+qmk5KSnLjdunWrtW/f3qVqR0dHhw3pmmuuseTknLIYzxDniGgiyZMmTbKXX37ZifRt27Y5UX3KKafYhRdeaOXLF7wWube/v/76y8aOHevEvt9wSNxxxx3Wu3dvu+mmm2zNmjWGkwDHQExMjN12223mOSYKOqHNO9LtuclrbMnGXba7kscqVihv1/ZpZJ0aVw6bBY4PnhH1Dx1gaU2Pc7/Dl1l7w2Rb9+dU93xh7XSJ9bCRakMREAEREAERyJeAxLomhwj4CKSkZ9nlby8M1KWf2rWODemaW4y/8MM6+2nxNver+tWi7MEhLV3H+LJqDz74oE2dOtXGjx/vTuH22293wr1p06ZOhNx777120kknaS34snqBD7BxDx8+3Jo0aWI33nijO/M33njDzjnnHLd84g8//OAcTw888IAdeeSRxSbDH06E+MUXX2z9+vWzr7/+2qpWrWrdu3d3Qn3EiBGG0wDhGmrJsnAP/N133xnLn1EzjrPhvvvus/PPP99F7ZctW2b/93//Z/3793fHK8jWbUu156esteWb96yhzrOLEp9GhSxBGbzf9957zy21du/DT9orc812pGRa5q5E2/L90/bomFusY4cORkM6ifVwr7K2EwEREAEREIH8CUisa3aIgI8ATeUe+ConBb58uXI2vG8j69a0Si5GG5PS7JaPl7mljpDoVx7XyI5qUbVMcqTDM8J84MCBhsgJZUT0evXqZXfeeWeZPEcN+sAhMH36dHv00UftmWeesQYNGuQ7n71IdXHJEDlmjXCEdKhU91deecUmTpzoRG1RUuH94yE7gAg2DoDrr7/eZboEW58+fey4446zUaNy0tFD2eyVSfbqT+ttu6/jO93br+3byOpXCz9Nn31TCnD11Ve7UgKcer+vTrYnJq62LVNftfIRkXbTiJHWq20NifXiTiz9TgREQAREQASCCEisa0qIgI/Ap79vsnG/bXKfREWUs4eHtrLaVSJzMaJB02MTVtvcNTvc53Wr5kTXgzso7yuw9KLfnJRu05ZssxnLEl0KaodGVeyQhrFWK7aC1YiNtBjfskv5jYP0dyJgX331ld1///3WtWtXtymp70TFSMcdN26cEyWkx3fq1CnXrhAPrVq1chFFOkWvW7fO/YbPifzFxcXtKwTabykngNBcvHhxyFHS/4Ba6+RdqbZq1WrbkbTd1iSk2bz4dFu1cZt1alTZjmhR1TnLsAoVKtjBBx/sIuPeHyzS2vn/evXqBeYZpRw4nGrXru0cS3yP7dy506W/E/F+/c237Ne/VlmXYTfZVf1aWiPfkmPhIiVift5559mgQYPssssuC4jozZs3W0pKiquPv/f+ByyiYRfr2O8cu6RnQ2tYjON8//33Lqvlsccesy5dugSGR4kK9+5PP/1klLWQQYCgD7b0zGybtSLRXpu2wXal7am3P7x5Vbv82IYWVaHo2UAck2cFzgicITwL7/tolk1+YYRFVKpuERUrWb2qUbZ9W4Ljjai/8sorrVu3buHi3efbJSQkuKyEUMbzjLIf5hnlBszj4Hm2zweoA4iACIiACIiAj4DEuqaDCOwmQJfjpyausVkrc+rVWUv97kHNWZ0oj333155lj2g+d9MJTZxY3tdG9+av/txiPyzcZtSg+g3RXiW6glWLqWAt6kRb16ZV7OD6sbnWS/ZvT23tFVdc4epeX3zxxYC4QWyQ3osgQHxQ24sI99feIuhJy0VMULdL5I8aXrYh+sZL+kMPPVSk5lf7mp32X3IE5s6da08++WSuA/LHhjly5qU3WMUm3Wzm+Hds2R9TLTOqmmUkxpuVj7DykTFWPirGYitWsJqxFVwjNeYekWzmFinsiCgcRMxTmq4RJW/Xrp1bLoz67ZEjR7pos2eI3ueff96Jx6SdKVb5oD5W5ZAT7ZBGVe3G45sUWbT+73//c5F79uk1l+NYpKj//vvvzjmQEVnFqnYbZtENDraWdWJs1ICmxtJoRbFbb73VnT91+TgsPDvrrLOcQ42GdIj46667zjWGDDY6vn87f6sT1BjPsVM617YBHWpbTFTRxsLvuX6k3bMk25gxYwKH+3XpVnvko58D/4+jZceC713fC8aG447rVVps5syZ7nnnN5pp0lSTkqAjjjjCrrrqKsP54vUGwAFE9kLr1q1Ly2loHCIgAiIgAgcIAYn1A+RC6zQLJ0AkasS4JbYpKUcEn9+9nvU7uGbIH27bmeEazXlLH53Qvqadd1TOWsP7wpJTM+3vDTvtw1832tptqWEfggZSB9WvZB0aVbYWtaOtZmyk1Yit4KKWM2bMcC+gpLOS6h5sPBzeeecdF7075JBDXPMrDKHAb1avXm3PPvusE+f//e9/XRdoRDqNtqhrZZ+jR48Oe6zacP8iQJlIws4M25qcbss2pdjkbz+33yd9bHUHjrby0VUsefFUi6rT0iKrN7DM5K226dtHXXS2Tv+c+uub+jWw959/0M0vnEKI4E8++cROPvlkF00n5R3RSM34DTfc4DqPs3QYUV8cUH5jXfEXJy6yb7751pLmf2uVD+prVdofb2ccFmcDO9YO6ZDL72ogQBGffsHqbYswfuiDn+2nb8ZZ2uYVVrvvcKtQpY4d2rSKXXZsw7BFMpkqlKdwjPyax1F/T2ZM27ZtHR8vTZ5n03sz423akj1d8itGlrfTu8XZCYeEfp6FM/OIqpOxwJiOPvrowE/wBbB6BiVEWPVKFazlpgm2cvmSMtMN/sMPP7TPPvvM3n33XXcOjz/+uMueQKTjBKKx32mnnWY0GpSJgAiIgAiIQEkSkFgvSdo6VqkmQPOlOz5bZrzY0zDuuXPaWGzFiHzHzBJIX87dEnhBfeLM1oEl3vbmif65Zod9PHuTaw7lRcnYPwH/jo0qW5Na0fb7qiRbk1CwiEe4V42JsOoxFaxzkyr26h0XWY0aNVxdbUHGCzoN6IhQYqS7X3DBBU6cIyiCDRFP861DDz3URapkZZdAws50m7Y40f5Ys8P1aCiKZWRlW1JKpiWlZBiOsPjP7rRKLY90Ue1gw4kUP/EZ27JxndU75W73ddXUdbbsy7F2zdVX2YABA/L8hig9aeikWDPf6PpOSnjfvn3zbDv57wR7c/oG1zhy67Q3LGX1HGtw5hNWIaKc3XR8+FkxlISQMYJDKlRNPCU0LO+YmZFq8Z/dZTHND7dqXQa78ZzUoZaddXjdsBwDiEIyW4iqF9RNnqaQCEsa0SHWd6Rm2uPfrbaFG3YGGCCeh/dp5DKF/kkjTEoJNm7c6JZxDK7D35qcYbd9stQdH2sWm2L/d1Qta9Zsz0oaRZk74W7LUnQfzdpo6RnZ1r1VNeeYLKpxXjzPhg4dav/5z39C/hzHI438yNqQiYAIiIAIiEBJEpBYL0naOlapJsDLPOntGKmrd59S8NriNGwaMW6pEfXGzj2ynvX/B5ErPxxExaotKS7lnbp0v5Hu3qx2jPVtW8UqJCwJvIBvTExzdfQLNuyyGvWbWVpErO1MzbRsy7bM5ARLT9xgUTWbWPmKlS150Y+2bdaH1nXQ5XZ8v75urfi4qlGWsGm9bUtIcOm9vJCTKn/zzTe7lFZq2zEiiywnRSQqlP3yyy9GCi818Ah6v5FS7699p8540aJFLhJKvajs3yXAXN6YlG6L43fab6uS7O/1Oy0jdZelbVlh2Vl51xmPrFbfImL3RGuzUndYesIaq1C1nouSe5a88AcX0a5z4kirVr2m66sQVyXS2tWvZIc0qGxxlcvZ1VddZZnRNSy98wXOYZY45zPbtexn+/Sj9y02Nq8IoyaeucgSadSwz58/30WaY2P3lKOQMr9xR4a9ODPFktOyLCst2bb88JJZRqrVOfEWN7zWdSvZiP5NCu3zQEkI5R6k3rP0mz81nbT/nRXj7IVpCc4hkL5trW2eMNaa9jzL0uod6o5DTwtqxakZD1Va47FasGCBi+DyD+fmGSnxLNdGp3s6zHPvvPDCC652ncjw4o277MmJa3I1kqPj+6U9G7hz9Awm3M/Bxj79tfFkNKxcudKxDe5XEfxbrtc7Mza4tHsMpwClQR2KUBpE5gTr2Yeyhg0bunR6zxgT1/+Lxdm2OGlPFkWtypF2RPOq1rlxZfc8qxUbWSBrHCIff/yxWzGAzIxQzyCcj4j4nj17ulUx/EYp0EEHHRSYczCj3wclCjzTqHkPtuBnICn4PE+ZXx06dPh3HwA6ugiIgAiIQKkjILFe6i6JBvRvECBifcU7i2zn7kZMiG7Ed0HGb575fk1gTXYiWDSkq1SMelD/cRJTMuydn+NdNNNzBHjf164caWcdUdcOaRBr6buSXHqm31gLmgZYI0fdaQd1OtRWb021L76fbr9+9balJ260mj0vtYpxrWzL5OcsPTHe4k642SIq13LpuTUqRdqO+d/Ysp+/sMaNG7sXUKJOvNyTAkoX6F9//dVuueUWV+tOJCqUDRkyxL3gIyr8htBA6HiRfF7OqWsmnfewww5zAkhW8gTo1bBic4r9uGibK7VISM5w90FOpbO5evKEX/5r2em7cg0uPWGtVTt0mFVu2yuw3dbpb1j61jVW/bDTLbZ1D/d5ZkqibZ7wuLVp284uuuoGa1A9xipHR1hsxfKBJnIIprfeesseeXSsfbKkgs1dGm/x4++1ah1OtFFXnZtnRQb2y/rmX3zxhSu1IIMDYUv3dH/X9A8++MDefu8jy6xczzmp0ressqiMROt73g02Kynn/sb5deLuqHdB9Jn71MTjvDr++ONzbXrGGWdYSlYFy6jWxLLTUy01frG1btbQbr/nYXt4YrwrBcCoW7/muIbWpUnuFSb8O6O05Msvv3Q86tTZs2wkDgHq87k3ubcQ3Ijb008/3boef5a9MX1DLqHO2umX9Gjg0tL9hpMNbn7jPkess0QchoiFHf+P6KSspTDDWXjTOBpT5swcVtG4vl/jwn4W+J6a8eDSAvoV8DlL75E9gdEcjuuNwK10cH+r0iFvpgZ9RDjvutWi7JhW1eyI5tVC9ibgGcT1JMPo7rvvdn04/IaQJrsBRyXOAr+DhkZ1OExoAEgpAsazjblMUzoyPoIb2VEHTwkF1xajjwL//fnnn4eV5RQ2TG0oAiIgAiKw3xCQWN9vLqVO5J8QWLppl9352XK3C6JeRMCOblWt0F3+tGS7vTAlJ0pFNOnaPnmXeit0J7s3oGHc9KXb7dPfN+dJOUakE5E7uVNtqxIdOjWfF+zXX3/drZdO8yvqennp57PDDj/cJk6cZL3PucHSKze2hZPetuQKNaxqp5PzDC9x7njL2LbORVIrx0RZn+5d7dLzz7Ls7Cx7+OGHbdq0afbII4+4iJLfePGkyRaiho7R/lpbXmovv/xy17Wa1HnEPFFKXpIxhAK/le17Amgp0ts3bE+z+WuT7dcVie6/PXEePIKqMRXcigeVfSUhS+bOsNU/vmPdz7/bKlapZasXz7Plk9+y9p262B+//WotjjjJ2h7Rz1rFVbLEFXPs1acfcnMiVFdw6swRaYMHD3ZriC/dnGqjH37eti762er0H2ktGtaykf2bBuY90ctvvvnGNZ0jsk5neYQlzc+aNt2Tdk20d8rCBHv6zY8tZcMiy85IsQ5tmtnFpw+w1m3a2H3jV+ZKFycSTEQ2P5s0aZKLYnNMOoZ7Ror/E5//YVOnTLT0rautQmSkHdOtvV18xsmu5hm+z01e60oBsAbVK9rNJzSxOkGrTHj7wwlBl3scZMFGnT73F+noiL6u3Q619LqdjWZynpHa37VJFbvomPq5rll+58V9iyOO9HYyYjBq4BHD3MPc756IL2x2fjt/i70zI95lRvAchSnd/YtrRM/pR0DZAUyIctNno1Wr1jbvrwWWEtfFqnYc4MoZmMBkNYQyOt93aVzFDmte1a0AQFYHjpO//vrLpbYjuP3NAr19cM1pRsfc8jtomIM8rxgPDkdKFXg24thkPjJu7xns7ct7BtLAjmchRu8PnKvMW8biifji8tLvREAEREAE9j8CEuv73zXVGRWDwLfzttrbMza4X/Lid9/gFmEtt5SSnmXXvkdEPqeet0fr6nbZsaHXd85vWLxfTvxrq43/c4slJKeb/32T1Nk+B9U0GtixhFxBiy2ReknqLFFqlkvCeNHmJZwUWpa1Inrdudthtn1nhq3YkmI/LNpmf65JNqKroYzjI9YaVa9obaql2msP3uQiTESbgqNQCPgJEya4JlRHHXVUru+//vprFwllDWyiUESYaHBH1272hXiXWC/GxC3iT4iYU+5BTXNiSmaBdeg0JezRuporCWGFgejdywESjWQu0YGcSC+OFgQ386Fjx44uAnrqqae6f7ARI0a4FF9qq4PnzJIlS5xgoUkcDb3Y15q16+zqq6+xjDrtrfphZ1i58uWsV5sadnGP+m5/1I0z14iiE03Pr6abbIEHv14ZqKNm+bRRJzV18xmDwUPfrAowaFY72kYPbGb0diiK4bB7+cd1gX4SRM2pEXcC0szdW9TME/n2bjME++0D9oylKMfztuVavvbTBvttZWLAEcB3ww6NswEda4XdP4P7kIwBBLq3BByikUZ+dLdnLflwxXpaZpbd9+VKw/mJ1ahUwe47tUWAeVHPE8ceWQReo0oi1ZTmNGne0i647BorX6+DE+sndqhp3ZpWtZnLE13ZUKJvTXn/MbkirJhB7w6uz6KPxtjOiKrW+bTr8gxt16rfbdHEtyy20ynWulsva1O3kp3WrY7FRkW45xcrZnAf8AxjfsMR5wZRcrIXgsU6z0aedYh6liLEKF844YQTbOLEie43EutFnSHaXgREQAT2fwL5inU6oPqN+lU8z6QYLly40KV/kRJWWC3b/o9QZ1jWCfAC/cIPawPdkxHFjw1rFXYzpm/mbXX1mhgN6cae3qrAxnQeL467cmuKsbb7byuTAi/yfE9a+kH1Y+3ULrWtee3cna3z4006OWKYzuxVquROs+WeRcgj1ons+A3R9uvyRJuzOsnWb0tzNcuhxHvSvG+MqHvPvkMKIQAAIABJREFUC+60/kd3ssY1oy2uSpRZVroT4qSKnnvuuXmaNPEiS8SOyD8iy1v/2hsDKa2IderbSeMPNtLxvSg93/PC7q2zTUowEbf9wUj3JVIXbNS40o2fZzCd+Knxx/mC8IUpUb6CmCGuEcUw+2HpTvszoZJFxOZkNHjG6gDM+wbVolzTQrI4gtOnvW1nz57tBDYC75hjjslzbOp7PbFO/TVN3x544IE8fyuoMcexQ7Sd6KnXtAzHDvXDXc+41VZnxQX2f3XvBpYV/5f7jtphmoLlZ5SoPDVpjbuvsPyyZWgI99mcTYF7jyZwdIgPtxHbluR0u/fLFYEVJLj/bzupqTWtFZ1naDhJcMp5bjHSsy/p2SDsY3k7pNHf3xt22Qe/xtvKLSmB4+BQGdKtjvVuWyOsJnb8kPnDtfnjjz+cUAxuHEdTyaKIdfaJAxDnhcedciKcjUU1el8wz0hPD15Hftwva+ylh2616EYdreHhg9wzNyYqJ+OIDAY603Ptl2/aZfGJaUYjumBLWf+XbZ3yotXscbHbj99S1/9tCb+8azFNurrso3IROQ6e+tUq2sgTm9j7b7xoc+bMcSsPBBscg8U670vcL2QxsKpG8DOQ1HmJ9aLOEG0vAiIgAgcGgXzFOo1lPMO7ztqkpJ+RYsuPevXq5ZY5adGihZ155pkHBi2d5X5JgNTJUf9bZmt3d1M/pXMdG3bonlrRwk6auvJbPlnmouLYwI617MzD86577N8PL5T/m73JJi9McB2z/dYqLsZ1jW4ZFxN2dAwRS6QRIY7wCbaCxLq3LQKHsSDWpy/dZtOXJAZq+Nlm3fvXWWTtZlan73Wuzpe0aBqFVdk0yyZ99LKLcLLmOtFRrHLlyi7yRJontfW8dB9++OF5xuaJdRdVXbMm8D31qnSeR5AjGMgcQFhQu1urVi3XbIs0ehwQZA+UdWP9bq+Jn3cupDvjrECg4oDB2UEaNOdPhBEBToTb31SNLuk4MEgdxig3+Pvvvy2ubj1bt36DlatS12ode7lFxFR1TdWObFnVjm5V3aW6V42OKFQ8kgHB3wdqq4NFB8fzi3WOjVBh3P4xettxfsxZ1rP2jHRgrue5V9xsD3272nbtzlqptHONrfvuWYuuGOmaF3pRen5LmrJ/ubYv5262D3/dFHA69Tmohv3nqHp5zo17//EJq11/CAynxZW9G9qRLQpfF5ysmnvHr3D1/hh10jcc39g5O0JZclqmW+KMZewwHAL0xuBeD9c45ks/rnOrP3hp9fyWlO4RJzRxDfuKYkSIyYTAocLf9GArjlhPy8y22z9ZZuu256xOQRbBw0NbFmVYRq04ZRPz5s2zt99+O5cTYduuDLv+3fm29qtHncgecua5dn73nKwLv+EMhTlL2SHeyW7wVsygxCdh2uuWtnWVxfUfaeUr7mlKmLZ5uW3+/hkrVyHaKtZtbeXK7yk7qnnUedYservNeneMy14i+yDYQol17j+eyzingp2l/F5ivUjTQxuLgAiIwAFFoNA0eDzBpG0R2SFdC083DVl4GVyxYoU988wz7jMaR8lEoCwS2LIj3W74cIlLY+Vl/eFhLa1e1RzBGY4RhSaSNHVxzrrGRNd4OSXSFWyIg8Xxu9x66Ys37lleichfoxrR7uX92DZFv5dIoySqjvANtS5zOGI91FhZNo4I1cJ5c2zprElWoVUvtza231LWzLWdy2YEPuK861WLsrgaVZwQIPqEKCMFNJR5Yj04DZ7fXHvttS7iTtM6lqdiH2xHujVOAMQg9Z533XVXnhTrcK5dad6GjARe8BHmpJsT0cbhgeOD1FsaXPEspn4aJkTgeaCTOky9M/8g2Em/xcmRGFnXxn462zZMeMItKXb91Ze75lsIvXCNa4IwZlyhxB378cT6scce645Ph/Hghmxsx5iI+gcbIpyGYq1bt3arIbw/c6MT3enb1tnOv761DvUr5hLdOIXIGvEEP13REcUIW6xJzWi7fWBTq7Q78hp8PFK2SZf3nAJExW89qWmh9d6fzdls437bGIjKH9euhl1wdH3nyMrPSF2/d/xKt9KDZ3Rr71nIPZ+akeXSu6lN9zed5FiUK1x4dH2jr0VRDScQgjhUhJh9FUes87sF65Ptwa9XBUoD/q9HA+vVNvznGo44mliSan7iibkbyH395xZ7Z9oq2zRhrFVt1snG3HSFHdxgj9guiAHcZ61MspUbE237759aVK2mVqlF7kwjVjNInJuz8oVnCTszbNmmXVazxyWW+OdXlr3iJxv7xFPWukXepelCiXXuT5xorFYQyiTWizpztb0IiIAIHDgEChXrRFBI22JtWZYk4Y864pwXSIw/qLxI1q+f17N94GDUmZZlAqTBfjRrkzuFBtWjXEf3otrsVUk2dkJOCjOCn7r14AZ1vHBTt0rKuSck2J4I26BOte349jXzbR5X0HgQdWS9sEwQ6eihop3FEeveMUnbZQk4IlpzVyfbD4sSbO221Fxp+/7xUdtcNbqCizC2iVxvd4++xTVxQmCGsvzEOpk7RJpfe+01F1njHBFyXsdoUnh5+aXpFiKehnqlweg58MPCBJu8cJulZ4a/NjnzpnXdGDv78LpOQCOiEOOcL30IOFe6f1ML60WVYUSNLE2ucKDStfvTTz91PGhARuMwegwQ0Xv1pw0uRXnbrI8sY908G//ph4VG0YN5sh/S9RF5/iZr/u38kfV/ej1yVlxY65q05dxbZhcdU7Dwe+CrlS6S6tl1/RrboU3z775OBNZrjMZv0NqHt6hq1xy3Z6mw4PNYsWWXa1DnCXxKBu4PszYbZx0Rec4No2Hk7QObWcPqFUPiItX9lanrbXVCimXsblLHhtSDI9IRql4/gaLw5u85jc5wqJ199tkhf1pcsc44cYCwugDG8wAnqL9JYUFjxfHoORH8HdiJ2uOI+XtNghPrDdt1s5fuGe6WxduXRnT+sQmrbOnaLbZpwmMWXae5XXDFdTakW96siGCxzj2Lg41/6M0QyiTW9+XV075FQAREoGwTKFSsI87paEunXtJPSUnjpdmLpBPZ4oWyQYPwmmqRrhtqjdeyjXH/Hz11wnQWJ20SI4rFywcvUqTiIhioiyUTg3RUXkpIefYvo1QaKfGi/uysTNu6K+fFuXPd8jaobfiRRu+cMrLMnpuVYdt2B8za1S5npx+ckz6JXvt7S7ZNWpZl21L3NHIjmt6kajnr3ay8NalWztWPki5JzS4pzhhRQxp0YUSSqWukrpnUYsQYtbukgtO8i5fu/NbpxelGhgzONbJk/onBLD7ZbOGWLFu5Pdu27My2HWmuGXNuy8q0pN8+NNu0wIbfcLM1istdJ+1tzBrHRFi9pnh8znOCKDICv3///m5ThCJZA17jMj6jTp95SaS3tDgM1yRm27vzMi01o3iUD21Q3vq3LG+vv/aqWzqP5ytGFhP3HeUOniFocGYwR5grOFVJIaeem7p20s8R+icNOtWe/CXDUjLMdi77xRJ+fst1uS6KrV+/3nXNZr3pQYMG5ftTnLe9e/d2/+wNi0/OtnfmZtruKhOrXamcndcxwmiX4De070+rsmzKyhwHCfdXt3rl7aTW4d3PH8zPtIVb9sziU9uVtw5xeX+7PTXb3piTZfwbqxRpdl6HCKtbOXzBuGBztn2+aM8cqRxVzv7Tsbw7N8+4p/7cmOXOyd8vjab8rWqWt+Oal7ca0eaeBTT4o/Eef9B55vJMoGs9Rt8AlmrjnmJbSlXIuuA3lLXhfM/v3qHk4pNPPnFZEEW1X9dl2ddL9lyLga3LW5d6hV+L+Ph41+xuwIABgXvfO/a6pGx7fU6mZaSnOrF+eLdO9p9h+c/Foo65oO059oufz7T4Ge9Z3QGjLDK2hp3YKuec/NkUPI94LtGng/ckViqgJwD3KJ3iQxlOkSlTpuRZum5vjl/7EgEREAERKB0E0EmUeIZrBYp1/mhSN0ZUDDHOCz8RFX9kncgNL2fhRrWoQ6UeTVZ2CCAYSEcm7ZWXPAQ60VzWAObFkJph0mPp2EvdMcsbISB4SQkV5S1NZ75uW6rd/nlORJyX+/OOiLNebQqvVw11Dr+t2mnPTslprBRR3uyhU5u6TtOvTVtvK7ZmGILeM9Zip/FSl0YxVrFCzgs6EUuEGY4xBCo14HCmJhnzmrTx0sd3iHpepFlCjRdxxHhwt+3Jkye7yDPf03uCLsTcq6SVt2pV9AwC/3kjVdIzzXamZ9vKrWk25e8Em78+ORD9y9y5zTZNeNRiWxxhTQ8/2QZ3rW1Htajmork4eLy0eJY5onEaY2NMrFlNkzwcE4hPxAVGOiwp8X6xyhJeiH3OPXhd939rnr0zY6N9vygnElwcq1sl0k5ukmgP3j3K3VteE8/LLrvM9QjheewZTa4QNjhrcKjBAYEOS57XzBXKl5p1P9XembnF/WzX6j9s648v2bfffluk4RG1pys4qe3Bz3ucBlwvDIHnNf7znHZFOlDQxjiHZqxItpenrg9806FBtA3v0zCwTjtf0N39ie/XW2pGjoimi/31fetbpd1d7Asbw+ptaXb/V2uMDBgsrkoFu2NA4zzp829Mj7cfl+Q0rsNO61LbBhxSPeymbt7vvp6/3cbN3tPcrnWdijbihEbu/vh7fbK9NWOjxSftWe+e39WIrWCX9WxgrWpHBQQizwCuCX+XccTxN5Y/7J4DnVRyHDbcVzgEyZTjWUO2CttTQhDcUZ8MHcoscBDihKXOGucg24ZrKRnZNuLjFYFu/G3iou2W/vlnK3j7JTJNpJnng38pPr6/8/3fbO6U/1l2VpalbvjbmtSPsyZNGtvRRx+db1lGuOMNZ7shp59pWbXbWo0jz3Ob8+y++Og461Avyj2z6LHBfYdji74K/P2jkSL3IMsSBjuvccDhVGN7+nVwnRD0OFVlIiACIiAC+ycB/hYURR8VKNaJqvMHmyZRXtMoBBkvzNSMkqKKACCq5W/us3+iPXDPipd/z1HjT0mECLWF1JdSx3r66acHIPEZ0TdeEEuz/bhom2vYhPGSfMfJzdxLfnGMl/zbPlnmug9jpKfiDCCF0jPSmzs0jHXLK7Her9+IHJOZECqKRTYKL3u8kHu1wrzkwZ3GY0RSiXgGG3XeiHW/cQ25Lv9UrIdilJCc4brK/7I80eYtWGIJ8yZY1S6nWERMjpg5pGGsDehQ2+Iqptrzz+at32RZNyJqOC3I6IGJ90DDUYRgpybbM55BPKcQq8Ev9sW5hv/0N9QkX//BkkBdMcs9IbAKs6wss1krE11pQXnLssqLPrFdm5Y7YeWtRc9zGJFMZpNnPH9hRLM3/sEoK8AQDkRXex3X1zY3PN4WxeekJKeu+cM2//CS4cgpiiGiiOwPHTo0z8+IHJJ+H2xkfiBA9oY9O3mNzViaGMjgYB1xr/M5TrFHJ6y2v3anv3MvX9e3kbGMWlHsu79Y2SE+kKJ+VMtqRk25l2ZN3fjzU9YGvm9XL9ZuOqFxsdLQWebspR/W2y/LtgfOibpuUtq/nb81V5kJfTB6tanuur0H9xhAjNOVn8yaYCMFm7/Z/muDgwsnGGLS6z8T/DvuJ8pq/EaUmDlYFKPs4tWp69xylNz/I/o3dc+//IyVDRC9OO/8Tjm2p3xg9DvTXc047k3uLW/FAp6J9EjYl4aDg3ugbqd+Nm1z1YBTkjFc2SPOpn3zkbvngo3n7aWXXuqc28FGpgqNM/3Gc++qq67al6eifYuACIiACJQhAvmKdUQYERvqD1laxzPSdF999VX3v4gE/njnV7tYhjgcEENlLXCW+2Ed4dMPiwu70zhrGfPSTWQv2EjJ5mWRlxH/SzzdhWl4VZrXzib+9ua09TZxQYI7LaLdz57Tttj1jwitN3/OWZ4plFGvyYs/DaFC1VjShItMlVApxkSfibbw4u29lJI6ThkKottLlS4tExnHBV2vX5+2ztZty3FeeIbYaFevkp1zRN2Qa9mzNjwClKhTu3btAr/DMcG53nLLLYHPeBbhkKBm28tA+DcZcO3pS4AVtIxX8BiZO3d/sdyWbNxlGds32KaJT9rZQwc5weJF48hgQkCR3eQZ5SfvvPOOqzkmrZ1a3/bt27uviYoSCa3RqI1ldzzLrauOVVw2wXYs/dllvpQlw/F19xcrAo6QOlUi7e5Bzd0a3jCf5FsWDWfYyZ1qF9jsLdS5cx2em7LGfl6aI1QRhc4p0K6GrdiSYg+MX+k6jGMsW3jnoGYhG0mGy5Ua7Ce+W21zd3ej947pLylhCUfGEFclMmSPAbJwyGoIXnaNfZEaz3wh+u4ZDh6ez8yn/JoEhjv+wrbjOXDXZ8tt9e6VNlhx4IEhLSyK1KMimHu2svTdgpxnK6sYjBnc3C2lVtJGs8MfF213GVNZu/sO0Nzv5hOahHyelfT4dDwREAEREIH9i0ChNev71+keuGfDy87Y71a7JX+wUzrXtqHd4gpN3SQ1DzFOqjXim3Q9IgFEyxACRA1oUkRmBf9mG+raiXYShUNwlVajwdOYL1fY0o273BCPbVvdLukRXu+F/M5pwfqddt/4Fbm+JlJGszl400wqlJFqijMExxipqpQVIMZJ70Skk9qKcCO9mAg73Im2w7lly5YuXbo0Gi/rkxYkGBkM3rJJ3jgR7f0OqmE92lR3zbWIvBFR8+qvg8/p9ddfd53NER8Ic8ozKA1gPtJEjbmJsMWJiPOCSDvbEA0jXZyoHSU4CBTWgw9eSqwgfmQ8TJo0yVhejbpfrhFZAF5WEcuNvfzKK7ZwxXpLz8h0yz61P2aA3XPFaVY5Jrwu3d//nWCvT1tvifO/sx3zJ9hzL79ubZvsaZpH3THRc0Q550ZpA5kWjI3sA2/lDmrXPcO5M3P+UqvV60orX6mmZacmWfYvL9gxRx6Wq0dAaZw7ocY0dfE2e/Wn9YGoJpFzotHPTV4bSF8n4jqyfxOrWED6O/cO/Veo58ZIA+f+6tGjh/29Zqvd/vgblrhslku3jrAMO/rQzhbVfqD9uTWnUJ65iuOtR+uCO5wzLygfWL58uZubPB+Zm23atHFRWNLNidjSbZymk5VaHmWV2/aychGRhjOiz0E1rd/BNZyDNSSPqVOdg4Y0dc7Ji9LiXKXUhWcIc51sFc/JxzKslI5wn3n9IPbl9fc38CTj4ZrjGtqhzYpWakQH/NGfLreNSTmOP56nV/RquC+HXeC+aaD33sx4lwHhGU6Vq49r+I+cN//aCenAIiACIiACpZaAxHqpvTR7d2C8DI74aInt2r2cUa3KkfbQkJaFpm96Yp2XP6J3iALECkKdl0HSqWmGRtokDYsQQCy5xEsioqG0ikjo0sn5yncXBtYrvmtQc2ON839iRF3u+WJlYFm25rWj3Us9aw3zopqfeWKdTBZerBHjOD14sSeizGeIUW+pJQQpYpEXfqLPRMpKqxEl3JGSaT8t2Waf/LYpMAe98dIpGsF++qF1bOYvM1yTpVBrsiNGEMcIK86dGm1q35lrNJ2jDIPvmJ+kjlO6Q+d0oovMQ9JLyQxC4FLbTRpwuIbg+uijj5xzgPnt9d5gn0S7abYYU6ux7Wx5klubPumPL63qzuX2+NixYUf86bB///iV9vfbN1ps66PtvPMvcuUSntFDhEwmjo3zzKtzpQSC6Dr/hoO/LhYheNHFl1i5StUtsnpDS09YbfWrxziBF26fkXAZlcR2OB1xaODY8Iwl2WDuGZ3VydzIz7weHDh4yEwhIs2cwbnIffUD82XMGKve83KLqtnEMpI32+aJTzoRXbXzKW63iOj/HFW30Hua+7JPnz5OMDM3+YPL3ES0U65AR3b6wuzKLG+3PfuxrZ32gdU+7mrr2f0wt/56YcuxTZ061fUo4J6hZwPHIM39pZdeco5SeheQqYKDh/NmFReaUFI+QvbKvk4dh9XW5HS77oMlgSj0oc2q2HV9w2+swz6IqL85bYMrFyAr6fEzWgdS4Eti3oU6BqUX9FH4eWnOkp0Y8+6G4/P2Ofi3xqjjioAIiIAIlH0CEutl/xqGdQYsocOSN+m+pX/OPDzOBnasXeDvKYc477zzXDT3rLPOCmxLxI6XP69ONngnpMVTQ81Lamk16ilZHx1jGaSnz26zV4a6NTnDPv9jk9WKjTTWXiYdujDDKQLj2267zb3cYzSXI/qFgAhVToBQpYM6ThOa0pUFIyV+/J+bbfbKJEvanZbtjZu04oobfzPbtsZuvvpiq1kjb9SSCCVCAwcRNaCUBzAPqf30Vqjwc4Anc5h5mppV3lZtSrbbh19oF154kQ06eWBYyEgnp/a7e/fuIRs/IZr5vkmXPra+9jFun6mrfrOs+Z8650q4HT+5N+9/b5rNnPKVVe0wwFo1re/W+/avD45zhsaCrNmM6KN0ggg7zeKo5ffq270T25SUbte+OMWSlkwzS9tpfQ9ra8MG9beGDf+9qGRY0AvYaP32NGN5NkSg33CGDelaxwZ1LviZhphlGTzmhNe80L8f6rspqxh40ws2Z32mZWdlWvxXD1hUrSZW48hzrWVcrN12UtMCI/fsj6g5XcHJfuEeDjYcBcxh5ig2ecYfdu+oG+3S4SPs9EHHuxT8woxeAaSzM2bPSYNDimwcHH04WYMNgY9Qp4HbP10ZorDxed9/+nvOmvQYYvvewS3CThnHETNi3NJA74/uLavZlb1Lx/yltOyJiXt6JZBx0e+gmnbukXWtfAHO2XC5aTsREAEREAERkFg/QObAlIWkj67L1bQonAgF6b6IdaK3vFR6XYOJrLPcj/ei6cdIhJ3IKI2CQr2klhbkd32eUyOMHda8qg3vU3in4n01dqKl1PwjvignwIgYU8NOBJh/Bxtp2bxwU3tMpK6sGNkHG5PS7f2Z8fbbyqRccxLBRe8AhHv3VtWsR+tqebpxe+eJSCWiTUoxwieUsYzSU089bQf3HmaZTY62dTM+se3LZlnv80fZqNMPDQsZEXzEOJFQIpXBhlMFwfTH3yusWvcLLSK2um2d8rwdeUhzF4kvyrWZtmS7a2CGkcY9emAza1ar+NeWVN3xc3O6wBOlHX1yM+dEKuv255pke+TbVcZc8qxd/Up20/FNCs0WwoHCNfVWIwhm4a2L3e2oXhbfdJAlLJ5pCb+8a7WOvcyiG7S3UQOa2UH184/ce/sjC4QMkFC9PtiGsg7uXRxyLHNHhJ20fBwJwU6X/K4XpR30uGBuess2kubOigFkk9B4LtjYdvbs2e75HNwwdF/NCwQ3zTc378hxsLSoHWN3ndI8rJ4CwU1ArzmukRGdLy2G04heClt2n1v5cuXs+PY1XU8OxLtMBERABERABP4JAYn1f0KvDP327Z835Kqv84ZOmi2RqILeKaiVJY2SNFuihIjxiRMnulRiUoJZZodlfYhs0jWeZduI6NDRtrSus05ZwDX/XRS4gqScDuhY61+9orw88/JO2jsRNyJgLINF1BjuH374ofucUgPS5kl9JtsBZ0pZNHoGzFm9w76dt9WVDfizPrzziapQzqgF7dy4srWoE+PKCWguhRExR0SzRBXODsoGUlPT7JAOHazHyefYih0VXY+G5TO/sqS54y0itoZlpadYzSPPtayMNKu5cbqlpyS7OUrJBiIJ86/jzv9T504tMNFommmS9s4SeXSmZ1vS7afMWWoPPjLW0jcvd/XqHdo2t/vuvcelVhfF0jKy7YYPFweiiAM71rIzD89Zuq+oRtTv7s+XG+n1WNcmVeyaPo2K3UCxqMff19u/MW29Tfo7wTl7qOkeeWIT1yG8MCM1nfp+rjkZCqTAc2257xDXGKUTlApUiKlm27dttWrdhliVVkfZ6YfGhf2c4N6kXIFVG8j+wKmDswdnHPcxn5OuzhrblFNQYsS9Hq5Q986T1QEWLVoU6B3Cc4HzY/w8kynfIIOAecyzm1UA7rrrLreiS0kZ1+jdX+Ltm3k5jqMKEeVsZP+mhTo9MrJyGvDxnMCo47/v1Bb5OvBK6nyCj7N6a4o9/t2aQE19VEQ5O797fdcHpahG6QrXkGuK4SBnbpLZQ8YH67H7Dacl5Q08v5hHMhEQAREQgf2LgMT6/nU98z0bmp7R/CzYmtaKNmq1Q3Un97YlekPNLkKSF1ui7DRj6ty5s9uEFEzWX2aZP+pgvSW2ihJRLOnL8OuKRHty4hp3WKK5I/o3sfYN8l9SqCTGB9s333zTdXam0Rp84ex1REfM09WZ9HfEBTXaxx13XGBZxZIY4744Bk3o5q9Ltnd+jg+87AYfB2dSdFR5q1Ixwi3H1ffgmlYhbbsT6zQ7HHbmOTZ79S775rfltuDjB6x654FWqe1xlrF9vSX88l/XsCu6YQfbsWCi23VW2i5r12uYjb70VPfi71/PHtHvN9KKKfvgWpx88slO3BOxHzdu3O4l45rZfS9/bFM+fdtiWhxh5dJ2WPaGP63/CSe4VRKKspYmx2XFhi/+yBE1/2SFArJGKH3x+lRc0rOBHdum6OJhX1zzvbFPyijIQsAZceHR9a1T48phpY4j1hFARLSpV8cRQy8AItMIX0osiL7TI4Fslw8++tjWbthsQy+/xS45+cgC69T954VYp5kh+2AO4Mgk2k65C+VBNJ9DNCPgqTfHKcpqB2QlFcXJw4oc9GagyzuCnP4WiDuv0SBOVbJwcDCRhcISb506ddobl6BI+0DQ3vrJssBv+hxUw123goxo9c0fLTG65mN0xae0qLQZo5u3doc99PWqwNBwIA3v28g6NtrT8LGwcfNsJxuHjAeyI3DM4njhbynXk+/5O+EZ/82qPTR4pXcB11gmAiIgAiKwfxGQWN+/rmfIsyGCeeW7iwJLHvVsU91+WrzdpZCSpndlr0Z2VMuidect69hIwf5yd3ow3dppWJRfp/ayfq5lZfxE0ZbE73LrtC/ZlGJrtqbYjtQ9jcOCzyMuKsUWf/aoNWp/pGW0Ot41DMQ2T37OykfTQovMAAAgAElEQVREWo2jznP/XSEqyg4ZeJU1q1fdyu3cZB+Mvdkiq8RZo1NGu87Uha3FzfJwRLrIIKlZs6Y7Bs3ezjzzTCfWK1WuYtdfd71FtR9gsS272zGtq1mL9IU2duxjLrW5KI3s2Pfi+J320DerXHdwjAaF3LNFtc/mbLaPZuXUCcdElbcnzmgdVv+Eoh6nrG1P6Q4inbptzxDn8+fPd9FJrjdZLaTJ43zECYmzBiFEtDpc5wuZSDh36CnhGUIZRxsN4XD+HHXUUS5jifGwYgFlHYj5spotU9hceGHKOtdoEqOXxwOntbCa+ZRlIIBxxkxfktPAjWXfHh7aMmxnSWFj2Rff/7Rku705fX3gWcTfFEozWobZuJSsBxoDknFBtLwwI/qO0wmBz4oAMhEQAREQgf2PgMT6/ndN85zR4vhdbg1njAj6k2e1tie+W2OL4nMi7az/zWf5LQ+0vyHCSUEEhGguRuSDyLqs9BAg2s5yTfPWJrvO30s37cpV285IszPSbPP3z1i5iApWu8+1gcHHfzHGouu3s1odT7CNEx63oUNPszOGDXOClWWR+/XtY1E1G1ud/iOtdd1KdufJzfI9cVLehw0b5qJbRF379u3rtqXmF9GHWE9I2mWjRt5oDc96yqx8hI05pbk1q1XRpcjT3d8v1sIhTH3vmC9WBJa669Aw1m48volLHS6K0ZSLtcmx3u2q28XH/LNlCYty7NK8LSU948ePN9ao94yIN/05HnroISd8ENR85hkZLaSTU2cebsYQ+2Gf1Ihj/LElyk42DPumkSTRdG8JQbZlxY327du7uVZaS4j+ybUlG4JIueeEO6plNbsqn2ZxaxNSXSTe60swpFsdO7VLnX9y+H3+W8b6v9832/9mbwoci9Kdewc3N5aqLMxwBhE9J7siHHvggQdcKQfPIa+fTDi/0zYiIAIiIAJlh4DEetm5VsUe6bhZG+3TOTmpvY1qVLS7T2luPy9NtNd+WufEC1Za0wuLfdIF/BAheN37iwPdyK/v19i6NS09DYv2xTmX5X1S70oH8D/X7rAF65Nt5ZYU18yJubtjwSRLnPulVTnkRIuqXt92rZlrERvn2fBb77Fu7VvYXXeMdjXmpKPTV4Hu2Yi1CpVrWUTlWpaVssNiI9KtT6+ebhvqzz2jDp4oK53W+S0pp0RBibC+++67rn6d6OwLE/62Ca/eYzFNulnTjt3tyt6NjCZfrMlOjWnz5s2LjP/DWRvt8933bPVKFVyjOSKL4RqrP9z75Qq3OQ46upfjmJDlOFoQ0jRzpA6Y6CRlPHRQp1kbXdzpGO/1Q0A8vfDCC25texw04TZlo5yF6Pz/s3cd0FVUW3SnJ6SThJKEJCT03pHepIOiKNWOBQsqCkoXqQoKiAV7F+QrCkjvIL1J74RUQjrpPfy178s8Qkh5CemcsxYLSKbcu2fevDn37LO3JtDJaj0rp6Qtk23Be4mLAkzgSWNmuwUr+6Tp56biXhmuHZPZr/dcV8wuBhPYmQ95waPqnSKK/MxTPZ7sEG07fgZohVneg0y2Xw6EYufFaPDfDLZYvdbTvUD2Fp9BZFnwfiCjg/3ovEfo+pHzOUInDLZv8D7lvVzSwQVLPgu5wMR2Cy4uUQuBrgNa2wbvb7bFsZWEQT0R/l5jJJX0GOX4goAgIAhURgQkWa+MVzXHnCatuqqv0rXx1IlMsXo34Y+remo8lZQn9feE6X1gN3MqKB4LNul6C9kTvOyJ+uWaWnkf3KIGT5FU+eTUTAREJYMOB5dCYhF9djvCTm5FWkoSGjbQqW+zD5iVJvYds9d/7969SgeASXdUdDQc2wyDiWszwMgYxnHBiNrzNSa8/ZaqempBUTBWQFnpZP8xLbiYhPO4rIrSKi3plgXeXnkJCUGnEX9+B27FBMHKwkz1HnMfJmVFqXjFJFEA8bKuVQXA84XsN/90RxAO+caqqXCBbspAT9DPXgKgBgcFMrngwqokEwr2eD/wwAMqEWeiQT2CLVu2qGSJjhZUVSdtvTC95LzfqPPBqjz74ik2x3uTf7NqzuScYyD9nQtDXAwgG4PK8IYuCFTE60lGE633tHi4hTModJo9uKBKt47AKB0zpImbNd7p52mQenx5wITjJ4X/qF+cGg7bzfo3ccKo9vmLRTJZ5/34+uuvq4VDLhRR14D3Havn2YMLQfv27VMLPGzXKOngc5TskmnTpikhRt6z/Cxx0ZLPOC5GUR+BwrKdOnVSw2FSz2eu9NKX9NWR4wsCgkBlRkCS9cp8dQGlKk3aoSYyNbi5M4a31X2xbz0XrfrrGBRZoyVRvepWlRwRYPHWQGUZpr0EcpFC4v5AgD7tVOMeMGYqjsTqlJONUuIQsX0J+nRpd4cFHEW5Fi1apF6Gvb29cwVo5ZEw/HNSV/1jBXzaQC/UsDe8Ap4f6ku3B+HwNV3C7eVsqej1tIUqKGglRRq9ZpNFRernO7uKjVRBwMnvSwUBFps/2OiPc1ltSOxZZy86tUO0OO4fh8XbAlXrCxeQafN2LxaGpTKxHCeJTkhXc/AN19mD8qP7xAM10LuRY56fY1bJ3d3dlXaBFmTn7N+/H59//rle7Z1OGEzou3Tpoqruhgbx5EJnaGwq6larAkdrwxbwuHBJe0z2xed2PtqMUhCPiTttLLMzlAwdm2wnCAgCgoAgkDsCkqxX8jvj4o1E9WKk2WKRiveAt05MjhQ99gRqfa30tv7ocR8YV+LqOu2sXv71op6e+EgrFwxtZVgf5NatWxW1OSwsTFUyWEFg1ZX0aL7I8OfZg9U5ifKFAKtBdCsYPmIkTpq1RVB0MtLjIxCxdQmeHTUUo0eP1g+YVVAfHx8l4JRbsO923gZ/BEQmq1+z+jexr0exsTRoO7dkW5C6V5miczGNDJiCgsyRRVsCQRYCg4tRHJuEIFBeELgRk4JJq3z19+igZs4Y0U63iMz7/e3/XdEvNlHln5+rihjhcWmYt8EP/JvBBQn6xHNOuQXbLajqz1YdhUVGhkp+aedG0TnS4xmkmlM/gXaepM0bGvyuJ6shNjkDtRwtMGuIYQuAdDIYN26c0l8gaylnUHCTCw1s+aisLRyGYizbCQKCgCBQ3AhIsl7ciJaz4+2+eBPf7r2uF+diBYOCN1qsPxWJ34+E6n9Pq5m2XpVXGZ6CZVy8YHBN4o0HC+5X13qXN2zYoMTG2ENI+iwrIKT78UPElxT2nmYPqoVLlD8E+NLLa9m+7+M4dgNIuHZEWby9OWUOBravqwZMmjRpp+wvbtmyZa6ToHDjh5v89artL3d3Q6c69sU2Yfblz1l/+0WfivDPd3EtkAr8A/3Hz0ercVSzNcPCx+sU2wJCsU1ODnRfI8CEnNaZxwN0DCeKP85/1AfONmaKOr5kW2DWM9oIL3StiS51C++GUF4AJouLlHjN3YFznNDXQ7Wn5Az2obP1pmvXrqotg/+nTeSYMWOUJR+DGhxswWFrBhNoQ4Psuo+3BOBCNgvXR1u5YEhLlwKfKbQZ5OJ03759VWsR2zq4kNC7d29lIcqfsX+ebT9sIyF9n9+LHCO1GTQRRUPHKtsJAoKAICAI3EZAkvVKfjf8dvAGNp6JUrO0NDPBN0/Vv4MOGx6Xqioc7LFjtPGyVSv/pMVXxlj9X4QSLmJQXfujx+uoF8T8gi8i7GmlUjS9mHOqNGvJulTSK8YdwxfJH3/8ERs2bEQKPYxrNYddi4dRx8tdCbGZGWUqSicZE+zBzOtF87dDodh4WueHbmNpgs9H1SvWzw0pq+w916jwXGSbOtAT9lZ5U1dZTSdzRLOxY8sLW18kBIHyhgA1FXh/M/htM7J9dfRrUhXLdl3Hgas6ATpqivAZbZfPPV/e5pVzPOS38DP8xc5gPaOrhp05pgz0QtUcNHQuDO/atUvpY5DqrukpcFFY077gQiMr8Hw2NWjQwKDp81my8mgY1mW17Gg7sXWHz7zsC/i5HVBL1mkrR1E5Bh0VqLnAViF+JzJZJxupe/fuaqwU8yQrgL/n96aEICAICAKCQNEQkGS9aLhVmL3mrvdXCtqMTnUc8HL3u+2bfj0Yik1ndEkHaXozH6qd66p/hZl0HgMlK/iTbbf71Ws7W6k+4ILagPlCcuDAAeV/m1toybpmt0NBnZo1a1ZqkaiKfi9o4995IRrf7dXpNpibGOG1Xu5o5VGwMwCrVBP+dwUUgmPkJpJVHBhR1X3uej997y4rcvlR2vdcvomvd19Xp65ibqJs6dxyqeAVx9jkGILAvSDA1qxpf/siOMtekIrwdOaYscZX79RBqzZatlX0SM+4pRhsm7IWzrk48YCPPV7s6qrcGko6aH358eYARX/PGT0bOuK5TjXzHcLFixfx2muvYcWKFfq+ebZ9DR8+HLSbc3Z2Vsk6nQzYR68FmWiDBg3C008/XdJTlOMLAoKAIFBpEZBkvdJeWt3EXvz5olJ+Z7Bi3j6rXz37tPki8ebKy0qMjtHUzQbv9q+YPYJ5XU76+/568AYO+sbqqxvPdKyJBxs5FngHUMiHitBMwCn0w4orVcNJC2RoyTqpgQwqObMSQnsoifKNAOm401ZTdVrXd+7jYqWsDQuKPRdv4ut/dUmxlZmxqpKVhK0UK2LT11yDX4ROpKp9bTvl5pBbUDmedm2XQnXb1qlmhXf7e6rxSQgC5RGBS6GJmL1OtxjFYIVX01Che8HSUXUNciihrdhPP/2k2lsYbF3h89nJyemOabPSe/r0acydOzfX3uuSxIjfs6T3nwjUfU9wkZitLWM6F9zaci/j4jNu6t++ekcYilQ2qGGFc1l0eP6f3/e0l8srgoKClKAdK+ekwjNogUgrQybrNWrUULotpL1zG0ZMTIzSB+H34IMPPngvU5B9BQFBQBC4rxGQZL0SX37f8GRVpWCwarh4RN08KbQrDodiw6lIZL0zYdogLzSoUbCYVXmHj32/B3xjsfVclPLm1sLawgQfD6sDGwuTAqfAlz563tLLll63pFHTl5niY6ym02+WfXqOjo6ql+/QoUPKq5kvNbTikSjfCBz1j8PnO4L0Ioyv9HBDR5+8e89TM27ho80BejVrKrVPGeClKLslEVvORuGXgzf01fWPhuXeusEkh0yakq72l8Qc5Zj3JwKsrlPwjEl7zujbuCqe7FCjQGAobjZ16lQ4ODgocTNSsCnIxn5qLrAy+IymRzidHWipN3v2bKVsXtrBz+bHW24rxLOqzjn2bFDwonFRxspEfcXhMD1zju1tZAF1rmuvnhXadyKfYRSizOv7kC+K/K7z8/NT+ixckKa4HdXf33vvPdjY2Ci6Oy0yn3rqKfXzjRs3giryFKWrXj1/y7qizE32EQQEAUHgfkFAkvVKfKVXHQ/D38d1tlIUs2HF0MI094TiWkSSsnvSVOO7ZYlZFUQRL6/wsVKz90oMfj8citikdP0iBMer9UcOaHpn1SWvuTBZp5hc9ko5lXjpOfvdd9/pXwi1/ektSy9aUgepHi9RvhFISMlQCYNflqo7LaLoS04aeW6RMyl+pKUzhrYuOZ9jWi1xfGSHMCgKxT85g32+X+wK1lcpKSxXs5hs5Mr3FZTRVWQEKIZIUcTswSSWvuoNC3A/YI83E3DaLH7//fd6inZOPGgtxspvhw4dsHbtWqVJURbJOsfF5wfZPKlZOjHmpsaY1N8D9aoX/+K4X0SyaqPRrFvZEjN9kBe4WP3XsXD8/V+4gooSNS92dVNJfF7BRRGKc5Jdxh51Lkazim5paal2IbuBv2eSzutCgTwuVmsLJhX5HpWxCwKCgCBQlghIsl6W6JfguZmsTlvtC/+sBKSVpy3e6JW3cFxOMStSEOc96q28oytSUCjvZGA8WI1kv2/2YFWhtact+jSuivrVqxTYq67tyyo5qZPLli1TP2KVhkn6X3/9hZ9//vmuF0RWbkgPvH79uhLgkSj/COyia0IWrZ2JAltG+JnJLXZciMYPe0PUAhBftD8c6gMX2/xFCu8FgdT0W0p1njaMjLrVrPBOLvT2j7YE4kSWunb9GlXUS7mEIFDeEYhLTseUv3wRndWGxfGypWTG4NoF9nOzJYl90s2aNcuXxcTn8KlTp9Rz+dlnny3TZJ3z43cUFeJp/8ig1zz1KDyqGm7DVtB1ZRV/waYA/TsAFx8n9KmFelmMOYpQzl53DQFRKepQTtZmys/esYJ95xeEg/xeEBAEBIGKjoAk6xX9CuYxfvafv/PnFdBXnDGwmRNGtsufisaXptdXXEFahm6f7vV1VlEVJehl+8XOIPhGJOv70rWxezpZ4qVubnBzMFeK3VSqZRUgMDAQVapUwXPPPado7oxLly7hm2++UZVx+qlT3ZaVdL4UkmbJJJze21TFJZ2SFR2q8rJPnbFjxw6l1Et7naFDh1YU+O7rcbLfe+rft3vXvV104oO5BRMLVrsZ+fWQFyeguy5G49t/ddVH9qBTBDK7cBwTnTdWXEKWtToquwVjcWIrxyp7BP69fBNfZQkjcjRTB3oVWFXndmw7ojUYhczYQ33+/HnVjjRq1Ch9b/XVq1eVxdnMmTNRv379cpGsc3Fcs03V0Pei4OlDXjAughMLX+RIS6fNGxcwGjVqDLs2w3Dupi75jzu7BUlX98HGNANNmjRR9nBsG6C+xfwNtxl1HbztwTagisqoK/s7WUYgCAgCgkDxIyDJevFjWi6OyCoc/cQ1Wvsr3d3Q0QAP6G/+vQ56szMoPDN/qDfcsvmyl4vJZRsEX3rIHmC1c/elm3cl6azQdKvviM517JXSPYOWM7/++iv69++v+s7Zg25ubq5E49jrOGHCBOVzS9Gcw4cP49ixYyoZp8gOKX+k+1HAiC887NUj7Y8quaS/s6rOY/Xq1UstAEhUHAToh/xZtt713HzT+bmiIBbD1NgIb/auhRa1bEp8kvRofjub+nxOlew/j4Zj9QkdpZVVuhmDvQq0JCzxQcsJBAEDEeD31OKtgTgfkojWnjZ4rWfuIoo5D8dnN5N1aol069ZNJepkQbH9aNasWWjTpo0SQCMNfvr06erv8lBZ5zzYT/7bwVBsOx8NLhYyaJ1Khfi8WnByg5NCbpwrk/SHH35YLT7vPHYJ52/VgZG1E+JOb4BNoj/6d2uvvp+Y0JOaTpE9S2tbZSnHZx+D9Pi3WX0vAUq+gbeCbCYICAKCgCCQAwFJ1ivpLcHElbReTWWXVF1DLJzOXk/Awk0BoF8zg763ox+oofq8y2P8tP8GWHXUFiW0MbI3f3T76qoHj1RlLfz9/ZVn+tixY3OterPXjsm4hYWF6su7cuWKqpCzN48vQqTA8+dMyE1MdD3N/Bn3ycjQURr5c/4+px97ecRPxnQbAbomzFufd+86PxF8sdU8oKvbmSvfcybHpRHZLRb5Mr/sCZ2vO/tR3197Ta/2TGs3Umq5mCAhCFQUBKiWzu8dtqHwvjYktGSdrKeOHTuqXfgMHzZsmFImp20Y+9MpCGpmZqYUystLss6xpqRlYtHWQPB7l8GK9tBW1TCkpbMh01fbkPXFBWgKvHl4eCDnwp6ZUQY+GFoH1R2s1HcVPdq3bdumtvf09ERobCom/nFVv2DA5wfF5iQEAUFAEBAEygcCkqyXj+tQ7KNYcSgU60/rvNOp8Pr5aN2LfUHBlyUK0lzOsn+qZmeOOUNqF2qlv6Bz3Ovv2Ze+59JN/HMyElEJtxXeeVz22HfwsceDDR3BZCpn8CXlww8/VDR30tgLin379oF2P1QbZuVdonIjwEWub/boLNmYNLDCR50DRnRCuvps3IhNVf/vVMdetVYY8LEqFtCowcCFNN7/jFd7uKl73Tc8CR9sDNBbND7XuWaJqUsXy0TkIIJAMSHAFxj6ezdt2lRR3RlcOKX/NwXQuGDKKjsr7gwm8hEREYoCzuSeSX5ZB5PlJduC9PaRXGTr39QJPRs4wMX27u+w7ONlNX3SpElqfvye4qL1T/tDQA0OBo81sn11UFmfwe35/cfWgMWLF6NqVd3P156MwJ9Hw/RtNGM610SPElKoL2u85fyCgCAgCFQ0BCRZr2hXzMDxztvgr7eW6uhjh1d6GEYr5OFDYlLw7p+++pX2Ee2qY1Azw5TTcw5PE2Ljin7Dhg0VxZwUPFqhsWf86NGjSEhIwCOPPKIq3lSc/fHHH3HgwAFF2WOCzH0Y4eHhWPLpFzh+9BAyTKqgSp0usGncW3/KVh62eLZzTZWw57Us8e2332LlypXKXmb16tXKI71du3aqeu7m5qaOdePGDUUVZD8krWjoEUtVW1oCSVRuBMhEoSex1pNe29kKs4foetfPBCdgwSZ//QstBdwo5FZaQTEqVtBDYnSLBaTfj+9dC5vORIHWi9rLORfmSGeVEAQqOwJMvmkNxu+LpUuXqkqx5tJBqzHS4NmepEVsbCxefvllvPnmm0qtnAyo8hD8zp2z7rbtIsdEbQqy2ujFnteCYGRkpJoL58nvx2PHj+u+G+t1h3W9LvCpYYcpAzyxbfMG9b127tw5ZafGFi6K8ulxSUoH3xmConVic6XNGioP10DGIAgIAoJAeUVAkvXyemXuYVxksL/620W91ROrgw942xXqiIu2BOJ4lrI0e71Jo3eyMZzuy+oFq9FWVlYYMmSI8mUlBb1Lly6KqrdkyRLlTc6KSEhIiOr7bt26tRJ8Y8Wbom58kaKYG0XarkUk46WnhsHcvTnMHFyREu6LJL+jcGrzKDr0HoI+jRzR1L3g3mFW1EmJZOWF5+YHgMm7ra2t6m1kcJwcDxcYzpw5o+jtr732mhLmkaj8COTsXR/b3U1pHny6PQiHrsUqAGjvNnuId6kLMS0/FIoNWYwZ0u+nDfLEkq2BekXnrnUd8GK3iiMKWfnvJplhSSNw7do19X1CvRG2L/EPF1hHjBihqO/Zg8k6tUQmTpxYZtZtueHBFpvDvrHKwk5TiOd2TNIb1rRGvyZOID2dbJ/swWSdzAI7Ozu07dwLO/wyERsejLgzG+He9UnMf+1x1f7GhWkm61wMp1d6q1atFA7W1tb6w2VnFZGOT12M3CwiS/p6yvEFAUFAEBAE7kRAkvVKeEfQW5W2bQzS4D4bXU9R4QsTR/3isHRHEDKzeteHt62Gwc0N76P76aefVIWciTAV1XMGqx2sVPMPk2IK5OzatUsl7FRS16rYpPWtOhaGzWejFL3RyNhU19h3KxPBy8ehTbt2+PCDD5QYniHBZP3PP//Epk2b9D3lFCTiCw9V3HMb58iRI5XYHP18JSo/Ajl71+kkQIXkSauu6jUgnutUEz0b6qi1pRlRCXRsuKQ/Jds9KFDF4GeAwnJ1qlmV5pDkXIJAmSPA7xNNM4TfHVwczk0zRNMXYRJfHplSbOuiLkZutqPNa9lgbDc3VDG/zfDSkvUBAwcjvFonHMlaTIzY/imaeTlhwfw5d1wbMhH+/fdfkHVA+rzmgMKNyCoic+h0sK5/3tTECPMf9UZN++KzkyvzG0UGIAgIAoJABURAkvUKeNEKGvKqY+H4+z+dMrSrg4Wi8VJwrTDBhOW9tX4IuamjxRU2Ind+Dit7F3R9dAxog+VZ1RIeVS3hYJ07RZ22Ort371aUPgq58fyHr8Vh89lIBGb5wGpjoB9s97o2WDpxlKLJk9J38OBBVTVgNZ5UyLZt2+qHzBe0Q4cOqYoCX+BIhadnep06ddQ2VHufNm2aqqbnFlw8OHv2LLgAIXF/IEBNhK+z9a4zAaZSNcPeyhRTBnoa5JJAZggXg/hSzXuTFS1vb+87QOS9yaog7acMiY+3BOK/LNaLWrfSaUGqzzoF7zg+Q4KsEVpdsd2EPa8dOnRQvbxakPFCzQa2rzRu3NiQQ8o2goAgcI8IUDeGVfYt56JwJSzpjqPZWpqidyNHZatKZg3V7WkjGpdpCdN2z+v1LKK2LUaX5t6YPHnyXaNhe9fgwYPx5JNPKis7upyo54erKzwatVUuMnHJOrFU7ypxaGIWiDat735u3eM0ZXdBQBAQBAQBAxGQZN1AoCrSZlPYcxup84Fu6WGDNx6sVSRl6BMBcfhoS2CRpn5j9XTY1OuG5NCLSA29BBMLG9g36Y2GHfqjW3175U/NFw8tWL0mTY/09MNHjyEowB+wcoBt8yGw8mih365bPQdQQOv48WN4Z+JEPProo0rZlnR7UuxJrd+zZw82b96s34fqt+xjZCWFysC0rGGP/Ouvv66SKFLc2a9OGjwr7sHBweB4aIHDRIsLCKRV5vbiUyRwZKdyj4DqXV99+3OUfcDsU588wLPAzxQXh6i3wHuTi0fsKWW7BV+uGWSKULeBAliseO3cudMgXBTrZXugvnde26kDtSm6uxtEzdcYJkzQmaifOHFC3fNapY1J/OzZs1WLCvUdqKAtIQgIAqWHAO3cdl6IxvJDYfokXDs7mXIvdHVV4pdLPlmKfzZshlOvcTCv6oFU/8OI3P8L5syZo1q9vvjiC/Tu3VvZjZKB8Mknn2DLli3qWcQXQNqUkmlAfZZVq/7Cd3spUBeNlBsXEPnvt7iVmqTE+/hdKyEICAKCgCBQ+ghIsl76mJfoGWOS0pUNCyvTjIHNnDCyXfUin3PZrmAc9I29y7+8oAMyWTe1dYaVZxuYVHFAWlQAYk+th0P70bD26aASHfeqFvC0u4XgvStw5PAhJCbEw9qrFSzdWwCm5kiN8EPC5X9Rrf+7aNvQE32bOKFRTWskJiYo5Vva9lDNlhV1Vr9dXFzuGBYr6vPnz1dJEqsGfEH5/vvv1UvJP//8oxIkvryw0knRIXr1strIBIoVUVIpuU29evWUwBx77SXuHwRy9q5rM+dLMheN8ovk5GTF+HB3d8f48eNVwp4z5s2bp8SeqIVA1oahyXp4XCpmr/O/ywnh7T4eanGuoDh+/LjynOYLOJPznHTgU6dOKcVoqmVzIYxVOPa3SggCgkDpI0DRN7a67L9yE4mpOicIBlk1zW4tw8oAACAASURBVN1tcDMqAsfWfY/UKH8YmZjBydYS/fr0VgvfTMJ/+eUX9WyhEjyDzyJ+t7Eqz4Tex8fnjklFJ6bjraWrEXzob1i4NkLStSN48bknMeyxoaU/eTmjICAICAKCgFpYpaaXUUBAwK1atWoJJBUcgcuhiZi/0R+p6Tpu7Mvd3ZTFVFGDFUau8Bc2Ro8aic6DRuOmYzNcCNH1wN1YM0Ot/FftPEb3pgEg7tw2xP73N+yaDUDsqY1w6vkKLGs20p8udN0cdOvcAVPfHqevGPIFw9fXV9mvPfbYYyqxYEKdM5isszLOZIjq7uw5Z7LO+5z9jZpnOqnx2RMWJuj8nfZ7/k480wt7B1T87XP2rnNG7Bdd9kT9Am0QSW3nfUl7JLZl5BZHjhxRisxMjlltNzRZ57EWbg7AycB4/WHtrEyVPaMhyg1UzeZDf+HChbmOi9V0skpY+SfrhBZYkqxX/PtZZlBxEeA38I2YFCzdTou3XFrT+B19KxONXK0xoa8HzExN9N9Z/B7TvtOIAL/LyJYhu4zfn7nF5kPn8NPhm7iVmYnwbUvQo9/DmPrqkxUXQBm5ICAICAIVGIF8k3V6cTLZYbBq2alTJ7BixMok+57YgzlgwIAKPP3KN/R/L+t8orN04fDBUB+4O5a+QAyribxnpkyZgrjkdFwKicPkcc+huncTuHR6CuExSYi9sAsJl/bAod1wmNpWQ+g/78O+9VDY1O8B9qV3q++A3xe8iSEPDcSoUaPUxWKiwaSGCbuNjY2istO65+LFi+qeZKWdljyaf6x2hdeuXXtHsl75rrzMqCQQ4Ofpq90633XGgKZOGNW+YKYKK+Vbt25VdoRkdvC5SXYHq9U5q+xM2gubrJ+9noD5G/z143q8jQsebnEnsyQvPPiZYa8q+9DZ8sEqW4MGDdC8efM7duG4JVkvibtKjikIFA0BCq7uvxKDreej4B+RjOzL6LRbm9TfEy62+bu28HM9evRoxaxh5Z3/pyo87d809hgXKukIc/ZqkErW3Vv2wZzxTxfpXYLsof/++0+1uXHhm88eancwuCBIpg8V/Rlkt/F35cVSr2hXSfYSBAQBQaB4EcgzWWflkr29FOPSgiuyrGZShIgrsosWLYKlpSVeffXV4h2VHK3ICPx+OBTrTkWq/S3MjPHd0w2KfKx72ZFU8hUrVqgEWats835hUtK3bz/88tty/PD9t6jZbQyM3VqqU4Wum6uq571enIdXe7jj1x+/wV9//aX6z3nvsYeWX+zsQa9evboSpKMwHX/Hnjza15C2yyoCz83qoBaSrN/L1by/931vzTVcDU+Clbkxpg70UrZtBQX7QmmXxH5wainwQUsVZi54UswwexQlWef+M9deUwJU7F9976HaqGlvmGf0008/rSrrZKOwp/Xy5ctqUZZ6DtnVoSVZL+gqy+8FgbJBgEn7Pycj8NdxnZAs28rG9XJXPewFBcVSuQjH700+j2rWrKkKMNHR0Vi+fLl6ZjEoqDnrf8dVsm7ToCf6DxqClwppC0kLV7YDsWWNdqxctKQ1KvvoGXxPoJUqFzL5jIyJiVHvk6z6SwgCgoAgIAjoEMgzWWcFs3PnzvoVUG5Mj1JafjDhYrLEXmFSPfnymbOSKQCXDQKstrHqxqDgFJPesghSaZmwsOLNVXJ63/bo0UOt6PP/Y8aMUVR22rqlZtxCSlom0lJT4GhrpXrpuAhEARxN9OrcuXPqS5w/Z1LOYA8eXwKYiGt+sXzpYD87K++sYmohyXpZ3AWV45zs4TzkG4sa9uZo5m5tkE0g731Wk0iD115+uejEBSv2kGa3Myxqsh4Rn4ajfrFwd7REI9cqBo2LV4TJeq9evRQVlsHPG0UUnZyclIWi5k0tyXrluH9lFpUXAfazUwi2poMFWtSyKbA9h0gwWafwJT/rmmsKq960LyVTks8HLb7feg4rls6AdYOesG/YA+N7u6NFrYIXBLT9qRlD9g7fG/l8yR4XLlxQiTwXDjSGJhfiqS1D21fte77yXj2ZmSAgCAgChiGQZ7LOhzkTIf5h8IFK2vEPP/ygknPtwTt27FiVHHFlVKLsERj760XEZ9mu0Bu6o0/R+9XLfjb5j4CLRSNGjLij1/fSpUvgPckqIXttJVkv71exco5v5cqVSuWdyTorVwwuOPHllL3irGhrUdRkvajITZw4UT2/6bOsBQXnSFelUKO28CXJelERlv0EgfKLAKvXQ4YMAQUu6QbB4M/4bKJNI9/9tPALDMG4N96AiU932NTvrmjw0wd5wdrCpMAJ0pll2LBhaoGS7LqcwVYhLmDyGcniD4Pf32yh4/c3VeolBAFBQBAQBPKprLOfiQ9NKmVfuXIFn3/+ufK/plAXk3XNj5f9j3zpMzRZZ4+StgAgF6B4EQiJy8QH2zRaHDC9jzMcrAr+Ui3eUZTe0SicQxX3bt26qbYM9t4yQSKtji0cdevW1Q+Gq/XfffedenGgTZuEIFCSCJBRwsoV708ylMgC4X1J5gdbQ8gQ0YK2aWSC/PnnnyU5JP2x2SJCSv57772nXpLps8wWkxYtWuCll17Siy3S1pCaE2TEcFFMQhAQBCoHAlyw4yIi2WpkvfEZxKSZGhts29GCC3YzZryHVM9uKlk3MTbCs+0d0LRGwS03hw8fVi1rPCarQmTw2Nvbq8SdTExS4dmCw6q7VkWnCwufS48//vgdLTmVA3WZhSAgCAgCOgSYr/B5aGjkWVknLZJ/vLy81LFYWafX7q+//npHZZ1JPasy2Wmd+Z08ISFB0aIkih+B3f6Z4B+GkxXwQitTmFfeXF3Nkz3tTMQpZmdiYqJEbLio1L9/f6XmTn91+l2zhYP9cxTQIQ2f93JOWl7xXxE54v2MAPU9jh49quzbeP+xX5PJsFZlYvWd/Zt8iWXbiGahpPmwlxR2fCHmolVaWpp6YefzmPoOfI6TPUWxJ36uuLDKRJ7tKHy5ZhUu+4t8SY1PjisICAIliwCp8CzA8HPPF0Y+A9q3b6++FxlcbFyzZo2yNuXzwsjKAbCwVQl7u7Zt8EiDgl8s9uzZg99++00tBlA0jn9Tc4bPGCbkH3/8sRKFffvtt9XPGFwc+OijjzBw4ECprJfsLSBHFwQEgTJEgELDhXFgyzNZX7ZsmTrQoEGDFM2YlRiuxpImSREivrixUsSHPBN5Poglyg4BqsJSCMs3PEkNgn7LbzxYSwnPVObgDcyEiIJZFJZjIsQKIYPJ+vbt21UilD2oSEvvaOmJq8x3RtnPjQuTBw4cUPcfH8y8NynqptkEcpGJrRw548knS94iiQk5e+o5Ri50tWvXTq87wmf6rl271Ocpe9BmLqdifNmjLCMQBASBwiLAJPzMmTM4f/68SsjJoGRCrTlVUE9m3759+sMG30zBgauxsKjZEHY1amPpyLqoUkAlgDoxpLqzYq+pzNOmcvLkyYqxw2cMHYf4e63CxGcPi0R8Bj700EOFnZZsLwgIAoJApUQgz2SdVUj2NHGlkxR3Cskx+OLJn7MfiRYcOZWNKyVKFWBScckZmPDHFSSkZKjRGmoxVQGmJkMUBAQBQUAQEAQEgTJCICAqGbP+8UNymm4B74WuruhWzyHf0VCLg24tTMa5SMngojrbKyluSVbR/v37sWTJkrt61rmfJn5XRlOW0woCgoAgUG4QyNdnvdyMUgZSIAKXw5KU73Jquu7LdGx3N3SuY3g/RIEnkA0EAUFAEBAEBAFB4L5DID4lA/PW+4NJO6OZuw3e7lMrX/V5ahM98cQTSsxOo9ezLe37779X+jFhYWFK74i6R1SD58soW4cOHTqkfp9d1+O+A1wmLAhUAgRoB7lq1ao7ZsI2VH7enZ2d1c/ZHkj2Nlk1bGXlwl6bNm2ErZ3j+kuyXgk+EJzCvisx+Gp3MDLJhwcwf6gPajlKa0IlubwyDUFAEBAEBAFBoMwQ+Obf69h98aY6v5O1GaYO9EQ1u/yF5tizzuRcc8Rggv7MM89g1KhR6jgU1tyxYwdq166t2JoU4mQ/u1TVy+wyy4kFgWJDgNoXFLGsU6eOvsWGi3AU3mVrDFtV2fJC3Z5+/fopO2e2tdLambbNErcRkGS9ktwNvx8Ow7pTEWo2tFX5fHS9St+vXkkunUxDEBAEBAFBQBAo1whcCEnAnPX+aoxUhX/jQXe08sjfc53JN5Xm2ZtO9WM6tNC2kv9m8AX04MGDqr2SL/GNGzdW22i6HuUaEBmcICAI5IsAk3UKSFJMkm3TOYOaPnSiYZu1ZmdLgUm2yNA1R0KS9Up3D3yw0R9nghPUvNrVtsXrvWpVujnKhAQBQUAQEAQEAUGgbBB48/fLiIhPUyfvWs8BL3Z1LZuByFkFAUGg1BCgFtaXu68jLjkdr/dyR1VrM4POrSXrTMaZrBsZGSmquxbUrKDFLdk0DzzwgKq08/9crJsxY4ZB57hfNpLKeiW40pm3buHV3y6rDxJD+tUrwUWVKQgCgoAgIAgIAuUIgVXHwvH3f+FqRLaWJlg8vC4szYzL0QhlKIKAIFCcCFAH67MdwTgeEKcOW93OHJP6e8LFtuCEXaPB01mMzBlHR0dlydijRw/Vk0572M8++0xR33v16qUEzVlVf+uttxTDRuI2ApKsV4K7gaIvU/7yVTMhPY22KvZWOpqZhCAgCAgCgoAgIAgIAveKgF9kMmat9UNqhk7I9tUe7ujgY3evh5X9BQFBoBwicOsW8MvBG9hyNuqO0fVq6IhnOtWEIcbQZ8+eVe0tTDbpDEHLxunTp6NLly7qmPHx8Uq7glayrLqPGDECo0ePvqMCXw6hKfUhSbJe6pAX/wnXnIjAH0fD1IFr2ptj9hBvWe0ufpjliIKAICAICAKCwH2LQGxSOuZt8EdQdIrCoKWHDd58MH9V+PsWLJm4IFCBEaBY9Zazkfj1YOhdszA1NlLJevf6+ds35tyRlfQXXngB3t7eivp++fJlLFy4UFHkhw0bhvPnz+P3339XVfXJkydXYPSKf+iSrBc/pqV+xJlr/XAlLFGdt0XWlyc/TBKCgCAgCAgCgoAgIAgUFwJf7b6Ofy/rVOFdbMwwdZAXnG0KpsQW1/nlOIKAIFDyCFyLSMKcdf5IybKDNjMxgqmJEZJSdayaKubGmDrQC55OloUazIsvvggnJyfMnz8fFJM7fPiwsmq0tdWJVZ4+fVrZOf7www/w8vIq1LEr88aSrFfwq8s+9Ql/XAUFIBj9mzphVPvqBtFTKvjUZfiCgCAgCAgCgoAgUIoInA6Ox4cbA9QZ+fI+oY8HmrhZl+II5FSCgCBQkghcDU/Coi2BiEnS6WDRYWpcT3f1/2W7gvWnbuZugwl9asE4j+Lgvn374O7uDk9PT2RmZuLkyZOYNm0ann76aVVJX7RoESgy99VXX6kEnkF3iJkzZ4K2j9rPSnKuFeXYkqxXlCuVxzivhCUpWhpFIBgvdXNFl7qFo6ZUcAhk+IKAICAICAKCgCBQSgi8/OtFxCXrCgR9GlfFUx1qlNKZ5TSCgCBQkggkpmbgg40B8A1PUqehDtYznWqgR31H9f8f9t3AjvNRuJU1iIHNnDGibTUY5ULmZTK+ZcsWuLm5KYV3Pz8/1K5dW1m1UWyO/ewTJkyAs7Mz2rRpg6ioKNDObfDgwRg3blxJTrPCHVuS9Qp3ye4c8P6rMfhyVzDYX8KY96gPPKpaVPBZyfAFAUFAEBAEBAFBoDwisPxQKDacjlRDo5gtVeHNTaX1rjxeKxmTIGAoAklpmapy/p9/nD4Z79ekKoa1rQZzE53rQ2JqJhZs8gcLhQxzU2O88aA7mrvb3HWa6OhoUBE+NDRU2bK5urqiWbNmShlei4CAALVNXFwczM3NVWLfsGHDO7YxdPyVeTtJ1iv41f39cBjWnYpQs7AwNcLXTzVQK2ESgoAgIAgIAoKAICAIFDcCfFGfu94PaRm6KgFF5tp46XpOJQQBQaDiIUALaC7CbTpzW/m9bW1bvNGr1l2TOR+SiA82+iMjq0ro6mCBuY94g33tEiWDgCTrJYNrqR11waYAnAqKV+fjlyW/NCUEAUFAEBAEBAFBQBAoCQTYuzp3vT+u39SpwvPd4/VetSB1gpJAW44pCJQ8AjsuRKtkPTlN11Lr6mCOiX3z9lPfei5KKcVrCXu72naqDdfCVFeBlyheBCRZL148S/VoXNN+7bdLehGIsd1c0Vn61Uv1GsjJBAFBQBAQBASB+wkBvnt8sTMIB67GqmlXtzPHtEFecKxiej/BIHMVBCoFAmeCE1SlXAu2tswZ4g1H67w/z2TVfLo9CMcD4tRuZPQ+34WaWfaVApPyNglJ1svbFSnEeAKjkzF5la/ag6qsHz9eB05ioVIIBGVTQUAQEAQEAUFAECgsAkf94rBkW6DazdzECBP7eaJhzSqFPYxsLwgIAmWIQFhcKhZuCkBITKr+s/xqT3e09iy4reX6zVTVDqOpxjtam2Fyfw+QFi9RvAhIsl68eJbq0daeiMD/joapc9awN8fsId6wMsufgrJ37168//77d41z69atd/1s+/btSrWRghD0Q5QQBAQBQUAQEAQEAUGA9FeqwlNwikHb2NHtqwswgoAgUEEQoOXzjDXXEBqrS9RZHX+8jQsGNXO+awaJiYkYP348rl69CqNs0u9j3pyOzWEuev0KNwcLjOtkizdeexnx8fHYvHlzBUGjfA9TkvXyfX3yHd3MtX64EpaotmleywbjH6ylKuz5xa5duzBnzpy7EvZOnTrdsVtISIiyTqCCY40aNfD5559XYKRk6IKAICAICAKCgCBQnAj8fOAGtpzVCVKRAr94RF2YSuN6cUIsxxIESgQB0ti/3nMdB67GqOMz/+7buCpGt6+Rqw1bQkICXn/9dXTu3Bn16tXTj6le/QbYcCkN7GFnGCMT5hfXIOXGBQQFBWHnzp0lMv777aCSrFfQK06P0wl/XAFXxhiGep1qyfq2bdvynfl3330HVuHr16+PwMBASdYr6H0iwxYEBAFBQBAQBEoCgUuhiZi33h/pWarQb/fxQEuPuy2cSuLcckxBQBAoGgJUfl9/KhIrj+iYuQwvZytMHeABK3OTXA+qJesvvvgi2rdvf8c2FKWb/NdVhMelISM+EuFbF2HsuLfx+YfTJVkv2iW6ay9J1osJyNI+zNXwJPUlmZKuo6C90NUV3eo5FDgMLVmfNm2a2rZ27drw8PC4g9bC5Hz69Omq+r5ixQpJ1gtEVTYQBAQBQUAQEATuLwSiE6kK74cbWf2uHevY4+XubhADp/vrPpDZVhwEuK62TSm530DWGhu8XazwVu9acMhHIDJ7ZZ15g4ODgyrmWVlZqcn7RyZjwfor8N28DGaO7nBu3A3X/jdVkvViujUkWS8mIEv7MP9ejsE3e66DK2QMehx6OlkWOIz9+/fjk08+Udulp6eDN0C/fv3w8ssvw8zMTP1swoQJqFWrlupPWbBggSTrBaIqGwgCgoAgIAgIAvcXAnzZX7I1UK8IXdNepwpPNWmJwiMQGRmJsWPHIjo6GsbGt/WHJk+ejB49eiAzMxOnTp3C999/j0uXLsHS0hKPPPIIli9frloWtWAi9dVXX8HR0VH9iJpE//vf/+Dn54dq1aph1KhR6N+//x3nKPxoZY+KhABvj/D4VGXPRnFILawtTDChby3UrZa/OCR71qdOnYrr16+r+5C5g6enJyZNmqTyBd5/X/y6Gn+v+BHOvcfDyNgUN1ZPx44dO3Ol1eeFHY//9NNP31FAdHd3V/c8IzU1FatWrcL69etx48YNVXB89dVX0aJFi4p0OQo9VknWCw1Z+dhh/gZ/nL2eoAbDL8YlI+rCrIB+de1Gz8jIUKthcXFxoIgc+9EnTpyIPn36YMeOHfj0009VQs+K+wcffCDJevm45DIKQUAQEAQEAUGgXCGw/0oMvtgVrMZkbmqMSf09UK+6qMIX5SKFhYXhlVdeQe/evdG8eXP9IerUqQNnZ2eEh4fjvffeQ9euXVWidPr0afzxxx8qaWc/sa2tTsHb1NRU7c8CDIMLAEzqra2tQXblgQMHsHjx4jt6j4syXtmnYiAQnZCG9acjcdA3FjcT0/WDtjQzVkwYQ5TfmYyzum5jY4O0tDQlNEfhad5T/DslJQVvvfU2HBp0xnW71shIiFLJ+pTPV6F3o6oGA8U+dxYK33777dvjtLTUJ+PBwcFYunQpBgwYoBL6NWvW4Nq1a/jmm2/g5ORk8Hkq2oaSrFe0Kwbgcmgi3v/HT42cdLNnO7uiZ4OCKfC5TZU3/vPPP49Bgwap1anXXnsNrVu3xsMPP6w2/+yzz8BtmLRztTa7CmQFhE6GLAgIAoKAICAICALFhACFqqgKz75VxsMtnPF4m2rFdPSKe5j4lAykpGXidr274LlEhIdhytuv48WxY9GvT+8CdwgNDVWJOIM6Q1WrGpYUsUrPAg0THonKiwDbZM9dT8D3e0PAlhUtmDfYWJpgeNvq6F6/aLkDj7Vw4ULs27cPX375Jf79919QC2vqzDn4cGMAwiPCEb7xQ/iMXIAJA+qgrquDUpsvKJisk0nyyy+/FLSp+r2/vz+eeeYZtWDA3KWyhiTrFezK8sM36x8/1R/CoJ/hzIdqo4p5/pZteU2TK1KkwI8YMULd8H379kWVKrdXxXmDsBJPOhU/PBYW4p9YwW4ZGa4gIAgIAoKAIFBiCHy3NwQ7L0Sr4zvbmGHx8LqFor6W2MDK6MC0wlq6PQgBUcnIxk4vcDQZidEI37QQ9Vt2wEPd26Cac1U0bdpUVcpzi2PHjil9IVLmKfzFqifdexo1apTnuVhZZ2LD6qS3t3eBY5INKh4CvOdOB8djw+lIxcDNfg+SgctKd/cGDnC1L/r7PPOCuXPn4sSJE/jxxx8V4+P8+fOKtcuFu9T0DGSmJMDY0hZuLXqhda+haORaBS1q2cLFVsf4yC2YrL/55puKYcIgzZ1/8orffvsNf/31l1qsYkGxsoYk6xXsyp4Milc9YlzNZgxu7ozhbQ1fxV60aJHqfSLFnR+2r7/+Wq2M8ecNGza8Cw2hwVewG0SGKwgIAoKAICAIlCIC50MS8cFGf9B7nTF9kBfq17h/qfDrTkXi98Ohhb4CGUkxiNz5BTLTkmBpagykJaJ69eqqV1hLrEmV//nnn5GcnAwm6x07dsShQ4dgbm6u3uliY2MVBZ77aLR4JlEbNmwAe+KPHDmi2JSPPfYYTExyV/4u9MBlh2JDgO/jM2bMuGOBplmzZqqKzbh586ZKTPfs2aOo5+3atcOzzz6rElp+/GKS0vG/I6GgrlX2oKUiheQoRk1tCVLN2UaR/R5gK8XAgQPVbsePH1cFurNnz6r7qG7duipH0H7PJJ0LPg899JC6n3LGj9vO4ae5r8Jt9J22zyyu161eBb0bOaJedWtYWxjDgvd6VtA2msk6x0W6Pan31NVi8q4tWlGD4eTJk6qqzoIjx8XPgtb2wUN5eXkp3QYG/d5/+ukn1fbL3vsmTZqohS06XmWf/+OPP66fC8dBnA8fPqzGwdYTFjRr1qxZbNe6MAeSZL0waJWDbb/YGYz9Wb6IXCFb8JgPXGzNDR4ZRUYozMAHOkUieJMPHz4cLVu2zPUYXIHlh0F81g2GWDYUBAQBQUAQEATuGwQi49MwZ72fsm5i0Jnm+a6u96UqPBcsJv5xFWFxqUW6/pkp8TC2sEF1O3M81TAZHy34UCUerKAzIWeyxoSbQerxlStX8Oijj6o/TCouXryIefPmKQ2i5557Tm3HxOPMmTNKp4jJII/x1ltvoXHjxkUao+xUcgiQSk4XJq29gWdiYqkV05iAMvlk8sg2CGpMMfmc9+FCrD0Rgb1XYsDPY/bwcrLEkJYuaOxmDSszXWJMRi2P2aFDB/2m1EGgACGDbFsmrxSPO3jwIP7++2/Y29vrk2j2h7N9ln9yY9zeCA3F6FGjUHPkp3mCRb0tsoPrVrdCKw9b1Ha2BG5lKqFrHpPzZLJMDS3iQVFEBhcQKETHhSvez/w3dRuy97mzwk9cGFx0YMW+U6dOSqCOSXhERITyjM/eCkJWCufLIK5s+6VNHfcl1Z//njVrVsld/HyOLMl6mcBetJOSWvXOn1f1q9eDmjlhRLvqRTuY7CUICAKCgCAgCAgCgsA9IsAEddHWQJwMjFdHcnOwwNRBXrCzvP8qt3svx+DL3bcF99im6FHVMLrxMf84RZ/XGApvPlgL639apAomrGLa2dnddaXo3kNVbBZUmEwx3nnnHVWQYYKRW7CCymSFKvISJYMAqecUc7uFW6hibgKKuRkSTNbXrVuHJUuWFLh5ZuYtLF7yCbZt347aoz5GbNLtvnTubGNhgp4NHfBwC5c7qtf8HZN1Vqw1faqCTkZGbs+ePdWiUWHCLyIZOy9G40RgPBJSMvTaFrkdg4VH9tC39LDRjzc2JgYzp7wNL28fvP725Lt2i4qKwox3x8PaygI//PijQQuE3377LUif54LESy+9ZNB0uADGRTIuWpRFSLJeFqgX4Zx8eH+0JRCng3RfhlWtzTB7SG2xSCkClrKLICAICAKCgCAgCBQfAnsu3cTXe66rA1qYGWNyf0/UqabzYL5fgppCc9f7wzc8SU2Zqvjv9PMwOFEjhXnGmmv6ymj72nbwXb8ESYnxqs+cFdacwYR8586dKjHXrNqYjHNbJhi5xfz585Ui/Nq1a++XS1Pq89x8NgprTkSACbWbowV8XKxUEtqwpnW+Y2GyzkRy9OjRivZNejsr3tkjKiENp4LicfZ6Iv5d9RUiA86j+kPv6zcxNzFC1/qO6NXAEbXyWChisk7GBkXZeK+QZaG1TeQcIBNFVqCHDBmCN954o0hYJqZmIjg6GdcikpXVI1tntEWp/A6YkRyL8M0fw9K9KRxaP3bXppmpiYjY/imsMhPwzJgX4Ghjofzf86OrL1u2TFkZsrLerVs35Rx51wAAIABJREFUpdPFffJTk3///feV9eEPP/xQpPnf606SrN8rgqW0/6XQRKWwyC8DRs8GjnimU00YIK5YSiOU0wgCgoAgIAgIAoLA/YgARaVe/e2S/h1laGsXPNLSpcShYD82nWzYr6q51bDPmz2+GqWXvdz0J2fC26pVqzvossU5QDr1LNgcgKRU3XvayHbVMbCZ4XZSpLWv2HYC0VVbAEbGyAg5i+jjf2P0yOGqX5Z9xFu2bFGUd4ppsWeXSYTmd00M2ObIROTDDz9Udle//vqrqrIPHjxY0ehJhyc2tHIztKpYnBjdD8dihfuV3y7lOlVbSxP1/t6xjr0qtlmbm9whxrh//37lwsRealK2Y2Ji8Nhjj2PIiKdwISQRuy/dBPMBJroZiTcR+s8s3MrMAG5lwNjEFOxN5+egTZs2mDNnjn4M7NVmVZhicKRy//PPPwgICFDbsi+cbbHslefnI3vQsm3z5s34+OOPlYgcE9ziiPjkDDWXvVduKgZCQkomMm/dQuSuZbCu2xVmjq5qXnGnNiAp6CSqDZgEUxsXxBz9AybWVWFVi58RIyT6H0XcqfUwtrSDhbk5rE0z1HxGjhypKuc5xRn5WdDYKGSqcP5MhIk1W0O6d+9+1/TYRsKWEn6GNOG74sCgMMeQZL0waJXhtr8cuAGu1GnBqnpt5/tr1boM4ZdTCwKCgCAgCAgCgkA+CCzbFYx9V3TCVqwmfjjUp8TxotDV7NmzFa1XqywzKWWljH8zSBFnIkzVdPaxTpkypUTGteJwKNafilTHJu150fA6sLPMXck9twFcunQJrPqdueSHzIx0GFvZoV2XXpjy0nDlZ80eZSZbTNopLsa+Xgp/UTiOVHgGFyrYa8ykgwlfYGAgvvjiC1y4cEElZKyektI8bNiwPCupJQLOfXTQ7CyTvKZNGzNXB3N4VLVE81o2qmeb9wyTY15bEzMLHLgQgp//2oKA/X/CvfcrSLXzun24zAxEH/4dyUEnYeboDkuk4oUXXkA1O3NVxGMiynuDQU90tlEwUWX/NZNy6lSxr5ufCfZ88zPC1giKTmcPJqr8vFCUetKkSWqf4oz0zFu4EZOKoOgUnAyMw57NaxB2fh8yk2JVMm7m4Abbxr1hUaOBOm1K2BXEnVqHtJvXQZl7kyqOsK7bCVZe7eDkYIvpfZyx/p81WLVqFRYsWHCXMwIp8Bs3blS/4yIXPyPh4eFqUYv97xSiy85gYeJPJgoXxrjYx89XWYQk62WBeiHPyT6PN3+/jKQsH9OOPvZ4pYdbIY8imwsCgoAgIAgIAoKAIFAyCPwXEIfFWwOVKjWD/dqGUOHZ35uYmgFSZY2MgKpVTGFsIG2QyTqryOzxze1FmpVkJsCsmvFFnEJUJZGsp6ZnYvzKK0qNm3EvmkLf7g3BriwrPGsLEywdWfeunuOSuYJy1HtFgPcyF600IWgm4LUcLRAal6Z6tvOifvO+f8DbHm29bPFfQDwOXYsF76lb6akIXTsTVXwegF3zh3TDy8xAwtV9SL+4Fd1GvoWISwdxKz5MfQ5yCyaoFBXs1auX0jNgst6lS5c7NqVbABkXbKnQggJvrKazOp3Xse8Vr3vdn4n+9NW++vzo6Y414W50Q1XAZ86cqWjuCrLMTMUQ4KLEtGnT8MADD9xxago1crGDDAKNXcBq+8qVKxVbhS0lZWl1mGeyToEDX19f/WQ4YdpBcJWBKxa88Hzo0dtRouQQ4Af/qz3BoGgJgw/uWQ/XVkqhEoKAICAICAKCgCAgCJQHBKgGT1V4TY26V0NHPNspb6sjtvWdD0nAUb84+EcmIyQsColnN8LbPgN0u9GC1lSs7DH4Drp69WolukbaNxWc+X/2+JIa7u7ujgYNdFU4Bl+4+aJL8TUmKSWVrG88HYnfDuns2ijsNWOwl1K6LkpQm2jxtiCVrDFe7OqKrvUqr4d0UTAqr/vQVnn8ysuK2s2gtXL/pk7KKYHVY/aanwiIQ3TW7wuax630FNz4exrsmg+Gc+PuqF/DCv6H1uPSvrV4d9K76Nmjh6LNc9GKbAlWyplsVq1aVX9oVtRZaWdCSgZKbsk6k1L2yms6BrQGZIsFGRv0U3d1dS1oqGXye35GPt4SqPzkGWQq9K8ZgVkzpirGjZaUs5pO1gDbSUhnJ07Zg4r3kydPVraIVIQnu4Gq8dQQoA0ie/vLMvJM1um7TUGB7A89DpQ3BQUP6LVHCwH2QVBwIOfEy3JSlenc12+m4L211/Q9UO297fBKdzeQQiMhCAgCgoAgIAgIAoJAeUCAlNaPNgfgTLDuxdnd0QLTBnrBJksVnlXF+JQMhMWmKoupg76xqtqoRXpcOCK2LYFDtVpo5l0dplkJOxNxUlbZvztx4kRQAZqCWKSvXr58WSXt7E9n9Yw/4ws6bZxyCrKVVLJOVsB7a/0QcjNFTaWpmzXG964F82z+0YW5PjweheZYNWQ0c7dRx8u+gFGY48m2pYfA7os38c2/OqFF2qR9PrreXfcBPyengxKw5/JNXAtPQmxyhn5h5sbqaXBoPwqmttVxKyUBMSfWoEp6FN6c+xXaeNli++YNylaMSSfbGRhMsplsssWBORkTbVaJaXWW3UdcS9a5H3u1mdxTXI0/J9WblXd+brg/2SfsaWfCy0UwLcrKZzyvKxgdHY2ZHy5FiF1LGFdxhGlGElJP/gEro1RFdedzgToP/DfnS194zpc9+2PGjFGLGMHBwYri7uPjoxYmGLR7Y+LOCn32Kjy3Z0tKaUehknX2xXAiXH1wcXFRD05SJCjln5+KXmlPqjKdb/V/4Vh1PJytGSqoLMoHt4QgIAgIAoKAICAICALlCYEdF6Lx/d4QXbJiboypA7xgX8UUx/3jcDIoHixAhMWmKTGpnKEl6169X8CsZ3rdVZnesWOHouqymESPaCYVTMDJ9OTLNnu4jx07pii7zz//vKqgZY+SStZZ1WN1T6uEP9/FVVlQ3Utkr9RThGzOI95wsTW7l0PKviWMAJPwiX9cUVV0RlsvO7zxoHueZ+VHIDY5HcE3U3AxJFGppF/auQIJweeQFB8Da0tztGjWRAmlNWrUSB2HCSdzsewLUVykGj58OJ544gn1O/q0b9q0SX1O6tWrpz+/lqyTqXLx4kVQnJEVZCb5tGWj6CB1H6iJwKSdmg9komSPNWvWlDCKhTs8nwHsN/9z3VakJScAxiaoXb85pox7RtHWyaxhzvrff/+pJJuFZQpOkqHDuXGOXLCgcB6xZW7LGDp0qHqu5FzwY4LPhL+0I89knSsKNJ7npBikAVCoguIW5PtrFAuuOvD/5ZUiUdqAFuf5SBF798+riIjXffDZ+8UeMAlBQBAQBAQBQUAQEATKGwJxyRkYt+IS0jN0yXgNe/M8k3P+ntViW0tTZTF16qIfQjYvhn3b4Rj70AN4oK6T/gWb2zIh53voJ598op82K2S0U6KAFinwDFYdKa7F99bsUVLJOhcnuEjBoNr3JyPrwtzEMF/tvK4fE7/Xl19WyRxjQFMnjGpfNuJW5e0eK6/juXgjEbPX+anhkfv6bOeaSvm9tGPv3r2qX5uFVK1nm2PIjwZf2mMs7vOtPhGBP4+GqcNSJ4A6D/S3ryxRoMBcWloali9frtQCe/furVZsmJxrqpuvvfaaoksYmqxzFYQUJomCEdjpm4aNF3R0MrKpXmpXBZ5VpVe9YORkC0FAEBAEBAFBQBAoCwR+OBKH8+G36e05x8BExtHKCA2djeBT1UQl9FWtzfDT7mvY+dtHSgXa2tICNZzslAUVq35UoWbFnJUuWrVpcfr0aUULZiKuJev0GW/bti2efPLJO05NETpW0orTfikh9RYW7I7TC1wNqG+O7j5VigX2decSsMdPV6whpXpiNzvYlINXQNrg0WKMOlYdOnTQz5WVWlZl2SPNa9GxY8f7inW7+XIKtl9OUniwg+PtrrZwti79hJGq5uzPpqgir5EWVDRnAj9u3Dj1+ahMEZGQgS8OxCM+VbdI2K+BNXp6l18mCp9Dzs7OBl+CApN1HonqgPxDWhEfdkzOeRLuTCl/XnxDT8p9wsJ0qx8SeSNwMykTnx1KQpLuOY26zmZ4orm5StolBAFBQBAQBAQBQUAQKI8IXAjPwPJTKXrlaybnpMTTV9q7qjGaVjOBu52u+pg9zoem4uf912Fs44LMlAQ0Tz2EXVvWo0+fPoqiy3dNJoFjx47V70ZaPK2pKHbM3tqtW7cqL3G+p7K/luxQzdaMhSf2t9PajMl/dhGuouK48WIK9gboqt+2FsYY284SDpbFoykUEJOJH48nIyU9KwGpY4Yutcs2W+c7PPt//fz8VI8zqdcM9kyzz5f9vWyLZTLPfmmyGzQLvaJiXBH2I6X9i0OJuB6nu1b1q5nhqeYlf61YACWzpF+/fgpn0rvpekC6N+nfpHhz8SQuLg60YaONH2n11Hzg/V/cVmxlda1I5Pn9VCrOhemSJi4GvtzOEtbm5TNpYssOxTENjTyT9T/++EM90HiRFy9erITm2BNB+fr27durDykF5lh554Mzp/G8oQOQ7XJHYPv5aPy0P0RvgTK2uxs617EXuAQBQUAQEAQEAUFAECi3CNCC7Yd9ITjqF6va99p42aGOixWq25srpfS8IjQ2FXPX+yMqQffCPaS5I3b8MFsl3Oy/nTNnjqLFk92pBSuIv//+u/o530MpEsV3V1bkmSySFUoFbAZfeBlMUEgPZuXxXoKK36Q9c9yMNp62eK2XO0yLSQCYPfDv/+OnlPIZDWtWwYS+HmVq40brKyrxs4ret29fkMXABJGCZqzWaoLTZNCyN5qCgOwHruwREJWM6auvqQUq2rDNHuINL6c7+71LAgPmYF9++aVaHKG4HBN24s18TUsGuUhFtXetV5v3P/u1eW2yMyNKYnylecxDvrH4dEeQOiXba958sJbysK8MkWeyzob9c+fOqTlSOZAUeAaVNilnzySeqvD8gEoULwL8sFMJVHtAu9iaY8FjPqIEWrwwy9EEAUFAEBAEBAFBoJwgwD7tDzcGKDs3ho+zBUI2fYxbGWmqaEQ3Ivbd0jdaCyYi7FvPy2e9JKdGQbCl24P0/flUbG/taVusp9x/JQZf7ApWxzQ3NcLsh73h5lg0SzjWfP0jkvH9vuswNTbGS91cC2UDzASdPt0UlqbYNHMDJutcEGEu8PTTTyuRLi0oUsaEkUlhZQ7i+tmOIDBZZNA+bN6j3pV5yuVybsyd3lp5BZFZi30dfOzxag+3cjnWwg7KIBp8YQ8q298bAnsu6awfSKvhCt2EPh6VZnXo3pCRvQUBQUAQEAQEAUGgMiLAXtvT4cDeiCxRrohLiNr3A/r3eVD1qR84cACzZs1S9N7u3bsjIiIC7777rqK7M4Ekxb00g4n64Wu6BM3NwUIpthe3vRoXMCavuoqQLBu3znUdMLZb0TyvWf39aHOgnrnAquMbvdwNtphjgk767ptvvqnYC1qyzuId7fVIgWdrrGYXxn+z6k5NgdII3g/Lli1TzAmyJjRLaSqer169WimgkzZOhfQhQ4bcYUl2L+OLjE/D2/+7Al4rxuDmzspfXaL0Edh5IRrfZblRWJga44OhPpXCRUGS9dK/l/I9I/01J626iqgEXQ8UKWSTB3iWKe2pnEEkwxEEBAFBQBAQBASBSoYAEyr23ybCCqxWZKbEw6deA3w8b6ayl2LfLRNGsj7Zb8v/s0+dyte1atUqVTTC4tKUTZdGe36hiyu61rs3u7a8JrD2RAT+OBoGpoLGRkb4aFgdVCukjVtSaiY+3hKACzcS9achW/+lbm7oZECL5ZEjR0AKPP+w5YAaAlqyzgP++eefqh3Bw8NDXRtfX1+1mOLl5aWU+ksjKIBNpgWTdf5bWzSgiwAXeug7zt9t3rwZ6enp6l7j4sO9RvYEkZhO6u+JRq6l78V9r/OoDPtHJ6Tj/X+u6V20ejV0xDMda6rCZ0UOSdbL2dU7cDUGX+6+rhdmGd2+Ovo3dSpno5ThCAKCgCAgCAgCgoAgUHwI0BM5ICAAK/dexX8BsTCxtEOzhj6YOriO/iSs1LJnmn8z0WIyyIS9tOPrPddBFiSDrYrTB3kqRfuSCL+IZMzb4A8WcxhDWrrgsdY6P2hDIiktE8t2Bisf75xB4b8pA7xQ2znv/mr2n5PuzmR31KhRMDIyuitZ53GZoLNVlkmyvb29UiSvXr06JkyYYMgw72mbmJgYpfL/8MMPq4WD7Mk6RfAoqjZo0CB1ju3btyv9A7ZVUGjtXoIMWPZJawwLhyqmWDS8zj1b993LmO7nfbl4xhyKuRTD2cYM0wd7wamEPpulhbUk66WFtAHn4Yd+weYAnA6KV1vTI3Dx8DqwzkeQxYDDyiaCgCAgCAgCgoAgIAhUCASO+cfhk21ByORLEaCSn2q2Ja+sbSg4EfFpmPXPNT0DsnNde7zY1VVVvUsimIAwWaePN8PbxQqT+3sqhf2Cggj+fTwcq/8L1wsWE8uoxDR9r30rD1u8TmE8+o3lElR6pzUe+881ZXeqwdNGj05QZDswKc8e8fHxGDNmjBKco4VbQRGdmI4d56Ox/2oMutS1x6DmzgYL9VFkjWOg8jmp+EzCsyfrdAog84I99NyGaul//fWX0t8y1Mkqr/GnpGdi/O+XEZusW0h5qmMN9GlUtaDpyu9LEIEzwQn4cKO/YqKYGBvhlR5uaF/brgTPWPKHlmS95DE2+Ay8wRZuDtBX1cd0rokeDbJ6two4CoU/aJtRv359ZaXBlc0tW7aoFcTcgj1H7POSEAQEAUFAEBAEBAFBoLwgkFMVfmhrFzzS0vBKcknPY//VWHy1O1j/rjZtkCca1ChZ2vPZ6wmYv8FfTY1q81MHeqFudasCp7rjQjR+OxgKJpUMsgDe7e+B9ScjsfNitPoZ++zHdHHN03Ho5s2bStgvM1N3DAa1A+jhzUp2s2bNlMgc3ylJM4+MjMT8+fPBhP2TTz4pkGq+93IM1pwIx42YVH2C1bdxVYxsV90g+jIp7nQI+OabbxAcHKx65LMn69RCYCWd42XFn+wNJu516txmbBQIZB4bbDsXhR/331C/tbE0wScj6krbalHBLKb9uLg1c60frkXo3B+audvgnX4exXT0sjmMJOtlg/tdZ6VFx6x//OCXZdFR094c7z9cW1XXCwr23lBc5dixY+phxIcShVb27t2Lw4cP37H7hQsXlD8me3Xc3CqHSmJB+MjvBQFBQBAQBAQBQaBiIEChrgWbAnDuuk4Vvjxp97DY/8FGfzB5ZvhUs8L7D9UuFWCnr/bFtQidjRvF4Sg+nF8xn/gt2hqI5DRdku1YxRRTB3mhhp25Wmig1RhF5xhUmp87xAc1HQxjMAwdOlTZ35Eez2Byfvz4cdjZ2YG0eVbdWRRq3bp1ntiExKSoXvzD1+6m53On57u4olt9B+THV2BVnV7uLVu2xMiRI/Hvv//elaxHR0erXvZdu3bh1q1bKkmnYOG96hykZdzC+JWXQQs/RgcfO7zaw71U7gU5Sf4IsC3hsx3Bip1DxsvcR7xRq+q96xOUFe6SrJcV8jnOezo4Hou2BIIffsZDLZzxeOtqBq0qrlu3DvzDBJ0UHy1Zz21q48ePV1QmKqhKCAKCgCAgCAgCgoAgUN4QYEX4+yxVZzsrU0wb6AlXh7J/2b4alqS8z3VJAEC7tpYexWvXlte12HouGj8fCFFOQTw3Czq1nXOvrkcnpmHuOn/cyPKA5zHH9XRHu9p2+vfK4/5xqt9ae+9s722Hl7u55UmHzz6u06dPqyo1BeUYTNBZ1abuALUEXF1dldBcbsEq/8bTUeA1jsqy2eJ2Ont6I337g52lKSb288i3n56ihNu2bcPChQtVVT+3ZJ2LBhwr6fBM1slCPXr0KObNm6fYqEWN7GwHDv2FriUnMljUMd6v+8UkpWPOOj+9iwLve97/JdSpUuIwS7Je4hAbdoLPdwbrBRFoN0CPxup2Ba9whoSE4LXXXlMel7t371Y0pbySdVbeWYH/6quvpKpu2GWRrQQBQUAQEAQEAUGglBGgmNq45Zf19G16gnepW/pCctmnzQSdvfTsqWfQrm3qQE9wMaE04vrNFMXAjE/R9UeTKv7EAzXuSkBik9Lx4aYA+GcxNUlzf7xNNQzIIVacmXlLebgfzPIHZ38vE5o2XiWz+MBqfmB0iqLlnw/RMRNUem6ko+ez1cHawliJ4VEULy0mBFWQgllPdkStarevPd9zb9y4AdLzWXgyNTXVLwwwqaHIHavmVKxncWr27Nn4+++/9erwZJc+99xzeOmllzB8+PAiX7rlh0Kx4XSk2p8YL3y8jhI0kyh7BLig9cO+ELUgxKDw37QsVknZj67wI5BkvfCYFfse/wXEY+n2O6vqw9oY5tH47bff4tSpU1iwYAHef//9PJN1+kySrkQxDW7Hh5uEICAICAKCgCAgCAgC5RGB7EWMhjWtVWJclkGvc1brWLVj9G5UFU91uDtZLqkx0sab3u5H/XTe7u6OFpg+yOsuEWL20++9EqMq8Axayj3XuWaugm1cFJmzzl9Ph7exMMHMh2srqnxxRmrGLaw8HIp/L8foVe2143MRoV+Tqno1/XWnIrF851mEbv4YmUmx6DhiAma9MECJhTH++OMP9YcJOS39aOVHxXm+17Liz8Sc1Hh3d3dV8afnOnvnGzRooPY/e/Ysxo0bp/rWBw4cWKRp8lqwLUFbEOECxxsP1sqXsl+kE8lORUaALgrTVvuq/XnrPNfZFd3rl+2CX1EnI8l6UZErpv3C49Iwc+01/cOfKp3vP+wFW8uCk2muHpLW/sEHH6iH0uTJk/NM1kn5mTJlilqF7NWrVzGNXg4jCAgCgoAgIAgIAoJA8SOQUxX+42F1DGIcFv9IdEfcfj4aP+7X0dCZOM4e4g2PUu6D9YtIwntr/fT+7hP7eigBLQZ7/TecisT/jobpIahbrYqiklfJRzn+yLVYcGGE+zM6+tiDTAYtOb4XPFlNZ5snRdgi4tL0h2LaXdvFCrQnrl+jyh2nSEhMxlMvj0d8fAJSo4Ph1O0lPNitE57tVBO+Vy6qd1n2nD/44IN3DW3//v1YsmTJHQJzrKzTJ75JkyawtLQEtZuoXs/CFXvsixKBUSmY8vdV/b0wZ0jF7okuCgYVYR/qS1C8m0HtixmDa2e1W1SE0d8eoyTrZXy9vv33OnZfuqlfATVEUINDZqWcK4k+Pj6qYm5sbJxvsv7xxx+rhxWF5djXIyEICAKCgCAgCAgCgkB5ReAuVfhWLnikVdmpwk/9+3YltZWnLcazkloybm35XpLsCYinkyWYKHIc9Jb+Zs91sIrNqFXVEhP61IJTAdRs9qzTN17zpjY3McK4XuzF1y0CFDVYjPrlwA2cC0nQi9zxWLQjpiYTe+RtLe8WUWbfOYtQLfs+gf1rvkPVri/C0q0JHm3lgn2/fQhr6yqYOXOmeu/NGXFxcUrtvVGjRsoPnpGYmAi2jPJ3DFbjWZXXbOiKMj8KIJ7Ksln2cbFS+gES5Q+BcyGJysaNi0a8Hd7t54kmbiXr3FASKEiyXhKoGnBMPkoP+XI1M0gl6nyk8MFFJUlDHv4XL15USpsUzaCoHCM0NFT9Xa1aNUX7adq0qfp/TEyMsnNjb3vfvn0NGJ1sIggIAoKAICAICAKCQNkhwErvwk0BeuX1slSFPxkYh4WbAxUY6TE38HgzK/Rq2xAODjpabUREBIKCgu4Ay9raGt7e3orxSOuzjIwMJWhGMWAGE0jtvU3bkaJsmmhbXsjT6ozJteZDP2WAp0qAmcTHZfl900nojQfd0dg1/8QkNjYW165dg6mFFb47ZYyw2FTcSkuGRWIIXu5eE2YmtxNijt2QYg/V0Y/4xWLNiQi9Ujrnwr5uXkP22XORIbegujsZo/369YODS03MnPouHLroknUzpMP/9wkYMewxVVXn2Jmw0zLOxaX0FnHC4lLx1sor+uGz1572ghLlDwHqO8zb4I+ALP2Gpm7WmNDXo1hYI4WZLe/ry5cv690IKMLI4MISWzWyB3UW+Cd7SLJeGLSLcVuKbHywwV9Pf6elwOT+hguV8MJdvXr1Dt9LCsdR6fL5559H3bp11eohg/3s7NHh70kBkhAEBAFBQBAQBAQBQaC8I7Dzwk18t/e6GiaF3NijTWvb0gwuGny4MUCJomUkRCF8yyJkJEYrOnbv3r3VUNhD/f3336uXbK2iS+YjCyd8See2TNK//PJLRcFmLFu2DJs2bYKTk5N+Op06dcKYMWPynV5EfBpmrLkGCskx6lWvAqq/s5LNsDQzxqs93AxSqaciOtXUGzZsiCfemoevdl9HYtg1RGz/BNZ2VeFif5uJSYFiT8+8dQNYod91MRpUractm9YzzzFZm5vg6U410MbTFuamd1fEtQn//vvvOHTokFJ3P3PmDCZOnAiX7i/CuHpjpMeFIWzdXDg62ClWKe3hiC0TdrJHqclUGsF2CIqXMVhcmzbQ6y4qf2mMQ85RMAK8B9kW8s/JCLUxmRxc3CLrpDTjwIEDmDVrlrpnFy9erFqXGXPnzlWWhyy8ajF48GAljpg9JFkvzauVdS6uhn6x87YCJz0AX+nhhge8i9Y7o02Bghr0XM+uBh8YGKgULx999FH1BaB9iZTBtOWUgoAgIAgIAoKAICAIGIyAUoVfcRkpWV7hL5aBPRZFxOZv8EdcUgqi9/+EqpkRuBkVqUTKNLbiypUrlW0YiyMa25GTZEWNekJ8ST9x4oQqmmjJ+ueff46EhAS88847BuOhbfgNWygv3rxrP7I0af3LSi/fLfMLJgmkkzMB57vjp59/gSVbA3H4v9OI2L4UbgMmYMqIjqC4X35BH3f6vzMpuhyaeMemTMzbetkqIT5W//MLX19fjB07FtOnT0eXLl0UXkzWBzwzASdTPJAcE6qS9QZdH8G8iS+LGc4aAAAgAElEQVTAoYqOofDss88qn3XN873QYBZiB7JiiZHmCED1d6rAkzUgUT4RuBGTisl/XdVbFI5+oDr6N7m9QFbSo46Pj9czof39/VWyzjYMBvUU+O9nnnkm32FIsl7SVymX43OF589j4aqHgjG4uTMea+1yz7QMJuakWfHBqyXl/CIgxYk3Q/aVmzKYtpxSEBAEBAFBQBAQBASBQiFAe7H9V2LUPg1qVFEWTEUNJpbrT0WqKnnWK1iBh0pIzcD16BSkhPsics/XGP/m6/h22Wd4+eWXC0zW165di3Xr1mHEiBFYunRpsSXrkfFpmPDHFX0Cok2iWz0HPN2xRr7Va21bJsWk6dMC7dKlS6rSTxr95O924Nzqj+DS5204u3ph1pDacLLO3ZLsangS/jgahos3Eu8aC3u5R7WvDm8XK4OSWS5k0De9Z8+eStmd9GAKxrVu0xbG1RoiwLIRbvw9BbaN+qBpz6GKjcoFgBkzZqhtP/vsswKv5b1uwPvn9RWX9Yr21JmqqArj94pFRdp/2a5g7Mt6htAWe+HjPgUuZt3L/NIzbmHnxZs4HRSP5LPr4X/hP3Tv3h2rVq2SZP1egC2tfX3DkzB/oz+SUjPVKfkwm9TfE1b5KHWW1tjkPIKAICAICAKCgCAgCJQnBI77x2HJtiB9j/ZHw+oUyVqMiegn2wJx4cad1V9D5norMx2Ru75Euzat8MyQnorenjNZJ4VbUxxnfzfbEVk5I6uRPdVkPeasrJMeW6dOHbCHtVWrVujQoYPBCuWfbg/CoWs6GzdGw5pV8FYfD1iZ5U0z17bdunUrli9frhLcr7/+Wp+s8/cb9hzDojlTYeriA2NTC7Ro6I0xj/eHl5eX8ionO5TVStLdSQnXeue1Y9NS7sFGVVUSa5plt8a2TS4KkL6u9flnx52/pxUxe/+1whIrklxE4D5t27aFUYNB+POzaTAytYBT1xfRq0kNDGlsiTffeANdu3ZVLaCFjdTUVGX9xhZSVudzC9LxKerMa7v1Qhx+P6JT22dbxmej6pZo0lfY+cj2uSNA5sfsddeQmq4rko7r6a50wooSZKGwtZjFUX5mswc/CwGRKVi+5QhO+IYDZlaI2vsd5s94V+lT/Pjjj3cl66y2kxZPjQser3379oqJkz2ksl6UK3UP+5BKdfa6zkaAwd6JRgUIgNzD6WRXQUAQEAQEAUFAEBAEKiwCFD2bs94fUQm6nmyqgvNPYYPVNSqeG1pRz378hMt7kea7F58sWQSjlNi7knVSuCkwx/5zshl/+uknMBFs3Lixsgg7efLkXck6E1EqlbOXnZRvVpWZELNf25AgFfuzHUGqom1nZYLpg2ob1M8fFhamKOOjRo0C+2NpdaZV1nneyKhofPDLVvgnWSMzOR7xl3bDKikEkyZNQovWbbHycJhaJND85rWx2lma4rE2LmjtaQt7q9v2wxTS4/mYiE+bNu0u+2D+ngLIrI6z2s/KOkOjwbPXl4sY7NGf/tMunF61EGaOtWDpUA12yUGwtLBQPetFsWH7+eef1bVibN++/S7YuZjCVgG2M3z97Q/4aF8yKFr2f/bOA8yq4vzD3y5tKUvvIE3ALqJoBEUlKjYQa7AgGo0aIREVo6gYo4hC7FhiwQT/NjQaNRZi74oBLGAsiEivUpYmdfk/7+Csh+vCnnPuPVf28pvn4QF27z1z5p2Zb742M5QD2tayCw5pFqar9JlfmAAB0uH/mW5TFvzg3oRA6VU9Whk3H0Qtb7zxht14443uzLDgmFm7odieGr/QXv/wU/vupdts47o1VqXJLtagYSN7+PZrXIZNqrHOGOc5OMH495NPPunG/8CBAzd7LRnrUXsp5ueLizfaM58stGc+2XTIAfdXcoLkcR2zcyBGzNfW10RABERABERABETgFyPAlkGuyvKBDk4UJyORg9TCFIxZUrVfmrSo5ONNa1cx9huHKUWLF9i4x26w087oa31/08umfffdz4z11Oe8+eab7kApDFz2tY8fP/5nxnrqdzjobfjw4cahb0SSyyocfPfK/xYbe+rRJxuHPHiPK3wnTJhQsr+ePbRBY516l63eYFc/O9VIty9es8Lm//taa7lzB6u0zxm2cu2m6KQvGOZ77VDDOVBKuyaOyP2kSZNs3rx5du6551r37t03+z7ZBkSvMdrZs+7vTyfiyO/OOOMMdwAeZcXqDTbo3udt6ifv2Mb1a6xS3R3sD2eebN077VgWrp/9njZT384772xffvml0WfBQiSU33PaPHezXzzkLnviy02fwMQ7/+BmdmC7nw4Gi/wC+kJWCbAF+YkfsyI48PCyo1o4oz1KITsEQ5rtxowX/pDyTrbOYx/Nt+nzl9qid0e6sblu6RyrXrXAbvjrLbbHTm1KNdZT6x4zZoybl2S9MO58kbEepZfS+OwXc1bara/OLLlrkmj6JYfvEHqxSaNqfVUEREAEREAEREAEyi2Bt75eaiPf/fFU+IKKNrhHS8PgDlNI1X5k7LySPdUNa1Z294+H/b4/6Z1Ua+7m5r5uIq5Ezffbbz+3Hz21cGjcuHHj3Gdat27tosoc6HbggQe675R2jS4GPQcFc6iaN1jDtC/qZzhpmtRybwxgKGOEHHzwwc6YJh2Xwsnu/3h/njtfae7Tg5xhXO/g8y0vf1PUnKBT5x1r2rEd6lvjWlXsx4z3zV5n9uzZ7iR8HBC0i4O0gsa6/z33qrO1gC0DZbUdpw3OG3/uU+1qm24JYC9ylIJRRPYDHB555JGfGes4Nd5//313jdw999xjR/QbbpOWbmLD4X13ntZuswyCKHXrs9knQGbGRU9MsbXri52zpUvbWu68sAaF4ccNe845R+HMM8+0AQMG2HMvvWoPj51vn8xY7uy71bMnWdEnz1md/Xrb4rfvtdqF1d18J3LOuWJcu02WCHONP6ll4sSJ7rlku3To0KHk1zLWszBe6MDh/5lRckom3uDLj2xh7Rptuh9dRQREQAREQAREQAREoHQCnArPwV7oU5Rzuza1g3fadMf5lgrXNrlU8TdnuegXpUZBBet/SDPbo/nme0K39hwi3vzxhdR1IrFE1zp16mRnn322TZs2zf2fvefsaUXh5m51jHUM/KKiIvf/PfbYw7p06WInnXRSyX5sFHnSrJ955hnDQMQwxMBPqpBqTn2+kLbPYcQYB2QC8K6klFeuWsNufnmGTfpysi189TarvmNnq7X3iVa5UgUXkey1V313j/uWDp1fvXq1ex5c4NGnT5/NjHV+f/nll7u2kiZ/+umnhzLWee93vymyUe/PtTXrN40H+hWDvVlIBw5G0a233ur2D3MIIOnJwcg6KfkXXXSRO7wOA+vmW26xXXpfa8sqbDpF/MC2te33hzQN3UVskcAxwWHPTZv+9D2yCcg4wGnAdcucX8B4UUmGwCNj59t/Pv8pwwanS+sGBe7GAq5AbFhY2Z1FUJrjiTnOeCWyXlhY0/r1u8D2PO9+W/Tj9pzitats0Wu3W4cDj7LDuuxldwy5zI195hL9i8xg3pElggMI5x8GPOclcD4D22G4tpDrHB999NHN9q3LWE9mPJQ8lb1RD3LFxuRNV2wwADg98qD2W19kEn4tPV4EREAEREAEREAEyg2B4InOOzWu5oyzrZVvFvxgt70yw6V0UzjI94KDm9neLQvTajP704MHzBE136TAF1qLFi1s0aJF7gAqDooiwo4BX1oaPPvFScFu2LCh2+c+Y8YMO/XUU53Rms2SmgZ/xx13uCwADslbvGKNffrZJLO8fKt/2IXWonkzO22/hu6spa3dl877v/fee0bE/IEHHnDRa/bIByPr77zzjkv7f/DBB9399LQ9TGSdZ+N6eXrCQnvuk4Xu3xQCYJwDVdY1asuWLbN+/fpZjx49XFYEe9ZTjXWyADCqL774YnvxxRft5ptvscY9r7YKNRs5Pf623u1KTfkvrd/IWmBPPsY6DgvaSCFqzw0BGGkcVoaThKgrdRcUZPce8GyOt1+yrjlL19jQF6f/7LwF3qlKxXwjS4MDErlKu2OLwpLsZ4xtMjFwxJ3V71J7cMwEe2/UX6zZ6XeXNGfFxOet3g/furFStGTT1Y4cMLnXXnu5vuaASW7q4nwFDHa2huDM4mc8l73rGO79+/e34447bjNMMtYTHjWcYnrXm7Nd2gWFgzf6d2tWppBL+LX0eBEQAREQAREQAREoNwTQp+54fVZJ+jP3WzfZwj7tuUvX2E0vz7AFyzdFkEnZPnHvBtajQ720T+9euHChM0CJjvnToD/55BOXGj9nzhyrWrWqM7r8QWnUjyH+8MMPO0Xcn4aOAk8kDWOfg+mItO2zzz6Wnx9uL36mOg5jlP3hGLAUIr1kEnzzzTcuEtii/e62scUB1q5JTeu2U+1Q1wxj3ODQOProo90fStBY5/cYwjgs4EiJYqzzebIsRrw+yybOWlGCYs/mNaxft2ZWYyt3uj/11FP2xBNPuP3wdevW/Zmx/vbbb7sDxLjKjqi/N9Yb9RxsFWs2tvaNqtqfe4bLfMD4evzxx93hgYwLtkGw1YCCA4eIKmMFgx0nCXuW+dvv0c9UH+s5PxEYN22Zvfz5Ypu/bK0tXbW+xNmTyohbFXZrVt3ZbRu+n2p3336THX3OFfbR/Cq2eM5UW/ifvzpjHSO/SYUl9r/n7rCrBl3qsm2IwntjnS0nZGlwHSHyAWO9ffv2rjq2h1AYB5wAzy0NOHZOPPHEzV5HxnqCI5grAq569lubu3Stq6VyxTwbevyOoU7rTPC19GgREAEREAEREAERKFcEUk+FP37vBs4ATy2cGn/LKzPdwWsU0rRP6NjAeu5Vv+QqsXLV8HL4si+99JJL5yflHyOF8tZbb7loPQ4JshBweBxwwAFuP6//PZkG/J6It//51pqPwX7Ha7Ns0uyfDPZDd6ljZ3VpssX0fK5449kYURS2J+CYOOqoo1y99957r3GVHO9BmTFjpv3vf59bQYu9rHrr/a1Pr1/bcR3D3UZAxPS3v/2tS5++++67nXPHG+up7cKg5zNkOnBNnEpyBAigFv2wweYUrbEPphTZ+GnLS7ZUpNbK/vaid/9m64oWuOsMuZ6tePVKtz+9Vrsudsqxh9uiGV/Za6++7BwvFM61wBHHGMIxxTYT7lnHUUT/sh2itNKtWzc777zznOMqWGSsJzQWGAj3vzPHxk7ddAcm6ULnH9Q01L1+7KUhNYK0mJdfftl9n85mHwNH/3PtBp7Xrl27ur1S/k7KhJqix4qACIiACIiACIjAL0qAA8WIln8+e9P1t6WdCs8VTeheRM984T5l9riHPT3+F21kjlROCjw6a7BwAj1GCpFH7qBPvSqNSDN7fDFwSBUPY6zz/NlL19gtL8+0Bcs3BcZIU++9byM7Yre6VrGUq7kwltiq4Av7hsl8wHGAYY1TgW0JFE6f/+q7WbZm8Syr0ngnq9HuQBv2hxPd2CurYKiT5o++znYIIqapxjonzmOIYdxxaj7RVa6KY+uESvYIcPbB57NW2oQZy23G4tW2YNk645wMX5Z98qytWza/5P/563+wVfO+cWPm8MMPdwc0cqCkL5xrQZo72zuw2Yigcz5B6tVta9ascT9nrDz33HNuXzv9z73rwSJjPaGxgJF+71uzjas1KJ13rGXnH9y0TK/ukiVL3EEb7F0gXcIfeEFaEp2N1489Udzzx/2QXGnBqYQqIiACIiACIiACIpDLBN7+eqk9UHIqfAUb3KNVyanuBEnue2eOffRjkAQOHIA24LDmVq3ypuityi9HIHXPeuqbRE2DD35/4fK1dv2L091VcxS2PfTt3NiIspdVStuzzncWLl9nt706074e94YtHvuYkQa/Y+tWdl2v1qG2AuCcuOKKK+yuu+5yUfzSjPVrr73W3a9NQI6DyIi6B7dPlPXu+n1mCXAoJUZ60Q/r3XVsRN0nz//BRdN94SC6LvWLbOiVF/3sBgH/GZ8Gj1MKm400+NLuWefwQm6AYLsJYwDDn8g6TptgkbGe2X52T1uycr0NeWFaiZevTnWulWhtDQvLvtOTUym5JoQ9PCNHjtziQMATw6TmABOuxQjrgUyguXqkCIiACIiACIiACCROAEV6wOhvjAg6hQN7D9mpthEX4R7lf328sGRPe4u6BTaw+w6hDwJL/OW38wo4TI19+Ry4VVrh91xnFbyyKgqy1DOiCgsq2IDDdrCdG2/95qV3333XXnnlFXcYmC8cRHbv23Ns6sIfbM38b2zl129Zx6P62p+O28NqV92U1r+1QsCN1HeMNYwvMmVLM9b9Mzh8bvTo0W7POu/h06nLqke/T57A9yvW2WczVxhjguseD2hbyxYvnOfOPMDZUlrhHApsM24V8GnvpRnr/rvcjEBwlq0hzAFuTwgWGesZ7mc8u9z/iEeGwsEDlx3Zwji5tKxCGgXeFyLr/hCC4FUSwe+TtvP73//eGfUcYqAiAiIgAiIgAiIgArlOACPqvW823bBDlOvqnq1szKRF9s/xC0ruUueAsT/3/CnqnutM1D5zDhvuu+bQOX8HOzcA/OmIFm6chC1fzFnpDobmXm5fWtcvsEu6t7A61co21PkO21kx1vfff393FRsHzf33v/+1+vXr27777mvnn3/+z14Hg4198xzIx4nwKuWXAMY1WRU4YXBOsRWCf3MWAttA2L9+6KGH/qyBGOtPPvmkO2hOxnqC/f/elCIb+c6ckvR3UnBIxSElZ2uFFAi8LxxCQEoEXj5ODNySsc5BFJxUiQduv/32S7BFerQIiIAIiIAIiIAIbBsEUk+FP6NzY3eNl99jWlhQ0QYc2tx2brJ1A439omwv5AoxgiTHH398SQNJSWXvMtEzIr3ct61SPgg89+n39tT4BSWnfLeqX2ADD9/B6lTfenYrqc6ch/DAO3NsyaqfDHW2sV5wSNNItwhwYB13ZfuCsc6NAdwEgLFOlJ0rAPk/NwFQ2ONMRJXr7fr27Vs+YOstSyWA44WtygRefSEjmvR45AmG+p577mnsbW/VqpXLjuZEeL+3/R//+IeM9aTGFhN90NNTXaoEpV6NSjb0+DZbvULCv8tnn33mvDC33nqru3eTdIktGevsceCzeN84YC7b13wkxU/PFQEREAEREAEREIGtEeBUeO5KXrRy0/5k7tVet+GnPaX9Dmlm++9Yyx00trXi77kmRfnkk0+23r17u4+T5cjBYBw6xp3cRMaCKdLqnW2bAGPh4Q/n2RtfLSl50aa1K9vgY1pZza2ksL/+5RJ77KP5m50KfvSe9dxNAukeTpiaBk+aPNfDEYFv06aNVa9e3djjzs/vvPNOt89ZJbcIpKbBE5Tl9H/6umHDhu5QQwx6rjTs3r27jPUkup+zB9gr9cwnC93jOf39ksN3sN2bVQ9VHaf/FRUVlXjTuK+TvesY79zz6O/lxCtzzTXX2K677urusORuRhUREAEREAEREAER2B4IkOJ888szbNKPp8L7NleukGcndmpox+yxKVK5tUJEiz2lpKOSqUj6sTfWiYr+61//stNPP93tSeVEZxnrZRHd9n7PlW7BWwH2b1PTLjik2c8yXTkJHMP+yXE/baMgG/b4jg3suI71M9IwjHAOssMw8+nPnBLOne6kRpPJ0bZtW+vRo4c7aE4l9wiQOUF6O4eC+2wKsnc4YBD7D4OdswpKO9NBe9YzNB64OmLoC9Nt2epNqTN77VDDHWyBxzdMIUI+a9askig5XjiO8uf6BtLiuaaNk+IvvfRSZ7izcFSrFn4PTph30GdEQAREQAREQAREYFsn8M7kpe6KtmDptnMdO7Nz41Kv60ptD2mm3IN80003uXN/gsY6+hfGFcEQDvKVsb6tj4bS348TvTnseV6Rv9ItzzrvWNN+f3Czze5g/78P5tmrXy42f+A3wTbS3ju2KCzzBqfySUZvXd4IlGms33777S41Y9iwYdasWTOXskEoH88PUV5OOWzfvn15a3fG3/fRsfNtzOeb7m3EI8ehclwZErekpsFzdRt3r7PHioXF38FYsWJF23333XUafFzQ+p4IiIAIiIAIiEC5IvDD2g12yZNTbPnqDc7w6tSypvXr1ixUgITAyMCBA61fv37u5GX2CAeN9SAIGevlalj87GXZe/7XMdNt5pJN21MpvfdtaD071Lelq9bbE+MW2Ls/HlbI7zhB/qwuTexXbbYc3X7kkUfswQcfdKnKbEn1hSgpv+MkcIJtHC7Xv39/q1On7OvjyjdlvX3SBLZqrL/00kvuQARvKGKskzZ0zjnnuDsDx44da88//7wbrKl3wiX94tvS8+cVrbEr/zXV1v64Z+qQnerYOQc22cxzF/V9ub4Bjy/3qVNwmMAejy8Gui8IAU4P3J75R2Wrz4uACIiACIiACJRvAu9+U2QPfTDX9mhW3c7p2jTU+UC0mCAUh/miu3Lmj4z18j0Oynr7KQt+sGuf/26zyPn5BzW1175cYl/OXVny9QaFldzJ8U1qVdmi/o4hzq1NFM6XGjx4sPs3Ke3YRhxSeMwxx7jAGjo7ttKWrvcq6731exHwBLZorGOgc9o4e3bYAH/ZZZcZp9vdddddbnD6fHu8RpyS2ahRo+2SKntdbnllpnHVA4VD5f5ybOvQ1ztsl9DUaBEQAREQAREQARHIMoHJkye78364+pb0dgqBEW7VOeKII2ynnXba7CwgRdaz3EEJVffpzBV239uzXSZGaaV5nSp23kFNrU2Dqlt8Awzw6667zl2/xj5zxo831gmacdbU3//+95LvE33n7nROBW/SpElCLdNjtwcCWzTWR44c6YRX06ZN3f5ojPVFixbZww8/7AZnrVq1HB9SifjD58IUKsQRkCtl8qKN9vjENSVXtR3YooJ1b1fZwu1UzxUKaocIiIAIiIAIiIAIbNsEuKaNg76Ch/NydS5XJ6HHYsgHD/ji8F+MM67aUinfBD6auc5emPzTlWy+Na1q51nv3SuVmZnx8ccfuyAmY4IxRNDS35fOVmHsogsuuKAE0vjx4+3ee+91d6bjBFIRAU+goKAgkgOnVGOdq8FGjBhhvXr1cmnXnJTJv4mesx8jGFlnzw+Rde+hLKsr8ExxUFouFE4kvef9IpteVOyaU6daRbvwwEIrrCxTPRf6V20QAREQAREQARHIbQIc3Mve9Z49e7qGkiKPHsy+Y3RejDB+x7bDdu3a5TaMHG5d8Uaz16eut9e/Xu4CbPl5edaheXU7dudKVlhl63o796QTVf/Vr35lRx55pLuVCScOZ0hRfve737lTvINOHbYR33zzzS4dfrfddsthsmpaVAI4C32Gepjvlmqsk+7O3ZKUxYsXu9R3vEcIKQx1PI94IL/66iuX8sFp5T7SHqbSXPnMa18stoc+mGfc7skBJxcdtoPt07IwV5qndoiACIiACIiACIhAThPgoGSu0/JXt5Eqz372FStWGFH3vLw8d1ZQly5dnJGmUn4JFG/caE9PWGgvTFzkrvg7fu8GoQ4l5Co/DpC77bbbXBYGRnkwDf7oo4+2Aw44wNlDvnDbAIY6BnvHjh3LLzS9+S9OoMzT4DlMwafBc8DcM888464Y69Chg7355pt22GGHuQG6vZXvV6yzv/z7O3eaJGXnJtXs0u4trKBS/vaGQu0VAREQAREQAREQAREQgZwjMHfuXHcIIQY5J7xTSIcn0+KUU06xXXfd1Tl36tat66LvvmDcX3/99e5AQ25tUhGBuATKNNa5a3Lp0qUuco43ibR4Lm/3d1BuDxF10vZJhcJLVrlyZeecqL9PL3tqwoKS0yXbrxxr34x/03lhmbh9+vSxNm3axO0XfU8EREAEREAEREAEREAEROAXJPDpp5/axRdf7LIryLKgsEWCf5POTOT8gw8+cH9GjRrlfk/a/D333OO2EROVLyxU1u0v2IXlvuoyjfVy38IMNIADI9ibwn3yM2fOdKkwNXb5tVXbvScz0pZ/9JDVWjffTj75ZDdxuXaN9Kk77rhDV6plgL8eIQIiIAIiIAIiIAIiIALbAoHUNHii75zh1alTJ+vWrZvNnj3bnnrqKWcXnHTSSdvCK+sdyjEBGeshOo/MgurVqztDfN269da3b19bsrGG1Tukn1XZuNpmvzDMTj35OJcmQ5kzZ47796OPPmoNGjQIUYM+IgIiIAIiIAIiIAIiIAIisK0T4IR3Mov91W2874QJE1zKOzdekRJ/5plnusPo8vO1PXZb789t/f22K2P989kr7aEP5lp+fp4dsVtdO6BtLatSMdokmjR1ng26uJ9ZvXZWe/8+dkDrqvbpUzdbtaoF7iAJJi9pMOPGjXMHUSj1ZVufAno/ERABERABERABERABERABEdj2CGw3xvoPa4vdgXCzl65xvVAhP8+a16li/bs1t6a1K5fZM6NHj7a1a9faCy+/bss2VrM6v+pjVQrr2i2/aWurlsxz19etWrXKnZLPoXwcNrHLLruU7G8pswJ9QAREQAREQAREQAREQAREQAREQAR+JLDdGOvjpi2ze96cbes2cNHaT6VGlQp29B717KD2ta12tYpbHBjcO//5rGU2Y8YMK16zwgp3OdTOP62Xdd+9vrFXhZR3rvsg3YVD+EiV5yA6pb9oromACIiACIiACIiACIiACIiACEQlsN0Y60NemGZfz1tVKh8Od2xcs7L9/pBmtmODqqV+Zvnq9XbNc9Ns/tIVVjT+Kdswd5KN+vtIy88zd0okh89ddNFFbl/7008/bY899pjbu8LPVURABERABERABERABERABERABEQgCoHtwlj/ZMYKu+WVGY4L6e9ndWlsC5avsze+WmIr12wo4YXhfegudV2kvUFhpc04vvK/xfboR/NtQ/FG+2Hmp1b0/t/ddW7cOc8BE8OHD3d3z/tyxhln2EEHHWTnnntulP7QZ0VABERABERABERABERABERABETAct5YX7O+2DPHyjgAACAASURBVK57fppNX7TadXeregV2xdEtrWrlCrZk5Tq7+83ZNnn+TxF3ouxVK+Vb3y5N7IAda9l33021Z5/7t31VfX9blV/Tilcvt0Vv3mWNqufZnXfeadOmTbNBgwY5o/yEE05wdSxevNjds964cWPjjnZOhTz22GOtZ8+eP0uL5xnvvPOO+x73s3PCZI0aNTQ0RUAEREAEREAEREAEREAEREAEtmMCOW+sE1W/841ZtnZ9sevmPvs3tiN3r1vS5avXFdubXy+1175YbPOXrS35ecX8POvUqtD2bbLR7rj9dlswa6pZfgXLL15vLZs1sj6nn2Zdu3Z1h849+OCDNnbsWGeU5+XlOQOdn3fs2NFatGhhX3/9tX344Yfu0LmDDz7Y1cEdjJwe36hRIzvqqKPcz6ZMmWK9evWyhg0bbsdDUk0XAREQAREQAREQAREQAREQARHIeWP9pv/MsM9mrXA9zWFyd57W3ipVyPtZzy9dtd7+/v5c+3j68s1+V7linq1bt842rF9nVlxs+7Wuaed1a+muavOluLjYVq9ebevXr3c/qlChgjPaCwoKSg6cIy2+U6dOdskll7jP3HXXXfbWW2+5ve2VK5d9Gr2GqgiIgAiIgAiIgAiIgAiIgAiIwPZDIKeN9a/mrbIbXpxmxRvN8vPy7Hddm7hT37dWPvi2yF74bJHNWLwpbT5YKlfIsz/3bG2t6v9kqIcZKuxrv/DCC+2ss85y6fCU888/37p3724nnnhimEfoMyIgAiIgAiIgAiIgAiIgAiIgAtsRgZw11rmibcjz39nU7zcZ3TvULbArj25phQUVyuxeUuaf+WShvTRpsTtQzpcT925gx+/doMzv84E5c+bYa6+9ZkVFRfb666+7lPn+/fu7aDvl0EMPdVH2t99+26XJ16tXz4i+d+vWLdTz9SEREAEREAEREAEREAEREAEREIHcJZCzxvrns1faba/ONA6Yo5zcqaH12qt+6J7ERv/fnBX20sRF9sXcVe5Kt4sPb26FBVu+iz348JkzZ9qLL75oq1atcnvRuW+dQ+j8ifEY5QceeKDtu+++zlD/9NNP7dlnn7XrrrvOOnfuHPo99UEREAEREAEREAEREAEREAEREIHcI5Czxvo9b842UtopBZXy7c7T2lnVSmVH1VO7eH3xRiNKz4Fzpe11L2tIbNy40e1lHzp0qH3wwQfuDvbCwkIXQR89erQ7YI6ydOlS++1vf+uue+PedhUREAEREAEREAEREAEREAEREIHtl0BOGuvfLvzBhjw/zTC0uYrtzM6N7bBdfzoB/pfobox0DpUbNWqUtWzZ0vr27etOgT/11FPd63Dd29lnn+32sffr1++XeEXVKQIiIAIiIAIiIAIiIAIiIAIisI0QyDljnT3mQ1+cXnJ3etPaVeyqY1pararh0tcz0S/jx493UXQOkatSpYozxDHAa9asaffdd587KX7YsGHuMxjwXO/25JNP2v333+/S4Lt06ZKJ19AzREAEREAEREAEREAEREAEREAEyimBnDPWJ89fZVzX9sO6TXvVe3SoZ707NXIR9myVefPm2fDhw2369OnOWOdat3bt2rk96/xN+fbbb23EiBHuM1WrVrWKFSva8ccfbyeccEK2XlP1iIAIiIAIiIAIiIAIiIAIiIAIbKMEcs5YH/nuXHvr6yUON/vM7zq9vbtfPdtlw4YNxh/2rBNJ5+51/gQLe9n5DIUD6CpVqpTt11R9IiACIiACIiACIiACIiACIiAC2yCBnDLWZyxeY9c8N9UdCEcg/dRfNbKj96i3DWLXK4mACIiACIiACIiACIiACIiACIjAlgnkjLHOVWvDxky3L+asdK1tWFjZru7ZyupUy95edQ00ERABERABERABERABERABERABEcgEgZwx1qcu/MGG/2eGrVyzKa38iN3q2un7N7L8bG5Wz0SP6BkiIAIiIAIiIAIiIAIiIAIiIALbPYGcMdb/74N59soXi12H5ufn2YhT2lltRdW3+wEuACIgAiIgAiIgAiIgAiIgAiJQHgnkhLE+Z+ka+/Nz39nqH0+AP3GfBnZ8xwblsT/0ziIgAiIgAiIgAiIgAiIgAiIgAiJgOWGs3/HaTBs3bbnrTqLpfzm2tdWvoZPVNb5FQAREQAREQAREQAREQAREQATKJ4Fyb6zPXLzabnhpui1fvWmvered69hZXRpbhfwsXqxePvteby0CIiACIiACIiACIiACIiACIrCNEij3xvoT4xbY8599X4L3tt7trEGhourb6HjTa4mACIiACIiACIiACIiACIiACIQgUK6N9UUr1tkV/5pqq9ZuiqofuXtd67N/4602e+zYsTZq1ChbtmyZLVmyxJo2bWrnnnuu7b///iXfW7BggT366KM2ZswY69u3r/Xp0ycESn1EBERABERABERABERABERABERABDJDoFwb6w+8O9fe/nqJI1GzoKL9pVdra1hGVP2xxx6zxo0b269//Wv3PQz1xYsX29NPP+3+/91339nFF19stWrVsoULF1rv3r3tzDPPzAxtPUUEREAEREAEREAEREAEREAEREAEQhAot8Y6J8APfXG6Ff2w3jWza7va9ruuTSLvVb/nnnvsmWeesVdffdU9Z9KkSfbtt99ahw4d7E9/+pP17NlTxnqIgaSPiIAIiIAIiIAIiIAIiIAIiIAIZI7AFo31jRs3WnFxsaspLy/P8vPzS2rdsGFT2jmlQoUKmXubMp60caPZho0b7bvvf7DnP11kH89YbsYPNxbb0BPaWPM6Be49eV9ffDv4m58Hf7do0SIbOHCg7bnnnnbppZduVjup8P369ZOxnrXeVUUiIAIiIAIiIAIiIAIiIAIiIAKewBaN9RdeeMGWL19uGLlfffWVnXHGGdauXTt79913bcKECda6dWv773//az169LDOnTsnRvT7FeuccT514WqbtugHm7l4jS1dtSmavnbRdFv26XNWdX2R5W1YY5UqVbLjjjvOTjrpJPdvyt/+9jd74403nJG+du1a22uvvWzFihXuz7x586xBgwZ2zTXXWPPmzWWsJ9aLerAIiIAIiIAIiIAIiIAIiIAIiEAUAqHS4K+77jrbdddd7cQTT3Sp4Zdccok7mI2U8UceecSuuuoqq1mzZpR6S/0sQfLijRvdNWzvf1tk705earOWrNnic1d89abVqGx285/OsjrVKtoVV1xhs2bNsrvuussaNmxoo0ePdgfF3Xjjjbb77rvbl19+6d79nHPOcQb9e++9Zw8++KAz4u+++26rXbt2SV2KrKfdnXqACIiACIiACIiACIiACIiACIhATAJlGuscvjZkyBA79dRTnTFLpHrw4MFWr149V2X//v3t6quvdoe2xS1r1xfb25OX2uT5P9iMxatt7tK1zmjfUqlSMd9a1Suw1g2qWucda1qbBlWNxPcnnnjCGei8Y926de2Pf/yje89rr722JNJ+ww032NSpU23kyJHu8RMnTrRBgwbZWWedZb/5zW9krMftRH1PBERABERABERABERABERABEQgYwS2aKxPmzbNhg8fbnwAQ/3QQw+1L774wkXSMdZ9JJ293j7SHvatSK0Plv/7cJ69+sWmU91LK/l5ZpUq5NlOjau5g+T2aVnDKlXYtIee/fM8j5T9yy67zKpVq2YY5KtWrXLGevfu3e3ss88ueSyHyd15550uNd4b61deeaWLth9//PEy1sN2oj4nAiIgAiIgAiIgAiIgAiIgAiIQiUDwDLWyvlhmZH3NmjV277332rp16+yYY46x+++/P63I+sqVK2327NmbvdczXxXbpAWbDrPzpV7VPGtWM8+aFZo1rJZnDavnWdVN29A3K88995xzIhQVFbnD5U4++WTr2LGjzZ0712655Rbr2rWr9erVq+Q7119/vc2cOdNF0WnTRx995A7Sw+HAdW0cOvf5558b7/nKK69Y27ZtXQp9q1at3B8VERABERABERABERABERABERABEYhKoGrVqrbDDjuE/toWjXX2cXNIG5Y/h81h1LI3nZT3Cy+80FXy8ccf2z//+U8jMl1YWBi60tQPLlu93m55eaatWV9s+7epaQe1r211q5dimW+lBg7BY6/6/PnzbcSIEc4Qv+iii9wBeMHI+r///W+77bbbDFAFBQV2yCGHuKh69erV3dPHjh1rQ4cOdRH7YOnTp4+ddtppsduoL4qACIiACIiACIiACIiACIiACIhAWAJbNNbZ912lShUXrWaPd+/evW233XZz6eMY7i1atLApU6a4g9r4+bZQli1b5u5EJ2X/lFNOcfvpu3TpYgMGDCh5Pfa1P/744/bss89uC6+sdxABERABERABERABERABERABERCBnxEoMw1+W2a2evVqF/33d72TDUAa/LHHHuui5exZJzOA0+CJnBMtZ489h86x715FBERABERABERABERABERABERABLZFAuXaWL/44oudEb7HHnu4fedvv/22cXr9zTff7CL/pLRzEjz71rkjnr3t7EcfNmyY7bjjjttif+idREAEREAEREAEREAEREAEREAERMAd9s55a3kzZszYGGWz+7bAjjvVH374YRs/fryLoHfo0MHOOOOMzQ6CGzdunLtDHSOeu+LZv96+fftt4fX1DiIgAiIgAiIgAiIgAiIgAiIgAiJQKoFybayrT0VABERABERABERABERABERABEQgFwnIWM/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+qTSIgAiIgAiIgAiIgAiIgAiIgAuWagIz1ct19enkREAEREAEREAEREAEREAEREIFcJCBjPRd7VW0SAREQAREQAREQAREQAREQAREo1wRkrJfr7tPLi4AIiIAIiIAIiIAIiIAIiIAI5CIBGeu52KtqkwiIgAiIgAiIgAiIgAiIgAiIQLkmIGO9XHefXl4EREAEREAEREAEREAEREAERCAXCchYz8VeVZtEQAREQAREQAREQAREQAREQATKNQEZ6+W6+/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///uUagF5eBERABERABERABERABERABERABLY1Als01p944gk7/PDDrbi42IYMGeL+3aNHDxsxYoQz3o866igbOXKkLVu2zAYMGGAVKlTY1tqm9xEBERABERABERABERABERABERCBckkgVBr8ddddZzvssIP17NnTbrjhBrviiiusQYMGtnz5crv66qvdn3r16pVLAHppERABERABERABERABERABERABEdjWCJRprC9atMhF1k855RSrVq2ajRo1ygYPHmx169Z1bSEN/qqrrrKmTZuGahuR+rVr14b6rD4kAiIgAiIgAiIgAiIgAiIgAiIgArlAID8/3ypXrhy6KWUa648++qgVFRVZv379bOLEifbQQw85Y71OnTqukj/84Q925ZVXhjbW2fPOfngVERABERABERABERABERABERABEdheCHDmGxnrYcsWjfV169bZU089ZVOmTLELL7zQatWqZQsWLLBhw4Y547x+/fq2atUqlxJPGjz/VxEBERABERABERABERABERABERABEUifwBaN9Weffda++OILF1GvXbt2SU033nijderUyR04d88997ifn3feeVaxYsX030ZPEAEREAEREAEREAEREAEREAEREAERsC0a6zfddJOLnPvCgXJnnnmm+wKp8CtWrLCWLVvaWWedJYwiIAIiIAIiIAIiIAIiIAIiIAIiIAIZJFDmnvUM1qVHiYAIiIAIiIAIiIAIiIAIiIAIiIAIhCAgYz0EJH1EBERABERABERABERABERABERABLJJQMZ6NmmrLhEQAREQAREQAREQAREQAREQAREIQUDGeghI+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/dey5YtsxEjRtiCBQusRo0adsMNN2TzfVWXCIiACIiACIiACIiACIiACIiACOQ8gS0a6x9++KG98sor9v333ztjvW3btg4Gxvt+++1nBx98sI0ePdqmT59ul1xyiVWqVCnnYamBIiACIiACIiACIiACIiACIiACIpANAls01leuXGl5eXl22223We/evZ2xTqT9r3/9qw0ePNjq1atn69ats4EDB9rVV19tDRo0yMb7qg4REAEREAEREAEREAEREAEREAERyHkCZe5ZHzp0aImxPnHiRHvooYecsV6nTh0H549//KNdccUV1rRp05yHpQaKgAiIgAiIgAiIgAiIgAiIgAiIQDYIRDbWR40a5Yz1unXruve74IILXGQ9rLG+atUqmzdvXjbapjpEQAREQAREQAREQAREQAREQAREYJsgUFBQENpu5oUjGetLliyxIUOG2KBBg6xhw4a2aNEiu/76652x7o33siisWbPGli5dWtbH9HsREAEREAEREAEREAEREAEREAERyBkClStXLslQD9OoSMY6D+SAufbt21uvXr1s2LBhbq/62Wef7fa3q4iACIiACIiACIiACIiACIiACIiACKRPYIvG+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+IgAiIgAiIgAiIgAiIgAiIgAiIQBYJyFjPImxVJQIiIAIiIAIiIAIiIAIiIAIiIAJhCMhYD0NJnxEBERABERABERABERABERABERCBLBKQsZ5F2KpKBERABERABERABERABERABERABMIQkLEehpI+IwIiIAIiIAIiIAIiIAIiIAIiIAJZJBDZWF+2bJkNGzbM5s+fb+vWrbMHHnjAqlSpksVXVlUiIAIiIAIiIAIiIAIiIAIiIAIikNsEIhvrt99+u+2zzz7WtWtXe++992zMmDF21VVXWbVq1XKblFonAiIgAiIgAiIgAiIgAiIgAiIgAlkiEMlYLy4utgEDBtjgwYOtUaNG7hUvvfRSu+SSS6xp06ZZemVVIwIiIAIiIAIiIAIiIAIiIAIiIAK5TSCSsT5r1iy76aab7Oqrr7b69es7Mpdffrn179/fWrRokduk1DoREAEREAEREAEREAEREAEREAERyBKBSMb6nDlz7MYbb9wssn7RRRfZwIEDbYcddgj1ysuXL7e5c+eG+qw+JAIiIAIiIAIiIAIiIAIiIAIiIAK5QKBq1aqh7WbaG8lY5wuXXXaZS4Vv1qyZLV261IYMGWKDBg2yBg0ahOI3efJkq1OnjlWqVCnU5+N+aMGCBVa3bl2rWLFi3EeU+b1Fixa5dtSsWbPMz6bzge+//94d4ldYWJjOY7b63VWrVtmKFSusYcOGidXBg1euXOn+JF0P/Z90HRs3brSFCxcmXg/bTxgDSbcHZozlgoKCRMcA9dSqVSvRgymRTfQPsibJsmTJEvf4JOtZu3atk7VJ9/+aNWusqKgo8Xro/3r16lmFChWS7BqjHjLA8vPzE6+H9S8vLy+xemhL9erV3Z8kSzbqYZ1B8QirM8RtL4EBxrTPAoz7nK19b8OGDYYekPTcXL9+vS1evDjxeuj/2rVrW+XKlZPAVfLMbNaTtL5JvyDLWNOSLNnQN5mXzJukx3O29M1s6IH0eTbqyZa+SVuwNTAmkyzZ0DfRZ5DR2IJJljj6JrZpjRo1Qr9WZGP9oYcestWrV9upp55q9913n4NwzjnnhK4QY52U+aQNAupp2bJlogbBd9995wZ048aNQ7c/zgenTp3qlDR/TkCcZ5T1HYwODM/27duX9dG0fs/ChuGZZD0ItW+++SbROoCAET1lypTE60FRYwwkyYz2MGcYy0k7n6iHMy6iCKqog2727NlOSCe9PWfmzJnu1cJmFkVtB5/HuUV7ku5/jCiyp5Kuh/5v3bp14g5b6mnTpk2iDls/b9q2bZuoUwB5htGRpOHp20IdSSo3rDMoUTBLsnBjDXOHMZBU4UYc9ICk5wxOh+nTpydeD3OGQEzSTiHqad68eeIHE2dD36RfCNokfW5TNvRN5iXzJunxnC19k/5v165doo7UXNM3YYatkbTzKRv6JvoMMhpbMMmSDX0zsrHOFyZMmOAMdgR6586dIzHIhvD0SoeM9fBdky3hKWM9fJ/4T8pYj84sG8KTt5KxHr1vZKxHZyZjPTozGevRmclYj85Mxnp0ZtnSN2WsR+8bGevRmWVD34xsrEdvxubfIEKI5zbpu9mpB89tkulcM2bMcBkCSacMsRjgGEkyqoJHlTSrJKMQjASENH+SrAdPJ17oJOugLUTWp02blng9RIgZA0m3hzlDamqS2y3gcSaqmgAAIABJREFURj14bpOM3sybN89F1pE1SRY8t5QkoyqkDNKepPufKCQGTtL10P9kIiS9FYp6cNgmnW5PPa1atUo0sk4dpCcnGfH2c5MIfpLbOlhnSLWFWZKFDC7GdJJRFaI2OOySnjNsheGA36TrYZyRXZX0VbzU06RJk8RTbbOhb9IvyLIkMx+ZJ9nQN5ctW+YyH5MeZ9nSN+l/sriS3KKUa/omzLA1ks6wzIa+iT6D7Ewy85G5mQ19M+vGepKLs54tAiIgAiIgAiIgAiIgAiIgAiIgArlAQMZ6LvSi2iACIiACIiACIiACIiACIiACIpBTBGSs51R3qjEiIAIiIAIiIAIiIAIiIAIiIAK5QEDGei70otogAiIgAiIgAiIgAiIgAiIgAiKQUwRkrOdUd6oxIiACIiACIiACIiACIiACIiACuUBAxnou9KLaIAIiIAIiIAIiIAIiIAIiIAIikFMEtgtjfcqUKe4Kp6pVq+ZU5+VCY5YuXequJEqycL0a16sceOCBSVajZ2+jBLjCjTGw4447bqNvqNdKmgDzn+uokr76LOl26PnxCHDFGtd5tm/fPt4D9C0REAEREIFyS2D9+vW2YsWKxO0NriUcO3asHXHEERll9YsZ69x/9/jjj9tvf/tbq1WrVkYbFXzYN998Y7feeqsdcMABdvrppydy3yKKAHdgcj/lrrvuajVq1EikHpQNFM4k7/OkLRMnTrT//ve/tvfee1unTp0Suad4zZo1dvvtt7s7Xc8888zE+h9HzbBhwxy3W265JZG7nREC77//vr3++uu2zz772GGHHZbIHeLc57l69erEnU7UgVDjblLmZsWKFRPpH+6mfP755+3cc89N5Pk8tLi42D788EN78MEH7YILLrB99903kboQpF9//bXjxZhOwjFI/3NvNGM5Pz8/kXbwUJwbLDj8XVhYaAUFBYnUhax56KGHnJzhT1KFe7D/+te/2i677GLnn39+IvIMVqwB06dPt44dOya2plEP98YmMb48f+pg3XznnXesRYsWduihhyYiN6nvjTfecGvNhRdemNjd3tzrjg7Qtm1bp28kUZibn3zyiT399NPGv/v37+8CBJkuyLPZs2fbpEmTrF27dq5/qlSpkulqjLnJndu0hfuWK1eunPE6eCA60wcffGDdu3dPTM5QD+N55MiR9rvf/c5xS6LAbPLkyW48054k+p/3Zm1mrKF3oJ8loW8iA5YvX+7GAbKGOpIojGf6nzUNuZnUfehLliyxRx991K3NJ510UhJNcc+cO3euvfTSS9ahQwfXN0kU+h1dg3Vt5513dneIV6hQIeNV0f/oAc2bN8/4s/0Dacv//vc/Z9ziSD3ooIMSaQv1vPjii/bVV1/Z5Zdfnlh70M9uuukm4w551rRMjoFfxFhnQN9///22xx57WM+ePRNTBL744gt75JFHrEuXLs6YuuKKK9zCk8mCMMMQYGFDqBHBOfbYY51zIJOFei677DKnPP/xj3+0Bg0aZPLxJc96+eWXbcKECa5v/v3vf9vvf/97Z4Bmutx5553OkDrrrLMSU2xxbrBAH3744c4BwSJ91FFHZbopNmbMGKek/+pXv7L33nvPCWyMgpYtW2a0LhboZ5991hm3SQlQBAJOFAwCHGonnHCCcz5kuiDM6JuDDz444x5I/64oHK+88oq9+eabTqlFybn00ksz7nxgQUOeMf8xDFA4GNfUmcmCYnvHHXc4eYYymMQCzfu++uqr9vbbbztlkKyXAQMGJGIc0v+ww4BKKuKNPKZvYEabBg8enIgj7cknn7Rvv/3W8ULuMGfoo0yX1157zT766CO3BmR6LfPviuL02GOP2X777ecU6W7dutnJJ5+c6aa459188822ePFipwNg4DZs2DCj9bDGPPzww44V63JScwbFGWOgV69ezlhDDlxyySUZbQsPYw1A6WR9pp+YN6wHmc5OY84wjtFrWP/PPvvsjLeFB9IWZHSrVq1cO5IwCumLu+66yxlpu+22WyLtQFaia2Lg1K9f3xlTf/rTnzIuaxYuXGh333230y3omzlz5rhgB0GiTBbG1lNPPeWcNTiGkTeZXs94X9Y0jCeYoWugQyVR/v73v7sxxvOrV6+eRBVuviAD0Gn+85//OB0gCccQQU4cdhjp6Op77rmn/eY3v8m4Qw27Br0ZBxfyJonCeoZthnODYNd5552X8bqwnf75z386pwBrTNOmTZNoitNl0M9at27tdCccRBjsmQp2Zd1Yp0E33HCDG8QMZgqp0AgFolKZ8uCiOGF0IABQNoYOHWqnnHJKxlNhqedvf/ubUzooGGssdBhrKIjpegoRyBjoKAMIaRQo6kDA4SXMRMEwY0AjxIhAMKDx1qNMowzgeOAd8H6mU+hnnoEgGz9+vP35z392/Q5DFGkmLBG2dMYAk4QxRnT42muvdUomxjrRVQTpbbfdlhHnEMyYPIxZFjKcGl4RoF4MxSuvvDKj0QIWHKJ3KLcYnUksnkS6GWv9+vVz0QicA7SN8ZBOvwTHDWN6yJAhLsrNIsPYY2xQ6tSpkzHhhqGBkPZRO2QA8ybTEQ8WNBZNH7VDaWO8YRg2adIknSmz2Xd9f6CgoXh27tw54xF2xvX111/vxhdjmDnKAsoClElFGhmJIY0DlXHFmPAyKFPKFJxuvPFG+/Wvf+2MqHvuucdFIjLtfMI5RzuQnchLop5E8vv06eMM9nTXgOAguO6665yTExmHfMmk0xZDgz5mLWNeYhAgm++77z7XnkwU5DIy32cGMEeZ+4wF5BqylPax3qRTeCbjiLqIdGA48e9//etfbm4yntE/kDdxC2sNzHgGawtznbFGkABDB7mJcyCT2UnDhw93AQ6MM5yP9A1McQxkKtvi3XffdQ5oxhd1sJ794Q9/SMTQRabhfMIIxWGDYYBxmKm1hr594YUXjCwuno0C/dZbb7m6iOJlyuGFsx6HAGONwt/om4wNxmGmZABGNPLFZ6PRT6xxzJu99torY/X85S9/sXPOOcc5z5ChyALmS6baEZxzgwYNcg4hAkW0Cx2XuUUfZaogv/ya9vHHHzvd5sgjj3TyOlNZatdcc40dc8wx7v0JdKEfHn300U4HzFRbFixY4IJ29AnyhqDHiBEjXJ29e/dOyxmJfESe+TlBPejjzBfGV6YcXazz6Blw9/YGzkayklh/GMf8na4eAH/qYF1B30SXYTyjF+AkoO8zkdHDWsz70ic4hFj3CXShb6IXZEoHzLqxTvozwgXhTKPoIAYg6QN4ilgUMlFQoBkUPirMgEPQIRgyWViYUTxZ0FiUv/zySzdRaQ+DPV0FFyGD4cSAQEjjeCDNBg97piLseIERlBjppHHttNNObpEmfZzBDkcWnXSjkjhPmIgYGf/3f//nng0fFjqUaN4Bw/q4446L3UWMK5QM2DO4UWrwbCGEBg4c6FKhSbdKt3z++ec2atQo1+9wQqgdf/zxztBFALVp08YJm0xGJFAAUKIZYyi5GFGZjrDjSGHOYATgKcZTyEJTr149p+zgAU+3IKhhh1LOgokCzXhjjMOR7SqZKLSFfereu002B6mwmc6uQPCTXuVlF//HGYVig6MgU0o0Yw4lBofXAw884AyDTEfYMZrxcDMH6RMcDtTHQt6jR4+MnfuAgk7/4NQkEgkv6sBBgLzLxLhGljEfiXQgA8aNG2ejR492i2gmU/sxaDGikQMszMize++919V50UUXubmTqQIbFA/GGHKbrIdMbCNjLiJfkJuffvppiYz0DhuYZaLwbJRlLxeR0cgCZBnRfNZTnGnp6gFseWKtZL3ByYmz0We+YKSxhiKfMajjFpQ+mDFH+DcGO/KLfkFBZLsaug1ziTozUTDWDznkkJIIJPoUYw1ZA8NMjGsc5zyPd6b/MUJRck899dRMNGGzZ6DU0v/oMgQHGA/MG3TDTG33oz04aJA1BFZIt+UME6+jZUI+8zzG3BlnnOHaR6aNz+Ig2EFWRyYKcpPtKTifKPQP8pM19Oqrr86Y8+GJJ56wE0880fUFchQH9FVXXZXIlgtYIcNwoDEWCHLhgKL+TDkHcEAzxsjioK8IdPBv1meCRJko8EGPxXBGviATWNOYOzjyM+FY9Rk7OFPgRWEOEcjjTKZ0srmQJQSzkM28M/ORrA3sDpyPOJ+I4qdb4MJ4RfaiyxK1Z95Tt3fmMnewN9Kxn3A64khHL8cmw0HDVjhsJ2wQ9AHWZmyCdArObWQ8/NA3vQymPfBiG1kmStaMdRR0OoKG4DVl8n/22WduojAIGIQoISjqgIxbEMAoHizEQY8ZaSM8H09HuunJCEjqQZBRF0Iagc+BAgwKBDYCFcUN4zOdgjMDpTl1Xzc/J8KOAcpChAGKIRK3wAZj3aej8ny80BhoFBaHdFOhUGIx0hFqXjBgCKBwIpT5PUYIgjWdwoKMwpe6QJI+hDHCop2JAhMinIwnlCgEHAYnExfnBo4WJnLc6A2C3qehBd+XMUfEGwcUAg2Bw3iMm0LKeGauBBdGlE2Mj65duzphg1LK2GAMxC04fYIeZhYYzhTAmIIZjhYWIdrkF6I4dWHQlpZ6hPPhH//4h6sjXW96sA4UcvofJwd9gHJ48cUXG84BohHpyBsENNxYtILvTFt4PplDKAdkXMSd/4wnxg/PZz76ccB8ISKF4oys4Q/e6bjGYVBuUg9yi0UbBxBKE/XDEe90375943S9+w6yhT/I5OB4Q57hyCNilIm9ZMG1Bgcd/+fZ7MPHsUEfMY/Scdh5ZrQj1ajAOEThQJ7yu1WrVsWWAXDDqGWc4RD0hbFB25iTjEUiuazXcbO60AP8OswY4P9EhljHcKajrDP3093DjmOLqCMy2p9bwjv7tYU1FecxhnY6BWcmay+KMn1BhgDGE+OMeYKh89xzz5UYV1HrQv7TB97wow6CHby3j4Ahf3AakzUUN9tqS2sN78taQx04A/gb+RDX8Ehda9AJcQQxbzDO4cYY5O90jOjUNQAnFA5AxgDjm/5nHBL5ZP2JU2gLLLxcxkDD0cmYpi70Gp/dw5oTN6ML+c/cw+GEPCEzlUwhnLW+bhw2BAjSMda8PCttDzzOSBjSXoy3uPKTsQx71mefqcnaxRjDQccZFtgGyBj06bjGemn2BkYtDNFzeS5bMIhMp6PTMH6pi7aQzYNOgw5I+zDQWcvoL+RDOgeOwYw5St8ggxnfZCH48ypYm1mvkUfppF2j9yPDkL9B9gSH2E4EOy+P4kbaGcvolvQxxjOFejGskTE+u48sBfTPuIW5gg5OxgOyBF0D+UnAFtnMFgx+R5+lU2BDZmXqOMK+pU7qSFff5P2yYqzTCRhpCHoGL4OYAYVXZffdd3cKFYOPBYgUr7j7vfGkEK1BUcOrTgTNQ/JGNcLaez/jdBCThugMkTQGAEolCjpRYRRbBD+eIiYPylq6h6fxDAwlOjzoaaaNLA4IN7w5KITppHSh2BARIBJEoZ3B9C3qZwKnGyVi8tDHTFLawAD0++2onzRsFMN0CpOQlFcMi2BBmJKqgkGQicIEZb8NXBjjeGwZXyibjG2cOBhUcZUOBAtOptIyDZgvfr8PCwXe6LhKB3uTMPiC+5JgRd14ilEUUThpU9zMFBwxOLIw/Lzzgv7H24kM8GMOxY2xHHevl4/cEQVK5c4iirLOIpHOOQwsJkQeeMf999/fvTsKB3MIR6Q/XIiFE2UwblswMog24mAiQgi7YMEQwLmFU5CFHIMnTkGO+NRQvNBeEeP5OBq8QsC8xDCM63xiDSDjiRRnFA3kGWOKv73yj8LBuPBbpKK2h0g6SgXOX8Yuzwka7DhrULBQCtLZv+zPQmAeolQwDny0m/WLvZEs4qxJcecM4xVmzB1kMRGAoJFMO5hT7MWDGX2Xzp5PnoMBiyLl5bw31kmzZjwzvmEaN0WRcUokDfmC05T/k5nGGKZ+1maYMWfiGgSMGdgg55kzrI9EU2BJXyEnYYoihQGSTkHZRx/AuPQyjPUa45mCPsJaGvdQKxxMvCcyC+YYbrQD2YAx6McD8xK9Kq7DDuYYa2Q6pRbOsEAPQafCoYOxGzc7jbWGzIDgzRw4txhXGLboUijZKNNxZQBsOKfktNNOKxmnKM4o5WyBIWLLuEMXYSzE1TfpF9Ze5H1QGUf+MH+Q/egirDkEieJkCiDHeB7rC99H30TPxKlFO3zGBvonn6XNcQoGOPOSeeO3pwWfw5jGGEF+MgbReeIUmPkD5RhHfu1HV8IwQ64yR32mQJztEGRREhVmLUAXw8BkDaUOnoedgSGKvolzhWylOIU5gWMBWcZ88OszThzGmmfEu/AecSOs6MTomYxZ5CM2FA5U5AHrKHo/azXyjp/HdabDwAc1YZSa3YYMRe9h3cSxkk56t88ORv6yPvstsvQPTmccHMg8Pz7i9A/9gLyBE0Fgv0XWr23YoziK0w0OIqNhz/ocDMzwc9pBn2UiIyFxYx1gpAMwgPAuIZiJpgdTqpj8CAsWPQysOKkPCHqELwIMZZq0DRaw4IBjsOGV9t7bOAMAI5wJjqBhIaZDEMRBw4DFmdQxhHXUTmJCMnDh5RcAnoWgZsH33i6YPfPMM07pwMCOuicGRih4fm8gA5cJilKGkusLkxeDAWWahSKqhwjhT/GpIUTTMPzwavt35l1YYGknkfw4J0PD3I8bGCIsSXcLepq9w4YFLo5S60/j9vXQByi2cEmdpChUbOsg8hm3IHhZUFAwMNhT+xhlHmFDf8U9AArFiD7HAEMA450PelQRcDgi8ObSljh9Q/sRzhizLFqkP6Wef8BYJBUao5F5G6fQP7wnjjQU/dIOXaFfUGqYM3G99nwfmYZSwGKZuqAwzlAUyPCgnjhRSOQmYwv5QUSGRQclBpniC32DnGOhJpIfZ58v4wsF3Ke7oSyx8AS3O9BOlBIK8zOqrOF7PBcljUUToxYjB8dZMArgswVQeuKMM3hgJDEf+L4/wDCYYYNsZQEl0hX3DA5kFcorTiXkP3tiaUuQPwsrfYbRGTeiwpyBE3KfyBnONNa3YKFvyN5BpsVVBoPPY8yhePp39sY68xOnKopvuoXIDf3EPEfxZE1lXcYZhMzMVMGA8ZEUvw0CI4d+Z37hsAmudXHq9RliOEvpA9YyHMUonGQiYVihtMc9QBGHMAYSRmxwywNjCwOUtQFDBGMOWRN3TKM7Ma6ZKxjswXmJsc66TT1Ec4MyKAozdAwf1eJdyQJABtNHOB0Zv+y7pRAFjWPc8l0MCjIb2QLHHPW6GfXQ/8wjFHjkDWtfHH2T+U3aOfOD+YmzzutGGL3If3Rc5jCyNO7WPtqCjMGpgNHOOGCdxinNuKCNOHIZ67QlzkGDzAUMFvRzxo9Pfw5u3UC+URgXjMM4RjQ6PvOctYb+wUGEAY3uge5HNgwOZ2SmP6sp6hpNf6AToW8yjulvmHmDnHaiK+KsZz3CkIqz1jDPydrB8cS2UeQz2Q6MYXgyNpj36CKsD9gIcQJdMGN9pi4ydtgmhP3iU9/pE2Q1WUnMp7h6YHAek7EFv9S1BlmEcxhdI844C9aBYxBG6E8+uo7+hj6KvcGczMTNHayfOJlh5uUJY4R60M/QEzOxLZJxjZ7M+hgMAjCXGMNkDqVbEjPWEfwoTyxSeM6ZhAhNDGYUTL8HjsUORZAUWAR11PRXFnoUWgQvUTrvwfbeeqK4wYKBS+dE3duFgY4wYyCzQDIxGHBMfiaSX4xxGrDw8E7UHTUlBT44NDAAvRBhYGEcBFPD8NgycTCg4kwcIlgIfBQmH5GnbQih4EEiDEKejzISJ5pCZJk+9tFylBgWFaIq3juP8GSCsiDhcY/KzJ8sDgsfjWFfJGMARTa4GNM/tDfOAo2Tgef6qAnjilQq+iyYTkn/4dyIqtRg/LOAoRBRWJQxbHFi+RM/g2PZL0RR60GBhAPjiz1wCHoWL/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+ZtFkFnMCQpjDoXZM2N8M96RZUQHokTwUVIZZ6w1LPQ4N1CgaQfzFCcuctOnB9I2xn6cQ/Nw1DBWUcr9nEMJ9AxpGwoUaybjn7kUVW6iGNG3jDnq8WuIP7wUmY2ewBoXdxsP74nsZPwg24kMMmfoI1LDUZpRqCkYjIxpOMZJS8Y5DjMcdD46TPtQyHEAIWswrpCr6BjI2CgZb/AiKoy8Rw7gXMQgY4wzrlAGYQgz1h1kLMYg4yWKHoDugrHit+lhRNO/yAPGU1Bvon2sachmjJMoBb3Mnx1Du1irWQ+Q2egAZALQd8gy/h3HCOR9kJtwQpYxJ3h/1i3GLwaBH3de/rNWILOjyE3qYYwRiUe2wQqZiJ4BRx9hZw4jr5kz9D+/i+LgxJmFrKdPMTwxbhmvzE0c+Mg35B2fow/93MLxFWWtoS0wR99Ct/EHImIcYnCiC3hjmQgoMoK1Nco4gwVzg4g/Bi2p08gu5iZrGXUwXzF0qDPuWSV8H90MZhiTZAgx71jrWb+oG3nP+yD3OGcEORpV38RgRvcnUOLPLGLMEv2mLtY1xhxjnT/YM6xpUc76QQaw1rCeIHuRU2Q+oifhNMH5j+HJOs24J6BGO+AYdU1jHCND6Bc/F5DF8GPNTtU3WWei9hHtwR5ELiLXvD6GDEAX8EY5cgC9iTUmuFaElTd8H9lMv3t5z3dxnvJ/78xG9mH/IC/Q4aLKHOQZY42+9SfLM66Q/4zp4LqCzMb+icqstDYnZqwzIfAKYmCyOProEp2DMAUghUHP4I4iAIINQaEFDpMUgeiFIkoiE4vFDVh+32fYjk/9HNEmInUoFEwIb1Dikca49fuVUaxQCKIqAjBgQKPk+X1npB15RY+foyCks4eDNmGMk2KEhw7hjxANpk/j7fJXxMVlxfcYWHi0UCqI/OFZ9B40FlG8qH7vUDr18GyiXERkEAYY554ZihrRyHQP96FvUPAxcBinjDXvjaNOFB0WiHSjNPQNbUG4+60U1AVLnFsIOgweCgIwqmD2nHln+gZHDcKE5yPsmS84BvBC838WVARrVOeJr4fFC0UPNvS3j0Az91l4UNZ4PvX4wwbjjAXaguKFYsS4hhPPZCygjPg9uPCNamz492GuMNeZG7wzwhkB7J1reE7pM7+3jAUgTv+gNPk7OllIvQGDPEU5oM8wAuizKIZzkCvKHZktjGGMzCB7lBrGOEYmdTCXoi5mQWYs+DgzeUbwyhR+xjj3ihtyk/riOAQZt0TumYcoyH5hRJ4yb1gjKHGjNb49RH9wJDCOg2eioHRgBKB4Mq6Zm/Rd3Cgx2WXISxRl+pr1k/WHNQWFGSUw3bNXeAaZYSho3klDO5F1RLtQbOKmOnteXp6hhMMeI9A7073iyXiOO758Pcgwnw2CMc167DOnkNvwS3c7GlxQjNFpUJS9w8lv36A/0kkPD85PjEAcl0T+mfeMZxjh4GBc4XxAIY07X6iL56P4Y6CzbiGrUVz9WEMnwMnm95gjk4IKcFg5jbFORBg+GFRwxFhn+x4GDlFa/o8CjQyIYmwG34E6CJiw3vu28HscabAjws7fMIu7BvA81mccvcxDjGV0GthgEOJ4Yh3yh+TFkf/UwdhC1sAM/SmYZYkxSP8jo1MzMMP2if8cARK/5QgDzRtrOIYIBCGjkUHMVeYv4z6qLsA4Qy7DH52CPvDZH6ynrJmsQ6xJ/C7q831bmPc4msmagpnXoVkPcAqzDjDOeJ+46yZ1sc4QYUYPwEj29eBgRd9gHPr5Fbce5hzPYv7hzIYX/UR/0U70G4x5jPPUrXFRxgB2CkY5thH8kV84o5mDZChis6WTGerfBRlMsJO576+exnnhD7HGRoyz7gfb6u0N2sS6AxvWGp7LGKA91BPFaVYaS+YmAUh/jgQ6DA5M5joOOsZvJpiVVndixjqDC6OcARfcE4ShgMBhkKDIExknghh3YOMhQ1BSVzAFDG8RiyuRCZRcFtXgwTlRBjWfJQ2MBSY1RZd0NLy4DBA6EaEUZ1FD6cejifGMMshCGkzXZ28nijTKbzp7UpjwPAuBz6KGsQt/b+By0AODIh0hAC8MKCY9ShLKMop6MEUHYwFWUZ0awX5jkSQKxAKNUcbihoHujWYWU7I24u4Z9XXh7WOvLR56f2AQ6aJeycRDjSfcH8YXdWwFP48jA6cAfIJKrN9fg3LAgoMwihqB9PX4E34Zp8E9ihgZ/rozogQ4vPC2x0njpi6Esd83GpwTzBUiNRjA9BuKQtx9Y9RDn6BE42gKFp7LnPFXJ6FgpXMqL2MJJclHVH1djA0WaZxC/BtjIe649o4ZeKTeB8r4Rv4gh1AU0jnFlH7mOSgywSwjxjrKGW2EHd79uOMMPnBhLWCuBxVxIkSMYaJByGdkUNy98CgazHs89MGURhZpolAYOShZOHLgGtc4RCFD3qNkBpnBknRHMhVQCtjmFTf1HWbIaJQKLy9RnlHMMQRQBlDkUTxTs8bCyh24MI5YM5nb/hR4/33mPf2G4puOYYMs41msNbw/yow/hAdZQ78zN1PTLcO2g8+hAHpePAdFGlns13rGBrKa8ZVO5J7nYPgh4zFqGL/+7BXeA2ck2Q84JtMt6EjIMuZ7UI5g0MIQ5wQ6AoGOdE5oJ+KJvMLwCBpJyBaCA8wllFPWiLh74ZH18Mf4DwYFMKgYHziMWGuIVLHWxA3aYMSgf6EfBfVAmDH/qY+EtTn+AAAan0lEQVT+Rwalc9sIOhPvnHowIU4VIuzINJyEGPTp3E3Ns1gzU8+hoY3oZmR34dSh76JEbYNjEzb0DbIzdZ5j3GKs+5ta0tFtWGeQYUE908s5ZD4BCXR45m/c8114HkEA9PzUVHAyz5B1zBvexTsh4sxTdC9kGDplMDjD+GNMIDdxdOCYSucgY2wXdHGvZ/LuzFfkGgYo2ysw2NM5fwkbA9sM/thLrF0Ynhi5ZLog77DV4h4mCV+c2KyXPoOXdZg/yEmcN16epXPIH/WgtyCrCJrgcCQjibXBZyIxb+ivdFLe0ZuRi6y9PAdGrGG0AzsHeewPY407J7c2JhMz1qkU7z2KDAqh9zJ6Yx2PLgo7cKPu6w42iMWAwYBCyaLi03YYfAxmomAMGNIT0vHeoPizEKB0Bt8X5Y3BzuBAmUpV5MMKBAxaf88430F4sUB6pQ+FlzQLFjafbhn22cHPoZgF9xwhdHAK+FQ9BiCfYSJHTRHz9bBwIRQRViyOLCwY1Ux8r7AzuTCmUZ7jetNZ0JgoPr2FiYRg8dEbFEKEHQpN1O0Vvi0YyUSaWGh89J7xjLDxkWL6BsWWRS/unkFfH0qhPywodV4gDIi6MS6IusT13FMXSgdKLn2S6ihD6SQlnrEeNfU9dUwSKWZMsUcxqBDSNyygsINblFTR1DpghgxgrqTeJEEkinnDOPGHJ8aZN37hYUFjUU7dRoPiiQxArkVNFU19H1LfUKRSHWYoZkQ7cezBLO789PXBH8U1ODeYlzhRMOiYS8jndMYZY5a+Qf4G9+2yqOE8IV0YJwfppHHlAO1BecFxizzxjkdvrNMnKAUYjZxjEbfgxMCIwkgLZuuwxmGs4W2nvensHebdkJ/IYLil7nXm+ThCaROOjjiF59P3RKIwllFy+ZvoGSm7yB0MRZRcjI+4hbGEIw1FH8cdChPznD8oN6wLOIRYa+I6oP1hTjgdSNFkqwB/UNTgQ4YI2+74P3VG3QPr2w4bDBjGMeOU9GScPhiBGFSkqbLWIJfjZlQEOaMbofDhiA4WZB3rkd9Olo4i7e9Qx+nHNpdgYW2mX4i2I4fSiUgRlCGyhsxKPfQTWYfxi6GeTiYHcw+ZgjOb+RnsZ8aIvwEEQy0dBxROJy83U98Xg5QgFA5hjPV0Co5FDD/eOyh/GXesyWTAodekMz95P+qAh8/Y8++MXsCaiazw2VzptIfnYZAF5Rn6B3oADiPSsJE36awBPmMQfTbokOW5tI81Aj2ObLJ0CvKE9TmYreONdfqESDJrdbq3wKCbU0fqnnqMNgIHzKV0gmrIKngg7/35S6yZ6O38DHmGMZ9ONi/rO+/qD/cj04Z1DccZ4wqnBmsdfZYanIjSR+j+rCHeeUkfEWBFH8R5w5rAesT6HdcO9I5f7EwyEPzawzrGOsO4Yi1FrwmeLxalHVv7bMaNdTrbR+IYAHQEE8WnQHtjHQHEQGTfQNSClwng3jDCGEDoIIi94YGxDjgWbAZlHGUAIz+48JLuyHMZ4F4YYKwTPcBIx9sSZX9isN2pV5owyBHIGIF+gSMijqfTp5VG5cbnU680QVliwffRDT8A8eiTzhFXuUmtB2HNAPbXPWAEM0FZwNPxpvK+njnjAm8gzHzBiKLfUhe9KOxwCAWFP32O8uKvl0IRJLKLQsdYi1pI42Wc+sgPfY8xnXqYEw4cxnFpB6eVVScTHaUJR4+/fQEB6j2r/vtegcZ4QgGNWogqUJePKuCJRslFYQ9GZ/CuIkxR0qIeJESfI3xxbnnFC4OJjIRglAD5Q/QBpRTHQ1RHCsYZfeMNM56HTEk9OBBHHtFOnHZ8NmoqH55g5oOXhRjLpMFhXAblD/LS30EdZ2FDKcIw9zISZvRB8BR5FjQ8+CzQLHJRmTFeeC5KpFfwcfwgR4InYqNYM1YYZ5zREJUZ44poNk5aFDzmKFGGYLaON9ZZjxh/cYxbIn44RbzihRJN5ARmvn3+Whucd8EDrcLOHRxWOMgwNnECMb5RyjGggko/cwZZhsM2ncg9z8dIYj2BO/KTtYtxjGzDKY1TAIdrOpFi1nocqtTH8/wWAuYUWVE4Hv1+/3SuOEUBxFFGW5hLKFOkjqOc0/eML9YElN+4hjRGBRlUZALS78h6jABkAvsfmavMLww2nLnpGLeMG5RYZE1q1NNnK5C9k46h7scmbULPST3MCYcQrDB8020LjJBnOB6CDmjmP/2GnEknCu3bgrOO8YuhFIzQM9apCxkQN3snOJdhhlwg6OENaX9tFzKAdkaVZ6myApmAUcN2juAhucg45g5rQfBQu7CyJvVzzB30AAyn4FkxjAfWGtqYiXGGQwbDn+f5grGOjGHu4+CIe2tOsE1kpzLng+f4ME/RMdDN0nHW+nr8TRPIRh9kwFjHwUk2BMZu3GzEYFsYY+hsQWY4hbEB6CvGQNwsMephrcfxz3hlLUCmoZ+zxpDZiQxCf/I3XcQZY/5kd2QJ45WtL8gU2oU+iKzGmEfPSCd9nL3qrDWMI5iwxvhzEnh/1lVkEPpvnMOlfdvRMVmreVfsDXQ1numv0ySrC10QuZ2JeRNknjFjnRcn3YgXZCHxworJiFIVTHMl2oYiEkdAsxgi4DFYgl5Fv9fXp9sSUWOxBmpUTwrKBQswAzh1PwWeGYx1b2DgKKCD0lE2SpsECH8mP0IzaDT5Q4cyIdioF4HAM1Ga/MKDV50FKc7p71ua0P5kXnh67ynRAwyUdL3Dvk6MZgxDhI/3esORn6GopRuJDAprnA8IND/OUQYQbESrwhbe1x/eg9Hs72NmUqJcpp4dgKIY5xARnkfmBgKNKIpng3KJARC8Ko95g8EeJ8rBuEFQ4XVG4feKEcoSygfeR19weiHAo0bUmZswY6FnXhD59Q4lFA48zd4xiMOI1OU4ady8L2lo8CH67Oc3DP1ZHN7oxRkAsziOR3/OAkYGURk/r1HUUTjxFPv2sbjiDIh6sjTMcAChyDJ+cJBQkNlEiTA0/GFZLNCMMxa9qBF1lBgyaBhXzHMfsWduEFXFU+/bh5JA/RioUaMpjFGMfbjjhPPjDD78LnjyKnOSNsdR0nhHMilQKlDMvFPQO5/8GgAzFvHSrgssSxYwRhlPRB5RLvxBcRhQzFmyODwfuOKsSydik/o+yHneAaXJn3DM+GAdRfFNJ/01WBdrGc9inLGGo1gxJlg/maNxrzYL1sGcJXqHLgAn5i4Ggr9yCmXRy4ay+mVrv/cHpTHOMET9FY2MB+RfUIkvqx6cAMhConEo+MhIFEueCx8c2cHtDhikjPeoMoA+xqnEKdw4OTFmGM/IHXih1wQjzii7rAFRDXUcPhhmGJQcGBw8QJJ+RnfyBUWX+RpHbjJuUPxR8mHmjXPkAsZt8IYOtkYwnqNG1BlPMPMHS5LB52UA85K11G9TwCjBkRfnukGY4QBk+wHzAFmFzEdmMz+Dmam8DzI06vrMOMMhTMSRsQAzb1Cia6CLE3Dya03cg5iRIQQamCOkHbOOMIbQDdCNkNfeYcbPvLEYdQ3AsKT/WXdxaPoxxBgjAIU+67PfcD7jqI1zDRiZQbBAnmAc+/UL3RXdL7ilgvUV+R1VPqMHwgwdmflC4IxnIwNYn3EMez0JWwNuBAbSLegFjAfGFPxwMjCvcBIxJmgz63m6N4CgD+J8Zq6zzsCIelk3kc2Mf39QbjptImiK0Uwf0Rben+wgfwUctg4yJ51UeN6PuYrTFIcw9hkc0QkYcxTWTX8IeTrtSf1uxox1DGiUM38qs6/I3zXHQh1nL3fwhVHOEMYo5KlpW3QEEBEG6RYWNCY9xlOqoc9ChFDNxFH8Zb2nvxPYp5PzeYQhwi9uxDu1TiYSwgAHSzDlOTWaXNa7lvV7PLgoBAgfH+GiDha/uNkIpdWJYCZa6G8b4DO0MarDZmvtYbHDw41HjXQYX6LWwzhjPCHwMT79OyO8MTxQeOLene3fiQmOwGW8MD+JNnoFHOMKbyPKIApcOgWDDAWciB+CDGead8YhA1AIUWLT8TYiFHHAwQ2FjL5GAfCKK0oZC0+6+5/ggreXxYTFE4UfZ483XhHKzJXUlPuo/PwBL6RPoejh8fULCQsbzMiiSdfJBC9/Oj3Mgo4UHBLIM5yp6UaDUJJgh0FGpMEr5swXDA/mfWq6ZVRmRNRZ+BnLKGw805+7wNjGiYaTK+62F/8+jCUUCqIyzE0cQV5RQ3lHGU13rcEY8FcJMp5QNnyaNe/hD7RLd5xtjTGOc/qKOcOY9+dHsMZkcg3g+SjV6ABkjDF/kTnIOsZHVKOwtDYxZzBsuG0E4wQFEFlHxlIm1xqUahxaKLH0GfPHO8Aw2qJkozDvcfTgDGRuYoR5GUCwAJnKuhnVOE/lgzMIGY2DE/6Ma4wXOJGVCB/OZEm3sJ7QBtYb5I6fI2RW+GtO03WYYFDghGPdgj9ZRv4sEhxByLR05yYcmA/0J2u8z57wDjqCUDhO0mXG2sh6QiYT8gC9ExngDU0MJ4IPPiMxbv8wx3E8ksmEbGMtQ+fDSGYdImuPNS7dIBD6DOMMmYX+ig7t07iRdYy3TASBkI0YmKw3GO3eOMfAxdDEmE33Kkv2QPPOODHQadBd/NWC8GSMobPFyXIL9iNjmD3qyETGLvMfpw+yEZmAMy/dc5e2Nm4YgzgD0MORbehQZD3xf8ZkVKd9aXXxHGQMAQ7+JjCBLGLLIGOCP+nqH9SLjcj7sp7giMReRCfg/5mqh35B9/DZ2tieRNuJpnsbjbZEdUCVNbczZqwzQVgY8XCiULMIIbRJQeP/DG4iOOk0AC8ciw7CDEUa4xxoRM+ZMCihTKx0vU4MJBQJjDEiaQgghDSCDuFAPUyeqB60sjoj9fcscCwSOAYyocxsqX4EBApNOntTwrSNhYdFNd1T07dWFxGpLe0rDvOOYT/DOEToxPXS4TXncAoMWBxPRGdYfPzzUJqJRmGsxT3cByUYLx/eROYeBU8ji4xXBjA6EDSM6bjC0itiKDUoULBB0QxGUVAIETYoN3EdTaS+M1ZRkjHS/Hz3ygCyADmEghAnkur7Hu8s8guln3fFIUAqmj/5FScK7SG6EtfR5A/gxFDHk47yhxFIn/u+wXvPvIw7xmgPihlKJ8yQV/7u9mB6NYYofRX1yjzPCycKhjoLJePMR+xxzPmtHf6E4+ChmWHnmv8chjpOMgxxohwoMcwhfubTAekX3ied/clkgjEfkbsoTSidOPv8oWW8Bw4BxnKcO3qD44yICgYmiiD9wLriMzZY7zDWeJd00h23xhnFA36sz7QlXeNjS3WRvkkGF/WR9pzuGr2lelA20QvoL9qSzharLdWBU5Y+8adBE2GNmiHkn40yiY6EHEDPIFLIGokMQBmkHpTaoFM46rzh8yiSvCdyE+ctUSHqZKwhl5mrfCYdw4NoPM4f5CWygHdH7tDnOBtoH+tC8PrJOG1BP2PNhBNzFUMHg9afNI4BhaGWztkhrJmsL3Ahk4F1lH7AcUq/0D4y61gj0nEMoujj1PDnqfj98IxfzixA/8TphNyMu9bAGGctxgq6Mk5N5CZBL4xz+oY9v2xRSHdewp628P6MM9YUMtsYZ2Q2sGayxqUTPGEt4f0Zr4xdHM08lzlIW+i71KykOOMMBzN6BAEI9DX6CScXujhjAtlMdgJ2QToFHRAHBvYS8we9jfmO04+5gw7InElSb+b9mZ+0Ea5xtg2HYUB/oZ/76HeY78T5DLoBugDjPc52zjB1+mtJmZ/oT14/DPPdOJ/JmLHuvYOkaGBoMPGJSOBhY7BjqOFdj7o/NdgojAKUcSY7aaKkhCI0gYWSyEKH8oOwSMcbRFoi6dMoagxgDBCMGpQ0hCaCm4UBYZeO8yFMh2XKs7W1ujA6aUdcYy1MO/hM1Mhz2Oemfi4b9aQbdcL7jND3Dh+MNbyoKAB+ISMCQgmmj0dhgtFC6izGPoslXmeikihs/owCn7JOOk/cxYDoAwasTzNj/uMUYJHxxhpOFBRTFoK4+7moA2Y+jQ7jFmMUhYnCwsZ+LuQAsibueMZQ5739iZ4s/CgCQWbIM1JJ4+5/gjv1oDDTJgQx3uzgPnUiSF7piBKtC44RWFAXfeujXf6wJ//M0rYpRBlnjCvkLs4mFnmfeUIUNZjenG6kmHGG8opSw2LPeoCBS2aKjz4jt1mLMKbjKoQog9TlnWR+P1zwIDTmKmM6mPUUhRmfRaEgjdan8KKAUoh4UfyY8FdCRX1+2M8zPuDGmE/KKczcJPJNSeKkXN9W6iFSyNiOe8NMGG70DeMP4y0dZjjSMC7IQiIjDEOKfiAoQLSedeb/27uD3UZyGAig2P//uj3mlj+ZxTvUoNGInbaoRrwzZWCR2cS2WiWJYhVJyfqcRtb4TQQhtlN5AFsQcovEi05q93yg3RUs8h62hhgoQsgvU67E3zO/9I9AKFsIgV+9LUNbAhhsp+CCn+wkkgYztsBcRuDtC6uRYr6evRhZ0wd7jf0Ebr7Td8u8scdar6tEmtiAKMNMm4Rzgom+8G/1kWhAfJxkv+XsHt/J9yCeGW/+pWgx/4+/QchfxczY2OMRWd8thd8LSTfX7P3aYO8mt7IQ5Yka+mKs+eh8GmuS4KicKFefrZTaZj4jzjIdlCgSVaTEm7faNOYEL2N3voXmlTXjvZ7V3OI/mWfmAfuFDBIiCAXmA6HgzpcMQrZ5msn37Bn1zb5JbDsf0ruzb/ZwthOBvoujGR8Zw+b3hNde7fc2sm4yM6KcNY6yn4yoOg4OVSKRk+vTdIoqY3MzCHFqKFw2ZjWDDBsHagIeY8BQG2yHUkhBkipCvRNhQzY464zPnQ7B1UHs+/7/COS+dmsnpJeTI+plTu962Qw4fza71PD5nY1oV1Qt9ZZU9ePVQoinze54YM6kX9KcOKEik4kI5YTj8+Fsk3YYZJsyzBLhhJn/2ICJMHh8LqmdyEZOeIWjw38Q+uMVe5O++Kxn5gREKBIhNM84atN02zybKBsCQFiNKMBBJOAeD4Cc9sX3mQcIQBxmqYscjgnxOD5X7gommh2zj6TXwXKX08ExFI005qnDz7kSIiurGSlTjPv5+xDggMkEMIc5sciul3ltvJWNILhs5qow6PsIC+y+n+xKzimxFq0T5CpX4E56K6VXRoj+iA6KbuuXOc0W+Dv/CqGavBBlbXDK2TI+GSLIllkr/Df+4eqBgp5NfTDCaYxSLojcWvfIJvJsvGA5sZsCQYgSsUM2p5IIJJ7oyN/N4Wxs3KoAzZclMBKyiISEIH6ttokq7JiMCHNhkmFJbNKOfVjgDhH1QuKV+hCM+M5+P4neEukJxNoTOZV9hkRbK/ylZHlkPa3ONRkJ2jCHU6aofzKRzDtBQyL15IYmgo+5a13krKpglu+2Ts27vv5eBLaRdcaAEkXBozqqW+ScMaqMNIfHRpGDjFYhR2osfEQDseEI5uRcKfCMHkLw6mEi5+chPuTuR46yaCEFjSFgcGxIFtIuR30Vj37uz0FAxgbCkStBKHfm4cqhNY9QseA5MzbrnMzrdwjpykE/j9rhAIhyixaHeHAUbOLn8yZWR9Aml+ugcjif7xIJlZo4cQaOz5SUR3YgmzKlm8PAgV51oM79VgOJrIngJipMRKEMr5ZCfIUtx0CfcnYBHHN44WoE/6t22H0CUMYbZqKHE8fm3I59hZN5vIKQk2jt7ExLc/UbIkAEiiigPlb97a7xRwSkREoTP2JkPiMGJeurluL9PyfrgJgZEi27DwF1LRwRhxg5Oe8jCCAZSgVyawlyI+LNXiLS03T7tCMFWuRTdg3S6/8RQrYGyd5VnpBSMWRZsEhWjwikQBEBYsceIBNBH2CWqG5KLPiBspYm0ehgJqgli0baOLJuDrBt9mcEW9R4GiVMUICYAZ/jYYnaEHzaYTcRaSnVyXqzT8tMM4dlEZrXO0ROpTUi3+wwfkFUl1UFM3va5NaMo9XI+TF+J5PX98sak6Vgr14tITu2wf7jHMEsAoesMfNsUnL1/hawT/gdAtvIehpCzhF2URsRcArq7kmWQ4aShkYp5uSspj0+AsnmJdrFwNhkpNRMD0j6bkD6978XAfM6yvCdKCAeyMxqev3VZ7PpyHKZHiz5rD1OAScNWZsKdM/aUSvPYUsd+1UMXnmf6E1uM+CA3PUiCnCeRLtW0zevPBuxhiiQKw6vfGblPQQOUZtJ5PFKu0qgOM93CrSiaLkvvuT8yqj8Ge9BAtl+NxdYM0p+ZPHtztwTJUQCRCKRM4SJODxJ5f9qBARuBE7Ujvu3UsJdt74c25MNxC+zVtTDw2z3PpAbiKTYy6aS/pySqJ2zTxSdD4CsI5rs5u5zkQTV7JXEEunoRAEC5E6RFibEEpkB6rkRWt+/42C5M96yUoiZ9kvZu8Zl5faX78aRgK4kgliixIJItDtdHI+xv8issP4JKwKSd+433/W7f38fBLaTdcqm1CREmto5qU16BpMHlzakPfUqu4l62nZYkg2OsdHOnc7t+0yLPslPIGAucwxevZbl1WflGJrTk0PYrrQphVca4o67bR+1lyuJqM+7Hc5jm+wZx4bDOY1ufCc+iHLtdgSObXLYHNYnirYrKvxVn8wxdnpyANOVeUZEEdmalD5daYdTiBjcuQcYG6RjUp96pS99z3shoPwFwRHpZDNFpXeTTj0WdJARJE0YqZG1dYfdlEVDeJJNhbBPMyofjRYfUDsCKq5L2i1upF2BG7XDMLMH3GE3iTRuBrA/iwjzne8Q7GQ2iA7zaR1ueMdeY56xl8R0UW+p6jsi6ed54GwRmQ/6ZJ7dtdfISDHPZCNoZ/VAyWdWhw2QjcwGKIV02N9dB4u+l/Xr01xBYDtZv9Jo31MEikARKAJFoAgUgSJQBIpAESgCRaAIPEagZL2zowgUgSJQBIpAESgCRaAIFIEiUASKwJshULL+ZgPSxykCRaAIFIEiUASKQBEoAkWgCBSBIlCy3jlQBIpAESgCRaAIFIEiUASKQBEoAkXgzRD4TdY/Pz9/OTyhryJQBIpAESgCRaAIFIEiUASKQBEoAkXgZxFwtZ8DO//5+Pj49bOP0taLQBEoAkWgCBSBIlAEikARKAJFoAgUgQMC//4H4RgKpeYzF+4AAAAASUVORK5CYII=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037" y="2130319"/>
            <a:ext cx="5673788" cy="3855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130317"/>
            <a:ext cx="5700138" cy="385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86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960" y="86281"/>
            <a:ext cx="9784080" cy="9248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COVID Units - CMC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47234" y="2079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79807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12/10/2020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877" y="1578543"/>
            <a:ext cx="9547163" cy="45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79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CB6195-2037-8942-BA60-A0F8DA9896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Surge Plans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98AB79C-4516-6449-BE95-3AF423E091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50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Surge Plan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512711"/>
              </p:ext>
            </p:extLst>
          </p:nvPr>
        </p:nvGraphicFramePr>
        <p:xfrm>
          <a:off x="2032000" y="874930"/>
          <a:ext cx="8128000" cy="57650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2279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Covenant</a:t>
                      </a:r>
                      <a:r>
                        <a:rPr lang="en-US" sz="2400" baseline="0" dirty="0"/>
                        <a:t> Medical Center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ICU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Med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Surg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10-HC4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27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8-MICU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14-Pal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27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14-Pal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319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</a:t>
                      </a: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– S 9 (East)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319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– S 9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232995"/>
                  </a:ext>
                </a:extLst>
              </a:tr>
              <a:tr h="81410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8-E4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10(East)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– S 9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803988"/>
                  </a:ext>
                </a:extLst>
              </a:tr>
              <a:tr h="81410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16-E4 (all)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S10 (all)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– S 9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027989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35B4F667-D8B1-A84B-B087-E08FF3A0A23E}"/>
              </a:ext>
            </a:extLst>
          </p:cNvPr>
          <p:cNvGrpSpPr/>
          <p:nvPr/>
        </p:nvGrpSpPr>
        <p:grpSpPr>
          <a:xfrm>
            <a:off x="1140603" y="5305418"/>
            <a:ext cx="861444" cy="429583"/>
            <a:chOff x="1650830" y="2945718"/>
            <a:chExt cx="861444" cy="429583"/>
          </a:xfrm>
        </p:grpSpPr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BE8FA671-9B01-9D46-8AF2-721E81B6565C}"/>
                </a:ext>
              </a:extLst>
            </p:cNvPr>
            <p:cNvSpPr/>
            <p:nvPr/>
          </p:nvSpPr>
          <p:spPr>
            <a:xfrm>
              <a:off x="1650830" y="2945718"/>
              <a:ext cx="861444" cy="42958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CA1B8C-5BD1-EB4A-A956-165EC0473B51}"/>
                </a:ext>
              </a:extLst>
            </p:cNvPr>
            <p:cNvSpPr txBox="1"/>
            <p:nvPr/>
          </p:nvSpPr>
          <p:spPr>
            <a:xfrm>
              <a:off x="1692881" y="3045093"/>
              <a:ext cx="6351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Currently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AF7951-22D2-6740-B4ED-504BBDC61F43}"/>
              </a:ext>
            </a:extLst>
          </p:cNvPr>
          <p:cNvGrpSpPr/>
          <p:nvPr/>
        </p:nvGrpSpPr>
        <p:grpSpPr>
          <a:xfrm>
            <a:off x="1148992" y="5840537"/>
            <a:ext cx="861444" cy="429583"/>
            <a:chOff x="1657458" y="2111168"/>
            <a:chExt cx="861444" cy="429583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96170749-65B9-9849-AF73-5829713B4A71}"/>
                </a:ext>
              </a:extLst>
            </p:cNvPr>
            <p:cNvSpPr/>
            <p:nvPr/>
          </p:nvSpPr>
          <p:spPr>
            <a:xfrm>
              <a:off x="1657458" y="2111168"/>
              <a:ext cx="861444" cy="429583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D29F20-0484-3B4E-B2A8-B0518F0B8E8F}"/>
                </a:ext>
              </a:extLst>
            </p:cNvPr>
            <p:cNvSpPr txBox="1"/>
            <p:nvPr/>
          </p:nvSpPr>
          <p:spPr>
            <a:xfrm>
              <a:off x="1699509" y="2210543"/>
              <a:ext cx="6783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Last Week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0870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9474"/>
            <a:ext cx="9784080" cy="1508760"/>
          </a:xfrm>
        </p:spPr>
        <p:txBody>
          <a:bodyPr/>
          <a:lstStyle/>
          <a:p>
            <a:r>
              <a:rPr lang="en-US" dirty="0"/>
              <a:t>1 South Overflow at Children’s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47234" y="2079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092314"/>
            <a:ext cx="12192000" cy="77724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1" y="1092314"/>
            <a:ext cx="1144088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Operational Phase</a:t>
            </a:r>
          </a:p>
          <a:p>
            <a:endParaRPr lang="en-US" sz="4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Opened Thursday 12/10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Beds- 24 beds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Patient type: Observation and Med-</a:t>
            </a:r>
            <a:r>
              <a:rPr lang="en-US" sz="2800" dirty="0" err="1"/>
              <a:t>Surg</a:t>
            </a:r>
            <a:r>
              <a:rPr lang="en-US" sz="2800" dirty="0"/>
              <a:t> acuity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Staff requested: RN, Respiratory Therapy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Will add Telemetry once VISI is installed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Will accept tele patients from 7AM – 7PM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Tuesday 12-15 VISI will be installed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Telehealth Coverage will be implemented within 2 weeks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Staff has been requested from the state to supplement our staff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96537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E627E-8C16-FE47-BEF2-46A71F906F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FBD5A8-559C-6647-B0DC-B4E1C1ED9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b="1" dirty="0"/>
              <a:t>Sean Glenn</a:t>
            </a:r>
          </a:p>
          <a:p>
            <a:r>
              <a:rPr lang="en-US" dirty="0"/>
              <a:t>Senior Clinical Data Analyst</a:t>
            </a:r>
          </a:p>
          <a:p>
            <a:r>
              <a:rPr lang="en-US" dirty="0"/>
              <a:t>Decision Support Services</a:t>
            </a:r>
          </a:p>
          <a:p>
            <a:r>
              <a:rPr lang="en-US" dirty="0"/>
              <a:t>Covenant Health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835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298C94-AE30-764B-ABC2-67B4676B0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886" y="242250"/>
            <a:ext cx="10363200" cy="1470025"/>
          </a:xfrm>
        </p:spPr>
        <p:txBody>
          <a:bodyPr/>
          <a:lstStyle/>
          <a:p>
            <a:r>
              <a:rPr lang="en-US" sz="4000" dirty="0"/>
              <a:t>Providence System </a:t>
            </a:r>
            <a:r>
              <a:rPr lang="en-US" sz="4000" u="sng" dirty="0">
                <a:solidFill>
                  <a:schemeClr val="accent2"/>
                </a:solidFill>
              </a:rPr>
              <a:t>Hospitalized</a:t>
            </a:r>
            <a:r>
              <a:rPr lang="en-US" sz="4000" dirty="0"/>
              <a:t> COVID-19 Cases</a:t>
            </a:r>
          </a:p>
        </p:txBody>
      </p:sp>
      <p:pic>
        <p:nvPicPr>
          <p:cNvPr id="5" name="Picture 4" descr="Chart, table&#10;&#10;Description automatically generated">
            <a:extLst>
              <a:ext uri="{FF2B5EF4-FFF2-40B4-BE49-F238E27FC236}">
                <a16:creationId xmlns:a16="http://schemas.microsoft.com/office/drawing/2014/main" id="{1D39EC5E-1B44-4616-9957-6A74DF586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315" y="817118"/>
            <a:ext cx="5987370" cy="522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83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F57ED-EA83-5E41-9C91-6F6DC641E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000" y="313501"/>
            <a:ext cx="10363200" cy="1470025"/>
          </a:xfrm>
        </p:spPr>
        <p:txBody>
          <a:bodyPr/>
          <a:lstStyle/>
          <a:p>
            <a:r>
              <a:rPr lang="en-US" dirty="0"/>
              <a:t>Providence Inpatient COVID-19 Volume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ED7F68E9-6BC8-407A-804A-0E4C5B7DC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"/>
          <a:stretch/>
        </p:blipFill>
        <p:spPr>
          <a:xfrm>
            <a:off x="1047045" y="1573822"/>
            <a:ext cx="10097909" cy="376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20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>
            <a:extLst>
              <a:ext uri="{FF2B5EF4-FFF2-40B4-BE49-F238E27FC236}">
                <a16:creationId xmlns:a16="http://schemas.microsoft.com/office/drawing/2014/main" id="{CAFE82CE-49DE-428A-8690-4F441C029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301" y="903289"/>
            <a:ext cx="6735763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338E"/>
                </a:solidFill>
                <a:latin typeface="Baskerville Old Face" panose="02020602080505020303" pitchFamily="18" charset="0"/>
              </a:rPr>
              <a:t>PHYSICIANS</a:t>
            </a:r>
            <a:endParaRPr lang="en-US" altLang="en-US" sz="240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338E"/>
                </a:solidFill>
                <a:latin typeface="Baskerville Old Face" panose="02020602080505020303" pitchFamily="18" charset="0"/>
              </a:rPr>
              <a:t>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338E"/>
                </a:solidFill>
                <a:latin typeface="Baskerville Old Face" panose="02020602080505020303" pitchFamily="18" charset="0"/>
              </a:rPr>
              <a:t>Accreditation Statement: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338E"/>
                </a:solidFill>
                <a:latin typeface="Baskerville Old Face" panose="02020602080505020303" pitchFamily="18" charset="0"/>
              </a:rPr>
              <a:t>The Covenant Health is accredited by the Texas Medical Association (TMA) to provide continuing medical education for physicians.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10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338E"/>
                </a:solidFill>
                <a:latin typeface="Baskerville Old Face" panose="02020602080505020303" pitchFamily="18" charset="0"/>
              </a:rPr>
              <a:t>Credit Designation Statement: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338E"/>
                </a:solidFill>
                <a:latin typeface="Baskerville Old Face" panose="02020602080505020303" pitchFamily="18" charset="0"/>
              </a:rPr>
              <a:t>The Covenant Health designates this live CME activity for a maximum of 1.0 </a:t>
            </a:r>
            <a:r>
              <a:rPr lang="en-US" altLang="en-US" i="1">
                <a:solidFill>
                  <a:srgbClr val="00338E"/>
                </a:solidFill>
                <a:latin typeface="Baskerville Old Face" panose="02020602080505020303" pitchFamily="18" charset="0"/>
              </a:rPr>
              <a:t>AMA PRA Category 1 Credit(s)™.  </a:t>
            </a:r>
            <a:r>
              <a:rPr lang="en-US" altLang="en-US">
                <a:solidFill>
                  <a:srgbClr val="00338E"/>
                </a:solidFill>
                <a:latin typeface="Baskerville Old Face" panose="02020602080505020303" pitchFamily="18" charset="0"/>
              </a:rPr>
              <a:t>Physicians should claim only the credit commensurate with the extent of their participation in the activity.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i="1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i="1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100" i="1">
              <a:solidFill>
                <a:srgbClr val="00338E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030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0B32-2EBE-4645-8EF5-BBC1AA5FA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393" y="218499"/>
            <a:ext cx="10363200" cy="1470025"/>
          </a:xfrm>
        </p:spPr>
        <p:txBody>
          <a:bodyPr/>
          <a:lstStyle/>
          <a:p>
            <a:r>
              <a:rPr lang="en-US" dirty="0"/>
              <a:t>Texas Inpatient COVID-19 Volume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84629435-ED6C-4404-9BC8-BFFE02465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08" y="1509444"/>
            <a:ext cx="10088383" cy="38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15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84B-AEF3-4723-802B-0934782DC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90401"/>
            <a:ext cx="10363200" cy="1470025"/>
          </a:xfrm>
        </p:spPr>
        <p:txBody>
          <a:bodyPr/>
          <a:lstStyle/>
          <a:p>
            <a:r>
              <a:rPr lang="en-US" dirty="0"/>
              <a:t>New Covid-19 POSITIVES by Day Trend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F7A09D-6397-418D-A735-9F7B52037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7755" y="1231688"/>
            <a:ext cx="1133633" cy="628738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4967B88-B4B9-49E7-BDC9-8F61185F2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449" y="1125413"/>
            <a:ext cx="8739952" cy="50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6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84B-AEF3-4723-802B-0934782DC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90401"/>
            <a:ext cx="10363200" cy="1470025"/>
          </a:xfrm>
        </p:spPr>
        <p:txBody>
          <a:bodyPr/>
          <a:lstStyle/>
          <a:p>
            <a:r>
              <a:rPr lang="en-US" dirty="0"/>
              <a:t> Covid-19 POSITIVES Age Distribution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A5004C-CEA1-47A5-8D5A-C2AAC4417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562" y="1041629"/>
            <a:ext cx="1156777" cy="1125512"/>
          </a:xfrm>
          <a:prstGeom prst="rect">
            <a:avLst/>
          </a:prstGeom>
        </p:spPr>
      </p:pic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7ABB4FCF-A6BA-4338-A1BC-D0A83CCA1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21" y="1139531"/>
            <a:ext cx="8005641" cy="457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22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84B-AEF3-4723-802B-0934782DC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90401"/>
            <a:ext cx="10363200" cy="1470025"/>
          </a:xfrm>
        </p:spPr>
        <p:txBody>
          <a:bodyPr/>
          <a:lstStyle/>
          <a:p>
            <a:r>
              <a:rPr lang="en-US" dirty="0"/>
              <a:t> Covid-19 Daily Positive Rate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35A9A-D7B0-4AA9-BB14-51CC61A9C7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30" t="16795" b="12179"/>
          <a:stretch/>
        </p:blipFill>
        <p:spPr>
          <a:xfrm>
            <a:off x="1024304" y="1034035"/>
            <a:ext cx="10143392" cy="513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54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0B32-2EBE-4645-8EF5-BBC1AA5FA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19380"/>
            <a:ext cx="10363200" cy="1470025"/>
          </a:xfrm>
        </p:spPr>
        <p:txBody>
          <a:bodyPr/>
          <a:lstStyle/>
          <a:p>
            <a:r>
              <a:rPr lang="en-US" sz="4000" dirty="0"/>
              <a:t>TX/NM Region Weekly Procedures (YOY)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841817-7CF2-4641-B182-58CDEB5F9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612" y="1789405"/>
            <a:ext cx="1066949" cy="685896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4B569FE9-313D-47AF-9644-BA5FB65F4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162" y="972408"/>
            <a:ext cx="7331475" cy="534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12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Caregiver  Update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9780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5985"/>
            <a:ext cx="12192000" cy="1485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9472" y="259799"/>
            <a:ext cx="9784080" cy="15087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Caregivers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850901"/>
            <a:ext cx="12192000" cy="972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356120" y="6458472"/>
            <a:ext cx="9459420" cy="369332"/>
            <a:chOff x="2267436" y="6275179"/>
            <a:chExt cx="9459420" cy="369332"/>
          </a:xfrm>
        </p:grpSpPr>
        <p:sp>
          <p:nvSpPr>
            <p:cNvPr id="4" name="Rectangle 3"/>
            <p:cNvSpPr/>
            <p:nvPr/>
          </p:nvSpPr>
          <p:spPr>
            <a:xfrm>
              <a:off x="7016597" y="6281124"/>
              <a:ext cx="1351722" cy="30811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Good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375134" y="6292274"/>
              <a:ext cx="1351722" cy="30811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Critical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709562" y="6297689"/>
              <a:ext cx="1351722" cy="30811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Moderate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67436" y="6275179"/>
              <a:ext cx="4779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Count reflects # furlough (exposed and positive)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7378" y="1007007"/>
            <a:ext cx="4499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COVID Related Furloughs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56495" y="2414373"/>
            <a:ext cx="5152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66% are positive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268" y="2941372"/>
            <a:ext cx="9899739" cy="3415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669" y="109139"/>
            <a:ext cx="4132170" cy="270534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AABF9C2-EB01-2144-8386-6E7B9C45A3D9}"/>
              </a:ext>
            </a:extLst>
          </p:cNvPr>
          <p:cNvSpPr/>
          <p:nvPr/>
        </p:nvSpPr>
        <p:spPr>
          <a:xfrm>
            <a:off x="10215525" y="5679539"/>
            <a:ext cx="863103" cy="872837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69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960" y="152399"/>
            <a:ext cx="9784080" cy="116696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COVID Units - CMC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47234" y="2079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79807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12/10/2020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877" y="1578543"/>
            <a:ext cx="9547163" cy="45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53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1B6121-20E6-C04B-A08B-D1A416BF84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Covenant Outpatient Infusion Center Update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A8871EA-9D69-E54F-8C3B-C2C5D088D7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37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9474"/>
            <a:ext cx="9784080" cy="15087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COVID Infusion Center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47234" y="2079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243002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020242"/>
            <a:ext cx="79931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  <a:latin typeface=" Arial"/>
              </a:rPr>
              <a:t>PCP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 Arial"/>
              </a:rPr>
              <a:t>Working on PCP for those who do not have one through Grace Med Group and CMG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 Arial"/>
              </a:rPr>
              <a:t>Combest Center for non-insured for PCP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 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 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065844" y="2810555"/>
            <a:ext cx="4597206" cy="34496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3978477"/>
            <a:ext cx="981272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  <a:latin typeface=" Arial"/>
              </a:rPr>
              <a:t>Home Monitoring 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 Arial"/>
              </a:rPr>
              <a:t>Twistle</a:t>
            </a:r>
            <a:r>
              <a:rPr lang="en-US" sz="2400" dirty="0">
                <a:solidFill>
                  <a:schemeClr val="bg1"/>
                </a:solidFill>
                <a:latin typeface=" Arial"/>
              </a:rPr>
              <a:t> has 10-11 patients enrolled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 Arial"/>
              </a:rPr>
              <a:t>Working with </a:t>
            </a:r>
            <a:r>
              <a:rPr lang="en-US" sz="2400" dirty="0" err="1">
                <a:solidFill>
                  <a:schemeClr val="bg1"/>
                </a:solidFill>
                <a:latin typeface=" Arial"/>
              </a:rPr>
              <a:t>Levelland</a:t>
            </a:r>
            <a:r>
              <a:rPr lang="en-US" sz="2400" dirty="0">
                <a:solidFill>
                  <a:schemeClr val="bg1"/>
                </a:solidFill>
                <a:latin typeface=" Arial"/>
              </a:rPr>
              <a:t> and Plainview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 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 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18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54BDDF32-1FD0-4F8B-ACB7-85F983E638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933700" y="384175"/>
            <a:ext cx="5989638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>
                <a:latin typeface="Baskerville Old Face" panose="02020602080505020303" pitchFamily="18" charset="0"/>
              </a:rPr>
              <a:t>Disclosures of Commercial Interest</a:t>
            </a:r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B8D7D4E9-FB0C-4082-8170-B0E9D5C59B7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185989" y="2265364"/>
            <a:ext cx="7743825" cy="245268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n-US" altLang="en-US" sz="3200" dirty="0">
              <a:latin typeface="Baskerville Old Face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1"/>
                </a:solidFill>
                <a:latin typeface="Baskerville Old Face" pitchFamily="18" charset="0"/>
              </a:rPr>
              <a:t>The speakers and planners of this activity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1"/>
                </a:solidFill>
                <a:latin typeface="Baskerville Old Face" pitchFamily="18" charset="0"/>
              </a:rPr>
              <a:t>have no relevant financial interests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altLang="en-US" sz="32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734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981E7-C321-AF40-B615-5D3FBAC761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Covid-19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322155-7B06-0B46-A1AD-80156C550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1580" y="3308950"/>
            <a:ext cx="4206240" cy="1752600"/>
          </a:xfrm>
        </p:spPr>
        <p:txBody>
          <a:bodyPr/>
          <a:lstStyle/>
          <a:p>
            <a:r>
              <a:rPr lang="en-US" dirty="0"/>
              <a:t>Jason T. Loos, MD</a:t>
            </a:r>
          </a:p>
          <a:p>
            <a:r>
              <a:rPr lang="en-US" dirty="0" err="1"/>
              <a:t>Ameripath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9CDE8-A054-404E-A3D1-C004D2151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57" y="2725342"/>
            <a:ext cx="3765943" cy="257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77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32997F-F126-7B42-8534-803D57D0F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09" y="245325"/>
            <a:ext cx="12028491" cy="613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49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118" y="-2693"/>
            <a:ext cx="9784080" cy="150876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TESTING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142234"/>
            <a:ext cx="12192000" cy="727665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9BDD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336871"/>
              </p:ext>
            </p:extLst>
          </p:nvPr>
        </p:nvGraphicFramePr>
        <p:xfrm>
          <a:off x="348148" y="1349785"/>
          <a:ext cx="5626523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36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6118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CMC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GMC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860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PCR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087">
                <a:tc>
                  <a:txBody>
                    <a:bodyPr/>
                    <a:lstStyle/>
                    <a:p>
                      <a:r>
                        <a:rPr lang="en-US" sz="2000" b="1" dirty="0"/>
                        <a:t>Test Kits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134">
                <a:tc>
                  <a:txBody>
                    <a:bodyPr/>
                    <a:lstStyle/>
                    <a:p>
                      <a:r>
                        <a:rPr lang="en-US" sz="2000" b="1" dirty="0"/>
                        <a:t>Swabs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008">
                <a:tc>
                  <a:txBody>
                    <a:bodyPr/>
                    <a:lstStyle/>
                    <a:p>
                      <a:r>
                        <a:rPr lang="en-US" sz="2000" b="1" dirty="0"/>
                        <a:t>VTM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06389" y="4213177"/>
            <a:ext cx="64131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CMC-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Alinity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75% operational 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GMG- No issues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CMG- Receiving weekly allocations</a:t>
            </a:r>
            <a:endParaRPr 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569259"/>
              </p:ext>
            </p:extLst>
          </p:nvPr>
        </p:nvGraphicFramePr>
        <p:xfrm>
          <a:off x="6290454" y="1314387"/>
          <a:ext cx="5403397" cy="1638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1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8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31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30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1185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CMC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GMG/CMG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85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275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79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271877" y="3764077"/>
            <a:ext cx="338328" cy="30175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25635" y="3705346"/>
            <a:ext cx="5149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&gt;2000     &gt;750          </a:t>
            </a:r>
          </a:p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&lt;2000     &lt;750</a:t>
            </a:r>
          </a:p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&lt;1600     &lt;500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71877" y="4095901"/>
            <a:ext cx="338328" cy="30175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71877" y="4427725"/>
            <a:ext cx="338328" cy="30175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1316" y="3330985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PCR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31249" y="3345341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Rapids</a:t>
            </a:r>
          </a:p>
        </p:txBody>
      </p:sp>
    </p:spTree>
    <p:extLst>
      <p:ext uri="{BB962C8B-B14F-4D97-AF65-F5344CB8AC3E}">
        <p14:creationId xmlns:p14="http://schemas.microsoft.com/office/powerpoint/2010/main" val="1371313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POC test regulation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CMS will temporarily exercise </a:t>
            </a:r>
            <a:r>
              <a:rPr lang="en-US" dirty="0">
                <a:solidFill>
                  <a:srgbClr val="FF0000"/>
                </a:solidFill>
              </a:rPr>
              <a:t>enforcement discretion </a:t>
            </a:r>
            <a:r>
              <a:rPr lang="en-US" dirty="0"/>
              <a:t>under CLIA for the duration of the COVID-19 public health emergency for the use of authorized SARS-CoV-2 molecular and antigen POC tests on asymptomatic individuals outside of the test’s authorization. </a:t>
            </a:r>
            <a:r>
              <a:rPr lang="en-US" dirty="0">
                <a:solidFill>
                  <a:srgbClr val="00B050"/>
                </a:solidFill>
              </a:rPr>
              <a:t>Specifically, CMS will not cite facilities with a CLIA Certificate of Waiver</a:t>
            </a:r>
            <a:r>
              <a:rPr lang="en-US" dirty="0"/>
              <a:t> when authorized SARS-CoV-2 </a:t>
            </a:r>
            <a:r>
              <a:rPr lang="en-US" dirty="0">
                <a:solidFill>
                  <a:srgbClr val="FF0000"/>
                </a:solidFill>
              </a:rPr>
              <a:t>molecular or antigen POC tests are performed on asymptomatic individuals </a:t>
            </a:r>
            <a:r>
              <a:rPr lang="en-US" dirty="0"/>
              <a:t>outside of the test’s authorization, when done so considering the information in FDA's FAQ. In addition, </a:t>
            </a:r>
            <a:r>
              <a:rPr lang="en-US" dirty="0">
                <a:solidFill>
                  <a:srgbClr val="00B050"/>
                </a:solidFill>
              </a:rPr>
              <a:t>CMS will not cite </a:t>
            </a:r>
            <a:r>
              <a:rPr lang="en-US" dirty="0" err="1">
                <a:solidFill>
                  <a:srgbClr val="00B050"/>
                </a:solidFill>
              </a:rPr>
              <a:t>nonwaived</a:t>
            </a:r>
            <a:r>
              <a:rPr lang="en-US" dirty="0">
                <a:solidFill>
                  <a:srgbClr val="00B050"/>
                </a:solidFill>
              </a:rPr>
              <a:t> facilities </a:t>
            </a:r>
            <a:r>
              <a:rPr lang="en-US" dirty="0"/>
              <a:t>when modified authorized, cleared or approved SARS-CoV-2 molecular or antigen POC tests are performed in such manner without establishing performance specifications. Updated 12/07/2020</a:t>
            </a:r>
          </a:p>
        </p:txBody>
      </p:sp>
    </p:spTree>
    <p:extLst>
      <p:ext uri="{BB962C8B-B14F-4D97-AF65-F5344CB8AC3E}">
        <p14:creationId xmlns:p14="http://schemas.microsoft.com/office/powerpoint/2010/main" val="1626319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118" y="-2693"/>
            <a:ext cx="9784080" cy="150876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 Testing updates</a:t>
            </a:r>
            <a:br>
              <a:rPr lang="en-US" sz="5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34"/>
            <a:ext cx="12192000" cy="727665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9BD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8839" y="1376709"/>
            <a:ext cx="103566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 updated testing guidelines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Covenant will continue to use PCR for asymptomatic; utilize rapid test as an option when someone needs a rapid TAT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42097"/>
          <a:stretch/>
        </p:blipFill>
        <p:spPr>
          <a:xfrm>
            <a:off x="1366893" y="3619223"/>
            <a:ext cx="8417187" cy="219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16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38E9B-3348-2E48-AEC6-0F9DC26A23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370127"/>
            <a:ext cx="10363200" cy="1470025"/>
          </a:xfrm>
        </p:spPr>
        <p:txBody>
          <a:bodyPr lIns="91440" tIns="45720" rIns="91440" bIns="45720" anchor="t"/>
          <a:lstStyle/>
          <a:p>
            <a:r>
              <a:rPr lang="en-US" dirty="0"/>
              <a:t>Pharmacy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B1F05-386F-0540-9F30-D1AFFBA4E7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814" y="2600002"/>
            <a:ext cx="4499072" cy="1752600"/>
          </a:xfrm>
        </p:spPr>
        <p:txBody>
          <a:bodyPr anchor="t"/>
          <a:lstStyle/>
          <a:p>
            <a:r>
              <a:rPr lang="en-US" sz="2400" dirty="0">
                <a:ea typeface="+mn-lt"/>
                <a:cs typeface="+mn-lt"/>
              </a:rPr>
              <a:t>Wesley Wells, PharmD</a:t>
            </a:r>
          </a:p>
          <a:p>
            <a:r>
              <a:rPr lang="en-US" sz="2000" dirty="0">
                <a:ea typeface="+mn-lt"/>
                <a:cs typeface="+mn-lt"/>
              </a:rPr>
              <a:t>Regional Pharmacy Director </a:t>
            </a:r>
          </a:p>
          <a:p>
            <a:r>
              <a:rPr lang="en-US" sz="2000" dirty="0">
                <a:ea typeface="+mn-lt"/>
                <a:cs typeface="+mn-lt"/>
              </a:rPr>
              <a:t>Covenant Health</a:t>
            </a:r>
            <a:endParaRPr lang="en-US" sz="20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3BED5F2-8B54-4E80-A2A0-60E57147CA72}"/>
              </a:ext>
            </a:extLst>
          </p:cNvPr>
          <p:cNvSpPr txBox="1">
            <a:spLocks/>
          </p:cNvSpPr>
          <p:nvPr/>
        </p:nvSpPr>
        <p:spPr>
          <a:xfrm>
            <a:off x="6192187" y="2600002"/>
            <a:ext cx="5189080" cy="1752600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ea typeface="+mn-lt"/>
                <a:cs typeface="+mn-lt"/>
              </a:rPr>
              <a:t>Larry Pineda, PharmD</a:t>
            </a:r>
          </a:p>
          <a:p>
            <a:r>
              <a:rPr lang="en-US" sz="2000" dirty="0">
                <a:ea typeface="+mn-lt"/>
                <a:cs typeface="+mn-lt"/>
              </a:rPr>
              <a:t>Antimicrobial Stewardship Pharmacist </a:t>
            </a:r>
          </a:p>
          <a:p>
            <a:r>
              <a:rPr lang="en-US" sz="2000" dirty="0">
                <a:ea typeface="+mn-lt"/>
                <a:cs typeface="+mn-lt"/>
              </a:rPr>
              <a:t>Covenant Health</a:t>
            </a:r>
            <a:endParaRPr lang="en-US" sz="20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DFDBE5C-17D7-48CC-9944-99AD14E92539}"/>
              </a:ext>
            </a:extLst>
          </p:cNvPr>
          <p:cNvSpPr txBox="1">
            <a:spLocks/>
          </p:cNvSpPr>
          <p:nvPr/>
        </p:nvSpPr>
        <p:spPr>
          <a:xfrm>
            <a:off x="3248409" y="4145525"/>
            <a:ext cx="5189080" cy="1752600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ea typeface="+mn-lt"/>
                <a:cs typeface="+mn-lt"/>
              </a:rPr>
              <a:t>Cynthia Salisbury, RN, MSN</a:t>
            </a:r>
          </a:p>
          <a:p>
            <a:r>
              <a:rPr lang="en-US" sz="2000" dirty="0">
                <a:ea typeface="+mn-lt"/>
                <a:cs typeface="+mn-lt"/>
              </a:rPr>
              <a:t>Chief Quality Officer </a:t>
            </a:r>
          </a:p>
          <a:p>
            <a:r>
              <a:rPr lang="en-US" sz="2000" dirty="0">
                <a:ea typeface="+mn-lt"/>
                <a:cs typeface="+mn-lt"/>
              </a:rPr>
              <a:t>Covenant Health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81744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8103A-4A09-49B6-9867-A81231297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Therapeutic Updates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363CC0-05A9-4189-872A-D380037C8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54" y="1169622"/>
            <a:ext cx="10353291" cy="492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042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9B4A-5BA9-43C7-A9C1-90B389C61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Vaccine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9F0EE-1109-49C8-9C34-D612177A03F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54113" y="3767138"/>
            <a:ext cx="11037887" cy="17335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FDA meet on December 10 today to review Pfizer vaccine</a:t>
            </a:r>
          </a:p>
          <a:p>
            <a:r>
              <a:rPr lang="en-US" sz="2800" dirty="0"/>
              <a:t>Information from FDA supported documents is very supportive</a:t>
            </a:r>
          </a:p>
          <a:p>
            <a:pPr lvl="1"/>
            <a:r>
              <a:rPr lang="en-US" sz="2400" dirty="0"/>
              <a:t>Several unanswered questions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3E469B-B7D4-4033-80B5-861F5EEA6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046" y="1356610"/>
            <a:ext cx="6540864" cy="196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61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C16A-6A8E-47F7-A3F1-6E8872605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 Review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247CA0-9C11-4066-B812-39A366D3C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200" y="1209852"/>
            <a:ext cx="6069599" cy="4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94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C64F1-6D44-436D-A9C9-3EAA808DE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 Review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B7050-AB3F-47F9-95A5-9EEAD7CE9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849" y="1204555"/>
            <a:ext cx="7922302" cy="48150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0408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9D71B441-4AE7-4B71-B9EF-B632FB3CBE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276601" y="292101"/>
            <a:ext cx="52609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>
                <a:latin typeface="Baskerville Old Face" panose="02020602080505020303" pitchFamily="18" charset="0"/>
              </a:rPr>
              <a:t>Disclosures</a:t>
            </a:r>
          </a:p>
        </p:txBody>
      </p:sp>
      <p:sp>
        <p:nvSpPr>
          <p:cNvPr id="14339" name="Rectangle 5">
            <a:extLst>
              <a:ext uri="{FF2B5EF4-FFF2-40B4-BE49-F238E27FC236}">
                <a16:creationId xmlns:a16="http://schemas.microsoft.com/office/drawing/2014/main" id="{85B51B83-4FDF-440A-AAF9-8ED1A5A41A6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78063" y="1697038"/>
            <a:ext cx="7427912" cy="3987800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/>
                </a:solidFill>
                <a:latin typeface="Baskerville Old Face" pitchFamily="18" charset="0"/>
              </a:rPr>
              <a:t>This activity is provided by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/>
                </a:solidFill>
                <a:latin typeface="Baskerville Old Face" pitchFamily="18" charset="0"/>
              </a:rPr>
              <a:t>Covenant Health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No commercial support has been received.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No products will be endorsed.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Speakers will notify the audience if off label drug use will be discussed.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65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05240-FC43-4F69-ADB1-4475D375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 Review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9DB778-3F4B-4908-BC80-CA0BCAFDF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658" y="1177360"/>
            <a:ext cx="8246684" cy="484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10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303D4-FCAA-4910-8B59-9A20E9E68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 Review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2CD792-EC91-481A-98E7-D1A19B42B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59" y="1150632"/>
            <a:ext cx="7800882" cy="484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765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A75E9-D3A3-4132-8AFA-690D15168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Packaging Overview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AF6865BA-882F-4478-A09C-B187DADAF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t="17572" r="3220" b="11107"/>
          <a:stretch/>
        </p:blipFill>
        <p:spPr bwMode="auto">
          <a:xfrm>
            <a:off x="420017" y="1457325"/>
            <a:ext cx="11038329" cy="455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9266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7F7D9-EA74-4AA4-A1A0-F0FD2194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Vaccine Preparation/Administration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095CD763-B8CA-4E8D-BDF0-B3A6407DC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t="17073" r="2031" b="4497"/>
          <a:stretch/>
        </p:blipFill>
        <p:spPr bwMode="auto">
          <a:xfrm>
            <a:off x="234553" y="1157288"/>
            <a:ext cx="11722894" cy="490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6858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D2C7-1D96-4CE1-97AB-38648276A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Vaccine Allocation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A4739-87B0-460B-A9F8-23D45CD007A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219200"/>
            <a:ext cx="10972800" cy="4906963"/>
          </a:xfrm>
          <a:prstGeom prst="rect">
            <a:avLst/>
          </a:prstGeom>
        </p:spPr>
        <p:txBody>
          <a:bodyPr/>
          <a:lstStyle/>
          <a:p>
            <a:pPr marL="514350" indent="-457200" defTabSz="457200"/>
            <a:r>
              <a:rPr lang="en-GB" sz="2400" dirty="0">
                <a:solidFill>
                  <a:schemeClr val="tx2">
                    <a:lumMod val="50000"/>
                  </a:schemeClr>
                </a:solidFill>
                <a:cs typeface="Arial"/>
              </a:rPr>
              <a:t>CMC was allocated 2,925 doses of the Pfizer vaccine</a:t>
            </a:r>
          </a:p>
          <a:p>
            <a:pPr marL="571500" indent="-457200" defTabSz="457200"/>
            <a:r>
              <a:rPr lang="en-US" sz="2400" u="sng" dirty="0">
                <a:solidFill>
                  <a:schemeClr val="tx2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https://dshs.texas.gov/news/updates/COVIDVaccineAllocation-Week1.pdf</a:t>
            </a:r>
            <a:endParaRPr lang="en-GB" sz="2400" dirty="0">
              <a:solidFill>
                <a:schemeClr val="tx2">
                  <a:lumMod val="50000"/>
                </a:schemeClr>
              </a:solidFill>
              <a:cs typeface="Arial"/>
            </a:endParaRPr>
          </a:p>
          <a:p>
            <a:pPr marL="571500" indent="-457200" defTabSz="457200"/>
            <a:r>
              <a:rPr lang="en-GB" sz="2400" dirty="0">
                <a:solidFill>
                  <a:schemeClr val="tx2">
                    <a:lumMod val="50000"/>
                  </a:schemeClr>
                </a:solidFill>
                <a:cs typeface="Arial"/>
              </a:rPr>
              <a:t>Planning to allocate this for Covenant Health, not just CMC</a:t>
            </a:r>
          </a:p>
          <a:p>
            <a:pPr marL="571500" indent="-457200" defTabSz="457200"/>
            <a:r>
              <a:rPr lang="en-GB" sz="2400" dirty="0">
                <a:solidFill>
                  <a:schemeClr val="tx2">
                    <a:lumMod val="50000"/>
                  </a:schemeClr>
                </a:solidFill>
                <a:cs typeface="Arial"/>
              </a:rPr>
              <a:t>Will evaluate allocations this week for other sites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E80879-2671-4228-96EB-4B89DE31B771}"/>
              </a:ext>
            </a:extLst>
          </p:cNvPr>
          <p:cNvPicPr/>
          <p:nvPr/>
        </p:nvPicPr>
        <p:blipFill rotWithShape="1">
          <a:blip r:embed="rId3"/>
          <a:srcRect l="13274" t="28947" r="15766" b="22245"/>
          <a:stretch/>
        </p:blipFill>
        <p:spPr bwMode="auto">
          <a:xfrm>
            <a:off x="3480525" y="4164944"/>
            <a:ext cx="5230949" cy="1836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F00927-15D3-427B-AD4A-70033A447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07" y="3272693"/>
            <a:ext cx="10723184" cy="6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384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9B4A-5BA9-43C7-A9C1-90B389C61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Ancillary Supplies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9F0EE-1109-49C8-9C34-D612177A03F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9475" y="1219200"/>
            <a:ext cx="11312525" cy="4906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600" dirty="0"/>
              <a:t>Expecting ancillary supplies to arrive today</a:t>
            </a:r>
          </a:p>
          <a:p>
            <a:pPr lvl="1"/>
            <a:r>
              <a:rPr lang="en-US" sz="2200" dirty="0"/>
              <a:t>Syringes, needles, alcohol pads, masks, face shields, diluents, information sheets, vaccination cards</a:t>
            </a:r>
          </a:p>
          <a:p>
            <a:pPr lvl="1"/>
            <a:r>
              <a:rPr lang="en-US" sz="2200" dirty="0"/>
              <a:t>https://www.dvidshub.net/video/773456/operation-warp-speed-large-ancillary-kit-description</a:t>
            </a:r>
          </a:p>
          <a:p>
            <a:endParaRPr lang="en-US" sz="2400" dirty="0"/>
          </a:p>
        </p:txBody>
      </p:sp>
      <p:pic>
        <p:nvPicPr>
          <p:cNvPr id="4" name="Picture 2" descr="Inside Operation Warp Speed Headquarters">
            <a:extLst>
              <a:ext uri="{FF2B5EF4-FFF2-40B4-BE49-F238E27FC236}">
                <a16:creationId xmlns:a16="http://schemas.microsoft.com/office/drawing/2014/main" id="{33217D6E-E5E8-43C2-A188-50AD48377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21" y="3257922"/>
            <a:ext cx="4049794" cy="269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nside Operation Warp Speed Headquarters">
            <a:extLst>
              <a:ext uri="{FF2B5EF4-FFF2-40B4-BE49-F238E27FC236}">
                <a16:creationId xmlns:a16="http://schemas.microsoft.com/office/drawing/2014/main" id="{41F5F578-DA3B-4CFE-A793-4B7E153BD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11" y="3257920"/>
            <a:ext cx="4049795" cy="269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1251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FE53-9BA5-4B26-A305-7FC0668C4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Prioritization and Scheduling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3A914B78-5CBF-4001-869C-0763AF05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161" y="1152681"/>
            <a:ext cx="8703677" cy="487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547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C257F-F7FA-4248-806C-DC83E46A9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F11C38-9AF3-4EBD-8E04-E97D0F093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97" t="9931" r="13353" b="13182"/>
          <a:stretch/>
        </p:blipFill>
        <p:spPr>
          <a:xfrm>
            <a:off x="171881" y="85534"/>
            <a:ext cx="11792478" cy="675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740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486C6C-63CA-0740-8E25-CA4899928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0C903E-706E-4912-BEFB-C01A37AAD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64" t="9931" r="13286" b="13283"/>
          <a:stretch/>
        </p:blipFill>
        <p:spPr>
          <a:xfrm>
            <a:off x="279206" y="110833"/>
            <a:ext cx="11475371" cy="664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328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FA87A6-AD2B-294A-B53B-07D10DC8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15191-4847-4C78-AABB-DE89A5017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0" t="9931" r="13353" b="13384"/>
          <a:stretch/>
        </p:blipFill>
        <p:spPr>
          <a:xfrm>
            <a:off x="439750" y="0"/>
            <a:ext cx="1118619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8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C8363AF0-D2B8-4491-B7BB-D2FFDD93F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207963"/>
            <a:ext cx="6400800" cy="1274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>
                <a:latin typeface="Baskerville Old Face" panose="02020602080505020303" pitchFamily="18" charset="0"/>
              </a:rPr>
              <a:t>CME Credit was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only</a:t>
            </a:r>
            <a:r>
              <a:rPr lang="en-US" altLang="en-US" sz="3600">
                <a:latin typeface="Baskerville Old Face" panose="02020602080505020303" pitchFamily="18" charset="0"/>
              </a:rPr>
              <a:t> approved for the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Live</a:t>
            </a:r>
            <a:r>
              <a:rPr lang="en-US" altLang="en-US" sz="3600">
                <a:latin typeface="Baskerville Old Face" panose="02020602080505020303" pitchFamily="18" charset="0"/>
              </a:rPr>
              <a:t> Teams meeting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E8C90B7-F3F3-4A5A-AD1E-7A094B2141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98651" y="1593851"/>
            <a:ext cx="8423275" cy="44053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To receive credit for this continuing education activity, the participant must:</a:t>
            </a:r>
          </a:p>
          <a:p>
            <a:pPr indent="0" eaLnBrk="1" hangingPunct="1">
              <a:spcBef>
                <a:spcPct val="0"/>
              </a:spcBef>
              <a:buNone/>
              <a:defRPr/>
            </a:pPr>
            <a:endParaRPr lang="en-US" altLang="en-US" sz="1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2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Make sure you are logged into your Teams account, if you are signed in with a group provide attendee’s First and Last name(s) in the comments section.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alt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If you are calling into the Teams meeting you </a:t>
            </a:r>
            <a:r>
              <a:rPr lang="en-US" sz="2000" u="sng" dirty="0">
                <a:solidFill>
                  <a:schemeClr val="tx1"/>
                </a:solidFill>
                <a:latin typeface="Baskerville Old Face"/>
              </a:rPr>
              <a:t>MUST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 text your First &amp; Last Name to </a:t>
            </a:r>
            <a:r>
              <a:rPr lang="en-US" sz="2000" b="1" dirty="0">
                <a:solidFill>
                  <a:schemeClr val="tx1"/>
                </a:solidFill>
                <a:latin typeface="Baskerville Old Face"/>
              </a:rPr>
              <a:t>(806) 252-4735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. This will ensure you are added to the sign in sheet to receive CME Credit.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You will receive an email by Wednesday following the call from the CME department with further instructions on claiming your certificate.</a:t>
            </a:r>
          </a:p>
          <a:p>
            <a:pPr marL="620395" lvl="1" indent="0" eaLnBrk="1" hangingPunct="1"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5353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74D86A-F2F1-1A45-8F1E-B4D5AC12C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B7E88-0BF9-4F7B-B3B7-91F21A49A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1" t="9931" r="13219" b="13182"/>
          <a:stretch/>
        </p:blipFill>
        <p:spPr>
          <a:xfrm>
            <a:off x="432770" y="89282"/>
            <a:ext cx="11186298" cy="676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136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A8EC0E5-F018-E44D-9A24-93A0856C5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AEDFBE-1216-4DAB-987F-E7B2FA4742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0" t="9931" r="13353" b="13083"/>
          <a:stretch/>
        </p:blipFill>
        <p:spPr>
          <a:xfrm>
            <a:off x="139603" y="121938"/>
            <a:ext cx="11355711" cy="673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128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52298" y="76011"/>
            <a:ext cx="1487177" cy="4608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Caregivers notified to complete 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VAV tool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5688" y="84946"/>
            <a:ext cx="967592" cy="45949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VAV Tool 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Assigns priority to each caregiver </a:t>
            </a:r>
          </a:p>
        </p:txBody>
      </p:sp>
      <p:sp>
        <p:nvSpPr>
          <p:cNvPr id="7" name="Rectangle 6"/>
          <p:cNvSpPr/>
          <p:nvPr/>
        </p:nvSpPr>
        <p:spPr>
          <a:xfrm>
            <a:off x="5495248" y="76012"/>
            <a:ext cx="1219271" cy="46843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VAV Tool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Collects communication preference (email/text or both)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Collects interest level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1562" y="165790"/>
            <a:ext cx="1416732" cy="116570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1575" dirty="0">
                <a:solidFill>
                  <a:prstClr val="white"/>
                </a:solidFill>
                <a:latin typeface="Calibri" panose="020F0502020204030204"/>
              </a:rPr>
              <a:t>Planning and Prioritization</a:t>
            </a:r>
          </a:p>
          <a:p>
            <a:pPr algn="ctr" defTabSz="514350"/>
            <a:r>
              <a:rPr lang="en-US" sz="1575" dirty="0">
                <a:solidFill>
                  <a:prstClr val="white"/>
                </a:solidFill>
                <a:latin typeface="Calibri" panose="020F0502020204030204"/>
              </a:rPr>
              <a:t>(Caregiver Identification)</a:t>
            </a:r>
            <a:endParaRPr lang="en-US" sz="675" dirty="0">
              <a:solidFill>
                <a:prstClr val="white"/>
              </a:solidFill>
              <a:latin typeface="Calibri" panose="020F0502020204030204"/>
            </a:endParaRPr>
          </a:p>
          <a:p>
            <a:pPr defTabSz="514350"/>
            <a:endParaRPr lang="en-US" sz="67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47060" y="89091"/>
            <a:ext cx="1219271" cy="4477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Data Feed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COHORT by Geo data sent to Twistle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75934" y="731673"/>
            <a:ext cx="1019904" cy="5400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Twistle 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Enrolls user into appropriate pathway </a:t>
            </a:r>
          </a:p>
          <a:p>
            <a:pPr marL="128588" indent="-128588" defTabSz="514350">
              <a:buFontTx/>
              <a:buAutoNum type="arabicParenR"/>
            </a:pPr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Email Pathway</a:t>
            </a:r>
          </a:p>
          <a:p>
            <a:pPr marL="128588" indent="-128588" defTabSz="514350">
              <a:buFontTx/>
              <a:buAutoNum type="arabicParenR"/>
            </a:pPr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SMS Pathway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82687" y="732855"/>
            <a:ext cx="781641" cy="54841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Twistle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Communicates to caregiver vaccine eligibility.</a:t>
            </a:r>
          </a:p>
        </p:txBody>
      </p:sp>
      <p:sp>
        <p:nvSpPr>
          <p:cNvPr id="15" name="Flowchart: Decision 14"/>
          <p:cNvSpPr/>
          <p:nvPr/>
        </p:nvSpPr>
        <p:spPr>
          <a:xfrm>
            <a:off x="1794286" y="1930501"/>
            <a:ext cx="1391372" cy="843401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Twistle Form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Vaccine is available for you, are you ready?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83876" y="3035739"/>
            <a:ext cx="1211878" cy="46199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Twistle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Sends link to GEO based </a:t>
            </a:r>
            <a:r>
              <a:rPr lang="en-US" sz="675" dirty="0" err="1">
                <a:solidFill>
                  <a:prstClr val="black"/>
                </a:solidFill>
                <a:latin typeface="Calibri" panose="020F0502020204030204"/>
              </a:rPr>
              <a:t>SignUp</a:t>
            </a:r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 Genius link for choosing slot for vaccine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073399" y="4172244"/>
            <a:ext cx="776128" cy="4499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Employee 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Receives vaccine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91111" y="1873819"/>
            <a:ext cx="1040501" cy="43333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Twistle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Sends declination form to be signed.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65384" y="1864808"/>
            <a:ext cx="703547" cy="44603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Employee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Completes form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99668" y="1826506"/>
            <a:ext cx="991235" cy="48894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Twistle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Records Declination in Twistle &amp; Sends Declination to Providence EDW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091111" y="2396318"/>
            <a:ext cx="1040501" cy="4901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Twistle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Sends reminder email during 2</a:t>
            </a:r>
            <a:r>
              <a:rPr lang="en-US" sz="675" baseline="30000" dirty="0">
                <a:solidFill>
                  <a:prstClr val="black"/>
                </a:solidFill>
                <a:latin typeface="Calibri" panose="020F0502020204030204"/>
              </a:rPr>
              <a:t>nd</a:t>
            </a:r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 batch of vaccines.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15137" y="4166224"/>
            <a:ext cx="1209012" cy="481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Nurse Administering Vaccinations or Admin </a:t>
            </a:r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Documents vaccine administration in OHM &amp; State Registries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019200" y="5613990"/>
            <a:ext cx="1320275" cy="78544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Twistle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1 day after submitted vaccine date 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Send link to VAERS (national database) to report adverse events</a:t>
            </a:r>
          </a:p>
          <a:p>
            <a:pPr algn="ctr" defTabSz="514350"/>
            <a:r>
              <a:rPr lang="en-US" sz="675" b="1" i="1" dirty="0">
                <a:solidFill>
                  <a:prstClr val="black"/>
                </a:solidFill>
                <a:latin typeface="Calibri" panose="020F0502020204030204"/>
              </a:rPr>
              <a:t>(based on initial date employee submitted)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9978" y="1906694"/>
            <a:ext cx="1408316" cy="276813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/>
            <a:endParaRPr lang="en-US" sz="1575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514350"/>
            <a:endParaRPr lang="en-US" sz="1575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514350"/>
            <a:endParaRPr lang="en-US" sz="1575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514350"/>
            <a:r>
              <a:rPr lang="en-US" sz="1575" dirty="0">
                <a:solidFill>
                  <a:prstClr val="white"/>
                </a:solidFill>
                <a:latin typeface="Calibri" panose="020F0502020204030204"/>
              </a:rPr>
              <a:t>Vaccine Sign-up or Declination </a:t>
            </a:r>
          </a:p>
          <a:p>
            <a:pPr marL="160735" indent="-160735" defTabSz="514350">
              <a:buFont typeface="Arial" panose="020B0604020202020204" pitchFamily="34" charset="0"/>
              <a:buChar char="•"/>
            </a:pPr>
            <a:endParaRPr lang="en-US" sz="788" dirty="0">
              <a:solidFill>
                <a:prstClr val="white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prstClr val="white"/>
                </a:solidFill>
                <a:latin typeface="Calibri" panose="020F0502020204030204"/>
              </a:rPr>
              <a:t>Information sent back to VAV Tool as system of  record for all </a:t>
            </a:r>
            <a:r>
              <a:rPr lang="en-US" sz="1000" dirty="0" err="1">
                <a:solidFill>
                  <a:prstClr val="white"/>
                </a:solidFill>
                <a:latin typeface="Calibri" panose="020F0502020204030204"/>
              </a:rPr>
              <a:t>Covid</a:t>
            </a:r>
            <a:r>
              <a:rPr lang="en-US" sz="1000" dirty="0">
                <a:solidFill>
                  <a:prstClr val="white"/>
                </a:solidFill>
                <a:latin typeface="Calibri" panose="020F0502020204030204"/>
              </a:rPr>
              <a:t> Vaccine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  <a:p>
            <a:pPr defTabSz="514350"/>
            <a:endParaRPr lang="en-US" sz="1575" dirty="0">
              <a:solidFill>
                <a:prstClr val="white"/>
              </a:solidFill>
              <a:latin typeface="Calibri" panose="020F0502020204030204"/>
            </a:endParaRPr>
          </a:p>
          <a:p>
            <a:pPr defTabSz="514350"/>
            <a:endParaRPr lang="en-US" sz="157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5372" y="5273352"/>
            <a:ext cx="1408316" cy="130420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/>
            <a:endParaRPr lang="en-US" sz="1575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514350"/>
            <a:r>
              <a:rPr lang="en-US" sz="1575" dirty="0">
                <a:solidFill>
                  <a:prstClr val="white"/>
                </a:solidFill>
                <a:latin typeface="Calibri" panose="020F0502020204030204"/>
              </a:rPr>
              <a:t>Follow Up Scheduling &amp; Adverse Reactions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1703499" y="1763500"/>
            <a:ext cx="8891464" cy="26245"/>
          </a:xfrm>
          <a:prstGeom prst="line">
            <a:avLst/>
          </a:prstGeom>
          <a:ln w="19050">
            <a:solidFill>
              <a:schemeClr val="bg2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689559" y="5097269"/>
            <a:ext cx="8919344" cy="0"/>
          </a:xfrm>
          <a:prstGeom prst="line">
            <a:avLst/>
          </a:prstGeom>
          <a:ln w="19050">
            <a:solidFill>
              <a:schemeClr val="bg2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cxnSpLocks/>
            <a:stCxn id="4" idx="3"/>
            <a:endCxn id="5" idx="1"/>
          </p:cNvCxnSpPr>
          <p:nvPr/>
        </p:nvCxnSpPr>
        <p:spPr>
          <a:xfrm>
            <a:off x="3339474" y="306447"/>
            <a:ext cx="736214" cy="8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1" idx="3"/>
            <a:endCxn id="13" idx="1"/>
          </p:cNvCxnSpPr>
          <p:nvPr/>
        </p:nvCxnSpPr>
        <p:spPr>
          <a:xfrm>
            <a:off x="4795839" y="1001688"/>
            <a:ext cx="186848" cy="5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/>
          <p:cNvCxnSpPr>
            <a:cxnSpLocks/>
            <a:stCxn id="13" idx="3"/>
            <a:endCxn id="15" idx="0"/>
          </p:cNvCxnSpPr>
          <p:nvPr/>
        </p:nvCxnSpPr>
        <p:spPr>
          <a:xfrm flipH="1">
            <a:off x="2489973" y="1007062"/>
            <a:ext cx="3274355" cy="923438"/>
          </a:xfrm>
          <a:prstGeom prst="bentConnector4">
            <a:avLst>
              <a:gd name="adj1" fmla="val -6982"/>
              <a:gd name="adj2" fmla="val 6484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/>
          <p:cNvCxnSpPr>
            <a:cxnSpLocks/>
            <a:stCxn id="15" idx="3"/>
            <a:endCxn id="22" idx="1"/>
          </p:cNvCxnSpPr>
          <p:nvPr/>
        </p:nvCxnSpPr>
        <p:spPr>
          <a:xfrm flipV="1">
            <a:off x="3185658" y="2090489"/>
            <a:ext cx="905452" cy="26171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202592" y="2092024"/>
            <a:ext cx="304762" cy="19620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dirty="0">
                <a:solidFill>
                  <a:prstClr val="white"/>
                </a:solidFill>
                <a:latin typeface="Calibri" panose="020F0502020204030204"/>
              </a:rPr>
              <a:t>No</a:t>
            </a:r>
          </a:p>
        </p:txBody>
      </p:sp>
      <p:cxnSp>
        <p:nvCxnSpPr>
          <p:cNvPr id="74" name="Elbow Connector 73"/>
          <p:cNvCxnSpPr>
            <a:cxnSpLocks/>
            <a:stCxn id="15" idx="3"/>
            <a:endCxn id="26" idx="1"/>
          </p:cNvCxnSpPr>
          <p:nvPr/>
        </p:nvCxnSpPr>
        <p:spPr>
          <a:xfrm>
            <a:off x="3185658" y="2352201"/>
            <a:ext cx="905452" cy="28919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209290" y="2414031"/>
            <a:ext cx="348350" cy="40395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dirty="0">
                <a:solidFill>
                  <a:prstClr val="white"/>
                </a:solidFill>
                <a:latin typeface="Calibri" panose="020F0502020204030204"/>
              </a:rPr>
              <a:t>Yes, but later</a:t>
            </a:r>
          </a:p>
        </p:txBody>
      </p:sp>
      <p:cxnSp>
        <p:nvCxnSpPr>
          <p:cNvPr id="86" name="Straight Arrow Connector 85"/>
          <p:cNvCxnSpPr>
            <a:cxnSpLocks/>
            <a:stCxn id="15" idx="2"/>
            <a:endCxn id="16" idx="0"/>
          </p:cNvCxnSpPr>
          <p:nvPr/>
        </p:nvCxnSpPr>
        <p:spPr>
          <a:xfrm flipH="1">
            <a:off x="2489816" y="2773901"/>
            <a:ext cx="157" cy="261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cxnSpLocks/>
            <a:stCxn id="16" idx="3"/>
            <a:endCxn id="135" idx="1"/>
          </p:cNvCxnSpPr>
          <p:nvPr/>
        </p:nvCxnSpPr>
        <p:spPr>
          <a:xfrm>
            <a:off x="3095755" y="3266739"/>
            <a:ext cx="560355" cy="167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624239" y="2803917"/>
            <a:ext cx="318316" cy="19620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dirty="0">
                <a:solidFill>
                  <a:prstClr val="white"/>
                </a:solidFill>
                <a:latin typeface="Calibri" panose="020F0502020204030204"/>
              </a:rPr>
              <a:t>Yes</a:t>
            </a:r>
          </a:p>
        </p:txBody>
      </p:sp>
      <p:cxnSp>
        <p:nvCxnSpPr>
          <p:cNvPr id="93" name="Straight Arrow Connector 92"/>
          <p:cNvCxnSpPr>
            <a:cxnSpLocks/>
          </p:cNvCxnSpPr>
          <p:nvPr/>
        </p:nvCxnSpPr>
        <p:spPr>
          <a:xfrm flipV="1">
            <a:off x="5901503" y="4410102"/>
            <a:ext cx="165096" cy="6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19" idx="3"/>
            <a:endCxn id="29" idx="1"/>
          </p:cNvCxnSpPr>
          <p:nvPr/>
        </p:nvCxnSpPr>
        <p:spPr>
          <a:xfrm>
            <a:off x="6849527" y="4397241"/>
            <a:ext cx="465610" cy="9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22" idx="3"/>
            <a:endCxn id="23" idx="1"/>
          </p:cNvCxnSpPr>
          <p:nvPr/>
        </p:nvCxnSpPr>
        <p:spPr>
          <a:xfrm flipV="1">
            <a:off x="5131611" y="2087826"/>
            <a:ext cx="433772" cy="2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cxnSpLocks/>
            <a:stCxn id="23" idx="3"/>
            <a:endCxn id="24" idx="1"/>
          </p:cNvCxnSpPr>
          <p:nvPr/>
        </p:nvCxnSpPr>
        <p:spPr>
          <a:xfrm flipV="1">
            <a:off x="6268931" y="2070977"/>
            <a:ext cx="330737" cy="16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ounded Rectangle 124"/>
          <p:cNvSpPr/>
          <p:nvPr/>
        </p:nvSpPr>
        <p:spPr>
          <a:xfrm>
            <a:off x="8102767" y="1917458"/>
            <a:ext cx="1349441" cy="3530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Twistle 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Stops messaging patient &amp; ends pathway. </a:t>
            </a:r>
          </a:p>
        </p:txBody>
      </p:sp>
      <p:cxnSp>
        <p:nvCxnSpPr>
          <p:cNvPr id="129" name="Straight Arrow Connector 128"/>
          <p:cNvCxnSpPr>
            <a:cxnSpLocks/>
            <a:stCxn id="24" idx="3"/>
            <a:endCxn id="125" idx="1"/>
          </p:cNvCxnSpPr>
          <p:nvPr/>
        </p:nvCxnSpPr>
        <p:spPr>
          <a:xfrm>
            <a:off x="7590903" y="2070977"/>
            <a:ext cx="511864" cy="23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Flowchart: Decision 134"/>
          <p:cNvSpPr/>
          <p:nvPr/>
        </p:nvSpPr>
        <p:spPr>
          <a:xfrm>
            <a:off x="3656110" y="3049240"/>
            <a:ext cx="1203173" cy="77085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Twistle Form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Did you sign-up for appointment? 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3770690" y="4174321"/>
            <a:ext cx="974010" cy="45620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white"/>
                </a:solidFill>
                <a:latin typeface="Calibri" panose="020F0502020204030204"/>
              </a:rPr>
              <a:t>Twistle Form</a:t>
            </a:r>
          </a:p>
          <a:p>
            <a:pPr algn="ctr" defTabSz="514350"/>
            <a:r>
              <a:rPr lang="en-US" sz="675" dirty="0">
                <a:solidFill>
                  <a:prstClr val="white"/>
                </a:solidFill>
                <a:latin typeface="Calibri" panose="020F0502020204030204"/>
              </a:rPr>
              <a:t>Asks “What date did you schedule your vaccine?”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5140153" y="4180554"/>
            <a:ext cx="761350" cy="47164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white"/>
                </a:solidFill>
                <a:latin typeface="Calibri" panose="020F0502020204030204"/>
              </a:rPr>
              <a:t>Employee</a:t>
            </a:r>
            <a:r>
              <a:rPr lang="en-US" sz="67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  <a:p>
            <a:pPr algn="ctr" defTabSz="514350"/>
            <a:r>
              <a:rPr lang="en-US" sz="675" dirty="0">
                <a:solidFill>
                  <a:prstClr val="white"/>
                </a:solidFill>
                <a:latin typeface="Calibri" panose="020F0502020204030204"/>
              </a:rPr>
              <a:t>Submits Vaccine Date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6799578" y="3286716"/>
            <a:ext cx="974010" cy="45620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Twistle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Sends reminder with sign-up information on daily basis x ___ days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7920909" y="3350487"/>
            <a:ext cx="1810886" cy="318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If caregiver doesn’t respond after 5 days, 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6</a:t>
            </a:r>
            <a:r>
              <a:rPr lang="en-US" sz="675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 day terminated.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3705965" y="5613989"/>
            <a:ext cx="1031572" cy="77632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white"/>
                </a:solidFill>
                <a:latin typeface="Calibri" panose="020F0502020204030204"/>
              </a:rPr>
              <a:t>Twistle</a:t>
            </a:r>
          </a:p>
          <a:p>
            <a:pPr algn="ctr" defTabSz="514350"/>
            <a:r>
              <a:rPr lang="en-US" sz="675" b="1" dirty="0">
                <a:solidFill>
                  <a:prstClr val="white"/>
                </a:solidFill>
                <a:latin typeface="Calibri" panose="020F0502020204030204"/>
              </a:rPr>
              <a:t>15 days </a:t>
            </a:r>
            <a:r>
              <a:rPr lang="en-US" sz="675" dirty="0">
                <a:solidFill>
                  <a:prstClr val="white"/>
                </a:solidFill>
                <a:latin typeface="Calibri" panose="020F0502020204030204"/>
              </a:rPr>
              <a:t>after first vaccine date – sends reminder to sign-up for 2</a:t>
            </a:r>
            <a:r>
              <a:rPr lang="en-US" sz="675" baseline="30000" dirty="0">
                <a:solidFill>
                  <a:prstClr val="white"/>
                </a:solidFill>
                <a:latin typeface="Calibri" panose="020F0502020204030204"/>
              </a:rPr>
              <a:t>nd</a:t>
            </a:r>
            <a:r>
              <a:rPr lang="en-US" sz="675" dirty="0">
                <a:solidFill>
                  <a:prstClr val="white"/>
                </a:solidFill>
                <a:latin typeface="Calibri" panose="020F0502020204030204"/>
              </a:rPr>
              <a:t> dose. </a:t>
            </a:r>
          </a:p>
        </p:txBody>
      </p:sp>
      <p:cxnSp>
        <p:nvCxnSpPr>
          <p:cNvPr id="156" name="Straight Arrow Connector 155"/>
          <p:cNvCxnSpPr>
            <a:stCxn id="135" idx="3"/>
            <a:endCxn id="149" idx="1"/>
          </p:cNvCxnSpPr>
          <p:nvPr/>
        </p:nvCxnSpPr>
        <p:spPr>
          <a:xfrm>
            <a:off x="4859282" y="3434670"/>
            <a:ext cx="1940296" cy="801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149" idx="3"/>
          </p:cNvCxnSpPr>
          <p:nvPr/>
        </p:nvCxnSpPr>
        <p:spPr>
          <a:xfrm>
            <a:off x="7773588" y="3514817"/>
            <a:ext cx="147322" cy="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extBox 169"/>
          <p:cNvSpPr txBox="1"/>
          <p:nvPr/>
        </p:nvSpPr>
        <p:spPr>
          <a:xfrm>
            <a:off x="4867988" y="3188611"/>
            <a:ext cx="342705" cy="19620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dirty="0">
                <a:solidFill>
                  <a:prstClr val="white"/>
                </a:solidFill>
                <a:latin typeface="Calibri" panose="020F0502020204030204"/>
              </a:rPr>
              <a:t>No</a:t>
            </a:r>
          </a:p>
        </p:txBody>
      </p:sp>
      <p:cxnSp>
        <p:nvCxnSpPr>
          <p:cNvPr id="183" name="Straight Arrow Connector 182"/>
          <p:cNvCxnSpPr>
            <a:stCxn id="135" idx="2"/>
            <a:endCxn id="137" idx="0"/>
          </p:cNvCxnSpPr>
          <p:nvPr/>
        </p:nvCxnSpPr>
        <p:spPr>
          <a:xfrm flipH="1">
            <a:off x="4257696" y="3820098"/>
            <a:ext cx="1" cy="354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extBox 186"/>
          <p:cNvSpPr txBox="1"/>
          <p:nvPr/>
        </p:nvSpPr>
        <p:spPr>
          <a:xfrm>
            <a:off x="3798991" y="3880130"/>
            <a:ext cx="301387" cy="19620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dirty="0">
                <a:solidFill>
                  <a:prstClr val="white"/>
                </a:solidFill>
                <a:latin typeface="Calibri" panose="020F0502020204030204"/>
              </a:rPr>
              <a:t>Yes</a:t>
            </a:r>
          </a:p>
        </p:txBody>
      </p:sp>
      <p:cxnSp>
        <p:nvCxnSpPr>
          <p:cNvPr id="189" name="Straight Arrow Connector 188"/>
          <p:cNvCxnSpPr>
            <a:stCxn id="137" idx="3"/>
            <a:endCxn id="138" idx="1"/>
          </p:cNvCxnSpPr>
          <p:nvPr/>
        </p:nvCxnSpPr>
        <p:spPr>
          <a:xfrm>
            <a:off x="4744701" y="4402424"/>
            <a:ext cx="395453" cy="13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>
            <a:stCxn id="33" idx="3"/>
            <a:endCxn id="154" idx="1"/>
          </p:cNvCxnSpPr>
          <p:nvPr/>
        </p:nvCxnSpPr>
        <p:spPr>
          <a:xfrm flipV="1">
            <a:off x="3339475" y="6002151"/>
            <a:ext cx="366491" cy="4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Rectangle 257"/>
          <p:cNvSpPr/>
          <p:nvPr/>
        </p:nvSpPr>
        <p:spPr>
          <a:xfrm>
            <a:off x="6984538" y="83109"/>
            <a:ext cx="1332965" cy="43992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VAV TOOL COHORTS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List of top priority caregivers by Vaccine GEO</a:t>
            </a:r>
          </a:p>
        </p:txBody>
      </p:sp>
      <p:cxnSp>
        <p:nvCxnSpPr>
          <p:cNvPr id="378" name="Elbow Connector 377"/>
          <p:cNvCxnSpPr>
            <a:stCxn id="29" idx="3"/>
            <a:endCxn id="33" idx="0"/>
          </p:cNvCxnSpPr>
          <p:nvPr/>
        </p:nvCxnSpPr>
        <p:spPr>
          <a:xfrm flipH="1">
            <a:off x="2679337" y="4406889"/>
            <a:ext cx="5844812" cy="1207100"/>
          </a:xfrm>
          <a:prstGeom prst="bentConnector4">
            <a:avLst>
              <a:gd name="adj1" fmla="val -3911"/>
              <a:gd name="adj2" fmla="val 599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Arrow Connector 380"/>
          <p:cNvCxnSpPr>
            <a:cxnSpLocks/>
            <a:stCxn id="5" idx="3"/>
            <a:endCxn id="7" idx="1"/>
          </p:cNvCxnSpPr>
          <p:nvPr/>
        </p:nvCxnSpPr>
        <p:spPr>
          <a:xfrm flipV="1">
            <a:off x="5043281" y="310229"/>
            <a:ext cx="451967" cy="4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Arrow Connector 382"/>
          <p:cNvCxnSpPr>
            <a:cxnSpLocks/>
            <a:stCxn id="7" idx="3"/>
            <a:endCxn id="258" idx="1"/>
          </p:cNvCxnSpPr>
          <p:nvPr/>
        </p:nvCxnSpPr>
        <p:spPr>
          <a:xfrm flipV="1">
            <a:off x="6714519" y="303070"/>
            <a:ext cx="270019" cy="7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Arrow Connector 384"/>
          <p:cNvCxnSpPr>
            <a:cxnSpLocks/>
            <a:stCxn id="258" idx="3"/>
            <a:endCxn id="9" idx="1"/>
          </p:cNvCxnSpPr>
          <p:nvPr/>
        </p:nvCxnSpPr>
        <p:spPr>
          <a:xfrm>
            <a:off x="8317503" y="303071"/>
            <a:ext cx="429557" cy="9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Elbow Connector 387"/>
          <p:cNvCxnSpPr>
            <a:cxnSpLocks/>
            <a:stCxn id="9" idx="3"/>
            <a:endCxn id="11" idx="0"/>
          </p:cNvCxnSpPr>
          <p:nvPr/>
        </p:nvCxnSpPr>
        <p:spPr>
          <a:xfrm flipH="1">
            <a:off x="4285886" y="312988"/>
            <a:ext cx="5680444" cy="418685"/>
          </a:xfrm>
          <a:prstGeom prst="bentConnector4">
            <a:avLst>
              <a:gd name="adj1" fmla="val -4024"/>
              <a:gd name="adj2" fmla="val 7673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Elbow Connector 391"/>
          <p:cNvCxnSpPr>
            <a:cxnSpLocks/>
            <a:stCxn id="26" idx="3"/>
            <a:endCxn id="24" idx="2"/>
          </p:cNvCxnSpPr>
          <p:nvPr/>
        </p:nvCxnSpPr>
        <p:spPr>
          <a:xfrm flipV="1">
            <a:off x="5131612" y="2315448"/>
            <a:ext cx="1963674" cy="32594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Graphic 78" descr="Diploma with solid fill">
            <a:extLst>
              <a:ext uri="{FF2B5EF4-FFF2-40B4-BE49-F238E27FC236}">
                <a16:creationId xmlns:a16="http://schemas.microsoft.com/office/drawing/2014/main" id="{D7B5ED02-1773-439D-A032-E5E307D24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3182" y="1598780"/>
            <a:ext cx="452921" cy="452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607B41-7AFB-C340-9F0D-25DA8C24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5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ecision 3">
            <a:extLst>
              <a:ext uri="{FF2B5EF4-FFF2-40B4-BE49-F238E27FC236}">
                <a16:creationId xmlns:a16="http://schemas.microsoft.com/office/drawing/2014/main" id="{E41CBE3D-BF89-4591-80FF-40AAEDA500B0}"/>
              </a:ext>
            </a:extLst>
          </p:cNvPr>
          <p:cNvSpPr/>
          <p:nvPr/>
        </p:nvSpPr>
        <p:spPr>
          <a:xfrm>
            <a:off x="4204096" y="1266157"/>
            <a:ext cx="1284209" cy="96693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Twistle Asks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Would like to receive vaccine?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2D04C9-7010-419A-B6C7-596FD8048CEE}"/>
              </a:ext>
            </a:extLst>
          </p:cNvPr>
          <p:cNvSpPr/>
          <p:nvPr/>
        </p:nvSpPr>
        <p:spPr>
          <a:xfrm>
            <a:off x="8029249" y="3819797"/>
            <a:ext cx="660137" cy="47064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Employee 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Receives vaccine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1620AC-3B66-4474-9589-D7344796602A}"/>
              </a:ext>
            </a:extLst>
          </p:cNvPr>
          <p:cNvSpPr/>
          <p:nvPr/>
        </p:nvSpPr>
        <p:spPr>
          <a:xfrm>
            <a:off x="5994609" y="1564408"/>
            <a:ext cx="781177" cy="43333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Twistle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Sends declination form to be signed.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2842BC-D938-49E2-BF2A-24B18D30AE67}"/>
              </a:ext>
            </a:extLst>
          </p:cNvPr>
          <p:cNvSpPr/>
          <p:nvPr/>
        </p:nvSpPr>
        <p:spPr>
          <a:xfrm>
            <a:off x="6965575" y="1553525"/>
            <a:ext cx="703547" cy="44603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Employee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Completes form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729EDC-1003-4BB0-882C-9322F76C6B85}"/>
              </a:ext>
            </a:extLst>
          </p:cNvPr>
          <p:cNvSpPr/>
          <p:nvPr/>
        </p:nvSpPr>
        <p:spPr>
          <a:xfrm>
            <a:off x="7882835" y="1553525"/>
            <a:ext cx="777871" cy="44592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Twistle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Sends data to data to PSJH EDW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7001EE-F9D4-4056-BD7E-6BEA98F4F41C}"/>
              </a:ext>
            </a:extLst>
          </p:cNvPr>
          <p:cNvSpPr/>
          <p:nvPr/>
        </p:nvSpPr>
        <p:spPr>
          <a:xfrm>
            <a:off x="7674547" y="4390933"/>
            <a:ext cx="1363636" cy="66259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Twistle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1 day after submitted vaccine date 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Send link to VAERS (national database) to report adverse events</a:t>
            </a:r>
          </a:p>
          <a:p>
            <a:pPr algn="ctr" defTabSz="514350"/>
            <a:r>
              <a:rPr lang="en-US" sz="675" b="1" i="1" dirty="0">
                <a:solidFill>
                  <a:prstClr val="black"/>
                </a:solidFill>
                <a:latin typeface="Calibri" panose="020F0502020204030204"/>
              </a:rPr>
              <a:t>(based on initial date employee submitted)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41F74D-902C-4742-A4BB-3275ECF2C502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6775785" y="1776544"/>
            <a:ext cx="189789" cy="4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60E950-B8A4-4D45-A5FE-E5A4ADC79A54}"/>
              </a:ext>
            </a:extLst>
          </p:cNvPr>
          <p:cNvCxnSpPr>
            <a:stCxn id="8" idx="3"/>
            <a:endCxn id="9" idx="1"/>
          </p:cNvCxnSpPr>
          <p:nvPr/>
        </p:nvCxnSpPr>
        <p:spPr>
          <a:xfrm flipV="1">
            <a:off x="7669122" y="1776486"/>
            <a:ext cx="213713" cy="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4">
            <a:extLst>
              <a:ext uri="{FF2B5EF4-FFF2-40B4-BE49-F238E27FC236}">
                <a16:creationId xmlns:a16="http://schemas.microsoft.com/office/drawing/2014/main" id="{E8CDC7E7-9460-4CC0-9180-E5530934E8DB}"/>
              </a:ext>
            </a:extLst>
          </p:cNvPr>
          <p:cNvSpPr/>
          <p:nvPr/>
        </p:nvSpPr>
        <p:spPr>
          <a:xfrm>
            <a:off x="8918889" y="1604219"/>
            <a:ext cx="1033756" cy="3530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Twistle 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Stops messaging patient &amp; ends pathway.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CFB008-511E-4F95-94B8-A0F25BE4FA7B}"/>
              </a:ext>
            </a:extLst>
          </p:cNvPr>
          <p:cNvCxnSpPr>
            <a:stCxn id="9" idx="3"/>
            <a:endCxn id="13" idx="1"/>
          </p:cNvCxnSpPr>
          <p:nvPr/>
        </p:nvCxnSpPr>
        <p:spPr>
          <a:xfrm>
            <a:off x="8660706" y="1776486"/>
            <a:ext cx="258183" cy="4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667083E-B1E0-4A1C-BBEA-7E5DD25C43F8}"/>
              </a:ext>
            </a:extLst>
          </p:cNvPr>
          <p:cNvSpPr/>
          <p:nvPr/>
        </p:nvSpPr>
        <p:spPr>
          <a:xfrm>
            <a:off x="6420017" y="3830205"/>
            <a:ext cx="709550" cy="45620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white"/>
                </a:solidFill>
                <a:latin typeface="Calibri" panose="020F0502020204030204"/>
              </a:rPr>
              <a:t>Twistle Form</a:t>
            </a:r>
          </a:p>
          <a:p>
            <a:pPr algn="ctr" defTabSz="514350"/>
            <a:r>
              <a:rPr lang="en-US" sz="675" dirty="0">
                <a:solidFill>
                  <a:prstClr val="white"/>
                </a:solidFill>
                <a:latin typeface="Calibri" panose="020F0502020204030204"/>
              </a:rPr>
              <a:t>Asks “What date did you schedule your vaccine?”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EDA1E6-2B75-4290-92E6-425412BC053A}"/>
              </a:ext>
            </a:extLst>
          </p:cNvPr>
          <p:cNvSpPr/>
          <p:nvPr/>
        </p:nvSpPr>
        <p:spPr>
          <a:xfrm>
            <a:off x="7278272" y="3823450"/>
            <a:ext cx="554918" cy="47164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white"/>
                </a:solidFill>
                <a:latin typeface="Calibri" panose="020F0502020204030204"/>
              </a:rPr>
              <a:t>Employee</a:t>
            </a:r>
            <a:r>
              <a:rPr lang="en-US" sz="67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  <a:p>
            <a:pPr algn="ctr" defTabSz="514350"/>
            <a:r>
              <a:rPr lang="en-US" sz="675" dirty="0">
                <a:solidFill>
                  <a:prstClr val="white"/>
                </a:solidFill>
                <a:latin typeface="Calibri" panose="020F0502020204030204"/>
              </a:rPr>
              <a:t>Submits Vaccine Date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6DD977-BC02-48C0-A66C-60A705728494}"/>
              </a:ext>
            </a:extLst>
          </p:cNvPr>
          <p:cNvSpPr/>
          <p:nvPr/>
        </p:nvSpPr>
        <p:spPr>
          <a:xfrm>
            <a:off x="7967949" y="2728931"/>
            <a:ext cx="896870" cy="50142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Twistle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Sends reminder with sign-up information on daily basis x ___ days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CECB24E-D2FB-414A-8B3F-F6F8283C9AAE}"/>
              </a:ext>
            </a:extLst>
          </p:cNvPr>
          <p:cNvCxnSpPr>
            <a:endCxn id="17" idx="1"/>
          </p:cNvCxnSpPr>
          <p:nvPr/>
        </p:nvCxnSpPr>
        <p:spPr>
          <a:xfrm>
            <a:off x="7534285" y="2956653"/>
            <a:ext cx="433664" cy="22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572E4CF-39A9-4B13-9FB7-DC4F8513F646}"/>
              </a:ext>
            </a:extLst>
          </p:cNvPr>
          <p:cNvCxnSpPr>
            <a:stCxn id="17" idx="3"/>
          </p:cNvCxnSpPr>
          <p:nvPr/>
        </p:nvCxnSpPr>
        <p:spPr>
          <a:xfrm flipV="1">
            <a:off x="8864819" y="2974884"/>
            <a:ext cx="186026" cy="4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BFBFBA8-2F3B-4800-A193-DAF7694C1422}"/>
              </a:ext>
            </a:extLst>
          </p:cNvPr>
          <p:cNvSpPr txBox="1"/>
          <p:nvPr/>
        </p:nvSpPr>
        <p:spPr>
          <a:xfrm>
            <a:off x="7593574" y="2861442"/>
            <a:ext cx="243683" cy="30008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dirty="0">
                <a:solidFill>
                  <a:prstClr val="white"/>
                </a:solidFill>
                <a:latin typeface="Calibri" panose="020F0502020204030204"/>
              </a:rPr>
              <a:t>No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7C7134-7EE4-41B4-BAD1-309F88830582}"/>
              </a:ext>
            </a:extLst>
          </p:cNvPr>
          <p:cNvSpPr/>
          <p:nvPr/>
        </p:nvSpPr>
        <p:spPr>
          <a:xfrm>
            <a:off x="1281257" y="1560208"/>
            <a:ext cx="727886" cy="37953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Employee Data (from VAV)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Sent to Twistle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F25E82D-5B56-45F7-9928-71103C893534}"/>
              </a:ext>
            </a:extLst>
          </p:cNvPr>
          <p:cNvSpPr/>
          <p:nvPr/>
        </p:nvSpPr>
        <p:spPr>
          <a:xfrm>
            <a:off x="2993406" y="1514072"/>
            <a:ext cx="1063517" cy="4816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Twistle 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Sends welcome message &amp; communicates vaccination eligibility </a:t>
            </a:r>
          </a:p>
        </p:txBody>
      </p:sp>
      <p:sp>
        <p:nvSpPr>
          <p:cNvPr id="26" name="Flowchart: Decision 25">
            <a:extLst>
              <a:ext uri="{FF2B5EF4-FFF2-40B4-BE49-F238E27FC236}">
                <a16:creationId xmlns:a16="http://schemas.microsoft.com/office/drawing/2014/main" id="{8A3C4B7D-F9E3-4CAD-8089-FD308A3A8F26}"/>
              </a:ext>
            </a:extLst>
          </p:cNvPr>
          <p:cNvSpPr/>
          <p:nvPr/>
        </p:nvSpPr>
        <p:spPr>
          <a:xfrm>
            <a:off x="6254811" y="2571223"/>
            <a:ext cx="1286166" cy="77085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Twistle Asks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Did you sign-up for appointment? </a:t>
            </a:r>
          </a:p>
        </p:txBody>
      </p:sp>
      <p:sp>
        <p:nvSpPr>
          <p:cNvPr id="27" name="Rounded Rectangle 95">
            <a:extLst>
              <a:ext uri="{FF2B5EF4-FFF2-40B4-BE49-F238E27FC236}">
                <a16:creationId xmlns:a16="http://schemas.microsoft.com/office/drawing/2014/main" id="{7B9DE97C-F93D-481F-A29C-0F6561C29088}"/>
              </a:ext>
            </a:extLst>
          </p:cNvPr>
          <p:cNvSpPr/>
          <p:nvPr/>
        </p:nvSpPr>
        <p:spPr>
          <a:xfrm>
            <a:off x="9038182" y="2722485"/>
            <a:ext cx="977792" cy="4793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If caregiver doesn’t respond after 5 days, 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6</a:t>
            </a:r>
            <a:r>
              <a:rPr lang="en-US" sz="675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 day terminated.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B6BD8E4-DCE3-4DD2-A1FC-05669A4092DD}"/>
              </a:ext>
            </a:extLst>
          </p:cNvPr>
          <p:cNvCxnSpPr/>
          <p:nvPr/>
        </p:nvCxnSpPr>
        <p:spPr>
          <a:xfrm flipV="1">
            <a:off x="7847655" y="4058306"/>
            <a:ext cx="196059" cy="4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2E03556-D23B-4FAD-A6A0-C008FBF78B9B}"/>
              </a:ext>
            </a:extLst>
          </p:cNvPr>
          <p:cNvCxnSpPr/>
          <p:nvPr/>
        </p:nvCxnSpPr>
        <p:spPr>
          <a:xfrm flipV="1">
            <a:off x="8683883" y="4038740"/>
            <a:ext cx="201562" cy="1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020049-B23C-4348-9B44-C0BA92469016}"/>
              </a:ext>
            </a:extLst>
          </p:cNvPr>
          <p:cNvSpPr txBox="1"/>
          <p:nvPr/>
        </p:nvSpPr>
        <p:spPr>
          <a:xfrm>
            <a:off x="5352273" y="2258939"/>
            <a:ext cx="318316" cy="19620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dirty="0">
                <a:solidFill>
                  <a:prstClr val="white"/>
                </a:solidFill>
                <a:latin typeface="Calibri" panose="020F0502020204030204"/>
              </a:rPr>
              <a:t>Yes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F6196E7-41BD-4B42-A26C-EEF33E38BD82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5488305" y="1737066"/>
            <a:ext cx="457255" cy="12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3CC4E5B-6EE6-402C-A58E-09FE1D02FA80}"/>
              </a:ext>
            </a:extLst>
          </p:cNvPr>
          <p:cNvSpPr txBox="1"/>
          <p:nvPr/>
        </p:nvSpPr>
        <p:spPr>
          <a:xfrm>
            <a:off x="5524636" y="1663061"/>
            <a:ext cx="304762" cy="19620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dirty="0">
                <a:solidFill>
                  <a:prstClr val="white"/>
                </a:solidFill>
                <a:latin typeface="Calibri" panose="020F0502020204030204"/>
              </a:rPr>
              <a:t>No</a:t>
            </a:r>
          </a:p>
        </p:txBody>
      </p:sp>
      <p:cxnSp>
        <p:nvCxnSpPr>
          <p:cNvPr id="33" name="Elbow Connector 111">
            <a:extLst>
              <a:ext uri="{FF2B5EF4-FFF2-40B4-BE49-F238E27FC236}">
                <a16:creationId xmlns:a16="http://schemas.microsoft.com/office/drawing/2014/main" id="{F26AF6EA-8E0A-46DB-BDCA-2D438212DA0E}"/>
              </a:ext>
            </a:extLst>
          </p:cNvPr>
          <p:cNvCxnSpPr/>
          <p:nvPr/>
        </p:nvCxnSpPr>
        <p:spPr>
          <a:xfrm>
            <a:off x="5560480" y="1793634"/>
            <a:ext cx="736500" cy="1172073"/>
          </a:xfrm>
          <a:prstGeom prst="bentConnector3">
            <a:avLst>
              <a:gd name="adj1" fmla="val -354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9B213A37-DA68-4FBF-BEE6-D6A50177D880}"/>
              </a:ext>
            </a:extLst>
          </p:cNvPr>
          <p:cNvSpPr/>
          <p:nvPr/>
        </p:nvSpPr>
        <p:spPr>
          <a:xfrm>
            <a:off x="4992795" y="2605129"/>
            <a:ext cx="1039604" cy="4246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Twistle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Sends  ministry specific link to sign-up for appointment for vaccine</a:t>
            </a:r>
          </a:p>
        </p:txBody>
      </p:sp>
      <p:cxnSp>
        <p:nvCxnSpPr>
          <p:cNvPr id="35" name="Elbow Connector 123">
            <a:extLst>
              <a:ext uri="{FF2B5EF4-FFF2-40B4-BE49-F238E27FC236}">
                <a16:creationId xmlns:a16="http://schemas.microsoft.com/office/drawing/2014/main" id="{63316A4A-E126-4F90-A48E-E804CCC78408}"/>
              </a:ext>
            </a:extLst>
          </p:cNvPr>
          <p:cNvCxnSpPr>
            <a:stCxn id="4" idx="2"/>
            <a:endCxn id="50" idx="0"/>
          </p:cNvCxnSpPr>
          <p:nvPr/>
        </p:nvCxnSpPr>
        <p:spPr>
          <a:xfrm rot="5400000">
            <a:off x="4210515" y="1808080"/>
            <a:ext cx="210676" cy="106069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43879F2-2A77-4873-9B76-4BE13EFE0E65}"/>
              </a:ext>
            </a:extLst>
          </p:cNvPr>
          <p:cNvSpPr txBox="1"/>
          <p:nvPr/>
        </p:nvSpPr>
        <p:spPr>
          <a:xfrm>
            <a:off x="4225555" y="2240285"/>
            <a:ext cx="509949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dirty="0">
                <a:solidFill>
                  <a:prstClr val="white"/>
                </a:solidFill>
                <a:latin typeface="Calibri" panose="020F0502020204030204"/>
              </a:rPr>
              <a:t>Yes, but later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EEFC70D-ABA8-4231-9614-0A2742407A5F}"/>
              </a:ext>
            </a:extLst>
          </p:cNvPr>
          <p:cNvCxnSpPr>
            <a:stCxn id="15" idx="3"/>
            <a:endCxn id="16" idx="1"/>
          </p:cNvCxnSpPr>
          <p:nvPr/>
        </p:nvCxnSpPr>
        <p:spPr>
          <a:xfrm>
            <a:off x="7129567" y="4058307"/>
            <a:ext cx="148705" cy="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1802694-82EA-4EBC-91FF-05C38C9F70CE}"/>
              </a:ext>
            </a:extLst>
          </p:cNvPr>
          <p:cNvCxnSpPr>
            <a:stCxn id="25" idx="3"/>
            <a:endCxn id="4" idx="1"/>
          </p:cNvCxnSpPr>
          <p:nvPr/>
        </p:nvCxnSpPr>
        <p:spPr>
          <a:xfrm flipV="1">
            <a:off x="4056923" y="1749624"/>
            <a:ext cx="147173" cy="5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4DC299F-CE92-4B63-B2C2-5F0713CB6433}"/>
              </a:ext>
            </a:extLst>
          </p:cNvPr>
          <p:cNvSpPr/>
          <p:nvPr/>
        </p:nvSpPr>
        <p:spPr>
          <a:xfrm>
            <a:off x="2132049" y="1560208"/>
            <a:ext cx="727886" cy="37953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white"/>
                </a:solidFill>
                <a:latin typeface="Calibri" panose="020F0502020204030204"/>
              </a:rPr>
              <a:t>GEO Vaccine COHORT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5C8BD10-9632-475A-9E6E-74768FC8FB33}"/>
              </a:ext>
            </a:extLst>
          </p:cNvPr>
          <p:cNvCxnSpPr>
            <a:stCxn id="24" idx="3"/>
            <a:endCxn id="39" idx="1"/>
          </p:cNvCxnSpPr>
          <p:nvPr/>
        </p:nvCxnSpPr>
        <p:spPr>
          <a:xfrm>
            <a:off x="2009142" y="1749976"/>
            <a:ext cx="1229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31A8313-FED1-4A97-AA7F-EB8FCD45706A}"/>
              </a:ext>
            </a:extLst>
          </p:cNvPr>
          <p:cNvCxnSpPr>
            <a:stCxn id="39" idx="3"/>
            <a:endCxn id="25" idx="1"/>
          </p:cNvCxnSpPr>
          <p:nvPr/>
        </p:nvCxnSpPr>
        <p:spPr>
          <a:xfrm>
            <a:off x="2859935" y="1749976"/>
            <a:ext cx="133472" cy="4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172">
            <a:extLst>
              <a:ext uri="{FF2B5EF4-FFF2-40B4-BE49-F238E27FC236}">
                <a16:creationId xmlns:a16="http://schemas.microsoft.com/office/drawing/2014/main" id="{DAAD3A52-3758-4C51-8A7D-07C43514BB99}"/>
              </a:ext>
            </a:extLst>
          </p:cNvPr>
          <p:cNvCxnSpPr>
            <a:stCxn id="26" idx="2"/>
          </p:cNvCxnSpPr>
          <p:nvPr/>
        </p:nvCxnSpPr>
        <p:spPr>
          <a:xfrm rot="16200000" flipH="1">
            <a:off x="6663066" y="3576910"/>
            <a:ext cx="488699" cy="1904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53451F6-43BA-459C-9C1E-4F8A6C091CA4}"/>
              </a:ext>
            </a:extLst>
          </p:cNvPr>
          <p:cNvSpPr txBox="1"/>
          <p:nvPr/>
        </p:nvSpPr>
        <p:spPr>
          <a:xfrm>
            <a:off x="6766243" y="3424039"/>
            <a:ext cx="301387" cy="19620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dirty="0">
                <a:solidFill>
                  <a:prstClr val="white"/>
                </a:solidFill>
                <a:latin typeface="Calibri" panose="020F0502020204030204"/>
              </a:rPr>
              <a:t>Yes</a:t>
            </a:r>
          </a:p>
        </p:txBody>
      </p:sp>
      <p:sp>
        <p:nvSpPr>
          <p:cNvPr id="44" name="Flowchart: Decision 43">
            <a:extLst>
              <a:ext uri="{FF2B5EF4-FFF2-40B4-BE49-F238E27FC236}">
                <a16:creationId xmlns:a16="http://schemas.microsoft.com/office/drawing/2014/main" id="{BB100A95-C8E3-4836-8143-B00CB0711A57}"/>
              </a:ext>
            </a:extLst>
          </p:cNvPr>
          <p:cNvSpPr/>
          <p:nvPr/>
        </p:nvSpPr>
        <p:spPr>
          <a:xfrm>
            <a:off x="8870978" y="3659849"/>
            <a:ext cx="1227779" cy="77085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Twistle Asks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Did you sign-up for booster? 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2862578-C1AF-45A3-872A-3EB37CE69963}"/>
              </a:ext>
            </a:extLst>
          </p:cNvPr>
          <p:cNvCxnSpPr>
            <a:stCxn id="6" idx="2"/>
            <a:endCxn id="10" idx="0"/>
          </p:cNvCxnSpPr>
          <p:nvPr/>
        </p:nvCxnSpPr>
        <p:spPr>
          <a:xfrm flipH="1">
            <a:off x="8356365" y="4290445"/>
            <a:ext cx="2953" cy="100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231">
            <a:extLst>
              <a:ext uri="{FF2B5EF4-FFF2-40B4-BE49-F238E27FC236}">
                <a16:creationId xmlns:a16="http://schemas.microsoft.com/office/drawing/2014/main" id="{B1CEA19E-632F-4B4B-A31C-25BDD6300E3E}"/>
              </a:ext>
            </a:extLst>
          </p:cNvPr>
          <p:cNvCxnSpPr>
            <a:stCxn id="44" idx="3"/>
            <a:endCxn id="26" idx="1"/>
          </p:cNvCxnSpPr>
          <p:nvPr/>
        </p:nvCxnSpPr>
        <p:spPr>
          <a:xfrm flipH="1" flipV="1">
            <a:off x="6254812" y="2956653"/>
            <a:ext cx="3843946" cy="1088626"/>
          </a:xfrm>
          <a:prstGeom prst="bentConnector5">
            <a:avLst>
              <a:gd name="adj1" fmla="val -330"/>
              <a:gd name="adj2" fmla="val -99910"/>
              <a:gd name="adj3" fmla="val 10115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261">
            <a:extLst>
              <a:ext uri="{FF2B5EF4-FFF2-40B4-BE49-F238E27FC236}">
                <a16:creationId xmlns:a16="http://schemas.microsoft.com/office/drawing/2014/main" id="{E98315A0-FFC3-41FD-AF4D-3A5F47B850A0}"/>
              </a:ext>
            </a:extLst>
          </p:cNvPr>
          <p:cNvSpPr/>
          <p:nvPr/>
        </p:nvSpPr>
        <p:spPr>
          <a:xfrm>
            <a:off x="3328656" y="3595124"/>
            <a:ext cx="923065" cy="4501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Twistle 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Stops messaging patient &amp; ends pathway.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C2627D8-8316-4E58-8766-84C931E5F066}"/>
              </a:ext>
            </a:extLst>
          </p:cNvPr>
          <p:cNvSpPr/>
          <p:nvPr/>
        </p:nvSpPr>
        <p:spPr>
          <a:xfrm>
            <a:off x="7882834" y="2105016"/>
            <a:ext cx="777871" cy="44592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VAV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Updates with vaccine status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2EB4CF7-9169-4BB3-9F65-2594D452CB17}"/>
              </a:ext>
            </a:extLst>
          </p:cNvPr>
          <p:cNvCxnSpPr>
            <a:stCxn id="9" idx="2"/>
            <a:endCxn id="48" idx="0"/>
          </p:cNvCxnSpPr>
          <p:nvPr/>
        </p:nvCxnSpPr>
        <p:spPr>
          <a:xfrm flipH="1">
            <a:off x="8271770" y="1999448"/>
            <a:ext cx="1" cy="105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61361283-0C1A-4EFC-93D6-4366D01E1B23}"/>
              </a:ext>
            </a:extLst>
          </p:cNvPr>
          <p:cNvSpPr/>
          <p:nvPr/>
        </p:nvSpPr>
        <p:spPr>
          <a:xfrm>
            <a:off x="3396569" y="2443766"/>
            <a:ext cx="777871" cy="44592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Twistle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Sends data to data to PSJH EDW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7ED388C-E423-4645-960F-174046286FA0}"/>
              </a:ext>
            </a:extLst>
          </p:cNvPr>
          <p:cNvSpPr/>
          <p:nvPr/>
        </p:nvSpPr>
        <p:spPr>
          <a:xfrm>
            <a:off x="3403295" y="3002711"/>
            <a:ext cx="777871" cy="44592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675" b="1" dirty="0">
                <a:solidFill>
                  <a:prstClr val="black"/>
                </a:solidFill>
                <a:latin typeface="Calibri" panose="020F0502020204030204"/>
              </a:rPr>
              <a:t>VAV</a:t>
            </a:r>
          </a:p>
          <a:p>
            <a:pPr algn="ctr" defTabSz="51435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Updates with vaccine status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0B8220E-193B-4026-B58B-ECEC4A6FF7A4}"/>
              </a:ext>
            </a:extLst>
          </p:cNvPr>
          <p:cNvCxnSpPr>
            <a:stCxn id="50" idx="2"/>
            <a:endCxn id="51" idx="0"/>
          </p:cNvCxnSpPr>
          <p:nvPr/>
        </p:nvCxnSpPr>
        <p:spPr>
          <a:xfrm>
            <a:off x="3785504" y="2889690"/>
            <a:ext cx="6726" cy="113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3B56965-D7E8-47DB-AA68-3C8069173CD7}"/>
              </a:ext>
            </a:extLst>
          </p:cNvPr>
          <p:cNvCxnSpPr>
            <a:stCxn id="51" idx="2"/>
            <a:endCxn id="47" idx="0"/>
          </p:cNvCxnSpPr>
          <p:nvPr/>
        </p:nvCxnSpPr>
        <p:spPr>
          <a:xfrm flipH="1">
            <a:off x="3790188" y="3448634"/>
            <a:ext cx="2042" cy="146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D631628-33B8-704C-BACB-0F3EFD5E0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166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D5EC59D-8DC2-430D-A7E8-9CCD2E67FE0F}"/>
              </a:ext>
            </a:extLst>
          </p:cNvPr>
          <p:cNvSpPr txBox="1"/>
          <p:nvPr/>
        </p:nvSpPr>
        <p:spPr>
          <a:xfrm>
            <a:off x="3579627" y="200765"/>
            <a:ext cx="580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Pre-Work: Creating Cohorts within Each Vaccine GEO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1B869A-C995-497C-AF99-EA8DA5454497}"/>
              </a:ext>
            </a:extLst>
          </p:cNvPr>
          <p:cNvGraphicFramePr>
            <a:graphicFrameLocks noGrp="1"/>
          </p:cNvGraphicFramePr>
          <p:nvPr/>
        </p:nvGraphicFramePr>
        <p:xfrm>
          <a:off x="278811" y="1913139"/>
          <a:ext cx="5680149" cy="4036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58">
                  <a:extLst>
                    <a:ext uri="{9D8B030D-6E8A-4147-A177-3AD203B41FA5}">
                      <a16:colId xmlns:a16="http://schemas.microsoft.com/office/drawing/2014/main" val="4046179642"/>
                    </a:ext>
                  </a:extLst>
                </a:gridCol>
                <a:gridCol w="1036307">
                  <a:extLst>
                    <a:ext uri="{9D8B030D-6E8A-4147-A177-3AD203B41FA5}">
                      <a16:colId xmlns:a16="http://schemas.microsoft.com/office/drawing/2014/main" val="3906880899"/>
                    </a:ext>
                  </a:extLst>
                </a:gridCol>
                <a:gridCol w="1554459">
                  <a:extLst>
                    <a:ext uri="{9D8B030D-6E8A-4147-A177-3AD203B41FA5}">
                      <a16:colId xmlns:a16="http://schemas.microsoft.com/office/drawing/2014/main" val="2304677815"/>
                    </a:ext>
                  </a:extLst>
                </a:gridCol>
                <a:gridCol w="1443425">
                  <a:extLst>
                    <a:ext uri="{9D8B030D-6E8A-4147-A177-3AD203B41FA5}">
                      <a16:colId xmlns:a16="http://schemas.microsoft.com/office/drawing/2014/main" val="1953254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Group 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Work 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 Score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020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High-High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604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High-Medium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762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Medium-High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5157"/>
                  </a:ext>
                </a:extLst>
              </a:tr>
              <a:tr h="429319">
                <a:tc>
                  <a:txBody>
                    <a:bodyPr/>
                    <a:lstStyle/>
                    <a:p>
                      <a:r>
                        <a:rPr lang="en-US" dirty="0"/>
                        <a:t>High-low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091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Low-high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970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Medium-Medium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983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Medium – 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235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Low-medium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533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Low-low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5754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0061DCC-2E53-4D32-8E4B-40322DBFAED3}"/>
              </a:ext>
            </a:extLst>
          </p:cNvPr>
          <p:cNvSpPr txBox="1"/>
          <p:nvPr/>
        </p:nvSpPr>
        <p:spPr>
          <a:xfrm>
            <a:off x="278811" y="1167663"/>
            <a:ext cx="5808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 Here (using either pre-determined or self-assessed score):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8DAAF-B904-45AF-AEAA-26BF7BF646C7}"/>
              </a:ext>
            </a:extLst>
          </p:cNvPr>
          <p:cNvSpPr txBox="1"/>
          <p:nvPr/>
        </p:nvSpPr>
        <p:spPr>
          <a:xfrm>
            <a:off x="7442791" y="1160482"/>
            <a:ext cx="4333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we can break each of these groups down further using the following: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6B15EAE-44D5-4DC6-8082-55430EA05799}"/>
              </a:ext>
            </a:extLst>
          </p:cNvPr>
          <p:cNvGraphicFramePr>
            <a:graphicFrameLocks noGrp="1"/>
          </p:cNvGraphicFramePr>
          <p:nvPr/>
        </p:nvGraphicFramePr>
        <p:xfrm>
          <a:off x="7657803" y="1806813"/>
          <a:ext cx="3461489" cy="2300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1489">
                  <a:extLst>
                    <a:ext uri="{9D8B030D-6E8A-4147-A177-3AD203B41FA5}">
                      <a16:colId xmlns:a16="http://schemas.microsoft.com/office/drawing/2014/main" val="4046179642"/>
                    </a:ext>
                  </a:extLst>
                </a:gridCol>
              </a:tblGrid>
              <a:tr h="387932">
                <a:tc>
                  <a:txBody>
                    <a:bodyPr/>
                    <a:lstStyle/>
                    <a:p>
                      <a:r>
                        <a:rPr lang="en-US" dirty="0"/>
                        <a:t>Other Cohort Factors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020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Location 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604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Department code/ cost center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762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Job 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5157"/>
                  </a:ext>
                </a:extLst>
              </a:tr>
              <a:tr h="429319">
                <a:tc>
                  <a:txBody>
                    <a:bodyPr/>
                    <a:lstStyle/>
                    <a:p>
                      <a:r>
                        <a:rPr lang="en-US" dirty="0"/>
                        <a:t>Willingness to receive vaccine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091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Self-assessment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970762"/>
                  </a:ext>
                </a:extLst>
              </a:tr>
            </a:tbl>
          </a:graphicData>
        </a:graphic>
      </p:graphicFrame>
      <p:sp>
        <p:nvSpPr>
          <p:cNvPr id="3" name="Arrow: Right 2">
            <a:extLst>
              <a:ext uri="{FF2B5EF4-FFF2-40B4-BE49-F238E27FC236}">
                <a16:creationId xmlns:a16="http://schemas.microsoft.com/office/drawing/2014/main" id="{BEB4FA98-7D59-4C6B-B901-C42EC042C69E}"/>
              </a:ext>
            </a:extLst>
          </p:cNvPr>
          <p:cNvSpPr/>
          <p:nvPr/>
        </p:nvSpPr>
        <p:spPr>
          <a:xfrm>
            <a:off x="6087732" y="1160482"/>
            <a:ext cx="1259366" cy="83843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8562C0DF-CA7E-45C8-AE79-47D4239C0CA2}"/>
              </a:ext>
            </a:extLst>
          </p:cNvPr>
          <p:cNvSpPr/>
          <p:nvPr/>
        </p:nvSpPr>
        <p:spPr>
          <a:xfrm>
            <a:off x="6009911" y="2282510"/>
            <a:ext cx="223131" cy="347837"/>
          </a:xfrm>
          <a:prstGeom prst="righ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BDC4E9-4E56-48C7-9DFD-540D5887B2E6}"/>
              </a:ext>
            </a:extLst>
          </p:cNvPr>
          <p:cNvSpPr txBox="1"/>
          <p:nvPr/>
        </p:nvSpPr>
        <p:spPr>
          <a:xfrm>
            <a:off x="6283993" y="2261875"/>
            <a:ext cx="1227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3,985 CGs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92407619-7177-4FC3-8551-65802A55C712}"/>
              </a:ext>
            </a:extLst>
          </p:cNvPr>
          <p:cNvSpPr/>
          <p:nvPr/>
        </p:nvSpPr>
        <p:spPr>
          <a:xfrm>
            <a:off x="6027449" y="3429000"/>
            <a:ext cx="223131" cy="1430080"/>
          </a:xfrm>
          <a:prstGeom prst="rightBrace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6E43C0-369D-4496-BC82-8345DFBBFCDC}"/>
              </a:ext>
            </a:extLst>
          </p:cNvPr>
          <p:cNvSpPr txBox="1"/>
          <p:nvPr/>
        </p:nvSpPr>
        <p:spPr>
          <a:xfrm>
            <a:off x="6322420" y="3948472"/>
            <a:ext cx="945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880 CGs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7394538A-ADD3-45A3-A3E3-3F5AA2E76DAE}"/>
              </a:ext>
            </a:extLst>
          </p:cNvPr>
          <p:cNvSpPr/>
          <p:nvPr/>
        </p:nvSpPr>
        <p:spPr>
          <a:xfrm>
            <a:off x="6027449" y="4923542"/>
            <a:ext cx="196384" cy="681521"/>
          </a:xfrm>
          <a:prstGeom prst="rightBrace">
            <a:avLst/>
          </a:prstGeom>
          <a:noFill/>
          <a:ln w="38100">
            <a:solidFill>
              <a:srgbClr val="33993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83B30CB8-0F81-473E-A216-8BE12A30429B}"/>
              </a:ext>
            </a:extLst>
          </p:cNvPr>
          <p:cNvSpPr/>
          <p:nvPr/>
        </p:nvSpPr>
        <p:spPr>
          <a:xfrm>
            <a:off x="6009911" y="5657733"/>
            <a:ext cx="240669" cy="258921"/>
          </a:xfrm>
          <a:prstGeom prst="rightBrac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BA2CF0-987A-4A84-8A7A-055FD87C5218}"/>
              </a:ext>
            </a:extLst>
          </p:cNvPr>
          <p:cNvSpPr txBox="1"/>
          <p:nvPr/>
        </p:nvSpPr>
        <p:spPr>
          <a:xfrm>
            <a:off x="6322420" y="5610941"/>
            <a:ext cx="106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1916 CGs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8F23BB-1C4E-4A48-BE68-2CFE82B19492}"/>
              </a:ext>
            </a:extLst>
          </p:cNvPr>
          <p:cNvSpPr txBox="1"/>
          <p:nvPr/>
        </p:nvSpPr>
        <p:spPr>
          <a:xfrm>
            <a:off x="6335560" y="5079636"/>
            <a:ext cx="945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39933"/>
                </a:solidFill>
              </a:rPr>
              <a:t>451 CGs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0D218D-FA5D-4127-963E-901688F4DCB0}"/>
              </a:ext>
            </a:extLst>
          </p:cNvPr>
          <p:cNvSpPr txBox="1"/>
          <p:nvPr/>
        </p:nvSpPr>
        <p:spPr>
          <a:xfrm>
            <a:off x="7657803" y="4525638"/>
            <a:ext cx="3379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8,499 Total CGs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AE671250-2F36-496B-AA7B-956FF1D1AEDE}"/>
              </a:ext>
            </a:extLst>
          </p:cNvPr>
          <p:cNvSpPr/>
          <p:nvPr/>
        </p:nvSpPr>
        <p:spPr>
          <a:xfrm>
            <a:off x="6023284" y="2683017"/>
            <a:ext cx="196384" cy="681521"/>
          </a:xfrm>
          <a:prstGeom prst="rightBrace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B95D16-96F4-4C74-92B3-BFFA642EB805}"/>
              </a:ext>
            </a:extLst>
          </p:cNvPr>
          <p:cNvSpPr txBox="1"/>
          <p:nvPr/>
        </p:nvSpPr>
        <p:spPr>
          <a:xfrm>
            <a:off x="6269665" y="2823958"/>
            <a:ext cx="1227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1,267 CGs</a:t>
            </a:r>
          </a:p>
        </p:txBody>
      </p:sp>
    </p:spTree>
    <p:extLst>
      <p:ext uri="{BB962C8B-B14F-4D97-AF65-F5344CB8AC3E}">
        <p14:creationId xmlns:p14="http://schemas.microsoft.com/office/powerpoint/2010/main" val="36675135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76540-828C-4AF1-99C5-68B5B00C3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Vaccination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86894-C90F-4A05-8A0F-140A22DA881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219200"/>
            <a:ext cx="10972800" cy="4906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Lubbock caregivers will need to get the vaccine at KECC</a:t>
            </a:r>
          </a:p>
          <a:p>
            <a:r>
              <a:rPr lang="en-GB" sz="3000" dirty="0"/>
              <a:t>Looking at a soft start on 12/16 to work out kinks in System</a:t>
            </a:r>
          </a:p>
          <a:p>
            <a:r>
              <a:rPr lang="en-GB" sz="3000" dirty="0"/>
              <a:t>Workflow</a:t>
            </a:r>
          </a:p>
          <a:p>
            <a:pPr lvl="1"/>
            <a:r>
              <a:rPr lang="en-GB" sz="2600" dirty="0"/>
              <a:t>Check-in</a:t>
            </a:r>
          </a:p>
          <a:p>
            <a:pPr lvl="1"/>
            <a:r>
              <a:rPr lang="en-GB" sz="2600" dirty="0"/>
              <a:t>Brief waiting area</a:t>
            </a:r>
          </a:p>
          <a:p>
            <a:pPr lvl="1"/>
            <a:r>
              <a:rPr lang="en-GB" sz="2600" dirty="0"/>
              <a:t>Consent signed</a:t>
            </a:r>
          </a:p>
          <a:p>
            <a:pPr lvl="1"/>
            <a:r>
              <a:rPr lang="en-GB" sz="2600" dirty="0"/>
              <a:t>Vaccine administered</a:t>
            </a:r>
          </a:p>
          <a:p>
            <a:pPr lvl="1"/>
            <a:r>
              <a:rPr lang="en-GB" sz="2600" dirty="0"/>
              <a:t>Waiting area (post) – 15 min</a:t>
            </a:r>
          </a:p>
          <a:p>
            <a:pPr lvl="1"/>
            <a:r>
              <a:rPr lang="en-GB" sz="2600" dirty="0"/>
              <a:t>Caregiver leaves</a:t>
            </a:r>
          </a:p>
          <a:p>
            <a:pPr lvl="2"/>
            <a:r>
              <a:rPr lang="en-GB" sz="2200" dirty="0"/>
              <a:t>Self monitoring for issues</a:t>
            </a:r>
          </a:p>
          <a:p>
            <a:pPr lvl="2"/>
            <a:r>
              <a:rPr lang="en-GB" sz="2200" dirty="0"/>
              <a:t>Data entry into ImmTrac2</a:t>
            </a:r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881DEE-FEAD-4C87-B87B-70164895B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154" y="2185700"/>
            <a:ext cx="5512527" cy="2029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6E7293-C6ED-4ECB-8B77-EAB9AD378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522640"/>
            <a:ext cx="4859383" cy="15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383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966B7-2086-4ED0-88F3-FF654B7E17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Draft COVID-19 Vaccination Calendar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6DE60F-9638-4554-9874-46A0D2B188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Pending Cohort Distribution </a:t>
            </a:r>
          </a:p>
          <a:p>
            <a:r>
              <a:rPr lang="en-US" dirty="0"/>
              <a:t>Following VAV completion</a:t>
            </a:r>
          </a:p>
        </p:txBody>
      </p:sp>
    </p:spTree>
    <p:extLst>
      <p:ext uri="{BB962C8B-B14F-4D97-AF65-F5344CB8AC3E}">
        <p14:creationId xmlns:p14="http://schemas.microsoft.com/office/powerpoint/2010/main" val="35192092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583DCDC6-38E6-48D9-B2E2-9E022485F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4390" y="573865"/>
            <a:ext cx="8559799" cy="594360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E34E95-9680-4237-B691-02AC169D8683}"/>
              </a:ext>
            </a:extLst>
          </p:cNvPr>
          <p:cNvSpPr/>
          <p:nvPr/>
        </p:nvSpPr>
        <p:spPr>
          <a:xfrm>
            <a:off x="6723932" y="3936736"/>
            <a:ext cx="928151" cy="584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Group A </a:t>
            </a:r>
          </a:p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Vac </a:t>
            </a:r>
            <a:r>
              <a: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9ED305-98ED-4424-AB97-8A79D211416A}"/>
              </a:ext>
            </a:extLst>
          </p:cNvPr>
          <p:cNvSpPr/>
          <p:nvPr/>
        </p:nvSpPr>
        <p:spPr>
          <a:xfrm>
            <a:off x="7896233" y="3936736"/>
            <a:ext cx="928151" cy="584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Group A </a:t>
            </a:r>
          </a:p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Vac </a:t>
            </a:r>
            <a:r>
              <a: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22C61B-87FD-4538-9DF5-F121C51A1A68}"/>
              </a:ext>
            </a:extLst>
          </p:cNvPr>
          <p:cNvSpPr/>
          <p:nvPr/>
        </p:nvSpPr>
        <p:spPr>
          <a:xfrm>
            <a:off x="3045708" y="4633471"/>
            <a:ext cx="3403217" cy="5232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Group A </a:t>
            </a:r>
          </a:p>
          <a:p>
            <a:pPr algn="ctr"/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Vac </a:t>
            </a:r>
            <a:r>
              <a:rPr 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6829A-7A45-4360-9077-AA22D6EB1651}"/>
              </a:ext>
            </a:extLst>
          </p:cNvPr>
          <p:cNvSpPr/>
          <p:nvPr/>
        </p:nvSpPr>
        <p:spPr>
          <a:xfrm>
            <a:off x="2990706" y="5437740"/>
            <a:ext cx="2296313" cy="5847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Group B (Risk 5) </a:t>
            </a:r>
          </a:p>
          <a:p>
            <a:pPr algn="ctr"/>
            <a:r>
              <a:rPr lang="en-US" sz="1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Vac </a:t>
            </a:r>
            <a:r>
              <a:rPr lang="en-US" sz="16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8A5BE3-0D83-4750-A8B3-F249F7555E61}"/>
              </a:ext>
            </a:extLst>
          </p:cNvPr>
          <p:cNvSpPr/>
          <p:nvPr/>
        </p:nvSpPr>
        <p:spPr>
          <a:xfrm>
            <a:off x="5603278" y="5437740"/>
            <a:ext cx="1870051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Group C (Risk 4)</a:t>
            </a:r>
          </a:p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Vac </a:t>
            </a:r>
            <a:r>
              <a:rPr lang="en-US" sz="1600" b="0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FE1E2-8ABC-4D1C-8929-61170E2E3939}"/>
              </a:ext>
            </a:extLst>
          </p:cNvPr>
          <p:cNvSpPr txBox="1"/>
          <p:nvPr/>
        </p:nvSpPr>
        <p:spPr>
          <a:xfrm>
            <a:off x="5244378" y="4123438"/>
            <a:ext cx="1445139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SOFTSTART Vac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EE5E20-18AA-441F-BA20-891BC98C0219}"/>
              </a:ext>
            </a:extLst>
          </p:cNvPr>
          <p:cNvSpPr/>
          <p:nvPr/>
        </p:nvSpPr>
        <p:spPr>
          <a:xfrm>
            <a:off x="311360" y="111344"/>
            <a:ext cx="10969606" cy="923330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6,000-6,500 Vaccinations in December</a:t>
            </a:r>
          </a:p>
        </p:txBody>
      </p:sp>
    </p:spTree>
    <p:extLst>
      <p:ext uri="{BB962C8B-B14F-4D97-AF65-F5344CB8AC3E}">
        <p14:creationId xmlns:p14="http://schemas.microsoft.com/office/powerpoint/2010/main" val="23331045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ee the source image">
            <a:extLst>
              <a:ext uri="{FF2B5EF4-FFF2-40B4-BE49-F238E27FC236}">
                <a16:creationId xmlns:a16="http://schemas.microsoft.com/office/drawing/2014/main" id="{4105E838-E28A-44EB-88C8-127B6413F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62" y="-856"/>
            <a:ext cx="8366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22C61B-87FD-4538-9DF5-F121C51A1A68}"/>
              </a:ext>
            </a:extLst>
          </p:cNvPr>
          <p:cNvSpPr/>
          <p:nvPr/>
        </p:nvSpPr>
        <p:spPr>
          <a:xfrm>
            <a:off x="6737681" y="2399240"/>
            <a:ext cx="1870051" cy="523220"/>
          </a:xfrm>
          <a:prstGeom prst="rect">
            <a:avLst/>
          </a:prstGeom>
          <a:solidFill>
            <a:schemeClr val="accent5"/>
          </a:solidFill>
          <a:ln w="3810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Group A </a:t>
            </a:r>
          </a:p>
          <a:p>
            <a:pPr algn="ctr"/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Vac </a:t>
            </a:r>
            <a:r>
              <a:rPr 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6829A-7A45-4360-9077-AA22D6EB1651}"/>
              </a:ext>
            </a:extLst>
          </p:cNvPr>
          <p:cNvSpPr/>
          <p:nvPr/>
        </p:nvSpPr>
        <p:spPr>
          <a:xfrm>
            <a:off x="3169462" y="2348243"/>
            <a:ext cx="1120656" cy="6463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Group D (Risk 3) </a:t>
            </a:r>
          </a:p>
          <a:p>
            <a:pPr algn="ctr"/>
            <a:r>
              <a:rPr lang="en-US" sz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Vac </a:t>
            </a:r>
            <a:r>
              <a:rPr lang="en-US" sz="1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8A5BE3-0D83-4750-A8B3-F249F7555E61}"/>
              </a:ext>
            </a:extLst>
          </p:cNvPr>
          <p:cNvSpPr/>
          <p:nvPr/>
        </p:nvSpPr>
        <p:spPr>
          <a:xfrm>
            <a:off x="4291891" y="2374511"/>
            <a:ext cx="1870051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Group E (Risk 2 - LL)</a:t>
            </a:r>
          </a:p>
          <a:p>
            <a:pPr algn="ctr"/>
            <a:r>
              <a:rPr lang="en-US" sz="1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Vac </a:t>
            </a:r>
            <a:r>
              <a:rPr lang="en-US" sz="16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A19C65-8A64-4862-A235-E3EBD6C0CA84}"/>
              </a:ext>
            </a:extLst>
          </p:cNvPr>
          <p:cNvSpPr txBox="1"/>
          <p:nvPr/>
        </p:nvSpPr>
        <p:spPr>
          <a:xfrm>
            <a:off x="5454320" y="2772011"/>
            <a:ext cx="1204176" cy="2616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B0F0"/>
                </a:solidFill>
              </a:rPr>
              <a:t>SOFTSTART Vac2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5999F7-98CC-47DC-B307-8FD1D6B74959}"/>
              </a:ext>
            </a:extLst>
          </p:cNvPr>
          <p:cNvSpPr/>
          <p:nvPr/>
        </p:nvSpPr>
        <p:spPr>
          <a:xfrm>
            <a:off x="3258839" y="3334277"/>
            <a:ext cx="3011331" cy="523220"/>
          </a:xfrm>
          <a:prstGeom prst="rect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Group A </a:t>
            </a:r>
          </a:p>
          <a:p>
            <a:pPr algn="ctr"/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Vac </a:t>
            </a:r>
            <a:r>
              <a:rPr 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88927B-2FE0-440E-B5B7-721A33C6AF8C}"/>
              </a:ext>
            </a:extLst>
          </p:cNvPr>
          <p:cNvSpPr/>
          <p:nvPr/>
        </p:nvSpPr>
        <p:spPr>
          <a:xfrm>
            <a:off x="3258839" y="4227979"/>
            <a:ext cx="1870051" cy="523220"/>
          </a:xfrm>
          <a:prstGeom prst="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Group B  (Risk 5)</a:t>
            </a:r>
          </a:p>
          <a:p>
            <a:pPr algn="ctr"/>
            <a:r>
              <a:rPr lang="en-US" sz="1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Vac </a:t>
            </a:r>
            <a:r>
              <a:rPr lang="en-US" sz="1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5FFD5C-2578-4B78-B8B6-60577FECB6D7}"/>
              </a:ext>
            </a:extLst>
          </p:cNvPr>
          <p:cNvSpPr/>
          <p:nvPr/>
        </p:nvSpPr>
        <p:spPr>
          <a:xfrm>
            <a:off x="5513899" y="4186785"/>
            <a:ext cx="1945680" cy="584775"/>
          </a:xfrm>
          <a:prstGeom prst="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Group C (Risk 4)</a:t>
            </a:r>
          </a:p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Vac </a:t>
            </a:r>
            <a:r>
              <a:rPr lang="en-US" sz="16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0C0803-F6DF-48EA-A426-61215F3FB71D}"/>
              </a:ext>
            </a:extLst>
          </p:cNvPr>
          <p:cNvSpPr/>
          <p:nvPr/>
        </p:nvSpPr>
        <p:spPr>
          <a:xfrm>
            <a:off x="3169462" y="4957796"/>
            <a:ext cx="1120656" cy="646331"/>
          </a:xfrm>
          <a:prstGeom prst="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Group D (Risk 3) </a:t>
            </a:r>
          </a:p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Vac </a:t>
            </a:r>
            <a:r>
              <a:rPr lang="en-US" sz="12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2E73D1-C96D-4229-8E51-E534B52EB31E}"/>
              </a:ext>
            </a:extLst>
          </p:cNvPr>
          <p:cNvSpPr/>
          <p:nvPr/>
        </p:nvSpPr>
        <p:spPr>
          <a:xfrm>
            <a:off x="4578874" y="5060267"/>
            <a:ext cx="1870051" cy="584775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Group E (Risk 2 - LL)</a:t>
            </a:r>
          </a:p>
          <a:p>
            <a:pPr algn="ctr"/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Vac </a:t>
            </a:r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5D3F3C-FDE0-45E1-A250-D6D8BD30A935}"/>
              </a:ext>
            </a:extLst>
          </p:cNvPr>
          <p:cNvSpPr/>
          <p:nvPr/>
        </p:nvSpPr>
        <p:spPr>
          <a:xfrm>
            <a:off x="2407204" y="5934197"/>
            <a:ext cx="7329634" cy="523220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8,499 Caregivers fully vaccinated by January 27th</a:t>
            </a:r>
          </a:p>
        </p:txBody>
      </p:sp>
    </p:spTree>
    <p:extLst>
      <p:ext uri="{BB962C8B-B14F-4D97-AF65-F5344CB8AC3E}">
        <p14:creationId xmlns:p14="http://schemas.microsoft.com/office/powerpoint/2010/main" val="18052568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099C5-AD98-48AC-BC33-8B13B124A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V-safe Reporting Tool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4F192A-8C27-4762-8304-275442673A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219200"/>
            <a:ext cx="8648700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86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7B491-EEA2-7045-991B-2959EBF77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3729519" cy="1470025"/>
          </a:xfrm>
        </p:spPr>
        <p:txBody>
          <a:bodyPr/>
          <a:lstStyle/>
          <a:p>
            <a:r>
              <a:rPr lang="en-US" dirty="0"/>
              <a:t>Reflection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44E98C-6FE2-354B-B2E3-47BA0F8FE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982" y="3787775"/>
            <a:ext cx="6041204" cy="1143821"/>
          </a:xfrm>
        </p:spPr>
        <p:txBody>
          <a:bodyPr/>
          <a:lstStyle/>
          <a:p>
            <a:pPr algn="l"/>
            <a:r>
              <a:rPr lang="en-US" sz="2400" dirty="0"/>
              <a:t>Brian D. Schroeder, MD, MBA, FACP</a:t>
            </a:r>
          </a:p>
          <a:p>
            <a:pPr algn="l"/>
            <a:r>
              <a:rPr lang="en-US" sz="2400" dirty="0"/>
              <a:t>CMO, Covenant Medical Center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6B9E6038-9389-4A40-899A-CC9EEDC63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732" y="1840358"/>
            <a:ext cx="4572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5522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C8FA4E-CA8A-AC4E-8C85-F983A33492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Texas Demographics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307FDAA-B804-324F-93EC-967979A3E5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B17B0-30D9-464D-8F8B-1BF43D01D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0" y="761924"/>
            <a:ext cx="2381971" cy="230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544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F8E012-5097-7046-B61E-EFBCECDCF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17" y="0"/>
            <a:ext cx="10037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032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5FDBE1-6B1F-6747-A7B8-36973B547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33" y="0"/>
            <a:ext cx="9960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952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C77E0-5FA1-1246-985A-5BDF84F40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71" y="0"/>
            <a:ext cx="9910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407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78AF9A5-98D8-7345-9AD1-E72F6CCE72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A259449-F4E1-F647-AF37-F358F064A9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CEEFF5-25B7-C644-84A0-CF187279FBD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10" y="0"/>
            <a:ext cx="86868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A8B08B-62F7-2941-B79D-140094F274D9}"/>
              </a:ext>
            </a:extLst>
          </p:cNvPr>
          <p:cNvSpPr txBox="1"/>
          <p:nvPr/>
        </p:nvSpPr>
        <p:spPr>
          <a:xfrm>
            <a:off x="3291051" y="3613653"/>
            <a:ext cx="677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28.8%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1F95AB-8EF3-284C-A3C5-D2F07C51D385}"/>
              </a:ext>
            </a:extLst>
          </p:cNvPr>
          <p:cNvSpPr txBox="1"/>
          <p:nvPr/>
        </p:nvSpPr>
        <p:spPr>
          <a:xfrm>
            <a:off x="4005755" y="3771691"/>
            <a:ext cx="677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25.4%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08B799-6FD0-C441-A524-CFE8F6138D3E}"/>
              </a:ext>
            </a:extLst>
          </p:cNvPr>
          <p:cNvSpPr txBox="1"/>
          <p:nvPr/>
        </p:nvSpPr>
        <p:spPr>
          <a:xfrm>
            <a:off x="4762498" y="3727055"/>
            <a:ext cx="677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25.7%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810532-0E50-5241-B0C7-A10B5829ECCA}"/>
              </a:ext>
            </a:extLst>
          </p:cNvPr>
          <p:cNvSpPr txBox="1"/>
          <p:nvPr/>
        </p:nvSpPr>
        <p:spPr>
          <a:xfrm>
            <a:off x="5521871" y="3707250"/>
            <a:ext cx="677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26.3%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DF1099-8A8B-A74C-BAEB-399961AC77B0}"/>
              </a:ext>
            </a:extLst>
          </p:cNvPr>
          <p:cNvSpPr txBox="1"/>
          <p:nvPr/>
        </p:nvSpPr>
        <p:spPr>
          <a:xfrm>
            <a:off x="6199789" y="3617803"/>
            <a:ext cx="677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27.3%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44018D-E9AF-764D-867B-54356308E382}"/>
              </a:ext>
            </a:extLst>
          </p:cNvPr>
          <p:cNvSpPr txBox="1"/>
          <p:nvPr/>
        </p:nvSpPr>
        <p:spPr>
          <a:xfrm>
            <a:off x="6918434" y="3641417"/>
            <a:ext cx="677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26.1%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D457A-030A-0B4C-B8A5-D90B2407FC38}"/>
              </a:ext>
            </a:extLst>
          </p:cNvPr>
          <p:cNvSpPr txBox="1"/>
          <p:nvPr/>
        </p:nvSpPr>
        <p:spPr>
          <a:xfrm>
            <a:off x="7677807" y="3617803"/>
            <a:ext cx="677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26.4%</a:t>
            </a:r>
          </a:p>
        </p:txBody>
      </p:sp>
    </p:spTree>
    <p:extLst>
      <p:ext uri="{BB962C8B-B14F-4D97-AF65-F5344CB8AC3E}">
        <p14:creationId xmlns:p14="http://schemas.microsoft.com/office/powerpoint/2010/main" val="5081621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FFD910-5E41-3F46-8147-803CAA546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62" y="0"/>
            <a:ext cx="870287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ACD857-C5DB-584D-AD1D-BB43E90883E3}"/>
              </a:ext>
            </a:extLst>
          </p:cNvPr>
          <p:cNvSpPr txBox="1"/>
          <p:nvPr/>
        </p:nvSpPr>
        <p:spPr>
          <a:xfrm>
            <a:off x="3331777" y="3605046"/>
            <a:ext cx="677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36.2%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64DF4B-D262-A94F-BBB8-3A35F6A641BE}"/>
              </a:ext>
            </a:extLst>
          </p:cNvPr>
          <p:cNvSpPr txBox="1"/>
          <p:nvPr/>
        </p:nvSpPr>
        <p:spPr>
          <a:xfrm>
            <a:off x="4790088" y="3605046"/>
            <a:ext cx="677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36.4%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28F605-F2EB-7542-8D97-D02EA8FDD843}"/>
              </a:ext>
            </a:extLst>
          </p:cNvPr>
          <p:cNvSpPr txBox="1"/>
          <p:nvPr/>
        </p:nvSpPr>
        <p:spPr>
          <a:xfrm>
            <a:off x="5504792" y="3593048"/>
            <a:ext cx="677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36.4%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D8845-8DE9-2D40-A372-8C72E60D0ABD}"/>
              </a:ext>
            </a:extLst>
          </p:cNvPr>
          <p:cNvSpPr txBox="1"/>
          <p:nvPr/>
        </p:nvSpPr>
        <p:spPr>
          <a:xfrm>
            <a:off x="6219496" y="3593048"/>
            <a:ext cx="677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36.1%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FC833D-2F06-424A-A6C0-8048C28B727C}"/>
              </a:ext>
            </a:extLst>
          </p:cNvPr>
          <p:cNvSpPr txBox="1"/>
          <p:nvPr/>
        </p:nvSpPr>
        <p:spPr>
          <a:xfrm>
            <a:off x="6970986" y="3593049"/>
            <a:ext cx="677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35.8%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67124F-BEC4-5E44-B35C-931C9C5D6CA7}"/>
              </a:ext>
            </a:extLst>
          </p:cNvPr>
          <p:cNvSpPr txBox="1"/>
          <p:nvPr/>
        </p:nvSpPr>
        <p:spPr>
          <a:xfrm>
            <a:off x="7722476" y="3752193"/>
            <a:ext cx="677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31.9%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402C29-767F-F545-86DA-DC0A228DC871}"/>
              </a:ext>
            </a:extLst>
          </p:cNvPr>
          <p:cNvSpPr txBox="1"/>
          <p:nvPr/>
        </p:nvSpPr>
        <p:spPr>
          <a:xfrm>
            <a:off x="4054364" y="3617044"/>
            <a:ext cx="677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35.5%</a:t>
            </a:r>
          </a:p>
        </p:txBody>
      </p:sp>
    </p:spTree>
    <p:extLst>
      <p:ext uri="{BB962C8B-B14F-4D97-AF65-F5344CB8AC3E}">
        <p14:creationId xmlns:p14="http://schemas.microsoft.com/office/powerpoint/2010/main" val="13752530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E49D1-524A-E64C-AFFC-831AC5621A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27517B-540D-D149-AB53-E6EC1D3B38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381D0A-4308-CA4D-B5AC-F576AEA1E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971" y="0"/>
            <a:ext cx="873805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F087AC-14C7-FC46-8053-CAE05D49F46D}"/>
              </a:ext>
            </a:extLst>
          </p:cNvPr>
          <p:cNvSpPr txBox="1"/>
          <p:nvPr/>
        </p:nvSpPr>
        <p:spPr>
          <a:xfrm>
            <a:off x="3319912" y="3968592"/>
            <a:ext cx="677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32.4%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78D82A-EBA4-5C46-8095-764C6E92B154}"/>
              </a:ext>
            </a:extLst>
          </p:cNvPr>
          <p:cNvSpPr txBox="1"/>
          <p:nvPr/>
        </p:nvSpPr>
        <p:spPr>
          <a:xfrm>
            <a:off x="4787808" y="4002282"/>
            <a:ext cx="677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28%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56DFB2-A2B0-A545-AEC7-8BA645034C20}"/>
              </a:ext>
            </a:extLst>
          </p:cNvPr>
          <p:cNvSpPr txBox="1"/>
          <p:nvPr/>
        </p:nvSpPr>
        <p:spPr>
          <a:xfrm>
            <a:off x="5499797" y="4002283"/>
            <a:ext cx="677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26.4%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3CFC7A-49EA-2142-A564-6DCC0A19D47D}"/>
              </a:ext>
            </a:extLst>
          </p:cNvPr>
          <p:cNvSpPr txBox="1"/>
          <p:nvPr/>
        </p:nvSpPr>
        <p:spPr>
          <a:xfrm>
            <a:off x="6227552" y="4002284"/>
            <a:ext cx="677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26.1%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C28A9D-4DB9-0447-BF06-FF849112CDD7}"/>
              </a:ext>
            </a:extLst>
          </p:cNvPr>
          <p:cNvSpPr txBox="1"/>
          <p:nvPr/>
        </p:nvSpPr>
        <p:spPr>
          <a:xfrm>
            <a:off x="6956212" y="4002284"/>
            <a:ext cx="677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24.7%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FA04AC-090A-BA40-89DC-EC5154619152}"/>
              </a:ext>
            </a:extLst>
          </p:cNvPr>
          <p:cNvSpPr txBox="1"/>
          <p:nvPr/>
        </p:nvSpPr>
        <p:spPr>
          <a:xfrm>
            <a:off x="7735615" y="4002285"/>
            <a:ext cx="677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24.5%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620C91-4275-364A-93F0-7137B7E8CD16}"/>
              </a:ext>
            </a:extLst>
          </p:cNvPr>
          <p:cNvSpPr txBox="1"/>
          <p:nvPr/>
        </p:nvSpPr>
        <p:spPr>
          <a:xfrm>
            <a:off x="4014865" y="4002282"/>
            <a:ext cx="677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30.8%</a:t>
            </a:r>
          </a:p>
        </p:txBody>
      </p:sp>
    </p:spTree>
    <p:extLst>
      <p:ext uri="{BB962C8B-B14F-4D97-AF65-F5344CB8AC3E}">
        <p14:creationId xmlns:p14="http://schemas.microsoft.com/office/powerpoint/2010/main" val="12049975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110974-F214-0D42-9343-A25B0F5816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/>
              <a:t>Q &amp; A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D61BE95-A369-2548-A283-65820DD6E1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10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C8363AF0-D2B8-4491-B7BB-D2FFDD93F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207963"/>
            <a:ext cx="6400800" cy="1274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>
                <a:latin typeface="Baskerville Old Face" panose="02020602080505020303" pitchFamily="18" charset="0"/>
              </a:rPr>
              <a:t>CME Credit was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only</a:t>
            </a:r>
            <a:r>
              <a:rPr lang="en-US" altLang="en-US" sz="3600">
                <a:latin typeface="Baskerville Old Face" panose="02020602080505020303" pitchFamily="18" charset="0"/>
              </a:rPr>
              <a:t> approved for the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Live</a:t>
            </a:r>
            <a:r>
              <a:rPr lang="en-US" altLang="en-US" sz="3600">
                <a:latin typeface="Baskerville Old Face" panose="02020602080505020303" pitchFamily="18" charset="0"/>
              </a:rPr>
              <a:t> Teams meeting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E8C90B7-F3F3-4A5A-AD1E-7A094B2141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98651" y="1593851"/>
            <a:ext cx="8423275" cy="44053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To receive credit for this continuing education activity, the participant must:</a:t>
            </a:r>
          </a:p>
          <a:p>
            <a:pPr indent="0" eaLnBrk="1" hangingPunct="1">
              <a:spcBef>
                <a:spcPct val="0"/>
              </a:spcBef>
              <a:buNone/>
              <a:defRPr/>
            </a:pPr>
            <a:endParaRPr lang="en-US" altLang="en-US" sz="1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2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Make sure you are logged into your Teams account, if you are signed in with a group provide attendee’s First and Last name(s) in the comments section.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alt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If you are calling into the Teams meeting you </a:t>
            </a:r>
            <a:r>
              <a:rPr lang="en-US" sz="2000" u="sng" dirty="0">
                <a:solidFill>
                  <a:schemeClr val="tx1"/>
                </a:solidFill>
                <a:latin typeface="Baskerville Old Face"/>
              </a:rPr>
              <a:t>MUST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 text your First &amp; Last Name to </a:t>
            </a:r>
            <a:r>
              <a:rPr lang="en-US" sz="2000" b="1" dirty="0">
                <a:solidFill>
                  <a:schemeClr val="tx1"/>
                </a:solidFill>
                <a:latin typeface="Baskerville Old Face"/>
              </a:rPr>
              <a:t>(806) 252-4735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. This will ensure you are added to the sign in sheet to receive CME Credit.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You will receive an email by the following Wednesday from the CME department with further instructions on claiming your certificate.</a:t>
            </a:r>
          </a:p>
          <a:p>
            <a:pPr marL="620395" lvl="1" indent="0" eaLnBrk="1" hangingPunct="1"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532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248E-B47A-0E4F-861E-61BE6A2C9C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Current Regional Covid-19 Census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8FF28-2036-AA45-9039-11A5E95F7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265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FD9A18D-2313-254B-B68E-740D5A6CF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961" y="3601310"/>
            <a:ext cx="9391650" cy="3153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47" y="-136585"/>
            <a:ext cx="11790445" cy="150876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COUNTIES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045322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0" y="923401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828719" y="930778"/>
            <a:ext cx="203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 Arial"/>
              </a:rPr>
              <a:t>158 new 12/1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92954" y="4299089"/>
            <a:ext cx="2135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 Arial"/>
              </a:rPr>
              <a:t>14.3 % </a:t>
            </a:r>
          </a:p>
          <a:p>
            <a:r>
              <a:rPr lang="en-US" sz="2400" dirty="0">
                <a:solidFill>
                  <a:schemeClr val="bg1"/>
                </a:solidFill>
                <a:latin typeface=" Arial"/>
              </a:rPr>
              <a:t>Positivity Rate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09367" y="3865329"/>
            <a:ext cx="203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 Arial"/>
              </a:rPr>
              <a:t>344 new 12/9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DE04F5-1A6A-C04B-A3B7-11BABC7A0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59" y="796512"/>
            <a:ext cx="5355943" cy="276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F6CC66-1A25-554E-91CC-6F5595E69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288" y="825170"/>
            <a:ext cx="5985604" cy="272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43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39735" y="5325869"/>
          <a:ext cx="11582596" cy="1341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2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2093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7/15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6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1,168,111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1,027,889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926,400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838,809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769,303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719,599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645,791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592,137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506,820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403,307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282,365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168,062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21,379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19,579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18,320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17,210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16,033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15,129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13,692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11,805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9034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3432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2481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86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7468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5,872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4,319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3,318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3,195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3604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4806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9595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10,471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6904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833628" y="0"/>
            <a:ext cx="10524744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267970"/>
            <a:ext cx="12192000" cy="914400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39735" y="32816"/>
          <a:ext cx="3196845" cy="1341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65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919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6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1,200,674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1,258,214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1,283,674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21,756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22,627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23,081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8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9,109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8,790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9,053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87" y="1525548"/>
            <a:ext cx="10029825" cy="37039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43061" y="1549645"/>
            <a:ext cx="1384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 Arial"/>
              </a:rPr>
              <a:t>10,893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 Arial"/>
              </a:rPr>
              <a:t>7/22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5708437" y="2123408"/>
            <a:ext cx="136355" cy="4211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963522" y="2152449"/>
            <a:ext cx="1384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 Arial"/>
              </a:rPr>
              <a:t>9,053</a:t>
            </a:r>
          </a:p>
          <a:p>
            <a:pPr algn="ctr"/>
            <a:r>
              <a:rPr lang="en-US" dirty="0">
                <a:latin typeface=" Arial"/>
              </a:rPr>
              <a:t>12/9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97267" y="2866169"/>
            <a:ext cx="111887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8102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MUpCClAV5oHf.Uv09Fna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W8_1HuTZa4QjqyCV2Gu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QuaterMo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1R4ZFc503tAQ6JnfEklv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HalfMoo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.WNeMwRPaNOv4PeDFU5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3Quater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XdkIixRi6Hs.rBsPur2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ull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4Ps3taQqK3C0NeBEvQL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Empty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aT0pc1t5njNc.Qjjni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e8TP4XhZ.lnTo2za9cA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.XMQcYbPtSh31.Br9hH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UaM_SWfAmEY4NYmacs7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RGyMAMPu_wFFhPSuQDqW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heme/theme1.xml><?xml version="1.0" encoding="utf-8"?>
<a:theme xmlns:a="http://schemas.openxmlformats.org/drawingml/2006/main" name="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848D6E36-A2CD-164D-9B6F-ABEF66AB6AC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A7253780-DE27-3648-B9E5-518D3AE3900B}"/>
    </a:ext>
  </a:extLst>
</a:theme>
</file>

<file path=ppt/theme/theme3.xml><?xml version="1.0" encoding="utf-8"?>
<a:theme xmlns:a="http://schemas.openxmlformats.org/drawingml/2006/main" name="1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EBA91C50-C2BF-6544-940E-74B663AC4748}"/>
    </a:ext>
  </a:extLst>
</a:theme>
</file>

<file path=ppt/theme/theme4.xml><?xml version="1.0" encoding="utf-8"?>
<a:theme xmlns:a="http://schemas.openxmlformats.org/drawingml/2006/main" name="3349UU_CF">
  <a:themeElements>
    <a:clrScheme name="CURREN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0C0"/>
      </a:accent1>
      <a:accent2>
        <a:srgbClr val="00529B"/>
      </a:accent2>
      <a:accent3>
        <a:srgbClr val="419639"/>
      </a:accent3>
      <a:accent4>
        <a:srgbClr val="93C571"/>
      </a:accent4>
      <a:accent5>
        <a:srgbClr val="3EABAA"/>
      </a:accent5>
      <a:accent6>
        <a:srgbClr val="808080"/>
      </a:accent6>
      <a:hlink>
        <a:srgbClr val="419639"/>
      </a:hlink>
      <a:folHlink>
        <a:srgbClr val="93C571"/>
      </a:folHlink>
    </a:clrScheme>
    <a:fontScheme name="Custom 10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3C571"/>
        </a:accent1>
        <a:accent2>
          <a:srgbClr val="419639"/>
        </a:accent2>
        <a:accent3>
          <a:srgbClr val="0070C0"/>
        </a:accent3>
        <a:accent4>
          <a:srgbClr val="2F5597"/>
        </a:accent4>
        <a:accent5>
          <a:srgbClr val="3EABAA"/>
        </a:accent5>
        <a:accent6>
          <a:srgbClr val="808080"/>
        </a:accent6>
        <a:hlink>
          <a:srgbClr val="0070C0"/>
        </a:hlink>
        <a:folHlink>
          <a:srgbClr val="2F559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/>
  <a:extLst>
    <a:ext uri="{05A4C25C-085E-4340-85A3-A5531E510DB2}">
      <thm15:themeFamily xmlns:thm15="http://schemas.microsoft.com/office/thememl/2012/main" name="3349UU vF.potx" id="{2BEC9316-A2CD-4894-BBC6-3B78765581E4}" vid="{4A7DEE00-6925-42B1-8430-6A16D9323133}"/>
    </a:ext>
  </a:extLst>
</a:theme>
</file>

<file path=ppt/theme/theme5.xml><?xml version="1.0" encoding="utf-8"?>
<a:theme xmlns:a="http://schemas.openxmlformats.org/drawingml/2006/main" name="2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venant Health" id="{F87D4349-4C9B-4399-BD00-AAAB857E8A8B}" vid="{298206E4-BFCD-4F37-B667-0591ACAB0A35}"/>
    </a:ext>
  </a:extLst>
</a:theme>
</file>

<file path=ppt/theme/theme6.xml><?xml version="1.0" encoding="utf-8"?>
<a:theme xmlns:a="http://schemas.openxmlformats.org/drawingml/2006/main" name="3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848D6E36-A2CD-164D-9B6F-ABEF66AB6ACB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Covenant Health</Template>
  <TotalTime>26906</TotalTime>
  <Words>2067</Words>
  <Application>Microsoft Macintosh PowerPoint</Application>
  <PresentationFormat>Widescreen</PresentationFormat>
  <Paragraphs>580</Paragraphs>
  <Slides>68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7" baseType="lpstr">
      <vt:lpstr> Arial</vt:lpstr>
      <vt:lpstr>Arial</vt:lpstr>
      <vt:lpstr>Arial Narrow</vt:lpstr>
      <vt:lpstr>Baskerville Old Face</vt:lpstr>
      <vt:lpstr>Calibri</vt:lpstr>
      <vt:lpstr>Calibri Light</vt:lpstr>
      <vt:lpstr>Georgia</vt:lpstr>
      <vt:lpstr>Helvetica Neue Medium</vt:lpstr>
      <vt:lpstr>Segoe UI</vt:lpstr>
      <vt:lpstr>Wingdings</vt:lpstr>
      <vt:lpstr>Covenant Health</vt:lpstr>
      <vt:lpstr>Custom Design</vt:lpstr>
      <vt:lpstr>1_Covenant Health</vt:lpstr>
      <vt:lpstr>3349UU_CF</vt:lpstr>
      <vt:lpstr>2_Covenant Health</vt:lpstr>
      <vt:lpstr>3_Covenant Health</vt:lpstr>
      <vt:lpstr>1_Custom Design</vt:lpstr>
      <vt:lpstr>Office Theme</vt:lpstr>
      <vt:lpstr>think-cell Slide</vt:lpstr>
      <vt:lpstr>Covenant Health Presents    Critical Communications: A Weekly Physician Update  December 11, 2020</vt:lpstr>
      <vt:lpstr>PowerPoint Presentation</vt:lpstr>
      <vt:lpstr>Disclosures of Commercial Interest</vt:lpstr>
      <vt:lpstr>Disclosures</vt:lpstr>
      <vt:lpstr>CME Credit was only approved for the Live Teams meeting</vt:lpstr>
      <vt:lpstr>Reflection</vt:lpstr>
      <vt:lpstr>Current Regional Covid-19 Census</vt:lpstr>
      <vt:lpstr>COUNTIES</vt:lpstr>
      <vt:lpstr>PowerPoint Presentation</vt:lpstr>
      <vt:lpstr>COVID+ HOSPITALIZATIONS BY TSA ID</vt:lpstr>
      <vt:lpstr>Lubbock This Morning</vt:lpstr>
      <vt:lpstr>PUI/Confirmed cases-hospitalized COVID UNITS</vt:lpstr>
      <vt:lpstr>COVID Units - CMC</vt:lpstr>
      <vt:lpstr>Surge Plans</vt:lpstr>
      <vt:lpstr>Surge Plan</vt:lpstr>
      <vt:lpstr>1 South Overflow at Children’s</vt:lpstr>
      <vt:lpstr>Statistics</vt:lpstr>
      <vt:lpstr>Providence System Hospitalized COVID-19 Cases</vt:lpstr>
      <vt:lpstr>Providence Inpatient COVID-19 Volume</vt:lpstr>
      <vt:lpstr>Texas Inpatient COVID-19 Volume</vt:lpstr>
      <vt:lpstr>New Covid-19 POSITIVES by Day Trend </vt:lpstr>
      <vt:lpstr> Covid-19 POSITIVES Age Distribution </vt:lpstr>
      <vt:lpstr> Covid-19 Daily Positive Rate </vt:lpstr>
      <vt:lpstr>TX/NM Region Weekly Procedures (YOY)</vt:lpstr>
      <vt:lpstr>Caregiver  Update</vt:lpstr>
      <vt:lpstr>PowerPoint Presentation</vt:lpstr>
      <vt:lpstr>COVID Units - CMC</vt:lpstr>
      <vt:lpstr>Covenant Outpatient Infusion Center Update</vt:lpstr>
      <vt:lpstr>COVID Infusion Center</vt:lpstr>
      <vt:lpstr>Covid-19 Testing</vt:lpstr>
      <vt:lpstr>PowerPoint Presentation</vt:lpstr>
      <vt:lpstr>TESTING</vt:lpstr>
      <vt:lpstr>Changes in POC test regulation</vt:lpstr>
      <vt:lpstr>COVID Testing updates </vt:lpstr>
      <vt:lpstr>Pharmacy Update</vt:lpstr>
      <vt:lpstr>Therapeutic Updates</vt:lpstr>
      <vt:lpstr>Vaccine Update</vt:lpstr>
      <vt:lpstr>FDA Review</vt:lpstr>
      <vt:lpstr>FDA Review</vt:lpstr>
      <vt:lpstr>FDA Review</vt:lpstr>
      <vt:lpstr>FDA Review</vt:lpstr>
      <vt:lpstr>Product Packaging Overview</vt:lpstr>
      <vt:lpstr>Vaccine Preparation/Administration</vt:lpstr>
      <vt:lpstr>Vaccine Allocation</vt:lpstr>
      <vt:lpstr>Ancillary Supplies</vt:lpstr>
      <vt:lpstr>Prioritization and Scheduling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Vaccination Event</vt:lpstr>
      <vt:lpstr>Draft COVID-19 Vaccination Calendar </vt:lpstr>
      <vt:lpstr>PowerPoint Presentation</vt:lpstr>
      <vt:lpstr>PowerPoint Presentation</vt:lpstr>
      <vt:lpstr>V-safe Reporting Tool</vt:lpstr>
      <vt:lpstr>Texas Demographics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 &amp; A</vt:lpstr>
      <vt:lpstr>CME Credit was only approved for the Live Teams meeting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Covenant Health presents New Provider Training:  Best Practices </dc:title>
  <dc:creator>Rhyne, Craig</dc:creator>
  <cp:lastModifiedBy>Rhyne, Craig D</cp:lastModifiedBy>
  <cp:revision>704</cp:revision>
  <cp:lastPrinted>2020-12-04T15:18:20Z</cp:lastPrinted>
  <dcterms:created xsi:type="dcterms:W3CDTF">2020-04-06T15:45:06Z</dcterms:created>
  <dcterms:modified xsi:type="dcterms:W3CDTF">2020-12-11T17:21:27Z</dcterms:modified>
</cp:coreProperties>
</file>