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  <p:sldMasterId id="2147483774" r:id="rId7"/>
    <p:sldMasterId id="2147483858" r:id="rId8"/>
  </p:sldMasterIdLst>
  <p:notesMasterIdLst>
    <p:notesMasterId r:id="rId86"/>
  </p:notesMasterIdLst>
  <p:sldIdLst>
    <p:sldId id="256" r:id="rId9"/>
    <p:sldId id="257" r:id="rId10"/>
    <p:sldId id="266" r:id="rId11"/>
    <p:sldId id="260" r:id="rId12"/>
    <p:sldId id="263" r:id="rId13"/>
    <p:sldId id="10954" r:id="rId14"/>
    <p:sldId id="1079" r:id="rId15"/>
    <p:sldId id="1080" r:id="rId16"/>
    <p:sldId id="1081" r:id="rId17"/>
    <p:sldId id="1082" r:id="rId18"/>
    <p:sldId id="1083" r:id="rId19"/>
    <p:sldId id="1084" r:id="rId20"/>
    <p:sldId id="1085" r:id="rId21"/>
    <p:sldId id="1086" r:id="rId22"/>
    <p:sldId id="1087" r:id="rId23"/>
    <p:sldId id="1088" r:id="rId24"/>
    <p:sldId id="1089" r:id="rId25"/>
    <p:sldId id="1090" r:id="rId26"/>
    <p:sldId id="1091" r:id="rId27"/>
    <p:sldId id="1092" r:id="rId28"/>
    <p:sldId id="1093" r:id="rId29"/>
    <p:sldId id="1094" r:id="rId30"/>
    <p:sldId id="1095" r:id="rId31"/>
    <p:sldId id="1096" r:id="rId32"/>
    <p:sldId id="1097" r:id="rId33"/>
    <p:sldId id="1098" r:id="rId34"/>
    <p:sldId id="1099" r:id="rId35"/>
    <p:sldId id="10951" r:id="rId36"/>
    <p:sldId id="1816" r:id="rId37"/>
    <p:sldId id="1792" r:id="rId38"/>
    <p:sldId id="1073" r:id="rId39"/>
    <p:sldId id="10955" r:id="rId40"/>
    <p:sldId id="10956" r:id="rId41"/>
    <p:sldId id="10957" r:id="rId42"/>
    <p:sldId id="10975" r:id="rId43"/>
    <p:sldId id="10958" r:id="rId44"/>
    <p:sldId id="10959" r:id="rId45"/>
    <p:sldId id="10872" r:id="rId46"/>
    <p:sldId id="10789" r:id="rId47"/>
    <p:sldId id="972" r:id="rId48"/>
    <p:sldId id="10910" r:id="rId49"/>
    <p:sldId id="10952" r:id="rId50"/>
    <p:sldId id="10953" r:id="rId51"/>
    <p:sldId id="264" r:id="rId52"/>
    <p:sldId id="366" r:id="rId53"/>
    <p:sldId id="1727" r:id="rId54"/>
    <p:sldId id="270" r:id="rId55"/>
    <p:sldId id="787" r:id="rId56"/>
    <p:sldId id="10960" r:id="rId57"/>
    <p:sldId id="1047" r:id="rId58"/>
    <p:sldId id="10936" r:id="rId59"/>
    <p:sldId id="10962" r:id="rId60"/>
    <p:sldId id="10859" r:id="rId61"/>
    <p:sldId id="10973" r:id="rId62"/>
    <p:sldId id="10961" r:id="rId63"/>
    <p:sldId id="1074" r:id="rId64"/>
    <p:sldId id="10974" r:id="rId65"/>
    <p:sldId id="5715" r:id="rId66"/>
    <p:sldId id="5716" r:id="rId67"/>
    <p:sldId id="5703" r:id="rId68"/>
    <p:sldId id="5711" r:id="rId69"/>
    <p:sldId id="5709" r:id="rId70"/>
    <p:sldId id="5706" r:id="rId71"/>
    <p:sldId id="5705" r:id="rId72"/>
    <p:sldId id="5712" r:id="rId73"/>
    <p:sldId id="5713" r:id="rId74"/>
    <p:sldId id="5714" r:id="rId75"/>
    <p:sldId id="5695" r:id="rId76"/>
    <p:sldId id="10976" r:id="rId77"/>
    <p:sldId id="5696" r:id="rId78"/>
    <p:sldId id="1913" r:id="rId79"/>
    <p:sldId id="409" r:id="rId80"/>
    <p:sldId id="10968" r:id="rId81"/>
    <p:sldId id="10972" r:id="rId82"/>
    <p:sldId id="10970" r:id="rId83"/>
    <p:sldId id="269" r:id="rId84"/>
    <p:sldId id="2123" r:id="rId8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D4D"/>
    <a:srgbClr val="339933"/>
    <a:srgbClr val="000099"/>
    <a:srgbClr val="D01F29"/>
    <a:srgbClr val="E936ED"/>
    <a:srgbClr val="E85C0E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5833" autoAdjust="0"/>
  </p:normalViewPr>
  <p:slideViewPr>
    <p:cSldViewPr snapToGrid="0">
      <p:cViewPr varScale="1">
        <p:scale>
          <a:sx n="93" d="100"/>
          <a:sy n="93" d="100"/>
        </p:scale>
        <p:origin x="216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theme" Target="theme/theme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presProps" Target="pres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9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58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13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39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35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48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20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27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137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case numbers and sample in the 65 year and older group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limits interpretation of the lower, 86.4% efficacy.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in mind powered for primary outcome, multiplicity adjustments not made for subgroup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wide CI 61.4 to 95.5 supports this.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413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02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 – Pfizer: 83,14 / 78,12</a:t>
            </a:r>
          </a:p>
          <a:p>
            <a:endParaRPr lang="en-US" dirty="0"/>
          </a:p>
          <a:p>
            <a:r>
              <a:rPr lang="en-US" dirty="0"/>
              <a:t>The majority of vaccine recipients (57.6%) reported onset of local AR on Day 1 while at home, and the median duration was 2 days after dose and 3 days after dose 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53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Recall from last week, same thing with Pfizer is seen here with </a:t>
            </a:r>
            <a:r>
              <a:rPr lang="en-US" dirty="0" err="1"/>
              <a:t>Moderna</a:t>
            </a:r>
            <a:r>
              <a:rPr lang="en-US" dirty="0"/>
              <a:t>:</a:t>
            </a:r>
          </a:p>
          <a:p>
            <a:r>
              <a:rPr lang="en-US" dirty="0"/>
              <a:t>Younger</a:t>
            </a:r>
            <a:r>
              <a:rPr lang="en-US" baseline="0" dirty="0"/>
              <a:t> more than older group (more immunogenicity)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common with 2</a:t>
            </a:r>
            <a:r>
              <a:rPr lang="en-US" baseline="30000" dirty="0"/>
              <a:t>nd</a:t>
            </a:r>
            <a:r>
              <a:rPr lang="en-US" dirty="0"/>
              <a:t> dose</a:t>
            </a:r>
          </a:p>
          <a:p>
            <a:r>
              <a:rPr lang="en-US" baseline="0" dirty="0"/>
              <a:t>One thing that is different is more grade 4s w </a:t>
            </a:r>
            <a:r>
              <a:rPr lang="en-US" baseline="0" dirty="0" err="1"/>
              <a:t>Moderna</a:t>
            </a:r>
            <a:endParaRPr lang="en-US" baseline="0" dirty="0"/>
          </a:p>
          <a:p>
            <a:r>
              <a:rPr lang="en-US" dirty="0"/>
              <a:t>The majority of vaccine recipients reported onset of systemic AR while at home either on Day 1 (33.7%) or on Day 2 (37.0%), and the median duration after any dose was 2 days. Interestingly ~10%</a:t>
            </a:r>
            <a:r>
              <a:rPr lang="en-US" baseline="0" dirty="0"/>
              <a:t> duration around 7 days!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Fever persisted beyond 7 days in 7 vaccine recipients and 4 placebo recipients, all of whom were in the younger age cohort. There were 2 vaccine recipients who reported grade 3 fever that persisted, and none in the placebo group. </a:t>
            </a:r>
          </a:p>
          <a:p>
            <a:endParaRPr lang="en-US" baseline="0" dirty="0"/>
          </a:p>
          <a:p>
            <a:r>
              <a:rPr lang="en-US" baseline="0" dirty="0"/>
              <a:t>No deaths attributed to vaccine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426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41161-6CC1-40CF-BFAD-D1410EEE27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0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39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9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19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0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8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12/18/20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06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12/18/20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8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7387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8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2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6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94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1300-DA87-400A-82A0-A06D16DFE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506C8-BCB5-4883-91D6-F2DACEA58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3DDED-A508-4956-8AD9-48452F07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56447-8630-4D20-B959-DA7BF557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361BB-FA56-4FCA-B9FA-B7AAA370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27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F376-B303-4550-90FF-1DD6F5DA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EFDE8-96B6-4A6E-99E3-A617E037A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1D4C1-FE83-4CC6-A287-E85B1303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88DBF-B5A4-49D7-9A5C-338E9BA1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16BBF-B9C7-4DFB-B9AD-F3ACF474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1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96AE-353F-462F-AB48-331B04DB8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CB514-1091-44F9-914B-26EE8D08D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9F99-4408-49BF-9117-E7C1F4A8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D81C2-3B9F-4AA0-9ECD-318DA31D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F88E9-F5D9-4BD0-AD83-6671913C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3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5F7F-546B-4D2F-8A76-B14A993F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6992-1DFF-4FF6-AE12-F28ACA54D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6960-227D-4E5E-9C36-26B833A50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C8D48-0987-424A-9D09-0E6DF381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162E7-EC22-407D-B8DE-159A93AAC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BDF7C-7EAF-4757-AA63-B1F9BC4D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5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9060-01CE-4A6B-985F-543948721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2279C-7E09-46FC-A31E-CD5C1F7CF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3294F2-481F-41EC-B30C-3B625F293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FDEDB3-EACC-4CA7-A189-3E67CE5A2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3B515-46E4-48CE-BFBD-C80490033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CEDE0-A67C-4B1D-AF44-687B76AF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6855A-C698-4FB1-8B7F-0842F9E3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7FE41-4472-4900-AE6C-E6BE5E48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36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E43AC-5F53-4860-9405-9B07D650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EACC79-5F2D-4C9D-A706-95ECF6D1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C0461-7F47-4043-A435-8016C353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A9188-78D2-421D-851E-4B52FAAF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36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1E9E48-F66D-45F9-AC95-A6883F483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8DE74-95D7-4D4D-BB5F-7E1D3D4A9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5695D-EF41-4BCB-A976-5886E440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55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46368-CD73-426D-8231-746501EF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1859F-DDB8-494C-B8F6-49D0A1966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C548F-1B2A-402B-8EB8-9AFE870B0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53D87-B693-43A4-91CE-00D82C8A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C7F4C-ED6D-44A1-BEC9-1D2C9628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7BA4E-80CA-444C-9332-48634F9C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68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4408-8AB1-4961-902C-88B66655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0FF41-3D84-4848-9875-D13D8297E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6817AA-9F70-457F-8C21-C2AB26988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E1F13-3C5B-4CB2-85CB-AC457AD7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EB722-30C1-4AAA-AD5B-0DF449B52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73060-16D1-4CB1-9611-CF9B136CE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96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195D-4F0A-4599-A926-7CC530BA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A31C4-59B5-45E2-AAAA-5F9D2B0FB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532EE-66DC-434B-AA2F-4ADD3A00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E22AC-8B50-4281-923E-121201C0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EB8F5-5595-4147-86E9-F91A7B4B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66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5B8DC-1032-4AB5-B56A-288155332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6E642-BBE3-41F0-AFD9-2D894ACDE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2E7EC-66D3-4754-96C6-49AFA4D9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87F26-4209-46B0-A0FF-CF461811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335AD-357E-4E66-BF35-44661528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5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7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84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817" r:id="rId4"/>
    <p:sldLayoutId id="2147483842" r:id="rId5"/>
    <p:sldLayoutId id="214748385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CAFDC-A074-416A-B1FA-A6BACF25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48BF2-EA14-4A8F-90B5-E9F64C7F7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C7529-01B3-43EF-B6F2-8E2D51EE6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A0405-2996-4629-B68E-06E47808D89C}" type="datetimeFigureOut">
              <a:rPr lang="en-US" smtClean="0"/>
              <a:t>12/18/20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080DD-C0E0-4077-99B0-061AB3A9A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28947-719C-4055-A873-960594AC5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A7A64-EB7E-4B87-80BB-097914F3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72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8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December 18,</a:t>
            </a:r>
            <a:r>
              <a:rPr lang="en-US" altLang="en-US" sz="2400" dirty="0">
                <a:latin typeface="Baskerville Old Face" panose="02020602080505020303" pitchFamily="18" charset="0"/>
              </a:rPr>
              <a:t> 2020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C5DA983-E74F-4CFC-BD24-D880A2BF2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F03AB0C-5690-497F-BE98-3353E1E2B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13" b="8073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407834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6CE292B-4D80-4481-BF35-1BEA67E1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B5710-A5F4-4A0E-BE07-66CEC5403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74" b="9525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72278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FEA1968-8BD9-4429-BAC9-E58DDBA0F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CA3604-0FF5-4B67-ACB4-9B300A3BA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18" b="5468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784538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89ACD88-6B85-45F9-91D4-4E599095B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144EB0-2D14-48FE-86D5-501341537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10" b="3911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7636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2A557C7-D31A-4407-A87F-7F8F7A15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FB29E05A-94FD-44D9-A554-6CB0EB1A4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43" b="13801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79375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C21EDA1-4274-48D1-98AC-DF25B9189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spectacles&#10;&#10;Description automatically generated">
            <a:extLst>
              <a:ext uri="{FF2B5EF4-FFF2-40B4-BE49-F238E27FC236}">
                <a16:creationId xmlns:a16="http://schemas.microsoft.com/office/drawing/2014/main" id="{695A506E-0E77-4100-BC06-45E36B44B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737" y="1219201"/>
            <a:ext cx="6586527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459781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A92EDDA-5974-42CA-9549-A710C29B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677748AF-5193-48C1-9CC2-5696AE341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894" b="17055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272267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2E94E2-31FC-4F79-ACE4-25F104DF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356510A0-79F9-4BE3-9C0F-D7E4756FD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34" b="712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32309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10254D-19FD-43F8-AF97-2619461C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8C8EE8-03B0-4819-AC40-D644E104E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321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018065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8164F4-DEEF-4CE8-A973-44F65F101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51E15A2-F1E0-43FF-BC86-9D84CCD15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99" b="761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258074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DC58E88-5099-41B5-B098-A002C7203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CBBD2AF-E5E6-47B6-B1F6-0782CA642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97" b="13747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90625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E2D9D0-6C15-45E6-A3A8-E433213B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CBF94-E551-4BCD-BD05-E2238133B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14" b="11207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690940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ADF97E-E26F-47CA-BC69-6EE8B6E1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ACD7471D-E796-4D38-AAFB-A519D5305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65" b="1779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91558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2AC8047-BCC0-413C-9343-4BD353BA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81DCFEE2-D1A2-4C63-825D-40A68776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49" b="13301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49944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B3992E2-CC8B-43FC-877F-29BBA5F02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, glasses&#10;&#10;Description automatically generated">
            <a:extLst>
              <a:ext uri="{FF2B5EF4-FFF2-40B4-BE49-F238E27FC236}">
                <a16:creationId xmlns:a16="http://schemas.microsoft.com/office/drawing/2014/main" id="{CD58E96D-97D3-4B7F-B703-FD6CBA563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86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3964518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1578071-55AB-442E-A9CF-9DCBC703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18B3BD2-D71B-4B91-8CEA-0CE3EC33D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20" b="13366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872019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C273AC-2FA5-4D64-8A84-CFA46685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14A8AD88-3F65-4E4A-BA08-660B42BE3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20" b="5824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1316210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86B530-32D2-49E8-918D-507867B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ED0BEDE-05AB-4694-A541-8564DD254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86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851304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8263-8A29-3E43-8159-1DB39278E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Timelines of Covid-19 Updated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11AD274-474F-9142-AE7D-0A119DB201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54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AAF0DE-B93D-B745-81BF-3A8A7175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03729"/>
          </a:xfrm>
        </p:spPr>
        <p:txBody>
          <a:bodyPr/>
          <a:lstStyle/>
          <a:p>
            <a:r>
              <a:rPr lang="en-US" dirty="0"/>
              <a:t>Timelines of Covid-19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45D98C-6412-DD48-8747-04FF1B8407A4}"/>
              </a:ext>
            </a:extLst>
          </p:cNvPr>
          <p:cNvGrpSpPr/>
          <p:nvPr/>
        </p:nvGrpSpPr>
        <p:grpSpPr>
          <a:xfrm>
            <a:off x="877649" y="1808202"/>
            <a:ext cx="11168941" cy="3621024"/>
            <a:chOff x="1783080" y="1219201"/>
            <a:chExt cx="8766810" cy="490696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716446D-69CF-A146-9AF1-1AF281F48498}"/>
                </a:ext>
              </a:extLst>
            </p:cNvPr>
            <p:cNvCxnSpPr/>
            <p:nvPr/>
          </p:nvCxnSpPr>
          <p:spPr>
            <a:xfrm>
              <a:off x="1794510" y="1219201"/>
              <a:ext cx="0" cy="490696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79F444-1443-B348-B416-1FB8BD361870}"/>
                </a:ext>
              </a:extLst>
            </p:cNvPr>
            <p:cNvCxnSpPr/>
            <p:nvPr/>
          </p:nvCxnSpPr>
          <p:spPr>
            <a:xfrm>
              <a:off x="1783080" y="6126164"/>
              <a:ext cx="876681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A3816127-BB14-F542-A52A-E7918BDDF059}"/>
              </a:ext>
            </a:extLst>
          </p:cNvPr>
          <p:cNvSpPr/>
          <p:nvPr/>
        </p:nvSpPr>
        <p:spPr>
          <a:xfrm>
            <a:off x="2216425" y="2715522"/>
            <a:ext cx="9991247" cy="359664"/>
          </a:xfrm>
          <a:prstGeom prst="rect">
            <a:avLst/>
          </a:prstGeom>
          <a:gradFill>
            <a:gsLst>
              <a:gs pos="87000">
                <a:schemeClr val="tx2">
                  <a:lumMod val="60000"/>
                  <a:lumOff val="40000"/>
                </a:schemeClr>
              </a:gs>
              <a:gs pos="74000">
                <a:schemeClr val="tx2">
                  <a:lumMod val="75000"/>
                </a:schemeClr>
              </a:gs>
              <a:gs pos="17000">
                <a:schemeClr val="tx2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42000">
                <a:schemeClr val="tx2">
                  <a:lumMod val="50000"/>
                </a:schemeClr>
              </a:gs>
              <a:gs pos="61000">
                <a:schemeClr val="tx2">
                  <a:lumMod val="50000"/>
                </a:schemeClr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								60%	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A448BB0-C6C2-3D4D-A32A-12E106D9B164}"/>
              </a:ext>
            </a:extLst>
          </p:cNvPr>
          <p:cNvSpPr/>
          <p:nvPr/>
        </p:nvSpPr>
        <p:spPr>
          <a:xfrm>
            <a:off x="1820349" y="2454889"/>
            <a:ext cx="6740067" cy="280417"/>
          </a:xfrm>
          <a:prstGeom prst="rect">
            <a:avLst/>
          </a:prstGeom>
          <a:gradFill flip="none" rotWithShape="1">
            <a:gsLst>
              <a:gs pos="92000">
                <a:schemeClr val="accent6">
                  <a:lumMod val="6000"/>
                  <a:lumOff val="94000"/>
                </a:schemeClr>
              </a:gs>
              <a:gs pos="68000">
                <a:srgbClr val="D097E1">
                  <a:lumMod val="61000"/>
                  <a:lumOff val="39000"/>
                </a:srgbClr>
              </a:gs>
              <a:gs pos="37000">
                <a:schemeClr val="accent6">
                  <a:lumMod val="60000"/>
                  <a:lumOff val="40000"/>
                </a:schemeClr>
              </a:gs>
              <a:gs pos="12000">
                <a:schemeClr val="accent6">
                  <a:lumMod val="60000"/>
                  <a:lumOff val="4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17000">
                <a:schemeClr val="accent6"/>
              </a:gs>
              <a:gs pos="25000">
                <a:schemeClr val="accent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/>
              <a:t>Symptoms (Range from 2 to 14 days in duration)*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306BC9-A272-DC4A-96F6-540A33D78283}"/>
              </a:ext>
            </a:extLst>
          </p:cNvPr>
          <p:cNvSpPr txBox="1"/>
          <p:nvPr/>
        </p:nvSpPr>
        <p:spPr>
          <a:xfrm>
            <a:off x="11437763" y="621182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ABC8DC-93BD-044E-AA13-BE8FEB884DB8}"/>
              </a:ext>
            </a:extLst>
          </p:cNvPr>
          <p:cNvSpPr/>
          <p:nvPr/>
        </p:nvSpPr>
        <p:spPr>
          <a:xfrm>
            <a:off x="1255243" y="1808331"/>
            <a:ext cx="3650954" cy="615089"/>
          </a:xfrm>
          <a:prstGeom prst="rect">
            <a:avLst/>
          </a:prstGeom>
          <a:gradFill>
            <a:gsLst>
              <a:gs pos="4000">
                <a:schemeClr val="accent1">
                  <a:lumMod val="5000"/>
                  <a:lumOff val="95000"/>
                </a:schemeClr>
              </a:gs>
              <a:gs pos="20000">
                <a:srgbClr val="FF0000"/>
              </a:gs>
              <a:gs pos="61000">
                <a:srgbClr val="FF0000"/>
              </a:gs>
              <a:gs pos="42000">
                <a:srgbClr val="FF0000"/>
              </a:gs>
              <a:gs pos="78000">
                <a:srgbClr val="FF0000"/>
              </a:gs>
              <a:gs pos="98000">
                <a:schemeClr val="bg1">
                  <a:lumMod val="9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Contagious</a:t>
            </a: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(2.3 Days </a:t>
            </a:r>
            <a:r>
              <a:rPr lang="en-US" sz="14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before</a:t>
            </a:r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4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sx</a:t>
            </a:r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/>
            <a:r>
              <a:rPr lang="en-US" sz="1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Almost 0 at 7 days after onset of symptoms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A64C5-EEEF-A24D-A698-7641A497B94D}"/>
              </a:ext>
            </a:extLst>
          </p:cNvPr>
          <p:cNvSpPr txBox="1"/>
          <p:nvPr/>
        </p:nvSpPr>
        <p:spPr>
          <a:xfrm>
            <a:off x="5706210" y="5792299"/>
            <a:ext cx="53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1BC17E-5434-2841-A297-3A81D3D6A2B7}"/>
              </a:ext>
            </a:extLst>
          </p:cNvPr>
          <p:cNvGrpSpPr/>
          <p:nvPr/>
        </p:nvGrpSpPr>
        <p:grpSpPr>
          <a:xfrm>
            <a:off x="721452" y="5448461"/>
            <a:ext cx="11470548" cy="346480"/>
            <a:chOff x="-235640" y="5448461"/>
            <a:chExt cx="12171786" cy="34648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6DBAF3-0B67-074F-BB26-B6D7761D0D6C}"/>
                </a:ext>
              </a:extLst>
            </p:cNvPr>
            <p:cNvSpPr txBox="1"/>
            <p:nvPr/>
          </p:nvSpPr>
          <p:spPr>
            <a:xfrm flipH="1">
              <a:off x="763396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FF40CD-F7B5-5547-9BD8-D2E05C65E5C7}"/>
                </a:ext>
              </a:extLst>
            </p:cNvPr>
            <p:cNvSpPr txBox="1"/>
            <p:nvPr/>
          </p:nvSpPr>
          <p:spPr>
            <a:xfrm flipH="1">
              <a:off x="1208868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14384CD-681C-CF49-9DC9-DEBDEB263D73}"/>
                </a:ext>
              </a:extLst>
            </p:cNvPr>
            <p:cNvSpPr txBox="1"/>
            <p:nvPr/>
          </p:nvSpPr>
          <p:spPr>
            <a:xfrm flipH="1">
              <a:off x="1654340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B2DA4F-75AD-8E46-9FF4-3BEA840FD816}"/>
                </a:ext>
              </a:extLst>
            </p:cNvPr>
            <p:cNvSpPr txBox="1"/>
            <p:nvPr/>
          </p:nvSpPr>
          <p:spPr>
            <a:xfrm flipH="1">
              <a:off x="2099812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0298EB4-89B6-F04F-9EC1-01BCBD2F4787}"/>
                </a:ext>
              </a:extLst>
            </p:cNvPr>
            <p:cNvSpPr txBox="1"/>
            <p:nvPr/>
          </p:nvSpPr>
          <p:spPr>
            <a:xfrm flipH="1">
              <a:off x="2545284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E0E373-5739-464B-9EBF-1DCF36B883FA}"/>
                </a:ext>
              </a:extLst>
            </p:cNvPr>
            <p:cNvSpPr txBox="1"/>
            <p:nvPr/>
          </p:nvSpPr>
          <p:spPr>
            <a:xfrm flipH="1">
              <a:off x="2990756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9D4694E-2043-764F-8F74-08F84375E886}"/>
                </a:ext>
              </a:extLst>
            </p:cNvPr>
            <p:cNvSpPr txBox="1"/>
            <p:nvPr/>
          </p:nvSpPr>
          <p:spPr>
            <a:xfrm flipH="1">
              <a:off x="3436228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294519-7B4F-F842-B730-3C0B104574A8}"/>
                </a:ext>
              </a:extLst>
            </p:cNvPr>
            <p:cNvSpPr txBox="1"/>
            <p:nvPr/>
          </p:nvSpPr>
          <p:spPr>
            <a:xfrm flipH="1">
              <a:off x="3881700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39F416-F5ED-334A-A484-40F4245EFD79}"/>
                </a:ext>
              </a:extLst>
            </p:cNvPr>
            <p:cNvSpPr txBox="1"/>
            <p:nvPr/>
          </p:nvSpPr>
          <p:spPr>
            <a:xfrm flipH="1">
              <a:off x="4327172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D9BEFC-C270-0449-BCE7-3B6130B45B94}"/>
                </a:ext>
              </a:extLst>
            </p:cNvPr>
            <p:cNvSpPr txBox="1"/>
            <p:nvPr/>
          </p:nvSpPr>
          <p:spPr>
            <a:xfrm flipH="1">
              <a:off x="4772644" y="5456387"/>
              <a:ext cx="328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8E722B-E3AC-E644-8262-32E2049E7987}"/>
                </a:ext>
              </a:extLst>
            </p:cNvPr>
            <p:cNvSpPr txBox="1"/>
            <p:nvPr/>
          </p:nvSpPr>
          <p:spPr>
            <a:xfrm flipH="1">
              <a:off x="5218116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A5AA9C-E5B6-3B45-9238-A997F7250555}"/>
                </a:ext>
              </a:extLst>
            </p:cNvPr>
            <p:cNvSpPr txBox="1"/>
            <p:nvPr/>
          </p:nvSpPr>
          <p:spPr>
            <a:xfrm flipH="1">
              <a:off x="5791003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53B6C-49B3-AB4A-BC8B-EAC7913B5DA1}"/>
                </a:ext>
              </a:extLst>
            </p:cNvPr>
            <p:cNvSpPr txBox="1"/>
            <p:nvPr/>
          </p:nvSpPr>
          <p:spPr>
            <a:xfrm flipH="1">
              <a:off x="6363890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32105B1-7350-7A4F-9FD5-5D7A3450FFD7}"/>
                </a:ext>
              </a:extLst>
            </p:cNvPr>
            <p:cNvSpPr txBox="1"/>
            <p:nvPr/>
          </p:nvSpPr>
          <p:spPr>
            <a:xfrm flipH="1">
              <a:off x="6936777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9FDA19-5BF7-5F43-8299-0A0AEDDB97DD}"/>
                </a:ext>
              </a:extLst>
            </p:cNvPr>
            <p:cNvSpPr txBox="1"/>
            <p:nvPr/>
          </p:nvSpPr>
          <p:spPr>
            <a:xfrm flipH="1">
              <a:off x="7509664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4FCB08-2B28-BA49-BDAC-C0814D159CB5}"/>
                </a:ext>
              </a:extLst>
            </p:cNvPr>
            <p:cNvSpPr txBox="1"/>
            <p:nvPr/>
          </p:nvSpPr>
          <p:spPr>
            <a:xfrm flipH="1">
              <a:off x="8082551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B0345C-70A1-0445-96F9-7F0636B67B04}"/>
                </a:ext>
              </a:extLst>
            </p:cNvPr>
            <p:cNvSpPr txBox="1"/>
            <p:nvPr/>
          </p:nvSpPr>
          <p:spPr>
            <a:xfrm flipH="1">
              <a:off x="8655438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D36A67-4CBF-9146-8422-83D3AA03D2CB}"/>
                </a:ext>
              </a:extLst>
            </p:cNvPr>
            <p:cNvSpPr txBox="1"/>
            <p:nvPr/>
          </p:nvSpPr>
          <p:spPr>
            <a:xfrm flipH="1">
              <a:off x="9228325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591B03-37CD-0242-B0C9-3A71E9AE41DD}"/>
                </a:ext>
              </a:extLst>
            </p:cNvPr>
            <p:cNvSpPr txBox="1"/>
            <p:nvPr/>
          </p:nvSpPr>
          <p:spPr>
            <a:xfrm flipH="1">
              <a:off x="10374099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E433F2-C59D-7D41-B72D-72A5A3A423F8}"/>
                </a:ext>
              </a:extLst>
            </p:cNvPr>
            <p:cNvSpPr txBox="1"/>
            <p:nvPr/>
          </p:nvSpPr>
          <p:spPr>
            <a:xfrm flipH="1">
              <a:off x="9801212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18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D95252D-D94F-5F41-8B15-2C50924A86C3}"/>
                </a:ext>
              </a:extLst>
            </p:cNvPr>
            <p:cNvSpPr txBox="1"/>
            <p:nvPr/>
          </p:nvSpPr>
          <p:spPr>
            <a:xfrm flipH="1">
              <a:off x="10946986" y="5456387"/>
              <a:ext cx="455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E2B38FD-89B4-DA48-A85F-8B0EB79E8D00}"/>
                </a:ext>
              </a:extLst>
            </p:cNvPr>
            <p:cNvSpPr txBox="1"/>
            <p:nvPr/>
          </p:nvSpPr>
          <p:spPr>
            <a:xfrm flipH="1">
              <a:off x="11519875" y="5456387"/>
              <a:ext cx="416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E8C5AD-63FB-C640-8169-112773031BBE}"/>
                </a:ext>
              </a:extLst>
            </p:cNvPr>
            <p:cNvSpPr txBox="1"/>
            <p:nvPr/>
          </p:nvSpPr>
          <p:spPr>
            <a:xfrm flipH="1">
              <a:off x="430384" y="5453745"/>
              <a:ext cx="403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57AFAF6-2731-CF43-9152-0DB974D6E656}"/>
                </a:ext>
              </a:extLst>
            </p:cNvPr>
            <p:cNvSpPr txBox="1"/>
            <p:nvPr/>
          </p:nvSpPr>
          <p:spPr>
            <a:xfrm flipH="1">
              <a:off x="97372" y="5451103"/>
              <a:ext cx="403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1EAB71-3627-3248-A2AC-34E35EEE1713}"/>
                </a:ext>
              </a:extLst>
            </p:cNvPr>
            <p:cNvSpPr txBox="1"/>
            <p:nvPr/>
          </p:nvSpPr>
          <p:spPr>
            <a:xfrm flipH="1">
              <a:off x="-235640" y="5448461"/>
              <a:ext cx="403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-3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14A0D1E4-F04F-194F-9C71-CE68F5E8DE7C}"/>
              </a:ext>
            </a:extLst>
          </p:cNvPr>
          <p:cNvSpPr/>
          <p:nvPr/>
        </p:nvSpPr>
        <p:spPr>
          <a:xfrm>
            <a:off x="1255243" y="1488235"/>
            <a:ext cx="6898855" cy="2718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2000">
                <a:schemeClr val="accent5">
                  <a:lumMod val="65000"/>
                </a:schemeClr>
              </a:gs>
              <a:gs pos="30000">
                <a:schemeClr val="accent5">
                  <a:lumMod val="81000"/>
                </a:schemeClr>
              </a:gs>
              <a:gs pos="55000">
                <a:schemeClr val="accent5">
                  <a:lumMod val="40000"/>
                  <a:lumOff val="60000"/>
                </a:schemeClr>
              </a:gs>
              <a:gs pos="13000">
                <a:schemeClr val="accent5">
                  <a:lumMod val="7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Incubation</a:t>
            </a:r>
            <a:r>
              <a:rPr lang="en-US" sz="1400" dirty="0"/>
              <a:t> 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Period 2-14  days)</a:t>
            </a: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3CA941-F4D8-C34F-BF24-9CE3924CC06F}"/>
              </a:ext>
            </a:extLst>
          </p:cNvPr>
          <p:cNvSpPr/>
          <p:nvPr/>
        </p:nvSpPr>
        <p:spPr>
          <a:xfrm>
            <a:off x="5694218" y="3122806"/>
            <a:ext cx="6467911" cy="922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reported cases of transmission greater than 3 days after </a:t>
            </a:r>
            <a:r>
              <a:rPr lang="en-US" b="1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RESOLUTION</a:t>
            </a:r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symptoms, </a:t>
            </a:r>
            <a:r>
              <a:rPr lang="en-US" b="1" i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  <a:r>
              <a:rPr lang="en-US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9 days after onset of symptoms despite continuing to “Test Positive”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5BF4C34-BD1C-004C-B1AD-6E008D98882A}"/>
              </a:ext>
            </a:extLst>
          </p:cNvPr>
          <p:cNvSpPr/>
          <p:nvPr/>
        </p:nvSpPr>
        <p:spPr>
          <a:xfrm>
            <a:off x="7575259" y="5873480"/>
            <a:ext cx="4420596" cy="280417"/>
          </a:xfrm>
          <a:prstGeom prst="rect">
            <a:avLst/>
          </a:prstGeom>
          <a:gradFill flip="none" rotWithShape="1">
            <a:gsLst>
              <a:gs pos="99000">
                <a:schemeClr val="accent6">
                  <a:lumMod val="20000"/>
                  <a:lumOff val="80000"/>
                </a:schemeClr>
              </a:gs>
              <a:gs pos="86000">
                <a:schemeClr val="accent6">
                  <a:lumMod val="60000"/>
                  <a:lumOff val="40000"/>
                </a:schemeClr>
              </a:gs>
              <a:gs pos="21000">
                <a:schemeClr val="accent6">
                  <a:lumMod val="60000"/>
                  <a:lumOff val="4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42000">
                <a:schemeClr val="accent6"/>
              </a:gs>
              <a:gs pos="71000">
                <a:schemeClr val="accent6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* Symptoms have occasionally been reported months after initial infection begins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A236C-560B-5B4B-85F4-36C954402BBA}"/>
              </a:ext>
            </a:extLst>
          </p:cNvPr>
          <p:cNvSpPr txBox="1"/>
          <p:nvPr/>
        </p:nvSpPr>
        <p:spPr>
          <a:xfrm>
            <a:off x="6243734" y="4150826"/>
            <a:ext cx="5972032" cy="1200329"/>
          </a:xfrm>
          <a:prstGeom prst="rect">
            <a:avLst/>
          </a:prstGeom>
          <a:solidFill>
            <a:srgbClr val="D5540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Patients no longer contagious may require placement in NON-COVID Units.  Repeated testing of these patients is </a:t>
            </a:r>
            <a:r>
              <a:rPr lang="en-US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meaningless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3D1BA0-ADDE-024C-9D76-5D9F2B2E5B73}"/>
              </a:ext>
            </a:extLst>
          </p:cNvPr>
          <p:cNvGrpSpPr/>
          <p:nvPr/>
        </p:nvGrpSpPr>
        <p:grpSpPr>
          <a:xfrm>
            <a:off x="738611" y="1058401"/>
            <a:ext cx="1044068" cy="547528"/>
            <a:chOff x="386127" y="1097027"/>
            <a:chExt cx="1044068" cy="5475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266A3-6784-DA41-A1F3-23D8A6EC925A}"/>
                </a:ext>
              </a:extLst>
            </p:cNvPr>
            <p:cNvSpPr txBox="1"/>
            <p:nvPr/>
          </p:nvSpPr>
          <p:spPr>
            <a:xfrm>
              <a:off x="386127" y="1097027"/>
              <a:ext cx="1044068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Exposure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B89AC25A-0598-2540-B63E-7FE6069B7E5C}"/>
                </a:ext>
              </a:extLst>
            </p:cNvPr>
            <p:cNvSpPr/>
            <p:nvPr/>
          </p:nvSpPr>
          <p:spPr>
            <a:xfrm>
              <a:off x="829346" y="1479942"/>
              <a:ext cx="157630" cy="164613"/>
            </a:xfrm>
            <a:prstGeom prst="downArrow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94855C-EAD3-C547-AAA1-38612575C152}"/>
              </a:ext>
            </a:extLst>
          </p:cNvPr>
          <p:cNvSpPr txBox="1"/>
          <p:nvPr/>
        </p:nvSpPr>
        <p:spPr>
          <a:xfrm>
            <a:off x="5441200" y="2766633"/>
            <a:ext cx="181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Positive Viral RNA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F1CCAB-BF0B-3E4D-8F34-EC1134B776B1}"/>
              </a:ext>
            </a:extLst>
          </p:cNvPr>
          <p:cNvSpPr txBox="1"/>
          <p:nvPr/>
        </p:nvSpPr>
        <p:spPr>
          <a:xfrm>
            <a:off x="1820349" y="4128840"/>
            <a:ext cx="4236068" cy="120032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Quarantine Duration after Exposure</a:t>
            </a:r>
          </a:p>
          <a:p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Quarantine can end after Day 10 without testing and if no symptoms have been reported during daily monitoring.</a:t>
            </a:r>
          </a:p>
          <a:p>
            <a:pPr lvl="1"/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With this strategy, residual post-quarantine transmission risk is estimated to be about 1% with an upper limit of about 10%.</a:t>
            </a:r>
          </a:p>
        </p:txBody>
      </p:sp>
    </p:spTree>
    <p:extLst>
      <p:ext uri="{BB962C8B-B14F-4D97-AF65-F5344CB8AC3E}">
        <p14:creationId xmlns:p14="http://schemas.microsoft.com/office/powerpoint/2010/main" val="17394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48" grpId="0" animBg="1"/>
      <p:bldP spid="52" grpId="0" animBg="1"/>
      <p:bldP spid="11" grpId="0" animBg="1"/>
      <p:bldP spid="54" grpId="0" animBg="1"/>
      <p:bldP spid="1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/>
              <a:t>Providence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5322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3554" name="Picture 2" descr="image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2" y="1045322"/>
            <a:ext cx="9113625" cy="562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20050" y="1162050"/>
            <a:ext cx="781050" cy="523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8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/>
              <a:t>COUNTY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45322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2340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29" y="956031"/>
            <a:ext cx="5883661" cy="2728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888" y="963065"/>
            <a:ext cx="5914622" cy="27210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35346" y="937224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64 new 12/15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012" y="3723743"/>
            <a:ext cx="9324975" cy="29866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25184" y="4297964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14.3 % 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Positivity 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1831" y="3761575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595 new 12/15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7591" y="899382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40 new 12/1</a:t>
            </a:r>
          </a:p>
        </p:txBody>
      </p:sp>
    </p:spTree>
    <p:extLst>
      <p:ext uri="{BB962C8B-B14F-4D97-AF65-F5344CB8AC3E}">
        <p14:creationId xmlns:p14="http://schemas.microsoft.com/office/powerpoint/2010/main" val="2134084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39735" y="5325869"/>
          <a:ext cx="11582596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2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209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1,168,111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1,027,889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926,400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838,809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769,303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719,599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645,791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21,379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19,579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18,320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17,210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16,033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15,129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4,319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3,318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3,195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3604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833628" y="0"/>
            <a:ext cx="10524744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720729" y="237681"/>
          <a:ext cx="5014070" cy="1341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2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2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2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28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91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1,200,674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1,258,214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1,283,674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1,337,096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1,367,965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21,756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22,627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23,081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23,937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24,394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8,790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9,528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29" y="1519973"/>
            <a:ext cx="11780742" cy="36711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6109" y="1965170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10,893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 Arial"/>
              </a:rPr>
              <a:t>7/22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5540391" y="2588206"/>
            <a:ext cx="136355" cy="4211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637414" y="2689462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9528</a:t>
            </a:r>
          </a:p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 Arial"/>
              </a:rPr>
              <a:t>12/16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27521" y="3244399"/>
            <a:ext cx="111887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2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/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3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5634" y="2130580"/>
            <a:ext cx="3466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009" y="1031723"/>
            <a:ext cx="8374312" cy="57402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96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52999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7F10F-F959-B549-91DD-A9E338C63DE3}"/>
              </a:ext>
            </a:extLst>
          </p:cNvPr>
          <p:cNvSpPr txBox="1"/>
          <p:nvPr/>
        </p:nvSpPr>
        <p:spPr>
          <a:xfrm>
            <a:off x="192349" y="6317328"/>
            <a:ext cx="6251380" cy="400110"/>
          </a:xfrm>
          <a:prstGeom prst="rect">
            <a:avLst/>
          </a:prstGeom>
          <a:solidFill>
            <a:srgbClr val="3399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12/18: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Hospitalized in Lubbock – 67 on vents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CE73D-4971-9D49-BA3B-13A0F22F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64"/>
          <a:stretch/>
        </p:blipFill>
        <p:spPr>
          <a:xfrm>
            <a:off x="0" y="1463881"/>
            <a:ext cx="12192000" cy="39302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77390" y="1070424"/>
            <a:ext cx="822179" cy="5000035"/>
          </a:xfrm>
          <a:prstGeom prst="rect">
            <a:avLst/>
          </a:prstGeom>
          <a:noFill/>
          <a:ln w="635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6726" y="1074057"/>
            <a:ext cx="1109268" cy="5000035"/>
          </a:xfrm>
          <a:prstGeom prst="rect">
            <a:avLst/>
          </a:prstGeom>
          <a:noFill/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20104" y="1052718"/>
            <a:ext cx="944897" cy="5000035"/>
          </a:xfrm>
          <a:prstGeom prst="rect">
            <a:avLst/>
          </a:prstGeom>
          <a:noFill/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121213" y="1042181"/>
            <a:ext cx="916052" cy="5000035"/>
          </a:xfrm>
          <a:prstGeom prst="rect">
            <a:avLst/>
          </a:pr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26891" y="1042180"/>
            <a:ext cx="878346" cy="5000035"/>
          </a:xfrm>
          <a:prstGeom prst="rect">
            <a:avLst/>
          </a:prstGeom>
          <a:noFill/>
          <a:ln w="635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99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5114"/>
            <a:ext cx="12039600" cy="131445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PUI/Confirmed cases-hospitalized COVID UNITS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065554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12/16/2020</a:t>
            </a:r>
          </a:p>
        </p:txBody>
      </p:sp>
      <p:sp>
        <p:nvSpPr>
          <p:cNvPr id="4" name="AutoShape 1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png;base64,iVBORw0KGgoAAAANSUhEUgAAA+sAAAGsCAYAAAClwja0AAAgAElEQVR4XuydB3QVVdeGN4SEhNBL6L0q0q0oCAKKgogCdj/bby9YQUUs2Bv23ttnQz8bFgRBEURERASR3ktogYRAev71nDCXyc1NchMhJvDutVzqvXNnzjxzZjLvbqfc4sWLs6Ojo00mAiIgAiIgAiIgAiIgAiIgAiIgAiLw7xLIzMy01NRUK7dq1arsxo0b/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+dO9x3bVKtWzerXr28xMTGB7efOnev2x2ft2rULua81a9a4Y2Pt27e32NhY+/333y09PT3kGfI922GbNm2y5cuXu/+uUKGCtW3b1v3eM/axYMECN4bGjRu78QXb+vXrbfXq1YF9HHLIIRYVFZVnu6VLl9qWLVvc55UrV3bHgpPffvvtN8vMzLSWLVs6ft75F3apmjdvbnXq1Mmz2fbt223RokXu8xYtWrh9+s0be/ny5a1z586OAbZ48WJ3ffKzDh065LpObOe/DlzPTp06GfsNtj/++MNSU1PdtezSpUvg64ULFxrjLcw4B/h41zh4P/yeefXXX39ZVlaW1ahRw1q3bp3vbjds2GCrVq3K8310dLTVrl3bGjRokOu7/Lb3NuK6Mpf9xvnCmvsjLS3NfcX+2a5p06a5tvXOizkP52BLTEy0+Ph4x4rzw6pUqWI1a9a0unXr5tl+xYoVtnHjRvc58+7ggw/OtQ337rx589z9Aqfq1avn+j47O9vYB/cKxtzmXmT8fmMszBvG5b/HCrue/u+5z+DL3GM8XFvOi+eINze97blPvGcOL3VYxYoVHVOumXcPwpu5wL+rVq3qxh7KmAMcm2MedNBBbhN+B59GjRoF5oH/meHfD9eL65DfM68oHLStCIiACBzoBCTWD/QZoPMXARHYawSSkpLs5ZdfNsQWD1debhFpvLy2adPGLr300oB4SU5Otvfee89mzZrltvUENaKVF21eii+44AJr1qyZG98tt9zihBQv4HfddVdIMXLPPfc4QY0988wz7uX+vPPOc6I3lDVp0sQefPBB9xVj+eKLL9x/M+bevXu743sievPmze64W7dutV69erlzCbaHH37Y5syZE9jHlVdead27d8+z3YgRI5ygxRASF154oR177LG5tjv33HOdADvrrLPs5JNPtuuuuy4gtAq6YGeffbYNHDgwzya//vqrPfXUU26fF110kfXp0yfXNq+88op9//33Vq5cOXvxxRedmMPuvfdeJ1Tys/vvvz9wjbxtbr/9dlu2bJn7X/jdfPPN1rFjxzy7uPjii921Z5u333478P2YMWPs77//LnReIobvvPNO+89//uPmWvB+2MGff/7prjFC09s+vx0zhq+//jrP14hDROdxxx1nw4YNC3z/5ptv2rfffpvvOIcPH25HHHFE4HucNG+99ZYTlohRb16yfwQvjgeujeds8eYuc/7555/PdRycN6+++qrt2LHD7Yvzw7h3KlWqZP369bPBgwfn+g3z13PYMO+YWyeccEJgG8T1yJEjjfv48ssvtx49euT6PdfqoYceCuyDMd900015RD/jYTueA/Xq1bOxY8cWei39G3B85urKlSvd/IAT15bnCI4k7ivPOP/XXnvN5s+f7zh4zxGPKc4r7mOca9y7PCNwcDC/X3rppZDjuuOOO2zJkiXOQTN69GjnUIIdjp9BgwbZmWee6X73v//9zz766KM8+0DkwxexzjXkuspEQAREQASKR0BivXjc9CsREAERyEWASOETTzwReJEn+syLOi/aRKyJkPHCi2jnZfzpp592UTyEcVxcXCAKhSDnZZrfEZ1CDBDl++9//2vjx493ouT//u//nHDyGwIIYck4iOQiOjDEK4Zw59h+I/p4xhlnuI+ChReCifESjcUQ6whDzuPoo4+2q666Kte+yBBAZCIePOGEowExG2zBwhunAcfyRyi9cSMOTz31VCdmvQg3osMTXbAjUu5Z375984gnvps5c6ZjDlecA4g5vyEGp06d6j5CxHhi3RPOCEAyBYIj5DgVYOsZgvTuu+92x/E4tGrVyrEJNkSUF13m+nr22WefOaGGIZAQ3N6+jjzyyMB2REaPP/54O+eccwLf+/fDhjhPcKJg+Y3D2+Hrr79u3333nXNYIOyJLDNXOSeEIJ9fccUVdswxx7ifIJYnTZrkPmcswVH0U045xUXLGfsPP/xg7B8xiZBEyCEgcTJwPYm2cwwcGN7c9uZAsLD86aef3LERkVwXjsGxibTDDUcYhkMGR4aX0XLrrbcGuPI9x0e8sg8MsY4jiXO+7LLL8jiQyBphnvLixDlzXoj9888/P9el5TxwkDBHuccef/zxPNc+vw+49xH3HIu55mWxcE6cG+eI84dMDO7Jxx57zH3OtpwP/zA2fk90HONextmH+MYJQNYKhmOE+8Vv/M57dhx++OHOScZnzGnmIo4znBzYuHHj7JNPPnGOBCLwXCfYMC6OzT3AZ9dee627d2QiIAIiIAJFJyCxXnRm+oUIiIAI5CFARH3KlCnuBZ6IHCKOF1UiuQhoRNRJJ53kokzvvvuuffXVV27brl27OvGIKOaFm5fxDz/80EV5MdJ/b7jhBhdVRwDw0EYYEf3yG4IOUcYLMi/HnqjzBM9hhx1m119/fb5XzhPrCBcEFSLqtNNOsyFDhrjfFCbWiVw/+eSTLr0WcUAaMKIBgR/sJPDEOim6Xto+kXoi9p4Fi3X/wDmWJ4DIALjkkksKnZH/VKzjUEBwh0rr9x984sSJTpSSos419Tjcd999eSLw+Yn1YPGEyPTSvIPFONvubbHOPES0kg2AMwHR6TldEOpeZNcT64g1BF5+ggzhhthDDHNP4GwiBd27PxC3pKcTpSUS37NnT4cglFhHODKn+A3Xgug9+yKijngnmo3YZdx8z7i8VG5PrHNtuCexa665xhClWGFinfsWhxlZBuyDe5K5zrz3W3HFOr9jXnMvYzgbcKbBiXsSRswt7kvOmYg6zhIM5xOfe04mHA7vvPOOTZs2zd2HfM98wyHlZSlwfRHxfkN8I8IxrjPXuzCxjpNt1KhR7tnGcwNRT8YFkXeMLCHYe46/Qm9WbSACIiACIhAgILGuySACIiAC/5AAL/4Ial62iaSROuqPtvp3TxQR0ceLNwKDyB4vs34jisZLNHXdiF/ECS/h/I4INvbss8/mevnl/3kx57hs76USF1Wskzbr1eaSdvvII4+4fRYm1h999FGbPXu2E2wIaKLYGNHV008/3QkGzzyxjlODGmDEAIKec/ai62VVrCPKSUnGWXLooYe6cgQMQT1gwIBc17ksiHUGjADDAcQ857z4byxcsU40d8aMGc4ZxXXFaRWOBYt15iVi8uOPP3Y/JwKP8A82MhM++OAD9zElEd5+PLGOswthT8YL845oOVaQWOeevPHGG50zjcwSMjo8Mcq9z7X2rLhinWcCopdjIXx5NuRnZJngqODacH/ivGNMfqOmnHNjWxwMPCPYnvuPDJjg3zHuBx54wDmYENZsjxVFrPuPj9OEMh8yKWBECr9MBERABESgaAQk1ovGS1uLgAiIQB4CRFOJcmFHHXWUXX311bnEqf8H1DIj6Hj4kspKSmso88Q3IpeXdlK933jjDZswYYLbPLg2mygYYoqIG1FRLwJcVLGOSCDtHPGNIazIEihIrCNyiFAiBKhnRZRyXkRUGfdtt90WSDVmn36xTtSTenHOk5R/Uvi98+PfXhq8n1Fpjaz7BRQikjp8shlghxODKK+/kV5ZEeukweMAIrpPtJdUdSwcse5ngnMK5w/p2OFYsFhnfpH2TWM+jHnjpbD798cx4U50He7MP8wT64hG7hOyFHAgUJ9OBLkgsU7q/XPPPef2Awuuo5fdQpNGRLZnxRXr3Nvc41go547/HCkroLcCRmYAwt3vEONz/zj4f8bIWCnzIAuI8gDmpNdojxR8HILw8/elKK5Yp9cD2UBcN54JnJNMBERABESgaAQk1ovGS1uLgAiIQB4C/npvUlGHDh2aLyVSXIleYSeeeKJrwBTKEBJffvml+wqxjoim6RORMkQTKaxE+njh/uWXXwKpuNTo9u/fP7BLT/AEH4MaX1KTvWicdw7UEpMZgBBDFHu166TX51ezTqSTfxA+nBt1tl79M2KK/fk7fXtinQgnte+MA0HL7/hvouv7MrJe2BQOVbMe6jfBEVWvQRtCjpIE6oc9pwv9B2Djz7jYF2K9oHMrSs06tclcDxwu33zzjYv2Ep3FCeOVNXhiPdQxvag30WtPyDIHvLlP1NfrO+D9HrGJcPS6sAeLdcQncxDxSMbJCy+8EPJ0iRrj+CEKzv5o+Id5Yp05zmf8Pw4urhMiFVEZqmaduc+cIIWc3+JwwLxGiVxbxuV1yy+uWOd8fvzxR+cIYG75VwgIPlF/Q0h/07fg7XBueDXqjBdHBU0oEdGk1pMeTxkORqkIKf08U8hy8brFF1eskzXDs4sXTTIPOCeZCIiACIhA0QhIrBeNl7YWAREQgTwE/KKFZlP+DtPBG/vFekHCPpRYZ19ECXkJJk0VgYDY9tJNiaYTbSOC6Vl+Yh1BhDD20uU9sU4aP/slyoYo4Y8E0XIyBkKJdUQcEUYahPm7jdPYjPpbBAHOA5wInnli3etG748SIt5JMy4LYt0TP5wXwhDnCTz8kVYisogwHCxkLPi7qZdWsR7qFufakjGCs8GL4BYk1j0R6BfrfuFMTTNzzm/sl4wEyiiwgsS61ywt1FgLE+ucA+UJzFHELMclMo0zI5RYp/4bhxNp6v4Ga9454KQis8TrfF9cse45driPcTYU1JTNL9a5PxHsoSyUWCdyjojGEcNzwMsYQMDTZd97BnhOE4l1/dETAREQgX+PgMT6v8deRxYBEdhPCNDIiYZxmP9lPtTpkRpKsy7EG2nSdJ0OZaTVk16PECDq53U8px6XBnQIDCJV1JgjuhESiAVEh9+KmgbvvahTI0+UjagczbQQ2DgFgrvBEx1lmSoveuY166I2/9NPP3WpuERBEe7euvHBYp3xestqEfnje4QsVlbS4D3hRxSW5eq8+lycHtQ2c73JZmDFAM+Zsi/E+t7qBo/DgQwHGrYhVomyc12IQnsWTho8ncqJYGOsjoADiMgxddF0nscQjWSNYH5nV7BYp86cewEHAILWSxkPvn8YL2nwNDrzN1HzIuueWGdukgHBMnlEsWlyGEqse/csx6H7vncvchxEMxH5bt26OWcNVlyx7i0fyD0Pa38dfPA5etksfE5Hdzq7BxtzkfPzGtbhcKDshM9xDNBHAOM5gjOGY3If0+CP0gDPiivWuU5cL65buI0g95M/CToNERABEdhrBCTW9xpK7UgEROBAJYDoIO0bI3pICilNlUKZv2a9oLRkb8kwUo8RsqTfYrwAI/aJ4NLhnVR6ry6Ul3Feuv1WXLFOVI1O7QgcouOIFNLig8U6a7O///77gaXD8psDLPnlrVsdSqwjHIjwIVRwChDFxcqKWPdnQhR0H/hT50urWPe6wSPYp0+fHugejtim34LndAlHrCNk6daPYCO9GscSS/r5jY7m7AsrSKyzL+YGjhGMTI/g+c7n/uwVv5ANFutsO3nyZGMlBxwINM5DMAcv3eaPTud3bbnfaaTHfVNcse7PNuB+8xxWoY5JurxXBhBqdQh+Q7YHyzmuWbPGsYex91wi5R3HEUYmC6UN3jOM7B1/VL+4Yp3yCUpDaAyI+Pe6/B+ofyd03iIgAiJQHAIS68Whpt+IgAiIgI8AApZaXiJ5RKSJbiN0/EbqOpFKrwO8twYy6a4s3+YZEVi6unvLK/ESTbTPa6TFQ5sXcEQ7++MFmMZUpLOTjk4U3G//RKyzH17wWUaO/ZNezDn611mnQRUv8xwXR4W/yRXb0yHeEwS8sCOKQol1hAVOCJbDouO4F/UrK2KdqCqlAAja4KXqEH+///6740BJAH0K4FTaxTpRaUQ2opjrgojnPL1a6nDEOufspWxzzswdGtT5SzXCFevsi2wNMksw5hv3j7eCAJ+R0UGmB3MSYUqE3RtvKLGOsMYZxvnhRKB3AvPWW2ed1Re8JpCs2uBF1b17jO9pwId5ZQ7FFevU8VPfz/HJwuB+9mcy8GwgkwWHgLdcHsfCoQeHYMcFTeS4RkTSKWMhVd9vOCc4X+5tjkd2A/MXh4jfiiPWuRfoT8D+2Tc9AjyHo/54iIAIiIAIhE9AYj18VtpSBERABPIlgIBASGC8TLNkGWnudKRmbWYECZ3VeaFnO9aUxkjJpVMyEXIEK8KY7YmcY7xg86LtNyLZn3/+ufsIQULEkZRZRDCCym//VKyTxoyIRkAQIcM8sc7LPUKOz4Pr0tmOcREh57wQBGQL8OIeSqyzPY2vqKVFiCAwsLIg1hk3DhQ4sEzd4MGDc10DONCtH4YIFkQM160siHVOhO7rCGCsOEu38aJBRN0T/DRi4/5gHiGuuXeIFGMFRdb5nu3JTuC+Yq5T+sG+6H/AOLm3SN3HaMrI/PSiyaHEOtshuBHJ7BOHAtfRE+tff/21iw5jZAh49fTeBSbKT6o5Rv8I5gHHI9sFYU1ZCSUg4RgZLDjpPEcVdfk0q8Qhh2Dm2QAn5hflNixPR1kMxnGGDBniOsMz3yi9wInHPnH04VRr3bp1rmG89dZbrnkg58w/OANCNasriljnXqdPA/tFqGOsIEATu+BnUzhMtI0IiIAIHOgEJNYP9Bmg8xcBEdgrBBBi1JlT480LcrAR/aJ5mlfLTHdpIuihtuW3iFqEKl21g42oPC/f/t/ml2aaX4M59kkXa2/5p+AGc15zKbYLbiTm1Z9662ezDUKoQ4cOecbqdbjmRZ0xs01+Yp0fe83yvB2dddZZTpj47d9Yui2/ScJ5I5ioa8aI0gZH1vkcwca44YCgI4rrF+vB+/eaDyKUOAZCCguuSeczlsTyHCl7o2bdS4Mnso55KwFQwsE8RrjjZCqowRy/8y8viGOHOUaGieeICT5njku5BCLe+z3/JluF+8UzsjUQ0PQDCGXsh/uMe4LfepafWEekP/3004Gu6QhXxkGZCUIcZ4y/EVvwMcmkISpOhJ85Ttd7T6yHGp8/MyX4ewQu50odPaI72BgHEXFS33nmeKs2ePPDvz3nQcYL91Cww4/tmFtE78mewBg/KfCU5/itMLGe371BuQTHZR6EWmIvv9/pcxEQAREQgT0EJNY1G0RABERgLxHgpZ8XW5o/0UCL6DiCmLXDEZxEVb3oEoKFF3JqZunAzIs3RiMvmkAh1hAa+UWjaNTlpVaTKouAClUnj+hg/ehQ5jXa4juim4hOom+k/SLKPONlnlplBBe1rzTiQsjwou+lD3sR8eDjMEZqY3EsePXD1NaTOhyqwR7HQLCzpBZNxIiieqLR2zciDVHBH7Bw128mAsp+vagp62r7jUwFIpWcH823vPP3RHZ+UwRW1DwzXkQOYj3UNWPZLxwXHH/gwIFOwPBborqhjCgp/zAv6IFARBkHjlce4f8NUXuOH+p7xDFRba6hvwlaqGP6l+AL7n/gr6cmjZ9MEPoVkOKenxFNpSu8Z6Rsz5s3zzWWI2ODKCxGVBjnBRFkaqW5Bhhim22IxD/66KO5DgMXorcId84RQxwiYjkm95A/1Z7vyWignj3UMmLMO+4pShb4Hcy5X2FH7wbWHSeyHsq4b8aNG+ccKmTCUNZCc0bv/gz+Db0buC/zM64VzwSYc5/w/2SmwIa540+N55nDc4QoOpF8uJCZQso+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+2LZt22b169e3++67zw1i+/bt9uCDD1p8fLxVrlzZnnrqqX02OO1YBERABERABERABERABERABERABA5EAvmK9dtvv91OO+0069Chg7300ktWrlw5u/TSS+2xxx6zHj16WPfu3e3jjz+2RYsW2Y033mhRUVEHIj+dswiIgAiIgAiIgAiIgAiIgAiIgAjsdQIhxfratWvtkUcesdGjR1utWrXsjz/+sHfffdcuvPBCJ9wR8nyelZVl1113nduuTp06e31w2qEIiIAIiIAIiIAIiIAIiIAIiIAIHIgEQop1Ut3vvPNOu/76661p06Y2Y8YM++CDD+yUU06xL774wonz6tWrO17XXnut3XLLLdagQYMDkZ/OWQREQAREQAREQAREQAREQAREQAT2OoF80+AXLFjgataJnrdq1cqSkpJs0KBBLvUdsV6zZk03mCuuuML9f7hiPTk52datW7fXT0Q7FAEREAEREAEREAEREAEREAEREIHSSiAmJsYaNWoU9vDC6gY/efJkmz17tl1wwQV2//3328iRIy0uLs42btzoms2RFu+J98KOnJaWZomJiYVtpu9FQAREQAREQAREQAREQAREQAREYL8hEBkZadWqVQv7fAoV66tXr3ad4EeNGmWNGzd2DeZIjR86dKiNGTPGmjRp4kS8TAREQAREQAREQAREQAREQAREQAREYO8QyFesf/PNNy4CHhERYb179w5EzkmHnzJlivFDmsrxnUwEREAEREAEREAEREAEREAEREAERGDvESg0sr73DqU9iYAIiIAIiIAIiIAIiIAIiIAIiIAIhENAYj0cStpGBERABERABERABERABERABERABEqQgMR6CcLWoURABERABERABERABERABERABEQgHAIS6+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+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++QAACAASURBVDx4sHXo0MEmT55sU6ZMsVGjRtmDDz5ogwYNss6dO9u3335rM2bMsBEjRlhMTMz+TUpnJwIiIAIiIAIiIAIiIAIiIAIiIAIlRCBfsU4kvXv37nbIIYfYuHHjXHQdkf7EE0/Y7bffbrVq1XJDvPrqq+2OO+6wuLi4EhqyDiMCIiACIiACIiACIiACIiACIiAC+zeBfMV6YmKiPfPMM7Z161aLjY21kSNHGqnxb731lhPrpMRj1113nYusN2jQYP8mpbMTAREQAREQAREQAREQAREQAREQgRIikK9Yf/3112379u128cUX25NPPmnR0dHWr18/e+ONN3JF1q+44goXWa9fv35YQ6bWnbp3mQiIgAiIgAiIgAiIgAiIgAiIgAgcKAQoHW/cuHHYpxtSrBNNv/POO2306NEuvX3nzp0uen7TTTfZ008/bTfffLPVq1fPVq1aZU899VSuSHthR87IyDAOKhMBERABERABERABERABERABERCBA4VARESEVapUKezTzTeyjlAfMGCAU/5Tp061FStWuPr0999/3yIjI61v3772yiuvWKdOnVwjOpkIiIAIiIAIiIAIiIAIiIAIiIAIiMDeIZCvWE9KSrIFCxZYVlaWOxKinLA9P+BzlnRjybaDDz5474xEexEBERABERABERABERABERABERABEXAE8hXr4iMCIiACIiACIiACIiACIiACIiACIvDvEJBY/3e466giIAIiIAIiIAIiIAIiIAIiIAIikC8BiXVNDhEQAREQAREQAREQAREQAREQAREoZQQk1kvZBdFwREAEREAEREAEREAEREAEREAEREBiXXNABPYygdTUVLfM4ZIlS3LtOSUlxa2wMHz4cBszZozNmjUr1/c0bezSpYs9+uije3lE2p0IiIAIlByB9PR0u/HGG23x4sV5noH9+/d3391zzz02c+bMPM9AmtmOHTu25AarI4mACIiACIhAKSYgsV6KL46GVjYJsILC0qVLDXHu2aZNm+zee++1K664woYOHeqWQtyxY0euExw5cqT169fPrr/++rJ54hq1CIiACJhZdna2c1b6n4GbN292Av2SSy6xM88801auXGmsOuM3noF9+vRxYl4mAiIgAiIgAiKgbvCaAyJQIIHsbLOtyemWnpltcVUjrXy5ckUmxovrJ598Yq+99po9/fTT1qJFizz7mDZtmou2P/DAA9a1a9ciH0M/EAEREIF9QSAr22zzjjTLzDKLqxJpEeWL/gxkXJ9++qm9+OKL7hnYqlWrPEP9+eef7c4777T77rvPDjvssH1xKtqnCIiACIiACJQ5Aoqsl7lLpgGXJIEF63faiz+stdSMLDv+4Jp2atc6RT48afE33HCD1atXz2677TaLiIjItY+MjAwXcVq7dq0988wzFh0dXeRj6AciIAIisC8ITFmYYON+2+Qclj3bVLNzjqhX5MOQFs8zsFatWjZ69Og8z8DMzEyXeUTG0fPPP69nYJEJ6wciIAIiIAL7KwGJ9f31yuq8/jEBoupvTF9vkxYkuH1FVShnDw1paXWqRBVp37Nnz3YvqC+99JI1bNgwz2/Xr19vV155pXuZ7dGjR5H2rY1FQAREYF8QSMvMtp8Wb7O3f97ghDpGVH30wGbWKi6mSIecO3eu3XrrrS6y3qhRozy/3bhxo1122WWuBKhnz55F2rc2FgEREAEREIH9mYDE+v58dXVu/4hARla23fvlCluycZfbDxnwF3SvZ30Oqlmk/V566aVWv359u/vuu0P+7rHHHrNFixa5F1mZCIiACPzbBHBUvjcz3r6Zt9Wy+B+fHdO6ml1+bF6nY0FjRojHxcW5DKJQ9vjjj9tff/1lL7/88r996jq+CIiACIiACJQqAhLrpepyaDClicCO1Ewb/v5iS03PCgyrfYNYu/WkpmEPc/r06a4O84477ggZNV++fLldfPHFdtVVV9mQIUPC3q82FAEREIF9QSA5NdP++0u8/bBoW2D30ZHl3XMQ2V6hfDkbM7iFNalZMazDz5gxw0aNGuWyi3r16pXnN6S+X3TRRS6yfsYZZ4S1T20kAiIgAiIgAgcKAYn1A+VK6zyLTODHRdvspR/X5fpdUV5UqcO8//77beHChS4FvlKlSrn2ReM5Pv/iiy/cvxs0aFDkMeoHIiACIrC3CCDIn5m8xn5ftWelitpVIu3yng3t9Wnrbe22VHeo+tUr2phTmltMZPkCD83KGA8++KD9+eef9sorr1hsbGyeZ+Crr75qH3/8sfs+VJnQ3jo37UcEREAEREAEyiIBifWyeNU05hIhMOaLFbYofmeeY3VpUsWu79fYCmuK7NVhnn/++TZ48OA8+9m5c6ddfvnl1qFDB7v55ptL5Jx0EBEQAREIRWDD9jR7atIaW7V1z5KTcVWi7KrjGlrLOjH29Z9b7N1f4t1PKQn6v2Ma2LFtqxcIc8uWLW6ptnPPPddOO+20PNuytBsR9YMOOshuueUWXRgREAEREAEREIEgAhLrmhIiEIJAws50G/7ekkC9ZrWYCrZ9V4bbMqpCebt7UHNrXEga6AsvvGAzZ850teiRkZF5jjJlyhR74okn7M0337Rq1arpOoiACIjAv0IAof74xNW2NiEnco4dVD/WLju2gdWunPPsIj3+1k+WuaUssSY1o+3eU5sXuJwlGUMsycYzMCoqb2POH3/80ejZwTOwevWChf+/AkYHFQEREAEREIF/mYDE+r98AXT40kng1xVJ9uTE1W5wdEAedmicffBrvNFriVWGzzgszgZ2ql06B69RiYAIiECYBP5al2yPTlhtaRk5vTnIGGpdt5Jdc1wjq16pQq69LFifbA9/syrQHZ7n4qDOtd0zUSYCIiACIiACIrD3CUis732m2uN+QIBOyOPnbnFnQiT9iTNb2fOT19qfa5PdZy3qxLiaTZkIiIAIlFUCM5cn2hvTN1ji7qwhzqN3uxp2zhF1jaZynj399NNuDXSclYs37gyI9ZiKUfbU449Y4xp7ms15K1u0bdvWWAlDJgIiIAIiIAIiUHwCEuvFZ6df7qcEMrOyXfRo/rocYd6hYayNPLGprdiSYnd9ttxY0g27fUAza1c/d9O4/RSJTksERGA/IoDonrhgq705fUPgrHBK9mhdzc49sp5FRuSOlb///vsWH59Tr84qGTOWbrNda+a54vULbn/W/QajqSbLs/3222/WsmVLV+YjEwEREAEREAERKD4BifXis9Mv91MCpINe+95i91KKDe/T2A5rXsWJ9PvHrww0nWteO8buPoWazf0UhE5LBERgvyOAM5Kl2aYs3Gapu1PfeYSdfWRdO6F9rUKfZ6y7/tLkVTbu0eFWreupVqvNkXbv4OYWVzXKZs2aZc8995xrGLd27VqJ9f1u9uiEREAEREAESpqAxHpJE9fxSj0BUt0f+nqlGyepoC+c19atLYx9PmezfThro/tvok+3DWhmreNiSv05eQPcsGGD8U8oq1+/vtWtW9cSExNt1apVlpGR01CP5nfNmyvlv8xc5ANooMuXL7ft27eHPOPOnTu7z5nP69evN/7YVaxY0ZjnRW1mxtJjRI2DjeUY27Rp4z7mvtq0aZOxXFnlypWtUaNG7njh2o4dO2zJkiUhN2/WrJkbc1pamhPBnHNERITVrFmzSMud7UrPsvdnxtukBQmB41SJjrCzjqhrPVuH3+DtmWeetc8nTbe4AaPcflrXjbFretSyq664zIYNG+bGuHTpUon1cC++thMBERABERCBfAhIrGtqiEAQARrL0WAOa98g1m49qWlgi/jENLvxwz0v1IO71LGh3eqUGYYfffSRvfbaa7nGy3rvqampbomls88+2y666CL3sl2uXDlLT093Yv2uu+6yjh07lpnz1EAPDAJPPfWUzZkzJ9fJslwYAn3y5Mnuc+qmk5KSnLjdunWrtW/f3qVqR0dHhw3pmmuuseTknLIYzxDniGgiyZMmTbKXX37ZifRt27Y5UX3KKafYhRdeaOXLF7wWube/v/76y8aOHevEvt9wSNxxxx3Wu3dvu+mmm2zNmjWGkwDHQExMjN12223mOSYKOqHNO9LtuclrbMnGXba7kscqVihv1/ZpZJ0aVw6bBY4PnhH1Dx1gaU2Pc7/Dl1l7w2Rb9+dU93xh7XSJ9bCRakMREAEREAERyJeAxLomhwj4CKSkZ9nlby8M1KWf2rWODemaW4y/8MM6+2nxNver+tWi7MEhLV3H+LJqDz74oE2dOtXGjx/vTuH22293wr1p06ZOhNx777120kknaS34snqBD7BxDx8+3Jo0aWI33nijO/M33njDzjnnHLd84g8//OAcTw888IAdeeSRxSbDH06E+MUXX2z9+vWzr7/+2qpWrWrdu3d3Qn3EiBGG0wDhGmrJsnAP/N133xnLn1EzjrPhvvvus/PPP99F7ZctW2b/93//Z/3793fHK8jWbUu156esteWb96yhzrOLEp9GhSxBGbzf9957zy21du/DT9orc812pGRa5q5E2/L90/bomFusY4cORkM6ifVwr7K2EwEREAEREIH8CUisa3aIgI8ATeUe+ConBb58uXI2vG8j69a0Si5GG5PS7JaPl7mljpDoVx7XyI5qUbVMcqTDM8J84MCBhsgJZUT0evXqZXfeeWeZPEcN+sAhMH36dHv00UftmWeesQYNGuQ7n71IdXHJEDlmjXCEdKhU91deecUmTpzoRG1RUuH94yE7gAg2DoDrr7/eZboEW58+fey4446zUaNy0tFD2eyVSfbqT+ttu6/jO93br+3byOpXCz9Nn31TCnD11Ve7UgKcer+vTrYnJq62LVNftfIRkXbTiJHWq20NifXiTiz9TgREQAREQASCCEisa0qIgI/Ap79vsnG/bXKfREWUs4eHtrLaVSJzMaJB02MTVtvcNTvc53Wr5kTXgzso7yuw9KLfnJRu05ZssxnLEl0KaodGVeyQhrFWK7aC1YiNtBjfskv5jYP0dyJgX331ld1///3WtWtXtymp70TFSMcdN26cEyWkx3fq1CnXrhAPrVq1chFFOkWvW7fO/YbPifzFxcXtKwTabykngNBcvHhxyFHS/4Ba6+RdqbZq1WrbkbTd1iSk2bz4dFu1cZt1alTZjmhR1TnLsAoVKtjBBx/sIuPeHyzS2vn/evXqBeYZpRw4nGrXru0cS3yP7dy506W/E/F+/c237Ne/VlmXYTfZVf1aWiPfkmPhIiVift5559mgQYPssssuC4jozZs3W0pKiquPv/f+ByyiYRfr2O8cu6RnQ2tYjON8//33Lqvlsccesy5dugSGR4kK9+5PP/1klLWQQYCgD7b0zGybtSLRXpu2wXal7am3P7x5Vbv82IYWVaHo2UAck2cFzgicITwL7/tolk1+YYRFVKpuERUrWb2qUbZ9W4Ljjai/8sorrVu3buHi3efbJSQkuKyEUMbzjLIf5hnlBszj4Hm2zweoA4iACIiACIiAj4DEuqaDCOwmQJfjpyausVkrc+rVWUv97kHNWZ0oj333155lj2g+d9MJTZxY3tdG9+av/txiPyzcZtSg+g3RXiW6glWLqWAt6kRb16ZV7OD6sbnWS/ZvT23tFVdc4epeX3zxxYC4QWyQ3osgQHxQ24sI99feIuhJy0VMULdL5I8aXrYh+sZL+kMPPVSk5lf7mp32X3IE5s6da08++WSuA/LHhjly5qU3WMUm3Wzm+Hds2R9TLTOqmmUkxpuVj7DykTFWPirGYitWsJqxFVwjNeYekWzmFinsiCgcRMxTmq4RJW/Xrp1bLoz67ZEjR7pos2eI3ueff96Jx6SdKVb5oD5W5ZAT7ZBGVe3G45sUWbT+73//c5F79uk1l+NYpKj//vvvzjmQEVnFqnYbZtENDraWdWJs1ICmxtJoRbFbb73VnT91+TgsPDvrrLOcQ42GdIj46667zjWGDDY6vn87f6sT1BjPsVM617YBHWpbTFTRxsLvuX6k3bMk25gxYwKH+3XpVnvko58D/4+jZceC713fC8aG447rVVps5syZ7nnnN5pp0lSTkqAjjjjCrrrqKsP54vUGwAFE9kLr1q1Ly2loHCIgAiIgAgcIAYn1A+RC6zQLJ0AkasS4JbYpKUcEn9+9nvU7uGbIH27bmeEazXlLH53Qvqadd1TOWsP7wpJTM+3vDTvtw1832tptqWEfggZSB9WvZB0aVbYWtaOtZmyk1Yit4KKWM2bMcC+gpLOS6h5sPBzeeecdF7075JBDXPMrDKHAb1avXm3PPvusE+f//e9/XRdoRDqNtqhrZZ+jR48Oe6zacP8iQJlIws4M25qcbss2pdjkbz+33yd9bHUHjrby0VUsefFUi6rT0iKrN7DM5K226dtHXXS2Tv+c+uub+jWw959/0M0vnEKI4E8++cROPvlkF00n5R3RSM34DTfc4DqPs3QYUV8cUH5jXfEXJy6yb7751pLmf2uVD+prVdofb2ccFmcDO9YO6ZDL72ogQBGffsHqbYswfuiDn+2nb8ZZ2uYVVrvvcKtQpY4d2rSKXXZsw7BFMpkqlKdwjPyax1F/T2ZM27ZtHR8vTZ5n03sz423akj1d8itGlrfTu8XZCYeEfp6FM/OIqpOxwJiOPvrowE/wBbB6BiVEWPVKFazlpgm2cvmSMtMN/sMPP7TPPvvM3n33XXcOjz/+uMueQKTjBKKx32mnnWY0GpSJgAiIgAiIQEkSkFgvSdo6VqkmQPOlOz5bZrzY0zDuuXPaWGzFiHzHzBJIX87dEnhBfeLM1oEl3vbmif65Zod9PHuTaw7lRcnYPwH/jo0qW5Na0fb7qiRbk1CwiEe4V42JsOoxFaxzkyr26h0XWY0aNVxdbUHGCzoN6IhQYqS7X3DBBU6cIyiCDRFP861DDz3URapkZZdAws50m7Y40f5Ys8P1aCiKZWRlW1JKpiWlZBiOsPjP7rRKLY90Ue1gw4kUP/EZ27JxndU75W73ddXUdbbsy7F2zdVX2YABA/L8hig9aeikWDPf6PpOSnjfvn3zbDv57wR7c/oG1zhy67Q3LGX1HGtw5hNWIaKc3XR8+FkxlISQMYJDKlRNPCU0LO+YmZFq8Z/dZTHND7dqXQa78ZzUoZaddXjdsBwDiEIyW4iqF9RNnqaQCEsa0SHWd6Rm2uPfrbaFG3YGGCCeh/dp5DKF/kkjTEoJNm7c6JZxDK7D35qcYbd9stQdH2sWm2L/d1Qta9Zsz0oaRZk74W7LUnQfzdpo6RnZ1r1VNeeYLKpxXjzPhg4dav/5z39C/hzHI438yNqQiYAIiIAIiEBJEpBYL0naOlapJsDLPOntGKmrd59S8NriNGwaMW6pEfXGzj2ynvX/B5ErPxxExaotKS7lnbp0v5Hu3qx2jPVtW8UqJCwJvIBvTExzdfQLNuyyGvWbWVpErO1MzbRsy7bM5ARLT9xgUTWbWPmKlS150Y+2bdaH1nXQ5XZ8v75urfi4qlGWsGm9bUtIcOm9vJCTKn/zzTe7lFZq2zEiiywnRSQqlP3yyy9GCi818Ah6v5FS7699p8540aJFLhJKvajs3yXAXN6YlG6L43fab6uS7O/1Oy0jdZelbVlh2Vl51xmPrFbfImL3RGuzUndYesIaq1C1nouSe5a88AcX0a5z4kirVr2m66sQVyXS2tWvZIc0qGxxlcvZ1VddZZnRNSy98wXOYZY45zPbtexn+/Sj9y02Nq8IoyaeucgSadSwz58/30WaY2P3lKOQMr9xR4a9ODPFktOyLCst2bb88JJZRqrVOfEWN7zWdSvZiP5NCu3zQEkI5R6k3rP0mz81nbT/nRXj7IVpCc4hkL5trW2eMNaa9jzL0uod6o5DTwtqxakZD1Va47FasGCBi+DyD+fmGSnxLNdGp3s6zHPvvPDCC652ncjw4o277MmJa3I1kqPj+6U9G7hz9Awm3M/Bxj79tfFkNKxcudKxDe5XEfxbrtc7Mza4tHsMpwClQR2KUBpE5gTr2Yeyhg0bunR6zxgT1/+Lxdm2OGlPFkWtypF2RPOq1rlxZfc8qxUbWSBrHCIff/yxWzGAzIxQzyCcj4j4nj17ulUx/EYp0EEHHRSYczCj3wclCjzTqHkPtuBnICn4PE+ZXx06dPh3HwA6ugiIgAiIQKkjILFe6i6JBvRvECBifcU7i2zn7kZMiG7Ed0HGb575fk1gTXYiWDSkq1SMelD/cRJTMuydn+NdNNNzBHjf164caWcdUdcOaRBr6buSXHqm31gLmgZYI0fdaQd1OtRWb021L76fbr9+9balJ260mj0vtYpxrWzL5OcsPTHe4k642SIq13LpuTUqRdqO+d/Ysp+/sMaNG7sXUKJOvNyTAkoX6F9//dVuueUWV+tOJCqUDRkyxL3gIyr8htBA6HiRfF7OqWsmnfewww5zAkhW8gTo1bBic4r9uGibK7VISM5w90FOpbO5evKEX/5r2em7cg0uPWGtVTt0mFVu2yuw3dbpb1j61jVW/bDTLbZ1D/d5ZkqibZ7wuLVp284uuuoGa1A9xipHR1hsxfKBJnIIprfeesseeXSsfbKkgs1dGm/x4++1ah1OtFFXnZtnRQb2y/rmX3zxhSu1IIMDYUv3dH/X9A8++MDefu8jy6xczzmp0ressqiMROt73g02Kynn/sb5deLuqHdB9Jn71MTjvDr++ONzbXrGGWdYSlYFy6jWxLLTUy01frG1btbQbr/nYXt4YrwrBcCoW7/muIbWpUnuFSb8O6O05Msvv3Q86tTZs2wkDgHq87k3ubcQ3Ijb008/3boef5a9MX1DLqHO2umX9Gjg0tL9hpMNbn7jPkess0QchoiFHf+P6KSspTDDWXjTOBpT5swcVtG4vl/jwn4W+J6a8eDSAvoV8DlL75E9gdEcjuuNwK10cH+r0iFvpgZ9RDjvutWi7JhW1eyI5tVC9ibgGcT1JMPo7rvvdn04/IaQJrsBRyXOAr+DhkZ1OExoAEgpAsazjblMUzoyPoIb2VEHTwkF1xajjwL//fnnn4eV5RQ2TG0oAiIgAiKw3xCQWN9vLqVO5J8QWLppl9352XK3C6JeRMCOblWt0F3+tGS7vTAlJ0pFNOnaPnmXeit0J7s3oGHc9KXb7dPfN+dJOUakE5E7uVNtqxIdOjWfF+zXX3/drZdO8yvqennp57PDDj/cJk6cZL3PucHSKze2hZPetuQKNaxqp5PzDC9x7njL2LbORVIrx0RZn+5d7dLzz7Ls7Cx7+OGHbdq0afbII4+4iJLfePGkyRaiho7R/lpbXmovv/xy17Wa1HnEPFFKXpIxhAK/le17Amgp0ts3bE+z+WuT7dcVie6/PXEePIKqMRXcigeVfSUhS+bOsNU/vmPdz7/bKlapZasXz7Plk9+y9p262B+//WotjjjJ2h7Rz1rFVbLEFXPs1acfcnMiVFdw6swRaYMHD3ZriC/dnGqjH37eti762er0H2ktGtaykf2bBuY90ctvvvnGNZ0jsk5neYQlzc+aNt2Tdk20d8rCBHv6zY8tZcMiy85IsQ5tmtnFpw+w1m3a2H3jV+ZKFycSTEQ2P5s0aZKLYnNMOoZ7Ror/E5//YVOnTLT0rautQmSkHdOtvV18xsmu5hm+z01e60oBsAbVK9rNJzSxOkGrTHj7wwlBl3scZMFGnT73F+noiL6u3Q619LqdjWZynpHa37VJFbvomPq5rll+58V9iyOO9HYyYjBq4BHD3MPc756IL2x2fjt/i70zI95lRvAchSnd/YtrRM/pR0DZAUyIctNno1Wr1jbvrwWWEtfFqnYc4MoZmMBkNYQyOt93aVzFDmte1a0AQFYHjpO//vrLpbYjuP3NAr19cM1pRsfc8jtomIM8rxgPDkdKFXg24thkPjJu7xns7ct7BtLAjmchRu8PnKvMW8biifji8tLvREAEREAE9j8CEuv73zXVGRWDwLfzttrbMza4X/Lid9/gFmEtt5SSnmXXvkdEPqeet0fr6nbZsaHXd85vWLxfTvxrq43/c4slJKeb/32T1Nk+B9U0GtixhFxBiy2ReknqLFFqlkvCeNHmJZwUWpa1Inrdudthtn1nhq3YkmI/LNpmf65JNqKroYzjI9YaVa9obaql2msP3uQiTESbgqNQCPgJEya4JlRHHXVUru+//vprFwllDWyiUESYaHBH1272hXiXWC/GxC3iT4iYU+5BTXNiSmaBdeg0JezRuporCWGFgejdywESjWQu0YGcSC+OFgQ386Fjx44uAnrqqae6f7ARI0a4FF9qq4PnzJIlS5xgoUkcDb3Y15q16+zqq6+xjDrtrfphZ1i58uWsV5sadnGP+m5/1I0z14iiE03Pr6abbIEHv14ZqKNm+bRRJzV18xmDwUPfrAowaFY72kYPbGb0diiK4bB7+cd1gX4SRM2pEXcC0szdW9TME/n2bjME++0D9oylKMfztuVavvbTBvttZWLAEcB3ww6NswEda4XdP4P7kIwBBLq3BByikUZ+dLdnLflwxXpaZpbd9+VKw/mJ1ahUwe47tUWAeVHPE8ceWQReo0oi1ZTmNGne0i647BorX6+DE+sndqhp3ZpWtZnLE13ZUKJvTXn/MbkirJhB7w6uz6KPxtjOiKrW+bTr8gxt16rfbdHEtyy20ynWulsva1O3kp3WrY7FRkW45xcrZnAf8AxjfsMR5wZRcrIXgsU6z0aedYh6liLEKF844YQTbOLEie43EutFnSHaXgREQAT2fwL5inU6oPqN+lU8z6QYLly40KV/kRJWWC3b/o9QZ1jWCfAC/cIPawPdkxHFjw1rFXYzpm/mbXX1mhgN6cae3qrAxnQeL467cmuKsbb7byuTAi/yfE9a+kH1Y+3ULrWtee3cna3z4006OWKYzuxVquROs+WeRcgj1ons+A3R9uvyRJuzOsnWb0tzNcuhxHvSvG+MqHvPvkMKIQAAIABJREFUC+60/kd3ssY1oy2uSpRZVroT4qSKnnvuuXmaNPEiS8SOyD8iy1v/2hsDKa2IderbSeMPNtLxvSg93/PC7q2zTUowEbf9wUj3JVIXbNS40o2fZzCd+Knxx/mC8IUpUb6CmCGuEcUw+2HpTvszoZJFxOZkNHjG6gDM+wbVolzTQrI4gtOnvW1nz57tBDYC75hjjslzbOp7PbFO/TVN3x544IE8fyuoMcexQ7Sd6KnXtAzHDvXDXc+41VZnxQX2f3XvBpYV/5f7jtphmoLlZ5SoPDVpjbuvsPyyZWgI99mcTYF7jyZwdIgPtxHbluR0u/fLFYEVJLj/bzupqTWtFZ1naDhJcMp5bjHSsy/p2SDsY3k7pNHf3xt22Qe/xtvKLSmB4+BQGdKtjvVuWyOsJnb8kPnDtfnjjz+cUAxuHEdTyaKIdfaJAxDnhcedciKcjUU1el8wz0hPD15Hftwva+ylh2616EYdreHhg9wzNyYqJ+OIDAY603Ptl2/aZfGJaUYjumBLWf+XbZ3yotXscbHbj99S1/9tCb+8azFNurrso3IROQ6e+tUq2sgTm9j7b7xoc+bMcSsPBBscg8U670vcL2QxsKpG8DOQ1HmJ9aLOEG0vAiIgAgcGgXzFOo1lPMO7ztqkpJ+RYsuPevXq5ZY5adGihZ155pkHBi2d5X5JgNTJUf9bZmt3d1M/pXMdG3bonlrRwk6auvJbPlnmouLYwI617MzD86577N8PL5T/m73JJi9McB2z/dYqLsZ1jW4ZFxN2dAwRS6QRIY7wCbaCxLq3LQKHsSDWpy/dZtOXJAZq+Nlm3fvXWWTtZlan73Wuzpe0aBqFVdk0yyZ99LKLcLLmOtFRrHLlyi7yRJontfW8dB9++OF5xuaJdRdVXbMm8D31qnSeR5AjGMgcQFhQu1urVi3XbIs0ehwQZA+UdWP9bq+Jn3cupDvjrECg4oDB2UEaNOdPhBEBToTb31SNLuk4MEgdxig3+Pvvvy2ubj1bt36DlatS12ode7lFxFR1TdWObFnVjm5V3aW6V42OKFQ8kgHB3wdqq4NFB8fzi3WOjVBh3P4xettxfsxZ1rP2jHRgrue5V9xsD3272nbtzlqptHONrfvuWYuuGOmaF3pRen5LmrJ/ubYv5262D3/dFHA69Tmohv3nqHp5zo17//EJq11/CAynxZW9G9qRLQpfF5ysmnvHr3D1/hh10jcc39g5O0JZclqmW+KMZewwHAL0xuBeD9c45ks/rnOrP3hp9fyWlO4RJzRxDfuKYkSIyYTAocLf9GArjlhPy8y22z9ZZuu256xOQRbBw0NbFmVYRq04ZRPz5s2zt99+O5cTYduuDLv+3fm29qtHncgecua5dn73nKwLv+EMhTlL2SHeyW7wVsygxCdh2uuWtnWVxfUfaeUr7mlKmLZ5uW3+/hkrVyHaKtZtbeXK7yk7qnnUedYservNeneMy14i+yDYQol17j+eyzingp2l/F5ivUjTQxuLgAiIwAFFoNA0eDzBpG0R2SFdC083DVl4GVyxYoU988wz7jMaR8lEoCwS2LIj3W74cIlLY+Vl/eFhLa1e1RzBGY4RhSaSNHVxzrrGRNd4OSXSFWyIg8Xxu9x66Ys37lleichfoxrR7uX92DZFv5dIoySqjvANtS5zOGI91FhZNo4I1cJ5c2zprElWoVUvtza231LWzLWdy2YEPuK861WLsrgaVZwQIPqEKCMFNJR5Yj04DZ7fXHvttS7iTtM6lqdiH2xHujVOAMQg9Z533XVXnhTrcK5dad6GjARe8BHmpJsT0cbhgeOD1FsaXPEspn4aJkTgeaCTOky9M/8g2Em/xcmRGFnXxn462zZMeMItKXb91Ze75lsIvXCNa4IwZlyhxB378cT6scce645Ph/Hghmxsx5iI+gcbIpyGYq1bt3arIbw/c6MT3enb1tnOv761DvUr5hLdOIXIGvEEP13REcUIW6xJzWi7fWBTq7Q78hp8PFK2SZf3nAJExW89qWmh9d6fzdls437bGIjKH9euhl1wdH3nyMrPSF2/d/xKt9KDZ3Rr71nIPZ+akeXSu6lN9zed5FiUK1x4dH2jr0VRDScQgjhUhJh9FUes87sF65Ptwa9XBUoD/q9HA+vVNvznGo44mliSan7iibkbyH395xZ7Z9oq2zRhrFVt1snG3HSFHdxgj9guiAHcZ61MspUbE237759aVK2mVqlF7kwjVjNInJuz8oVnCTszbNmmXVazxyWW+OdXlr3iJxv7xFPWukXepelCiXXuT5xorFYQyiTWizpztb0IiIAIHDgEChXrRFBI22JtWZYk4Y864pwXSIw/qLxI1q+f17N94GDUmZZlAqTBfjRrkzuFBtWjXEf3otrsVUk2dkJOCjOCn7r14AZ1vHBTt0rKuSck2J4I26BOte349jXzbR5X0HgQdWS9sEwQ6eihop3FEeveMUnbZQk4IlpzVyfbD4sSbO221Fxp+/7xUdtcNbqCizC2iVxvd4++xTVxQmCGsvzEOpk7RJpfe+01F1njHBFyXsdoUnh5+aXpFiKehnqlweg58MPCBJu8cJulZ4a/NjnzpnXdGDv78LpOQCOiEOOcL30IOFe6f1ML60WVYUSNLE2ucKDStfvTTz91PGhARuMwegwQ0Xv1pw0uRXnbrI8sY908G//ph4VG0YN5sh/S9RF5/iZr/u38kfV/ej1yVlxY65q05dxbZhcdU7Dwe+CrlS6S6tl1/RrboU3z775OBNZrjMZv0NqHt6hq1xy3Z6mw4PNYsWWXa1DnCXxKBu4PszYbZx0Rec4No2Hk7QObWcPqFUPiItX9lanrbXVCimXsblLHhtSDI9IRql4/gaLw5u85jc5wqJ199tkhf1pcsc44cYCwugDG8wAnqL9JYUFjxfHoORH8HdiJ2uOI+XtNghPrDdt1s5fuGe6WxduXRnT+sQmrbOnaLbZpwmMWXae5XXDFdTakW96siGCxzj2Lg41/6M0QyiTW9+XV075FQAREoGwTKFSsI87paEunXtJPSUnjpdmLpBPZ4oWyQYPwmmqRrhtqjdeyjXH/Hz11wnQWJ20SI4rFywcvUqTiIhioiyUTg3RUXkpIefYvo1QaKfGi/uysTNu6K+fFuXPd8jaobfiRRu+cMrLMnpuVYdt2B8za1S5npx+ckz6JXvt7S7ZNWpZl21L3NHIjmt6kajnr3ay8NalWztWPki5JzS4pzhhRQxp0YUSSqWukrpnUYsQYtbukgtO8i5fu/NbpxelGhgzONbJk/onBLD7ZbOGWLFu5Pdu27My2HWmuGXNuy8q0pN8+NNu0wIbfcLM1istdJ+1tzBrHRFi9pnh8znOCKDICv3///m5ThCJZA17jMj6jTp95SaS3tDgM1yRm27vzMi01o3iUD21Q3vq3LG+vv/aqWzqP5ytGFhP3HeUOniFocGYwR5grOFVJIaeem7p20s8R+icNOtWe/CXDUjLMdi77xRJ+fst1uS6KrV+/3nXNZr3pQYMG5ftTnLe9e/d2/+wNi0/OtnfmZtruKhOrXamcndcxwmiX4De070+rsmzKyhwHCfdXt3rl7aTW4d3PH8zPtIVb9sziU9uVtw5xeX+7PTXb3piTZfwbqxRpdl6HCKtbOXzBuGBztn2+aM8cqRxVzv7Tsbw7N8+4p/7cmOXOyd8vjab8rWqWt+Oal7ca0eaeBTT4o/Eef9B55vJMoGs9Rt8AlmrjnmJbSlXIuuA3lLXhfM/v3qHk4pNPPnFZEEW1X9dl2ddL9lyLga3LW5d6hV+L+Ph41+xuwIABgXvfO/a6pGx7fU6mZaSnOrF+eLdO9p9h+c/Foo65oO059oufz7T4Ge9Z3QGjLDK2hp3YKuec/NkUPI94LtGng/ckViqgJwD3KJ3iQxlOkSlTpuRZum5vjl/7EgEREAERKB0E0EmUeIZrBYp1/mhSN0ZUDDHOCz8RFX9kncgNL2fhRrWoQ6UeTVZ2CCAYSEcm7ZWXPAQ60VzWAObFkJph0mPp2EvdMcsbISB4SQkV5S1NZ75uW6rd/nlORJyX+/OOiLNebQqvVw11Dr+t2mnPTslprBRR3uyhU5u6TtOvTVtvK7ZmGILeM9Zip/FSl0YxVrFCzgs6EUuEGY4xBCo14HCmJhnzmrTx0sd3iHpepFlCjRdxxHhwt+3Jkye7yDPf03uCLsTcq6SVt2pV9AwC/3kjVdIzzXamZ9vKrWk25e8Em78+ORD9y9y5zTZNeNRiWxxhTQ8/2QZ3rW1Htajmork4eLy0eJY5onEaY2NMrFlNkzwcE4hPxAVGOiwp8X6xyhJeiH3OPXhd939rnr0zY6N9vygnElwcq1sl0k5ukmgP3j3K3VteE8/LLrvM9QjheewZTa4QNjhrcKjBAYEOS57XzBXKl5p1P9XembnF/WzX6j9s648v2bfffluk4RG1pys4qe3Bz3ucBlwvDIHnNf7znHZFOlDQxjiHZqxItpenrg9806FBtA3v0zCwTjtf0N39ie/XW2pGjoimi/31fetbpd1d7Asbw+ptaXb/V2uMDBgsrkoFu2NA4zzp829Mj7cfl+Q0rsNO61LbBhxSPeymbt7vvp6/3cbN3tPcrnWdijbihEbu/vh7fbK9NWOjxSftWe+e39WIrWCX9WxgrWpHBQQizwCuCX+XccTxN5Y/7J4DnVRyHDbcVzgEyZTjWUO2CttTQhDcUZ8MHcoscBDihKXOGucg24ZrKRnZNuLjFYFu/G3iou2W/vlnK3j7JTJNpJnng38pPr6/8/3fbO6U/1l2VpalbvjbmtSPsyZNGtvRRx+db1lGuOMNZ7shp59pWbXbWo0jz3Ob8+y++Og461Avyj2z6LHBfYdji74K/P2jkSL3IMsSBjuvccDhVGN7+nVwnRD0OFVlIiACIiAC+ycB/hYURR8VKNaJqvMHmyZRXtMoBBkvzNSMkqKKACCq5W/us3+iPXDPipd/z1HjT0mECLWF1JdSx3r66acHIPEZ0TdeEEuz/bhom2vYhPGSfMfJzdxLfnGMl/zbPlnmug9jpKfiDCCF0jPSmzs0jHXLK7Her9+IHJOZECqKRTYKL3u8kHu1wrzkwZ3GY0RSiXgGG3XeiHW/cQ25Lv9UrIdilJCc4brK/7I80eYtWGIJ8yZY1S6nWERMjpg5pGGsDehQ2+Iqptrzz+at32RZNyJqOC3I6IGJ90DDUYRgpybbM55BPKcQq8Ev9sW5hv/0N9QkX//BkkBdMcs9IbAKs6wss1krE11pQXnLssqLPrFdm5Y7YeWtRc9zGJFMZpNnPH9hRLM3/sEoK8AQDkRXex3X1zY3PN4WxeekJKeu+cM2//CS4cgpiiGiiOwPHTo0z8+IHJJ+H2xkfiBA9oY9O3mNzViaGMjgYB1xr/M5TrFHJ6y2v3anv3MvX9e3kbGMWlHsu79Y2SE+kKJ+VMtqRk25l2ZN3fjzU9YGvm9XL9ZuOqFxsdLQWebspR/W2y/LtgfOibpuUtq/nb81V5kJfTB6tanuur0H9xhAjNOVn8yaYCMFm7/Z/muDgwsnGGLS6z8T/DvuJ8pq/EaUmDlYFKPs4tWp69xylNz/I/o3dc+//IyVDRC9OO/8Tjm2p3xg9DvTXc047k3uLW/FAp6J9EjYl4aDg3ugbqd+Nm1z1YBTkjFc2SPOpn3zkbvngo3n7aWXXuqc28FGpgqNM/3Gc++qq67al6eifYuACIiACJQhAvmKdUQYERvqD1laxzPSdF999VX3v4gE/njnV7tYhjgcEENlLXCW+2Ed4dMPiwu70zhrGfPSTWQv2EjJ5mWRlxH/SzzdhWl4VZrXzib+9ua09TZxQYI7LaLdz57Tttj1jwitN3/OWZ4plFGvyYs/DaFC1VjShItMlVApxkSfibbw4u29lJI6ThkKottLlS4tExnHBV2vX5+2ztZty3FeeIbYaFevkp1zRN2Qa9mzNjwClKhTu3btAr/DMcG53nLLLYHPeBbhkKBm28tA+DcZcO3pS4AVtIxX8BiZO3d/sdyWbNxlGds32KaJT9rZQwc5weJF48hgQkCR3eQZ5SfvvPOOqzkmrZ1a3/bt27uviYoSCa3RqI1ldzzLrauOVVw2wXYs/dllvpQlw/F19xcrAo6QOlUi7e5Bzd0a3jCf5FsWDWfYyZ1qF9jsLdS5cx2em7LGfl6aI1QRhc4p0K6GrdiSYg+MX+k6jGMsW3jnoGYhG0mGy5Ua7Ce+W21zd3ej947pLylhCUfGEFclMmSPAbJwyGoIXnaNfZEaz3wh+u4ZDh6ez8yn/JoEhjv+wrbjOXDXZ8tt9e6VNlhx4IEhLSyK1KMimHu2svTdgpxnK6sYjBnc3C2lVtJGs8MfF213GVNZu/sO0Nzv5hOahHyelfT4dDwREAEREIH9i0ChNev71+keuGfDy87Y71a7JX+wUzrXtqHd4gpN3SQ1DzFOqjXim3Q9IgFEyxACRA1oUkRmBf9mG+raiXYShUNwlVajwdOYL1fY0o273BCPbVvdLukRXu+F/M5pwfqddt/4Fbm+JlJGszl400wqlJFqijMExxipqpQVIMZJ70Skk9qKcCO9mAg73Im2w7lly5YuXbo0Gi/rkxYkGBkM3rJJ3jgR7f0OqmE92lR3zbWIvBFR8+qvg8/p9ddfd53NER8Ic8ozKA1gPtJEjbmJsMWJiPOCSDvbEA0jXZyoHSU4CBTWgw9eSqwgfmQ8TJo0yVhejbpfrhFZAF5WEcuNvfzKK7ZwxXpLz8h0yz61P2aA3XPFaVY5Jrwu3d//nWCvT1tvifO/sx3zJ9hzL79ubZvsaZpH3THRc0Q550ZpA5kWjI3sA2/lDmrXPcO5M3P+UqvV60orX6mmZacmWfYvL9gxRx6Wq0dAaZw7ocY0dfE2e/Wn9YGoJpFzotHPTV4bSF8n4jqyfxOrWED6O/cO/Veo58ZIA+f+6tGjh/29Zqvd/vgblrhslku3jrAMO/rQzhbVfqD9uTWnUJ65iuOtR+uCO5wzLygfWL58uZubPB+Zm23atHFRWNLNidjSbZymk5VaHmWV2/aychGRhjOiz0E1rd/BNZyDNSSPqVOdg4Y0dc7Ji9LiXKXUhWcIc51sFc/JxzKslI5wn3n9IPbl9fc38CTj4ZrjGtqhzYpWakQH/NGfLreNSTmOP56nV/RquC+HXeC+aaD33sx4lwHhGU6Vq49r+I+cN//aCenAIiACIiACpZaAxHqpvTR7d2C8DI74aInt2r2cUa3KkfbQkJaFpm96Yp2XP6J3iALECkKdl0HSqWmGRtokDYsQQCy5xEsioqG0ikjo0sn5yncXBtYrvmtQc2ON839iRF3u+WJlYFm25rWj3Us9aw3zopqfeWKdTBZerBHjOD14sSeizGeIUW+pJQQpYpEXfqLPRMpKqxEl3JGSaT8t2Waf/LYpMAe98dIpGsF++qF1bOYvM1yTpVBrsiNGEMcIK86dGm1q35lrNJ2jDIPvmJ+kjlO6Q+d0oovMQ9JLyQxC4FLbTRpwuIbg+uijj5xzgPnt9d5gn0S7abYYU6ux7Wx5klubPumPL63qzuX2+NixYUf86bB///iV9vfbN1ps66PtvPMvcuUSntFDhEwmjo3zzKtzpQSC6Dr/hoO/LhYheNHFl1i5StUtsnpDS09YbfWrxziBF26fkXAZlcR2OB1xaODY8Iwl2WDuGZ3VydzIz7weHDh4yEwhIs2cwbnIffUD82XMGKve83KLqtnEMpI32+aJTzoRXbXzKW63iOj/HFW30Hua+7JPnz5OMDM3+YPL3ES0U65AR3b6wuzKLG+3PfuxrZ32gdU+7mrr2f0wt/56YcuxTZ061fUo4J6hZwPHIM39pZdeco5SeheQqYKDh/NmFReaUFI+QvbKvk4dh9XW5HS77oMlgSj0oc2q2HV9w2+swz6IqL85bYMrFyAr6fEzWgdS4Eti3oU6BqUX9FH4eWnOkp0Y8+6G4/P2Ofi3xqjjioAIiIAIlH0CEutl/xqGdQYsocOSN+m+pX/OPDzOBnasXeDvKYc477zzXDT3rLPOCmxLxI6XP69ONngnpMVTQ81Lamk16ilZHx1jGaSnz26zV4a6NTnDPv9jk9WKjTTWXiYdujDDKQLj2267zb3cYzSXI/qFgAhVToBQpYM6ThOa0pUFIyV+/J+bbfbKJEvanZbtjZu04oobfzPbtsZuvvpiq1kjb9SSCCVCAwcRNaCUBzAPqf30Vqjwc4Anc5h5mppV3lZtSrbbh19oF154kQ06eWBYyEgnp/a7e/fuIRs/IZr5vkmXPra+9jFun6mrfrOs+Z8650q4HT+5N+9/b5rNnPKVVe0wwFo1re/W+/avD45zhsaCrNmM6KN0ggg7zeKo5ffq270T25SUbte+OMWSlkwzS9tpfQ9ra8MG9beGDf+9qGRY0AvYaP32NGN5NkSg33CGDelaxwZ1LviZhphlGTzmhNe80L8f6rspqxh40ws2Z32mZWdlWvxXD1hUrSZW48hzrWVcrN12UtMCI/fsj6g5XcHJfuEeDjYcBcxh5ig2ecYfdu+oG+3S4SPs9EHHuxT8woxeAaSzM2bPSYNDimwcHH04WYMNgY9Qp4HbP10ZorDxed9/+nvOmvQYYvvewS3CThnHETNi3NJA74/uLavZlb1Lx/yltOyJiXt6JZBx0e+gmnbukXWtfAHO2XC5aTsREAEREAERkFg/QObAlIWkj67L1bQonAgF6b6IdaK3vFR6XYOJrLPcj/ei6cdIhJ3IKI2CQr2klhbkd32eUyOMHda8qg3vU3in4n01dqKl1PwjvignwIgYU8NOBJh/Bxtp2bxwU3tMpK6sGNkHG5PS7f2Z8fbbyqRccxLBRe8AhHv3VtWsR+tqebpxe+eJSCWiTUoxwieUsYzSU089bQf3HmaZTY62dTM+se3LZlnv80fZqNMPDQsZEXzEOJFQIpXBhlMFwfTH3yusWvcLLSK2um2d8rwdeUhzF4kvyrWZtmS7a2CGkcY9emAza1ar+NeWVN3xc3O6wBOlHX1yM+dEKuv255pke+TbVcZc8qxd/Up20/FNCs0WwoHCNfVWIwhm4a2L3e2oXhbfdJAlLJ5pCb+8a7WOvcyiG7S3UQOa2UH184/ce/sjC4QMkFC9PtiGsg7uXRxyLHNHhJ20fBwJwU6X/K4XpR30uGBuess2kubOigFkk9B4LtjYdvbs2e75HNwwdF/NCwQ3zTc378hxsLSoHWN3ndI8rJ4CwU1ArzmukRGdLy2G04heClt2n1v5cuXs+PY1XU8OxLtMBERABERABP4JAYn1f0KvDP327Z835Kqv84ZOmi2RqILeKaiVJY2SNFuihIjxiRMnulRiUoJZZodlfYhs0jWeZduI6NDRtrSus05ZwDX/XRS4gqScDuhY61+9orw88/JO2jsRNyJgLINF1BjuH374ofucUgPS5kl9JtsBZ0pZNHoGzFm9w76dt9WVDfizPrzziapQzqgF7dy4srWoE+PKCWguhRExR0SzRBXODsoGUlPT7JAOHazHyefYih0VXY+G5TO/sqS54y0itoZlpadYzSPPtayMNKu5cbqlpyS7OUrJBiIJ86/jzv9T504tMNFommmS9s4SeXSmZ1vS7afMWWoPPjLW0jcvd/XqHdo2t/vuvcelVhfF0jKy7YYPFweiiAM71rIzD89Zuq+oRtTv7s+XG+n1WNcmVeyaPo2K3UCxqMff19u/MW29Tfo7wTl7qOkeeWIT1yG8MCM1nfp+rjkZCqTAc2257xDXGKUTlApUiKlm27dttWrdhliVVkfZ6YfGhf2c4N6kXIFVG8j+wKmDswdnHPcxn5OuzhrblFNQYsS9Hq5Q986T1QEWLVoU6B3Cc4HzY/w8kynfIIOAecyzm1UA7rrrLreiS0kZ1+jdX+Ltm3k5jqMKEeVsZP+mhTo9MrJyGvDxnMCo47/v1Bb5OvBK6nyCj7N6a4o9/t2aQE19VEQ5O797fdcHpahG6QrXkGuK4SBnbpLZQ8YH67H7Dacl5Q08v5hHMhEQAREQgf2LgMT6/nU98z0bmp7R/CzYmtaKNmq1Q3Un97YlekPNLkKSF1ui7DRj6ty5s9uEFEzWX2aZP+pgvSW2ihJRLOnL8OuKRHty4hp3WKK5I/o3sfYN8l9SqCTGB9s333zTdXam0Rp84ex1REfM09WZ9HfEBTXaxx13XGBZxZIY4744Bk3o5q9Ltnd+jg+87AYfB2dSdFR5q1Ixwi3H1ffgmlYhbbsT6zQ7HHbmOTZ79S775rfltuDjB6x654FWqe1xlrF9vSX88l/XsCu6YQfbsWCi23VW2i5r12uYjb70VPfi71/PHtHvN9KKKfvgWpx88slO3BOxHzdu3O4l45rZfS9/bFM+fdtiWhxh5dJ2WPaGP63/CSe4VRKKspYmx2XFhi/+yBE1/2SFArJGKH3x+lRc0rOBHdum6OJhX1zzvbFPyijIQsAZceHR9a1T48phpY4j1hFARLSpV8cRQy8AItMIX0osiL7TI4Fslw8++tjWbthsQy+/xS45+cgC69T954VYp5kh+2AO4Mgk2k65C+VBNJ9DNCPgqTfHKcpqB2QlFcXJw4oc9GagyzuCnP4WiDuv0SBOVbJwcDCRhcISb506ddobl6BI+0DQ3vrJssBv+hxUw123goxo9c0fLTG65mN0xae0qLQZo5u3doc99PWqwNBwIA3v28g6NtrT8LGwcfNsJxuHjAeyI3DM4njhbynXk+/5O+EZ/82qPTR4pXcB11gmAiIgAiKwfxGQWN+/rmfIsyGCeeW7iwJLHvVsU91+WrzdpZCSpndlr0Z2VMuidect69hIwf5yd3ow3dppWJRfp/ayfq5lZfxE0ZbE73LrtC/ZlGJrtqbYjtQ9jcOCzyMuKsUWf/aoNWp/pGW0Ot41DMQ2T37OykfTQovMAAAgAElEQVREWo2jznP/XSEqyg4ZeJU1q1fdyu3cZB+Mvdkiq8RZo1NGu87Uha3FzfJwRLrIIKlZs6Y7Bs3ezjzzTCfWK1WuYtdfd71FtR9gsS272zGtq1mL9IU2duxjLrW5KI3s2Pfi+J320DerXHdwjAaF3LNFtc/mbLaPZuXUCcdElbcnzmgdVv+Eoh6nrG1P6Q4inbptzxDn8+fPd9FJrjdZLaTJ43zECYmzBiFEtDpc5wuZSDh36CnhGUIZRxsN4XD+HHXUUS5jifGwYgFlHYj5spotU9hceGHKOtdoEqOXxwOntbCa+ZRlIIBxxkxfktPAjWXfHh7aMmxnSWFj2Rff/7Rku705fX3gWcTfFEozWobZuJSsBxoDknFBtLwwI/qO0wmBz4oAMhEQAREQgf2PgMT6/ndN85zR4vhdbg1njAj6k2e1tie+W2OL4nMi7az/zWf5LQ+0vyHCSUEEhGguRuSDyLqs9BAg2s5yTfPWJrvO30s37cpV285IszPSbPP3z1i5iApWu8+1gcHHfzHGouu3s1odT7CNEx63oUNPszOGDXOClWWR+/XtY1E1G1ud/iOtdd1KdufJzfI9cVLehw0b5qJbRF379u3rtqXmF9GHWE9I2mWjRt5oDc96yqx8hI05pbk1q1XRpcjT3d8v1sIhTH3vmC9WBJa669Aw1m48volLHS6K0ZSLtcmx3u2q28XH/LNlCYty7NK8LSU948ePN9ao94yIN/05HnroISd8ENR85hkZLaSTU2cebsYQ+2Gf1Ihj/LElyk42DPumkSTRdG8JQbZlxY327du7uVZaS4j+ybUlG4JIueeEO6plNbsqn2ZxaxNSXSTe60swpFsdO7VLnX9y+H3+W8b6v9832/9mbwoci9Kdewc3N5aqLMxwBhE9J7siHHvggQdcKQfPIa+fTDi/0zYiIAIiIAJlh4DEetm5VsUe6bhZG+3TOTmpvY1qVLS7T2luPy9NtNd+WufEC1Za0wuLfdIF/BAheN37iwPdyK/v19i6NS09DYv2xTmX5X1S70oH8D/X7rAF65Nt5ZYU18yJubtjwSRLnPulVTnkRIuqXt92rZlrERvn2fBb77Fu7VvYXXeMdjXmpKPTV4Hu2Yi1CpVrWUTlWpaVssNiI9KtT6+ebhvqzz2jDp4oK53W+S0pp0RBibC+++67rn6d6OwLE/62Ca/eYzFNulnTjt3tyt6NjCZfrMlOjWnz5s2LjP/DWRvt8933bPVKFVyjOSKL4RqrP9z75Qq3OQ46upfjmJDlOFoQ0jRzpA6Y6CRlPHRQp1kbXdzpGO/1Q0A8vfDCC25texw04TZlo5yF6Pz/s3cd0FVUW3SnJ6SThJKEJCT03pHepIOiKNWOBQsqCkoXqQoKiAV7F+QrCkjvIL1J74RUQjrpPfy178s8Qkh5CemcsxYLSKbcu2fevDn37LO3JtDJaj0rp6Qtk23Be4mLAkzgSWNmuwUr+6Tp56biXhmuHZPZr/dcV8wuBhPYmQ95waPqnSKK/MxTPZ7sEG07fgZohVneg0y2Xw6EYufFaPDfDLZYvdbTvUD2Fp9BZFnwfiCjg/3ovEfo+pHzOUInDLZv8D7lvVzSwQVLPgu5wMR2Cy4uUQuBrgNa2wbvb7bFsZWEQT0R/l5jJJX0GOX4goAgIAhURgQkWa+MVzXHnCatuqqv0rXx1IlMsXo34Y+remo8lZQn9feE6X1gN3MqKB4LNul6C9kTvOyJ+uWaWnkf3KIGT5FU+eTUTAREJYMOB5dCYhF9djvCTm5FWkoSGjbQqW+zD5iVJvYds9d/7969SgeASXdUdDQc2wyDiWszwMgYxnHBiNrzNSa8/ZaqempBUTBWQFnpZP8xLbiYhPO4rIrSKi3plgXeXnkJCUGnEX9+B27FBMHKwkz1HnMfJmVFqXjFJFEA8bKuVQXA84XsN/90RxAO+caqqXCBbspAT9DPXgKgBgcFMrngwqokEwr2eD/wwAMqEWeiQT2CLVu2qGSJjhZUVSdtvTC95LzfqPPBqjz74ik2x3uTf7NqzuScYyD9nQtDXAwgG4PK8IYuCFTE60lGE633tHi4hTModJo9uKBKt47AKB0zpImbNd7p52mQenx5wITjJ4X/qF+cGg7bzfo3ccKo9vmLRTJZ5/34+uuvq4VDLhRR14D3Havn2YMLQfv27VMLPGzXKOngc5TskmnTpikhRt6z/Cxx0ZLPOC5GUR+BwrKdOnVSw2FSz2eu9NKX9NWR4wsCgkBlRkCS9cp8dQGlKk3aoSYyNbi5M4a31X2xbz0XrfrrGBRZoyVRvepWlRwRYPHWQGUZpr0EcpFC4v5AgD7tVOMeMGYqjsTqlJONUuIQsX0J+nRpd4cFHEW5Fi1apF6Gvb29cwVo5ZEw/HNSV/1jBXzaQC/UsDe8Ap4f6ku3B+HwNV3C7eVsqej1tIUqKGglRRq9ZpNFRernO7uKjVRBwMnvSwUBFps/2OiPc1ltSOxZZy86tUO0OO4fh8XbAlXrCxeQafN2LxaGpTKxHCeJTkhXc/AN19mD8qP7xAM10LuRY56fY1bJ3d3dlXaBFmTn7N+/H59//rle7Z1OGEzou3Tpoqruhgbx5EJnaGwq6larAkdrwxbwuHBJe0z2xed2PtqMUhCPiTttLLMzlAwdm2wnCAgCgoAgkDsCkqxX8jvj4o1E9WKk2WKRiveAt05MjhQ99gRqfa30tv7ocR8YV+LqOu2sXv71op6e+EgrFwxtZVgf5NatWxW1OSwsTFUyWEFg1ZX0aL7I8OfZg9U5ifKFAKtBdCsYPmIkTpq1RVB0MtLjIxCxdQmeHTUUo0eP1g+YVVAfHx8l4JRbsO923gZ/BEQmq1+z+jexr0exsTRoO7dkW5C6V5miczGNDJiCgsyRRVsCQRYCg4tRHJuEIFBeELgRk4JJq3z19+igZs4Y0U63iMz7/e3/XdEvNlHln5+rihjhcWmYt8EP/JvBBQn6xHNOuQXbLajqz1YdhUVGhkp+aedG0TnS4xmkmlM/gXaepM0bGvyuJ6shNjkDtRwtMGuIYQuAdDIYN26c0l8gaylnUHCTCw1s+aisLRyGYizbCQKCgCBQ3AhIsl7ciJaz4+2+eBPf7r2uF+diBYOCN1qsPxWJ34+E6n9Pq5m2XpVXGZ6CZVy8YHBN4o0HC+5X13qXN2zYoMTG2ENI+iwrIKT78UPElxT2nmYPqoVLlD8E+NLLa9m+7+M4dgNIuHZEWby9OWUOBravqwZMmjRpp+wvbtmyZa6ToHDjh5v89artL3d3Q6c69sU2Yfblz1l/+0WfivDPd3EtkAr8A/3Hz0ercVSzNcPCx+sU2wJCsU1ODnRfI8CEnNaZxwN0DCeKP85/1AfONmaKOr5kW2DWM9oIL3StiS51C++GUF4AJouLlHjN3YFznNDXQ7Wn5Az2obP1pmvXrqotg/+nTeSYMWOUJR+DGhxswWFrBhNoQ4Psuo+3BOBCNgvXR1u5YEhLlwKfKbQZ5OJ03759VWsR2zq4kNC7d29lIcqfsX+ebT9sIyF9n9+LHCO1GTQRRUPHKtsJAoKAICAI3EZAkvVKfjf8dvAGNp6JUrO0NDPBN0/Vv4MOGx6Xqioc7LFjtPGyVSv/pMVXxlj9X4QSLmJQXfujx+uoF8T8gi8i7GmlUjS9mHOqNGvJulTSK8YdwxfJH3/8ERs2bEQKPYxrNYddi4dRx8tdCbGZGWUqSicZE+zBzOtF87dDodh4WueHbmNpgs9H1SvWzw0pq+w916jwXGSbOtAT9lZ5U1dZTSdzRLOxY8sLW18kBIHyhgA1FXh/M/htM7J9dfRrUhXLdl3Hgas6ATpqivAZbZfPPV/e5pVzPOS38DP8xc5gPaOrhp05pgz0QtUcNHQuDO/atUvpY5DqrukpcFFY077gQiMr8Hw2NWjQwKDp81my8mgY1mW17Gg7sXWHz7zsC/i5HVBL1mkrR1E5Bh0VqLnAViF+JzJZJxupe/fuaqwU8yQrgL/n96aEICAICAKCQNEQkGS9aLhVmL3mrvdXCtqMTnUc8HL3u+2bfj0Yik1ndEkHaXozH6qd66p/hZl0HgMlK/iTbbf71Ws7W6k+4ILagPlCcuDAAeV/m1toybpmt0NBnZo1a1ZqkaiKfi9o4995IRrf7dXpNpibGOG1Xu5o5VGwMwCrVBP+dwUUgmPkJpJVHBhR1X3uej997y4rcvlR2vdcvomvd19Xp65ibqJs6dxyqeAVx9jkGILAvSDA1qxpf/siOMtekIrwdOaYscZX79RBqzZatlX0SM+4pRhsm7IWzrk48YCPPV7s6qrcGko6aH358eYARX/PGT0bOuK5TjXzHcLFixfx2muvYcWKFfq+ebZ9DR8+HLSbc3Z2Vsk6nQzYR68FmWiDBg3C008/XdJTlOMLAoKAIFBpEZBkvdJeWt3EXvz5olJ+Z7Bi3j6rXz37tPki8ebKy0qMjtHUzQbv9q+YPYJ5XU76+/568AYO+sbqqxvPdKyJBxs5FngHUMiHitBMwCn0w4orVcNJC2RoyTqpgQwqObMSQnsoifKNAOm401ZTdVrXd+7jYqWsDQuKPRdv4ut/dUmxlZmxqpKVhK0UK2LT11yDX4ROpKp9bTvl5pBbUDmedm2XQnXb1qlmhXf7e6rxSQgC5RGBS6GJmL1OtxjFYIVX01Che8HSUXUNciihrdhPP/2k2lsYbF3h89nJyemOabPSe/r0acydOzfX3uuSxIjfs6T3nwjUfU9wkZitLWM6F9zaci/j4jNu6t++ekcYilQ2qGGFc1l0eP6f3/e0l8srgoKClKAdK+ekwjNogUgrQybrNWrUULotpL1zG0ZMTIzSB+H34IMPPngvU5B9BQFBQBC4rxGQZL0SX37f8GRVpWCwarh4RN08KbQrDodiw6lIZL0zYdogLzSoUbCYVXmHj32/B3xjsfVclPLm1sLawgQfD6sDGwuTAqfAlz563tLLll63pFHTl5niY6ym02+WfXqOjo6ql+/QoUPKq5kvNbTikSjfCBz1j8PnO4L0Ioyv9HBDR5+8e89TM27ho80BejVrKrVPGeClKLslEVvORuGXgzf01fWPhuXeusEkh0yakq72l8Qc5Zj3JwKsrlPwjEl7zujbuCqe7FCjQGAobjZ16lQ4ODgocTNSsCnIxn5qLrAy+IymRzidHWipN3v2bKVsXtrBz+bHW24rxLOqzjn2bFDwonFRxspEfcXhMD1zju1tZAF1rmuvnhXadyKfYRSizOv7kC+K/K7z8/NT+ixckKa4HdXf33vvPdjY2Ci6Oy0yn3rqKfXzjRs3giryFKWrXj1/y7qizE32EQQEAUHgfkFAkvVKfKVXHQ/D38d1tlIUs2HF0MI094TiWkSSsnvSVOO7ZYlZFUQRL6/wsVKz90oMfj8citikdP0iBMer9UcOaHpn1SWvuTBZp5hc9ko5lXjpOfvdd9/pXwi1/ektSy9aUgepHi9RvhFISMlQCYNflqo7LaLoS04aeW6RMyl+pKUzhrYuOZ9jWi1xfGSHMCgKxT85g32+X+wK1lcpKSxXs5hs5Mr3FZTRVWQEKIZIUcTswSSWvuoNC3A/YI83E3DaLH7//fd6inZOPGgtxspvhw4dsHbtWqVJURbJOsfF5wfZPKlZOjHmpsaY1N8D9aoX/+K4X0SyaqPRrFvZEjN9kBe4WP3XsXD8/V+4gooSNS92dVNJfF7BRRGKc5Jdxh51Lkazim5paal2IbuBv2eSzutCgTwuVmsLJhX5HpWxCwKCgCBQlghIsl6W6JfguZmsTlvtC/+sBKSVpy3e6JW3cFxOMStSEOc96q28oytSUCjvZGA8WI1kv2/2YFWhtact+jSuivrVqxTYq67tyyo5qZPLli1TP2KVhkn6X3/9hZ9//vmuF0RWbkgPvH79uhLgkSj/COyia0IWrZ2JAltG+JnJLXZciMYPe0PUAhBftD8c6gMX2/xFCu8FgdT0W0p1njaMjLrVrPBOLvT2j7YE4kSWunb9GlXUS7mEIFDeEYhLTseUv3wRndWGxfGypWTG4NoF9nOzJYl90s2aNcuXxcTn8KlTp9Rz+dlnny3TZJ3z43cUFeJp/8ig1zz1KDyqGm7DVtB1ZRV/waYA/TsAFx8n9KmFelmMOYpQzl53DQFRKepQTtZmys/esYJ95xeEg/xeEBAEBIGKjoAk6xX9CuYxfvafv/PnFdBXnDGwmRNGtsufisaXptdXXEFahm6f7vV1VlEVJehl+8XOIPhGJOv70rWxezpZ4qVubnBzMFeK3VSqZRUgMDAQVapUwXPPPado7oxLly7hm2++UZVx+qlT3ZaVdL4UkmbJJJze21TFJZ2SFR2q8rJPnbFjxw6l1Et7naFDh1YU+O7rcbLfe+rft3vXvV104oO5BRMLVrsZ+fWQFyeguy5G49t/ddVH9qBTBDK7cBwTnTdWXEKWtToquwVjcWIrxyp7BP69fBNfZQkjcjRTB3oVWFXndmw7ojUYhczYQ33+/HnVjjRq1Ch9b/XVq1eVxdnMmTNRv379cpGsc3Fcs03V0Pei4OlDXjAughMLX+RIS6fNGxcwGjVqDLs2w3Dupi75jzu7BUlX98HGNANNmjRR9nBsG6C+xfwNtxl1HbztwTagisqoK/s7WUYgCAgCgkDxIyDJevFjWi6OyCoc/cQ1Wvsr3d3Q0QAP6G/+vQ56szMoPDN/qDfcsvmyl4vJZRsEX3rIHmC1c/elm3cl6azQdKvviM517JXSPYOWM7/++iv69++v+s7Zg25ubq5E49jrOGHCBOVzS9Gcw4cP49ixYyoZp8gOKX+k+1HAiC887NUj7Y8quaS/s6rOY/Xq1UstAEhUHAToh/xZtt713HzT+bmiIBbD1NgIb/auhRa1bEp8kvRofjub+nxOlew/j4Zj9QkdpZVVuhmDvQq0JCzxQcsJBAEDEeD31OKtgTgfkojWnjZ4rWfuIoo5D8dnN5N1aol069ZNJepkQbH9aNasWWjTpo0SQCMNfvr06erv8lBZ5zzYT/7bwVBsOx8NLhYyaJ1Khfi8WnByg5NCbpwrk/SHH35YLT7vPHYJ52/VgZG1E+JOb4BNoj/6d2uvvp+Y0JOaTpE9S2tbZSnHZx+D9Pi3WX0vAUq+gbeCbCYICAKCgCCQAwFJ1ivpLcHElbReTWWXVF1DLJzOXk/Awk0BoF8zg763ox+oofq8y2P8tP8GWHXUFiW0MbI3f3T76qoHj1RlLfz9/ZVn+tixY3OterPXjsm4hYWF6su7cuWKqpCzN48vQqTA8+dMyE1MdD3N/Bn3ycjQURr5c/4+px97ecRPxnQbAbomzFufd+86PxF8sdU8oKvbmSvfcybHpRHZLRb5Mr/sCZ2vO/tR3197Ta/2TGs3Umq5mCAhCFQUBKiWzu8dtqHwvjYktGSdrKeOHTuqXfgMHzZsmFImp20Y+9MpCGpmZqYUystLss6xpqRlYtHWQPB7l8GK9tBW1TCkpbMh01fbkPXFBWgKvHl4eCDnwp6ZUQY+GFoH1R2s1HcVPdq3bdumtvf09ERobCom/nFVv2DA5wfF5iQEAUFAEBAEygcCkqyXj+tQ7KNYcSgU60/rvNOp8Pr5aN2LfUHBlyUK0lzOsn+qZmeOOUNqF2qlv6Bz3Ovv2Ze+59JN/HMyElEJtxXeeVz22HfwsceDDR3BZCpn8CXlww8/VDR30tgLin379oF2P1QbZuVdonIjwEWub/boLNmYNLDCR50DRnRCuvps3IhNVf/vVMdetVYY8LEqFtCowcCFNN7/jFd7uKl73Tc8CR9sDNBbND7XuWaJqUsXy0TkIIJAMSHAFxj6ezdt2lRR3RlcOKX/NwXQuGDKKjsr7gwm8hEREYoCzuSeSX5ZB5PlJduC9PaRXGTr39QJPRs4wMX27u+w7ONlNX3SpElqfvye4qL1T/tDQA0OBo81sn11UFmfwe35/cfWgMWLF6NqVd3P156MwJ9Hw/RtNGM610SPElKoL2u85fyCgCAgCFQ0BCRZr2hXzMDxztvgr7eW6uhjh1d6GEYr5OFDYlLw7p+++pX2Ee2qY1Azw5TTcw5PE2Ljin7Dhg0VxZwUPFqhsWf86NGjSEhIwCOPPKIq3lSc/fHHH3HgwAFF2WOCzH0Y4eHhWPLpFzh+9BAyTKqgSp0usGncW3/KVh62eLZzTZWw57Us8e2332LlypXKXmb16tXKI71du3aqeu7m5qaOdePGDUUVZD8krWjoEUtVW1oCSVRuBMhEoSex1pNe29kKs4foetfPBCdgwSZ//QstBdwo5FZaQTEqVtBDYnSLBaTfj+9dC5vORIHWi9rLORfmSGeVEAQqOwJMvmkNxu+LpUuXqkqx5tJBqzHS4NmepEVsbCxefvllvPnmm0qtnAyo8hD8zp2z7rbtIsdEbQqy2ujFnteCYGRkpJoL58nvx2PHj+u+G+t1h3W9LvCpYYcpAzyxbfMG9b127tw5ZafGFi6K8ulxSUoH3xmConVic6XNGioP10DGIAgIAoJAeUVAkvXyemXuYVxksL/620W91ROrgw942xXqiIu2BOJ4lrI0e71Jo3eyMZzuy+oFq9FWVlYYMmSI8mUlBb1Lly6KqrdkyRLlTc6KSEhIiOr7bt26tRJ8Y8Wbom58kaKYG0XarkUk46WnhsHcvTnMHFyREu6LJL+jcGrzKDr0HoI+jRzR1L3g3mFW1EmJZOWF5+YHgMm7ra2t6m1kcJwcDxcYzpw5o+jtr732mhLmkaj8COTsXR/b3U1pHny6PQiHrsUqAGjvNnuId6kLMS0/FIoNWYwZ0u+nDfLEkq2BekXnrnUd8GK3iiMKWfnvJplhSSNw7do19X1CvRG2L/EPF1hHjBihqO/Zg8k6tUQmTpxYZtZtueHBFpvDvrHKwk5TiOd2TNIb1rRGvyZOID2dbJ/swWSdzAI7Ozu07dwLO/wyERsejLgzG+He9UnMf+1x1f7GhWkm61wMp1d6q1atFA7W1tb6w2VnFZGOT12M3CwiS/p6yvEFAUFAEBAE7kRAkvVKeEfQW5W2bQzS4D4bXU9R4QsTR/3isHRHEDKzeteHt62Gwc0N76P76aefVIWciTAV1XMGqx2sVPMPk2IK5OzatUsl7FRS16rYpPWtOhaGzWejFL3RyNhU19h3KxPBy8ehTbt2+PCDD5QYniHBZP3PP//Epk2b9D3lFCTiCw9V3HMb58iRI5XYHP18JSo/Ajl71+kkQIXkSauu6jUgnutUEz0b6qi1pRlRCXRsuKQ/Jds9KFDF4GeAwnJ1qlmV5pDkXIJAmSPA7xNNM4TfHVwczk0zRNMXYRJfHplSbOuiLkZutqPNa9lgbDc3VDG/zfDSkvUBAwcjvFonHMlaTIzY/imaeTlhwfw5d1wbMhH+/fdfkHVA+rzmgMKNyCoic+h0sK5/3tTECPMf9UZN++KzkyvzG0UGIAgIAoJABURAkvUKeNEKGvKqY+H4+z+dMrSrg4Wi8VJwrTDBhOW9tX4IuamjxRU2Ind+Dit7F3R9dAxog+VZ1RIeVS3hYJ07RZ22Ort371aUPgq58fyHr8Vh89lIBGb5wGpjoB9s97o2WDpxlKLJk9J38OBBVTVgNZ5UyLZt2+qHzBe0Q4cOqYoCX+BIhadnep06ddQ2VHufNm2aqqbnFlw8OHv2LLgAIXF/IEBNhK+z9a4zAaZSNcPeyhRTBnoa5JJAZggXg/hSzXuTFS1vb+87QOS9yaog7acMiY+3BOK/LNaLWrfSaUGqzzoF7zg+Q4KsEVpdsd2EPa8dOnRQvbxakPFCzQa2rzRu3NiQQ8o2goAgcI8IUDeGVfYt56JwJSzpjqPZWpqidyNHZatKZg3V7WkjGpdpCdN2z+v1LKK2LUaX5t6YPHnyXaNhe9fgwYPx5JNPKis7upyo54erKzwatVUuMnHJOrFU7ypxaGIWiDat735u3eM0ZXdBQBAQBAQBAxGQZN1AoCrSZlPYcxup84Fu6WGDNx6sVSRl6BMBcfhoS2CRpn5j9XTY1OuG5NCLSA29BBMLG9g36Y2GHfqjW3175U/NFw8tWL0mTY/09MNHjyEowB+wcoBt8yGw8mih365bPQdQQOv48WN4Z+JEPProo0rZlnR7UuxJrd+zZw82b96s34fqt+xjZCWFysC0rGGP/Ouvv66SKFLc2a9OGjwr7sHBweB4aIHDRIsLCKRV5vbiUyRwZKdyj4DqXV99+3OUfcDsU588wLPAzxQXh6i3wHuTi0fsKWW7BV+uGWSKULeBAliseO3cudMgXBTrZXugvnde26kDtSm6uxtEzdcYJkzQmaifOHFC3fNapY1J/OzZs1WLCvUdqKAtIQgIAqWHAO3cdl6IxvJDYfokXDs7mXIvdHVV4pdLPlmKfzZshlOvcTCv6oFU/8OI3P8L5syZo1q9vvjiC/Tu3VvZjZKB8Mknn2DLli3qWcQXQNqUkmlAfZZVq/7Cd3spUBeNlBsXEPnvt7iVmqTE+/hdKyEICAKCgCBQ+ghIsl76mJfoGWOS0pUNCyvTjIHNnDCyXfUin3PZrmAc9I29y7+8oAMyWTe1dYaVZxuYVHFAWlQAYk+th0P70bD26aASHfeqFvC0u4XgvStw5PAhJCbEw9qrFSzdWwCm5kiN8EPC5X9Rrf+7aNvQE32bOKFRTWskJiYo5Vva9lDNlhV1Vr9dXFzuGBYr6vPnz1dJEqsGfEH5/vvv1UvJP//8oxIkvryw0knRIXr1strIBIoVUVIpuU29evWUwBx77SXuHwRy9q5rM+dLMheN8ovk5GTF+HB3d8f48eNVwp4z5s2bp8SeqIVA1oahyXp4XCpmr/O/ywnh7T4eanGuoDh+/LjynOYLOJPznHTgU6dOKcVoqmVzIYxVOPa3SggCgkDpI0DRN7a67L9yE4mpOicIBlk1zW4tw8oAACAASURBVN1tcDMqAsfWfY/UKH8YmZjBydYS/fr0VgvfTMJ/+eUX9WyhEjyDzyJ+t7Eqz4Tex8fnjklFJ6bjraWrEXzob1i4NkLStSN48bknMeyxoaU/eTmjICAICAKCgFpYpaaXUUBAwK1atWoJJBUcgcuhiZi/0R+p6Tpu7Mvd3ZTFVFGDFUau8Bc2Ro8aic6DRuOmYzNcCNH1wN1YM0Ot/FftPEb3pgEg7tw2xP73N+yaDUDsqY1w6vkKLGs20p8udN0cdOvcAVPfHqevGPIFw9fXV9mvPfbYYyqxYEKdM5isszLOZIjq7uw5Z7LO+5z9jZpnOqnx2RMWJuj8nfZ7/k480wt7B1T87XP2rnNG7Bdd9kT9Am0QSW3nfUl7JLZl5BZHjhxRisxMjlltNzRZ57EWbg7AycB4/WHtrEyVPaMhyg1UzeZDf+HChbmOi9V0skpY+SfrhBZYkqxX/PtZZlBxEeA38I2YFCzdTou3XFrT+B19KxONXK0xoa8HzExN9N9Z/B7TvtOIAL/LyJYhu4zfn7nF5kPn8NPhm7iVmYnwbUvQo9/DmPrqkxUXQBm5ICAICAIVGIF8k3V6cTLZYbBq2alTJ7BixMok+57YgzlgwIAKPP3KN/R/L+t8orN04fDBUB+4O5a+QAyribxnpkyZgrjkdFwKicPkcc+huncTuHR6CuExSYi9sAsJl/bAod1wmNpWQ+g/78O+9VDY1O8B9qV3q++A3xe8iSEPDcSoUaPUxWKiwaSGCbuNjY2istO65+LFi+qeZKWdljyaf6x2hdeuXXtHsl75rrzMqCQQ4Ofpq90633XGgKZOGNW+YKYKK+Vbt25VdoRkdvC5SXYHq9U5q+xM2gubrJ+9noD5G/z143q8jQsebnEnsyQvPPiZYa8q+9DZ8sEqW4MGDdC8efM7duG4JVkvibtKjikIFA0BCq7uvxKDreej4B+RjOzL6LRbm9TfEy62+bu28HM9evRoxaxh5Z3/pyo87d809hgXKukIc/ZqkErW3Vv2wZzxTxfpXYLsof/++0+1uXHhm88eancwuCBIpg8V/Rlkt/F35cVSr2hXSfYSBAQBQaB4EcgzWWflkr29FOPSgiuyrGZShIgrsosWLYKlpSVeffXV4h2VHK3ICPx+OBTrTkWq/S3MjPHd0w2KfKx72ZFU8hUrVqgEWats835hUtK3bz/88tty/PD9t6jZbQyM3VqqU4Wum6uq571enIdXe7jj1x+/wV9//aX6z3nvsYeWX+zsQa9evboSpKMwHX/Hnjza15C2yyoCz83qoBaSrN/L1by/931vzTVcDU+Clbkxpg70UrZtBQX7QmmXxH5wainwQUsVZi54UswwexQlWef+M9deUwJU7F9976HaqGlvmGf0008/rSrrZKOwp/Xy5ctqUZZ6DtnVoSVZL+gqy+8FgbJBgEn7Pycj8NdxnZAs28rG9XJXPewFBcVSuQjH700+j2rWrKkKMNHR0Vi+fLl6ZjEoqDnrf8dVsm7ToCf6DxqClwppC0kLV7YDsWWNdqxctKQ1KvvoGXxPoJUqFzL5jIyJiVHvk6z6SwgCgoAgIAjoEMgzWWcFs3PnzvoVUG5Mj1JafjDhYrLEXmFSPfnymbOSKQCXDQKstrHqxqDgFJPesghSaZmwsOLNVXJ63/bo0UOt6PP/Y8aMUVR22rqlZtxCSlom0lJT4GhrpXrpuAhEARxN9OrcuXPqS5w/Z1LOYA8eXwKYiGt+sXzpYD87K++sYmohyXpZ3AWV45zs4TzkG4sa9uZo5m5tkE0g731Wk0iD115+uejEBSv2kGa3Myxqsh4Rn4ajfrFwd7REI9cqBo2LV4TJeq9evRQVlsHPG0UUnZyclIWi5k0tyXrluH9lFpUXAfazUwi2poMFWtSyKbA9h0gwWafwJT/rmmsKq960LyVTks8HLb7feg4rls6AdYOesG/YA+N7u6NFrYIXBLT9qRlD9g7fG/l8yR4XLlxQiTwXDjSGJhfiqS1D21fte77yXj2ZmSAgCAgChiGQZ7LOhzkTIf5h8IFK2vEPP/ygknPtwTt27FiVHHFlVKLsERj760XEZ9mu0Bu6o0/R+9XLfjb5j4CLRSNGjLij1/fSpUvgPckqIXttJVkv71exco5v5cqVSuWdyTorVwwuOPHllL3irGhrUdRkvajITZw4UT2/6bOsBQXnSFelUKO28CXJelERlv0EgfKLAKvXQ4YMAQUu6QbB4M/4bKJNI9/9tPALDMG4N96AiU932NTvrmjw0wd5wdrCpMAJ0pll2LBhaoGS7LqcwVYhLmDyGcniD4Pf32yh4/c3VeolBAFBQBAQBPKprLOfiQ9NKmVfuXIFn3/+ufK/plAXk3XNj5f9j3zpMzRZZ4+StgAgF6B4EQiJy8QH2zRaHDC9jzMcrAr+Ui3eUZTe0SicQxX3bt26qbYM9t4yQSKtji0cdevW1Q+Gq/XfffedenGgTZuEIFCSCJBRwsoV708ylMgC4X1J5gdbQ8gQ0YK2aWSC/PnnnyU5JP2x2SJCSv57772nXpLps8wWkxYtWuCll17Siy3S1pCaE2TEcFFMQhAQBCoHAlyw4yIi2WpkvfEZxKSZGhts29GCC3YzZryHVM9uKlk3MTbCs+0d0LRGwS03hw8fVi1rPCarQmTw2Nvbq8SdTExS4dmCw6q7VkWnCwufS48//vgdLTmVA3WZhSAgCAgCOgSYr/B5aGjkWVknLZJ/vLy81LFYWafX7q+//npHZZ1JPasy2Wmd+Z08ISFB0aIkih+B3f6Z4B+GkxXwQitTmFfeXF3Nkz3tTMQpZmdiYqJEbLio1L9/f6XmTn91+l2zhYP9cxTQIQ2f93JOWl7xXxE54v2MAPU9jh49quzbeP+xX5PJsFZlYvWd/Zt8iWXbiGahpPmwlxR2fCHmolVaWpp6YefzmPoOfI6TPUWxJ36uuLDKRJ7tKHy5ZhUu+4t8SY1PjisICAIliwCp8CzA8HPPF0Y+A9q3b6++FxlcbFyzZo2yNuXzwsjKAbCwVQl7u7Zt8EiDgl8s9uzZg99++00tBlA0jn9Tc4bPGCbkH3/8sRKFffvtt9XPGFwc+OijjzBw4ECprJfsLSBHFwQEgTJEgELDhXFgyzNZX7ZsmTrQoEGDFM2YlRiuxpImSREivrixUsSHPBN5Poglyg4BqsJSCMs3PEkNgn7LbzxYSwnPVObgDcyEiIJZFJZjIsQKIYPJ+vbt21UilD2oSEvvaOmJq8x3RtnPjQuTBw4cUPcfH8y8NynqptkEcpGJrRw548knS94iiQk5e+o5Ri50tWvXTq87wmf6rl271Ocpe9BmLqdifNmjLCMQBASBwiLAJPzMmTM4f/68SsjJoGRCrTlVUE9m3759+sMG30zBgauxsKjZEHY1amPpyLqoUkAlgDoxpLqzYq+pzNOmcvLkyYqxw2cMHYf4e63CxGcPi0R8Bj700EOFnZZsLwgIAoJApUQgz2SdVUj2NHGlkxR3Cskx+OLJn7MfiRYcOZWNKyVKFWBScckZmPDHFSSkZKjRGmoxVQGmJkMUBAQBQUAQEAQEgTJCICAqGbP+8UNymm4B74WuruhWzyHf0VCLg24tTMa5SMngojrbKyluSVbR/v37sWTJkrt61rmfJn5XRlOW0woCgoAgUG4QyNdnvdyMUgZSIAKXw5KU73Jquu7LdGx3N3SuY3g/RIEnkA0EAUFAEBAEBAFB4L5DID4lA/PW+4NJO6OZuw3e7lMrX/V5ahM98cQTSsxOo9ezLe37779X+jFhYWFK74i6R1SD58soW4cOHTqkfp9d1+O+A1wmLAhUAgRoB7lq1ao7ZsI2VH7enZ2d1c/ZHkj2Nlk1bGXlwl6bNm2ErZ3j+kuyXgk+EJzCvisx+Gp3MDLJhwcwf6gPajlKa0IlubwyDUFAEBAEBAFBoMwQ+Obf69h98aY6v5O1GaYO9EQ1u/yF5tizzuRcc8Rggv7MM89g1KhR6jgU1tyxYwdq166t2JoU4mQ/u1TVy+wyy4kFgWJDgNoXFLGsU6eOvsWGi3AU3mVrDFtV2fJC3Z5+/fopO2e2tdLambbNErcRkGS9ktwNvx8Ow7pTEWo2tFX5fHS9St+vXkkunUxDEBAEBAFBQBAo1whcCEnAnPX+aoxUhX/jQXe08sjfc53JN5Xm2ZtO9WM6tNC2kv9m8AX04MGDqr2SL/GNGzdW22i6HuUaEBmcICAI5IsAk3UKSFJMkm3TOYOaPnSiYZu1ZmdLgUm2yNA1R0KS9Up3D3yw0R9nghPUvNrVtsXrvWpVujnKhAQBQUAQEAQEAUGgbBB48/fLiIhPUyfvWs8BL3Z1LZuByFkFAUGg1BCgFtaXu68jLjkdr/dyR1VrM4POrSXrTMaZrBsZGSmquxbUrKDFLdk0DzzwgKq08/9crJsxY4ZB57hfNpLKeiW40pm3buHV3y6rDxJD+tUrwUWVKQgCgoAgIAgIAuUIgVXHwvH3f+FqRLaWJlg8vC4szYzL0QhlKIKAIFCcCFAH67MdwTgeEKcOW93OHJP6e8LFtuCEXaPB01mMzBlHR0dlydijRw/Vk0572M8++0xR33v16qUEzVlVf+uttxTDRuI2ApKsV4K7gaIvU/7yVTMhPY22KvZWOpqZhCAgCAgCgoAgIAgIAveKgF9kMmat9UNqhk7I9tUe7ujgY3evh5X9BQFBoBwicOsW8MvBG9hyNuqO0fVq6IhnOtWEIcbQZ8+eVe0tTDbpDEHLxunTp6NLly7qmPHx8Uq7glayrLqPGDECo0ePvqMCXw6hKfUhSbJe6pAX/wnXnIjAH0fD1IFr2ptj9hBvWe0ufpjliIKAICAICAKCwH2LQGxSOuZt8EdQdIrCoKWHDd58MH9V+PsWLJm4IFCBEaBY9Zazkfj1YOhdszA1NlLJevf6+ds35tyRlfQXXngB3t7eivp++fJlLFy4UFHkhw0bhvPnz+P3339XVfXJkydXYPSKf+iSrBc/pqV+xJlr/XAlLFGdt0XWlyc/TBKCgCAgCAgCgoAgIAgUFwJf7b6Ofy/rVOFdbMwwdZAXnG0KpsQW1/nlOIKAIFDyCFyLSMKcdf5IybKDNjMxgqmJEZJSdayaKubGmDrQC55OloUazIsvvggnJyfMnz8fFJM7fPiwsmq0tdWJVZ4+fVrZOf7www/w8vIq1LEr88aSrFfwq8s+9Ql/XAUFIBj9mzphVPvqBtFTKvjUZfiCgCAgCAgCgoAgUIoInA6Ox4cbA9QZ+fI+oY8HmrhZl+II5FSCgCBQkghcDU/Coi2BiEnS6WDRYWpcT3f1/2W7gvWnbuZugwl9asE4j+Lgvn374O7uDk9PT2RmZuLkyZOYNm0ann76aVVJX7RoESgy99VXX6kEnkF3iJkzZ4K2j9rPSnKuFeXYkqxXlCuVxzivhCUpWhpFIBgvdXNFl7qFo6ZUcAhk+IKAICAICAKCgCBQSgi8/OtFxCXrCgR9GlfFUx1qlNKZ5TSCgCBQkggkpmbgg40B8A1PUqehDtYznWqgR31H9f8f9t3AjvNRuJU1iIHNnDGibTUY5ULmZTK+ZcsWuLm5KYV3Pz8/1K5dW1m1UWyO/ewTJkyAs7Mz2rRpg6ioKNDObfDgwRg3blxJTrPCHVuS9Qp3ye4c8P6rMfhyVzDYX8KY96gPPKpaVPBZyfAFAUFAEBAEBAFBoDwisPxQKDacjlRDo5gtVeHNTaX1rjxeKxmTIGAoAklpmapy/p9/nD4Z79ekKoa1rQZzE53rQ2JqJhZs8gcLhQxzU2O88aA7mrvb3HWa6OhoUBE+NDRU2bK5urqiWbNmShlei4CAALVNXFwczM3NVWLfsGHDO7YxdPyVeTtJ1iv41f39cBjWnYpQs7AwNcLXTzVQK2ESgoAgIAgIAoKAICAIFDcCfFGfu94PaRm6KgFF5tp46XpOJQQBQaDiIUALaC7CbTpzW/m9bW1bvNGr1l2TOR+SiA82+iMjq0ro6mCBuY94g33tEiWDgCTrJYNrqR11waYAnAqKV+fjlyW/NCUEAUFAEBAEBAFBQBAoCQTYuzp3vT+u39SpwvPd4/VetSB1gpJAW44pCJQ8AjsuRKtkPTlN11Lr6mCOiX3z9lPfei5KKcVrCXu72naqDdfCVFeBlyheBCRZL148S/VoXNN+7bdLehGIsd1c0Vn61Uv1GsjJBAFBQBAQBASB+wkBvnt8sTMIB67GqmlXtzPHtEFecKxiej/BIHMVBCoFAmeCE1SlXAu2tswZ4g1H67w/z2TVfLo9CMcD4tRuZPQ+34WaWfaVApPyNglJ1svbFSnEeAKjkzF5la/ag6qsHz9eB05ioVIIBGVTQUAQEAQEAUFAECgsAkf94rBkW6DazdzECBP7eaJhzSqFPYxsLwgIAmWIQFhcKhZuCkBITKr+s/xqT3e09iy4reX6zVTVDqOpxjtam2Fyfw+QFi9RvAhIsl68eJbq0daeiMD/joapc9awN8fsId6wMsufgrJ37168//77d41z69atd/1s+/btSrWRghD0Q5QQBAQBQUAQEAQEAUGA9FeqwlNwikHb2NHtqwswgoAgUEEQoOXzjDXXEBqrS9RZHX+8jQsGNXO+awaJiYkYP348rl69CqNs0u9j3pyOzWEuev0KNwcLjOtkizdeexnx8fHYvHlzBUGjfA9TkvXyfX3yHd3MtX64EpaotmleywbjH6ylKuz5xa5duzBnzpy7EvZOnTrdsVtISIiyTqCCY40aNfD5559XYKRk6IKAICAICAKCgCBQnAj8fOAGtpzVCVKRAr94RF2YSuN6cUIsxxIESgQB0ti/3nMdB67GqOMz/+7buCpGt6+Rqw1bQkICXn/9dXTu3Bn16tXTj6le/QbYcCkN7GFnGCMT5hfXIOXGBQQFBWHnzp0lMv777aCSrFfQK06P0wl/XAFXxhiGep1qyfq2bdvynfl3330HVuHr16+PwMBASdYr6H0iwxYEBAFBQBAQBEoCgUuhiZi33h/pWarQb/fxQEuPuy2cSuLcckxBQBAoGgJUfl9/KhIrj+iYuQwvZytMHeABK3OTXA+qJesvvvgi2rdvf8c2FKWb/NdVhMelISM+EuFbF2HsuLfx+YfTJVkv2iW6ay9J1osJyNI+zNXwJPUlmZKuo6C90NUV3eo5FDgMLVmfNm2a2rZ27drw8PC4g9bC5Hz69Omq+r5ixQpJ1gtEVTYQBAQBQUAQEATuLwSiE6kK74cbWf2uHevY4+XubhADp/vrPpDZVhwEuK62TSm530DWGhu8XazwVu9acMhHIDJ7ZZ15g4ODgyrmWVlZqcn7RyZjwfor8N28DGaO7nBu3A3X/jdVkvViujUkWS8mIEv7MP9ejsE3e66DK2QMehx6OlkWOIz9+/fjk08+Udulp6eDN0C/fv3w8ssvw8zMTP1swoQJqFWrlupPWbBggSTrBaIqGwgCgoAgIAgIAvcXAnzZX7I1UK8IXdNepwpPNWmJwiMQGRmJsWPHIjo6GsbGt/WHJk+ejB49eiAzMxOnTp3C999/j0uXLsHS0hKPPPIIli9frloWtWAi9dVXX8HR0VH9iJpE//vf/+Dn54dq1aph1KhR6N+//x3nKPxoZY+KhABvj/D4VGXPRnFILawtTDChby3UrZa/OCR71qdOnYrr16+r+5C5g6enJyZNmqTyBd5/X/y6Gn+v+BHOvcfDyNgUN1ZPx44dO3Ol1eeFHY//9NNP31FAdHd3V/c8IzU1FatWrcL69etx48YNVXB89dVX0aJFi4p0OQo9VknWCw1Z+dhh/gZ/nL2eoAbDL8YlI+rCrIB+de1Gz8jIUKthcXFxoIgc+9EnTpyIPn36YMeOHfj0009VQs+K+wcffCDJevm45DIKQUAQEAQEAUGgXCGw/0oMvtgVrMZkbmqMSf09UK+6qMIX5SKFhYXhlVdeQe/evdG8eXP9IerUqQNnZ2eEh4fjvffeQ9euXVWidPr0afzxxx8qaWc/sa2tTsHb1NRU7c8CDIMLAEzqra2tQXblgQMHsHjx4jt6j4syXtmnYiAQnZCG9acjcdA3FjcT0/WDtjQzVkwYQ5TfmYyzum5jY4O0tDQlNEfhad5T/DslJQVvvfU2HBp0xnW71shIiFLJ+pTPV6F3o6oGA8U+dxYK33777dvjtLTUJ+PBwcFYunQpBgwYoBL6NWvW4Nq1a/jmm2/g5ORk8Hkq2oaSrFe0Kwbgcmgi3v/HT42cdLNnO7uiZ4OCKfC5TZU3/vPPP49Bgwap1anXXnsNrVu3xsMPP6w2/+yzz8BtmLRztTa7CmQFhE6GLAgIAoKAICAICALFhACFqqgKz75VxsMtnPF4m2rFdPSKe5j4lAykpGXidr274LlEhIdhytuv48WxY9GvT+8CdwgNDVWJOIM6Q1WrGpYUsUrPAg0THonKiwDbZM9dT8D3e0PAlhUtmDfYWJpgeNvq6F6/aLkDj7Vw4ULs27cPX375Jf79919QC2vqzDn4cGMAwiPCEb7xQ/iMXIAJA+qgrquDUpsvKJisk0nyyy+/FLSp+r2/vz+eeeYZtWDA3KWyhiTrFezK8sM36x8/1R/CoJ/hzIdqo4p5/pZteU2TK1KkwI8YMULd8H379kWVKrdXxXmDsBJPOhU/PBYW4p9YwW4ZGa4gIAgIAoKAIFBiCHy3NwQ7L0Sr4zvbmGHx8LqFor6W2MDK6MC0wlq6PQgBUcnIxk4vcDQZidEI37QQ9Vt2wEPd26Cac1U0bdpUVcpzi2PHjil9IVLmKfzFqifdexo1apTnuVhZZ2LD6qS3t3eBY5INKh4CvOdOB8djw+lIxcDNfg+SgctKd/cGDnC1L/r7PPOCuXPn4sSJE/jxxx8V4+P8+fOKtcuFu9T0DGSmJMDY0hZuLXqhda+haORaBS1q2cLFVsf4yC2YrL/55puKYcIgzZ1/8orffvsNf/31l1qsYkGxsoYk6xXsyp4Milc9YlzNZgxu7ozhbQ1fxV60aJHqfSLFnR+2r7/+Wq2M8ecNGza8Cw2hwVewG0SGKwgIAoKAICAIlCIC50MS8cFGf9B7nTF9kBfq17h/qfDrTkXi98Ohhb4CGUkxiNz5BTLTkmBpagykJaJ69eqqV1hLrEmV//nnn5GcnAwm6x07dsShQ4dgbm6u3uliY2MVBZ77aLR4JlEbNmwAe+KPHDmi2JSPPfYYTExyV/4u9MBlh2JDgO/jM2bMuGOBplmzZqqKzbh586ZKTPfs2aOo5+3atcOzzz6rElp+/GKS0vG/I6GgrlX2oKUiheQoRk1tCVLN2UaR/R5gK8XAgQPVbsePH1cFurNnz6r7qG7duipH0H7PJJ0LPg899JC6n3LGj9vO4ae5r8Jt9J22zyyu161eBb0bOaJedWtYWxjDgvd6VtA2msk6x0W6Pan31NVi8q4tWlGD4eTJk6qqzoIjx8XPgtb2wUN5eXkp3QYG/d5/+ukn1fbL3vsmTZqohS06XmWf/+OPP66fC8dBnA8fPqzGwdYTFjRr1qxZbNe6MAeSZL0waJWDbb/YGYz9Wb6IXCFb8JgPXGzNDR4ZRUYozMAHOkUieJMPHz4cLVu2zPUYXIHlh0F81g2GWDYUBAQBQUAQEATuGwQi49MwZ72fsm5i0Jnm+a6u96UqPBcsJv5xFWFxqUW6/pkp8TC2sEF1O3M81TAZHy34UCUerKAzIWeyxoSbQerxlStX8Oijj6o/TCouXryIefPmKQ2i5557Tm3HxOPMmTNKp4jJII/x1ltvoXHjxkUao+xUcgiQSk4XJq29gWdiYqkV05iAMvlk8sg2CGpMMfmc9+FCrD0Rgb1XYsDPY/bwcrLEkJYuaOxmDSszXWJMRi2P2aFDB/2m1EGgACGDbFsmrxSPO3jwIP7++2/Y29vrk2j2h7N9ln9yY9zeCA3F6FGjUHPkp3mCRb0tsoPrVrdCKw9b1Ha2BG5lKqFrHpPzZLJMDS3iQVFEBhcQKETHhSvez/w3dRuy97mzwk9cGFx0YMW+U6dOSqCOSXhERITyjM/eCkJWCufLIK5s+6VNHfcl1Z//njVrVsld/HyOLMl6mcBetJOSWvXOn1f1q9eDmjlhRLvqRTuY7CUICAKCgCAgCAgCgsA9IsAEddHWQJwMjFdHcnOwwNRBXrCzvP8qt3svx+DL3bcF99im6FHVMLrxMf84RZ/XGApvPlgL639apAomrGLa2dnddaXo3kNVbBZUmEwx3nnnHVWQYYKRW7CCymSFKvISJYMAqecUc7uFW6hibgKKuRkSTNbXrVuHJUuWFLh5ZuYtLF7yCbZt347aoz5GbNLtvnTubGNhgp4NHfBwC5c7qtf8HZN1Vqw1faqCTkZGbs+ePdWiUWHCLyIZOy9G40RgPBJSMvTaFrkdg4VH9tC39LDRjzc2JgYzp7wNL28fvP725Lt2i4qKwox3x8PaygI//PijQQuE3377LUif54LESy+9ZNB0uADGRTIuWpRFSLJeFqgX4Zx8eH+0JRCng3RfhlWtzTB7SG2xSCkClrKLICAICAKCgCAgCBQfAnsu3cTXe66rA1qYGWNyf0/UqabzYL5fgppCc9f7wzc8SU2Zqvjv9PMwOFEjhXnGmmv6ymj72nbwXb8ESYnxqs+cFdacwYR8586dKjHXrNqYjHNbJhi5xfz585Ui/Nq1a++XS1Pq89x8NgprTkSACbWbowV8XKxUEtqwpnW+Y2GyzkRy9OjRivZNejsr3tkjKiENp4LicfZ6Iv5d9RUiA86j+kPv6zcxNzFC1/qO6NXAEbXyWChisk7GBkXZeK+QZaG1TeQcIBNFVqCHDBmCN954o0hYJqZmIjg6GdcikpXVI1tntEWp/A6YkRyL8M0fw9K9KRxaP3bXppmpiYjY/imsMhPwzJgX4Ghjofzf86OrL1u2TFkZsrLerVs35Rx51wAAIABJREFUpdPFffJTk3///feV9eEPP/xQpPnf606SrN8rgqW0/6XQRKWwyC8DRs8GjnimU00YIK5YSiOU0wgCgoAgIAgIAoLA/YgARaVe/e2S/h1laGsXPNLSpcShYD82nWzYr6q51bDPmz2+GqWXvdz0J2fC26pVqzvossU5QDr1LNgcgKRU3XvayHbVMbCZ4XZSpLWv2HYC0VVbAEbGyAg5i+jjf2P0yOGqX5Z9xFu2bFGUd4ppsWeXSYTmd00M2ObIROTDDz9Udle//vqrqrIPHjxY0ehJhyc2tHIztKpYnBjdD8dihfuV3y7lOlVbSxP1/t6xjr0qtlmbm9whxrh//37lwsRealK2Y2Ji8Nhjj2PIiKdwISQRuy/dBPMBJroZiTcR+s8s3MrMAG5lwNjEFOxN5+egTZs2mDNnjn4M7NVmVZhicKRy//PPPwgICFDbsi+cbbHslefnI3vQsm3z5s34+OOPlYgcE9ziiPjkDDWXvVduKgZCQkomMm/dQuSuZbCu2xVmjq5qXnGnNiAp6CSqDZgEUxsXxBz9AybWVWFVi58RIyT6H0XcqfUwtrSDhbk5rE0z1HxGjhypKuc5xRn5WdDYKGSqcP5MhIk1W0O6d+9+1/TYRsKWEn6GNOG74sCgMMeQZL0waJXhtr8cuAGu1GnBqnpt5/tr1boM4ZdTCwKCgCAgCAgCgkA+CCzbFYx9V3TCVqwmfjjUp8TxotDV7NmzFa1XqywzKWWljH8zSBFnIkzVdPaxTpkypUTGteJwKNafilTHJu150fA6sLPMXck9twFcunQJrPqdueSHzIx0GFvZoV2XXpjy0nDlZ80eZSZbTNopLsa+Xgp/UTiOVHgGFyrYa8ykgwlfYGAgvvjiC1y4cEElZKyektI8bNiwPCupJQLOfXTQ7CyTvKZNGzNXB3N4VLVE81o2qmeb9wyTY15bEzMLHLgQgp//2oKA/X/CvfcrSLXzun24zAxEH/4dyUEnYeboDkuk4oUXXkA1O3NVxGMiynuDQU90tlEwUWX/NZNy6lSxr5ufCfZ88zPC1giKTmcPJqr8vFCUetKkSWqf4oz0zFu4EZOKoOgUnAyMw57NaxB2fh8yk2JVMm7m4Abbxr1hUaOBOm1K2BXEnVqHtJvXQZl7kyqOsK7bCVZe7eDkYIvpfZyx/p81WLVqFRYsWHCXMwIp8Bs3blS/4yIXPyPh4eFqUYv97xSiy85gYeJPJgoXxrjYx89XWYQk62WBeiHPyT6PN3+/jKQsH9OOPvZ4pYdbIY8imwsCgoAgIAgIAoKAIFAyCPwXEIfFWwOVKjWD/dqGUOHZ35uYmgFSZY2MgKpVTGFsIG2QyTqryOzxze1FmpVkJsCsmvFFnEJUJZGsp6ZnYvzKK0qNm3EvmkLf7g3BriwrPGsLEywdWfeunuOSuYJy1HtFgPcyF600IWgm4LUcLRAal6Z6tvOifvO+f8DbHm29bPFfQDwOXYsF76lb6akIXTsTVXwegF3zh3TDy8xAwtV9SL+4Fd1GvoWISwdxKz5MfQ5yCyaoFBXs1auX0jNgst6lS5c7NqVbABkXbKnQggJvrKazOp3Xse8Vr3vdn4n+9NW++vzo6Y414W50Q1XAZ86cqWjuCrLMTMUQ4KLEtGnT8MADD9xxago1crGDDAKNXcBq+8qVKxVbhS0lZWl1mGeyToEDX19f/WQ4YdpBcJWBKxa88Hzo0dtRouQQ4Af/qz3BoGgJgw/uWQ/XVkqhEoKAICAICAKCgCAgCJQHBKgGT1V4TY26V0NHPNspb6sjtvWdD0nAUb84+EcmIyQsColnN8LbPgN0u9GC1lSs7DH4Drp69WolukbaNxWc+X/2+JIa7u7ujgYNdFU4Bl+4+aJL8TUmKSWVrG88HYnfDuns2ijsNWOwl1K6LkpQm2jxtiCVrDFe7OqKrvUqr4d0UTAqr/vQVnn8ysuK2s2gtXL/pk7KKYHVY/aanwiIQ3TW7wuax630FNz4exrsmg+Gc+PuqF/DCv6H1uPSvrV4d9K76Nmjh6LNc9GKbAlWyplsVq1aVX9oVtRZaWdCSgZKbsk6k1L2yms6BrQGZIsFGRv0U3d1dS1oqGXye35GPt4SqPzkGWQq9K8ZgVkzpirGjZaUs5pO1gDbSUhnJ07Zg4r3kydPVraIVIQnu4Gq8dQQoA0ie/vLMvJM1um7TUGB7A89DpQ3BQUP6LVHCwH2QVBwIOfEy3JSlenc12+m4L211/Q9UO297fBKdzeQQiMhCAgCgoAgIAgIAoJAeUCAlNaPNgfgTLDuxdnd0QLTBnrBJksVnlXF+JQMhMWmKoupg76xqtqoRXpcOCK2LYFDtVpo5l0dplkJOxNxUlbZvztx4kRQAZqCWKSvXr58WSXt7E9n9Yw/4ws6bZxyCrKVVLJOVsB7a/0QcjNFTaWpmzXG964F82z+0YW5PjweheZYNWQ0c7dRx8u+gFGY48m2pYfA7os38c2/OqFF2qR9PrreXfcBPyengxKw5/JNXAtPQmxyhn5h5sbqaXBoPwqmttVxKyUBMSfWoEp6FN6c+xXaeNli++YNylaMSSfbGRhMsplsssWBORkTbVaJaXWW3UdcS9a5H3u1mdxTXI0/J9WblXd+brg/2SfsaWfCy0UwLcrKZzyvKxgdHY2ZHy5FiF1LGFdxhGlGElJP/gEro1RFdedzgToP/DfnS194zpc9+2PGjFGLGMHBwYri7uPjoxYmGLR7Y+LOCn32Kjy3Z0tKaUehknX2xXAiXH1wcXFRD05SJCjln5+KXmlPqjKdb/V/4Vh1PJytGSqoLMoHt4QgIAgIAoKAICAICALlCYEdF6Lx/d4QXbJiboypA7xgX8UUx/3jcDIoHixAhMWmKTGpnKEl6169X8CsZ3rdVZnesWOHouqymESPaCYVTMDJ9OTLNnu4jx07pii7zz//vKqgZY+SStZZ1WN1T6uEP9/FVVlQ3Utkr9RThGzOI95wsTW7l0PKviWMAJPwiX9cUVV0RlsvO7zxoHueZ+VHIDY5HcE3U3AxJFGppF/auQIJweeQFB8Da0tztGjWRAmlNWrUSB2HCSdzsewLUVykGj58OJ544gn1O/q0b9q0SX1O6tWrpz+/lqyTqXLx4kVQnJEVZCb5tGWj6CB1H6iJwKSdmg9komSPNWvWlDCKhTs8nwHsN/9z3VakJScAxiaoXb85pox7RtHWyaxhzvrff/+pJJuFZQpOkqHDuXGOXLCgcB6xZW7LGDp0qHqu5FzwY4LPhL+0I89knSsKNJ7npBikAVCoguIW5PtrFAuuOvD/5ZUiUdqAFuf5SBF798+riIjXffDZ+8UeMAlBQBAQBAQBQUAQEATKGwJxyRkYt+IS0jN0yXgNe/M8k3P+ntViW0tTZTF16qIfQjYvhn3b4Rj70AN4oK6T/gWb2zIh53voJ598op82K2S0U6KAFinwDFYdKa7F99bsUVLJOhcnuEjBoNr3JyPrwtzEMF/tvK4fE7/Xl19WyRxjQFMnjGpfNuJW5e0eK6/juXgjEbPX+anhkfv6bOeaSvm9tGPv3r2qX5uFVK1nm2PIjwZf2mMs7vOtPhGBP4+GqcNSJ4A6D/S3ryxRoMBcWloali9frtQCe/furVZsmJxrqpuvvfaaoksYmqxzFYQUJomCEdjpm4aNF3R0MrKpXmpXBZ5VpVe9YORkC0FAEBAEBAFBQBAoCwR+OBKH8+G36e05x8BExtHKCA2djeBT1UQl9FWtzfDT7mvY+dtHSgXa2tICNZzslAUVq35UoWbFnJUuWrVpcfr0aUULZiKuJev0GW/bti2efPLJO05NETpW0orTfikh9RYW7I7TC1wNqG+O7j5VigX2decSsMdPV6whpXpiNzvYlINXQNrg0WKMOlYdOnTQz5WVWlZl2SPNa9GxY8f7inW7+XIKtl9OUniwg+PtrrZwti79hJGq5uzPpqgir5EWVDRnAj9u3Dj1+ahMEZGQgS8OxCM+VbdI2K+BNXp6l18mCp9Dzs7OBl+CApN1HonqgPxDWhEfdkzOeRLuTCl/XnxDT8p9wsJ0qx8SeSNwMykTnx1KQpLuOY26zmZ4orm5StolBAFBQBAQBAQBQUAQKI8IXAjPwPJTKXrlaybnpMTTV9q7qjGaVjOBu52u+pg9zoem4uf912Fs44LMlAQ0Tz2EXVvWo0+fPoqiy3dNJoFjx47V70ZaPK2pKHbM3tqtW7cqL3G+p7K/luxQzdaMhSf2t9PajMl/dhGuouK48WIK9gboqt+2FsYY284SDpbFoykUEJOJH48nIyU9KwGpY4Yutcs2W+c7PPt//fz8VI8zqdcM9kyzz5f9vWyLZTLPfmmyGzQLvaJiXBH2I6X9i0OJuB6nu1b1q5nhqeYlf61YACWzpF+/fgpn0rvpekC6N+nfpHhz8SQuLg60YaONH2n11Hzg/V/cVmxlda1I5Pn9VCrOhemSJi4GvtzOEtbm5TNpYssOxTENjTyT9T/++EM90HiRFy9erITm2BNB+fr27durDykF5lh554Mzp/G8oQOQ7XJHYPv5aPy0P0RvgTK2uxs617EXuAQBQUAQEAQEAUFAECi3CNCC7Yd9ITjqF6va99p42aGOixWq25srpfS8IjQ2FXPX+yMqQffCPaS5I3b8MFsl3Oy/nTNnjqLFk92pBSuIv//+u/o530MpEsV3V1bkmSySFUoFbAZfeBlMUEgPZuXxXoKK36Q9c9yMNp62eK2XO0yLSQCYPfDv/+OnlPIZDWtWwYS+HmVq40brKyrxs4ret29fkMXABJGCZqzWaoLTZNCyN5qCgOwHruwREJWM6auvqQUq2rDNHuINL6c7+71LAgPmYF9++aVaHKG4HBN24s18TUsGuUhFtXetV5v3P/u1eW2yMyNKYnylecxDvrH4dEeQOiXba958sJbysK8MkWeyzob9c+fOqTlSOZAUeAaVNilnzySeqvD8gEoULwL8sFMJVHtAu9iaY8FjPqIEWrwwy9EEAUFAEBAEBAFBoJwgwD7tDzcGKDs3ho+zBUI2fYxbGWmqaEQ3Ivbd0jdaCyYi7FvPy2e9JKdGQbCl24P0/flUbG/taVusp9x/JQZf7ApWxzQ3NcLsh73h5lg0SzjWfP0jkvH9vuswNTbGS91cC2UDzASdPt0UlqbYNHMDJutcEGEu8PTTTyuRLi0oUsaEkUlhZQ7i+tmOIDBZZNA+bN6j3pV5yuVybsyd3lp5BZFZi30dfOzxag+3cjnWwg7KIBp8YQ8q298bAnsu6awfSKvhCt2EPh6VZnXo3pCRvQUBQUAQEAQEAUGgMiLAXtvT4cDeiCxRrohLiNr3A/r3eVD1qR84cACzZs1S9N7u3bsjIiIC7777rqK7M4Ekxb00g4n64Wu6BM3NwUIpthe3vRoXMCavuoqQLBu3znUdMLZb0TyvWf39aHOgnrnAquMbvdwNtphjgk767ptvvqnYC1qyzuId7fVIgWdrrGYXxn+z6k5NgdII3g/Lli1TzAmyJjRLaSqer169WimgkzZOhfQhQ4bcYUl2L+OLjE/D2/+7Al4rxuDmzspfXaL0Edh5IRrfZblRWJga44OhPpXCRUGS9dK/l/I9I/01J626iqgEXQ8UKWSTB3iWKe2pnEEkwxEEBAFBQBAQBASBSoYAEyr23ybCCqxWZKbEw6deA3w8b6ayl2LfLRNGsj7Zb8v/s0+dyte1atUqVTTC4tKUTZdGe36hiyu61rs3u7a8JrD2RAT+OBoGpoLGRkb4aFgdVCukjVtSaiY+3hKACzcS9achW/+lbm7oZECL5ZEjR0AKPP+w5YAaAlqyzgP++eefqh3Bw8NDXRtfX1+1mOLl5aWU+ksjKIBNpgWTdf5bWzSgiwAXeug7zt9t3rwZ6enp6l7j4sO9RvYEkZhO6u+JRq6l78V9r/OoDPtHJ6Tj/X+u6V20ejV0xDMda6rCZ0UOSdbL2dU7cDUGX+6+rhdmGd2+Ovo3dSpno5ThCAKCgCAgCAgCgoAgUHwI0BM5ICAAK/dexX8BsTCxtEOzhj6YOriO/iSs1LJnmn8z0WIyyIS9tOPrPddBFiSDrYrTB3kqRfuSCL+IZMzb4A8WcxhDWrrgsdY6P2hDIiktE8t2Bisf75xB4b8pA7xQ2znv/mr2n5PuzmR31KhRMDIyuitZ53GZoLNVlkmyvb29UiSvXr06JkyYYMgw72mbmJgYpfL/8MMPq4WD7Mk6RfAoqjZo0CB1ju3btyv9A7ZVUGjtXoIMWPZJawwLhyqmWDS8zj1b993LmO7nfbl4xhyKuRTD2cYM0wd7wamEPpulhbUk66WFtAHn4Yd+weYAnA6KV1vTI3Dx8DqwzkeQxYDDyiaCgCAgCAgCgoAgIAhUCASO+cfhk21ByORLEaCSn2q2Ja+sbSg4EfFpmPXPNT0DsnNde7zY1VVVvUsimIAwWaePN8PbxQqT+3sqhf2Cggj+fTwcq/8L1wsWE8uoxDR9r30rD1u8TmE8+o3lElR6pzUe+881ZXeqwdNGj05QZDswKc8e8fHxGDNmjBKco4VbQRGdmI4d56Ox/2oMutS1x6DmzgYL9VFkjWOg8jmp+EzCsyfrdAog84I99NyGaul//fWX0t8y1Mkqr/GnpGdi/O+XEZusW0h5qmMN9GlUtaDpyu9LEIEzwQn4cKO/YqKYGBvhlR5uaF/brgTPWPKHlmS95DE2+Ay8wRZuDtBX1cd0rokeDbJ6two4CoU/aJtRv359ZaXBlc0tW7aoFcTcgj1H7POSEAQEAUFAEBAEBAFBoLwgkFMVfmhrFzzS0vBKcknPY//VWHy1O1j/rjZtkCca1ChZ2vPZ6wmYv8FfTY1q81MHeqFudasCp7rjQjR+OxgKJpUMsgDe7e+B9ScjsfNitPoZ++zHdHHN03Ho5s2bStgvM1N3DAa1A+jhzUp2s2bNlMgc3ylJM4+MjMT8+fPBhP2TTz4pkGq+93IM1pwIx42YVH2C1bdxVYxsV90g+jIp7nQI+OabbxAcHKx65LMn69RCYCWd42XFn+wNJu516txmbBQIZB4bbDsXhR/331C/tbE0wScj6krbalHBLKb9uLg1c60frkXo3B+audvgnX4exXT0sjmMJOtlg/tdZ6VFx6x//OCXZdFR094c7z9cW1XXCwr23lBc5dixY+phxIcShVb27t2Lw4cP37H7hQsXlD8me3Xc3CqHSmJB+MjvBQFBQBAQBAQBQaBiIEChrgWbAnDuuk4Vvjxp97DY/8FGfzB5ZvhUs8L7D9UuFWCnr/bFtQidjRvF4Sg+nF8xn/gt2hqI5DRdku1YxRRTB3mhhp25Wmig1RhF5xhUmp87xAc1HQxjMAwdOlTZ35Eez2Byfvz4cdjZ2YG0eVbdWRRq3bp1ntiExKSoXvzD1+6m53On57u4olt9B+THV2BVnV7uLVu2xMiRI/Hvv//elaxHR0erXvZdu3bh1q1bKkmnYOG96hykZdzC+JWXQQs/RgcfO7zaw71U7gU5Sf4IsC3hsx3Bip1DxsvcR7xRq+q96xOUFe6SrJcV8jnOezo4Hou2BIIffsZDLZzxeOtqBq0qrlu3DvzDBJ0UHy1Zz21q48ePV1QmKqhKCAKCgCAgCAgCgoAgUN4QYEX4+yxVZzsrU0wb6AlXh7J/2b4alqS8z3VJAEC7tpYexWvXlte12HouGj8fCFFOQTw3Czq1nXOvrkcnpmHuOn/cyPKA5zHH9XRHu9p2+vfK4/5xqt9ae+9s722Hl7u55UmHzz6u06dPqyo1BeUYTNBZ1abuALUEXF1dldBcbsEq/8bTUeA1jsqy2eJ2Ont6I337g52lKSb288i3n56ihNu2bcPChQtVVT+3ZJ2LBhwr6fBM1slCPXr0KObNm6fYqEWN7GwHDv2FriUnMljUMd6v+8UkpWPOOj+9iwLve97/JdSpUuIwS7Je4hAbdoLPdwbrBRFoN0CPxup2Ba9whoSE4LXXXlMel7t371Y0pbySdVbeWYH/6quvpKpu2GWRrQQBQUAQEAQEAUGglBGgmNq45Zf19G16gnepW/pCctmnzQSdvfTsqWfQrm3qQE9wMaE04vrNFMXAjE/R9UeTKv7EAzXuSkBik9Lx4aYA+GcxNUlzf7xNNQzIIVacmXlLebgfzPIHZ38vE5o2XiWz+MBqfmB0iqLlnw/RMRNUem6ko+ez1cHawliJ4VEULy0mBFWQgllPdkStarevPd9zb9y4AdLzWXgyNTXVLwwwqaHIHavmVKxncWr27Nn4+++/9erwZJc+99xzeOmllzB8+PAiX7rlh0Kx4XSk2p8YL3y8jhI0kyh7BLig9cO+ELUgxKDw37QsVknZj67wI5BkvfCYFfse/wXEY+n2O6vqw9oY5tH47bff4tSpU1iwYAHef//9PJN1+kySrkQxDW7Hh5uEICAICAKCgCAgCAgC5RGB7EWMhjWtVWJclkGvc1brWLVj9G5UFU91uDtZLqkx0sab3u5H/XTe7u6OFpg+yOsuEWL20++9EqMq8Axayj3XuWaugm1cFJmzzl9Ph7exMMHMh2srqnxxRmrGLaw8HIp/L8foVe2143MRoV+Tqno1/XWnIrF851mEbv4YmUmx6DhiAma9MECJhTH++OMP9YcJOS39aOVHxXm+17Liz8Sc1Hh3d3dV8afnOnvnGzRooPY/e/Ysxo0bp/rWBw4cWKRp8lqwLUFbEOECxxsP1sqXsl+kE8lORUaALgrTVvuq/XnrPNfZFd3rl+2CX1EnI8l6UZErpv3C49Iwc+01/cOfKp3vP+wFW8uCk2muHpLW/sEHH6iH0uTJk/NM1kn5mTJlilqF7NWrVzGNXg4jCAgCgoAgIAgIAoJA8SOQUxX+42F1DGIcFv9IdEfcfj4aP+7X0dCZOM4e4g2PUu6D9YtIwntr/fT+7hP7eigBLQZ7/TecisT/jobpIahbrYqiklfJRzn+yLVYcGGE+zM6+tiDTAYtOb4XPFlNZ5snRdgi4tL0h2LaXdvFCrQnrl+jyh2nSEhMxlMvj0d8fAJSo4Ph1O0lPNitE57tVBO+Vy6qd1n2nD/44IN3DW3//v1YsmTJHQJzrKzTJ75JkyawtLQEtZuoXs/CFXvsixKBUSmY8vdV/b0wZ0jF7okuCgYVYR/qS1C8m0HtixmDa2e1W1SE0d8eoyTrZXy9vv33OnZfuqlfATVEUINDZqWcK4k+Pj6qYm5sbJxvsv7xxx+rhxWF5djXIyEICAKCgCAgCAgCgkB5ReAuVfhWLnikVdmpwk/9+3YltZWnLcazkloybm35XpLsCYinkyWYKHIc9Jb+Zs91sIrNqFXVEhP61IJTAdRs9qzTN17zpjY3McK4XuzF1y0CFDVYjPrlwA2cC0nQi9zxWLQjpiYTe+RtLe8WUWbfOYtQLfs+gf1rvkPVri/C0q0JHm3lgn2/fQhr6yqYOXOmeu/NGXFxcUrtvVGjRsoPnpGYmAi2jPJ3DFbjWZXXbOiKMj8KIJ7Ksln2cbFS+gES5Q+BcyGJysaNi0a8Hd7t54kmbiXr3FASKEiyXhKoGnBMPkoP+XI1M0gl6nyk8MFFJUlDHv4XL15USpsUzaCoHCM0NFT9Xa1aNUX7adq0qfp/TEyMsnNjb3vfvn0NGJ1sIggIAoKAICAICAKCQNkhwErvwk0BeuX1slSFPxkYh4WbAxUY6TE38HgzK/Rq2xAODjpabUREBIKCgu4Ay9raGt7e3orxSOuzjIwMJWhGMWAGE0jtvU3bkaJsmmhbXsjT6ozJteZDP2WAp0qAmcTHZfl900nojQfd0dg1/8QkNjYW165dg6mFFb47ZYyw2FTcSkuGRWIIXu5eE2YmtxNijt2QYg/V0Y/4xWLNiQi9Ujrnwr5uXkP22XORIbegujsZo/369YODS03MnPouHLroknUzpMP/9wkYMewxVVXn2Jmw0zLOxaX0FnHC4lLx1sor+uGz1572ghLlDwHqO8zb4I+ALP2Gpm7WmNDXo1hYI4WZLe/ry5cv690IKMLI4MISWzWyB3UW+Cd7SLJeGLSLcVuKbHywwV9Pf6elwOT+hguV8MJdvXr1Dt9LCsdR6fL5559H3bp11eohg/3s7NHh70kBkhAEBAFBQBAQBAQBQaC8I7Dzwk18t/e6GiaF3NijTWvb0gwuGny4MUCJomUkRCF8yyJkJEYrOnbv3r3VUNhD/f3336uXbK2iS+YjCyd8See2TNK//PJLRcFmLFu2DJs2bYKTk5N+Op06dcKYMWPynV5EfBpmrLkGCskx6lWvAqq/s5LNsDQzxqs93AxSqaciOtXUGzZsiCfemoevdl9HYtg1RGz/BNZ2VeFif5uJSYFiT8+8dQNYod91MRpUractm9YzzzFZm5vg6U410MbTFuamd1fEtQn//vvvOHTokFJ3P3PmDCZOnAiX7i/CuHpjpMeFIWzdXDg62ClWKe3hiC0TdrJHqclUGsF2CIqXMVhcmzbQ6y4qf2mMQ85RMAK8B9kW8s/JCLUxmRxc3CLrpDTjwIEDmDVrlrpnFy9erFqXGXPnzlWWhyy8ajF48GAljpg9JFkvzauVdS6uhn6x87YCJz0AX+nhhge8i9Y7o02Bghr0XM+uBh8YGKgULx999FH1BaB9iZTBtOWUgoAgIAgIAoKAICAIGIyAUoVfcRkpWV7hL5aBPRZFxOZv8EdcUgqi9/+EqpkRuBkVqUTKNLbiypUrlW0YiyMa25GTZEWNekJ8ST9x4oQqmmjJ+ueff46EhAS88847BuOhbfgNWygv3rxrP7I0af3LSi/fLfMLJgmkkzMB57vjp59/gSVbA3H4v9OI2L4UbgMmYMqIjqC4X35BH3f6vzMpuhyaeMemTMzbetkqIT5W//MLX19fjB07FtOnT0eXLl0UXkzWBzwzASdTPJAcE6qS9QZdH8G8iS+LGc4aAAAgAElEQVTAoYqOofDss88qn3XN873QYBZiB7JiiZHmCED1d6rAkzUgUT4RuBGTisl/XdVbFI5+oDr6N7m9QFbSo46Pj9czof39/VWyzjYMBvUU+O9nnnkm32FIsl7SVymX43OF589j4aqHgjG4uTMea+1yz7QMJuakWfHBqyXl/CIgxYk3Q/aVmzKYtpxSEBAEBAFBQBAQBASBQiFAe7H9V2LUPg1qVFEWTEUNJpbrT0WqKnnWK1iBh0pIzcD16BSkhPsics/XGP/m6/h22Wd4+eWXC0zW165di3Xr1mHEiBFYunRpsSXrkfFpmPDHFX0Cok2iWz0HPN2xRr7Va21bJsWk6dMC7dKlS6rSTxr95O924Nzqj+DS5204u3ph1pDacLLO3ZLsangS/jgahos3Eu8aC3u5R7WvDm8XK4OSWS5k0De9Z8+eStmd9GAKxrVu0xbG1RoiwLIRbvw9BbaN+qBpz6GKjcoFgBkzZqhtP/vsswKv5b1uwPvn9RWX9Yr21JmqqArj94pFRdp/2a5g7Mt6htAWe+HjPgUuZt3L/NIzbmHnxZs4HRSP5LPr4X/hP3Tv3h2rVq2SZP1egC2tfX3DkzB/oz+SUjPVKfkwm9TfE1b5KHWW1tjkPIKAICAICAKCgCAgCJQnBI77x2HJtiB9j/ZHw+oUyVqMiegn2wJx4cad1V9D5norMx2Ru75Euzat8MyQnorenjNZJ4VbUxxnfzfbEVk5I6uRPdVkPeasrJMeW6dOHbCHtVWrVujQoYPBCuWfbg/CoWs6GzdGw5pV8FYfD1iZ5U0z17bdunUrli9frhLcr7/+Wp+s8/cb9hzDojlTYeriA2NTC7Ro6I0xj/eHl5eX8ionO5TVStLdSQnXeue1Y9NS7sFGVVUSa5plt8a2TS4KkL6u9flnx52/pxUxe/+1whIrklxE4D5t27aFUYNB+POzaTAytYBT1xfRq0kNDGlsiTffeANdu3ZVLaCFjdTUVGX9xhZSVudzC9LxKerMa7v1Qhx+P6JT22dbxmej6pZo0lfY+cj2uSNA5sfsddeQmq4rko7r6a50wooSZKGwtZjFUX5mswc/CwGRKVi+5QhO+IYDZlaI2vsd5s94V+lT/Pjjj3cl66y2kxZPjQser3379oqJkz2ksl6UK3UP+5BKdfa6zkaAwd6JRgUIgNzD6WRXQUAQEAQEAUFAEBAEKiwCFD2bs94fUQm6nmyqgvNPYYPVNSqeG1pRz378hMt7kea7F58sWQSjlNi7knVSuCkwx/5zshl/+uknMBFs3Lixsgg7efLkXck6E1EqlbOXnZRvVpWZELNf25AgFfuzHUGqom1nZYLpg2ob1M8fFhamKOOjRo0C+2NpdaZV1nneyKhofPDLVvgnWSMzOR7xl3bDKikEkyZNQovWbbHycJhaJND85rWx2lma4rE2LmjtaQt7q9v2wxTS4/mYiE+bNu0u+2D+ngLIrI6z2s/KOkOjwbPXl4sY7NGf/tMunF61EGaOtWDpUA12yUGwtLBQPetFsWH7+eef1bVibN++/S7YuZjCVgG2M3z97Q/4aF8yKFr2f/bOA8yq4vzD3y5tKUvvIE3ALqJoBEUlKjYQa7AgGo0aIREVo6gYo4hC7FhiwQT/NjQaNRZi74oBLGAsiEivUpYmdfk/7+Csh+vCnnPuPVf28pvn4QF27z1z5p2Zb742M5QD2tayCw5pFqar9JlfmAAB0uH/mW5TFvzg3oRA6VU9Whk3H0Qtb7zxht14443uzLDgmFm7odieGr/QXv/wU/vupdts47o1VqXJLtagYSN7+PZrXIZNqrHOGOc5OMH495NPPunG/8CBAzd7LRnrUXsp5ueLizfaM58stGc+2XTIAfdXcoLkcR2zcyBGzNfW10RABERABERABETgFyPAlkGuyvKBDk4UJyORg9TCFIxZUrVfmrSo5ONNa1cx9huHKUWLF9i4x26w087oa31/08umfffdz4z11Oe8+eab7kApDFz2tY8fP/5nxnrqdzjobfjw4cahb0SSyyocfPfK/xYbe+rRJxuHPHiPK3wnTJhQsr+ePbRBY516l63eYFc/O9VIty9es8Lm//taa7lzB6u0zxm2cu2m6KQvGOZ77VDDOVBKuyaOyP2kSZNs3rx5du6551r37t03+z7ZBkSvMdrZs+7vTyfiyO/OOOMMdwAeZcXqDTbo3udt6ifv2Mb1a6xS3R3sD2eebN077VgWrp/9njZT384772xffvml0WfBQiSU33PaPHezXzzkLnviy02fwMQ7/+BmdmC7nw4Gi/wC+kJWCbAF+YkfsyI48PCyo1o4oz1KITsEQ5rtxowX/pDyTrbOYx/Nt+nzl9qid0e6sblu6RyrXrXAbvjrLbbHTm1KNdZT6x4zZoybl2S9MO58kbEepZfS+OwXc1bara/OLLlrkmj6JYfvEHqxSaNqfVUEREAEREAEREAEyi2Bt75eaiPf/fFU+IKKNrhHS8PgDlNI1X5k7LySPdUNa1Z294+H/b4/6Z1Ua+7m5r5uIq5Ezffbbz+3Hz21cGjcuHHj3Gdat27tosoc6HbggQe675R2jS4GPQcFc6iaN1jDtC/qZzhpmtRybwxgKGOEHHzwwc6YJh2Xwsnu/3h/njtfae7Tg5xhXO/g8y0vf1PUnKBT5x1r2rEd6lvjWlXsx4z3zV5n9uzZ7iR8HBC0i4O0gsa6/z33qrO1gC0DZbUdpw3OG3/uU+1qm24JYC9ylIJRRPYDHB555JGfGes4Nd5//313jdw999xjR/QbbpOWbmLD4X13ntZuswyCKHXrs9knQGbGRU9MsbXri52zpUvbWu68sAaF4ccNe845R+HMM8+0AQMG2HMvvWoPj51vn8xY7uy71bMnWdEnz1md/Xrb4rfvtdqF1d18J3LOuWJcu02WCHONP6ll4sSJ7rlku3To0KHk1zLWszBe6MDh/5lRckom3uDLj2xh7Rptuh9dRQREQAREQAREQAREoHQCnArPwV7oU5Rzuza1g3fadMf5lgrXNrlU8TdnuegXpUZBBet/SDPbo/nme0K39hwi3vzxhdR1IrFE1zp16mRnn322TZs2zf2fvefsaUXh5m51jHUM/KKiIvf/PfbYw7p06WInnXRSyX5sFHnSrJ955hnDQMQwxMBPqpBqTn2+kLbPYcQYB2QC8K6klFeuWsNufnmGTfpysi189TarvmNnq7X3iVa5UgUXkey1V313j/uWDp1fvXq1ex5c4NGnT5/NjHV+f/nll7u2kiZ/+umnhzLWee93vymyUe/PtTXrN40H+hWDvVlIBw5G0a233ur2D3MIIOnJwcg6KfkXXXSRO7wOA+vmW26xXXpfa8sqbDpF/MC2te33hzQN3UVskcAxwWHPTZv+9D2yCcg4wGnAdcucX8B4UUmGwCNj59t/Pv8pwwanS+sGBe7GAq5AbFhY2Z1FUJrjiTnOeCWyXlhY0/r1u8D2PO9+W/Tj9pzitats0Wu3W4cDj7LDuuxldwy5zI195hL9i8xg3pElggMI5x8GPOclcD4D22G4tpDrHB999NHN9q3LWE9mPJQ8lb1RD3LFxuRNV2wwADg98qD2W19kEn4tPV4EREAEREAEREAEyg2B4InOOzWu5oyzrZVvFvxgt70yw6V0UzjI94KDm9neLQvTajP704MHzBE136TAF1qLFi1s0aJF7gAqDooiwo4BX1oaPPvFScFu2LCh2+c+Y8YMO/XUU53Rms2SmgZ/xx13uCwADslbvGKNffrZJLO8fKt/2IXWonkzO22/hu6spa3dl877v/fee0bE/IEHHnDRa/bIByPr77zzjkv7f/DBB9399LQ9TGSdZ+N6eXrCQnvuk4Xu3xQCYJwDVdY1asuWLbN+/fpZjx49XFYEe9ZTjXWyADCqL774YnvxxRft5ptvscY9r7YKNRs5Pf623u1KTfkvrd/IWmBPPsY6DgvaSCFqzw0BGGkcVoaThKgrdRcUZPce8GyOt1+yrjlL19jQF6f/7LwF3qlKxXwjS4MDErlKu2OLwpLsZ4xtMjFwxJ3V71J7cMwEe2/UX6zZ6XeXNGfFxOet3g/furFStGTT1Y4cMLnXXnu5vuaASW7q4nwFDHa2huDM4mc8l73rGO79+/e34447bjNMMtYTHjWcYnrXm7Nd2gWFgzf6d2tWppBL+LX0eBEQAREQAREQAREoNwTQp+54fVZJ+jP3WzfZwj7tuUvX2E0vz7AFyzdFkEnZPnHvBtajQ720T+9euHChM0CJjvnToD/55BOXGj9nzhyrWrWqM7r8QWnUjyH+8MMPO0Xcn4aOAk8kDWOfg+mItO2zzz6Wnx9uL36mOg5jlP3hGLAUIr1kEnzzzTcuEtii/e62scUB1q5JTeu2U+1Q1wxj3ODQOProo90fStBY5/cYwjgs4EiJYqzzebIsRrw+yybOWlGCYs/mNaxft2ZWYyt3uj/11FP2xBNPuP3wdevW/Zmx/vbbb7sDxLjKjqi/N9Yb9RxsFWs2tvaNqtqfe4bLfMD4evzxx93hgYwLtkGw1YCCA4eIKmMFgx0nCXuW+dvv0c9UH+s5PxEYN22Zvfz5Ypu/bK0tXbW+xNmTyohbFXZrVt3ZbRu+n2p3336THX3OFfbR/Cq2eM5UW/ifvzpjHSO/SYUl9r/n7rCrBl3qsm2IwntjnS0nZGlwHSHyAWO9ffv2rjq2h1AYB5wAzy0NOHZOPPHEzV5HxnqCI5grAq569lubu3Stq6VyxTwbevyOoU7rTPC19GgREAEREAEREAERKFcEUk+FP37vBs4ATy2cGn/LKzPdwWsU0rRP6NjAeu5Vv+QqsXLV8HL4si+99JJL5yflHyOF8tZbb7loPQ4JshBweBxwwAFuP6//PZkG/J6It//51pqPwX7Ha7Ns0uyfDPZDd6ljZ3VpssX0fK5449kYURS2J+CYOOqoo1y99957r3GVHO9BmTFjpv3vf59bQYu9rHrr/a1Pr1/bcR3D3UZAxPS3v/2tS5++++67nXPHG+up7cKg5zNkOnBNnEpyBAigFv2wweYUrbEPphTZ+GnLS7ZUpNbK/vaid/9m64oWuOsMuZ6tePVKtz+9Vrsudsqxh9uiGV/Za6++7BwvFM61wBHHGMIxxTYT7lnHUUT/sh2itNKtWzc777zznOMqWGSsJzQWGAj3vzPHxk7ddAcm6ULnH9Q01L1+7KUhNYK0mJdfftl9n85mHwNH/3PtBp7Xrl27ur1S/k7KhJqix4qACIiACIiACIjAL0qAA8WIln8+e9P1t6WdCs8VTeheRM984T5l9riHPT3+F21kjlROCjw6a7BwAj1GCpFH7qBPvSqNSDN7fDFwSBUPY6zz/NlL19gtL8+0Bcs3BcZIU++9byM7Yre6VrGUq7kwltiq4Av7hsl8wHGAYY1TgW0JFE6f/+q7WbZm8Syr0ngnq9HuQBv2hxPd2CurYKiT5o++znYIIqapxjonzmOIYdxxaj7RVa6KY+uESvYIcPbB57NW2oQZy23G4tW2YNk645wMX5Z98qytWza/5P/563+wVfO+cWPm8MMPdwc0cqCkL5xrQZo72zuw2Yigcz5B6tVta9ascT9nrDz33HNuXzv9z73rwSJjPaGxgJF+71uzjas1KJ13rGXnH9y0TK/ukiVL3EEb7F0gXcIfeEFaEp2N1489Udzzx/2QXGnBqYQqIiACIiACIiACIpDLBN7+eqk9UHIqfAUb3KNVyanuBEnue2eOffRjkAQOHIA24LDmVq3ypuityi9HIHXPeuqbRE2DD35/4fK1dv2L091VcxS2PfTt3NiIspdVStuzzncWLl9nt706074e94YtHvuYkQa/Y+tWdl2v1qG2AuCcuOKKK+yuu+5yUfzSjPVrr73W3a9NQI6DyIi6B7dPlPXu+n1mCXAoJUZ60Q/r3XVsRN0nz//BRdN94SC6LvWLbOiVF/3sBgH/GZ8Gj1MKm400+NLuWefwQm6AYLsJYwDDn8g6TptgkbGe2X52T1uycr0NeWFaiZevTnWulWhtDQvLvtOTUym5JoQ9PCNHjtziQMATw6TmABOuxQjrgUyguXqkCIiACIiACIiACCROAEV6wOhvjAg6hQN7D9mpthEX4R7lf328sGRPe4u6BTaw+w6hDwJL/OW38wo4TI19+Ry4VVrh91xnFbyyKgqy1DOiCgsq2IDDdrCdG2/95qV3333XXnnlFXcYmC8cRHbv23Ns6sIfbM38b2zl129Zx6P62p+O28NqV92U1r+1QsCN1HeMNYwvMmVLM9b9Mzh8bvTo0W7POu/h06nLqke/T57A9yvW2WczVxhjguseD2hbyxYvnOfOPMDZUlrhHApsM24V8GnvpRnr/rvcjEBwlq0hzAFuTwgWGesZ7mc8u9z/iEeGwsEDlx3Zwji5tKxCGgXeFyLr/hCC4FUSwe+TtvP73//eGfUcYqAiAiIgAiIgAiIgArlOACPqvW823bBDlOvqnq1szKRF9s/xC0ruUueAsT/3/CnqnutM1D5zDhvuu+bQOX8HOzcA/OmIFm6chC1fzFnpDobmXm5fWtcvsEu6t7A61co21PkO21kx1vfff393FRsHzf33v/+1+vXr27777mvnn3/+z14Hg4198xzIx4nwKuWXAMY1WRU4YXBOsRWCf3MWAttA2L9+6KGH/qyBGOtPPvmkO2hOxnqC/f/elCIb+c6ckvR3UnBIxSElZ2uFFAi8LxxCQEoEXj5ODNySsc5BFJxUiQduv/32S7BFerQIiIAIiIAIiIAIbBsEUk+FP6NzY3eNl99jWlhQ0QYc2tx2brJ1A439omwv5AoxgiTHH398SQNJSWXvMtEzIr3ct61SPgg89+n39tT4BSWnfLeqX2ADD9/B6lTfenYrqc6ch/DAO3NsyaqfDHW2sV5wSNNItwhwYB13ZfuCsc6NAdwEgLFOlJ0rAPk/NwFQ2ONMRJXr7fr27Vs+YOstSyWA44WtygRefSEjmvR45AmG+p577mnsbW/VqpXLjuZEeL+3/R//+IeM9aTGFhN90NNTXaoEpV6NSjb0+DZbvULCv8tnn33mvDC33nqru3eTdIktGevsceCzeN84YC7b13wkxU/PFQEREAEREAEREIGtEeBUeO5KXrRy0/5k7tVet+GnPaX9Dmlm++9Yyx00trXi77kmRfnkk0+23r17u4+T5cjBYBw6xp3cRMaCKdLqnW2bAGPh4Q/n2RtfLSl50aa1K9vgY1pZza2ksL/+5RJ77KP5m50KfvSe9dxNAukeTpiaBk+aPNfDEYFv06aNVa9e3djjzs/vvPNOt89ZJbcIpKbBE5Tl9H/6umHDhu5QQwx6rjTs3r27jPUkup+zB9gr9cwnC93jOf39ksN3sN2bVQ9VHaf/FRUVlXjTuK+TvesY79zz6O/lxCtzzTXX2K677urusORuRhUREAEREAEREAER2B4IkOJ888szbNKPp8L7NleukGcndmpox+yxKVK5tUJEiz2lpKOSqUj6sTfWiYr+61//stNPP93tSeVEZxnrZRHd9n7PlW7BWwH2b1PTLjik2c8yXTkJHMP+yXE/baMgG/b4jg3suI71M9IwjHAOssMw8+nPnBLOne6kRpPJ0bZtW+vRo4c7aE4l9wiQOUF6O4eC+2wKsnc4YBD7D4OdswpKO9NBe9YzNB64OmLoC9Nt2epNqTN77VDDHWyBxzdMIUI+a9askig5XjiO8uf6BtLiuaaNk+IvvfRSZ7izcFSrFn4PTph30GdEQAREQAREQAREYFsn8M7kpe6KtmDptnMdO7Nz41Kv60ptD2mm3IN80003uXN/gsY6+hfGFcEQDvKVsb6tj4bS348TvTnseV6Rv9ItzzrvWNN+f3Czze5g/78P5tmrXy42f+A3wTbS3ju2KCzzBqfySUZvXd4IlGms33777S41Y9iwYdasWTOXskEoH88PUV5OOWzfvn15a3fG3/fRsfNtzOeb7m3EI8ehclwZErekpsFzdRt3r7PHioXF38FYsWJF23333XUafFzQ+p4IiIAIiIAIiEC5IvDD2g12yZNTbPnqDc7w6tSypvXr1ixUgITAyMCBA61fv37u5GX2CAeN9SAIGevlalj87GXZe/7XMdNt5pJN21MpvfdtaD071Lelq9bbE+MW2Ls/HlbI7zhB/qwuTexXbbYc3X7kkUfswQcfdKnKbEn1hSgpv+MkcIJtHC7Xv39/q1On7OvjyjdlvX3SBLZqrL/00kvuQARvKGKskzZ0zjnnuDsDx44da88//7wbrKl3wiX94tvS8+cVrbEr/zXV1v64Z+qQnerYOQc22cxzF/V9ub4Bjy/3qVNwmMAejy8Gui8IAU4P3J75R2Wrz4uACIiACIiACJRvAu9+U2QPfTDX9mhW3c7p2jTU+UC0mCAUh/miu3Lmj4z18j0Oynr7KQt+sGuf/26zyPn5BzW1175cYl/OXVny9QaFldzJ8U1qVdmi/o4hzq1NFM6XGjx4sPs3Ke3YRhxSeMwxx7jAGjo7ttKWrvcq6731exHwBLZorGOgc9o4e3bYAH/ZZZcZp9vdddddbnD6fHu8RpyS2ahRo+2SKntdbnllpnHVA4VD5f5ybOvQ1ztsl9DUaBEQAREQAREQARHIMoHJkye78364+pb0dgqBEW7VOeKII2ynnXba7CwgRdaz3EEJVffpzBV239uzXSZGaaV5nSp23kFNrU2Dqlt8Awzw6667zl2/xj5zxo831gmacdbU3//+95LvE33n7nROBW/SpElCLdNjtwcCWzTWR44c6YRX06ZN3f5ojPVFixbZww8/7AZnrVq1HB9SifjD58IUKsQRkCtl8qKN9vjENSVXtR3YooJ1b1fZwu1UzxUKaocIiIAIiIAIiIAIbNsEuKaNg76Ch/NydS5XJ6HHYsgHD/ji8F+MM67aUinfBD6auc5emPzTlWy+Na1q51nv3SuVmZnx8ccfuyAmY4IxRNDS35fOVmHsogsuuKAE0vjx4+3ee+91d6bjBFIRAU+goKAgkgOnVGOdq8FGjBhhvXr1cmnXnJTJv4mesx8jGFlnzw+Rde+hLKsr8ExxUFouFE4kvef9IpteVOyaU6daRbvwwEIrrCxTPRf6V20QAREQAREQARHIbQIc3Mve9Z49e7qGkiKPHsy+Y3RejDB+x7bDdu3a5TaMHG5d8Uaz16eut9e/Xu4CbPl5edaheXU7dudKVlhl63o796QTVf/Vr35lRx55pLuVCScOZ0hRfve737lTvINOHbYR33zzzS4dfrfddsthsmpaVAI4C32Gepjvlmqsk+7O3ZKUxYsXu9R3vEcIKQx1PI94IL/66iuX8sFp5T7SHqbSXPnMa18stoc+mGfc7skBJxcdtoPt07IwV5qndoiACIiACIiACIhAThPgoGSu0/JXt5Eqz372FStWGFH3vLw8d1ZQly5dnJGmUn4JFG/caE9PWGgvTFzkrvg7fu8GoQ4l5Co/DpC77bbbXBYGRnkwDf7oo4+2Aw44wNlDvnDbAIY6BnvHjh3LLzS9+S9OoMzT4DlMwafBc8DcM888464Y69Chg7355pt22GGHuQG6vZXvV6yzv/z7O3eaJGXnJtXs0u4trKBS/vaGQu0VAREQAREQAREQAREQgZwjMHfuXHcIIQY5J7xTSIcn0+KUU06xXXfd1Tl36tat66LvvmDcX3/99e5AQ25tUhGBuATKNNa5a3Lp0qUuco43ibR4Lm/3d1BuDxF10vZJhcJLVrlyZeecqL9PL3tqwoKS0yXbrxxr34x/03lhmbh9+vSxNm3axO0XfU8EREAEREAEREAEREAEROAXJPDpp5/axRdf7LIryLKgsEWCf5POTOT8gw8+cH9GjRrlfk/a/D333OO2EROVLyxU1u0v2IXlvuoyjfVy38IMNIADI9ibwn3yM2fOdKkwNXb5tVXbvScz0pZ/9JDVWjffTj75ZDdxuXaN9Kk77rhDV6plgL8eIQIiIAIiIAIiIAIiIALbAoHUNHii75zh1alTJ+vWrZvNnj3bnnrqKWcXnHTSSdvCK+sdyjEBGeshOo/MgurVqztDfN269da3b19bsrGG1Tukn1XZuNpmvzDMTj35OJcmQ5kzZ47796OPPmoNGjQIUYM+IgIiIAIiIAIiIAIiIAIisK0T4IR3Mov91W2874QJE1zKOzdekRJ/5plnusPo8vO1PXZb789t/f22K2P989kr7aEP5lp+fp4dsVtdO6BtLatSMdokmjR1ng26uJ9ZvXZWe/8+dkDrqvbpUzdbtaoF7iAJJi9pMOPGjXMHUSj1ZVufAno/ERABERABERABERABERABEdj2CGw3xvoPa4vdgXCzl65xvVAhP8+a16li/bs1t6a1K5fZM6NHj7a1a9faCy+/bss2VrM6v+pjVQrr2i2/aWurlsxz19etWrXKnZLPoXwcNrHLLruU7G8pswJ9QAREQAREQAREQAREQAREQAREQAR+JLDdGOvjpi2ze96cbes2cNHaT6VGlQp29B717KD2ta12tYpbHBjcO//5rGU2Y8YMK16zwgp3OdTOP62Xdd+9vrFXhZR3rvsg3YVD+EiV5yA6pb9oromACIiACIiACIiACIiACIiACEQlsN0Y60NemGZfz1tVKh8Od2xcs7L9/pBmtmODqqV+Zvnq9XbNc9Ns/tIVVjT+Kdswd5KN+vtIy88zd0okh89ddNFFbl/7008/bY899pjbu8LPVURABERABERABERABERABERABEQgCoHtwlj/ZMYKu+WVGY4L6e9ndWlsC5avsze+WmIr12wo4YXhfegudV2kvUFhpc04vvK/xfboR/NtQ/FG+2Hmp1b0/t/ddW7cOc8BE8OHD3d3z/tyxhln2EEHHWTnnntulP7QZ0VABERABERABERABERABERABETAct5YX7O+2DPHyjgAACAASURBVK57fppNX7TadXeregV2xdEtrWrlCrZk5Tq7+83ZNnn+TxF3ouxVK+Vb3y5N7IAda9l33021Z5/7t31VfX9blV/Tilcvt0Vv3mWNqufZnXfeadOmTbNBgwY5o/yEE05wdSxevNjds964cWPjjnZOhTz22GOtZ8+eP0uL5xnvvPOO+x73s3PCZI0aNTQ0RUAEREAEREAEREAEREAEREAEtmMCOW+sE1W/841ZtnZ9sevmPvs3tiN3r1vS5avXFdubXy+1175YbPOXrS35ecX8POvUqtD2bbLR7rj9dlswa6pZfgXLL15vLZs1sj6nn2Zdu3Z1h849+OCDNnbsWGeU5+XlOQOdn3fs2NFatGhhX3/9tX344Yfu0LmDDz7Y1cEdjJwe36hRIzvqqKPcz6ZMmWK9evWyhg0bbsdDUk0XAREQAREQAREQAREQAREQARHIeWP9pv/MsM9mrXA9zWFyd57W3ipVyPtZzy9dtd7+/v5c+3j68s1+V7linq1bt842rF9nVlxs+7Wuaed1a+muavOluLjYVq9ebevXr3c/qlChgjPaCwoKSg6cIy2+U6dOdskll7jP3HXXXfbWW2+5ve2VK5d9Gr2GqgiIgAiIgAiIgAiIgAiIgAiIwPZDIKeN9a/mrbIbXpxmxRvN8vPy7Hddm7hT37dWPvi2yF74bJHNWLwpbT5YKlfIsz/3bG2t6v9kqIcZKuxrv/DCC+2ss85y6fCU888/37p3724nnnhimEfoMyIgAiIgAiIgAiIgAiIgAiIgAtsRgZw11rmibcjz39nU7zcZ3TvULbArj25phQUVyuxeUuaf+WShvTRpsTtQzpcT925gx+/doMzv84E5c+bYa6+9ZkVFRfb666+7lPn+/fu7aDvl0EMPdVH2t99+26XJ16tXz4i+d+vWLdTz9SEREAEREAEREAEREAEREAEREIHcJZCzxvrns1faba/ONA6Yo5zcqaH12qt+6J7ERv/fnBX20sRF9sXcVe5Kt4sPb26FBVu+iz348JkzZ9qLL75oq1atcnvRuW+dQ+j8ifEY5QceeKDtu+++zlD/9NNP7dlnn7XrrrvOOnfuHPo99UEREAEREAEREAEREAEREAEREIHcI5Czxvo9b842UtopBZXy7c7T2lnVSmVH1VO7eH3xRiNKz4Fzpe11L2tIbNy40e1lHzp0qH3wwQfuDvbCwkIXQR89erQ7YI6ydOlS++1vf+uue+PedhUREAEREAEREAEREAEREAEREIHtl0BOGuvfLvzBhjw/zTC0uYrtzM6N7bBdfzoB/pfobox0DpUbNWqUtWzZ0vr27etOgT/11FPd63Dd29lnn+32sffr1++XeEXVKQIiIAIiIAIiIAIiIAIiIAIisI0QyDljnT3mQ1+cXnJ3etPaVeyqY1pararh0tcz0S/jx493UXQOkatSpYozxDHAa9asaffdd587KX7YsGHuMxjwXO/25JNP2v333+/S4Lt06ZKJ19AzREAEREAEREAEREAEREAEREAEyimBnDPWJ89fZVzX9sO6TXvVe3SoZ707NXIR9myVefPm2fDhw2369OnOWOdat3bt2rk96/xN+fbbb23EiBHuM1WrVrWKFSva8ccfbyeccEK2XlP1iIAIiIAIiIAIiIAIiIAIiIAIbKMEcs5YH/nuXHvr6yUON/vM7zq9vbtfPdtlw4YNxh/2rBNJ5+51/gQLe9n5DIUD6CpVqpTt11R9IiACIiACIiACIiACIiACIiAC2yCBnDLWZyxeY9c8N9UdCEcg/dRfNbKj96i3DWLXK4mACIiACIiACIiACIiACIiACIjAlgnkjLHOVWvDxky3L+asdK1tWFjZru7ZyupUy95edQ00ERABERABERABERABERABERABEcgEgZwx1qcu/MGG/2eGrVyzKa38iN3q2un7N7L8bG5Wz0SP6BkiIAIiIAIiIAIiIAIiIAIiIALbPYGcMdb/74N59soXi12H5ufn2YhT2lltRdW3+wEuACIgAiIgAiIgAiIgAiIgAiJQHgnkhLE+Z+ka+/Nz39nqH0+AP3GfBnZ8xwblsT/0ziIgAiIgAiIgAiIgAiIgAiIgAiJgOWGs3/HaTBs3bbnrTqLpfzm2tdWvoZPVNb5FQAREQAREQAREQAREQAREQATKJ4Fyb6zPXLzabnhpui1fvWmvered69hZXRpbhfwsXqxePvteby0CIiACIiACIiACIiACIiACIrCNEij3xvoT4xbY8599X4L3tt7trEGhourb6HjTa4mACIiACIiACIiACIiACIiACIQgUK6N9UUr1tkV/5pqq9ZuiqofuXtd67N/4602e+zYsTZq1ChbtmyZLVmyxJo2bWrnnnuu7b///iXfW7BggT366KM2ZswY69u3r/Xp0ycESn1EBERABERABERABERABERABERABDJDoFwb6w+8O9fe/nqJI1GzoKL9pVdra1hGVP2xxx6zxo0b269//Wv3PQz1xYsX29NPP+3+/91339nFF19stWrVsoULF1rv3r3tzDPPzAxtPUUEREAEREAEREAEREAEREAEREAEQhAot8Y6J8APfXG6Ff2w3jWza7va9ruuTSLvVb/nnnvsmWeesVdffdU9Z9KkSfbtt99ahw4d7E9/+pP17NlTxnqIgaSPiIAIiIAIiIAIiIAIiIAIiIAIZI7AFo31jRs3WnFxsaspLy/P8vPzS2rdsGFT2jmlQoUKmXubMp60caPZho0b7bvvf7DnP11kH89YbsYPNxbb0BPaWPM6Be49eV9ffDv4m58Hf7do0SIbOHCg7bnnnnbppZduVjup8P369ZOxnrXeVUUiIAIiIAIiIAIiIAIiIAIiIAKewBaN9RdeeMGWL19uGLlfffWVnXHGGdauXTt79913bcKECda6dWv773//az169LDOnTsnRvT7FeuccT514WqbtugHm7l4jS1dtSmavnbRdFv26XNWdX2R5W1YY5UqVbLjjjvOTjrpJPdvyt/+9jd74403nJG+du1a22uvvWzFihXuz7x586xBgwZ2zTXXWPPmzWWsJ9aLerAIiIAIiIAIiIAIiIAIiIAIiEAUAqHS4K+77jrbdddd7cQTT3Sp4Zdccok7mI2U8UceecSuuuoqq1mzZpR6S/0sQfLijRvdNWzvf1tk705earOWrNnic1d89abVqGx285/OsjrVKtoVV1xhs2bNsrvuussaNmxoo0ePdgfF3Xjjjbb77rvbl19+6d79nHPOcQb9e++9Zw8++KAz4u+++26rXbt2SV2KrKfdnXqACIiACIiACIiACIiACIiACIhATAJlGuscvjZkyBA79dRTnTFLpHrw4MFWr149V2X//v3t6quvdoe2xS1r1xfb25OX2uT5P9iMxatt7tK1zmjfUqlSMd9a1Suw1g2qWucda1qbBlWNxPcnnnjCGei8Y926de2Pf/yje89rr722JNJ+ww032NSpU23kyJHu8RMnTrRBgwbZWWedZb/5zW9krMftRH1PBERABERABERABERABERABEQgYwS2aKxPmzbNhg8fbnwAQ/3QQw+1L774wkXSMdZ9JJ293j7SHvatSK0Plv/7cJ69+sWmU91LK/l5ZpUq5NlOjau5g+T2aVnDKlXYtIee/fM8j5T9yy67zKpVq2YY5KtWrXLGevfu3e3ss88ueSyHyd15550uNd4b61deeaWLth9//PEy1sN2oj4nAiIgAiIgAiIgAiIgAiIgAiIQiUDwDLWyvlhmZH3NmjV277332rp16+yYY46x+++/P63I+sqVK2327NmbvdczXxXbpAWbDrPzpV7VPGtWM8+aFZo1rJZnDavnWdVN29A3K88995xzIhQVFbnD5U4++WTr2LGjzZ0712655Rbr2rWr9erVq+Q7119/vc2cOdNF0WnTRx995A7Sw+HAdW0cOvf5558b7/nKK69Y27ZtXQp9q1at3B8VERABERABERABERABERABERABEYhKoGrVqrbDDjuE/toWjXX2cXNIG5Y/h81h1LI3nZT3Cy+80FXy8ccf2z//+U8jMl1YWBi60tQPLlu93m55eaatWV9s+7epaQe1r211q5dimW+lBg7BY6/6/PnzbcSIEc4Qv+iii9wBeMHI+r///W+77bbbDFAFBQV2yCGHuKh69erV3dPHjh1rQ4cOdRH7YOnTp4+ddtppsduoL4qACIiACIiACIiACIiACIiACIhAWAJbNNbZ912lShUXrWaPd+/evW233XZz6eMY7i1atLApU6a4g9r4+bZQli1b5u5EJ2X/lFNOcfvpu3TpYgMGDCh5Pfa1P/744/bss89uC6+sdxABERABERABERABERABERABERCBnxEoMw1+W2a2evVqF/33d72TDUAa/LHHHuui5exZJzOA0+CJnBMtZ489h86x715FBERABERABERABERABERABERABLZFAuXaWL/44oudEb7HHnu4fedvv/22cXr9zTff7CL/pLRzEjz71rkjnr3t7EcfNmyY7bjjjttif+idREAEREAEREAEREAEREAEREAERMAd9s55a3kzZszYGGWz+7bAjjvVH374YRs/fryLoHfo0MHOOOOMzQ6CGzdunLtDHSOeu+LZv96+fftt4fX1DiIgAiIgAiIgAiIgAiIgAiIgAiJQKoFybayrT0VABERABERABERABERABERABEQgFwnIWM/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+qTSIgAiIgAiIgAiIgAiIgAiIgAuWagIz1ct19enkREAEREAEREAEREAEREAEREIFcJCBjPRd7VW0SAREQAREQAREQAREQAREQAREo1wRkrJfr7tPLi4AIiIAIiIAIiIAIiIAIiIAI5CIBGeu52KtqkwiIgAiIgAiIgAiIgAiIgAiIQLkmIGO9XHefXl4EREAEREAEREAEREAEREAERCAXCchYz8VeVZtEQAREQAREQAREQAREQAREQATKNQEZ6+W6+/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///uUagF5eBERABERABERABERABERABERABLY1Als01p944gk7/PDDrbi42IYMGeL+3aNHDxsxYoQz3o866igbOXKkLVu2zAYMGGAVKlTY1tqm9xEBERABERABERABERABERABERCBckkgVBr8ddddZzvssIP17NnTbrjhBrviiiusQYMGtnz5crv66qvdn3r16pVLAHppERABERABERABERABERABERABEdjWCJRprC9atMhF1k855RSrVq2ajRo1ygYPHmx169Z1bSEN/qqrrrKmTZuGahuR+rVr14b6rD4kAiIgAiIgAiIgAiIgAiIgAiIgArlAID8/3ypXrhy6KWUa648++qgVFRVZv379bOLEifbQQw85Y71OnTqukj/84Q925ZVXhjbW2fPOfngVERABERABERABERABERABERABEdheCHDmGxnrYcsWjfV169bZU089ZVOmTLELL7zQatWqZQsWLLBhw4Y547x+/fq2atUqlxJPGjz/VxEBERABERABERABERABERABERABEUifwBaN9Weffda++OILF1GvXbt2SU033nijderUyR04d88997ifn3feeVaxYsX030ZPEAEREAEREAEREAEREAEREAEREAERsC0a6zfddJOLnPvCgXJnnnmm+wKp8CtWrLCWLVvaWWedJYwiIAIiIAIiIAIiIAIiIAIiIAIiIAIZJFDmnvUM1qVHiYAIiIAIiIAIiIAIiIAIiIAIiIAIhCAgYz0EJH1EBERABERABERABERABERABERABLJJQMZ6NmmrLhEQAREQAREQAREQAREQAREQAREIQUDGeghI+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/dey5YtsxEjRtiCBQusRo0adsMNN2TzfVWXCIiACIiACIiACIiACIiACIiACOQ8gS0a6x9++KG98sor9v333ztjvW3btg4Gxvt+++1nBx98sI0ePdqmT59ul1xyiVWqVCnnYamBIiACIiACIiACIiACIiACIiACIpANAls01leuXGl5eXl22223We/evZ2xTqT9r3/9qw0ePNjq1atn69ats4EDB9rVV19tDRo0yMb7qg4REAEREAEREAEREAEREAEREAERyHkCZe5ZHzp0aImxPnHiRHvooYecsV6nTh0H549//KNdccUV1rRp05yHpQaKgAiIgAiIgAiIgAiIgAiIgAiIQDYIRDbWR40a5Yz1unXruve74IILXGQ9rLG+atUqmzdvXjbapjpEQAREQAREQAREQAREQAREQAREYJsgUFBQENpu5oUjGetLliyxIUOG2KBBg6xhw4a2aNEiu/76652x7o33siisWbPGli5dWtbH9HsREAEREAEREAEREAEREAEREAERyBkClStXLslQD9OoSMY6D+SAufbt21uvXr1s2LBhbq/62Wef7fa3q4iACIiACIiACIiACIiACIiACIiACKRPYIvG+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+IgAiIgAiIgAiIgAiIgAiIgAiIQBYJyFjPImxVJQIiIAIiIAIiIAIiIAIiIAIiIAJhCMhYD0NJnxEBERABERABERABERABERABERCBLBKQsZ5F2KpKBERABERABERABERABERABERABMIQkLEehpI+IwIiIAIiIAIiIAIiIAIiIAIiIAJZJBDZWF+2bJkNGzbM5s+fb+vWrbMHHnjAqlSpksVXVlUiIAIiIAIiIAIiIAIiIAIiIAIikNsEIhvrt99+u+2zzz7WtWtXe++992zMmDF21VVXWbVq1XKblFonAiIgAiIgAiIgAiIgAiIgAiIgAlkiEMlYLy4utgEDBtjgwYOtUaNG7hUvvfRSu+SSS6xp06ZZemVVIwIiIAIiIAIiIAIiIAIiIAIiIAK5TSCSsT5r1iy76aab7Oqrr7b69es7Mpdffrn179/fWrRokduk1DoREAEREAEREAEREAEREAEREAERyBKBSMb6nDlz7MYbb9wssn7RRRfZwIEDbYcddgj1ysuXL7e5c+eG+qw+JAIiIAIiIAIiIAIiIAIiIAIiIAK5QKBq1aqh7WbaG8lY5wuXXXaZS4Vv1qyZLV261IYMGWKDBg2yBg0ahOI3efJkq1OnjlWqVCnU5+N+aMGCBVa3bl2rWLFi3EeU+b1Fixa5dtSsWbPMz6bzge+//94d4ldYWJjOY7b63VWrVtmKFSusYcOGidXBg1euXOn+JF0P/Z90HRs3brSFCxcmXg/bTxgDSbcHZozlgoKCRMcA9dSqVSvRgymRTfQPsibJsmTJEvf4JOtZu3atk7VJ9/+aNWusqKgo8Xro/3r16lmFChWS7BqjHjLA8vPzE6+H9S8vLy+xemhL9erV3Z8kSzbqYZ1B8QirM8RtL4EBxrTPAoz7nK19b8OGDYYekPTcXL9+vS1evDjxeuj/2rVrW+XKlZPAVfLMbNaTtL5JvyDLWNOSLNnQN5mXzJukx3O29M1s6IH0eTbqyZa+SVuwNTAmkyzZ0DfRZ5DR2IJJljj6JrZpjRo1Qr9WZGP9oYcestWrV9upp55q9913n4NwzjnnhK4QY52U+aQNAupp2bJlogbBd9995wZ048aNQ7c/zgenTp3qlDR/TkCcZ5T1HYwODM/27duX9dG0fs/ChuGZZD0ItW+++SbROoCAET1lypTE60FRYwwkyYz2MGcYy0k7n6iHMy6iCKqog2727NlOSCe9PWfmzJnu1cJmFkVtB5/HuUV7ku5/jCiyp5Kuh/5v3bp14g5b6mnTpk2iDls/b9q2bZuoUwB5htGRpOHp20IdSSo3rDMoUTBLsnBjDXOHMZBU4UYc9ICk5wxOh+nTpydeD3OGQEzSTiHqad68eeIHE2dD36RfCNokfW5TNvRN5iXzJunxnC19k/5v165doo7UXNM3YYatkbTzKRv6JvoMMhpbMMmSDX0zsrHOFyZMmOAMdgR6586dIzHIhvD0SoeM9fBdky3hKWM9fJ/4T8pYj84sG8KTt5KxHr1vZKxHZyZjPTozGevRmclYj85Mxnp0ZtnSN2WsR+8bGevRmWVD34xsrEdvxubfIEKI5zbpu9mpB89tkulcM2bMcBkCSacMsRjgGEkyqoJHlTSrJKMQjASENH+SrAdPJ17oJOugLUTWp02blng9RIgZA0m3hzlDamqS2y3gcSaqmgAAIABJREFURj14bpOM3sybN89F1pE1SRY8t5QkoyqkDNKepPufKCQGTtL10P9kIiS9FYp6cNgmnW5PPa1atUo0sk4dpCcnGfH2c5MIfpLbOlhnSLWFWZKFDC7GdJJRFaI2OOySnjNsheGA36TrYZyRXZX0VbzU06RJk8RTbbOhb9IvyLIkMx+ZJ9nQN5ctW+YyH5MeZ9nSN+l/sriS3KKUa/omzLA1ks6wzIa+iT6D7Ewy85G5mQ19M+vGepKLs54tAiIgAiIgAiIgAiIgAiIgAiIgArlAQMZ6LvSi2iACIiACIiACIiACIiACIiACIpBTBGSs51R3qjEiIAIiIAIiIAIiIAIiIAIiIAK5QEDGei70otogAiIgAiIgAiIgAiIgAiIgAiKQUwRkrOdUd6oxIiACIiACIiACIiACIiACIiACuUBAxnou9KLaIAIiIAIiIAIiIAIiIAIiIAIikFMEtgtjfcqUKe4Kp6pVq+ZU5+VCY5YuXequJEqycL0a16sceOCBSVajZ2+jBLjCjTGw4447bqNvqNdKmgDzn+uokr76LOl26PnxCHDFGtd5tm/fPt4D9C0REAEREIFyS2D9+vW2YsWKxO0NriUcO3asHXHEERll9YsZ69x/9/jjj9tvf/tbq1WrVkYbFXzYN998Y7feeqsdcMABdvrppydy3yKKAHdgcj/lrrvuajVq1EikHpQNFM4k7/OkLRMnTrT//ve/tvfee1unTp0Suad4zZo1dvvtt7s7Xc8888zE+h9HzbBhwxy3W265JZG7nREC77//vr3++uu2zz772GGHHZbIHeLc57l69erEnU7UgVDjblLmZsWKFRPpH+6mfP755+3cc89N5Pk8tLi42D788EN78MEH7YILLrB99903kboQpF9//bXjxZhOwjFI/3NvNGM5Pz8/kXbwUJwbLDj8XVhYaAUFBYnUhax56KGHnJzhT1KFe7D/+te/2i677GLnn39+IvIMVqwB06dPt44dOya2plEP98YmMb48f+pg3XznnXesRYsWduihhyYiN6nvjTfecGvNhRdemNjd3tzrjg7Qtm1bp28kUZibn3zyiT399NPGv/v37+8CBJkuyLPZs2fbpEmTrF27dq5/qlSpkulqjLnJndu0hfuWK1eunPE6eCA60wcffGDdu3dPTM5QD+N55MiR9rvf/c5xS6LAbPLkyW48054k+p/3Zm1mrKF3oJ8loW8iA5YvX+7GAbKGOpIojGf6nzUNuZnUfehLliyxRx991K3NJ510UhJNcc+cO3euvfTSS9ahQwfXN0kU+h1dg3Vt5513dneIV6hQIeNV0f/oAc2bN8/4s/0Dacv//vc/Z9ziSD3ooIMSaQv1vPjii/bVV1/Z5Zdfnlh70M9uuukm4w551rRMjoFfxFhnQN9///22xx57WM+ePRNTBL744gt75JFHrEuXLs6YuuKKK9zCk8mCMMMQYGFDqBHBOfbYY51zIJOFei677DKnPP/xj3+0Bg0aZPLxJc96+eWXbcKECa5v/v3vf9vvf/97Z4Bmutx5553OkDrrrLMSU2xxbrBAH3744c4BwSJ91FFHZbopNmbMGKek/+pXv7L33nvPCWyMgpYtW2a0LhboZ5991hm3SQlQBAJOFAwCHGonnHCCcz5kuiDM6JuDDz444x5I/64oHK+88oq9+eabTqlFybn00ksz7nxgQUOeMf8xDFA4GNfUmcmCYnvHHXc4eYYymMQCzfu++uqr9vbbbztlkKyXAQMGJGIc0v+ww4BKKuKNPKZvYEabBg8enIgj7cknn7Rvv/3W8ULuMGfoo0yX1157zT766CO3BmR6LfPviuL02GOP2X777ecU6W7dutnJJ5+c6aa459188822ePFipwNg4DZs2DCj9bDGPPzww44V63JScwbFGWOgV69ezlhDDlxyySUZbQsPYw1A6WR9pp+YN6wHmc5OY84wjtFrWP/PPvvsjLeFB9IWZHSrVq1cO5IwCumLu+66yxlpu+22WyLtQFaia2Lg1K9f3xlTf/rTnzIuaxYuXGh333230y3omzlz5rhgB0GiTBbG1lNPPeWcNTiGkTeZXs94X9Y0jCeYoWugQyVR/v73v7sxxvOrV6+eRBVuviAD0Gn+85//OB0gCccQQU4cdhjp6Op77rmn/eY3v8m4Qw27Br0ZBxfyJonCeoZthnODYNd5552X8bqwnf75z386pwBrTNOmTZNoitNl0M9at27tdCccRBjsmQp2Zd1Yp0E33HCDG8QMZgqp0AgFolKZ8uCiOGF0IABQNoYOHWqnnHJKxlNhqedvf/ubUzooGGssdBhrKIjpegoRyBjoKAMIaRQo6kDA4SXMRMEwY0AjxIhAMKDx1qNMowzgeOAd8H6mU+hnnoEgGz9+vP35z392/Q5DFGkmLBG2dMYAk4QxRnT42muvdUomxjrRVQTpbbfdlhHnEMyYPIxZFjKcGl4RoF4MxSuvvDKj0QIWHKJ3KLcYnUksnkS6GWv9+vVz0QicA7SN8ZBOvwTHDWN6yJAhLsrNIsPYY2xQ6tSpkzHhhqGBkPZRO2QA8ybTEQ8WNBZNH7VDaWO8YRg2adIknSmz2Xd9f6CgoXh27tw54xF2xvX111/vxhdjmDnKAsoClElFGhmJIY0DlXHFmPAyKFPKFJxuvPFG+/Wvf+2MqHvuucdFIjLtfMI5RzuQnchLop5E8vv06eMM9nTXgOAguO6665yTExmHfMmk0xZDgz5mLWNeYhAgm++77z7XnkwU5DIy32cGMEeZ+4wF5BqylPax3qRTeCbjiLqIdGA48e9//etfbm4yntE/kDdxC2sNzHgGawtznbFGkABDB7mJcyCT2UnDhw93AQ6MM5yP9A1McQxkKtvi3XffdQ5oxhd1sJ794Q9/SMTQRabhfMIIxWGDYYBxmKm1hr594YUXjCwuno0C/dZbb7m6iOJlyuGFsx6HAGONwt/om4wNxmGmZABGNPLFZ6PRT6xxzJu99torY/X85S9/sXPOOcc5z5ChyALmS6baEZxzgwYNcg4hAkW0Cx2XuUUfZaogv/ya9vHHHzvd5sgjj3TyOlNZatdcc40dc8wx7v0JdKEfHn300U4HzFRbFixY4IJ29AnyhqDHiBEjXJ29e/dOyxmJfESe+TlBPejjzBfGV6YcXazz6Blw9/YGzkayklh/GMf8na4eAH/qYF1B30SXYTyjF+AkoO8zkdHDWsz70ic4hFj3CXShb6IXZEoHzLqxTvozwgXhTKPoIAYg6QN4ilgUMlFQoBkUPirMgEPQIRgyWViYUTxZ0FiUv/zySzdRaQ+DPV0FFyGD4cSAQEjjeCDNBg97piLseIERlBjppHHttNNObpEmfZzBDkcWnXSjkjhPmIgYGf/3f//nng0fFjqUaN4Bw/q4446L3UWMK5QM2DO4UWrwbCGEBg4c6FKhSbdKt3z++ec2atQo1+9wQqgdf/zxztBFALVp08YJm0xGJFAAUKIZYyi5GFGZjrDjSGHOYATgKcZTyEJTr149p+zgAU+3IKhhh1LOgokCzXhjjMOR7SqZKLSFfereu002B6mwmc6uQPCTXuVlF//HGYVig6MgU0o0Yw4lBofXAw884AyDTEfYMZrxcDMH6RMcDtTHQt6jR4+MnfuAgk7/4NQkEgkv6sBBgLzLxLhGljEfiXQgA8aNG2ejR492i2gmU/sxaDGikQMszMize++919V50UUXubmTqQIbFA/GGHKbrIdMbCNjLiJfkJuffvppiYz0DhuYZaLwbJRlLxeR0cgCZBnRfNZTnGnp6gFseWKtZL3ByYmz0We+YKSxhiKfMajjFpQ+mDFH+DcGO/KLfkFBZLsaug1ziTozUTDWDznkkJIIJPoUYw1ZA8NMjGsc5zyPd6b/MUJRck899dRMNGGzZ6DU0v/oMgQHGA/MG3TDTG33oz04aJA1BFZIt+UME6+jZUI+8zzG3BlnnOHaR6aNz+Ig2EFWRyYKcpPtKTifKPQP8pM19Oqrr86Y8+GJJ56wE0880fUFchQH9FVXXZXIlgtYIcNwoDEWCHLhgKL+TDkHcEAzxsjioK8IdPBv1meCRJko8EGPxXBGviATWNOYOzjyM+FY9Rk7OFPgRWEOEcjjTKZ0srmQJQSzkM28M/ORrA3sDpyPOJ+I4qdb4MJ4RfaiyxK1Z95Tt3fmMnewN9Kxn3A64khHL8cmw0HDVjhsJ2wQ9AHWZmyCdArObWQ8/NA3vQymPfBiG1kmStaMdRR0OoKG4DVl8n/22WduojAIGIQoISjqgIxbEMAoHizEQY8ZaSM8H09HuunJCEjqQZBRF0Iagc+BAgwKBDYCFcUN4zOdgjMDpTl1Xzc/J8KOAcpChAGKIRK3wAZj3aej8ny80BhoFBaHdFOhUGIx0hFqXjBgCKBwIpT5PUYIgjWdwoKMwpe6QJI+hDHCop2JAhMinIwnlCgEHAYnExfnBo4WJnLc6A2C3qehBd+XMUfEGwcUAg2Bw3iMm0LKeGauBBdGlE2Mj65duzphg1LK2GAMxC04fYIeZhYYzhTAmIIZjhYWIdrkF6I4dWHQlpZ6hPPhH//4h6sjXW96sA4UcvofJwd9gHJ48cUXG84BohHpyBsENNxYtILvTFt4PplDKAdkXMSd/4wnxg/PZz76ccB8ISKF4oys4Q/e6bjGYVBuUg9yi0UbBxBKE/XDEe90375943S9+w6yhT/I5OB4Q57hyCNilIm9ZMG1Bgcd/+fZ7MPHsUEfMY/Scdh5ZrQj1ajAOEThQJ7yu1WrVsWWAXDDqGWc4RD0hbFB25iTjEUiuazXcbO60AP8OswY4P9EhljHcKajrDP3093DjmOLqCMy2p9bwjv7tYU1FecxhnY6BWcmay+KMn1BhgDGE+OMeYKh89xzz5UYV1HrQv7TB97wow6CHby3j4Ahf3AakzUUN9tqS2sN78taQx04A/gb+RDX8Ehda9AJcQQxbzDO4cYY5O90jOjUNQAnFA5AxgDjm/5nHBL5ZP2JU2gLLLxcxkDD0cmYpi70Gp/dw5oTN6ML+c/cw+GEPCEzlUwhnLW+bhw2BAjSMda8PCttDzzOSBjSXoy3uPKTsQx71mefqcnaxRjDQccZFtgGyBj06bjGemn2BkYtDNFzeS5bMIhMp6PTMH6pi7aQzYNOgw5I+zDQWcvoL+RDOgeOwYw5St8ggxnfZCH48ypYm1mvkUfppF2j9yPDkL9B9gSH2E4EOy+P4kbaGcvolvQxxjOFejGskTE+u48sBfTPuIW5gg5OxgOyBF0D+UnAFtnMFgx+R5+lU2BDZmXqOMK+pU7qSFff5P2yYqzTCRhpCHoGL4OYAYVXZffdd3cKFYOPBYgUr7j7vfGkEK1BUcOrTgTNQ/JGNcLaez/jdBCThugMkTQGAEolCjpRYRRbBD+eIiYPylq6h6fxDAwlOjzoaaaNLA4IN7w5KITppHSh2BARIBJEoZ3B9C3qZwKnGyVi8tDHTFLawAD0++2onzRsFMN0CpOQlFcMi2BBmJKqgkGQicIEZb8NXBjjeGwZXyibjG2cOBhUcZUOBAtOptIyDZgvfr8PCwXe6LhKB3uTMPiC+5JgRd14ilEUUThpU9zMFBwxOLIw/Lzzgv7H24kM8GMOxY2xHHevl4/cEQVK5c4iirLOIpHOOQwsJkQeeMf999/fvTsKB3MIR6Q/XIiFE2UwblswMog24mAiQgi7YMEQwLmFU5CFHIMnTkGO+NRQvNBeEeP5OBq8QsC8xDCM63xiDSDjiRRnFA3kGWOKv73yj8LBuPBbpKK2h0g6SgXOX8Yuzwka7DhrULBQCtLZv+zPQmAeolQwDny0m/WLvZEs4qxJcecM4xVmzB1kMRGAoJFMO5hT7MWDGX2Xzp5PnoMBiyLl5bw31kmzZjwzvmEaN0WRcUokDfmC05T/k5nGGKZ+1maYMWfiGgSMGdgg55kzrI9EU2BJXyEnYYoihQGSTkHZRx/AuPQyjPUa45mCPsJaGvdQKxxMvCcyC+YYbrQD2YAx6McD8xK9Kq7DDuYYa2Q6pRbOsEAPQafCoYOxGzc7jbWGzIDgzRw4txhXGLboUijZKNNxZQBsOKfktNNOKxmnKM4o5WyBIWLLuEMXYSzE1TfpF9Ze5H1QGUf+MH+Q/egirDkEieJkCiDHeB7rC99H30TPxKlFO3zGBvonn6XNcQoGOPOSeeO3pwWfw5jGGEF+MgbReeIUmPkD5RhHfu1HV8IwQ64yR32mQJztEGRREhVmLUAXw8BkDaUOnoedgSGKvolzhWylOIU5gWMBWcZ88OszThzGmmfEu/AecSOs6MTomYxZ5CM2FA5U5AHrKHo/azXyjp/HdabDwAc1YZSa3YYMRe9h3cSxkk56t88ORv6yPvstsvQPTmccHMg8Pz7i9A/9gLyBE0Fgv0XWr23YoziK0w0OIqNhz/ocDMzwc9pBn2UiIyFxYx1gpAMwgPAuIZiJpgdTqpj8CAsWPQysOKkPCHqELwIMZZq0DRaw4IBjsOGV9t7bOAMAI5wJjqBhIaZDEMRBw4DFmdQxhHXUTmJCMnDh5RcAnoWgZsH33i6YPfPMM07pwMCOuicGRih4fm8gA5cJilKGkusLkxeDAWWahSKqhwjhT/GpIUTTMPzwavt35l1YYGknkfw4J0PD3I8bGCIsSXcLepq9w4YFLo5S60/j9vXQByi2cEmdpChUbOsg8hm3IHhZUFAwMNhT+xhlHmFDf8U9AArFiD7HAEMA450PelQRcDgi8ObSljh9Q/sRzhizLFqkP6Wef8BYJBUao5F5G6fQP7wnjjQU/dIOXaFfUGqYM3G99nwfmYZSwGKZuqAwzlAUyPCgnjhRSOQmYwv5QUSGRQclBpniC32DnGOhJpIfZ58v4wsF3Ke7oSyx8AS3O9BOlBIK8zOqrOF7PBcljUUToxYjB8dZMArgswVQeuKMM3hgJDEf+L4/wDCYYYNsZQEl0hX3DA5kFcorTiXkP3tiaUuQPwsrfYbRGTeiwpyBE3KfyBnONNa3YKFvyN5BpsVVBoPPY8yhePp39sY68xOnKopvuoXIDf3EPEfxZE1lXcYZhMzMVMGA8ZEUvw0CI4d+Z37hsAmudXHq9RliOEvpA9YyHMUonGQiYVihtMc9QBGHMAYSRmxwywNjCwOUtQFDBGMOWRN3TKM7Ma6ZKxjswXmJsc66TT1Ec4MyKAozdAwf1eJdyQJABtNHOB0Zv+y7pRAFjWPc8l0MCjIb2QLHHPW6GfXQ/8wjFHjkDWtfHH2T+U3aOfOD+YmzzutGGL3If3Rc5jCyNO7WPtqCjMGpgNHOOGCdxinNuKCNOHIZ67QlzkGDzAUMFvRzxo9Pfw5u3UC+URgXjMM4RjQ6PvOctYb+wUGEAY3uge5HNgwOZ2SmP6sp6hpNf6AToW8yjulvmHmDnHaiK+KsZz3CkIqz1jDPydrB8cS2UeQz2Q6MYXgyNpj36CKsD9gIcQJdMGN9pi4ydtgmhP3iU9/pE2Q1WUnMp7h6YHAek7EFv9S1BlmEcxhdI844C9aBYxBG6E8+uo7+hj6KvcGczMTNHayfOJlh5uUJY4R60M/QEzOxLZJxjZ7M+hgMAjCXGMNkDqVbEjPWEfwoTyxSeM6ZhAhNDGYUTL8HjsUORZAUWAR11PRXFnoUWgQvUTrvwfbeeqK4wYKBS+dE3duFgY4wYyCzQDIxGHBMfiaSX4xxGrDw8E7UHTUlBT44NDAAvRBhYGEcBFPD8NgycTCg4kwcIlgIfBQmH5GnbQih4EEiDEKejzISJ5pCZJk+9tFylBgWFaIq3juP8GSCsiDhcY/KzJ8sDgsfjWFfJGMARTa4GNM/tDfOAo2Tgef6qAnjilQq+iyYTkn/4dyIqtRg/LOAoRBRWJQxbHFi+RM/g2PZL0RR60GBhAPjiz1wCHoWL/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+ZtFkFnMCQpjDoXZM2N8M96RZUQHokTwUVIZZ6w1LPQ4N1CgaQfzFCcuctOnB9I2xn6cQ/Nw1DBWUcr9nEMJ9AxpGwoUaybjn7kUVW6iGNG3jDnq8WuIP7wUmY2ewBoXdxsP74nsZPwg24kMMmfoI1LDUZpRqCkYjIxpOMZJS8Y5DjMcdD46TPtQyHEAIWswrpCr6BjI2CgZb/AiKoy8Rw7gXMQgY4wzrlAGYQgz1h1kLMYg4yWKHoDugrHit+lhRNO/yAPGU1Bvon2sachmjJMoBb3Mnx1Du1irWQ+Q2egAZALQd8gy/h3HCOR9kJtwQpYxJ3h/1i3GLwaBH3de/rNWILOjyE3qYYwRiUe2wQqZiJ4BRx9hZw4jr5kz9D+/i+LgxJmFrKdPMTwxbhmvzE0c+Mg35B2fow/93MLxFWWtoS0wR99Ct/EHImIcYnCiC3hjmQgoMoK1Nco4gwVzg4g/Bi2p08gu5iZrGXUwXzF0qDPuWSV8H90MZhiTZAgx71jrWb+oG3nP+yD3OGcEORpV38RgRvcnUOLPLGLMEv2mLtY1xhxjnT/YM6xpUc76QQaw1rCeIHuRU2Q+oifhNMH5j+HJOs24J6BGO+AYdU1jHCND6Bc/F5DF8GPNTtU3WWei9hHtwR5ELiLXvD6GDEAX8EY5cgC9iTUmuFaElTd8H9lMv3t5z3dxnvJ/78xG9mH/IC/Q4aLKHOQZY42+9SfLM66Q/4zp4LqCzMb+icqstDYnZqwzIfAKYmCyOProEp2DMAUghUHP4I4iAIINQaEFDpMUgeiFIkoiE4vFDVh+32fYjk/9HNEmInUoFEwIb1Dikca49fuVUaxQCKIqAjBgQKPk+X1npB15RY+foyCks4eDNmGMk2KEhw7hjxANpk/j7fJXxMVlxfcYWHi0UCqI/OFZ9B40FlG8qH7vUDr18GyiXERkEAYY554ZihrRyHQP96FvUPAxcBinjDXvjaNOFB0WiHSjNPQNbUG4+60U1AVLnFsIOgweCgIwqmD2nHln+gZHDcKE5yPsmS84BvBC838WVARrVOeJr4fFC0UPNvS3j0Az91l4UNZ4PvX4wwbjjAXaguKFYsS4hhPPZCygjPg9uPCNamz492GuMNeZG7wzwhkB7J1reE7pM7+3jAUgTv+gNPk7OllIvQGDPEU5oM8wAuizKIZzkCvKHZktjGGMzCB7lBrGOEYmdTCXoi5mQWYs+DgzeUbwyhR+xjj3ihtyk/riOAQZt0TumYcoyH5hRJ4yb1gjKHGjNb49RH9wJDCOg2eioHRgBKB4Mq6Zm/Rd3Cgx2WXISxRl+pr1k/WHNQWFGSUw3bNXeAaZYSho3klDO5F1RLtQbOKmOnteXp6hhMMeI9A7073iyXiOO758Pcgwnw2CMc167DOnkNvwS3c7GlxQjNFpUJS9w8lv36A/0kkPD85PjEAcl0T+mfeMZxjh4GBc4XxAIY07X6iL56P4Y6CzbiGrUVz9WEMnwMnm95gjk4IKcFg5jbFORBg+GFRwxFhn+x4GDlFa/o8CjQyIYmwG34E6CJiw3vu28HscabAjws7fMIu7BvA81mccvcxDjGV0GthgEOJ4Yh3yh+TFkf/UwdhC1sAM/SmYZYkxSP8jo1MzMMP2if8cARK/5QgDzRtrOIYIBCGjkUHMVeYv4z6qLsA4Qy7DH52CPvDZH6ynrJmsQ6xJ/C7q831bmPc4msmagpnXoVkPcAqzDjDOeJ+46yZ1sc4QYUYPwEj29eBgRd9gHPr5Fbce5hzPYv7hzIYX/UR/0U70G4x5jPPUrXFRxgB2CkY5thH8kV84o5mDZChis6WTGerfBRlMsJO576+exnnhD7HGRoyz7gfb6u0N2sS6AxvWGp7LGKA91BPFaVYaS+YmAUh/jgQ6DA5M5joOOsZvJpiVVndixjqDC6OcARfcE4ShgMBhkKDIExknghh3YOMhQ1BSVzAFDG8RiyuRCZRcFtXgwTlRBjWfJQ2MBSY1RZd0NLy4DBA6EaEUZ1FD6cejifGMMshCGkzXZ28nijTKbzp7UpjwPAuBz6KGsQt/b+By0AODIh0hAC8MKCY9ShLKMop6MEUHYwFWUZ0awX5jkSQKxAKNUcbihoHujWYWU7I24u4Z9XXh7WOvLR56f2AQ6aJeycRDjSfcH8YXdWwFP48jA6cAfIJKrN9fg3LAgoMwihqB9PX4E34Zp8E9ihgZ/rozogQ4vPC2x0njpi6Esd83GpwTzBUiNRjA9BuKQtx9Y9RDn6BE42gKFp7LnPFXJ6FgpXMqL2MJJclHVH1djA0WaZxC/BtjIe649o4ZeKTeB8r4Rv4gh1AU0jnFlH7mOSgywSwjxjrKGW2EHd79uOMMPnBhLWCuBxVxIkSMYaJByGdkUNy98CgazHs89MGURhZpolAYOShZOHLgGtc4RCFD3qNkBpnBknRHMhVQCtjmFTf1HWbIaJQKLy9RnlHMMQRQBlDkUTxTs8bCyh24MI5YM5nb/hR4/33mPf2G4puOYYMs41msNbw/yow/hAdZQ78zN1PTLcO2g8+hAHpePAdFGlns13rGBrKa8ZVO5J7nYPgh4zFqGL/+7BXeA2ck2Q84JtMt6EjIMuZ7UI5g0MIQ5wQ6AoGOdE5oJ+KJvMLwCBpJyBaCA8wllFPWiLh74ZH18Mf4DwYFMKgYHziMWGuIVLHWxA3aYMSgf6EfBfVAmDH/qY+EtTn+AAAan0lEQVT+Rwalc9sIOhPvnHowIU4VIuzINJyEGPTp3E3Ns1gzU8+hoY3oZmR34dSh76JEbYNjEzb0DbIzdZ5j3GKs+5ta0tFtWGeQYUE908s5ZD4BCXR45m/c8114HkEA9PzUVHAyz5B1zBvexTsh4sxTdC9kGDplMDjD+GNMIDdxdOCYSucgY2wXdHGvZ/LuzFfkGgYo2ysw2NM5fwkbA9sM/thLrF0Ynhi5ZLog77DV4h4mCV+c2KyXPoOXdZg/yEmcN16epXPIH/WgtyCrCJrgcCQjibXBZyIxb+ivdFLe0ZuRi6y9PAdGrGG0AzsHeewPY407J7c2JhMz1qkU7z2KDAqh9zJ6Yx2PLgo7cKPu6w42iMWAwYBCyaLi03YYfAxmomAMGNIT0vHeoPizEKB0Bt8X5Y3BzuBAmUpV5MMKBAxaf88430F4sUB6pQ+FlzQLFjafbhn22cHPoZgF9xwhdHAK+FQ9BiCfYSJHTRHz9bBwIRQRViyOLCwY1Ux8r7AzuTCmUZ7jetNZ0JgoPr2FiYRg8dEbFEKEHQpN1O0Vvi0YyUSaWGh89J7xjLDxkWL6BsWWRS/unkFfH0qhPywodV4gDIi6MS6IusT13FMXSgdKLn2S6ihD6SQlnrEeNfU9dUwSKWZMsUcxqBDSNyygsINblFTR1DpghgxgrqTeJEEkinnDOPGHJ8aZN37hYUFjUU7dRoPiiQxArkVNFU19H1LfUKRSHWYoZkQ7cezBLO789PXBH8U1ODeYlzhRMOiYS8jndMYZY5a+Qf4G9+2yqOE8IV0YJwfppHHlAO1BecFxizzxjkdvrNMnKAUYjZxjEbfgxMCIwkgLZuuwxmGs4W2nvensHebdkJ/IYLil7nXm+ThCaROOjjiF59P3RKIwllFy+ZvoGSm7yB0MRZRcjI+4hbGEIw1FH8cdChPznD8oN6wLOIRYa+I6oP1hTjgdSNFkqwB/UNTgQ4YI2+74P3VG3QPr2w4bDBjGMeOU9GScPhiBGFSkqbLWIJfjZlQEOaMbofDhiA4WZB3rkd9Olo4i7e9Qx+nHNpdgYW2mX4i2I4fSiUgRlCGyhsxKPfQTWYfxi6GeTiYHcw+ZgjOb+RnsZ8aIvwEEQy0dBxROJy83U98Xg5QgFA5hjPV0Co5FDD/eOyh/GXesyWTAodekMz95P+qAh8/Y8++MXsCaiazw2VzptIfnYZAF5Rn6B3oADiPSsJE36awBPmMQfTbokOW5tI81Aj2ObLJ0CvKE9TmYreONdfqESDJrdbq3wKCbU0fqnnqMNgIHzKV0gmrIKngg7/35S6yZ6O38DHmGMZ9ONi/rO+/qD/cj04Z1DccZ4wqnBmsdfZYanIjSR+j+rCHeeUkfEWBFH8R5w5rAesT6HdcO9I5f7EwyEPzawzrGOsO4Yi1FrwmeLxalHVv7bMaNdTrbR+IYAHQEE8WnQHtjHQHEQGTfQNSClwng3jDCGEDoIIi94YGxDjgWbAZlHGUAIz+48JLuyHMZ4F4YYKwTPcBIx9sSZX9isN2pV5owyBHIGIF+gSMijqfTp5VG5cbnU680QVliwffRDT8A8eiTzhFXuUmtB2HNAPbXPWAEM0FZwNPxpvK+njnjAm8gzHzBiKLfUhe9KOxwCAWFP32O8uKvl0IRJLKLQsdYi1pI42Wc+sgPfY8xnXqYEw4cxnFpB6eVVScTHaUJR4+/fQEB6j2r/vtegcZ4QgGNWogqUJePKuCJRslFYQ9GZ/CuIkxR0qIeJESfI3xxbnnFC4OJjIRglAD5Q/QBpRTHQ1RHCsYZfeMNM56HTEk9OBBHHtFOnHZ8NmoqH55g5oOXhRjLpMFhXAblD/LS30EdZ2FDKcIw9zISZvRB8BR5FjQ8+CzQLHJRmTFeeC5KpFfwcfwgR4InYqNYM1YYZ5zREJUZ44poNk5aFDzmKFGGYLaON9ZZjxh/cYxbIn44RbzihRJN5ARmvn3+Whucd8EDrcLOHRxWOMgwNnECMb5RyjGggko/cwZZhsM2ncg9z8dIYj2BO/KTtYtxjGzDKY1TAIdrOpFi1nocqtTH8/wWAuYUWVE4Hv1+/3SuOEUBxFFGW5hLKFOkjqOc0/eML9YElN+4hjRGBRlUZALS78h6jABkAvsfmavMLww2nLnpGLeMG5RYZE1q1NNnK5C9k46h7scmbULPST3MCYcQrDB8020LjJBnOB6CDmjmP/2GnEknCu3bgrOO8YuhFIzQM9apCxkQN3snOJdhhlwg6OENaX9tFzKAdkaVZ6myApmAUcN2juAhucg45g5rQfBQu7CyJvVzzB30AAyn4FkxjAfWGtqYiXGGQwbDn+f5grGOjGHu4+CIe2tOsE1kpzLng+f4ME/RMdDN0nHW+nr8TRPIRh9kwFjHwUk2BMZu3GzEYFsYY+hsQWY4hbEB6CvGQNwsMephrcfxz3hlLUCmoZ+zxpDZiQxCf/I3XcQZY/5kd2QJ45WtL8gU2oU+iKzGmEfPSCd9nL3qrDWMI5iwxvhzEnh/1lVkEPpvnMOlfdvRMVmreVfsDXQ1numv0ySrC10QuZ2JeRNknjFjnRcn3YgXZCHxworJiFIVTHMl2oYiEkdAsxgi4DFYgl5Fv9fXp9sSUWOxBmpUTwrKBQswAzh1PwWeGYx1b2DgKKCD0lE2SpsECH8mP0IzaDT5Q4cyIdioF4HAM1Ga/MKDV50FKc7p71ua0P5kXnh67ynRAwyUdL3Dvk6MZgxDhI/3esORn6GopRuJDAprnA8IND/OUQYQbESrwhbe1x/eg9Hs72NmUqJcpp4dgKIY5xARnkfmBgKNKIpng3KJARC8Ko95g8EeJ8rBuEFQ4XVG4feKEcoSygfeR19weiHAo0bUmZswY6FnXhD59Q4lFA48zd4xiMOI1OU4ady8L2lo8CH67Oc3DP1ZHN7oxRkAsziOR3/OAkYGURk/r1HUUTjxFPv2sbjiDIh6sjTMcAChyDJ+cJBQkNlEiTA0/GFZLNCMMxa9qBF1lBgyaBhXzHMfsWduEFXFU+/bh5JA/RioUaMpjFGMfbjjhPPjDD78LnjyKnOSNsdR0nhHMilQKlDMvFPQO5/8GgAzFvHSrgssSxYwRhlPRB5RLvxBcRhQzFmyODwfuOKsSydik/o+yHneAaXJn3DM+GAdRfFNJ/01WBdrGc9inLGGo1gxJlg/maNxrzYL1sGcJXqHLgAn5i4Ggr9yCmXRy4ay+mVrv/cHpTHOMET9FY2MB+RfUIkvqx6cAMhConEo+MhIFEueCx8c2cHtDhikjPeoMoA+xqnEKdw4OTFmGM/IHXih1wQjzii7rAFRDXUcPhhmGJQcGBw8QJJ+RnfyBUWX+RpHbjJuUPxR8mHmjXPkAsZt8IYOtkYwnqNG1BlPMPMHS5LB52UA85K11G9TwCjBkRfnukGY4QBk+wHzAFmFzEdmMz+Dmam8DzI06vrMOMMhTMSRsQAzb1Cia6CLE3Dya03cg5iRIQQamCOkHbOOMIbQDdCNkNfeYcbPvLEYdQ3AsKT/WXdxaPoxxBgjAIU+67PfcD7jqI1zDRiZQbBAnmAc+/UL3RXdL7ilgvUV+R1VPqMHwgwdmflC4IxnIwNYn3EMez0JWwNuBAbSLegFjAfGFPxwMjCvcBIxJmgz63m6N4CgD+J8Zq6zzsCIelk3kc2Mf39QbjptImiK0Uwf0Rben+wgfwUctg4yJ51UeN6PuYrTFIcw9hkc0QkYcxTWTX8IeTrtSf1uxox1DGiUM38qs6/I3zXHQh1nL3fwhVHOEMYo5KlpW3QEEBEG6RYWNCY9xlOqoc9ChFDNxFH8Zb2nvxPYp5PzeYQhwi9uxDu1TiYSwgAHSzDlOTWaXNa7lvV7PLgoBAgfH+GiDha/uNkIpdWJYCZa6G8b4DO0MarDZmvtYbHDw41HjXQYX6LWwzhjPCHwMT79OyO8MTxQeOLene3fiQmOwGW8MD+JNnoFHOMKbyPKIApcOgWDDAWciB+CDGead8YhA1AIUWLT8TYiFHHAwQ2FjL5GAfCKK0oZC0+6+5/ggreXxYTFE4UfZ483XhHKzJXUlPuo/PwBL6RPoejh8fULCQsbzMiiSdfJBC9/Oj3Mgo4UHBLIM5yp6UaDUJJgh0FGpMEr5swXDA/mfWq6ZVRmRNRZ+BnLKGw805+7wNjGiYaTK+62F/8+jCUUCqIyzE0cQV5RQ3lHGU13rcEY8FcJMp5QNnyaNe/hD7RLd5xtjTGOc/qKOcOY9+dHsMZkcg3g+SjV6ABkjDF/kTnIOsZHVKOwtDYxZzBsuG0E4wQFEFlHxlIm1xqUahxaKLH0GfPHO8Aw2qJkozDvcfTgDGRuYoR5GUCwAJnKuhnVOE/lgzMIGY2DE/6Ma4wXOJGVCB/OZEm3sJ7QBtYb5I6fI2RW+GtO03WYYFDghGPdgj9ZRv4sEhxByLR05yYcmA/0J2u8z57wDjqCUDhO0mXG2sh6QiYT8gC9ExngDU0MJ4IPPiMxbv8wx3E8ksmEbGMtQ+fDSGYdImuPNS7dIBD6DOMMmYX+ig7t07iRdYy3TASBkI0YmKw3GO3eOMfAxdDEmE33Kkv2QPPOODHQadBd/NWC8GSMobPFyXIL9iNjmD3qyETGLvMfpw+yEZmAMy/dc5e2Nm4YgzgD0MORbehQZD3xf8ZkVKd9aXXxHGQMAQ7+JjCBLGLLIGOCP+nqH9SLjcj7sp7giMReRCfg/5mqh35B9/DZ2tieRNuJpnsbjbZEdUCVNbczZqwzQVgY8XCiULMIIbRJQeP/DG4iOOk0AC8ciw7CDEUa4xxoRM+ZMCihTKx0vU4MJBQJjDEiaQgghDSCDuFAPUyeqB60sjoj9fcscCwSOAYyocxsqX4EBApNOntTwrSNhYdFNd1T07dWFxGpLe0rDvOOYT/DOEToxPXS4TXncAoMWBxPRGdYfPzzUJqJRmGsxT3cByUYLx/eROYeBU8ji4xXBjA6EDSM6bjC0itiKDUoULBB0QxGUVAIETYoN3EdTaS+M1ZRkjHS/Hz3ygCyADmEghAnkur7Hu8s8guln3fFIUAqmj/5FScK7SG6EtfR5A/gxFDHk47yhxFIn/u+wXvPvIw7xmgPihlKJ8yQV/7u9mB6NYYofRX1yjzPCycKhjoLJePMR+xxzPmtHf6E4+ChmWHnmv8chjpOMgxxohwoMcwhfubTAekX3ied/clkgjEfkbsoTSidOPv8oWW8Bw4BxnKcO3qD44yICgYmiiD9wLriMzZY7zDWeJd00h23xhnFA36sz7QlXeNjS3WRvkkGF/WR9pzuGr2lelA20QvoL9qSzharLdWBU5Y+8adBE2GNmiHkn40yiY6EHEDPIFLIGokMQBmkHpTaoFM46rzh8yiSvCdyE+ctUSHqZKwhl5mrfCYdw4NoPM4f5CWygHdH7tDnOBtoH+tC8PrJOG1BP2PNhBNzFUMHg9afNI4BhaGWztkhrJmsL3Ahk4F1lH7AcUq/0D4y61gj0nEMoujj1PDnqfj98IxfzixA/8TphNyMu9bAGGctxgq6Mk5N5CZBL4xz+oY9v2xRSHdewp628P6MM9YUMtsYZ2Q2sGayxqUTPGEt4f0Zr4xdHM08lzlIW+i71KykOOMMBzN6BAEI9DX6CScXujhjAtlMdgJ2QToFHRAHBvYS8we9jfmO04+5gw7InElSb+b9mZ+0Ea5xtg2HYUB/oZ/76HeY78T5DLoBugDjPc52zjB1+mtJmZ/oT14/DPPdOJ/JmLHuvYOkaGBoMPGJSOBhY7BjqOFdj7o/NdgojAKUcSY7aaKkhCI0gYWSyEKH8oOwSMcbRFoi6dMoagxgDBCMGpQ0hCaCm4UBYZeO8yFMh2XKs7W1ujA6aUdcYy1MO/hM1Mhz2Oemfi4b9aQbdcL7jND3Dh+MNbyoKAB+ISMCQgmmj0dhgtFC6izGPoslXmeikihs/owCn7JOOk/cxYDoAwasTzNj/uMUYJHxxhpOFBRTFoK4+7moA2Y+jQ7jFmMUhYnCwsZ+LuQAsibueMZQ5739iZ4s/CgCQWbIM1JJ4+5/gjv1oDDTJgQx3uzgPnUiSF7piBKtC44RWFAXfeujXf6wJ//M0rYpRBlnjCvkLs4mFnmfeUIUNZjenG6kmHGG8opSw2LPeoCBS2aKjz4jt1mLMKbjKoQog9TlnWR+P1zwIDTmKmM6mPUUhRmfRaEgjdan8KKAUoh4UfyY8FdCRX1+2M8zPuDGmE/KKczcJPJNSeKkXN9W6iFSyNiOe8NMGG70DeMP4y0dZjjSMC7IQiIjDEOKfiAoQLSedeb/27uD3UZyGAig2P//uj3mlj+ZxTvUoNGInbaoRrwzZWCR2cS2WiWJYhVJyfqcRtb4TQQhtlN5AFsQcovEi05q93yg3RUs8h62hhgoQsgvU67E3zO/9I9AKFsIgV+9LUNbAhhsp+CCn+wkkgYztsBcRuDtC6uRYr6evRhZ0wd7jf0Ebr7Td8u8scdar6tEmtiAKMNMm4Rzgom+8G/1kWhAfJxkv+XsHt/J9yCeGW/+pWgx/4+/QchfxczY2OMRWd8thd8LSTfX7P3aYO8mt7IQ5Yka+mKs+eh8GmuS4KicKFefrZTaZj4jzjIdlCgSVaTEm7faNOYEL2N3voXmlTXjvZ7V3OI/mWfmAfuFDBIiCAXmA6HgzpcMQrZ5msn37Bn1zb5JbDsf0ruzb/ZwthOBvoujGR8Zw+b3hNde7fc2sm4yM6KcNY6yn4yoOg4OVSKRk+vTdIoqY3MzCHFqKFw2ZjWDDBsHagIeY8BQG2yHUkhBkipCvRNhQzY464zPnQ7B1UHs+/7/COS+dmsnpJeTI+plTu962Qw4fza71PD5nY1oV1Qt9ZZU9ePVQoinze54YM6kX9KcOKEik4kI5YTj8+Fsk3YYZJsyzBLhhJn/2ICJMHh8LqmdyEZOeIWjw38Q+uMVe5O++Kxn5gREKBIhNM84atN02zybKBsCQFiNKMBBJOAeD4Cc9sX3mQcIQBxmqYscjgnxOD5X7gommh2zj6TXwXKX08ExFI005qnDz7kSIiurGSlTjPv5+xDggMkEMIc5sciul3ltvJWNILhs5qow6PsIC+y+n+xKzimxFq0T5CpX4E56K6VXRoj+iA6KbuuXOc0W+Dv/CqGavBBlbXDK2TI+GSLIllkr/Df+4eqBgp5NfTDCaYxSLojcWvfIJvJsvGA5sZsCQYgSsUM2p5IIJJ7oyN/N4Wxs3KoAzZclMBKyiISEIH6ttokq7JiMCHNhkmFJbNKOfVjgDhH1QuKV+hCM+M5+P4neEukJxNoTOZV9hkRbK/ylZHlkPa3ONRkJ2jCHU6aofzKRzDtBQyL15IYmgo+5a13krKpglu+2Ts27vv5eBLaRdcaAEkXBozqqW+ScMaqMNIfHRpGDjFYhR2osfEQDseEI5uRcKfCMHkLw6mEi5+chPuTuR46yaCEFjSFgcGxIFtIuR30Vj37uz0FAxgbCkStBKHfm4cqhNY9QseA5MzbrnMzrdwjpykE/j9rhAIhyixaHeHAUbOLn8yZWR9Aml+ugcjif7xIJlZo4cQaOz5SUR3YgmzKlm8PAgV51oM79VgOJrIngJipMRKEMr5ZCfIUtx0CfcnYBHHN44WoE/6t22H0CUMYbZqKHE8fm3I59hZN5vIKQk2jt7ExLc/UbIkAEiiigPlb97a7xRwSkREoTP2JkPiMGJeurluL9PyfrgJgZEi27DwF1LRwRhxg5Oe8jCCAZSgVyawlyI+LNXiLS03T7tCMFWuRTdg3S6/8RQrYGyd5VnpBSMWRZsEhWjwikQBEBYsceIBNBH2CWqG5KLPiBspYm0ehgJqgli0baOLJuDrBt9mcEW9R4GiVMUICYAZ/jYYnaEHzaYTcRaSnVyXqzT8tMM4dlEZrXO0ROpTUi3+wwfkFUl1UFM3va5NaMo9XI+TF+J5PX98sak6Vgr14tITu2wf7jHMEsAoesMfNsUnL1/hawT/gdAtvIehpCzhF2URsRcArq7kmWQ4aShkYp5uSspj0+AsnmJdrFwNhkpNRMD0j6bkD6978XAfM6yvCdKCAeyMxqev3VZ7PpyHKZHiz5rD1OAScNWZsKdM/aUSvPYUsd+1UMXnmf6E1uM+CA3PUiCnCeRLtW0zevPBuxhiiQKw6vfGblPQQOUZtJ5PFKu0qgOM93CrSiaLkvvuT8yqj8Ge9BAtl+NxdYM0p+ZPHtztwTJUQCRCKRM4SJODxJ5f9qBARuBE7Ujvu3UsJdt74c25MNxC+zVtTDw2z3PpAbiKTYy6aS/pySqJ2zTxSdD4CsI5rs5u5zkQTV7JXEEunoRAEC5E6RFibEEpkB6rkRWt+/42C5M96yUoiZ9kvZu8Zl5faX78aRgK4kgliixIJItDtdHI+xv8issP4JKwKSd+433/W7f38fBLaTdcqm1CREmto5qU16BpMHlzakPfUqu4l62nZYkg2OsdHOnc7t+0yLPslPIGAucwxevZbl1WflGJrTk0PYrrQphVca4o67bR+1lyuJqM+7Hc5jm+wZx4bDOY1ufCc+iHLtdgSObXLYHNYnirYrKvxVn8wxdnpyANOVeUZEEdmalD5daYdTiBjcuQcYG6RjUp96pS99z3shoPwFwRHpZDNFpXeTTj0WdJARJE0YqZG1dYfdlEVDeJJNhbBPMyofjRYfUDsCKq5L2i1upF2BG7XDMLMH3GE3iTRuBrA/iwjzne8Q7GQ2iA7zaR1ueMdeY56xl8R0UW+p6jsi6ed54GwRmQ/6ZJ7dtdfISDHPZCNoZ/VAyWdWhw2QjcwGKIV02N9dB4u+l/Xr01xBYDtZv9Jo31MEikARKAJFoAgUgSJQBIpAESgCRaAIPEagZL2zowgUgSJQBIpAESgCRaAIFIEiUASKwJshULL+ZgPSxykCRaAIFIEiUASKQBEoAkWgCBSBIlCy3jlQBIpAESgCRaAIFIEiUASKQBEoAkXgzRD4TdY/Pz9/OTyhryJQBIpAESgCRaAIFIEiUASKQBEoAkXgZxFwtZ8DO//5+Pj49bOP0taLQBEoAkWgCBSBIlAEikARKAJFoAgUgQMC//4H4RgKpeYzF+4AAAAASUVORK5CYII=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77" y="2130317"/>
            <a:ext cx="6178085" cy="38556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6" y="2130316"/>
            <a:ext cx="5702735" cy="38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53238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12/17/2020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33" y="1657047"/>
            <a:ext cx="10279005" cy="48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78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B6195-2037-8942-BA60-A0F8DA989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8AB79C-4516-6449-BE95-3AF423E09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0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12711"/>
              </p:ext>
            </p:extLst>
          </p:nvPr>
        </p:nvGraphicFramePr>
        <p:xfrm>
          <a:off x="2032000" y="874930"/>
          <a:ext cx="8128000" cy="57650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16-E4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S10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2798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0603" y="4913531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5282400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87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/>
              <a:t>1 South Overflow at Children’s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092314"/>
            <a:ext cx="12192000" cy="77724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1092314"/>
            <a:ext cx="114408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Operational Phase</a:t>
            </a:r>
          </a:p>
          <a:p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Opened Thursday 12/10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Beds- 24 beds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Patient type: Observation and Med-</a:t>
            </a:r>
            <a:r>
              <a:rPr lang="en-US" sz="2800" dirty="0" err="1"/>
              <a:t>Surg</a:t>
            </a:r>
            <a:r>
              <a:rPr lang="en-US" sz="2800" dirty="0"/>
              <a:t> acuity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Staff requested: RN, Respiratory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Will add Telemetry once VISI is installed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Will accept tele patients from 7AM – 7PM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Tuesday 12-15 VISI will be installed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Telehealth Coverage will be implemented within 2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Staff has been requested from the state to supplement our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C6F23-78BC-AE41-94DB-34E66191FD61}"/>
              </a:ext>
            </a:extLst>
          </p:cNvPr>
          <p:cNvSpPr txBox="1"/>
          <p:nvPr/>
        </p:nvSpPr>
        <p:spPr>
          <a:xfrm>
            <a:off x="8847117" y="2897578"/>
            <a:ext cx="2386941" cy="9381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Standing Down Utilization Due to Decreased Census</a:t>
            </a:r>
          </a:p>
        </p:txBody>
      </p:sp>
    </p:spTree>
    <p:extLst>
      <p:ext uri="{BB962C8B-B14F-4D97-AF65-F5344CB8AC3E}">
        <p14:creationId xmlns:p14="http://schemas.microsoft.com/office/powerpoint/2010/main" val="37965374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Cristian </a:t>
            </a:r>
            <a:r>
              <a:rPr lang="en-US" b="1" dirty="0" err="1"/>
              <a:t>Requenez</a:t>
            </a:r>
            <a:r>
              <a:rPr lang="en-US" b="1" dirty="0"/>
              <a:t>, MS</a:t>
            </a:r>
          </a:p>
          <a:p>
            <a:r>
              <a:rPr lang="en-US" sz="2400" dirty="0"/>
              <a:t>Clinical Data Analyst</a:t>
            </a:r>
          </a:p>
          <a:p>
            <a:r>
              <a:rPr lang="en-US" sz="2400" dirty="0"/>
              <a:t>Clinical Excellence</a:t>
            </a:r>
          </a:p>
          <a:p>
            <a:r>
              <a:rPr lang="en-US" sz="2400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5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>
            <a:normAutofit/>
          </a:bodyPr>
          <a:lstStyle/>
          <a:p>
            <a:r>
              <a:rPr lang="en-US" sz="4100"/>
              <a:t>Providence System </a:t>
            </a:r>
            <a:r>
              <a:rPr lang="en-US" sz="4100" u="sng"/>
              <a:t>Hospitalized</a:t>
            </a:r>
            <a:r>
              <a:rPr lang="en-US" sz="4100"/>
              <a:t> COVID-19 Cases</a:t>
            </a:r>
          </a:p>
        </p:txBody>
      </p:sp>
      <p:pic>
        <p:nvPicPr>
          <p:cNvPr id="2" name="Picture 1" descr="Chart, bar chart&#10;&#10;Description automatically generated">
            <a:extLst>
              <a:ext uri="{FF2B5EF4-FFF2-40B4-BE49-F238E27FC236}">
                <a16:creationId xmlns:a16="http://schemas.microsoft.com/office/drawing/2014/main" id="{BC0DA75D-2807-45FD-8059-1C9B2CD8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05" y="1097281"/>
            <a:ext cx="6962990" cy="4906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582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5B545-FC2D-4614-9801-C2470086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18" y="1485629"/>
            <a:ext cx="10742082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03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6D7BA-B93B-4BB7-BDB6-89290CB1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14" y="1595181"/>
            <a:ext cx="10012172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6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City Accumulative Exposure Overall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51A3F5-DF7C-45E5-9734-2162A6341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0" b="19537"/>
          <a:stretch/>
        </p:blipFill>
        <p:spPr>
          <a:xfrm>
            <a:off x="1399623" y="1385095"/>
            <a:ext cx="9877977" cy="40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04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sz="4000" dirty="0"/>
              <a:t>New Covid-19 POSITIVES by Day Forecast (City)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85F9A-12C5-49E7-BF75-51C72B51A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25" t="-1184"/>
          <a:stretch/>
        </p:blipFill>
        <p:spPr>
          <a:xfrm>
            <a:off x="2063261" y="1060936"/>
            <a:ext cx="8065477" cy="47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70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85B19-1B21-4035-86A5-507440ED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18" y="959152"/>
            <a:ext cx="7631363" cy="51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3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9780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95" y="2414373"/>
            <a:ext cx="5152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61% are positive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30" y="2965889"/>
            <a:ext cx="10954539" cy="341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996" y="163531"/>
            <a:ext cx="4128230" cy="270276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73DE980-DF5C-3B4C-AA5C-B52E71FA9A73}"/>
              </a:ext>
            </a:extLst>
          </p:cNvPr>
          <p:cNvSpPr/>
          <p:nvPr/>
        </p:nvSpPr>
        <p:spPr>
          <a:xfrm>
            <a:off x="10884474" y="5830783"/>
            <a:ext cx="687777" cy="702012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09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Wednesday following the call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1273992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1016928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871" y="1206238"/>
            <a:ext cx="95827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>
                <a:latin typeface=" Arial"/>
              </a:rPr>
              <a:t>Caregiver Testing</a:t>
            </a:r>
          </a:p>
          <a:p>
            <a:endParaRPr lang="en-US" sz="4400" u="sng" dirty="0">
              <a:latin typeface=" Arial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Tested to Date: 200 with 32.2 positivity rate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Week to date: 17% positivity rate</a:t>
            </a:r>
          </a:p>
          <a:p>
            <a:endParaRPr lang="en-US" sz="3200" dirty="0">
              <a:latin typeface=" 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124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1B6121-20E6-C04B-A08B-D1A416BF84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Covenant Outpatient Infusion Center Update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A8871EA-9D69-E54F-8C3B-C2C5D088D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371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83" y="206445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Infusion Center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243002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2448389"/>
            <a:ext cx="79931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 Arial"/>
              </a:rPr>
              <a:t>Status Update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 Arial"/>
              </a:rPr>
              <a:t>20-23 per day for monoclonal antibodies and </a:t>
            </a:r>
            <a:r>
              <a:rPr lang="en-US" sz="3600" dirty="0" err="1">
                <a:solidFill>
                  <a:schemeClr val="bg1"/>
                </a:solidFill>
                <a:latin typeface=" Arial"/>
              </a:rPr>
              <a:t>remdesivir</a:t>
            </a:r>
            <a:endParaRPr lang="en-US" sz="3600" dirty="0">
              <a:solidFill>
                <a:schemeClr val="bg1"/>
              </a:solidFill>
              <a:latin typeface=" 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 Arial"/>
              </a:rPr>
              <a:t>Starting work with city on referrals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5844" y="2810555"/>
            <a:ext cx="4597206" cy="34496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393" y="4195977"/>
            <a:ext cx="98127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525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308950"/>
            <a:ext cx="4206240" cy="1752600"/>
          </a:xfrm>
        </p:spPr>
        <p:txBody>
          <a:bodyPr/>
          <a:lstStyle/>
          <a:p>
            <a:r>
              <a:rPr lang="en-US" dirty="0"/>
              <a:t>Jason T. Loos, MD</a:t>
            </a:r>
          </a:p>
          <a:p>
            <a:r>
              <a:rPr lang="en-US" dirty="0" err="1"/>
              <a:t>Ameripath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FA32D-359C-3D4F-BBAE-D5A29C053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21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408983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29062" y="3914953"/>
            <a:ext cx="6419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</a:t>
            </a:r>
            <a:r>
              <a:rPr lang="en-US" sz="28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 line, continuing to work with vendor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 no issues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 no issues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948861"/>
              </p:ext>
            </p:extLst>
          </p:nvPr>
        </p:nvGraphicFramePr>
        <p:xfrm>
          <a:off x="6290454" y="1314387"/>
          <a:ext cx="5403397" cy="20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7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71877" y="376407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5635" y="3705346"/>
            <a:ext cx="5149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1877" y="409590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1877" y="442772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316" y="333098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1249" y="3330985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2351992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Inter-facility IC Transfer Form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1141875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9404" y="5604057"/>
            <a:ext cx="10939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40" y="1116107"/>
            <a:ext cx="4436918" cy="5741893"/>
          </a:xfrm>
          <a:prstGeom prst="rect">
            <a:avLst/>
          </a:prstGeom>
          <a:ln w="28575">
            <a:solidFill>
              <a:srgbClr val="0B0B09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7828" y="2193834"/>
            <a:ext cx="50101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City HD has requested that we complete this form for COVID patients that are transferred out from our hospitals.</a:t>
            </a:r>
          </a:p>
          <a:p>
            <a:r>
              <a:rPr lang="en-US" sz="3600" dirty="0">
                <a:solidFill>
                  <a:schemeClr val="bg1"/>
                </a:solidFill>
              </a:rPr>
              <a:t>Will start this next week.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9046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Pharmacy Update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53" y="3429000"/>
            <a:ext cx="5758069" cy="1752600"/>
          </a:xfrm>
        </p:spPr>
        <p:txBody>
          <a:bodyPr anchor="t"/>
          <a:lstStyle/>
          <a:p>
            <a:r>
              <a:rPr lang="en-US" sz="2400" dirty="0">
                <a:ea typeface="+mn-lt"/>
                <a:cs typeface="+mn-lt"/>
              </a:rPr>
              <a:t>Wesley Wells, PharmD</a:t>
            </a:r>
          </a:p>
          <a:p>
            <a:r>
              <a:rPr lang="en-US" sz="2000" dirty="0">
                <a:ea typeface="+mn-lt"/>
                <a:cs typeface="+mn-lt"/>
              </a:rPr>
              <a:t>Regional Pharmacy Director </a:t>
            </a:r>
          </a:p>
          <a:p>
            <a:r>
              <a:rPr lang="en-US" sz="2000" dirty="0">
                <a:ea typeface="+mn-lt"/>
                <a:cs typeface="+mn-lt"/>
              </a:rPr>
              <a:t>Covenant Health</a:t>
            </a:r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BED5F2-8B54-4E80-A2A0-60E57147CA72}"/>
              </a:ext>
            </a:extLst>
          </p:cNvPr>
          <p:cNvSpPr txBox="1">
            <a:spLocks/>
          </p:cNvSpPr>
          <p:nvPr/>
        </p:nvSpPr>
        <p:spPr>
          <a:xfrm>
            <a:off x="6192187" y="3505199"/>
            <a:ext cx="5189080" cy="1752600"/>
          </a:xfrm>
          <a:prstGeom prst="rect">
            <a:avLst/>
          </a:prstGeom>
        </p:spPr>
        <p:txBody>
          <a:bodyPr anchor="t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Larry Pineda, PharmD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Antimicrobial Stewardship Pharmacist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Covenant Health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442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3CADA-0734-4E2C-8E26-F025ED35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Monoclonals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DA371C-00DB-41C2-83AE-E42123C5A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1192696"/>
            <a:ext cx="6520069" cy="4906963"/>
          </a:xfrm>
        </p:spPr>
        <p:txBody>
          <a:bodyPr/>
          <a:lstStyle/>
          <a:p>
            <a:r>
              <a:rPr lang="en-US" sz="2400" dirty="0" err="1"/>
              <a:t>Bamlanimvimab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Doses given = 97</a:t>
            </a:r>
          </a:p>
          <a:p>
            <a:pPr lvl="1"/>
            <a:r>
              <a:rPr lang="en-US" sz="2000" dirty="0"/>
              <a:t>Inventory = 344</a:t>
            </a:r>
          </a:p>
          <a:p>
            <a:r>
              <a:rPr lang="en-US" sz="2400" dirty="0" err="1"/>
              <a:t>Casirivimab</a:t>
            </a:r>
            <a:r>
              <a:rPr lang="en-US" sz="2400" dirty="0"/>
              <a:t>/</a:t>
            </a:r>
            <a:r>
              <a:rPr lang="en-US" sz="2400" dirty="0" err="1"/>
              <a:t>Imdevimab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Doses given = 21</a:t>
            </a:r>
          </a:p>
          <a:p>
            <a:pPr lvl="1"/>
            <a:r>
              <a:rPr lang="en-US" sz="2000" dirty="0"/>
              <a:t>Inventory = 321</a:t>
            </a:r>
          </a:p>
          <a:p>
            <a:r>
              <a:rPr lang="en-US" sz="2400" dirty="0"/>
              <a:t>Updated screening form to qualify as an order</a:t>
            </a:r>
          </a:p>
          <a:p>
            <a:pPr lvl="1"/>
            <a:r>
              <a:rPr lang="en-US" sz="2000" dirty="0"/>
              <a:t>Will treat under referring physicians</a:t>
            </a:r>
          </a:p>
          <a:p>
            <a:r>
              <a:rPr lang="en-US" sz="2400" dirty="0"/>
              <a:t>City is still ironing out the kinks of the </a:t>
            </a:r>
          </a:p>
          <a:p>
            <a:pPr lvl="1"/>
            <a:r>
              <a:rPr lang="en-US" sz="2000" dirty="0"/>
              <a:t>Weighting patients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826110-7EDB-4345-994D-752539F489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80853" y="1192696"/>
          <a:ext cx="3631095" cy="4699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Acrobat Document" r:id="rId3" imgW="2914254" imgH="3771477" progId="Acrobat.Document.DC">
                  <p:embed/>
                </p:oleObj>
              </mc:Choice>
              <mc:Fallback>
                <p:oleObj name="Acrobat Document" r:id="rId3" imgW="2914254" imgH="3771477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58826110-7EDB-4345-994D-752539F489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0853" y="1192696"/>
                        <a:ext cx="3631095" cy="4699064"/>
                      </a:xfrm>
                      <a:prstGeom prst="rect">
                        <a:avLst/>
                      </a:prstGeom>
                      <a:ln>
                        <a:solidFill>
                          <a:schemeClr val="tx1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6450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36767-4862-4CBE-A7B7-EE6CBCDF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Moderna</a:t>
            </a:r>
            <a:r>
              <a:rPr lang="en-US" dirty="0"/>
              <a:t> COVID Vaccine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E748B-0D13-4032-A205-52BD426A5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790122"/>
            <a:ext cx="10972800" cy="2336042"/>
          </a:xfrm>
        </p:spPr>
        <p:txBody>
          <a:bodyPr/>
          <a:lstStyle/>
          <a:p>
            <a:r>
              <a:rPr lang="en-US" sz="2800" dirty="0"/>
              <a:t>FDA panel reviewed the </a:t>
            </a:r>
            <a:r>
              <a:rPr lang="en-US" sz="2800" dirty="0" err="1"/>
              <a:t>Moderna</a:t>
            </a:r>
            <a:r>
              <a:rPr lang="en-US" sz="2800" dirty="0"/>
              <a:t> vaccine for EUA approval yesterday</a:t>
            </a:r>
          </a:p>
          <a:p>
            <a:r>
              <a:rPr lang="en-US" sz="2800" dirty="0"/>
              <a:t>Expect official EUA approval soon with shipments going out next week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1D7AB-FF13-4108-B456-892B0CC6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571" y="1916667"/>
            <a:ext cx="7656858" cy="12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8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06D4B-CB77-7D45-8D02-CFE703B48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EF72FC-5B2A-0640-ADD9-85EE4B4620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Meredith Avery Cunningham</a:t>
            </a:r>
          </a:p>
          <a:p>
            <a:r>
              <a:rPr lang="en-US" sz="2000" cap="all" dirty="0"/>
              <a:t>MEDIA &amp; COMMUNITY RELATIONS MANAGER</a:t>
            </a:r>
          </a:p>
          <a:p>
            <a:r>
              <a:rPr lang="en-US" sz="2000" cap="all" dirty="0"/>
              <a:t>Covenant Health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D7351-A6DB-CD40-8590-3A66FC1A1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994" y="2335213"/>
            <a:ext cx="1895404" cy="20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1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C16A-6A8E-47F7-A3F1-6E887260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Advisory Committee – </a:t>
            </a:r>
            <a:r>
              <a:rPr lang="en-US" dirty="0" err="1"/>
              <a:t>Moderna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b="19444"/>
          <a:stretch/>
        </p:blipFill>
        <p:spPr>
          <a:xfrm>
            <a:off x="984535" y="1171891"/>
            <a:ext cx="7469232" cy="300308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780915" y="2446698"/>
            <a:ext cx="1655545" cy="9625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913566" y="4011219"/>
            <a:ext cx="1155032" cy="96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54464" y="3868526"/>
            <a:ext cx="231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56271" y="3872177"/>
            <a:ext cx="2310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293" y="4356264"/>
            <a:ext cx="6121715" cy="168283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007366" y="1376857"/>
            <a:ext cx="25750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efficacy as Pfizer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BioNTech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9 week follow up in this analysis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case numbers in 65 years and older limit interpretation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Wide confidence interval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7366" y="4556677"/>
            <a:ext cx="2575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Secondary outcome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severe cases of COVID-19 in vaccine group</a:t>
            </a:r>
          </a:p>
        </p:txBody>
      </p:sp>
    </p:spTree>
    <p:extLst>
      <p:ext uri="{BB962C8B-B14F-4D97-AF65-F5344CB8AC3E}">
        <p14:creationId xmlns:p14="http://schemas.microsoft.com/office/powerpoint/2010/main" val="73145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Immunogenicity – </a:t>
            </a:r>
            <a:r>
              <a:rPr lang="en-US" dirty="0" err="1"/>
              <a:t>Moderna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054773" y="1334814"/>
            <a:ext cx="8082455" cy="4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6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4017-4A07-4B11-918C-F5DD9A9D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Advisory Committee – </a:t>
            </a:r>
            <a:r>
              <a:rPr lang="en-US" dirty="0" err="1"/>
              <a:t>Moderna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58" y="1330216"/>
            <a:ext cx="8815284" cy="4534555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2806262" y="4130561"/>
            <a:ext cx="136635" cy="462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682354" y="3894083"/>
            <a:ext cx="136635" cy="4624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82813" y="3524751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892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8243" y="3709417"/>
            <a:ext cx="109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892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Dose 1</a:t>
            </a:r>
          </a:p>
        </p:txBody>
      </p:sp>
    </p:spTree>
    <p:extLst>
      <p:ext uri="{BB962C8B-B14F-4D97-AF65-F5344CB8AC3E}">
        <p14:creationId xmlns:p14="http://schemas.microsoft.com/office/powerpoint/2010/main" val="9576977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5240-FC43-4F69-ADB1-4475D37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Advisory Committee – </a:t>
            </a:r>
            <a:r>
              <a:rPr lang="en-US" dirty="0" err="1"/>
              <a:t>Moderna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t="-1" r="4633" b="1960"/>
          <a:stretch/>
        </p:blipFill>
        <p:spPr>
          <a:xfrm>
            <a:off x="704300" y="1684720"/>
            <a:ext cx="5391698" cy="37490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r="5213"/>
          <a:stretch/>
        </p:blipFill>
        <p:spPr>
          <a:xfrm>
            <a:off x="6096000" y="1684720"/>
            <a:ext cx="5265683" cy="3749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5931" y="3216166"/>
            <a:ext cx="5150067" cy="37837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11616" y="3216166"/>
            <a:ext cx="5150067" cy="37837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0166" y="4261946"/>
            <a:ext cx="5150067" cy="4572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5851" y="4219906"/>
            <a:ext cx="5150067" cy="4572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34814" y="5433760"/>
            <a:ext cx="71470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89817" y="5407485"/>
            <a:ext cx="71470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0307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03D4-FCAA-4910-8B59-9A20E9E68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Advisory Committee – </a:t>
            </a:r>
            <a:r>
              <a:rPr lang="en-US" dirty="0" err="1"/>
              <a:t>Moderna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r="7243"/>
          <a:stretch/>
        </p:blipFill>
        <p:spPr>
          <a:xfrm>
            <a:off x="609603" y="1282261"/>
            <a:ext cx="8261131" cy="4708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86648" y="1450430"/>
            <a:ext cx="27957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Onset 1-2 days, duration ~2 days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comparison (Pfizer, dose 2 vs placebo%)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Fever 16%, 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Headache 52%, 24%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Fatigue 59%, 23%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Myalgia 37%, 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Arthralgia 22%, 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Chills 35%, 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grade 4 fever reported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(significance?)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3668110"/>
            <a:ext cx="4456386" cy="672662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223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102A-8AF6-4D9B-B104-50F2771B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Vaccination Event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A620BD-0A5C-453B-B344-444947289A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40903" y="1305539"/>
          <a:ext cx="10419858" cy="1005840"/>
        </p:xfrm>
        <a:graphic>
          <a:graphicData uri="http://schemas.openxmlformats.org/drawingml/2006/table">
            <a:tbl>
              <a:tblPr firstRow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3479334175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3146403890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1564977348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65986735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1104537626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3802144230"/>
                    </a:ext>
                  </a:extLst>
                </a:gridCol>
                <a:gridCol w="1279443">
                  <a:extLst>
                    <a:ext uri="{9D8B030D-6E8A-4147-A177-3AD203B41FA5}">
                      <a16:colId xmlns:a16="http://schemas.microsoft.com/office/drawing/2014/main" val="7271336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12/15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12/16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12/17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12/18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12/21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12/23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09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Doses/ Scheduled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85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 of Day Inventory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2895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1800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929458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B08E3A2-AC80-4B75-BF07-83E46EB8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72" y="2639370"/>
            <a:ext cx="7985055" cy="279931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7382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9C6F-31EA-4FDA-B96D-8FA6EB0C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1A012-601A-479A-91D2-1E7E89D4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 defTabSz="457200"/>
            <a:r>
              <a:rPr lang="en-US" sz="2400" dirty="0">
                <a:cs typeface="Arial"/>
              </a:rPr>
              <a:t>No reports of zombie conversion</a:t>
            </a:r>
          </a:p>
          <a:p>
            <a:pPr marL="514350" indent="-457200" defTabSz="457200"/>
            <a:r>
              <a:rPr lang="en-US" sz="2400" dirty="0">
                <a:cs typeface="Arial"/>
              </a:rPr>
              <a:t>May get more than 5 doses out of a vial (6-7 doses)</a:t>
            </a:r>
          </a:p>
          <a:p>
            <a:pPr marL="514350" indent="-457200" defTabSz="457200"/>
            <a:r>
              <a:rPr lang="en-US" sz="2400" dirty="0">
                <a:cs typeface="Arial"/>
              </a:rPr>
              <a:t>1 patient had a severe allergic reaction</a:t>
            </a:r>
          </a:p>
          <a:p>
            <a:pPr marL="971550" lvl="1" indent="-457200" defTabSz="457200"/>
            <a:r>
              <a:rPr lang="en-US" sz="2400" dirty="0">
                <a:cs typeface="Arial"/>
              </a:rPr>
              <a:t>Reported via V-safe tool</a:t>
            </a:r>
          </a:p>
          <a:p>
            <a:pPr marL="514350" indent="-457200" defTabSz="457200"/>
            <a:r>
              <a:rPr lang="en-US" sz="2400" dirty="0">
                <a:cs typeface="Arial"/>
              </a:rPr>
              <a:t>Sent out to 2 risk levels to help fill spots</a:t>
            </a:r>
          </a:p>
          <a:p>
            <a:pPr marL="514350" indent="-457200" defTabSz="457200"/>
            <a:r>
              <a:rPr lang="en-US" sz="2400" dirty="0">
                <a:cs typeface="Arial"/>
              </a:rPr>
              <a:t>Concerns with registration</a:t>
            </a:r>
          </a:p>
          <a:p>
            <a:pPr marL="971550" lvl="1" indent="-457200" defTabSz="457200"/>
            <a:r>
              <a:rPr lang="en-US" sz="2400" dirty="0">
                <a:cs typeface="Arial"/>
              </a:rPr>
              <a:t>Julie Barclay can help add providers if they have access issues</a:t>
            </a:r>
          </a:p>
          <a:p>
            <a:pPr marL="514350" indent="-457200" defTabSz="457200"/>
            <a:r>
              <a:rPr lang="en-US" sz="2400" dirty="0">
                <a:cs typeface="Arial"/>
              </a:rPr>
              <a:t>UMC is expected to receive doses and kits on Thursday AM</a:t>
            </a:r>
          </a:p>
          <a:p>
            <a:pPr marL="971550" lvl="1" indent="-457200" defTabSz="457200"/>
            <a:r>
              <a:rPr lang="en-US" sz="2400" dirty="0">
                <a:cs typeface="Arial"/>
              </a:rPr>
              <a:t>Full vaccination event starts Friday</a:t>
            </a:r>
          </a:p>
          <a:p>
            <a:pPr marL="571500" indent="-457200" defTabSz="457200"/>
            <a:r>
              <a:rPr lang="en-US" sz="2400" dirty="0">
                <a:cs typeface="Arial"/>
              </a:rPr>
              <a:t>Notified late Thursday that allocations are coming to Plainview and Levelland</a:t>
            </a:r>
          </a:p>
        </p:txBody>
      </p:sp>
    </p:spTree>
    <p:extLst>
      <p:ext uri="{BB962C8B-B14F-4D97-AF65-F5344CB8AC3E}">
        <p14:creationId xmlns:p14="http://schemas.microsoft.com/office/powerpoint/2010/main" val="3429095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7145A6-60F8-4D4A-9A53-CA7107854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We have been asked to do a video presentation on Vaccine FAQs that will be produced and distributed next week.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FC27DD-32A2-4F66-A239-D7E41DF56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588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66B7-2086-4ED0-88F3-FF654B7E1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83366"/>
            <a:ext cx="10363200" cy="1470025"/>
          </a:xfrm>
        </p:spPr>
        <p:txBody>
          <a:bodyPr/>
          <a:lstStyle/>
          <a:p>
            <a:r>
              <a:rPr lang="en-US" dirty="0"/>
              <a:t>COVID-19 Vaccination Calendar and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DE60F-9638-4554-9874-46A0D2B18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9408" y="2179983"/>
            <a:ext cx="8534400" cy="1752600"/>
          </a:xfrm>
        </p:spPr>
        <p:txBody>
          <a:bodyPr/>
          <a:lstStyle/>
          <a:p>
            <a:r>
              <a:rPr lang="en-US" sz="2400" dirty="0"/>
              <a:t>Pending Cohort Distribution </a:t>
            </a:r>
          </a:p>
          <a:p>
            <a:r>
              <a:rPr lang="en-US" sz="2400" dirty="0"/>
              <a:t>Following VAV completion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Cynthia Salisbury RN, MSN, CPHQ, CPPS </a:t>
            </a:r>
            <a:endParaRPr lang="en-US" dirty="0"/>
          </a:p>
          <a:p>
            <a:r>
              <a:rPr lang="en-US" sz="2400" dirty="0"/>
              <a:t>CHIEF QUALITY OFFICER</a:t>
            </a:r>
          </a:p>
          <a:p>
            <a:r>
              <a:rPr lang="en-US" sz="2400" dirty="0"/>
              <a:t>COVENANT HEALTH </a:t>
            </a:r>
          </a:p>
        </p:txBody>
      </p:sp>
    </p:spTree>
    <p:extLst>
      <p:ext uri="{BB962C8B-B14F-4D97-AF65-F5344CB8AC3E}">
        <p14:creationId xmlns:p14="http://schemas.microsoft.com/office/powerpoint/2010/main" val="3519209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3DCDC6-38E6-48D9-B2E2-9E022485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60" y="780334"/>
            <a:ext cx="8559799" cy="594360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E34E95-9680-4237-B691-02AC169D8683}"/>
              </a:ext>
            </a:extLst>
          </p:cNvPr>
          <p:cNvSpPr/>
          <p:nvPr/>
        </p:nvSpPr>
        <p:spPr>
          <a:xfrm>
            <a:off x="4049487" y="4124084"/>
            <a:ext cx="3334466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Vac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9ED305-98ED-4424-AB97-8A79D211416A}"/>
              </a:ext>
            </a:extLst>
          </p:cNvPr>
          <p:cNvSpPr/>
          <p:nvPr/>
        </p:nvSpPr>
        <p:spPr>
          <a:xfrm>
            <a:off x="1780674" y="4866492"/>
            <a:ext cx="1120655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 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Vac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22C61B-87FD-4538-9DF5-F121C51A1A68}"/>
              </a:ext>
            </a:extLst>
          </p:cNvPr>
          <p:cNvSpPr/>
          <p:nvPr/>
        </p:nvSpPr>
        <p:spPr>
          <a:xfrm>
            <a:off x="2963205" y="5017888"/>
            <a:ext cx="211755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Group A/B Vac 1 – Hold pending allotment receipt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6829A-7A45-4360-9077-AA22D6EB1651}"/>
              </a:ext>
            </a:extLst>
          </p:cNvPr>
          <p:cNvSpPr/>
          <p:nvPr/>
        </p:nvSpPr>
        <p:spPr>
          <a:xfrm>
            <a:off x="1725670" y="5625323"/>
            <a:ext cx="2296313" cy="5847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 B/C (Risk 5)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Vac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8A5BE3-0D83-4750-A8B3-F249F7555E61}"/>
              </a:ext>
            </a:extLst>
          </p:cNvPr>
          <p:cNvSpPr/>
          <p:nvPr/>
        </p:nvSpPr>
        <p:spPr>
          <a:xfrm>
            <a:off x="4049488" y="5638924"/>
            <a:ext cx="1760046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Group C/D (Risk 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Vac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FE1E2-8ABC-4D1C-8929-61170E2E3939}"/>
              </a:ext>
            </a:extLst>
          </p:cNvPr>
          <p:cNvSpPr txBox="1"/>
          <p:nvPr/>
        </p:nvSpPr>
        <p:spPr>
          <a:xfrm>
            <a:off x="2908203" y="4256043"/>
            <a:ext cx="1038155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SOFTSTART Vac 1 - 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E5E20-18AA-441F-BA20-891BC98C0219}"/>
              </a:ext>
            </a:extLst>
          </p:cNvPr>
          <p:cNvSpPr/>
          <p:nvPr/>
        </p:nvSpPr>
        <p:spPr>
          <a:xfrm>
            <a:off x="311360" y="111344"/>
            <a:ext cx="10969606" cy="92333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6,000-6,500 Vaccinations in December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F91727-A1CC-466B-959F-882E934CD7A2}"/>
              </a:ext>
            </a:extLst>
          </p:cNvPr>
          <p:cNvSpPr txBox="1"/>
          <p:nvPr/>
        </p:nvSpPr>
        <p:spPr>
          <a:xfrm>
            <a:off x="9227157" y="1034674"/>
            <a:ext cx="2839432" cy="30162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Schedule: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,18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,21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,22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,23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,28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,29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,30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Set-up: 0700-0730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 Administration: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0730-1830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Wipe-down: 1840-1850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Lock-up: 1900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38FEF-BAEF-45FA-BB9E-D0CFF8233880}"/>
              </a:ext>
            </a:extLst>
          </p:cNvPr>
          <p:cNvSpPr txBox="1"/>
          <p:nvPr/>
        </p:nvSpPr>
        <p:spPr>
          <a:xfrm>
            <a:off x="9227157" y="4050884"/>
            <a:ext cx="2839432" cy="280076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Schedule:  Dec. 31st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Set-up: 0700-0730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 Administration: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0730-1030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Wipe-down: 1040-1050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Lock-up: 1100</a:t>
            </a:r>
          </a:p>
        </p:txBody>
      </p:sp>
    </p:spTree>
    <p:extLst>
      <p:ext uri="{BB962C8B-B14F-4D97-AF65-F5344CB8AC3E}">
        <p14:creationId xmlns:p14="http://schemas.microsoft.com/office/powerpoint/2010/main" val="1193944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 anchor="ctr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44DA22D-9429-4D4F-AF46-22105324C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 b="14231"/>
          <a:stretch/>
        </p:blipFill>
        <p:spPr>
          <a:xfrm>
            <a:off x="609600" y="1219201"/>
            <a:ext cx="10972800" cy="4906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8982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777F22D-C28F-4E9A-95EF-1A9661DB5B73}"/>
              </a:ext>
            </a:extLst>
          </p:cNvPr>
          <p:cNvGrpSpPr/>
          <p:nvPr/>
        </p:nvGrpSpPr>
        <p:grpSpPr>
          <a:xfrm>
            <a:off x="207892" y="0"/>
            <a:ext cx="8366125" cy="6858000"/>
            <a:chOff x="1851062" y="-856"/>
            <a:chExt cx="8366125" cy="6858000"/>
          </a:xfrm>
        </p:grpSpPr>
        <p:pic>
          <p:nvPicPr>
            <p:cNvPr id="14" name="Picture 2" descr="See the source image">
              <a:extLst>
                <a:ext uri="{FF2B5EF4-FFF2-40B4-BE49-F238E27FC236}">
                  <a16:creationId xmlns:a16="http://schemas.microsoft.com/office/drawing/2014/main" id="{4105E838-E28A-44EB-88C8-127B6413F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062" y="-856"/>
              <a:ext cx="83661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22C61B-87FD-4538-9DF5-F121C51A1A68}"/>
                </a:ext>
              </a:extLst>
            </p:cNvPr>
            <p:cNvSpPr/>
            <p:nvPr/>
          </p:nvSpPr>
          <p:spPr>
            <a:xfrm>
              <a:off x="5513899" y="2399240"/>
              <a:ext cx="3093833" cy="523220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rgbClr val="FFC0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  Group 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46829A-7A45-4360-9077-AA22D6EB1651}"/>
                </a:ext>
              </a:extLst>
            </p:cNvPr>
            <p:cNvSpPr/>
            <p:nvPr/>
          </p:nvSpPr>
          <p:spPr>
            <a:xfrm>
              <a:off x="3169462" y="2372284"/>
              <a:ext cx="2255061" cy="461665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Group C/D (Risk 3 – Risk 2)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A19C65-8A64-4862-A235-E3EBD6C0CA84}"/>
                </a:ext>
              </a:extLst>
            </p:cNvPr>
            <p:cNvSpPr txBox="1"/>
            <p:nvPr/>
          </p:nvSpPr>
          <p:spPr>
            <a:xfrm>
              <a:off x="4309723" y="2779116"/>
              <a:ext cx="1204176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SOFTSTART Vac2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5999F7-98CC-47DC-B307-8FD1D6B74959}"/>
                </a:ext>
              </a:extLst>
            </p:cNvPr>
            <p:cNvSpPr/>
            <p:nvPr/>
          </p:nvSpPr>
          <p:spPr>
            <a:xfrm>
              <a:off x="3258839" y="3334277"/>
              <a:ext cx="976277" cy="523220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rgbClr val="FFC0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  Group 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88927B-2FE0-440E-B5B7-721A33C6AF8C}"/>
                </a:ext>
              </a:extLst>
            </p:cNvPr>
            <p:cNvSpPr/>
            <p:nvPr/>
          </p:nvSpPr>
          <p:spPr>
            <a:xfrm>
              <a:off x="3258839" y="4227979"/>
              <a:ext cx="1870051" cy="52322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70C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   Group B / C  (Risk 5)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5FFD5C-2578-4B78-B8B6-60577FECB6D7}"/>
                </a:ext>
              </a:extLst>
            </p:cNvPr>
            <p:cNvSpPr/>
            <p:nvPr/>
          </p:nvSpPr>
          <p:spPr>
            <a:xfrm>
              <a:off x="5513899" y="4186785"/>
              <a:ext cx="1945680" cy="584775"/>
            </a:xfrm>
            <a:prstGeom prst="rect">
              <a:avLst/>
            </a:prstGeom>
            <a:solidFill>
              <a:srgbClr val="7030A0"/>
            </a:solidFill>
            <a:ln w="38100">
              <a:solidFill>
                <a:srgbClr val="7030A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Group C / D (Risk 4)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2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90C0803-F6DF-48EA-A426-61215F3FB71D}"/>
                </a:ext>
              </a:extLst>
            </p:cNvPr>
            <p:cNvSpPr/>
            <p:nvPr/>
          </p:nvSpPr>
          <p:spPr>
            <a:xfrm>
              <a:off x="3169461" y="4957796"/>
              <a:ext cx="3423843" cy="46166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B05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Group C/D (Risk 3 – Risk 2)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Vac 2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15D3F3C-FDE0-45E1-A250-D6D8BD30A935}"/>
                </a:ext>
              </a:extLst>
            </p:cNvPr>
            <p:cNvSpPr/>
            <p:nvPr/>
          </p:nvSpPr>
          <p:spPr>
            <a:xfrm>
              <a:off x="2407204" y="5934197"/>
              <a:ext cx="7329634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8,499 Caregivers fully vaccinated by January 27th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C69867-FFD3-4292-B18F-DBE9DE516EED}"/>
              </a:ext>
            </a:extLst>
          </p:cNvPr>
          <p:cNvSpPr txBox="1"/>
          <p:nvPr/>
        </p:nvSpPr>
        <p:spPr>
          <a:xfrm>
            <a:off x="8794020" y="1476766"/>
            <a:ext cx="2691955" cy="286232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Daily Schedule: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Set-up: 0700-0730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Vaccine Administration: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0730-1830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Wipe-down: 1840-1850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Lock-up: 1900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06CE98-CDF7-4645-8682-C7A71E27FC6E}"/>
              </a:ext>
            </a:extLst>
          </p:cNvPr>
          <p:cNvSpPr/>
          <p:nvPr/>
        </p:nvSpPr>
        <p:spPr>
          <a:xfrm>
            <a:off x="2722576" y="3335133"/>
            <a:ext cx="2165683" cy="523220"/>
          </a:xfrm>
          <a:prstGeom prst="rect">
            <a:avLst/>
          </a:prstGeom>
          <a:solidFill>
            <a:schemeClr val="accent4"/>
          </a:solidFill>
          <a:ln w="38100">
            <a:solidFill>
              <a:srgbClr val="FFC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Group A /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Vac 2 – HOLD, if needed</a:t>
            </a:r>
          </a:p>
        </p:txBody>
      </p:sp>
    </p:spTree>
    <p:extLst>
      <p:ext uri="{BB962C8B-B14F-4D97-AF65-F5344CB8AC3E}">
        <p14:creationId xmlns:p14="http://schemas.microsoft.com/office/powerpoint/2010/main" val="3994926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99C5-AD98-48AC-BC33-8B13B124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V-safe Reporting Tool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4F192A-8C27-4762-8304-275442673A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864870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86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9B9FC2-939D-5E44-B1D6-02252CD6E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2"/>
            <a:ext cx="12192000" cy="68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56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675093-7AC8-8247-99E5-0597B547B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13"/>
            <a:ext cx="12192000" cy="60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003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433F9-CA3A-6046-BA00-3069D9BA3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8"/>
            <a:ext cx="12192000" cy="661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691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the following Wednesday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00376DE-BC22-41D1-BF17-1163DD0A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9B26E1B5-B3EF-4EBF-846A-270481CB0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93" b="9893"/>
          <a:stretch/>
        </p:blipFill>
        <p:spPr>
          <a:xfrm>
            <a:off x="609600" y="1219201"/>
            <a:ext cx="109728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2037838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</p:spPr>
        <p:txBody>
          <a:bodyPr anchor="ctr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580E18D5-BFA4-4848-BB35-4E6D7CB24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49" b="9637"/>
          <a:stretch/>
        </p:blipFill>
        <p:spPr>
          <a:xfrm>
            <a:off x="609600" y="1219201"/>
            <a:ext cx="10972800" cy="4906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31832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28018</TotalTime>
  <Words>1940</Words>
  <Application>Microsoft Macintosh PowerPoint</Application>
  <PresentationFormat>Widescreen</PresentationFormat>
  <Paragraphs>522</Paragraphs>
  <Slides>77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7" baseType="lpstr">
      <vt:lpstr> Arial</vt:lpstr>
      <vt:lpstr>Arial</vt:lpstr>
      <vt:lpstr>Arial Narrow</vt:lpstr>
      <vt:lpstr>Baskerville Old Face</vt:lpstr>
      <vt:lpstr>Calibri</vt:lpstr>
      <vt:lpstr>Calibri Light</vt:lpstr>
      <vt:lpstr>Georgia</vt:lpstr>
      <vt:lpstr>Helvetica Neue Medium</vt:lpstr>
      <vt:lpstr>Segoe UI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1_Custom Design</vt:lpstr>
      <vt:lpstr>Office Theme</vt:lpstr>
      <vt:lpstr>think-cell Slide</vt:lpstr>
      <vt:lpstr>Acrobat Document</vt:lpstr>
      <vt:lpstr>Covenant Health Presents    Critical Communications: A Weekly Physician Update  December 18, 2020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Timelines of Covid-19 Updated</vt:lpstr>
      <vt:lpstr>Timelines of Covid-19</vt:lpstr>
      <vt:lpstr>Current Regional Covid-19 Census</vt:lpstr>
      <vt:lpstr>Providence</vt:lpstr>
      <vt:lpstr>COUNTY</vt:lpstr>
      <vt:lpstr>PowerPoint Presentation</vt:lpstr>
      <vt:lpstr>COVID+ HOSPITALIZATIONS BY TSA ID</vt:lpstr>
      <vt:lpstr>Lubbock This Morning</vt:lpstr>
      <vt:lpstr>PUI/Confirmed cases-hospitalized COVID UNITS</vt:lpstr>
      <vt:lpstr>COVID Units - CMC</vt:lpstr>
      <vt:lpstr>Surge Plans</vt:lpstr>
      <vt:lpstr>Surge Plan</vt:lpstr>
      <vt:lpstr>1 South Overflow at Children’s</vt:lpstr>
      <vt:lpstr>Statistics</vt:lpstr>
      <vt:lpstr>Providence System Hospitalized COVID-19 Cases</vt:lpstr>
      <vt:lpstr>Providence Inpatient COVID-19 Volume</vt:lpstr>
      <vt:lpstr>Texas Inpatient COVID-19 Volume</vt:lpstr>
      <vt:lpstr>City Accumulative Exposure Overall </vt:lpstr>
      <vt:lpstr>New Covid-19 POSITIVES by Day Forecast (City) </vt:lpstr>
      <vt:lpstr>TX/NM Region Weekly Procedures (YOY)</vt:lpstr>
      <vt:lpstr>Caregiver  Update</vt:lpstr>
      <vt:lpstr>PowerPoint Presentation</vt:lpstr>
      <vt:lpstr>PowerPoint Presentation</vt:lpstr>
      <vt:lpstr>Covenant Outpatient Infusion Center Update</vt:lpstr>
      <vt:lpstr>COVID Infusion Center</vt:lpstr>
      <vt:lpstr>Covid-19 Testing</vt:lpstr>
      <vt:lpstr>PowerPoint Presentation</vt:lpstr>
      <vt:lpstr>TESTING</vt:lpstr>
      <vt:lpstr>Inter-facility IC Transfer Form</vt:lpstr>
      <vt:lpstr>Pharmacy Update </vt:lpstr>
      <vt:lpstr>Monoclonals</vt:lpstr>
      <vt:lpstr>Moderna COVID Vaccine</vt:lpstr>
      <vt:lpstr>FDA Advisory Committee – Moderna</vt:lpstr>
      <vt:lpstr>Immunogenicity – Moderna</vt:lpstr>
      <vt:lpstr>FDA Advisory Committee – Moderna</vt:lpstr>
      <vt:lpstr>FDA Advisory Committee – Moderna</vt:lpstr>
      <vt:lpstr>FDA Advisory Committee – Moderna</vt:lpstr>
      <vt:lpstr>Vaccination Event</vt:lpstr>
      <vt:lpstr>Vaccine Update</vt:lpstr>
      <vt:lpstr>We have been asked to do a video presentation on Vaccine FAQs that will be produced and distributed next week.</vt:lpstr>
      <vt:lpstr>COVID-19 Vaccination Calendar and Update</vt:lpstr>
      <vt:lpstr>PowerPoint Presentation</vt:lpstr>
      <vt:lpstr>PowerPoint Presentation</vt:lpstr>
      <vt:lpstr>V-safe Reporting Tool</vt:lpstr>
      <vt:lpstr>Texas Demographics</vt:lpstr>
      <vt:lpstr>PowerPoint Presentation</vt:lpstr>
      <vt:lpstr>PowerPoint Presentation</vt:lpstr>
      <vt:lpstr>PowerPoint Presentation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727</cp:revision>
  <cp:lastPrinted>2020-12-04T15:18:20Z</cp:lastPrinted>
  <dcterms:created xsi:type="dcterms:W3CDTF">2020-04-06T15:45:06Z</dcterms:created>
  <dcterms:modified xsi:type="dcterms:W3CDTF">2020-12-18T17:22:20Z</dcterms:modified>
</cp:coreProperties>
</file>