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 id="2147483729" r:id="rId5"/>
    <p:sldMasterId id="2147483738" r:id="rId6"/>
    <p:sldMasterId id="2147483774" r:id="rId7"/>
    <p:sldMasterId id="2147483858" r:id="rId8"/>
    <p:sldMasterId id="2147483870" r:id="rId9"/>
  </p:sldMasterIdLst>
  <p:notesMasterIdLst>
    <p:notesMasterId r:id="rId106"/>
  </p:notesMasterIdLst>
  <p:sldIdLst>
    <p:sldId id="256" r:id="rId10"/>
    <p:sldId id="257" r:id="rId11"/>
    <p:sldId id="266" r:id="rId12"/>
    <p:sldId id="260" r:id="rId13"/>
    <p:sldId id="263" r:id="rId14"/>
    <p:sldId id="10954" r:id="rId15"/>
    <p:sldId id="10987" r:id="rId16"/>
    <p:sldId id="10988" r:id="rId17"/>
    <p:sldId id="10989" r:id="rId18"/>
    <p:sldId id="10990" r:id="rId19"/>
    <p:sldId id="10991" r:id="rId20"/>
    <p:sldId id="10951" r:id="rId21"/>
    <p:sldId id="10978" r:id="rId22"/>
    <p:sldId id="10979" r:id="rId23"/>
    <p:sldId id="10980" r:id="rId24"/>
    <p:sldId id="10981" r:id="rId25"/>
    <p:sldId id="10982" r:id="rId26"/>
    <p:sldId id="10977" r:id="rId27"/>
    <p:sldId id="10983" r:id="rId28"/>
    <p:sldId id="289" r:id="rId29"/>
    <p:sldId id="10984" r:id="rId30"/>
    <p:sldId id="265" r:id="rId31"/>
    <p:sldId id="268" r:id="rId32"/>
    <p:sldId id="10985" r:id="rId33"/>
    <p:sldId id="10986"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 id="283" r:id="rId47"/>
    <p:sldId id="284" r:id="rId48"/>
    <p:sldId id="285" r:id="rId49"/>
    <p:sldId id="11004" r:id="rId50"/>
    <p:sldId id="11005" r:id="rId51"/>
    <p:sldId id="11006" r:id="rId52"/>
    <p:sldId id="11007" r:id="rId53"/>
    <p:sldId id="286" r:id="rId54"/>
    <p:sldId id="288" r:id="rId55"/>
    <p:sldId id="287" r:id="rId56"/>
    <p:sldId id="1792" r:id="rId57"/>
    <p:sldId id="506" r:id="rId58"/>
    <p:sldId id="1041" r:id="rId59"/>
    <p:sldId id="779" r:id="rId60"/>
    <p:sldId id="11003" r:id="rId61"/>
    <p:sldId id="11001" r:id="rId62"/>
    <p:sldId id="10872" r:id="rId63"/>
    <p:sldId id="487" r:id="rId64"/>
    <p:sldId id="10789" r:id="rId65"/>
    <p:sldId id="10910" r:id="rId66"/>
    <p:sldId id="10998" r:id="rId67"/>
    <p:sldId id="10999" r:id="rId68"/>
    <p:sldId id="264" r:id="rId69"/>
    <p:sldId id="366" r:id="rId70"/>
    <p:sldId id="1728" r:id="rId71"/>
    <p:sldId id="1729" r:id="rId72"/>
    <p:sldId id="270" r:id="rId73"/>
    <p:sldId id="10936" r:id="rId74"/>
    <p:sldId id="1038" r:id="rId75"/>
    <p:sldId id="10859" r:id="rId76"/>
    <p:sldId id="11002" r:id="rId77"/>
    <p:sldId id="868" r:id="rId78"/>
    <p:sldId id="1897" r:id="rId79"/>
    <p:sldId id="5715" r:id="rId80"/>
    <p:sldId id="293" r:id="rId81"/>
    <p:sldId id="297" r:id="rId82"/>
    <p:sldId id="10993" r:id="rId83"/>
    <p:sldId id="290" r:id="rId84"/>
    <p:sldId id="295" r:id="rId85"/>
    <p:sldId id="294" r:id="rId86"/>
    <p:sldId id="296" r:id="rId87"/>
    <p:sldId id="292" r:id="rId88"/>
    <p:sldId id="5716" r:id="rId89"/>
    <p:sldId id="5717" r:id="rId90"/>
    <p:sldId id="5718" r:id="rId91"/>
    <p:sldId id="10994" r:id="rId92"/>
    <p:sldId id="10995" r:id="rId93"/>
    <p:sldId id="5720" r:id="rId94"/>
    <p:sldId id="10996" r:id="rId95"/>
    <p:sldId id="10997" r:id="rId96"/>
    <p:sldId id="5695" r:id="rId97"/>
    <p:sldId id="10976" r:id="rId98"/>
    <p:sldId id="5696" r:id="rId99"/>
    <p:sldId id="409" r:id="rId100"/>
    <p:sldId id="10968" r:id="rId101"/>
    <p:sldId id="10972" r:id="rId102"/>
    <p:sldId id="10970" r:id="rId103"/>
    <p:sldId id="269" r:id="rId104"/>
    <p:sldId id="2123" r:id="rId10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1F29"/>
    <a:srgbClr val="F38D4D"/>
    <a:srgbClr val="339933"/>
    <a:srgbClr val="000099"/>
    <a:srgbClr val="E936ED"/>
    <a:srgbClr val="E85C0E"/>
    <a:srgbClr val="D5540D"/>
    <a:srgbClr val="CE510C"/>
    <a:srgbClr val="C04C0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492" autoAdjust="0"/>
    <p:restoredTop sz="95486" autoAdjust="0"/>
  </p:normalViewPr>
  <p:slideViewPr>
    <p:cSldViewPr snapToGrid="0">
      <p:cViewPr varScale="1">
        <p:scale>
          <a:sx n="79" d="100"/>
          <a:sy n="79" d="100"/>
        </p:scale>
        <p:origin x="224" y="2128"/>
      </p:cViewPr>
      <p:guideLst>
        <p:guide orient="horz" pos="2160"/>
        <p:guide pos="3840"/>
      </p:guideLst>
    </p:cSldViewPr>
  </p:slideViewPr>
  <p:notesTextViewPr>
    <p:cViewPr>
      <p:scale>
        <a:sx n="1" d="1"/>
        <a:sy n="1" d="1"/>
      </p:scale>
      <p:origin x="0" y="0"/>
    </p:cViewPr>
  </p:notesTextViewPr>
  <p:sorterViewPr>
    <p:cViewPr>
      <p:scale>
        <a:sx n="173" d="100"/>
        <a:sy n="173" d="100"/>
      </p:scale>
      <p:origin x="0" y="-5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presProps" Target="presProp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viewProps" Target="viewProp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theme" Target="theme/theme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12/28/20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F574542-6A91-4884-A673-198038223B7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2E6E574E-4302-4E7A-B900-F5390E4ADC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
        <p:nvSpPr>
          <p:cNvPr id="11268" name="Slide Number Placeholder 3">
            <a:extLst>
              <a:ext uri="{FF2B5EF4-FFF2-40B4-BE49-F238E27FC236}">
                <a16:creationId xmlns:a16="http://schemas.microsoft.com/office/drawing/2014/main" id="{2EF6941F-6A48-4F3E-935E-97884526BFB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7238" indent="-290513">
              <a:spcBef>
                <a:spcPct val="30000"/>
              </a:spcBef>
              <a:defRPr sz="1200">
                <a:solidFill>
                  <a:schemeClr val="tx1"/>
                </a:solidFill>
                <a:latin typeface="Arial" panose="020B0604020202020204" pitchFamily="34" charset="0"/>
                <a:cs typeface="Arial" panose="020B0604020202020204" pitchFamily="34" charset="0"/>
              </a:defRPr>
            </a:lvl2pPr>
            <a:lvl3pPr marL="1165225" indent="-231775">
              <a:spcBef>
                <a:spcPct val="30000"/>
              </a:spcBef>
              <a:defRPr sz="1200">
                <a:solidFill>
                  <a:schemeClr val="tx1"/>
                </a:solidFill>
                <a:latin typeface="Arial" panose="020B0604020202020204" pitchFamily="34" charset="0"/>
                <a:cs typeface="Arial" panose="020B0604020202020204" pitchFamily="34" charset="0"/>
              </a:defRPr>
            </a:lvl3pPr>
            <a:lvl4pPr marL="1631950" indent="-231775">
              <a:spcBef>
                <a:spcPct val="30000"/>
              </a:spcBef>
              <a:defRPr sz="1200">
                <a:solidFill>
                  <a:schemeClr val="tx1"/>
                </a:solidFill>
                <a:latin typeface="Arial" panose="020B0604020202020204" pitchFamily="34" charset="0"/>
                <a:cs typeface="Arial" panose="020B0604020202020204" pitchFamily="34" charset="0"/>
              </a:defRPr>
            </a:lvl4pPr>
            <a:lvl5pPr marL="2098675" indent="-231775">
              <a:spcBef>
                <a:spcPct val="30000"/>
              </a:spcBef>
              <a:defRPr sz="1200">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0992A7-AFA6-4059-90D7-58A026B7843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476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52</a:t>
            </a:fld>
            <a:endParaRPr lang="en-US" dirty="0"/>
          </a:p>
        </p:txBody>
      </p:sp>
    </p:spTree>
    <p:extLst>
      <p:ext uri="{BB962C8B-B14F-4D97-AF65-F5344CB8AC3E}">
        <p14:creationId xmlns:p14="http://schemas.microsoft.com/office/powerpoint/2010/main" val="1605218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53</a:t>
            </a:fld>
            <a:endParaRPr lang="en-US" dirty="0"/>
          </a:p>
        </p:txBody>
      </p:sp>
    </p:spTree>
    <p:extLst>
      <p:ext uri="{BB962C8B-B14F-4D97-AF65-F5344CB8AC3E}">
        <p14:creationId xmlns:p14="http://schemas.microsoft.com/office/powerpoint/2010/main" val="2556012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55</a:t>
            </a:fld>
            <a:endParaRPr lang="en-US" dirty="0"/>
          </a:p>
        </p:txBody>
      </p:sp>
    </p:spTree>
    <p:extLst>
      <p:ext uri="{BB962C8B-B14F-4D97-AF65-F5344CB8AC3E}">
        <p14:creationId xmlns:p14="http://schemas.microsoft.com/office/powerpoint/2010/main" val="3938392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66</a:t>
            </a:fld>
            <a:endParaRPr lang="en-US" dirty="0"/>
          </a:p>
        </p:txBody>
      </p:sp>
    </p:spTree>
    <p:extLst>
      <p:ext uri="{BB962C8B-B14F-4D97-AF65-F5344CB8AC3E}">
        <p14:creationId xmlns:p14="http://schemas.microsoft.com/office/powerpoint/2010/main" val="1415383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D3641F-9DC9-4C37-8076-B2E08F82F9C5}" type="slidenum">
              <a:rPr lang="en-US" smtClean="0"/>
              <a:t>69</a:t>
            </a:fld>
            <a:endParaRPr lang="en-US"/>
          </a:p>
        </p:txBody>
      </p:sp>
    </p:spTree>
    <p:extLst>
      <p:ext uri="{BB962C8B-B14F-4D97-AF65-F5344CB8AC3E}">
        <p14:creationId xmlns:p14="http://schemas.microsoft.com/office/powerpoint/2010/main" val="2544504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9775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17ED3-D021-4269-9EEF-9BF7B2E65D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5252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Treatment doses calculated based on a per-kg analysis of Phase 1 and START trial. Re-dosing strategy developed</a:t>
            </a:r>
            <a:r>
              <a:rPr lang="en-US" baseline="0"/>
              <a:t> on the observation that favorable biomarkers peaked at about 72 hours and those who recovered had a sustained response. Those who did not recover appeared to have “lost the effect” after 72-96 hours.  </a:t>
            </a:r>
          </a:p>
          <a:p>
            <a:endParaRPr lang="en-US" baseline="0"/>
          </a:p>
          <a:p>
            <a:r>
              <a:rPr lang="en-US" sz="1200" b="0" i="1" u="none" strike="noStrike" kern="1200" baseline="0">
                <a:solidFill>
                  <a:schemeClr val="tx1"/>
                </a:solidFill>
                <a:latin typeface="+mn-lt"/>
                <a:ea typeface="+mn-ea"/>
                <a:cs typeface="+mn-cs"/>
              </a:rPr>
              <a:t>Pharmacokinetics studies of the IP in patients with severe COVID-19 are ill advised as it would require not only fluorescent tagging of surface proteins of the IP, but also serial MRI analysis of the </a:t>
            </a:r>
            <a:r>
              <a:rPr lang="en-US" sz="1200" b="0" i="1" u="none" strike="noStrike" kern="1200" baseline="0" err="1">
                <a:solidFill>
                  <a:schemeClr val="tx1"/>
                </a:solidFill>
                <a:latin typeface="+mn-lt"/>
                <a:ea typeface="+mn-ea"/>
                <a:cs typeface="+mn-cs"/>
              </a:rPr>
              <a:t>biodistribution</a:t>
            </a:r>
            <a:r>
              <a:rPr lang="en-US" sz="1200" b="0" i="1" u="none" strike="noStrike" kern="1200" baseline="0">
                <a:solidFill>
                  <a:schemeClr val="tx1"/>
                </a:solidFill>
                <a:latin typeface="+mn-lt"/>
                <a:ea typeface="+mn-ea"/>
                <a:cs typeface="+mn-cs"/>
              </a:rPr>
              <a:t> of immunofluorescence. Sending a patient with severe COVID-19 for serial MRI scans is neither practical nor safe, especially considering the progressing hypoxemia in many of these patients. Therefore, our previous proof-of-concept study focused on exploratory endpoints in order to observe a time-dependent effect—in this study, 23 out of 24 patients showed a favorable trend in biomarkers within 48-72 hours, with the peak of the favorable biomarkers and PaO2/FiO2 occurring closer to 72 hours following the first infusion of the IP. Seventeen (17) out of the 23 initial responders had a sustained response following a single dose of the IP whereas the remaining 6 appeared to have “lost the effect” after 72-96 hours, suggesting that a second dose at day = 4 may have been helpful in improving clinical outcomes. </a:t>
            </a:r>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17ED3-D021-4269-9EEF-9BF7B2E65D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819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17ED3-D021-4269-9EEF-9BF7B2E65D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7717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17ED3-D021-4269-9EEF-9BF7B2E65D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694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AC1FEAA-6834-4322-BCFF-9062A510C02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AA118C7-3C10-4790-AAAD-A415FE1A44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5364" name="Slide Number Placeholder 3">
            <a:extLst>
              <a:ext uri="{FF2B5EF4-FFF2-40B4-BE49-F238E27FC236}">
                <a16:creationId xmlns:a16="http://schemas.microsoft.com/office/drawing/2014/main" id="{4C238052-F157-4386-8760-EFED3AB157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900A14-864B-4B61-A6D8-E35507CEEA1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4092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17ED3-D021-4269-9EEF-9BF7B2E65D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8754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17ED3-D021-4269-9EEF-9BF7B2E65D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191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17ED3-D021-4269-9EEF-9BF7B2E65D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135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17ED3-D021-4269-9EEF-9BF7B2E65D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0245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188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17ED3-D021-4269-9EEF-9BF7B2E65D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161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17ED3-D021-4269-9EEF-9BF7B2E65D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9357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[23:13] Kenady, Cynthia added this so you could show the plan.  I talked with Cynthia tonight as we expect the volume of physician clinics continue to grow as the word gets around.  I added more slots on 12/29 and 12/30 from 3 to 4 each 5 min.  that gives us 384 and i am expanding the 1/13 to give us a total of 696.  We will need more than that.  Will add more as needed.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17ED3-D021-4269-9EEF-9BF7B2E65D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3922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17ED3-D021-4269-9EEF-9BF7B2E65D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254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17ED3-D021-4269-9EEF-9BF7B2E65D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5144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8123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4048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190433-CC3F-1F47-A508-D08825652D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9979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190433-CC3F-1F47-A508-D08825652D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1986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190433-CC3F-1F47-A508-D08825652D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4088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49</a:t>
            </a:fld>
            <a:endParaRPr lang="en-US" dirty="0"/>
          </a:p>
        </p:txBody>
      </p:sp>
    </p:spTree>
    <p:extLst>
      <p:ext uri="{BB962C8B-B14F-4D97-AF65-F5344CB8AC3E}">
        <p14:creationId xmlns:p14="http://schemas.microsoft.com/office/powerpoint/2010/main" val="3199922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50</a:t>
            </a:fld>
            <a:endParaRPr lang="en-US" dirty="0"/>
          </a:p>
        </p:txBody>
      </p:sp>
    </p:spTree>
    <p:extLst>
      <p:ext uri="{BB962C8B-B14F-4D97-AF65-F5344CB8AC3E}">
        <p14:creationId xmlns:p14="http://schemas.microsoft.com/office/powerpoint/2010/main" val="579267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51</a:t>
            </a:fld>
            <a:endParaRPr lang="en-US" dirty="0"/>
          </a:p>
        </p:txBody>
      </p:sp>
    </p:spTree>
    <p:extLst>
      <p:ext uri="{BB962C8B-B14F-4D97-AF65-F5344CB8AC3E}">
        <p14:creationId xmlns:p14="http://schemas.microsoft.com/office/powerpoint/2010/main" val="304012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a:t>12/28/20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357748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553"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77"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1"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25"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49"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73"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97"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21"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45"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69"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793"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817"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841"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865"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890895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555B71-315F-4DE4-8ECF-DCA56DB88A5B}"/>
              </a:ext>
            </a:extLst>
          </p:cNvPr>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681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9146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225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71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286428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6">
            <a:extLst>
              <a:ext uri="{FF2B5EF4-FFF2-40B4-BE49-F238E27FC236}">
                <a16:creationId xmlns:a16="http://schemas.microsoft.com/office/drawing/2014/main" id="{344E4503-EA9E-46CD-87D4-D64B2274D7B9}"/>
              </a:ext>
            </a:extLst>
          </p:cNvPr>
          <p:cNvSpPr>
            <a:spLocks noGrp="1"/>
          </p:cNvSpPr>
          <p:nvPr>
            <p:ph type="dt" sz="half" idx="10"/>
          </p:nvPr>
        </p:nvSpPr>
        <p:spPr>
          <a:xfrm>
            <a:off x="0" y="0"/>
            <a:ext cx="0" cy="0"/>
          </a:xfrm>
        </p:spPr>
        <p:txBody>
          <a:bodyPr/>
          <a:lstStyle>
            <a:lvl1pPr>
              <a:defRPr/>
            </a:lvl1pPr>
            <a:extLst/>
          </a:lstStyle>
          <a:p>
            <a:pPr>
              <a:defRPr/>
            </a:pPr>
            <a:endParaRPr lang="en-US"/>
          </a:p>
        </p:txBody>
      </p:sp>
      <p:sp>
        <p:nvSpPr>
          <p:cNvPr id="5" name="Footer Placeholder 19">
            <a:extLst>
              <a:ext uri="{FF2B5EF4-FFF2-40B4-BE49-F238E27FC236}">
                <a16:creationId xmlns:a16="http://schemas.microsoft.com/office/drawing/2014/main" id="{35298EA9-9B1E-486B-A0FD-B7077D5441E8}"/>
              </a:ext>
            </a:extLst>
          </p:cNvPr>
          <p:cNvSpPr>
            <a:spLocks noGrp="1"/>
          </p:cNvSpPr>
          <p:nvPr>
            <p:ph type="ftr" sz="quarter" idx="11"/>
          </p:nvPr>
        </p:nvSpPr>
        <p:spPr>
          <a:xfrm>
            <a:off x="0" y="0"/>
            <a:ext cx="0" cy="0"/>
          </a:xfrm>
        </p:spPr>
        <p:txBody>
          <a:bodyPr/>
          <a:lstStyle>
            <a:lvl1pPr>
              <a:defRPr/>
            </a:lvl1pPr>
            <a:extLst/>
          </a:lstStyle>
          <a:p>
            <a:pPr>
              <a:defRPr/>
            </a:pPr>
            <a:endParaRPr lang="en-US"/>
          </a:p>
        </p:txBody>
      </p:sp>
      <p:sp>
        <p:nvSpPr>
          <p:cNvPr id="6" name="Slide Number Placeholder 9">
            <a:extLst>
              <a:ext uri="{FF2B5EF4-FFF2-40B4-BE49-F238E27FC236}">
                <a16:creationId xmlns:a16="http://schemas.microsoft.com/office/drawing/2014/main" id="{4C280F44-AD7A-431C-8F64-016598F2D04A}"/>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57B7EB7A-FE5B-490C-88BA-A2E1D5BD79CB}" type="slidenum">
              <a:rPr lang="en-US" altLang="en-US"/>
              <a:pPr/>
              <a:t>‹#›</a:t>
            </a:fld>
            <a:endParaRPr lang="en-US" altLang="en-US"/>
          </a:p>
        </p:txBody>
      </p:sp>
    </p:spTree>
    <p:extLst>
      <p:ext uri="{BB962C8B-B14F-4D97-AF65-F5344CB8AC3E}">
        <p14:creationId xmlns:p14="http://schemas.microsoft.com/office/powerpoint/2010/main" val="140146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1669886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2785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9572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000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8913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3738979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62573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61300-DA87-400A-82A0-A06D16DFE4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D506C8-BCB5-4883-91D6-F2DACEA58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B3DDED-A508-4956-8AD9-48452F0705BB}"/>
              </a:ext>
            </a:extLst>
          </p:cNvPr>
          <p:cNvSpPr>
            <a:spLocks noGrp="1"/>
          </p:cNvSpPr>
          <p:nvPr>
            <p:ph type="dt" sz="half" idx="10"/>
          </p:nvPr>
        </p:nvSpPr>
        <p:spPr/>
        <p:txBody>
          <a:bodyPr/>
          <a:lstStyle/>
          <a:p>
            <a:fld id="{92EA0405-2996-4629-B68E-06E47808D89C}" type="datetimeFigureOut">
              <a:rPr lang="en-US" smtClean="0"/>
              <a:t>12/28/20</a:t>
            </a:fld>
            <a:endParaRPr lang="en-US"/>
          </a:p>
        </p:txBody>
      </p:sp>
      <p:sp>
        <p:nvSpPr>
          <p:cNvPr id="5" name="Footer Placeholder 4">
            <a:extLst>
              <a:ext uri="{FF2B5EF4-FFF2-40B4-BE49-F238E27FC236}">
                <a16:creationId xmlns:a16="http://schemas.microsoft.com/office/drawing/2014/main" id="{15256447-8630-4D20-B959-DA7BF5574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361BB-FA56-4FCA-B9FA-B7AAA370B443}"/>
              </a:ext>
            </a:extLst>
          </p:cNvPr>
          <p:cNvSpPr>
            <a:spLocks noGrp="1"/>
          </p:cNvSpPr>
          <p:nvPr>
            <p:ph type="sldNum" sz="quarter" idx="12"/>
          </p:nvPr>
        </p:nvSpPr>
        <p:spPr/>
        <p:txBody>
          <a:bodyPr/>
          <a:lstStyle/>
          <a:p>
            <a:fld id="{696A7A64-EB7E-4B87-80BB-097914F37C22}" type="slidenum">
              <a:rPr lang="en-US" smtClean="0"/>
              <a:t>‹#›</a:t>
            </a:fld>
            <a:endParaRPr lang="en-US"/>
          </a:p>
        </p:txBody>
      </p:sp>
    </p:spTree>
    <p:extLst>
      <p:ext uri="{BB962C8B-B14F-4D97-AF65-F5344CB8AC3E}">
        <p14:creationId xmlns:p14="http://schemas.microsoft.com/office/powerpoint/2010/main" val="14510279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F376-B303-4550-90FF-1DD6F5DAA2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EFDE8-96B6-4A6E-99E3-A617E037AD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51D4C1-FE83-4CC6-A287-E85B130386E0}"/>
              </a:ext>
            </a:extLst>
          </p:cNvPr>
          <p:cNvSpPr>
            <a:spLocks noGrp="1"/>
          </p:cNvSpPr>
          <p:nvPr>
            <p:ph type="dt" sz="half" idx="10"/>
          </p:nvPr>
        </p:nvSpPr>
        <p:spPr/>
        <p:txBody>
          <a:bodyPr/>
          <a:lstStyle/>
          <a:p>
            <a:fld id="{92EA0405-2996-4629-B68E-06E47808D89C}" type="datetimeFigureOut">
              <a:rPr lang="en-US" smtClean="0"/>
              <a:t>12/28/20</a:t>
            </a:fld>
            <a:endParaRPr lang="en-US"/>
          </a:p>
        </p:txBody>
      </p:sp>
      <p:sp>
        <p:nvSpPr>
          <p:cNvPr id="5" name="Footer Placeholder 4">
            <a:extLst>
              <a:ext uri="{FF2B5EF4-FFF2-40B4-BE49-F238E27FC236}">
                <a16:creationId xmlns:a16="http://schemas.microsoft.com/office/drawing/2014/main" id="{AE288DBF-B5A4-49D7-9A5C-338E9BA130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16BBF-B9C7-4DFB-B9AD-F3ACF474763F}"/>
              </a:ext>
            </a:extLst>
          </p:cNvPr>
          <p:cNvSpPr>
            <a:spLocks noGrp="1"/>
          </p:cNvSpPr>
          <p:nvPr>
            <p:ph type="sldNum" sz="quarter" idx="12"/>
          </p:nvPr>
        </p:nvSpPr>
        <p:spPr/>
        <p:txBody>
          <a:bodyPr/>
          <a:lstStyle/>
          <a:p>
            <a:fld id="{696A7A64-EB7E-4B87-80BB-097914F37C22}" type="slidenum">
              <a:rPr lang="en-US" smtClean="0"/>
              <a:t>‹#›</a:t>
            </a:fld>
            <a:endParaRPr lang="en-US"/>
          </a:p>
        </p:txBody>
      </p:sp>
    </p:spTree>
    <p:extLst>
      <p:ext uri="{BB962C8B-B14F-4D97-AF65-F5344CB8AC3E}">
        <p14:creationId xmlns:p14="http://schemas.microsoft.com/office/powerpoint/2010/main" val="321582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96AE-353F-462F-AB48-331B04DB89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CCB514-1091-44F9-914B-26EE8D08D1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C99F99-4408-49BF-9117-E7C1F4A8F843}"/>
              </a:ext>
            </a:extLst>
          </p:cNvPr>
          <p:cNvSpPr>
            <a:spLocks noGrp="1"/>
          </p:cNvSpPr>
          <p:nvPr>
            <p:ph type="dt" sz="half" idx="10"/>
          </p:nvPr>
        </p:nvSpPr>
        <p:spPr/>
        <p:txBody>
          <a:bodyPr/>
          <a:lstStyle/>
          <a:p>
            <a:fld id="{92EA0405-2996-4629-B68E-06E47808D89C}" type="datetimeFigureOut">
              <a:rPr lang="en-US" smtClean="0"/>
              <a:t>12/28/20</a:t>
            </a:fld>
            <a:endParaRPr lang="en-US"/>
          </a:p>
        </p:txBody>
      </p:sp>
      <p:sp>
        <p:nvSpPr>
          <p:cNvPr id="5" name="Footer Placeholder 4">
            <a:extLst>
              <a:ext uri="{FF2B5EF4-FFF2-40B4-BE49-F238E27FC236}">
                <a16:creationId xmlns:a16="http://schemas.microsoft.com/office/drawing/2014/main" id="{AF0D81C2-3B9F-4AA0-9ECD-318DA31D16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F88E9-F5D9-4BD0-AD83-6671913C43CF}"/>
              </a:ext>
            </a:extLst>
          </p:cNvPr>
          <p:cNvSpPr>
            <a:spLocks noGrp="1"/>
          </p:cNvSpPr>
          <p:nvPr>
            <p:ph type="sldNum" sz="quarter" idx="12"/>
          </p:nvPr>
        </p:nvSpPr>
        <p:spPr/>
        <p:txBody>
          <a:bodyPr/>
          <a:lstStyle/>
          <a:p>
            <a:fld id="{696A7A64-EB7E-4B87-80BB-097914F37C22}" type="slidenum">
              <a:rPr lang="en-US" smtClean="0"/>
              <a:t>‹#›</a:t>
            </a:fld>
            <a:endParaRPr lang="en-US"/>
          </a:p>
        </p:txBody>
      </p:sp>
    </p:spTree>
    <p:extLst>
      <p:ext uri="{BB962C8B-B14F-4D97-AF65-F5344CB8AC3E}">
        <p14:creationId xmlns:p14="http://schemas.microsoft.com/office/powerpoint/2010/main" val="2525813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5F7F-546B-4D2F-8A76-B14A993FF6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36992-1DFF-4FF6-AE12-F28ACA54DA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376960-227D-4E5E-9C36-26B833A504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7C8D48-0987-424A-9D09-0E6DF381237C}"/>
              </a:ext>
            </a:extLst>
          </p:cNvPr>
          <p:cNvSpPr>
            <a:spLocks noGrp="1"/>
          </p:cNvSpPr>
          <p:nvPr>
            <p:ph type="dt" sz="half" idx="10"/>
          </p:nvPr>
        </p:nvSpPr>
        <p:spPr/>
        <p:txBody>
          <a:bodyPr/>
          <a:lstStyle/>
          <a:p>
            <a:fld id="{92EA0405-2996-4629-B68E-06E47808D89C}" type="datetimeFigureOut">
              <a:rPr lang="en-US" smtClean="0"/>
              <a:t>12/28/20</a:t>
            </a:fld>
            <a:endParaRPr lang="en-US"/>
          </a:p>
        </p:txBody>
      </p:sp>
      <p:sp>
        <p:nvSpPr>
          <p:cNvPr id="6" name="Footer Placeholder 5">
            <a:extLst>
              <a:ext uri="{FF2B5EF4-FFF2-40B4-BE49-F238E27FC236}">
                <a16:creationId xmlns:a16="http://schemas.microsoft.com/office/drawing/2014/main" id="{C44162E7-EC22-407D-B8DE-159A93AAC9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5BDF7C-7EAF-4757-AA63-B1F9BC4DF18C}"/>
              </a:ext>
            </a:extLst>
          </p:cNvPr>
          <p:cNvSpPr>
            <a:spLocks noGrp="1"/>
          </p:cNvSpPr>
          <p:nvPr>
            <p:ph type="sldNum" sz="quarter" idx="12"/>
          </p:nvPr>
        </p:nvSpPr>
        <p:spPr/>
        <p:txBody>
          <a:bodyPr/>
          <a:lstStyle/>
          <a:p>
            <a:fld id="{696A7A64-EB7E-4B87-80BB-097914F37C22}" type="slidenum">
              <a:rPr lang="en-US" smtClean="0"/>
              <a:t>‹#›</a:t>
            </a:fld>
            <a:endParaRPr lang="en-US"/>
          </a:p>
        </p:txBody>
      </p:sp>
    </p:spTree>
    <p:extLst>
      <p:ext uri="{BB962C8B-B14F-4D97-AF65-F5344CB8AC3E}">
        <p14:creationId xmlns:p14="http://schemas.microsoft.com/office/powerpoint/2010/main" val="569958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19060-01CE-4A6B-985F-5439487216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02279C-7E09-46FC-A31E-CD5C1F7CF1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3294F2-481F-41EC-B30C-3B625F293A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DEDB3-EACC-4CA7-A189-3E67CE5A2C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C3B515-46E4-48CE-BFBD-C804900334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9CEDE0-A67C-4B1D-AF44-687B76AFED36}"/>
              </a:ext>
            </a:extLst>
          </p:cNvPr>
          <p:cNvSpPr>
            <a:spLocks noGrp="1"/>
          </p:cNvSpPr>
          <p:nvPr>
            <p:ph type="dt" sz="half" idx="10"/>
          </p:nvPr>
        </p:nvSpPr>
        <p:spPr/>
        <p:txBody>
          <a:bodyPr/>
          <a:lstStyle/>
          <a:p>
            <a:fld id="{92EA0405-2996-4629-B68E-06E47808D89C}" type="datetimeFigureOut">
              <a:rPr lang="en-US" smtClean="0"/>
              <a:t>12/28/20</a:t>
            </a:fld>
            <a:endParaRPr lang="en-US"/>
          </a:p>
        </p:txBody>
      </p:sp>
      <p:sp>
        <p:nvSpPr>
          <p:cNvPr id="8" name="Footer Placeholder 7">
            <a:extLst>
              <a:ext uri="{FF2B5EF4-FFF2-40B4-BE49-F238E27FC236}">
                <a16:creationId xmlns:a16="http://schemas.microsoft.com/office/drawing/2014/main" id="{EBE6855A-C698-4FB1-8B7F-0842F9E3D1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A7FE41-4472-4900-AE6C-E6BE5E48A14C}"/>
              </a:ext>
            </a:extLst>
          </p:cNvPr>
          <p:cNvSpPr>
            <a:spLocks noGrp="1"/>
          </p:cNvSpPr>
          <p:nvPr>
            <p:ph type="sldNum" sz="quarter" idx="12"/>
          </p:nvPr>
        </p:nvSpPr>
        <p:spPr/>
        <p:txBody>
          <a:bodyPr/>
          <a:lstStyle/>
          <a:p>
            <a:fld id="{696A7A64-EB7E-4B87-80BB-097914F37C22}" type="slidenum">
              <a:rPr lang="en-US" smtClean="0"/>
              <a:t>‹#›</a:t>
            </a:fld>
            <a:endParaRPr lang="en-US"/>
          </a:p>
        </p:txBody>
      </p:sp>
    </p:spTree>
    <p:extLst>
      <p:ext uri="{BB962C8B-B14F-4D97-AF65-F5344CB8AC3E}">
        <p14:creationId xmlns:p14="http://schemas.microsoft.com/office/powerpoint/2010/main" val="28509636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E43AC-5F53-4860-9405-9B07D650FE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EACC79-5F2D-4C9D-A706-95ECF6D18B9D}"/>
              </a:ext>
            </a:extLst>
          </p:cNvPr>
          <p:cNvSpPr>
            <a:spLocks noGrp="1"/>
          </p:cNvSpPr>
          <p:nvPr>
            <p:ph type="dt" sz="half" idx="10"/>
          </p:nvPr>
        </p:nvSpPr>
        <p:spPr/>
        <p:txBody>
          <a:bodyPr/>
          <a:lstStyle/>
          <a:p>
            <a:fld id="{92EA0405-2996-4629-B68E-06E47808D89C}" type="datetimeFigureOut">
              <a:rPr lang="en-US" smtClean="0"/>
              <a:t>12/28/20</a:t>
            </a:fld>
            <a:endParaRPr lang="en-US"/>
          </a:p>
        </p:txBody>
      </p:sp>
      <p:sp>
        <p:nvSpPr>
          <p:cNvPr id="4" name="Footer Placeholder 3">
            <a:extLst>
              <a:ext uri="{FF2B5EF4-FFF2-40B4-BE49-F238E27FC236}">
                <a16:creationId xmlns:a16="http://schemas.microsoft.com/office/drawing/2014/main" id="{713C0461-7F47-4043-A435-8016C3532F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2A9188-78D2-421D-851E-4B52FAAFC191}"/>
              </a:ext>
            </a:extLst>
          </p:cNvPr>
          <p:cNvSpPr>
            <a:spLocks noGrp="1"/>
          </p:cNvSpPr>
          <p:nvPr>
            <p:ph type="sldNum" sz="quarter" idx="12"/>
          </p:nvPr>
        </p:nvSpPr>
        <p:spPr/>
        <p:txBody>
          <a:bodyPr/>
          <a:lstStyle/>
          <a:p>
            <a:fld id="{696A7A64-EB7E-4B87-80BB-097914F37C22}" type="slidenum">
              <a:rPr lang="en-US" smtClean="0"/>
              <a:t>‹#›</a:t>
            </a:fld>
            <a:endParaRPr lang="en-US"/>
          </a:p>
        </p:txBody>
      </p:sp>
    </p:spTree>
    <p:extLst>
      <p:ext uri="{BB962C8B-B14F-4D97-AF65-F5344CB8AC3E}">
        <p14:creationId xmlns:p14="http://schemas.microsoft.com/office/powerpoint/2010/main" val="3208736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1E9E48-F66D-45F9-AC95-A6883F48304A}"/>
              </a:ext>
            </a:extLst>
          </p:cNvPr>
          <p:cNvSpPr>
            <a:spLocks noGrp="1"/>
          </p:cNvSpPr>
          <p:nvPr>
            <p:ph type="dt" sz="half" idx="10"/>
          </p:nvPr>
        </p:nvSpPr>
        <p:spPr/>
        <p:txBody>
          <a:bodyPr/>
          <a:lstStyle/>
          <a:p>
            <a:fld id="{92EA0405-2996-4629-B68E-06E47808D89C}" type="datetimeFigureOut">
              <a:rPr lang="en-US" smtClean="0"/>
              <a:t>12/28/20</a:t>
            </a:fld>
            <a:endParaRPr lang="en-US"/>
          </a:p>
        </p:txBody>
      </p:sp>
      <p:sp>
        <p:nvSpPr>
          <p:cNvPr id="3" name="Footer Placeholder 2">
            <a:extLst>
              <a:ext uri="{FF2B5EF4-FFF2-40B4-BE49-F238E27FC236}">
                <a16:creationId xmlns:a16="http://schemas.microsoft.com/office/drawing/2014/main" id="{EE78DE74-95D7-4D4D-BB5F-7E1D3D4A9A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85695D-EF41-4BCB-A976-5886E4405990}"/>
              </a:ext>
            </a:extLst>
          </p:cNvPr>
          <p:cNvSpPr>
            <a:spLocks noGrp="1"/>
          </p:cNvSpPr>
          <p:nvPr>
            <p:ph type="sldNum" sz="quarter" idx="12"/>
          </p:nvPr>
        </p:nvSpPr>
        <p:spPr/>
        <p:txBody>
          <a:bodyPr/>
          <a:lstStyle/>
          <a:p>
            <a:fld id="{696A7A64-EB7E-4B87-80BB-097914F37C22}" type="slidenum">
              <a:rPr lang="en-US" smtClean="0"/>
              <a:t>‹#›</a:t>
            </a:fld>
            <a:endParaRPr lang="en-US"/>
          </a:p>
        </p:txBody>
      </p:sp>
    </p:spTree>
    <p:extLst>
      <p:ext uri="{BB962C8B-B14F-4D97-AF65-F5344CB8AC3E}">
        <p14:creationId xmlns:p14="http://schemas.microsoft.com/office/powerpoint/2010/main" val="28926555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46368-CD73-426D-8231-746501EF4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11859F-DDB8-494C-B8F6-49D0A19669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0C548F-1B2A-402B-8EB8-9AFE870B0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053D87-B693-43A4-91CE-00D82C8A6886}"/>
              </a:ext>
            </a:extLst>
          </p:cNvPr>
          <p:cNvSpPr>
            <a:spLocks noGrp="1"/>
          </p:cNvSpPr>
          <p:nvPr>
            <p:ph type="dt" sz="half" idx="10"/>
          </p:nvPr>
        </p:nvSpPr>
        <p:spPr/>
        <p:txBody>
          <a:bodyPr/>
          <a:lstStyle/>
          <a:p>
            <a:fld id="{92EA0405-2996-4629-B68E-06E47808D89C}" type="datetimeFigureOut">
              <a:rPr lang="en-US" smtClean="0"/>
              <a:t>12/28/20</a:t>
            </a:fld>
            <a:endParaRPr lang="en-US"/>
          </a:p>
        </p:txBody>
      </p:sp>
      <p:sp>
        <p:nvSpPr>
          <p:cNvPr id="6" name="Footer Placeholder 5">
            <a:extLst>
              <a:ext uri="{FF2B5EF4-FFF2-40B4-BE49-F238E27FC236}">
                <a16:creationId xmlns:a16="http://schemas.microsoft.com/office/drawing/2014/main" id="{E49C7F4C-ED6D-44A1-BEC9-1D2C962842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27BA4E-80CA-444C-9332-48634F9C61AE}"/>
              </a:ext>
            </a:extLst>
          </p:cNvPr>
          <p:cNvSpPr>
            <a:spLocks noGrp="1"/>
          </p:cNvSpPr>
          <p:nvPr>
            <p:ph type="sldNum" sz="quarter" idx="12"/>
          </p:nvPr>
        </p:nvSpPr>
        <p:spPr/>
        <p:txBody>
          <a:bodyPr/>
          <a:lstStyle/>
          <a:p>
            <a:fld id="{696A7A64-EB7E-4B87-80BB-097914F37C22}" type="slidenum">
              <a:rPr lang="en-US" smtClean="0"/>
              <a:t>‹#›</a:t>
            </a:fld>
            <a:endParaRPr lang="en-US"/>
          </a:p>
        </p:txBody>
      </p:sp>
    </p:spTree>
    <p:extLst>
      <p:ext uri="{BB962C8B-B14F-4D97-AF65-F5344CB8AC3E}">
        <p14:creationId xmlns:p14="http://schemas.microsoft.com/office/powerpoint/2010/main" val="1237768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4408-8AB1-4961-902C-88B6665512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F0FF41-3D84-4848-9875-D13D8297E5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6817AA-9F70-457F-8C21-C2AB26988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0E1F13-3C5B-4CB2-85CB-AC457AD7AF4F}"/>
              </a:ext>
            </a:extLst>
          </p:cNvPr>
          <p:cNvSpPr>
            <a:spLocks noGrp="1"/>
          </p:cNvSpPr>
          <p:nvPr>
            <p:ph type="dt" sz="half" idx="10"/>
          </p:nvPr>
        </p:nvSpPr>
        <p:spPr/>
        <p:txBody>
          <a:bodyPr/>
          <a:lstStyle/>
          <a:p>
            <a:fld id="{92EA0405-2996-4629-B68E-06E47808D89C}" type="datetimeFigureOut">
              <a:rPr lang="en-US" smtClean="0"/>
              <a:t>12/28/20</a:t>
            </a:fld>
            <a:endParaRPr lang="en-US"/>
          </a:p>
        </p:txBody>
      </p:sp>
      <p:sp>
        <p:nvSpPr>
          <p:cNvPr id="6" name="Footer Placeholder 5">
            <a:extLst>
              <a:ext uri="{FF2B5EF4-FFF2-40B4-BE49-F238E27FC236}">
                <a16:creationId xmlns:a16="http://schemas.microsoft.com/office/drawing/2014/main" id="{4D0EB722-30C1-4AAA-AD5B-0DF449B526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E73060-16D1-4CB1-9611-CF9B136CED6B}"/>
              </a:ext>
            </a:extLst>
          </p:cNvPr>
          <p:cNvSpPr>
            <a:spLocks noGrp="1"/>
          </p:cNvSpPr>
          <p:nvPr>
            <p:ph type="sldNum" sz="quarter" idx="12"/>
          </p:nvPr>
        </p:nvSpPr>
        <p:spPr/>
        <p:txBody>
          <a:bodyPr/>
          <a:lstStyle/>
          <a:p>
            <a:fld id="{696A7A64-EB7E-4B87-80BB-097914F37C22}" type="slidenum">
              <a:rPr lang="en-US" smtClean="0"/>
              <a:t>‹#›</a:t>
            </a:fld>
            <a:endParaRPr lang="en-US"/>
          </a:p>
        </p:txBody>
      </p:sp>
    </p:spTree>
    <p:extLst>
      <p:ext uri="{BB962C8B-B14F-4D97-AF65-F5344CB8AC3E}">
        <p14:creationId xmlns:p14="http://schemas.microsoft.com/office/powerpoint/2010/main" val="37413969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0195D-4F0A-4599-A926-7CC530BAE0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A31C4-59B5-45E2-AAAA-5F9D2B0FBB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B532EE-66DC-434B-AA2F-4ADD3A00A7C1}"/>
              </a:ext>
            </a:extLst>
          </p:cNvPr>
          <p:cNvSpPr>
            <a:spLocks noGrp="1"/>
          </p:cNvSpPr>
          <p:nvPr>
            <p:ph type="dt" sz="half" idx="10"/>
          </p:nvPr>
        </p:nvSpPr>
        <p:spPr/>
        <p:txBody>
          <a:bodyPr/>
          <a:lstStyle/>
          <a:p>
            <a:fld id="{92EA0405-2996-4629-B68E-06E47808D89C}" type="datetimeFigureOut">
              <a:rPr lang="en-US" smtClean="0"/>
              <a:t>12/28/20</a:t>
            </a:fld>
            <a:endParaRPr lang="en-US"/>
          </a:p>
        </p:txBody>
      </p:sp>
      <p:sp>
        <p:nvSpPr>
          <p:cNvPr id="5" name="Footer Placeholder 4">
            <a:extLst>
              <a:ext uri="{FF2B5EF4-FFF2-40B4-BE49-F238E27FC236}">
                <a16:creationId xmlns:a16="http://schemas.microsoft.com/office/drawing/2014/main" id="{FCBE22AC-8B50-4281-923E-121201C03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5EB8F5-5595-4147-86E9-F91A7B4BF5BC}"/>
              </a:ext>
            </a:extLst>
          </p:cNvPr>
          <p:cNvSpPr>
            <a:spLocks noGrp="1"/>
          </p:cNvSpPr>
          <p:nvPr>
            <p:ph type="sldNum" sz="quarter" idx="12"/>
          </p:nvPr>
        </p:nvSpPr>
        <p:spPr/>
        <p:txBody>
          <a:bodyPr/>
          <a:lstStyle/>
          <a:p>
            <a:fld id="{696A7A64-EB7E-4B87-80BB-097914F37C22}" type="slidenum">
              <a:rPr lang="en-US" smtClean="0"/>
              <a:t>‹#›</a:t>
            </a:fld>
            <a:endParaRPr lang="en-US"/>
          </a:p>
        </p:txBody>
      </p:sp>
    </p:spTree>
    <p:extLst>
      <p:ext uri="{BB962C8B-B14F-4D97-AF65-F5344CB8AC3E}">
        <p14:creationId xmlns:p14="http://schemas.microsoft.com/office/powerpoint/2010/main" val="25644665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D5B8DC-1032-4AB5-B56A-2881553323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E6E642-BBE3-41F0-AFD9-2D894ACDED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72E7EC-66D3-4754-96C6-49AFA4D943A5}"/>
              </a:ext>
            </a:extLst>
          </p:cNvPr>
          <p:cNvSpPr>
            <a:spLocks noGrp="1"/>
          </p:cNvSpPr>
          <p:nvPr>
            <p:ph type="dt" sz="half" idx="10"/>
          </p:nvPr>
        </p:nvSpPr>
        <p:spPr/>
        <p:txBody>
          <a:bodyPr/>
          <a:lstStyle/>
          <a:p>
            <a:fld id="{92EA0405-2996-4629-B68E-06E47808D89C}" type="datetimeFigureOut">
              <a:rPr lang="en-US" smtClean="0"/>
              <a:t>12/28/20</a:t>
            </a:fld>
            <a:endParaRPr lang="en-US"/>
          </a:p>
        </p:txBody>
      </p:sp>
      <p:sp>
        <p:nvSpPr>
          <p:cNvPr id="5" name="Footer Placeholder 4">
            <a:extLst>
              <a:ext uri="{FF2B5EF4-FFF2-40B4-BE49-F238E27FC236}">
                <a16:creationId xmlns:a16="http://schemas.microsoft.com/office/drawing/2014/main" id="{C6587F26-4209-46B0-A0FF-CF4618116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335AD-357E-4E66-BF35-446615283C22}"/>
              </a:ext>
            </a:extLst>
          </p:cNvPr>
          <p:cNvSpPr>
            <a:spLocks noGrp="1"/>
          </p:cNvSpPr>
          <p:nvPr>
            <p:ph type="sldNum" sz="quarter" idx="12"/>
          </p:nvPr>
        </p:nvSpPr>
        <p:spPr/>
        <p:txBody>
          <a:bodyPr/>
          <a:lstStyle/>
          <a:p>
            <a:fld id="{696A7A64-EB7E-4B87-80BB-097914F37C22}" type="slidenum">
              <a:rPr lang="en-US" smtClean="0"/>
              <a:t>‹#›</a:t>
            </a:fld>
            <a:endParaRPr lang="en-US"/>
          </a:p>
        </p:txBody>
      </p:sp>
    </p:spTree>
    <p:extLst>
      <p:ext uri="{BB962C8B-B14F-4D97-AF65-F5344CB8AC3E}">
        <p14:creationId xmlns:p14="http://schemas.microsoft.com/office/powerpoint/2010/main" val="311984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1513" y="1453561"/>
            <a:ext cx="8838473" cy="1870729"/>
          </a:xfrm>
        </p:spPr>
        <p:txBody>
          <a:bodyPr anchor="b">
            <a:normAutofit/>
          </a:bodyPr>
          <a:lstStyle>
            <a:lvl1pPr>
              <a:defRPr sz="3733" b="1" baseline="0"/>
            </a:lvl1pPr>
          </a:lstStyle>
          <a:p>
            <a:r>
              <a:rPr lang="en-US" dirty="0"/>
              <a:t>Title slide style, 28pt bold Arial</a:t>
            </a:r>
          </a:p>
        </p:txBody>
      </p:sp>
      <p:sp>
        <p:nvSpPr>
          <p:cNvPr id="3" name="Subtitle 2"/>
          <p:cNvSpPr>
            <a:spLocks noGrp="1"/>
          </p:cNvSpPr>
          <p:nvPr>
            <p:ph type="subTitle" idx="1" hasCustomPrompt="1"/>
          </p:nvPr>
        </p:nvSpPr>
        <p:spPr>
          <a:xfrm>
            <a:off x="1168780" y="3324290"/>
            <a:ext cx="8831205" cy="1741327"/>
          </a:xfrm>
        </p:spPr>
        <p:txBody>
          <a:bodyPr anchor="t">
            <a:normAutofit/>
          </a:bodyPr>
          <a:lstStyle>
            <a:lvl1pPr marL="0" indent="0" algn="l">
              <a:buNone/>
              <a:defRPr sz="2667" baseline="0">
                <a:solidFill>
                  <a:srgbClr val="429644"/>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Title subhead style, 20pt reg, Georgia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1492" y="316599"/>
            <a:ext cx="2182275" cy="379308"/>
          </a:xfrm>
          <a:prstGeom prst="rect">
            <a:avLst/>
          </a:prstGeom>
        </p:spPr>
      </p:pic>
    </p:spTree>
    <p:extLst>
      <p:ext uri="{BB962C8B-B14F-4D97-AF65-F5344CB8AC3E}">
        <p14:creationId xmlns:p14="http://schemas.microsoft.com/office/powerpoint/2010/main" val="38946786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4" name="Rectangle 3"/>
          <p:cNvSpPr/>
          <p:nvPr userDrawn="1"/>
        </p:nvSpPr>
        <p:spPr>
          <a:xfrm>
            <a:off x="0" y="2653307"/>
            <a:ext cx="12192000" cy="2278000"/>
          </a:xfrm>
          <a:prstGeom prst="rect">
            <a:avLst/>
          </a:prstGeom>
          <a:solidFill>
            <a:srgbClr val="4296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1161513" y="2893681"/>
            <a:ext cx="8838473" cy="1870729"/>
          </a:xfrm>
        </p:spPr>
        <p:txBody>
          <a:bodyPr anchor="b">
            <a:normAutofit/>
          </a:bodyPr>
          <a:lstStyle>
            <a:lvl1pPr>
              <a:defRPr sz="3733" b="0" baseline="0">
                <a:solidFill>
                  <a:schemeClr val="bg1"/>
                </a:solidFill>
              </a:defRPr>
            </a:lvl1pPr>
          </a:lstStyle>
          <a:p>
            <a:r>
              <a:rPr lang="en-US" dirty="0"/>
              <a:t>Option 2: Title slide style, 28pt reg Arial</a:t>
            </a:r>
          </a:p>
        </p:txBody>
      </p:sp>
      <p:sp>
        <p:nvSpPr>
          <p:cNvPr id="6" name="Rectangle 5"/>
          <p:cNvSpPr/>
          <p:nvPr userDrawn="1"/>
        </p:nvSpPr>
        <p:spPr>
          <a:xfrm>
            <a:off x="0" y="4931307"/>
            <a:ext cx="12192000" cy="253111"/>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4644" y="506253"/>
            <a:ext cx="2182275" cy="379308"/>
          </a:xfrm>
          <a:prstGeom prst="rect">
            <a:avLst/>
          </a:prstGeom>
        </p:spPr>
      </p:pic>
    </p:spTree>
    <p:extLst>
      <p:ext uri="{BB962C8B-B14F-4D97-AF65-F5344CB8AC3E}">
        <p14:creationId xmlns:p14="http://schemas.microsoft.com/office/powerpoint/2010/main" val="2669837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89175"/>
            <a:ext cx="10972800" cy="1311027"/>
          </a:xfrm>
        </p:spPr>
        <p:txBody>
          <a:bodyPr>
            <a:normAutofit/>
          </a:bodyPr>
          <a:lstStyle>
            <a:lvl1pPr>
              <a:defRPr sz="3200"/>
            </a:lvl1pPr>
          </a:lstStyle>
          <a:p>
            <a:r>
              <a:rPr lang="en-US" dirty="0"/>
              <a:t>Title slide style, 24pt Arial bold</a:t>
            </a:r>
          </a:p>
        </p:txBody>
      </p:sp>
      <p:sp>
        <p:nvSpPr>
          <p:cNvPr id="3" name="Content Placeholder 2"/>
          <p:cNvSpPr>
            <a:spLocks noGrp="1"/>
          </p:cNvSpPr>
          <p:nvPr>
            <p:ph idx="1"/>
          </p:nvPr>
        </p:nvSpPr>
        <p:spPr>
          <a:xfrm>
            <a:off x="609600" y="1600202"/>
            <a:ext cx="10972800" cy="4279383"/>
          </a:xfrm>
        </p:spPr>
        <p:txBody>
          <a:bodyPr lIns="0"/>
          <a:lstStyle>
            <a:lvl1pPr indent="-219451">
              <a:defRPr sz="2667"/>
            </a:lvl1pPr>
            <a:lvl2pPr indent="-219451">
              <a:defRPr sz="2400"/>
            </a:lvl2pPr>
            <a:lvl3pPr indent="-195067">
              <a:defRPr sz="2133"/>
            </a:lvl3pPr>
            <a:lvl4pPr indent="-170684">
              <a:defRPr sz="1867"/>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7173" y="6203240"/>
            <a:ext cx="2125228" cy="374509"/>
          </a:xfrm>
          <a:prstGeom prst="rect">
            <a:avLst/>
          </a:prstGeom>
        </p:spPr>
      </p:pic>
    </p:spTree>
    <p:extLst>
      <p:ext uri="{BB962C8B-B14F-4D97-AF65-F5344CB8AC3E}">
        <p14:creationId xmlns:p14="http://schemas.microsoft.com/office/powerpoint/2010/main" val="6502847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Break Blue">
    <p:bg>
      <p:bgPr>
        <a:solidFill>
          <a:srgbClr val="00539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14169"/>
            <a:ext cx="10363200" cy="1362075"/>
          </a:xfrm>
        </p:spPr>
        <p:txBody>
          <a:bodyPr anchor="t">
            <a:normAutofit/>
          </a:bodyPr>
          <a:lstStyle>
            <a:lvl1pPr algn="l">
              <a:defRPr sz="3200" b="1" cap="all" baseline="0">
                <a:solidFill>
                  <a:schemeClr val="bg1"/>
                </a:solidFill>
              </a:defRPr>
            </a:lvl1pPr>
          </a:lstStyle>
          <a:p>
            <a:r>
              <a:rPr lang="en-US" dirty="0"/>
              <a:t>Title Style, 24pt Arial uppercase, </a:t>
            </a:r>
            <a:br>
              <a:rPr lang="en-US" dirty="0"/>
            </a:br>
            <a:r>
              <a:rPr lang="en-US" dirty="0"/>
              <a:t>bold reversed </a:t>
            </a:r>
          </a:p>
        </p:txBody>
      </p:sp>
      <p:sp>
        <p:nvSpPr>
          <p:cNvPr id="3" name="Text Placeholder 2"/>
          <p:cNvSpPr>
            <a:spLocks noGrp="1"/>
          </p:cNvSpPr>
          <p:nvPr>
            <p:ph type="body" idx="1" hasCustomPrompt="1"/>
          </p:nvPr>
        </p:nvSpPr>
        <p:spPr>
          <a:xfrm>
            <a:off x="963084" y="2906713"/>
            <a:ext cx="10363200" cy="1500187"/>
          </a:xfrm>
        </p:spPr>
        <p:txBody>
          <a:bodyPr anchor="b">
            <a:normAutofit/>
          </a:bodyPr>
          <a:lstStyle>
            <a:lvl1pPr marL="0" indent="0">
              <a:buNone/>
              <a:defRPr sz="2133" baseline="0">
                <a:solidFill>
                  <a:schemeClr val="bg1"/>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Subhead style, 16pt Georgia reg, reversed</a:t>
            </a:r>
          </a:p>
        </p:txBody>
      </p:sp>
    </p:spTree>
    <p:extLst>
      <p:ext uri="{BB962C8B-B14F-4D97-AF65-F5344CB8AC3E}">
        <p14:creationId xmlns:p14="http://schemas.microsoft.com/office/powerpoint/2010/main" val="9737392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Break Green">
    <p:bg>
      <p:bgPr>
        <a:solidFill>
          <a:srgbClr val="429644"/>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63084" y="4406901"/>
            <a:ext cx="10363200" cy="1362075"/>
          </a:xfrm>
        </p:spPr>
        <p:txBody>
          <a:bodyPr anchor="t">
            <a:normAutofit/>
          </a:bodyPr>
          <a:lstStyle>
            <a:lvl1pPr algn="l">
              <a:defRPr sz="3200" b="1" cap="all">
                <a:solidFill>
                  <a:schemeClr val="bg1"/>
                </a:solidFill>
              </a:defRPr>
            </a:lvl1pPr>
          </a:lstStyle>
          <a:p>
            <a:r>
              <a:rPr lang="en-US" dirty="0"/>
              <a:t>Title Style, 24pt Arial uppercase, </a:t>
            </a:r>
            <a:br>
              <a:rPr lang="en-US" dirty="0"/>
            </a:br>
            <a:r>
              <a:rPr lang="en-US" dirty="0"/>
              <a:t>bold reversed </a:t>
            </a:r>
          </a:p>
        </p:txBody>
      </p:sp>
      <p:sp>
        <p:nvSpPr>
          <p:cNvPr id="9" name="Text Placeholder 2"/>
          <p:cNvSpPr>
            <a:spLocks noGrp="1"/>
          </p:cNvSpPr>
          <p:nvPr>
            <p:ph type="body" idx="1" hasCustomPrompt="1"/>
          </p:nvPr>
        </p:nvSpPr>
        <p:spPr>
          <a:xfrm>
            <a:off x="963084" y="2906713"/>
            <a:ext cx="10363200" cy="1500187"/>
          </a:xfrm>
        </p:spPr>
        <p:txBody>
          <a:bodyPr anchor="b">
            <a:normAutofit/>
          </a:bodyPr>
          <a:lstStyle>
            <a:lvl1pPr marL="0" indent="0">
              <a:buNone/>
              <a:defRPr sz="2133">
                <a:solidFill>
                  <a:schemeClr val="bg1"/>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Subhead style, 16pt Georgia reg, reversed</a:t>
            </a:r>
            <a:endParaRPr lang="en-US" dirty="0"/>
          </a:p>
        </p:txBody>
      </p:sp>
    </p:spTree>
    <p:extLst>
      <p:ext uri="{BB962C8B-B14F-4D97-AF65-F5344CB8AC3E}">
        <p14:creationId xmlns:p14="http://schemas.microsoft.com/office/powerpoint/2010/main" val="9993800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3962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06545" y="864853"/>
            <a:ext cx="9722321" cy="1870729"/>
          </a:xfrm>
        </p:spPr>
        <p:txBody>
          <a:bodyPr anchor="b">
            <a:normAutofit/>
          </a:bodyPr>
          <a:lstStyle>
            <a:lvl1pPr algn="ctr">
              <a:defRPr sz="3733" b="1" baseline="0"/>
            </a:lvl1pPr>
          </a:lstStyle>
          <a:p>
            <a:r>
              <a:rPr lang="en-US" dirty="0"/>
              <a:t>Are there any questions</a:t>
            </a:r>
          </a:p>
        </p:txBody>
      </p:sp>
      <p:sp>
        <p:nvSpPr>
          <p:cNvPr id="3" name="Subtitle 2"/>
          <p:cNvSpPr>
            <a:spLocks noGrp="1"/>
          </p:cNvSpPr>
          <p:nvPr>
            <p:ph type="subTitle" idx="1" hasCustomPrompt="1"/>
          </p:nvPr>
        </p:nvSpPr>
        <p:spPr>
          <a:xfrm>
            <a:off x="1214176" y="2742850"/>
            <a:ext cx="9714325" cy="1741327"/>
          </a:xfrm>
        </p:spPr>
        <p:txBody>
          <a:bodyPr anchor="t">
            <a:normAutofit/>
          </a:bodyPr>
          <a:lstStyle>
            <a:lvl1pPr marL="0" indent="0" algn="ctr">
              <a:buNone/>
              <a:defRPr sz="2667" baseline="0">
                <a:solidFill>
                  <a:srgbClr val="429644"/>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Subhead if needed for closing.</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567" y="5944623"/>
            <a:ext cx="2182275" cy="379308"/>
          </a:xfrm>
          <a:prstGeom prst="rect">
            <a:avLst/>
          </a:prstGeom>
        </p:spPr>
      </p:pic>
    </p:spTree>
    <p:extLst>
      <p:ext uri="{BB962C8B-B14F-4D97-AF65-F5344CB8AC3E}">
        <p14:creationId xmlns:p14="http://schemas.microsoft.com/office/powerpoint/2010/main" val="42305527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p:cNvSpPr/>
          <p:nvPr userDrawn="1"/>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3726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2145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5" name="Rectangle 4"/>
          <p:cNvSpPr/>
          <p:nvPr userDrawn="1"/>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371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a:t>12/28/20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840609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tags" Target="../tags/tag11.xml"/><Relationship Id="rId11" Type="http://schemas.openxmlformats.org/officeDocument/2006/relationships/slideLayout" Target="../slideLayouts/slideLayout27.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1.xml"/><Relationship Id="rId10" Type="http://schemas.openxmlformats.org/officeDocument/2006/relationships/slideLayout" Target="../slideLayouts/slideLayout26.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4.xml"/><Relationship Id="rId51" Type="http://schemas.openxmlformats.org/officeDocument/2006/relationships/tags" Target="../tags/tag33.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0" Type="http://schemas.openxmlformats.org/officeDocument/2006/relationships/tags" Target="../tags/tag2.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2.jpeg"/><Relationship Id="rId4" Type="http://schemas.openxmlformats.org/officeDocument/2006/relationships/slideLayout" Target="../slideLayouts/slideLayout36.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7.xml"/><Relationship Id="rId1"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9.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28" r:id="rId3"/>
    <p:sldLayoutId id="2147483842"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529"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CB8838-BB4B-43B8-8957-7E4929863E56}"/>
              </a:ext>
            </a:extLst>
          </p:cNvPr>
          <p:cNvSpPr/>
          <p:nvPr/>
        </p:nvSpPr>
        <p:spPr>
          <a:xfrm>
            <a:off x="-25400" y="6381750"/>
            <a:ext cx="8966200" cy="32385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43762738-6F50-4437-B812-F8BA210F964E}"/>
              </a:ext>
            </a:extLst>
          </p:cNvPr>
          <p:cNvSpPr/>
          <p:nvPr/>
        </p:nvSpPr>
        <p:spPr>
          <a:xfrm>
            <a:off x="-25400" y="6210300"/>
            <a:ext cx="8966200" cy="95250"/>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3076" name="Picture 2">
            <a:extLst>
              <a:ext uri="{FF2B5EF4-FFF2-40B4-BE49-F238E27FC236}">
                <a16:creationId xmlns:a16="http://schemas.microsoft.com/office/drawing/2014/main" id="{8C856E92-1B15-403F-9F93-021BAA8811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1" y="6477001"/>
            <a:ext cx="5966884"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a:extLst>
              <a:ext uri="{FF2B5EF4-FFF2-40B4-BE49-F238E27FC236}">
                <a16:creationId xmlns:a16="http://schemas.microsoft.com/office/drawing/2014/main" id="{6DE43FCF-8402-48A2-8AB9-3C6E037D63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2400" y="6276975"/>
            <a:ext cx="30670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885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9218124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userDrawn="1"/>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Rectangle 11"/>
          <p:cNvSpPr>
            <a:spLocks noChangeArrowheads="1"/>
          </p:cNvSpPr>
          <p:nvPr userDrawn="1"/>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prstClr val="white"/>
                </a:solidFill>
                <a:latin typeface="Arial" pitchFamily="34" charset="0"/>
                <a:cs typeface="Arial" pitchFamily="34" charset="0"/>
              </a:rPr>
              <a:t>Sacred Encounters   Perfect Care   Healthiest Communities</a:t>
            </a:r>
          </a:p>
        </p:txBody>
      </p:sp>
      <p:sp>
        <p:nvSpPr>
          <p:cNvPr id="16" name="Rectangle 15"/>
          <p:cNvSpPr/>
          <p:nvPr userDrawn="1"/>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404233378"/>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ACAFDC-A074-416A-B1FA-A6BACF2500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E48BF2-EA14-4A8F-90B5-E9F64C7F74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C7529-01B3-43EF-B6F2-8E2D51EE6D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A0405-2996-4629-B68E-06E47808D89C}" type="datetimeFigureOut">
              <a:rPr lang="en-US" smtClean="0"/>
              <a:t>12/28/20</a:t>
            </a:fld>
            <a:endParaRPr lang="en-US"/>
          </a:p>
        </p:txBody>
      </p:sp>
      <p:sp>
        <p:nvSpPr>
          <p:cNvPr id="5" name="Footer Placeholder 4">
            <a:extLst>
              <a:ext uri="{FF2B5EF4-FFF2-40B4-BE49-F238E27FC236}">
                <a16:creationId xmlns:a16="http://schemas.microsoft.com/office/drawing/2014/main" id="{568080DD-C0E0-4077-99B0-061AB3A9A3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A28947-719C-4055-A873-960594AC5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A7A64-EB7E-4B87-80BB-097914F37C22}" type="slidenum">
              <a:rPr lang="en-US" smtClean="0"/>
              <a:t>‹#›</a:t>
            </a:fld>
            <a:endParaRPr lang="en-US"/>
          </a:p>
        </p:txBody>
      </p:sp>
    </p:spTree>
    <p:extLst>
      <p:ext uri="{BB962C8B-B14F-4D97-AF65-F5344CB8AC3E}">
        <p14:creationId xmlns:p14="http://schemas.microsoft.com/office/powerpoint/2010/main" val="412407283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Box 6"/>
          <p:cNvSpPr txBox="1"/>
          <p:nvPr userDrawn="1"/>
        </p:nvSpPr>
        <p:spPr>
          <a:xfrm>
            <a:off x="220494" y="6355398"/>
            <a:ext cx="1026089" cy="338554"/>
          </a:xfrm>
          <a:prstGeom prst="rect">
            <a:avLst/>
          </a:prstGeom>
          <a:noFill/>
        </p:spPr>
        <p:txBody>
          <a:bodyPr wrap="square" rtlCol="0">
            <a:spAutoFit/>
          </a:bodyPr>
          <a:lstStyle/>
          <a:p>
            <a:fld id="{FCD8942C-7C1B-6141-A5F7-49FA77A03F75}" type="slidenum">
              <a:rPr lang="en-US" sz="1600" smtClean="0">
                <a:solidFill>
                  <a:schemeClr val="bg1">
                    <a:lumMod val="85000"/>
                  </a:schemeClr>
                </a:solidFill>
              </a:rPr>
              <a:t>‹#›</a:t>
            </a:fld>
            <a:endParaRPr lang="en-US" sz="1600">
              <a:solidFill>
                <a:schemeClr val="bg1">
                  <a:lumMod val="85000"/>
                </a:schemeClr>
              </a:solidFill>
            </a:endParaRPr>
          </a:p>
        </p:txBody>
      </p:sp>
    </p:spTree>
    <p:extLst>
      <p:ext uri="{BB962C8B-B14F-4D97-AF65-F5344CB8AC3E}">
        <p14:creationId xmlns:p14="http://schemas.microsoft.com/office/powerpoint/2010/main" val="1955949301"/>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Lst>
  <p:hf hdr="0" ftr="0" dt="0"/>
  <p:txStyles>
    <p:titleStyle>
      <a:lvl1pPr algn="l" defTabSz="609585" rtl="0" eaLnBrk="1" latinLnBrk="0" hangingPunct="1">
        <a:spcBef>
          <a:spcPct val="0"/>
        </a:spcBef>
        <a:buNone/>
        <a:defRPr sz="3200" b="1" kern="1200">
          <a:solidFill>
            <a:srgbClr val="00539B"/>
          </a:solidFill>
          <a:latin typeface="Arial"/>
          <a:ea typeface="+mj-ea"/>
          <a:cs typeface="Arial"/>
        </a:defRPr>
      </a:lvl1pPr>
    </p:titleStyle>
    <p:bodyStyle>
      <a:lvl1pPr marL="219451" indent="-219451" algn="l" defTabSz="609585" rtl="0" eaLnBrk="1" latinLnBrk="0" hangingPunct="1">
        <a:spcBef>
          <a:spcPct val="20000"/>
        </a:spcBef>
        <a:buSzPct val="60000"/>
        <a:buFont typeface="Wingdings" charset="2"/>
        <a:buChar char="§"/>
        <a:defRPr sz="2933" kern="1200">
          <a:solidFill>
            <a:schemeClr val="tx1">
              <a:lumMod val="65000"/>
              <a:lumOff val="35000"/>
            </a:schemeClr>
          </a:solidFill>
          <a:latin typeface="Arial"/>
          <a:ea typeface="+mn-ea"/>
          <a:cs typeface="Arial"/>
        </a:defRPr>
      </a:lvl1pPr>
      <a:lvl2pPr marL="499860" indent="-219451" algn="l" defTabSz="609585" rtl="0" eaLnBrk="1" latinLnBrk="0" hangingPunct="1">
        <a:spcBef>
          <a:spcPct val="20000"/>
        </a:spcBef>
        <a:buSzPct val="60000"/>
        <a:buFont typeface="Wingdings" charset="2"/>
        <a:buChar char="§"/>
        <a:defRPr sz="2667" kern="1200">
          <a:solidFill>
            <a:schemeClr val="tx1">
              <a:lumMod val="65000"/>
              <a:lumOff val="35000"/>
            </a:schemeClr>
          </a:solidFill>
          <a:latin typeface="Arial"/>
          <a:ea typeface="+mn-ea"/>
          <a:cs typeface="Arial"/>
        </a:defRPr>
      </a:lvl2pPr>
      <a:lvl3pPr marL="670543" indent="-182875" algn="l" defTabSz="609585" rtl="0" eaLnBrk="1" latinLnBrk="0" hangingPunct="1">
        <a:spcBef>
          <a:spcPct val="20000"/>
        </a:spcBef>
        <a:buSzPct val="60000"/>
        <a:buFont typeface="Wingdings" charset="2"/>
        <a:buChar char="§"/>
        <a:defRPr sz="2400" kern="1200">
          <a:solidFill>
            <a:schemeClr val="tx1">
              <a:lumMod val="65000"/>
              <a:lumOff val="35000"/>
            </a:schemeClr>
          </a:solidFill>
          <a:latin typeface="Arial"/>
          <a:ea typeface="+mn-ea"/>
          <a:cs typeface="Arial"/>
        </a:defRPr>
      </a:lvl3pPr>
      <a:lvl4pPr marL="914377" indent="-182875" algn="l" defTabSz="609585" rtl="0" eaLnBrk="1" latinLnBrk="0" hangingPunct="1">
        <a:spcBef>
          <a:spcPct val="20000"/>
        </a:spcBef>
        <a:buSzPct val="60000"/>
        <a:buFont typeface="Wingdings" charset="2"/>
        <a:buChar char="§"/>
        <a:defRPr sz="2133"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SzPct val="60000"/>
        <a:buFont typeface="Wingdings" charset="2"/>
        <a:buChar char="§"/>
        <a:defRPr sz="2667" kern="1200">
          <a:solidFill>
            <a:srgbClr val="00539B"/>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health.harvard.edu/" TargetMode="Externa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hyperlink" Target="https://www.health.harvard.edu/blog/author/komarof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7.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A7B3CED-194C-4F99-A43B-B08D18EC8530}"/>
              </a:ext>
            </a:extLst>
          </p:cNvPr>
          <p:cNvSpPr>
            <a:spLocks noGrp="1" noChangeArrowheads="1"/>
          </p:cNvSpPr>
          <p:nvPr>
            <p:ph type="ctrTitle"/>
          </p:nvPr>
        </p:nvSpPr>
        <p:spPr bwMode="auto">
          <a:xfrm>
            <a:off x="2239964" y="234950"/>
            <a:ext cx="7680325" cy="555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sz="4800" dirty="0">
                <a:latin typeface="Baskerville Old Face" panose="02020602080505020303" pitchFamily="18" charset="0"/>
              </a:rPr>
              <a:t>Covenant Health</a:t>
            </a:r>
            <a:br>
              <a:rPr lang="en-US" altLang="en-US" sz="4800" dirty="0">
                <a:latin typeface="Baskerville Old Face" panose="02020602080505020303" pitchFamily="18" charset="0"/>
              </a:rPr>
            </a:br>
            <a:r>
              <a:rPr lang="en-US" altLang="en-US" sz="4800" dirty="0">
                <a:latin typeface="Baskerville Old Face" panose="02020602080505020303" pitchFamily="18" charset="0"/>
              </a:rPr>
              <a:t>Presents</a:t>
            </a: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4000" dirty="0">
                <a:latin typeface="Baskerville Old Face" panose="02020602080505020303" pitchFamily="18" charset="0"/>
              </a:rPr>
            </a:br>
            <a:r>
              <a:rPr lang="en-US" altLang="en-US" sz="4000" dirty="0">
                <a:latin typeface="Baskerville Old Face" panose="02020602080505020303" pitchFamily="18" charset="0"/>
              </a:rPr>
              <a:t>Critical Communications: A Weekly Physician Update</a:t>
            </a:r>
            <a:br>
              <a:rPr lang="en-US" altLang="en-US" sz="4000" dirty="0">
                <a:latin typeface="Baskerville Old Face" panose="02020602080505020303" pitchFamily="18" charset="0"/>
              </a:rPr>
            </a:br>
            <a:br>
              <a:rPr lang="en-US" altLang="en-US" sz="3200" i="1" dirty="0">
                <a:latin typeface="Baskerville Old Face" panose="02020602080505020303" pitchFamily="18" charset="0"/>
              </a:rPr>
            </a:br>
            <a:r>
              <a:rPr lang="en-US" altLang="en-US" sz="2400" i="1" dirty="0">
                <a:latin typeface="Baskerville Old Face" panose="02020602080505020303" pitchFamily="18" charset="0"/>
              </a:rPr>
              <a:t>December 28,</a:t>
            </a:r>
            <a:r>
              <a:rPr lang="en-US" altLang="en-US" sz="2400" dirty="0">
                <a:latin typeface="Baskerville Old Face" panose="02020602080505020303" pitchFamily="18" charset="0"/>
              </a:rPr>
              <a:t> 2020</a:t>
            </a:r>
          </a:p>
        </p:txBody>
      </p:sp>
      <p:sp>
        <p:nvSpPr>
          <p:cNvPr id="11267" name="Rectangle 3">
            <a:extLst>
              <a:ext uri="{FF2B5EF4-FFF2-40B4-BE49-F238E27FC236}">
                <a16:creationId xmlns:a16="http://schemas.microsoft.com/office/drawing/2014/main" id="{BB4ADF4D-3CF0-46FB-A827-93061F1CC314}"/>
              </a:ext>
            </a:extLst>
          </p:cNvPr>
          <p:cNvSpPr>
            <a:spLocks noGrp="1" noChangeArrowheads="1"/>
          </p:cNvSpPr>
          <p:nvPr>
            <p:ph type="subTitle" idx="1"/>
          </p:nvPr>
        </p:nvSpPr>
        <p:spPr>
          <a:xfrm>
            <a:off x="1831976" y="5791200"/>
            <a:ext cx="4714875" cy="966788"/>
          </a:xfrm>
        </p:spPr>
        <p:txBody>
          <a:bodyPr>
            <a:normAutofit/>
          </a:bodyPr>
          <a:lstStyle/>
          <a:p>
            <a:pPr eaLnBrk="1" fontAlgn="auto" hangingPunct="1">
              <a:lnSpc>
                <a:spcPct val="80000"/>
              </a:lnSpc>
              <a:spcAft>
                <a:spcPts val="0"/>
              </a:spcAft>
              <a:defRPr/>
            </a:pPr>
            <a:endParaRPr lang="en-US" altLang="en-US" sz="1500" b="1" dirty="0">
              <a:latin typeface="Baskerville Old Face" pitchFamily="18" charset="0"/>
            </a:endParaRPr>
          </a:p>
          <a:p>
            <a:pPr eaLnBrk="1" fontAlgn="auto" hangingPunct="1">
              <a:lnSpc>
                <a:spcPct val="80000"/>
              </a:lnSpc>
              <a:spcAft>
                <a:spcPts val="0"/>
              </a:spcAft>
              <a:defRPr/>
            </a:pPr>
            <a:endParaRPr lang="en-US" altLang="en-US" sz="1500" b="1" dirty="0">
              <a:latin typeface="Baskerville Old Face" pitchFamily="18" charset="0"/>
            </a:endParaRPr>
          </a:p>
          <a:p>
            <a:pPr eaLnBrk="1" fontAlgn="auto" hangingPunct="1">
              <a:lnSpc>
                <a:spcPct val="80000"/>
              </a:lnSpc>
              <a:spcAft>
                <a:spcPts val="0"/>
              </a:spcAft>
              <a:defRPr/>
            </a:pPr>
            <a:endParaRPr lang="en-US" altLang="en-US" sz="1500" b="1" dirty="0">
              <a:latin typeface="Baskerville Old Face" pitchFamily="18" charset="0"/>
            </a:endParaRPr>
          </a:p>
          <a:p>
            <a:pPr eaLnBrk="1" fontAlgn="auto" hangingPunct="1">
              <a:lnSpc>
                <a:spcPct val="80000"/>
              </a:lnSpc>
              <a:spcAft>
                <a:spcPts val="0"/>
              </a:spcAft>
              <a:defRPr/>
            </a:pPr>
            <a:endParaRPr lang="en-US" altLang="en-US" sz="1500" dirty="0"/>
          </a:p>
          <a:p>
            <a:pPr eaLnBrk="1" fontAlgn="auto" hangingPunct="1">
              <a:lnSpc>
                <a:spcPct val="80000"/>
              </a:lnSpc>
              <a:spcAft>
                <a:spcPts val="0"/>
              </a:spcAft>
              <a:defRPr/>
            </a:pPr>
            <a:endParaRPr lang="en-US" altLang="en-US" sz="1500" dirty="0"/>
          </a:p>
        </p:txBody>
      </p:sp>
    </p:spTree>
    <p:extLst>
      <p:ext uri="{BB962C8B-B14F-4D97-AF65-F5344CB8AC3E}">
        <p14:creationId xmlns:p14="http://schemas.microsoft.com/office/powerpoint/2010/main" val="459217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DC6DA-3C57-674F-BBC8-D6C26030D541}"/>
              </a:ext>
            </a:extLst>
          </p:cNvPr>
          <p:cNvSpPr>
            <a:spLocks noGrp="1"/>
          </p:cNvSpPr>
          <p:nvPr>
            <p:ph type="title"/>
          </p:nvPr>
        </p:nvSpPr>
        <p:spPr/>
        <p:txBody>
          <a:bodyPr/>
          <a:lstStyle/>
          <a:p>
            <a:r>
              <a:rPr lang="en-US" dirty="0"/>
              <a:t>The Adjacent Possible</a:t>
            </a:r>
          </a:p>
        </p:txBody>
      </p:sp>
      <p:sp>
        <p:nvSpPr>
          <p:cNvPr id="3" name="Content Placeholder 2">
            <a:extLst>
              <a:ext uri="{FF2B5EF4-FFF2-40B4-BE49-F238E27FC236}">
                <a16:creationId xmlns:a16="http://schemas.microsoft.com/office/drawing/2014/main" id="{3DC54470-49E6-9A45-B9F0-F27DD65E6C0C}"/>
              </a:ext>
            </a:extLst>
          </p:cNvPr>
          <p:cNvSpPr>
            <a:spLocks noGrp="1"/>
          </p:cNvSpPr>
          <p:nvPr>
            <p:ph idx="1"/>
          </p:nvPr>
        </p:nvSpPr>
        <p:spPr/>
        <p:txBody>
          <a:bodyPr/>
          <a:lstStyle/>
          <a:p>
            <a:r>
              <a:rPr lang="en-US" dirty="0"/>
              <a:t>Germ theory</a:t>
            </a:r>
          </a:p>
          <a:p>
            <a:pPr lvl="1"/>
            <a:r>
              <a:rPr lang="en-US" dirty="0"/>
              <a:t>Bacteria</a:t>
            </a:r>
          </a:p>
          <a:p>
            <a:pPr lvl="1"/>
            <a:r>
              <a:rPr lang="en-US" dirty="0"/>
              <a:t>Prions</a:t>
            </a:r>
          </a:p>
          <a:p>
            <a:pPr lvl="1"/>
            <a:r>
              <a:rPr lang="en-US" dirty="0"/>
              <a:t>Viruses</a:t>
            </a:r>
          </a:p>
          <a:p>
            <a:pPr lvl="1"/>
            <a:endParaRPr lang="en-US" dirty="0"/>
          </a:p>
          <a:p>
            <a:pPr lvl="1"/>
            <a:r>
              <a:rPr lang="en-US" dirty="0"/>
              <a:t>Without the discovery and refinement of glass, the world as we know it would not exist.  One discovery has led to another, then another, then another…..and on and on!</a:t>
            </a:r>
          </a:p>
        </p:txBody>
      </p:sp>
    </p:spTree>
    <p:extLst>
      <p:ext uri="{BB962C8B-B14F-4D97-AF65-F5344CB8AC3E}">
        <p14:creationId xmlns:p14="http://schemas.microsoft.com/office/powerpoint/2010/main" val="3731102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103E-8D6E-464D-91A8-55787591FC9C}"/>
              </a:ext>
            </a:extLst>
          </p:cNvPr>
          <p:cNvSpPr>
            <a:spLocks noGrp="1"/>
          </p:cNvSpPr>
          <p:nvPr>
            <p:ph type="title"/>
          </p:nvPr>
        </p:nvSpPr>
        <p:spPr>
          <a:xfrm>
            <a:off x="196516" y="152400"/>
            <a:ext cx="11798968" cy="838200"/>
          </a:xfrm>
        </p:spPr>
        <p:txBody>
          <a:bodyPr/>
          <a:lstStyle/>
          <a:p>
            <a:r>
              <a:rPr lang="en-US" dirty="0"/>
              <a:t>The Adjacent Possible and Vaccine Development</a:t>
            </a:r>
          </a:p>
        </p:txBody>
      </p:sp>
      <p:sp>
        <p:nvSpPr>
          <p:cNvPr id="3" name="Content Placeholder 2">
            <a:extLst>
              <a:ext uri="{FF2B5EF4-FFF2-40B4-BE49-F238E27FC236}">
                <a16:creationId xmlns:a16="http://schemas.microsoft.com/office/drawing/2014/main" id="{9F1D9C38-BCCF-B74A-86E7-3447AEE95118}"/>
              </a:ext>
            </a:extLst>
          </p:cNvPr>
          <p:cNvSpPr>
            <a:spLocks noGrp="1"/>
          </p:cNvSpPr>
          <p:nvPr>
            <p:ph idx="1"/>
          </p:nvPr>
        </p:nvSpPr>
        <p:spPr>
          <a:xfrm>
            <a:off x="609600" y="1219201"/>
            <a:ext cx="11218606" cy="4906963"/>
          </a:xfrm>
        </p:spPr>
        <p:txBody>
          <a:bodyPr/>
          <a:lstStyle/>
          <a:p>
            <a:pPr marL="0" indent="0">
              <a:buNone/>
            </a:pPr>
            <a:r>
              <a:rPr lang="en-US" dirty="0"/>
              <a:t>These things had to “BE” before we could react as quickly as we have:</a:t>
            </a:r>
          </a:p>
          <a:p>
            <a:pPr lvl="1"/>
            <a:r>
              <a:rPr lang="en-US" dirty="0"/>
              <a:t>Watson and Crick’s discovery of DNA</a:t>
            </a:r>
          </a:p>
          <a:p>
            <a:pPr lvl="1"/>
            <a:r>
              <a:rPr lang="en-US" dirty="0"/>
              <a:t>Understanding of RNA as a product of ”signal” from DNA</a:t>
            </a:r>
          </a:p>
          <a:p>
            <a:pPr lvl="1"/>
            <a:r>
              <a:rPr lang="en-US" dirty="0"/>
              <a:t>Understanding of protein synthesis from mRNA</a:t>
            </a:r>
          </a:p>
          <a:p>
            <a:pPr lvl="1"/>
            <a:r>
              <a:rPr lang="en-US" dirty="0"/>
              <a:t>Knowledge of cell membranes</a:t>
            </a:r>
          </a:p>
          <a:p>
            <a:pPr lvl="1"/>
            <a:r>
              <a:rPr lang="en-US" dirty="0"/>
              <a:t>Mapping of genomes</a:t>
            </a:r>
          </a:p>
          <a:p>
            <a:pPr lvl="1"/>
            <a:r>
              <a:rPr lang="en-US" dirty="0"/>
              <a:t>Creation of the “INTERNET”</a:t>
            </a:r>
          </a:p>
          <a:p>
            <a:pPr marL="457200" lvl="1" indent="0" algn="ctr">
              <a:buNone/>
            </a:pPr>
            <a:r>
              <a:rPr lang="en-US" dirty="0">
                <a:solidFill>
                  <a:srgbClr val="FF0000"/>
                </a:solidFill>
                <a:effectLst>
                  <a:outerShdw blurRad="50800" dist="38100" dir="2700000" algn="tl" rotWithShape="0">
                    <a:prstClr val="black">
                      <a:alpha val="40000"/>
                    </a:prstClr>
                  </a:outerShdw>
                </a:effectLst>
              </a:rPr>
              <a:t>All of these led to the ADJACENT POSSIBLE for mRNA Vaccine production</a:t>
            </a:r>
          </a:p>
        </p:txBody>
      </p:sp>
    </p:spTree>
    <p:extLst>
      <p:ext uri="{BB962C8B-B14F-4D97-AF65-F5344CB8AC3E}">
        <p14:creationId xmlns:p14="http://schemas.microsoft.com/office/powerpoint/2010/main" val="1680489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F8263-8A29-3E43-8159-1DB39278E81A}"/>
              </a:ext>
            </a:extLst>
          </p:cNvPr>
          <p:cNvSpPr>
            <a:spLocks noGrp="1"/>
          </p:cNvSpPr>
          <p:nvPr>
            <p:ph type="ctrTitle"/>
          </p:nvPr>
        </p:nvSpPr>
        <p:spPr>
          <a:xfrm>
            <a:off x="914400" y="1600201"/>
            <a:ext cx="5832764" cy="1470025"/>
          </a:xfrm>
        </p:spPr>
        <p:txBody>
          <a:bodyPr/>
          <a:lstStyle/>
          <a:p>
            <a:r>
              <a:rPr lang="en-US" dirty="0">
                <a:solidFill>
                  <a:schemeClr val="bg1"/>
                </a:solidFill>
              </a:rPr>
              <a:t>Covid-19 Vaccine</a:t>
            </a:r>
          </a:p>
        </p:txBody>
      </p:sp>
      <p:sp>
        <p:nvSpPr>
          <p:cNvPr id="4" name="Subtitle 3">
            <a:extLst>
              <a:ext uri="{FF2B5EF4-FFF2-40B4-BE49-F238E27FC236}">
                <a16:creationId xmlns:a16="http://schemas.microsoft.com/office/drawing/2014/main" id="{511AD274-474F-9142-AE7D-0A119DB2018C}"/>
              </a:ext>
            </a:extLst>
          </p:cNvPr>
          <p:cNvSpPr>
            <a:spLocks noGrp="1"/>
          </p:cNvSpPr>
          <p:nvPr>
            <p:ph type="subTitle" idx="1"/>
          </p:nvPr>
        </p:nvSpPr>
        <p:spPr>
          <a:xfrm>
            <a:off x="1960418" y="3261657"/>
            <a:ext cx="3740727" cy="604117"/>
          </a:xfrm>
        </p:spPr>
        <p:txBody>
          <a:bodyPr/>
          <a:lstStyle/>
          <a:p>
            <a:r>
              <a:rPr lang="en-US" dirty="0"/>
              <a:t>The Back Story</a:t>
            </a:r>
          </a:p>
          <a:p>
            <a:r>
              <a:rPr lang="en-US" i="1" dirty="0"/>
              <a:t>A Safety Message</a:t>
            </a:r>
          </a:p>
        </p:txBody>
      </p:sp>
      <p:pic>
        <p:nvPicPr>
          <p:cNvPr id="17410" name="Picture 2" descr="Harvard Health Publishing Logo">
            <a:hlinkClick r:id="rId2" tooltip="Harvard Health Logo. Click to go to the Home Page."/>
            <a:extLst>
              <a:ext uri="{FF2B5EF4-FFF2-40B4-BE49-F238E27FC236}">
                <a16:creationId xmlns:a16="http://schemas.microsoft.com/office/drawing/2014/main" id="{71CDB751-300B-BA45-9CBC-FC8111D26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1159" y="833445"/>
            <a:ext cx="4330700" cy="1028700"/>
          </a:xfrm>
          <a:prstGeom prst="rect">
            <a:avLst/>
          </a:prstGeom>
          <a:solidFill>
            <a:schemeClr val="bg1"/>
          </a:solidFill>
        </p:spPr>
      </p:pic>
      <p:sp>
        <p:nvSpPr>
          <p:cNvPr id="3" name="Rectangle 1">
            <a:extLst>
              <a:ext uri="{FF2B5EF4-FFF2-40B4-BE49-F238E27FC236}">
                <a16:creationId xmlns:a16="http://schemas.microsoft.com/office/drawing/2014/main" id="{8FAEB46F-E811-D843-91F2-63B3DFD49374}"/>
              </a:ext>
            </a:extLst>
          </p:cNvPr>
          <p:cNvSpPr>
            <a:spLocks noChangeArrowheads="1"/>
          </p:cNvSpPr>
          <p:nvPr/>
        </p:nvSpPr>
        <p:spPr bwMode="auto">
          <a:xfrm>
            <a:off x="9203643" y="3091176"/>
            <a:ext cx="2438216" cy="945080"/>
          </a:xfrm>
          <a:prstGeom prst="rect">
            <a:avLst/>
          </a:prstGeom>
          <a:solidFill>
            <a:schemeClr val="bg1"/>
          </a:solidFill>
          <a:ln>
            <a:noFill/>
          </a:ln>
          <a:effectLst/>
        </p:spPr>
        <p:txBody>
          <a:bodyPr vert="horz" wrap="none" lIns="91440" tIns="45720" rIns="47610" bIns="15870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effectLst/>
                <a:latin typeface="myriad-pro"/>
              </a:rPr>
            </a:br>
            <a:r>
              <a:rPr kumimoji="0" lang="en-US" altLang="en-US" sz="1200" b="0" i="0" u="none" strike="noStrike" cap="none" normalizeH="0" baseline="0" dirty="0">
                <a:ln>
                  <a:noFill/>
                </a:ln>
                <a:effectLst/>
                <a:latin typeface="myriad-pro"/>
              </a:rPr>
              <a:t>  </a:t>
            </a:r>
            <a:endParaRPr kumimoji="0" lang="en-US" altLang="en-US" sz="600" b="0" i="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myriad-pro"/>
                <a:hlinkClick r:id="rId4" tooltip="Posts by Anthony Komaroff, MD">
                  <a:extLst>
                    <a:ext uri="{A12FA001-AC4F-418D-AE19-62706E023703}">
                      <ahyp:hlinkClr xmlns:ahyp="http://schemas.microsoft.com/office/drawing/2018/hyperlinkcolor" val="tx"/>
                    </a:ext>
                  </a:extLst>
                </a:hlinkClick>
              </a:rPr>
              <a:t>Anthony Komaroff, MD</a:t>
            </a:r>
            <a:br>
              <a:rPr kumimoji="0" lang="en-US" altLang="en-US" sz="1200" b="0" i="0" u="none" strike="noStrike" cap="none" normalizeH="0" baseline="0" dirty="0">
                <a:ln>
                  <a:noFill/>
                </a:ln>
                <a:effectLst/>
                <a:latin typeface="myriad-pro"/>
              </a:rPr>
            </a:br>
            <a:r>
              <a:rPr kumimoji="0" lang="en-US" altLang="en-US" sz="1200" b="0" i="0" u="none" strike="noStrike" cap="none" normalizeH="0" baseline="0" dirty="0">
                <a:ln>
                  <a:noFill/>
                </a:ln>
                <a:effectLst/>
                <a:latin typeface="myriad-pro"/>
              </a:rPr>
              <a:t>Editor in Chief, </a:t>
            </a:r>
            <a:r>
              <a:rPr kumimoji="0" lang="en-US" altLang="en-US" sz="1200" b="0" i="1" u="none" strike="noStrike" cap="none" normalizeH="0" baseline="0" dirty="0">
                <a:ln>
                  <a:noFill/>
                </a:ln>
                <a:effectLst/>
                <a:latin typeface="myriad-pro"/>
              </a:rPr>
              <a:t>Harvard Health Letter</a:t>
            </a:r>
            <a:endParaRPr kumimoji="0" lang="en-US" altLang="en-US" sz="7600" b="0" i="0" u="none" strike="noStrike" cap="none" normalizeH="0" baseline="0" dirty="0">
              <a:ln>
                <a:noFill/>
              </a:ln>
              <a:effectLst/>
              <a:latin typeface="myriad-pro"/>
            </a:endParaRPr>
          </a:p>
        </p:txBody>
      </p:sp>
      <p:pic>
        <p:nvPicPr>
          <p:cNvPr id="5" name="Picture 2" descr="Anthony Komaroff, MD">
            <a:extLst>
              <a:ext uri="{FF2B5EF4-FFF2-40B4-BE49-F238E27FC236}">
                <a16:creationId xmlns:a16="http://schemas.microsoft.com/office/drawing/2014/main" id="{C5998356-7E95-A443-96A9-EB189A81A2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1159" y="2762684"/>
            <a:ext cx="1828708" cy="182870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EFABD1A1-1DE8-3E4C-964A-F0E894ED8C37}"/>
              </a:ext>
            </a:extLst>
          </p:cNvPr>
          <p:cNvCxnSpPr>
            <a:cxnSpLocks/>
          </p:cNvCxnSpPr>
          <p:nvPr/>
        </p:nvCxnSpPr>
        <p:spPr>
          <a:xfrm>
            <a:off x="6636323" y="609603"/>
            <a:ext cx="0" cy="4963146"/>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554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A830-8E00-BA41-A938-140172DFD8E1}"/>
              </a:ext>
            </a:extLst>
          </p:cNvPr>
          <p:cNvSpPr>
            <a:spLocks noGrp="1"/>
          </p:cNvSpPr>
          <p:nvPr>
            <p:ph type="title"/>
          </p:nvPr>
        </p:nvSpPr>
        <p:spPr/>
        <p:txBody>
          <a:bodyPr/>
          <a:lstStyle/>
          <a:p>
            <a:r>
              <a:rPr lang="en-US" dirty="0"/>
              <a:t>Early steps toward mRNA vaccines</a:t>
            </a:r>
            <a:br>
              <a:rPr lang="en-US" dirty="0"/>
            </a:br>
            <a:endParaRPr lang="en-US" dirty="0"/>
          </a:p>
        </p:txBody>
      </p:sp>
      <p:sp>
        <p:nvSpPr>
          <p:cNvPr id="3" name="Content Placeholder 2">
            <a:extLst>
              <a:ext uri="{FF2B5EF4-FFF2-40B4-BE49-F238E27FC236}">
                <a16:creationId xmlns:a16="http://schemas.microsoft.com/office/drawing/2014/main" id="{BCB80E79-8728-2649-B418-7B59EA7225AD}"/>
              </a:ext>
            </a:extLst>
          </p:cNvPr>
          <p:cNvSpPr>
            <a:spLocks noGrp="1"/>
          </p:cNvSpPr>
          <p:nvPr>
            <p:ph idx="1"/>
          </p:nvPr>
        </p:nvSpPr>
        <p:spPr/>
        <p:txBody>
          <a:bodyPr/>
          <a:lstStyle/>
          <a:p>
            <a:r>
              <a:rPr lang="en-US" sz="2800" dirty="0"/>
              <a:t>About </a:t>
            </a:r>
            <a:r>
              <a:rPr lang="en-US" sz="2800" dirty="0">
                <a:solidFill>
                  <a:srgbClr val="FF0000"/>
                </a:solidFill>
                <a:effectLst>
                  <a:outerShdw blurRad="50800" dist="38100" dir="2700000" algn="tl" rotWithShape="0">
                    <a:prstClr val="black">
                      <a:alpha val="40000"/>
                    </a:prstClr>
                  </a:outerShdw>
                </a:effectLst>
              </a:rPr>
              <a:t>30 years ago</a:t>
            </a:r>
            <a:r>
              <a:rPr lang="en-US" sz="2800" dirty="0"/>
              <a:t>, a handful of scientists began exploring whether vaccines could be made more simply. </a:t>
            </a:r>
            <a:r>
              <a:rPr lang="en-US" sz="2800" dirty="0">
                <a:solidFill>
                  <a:srgbClr val="FF0000"/>
                </a:solidFill>
                <a:effectLst>
                  <a:outerShdw blurRad="50800" dist="38100" dir="2700000" algn="tl" rotWithShape="0">
                    <a:prstClr val="black">
                      <a:alpha val="40000"/>
                    </a:prstClr>
                  </a:outerShdw>
                </a:effectLst>
              </a:rPr>
              <a:t>What if you knew the exact structure of the mRNA that made the critical piece of a virus’s protein coat</a:t>
            </a:r>
            <a:r>
              <a:rPr lang="en-US" sz="2800" dirty="0"/>
              <a:t>, such as the spike protein of the COVID-19 virus?</a:t>
            </a:r>
          </a:p>
          <a:p>
            <a:r>
              <a:rPr lang="en-US" sz="2800" dirty="0">
                <a:solidFill>
                  <a:srgbClr val="FF0000"/>
                </a:solidFill>
                <a:effectLst>
                  <a:outerShdw blurRad="50800" dist="38100" dir="2700000" algn="tl" rotWithShape="0">
                    <a:prstClr val="black">
                      <a:alpha val="40000"/>
                    </a:prstClr>
                  </a:outerShdw>
                </a:effectLst>
              </a:rPr>
              <a:t>It is relatively easy to make that mRNA in the laboratory, in large amounts</a:t>
            </a:r>
            <a:r>
              <a:rPr lang="en-US" sz="2800" dirty="0"/>
              <a:t>. What if you injected that mRNA into someone, and the mRNA then traveled through the bloodstream to be gobbled up by immune system cells, and then those cells started to make the spike protein? Would that educate the immune system?</a:t>
            </a:r>
          </a:p>
          <a:p>
            <a:endParaRPr lang="en-US" dirty="0"/>
          </a:p>
        </p:txBody>
      </p:sp>
    </p:spTree>
    <p:extLst>
      <p:ext uri="{BB962C8B-B14F-4D97-AF65-F5344CB8AC3E}">
        <p14:creationId xmlns:p14="http://schemas.microsoft.com/office/powerpoint/2010/main" val="2921591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1915-6BE5-E844-A390-426F40BE056E}"/>
              </a:ext>
            </a:extLst>
          </p:cNvPr>
          <p:cNvSpPr>
            <a:spLocks noGrp="1"/>
          </p:cNvSpPr>
          <p:nvPr>
            <p:ph type="title"/>
          </p:nvPr>
        </p:nvSpPr>
        <p:spPr/>
        <p:txBody>
          <a:bodyPr/>
          <a:lstStyle/>
          <a:p>
            <a:r>
              <a:rPr lang="en-US" dirty="0"/>
              <a:t>Overcoming obstacles in creating mRNA vaccines</a:t>
            </a:r>
            <a:br>
              <a:rPr lang="en-US" dirty="0"/>
            </a:br>
            <a:endParaRPr lang="en-US" dirty="0"/>
          </a:p>
        </p:txBody>
      </p:sp>
      <p:sp>
        <p:nvSpPr>
          <p:cNvPr id="3" name="Content Placeholder 2">
            <a:extLst>
              <a:ext uri="{FF2B5EF4-FFF2-40B4-BE49-F238E27FC236}">
                <a16:creationId xmlns:a16="http://schemas.microsoft.com/office/drawing/2014/main" id="{3E6AEC9E-3903-F14C-BFEC-231426A66504}"/>
              </a:ext>
            </a:extLst>
          </p:cNvPr>
          <p:cNvSpPr>
            <a:spLocks noGrp="1"/>
          </p:cNvSpPr>
          <p:nvPr>
            <p:ph idx="1"/>
          </p:nvPr>
        </p:nvSpPr>
        <p:spPr/>
        <p:txBody>
          <a:bodyPr/>
          <a:lstStyle/>
          <a:p>
            <a:r>
              <a:rPr lang="en-US" sz="2400" dirty="0"/>
              <a:t>While the concept seems simple, it required decades of work for mRNA vaccines to overcome a series of hurdles. First, scientists </a:t>
            </a:r>
            <a:r>
              <a:rPr lang="en-US" sz="2400" dirty="0">
                <a:solidFill>
                  <a:srgbClr val="FF0000"/>
                </a:solidFill>
                <a:effectLst>
                  <a:outerShdw blurRad="50800" dist="38100" dir="2700000" algn="tl" rotWithShape="0">
                    <a:prstClr val="black">
                      <a:alpha val="40000"/>
                    </a:prstClr>
                  </a:outerShdw>
                </a:effectLst>
              </a:rPr>
              <a:t>learned how to modify mRNA so that it did not produce violent immune system reactions</a:t>
            </a:r>
            <a:r>
              <a:rPr lang="en-US" sz="2400" dirty="0"/>
              <a:t>. Second, they learned how to encourage immune system cells to gobble up the mRNA as it passed by in the blood. Third, they learned how to coax those cells to make large amounts of the critical piece of protein. Finally, they learned how to </a:t>
            </a:r>
            <a:r>
              <a:rPr lang="en-US" sz="2400" dirty="0">
                <a:solidFill>
                  <a:srgbClr val="FF0000"/>
                </a:solidFill>
                <a:effectLst>
                  <a:outerShdw blurRad="50800" dist="38100" dir="2700000" algn="tl" rotWithShape="0">
                    <a:prstClr val="black">
                      <a:alpha val="40000"/>
                    </a:prstClr>
                  </a:outerShdw>
                </a:effectLst>
              </a:rPr>
              <a:t>enclose the mRNA inside microscopically small capsules</a:t>
            </a:r>
            <a:r>
              <a:rPr lang="en-US" sz="2400" dirty="0"/>
              <a:t> to protect it from being destroyed by chemicals in our blood.</a:t>
            </a:r>
          </a:p>
          <a:p>
            <a:r>
              <a:rPr lang="en-US" sz="2400" dirty="0"/>
              <a:t>Along the way, they also learned that, compared to traditional vaccines, </a:t>
            </a:r>
            <a:r>
              <a:rPr lang="en-US" sz="2400" dirty="0">
                <a:solidFill>
                  <a:srgbClr val="FF0000"/>
                </a:solidFill>
                <a:effectLst>
                  <a:outerShdw blurRad="50800" dist="38100" dir="2700000" algn="tl" rotWithShape="0">
                    <a:prstClr val="black">
                      <a:alpha val="40000"/>
                    </a:prstClr>
                  </a:outerShdw>
                </a:effectLst>
              </a:rPr>
              <a:t>mRNA vaccines can actually generate a stronger type of immunity: </a:t>
            </a:r>
            <a:r>
              <a:rPr lang="en-US" sz="2400" dirty="0"/>
              <a:t>they stimulate the immune system to make </a:t>
            </a:r>
            <a:r>
              <a:rPr lang="en-US" sz="2400" dirty="0">
                <a:solidFill>
                  <a:srgbClr val="FF0000"/>
                </a:solidFill>
                <a:effectLst>
                  <a:outerShdw blurRad="50800" dist="38100" dir="2700000" algn="tl" rotWithShape="0">
                    <a:prstClr val="black">
                      <a:alpha val="40000"/>
                    </a:prstClr>
                  </a:outerShdw>
                </a:effectLst>
              </a:rPr>
              <a:t>antibodies</a:t>
            </a:r>
            <a:r>
              <a:rPr lang="en-US" sz="2400" dirty="0"/>
              <a:t> and immune system </a:t>
            </a:r>
            <a:r>
              <a:rPr lang="en-US" sz="2400" dirty="0">
                <a:solidFill>
                  <a:srgbClr val="FF0000"/>
                </a:solidFill>
                <a:effectLst>
                  <a:outerShdw blurRad="50800" dist="38100" dir="2700000" algn="tl" rotWithShape="0">
                    <a:prstClr val="black">
                      <a:alpha val="40000"/>
                    </a:prstClr>
                  </a:outerShdw>
                </a:effectLst>
              </a:rPr>
              <a:t>killer cells </a:t>
            </a:r>
            <a:r>
              <a:rPr lang="en-US" sz="2400" dirty="0"/>
              <a:t>— a double strike at the virus.</a:t>
            </a:r>
          </a:p>
          <a:p>
            <a:endParaRPr lang="en-US" dirty="0"/>
          </a:p>
        </p:txBody>
      </p:sp>
    </p:spTree>
    <p:extLst>
      <p:ext uri="{BB962C8B-B14F-4D97-AF65-F5344CB8AC3E}">
        <p14:creationId xmlns:p14="http://schemas.microsoft.com/office/powerpoint/2010/main" val="1825567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E90E8-52DA-CF47-8AC2-668ED3E3FD1E}"/>
              </a:ext>
            </a:extLst>
          </p:cNvPr>
          <p:cNvSpPr>
            <a:spLocks noGrp="1"/>
          </p:cNvSpPr>
          <p:nvPr>
            <p:ph type="title"/>
          </p:nvPr>
        </p:nvSpPr>
        <p:spPr/>
        <p:txBody>
          <a:bodyPr/>
          <a:lstStyle/>
          <a:p>
            <a:r>
              <a:rPr lang="en-US" dirty="0"/>
              <a:t>Then along came COVID-19</a:t>
            </a:r>
            <a:br>
              <a:rPr lang="en-US" dirty="0"/>
            </a:br>
            <a:endParaRPr lang="en-US" dirty="0"/>
          </a:p>
        </p:txBody>
      </p:sp>
      <p:sp>
        <p:nvSpPr>
          <p:cNvPr id="3" name="Content Placeholder 2">
            <a:extLst>
              <a:ext uri="{FF2B5EF4-FFF2-40B4-BE49-F238E27FC236}">
                <a16:creationId xmlns:a16="http://schemas.microsoft.com/office/drawing/2014/main" id="{E2B20611-6B15-6043-A855-666F2AB850E0}"/>
              </a:ext>
            </a:extLst>
          </p:cNvPr>
          <p:cNvSpPr>
            <a:spLocks noGrp="1"/>
          </p:cNvSpPr>
          <p:nvPr>
            <p:ph idx="1"/>
          </p:nvPr>
        </p:nvSpPr>
        <p:spPr/>
        <p:txBody>
          <a:bodyPr/>
          <a:lstStyle/>
          <a:p>
            <a:r>
              <a:rPr lang="en-US" sz="2400" dirty="0"/>
              <a:t>So, 30 years of painstaking research allowed several groups of scientists — including </a:t>
            </a:r>
            <a:r>
              <a:rPr lang="en-US" sz="2400" b="1" dirty="0"/>
              <a:t>a group at Pfizer working with a German company called </a:t>
            </a:r>
            <a:r>
              <a:rPr lang="en-US" sz="2400" b="1" dirty="0" err="1"/>
              <a:t>BioNTech</a:t>
            </a:r>
            <a:r>
              <a:rPr lang="en-US" sz="2400"/>
              <a:t>, and </a:t>
            </a:r>
            <a:r>
              <a:rPr lang="en-US" sz="2400" b="1"/>
              <a:t>a young company in Massachusetts called </a:t>
            </a:r>
            <a:r>
              <a:rPr lang="en-US" sz="2400" b="1" err="1"/>
              <a:t>Moderna</a:t>
            </a:r>
            <a:r>
              <a:rPr lang="en-US" sz="2400" b="1"/>
              <a:t> </a:t>
            </a:r>
            <a:r>
              <a:rPr lang="en-US" sz="2400"/>
              <a:t>— to bring mRNA vaccine technology to the threshold of actually working. </a:t>
            </a:r>
            <a:r>
              <a:rPr lang="en-US" sz="2400" b="1"/>
              <a:t>The companies had built platforms that, theoretically, could be used to create a vaccine for any infectious disease simply by inserting the right mRNA sequence for that disease.</a:t>
            </a:r>
          </a:p>
          <a:p>
            <a:endParaRPr lang="en-US" sz="2400" b="1"/>
          </a:p>
          <a:p>
            <a:r>
              <a:rPr lang="en-US" sz="2400">
                <a:solidFill>
                  <a:srgbClr val="FF0000"/>
                </a:solidFill>
                <a:effectLst>
                  <a:outerShdw blurRad="50800" dist="38100" dir="2700000" algn="tl" rotWithShape="0">
                    <a:prstClr val="black">
                      <a:alpha val="40000"/>
                    </a:prstClr>
                  </a:outerShdw>
                </a:effectLst>
              </a:rPr>
              <a:t>Then along came COVID-19</a:t>
            </a:r>
            <a:r>
              <a:rPr lang="en-US" sz="2400"/>
              <a:t>. Within weeks of identifying the responsible virus, </a:t>
            </a:r>
            <a:r>
              <a:rPr lang="en-US" sz="2400" b="1"/>
              <a:t>scientists in China </a:t>
            </a:r>
            <a:r>
              <a:rPr lang="en-US" sz="2400"/>
              <a:t>had determined </a:t>
            </a:r>
            <a:r>
              <a:rPr lang="en-US" sz="2400">
                <a:solidFill>
                  <a:srgbClr val="FF0000"/>
                </a:solidFill>
                <a:effectLst>
                  <a:outerShdw blurRad="50800" dist="38100" dir="2700000" algn="tl" rotWithShape="0">
                    <a:prstClr val="black">
                      <a:alpha val="40000"/>
                    </a:prstClr>
                  </a:outerShdw>
                </a:effectLst>
              </a:rPr>
              <a:t>the structure of all of its genes</a:t>
            </a:r>
            <a:r>
              <a:rPr lang="en-US" sz="2400"/>
              <a:t>, including the genes that make the spike protein, and </a:t>
            </a:r>
            <a:r>
              <a:rPr lang="en-US" sz="2400">
                <a:solidFill>
                  <a:srgbClr val="FF0000"/>
                </a:solidFill>
                <a:effectLst>
                  <a:outerShdw blurRad="50800" dist="38100" dir="2700000" algn="tl" rotWithShape="0">
                    <a:prstClr val="black">
                      <a:alpha val="40000"/>
                    </a:prstClr>
                  </a:outerShdw>
                </a:effectLst>
              </a:rPr>
              <a:t>published this information on the Internet</a:t>
            </a:r>
            <a:r>
              <a:rPr lang="en-US" sz="2400"/>
              <a:t>.</a:t>
            </a:r>
          </a:p>
          <a:p>
            <a:endParaRPr lang="en-US" sz="2800"/>
          </a:p>
        </p:txBody>
      </p:sp>
    </p:spTree>
    <p:extLst>
      <p:ext uri="{BB962C8B-B14F-4D97-AF65-F5344CB8AC3E}">
        <p14:creationId xmlns:p14="http://schemas.microsoft.com/office/powerpoint/2010/main" val="3829264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85DE0-9E3B-BD4C-B836-13DCE7438D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3B4ED7-989C-C44D-A9E9-1F1AF2BFACA2}"/>
              </a:ext>
            </a:extLst>
          </p:cNvPr>
          <p:cNvSpPr>
            <a:spLocks noGrp="1"/>
          </p:cNvSpPr>
          <p:nvPr>
            <p:ph idx="1"/>
          </p:nvPr>
        </p:nvSpPr>
        <p:spPr/>
        <p:txBody>
          <a:bodyPr/>
          <a:lstStyle/>
          <a:p>
            <a:r>
              <a:rPr lang="en-US">
                <a:solidFill>
                  <a:srgbClr val="FF0000"/>
                </a:solidFill>
                <a:effectLst>
                  <a:outerShdw blurRad="50800" dist="38100" dir="2700000" algn="tl" rotWithShape="0">
                    <a:prstClr val="black">
                      <a:alpha val="40000"/>
                    </a:prstClr>
                  </a:outerShdw>
                </a:effectLst>
              </a:rPr>
              <a:t>Within minutes, scientists 10,000 miles away began working on the design of an mRNA vaccine</a:t>
            </a:r>
            <a:r>
              <a:rPr lang="en-US"/>
              <a:t>. Within weeks, they had made enough vaccine to test it in animals, and then in people. Just 11 months after the discovery of the SARS-CoV-2 virus, regulators in the United Kingdom and the US confirmed that an mRNA vaccine for COVID-19 is </a:t>
            </a:r>
            <a:r>
              <a:rPr lang="en-US">
                <a:solidFill>
                  <a:srgbClr val="FF0000"/>
                </a:solidFill>
                <a:effectLst>
                  <a:outerShdw blurRad="50800" dist="38100" dir="2700000" algn="tl" rotWithShape="0">
                    <a:prstClr val="black">
                      <a:alpha val="40000"/>
                    </a:prstClr>
                  </a:outerShdw>
                </a:effectLst>
              </a:rPr>
              <a:t>effective and safely tolerated</a:t>
            </a:r>
            <a:r>
              <a:rPr lang="en-US"/>
              <a:t>, paving the path to widespread immunization. Previously, no new vaccine had been developed in less than four years.</a:t>
            </a:r>
          </a:p>
          <a:p>
            <a:endParaRPr lang="en-US"/>
          </a:p>
        </p:txBody>
      </p:sp>
    </p:spTree>
    <p:extLst>
      <p:ext uri="{BB962C8B-B14F-4D97-AF65-F5344CB8AC3E}">
        <p14:creationId xmlns:p14="http://schemas.microsoft.com/office/powerpoint/2010/main" val="3771214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6756-67EF-FB4D-9C86-697ABBE6C168}"/>
              </a:ext>
            </a:extLst>
          </p:cNvPr>
          <p:cNvSpPr>
            <a:spLocks noGrp="1"/>
          </p:cNvSpPr>
          <p:nvPr>
            <p:ph type="title"/>
          </p:nvPr>
        </p:nvSpPr>
        <p:spPr/>
        <p:txBody>
          <a:bodyPr/>
          <a:lstStyle/>
          <a:p>
            <a:r>
              <a:rPr lang="en-US"/>
              <a:t>No scientific breakthrough stands alone</a:t>
            </a:r>
            <a:br>
              <a:rPr lang="en-US"/>
            </a:br>
            <a:endParaRPr lang="en-US"/>
          </a:p>
        </p:txBody>
      </p:sp>
      <p:sp>
        <p:nvSpPr>
          <p:cNvPr id="3" name="Content Placeholder 2">
            <a:extLst>
              <a:ext uri="{FF2B5EF4-FFF2-40B4-BE49-F238E27FC236}">
                <a16:creationId xmlns:a16="http://schemas.microsoft.com/office/drawing/2014/main" id="{82DC6546-191A-1E47-B1D1-9DDD14D7D753}"/>
              </a:ext>
            </a:extLst>
          </p:cNvPr>
          <p:cNvSpPr>
            <a:spLocks noGrp="1"/>
          </p:cNvSpPr>
          <p:nvPr>
            <p:ph idx="1"/>
          </p:nvPr>
        </p:nvSpPr>
        <p:spPr>
          <a:xfrm>
            <a:off x="609600" y="1687034"/>
            <a:ext cx="10972800" cy="4906963"/>
          </a:xfrm>
        </p:spPr>
        <p:txBody>
          <a:bodyPr/>
          <a:lstStyle/>
          <a:p>
            <a:r>
              <a:rPr lang="en-US"/>
              <a:t>Already, mRNA vaccines are being tested for other infectious agents, such as </a:t>
            </a:r>
            <a:r>
              <a:rPr lang="en-US">
                <a:solidFill>
                  <a:srgbClr val="FF0000"/>
                </a:solidFill>
                <a:effectLst>
                  <a:outerShdw blurRad="50800" dist="38100" dir="2700000" algn="tl" rotWithShape="0">
                    <a:prstClr val="black">
                      <a:alpha val="40000"/>
                    </a:prstClr>
                  </a:outerShdw>
                </a:effectLst>
              </a:rPr>
              <a:t>Ebola</a:t>
            </a:r>
            <a:r>
              <a:rPr lang="en-US"/>
              <a:t>, </a:t>
            </a:r>
            <a:r>
              <a:rPr lang="en-US">
                <a:solidFill>
                  <a:srgbClr val="FF0000"/>
                </a:solidFill>
                <a:effectLst>
                  <a:outerShdw blurRad="50800" dist="38100" dir="2700000" algn="tl" rotWithShape="0">
                    <a:prstClr val="black">
                      <a:alpha val="40000"/>
                    </a:prstClr>
                  </a:outerShdw>
                </a:effectLst>
              </a:rPr>
              <a:t>Zika</a:t>
            </a:r>
            <a:r>
              <a:rPr lang="en-US"/>
              <a:t> virus, and </a:t>
            </a:r>
            <a:r>
              <a:rPr lang="en-US">
                <a:solidFill>
                  <a:srgbClr val="FF0000"/>
                </a:solidFill>
                <a:effectLst>
                  <a:outerShdw blurRad="50800" dist="38100" dir="2700000" algn="tl" rotWithShape="0">
                    <a:prstClr val="black">
                      <a:alpha val="40000"/>
                    </a:prstClr>
                  </a:outerShdw>
                </a:effectLst>
              </a:rPr>
              <a:t>influenza</a:t>
            </a:r>
            <a:r>
              <a:rPr lang="en-US"/>
              <a:t>. </a:t>
            </a:r>
            <a:r>
              <a:rPr lang="en-US" b="1"/>
              <a:t>Cancer cells make proteins that also can be targeted</a:t>
            </a:r>
            <a:r>
              <a:rPr lang="en-US"/>
              <a:t> by mRNA vaccines: indeed, </a:t>
            </a:r>
            <a:r>
              <a:rPr lang="en-US">
                <a:solidFill>
                  <a:srgbClr val="FF0000"/>
                </a:solidFill>
                <a:effectLst>
                  <a:outerShdw blurRad="50800" dist="38100" dir="2700000" algn="tl" rotWithShape="0">
                    <a:prstClr val="black">
                      <a:alpha val="40000"/>
                    </a:prstClr>
                  </a:outerShdw>
                </a:effectLst>
              </a:rPr>
              <a:t>recent progress was reported with melanoma</a:t>
            </a:r>
            <a:r>
              <a:rPr lang="en-US"/>
              <a:t>. And theoretically, </a:t>
            </a:r>
            <a:r>
              <a:rPr lang="en-US" b="1"/>
              <a:t>mRNA technology could produce proteins missing in certain diseases</a:t>
            </a:r>
            <a:r>
              <a:rPr lang="en-US"/>
              <a:t>, like </a:t>
            </a:r>
            <a:r>
              <a:rPr lang="en-US">
                <a:solidFill>
                  <a:srgbClr val="FF0000"/>
                </a:solidFill>
                <a:effectLst>
                  <a:outerShdw blurRad="50800" dist="38100" dir="2700000" algn="tl" rotWithShape="0">
                    <a:prstClr val="black">
                      <a:alpha val="40000"/>
                    </a:prstClr>
                  </a:outerShdw>
                </a:effectLst>
              </a:rPr>
              <a:t>cystic fibrosis</a:t>
            </a:r>
            <a:r>
              <a:rPr lang="en-US"/>
              <a:t>.</a:t>
            </a:r>
            <a:br>
              <a:rPr lang="en-US"/>
            </a:br>
            <a:endParaRPr lang="en-US"/>
          </a:p>
        </p:txBody>
      </p:sp>
    </p:spTree>
    <p:extLst>
      <p:ext uri="{BB962C8B-B14F-4D97-AF65-F5344CB8AC3E}">
        <p14:creationId xmlns:p14="http://schemas.microsoft.com/office/powerpoint/2010/main" val="3470122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4759D-4691-A24B-8437-A5AF54590C1E}"/>
              </a:ext>
            </a:extLst>
          </p:cNvPr>
          <p:cNvSpPr>
            <a:spLocks noGrp="1"/>
          </p:cNvSpPr>
          <p:nvPr>
            <p:ph type="title"/>
          </p:nvPr>
        </p:nvSpPr>
        <p:spPr/>
        <p:txBody>
          <a:bodyPr/>
          <a:lstStyle/>
          <a:p>
            <a:r>
              <a:rPr lang="en-US" sz="2800" b="0"/>
              <a:t>Like every breakthrough, the science behind the </a:t>
            </a:r>
            <a:r>
              <a:rPr lang="en-US" sz="2800" b="0">
                <a:solidFill>
                  <a:srgbClr val="FF0000"/>
                </a:solidFill>
                <a:effectLst>
                  <a:outerShdw blurRad="50800" dist="38100" dir="2700000" algn="tl" rotWithShape="0">
                    <a:prstClr val="black">
                      <a:alpha val="40000"/>
                    </a:prstClr>
                  </a:outerShdw>
                </a:effectLst>
              </a:rPr>
              <a:t>mRNA vaccine builds on many previous breakthroughs</a:t>
            </a:r>
            <a:r>
              <a:rPr lang="en-US" sz="2800" b="0"/>
              <a:t>, including:</a:t>
            </a:r>
            <a:endParaRPr lang="en-US" sz="2800"/>
          </a:p>
        </p:txBody>
      </p:sp>
      <p:sp>
        <p:nvSpPr>
          <p:cNvPr id="3" name="Content Placeholder 2">
            <a:extLst>
              <a:ext uri="{FF2B5EF4-FFF2-40B4-BE49-F238E27FC236}">
                <a16:creationId xmlns:a16="http://schemas.microsoft.com/office/drawing/2014/main" id="{E04FDBF1-9A1E-6C4F-955C-4C7D1BBA03EB}"/>
              </a:ext>
            </a:extLst>
          </p:cNvPr>
          <p:cNvSpPr>
            <a:spLocks noGrp="1"/>
          </p:cNvSpPr>
          <p:nvPr>
            <p:ph idx="1"/>
          </p:nvPr>
        </p:nvSpPr>
        <p:spPr>
          <a:xfrm>
            <a:off x="609600" y="1873045"/>
            <a:ext cx="10972800" cy="4169989"/>
          </a:xfrm>
        </p:spPr>
        <p:txBody>
          <a:bodyPr/>
          <a:lstStyle/>
          <a:p>
            <a:r>
              <a:rPr lang="en-US" sz="2400"/>
              <a:t>understanding the structure of DNA and mRNA, and how they work to produce a protein</a:t>
            </a:r>
          </a:p>
          <a:p>
            <a:r>
              <a:rPr lang="en-US" sz="2400"/>
              <a:t>inventing technology to determine the genetic sequence of a virus</a:t>
            </a:r>
          </a:p>
          <a:p>
            <a:r>
              <a:rPr lang="en-US" sz="2400"/>
              <a:t>inventing technology to build an mRNA that would make a particular protein</a:t>
            </a:r>
          </a:p>
          <a:p>
            <a:r>
              <a:rPr lang="en-US" sz="2400"/>
              <a:t>overcoming all of the obstacles that could keep mRNA injected into the muscle of a person’s arm from finding its way to immune system cells deep within the body, and coaxing those cells to make the critical protein</a:t>
            </a:r>
          </a:p>
          <a:p>
            <a:r>
              <a:rPr lang="en-US" sz="2400"/>
              <a:t>and information technology to transmit knowledge around the world at light-speed.</a:t>
            </a:r>
          </a:p>
        </p:txBody>
      </p:sp>
    </p:spTree>
    <p:extLst>
      <p:ext uri="{BB962C8B-B14F-4D97-AF65-F5344CB8AC3E}">
        <p14:creationId xmlns:p14="http://schemas.microsoft.com/office/powerpoint/2010/main" val="29761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1513" y="2880766"/>
            <a:ext cx="8838473" cy="1870729"/>
          </a:xfrm>
        </p:spPr>
        <p:txBody>
          <a:bodyPr/>
          <a:lstStyle/>
          <a:p>
            <a:r>
              <a:rPr lang="en-US"/>
              <a:t>Covid-19 Vaccine </a:t>
            </a:r>
            <a:br>
              <a:rPr lang="en-US"/>
            </a:br>
            <a:br>
              <a:rPr lang="en-US"/>
            </a:br>
            <a:endParaRPr lang="en-US"/>
          </a:p>
        </p:txBody>
      </p:sp>
    </p:spTree>
    <p:extLst>
      <p:ext uri="{BB962C8B-B14F-4D97-AF65-F5344CB8AC3E}">
        <p14:creationId xmlns:p14="http://schemas.microsoft.com/office/powerpoint/2010/main" val="1125759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CAFE82CE-49DE-428A-8690-4F441C02933F}"/>
              </a:ext>
            </a:extLst>
          </p:cNvPr>
          <p:cNvSpPr txBox="1">
            <a:spLocks noChangeArrowheads="1"/>
          </p:cNvSpPr>
          <p:nvPr/>
        </p:nvSpPr>
        <p:spPr bwMode="auto">
          <a:xfrm>
            <a:off x="2908301" y="903289"/>
            <a:ext cx="6735763"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400" b="1" dirty="0">
                <a:solidFill>
                  <a:srgbClr val="00338E"/>
                </a:solidFill>
                <a:latin typeface="Baskerville Old Face" panose="02020602080505020303" pitchFamily="18" charset="0"/>
              </a:rPr>
              <a:t>PHYSICIANS</a:t>
            </a:r>
            <a:endParaRPr lang="en-US" altLang="en-US" sz="2400" dirty="0">
              <a:solidFill>
                <a:srgbClr val="00338E"/>
              </a:solidFill>
              <a:latin typeface="Baskerville Old Face" panose="02020602080505020303" pitchFamily="18" charset="0"/>
            </a:endParaRPr>
          </a:p>
          <a:p>
            <a:pPr fontAlgn="base">
              <a:spcBef>
                <a:spcPct val="0"/>
              </a:spcBef>
              <a:spcAft>
                <a:spcPct val="0"/>
              </a:spcAft>
            </a:pPr>
            <a:r>
              <a:rPr lang="en-US" altLang="en-US" sz="1600" dirty="0">
                <a:solidFill>
                  <a:srgbClr val="00338E"/>
                </a:solidFill>
                <a:latin typeface="Baskerville Old Face" panose="02020602080505020303" pitchFamily="18" charset="0"/>
              </a:rPr>
              <a:t> </a:t>
            </a:r>
          </a:p>
          <a:p>
            <a:pPr fontAlgn="base">
              <a:spcBef>
                <a:spcPct val="0"/>
              </a:spcBef>
              <a:spcAft>
                <a:spcPct val="0"/>
              </a:spcAft>
            </a:pPr>
            <a:endParaRPr lang="en-US" altLang="en-US" sz="1000" dirty="0">
              <a:solidFill>
                <a:srgbClr val="00338E"/>
              </a:solidFill>
              <a:latin typeface="Baskerville Old Face" panose="02020602080505020303" pitchFamily="18" charset="0"/>
            </a:endParaRPr>
          </a:p>
          <a:p>
            <a:pPr fontAlgn="base">
              <a:spcBef>
                <a:spcPct val="0"/>
              </a:spcBef>
              <a:spcAft>
                <a:spcPct val="0"/>
              </a:spcAft>
            </a:pPr>
            <a:r>
              <a:rPr lang="en-US" altLang="en-US" sz="2000" b="1" dirty="0">
                <a:solidFill>
                  <a:srgbClr val="00338E"/>
                </a:solidFill>
                <a:latin typeface="Baskerville Old Face" panose="02020602080505020303" pitchFamily="18" charset="0"/>
              </a:rPr>
              <a:t>Accreditation Statement: </a:t>
            </a:r>
          </a:p>
          <a:p>
            <a:pPr fontAlgn="base">
              <a:spcBef>
                <a:spcPct val="0"/>
              </a:spcBef>
              <a:spcAft>
                <a:spcPct val="0"/>
              </a:spcAft>
            </a:pPr>
            <a:r>
              <a:rPr lang="en-US" altLang="en-US" dirty="0">
                <a:solidFill>
                  <a:srgbClr val="00338E"/>
                </a:solidFill>
                <a:latin typeface="Baskerville Old Face" panose="02020602080505020303" pitchFamily="18" charset="0"/>
              </a:rPr>
              <a:t>The Covenant Health is accredited by the Texas Medical Association (TMA) to provide continuing medical education for physicians. </a:t>
            </a:r>
          </a:p>
          <a:p>
            <a:pPr fontAlgn="base">
              <a:spcBef>
                <a:spcPct val="0"/>
              </a:spcBef>
              <a:spcAft>
                <a:spcPct val="0"/>
              </a:spcAft>
            </a:pPr>
            <a:endParaRPr lang="en-US" altLang="en-US" dirty="0">
              <a:solidFill>
                <a:srgbClr val="00338E"/>
              </a:solidFill>
              <a:latin typeface="Baskerville Old Face" panose="02020602080505020303" pitchFamily="18" charset="0"/>
            </a:endParaRPr>
          </a:p>
          <a:p>
            <a:pPr fontAlgn="base">
              <a:spcBef>
                <a:spcPct val="0"/>
              </a:spcBef>
              <a:spcAft>
                <a:spcPct val="0"/>
              </a:spcAft>
            </a:pPr>
            <a:endParaRPr lang="en-US" altLang="en-US" sz="1100" dirty="0">
              <a:solidFill>
                <a:srgbClr val="00338E"/>
              </a:solidFill>
              <a:latin typeface="Baskerville Old Face" panose="02020602080505020303" pitchFamily="18" charset="0"/>
            </a:endParaRPr>
          </a:p>
          <a:p>
            <a:pPr fontAlgn="base">
              <a:spcBef>
                <a:spcPct val="0"/>
              </a:spcBef>
              <a:spcAft>
                <a:spcPct val="0"/>
              </a:spcAft>
            </a:pPr>
            <a:r>
              <a:rPr lang="en-US" altLang="en-US" sz="2000" b="1" dirty="0">
                <a:solidFill>
                  <a:srgbClr val="00338E"/>
                </a:solidFill>
                <a:latin typeface="Baskerville Old Face" panose="02020602080505020303" pitchFamily="18" charset="0"/>
              </a:rPr>
              <a:t>Credit Designation Statement: </a:t>
            </a:r>
          </a:p>
          <a:p>
            <a:pPr fontAlgn="base">
              <a:spcBef>
                <a:spcPct val="0"/>
              </a:spcBef>
              <a:spcAft>
                <a:spcPct val="0"/>
              </a:spcAft>
            </a:pPr>
            <a:r>
              <a:rPr lang="en-US" altLang="en-US" dirty="0">
                <a:solidFill>
                  <a:srgbClr val="00338E"/>
                </a:solidFill>
                <a:latin typeface="Baskerville Old Face" panose="02020602080505020303" pitchFamily="18" charset="0"/>
              </a:rPr>
              <a:t>The Covenant Health designates this live CME activity for a maximum of 1.0 </a:t>
            </a:r>
            <a:r>
              <a:rPr lang="en-US" altLang="en-US" i="1" dirty="0">
                <a:solidFill>
                  <a:srgbClr val="00338E"/>
                </a:solidFill>
                <a:latin typeface="Baskerville Old Face" panose="02020602080505020303" pitchFamily="18" charset="0"/>
              </a:rPr>
              <a:t>AMA PRA Category 1 Credit(s)™.  </a:t>
            </a:r>
            <a:r>
              <a:rPr lang="en-US" altLang="en-US" dirty="0">
                <a:solidFill>
                  <a:srgbClr val="00338E"/>
                </a:solidFill>
                <a:latin typeface="Baskerville Old Face" panose="02020602080505020303" pitchFamily="18" charset="0"/>
              </a:rPr>
              <a:t>Physicians should claim only the credit commensurate with the extent of their participation in the activity.</a:t>
            </a:r>
          </a:p>
          <a:p>
            <a:pPr fontAlgn="base">
              <a:spcBef>
                <a:spcPct val="0"/>
              </a:spcBef>
              <a:spcAft>
                <a:spcPct val="0"/>
              </a:spcAft>
            </a:pPr>
            <a:endParaRPr lang="en-US" altLang="en-US" i="1" dirty="0">
              <a:solidFill>
                <a:srgbClr val="00338E"/>
              </a:solidFill>
              <a:latin typeface="Baskerville Old Face" panose="02020602080505020303" pitchFamily="18" charset="0"/>
            </a:endParaRPr>
          </a:p>
          <a:p>
            <a:pPr fontAlgn="base">
              <a:spcBef>
                <a:spcPct val="0"/>
              </a:spcBef>
              <a:spcAft>
                <a:spcPct val="0"/>
              </a:spcAft>
            </a:pPr>
            <a:endParaRPr lang="en-US" altLang="en-US" i="1" dirty="0">
              <a:solidFill>
                <a:srgbClr val="00338E"/>
              </a:solidFill>
              <a:latin typeface="Baskerville Old Face" panose="02020602080505020303" pitchFamily="18" charset="0"/>
            </a:endParaRPr>
          </a:p>
          <a:p>
            <a:pPr fontAlgn="base">
              <a:spcBef>
                <a:spcPct val="0"/>
              </a:spcBef>
              <a:spcAft>
                <a:spcPct val="0"/>
              </a:spcAft>
            </a:pPr>
            <a:endParaRPr lang="en-US" altLang="en-US" sz="1100" i="1" dirty="0">
              <a:solidFill>
                <a:srgbClr val="00338E"/>
              </a:solidFill>
              <a:latin typeface="Baskerville Old Face" panose="02020602080505020303" pitchFamily="18" charset="0"/>
            </a:endParaRPr>
          </a:p>
        </p:txBody>
      </p:sp>
    </p:spTree>
    <p:extLst>
      <p:ext uri="{BB962C8B-B14F-4D97-AF65-F5344CB8AC3E}">
        <p14:creationId xmlns:p14="http://schemas.microsoft.com/office/powerpoint/2010/main" val="287203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64B394-F0BB-2C46-9C87-C6B292730E52}"/>
              </a:ext>
            </a:extLst>
          </p:cNvPr>
          <p:cNvPicPr>
            <a:picLocks noChangeAspect="1"/>
          </p:cNvPicPr>
          <p:nvPr/>
        </p:nvPicPr>
        <p:blipFill>
          <a:blip r:embed="rId3"/>
          <a:stretch>
            <a:fillRect/>
          </a:stretch>
        </p:blipFill>
        <p:spPr>
          <a:xfrm>
            <a:off x="-4781" y="-250293"/>
            <a:ext cx="12196781" cy="7411736"/>
          </a:xfrm>
          <a:prstGeom prst="rect">
            <a:avLst/>
          </a:prstGeom>
        </p:spPr>
      </p:pic>
      <p:sp>
        <p:nvSpPr>
          <p:cNvPr id="5" name="TextBox 4">
            <a:extLst>
              <a:ext uri="{FF2B5EF4-FFF2-40B4-BE49-F238E27FC236}">
                <a16:creationId xmlns:a16="http://schemas.microsoft.com/office/drawing/2014/main" id="{6009C333-C74B-9249-8BCA-3F0B8923EE29}"/>
              </a:ext>
            </a:extLst>
          </p:cNvPr>
          <p:cNvSpPr txBox="1"/>
          <p:nvPr/>
        </p:nvSpPr>
        <p:spPr>
          <a:xfrm>
            <a:off x="424622" y="154153"/>
            <a:ext cx="7988725" cy="830997"/>
          </a:xfrm>
          <a:prstGeom prst="rect">
            <a:avLst/>
          </a:prstGeom>
          <a:noFill/>
        </p:spPr>
        <p:txBody>
          <a:bodyPr wrap="none" rtlCol="0">
            <a:spAutoFit/>
          </a:bodyPr>
          <a:lstStyle/>
          <a:p>
            <a:pPr defTabSz="609585"/>
            <a:r>
              <a:rPr lang="en-US" sz="4800" b="1">
                <a:solidFill>
                  <a:srgbClr val="FFFF00"/>
                </a:solidFill>
                <a:effectLst>
                  <a:outerShdw blurRad="50800" dist="38100" dir="2700000" algn="tl" rotWithShape="0">
                    <a:prstClr val="black">
                      <a:alpha val="40000"/>
                    </a:prstClr>
                  </a:outerShdw>
                </a:effectLst>
                <a:latin typeface="Arial"/>
              </a:rPr>
              <a:t>A NEW DAY HAS DAWNED</a:t>
            </a:r>
          </a:p>
        </p:txBody>
      </p:sp>
    </p:spTree>
    <p:extLst>
      <p:ext uri="{BB962C8B-B14F-4D97-AF65-F5344CB8AC3E}">
        <p14:creationId xmlns:p14="http://schemas.microsoft.com/office/powerpoint/2010/main" val="2910261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E6F1CB2-885B-6647-A67B-DCBD2D663AFE}"/>
              </a:ext>
            </a:extLst>
          </p:cNvPr>
          <p:cNvPicPr>
            <a:picLocks noGrp="1" noChangeAspect="1"/>
          </p:cNvPicPr>
          <p:nvPr>
            <p:ph idx="4294967295"/>
          </p:nvPr>
        </p:nvPicPr>
        <p:blipFill>
          <a:blip r:embed="rId2"/>
          <a:stretch>
            <a:fillRect/>
          </a:stretch>
        </p:blipFill>
        <p:spPr>
          <a:xfrm>
            <a:off x="1" y="0"/>
            <a:ext cx="12192001" cy="7253867"/>
          </a:xfrm>
        </p:spPr>
      </p:pic>
    </p:spTree>
    <p:extLst>
      <p:ext uri="{BB962C8B-B14F-4D97-AF65-F5344CB8AC3E}">
        <p14:creationId xmlns:p14="http://schemas.microsoft.com/office/powerpoint/2010/main" val="1190114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it, exactly?</a:t>
            </a:r>
          </a:p>
        </p:txBody>
      </p:sp>
      <p:sp>
        <p:nvSpPr>
          <p:cNvPr id="3" name="Content Placeholder 2"/>
          <p:cNvSpPr>
            <a:spLocks noGrp="1"/>
          </p:cNvSpPr>
          <p:nvPr>
            <p:ph idx="1"/>
          </p:nvPr>
        </p:nvSpPr>
        <p:spPr>
          <a:xfrm>
            <a:off x="609600" y="1066801"/>
            <a:ext cx="11176000" cy="5059363"/>
          </a:xfrm>
        </p:spPr>
        <p:txBody>
          <a:bodyPr>
            <a:normAutofit/>
          </a:bodyPr>
          <a:lstStyle/>
          <a:p>
            <a:endParaRPr lang="en-US" sz="2667"/>
          </a:p>
          <a:p>
            <a:endParaRPr lang="en-US" sz="1600"/>
          </a:p>
        </p:txBody>
      </p:sp>
      <p:pic>
        <p:nvPicPr>
          <p:cNvPr id="5" name="Picture 4">
            <a:extLst>
              <a:ext uri="{FF2B5EF4-FFF2-40B4-BE49-F238E27FC236}">
                <a16:creationId xmlns:a16="http://schemas.microsoft.com/office/drawing/2014/main" id="{ECB7E653-2662-DC46-BED5-3919D6D56C6B}"/>
              </a:ext>
            </a:extLst>
          </p:cNvPr>
          <p:cNvPicPr>
            <a:picLocks noChangeAspect="1"/>
          </p:cNvPicPr>
          <p:nvPr/>
        </p:nvPicPr>
        <p:blipFill>
          <a:blip r:embed="rId2"/>
          <a:stretch>
            <a:fillRect/>
          </a:stretch>
        </p:blipFill>
        <p:spPr>
          <a:xfrm>
            <a:off x="0" y="943041"/>
            <a:ext cx="12192000" cy="6541163"/>
          </a:xfrm>
          <a:prstGeom prst="rect">
            <a:avLst/>
          </a:prstGeom>
        </p:spPr>
      </p:pic>
    </p:spTree>
    <p:extLst>
      <p:ext uri="{BB962C8B-B14F-4D97-AF65-F5344CB8AC3E}">
        <p14:creationId xmlns:p14="http://schemas.microsoft.com/office/powerpoint/2010/main" val="3304374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Type of Vaccine?</a:t>
            </a:r>
          </a:p>
        </p:txBody>
      </p:sp>
      <p:sp>
        <p:nvSpPr>
          <p:cNvPr id="3" name="Content Placeholder 2"/>
          <p:cNvSpPr>
            <a:spLocks noGrp="1"/>
          </p:cNvSpPr>
          <p:nvPr>
            <p:ph idx="1"/>
          </p:nvPr>
        </p:nvSpPr>
        <p:spPr/>
        <p:txBody>
          <a:bodyPr/>
          <a:lstStyle/>
          <a:p>
            <a:endParaRPr lang="en-US" sz="3200"/>
          </a:p>
          <a:p>
            <a:pPr marL="0" indent="0">
              <a:buNone/>
            </a:pPr>
            <a:endParaRPr lang="en-US"/>
          </a:p>
        </p:txBody>
      </p:sp>
      <p:pic>
        <p:nvPicPr>
          <p:cNvPr id="5" name="Picture 4">
            <a:extLst>
              <a:ext uri="{FF2B5EF4-FFF2-40B4-BE49-F238E27FC236}">
                <a16:creationId xmlns:a16="http://schemas.microsoft.com/office/drawing/2014/main" id="{AC969FF4-1317-0B4F-9B4B-19224D0D269B}"/>
              </a:ext>
            </a:extLst>
          </p:cNvPr>
          <p:cNvPicPr>
            <a:picLocks noChangeAspect="1"/>
          </p:cNvPicPr>
          <p:nvPr/>
        </p:nvPicPr>
        <p:blipFill rotWithShape="1">
          <a:blip r:embed="rId3"/>
          <a:srcRect t="17233" b="13190"/>
          <a:stretch/>
        </p:blipFill>
        <p:spPr>
          <a:xfrm>
            <a:off x="112111" y="1443420"/>
            <a:ext cx="12192000" cy="5274443"/>
          </a:xfrm>
          <a:prstGeom prst="rect">
            <a:avLst/>
          </a:prstGeom>
        </p:spPr>
      </p:pic>
    </p:spTree>
    <p:extLst>
      <p:ext uri="{BB962C8B-B14F-4D97-AF65-F5344CB8AC3E}">
        <p14:creationId xmlns:p14="http://schemas.microsoft.com/office/powerpoint/2010/main" val="3995866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8E1A-7140-084B-8C9B-DE01BA5D8999}"/>
              </a:ext>
            </a:extLst>
          </p:cNvPr>
          <p:cNvSpPr>
            <a:spLocks noGrp="1"/>
          </p:cNvSpPr>
          <p:nvPr>
            <p:ph type="title"/>
          </p:nvPr>
        </p:nvSpPr>
        <p:spPr/>
        <p:txBody>
          <a:bodyPr/>
          <a:lstStyle/>
          <a:p>
            <a:r>
              <a:rPr lang="en-US"/>
              <a:t>Will it become part of my DNA permanently ?</a:t>
            </a:r>
          </a:p>
        </p:txBody>
      </p:sp>
      <p:pic>
        <p:nvPicPr>
          <p:cNvPr id="5" name="Content Placeholder 4">
            <a:extLst>
              <a:ext uri="{FF2B5EF4-FFF2-40B4-BE49-F238E27FC236}">
                <a16:creationId xmlns:a16="http://schemas.microsoft.com/office/drawing/2014/main" id="{A0DA2507-7489-CC4C-A7BD-EDC8E471FD1F}"/>
              </a:ext>
            </a:extLst>
          </p:cNvPr>
          <p:cNvPicPr>
            <a:picLocks noGrp="1" noChangeAspect="1"/>
          </p:cNvPicPr>
          <p:nvPr>
            <p:ph idx="1"/>
          </p:nvPr>
        </p:nvPicPr>
        <p:blipFill>
          <a:blip r:embed="rId2"/>
          <a:stretch>
            <a:fillRect/>
          </a:stretch>
        </p:blipFill>
        <p:spPr>
          <a:xfrm>
            <a:off x="1219802" y="1103979"/>
            <a:ext cx="9752397" cy="5547301"/>
          </a:xfrm>
        </p:spPr>
      </p:pic>
      <p:sp>
        <p:nvSpPr>
          <p:cNvPr id="6" name="Freeform 5">
            <a:extLst>
              <a:ext uri="{FF2B5EF4-FFF2-40B4-BE49-F238E27FC236}">
                <a16:creationId xmlns:a16="http://schemas.microsoft.com/office/drawing/2014/main" id="{CD2E2E98-4046-1241-8030-E6FF6F9C84E6}"/>
              </a:ext>
            </a:extLst>
          </p:cNvPr>
          <p:cNvSpPr/>
          <p:nvPr/>
        </p:nvSpPr>
        <p:spPr>
          <a:xfrm>
            <a:off x="2774730" y="2298264"/>
            <a:ext cx="9207063" cy="4358289"/>
          </a:xfrm>
          <a:custGeom>
            <a:avLst/>
            <a:gdLst>
              <a:gd name="connsiteX0" fmla="*/ 0 w 6768662"/>
              <a:gd name="connsiteY0" fmla="*/ 3247697 h 3247697"/>
              <a:gd name="connsiteX1" fmla="*/ 3394842 w 6768662"/>
              <a:gd name="connsiteY1" fmla="*/ 105104 h 3247697"/>
              <a:gd name="connsiteX2" fmla="*/ 3762704 w 6768662"/>
              <a:gd name="connsiteY2" fmla="*/ 126124 h 3247697"/>
              <a:gd name="connsiteX3" fmla="*/ 4172607 w 6768662"/>
              <a:gd name="connsiteY3" fmla="*/ 0 h 3247697"/>
              <a:gd name="connsiteX4" fmla="*/ 6768662 w 6768662"/>
              <a:gd name="connsiteY4" fmla="*/ 830317 h 3247697"/>
              <a:gd name="connsiteX5" fmla="*/ 6768662 w 6768662"/>
              <a:gd name="connsiteY5" fmla="*/ 3226676 h 3247697"/>
              <a:gd name="connsiteX6" fmla="*/ 0 w 6768662"/>
              <a:gd name="connsiteY6" fmla="*/ 3247697 h 324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8662" h="3247697">
                <a:moveTo>
                  <a:pt x="0" y="3247697"/>
                </a:moveTo>
                <a:lnTo>
                  <a:pt x="3394842" y="105104"/>
                </a:lnTo>
                <a:lnTo>
                  <a:pt x="3762704" y="126124"/>
                </a:lnTo>
                <a:lnTo>
                  <a:pt x="4172607" y="0"/>
                </a:lnTo>
                <a:lnTo>
                  <a:pt x="6768662" y="830317"/>
                </a:lnTo>
                <a:lnTo>
                  <a:pt x="6768662" y="3226676"/>
                </a:lnTo>
                <a:lnTo>
                  <a:pt x="0" y="3247697"/>
                </a:lnTo>
                <a:close/>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a:endParaRPr>
          </a:p>
        </p:txBody>
      </p:sp>
      <p:sp>
        <p:nvSpPr>
          <p:cNvPr id="7" name="TextBox 6">
            <a:extLst>
              <a:ext uri="{FF2B5EF4-FFF2-40B4-BE49-F238E27FC236}">
                <a16:creationId xmlns:a16="http://schemas.microsoft.com/office/drawing/2014/main" id="{A4E5291B-2512-3642-813E-BE180D428C10}"/>
              </a:ext>
            </a:extLst>
          </p:cNvPr>
          <p:cNvSpPr txBox="1"/>
          <p:nvPr/>
        </p:nvSpPr>
        <p:spPr>
          <a:xfrm>
            <a:off x="2011294" y="4046519"/>
            <a:ext cx="658045" cy="830997"/>
          </a:xfrm>
          <a:prstGeom prst="rect">
            <a:avLst/>
          </a:prstGeom>
          <a:noFill/>
        </p:spPr>
        <p:txBody>
          <a:bodyPr wrap="square" rtlCol="0">
            <a:spAutoFit/>
          </a:bodyPr>
          <a:lstStyle/>
          <a:p>
            <a:pPr defTabSz="609585"/>
            <a:r>
              <a:rPr lang="en-US" sz="4800">
                <a:solidFill>
                  <a:srgbClr val="FF0000"/>
                </a:solidFill>
                <a:latin typeface="Arial"/>
              </a:rPr>
              <a:t>X</a:t>
            </a:r>
          </a:p>
        </p:txBody>
      </p:sp>
    </p:spTree>
    <p:extLst>
      <p:ext uri="{BB962C8B-B14F-4D97-AF65-F5344CB8AC3E}">
        <p14:creationId xmlns:p14="http://schemas.microsoft.com/office/powerpoint/2010/main" val="30047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D5DE8-42CB-204B-B921-C601016E2322}"/>
              </a:ext>
            </a:extLst>
          </p:cNvPr>
          <p:cNvSpPr>
            <a:spLocks noGrp="1"/>
          </p:cNvSpPr>
          <p:nvPr>
            <p:ph type="title"/>
          </p:nvPr>
        </p:nvSpPr>
        <p:spPr/>
        <p:txBody>
          <a:bodyPr/>
          <a:lstStyle/>
          <a:p>
            <a:r>
              <a:rPr lang="en-US"/>
              <a:t>How is it given?</a:t>
            </a:r>
          </a:p>
        </p:txBody>
      </p:sp>
      <p:pic>
        <p:nvPicPr>
          <p:cNvPr id="5" name="Content Placeholder 4">
            <a:extLst>
              <a:ext uri="{FF2B5EF4-FFF2-40B4-BE49-F238E27FC236}">
                <a16:creationId xmlns:a16="http://schemas.microsoft.com/office/drawing/2014/main" id="{2217100F-7983-2D4D-BBAD-DC4C09CE31D5}"/>
              </a:ext>
            </a:extLst>
          </p:cNvPr>
          <p:cNvPicPr>
            <a:picLocks noGrp="1" noChangeAspect="1"/>
          </p:cNvPicPr>
          <p:nvPr>
            <p:ph idx="1"/>
          </p:nvPr>
        </p:nvPicPr>
        <p:blipFill rotWithShape="1">
          <a:blip r:embed="rId2"/>
          <a:srcRect t="6435" b="9189"/>
          <a:stretch/>
        </p:blipFill>
        <p:spPr>
          <a:xfrm>
            <a:off x="332348" y="1401380"/>
            <a:ext cx="11527304" cy="5213131"/>
          </a:xfrm>
        </p:spPr>
      </p:pic>
    </p:spTree>
    <p:extLst>
      <p:ext uri="{BB962C8B-B14F-4D97-AF65-F5344CB8AC3E}">
        <p14:creationId xmlns:p14="http://schemas.microsoft.com/office/powerpoint/2010/main" val="3810269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38D209-9451-2349-AFB0-6CC0681EC2B5}"/>
              </a:ext>
            </a:extLst>
          </p:cNvPr>
          <p:cNvPicPr>
            <a:picLocks noGrp="1" noChangeAspect="1"/>
          </p:cNvPicPr>
          <p:nvPr>
            <p:ph idx="1"/>
          </p:nvPr>
        </p:nvPicPr>
        <p:blipFill rotWithShape="1">
          <a:blip r:embed="rId2"/>
          <a:srcRect t="7011" b="9011"/>
          <a:stretch/>
        </p:blipFill>
        <p:spPr>
          <a:xfrm>
            <a:off x="-142759" y="1756101"/>
            <a:ext cx="11608672" cy="5129927"/>
          </a:xfrm>
        </p:spPr>
      </p:pic>
      <p:sp>
        <p:nvSpPr>
          <p:cNvPr id="11" name="Rectangle 10">
            <a:extLst>
              <a:ext uri="{FF2B5EF4-FFF2-40B4-BE49-F238E27FC236}">
                <a16:creationId xmlns:a16="http://schemas.microsoft.com/office/drawing/2014/main" id="{43D1A116-9801-DC42-ABA3-3F5D62A84B6F}"/>
              </a:ext>
            </a:extLst>
          </p:cNvPr>
          <p:cNvSpPr/>
          <p:nvPr/>
        </p:nvSpPr>
        <p:spPr>
          <a:xfrm>
            <a:off x="7637518" y="784771"/>
            <a:ext cx="3828396" cy="102300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a:endParaRPr>
          </a:p>
        </p:txBody>
      </p:sp>
      <p:sp>
        <p:nvSpPr>
          <p:cNvPr id="2" name="Title 1">
            <a:extLst>
              <a:ext uri="{FF2B5EF4-FFF2-40B4-BE49-F238E27FC236}">
                <a16:creationId xmlns:a16="http://schemas.microsoft.com/office/drawing/2014/main" id="{C0125383-0FF0-F244-9E90-EE2E971307E7}"/>
              </a:ext>
            </a:extLst>
          </p:cNvPr>
          <p:cNvSpPr>
            <a:spLocks noGrp="1"/>
          </p:cNvSpPr>
          <p:nvPr>
            <p:ph type="title"/>
          </p:nvPr>
        </p:nvSpPr>
        <p:spPr/>
        <p:txBody>
          <a:bodyPr/>
          <a:lstStyle/>
          <a:p>
            <a:r>
              <a:rPr lang="en-US"/>
              <a:t>Does it matter which vaccine I get now and later?</a:t>
            </a:r>
          </a:p>
        </p:txBody>
      </p:sp>
      <p:pic>
        <p:nvPicPr>
          <p:cNvPr id="7" name="Picture 6">
            <a:extLst>
              <a:ext uri="{FF2B5EF4-FFF2-40B4-BE49-F238E27FC236}">
                <a16:creationId xmlns:a16="http://schemas.microsoft.com/office/drawing/2014/main" id="{A88E51C3-A8C8-4A46-AF71-B100FE2F95E3}"/>
              </a:ext>
            </a:extLst>
          </p:cNvPr>
          <p:cNvPicPr>
            <a:picLocks noChangeAspect="1"/>
          </p:cNvPicPr>
          <p:nvPr/>
        </p:nvPicPr>
        <p:blipFill>
          <a:blip r:embed="rId3"/>
          <a:stretch>
            <a:fillRect/>
          </a:stretch>
        </p:blipFill>
        <p:spPr>
          <a:xfrm>
            <a:off x="7983642" y="909583"/>
            <a:ext cx="1053629" cy="609600"/>
          </a:xfrm>
          <a:prstGeom prst="rect">
            <a:avLst/>
          </a:prstGeom>
        </p:spPr>
      </p:pic>
      <p:pic>
        <p:nvPicPr>
          <p:cNvPr id="9" name="Picture 8">
            <a:extLst>
              <a:ext uri="{FF2B5EF4-FFF2-40B4-BE49-F238E27FC236}">
                <a16:creationId xmlns:a16="http://schemas.microsoft.com/office/drawing/2014/main" id="{25BFC768-7F2B-5144-AAB2-B16DD7C7D1B4}"/>
              </a:ext>
            </a:extLst>
          </p:cNvPr>
          <p:cNvPicPr>
            <a:picLocks noChangeAspect="1"/>
          </p:cNvPicPr>
          <p:nvPr/>
        </p:nvPicPr>
        <p:blipFill>
          <a:blip r:embed="rId4"/>
          <a:stretch>
            <a:fillRect/>
          </a:stretch>
        </p:blipFill>
        <p:spPr>
          <a:xfrm>
            <a:off x="9598635" y="909583"/>
            <a:ext cx="1422400" cy="609600"/>
          </a:xfrm>
          <a:prstGeom prst="rect">
            <a:avLst/>
          </a:prstGeom>
        </p:spPr>
      </p:pic>
      <p:sp>
        <p:nvSpPr>
          <p:cNvPr id="10" name="TextBox 9">
            <a:extLst>
              <a:ext uri="{FF2B5EF4-FFF2-40B4-BE49-F238E27FC236}">
                <a16:creationId xmlns:a16="http://schemas.microsoft.com/office/drawing/2014/main" id="{FAF82E71-146E-1D49-A1F2-DA4DA60FA0FB}"/>
              </a:ext>
            </a:extLst>
          </p:cNvPr>
          <p:cNvSpPr txBox="1"/>
          <p:nvPr/>
        </p:nvSpPr>
        <p:spPr>
          <a:xfrm>
            <a:off x="9079310" y="921623"/>
            <a:ext cx="764565" cy="666786"/>
          </a:xfrm>
          <a:prstGeom prst="rect">
            <a:avLst/>
          </a:prstGeom>
          <a:noFill/>
        </p:spPr>
        <p:txBody>
          <a:bodyPr wrap="square" rtlCol="0">
            <a:spAutoFit/>
          </a:bodyPr>
          <a:lstStyle/>
          <a:p>
            <a:pPr defTabSz="609585"/>
            <a:r>
              <a:rPr lang="en-US" sz="3733">
                <a:solidFill>
                  <a:srgbClr val="FF0000"/>
                </a:solidFill>
                <a:latin typeface="Arial"/>
              </a:rPr>
              <a:t>≠</a:t>
            </a:r>
          </a:p>
        </p:txBody>
      </p:sp>
      <p:sp>
        <p:nvSpPr>
          <p:cNvPr id="12" name="Oval 11">
            <a:extLst>
              <a:ext uri="{FF2B5EF4-FFF2-40B4-BE49-F238E27FC236}">
                <a16:creationId xmlns:a16="http://schemas.microsoft.com/office/drawing/2014/main" id="{E5BC276A-1FB5-9F44-8195-ED4A2D7C7785}"/>
              </a:ext>
            </a:extLst>
          </p:cNvPr>
          <p:cNvSpPr/>
          <p:nvPr/>
        </p:nvSpPr>
        <p:spPr>
          <a:xfrm>
            <a:off x="4652585" y="2564524"/>
            <a:ext cx="602587" cy="58858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a:endParaRPr>
          </a:p>
        </p:txBody>
      </p:sp>
    </p:spTree>
    <p:extLst>
      <p:ext uri="{BB962C8B-B14F-4D97-AF65-F5344CB8AC3E}">
        <p14:creationId xmlns:p14="http://schemas.microsoft.com/office/powerpoint/2010/main" val="348006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0149A-0876-0D48-A78F-1FC04BB5FFB4}"/>
              </a:ext>
            </a:extLst>
          </p:cNvPr>
          <p:cNvSpPr>
            <a:spLocks noGrp="1"/>
          </p:cNvSpPr>
          <p:nvPr>
            <p:ph type="title"/>
          </p:nvPr>
        </p:nvSpPr>
        <p:spPr/>
        <p:txBody>
          <a:bodyPr>
            <a:normAutofit fontScale="90000"/>
          </a:bodyPr>
          <a:lstStyle/>
          <a:p>
            <a:r>
              <a:rPr lang="en-US"/>
              <a:t>Can I get the Flu Shot and Coronavirus vaccines at the same time?</a:t>
            </a:r>
          </a:p>
        </p:txBody>
      </p:sp>
      <p:pic>
        <p:nvPicPr>
          <p:cNvPr id="5" name="Content Placeholder 4">
            <a:extLst>
              <a:ext uri="{FF2B5EF4-FFF2-40B4-BE49-F238E27FC236}">
                <a16:creationId xmlns:a16="http://schemas.microsoft.com/office/drawing/2014/main" id="{BEB69D00-D73C-E940-9AF9-6186E43BE9A0}"/>
              </a:ext>
            </a:extLst>
          </p:cNvPr>
          <p:cNvPicPr>
            <a:picLocks noGrp="1" noChangeAspect="1"/>
          </p:cNvPicPr>
          <p:nvPr>
            <p:ph idx="1"/>
          </p:nvPr>
        </p:nvPicPr>
        <p:blipFill>
          <a:blip r:embed="rId2"/>
          <a:stretch>
            <a:fillRect/>
          </a:stretch>
        </p:blipFill>
        <p:spPr>
          <a:xfrm>
            <a:off x="37912" y="1224690"/>
            <a:ext cx="12154088" cy="5861157"/>
          </a:xfrm>
        </p:spPr>
      </p:pic>
      <p:pic>
        <p:nvPicPr>
          <p:cNvPr id="7" name="Picture 6">
            <a:extLst>
              <a:ext uri="{FF2B5EF4-FFF2-40B4-BE49-F238E27FC236}">
                <a16:creationId xmlns:a16="http://schemas.microsoft.com/office/drawing/2014/main" id="{9D3D1F88-83C2-184D-A281-B552C0C57BAC}"/>
              </a:ext>
            </a:extLst>
          </p:cNvPr>
          <p:cNvPicPr>
            <a:picLocks noChangeAspect="1"/>
          </p:cNvPicPr>
          <p:nvPr/>
        </p:nvPicPr>
        <p:blipFill>
          <a:blip r:embed="rId3"/>
          <a:stretch>
            <a:fillRect/>
          </a:stretch>
        </p:blipFill>
        <p:spPr>
          <a:xfrm>
            <a:off x="7968131" y="1116383"/>
            <a:ext cx="916612" cy="1524000"/>
          </a:xfrm>
          <a:prstGeom prst="rect">
            <a:avLst/>
          </a:prstGeom>
        </p:spPr>
      </p:pic>
      <p:pic>
        <p:nvPicPr>
          <p:cNvPr id="9" name="Picture 8">
            <a:extLst>
              <a:ext uri="{FF2B5EF4-FFF2-40B4-BE49-F238E27FC236}">
                <a16:creationId xmlns:a16="http://schemas.microsoft.com/office/drawing/2014/main" id="{428CF487-D606-2541-B16C-F91806CDA896}"/>
              </a:ext>
            </a:extLst>
          </p:cNvPr>
          <p:cNvPicPr>
            <a:picLocks noChangeAspect="1"/>
          </p:cNvPicPr>
          <p:nvPr/>
        </p:nvPicPr>
        <p:blipFill>
          <a:blip r:embed="rId4"/>
          <a:stretch>
            <a:fillRect/>
          </a:stretch>
        </p:blipFill>
        <p:spPr>
          <a:xfrm>
            <a:off x="9354338" y="1116383"/>
            <a:ext cx="919508" cy="1524000"/>
          </a:xfrm>
          <a:prstGeom prst="rect">
            <a:avLst/>
          </a:prstGeom>
        </p:spPr>
      </p:pic>
    </p:spTree>
    <p:extLst>
      <p:ext uri="{BB962C8B-B14F-4D97-AF65-F5344CB8AC3E}">
        <p14:creationId xmlns:p14="http://schemas.microsoft.com/office/powerpoint/2010/main" val="3633235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1D8BA-CF47-504E-8511-3C645B99F32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036924A-193F-7A41-A7CD-6893732C8D82}"/>
              </a:ext>
            </a:extLst>
          </p:cNvPr>
          <p:cNvPicPr>
            <a:picLocks noGrp="1" noChangeAspect="1"/>
          </p:cNvPicPr>
          <p:nvPr>
            <p:ph idx="1"/>
          </p:nvPr>
        </p:nvPicPr>
        <p:blipFill>
          <a:blip r:embed="rId2"/>
          <a:stretch>
            <a:fillRect/>
          </a:stretch>
        </p:blipFill>
        <p:spPr>
          <a:xfrm>
            <a:off x="0" y="0"/>
            <a:ext cx="12192003" cy="7142605"/>
          </a:xfrm>
        </p:spPr>
      </p:pic>
    </p:spTree>
    <p:extLst>
      <p:ext uri="{BB962C8B-B14F-4D97-AF65-F5344CB8AC3E}">
        <p14:creationId xmlns:p14="http://schemas.microsoft.com/office/powerpoint/2010/main" val="556126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9F2E-189A-1E4D-A8E0-C0C666BCEBD5}"/>
              </a:ext>
            </a:extLst>
          </p:cNvPr>
          <p:cNvSpPr>
            <a:spLocks noGrp="1"/>
          </p:cNvSpPr>
          <p:nvPr>
            <p:ph type="title"/>
          </p:nvPr>
        </p:nvSpPr>
        <p:spPr/>
        <p:txBody>
          <a:bodyPr/>
          <a:lstStyle/>
          <a:p>
            <a:r>
              <a:rPr lang="en-US"/>
              <a:t>What if I have already had Covid-19?</a:t>
            </a:r>
          </a:p>
        </p:txBody>
      </p:sp>
      <p:pic>
        <p:nvPicPr>
          <p:cNvPr id="5" name="Content Placeholder 4">
            <a:extLst>
              <a:ext uri="{FF2B5EF4-FFF2-40B4-BE49-F238E27FC236}">
                <a16:creationId xmlns:a16="http://schemas.microsoft.com/office/drawing/2014/main" id="{DA83C663-5937-084F-8AA5-7B436F12DCDC}"/>
              </a:ext>
            </a:extLst>
          </p:cNvPr>
          <p:cNvPicPr>
            <a:picLocks noGrp="1" noChangeAspect="1"/>
          </p:cNvPicPr>
          <p:nvPr>
            <p:ph idx="1"/>
          </p:nvPr>
        </p:nvPicPr>
        <p:blipFill rotWithShape="1">
          <a:blip r:embed="rId2"/>
          <a:srcRect t="10309"/>
          <a:stretch/>
        </p:blipFill>
        <p:spPr>
          <a:xfrm>
            <a:off x="351880" y="1196954"/>
            <a:ext cx="11488240" cy="5456765"/>
          </a:xfrm>
        </p:spPr>
      </p:pic>
    </p:spTree>
    <p:extLst>
      <p:ext uri="{BB962C8B-B14F-4D97-AF65-F5344CB8AC3E}">
        <p14:creationId xmlns:p14="http://schemas.microsoft.com/office/powerpoint/2010/main" val="3230134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54BDDF32-1FD0-4F8B-ACB7-85F983E6389B}"/>
              </a:ext>
            </a:extLst>
          </p:cNvPr>
          <p:cNvSpPr>
            <a:spLocks noGrp="1" noChangeArrowheads="1"/>
          </p:cNvSpPr>
          <p:nvPr>
            <p:ph type="ctrTitle"/>
          </p:nvPr>
        </p:nvSpPr>
        <p:spPr bwMode="auto">
          <a:xfrm>
            <a:off x="2933700" y="384175"/>
            <a:ext cx="5989638" cy="181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dirty="0">
                <a:latin typeface="Baskerville Old Face" panose="02020602080505020303" pitchFamily="18" charset="0"/>
              </a:rPr>
              <a:t>Disclosures of Commercial Interest</a:t>
            </a:r>
          </a:p>
        </p:txBody>
      </p:sp>
      <p:sp>
        <p:nvSpPr>
          <p:cNvPr id="15363" name="Rectangle 5">
            <a:extLst>
              <a:ext uri="{FF2B5EF4-FFF2-40B4-BE49-F238E27FC236}">
                <a16:creationId xmlns:a16="http://schemas.microsoft.com/office/drawing/2014/main" id="{B8D7D4E9-FB0C-4082-8170-B0E9D5C59B71}"/>
              </a:ext>
            </a:extLst>
          </p:cNvPr>
          <p:cNvSpPr>
            <a:spLocks noGrp="1" noChangeArrowheads="1"/>
          </p:cNvSpPr>
          <p:nvPr>
            <p:ph type="subTitle" idx="1"/>
          </p:nvPr>
        </p:nvSpPr>
        <p:spPr>
          <a:xfrm>
            <a:off x="2185989" y="2265364"/>
            <a:ext cx="7743825" cy="2452687"/>
          </a:xfrm>
        </p:spPr>
        <p:txBody>
          <a:bodyPr>
            <a:normAutofit/>
          </a:bodyPr>
          <a:lstStyle/>
          <a:p>
            <a:pPr algn="ctr" eaLnBrk="1" fontAlgn="auto" hangingPunct="1">
              <a:spcAft>
                <a:spcPts val="0"/>
              </a:spcAft>
              <a:defRPr/>
            </a:pPr>
            <a:endParaRPr lang="en-US" altLang="en-US" sz="3200" dirty="0">
              <a:latin typeface="Baskerville Old Face" pitchFamily="18" charset="0"/>
            </a:endParaRPr>
          </a:p>
          <a:p>
            <a:pPr algn="ctr" eaLnBrk="1" fontAlgn="auto" hangingPunct="1">
              <a:spcAft>
                <a:spcPts val="0"/>
              </a:spcAft>
              <a:defRPr/>
            </a:pPr>
            <a:r>
              <a:rPr lang="en-US" altLang="en-US" sz="3200" dirty="0">
                <a:solidFill>
                  <a:schemeClr val="tx1"/>
                </a:solidFill>
                <a:latin typeface="Baskerville Old Face" pitchFamily="18" charset="0"/>
              </a:rPr>
              <a:t>The speakers and planners of this activity </a:t>
            </a:r>
          </a:p>
          <a:p>
            <a:pPr algn="ctr" eaLnBrk="1" fontAlgn="auto" hangingPunct="1">
              <a:spcAft>
                <a:spcPts val="0"/>
              </a:spcAft>
              <a:defRPr/>
            </a:pPr>
            <a:r>
              <a:rPr lang="en-US" altLang="en-US" sz="3200" dirty="0">
                <a:solidFill>
                  <a:schemeClr val="tx1"/>
                </a:solidFill>
                <a:latin typeface="Baskerville Old Face" pitchFamily="18" charset="0"/>
              </a:rPr>
              <a:t>have no relevant financial interests</a:t>
            </a:r>
          </a:p>
          <a:p>
            <a:pPr algn="ctr" eaLnBrk="1" fontAlgn="auto" hangingPunct="1">
              <a:spcAft>
                <a:spcPts val="0"/>
              </a:spcAft>
              <a:defRPr/>
            </a:pPr>
            <a:endParaRPr lang="en-US" altLang="en-US" sz="3200" dirty="0">
              <a:latin typeface="Baskerville Old Face" pitchFamily="18" charset="0"/>
            </a:endParaRPr>
          </a:p>
        </p:txBody>
      </p:sp>
    </p:spTree>
    <p:extLst>
      <p:ext uri="{BB962C8B-B14F-4D97-AF65-F5344CB8AC3E}">
        <p14:creationId xmlns:p14="http://schemas.microsoft.com/office/powerpoint/2010/main" val="1329734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721A2-AE88-1E4F-9282-723A60E65CE3}"/>
              </a:ext>
            </a:extLst>
          </p:cNvPr>
          <p:cNvSpPr>
            <a:spLocks noGrp="1"/>
          </p:cNvSpPr>
          <p:nvPr>
            <p:ph type="title"/>
          </p:nvPr>
        </p:nvSpPr>
        <p:spPr/>
        <p:txBody>
          <a:bodyPr/>
          <a:lstStyle/>
          <a:p>
            <a:r>
              <a:rPr lang="en-US"/>
              <a:t>What if I have it NOW?</a:t>
            </a:r>
          </a:p>
        </p:txBody>
      </p:sp>
      <p:pic>
        <p:nvPicPr>
          <p:cNvPr id="5" name="Content Placeholder 4">
            <a:extLst>
              <a:ext uri="{FF2B5EF4-FFF2-40B4-BE49-F238E27FC236}">
                <a16:creationId xmlns:a16="http://schemas.microsoft.com/office/drawing/2014/main" id="{C1AF3B87-12D0-EA4E-98B7-58FE928594A0}"/>
              </a:ext>
            </a:extLst>
          </p:cNvPr>
          <p:cNvPicPr>
            <a:picLocks noGrp="1" noChangeAspect="1"/>
          </p:cNvPicPr>
          <p:nvPr>
            <p:ph idx="1"/>
          </p:nvPr>
        </p:nvPicPr>
        <p:blipFill rotWithShape="1">
          <a:blip r:embed="rId2"/>
          <a:srcRect t="8195"/>
          <a:stretch/>
        </p:blipFill>
        <p:spPr>
          <a:xfrm>
            <a:off x="438616" y="1191172"/>
            <a:ext cx="11314768" cy="5364565"/>
          </a:xfrm>
        </p:spPr>
      </p:pic>
      <p:cxnSp>
        <p:nvCxnSpPr>
          <p:cNvPr id="7" name="Straight Connector 6">
            <a:extLst>
              <a:ext uri="{FF2B5EF4-FFF2-40B4-BE49-F238E27FC236}">
                <a16:creationId xmlns:a16="http://schemas.microsoft.com/office/drawing/2014/main" id="{C320F45E-A9B9-494E-BB33-55A87D39A06C}"/>
              </a:ext>
            </a:extLst>
          </p:cNvPr>
          <p:cNvCxnSpPr/>
          <p:nvPr/>
        </p:nvCxnSpPr>
        <p:spPr>
          <a:xfrm>
            <a:off x="3783725" y="2718676"/>
            <a:ext cx="270466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2883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24FE-BB01-DF4C-A59A-BAF70AABE0EC}"/>
              </a:ext>
            </a:extLst>
          </p:cNvPr>
          <p:cNvSpPr>
            <a:spLocks noGrp="1"/>
          </p:cNvSpPr>
          <p:nvPr>
            <p:ph type="title"/>
          </p:nvPr>
        </p:nvSpPr>
        <p:spPr/>
        <p:txBody>
          <a:bodyPr>
            <a:normAutofit fontScale="90000"/>
          </a:bodyPr>
          <a:lstStyle/>
          <a:p>
            <a:r>
              <a:rPr lang="en-US"/>
              <a:t>What if I received Antibody Therapy? (B-MAB or Regeneron)</a:t>
            </a:r>
          </a:p>
        </p:txBody>
      </p:sp>
      <p:pic>
        <p:nvPicPr>
          <p:cNvPr id="5" name="Content Placeholder 4">
            <a:extLst>
              <a:ext uri="{FF2B5EF4-FFF2-40B4-BE49-F238E27FC236}">
                <a16:creationId xmlns:a16="http://schemas.microsoft.com/office/drawing/2014/main" id="{AB0CD955-280A-4140-B1E6-2DE405C24C0C}"/>
              </a:ext>
            </a:extLst>
          </p:cNvPr>
          <p:cNvPicPr>
            <a:picLocks noGrp="1" noChangeAspect="1"/>
          </p:cNvPicPr>
          <p:nvPr>
            <p:ph idx="1"/>
          </p:nvPr>
        </p:nvPicPr>
        <p:blipFill rotWithShape="1">
          <a:blip r:embed="rId2"/>
          <a:srcRect t="10574" b="14086"/>
          <a:stretch/>
        </p:blipFill>
        <p:spPr>
          <a:xfrm>
            <a:off x="168165" y="1068587"/>
            <a:ext cx="11309131" cy="5364640"/>
          </a:xfrm>
        </p:spPr>
      </p:pic>
      <p:cxnSp>
        <p:nvCxnSpPr>
          <p:cNvPr id="4" name="Straight Connector 3">
            <a:extLst>
              <a:ext uri="{FF2B5EF4-FFF2-40B4-BE49-F238E27FC236}">
                <a16:creationId xmlns:a16="http://schemas.microsoft.com/office/drawing/2014/main" id="{BF649D02-36C2-EC4A-89C8-E8007196B84E}"/>
              </a:ext>
            </a:extLst>
          </p:cNvPr>
          <p:cNvCxnSpPr>
            <a:cxnSpLocks/>
          </p:cNvCxnSpPr>
          <p:nvPr/>
        </p:nvCxnSpPr>
        <p:spPr>
          <a:xfrm>
            <a:off x="3546659" y="4378143"/>
            <a:ext cx="319280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7055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E9FF1-C97B-A64A-A7A7-511F98A00F02}"/>
              </a:ext>
            </a:extLst>
          </p:cNvPr>
          <p:cNvSpPr>
            <a:spLocks noGrp="1"/>
          </p:cNvSpPr>
          <p:nvPr>
            <p:ph type="title"/>
          </p:nvPr>
        </p:nvSpPr>
        <p:spPr/>
        <p:txBody>
          <a:bodyPr/>
          <a:lstStyle/>
          <a:p>
            <a:r>
              <a:rPr lang="en-US"/>
              <a:t>Can I take the Vaccine if I have a recent exposure?</a:t>
            </a:r>
          </a:p>
        </p:txBody>
      </p:sp>
      <p:pic>
        <p:nvPicPr>
          <p:cNvPr id="5" name="Content Placeholder 4">
            <a:extLst>
              <a:ext uri="{FF2B5EF4-FFF2-40B4-BE49-F238E27FC236}">
                <a16:creationId xmlns:a16="http://schemas.microsoft.com/office/drawing/2014/main" id="{CADBDDD7-8E18-B240-B265-92964C8DCE6E}"/>
              </a:ext>
            </a:extLst>
          </p:cNvPr>
          <p:cNvPicPr>
            <a:picLocks noGrp="1" noChangeAspect="1"/>
          </p:cNvPicPr>
          <p:nvPr>
            <p:ph idx="1"/>
          </p:nvPr>
        </p:nvPicPr>
        <p:blipFill rotWithShape="1">
          <a:blip r:embed="rId2"/>
          <a:srcRect t="8195" b="3776"/>
          <a:stretch/>
        </p:blipFill>
        <p:spPr>
          <a:xfrm>
            <a:off x="802628" y="1297468"/>
            <a:ext cx="10586744" cy="5275003"/>
          </a:xfrm>
        </p:spPr>
      </p:pic>
    </p:spTree>
    <p:extLst>
      <p:ext uri="{BB962C8B-B14F-4D97-AF65-F5344CB8AC3E}">
        <p14:creationId xmlns:p14="http://schemas.microsoft.com/office/powerpoint/2010/main" val="3119673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D3EAD-9EBC-5845-A51C-3D9C037B79E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8815A56-D281-F047-940F-59574DB42CEE}"/>
              </a:ext>
            </a:extLst>
          </p:cNvPr>
          <p:cNvPicPr>
            <a:picLocks noGrp="1" noChangeAspect="1"/>
          </p:cNvPicPr>
          <p:nvPr>
            <p:ph idx="1"/>
          </p:nvPr>
        </p:nvPicPr>
        <p:blipFill>
          <a:blip r:embed="rId2"/>
          <a:stretch>
            <a:fillRect/>
          </a:stretch>
        </p:blipFill>
        <p:spPr>
          <a:xfrm>
            <a:off x="0" y="-1"/>
            <a:ext cx="12192000" cy="6858001"/>
          </a:xfrm>
        </p:spPr>
      </p:pic>
    </p:spTree>
    <p:extLst>
      <p:ext uri="{BB962C8B-B14F-4D97-AF65-F5344CB8AC3E}">
        <p14:creationId xmlns:p14="http://schemas.microsoft.com/office/powerpoint/2010/main" val="1622368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3D202-2D8E-8F4B-B1BE-D3DD7E32F88D}"/>
              </a:ext>
            </a:extLst>
          </p:cNvPr>
          <p:cNvSpPr>
            <a:spLocks noGrp="1"/>
          </p:cNvSpPr>
          <p:nvPr>
            <p:ph type="title"/>
          </p:nvPr>
        </p:nvSpPr>
        <p:spPr/>
        <p:txBody>
          <a:bodyPr/>
          <a:lstStyle/>
          <a:p>
            <a:r>
              <a:rPr lang="en-US"/>
              <a:t>What if I have a chronic medical condition?</a:t>
            </a:r>
          </a:p>
        </p:txBody>
      </p:sp>
      <p:pic>
        <p:nvPicPr>
          <p:cNvPr id="5" name="Content Placeholder 4">
            <a:extLst>
              <a:ext uri="{FF2B5EF4-FFF2-40B4-BE49-F238E27FC236}">
                <a16:creationId xmlns:a16="http://schemas.microsoft.com/office/drawing/2014/main" id="{C9780DF9-E1FC-C548-828E-DDBFE3AD0AB3}"/>
              </a:ext>
            </a:extLst>
          </p:cNvPr>
          <p:cNvPicPr>
            <a:picLocks noGrp="1" noChangeAspect="1"/>
          </p:cNvPicPr>
          <p:nvPr>
            <p:ph idx="1"/>
          </p:nvPr>
        </p:nvPicPr>
        <p:blipFill rotWithShape="1">
          <a:blip r:embed="rId2"/>
          <a:srcRect l="2199" t="12853" r="1844" b="21740"/>
          <a:stretch/>
        </p:blipFill>
        <p:spPr>
          <a:xfrm>
            <a:off x="266262" y="1583560"/>
            <a:ext cx="11617433" cy="4862785"/>
          </a:xfrm>
        </p:spPr>
      </p:pic>
    </p:spTree>
    <p:extLst>
      <p:ext uri="{BB962C8B-B14F-4D97-AF65-F5344CB8AC3E}">
        <p14:creationId xmlns:p14="http://schemas.microsoft.com/office/powerpoint/2010/main" val="3064839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2FFF-116B-6F47-8FE5-C491B244E826}"/>
              </a:ext>
            </a:extLst>
          </p:cNvPr>
          <p:cNvSpPr>
            <a:spLocks noGrp="1"/>
          </p:cNvSpPr>
          <p:nvPr>
            <p:ph type="title"/>
          </p:nvPr>
        </p:nvSpPr>
        <p:spPr/>
        <p:txBody>
          <a:bodyPr/>
          <a:lstStyle/>
          <a:p>
            <a:r>
              <a:rPr lang="en-US"/>
              <a:t>I am immunocompromised…Does that exclude me?</a:t>
            </a:r>
          </a:p>
        </p:txBody>
      </p:sp>
      <p:pic>
        <p:nvPicPr>
          <p:cNvPr id="5" name="Content Placeholder 4">
            <a:extLst>
              <a:ext uri="{FF2B5EF4-FFF2-40B4-BE49-F238E27FC236}">
                <a16:creationId xmlns:a16="http://schemas.microsoft.com/office/drawing/2014/main" id="{26AF03A7-E540-9142-953A-C459614803D0}"/>
              </a:ext>
            </a:extLst>
          </p:cNvPr>
          <p:cNvPicPr>
            <a:picLocks noGrp="1" noChangeAspect="1"/>
          </p:cNvPicPr>
          <p:nvPr>
            <p:ph idx="1"/>
          </p:nvPr>
        </p:nvPicPr>
        <p:blipFill rotWithShape="1">
          <a:blip r:embed="rId2"/>
          <a:srcRect t="11711"/>
          <a:stretch/>
        </p:blipFill>
        <p:spPr>
          <a:xfrm>
            <a:off x="784771" y="1195578"/>
            <a:ext cx="10622459" cy="5528245"/>
          </a:xfrm>
        </p:spPr>
      </p:pic>
    </p:spTree>
    <p:extLst>
      <p:ext uri="{BB962C8B-B14F-4D97-AF65-F5344CB8AC3E}">
        <p14:creationId xmlns:p14="http://schemas.microsoft.com/office/powerpoint/2010/main" val="3115708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DDEC-625D-2445-B3B7-72E43961A9C6}"/>
              </a:ext>
            </a:extLst>
          </p:cNvPr>
          <p:cNvSpPr>
            <a:spLocks noGrp="1"/>
          </p:cNvSpPr>
          <p:nvPr>
            <p:ph type="title"/>
          </p:nvPr>
        </p:nvSpPr>
        <p:spPr/>
        <p:txBody>
          <a:bodyPr/>
          <a:lstStyle/>
          <a:p>
            <a:r>
              <a:rPr lang="en-US"/>
              <a:t>Is it safe in Pregnancy?</a:t>
            </a:r>
          </a:p>
        </p:txBody>
      </p:sp>
      <p:pic>
        <p:nvPicPr>
          <p:cNvPr id="5" name="Content Placeholder 4">
            <a:extLst>
              <a:ext uri="{FF2B5EF4-FFF2-40B4-BE49-F238E27FC236}">
                <a16:creationId xmlns:a16="http://schemas.microsoft.com/office/drawing/2014/main" id="{63C99BC7-57A9-2B40-A45A-3C69BBD79AD1}"/>
              </a:ext>
            </a:extLst>
          </p:cNvPr>
          <p:cNvPicPr>
            <a:picLocks noGrp="1" noChangeAspect="1"/>
          </p:cNvPicPr>
          <p:nvPr>
            <p:ph idx="1"/>
          </p:nvPr>
        </p:nvPicPr>
        <p:blipFill rotWithShape="1">
          <a:blip r:embed="rId2"/>
          <a:srcRect t="4856" b="3175"/>
          <a:stretch/>
        </p:blipFill>
        <p:spPr>
          <a:xfrm>
            <a:off x="833602" y="1308536"/>
            <a:ext cx="10524797" cy="5549464"/>
          </a:xfrm>
        </p:spPr>
      </p:pic>
    </p:spTree>
    <p:extLst>
      <p:ext uri="{BB962C8B-B14F-4D97-AF65-F5344CB8AC3E}">
        <p14:creationId xmlns:p14="http://schemas.microsoft.com/office/powerpoint/2010/main" val="2912016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4DD81-243E-B14E-976E-EB6AD19E86BB}"/>
              </a:ext>
            </a:extLst>
          </p:cNvPr>
          <p:cNvSpPr>
            <a:spLocks noGrp="1"/>
          </p:cNvSpPr>
          <p:nvPr>
            <p:ph type="title"/>
          </p:nvPr>
        </p:nvSpPr>
        <p:spPr/>
        <p:txBody>
          <a:bodyPr>
            <a:normAutofit fontScale="90000"/>
          </a:bodyPr>
          <a:lstStyle/>
          <a:p>
            <a:r>
              <a:rPr lang="en-US"/>
              <a:t>I am currently breastfeeding…..can I still take the vaccine?</a:t>
            </a:r>
          </a:p>
        </p:txBody>
      </p:sp>
      <p:pic>
        <p:nvPicPr>
          <p:cNvPr id="5" name="Content Placeholder 4">
            <a:extLst>
              <a:ext uri="{FF2B5EF4-FFF2-40B4-BE49-F238E27FC236}">
                <a16:creationId xmlns:a16="http://schemas.microsoft.com/office/drawing/2014/main" id="{BCE4DEEE-1BEE-CF47-BD2A-134B69169000}"/>
              </a:ext>
            </a:extLst>
          </p:cNvPr>
          <p:cNvPicPr>
            <a:picLocks noGrp="1" noChangeAspect="1"/>
          </p:cNvPicPr>
          <p:nvPr>
            <p:ph idx="1"/>
          </p:nvPr>
        </p:nvPicPr>
        <p:blipFill rotWithShape="1">
          <a:blip r:embed="rId2"/>
          <a:srcRect t="7426" b="17456"/>
          <a:stretch/>
        </p:blipFill>
        <p:spPr>
          <a:xfrm>
            <a:off x="752499" y="1569544"/>
            <a:ext cx="10687003" cy="4722651"/>
          </a:xfrm>
        </p:spPr>
      </p:pic>
    </p:spTree>
    <p:extLst>
      <p:ext uri="{BB962C8B-B14F-4D97-AF65-F5344CB8AC3E}">
        <p14:creationId xmlns:p14="http://schemas.microsoft.com/office/powerpoint/2010/main" val="2903892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BBC72-0599-FC45-BC02-304DAE9E3B02}"/>
              </a:ext>
            </a:extLst>
          </p:cNvPr>
          <p:cNvSpPr>
            <a:spLocks noGrp="1"/>
          </p:cNvSpPr>
          <p:nvPr>
            <p:ph type="title"/>
          </p:nvPr>
        </p:nvSpPr>
        <p:spPr/>
        <p:txBody>
          <a:bodyPr/>
          <a:lstStyle/>
          <a:p>
            <a:r>
              <a:rPr lang="en-US"/>
              <a:t>What are the side effects?</a:t>
            </a:r>
          </a:p>
        </p:txBody>
      </p:sp>
      <p:pic>
        <p:nvPicPr>
          <p:cNvPr id="5" name="Content Placeholder 4">
            <a:extLst>
              <a:ext uri="{FF2B5EF4-FFF2-40B4-BE49-F238E27FC236}">
                <a16:creationId xmlns:a16="http://schemas.microsoft.com/office/drawing/2014/main" id="{254710A3-E4BD-CA43-919A-82C9B12B34E6}"/>
              </a:ext>
            </a:extLst>
          </p:cNvPr>
          <p:cNvPicPr>
            <a:picLocks noGrp="1" noChangeAspect="1"/>
          </p:cNvPicPr>
          <p:nvPr>
            <p:ph idx="1"/>
          </p:nvPr>
        </p:nvPicPr>
        <p:blipFill rotWithShape="1">
          <a:blip r:embed="rId2"/>
          <a:srcRect t="5141" b="5460"/>
          <a:stretch/>
        </p:blipFill>
        <p:spPr>
          <a:xfrm>
            <a:off x="797906" y="1121105"/>
            <a:ext cx="10596189" cy="5619528"/>
          </a:xfrm>
        </p:spPr>
      </p:pic>
    </p:spTree>
    <p:extLst>
      <p:ext uri="{BB962C8B-B14F-4D97-AF65-F5344CB8AC3E}">
        <p14:creationId xmlns:p14="http://schemas.microsoft.com/office/powerpoint/2010/main" val="1842550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EDC3A-1FDA-F946-88F9-66CEB3A092E7}"/>
              </a:ext>
            </a:extLst>
          </p:cNvPr>
          <p:cNvSpPr>
            <a:spLocks noGrp="1"/>
          </p:cNvSpPr>
          <p:nvPr>
            <p:ph type="title"/>
          </p:nvPr>
        </p:nvSpPr>
        <p:spPr/>
        <p:txBody>
          <a:bodyPr/>
          <a:lstStyle/>
          <a:p>
            <a:r>
              <a:rPr lang="en-US"/>
              <a:t>Does this vaccine really work?</a:t>
            </a:r>
          </a:p>
        </p:txBody>
      </p:sp>
      <p:pic>
        <p:nvPicPr>
          <p:cNvPr id="5" name="Content Placeholder 4">
            <a:extLst>
              <a:ext uri="{FF2B5EF4-FFF2-40B4-BE49-F238E27FC236}">
                <a16:creationId xmlns:a16="http://schemas.microsoft.com/office/drawing/2014/main" id="{B5AE4F69-4BD5-2A41-9759-DD3BE2A0CBE7}"/>
              </a:ext>
            </a:extLst>
          </p:cNvPr>
          <p:cNvPicPr>
            <a:picLocks noGrp="1" noChangeAspect="1"/>
          </p:cNvPicPr>
          <p:nvPr>
            <p:ph idx="1"/>
          </p:nvPr>
        </p:nvPicPr>
        <p:blipFill rotWithShape="1">
          <a:blip r:embed="rId3"/>
          <a:srcRect l="2282" t="10567" r="4573" b="21455"/>
          <a:stretch/>
        </p:blipFill>
        <p:spPr>
          <a:xfrm>
            <a:off x="237188" y="1611588"/>
            <a:ext cx="11843747" cy="4204136"/>
          </a:xfrm>
        </p:spPr>
      </p:pic>
    </p:spTree>
    <p:extLst>
      <p:ext uri="{BB962C8B-B14F-4D97-AF65-F5344CB8AC3E}">
        <p14:creationId xmlns:p14="http://schemas.microsoft.com/office/powerpoint/2010/main" val="3785655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9D71B441-4AE7-4B71-B9EF-B632FB3CBEC7}"/>
              </a:ext>
            </a:extLst>
          </p:cNvPr>
          <p:cNvSpPr>
            <a:spLocks noGrp="1" noChangeArrowheads="1"/>
          </p:cNvSpPr>
          <p:nvPr>
            <p:ph type="ctrTitle"/>
          </p:nvPr>
        </p:nvSpPr>
        <p:spPr bwMode="auto">
          <a:xfrm>
            <a:off x="3276601" y="292101"/>
            <a:ext cx="5260975" cy="1019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dirty="0">
                <a:latin typeface="Baskerville Old Face" panose="02020602080505020303" pitchFamily="18" charset="0"/>
              </a:rPr>
              <a:t>Disclosures</a:t>
            </a:r>
          </a:p>
        </p:txBody>
      </p:sp>
      <p:sp>
        <p:nvSpPr>
          <p:cNvPr id="14339" name="Rectangle 5">
            <a:extLst>
              <a:ext uri="{FF2B5EF4-FFF2-40B4-BE49-F238E27FC236}">
                <a16:creationId xmlns:a16="http://schemas.microsoft.com/office/drawing/2014/main" id="{85B51B83-4FDF-440A-AAF9-8ED1A5A41A67}"/>
              </a:ext>
            </a:extLst>
          </p:cNvPr>
          <p:cNvSpPr>
            <a:spLocks noGrp="1" noChangeArrowheads="1"/>
          </p:cNvSpPr>
          <p:nvPr>
            <p:ph type="subTitle" idx="1"/>
          </p:nvPr>
        </p:nvSpPr>
        <p:spPr>
          <a:xfrm>
            <a:off x="2278063" y="1697038"/>
            <a:ext cx="7427912" cy="3987800"/>
          </a:xfrm>
        </p:spPr>
        <p:txBody>
          <a:bodyPr rtlCol="0">
            <a:normAutofit/>
          </a:bodyPr>
          <a:lstStyle/>
          <a:p>
            <a:pPr algn="ctr" eaLnBrk="1" fontAlgn="auto" hangingPunct="1">
              <a:lnSpc>
                <a:spcPct val="90000"/>
              </a:lnSpc>
              <a:spcAft>
                <a:spcPts val="0"/>
              </a:spcAft>
              <a:defRPr/>
            </a:pPr>
            <a:r>
              <a:rPr lang="en-US" altLang="en-US" sz="2800" dirty="0">
                <a:solidFill>
                  <a:schemeClr val="tx1"/>
                </a:solidFill>
                <a:latin typeface="Baskerville Old Face" pitchFamily="18" charset="0"/>
              </a:rPr>
              <a:t>This activity is provided by </a:t>
            </a:r>
          </a:p>
          <a:p>
            <a:pPr algn="ctr" eaLnBrk="1" fontAlgn="auto" hangingPunct="1">
              <a:lnSpc>
                <a:spcPct val="90000"/>
              </a:lnSpc>
              <a:spcAft>
                <a:spcPts val="0"/>
              </a:spcAft>
              <a:defRPr/>
            </a:pPr>
            <a:r>
              <a:rPr lang="en-US" altLang="en-US" sz="2800" dirty="0">
                <a:solidFill>
                  <a:schemeClr val="tx1"/>
                </a:solidFill>
                <a:latin typeface="Baskerville Old Face" pitchFamily="18" charset="0"/>
              </a:rPr>
              <a:t>Covenant Health</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commercial support has been received.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products will be endorsed.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Speakers will notify the audience if off label drug use will be discussed.</a:t>
            </a:r>
          </a:p>
          <a:p>
            <a:pP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endParaRPr lang="en-US" altLang="en-US" sz="2500" dirty="0">
              <a:latin typeface="Baskerville Old Face" pitchFamily="18" charset="0"/>
            </a:endParaRPr>
          </a:p>
        </p:txBody>
      </p:sp>
    </p:spTree>
    <p:extLst>
      <p:ext uri="{BB962C8B-B14F-4D97-AF65-F5344CB8AC3E}">
        <p14:creationId xmlns:p14="http://schemas.microsoft.com/office/powerpoint/2010/main" val="4187465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E365D-46F7-0A41-84DC-8A7AF28153F6}"/>
              </a:ext>
            </a:extLst>
          </p:cNvPr>
          <p:cNvSpPr>
            <a:spLocks noGrp="1"/>
          </p:cNvSpPr>
          <p:nvPr>
            <p:ph type="title"/>
          </p:nvPr>
        </p:nvSpPr>
        <p:spPr/>
        <p:txBody>
          <a:bodyPr/>
          <a:lstStyle/>
          <a:p>
            <a:r>
              <a:rPr lang="en-US"/>
              <a:t>What should I do AFTER I receive the vaccine?</a:t>
            </a:r>
          </a:p>
        </p:txBody>
      </p:sp>
      <p:pic>
        <p:nvPicPr>
          <p:cNvPr id="5" name="Content Placeholder 4">
            <a:extLst>
              <a:ext uri="{FF2B5EF4-FFF2-40B4-BE49-F238E27FC236}">
                <a16:creationId xmlns:a16="http://schemas.microsoft.com/office/drawing/2014/main" id="{74FCEA8C-63E0-5A48-A736-FE0DBC824D69}"/>
              </a:ext>
            </a:extLst>
          </p:cNvPr>
          <p:cNvPicPr>
            <a:picLocks noGrp="1" noChangeAspect="1"/>
          </p:cNvPicPr>
          <p:nvPr>
            <p:ph idx="1"/>
          </p:nvPr>
        </p:nvPicPr>
        <p:blipFill rotWithShape="1">
          <a:blip r:embed="rId2"/>
          <a:srcRect t="4284"/>
          <a:stretch/>
        </p:blipFill>
        <p:spPr>
          <a:xfrm>
            <a:off x="959895" y="1164751"/>
            <a:ext cx="10272211" cy="5533843"/>
          </a:xfrm>
        </p:spPr>
      </p:pic>
    </p:spTree>
    <p:extLst>
      <p:ext uri="{BB962C8B-B14F-4D97-AF65-F5344CB8AC3E}">
        <p14:creationId xmlns:p14="http://schemas.microsoft.com/office/powerpoint/2010/main" val="2360189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2349-9409-E446-8275-EDC94EBD3664}"/>
              </a:ext>
            </a:extLst>
          </p:cNvPr>
          <p:cNvSpPr>
            <a:spLocks noGrp="1"/>
          </p:cNvSpPr>
          <p:nvPr>
            <p:ph type="ctrTitle"/>
          </p:nvPr>
        </p:nvSpPr>
        <p:spPr/>
        <p:txBody>
          <a:bodyPr/>
          <a:lstStyle/>
          <a:p>
            <a:r>
              <a:rPr lang="en-US" dirty="0"/>
              <a:t>What about the new strain identified in Great Britain?</a:t>
            </a:r>
          </a:p>
        </p:txBody>
      </p:sp>
      <p:sp>
        <p:nvSpPr>
          <p:cNvPr id="3" name="Subtitle 2">
            <a:extLst>
              <a:ext uri="{FF2B5EF4-FFF2-40B4-BE49-F238E27FC236}">
                <a16:creationId xmlns:a16="http://schemas.microsoft.com/office/drawing/2014/main" id="{66EC860A-A87B-594E-BEEC-BF473502D9E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58971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E5937-C47D-5F40-BB60-23BDD6C78E22}"/>
              </a:ext>
            </a:extLst>
          </p:cNvPr>
          <p:cNvSpPr>
            <a:spLocks noGrp="1"/>
          </p:cNvSpPr>
          <p:nvPr>
            <p:ph type="title"/>
          </p:nvPr>
        </p:nvSpPr>
        <p:spPr/>
        <p:txBody>
          <a:bodyPr/>
          <a:lstStyle/>
          <a:p>
            <a:r>
              <a:rPr lang="en-US" dirty="0"/>
              <a:t>SARS-CoV-2 VOC 202012/01 or B.1.1.7</a:t>
            </a:r>
          </a:p>
        </p:txBody>
      </p:sp>
      <p:pic>
        <p:nvPicPr>
          <p:cNvPr id="5" name="Content Placeholder 4">
            <a:extLst>
              <a:ext uri="{FF2B5EF4-FFF2-40B4-BE49-F238E27FC236}">
                <a16:creationId xmlns:a16="http://schemas.microsoft.com/office/drawing/2014/main" id="{2F9A6C6D-1D9B-FE4A-ACD9-FFDC4CA8A6D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419"/>
          <a:stretch/>
        </p:blipFill>
        <p:spPr>
          <a:xfrm>
            <a:off x="875336" y="1513490"/>
            <a:ext cx="10441328" cy="4407722"/>
          </a:xfrm>
        </p:spPr>
      </p:pic>
      <p:cxnSp>
        <p:nvCxnSpPr>
          <p:cNvPr id="6" name="Straight Connector 5">
            <a:extLst>
              <a:ext uri="{FF2B5EF4-FFF2-40B4-BE49-F238E27FC236}">
                <a16:creationId xmlns:a16="http://schemas.microsoft.com/office/drawing/2014/main" id="{B53C468E-A2EF-EA45-AFB9-5530769C3A3B}"/>
              </a:ext>
            </a:extLst>
          </p:cNvPr>
          <p:cNvCxnSpPr>
            <a:cxnSpLocks/>
          </p:cNvCxnSpPr>
          <p:nvPr/>
        </p:nvCxnSpPr>
        <p:spPr>
          <a:xfrm>
            <a:off x="3720080" y="2927716"/>
            <a:ext cx="414691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856277F-983B-4D45-AE27-1D6A2D3FCE77}"/>
              </a:ext>
            </a:extLst>
          </p:cNvPr>
          <p:cNvCxnSpPr>
            <a:cxnSpLocks/>
          </p:cNvCxnSpPr>
          <p:nvPr/>
        </p:nvCxnSpPr>
        <p:spPr>
          <a:xfrm>
            <a:off x="1607500" y="3400681"/>
            <a:ext cx="165596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0B2C2FB-4B37-F74C-968D-DFC9BE2CD0FB}"/>
              </a:ext>
            </a:extLst>
          </p:cNvPr>
          <p:cNvCxnSpPr>
            <a:cxnSpLocks/>
          </p:cNvCxnSpPr>
          <p:nvPr/>
        </p:nvCxnSpPr>
        <p:spPr>
          <a:xfrm>
            <a:off x="1607500" y="4977232"/>
            <a:ext cx="868738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2703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CC90-4D5C-6F43-9E9E-27BDA353D085}"/>
              </a:ext>
            </a:extLst>
          </p:cNvPr>
          <p:cNvSpPr>
            <a:spLocks noGrp="1"/>
          </p:cNvSpPr>
          <p:nvPr>
            <p:ph type="title"/>
          </p:nvPr>
        </p:nvSpPr>
        <p:spPr/>
        <p:txBody>
          <a:bodyPr/>
          <a:lstStyle/>
          <a:p>
            <a:r>
              <a:rPr lang="en-US" dirty="0"/>
              <a:t>Other Mutations in this Variant</a:t>
            </a:r>
          </a:p>
        </p:txBody>
      </p:sp>
      <p:pic>
        <p:nvPicPr>
          <p:cNvPr id="5" name="Content Placeholder 4">
            <a:extLst>
              <a:ext uri="{FF2B5EF4-FFF2-40B4-BE49-F238E27FC236}">
                <a16:creationId xmlns:a16="http://schemas.microsoft.com/office/drawing/2014/main" id="{8CB27C51-DD6C-AC45-9B2C-25911F3542B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777" b="12395"/>
          <a:stretch/>
        </p:blipFill>
        <p:spPr>
          <a:xfrm>
            <a:off x="495812" y="1655379"/>
            <a:ext cx="11484156" cy="4067504"/>
          </a:xfrm>
        </p:spPr>
      </p:pic>
    </p:spTree>
    <p:extLst>
      <p:ext uri="{BB962C8B-B14F-4D97-AF65-F5344CB8AC3E}">
        <p14:creationId xmlns:p14="http://schemas.microsoft.com/office/powerpoint/2010/main" val="1138803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D71DA-C764-F747-A2D7-844983080052}"/>
              </a:ext>
            </a:extLst>
          </p:cNvPr>
          <p:cNvSpPr>
            <a:spLocks noGrp="1"/>
          </p:cNvSpPr>
          <p:nvPr>
            <p:ph type="title"/>
          </p:nvPr>
        </p:nvSpPr>
        <p:spPr/>
        <p:txBody>
          <a:bodyPr/>
          <a:lstStyle/>
          <a:p>
            <a:r>
              <a:rPr lang="en-US" dirty="0"/>
              <a:t>Implications</a:t>
            </a:r>
          </a:p>
        </p:txBody>
      </p:sp>
      <p:pic>
        <p:nvPicPr>
          <p:cNvPr id="5" name="Content Placeholder 4">
            <a:extLst>
              <a:ext uri="{FF2B5EF4-FFF2-40B4-BE49-F238E27FC236}">
                <a16:creationId xmlns:a16="http://schemas.microsoft.com/office/drawing/2014/main" id="{619CB9A3-B85D-194B-B79B-68665E87890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419" b="8540"/>
          <a:stretch/>
        </p:blipFill>
        <p:spPr>
          <a:xfrm>
            <a:off x="252142" y="1501994"/>
            <a:ext cx="11687716" cy="4342742"/>
          </a:xfrm>
        </p:spPr>
      </p:pic>
      <p:cxnSp>
        <p:nvCxnSpPr>
          <p:cNvPr id="6" name="Straight Connector 5">
            <a:extLst>
              <a:ext uri="{FF2B5EF4-FFF2-40B4-BE49-F238E27FC236}">
                <a16:creationId xmlns:a16="http://schemas.microsoft.com/office/drawing/2014/main" id="{F74A0F22-3D42-5D4B-8D47-A26640675958}"/>
              </a:ext>
            </a:extLst>
          </p:cNvPr>
          <p:cNvCxnSpPr>
            <a:cxnSpLocks/>
          </p:cNvCxnSpPr>
          <p:nvPr/>
        </p:nvCxnSpPr>
        <p:spPr>
          <a:xfrm>
            <a:off x="7535335" y="2801591"/>
            <a:ext cx="182938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38431E4-E39C-FE40-9834-029425B3CE13}"/>
              </a:ext>
            </a:extLst>
          </p:cNvPr>
          <p:cNvCxnSpPr>
            <a:cxnSpLocks/>
          </p:cNvCxnSpPr>
          <p:nvPr/>
        </p:nvCxnSpPr>
        <p:spPr>
          <a:xfrm>
            <a:off x="8747050" y="4709219"/>
            <a:ext cx="18473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8143748-1C9E-3E4A-AFAE-98647E7D5C0E}"/>
              </a:ext>
            </a:extLst>
          </p:cNvPr>
          <p:cNvCxnSpPr>
            <a:cxnSpLocks/>
          </p:cNvCxnSpPr>
          <p:nvPr/>
        </p:nvCxnSpPr>
        <p:spPr>
          <a:xfrm>
            <a:off x="1150301" y="5134888"/>
            <a:ext cx="1018510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0B9B45C-38E7-9B43-8FF6-959FB50979F3}"/>
              </a:ext>
            </a:extLst>
          </p:cNvPr>
          <p:cNvCxnSpPr>
            <a:cxnSpLocks/>
          </p:cNvCxnSpPr>
          <p:nvPr/>
        </p:nvCxnSpPr>
        <p:spPr>
          <a:xfrm>
            <a:off x="1150301" y="5560557"/>
            <a:ext cx="104110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85BDE5B-F3BA-BA4A-AC12-BF8057D2E5BE}"/>
              </a:ext>
            </a:extLst>
          </p:cNvPr>
          <p:cNvCxnSpPr>
            <a:cxnSpLocks/>
          </p:cNvCxnSpPr>
          <p:nvPr/>
        </p:nvCxnSpPr>
        <p:spPr>
          <a:xfrm>
            <a:off x="6681185" y="3290323"/>
            <a:ext cx="391324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C2EAA69-9842-6745-A3AE-4373D91AAA0A}"/>
              </a:ext>
            </a:extLst>
          </p:cNvPr>
          <p:cNvCxnSpPr>
            <a:cxnSpLocks/>
          </p:cNvCxnSpPr>
          <p:nvPr/>
        </p:nvCxnSpPr>
        <p:spPr>
          <a:xfrm>
            <a:off x="1150301" y="3684460"/>
            <a:ext cx="23338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D9D707-44CE-5E45-9410-BEBD856572AC}"/>
              </a:ext>
            </a:extLst>
          </p:cNvPr>
          <p:cNvCxnSpPr>
            <a:cxnSpLocks/>
          </p:cNvCxnSpPr>
          <p:nvPr/>
        </p:nvCxnSpPr>
        <p:spPr>
          <a:xfrm>
            <a:off x="1150301" y="2265563"/>
            <a:ext cx="298026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0D770A4-9950-7A4E-8C2A-69946AB337A9}"/>
              </a:ext>
            </a:extLst>
          </p:cNvPr>
          <p:cNvCxnSpPr>
            <a:cxnSpLocks/>
          </p:cNvCxnSpPr>
          <p:nvPr/>
        </p:nvCxnSpPr>
        <p:spPr>
          <a:xfrm>
            <a:off x="8286827" y="4183706"/>
            <a:ext cx="182938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7948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858D-EAC3-E244-8063-75B68D1E392C}"/>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BED666CB-6C9A-C443-A3C6-56E8C65E705C}"/>
              </a:ext>
            </a:extLst>
          </p:cNvPr>
          <p:cNvPicPr>
            <a:picLocks noGrp="1" noChangeAspect="1"/>
          </p:cNvPicPr>
          <p:nvPr>
            <p:ph idx="1"/>
          </p:nvPr>
        </p:nvPicPr>
        <p:blipFill>
          <a:blip r:embed="rId2"/>
          <a:stretch>
            <a:fillRect/>
          </a:stretch>
        </p:blipFill>
        <p:spPr>
          <a:xfrm>
            <a:off x="-1" y="1"/>
            <a:ext cx="12192001" cy="6900671"/>
          </a:xfrm>
        </p:spPr>
      </p:pic>
    </p:spTree>
    <p:extLst>
      <p:ext uri="{BB962C8B-B14F-4D97-AF65-F5344CB8AC3E}">
        <p14:creationId xmlns:p14="http://schemas.microsoft.com/office/powerpoint/2010/main" val="1829164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14359-E676-6D45-A490-04578AA7ECFB}"/>
              </a:ext>
            </a:extLst>
          </p:cNvPr>
          <p:cNvSpPr>
            <a:spLocks noGrp="1"/>
          </p:cNvSpPr>
          <p:nvPr>
            <p:ph type="title"/>
          </p:nvPr>
        </p:nvSpPr>
        <p:spPr/>
        <p:txBody>
          <a:bodyPr/>
          <a:lstStyle/>
          <a:p>
            <a:r>
              <a:rPr lang="en-US" dirty="0"/>
              <a:t>Contraindications</a:t>
            </a:r>
          </a:p>
        </p:txBody>
      </p:sp>
      <p:pic>
        <p:nvPicPr>
          <p:cNvPr id="5" name="Content Placeholder 4">
            <a:extLst>
              <a:ext uri="{FF2B5EF4-FFF2-40B4-BE49-F238E27FC236}">
                <a16:creationId xmlns:a16="http://schemas.microsoft.com/office/drawing/2014/main" id="{D64C791C-EA98-AA4E-AF2E-14293E952341}"/>
              </a:ext>
            </a:extLst>
          </p:cNvPr>
          <p:cNvPicPr>
            <a:picLocks noGrp="1" noChangeAspect="1"/>
          </p:cNvPicPr>
          <p:nvPr>
            <p:ph idx="1"/>
          </p:nvPr>
        </p:nvPicPr>
        <p:blipFill rotWithShape="1">
          <a:blip r:embed="rId2"/>
          <a:srcRect t="5427"/>
          <a:stretch/>
        </p:blipFill>
        <p:spPr>
          <a:xfrm>
            <a:off x="854840" y="1183674"/>
            <a:ext cx="10482320" cy="5495989"/>
          </a:xfrm>
        </p:spPr>
      </p:pic>
      <p:sp>
        <p:nvSpPr>
          <p:cNvPr id="3" name="Oval 2">
            <a:extLst>
              <a:ext uri="{FF2B5EF4-FFF2-40B4-BE49-F238E27FC236}">
                <a16:creationId xmlns:a16="http://schemas.microsoft.com/office/drawing/2014/main" id="{84E6DF8E-ABF0-2C4D-B848-759EA163C824}"/>
              </a:ext>
            </a:extLst>
          </p:cNvPr>
          <p:cNvSpPr/>
          <p:nvPr/>
        </p:nvSpPr>
        <p:spPr>
          <a:xfrm>
            <a:off x="136634" y="5896304"/>
            <a:ext cx="8077200" cy="783360"/>
          </a:xfrm>
          <a:prstGeom prst="ellipse">
            <a:avLst/>
          </a:prstGeom>
          <a:noFill/>
          <a:ln>
            <a:solidFill>
              <a:srgbClr val="D01F2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7392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D4BAD7-ABA2-D14E-9187-9E111DE3BD8D}"/>
              </a:ext>
            </a:extLst>
          </p:cNvPr>
          <p:cNvSpPr>
            <a:spLocks noGrp="1"/>
          </p:cNvSpPr>
          <p:nvPr>
            <p:ph type="title"/>
          </p:nvPr>
        </p:nvSpPr>
        <p:spPr/>
        <p:txBody>
          <a:bodyPr/>
          <a:lstStyle/>
          <a:p>
            <a:r>
              <a:rPr lang="en-US" dirty="0"/>
              <a:t>It will take time for us to climb out of this hole</a:t>
            </a:r>
          </a:p>
        </p:txBody>
      </p:sp>
      <p:sp>
        <p:nvSpPr>
          <p:cNvPr id="5" name="Text Placeholder 4">
            <a:extLst>
              <a:ext uri="{FF2B5EF4-FFF2-40B4-BE49-F238E27FC236}">
                <a16:creationId xmlns:a16="http://schemas.microsoft.com/office/drawing/2014/main" id="{7E1E2301-3C19-CD46-9B90-44AD857A496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9242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p:txBody>
          <a:bodyPr/>
          <a:lstStyle/>
          <a:p>
            <a:r>
              <a:rPr lang="en-US" dirty="0"/>
              <a:t>Current Regional Covid-19 Census</a:t>
            </a:r>
          </a:p>
        </p:txBody>
      </p:sp>
      <p:sp>
        <p:nvSpPr>
          <p:cNvPr id="3" name="Subtitle 2">
            <a:extLst>
              <a:ext uri="{FF2B5EF4-FFF2-40B4-BE49-F238E27FC236}">
                <a16:creationId xmlns:a16="http://schemas.microsoft.com/office/drawing/2014/main" id="{9428FF28-2036-AA45-9039-11A5E95F7A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922653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439735" y="5325869"/>
          <a:ext cx="11582596" cy="1341120"/>
        </p:xfrm>
        <a:graphic>
          <a:graphicData uri="http://schemas.openxmlformats.org/drawingml/2006/table">
            <a:tbl>
              <a:tblPr firstRow="1" bandRow="1">
                <a:tableStyleId>{073A0DAA-6AF3-43AB-8588-CEC1D06C72B9}</a:tableStyleId>
              </a:tblPr>
              <a:tblGrid>
                <a:gridCol w="1332058">
                  <a:extLst>
                    <a:ext uri="{9D8B030D-6E8A-4147-A177-3AD203B41FA5}">
                      <a16:colId xmlns:a16="http://schemas.microsoft.com/office/drawing/2014/main" val="20000"/>
                    </a:ext>
                  </a:extLst>
                </a:gridCol>
                <a:gridCol w="1022207">
                  <a:extLst>
                    <a:ext uri="{9D8B030D-6E8A-4147-A177-3AD203B41FA5}">
                      <a16:colId xmlns:a16="http://schemas.microsoft.com/office/drawing/2014/main" val="20001"/>
                    </a:ext>
                  </a:extLst>
                </a:gridCol>
                <a:gridCol w="1003300">
                  <a:extLst>
                    <a:ext uri="{9D8B030D-6E8A-4147-A177-3AD203B41FA5}">
                      <a16:colId xmlns:a16="http://schemas.microsoft.com/office/drawing/2014/main" val="20002"/>
                    </a:ext>
                  </a:extLst>
                </a:gridCol>
                <a:gridCol w="850900">
                  <a:extLst>
                    <a:ext uri="{9D8B030D-6E8A-4147-A177-3AD203B41FA5}">
                      <a16:colId xmlns:a16="http://schemas.microsoft.com/office/drawing/2014/main" val="20003"/>
                    </a:ext>
                  </a:extLst>
                </a:gridCol>
                <a:gridCol w="825500">
                  <a:extLst>
                    <a:ext uri="{9D8B030D-6E8A-4147-A177-3AD203B41FA5}">
                      <a16:colId xmlns:a16="http://schemas.microsoft.com/office/drawing/2014/main" val="20004"/>
                    </a:ext>
                  </a:extLst>
                </a:gridCol>
                <a:gridCol w="850900">
                  <a:extLst>
                    <a:ext uri="{9D8B030D-6E8A-4147-A177-3AD203B41FA5}">
                      <a16:colId xmlns:a16="http://schemas.microsoft.com/office/drawing/2014/main" val="20005"/>
                    </a:ext>
                  </a:extLst>
                </a:gridCol>
                <a:gridCol w="800100">
                  <a:extLst>
                    <a:ext uri="{9D8B030D-6E8A-4147-A177-3AD203B41FA5}">
                      <a16:colId xmlns:a16="http://schemas.microsoft.com/office/drawing/2014/main" val="20006"/>
                    </a:ext>
                  </a:extLst>
                </a:gridCol>
                <a:gridCol w="8001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812800">
                  <a:extLst>
                    <a:ext uri="{9D8B030D-6E8A-4147-A177-3AD203B41FA5}">
                      <a16:colId xmlns:a16="http://schemas.microsoft.com/office/drawing/2014/main" val="20009"/>
                    </a:ext>
                  </a:extLst>
                </a:gridCol>
                <a:gridCol w="787400">
                  <a:extLst>
                    <a:ext uri="{9D8B030D-6E8A-4147-A177-3AD203B41FA5}">
                      <a16:colId xmlns:a16="http://schemas.microsoft.com/office/drawing/2014/main" val="20010"/>
                    </a:ext>
                  </a:extLst>
                </a:gridCol>
                <a:gridCol w="838200">
                  <a:extLst>
                    <a:ext uri="{9D8B030D-6E8A-4147-A177-3AD203B41FA5}">
                      <a16:colId xmlns:a16="http://schemas.microsoft.com/office/drawing/2014/main" val="20011"/>
                    </a:ext>
                  </a:extLst>
                </a:gridCol>
                <a:gridCol w="820931">
                  <a:extLst>
                    <a:ext uri="{9D8B030D-6E8A-4147-A177-3AD203B41FA5}">
                      <a16:colId xmlns:a16="http://schemas.microsoft.com/office/drawing/2014/main" val="20012"/>
                    </a:ext>
                  </a:extLst>
                </a:gridCol>
              </a:tblGrid>
              <a:tr h="0">
                <a:tc>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11/30</a:t>
                      </a:r>
                    </a:p>
                  </a:txBody>
                  <a:tcPr/>
                </a:tc>
                <a:tc>
                  <a:txBody>
                    <a:bodyPr/>
                    <a:lstStyle/>
                    <a:p>
                      <a:pPr algn="ctr"/>
                      <a:r>
                        <a:rPr lang="en-US" sz="1600" dirty="0">
                          <a:latin typeface="Arial" panose="020B0604020202020204" pitchFamily="34" charset="0"/>
                          <a:cs typeface="Arial" panose="020B0604020202020204" pitchFamily="34" charset="0"/>
                        </a:rPr>
                        <a:t>11/16</a:t>
                      </a:r>
                    </a:p>
                  </a:txBody>
                  <a:tcPr/>
                </a:tc>
                <a:tc>
                  <a:txBody>
                    <a:bodyPr/>
                    <a:lstStyle/>
                    <a:p>
                      <a:pPr algn="ctr"/>
                      <a:r>
                        <a:rPr lang="en-US" sz="1600" dirty="0">
                          <a:latin typeface="Arial" panose="020B0604020202020204" pitchFamily="34" charset="0"/>
                          <a:cs typeface="Arial" panose="020B0604020202020204" pitchFamily="34" charset="0"/>
                        </a:rPr>
                        <a:t>11/04</a:t>
                      </a:r>
                    </a:p>
                  </a:txBody>
                  <a:tcPr/>
                </a:tc>
                <a:tc>
                  <a:txBody>
                    <a:bodyPr/>
                    <a:lstStyle/>
                    <a:p>
                      <a:pPr algn="ctr"/>
                      <a:r>
                        <a:rPr lang="en-US" sz="1600" dirty="0">
                          <a:latin typeface="Arial" panose="020B0604020202020204" pitchFamily="34" charset="0"/>
                          <a:cs typeface="Arial" panose="020B0604020202020204" pitchFamily="34" charset="0"/>
                        </a:rPr>
                        <a:t>10/21</a:t>
                      </a:r>
                    </a:p>
                  </a:txBody>
                  <a:tcPr/>
                </a:tc>
                <a:tc>
                  <a:txBody>
                    <a:bodyPr/>
                    <a:lstStyle/>
                    <a:p>
                      <a:pPr algn="ctr"/>
                      <a:r>
                        <a:rPr lang="en-US" sz="1600" dirty="0">
                          <a:latin typeface="Arial" panose="020B0604020202020204" pitchFamily="34" charset="0"/>
                          <a:cs typeface="Arial" panose="020B0604020202020204" pitchFamily="34" charset="0"/>
                        </a:rPr>
                        <a:t>10/5</a:t>
                      </a:r>
                    </a:p>
                  </a:txBody>
                  <a:tcPr/>
                </a:tc>
                <a:tc>
                  <a:txBody>
                    <a:bodyPr/>
                    <a:lstStyle/>
                    <a:p>
                      <a:pPr algn="ctr"/>
                      <a:r>
                        <a:rPr lang="en-US" sz="1600" dirty="0">
                          <a:latin typeface="Arial" panose="020B0604020202020204" pitchFamily="34" charset="0"/>
                          <a:cs typeface="Arial" panose="020B0604020202020204" pitchFamily="34" charset="0"/>
                        </a:rPr>
                        <a:t>9/23</a:t>
                      </a:r>
                    </a:p>
                  </a:txBody>
                  <a:tcPr/>
                </a:tc>
                <a:tc>
                  <a:txBody>
                    <a:bodyPr/>
                    <a:lstStyle/>
                    <a:p>
                      <a:pPr algn="ctr"/>
                      <a:r>
                        <a:rPr lang="en-US" sz="1600" dirty="0">
                          <a:latin typeface="Arial" panose="020B0604020202020204" pitchFamily="34" charset="0"/>
                          <a:cs typeface="Arial" panose="020B0604020202020204" pitchFamily="34" charset="0"/>
                        </a:rPr>
                        <a:t>9/9</a:t>
                      </a:r>
                    </a:p>
                  </a:txBody>
                  <a:tcPr/>
                </a:tc>
                <a:tc>
                  <a:txBody>
                    <a:bodyPr/>
                    <a:lstStyle/>
                    <a:p>
                      <a:pPr algn="ctr"/>
                      <a:r>
                        <a:rPr lang="en-US" sz="1600" dirty="0">
                          <a:latin typeface="Arial" panose="020B0604020202020204" pitchFamily="34" charset="0"/>
                          <a:cs typeface="Arial" panose="020B0604020202020204" pitchFamily="34" charset="0"/>
                        </a:rPr>
                        <a:t>8/26</a:t>
                      </a:r>
                    </a:p>
                  </a:txBody>
                  <a:tcPr/>
                </a:tc>
                <a:tc>
                  <a:txBody>
                    <a:bodyPr/>
                    <a:lstStyle/>
                    <a:p>
                      <a:pPr algn="ctr"/>
                      <a:r>
                        <a:rPr lang="en-US" sz="1600" dirty="0">
                          <a:latin typeface="Arial" panose="020B0604020202020204" pitchFamily="34" charset="0"/>
                          <a:cs typeface="Arial" panose="020B0604020202020204" pitchFamily="34" charset="0"/>
                        </a:rPr>
                        <a:t>8/12</a:t>
                      </a:r>
                    </a:p>
                  </a:txBody>
                  <a:tcPr/>
                </a:tc>
                <a:tc>
                  <a:txBody>
                    <a:bodyPr/>
                    <a:lstStyle/>
                    <a:p>
                      <a:pPr algn="ctr"/>
                      <a:r>
                        <a:rPr lang="en-US" sz="1600" dirty="0">
                          <a:latin typeface="Arial" panose="020B0604020202020204" pitchFamily="34" charset="0"/>
                          <a:cs typeface="Arial" panose="020B0604020202020204" pitchFamily="34" charset="0"/>
                        </a:rPr>
                        <a:t>7/29</a:t>
                      </a:r>
                    </a:p>
                  </a:txBody>
                  <a:tcPr/>
                </a:tc>
                <a:tc>
                  <a:txBody>
                    <a:bodyPr/>
                    <a:lstStyle/>
                    <a:p>
                      <a:pPr algn="ctr"/>
                      <a:r>
                        <a:rPr lang="en-US" sz="1600" dirty="0">
                          <a:latin typeface="Arial" panose="020B0604020202020204" pitchFamily="34" charset="0"/>
                          <a:cs typeface="Arial" panose="020B0604020202020204" pitchFamily="34" charset="0"/>
                        </a:rPr>
                        <a:t>7/15</a:t>
                      </a:r>
                      <a:r>
                        <a:rPr lang="en-US" sz="1600" baseline="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0"/>
                  </a:ext>
                </a:extLst>
              </a:tr>
              <a:tr h="274767">
                <a:tc>
                  <a:txBody>
                    <a:bodyPr/>
                    <a:lstStyle/>
                    <a:p>
                      <a:r>
                        <a:rPr lang="en-US" sz="1600" dirty="0">
                          <a:latin typeface="Arial" panose="020B0604020202020204" pitchFamily="34" charset="0"/>
                          <a:cs typeface="Arial" panose="020B0604020202020204" pitchFamily="34" charset="0"/>
                        </a:rPr>
                        <a:t>Cases</a:t>
                      </a:r>
                    </a:p>
                  </a:txBody>
                  <a:tcPr/>
                </a:tc>
                <a:tc>
                  <a:txBody>
                    <a:bodyPr/>
                    <a:lstStyle/>
                    <a:p>
                      <a:pPr algn="ctr"/>
                      <a:r>
                        <a:rPr lang="en-US" sz="1600" dirty="0">
                          <a:latin typeface="Arial Narrow" panose="020B0606020202030204" pitchFamily="34" charset="0"/>
                          <a:cs typeface="Arial" panose="020B0604020202020204" pitchFamily="34" charset="0"/>
                        </a:rPr>
                        <a:t>1,168,111</a:t>
                      </a:r>
                    </a:p>
                  </a:txBody>
                  <a:tcPr/>
                </a:tc>
                <a:tc>
                  <a:txBody>
                    <a:bodyPr/>
                    <a:lstStyle/>
                    <a:p>
                      <a:pPr algn="ctr"/>
                      <a:r>
                        <a:rPr lang="en-US" sz="1600" dirty="0">
                          <a:latin typeface="Arial Narrow" panose="020B0606020202030204" pitchFamily="34" charset="0"/>
                          <a:cs typeface="Arial" panose="020B0604020202020204" pitchFamily="34" charset="0"/>
                        </a:rPr>
                        <a:t>1,027,889</a:t>
                      </a:r>
                    </a:p>
                  </a:txBody>
                  <a:tcPr/>
                </a:tc>
                <a:tc>
                  <a:txBody>
                    <a:bodyPr/>
                    <a:lstStyle/>
                    <a:p>
                      <a:pPr algn="ctr"/>
                      <a:r>
                        <a:rPr lang="en-US" sz="1600" dirty="0">
                          <a:latin typeface="Arial Narrow" panose="020B0606020202030204" pitchFamily="34" charset="0"/>
                          <a:cs typeface="Arial" panose="020B0604020202020204" pitchFamily="34" charset="0"/>
                        </a:rPr>
                        <a:t>926,400</a:t>
                      </a:r>
                    </a:p>
                  </a:txBody>
                  <a:tcPr/>
                </a:tc>
                <a:tc>
                  <a:txBody>
                    <a:bodyPr/>
                    <a:lstStyle/>
                    <a:p>
                      <a:pPr algn="ctr"/>
                      <a:r>
                        <a:rPr lang="en-US" sz="1600" dirty="0">
                          <a:latin typeface="Arial Narrow" panose="020B0606020202030204" pitchFamily="34" charset="0"/>
                          <a:cs typeface="Arial" panose="020B0604020202020204" pitchFamily="34" charset="0"/>
                        </a:rPr>
                        <a:t>838,809</a:t>
                      </a:r>
                    </a:p>
                  </a:txBody>
                  <a:tcPr/>
                </a:tc>
                <a:tc>
                  <a:txBody>
                    <a:bodyPr/>
                    <a:lstStyle/>
                    <a:p>
                      <a:pPr algn="ctr"/>
                      <a:r>
                        <a:rPr lang="en-US" sz="1600" dirty="0">
                          <a:latin typeface="Arial Narrow" panose="020B0606020202030204" pitchFamily="34" charset="0"/>
                          <a:cs typeface="Arial" panose="020B0604020202020204" pitchFamily="34" charset="0"/>
                        </a:rPr>
                        <a:t>769,303</a:t>
                      </a:r>
                    </a:p>
                  </a:txBody>
                  <a:tcPr/>
                </a:tc>
                <a:tc>
                  <a:txBody>
                    <a:bodyPr/>
                    <a:lstStyle/>
                    <a:p>
                      <a:pPr algn="ctr"/>
                      <a:r>
                        <a:rPr lang="en-US" sz="1600" dirty="0">
                          <a:latin typeface="Arial Narrow" panose="020B0606020202030204" pitchFamily="34" charset="0"/>
                          <a:cs typeface="Arial" panose="020B0604020202020204" pitchFamily="34" charset="0"/>
                        </a:rPr>
                        <a:t>719,599</a:t>
                      </a:r>
                    </a:p>
                  </a:txBody>
                  <a:tcPr/>
                </a:tc>
                <a:tc>
                  <a:txBody>
                    <a:bodyPr/>
                    <a:lstStyle/>
                    <a:p>
                      <a:pPr algn="ctr"/>
                      <a:r>
                        <a:rPr lang="en-US" sz="1600" dirty="0">
                          <a:latin typeface="Arial Narrow" panose="020B0606020202030204" pitchFamily="34" charset="0"/>
                          <a:cs typeface="Arial" panose="020B0604020202020204" pitchFamily="34" charset="0"/>
                        </a:rPr>
                        <a:t>645,791</a:t>
                      </a:r>
                    </a:p>
                  </a:txBody>
                  <a:tcPr/>
                </a:tc>
                <a:tc>
                  <a:txBody>
                    <a:bodyPr/>
                    <a:lstStyle/>
                    <a:p>
                      <a:pPr algn="ctr"/>
                      <a:r>
                        <a:rPr lang="en-US" sz="1600" dirty="0">
                          <a:latin typeface="Arial Narrow" panose="020B0606020202030204" pitchFamily="34" charset="0"/>
                          <a:cs typeface="Arial" panose="020B0604020202020204" pitchFamily="34" charset="0"/>
                        </a:rPr>
                        <a:t>592,137</a:t>
                      </a:r>
                    </a:p>
                  </a:txBody>
                  <a:tcPr/>
                </a:tc>
                <a:tc>
                  <a:txBody>
                    <a:bodyPr/>
                    <a:lstStyle/>
                    <a:p>
                      <a:pPr algn="ctr"/>
                      <a:r>
                        <a:rPr lang="en-US" sz="1600" dirty="0">
                          <a:latin typeface="Arial Narrow" panose="020B0606020202030204" pitchFamily="34" charset="0"/>
                          <a:cs typeface="Arial" panose="020B0604020202020204" pitchFamily="34" charset="0"/>
                        </a:rPr>
                        <a:t>506,820</a:t>
                      </a:r>
                    </a:p>
                  </a:txBody>
                  <a:tcPr/>
                </a:tc>
                <a:tc>
                  <a:txBody>
                    <a:bodyPr/>
                    <a:lstStyle/>
                    <a:p>
                      <a:pPr algn="ctr"/>
                      <a:r>
                        <a:rPr lang="en-US" sz="1600" dirty="0">
                          <a:latin typeface="Arial Narrow" panose="020B0606020202030204" pitchFamily="34" charset="0"/>
                          <a:cs typeface="Arial" panose="020B0604020202020204" pitchFamily="34" charset="0"/>
                        </a:rPr>
                        <a:t>403,307</a:t>
                      </a:r>
                    </a:p>
                  </a:txBody>
                  <a:tcPr/>
                </a:tc>
                <a:tc>
                  <a:txBody>
                    <a:bodyPr/>
                    <a:lstStyle/>
                    <a:p>
                      <a:pPr algn="ctr"/>
                      <a:r>
                        <a:rPr lang="en-US" sz="1600" dirty="0">
                          <a:latin typeface="Arial Narrow" panose="020B0606020202030204" pitchFamily="34" charset="0"/>
                          <a:cs typeface="Arial" panose="020B0604020202020204" pitchFamily="34" charset="0"/>
                        </a:rPr>
                        <a:t>282,365</a:t>
                      </a:r>
                    </a:p>
                  </a:txBody>
                  <a:tcPr/>
                </a:tc>
                <a:tc>
                  <a:txBody>
                    <a:bodyPr/>
                    <a:lstStyle/>
                    <a:p>
                      <a:pPr algn="ctr"/>
                      <a:r>
                        <a:rPr lang="en-US" sz="1600" dirty="0">
                          <a:latin typeface="Arial Narrow" panose="020B0606020202030204" pitchFamily="34" charset="0"/>
                          <a:cs typeface="Arial" panose="020B0604020202020204" pitchFamily="34" charset="0"/>
                        </a:rPr>
                        <a:t>168,062</a:t>
                      </a:r>
                    </a:p>
                  </a:txBody>
                  <a:tcPr/>
                </a:tc>
                <a:extLst>
                  <a:ext uri="{0D108BD9-81ED-4DB2-BD59-A6C34878D82A}">
                    <a16:rowId xmlns:a16="http://schemas.microsoft.com/office/drawing/2014/main" val="10001"/>
                  </a:ext>
                </a:extLst>
              </a:tr>
              <a:tr h="0">
                <a:tc>
                  <a:txBody>
                    <a:bodyPr/>
                    <a:lstStyle/>
                    <a:p>
                      <a:r>
                        <a:rPr lang="en-US" sz="1600" dirty="0">
                          <a:latin typeface="Arial" panose="020B0604020202020204" pitchFamily="34" charset="0"/>
                          <a:cs typeface="Arial" panose="020B0604020202020204" pitchFamily="34" charset="0"/>
                        </a:rPr>
                        <a:t>Deaths</a:t>
                      </a:r>
                    </a:p>
                  </a:txBody>
                  <a:tcPr/>
                </a:tc>
                <a:tc>
                  <a:txBody>
                    <a:bodyPr/>
                    <a:lstStyle/>
                    <a:p>
                      <a:pPr algn="ctr"/>
                      <a:r>
                        <a:rPr lang="en-US" sz="1600" dirty="0">
                          <a:latin typeface="Arial Narrow" panose="020B0606020202030204" pitchFamily="34" charset="0"/>
                          <a:cs typeface="Arial" panose="020B0604020202020204" pitchFamily="34" charset="0"/>
                        </a:rPr>
                        <a:t>21,379</a:t>
                      </a:r>
                    </a:p>
                  </a:txBody>
                  <a:tcPr/>
                </a:tc>
                <a:tc>
                  <a:txBody>
                    <a:bodyPr/>
                    <a:lstStyle/>
                    <a:p>
                      <a:pPr algn="ctr"/>
                      <a:r>
                        <a:rPr lang="en-US" sz="1600" dirty="0">
                          <a:latin typeface="Arial Narrow" panose="020B0606020202030204" pitchFamily="34" charset="0"/>
                          <a:cs typeface="Arial" panose="020B0604020202020204" pitchFamily="34" charset="0"/>
                        </a:rPr>
                        <a:t>19,579</a:t>
                      </a:r>
                    </a:p>
                  </a:txBody>
                  <a:tcPr/>
                </a:tc>
                <a:tc>
                  <a:txBody>
                    <a:bodyPr/>
                    <a:lstStyle/>
                    <a:p>
                      <a:pPr algn="ctr"/>
                      <a:r>
                        <a:rPr lang="en-US" sz="1600" dirty="0">
                          <a:latin typeface="Arial Narrow" panose="020B0606020202030204" pitchFamily="34" charset="0"/>
                          <a:cs typeface="Arial" panose="020B0604020202020204" pitchFamily="34" charset="0"/>
                        </a:rPr>
                        <a:t>18,320</a:t>
                      </a:r>
                    </a:p>
                  </a:txBody>
                  <a:tcPr/>
                </a:tc>
                <a:tc>
                  <a:txBody>
                    <a:bodyPr/>
                    <a:lstStyle/>
                    <a:p>
                      <a:pPr algn="ctr"/>
                      <a:r>
                        <a:rPr lang="en-US" sz="1600" dirty="0">
                          <a:latin typeface="Arial Narrow" panose="020B0606020202030204" pitchFamily="34" charset="0"/>
                          <a:cs typeface="Arial" panose="020B0604020202020204" pitchFamily="34" charset="0"/>
                        </a:rPr>
                        <a:t>17,210</a:t>
                      </a:r>
                    </a:p>
                  </a:txBody>
                  <a:tcPr/>
                </a:tc>
                <a:tc>
                  <a:txBody>
                    <a:bodyPr/>
                    <a:lstStyle/>
                    <a:p>
                      <a:pPr algn="ctr"/>
                      <a:r>
                        <a:rPr lang="en-US" sz="1600" dirty="0">
                          <a:latin typeface="Arial Narrow" panose="020B0606020202030204" pitchFamily="34" charset="0"/>
                          <a:cs typeface="Arial" panose="020B0604020202020204" pitchFamily="34" charset="0"/>
                        </a:rPr>
                        <a:t>16,033</a:t>
                      </a:r>
                    </a:p>
                  </a:txBody>
                  <a:tcPr/>
                </a:tc>
                <a:tc>
                  <a:txBody>
                    <a:bodyPr/>
                    <a:lstStyle/>
                    <a:p>
                      <a:pPr algn="ctr"/>
                      <a:r>
                        <a:rPr lang="en-US" sz="1600" dirty="0">
                          <a:latin typeface="Arial Narrow" panose="020B0606020202030204" pitchFamily="34" charset="0"/>
                          <a:cs typeface="Arial" panose="020B0604020202020204" pitchFamily="34" charset="0"/>
                        </a:rPr>
                        <a:t>15,129</a:t>
                      </a:r>
                    </a:p>
                  </a:txBody>
                  <a:tcPr/>
                </a:tc>
                <a:tc>
                  <a:txBody>
                    <a:bodyPr/>
                    <a:lstStyle/>
                    <a:p>
                      <a:pPr algn="ctr"/>
                      <a:r>
                        <a:rPr lang="en-US" sz="1600" dirty="0">
                          <a:latin typeface="Arial Narrow" panose="020B0606020202030204" pitchFamily="34" charset="0"/>
                          <a:cs typeface="Arial" panose="020B0604020202020204" pitchFamily="34" charset="0"/>
                        </a:rPr>
                        <a:t>13,692</a:t>
                      </a:r>
                    </a:p>
                  </a:txBody>
                  <a:tcPr/>
                </a:tc>
                <a:tc>
                  <a:txBody>
                    <a:bodyPr/>
                    <a:lstStyle/>
                    <a:p>
                      <a:pPr algn="ctr"/>
                      <a:r>
                        <a:rPr lang="en-US" sz="1600" dirty="0">
                          <a:latin typeface="Arial Narrow" panose="020B0606020202030204" pitchFamily="34" charset="0"/>
                          <a:cs typeface="Arial" panose="020B0604020202020204" pitchFamily="34" charset="0"/>
                        </a:rPr>
                        <a:t>11,805</a:t>
                      </a:r>
                    </a:p>
                  </a:txBody>
                  <a:tcPr/>
                </a:tc>
                <a:tc>
                  <a:txBody>
                    <a:bodyPr/>
                    <a:lstStyle/>
                    <a:p>
                      <a:pPr algn="ctr"/>
                      <a:r>
                        <a:rPr lang="en-US" sz="1600" dirty="0">
                          <a:latin typeface="Arial Narrow" panose="020B0606020202030204" pitchFamily="34" charset="0"/>
                          <a:cs typeface="Arial" panose="020B0604020202020204" pitchFamily="34" charset="0"/>
                        </a:rPr>
                        <a:t>9034</a:t>
                      </a:r>
                    </a:p>
                  </a:txBody>
                  <a:tcPr/>
                </a:tc>
                <a:tc>
                  <a:txBody>
                    <a:bodyPr/>
                    <a:lstStyle/>
                    <a:p>
                      <a:pPr algn="ctr"/>
                      <a:r>
                        <a:rPr lang="en-US" sz="1600" dirty="0">
                          <a:latin typeface="Arial Narrow" panose="020B0606020202030204" pitchFamily="34" charset="0"/>
                          <a:cs typeface="Arial" panose="020B0604020202020204" pitchFamily="34" charset="0"/>
                        </a:rPr>
                        <a:t>6190</a:t>
                      </a:r>
                    </a:p>
                  </a:txBody>
                  <a:tcPr/>
                </a:tc>
                <a:tc>
                  <a:txBody>
                    <a:bodyPr/>
                    <a:lstStyle/>
                    <a:p>
                      <a:pPr algn="ctr"/>
                      <a:r>
                        <a:rPr lang="en-US" sz="1600" dirty="0">
                          <a:latin typeface="Arial Narrow" panose="020B0606020202030204" pitchFamily="34" charset="0"/>
                          <a:cs typeface="Arial" panose="020B0604020202020204" pitchFamily="34" charset="0"/>
                        </a:rPr>
                        <a:t>3432</a:t>
                      </a:r>
                    </a:p>
                  </a:txBody>
                  <a:tcPr/>
                </a:tc>
                <a:tc>
                  <a:txBody>
                    <a:bodyPr/>
                    <a:lstStyle/>
                    <a:p>
                      <a:pPr algn="ctr"/>
                      <a:r>
                        <a:rPr lang="en-US" sz="1600" dirty="0">
                          <a:latin typeface="Arial Narrow" panose="020B0606020202030204" pitchFamily="34" charset="0"/>
                          <a:cs typeface="Arial" panose="020B0604020202020204" pitchFamily="34" charset="0"/>
                        </a:rPr>
                        <a:t>2481</a:t>
                      </a:r>
                    </a:p>
                  </a:txBody>
                  <a:tcPr/>
                </a:tc>
                <a:extLst>
                  <a:ext uri="{0D108BD9-81ED-4DB2-BD59-A6C34878D82A}">
                    <a16:rowId xmlns:a16="http://schemas.microsoft.com/office/drawing/2014/main" val="10002"/>
                  </a:ext>
                </a:extLst>
              </a:tr>
              <a:tr h="280863">
                <a:tc>
                  <a:txBody>
                    <a:bodyPr/>
                    <a:lstStyle/>
                    <a:p>
                      <a:r>
                        <a:rPr lang="en-US" sz="1600" dirty="0">
                          <a:latin typeface="Arial" panose="020B0604020202020204" pitchFamily="34" charset="0"/>
                          <a:cs typeface="Arial" panose="020B0604020202020204" pitchFamily="34" charset="0"/>
                        </a:rPr>
                        <a:t>Hospitalized</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8900</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7468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5,872</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4,319</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3,318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3,195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3604</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4806</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7028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9595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10,471</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6904</a:t>
                      </a:r>
                    </a:p>
                  </a:txBody>
                  <a:tcPr/>
                </a:tc>
                <a:extLst>
                  <a:ext uri="{0D108BD9-81ED-4DB2-BD59-A6C34878D82A}">
                    <a16:rowId xmlns:a16="http://schemas.microsoft.com/office/drawing/2014/main" val="10003"/>
                  </a:ext>
                </a:extLst>
              </a:tr>
            </a:tbl>
          </a:graphicData>
        </a:graphic>
      </p:graphicFrame>
      <p:sp>
        <p:nvSpPr>
          <p:cNvPr id="12" name="Title 1"/>
          <p:cNvSpPr txBox="1">
            <a:spLocks/>
          </p:cNvSpPr>
          <p:nvPr/>
        </p:nvSpPr>
        <p:spPr>
          <a:xfrm>
            <a:off x="833628" y="0"/>
            <a:ext cx="10524744" cy="974725"/>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3600" dirty="0">
                <a:latin typeface="Arial" panose="020B0604020202020204" pitchFamily="34" charset="0"/>
                <a:cs typeface="Arial" panose="020B0604020202020204" pitchFamily="34" charset="0"/>
              </a:rPr>
              <a:t>STATE</a:t>
            </a:r>
          </a:p>
        </p:txBody>
      </p:sp>
      <p:sp>
        <p:nvSpPr>
          <p:cNvPr id="13" name="Rectangle 12"/>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7" name="Table 16"/>
          <p:cNvGraphicFramePr>
            <a:graphicFrameLocks noGrp="1"/>
          </p:cNvGraphicFramePr>
          <p:nvPr>
            <p:extLst/>
          </p:nvPr>
        </p:nvGraphicFramePr>
        <p:xfrm>
          <a:off x="6720729" y="237681"/>
          <a:ext cx="4889070" cy="1341120"/>
        </p:xfrm>
        <a:graphic>
          <a:graphicData uri="http://schemas.openxmlformats.org/drawingml/2006/table">
            <a:tbl>
              <a:tblPr firstRow="1" bandRow="1">
                <a:tableStyleId>{073A0DAA-6AF3-43AB-8588-CEC1D06C72B9}</a:tableStyleId>
              </a:tblPr>
              <a:tblGrid>
                <a:gridCol w="977814">
                  <a:extLst>
                    <a:ext uri="{9D8B030D-6E8A-4147-A177-3AD203B41FA5}">
                      <a16:colId xmlns:a16="http://schemas.microsoft.com/office/drawing/2014/main" val="20000"/>
                    </a:ext>
                  </a:extLst>
                </a:gridCol>
                <a:gridCol w="977814">
                  <a:extLst>
                    <a:ext uri="{9D8B030D-6E8A-4147-A177-3AD203B41FA5}">
                      <a16:colId xmlns:a16="http://schemas.microsoft.com/office/drawing/2014/main" val="20001"/>
                    </a:ext>
                  </a:extLst>
                </a:gridCol>
                <a:gridCol w="977814">
                  <a:extLst>
                    <a:ext uri="{9D8B030D-6E8A-4147-A177-3AD203B41FA5}">
                      <a16:colId xmlns:a16="http://schemas.microsoft.com/office/drawing/2014/main" val="20002"/>
                    </a:ext>
                  </a:extLst>
                </a:gridCol>
                <a:gridCol w="977814">
                  <a:extLst>
                    <a:ext uri="{9D8B030D-6E8A-4147-A177-3AD203B41FA5}">
                      <a16:colId xmlns:a16="http://schemas.microsoft.com/office/drawing/2014/main" val="20003"/>
                    </a:ext>
                  </a:extLst>
                </a:gridCol>
                <a:gridCol w="977814">
                  <a:extLst>
                    <a:ext uri="{9D8B030D-6E8A-4147-A177-3AD203B41FA5}">
                      <a16:colId xmlns:a16="http://schemas.microsoft.com/office/drawing/2014/main" val="20004"/>
                    </a:ext>
                  </a:extLst>
                </a:gridCol>
              </a:tblGrid>
              <a:tr h="169199">
                <a:tc>
                  <a:txBody>
                    <a:bodyPr/>
                    <a:lstStyle/>
                    <a:p>
                      <a:pPr algn="ctr"/>
                      <a:r>
                        <a:rPr lang="en-US" sz="1600" dirty="0">
                          <a:latin typeface="Arial" panose="020B0604020202020204" pitchFamily="34" charset="0"/>
                          <a:cs typeface="Arial" panose="020B0604020202020204" pitchFamily="34" charset="0"/>
                        </a:rPr>
                        <a:t>12/2</a:t>
                      </a:r>
                    </a:p>
                  </a:txBody>
                  <a:tcPr/>
                </a:tc>
                <a:tc>
                  <a:txBody>
                    <a:bodyPr/>
                    <a:lstStyle/>
                    <a:p>
                      <a:pPr algn="ctr"/>
                      <a:r>
                        <a:rPr lang="en-US" sz="1600" dirty="0">
                          <a:latin typeface="Arial" panose="020B0604020202020204" pitchFamily="34" charset="0"/>
                          <a:cs typeface="Arial" panose="020B0604020202020204" pitchFamily="34" charset="0"/>
                        </a:rPr>
                        <a:t>12/10</a:t>
                      </a:r>
                    </a:p>
                  </a:txBody>
                  <a:tcPr/>
                </a:tc>
                <a:tc>
                  <a:txBody>
                    <a:bodyPr/>
                    <a:lstStyle/>
                    <a:p>
                      <a:pPr algn="ctr"/>
                      <a:r>
                        <a:rPr lang="en-US" sz="1600" dirty="0">
                          <a:latin typeface="Arial" panose="020B0604020202020204" pitchFamily="34" charset="0"/>
                          <a:cs typeface="Arial" panose="020B0604020202020204" pitchFamily="34" charset="0"/>
                        </a:rPr>
                        <a:t>12/16</a:t>
                      </a:r>
                    </a:p>
                  </a:txBody>
                  <a:tcPr/>
                </a:tc>
                <a:tc>
                  <a:txBody>
                    <a:bodyPr/>
                    <a:lstStyle/>
                    <a:p>
                      <a:pPr algn="ctr"/>
                      <a:r>
                        <a:rPr lang="en-US" sz="1600" dirty="0">
                          <a:latin typeface="Arial" panose="020B0604020202020204" pitchFamily="34" charset="0"/>
                          <a:cs typeface="Arial" panose="020B0604020202020204" pitchFamily="34" charset="0"/>
                        </a:rPr>
                        <a:t>12/21</a:t>
                      </a:r>
                    </a:p>
                  </a:txBody>
                  <a:tcPr/>
                </a:tc>
                <a:tc>
                  <a:txBody>
                    <a:bodyPr/>
                    <a:lstStyle/>
                    <a:p>
                      <a:pPr algn="ctr"/>
                      <a:r>
                        <a:rPr lang="en-US" sz="1600" dirty="0">
                          <a:latin typeface="Arial" panose="020B0604020202020204" pitchFamily="34" charset="0"/>
                          <a:cs typeface="Arial" panose="020B0604020202020204" pitchFamily="34" charset="0"/>
                        </a:rPr>
                        <a:t>12/24</a:t>
                      </a:r>
                    </a:p>
                  </a:txBody>
                  <a:tcPr/>
                </a:tc>
                <a:extLst>
                  <a:ext uri="{0D108BD9-81ED-4DB2-BD59-A6C34878D82A}">
                    <a16:rowId xmlns:a16="http://schemas.microsoft.com/office/drawing/2014/main" val="10000"/>
                  </a:ext>
                </a:extLst>
              </a:tr>
              <a:tr h="274767">
                <a:tc>
                  <a:txBody>
                    <a:bodyPr/>
                    <a:lstStyle/>
                    <a:p>
                      <a:pPr algn="ctr"/>
                      <a:r>
                        <a:rPr lang="en-US" sz="1600" dirty="0">
                          <a:latin typeface="Arial Narrow" panose="020B0606020202030204" pitchFamily="34" charset="0"/>
                          <a:cs typeface="Arial" panose="020B0604020202020204" pitchFamily="34" charset="0"/>
                        </a:rPr>
                        <a:t>1,200,674</a:t>
                      </a:r>
                    </a:p>
                  </a:txBody>
                  <a:tcPr/>
                </a:tc>
                <a:tc>
                  <a:txBody>
                    <a:bodyPr/>
                    <a:lstStyle/>
                    <a:p>
                      <a:pPr algn="ctr"/>
                      <a:r>
                        <a:rPr lang="en-US" sz="1600" dirty="0">
                          <a:latin typeface="Arial Narrow" panose="020B0606020202030204" pitchFamily="34" charset="0"/>
                          <a:cs typeface="Arial" panose="020B0604020202020204" pitchFamily="34" charset="0"/>
                        </a:rPr>
                        <a:t>1,283,674</a:t>
                      </a:r>
                    </a:p>
                  </a:txBody>
                  <a:tcPr/>
                </a:tc>
                <a:tc>
                  <a:txBody>
                    <a:bodyPr/>
                    <a:lstStyle/>
                    <a:p>
                      <a:pPr algn="ctr"/>
                      <a:r>
                        <a:rPr lang="en-US" sz="1600" dirty="0">
                          <a:latin typeface="Arial Narrow" panose="020B0606020202030204" pitchFamily="34" charset="0"/>
                          <a:cs typeface="Arial" panose="020B0604020202020204" pitchFamily="34" charset="0"/>
                        </a:rPr>
                        <a:t>1,367,965</a:t>
                      </a:r>
                    </a:p>
                  </a:txBody>
                  <a:tcPr/>
                </a:tc>
                <a:tc>
                  <a:txBody>
                    <a:bodyPr/>
                    <a:lstStyle/>
                    <a:p>
                      <a:pPr algn="ctr"/>
                      <a:r>
                        <a:rPr lang="en-US" sz="1600" dirty="0">
                          <a:latin typeface="Arial Narrow" panose="020B0606020202030204" pitchFamily="34" charset="0"/>
                          <a:cs typeface="Arial" panose="020B0604020202020204" pitchFamily="34" charset="0"/>
                        </a:rPr>
                        <a:t>1,413,684</a:t>
                      </a:r>
                    </a:p>
                  </a:txBody>
                  <a:tcPr/>
                </a:tc>
                <a:tc>
                  <a:txBody>
                    <a:bodyPr/>
                    <a:lstStyle/>
                    <a:p>
                      <a:pPr algn="ctr"/>
                      <a:r>
                        <a:rPr lang="en-US" sz="1600" dirty="0">
                          <a:latin typeface="Arial Narrow" panose="020B0606020202030204" pitchFamily="34" charset="0"/>
                          <a:cs typeface="Arial" panose="020B0604020202020204" pitchFamily="34" charset="0"/>
                        </a:rPr>
                        <a:t>1,451,256</a:t>
                      </a:r>
                    </a:p>
                  </a:txBody>
                  <a:tcPr/>
                </a:tc>
                <a:extLst>
                  <a:ext uri="{0D108BD9-81ED-4DB2-BD59-A6C34878D82A}">
                    <a16:rowId xmlns:a16="http://schemas.microsoft.com/office/drawing/2014/main" val="10001"/>
                  </a:ext>
                </a:extLst>
              </a:tr>
              <a:tr h="0">
                <a:tc>
                  <a:txBody>
                    <a:bodyPr/>
                    <a:lstStyle/>
                    <a:p>
                      <a:pPr algn="ctr"/>
                      <a:r>
                        <a:rPr lang="en-US" sz="1600" dirty="0">
                          <a:latin typeface="Arial Narrow" panose="020B0606020202030204" pitchFamily="34" charset="0"/>
                          <a:cs typeface="Arial" panose="020B0604020202020204" pitchFamily="34" charset="0"/>
                        </a:rPr>
                        <a:t>21,756</a:t>
                      </a:r>
                    </a:p>
                  </a:txBody>
                  <a:tcPr/>
                </a:tc>
                <a:tc>
                  <a:txBody>
                    <a:bodyPr/>
                    <a:lstStyle/>
                    <a:p>
                      <a:pPr algn="ctr"/>
                      <a:r>
                        <a:rPr lang="en-US" sz="1600" dirty="0">
                          <a:latin typeface="Arial Narrow" panose="020B0606020202030204" pitchFamily="34" charset="0"/>
                          <a:cs typeface="Arial" panose="020B0604020202020204" pitchFamily="34" charset="0"/>
                        </a:rPr>
                        <a:t>23,081</a:t>
                      </a:r>
                    </a:p>
                  </a:txBody>
                  <a:tcPr/>
                </a:tc>
                <a:tc>
                  <a:txBody>
                    <a:bodyPr/>
                    <a:lstStyle/>
                    <a:p>
                      <a:pPr algn="ctr"/>
                      <a:r>
                        <a:rPr lang="en-US" sz="1600" dirty="0">
                          <a:latin typeface="Arial Narrow" panose="020B0606020202030204" pitchFamily="34" charset="0"/>
                          <a:cs typeface="Arial" panose="020B0604020202020204" pitchFamily="34" charset="0"/>
                        </a:rPr>
                        <a:t>24,394</a:t>
                      </a:r>
                    </a:p>
                  </a:txBody>
                  <a:tcPr/>
                </a:tc>
                <a:tc>
                  <a:txBody>
                    <a:bodyPr/>
                    <a:lstStyle/>
                    <a:p>
                      <a:pPr algn="ctr"/>
                      <a:r>
                        <a:rPr lang="en-US" sz="1600" dirty="0">
                          <a:latin typeface="Arial Narrow" panose="020B0606020202030204" pitchFamily="34" charset="0"/>
                          <a:cs typeface="Arial" panose="020B0604020202020204" pitchFamily="34" charset="0"/>
                        </a:rPr>
                        <a:t>25,415</a:t>
                      </a:r>
                    </a:p>
                  </a:txBody>
                  <a:tcPr/>
                </a:tc>
                <a:tc>
                  <a:txBody>
                    <a:bodyPr/>
                    <a:lstStyle/>
                    <a:p>
                      <a:pPr algn="ctr"/>
                      <a:r>
                        <a:rPr lang="en-US" sz="1600" dirty="0">
                          <a:latin typeface="Arial Narrow" panose="020B0606020202030204" pitchFamily="34" charset="0"/>
                          <a:cs typeface="Arial" panose="020B0604020202020204" pitchFamily="34" charset="0"/>
                        </a:rPr>
                        <a:t>25,900</a:t>
                      </a:r>
                    </a:p>
                  </a:txBody>
                  <a:tcPr/>
                </a:tc>
                <a:extLst>
                  <a:ext uri="{0D108BD9-81ED-4DB2-BD59-A6C34878D82A}">
                    <a16:rowId xmlns:a16="http://schemas.microsoft.com/office/drawing/2014/main" val="10002"/>
                  </a:ext>
                </a:extLst>
              </a:tr>
              <a:tr h="280863">
                <a:tc>
                  <a:txBody>
                    <a:bodyPr/>
                    <a:lstStyle/>
                    <a:p>
                      <a:pPr algn="ctr"/>
                      <a:r>
                        <a:rPr lang="en-US" sz="1600" b="1" dirty="0">
                          <a:solidFill>
                            <a:srgbClr val="C00000"/>
                          </a:solidFill>
                          <a:latin typeface="Arial Narrow" panose="020B0606020202030204" pitchFamily="34" charset="0"/>
                          <a:cs typeface="Arial" panose="020B0604020202020204" pitchFamily="34" charset="0"/>
                        </a:rPr>
                        <a:t>9,109</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9,053</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9,528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10,009</a:t>
                      </a:r>
                    </a:p>
                  </a:txBody>
                  <a:tcPr/>
                </a:tc>
                <a:tc>
                  <a:txBody>
                    <a:bodyPr/>
                    <a:lstStyle/>
                    <a:p>
                      <a:pPr algn="ctr"/>
                      <a:endParaRPr lang="en-US" sz="1600" b="1" dirty="0">
                        <a:solidFill>
                          <a:srgbClr val="C00000"/>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
        <p:nvSpPr>
          <p:cNvPr id="19" name="TextBox 18"/>
          <p:cNvSpPr txBox="1"/>
          <p:nvPr/>
        </p:nvSpPr>
        <p:spPr>
          <a:xfrm>
            <a:off x="10991833" y="2709516"/>
            <a:ext cx="1384917" cy="646331"/>
          </a:xfrm>
          <a:prstGeom prst="rect">
            <a:avLst/>
          </a:prstGeom>
          <a:noFill/>
        </p:spPr>
        <p:txBody>
          <a:bodyPr wrap="square" rtlCol="0">
            <a:spAutoFit/>
          </a:bodyPr>
          <a:lstStyle/>
          <a:p>
            <a:pPr algn="ctr"/>
            <a:r>
              <a:rPr lang="en-US" dirty="0">
                <a:latin typeface=" Arial"/>
              </a:rPr>
              <a:t>10,009</a:t>
            </a:r>
          </a:p>
          <a:p>
            <a:pPr algn="ctr"/>
            <a:r>
              <a:rPr lang="en-US" dirty="0">
                <a:latin typeface=" Arial"/>
              </a:rPr>
              <a:t>12/21</a:t>
            </a:r>
          </a:p>
        </p:txBody>
      </p:sp>
      <p:pic>
        <p:nvPicPr>
          <p:cNvPr id="2" name="Picture 1"/>
          <p:cNvPicPr>
            <a:picLocks noChangeAspect="1"/>
          </p:cNvPicPr>
          <p:nvPr/>
        </p:nvPicPr>
        <p:blipFill>
          <a:blip r:embed="rId3"/>
          <a:stretch>
            <a:fillRect/>
          </a:stretch>
        </p:blipFill>
        <p:spPr>
          <a:xfrm>
            <a:off x="0" y="1267970"/>
            <a:ext cx="12192000" cy="3433589"/>
          </a:xfrm>
          <a:prstGeom prst="rect">
            <a:avLst/>
          </a:prstGeom>
        </p:spPr>
      </p:pic>
      <p:sp>
        <p:nvSpPr>
          <p:cNvPr id="15" name="TextBox 14"/>
          <p:cNvSpPr txBox="1"/>
          <p:nvPr/>
        </p:nvSpPr>
        <p:spPr>
          <a:xfrm>
            <a:off x="4755499" y="1651626"/>
            <a:ext cx="1384917" cy="646331"/>
          </a:xfrm>
          <a:prstGeom prst="rect">
            <a:avLst/>
          </a:prstGeom>
          <a:noFill/>
        </p:spPr>
        <p:txBody>
          <a:bodyPr wrap="square" rtlCol="0">
            <a:spAutoFit/>
          </a:bodyPr>
          <a:lstStyle/>
          <a:p>
            <a:pPr algn="ctr"/>
            <a:r>
              <a:rPr lang="en-US" dirty="0">
                <a:solidFill>
                  <a:schemeClr val="bg1"/>
                </a:solidFill>
                <a:latin typeface=" Arial"/>
              </a:rPr>
              <a:t>10,893</a:t>
            </a:r>
          </a:p>
          <a:p>
            <a:pPr algn="ctr"/>
            <a:r>
              <a:rPr lang="en-US" dirty="0">
                <a:solidFill>
                  <a:schemeClr val="bg1"/>
                </a:solidFill>
                <a:latin typeface=" Arial"/>
              </a:rPr>
              <a:t>7/22</a:t>
            </a:r>
          </a:p>
        </p:txBody>
      </p:sp>
      <p:sp>
        <p:nvSpPr>
          <p:cNvPr id="16" name="Down Arrow 15"/>
          <p:cNvSpPr/>
          <p:nvPr/>
        </p:nvSpPr>
        <p:spPr>
          <a:xfrm>
            <a:off x="5447958" y="2335996"/>
            <a:ext cx="136355" cy="421148"/>
          </a:xfrm>
          <a:prstGeom prst="downArrow">
            <a:avLst/>
          </a:prstGeom>
          <a:solidFill>
            <a:srgbClr val="FF0000"/>
          </a:solidFill>
          <a:ln>
            <a:solidFill>
              <a:srgbClr val="D01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1" name="Straight Connector 20"/>
          <p:cNvCxnSpPr/>
          <p:nvPr/>
        </p:nvCxnSpPr>
        <p:spPr>
          <a:xfrm>
            <a:off x="941656" y="2857881"/>
            <a:ext cx="111887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642D53D-FE0D-6D48-879D-7513945E14E1}"/>
              </a:ext>
            </a:extLst>
          </p:cNvPr>
          <p:cNvSpPr txBox="1"/>
          <p:nvPr/>
        </p:nvSpPr>
        <p:spPr>
          <a:xfrm>
            <a:off x="11032270" y="1402264"/>
            <a:ext cx="1384917" cy="646331"/>
          </a:xfrm>
          <a:prstGeom prst="rect">
            <a:avLst/>
          </a:prstGeom>
          <a:noFill/>
        </p:spPr>
        <p:txBody>
          <a:bodyPr wrap="square" rtlCol="0">
            <a:spAutoFit/>
          </a:bodyPr>
          <a:lstStyle/>
          <a:p>
            <a:pPr algn="ctr"/>
            <a:r>
              <a:rPr lang="en-US" dirty="0">
                <a:solidFill>
                  <a:schemeClr val="bg1"/>
                </a:solidFill>
                <a:latin typeface=" Arial"/>
              </a:rPr>
              <a:t>10,886</a:t>
            </a:r>
          </a:p>
          <a:p>
            <a:pPr algn="ctr"/>
            <a:r>
              <a:rPr lang="en-US" dirty="0">
                <a:solidFill>
                  <a:schemeClr val="bg1"/>
                </a:solidFill>
                <a:latin typeface=" Arial"/>
              </a:rPr>
              <a:t>12/27</a:t>
            </a:r>
          </a:p>
        </p:txBody>
      </p:sp>
      <p:sp>
        <p:nvSpPr>
          <p:cNvPr id="18" name="Down Arrow 17">
            <a:extLst>
              <a:ext uri="{FF2B5EF4-FFF2-40B4-BE49-F238E27FC236}">
                <a16:creationId xmlns:a16="http://schemas.microsoft.com/office/drawing/2014/main" id="{6594C307-F21D-214B-B65C-31878CEDAB8A}"/>
              </a:ext>
            </a:extLst>
          </p:cNvPr>
          <p:cNvSpPr/>
          <p:nvPr/>
        </p:nvSpPr>
        <p:spPr>
          <a:xfrm>
            <a:off x="11954153" y="2177540"/>
            <a:ext cx="136355" cy="421148"/>
          </a:xfrm>
          <a:prstGeom prst="downArrow">
            <a:avLst/>
          </a:prstGeom>
          <a:solidFill>
            <a:srgbClr val="FF0000"/>
          </a:solidFill>
          <a:ln>
            <a:solidFill>
              <a:srgbClr val="D01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127395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dirty="0">
                <a:latin typeface="Baskerville Old Face" panose="02020602080505020303" pitchFamily="18" charset="0"/>
              </a:rPr>
              <a:t>CME Credit was </a:t>
            </a:r>
            <a:r>
              <a:rPr lang="en-US" altLang="en-US" sz="3600" i="1" u="sng" dirty="0">
                <a:latin typeface="Baskerville Old Face" panose="02020602080505020303" pitchFamily="18" charset="0"/>
              </a:rPr>
              <a:t>only</a:t>
            </a:r>
            <a:r>
              <a:rPr lang="en-US" altLang="en-US" sz="3600" dirty="0">
                <a:latin typeface="Baskerville Old Face" panose="02020602080505020303" pitchFamily="18" charset="0"/>
              </a:rPr>
              <a:t> approved for the </a:t>
            </a:r>
            <a:r>
              <a:rPr lang="en-US" altLang="en-US" sz="3600" i="1" u="sng" dirty="0">
                <a:latin typeface="Baskerville Old Face" panose="02020602080505020303" pitchFamily="18" charset="0"/>
              </a:rPr>
              <a:t>Live</a:t>
            </a:r>
            <a:r>
              <a:rPr lang="en-US" altLang="en-US" sz="3600" dirty="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by Wednesday following the call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852535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62231"/>
            <a:ext cx="11790445" cy="1091959"/>
          </a:xfrm>
        </p:spPr>
        <p:txBody>
          <a:bodyPr>
            <a:normAutofit/>
          </a:bodyPr>
          <a:lstStyle/>
          <a:p>
            <a:r>
              <a:rPr lang="en-US" sz="4400" dirty="0"/>
              <a:t>COUNTY</a:t>
            </a:r>
          </a:p>
        </p:txBody>
      </p:sp>
      <p:sp>
        <p:nvSpPr>
          <p:cNvPr id="4" name="Rectangle 3"/>
          <p:cNvSpPr/>
          <p:nvPr/>
        </p:nvSpPr>
        <p:spPr>
          <a:xfrm>
            <a:off x="0" y="927338"/>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p:nvSpPr>
        <p:spPr>
          <a:xfrm>
            <a:off x="0" y="805417"/>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 name="Picture 2"/>
          <p:cNvPicPr>
            <a:picLocks noChangeAspect="1"/>
          </p:cNvPicPr>
          <p:nvPr/>
        </p:nvPicPr>
        <p:blipFill>
          <a:blip r:embed="rId3"/>
          <a:stretch>
            <a:fillRect/>
          </a:stretch>
        </p:blipFill>
        <p:spPr>
          <a:xfrm>
            <a:off x="288671" y="821147"/>
            <a:ext cx="5657718" cy="2730199"/>
          </a:xfrm>
          <a:prstGeom prst="rect">
            <a:avLst/>
          </a:prstGeom>
        </p:spPr>
      </p:pic>
      <p:sp>
        <p:nvSpPr>
          <p:cNvPr id="11" name="TextBox 10"/>
          <p:cNvSpPr txBox="1"/>
          <p:nvPr/>
        </p:nvSpPr>
        <p:spPr>
          <a:xfrm>
            <a:off x="2260330" y="1301553"/>
            <a:ext cx="2034531" cy="461665"/>
          </a:xfrm>
          <a:prstGeom prst="rect">
            <a:avLst/>
          </a:prstGeom>
          <a:noFill/>
        </p:spPr>
        <p:txBody>
          <a:bodyPr wrap="none" rtlCol="0">
            <a:spAutoFit/>
          </a:bodyPr>
          <a:lstStyle/>
          <a:p>
            <a:r>
              <a:rPr lang="en-US" sz="2400" dirty="0">
                <a:solidFill>
                  <a:schemeClr val="bg1"/>
                </a:solidFill>
                <a:latin typeface=" Arial"/>
              </a:rPr>
              <a:t>45 new 12/22</a:t>
            </a:r>
          </a:p>
        </p:txBody>
      </p:sp>
      <p:pic>
        <p:nvPicPr>
          <p:cNvPr id="6" name="Picture 5"/>
          <p:cNvPicPr>
            <a:picLocks noChangeAspect="1"/>
          </p:cNvPicPr>
          <p:nvPr/>
        </p:nvPicPr>
        <p:blipFill>
          <a:blip r:embed="rId4"/>
          <a:stretch>
            <a:fillRect/>
          </a:stretch>
        </p:blipFill>
        <p:spPr>
          <a:xfrm>
            <a:off x="6042612" y="821146"/>
            <a:ext cx="6044834" cy="2730199"/>
          </a:xfrm>
          <a:prstGeom prst="rect">
            <a:avLst/>
          </a:prstGeom>
        </p:spPr>
      </p:pic>
      <p:sp>
        <p:nvSpPr>
          <p:cNvPr id="13" name="TextBox 12"/>
          <p:cNvSpPr txBox="1"/>
          <p:nvPr/>
        </p:nvSpPr>
        <p:spPr>
          <a:xfrm>
            <a:off x="8862360" y="1386170"/>
            <a:ext cx="2119491" cy="461665"/>
          </a:xfrm>
          <a:prstGeom prst="rect">
            <a:avLst/>
          </a:prstGeom>
          <a:noFill/>
        </p:spPr>
        <p:txBody>
          <a:bodyPr wrap="none" rtlCol="0">
            <a:spAutoFit/>
          </a:bodyPr>
          <a:lstStyle/>
          <a:p>
            <a:r>
              <a:rPr lang="en-US" sz="2400" dirty="0">
                <a:solidFill>
                  <a:schemeClr val="bg1"/>
                </a:solidFill>
                <a:latin typeface=" Arial"/>
              </a:rPr>
              <a:t>87  new 12/21</a:t>
            </a:r>
          </a:p>
        </p:txBody>
      </p:sp>
      <p:pic>
        <p:nvPicPr>
          <p:cNvPr id="10" name="Picture 9"/>
          <p:cNvPicPr>
            <a:picLocks noChangeAspect="1"/>
          </p:cNvPicPr>
          <p:nvPr/>
        </p:nvPicPr>
        <p:blipFill>
          <a:blip r:embed="rId5"/>
          <a:stretch>
            <a:fillRect/>
          </a:stretch>
        </p:blipFill>
        <p:spPr>
          <a:xfrm>
            <a:off x="1357312" y="3569048"/>
            <a:ext cx="9477375" cy="3107917"/>
          </a:xfrm>
          <a:prstGeom prst="rect">
            <a:avLst/>
          </a:prstGeom>
        </p:spPr>
      </p:pic>
      <p:sp>
        <p:nvSpPr>
          <p:cNvPr id="15" name="TextBox 14"/>
          <p:cNvSpPr txBox="1"/>
          <p:nvPr/>
        </p:nvSpPr>
        <p:spPr>
          <a:xfrm>
            <a:off x="2425184" y="4179980"/>
            <a:ext cx="2135521" cy="830997"/>
          </a:xfrm>
          <a:prstGeom prst="rect">
            <a:avLst/>
          </a:prstGeom>
          <a:noFill/>
        </p:spPr>
        <p:txBody>
          <a:bodyPr wrap="none" rtlCol="0">
            <a:spAutoFit/>
          </a:bodyPr>
          <a:lstStyle/>
          <a:p>
            <a:r>
              <a:rPr lang="en-US" sz="2400" dirty="0">
                <a:solidFill>
                  <a:schemeClr val="bg1"/>
                </a:solidFill>
                <a:latin typeface=" Arial"/>
              </a:rPr>
              <a:t>14.4 % </a:t>
            </a:r>
          </a:p>
          <a:p>
            <a:r>
              <a:rPr lang="en-US" sz="2400" dirty="0">
                <a:solidFill>
                  <a:schemeClr val="bg1"/>
                </a:solidFill>
                <a:latin typeface=" Arial"/>
              </a:rPr>
              <a:t>Positivity Rate</a:t>
            </a:r>
          </a:p>
        </p:txBody>
      </p:sp>
      <p:sp>
        <p:nvSpPr>
          <p:cNvPr id="16" name="TextBox 15"/>
          <p:cNvSpPr txBox="1"/>
          <p:nvPr/>
        </p:nvSpPr>
        <p:spPr>
          <a:xfrm>
            <a:off x="8267314" y="3948317"/>
            <a:ext cx="2206053" cy="461665"/>
          </a:xfrm>
          <a:prstGeom prst="rect">
            <a:avLst/>
          </a:prstGeom>
          <a:noFill/>
        </p:spPr>
        <p:txBody>
          <a:bodyPr wrap="none" rtlCol="0">
            <a:spAutoFit/>
          </a:bodyPr>
          <a:lstStyle/>
          <a:p>
            <a:r>
              <a:rPr lang="en-US" sz="2400" dirty="0">
                <a:solidFill>
                  <a:schemeClr val="bg1"/>
                </a:solidFill>
                <a:latin typeface=" Arial"/>
              </a:rPr>
              <a:t>418 new 12/23</a:t>
            </a:r>
          </a:p>
        </p:txBody>
      </p:sp>
    </p:spTree>
    <p:extLst>
      <p:ext uri="{BB962C8B-B14F-4D97-AF65-F5344CB8AC3E}">
        <p14:creationId xmlns:p14="http://schemas.microsoft.com/office/powerpoint/2010/main" val="12862895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lstStyle/>
          <a:p>
            <a:r>
              <a:rPr lang="en-US" dirty="0"/>
              <a:t>COVID+ HOSPITALIZATIONS BY TSA ID</a:t>
            </a:r>
          </a:p>
        </p:txBody>
      </p:sp>
      <p:sp>
        <p:nvSpPr>
          <p:cNvPr id="4" name="Rectangle 3"/>
          <p:cNvSpPr/>
          <p:nvPr/>
        </p:nvSpPr>
        <p:spPr>
          <a:xfrm>
            <a:off x="0" y="1031723"/>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419088" y="2027622"/>
            <a:ext cx="3466696" cy="2246769"/>
          </a:xfrm>
          <a:prstGeom prst="rect">
            <a:avLst/>
          </a:prstGeom>
          <a:noFill/>
        </p:spPr>
        <p:txBody>
          <a:bodyPr wrap="square" rtlCol="0">
            <a:spAutoFit/>
          </a:bodyPr>
          <a:lstStyle/>
          <a:p>
            <a:r>
              <a:rPr lang="en-US" sz="2800" b="1" dirty="0"/>
              <a:t>CONFIRMED COVID+ HOSPITALIZATIONS /HOSPITAL CAPACITY </a:t>
            </a:r>
          </a:p>
          <a:p>
            <a:endParaRPr lang="en-US" sz="2800" b="1" dirty="0">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4304871" y="790630"/>
            <a:ext cx="7484631" cy="5993852"/>
          </a:xfrm>
          <a:prstGeom prst="rect">
            <a:avLst/>
          </a:prstGeom>
        </p:spPr>
      </p:pic>
    </p:spTree>
    <p:extLst>
      <p:ext uri="{BB962C8B-B14F-4D97-AF65-F5344CB8AC3E}">
        <p14:creationId xmlns:p14="http://schemas.microsoft.com/office/powerpoint/2010/main" val="36891903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856881"/>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Lubbock This Morning</a:t>
            </a:r>
          </a:p>
        </p:txBody>
      </p:sp>
      <p:sp>
        <p:nvSpPr>
          <p:cNvPr id="4" name="Rectangle 3"/>
          <p:cNvSpPr/>
          <p:nvPr/>
        </p:nvSpPr>
        <p:spPr>
          <a:xfrm>
            <a:off x="0" y="752999"/>
            <a:ext cx="12192000" cy="120447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TextBox 17">
            <a:extLst>
              <a:ext uri="{FF2B5EF4-FFF2-40B4-BE49-F238E27FC236}">
                <a16:creationId xmlns:a16="http://schemas.microsoft.com/office/drawing/2014/main" id="{1677F10F-F959-B549-91DD-A9E338C63DE3}"/>
              </a:ext>
            </a:extLst>
          </p:cNvPr>
          <p:cNvSpPr txBox="1"/>
          <p:nvPr/>
        </p:nvSpPr>
        <p:spPr>
          <a:xfrm>
            <a:off x="192349" y="6317328"/>
            <a:ext cx="6251380" cy="400110"/>
          </a:xfrm>
          <a:prstGeom prst="rect">
            <a:avLst/>
          </a:prstGeom>
          <a:solidFill>
            <a:srgbClr val="339933"/>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12/28: </a:t>
            </a:r>
            <a:r>
              <a:rPr lang="en-US" sz="2000" dirty="0">
                <a:solidFill>
                  <a:schemeClr val="bg1"/>
                </a:solidFill>
                <a:latin typeface="Arial" panose="020B0604020202020204" pitchFamily="34" charset="0"/>
                <a:cs typeface="Arial" panose="020B0604020202020204" pitchFamily="34" charset="0"/>
              </a:rPr>
              <a:t>268 Hospitalized in Lubbock – 43 on vents</a:t>
            </a:r>
            <a:endParaRPr lang="en-US" sz="24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A4421E1-35FF-3D42-8D64-2D23496DE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49" y="1301750"/>
            <a:ext cx="11807302" cy="4254500"/>
          </a:xfrm>
          <a:prstGeom prst="rect">
            <a:avLst/>
          </a:prstGeom>
        </p:spPr>
      </p:pic>
      <p:sp>
        <p:nvSpPr>
          <p:cNvPr id="17" name="Rectangle 16"/>
          <p:cNvSpPr/>
          <p:nvPr/>
        </p:nvSpPr>
        <p:spPr>
          <a:xfrm>
            <a:off x="2363960" y="1042180"/>
            <a:ext cx="878346" cy="5000035"/>
          </a:xfrm>
          <a:prstGeom prst="rect">
            <a:avLst/>
          </a:prstGeom>
          <a:noFill/>
          <a:ln w="635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256413" y="1070424"/>
            <a:ext cx="822179" cy="5000035"/>
          </a:xfrm>
          <a:prstGeom prst="rect">
            <a:avLst/>
          </a:prstGeom>
          <a:noFill/>
          <a:ln w="635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120593" y="1074057"/>
            <a:ext cx="1109268" cy="5000035"/>
          </a:xfrm>
          <a:prstGeom prst="rect">
            <a:avLst/>
          </a:prstGeom>
          <a:noFill/>
          <a:ln w="635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0018503" y="1052718"/>
            <a:ext cx="944897" cy="5000035"/>
          </a:xfrm>
          <a:prstGeom prst="rect">
            <a:avLst/>
          </a:prstGeom>
          <a:noFill/>
          <a:ln w="635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1008323" y="1042181"/>
            <a:ext cx="916052" cy="5000035"/>
          </a:xfrm>
          <a:prstGeom prst="rect">
            <a:avLst/>
          </a:prstGeom>
          <a:noFill/>
          <a:ln w="635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5867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5114"/>
            <a:ext cx="12039600" cy="1314450"/>
          </a:xfrm>
        </p:spPr>
        <p:txBody>
          <a:bodyPr/>
          <a:lstStyle/>
          <a:p>
            <a:r>
              <a:rPr lang="en-US" dirty="0">
                <a:solidFill>
                  <a:schemeClr val="bg1"/>
                </a:solidFill>
              </a:rPr>
              <a:t>PUI/Confirmed cases-hospitalized COVID UNITS</a:t>
            </a:r>
          </a:p>
        </p:txBody>
      </p:sp>
      <p:sp>
        <p:nvSpPr>
          <p:cNvPr id="5" name="Rectangle 4"/>
          <p:cNvSpPr/>
          <p:nvPr/>
        </p:nvSpPr>
        <p:spPr>
          <a:xfrm>
            <a:off x="0" y="1065554"/>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12/24/2020</a:t>
            </a:r>
          </a:p>
        </p:txBody>
      </p:sp>
      <p:sp>
        <p:nvSpPr>
          <p:cNvPr id="4" name="AutoShape 1" descr="data:image/png;base64,iVBORw0KGgoAAAANSUhEUgAAA+sAAAGsCAYAAAClwja0AAAgAElEQVR4XuydB3QVVdeGN4SEhNBL6L0q0q0oCAKKgogCdj/bby9YQUUs2Bv23ttnQz8bFgRBEURERASR3ktogYRAev71nDCXyc1NchMhJvDutVzqvXNnzjxzZjLvbqfc4sWLs6Ojo00mAiIgAiIgAiIgAiIgAiIgAiIgAiLw7xLIzMy01NRUK7dq1arsxo0b/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dO9x3bVKtWzerXr28xMTGB7efOnev2x2ft2rULua81a9a4Y2Pt27e32NhY+/333y09PT3kGfI922GbNm2y5cuXu/+uUKGCtW3b1v3eM/axYMECN4bGjRu78QXb+vXrbfXq1YF9HHLIIRYVFZVnu6VLl9qWLVvc55UrV3bHgpPffvvtN8vMzLSWLVs6ft75F3apmjdvbnXq1Mmz2fbt223RokXu8xYtWrh9+s0be/ny5a1z586OAbZ48WJ3ffKzDh065LpObOe/DlzPTp06GfsNtj/++MNSU1PdtezSpUvg64ULFxrjLcw4B/h41zh4P/yeefXXX39ZVlaW1ahRw1q3bp3vbjds2GCrVq3K8310dLTVrl3bGjRokOu7/Lb3NuK6Mpf9xvnCmvsjLS3NfcX+2a5p06a5tvXOizkP52BLTEy0+Ph4x4rzw6pUqWI1a9a0unXr5tl+xYoVtnHjRvc58+7ggw/OtQ337rx589z9Aqfq1avn+j47O9vYB/cKxtzmXmT8fmMszBvG5b/HCrue/u+5z+DL3GM8XFvOi+eINze97blPvGcOL3VYxYoVHVOumXcPwpu5wL+rVq3qxh7KmAMcm2MedNBBbhN+B59GjRoF5oH/meHfD9eL65DfM68oHLStCIiACBzoBCTWD/QZoPMXARHYawSSkpLs5ZdfNsQWD1debhFpvLy2adPGLr300oB4SU5Otvfee89mzZrltvUENaKVF21eii+44AJr1qyZG98tt9zihBQv4HfddVdIMXLPPfc4QY0988wz7uX+vPPOc6I3lDVp0sQefPBB9xVj+eKLL9x/M+bevXu743sievPmze64W7dutV69erlzCbaHH37Y5syZE9jHlVdead27d8+z3YgRI5ygxRASF154oR177LG5tjv33HOdADvrrLPs5JNPtuuuuy4gtAq6YGeffbYNHDgwzya//vqrPfXUU26fF110kfXp0yfXNq+88op9//33Vq5cOXvxxRedmMPuvfdeJ1Tys/vvvz9wjbxtbr/9dlu2bJn7X/jdfPPN1rFjxzy7uPjii921Z5u333478P2YMWPs77//LnReIobvvPNO+89//uPmWvB+2MGff/7prjFC09s+vx0zhq+//jrP14hDROdxxx1nw4YNC3z/5ptv2rfffpvvOIcPH25HHHFE4HucNG+99ZYTlohRb16yfwQvjgeujeds8eYuc/7555/PdRycN6+++qrt2LHD7Yvzw7h3KlWqZP369bPBgwfn+g3z13PYMO+YWyeccEJgG8T1yJEjjfv48ssvtx49euT6PdfqoYceCuyDMd900015RD/jYTueA/Xq1bOxY8cWei39G3B85urKlSvd/IAT15bnCI4k7ivPOP/XXnvN5s+f7zh4zxGPKc4r7mOca9y7PCNwcDC/X3rppZDjuuOOO2zJkiXOQTN69GjnUIIdjp9BgwbZmWee6X73v//9zz766KM8+0DkwxexzjXkuspEQAREQASKR0BivXjc9CsREAERyEWASOETTzwReJEn+syLOi/aRKyJkPHCi2jnZfzpp592UTyEcVxcXCAKhSDnZZrfEZ1CDBDl++9//2vjx493ouT//u//nHDyGwIIYck4iOQiOjDEK4Zw59h+I/p4xhlnuI+ChReCifESjcUQ6whDzuPoo4+2q666Kte+yBBAZCIePOGEowExG2zBwhunAcfyRyi9cSMOTz31VCdmvQg3osMTXbAjUu5Z375984gnvps5c6ZjDlecA4g5vyEGp06d6j5CxHhi3RPOCEAyBYIj5DgVYOsZgvTuu+92x/E4tGrVyrEJNkSUF13m+nr22WefOaGGIZAQ3N6+jjzyyMB2REaPP/54O+eccwLf+/fDhjhPcKJg+Y3D2+Hrr79u3333nXNYIOyJLDNXOSeEIJ9fccUVdswxx7ifIJYnTZrkPmcswVH0U045xUXLGfsPP/xg7B8xiZBEyCEgcTJwPYm2cwwcGN7c9uZAsLD86aef3LERkVwXjsGxibTDDUcYhkMGR4aX0XLrrbcGuPI9x0e8sg8MsY4jiXO+7LLL8jiQyBphnvLixDlzXoj9888/P9el5TxwkDBHuccef/zxPNc+vw+49xH3HIu55mWxcE6cG+eI84dMDO7Jxx57zH3OtpwP/zA2fk90HONextmH+MYJQNYKhmOE+8Vv/M57dhx++OHOScZnzGnmIo4znBzYuHHj7JNPPnGOBCLwXCfYMC6OzT3AZ9dee627d2QiIAIiIAJFJyCxXnRm+oUIiIAI5CFARH3KlCnuBZ6IHCKOF1UiuQhoRNRJJ53kokzvvvuuffXVV27brl27OvGIKOaFm5fxDz/80EV5MdJ/b7jhBhdVRwDw0EYYEf3yG4IOUcYLMi/HnqjzBM9hhx1m119/fb5XzhPrCBcEFSLqtNNOsyFDhrjfFCbWiVw/+eSTLr0WcUAaMKIBgR/sJPDEOim6Xto+kXoi9p4Fi3X/wDmWJ4DIALjkkksKnZH/VKzjUEBwh0rr9x984sSJTpSSos419Tjcd999eSLw+Yn1YPGEyPTSvIPFONvubbHOPES0kg2AMwHR6TldEOpeZNcT64g1BF5+ggzhhthDDHNP4GwiBd27PxC3pKcTpSUS37NnT4cglFhHODKn+A3Xgug9+yKijngnmo3YZdx8z7i8VG5PrHNtuCexa665xhClWGFinfsWhxlZBuyDe5K5zrz3W3HFOr9jXnMvYzgbcKbBiXsSRswt7kvOmYg6zhIM5xOfe04mHA7vvPOOTZs2zd2HfM98wyHlZSlwfRHxfkN8I8IxrjPXuzCxjpNt1KhR7tnGcwNRT8YFkXeMLCHYe46/Qm9WbSACIiACIhAgILGuySACIiAC/5AAL/4Ial62iaSROuqPtvp3TxQR0ceLNwKDyB4vs34jisZLNHXdiF/ECS/h/I4INvbss8/mevnl/3kx57hs76USF1Wskzbr1eaSdvvII4+4fRYm1h999FGbPXu2E2wIaKLYGNHV008/3QkGzzyxjlODGmDEAIKec/ai62VVrCPKSUnGWXLooYe6cgQMQT1gwIBc17ksiHUGjADDAcQ857z4byxcsU40d8aMGc4ZxXXFaRWOBYt15iVi8uOPP3Y/JwKP8A82MhM++OAD9zElEd5+PLGOswthT8YL845oOVaQWOeevPHGG50zjcwSMjo8Mcq9z7X2rLhinWcCopdjIXx5NuRnZJngqODacH/ivGNMfqOmnHNjWxwMPCPYnvuPDJjg3zHuBx54wDmYENZsjxVFrPuPj9OEMh8yKWBECr9MBERABESgaAQk1ovGS1uLgAiIQB4CRFOJcmFHHXWUXX311bnEqf8H1DIj6Hj4kspKSmso88Q3IpeXdlK933jjDZswYYLbPLg2mygYYoqIG1FRLwJcVLGOSCDtHPGNIazIEihIrCNyiFAiBKhnRZRyXkRUGfdtt90WSDVmn36xTtSTenHOk5R/Uvi98+PfXhq8n1Fpjaz7BRQikjp8shlghxODKK+/kV5ZEeukweMAIrpPtJdUdSwcse5ngnMK5w/p2OFYsFhnfpH2TWM+jHnjpbD798cx4U50He7MP8wT64hG7hOyFHAgUJ9OBLkgsU7q/XPPPef2Awuuo5fdQpNGRLZnxRXr3Nvc41go547/HCkroLcCRmYAwt3vEONz/zj4f8bIWCnzIAuI8gDmpNdojxR8HILw8/elKK5Yp9cD2UBcN54JnJNMBERABESgaAQk1ovGS1uLgAiIQB4C/npvUlGHDh2aLyVSXIleYSeeeKJrwBTKEBJffvml+wqxjoim6RORMkQTKaxE+njh/uWXXwKpuNTo9u/fP7BLT/AEH4MaX1KTvWicdw7UEpMZgBBDFHu166TX51ezTqSTfxA+nBt1tl79M2KK/fk7fXtinQgnte+MA0HL7/hvouv7MrJe2BQOVbMe6jfBEVWvQRtCjpIE6oc9pwv9B2Djz7jYF2K9oHMrSs06tclcDxwu33zzjYv2Ep3FCeOVNXhiPdQxvag30WtPyDIHvLlP1NfrO+D9HrGJcPS6sAeLdcQncxDxSMbJCy+8EPJ0iRrj+CEKzv5o+Id5Yp05zmf8Pw4urhMiFVEZqmaduc+cIIWc3+JwwLxGiVxbxuV1yy+uWOd8fvzxR+cIYG75VwgIPlF/Q0h/07fg7XBueDXqjBdHBU0oEdGk1pMeTxkORqkIKf08U8hy8brFF1eskzXDs4sXTTIPOCeZCIiACIhA0QhIrBeNl7YWAREQgTwE/KKFZlP+DtPBG/vFekHCPpRYZ19ECXkJJk0VgYDY9tJNiaYTbSOC6Vl+Yh1BhDD20uU9sU4aP/slyoYo4Y8E0XIyBkKJdUQcEUYahPm7jdPYjPpbBAHOA5wInnli3etG748SIt5JMy4LYt0TP5wXwhDnCTz8kVYisogwHCxkLPi7qZdWsR7qFufakjGCs8GL4BYk1j0R6BfrfuFMTTNzzm/sl4wEyiiwgsS61ywt1FgLE+ucA+UJzFHELMclMo0zI5RYp/4bhxNp6v4Ga9454KQis8TrfF9cse45driPcTYU1JTNL9a5PxHsoSyUWCdyjojGEcNzwMsYQMDTZd97BnhOE4l1/dETAREQgX+PgMT6v8deRxYBEdhPCNDIiYZxmP9lPtTpkRpKsy7EG2nSdJ0OZaTVk16PECDq53U8px6XBnQIDCJV1JgjuhESiAVEh9+KmgbvvahTI0+UjagczbQQ2DgFgrvBEx1lmSoveuY166I2/9NPP3WpuERBEe7euvHBYp3xestqEfnje4QsVlbS4D3hRxSW5eq8+lycHtQ2c73JZmDFAM+Zsi/E+t7qBo/DgQwHGrYhVomyc12IQnsWTho8ncqJYGOsjoADiMgxddF0nscQjWSNYH5nV7BYp86cewEHAILWSxkPvn8YL2nwNDrzN1HzIuueWGdukgHBMnlEsWlyGEqse/csx6H7vncvchxEMxH5bt26OWcNVlyx7i0fyD0Pa38dfPA5etksfE5Hdzq7BxtzkfPzGtbhcKDshM9xDNBHAOM5gjOGY3If0+CP0gDPiivWuU5cL65buI0g95M/CToNERABEdhrBCTW9xpK7UgEROBAJYDoIO0bI3pICilNlUKZv2a9oLRkb8kwUo8RsqTfYrwAI/aJ4NLhnVR6ry6Ul3Feuv1WXLFOVI1O7QgcouOIFNLig8U6a7O///77gaXD8psDLPnlrVsdSqwjHIjwIVRwChDFxcqKWPdnQhR0H/hT50urWPe6wSPYp0+fHugejtim34LndAlHrCNk6daPYCO9GscSS/r5jY7m7AsrSKyzL+YGjhGMTI/g+c7n/uwVv5ANFutsO3nyZGMlBxwINM5DMAcv3eaPTud3bbnfaaTHfVNcse7PNuB+8xxWoY5JurxXBhBqdQh+Q7YHyzmuWbPGsYex91wi5R3HEUYmC6UN3jOM7B1/VL+4Yp3yCUpDaAyI+Pe6/B+ofyd03iIgAiJQHAIS68Whpt+IgAiIgI8AApZaXiJ5RKSJbiN0/EbqOpFKrwO8twYy6a4s3+YZEVi6unvLK/ESTbTPa6TFQ5sXcEQ7++MFmMZUpLOTjk4U3G//RKyzH17wWUaO/ZNezDn611mnQRUv8xwXR4W/yRXb0yHeEwS8sCOKQol1hAVOCJbDouO4F/UrK2KdqCqlAAja4KXqEH+///6740BJAH0K4FTaxTpRaUQ2opjrgojnPL1a6nDEOufspWxzzswdGtT5SzXCFevsi2wNMksw5hv3j7eCAJ+R0UGmB3MSYUqE3RtvKLGOsMYZxvnhRKB3AvPWW2ed1Re8JpCs2uBF1b17jO9pwId5ZQ7FFevU8VPfz/HJwuB+9mcy8GwgkwWHgLdcHsfCoQeHYMcFTeS4RkTSKWMhVd9vOCc4X+5tjkd2A/MXh4jfiiPWuRfoT8D+2Tc9AjyHo/54iIAIiIAIhE9AYj18VtpSBERABPIlgIBASGC8TLNkGWnudKRmbWYECZ3VeaFnO9aUxkjJpVMyEXIEK8KY7YmcY7xg86LtNyLZn3/+ufsIQULEkZRZRDCCym//VKyTxoyIRkAQIcM8sc7LPUKOz4Pr0tmOcREh57wQBGQL8OIeSqyzPY2vqKVFiCAwsLIg1hk3DhQ4sEzd4MGDc10DONCtH4YIFkQM160siHVOhO7rCGCsOEu38aJBRN0T/DRi4/5gHiGuuXeIFGMFRdb5nu3JTuC+Yq5T+sG+6H/AOLm3SN3HaMrI/PSiyaHEOtshuBHJ7BOHAtfRE+tff/21iw5jZAh49fTeBSbKT6o5Rv8I5gHHI9sFYU1ZCSUg4RgZLDjpPEcVdfk0q8Qhh2Dm2QAn5hflNixPR1kMxnGGDBniOsMz3yi9wInHPnH04VRr3bp1rmG89dZbrnkg58w/OANCNasriljnXqdPA/tFqGOsIEATu+BnUzhMtI0IiIAIHOgEJNYP9Bmg8xcBEdgrBBBi1JlT480LcrAR/aJ5mlfLTHdpIuihtuW3iFqEKl21g42oPC/f/t/ml2aaX4M59kkXa2/5p+AGc15zKbYLbiTm1Z9662ezDUKoQ4cOecbqdbjmRZ0xs01+Yp0fe83yvB2dddZZTpj47d9Yui2/ScJ5I5ioa8aI0gZH1vkcwca44YCgI4rrF+vB+/eaDyKUOAZCCguuSeczlsTyHCl7o2bdS4Mnso55KwFQwsE8RrjjZCqowRy/8y8viGOHOUaGieeICT5njku5BCLe+z3/JluF+8UzsjUQ0PQDCGXsh/uMe4LfepafWEekP/3004Gu6QhXxkGZCUIcZ4y/EVvwMcmkISpOhJ85Ttd7T6yHGp8/MyX4ewQu50odPaI72BgHEXFS33nmeKs2ePPDvz3nQcYL91Cww4/tmFtE78mewBg/KfCU5/itMLGe371BuQTHZR6EWmIvv9/pcxEQAREQgT0EJNY1G0RABERgLxHgpZ8XW5o/0UCL6DiCmLXDEZxEVb3oEoKFF3JqZunAzIs3RiMvmkAh1hAa+UWjaNTlpVaTKouAClUnj+hg/ehQ5jXa4juim4hOom+k/SLKPONlnlplBBe1rzTiQsjwou+lD3sR8eDjMEZqY3EsePXD1NaTOhyqwR7HQLCzpBZNxIiieqLR2zciDVHBH7Bw128mAsp+vagp62r7jUwFIpWcH823vPP3RHZ+UwRW1DwzXkQOYj3UNWPZLxwXHH/gwIFOwPBborqhjCgp/zAv6IFARBkHjlce4f8NUXuOH+p7xDFRba6hvwlaqGP6l+AL7n/gr6cmjZ9MEPoVkOKenxFNpSu8Z6Rsz5s3zzWWI2ODKCxGVBjnBRFkaqW5Bhhim22IxD/66KO5DgMXorcId84RQxwiYjkm95A/1Z7vyWignj3UMmLMO+4pShb4Hcy5X2FH7wbWHSeyHsq4b8aNG+ccKmTCUNZCc0bv/gz+Db0buC/zM64VzwSYc5/w/2SmwIa540+N55nDc4QoOpF8uJCZQso+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2LZt22b169e3++67zw1i+/bt9uCDD1p8fLxVrlzZnnrqqX02OO1YBERABERABERABERABERABERABA5EAvmK9dtvv91OO+0069Chg7300ktWrlw5u/TSS+2xxx6zHj16WPfu3e3jjz+2RYsW2Y033mhRUVEHIj+dswiIgAiIgAiIgAiIgAiIgAiIgAjsdQIhxfratWvtkUcesdGjR1utWrXsjz/+sHfffdcuvPBCJ9wR8nyelZVl1113nduuTp06e31w2qEIiIAIiIAIiIAIiIAIiIAIiIAIHIgEQop1Ut3vvPNOu/76661p06Y2Y8YM++CDD+yUU06xL774wonz6tWrO17XXnut3XLLLdagQYMDkZ/OWQREQAREQAREQAREQAREQAREQAT2OoF80+AXLFjgataJnrdq1cqSkpJs0KBBLvUdsV6zZk03mCuuuML9f7hiPTk52datW7fXT0Q7FAEREAEREAEREAEREAEREAEREIHSSiAmJsYaNWoU9vDC6gY/efJkmz17tl1wwQV2//3328iRIy0uLs42btzoms2RFu+J98KOnJaWZomJiYVtpu9FQAREQAREQAREQAREQAREQAREYL8hEBkZadWqVQv7fAoV66tXr3ad4EeNGmWNGzd2DeZIjR86dKiNGTPGmjRp4kS8TAREQAREQAREQAREQAREQAREQAREYO8QyFesf/PNNy4CHhERYb179w5EzkmHnzJlivFDmsrxnUwEREAEREAEREAEREAEREAEREAERGDvESg0sr73DqU9iYAIiIAIiIAIiIAIiIAIiIAIiIAIhENAYj0cStpGBERABERABERABERABERABERABEqQgMR6CcLWoURABERABERABERABERABERABEQgHAIS6+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QAACAASURBVDx4sHXo0MEmT55sU6ZMsVGjRtmDDz5ogwYNss6dO9u3335rM2bMsBEjRlhMTMz+TUpnJwIiIAIiIAIiIAIiIAIiIAIiIAIlRCBfsU4kvXv37nbIIYfYuHHjXHQdkf7EE0/Y7bffbrVq1XJDvPrqq+2OO+6wuLi4EhqyDiMCIiACIiACIiACIiACIiACIiAC+zeBfMV6YmKiPfPMM7Z161aLjY21kSNHGqnxb731lhPrpMRj1113nYusN2jQYP8mpbMTAREQAREQAREQAREQAREQAREQgRIikK9Yf/3112379u128cUX25NPPmnR0dHWr18/e+ONN3JF1q+44goXWa9fv35YQ6bWnbp3mQiIgAiIgAiIgAiIgAiIgAiIgAgcKAQoHW/cuHHYpxtSrBNNv/POO2306NEuvX3nzp0uen7TTTfZ008/bTfffLPVq1fPVq1aZU899VSuSHthR87IyDAOKhMBERABERABERABERABERABERCBA4VARESEVapUKezTzTeyjlAfMGCAU/5Tp061FStWuPr0999/3yIjI61v3772yiuvWKdOnVwjOpkIiIAIiIAIiIAIiIAIiIAIiIAIiMDeIZCvWE9KSrIFCxZYVlaWOxKinLA9P+BzlnRjybaDDz5474xEexEBERABERABERABERABERABERABEXAE8hXr4iMCIiACIiACIiACIiACIiACIiACIvDvEJBY/3e466giIAIiIAIiIAIiIAIiIAIiIAIikC8BiXVNDhEQAREQAREQAREQAREQAREQAREoZQQk1kvZBdFwREAEREAEREAEREAEREAEREAEREBiXXNABPYygdTUVLfM4ZIlS3LtOSUlxa2wMHz4cBszZozNmjUr1/c0bezSpYs9+uije3lE2p0IiIAIlByB9PR0u/HGG23x4sV5noH9+/d3391zzz02c+bMPM9AmtmOHTu25AarI4mACIiACIhAKSYgsV6KL46GVjYJsILC0qVLDXHu2aZNm+zee++1K664woYOHeqWQtyxY0euExw5cqT169fPrr/++rJ54hq1CIiACJhZdna2c1b6n4GbN292Av2SSy6xM88801auXGmsOuM3noF9+vRxYl4mAiIgAiIgAiKgbvCaAyJQIIHsbLOtyemWnpltcVUjrXy5ckUmxovrJ598Yq+99po9/fTT1qJFizz7mDZtmou2P/DAA9a1a9ciH0M/EAEREIF9QSAr22zzjjTLzDKLqxJpEeWL/gxkXJ9++qm9+OKL7hnYqlWrPEP9+eef7c4777T77rvPDjvssH1xKtqnCIiACIiACJQ5Aoqsl7lLpgGXJIEF63faiz+stdSMLDv+4Jp2atc6RT48afE33HCD1atXz2677TaLiIjItY+MjAwXcVq7dq0988wzFh0dXeRj6AciIAIisC8ITFmYYON+2+Qclj3bVLNzjqhX5MOQFs8zsFatWjZ69Og8z8DMzEyXeUTG0fPPP69nYJEJ6wciIAIiIAL7KwGJ9f31yuq8/jEBoupvTF9vkxYkuH1FVShnDw1paXWqRBVp37Nnz3YvqC+99JI1bNgwz2/Xr19vV155pXuZ7dGjR5H2rY1FQAREYF8QSMvMtp8Wb7O3f97ghDpGVH30wGbWKi6mSIecO3eu3XrrrS6y3qhRozy/3bhxo1122WWuBKhnz55F2rc2FgEREAEREIH9mYDE+v58dXVu/4hARla23fvlCluycZfbDxnwF3SvZ30Oqlmk/V566aVWv359u/vuu0P+7rHHHrNFixa5F1mZCIiACPzbBHBUvjcz3r6Zt9Wy+B+fHdO6ml1+bF6nY0FjRojHxcW5DKJQ9vjjj9tff/1lL7/88r996jq+CIiACIiACJQqAhLrpepyaDClicCO1Ewb/v5iS03PCgyrfYNYu/WkpmEPc/r06a4O84477ggZNV++fLldfPHFdtVVV9mQIUPC3q82FAEREIF9QSA5NdP++0u8/bBoW2D30ZHl3XMQ2V6hfDkbM7iFNalZMazDz5gxw0aNGuWyi3r16pXnN6S+X3TRRS6yfsYZZ4S1T20kAiIgAiIgAgcKAYn1A+VK6zyLTODHRdvspR/X5fpdUV5UqcO8//77beHChS4FvlKlSrn2ReM5Pv/iiy/cvxs0aFDkMeoHIiACIrC3CCDIn5m8xn5ftWelitpVIu3yng3t9Wnrbe22VHeo+tUr2phTmltMZPkCD83KGA8++KD9+eef9sorr1hsbGyeZ+Crr75qH3/8sfs+VJnQ3jo37UcEREAEREAEyiIBifWyeNU05hIhMOaLFbYofmeeY3VpUsWu79fYCmuK7NVhnn/++TZ48OA8+9m5c6ddfvnl1qFDB7v55ptL5Jx0EBEQAREIRWDD9jR7atIaW7V1z5KTcVWi7KrjGlrLOjH29Z9b7N1f4t1PKQn6v2Ma2LFtqxcIc8uWLW6ptnPPPddOO+20PNuytBsR9YMOOshuueUWXRgREAEREAEREIEgAhLrmhIiEIJAws50G/7ekkC9ZrWYCrZ9V4bbMqpCebt7UHNrXEga6AsvvGAzZ850teiRkZF5jjJlyhR74okn7M0337Rq1arpOoiACIjAv0IAof74xNW2NiEnco4dVD/WLju2gdWunPPsIj3+1k+WuaUssSY1o+3eU5sXuJwlGUMsycYzMCoqb2POH3/80ejZwTOwevWChf+/AkYHFQEREAEREIF/mYDE+r98AXT40kng1xVJ9uTE1W5wdEAedmicffBrvNFriVWGzzgszgZ2ql06B69RiYAIiECYBP5al2yPTlhtaRk5vTnIGGpdt5Jdc1wjq16pQq69LFifbA9/syrQHZ7n4qDOtd0zUSYCIiACIiACIrD3CUis732m2uN+QIBOyOPnbnFnQiT9iTNb2fOT19qfa5PdZy3qxLiaTZkIiIAIlFUCM5cn2hvTN1ji7qwhzqN3uxp2zhF1jaZynj399NNuDXSclYs37gyI9ZiKUfbU449Y4xp7ms15K1u0bdvWWAlDJgIiIAIiIAIiUHwCEuvFZ6df7qcEMrOyXfRo/rocYd6hYayNPLGprdiSYnd9ttxY0g27fUAza1c/d9O4/RSJTksERGA/IoDonrhgq705fUPgrHBK9mhdzc49sp5FRuSOlb///vsWH59Tr84qGTOWbrNda+a54vULbn/W/QajqSbLs/3222/WsmVLV+YjEwEREAEREAERKD4BifXis9Mv91MCpINe+95i91KKDe/T2A5rXsWJ9PvHrww0nWteO8buPoWazf0UhE5LBERgvyOAM5Kl2aYs3Gapu1PfeYSdfWRdO6F9rUKfZ6y7/tLkVTbu0eFWreupVqvNkXbv4OYWVzXKZs2aZc8995xrGLd27VqJ9f1u9uiEREAEREAESpqAxHpJE9fxSj0BUt0f+nqlGyepoC+c19atLYx9PmezfThro/tvok+3DWhmreNiSv05eQPcsGGD8U8oq1+/vtWtW9cSExNt1apVlpGR01CP5nfNmyvlv8xc5ANooMuXL7ft27eHPOPOnTu7z5nP69evN/7YVaxY0ZjnRW1mxtJjRI2DjeUY27Rp4z7mvtq0aZOxXFnlypWtUaNG7njh2o4dO2zJkiUhN2/WrJkbc1pamhPBnHNERITVrFmzSMud7UrPsvdnxtukBQmB41SJjrCzjqhrPVuH3+DtmWeetc8nTbe4AaPcflrXjbFretSyq664zIYNG+bGuHTpUon1cC++thMBERABERCBfAhIrGtqiEAQARrL0WAOa98g1m49qWlgi/jENLvxwz0v1IO71LGh3eqUGYYfffSRvfbaa7nGy3rvqampbomls88+2y666CL3sl2uXDlLT093Yv2uu+6yjh07lpnz1EAPDAJPPfWUzZkzJ9fJslwYAn3y5Mnuc+qmk5KSnLjdunWrtW/f3qVqR0dHhw3pmmuuseTknLIYzxDniGgiyZMmTbKXX37ZifRt27Y5UX3KKafYhRdeaOXLF7wWube/v/76y8aOHevEvt9wSNxxxx3Wu3dvu+mmm2zNmjWGkwDHQExMjN12223mOSYKOqHNO9LtuclrbMnGXba7kscqVihv1/ZpZJ0aVw6bBY4PnhH1Dx1gaU2Pc7/Dl1l7w2Rb9+dU93xh7XSJ9bCRakMREAEREAERyJeAxLomhwj4CKSkZ9nlby8M1KWf2rWODemaW4y/8MM6+2nxNver+tWi7MEhLV3H+LJqDz74oE2dOtXGjx/vTuH22293wr1p06ZOhNx777120kknaS34snqBD7BxDx8+3Jo0aWI33nijO/M33njDzjnnHLd84g8//OAcTw888IAdeeSRxSbDH06E+MUXX2z9+vWzr7/+2qpWrWrdu3d3Qn3EiBGG0wDhGmrJsnAP/N133xnLn1EzjrPhvvvus/PPP99F7ZctW2b/93//Z/3793fHK8jWbUu156esteWb96yhzrOLEp9GhSxBGbzf9957zy21du/DT9orc812pGRa5q5E2/L90/bomFusY4cORkM6ifVwr7K2EwEREAEREIH8CUisa3aIgI8ATeUe+ConBb58uXI2vG8j69a0Si5GG5PS7JaPl7mljpDoVx7XyI5qUbVMcqTDM8J84MCBhsgJZUT0evXqZXfeeWeZPEcN+sAhMH36dHv00UftmWeesQYNGuQ7n71IdXHJEDlmjXCEdKhU91deecUmTpzoRG1RUuH94yE7gAg2DoDrr7/eZboEW58+fey4446zUaNy0tFD2eyVSfbqT+ttu6/jO93br+3byOpXCz9Nn31TCnD11Ve7UgKcer+vTrYnJq62LVNftfIRkXbTiJHWq20NifXiTiz9TgREQAREQASCCEisa0qIgI/Ap79vsnG/bXKfREWUs4eHtrLaVSJzMaJB02MTVtvcNTvc53Wr5kTXgzso7yuw9KLfnJRu05ZssxnLEl0KaodGVeyQhrFWK7aC1YiNtBjfskv5jYP0dyJgX331ld1///3WtWtXtymp70TFSMcdN26cEyWkx3fq1CnXrhAPrVq1chFFOkWvW7fO/YbPifzFxcXtKwTabykngNBcvHhxyFHS/4Ba6+RdqbZq1WrbkbTd1iSk2bz4dFu1cZt1alTZjmhR1TnLsAoVKtjBBx/sIuPeHyzS2vn/evXqBeYZpRw4nGrXru0cS3yP7dy506W/E/F+/c237Ne/VlmXYTfZVf1aWiPfkmPhIiVift5559mgQYPssssuC4jozZs3W0pKiquPv/f+ByyiYRfr2O8cu6RnQ2tYjON8//33Lqvlsccesy5dugSGR4kK9+5PP/1klLWQQYCgD7b0zGybtSLRXpu2wXal7am3P7x5Vbv82IYWVaHo2UAck2cFzgicITwL7/tolk1+YYRFVKpuERUrWb2qUbZ9W4Ljjai/8sorrVu3buHi3efbJSQkuKyEUMbzjLIf5hnlBszj4Hm2zweoA4iACIiACIiAj4DEuqaDCOwmQJfjpyausVkrc+rVWUv97kHNWZ0oj333155lj2g+d9MJTZxY3tdG9+av/txiPyzcZtSg+g3RXiW6glWLqWAt6kRb16ZV7OD6sbnWS/ZvT23tFVdc4epeX3zxxYC4QWyQ3osgQHxQ24sI99feIuhJy0VMULdL5I8aXrYh+sZL+kMPPVSk5lf7mp32X3IE5s6da08++WSuA/LHhjly5qU3WMUm3Wzm+Hds2R9TLTOqmmUkxpuVj7DykTFWPirGYitWsJqxFVwjNeYekWzmFinsiCgcRMxTmq4RJW/Xrp1bLoz67ZEjR7pos2eI3ueff96Jx6SdKVb5oD5W5ZAT7ZBGVe3G45sUWbT+73//c5F79uk1l+NYpKj//vvvzjmQEVnFqnYbZtENDraWdWJs1ICmxtJoRbFbb73VnT91+TgsPDvrrLOcQ42GdIj46667zjWGDDY6vn87f6sT1BjPsVM617YBHWpbTFTRxsLvuX6k3bMk25gxYwKH+3XpVnvko58D/4+jZceC713fC8aG447rVVps5syZ7nnnN5pp0lSTkqAjjjjCrrrqKsP54vUGwAFE9kLr1q1Ly2loHCIgAiIgAgcIAYn1A+RC6zQLJ0AkasS4JbYpKUcEn9+9nvU7uGbIH27bmeEazXlLH53Qvqadd1TOWsP7wpJTM+3vDTvtw1832tptqWEfggZSB9WvZB0aVbYWtaOtZmyk1Yit4KKWM2bMcC+gpLOS6h5sPBzeeecdF7075JBDXPMrDKHAb1avXm3PPvusE+f//e9/XRdoRDqNtqhrZZ+jR48Oe6zacP8iQJlIws4M25qcbss2pdjkbz+33yd9bHUHjrby0VUsefFUi6rT0iKrN7DM5K226dtHXXS2Tv+c+uub+jWw959/0M0vnEKI4E8++cROPvlkF00n5R3RSM34DTfc4DqPs3QYUV8cUH5jXfEXJy6yb7751pLmf2uVD+prVdofb2ccFmcDO9YO6ZDL72ogQBGffsHqbYswfuiDn+2nb8ZZ2uYVVrvvcKtQpY4d2rSKXXZsw7BFMpkqlKdwjPyax1F/T2ZM27ZtHR8vTZ5n03sz423akj1d8itGlrfTu8XZCYeEfp6FM/OIqpOxwJiOPvrowE/wBbB6BiVEWPVKFazlpgm2cvmSMtMN/sMPP7TPPvvM3n33XXcOjz/+uMueQKTjBKKx32mnnWY0GpSJgAiIgAiIQEkSkFgvSdo6VqkmQPOlOz5bZrzY0zDuuXPaWGzFiHzHzBJIX87dEnhBfeLM1oEl3vbmif65Zod9PHuTaw7lRcnYPwH/jo0qW5Na0fb7qiRbk1CwiEe4V42JsOoxFaxzkyr26h0XWY0aNVxdbUHGCzoN6IhQYqS7X3DBBU6cIyiCDRFP861DDz3URapkZZdAws50m7Y40f5Ys8P1aCiKZWRlW1JKpiWlZBiOsPjP7rRKLY90Ue1gw4kUP/EZ27JxndU75W73ddXUdbbsy7F2zdVX2YABA/L8hig9aeikWDPf6PpOSnjfvn3zbDv57wR7c/oG1zhy67Q3LGX1HGtw5hNWIaKc3XR8+FkxlISQMYJDKlRNPCU0LO+YmZFq8Z/dZTHND7dqXQa78ZzUoZaddXjdsBwDiEIyW4iqF9RNnqaQCEsa0SHWd6Rm2uPfrbaFG3YGGCCeh/dp5DKF/kkjTEoJNm7c6JZxDK7D35qcYbd9stQdH2sWm2L/d1Qta9Zsz0oaRZk74W7LUnQfzdpo6RnZ1r1VNeeYLKpxXjzPhg4dav/5z39C/hzHI438yNqQiYAIiIAIiEBJEpBYL0naOlapJsDLPOntGKmrd59S8NriNGwaMW6pEfXGzj2ynvX/B5ErPxxExaotKS7lnbp0v5Hu3qx2jPVtW8UqJCwJvIBvTExzdfQLNuyyGvWbWVpErO1MzbRsy7bM5ARLT9xgUTWbWPmKlS150Y+2bdaH1nXQ5XZ8v75urfi4qlGWsGm9bUtIcOm9vJCTKn/zzTe7lFZq2zEiiywnRSQqlP3yyy9GCi818Ah6v5FS7699p8540aJFLhJKvajs3yXAXN6YlG6L43fab6uS7O/1Oy0jdZelbVlh2Vl51xmPrFbfImL3RGuzUndYesIaq1C1nouSe5a88AcX0a5z4kirVr2m66sQVyXS2tWvZIc0qGxxlcvZ1VddZZnRNSy98wXOYZY45zPbtexn+/Sj9y02Nq8IoyaeucgSadSwz58/30WaY2P3lKOQMr9xR4a9ODPFktOyLCst2bb88JJZRqrVOfEWN7zWdSvZiP5NCu3zQEkI5R6k3rP0mz81nbT/nRXj7IVpCc4hkL5trW2eMNaa9jzL0uod6o5DTwtqxakZD1Va47FasGCBi+DyD+fmGSnxLNdGp3s6zHPvvPDCC652ncjw4o277MmJa3I1kqPj+6U9G7hz9Awm3M/Bxj79tfFkNKxcudKxDe5XEfxbrtc7Mza4tHsMpwClQR2KUBpE5gTr2Yeyhg0bunR6zxgT1/+Lxdm2OGlPFkWtypF2RPOq1rlxZfc8qxUbWSBrHCIff/yxWzGAzIxQzyCcj4j4nj17ulUx/EYp0EEHHRSYczCj3wclCjzTqHkPtuBnICn4PE+ZXx06dPh3HwA6ugiIgAiIQKkjILFe6i6JBvRvECBifcU7i2zn7kZMiG7Ed0HGb575fk1gTXYiWDSkq1SMelD/cRJTMuydn+NdNNNzBHjf164caWcdUdcOaRBr6buSXHqm31gLmgZYI0fdaQd1OtRWb021L76fbr9+9balJ260mj0vtYpxrWzL5OcsPTHe4k642SIq13LpuTUqRdqO+d/Ysp+/sMaNG7sXUKJOvNyTAkoX6F9//dVuueUWV+tOJCqUDRkyxL3gIyr8htBA6HiRfF7OqWsmnfewww5zAkhW8gTo1bBic4r9uGibK7VISM5w90FOpbO5evKEX/5r2em7cg0uPWGtVTt0mFVu2yuw3dbpb1j61jVW/bDTLbZ1D/d5ZkqibZ7wuLVp284uuuoGa1A9xipHR1hsxfKBJnIIprfeesseeXSsfbKkgs1dGm/x4++1ah1OtFFXnZtnRQb2y/rmX3zxhSu1IIMDYUv3dH/X9A8++MDefu8jy6xczzmp0ressqiMROt73g02Kynn/sb5deLuqHdB9Jn71MTjvDr++ONzbXrGGWdYSlYFy6jWxLLTUy01frG1btbQbr/nYXt4YrwrBcCoW7/muIbWpUnuFSb8O6O05Msvv3Q86tTZs2wkDgHq87k3ubcQ3Ijb008/3boef5a9MX1DLqHO2umX9Gjg0tL9hpMNbn7jPkess0QchoiFHf+P6KSspTDDWXjTOBpT5swcVtG4vl/jwn4W+J6a8eDSAvoV8DlL75E9gdEcjuuNwK10cH+r0iFvpgZ9RDjvutWi7JhW1eyI5tVC9ibgGcT1JMPo7rvvdn04/IaQJrsBRyXOAr+DhkZ1OExoAEgpAsazjblMUzoyPoIb2VEHTwkF1xajjwL//fnnn4eV5RQ2TG0oAiIgAiKw3xCQWN9vLqVO5J8QWLppl9352XK3C6JeRMCOblWt0F3+tGS7vTAlJ0pFNOnaPnmXeit0J7s3oGHc9KXb7dPfN+dJOUakE5E7uVNtqxIdOjWfF+zXX3/drZdO8yvqennp57PDDj/cJk6cZL3PucHSKze2hZPetuQKNaxqp5PzDC9x7njL2LbORVIrx0RZn+5d7dLzz7Ls7Cx7+OGHbdq0afbII4+4iJLfePGkyRaiho7R/lpbXmovv/xy17Wa1HnEPFFKXpIxhAK/le17Amgp0ts3bE+z+WuT7dcVie6/PXEePIKqMRXcigeVfSUhS+bOsNU/vmPdz7/bKlapZasXz7Plk9+y9p262B+//WotjjjJ2h7Rz1rFVbLEFXPs1acfcnMiVFdw6swRaYMHD3ZriC/dnGqjH37eti762er0H2ktGtaykf2bBuY90ctvvvnGNZ0jsk5neYQlzc+aNt2Tdk20d8rCBHv6zY8tZcMiy85IsQ5tmtnFpw+w1m3a2H3jV+ZKFycSTEQ2P5s0aZKLYnNMOoZ7Ror/E5//YVOnTLT0rautQmSkHdOtvV18xsmu5hm+z01e60oBsAbVK9rNJzSxOkGrTHj7wwlBl3scZMFGnT73F+noiL6u3Q619LqdjWZynpHa37VJFbvomPq5rll+58V9iyOO9HYyYjBq4BHD3MPc756IL2x2fjt/i70zI95lRvAchSnd/YtrRM/pR0DZAUyIctNno1Wr1jbvrwWWEtfFqnYc4MoZmMBkNYQyOt93aVzFDmte1a0AQFYHjpO//vrLpbYjuP3NAr19cM1pRsfc8jtomIM8rxgPDkdKFXg24thkPjJu7xns7ct7BtLAjmchRu8PnKvMW8biifji8tLvREAEREAE9j8CEuv73zXVGRWDwLfzttrbMza4X/Lid9/gFmEtt5SSnmXXvkdEPqeet0fr6nbZsaHXd85vWLxfTvxrq43/c4slJKeb/32T1Nk+B9U0GtixhFxBiy2ReknqLFFqlkvCeNHmJZwUWpa1Inrdudthtn1nhq3YkmI/LNpmf65JNqKroYzjI9YaVa9obaql2msP3uQiTESbgqNQCPgJEya4JlRHHXVUru+//vprFwllDWyiUESYaHBH1272hXiXWC/GxC3iT4iYU+5BTXNiSmaBdeg0JezRuporCWGFgejdywESjWQu0YGcSC+OFgQ386Fjx44uAnrqqae6f7ARI0a4FF9qq4PnzJIlS5xgoUkcDb3Y15q16+zqq6+xjDrtrfphZ1i58uWsV5sadnGP+m5/1I0z14iiE03Pr6abbIEHv14ZqKNm+bRRJzV18xmDwUPfrAowaFY72kYPbGb0diiK4bB7+cd1gX4SRM2pEXcC0szdW9TME/n2bjME++0D9oylKMfztuVavvbTBvttZWLAEcB3ww6NswEda4XdP4P7kIwBBLq3BByikUZ+dLdnLflwxXpaZpbd9+VKw/mJ1ahUwe47tUWAeVHPE8ceWQReo0oi1ZTmNGne0i647BorX6+DE+sndqhp3ZpWtZnLE13ZUKJvTXn/MbkirJhB7w6uz6KPxtjOiKrW+bTr8gxt16rfbdHEtyy20ynWulsva1O3kp3WrY7FRkW45xcrZnAf8AxjfsMR5wZRcrIXgsU6z0aedYh6liLEKF844YQTbOLEie43EutFnSHaXgREQAT2fwL5inU6oPqN+lU8z6QYLly40KV/kRJWWC3b/o9QZ1jWCfAC/cIPawPdkxHFjw1rFXYzpm/mbXX1mhgN6cae3qrAxnQeL467cmuKsbb7byuTAi/yfE9a+kH1Y+3ULrWtee3cna3z4006OWKYzuxVquROs+WeRcgj1ons+A3R9uvyRJuzOsnWb0tzNcuhxHvSvG+MqHvPvkMKIQAAIABJREFUC+60/kd3ssY1oy2uSpRZVroT4qSKnnvuuXmaNPEiS8SOyD8iy1v/2hsDKa2IderbSeMPNtLxvSg93/PC7q2zTUowEbf9wUj3JVIXbNS40o2fZzCd+Knxx/mC8IUpUb6CmCGuEcUw+2HpTvszoZJFxOZkNHjG6gDM+wbVolzTQrI4gtOnvW1nz57tBDYC75hjjslzbOp7PbFO/TVN3x544IE8fyuoMcexQ7Sd6KnXtAzHDvXDXc+41VZnxQX2f3XvBpYV/5f7jtphmoLlZ5SoPDVpjbuvsPyyZWgI99mcTYF7jyZwdIgPtxHbluR0u/fLFYEVJLj/bzupqTWtFZ1naDhJcMp5bjHSsy/p2SDsY3k7pNHf3xt22Qe/xtvKLSmB4+BQGdKtjvVuWyOsJnb8kPnDtfnjjz+cUAxuHEdTyaKIdfaJAxDnhcedciKcjUU1el8wz0hPD15Hftwva+ylh2616EYdreHhg9wzNyYqJ+OIDAY603Ptl2/aZfGJaUYjumBLWf+XbZ3yotXscbHbj99S1/9tCb+8azFNurrso3IROQ6e+tUq2sgTm9j7b7xoc+bMcSsPBBscg8U670vcL2QxsKpG8DOQ1HmJ9aLOEG0vAiIgAgcGgXzFOo1lPMO7ztqkpJ+RYsuPevXq5ZY5adGihZ155pkHBi2d5X5JgNTJUf9bZmt3d1M/pXMdG3bonlrRwk6auvJbPlnmouLYwI617MzD86577N8PL5T/m73JJi9McB2z/dYqLsZ1jW4ZFxN2dAwRS6QRIY7wCbaCxLq3LQKHsSDWpy/dZtOXJAZq+Nlm3fvXWWTtZlan73Wuzpe0aBqFVdk0yyZ99LKLcLLmOtFRrHLlyi7yRJontfW8dB9++OF5xuaJdRdVXbMm8D31qnSeR5AjGMgcQFhQu1urVi3XbIs0ehwQZA+UdWP9bq+Jn3cupDvjrECg4oDB2UEaNOdPhBEBToTb31SNLuk4MEgdxig3+Pvvvy2ubj1bt36DlatS12ode7lFxFR1TdWObFnVjm5V3aW6V42OKFQ8kgHB3wdqq4NFB8fzi3WOjVBh3P4xettxfsxZ1rP2jHRgrue5V9xsD3272nbtzlqptHONrfvuWYuuGOmaF3pRen5LmrJ/ubYv5262D3/dFHA69Tmohv3nqHp5zo17//EJq11/CAynxZW9G9qRLQpfF5ysmnvHr3D1/hh10jcc39g5O0JZclqmW+KMZewwHAL0xuBeD9c45ks/rnOrP3hp9fyWlO4RJzRxDfuKYkSIyYTAocLf9GArjlhPy8y22z9ZZuu256xOQRbBw0NbFmVYRq04ZRPz5s2zt99+O5cTYduuDLv+3fm29qtHncgecua5dn73nKwLv+EMhTlL2SHeyW7wVsygxCdh2uuWtnWVxfUfaeUr7mlKmLZ5uW3+/hkrVyHaKtZtbeXK7yk7qnnUedYservNeneMy14i+yDYQol17j+eyzingp2l/F5ivUjTQxuLgAiIwAFFoNA0eDzBpG0R2SFdC083DVl4GVyxYoU988wz7jMaR8lEoCwS2LIj3W74cIlLY+Vl/eFhLa1e1RzBGY4RhSaSNHVxzrrGRNd4OSXSFWyIg8Xxu9x66Ys37lleichfoxrR7uX92DZFv5dIoySqjvANtS5zOGI91FhZNo4I1cJ5c2zprElWoVUvtza231LWzLWdy2YEPuK861WLsrgaVZwQIPqEKCMFNJR5Yj04DZ7fXHvttS7iTtM6lqdiH2xHujVOAMQg9Z533XVXnhTrcK5dad6GjARe8BHmpJsT0cbhgeOD1FsaXPEspn4aJkTgeaCTOky9M/8g2Em/xcmRGFnXxn462zZMeMItKXb91Ze75lsIvXCNa4IwZlyhxB378cT6scce645Ph/Hghmxsx5iI+gcbIpyGYq1bt3arIbw/c6MT3enb1tnOv761DvUr5hLdOIXIGvEEP13REcUIW6xJzWi7fWBTq7Q78hp8PFK2SZf3nAJExW89qWmh9d6fzdls437bGIjKH9euhl1wdH3nyMrPSF2/d/xKt9KDZ3Rr71nIPZ+akeXSu6lN9zed5FiUK1x4dH2jr0VRDScQgjhUhJh9FUes87sF65Ptwa9XBUoD/q9HA+vVNvznGo44mliSan7iibkbyH395xZ7Z9oq2zRhrFVt1snG3HSFHdxgj9guiAHcZ61MspUbE237759aVK2mVqlF7kwjVjNInJuz8oVnCTszbNmmXVazxyWW+OdXlr3iJxv7xFPWukXepelCiXXuT5xorFYQyiTWizpztb0IiIAIHDgEChXrRFBI22JtWZYk4Y864pwXSIw/qLxI1q+f17N94GDUmZZlAqTBfjRrkzuFBtWjXEf3otrsVUk2dkJOCjOCn7r14AZ1vHBTt0rKuSck2J4I26BOte349jXzbR5X0HgQdWS9sEwQ6eihop3FEeveMUnbZQk4IlpzVyfbD4sSbO221Fxp+/7xUdtcNbqCizC2iVxvd4++xTVxQmCGsvzEOpk7RJpfe+01F1njHBFyXsdoUnh5+aXpFiKehnqlweg58MPCBJu8cJulZ4a/NjnzpnXdGDv78LpOQCOiEOOcL30IOFe6f1ML60WVYUSNLE2ucKDStfvTTz91PGhARuMwegwQ0Xv1pw0uRXnbrI8sY908G//ph4VG0YN5sh/S9RF5/iZr/u38kfV/ej1yVlxY65q05dxbZhcdU7Dwe+CrlS6S6tl1/RrboU3z775OBNZrjMZv0NqHt6hq1xy3Z6mw4PNYsWWXa1DnCXxKBu4PszYbZx0Rec4No2Hk7QObWcPqFUPiItX9lanrbXVCimXsblLHhtSDI9IRql4/gaLw5u85jc5wqJ199tkhf1pcsc44cYCwugDG8wAnqL9JYUFjxfHoORH8HdiJ2uOI+XtNghPrDdt1s5fuGe6WxduXRnT+sQmrbOnaLbZpwmMWXae5XXDFdTakW96siGCxzj2Lg41/6M0QyiTW9+XV075FQAREoGwTKFSsI87paEunXtJPSUnjpdmLpBPZ4oWyQYPwmmqRrhtqjdeyjXH/Hz11wnQWJ20SI4rFywcvUqTiIhioiyUTg3RUXkpIefYvo1QaKfGi/uysTNu6K+fFuXPd8jaobfiRRu+cMrLMnpuVYdt2B8za1S5npx+ckz6JXvt7S7ZNWpZl21L3NHIjmt6kajnr3ay8NalWztWPki5JzS4pzhhRQxp0YUSSqWukrpnUYsQYtbukgtO8i5fu/NbpxelGhgzONbJk/onBLD7ZbOGWLFu5Pdu27My2HWmuGXNuy8q0pN8+NNu0wIbfcLM1istdJ+1tzBrHRFi9pnh8znOCKDICv3///m5ThCJZA17jMj6jTp95SaS3tDgM1yRm27vzMi01o3iUD21Q3vq3LG+vv/aqWzqP5ytGFhP3HeUOniFocGYwR5grOFVJIaeem7p20s8R+icNOtWe/CXDUjLMdi77xRJ+fst1uS6KrV+/3nXNZr3pQYMG5ftTnLe9e/d2/+wNi0/OtnfmZtruKhOrXamcndcxwmiX4De070+rsmzKyhwHCfdXt3rl7aTW4d3PH8zPtIVb9sziU9uVtw5xeX+7PTXb3piTZfwbqxRpdl6HCKtbOXzBuGBztn2+aM8cqRxVzv7Tsbw7N8+4p/7cmOXOyd8vjab8rWqWt+Oal7ca0eaeBTT4o/Eef9B55vJMoGs9Rt8AlmrjnmJbSlXIuuA3lLXhfM/v3qHk4pNPPnFZEEW1X9dl2ddL9lyLga3LW5d6hV+L+Ph41+xuwIABgXvfO/a6pGx7fU6mZaSnOrF+eLdO9p9h+c/Foo65oO059oufz7T4Ge9Z3QGjLDK2hp3YKuec/NkUPI94LtGng/ckViqgJwD3KJ3iQxlOkSlTpuRZum5vjl/7EgEREAERKB0E0EmUeIZrBYp1/mhSN0ZUDDHOCz8RFX9kncgNL2fhRrWoQ6UeTVZ2CCAYSEcm7ZWXPAQ60VzWAObFkJph0mPp2EvdMcsbISB4SQkV5S1NZ75uW6rd/nlORJyX+/OOiLNebQqvVw11Dr+t2mnPTslprBRR3uyhU5u6TtOvTVtvK7ZmGILeM9Zip/FSl0YxVrFCzgs6EUuEGY4xBCo14HCmJhnzmrTx0sd3iHpepFlCjRdxxHhwt+3Jkye7yDPf03uCLsTcq6SVt2pV9AwC/3kjVdIzzXamZ9vKrWk25e8Em78+ORD9y9y5zTZNeNRiWxxhTQ8/2QZ3rW1Htajmork4eLy0eJY5onEaY2NMrFlNkzwcE4hPxAVGOiwp8X6xyhJeiH3OPXhd939rnr0zY6N9vygnElwcq1sl0k5ukmgP3j3K3VteE8/LLrvM9QjheewZTa4QNjhrcKjBAYEOS57XzBXKl5p1P9XembnF/WzX6j9s648v2bfffluk4RG1pys4qe3Bz3ucBlwvDIHnNf7znHZFOlDQxjiHZqxItpenrg9806FBtA3v0zCwTjtf0N39ie/XW2pGjoimi/31fetbpd1d7Asbw+ptaXb/V2uMDBgsrkoFu2NA4zzp829Mj7cfl+Q0rsNO61LbBhxSPeymbt7vvp6/3cbN3tPcrnWdijbihEbu/vh7fbK9NWOjxSftWe+e39WIrWCX9WxgrWpHBQQizwCuCX+XccTxN5Y/7J4DnVRyHDbcVzgEyZTjWUO2CttTQhDcUZ8MHcoscBDihKXOGucg24ZrKRnZNuLjFYFu/G3iou2W/vlnK3j7JTJNpJnng38pPr6/8/3fbO6U/1l2VpalbvjbmtSPsyZNGtvRRx+db1lGuOMNZ7shp59pWbXbWo0jz3Ob8+y++Og461Avyj2z6LHBfYdji74K/P2jkSL3IMsSBjuvccDhVGN7+nVwnRD0OFVlIiACIiAC+ycB/hYURR8VKNaJqvMHmyZRXtMoBBkvzNSMkqKKACCq5W/us3+iPXDPipd/z1HjT0mECLWF1JdSx3r66acHIPEZ0TdeEEuz/bhom2vYhPGSfMfJzdxLfnGMl/zbPlnmug9jpKfiDCCF0jPSmzs0jHXLK7Her9+IHJOZECqKRTYKL3u8kHu1wrzkwZ3GY0RSiXgGG3XeiHW/cQ25Lv9UrIdilJCc4brK/7I80eYtWGIJ8yZY1S6nWERMjpg5pGGsDehQ2+Iqptrzz+at32RZNyJqOC3I6IGJ90DDUYRgpybbM55BPKcQq8Ev9sW5hv/0N9QkX//BkkBdMcs9IbAKs6wss1krE11pQXnLssqLPrFdm5Y7YeWtRc9zGJFMZpNnPH9hRLM3/sEoK8AQDkRXex3X1zY3PN4WxeekJKeu+cM2//CS4cgpiiGiiOwPHTo0z8+IHJJ+H2xkfiBA9oY9O3mNzViaGMjgYB1xr/M5TrFHJ6y2v3anv3MvX9e3kbGMWlHsu79Y2SE+kKJ+VMtqRk25l2ZN3fjzU9YGvm9XL9ZuOqFxsdLQWebspR/W2y/LtgfOibpuUtq/nb81V5kJfTB6tanuur0H9xhAjNOVn8yaYCMFm7/Z/muDgwsnGGLS6z8T/DvuJ8pq/EaUmDlYFKPs4tWp69xylNz/I/o3dc+//IyVDRC9OO/8Tjm2p3xg9DvTXc047k3uLW/FAp6J9EjYl4aDg3ugbqd+Nm1z1YBTkjFc2SPOpn3zkbvngo3n7aWXXuqc28FGpgqNM/3Gc++qq67al6eifYuACIiACJQhAvmKdUQYERvqD1laxzPSdF999VX3v4gE/njnV7tYhjgcEENlLXCW+2Ed4dMPiwu70zhrGfPSTWQv2EjJ5mWRlxH/SzzdhWl4VZrXzib+9ua09TZxQYI7LaLdz57Tttj1jwitN3/OWZ4plFGvyYs/DaFC1VjShItMlVApxkSfibbw4u29lJI6ThkKottLlS4tExnHBV2vX5+2ztZty3FeeIbYaFevkp1zRN2Qa9mzNjwClKhTu3btAr/DMcG53nLLLYHPeBbhkKBm28tA+DcZcO3pS4AVtIxX8BiZO3d/sdyWbNxlGds32KaJT9rZQwc5weJF48hgQkCR3eQZ5SfvvPOOqzkmrZ1a3/bt27uviYoSCa3RqI1ldzzLrauOVVw2wXYs/dllvpQlw/F19xcrAo6QOlUi7e5Bzd0a3jCf5FsWDWfYyZ1qF9jsLdS5cx2em7LGfl6aI1QRhc4p0K6GrdiSYg+MX+k6jGMsW3jnoGYhG0mGy5Ua7Ce+W21zd3ej947pLylhCUfGEFclMmSPAbJwyGoIXnaNfZEaz3wh+u4ZDh6ez8yn/JoEhjv+wrbjOXDXZ8tt9e6VNlhx4IEhLSyK1KMimHu2svTdgpxnK6sYjBnc3C2lVtJGs8MfF213GVNZu/sO0Nzv5hOahHyelfT4dDwREAEREIH9i0ChNev71+keuGfDy87Y71a7JX+wUzrXtqHd4gpN3SQ1DzFOqjXim3Q9IgFEyxACRA1oUkRmBf9mG+raiXYShUNwlVajwdOYL1fY0o273BCPbVvdLukRXu+F/M5pwfqddt/4Fbm+JlJGszl400wqlJFqijMExxipqpQVIMZJ70Skk9qKcCO9mAg73Im2w7lly5YuXbo0Gi/rkxYkGBkM3rJJ3jgR7f0OqmE92lR3zbWIvBFR8+qvg8/p9ddfd53NER8Ic8ozKA1gPtJEjbmJsMWJiPOCSDvbEA0jXZyoHSU4CBTWgw9eSqwgfmQ8TJo0yVhejbpfrhFZAF5WEcuNvfzKK7ZwxXpLz8h0yz61P2aA3XPFaVY5Jrwu3d//nWCvT1tvifO/sx3zJ9hzL79ubZvsaZpH3THRc0Q550ZpA5kWjI3sA2/lDmrXPcO5M3P+UqvV60orX6mmZacmWfYvL9gxRx6Wq0dAaZw7ocY0dfE2e/Wn9YGoJpFzotHPTV4bSF8n4jqyfxOrWED6O/cO/Veo58ZIA+f+6tGjh/29Zqvd/vgblrhslku3jrAMO/rQzhbVfqD9uTWnUJ65iuOtR+uCO5wzLygfWL58uZubPB+Zm23atHFRWNLNidjSbZymk5VaHmWV2/aychGRhjOiz0E1rd/BNZyDNSSPqVOdg4Y0dc7Ji9LiXKXUhWcIc51sFc/JxzKslI5wn3n9IPbl9fc38CTj4ZrjGtqhzYpWakQH/NGfLreNSTmOP56nV/RquC+HXeC+aaD33sx4lwHhGU6Vq49r+I+cN//aCenAIiACIiACpZaAxHqpvTR7d2C8DI74aInt2r2cUa3KkfbQkJaFpm96Yp2XP6J3iALECkKdl0HSqWmGRtokDYsQQCy5xEsioqG0ikjo0sn5yncXBtYrvmtQc2ON839iRF3u+WJlYFm25rWj3Us9aw3zopqfeWKdTBZerBHjOD14sSeizGeIUW+pJQQpYpEXfqLPRMpKqxEl3JGSaT8t2Waf/LYpMAe98dIpGsF++qF1bOYvM1yTpVBrsiNGEMcIK86dGm1q35lrNJ2jDIPvmJ+kjlO6Q+d0oovMQ9JLyQxC4FLbTRpwuIbg+uijj5xzgPnt9d5gn0S7abYYU6ux7Wx5klubPumPL63qzuX2+NixYUf86bB///iV9vfbN1ps66PtvPMvcuUSntFDhEwmjo3zzKtzpQSC6Dr/hoO/LhYheNHFl1i5StUtsnpDS09YbfWrxziBF26fkXAZlcR2OB1xaODY8Iwl2WDuGZ3VydzIz7weHDh4yEwhIs2cwbnIffUD82XMGKve83KLqtnEMpI32+aJTzoRXbXzKW63iOj/HFW30Hua+7JPnz5OMDM3+YPL3ES0U65AR3b6wuzKLG+3PfuxrZ32gdU+7mrr2f0wt/56YcuxTZ061fUo4J6hZwPHIM39pZdeco5SeheQqYKDh/NmFReaUFI+QvbKvk4dh9XW5HS77oMlgSj0oc2q2HV9w2+swz6IqL85bYMrFyAr6fEzWgdS4Eti3oU6BqUX9FH4eWnOkp0Y8+6G4/P2Ofi3xqjjioAIiIAIlH0CEutl/xqGdQYsocOSN+m+pX/OPDzOBnasXeDvKYc477zzXDT3rLPOCmxLxI6XP69ONngnpMVTQ81Lamk16ilZHx1jGaSnz26zV4a6NTnDPv9jk9WKjTTWXiYdujDDKQLj2267zb3cYzSXI/qFgAhVToBQpYM6ThOa0pUFIyV+/J+bbfbKJEvanZbtjZu04oobfzPbtsZuvvpiq1kjb9SSCCVCAwcRNaCUBzAPqf30Vqjwc4Anc5h5mppV3lZtSrbbh19oF154kQ06eWBYyEgnp/a7e/fuIRs/IZr5vkmXPra+9jFun6mrfrOs+Z8650q4HT+5N+9/b5rNnPKVVe0wwFo1re/W+/avD45zhsaCrNmM6KN0ggg7zeKo5ffq270T25SUbte+OMWSlkwzS9tpfQ9ra8MG9beGDf+9qGRY0AvYaP32NGN5NkSg33CGDelaxwZ1LviZhphlGTzmhNe80L8f6rspqxh40ws2Z32mZWdlWvxXD1hUrSZW48hzrWVcrN12UtMCI/fsj6g5XcHJfuEeDjYcBcxh5ig2ecYfdu+oG+3S4SPs9EHHuxT8woxeAaSzM2bPSYNDimwcHH04WYMNgY9Qp4HbP10ZorDxed9/+nvOmvQYYvvewS3CThnHETNi3NJA74/uLavZlb1Lx/yltOyJiXt6JZBx0e+gmnbukXWtfAHO2XC5aTsREAEREAERkFg/QObAlIWkj67L1bQonAgF6b6IdaK3vFR6XYOJrLPcj/ei6cdIhJ3IKI2CQr2klhbkd32eUyOMHda8qg3vU3in4n01dqKl1PwjvignwIgYU8NOBJh/Bxtp2bxwU3tMpK6sGNkHG5PS7f2Z8fbbyqRccxLBRe8AhHv3VtWsR+tqebpxe+eJSCWiTUoxwieUsYzSU089bQf3HmaZTY62dTM+se3LZlnv80fZqNMPDQsZEXzEOJFQIpXBhlMFwfTH3yusWvcLLSK2um2d8rwdeUhzF4kvyrWZtmS7a2CGkcY9emAza1ar+NeWVN3xc3O6wBOlHX1yM+dEKuv255pke+TbVcZc8qxd/Up20/FNCs0WwoHCNfVWIwhm4a2L3e2oXhbfdJAlLJ5pCb+8a7WOvcyiG7S3UQOa2UH184/ce/sjC4QMkFC9PtiGsg7uXRxyLHNHhJ20fBwJwU6X/K4XpR30uGBuess2kubOigFkk9B4LtjYdvbs2e75HNwwdF/NCwQ3zTc378hxsLSoHWN3ndI8rJ4CwU1ArzmukRGdLy2G04heClt2n1v5cuXs+PY1XU8OxLtMBERABERABP4JAYn1f0KvDP327Z835Kqv84ZOmi2RqILeKaiVJY2SNFuihIjxiRMnulRiUoJZZodlfYhs0jWeZduI6NDRtrSus05ZwDX/XRS4gqScDuhY61+9orw88/JO2jsRNyJgLINF1BjuH374ofucUgPS5kl9JtsBZ0pZNHoGzFm9w76dt9WVDfizPrzziapQzqgF7dy4srWoE+PKCWguhRExR0SzRBXODsoGUlPT7JAOHazHyefYih0VXY+G5TO/sqS54y0itoZlpadYzSPPtayMNKu5cbqlpyS7OUrJBiIJ86/jzv9T504tMNFommmS9s4SeXSmZ1vS7afMWWoPPjLW0jcvd/XqHdo2t/vuvcelVhfF0jKy7YYPFweiiAM71rIzD89Zuq+oRtTv7s+XG+n1WNcmVeyaPo2K3UCxqMff19u/MW29Tfo7wTl7qOkeeWIT1yG8MCM1nfp+rjkZCqTAc2257xDXGKUTlApUiKlm27dttWrdhliVVkfZ6YfGhf2c4N6kXIFVG8j+wKmDswdnHPcxn5OuzhrblFNQYsS9Hq5Q986T1QEWLVoU6B3Cc4HzY/w8kynfIIOAecyzm1UA7rrrLreiS0kZ1+jdX+Ltm3k5jqMKEeVsZP+mhTo9MrJyGvDxnMCo47/v1Bb5OvBK6nyCj7N6a4o9/t2aQE19VEQ5O797fdcHpahG6QrXkGuK4SBnbpLZQ8YH67H7Dacl5Q08v5hHMhEQAREQgf2LgMT6/nU98z0bmp7R/CzYmtaKNmq1Q3Un97YlekPNLkKSF1ui7DRj6ty5s9uEFEzWX2aZP+pgvSW2ihJRLOnL8OuKRHty4hp3WKK5I/o3sfYN8l9SqCTGB9s333zTdXam0Rp84ex1REfM09WZ9HfEBTXaxx13XGBZxZIY4744Bk3o5q9Ltnd+jg+87AYfB2dSdFR5q1Ixwi3H1ffgmlYhbbsT6zQ7HHbmOTZ79S775rfltuDjB6x654FWqe1xlrF9vSX88l/XsCu6YQfbsWCi23VW2i5r12uYjb70VPfi71/PHtHvN9KKKfvgWpx88slO3BOxHzdu3O4l45rZfS9/bFM+fdtiWhxh5dJ2WPaGP63/CSe4VRKKspYmx2XFhi/+yBE1/2SFArJGKH3x+lRc0rOBHdum6OJhX1zzvbFPyijIQsAZceHR9a1T48phpY4j1hFARLSpV8cRQy8AItMIX0osiL7TI4Fslw8++tjWbthsQy+/xS45+cgC69T954VYp5kh+2AO4Mgk2k65C+VBNJ9DNCPgqTfHKcpqB2QlFcXJw4oc9GagyzuCnP4WiDuv0SBOVbJwcDCRhcISb506ddobl6BI+0DQ3vrJssBv+hxUw123goxo9c0fLTG65mN0xae0qLQZo5u3doc99PWqwNBwIA3v28g6NtrT8LGwcfNsJxuHjAeyI3DM4njhbynXk+/5O+EZ/82qPTR4pXcB11gmAiIgAiKwfxGQWN+/rmfIsyGCeeW7iwJLHvVsU91+WrzdpZCSpndlr0Z2VMuidect69hIwf5yd3ow3dppWJRfp/ayfq5lZfxE0ZbE73LrtC/ZlGJrtqbYjtQ9jcOCzyMuKsUWf/aoNWp/pGW0Ot41DMQ2T37OykfTQovMAAAgAElEQVREWo2jznP/XSEqyg4ZeJU1q1fdyu3cZB+Mvdkiq8RZo1NGu87Uha3FzfJwRLrIIKlZs6Y7Bs3ezjzzTCfWK1WuYtdfd71FtR9gsS272zGtq1mL9IU2duxjLrW5KI3s2Pfi+J320DerXHdwjAaF3LNFtc/mbLaPZuXUCcdElbcnzmgdVv+Eoh6nrG1P6Q4inbptzxDn8+fPd9FJrjdZLaTJ43zECYmzBiFEtDpc5wuZSDh36CnhGUIZRxsN4XD+HHXUUS5jifGwYgFlHYj5spotU9hceGHKOtdoEqOXxwOntbCa+ZRlIIBxxkxfktPAjWXfHh7aMmxnSWFj2Rff/7Rku705fX3gWcTfFEozWobZuJSsBxoDknFBtLwwI/qO0wmBz4oAMhEQAREQgf2PgMT6/ndN85zR4vhdbg1njAj6k2e1tie+W2OL4nMi7az/zWf5LQ+0vyHCSUEEhGguRuSDyLqs9BAg2s5yTfPWJrvO30s37cpV285IszPSbPP3z1i5iApWu8+1gcHHfzHGouu3s1odT7CNEx63oUNPszOGDXOClWWR+/XtY1E1G1ud/iOtdd1KdufJzfI9cVLehw0b5qJbRF379u3rtqXmF9GHWE9I2mWjRt5oDc96yqx8hI05pbk1q1XRpcjT3d8v1sIhTH3vmC9WBJa669Aw1m48volLHS6K0ZSLtcmx3u2q28XH/LNlCYty7NK8LSU948ePN9ao94yIN/05HnroISd8ENR85hkZLaSTU2cebsYQ+2Gf1Ihj/LElyk42DPumkSTRdG8JQbZlxY327du7uVZaS4j+ybUlG4JIueeEO6plNbsqn2ZxaxNSXSTe60swpFsdO7VLnX9y+H3+W8b6v9832/9mbwoci9Kdewc3N5aqLMxwBhE9J7siHHvggQdcKQfPIa+fTDi/0zYiIAIiIAJlh4DEetm5VsUe6bhZG+3TOTmpvY1qVLS7T2luPy9NtNd+WufEC1Za0wuLfdIF/BAheN37iwPdyK/v19i6NS09DYv2xTmX5X1S70oH8D/X7rAF65Nt5ZYU18yJubtjwSRLnPulVTnkRIuqXt92rZlrERvn2fBb77Fu7VvYXXeMdjXmpKPTV4Hu2Yi1CpVrWUTlWpaVssNiI9KtT6+ebhvqzz2jDp4oK53W+S0pp0RBibC+++67rn6d6OwLE/62Ca/eYzFNulnTjt3tyt6NjCZfrMlOjWnz5s2LjP/DWRvt8933bPVKFVyjOSKL4RqrP9z75Qq3OQ46upfjmJDlOFoQ0jRzpA6Y6CRlPHRQp1kbXdzpGO/1Q0A8vfDCC25texw04TZlo5yF6Pz/s3cd0FVUW3SnJ6SThJKEJCT03pHepIOiKNWOBQsqCkoXqQoKiAV7F+QrCkjvIL1J74RUQjrpPfy178s8Qkh5CemcsxYLSKbcu2fevDn37LO3JtDJaj0rp6Qtk23Be4mLAkzgSWNmuwUr+6Tp56biXhmuHZPZr/dcV8wuBhPYmQ95waPqnSKK/MxTPZ7sEG07fgZohVneg0y2Xw6EYufFaPDfDLZYvdbTvUD2Fp9BZFnwfiCjg/3ovEfo+pHzOUInDLZv8D7lvVzSwQVLPgu5wMR2Cy4uUQuBrgNa2wbvb7bFsZWEQT0R/l5jJJX0GOX4goAgIAhURgQkWa+MVzXHnCatuqqv0rXx1IlMsXo34Y+remo8lZQn9feE6X1gN3MqKB4LNul6C9kTvOyJ+uWaWnkf3KIGT5FU+eTUTAREJYMOB5dCYhF9djvCTm5FWkoSGjbQqW+zD5iVJvYds9d/7969SgeASXdUdDQc2wyDiWszwMgYxnHBiNrzNSa8/ZaqempBUTBWQFnpZP8xLbiYhPO4rIrSKi3plgXeXnkJCUGnEX9+B27FBMHKwkz1HnMfJmVFqXjFJFEA8bKuVQXA84XsN/90RxAO+caqqXCBbspAT9DPXgKgBgcFMrngwqokEwr2eD/wwAMqEWeiQT2CLVu2qGSJjhZUVSdtvTC95LzfqPPBqjz74ik2x3uTf7NqzuScYyD9nQtDXAwgG4PK8IYuCFTE60lGE633tHi4hTModJo9uKBKt47AKB0zpImbNd7p52mQenx5wITjJ4X/qF+cGg7bzfo3ccKo9vmLRTJZ5/34+uuvq4VDLhRR14D3Havn2YMLQfv27VMLPGzXKOngc5TskmnTpikhRt6z/Cxx0ZLPOC5GUR+BwrKdOnVSw2FSz2eu9NKX9NWR4wsCgkBlRkCS9cp8dQGlKk3aoSYyNbi5M4a31X2xbz0XrfrrGBRZoyVRvepWlRwRYPHWQGUZpr0EcpFC4v5AgD7tVOMeMGYqjsTqlJONUuIQsX0J+nRpd4cFHEW5Fi1apF6Gvb29cwVo5ZEw/HNSV/1jBXzaQC/UsDe8Ap4f6ku3B+HwNV3C7eVsqej1tIUqKGglRRq9ZpNFRernO7uKjVRBwMnvSwUBFps/2OiPc1ltSOxZZy86tUO0OO4fh8XbAlXrCxeQafN2LxaGpTKxHCeJTkhXc/AN19mD8qP7xAM10LuRY56fY1bJ3d3dlXaBFmTn7N+/H59//rle7Z1OGEzou3Tpoqruhgbx5EJnaGwq6larAkdrwxbwuHBJe0z2xed2PtqMUhCPiTttLLMzlAwdm2wnCAgCgoAgkDsCkqxX8jvj4o1E9WKk2WKRiveAt05MjhQ99gRqfa30tv7ocR8YV+LqOu2sXv71op6e+EgrFwxtZVgf5NatWxW1OSwsTFUyWEFg1ZX0aL7I8OfZg9U5ifKFAKtBdCsYPmIkTpq1RVB0MtLjIxCxdQmeHTUUo0eP1g+YVVAfHx8l4JRbsO923gZ/BEQmq1+z+jexr0exsTRoO7dkW5C6V5miczGNDJiCgsyRRVsCQRYCg4tRHJuEIFBeELgRk4JJq3z19+igZs4Y0U63iMz7/e3/XdEvNlHln5+rihjhcWmYt8EP/JvBBQn6xHNOuQXbLajqz1YdhUVGhkp+aedG0TnS4xmkmlM/gXaepM0bGvyuJ6shNjkDtRwtMGuIYQuAdDIYN26c0l8gaylnUHCTCw1s+aisLRyGYizbCQKCgCBQ3AhIsl7ciJaz4+2+eBPf7r2uF+diBYOCN1qsPxWJ34+E6n9Pq5m2XpVXGZ6CZVy8YHBN4o0HC+5X13qXN2zYoMTG2ENI+iwrIKT78UPElxT2nmYPqoVLlD8E+NLLa9m+7+M4dgNIuHZEWby9OWUOBravqwZMmjRpp+wvbtmyZa6ToHDjh5v89artL3d3Q6c69sU2Yfblz1l/+0WfivDPd3EtkAr8A/3Hz0ercVSzNcPCx+sU2wJCsU1ODnRfI8CEnNaZxwN0DCeKP85/1AfONmaKOr5kW2DWM9oIL3StiS51C++GUF4AJouLlHjN3YFznNDXQ7Wn5Az2obP1pmvXrqotg/+nTeSYMWOUJR+DGhxswWFrBhNoQ4Psuo+3BOBCNgvXR1u5YEhLlwKfKbQZ5OJ03759VWsR2zq4kNC7d29lIcqfsX+ebT9sIyF9n9+LHCO1GTQRRUPHKtsJAoKAICAI3EZAkvVKfjf8dvAGNp6JUrO0NDPBN0/Vv4MOGx6Xqioc7LFjtPGyVSv/pMVXxlj9X4QSLmJQXfujx+uoF8T8gi8i7GmlUjS9mHOqNGvJulTSK8YdwxfJH3/8ERs2bEQKPYxrNYddi4dRx8tdCbGZGWUqSicZE+zBzOtF87dDodh4WueHbmNpgs9H1SvWzw0pq+w916jwXGSbOtAT9lZ5U1dZTSdzRLOxY8sLW18kBIHyhgA1FXh/M/htM7J9dfRrUhXLdl3Hgas6ATpqivAZbZfPPV/e5pVzPOS38DP8xc5gPaOrhp05pgz0QtUcNHQuDO/atUvpY5DqrukpcFFY077gQiMr8Hw2NWjQwKDp81my8mgY1mW17Gg7sXWHz7zsC/i5HVBL1mkrR1E5Bh0VqLnAViF+JzJZJxupe/fuaqwU8yQrgL/n96aEICAICAKCQNEQkGS9aLhVmL3mrvdXCtqMTnUc8HL3u+2bfj0Yik1ndEkHaXozH6qd66p/hZl0HgMlK/iTbbf71Ws7W6k+4ILagPlCcuDAAeV/m1toybpmt0NBnZo1a1ZqkaiKfi9o4995IRrf7dXpNpibGOG1Xu5o5VGwMwCrVBP+dwUUgmPkJpJVHBhR1X3uej997y4rcvlR2vdcvomvd19Xp65ibqJs6dxyqeAVx9jkGILAvSDA1qxpf/siOMtekIrwdOaYscZX79RBqzZatlX0SM+4pRhsm7IWzrk48YCPPV7s6qrcGko6aH358eYARX/PGT0bOuK5TjXzHcLFixfx2muvYcWKFfq+ebZ9DR8+HLSbc3Z2Vsk6nQzYR68FmWiDBg3C008/XdJTlOMLAoKAIFBpEZBkvdJeWt3EXvz5olJ+Z7Bi3j6rXz37tPki8ebKy0qMjtHUzQbv9q+YPYJ5XU76+/568AYO+sbqqxvPdKyJBxs5FngHUMiHitBMwCn0w4orVcNJC2RoyTqpgQwqObMSQnsoifKNAOm401ZTdVrXd+7jYqWsDQuKPRdv4ut/dUmxlZmxqpKVhK0UK2LT11yDX4ROpKp9bTvl5pBbUDmedm2XQnXb1qlmhXf7e6rxSQgC5RGBS6GJmL1OtxjFYIVX01Che8HSUXUNciihrdhPP/2k2lsYbF3h89nJyemOabPSe/r0acydOzfX3uuSxIjfs6T3nwjUfU9wkZitLWM6F9zaci/j4jNu6t++ekcYilQ2qGGFc1l0eP6f3/e0l8srgoKClKAdK+ekwjNogUgrQybrNWrUULotpL1zG0ZMTIzSB+H34IMPPngvU5B9BQFBQBC4rxGQZL0SX37f8GRVpWCwarh4RN08KbQrDodiw6lIZL0zYdogLzSoUbCYVXmHj32/B3xjsfVclPLm1sLawgQfD6sDGwuTAqfAlz563tLLll63pFHTl5niY6ym02+WfXqOjo6ql+/QoUPKq5kvNbTikSjfCBz1j8PnO4L0Ioyv9HBDR5+8e89TM27ho80BejVrKrVPGeClKLslEVvORuGXgzf01fWPhuXeusEkh0yakq72l8Qc5Zj3JwKsrlPwjEl7zujbuCqe7FCjQGAobjZ16lQ4ODgocTNSsCnIxn5qLrAy+IymRzidHWipN3v2bKVsXtrBz+bHW24rxLOqzjn2bFDwonFRxspEfcXhMD1zju1tZAF1rmuvnhXadyKfYRSizOv7kC+K/K7z8/NT+ixckKa4HdXf33vvPdjY2Ci6Oy0yn3rqKfXzjRs3giryFKWrXj1/y7qizE32EQQEAUHgfkFAkvVKfKVXHQ/D38d1tlIUs2HF0MI094TiWkSSsnvSVOO7ZYlZFUQRL6/wsVKz90oMfj8citikdP0iBMer9UcOaHpn1SWvuTBZp5hc9ko5lXjpOfvdd9/pXwi1/ektSy9aUgepHi9RvhFISMlQCYNflqo7LaLoS04aeW6RMyl+pKUzhrYuOZ9jWi1xfGSHMCgKxT85g32+X+wK1lcpKSxXs5hs5Mr3FZTRVWQEKIZIUcTswSSWvuoNC3A/YI83E3DaLH7//fd6inZOPGgtxspvhw4dsHbtWqVJURbJOsfF5wfZPKlZOjHmpsaY1N8D9aoX/+K4X0SyaqPRrFvZEjN9kBe4WP3XsXD8/V+4gooSNS92dVNJfF7BRRGKc5Jdxh51Lkazim5paal2IbuBv2eSzutCgTwuVmsLJhX5HpWxCwKCgCBQlghIsl6W6JfguZmsTlvtC/+sBKSVpy3e6JW3cFxOMStSEOc96q28oytSUCjvZGA8WI1kv2/2YFWhtact+jSuivrVqxTYq67tyyo5qZPLli1TP2KVhkn6X3/9hZ9//vmuF0RWbkgPvH79uhLgkSj/COyia0IWrZ2JAltG+JnJLXZciMYPe0PUAhBftD8c6gMX2/xFCu8FgdT0W0p1njaMjLrVrPBOLvT2j7YE4kSWunb9GlXUS7mEIFDeEYhLTseUv3wRndWGxfGypWTG4NoF9nOzJYl90s2aNcuXxcTn8KlTp9Rz+dlnny3TZJ3z43cUFeJp/8ig1zz1KDyqGm7DVtB1ZRV/waYA/TsAFx8n9KmFelmMOYpQzl53DQFRKepQTtZmys/esYJ95xeEg/xeEBAEBIGKjoAk6xX9CuYxfvafv/PnFdBXnDGwmRNGtsufisaXptdXXEFahm6f7vV1VlEVJehl+8XOIPhGJOv70rWxezpZ4qVubnBzMFeK3VSqZRUgMDAQVapUwXPPPado7oxLly7hm2++UZVx+qlT3ZaVdL4UkmbJJJze21TFJZ2SFR2q8rJPnbFjxw6l1Et7naFDh1YU+O7rcbLfe+rft3vXvV104oO5BRMLVrsZ+fWQFyeguy5G49t/ddVH9qBTBDK7cBwTnTdWXEKWtToquwVjcWIrxyp7BP69fBNfZQkjcjRTB3oVWFXndmw7ojUYhczYQ33+/HnVjjRq1Ch9b/XVq1eVxdnMmTNRv379cpGsc3Fcs03V0Pei4OlDXjAughMLX+RIS6fNGxcwGjVqDLs2w3Dupi75jzu7BUlX98HGNANNmjRR9nBsG6C+xfwNtxl1HbztwTagisqoK/s7WUYgCAgCgkDxIyDJevFjWi6OyCoc/cQ1Wvsr3d3Q0QAP6G/+vQ56szMoPDN/qDfcsvmyl4vJZRsEX3rIHmC1c/elm3cl6azQdKvviM517JXSPYOWM7/++iv69++v+s7Zg25ubq5E49jrOGHCBOVzS9Gcw4cP49ixYyoZp8gOKX+k+1HAiC887NUj7Y8quaS/s6rOY/Xq1UstAEhUHAToh/xZtt713HzT+bmiIBbD1NgIb/auhRa1bEp8kvRofjub+nxOlew/j4Zj9QkdpZVVuhmDvQq0JCzxQcsJBAEDEeD31OKtgTgfkojWnjZ4rWfuIoo5D8dnN5N1aol069ZNJepkQbH9aNasWWjTpo0SQCMNfvr06erv8lBZ5zzYT/7bwVBsOx8NLhYyaJ1Khfi8WnByg5NCbpwrk/SHH35YLT7vPHYJ52/VgZG1E+JOb4BNoj/6d2uvvp+Y0JOaTpE9S2tbZSnHZx+D9Pi3WX0vAUq+gbeCbCYICAKCgCCQAwFJ1ivpLcHElbReTWWXVF1DLJzOXk/Awk0BoF8zg763ox+oofq8y2P8tP8GWHXUFiW0MbI3f3T76qoHj1RlLfz9/ZVn+tixY3OterPXjsm4hYWF6su7cuWKqpCzN48vQqTA8+dMyE1MdD3N/Bn3ycjQURr5c/4+px97ecRPxnQbAbomzFufd+86PxF8sdU8oKvbmSvfcybHpRHZLRb5Mr/sCZ2vO/tR3197Ta/2TGs3Umq5mCAhCFQUBKiWzu8dtqHwvjYktGSdrKeOHTuqXfgMHzZsmFImp20Y+9MpCGpmZqYUystLss6xpqRlYtHWQPB7l8GK9tBW1TCkpbMh01fbkPXFBWgKvHl4eCDnwp6ZUQY+GFoH1R2s1HcVPdq3bdumtvf09ERobCom/nFVv2DA5wfF5iQEAUFAEBAEygcCkqyXj+tQ7KNYcSgU60/rvNOp8Pr5aN2LfUHBlyUK0lzOsn+qZmeOOUNqF2qlv6Bz3Ovv2Ze+59JN/HMyElEJtxXeeVz22HfwsceDDR3BZCpn8CXlww8/VDR30tgLin379oF2P1QbZuVdonIjwEWub/boLNmYNLDCR50DRnRCuvps3IhNVf/vVMdetVYY8LEqFtCowcCFNN7/jFd7uKl73Tc8CR9sDNBbND7XuWaJqUsXy0TkIIJAMSHAFxj6ezdt2lRR3RlcOKX/NwXQuGDKKjsr7gwm8hEREYoCzuSeSX5ZB5PlJduC9PaRXGTr39QJPRs4wMX27u+w7ONlNX3SpElqfvye4qL1T/tDQA0OBo81sn11UFmfwe35/cfWgMWLF6NqVd3P156MwJ9Hw/RtNGM610SPElKoL2u85fyCgCAgCFQ0BCRZr2hXzMDxztvgr7eW6uhjh1d6GEYr5OFDYlLw7p+++pX2Ee2qY1Azw5TTcw5PE2Ljin7Dhg0VxZwUPFqhsWf86NGjSEhIwCOPPKIq3lSc/fHHH3HgwAFF2WOCzH0Y4eHhWPLpFzh+9BAyTKqgSp0usGncW3/KVh62eLZzTZWw57Us8e2332LlypXKXmb16tXKI71du3aqeu7m5qaOdePGDUUVZD8krWjoEUtVW1oCSVRuBMhEoSex1pNe29kKs4foetfPBCdgwSZ//QstBdwo5FZaQTEqVtBDYnSLBaTfj+9dC5vORIHWi9rLORfmSGeVEAQqOwJMvmkNxu+LpUuXqkqx5tJBqzHS4NmepEVsbCxefvllvPnmm0qtnAyo8hD8zp2z7rbtIsdEbQqy2ujFnteCYGRkpJoL58nvx2PHj+u+G+t1h3W9LvCpYYcpAzyxbfMG9b127tw5ZafGFi6K8ulxSUoH3xmConVic6XNGioP10DGIAgIAoJAeUVAkvXyemXuYVxksL/620W91ROrgw942xXqiIu2BOJ4lrI0e71Jo3eyMZzuy+oFq9FWVlYYMmSI8mUlBb1Lly6KqrdkyRLlTc6KSEhIiOr7bt26tRJ8Y8Wbom58kaKYG0XarkUk46WnhsHcvTnMHFyREu6LJL+jcGrzKDr0HoI+jRzR1L3g3mFW1EmJZOWF5+YHgMm7ra2t6m1kcJwcDxcYzpw5o+jtr732mhLmkaj8COTsXR/b3U1pHny6PQiHrsUqAGjvNnuId6kLMS0/FIoNWYwZ0u+nDfLEkq2BekXnrnUd8GK3iiMKWfnvJplhSSNw7do19X1CvRG2L/EPF1hHjBihqO/Zg8k6tUQmTpxYZtZtueHBFpvDvrHKwk5TiOd2TNIb1rRGvyZOID2dbJ/swWSdzAI7Ozu07dwLO/wyERsejLgzG+He9UnMf+1x1f7GhWkm61wMp1d6q1atFA7W1tb6w2VnFZGOT12M3CwiS/p6yvEFAUFAEBAE7kRAkvVKeEfQW5W2bQzS4D4bXU9R4QsTR/3isHRHEDKzeteHt62Gwc0N76P76aefVIWciTAV1XMGqx2sVPMPk2IK5OzatUsl7FRS16rYpPWtOhaGzWejFL3RyNhU19h3KxPBy8ehTbt2+PCDD5QYniHBZP3PP//Epk2b9D3lFCTiCw9V3HMb58iRI5XYHP18JSo/Ajl71+kkQIXkSauu6jUgnutUEz0b6qi1pRlRCXRsuKQ/Jds9KFDF4GeAwnJ1qlmV5pDkXIJAmSPA7xNNM4TfHVwczk0zRNMXYRJfHplSbOuiLkZutqPNa9lgbDc3VDG/zfDSkvUBAwcjvFonHMlaTIzY/imaeTlhwfw5d1wbMhH+/fdfkHVA+rzmgMKNyCoic+h0sK5/3tTECPMf9UZN++KzkyvzG0UGIAgIAoJABURAkvUKeNEKGvKqY+H4+z+dMrSrg4Wi8VJwrTDBhOW9tX4IuamjxRU2Ind+Dit7F3R9dAxog+VZ1RIeVS3hYJ07RZ22Ort371aUPgq58fyHr8Vh89lIBGb5wGpjoB9s97o2WDpxlKLJk9J38OBBVTVgNZ5UyLZt2+qHzBe0Q4cOqYoCX+BIhadnep06ddQ2VHufNm2aqqbnFlw8OHv2LLgAIXF/IEBNhK+z9a4zAaZSNcPeyhRTBnoa5JJAZggXg/hSzXuTFS1vb+87QOS9yaog7acMiY+3BOK/LNaLWrfSaUGqzzoF7zg+Q4KsEVpdsd2EPa8dOnRQvbxakPFCzQa2rzRu3NiQQ8o2goAgcI8IUDeGVfYt56JwJSzpjqPZWpqidyNHZatKZg3V7WkjGpdpCdN2z+v1LKK2LUaX5t6YPHnyXaNhe9fgwYPx5JNPKis7upyo54erKzwatVUuMnHJOrFU7ypxaGIWiDat735u3eM0ZXdBQBAQBAQBAxGQZN1AoCrSZlPYcxup84Fu6WGDNx6sVSRl6BMBcfhoS2CRpn5j9XTY1OuG5NCLSA29BBMLG9g36Y2GHfqjW3175U/NFw8tWL0mTY/09MNHjyEowB+wcoBt8yGw8mih365bPQdQQOv48WN4Z+JEPProo0rZlnR7UuxJrd+zZw82b96s34fqt+xjZCWFysC0rGGP/Ouvv66SKFLc2a9OGjwr7sHBweB4aIHDRIsLCKRV5vbiUyRwZKdyj4DqXV99+3OUfcDsU588wLPAzxQXh6i3wHuTi0fsKWW7BV+uGWSKULeBAliseO3cudMgXBTrZXugvnde26kDtSm6uxtEzdcYJkzQmaifOHFC3fNapY1J/OzZs1WLCvUdqKAtIQgIAqWHAO3cdl6IxvJDYfokXDs7mXIvdHVV4pdLPlmKfzZshlOvcTCv6oFU/8OI3P8L5syZo1q9vvjiC/Tu3VvZjZKB8Mknn2DLli3qWcQXQNqUkmlAfZZVq/7Cd3spUBeNlBsXEPnvt7iVmqTE+/hdKyEICAKCgCBQ+ghIsl76mJfoGWOS0pUNCyvTjIHNnDCyXfUin3PZrmAc9I29y7+8oAMyWTe1dYaVZxuYVHFAWlQAYk+th0P70bD26aASHfeqFvC0u4XgvStw5PAhJCbEw9qrFSzdWwCm5kiN8EPC5X9Rrf+7aNvQE32bOKFRTWskJiYo5Vva9lDNlhV1Vr9dXFzuGBYr6vPnz1dJEqsGfEH5/vvv1UvJP//8oxIkvryw0knRIXr1strIBIoVUVIpuU29evWUwBx77SXuHwRy9q5rM+dLMheN8ovk5GTF+HB3d8f48eNVwp4z5s2bp8SeqIVA1oahyXp4XCpmr/O/ywnh7T4eanGuoDh+/LjynOYLOJPznHTgU6dOKcVoqmVzIYxVOPa3SggCgkDpI0DRN7a67L9yE4mpOicIBlk1zW4tw8oAACAASURBVN1tcDMqAsfWfY/UKH8YmZjBydYS/fr0VgvfTMJ/+eUX9WyhEjyDzyJ+t7Eqz4Tex8fnjklFJ6bjraWrEXzob1i4NkLStSN48bknMeyxoaU/eTmjICAICAKCgFpYpaaXUUBAwK1atWoJJBUcgcuhiZi/0R+p6Tpu7Mvd3ZTFVFGDFUau8Bc2Ro8aic6DRuOmYzNcCNH1wN1YM0Ot/FftPEb3pgEg7tw2xP73N+yaDUDsqY1w6vkKLGs20p8udN0cdOvcAVPfHqevGPIFw9fXV9mvPfbYYyqxYEKdM5isszLOZIjq7uw5Z7LO+5z9jZpnOqnx2RMWJuj8nfZ7/k480wt7B1T87XP2rnNG7Bdd9kT9Am0QSW3nfUl7JLZl5BZHjhxRisxMjlltNzRZ57EWbg7AycB4/WHtrEyVPaMhyg1UzeZDf+HChbmOi9V0skpY+SfrhBZYkqxX/PtZZlBxEeA38I2YFCzdTou3XFrT+B19KxONXK0xoa8HzExN9N9Z/B7TvtOIAL/LyJYhu4zfn7nF5kPn8NPhm7iVmYnwbUvQo9/DmPrqkxUXQBm5ICAICAIVGIF8k3V6cTLZYbBq2alTJ7BixMok+57YgzlgwIAKPP3KN/R/L+t8orN04fDBUB+4O5a+QAyribxnpkyZgrjkdFwKicPkcc+huncTuHR6CuExSYi9sAsJl/bAod1wmNpWQ+g/78O+9VDY1O8B9qV3q++A3xe8iSEPDcSoUaPUxWKiwaSGCbuNjY2istO65+LFi+qeZKWdljyaf6x2hdeuXXtHsl75rrzMqCQQ4Ofpq90633XGgKZOGNW+YKYKK+Vbt25VdoRkdvC5SXYHq9U5q+xM2gubrJ+9noD5G/z143q8jQsebnEnsyQvPPiZYa8q+9DZ8sEqW4MGDdC8efM7duG4JVkvibtKjikIFA0BCq7uvxKDreej4B+RjOzL6LRbm9TfEy62+bu28HM9evRoxaxh5Z3/pyo87d809hgXKukIc/ZqkErW3Vv2wZzxTxfpXYLsof/++0+1uXHhm88eancwuCBIpg8V/Rlkt/F35cVSr2hXSfYSBAQBQaB4EcgzWWflkr29FOPSgiuyrGZShIgrsosWLYKlpSVeffXV4h2VHK3ICPx+OBTrTkWq/S3MjPHd0w2KfKx72ZFU8hUrVqgEWats835hUtK3bz/88tty/PD9t6jZbQyM3VqqU4Wum6uq571enIdXe7jj1x+/wV9//aX6z3nvsYeWX+zsQa9evboSpKMwHX/Hnjza15C2yyoCz83qoBaSrN/L1by/931vzTVcDU+Clbkxpg70UrZtBQX7QmmXxH5wainwQUsVZi54UswwexQlWef+M9deUwJU7F9976HaqGlvmGf0008/rSrrZKOwp/Xy5ctqUZZ6DtnVoSVZL+gqy+8FgbJBgEn7Pycj8NdxnZAs28rG9XJXPewFBcVSuQjH700+j2rWrKkKMNHR0Vi+fLl6ZjEoqDnrf8dVsm7ToCf6DxqClwppC0kLV7YDsWWNdqxctKQ1KvvoGXxPoJUqFzL5jIyJiVHvk6z6SwgCgoAgIAjoEMgzWWcFs3PnzvoVUG5Mj1JafjDhYrLEXmFSPfnymbOSKQCXDQKstrHqxqDgFJPesghSaZmwsOLNVXJ63/bo0UOt6PP/Y8aMUVR22rqlZtxCSlom0lJT4GhrpXrpuAhEARxN9OrcuXPqS5w/Z1LOYA8eXwKYiGt+sXzpYD87K++sYmohyXpZ3AWV45zs4TzkG4sa9uZo5m5tkE0g731Wk0iD115+uejEBSv2kGa3Myxqsh4Rn4ajfrFwd7REI9cqBo2LV4TJeq9evRQVlsHPG0UUnZyclIWi5k0tyXrluH9lFpUXAfazUwi2poMFWtSyKbA9h0gwWafwJT/rmmsKq960LyVTks8HLb7feg4rls6AdYOesG/YA+N7u6NFrYIXBLT9qRlD9g7fG/l8yR4XLlxQiTwXDjSGJhfiqS1D21fte77yXj2ZmSAgCAgChiGQZ7LOhzkTIf5h8IFK2vEPP/ygknPtwTt27FiVHHFlVKLsERj760XEZ9mu0Bu6o0/R+9XLfjb5j4CLRSNGjLij1/fSpUvgPckqIXttJVkv71exco5v5cqVSuWdyTorVwwuOPHllL3irGhrUdRkvajITZw4UT2/6bOsBQXnSFelUKO28CXJelERlv0EgfKLAKvXQ4YMAQUu6QbB4M/4bKJNI9/9tPALDMG4N96AiU932NTvrmjw0wd5wdrCpMAJ0pll2LBhaoGS7LqcwVYhLmDyGcniD4Pf32yh4/c3VeolBAFBQBAQBPKprLOfiQ9NKmVfuXIFn3/+ufK/plAXk3XNj5f9j3zpMzRZZ4+StgAgF6B4EQiJy8QH2zRaHDC9jzMcrAr+Ui3eUZTe0SicQxX3bt26qbYM9t4yQSKtji0cdevW1Q+Gq/XfffedenGgTZuEIFCSCJBRwsoV708ylMgC4X1J5gdbQ8gQ0YK2aWSC/PnnnyU5JP2x2SJCSv57772nXpLps8wWkxYtWuCll17Siy3S1pCaE2TEcFFMQhAQBCoHAlyw4yIi2WpkvfEZxKSZGhts29GCC3YzZryHVM9uKlk3MTbCs+0d0LRGwS03hw8fVi1rPCarQmTw2Nvbq8SdTExS4dmCw6q7VkWnCwufS48//vgdLTmVA3WZhSAgCAgCOgSYr/B5aGjkWVknLZJ/vLy81LFYWafX7q+//npHZZ1JPasy2Wmd+Z08ISFB0aIkih+B3f6Z4B+GkxXwQitTmFfeXF3Nkz3tTMQpZmdiYqJEbLio1L9/f6XmTn91+l2zhYP9cxTQIQ2f93JOWl7xXxE54v2MAPU9jh49quzbeP+xX5PJsFZlYvWd/Zt8iWXbiGahpPmwlxR2fCHmolVaWpp6YefzmPoOfI6TPUWxJ36uuLDKRJ7tKHy5ZhUu+4t8SY1PjisICAIliwCp8CzA8HPPF0Y+A9q3b6++FxlcbFyzZo2yNuXzwsjKAbCwVQl7u7Zt8EiDgl8s9uzZg99++00tBlA0jn9Tc4bPGCbkH3/8sRKFffvtt9XPGFwc+OijjzBw4ECprJfsLSBHFwQEgTJEgELDhXFgyzNZX7ZsmTrQoEGDFM2YlRiuxpImSREivrixUsSHPBN5Poglyg4BqsJSCMs3PEkNgn7LbzxYSwnPVObgDcyEiIJZFJZjIsQKIYPJ+vbt21UilD2oSEvvaOmJq8x3RtnPjQuTBw4cUPcfH8y8NynqptkEcpGJrRw548knS94iiQk5e+o5Ri50tWvXTq87wmf6rl271Ocpe9BmLqdifNmjLCMQBASBwiLAJPzMmTM4f/68SsjJoGRCrTlVUE9m3759+sMG30zBgauxsKjZEHY1amPpyLqoUkAlgDoxpLqzYq+pzNOmcvLkyYqxw2cMHYf4e63CxGcPi0R8Bj700EOFnZZsLwgIAoJApUQgz2SdVUj2NHGlkxR3Cskx+OLJn7MfiRYcOZWNKyVKFWBScckZmPDHFSSkZKjRGmoxVQGmJkMUBAQBQUAQEAQEgTJCICAqGbP+8UNymm4B74WuruhWzyHf0VCLg24tTMa5SMngojrbKyluSVbR/v37sWTJkrt61rmfJn5XRlOW0woCgoAgUG4QyNdnvdyMUgZSIAKXw5KU73Jquu7LdGx3N3SuY3g/RIEnkA0EAUFAEBAEBAFB4L5DID4lA/PW+4NJO6OZuw3e7lMrX/V5ahM98cQTSsxOo9ezLe37779X+jFhYWFK74i6R1SD58soW4cOHTqkfp9d1+O+A1wmLAhUAgRoB7lq1ao7ZsI2VH7enZ2d1c/ZHkj2Nlk1bGXlwl6bNm2ErZ3j+kuyXgk+EJzCvisx+Gp3MDLJhwcwf6gPajlKa0IlubwyDUFAEBAEBAFBoMwQ+Obf69h98aY6v5O1GaYO9EQ1u/yF5tizzuRcc8Rggv7MM89g1KhR6jgU1tyxYwdq166t2JoU4mQ/u1TVy+wyy4kFgWJDgNoXFLGsU6eOvsWGi3AU3mVrDFtV2fJC3Z5+/fopO2e2tdLambbNErcRkGS9ktwNvx8Ow7pTEWo2tFX5fHS9St+vXkkunUxDEBAEBAFBQBAo1whcCEnAnPX+aoxUhX/jQXe08sjfc53JN5Xm2ZtO9WM6tNC2kv9m8AX04MGDqr2SL/GNGzdW22i6HuUaEBmcICAI5IsAk3UKSFJMkm3TOYOaPnSiYZu1ZmdLgUm2yNA1R0KS9Up3D3yw0R9nghPUvNrVtsXrvWpVujnKhAQBQUAQEAQEAUGgbBB48/fLiIhPUyfvWs8BL3Z1LZuByFkFAUGg1BCgFtaXu68jLjkdr/dyR1VrM4POrSXrTMaZrBsZGSmquxbUrKDFLdk0DzzwgKq08/9crJsxY4ZB57hfNpLKeiW40pm3buHV3y6rDxJD+tUrwUWVKQgCgoAgIAgIAuUIgVXHwvH3f+FqRLaWJlg8vC4szYzL0QhlKIKAIFCcCFAH67MdwTgeEKcOW93OHJP6e8LFtuCEXaPB01mMzBlHR0dlydijRw/Vk0572M8++0xR33v16qUEzVlVf+uttxTDRuI2ApKsV4K7gaIvU/7yVTMhPY22KvZWOpqZhCAgCAgCgoAgIAgIAveKgF9kMmat9UNqhk7I9tUe7ujgY3evh5X9BQFBoBwicOsW8MvBG9hyNuqO0fVq6IhnOtWEIcbQZ8+eVe0tTDbpDEHLxunTp6NLly7qmPHx8Uq7glayrLqPGDECo0ePvqMCXw6hKfUhSbJe6pAX/wnXnIjAH0fD1IFr2ptj9hBvWe0ufpjliIKAICAICAKCwH2LQGxSOuZt8EdQdIrCoKWHDd58MH9V+PsWLJm4IFCBEaBY9Zazkfj1YOhdszA1NlLJevf6+ds35tyRlfQXXngB3t7eivp++fJlLFy4UFHkhw0bhvPnz+P3339XVfXJkydXYPSKf+iSrBc/pqV+xJlr/XAlLFGdt0XWlyc/TBKCgCAgCAgCgoAgIAgUFwJf7b6Ofy/rVOFdbMwwdZAXnG0KpsQW1/nlOIKAIFDyCFyLSMKcdf5IybKDNjMxgqmJEZJSdayaKubGmDrQC55OloUazIsvvggnJyfMnz8fFJM7fPiwsmq0tdWJVZ4+fVrZOf7www/w8vIq1LEr88aSrFfwq8s+9Ql/XAUFIBj9mzphVPvqBtFTKvjUZfiCgCAgCAgCgoAgUIoInA6Ox4cbA9QZ+fI+oY8HmrhZl+II5FSCgCBQkghcDU/Coi2BiEnS6WDRYWpcT3f1/2W7gvWnbuZugwl9asE4j+Lgvn374O7uDk9PT2RmZuLkyZOYNm0ann76aVVJX7RoESgy99VXX6kEnkF3iJkzZ4K2j9rPSnKuFeXYkqxXlCuVxzivhCUpWhpFIBgvdXNFl7qFo6ZUcAhk+IKAICAICAKCgCBQSgi8/OtFxCXrCgR9GlfFUx1qlNKZ5TSCgCBQkggkpmbgg40B8A1PUqehDtYznWqgR31H9f8f9t3AjvNRuJU1iIHNnDGibTUY5ULmZTK+ZcsWuLm5KYV3Pz8/1K5dW1m1UWyO/ewTJkyAs7Mz2rRpg6ioKNDObfDgwRg3blxJTrPCHVuS9Qp3ye4c8P6rMfhyVzDYX8KY96gPPKpaVPBZyfAFAUFAEBAEBAFBoDwisPxQKDacjlRDo5gtVeHNTaX1rjxeKxmTIGAoAklpmapy/p9/nD4Z79ekKoa1rQZzE53rQ2JqJhZs8gcLhQxzU2O88aA7mrvb3HWa6OhoUBE+NDRU2bK5urqiWbNmShlei4CAALVNXFwczM3NVWLfsGHDO7YxdPyVeTtJ1iv41f39cBjWnYpQs7AwNcLXTzVQK2ESgoAgIAgIAoKAICAIFDcCfFGfu94PaRm6KgFF5tp46XpOJQQBQaDiIUALaC7CbTpzW/m9bW1bvNGr1l2TOR+SiA82+iMjq0ro6mCBuY94g33tEiWDgCTrJYNrqR11waYAnAqKV+fjlyW/NCUEAUFAEBAEBAFBQBAoCQTYuzp3vT+u39SpwvPd4/VetSB1gpJAW44pCJQ8AjsuRKtkPTlN11Lr6mCOiX3z9lPfei5KKcVrCXu72naqDdfCVFeBlyheBCRZL148S/VoXNN+7bdLehGIsd1c0Vn61Uv1GsjJBAFBQBAQBASB+wkBvnt8sTMIB67GqmlXtzPHtEFecKxiej/BIHMVBCoFAmeCE1SlXAu2tswZ4g1H67w/z2TVfLo9CMcD4tRuZPQ+34WaWfaVApPyNglJ1svbFSnEeAKjkzF5la/ag6qsHz9eB05ioVIIBGVTQUAQEAQEAUFAECgsAkf94rBkW6DazdzECBP7eaJhzSqFPYxsLwgIAmWIQFhcKhZuCkBITKr+s/xqT3e09iy4reX6zVTVDqOpxjtam2Fyfw+QFi9RvAhIsl68eJbq0daeiMD/joapc9awN8fsId6wMsufgrJ37168//77d41z69atd/1s+/btSrWRghD0Q5QQBAQBQUAQEAQEAUGA9FeqwlNwikHb2NHtqwswgoAgUEEQoOXzjDXXEBqrS9RZHX+8jQsGNXO+awaJiYkYP348rl69CqNs0u9j3pyOzWEuev0KNwcLjOtkizdeexnx8fHYvHlzBUGjfA9TkvXyfX3yHd3MtX64EpaotmleywbjH6ylKuz5xa5duzBnzpy7EvZOnTrdsVtISIiyTqCCY40aNfD5559XYKRk6IKAICAICAKCgCBQnAj8fOAGtpzVCVKRAr94RF2YSuN6cUIsxxIESgQB0ti/3nMdB67GqOMz/+7buCpGt6+Rqw1bQkICXn/9dXTu3Bn16tXTj6le/QbYcCkN7GFnGCMT5hfXIOXGBQQFBWHnzp0lMv777aCSrFfQK06P0wl/XAFXxhiGep1qyfq2bdvynfl3330HVuHr16+PwMBASdYr6H0iwxYEBAFBQBAQBEoCgUuhiZi33h/pWarQb/fxQEuPuy2cSuLcckxBQBAoGgJUfl9/KhIrj+iYuQwvZytMHeABK3OTXA+qJesvvvgi2rdvf8c2FKWb/NdVhMelISM+EuFbF2HsuLfx+YfTJVkv2iW6ay9J1osJyNI+zNXwJPUlmZKuo6C90NUV3eo5FDgMLVmfNm2a2rZ27drw8PC4g9bC5Hz69Omq+r5ixQpJ1gtEVTYQBAQBQUAQEATuLwSiE6kK74cbWf2uHevY4+XubhADp/vrPpDZVhwEuK62TSm530DWGhu8XazwVu9acMhHIDJ7ZZ15g4ODgyrmWVlZqcn7RyZjwfor8N28DGaO7nBu3A3X/jdVkvViujUkWS8mIEv7MP9ejsE3e66DK2QMehx6OlkWOIz9+/fjk08+Udulp6eDN0C/fv3w8ssvw8zMTP1swoQJqFWrlupPWbBggSTrBaIqGwgCgoAgIAgIAvcXAnzZX7I1UK8IXdNepwpPNWmJwiMQGRmJsWPHIjo6GsbGt/WHJk+ejB49eiAzMxOnTp3C999/j0uXLsHS0hKPPPIIli9frloWtWAi9dVXX8HR0VH9iJpE//vf/+Dn54dq1aph1KhR6N+//x3nKPxoZY+KhABvj/D4VGXPRnFILawtTDChby3UrZa/OCR71qdOnYrr16+r+5C5g6enJyZNmqTyBd5/X/y6Gn+v+BHOvcfDyNgUN1ZPx44dO3Ol1eeFHY//9NNP31FAdHd3V/c8IzU1FatWrcL69etx48YNVXB89dVX0aJFi4p0OQo9VknWCw1Z+dhh/gZ/nL2eoAbDL8YlI+rCrIB+de1Gz8jIUKthcXFxoIgc+9EnTpyIPn36YMeOHfj0009VQs+K+wcffCDJevm45DIKQUAQEAQEAUGgXCGw/0oMvtgVrMZkbmqMSf09UK+6qMIX5SKFhYXhlVdeQe/evdG8eXP9IerUqQNnZ2eEh4fjvffeQ9euXVWidPr0afzxxx8qaWc/sa2tTsHb1NRU7c8CDIMLAEzqra2tQXblgQMHsHjx4jt6j4syXtmnYiAQnZCG9acjcdA3FjcT0/WDtjQzVkwYQ5TfmYyzum5jY4O0tDQlNEfhad5T/DslJQVvvfU2HBp0xnW71shIiFLJ+pTPV6F3o6oGA8U+dxYK33777dvjtLTUJ+PBwcFYunQpBgwYoBL6NWvW4Nq1a/jmm2/g5ORk8Hkq2oaSrFe0Kwbgcmgi3v/HT42cdLNnO7uiZ4OCKfC5TZU3/vPPP49Bgwap1anXXnsNrVu3xsMPP6w2/+yzz8BtmLRztTa7CmQFhE6GLAgIAoKAICAICALFhACFqqgKz75VxsMtnPF4m2rFdPSKe5j4lAykpGXidr274LlEhIdhytuv48WxY9GvT+8CdwgNDVWJOIM6Q1WrGpYUsUrPAg0THonKiwDbZM9dT8D3e0PAlhUtmDfYWJpgeNvq6F6/aLkDj7Vw4ULs27cPX375Jf79919QC2vqzDn4cGMAwiPCEb7xQ/iMXIAJA+qgrquDUpsvKJisk0nyyy+/FLSp+r2/vz+eeeYZtWDA3KWyhiTrFezK8sM36x8/1R/CoJ/hzIdqo4p5/pZteU2TK1KkwI8YMULd8H379kWVKrdXxXmDsBJPOhU/PBYW4p9YwW4ZGa4gIAgIAoKAIFBiCHy3NwQ7L0Sr4zvbmGHx8LqFor6W2MDK6MC0wlq6PQgBUcnIxk4vcDQZidEI37QQ9Vt2wEPd26Cac1U0bdpUVcpzi2PHjil9IVLmKfzFqifdexo1apTnuVhZZ2LD6qS3t3eBY5INKh4CvOdOB8djw+lIxcDNfg+SgctKd/cGDnC1L/r7PPOCuXPn4sSJE/jxxx8V4+P8+fOKtcuFu9T0DGSmJMDY0hZuLXqhda+haORaBS1q2cLFVsf4yC2YrL/55puKYcIgzZ1/8orffvsNf/31l1qsYkGxsoYk6xXsyp4Milc9YlzNZgxu7ozhbQ1fxV60aJHqfSLFnR+2r7/+Wq2M8ecNGza8Cw2hwVewG0SGKwgIAoKAICAIlCIC50MS8cFGf9B7nTF9kBfq17h/qfDrTkXi98Ohhb4CGUkxiNz5BTLTkmBpagykJaJ69eqqV1hLrEmV//nnn5GcnAwm6x07dsShQ4dgbm6u3uliY2MVBZ77aLR4JlEbNmwAe+KPHDmi2JSPPfYYTExyV/4u9MBlh2JDgO/jM2bMuGOBplmzZqqKzbh586ZKTPfs2aOo5+3atcOzzz6rElp+/GKS0vG/I6GgrlX2oKUiheQoRk1tCVLN2UaR/R5gK8XAgQPVbsePH1cFurNnz6r7qG7duipH0H7PJJ0LPg899JC6n3LGj9vO4ae5r8Jt9J22zyyu161eBb0bOaJedWtYWxjDgvd6VtA2msk6x0W6Pan31NVi8q4tWlGD4eTJk6qqzoIjx8XPgtb2wUN5eXkp3QYG/d5/+ukn1fbL3vsmTZqohS06XmWf/+OPP66fC8dBnA8fPqzGwdYTFjRr1qxZbNe6MAeSZL0waJWDbb/YGYz9Wb6IXCFb8JgPXGzNDR4ZRUYozMAHOkUieJMPHz4cLVu2zPUYXIHlh0F81g2GWDYUBAQBQUAQEATuGwQi49MwZ72fsm5i0Jnm+a6u96UqPBcsJv5xFWFxqUW6/pkp8TC2sEF1O3M81TAZHy34UCUerKAzIWeyxoSbQerxlStX8Oijj6o/TCouXryIefPmKQ2i5557Tm3HxOPMmTNKp4jJII/x1ltvoXHjxkUao+xUcgiQSk4XJq29gWdiYqkV05iAMvlk8sg2CGpMMfmc9+FCrD0Rgb1XYsDPY/bwcrLEkJYuaOxmDSszXWJMRi2P2aFDB/2m1EGgACGDbFsmrxSPO3jwIP7++2/Y29vrk2j2h7N9ln9yY9zeCA3F6FGjUHPkp3mCRb0tsoPrVrdCKw9b1Ha2BG5lKqFrHpPzZLJMDS3iQVFEBhcQKETHhSvez/w3dRuy97mzwk9cGFx0YMW+U6dOSqCOSXhERITyjM/eCkJWCufLIK5s+6VNHfcl1Z//njVrVsld/HyOLMl6mcBetJOSWvXOn1f1q9eDmjlhRLvqRTuY7CUICAKCgCAgCAgCgsA9IsAEddHWQJwMjFdHcnOwwNRBXrCzvP8qt3svx+DL3bcF99im6FHVMLrxMf84RZ/XGApvPlgL639apAomrGLa2dnddaXo3kNVbBZUmEwx3nnnHVWQYYKRW7CCymSFKvISJYMAqecUc7uFW6hibgKKuRkSTNbXrVuHJUuWFLh5ZuYtLF7yCbZt347aoz5GbNLtvnTubGNhgp4NHfBwC5c7qtf8HZN1Vqw1faqCTkZGbs+ePdWiUWHCLyIZOy9G40RgPBJSMvTaFrkdg4VH9tC39LDRjzc2JgYzp7wNL28fvP725Lt2i4qKwox3x8PaygI//PijQQuE3377LUif54LESy+9ZNB0uADGRTIuWpRFSLJeFqgX4Zx8eH+0JRCng3RfhlWtzTB7SG2xSCkClrKLICAICAKCgCAgCBQfAnsu3cTXe66rA1qYGWNyf0/UqabzYL5fgppCc9f7wzc8SU2Zqvjv9PMwOFEjhXnGmmv6ymj72nbwXb8ESYnxqs+cFdacwYR8586dKjHXrNqYjHNbJhi5xfz585Ui/Nq1a++XS1Pq89x8NgprTkSACbWbowV8XKxUEtqwpnW+Y2GyzkRy9OjRivZNejsr3tkjKiENp4LicfZ6Iv5d9RUiA86j+kPv6zcxNzFC1/qO6NXAEbXyWChisk7GBkXZeK+QZaG1TeQcIBNFVqCHDBmCN954o0hYJqZmIjg6GdcikpXVI1tntEWp/A6YkRyL8M0fw9K9KRxaP3bXppmpiYjY/imsMhPwzJgX4Ghjofzf86OrL1u2TFkZsrLerVs35Rx51wAAIABJREFUpdPFffJTk3///feV9eEPP/xQpPnf606SrN8rgqW0/6XQRKWwyC8DRs8GjnimU00YIK5YSiOU0wgCgoAgIAgIAoLA/YgARaVe/e2S/h1laGsXPNLSpcShYD82nWzYr6q51bDPmz2+GqWXvdz0J2fC26pVqzvossU5QDr1LNgcgKRU3XvayHbVMbCZ4XZSpLWv2HYC0VVbAEbGyAg5i+jjf2P0yOGqX5Z9xFu2bFGUd4ppsWeXSYTmd00M2ObIROTDDz9Udle//vqrqrIPHjxY0ehJhyc2tHIztKpYnBjdD8dihfuV3y7lOlVbSxP1/t6xjr0qtlmbm9whxrh//37lwsRealK2Y2Ji8Nhjj2PIiKdwISQRuy/dBPMBJroZiTcR+s8s3MrMAG5lwNjEFOxN5+egTZs2mDNnjn4M7NVmVZhicKRy//PPPwgICFDbsi+cbbHslefnI3vQsm3z5s34+OOPlYgcE9ziiPjkDDWXvVduKgZCQkomMm/dQuSuZbCu2xVmjq5qXnGnNiAp6CSqDZgEUxsXxBz9AybWVWFVi58RIyT6H0XcqfUwtrSDhbk5rE0z1HxGjhypKuc5xRn5WdDYKGSqcP5MhIk1W0O6d+9+1/TYRsKWEn6GNOG74sCgMMeQZL0waJXhtr8cuAGu1GnBqnpt5/tr1boM4ZdTCwKCgCAgCAgCgkA+CCzbFYx9V3TCVqwmfjjUp8TxotDV7NmzFa1XqywzKWWljH8zSBFnIkzVdPaxTpkypUTGteJwKNafilTHJu150fA6sLPMXck9twFcunQJrPqdueSHzIx0GFvZoV2XXpjy0nDlZ80eZSZbTNopLsa+Xgp/UTiOVHgGFyrYa8ykgwlfYGAgvvjiC1y4cEElZKyektI8bNiwPCupJQLOfXTQ7CyTvKZNGzNXB3N4VLVE81o2qmeb9wyTY15bEzMLHLgQgp//2oKA/X/CvfcrSLXzun24zAxEH/4dyUEnYeboDkuk4oUXXkA1O3NVxGMiynuDQU90tlEwUWX/NZNy6lSxr5ufCfZ88zPC1giKTmcPJqr8vFCUetKkSWqf4oz0zFu4EZOKoOgUnAyMw57NaxB2fh8yk2JVMm7m4Abbxr1hUaOBOm1K2BXEnVqHtJvXQZl7kyqOsK7bCVZe7eDkYIvpfZyx/p81WLVqFRYsWHCXMwIp8Bs3blS/4yIXPyPh4eFqUYv97xSiy85gYeJPJgoXxrjYx89XWYQk62WBeiHPyT6PN3+/jKQsH9OOPvZ4pYdbIY8imwsCgoAgIAgIAoKAIFAyCPwXEIfFWwOVKjWD/dqGUOHZ35uYmgFSZY2MgKpVTGFsIG2QyTqryOzxze1FmpVkJsCsmvFFnEJUJZGsp6ZnYvzKK0qNm3EvmkLf7g3BriwrPGsLEywdWfeunuOSuYJy1HtFgPcyF600IWgm4LUcLRAal6Z6tvOifvO+f8DbHm29bPFfQDwOXYsF76lb6akIXTsTVXwegF3zh3TDy8xAwtV9SL+4Fd1GvoWISwdxKz5MfQ5yCyaoFBXs1auX0jNgst6lS5c7NqVbABkXbKnQggJvrKazOp3Xse8Vr3vdn4n+9NW++vzo6Y414W50Q1XAZ86cqWjuCrLMTMUQ4KLEtGnT8MADD9xxago1crGDDAKNXcBq+8qVKxVbhS0lZWl1mGeyToEDX19f/WQ4YdpBcJWBKxa88Hzo0dtRouQQ4Af/qz3BoGgJgw/uWQ/XVkqhEoKAICAICAKCgCAgCJQHBKgGT1V4TY26V0NHPNspb6sjtvWdD0nAUb84+EcmIyQsColnN8LbPgN0u9GC1lSs7DH4Drp69WolukbaNxWc+X/2+JIa7u7ujgYNdFU4Bl+4+aJL8TUmKSWVrG88HYnfDuns2ijsNWOwl1K6LkpQm2jxtiCVrDFe7OqKrvUqr4d0UTAqr/vQVnn8ysuK2s2gtXL/pk7KKYHVY/aanwiIQ3TW7wuax630FNz4exrsmg+Gc+PuqF/DCv6H1uPSvrV4d9K76Nmjh6LNc9GKbAlWyplsVq1aVX9oVtRZaWdCSgZKbsk6k1L2yms6BrQGZIsFGRv0U3d1dS1oqGXye35GPt4SqPzkGWQq9K8ZgVkzpirGjZaUs5pO1gDbSUhnJ07Zg4r3kydPVraIVIQnu4Gq8dQQoA0ie/vLMvJM1um7TUGB7A89DpQ3BQUP6LVHCwH2QVBwIOfEy3JSlenc12+m4L211/Q9UO297fBKdzeQQiMhCAgCgoAgIAgIAoJAeUCAlNaPNgfgTLDuxdnd0QLTBnrBJksVnlXF+JQMhMWmKoupg76xqtqoRXpcOCK2LYFDtVpo5l0dplkJOxNxUlbZvztx4kRQAZqCWKSvXr58WSXt7E9n9Yw/4ws6bZxyCrKVVLJOVsB7a/0QcjNFTaWpmzXG964F82z+0YW5PjweheZYNWQ0c7dRx8u+gFGY48m2pYfA7os38c2/OqFF2qR9PrreXfcBPyengxKw5/JNXAtPQmxyhn5h5sbqaXBoPwqmttVxKyUBMSfWoEp6FN6c+xXaeNli++YNylaMSSfbGRhMsplsssWBORkTbVaJaXWW3UdcS9a5H3u1mdxTXI0/J9WblXd+brg/2SfsaWfCy0UwLcrKZzyvKxgdHY2ZHy5FiF1LGFdxhGlGElJP/gEro1RFdedzgToP/DfnS194zpc9+2PGjFGLGMHBwYri7uPjoxYmGLR7Y+LOCn32Kjy3Z0tKaUehknX2xXAiXH1wcXFRD05SJCjln5+KXmlPqjKdb/V/4Vh1PJytGSqoLMoHt4QgIAgIAoKAICAICALlCYEdF6Lx/d4QXbJiboypA7xgX8UUx/3jcDIoHixAhMWmKTGpnKEl6169X8CsZ3rdVZnesWOHouqymESPaCYVTMDJ9OTLNnu4jx07pii7zz//vKqgZY+SStZZ1WN1T6uEP9/FVVlQ3Utkr9RThGzOI95wsTW7l0PKviWMAJPwiX9cUVV0RlsvO7zxoHueZ+VHIDY5HcE3U3AxJFGppF/auQIJweeQFB8Da0tztGjWRAmlNWrUSB2HCSdzsewLUVykGj58OJ544gn1O/q0b9q0SX1O6tWrpz+/lqyTqXLx4kVQnJEVZCb5tGWj6CB1H6iJwKSdmg9komSPNWvWlDCKhTs8nwHsN/9z3VakJScAxiaoXb85pox7RtHWyaxhzvrff/+pJJuFZQpOkqHDuXGOXLCgcB6xZW7LGDp0qHqu5FzwY4LPhL+0I89knSsKNJ7npBikAVCoguIW5PtrFAuuOvD/5ZUiUdqAFuf5SBF798+riIjXffDZ+8UeMAlBQBAQBAQBQUAQEATKGwJxyRkYt+IS0jN0yXgNe/M8k3P+ntViW0tTZTF16qIfQjYvhn3b4Rj70AN4oK6T/gWb2zIh53voJ598op82K2S0U6KAFinwDFYdKa7F99bsUVLJOhcnuEjBoNr3JyPrwtzEMF/tvK4fE7/Xl19WyRxjQFMnjGpfNuJW5e0eK6/juXgjEbPX+anhkfv6bOeaSvm9tGPv3r2qX5uFVK1nm2PIjwZf2mMs7vOtPhGBP4+GqcNSJ4A6D/S3ryxRoMBcWloali9frtQCe/furVZsmJxrqpuvvfaaoksYmqxzFYQUJomCEdjpm4aNF3R0MrKpXmpXBZ5VpVe9YORkC0FAEBAEBAFBQBAoCwR+OBKH8+G36e05x8BExtHKCA2djeBT1UQl9FWtzfDT7mvY+dtHSgXa2tICNZzslAUVq35UoWbFnJUuWrVpcfr0aUULZiKuJev0GW/bti2efPLJO05NETpW0orTfikh9RYW7I7TC1wNqG+O7j5VigX2decSsMdPV6whpXpiNzvYlINXQNrg0WKMOlYdOnTQz5WVWlZl2SPNa9GxY8f7inW7+XIKtl9OUniwg+PtrrZwti79hJGq5uzPpqgir5EWVDRnAj9u3Dj1+ahMEZGQgS8OxCM+VbdI2K+BNXp6l18mCp9Dzs7OBl+CApN1HonqgPxDWhEfdkzOeRLuTCl/XnxDT8p9wsJ0qx8SeSNwMykTnx1KQpLuOY26zmZ4orm5StolBAFBQBAQBAQBQUAQKI8IXAjPwPJTKXrlaybnpMTTV9q7qjGaVjOBu52u+pg9zoem4uf912Fs44LMlAQ0Tz2EXVvWo0+fPoqiy3dNJoFjx47V70ZaPK2pKHbM3tqtW7cqL3G+p7K/luxQzdaMhSf2t9PajMl/dhGuouK48WIK9gboqt+2FsYY284SDpbFoykUEJOJH48nIyU9KwGpY4Yutcs2W+c7PPt//fz8VI8zqdcM9kyzz5f9vWyLZTLPfmmyGzQLvaJiXBH2I6X9i0OJuB6nu1b1q5nhqeYlf61YACWzpF+/fgpn0rvpekC6N+nfpHhz8SQuLg60YaONH2n11Hzg/V/cVmxlda1I5Pn9VCrOhemSJi4GvtzOEtbm5TNpYssOxTENjTyT9T/++EM90HiRFy9erITm2BNB+fr27durDykF5lh554Mzp/G8oQOQ7XJHYPv5aPy0P0RvgTK2uxs617EXuAQBQUAQEAQEAUFAECi3CNCC7Yd9ITjqF6va99p42aGOixWq25srpfS8IjQ2FXPX+yMqQffCPaS5I3b8MFsl3Oy/nTNnjqLFk92pBSuIv//+u/o530MpEsV3V1bkmSySFUoFbAZfeBlMUEgPZuXxXoKK36Q9c9yMNp62eK2XO0yLSQCYPfDv/+OnlPIZDWtWwYS+HmVq40brKyrxs4ret29fkMXABJGCZqzWaoLTZNCyN5qCgOwHruwREJWM6auvqQUq2rDNHuINL6c7+71LAgPmYF9++aVaHKG4HBN24s18TUsGuUhFtXetV5v3P/u1eW2yMyNKYnylecxDvrH4dEeQOiXba958sJbysK8MkWeyzob9c+fOqTlSOZAUeAaVNilnzySeqvD8gEoULwL8sFMJVHtAu9iaY8FjPqIEWrwwy9EEAUFAEBAEBAFBoJwgwD7tDzcGKDs3ho+zBUI2fYxbGWmqaEQ3Ivbd0jdaCyYi7FvPy2e9JKdGQbCl24P0/flUbG/taVusp9x/JQZf7ApWxzQ3NcLsh73h5lg0SzjWfP0jkvH9vuswNTbGS91cC2UDzASdPt0UlqbYNHMDJutcEGEu8PTTTyuRLi0oUsaEkUlhZQ7i+tmOIDBZZNA+bN6j3pV5yuVybsyd3lp5BZFZi30dfOzxag+3cjnWwg7KIBp8YQ8q298bAnsu6awfSKvhCt2EPh6VZnXo3pCRvQUBQUAQEAQEAUGgMiLAXtvT4cDeiCxRrohLiNr3A/r3eVD1qR84cACzZs1S9N7u3bsjIiIC7777rqK7M4Ekxb00g4n64Wu6BM3NwUIpthe3vRoXMCavuoqQLBu3znUdMLZb0TyvWf39aHOgnrnAquMbvdwNtphjgk767ptvvqnYC1qyzuId7fVIgWdrrGYXxn+z6k5NgdII3g/Lli1TzAmyJjRLaSqer169WimgkzZOhfQhQ4bcYUl2L+OLjE/D2/+7Al4rxuDmzspfXaL0Edh5IRrfZblRWJga44OhPpXCRUGS9dK/l/I9I/01J626iqgEXQ8UKWSTB3iWKe2pnEEkwxEEBAFBQBAQBASBSoYAEyr23ybCCqxWZKbEw6deA3w8b6ayl2LfLRNGsj7Zb8v/s0+dyte1atUqVTTC4tKUTZdGe36hiyu61rs3u7a8JrD2RAT+OBoGpoLGRkb4aFgdVCukjVtSaiY+3hKACzcS9achW/+lbm7oZECL5ZEjR0AKPP+w5YAaAlqyzgP++eefqh3Bw8NDXRtfX1+1mOLl5aWU+ksjKIBNpgWTdf5bWzSgiwAXeug7zt9t3rwZ6enp6l7j4sO9RvYEkZhO6u+JRq6l78V9r/OoDPtHJ6Tj/X+u6V20ejV0xDMda6rCZ0UOSdbL2dU7cDUGX+6+rhdmGd2+Ovo3dSpno5ThCAKCgCAgCAgCgoAgUHwI0BM5ICAAK/dexX8BsTCxtEOzhj6YOriO/iSs1LJnmn8z0WIyyIS9tOPrPddBFiSDrYrTB3kqRfuSCL+IZMzb4A8WcxhDWrrgsdY6P2hDIiktE8t2Bisf75xB4b8pA7xQ2znv/mr2n5PuzmR31KhRMDIyuitZ53GZoLNVlkmyvb29UiSvXr06JkyYYMgw72mbmJgYpfL/8MMPq4WD7Mk6RfAoqjZo0CB1ju3btyv9A7ZVUGjtXoIMWPZJawwLhyqmWDS8zj1b993LmO7nfbl4xhyKuRTD2cYM0wd7wamEPpulhbUk66WFtAHn4Yd+weYAnA6KV1vTI3Dx8DqwzkeQxYDDyiaCgCAgCAgCgoAgIAhUCASO+cfhk21ByORLEaCSn2q2Ja+sbSg4EfFpmPXPNT0DsnNde7zY1VVVvUsimIAwWaePN8PbxQqT+3sqhf2Cggj+fTwcq/8L1wsWE8uoxDR9r30rD1u8TmE8+o3lElR6pzUe+881ZXeqwdNGj05QZDswKc8e8fHxGDNmjBKco4VbQRGdmI4d56Ox/2oMutS1x6DmzgYL9VFkjWOg8jmp+EzCsyfrdAog84I99NyGaul//fWX0t8y1Mkqr/GnpGdi/O+XEZusW0h5qmMN9GlUtaDpyu9LEIEzwQn4cKO/YqKYGBvhlR5uaF/brgTPWPKHlmS95DE2+Ay8wRZuDtBX1cd0rokeDbJ6two4CoU/aJtRv359ZaXBlc0tW7aoFcTcgj1H7POSEAQEAUFAEBAEBAFBoLwgkFMVfmhrFzzS0vBKcknPY//VWHy1O1j/rjZtkCca1ChZ2vPZ6wmYv8FfTY1q81MHeqFudasCp7rjQjR+OxgKJpUMsgDe7e+B9ScjsfNitPoZ++zHdHHN03Ho5s2bStgvM1N3DAa1A+jhzUp2s2bNlMgc3ylJM4+MjMT8+fPBhP2TTz4pkGq+93IM1pwIx42YVH2C1bdxVYxsV90g+jIp7nQI+OabbxAcHKx65LMn69RCYCWd42XFn+wNJu516txmbBQIZB4bbDsXhR/331C/tbE0wScj6krbalHBLKb9uLg1c60frkXo3B+audvgnX4exXT0sjmMJOtlg/tdZ6VFx6x//OCXZdFR094c7z9cW1XXCwr23lBc5dixY+phxIcShVb27t2Lw4cP37H7hQsXlD8me3Xc3CqHSmJB+MjvBQFBQBAQBAQBQaBiIEChrgWbAnDuuk4Vvjxp97DY/8FGfzB5ZvhUs8L7D9UuFWCnr/bFtQidjRvF4Sg+nF8xn/gt2hqI5DRdku1YxRRTB3mhhp25Wmig1RhF5xhUmp87xAc1HQxjMAwdOlTZ35Eez2Byfvz4cdjZ2YG0eVbdWRRq3bp1ntiExKSoXvzD1+6m53On57u4olt9B+THV2BVnV7uLVu2xMiRI/Hvv//elaxHR0erXvZdu3bh1q1bKkmnYOG96hykZdzC+JWXQQs/RgcfO7zaw71U7gU5Sf4IsC3hsx3Bip1DxsvcR7xRq+q96xOUFe6SrJcV8jnOezo4Hou2BIIffsZDLZzxeOtqBq0qrlu3DvzDBJ0UHy1Zz21q48ePV1QmKqhKCAKCgCAgCAgCgoAgUN4QYEX4+yxVZzsrU0wb6AlXh7J/2b4alqS8z3VJAEC7tpYexWvXlte12HouGj8fCFFOQTw3Czq1nXOvrkcnpmHuOn/cyPKA5zHH9XRHu9p2+vfK4/5xqt9ae+9s722Hl7u55UmHzz6u06dPqyo1BeUYTNBZ1abuALUEXF1dldBcbsEq/8bTUeA1jsqy2eJ2Ont6I337g52lKSb288i3n56ihNu2bcPChQtVVT+3ZJ2LBhwr6fBM1slCPXr0KObNm6fYqEWN7GwHDv2FriUnMljUMd6v+8UkpWPOOj+9iwLve97/JdSpUuIwS7Je4hAbdoLPdwbrBRFoN0CPxup2Ba9whoSE4LXXXlMel7t371Y0pbySdVbeWYH/6quvpKpu2GWRrQQBQUAQEAQEAUGglBGgmNq45Zf19G16gnepW/pCctmnzQSdvfTsqWfQrm3qQE9wMaE04vrNFMXAjE/R9UeTKv7EAzXuSkBik9Lx4aYA+GcxNUlzf7xNNQzIIVacmXlLebgfzPIHZ38vE5o2XiWz+MBqfmB0iqLlnw/RMRNUem6ko+ez1cHawliJ4VEULy0mBFWQgllPdkStarevPd9zb9y4AdLzWXgyNTXVLwwwqaHIHavmVKxncWr27Nn4+++/9erwZJc+99xzeOmllzB8+PAiX7rlh0Kx4XSk2p8YL3y8jhI0kyh7BLig9cO+ELUgxKDw37QsVknZj67wI5BkvfCYFfse/wXEY+n2O6vqw9oY5tH47bff4tSpU1iwYAHef//9PJN1+kySrkQxDW7Hh5uEICAICAKCgCAgCAgC5RGB7EWMhjWtVWJclkGvc1brWLVj9G5UFU91uDtZLqkx0sab3u5H/XTe7u6OFpg+yOsuEWL20++9EqMq8Axayj3XuWaugm1cFJmzzl9Ph7exMMHMh2srqnxxRmrGLaw8HIp/L8foVe2143MRoV+Tqno1/XWnIrF851mEbv4YmUmx6DhiAma9MECJhTH++OMP9YcJOS39aOVHxXm+17Liz8Sc1Hh3d3dV8afnOnvnGzRooPY/e/Ysxo0bp/rWBw4cWKRp8lqwLUFbEOECxxsP1sqXsl+kE8lORUaALgrTVvuq/XnrPNfZFd3rl+2CX1EnI8l6UZErpv3C49Iwc+01/cOfKp3vP+wFW8uCk2muHpLW/sEHH6iH0uTJk/NM1kn5mTJlilqF7NWrVzGNXg4jCAgCgoAgIAgIAoJA8SOQUxX+42F1DGIcFv9IdEfcfj4aP+7X0dCZOM4e4g2PUu6D9YtIwntr/fT+7hP7eigBLQZ7/TecisT/jobpIahbrYqiklfJRzn+yLVYcGGE+zM6+tiDTAYtOb4XPFlNZ5snRdgi4tL0h2LaXdvFCrQnrl+jyh2nSEhMxlMvj0d8fAJSo4Ph1O0lPNitE57tVBO+Vy6qd1n2nD/44IN3DW3//v1YsmTJHQJzrKzTJ75JkyawtLQEtZuoXs/CFXvsixKBUSmY8vdV/b0wZ0jF7okuCgYVYR/qS1C8m0HtixmDa2e1W1SE0d8eoyTrZXy9vv33OnZfuqlfATVEUINDZqWcK4k+Pj6qYm5sbJxvsv7xxx+rhxWF5djXIyEICAKCgCAgCAgCgkB5ReAuVfhWLnikVdmpwk/9+3YltZWnLcazkloybm35XpLsCYinkyWYKHIc9Jb+Zs91sIrNqFXVEhP61IJTAdRs9qzTN17zpjY3McK4XuzF1y0CFDVYjPrlwA2cC0nQi9zxWLQjpiYTe+RtLe8WUWbfOYtQLfs+gf1rvkPVri/C0q0JHm3lgn2/fQhr6yqYOXOmeu/NGXFxcUrtvVGjRsoPnpGYmAi2jPJ3DFbjWZXXbOiKMj8KIJ7Ksln2cbFS+gES5Q+BcyGJysaNi0a8Hd7t54kmbiXr3FASKEiyXhKoGnBMPkoP+XI1M0gl6nyk8MFFJUlDHv4XL15USpsUzaCoHCM0NFT9Xa1aNUX7adq0qfp/TEyMsnNjb3vfvn0NGJ1sIggIAoKAICAICAKCQNkhwErvwk0BeuX1slSFPxkYh4WbAxUY6TE38HgzK/Rq2xAODjpabUREBIKCgu4Ay9raGt7e3orxSOuzjIwMJWhGMWAGE0jtvU3bkaJsmmhbXsjT6ozJteZDP2WAp0qAmcTHZfl900nojQfd0dg1/8QkNjYW165dg6mFFb47ZYyw2FTcSkuGRWIIXu5eE2YmtxNijt2QYg/V0Y/4xWLNiQi9Ujrnwr5uXkP22XORIbegujsZo/369YODS03MnPouHLroknUzpMP/9wkYMewxVVXn2Jmw0zLOxaX0FnHC4lLx1sor+uGz1572ghLlDwHqO8zb4I+ALP2Gpm7WmNDXo1hYI4WZLe/ry5cv690IKMLI4MISWzWyB3UW+Cd7SLJeGLSLcVuKbHywwV9Pf6elwOT+hguV8MJdvXr1Dt9LCsdR6fL5559H3bp11eohg/3s7NHh70kBkhAEBAFBQBAQBAQBQaC8I7Dzwk18t/e6GiaF3NijTWvb0gwuGny4MUCJomUkRCF8yyJkJEYrOnbv3r3VUNhD/f3336uXbK2iS+YjCyd8See2TNK//PJLRcFmLFu2DJs2bYKTk5N+Op06dcKYMWPynV5EfBpmrLkGCskx6lWvAqq/s5LNsDQzxqs93AxSqaciOtXUGzZsiCfemoevdl9HYtg1RGz/BNZ2VeFif5uJSYFiT8+8dQNYod91MRpUractm9YzzzFZm5vg6U410MbTFuamd1fEtQn//vvvOHTokFJ3P3PmDCZOnAiX7i/CuHpjpMeFIWzdXDg62ClWKe3hiC0TdrJHqclUGsF2CIqXMVhcmzbQ6y4qf2mMQ85RMAK8B9kW8s/JCLUxmRxc3CLrpDTjwIEDmDVrlrpnFy9erFqXGXPnzlWWhyy8ajF48GAljpg9JFkvzauVdS6uhn6x87YCJz0AX+nhhge8i9Y7o02Bghr0XM+uBh8YGKgULx999FH1BaB9iZTBtOWUgoAgIAgIAoKAICAIGIyAUoVfcRkpWV7hL5aBPRZFxOZv8EdcUgqi9/+EqpkRuBkVqUTKNLbiypUrlW0YiyMa25GTZEWNekJ8ST9x4oQqmmjJ+ueff46EhAS88847BuOhbfgNWygv3rxrP7I0af3LSi/fLfMLJgmkkzMB57vjp59/gSVbA3H4v9OI2L4UbgMmYMqIjqC4X35BH3f6vzMpuhyaeMemTMzbetkqIT5W//MLX19fjB07FtOnT0eXLl0UXkzWBzwzASdTPJAcE6qS9QZdH8G8iS+LGc4aAAAgAElEQVTAoYqOofDss88qn3XN873QYBZiB7JiiZHmCED1d6rAkzUgUT4RuBGTisl/XdVbFI5+oDr6N7m9QFbSo46Pj9czof39/VWyzjYMBvUU+O9nnnkm32FIsl7SVymX43OF589j4aqHgjG4uTMea+1yz7QMJuakWfHBqyXl/CIgxYk3Q/aVmzKYtpxSEBAEBAFBQBAQBASBQiFAe7H9V2LUPg1qVFEWTEUNJpbrT0WqKnnWK1iBh0pIzcD16BSkhPsics/XGP/m6/h22Wd4+eWXC0zW165di3Xr1mHEiBFYunRpsSXrkfFpmPDHFX0Cok2iWz0HPN2xRr7Va21bJsWk6dMC7dKlS6rSTxr95O924Nzqj+DS5204u3ph1pDacLLO3ZLsangS/jgahos3Eu8aC3u5R7WvDm8XK4OSWS5k0De9Z8+eStmd9GAKxrVu0xbG1RoiwLIRbvw9BbaN+qBpz6GKjcoFgBkzZqhtP/vsswKv5b1uwPvn9RWX9Yr21JmqqArj94pFRdp/2a5g7Mt6htAWe+HjPgUuZt3L/NIzbmHnxZs4HRSP5LPr4X/hP3Tv3h2rVq2SZP1egC2tfX3DkzB/oz+SUjPVKfkwm9TfE1b5KHWW1tjkPIKAICAICAKCgCAgCJQnBI77x2HJtiB9j/ZHw+oUyVqMiegn2wJx4cad1V9D5norMx2Ru75Euzat8MyQnorenjNZJ4VbUxxnfzfbEVk5I6uRPdVkPeasrJMeW6dOHbCHtVWrVujQoYPBCuWfbg/CoWs6GzdGw5pV8FYfD1iZ5U0z17bdunUrli9frhLcr7/+Wp+s8/cb9hzDojlTYeriA2NTC7Ro6I0xj/eHl5eX8ionO5TVStLdSQnXeue1Y9NS7sFGVVUSa5plt8a2TS4KkL6u9flnx52/pxUxe/+1whIrklxE4D5t27aFUYNB+POzaTAytYBT1xfRq0kNDGlsiTffeANdu3ZVLaCFjdTUVGX9xhZSVudzC9LxKerMa7v1Qhx+P6JT22dbxmej6pZo0lfY+cj2uSNA5sfsddeQmq4rko7r6a50wooSZKGwtZjFUX5mswc/CwGRKVi+5QhO+IYDZlaI2vsd5s94V+lT/Pjjj3cl66y2kxZPjQser3379oqJkz2ksl6UK3UP+5BKdfa6zkaAwd6JRgUIgNzD6WRXQUAQEAQEAUFAEBAEKiwCFD2bs94fUQm6nmyqgvNPYYPVNSqeG1pRz378hMt7kea7F58sWQSjlNi7knVSuCkwx/5zshl/+uknMBFs3Lixsgg7efLkXck6E1EqlbOXnZRvVpWZELNf25AgFfuzHUGqom1nZYLpg2ob1M8fFhamKOOjRo0C+2NpdaZV1nneyKhofPDLVvgnWSMzOR7xl3bDKikEkyZNQovWbbHycJhaJND85rWx2lma4rE2LmjtaQt7q9v2wxTS4/mYiE+bNu0u+2D+ngLIrI6z2s/KOkOjwbPXl4sY7NGf/tMunF61EGaOtWDpUA12yUGwtLBQPetFsWH7+eef1bVibN++/S7YuZjCVgG2M3z97Q/4aF8yKFr2f/bOA8yq4vzD3y5tKUvvIE3ALqJoBEUlKjYQa7AgGo0aIREVo6gYo4hC7FhiwQT/NjQaNRZi74oBLGAsiEivUpYmdfk/7+Csh+vCnnPuPVf28pvn4QF27z1z5p2Zb742M5QD2tayCw5pFqar9JlfmAAB0uH/mW5TFvzg3oRA6VU9Whk3H0Qtb7zxht14443uzLDgmFm7odieGr/QXv/wU/vupdts47o1VqXJLtagYSN7+PZrXIZNqrHOGOc5OMH495NPPunG/8CBAzd7LRnrUXsp5ueLizfaM58stGc+2XTIAfdXcoLkcR2zcyBGzNfW10RABERABERABETgFyPAlkGuyvKBDk4UJyORg9TCFIxZUrVfmrSo5ONNa1cx9huHKUWLF9i4x26w087oa31/08umfffdz4z11Oe8+eab7kApDFz2tY8fP/5nxnrqdzjobfjw4cahb0SSyyocfPfK/xYbe+rRJxuHPHiPK3wnTJhQsr+ePbRBY516l63eYFc/O9VIty9es8Lm//taa7lzB6u0zxm2cu2m6KQvGOZ77VDDOVBKuyaOyP2kSZNs3rx5du6551r37t03+z7ZBkSvMdrZs+7vTyfiyO/OOOMMdwAeZcXqDTbo3udt6ifv2Mb1a6xS3R3sD2eebN077VgWrp/9njZT384772xffvml0WfBQiSU33PaPHezXzzkLnviy02fwMQ7/+BmdmC7nw4Gi/wC+kJWCbAF+YkfsyI48PCyo1o4oz1KITsEQ5rtxowX/pDyTrbOYx/Nt+nzl9qid0e6sblu6RyrXrXAbvjrLbbHTm1KNdZT6x4zZoybl2S9MO58kbEepZfS+OwXc1bara/OLLlrkmj6JYfvEHqxSaNqfVUEREAEREAEREAEyi2Bt75eaiPf/fFU+IKKNrhHS8PgDlNI1X5k7LySPdUNa1Z294+H/b4/6Z1Ua+7m5r5uIq5Ezffbbz+3Hz21cGjcuHHj3Gdat27tosoc6HbggQe675R2jS4GPQcFc6iaN1jDtC/qZzhpmtRybwxgKGOEHHzwwc6YJh2Xwsnu/3h/njtfae7Tg5xhXO/g8y0vf1PUnKBT5x1r2rEd6lvjWlXsx4z3zV5n9uzZ7iR8HBC0i4O0gsa6/z33qrO1gC0DZbUdpw3OG3/uU+1qm24JYC9ylIJRRPYDHB555JGfGes4Nd5//313jdw999xjR/QbbpOWbmLD4X13ntZuswyCKHXrs9knQGbGRU9MsbXri52zpUvbWu68sAaF4ccNe845R+HMM8+0AQMG2HMvvWoPj51vn8xY7uy71bMnWdEnz1md/Xrb4rfvtdqF1d18J3LOuWJcu02WCHONP6ll4sSJ7rlku3To0KHk1zLWszBe6MDh/5lRckom3uDLj2xh7Rptuh9dRQREQAREQAREQAREoHQCnArPwV7oU5Rzuza1g3fadMf5lgrXNrlU8TdnuegXpUZBBet/SDPbo/nme0K39hwi3vzxhdR1IrFE1zp16mRnn322TZs2zf2fvefsaUXh5m51jHUM/KKiIvf/PfbYw7p06WInnXRSyX5sFHnSrJ955hnDQMQwxMBPqpBqTn2+kLbPYcQYB2QC8K6klFeuWsNufnmGTfpysi189TarvmNnq7X3iVa5UgUXkey1V313j/uWDp1fvXq1ex5c4NGnT5/NjHV+f/nll7u2kiZ/+umnhzLWee93vymyUe/PtTXrN40H+hWDvVlIBw5G0a233ur2D3MIIOnJwcg6KfkXXXSRO7wOA+vmW26xXXpfa8sqbDpF/MC2te33hzQN3UVskcAxwWHPTZv+9D2yCcg4wGnAdcucX8B4UUmGwCNj59t/Pv8pwwanS+sGBe7GAq5AbFhY2Z1FUJrjiTnOeCWyXlhY0/r1u8D2PO9+W/Tj9pzitats0Wu3W4cDj7LDuuxldwy5zI195hL9i8xg3pElggMI5x8GPOclcD4D22G4tpDrHB999NHN9q3LWE9mPJQ8lb1RD3LFxuRNV2wwADg98qD2W19kEn4tPV4EREAEREAEREAEyg2B4InOOzWu5oyzrZVvFvxgt70yw6V0UzjI94KDm9neLQvTajP704MHzBE136TAF1qLFi1s0aJF7gAqDooiwo4BX1oaPPvFScFu2LCh2+c+Y8YMO/XUU53Rms2SmgZ/xx13uCwADslbvGKNffrZJLO8fKt/2IXWonkzO22/hu6spa3dl877v/fee0bE/IEHHnDRa/bIByPr77zzjkv7f/DBB9399LQ9TGSdZ+N6eXrCQnvuk4Xu3xQCYJwDVdY1asuWLbN+/fpZjx49XFYEe9ZTjXWyADCqL774YnvxxRft5ptvscY9r7YKNRs5Pf623u1KTfkvrd/IWmBPPsY6DgvaSCFqzw0BGGkcVoaThKgrdRcUZPce8GyOt1+yrjlL19jQF6f/7LwF3qlKxXwjS4MDErlKu2OLwpLsZ4xtMjFwxJ3V71J7cMwEe2/UX6zZ6XeXNGfFxOet3g/furFStGTT1Y4cMLnXXnu5vuaASW7q4nwFDHa2huDM4mc8l73rGO79+/e34447bjNMMtYTHjWcYnrXm7Nd2gWFgzf6d2tWppBL+LX0eBEQAREQAREQAREoNwTQp+54fVZJ+jP3WzfZwj7tuUvX2E0vz7AFyzdFkEnZPnHvBtajQ720T+9euHChM0CJjvnToD/55BOXGj9nzhyrWrWqM7r8QWnUjyH+8MMPO0Xcn4aOAk8kDWOfg+mItO2zzz6Wnx9uL36mOg5jlP3hGLAUIr1kEnzzzTcuEtii/e62scUB1q5JTeu2U+1Q1wxj3ODQOProo90fStBY5/cYwjgs4EiJYqzzebIsRrw+yybOWlGCYs/mNaxft2ZWYyt3uj/11FP2xBNPuP3wdevW/Zmx/vbbb7sDxLjKjqi/N9Yb9RxsFWs2tvaNqtqfe4bLfMD4evzxx93hgYwLtkGw1YCCA4eIKmMFgx0nCXuW+dvv0c9UH+s5PxEYN22Zvfz5Ypu/bK0tXbW+xNmTyohbFXZrVt3ZbRu+n2p3336THX3OFfbR/Cq2eM5UW/ifvzpjHSO/SYUl9r/n7rCrBl3qsm2IwntjnS0nZGlwHSHyAWO9ffv2rjq2h1AYB5wAzy0NOHZOPPHEzV5HxnqCI5grAq569lubu3Stq6VyxTwbevyOoU7rTPC19GgREAEREAEREAERKFcEUk+FP37vBs4ATy2cGn/LKzPdwWsU0rRP6NjAeu5Vv+QqsXLV8HL4si+99JJL5yflHyOF8tZbb7loPQ4JshBweBxwwAFuP6//PZkG/J6It//51pqPwX7Ha7Ns0uyfDPZDd6ljZ3VpssX0fK5449kYURS2J+CYOOqoo1y99957r3GVHO9BmTFjpv3vf59bQYu9rHrr/a1Pr1/bcR3D3UZAxPS3v/2tS5++++67nXPHG+up7cKg5zNkOnBNnEpyBAigFv2wweYUrbEPphTZ+GnLS7ZUpNbK/vaid/9m64oWuOsMuZ6tePVKtz+9Vrsudsqxh9uiGV/Za6++7BwvFM61wBHHGMIxxTYT7lnHUUT/sh2itNKtWzc777zznOMqWGSsJzQWGAj3vzPHxk7ddAcm6ULnH9Q01L1+7KUhNYK0mJdfftl9n85mHwNH/3PtBp7Xrl27ur1S/k7KhJqix4qACIiACIiACIjAL0qAA8WIln8+e9P1t6WdCs8VTeheRM984T5l9riHPT3+F21kjlROCjw6a7BwAj1GCpFH7qBPvSqNSDN7fDFwSBUPY6zz/NlL19gtL8+0Bcs3BcZIU++9byM7Yre6VrGUq7kwltiq4Av7hsl8wHGAYY1TgW0JFE6f/+q7WbZm8Syr0ngnq9HuQBv2hxPd2CurYKiT5o++znYIIqapxjonzmOIYdxxaj7RVa6KY+uESvYIcPbB57NW2oQZy23G4tW2YNk645wMX5Z98qytWza/5P/563+wVfO+cWPm8MMPdwc0cqCkL5xrQZo72zuw2Yigcz5B6tVta9ascT9nrDz33HNuXzv9z73rwSJjPaGxgJF+71uzjas1KJ13rGXnH9y0TK/ukiVL3EEb7F0gXcIfeEFaEp2N1489Udzzx/2QXGnBqYQqIiACIiACIiACIpDLBN7+eqk9UHIqfAUb3KNVyanuBEnue2eOffRjkAQOHIA24LDmVq3ypuityi9HIHXPeuqbRE2DD35/4fK1dv2L091VcxS2PfTt3NiIspdVStuzzncWLl9nt706074e94YtHvuYkQa/Y+tWdl2v1qG2AuCcuOKKK+yuu+5yUfzSjPVrr73W3a9NQI6DyIi6B7dPlPXu+n1mCXAoJUZ60Q/r3XVsRN0nz//BRdN94SC6LvWLbOiVF/3sBgH/GZ8Gj1MKm400+NLuWefwQm6AYLsJYwDDn8g6TptgkbGe2X52T1uycr0NeWFaiZevTnWulWhtDQvLvtOTUym5JoQ9PCNHjtziQMATw6TmABOuxQjrgUyguXqkCIiACIiACIiACCROAEV6wOhvjAg6hQN7D9mpthEX4R7lf328sGRPe4u6BTaw+w6hDwJL/OW38wo4TI19+Ry4VVrh91xnFbyyKgqy1DOiCgsq2IDDdrCdG2/95qV3333XXnnlFXcYmC8cRHbv23Ns6sIfbM38b2zl129Zx6P62p+O28NqV92U1r+1QsCN1HeMNYwvMmVLM9b9Mzh8bvTo0W7POu/h06nLqke/T57A9yvW2WczVxhjguseD2hbyxYvnOfOPMDZUlrhHApsM24V8GnvpRnr/rvcjEBwlq0hzAFuTwgWGesZ7mc8u9z/iEeGwsEDlx3Zwji5tKxCGgXeFyLr/hCC4FUSwe+TtvP73//eGfUcYqAiAiIgAiIgAiIgArlOACPqvW823bBDlOvqnq1szKRF9s/xC0ruUueAsT/3/CnqnutM1D5zDhvuu+bQOX8HOzcA/OmIFm6chC1fzFnpDobmXm5fWtcvsEu6t7A61co21PkO21kx1vfff393FRsHzf33v/+1+vXr27777mvnn3/+z14Hg4198xzIx4nwKuWXAMY1WRU4YXBOsRWCf3MWAttA2L9+6KGH/qyBGOtPPvmkO2hOxnqC/f/elCIb+c6ckvR3UnBIxSElZ2uFFAi8LxxCQEoEXj5ODNySsc5BFJxUiQduv/32S7BFerQIiIAIiIAIiIAIbBsEUk+FP6NzY3eNl99jWlhQ0QYc2tx2brJ1A439omwv5AoxgiTHH398SQNJSWXvMtEzIr3ct61SPgg89+n39tT4BSWnfLeqX2ADD9/B6lTfenYrqc6ch/DAO3NsyaqfDHW2sV5wSNNItwhwYB13ZfuCsc6NAdwEgLFOlJ0rAPk/NwFQ2ONMRJXr7fr27Vs+YOstSyWA44WtygRefSEjmvR45AmG+p577mnsbW/VqpXLjuZEeL+3/R//+IeM9aTGFhN90NNTXaoEpV6NSjb0+DZbvULCv8tnn33mvDC33nqru3eTdIktGevsceCzeN84YC7b13wkxU/PFQEREAEREAEREIGtEeBUeO5KXrRy0/5k7tVet+GnPaX9Dmlm++9Yyx00trXi77kmRfnkk0+23r17u4+T5cjBYBw6xp3cRMaCKdLqnW2bAGPh4Q/n2RtfLSl50aa1K9vgY1pZza2ksL/+5RJ77KP5m50KfvSe9dxNAukeTpiaBk+aPNfDEYFv06aNVa9e3djjzs/vvPNOt89ZJbcIpKbBE5Tl9H/6umHDhu5QQwx6rjTs3r27jPUkup+zB9gr9cwnC93jOf39ksN3sN2bVQ9VHaf/FRUVlXjTuK+TvesY79zz6O/lxCtzzTXX2K677urusORuRhUREAEREAEREAER2B4IkOJ888szbNKPp8L7NleukGcndmpox+yxKVK5tUJEiz2lpKOSqUj6sTfWiYr+61//stNPP93tSeVEZxnrZRHd9n7PlW7BWwH2b1PTLjik2c8yXTkJHMP+yXE/baMgG/b4jg3suI71M9IwjHAOssMw8+nPnBLOne6kRpPJ0bZtW+vRo4c7aE4l9wiQOUF6O4eC+2wKsnc4YBD7D4OdswpKO9NBe9YzNB64OmLoC9Nt2epNqTN77VDDHWyBxzdMIUI+a9askig5XjiO8uf6BtLiuaaNk+IvvfRSZ7izcFSrFn4PTph30GdEQAREQAREQAREYFsn8M7kpe6KtmDptnMdO7Nz41Kv60ptD2mm3IN80003uXN/gsY6+hfGFcEQDvKVsb6tj4bS348TvTnseV6Rv9ItzzrvWNN+f3Czze5g/78P5tmrXy42f+A3wTbS3ju2KCzzBqfySUZvXd4IlGms33777S41Y9iwYdasWTOXskEoH88PUV5OOWzfvn15a3fG3/fRsfNtzOeb7m3EI8ehclwZErekpsFzdRt3r7PHioXF38FYsWJF23333XUafFzQ+p4IiIAIiIAIiEC5IvDD2g12yZNTbPnqDc7w6tSypvXr1ixUgITAyMCBA61fv37u5GX2CAeN9SAIGevlalj87GXZe/7XMdNt5pJN21MpvfdtaD071Lelq9bbE+MW2Ls/HlbI7zhB/qwuTexXbbYc3X7kkUfswQcfdKnKbEn1hSgpv+MkcIJtHC7Xv39/q1On7OvjyjdlvX3SBLZqrL/00kvuQARvKGKskzZ0zjnnuDsDx44da88//7wbrKl3wiX94tvS8+cVrbEr/zXV1v64Z+qQnerYOQc22cxzF/V9ub4Bjy/3qVNwmMAejy8Gui8IAU4P3J75R2Wrz4uACIiACIiACJRvAu9+U2QPfTDX9mhW3c7p2jTU+UC0mCAUh/miu3Lmj4z18j0Oynr7KQt+sGuf/26zyPn5BzW1175cYl/OXVny9QaFldzJ8U1qVdmi/o4hzq1NFM6XGjx4sPs3Ke3YRhxSeMwxx7jAGjo7ttKWrvcq6731exHwBLZorGOgc9o4e3bYAH/ZZZcZp9vdddddbnD6fHu8RpyS2ahRo+2SKntdbnllpnHVA4VD5f5ybOvQ1ztsl9DUaBEQAREQAREQARHIMoHJkye78364+pb0dgqBEW7VOeKII2ynnXba7CwgRdaz3EEJVffpzBV239uzXSZGaaV5nSp23kFNrU2Dqlt8Awzw6667zl2/xj5zxo831gmacdbU3//+95LvE33n7nROBW/SpElCLdNjtwcCWzTWR44c6YRX06ZN3f5ojPVFixbZww8/7AZnrVq1HB9SifjD58IUKsQRkCtl8qKN9vjENSVXtR3YooJ1b1fZwu1UzxUKaocIiIAIiIAIiIAIbNsEuKaNg76Ch/NydS5XJ6HHYsgHD/ji8F+MM67aUinfBD6auc5emPzTlWy+Na1q51nv3SuVmZnx8ccfuyAmY4IxRNDS35fOVmHsogsuuKAE0vjx4+3ee+91d6bjBFIRAU+goKAgkgOnVGOdq8FGjBhhvXr1cmnXnJTJv4mesx8jGFlnzw+Rde+hLKsr8ExxUFouFE4kvef9IpteVOyaU6daRbvwwEIrrCxTPRf6V20QAREQAREQARHIbQIc3Mve9Z49e7qGkiKPHsy+Y3RejDB+x7bDdu3a5TaMHG5d8Uaz16eut9e/Xu4CbPl5edaheXU7dudKVlhl63o796QTVf/Vr35lRx55pLuVCScOZ0hRfve737lTvINOHbYR33zzzS4dfrfddsthsmpaVAI4C32Gepjvlmqsk+7O3ZKUxYsXu9R3vEcIKQx1PI94IL/66iuX8sFp5T7SHqbSXPnMa18stoc+mGfc7skBJxcdtoPt07IwV5qndoiACIiACIiACIhAThPgoGSu0/JXt5Eqz372FStWGFH3vLw8d1ZQly5dnJGmUn4JFG/caE9PWGgvTFzkrvg7fu8GoQ4l5Co/DpC77bbbXBYGRnkwDf7oo4+2Aw44wNlDvnDbAIY6BnvHjh3LLzS9+S9OoMzT4DlMwafBc8DcM888464Y69Chg7355pt22GGHuQG6vZXvV6yzv/z7O3eaJGXnJtXs0u4trKBS/vaGQu0VAREQAREQAREQAREQgZwjMHfuXHcIIQY5J7xTSIcn0+KUU06xXXfd1Tl36tat66LvvmDcX3/99e5AQ25tUhGBuATKNNa5a3Lp0qUuco43ibR4Lm/3d1BuDxF10vZJhcJLVrlyZeecqL9PL3tqwoKS0yXbrxxr34x/03lhmbh9+vSxNm3axO0XfU8EREAEREAEREAEREAEROAXJPDpp5/axRdf7LIryLKgsEWCf5POTOT8gw8+cH9GjRrlfk/a/D333OO2EROVLyxU1u0v2IXlvuoyjfVy38IMNIADI9ibwn3yM2fOdKkwNXb5tVXbvScz0pZ/9JDVWjffTj75ZDdxuXaN9Kk77rhDV6plgL8eIQIiIAIiIAIiIAIiIALbAoHUNHii75zh1alTJ+vWrZvNnj3bnnrqKWcXnHTSSdvCK+sdyjEBGeshOo/MgurVqztDfN269da3b19bsrGG1Tukn1XZuNpmvzDMTj35OJcmQ5kzZ47796OPPmoNGjQIUYM+IgIiIAIiIAIiIAIiIAIisK0T4IR3Mov91W2874QJE1zKOzdekRJ/5plnusPo8vO1PXZb789t/f22K2P989kr7aEP5lp+fp4dsVtdO6BtLatSMdokmjR1ng26uJ9ZvXZWe/8+dkDrqvbpUzdbtaoF7iAJJi9pMOPGjXMHUSj1ZVufAno/ERABERABERABERABERABEdj2CGw3xvoPa4vdgXCzl65xvVAhP8+a16li/bs1t6a1K5fZM6NHj7a1a9faCy+/bss2VrM6v+pjVQrr2i2/aWurlsxz19etWrXKnZLPoXwcNrHLLruU7G8pswJ9QAREQAREQAREQAREQAREQAREQAR+JLDdGOvjpi2ze96cbes2cNHaT6VGlQp29B717KD2ta12tYpbHBjcO//5rGU2Y8YMK16zwgp3OdTOP62Xdd+9vrFXhZR3rvsg3YVD+EiV5yA6pb9oromACIiACIiACIiACIiACIiACEQlsN0Y60NemGZfz1tVKh8Od2xcs7L9/pBmtmODqqV+Zvnq9XbNc9Ns/tIVVjT+Kdswd5KN+vtIy88zd0okh89ddNFFbl/7008/bY899pjbu8LPVURABERABERABERABERABERABEQgCoHtwlj/ZMYKu+WVGY4L6e9ndWlsC5avsze+WmIr12wo4YXhfegudV2kvUFhpc04vvK/xfboR/NtQ/FG+2Hmp1b0/t/ddW7cOc8BE8OHD3d3z/tyxhln2EEHHWTnnntulP7QZ0VABERABERABERABERABERABETAct5YX7O+2DPHyjgAACAASURBVK57fppNX7TadXeregV2xdEtrWrlCrZk5Tq7+83ZNnn+TxF3ouxVK+Vb3y5N7IAda9l33021Z5/7t31VfX9blV/Tilcvt0Vv3mWNqufZnXfeadOmTbNBgwY5o/yEE05wdSxevNjds964cWPjjnZOhTz22GOtZ8+eP0uL5xnvvPOO+x73s3PCZI0aNTQ0RUAEREAEREAEREAEREAEREAEtmMCOW+sE1W/841ZtnZ9sevmPvs3tiN3r1vS5avXFdubXy+1175YbPOXrS35ecX8POvUqtD2bbLR7rj9dlswa6pZfgXLL15vLZs1sj6nn2Zdu3Z1h849+OCDNnbsWGeU5+XlOQOdn3fs2NFatGhhX3/9tX344Yfu0LmDDz7Y1cEdjJwe36hRIzvqqKPcz6ZMmWK9evWyhg0bbsdDUk0XAREQAREQAREQAREQAREQARHIeWP9pv/MsM9mrXA9zWFyd57W3ipVyPtZzy9dtd7+/v5c+3j68s1+V7linq1bt842rF9nVlxs+7Wuaed1a+muavOluLjYVq9ebevXr3c/qlChgjPaCwoKSg6cIy2+U6dOdskll7jP3HXXXfbWW2+5ve2VK5d9Gr2GqgiIgAiIgAiIgAiIgAiIgAiIwPZDIKeN9a/mrbIbXpxmxRvN8vPy7Hddm7hT37dWPvi2yF74bJHNWLwpbT5YKlfIsz/3bG2t6v9kqIcZKuxrv/DCC+2ss85y6fCU888/37p3724nnnhimEfoMyIgAiIgAiIgAiIgAiIgAiIgAtsRgZw11rmibcjz39nU7zcZ3TvULbArj25phQUVyuxeUuaf+WShvTRpsTtQzpcT925gx+/doMzv84E5c+bYa6+9ZkVFRfb666+7lPn+/fu7aDvl0EMPdVH2t99+26XJ16tXz4i+d+vWLdTz9SEREAEREAEREAEREAEREAEREIHcJZCzxvrns1faba/ONA6Yo5zcqaH12qt+6J7ERv/fnBX20sRF9sXcVe5Kt4sPb26FBVu+iz348JkzZ9qLL75oq1atcnvRuW+dQ+j8ifEY5QceeKDtu+++zlD/9NNP7dlnn7XrrrvOOnfuHPo99UEREAEREAEREAEREAEREAEREIHcI5Czxvo9b842UtopBZXy7c7T2lnVSmVH1VO7eH3xRiNKz4Fzpe11L2tIbNy40e1lHzp0qH3wwQfuDvbCwkIXQR89erQ7YI6ydOlS++1vf+uue+PedhUREAEREAEREAEREAEREAEREIHtl0BOGuvfLvzBhjw/zTC0uYrtzM6N7bBdfzoB/pfobox0DpUbNWqUtWzZ0vr27etOgT/11FPd63Dd29lnn+32sffr1++XeEXVKQIiIAIiIAIiIAIiIAIiIAIisI0QyDljnT3mQ1+cXnJ3etPaVeyqY1pararh0tcz0S/jx493UXQOkatSpYozxDHAa9asaffdd587KX7YsGHuMxjwXO/25JNP2v333+/S4Lt06ZKJ19AzREAEREAEREAEREAEREAEREAEyimBnDPWJ89fZVzX9sO6TXvVe3SoZ707NXIR9myVefPm2fDhw2369OnOWOdat3bt2rk96/xN+fbbb23EiBHuM1WrVrWKFSva8ccfbyeccEK2XlP1iIAIiIAIiIAIiIAIiIAIiIAIbKMEcs5YH/nuXHvr6yUON/vM7zq9vbtfPdtlw4YNxh/2rBNJ5+51/gQLe9n5DIUD6CpVqpTt11R9IiACIiACIiACIiACIiACIiAC2yCBnDLWZyxeY9c8N9UdCEcg/dRfNbKj96i3DWLXK4mACIiACIiACIiACIiACIiACIjAlgnkjLHOVWvDxky3L+asdK1tWFjZru7ZyupUy95edQ00ERABERABERABERABERABERABEcgEgZwx1qcu/MGG/2eGrVyzKa38iN3q2un7N7L8bG5Wz0SP6BkiIAIiIAIiIAIiIAIiIAIiIALbPYGcMdb/74N59soXi12H5ufn2YhT2lltRdW3+wEuACIgAiIgAiIgAiIgAiIgAiJQHgnkhLE+Z+ka+/Nz39nqH0+AP3GfBnZ8xwblsT/0ziIgAiIgAiIgAiIgAiIgAiIgAiJgOWGs3/HaTBs3bbnrTqLpfzm2tdWvoZPVNb5FQAREQAREQAREQAREQAREQATKJ4Fyb6zPXLzabnhpui1fvWmvered69hZXRpbhfwsXqxePvteby0CIiACIiACIiACIiACIiACIrCNEij3xvoT4xbY8599X4L3tt7trEGhourb6HjTa4mACIiACIiACIiACIiACIiACIQgUK6N9UUr1tkV/5pqq9ZuiqofuXtd67N/4602e+zYsTZq1ChbtmyZLVmyxJo2bWrnnnuu7b///iXfW7BggT366KM2ZswY69u3r/Xp0ycESn1EBERABERABERABERABERABERABDJDoFwb6w+8O9fe/nqJI1GzoKL9pVdra1hGVP2xxx6zxo0b269//Wv3PQz1xYsX29NPP+3+/91339nFF19stWrVsoULF1rv3r3tzDPPzAxtPUUEREAEREAEREAEREAEREAEREAEQhAot8Y6J8APfXG6Ff2w3jWza7va9ruuTSLvVb/nnnvsmWeesVdffdU9Z9KkSfbtt99ahw4d7E9/+pP17NlTxnqIgaSPiIAIiIAIiIAIiIAIiIAIiIAIZI7AFo31jRs3WnFxsaspLy/P8vPzS2rdsGFT2jmlQoUKmXubMp60caPZho0b7bvvf7DnP11kH89YbsYPNxbb0BPaWPM6Be49eV9ffDv4m58Hf7do0SIbOHCg7bnnnnbppZduVjup8P369ZOxnrXeVUUiIAIiIAIiIAIiIAIiIAIiIAKewBaN9RdeeMGWL19uGLlfffWVnXHGGdauXTt79913bcKECda6dWv773//az169LDOnTsnRvT7FeuccT514WqbtugHm7l4jS1dtSmavnbRdFv26XNWdX2R5W1YY5UqVbLjjjvOTjrpJPdvyt/+9jd74403nJG+du1a22uvvWzFihXuz7x586xBgwZ2zTXXWPPmzWWsJ9aLerAIiIAIiIAIiIAIiIAIiIAIiEAUAqHS4K+77jrbdddd7cQTT3Sp4Zdccok7mI2U8UceecSuuuoqq1mzZpR6S/0sQfLijRvdNWzvf1tk705earOWrNnic1d89abVqGx285/OsjrVKtoVV1xhs2bNsrvuussaNmxoo0ePdgfF3Xjjjbb77rvbl19+6d79nHPOcQb9e++9Zw8++KAz4u+++26rXbt2SV2KrKfdnXqACIiACIiACIiACIiACIiACIhATAJlGuscvjZkyBA79dRTnTFLpHrw4MFWr149V2X//v3t6quvdoe2xS1r1xfb25OX2uT5P9iMxatt7tK1zmjfUqlSMd9a1Suw1g2qWucda1qbBlWNxPcnnnjCGei8Y926de2Pf/yje89rr722JNJ+ww032NSpU23kyJHu8RMnTrRBgwbZWWedZb/5zW9krMftRH1PBERABERABERABERABERABEQgYwS2aKxPmzbNhg8fbnwAQ/3QQw+1L774wkXSMdZ9JJ293j7SHvatSK0Plv/7cJ69+sWmU91LK/l5ZpUq5NlOjau5g+T2aVnDKlXYtIee/fM8j5T9yy67zKpVq2YY5KtWrXLGevfu3e3ss88ueSyHyd15550uNd4b61deeaWLth9//PEy1sN2oj4nAiIgAiIgAiIgAiIgAiIgAiIQiUDwDLWyvlhmZH3NmjV277332rp16+yYY46x+++/P63I+sqVK2327NmbvdczXxXbpAWbDrPzpV7VPGtWM8+aFZo1rJZnDavnWdVN29A3K88995xzIhQVFbnD5U4++WTr2LGjzZ0712655Rbr2rWr9erVq+Q7119/vc2cOdNF0WnTRx995A7Sw+HAdW0cOvf5558b7/nKK69Y27ZtXQp9q1at3B8VERABERABERABERABERABERABEYhKoGrVqrbDDjuE/toWjXX2cXNIG5Y/h81h1LI3nZT3Cy+80FXy8ccf2z//+U8jMl1YWBi60tQPLlu93m55eaatWV9s+7epaQe1r211q5dimW+lBg7BY6/6/PnzbcSIEc4Qv+iii9wBeMHI+r///W+77bbbDFAFBQV2yCGHuKh69erV3dPHjh1rQ4cOdRH7YOnTp4+ddtppsduoL4qACIiACIiACIiACIiACIiACIhAWAJbNNbZ912lShUXrWaPd+/evW233XZz6eMY7i1atLApU6a4g9r4+bZQli1b5u5EJ2X/lFNOcfvpu3TpYgMGDCh5Pfa1P/744/bss89uC6+sdxABERABERABERABERABERABERCBnxEoMw1+W2a2evVqF/33d72TDUAa/LHHHuui5exZJzOA0+CJnBMtZ489h86x715FBERABERABERABERABERABERABLZFAuXaWL/44oudEb7HHnu4fedvv/22cXr9zTff7CL/pLRzEjz71rkjnr3t7EcfNmyY7bjjjttif+idREAEREAEREAEREAEREAEREAERMAd9s55a3kzZszYGGWz+7bAjjvVH374YRs/fryLoHfo0MHOOOOMzQ6CGzdunLtDHSOeu+LZv96+fftt4fX1DiIgAiIgAiIgAiIgAiIgAiIgAiJQKoFybayrT0VABERABERABERABERABERABEQgFwnIWM/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qTSIgAiIgAiIgAiIgAiIgAiIgAuWagIz1ct19enkREAEREAEREAEREAEREAEREIFcJCBjPRd7VW0SAREQAREQAREQAREQAREQAREo1wRkrJfr7tPLi4AIiIAIiIAIiIAIiIAIiIAI5CIBGeu52KtqkwiIgAiIgAiIgAiIgAiIgAiIQLkmIGO9XHefXl4EREAEREAEREAEREAEREAERCAXCchYz8VeVZtEQAREQAREQAREQAREQAREQATKNQEZ6+W6+/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uUagF5eBERABERABERABERABERABERABLY1Als01p944gk7/PDDrbi42IYMGeL+3aNHDxsxYoQz3o866igbOXKkLVu2zAYMGGAVKlTY1tqm9xEBERABERABERABERABERABERCBckkgVBr8ddddZzvssIP17NnTbrjhBrviiiusQYMGtnz5crv66qvdn3r16pVLAHppERABERABERABERABERABERABEdjWCJRprC9atMhF1k855RSrVq2ajRo1ygYPHmx169Z1bSEN/qqrrrKmTZuGahuR+rVr14b6rD4kAiIgAiIgAiIgAiIgAiIgAiIgArlAID8/3ypXrhy6KWUa648++qgVFRVZv379bOLEifbQQw85Y71OnTqukj/84Q925ZVXhjbW2fPOfngVERABERABERABERABERABERABEdheCHDmGxnrYcsWjfV169bZU089ZVOmTLELL7zQatWqZQsWLLBhw4Y547x+/fq2atUqlxJPGjz/VxEBERABERABERABERABERABERABEUifwBaN9Weffda++OILF1GvXbt2SU033nijderUyR04d88997ifn3feeVaxYsX030ZPEAEREAEREAEREAEREAEREAEREAERsC0a6zfddJOLnPvCgXJnnnmm+wKp8CtWrLCWLVvaWWedJYwiIAIiIAIiIAIiIAIiIAIiIAIiIAIZJFDmnvUM1qVHiYAIiIAIiIAIiIAIiIAIiIAIiIAIhCAgYz0EJH1EBERABERABERABERABERABERABLJJQMZ6NmmrLhEQAREQAREQAREQAREQAREQAREIQUDGeghI+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dey5YtsxEjRtiCBQusRo0adsMNN2TzfVWXCIiACIiACIiACIiACIiACIiACOQ8gS0a6x9++KG98sor9v333ztjvW3btg4Gxvt+++1nBx98sI0ePdqmT59ul1xyiVWqVCnnYamBIiACIiACIiACIiACIiACIiACIpANAls01leuXGl5eXl22223We/evZ2xTqT9r3/9qw0ePNjq1atn69ats4EDB9rVV19tDRo0yMb7qg4REAEREAEREAEREAEREAEREAERyHkCZe5ZHzp0aImxPnHiRHvooYecsV6nTh0H549//KNdccUV1rRp05yHpQaKgAiIgAiIgAiIgAiIgAiIgAiIQDYIRDbWR40a5Yz1unXruve74IILXGQ9rLG+atUqmzdvXjbapjpEQAREQAREQAREQAREQAREQAREYJsgUFBQENpu5oUjGetLliyxIUOG2KBBg6xhw4a2aNEiu/76652x7o33siisWbPGli5dWtbH9HsREAEREAEREAEREAEREAEREAERyBkClStXLslQD9OoSMY6D+SAufbt21uvXr1s2LBhbq/62Wef7fa3q4iACIiACIiACIiACIiACIiACIiACKRPYIvG+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IgAiIgAiIgAiIgAiIgAiIgAiIQBYJyFjPImxVJQIiIAIiIAIiIAIiIAIiIAIiIAJhCMhYD0NJnxEBERABERABERABERABERABERCBLBKQsZ5F2KpKBERABERABERABERABERABERABMIQkLEehpI+IwIiIAIiIAIiIAIiIAIiIAIiIAJZJBDZWF+2bJkNGzbM5s+fb+vWrbMHHnjAqlSpksVXVlUiIAIiIAIiIAIiIAIiIAIiIAIikNsEIhvrt99+u+2zzz7WtWtXe++992zMmDF21VVXWbVq1XKblFonAiIgAiIgAiIgAiIgAiIgAiIgAlkiEMlYLy4utgEDBtjgwYOtUaNG7hUvvfRSu+SSS6xp06ZZemVVIwIiIAIiIAIiIAIiIAIiIAIiIAK5TSCSsT5r1iy76aab7Oqrr7b69es7Mpdffrn179/fWrRokduk1DoREAEREAEREAEREAEREAEREAERyBKBSMb6nDlz7MYbb9wssn7RRRfZwIEDbYcddgj1ysuXL7e5c+eG+qw+JAIiIAIiIAIiIAIiIAIiIAIiIAK5QKBq1aqh7WbaG8lY5wuXXXaZS4Vv1qyZLV261IYMGWKDBg2yBg0ahOI3efJkq1OnjlWqVCnU5+N+aMGCBVa3bl2rWLFi3EeU+b1Fixa5dtSsWbPMz6bzge+//94d4ldYWJjOY7b63VWrVtmKFSusYcOGidXBg1euXOn+JF0P/Z90HRs3brSFCxcmXg/bTxgDSbcHZozlgoKCRMcA9dSqVSvRgymRTfQPsibJsmTJEvf4JOtZu3atk7VJ9/+aNWusqKgo8Xro/3r16lmFChWS7BqjHjLA8vPzE6+H9S8vLy+xemhL9erV3Z8kSzbqYZ1B8QirM8RtL4EBxrTPAoz7nK19b8OGDYYekPTcXL9+vS1evDjxeuj/2rVrW+XKlZPAVfLMbNaTtL5JvyDLWNOSLNnQN5mXzJukx3O29M1s6IH0eTbqyZa+SVuwNTAmkyzZ0DfRZ5DR2IJJljj6JrZpjRo1Qr9WZGP9oYcestWrV9upp55q9913n4NwzjnnhK4QY52U+aQNAupp2bJlogbBd9995wZ048aNQ7c/zgenTp3qlDR/TkCcZ5T1HYwODM/27duX9dG0fs/ChuGZZD0ItW+++SbROoCAET1lypTE60FRYwwkyYz2MGcYy0k7n6iHMy6iCKqog2727NlOSCe9PWfmzJnu1cJmFkVtB5/HuUV7ku5/jCiyp5Kuh/5v3bp14g5b6mnTpk2iDls/b9q2bZuoUwB5htGRpOHp20IdSSo3rDMoUTBLsnBjDXOHMZBU4UYc9ICk5wxOh+nTpydeD3OGQEzSTiHqad68eeIHE2dD36RfCNokfW5TNvRN5iXzJunxnC19k/5v165doo7UXNM3YYatkbTzKRv6JvoMMhpbMMmSDX0zsrHOFyZMmOAMdgR6586dIzHIhvD0SoeM9fBdky3hKWM9fJ/4T8pYj84sG8KTt5KxHr1vZKxHZyZjPTozGevRmclYj85Mxnp0ZtnSN2WsR+8bGevRmWVD34xsrEdvxubfIEKI5zbpu9mpB89tkulcM2bMcBkCSacMsRjgGEkyqoJHlTSrJKMQjASENH+SrAdPJ17oJOugLUTWp02blng9RIgZA0m3hzlDamqS2y3gcSaqmgAAIABJREFURj14bpOM3sybN89F1pE1SRY8t5QkoyqkDNKepPufKCQGTtL10P9kIiS9FYp6cNgmnW5PPa1atUo0sk4dpCcnGfH2c5MIfpLbOlhnSLWFWZKFDC7GdJJRFaI2OOySnjNsheGA36TrYZyRXZX0VbzU06RJk8RTbbOhb9IvyLIkMx+ZJ9nQN5ctW+YyH5MeZ9nSN+l/sriS3KKUa/omzLA1ks6wzIa+iT6D7Ewy85G5mQ19M+vGepKLs54tAiIgAiIgAiIgAiIgAiIgAiIgArlAQMZ6LvSi2iACIiACIiACIiACIiACIiACIpBTBGSs51R3qjEiIAIiIAIiIAIiIAIiIAIiIAK5QEDGei70otogAiIgAiIgAiIgAiIgAiIgAiKQUwRkrOdUd6oxIiACIiACIiACIiACIiACIiACuUBAxnou9KLaIAIiIAIiIAIiIAIiIAIiIAIikFMEtgtjfcqUKe4Kp6pVq+ZU5+VCY5YuXequJEqycL0a16sceOCBSVajZ2+jBLjCjTGw4447bqNvqNdKmgDzn+uokr76LOl26PnxCHDFGtd5tm/fPt4D9C0REAEREIFyS2D9+vW2YsWKxO0NriUcO3asHXHEERll9YsZ69x/9/jjj9tvf/tbq1WrVkYbFXzYN998Y7feeqsdcMABdvrppydy3yKKAHdgcj/lrrvuajVq1EikHpQNFM4k7/OkLRMnTrT//ve/tvfee1unTp0Suad4zZo1dvvtt7s7Xc8888zE+h9HzbBhwxy3W265JZG7nREC77//vr3++uu2zz772GGHHZbIHeLc57l69erEnU7UgVDjblLmZsWKFRPpH+6mfP755+3cc89N5Pk8tLi42D788EN78MEH7YILLrB99903kboQpF9//bXjxZhOwjFI/3NvNGM5Pz8/kXbwUJwbLDj8XVhYaAUFBYnUhax56KGHnJzhT1KFe7D/+te/2i677GLnn39+IvIMVqwB06dPt44dOya2plEP98YmMb48f+pg3XznnXesRYsWduihhyYiN6nvjTfecGvNhRdemNjd3tzrjg7Qtm1bp28kUZibn3zyiT399NPGv/v37+8CBJkuyLPZs2fbpEmTrF27dq5/qlSpkulqjLnJndu0hfuWK1eunPE6eCA60wcffGDdu3dPTM5QD+N55MiR9rvf/c5xS6LAbPLkyW48054k+p/3Zm1mrKF3oJ8loW8iA5YvX+7GAbKGOpIojGf6nzUNuZnUfehLliyxRx991K3NJ510UhJNcc+cO3euvfTSS9ahQwfXN0kU+h1dg3Vt5513dneIV6hQIeNV0f/oAc2bN8/4s/0Dacv//vc/Z9ziSD3ooIMSaQv1vPjii/bVV1/Z5Zdfnlh70M9uuukm4w551rRMjoFfxFhnQN9///22xx57WM+ePRNTBL744gt75JFHrEuXLs6YuuKKK9zCk8mCMMMQYGFDqBHBOfbYY51zIJOFei677DKnPP/xj3+0Bg0aZPLxJc96+eWXbcKECa5v/v3vf9vvf/97Z4Bmutx5553OkDrrrLMSU2xxbrBAH3744c4BwSJ91FFHZbopNmbMGKek/+pXv7L33nvPCWyMgpYtW2a0LhboZ5991hm3SQlQBAJOFAwCHGonnHCCcz5kuiDM6JuDDz444x5I/64oHK+88oq9+eabTqlFybn00ksz7nxgQUOeMf8xDFA4GNfUmcmCYnvHHXc4eYYymMQCzfu++uqr9vbbbztlkKyXAQMGJGIc0v+ww4BKKuKNPKZvYEabBg8enIgj7cknn7Rvv/3W8ULuMGfoo0yX1157zT766CO3BmR6LfPviuL02GOP2X777ecU6W7dutnJJ5+c6aa459188822ePFipwNg4DZs2DCj9bDGPPzww44V63JScwbFGWOgV69ezlhDDlxyySUZbQsPYw1A6WR9pp+YN6wHmc5OY84wjtFrWP/PPvvsjLeFB9IWZHSrVq1cO5IwCumLu+66yxlpu+22WyLtQFaia2Lg1K9f3xlTf/rTnzIuaxYuXGh333230y3omzlz5rhgB0GiTBbG1lNPPeWcNTiGkTeZXs94X9Y0jCeYoWugQyVR/v73v7sxxvOrV6+eRBVuviAD0Gn+85//OB0gCccQQU4cdhjp6Op77rmn/eY3v8m4Qw27Br0ZBxfyJonCeoZthnODYNd5552X8bqwnf75z386pwBrTNOmTZNoitNl0M9at27tdCccRBjsmQp2Zd1Yp0E33HCDG8QMZgqp0AgFolKZ8uCiOGF0IABQNoYOHWqnnHJKxlNhqedvf/ubUzooGGssdBhrKIjpegoRyBjoKAMIaRQo6kDA4SXMRMEwY0AjxIhAMKDx1qNMowzgeOAd8H6mU+hnnoEgGz9+vP35z392/Q5DFGkmLBG2dMYAk4QxRnT42muvdUomxjrRVQTpbbfdlhHnEMyYPIxZFjKcGl4RoF4MxSuvvDKj0QIWHKJ3KLcYnUksnkS6GWv9+vVz0QicA7SN8ZBOvwTHDWN6yJAhLsrNIsPYY2xQ6tSpkzHhhqGBkPZRO2QA8ybTEQ8WNBZNH7VDaWO8YRg2adIknSmz2Xd9f6CgoXh27tw54xF2xvX111/vxhdjmDnKAsoClElFGhmJIY0DlXHFmPAyKFPKFJxuvPFG+/Wvf+2MqHvuucdFIjLtfMI5RzuQnchLop5E8vv06eMM9nTXgOAguO6665yTExmHfMmk0xZDgz5mLWNeYhAgm++77z7XnkwU5DIy32cGMEeZ+4wF5BqylPax3qRTeCbjiLqIdGA48e9//etfbm4yntE/kDdxC2sNzHgGawtznbFGkABDB7mJcyCT2UnDhw93AQ6MM5yP9A1McQxkKtvi3XffdQ5oxhd1sJ794Q9/SMTQRabhfMIIxWGDYYBxmKm1hr594YUXjCwuno0C/dZbb7m6iOJlyuGFsx6HAGONwt/om4wNxmGmZABGNPLFZ6PRT6xxzJu99torY/X85S9/sXPOOcc5z5ChyALmS6baEZxzgwYNcg4hAkW0Cx2XuUUfZaogv/ya9vHHHzvd5sgjj3TyOlNZatdcc40dc8wx7v0JdKEfHn300U4HzFRbFixY4IJ29AnyhqDHiBEjXJ29e/dOyxmJfESe+TlBPejjzBfGV6YcXazz6Blw9/YGzkayklh/GMf8na4eAH/qYF1B30SXYTyjF+AkoO8zkdHDWsz70ic4hFj3CXShb6IXZEoHzLqxTvozwgXhTKPoIAYg6QN4ilgUMlFQoBkUPirMgEPQIRgyWViYUTxZ0FiUv/zySzdRaQ+DPV0FFyGD4cSAQEjjeCDNBg97piLseIERlBjppHHttNNObpEmfZzBDkcWnXSjkjhPmIgYGf/3f//nng0fFjqUaN4Bw/q4446L3UWMK5QM2DO4UWrwbCGEBg4c6FKhSbdKt3z++ec2atQo1+9wQqgdf/zxztBFALVp08YJm0xGJFAAUKIZYyi5GFGZjrDjSGHOYATgKcZTyEJTr149p+zgAU+3IKhhh1LOgokCzXhjjMOR7SqZKLSFfereu002B6mwmc6uQPCTXuVlF//HGYVig6MgU0o0Yw4lBofXAw884AyDTEfYMZrxcDMH6RMcDtTHQt6jR4+MnfuAgk7/4NQkEgkv6sBBgLzLxLhGljEfiXQgA8aNG2ejR492i2gmU/sxaDGikQMszMize++919V50UUXubmTqQIbFA/GGHKbrIdMbCNjLiJfkJuffvppiYz0DhuYZaLwbJRlLxeR0cgCZBnRfNZTnGnp6gFseWKtZL3ByYmz0We+YKSxhiKfMajjFpQ+mDFH+DcGO/KLfkFBZLsaug1ziTozUTDWDznkkJIIJPoUYw1ZA8NMjGsc5zyPd6b/MUJRck899dRMNGGzZ6DU0v/oMgQHGA/MG3TDTG33oz04aJA1BFZIt+UME6+jZUI+8zzG3BlnnOHaR6aNz+Ig2EFWRyYKcpPtKTifKPQP8pM19Oqrr86Y8+GJJ56wE0880fUFchQH9FVXXZXIlgtYIcNwoDEWCHLhgKL+TDkHcEAzxsjioK8IdPBv1meCRJko8EGPxXBGviATWNOYOzjyM+FY9Rk7OFPgRWEOEcjjTKZ0srmQJQSzkM28M/ORrA3sDpyPOJ+I4qdb4MJ4RfaiyxK1Z95Tt3fmMnewN9Kxn3A64khHL8cmw0HDVjhsJ2wQ9AHWZmyCdArObWQ8/NA3vQymPfBiG1kmStaMdRR0OoKG4DVl8n/22WduojAIGIQoISjqgIxbEMAoHizEQY8ZaSM8H09HuunJCEjqQZBRF0Iagc+BAgwKBDYCFcUN4zOdgjMDpTl1Xzc/J8KOAcpChAGKIRK3wAZj3aej8ny80BhoFBaHdFOhUGIx0hFqXjBgCKBwIpT5PUYIgjWdwoKMwpe6QJI+hDHCop2JAhMinIwnlCgEHAYnExfnBo4WJnLc6A2C3qehBd+XMUfEGwcUAg2Bw3iMm0LKeGauBBdGlE2Mj65duzphg1LK2GAMxC04fYIeZhYYzhTAmIIZjhYWIdrkF6I4dWHQlpZ6hPPhH//4h6sjXW96sA4UcvofJwd9gHJ48cUXG84BohHpyBsENNxYtILvTFt4PplDKAdkXMSd/4wnxg/PZz76ccB8ISKF4oys4Q/e6bjGYVBuUg9yi0UbBxBKE/XDEe90375943S9+w6yhT/I5OB4Q57hyCNilIm9ZMG1Bgcd/+fZ7MPHsUEfMY/Scdh5ZrQj1ajAOEThQJ7yu1WrVsWWAXDDqGWc4RD0hbFB25iTjEUiuazXcbO60AP8OswY4P9EhljHcKajrDP3093DjmOLqCMy2p9bwjv7tYU1FecxhnY6BWcmay+KMn1BhgDGE+OMeYKh89xzz5UYV1HrQv7TB97wow6CHby3j4Ahf3AakzUUN9tqS2sN78taQx04A/gb+RDX8Ehda9AJcQQxbzDO4cYY5O90jOjUNQAnFA5AxgDjm/5nHBL5ZP2JU2gLLLxcxkDD0cmYpi70Gp/dw5oTN6ML+c/cw+GEPCEzlUwhnLW+bhw2BAjSMda8PCttDzzOSBjSXoy3uPKTsQx71mefqcnaxRjDQccZFtgGyBj06bjGemn2BkYtDNFzeS5bMIhMp6PTMH6pi7aQzYNOgw5I+zDQWcvoL+RDOgeOwYw5St8ggxnfZCH48ypYm1mvkUfppF2j9yPDkL9B9gSH2E4EOy+P4kbaGcvolvQxxjOFejGskTE+u48sBfTPuIW5gg5OxgOyBF0D+UnAFtnMFgx+R5+lU2BDZmXqOMK+pU7qSFff5P2yYqzTCRhpCHoGL4OYAYVXZffdd3cKFYOPBYgUr7j7vfGkEK1BUcOrTgTNQ/JGNcLaez/jdBCThugMkTQGAEolCjpRYRRbBD+eIiYPylq6h6fxDAwlOjzoaaaNLA4IN7w5KITppHSh2BARIBJEoZ3B9C3qZwKnGyVi8tDHTFLawAD0++2onzRsFMN0CpOQlFcMi2BBmJKqgkGQicIEZb8NXBjjeGwZXyibjG2cOBhUcZUOBAtOptIyDZgvfr8PCwXe6LhKB3uTMPiC+5JgRd14ilEUUThpU9zMFBwxOLIw/Lzzgv7H24kM8GMOxY2xHHevl4/cEQVK5c4iirLOIpHOOQwsJkQeeMf999/fvTsKB3MIR6Q/XIiFE2UwblswMog24mAiQgi7YMEQwLmFU5CFHIMnTkGO+NRQvNBeEeP5OBq8QsC8xDCM63xiDSDjiRRnFA3kGWOKv73yj8LBuPBbpKK2h0g6SgXOX8Yuzwka7DhrULBQCtLZv+zPQmAeolQwDny0m/WLvZEs4qxJcecM4xVmzB1kMRGAoJFMO5hT7MWDGX2Xzp5PnoMBiyLl5bw31kmzZjwzvmEaN0WRcUokDfmC05T/k5nGGKZ+1maYMWfiGgSMGdgg55kzrI9EU2BJXyEnYYoihQGSTkHZRx/AuPQyjPUa45mCPsJaGvdQKxxMvCcyC+YYbrQD2YAx6McD8xK9Kq7DDuYYa2Q6pRbOsEAPQafCoYOxGzc7jbWGzIDgzRw4txhXGLboUijZKNNxZQBsOKfktNNOKxmnKM4o5WyBIWLLuEMXYSzE1TfpF9Ze5H1QGUf+MH+Q/egirDkEieJkCiDHeB7rC99H30TPxKlFO3zGBvonn6XNcQoGOPOSeeO3pwWfw5jGGEF+MgbReeIUmPkD5RhHfu1HV8IwQ64yR32mQJztEGRREhVmLUAXw8BkDaUOnoedgSGKvolzhWylOIU5gWMBWcZ88OszThzGmmfEu/AecSOs6MTomYxZ5CM2FA5U5AHrKHo/azXyjp/HdabDwAc1YZSa3YYMRe9h3cSxkk56t88ORv6yPvstsvQPTmccHMg8Pz7i9A/9gLyBE0Fgv0XWr23YoziK0w0OIqNhz/ocDMzwc9pBn2UiIyFxYx1gpAMwgPAuIZiJpgdTqpj8CAsWPQysOKkPCHqELwIMZZq0DRaw4IBjsOGV9t7bOAMAI5wJjqBhIaZDEMRBw4DFmdQxhHXUTmJCMnDh5RcAnoWgZsH33i6YPfPMM07pwMCOuicGRih4fm8gA5cJilKGkusLkxeDAWWahSKqhwjhT/GpIUTTMPzwavt35l1YYGknkfw4J0PD3I8bGCIsSXcLepq9w4YFLo5S60/j9vXQByi2cEmdpChUbOsg8hm3IHhZUFAwMNhT+xhlHmFDf8U9AArFiD7HAEMA450PelQRcDgi8ObSljh9Q/sRzhizLFqkP6Wef8BYJBUao5F5G6fQP7wnjjQU/dIOXaFfUGqYM3G99nwfmYZSwGKZuqAwzlAUyPCgnjhRSOQmYwv5QUSGRQclBpniC32DnGOhJpIfZ58v4wsF3Ke7oSyx8AS3O9BOlBIK8zOqrOF7PBcljUUToxYjB8dZMArgswVQeuKMM3hgJDEf+L4/wDCYYYNsZQEl0hX3DA5kFcorTiXkP3tiaUuQPwsrfYbRGTeiwpyBE3KfyBnONNa3YKFvyN5BpsVVBoPPY8yhePp39sY68xOnKopvuoXIDf3EPEfxZE1lXcYZhMzMVMGA8ZEUvw0CI4d+Z37hsAmudXHq9RliOEvpA9YyHMUonGQiYVihtMc9QBGHMAYSRmxwywNjCwOUtQFDBGMOWRN3TKM7Ma6ZKxjswXmJsc66TT1Ec4MyKAozdAwf1eJdyQJABtNHOB0Zv+y7pRAFjWPc8l0MCjIb2QLHHPW6GfXQ/8wjFHjkDWtfHH2T+U3aOfOD+YmzzutGGL3If3Rc5jCyNO7WPtqCjMGpgNHOOGCdxinNuKCNOHIZ67QlzkGDzAUMFvRzxo9Pfw5u3UC+URgXjMM4RjQ6PvOctYb+wUGEAY3uge5HNgwOZ2SmP6sp6hpNf6AToW8yjulvmHmDnHaiK+KsZz3CkIqz1jDPydrB8cS2UeQz2Q6MYXgyNpj36CKsD9gIcQJdMGN9pi4ydtgmhP3iU9/pE2Q1WUnMp7h6YHAek7EFv9S1BlmEcxhdI844C9aBYxBG6E8+uo7+hj6KvcGczMTNHayfOJlh5uUJY4R60M/QEzOxLZJxjZ7M+hgMAjCXGMNkDqVbEjPWEfwoTyxSeM6ZhAhNDGYUTL8HjsUORZAUWAR11PRXFnoUWgQvUTrvwfbeeqK4wYKBS+dE3duFgY4wYyCzQDIxGHBMfiaSX4xxGrDw8E7UHTUlBT44NDAAvRBhYGEcBFPD8NgycTCg4kwcIlgIfBQmH5GnbQih4EEiDEKejzISJ5pCZJk+9tFylBgWFaIq3juP8GSCsiDhcY/KzJ8sDgsfjWFfJGMARTa4GNM/tDfOAo2Tgef6qAnjilQq+iyYTkn/4dyIqtRg/LOAoRBRWJQxbHFi+RM/g2PZL0RR60GBhAPjiz1wCHoWL/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ZtFkFnMCQpjDoXZM2N8M96RZUQHokTwUVIZZ6w1LPQ4N1CgaQfzFCcuctOnB9I2xn6cQ/Nw1DBWUcr9nEMJ9AxpGwoUaybjn7kUVW6iGNG3jDnq8WuIP7wUmY2ewBoXdxsP74nsZPwg24kMMmfoI1LDUZpRqCkYjIxpOMZJS8Y5DjMcdD46TPtQyHEAIWswrpCr6BjI2CgZb/AiKoy8Rw7gXMQgY4wzrlAGYQgz1h1kLMYg4yWKHoDugrHit+lhRNO/yAPGU1Bvon2sachmjJMoBb3Mnx1Du1irWQ+Q2egAZALQd8gy/h3HCOR9kJtwQpYxJ3h/1i3GLwaBH3de/rNWILOjyE3qYYwRiUe2wQqZiJ4BRx9hZw4jr5kz9D+/i+LgxJmFrKdPMTwxbhmvzE0c+Mg35B2fow/93MLxFWWtoS0wR99Ct/EHImIcYnCiC3hjmQgoMoK1Nco4gwVzg4g/Bi2p08gu5iZrGXUwXzF0qDPuWSV8H90MZhiTZAgx71jrWb+oG3nP+yD3OGcEORpV38RgRvcnUOLPLGLMEv2mLtY1xhxjnT/YM6xpUc76QQaw1rCeIHuRU2Q+oifhNMH5j+HJOs24J6BGO+AYdU1jHCND6Bc/F5DF8GPNTtU3WWei9hHtwR5ELiLXvD6GDEAX8EY5cgC9iTUmuFaElTd8H9lMv3t5z3dxnvJ/78xG9mH/IC/Q4aLKHOQZY42+9SfLM66Q/4zp4LqCzMb+icqstDYnZqwzIfAKYmCyOProEp2DMAUghUHP4I4iAIINQaEFDpMUgeiFIkoiE4vFDVh+32fYjk/9HNEmInUoFEwIb1Dikca49fuVUaxQCKIqAjBgQKPk+X1npB15RY+foyCks4eDNmGMk2KEhw7hjxANpk/j7fJXxMVlxfcYWHi0UCqI/OFZ9B40FlG8qH7vUDr18GyiXERkEAYY554ZihrRyHQP96FvUPAxcBinjDXvjaNOFB0WiHSjNPQNbUG4+60U1AVLnFsIOgweCgIwqmD2nHln+gZHDcKE5yPsmS84BvBC838WVARrVOeJr4fFC0UPNvS3j0Az91l4UNZ4PvX4wwbjjAXaguKFYsS4hhPPZCygjPg9uPCNamz492GuMNeZG7wzwhkB7J1reE7pM7+3jAUgTv+gNPk7OllIvQGDPEU5oM8wAuizKIZzkCvKHZktjGGMzCB7lBrGOEYmdTCXoi5mQWYs+DgzeUbwyhR+xjj3ihtyk/riOAQZt0TumYcoyH5hRJ4yb1gjKHGjNb49RH9wJDCOg2eioHRgBKB4Mq6Zm/Rd3Cgx2WXISxRl+pr1k/WHNQWFGSUw3bNXeAaZYSho3klDO5F1RLtQbOKmOnteXp6hhMMeI9A7073iyXiOO758Pcgwnw2CMc167DOnkNvwS3c7GlxQjNFpUJS9w8lv36A/0kkPD85PjEAcl0T+mfeMZxjh4GBc4XxAIY07X6iL56P4Y6CzbiGrUVz9WEMnwMnm95gjk4IKcFg5jbFORBg+GFRwxFhn+x4GDlFa/o8CjQyIYmwG34E6CJiw3vu28HscabAjws7fMIu7BvA81mccvcxDjGV0GthgEOJ4Yh3yh+TFkf/UwdhC1sAM/SmYZYkxSP8jo1MzMMP2if8cARK/5QgDzRtrOIYIBCGjkUHMVeYv4z6qLsA4Qy7DH52CPvDZH6ynrJmsQ6xJ/C7q831bmPc4msmagpnXoVkPcAqzDjDOeJ+46yZ1sc4QYUYPwEj29eBgRd9gHPr5Fbce5hzPYv7hzIYX/UR/0U70G4x5jPPUrXFRxgB2CkY5thH8kV84o5mDZChis6WTGerfBRlMsJO576+exnnhD7HGRoyz7gfb6u0N2sS6AxvWGp7LGKA91BPFaVYaS+YmAUh/jgQ6DA5M5joOOsZvJpiVVndixjqDC6OcARfcE4ShgMBhkKDIExknghh3YOMhQ1BSVzAFDG8RiyuRCZRcFtXgwTlRBjWfJQ2MBSY1RZd0NLy4DBA6EaEUZ1FD6cejifGMMshCGkzXZ28nijTKbzp7UpjwPAuBz6KGsQt/b+By0AODIh0hAC8MKCY9ShLKMop6MEUHYwFWUZ0awX5jkSQKxAKNUcbihoHujWYWU7I24u4Z9XXh7WOvLR56f2AQ6aJeycRDjSfcH8YXdWwFP48jA6cAfIJKrN9fg3LAgoMwihqB9PX4E34Zp8E9ihgZ/rozogQ4vPC2x0njpi6Esd83GpwTzBUiNRjA9BuKQtx9Y9RDn6BE42gKFp7LnPFXJ6FgpXMqL2MJJclHVH1djA0WaZxC/BtjIe649o4ZeKTeB8r4Rv4gh1AU0jnFlH7mOSgywSwjxjrKGW2EHd79uOMMPnBhLWCuBxVxIkSMYaJByGdkUNy98CgazHs89MGURhZpolAYOShZOHLgGtc4RCFD3qNkBpnBknRHMhVQCtjmFTf1HWbIaJQKLy9RnlHMMQRQBlDkUTxTs8bCyh24MI5YM5nb/hR4/33mPf2G4puOYYMs41msNbw/yow/hAdZQ78zN1PTLcO2g8+hAHpePAdFGlns13rGBrKa8ZVO5J7nYPgh4zFqGL/+7BXeA2ck2Q84JtMt6EjIMuZ7UI5g0MIQ5wQ6AoGOdE5oJ+KJvMLwCBpJyBaCA8wllFPWiLh74ZH18Mf4DwYFMKgYHziMWGuIVLHWxA3aYMSgf6EfBfVAmDH/qY+EtTn+AAAan0lEQVT+Rwalc9sIOhPvnHowIU4VIuzINJyEGPTp3E3Ns1gzU8+hoY3oZmR34dSh76JEbYNjEzb0DbIzdZ5j3GKs+5ta0tFtWGeQYUE908s5ZD4BCXR45m/c8114HkEA9PzUVHAyz5B1zBvexTsh4sxTdC9kGDplMDjD+GNMIDdxdOCYSucgY2wXdHGvZ/LuzFfkGgYo2ysw2NM5fwkbA9sM/thLrF0Ynhi5ZLog77DV4h4mCV+c2KyXPoOXdZg/yEmcN16epXPIH/WgtyCrCJrgcCQjibXBZyIxb+ivdFLe0ZuRi6y9PAdGrGG0AzsHeewPY407J7c2JhMz1qkU7z2KDAqh9zJ6Yx2PLgo7cKPu6w42iMWAwYBCyaLi03YYfAxmomAMGNIT0vHeoPizEKB0Bt8X5Y3BzuBAmUpV5MMKBAxaf88430F4sUB6pQ+FlzQLFjafbhn22cHPoZgF9xwhdHAK+FQ9BiCfYSJHTRHz9bBwIRQRViyOLCwY1Ux8r7AzuTCmUZ7jetNZ0JgoPr2FiYRg8dEbFEKEHQpN1O0Vvi0YyUSaWGh89J7xjLDxkWL6BsWWRS/unkFfH0qhPywodV4gDIi6MS6IusT13FMXSgdKLn2S6ihD6SQlnrEeNfU9dUwSKWZMsUcxqBDSNyygsINblFTR1DpghgxgrqTeJEEkinnDOPGHJ8aZN37hYUFjUU7dRoPiiQxArkVNFU19H1LfUKRSHWYoZkQ7cezBLO789PXBH8U1ODeYlzhRMOiYS8jndMYZY5a+Qf4G9+2yqOE8IV0YJwfppHHlAO1BecFxizzxjkdvrNMnKAUYjZxjEbfgxMCIwkgLZuuwxmGs4W2nvensHebdkJ/IYLil7nXm+ThCaROOjjiF59P3RKIwllFy+ZvoGSm7yB0MRZRcjI+4hbGEIw1FH8cdChPznD8oN6wLOIRYa+I6oP1hTjgdSNFkqwB/UNTgQ4YI2+74P3VG3QPr2w4bDBjGMeOU9GScPhiBGFSkqbLWIJfjZlQEOaMbofDhiA4WZB3rkd9Olo4i7e9Qx+nHNpdgYW2mX4i2I4fSiUgRlCGyhsxKPfQTWYfxi6GeTiYHcw+ZgjOb+RnsZ8aIvwEEQy0dBxROJy83U98Xg5QgFA5hjPV0Co5FDD/eOyh/GXesyWTAodekMz95P+qAh8/Y8++MXsCaiazw2VzptIfnYZAF5Rn6B3oADiPSsJE36awBPmMQfTbokOW5tI81Aj2ObLJ0CvKE9TmYreONdfqESDJrdbq3wKCbU0fqnnqMNgIHzKV0gmrIKngg7/35S6yZ6O38DHmGMZ9ONi/rO+/qD/cj04Z1DccZ4wqnBmsdfZYanIjSR+j+rCHeeUkfEWBFH8R5w5rAesT6HdcO9I5f7EwyEPzawzrGOsO4Yi1FrwmeLxalHVv7bMaNdTrbR+IYAHQEE8WnQHtjHQHEQGTfQNSClwng3jDCGEDoIIi94YGxDjgWbAZlHGUAIz+48JLuyHMZ4F4YYKwTPcBIx9sSZX9isN2pV5owyBHIGIF+gSMijqfTp5VG5cbnU680QVliwffRDT8A8eiTzhFXuUmtB2HNAPbXPWAEM0FZwNPxpvK+njnjAm8gzHzBiKLfUhe9KOxwCAWFP32O8uKvl0IRJLKLQsdYi1pI42Wc+sgPfY8xnXqYEw4cxnFpB6eVVScTHaUJR4+/fQEB6j2r/vtegcZ4QgGNWogqUJePKuCJRslFYQ9GZ/CuIkxR0qIeJESfI3xxbnnFC4OJjIRglAD5Q/QBpRTHQ1RHCsYZfeMNM56HTEk9OBBHHtFOnHZ8NmoqH55g5oOXhRjLpMFhXAblD/LS30EdZ2FDKcIw9zISZvRB8BR5FjQ8+CzQLHJRmTFeeC5KpFfwcfwgR4InYqNYM1YYZ5zREJUZ44poNk5aFDzmKFGGYLaON9ZZjxh/cYxbIn44RbzihRJN5ARmvn3+Whucd8EDrcLOHRxWOMgwNnECMb5RyjGggko/cwZZhsM2ncg9z8dIYj2BO/KTtYtxjGzDKY1TAIdrOpFi1nocqtTH8/wWAuYUWVE4Hv1+/3SuOEUBxFFGW5hLKFOkjqOc0/eML9YElN+4hjRGBRlUZALS78h6jABkAvsfmavMLww2nLnpGLeMG5RYZE1q1NNnK5C9k46h7scmbULPST3MCYcQrDB8020LjJBnOB6CDmjmP/2GnEknCu3bgrOO8YuhFIzQM9apCxkQN3snOJdhhlwg6OENaX9tFzKAdkaVZ6myApmAUcN2juAhucg45g5rQfBQu7CyJvVzzB30AAyn4FkxjAfWGtqYiXGGQwbDn+f5grGOjGHu4+CIe2tOsE1kpzLng+f4ME/RMdDN0nHW+nr8TRPIRh9kwFjHwUk2BMZu3GzEYFsYY+hsQWY4hbEB6CvGQNwsMephrcfxz3hlLUCmoZ+zxpDZiQxCf/I3XcQZY/5kd2QJ45WtL8gU2oU+iKzGmEfPSCd9nL3qrDWMI5iwxvhzEnh/1lVkEPpvnMOlfdvRMVmreVfsDXQ1numv0ySrC10QuZ2JeRNknjFjnRcn3YgXZCHxworJiFIVTHMl2oYiEkdAsxgi4DFYgl5Fv9fXp9sSUWOxBmpUTwrKBQswAzh1PwWeGYx1b2DgKKCD0lE2SpsECH8mP0IzaDT5Q4cyIdioF4HAM1Ga/MKDV50FKc7p71ua0P5kXnh67ynRAwyUdL3Dvk6MZgxDhI/3esORn6GopRuJDAprnA8IND/OUQYQbESrwhbe1x/eg9Hs72NmUqJcpp4dgKIY5xARnkfmBgKNKIpng3KJARC8Ko95g8EeJ8rBuEFQ4XVG4feKEcoSygfeR19weiHAo0bUmZswY6FnXhD59Q4lFA48zd4xiMOI1OU4ady8L2lo8CH67Oc3DP1ZHN7oxRkAsziOR3/OAkYGURk/r1HUUTjxFPv2sbjiDIh6sjTMcAChyDJ+cJBQkNlEiTA0/GFZLNCMMxa9qBF1lBgyaBhXzHMfsWduEFXFU+/bh5JA/RioUaMpjFGMfbjjhPPjDD78LnjyKnOSNsdR0nhHMilQKlDMvFPQO5/8GgAzFvHSrgssSxYwRhlPRB5RLvxBcRhQzFmyODwfuOKsSydik/o+yHneAaXJn3DM+GAdRfFNJ/01WBdrGc9inLGGo1gxJlg/maNxrzYL1sGcJXqHLgAn5i4Ggr9yCmXRy4ay+mVrv/cHpTHOMET9FY2MB+RfUIkvqx6cAMhConEo+MhIFEueCx8c2cHtDhikjPeoMoA+xqnEKdw4OTFmGM/IHXih1wQjzii7rAFRDXUcPhhmGJQcGBw8QJJ+RnfyBUWX+RpHbjJuUPxR8mHmjXPkAsZt8IYOtkYwnqNG1BlPMPMHS5LB52UA85K11G9TwCjBkRfnukGY4QBk+wHzAFmFzEdmMz+Dmam8DzI06vrMOMMhTMSRsQAzb1Cia6CLE3Dya03cg5iRIQQamCOkHbOOMIbQDdCNkNfeYcbPvLEYdQ3AsKT/WXdxaPoxxBgjAIU+67PfcD7jqI1zDRiZQbBAnmAc+/UL3RXdL7ilgvUV+R1VPqMHwgwdmflC4IxnIwNYn3EMez0JWwNuBAbSLegFjAfGFPxwMjCvcBIxJmgz63m6N4CgD+J8Zq6zzsCIelk3kc2Mf39QbjptImiK0Uwf0Rben+wgfwUctg4yJ51UeN6PuYrTFIcw9hkc0QkYcxTWTX8IeTrtSf1uxox1DGiUM38qs6/I3zXHQh1nL3fwhVHOEMYo5KlpW3QEEBEG6RYWNCY9xlOqoc9ChFDNxFH8Zb2nvxPYp5PzeYQhwi9uxDu1TiYSwgAHSzDlOTWaXNa7lvV7PLgoBAgfH+GiDha/uNkIpdWJYCZa6G8b4DO0MarDZmvtYbHDw41HjXQYX6LWwzhjPCHwMT79OyO8MTxQeOLene3fiQmOwGW8MD+JNnoFHOMKbyPKIApcOgWDDAWciB+CDGead8YhA1AIUWLT8TYiFHHAwQ2FjL5GAfCKK0oZC0+6+5/ggreXxYTFE4UfZ483XhHKzJXUlPuo/PwBL6RPoejh8fULCQsbzMiiSdfJBC9/Oj3Mgo4UHBLIM5yp6UaDUJJgh0FGpMEr5swXDA/mfWq6ZVRmRNRZ+BnLKGw805+7wNjGiYaTK+62F/8+jCUUCqIyzE0cQV5RQ3lHGU13rcEY8FcJMp5QNnyaNe/hD7RLd5xtjTGOc/qKOcOY9+dHsMZkcg3g+SjV6ABkjDF/kTnIOsZHVKOwtDYxZzBsuG0E4wQFEFlHxlIm1xqUahxaKLH0GfPHO8Aw2qJkozDvcfTgDGRuYoR5GUCwAJnKuhnVOE/lgzMIGY2DE/6Ma4wXOJGVCB/OZEm3sJ7QBtYb5I6fI2RW+GtO03WYYFDghGPdgj9ZRv4sEhxByLR05yYcmA/0J2u8z57wDjqCUDhO0mXG2sh6QiYT8gC9ExngDU0MJ4IPPiMxbv8wx3E8ksmEbGMtQ+fDSGYdImuPNS7dIBD6DOMMmYX+ig7t07iRdYy3TASBkI0YmKw3GO3eOMfAxdDEmE33Kkv2QPPOODHQadBd/NWC8GSMobPFyXIL9iNjmD3qyETGLvMfpw+yEZmAMy/dc5e2Nm4YgzgD0MORbehQZD3xf8ZkVKd9aXXxHGQMAQ7+JjCBLGLLIGOCP+nqH9SLjcj7sp7giMReRCfg/5mqh35B9/DZ2tieRNuJpnsbjbZEdUCVNbczZqwzQVgY8XCiULMIIbRJQeP/DG4iOOk0AC8ciw7CDEUa4xxoRM+ZMCihTKx0vU4MJBQJjDEiaQgghDSCDuFAPUyeqB60sjoj9fcscCwSOAYyocxsqX4EBApNOntTwrSNhYdFNd1T07dWFxGpLe0rDvOOYT/DOEToxPXS4TXncAoMWBxPRGdYfPzzUJqJRmGsxT3cByUYLx/eROYeBU8ji4xXBjA6EDSM6bjC0itiKDUoULBB0QxGUVAIETYoN3EdTaS+M1ZRkjHS/Hz3ygCyADmEghAnkur7Hu8s8guln3fFIUAqmj/5FScK7SG6EtfR5A/gxFDHk47yhxFIn/u+wXvPvIw7xmgPihlKJ8yQV/7u9mB6NYYofRX1yjzPCycKhjoLJePMR+xxzPmtHf6E4+ChmWHnmv8chjpOMgxxohwoMcwhfubTAekX3ied/clkgjEfkbsoTSidOPv8oWW8Bw4BxnKcO3qD44yICgYmiiD9wLriMzZY7zDWeJd00h23xhnFA36sz7QlXeNjS3WRvkkGF/WR9pzuGr2lelA20QvoL9qSzharLdWBU5Y+8adBE2GNmiHkn40yiY6EHEDPIFLIGokMQBmkHpTaoFM46rzh8yiSvCdyE+ctUSHqZKwhl5mrfCYdw4NoPM4f5CWygHdH7tDnOBtoH+tC8PrJOG1BP2PNhBNzFUMHg9afNI4BhaGWztkhrJmsL3Ahk4F1lH7AcUq/0D4y61gj0nEMoujj1PDnqfj98IxfzixA/8TphNyMu9bAGGctxgq6Mk5N5CZBL4xz+oY9v2xRSHdewp628P6MM9YUMtsYZ2Q2sGayxqUTPGEt4f0Zr4xdHM08lzlIW+i71KykOOMMBzN6BAEI9DX6CScXujhjAtlMdgJ2QToFHRAHBvYS8we9jfmO04+5gw7InElSb+b9mZ+0Ea5xtg2HYUB/oZ/76HeY78T5DLoBugDjPc52zjB1+mtJmZ/oT14/DPPdOJ/JmLHuvYOkaGBoMPGJSOBhY7BjqOFdj7o/NdgojAKUcSY7aaKkhCI0gYWSyEKH8oOwSMcbRFoi6dMoagxgDBCMGpQ0hCaCm4UBYZeO8yFMh2XKs7W1ujA6aUdcYy1MO/hM1Mhz2Oemfi4b9aQbdcL7jND3Dh+MNbyoKAB+ISMCQgmmj0dhgtFC6izGPoslXmeikihs/owCn7JOOk/cxYDoAwasTzNj/uMUYJHxxhpOFBRTFoK4+7moA2Y+jQ7jFmMUhYnCwsZ+LuQAsibueMZQ5739iZ4s/CgCQWbIM1JJ4+5/gjv1oDDTJgQx3uzgPnUiSF7piBKtC44RWFAXfeujXf6wJ//M0rYpRBlnjCvkLs4mFnmfeUIUNZjenG6kmHGG8opSw2LPeoCBS2aKjz4jt1mLMKbjKoQog9TlnWR+P1zwIDTmKmM6mPUUhRmfRaEgjdan8KKAUoh4UfyY8FdCRX1+2M8zPuDGmE/KKczcJPJNSeKkXN9W6iFSyNiOe8NMGG70DeMP4y0dZjjSMC7IQiIjDEOKfiAoQLSedeb/27uD3UZyGAig2P//uj3mlj+ZxTvUoNGInbaoRrwzZWCR2cS2WiWJYhVJyfqcRtb4TQQhtlN5AFsQcovEi05q93yg3RUs8h62hhgoQsgvU67E3zO/9I9AKFsIgV+9LUNbAhhsp+CCn+wkkgYztsBcRuDtC6uRYr6evRhZ0wd7jf0Ebr7Td8u8scdar6tEmtiAKMNMm4Rzgom+8G/1kWhAfJxkv+XsHt/J9yCeGW/+pWgx/4+/QchfxczY2OMRWd8thd8LSTfX7P3aYO8mt7IQ5Yka+mKs+eh8GmuS4KicKFefrZTaZj4jzjIdlCgSVaTEm7faNOYEL2N3voXmlTXjvZ7V3OI/mWfmAfuFDBIiCAXmA6HgzpcMQrZ5msn37Bn1zb5JbDsf0ruzb/ZwthOBvoujGR8Zw+b3hNde7fc2sm4yM6KcNY6yn4yoOg4OVSKRk+vTdIoqY3MzCHFqKFw2ZjWDDBsHagIeY8BQG2yHUkhBkipCvRNhQzY464zPnQ7B1UHs+/7/COS+dmsnpJeTI+plTu962Qw4fza71PD5nY1oV1Qt9ZZU9ePVQoinze54YM6kX9KcOKEik4kI5YTj8+Fsk3YYZJsyzBLhhJn/2ICJMHh8LqmdyEZOeIWjw38Q+uMVe5O++Kxn5gREKBIhNM84atN02zybKBsCQFiNKMBBJOAeD4Cc9sX3mQcIQBxmqYscjgnxOD5X7gommh2zj6TXwXKX08ExFI005qnDz7kSIiurGSlTjPv5+xDggMkEMIc5sciul3ltvJWNILhs5qow6PsIC+y+n+xKzimxFq0T5CpX4E56K6VXRoj+iA6KbuuXOc0W+Dv/CqGavBBlbXDK2TI+GSLIllkr/Df+4eqBgp5NfTDCaYxSLojcWvfIJvJsvGA5sZsCQYgSsUM2p5IIJJ7oyN/N4Wxs3KoAzZclMBKyiISEIH6ttokq7JiMCHNhkmFJbNKOfVjgDhH1QuKV+hCM+M5+P4neEukJxNoTOZV9hkRbK/ylZHlkPa3ONRkJ2jCHU6aofzKRzDtBQyL15IYmgo+5a13krKpglu+2Ts27vv5eBLaRdcaAEkXBozqqW+ScMaqMNIfHRpGDjFYhR2osfEQDseEI5uRcKfCMHkLw6mEi5+chPuTuR46yaCEFjSFgcGxIFtIuR30Vj37uz0FAxgbCkStBKHfm4cqhNY9QseA5MzbrnMzrdwjpykE/j9rhAIhyixaHeHAUbOLn8yZWR9Aml+ugcjif7xIJlZo4cQaOz5SUR3YgmzKlm8PAgV51oM79VgOJrIngJipMRKEMr5ZCfIUtx0CfcnYBHHN44WoE/6t22H0CUMYbZqKHE8fm3I59hZN5vIKQk2jt7ExLc/UbIkAEiiigPlb97a7xRwSkREoTP2JkPiMGJeurluL9PyfrgJgZEi27DwF1LRwRhxg5Oe8jCCAZSgVyawlyI+LNXiLS03T7tCMFWuRTdg3S6/8RQrYGyd5VnpBSMWRZsEhWjwikQBEBYsceIBNBH2CWqG5KLPiBspYm0ehgJqgli0baOLJuDrBt9mcEW9R4GiVMUICYAZ/jYYnaEHzaYTcRaSnVyXqzT8tMM4dlEZrXO0ROpTUi3+wwfkFUl1UFM3va5NaMo9XI+TF+J5PX98sak6Vgr14tITu2wf7jHMEsAoesMfNsUnL1/hawT/gdAtvIehpCzhF2URsRcArq7kmWQ4aShkYp5uSspj0+AsnmJdrFwNhkpNRMD0j6bkD6978XAfM6yvCdKCAeyMxqev3VZ7PpyHKZHiz5rD1OAScNWZsKdM/aUSvPYUsd+1UMXnmf6E1uM+CA3PUiCnCeRLtW0zevPBuxhiiQKw6vfGblPQQOUZtJ5PFKu0qgOM93CrSiaLkvvuT8yqj8Ge9BAtl+NxdYM0p+ZPHtztwTJUQCRCKRM4SJODxJ5f9qBARuBE7Ujvu3UsJdt74c25MNxC+zVtTDw2z3PpAbiKTYy6aS/pySqJ2zTxSdD4CsI5rs5u5zkQTV7JXEEunoRAEC5E6RFibEEpkB6rkRWt+/42C5M96yUoiZ9kvZu8Zl5faX78aRgK4kgliixIJItDtdHI+xv8issP4JKwKSd+433/W7f38fBLaTdcqm1CREmto5qU16BpMHlzakPfUqu4l62nZYkg2OsdHOnc7t+0yLPslPIGAucwxevZbl1WflGJrTk0PYrrQphVca4o67bR+1lyuJqM+7Hc5jm+wZx4bDOY1ufCc+iHLtdgSObXLYHNYnirYrKvxVn8wxdnpyANOVeUZEEdmalD5daYdTiBjcuQcYG6RjUp96pS99z3shoPwFwRHpZDNFpXeTTj0WdJARJE0YqZG1dYfdlEVDeJJNhbBPMyofjRYfUDsCKq5L2i1upF2BG7XDMLMH3GE3iTRuBrA/iwjzne8Q7GQ2iA7zaR1ueMdeY56xl8R0UW+p6jsi6ed54GwRmQ/6ZJ7dtdfISDHPZCNoZ/VAyWdWhw2QjcwGKIV02N9dB4u+l/Xr01xBYDtZv9Jo31MEikARKAJFoAgUgSJQBIpAESgCRaAIPEagZL2zowgUgSJQBIpAESgCRaAIFIEiUASKwJshULL+ZgPSxykCRaAIFIEiUASKQBEoAkWgCBSBIlCy3jlQBIpAESgCRaAIFIEiUASKQBEoAkXgzRD4TdY/Pz9/OTyhryJQBIpAESgCRaAIFIEiUASKQBEoAkXgZxFwtZ8DO//5+Pj49bOP0taLQBEoAkWgCBSBIlAEikARKAJFoAgUgQMC//4H4RgKpeYzF+4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2" descr="data:image/png;base64,iVBORw0KGgoAAAANSUhEUgAAA+sAAAGsCAYAAAClwja0AAAgAElEQVR4XuydB3QVVdeGN4SEhNBL6L0q0q0oCAKKgogCdj/bby9YQUUs2Bv23ttnQz8bFgRBEURERASR3ktogYRAev71nDCXyc1NchMhJvDutVzqvXNnzjxzZjLvbqfc4sWLs6Ojo00mAiIgAiIgAiIgAiIgAiIgAiIgAiLw7xLIzMy01NRUK7dq1arsxo0b/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dO9x3bVKtWzerXr28xMTGB7efOnev2x2ft2rULua81a9a4Y2Pt27e32NhY+/333y09PT3kGfI922GbNm2y5cuXu/+uUKGCtW3b1v3eM/axYMECN4bGjRu78QXb+vXrbfXq1YF9HHLIIRYVFZVnu6VLl9qWLVvc55UrV3bHgpPffvvtN8vMzLSWLVs6ft75F3apmjdvbnXq1Mmz2fbt223RokXu8xYtWrh9+s0be/ny5a1z586OAbZ48WJ3ffKzDh065LpObOe/DlzPTp06GfsNtj/++MNSU1PdtezSpUvg64ULFxrjLcw4B/h41zh4P/yeefXXX39ZVlaW1ahRw1q3bp3vbjds2GCrVq3K8310dLTVrl3bGjRokOu7/Lb3NuK6Mpf9xvnCmvsjLS3NfcX+2a5p06a5tvXOizkP52BLTEy0+Ph4x4rzw6pUqWI1a9a0unXr5tl+xYoVtnHjRvc58+7ggw/OtQ337rx589z9Aqfq1avn+j47O9vYB/cKxtzmXmT8fmMszBvG5b/HCrue/u+5z+DL3GM8XFvOi+eINze97blPvGcOL3VYxYoVHVOumXcPwpu5wL+rVq3qxh7KmAMcm2MedNBBbhN+B59GjRoF5oH/meHfD9eL65DfM68oHLStCIiACBzoBCTWD/QZoPMXARHYawSSkpLs5ZdfNsQWD1debhFpvLy2adPGLr300oB4SU5Otvfee89mzZrltvUENaKVF21eii+44AJr1qyZG98tt9zihBQv4HfddVdIMXLPPfc4QY0988wz7uX+vPPOc6I3lDVp0sQefPBB9xVj+eKLL9x/M+bevXu743sievPmze64W7dutV69erlzCbaHH37Y5syZE9jHlVdead27d8+z3YgRI5ygxRASF154oR177LG5tjv33HOdADvrrLPs5JNPtuuuuy4gtAq6YGeffbYNHDgwzya//vqrPfXUU26fF110kfXp0yfXNq+88op9//33Vq5cOXvxxRedmMPuvfdeJ1Tys/vvvz9wjbxtbr/9dlu2bJn7X/jdfPPN1rFjxzy7uPjii921Z5u333478P2YMWPs77//LnReIobvvPNO+89//uPmWvB+2MGff/7prjFC09s+vx0zhq+//jrP14hDROdxxx1nw4YNC3z/5ptv2rfffpvvOIcPH25HHHFE4HucNG+99ZYTlohRb16yfwQvjgeujeds8eYuc/7555/PdRycN6+++qrt2LHD7Yvzw7h3KlWqZP369bPBgwfn+g3z13PYMO+YWyeccEJgG8T1yJEjjfv48ssvtx49euT6PdfqoYceCuyDMd900015RD/jYTueA/Xq1bOxY8cWei39G3B85urKlSvd/IAT15bnCI4k7ivPOP/XXnvN5s+f7zh4zxGPKc4r7mOca9y7PCNwcDC/X3rppZDjuuOOO2zJkiXOQTN69GjnUIIdjp9BgwbZmWee6X73v//9zz766KM8+0DkwxexzjXkuspEQAREQASKR0BivXjc9CsREAERyEWASOETTzwReJEn+syLOi/aRKyJkPHCi2jnZfzpp592UTyEcVxcXCAKhSDnZZrfEZ1CDBDl++9//2vjx493ouT//u//nHDyGwIIYck4iOQiOjDEK4Zw59h+I/p4xhlnuI+ChReCifESjcUQ6whDzuPoo4+2q666Kte+yBBAZCIePOGEowExG2zBwhunAcfyRyi9cSMOTz31VCdmvQg3osMTXbAjUu5Z375984gnvps5c6ZjDlecA4g5vyEGp06d6j5CxHhi3RPOCEAyBYIj5DgVYOsZgvTuu+92x/E4tGrVyrEJNkSUF13m+nr22WefOaGGIZAQ3N6+jjzyyMB2REaPP/54O+eccwLf+/fDhjhPcKJg+Y3D2+Hrr79u3333nXNYIOyJLDNXOSeEIJ9fccUVdswxx7ifIJYnTZrkPmcswVH0U045xUXLGfsPP/xg7B8xiZBEyCEgcTJwPYm2cwwcGN7c9uZAsLD86aef3LERkVwXjsGxibTDDUcYhkMGR4aX0XLrrbcGuPI9x0e8sg8MsY4jiXO+7LLL8jiQyBphnvLixDlzXoj9888/P9el5TxwkDBHuccef/zxPNc+vw+49xH3HIu55mWxcE6cG+eI84dMDO7Jxx57zH3OtpwP/zA2fk90HONextmH+MYJQNYKhmOE+8Vv/M57dhx++OHOScZnzGnmIo4znBzYuHHj7JNPPnGOBCLwXCfYMC6OzT3AZ9dee627d2QiIAIiIAJFJyCxXnRm+oUIiIAI5CFARH3KlCnuBZ6IHCKOF1UiuQhoRNRJJ53kokzvvvuuffXVV27brl27OvGIKOaFm5fxDz/80EV5MdJ/b7jhBhdVRwDw0EYYEf3yG4IOUcYLMi/HnqjzBM9hhx1m119/fb5XzhPrCBcEFSLqtNNOsyFDhrjfFCbWiVw/+eSTLr0WcUAaMKIBgR/sJPDEOim6Xto+kXoi9p4Fi3X/wDmWJ4DIALjkkksKnZH/VKzjUEBwh0rr9x984sSJTpSSos419Tjcd999eSLw+Yn1YPGEyPTSvIPFONvubbHOPES0kg2AMwHR6TldEOpeZNcT64g1BF5+ggzhhthDDHNP4GwiBd27PxC3pKcTpSUS37NnT4cglFhHODKn+A3Xgug9+yKijngnmo3YZdx8z7i8VG5PrHNtuCexa665xhClWGFinfsWhxlZBuyDe5K5zrz3W3HFOr9jXnMvYzgbcKbBiXsSRswt7kvOmYg6zhIM5xOfe04mHA7vvPOOTZs2zd2HfM98wyHlZSlwfRHxfkN8I8IxrjPXuzCxjpNt1KhR7tnGcwNRT8YFkXeMLCHYe46/Qm9WbSACIiACIhAgILGuySACIiAC/5AAL/4Ial62iaSROuqPtvp3TxQR0ceLNwKDyB4vs34jisZLNHXdiF/ECS/h/I4INvbss8/mevnl/3kx57hs76USF1Wskzbr1eaSdvvII4+4fRYm1h999FGbPXu2E2wIaKLYGNHV008/3QkGzzyxjlODGmDEAIKec/ai62VVrCPKSUnGWXLooYe6cgQMQT1gwIBc17ksiHUGjADDAcQ857z4byxcsU40d8aMGc4ZxXXFaRWOBYt15iVi8uOPP3Y/JwKP8A82MhM++OAD9zElEd5+PLGOswthT8YL845oOVaQWOeevPHGG50zjcwSMjo8Mcq9z7X2rLhinWcCopdjIXx5NuRnZJngqODacH/ivGNMfqOmnHNjWxwMPCPYnvuPDJjg3zHuBx54wDmYENZsjxVFrPuPj9OEMh8yKWBECr9MBERABESgaAQk1ovGS1uLgAiIQB4CRFOJcmFHHXWUXX311bnEqf8H1DIj6Hj4kspKSmso88Q3IpeXdlK933jjDZswYYLbPLg2mygYYoqIG1FRLwJcVLGOSCDtHPGNIazIEihIrCNyiFAiBKhnRZRyXkRUGfdtt90WSDVmn36xTtSTenHOk5R/Uvi98+PfXhq8n1Fpjaz7BRQikjp8shlghxODKK+/kV5ZEeukweMAIrpPtJdUdSwcse5ngnMK5w/p2OFYsFhnfpH2TWM+jHnjpbD798cx4U50He7MP8wT64hG7hOyFHAgUJ9OBLkgsU7q/XPPPef2Awuuo5fdQpNGRLZnxRXr3Nvc41go547/HCkroLcCRmYAwt3vEONz/zj4f8bIWCnzIAuI8gDmpNdojxR8HILw8/elKK5Yp9cD2UBcN54JnJNMBERABESgaAQk1ovGS1uLgAiIQB4C/npvUlGHDh2aLyVSXIleYSeeeKJrwBTKEBJffvml+wqxjoim6RORMkQTKaxE+njh/uWXXwKpuNTo9u/fP7BLT/AEH4MaX1KTvWicdw7UEpMZgBBDFHu166TX51ezTqSTfxA+nBt1tl79M2KK/fk7fXtinQgnte+MA0HL7/hvouv7MrJe2BQOVbMe6jfBEVWvQRtCjpIE6oc9pwv9B2Djz7jYF2K9oHMrSs06tclcDxwu33zzjYv2Ep3FCeOVNXhiPdQxvag30WtPyDIHvLlP1NfrO+D9HrGJcPS6sAeLdcQncxDxSMbJCy+8EPJ0iRrj+CEKzv5o+Id5Yp05zmf8Pw4urhMiFVEZqmaduc+cIIWc3+JwwLxGiVxbxuV1yy+uWOd8fvzxR+cIYG75VwgIPlF/Q0h/07fg7XBueDXqjBdHBU0oEdGk1pMeTxkORqkIKf08U8hy8brFF1eskzXDs4sXTTIPOCeZCIiACIhA0QhIrBeNl7YWAREQgTwE/KKFZlP+DtPBG/vFekHCPpRYZ19ECXkJJk0VgYDY9tJNiaYTbSOC6Vl+Yh1BhDD20uU9sU4aP/slyoYo4Y8E0XIyBkKJdUQcEUYahPm7jdPYjPpbBAHOA5wInnli3etG748SIt5JMy4LYt0TP5wXwhDnCTz8kVYisogwHCxkLPi7qZdWsR7qFufakjGCs8GL4BYk1j0R6BfrfuFMTTNzzm/sl4wEyiiwgsS61ywt1FgLE+ucA+UJzFHELMclMo0zI5RYp/4bhxNp6v4Ga9454KQis8TrfF9cse45driPcTYU1JTNL9a5PxHsoSyUWCdyjojGEcNzwMsYQMDTZd97BnhOE4l1/dETAREQgX+PgMT6v8deRxYBEdhPCNDIiYZxmP9lPtTpkRpKsy7EG2nSdJ0OZaTVk16PECDq53U8px6XBnQIDCJV1JgjuhESiAVEh9+KmgbvvahTI0+UjagczbQQ2DgFgrvBEx1lmSoveuY166I2/9NPP3WpuERBEe7euvHBYp3xestqEfnje4QsVlbS4D3hRxSW5eq8+lycHtQ2c73JZmDFAM+Zsi/E+t7qBo/DgQwHGrYhVomyc12IQnsWTho8ncqJYGOsjoADiMgxddF0nscQjWSNYH5nV7BYp86cewEHAILWSxkPvn8YL2nwNDrzN1HzIuueWGdukgHBMnlEsWlyGEqse/csx6H7vncvchxEMxH5bt26OWcNVlyx7i0fyD0Pa38dfPA5etksfE5Hdzq7BxtzkfPzGtbhcKDshM9xDNBHAOM5gjOGY3If0+CP0gDPiivWuU5cL65buI0g95M/CToNERABEdhrBCTW9xpK7UgEROBAJYDoIO0bI3pICilNlUKZv2a9oLRkb8kwUo8RsqTfYrwAI/aJ4NLhnVR6ry6Ul3Feuv1WXLFOVI1O7QgcouOIFNLig8U6a7O///77gaXD8psDLPnlrVsdSqwjHIjwIVRwChDFxcqKWPdnQhR0H/hT50urWPe6wSPYp0+fHugejtim34LndAlHrCNk6daPYCO9GscSS/r5jY7m7AsrSKyzL+YGjhGMTI/g+c7n/uwVv5ANFutsO3nyZGMlBxwINM5DMAcv3eaPTud3bbnfaaTHfVNcse7PNuB+8xxWoY5JurxXBhBqdQh+Q7YHyzmuWbPGsYex91wi5R3HEUYmC6UN3jOM7B1/VL+4Yp3yCUpDaAyI+Pe6/B+ofyd03iIgAiJQHAIS68Whpt+IgAiIgI8AApZaXiJ5RKSJbiN0/EbqOpFKrwO8twYy6a4s3+YZEVi6unvLK/ESTbTPa6TFQ5sXcEQ7++MFmMZUpLOTjk4U3G//RKyzH17wWUaO/ZNezDn611mnQRUv8xwXR4W/yRXb0yHeEwS8sCOKQol1hAVOCJbDouO4F/UrK2KdqCqlAAja4KXqEH+///6740BJAH0K4FTaxTpRaUQ2opjrgojnPL1a6nDEOufspWxzzswdGtT5SzXCFevsi2wNMksw5hv3j7eCAJ+R0UGmB3MSYUqE3RtvKLGOsMYZxvnhRKB3AvPWW2ed1Re8JpCs2uBF1b17jO9pwId5ZQ7FFevU8VPfz/HJwuB+9mcy8GwgkwWHgLdcHsfCoQeHYMcFTeS4RkTSKWMhVd9vOCc4X+5tjkd2A/MXh4jfiiPWuRfoT8D+2Tc9AjyHo/54iIAIiIAIhE9AYj18VtpSBERABPIlgIBASGC8TLNkGWnudKRmbWYECZ3VeaFnO9aUxkjJpVMyEXIEK8KY7YmcY7xg86LtNyLZn3/+ufsIQULEkZRZRDCCym//VKyTxoyIRkAQIcM8sc7LPUKOz4Pr0tmOcREh57wQBGQL8OIeSqyzPY2vqKVFiCAwsLIg1hk3DhQ4sEzd4MGDc10DONCtH4YIFkQM160siHVOhO7rCGCsOEu38aJBRN0T/DRi4/5gHiGuuXeIFGMFRdb5nu3JTuC+Yq5T+sG+6H/AOLm3SN3HaMrI/PSiyaHEOtshuBHJ7BOHAtfRE+tff/21iw5jZAh49fTeBSbKT6o5Rv8I5gHHI9sFYU1ZCSUg4RgZLDjpPEcVdfk0q8Qhh2Dm2QAn5hflNixPR1kMxnGGDBniOsMz3yi9wInHPnH04VRr3bp1rmG89dZbrnkg58w/OANCNasriljnXqdPA/tFqGOsIEATu+BnUzhMtI0IiIAIHOgEJNYP9Bmg8xcBEdgrBBBi1JlT480LcrAR/aJ5mlfLTHdpIuihtuW3iFqEKl21g42oPC/f/t/ml2aaX4M59kkXa2/5p+AGc15zKbYLbiTm1Z9662ezDUKoQ4cOecbqdbjmRZ0xs01+Yp0fe83yvB2dddZZTpj47d9Yui2/ScJ5I5ioa8aI0gZH1vkcwca44YCgI4rrF+vB+/eaDyKUOAZCCguuSeczlsTyHCl7o2bdS4Mnso55KwFQwsE8RrjjZCqowRy/8y8viGOHOUaGieeICT5njku5BCLe+z3/JluF+8UzsjUQ0PQDCGXsh/uMe4LfepafWEekP/3004Gu6QhXxkGZCUIcZ4y/EVvwMcmkISpOhJ85Ttd7T6yHGp8/MyX4ewQu50odPaI72BgHEXFS33nmeKs2ePPDvz3nQcYL91Cww4/tmFtE78mewBg/KfCU5/itMLGe371BuQTHZR6EWmIvv9/pcxEQAREQgT0EJNY1G0RABERgLxHgpZ8XW5o/0UCL6DiCmLXDEZxEVb3oEoKFF3JqZunAzIs3RiMvmkAh1hAa+UWjaNTlpVaTKouAClUnj+hg/ehQ5jXa4juim4hOom+k/SLKPONlnlplBBe1rzTiQsjwou+lD3sR8eDjMEZqY3EsePXD1NaTOhyqwR7HQLCzpBZNxIiieqLR2zciDVHBH7Bw128mAsp+vagp62r7jUwFIpWcH823vPP3RHZ+UwRW1DwzXkQOYj3UNWPZLxwXHH/gwIFOwPBborqhjCgp/zAv6IFARBkHjlce4f8NUXuOH+p7xDFRba6hvwlaqGP6l+AL7n/gr6cmjZ9MEPoVkOKenxFNpSu8Z6Rsz5s3zzWWI2ODKCxGVBjnBRFkaqW5Bhhim22IxD/66KO5DgMXorcId84RQxwiYjkm95A/1Z7vyWignj3UMmLMO+4pShb4Hcy5X2FH7wbWHSeyHsq4b8aNG+ccKmTCUNZCc0bv/gz+Db0buC/zM64VzwSYc5/w/2SmwIa540+N55nDc4QoOpF8uJCZQso+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2LZt22b169e3++67zw1i+/bt9uCDD1p8fLxVrlzZnnrqqX02OO1YBERABERABERABERABERABERABA5EAvmK9dtvv91OO+0069Chg7300ktWrlw5u/TSS+2xxx6zHj16WPfu3e3jjz+2RYsW2Y033mhRUVEHIj+dswiIgAiIgAiIgAiIgAiIgAiIgAjsdQIhxfratWvtkUcesdGjR1utWrXsjz/+sHfffdcuvPBCJ9wR8nyelZVl1113nduuTp06e31w2qEIiIAIiIAIiIAIiIAIiIAIiIAIHIgEQop1Ut3vvPNOu/76661p06Y2Y8YM++CDD+yUU06xL774wonz6tWrO17XXnut3XLLLdagQYMDkZ/OWQREQAREQAREQAREQAREQAREQAT2OoF80+AXLFjgataJnrdq1cqSkpJs0KBBLvUdsV6zZk03mCuuuML9f7hiPTk52datW7fXT0Q7FAEREAEREAEREAEREAEREAEREIHSSiAmJsYaNWoU9vDC6gY/efJkmz17tl1wwQV2//3328iRIy0uLs42btzoms2RFu+J98KOnJaWZomJiYVtpu9FQAREQAREQAREQAREQAREQAREYL8hEBkZadWqVQv7fAoV66tXr3ad4EeNGmWNGzd2DeZIjR86dKiNGTPGmjRp4kS8TAREQAREQAREQAREQAREQAREQAREYO8QyFesf/PNNy4CHhERYb179w5EzkmHnzJlivFDmsrxnUwEREAEREAEREAEREAEREAEREAERGDvESg0sr73DqU9iYAIiIAIiIAIiIAIiIAIiIAIiIAIhENAYj0cStpGBERABERABERABERABERABERABEqQgMR6CcLWoURABERABERABERABERABERABEQgHAIS6+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QAACAASURBVDx4sHXo0MEmT55sU6ZMsVGjRtmDDz5ogwYNss6dO9u3335rM2bMsBEjRlhMTMz+TUpnJwIiIAIiIAIiIAIiIAIiIAIiIAIlRCBfsU4kvXv37nbIIYfYuHHjXHQdkf7EE0/Y7bffbrVq1XJDvPrqq+2OO+6wuLi4EhqyDiMCIiACIiACIiACIiACIiACIiAC+zeBfMV6YmKiPfPMM7Z161aLjY21kSNHGqnxb731lhPrpMRj1113nYusN2jQYP8mpbMTAREQAREQAREQAREQAREQAREQgRIikK9Yf/3112379u128cUX25NPPmnR0dHWr18/e+ONN3JF1q+44goXWa9fv35YQ6bWnbp3mQiIgAiIgAiIgAiIgAiIgAiIgAgcKAQoHW/cuHHYpxtSrBNNv/POO2306NEuvX3nzp0uen7TTTfZ008/bTfffLPVq1fPVq1aZU899VSuSHthR87IyDAOKhMBERABERABERABERABERABERCBA4VARESEVapUKezTzTeyjlAfMGCAU/5Tp061FStWuPr0999/3yIjI61v3772yiuvWKdOnVwjOpkIiIAIiIAIiIAIiIAIiIAIiIAIiMDeIZCvWE9KSrIFCxZYVlaWOxKinLA9P+BzlnRjybaDDz5474xEexEBERABERABERABERABERABERABEXAE8hXr4iMCIiACIiACIiACIiACIiACIiACIvDvEJBY/3e466giIAIiIAIiIAIiIAIiIAIiIAIikC8BiXVNDhEQAREQAREQAREQAREQAREQAREoZQQk1kvZBdFwREAEREAEREAEREAEREAEREAEREBiXXNABPYygdTUVLfM4ZIlS3LtOSUlxa2wMHz4cBszZozNmjUr1/c0bezSpYs9+uije3lE2p0IiIAIlByB9PR0u/HGG23x4sV5noH9+/d3391zzz02c+bMPM9AmtmOHTu25AarI4mACIiACIhAKSYgsV6KL46GVjYJsILC0qVLDXHu2aZNm+zee++1K664woYOHeqWQtyxY0euExw5cqT169fPrr/++rJ54hq1CIiACJhZdna2c1b6n4GbN292Av2SSy6xM88801auXGmsOuM3noF9+vRxYl4mAiIgAiIgAiKgbvCaAyJQIIHsbLOtyemWnpltcVUjrXy5ckUmxovrJ598Yq+99po9/fTT1qJFizz7mDZtmou2P/DAA9a1a9ciH0M/EAEREIF9QSAr22zzjjTLzDKLqxJpEeWL/gxkXJ9++qm9+OKL7hnYqlWrPEP9+eef7c4777T77rvPDjvssH1xKtqnCIiACIiACJQ5Aoqsl7lLpgGXJIEF63faiz+stdSMLDv+4Jp2atc6RT48afE33HCD1atXz2677TaLiIjItY+MjAwXcVq7dq0988wzFh0dXeRj6AciIAIisC8ITFmYYON+2+Qclj3bVLNzjqhX5MOQFs8zsFatWjZ69Og8z8DMzEyXeUTG0fPPP69nYJEJ6wciIAIiIAL7KwGJ9f31yuq8/jEBoupvTF9vkxYkuH1FVShnDw1paXWqRBVp37Nnz3YvqC+99JI1bNgwz2/Xr19vV155pXuZ7dGjR5H2rY1FQAREYF8QSMvMtp8Wb7O3f97ghDpGVH30wGbWKi6mSIecO3eu3XrrrS6y3qhRozy/3bhxo1122WWuBKhnz55F2rc2FgEREAEREIH9mYDE+v58dXVu/4hARla23fvlCluycZfbDxnwF3SvZ30Oqlmk/V566aVWv359u/vuu0P+7rHHHrNFixa5F1mZCIiACPzbBHBUvjcz3r6Zt9Wy+B+fHdO6ml1+bF6nY0FjRojHxcW5DKJQ9vjjj9tff/1lL7/88r996jq+CIiACIiACJQqAhLrpepyaDClicCO1Ewb/v5iS03PCgyrfYNYu/WkpmEPc/r06a4O84477ggZNV++fLldfPHFdtVVV9mQIUPC3q82FAEREIF9QSA5NdP++0u8/bBoW2D30ZHl3XMQ2V6hfDkbM7iFNalZMazDz5gxw0aNGuWyi3r16pXnN6S+X3TRRS6yfsYZZ4S1T20kAiIgAiIgAgcKAYn1A+VK6zyLTODHRdvspR/X5fpdUV5UqcO8//77beHChS4FvlKlSrn2ReM5Pv/iiy/cvxs0aFDkMeoHIiACIrC3CCDIn5m8xn5ftWelitpVIu3yng3t9Wnrbe22VHeo+tUr2phTmltMZPkCD83KGA8++KD9+eef9sorr1hsbGyeZ+Crr75qH3/8sfs+VJnQ3jo37UcEREAEREAEyiIBifWyeNU05hIhMOaLFbYofmeeY3VpUsWu79fYCmuK7NVhnn/++TZ48OA8+9m5c6ddfvnl1qFDB7v55ptL5Jx0EBEQAREIRWDD9jR7atIaW7V1z5KTcVWi7KrjGlrLOjH29Z9b7N1f4t1PKQn6v2Ma2LFtqxcIc8uWLW6ptnPPPddOO+20PNuytBsR9YMOOshuueUWXRgREAEREAEREIEgAhLrmhIiEIJAws50G/7ekkC9ZrWYCrZ9V4bbMqpCebt7UHNrXEga6AsvvGAzZ850teiRkZF5jjJlyhR74okn7M0337Rq1arpOoiACIjAv0IAof74xNW2NiEnco4dVD/WLju2gdWunPPsIj3+1k+WuaUssSY1o+3eU5sXuJwlGUMsycYzMCoqb2POH3/80ejZwTOwevWChf+/AkYHFQEREAEREIF/mYDE+r98AXT40kng1xVJ9uTE1W5wdEAedmicffBrvNFriVWGzzgszgZ2ql06B69RiYAIiECYBP5al2yPTlhtaRk5vTnIGGpdt5Jdc1wjq16pQq69LFifbA9/syrQHZ7n4qDOtd0zUSYCIiACIiACIrD3CUis732m2uN+QIBOyOPnbnFnQiT9iTNb2fOT19qfa5PdZy3qxLiaTZkIiIAIlFUCM5cn2hvTN1ji7qwhzqN3uxp2zhF1jaZynj399NNuDXSclYs37gyI9ZiKUfbU449Y4xp7ms15K1u0bdvWWAlDJgIiIAIiIAIiUHwCEuvFZ6df7qcEMrOyXfRo/rocYd6hYayNPLGprdiSYnd9ttxY0g27fUAza1c/d9O4/RSJTksERGA/IoDonrhgq705fUPgrHBK9mhdzc49sp5FRuSOlb///vsWH59Tr84qGTOWbrNda+a54vULbn/W/QajqSbLs/3222/WsmVLV+YjEwEREAEREAERKD4BifXis9Mv91MCpINe+95i91KKDe/T2A5rXsWJ9PvHrww0nWteO8buPoWazf0UhE5LBERgvyOAM5Kl2aYs3Gapu1PfeYSdfWRdO6F9rUKfZ6y7/tLkVTbu0eFWreupVqvNkXbv4OYWVzXKZs2aZc8995xrGLd27VqJ9f1u9uiEREAEREAESpqAxHpJE9fxSj0BUt0f+nqlGyepoC+c19atLYx9PmezfThro/tvok+3DWhmreNiSv05eQPcsGGD8U8oq1+/vtWtW9cSExNt1apVlpGR01CP5nfNmyvlv8xc5ANooMuXL7ft27eHPOPOnTu7z5nP69evN/7YVaxY0ZjnRW1mxtJjRI2DjeUY27Rp4z7mvtq0aZOxXFnlypWtUaNG7njh2o4dO2zJkiUhN2/WrJkbc1pamhPBnHNERITVrFmzSMud7UrPsvdnxtukBQmB41SJjrCzjqhrPVuH3+DtmWeetc8nTbe4AaPcflrXjbFretSyq664zIYNG+bGuHTpUon1cC++thMBERABERCBfAhIrGtqiEAQARrL0WAOa98g1m49qWlgi/jENLvxwz0v1IO71LGh3eqUGYYfffSRvfbaa7nGy3rvqampbomls88+2y666CL3sl2uXDlLT093Yv2uu+6yjh07lpnz1EAPDAJPPfWUzZkzJ9fJslwYAn3y5Mnuc+qmk5KSnLjdunWrtW/f3qVqR0dHhw3pmmuuseTknLIYzxDniGgiyZMmTbKXX37ZifRt27Y5UX3KKafYhRdeaOXLF7wWube/v/76y8aOHevEvt9wSNxxxx3Wu3dvu+mmm2zNmjWGkwDHQExMjN12223mOSYKOqHNO9LtuclrbMnGXba7kscqVihv1/ZpZJ0aVw6bBY4PnhH1Dx1gaU2Pc7/Dl1l7w2Rb9+dU93xh7XSJ9bCRakMREAEREAERyJeAxLomhwj4CKSkZ9nlby8M1KWf2rWODemaW4y/8MM6+2nxNver+tWi7MEhLV3H+LJqDz74oE2dOtXGjx/vTuH22293wr1p06ZOhNx777120kknaS34snqBD7BxDx8+3Jo0aWI33nijO/M33njDzjnnHLd84g8//OAcTw888IAdeeSRxSbDH06E+MUXX2z9+vWzr7/+2qpWrWrdu3d3Qn3EiBGG0wDhGmrJsnAP/N133xnLn1EzjrPhvvvus/PPP99F7ZctW2b/93//Z/3793fHK8jWbUu156esteWb96yhzrOLEp9GhSxBGbzf9957zy21du/DT9orc812pGRa5q5E2/L90/bomFusY4cORkM6ifVwr7K2EwEREAEREIH8CUisa3aIgI8ATeUe+ConBb58uXI2vG8j69a0Si5GG5PS7JaPl7mljpDoVx7XyI5qUbVMcqTDM8J84MCBhsgJZUT0evXqZXfeeWeZPEcN+sAhMH36dHv00UftmWeesQYNGuQ7n71IdXHJEDlmjXCEdKhU91deecUmTpzoRG1RUuH94yE7gAg2DoDrr7/eZboEW58+fey4446zUaNy0tFD2eyVSfbqT+ttu6/jO93br+3byOpXCz9Nn31TCnD11Ve7UgKcer+vTrYnJq62LVNftfIRkXbTiJHWq20NifXiTiz9TgREQAREQASCCEisa0qIgI/Ap79vsnG/bXKfREWUs4eHtrLaVSJzMaJB02MTVtvcNTvc53Wr5kTXgzso7yuw9KLfnJRu05ZssxnLEl0KaodGVeyQhrFWK7aC1YiNtBjfskv5jYP0dyJgX331ld1///3WtWtXtymp70TFSMcdN26cEyWkx3fq1CnXrhAPrVq1chFFOkWvW7fO/YbPifzFxcXtKwTabykngNBcvHhxyFHS/4Ba6+RdqbZq1WrbkbTd1iSk2bz4dFu1cZt1alTZjmhR1TnLsAoVKtjBBx/sIuPeHyzS2vn/evXqBeYZpRw4nGrXru0cS3yP7dy506W/E/F+/c237Ne/VlmXYTfZVf1aWiPfkmPhIiVift5559mgQYPssssuC4jozZs3W0pKiquPv/f+ByyiYRfr2O8cu6RnQ2tYjON8//33Lqvlsccesy5dugSGR4kK9+5PP/1klLWQQYCgD7b0zGybtSLRXpu2wXal7am3P7x5Vbv82IYWVaHo2UAck2cFzgicITwL7/tolk1+YYRFVKpuERUrWb2qUbZ9W4Ljjai/8sorrVu3buHi3efbJSQkuKyEUMbzjLIf5hnlBszj4Hm2zweoA4iACIiACIiAj4DEuqaDCOwmQJfjpyausVkrc+rVWUv97kHNWZ0oj333155lj2g+d9MJTZxY3tdG9+av/txiPyzcZtSg+g3RXiW6glWLqWAt6kRb16ZV7OD6sbnWS/ZvT23tFVdc4epeX3zxxYC4QWyQ3osgQHxQ24sI99feIuhJy0VMULdL5I8aXrYh+sZL+kMPPVSk5lf7mp32X3IE5s6da08++WSuA/LHhjly5qU3WMUm3Wzm+Hds2R9TLTOqmmUkxpuVj7DykTFWPirGYitWsJqxFVwjNeYekWzmFinsiCgcRMxTmq4RJW/Xrp1bLoz67ZEjR7pos2eI3ueff96Jx6SdKVb5oD5W5ZAT7ZBGVe3G45sUWbT+73//c5F79uk1l+NYpKj//vvvzjmQEVnFqnYbZtENDraWdWJs1ICmxtJoRbFbb73VnT91+TgsPDvrrLOcQ42GdIj46667zjWGDDY6vn87f6sT1BjPsVM617YBHWpbTFTRxsLvuX6k3bMk25gxYwKH+3XpVnvko58D/4+jZceC713fC8aG447rVVps5syZ7nnnN5pp0lSTkqAjjjjCrrrqKsP54vUGwAFE9kLr1q1Ly2loHCIgAiIgAgcIAYn1A+RC6zQLJ0AkasS4JbYpKUcEn9+9nvU7uGbIH27bmeEazXlLH53Qvqadd1TOWsP7wpJTM+3vDTvtw1832tptqWEfggZSB9WvZB0aVbYWtaOtZmyk1Yit4KKWM2bMcC+gpLOS6h5sPBzeeecdF7075JBDXPMrDKHAb1avXm3PPvusE+f//e9/XRdoRDqNtqhrZZ+jR48Oe6zacP8iQJlIws4M25qcbss2pdjkbz+33yd9bHUHjrby0VUsefFUi6rT0iKrN7DM5K226dtHXXS2Tv+c+uub+jWw959/0M0vnEKI4E8++cROPvlkF00n5R3RSM34DTfc4DqPs3QYUV8cUH5jXfEXJy6yb7751pLmf2uVD+prVdofb2ccFmcDO9YO6ZDL72ogQBGffsHqbYswfuiDn+2nb8ZZ2uYVVrvvcKtQpY4d2rSKXXZsw7BFMpkqlKdwjPyax1F/T2ZM27ZtHR8vTZ5n03sz423akj1d8itGlrfTu8XZCYeEfp6FM/OIqpOxwJiOPvrowE/wBbB6BiVEWPVKFazlpgm2cvmSMtMN/sMPP7TPPvvM3n33XXcOjz/+uMueQKTjBKKx32mnnWY0GpSJgAiIgAiIQEkSkFgvSdo6VqkmQPOlOz5bZrzY0zDuuXPaWGzFiHzHzBJIX87dEnhBfeLM1oEl3vbmif65Zod9PHuTaw7lRcnYPwH/jo0qW5Na0fb7qiRbk1CwiEe4V42JsOoxFaxzkyr26h0XWY0aNVxdbUHGCzoN6IhQYqS7X3DBBU6cIyiCDRFP861DDz3URapkZZdAws50m7Y40f5Ys8P1aCiKZWRlW1JKpiWlZBiOsPjP7rRKLY90Ue1gw4kUP/EZ27JxndU75W73ddXUdbbsy7F2zdVX2YABA/L8hig9aeikWDPf6PpOSnjfvn3zbDv57wR7c/oG1zhy67Q3LGX1HGtw5hNWIaKc3XR8+FkxlISQMYJDKlRNPCU0LO+YmZFq8Z/dZTHND7dqXQa78ZzUoZaddXjdsBwDiEIyW4iqF9RNnqaQCEsa0SHWd6Rm2uPfrbaFG3YGGCCeh/dp5DKF/kkjTEoJNm7c6JZxDK7D35qcYbd9stQdH2sWm2L/d1Qta9Zsz0oaRZk74W7LUnQfzdpo6RnZ1r1VNeeYLKpxXjzPhg4dav/5z39C/hzHI438yNqQiYAIiIAIiEBJEpBYL0naOlapJsDLPOntGKmrd59S8NriNGwaMW6pEfXGzj2ynvX/B5ErPxxExaotKS7lnbp0v5Hu3qx2jPVtW8UqJCwJvIBvTExzdfQLNuyyGvWbWVpErO1MzbRsy7bM5ARLT9xgUTWbWPmKlS150Y+2bdaH1nXQ5XZ8v75urfi4qlGWsGm9bUtIcOm9vJCTKn/zzTe7lFZq2zEiiywnRSQqlP3yyy9GCi818Ah6v5FS7699p8540aJFLhJKvajs3yXAXN6YlG6L43fab6uS7O/1Oy0jdZelbVlh2Vl51xmPrFbfImL3RGuzUndYesIaq1C1nouSe5a88AcX0a5z4kirVr2m66sQVyXS2tWvZIc0qGxxlcvZ1VddZZnRNSy98wXOYZY45zPbtexn+/Sj9y02Nq8IoyaeucgSadSwz58/30WaY2P3lKOQMr9xR4a9ODPFktOyLCst2bb88JJZRqrVOfEWN7zWdSvZiP5NCu3zQEkI5R6k3rP0mz81nbT/nRXj7IVpCc4hkL5trW2eMNaa9jzL0uod6o5DTwtqxakZD1Va47FasGCBi+DyD+fmGSnxLNdGp3s6zHPvvPDCC652ncjw4o277MmJa3I1kqPj+6U9G7hz9Awm3M/Bxj79tfFkNKxcudKxDe5XEfxbrtc7Mza4tHsMpwClQR2KUBpE5gTr2Yeyhg0bunR6zxgT1/+Lxdm2OGlPFkWtypF2RPOq1rlxZfc8qxUbWSBrHCIff/yxWzGAzIxQzyCcj4j4nj17ulUx/EYp0EEHHRSYczCj3wclCjzTqHkPtuBnICn4PE+ZXx06dPh3HwA6ugiIgAiIQKkjILFe6i6JBvRvECBifcU7i2zn7kZMiG7Ed0HGb575fk1gTXYiWDSkq1SMelD/cRJTMuydn+NdNNNzBHjf164caWcdUdcOaRBr6buSXHqm31gLmgZYI0fdaQd1OtRWb021L76fbr9+9balJ260mj0vtYpxrWzL5OcsPTHe4k642SIq13LpuTUqRdqO+d/Ysp+/sMaNG7sXUKJOvNyTAkoX6F9//dVuueUWV+tOJCqUDRkyxL3gIyr8htBA6HiRfF7OqWsmnfewww5zAkhW8gTo1bBic4r9uGibK7VISM5w90FOpbO5evKEX/5r2em7cg0uPWGtVTt0mFVu2yuw3dbpb1j61jVW/bDTLbZ1D/d5ZkqibZ7wuLVp284uuuoGa1A9xipHR1hsxfKBJnIIprfeesseeXSsfbKkgs1dGm/x4++1ah1OtFFXnZtnRQb2y/rmX3zxhSu1IIMDYUv3dH/X9A8++MDefu8jy6xczzmp0ressqiMROt73g02Kynn/sb5deLuqHdB9Jn71MTjvDr++ONzbXrGGWdYSlYFy6jWxLLTUy01frG1btbQbr/nYXt4YrwrBcCoW7/muIbWpUnuFSb8O6O05Msvv3Q86tTZs2wkDgHq87k3ubcQ3Ijb008/3boef5a9MX1DLqHO2umX9Gjg0tL9hpMNbn7jPkess0QchoiFHf+P6KSspTDDWXjTOBpT5swcVtG4vl/jwn4W+J6a8eDSAvoV8DlL75E9gdEcjuuNwK10cH+r0iFvpgZ9RDjvutWi7JhW1eyI5tVC9ibgGcT1JMPo7rvvdn04/IaQJrsBRyXOAr+DhkZ1OExoAEgpAsazjblMUzoyPoIb2VEHTwkF1xajjwL//fnnn4eV5RQ2TG0oAiIgAiKw3xCQWN9vLqVO5J8QWLppl9352XK3C6JeRMCOblWt0F3+tGS7vTAlJ0pFNOnaPnmXeit0J7s3oGHc9KXb7dPfN+dJOUakE5E7uVNtqxIdOjWfF+zXX3/drZdO8yvqennp57PDDj/cJk6cZL3PucHSKze2hZPetuQKNaxqp5PzDC9x7njL2LbORVIrx0RZn+5d7dLzz7Ls7Cx7+OGHbdq0afbII4+4iJLfePGkyRaiho7R/lpbXmovv/xy17Wa1HnEPFFKXpIxhAK/le17Amgp0ts3bE+z+WuT7dcVie6/PXEePIKqMRXcigeVfSUhS+bOsNU/vmPdz7/bKlapZasXz7Plk9+y9p262B+//WotjjjJ2h7Rz1rFVbLEFXPs1acfcnMiVFdw6swRaYMHD3ZriC/dnGqjH37eti762er0H2ktGtaykf2bBuY90ctvvvnGNZ0jsk5neYQlzc+aNt2Tdk20d8rCBHv6zY8tZcMiy85IsQ5tmtnFpw+w1m3a2H3jV+ZKFycSTEQ2P5s0aZKLYnNMOoZ7Ror/E5//YVOnTLT0rautQmSkHdOtvV18xsmu5hm+z01e60oBsAbVK9rNJzSxOkGrTHj7wwlBl3scZMFGnT73F+noiL6u3Q619LqdjWZynpHa37VJFbvomPq5rll+58V9iyOO9HYyYjBq4BHD3MPc756IL2x2fjt/i70zI95lRvAchSnd/YtrRM/pR0DZAUyIctNno1Wr1jbvrwWWEtfFqnYc4MoZmMBkNYQyOt93aVzFDmte1a0AQFYHjpO//vrLpbYjuP3NAr19cM1pRsfc8jtomIM8rxgPDkdKFXg24thkPjJu7xns7ct7BtLAjmchRu8PnKvMW8biifji8tLvREAEREAE9j8CEuv73zXVGRWDwLfzttrbMza4X/Lid9/gFmEtt5SSnmXXvkdEPqeet0fr6nbZsaHXd85vWLxfTvxrq43/c4slJKeb/32T1Nk+B9U0GtixhFxBiy2ReknqLFFqlkvCeNHmJZwUWpa1Inrdudthtn1nhq3YkmI/LNpmf65JNqKroYzjI9YaVa9obaql2msP3uQiTESbgqNQCPgJEya4JlRHHXVUru+//vprFwllDWyiUESYaHBH1272hXiXWC/GxC3iT4iYU+5BTXNiSmaBdeg0JezRuporCWGFgejdywESjWQu0YGcSC+OFgQ386Fjx44uAnrqqae6f7ARI0a4FF9qq4PnzJIlS5xgoUkcDb3Y15q16+zqq6+xjDrtrfphZ1i58uWsV5sadnGP+m5/1I0z14iiE03Pr6abbIEHv14ZqKNm+bRRJzV18xmDwUPfrAowaFY72kYPbGb0diiK4bB7+cd1gX4SRM2pEXcC0szdW9TME/n2bjME++0D9oylKMfztuVavvbTBvttZWLAEcB3ww6NswEda4XdP4P7kIwBBLq3BByikUZ+dLdnLflwxXpaZpbd9+VKw/mJ1ahUwe47tUWAeVHPE8ceWQReo0oi1ZTmNGne0i647BorX6+DE+sndqhp3ZpWtZnLE13ZUKJvTXn/MbkirJhB7w6uz6KPxtjOiKrW+bTr8gxt16rfbdHEtyy20ynWulsva1O3kp3WrY7FRkW45xcrZnAf8AxjfsMR5wZRcrIXgsU6z0aedYh6liLEKF844YQTbOLEie43EutFnSHaXgREQAT2fwL5inU6oPqN+lU8z6QYLly40KV/kRJWWC3b/o9QZ1jWCfAC/cIPawPdkxHFjw1rFXYzpm/mbXX1mhgN6cae3qrAxnQeL467cmuKsbb7byuTAi/yfE9a+kH1Y+3ULrWtee3cna3z4006OWKYzuxVquROs+WeRcgj1ons+A3R9uvyRJuzOsnWb0tzNcuhxHvSvG+MqHvPvkMKIQAAIABJREFUC+60/kd3ssY1oy2uSpRZVroT4qSKnnvuuXmaNPEiS8SOyD8iy1v/2hsDKa2IderbSeMPNtLxvSg93/PC7q2zTUowEbf9wUj3JVIXbNS40o2fZzCd+Knxx/mC8IUpUb6CmCGuEcUw+2HpTvszoZJFxOZkNHjG6gDM+wbVolzTQrI4gtOnvW1nz57tBDYC75hjjslzbOp7PbFO/TVN3x544IE8fyuoMcexQ7Sd6KnXtAzHDvXDXc+41VZnxQX2f3XvBpYV/5f7jtphmoLlZ5SoPDVpjbuvsPyyZWgI99mcTYF7jyZwdIgPtxHbluR0u/fLFYEVJLj/bzupqTWtFZ1naDhJcMp5bjHSsy/p2SDsY3k7pNHf3xt22Qe/xtvKLSmB4+BQGdKtjvVuWyOsJnb8kPnDtfnjjz+cUAxuHEdTyaKIdfaJAxDnhcedciKcjUU1el8wz0hPD15Hftwva+ylh2616EYdreHhg9wzNyYqJ+OIDAY603Ptl2/aZfGJaUYjumBLWf+XbZ3yotXscbHbj99S1/9tCb+8azFNurrso3IROQ6e+tUq2sgTm9j7b7xoc+bMcSsPBBscg8U670vcL2QxsKpG8DOQ1HmJ9aLOEG0vAiIgAgcGgXzFOo1lPMO7ztqkpJ+RYsuPevXq5ZY5adGihZ155pkHBi2d5X5JgNTJUf9bZmt3d1M/pXMdG3bonlrRwk6auvJbPlnmouLYwI617MzD86577N8PL5T/m73JJi9McB2z/dYqLsZ1jW4ZFxN2dAwRS6QRIY7wCbaCxLq3LQKHsSDWpy/dZtOXJAZq+Nlm3fvXWWTtZlan73Wuzpe0aBqFVdk0yyZ99LKLcLLmOtFRrHLlyi7yRJontfW8dB9++OF5xuaJdRdVXbMm8D31qnSeR5AjGMgcQFhQu1urVi3XbIs0ehwQZA+UdWP9bq+Jn3cupDvjrECg4oDB2UEaNOdPhBEBToTb31SNLuk4MEgdxig3+Pvvvy2ubj1bt36DlatS12ode7lFxFR1TdWObFnVjm5V3aW6V42OKFQ8kgHB3wdqq4NFB8fzi3WOjVBh3P4xettxfsxZ1rP2jHRgrue5V9xsD3272nbtzlqptHONrfvuWYuuGOmaF3pRen5LmrJ/ubYv5262D3/dFHA69Tmohv3nqHp5zo17//EJq11/CAynxZW9G9qRLQpfF5ysmnvHr3D1/hh10jcc39g5O0JZclqmW+KMZewwHAL0xuBeD9c45ks/rnOrP3hp9fyWlO4RJzRxDfuKYkSIyYTAocLf9GArjlhPy8y22z9ZZuu256xOQRbBw0NbFmVYRq04ZRPz5s2zt99+O5cTYduuDLv+3fm29qtHncgecua5dn73nKwLv+EMhTlL2SHeyW7wVsygxCdh2uuWtnWVxfUfaeUr7mlKmLZ5uW3+/hkrVyHaKtZtbeXK7yk7qnnUedYservNeneMy14i+yDYQol17j+eyzingp2l/F5ivUjTQxuLgAiIwAFFoNA0eDzBpG0R2SFdC083DVl4GVyxYoU988wz7jMaR8lEoCwS2LIj3W74cIlLY+Vl/eFhLa1e1RzBGY4RhSaSNHVxzrrGRNd4OSXSFWyIg8Xxu9x66Ys37lleichfoxrR7uX92DZFv5dIoySqjvANtS5zOGI91FhZNo4I1cJ5c2zprElWoVUvtza231LWzLWdy2YEPuK861WLsrgaVZwQIPqEKCMFNJR5Yj04DZ7fXHvttS7iTtM6lqdiH2xHujVOAMQg9Z533XVXnhTrcK5dad6GjARe8BHmpJsT0cbhgeOD1FsaXPEspn4aJkTgeaCTOky9M/8g2Em/xcmRGFnXxn462zZMeMItKXb91Ze75lsIvXCNa4IwZlyhxB378cT6scce645Ph/Hghmxsx5iI+gcbIpyGYq1bt3arIbw/c6MT3enb1tnOv761DvUr5hLdOIXIGvEEP13REcUIW6xJzWi7fWBTq7Q78hp8PFK2SZf3nAJExW89qWmh9d6fzdls437bGIjKH9euhl1wdH3nyMrPSF2/d/xKt9KDZ3Rr71nIPZ+akeXSu6lN9zed5FiUK1x4dH2jr0VRDScQgjhUhJh9FUes87sF65Ptwa9XBUoD/q9HA+vVNvznGo44mliSan7iibkbyH395xZ7Z9oq2zRhrFVt1snG3HSFHdxgj9guiAHcZ61MspUbE237759aVK2mVqlF7kwjVjNInJuz8oVnCTszbNmmXVazxyWW+OdXlr3iJxv7xFPWukXepelCiXXuT5xorFYQyiTWizpztb0IiIAIHDgEChXrRFBI22JtWZYk4Y864pwXSIw/qLxI1q+f17N94GDUmZZlAqTBfjRrkzuFBtWjXEf3otrsVUk2dkJOCjOCn7r14AZ1vHBTt0rKuSck2J4I26BOte349jXzbR5X0HgQdWS9sEwQ6eihop3FEeveMUnbZQk4IlpzVyfbD4sSbO221Fxp+/7xUdtcNbqCizC2iVxvd4++xTVxQmCGsvzEOpk7RJpfe+01F1njHBFyXsdoUnh5+aXpFiKehnqlweg58MPCBJu8cJulZ4a/NjnzpnXdGDv78LpOQCOiEOOcL30IOFe6f1ML60WVYUSNLE2ucKDStfvTTz91PGhARuMwegwQ0Xv1pw0uRXnbrI8sY908G//ph4VG0YN5sh/S9RF5/iZr/u38kfV/ej1yVlxY65q05dxbZhcdU7Dwe+CrlS6S6tl1/RrboU3z775OBNZrjMZv0NqHt6hq1xy3Z6mw4PNYsWWXa1DnCXxKBu4PszYbZx0Rec4No2Hk7QObWcPqFUPiItX9lanrbXVCimXsblLHhtSDI9IRql4/gaLw5u85jc5wqJ199tkhf1pcsc44cYCwugDG8wAnqL9JYUFjxfHoORH8HdiJ2uOI+XtNghPrDdt1s5fuGe6WxduXRnT+sQmrbOnaLbZpwmMWXae5XXDFdTakW96siGCxzj2Lg41/6M0QyiTW9+XV075FQAREoGwTKFSsI87paEunXtJPSUnjpdmLpBPZ4oWyQYPwmmqRrhtqjdeyjXH/Hz11wnQWJ20SI4rFywcvUqTiIhioiyUTg3RUXkpIefYvo1QaKfGi/uysTNu6K+fFuXPd8jaobfiRRu+cMrLMnpuVYdt2B8za1S5npx+ckz6JXvt7S7ZNWpZl21L3NHIjmt6kajnr3ay8NalWztWPki5JzS4pzhhRQxp0YUSSqWukrpnUYsQYtbukgtO8i5fu/NbpxelGhgzONbJk/onBLD7ZbOGWLFu5Pdu27My2HWmuGXNuy8q0pN8+NNu0wIbfcLM1istdJ+1tzBrHRFi9pnh8znOCKDICv3///m5ThCJZA17jMj6jTp95SaS3tDgM1yRm27vzMi01o3iUD21Q3vq3LG+vv/aqWzqP5ytGFhP3HeUOniFocGYwR5grOFVJIaeem7p20s8R+icNOtWe/CXDUjLMdi77xRJ+fst1uS6KrV+/3nXNZr3pQYMG5ftTnLe9e/d2/+wNi0/OtnfmZtruKhOrXamcndcxwmiX4De070+rsmzKyhwHCfdXt3rl7aTW4d3PH8zPtIVb9sziU9uVtw5xeX+7PTXb3piTZfwbqxRpdl6HCKtbOXzBuGBztn2+aM8cqRxVzv7Tsbw7N8+4p/7cmOXOyd8vjab8rWqWt+Oal7ca0eaeBTT4o/Eef9B55vJMoGs9Rt8AlmrjnmJbSlXIuuA3lLXhfM/v3qHk4pNPPnFZEEW1X9dl2ddL9lyLga3LW5d6hV+L+Ph41+xuwIABgXvfO/a6pGx7fU6mZaSnOrF+eLdO9p9h+c/Foo65oO059oufz7T4Ge9Z3QGjLDK2hp3YKuec/NkUPI94LtGng/ckViqgJwD3KJ3iQxlOkSlTpuRZum5vjl/7EgEREAERKB0E0EmUeIZrBYp1/mhSN0ZUDDHOCz8RFX9kncgNL2fhRrWoQ6UeTVZ2CCAYSEcm7ZWXPAQ60VzWAObFkJph0mPp2EvdMcsbISB4SQkV5S1NZ75uW6rd/nlORJyX+/OOiLNebQqvVw11Dr+t2mnPTslprBRR3uyhU5u6TtOvTVtvK7ZmGILeM9Zip/FSl0YxVrFCzgs6EUuEGY4xBCo14HCmJhnzmrTx0sd3iHpepFlCjRdxxHhwt+3Jkye7yDPf03uCLsTcq6SVt2pV9AwC/3kjVdIzzXamZ9vKrWk25e8Em78+ORD9y9y5zTZNeNRiWxxhTQ8/2QZ3rW1Htajmork4eLy0eJY5onEaY2NMrFlNkzwcE4hPxAVGOiwp8X6xyhJeiH3OPXhd939rnr0zY6N9vygnElwcq1sl0k5ukmgP3j3K3VteE8/LLrvM9QjheewZTa4QNjhrcKjBAYEOS57XzBXKl5p1P9XembnF/WzX6j9s648v2bfffluk4RG1pys4qe3Bz3ucBlwvDIHnNf7znHZFOlDQxjiHZqxItpenrg9806FBtA3v0zCwTjtf0N39ie/XW2pGjoimi/31fetbpd1d7Asbw+ptaXb/V2uMDBgsrkoFu2NA4zzp829Mj7cfl+Q0rsNO61LbBhxSPeymbt7vvp6/3cbN3tPcrnWdijbihEbu/vh7fbK9NWOjxSftWe+e39WIrWCX9WxgrWpHBQQizwCuCX+XccTxN5Y/7J4DnVRyHDbcVzgEyZTjWUO2CttTQhDcUZ8MHcoscBDihKXOGucg24ZrKRnZNuLjFYFu/G3iou2W/vlnK3j7JTJNpJnng38pPr6/8/3fbO6U/1l2VpalbvjbmtSPsyZNGtvRRx+db1lGuOMNZ7shp59pWbXbWo0jz3Ob8+y++Og461Avyj2z6LHBfYdji74K/P2jkSL3IMsSBjuvccDhVGN7+nVwnRD0OFVlIiACIiAC+ycB/hYURR8VKNaJqvMHmyZRXtMoBBkvzNSMkqKKACCq5W/us3+iPXDPipd/z1HjT0mECLWF1JdSx3r66acHIPEZ0TdeEEuz/bhom2vYhPGSfMfJzdxLfnGMl/zbPlnmug9jpKfiDCCF0jPSmzs0jHXLK7Her9+IHJOZECqKRTYKL3u8kHu1wrzkwZ3GY0RSiXgGG3XeiHW/cQ25Lv9UrIdilJCc4brK/7I80eYtWGIJ8yZY1S6nWERMjpg5pGGsDehQ2+Iqptrzz+at32RZNyJqOC3I6IGJ90DDUYRgpybbM55BPKcQq8Ev9sW5hv/0N9QkX//BkkBdMcs9IbAKs6wss1krE11pQXnLssqLPrFdm5Y7YeWtRc9zGJFMZpNnPH9hRLM3/sEoK8AQDkRXex3X1zY3PN4WxeekJKeu+cM2//CS4cgpiiGiiOwPHTo0z8+IHJJ+H2xkfiBA9oY9O3mNzViaGMjgYB1xr/M5TrFHJ6y2v3anv3MvX9e3kbGMWlHsu79Y2SE+kKJ+VMtqRk25l2ZN3fjzU9YGvm9XL9ZuOqFxsdLQWebspR/W2y/LtgfOibpuUtq/nb81V5kJfTB6tanuur0H9xhAjNOVn8yaYCMFm7/Z/muDgwsnGGLS6z8T/DvuJ8pq/EaUmDlYFKPs4tWp69xylNz/I/o3dc+//IyVDRC9OO/8Tjm2p3xg9DvTXc047k3uLW/FAp6J9EjYl4aDg3ugbqd+Nm1z1YBTkjFc2SPOpn3zkbvngo3n7aWXXuqc28FGpgqNM/3Gc++qq67al6eifYuACIiACJQhAvmKdUQYERvqD1laxzPSdF999VX3v4gE/njnV7tYhjgcEENlLXCW+2Ed4dMPiwu70zhrGfPSTWQv2EjJ5mWRlxH/SzzdhWl4VZrXzib+9ua09TZxQYI7LaLdz57Tttj1jwitN3/OWZ4plFGvyYs/DaFC1VjShItMlVApxkSfibbw4u29lJI6ThkKottLlS4tExnHBV2vX5+2ztZty3FeeIbYaFevkp1zRN2Qa9mzNjwClKhTu3btAr/DMcG53nLLLYHPeBbhkKBm28tA+DcZcO3pS4AVtIxX8BiZO3d/sdyWbNxlGds32KaJT9rZQwc5weJF48hgQkCR3eQZ5SfvvPOOqzkmrZ1a3/bt27uviYoSCa3RqI1ldzzLrauOVVw2wXYs/dllvpQlw/F19xcrAo6QOlUi7e5Bzd0a3jCf5FsWDWfYyZ1qF9jsLdS5cx2em7LGfl6aI1QRhc4p0K6GrdiSYg+MX+k6jGMsW3jnoGYhG0mGy5Ua7Ce+W21zd3ej947pLylhCUfGEFclMmSPAbJwyGoIXnaNfZEaz3wh+u4ZDh6ez8yn/JoEhjv+wrbjOXDXZ8tt9e6VNlhx4IEhLSyK1KMimHu2svTdgpxnK6sYjBnc3C2lVtJGs8MfF213GVNZu/sO0Nzv5hOahHyelfT4dDwREAEREIH9i0ChNev71+keuGfDy87Y71a7JX+wUzrXtqHd4gpN3SQ1DzFOqjXim3Q9IgFEyxACRA1oUkRmBf9mG+raiXYShUNwlVajwdOYL1fY0o273BCPbVvdLukRXu+F/M5pwfqddt/4Fbm+JlJGszl400wqlJFqijMExxipqpQVIMZJ70Skk9qKcCO9mAg73Im2w7lly5YuXbo0Gi/rkxYkGBkM3rJJ3jgR7f0OqmE92lR3zbWIvBFR8+qvg8/p9ddfd53NER8Ic8ozKA1gPtJEjbmJsMWJiPOCSDvbEA0jXZyoHSU4CBTWgw9eSqwgfmQ8TJo0yVhejbpfrhFZAF5WEcuNvfzKK7ZwxXpLz8h0yz61P2aA3XPFaVY5Jrwu3d//nWCvT1tvifO/sx3zJ9hzL79ubZvsaZpH3THRc0Q550ZpA5kWjI3sA2/lDmrXPcO5M3P+UqvV60orX6mmZacmWfYvL9gxRx6Wq0dAaZw7ocY0dfE2e/Wn9YGoJpFzotHPTV4bSF8n4jqyfxOrWED6O/cO/Veo58ZIA+f+6tGjh/29Zqvd/vgblrhslku3jrAMO/rQzhbVfqD9uTWnUJ65iuOtR+uCO5wzLygfWL58uZubPB+Zm23atHFRWNLNidjSbZymk5VaHmWV2/aychGRhjOiz0E1rd/BNZyDNSSPqVOdg4Y0dc7Ji9LiXKXUhWcIc51sFc/JxzKslI5wn3n9IPbl9fc38CTj4ZrjGtqhzYpWakQH/NGfLreNSTmOP56nV/RquC+HXeC+aaD33sx4lwHhGU6Vq49r+I+cN//aCenAIiACIiACpZaAxHqpvTR7d2C8DI74aInt2r2cUa3KkfbQkJaFpm96Yp2XP6J3iALECkKdl0HSqWmGRtokDYsQQCy5xEsioqG0ikjo0sn5yncXBtYrvmtQc2ON839iRF3u+WJlYFm25rWj3Us9aw3zopqfeWKdTBZerBHjOD14sSeizGeIUW+pJQQpYpEXfqLPRMpKqxEl3JGSaT8t2Waf/LYpMAe98dIpGsF++qF1bOYvM1yTpVBrsiNGEMcIK86dGm1q35lrNJ2jDIPvmJ+kjlO6Q+d0oovMQ9JLyQxC4FLbTRpwuIbg+uijj5xzgPnt9d5gn0S7abYYU6ux7Wx5klubPumPL63qzuX2+NixYUf86bB///iV9vfbN1ps66PtvPMvcuUSntFDhEwmjo3zzKtzpQSC6Dr/hoO/LhYheNHFl1i5StUtsnpDS09YbfWrxziBF26fkXAZlcR2OB1xaODY8Iwl2WDuGZ3VydzIz7weHDh4yEwhIs2cwbnIffUD82XMGKve83KLqtnEMpI32+aJTzoRXbXzKW63iOj/HFW30Hua+7JPnz5OMDM3+YPL3ES0U65AR3b6wuzKLG+3PfuxrZ32gdU+7mrr2f0wt/56YcuxTZ061fUo4J6hZwPHIM39pZdeco5SeheQqYKDh/NmFReaUFI+QvbKvk4dh9XW5HS77oMlgSj0oc2q2HV9w2+swz6IqL85bYMrFyAr6fEzWgdS4Eti3oU6BqUX9FH4eWnOkp0Y8+6G4/P2Ofi3xqjjioAIiIAIlH0CEutl/xqGdQYsocOSN+m+pX/OPDzOBnasXeDvKYc477zzXDT3rLPOCmxLxI6XP69ONngnpMVTQ81Lamk16ilZHx1jGaSnz26zV4a6NTnDPv9jk9WKjTTWXiYdujDDKQLj2267zb3cYzSXI/qFgAhVToBQpYM6ThOa0pUFIyV+/J+bbfbKJEvanZbtjZu04oobfzPbtsZuvvpiq1kjb9SSCCVCAwcRNaCUBzAPqf30Vqjwc4Anc5h5mppV3lZtSrbbh19oF154kQ06eWBYyEgnp/a7e/fuIRs/IZr5vkmXPra+9jFun6mrfrOs+Z8650q4HT+5N+9/b5rNnPKVVe0wwFo1re/W+/avD45zhsaCrNmM6KN0ggg7zeKo5ffq270T25SUbte+OMWSlkwzS9tpfQ9ra8MG9beGDf+9qGRY0AvYaP32NGN5NkSg33CGDelaxwZ1LviZhphlGTzmhNe80L8f6rspqxh40ws2Z32mZWdlWvxXD1hUrSZW48hzrWVcrN12UtMCI/fsj6g5XcHJfuEeDjYcBcxh5ig2ecYfdu+oG+3S4SPs9EHHuxT8woxeAaSzM2bPSYNDimwcHH04WYMNgY9Qp4HbP10ZorDxed9/+nvOmvQYYvvewS3CThnHETNi3NJA74/uLavZlb1Lx/yltOyJiXt6JZBx0e+gmnbukXWtfAHO2XC5aTsREAEREAERkFg/QObAlIWkj67L1bQonAgF6b6IdaK3vFR6XYOJrLPcj/ei6cdIhJ3IKI2CQr2klhbkd32eUyOMHda8qg3vU3in4n01dqKl1PwjvignwIgYU8NOBJh/Bxtp2bxwU3tMpK6sGNkHG5PS7f2Z8fbbyqRccxLBRe8AhHv3VtWsR+tqebpxe+eJSCWiTUoxwieUsYzSU089bQf3HmaZTY62dTM+se3LZlnv80fZqNMPDQsZEXzEOJFQIpXBhlMFwfTH3yusWvcLLSK2um2d8rwdeUhzF4kvyrWZtmS7a2CGkcY9emAza1ar+NeWVN3xc3O6wBOlHX1yM+dEKuv255pke+TbVcZc8qxd/Up20/FNCs0WwoHCNfVWIwhm4a2L3e2oXhbfdJAlLJ5pCb+8a7WOvcyiG7S3UQOa2UH184/ce/sjC4QMkFC9PtiGsg7uXRxyLHNHhJ20fBwJwU6X/K4XpR30uGBuess2kubOigFkk9B4LtjYdvbs2e75HNwwdF/NCwQ3zTc378hxsLSoHWN3ndI8rJ4CwU1ArzmukRGdLy2G04heClt2n1v5cuXs+PY1XU8OxLtMBERABERABP4JAYn1f0KvDP327Z835Kqv84ZOmi2RqILeKaiVJY2SNFuihIjxiRMnulRiUoJZZodlfYhs0jWeZduI6NDRtrSus05ZwDX/XRS4gqScDuhY61+9orw88/JO2jsRNyJgLINF1BjuH374ofucUgPS5kl9JtsBZ0pZNHoGzFm9w76dt9WVDfizPrzziapQzqgF7dy4srWoE+PKCWguhRExR0SzRBXODsoGUlPT7JAOHazHyefYih0VXY+G5TO/sqS54y0itoZlpadYzSPPtayMNKu5cbqlpyS7OUrJBiIJ86/jzv9T504tMNFommmS9s4SeXSmZ1vS7afMWWoPPjLW0jcvd/XqHdo2t/vuvcelVhfF0jKy7YYPFweiiAM71rIzD89Zuq+oRtTv7s+XG+n1WNcmVeyaPo2K3UCxqMff19u/MW29Tfo7wTl7qOkeeWIT1yG8MCM1nfp+rjkZCqTAc2257xDXGKUTlApUiKlm27dttWrdhliVVkfZ6YfGhf2c4N6kXIFVG8j+wKmDswdnHPcxn5OuzhrblFNQYsS9Hq5Q986T1QEWLVoU6B3Cc4HzY/w8kynfIIOAecyzm1UA7rrrLreiS0kZ1+jdX+Ltm3k5jqMKEeVsZP+mhTo9MrJyGvDxnMCo47/v1Bb5OvBK6nyCj7N6a4o9/t2aQE19VEQ5O797fdcHpahG6QrXkGuK4SBnbpLZQ8YH67H7Dacl5Q08v5hHMhEQAREQgf2LgMT6/nU98z0bmp7R/CzYmtaKNmq1Q3Un97YlekPNLkKSF1ui7DRj6ty5s9uEFEzWX2aZP+pgvSW2ihJRLOnL8OuKRHty4hp3WKK5I/o3sfYN8l9SqCTGB9s333zTdXam0Rp84ex1REfM09WZ9HfEBTXaxx13XGBZxZIY4744Bk3o5q9Ltnd+jg+87AYfB2dSdFR5q1Ixwi3H1ffgmlYhbbsT6zQ7HHbmOTZ79S775rfltuDjB6x654FWqe1xlrF9vSX88l/XsCu6YQfbsWCi23VW2i5r12uYjb70VPfi71/PHtHvN9KKKfvgWpx88slO3BOxHzdu3O4l45rZfS9/bFM+fdtiWhxh5dJ2WPaGP63/CSe4VRKKspYmx2XFhi/+yBE1/2SFArJGKH3x+lRc0rOBHdum6OJhX1zzvbFPyijIQsAZceHR9a1T48phpY4j1hFARLSpV8cRQy8AItMIX0osiL7TI4Fslw8++tjWbthsQy+/xS45+cgC69T954VYp5kh+2AO4Mgk2k65C+VBNJ9DNCPgqTfHKcpqB2QlFcXJw4oc9GagyzuCnP4WiDuv0SBOVbJwcDCRhcISb506ddobl6BI+0DQ3vrJssBv+hxUw123goxo9c0fLTG65mN0xae0qLQZo5u3doc99PWqwNBwIA3v28g6NtrT8LGwcfNsJxuHjAeyI3DM4njhbynXk+/5O+EZ/82qPTR4pXcB11gmAiIgAiKwfxGQWN+/rmfIsyGCeeW7iwJLHvVsU91+WrzdpZCSpndlr0Z2VMuidect69hIwf5yd3ow3dppWJRfp/ayfq5lZfxE0ZbE73LrtC/ZlGJrtqbYjtQ9jcOCzyMuKsUWf/aoNWp/pGW0Ot41DMQ2T37OykfTQovMAAAgAElEQVREWo2jznP/XSEqyg4ZeJU1q1fdyu3cZB+Mvdkiq8RZo1NGu87Uha3FzfJwRLrIIKlZs6Y7Bs3ezjzzTCfWK1WuYtdfd71FtR9gsS272zGtq1mL9IU2duxjLrW5KI3s2Pfi+J320DerXHdwjAaF3LNFtc/mbLaPZuXUCcdElbcnzmgdVv+Eoh6nrG1P6Q4inbptzxDn8+fPd9FJrjdZLaTJ43zECYmzBiFEtDpc5wuZSDh36CnhGUIZRxsN4XD+HHXUUS5jifGwYgFlHYj5spotU9hceGHKOtdoEqOXxwOntbCa+ZRlIIBxxkxfktPAjWXfHh7aMmxnSWFj2Rff/7Rku705fX3gWcTfFEozWobZuJSsBxoDknFBtLwwI/qO0wmBz4oAMhEQAREQgf2PgMT6/ndN85zR4vhdbg1njAj6k2e1tie+W2OL4nMi7az/zWf5LQ+0vyHCSUEEhGguRuSDyLqs9BAg2s5yTfPWJrvO30s37cpV285IszPSbPP3z1i5iApWu8+1gcHHfzHGouu3s1odT7CNEx63oUNPszOGDXOClWWR+/XtY1E1G1ud/iOtdd1KdufJzfI9cVLehw0b5qJbRF379u3rtqXmF9GHWE9I2mWjRt5oDc96yqx8hI05pbk1q1XRpcjT3d8v1sIhTH3vmC9WBJa669Aw1m48volLHS6K0ZSLtcmx3u2q28XH/LNlCYty7NK8LSU948ePN9ao94yIN/05HnroISd8ENR85hkZLaSTU2cebsYQ+2Gf1Ihj/LElyk42DPumkSTRdG8JQbZlxY327du7uVZaS4j+ybUlG4JIueeEO6plNbsqn2ZxaxNSXSTe60swpFsdO7VLnX9y+H3+W8b6v9832/9mbwoci9Kdewc3N5aqLMxwBhE9J7siHHvggQdcKQfPIa+fTDi/0zYiIAIiIAJlh4DEetm5VsUe6bhZG+3TOTmpvY1qVLS7T2luPy9NtNd+WufEC1Za0wuLfdIF/BAheN37iwPdyK/v19i6NS09DYv2xTmX5X1S70oH8D/X7rAF65Nt5ZYU18yJubtjwSRLnPulVTnkRIuqXt92rZlrERvn2fBb77Fu7VvYXXeMdjXmpKPTV4Hu2Yi1CpVrWUTlWpaVssNiI9KtT6+ebhvqzz2jDp4oK53W+S0pp0RBibC+++67rn6d6OwLE/62Ca/eYzFNulnTjt3tyt6NjCZfrMlOjWnz5s2LjP/DWRvt8933bPVKFVyjOSKL4RqrP9z75Qq3OQ46upfjmJDlOFoQ0jRzpA6Y6CRlPHRQp1kbXdzpGO/1Q0A8vfDCC25texw04TZlo5yF6Pz/s3cd0FVUW3SnJ6SThJKEJCT03pHepIOiKNWOBQsqCkoXqQoKiAV7F+QrCkjvIL1J74RUQjrpPfy178s8Qkh5CemcsxYLSKbcu2fevDn37LO3JtDJaj0rp6Qtk23Be4mLAkzgSWNmuwUr+6Tp56biXhmuHZPZr/dcV8wuBhPYmQ95waPqnSKK/MxTPZ7sEG07fgZohVneg0y2Xw6EYufFaPDfDLZYvdbTvUD2Fp9BZFnwfiCjg/3ovEfo+pHzOUInDLZv8D7lvVzSwQVLPgu5wMR2Cy4uUQuBrgNa2wbvb7bFsZWEQT0R/l5jJJX0GOX4goAgIAhURgQkWa+MVzXHnCatuqqv0rXx1IlMsXo34Y+remo8lZQn9feE6X1gN3MqKB4LNul6C9kTvOyJ+uWaWnkf3KIGT5FU+eTUTAREJYMOB5dCYhF9djvCTm5FWkoSGjbQqW+zD5iVJvYds9d/7969SgeASXdUdDQc2wyDiWszwMgYxnHBiNrzNSa8/ZaqempBUTBWQFnpZP8xLbiYhPO4rIrSKi3plgXeXnkJCUGnEX9+B27FBMHKwkz1HnMfJmVFqXjFJFEA8bKuVQXA84XsN/90RxAO+caqqXCBbspAT9DPXgKgBgcFMrngwqokEwr2eD/wwAMqEWeiQT2CLVu2qGSJjhZUVSdtvTC95LzfqPPBqjz74ik2x3uTf7NqzuScYyD9nQtDXAwgG4PK8IYuCFTE60lGE633tHi4hTModJo9uKBKt47AKB0zpImbNd7p52mQenx5wITjJ4X/qF+cGg7bzfo3ccKo9vmLRTJZ5/34+uuvq4VDLhRR14D3Havn2YMLQfv27VMLPGzXKOngc5TskmnTpikhRt6z/Cxx0ZLPOC5GUR+BwrKdOnVSw2FSz2eu9NKX9NWR4wsCgkBlRkCS9cp8dQGlKk3aoSYyNbi5M4a31X2xbz0XrfrrGBRZoyVRvepWlRwRYPHWQGUZpr0EcpFC4v5AgD7tVOMeMGYqjsTqlJONUuIQsX0J+nRpd4cFHEW5Fi1apF6Gvb29cwVo5ZEw/HNSV/1jBXzaQC/UsDe8Ap4f6ku3B+HwNV3C7eVsqej1tIUqKGglRRq9ZpNFRernO7uKjVRBwMnvSwUBFps/2OiPc1ltSOxZZy86tUO0OO4fh8XbAlXrCxeQafN2LxaGpTKxHCeJTkhXc/AN19mD8qP7xAM10LuRY56fY1bJ3d3dlXaBFmTn7N+/H59//rle7Z1OGEzou3Tpoqruhgbx5EJnaGwq6larAkdrwxbwuHBJe0z2xed2PtqMUhCPiTttLLMzlAwdm2wnCAgCgoAgkDsCkqxX8jvj4o1E9WKk2WKRiveAt05MjhQ99gRqfa30tv7ocR8YV+LqOu2sXv71op6e+EgrFwxtZVgf5NatWxW1OSwsTFUyWEFg1ZX0aL7I8OfZg9U5ifKFAKtBdCsYPmIkTpq1RVB0MtLjIxCxdQmeHTUUo0eP1g+YVVAfHx8l4JRbsO923gZ/BEQmq1+z+jexr0exsTRoO7dkW5C6V5miczGNDJiCgsyRRVsCQRYCg4tRHJuEIFBeELgRk4JJq3z19+igZs4Y0U63iMz7/e3/XdEvNlHln5+rihjhcWmYt8EP/JvBBQn6xHNOuQXbLajqz1YdhUVGhkp+aedG0TnS4xmkmlM/gXaepM0bGvyuJ6shNjkDtRwtMGuIYQuAdDIYN26c0l8gaylnUHCTCw1s+aisLRyGYizbCQKCgCBQ3AhIsl7ciJaz4+2+eBPf7r2uF+diBYOCN1qsPxWJ34+E6n9Pq5m2XpVXGZ6CZVy8YHBN4o0HC+5X13qXN2zYoMTG2ENI+iwrIKT78UPElxT2nmYPqoVLlD8E+NLLa9m+7+M4dgNIuHZEWby9OWUOBravqwZMmjRpp+wvbtmyZa6ToHDjh5v89artL3d3Q6c69sU2Yfblz1l/+0WfivDPd3EtkAr8A/3Hz0ercVSzNcPCx+sU2wJCsU1ODnRfI8CEnNaZxwN0DCeKP85/1AfONmaKOr5kW2DWM9oIL3StiS51C++GUF4AJouLlHjN3YFznNDXQ7Wn5Az2obP1pmvXrqotg/+nTeSYMWOUJR+DGhxswWFrBhNoQ4Psuo+3BOBCNgvXR1u5YEhLlwKfKbQZ5OJ03759VWsR2zq4kNC7d29lIcqfsX+ebT9sIyF9n9+LHCO1GTQRRUPHKtsJAoKAICAI3EZAkvVKfjf8dvAGNp6JUrO0NDPBN0/Vv4MOGx6Xqioc7LFjtPGyVSv/pMVXxlj9X4QSLmJQXfujx+uoF8T8gi8i7GmlUjS9mHOqNGvJulTSK8YdwxfJH3/8ERs2bEQKPYxrNYddi4dRx8tdCbGZGWUqSicZE+zBzOtF87dDodh4WueHbmNpgs9H1SvWzw0pq+w916jwXGSbOtAT9lZ5U1dZTSdzRLOxY8sLW18kBIHyhgA1FXh/M/htM7J9dfRrUhXLdl3Hgas6ATpqivAZbZfPPV/e5pVzPOS38DP8xc5gPaOrhp05pgz0QtUcNHQuDO/atUvpY5DqrukpcFFY077gQiMr8Hw2NWjQwKDp81my8mgY1mW17Gg7sXWHz7zsC/i5HVBL1mkrR1E5Bh0VqLnAViF+JzJZJxupe/fuaqwU8yQrgL/n96aEICAICAKCQNEQkGS9aLhVmL3mrvdXCtqMTnUc8HL3u+2bfj0Yik1ndEkHaXozH6qd66p/hZl0HgMlK/iTbbf71Ws7W6k+4ILagPlCcuDAAeV/m1toybpmt0NBnZo1a1ZqkaiKfi9o4995IRrf7dXpNpibGOG1Xu5o5VGwMwCrVBP+dwUUgmPkJpJVHBhR1X3uej997y4rcvlR2vdcvomvd19Xp65ibqJs6dxyqeAVx9jkGILAvSDA1qxpf/siOMtekIrwdOaYscZX79RBqzZatlX0SM+4pRhsm7IWzrk48YCPPV7s6qrcGko6aH358eYARX/PGT0bOuK5TjXzHcLFixfx2muvYcWKFfq+ebZ9DR8+HLSbc3Z2Vsk6nQzYR68FmWiDBg3C008/XdJTlOMLAoKAIFBpEZBkvdJeWt3EXvz5olJ+Z7Bi3j6rXz37tPki8ebKy0qMjtHUzQbv9q+YPYJ5XU76+/568AYO+sbqqxvPdKyJBxs5FngHUMiHitBMwCn0w4orVcNJC2RoyTqpgQwqObMSQnsoifKNAOm401ZTdVrXd+7jYqWsDQuKPRdv4ut/dUmxlZmxqpKVhK0UK2LT11yDX4ROpKp9bTvl5pBbUDmedm2XQnXb1qlmhXf7e6rxSQgC5RGBS6GJmL1OtxjFYIVX01Che8HSUXUNciihrdhPP/2k2lsYbF3h89nJyemOabPSe/r0acydOzfX3uuSxIjfs6T3nwjUfU9wkZitLWM6F9zaci/j4jNu6t++ekcYilQ2qGGFc1l0eP6f3/e0l8srgoKClKAdK+ekwjNogUgrQybrNWrUULotpL1zG0ZMTIzSB+H34IMPPngvU5B9BQFBQBC4rxGQZL0SX37f8GRVpWCwarh4RN08KbQrDodiw6lIZL0zYdogLzSoUbCYVXmHj32/B3xjsfVclPLm1sLawgQfD6sDGwuTAqfAlz563tLLll63pFHTl5niY6ym02+WfXqOjo6ql+/QoUPKq5kvNbTikSjfCBz1j8PnO4L0Ioyv9HBDR5+8e89TM27ho80BejVrKrVPGeClKLslEVvORuGXgzf01fWPhuXeusEkh0yakq72l8Qc5Zj3JwKsrlPwjEl7zujbuCqe7FCjQGAobjZ16lQ4ODgocTNSsCnIxn5qLrAy+IymRzidHWipN3v2bKVsXtrBz+bHW24rxLOqzjn2bFDwonFRxspEfcXhMD1zju1tZAF1rmuvnhXadyKfYRSizOv7kC+K/K7z8/NT+ixckKa4HdXf33vvPdjY2Ci6Oy0yn3rqKfXzjRs3giryFKWrXj1/y7qizE32EQQEAUHgfkFAkvVKfKVXHQ/D38d1tlIUs2HF0MI094TiWkSSsnvSVOO7ZYlZFUQRL6/wsVKz90oMfj8citikdP0iBMer9UcOaHpn1SWvuTBZp5hc9ko5lXjpOfvdd9/pXwi1/ektSy9aUgepHi9RvhFISMlQCYNflqo7LaLoS04aeW6RMyl+pKUzhrYuOZ9jWi1xfGSHMCgKxT85g32+X+wK1lcpKSxXs5hs5Mr3FZTRVWQEKIZIUcTswSSWvuoNC3A/YI83E3DaLH7//fd6inZOPGgtxspvhw4dsHbtWqVJURbJOsfF5wfZPKlZOjHmpsaY1N8D9aoX/+K4X0SyaqPRrFvZEjN9kBe4WP3XsXD8/V+4gooSNS92dVNJfF7BRRGKc5Jdxh51Lkazim5paal2IbuBv2eSzutCgTwuVmsLJhX5HpWxCwKCgCBQlghIsl6W6JfguZmsTlvtC/+sBKSVpy3e6JW3cFxOMStSEOc96q28oytSUCjvZGA8WI1kv2/2YFWhtact+jSuivrVqxTYq67tyyo5qZPLli1TP2KVhkn6X3/9hZ9//vmuF0RWbkgPvH79uhLgkSj/COyia0IWrZ2JAltG+JnJLXZciMYPe0PUAhBftD8c6gMX2/xFCu8FgdT0W0p1njaMjLrVrPBOLvT2j7YE4kSWunb9GlXUS7mEIFDeEYhLTseUv3wRndWGxfGypWTG4NoF9nOzJYl90s2aNcuXxcTn8KlTp9Rz+dlnny3TZJ3z43cUFeJp/8ig1zz1KDyqGm7DVtB1ZRV/waYA/TsAFx8n9KmFelmMOYpQzl53DQFRKepQTtZmys/esYJ95xeEg/xeEBAEBIGKjoAk6xX9CuYxfvafv/PnFdBXnDGwmRNGtsufisaXptdXXEFahm6f7vV1VlEVJehl+8XOIPhGJOv70rWxezpZ4qVubnBzMFeK3VSqZRUgMDAQVapUwXPPPado7oxLly7hm2++UZVx+qlT3ZaVdL4UkmbJJJze21TFJZ2SFR2q8rJPnbFjxw6l1Et7naFDh1YU+O7rcbLfe+rft3vXvV104oO5BRMLVrsZ+fWQFyeguy5G49t/ddVH9qBTBDK7cBwTnTdWXEKWtToquwVjcWIrxyp7BP69fBNfZQkjcjRTB3oVWFXndmw7ojUYhczYQ33+/HnVjjRq1Ch9b/XVq1eVxdnMmTNRv379cpGsc3Fcs03V0Pei4OlDXjAughMLX+RIS6fNGxcwGjVqDLs2w3Dupi75jzu7BUlX98HGNANNmjRR9nBsG6C+xfwNtxl1HbztwTagisqoK/s7WUYgCAgCgkDxIyDJevFjWi6OyCoc/cQ1Wvsr3d3Q0QAP6G/+vQ56szMoPDN/qDfcsvmyl4vJZRsEX3rIHmC1c/elm3cl6azQdKvviM517JXSPYOWM7/++iv69++v+s7Zg25ubq5E49jrOGHCBOVzS9Gcw4cP49ixYyoZp8gOKX+k+1HAiC887NUj7Y8quaS/s6rOY/Xq1UstAEhUHAToh/xZtt713HzT+bmiIBbD1NgIb/auhRa1bEp8kvRofjub+nxOlew/j4Zj9QkdpZVVuhmDvQq0JCzxQcsJBAEDEeD31OKtgTgfkojWnjZ4rWfuIoo5D8dnN5N1aol069ZNJepkQbH9aNasWWjTpo0SQCMNfvr06erv8lBZ5zzYT/7bwVBsOx8NLhYyaJ1Khfi8WnByg5NCbpwrk/SHH35YLT7vPHYJ52/VgZG1E+JOb4BNoj/6d2uvvp+Y0JOaTpE9S2tbZSnHZx+D9Pi3WX0vAUq+gbeCbCYICAKCgCCQAwFJ1ivpLcHElbReTWWXVF1DLJzOXk/Awk0BoF8zg763ox+oofq8y2P8tP8GWHXUFiW0MbI3f3T76qoHj1RlLfz9/ZVn+tixY3OterPXjsm4hYWF6su7cuWKqpCzN48vQqTA8+dMyE1MdD3N/Bn3ycjQURr5c/4+px97ecRPxnQbAbomzFufd+86PxF8sdU8oKvbmSvfcybHpRHZLRb5Mr/sCZ2vO/tR3197Ta/2TGs3Umq5mCAhCFQUBKiWzu8dtqHwvjYktGSdrKeOHTuqXfgMHzZsmFImp20Y+9MpCGpmZqYUystLss6xpqRlYtHWQPB7l8GK9tBW1TCkpbMh01fbkPXFBWgKvHl4eCDnwp6ZUQY+GFoH1R2s1HcVPdq3bdumtvf09ERobCom/nFVv2DA5wfF5iQEAUFAEBAEygcCkqyXj+tQ7KNYcSgU60/rvNOp8Pr5aN2LfUHBlyUK0lzOsn+qZmeOOUNqF2qlv6Bz3Ovv2Ze+59JN/HMyElEJtxXeeVz22HfwsceDDR3BZCpn8CXlww8/VDR30tgLin379oF2P1QbZuVdonIjwEWub/boLNmYNLDCR50DRnRCuvps3IhNVf/vVMdetVYY8LEqFtCowcCFNN7/jFd7uKl73Tc8CR9sDNBbND7XuWaJqUsXy0TkIIJAMSHAFxj6ezdt2lRR3RlcOKX/NwXQuGDKKjsr7gwm8hEREYoCzuSeSX5ZB5PlJduC9PaRXGTr39QJPRs4wMX27u+w7ONlNX3SpElqfvye4qL1T/tDQA0OBo81sn11UFmfwe35/cfWgMWLF6NqVd3P156MwJ9Hw/RtNGM610SPElKoL2u85fyCgCAgCFQ0BCRZr2hXzMDxztvgr7eW6uhjh1d6GEYr5OFDYlLw7p+++pX2Ee2qY1Azw5TTcw5PE2Ljin7Dhg0VxZwUPFqhsWf86NGjSEhIwCOPPKIq3lSc/fHHH3HgwAFF2WOCzH0Y4eHhWPLpFzh+9BAyTKqgSp0usGncW3/KVh62eLZzTZWw57Us8e2332LlypXKXmb16tXKI71du3aqeu7m5qaOdePGDUUVZD8krWjoEUtVW1oCSVRuBMhEoSex1pNe29kKs4foetfPBCdgwSZ//QstBdwo5FZaQTEqVtBDYnSLBaTfj+9dC5vORIHWi9rLORfmSGeVEAQqOwJMvmkNxu+LpUuXqkqx5tJBqzHS4NmepEVsbCxefvllvPnmm0qtnAyo8hD8zp2z7rbtIsdEbQqy2ujFnteCYGRkpJoL58nvx2PHj+u+G+t1h3W9LvCpYYcpAzyxbfMG9b127tw5ZafGFi6K8ulxSUoH3xmConVic6XNGioP10DGIAgIAoJAeUVAkvXyemXuYVxksL/620W91ROrgw942xXqiIu2BOJ4lrI0e71Jo3eyMZzuy+oFq9FWVlYYMmSI8mUlBb1Lly6KqrdkyRLlTc6KSEhIiOr7bt26tRJ8Y8Wbom58kaKYG0XarkUk46WnhsHcvTnMHFyREu6LJL+jcGrzKDr0HoI+jRzR1L3g3mFW1EmJZOWF5+YHgMm7ra2t6m1kcJwcDxcYzpw5o+jtr732mhLmkaj8COTsXR/b3U1pHny6PQiHrsUqAGjvNnuId6kLMS0/FIoNWYwZ0u+nDfLEkq2BekXnrnUd8GK3iiMKWfnvJplhSSNw7do19X1CvRG2L/EPF1hHjBihqO/Zg8k6tUQmTpxYZtZtueHBFpvDvrHKwk5TiOd2TNIb1rRGvyZOID2dbJ/swWSdzAI7Ozu07dwLO/wyERsejLgzG+He9UnMf+1x1f7GhWkm61wMp1d6q1atFA7W1tb6w2VnFZGOT12M3CwiS/p6yvEFAUFAEBAE7kRAkvVKeEfQW5W2bQzS4D4bXU9R4QsTR/3isHRHEDKzeteHt62Gwc0N76P76aefVIWciTAV1XMGqx2sVPMPk2IK5OzatUsl7FRS16rYpPWtOhaGzWejFL3RyNhU19h3KxPBy8ehTbt2+PCDD5QYniHBZP3PP//Epk2b9D3lFCTiCw9V3HMb58iRI5XYHP18JSo/Ajl71+kkQIXkSauu6jUgnutUEz0b6qi1pRlRCXRsuKQ/Jds9KFDF4GeAwnJ1qlmV5pDkXIJAmSPA7xNNM4TfHVwczk0zRNMXYRJfHplSbOuiLkZutqPNa9lgbDc3VDG/zfDSkvUBAwcjvFonHMlaTIzY/imaeTlhwfw5d1wbMhH+/fdfkHVA+rzmgMKNyCoic+h0sK5/3tTECPMf9UZN++KzkyvzG0UGIAgIAoJABURAkvUKeNEKGvKqY+H4+z+dMrSrg4Wi8VJwrTDBhOW9tX4IuamjxRU2Ind+Dit7F3R9dAxog+VZ1RIeVS3hYJ07RZ22Ort371aUPgq58fyHr8Vh89lIBGb5wGpjoB9s97o2WDpxlKLJk9J38OBBVTVgNZ5UyLZt2+qHzBe0Q4cOqYoCX+BIhadnep06ddQ2VHufNm2aqqbnFlw8OHv2LLgAIXF/IEBNhK+z9a4zAaZSNcPeyhRTBnoa5JJAZggXg/hSzXuTFS1vb+87QOS9yaog7acMiY+3BOK/LNaLWrfSaUGqzzoF7zg+Q4KsEVpdsd2EPa8dOnRQvbxakPFCzQa2rzRu3NiQQ8o2goAgcI8IUDeGVfYt56JwJSzpjqPZWpqidyNHZatKZg3V7WkjGpdpCdN2z+v1LKK2LUaX5t6YPHnyXaNhe9fgwYPx5JNPKis7upyo54erKzwatVUuMnHJOrFU7ypxaGIWiDat735u3eM0ZXdBQBAQBAQBAxGQZN1AoCrSZlPYcxup84Fu6WGDNx6sVSRl6BMBcfhoS2CRpn5j9XTY1OuG5NCLSA29BBMLG9g36Y2GHfqjW3175U/NFw8tWL0mTY/09MNHjyEowB+wcoBt8yGw8mih365bPQdQQOv48WN4Z+JEPProo0rZlnR7UuxJrd+zZw82b96s34fqt+xjZCWFysC0rGGP/Ouvv66SKFLc2a9OGjwr7sHBweB4aIHDRIsLCKRV5vbiUyRwZKdyj4DqXV99+3OUfcDsU588wLPAzxQXh6i3wHuTi0fsKWW7BV+uGWSKULeBAliseO3cudMgXBTrZXugvnde26kDtSm6uxtEzdcYJkzQmaifOHFC3fNapY1J/OzZs1WLCvUdqKAtIQgIAqWHAO3cdl6IxvJDYfokXDs7mXIvdHVV4pdLPlmKfzZshlOvcTCv6oFU/8OI3P8L5syZo1q9vvjiC/Tu3VvZjZKB8Mknn2DLli3qWcQXQNqUkmlAfZZVq/7Cd3spUBeNlBsXEPnvt7iVmqTE+/hdKyEICAKCgCBQ+ghIsl76mJfoGWOS0pUNCyvTjIHNnDCyXfUin3PZrmAc9I29y7+8oAMyWTe1dYaVZxuYVHFAWlQAYk+th0P70bD26aASHfeqFvC0u4XgvStw5PAhJCbEw9qrFSzdWwCm5kiN8EPC5X9Rrf+7aNvQE32bOKFRTWskJiYo5Vva9lDNlhV1Vr9dXFzuGBYr6vPnz1dJEqsGfEH5/vvv1UvJP//8oxIkvryw0knRIXr1strIBIoVUVIpuU29evWUwBx77SXuHwRy9q5rM+dLMheN8ovk5GTF+HB3d8f48eNVwp4z5s2bp8SeqIVA1oahyXp4XCpmr/O/ywnh7T4eanGuoDh+/LjynOYLOJPznHTgU6dOKcVoqmVzIYxVOPa3SggCgkDpI0DRN7a67L9yE4mpOicIBlk1zW4tw8oAACAASURBVN1tcDMqAsfWfY/UKH8YmZjBydYS/fr0VgvfTMJ/+eUX9WyhEjyDzyJ+t7Eqz4Tex8fnjklFJ6bjraWrEXzob1i4NkLStSN48bknMeyxoaU/eTmjICAICAKCgFpYpaaXUUBAwK1atWoJJBUcgcuhiZi/0R+p6Tpu7Mvd3ZTFVFGDFUau8Bc2Ro8aic6DRuOmYzNcCNH1wN1YM0Ot/FftPEb3pgEg7tw2xP73N+yaDUDsqY1w6vkKLGs20p8udN0cdOvcAVPfHqevGPIFw9fXV9mvPfbYYyqxYEKdM5isszLOZIjq7uw5Z7LO+5z9jZpnOqnx2RMWJuj8nfZ7/k480wt7B1T87XP2rnNG7Bdd9kT9Am0QSW3nfUl7JLZl5BZHjhxRisxMjlltNzRZ57EWbg7AycB4/WHtrEyVPaMhyg1UzeZDf+HChbmOi9V0skpY+SfrhBZYkqxX/PtZZlBxEeA38I2YFCzdTou3XFrT+B19KxONXK0xoa8HzExN9N9Z/B7TvtOIAL/LyJYhu4zfn7nF5kPn8NPhm7iVmYnwbUvQo9/DmPrqkxUXQBm5ICAICAIVGIF8k3V6cTLZYbBq2alTJ7BixMok+57YgzlgwIAKPP3KN/R/L+t8orN04fDBUB+4O5a+QAyribxnpkyZgrjkdFwKicPkcc+huncTuHR6CuExSYi9sAsJl/bAod1wmNpWQ+g/78O+9VDY1O8B9qV3q++A3xe8iSEPDcSoUaPUxWKiwaSGCbuNjY2istO65+LFi+qeZKWdljyaf6x2hdeuXXtHsl75rrzMqCQQ4Ofpq90633XGgKZOGNW+YKYKK+Vbt25VdoRkdvC5SXYHq9U5q+xM2gubrJ+9noD5G/z143q8jQsebnEnsyQvPPiZYa8q+9DZ8sEqW4MGDdC8efM7duG4JVkvibtKjikIFA0BCq7uvxKDreej4B+RjOzL6LRbm9TfEy62+bu28HM9evRoxaxh5Z3/pyo87d809hgXKukIc/ZqkErW3Vv2wZzxTxfpXYLsof/++0+1uXHhm88eancwuCBIpg8V/Rlkt/F35cVSr2hXSfYSBAQBQaB4EcgzWWflkr29FOPSgiuyrGZShIgrsosWLYKlpSVeffXV4h2VHK3ICPx+OBTrTkWq/S3MjPHd0w2KfKx72ZFU8hUrVqgEWats835hUtK3bz/88tty/PD9t6jZbQyM3VqqU4Wum6uq571enIdXe7jj1x+/wV9//aX6z3nvsYeWX+zsQa9evboSpKMwHX/Hnjza15C2yyoCz83qoBaSrN/L1by/931vzTVcDU+Clbkxpg70UrZtBQX7QmmXxH5wainwQUsVZi54UswwexQlWef+M9deUwJU7F9976HaqGlvmGf0008/rSrrZKOwp/Xy5ctqUZZ6DtnVoSVZL+gqy+8FgbJBgEn7Pycj8NdxnZAs28rG9XJXPewFBcVSuQjH700+j2rWrKkKMNHR0Vi+fLl6ZjEoqDnrf8dVsm7ToCf6DxqClwppC0kLV7YDsWWNdqxctKQ1KvvoGXxPoJUqFzL5jIyJiVHvk6z6SwgCgoAgIAjoEMgzWWcFs3PnzvoVUG5Mj1JafjDhYrLEXmFSPfnymbOSKQCXDQKstrHqxqDgFJPesghSaZmwsOLNVXJ63/bo0UOt6PP/Y8aMUVR22rqlZtxCSlom0lJT4GhrpXrpuAhEARxN9OrcuXPqS5w/Z1LOYA8eXwKYiGt+sXzpYD87K++sYmohyXpZ3AWV45zs4TzkG4sa9uZo5m5tkE0g731Wk0iD115+uejEBSv2kGa3Myxqsh4Rn4ajfrFwd7REI9cqBo2LV4TJeq9evRQVlsHPG0UUnZyclIWi5k0tyXrluH9lFpUXAfazUwi2poMFWtSyKbA9h0gwWafwJT/rmmsKq960LyVTks8HLb7feg4rls6AdYOesG/YA+N7u6NFrYIXBLT9qRlD9g7fG/l8yR4XLlxQiTwXDjSGJhfiqS1D21fte77yXj2ZmSAgCAgChiGQZ7LOhzkTIf5h8IFK2vEPP/ygknPtwTt27FiVHHFlVKLsERj760XEZ9mu0Bu6o0/R+9XLfjb5j4CLRSNGjLij1/fSpUvgPckqIXttJVkv71exco5v5cqVSuWdyTorVwwuOPHllL3irGhrUdRkvajITZw4UT2/6bOsBQXnSFelUKO28CXJelERlv0EgfKLAKvXQ4YMAQUu6QbB4M/4bKJNI9/9tPALDMG4N96AiU932NTvrmjw0wd5wdrCpMAJ0pll2LBhaoGS7LqcwVYhLmDyGcniD4Pf32yh4/c3VeolBAFBQBAQBPKprLOfiQ9NKmVfuXIFn3/+ufK/plAXk3XNj5f9j3zpMzRZZ4+StgAgF6B4EQiJy8QH2zRaHDC9jzMcrAr+Ui3eUZTe0SicQxX3bt26qbYM9t4yQSKtji0cdevW1Q+Gq/XfffedenGgTZuEIFCSCJBRwsoV708ylMgC4X1J5gdbQ8gQ0YK2aWSC/PnnnyU5JP2x2SJCSv57772nXpLps8wWkxYtWuCll17Siy3S1pCaE2TEcFFMQhAQBCoHAlyw4yIi2WpkvfEZxKSZGhts29GCC3YzZryHVM9uKlk3MTbCs+0d0LRGwS03hw8fVi1rPCarQmTw2Nvbq8SdTExS4dmCw6q7VkWnCwufS48//vgdLTmVA3WZhSAgCAgCOgSYr/B5aGjkWVknLZJ/vLy81LFYWafX7q+//npHZZ1JPasy2Wmd+Z08ISFB0aIkih+B3f6Z4B+GkxXwQitTmFfeXF3Nkz3tTMQpZmdiYqJEbLio1L9/f6XmTn91+l2zhYP9cxTQIQ2f93JOWl7xXxE54v2MAPU9jh49quzbeP+xX5PJsFZlYvWd/Zt8iWXbiGahpPmwlxR2fCHmolVaWpp6YefzmPoOfI6TPUWxJ36uuLDKRJ7tKHy5ZhUu+4t8SY1PjisICAIliwCp8CzA8HPPF0Y+A9q3b6++FxlcbFyzZo2yNuXzwsjKAbCwVQl7u7Zt8EiDgl8s9uzZg99++00tBlA0jn9Tc4bPGCbkH3/8sRKFffvtt9XPGFwc+OijjzBw4ECprJfsLSBHFwQEgTJEgELDhXFgyzNZX7ZsmTrQoEGDFM2YlRiuxpImSREivrixUsSHPBN5Poglyg4BqsJSCMs3PEkNgn7LbzxYSwnPVObgDcyEiIJZFJZjIsQKIYPJ+vbt21UilD2oSEvvaOmJq8x3RtnPjQuTBw4cUPcfH8y8NynqptkEcpGJrRw548knS94iiQk5e+o5Ri50tWvXTq87wmf6rl271Ocpe9BmLqdifNmjLCMQBASBwiLAJPzMmTM4f/68SsjJoGRCrTlVUE9m3759+sMG30zBgauxsKjZEHY1amPpyLqoUkAlgDoxpLqzYq+pzNOmcvLkyYqxw2cMHYf4e63CxGcPi0R8Bj700EOFnZZsLwgIAoJApUQgz2SdVUj2NHGlkxR3Cskx+OLJn7MfiRYcOZWNKyVKFWBScckZmPDHFSSkZKjRGmoxVQGmJkMUBAQBQUAQEAQEgTJCICAqGbP+8UNymm4B74WuruhWzyHf0VCLg24tTMa5SMngojrbKyluSVbR/v37sWTJkrt61rmfJn5XRlOW0woCgoAgUG4QyNdnvdyMUgZSIAKXw5KU73Jquu7LdGx3N3SuY3g/RIEnkA0EAUFAEBAEBAFB4L5DID4lA/PW+4NJO6OZuw3e7lMrX/V5ahM98cQTSsxOo9ezLe37779X+jFhYWFK74i6R1SD58soW4cOHTqkfp9d1+O+A1wmLAhUAgRoB7lq1ao7ZsI2VH7enZ2d1c/ZHkj2Nlk1bGXlwl6bNm2ErZ3j+kuyXgk+EJzCvisx+Gp3MDLJhwcwf6gPajlKa0IlubwyDUFAEBAEBAFBoMwQ+Obf69h98aY6v5O1GaYO9EQ1u/yF5tizzuRcc8Rggv7MM89g1KhR6jgU1tyxYwdq166t2JoU4mQ/u1TVy+wyy4kFgWJDgNoXFLGsU6eOvsWGi3AU3mVrDFtV2fJC3Z5+/fopO2e2tdLambbNErcRkGS9ktwNvx8Ow7pTEWo2tFX5fHS9St+vXkkunUxDEBAEBAFBQBAo1whcCEnAnPX+aoxUhX/jQXe08sjfc53JN5Xm2ZtO9WM6tNC2kv9m8AX04MGDqr2SL/GNGzdW22i6HuUaEBmcICAI5IsAk3UKSFJMkm3TOYOaPnSiYZu1ZmdLgUm2yNA1R0KS9Up3D3yw0R9nghPUvNrVtsXrvWpVujnKhAQBQUAQEAQEAUGgbBB48/fLiIhPUyfvWs8BL3Z1LZuByFkFAUGg1BCgFtaXu68jLjkdr/dyR1VrM4POrSXrTMaZrBsZGSmquxbUrKDFLdk0DzzwgKq08/9crJsxY4ZB57hfNpLKeiW40pm3buHV3y6rDxJD+tUrwUWVKQgCgoAgIAgIAuUIgVXHwvH3f+FqRLaWJlg8vC4szYzL0QhlKIKAIFCcCFAH67MdwTgeEKcOW93OHJP6e8LFtuCEXaPB01mMzBlHR0dlydijRw/Vk0572M8++0xR33v16qUEzVlVf+uttxTDRuI2ApKsV4K7gaIvU/7yVTMhPY22KvZWOpqZhCAgCAgCgoAgIAgIAveKgF9kMmat9UNqhk7I9tUe7ujgY3evh5X9BQFBoBwicOsW8MvBG9hyNuqO0fVq6IhnOtWEIcbQZ8+eVe0tTDbpDEHLxunTp6NLly7qmPHx8Uq7glayrLqPGDECo0ePvqMCXw6hKfUhSbJe6pAX/wnXnIjAH0fD1IFr2ptj9hBvWe0ufpjliIKAICAICAKCwH2LQGxSOuZt8EdQdIrCoKWHDd58MH9V+PsWLJm4IFCBEaBY9Zazkfj1YOhdszA1NlLJevf6+ds35tyRlfQXXngB3t7eivp++fJlLFy4UFHkhw0bhvPnz+P3339XVfXJkydXYPSKf+iSrBc/pqV+xJlr/XAlLFGdt0XWlyc/TBKCgCAgCAgCgoAgIAgUFwJf7b6Ofy/rVOFdbMwwdZAXnG0KpsQW1/nlOIKAIFDyCFyLSMKcdf5IybKDNjMxgqmJEZJSdayaKubGmDrQC55OloUazIsvvggnJyfMnz8fFJM7fPiwsmq0tdWJVZ4+fVrZOf7www/w8vIq1LEr88aSrFfwq8s+9Ql/XAUFIBj9mzphVPvqBtFTKvjUZfiCgCAgCAgCgoAgUIoInA6Ox4cbA9QZ+fI+oY8HmrhZl+II5FSCgCBQkghcDU/Coi2BiEnS6WDRYWpcT3f1/2W7gvWnbuZugwl9asE4j+Lgvn374O7uDk9PT2RmZuLkyZOYNm0ann76aVVJX7RoESgy99VXX6kEnkF3iJkzZ4K2j9rPSnKuFeXYkqxXlCuVxzivhCUpWhpFIBgvdXNFl7qFo6ZUcAhk+IKAICAICAKCgCBQSgi8/OtFxCXrCgR9GlfFUx1qlNKZ5TSCgCBQkggkpmbgg40B8A1PUqehDtYznWqgR31H9f8f9t3AjvNRuJU1iIHNnDGibTUY5ULmZTK+ZcsWuLm5KYV3Pz8/1K5dW1m1UWyO/ewTJkyAs7Mz2rRpg6ioKNDObfDgwRg3blxJTrPCHVuS9Qp3ye4c8P6rMfhyVzDYX8KY96gPPKpaVPBZyfAFAUFAEBAEBAFBoDwisPxQKDacjlRDo5gtVeHNTaX1rjxeKxmTIGAoAklpmapy/p9/nD4Z79ekKoa1rQZzE53rQ2JqJhZs8gcLhQxzU2O88aA7mrvb3HWa6OhoUBE+NDRU2bK5urqiWbNmShlei4CAALVNXFwczM3NVWLfsGHDO7YxdPyVeTtJ1iv41f39cBjWnYpQs7AwNcLXTzVQK2ESgoAgIAgIAoKAICAIFDcCfFGfu94PaRm6KgFF5tp46XpOJQQBQaDiIUALaC7CbTpzW/m9bW1bvNGr1l2TOR+SiA82+iMjq0ro6mCBuY94g33tEiWDgCTrJYNrqR11waYAnAqKV+fjlyW/NCUEAUFAEBAEBAFBQBAoCQTYuzp3vT+u39SpwvPd4/VetSB1gpJAW44pCJQ8AjsuRKtkPTlN11Lr6mCOiX3z9lPfei5KKcVrCXu72naqDdfCVFeBlyheBCRZL148S/VoXNN+7bdLehGIsd1c0Vn61Uv1GsjJBAFBQBAQBASB+wkBvnt8sTMIB67GqmlXtzPHtEFecKxiej/BIHMVBCoFAmeCE1SlXAu2tswZ4g1H67w/z2TVfLo9CMcD4tRuZPQ+34WaWfaVApPyNglJ1svbFSnEeAKjkzF5la/ag6qsHz9eB05ioVIIBGVTQUAQEAQEAUFAECgsAkf94rBkW6DazdzECBP7eaJhzSqFPYxsLwgIAmWIQFhcKhZuCkBITKr+s/xqT3e09iy4reX6zVTVDqOpxjtam2Fyfw+QFi9RvAhIsl68eJbq0daeiMD/joapc9awN8fsId6wMsufgrJ37168//77d41z69atd/1s+/btSrWRghD0Q5QQBAQBQUAQEAQEAUGA9FeqwlNwikHb2NHtqwswgoAgUEEQoOXzjDXXEBqrS9RZHX+8jQsGNXO+awaJiYkYP348rl69CqNs0u9j3pyOzWEuev0KNwcLjOtkizdeexnx8fHYvHlzBUGjfA9TkvXyfX3yHd3MtX64EpaotmleywbjH6ylKuz5xa5duzBnzpy7EvZOnTrdsVtISIiyTqCCY40aNfD5559XYKRk6IKAICAICAKCgCBQnAj8fOAGtpzVCVKRAr94RF2YSuN6cUIsxxIESgQB0ti/3nMdB67GqOMz/+7buCpGt6+Rqw1bQkICXn/9dXTu3Bn16tXTj6le/QbYcCkN7GFnGCMT5hfXIOXGBQQFBWHnzp0lMv777aCSrFfQK06P0wl/XAFXxhiGep1qyfq2bdvynfl3330HVuHr16+PwMBASdYr6H0iwxYEBAFBQBAQBEoCgUuhiZi33h/pWarQb/fxQEuPuy2cSuLcckxBQBAoGgJUfl9/KhIrj+iYuQwvZytMHeABK3OTXA+qJesvvvgi2rdvf8c2FKWb/NdVhMelISM+EuFbF2HsuLfx+YfTJVkv2iW6ay9J1osJyNI+zNXwJPUlmZKuo6C90NUV3eo5FDgMLVmfNm2a2rZ27drw8PC4g9bC5Hz69Omq+r5ixQpJ1gtEVTYQBAQBQUAQEATuLwSiE6kK74cbWf2uHevY4+XubhADp/vrPpDZVhwEuK62TSm530DWGhu8XazwVu9acMhHIDJ7ZZ15g4ODgyrmWVlZqcn7RyZjwfor8N28DGaO7nBu3A3X/jdVkvViujUkWS8mIEv7MP9ejsE3e66DK2QMehx6OlkWOIz9+/fjk08+Udulp6eDN0C/fv3w8ssvw8zMTP1swoQJqFWrlupPWbBggSTrBaIqGwgCgoAgIAgIAvcXAnzZX7I1UK8IXdNepwpPNWmJwiMQGRmJsWPHIjo6GsbGt/WHJk+ejB49eiAzMxOnTp3C999/j0uXLsHS0hKPPPIIli9frloWtWAi9dVXX8HR0VH9iJpE//vf/+Dn54dq1aph1KhR6N+//x3nKPxoZY+KhABvj/D4VGXPRnFILawtTDChby3UrZa/OCR71qdOnYrr16+r+5C5g6enJyZNmqTyBd5/X/y6Gn+v+BHOvcfDyNgUN1ZPx44dO3Ol1eeFHY//9NNP31FAdHd3V/c8IzU1FatWrcL69etx48YNVXB89dVX0aJFi4p0OQo9VknWCw1Z+dhh/gZ/nL2eoAbDL8YlI+rCrIB+de1Gz8jIUKthcXFxoIgc+9EnTpyIPn36YMeOHfj0009VQs+K+wcffCDJevm45DIKQUAQEAQEAUGgXCGw/0oMvtgVrMZkbmqMSf09UK+6qMIX5SKFhYXhlVdeQe/evdG8eXP9IerUqQNnZ2eEh4fjvffeQ9euXVWidPr0afzxxx8qaWc/sa2tTsHb1NRU7c8CDIMLAEzqra2tQXblgQMHsHjx4jt6j4syXtmnYiAQnZCG9acjcdA3FjcT0/WDtjQzVkwYQ5TfmYyzum5jY4O0tDQlNEfhad5T/DslJQVvvfU2HBp0xnW71shIiFLJ+pTPV6F3o6oGA8U+dxYK33777dvjtLTUJ+PBwcFYunQpBgwYoBL6NWvW4Nq1a/jmm2/g5ORk8Hkq2oaSrFe0Kwbgcmgi3v/HT42cdLNnO7uiZ4OCKfC5TZU3/vPPP49Bgwap1anXXnsNrVu3xsMPP6w2/+yzz8BtmLRztTa7CmQFhE6GLAgIAoKAICAICALFhACFqqgKz75VxsMtnPF4m2rFdPSKe5j4lAykpGXidr274LlEhIdhytuv48WxY9GvT+8CdwgNDVWJOIM6Q1WrGpYUsUrPAg0THonKiwDbZM9dT8D3e0PAlhUtmDfYWJpgeNvq6F6/aLkDj7Vw4ULs27cPX375Jf79919QC2vqzDn4cGMAwiPCEb7xQ/iMXIAJA+qgrquDUpsvKJisk0nyyy+/FLSp+r2/vz+eeeYZtWDA3KWyhiTrFezK8sM36x8/1R/CoJ/hzIdqo4p5/pZteU2TK1KkwI8YMULd8H379kWVKrdXxXmDsBJPOhU/PBYW4p9YwW4ZGa4gIAgIAoKAIFBiCHy3NwQ7L0Sr4zvbmGHx8LqFor6W2MDK6MC0wlq6PQgBUcnIxk4vcDQZidEI37QQ9Vt2wEPd26Cac1U0bdpUVcpzi2PHjil9IVLmKfzFqifdexo1apTnuVhZZ2LD6qS3t3eBY5INKh4CvOdOB8djw+lIxcDNfg+SgctKd/cGDnC1L/r7PPOCuXPn4sSJE/jxxx8V4+P8+fOKtcuFu9T0DGSmJMDY0hZuLXqhda+haORaBS1q2cLFVsf4yC2YrL/55puKYcIgzZ1/8orffvsNf/31l1qsYkGxsoYk6xXsyp4Milc9YlzNZgxu7ozhbQ1fxV60aJHqfSLFnR+2r7/+Wq2M8ecNGza8Cw2hwVewG0SGKwgIAoKAICAIlCIC50MS8cFGf9B7nTF9kBfq17h/qfDrTkXi98Ohhb4CGUkxiNz5BTLTkmBpagykJaJ69eqqV1hLrEmV//nnn5GcnAwm6x07dsShQ4dgbm6u3uliY2MVBZ77aLR4JlEbNmwAe+KPHDmi2JSPPfYYTExyV/4u9MBlh2JDgO/jM2bMuGOBplmzZqqKzbh586ZKTPfs2aOo5+3atcOzzz6rElp+/GKS0vG/I6GgrlX2oKUiheQoRk1tCVLN2UaR/R5gK8XAgQPVbsePH1cFurNnz6r7qG7duipH0H7PJJ0LPg899JC6n3LGj9vO4ae5r8Jt9J22zyyu161eBb0bOaJedWtYWxjDgvd6VtA2msk6x0W6Pan31NVi8q4tWlGD4eTJk6qqzoIjx8XPgtb2wUN5eXkp3QYG/d5/+ukn1fbL3vsmTZqohS06XmWf/+OPP66fC8dBnA8fPqzGwdYTFjRr1qxZbNe6MAeSZL0waJWDbb/YGYz9Wb6IXCFb8JgPXGzNDR4ZRUYozMAHOkUieJMPHz4cLVu2zPUYXIHlh0F81g2GWDYUBAQBQUAQEATuGwQi49MwZ72fsm5i0Jnm+a6u96UqPBcsJv5xFWFxqUW6/pkp8TC2sEF1O3M81TAZHy34UCUerKAzIWeyxoSbQerxlStX8Oijj6o/TCouXryIefPmKQ2i5557Tm3HxOPMmTNKp4jJII/x1ltvoXHjxkUao+xUcgiQSk4XJq29gWdiYqkV05iAMvlk8sg2CGpMMfmc9+FCrD0Rgb1XYsDPY/bwcrLEkJYuaOxmDSszXWJMRi2P2aFDB/2m1EGgACGDbFsmrxSPO3jwIP7++2/Y29vrk2j2h7N9ln9yY9zeCA3F6FGjUHPkp3mCRb0tsoPrVrdCKw9b1Ha2BG5lKqFrHpPzZLJMDS3iQVFEBhcQKETHhSvez/w3dRuy97mzwk9cGFx0YMW+U6dOSqCOSXhERITyjM/eCkJWCufLIK5s+6VNHfcl1Z//njVrVsld/HyOLMl6mcBetJOSWvXOn1f1q9eDmjlhRLvqRTuY7CUICAKCgCAgCAgCgsA9IsAEddHWQJwMjFdHcnOwwNRBXrCzvP8qt3svx+DL3bcF99im6FHVMLrxMf84RZ/XGApvPlgL639apAomrGLa2dnddaXo3kNVbBZUmEwx3nnnHVWQYYKRW7CCymSFKvISJYMAqecUc7uFW6hibgKKuRkSTNbXrVuHJUuWFLh5ZuYtLF7yCbZt347aoz5GbNLtvnTubGNhgp4NHfBwC5c7qtf8HZN1Vqw1faqCTkZGbs+ePdWiUWHCLyIZOy9G40RgPBJSMvTaFrkdg4VH9tC39LDRjzc2JgYzp7wNL28fvP725Lt2i4qKwox3x8PaygI//PijQQuE3377LUif54LESy+9ZNB0uADGRTIuWpRFSLJeFqgX4Zx8eH+0JRCng3RfhlWtzTB7SG2xSCkClrKLICAICAKCgCAgCBQfAnsu3cTXe66rA1qYGWNyf0/UqabzYL5fgppCc9f7wzc8SU2Zqvjv9PMwOFEjhXnGmmv6ymj72nbwXb8ESYnxqs+cFdacwYR8586dKjHXrNqYjHNbJhi5xfz585Ui/Nq1a++XS1Pq89x8NgprTkSACbWbowV8XKxUEtqwpnW+Y2GyzkRy9OjRivZNejsr3tkjKiENp4LicfZ6Iv5d9RUiA86j+kPv6zcxNzFC1/qO6NXAEbXyWChisk7GBkXZeK+QZaG1TeQcIBNFVqCHDBmCN954o0hYJqZmIjg6GdcikpXVI1tntEWp/A6YkRyL8M0fw9K9KRxaP3bXppmpiYjY/imsMhPwzJgX4Ghjofzf86OrL1u2TFkZsrLerVs35Rx51wAAIABJREFUpdPFffJTk3///feV9eEPP/xQpPnf606SrN8rgqW0/6XQRKWwyC8DRs8GjnimU00YIK5YSiOU0wgCgoAgIAgIAoLA/YgARaVe/e2S/h1laGsXPNLSpcShYD82nWzYr6q51bDPmz2+GqWXvdz0J2fC26pVqzvossU5QDr1LNgcgKRU3XvayHbVMbCZ4XZSpLWv2HYC0VVbAEbGyAg5i+jjf2P0yOGqX5Z9xFu2bFGUd4ppsWeXSYTmd00M2ObIROTDDz9Udle//vqrqrIPHjxY0ehJhyc2tHIztKpYnBjdD8dihfuV3y7lOlVbSxP1/t6xjr0qtlmbm9whxrh//37lwsRealK2Y2Ji8Nhjj2PIiKdwISQRuy/dBPMBJroZiTcR+s8s3MrMAG5lwNjEFOxN5+egTZs2mDNnjn4M7NVmVZhicKRy//PPPwgICFDbsi+cbbHslefnI3vQsm3z5s34+OOPlYgcE9ziiPjkDDWXvVduKgZCQkomMm/dQuSuZbCu2xVmjq5qXnGnNiAp6CSqDZgEUxsXxBz9AybWVWFVi58RIyT6H0XcqfUwtrSDhbk5rE0z1HxGjhypKuc5xRn5WdDYKGSqcP5MhIk1W0O6d+9+1/TYRsKWEn6GNOG74sCgMMeQZL0waJXhtr8cuAGu1GnBqnpt5/tr1boM4ZdTCwKCgCAgCAgCgkA+CCzbFYx9V3TCVqwmfjjUp8TxotDV7NmzFa1XqywzKWWljH8zSBFnIkzVdPaxTpkypUTGteJwKNafilTHJu150fA6sLPMXck9twFcunQJrPqdueSHzIx0GFvZoV2XXpjy0nDlZ80eZSZbTNopLsa+Xgp/UTiOVHgGFyrYa8ykgwlfYGAgvvjiC1y4cEElZKyektI8bNiwPCupJQLOfXTQ7CyTvKZNGzNXB3N4VLVE81o2qmeb9wyTY15bEzMLHLgQgp//2oKA/X/CvfcrSLXzun24zAxEH/4dyUEnYeboDkuk4oUXXkA1O3NVxGMiynuDQU90tlEwUWX/NZNy6lSxr5ufCfZ88zPC1giKTmcPJqr8vFCUetKkSWqf4oz0zFu4EZOKoOgUnAyMw57NaxB2fh8yk2JVMm7m4Abbxr1hUaOBOm1K2BXEnVqHtJvXQZl7kyqOsK7bCVZe7eDkYIvpfZyx/p81WLVqFRYsWHCXMwIp8Bs3blS/4yIXPyPh4eFqUYv97xSiy85gYeJPJgoXxrjYx89XWYQk62WBeiHPyT6PN3+/jKQsH9OOPvZ4pYdbIY8imwsCgoAgIAgIAoKAIFAyCPwXEIfFWwOVKjWD/dqGUOHZ35uYmgFSZY2MgKpVTGFsIG2QyTqryOzxze1FmpVkJsCsmvFFnEJUJZGsp6ZnYvzKK0qNm3EvmkLf7g3BriwrPGsLEywdWfeunuOSuYJy1HtFgPcyF600IWgm4LUcLRAal6Z6tvOifvO+f8DbHm29bPFfQDwOXYsF76lb6akIXTsTVXwegF3zh3TDy8xAwtV9SL+4Fd1GvoWISwdxKz5MfQ5yCyaoFBXs1auX0jNgst6lS5c7NqVbABkXbKnQggJvrKazOp3Xse8Vr3vdn4n+9NW++vzo6Y414W50Q1XAZ86cqWjuCrLMTMUQ4KLEtGnT8MADD9xxago1crGDDAKNXcBq+8qVKxVbhS0lZWl1mGeyToEDX19f/WQ4YdpBcJWBKxa88Hzo0dtRouQQ4Af/qz3BoGgJgw/uWQ/XVkqhEoKAICAICAKCgCAgCJQHBKgGT1V4TY26V0NHPNspb6sjtvWdD0nAUb84+EcmIyQsColnN8LbPgN0u9GC1lSs7DH4Drp69WolukbaNxWc+X/2+JIa7u7ujgYNdFU4Bl+4+aJL8TUmKSWVrG88HYnfDuns2ijsNWOwl1K6LkpQm2jxtiCVrDFe7OqKrvUqr4d0UTAqr/vQVnn8ysuK2s2gtXL/pk7KKYHVY/aanwiIQ3TW7wuax630FNz4exrsmg+Gc+PuqF/DCv6H1uPSvrV4d9K76Nmjh6LNc9GKbAlWyplsVq1aVX9oVtRZaWdCSgZKbsk6k1L2yms6BrQGZIsFGRv0U3d1dS1oqGXye35GPt4SqPzkGWQq9K8ZgVkzpirGjZaUs5pO1gDbSUhnJ07Zg4r3kydPVraIVIQnu4Gq8dQQoA0ie/vLMvJM1um7TUGB7A89DpQ3BQUP6LVHCwH2QVBwIOfEy3JSlenc12+m4L211/Q9UO297fBKdzeQQiMhCAgCgoAgIAgIAoJAeUCAlNaPNgfgTLDuxdnd0QLTBnrBJksVnlXF+JQMhMWmKoupg76xqtqoRXpcOCK2LYFDtVpo5l0dplkJOxNxUlbZvztx4kRQAZqCWKSvXr58WSXt7E9n9Yw/4ws6bZxyCrKVVLJOVsB7a/0QcjNFTaWpmzXG964F82z+0YW5PjweheZYNWQ0c7dRx8u+gFGY48m2pYfA7os38c2/OqFF2qR9PrreXfcBPyengxKw5/JNXAtPQmxyhn5h5sbqaXBoPwqmttVxKyUBMSfWoEp6FN6c+xXaeNli++YNylaMSSfbGRhMsplsssWBORkTbVaJaXWW3UdcS9a5H3u1mdxTXI0/J9WblXd+brg/2SfsaWfCy0UwLcrKZzyvKxgdHY2ZHy5FiF1LGFdxhGlGElJP/gEro1RFdedzgToP/DfnS194zpc9+2PGjFGLGMHBwYri7uPjoxYmGLR7Y+LOCn32Kjy3Z0tKaUehknX2xXAiXH1wcXFRD05SJCjln5+KXmlPqjKdb/V/4Vh1PJytGSqoLMoHt4QgIAgIAoKAICAICALlCYEdF6Lx/d4QXbJiboypA7xgX8UUx/3jcDIoHixAhMWmKTGpnKEl6169X8CsZ3rdVZnesWOHouqymESPaCYVTMDJ9OTLNnu4jx07pii7zz//vKqgZY+SStZZ1WN1T6uEP9/FVVlQ3Utkr9RThGzOI95wsTW7l0PKviWMAJPwiX9cUVV0RlsvO7zxoHueZ+VHIDY5HcE3U3AxJFGppF/auQIJweeQFB8Da0tztGjWRAmlNWrUSB2HCSdzsewLUVykGj58OJ544gn1O/q0b9q0SX1O6tWrpz+/lqyTqXLx4kVQnJEVZCb5tGWj6CB1H6iJwKSdmg9komSPNWvWlDCKhTs8nwHsN/9z3VakJScAxiaoXb85pox7RtHWyaxhzvrff/+pJJuFZQpOkqHDuXGOXLCgcB6xZW7LGDp0qHqu5FzwY4LPhL+0I89knSsKNJ7npBikAVCoguIW5PtrFAuuOvD/5ZUiUdqAFuf5SBF798+riIjXffDZ+8UeMAlBQBAQBAQBQUAQEATKGwJxyRkYt+IS0jN0yXgNe/M8k3P+ntViW0tTZTF16qIfQjYvhn3b4Rj70AN4oK6T/gWb2zIh53voJ598op82K2S0U6KAFinwDFYdKa7F99bsUVLJOhcnuEjBoNr3JyPrwtzEMF/tvK4fE7/Xl19WyRxjQFMnjGpfNuJW5e0eK6/juXgjEbPX+anhkfv6bOeaSvm9tGPv3r2qX5uFVK1nm2PIjwZf2mMs7vOtPhGBP4+GqcNSJ4A6D/S3ryxRoMBcWloali9frtQCe/furVZsmJxrqpuvvfaaoksYmqxzFYQUJomCEdjpm4aNF3R0MrKpXmpXBZ5VpVe9YORkC0FAEBAEBAFBQBAoCwR+OBKH8+G36e05x8BExtHKCA2djeBT1UQl9FWtzfDT7mvY+dtHSgXa2tICNZzslAUVq35UoWbFnJUuWrVpcfr0aUULZiKuJev0GW/bti2efPLJO05NETpW0orTfikh9RYW7I7TC1wNqG+O7j5VigX2decSsMdPV6whpXpiNzvYlINXQNrg0WKMOlYdOnTQz5WVWlZl2SPNa9GxY8f7inW7+XIKtl9OUniwg+PtrrZwti79hJGq5uzPpqgir5EWVDRnAj9u3Dj1+ahMEZGQgS8OxCM+VbdI2K+BNXp6l18mCp9Dzs7OBl+CApN1HonqgPxDWhEfdkzOeRLuTCl/XnxDT8p9wsJ0qx8SeSNwMykTnx1KQpLuOY26zmZ4orm5StolBAFBQBAQBAQBQUAQKI8IXAjPwPJTKXrlaybnpMTTV9q7qjGaVjOBu52u+pg9zoem4uf912Fs44LMlAQ0Tz2EXVvWo0+fPoqiy3dNJoFjx47V70ZaPK2pKHbM3tqtW7cqL3G+p7K/luxQzdaMhSf2t9PajMl/dhGuouK48WIK9gboqt+2FsYY284SDpbFoykUEJOJH48nIyU9KwGpY4Yutcs2W+c7PPt//fz8VI8zqdcM9kyzz5f9vWyLZTLPfmmyGzQLvaJiXBH2I6X9i0OJuB6nu1b1q5nhqeYlf61YACWzpF+/fgpn0rvpekC6N+nfpHhz8SQuLg60YaONH2n11Hzg/V/cVmxlda1I5Pn9VCrOhemSJi4GvtzOEtbm5TNpYssOxTENjTyT9T/++EM90HiRFy9erITm2BNB+fr27durDykF5lh554Mzp/G8oQOQ7XJHYPv5aPy0P0RvgTK2uxs617EXuAQBQUAQEAQEAUFAECi3CNCC7Yd9ITjqF6va99p42aGOixWq25srpfS8IjQ2FXPX+yMqQffCPaS5I3b8MFsl3Oy/nTNnjqLFk92pBSuIv//+u/o530MpEsV3V1bkmSySFUoFbAZfeBlMUEgPZuXxXoKK36Q9c9yMNp62eK2XO0yLSQCYPfDv/+OnlPIZDWtWwYS+HmVq40brKyrxs4ret29fkMXABJGCZqzWaoLTZNCyN5qCgOwHruwREJWM6auvqQUq2rDNHuINL6c7+71LAgPmYF9++aVaHKG4HBN24s18TUsGuUhFtXetV5v3P/u1eW2yMyNKYnylecxDvrH4dEeQOiXba958sJbysK8MkWeyzob9c+fOqTlSOZAUeAaVNilnzySeqvD8gEoULwL8sFMJVHtAu9iaY8FjPqIEWrwwy9EEAUFAEBAEBAFBoJwgwD7tDzcGKDs3ho+zBUI2fYxbGWmqaEQ3Ivbd0jdaCyYi7FvPy2e9JKdGQbCl24P0/flUbG/taVusp9x/JQZf7ApWxzQ3NcLsh73h5lg0SzjWfP0jkvH9vuswNTbGS91cC2UDzASdPt0UlqbYNHMDJutcEGEu8PTTTyuRLi0oUsaEkUlhZQ7i+tmOIDBZZNA+bN6j3pV5yuVybsyd3lp5BZFZi30dfOzxag+3cjnWwg7KIBp8YQ8q298bAnsu6awfSKvhCt2EPh6VZnXo3pCRvQUBQUAQEAQEAUGgMiLAXtvT4cDeiCxRrohLiNr3A/r3eVD1qR84cACzZs1S9N7u3bsjIiIC7777rqK7M4Ekxb00g4n64Wu6BM3NwUIpthe3vRoXMCavuoqQLBu3znUdMLZb0TyvWf39aHOgnrnAquMbvdwNtphjgk767ptvvqnYC1qyzuId7fVIgWdrrGYXxn+z6k5NgdII3g/Lli1TzAmyJjRLaSqer169WimgkzZOhfQhQ4bcYUl2L+OLjE/D2/+7Al4rxuDmzspfXaL0Edh5IRrfZblRWJga44OhPpXCRUGS9dK/l/I9I/01J626iqgEXQ8UKWSTB3iWKe2pnEEkwxEEBAFBQBAQBASBSoYAEyr23ybCCqxWZKbEw6deA3w8b6ayl2LfLRNGsj7Zb8v/s0+dyte1atUqVTTC4tKUTZdGe36hiyu61rs3u7a8JrD2RAT+OBoGpoLGRkb4aFgdVCukjVtSaiY+3hKACzcS9achW/+lbm7oZECL5ZEjR0AKPP+w5YAaAlqyzgP++eefqh3Bw8NDXRtfX1+1mOLl5aWU+ksjKIBNpgWTdf5bWzSgiwAXeug7zt9t3rwZ6enp6l7j4sO9RvYEkZhO6u+JRq6l78V9r/OoDPtHJ6Tj/X+u6V20ejV0xDMda6rCZ0UOSdbL2dU7cDUGX+6+rhdmGd2+Ovo3dSpno5ThCAKCgCAgCAgCgoAgUHwI0BM5ICAAK/dexX8BsTCxtEOzhj6YOriO/iSs1LJnmn8z0WIyyIS9tOPrPddBFiSDrYrTB3kqRfuSCL+IZMzb4A8WcxhDWrrgsdY6P2hDIiktE8t2Bisf75xB4b8pA7xQ2znv/mr2n5PuzmR31KhRMDIyuitZ53GZoLNVlkmyvb29UiSvXr06JkyYYMgw72mbmJgYpfL/8MMPq4WD7Mk6RfAoqjZo0CB1ju3btyv9A7ZVUGjtXoIMWPZJawwLhyqmWDS8zj1b993LmO7nfbl4xhyKuRTD2cYM0wd7wamEPpulhbUk66WFtAHn4Yd+weYAnA6KV1vTI3Dx8DqwzkeQxYDDyiaCgCAgCAgCgoAgIAhUCASO+cfhk21ByORLEaCSn2q2Ja+sbSg4EfFpmPXPNT0DsnNde7zY1VVVvUsimIAwWaePN8PbxQqT+3sqhf2Cggj+fTwcq/8L1wsWE8uoxDR9r30rD1u8TmE8+o3lElR6pzUe+881ZXeqwdNGj05QZDswKc8e8fHxGDNmjBKco4VbQRGdmI4d56Ox/2oMutS1x6DmzgYL9VFkjWOg8jmp+EzCsyfrdAog84I99NyGaul//fWX0t8y1Mkqr/GnpGdi/O+XEZusW0h5qmMN9GlUtaDpyu9LEIEzwQn4cKO/YqKYGBvhlR5uaF/brgTPWPKHlmS95DE2+Ay8wRZuDtBX1cd0rokeDbJ6two4CoU/aJtRv359ZaXBlc0tW7aoFcTcgj1H7POSEAQEAUFAEBAEBAFBoLwgkFMVfmhrFzzS0vBKcknPY//VWHy1O1j/rjZtkCca1ChZ2vPZ6wmYv8FfTY1q81MHeqFudasCp7rjQjR+OxgKJpUMsgDe7e+B9ScjsfNitPoZ++zHdHHN03Ho5s2bStgvM1N3DAa1A+jhzUp2s2bNlMgc3ylJM4+MjMT8+fPBhP2TTz4pkGq+93IM1pwIx42YVH2C1bdxVYxsV90g+jIp7nQI+OabbxAcHKx65LMn69RCYCWd42XFn+wNJu516txmbBQIZB4bbDsXhR/331C/tbE0wScj6krbalHBLKb9uLg1c60frkXo3B+audvgnX4exXT0sjmMJOtlg/tdZ6VFx6x//OCXZdFR094c7z9cW1XXCwr23lBc5dixY+phxIcShVb27t2Lw4cP37H7hQsXlD8me3Xc3CqHSmJB+MjvBQFBQBAQBAQBQaBiIEChrgWbAnDuuk4Vvjxp97DY/8FGfzB5ZvhUs8L7D9UuFWCnr/bFtQidjRvF4Sg+nF8xn/gt2hqI5DRdku1YxRRTB3mhhp25Wmig1RhF5xhUmp87xAc1HQxjMAwdOlTZ35Eez2Byfvz4cdjZ2YG0eVbdWRRq3bp1ntiExKSoXvzD1+6m53On57u4olt9B+THV2BVnV7uLVu2xMiRI/Hvv//elaxHR0erXvZdu3bh1q1bKkmnYOG96hykZdzC+JWXQQs/RgcfO7zaw71U7gU5Sf4IsC3hsx3Bip1DxsvcR7xRq+q96xOUFe6SrJcV8jnOezo4Hou2BIIffsZDLZzxeOtqBq0qrlu3DvzDBJ0UHy1Zz21q48ePV1QmKqhKCAKCgCAgCAgCgoAgUN4QYEX4+yxVZzsrU0wb6AlXh7J/2b4alqS8z3VJAEC7tpYexWvXlte12HouGj8fCFFOQTw3Czq1nXOvrkcnpmHuOn/cyPKA5zHH9XRHu9p2+vfK4/5xqt9ae+9s722Hl7u55UmHzz6u06dPqyo1BeUYTNBZ1abuALUEXF1dldBcbsEq/8bTUeA1jsqy2eJ2Ont6I337g52lKSb288i3n56ihNu2bcPChQtVVT+3ZJ2LBhwr6fBM1slCPXr0KObNm6fYqEWN7GwHDv2FriUnMljUMd6v+8UkpWPOOj+9iwLve97/JdSpUuIwS7Je4hAbdoLPdwbrBRFoN0CPxup2Ba9whoSE4LXXXlMel7t371Y0pbySdVbeWYH/6quvpKpu2GWRrQQBQUAQEAQEAUGglBGgmNq45Zf19G16gnepW/pCctmnzQSdvfTsqWfQrm3qQE9wMaE04vrNFMXAjE/R9UeTKv7EAzXuSkBik9Lx4aYA+GcxNUlzf7xNNQzIIVacmXlLebgfzPIHZ38vE5o2XiWz+MBqfmB0iqLlnw/RMRNUem6ko+ez1cHawliJ4VEULy0mBFWQgllPdkStarevPd9zb9y4AdLzWXgyNTXVLwwwqaHIHavmVKxncWr27Nn4+++/9erwZJc+99xzeOmllzB8+PAiX7rlh0Kx4XSk2p8YL3y8jhI0kyh7BLig9cO+ELUgxKDw37QsVknZj67wI5BkvfCYFfse/wXEY+n2O6vqw9oY5tH47bff4tSpU1iwYAHef//9PJN1+kySrkQxDW7Hh5uEICAICAKCgCAgCAgC5RGB7EWMhjWtVWJclkGvc1brWLVj9G5UFU91uDtZLqkx0sab3u5H/XTe7u6OFpg+yOsuEWL20++9EqMq8Axayj3XuWaugm1cFJmzzl9Ph7exMMHMh2srqnxxRmrGLaw8HIp/L8foVe2143MRoV+Tqno1/XWnIrF851mEbv4YmUmx6DhiAma9MECJhTH++OMP9YcJOS39aOVHxXm+17Liz8Sc1Hh3d3dV8afnOnvnGzRooPY/e/Ysxo0bp/rWBw4cWKRp8lqwLUFbEOECxxsP1sqXsl+kE8lORUaALgrTVvuq/XnrPNfZFd3rl+2CX1EnI8l6UZErpv3C49Iwc+01/cOfKp3vP+wFW8uCk2muHpLW/sEHH6iH0uTJk/NM1kn5mTJlilqF7NWrVzGNXg4jCAgCgoAgIAgIAoJA8SOQUxX+42F1DGIcFv9IdEfcfj4aP+7X0dCZOM4e4g2PUu6D9YtIwntr/fT+7hP7eigBLQZ7/TecisT/jobpIahbrYqiklfJRzn+yLVYcGGE+zM6+tiDTAYtOb4XPFlNZ5snRdgi4tL0h2LaXdvFCrQnrl+jyh2nSEhMxlMvj0d8fAJSo4Ph1O0lPNitE57tVBO+Vy6qd1n2nD/44IN3DW3//v1YsmTJHQJzrKzTJ75JkyawtLQEtZuoXs/CFXvsixKBUSmY8vdV/b0wZ0jF7okuCgYVYR/qS1C8m0HtixmDa2e1W1SE0d8eoyTrZXy9vv33OnZfuqlfATVEUINDZqWcK4k+Pj6qYm5sbJxvsv7xxx+rhxWF5djXIyEICAKCgCAgCAgCgkB5ReAuVfhWLnikVdmpwk/9+3YltZWnLcazkloybm35XpLsCYinkyWYKHIc9Jb+Zs91sIrNqFXVEhP61IJTAdRs9qzTN17zpjY3McK4XuzF1y0CFDVYjPrlwA2cC0nQi9zxWLQjpiYTe+RtLe8WUWbfOYtQLfs+gf1rvkPVri/C0q0JHm3lgn2/fQhr6yqYOXOmeu/NGXFxcUrtvVGjRsoPnpGYmAi2jPJ3DFbjWZXXbOiKMj8KIJ7Ksln2cbFS+gES5Q+BcyGJysaNi0a8Hd7t54kmbiXr3FASKEiyXhKoGnBMPkoP+XI1M0gl6nyk8MFFJUlDHv4XL15USpsUzaCoHCM0NFT9Xa1aNUX7adq0qfp/TEyMsnNjb3vfvn0NGJ1sIggIAoKAICAICAKCQNkhwErvwk0BeuX1slSFPxkYh4WbAxUY6TE38HgzK/Rq2xAODjpabUREBIKCgu4Ay9raGt7e3orxSOuzjIwMJWhGMWAGE0jtvU3bkaJsmmhbXsjT6ozJteZDP2WAp0qAmcTHZfl900nojQfd0dg1/8QkNjYW165dg6mFFb47ZYyw2FTcSkuGRWIIXu5eE2YmtxNijt2QYg/V0Y/4xWLNiQi9Ujrnwr5uXkP22XORIbegujsZo/369YODS03MnPouHLroknUzpMP/9wkYMewxVVXn2Jmw0zLOxaX0FnHC4lLx1sor+uGz1572ghLlDwHqO8zb4I+ALP2Gpm7WmNDXo1hYI4WZLe/ry5cv690IKMLI4MISWzWyB3UW+Cd7SLJeGLSLcVuKbHywwV9Pf6elwOT+hguV8MJdvXr1Dt9LCsdR6fL5559H3bp11eohg/3s7NHh70kBkhAEBAFBQBAQBAQBQaC8I7Dzwk18t/e6GiaF3NijTWvb0gwuGny4MUCJomUkRCF8yyJkJEYrOnbv3r3VUNhD/f3336uXbK2iS+YjCyd8See2TNK//PJLRcFmLFu2DJs2bYKTk5N+Op06dcKYMWPynV5EfBpmrLkGCskx6lWvAqq/s5LNsDQzxqs93AxSqaciOtXUGzZsiCfemoevdl9HYtg1RGz/BNZ2VeFif5uJSYFiT8+8dQNYod91MRpUractm9YzzzFZm5vg6U410MbTFuamd1fEtQn//vvvOHTokFJ3P3PmDCZOnAiX7i/CuHpjpMeFIWzdXDg62ClWKe3hiC0TdrJHqclUGsF2CIqXMVhcmzbQ6y4qf2mMQ85RMAK8B9kW8s/JCLUxmRxc3CLrpDTjwIEDmDVrlrpnFy9erFqXGXPnzlWWhyy8ajF48GAljpg9JFkvzauVdS6uhn6x87YCJz0AX+nhhge8i9Y7o02Bghr0XM+uBh8YGKgULx999FH1BaB9iZTBtOWUgoAgIAgIAoKAICAIGIyAUoVfcRkpWV7hL5aBPRZFxOZv8EdcUgqi9/+EqpkRuBkVqUTKNLbiypUrlW0YiyMa25GTZEWNekJ8ST9x4oQqmmjJ+ueff46EhAS88847BuOhbfgNWygv3rxrP7I0af3LSi/fLfMLJgmkkzMB57vjp59/gSVbA3H4v9OI2L4UbgMmYMqIjqC4X35BH3f6vzMpuhyaeMemTMzbetkqIT5W//MLX19fjB07FtOnT0eXLl0UXkzWBzwzASdTPJAcE6qS9QZdH8G8iS+LGc4aAAAgAElEQVTAoYqOofDss88qn3XN873QYBZiB7JiiZHmCED1d6rAkzUgUT4RuBGTisl/XdVbFI5+oDr6N7m9QFbSo46Pj9czof39/VWyzjYMBvUU+O9nnnkm32FIsl7SVymX43OF589j4aqHgjG4uTMea+1yz7QMJuakWfHBqyXl/CIgxYk3Q/aVmzKYtpxSEBAEBAFBQBAQBASBQiFAe7H9V2LUPg1qVFEWTEUNJpbrT0WqKnnWK1iBh0pIzcD16BSkhPsics/XGP/m6/h22Wd4+eWXC0zW165di3Xr1mHEiBFYunRpsSXrkfFpmPDHFX0Cok2iWz0HPN2xRr7Va21bJsWk6dMC7dKlS6rSTxr95O924Nzqj+DS5204u3ph1pDacLLO3ZLsangS/jgahos3Eu8aC3u5R7WvDm8XK4OSWS5k0De9Z8+eStmd9GAKxrVu0xbG1RoiwLIRbvw9BbaN+qBpz6GKjcoFgBkzZqhtP/vsswKv5b1uwPvn9RWX9Yr21JmqqArj94pFRdp/2a5g7Mt6htAWe+HjPgUuZt3L/NIzbmHnxZs4HRSP5LPr4X/hP3Tv3h2rVq2SZP1egC2tfX3DkzB/oz+SUjPVKfkwm9TfE1b5KHWW1tjkPIKAICAICAKCgCAgCJQnBI77x2HJtiB9j/ZHw+oUyVqMiegn2wJx4cad1V9D5norMx2Ru75Euzat8MyQnorenjNZJ4VbUxxnfzfbEVk5I6uRPdVkPeasrJMeW6dOHbCHtVWrVujQoYPBCuWfbg/CoWs6GzdGw5pV8FYfD1iZ5U0z17bdunUrli9frhLcr7/+Wp+s8/cb9hzDojlTYeriA2NTC7Ro6I0xj/eHl5eX8ionO5TVStLdSQnXeue1Y9NS7sFGVVUSa5plt8a2TS4KkL6u9flnx52/pxUxe/+1whIrklxE4D5t27aFUYNB+POzaTAytYBT1xfRq0kNDGlsiTffeANdu3ZVLaCFjdTUVGX9xhZSVudzC9LxKerMa7v1Qhx+P6JT22dbxmej6pZo0lfY+cj2uSNA5sfsddeQmq4rko7r6a50wooSZKGwtZjFUX5mswc/CwGRKVi+5QhO+IYDZlaI2vsd5s94V+lT/Pjjj3cl66y2kxZPjQser3379oqJkz2ksl6UK3UP+5BKdfa6zkaAwd6JRgUIgNzD6WRXQUAQEAQEAUFAEBAEKiwCFD2bs94fUQm6nmyqgvNPYYPVNSqeG1pRz378hMt7kea7F58sWQSjlNi7knVSuCkwx/5zshl/+uknMBFs3Lixsgg7efLkXck6E1EqlbOXnZRvVpWZELNf25AgFfuzHUGqom1nZYLpg2ob1M8fFhamKOOjRo0C+2NpdaZV1nneyKhofPDLVvgnWSMzOR7xl3bDKikEkyZNQovWbbHycJhaJND85rWx2lma4rE2LmjtaQt7q9v2wxTS4/mYiE+bNu0u+2D+ngLIrI6z2s/KOkOjwbPXl4sY7NGf/tMunF61EGaOtWDpUA12yUGwtLBQPetFsWH7+eef1bVibN++/S7YuZjCVgG2M3z97Q/4aF8yKFr2f/bOA8yq4vzD3y5tKUvvIE3ALqJoBEUlKjYQa7AgGo0aIREVo6gYo4hC7FhiwQT/NjQaNRZi74oBLGAsiEivUpYmdfk/7+Csh+vCnnPuPVf28pvn4QF27z1z5p2Zb742M5QD2tayCw5pFqar9JlfmAAB0uH/mW5TFvzg3oRA6VU9Whk3H0Qtb7zxht14443uzLDgmFm7odieGr/QXv/wU/vupdts47o1VqXJLtagYSN7+PZrXIZNqrHOGOc5OMH495NPPunG/8CBAzd7LRnrUXsp5ueLizfaM58stGc+2XTIAfdXcoLkcR2zcyBGzNfW10RABERABERABETgFyPAlkGuyvKBDk4UJyORg9TCFIxZUrVfmrSo5ONNa1cx9huHKUWLF9i4x26w087oa31/08umfffdz4z11Oe8+eab7kApDFz2tY8fP/5nxnrqdzjobfjw4cahb0SSyyocfPfK/xYbe+rRJxuHPHiPK3wnTJhQsr+ePbRBY516l63eYFc/O9VIty9es8Lm//taa7lzB6u0zxm2cu2m6KQvGOZ77VDDOVBKuyaOyP2kSZNs3rx5du6551r37t03+z7ZBkSvMdrZs+7vTyfiyO/OOOMMdwAeZcXqDTbo3udt6ifv2Mb1a6xS3R3sD2eebN077VgWrp/9njZT384772xffvml0WfBQiSU33PaPHezXzzkLnviy02fwMQ7/+BmdmC7nw4Gi/wC+kJWCbAF+YkfsyI48PCyo1o4oz1KITsEQ5rtxowX/pDyTrbOYx/Nt+nzl9qid0e6sblu6RyrXrXAbvjrLbbHTm1KNdZT6x4zZoybl2S9MO58kbEepZfS+OwXc1bara/OLLlrkmj6JYfvEHqxSaNqfVUEREAEREAEREAEyi2Bt75eaiPf/fFU+IKKNrhHS8PgDlNI1X5k7LySPdUNa1Z294+H/b4/6Z1Ua+7m5r5uIq5Ezffbbz+3Hz21cGjcuHHj3Gdat27tosoc6HbggQe675R2jS4GPQcFc6iaN1jDtC/qZzhpmtRybwxgKGOEHHzwwc6YJh2Xwsnu/3h/njtfae7Tg5xhXO/g8y0vf1PUnKBT5x1r2rEd6lvjWlXsx4z3zV5n9uzZ7iR8HBC0i4O0gsa6/z33qrO1gC0DZbUdpw3OG3/uU+1qm24JYC9ylIJRRPYDHB555JGfGes4Nd5//313jdw999xjR/QbbpOWbmLD4X13ntZuswyCKHXrs9knQGbGRU9MsbXri52zpUvbWu68sAaF4ccNe845R+HMM8+0AQMG2HMvvWoPj51vn8xY7uy71bMnWdEnz1md/Xrb4rfvtdqF1d18J3LOuWJcu02WCHONP6ll4sSJ7rlku3To0KHk1zLWszBe6MDh/5lRckom3uDLj2xh7Rptuh9dRQREQAREQAREQAREoHQCnArPwV7oU5Rzuza1g3fadMf5lgrXNrlU8TdnuegXpUZBBet/SDPbo/nme0K39hwi3vzxhdR1IrFE1zp16mRnn322TZs2zf2fvefsaUXh5m51jHUM/KKiIvf/PfbYw7p06WInnXRSyX5sFHnSrJ955hnDQMQwxMBPqpBqTn2+kLbPYcQYB2QC8K6klFeuWsNufnmGTfpysi189TarvmNnq7X3iVa5UgUXkey1V313j/uWDp1fvXq1ex5c4NGnT5/NjHV+f/nll7u2kiZ/+umnhzLWee93vymyUe/PtTXrN40H+hWDvVlIBw5G0a233ur2D3MIIOnJwcg6KfkXXXSRO7wOA+vmW26xXXpfa8sqbDpF/MC2te33hzQN3UVskcAxwWHPTZv+9D2yCcg4wGnAdcucX8B4UUmGwCNj59t/Pv8pwwanS+sGBe7GAq5AbFhY2Z1FUJrjiTnOeCWyXlhY0/r1u8D2PO9+W/Tj9pzitats0Wu3W4cDj7LDuuxldwy5zI195hL9i8xg3pElggMI5x8GPOclcD4D22G4tpDrHB999NHN9q3LWE9mPJQ8lb1RD3LFxuRNV2wwADg98qD2W19kEn4tPV4EREAEREAEREAEyg2B4InOOzWu5oyzrZVvFvxgt70yw6V0UzjI94KDm9neLQvTajP704MHzBE136TAF1qLFi1s0aJF7gAqDooiwo4BX1oaPPvFScFu2LCh2+c+Y8YMO/XUU53Rms2SmgZ/xx13uCwADslbvGKNffrZJLO8fKt/2IXWonkzO22/hu6spa3dl877v/fee0bE/IEHHnDRa/bIByPr77zzjkv7f/DBB9399LQ9TGSdZ+N6eXrCQnvuk4Xu3xQCYJwDVdY1asuWLbN+/fpZjx49XFYEe9ZTjXWyADCqL774YnvxxRft5ptvscY9r7YKNRs5Pf623u1KTfkvrd/IWmBPPsY6DgvaSCFqzw0BGGkcVoaThKgrdRcUZPce8GyOt1+yrjlL19jQF6f/7LwF3qlKxXwjS4MDErlKu2OLwpLsZ4xtMjFwxJ3V71J7cMwEe2/UX6zZ6XeXNGfFxOet3g/furFStGTT1Y4cMLnXXnu5vuaASW7q4nwFDHa2huDM4mc8l73rGO79+/e34447bjNMMtYTHjWcYnrXm7Nd2gWFgzf6d2tWppBL+LX0eBEQAREQAREQAREoNwTQp+54fVZJ+jP3WzfZwj7tuUvX2E0vz7AFyzdFkEnZPnHvBtajQ720T+9euHChM0CJjvnToD/55BOXGj9nzhyrWrWqM7r8QWnUjyH+8MMPO0Xcn4aOAk8kDWOfg+mItO2zzz6Wnx9uL36mOg5jlP3hGLAUIr1kEnzzzTcuEtii/e62scUB1q5JTeu2U+1Q1wxj3ODQOProo90fStBY5/cYwjgs4EiJYqzzebIsRrw+yybOWlGCYs/mNaxft2ZWYyt3uj/11FP2xBNPuP3wdevW/Zmx/vbbb7sDxLjKjqi/N9Yb9RxsFWs2tvaNqtqfe4bLfMD4evzxx93hgYwLtkGw1YCCA4eIKmMFgx0nCXuW+dvv0c9UH+s5PxEYN22Zvfz5Ypu/bK0tXbW+xNmTyohbFXZrVt3ZbRu+n2p3336THX3OFfbR/Cq2eM5UW/ifvzpjHSO/SYUl9r/n7rCrBl3qsm2IwntjnS0nZGlwHSHyAWO9ffv2rjq2h1AYB5wAzy0NOHZOPPHEzV5HxnqCI5grAq569lubu3Stq6VyxTwbevyOoU7rTPC19GgREAEREAEREAERKFcEUk+FP37vBs4ATy2cGn/LKzPdwWsU0rRP6NjAeu5Vv+QqsXLV8HL4si+99JJL5yflHyOF8tZbb7loPQ4JshBweBxwwAFuP6//PZkG/J6It//51pqPwX7Ha7Ns0uyfDPZDd6ljZ3VpssX0fK5449kYURS2J+CYOOqoo1y99957r3GVHO9BmTFjpv3vf59bQYu9rHrr/a1Pr1/bcR3D3UZAxPS3v/2tS5++++67nXPHG+up7cKg5zNkOnBNnEpyBAigFv2wweYUrbEPphTZ+GnLS7ZUpNbK/vaid/9m64oWuOsMuZ6tePVKtz+9Vrsudsqxh9uiGV/Za6++7BwvFM61wBHHGMIxxTYT7lnHUUT/sh2itNKtWzc777zznOMqWGSsJzQWGAj3vzPHxk7ddAcm6ULnH9Q01L1+7KUhNYK0mJdfftl9n85mHwNH/3PtBp7Xrl27ur1S/k7KhJqix4qACIiACIiACIjAL0qAA8WIln8+e9P1t6WdCs8VTeheRM984T5l9riHPT3+F21kjlROCjw6a7BwAj1GCpFH7qBPvSqNSDN7fDFwSBUPY6zz/NlL19gtL8+0Bcs3BcZIU++9byM7Yre6VrGUq7kwltiq4Av7hsl8wHGAYY1TgW0JFE6f/+q7WbZm8Syr0ngnq9HuQBv2hxPd2CurYKiT5o++znYIIqapxjonzmOIYdxxaj7RVa6KY+uESvYIcPbB57NW2oQZy23G4tW2YNk645wMX5Z98qytWza/5P/563+wVfO+cWPm8MMPdwc0cqCkL5xrQZo72zuw2Yigcz5B6tVta9ascT9nrDz33HNuXzv9z73rwSJjPaGxgJF+71uzjas1KJ13rGXnH9y0TK/ukiVL3EEb7F0gXcIfeEFaEp2N1489Udzzx/2QXGnBqYQqIiACIiACIiACIpDLBN7+eqk9UHIqfAUb3KNVyanuBEnue2eOffRjkAQOHIA24LDmVq3ypuityi9HIHXPeuqbRE2DD35/4fK1dv2L091VcxS2PfTt3NiIspdVStuzzncWLl9nt706074e94YtHvuYkQa/Y+tWdl2v1qG2AuCcuOKKK+yuu+5yUfzSjPVrr73W3a9NQI6DyIi6B7dPlPXu+n1mCXAoJUZ60Q/r3XVsRN0nz//BRdN94SC6LvWLbOiVF/3sBgH/GZ8Gj1MKm400+NLuWefwQm6AYLsJYwDDn8g6TptgkbGe2X52T1uycr0NeWFaiZevTnWulWhtDQvLvtOTUym5JoQ9PCNHjtziQMATw6TmABOuxQjrgUyguXqkCIiACIiACIiACCROAEV6wOhvjAg6hQN7D9mpthEX4R7lf328sGRPe4u6BTaw+w6hDwJL/OW38wo4TI19+Ry4VVrh91xnFbyyKgqy1DOiCgsq2IDDdrCdG2/95qV3333XXnnlFXcYmC8cRHbv23Ns6sIfbM38b2zl129Zx6P62p+O28NqV92U1r+1QsCN1HeMNYwvMmVLM9b9Mzh8bvTo0W7POu/h06nLqke/T57A9yvW2WczVxhjguseD2hbyxYvnOfOPMDZUlrhHApsM24V8GnvpRnr/rvcjEBwlq0hzAFuTwgWGesZ7mc8u9z/iEeGwsEDlx3Zwji5tKxCGgXeFyLr/hCC4FUSwe+TtvP73//eGfUcYqAiAiIgAiIgAiIgArlOACPqvW823bBDlOvqnq1szKRF9s/xC0ruUueAsT/3/CnqnutM1D5zDhvuu+bQOX8HOzcA/OmIFm6chC1fzFnpDobmXm5fWtcvsEu6t7A61co21PkO21kx1vfff393FRsHzf33v/+1+vXr27777mvnn3/+z14Hg4198xzIx4nwKuWXAMY1WRU4YXBOsRWCf3MWAttA2L9+6KGH/qyBGOtPPvmkO2hOxnqC/f/elCIb+c6ckvR3UnBIxSElZ2uFFAi8LxxCQEoEXj5ODNySsc5BFJxUiQduv/32S7BFerQIiIAIiIAIiIAIbBsEUk+FP6NzY3eNl99jWlhQ0QYc2tx2brJ1A439omwv5AoxgiTHH398SQNJSWXvMtEzIr3ct61SPgg89+n39tT4BSWnfLeqX2ADD9/B6lTfenYrqc6ch/DAO3NsyaqfDHW2sV5wSNNItwhwYB13ZfuCsc6NAdwEgLFOlJ0rAPk/NwFQ2ONMRJXr7fr27Vs+YOstSyWA44WtygRefSEjmvR45AmG+p577mnsbW/VqpXLjuZEeL+3/R//+IeM9aTGFhN90NNTXaoEpV6NSjb0+DZbvULCv8tnn33mvDC33nqru3eTdIktGevsceCzeN84YC7b13wkxU/PFQEREAEREAEREIGtEeBUeO5KXrRy0/5k7tVet+GnPaX9Dmlm++9Yyx00trXi77kmRfnkk0+23r17u4+T5cjBYBw6xp3cRMaCKdLqnW2bAGPh4Q/n2RtfLSl50aa1K9vgY1pZza2ksL/+5RJ77KP5m50KfvSe9dxNAukeTpiaBk+aPNfDEYFv06aNVa9e3djjzs/vvPNOt89ZJbcIpKbBE5Tl9H/6umHDhu5QQwx6rjTs3r27jPUkup+zB9gr9cwnC93jOf39ksN3sN2bVQ9VHaf/FRUVlXjTuK+TvesY79zz6O/lxCtzzTXX2K677urusORuRhUREAEREAEREAER2B4IkOJ888szbNKPp8L7NleukGcndmpox+yxKVK5tUJEiz2lpKOSqUj6sTfWiYr+61//stNPP93tSeVEZxnrZRHd9n7PlW7BWwH2b1PTLjik2c8yXTkJHMP+yXE/baMgG/b4jg3suI71M9IwjHAOssMw8+nPnBLOne6kRpPJ0bZtW+vRo4c7aE4l9wiQOUF6O4eC+2wKsnc4YBD7D4OdswpKO9NBe9YzNB64OmLoC9Nt2epNqTN77VDDHWyBxzdMIUI+a9askig5XjiO8uf6BtLiuaaNk+IvvfRSZ7izcFSrFn4PTph30GdEQAREQAREQAREYFsn8M7kpe6KtmDptnMdO7Nz41Kv60ptD2mm3IN80003uXN/gsY6+hfGFcEQDvKVsb6tj4bS348TvTnseV6Rv9ItzzrvWNN+f3Czze5g/78P5tmrXy42f+A3wTbS3ju2KCzzBqfySUZvXd4IlGms33777S41Y9iwYdasWTOXskEoH88PUV5OOWzfvn15a3fG3/fRsfNtzOeb7m3EI8ehclwZErekpsFzdRt3r7PHioXF38FYsWJF23333XUafFzQ+p4IiIAIiIAIiEC5IvDD2g12yZNTbPnqDc7w6tSypvXr1ixUgITAyMCBA61fv37u5GX2CAeN9SAIGevlalj87GXZe/7XMdNt5pJN21MpvfdtaD071Lelq9bbE+MW2Ls/HlbI7zhB/qwuTexXbbYc3X7kkUfswQcfdKnKbEn1hSgpv+MkcIJtHC7Xv39/q1On7OvjyjdlvX3SBLZqrL/00kvuQARvKGKskzZ0zjnnuDsDx44da88//7wbrKl3wiX94tvS8+cVrbEr/zXV1v64Z+qQnerYOQc22cxzF/V9ub4Bjy/3qVNwmMAejy8Gui8IAU4P3J75R2Wrz4uACIiACIiACJRvAu9+U2QPfTDX9mhW3c7p2jTU+UC0mCAUh/miu3Lmj4z18j0Oynr7KQt+sGuf/26zyPn5BzW1175cYl/OXVny9QaFldzJ8U1qVdmi/o4hzq1NFM6XGjx4sPs3Ke3YRhxSeMwxx7jAGjo7ttKWrvcq6731exHwBLZorGOgc9o4e3bYAH/ZZZcZp9vdddddbnD6fHu8RpyS2ahRo+2SKntdbnllpnHVA4VD5f5ybOvQ1ztsl9DUaBEQAREQAREQARHIMoHJkye78364+pb0dgqBEW7VOeKII2ynnXba7CwgRdaz3EEJVffpzBV239uzXSZGaaV5nSp23kFNrU2Dqlt8Awzw6667zl2/xj5zxo831gmacdbU3//+95LvE33n7nROBW/SpElCLdNjtwcCWzTWR44c6YRX06ZN3f5ojPVFixbZww8/7AZnrVq1HB9SifjD58IUKsQRkCtl8qKN9vjENSVXtR3YooJ1b1fZwu1UzxUKaocIiIAIiIAIiIAIbNsEuKaNg76Ch/NydS5XJ6HHYsgHD/ji8F+MM67aUinfBD6auc5emPzTlWy+Na1q51nv3SuVmZnx8ccfuyAmY4IxRNDS35fOVmHsogsuuKAE0vjx4+3ee+91d6bjBFIRAU+goKAgkgOnVGOdq8FGjBhhvXr1cmnXnJTJv4mesx8jGFlnzw+Rde+hLKsr8ExxUFouFE4kvef9IpteVOyaU6daRbvwwEIrrCxTPRf6V20QAREQAREQARHIbQIc3Mve9Z49e7qGkiKPHsy+Y3RejDB+x7bDdu3a5TaMHG5d8Uaz16eut9e/Xu4CbPl5edaheXU7dudKVlhl63o796QTVf/Vr35lRx55pLuVCScOZ0hRfve737lTvINOHbYR33zzzS4dfrfddsthsmpaVAI4C32Gepjvlmqsk+7O3ZKUxYsXu9R3vEcIKQx1PI94IL/66iuX8sFp5T7SHqbSXPnMa18stoc+mGfc7skBJxcdtoPt07IwV5qndoiACIiACIiACIhAThPgoGSu0/JXt5Eqz372FStWGFH3vLw8d1ZQly5dnJGmUn4JFG/caE9PWGgvTFzkrvg7fu8GoQ4l5Co/DpC77bbbXBYGRnkwDf7oo4+2Aw44wNlDvnDbAIY6BnvHjh3LLzS9+S9OoMzT4DlMwafBc8DcM888464Y69Chg7355pt22GGHuQG6vZXvV6yzv/z7O3eaJGXnJtXs0u4trKBS/vaGQu0VAREQAREQAREQAREQgZwjMHfuXHcIIQY5J7xTSIcn0+KUU06xXXfd1Tl36tat66LvvmDcX3/99e5AQ25tUhGBuATKNNa5a3Lp0qUuco43ibR4Lm/3d1BuDxF10vZJhcJLVrlyZeecqL9PL3tqwoKS0yXbrxxr34x/03lhmbh9+vSxNm3axO0XfU8EREAEREAEREAEREAEROAXJPDpp5/axRdf7LIryLKgsEWCf5POTOT8gw8+cH9GjRrlfk/a/D333OO2EROVLyxU1u0v2IXlvuoyjfVy38IMNIADI9ibwn3yM2fOdKkwNXb5tVXbvScz0pZ/9JDVWjffTj75ZDdxuXaN9Kk77rhDV6plgL8eIQIiIAIiIAIiIAIiIALbAoHUNHii75zh1alTJ+vWrZvNnj3bnnrqKWcXnHTSSdvCK+sdyjEBGeshOo/MgurVqztDfN269da3b19bsrGG1Tukn1XZuNpmvzDMTj35OJcmQ5kzZ47796OPPmoNGjQIUYM+IgIiIAIiIAIiIAIiIAIisK0T4IR3Mov91W2874QJE1zKOzdekRJ/5plnusPo8vO1PXZb789t/f22K2P989kr7aEP5lp+fp4dsVtdO6BtLatSMdokmjR1ng26uJ9ZvXZWe/8+dkDrqvbpUzdbtaoF7iAJJi9pMOPGjXMHUSj1ZVufAno/ERABERABERABERABERABEdj2CGw3xvoPa4vdgXCzl65xvVAhP8+a16li/bs1t6a1K5fZM6NHj7a1a9faCy+/bss2VrM6v+pjVQrr2i2/aWurlsxz19etWrXKnZLPoXwcNrHLLruU7G8pswJ9QAREQAREQAREQAREQAREQAREQAR+JLDdGOvjpi2ze96cbes2cNHaT6VGlQp29B717KD2ta12tYpbHBjcO//5rGU2Y8YMK16zwgp3OdTOP62Xdd+9vrFXhZR3rvsg3YVD+EiV5yA6pb9oromACIiACIiACIiACIiACIiACEQlsN0Y60NemGZfz1tVKh8Od2xcs7L9/pBmtmODqqV+Zvnq9XbNc9Ns/tIVVjT+Kdswd5KN+vtIy88zd0okh89ddNFFbl/7008/bY899pjbu8LPVURABERABERABERABERABERABEQgCoHtwlj/ZMYKu+WVGY4L6e9ndWlsC5avsze+WmIr12wo4YXhfegudV2kvUFhpc04vvK/xfboR/NtQ/FG+2Hmp1b0/t/ddW7cOc8BE8OHD3d3z/tyxhln2EEHHWTnnntulP7QZ0VABERABERABERABERABERABETAct5YX7O+2DPHyjgAACAASURBVK57fppNX7TadXeregV2xdEtrWrlCrZk5Tq7+83ZNnn+TxF3ouxVK+Vb3y5N7IAda9l33021Z5/7t31VfX9blV/Tilcvt0Vv3mWNqufZnXfeadOmTbNBgwY5o/yEE05wdSxevNjds964cWPjjnZOhTz22GOtZ8+eP0uL5xnvvPOO+x73s3PCZI0aNTQ0RUAEREAEREAEREAEREAEREAEtmMCOW+sE1W/841ZtnZ9sevmPvs3tiN3r1vS5avXFdubXy+1175YbPOXrS35ecX8POvUqtD2bbLR7rj9dlswa6pZfgXLL15vLZs1sj6nn2Zdu3Z1h849+OCDNnbsWGeU5+XlOQOdn3fs2NFatGhhX3/9tX344Yfu0LmDDz7Y1cEdjJwe36hRIzvqqKPcz6ZMmWK9evWyhg0bbsdDUk0XAREQAREQAREQAREQAREQARHIeWP9pv/MsM9mrXA9zWFyd57W3ipVyPtZzy9dtd7+/v5c+3j68s1+V7linq1bt842rF9nVlxs+7Wuaed1a+muavOluLjYVq9ebevXr3c/qlChgjPaCwoKSg6cIy2+U6dOdskll7jP3HXXXfbWW2+5ve2VK5d9Gr2GqgiIgAiIgAiIgAiIgAiIgAiIwPZDIKeN9a/mrbIbXpxmxRvN8vPy7Hddm7hT37dWPvi2yF74bJHNWLwpbT5YKlfIsz/3bG2t6v9kqIcZKuxrv/DCC+2ss85y6fCU888/37p3724nnnhimEfoMyIgAiIgAiIgAiIgAiIgAiIgAtsRgZw11rmibcjz39nU7zcZ3TvULbArj25phQUVyuxeUuaf+WShvTRpsTtQzpcT925gx+/doMzv84E5c+bYa6+9ZkVFRfb666+7lPn+/fu7aDvl0EMPdVH2t99+26XJ16tXz4i+d+vWLdTz9SEREAEREAEREAEREAEREAEREIHcJZCzxvrns1faba/ONA6Yo5zcqaH12qt+6J7ERv/fnBX20sRF9sXcVe5Kt4sPb26FBVu+iz348JkzZ9qLL75oq1atcnvRuW+dQ+j8ifEY5QceeKDtu+++zlD/9NNP7dlnn7XrrrvOOnfuHPo99UEREAEREAEREAEREAEREAEREIHcI5Czxvo9b842UtopBZXy7c7T2lnVSmVH1VO7eH3xRiNKz4Fzpe11L2tIbNy40e1lHzp0qH3wwQfuDvbCwkIXQR89erQ7YI6ydOlS++1vf+uue+PedhUREAEREAEREAEREAEREAEREIHtl0BOGuvfLvzBhjw/zTC0uYrtzM6N7bBdfzoB/pfobox0DpUbNWqUtWzZ0vr27etOgT/11FPd63Dd29lnn+32sffr1++XeEXVKQIiIAIiIAIiIAIiIAIiIAIisI0QyDljnT3mQ1+cXnJ3etPaVeyqY1pararh0tcz0S/jx493UXQOkatSpYozxDHAa9asaffdd587KX7YsGHuMxjwXO/25JNP2v333+/S4Lt06ZKJ19AzREAEREAEREAEREAEREAEREAEyimBnDPWJ89fZVzX9sO6TXvVe3SoZ707NXIR9myVefPm2fDhw2369OnOWOdat3bt2rk96/xN+fbbb23EiBHuM1WrVrWKFSva8ccfbyeccEK2XlP1iIAIiIAIiIAIiIAIiIAIiIAIbKMEcs5YH/nuXHvr6yUON/vM7zq9vbtfPdtlw4YNxh/2rBNJ5+51/gQLe9n5DIUD6CpVqpTt11R9IiACIiACIiACIiACIiACIiAC2yCBnDLWZyxeY9c8N9UdCEcg/dRfNbKj96i3DWLXK4mACIiACIiACIiACIiACIiACIjAlgnkjLHOVWvDxky3L+asdK1tWFjZru7ZyupUy95edQ00ERABERABERABERABERABERABEcgEgZwx1qcu/MGG/2eGrVyzKa38iN3q2un7N7L8bG5Wz0SP6BkiIAIiIAIiIAIiIAIiIAIiIALbPYGcMdb/74N59soXi12H5ufn2YhT2lltRdW3+wEuACIgAiIgAiIgAiIgAiIgAiJQHgnkhLE+Z+ka+/Nz39nqH0+AP3GfBnZ8xwblsT/0ziIgAiIgAiIgAiIgAiIgAiIgAiJgOWGs3/HaTBs3bbnrTqLpfzm2tdWvoZPVNb5FQAREQAREQAREQAREQAREQATKJ4Fyb6zPXLzabnhpui1fvWmvered69hZXRpbhfwsXqxePvteby0CIiACIiACIiACIiACIiACIrCNEij3xvoT4xbY8599X4L3tt7trEGhourb6HjTa4mACIiACIiACIiACIiACIiACIQgUK6N9UUr1tkV/5pqq9ZuiqofuXtd67N/4602e+zYsTZq1ChbtmyZLVmyxJo2bWrnnnuu7b///iXfW7BggT366KM2ZswY69u3r/Xp0ycESn1EBERABERABERABERABERABERABDJDoFwb6w+8O9fe/nqJI1GzoKL9pVdra1hGVP2xxx6zxo0b269//Wv3PQz1xYsX29NPP+3+/91339nFF19stWrVsoULF1rv3r3tzDPPzAxtPUUEREAEREAEREAEREAEREAEREAEQhAot8Y6J8APfXG6Ff2w3jWza7va9ruuTSLvVb/nnnvsmWeesVdffdU9Z9KkSfbtt99ahw4d7E9/+pP17NlTxnqIgaSPiIAIiIAIiIAIiIAIiIAIiIAIZI7AFo31jRs3WnFxsaspLy/P8vPzS2rdsGFT2jmlQoUKmXubMp60caPZho0b7bvvf7DnP11kH89YbsYPNxbb0BPaWPM6Be49eV9ffDv4m58Hf7do0SIbOHCg7bnnnnbppZduVjup8P369ZOxnrXeVUUiIAIiIAIiIAIiIAIiIAIiIAKewBaN9RdeeMGWL19uGLlfffWVnXHGGdauXTt79913bcKECda6dWv773//az169LDOnTsnRvT7FeuccT514WqbtugHm7l4jS1dtSmavnbRdFv26XNWdX2R5W1YY5UqVbLjjjvOTjrpJPdvyt/+9jd74403nJG+du1a22uvvWzFihXuz7x586xBgwZ2zTXXWPPmzWWsJ9aLerAIiIAIiIAIiIAIiIAIiIAIiEAUAqHS4K+77jrbdddd7cQTT3Sp4Zdccok7mI2U8UceecSuuuoqq1mzZpR6S/0sQfLijRvdNWzvf1tk705earOWrNnic1d89abVqGx285/OsjrVKtoVV1xhs2bNsrvuussaNmxoo0ePdgfF3Xjjjbb77rvbl19+6d79nHPOcQb9e++9Zw8++KAz4u+++26rXbt2SV2KrKfdnXqACIiACIiACIiACIiACIiACIhATAJlGuscvjZkyBA79dRTnTFLpHrw4MFWr149V2X//v3t6quvdoe2xS1r1xfb25OX2uT5P9iMxatt7tK1zmjfUqlSMd9a1Suw1g2qWucda1qbBlWNxPcnnnjCGei8Y926de2Pf/yje89rr722JNJ+ww032NSpU23kyJHu8RMnTrRBgwbZWWedZb/5zW9krMftRH1PBERABERABERABERABERABEQgYwS2aKxPmzbNhg8fbnwAQ/3QQw+1L774wkXSMdZ9JJ293j7SHvatSK0Plv/7cJ69+sWmU91LK/l5ZpUq5NlOjau5g+T2aVnDKlXYtIee/fM8j5T9yy67zKpVq2YY5KtWrXLGevfu3e3ss88ueSyHyd15550uNd4b61deeaWLth9//PEy1sN2oj4nAiIgAiIgAiIgAiIgAiIgAiIQiUDwDLWyvlhmZH3NmjV277332rp16+yYY46x+++/P63I+sqVK2327NmbvdczXxXbpAWbDrPzpV7VPGtWM8+aFZo1rJZnDavnWdVN29A3K88995xzIhQVFbnD5U4++WTr2LGjzZ0712655Rbr2rWr9erVq+Q7119/vc2cOdNF0WnTRx995A7Sw+HAdW0cOvf5558b7/nKK69Y27ZtXQp9q1at3B8VERABERABERABERABERABERABEYhKoGrVqrbDDjuE/toWjXX2cXNIG5Y/h81h1LI3nZT3Cy+80FXy8ccf2z//+U8jMl1YWBi60tQPLlu93m55eaatWV9s+7epaQe1r211q5dimW+lBg7BY6/6/PnzbcSIEc4Qv+iii9wBeMHI+r///W+77bbbDFAFBQV2yCGHuKh69erV3dPHjh1rQ4cOdRH7YOnTp4+ddtppsduoL4qACIiACIiACIiACIiACIiACIhAWAJbNNbZ912lShUXrWaPd+/evW233XZz6eMY7i1atLApU6a4g9r4+bZQli1b5u5EJ2X/lFNOcfvpu3TpYgMGDCh5Pfa1P/744/bss89uC6+sdxABERABERABERABERABERABERCBnxEoMw1+W2a2evVqF/33d72TDUAa/LHHHuui5exZJzOA0+CJnBMtZ489h86x715FBERABERABERABERABERABERABLZFAuXaWL/44oudEb7HHnu4fedvv/22cXr9zTff7CL/pLRzEjz71rkjnr3t7EcfNmyY7bjjjttif+idREAEREAEREAEREAEREAEREAERMAd9s55a3kzZszYGGWz+7bAjjvVH374YRs/fryLoHfo0MHOOOOMzQ6CGzdunLtDHSOeu+LZv96+fftt4fX1DiIgAiIgAiIgAiIgAiIgAiIgAiJQKoFybayrT0VABERABERABERABERABERABEQgFwnIWM/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qTSIgAiIgAiIgAiIgAiIgAiIgAuWagIz1ct19enkREAEREAEREAEREAEREAEREIFcJCBjPRd7VW0SAREQAREQAREQAREQAREQAREo1wRkrJfr7tPLi4AIiIAIiIAIiIAIiIAIiIAI5CIBGeu52KtqkwiIgAiIgAiIgAiIgAiIgAiIQLkmIGO9XHefXl4EREAEREAEREAEREAEREAERCAXCchYz8VeVZtEQAREQAREQAREQAREQAREQATKNQEZ6+W6+/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uUagF5eBERABERABERABERABERABERABLY1Als01p944gk7/PDDrbi42IYMGeL+3aNHDxsxYoQz3o866igbOXKkLVu2zAYMGGAVKlTY1tqm9xEBERABERABERABERABERABERCBckkgVBr8ddddZzvssIP17NnTbrjhBrviiiusQYMGtnz5crv66qvdn3r16pVLAHppERABERABERABERABERABERABEdjWCJRprC9atMhF1k855RSrVq2ajRo1ygYPHmx169Z1bSEN/qqrrrKmTZuGahuR+rVr14b6rD4kAiIgAiIgAiIgAiIgAiIgAiIgArlAID8/3ypXrhy6KWUa648++qgVFRVZv379bOLEifbQQw85Y71OnTqukj/84Q925ZVXhjbW2fPOfngVERABERABERABERABERABERABEdheCHDmGxnrYcsWjfV169bZU089ZVOmTLELL7zQatWqZQsWLLBhw4Y547x+/fq2atUqlxJPGjz/VxEBERABERABERABERABERABERABEUifwBaN9Weffda++OILF1GvXbt2SU033nijderUyR04d88997ifn3feeVaxYsX030ZPEAEREAEREAEREAEREAEREAEREAERsC0a6zfddJOLnPvCgXJnnnmm+wKp8CtWrLCWLVvaWWedJYwiIAIiIAIiIAIiIAIiIAIiIAIiIAIZJFDmnvUM1qVHiYAIiIAIiIAIiIAIiIAIiIAIiIAIhCAgYz0EJH1EBERABERABERABERABERABERABLJJQMZ6NmmrLhEQAREQAREQAREQAREQAREQAREIQUDGeghI+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dey5YtsxEjRtiCBQusRo0adsMNN2TzfVWXCIiACIiACIiACIiACIiACIiACOQ8gS0a6x9++KG98sor9v333ztjvW3btg4Gxvt+++1nBx98sI0ePdqmT59ul1xyiVWqVCnnYamBIiACIiACIiACIiACIiACIiACIpANAls01leuXGl5eXl22223We/evZ2xTqT9r3/9qw0ePNjq1atn69ats4EDB9rVV19tDRo0yMb7qg4REAEREAEREAEREAEREAEREAERyHkCZe5ZHzp0aImxPnHiRHvooYecsV6nTh0H549//KNdccUV1rRp05yHpQaKgAiIgAiIgAiIgAiIgAiIgAiIQDYIRDbWR40a5Yz1unXruve74IILXGQ9rLG+atUqmzdvXjbapjpEQAREQAREQAREQAREQAREQAREYJsgUFBQENpu5oUjGetLliyxIUOG2KBBg6xhw4a2aNEiu/76652x7o33siisWbPGli5dWtbH9HsREAEREAEREAEREAEREAEREAERyBkClStXLslQD9OoSMY6D+SAufbt21uvXr1s2LBhbq/62Wef7fa3q4iACIiACIiACIiACIiACIiACIiACKRPYIvG+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IgAiIgAiIgAiIgAiIgAiIgAiIQBYJyFjPImxVJQIiIAIiIAIiIAIiIAIiIAIiIAJhCMhYD0NJnxEBERABERABERABERABERABERCBLBKQsZ5F2KpKBERABERABERABERABERABERABMIQkLEehpI+IwIiIAIiIAIiIAIiIAIiIAIiIAJZJBDZWF+2bJkNGzbM5s+fb+vWrbMHHnjAqlSpksVXVlUiIAIiIAIiIAIiIAIiIAIiIAIikNsEIhvrt99+u+2zzz7WtWtXe++992zMmDF21VVXWbVq1XKblFonAiIgAiIgAiIgAiIgAiIgAiIgAlkiEMlYLy4utgEDBtjgwYOtUaNG7hUvvfRSu+SSS6xp06ZZemVVIwIiIAIiIAIiIAIiIAIiIAIiIAK5TSCSsT5r1iy76aab7Oqrr7b69es7Mpdffrn179/fWrRokduk1DoREAEREAEREAEREAEREAEREAERyBKBSMb6nDlz7MYbb9wssn7RRRfZwIEDbYcddgj1ysuXL7e5c+eG+qw+JAIiIAIiIAIiIAIiIAIiIAIiIAK5QKBq1aqh7WbaG8lY5wuXXXaZS4Vv1qyZLV261IYMGWKDBg2yBg0ahOI3efJkq1OnjlWqVCnU5+N+aMGCBVa3bl2rWLFi3EeU+b1Fixa5dtSsWbPMz6bzge+//94d4ldYWJjOY7b63VWrVtmKFSusYcOGidXBg1euXOn+JF0P/Z90HRs3brSFCxcmXg/bTxgDSbcHZozlgoKCRMcA9dSqVSvRgymRTfQPsibJsmTJEvf4JOtZu3atk7VJ9/+aNWusqKgo8Xro/3r16lmFChWS7BqjHjLA8vPzE6+H9S8vLy+xemhL9erV3Z8kSzbqYZ1B8QirM8RtL4EBxrTPAoz7nK19b8OGDYYekPTcXL9+vS1evDjxeuj/2rVrW+XKlZPAVfLMbNaTtL5JvyDLWNOSLNnQN5mXzJukx3O29M1s6IH0eTbqyZa+SVuwNTAmkyzZ0DfRZ5DR2IJJljj6JrZpjRo1Qr9WZGP9oYcestWrV9upp55q9913n4NwzjnnhK4QY52U+aQNAupp2bJlogbBd9995wZ048aNQ7c/zgenTp3qlDR/TkCcZ5T1HYwODM/27duX9dG0fs/ChuGZZD0ItW+++SbROoCAET1lypTE60FRYwwkyYz2MGcYy0k7n6iHMy6iCKqog2727NlOSCe9PWfmzJnu1cJmFkVtB5/HuUV7ku5/jCiyp5Kuh/5v3bp14g5b6mnTpk2iDls/b9q2bZuoUwB5htGRpOHp20IdSSo3rDMoUTBLsnBjDXOHMZBU4UYc9ICk5wxOh+nTpydeD3OGQEzSTiHqad68eeIHE2dD36RfCNokfW5TNvRN5iXzJunxnC19k/5v165doo7UXNM3YYatkbTzKRv6JvoMMhpbMMmSDX0zsrHOFyZMmOAMdgR6586dIzHIhvD0SoeM9fBdky3hKWM9fJ/4T8pYj84sG8KTt5KxHr1vZKxHZyZjPTozGevRmclYj85Mxnp0ZtnSN2WsR+8bGevRmWVD34xsrEdvxubfIEKI5zbpu9mpB89tkulcM2bMcBkCSacMsRjgGEkyqoJHlTSrJKMQjASENH+SrAdPJ17oJOugLUTWp02blng9RIgZA0m3hzlDamqS2y3gcSaqmgAAIABJREFURj14bpOM3sybN89F1pE1SRY8t5QkoyqkDNKepPufKCQGTtL10P9kIiS9FYp6cNgmnW5PPa1atUo0sk4dpCcnGfH2c5MIfpLbOlhnSLWFWZKFDC7GdJJRFaI2OOySnjNsheGA36TrYZyRXZX0VbzU06RJk8RTbbOhb9IvyLIkMx+ZJ9nQN5ctW+YyH5MeZ9nSN+l/sriS3KKUa/omzLA1ks6wzIa+iT6D7Ewy85G5mQ19M+vGepKLs54tAiIgAiIgAiIgAiIgAiIgAiIgArlAQMZ6LvSi2iACIiACIiACIiACIiACIiACIpBTBGSs51R3qjEiIAIiIAIiIAIiIAIiIAIiIAK5QEDGei70otogAiIgAiIgAiIgAiIgAiIgAiKQUwRkrOdUd6oxIiACIiACIiACIiACIiACIiACuUBAxnou9KLaIAIiIAIiIAIiIAIiIAIiIAIikFMEtgtjfcqUKe4Kp6pVq+ZU5+VCY5YuXequJEqycL0a16sceOCBSVajZ2+jBLjCjTGw4447bqNvqNdKmgDzn+uokr76LOl26PnxCHDFGtd5tm/fPt4D9C0REAEREIFyS2D9+vW2YsWKxO0NriUcO3asHXHEERll9YsZ69x/9/jjj9tvf/tbq1WrVkYbFXzYN998Y7feeqsdcMABdvrppydy3yKKAHdgcj/lrrvuajVq1EikHpQNFM4k7/OkLRMnTrT//ve/tvfee1unTp0Suad4zZo1dvvtt7s7Xc8888zE+h9HzbBhwxy3W265JZG7nREC77//vr3++uu2zz772GGHHZbIHeLc57l69erEnU7UgVDjblLmZsWKFRPpH+6mfP755+3cc89N5Pk8tLi42D788EN78MEH7YILLrB99903kboQpF9//bXjxZhOwjFI/3NvNGM5Pz8/kXbwUJwbLDj8XVhYaAUFBYnUhax56KGHnJzhT1KFe7D/+te/2i677GLnn39+IvIMVqwB06dPt44dOya2plEP98YmMb48f+pg3XznnXesRYsWduihhyYiN6nvjTfecGvNhRdemNjd3tzrjg7Qtm1bp28kUZibn3zyiT399NPGv/v37+8CBJkuyLPZs2fbpEmTrF27dq5/qlSpkulqjLnJndu0hfuWK1eunPE6eCA60wcffGDdu3dPTM5QD+N55MiR9rvf/c5xS6LAbPLkyW48054k+p/3Zm1mrKF3oJ8loW8iA5YvX+7GAbKGOpIojGf6nzUNuZnUfehLliyxRx991K3NJ510UhJNcc+cO3euvfTSS9ahQwfXN0kU+h1dg3Vt5513dneIV6hQIeNV0f/oAc2bN8/4s/0Dacv//vc/Z9ziSD3ooIMSaQv1vPjii/bVV1/Z5Zdfnlh70M9uuukm4w551rRMjoFfxFhnQN9///22xx57WM+ePRNTBL744gt75JFHrEuXLs6YuuKKK9zCk8mCMMMQYGFDqBHBOfbYY51zIJOFei677DKnPP/xj3+0Bg0aZPLxJc96+eWXbcKECa5v/v3vf9vvf/97Z4Bmutx5553OkDrrrLMSU2xxbrBAH3744c4BwSJ91FFHZbopNmbMGKek/+pXv7L33nvPCWyMgpYtW2a0LhboZ5991hm3SQlQBAJOFAwCHGonnHCCcz5kuiDM6JuDDz444x5I/64oHK+88oq9+eabTqlFybn00ksz7nxgQUOeMf8xDFA4GNfUmcmCYnvHHXc4eYYymMQCzfu++uqr9vbbbztlkKyXAQMGJGIc0v+ww4BKKuKNPKZvYEabBg8enIgj7cknn7Rvv/3W8ULuMGfoo0yX1157zT766CO3BmR6LfPviuL02GOP2X777ecU6W7dutnJJ5+c6aa459188822ePFipwNg4DZs2DCj9bDGPPzww44V63JScwbFGWOgV69ezlhDDlxyySUZbQsPYw1A6WR9pp+YN6wHmc5OY84wjtFrWP/PPvvsjLeFB9IWZHSrVq1cO5IwCumLu+66yxlpu+22WyLtQFaia2Lg1K9f3xlTf/rTnzIuaxYuXGh333230y3omzlz5rhgB0GiTBbG1lNPPeWcNTiGkTeZXs94X9Y0jCeYoWugQyVR/v73v7sxxvOrV6+eRBVuviAD0Gn+85//OB0gCccQQU4cdhjp6Op77rmn/eY3v8m4Qw27Br0ZBxfyJonCeoZthnODYNd5552X8bqwnf75z386pwBrTNOmTZNoitNl0M9at27tdCccRBjsmQp2Zd1Yp0E33HCDG8QMZgqp0AgFolKZ8uCiOGF0IABQNoYOHWqnnHJKxlNhqedvf/ubUzooGGssdBhrKIjpegoRyBjoKAMIaRQo6kDA4SXMRMEwY0AjxIhAMKDx1qNMowzgeOAd8H6mU+hnnoEgGz9+vP35z392/Q5DFGkmLBG2dMYAk4QxRnT42muvdUomxjrRVQTpbbfdlhHnEMyYPIxZFjKcGl4RoF4MxSuvvDKj0QIWHKJ3KLcYnUksnkS6GWv9+vVz0QicA7SN8ZBOvwTHDWN6yJAhLsrNIsPYY2xQ6tSpkzHhhqGBkPZRO2QA8ybTEQ8WNBZNH7VDaWO8YRg2adIknSmz2Xd9f6CgoXh27tw54xF2xvX111/vxhdjmDnKAsoClElFGhmJIY0DlXHFmPAyKFPKFJxuvPFG+/Wvf+2MqHvuucdFIjLtfMI5RzuQnchLop5E8vv06eMM9nTXgOAguO6665yTExmHfMmk0xZDgz5mLWNeYhAgm++77z7XnkwU5DIy32cGMEeZ+4wF5BqylPax3qRTeCbjiLqIdGA48e9//etfbm4yntE/kDdxC2sNzHgGawtznbFGkABDB7mJcyCT2UnDhw93AQ6MM5yP9A1McQxkKtvi3XffdQ5oxhd1sJ794Q9/SMTQRabhfMIIxWGDYYBxmKm1hr594YUXjCwuno0C/dZbb7m6iOJlyuGFsx6HAGONwt/om4wNxmGmZABGNPLFZ6PRT6xxzJu99torY/X85S9/sXPOOcc5z5ChyALmS6baEZxzgwYNcg4hAkW0Cx2XuUUfZaogv/ya9vHHHzvd5sgjj3TyOlNZatdcc40dc8wx7v0JdKEfHn300U4HzFRbFixY4IJ29AnyhqDHiBEjXJ29e/dOyxmJfESe+TlBPejjzBfGV6YcXazz6Blw9/YGzkayklh/GMf8na4eAH/qYF1B30SXYTyjF+AkoO8zkdHDWsz70ic4hFj3CXShb6IXZEoHzLqxTvozwgXhTKPoIAYg6QN4ilgUMlFQoBkUPirMgEPQIRgyWViYUTxZ0FiUv/zySzdRaQ+DPV0FFyGD4cSAQEjjeCDNBg97piLseIERlBjppHHttNNObpEmfZzBDkcWnXSjkjhPmIgYGf/3f//nng0fFjqUaN4Bw/q4446L3UWMK5QM2DO4UWrwbCGEBg4c6FKhSbdKt3z++ec2atQo1+9wQqgdf/zxztBFALVp08YJm0xGJFAAUKIZYyi5GFGZjrDjSGHOYATgKcZTyEJTr149p+zgAU+3IKhhh1LOgokCzXhjjMOR7SqZKLSFfereu002B6mwmc6uQPCTXuVlF//HGYVig6MgU0o0Yw4lBofXAw884AyDTEfYMZrxcDMH6RMcDtTHQt6jR4+MnfuAgk7/4NQkEgkv6sBBgLzLxLhGljEfiXQgA8aNG2ejR492i2gmU/sxaDGikQMszMize++919V50UUXubmTqQIbFA/GGHKbrIdMbCNjLiJfkJuffvppiYz0DhuYZaLwbJRlLxeR0cgCZBnRfNZTnGnp6gFseWKtZL3ByYmz0We+YKSxhiKfMajjFpQ+mDFH+DcGO/KLfkFBZLsaug1ziTozUTDWDznkkJIIJPoUYw1ZA8NMjGsc5zyPd6b/MUJRck899dRMNGGzZ6DU0v/oMgQHGA/MG3TDTG33oz04aJA1BFZIt+UME6+jZUI+8zzG3BlnnOHaR6aNz+Ig2EFWRyYKcpPtKTifKPQP8pM19Oqrr86Y8+GJJ56wE0880fUFchQH9FVXXZXIlgtYIcNwoDEWCHLhgKL+TDkHcEAzxsjioK8IdPBv1meCRJko8EGPxXBGviATWNOYOzjyM+FY9Rk7OFPgRWEOEcjjTKZ0srmQJQSzkM28M/ORrA3sDpyPOJ+I4qdb4MJ4RfaiyxK1Z95Tt3fmMnewN9Kxn3A64khHL8cmw0HDVjhsJ2wQ9AHWZmyCdArObWQ8/NA3vQymPfBiG1kmStaMdRR0OoKG4DVl8n/22WduojAIGIQoISjqgIxbEMAoHizEQY8ZaSM8H09HuunJCEjqQZBRF0Iagc+BAgwKBDYCFcUN4zOdgjMDpTl1Xzc/J8KOAcpChAGKIRK3wAZj3aej8ny80BhoFBaHdFOhUGIx0hFqXjBgCKBwIpT5PUYIgjWdwoKMwpe6QJI+hDHCop2JAhMinIwnlCgEHAYnExfnBo4WJnLc6A2C3qehBd+XMUfEGwcUAg2Bw3iMm0LKeGauBBdGlE2Mj65duzphg1LK2GAMxC04fYIeZhYYzhTAmIIZjhYWIdrkF6I4dWHQlpZ6hPPhH//4h6sjXW96sA4UcvofJwd9gHJ48cUXG84BohHpyBsENNxYtILvTFt4PplDKAdkXMSd/4wnxg/PZz76ccB8ISKF4oys4Q/e6bjGYVBuUg9yi0UbBxBKE/XDEe90375943S9+w6yhT/I5OB4Q57hyCNilIm9ZMG1Bgcd/+fZ7MPHsUEfMY/Scdh5ZrQj1ajAOEThQJ7yu1WrVsWWAXDDqGWc4RD0hbFB25iTjEUiuazXcbO60AP8OswY4P9EhljHcKajrDP3093DjmOLqCMy2p9bwjv7tYU1FecxhnY6BWcmay+KMn1BhgDGE+OMeYKh89xzz5UYV1HrQv7TB97wow6CHby3j4Ahf3AakzUUN9tqS2sN78taQx04A/gb+RDX8Ehda9AJcQQxbzDO4cYY5O90jOjUNQAnFA5AxgDjm/5nHBL5ZP2JU2gLLLxcxkDD0cmYpi70Gp/dw5oTN6ML+c/cw+GEPCEzlUwhnLW+bhw2BAjSMda8PCttDzzOSBjSXoy3uPKTsQx71mefqcnaxRjDQccZFtgGyBj06bjGemn2BkYtDNFzeS5bMIhMp6PTMH6pi7aQzYNOgw5I+zDQWcvoL+RDOgeOwYw5St8ggxnfZCH48ypYm1mvkUfppF2j9yPDkL9B9gSH2E4EOy+P4kbaGcvolvQxxjOFejGskTE+u48sBfTPuIW5gg5OxgOyBF0D+UnAFtnMFgx+R5+lU2BDZmXqOMK+pU7qSFff5P2yYqzTCRhpCHoGL4OYAYVXZffdd3cKFYOPBYgUr7j7vfGkEK1BUcOrTgTNQ/JGNcLaez/jdBCThugMkTQGAEolCjpRYRRbBD+eIiYPylq6h6fxDAwlOjzoaaaNLA4IN7w5KITppHSh2BARIBJEoZ3B9C3qZwKnGyVi8tDHTFLawAD0++2onzRsFMN0CpOQlFcMi2BBmJKqgkGQicIEZb8NXBjjeGwZXyibjG2cOBhUcZUOBAtOptIyDZgvfr8PCwXe6LhKB3uTMPiC+5JgRd14ilEUUThpU9zMFBwxOLIw/Lzzgv7H24kM8GMOxY2xHHevl4/cEQVK5c4iirLOIpHOOQwsJkQeeMf999/fvTsKB3MIR6Q/XIiFE2UwblswMog24mAiQgi7YMEQwLmFU5CFHIMnTkGO+NRQvNBeEeP5OBq8QsC8xDCM63xiDSDjiRRnFA3kGWOKv73yj8LBuPBbpKK2h0g6SgXOX8Yuzwka7DhrULBQCtLZv+zPQmAeolQwDny0m/WLvZEs4qxJcecM4xVmzB1kMRGAoJFMO5hT7MWDGX2Xzp5PnoMBiyLl5bw31kmzZjwzvmEaN0WRcUokDfmC05T/k5nGGKZ+1maYMWfiGgSMGdgg55kzrI9EU2BJXyEnYYoihQGSTkHZRx/AuPQyjPUa45mCPsJaGvdQKxxMvCcyC+YYbrQD2YAx6McD8xK9Kq7DDuYYa2Q6pRbOsEAPQafCoYOxGzc7jbWGzIDgzRw4txhXGLboUijZKNNxZQBsOKfktNNOKxmnKM4o5WyBIWLLuEMXYSzE1TfpF9Ze5H1QGUf+MH+Q/egirDkEieJkCiDHeB7rC99H30TPxKlFO3zGBvonn6XNcQoGOPOSeeO3pwWfw5jGGEF+MgbReeIUmPkD5RhHfu1HV8IwQ64yR32mQJztEGRREhVmLUAXw8BkDaUOnoedgSGKvolzhWylOIU5gWMBWcZ88OszThzGmmfEu/AecSOs6MTomYxZ5CM2FA5U5AHrKHo/azXyjp/HdabDwAc1YZSa3YYMRe9h3cSxkk56t88ORv6yPvstsvQPTmccHMg8Pz7i9A/9gLyBE0Fgv0XWr23YoziK0w0OIqNhz/ocDMzwc9pBn2UiIyFxYx1gpAMwgPAuIZiJpgdTqpj8CAsWPQysOKkPCHqELwIMZZq0DRaw4IBjsOGV9t7bOAMAI5wJjqBhIaZDEMRBw4DFmdQxhHXUTmJCMnDh5RcAnoWgZsH33i6YPfPMM07pwMCOuicGRih4fm8gA5cJilKGkusLkxeDAWWahSKqhwjhT/GpIUTTMPzwavt35l1YYGknkfw4J0PD3I8bGCIsSXcLepq9w4YFLo5S60/j9vXQByi2cEmdpChUbOsg8hm3IHhZUFAwMNhT+xhlHmFDf8U9AArFiD7HAEMA450PelQRcDgi8ObSljh9Q/sRzhizLFqkP6Wef8BYJBUao5F5G6fQP7wnjjQU/dIOXaFfUGqYM3G99nwfmYZSwGKZuqAwzlAUyPCgnjhRSOQmYwv5QUSGRQclBpniC32DnGOhJpIfZ58v4wsF3Ke7oSyx8AS3O9BOlBIK8zOqrOF7PBcljUUToxYjB8dZMArgswVQeuKMM3hgJDEf+L4/wDCYYYNsZQEl0hX3DA5kFcorTiXkP3tiaUuQPwsrfYbRGTeiwpyBE3KfyBnONNa3YKFvyN5BpsVVBoPPY8yhePp39sY68xOnKopvuoXIDf3EPEfxZE1lXcYZhMzMVMGA8ZEUvw0CI4d+Z37hsAmudXHq9RliOEvpA9YyHMUonGQiYVihtMc9QBGHMAYSRmxwywNjCwOUtQFDBGMOWRN3TKM7Ma6ZKxjswXmJsc66TT1Ec4MyKAozdAwf1eJdyQJABtNHOB0Zv+y7pRAFjWPc8l0MCjIb2QLHHPW6GfXQ/8wjFHjkDWtfHH2T+U3aOfOD+YmzzutGGL3If3Rc5jCyNO7WPtqCjMGpgNHOOGCdxinNuKCNOHIZ67QlzkGDzAUMFvRzxo9Pfw5u3UC+URgXjMM4RjQ6PvOctYb+wUGEAY3uge5HNgwOZ2SmP6sp6hpNf6AToW8yjulvmHmDnHaiK+KsZz3CkIqz1jDPydrB8cS2UeQz2Q6MYXgyNpj36CKsD9gIcQJdMGN9pi4ydtgmhP3iU9/pE2Q1WUnMp7h6YHAek7EFv9S1BlmEcxhdI844C9aBYxBG6E8+uo7+hj6KvcGczMTNHayfOJlh5uUJY4R60M/QEzOxLZJxjZ7M+hgMAjCXGMNkDqVbEjPWEfwoTyxSeM6ZhAhNDGYUTL8HjsUORZAUWAR11PRXFnoUWgQvUTrvwfbeeqK4wYKBS+dE3duFgY4wYyCzQDIxGHBMfiaSX4xxGrDw8E7UHTUlBT44NDAAvRBhYGEcBFPD8NgycTCg4kwcIlgIfBQmH5GnbQih4EEiDEKejzISJ5pCZJk+9tFylBgWFaIq3juP8GSCsiDhcY/KzJ8sDgsfjWFfJGMARTa4GNM/tDfOAo2Tgef6qAnjilQq+iyYTkn/4dyIqtRg/LOAoRBRWJQxbHFi+RM/g2PZL0RR60GBhAPjiz1wCHoWL/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ZtFkFnMCQpjDoXZM2N8M96RZUQHokTwUVIZZ6w1LPQ4N1CgaQfzFCcuctOnB9I2xn6cQ/Nw1DBWUcr9nEMJ9AxpGwoUaybjn7kUVW6iGNG3jDnq8WuIP7wUmY2ewBoXdxsP74nsZPwg24kMMmfoI1LDUZpRqCkYjIxpOMZJS8Y5DjMcdD46TPtQyHEAIWswrpCr6BjI2CgZb/AiKoy8Rw7gXMQgY4wzrlAGYQgz1h1kLMYg4yWKHoDugrHit+lhRNO/yAPGU1Bvon2sachmjJMoBb3Mnx1Du1irWQ+Q2egAZALQd8gy/h3HCOR9kJtwQpYxJ3h/1i3GLwaBH3de/rNWILOjyE3qYYwRiUe2wQqZiJ4BRx9hZw4jr5kz9D+/i+LgxJmFrKdPMTwxbhmvzE0c+Mg35B2fow/93MLxFWWtoS0wR99Ct/EHImIcYnCiC3hjmQgoMoK1Nco4gwVzg4g/Bi2p08gu5iZrGXUwXzF0qDPuWSV8H90MZhiTZAgx71jrWb+oG3nP+yD3OGcEORpV38RgRvcnUOLPLGLMEv2mLtY1xhxjnT/YM6xpUc76QQaw1rCeIHuRU2Q+oifhNMH5j+HJOs24J6BGO+AYdU1jHCND6Bc/F5DF8GPNTtU3WWei9hHtwR5ELiLXvD6GDEAX8EY5cgC9iTUmuFaElTd8H9lMv3t5z3dxnvJ/78xG9mH/IC/Q4aLKHOQZY42+9SfLM66Q/4zp4LqCzMb+icqstDYnZqwzIfAKYmCyOProEp2DMAUghUHP4I4iAIINQaEFDpMUgeiFIkoiE4vFDVh+32fYjk/9HNEmInUoFEwIb1Dikca49fuVUaxQCKIqAjBgQKPk+X1npB15RY+foyCks4eDNmGMk2KEhw7hjxANpk/j7fJXxMVlxfcYWHi0UCqI/OFZ9B40FlG8qH7vUDr18GyiXERkEAYY554ZihrRyHQP96FvUPAxcBinjDXvjaNOFB0WiHSjNPQNbUG4+60U1AVLnFsIOgweCgIwqmD2nHln+gZHDcKE5yPsmS84BvBC838WVARrVOeJr4fFC0UPNvS3j0Az91l4UNZ4PvX4wwbjjAXaguKFYsS4hhPPZCygjPg9uPCNamz492GuMNeZG7wzwhkB7J1reE7pM7+3jAUgTv+gNPk7OllIvQGDPEU5oM8wAuizKIZzkCvKHZktjGGMzCB7lBrGOEYmdTCXoi5mQWYs+DgzeUbwyhR+xjj3ihtyk/riOAQZt0TumYcoyH5hRJ4yb1gjKHGjNb49RH9wJDCOg2eioHRgBKB4Mq6Zm/Rd3Cgx2WXISxRl+pr1k/WHNQWFGSUw3bNXeAaZYSho3klDO5F1RLtQbOKmOnteXp6hhMMeI9A7073iyXiOO758Pcgwnw2CMc167DOnkNvwS3c7GlxQjNFpUJS9w8lv36A/0kkPD85PjEAcl0T+mfeMZxjh4GBc4XxAIY07X6iL56P4Y6CzbiGrUVz9WEMnwMnm95gjk4IKcFg5jbFORBg+GFRwxFhn+x4GDlFa/o8CjQyIYmwG34E6CJiw3vu28HscabAjws7fMIu7BvA81mccvcxDjGV0GthgEOJ4Yh3yh+TFkf/UwdhC1sAM/SmYZYkxSP8jo1MzMMP2if8cARK/5QgDzRtrOIYIBCGjkUHMVeYv4z6qLsA4Qy7DH52CPvDZH6ynrJmsQ6xJ/C7q831bmPc4msmagpnXoVkPcAqzDjDOeJ+46yZ1sc4QYUYPwEj29eBgRd9gHPr5Fbce5hzPYv7hzIYX/UR/0U70G4x5jPPUrXFRxgB2CkY5thH8kV84o5mDZChis6WTGerfBRlMsJO576+exnnhD7HGRoyz7gfb6u0N2sS6AxvWGp7LGKA91BPFaVYaS+YmAUh/jgQ6DA5M5joOOsZvJpiVVndixjqDC6OcARfcE4ShgMBhkKDIExknghh3YOMhQ1BSVzAFDG8RiyuRCZRcFtXgwTlRBjWfJQ2MBSY1RZd0NLy4DBA6EaEUZ1FD6cejifGMMshCGkzXZ28nijTKbzp7UpjwPAuBz6KGsQt/b+By0AODIh0hAC8MKCY9ShLKMop6MEUHYwFWUZ0awX5jkSQKxAKNUcbihoHujWYWU7I24u4Z9XXh7WOvLR56f2AQ6aJeycRDjSfcH8YXdWwFP48jA6cAfIJKrN9fg3LAgoMwihqB9PX4E34Zp8E9ihgZ/rozogQ4vPC2x0njpi6Esd83GpwTzBUiNRjA9BuKQtx9Y9RDn6BE42gKFp7LnPFXJ6FgpXMqL2MJJclHVH1djA0WaZxC/BtjIe649o4ZeKTeB8r4Rv4gh1AU0jnFlH7mOSgywSwjxjrKGW2EHd79uOMMPnBhLWCuBxVxIkSMYaJByGdkUNy98CgazHs89MGURhZpolAYOShZOHLgGtc4RCFD3qNkBpnBknRHMhVQCtjmFTf1HWbIaJQKLy9RnlHMMQRQBlDkUTxTs8bCyh24MI5YM5nb/hR4/33mPf2G4puOYYMs41msNbw/yow/hAdZQ78zN1PTLcO2g8+hAHpePAdFGlns13rGBrKa8ZVO5J7nYPgh4zFqGL/+7BXeA2ck2Q84JtMt6EjIMuZ7UI5g0MIQ5wQ6AoGOdE5oJ+KJvMLwCBpJyBaCA8wllFPWiLh74ZH18Mf4DwYFMKgYHziMWGuIVLHWxA3aYMSgf6EfBfVAmDH/qY+EtTn+AAAan0lEQVT+Rwalc9sIOhPvnHowIU4VIuzINJyEGPTp3E3Ns1gzU8+hoY3oZmR34dSh76JEbYNjEzb0DbIzdZ5j3GKs+5ta0tFtWGeQYUE908s5ZD4BCXR45m/c8114HkEA9PzUVHAyz5B1zBvexTsh4sxTdC9kGDplMDjD+GNMIDdxdOCYSucgY2wXdHGvZ/LuzFfkGgYo2ysw2NM5fwkbA9sM/thLrF0Ynhi5ZLog77DV4h4mCV+c2KyXPoOXdZg/yEmcN16epXPIH/WgtyCrCJrgcCQjibXBZyIxb+ivdFLe0ZuRi6y9PAdGrGG0AzsHeewPY407J7c2JhMz1qkU7z2KDAqh9zJ6Yx2PLgo7cKPu6w42iMWAwYBCyaLi03YYfAxmomAMGNIT0vHeoPizEKB0Bt8X5Y3BzuBAmUpV5MMKBAxaf88430F4sUB6pQ+FlzQLFjafbhn22cHPoZgF9xwhdHAK+FQ9BiCfYSJHTRHz9bBwIRQRViyOLCwY1Ux8r7AzuTCmUZ7jetNZ0JgoPr2FiYRg8dEbFEKEHQpN1O0Vvi0YyUSaWGh89J7xjLDxkWL6BsWWRS/unkFfH0qhPywodV4gDIi6MS6IusT13FMXSgdKLn2S6ihD6SQlnrEeNfU9dUwSKWZMsUcxqBDSNyygsINblFTR1DpghgxgrqTeJEEkinnDOPGHJ8aZN37hYUFjUU7dRoPiiQxArkVNFU19H1LfUKRSHWYoZkQ7cezBLO789PXBH8U1ODeYlzhRMOiYS8jndMYZY5a+Qf4G9+2yqOE8IV0YJwfppHHlAO1BecFxizzxjkdvrNMnKAUYjZxjEbfgxMCIwkgLZuuwxmGs4W2nvensHebdkJ/IYLil7nXm+ThCaROOjjiF59P3RKIwllFy+ZvoGSm7yB0MRZRcjI+4hbGEIw1FH8cdChPznD8oN6wLOIRYa+I6oP1hTjgdSNFkqwB/UNTgQ4YI2+74P3VG3QPr2w4bDBjGMeOU9GScPhiBGFSkqbLWIJfjZlQEOaMbofDhiA4WZB3rkd9Olo4i7e9Qx+nHNpdgYW2mX4i2I4fSiUgRlCGyhsxKPfQTWYfxi6GeTiYHcw+ZgjOb+RnsZ8aIvwEEQy0dBxROJy83U98Xg5QgFA5hjPV0Co5FDD/eOyh/GXesyWTAodekMz95P+qAh8/Y8++MXsCaiazw2VzptIfnYZAF5Rn6B3oADiPSsJE36awBPmMQfTbokOW5tI81Aj2ObLJ0CvKE9TmYreONdfqESDJrdbq3wKCbU0fqnnqMNgIHzKV0gmrIKngg7/35S6yZ6O38DHmGMZ9ONi/rO+/qD/cj04Z1DccZ4wqnBmsdfZYanIjSR+j+rCHeeUkfEWBFH8R5w5rAesT6HdcO9I5f7EwyEPzawzrGOsO4Yi1FrwmeLxalHVv7bMaNdTrbR+IYAHQEE8WnQHtjHQHEQGTfQNSClwng3jDCGEDoIIi94YGxDjgWbAZlHGUAIz+48JLuyHMZ4F4YYKwTPcBIx9sSZX9isN2pV5owyBHIGIF+gSMijqfTp5VG5cbnU680QVliwffRDT8A8eiTzhFXuUmtB2HNAPbXPWAEM0FZwNPxpvK+njnjAm8gzHzBiKLfUhe9KOxwCAWFP32O8uKvl0IRJLKLQsdYi1pI42Wc+sgPfY8xnXqYEw4cxnFpB6eVVScTHaUJR4+/fQEB6j2r/vtegcZ4QgGNWogqUJePKuCJRslFYQ9GZ/CuIkxR0qIeJESfI3xxbnnFC4OJjIRglAD5Q/QBpRTHQ1RHCsYZfeMNM56HTEk9OBBHHtFOnHZ8NmoqH55g5oOXhRjLpMFhXAblD/LS30EdZ2FDKcIw9zISZvRB8BR5FjQ8+CzQLHJRmTFeeC5KpFfwcfwgR4InYqNYM1YYZ5zREJUZ44poNk5aFDzmKFGGYLaON9ZZjxh/cYxbIn44RbzihRJN5ARmvn3+Whucd8EDrcLOHRxWOMgwNnECMb5RyjGggko/cwZZhsM2ncg9z8dIYj2BO/KTtYtxjGzDKY1TAIdrOpFi1nocqtTH8/wWAuYUWVE4Hv1+/3SuOEUBxFFGW5hLKFOkjqOc0/eML9YElN+4hjRGBRlUZALS78h6jABkAvsfmavMLww2nLnpGLeMG5RYZE1q1NNnK5C9k46h7scmbULPST3MCYcQrDB8020LjJBnOB6CDmjmP/2GnEknCu3bgrOO8YuhFIzQM9apCxkQN3snOJdhhlwg6OENaX9tFzKAdkaVZ6myApmAUcN2juAhucg45g5rQfBQu7CyJvVzzB30AAyn4FkxjAfWGtqYiXGGQwbDn+f5grGOjGHu4+CIe2tOsE1kpzLng+f4ME/RMdDN0nHW+nr8TRPIRh9kwFjHwUk2BMZu3GzEYFsYY+hsQWY4hbEB6CvGQNwsMephrcfxz3hlLUCmoZ+zxpDZiQxCf/I3XcQZY/5kd2QJ45WtL8gU2oU+iKzGmEfPSCd9nL3qrDWMI5iwxvhzEnh/1lVkEPpvnMOlfdvRMVmreVfsDXQ1numv0ySrC10QuZ2JeRNknjFjnRcn3YgXZCHxworJiFIVTHMl2oYiEkdAsxgi4DFYgl5Fv9fXp9sSUWOxBmpUTwrKBQswAzh1PwWeGYx1b2DgKKCD0lE2SpsECH8mP0IzaDT5Q4cyIdioF4HAM1Ga/MKDV50FKc7p71ua0P5kXnh67ynRAwyUdL3Dvk6MZgxDhI/3esORn6GopRuJDAprnA8IND/OUQYQbESrwhbe1x/eg9Hs72NmUqJcpp4dgKIY5xARnkfmBgKNKIpng3KJARC8Ko95g8EeJ8rBuEFQ4XVG4feKEcoSygfeR19weiHAo0bUmZswY6FnXhD59Q4lFA48zd4xiMOI1OU4ady8L2lo8CH67Oc3DP1ZHN7oxRkAsziOR3/OAkYGURk/r1HUUTjxFPv2sbjiDIh6sjTMcAChyDJ+cJBQkNlEiTA0/GFZLNCMMxa9qBF1lBgyaBhXzHMfsWduEFXFU+/bh5JA/RioUaMpjFGMfbjjhPPjDD78LnjyKnOSNsdR0nhHMilQKlDMvFPQO5/8GgAzFvHSrgssSxYwRhlPRB5RLvxBcRhQzFmyODwfuOKsSydik/o+yHneAaXJn3DM+GAdRfFNJ/01WBdrGc9inLGGo1gxJlg/maNxrzYL1sGcJXqHLgAn5i4Ggr9yCmXRy4ay+mVrv/cHpTHOMET9FY2MB+RfUIkvqx6cAMhConEo+MhIFEueCx8c2cHtDhikjPeoMoA+xqnEKdw4OTFmGM/IHXih1wQjzii7rAFRDXUcPhhmGJQcGBw8QJJ+RnfyBUWX+RpHbjJuUPxR8mHmjXPkAsZt8IYOtkYwnqNG1BlPMPMHS5LB52UA85K11G9TwCjBkRfnukGY4QBk+wHzAFmFzEdmMz+Dmam8DzI06vrMOMMhTMSRsQAzb1Cia6CLE3Dya03cg5iRIQQamCOkHbOOMIbQDdCNkNfeYcbPvLEYdQ3AsKT/WXdxaPoxxBgjAIU+67PfcD7jqI1zDRiZQbBAnmAc+/UL3RXdL7ilgvUV+R1VPqMHwgwdmflC4IxnIwNYn3EMez0JWwNuBAbSLegFjAfGFPxwMjCvcBIxJmgz63m6N4CgD+J8Zq6zzsCIelk3kc2Mf39QbjptImiK0Uwf0Rben+wgfwUctg4yJ51UeN6PuYrTFIcw9hkc0QkYcxTWTX8IeTrtSf1uxox1DGiUM38qs6/I3zXHQh1nL3fwhVHOEMYo5KlpW3QEEBEG6RYWNCY9xlOqoc9ChFDNxFH8Zb2nvxPYp5PzeYQhwi9uxDu1TiYSwgAHSzDlOTWaXNa7lvV7PLgoBAgfH+GiDha/uNkIpdWJYCZa6G8b4DO0MarDZmvtYbHDw41HjXQYX6LWwzhjPCHwMT79OyO8MTxQeOLene3fiQmOwGW8MD+JNnoFHOMKbyPKIApcOgWDDAWciB+CDGead8YhA1AIUWLT8TYiFHHAwQ2FjL5GAfCKK0oZC0+6+5/ggreXxYTFE4UfZ483XhHKzJXUlPuo/PwBL6RPoejh8fULCQsbzMiiSdfJBC9/Oj3Mgo4UHBLIM5yp6UaDUJJgh0FGpMEr5swXDA/mfWq6ZVRmRNRZ+BnLKGw805+7wNjGiYaTK+62F/8+jCUUCqIyzE0cQV5RQ3lHGU13rcEY8FcJMp5QNnyaNe/hD7RLd5xtjTGOc/qKOcOY9+dHsMZkcg3g+SjV6ABkjDF/kTnIOsZHVKOwtDYxZzBsuG0E4wQFEFlHxlIm1xqUahxaKLH0GfPHO8Aw2qJkozDvcfTgDGRuYoR5GUCwAJnKuhnVOE/lgzMIGY2DE/6Ma4wXOJGVCB/OZEm3sJ7QBtYb5I6fI2RW+GtO03WYYFDghGPdgj9ZRv4sEhxByLR05yYcmA/0J2u8z57wDjqCUDhO0mXG2sh6QiYT8gC9ExngDU0MJ4IPPiMxbv8wx3E8ksmEbGMtQ+fDSGYdImuPNS7dIBD6DOMMmYX+ig7t07iRdYy3TASBkI0YmKw3GO3eOMfAxdDEmE33Kkv2QPPOODHQadBd/NWC8GSMobPFyXIL9iNjmD3qyETGLvMfpw+yEZmAMy/dc5e2Nm4YgzgD0MORbehQZD3xf8ZkVKd9aXXxHGQMAQ7+JjCBLGLLIGOCP+nqH9SLjcj7sp7giMReRCfg/5mqh35B9/DZ2tieRNuJpnsbjbZEdUCVNbczZqwzQVgY8XCiULMIIbRJQeP/DG4iOOk0AC8ciw7CDEUa4xxoRM+ZMCihTKx0vU4MJBQJjDEiaQgghDSCDuFAPUyeqB60sjoj9fcscCwSOAYyocxsqX4EBApNOntTwrSNhYdFNd1T07dWFxGpLe0rDvOOYT/DOEToxPXS4TXncAoMWBxPRGdYfPzzUJqJRmGsxT3cByUYLx/eROYeBU8ji4xXBjA6EDSM6bjC0itiKDUoULBB0QxGUVAIETYoN3EdTaS+M1ZRkjHS/Hz3ygCyADmEghAnkur7Hu8s8guln3fFIUAqmj/5FScK7SG6EtfR5A/gxFDHk47yhxFIn/u+wXvPvIw7xmgPihlKJ8yQV/7u9mB6NYYofRX1yjzPCycKhjoLJePMR+xxzPmtHf6E4+ChmWHnmv8chjpOMgxxohwoMcwhfubTAekX3ied/clkgjEfkbsoTSidOPv8oWW8Bw4BxnKcO3qD44yICgYmiiD9wLriMzZY7zDWeJd00h23xhnFA36sz7QlXeNjS3WRvkkGF/WR9pzuGr2lelA20QvoL9qSzharLdWBU5Y+8adBE2GNmiHkn40yiY6EHEDPIFLIGokMQBmkHpTaoFM46rzh8yiSvCdyE+ctUSHqZKwhl5mrfCYdw4NoPM4f5CWygHdH7tDnOBtoH+tC8PrJOG1BP2PNhBNzFUMHg9afNI4BhaGWztkhrJmsL3Ahk4F1lH7AcUq/0D4y61gj0nEMoujj1PDnqfj98IxfzixA/8TphNyMu9bAGGctxgq6Mk5N5CZBL4xz+oY9v2xRSHdewp628P6MM9YUMtsYZ2Q2sGayxqUTPGEt4f0Zr4xdHM08lzlIW+i71KykOOMMBzN6BAEI9DX6CScXujhjAtlMdgJ2QToFHRAHBvYS8we9jfmO04+5gw7InElSb+b9mZ+0Ea5xtg2HYUB/oZ/76HeY78T5DLoBugDjPc52zjB1+mtJmZ/oT14/DPPdOJ/JmLHuvYOkaGBoMPGJSOBhY7BjqOFdj7o/NdgojAKUcSY7aaKkhCI0gYWSyEKH8oOwSMcbRFoi6dMoagxgDBCMGpQ0hCaCm4UBYZeO8yFMh2XKs7W1ujA6aUdcYy1MO/hM1Mhz2Oemfi4b9aQbdcL7jND3Dh+MNbyoKAB+ISMCQgmmj0dhgtFC6izGPoslXmeikihs/owCn7JOOk/cxYDoAwasTzNj/uMUYJHxxhpOFBRTFoK4+7moA2Y+jQ7jFmMUhYnCwsZ+LuQAsibueMZQ5739iZ4s/CgCQWbIM1JJ4+5/gjv1oDDTJgQx3uzgPnUiSF7piBKtC44RWFAXfeujXf6wJ//M0rYpRBlnjCvkLs4mFnmfeUIUNZjenG6kmHGG8opSw2LPeoCBS2aKjz4jt1mLMKbjKoQog9TlnWR+P1zwIDTmKmM6mPUUhRmfRaEgjdan8KKAUoh4UfyY8FdCRX1+2M8zPuDGmE/KKczcJPJNSeKkXN9W6iFSyNiOe8NMGG70DeMP4y0dZjjSMC7IQiIjDEOKfiAoQLSedeb/27uD3UZyGAig2P//uj3mlj+ZxTvUoNGInbaoRrwzZWCR2cS2WiWJYhVJyfqcRtb4TQQhtlN5AFsQcovEi05q93yg3RUs8h62hhgoQsgvU67E3zO/9I9AKFsIgV+9LUNbAhhsp+CCn+wkkgYztsBcRuDtC6uRYr6evRhZ0wd7jf0Ebr7Td8u8scdar6tEmtiAKMNMm4Rzgom+8G/1kWhAfJxkv+XsHt/J9yCeGW/+pWgx/4+/QchfxczY2OMRWd8thd8LSTfX7P3aYO8mt7IQ5Yka+mKs+eh8GmuS4KicKFefrZTaZj4jzjIdlCgSVaTEm7faNOYEL2N3voXmlTXjvZ7V3OI/mWfmAfuFDBIiCAXmA6HgzpcMQrZ5msn37Bn1zb5JbDsf0ruzb/ZwthOBvoujGR8Zw+b3hNde7fc2sm4yM6KcNY6yn4yoOg4OVSKRk+vTdIoqY3MzCHFqKFw2ZjWDDBsHagIeY8BQG2yHUkhBkipCvRNhQzY464zPnQ7B1UHs+/7/COS+dmsnpJeTI+plTu962Qw4fza71PD5nY1oV1Qt9ZZU9ePVQoinze54YM6kX9KcOKEik4kI5YTj8+Fsk3YYZJsyzBLhhJn/2ICJMHh8LqmdyEZOeIWjw38Q+uMVe5O++Kxn5gREKBIhNM84atN02zybKBsCQFiNKMBBJOAeD4Cc9sX3mQcIQBxmqYscjgnxOD5X7gommh2zj6TXwXKX08ExFI005qnDz7kSIiurGSlTjPv5+xDggMkEMIc5sciul3ltvJWNILhs5qow6PsIC+y+n+xKzimxFq0T5CpX4E56K6VXRoj+iA6KbuuXOc0W+Dv/CqGavBBlbXDK2TI+GSLIllkr/Df+4eqBgp5NfTDCaYxSLojcWvfIJvJsvGA5sZsCQYgSsUM2p5IIJJ7oyN/N4Wxs3KoAzZclMBKyiISEIH6ttokq7JiMCHNhkmFJbNKOfVjgDhH1QuKV+hCM+M5+P4neEukJxNoTOZV9hkRbK/ylZHlkPa3ONRkJ2jCHU6aofzKRzDtBQyL15IYmgo+5a13krKpglu+2Ts27vv5eBLaRdcaAEkXBozqqW+ScMaqMNIfHRpGDjFYhR2osfEQDseEI5uRcKfCMHkLw6mEi5+chPuTuR46yaCEFjSFgcGxIFtIuR30Vj37uz0FAxgbCkStBKHfm4cqhNY9QseA5MzbrnMzrdwjpykE/j9rhAIhyixaHeHAUbOLn8yZWR9Aml+ugcjif7xIJlZo4cQaOz5SUR3YgmzKlm8PAgV51oM79VgOJrIngJipMRKEMr5ZCfIUtx0CfcnYBHHN44WoE/6t22H0CUMYbZqKHE8fm3I59hZN5vIKQk2jt7ExLc/UbIkAEiiigPlb97a7xRwSkREoTP2JkPiMGJeurluL9PyfrgJgZEi27DwF1LRwRhxg5Oe8jCCAZSgVyawlyI+LNXiLS03T7tCMFWuRTdg3S6/8RQrYGyd5VnpBSMWRZsEhWjwikQBEBYsceIBNBH2CWqG5KLPiBspYm0ehgJqgli0baOLJuDrBt9mcEW9R4GiVMUICYAZ/jYYnaEHzaYTcRaSnVyXqzT8tMM4dlEZrXO0ROpTUi3+wwfkFUl1UFM3va5NaMo9XI+TF+J5PX98sak6Vgr14tITu2wf7jHMEsAoesMfNsUnL1/hawT/gdAtvIehpCzhF2URsRcArq7kmWQ4aShkYp5uSspj0+AsnmJdrFwNhkpNRMD0j6bkD6978XAfM6yvCdKCAeyMxqev3VZ7PpyHKZHiz5rD1OAScNWZsKdM/aUSvPYUsd+1UMXnmf6E1uM+CA3PUiCnCeRLtW0zevPBuxhiiQKw6vfGblPQQOUZtJ5PFKu0qgOM93CrSiaLkvvuT8yqj8Ge9BAtl+NxdYM0p+ZPHtztwTJUQCRCKRM4SJODxJ5f9qBARuBE7Ujvu3UsJdt74c25MNxC+zVtTDw2z3PpAbiKTYy6aS/pySqJ2zTxSdD4CsI5rs5u5zkQTV7JXEEunoRAEC5E6RFibEEpkB6rkRWt+/42C5M96yUoiZ9kvZu8Zl5faX78aRgK4kgliixIJItDtdHI+xv8issP4JKwKSd+433/W7f38fBLaTdcqm1CREmto5qU16BpMHlzakPfUqu4l62nZYkg2OsdHOnc7t+0yLPslPIGAucwxevZbl1WflGJrTk0PYrrQphVca4o67bR+1lyuJqM+7Hc5jm+wZx4bDOY1ufCc+iHLtdgSObXLYHNYnirYrKvxVn8wxdnpyANOVeUZEEdmalD5daYdTiBjcuQcYG6RjUp96pS99z3shoPwFwRHpZDNFpXeTTj0WdJARJE0YqZG1dYfdlEVDeJJNhbBPMyofjRYfUDsCKq5L2i1upF2BG7XDMLMH3GE3iTRuBrA/iwjzne8Q7GQ2iA7zaR1ueMdeY56xl8R0UW+p6jsi6ed54GwRmQ/6ZJ7dtdfISDHPZCNoZ/VAyWdWhw2QjcwGKIV02N9dB4u+l/Xr01xBYDtZv9Jo31MEikARKAJFoAgUgSJQBIpAESgCRaAIPEagZL2zowgUgSJQBIpAESgCRaAIFIEiUASKwJshULL+ZgPSxykCRaAIFIEiUASKQBEoAkWgCBSBIlCy3jlQBIpAESgCRaAIFIEiUASKQBEoAkXgzRD4TdY/Pz9/OTyhryJQBIpAESgCRaAIFIEiUASKQBEoAkXgZxFwtZ8DO//5+Pj49bOP0taLQBEoAkWgCBSBIlAEikARKAJFoAgUgQMC//4H4RgKpeYzF+4AAAAASUVORK5CYII="/>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2" name="Picture 11"/>
          <p:cNvPicPr>
            <a:picLocks noChangeAspect="1"/>
          </p:cNvPicPr>
          <p:nvPr/>
        </p:nvPicPr>
        <p:blipFill>
          <a:blip r:embed="rId3"/>
          <a:stretch>
            <a:fillRect/>
          </a:stretch>
        </p:blipFill>
        <p:spPr>
          <a:xfrm>
            <a:off x="6139519" y="2130315"/>
            <a:ext cx="5910019" cy="3762483"/>
          </a:xfrm>
          <a:prstGeom prst="rect">
            <a:avLst/>
          </a:prstGeom>
        </p:spPr>
      </p:pic>
      <p:pic>
        <p:nvPicPr>
          <p:cNvPr id="14" name="Picture 13"/>
          <p:cNvPicPr>
            <a:picLocks noChangeAspect="1"/>
          </p:cNvPicPr>
          <p:nvPr/>
        </p:nvPicPr>
        <p:blipFill>
          <a:blip r:embed="rId4"/>
          <a:stretch>
            <a:fillRect/>
          </a:stretch>
        </p:blipFill>
        <p:spPr>
          <a:xfrm>
            <a:off x="152400" y="2130315"/>
            <a:ext cx="5722678" cy="3762483"/>
          </a:xfrm>
          <a:prstGeom prst="rect">
            <a:avLst/>
          </a:prstGeom>
        </p:spPr>
      </p:pic>
    </p:spTree>
    <p:extLst>
      <p:ext uri="{BB962C8B-B14F-4D97-AF65-F5344CB8AC3E}">
        <p14:creationId xmlns:p14="http://schemas.microsoft.com/office/powerpoint/2010/main" val="15661504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B6195-2037-8942-BA60-A0F8DA98962F}"/>
              </a:ext>
            </a:extLst>
          </p:cNvPr>
          <p:cNvSpPr>
            <a:spLocks noGrp="1"/>
          </p:cNvSpPr>
          <p:nvPr>
            <p:ph type="ctrTitle"/>
          </p:nvPr>
        </p:nvSpPr>
        <p:spPr/>
        <p:txBody>
          <a:bodyPr/>
          <a:lstStyle/>
          <a:p>
            <a:r>
              <a:rPr lang="en-US" dirty="0"/>
              <a:t>Surge Plans</a:t>
            </a:r>
          </a:p>
        </p:txBody>
      </p:sp>
      <p:sp>
        <p:nvSpPr>
          <p:cNvPr id="5" name="Subtitle 4">
            <a:extLst>
              <a:ext uri="{FF2B5EF4-FFF2-40B4-BE49-F238E27FC236}">
                <a16:creationId xmlns:a16="http://schemas.microsoft.com/office/drawing/2014/main" id="{898AB79C-4516-6449-BE95-3AF423E091E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83350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1"/>
            <a:ext cx="9784080" cy="1319365"/>
          </a:xfrm>
        </p:spPr>
        <p:txBody>
          <a:bodyPr/>
          <a:lstStyle/>
          <a:p>
            <a:r>
              <a:rPr lang="en-US" dirty="0">
                <a:solidFill>
                  <a:schemeClr val="bg1"/>
                </a:solidFill>
              </a:rPr>
              <a:t>COVID Units - CMC</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11"/>
          <p:cNvSpPr/>
          <p:nvPr/>
        </p:nvSpPr>
        <p:spPr>
          <a:xfrm>
            <a:off x="0" y="879807"/>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12/24/2020</a:t>
            </a:r>
          </a:p>
        </p:txBody>
      </p:sp>
      <p:pic>
        <p:nvPicPr>
          <p:cNvPr id="4" name="Picture 3"/>
          <p:cNvPicPr>
            <a:picLocks noChangeAspect="1"/>
          </p:cNvPicPr>
          <p:nvPr/>
        </p:nvPicPr>
        <p:blipFill>
          <a:blip r:embed="rId3"/>
          <a:stretch>
            <a:fillRect/>
          </a:stretch>
        </p:blipFill>
        <p:spPr>
          <a:xfrm>
            <a:off x="1335546" y="1547730"/>
            <a:ext cx="9826847" cy="4646901"/>
          </a:xfrm>
          <a:prstGeom prst="rect">
            <a:avLst/>
          </a:prstGeom>
        </p:spPr>
      </p:pic>
    </p:spTree>
    <p:extLst>
      <p:ext uri="{BB962C8B-B14F-4D97-AF65-F5344CB8AC3E}">
        <p14:creationId xmlns:p14="http://schemas.microsoft.com/office/powerpoint/2010/main" val="1155858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Surge Plan</a:t>
            </a:r>
          </a:p>
        </p:txBody>
      </p:sp>
      <p:graphicFrame>
        <p:nvGraphicFramePr>
          <p:cNvPr id="6" name="Table 5"/>
          <p:cNvGraphicFramePr>
            <a:graphicFrameLocks noGrp="1"/>
          </p:cNvGraphicFramePr>
          <p:nvPr>
            <p:extLst>
              <p:ext uri="{D42A27DB-BD31-4B8C-83A1-F6EECF244321}">
                <p14:modId xmlns:p14="http://schemas.microsoft.com/office/powerpoint/2010/main" val="2261951575"/>
              </p:ext>
            </p:extLst>
          </p:nvPr>
        </p:nvGraphicFramePr>
        <p:xfrm>
          <a:off x="2032000" y="874930"/>
          <a:ext cx="8128000" cy="5765076"/>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452279">
                <a:tc gridSpan="4">
                  <a:txBody>
                    <a:bodyPr/>
                    <a:lstStyle/>
                    <a:p>
                      <a:pPr algn="ctr"/>
                      <a:r>
                        <a:rPr lang="en-US" sz="2400" dirty="0"/>
                        <a:t>Covenant</a:t>
                      </a:r>
                      <a:r>
                        <a:rPr lang="en-US" sz="2400" baseline="0" dirty="0"/>
                        <a:t> Medical Center</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66849">
                <a:tc>
                  <a:txBody>
                    <a:bodyPr/>
                    <a:lstStyle/>
                    <a:p>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ICU</a:t>
                      </a:r>
                    </a:p>
                  </a:txBody>
                  <a:tcPr>
                    <a:solidFill>
                      <a:schemeClr val="tx2">
                        <a:lumMod val="50000"/>
                      </a:schemeClr>
                    </a:solidFill>
                  </a:tcPr>
                </a:tc>
                <a:tc>
                  <a:txBody>
                    <a:bodyPr/>
                    <a:lstStyle/>
                    <a:p>
                      <a:pPr algn="ctr"/>
                      <a:r>
                        <a:rPr lang="en-US" b="1" dirty="0">
                          <a:solidFill>
                            <a:schemeClr val="bg1"/>
                          </a:solidFill>
                        </a:rPr>
                        <a:t>Med Surg</a:t>
                      </a:r>
                    </a:p>
                  </a:txBody>
                  <a:tcPr>
                    <a:solidFill>
                      <a:schemeClr val="tx2">
                        <a:lumMod val="50000"/>
                      </a:schemeClr>
                    </a:solidFill>
                  </a:tcPr>
                </a:tc>
                <a:tc>
                  <a:txBody>
                    <a:bodyPr/>
                    <a:lstStyle/>
                    <a:p>
                      <a:pPr algn="ctr"/>
                      <a:r>
                        <a:rPr lang="en-US" b="1" dirty="0">
                          <a:solidFill>
                            <a:schemeClr val="bg1"/>
                          </a:solidFill>
                        </a:rPr>
                        <a:t>Total</a:t>
                      </a:r>
                    </a:p>
                  </a:txBody>
                  <a:tcPr>
                    <a:solidFill>
                      <a:schemeClr val="tx2">
                        <a:lumMod val="50000"/>
                      </a:schemeClr>
                    </a:solidFill>
                  </a:tcPr>
                </a:tc>
                <a:extLst>
                  <a:ext uri="{0D108BD9-81ED-4DB2-BD59-A6C34878D82A}">
                    <a16:rowId xmlns:a16="http://schemas.microsoft.com/office/drawing/2014/main" val="10001"/>
                  </a:ext>
                </a:extLst>
              </a:tr>
              <a:tr h="366849">
                <a:tc>
                  <a:txBody>
                    <a:bodyPr/>
                    <a:lstStyle/>
                    <a:p>
                      <a:r>
                        <a:rPr lang="en-US" sz="1800" dirty="0">
                          <a:latin typeface="Arial" panose="020B0604020202020204" pitchFamily="34" charset="0"/>
                          <a:cs typeface="Arial" panose="020B0604020202020204" pitchFamily="34" charset="0"/>
                        </a:rPr>
                        <a:t>Phase 1</a:t>
                      </a:r>
                    </a:p>
                  </a:txBody>
                  <a:tcPr/>
                </a:tc>
                <a:tc>
                  <a:txBody>
                    <a:bodyPr/>
                    <a:lstStyle/>
                    <a:p>
                      <a:pPr algn="ctr"/>
                      <a:r>
                        <a:rPr lang="en-US" sz="1200" dirty="0">
                          <a:latin typeface="Arial" panose="020B0604020202020204" pitchFamily="34" charset="0"/>
                          <a:cs typeface="Arial" panose="020B0604020202020204" pitchFamily="34" charset="0"/>
                        </a:rPr>
                        <a:t>10-CICU</a:t>
                      </a:r>
                    </a:p>
                  </a:txBody>
                  <a:tcPr/>
                </a:tc>
                <a:tc>
                  <a:txBody>
                    <a:bodyPr/>
                    <a:lstStyle/>
                    <a:p>
                      <a:pPr algn="ctr"/>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2"/>
                  </a:ext>
                </a:extLst>
              </a:tr>
              <a:tr h="366849">
                <a:tc>
                  <a:txBody>
                    <a:bodyPr/>
                    <a:lstStyle/>
                    <a:p>
                      <a:r>
                        <a:rPr lang="en-US" sz="1800" dirty="0">
                          <a:latin typeface="Arial" panose="020B0604020202020204" pitchFamily="34" charset="0"/>
                          <a:cs typeface="Arial" panose="020B0604020202020204" pitchFamily="34" charset="0"/>
                        </a:rPr>
                        <a:t>Phase</a:t>
                      </a:r>
                      <a:r>
                        <a:rPr lang="en-US" sz="1800" baseline="0" dirty="0">
                          <a:latin typeface="Arial" panose="020B0604020202020204" pitchFamily="34" charset="0"/>
                          <a:cs typeface="Arial" panose="020B0604020202020204" pitchFamily="34" charset="0"/>
                        </a:rPr>
                        <a:t> 2</a:t>
                      </a:r>
                      <a:endParaRPr lang="en-US" sz="18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17-CICU</a:t>
                      </a:r>
                    </a:p>
                  </a:txBody>
                  <a:tcPr/>
                </a:tc>
                <a:tc>
                  <a:txBody>
                    <a:bodyPr/>
                    <a:lstStyle/>
                    <a:p>
                      <a:pPr algn="ctr"/>
                      <a:r>
                        <a:rPr lang="en-US" sz="1200" dirty="0">
                          <a:latin typeface="Arial" panose="020B0604020202020204" pitchFamily="34" charset="0"/>
                          <a:cs typeface="Arial" panose="020B0604020202020204" pitchFamily="34" charset="0"/>
                        </a:rPr>
                        <a:t>10-HC4</a:t>
                      </a:r>
                    </a:p>
                  </a:txBody>
                  <a:tcPr/>
                </a:tc>
                <a:tc>
                  <a:txBody>
                    <a:bodyPr/>
                    <a:lstStyle/>
                    <a:p>
                      <a:pPr algn="ctr"/>
                      <a:r>
                        <a:rPr lang="en-US" sz="12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3"/>
                  </a:ext>
                </a:extLst>
              </a:tr>
              <a:tr h="366849">
                <a:tc>
                  <a:txBody>
                    <a:bodyPr/>
                    <a:lstStyle/>
                    <a:p>
                      <a:r>
                        <a:rPr lang="en-US" sz="1800" dirty="0">
                          <a:latin typeface="Arial" panose="020B0604020202020204" pitchFamily="34" charset="0"/>
                          <a:cs typeface="Arial" panose="020B0604020202020204" pitchFamily="34" charset="0"/>
                        </a:rPr>
                        <a:t>Phase 3</a:t>
                      </a:r>
                    </a:p>
                  </a:txBody>
                  <a:tcPr/>
                </a:tc>
                <a:tc>
                  <a:txBody>
                    <a:bodyPr/>
                    <a:lstStyle/>
                    <a:p>
                      <a:pPr algn="ctr"/>
                      <a:r>
                        <a:rPr lang="en-US" sz="1200" dirty="0">
                          <a:latin typeface="Arial" panose="020B0604020202020204" pitchFamily="34" charset="0"/>
                          <a:cs typeface="Arial" panose="020B0604020202020204" pitchFamily="34" charset="0"/>
                        </a:rPr>
                        <a:t>17-CICU</a:t>
                      </a:r>
                    </a:p>
                  </a:txBody>
                  <a:tcPr/>
                </a:tc>
                <a:tc>
                  <a:txBody>
                    <a:bodyPr/>
                    <a:lstStyle/>
                    <a:p>
                      <a:pPr algn="ctr"/>
                      <a:r>
                        <a:rPr lang="en-US" sz="1200" dirty="0">
                          <a:latin typeface="Arial" panose="020B0604020202020204" pitchFamily="34" charset="0"/>
                          <a:cs typeface="Arial" panose="020B0604020202020204" pitchFamily="34" charset="0"/>
                        </a:rPr>
                        <a:t>24-HC4</a:t>
                      </a:r>
                    </a:p>
                  </a:txBody>
                  <a:tcPr/>
                </a:tc>
                <a:tc>
                  <a:txBody>
                    <a:bodyPr/>
                    <a:lstStyle/>
                    <a:p>
                      <a:pPr algn="ctr"/>
                      <a:r>
                        <a:rPr lang="en-US" sz="1200" dirty="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10004"/>
                  </a:ext>
                </a:extLst>
              </a:tr>
              <a:tr h="452279">
                <a:tc>
                  <a:txBody>
                    <a:bodyPr/>
                    <a:lstStyle/>
                    <a:p>
                      <a:r>
                        <a:rPr lang="en-US" sz="1800" dirty="0">
                          <a:latin typeface="Arial" panose="020B0604020202020204" pitchFamily="34" charset="0"/>
                          <a:cs typeface="Arial" panose="020B0604020202020204" pitchFamily="34" charset="0"/>
                        </a:rPr>
                        <a:t>Phase 4</a:t>
                      </a:r>
                    </a:p>
                  </a:txBody>
                  <a:tcPr/>
                </a:tc>
                <a:tc>
                  <a:txBody>
                    <a:bodyPr/>
                    <a:lstStyle/>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8-MICU</a:t>
                      </a:r>
                    </a:p>
                  </a:txBody>
                  <a:tcPr/>
                </a:tc>
                <a:tc>
                  <a:txBody>
                    <a:bodyPr/>
                    <a:lstStyle/>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14-Pal</a:t>
                      </a:r>
                      <a:r>
                        <a:rPr lang="en-US" sz="1200" baseline="0" dirty="0">
                          <a:latin typeface="Arial" panose="020B0604020202020204" pitchFamily="34" charset="0"/>
                          <a:cs typeface="Arial" panose="020B0604020202020204" pitchFamily="34" charset="0"/>
                        </a:rPr>
                        <a:t> Med</a:t>
                      </a:r>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10005"/>
                  </a:ext>
                </a:extLst>
              </a:tr>
              <a:tr h="452279">
                <a:tc>
                  <a:txBody>
                    <a:bodyPr/>
                    <a:lstStyle/>
                    <a:p>
                      <a:r>
                        <a:rPr lang="en-US" sz="1800" dirty="0">
                          <a:latin typeface="Arial" panose="020B0604020202020204" pitchFamily="34" charset="0"/>
                          <a:cs typeface="Arial" panose="020B0604020202020204" pitchFamily="34" charset="0"/>
                        </a:rPr>
                        <a:t>Phase</a:t>
                      </a:r>
                      <a:r>
                        <a:rPr lang="en-US" sz="1800" baseline="0" dirty="0">
                          <a:latin typeface="Arial" panose="020B0604020202020204" pitchFamily="34" charset="0"/>
                          <a:cs typeface="Arial" panose="020B0604020202020204" pitchFamily="34" charset="0"/>
                        </a:rPr>
                        <a:t> 5</a:t>
                      </a:r>
                      <a:endParaRPr lang="en-US" sz="18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txBody>
                  <a:tcPr/>
                </a:tc>
                <a:tc>
                  <a:txBody>
                    <a:bodyPr/>
                    <a:lstStyle/>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14-Pal</a:t>
                      </a:r>
                      <a:r>
                        <a:rPr lang="en-US" sz="1200" baseline="0" dirty="0">
                          <a:latin typeface="Arial" panose="020B0604020202020204" pitchFamily="34" charset="0"/>
                          <a:cs typeface="Arial" panose="020B0604020202020204" pitchFamily="34" charset="0"/>
                        </a:rPr>
                        <a:t> Med</a:t>
                      </a:r>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6"/>
                  </a:ext>
                </a:extLst>
              </a:tr>
              <a:tr h="633191">
                <a:tc>
                  <a:txBody>
                    <a:bodyPr/>
                    <a:lstStyle/>
                    <a:p>
                      <a:r>
                        <a:rPr lang="en-US" sz="1800" dirty="0">
                          <a:latin typeface="Arial" panose="020B0604020202020204" pitchFamily="34" charset="0"/>
                          <a:cs typeface="Arial" panose="020B0604020202020204" pitchFamily="34" charset="0"/>
                        </a:rPr>
                        <a:t>Phase</a:t>
                      </a:r>
                      <a:r>
                        <a:rPr lang="en-US" sz="1800" baseline="0" dirty="0">
                          <a:latin typeface="Arial" panose="020B0604020202020204" pitchFamily="34" charset="0"/>
                          <a:cs typeface="Arial" panose="020B0604020202020204" pitchFamily="34" charset="0"/>
                        </a:rPr>
                        <a:t> 6</a:t>
                      </a:r>
                    </a:p>
                    <a:p>
                      <a:endParaRPr lang="en-US" sz="18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p>
                      <a:pPr algn="ctr"/>
                      <a:r>
                        <a:rPr lang="en-US" sz="1200" dirty="0">
                          <a:latin typeface="Arial" panose="020B0604020202020204" pitchFamily="34" charset="0"/>
                          <a:cs typeface="Arial" panose="020B0604020202020204" pitchFamily="34" charset="0"/>
                        </a:rPr>
                        <a:t>15-S 4</a:t>
                      </a:r>
                    </a:p>
                  </a:txBody>
                  <a:tcPr/>
                </a:tc>
                <a:tc>
                  <a:txBody>
                    <a:bodyPr/>
                    <a:lstStyle/>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13-HC6</a:t>
                      </a:r>
                    </a:p>
                    <a:p>
                      <a:pPr algn="ctr"/>
                      <a:r>
                        <a:rPr lang="en-US" sz="1200" dirty="0">
                          <a:latin typeface="Arial" panose="020B0604020202020204" pitchFamily="34" charset="0"/>
                          <a:cs typeface="Arial" panose="020B0604020202020204" pitchFamily="34" charset="0"/>
                        </a:rPr>
                        <a:t>15 – S 9 (East)</a:t>
                      </a:r>
                    </a:p>
                  </a:txBody>
                  <a:tcPr/>
                </a:tc>
                <a:tc>
                  <a:txBody>
                    <a:bodyPr/>
                    <a:lstStyle/>
                    <a:p>
                      <a:pPr algn="ct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10007"/>
                  </a:ext>
                </a:extLst>
              </a:tr>
              <a:tr h="633191">
                <a:tc>
                  <a:txBody>
                    <a:bodyPr/>
                    <a:lstStyle/>
                    <a:p>
                      <a:r>
                        <a:rPr lang="en-US" sz="1800" dirty="0">
                          <a:latin typeface="Arial" panose="020B0604020202020204" pitchFamily="34" charset="0"/>
                          <a:cs typeface="Arial" panose="020B0604020202020204" pitchFamily="34" charset="0"/>
                        </a:rPr>
                        <a:t>Phase 7</a:t>
                      </a:r>
                    </a:p>
                  </a:txBody>
                  <a:tcPr/>
                </a:tc>
                <a:tc>
                  <a:txBody>
                    <a:bodyPr/>
                    <a:lstStyle/>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p>
                      <a:pPr algn="ctr"/>
                      <a:r>
                        <a:rPr lang="en-US" sz="1200" dirty="0">
                          <a:latin typeface="Arial" panose="020B0604020202020204" pitchFamily="34" charset="0"/>
                          <a:cs typeface="Arial" panose="020B0604020202020204" pitchFamily="34" charset="0"/>
                        </a:rPr>
                        <a:t>15-S 4</a:t>
                      </a:r>
                    </a:p>
                  </a:txBody>
                  <a:tcPr/>
                </a:tc>
                <a:tc>
                  <a:txBody>
                    <a:bodyPr/>
                    <a:lstStyle/>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13-HC6</a:t>
                      </a:r>
                    </a:p>
                    <a:p>
                      <a:pPr algn="ctr"/>
                      <a:r>
                        <a:rPr lang="en-US" sz="1200" dirty="0">
                          <a:latin typeface="Arial" panose="020B0604020202020204" pitchFamily="34" charset="0"/>
                          <a:cs typeface="Arial" panose="020B0604020202020204" pitchFamily="34" charset="0"/>
                        </a:rPr>
                        <a:t>31 – S 9 (all)</a:t>
                      </a:r>
                    </a:p>
                  </a:txBody>
                  <a:tcPr/>
                </a:tc>
                <a:tc>
                  <a:txBody>
                    <a:bodyPr/>
                    <a:lstStyle/>
                    <a:p>
                      <a:pPr algn="ctr"/>
                      <a:r>
                        <a:rPr lang="en-US" sz="1200" dirty="0">
                          <a:latin typeface="Arial" panose="020B0604020202020204" pitchFamily="34" charset="0"/>
                          <a:cs typeface="Arial" panose="020B0604020202020204" pitchFamily="34" charset="0"/>
                        </a:rPr>
                        <a:t>116</a:t>
                      </a:r>
                    </a:p>
                  </a:txBody>
                  <a:tcPr/>
                </a:tc>
                <a:extLst>
                  <a:ext uri="{0D108BD9-81ED-4DB2-BD59-A6C34878D82A}">
                    <a16:rowId xmlns:a16="http://schemas.microsoft.com/office/drawing/2014/main" val="1216232995"/>
                  </a:ext>
                </a:extLst>
              </a:tr>
              <a:tr h="814102">
                <a:tc>
                  <a:txBody>
                    <a:bodyPr/>
                    <a:lstStyle/>
                    <a:p>
                      <a:r>
                        <a:rPr lang="en-US" sz="1800" dirty="0">
                          <a:latin typeface="Arial" panose="020B0604020202020204" pitchFamily="34" charset="0"/>
                          <a:cs typeface="Arial" panose="020B0604020202020204" pitchFamily="34" charset="0"/>
                        </a:rPr>
                        <a:t>Phase 8</a:t>
                      </a:r>
                    </a:p>
                  </a:txBody>
                  <a:tcPr/>
                </a:tc>
                <a:tc>
                  <a:txBody>
                    <a:bodyPr/>
                    <a:lstStyle/>
                    <a:p>
                      <a:pPr algn="ctr"/>
                      <a:r>
                        <a:rPr lang="en-US" sz="1200" dirty="0">
                          <a:latin typeface="Arial" panose="020B0604020202020204" pitchFamily="34" charset="0"/>
                          <a:cs typeface="Arial" panose="020B0604020202020204" pitchFamily="34" charset="0"/>
                        </a:rPr>
                        <a:t>8-E4</a:t>
                      </a:r>
                    </a:p>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p>
                      <a:pPr algn="ctr"/>
                      <a:r>
                        <a:rPr lang="en-US" sz="1200" dirty="0">
                          <a:latin typeface="Arial" panose="020B0604020202020204" pitchFamily="34" charset="0"/>
                          <a:cs typeface="Arial" panose="020B0604020202020204" pitchFamily="34" charset="0"/>
                        </a:rPr>
                        <a:t>15-S 4</a:t>
                      </a:r>
                    </a:p>
                  </a:txBody>
                  <a:tcPr/>
                </a:tc>
                <a:tc>
                  <a:txBody>
                    <a:bodyPr/>
                    <a:lstStyle/>
                    <a:p>
                      <a:pPr algn="ctr"/>
                      <a:r>
                        <a:rPr lang="en-US" sz="1200" dirty="0">
                          <a:latin typeface="Arial" panose="020B0604020202020204" pitchFamily="34" charset="0"/>
                          <a:cs typeface="Arial" panose="020B0604020202020204" pitchFamily="34" charset="0"/>
                        </a:rPr>
                        <a:t>15-S 10(East)</a:t>
                      </a:r>
                    </a:p>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13-HC6</a:t>
                      </a:r>
                    </a:p>
                    <a:p>
                      <a:pPr algn="ctr"/>
                      <a:r>
                        <a:rPr lang="en-US" sz="1200" dirty="0">
                          <a:latin typeface="Arial" panose="020B0604020202020204" pitchFamily="34" charset="0"/>
                          <a:cs typeface="Arial" panose="020B0604020202020204" pitchFamily="34" charset="0"/>
                        </a:rPr>
                        <a:t>31 – S 9 (all)</a:t>
                      </a:r>
                    </a:p>
                  </a:txBody>
                  <a:tcPr/>
                </a:tc>
                <a:tc>
                  <a:txBody>
                    <a:bodyPr/>
                    <a:lstStyle/>
                    <a:p>
                      <a:pPr algn="ctr"/>
                      <a:r>
                        <a:rPr lang="en-US" sz="1200" dirty="0">
                          <a:latin typeface="Arial" panose="020B0604020202020204" pitchFamily="34" charset="0"/>
                          <a:cs typeface="Arial" panose="020B0604020202020204" pitchFamily="34" charset="0"/>
                        </a:rPr>
                        <a:t>139</a:t>
                      </a:r>
                    </a:p>
                  </a:txBody>
                  <a:tcPr/>
                </a:tc>
                <a:extLst>
                  <a:ext uri="{0D108BD9-81ED-4DB2-BD59-A6C34878D82A}">
                    <a16:rowId xmlns:a16="http://schemas.microsoft.com/office/drawing/2014/main" val="3956803988"/>
                  </a:ext>
                </a:extLst>
              </a:tr>
              <a:tr h="814102">
                <a:tc>
                  <a:txBody>
                    <a:bodyPr/>
                    <a:lstStyle/>
                    <a:p>
                      <a:r>
                        <a:rPr lang="en-US" sz="1800" dirty="0">
                          <a:latin typeface="Arial" panose="020B0604020202020204" pitchFamily="34" charset="0"/>
                          <a:cs typeface="Arial" panose="020B0604020202020204" pitchFamily="34" charset="0"/>
                        </a:rPr>
                        <a:t>Phase 9</a:t>
                      </a:r>
                    </a:p>
                  </a:txBody>
                  <a:tcPr/>
                </a:tc>
                <a:tc>
                  <a:txBody>
                    <a:bodyPr/>
                    <a:lstStyle/>
                    <a:p>
                      <a:pPr algn="ctr"/>
                      <a:r>
                        <a:rPr lang="en-US" sz="1200" dirty="0">
                          <a:latin typeface="Arial" panose="020B0604020202020204" pitchFamily="34" charset="0"/>
                          <a:cs typeface="Arial" panose="020B0604020202020204" pitchFamily="34" charset="0"/>
                        </a:rPr>
                        <a:t>16-E4 (all)</a:t>
                      </a:r>
                    </a:p>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p>
                      <a:pPr algn="ctr"/>
                      <a:r>
                        <a:rPr lang="en-US" sz="1200" dirty="0">
                          <a:latin typeface="Arial" panose="020B0604020202020204" pitchFamily="34" charset="0"/>
                          <a:cs typeface="Arial" panose="020B0604020202020204" pitchFamily="34" charset="0"/>
                        </a:rPr>
                        <a:t>15-S 4</a:t>
                      </a:r>
                    </a:p>
                  </a:txBody>
                  <a:tcPr/>
                </a:tc>
                <a:tc>
                  <a:txBody>
                    <a:bodyPr/>
                    <a:lstStyle/>
                    <a:p>
                      <a:pPr algn="ctr"/>
                      <a:r>
                        <a:rPr lang="en-US" sz="1200" dirty="0">
                          <a:latin typeface="Arial" panose="020B0604020202020204" pitchFamily="34" charset="0"/>
                          <a:cs typeface="Arial" panose="020B0604020202020204" pitchFamily="34" charset="0"/>
                        </a:rPr>
                        <a:t>30 S10 (all)</a:t>
                      </a:r>
                    </a:p>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13-HC6</a:t>
                      </a:r>
                    </a:p>
                    <a:p>
                      <a:pPr algn="ctr"/>
                      <a:r>
                        <a:rPr lang="en-US" sz="1200" dirty="0">
                          <a:latin typeface="Arial" panose="020B0604020202020204" pitchFamily="34" charset="0"/>
                          <a:cs typeface="Arial" panose="020B0604020202020204" pitchFamily="34" charset="0"/>
                        </a:rPr>
                        <a:t>31 – S 9 (all)</a:t>
                      </a:r>
                    </a:p>
                  </a:txBody>
                  <a:tcPr/>
                </a:tc>
                <a:tc>
                  <a:txBody>
                    <a:bodyPr/>
                    <a:lstStyle/>
                    <a:p>
                      <a:pPr algn="ctr"/>
                      <a:r>
                        <a:rPr lang="en-US" sz="1200" dirty="0">
                          <a:latin typeface="Arial" panose="020B0604020202020204" pitchFamily="34" charset="0"/>
                          <a:cs typeface="Arial" panose="020B0604020202020204" pitchFamily="34" charset="0"/>
                        </a:rPr>
                        <a:t>162</a:t>
                      </a:r>
                    </a:p>
                  </a:txBody>
                  <a:tcPr/>
                </a:tc>
                <a:extLst>
                  <a:ext uri="{0D108BD9-81ED-4DB2-BD59-A6C34878D82A}">
                    <a16:rowId xmlns:a16="http://schemas.microsoft.com/office/drawing/2014/main" val="2380027989"/>
                  </a:ext>
                </a:extLst>
              </a:tr>
            </a:tbl>
          </a:graphicData>
        </a:graphic>
      </p:graphicFrame>
      <p:grpSp>
        <p:nvGrpSpPr>
          <p:cNvPr id="5" name="Group 4">
            <a:extLst>
              <a:ext uri="{FF2B5EF4-FFF2-40B4-BE49-F238E27FC236}">
                <a16:creationId xmlns:a16="http://schemas.microsoft.com/office/drawing/2014/main" id="{35B4F667-D8B1-A84B-B087-E08FF3A0A23E}"/>
              </a:ext>
            </a:extLst>
          </p:cNvPr>
          <p:cNvGrpSpPr/>
          <p:nvPr/>
        </p:nvGrpSpPr>
        <p:grpSpPr>
          <a:xfrm>
            <a:off x="1140603" y="4721807"/>
            <a:ext cx="861444" cy="429583"/>
            <a:chOff x="1650830" y="2945718"/>
            <a:chExt cx="861444" cy="429583"/>
          </a:xfrm>
        </p:grpSpPr>
        <p:sp>
          <p:nvSpPr>
            <p:cNvPr id="7" name="Right Arrow 6">
              <a:extLst>
                <a:ext uri="{FF2B5EF4-FFF2-40B4-BE49-F238E27FC236}">
                  <a16:creationId xmlns:a16="http://schemas.microsoft.com/office/drawing/2014/main" id="{BE8FA671-9B01-9D46-8AF2-721E81B6565C}"/>
                </a:ext>
              </a:extLst>
            </p:cNvPr>
            <p:cNvSpPr/>
            <p:nvPr/>
          </p:nvSpPr>
          <p:spPr>
            <a:xfrm>
              <a:off x="1650830" y="2945718"/>
              <a:ext cx="861444" cy="429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DCA1B8C-5BD1-EB4A-A956-165EC0473B51}"/>
                </a:ext>
              </a:extLst>
            </p:cNvPr>
            <p:cNvSpPr txBox="1"/>
            <p:nvPr/>
          </p:nvSpPr>
          <p:spPr>
            <a:xfrm>
              <a:off x="1692881" y="3045093"/>
              <a:ext cx="635110" cy="230832"/>
            </a:xfrm>
            <a:prstGeom prst="rect">
              <a:avLst/>
            </a:prstGeom>
            <a:noFill/>
          </p:spPr>
          <p:txBody>
            <a:bodyPr wrap="none" rtlCol="0">
              <a:spAutoFit/>
            </a:bodyPr>
            <a:lstStyle/>
            <a:p>
              <a:r>
                <a:rPr lang="en-US" sz="900" b="1" dirty="0">
                  <a:solidFill>
                    <a:schemeClr val="bg1"/>
                  </a:solidFill>
                </a:rPr>
                <a:t>Currently</a:t>
              </a:r>
            </a:p>
          </p:txBody>
        </p:sp>
      </p:grpSp>
      <p:grpSp>
        <p:nvGrpSpPr>
          <p:cNvPr id="9" name="Group 8">
            <a:extLst>
              <a:ext uri="{FF2B5EF4-FFF2-40B4-BE49-F238E27FC236}">
                <a16:creationId xmlns:a16="http://schemas.microsoft.com/office/drawing/2014/main" id="{A2AF7951-22D2-6740-B4ED-504BBDC61F43}"/>
              </a:ext>
            </a:extLst>
          </p:cNvPr>
          <p:cNvGrpSpPr/>
          <p:nvPr/>
        </p:nvGrpSpPr>
        <p:grpSpPr>
          <a:xfrm>
            <a:off x="1148992" y="5179164"/>
            <a:ext cx="861444" cy="429583"/>
            <a:chOff x="1657458" y="2111168"/>
            <a:chExt cx="861444" cy="429583"/>
          </a:xfrm>
        </p:grpSpPr>
        <p:sp>
          <p:nvSpPr>
            <p:cNvPr id="10" name="Right Arrow 9">
              <a:extLst>
                <a:ext uri="{FF2B5EF4-FFF2-40B4-BE49-F238E27FC236}">
                  <a16:creationId xmlns:a16="http://schemas.microsoft.com/office/drawing/2014/main" id="{96170749-65B9-9849-AF73-5829713B4A71}"/>
                </a:ext>
              </a:extLst>
            </p:cNvPr>
            <p:cNvSpPr/>
            <p:nvPr/>
          </p:nvSpPr>
          <p:spPr>
            <a:xfrm>
              <a:off x="1657458" y="2111168"/>
              <a:ext cx="861444" cy="42958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5D29F20-0484-3B4E-B2A8-B0518F0B8E8F}"/>
                </a:ext>
              </a:extLst>
            </p:cNvPr>
            <p:cNvSpPr txBox="1"/>
            <p:nvPr/>
          </p:nvSpPr>
          <p:spPr>
            <a:xfrm>
              <a:off x="1699509" y="2210543"/>
              <a:ext cx="678391" cy="230832"/>
            </a:xfrm>
            <a:prstGeom prst="rect">
              <a:avLst/>
            </a:prstGeom>
            <a:noFill/>
          </p:spPr>
          <p:txBody>
            <a:bodyPr wrap="none" rtlCol="0">
              <a:spAutoFit/>
            </a:bodyPr>
            <a:lstStyle/>
            <a:p>
              <a:r>
                <a:rPr lang="en-US" sz="900" b="1" dirty="0">
                  <a:solidFill>
                    <a:schemeClr val="bg1"/>
                  </a:solidFill>
                </a:rPr>
                <a:t>Last Week</a:t>
              </a:r>
            </a:p>
          </p:txBody>
        </p:sp>
      </p:grpSp>
    </p:spTree>
    <p:extLst>
      <p:ext uri="{BB962C8B-B14F-4D97-AF65-F5344CB8AC3E}">
        <p14:creationId xmlns:p14="http://schemas.microsoft.com/office/powerpoint/2010/main" val="10608708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p:txBody>
          <a:bodyPr/>
          <a:lstStyle/>
          <a:p>
            <a:r>
              <a:rPr lang="en-US" b="1" dirty="0"/>
              <a:t>William Sommer</a:t>
            </a:r>
          </a:p>
          <a:p>
            <a:r>
              <a:rPr lang="en-US" sz="2800" dirty="0"/>
              <a:t>Clinical Data Analyst</a:t>
            </a:r>
          </a:p>
          <a:p>
            <a:r>
              <a:rPr lang="en-US" sz="2800" dirty="0"/>
              <a:t>Quality and Clinical Data Analytics </a:t>
            </a:r>
          </a:p>
          <a:p>
            <a:r>
              <a:rPr lang="en-US" sz="2800" dirty="0"/>
              <a:t>Covenant Health</a:t>
            </a:r>
          </a:p>
          <a:p>
            <a:endParaRPr lang="en-US" dirty="0"/>
          </a:p>
        </p:txBody>
      </p:sp>
    </p:spTree>
    <p:extLst>
      <p:ext uri="{BB962C8B-B14F-4D97-AF65-F5344CB8AC3E}">
        <p14:creationId xmlns:p14="http://schemas.microsoft.com/office/powerpoint/2010/main" val="2731835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ctrTitle"/>
          </p:nvPr>
        </p:nvSpPr>
        <p:spPr>
          <a:xfrm>
            <a:off x="727886" y="242250"/>
            <a:ext cx="10363200" cy="1470025"/>
          </a:xfrm>
        </p:spPr>
        <p:txBody>
          <a:bodyPr/>
          <a:lstStyle/>
          <a:p>
            <a:r>
              <a:rPr lang="en-US" sz="4000" dirty="0"/>
              <a:t>Providence System </a:t>
            </a:r>
            <a:r>
              <a:rPr lang="en-US" sz="4000" u="sng" dirty="0">
                <a:solidFill>
                  <a:schemeClr val="accent2"/>
                </a:solidFill>
              </a:rPr>
              <a:t>Hospitalized</a:t>
            </a:r>
            <a:r>
              <a:rPr lang="en-US" sz="4000" dirty="0"/>
              <a:t> COVID-19 Cases</a:t>
            </a:r>
          </a:p>
        </p:txBody>
      </p:sp>
      <p:pic>
        <p:nvPicPr>
          <p:cNvPr id="3" name="Picture 2">
            <a:extLst>
              <a:ext uri="{FF2B5EF4-FFF2-40B4-BE49-F238E27FC236}">
                <a16:creationId xmlns:a16="http://schemas.microsoft.com/office/drawing/2014/main" id="{7240162C-9796-417E-BC68-3F336D4F472C}"/>
              </a:ext>
            </a:extLst>
          </p:cNvPr>
          <p:cNvPicPr>
            <a:picLocks noChangeAspect="1"/>
          </p:cNvPicPr>
          <p:nvPr/>
        </p:nvPicPr>
        <p:blipFill>
          <a:blip r:embed="rId2"/>
          <a:stretch>
            <a:fillRect/>
          </a:stretch>
        </p:blipFill>
        <p:spPr>
          <a:xfrm>
            <a:off x="2976127" y="977262"/>
            <a:ext cx="6239746" cy="5753903"/>
          </a:xfrm>
          <a:prstGeom prst="rect">
            <a:avLst/>
          </a:prstGeom>
        </p:spPr>
      </p:pic>
    </p:spTree>
    <p:extLst>
      <p:ext uri="{BB962C8B-B14F-4D97-AF65-F5344CB8AC3E}">
        <p14:creationId xmlns:p14="http://schemas.microsoft.com/office/powerpoint/2010/main" val="33155262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Providence Inpatient COVID-19 Volume</a:t>
            </a:r>
          </a:p>
        </p:txBody>
      </p:sp>
      <p:pic>
        <p:nvPicPr>
          <p:cNvPr id="3" name="Picture 2">
            <a:extLst>
              <a:ext uri="{FF2B5EF4-FFF2-40B4-BE49-F238E27FC236}">
                <a16:creationId xmlns:a16="http://schemas.microsoft.com/office/drawing/2014/main" id="{03328583-719A-4EBD-B7FD-3C6130F17419}"/>
              </a:ext>
            </a:extLst>
          </p:cNvPr>
          <p:cNvPicPr>
            <a:picLocks noChangeAspect="1"/>
          </p:cNvPicPr>
          <p:nvPr/>
        </p:nvPicPr>
        <p:blipFill>
          <a:blip r:embed="rId2"/>
          <a:stretch>
            <a:fillRect/>
          </a:stretch>
        </p:blipFill>
        <p:spPr>
          <a:xfrm>
            <a:off x="503817" y="1466115"/>
            <a:ext cx="11133565" cy="3925769"/>
          </a:xfrm>
          <a:prstGeom prst="rect">
            <a:avLst/>
          </a:prstGeom>
        </p:spPr>
      </p:pic>
    </p:spTree>
    <p:extLst>
      <p:ext uri="{BB962C8B-B14F-4D97-AF65-F5344CB8AC3E}">
        <p14:creationId xmlns:p14="http://schemas.microsoft.com/office/powerpoint/2010/main" val="465819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006D4B-CB77-7D45-8D02-CFE703B48E31}"/>
              </a:ext>
            </a:extLst>
          </p:cNvPr>
          <p:cNvSpPr>
            <a:spLocks noGrp="1"/>
          </p:cNvSpPr>
          <p:nvPr>
            <p:ph type="ctrTitle"/>
          </p:nvPr>
        </p:nvSpPr>
        <p:spPr/>
        <p:txBody>
          <a:bodyPr/>
          <a:lstStyle/>
          <a:p>
            <a:r>
              <a:rPr lang="en-US" dirty="0"/>
              <a:t>Reflection</a:t>
            </a:r>
          </a:p>
        </p:txBody>
      </p:sp>
      <p:sp>
        <p:nvSpPr>
          <p:cNvPr id="4" name="Subtitle 3">
            <a:extLst>
              <a:ext uri="{FF2B5EF4-FFF2-40B4-BE49-F238E27FC236}">
                <a16:creationId xmlns:a16="http://schemas.microsoft.com/office/drawing/2014/main" id="{78EF72FC-5B2A-0640-ADD9-85EE4B4620D9}"/>
              </a:ext>
            </a:extLst>
          </p:cNvPr>
          <p:cNvSpPr>
            <a:spLocks noGrp="1"/>
          </p:cNvSpPr>
          <p:nvPr>
            <p:ph type="subTitle" idx="1"/>
          </p:nvPr>
        </p:nvSpPr>
        <p:spPr>
          <a:xfrm>
            <a:off x="1828800" y="3746090"/>
            <a:ext cx="8534400" cy="1359310"/>
          </a:xfrm>
        </p:spPr>
        <p:txBody>
          <a:bodyPr/>
          <a:lstStyle/>
          <a:p>
            <a:r>
              <a:rPr lang="en-US" dirty="0"/>
              <a:t>Craig D. Rhyne, MD FACS</a:t>
            </a:r>
          </a:p>
        </p:txBody>
      </p:sp>
    </p:spTree>
    <p:extLst>
      <p:ext uri="{BB962C8B-B14F-4D97-AF65-F5344CB8AC3E}">
        <p14:creationId xmlns:p14="http://schemas.microsoft.com/office/powerpoint/2010/main" val="249421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629393" y="218499"/>
            <a:ext cx="10363200" cy="1470025"/>
          </a:xfrm>
        </p:spPr>
        <p:txBody>
          <a:bodyPr/>
          <a:lstStyle/>
          <a:p>
            <a:r>
              <a:rPr lang="en-US" dirty="0"/>
              <a:t>Texas Inpatient COVID-19 Volume</a:t>
            </a:r>
          </a:p>
        </p:txBody>
      </p:sp>
      <p:pic>
        <p:nvPicPr>
          <p:cNvPr id="3" name="Picture 2">
            <a:extLst>
              <a:ext uri="{FF2B5EF4-FFF2-40B4-BE49-F238E27FC236}">
                <a16:creationId xmlns:a16="http://schemas.microsoft.com/office/drawing/2014/main" id="{A27340CC-834F-4792-A087-AA875A6465A0}"/>
              </a:ext>
            </a:extLst>
          </p:cNvPr>
          <p:cNvPicPr>
            <a:picLocks noChangeAspect="1"/>
          </p:cNvPicPr>
          <p:nvPr/>
        </p:nvPicPr>
        <p:blipFill>
          <a:blip r:embed="rId2"/>
          <a:stretch>
            <a:fillRect/>
          </a:stretch>
        </p:blipFill>
        <p:spPr>
          <a:xfrm>
            <a:off x="573373" y="1416921"/>
            <a:ext cx="11045253" cy="4024157"/>
          </a:xfrm>
          <a:prstGeom prst="rect">
            <a:avLst/>
          </a:prstGeom>
        </p:spPr>
      </p:pic>
    </p:spTree>
    <p:extLst>
      <p:ext uri="{BB962C8B-B14F-4D97-AF65-F5344CB8AC3E}">
        <p14:creationId xmlns:p14="http://schemas.microsoft.com/office/powerpoint/2010/main" val="1602853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New Covid-19 POSITIVES by Day Trend</a:t>
            </a:r>
            <a:br>
              <a:rPr lang="en-US" dirty="0"/>
            </a:br>
            <a:endParaRPr lang="en-US" dirty="0"/>
          </a:p>
        </p:txBody>
      </p:sp>
      <p:pic>
        <p:nvPicPr>
          <p:cNvPr id="6" name="Picture 5">
            <a:extLst>
              <a:ext uri="{FF2B5EF4-FFF2-40B4-BE49-F238E27FC236}">
                <a16:creationId xmlns:a16="http://schemas.microsoft.com/office/drawing/2014/main" id="{8FF7A09D-6397-418D-A735-9F7B52037999}"/>
              </a:ext>
            </a:extLst>
          </p:cNvPr>
          <p:cNvPicPr>
            <a:picLocks noChangeAspect="1"/>
          </p:cNvPicPr>
          <p:nvPr/>
        </p:nvPicPr>
        <p:blipFill>
          <a:blip r:embed="rId2"/>
          <a:stretch>
            <a:fillRect/>
          </a:stretch>
        </p:blipFill>
        <p:spPr>
          <a:xfrm>
            <a:off x="10847755" y="1231688"/>
            <a:ext cx="1133633" cy="628738"/>
          </a:xfrm>
          <a:prstGeom prst="rect">
            <a:avLst/>
          </a:prstGeom>
        </p:spPr>
      </p:pic>
      <p:pic>
        <p:nvPicPr>
          <p:cNvPr id="3" name="Picture 2">
            <a:extLst>
              <a:ext uri="{FF2B5EF4-FFF2-40B4-BE49-F238E27FC236}">
                <a16:creationId xmlns:a16="http://schemas.microsoft.com/office/drawing/2014/main" id="{46597F0D-EACD-4BAB-A5C8-58F8546789CC}"/>
              </a:ext>
            </a:extLst>
          </p:cNvPr>
          <p:cNvPicPr>
            <a:picLocks noChangeAspect="1"/>
          </p:cNvPicPr>
          <p:nvPr/>
        </p:nvPicPr>
        <p:blipFill>
          <a:blip r:embed="rId3"/>
          <a:stretch>
            <a:fillRect/>
          </a:stretch>
        </p:blipFill>
        <p:spPr>
          <a:xfrm>
            <a:off x="1435097" y="1125413"/>
            <a:ext cx="9321806" cy="5331737"/>
          </a:xfrm>
          <a:prstGeom prst="rect">
            <a:avLst/>
          </a:prstGeom>
        </p:spPr>
      </p:pic>
    </p:spTree>
    <p:extLst>
      <p:ext uri="{BB962C8B-B14F-4D97-AF65-F5344CB8AC3E}">
        <p14:creationId xmlns:p14="http://schemas.microsoft.com/office/powerpoint/2010/main" val="36970714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6" name="Picture 5">
            <a:extLst>
              <a:ext uri="{FF2B5EF4-FFF2-40B4-BE49-F238E27FC236}">
                <a16:creationId xmlns:a16="http://schemas.microsoft.com/office/drawing/2014/main" id="{41A5004C-CEA1-47A5-8D5A-C2AAC4417B0B}"/>
              </a:ext>
            </a:extLst>
          </p:cNvPr>
          <p:cNvPicPr>
            <a:picLocks noChangeAspect="1"/>
          </p:cNvPicPr>
          <p:nvPr/>
        </p:nvPicPr>
        <p:blipFill>
          <a:blip r:embed="rId2"/>
          <a:stretch>
            <a:fillRect/>
          </a:stretch>
        </p:blipFill>
        <p:spPr>
          <a:xfrm>
            <a:off x="10699211" y="734914"/>
            <a:ext cx="1156777" cy="1125512"/>
          </a:xfrm>
          <a:prstGeom prst="rect">
            <a:avLst/>
          </a:prstGeom>
        </p:spPr>
      </p:pic>
      <p:pic>
        <p:nvPicPr>
          <p:cNvPr id="4" name="Picture 3">
            <a:extLst>
              <a:ext uri="{FF2B5EF4-FFF2-40B4-BE49-F238E27FC236}">
                <a16:creationId xmlns:a16="http://schemas.microsoft.com/office/drawing/2014/main" id="{B1CF7F1B-1845-4240-96F8-3B832125D5B7}"/>
              </a:ext>
            </a:extLst>
          </p:cNvPr>
          <p:cNvPicPr>
            <a:picLocks noChangeAspect="1"/>
          </p:cNvPicPr>
          <p:nvPr/>
        </p:nvPicPr>
        <p:blipFill>
          <a:blip r:embed="rId3"/>
          <a:stretch>
            <a:fillRect/>
          </a:stretch>
        </p:blipFill>
        <p:spPr>
          <a:xfrm>
            <a:off x="1600839" y="1125413"/>
            <a:ext cx="8990322" cy="5185954"/>
          </a:xfrm>
          <a:prstGeom prst="rect">
            <a:avLst/>
          </a:prstGeom>
        </p:spPr>
      </p:pic>
    </p:spTree>
    <p:extLst>
      <p:ext uri="{BB962C8B-B14F-4D97-AF65-F5344CB8AC3E}">
        <p14:creationId xmlns:p14="http://schemas.microsoft.com/office/powerpoint/2010/main" val="31725134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Daily Tests Performed</a:t>
            </a:r>
            <a:br>
              <a:rPr lang="en-US" dirty="0"/>
            </a:br>
            <a:endParaRPr lang="en-US" dirty="0"/>
          </a:p>
        </p:txBody>
      </p:sp>
      <p:pic>
        <p:nvPicPr>
          <p:cNvPr id="5" name="Picture 4">
            <a:extLst>
              <a:ext uri="{FF2B5EF4-FFF2-40B4-BE49-F238E27FC236}">
                <a16:creationId xmlns:a16="http://schemas.microsoft.com/office/drawing/2014/main" id="{D18CDA3A-C60E-4A73-AA75-89CF47440E33}"/>
              </a:ext>
            </a:extLst>
          </p:cNvPr>
          <p:cNvPicPr>
            <a:picLocks noChangeAspect="1"/>
          </p:cNvPicPr>
          <p:nvPr/>
        </p:nvPicPr>
        <p:blipFill>
          <a:blip r:embed="rId2"/>
          <a:stretch>
            <a:fillRect/>
          </a:stretch>
        </p:blipFill>
        <p:spPr>
          <a:xfrm>
            <a:off x="1497594" y="1125413"/>
            <a:ext cx="9196812" cy="5412376"/>
          </a:xfrm>
          <a:prstGeom prst="rect">
            <a:avLst/>
          </a:prstGeom>
        </p:spPr>
      </p:pic>
      <p:pic>
        <p:nvPicPr>
          <p:cNvPr id="7" name="Picture 6">
            <a:extLst>
              <a:ext uri="{FF2B5EF4-FFF2-40B4-BE49-F238E27FC236}">
                <a16:creationId xmlns:a16="http://schemas.microsoft.com/office/drawing/2014/main" id="{85C829D4-1119-4484-9D92-643B3D7FF09B}"/>
              </a:ext>
            </a:extLst>
          </p:cNvPr>
          <p:cNvPicPr>
            <a:picLocks noChangeAspect="1"/>
          </p:cNvPicPr>
          <p:nvPr/>
        </p:nvPicPr>
        <p:blipFill>
          <a:blip r:embed="rId3"/>
          <a:stretch>
            <a:fillRect/>
          </a:stretch>
        </p:blipFill>
        <p:spPr>
          <a:xfrm>
            <a:off x="9975168" y="1860426"/>
            <a:ext cx="1438476" cy="676369"/>
          </a:xfrm>
          <a:prstGeom prst="rect">
            <a:avLst/>
          </a:prstGeom>
        </p:spPr>
      </p:pic>
    </p:spTree>
    <p:extLst>
      <p:ext uri="{BB962C8B-B14F-4D97-AF65-F5344CB8AC3E}">
        <p14:creationId xmlns:p14="http://schemas.microsoft.com/office/powerpoint/2010/main" val="28783935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Procedures (YOY)</a:t>
            </a:r>
          </a:p>
        </p:txBody>
      </p:sp>
      <p:pic>
        <p:nvPicPr>
          <p:cNvPr id="5" name="Picture 4">
            <a:extLst>
              <a:ext uri="{FF2B5EF4-FFF2-40B4-BE49-F238E27FC236}">
                <a16:creationId xmlns:a16="http://schemas.microsoft.com/office/drawing/2014/main" id="{1F841817-7CF2-4641-B182-58CDEB5F94F3}"/>
              </a:ext>
            </a:extLst>
          </p:cNvPr>
          <p:cNvPicPr>
            <a:picLocks noChangeAspect="1"/>
          </p:cNvPicPr>
          <p:nvPr/>
        </p:nvPicPr>
        <p:blipFill>
          <a:blip r:embed="rId2"/>
          <a:stretch>
            <a:fillRect/>
          </a:stretch>
        </p:blipFill>
        <p:spPr>
          <a:xfrm>
            <a:off x="10424081" y="1893908"/>
            <a:ext cx="1066949" cy="685896"/>
          </a:xfrm>
          <a:prstGeom prst="rect">
            <a:avLst/>
          </a:prstGeom>
        </p:spPr>
      </p:pic>
      <p:pic>
        <p:nvPicPr>
          <p:cNvPr id="4" name="Picture 3">
            <a:extLst>
              <a:ext uri="{FF2B5EF4-FFF2-40B4-BE49-F238E27FC236}">
                <a16:creationId xmlns:a16="http://schemas.microsoft.com/office/drawing/2014/main" id="{6EA9D754-0AD6-411C-958A-F9335A66D9F8}"/>
              </a:ext>
            </a:extLst>
          </p:cNvPr>
          <p:cNvPicPr>
            <a:picLocks noChangeAspect="1"/>
          </p:cNvPicPr>
          <p:nvPr/>
        </p:nvPicPr>
        <p:blipFill>
          <a:blip r:embed="rId3"/>
          <a:stretch>
            <a:fillRect/>
          </a:stretch>
        </p:blipFill>
        <p:spPr>
          <a:xfrm>
            <a:off x="1929384" y="1054392"/>
            <a:ext cx="8333232" cy="5808480"/>
          </a:xfrm>
          <a:prstGeom prst="rect">
            <a:avLst/>
          </a:prstGeom>
        </p:spPr>
      </p:pic>
    </p:spTree>
    <p:extLst>
      <p:ext uri="{BB962C8B-B14F-4D97-AF65-F5344CB8AC3E}">
        <p14:creationId xmlns:p14="http://schemas.microsoft.com/office/powerpoint/2010/main" val="8139805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1B6121-20E6-C04B-A08B-D1A416BF84C7}"/>
              </a:ext>
            </a:extLst>
          </p:cNvPr>
          <p:cNvSpPr>
            <a:spLocks noGrp="1"/>
          </p:cNvSpPr>
          <p:nvPr>
            <p:ph type="ctrTitle"/>
          </p:nvPr>
        </p:nvSpPr>
        <p:spPr/>
        <p:txBody>
          <a:bodyPr/>
          <a:lstStyle/>
          <a:p>
            <a:r>
              <a:rPr lang="en-US" dirty="0"/>
              <a:t>Covenant Outpatient Infusion Center Update</a:t>
            </a:r>
          </a:p>
        </p:txBody>
      </p:sp>
      <p:sp>
        <p:nvSpPr>
          <p:cNvPr id="5" name="Subtitle 4">
            <a:extLst>
              <a:ext uri="{FF2B5EF4-FFF2-40B4-BE49-F238E27FC236}">
                <a16:creationId xmlns:a16="http://schemas.microsoft.com/office/drawing/2014/main" id="{3A8871EA-9D69-E54F-8C3B-C2C5D088D71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690371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74"/>
            <a:ext cx="9784080" cy="1508760"/>
          </a:xfrm>
        </p:spPr>
        <p:txBody>
          <a:bodyPr/>
          <a:lstStyle/>
          <a:p>
            <a:r>
              <a:rPr lang="en-US" dirty="0">
                <a:solidFill>
                  <a:schemeClr val="bg1"/>
                </a:solidFill>
              </a:rPr>
              <a:t>COVID Infusion Center</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11"/>
          <p:cNvSpPr/>
          <p:nvPr/>
        </p:nvSpPr>
        <p:spPr>
          <a:xfrm>
            <a:off x="0" y="124300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8" name="TextBox 7"/>
          <p:cNvSpPr txBox="1"/>
          <p:nvPr/>
        </p:nvSpPr>
        <p:spPr>
          <a:xfrm>
            <a:off x="477917" y="1243002"/>
            <a:ext cx="7993117" cy="4955203"/>
          </a:xfrm>
          <a:prstGeom prst="rect">
            <a:avLst/>
          </a:prstGeom>
          <a:noFill/>
        </p:spPr>
        <p:txBody>
          <a:bodyPr wrap="square" rtlCol="0">
            <a:spAutoFit/>
          </a:bodyPr>
          <a:lstStyle/>
          <a:p>
            <a:r>
              <a:rPr lang="en-US" sz="4000" u="sng" dirty="0">
                <a:latin typeface=" Arial"/>
              </a:rPr>
              <a:t>Status Update</a:t>
            </a:r>
          </a:p>
          <a:p>
            <a:endParaRPr lang="en-US" sz="4000" u="sng" dirty="0">
              <a:solidFill>
                <a:schemeClr val="bg1"/>
              </a:solidFill>
              <a:latin typeface=" Arial"/>
            </a:endParaRPr>
          </a:p>
          <a:p>
            <a:pPr marL="571500" indent="-571500">
              <a:buFont typeface="Arial" panose="020B0604020202020204" pitchFamily="34" charset="0"/>
              <a:buChar char="•"/>
            </a:pPr>
            <a:r>
              <a:rPr lang="en-US" sz="3600" dirty="0">
                <a:solidFill>
                  <a:schemeClr val="bg1"/>
                </a:solidFill>
                <a:latin typeface=" Arial"/>
              </a:rPr>
              <a:t>Partnering with Adult Ed and have kept 3 patients from needing a hospital admission</a:t>
            </a:r>
          </a:p>
          <a:p>
            <a:pPr marL="571500" indent="-571500">
              <a:buFont typeface="Arial" panose="020B0604020202020204" pitchFamily="34" charset="0"/>
              <a:buChar char="•"/>
            </a:pPr>
            <a:r>
              <a:rPr lang="en-US" sz="3600" dirty="0">
                <a:solidFill>
                  <a:schemeClr val="bg1"/>
                </a:solidFill>
                <a:latin typeface=" Arial"/>
              </a:rPr>
              <a:t>City patients treated as well</a:t>
            </a:r>
          </a:p>
          <a:p>
            <a:pPr marL="457200" indent="-457200">
              <a:buFont typeface="Arial" panose="020B0604020202020204" pitchFamily="34" charset="0"/>
              <a:buChar char="•"/>
            </a:pPr>
            <a:endParaRPr lang="en-US" sz="2800" dirty="0">
              <a:solidFill>
                <a:schemeClr val="bg1"/>
              </a:solidFill>
              <a:latin typeface=" Arial"/>
            </a:endParaRPr>
          </a:p>
          <a:p>
            <a:pPr marL="457200" indent="-457200">
              <a:buFont typeface="Arial" panose="020B0604020202020204" pitchFamily="34" charset="0"/>
              <a:buChar char="•"/>
            </a:pPr>
            <a:endParaRPr lang="en-US" sz="3200" dirty="0">
              <a:latin typeface=" Arial"/>
            </a:endParaRPr>
          </a:p>
          <a:p>
            <a:pPr marL="914400" lvl="1" indent="-457200">
              <a:buFont typeface="Arial" panose="020B0604020202020204" pitchFamily="34" charset="0"/>
              <a:buChar char="•"/>
            </a:pPr>
            <a:endParaRPr lang="en-US" sz="3200" dirty="0"/>
          </a:p>
        </p:txBody>
      </p:sp>
      <p:pic>
        <p:nvPicPr>
          <p:cNvPr id="4" name="Picture 3"/>
          <p:cNvPicPr>
            <a:picLocks noChangeAspect="1"/>
          </p:cNvPicPr>
          <p:nvPr/>
        </p:nvPicPr>
        <p:blipFill>
          <a:blip r:embed="rId3"/>
          <a:stretch>
            <a:fillRect/>
          </a:stretch>
        </p:blipFill>
        <p:spPr>
          <a:xfrm rot="5400000">
            <a:off x="8065844" y="2810555"/>
            <a:ext cx="4597206" cy="3449697"/>
          </a:xfrm>
          <a:prstGeom prst="rect">
            <a:avLst/>
          </a:prstGeom>
        </p:spPr>
      </p:pic>
      <p:sp>
        <p:nvSpPr>
          <p:cNvPr id="11" name="TextBox 10"/>
          <p:cNvSpPr txBox="1"/>
          <p:nvPr/>
        </p:nvSpPr>
        <p:spPr>
          <a:xfrm>
            <a:off x="597393" y="4195977"/>
            <a:ext cx="9812721" cy="1508105"/>
          </a:xfrm>
          <a:prstGeom prst="rect">
            <a:avLst/>
          </a:prstGeom>
          <a:noFill/>
        </p:spPr>
        <p:txBody>
          <a:bodyPr wrap="square" rtlCol="0">
            <a:spAutoFit/>
          </a:bodyPr>
          <a:lstStyle/>
          <a:p>
            <a:pPr marL="457200" indent="-457200">
              <a:buFont typeface="Arial" panose="020B0604020202020204" pitchFamily="34" charset="0"/>
              <a:buChar char="•"/>
            </a:pPr>
            <a:endParaRPr lang="en-US" sz="2800" dirty="0">
              <a:latin typeface=" Arial"/>
            </a:endParaRPr>
          </a:p>
          <a:p>
            <a:pPr marL="457200" indent="-457200">
              <a:buFont typeface="Arial" panose="020B0604020202020204" pitchFamily="34" charset="0"/>
              <a:buChar char="•"/>
            </a:pPr>
            <a:endParaRPr lang="en-US" sz="3200" dirty="0">
              <a:latin typeface=" Arial"/>
            </a:endParaRPr>
          </a:p>
          <a:p>
            <a:pPr marL="914400" lvl="1"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12571336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981E7-C321-AF40-B615-5D3FBAC76100}"/>
              </a:ext>
            </a:extLst>
          </p:cNvPr>
          <p:cNvSpPr>
            <a:spLocks noGrp="1"/>
          </p:cNvSpPr>
          <p:nvPr>
            <p:ph type="ctrTitle"/>
          </p:nvPr>
        </p:nvSpPr>
        <p:spPr/>
        <p:txBody>
          <a:bodyPr/>
          <a:lstStyle/>
          <a:p>
            <a:r>
              <a:rPr lang="en-US" dirty="0"/>
              <a:t>Covid-19 Testing</a:t>
            </a:r>
          </a:p>
        </p:txBody>
      </p:sp>
      <p:sp>
        <p:nvSpPr>
          <p:cNvPr id="3" name="Subtitle 2">
            <a:extLst>
              <a:ext uri="{FF2B5EF4-FFF2-40B4-BE49-F238E27FC236}">
                <a16:creationId xmlns:a16="http://schemas.microsoft.com/office/drawing/2014/main" id="{B5322155-7B06-0B46-A1AD-80156C550109}"/>
              </a:ext>
            </a:extLst>
          </p:cNvPr>
          <p:cNvSpPr>
            <a:spLocks noGrp="1"/>
          </p:cNvSpPr>
          <p:nvPr>
            <p:ph type="subTitle" idx="1"/>
          </p:nvPr>
        </p:nvSpPr>
        <p:spPr>
          <a:xfrm>
            <a:off x="1211580" y="3308950"/>
            <a:ext cx="4206240" cy="1752600"/>
          </a:xfrm>
        </p:spPr>
        <p:txBody>
          <a:bodyPr/>
          <a:lstStyle/>
          <a:p>
            <a:endParaRPr lang="en-US" dirty="0"/>
          </a:p>
        </p:txBody>
      </p:sp>
      <p:pic>
        <p:nvPicPr>
          <p:cNvPr id="5" name="Picture 4">
            <a:extLst>
              <a:ext uri="{FF2B5EF4-FFF2-40B4-BE49-F238E27FC236}">
                <a16:creationId xmlns:a16="http://schemas.microsoft.com/office/drawing/2014/main" id="{6489CDE8-A054-404E-A3D1-C004D2151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257" y="2725342"/>
            <a:ext cx="3765943" cy="2574932"/>
          </a:xfrm>
          <a:prstGeom prst="rect">
            <a:avLst/>
          </a:prstGeom>
        </p:spPr>
      </p:pic>
    </p:spTree>
    <p:extLst>
      <p:ext uri="{BB962C8B-B14F-4D97-AF65-F5344CB8AC3E}">
        <p14:creationId xmlns:p14="http://schemas.microsoft.com/office/powerpoint/2010/main" val="10235774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5D647-6EA3-A241-9FC1-89D31B6E10D2}"/>
              </a:ext>
            </a:extLst>
          </p:cNvPr>
          <p:cNvPicPr>
            <a:picLocks noChangeAspect="1"/>
          </p:cNvPicPr>
          <p:nvPr/>
        </p:nvPicPr>
        <p:blipFill rotWithShape="1">
          <a:blip r:embed="rId2">
            <a:extLst>
              <a:ext uri="{28A0092B-C50C-407E-A947-70E740481C1C}">
                <a14:useLocalDpi xmlns:a14="http://schemas.microsoft.com/office/drawing/2010/main" val="0"/>
              </a:ext>
            </a:extLst>
          </a:blip>
          <a:srcRect l="20625"/>
          <a:stretch/>
        </p:blipFill>
        <p:spPr>
          <a:xfrm>
            <a:off x="0" y="0"/>
            <a:ext cx="12192000" cy="6735895"/>
          </a:xfrm>
          <a:prstGeom prst="rect">
            <a:avLst/>
          </a:prstGeom>
        </p:spPr>
      </p:pic>
    </p:spTree>
    <p:extLst>
      <p:ext uri="{BB962C8B-B14F-4D97-AF65-F5344CB8AC3E}">
        <p14:creationId xmlns:p14="http://schemas.microsoft.com/office/powerpoint/2010/main" val="218587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effectLst>
                  <a:outerShdw blurRad="50800" dist="38100" dir="2700000" algn="tl" rotWithShape="0">
                    <a:prstClr val="black">
                      <a:alpha val="40000"/>
                    </a:prstClr>
                  </a:outerShdw>
                </a:effectLst>
              </a:rPr>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99BDD"/>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066201273"/>
              </p:ext>
            </p:extLst>
          </p:nvPr>
        </p:nvGraphicFramePr>
        <p:xfrm>
          <a:off x="348148" y="1349785"/>
          <a:ext cx="5626523" cy="1981200"/>
        </p:xfrm>
        <a:graphic>
          <a:graphicData uri="http://schemas.openxmlformats.org/drawingml/2006/table">
            <a:tbl>
              <a:tblPr firstRow="1" bandRow="1">
                <a:tableStyleId>{5C22544A-7EE6-4342-B048-85BDC9FD1C3A}</a:tableStyleId>
              </a:tblPr>
              <a:tblGrid>
                <a:gridCol w="1220473">
                  <a:extLst>
                    <a:ext uri="{9D8B030D-6E8A-4147-A177-3AD203B41FA5}">
                      <a16:colId xmlns:a16="http://schemas.microsoft.com/office/drawing/2014/main" val="20000"/>
                    </a:ext>
                  </a:extLst>
                </a:gridCol>
                <a:gridCol w="846335">
                  <a:extLst>
                    <a:ext uri="{9D8B030D-6E8A-4147-A177-3AD203B41FA5}">
                      <a16:colId xmlns:a16="http://schemas.microsoft.com/office/drawing/2014/main" val="20001"/>
                    </a:ext>
                  </a:extLst>
                </a:gridCol>
                <a:gridCol w="997136">
                  <a:extLst>
                    <a:ext uri="{9D8B030D-6E8A-4147-A177-3AD203B41FA5}">
                      <a16:colId xmlns:a16="http://schemas.microsoft.com/office/drawing/2014/main" val="20002"/>
                    </a:ext>
                  </a:extLst>
                </a:gridCol>
                <a:gridCol w="885307">
                  <a:extLst>
                    <a:ext uri="{9D8B030D-6E8A-4147-A177-3AD203B41FA5}">
                      <a16:colId xmlns:a16="http://schemas.microsoft.com/office/drawing/2014/main" val="20003"/>
                    </a:ext>
                  </a:extLst>
                </a:gridCol>
                <a:gridCol w="853590">
                  <a:extLst>
                    <a:ext uri="{9D8B030D-6E8A-4147-A177-3AD203B41FA5}">
                      <a16:colId xmlns:a16="http://schemas.microsoft.com/office/drawing/2014/main" val="20004"/>
                    </a:ext>
                  </a:extLst>
                </a:gridCol>
                <a:gridCol w="823682">
                  <a:extLst>
                    <a:ext uri="{9D8B030D-6E8A-4147-A177-3AD203B41FA5}">
                      <a16:colId xmlns:a16="http://schemas.microsoft.com/office/drawing/2014/main" val="20005"/>
                    </a:ext>
                  </a:extLst>
                </a:gridCol>
              </a:tblGrid>
              <a:tr h="386118">
                <a:tc>
                  <a:txBody>
                    <a:bodyPr/>
                    <a:lstStyle/>
                    <a:p>
                      <a:endParaRPr lang="en-US"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tc gridSpan="2">
                  <a:txBody>
                    <a:bodyPr/>
                    <a:lstStyle/>
                    <a:p>
                      <a:pPr algn="ctr"/>
                      <a:r>
                        <a:rPr lang="en-US" sz="2000" dirty="0">
                          <a:solidFill>
                            <a:schemeClr val="tx1"/>
                          </a:solidFill>
                          <a:latin typeface="Arial Narrow" panose="020B0606020202030204" pitchFamily="34" charset="0"/>
                          <a:cs typeface="Arial" panose="020B0604020202020204" pitchFamily="34" charset="0"/>
                        </a:rPr>
                        <a:t>CMC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tc hMerge="1">
                  <a:txBody>
                    <a:bodyPr/>
                    <a:lstStyle/>
                    <a:p>
                      <a:pPr algn="ctr"/>
                      <a:endParaRPr lang="en-US" sz="2000" dirty="0">
                        <a:latin typeface="Arial Narrow" panose="020B060602020203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dirty="0">
                          <a:solidFill>
                            <a:schemeClr val="tx1"/>
                          </a:solidFill>
                          <a:latin typeface="Arial Narrow" panose="020B0606020202030204" pitchFamily="34" charset="0"/>
                          <a:cs typeface="Arial" panose="020B0604020202020204" pitchFamily="34" charset="0"/>
                        </a:rPr>
                        <a:t>GMC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tc hMerge="1">
                  <a:txBody>
                    <a:bodyPr/>
                    <a:lstStyle/>
                    <a:p>
                      <a:pPr algn="ctr"/>
                      <a:endParaRPr lang="en-US" sz="2000" dirty="0">
                        <a:latin typeface="Arial Narrow" panose="020B060602020203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extLst>
                  <a:ext uri="{0D108BD9-81ED-4DB2-BD59-A6C34878D82A}">
                    <a16:rowId xmlns:a16="http://schemas.microsoft.com/office/drawing/2014/main" val="10000"/>
                  </a:ext>
                </a:extLst>
              </a:tr>
              <a:tr h="366860">
                <a:tc>
                  <a:txBody>
                    <a:bodyPr/>
                    <a:lstStyle/>
                    <a:p>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Rapid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algn="ctr"/>
                      <a:r>
                        <a:rPr lang="en-US" sz="1600" b="1" dirty="0">
                          <a:latin typeface="Arial" panose="020B0604020202020204" pitchFamily="34" charset="0"/>
                          <a:cs typeface="Arial" panose="020B0604020202020204" pitchFamily="34" charset="0"/>
                        </a:rPr>
                        <a:t>PCR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algn="ctr" defTabSz="9144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Rapid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algn="ctr" defTabSz="9144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PCR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algn="ctr"/>
                      <a:r>
                        <a:rPr lang="en-US" sz="1600" b="1" dirty="0">
                          <a:latin typeface="Arial" panose="020B0604020202020204" pitchFamily="34" charset="0"/>
                          <a:cs typeface="Arial" panose="020B0604020202020204" pitchFamily="34" charset="0"/>
                        </a:rPr>
                        <a:t>Rapid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10001"/>
                  </a:ext>
                </a:extLst>
              </a:tr>
              <a:tr h="348087">
                <a:tc>
                  <a:txBody>
                    <a:bodyPr/>
                    <a:lstStyle/>
                    <a:p>
                      <a:r>
                        <a:rPr lang="en-US" sz="2000" b="1" dirty="0"/>
                        <a:t>Test Kits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algn="ctr" defTabSz="914400" rtl="0" eaLnBrk="1" latinLnBrk="0" hangingPunct="1"/>
                      <a:endParaRPr lang="en-US" sz="2000" b="0"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algn="ctr" defTabSz="914400" rtl="0" eaLnBrk="1" latinLnBrk="0" hangingPunct="1"/>
                      <a:endParaRPr lang="en-US" sz="2000" b="0"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359134">
                <a:tc>
                  <a:txBody>
                    <a:bodyPr/>
                    <a:lstStyle/>
                    <a:p>
                      <a:r>
                        <a:rPr lang="en-US" sz="2000" b="1" dirty="0"/>
                        <a:t>Swabs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319008">
                <a:tc>
                  <a:txBody>
                    <a:bodyPr/>
                    <a:lstStyle/>
                    <a:p>
                      <a:r>
                        <a:rPr lang="en-US" sz="2000" b="1" dirty="0"/>
                        <a:t>VTM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bl>
          </a:graphicData>
        </a:graphic>
      </p:graphicFrame>
      <p:sp>
        <p:nvSpPr>
          <p:cNvPr id="3" name="TextBox 2"/>
          <p:cNvSpPr txBox="1"/>
          <p:nvPr/>
        </p:nvSpPr>
        <p:spPr>
          <a:xfrm>
            <a:off x="6314446" y="3886103"/>
            <a:ext cx="5877554" cy="1384995"/>
          </a:xfrm>
          <a:prstGeom prst="rect">
            <a:avLst/>
          </a:prstGeom>
          <a:noFill/>
        </p:spPr>
        <p:txBody>
          <a:bodyPr wrap="square" rtlCol="0">
            <a:spAutoFit/>
          </a:bodyPr>
          <a:lstStyle/>
          <a:p>
            <a:r>
              <a:rPr lang="en-US" sz="2800" dirty="0">
                <a:solidFill>
                  <a:srgbClr val="FFFFFF"/>
                </a:solidFill>
                <a:latin typeface="Arial" panose="020B0604020202020204" pitchFamily="34" charset="0"/>
                <a:cs typeface="Arial" panose="020B0604020202020204" pitchFamily="34" charset="0"/>
              </a:rPr>
              <a:t>CMC- </a:t>
            </a:r>
            <a:r>
              <a:rPr lang="en-US" sz="2800" dirty="0" err="1">
                <a:solidFill>
                  <a:srgbClr val="FFFFFF"/>
                </a:solidFill>
                <a:latin typeface="Arial" panose="020B0604020202020204" pitchFamily="34" charset="0"/>
                <a:cs typeface="Arial" panose="020B0604020202020204" pitchFamily="34" charset="0"/>
              </a:rPr>
              <a:t>Alinity</a:t>
            </a:r>
            <a:r>
              <a:rPr lang="en-US" sz="2800" dirty="0">
                <a:solidFill>
                  <a:srgbClr val="FFFFFF"/>
                </a:solidFill>
                <a:latin typeface="Arial" panose="020B0604020202020204" pitchFamily="34" charset="0"/>
                <a:cs typeface="Arial" panose="020B0604020202020204" pitchFamily="34" charset="0"/>
              </a:rPr>
              <a:t> back online</a:t>
            </a:r>
          </a:p>
          <a:p>
            <a:r>
              <a:rPr lang="en-US" sz="2800" dirty="0">
                <a:solidFill>
                  <a:srgbClr val="FFFFFF"/>
                </a:solidFill>
                <a:latin typeface="Arial" panose="020B0604020202020204" pitchFamily="34" charset="0"/>
                <a:cs typeface="Arial" panose="020B0604020202020204" pitchFamily="34" charset="0"/>
              </a:rPr>
              <a:t>GMG- no issues</a:t>
            </a:r>
          </a:p>
          <a:p>
            <a:r>
              <a:rPr lang="en-US" sz="2800" dirty="0">
                <a:solidFill>
                  <a:srgbClr val="FFFFFF"/>
                </a:solidFill>
                <a:latin typeface="Arial" panose="020B0604020202020204" pitchFamily="34" charset="0"/>
                <a:cs typeface="Arial" panose="020B0604020202020204" pitchFamily="34" charset="0"/>
              </a:rPr>
              <a:t>CMG- no issues</a:t>
            </a:r>
            <a:endParaRPr lang="en-US" sz="2400" dirty="0">
              <a:solidFill>
                <a:srgbClr val="FFFFFF"/>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013024791"/>
              </p:ext>
            </p:extLst>
          </p:nvPr>
        </p:nvGraphicFramePr>
        <p:xfrm>
          <a:off x="6290454" y="1314387"/>
          <a:ext cx="5403397" cy="2049227"/>
        </p:xfrm>
        <a:graphic>
          <a:graphicData uri="http://schemas.openxmlformats.org/drawingml/2006/table">
            <a:tbl>
              <a:tblPr firstRow="1" bandRow="1">
                <a:tableStyleId>{5C22544A-7EE6-4342-B048-85BDC9FD1C3A}</a:tableStyleId>
              </a:tblPr>
              <a:tblGrid>
                <a:gridCol w="1037096">
                  <a:extLst>
                    <a:ext uri="{9D8B030D-6E8A-4147-A177-3AD203B41FA5}">
                      <a16:colId xmlns:a16="http://schemas.microsoft.com/office/drawing/2014/main" val="20000"/>
                    </a:ext>
                  </a:extLst>
                </a:gridCol>
                <a:gridCol w="1211283">
                  <a:extLst>
                    <a:ext uri="{9D8B030D-6E8A-4147-A177-3AD203B41FA5}">
                      <a16:colId xmlns:a16="http://schemas.microsoft.com/office/drawing/2014/main" val="20001"/>
                    </a:ext>
                  </a:extLst>
                </a:gridCol>
                <a:gridCol w="878774">
                  <a:extLst>
                    <a:ext uri="{9D8B030D-6E8A-4147-A177-3AD203B41FA5}">
                      <a16:colId xmlns:a16="http://schemas.microsoft.com/office/drawing/2014/main" val="20002"/>
                    </a:ext>
                  </a:extLst>
                </a:gridCol>
                <a:gridCol w="1223158">
                  <a:extLst>
                    <a:ext uri="{9D8B030D-6E8A-4147-A177-3AD203B41FA5}">
                      <a16:colId xmlns:a16="http://schemas.microsoft.com/office/drawing/2014/main" val="20003"/>
                    </a:ext>
                  </a:extLst>
                </a:gridCol>
                <a:gridCol w="1053086">
                  <a:extLst>
                    <a:ext uri="{9D8B030D-6E8A-4147-A177-3AD203B41FA5}">
                      <a16:colId xmlns:a16="http://schemas.microsoft.com/office/drawing/2014/main" val="20004"/>
                    </a:ext>
                  </a:extLst>
                </a:gridCol>
              </a:tblGrid>
              <a:tr h="411185">
                <a:tc>
                  <a:txBody>
                    <a:bodyPr/>
                    <a:lstStyle/>
                    <a:p>
                      <a:pPr algn="ctr"/>
                      <a:endParaRPr lang="en-US" sz="2000" b="1">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a:solidFill>
                            <a:schemeClr val="tx1"/>
                          </a:solidFill>
                          <a:latin typeface="Arial" panose="020B0604020202020204" pitchFamily="34" charset="0"/>
                          <a:cs typeface="Arial" panose="020B0604020202020204" pitchFamily="34" charset="0"/>
                        </a:rPr>
                        <a:t>CMC</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a:solidFill>
                            <a:schemeClr val="tx1"/>
                          </a:solidFill>
                          <a:latin typeface="Arial" panose="020B0604020202020204" pitchFamily="34" charset="0"/>
                          <a:cs typeface="Arial" panose="020B0604020202020204" pitchFamily="34" charset="0"/>
                        </a:rPr>
                        <a:t>GMG/CMG</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411185">
                <a:tc>
                  <a:txBody>
                    <a:bodyPr/>
                    <a:lstStyle/>
                    <a:p>
                      <a:endParaRPr lang="en-US" sz="200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b="1">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tc>
                  <a:txBody>
                    <a:bodyPr/>
                    <a:lstStyle/>
                    <a:p>
                      <a:pPr algn="ctr"/>
                      <a:r>
                        <a:rPr lang="en-US" sz="2000" b="1">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extLst>
                  <a:ext uri="{0D108BD9-81ED-4DB2-BD59-A6C34878D82A}">
                    <a16:rowId xmlns:a16="http://schemas.microsoft.com/office/drawing/2014/main" val="10001"/>
                  </a:ext>
                </a:extLst>
              </a:tr>
              <a:tr h="405275">
                <a:tc>
                  <a:txBody>
                    <a:bodyPr/>
                    <a:lstStyle/>
                    <a:p>
                      <a:r>
                        <a:rPr lang="en-US" sz="2000" b="1">
                          <a:latin typeface="Arial" panose="020B0604020202020204" pitchFamily="34" charset="0"/>
                          <a:cs typeface="Arial" panose="020B0604020202020204" pitchFamily="34" charset="0"/>
                        </a:rPr>
                        <a:t>12/21</a:t>
                      </a:r>
                    </a:p>
                  </a:txBody>
                  <a:tcPr/>
                </a:tc>
                <a:tc>
                  <a:txBody>
                    <a:bodyPr/>
                    <a:lstStyle/>
                    <a:p>
                      <a:pPr algn="ctr"/>
                      <a:r>
                        <a:rPr lang="en-US">
                          <a:latin typeface="Arial" panose="020B0604020202020204" pitchFamily="34" charset="0"/>
                          <a:cs typeface="Arial" panose="020B0604020202020204" pitchFamily="34" charset="0"/>
                        </a:rPr>
                        <a:t>95</a:t>
                      </a:r>
                    </a:p>
                  </a:txBody>
                  <a:tcPr/>
                </a:tc>
                <a:tc>
                  <a:txBody>
                    <a:bodyPr/>
                    <a:lstStyle/>
                    <a:p>
                      <a:pPr algn="ctr"/>
                      <a:r>
                        <a:rPr lang="en-US">
                          <a:latin typeface="Arial" panose="020B0604020202020204" pitchFamily="34" charset="0"/>
                          <a:cs typeface="Arial" panose="020B0604020202020204" pitchFamily="34" charset="0"/>
                        </a:rPr>
                        <a:t>14</a:t>
                      </a:r>
                    </a:p>
                  </a:txBody>
                  <a:tcPr/>
                </a:tc>
                <a:tc>
                  <a:txBody>
                    <a:bodyPr/>
                    <a:lstStyle/>
                    <a:p>
                      <a:pPr algn="ctr"/>
                      <a:r>
                        <a:rPr lang="en-US">
                          <a:latin typeface="Arial" panose="020B0604020202020204" pitchFamily="34" charset="0"/>
                          <a:cs typeface="Arial" panose="020B0604020202020204" pitchFamily="34" charset="0"/>
                        </a:rPr>
                        <a:t>24</a:t>
                      </a:r>
                    </a:p>
                  </a:txBody>
                  <a:tcPr/>
                </a:tc>
                <a:tc>
                  <a:txBody>
                    <a:bodyPr/>
                    <a:lstStyle/>
                    <a:p>
                      <a:pPr algn="ctr"/>
                      <a:r>
                        <a:rPr lang="en-US">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10002"/>
                  </a:ext>
                </a:extLst>
              </a:tr>
              <a:tr h="410791">
                <a:tc>
                  <a:txBody>
                    <a:bodyPr/>
                    <a:lstStyle/>
                    <a:p>
                      <a:r>
                        <a:rPr lang="en-US" sz="2000" b="1">
                          <a:latin typeface="Arial" panose="020B0604020202020204" pitchFamily="34" charset="0"/>
                          <a:cs typeface="Arial" panose="020B0604020202020204" pitchFamily="34" charset="0"/>
                        </a:rPr>
                        <a:t>12/22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239</a:t>
                      </a:r>
                    </a:p>
                  </a:txBody>
                  <a:tcPr/>
                </a:tc>
                <a:tc>
                  <a:txBody>
                    <a:bodyPr/>
                    <a:lstStyle/>
                    <a:p>
                      <a:pPr algn="ctr"/>
                      <a:r>
                        <a:rPr lang="en-US">
                          <a:latin typeface="Arial" panose="020B0604020202020204" pitchFamily="34" charset="0"/>
                          <a:cs typeface="Arial" panose="020B0604020202020204" pitchFamily="34" charset="0"/>
                        </a:rPr>
                        <a:t>41</a:t>
                      </a:r>
                    </a:p>
                  </a:txBody>
                  <a:tcPr/>
                </a:tc>
                <a:tc>
                  <a:txBody>
                    <a:bodyPr/>
                    <a:lstStyle/>
                    <a:p>
                      <a:pPr algn="ctr"/>
                      <a:r>
                        <a:rPr lang="en-US">
                          <a:latin typeface="Arial" panose="020B0604020202020204" pitchFamily="34" charset="0"/>
                          <a:cs typeface="Arial" panose="020B0604020202020204" pitchFamily="34" charset="0"/>
                        </a:rPr>
                        <a:t>177</a:t>
                      </a:r>
                    </a:p>
                  </a:txBody>
                  <a:tcPr/>
                </a:tc>
                <a:tc>
                  <a:txBody>
                    <a:bodyPr/>
                    <a:lstStyle/>
                    <a:p>
                      <a:pPr algn="ctr"/>
                      <a:r>
                        <a:rPr lang="en-US">
                          <a:latin typeface="Arial" panose="020B0604020202020204" pitchFamily="34" charset="0"/>
                          <a:cs typeface="Arial" panose="020B0604020202020204" pitchFamily="34" charset="0"/>
                        </a:rPr>
                        <a:t>48</a:t>
                      </a:r>
                    </a:p>
                  </a:txBody>
                  <a:tcPr/>
                </a:tc>
                <a:extLst>
                  <a:ext uri="{0D108BD9-81ED-4DB2-BD59-A6C34878D82A}">
                    <a16:rowId xmlns:a16="http://schemas.microsoft.com/office/drawing/2014/main" val="10003"/>
                  </a:ext>
                </a:extLst>
              </a:tr>
              <a:tr h="410791">
                <a:tc>
                  <a:txBody>
                    <a:bodyPr/>
                    <a:lstStyle/>
                    <a:p>
                      <a:r>
                        <a:rPr lang="en-US" sz="2000" b="1">
                          <a:latin typeface="Arial" panose="020B0604020202020204" pitchFamily="34" charset="0"/>
                          <a:cs typeface="Arial" panose="020B0604020202020204" pitchFamily="34" charset="0"/>
                        </a:rPr>
                        <a:t>12/23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217</a:t>
                      </a:r>
                    </a:p>
                  </a:txBody>
                  <a:tcPr/>
                </a:tc>
                <a:tc>
                  <a:txBody>
                    <a:bodyPr/>
                    <a:lstStyle/>
                    <a:p>
                      <a:pPr algn="ctr"/>
                      <a:r>
                        <a:rPr lang="en-US">
                          <a:latin typeface="Arial" panose="020B0604020202020204" pitchFamily="34" charset="0"/>
                          <a:cs typeface="Arial" panose="020B0604020202020204" pitchFamily="34" charset="0"/>
                        </a:rPr>
                        <a:t>33</a:t>
                      </a:r>
                    </a:p>
                  </a:txBody>
                  <a:tcPr/>
                </a:tc>
                <a:tc>
                  <a:txBody>
                    <a:bodyPr/>
                    <a:lstStyle/>
                    <a:p>
                      <a:pPr algn="ctr"/>
                      <a:r>
                        <a:rPr lang="en-US">
                          <a:latin typeface="Arial" panose="020B0604020202020204" pitchFamily="34" charset="0"/>
                          <a:cs typeface="Arial" panose="020B0604020202020204" pitchFamily="34" charset="0"/>
                        </a:rPr>
                        <a:t>179</a:t>
                      </a:r>
                    </a:p>
                  </a:txBody>
                  <a:tcPr/>
                </a:tc>
                <a:tc>
                  <a:txBody>
                    <a:bodyPr/>
                    <a:lstStyle/>
                    <a:p>
                      <a:pPr algn="ctr"/>
                      <a:r>
                        <a:rPr lang="en-US">
                          <a:latin typeface="Arial" panose="020B0604020202020204" pitchFamily="34" charset="0"/>
                          <a:cs typeface="Arial" panose="020B0604020202020204" pitchFamily="34" charset="0"/>
                        </a:rPr>
                        <a:t>49</a:t>
                      </a:r>
                    </a:p>
                  </a:txBody>
                  <a:tcPr/>
                </a:tc>
                <a:extLst>
                  <a:ext uri="{0D108BD9-81ED-4DB2-BD59-A6C34878D82A}">
                    <a16:rowId xmlns:a16="http://schemas.microsoft.com/office/drawing/2014/main" val="10004"/>
                  </a:ext>
                </a:extLst>
              </a:tr>
            </a:tbl>
          </a:graphicData>
        </a:graphic>
      </p:graphicFrame>
      <p:sp>
        <p:nvSpPr>
          <p:cNvPr id="10" name="Rectangle 9"/>
          <p:cNvSpPr/>
          <p:nvPr/>
        </p:nvSpPr>
        <p:spPr>
          <a:xfrm>
            <a:off x="1271877" y="3764077"/>
            <a:ext cx="338328" cy="301752"/>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1725635" y="3705346"/>
            <a:ext cx="5149906" cy="1015663"/>
          </a:xfrm>
          <a:prstGeom prst="rect">
            <a:avLst/>
          </a:prstGeom>
          <a:noFill/>
        </p:spPr>
        <p:txBody>
          <a:bodyPr wrap="square" rtlCol="0">
            <a:spAutoFit/>
          </a:bodyPr>
          <a:lstStyle/>
          <a:p>
            <a:r>
              <a:rPr lang="en-US" sz="2000">
                <a:solidFill>
                  <a:srgbClr val="FFFFFF"/>
                </a:solidFill>
                <a:latin typeface="Arial" panose="020B0604020202020204" pitchFamily="34" charset="0"/>
                <a:cs typeface="Arial" panose="020B0604020202020204" pitchFamily="34" charset="0"/>
              </a:rPr>
              <a:t>&gt;2000     &gt;750          </a:t>
            </a:r>
          </a:p>
          <a:p>
            <a:r>
              <a:rPr lang="en-US" sz="2000">
                <a:solidFill>
                  <a:srgbClr val="FFFFFF"/>
                </a:solidFill>
                <a:latin typeface="Arial" panose="020B0604020202020204" pitchFamily="34" charset="0"/>
                <a:cs typeface="Arial" panose="020B0604020202020204" pitchFamily="34" charset="0"/>
              </a:rPr>
              <a:t>&lt;2000     &lt;750</a:t>
            </a:r>
          </a:p>
          <a:p>
            <a:r>
              <a:rPr lang="en-US" sz="2000">
                <a:solidFill>
                  <a:srgbClr val="FFFFFF"/>
                </a:solidFill>
                <a:latin typeface="Arial" panose="020B0604020202020204" pitchFamily="34" charset="0"/>
                <a:cs typeface="Arial" panose="020B0604020202020204" pitchFamily="34" charset="0"/>
              </a:rPr>
              <a:t>&lt;1600     &lt;500</a:t>
            </a:r>
          </a:p>
        </p:txBody>
      </p:sp>
      <p:sp>
        <p:nvSpPr>
          <p:cNvPr id="12" name="Rectangle 11"/>
          <p:cNvSpPr/>
          <p:nvPr/>
        </p:nvSpPr>
        <p:spPr>
          <a:xfrm>
            <a:off x="1271877" y="4095901"/>
            <a:ext cx="338328" cy="30175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p:nvSpPr>
        <p:spPr>
          <a:xfrm>
            <a:off x="1271877" y="4427725"/>
            <a:ext cx="338328" cy="30175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Box 3"/>
          <p:cNvSpPr txBox="1"/>
          <p:nvPr/>
        </p:nvSpPr>
        <p:spPr>
          <a:xfrm>
            <a:off x="1851316" y="3330985"/>
            <a:ext cx="684803" cy="461665"/>
          </a:xfrm>
          <a:prstGeom prst="rect">
            <a:avLst/>
          </a:prstGeom>
          <a:noFill/>
        </p:spPr>
        <p:txBody>
          <a:bodyPr wrap="none" rtlCol="0">
            <a:spAutoFit/>
          </a:bodyPr>
          <a:lstStyle/>
          <a:p>
            <a:r>
              <a:rPr lang="en-US" sz="2400" b="1">
                <a:solidFill>
                  <a:schemeClr val="bg1"/>
                </a:solidFill>
              </a:rPr>
              <a:t>PCR</a:t>
            </a:r>
          </a:p>
        </p:txBody>
      </p:sp>
      <p:sp>
        <p:nvSpPr>
          <p:cNvPr id="14" name="TextBox 13"/>
          <p:cNvSpPr txBox="1"/>
          <p:nvPr/>
        </p:nvSpPr>
        <p:spPr>
          <a:xfrm>
            <a:off x="2731249" y="3345341"/>
            <a:ext cx="1039067" cy="461665"/>
          </a:xfrm>
          <a:prstGeom prst="rect">
            <a:avLst/>
          </a:prstGeom>
          <a:noFill/>
        </p:spPr>
        <p:txBody>
          <a:bodyPr wrap="none" rtlCol="0">
            <a:spAutoFit/>
          </a:bodyPr>
          <a:lstStyle/>
          <a:p>
            <a:r>
              <a:rPr lang="en-US" sz="2400" b="1">
                <a:solidFill>
                  <a:schemeClr val="bg1"/>
                </a:solidFill>
              </a:rPr>
              <a:t>Rapids</a:t>
            </a:r>
          </a:p>
        </p:txBody>
      </p:sp>
    </p:spTree>
    <p:extLst>
      <p:ext uri="{BB962C8B-B14F-4D97-AF65-F5344CB8AC3E}">
        <p14:creationId xmlns:p14="http://schemas.microsoft.com/office/powerpoint/2010/main" val="1360636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BD86-57AA-2940-9C92-B262DDF8C928}"/>
              </a:ext>
            </a:extLst>
          </p:cNvPr>
          <p:cNvSpPr>
            <a:spLocks noGrp="1"/>
          </p:cNvSpPr>
          <p:nvPr>
            <p:ph type="title"/>
          </p:nvPr>
        </p:nvSpPr>
        <p:spPr>
          <a:xfrm>
            <a:off x="609600" y="274638"/>
            <a:ext cx="6946232" cy="1143000"/>
          </a:xfrm>
        </p:spPr>
        <p:txBody>
          <a:bodyPr/>
          <a:lstStyle/>
          <a:p>
            <a:r>
              <a:rPr lang="en-US" dirty="0">
                <a:solidFill>
                  <a:schemeClr val="bg1"/>
                </a:solidFill>
              </a:rPr>
              <a:t>The Premise</a:t>
            </a:r>
          </a:p>
        </p:txBody>
      </p:sp>
      <p:pic>
        <p:nvPicPr>
          <p:cNvPr id="5" name="Content Placeholder 4">
            <a:extLst>
              <a:ext uri="{FF2B5EF4-FFF2-40B4-BE49-F238E27FC236}">
                <a16:creationId xmlns:a16="http://schemas.microsoft.com/office/drawing/2014/main" id="{D5CFD0D6-6029-E542-8107-B945EB216A7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748" b="14887"/>
          <a:stretch/>
        </p:blipFill>
        <p:spPr>
          <a:xfrm>
            <a:off x="8386011" y="407680"/>
            <a:ext cx="3465010" cy="5126847"/>
          </a:xfrm>
        </p:spPr>
      </p:pic>
      <p:sp>
        <p:nvSpPr>
          <p:cNvPr id="6" name="TextBox 5">
            <a:extLst>
              <a:ext uri="{FF2B5EF4-FFF2-40B4-BE49-F238E27FC236}">
                <a16:creationId xmlns:a16="http://schemas.microsoft.com/office/drawing/2014/main" id="{65AD9104-0871-3F4B-88DE-941EC77AF85B}"/>
              </a:ext>
            </a:extLst>
          </p:cNvPr>
          <p:cNvSpPr txBox="1"/>
          <p:nvPr/>
        </p:nvSpPr>
        <p:spPr>
          <a:xfrm>
            <a:off x="970546" y="2586789"/>
            <a:ext cx="6176211" cy="3046988"/>
          </a:xfrm>
          <a:prstGeom prst="rect">
            <a:avLst/>
          </a:prstGeom>
          <a:noFill/>
        </p:spPr>
        <p:txBody>
          <a:bodyPr wrap="square" rtlCol="0">
            <a:spAutoFit/>
          </a:bodyPr>
          <a:lstStyle/>
          <a:p>
            <a:r>
              <a:rPr lang="en-US" sz="3200" dirty="0">
                <a:solidFill>
                  <a:schemeClr val="bg1"/>
                </a:solidFill>
                <a:effectLst>
                  <a:outerShdw blurRad="50800" dist="38100" dir="2700000" algn="tl" rotWithShape="0">
                    <a:prstClr val="black">
                      <a:alpha val="40000"/>
                    </a:prstClr>
                  </a:outerShdw>
                </a:effectLst>
              </a:rPr>
              <a:t>“Most important innovations –in modern times at least–</a:t>
            </a:r>
            <a:r>
              <a:rPr lang="en-US" sz="3200" dirty="0">
                <a:solidFill>
                  <a:srgbClr val="FF0000"/>
                </a:solidFill>
                <a:effectLst>
                  <a:outerShdw blurRad="50800" dist="38100" dir="2700000" algn="tl" rotWithShape="0">
                    <a:prstClr val="black">
                      <a:alpha val="40000"/>
                    </a:prstClr>
                  </a:outerShdw>
                </a:effectLst>
              </a:rPr>
              <a:t>arrive in clusters of simultaneous discovery</a:t>
            </a:r>
            <a:r>
              <a:rPr lang="en-US" sz="3200" dirty="0">
                <a:solidFill>
                  <a:schemeClr val="bg1"/>
                </a:solidFill>
                <a:effectLst>
                  <a:outerShdw blurRad="50800" dist="38100" dir="2700000" algn="tl" rotWithShape="0">
                    <a:prstClr val="black">
                      <a:alpha val="40000"/>
                    </a:prstClr>
                  </a:outerShdw>
                </a:effectLst>
              </a:rPr>
              <a:t>”</a:t>
            </a:r>
          </a:p>
          <a:p>
            <a:pPr algn="ctr"/>
            <a:endParaRPr lang="en-US" sz="3200" dirty="0">
              <a:solidFill>
                <a:schemeClr val="bg1"/>
              </a:solidFill>
              <a:effectLst>
                <a:outerShdw blurRad="50800" dist="38100" dir="2700000" algn="tl" rotWithShape="0">
                  <a:prstClr val="black">
                    <a:alpha val="40000"/>
                  </a:prstClr>
                </a:outerShdw>
              </a:effectLst>
            </a:endParaRPr>
          </a:p>
          <a:p>
            <a:pPr algn="ctr"/>
            <a:r>
              <a:rPr lang="en-US" sz="3200" dirty="0">
                <a:solidFill>
                  <a:schemeClr val="bg1"/>
                </a:solidFill>
                <a:effectLst>
                  <a:outerShdw blurRad="50800" dist="38100" dir="2700000" algn="tl" rotWithShape="0">
                    <a:prstClr val="black">
                      <a:alpha val="40000"/>
                    </a:prstClr>
                  </a:outerShdw>
                </a:effectLst>
              </a:rPr>
              <a:t>He defines this as the</a:t>
            </a:r>
          </a:p>
          <a:p>
            <a:pPr algn="ctr"/>
            <a:r>
              <a:rPr lang="en-US" sz="3200" dirty="0">
                <a:solidFill>
                  <a:schemeClr val="bg1"/>
                </a:solidFill>
                <a:effectLst>
                  <a:outerShdw blurRad="50800" dist="38100" dir="2700000" algn="tl" rotWithShape="0">
                    <a:prstClr val="black">
                      <a:alpha val="40000"/>
                    </a:prstClr>
                  </a:outerShdw>
                </a:effectLst>
              </a:rPr>
              <a:t> </a:t>
            </a:r>
            <a:r>
              <a:rPr lang="en-US" sz="3200" dirty="0">
                <a:solidFill>
                  <a:srgbClr val="FF0000"/>
                </a:solidFill>
                <a:effectLst>
                  <a:outerShdw blurRad="50800" dist="38100" dir="2700000" algn="tl" rotWithShape="0">
                    <a:prstClr val="black">
                      <a:alpha val="40000"/>
                    </a:prstClr>
                  </a:outerShdw>
                </a:effectLst>
              </a:rPr>
              <a:t>“Adjacent Possible”</a:t>
            </a:r>
          </a:p>
        </p:txBody>
      </p:sp>
    </p:spTree>
    <p:extLst>
      <p:ext uri="{BB962C8B-B14F-4D97-AF65-F5344CB8AC3E}">
        <p14:creationId xmlns:p14="http://schemas.microsoft.com/office/powerpoint/2010/main" val="28606310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lIns="91440" tIns="45720" rIns="91440" bIns="45720" anchor="t"/>
          <a:lstStyle/>
          <a:p>
            <a:r>
              <a:rPr lang="en-US"/>
              <a:t>Pharmacy Update</a:t>
            </a:r>
            <a:br>
              <a:rPr lang="en-US"/>
            </a:br>
            <a:endParaRPr lang="en-US"/>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a:xfrm>
            <a:off x="188953" y="3429000"/>
            <a:ext cx="5758069" cy="1752600"/>
          </a:xfrm>
        </p:spPr>
        <p:txBody>
          <a:bodyPr anchor="t"/>
          <a:lstStyle/>
          <a:p>
            <a:r>
              <a:rPr lang="en-US" sz="2400">
                <a:ea typeface="+mn-lt"/>
                <a:cs typeface="+mn-lt"/>
              </a:rPr>
              <a:t>Wesley Wells, PharmD</a:t>
            </a:r>
          </a:p>
          <a:p>
            <a:r>
              <a:rPr lang="en-US" sz="2000">
                <a:ea typeface="+mn-lt"/>
                <a:cs typeface="+mn-lt"/>
              </a:rPr>
              <a:t>Regional Pharmacy Director </a:t>
            </a:r>
          </a:p>
          <a:p>
            <a:r>
              <a:rPr lang="en-US" sz="2000">
                <a:ea typeface="+mn-lt"/>
                <a:cs typeface="+mn-lt"/>
              </a:rPr>
              <a:t>Covenant Health</a:t>
            </a:r>
            <a:endParaRPr lang="en-US" sz="2000"/>
          </a:p>
        </p:txBody>
      </p:sp>
      <p:sp>
        <p:nvSpPr>
          <p:cNvPr id="4" name="Subtitle 2">
            <a:extLst>
              <a:ext uri="{FF2B5EF4-FFF2-40B4-BE49-F238E27FC236}">
                <a16:creationId xmlns:a16="http://schemas.microsoft.com/office/drawing/2014/main" id="{F3BED5F2-8B54-4E80-A2A0-60E57147CA72}"/>
              </a:ext>
            </a:extLst>
          </p:cNvPr>
          <p:cNvSpPr txBox="1">
            <a:spLocks/>
          </p:cNvSpPr>
          <p:nvPr/>
        </p:nvSpPr>
        <p:spPr>
          <a:xfrm>
            <a:off x="6192187" y="3505199"/>
            <a:ext cx="5189080" cy="1752600"/>
          </a:xfrm>
          <a:prstGeom prst="rect">
            <a:avLst/>
          </a:prstGeom>
        </p:spPr>
        <p:txBody>
          <a:bodyPr anchor="t"/>
          <a:lstStyle>
            <a:lvl1pPr marL="0" indent="0" algn="ctr" defTabSz="914400" rtl="0" eaLnBrk="1" latinLnBrk="0" hangingPunct="1">
              <a:spcBef>
                <a:spcPct val="20000"/>
              </a:spcBef>
              <a:buFont typeface="Arial" pitchFamily="34" charset="0"/>
              <a:buNone/>
              <a:defRPr sz="3200" b="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a:ln>
                  <a:noFill/>
                </a:ln>
                <a:solidFill>
                  <a:prstClr val="white"/>
                </a:solidFill>
                <a:effectLst/>
                <a:uLnTx/>
                <a:uFillTx/>
                <a:latin typeface="Calibri"/>
                <a:ea typeface="+mn-lt"/>
                <a:cs typeface="Calibri"/>
              </a:rPr>
              <a:t>Tyler Wood, PharmD</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a:ln>
                  <a:noFill/>
                </a:ln>
                <a:solidFill>
                  <a:prstClr val="white"/>
                </a:solidFill>
                <a:effectLst/>
                <a:uLnTx/>
                <a:uFillTx/>
                <a:latin typeface="Calibri"/>
                <a:ea typeface="+mn-lt"/>
                <a:cs typeface="Calibri"/>
              </a:rPr>
              <a:t>CMC Clinical Pharmacy Supervisor</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a:ln>
                  <a:noFill/>
                </a:ln>
                <a:solidFill>
                  <a:prstClr val="white"/>
                </a:solidFill>
                <a:effectLst/>
                <a:uLnTx/>
                <a:uFillTx/>
                <a:latin typeface="Calibri"/>
                <a:ea typeface="+mn-lt"/>
                <a:cs typeface="Calibri"/>
              </a:rPr>
              <a:t>Covenant Health</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924600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3CADA-0734-4E2C-8E26-F025ED35AAA8}"/>
              </a:ext>
            </a:extLst>
          </p:cNvPr>
          <p:cNvSpPr>
            <a:spLocks noGrp="1"/>
          </p:cNvSpPr>
          <p:nvPr>
            <p:ph type="title"/>
          </p:nvPr>
        </p:nvSpPr>
        <p:spPr/>
        <p:txBody>
          <a:bodyPr/>
          <a:lstStyle/>
          <a:p>
            <a:r>
              <a:rPr lang="en-US"/>
              <a:t>Therapeutics Update</a:t>
            </a:r>
          </a:p>
        </p:txBody>
      </p:sp>
      <p:graphicFrame>
        <p:nvGraphicFramePr>
          <p:cNvPr id="13" name="Table 11">
            <a:extLst>
              <a:ext uri="{FF2B5EF4-FFF2-40B4-BE49-F238E27FC236}">
                <a16:creationId xmlns:a16="http://schemas.microsoft.com/office/drawing/2014/main" id="{F109B8D8-0B13-406B-945F-9191DF011652}"/>
              </a:ext>
            </a:extLst>
          </p:cNvPr>
          <p:cNvGraphicFramePr>
            <a:graphicFrameLocks noGrp="1"/>
          </p:cNvGraphicFramePr>
          <p:nvPr>
            <p:extLst/>
          </p:nvPr>
        </p:nvGraphicFramePr>
        <p:xfrm>
          <a:off x="404383" y="1191476"/>
          <a:ext cx="11383235" cy="4999953"/>
        </p:xfrm>
        <a:graphic>
          <a:graphicData uri="http://schemas.openxmlformats.org/drawingml/2006/table">
            <a:tbl>
              <a:tblPr firstRow="1" bandRow="1"/>
              <a:tblGrid>
                <a:gridCol w="1956672">
                  <a:extLst>
                    <a:ext uri="{9D8B030D-6E8A-4147-A177-3AD203B41FA5}">
                      <a16:colId xmlns:a16="http://schemas.microsoft.com/office/drawing/2014/main" val="2215980099"/>
                    </a:ext>
                  </a:extLst>
                </a:gridCol>
                <a:gridCol w="2595576">
                  <a:extLst>
                    <a:ext uri="{9D8B030D-6E8A-4147-A177-3AD203B41FA5}">
                      <a16:colId xmlns:a16="http://schemas.microsoft.com/office/drawing/2014/main" val="1686246411"/>
                    </a:ext>
                  </a:extLst>
                </a:gridCol>
                <a:gridCol w="2595576">
                  <a:extLst>
                    <a:ext uri="{9D8B030D-6E8A-4147-A177-3AD203B41FA5}">
                      <a16:colId xmlns:a16="http://schemas.microsoft.com/office/drawing/2014/main" val="3805084369"/>
                    </a:ext>
                  </a:extLst>
                </a:gridCol>
                <a:gridCol w="4235411">
                  <a:extLst>
                    <a:ext uri="{9D8B030D-6E8A-4147-A177-3AD203B41FA5}">
                      <a16:colId xmlns:a16="http://schemas.microsoft.com/office/drawing/2014/main" val="967429319"/>
                    </a:ext>
                  </a:extLst>
                </a:gridCol>
              </a:tblGrid>
              <a:tr h="201895">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defTabSz="914400" rtl="0" eaLnBrk="1" latinLnBrk="0" hangingPunct="1"/>
                      <a:r>
                        <a:rPr lang="en-US" sz="1400" b="1" kern="1200">
                          <a:solidFill>
                            <a:srgbClr val="002060"/>
                          </a:solidFill>
                          <a:latin typeface="Calibri"/>
                          <a:ea typeface="+mn-ea"/>
                          <a:cs typeface="Calibri"/>
                        </a:rPr>
                        <a:t>Medication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60000"/>
                        <a:lumOff val="40000"/>
                      </a:srgbClr>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rtl="0" eaLnBrk="1" latinLnBrk="0" hangingPunct="1"/>
                      <a:r>
                        <a:rPr lang="en-US" sz="1400" b="1" kern="1200">
                          <a:solidFill>
                            <a:srgbClr val="002060"/>
                          </a:solidFill>
                          <a:latin typeface="Calibri"/>
                          <a:ea typeface="+mn-ea"/>
                          <a:cs typeface="Calibri"/>
                        </a:rPr>
                        <a:t>Current State</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60000"/>
                        <a:lumOff val="40000"/>
                      </a:srgbClr>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defTabSz="914400" rtl="0" eaLnBrk="1" latinLnBrk="0" hangingPunct="1"/>
                      <a:r>
                        <a:rPr lang="en-US" sz="1400" b="1" kern="1200">
                          <a:solidFill>
                            <a:srgbClr val="002060"/>
                          </a:solidFill>
                          <a:latin typeface="Calibri"/>
                          <a:ea typeface="+mn-ea"/>
                          <a:cs typeface="Calibri"/>
                        </a:rPr>
                        <a:t>Updates/Issues</a:t>
                      </a: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099BDD">
                        <a:lumMod val="60000"/>
                        <a:lumOff val="40000"/>
                      </a:srgbClr>
                    </a:solidFill>
                  </a:tcPr>
                </a:tc>
                <a:extLst>
                  <a:ext uri="{0D108BD9-81ED-4DB2-BD59-A6C34878D82A}">
                    <a16:rowId xmlns:a16="http://schemas.microsoft.com/office/drawing/2014/main" val="1208858105"/>
                  </a:ext>
                </a:extLst>
              </a:tr>
              <a:tr h="1814793">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a:solidFill>
                            <a:schemeClr val="tx1">
                              <a:lumMod val="75000"/>
                            </a:schemeClr>
                          </a:solidFill>
                          <a:latin typeface="Calibri"/>
                          <a:ea typeface="+mn-ea"/>
                          <a:cs typeface="Calibri"/>
                        </a:rPr>
                        <a:t>Remdesivir</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defTabSz="914400" rtl="0" eaLnBrk="1" latinLnBrk="0" hangingPunct="1"/>
                      <a:endParaRPr lang="en-US" sz="1200" b="1" kern="1200">
                        <a:solidFill>
                          <a:schemeClr val="tx1">
                            <a:lumMod val="75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a:solidFill>
                          <a:schemeClr val="tx1">
                            <a:lumMod val="75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a:solidFill>
                          <a:schemeClr val="tx1">
                            <a:lumMod val="75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a:solidFill>
                          <a:schemeClr val="tx1">
                            <a:lumMod val="75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a:solidFill>
                          <a:schemeClr val="tx1">
                            <a:lumMod val="75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a:solidFill>
                          <a:schemeClr val="tx1">
                            <a:lumMod val="75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a:solidFill>
                            <a:schemeClr val="tx1">
                              <a:lumMod val="75000"/>
                            </a:schemeClr>
                          </a:solidFill>
                          <a:latin typeface="+mn-lt"/>
                          <a:ea typeface="+mn-ea"/>
                          <a:cs typeface="Calibri"/>
                        </a:rPr>
                        <a:t>We have dispensed 222 vials to the COVID tent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a:solidFill>
                            <a:schemeClr val="tx1">
                              <a:lumMod val="75000"/>
                            </a:schemeClr>
                          </a:solidFill>
                          <a:latin typeface="+mn-lt"/>
                          <a:ea typeface="+mn-ea"/>
                          <a:cs typeface="Calibri"/>
                        </a:rPr>
                        <a:t>Quality team has been instrumental in </a:t>
                      </a:r>
                      <a:r>
                        <a:rPr lang="en-US" sz="1200" b="0" u="none" kern="1200" err="1">
                          <a:solidFill>
                            <a:schemeClr val="tx1">
                              <a:lumMod val="75000"/>
                            </a:schemeClr>
                          </a:solidFill>
                          <a:latin typeface="+mn-lt"/>
                          <a:ea typeface="+mn-ea"/>
                          <a:cs typeface="Calibri"/>
                        </a:rPr>
                        <a:t>ImmTrac</a:t>
                      </a:r>
                      <a:r>
                        <a:rPr lang="en-US" sz="1200" b="0" u="none" kern="1200">
                          <a:solidFill>
                            <a:schemeClr val="tx1">
                              <a:lumMod val="75000"/>
                            </a:schemeClr>
                          </a:solidFill>
                          <a:latin typeface="+mn-lt"/>
                          <a:ea typeface="+mn-ea"/>
                          <a:cs typeface="Calibri"/>
                        </a:rPr>
                        <a:t> documentation</a:t>
                      </a:r>
                    </a:p>
                  </a:txBody>
                  <a:tcP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3971497"/>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err="1">
                          <a:solidFill>
                            <a:schemeClr val="tx1">
                              <a:lumMod val="75000"/>
                            </a:schemeClr>
                          </a:solidFill>
                          <a:latin typeface="Calibri"/>
                          <a:ea typeface="+mn-ea"/>
                          <a:cs typeface="Calibri"/>
                        </a:rPr>
                        <a:t>Bamlanivimab</a:t>
                      </a:r>
                      <a:r>
                        <a:rPr lang="en-US" sz="1400" b="1" kern="1200">
                          <a:solidFill>
                            <a:schemeClr val="tx1">
                              <a:lumMod val="75000"/>
                            </a:schemeClr>
                          </a:solidFill>
                          <a:latin typeface="Calibri"/>
                          <a:ea typeface="+mn-ea"/>
                          <a:cs typeface="Calibri"/>
                        </a:rPr>
                        <a:t> (Lilly)</a:t>
                      </a: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a:solidFill>
                          <a:schemeClr val="tx1">
                            <a:lumMod val="75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a:solidFill>
                          <a:schemeClr val="tx1">
                            <a:lumMod val="75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a:solidFill>
                          <a:schemeClr val="tx1">
                            <a:lumMod val="75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a:solidFill>
                          <a:schemeClr val="tx1">
                            <a:lumMod val="75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a:solidFill>
                          <a:schemeClr val="tx1">
                            <a:lumMod val="75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a:solidFill>
                          <a:schemeClr val="tx1">
                            <a:lumMod val="75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kern="1200">
                        <a:solidFill>
                          <a:schemeClr val="tx1">
                            <a:lumMod val="75000"/>
                          </a:schemeClr>
                        </a:solidFill>
                        <a:latin typeface="Calibri" panose="020F0502020204030204" pitchFamily="34" charset="0"/>
                        <a:ea typeface="+mn-ea"/>
                        <a:cs typeface="Calibri" panose="020F0502020204030204" pitchFamily="34" charset="0"/>
                      </a:endParaRP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a:solidFill>
                            <a:schemeClr val="tx1">
                              <a:lumMod val="75000"/>
                            </a:schemeClr>
                          </a:solidFill>
                          <a:latin typeface="+mn-lt"/>
                          <a:ea typeface="+mn-ea"/>
                          <a:cs typeface="Calibri"/>
                        </a:rPr>
                        <a:t>City Access: Working on weighting and centralized database</a:t>
                      </a:r>
                    </a:p>
                  </a:txBody>
                  <a:tcP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5064431"/>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pt-BR" sz="1400" b="1" kern="1200">
                          <a:solidFill>
                            <a:schemeClr val="tx1">
                              <a:lumMod val="75000"/>
                            </a:schemeClr>
                          </a:solidFill>
                          <a:latin typeface="Calibri"/>
                          <a:ea typeface="+mn-ea"/>
                          <a:cs typeface="Calibri"/>
                        </a:rPr>
                        <a:t>Casirivimab and Imdevimab </a:t>
                      </a:r>
                      <a:r>
                        <a:rPr lang="pt-BR" sz="1200" b="1" kern="1200">
                          <a:solidFill>
                            <a:schemeClr val="tx1">
                              <a:lumMod val="75000"/>
                            </a:schemeClr>
                          </a:solidFill>
                          <a:latin typeface="Calibri"/>
                          <a:ea typeface="+mn-ea"/>
                          <a:cs typeface="Calibri"/>
                        </a:rPr>
                        <a:t>(Regeneron)</a:t>
                      </a:r>
                      <a:endParaRPr lang="en-US" sz="1400" b="1" kern="1200">
                        <a:solidFill>
                          <a:schemeClr val="tx1">
                            <a:lumMod val="75000"/>
                          </a:schemeClr>
                        </a:solidFill>
                        <a:latin typeface="Calibri"/>
                        <a:ea typeface="+mn-ea"/>
                        <a:cs typeface="Calibri"/>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a:solidFill>
                          <a:schemeClr val="tx1">
                            <a:lumMod val="75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a:solidFill>
                          <a:schemeClr val="tx1">
                            <a:lumMod val="75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a:solidFill>
                          <a:schemeClr val="tx1">
                            <a:lumMod val="75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a:solidFill>
                          <a:schemeClr val="tx1">
                            <a:lumMod val="75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a:solidFill>
                          <a:schemeClr val="tx1">
                            <a:lumMod val="75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a:solidFill>
                            <a:schemeClr val="tx1">
                              <a:lumMod val="75000"/>
                            </a:schemeClr>
                          </a:solidFill>
                          <a:latin typeface="+mn-lt"/>
                          <a:ea typeface="+mn-ea"/>
                          <a:cs typeface="Calibri"/>
                        </a:rPr>
                        <a:t>City Access: Working on weighting and centralized database</a:t>
                      </a:r>
                    </a:p>
                  </a:txBody>
                  <a:tcP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82863165"/>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a:solidFill>
                            <a:schemeClr val="tx1">
                              <a:lumMod val="75000"/>
                            </a:schemeClr>
                          </a:solidFill>
                          <a:latin typeface="Calibri"/>
                          <a:ea typeface="+mn-ea"/>
                          <a:cs typeface="Calibri"/>
                        </a:rPr>
                        <a:t>Zanubrutinib</a:t>
                      </a: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b="0" kern="1200">
                          <a:solidFill>
                            <a:schemeClr val="tx1">
                              <a:lumMod val="75000"/>
                            </a:schemeClr>
                          </a:solidFill>
                          <a:latin typeface="Calibri"/>
                          <a:ea typeface="+mn-ea"/>
                          <a:cs typeface="Calibri"/>
                        </a:rPr>
                        <a:t>Patients Enrolled: 6 </a:t>
                      </a:r>
                      <a:endParaRPr lang="en-US" sz="1200" b="0" kern="1200">
                        <a:solidFill>
                          <a:schemeClr val="tx1">
                            <a:lumMod val="75000"/>
                          </a:schemeClr>
                        </a:solidFill>
                        <a:latin typeface="Calibri" panose="020F0502020204030204" pitchFamily="34" charset="0"/>
                        <a:ea typeface="+mn-ea"/>
                        <a:cs typeface="Calibri" panose="020F0502020204030204" pitchFamily="34" charset="0"/>
                      </a:endParaRPr>
                    </a:p>
                  </a:txBody>
                  <a:tcPr>
                    <a:lnL w="12700" cap="flat" cmpd="sng" algn="ctr">
                      <a:solidFill>
                        <a:prstClr val="black"/>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lumMod val="75000"/>
                            </a:schemeClr>
                          </a:solidFill>
                          <a:latin typeface="+mn-lt"/>
                          <a:ea typeface="+mn-ea"/>
                          <a:cs typeface="Calibri"/>
                        </a:rPr>
                        <a:t>Active Patients: 0</a:t>
                      </a:r>
                    </a:p>
                  </a:txBody>
                  <a:tcPr>
                    <a:lnL w="12700" cap="flat" cmpd="sng" algn="ctr">
                      <a:solidFill>
                        <a:schemeClr val="bg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a:solidFill>
                            <a:schemeClr val="tx1">
                              <a:lumMod val="75000"/>
                            </a:schemeClr>
                          </a:solidFill>
                          <a:latin typeface="+mn-lt"/>
                          <a:ea typeface="+mn-ea"/>
                          <a:cs typeface="Calibri"/>
                        </a:rPr>
                        <a:t>No updates</a:t>
                      </a:r>
                    </a:p>
                  </a:txBody>
                  <a:tcP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58903335"/>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a:solidFill>
                            <a:schemeClr val="tx1">
                              <a:lumMod val="75000"/>
                            </a:schemeClr>
                          </a:solidFill>
                          <a:latin typeface="Calibri"/>
                          <a:ea typeface="+mn-ea"/>
                          <a:cs typeface="Calibri"/>
                        </a:rPr>
                        <a:t>Regeneron 2066</a:t>
                      </a: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lumMod val="75000"/>
                            </a:schemeClr>
                          </a:solidFill>
                          <a:latin typeface="Calibri"/>
                          <a:ea typeface="+mn-ea"/>
                          <a:cs typeface="Calibri"/>
                        </a:rPr>
                        <a:t>Patients Enrolled: 3 (4 screened)</a:t>
                      </a:r>
                    </a:p>
                  </a:txBody>
                  <a:tcPr>
                    <a:lnL w="12700" cap="flat" cmpd="sng" algn="ctr">
                      <a:solidFill>
                        <a:prstClr val="black"/>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a:solidFill>
                          <a:schemeClr val="tx1">
                            <a:lumMod val="75000"/>
                          </a:schemeClr>
                        </a:solidFill>
                        <a:latin typeface="Calibri"/>
                        <a:ea typeface="+mn-ea"/>
                        <a:cs typeface="Calibri"/>
                      </a:endParaRPr>
                    </a:p>
                  </a:txBody>
                  <a:tcPr>
                    <a:lnL w="12700" cap="flat" cmpd="sng" algn="ctr">
                      <a:solidFill>
                        <a:schemeClr val="bg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a:solidFill>
                            <a:schemeClr val="tx1">
                              <a:lumMod val="75000"/>
                            </a:schemeClr>
                          </a:solidFill>
                          <a:latin typeface="+mn-lt"/>
                          <a:ea typeface="+mn-ea"/>
                          <a:cs typeface="Calibri"/>
                        </a:rPr>
                        <a:t>No updates</a:t>
                      </a:r>
                    </a:p>
                  </a:txBody>
                  <a:tcP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8445691"/>
                  </a:ext>
                </a:extLst>
              </a:tr>
            </a:tbl>
          </a:graphicData>
        </a:graphic>
      </p:graphicFrame>
      <p:graphicFrame>
        <p:nvGraphicFramePr>
          <p:cNvPr id="14" name="Table 3">
            <a:extLst>
              <a:ext uri="{FF2B5EF4-FFF2-40B4-BE49-F238E27FC236}">
                <a16:creationId xmlns:a16="http://schemas.microsoft.com/office/drawing/2014/main" id="{2097F556-762C-463F-91DB-CB6C5562D784}"/>
              </a:ext>
            </a:extLst>
          </p:cNvPr>
          <p:cNvGraphicFramePr>
            <a:graphicFrameLocks noGrp="1"/>
          </p:cNvGraphicFramePr>
          <p:nvPr>
            <p:extLst/>
          </p:nvPr>
        </p:nvGraphicFramePr>
        <p:xfrm>
          <a:off x="2457099" y="1561177"/>
          <a:ext cx="4972394" cy="1623060"/>
        </p:xfrm>
        <a:graphic>
          <a:graphicData uri="http://schemas.openxmlformats.org/drawingml/2006/table">
            <a:tbl>
              <a:tblPr firstRow="1" bandRow="1"/>
              <a:tblGrid>
                <a:gridCol w="1904765">
                  <a:extLst>
                    <a:ext uri="{9D8B030D-6E8A-4147-A177-3AD203B41FA5}">
                      <a16:colId xmlns:a16="http://schemas.microsoft.com/office/drawing/2014/main" val="2117385413"/>
                    </a:ext>
                  </a:extLst>
                </a:gridCol>
                <a:gridCol w="2296276">
                  <a:extLst>
                    <a:ext uri="{9D8B030D-6E8A-4147-A177-3AD203B41FA5}">
                      <a16:colId xmlns:a16="http://schemas.microsoft.com/office/drawing/2014/main" val="1429329193"/>
                    </a:ext>
                  </a:extLst>
                </a:gridCol>
                <a:gridCol w="771353">
                  <a:extLst>
                    <a:ext uri="{9D8B030D-6E8A-4147-A177-3AD203B41FA5}">
                      <a16:colId xmlns:a16="http://schemas.microsoft.com/office/drawing/2014/main" val="2328128836"/>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Ministry</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Vials Used on 12/23</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Stock</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2302739498"/>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a:cs typeface="Calibri"/>
                        </a:rPr>
                        <a:t>Covenant Medical Center</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a:solidFill>
                            <a:schemeClr val="bg2">
                              <a:lumMod val="50000"/>
                            </a:schemeClr>
                          </a:solidFill>
                          <a:latin typeface="Calibri"/>
                          <a:cs typeface="Calibri"/>
                        </a:rPr>
                        <a:t>51</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200" b="1" kern="1200">
                          <a:solidFill>
                            <a:srgbClr val="00B050"/>
                          </a:solidFill>
                          <a:effectLst/>
                          <a:latin typeface="Calibri"/>
                          <a:ea typeface="+mn-ea"/>
                          <a:cs typeface="Calibri"/>
                        </a:rPr>
                        <a:t>257</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05379455"/>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panose="020F0502020204030204" pitchFamily="34" charset="0"/>
                          <a:cs typeface="Calibri" panose="020F0502020204030204" pitchFamily="34" charset="0"/>
                        </a:rPr>
                        <a:t>Covenant Children’s Hospital</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a:solidFill>
                            <a:schemeClr val="bg2">
                              <a:lumMod val="50000"/>
                            </a:schemeClr>
                          </a:solidFill>
                          <a:latin typeface="Calibri"/>
                          <a:cs typeface="Calibri"/>
                        </a:rPr>
                        <a:t>0</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200" b="1">
                          <a:solidFill>
                            <a:srgbClr val="00B050"/>
                          </a:solidFill>
                          <a:effectLst/>
                          <a:latin typeface="Calibri"/>
                          <a:cs typeface="Calibri"/>
                        </a:rPr>
                        <a:t>34</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7273695"/>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panose="020F0502020204030204" pitchFamily="34" charset="0"/>
                          <a:cs typeface="Calibri" panose="020F0502020204030204" pitchFamily="34" charset="0"/>
                        </a:rPr>
                        <a:t>Covenant Plainview</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a:solidFill>
                            <a:schemeClr val="bg2">
                              <a:lumMod val="50000"/>
                            </a:schemeClr>
                          </a:solidFill>
                          <a:latin typeface="Calibri"/>
                          <a:cs typeface="Calibri"/>
                        </a:rPr>
                        <a:t>5</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200" b="1" kern="1200">
                          <a:solidFill>
                            <a:srgbClr val="00B050"/>
                          </a:solidFill>
                          <a:effectLst/>
                          <a:latin typeface="Calibri"/>
                          <a:ea typeface="+mn-ea"/>
                          <a:cs typeface="Calibri"/>
                        </a:rPr>
                        <a:t>135</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19158812"/>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panose="020F0502020204030204" pitchFamily="34" charset="0"/>
                          <a:cs typeface="Calibri" panose="020F0502020204030204" pitchFamily="34" charset="0"/>
                        </a:rPr>
                        <a:t>Covenant Levelland</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a:solidFill>
                            <a:schemeClr val="bg2">
                              <a:lumMod val="50000"/>
                            </a:schemeClr>
                          </a:solidFill>
                          <a:latin typeface="Calibri" panose="020F0502020204030204" pitchFamily="34" charset="0"/>
                          <a:cs typeface="Calibri" panose="020F0502020204030204" pitchFamily="34" charset="0"/>
                        </a:rPr>
                        <a:t>0</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ctr" defTabSz="914400">
                        <a:lnSpc>
                          <a:spcPct val="100000"/>
                        </a:lnSpc>
                        <a:spcBef>
                          <a:spcPts val="0"/>
                        </a:spcBef>
                        <a:spcAft>
                          <a:spcPts val="0"/>
                        </a:spcAft>
                        <a:buNone/>
                        <a:tabLst/>
                        <a:defRPr/>
                      </a:pPr>
                      <a:r>
                        <a:rPr lang="en-US" sz="1200" b="1">
                          <a:solidFill>
                            <a:srgbClr val="00B050"/>
                          </a:solidFill>
                          <a:effectLst/>
                          <a:latin typeface="Calibri"/>
                          <a:cs typeface="Calibri"/>
                        </a:rPr>
                        <a:t>70</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0888606"/>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panose="020F0502020204030204" pitchFamily="34" charset="0"/>
                          <a:cs typeface="Calibri" panose="020F0502020204030204" pitchFamily="34" charset="0"/>
                        </a:rPr>
                        <a:t>Home Infusion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a:solidFill>
                            <a:schemeClr val="bg2">
                              <a:lumMod val="50000"/>
                            </a:schemeClr>
                          </a:solidFill>
                          <a:latin typeface="Calibri" panose="020F0502020204030204" pitchFamily="34" charset="0"/>
                          <a:cs typeface="Calibri" panose="020F0502020204030204" pitchFamily="34" charset="0"/>
                        </a:rPr>
                        <a:t>5</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ctr" defTabSz="914400">
                        <a:lnSpc>
                          <a:spcPct val="100000"/>
                        </a:lnSpc>
                        <a:spcBef>
                          <a:spcPts val="0"/>
                        </a:spcBef>
                        <a:spcAft>
                          <a:spcPts val="0"/>
                        </a:spcAft>
                        <a:buNone/>
                        <a:tabLst/>
                        <a:defRPr/>
                      </a:pPr>
                      <a:r>
                        <a:rPr lang="en-US" sz="1200" b="1">
                          <a:solidFill>
                            <a:srgbClr val="00B050"/>
                          </a:solidFill>
                          <a:effectLst/>
                          <a:latin typeface="Calibri"/>
                          <a:cs typeface="Calibri"/>
                        </a:rPr>
                        <a:t>18</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51187796"/>
                  </a:ext>
                </a:extLst>
              </a:tr>
            </a:tbl>
          </a:graphicData>
        </a:graphic>
      </p:graphicFrame>
      <p:graphicFrame>
        <p:nvGraphicFramePr>
          <p:cNvPr id="15" name="Table 14">
            <a:extLst>
              <a:ext uri="{FF2B5EF4-FFF2-40B4-BE49-F238E27FC236}">
                <a16:creationId xmlns:a16="http://schemas.microsoft.com/office/drawing/2014/main" id="{709406BE-7BFE-4793-A59E-00109EB17F5A}"/>
              </a:ext>
            </a:extLst>
          </p:cNvPr>
          <p:cNvGraphicFramePr>
            <a:graphicFrameLocks noGrp="1"/>
          </p:cNvGraphicFramePr>
          <p:nvPr>
            <p:extLst/>
          </p:nvPr>
        </p:nvGraphicFramePr>
        <p:xfrm>
          <a:off x="2457100" y="3381955"/>
          <a:ext cx="4972393" cy="1074420"/>
        </p:xfrm>
        <a:graphic>
          <a:graphicData uri="http://schemas.openxmlformats.org/drawingml/2006/table">
            <a:tbl>
              <a:tblPr firstRow="1" bandRow="1"/>
              <a:tblGrid>
                <a:gridCol w="1761482">
                  <a:extLst>
                    <a:ext uri="{9D8B030D-6E8A-4147-A177-3AD203B41FA5}">
                      <a16:colId xmlns:a16="http://schemas.microsoft.com/office/drawing/2014/main" val="1831604032"/>
                    </a:ext>
                  </a:extLst>
                </a:gridCol>
                <a:gridCol w="2451490">
                  <a:extLst>
                    <a:ext uri="{9D8B030D-6E8A-4147-A177-3AD203B41FA5}">
                      <a16:colId xmlns:a16="http://schemas.microsoft.com/office/drawing/2014/main" val="2941390616"/>
                    </a:ext>
                  </a:extLst>
                </a:gridCol>
                <a:gridCol w="759421">
                  <a:extLst>
                    <a:ext uri="{9D8B030D-6E8A-4147-A177-3AD203B41FA5}">
                      <a16:colId xmlns:a16="http://schemas.microsoft.com/office/drawing/2014/main" val="1118267883"/>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Ministry</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Total Doses Infused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Stock</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114140350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a:cs typeface="Calibri"/>
                        </a:rPr>
                        <a:t>CMC/Home Infusion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a:solidFill>
                            <a:schemeClr val="bg2">
                              <a:lumMod val="50000"/>
                            </a:schemeClr>
                          </a:solidFill>
                          <a:latin typeface="Calibri"/>
                          <a:cs typeface="Calibri"/>
                        </a:rPr>
                        <a:t>220</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200" b="1" kern="1200">
                          <a:solidFill>
                            <a:srgbClr val="00B050"/>
                          </a:solidFill>
                          <a:effectLst/>
                          <a:latin typeface="Calibri"/>
                          <a:ea typeface="+mn-ea"/>
                          <a:cs typeface="Calibri"/>
                        </a:rPr>
                        <a:t>220</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9785012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panose="020F0502020204030204" pitchFamily="34" charset="0"/>
                          <a:cs typeface="Calibri" panose="020F0502020204030204" pitchFamily="34" charset="0"/>
                        </a:rPr>
                        <a:t>Covenant Plainview</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a:solidFill>
                            <a:schemeClr val="bg2">
                              <a:lumMod val="50000"/>
                            </a:schemeClr>
                          </a:solidFill>
                          <a:latin typeface="Calibri"/>
                          <a:cs typeface="Calibri"/>
                        </a:rPr>
                        <a:t>8</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200" b="1">
                          <a:solidFill>
                            <a:srgbClr val="00B050"/>
                          </a:solidFill>
                          <a:effectLst/>
                          <a:latin typeface="Calibri"/>
                          <a:cs typeface="Calibri"/>
                        </a:rPr>
                        <a:t>49</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16241756"/>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panose="020F0502020204030204" pitchFamily="34" charset="0"/>
                          <a:cs typeface="Calibri" panose="020F0502020204030204" pitchFamily="34" charset="0"/>
                        </a:rPr>
                        <a:t>Covenant Levelland</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a:solidFill>
                            <a:schemeClr val="bg2">
                              <a:lumMod val="50000"/>
                            </a:schemeClr>
                          </a:solidFill>
                          <a:latin typeface="Calibri"/>
                          <a:cs typeface="Calibri"/>
                        </a:rPr>
                        <a:t>1</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200" b="1">
                          <a:solidFill>
                            <a:srgbClr val="00B050"/>
                          </a:solidFill>
                          <a:effectLst/>
                          <a:latin typeface="Calibri"/>
                          <a:cs typeface="Calibri"/>
                        </a:rPr>
                        <a:t>19</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4280610"/>
                  </a:ext>
                </a:extLst>
              </a:tr>
            </a:tbl>
          </a:graphicData>
        </a:graphic>
      </p:graphicFrame>
      <p:graphicFrame>
        <p:nvGraphicFramePr>
          <p:cNvPr id="16" name="Table 15">
            <a:extLst>
              <a:ext uri="{FF2B5EF4-FFF2-40B4-BE49-F238E27FC236}">
                <a16:creationId xmlns:a16="http://schemas.microsoft.com/office/drawing/2014/main" id="{6455DB53-2FCB-421B-8E06-82ADF298C582}"/>
              </a:ext>
            </a:extLst>
          </p:cNvPr>
          <p:cNvGraphicFramePr>
            <a:graphicFrameLocks noGrp="1"/>
          </p:cNvGraphicFramePr>
          <p:nvPr>
            <p:extLst/>
          </p:nvPr>
        </p:nvGraphicFramePr>
        <p:xfrm>
          <a:off x="2457099" y="4657251"/>
          <a:ext cx="4961173" cy="800100"/>
        </p:xfrm>
        <a:graphic>
          <a:graphicData uri="http://schemas.openxmlformats.org/drawingml/2006/table">
            <a:tbl>
              <a:tblPr firstRow="1" bandRow="1"/>
              <a:tblGrid>
                <a:gridCol w="1761482">
                  <a:extLst>
                    <a:ext uri="{9D8B030D-6E8A-4147-A177-3AD203B41FA5}">
                      <a16:colId xmlns:a16="http://schemas.microsoft.com/office/drawing/2014/main" val="1831604032"/>
                    </a:ext>
                  </a:extLst>
                </a:gridCol>
                <a:gridCol w="2457100">
                  <a:extLst>
                    <a:ext uri="{9D8B030D-6E8A-4147-A177-3AD203B41FA5}">
                      <a16:colId xmlns:a16="http://schemas.microsoft.com/office/drawing/2014/main" val="2941390616"/>
                    </a:ext>
                  </a:extLst>
                </a:gridCol>
                <a:gridCol w="742591">
                  <a:extLst>
                    <a:ext uri="{9D8B030D-6E8A-4147-A177-3AD203B41FA5}">
                      <a16:colId xmlns:a16="http://schemas.microsoft.com/office/drawing/2014/main" val="1118267883"/>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Ministry</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Total Doses Infused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a:solidFill>
                            <a:schemeClr val="bg2">
                              <a:lumMod val="50000"/>
                            </a:schemeClr>
                          </a:solidFill>
                          <a:latin typeface="Calibri"/>
                          <a:cs typeface="Calibri"/>
                        </a:rPr>
                        <a:t>Stock</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114140350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a:cs typeface="Calibri"/>
                        </a:rPr>
                        <a:t>CMC/Home Infusion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a:solidFill>
                            <a:schemeClr val="bg2">
                              <a:lumMod val="50000"/>
                            </a:schemeClr>
                          </a:solidFill>
                          <a:latin typeface="Calibri"/>
                          <a:cs typeface="Calibri"/>
                        </a:rPr>
                        <a:t>35</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200" b="1" kern="1200">
                          <a:solidFill>
                            <a:srgbClr val="00B050"/>
                          </a:solidFill>
                          <a:effectLst/>
                          <a:latin typeface="Calibri"/>
                          <a:ea typeface="+mn-ea"/>
                          <a:cs typeface="Calibri"/>
                        </a:rPr>
                        <a:t>451</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9785012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a:solidFill>
                            <a:schemeClr val="bg2">
                              <a:lumMod val="50000"/>
                            </a:schemeClr>
                          </a:solidFill>
                          <a:latin typeface="Calibri" panose="020F0502020204030204" pitchFamily="34" charset="0"/>
                          <a:cs typeface="Calibri" panose="020F0502020204030204" pitchFamily="34" charset="0"/>
                        </a:rPr>
                        <a:t>Covenant Plainview</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a:solidFill>
                            <a:schemeClr val="bg2">
                              <a:lumMod val="50000"/>
                            </a:schemeClr>
                          </a:solidFill>
                          <a:latin typeface="Calibri"/>
                          <a:cs typeface="Calibri"/>
                        </a:rPr>
                        <a:t>0</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200" b="1">
                          <a:solidFill>
                            <a:srgbClr val="00B050"/>
                          </a:solidFill>
                          <a:effectLst/>
                          <a:latin typeface="Calibri"/>
                          <a:cs typeface="Calibri"/>
                        </a:rPr>
                        <a:t>37</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16241756"/>
                  </a:ext>
                </a:extLst>
              </a:tr>
            </a:tbl>
          </a:graphicData>
        </a:graphic>
      </p:graphicFrame>
    </p:spTree>
    <p:extLst>
      <p:ext uri="{BB962C8B-B14F-4D97-AF65-F5344CB8AC3E}">
        <p14:creationId xmlns:p14="http://schemas.microsoft.com/office/powerpoint/2010/main" val="3103937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EXIT COVID-19 Trial</a:t>
            </a:r>
          </a:p>
        </p:txBody>
      </p:sp>
      <p:sp>
        <p:nvSpPr>
          <p:cNvPr id="41" name="TextBox 40">
            <a:extLst>
              <a:ext uri="{FF2B5EF4-FFF2-40B4-BE49-F238E27FC236}">
                <a16:creationId xmlns:a16="http://schemas.microsoft.com/office/drawing/2014/main" id="{ED1BB318-9C46-4680-BD93-0594F150FC9D}"/>
              </a:ext>
            </a:extLst>
          </p:cNvPr>
          <p:cNvSpPr txBox="1"/>
          <p:nvPr/>
        </p:nvSpPr>
        <p:spPr>
          <a:xfrm>
            <a:off x="374480" y="1257399"/>
            <a:ext cx="11336874" cy="3416320"/>
          </a:xfrm>
          <a:prstGeom prst="rect">
            <a:avLst/>
          </a:prstGeom>
          <a:noFill/>
          <a:ln>
            <a:noFill/>
          </a:ln>
        </p:spPr>
        <p:txBody>
          <a:bodyPr wrap="square" lIns="91440" tIns="45720" rIns="91440" bIns="45720" rtlCol="0" anchor="t">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err="1">
                <a:ln>
                  <a:noFill/>
                </a:ln>
                <a:solidFill>
                  <a:srgbClr val="00338E">
                    <a:lumMod val="75000"/>
                  </a:srgbClr>
                </a:solidFill>
                <a:effectLst/>
                <a:uLnTx/>
                <a:uFillTx/>
                <a:latin typeface="Calibri" panose="020F0502020204030204" pitchFamily="34" charset="0"/>
                <a:ea typeface="+mn-ea"/>
                <a:cs typeface="+mn-cs"/>
              </a:rPr>
              <a:t>Ex</a:t>
            </a:r>
            <a:r>
              <a:rPr kumimoji="0" lang="en-US" sz="2400" b="0" i="0" u="none" strike="noStrike" kern="1200" cap="none" spc="0" normalizeH="0" baseline="0" noProof="0" err="1">
                <a:ln>
                  <a:noFill/>
                </a:ln>
                <a:solidFill>
                  <a:srgbClr val="00338E">
                    <a:lumMod val="75000"/>
                  </a:srgbClr>
                </a:solidFill>
                <a:effectLst/>
                <a:uLnTx/>
                <a:uFillTx/>
                <a:latin typeface="Calibri" panose="020F0502020204030204" pitchFamily="34" charset="0"/>
                <a:ea typeface="+mn-ea"/>
                <a:cs typeface="+mn-cs"/>
              </a:rPr>
              <a:t>oFlo</a:t>
            </a:r>
            <a:r>
              <a:rPr kumimoji="0" lang="en-US" sz="2400" b="0" i="0" u="none" strike="noStrike" kern="1200" cap="none" spc="0" normalizeH="0" baseline="30000" noProof="0" err="1">
                <a:ln>
                  <a:noFill/>
                </a:ln>
                <a:solidFill>
                  <a:srgbClr val="00338E">
                    <a:lumMod val="75000"/>
                  </a:srgbClr>
                </a:solidFill>
                <a:effectLst/>
                <a:uLnTx/>
                <a:uFillTx/>
                <a:latin typeface="Calibri" panose="020F0502020204030204" pitchFamily="34" charset="0"/>
                <a:ea typeface="+mn-ea"/>
                <a:cs typeface="+mn-cs"/>
              </a:rPr>
              <a:t>TM</a:t>
            </a: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 </a:t>
            </a:r>
            <a:r>
              <a:rPr kumimoji="0" lang="en-US" sz="2400" b="1" i="0" u="sng"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I</a:t>
            </a: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nfusion </a:t>
            </a:r>
            <a:r>
              <a:rPr kumimoji="0" lang="en-US" sz="2400" b="1" i="0" u="sng"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T</a:t>
            </a: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reatment for </a:t>
            </a:r>
            <a:r>
              <a:rPr kumimoji="0" lang="en-US" sz="2400" b="1" i="0" u="sng"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COVID-19</a:t>
            </a: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 Associated ARDS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Multicenter, double-blinded, placebo-controlled, randomized control trial</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Phase 2 trial to evaluate the safety and efficacy of IV administration of bone marrow mesenchymal stem cell (</a:t>
            </a:r>
            <a:r>
              <a:rPr kumimoji="0" lang="en-US" sz="2400" b="0" i="0" u="none" strike="noStrike" kern="1200" cap="none" spc="0" normalizeH="0" baseline="0" noProof="0" err="1">
                <a:ln>
                  <a:noFill/>
                </a:ln>
                <a:solidFill>
                  <a:srgbClr val="00338E">
                    <a:lumMod val="75000"/>
                  </a:srgbClr>
                </a:solidFill>
                <a:effectLst/>
                <a:uLnTx/>
                <a:uFillTx/>
                <a:latin typeface="Calibri" panose="020F0502020204030204" pitchFamily="34" charset="0"/>
                <a:ea typeface="+mn-ea"/>
                <a:cs typeface="+mn-cs"/>
              </a:rPr>
              <a:t>bmMSC</a:t>
            </a: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 derived extracellular vesicles (</a:t>
            </a:r>
            <a:r>
              <a:rPr kumimoji="0" lang="en-US" sz="2400" b="0" i="0" u="none" strike="noStrike" kern="1200" cap="none" spc="0" normalizeH="0" baseline="0" noProof="0" err="1">
                <a:ln>
                  <a:noFill/>
                </a:ln>
                <a:solidFill>
                  <a:srgbClr val="00338E">
                    <a:lumMod val="75000"/>
                  </a:srgbClr>
                </a:solidFill>
                <a:effectLst/>
                <a:uLnTx/>
                <a:uFillTx/>
                <a:latin typeface="Calibri" panose="020F0502020204030204" pitchFamily="34" charset="0"/>
                <a:ea typeface="+mn-ea"/>
                <a:cs typeface="+mn-cs"/>
              </a:rPr>
              <a:t>ExoFlo</a:t>
            </a: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 versus placebo as treatment for moderate-to-severe Acute Respiratory Distress Syndrome (ARDS) in patients with severe COVID-19</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Arial"/>
              </a:rPr>
              <a:t>Extracellular vesicles contain </a:t>
            </a:r>
            <a:r>
              <a:rPr kumimoji="0" lang="en-US" sz="2400" b="0" i="0" u="none" strike="noStrike" kern="1200" cap="none" spc="0" normalizeH="0" baseline="0" noProof="0" err="1">
                <a:ln>
                  <a:noFill/>
                </a:ln>
                <a:solidFill>
                  <a:srgbClr val="00338E">
                    <a:lumMod val="75000"/>
                  </a:srgbClr>
                </a:solidFill>
                <a:effectLst/>
                <a:uLnTx/>
                <a:uFillTx/>
                <a:latin typeface="Calibri" panose="020F0502020204030204" pitchFamily="34" charset="0"/>
                <a:ea typeface="+mn-ea"/>
                <a:cs typeface="Arial"/>
              </a:rPr>
              <a:t>panopoly</a:t>
            </a: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Arial"/>
              </a:rPr>
              <a:t> of paracrine signaling factors that promote repair and regeneration of alveolar tissue damaged by SARS-Cov-2 leading to ARDS</a:t>
            </a:r>
          </a:p>
        </p:txBody>
      </p:sp>
    </p:spTree>
    <p:extLst>
      <p:ext uri="{BB962C8B-B14F-4D97-AF65-F5344CB8AC3E}">
        <p14:creationId xmlns:p14="http://schemas.microsoft.com/office/powerpoint/2010/main" val="41146006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EXIT COVID-19 Trial</a:t>
            </a:r>
          </a:p>
        </p:txBody>
      </p:sp>
      <p:sp>
        <p:nvSpPr>
          <p:cNvPr id="41" name="TextBox 40">
            <a:extLst>
              <a:ext uri="{FF2B5EF4-FFF2-40B4-BE49-F238E27FC236}">
                <a16:creationId xmlns:a16="http://schemas.microsoft.com/office/drawing/2014/main" id="{ED1BB318-9C46-4680-BD93-0594F150FC9D}"/>
              </a:ext>
            </a:extLst>
          </p:cNvPr>
          <p:cNvSpPr txBox="1"/>
          <p:nvPr/>
        </p:nvSpPr>
        <p:spPr>
          <a:xfrm>
            <a:off x="374480" y="1257399"/>
            <a:ext cx="11336874" cy="3785652"/>
          </a:xfrm>
          <a:prstGeom prst="rect">
            <a:avLst/>
          </a:prstGeom>
          <a:noFill/>
          <a:ln>
            <a:noFill/>
          </a:ln>
        </p:spPr>
        <p:txBody>
          <a:bodyPr wrap="square" lIns="91440" tIns="45720" rIns="91440" bIns="45720" rtlCol="0" anchor="t">
            <a:spAutoFit/>
          </a:bodyPr>
          <a:lstStyle/>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Enrolling 75 patients at up to 15 sites</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Endpoints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Primary: Median time to recovery (SpO2 ≥ 93% on room air or pre-COVID SpO2 and O2 support2)</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Secondary: Improvement in PaO2/FiO2, incidence of side effects, all-cause mortality</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Three study arms</a:t>
            </a:r>
          </a:p>
          <a:p>
            <a:pPr marL="9144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100 ml NS over 1 hr on days 1 and 4 (Placebo)</a:t>
            </a:r>
          </a:p>
          <a:p>
            <a:pPr marL="9144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err="1">
                <a:ln>
                  <a:noFill/>
                </a:ln>
                <a:solidFill>
                  <a:srgbClr val="00338E">
                    <a:lumMod val="75000"/>
                  </a:srgbClr>
                </a:solidFill>
                <a:effectLst/>
                <a:uLnTx/>
                <a:uFillTx/>
                <a:latin typeface="Calibri" panose="020F0502020204030204" pitchFamily="34" charset="0"/>
                <a:ea typeface="+mn-ea"/>
                <a:cs typeface="+mn-cs"/>
              </a:rPr>
              <a:t>ExoFlo</a:t>
            </a:r>
            <a:r>
              <a:rPr kumimoji="0" lang="en-GB"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 10 ml + 90 ml NS over 1 hr on days 1 and 4*</a:t>
            </a:r>
          </a:p>
          <a:p>
            <a:pPr marL="9144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err="1">
                <a:ln>
                  <a:noFill/>
                </a:ln>
                <a:solidFill>
                  <a:srgbClr val="00338E">
                    <a:lumMod val="75000"/>
                  </a:srgbClr>
                </a:solidFill>
                <a:effectLst/>
                <a:uLnTx/>
                <a:uFillTx/>
                <a:latin typeface="Calibri" panose="020F0502020204030204" pitchFamily="34" charset="0"/>
                <a:ea typeface="+mn-ea"/>
                <a:cs typeface="+mn-cs"/>
              </a:rPr>
              <a:t>ExoFlo</a:t>
            </a:r>
            <a:r>
              <a:rPr kumimoji="0" lang="en-GB"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 15 ml + 85 ml NS over 1 hr on days 1 and 4*</a:t>
            </a:r>
          </a:p>
        </p:txBody>
      </p:sp>
    </p:spTree>
    <p:extLst>
      <p:ext uri="{BB962C8B-B14F-4D97-AF65-F5344CB8AC3E}">
        <p14:creationId xmlns:p14="http://schemas.microsoft.com/office/powerpoint/2010/main" val="1876974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Inclusion Criteria*</a:t>
            </a:r>
          </a:p>
        </p:txBody>
      </p:sp>
      <p:sp>
        <p:nvSpPr>
          <p:cNvPr id="41" name="TextBox 40">
            <a:extLst>
              <a:ext uri="{FF2B5EF4-FFF2-40B4-BE49-F238E27FC236}">
                <a16:creationId xmlns:a16="http://schemas.microsoft.com/office/drawing/2014/main" id="{ED1BB318-9C46-4680-BD93-0594F150FC9D}"/>
              </a:ext>
            </a:extLst>
          </p:cNvPr>
          <p:cNvSpPr txBox="1"/>
          <p:nvPr/>
        </p:nvSpPr>
        <p:spPr>
          <a:xfrm>
            <a:off x="374480" y="1257399"/>
            <a:ext cx="11336874" cy="4154984"/>
          </a:xfrm>
          <a:prstGeom prst="rect">
            <a:avLst/>
          </a:prstGeom>
          <a:noFill/>
          <a:ln>
            <a:noFill/>
          </a:ln>
        </p:spPr>
        <p:txBody>
          <a:bodyPr wrap="square" lIns="91440" tIns="45720" rIns="91440" bIns="45720" rtlCol="0" anchor="t">
            <a:spAutoFit/>
          </a:bodyPr>
          <a:lstStyle/>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Male or female, aged 18-85 years</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COVID-19 positive as defined by positive RT-PCR SARS-CoV-2 test</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Moderate-to-severe ARDS as defined by modified Berlin definition:</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Timing within 1 week of known clinical insult or new or worsening respiratory symptoms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Bilateral opacities not fully explained by effusions, or lung collapse</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Respiratory failure not fully explained by cardiac failure or fluid overload</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PaO2/FiO2 ≤ 200 mmHg.</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Hypoxia requiring noninvasive oxygen support such as nasal cannula, nonrebreather, BIPAP, CPAP, high flow nasal cannula or mechanical ventilation despite initiating standard of care</a:t>
            </a:r>
          </a:p>
        </p:txBody>
      </p:sp>
    </p:spTree>
    <p:extLst>
      <p:ext uri="{BB962C8B-B14F-4D97-AF65-F5344CB8AC3E}">
        <p14:creationId xmlns:p14="http://schemas.microsoft.com/office/powerpoint/2010/main" val="35143092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Exclusion Criteria</a:t>
            </a:r>
          </a:p>
        </p:txBody>
      </p:sp>
      <p:sp>
        <p:nvSpPr>
          <p:cNvPr id="41" name="TextBox 40">
            <a:extLst>
              <a:ext uri="{FF2B5EF4-FFF2-40B4-BE49-F238E27FC236}">
                <a16:creationId xmlns:a16="http://schemas.microsoft.com/office/drawing/2014/main" id="{ED1BB318-9C46-4680-BD93-0594F150FC9D}"/>
              </a:ext>
            </a:extLst>
          </p:cNvPr>
          <p:cNvSpPr txBox="1"/>
          <p:nvPr/>
        </p:nvSpPr>
        <p:spPr>
          <a:xfrm>
            <a:off x="374480" y="1155404"/>
            <a:ext cx="5721520" cy="4893647"/>
          </a:xfrm>
          <a:prstGeom prst="rect">
            <a:avLst/>
          </a:prstGeom>
          <a:noFill/>
          <a:ln>
            <a:noFill/>
          </a:ln>
        </p:spPr>
        <p:txBody>
          <a:bodyPr wrap="square" lIns="91440" tIns="45720" rIns="91440" bIns="45720" rtlCol="0" anchor="t">
            <a:spAutoFit/>
          </a:bodyPr>
          <a:lstStyle/>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Pregnancy</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Age &lt; 18 years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Severe physical or mental disabilities who cannot provide meaningful consent</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Active malignancy requiring treatment within the last 5 years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Major physical trauma in last 5 days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Active tuberculosis or cystic fibrosis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Severe chronic respiratory disease including COPD or PF requiring home oxygen &gt;5L/min</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Use of ECMO during current admit</a:t>
            </a:r>
          </a:p>
        </p:txBody>
      </p:sp>
      <p:sp>
        <p:nvSpPr>
          <p:cNvPr id="5" name="TextBox 4">
            <a:extLst>
              <a:ext uri="{FF2B5EF4-FFF2-40B4-BE49-F238E27FC236}">
                <a16:creationId xmlns:a16="http://schemas.microsoft.com/office/drawing/2014/main" id="{ED1BB318-9C46-4680-BD93-0594F150FC9D}"/>
              </a:ext>
            </a:extLst>
          </p:cNvPr>
          <p:cNvSpPr txBox="1"/>
          <p:nvPr/>
        </p:nvSpPr>
        <p:spPr>
          <a:xfrm>
            <a:off x="6198217" y="1156860"/>
            <a:ext cx="5767754" cy="4893647"/>
          </a:xfrm>
          <a:prstGeom prst="rect">
            <a:avLst/>
          </a:prstGeom>
          <a:noFill/>
          <a:ln>
            <a:noFill/>
          </a:ln>
        </p:spPr>
        <p:txBody>
          <a:bodyPr wrap="square" lIns="91440" tIns="45720" rIns="91440" bIns="45720" rtlCol="0" anchor="t">
            <a:spAutoFit/>
          </a:bodyPr>
          <a:lstStyle/>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Pre-existing PAH</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Severe pre-existing hepatic impairment</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Pre-existing CKD stage </a:t>
            </a:r>
            <a:r>
              <a:rPr kumimoji="0" lang="en-US" sz="2400" b="0" i="0" u="none" strike="noStrike" kern="1200" cap="none" spc="0" normalizeH="0" baseline="0" noProof="0" err="1">
                <a:ln>
                  <a:noFill/>
                </a:ln>
                <a:solidFill>
                  <a:srgbClr val="00338E">
                    <a:lumMod val="75000"/>
                  </a:srgbClr>
                </a:solidFill>
                <a:effectLst/>
                <a:uLnTx/>
                <a:uFillTx/>
                <a:latin typeface="Calibri" panose="020F0502020204030204" pitchFamily="34" charset="0"/>
                <a:ea typeface="+mn-ea"/>
                <a:cs typeface="+mn-cs"/>
              </a:rPr>
              <a:t>IIIb</a:t>
            </a: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 or ESRD prior to onset of COVID-19</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Irreversible coagulopathy </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Non-COVID-19 related pneumonia</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Patients who are not full code</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Endotracheal intubation ≥72 hours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Moribund - expected survival less than 24 hours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Severe metabolic disturbances on presentation</a:t>
            </a:r>
          </a:p>
        </p:txBody>
      </p:sp>
    </p:spTree>
    <p:extLst>
      <p:ext uri="{BB962C8B-B14F-4D97-AF65-F5344CB8AC3E}">
        <p14:creationId xmlns:p14="http://schemas.microsoft.com/office/powerpoint/2010/main" val="33853897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EXIT COVID-19 – Background</a:t>
            </a:r>
          </a:p>
        </p:txBody>
      </p:sp>
      <p:sp>
        <p:nvSpPr>
          <p:cNvPr id="41" name="TextBox 40">
            <a:extLst>
              <a:ext uri="{FF2B5EF4-FFF2-40B4-BE49-F238E27FC236}">
                <a16:creationId xmlns:a16="http://schemas.microsoft.com/office/drawing/2014/main" id="{ED1BB318-9C46-4680-BD93-0594F150FC9D}"/>
              </a:ext>
            </a:extLst>
          </p:cNvPr>
          <p:cNvSpPr txBox="1"/>
          <p:nvPr/>
        </p:nvSpPr>
        <p:spPr>
          <a:xfrm>
            <a:off x="374480" y="1257399"/>
            <a:ext cx="11336874" cy="3416320"/>
          </a:xfrm>
          <a:prstGeom prst="rect">
            <a:avLst/>
          </a:prstGeom>
          <a:noFill/>
          <a:ln>
            <a:noFill/>
          </a:ln>
        </p:spPr>
        <p:txBody>
          <a:bodyPr wrap="square" lIns="91440" tIns="45720" rIns="91440" bIns="45720" rtlCol="0" anchor="t">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COVID-induced lung injury</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SARS-CoV-2 spike protein binds and gains entry in cells via ACE-2</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ACE-2 normally converts (thereby inactivating) angiotensin II</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Angiotensin II  has vasoconstrictive, pro-inflammatory, pro-fibrotic, pro-thrombotic, and pro-oxidative properties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When SARS-CoV-2 binds ACE-2, ACE-2 is downregulated, and angiotensin II accumulates leading  to  in COVID-19 which leads to inflammation, oxidative stress, fibroblastic plugs, etc.</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Result is diffuse alveolar damage seen with COVID-19-associated ARDS</a:t>
            </a:r>
          </a:p>
        </p:txBody>
      </p:sp>
    </p:spTree>
    <p:extLst>
      <p:ext uri="{BB962C8B-B14F-4D97-AF65-F5344CB8AC3E}">
        <p14:creationId xmlns:p14="http://schemas.microsoft.com/office/powerpoint/2010/main" val="40723190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EXIT COVID-19 – Background (cont.)</a:t>
            </a:r>
          </a:p>
        </p:txBody>
      </p:sp>
      <p:sp>
        <p:nvSpPr>
          <p:cNvPr id="41" name="TextBox 40">
            <a:extLst>
              <a:ext uri="{FF2B5EF4-FFF2-40B4-BE49-F238E27FC236}">
                <a16:creationId xmlns:a16="http://schemas.microsoft.com/office/drawing/2014/main" id="{ED1BB318-9C46-4680-BD93-0594F150FC9D}"/>
              </a:ext>
            </a:extLst>
          </p:cNvPr>
          <p:cNvSpPr txBox="1"/>
          <p:nvPr/>
        </p:nvSpPr>
        <p:spPr>
          <a:xfrm>
            <a:off x="374480" y="1257399"/>
            <a:ext cx="11336874" cy="4524315"/>
          </a:xfrm>
          <a:prstGeom prst="rect">
            <a:avLst/>
          </a:prstGeom>
          <a:noFill/>
          <a:ln>
            <a:noFill/>
          </a:ln>
        </p:spPr>
        <p:txBody>
          <a:bodyPr wrap="square" lIns="91440" tIns="45720" rIns="91440" bIns="45720" rtlCol="0" anchor="t">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Mesenchymal Stem Cells (MSCs)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MSCs in bone marrow promote hospitable microenvironment enabling proliferation and maturation of </a:t>
            </a:r>
            <a:r>
              <a:rPr kumimoji="0" lang="en-US" sz="2400" b="0" i="0" u="none" strike="noStrike" kern="1200" cap="none" spc="0" normalizeH="0" baseline="0" noProof="0" err="1">
                <a:ln>
                  <a:noFill/>
                </a:ln>
                <a:solidFill>
                  <a:srgbClr val="00338E">
                    <a:lumMod val="75000"/>
                  </a:srgbClr>
                </a:solidFill>
                <a:effectLst/>
                <a:uLnTx/>
                <a:uFillTx/>
                <a:latin typeface="Calibri" panose="020F0502020204030204" pitchFamily="34" charset="0"/>
                <a:ea typeface="+mn-ea"/>
                <a:cs typeface="+mn-cs"/>
              </a:rPr>
              <a:t>hematopoeitic</a:t>
            </a: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 stem cells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MSCs downregulate inflammation and upregulate repair and regeneration</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This is done via intercellular signaling which is accomplished through secretion of extracellular vesicles (exosomes) containing chemokines and other paracrine agents (not through engraftment or differentiation into target tissue)</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The potential of </a:t>
            </a:r>
            <a:r>
              <a:rPr kumimoji="0" lang="en-US" sz="2400" b="0" i="0" u="none" strike="noStrike" kern="1200" cap="none" spc="0" normalizeH="0" baseline="0" noProof="0" err="1">
                <a:ln>
                  <a:noFill/>
                </a:ln>
                <a:solidFill>
                  <a:srgbClr val="00338E">
                    <a:lumMod val="75000"/>
                  </a:srgbClr>
                </a:solidFill>
                <a:effectLst/>
                <a:uLnTx/>
                <a:uFillTx/>
                <a:latin typeface="Calibri" panose="020F0502020204030204" pitchFamily="34" charset="0"/>
                <a:ea typeface="+mn-ea"/>
                <a:cs typeface="+mn-cs"/>
              </a:rPr>
              <a:t>ExoFlo</a:t>
            </a: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 is the ability to harness the effector mechanism of MSCs without the need to transplant stem cells which carries risks (such as GVHD)</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 Each </a:t>
            </a:r>
            <a:r>
              <a:rPr kumimoji="0" lang="en-US" sz="2400" b="0" i="0" u="none" strike="noStrike" kern="1200" cap="none" spc="0" normalizeH="0" baseline="0" noProof="0" err="1">
                <a:ln>
                  <a:noFill/>
                </a:ln>
                <a:solidFill>
                  <a:srgbClr val="00338E">
                    <a:lumMod val="75000"/>
                  </a:srgbClr>
                </a:solidFill>
                <a:effectLst/>
                <a:uLnTx/>
                <a:uFillTx/>
                <a:latin typeface="Calibri" panose="020F0502020204030204" pitchFamily="34" charset="0"/>
                <a:ea typeface="+mn-ea"/>
                <a:cs typeface="+mn-cs"/>
              </a:rPr>
              <a:t>mLof</a:t>
            </a: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 </a:t>
            </a:r>
            <a:r>
              <a:rPr kumimoji="0" lang="en-US" sz="2400" b="0" i="0" u="none" strike="noStrike" kern="1200" cap="none" spc="0" normalizeH="0" baseline="0" noProof="0" err="1">
                <a:ln>
                  <a:noFill/>
                </a:ln>
                <a:solidFill>
                  <a:srgbClr val="00338E">
                    <a:lumMod val="75000"/>
                  </a:srgbClr>
                </a:solidFill>
                <a:effectLst/>
                <a:uLnTx/>
                <a:uFillTx/>
                <a:latin typeface="Calibri" panose="020F0502020204030204" pitchFamily="34" charset="0"/>
                <a:ea typeface="+mn-ea"/>
                <a:cs typeface="+mn-cs"/>
              </a:rPr>
              <a:t>ExoFlo</a:t>
            </a: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 contains ~80 billion extracellular vesicles and is comprised of over 2000 different anti-inflammatory cytokines, anti-oxidative, pro-regenerative, tumor suppressor, and antimicrobial agents</a:t>
            </a:r>
          </a:p>
        </p:txBody>
      </p:sp>
    </p:spTree>
    <p:extLst>
      <p:ext uri="{BB962C8B-B14F-4D97-AF65-F5344CB8AC3E}">
        <p14:creationId xmlns:p14="http://schemas.microsoft.com/office/powerpoint/2010/main" val="20699860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a:latin typeface="Arial" panose="020B0604020202020204" pitchFamily="34" charset="0"/>
                <a:cs typeface="Arial" panose="020B0604020202020204" pitchFamily="34" charset="0"/>
              </a:rPr>
              <a:t>EXIT COVID-19 – Background (cont.)</a:t>
            </a:r>
            <a:endParaRPr lang="en-US">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269" t="3062" r="8081" b="2883"/>
          <a:stretch/>
        </p:blipFill>
        <p:spPr bwMode="auto">
          <a:xfrm>
            <a:off x="4083320" y="1192086"/>
            <a:ext cx="7901608" cy="5486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ED1BB318-9C46-4680-BD93-0594F150FC9D}"/>
              </a:ext>
            </a:extLst>
          </p:cNvPr>
          <p:cNvSpPr txBox="1"/>
          <p:nvPr/>
        </p:nvSpPr>
        <p:spPr>
          <a:xfrm>
            <a:off x="0" y="1257399"/>
            <a:ext cx="4083320" cy="2308324"/>
          </a:xfrm>
          <a:prstGeom prst="rect">
            <a:avLst/>
          </a:prstGeom>
          <a:noFill/>
          <a:ln>
            <a:noFill/>
          </a:ln>
        </p:spPr>
        <p:txBody>
          <a:bodyPr wrap="square" lIns="91440" tIns="45720" rIns="91440" bIns="45720" rtlCol="0" anchor="t">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Composition of vesicles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Each mL of </a:t>
            </a:r>
            <a:r>
              <a:rPr kumimoji="0" lang="en-US" sz="2400" b="0" i="0" u="none" strike="noStrike" kern="1200" cap="none" spc="0" normalizeH="0" baseline="0" noProof="0" err="1">
                <a:ln>
                  <a:noFill/>
                </a:ln>
                <a:solidFill>
                  <a:srgbClr val="00338E">
                    <a:lumMod val="75000"/>
                  </a:srgbClr>
                </a:solidFill>
                <a:effectLst/>
                <a:uLnTx/>
                <a:uFillTx/>
                <a:latin typeface="Calibri" panose="020F0502020204030204" pitchFamily="34" charset="0"/>
                <a:ea typeface="+mn-ea"/>
                <a:cs typeface="+mn-cs"/>
              </a:rPr>
              <a:t>ExoFlo</a:t>
            </a: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 contains ~80 billion extracellular vesicles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2000 different signaling factors</a:t>
            </a:r>
          </a:p>
        </p:txBody>
      </p:sp>
    </p:spTree>
    <p:extLst>
      <p:ext uri="{BB962C8B-B14F-4D97-AF65-F5344CB8AC3E}">
        <p14:creationId xmlns:p14="http://schemas.microsoft.com/office/powerpoint/2010/main" val="6485129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EXIT COVID-19 – Phase 1 Results</a:t>
            </a:r>
          </a:p>
        </p:txBody>
      </p:sp>
      <p:sp>
        <p:nvSpPr>
          <p:cNvPr id="41" name="TextBox 40">
            <a:extLst>
              <a:ext uri="{FF2B5EF4-FFF2-40B4-BE49-F238E27FC236}">
                <a16:creationId xmlns:a16="http://schemas.microsoft.com/office/drawing/2014/main" id="{ED1BB318-9C46-4680-BD93-0594F150FC9D}"/>
              </a:ext>
            </a:extLst>
          </p:cNvPr>
          <p:cNvSpPr txBox="1"/>
          <p:nvPr/>
        </p:nvSpPr>
        <p:spPr>
          <a:xfrm>
            <a:off x="374480" y="1257399"/>
            <a:ext cx="11336874" cy="3785652"/>
          </a:xfrm>
          <a:prstGeom prst="rect">
            <a:avLst/>
          </a:prstGeom>
          <a:noFill/>
          <a:ln>
            <a:noFill/>
          </a:ln>
        </p:spPr>
        <p:txBody>
          <a:bodyPr wrap="square" lIns="91440" tIns="45720" rIns="91440" bIns="45720" rtlCol="0" anchor="t">
            <a:spAutoFit/>
          </a:bodyPr>
          <a:lstStyle/>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Arial"/>
              </a:rPr>
              <a:t>Phase 1 was single arm open label study involving 24 patients with moderate-to-severe COVID-associated ARDS</a:t>
            </a: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20 patients (83%) had type II diabetes</a:t>
            </a: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11 patients (46%) had pre-enrollment PaO2/FiO2ratio consistent with moderate ARDS</a:t>
            </a: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mn-cs"/>
              </a:rPr>
              <a:t>13 patients (54%) had severe ARDS</a:t>
            </a:r>
            <a:endParaRPr kumimoji="0" lang="en-GB"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Arial"/>
            </a:endParaRP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Arial"/>
              </a:rPr>
              <a:t>All patients received a single dose of 15 mL of </a:t>
            </a:r>
            <a:r>
              <a:rPr kumimoji="0" lang="en-GB" sz="2400" b="0" i="0" u="none" strike="noStrike" kern="1200" cap="none" spc="0" normalizeH="0" baseline="0" noProof="0" err="1">
                <a:ln>
                  <a:noFill/>
                </a:ln>
                <a:solidFill>
                  <a:srgbClr val="00338E">
                    <a:lumMod val="75000"/>
                  </a:srgbClr>
                </a:solidFill>
                <a:effectLst/>
                <a:uLnTx/>
                <a:uFillTx/>
                <a:latin typeface="Calibri" panose="020F0502020204030204" pitchFamily="34" charset="0"/>
                <a:ea typeface="+mn-ea"/>
                <a:cs typeface="Arial"/>
              </a:rPr>
              <a:t>ExoFlo</a:t>
            </a:r>
            <a:r>
              <a:rPr kumimoji="0" lang="en-GB"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Arial"/>
              </a:rPr>
              <a:t>™</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Arial"/>
              </a:rPr>
              <a:t>17 of the 24 patients (71%) recovered and were discharged within a mean duration of 5.6 days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Arial"/>
              </a:rPr>
              <a:t>No serious ADEs noted</a:t>
            </a:r>
            <a:endParaRPr kumimoji="0" lang="en-US" sz="2400" b="0" i="0" u="none" strike="noStrike" kern="1200" cap="none" spc="0" normalizeH="0" baseline="0" noProof="0">
              <a:ln>
                <a:noFill/>
              </a:ln>
              <a:solidFill>
                <a:srgbClr val="00338E">
                  <a:lumMod val="75000"/>
                </a:srgbClr>
              </a:solidFill>
              <a:effectLst/>
              <a:uLnTx/>
              <a:uFillTx/>
              <a:latin typeface="Calibri" panose="020F0502020204030204" pitchFamily="34" charset="0"/>
              <a:ea typeface="+mn-ea"/>
              <a:cs typeface="Arial"/>
            </a:endParaRPr>
          </a:p>
        </p:txBody>
      </p:sp>
    </p:spTree>
    <p:extLst>
      <p:ext uri="{BB962C8B-B14F-4D97-AF65-F5344CB8AC3E}">
        <p14:creationId xmlns:p14="http://schemas.microsoft.com/office/powerpoint/2010/main" val="1619304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96A405-922E-CC4A-B19A-29C432FAEAAD}"/>
              </a:ext>
            </a:extLst>
          </p:cNvPr>
          <p:cNvSpPr>
            <a:spLocks noGrp="1"/>
          </p:cNvSpPr>
          <p:nvPr>
            <p:ph type="title"/>
          </p:nvPr>
        </p:nvSpPr>
        <p:spPr/>
        <p:txBody>
          <a:bodyPr/>
          <a:lstStyle/>
          <a:p>
            <a:r>
              <a:rPr lang="en-US" sz="3200" dirty="0"/>
              <a:t>The Adjacent Possible, and the things we take for granted</a:t>
            </a:r>
          </a:p>
        </p:txBody>
      </p:sp>
      <p:sp>
        <p:nvSpPr>
          <p:cNvPr id="5" name="Content Placeholder 4">
            <a:extLst>
              <a:ext uri="{FF2B5EF4-FFF2-40B4-BE49-F238E27FC236}">
                <a16:creationId xmlns:a16="http://schemas.microsoft.com/office/drawing/2014/main" id="{C6D058AF-5A59-9B4F-AB49-E29579FBF95E}"/>
              </a:ext>
            </a:extLst>
          </p:cNvPr>
          <p:cNvSpPr>
            <a:spLocks noGrp="1"/>
          </p:cNvSpPr>
          <p:nvPr>
            <p:ph idx="1"/>
          </p:nvPr>
        </p:nvSpPr>
        <p:spPr>
          <a:xfrm>
            <a:off x="264695" y="1219201"/>
            <a:ext cx="11646567" cy="4906963"/>
          </a:xfrm>
        </p:spPr>
        <p:txBody>
          <a:bodyPr/>
          <a:lstStyle/>
          <a:p>
            <a:pPr marL="457200" lvl="1" indent="0" algn="ctr">
              <a:buNone/>
            </a:pPr>
            <a:r>
              <a:rPr lang="en-US" sz="2400" dirty="0"/>
              <a:t>Natural “glass” was cloudy and tinted in color</a:t>
            </a:r>
          </a:p>
          <a:p>
            <a:pPr marL="457200" lvl="1" indent="0" algn="ctr">
              <a:buNone/>
            </a:pPr>
            <a:r>
              <a:rPr lang="en-US" sz="2400" dirty="0"/>
              <a:t>Experimentation created “transparent” glass…light went right through</a:t>
            </a:r>
          </a:p>
          <a:p>
            <a:pPr lvl="1"/>
            <a:endParaRPr lang="en-US" sz="2400" dirty="0"/>
          </a:p>
          <a:p>
            <a:pPr marL="0" indent="0">
              <a:buNone/>
            </a:pPr>
            <a:r>
              <a:rPr lang="en-US" sz="2800" i="1" u="sng" dirty="0"/>
              <a:t>Without</a:t>
            </a:r>
            <a:r>
              <a:rPr lang="en-US" sz="2800" dirty="0"/>
              <a:t> the discovery of GLASS</a:t>
            </a:r>
          </a:p>
          <a:p>
            <a:r>
              <a:rPr lang="en-US" sz="2800" dirty="0"/>
              <a:t>We wouldn’t have </a:t>
            </a:r>
          </a:p>
          <a:p>
            <a:pPr lvl="1"/>
            <a:r>
              <a:rPr lang="en-US" sz="2400" dirty="0"/>
              <a:t>transparent window panes</a:t>
            </a:r>
          </a:p>
          <a:p>
            <a:pPr lvl="1"/>
            <a:r>
              <a:rPr lang="en-US" sz="2400" dirty="0"/>
              <a:t>drinking “glasses”</a:t>
            </a:r>
          </a:p>
          <a:p>
            <a:pPr lvl="1"/>
            <a:r>
              <a:rPr lang="en-US" sz="2400" dirty="0"/>
              <a:t>Light refraction, color spectrums</a:t>
            </a:r>
          </a:p>
          <a:p>
            <a:r>
              <a:rPr lang="en-US" sz="2800" dirty="0"/>
              <a:t>Curved glass, created even more possibilities</a:t>
            </a:r>
          </a:p>
          <a:p>
            <a:pPr lvl="1"/>
            <a:r>
              <a:rPr lang="en-US" sz="2400" dirty="0">
                <a:solidFill>
                  <a:srgbClr val="FF0000"/>
                </a:solidFill>
              </a:rPr>
              <a:t>Magnification </a:t>
            </a:r>
          </a:p>
        </p:txBody>
      </p:sp>
    </p:spTree>
    <p:extLst>
      <p:ext uri="{BB962C8B-B14F-4D97-AF65-F5344CB8AC3E}">
        <p14:creationId xmlns:p14="http://schemas.microsoft.com/office/powerpoint/2010/main" val="7523008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64AD-5765-4535-A04F-9DD1D2B78C5A}"/>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Vaccine Update</a:t>
            </a:r>
          </a:p>
        </p:txBody>
      </p:sp>
      <p:sp>
        <p:nvSpPr>
          <p:cNvPr id="7" name="TextBox 6">
            <a:extLst>
              <a:ext uri="{FF2B5EF4-FFF2-40B4-BE49-F238E27FC236}">
                <a16:creationId xmlns:a16="http://schemas.microsoft.com/office/drawing/2014/main" id="{51213A4C-9EFC-4A06-9BC0-5CDB5ACFA3EF}"/>
              </a:ext>
            </a:extLst>
          </p:cNvPr>
          <p:cNvSpPr txBox="1"/>
          <p:nvPr/>
        </p:nvSpPr>
        <p:spPr>
          <a:xfrm>
            <a:off x="374480" y="1257399"/>
            <a:ext cx="11344425" cy="4154984"/>
          </a:xfrm>
          <a:prstGeom prst="rect">
            <a:avLst/>
          </a:prstGeom>
          <a:noFill/>
          <a:ln>
            <a:noFill/>
          </a:ln>
        </p:spPr>
        <p:txBody>
          <a:bodyPr wrap="square" lIns="91440" tIns="45720" rIns="91440" bIns="45720" rtlCol="0" anchor="t">
            <a:spAutoFit/>
          </a:bodyPr>
          <a:lstStyle/>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2060"/>
              </a:solidFill>
              <a:effectLst/>
              <a:uLnTx/>
              <a:uFillTx/>
              <a:latin typeface="Corbel" panose="020B0503020204020204"/>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2060"/>
              </a:solidFill>
              <a:effectLst/>
              <a:uLnTx/>
              <a:uFillTx/>
              <a:latin typeface="Corbel" panose="020B0503020204020204"/>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2060"/>
              </a:solidFill>
              <a:effectLst/>
              <a:uLnTx/>
              <a:uFillTx/>
              <a:latin typeface="Corbel" panose="020B0503020204020204"/>
              <a:ea typeface="+mn-ea"/>
              <a:cs typeface="Arial"/>
            </a:endParaRP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2060"/>
              </a:solidFill>
              <a:effectLst/>
              <a:uLnTx/>
              <a:uFillTx/>
              <a:latin typeface="Corbel" panose="020B0503020204020204"/>
              <a:ea typeface="+mn-ea"/>
              <a:cs typeface="Arial"/>
            </a:endParaRP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2060"/>
              </a:solidFill>
              <a:effectLst/>
              <a:uLnTx/>
              <a:uFillTx/>
              <a:latin typeface="Corbel" panose="020B0503020204020204"/>
              <a:ea typeface="+mn-ea"/>
              <a:cs typeface="Arial"/>
            </a:endParaRP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60"/>
              </a:solidFill>
              <a:effectLst/>
              <a:uLnTx/>
              <a:uFillTx/>
              <a:latin typeface="Corbel" panose="020B0503020204020204"/>
              <a:ea typeface="+mn-ea"/>
              <a:cs typeface="Arial"/>
            </a:endParaRP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60"/>
              </a:solidFill>
              <a:effectLst/>
              <a:uLnTx/>
              <a:uFillTx/>
              <a:latin typeface="Corbel" panose="020B0503020204020204"/>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2060"/>
                </a:solidFill>
                <a:effectLst/>
                <a:uLnTx/>
                <a:uFillTx/>
                <a:latin typeface="Corbel" panose="020B0503020204020204"/>
                <a:ea typeface="+mn-ea"/>
                <a:cs typeface="Arial"/>
              </a:rPr>
              <a:t>Total Administered: </a:t>
            </a:r>
            <a:r>
              <a:rPr kumimoji="0" lang="en-US" sz="2400" b="0" i="0" u="none" strike="noStrike" kern="1200" cap="none" spc="0" normalizeH="0" baseline="0" noProof="0">
                <a:ln>
                  <a:noFill/>
                </a:ln>
                <a:solidFill>
                  <a:srgbClr val="002060"/>
                </a:solidFill>
                <a:effectLst/>
                <a:uLnTx/>
                <a:uFillTx/>
                <a:latin typeface="Calibri"/>
                <a:ea typeface="+mn-ea"/>
                <a:cs typeface="Calibri" panose="020F0502020204030204" pitchFamily="34" charset="0"/>
              </a:rPr>
              <a:t>3,249</a:t>
            </a:r>
            <a:r>
              <a:rPr kumimoji="0" lang="en-US" sz="2400" b="0" i="0" u="none" strike="noStrike" kern="1200" cap="none" spc="0" normalizeH="0" baseline="0" noProof="0">
                <a:ln>
                  <a:noFill/>
                </a:ln>
                <a:solidFill>
                  <a:srgbClr val="002060"/>
                </a:solidFill>
                <a:effectLst/>
                <a:uLnTx/>
                <a:uFillTx/>
                <a:latin typeface="Corbel" panose="020B0503020204020204"/>
                <a:ea typeface="+mn-ea"/>
                <a:cs typeface="Arial"/>
              </a:rPr>
              <a:t> doses</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2060"/>
                </a:solidFill>
                <a:effectLst/>
                <a:uLnTx/>
                <a:uFillTx/>
                <a:latin typeface="Corbel" panose="020B0503020204020204"/>
                <a:ea typeface="+mn-ea"/>
                <a:cs typeface="Arial"/>
              </a:rPr>
              <a:t>Inventory: </a:t>
            </a:r>
            <a:r>
              <a:rPr kumimoji="0" lang="en-US" sz="2400" b="0" i="0" u="none" strike="noStrike" kern="1200" cap="none" spc="0" normalizeH="0" baseline="0" noProof="0">
                <a:ln>
                  <a:noFill/>
                </a:ln>
                <a:solidFill>
                  <a:srgbClr val="002060"/>
                </a:solidFill>
                <a:effectLst/>
                <a:uLnTx/>
                <a:uFillTx/>
                <a:latin typeface="Calibri"/>
                <a:ea typeface="+mn-ea"/>
                <a:cs typeface="Calibri" panose="020F0502020204030204" pitchFamily="34" charset="0"/>
              </a:rPr>
              <a:t>261</a:t>
            </a:r>
            <a:r>
              <a:rPr kumimoji="0" lang="en-US" sz="2400" b="0" i="0" u="none" strike="noStrike" kern="1200" cap="none" spc="0" normalizeH="0" baseline="0" noProof="0">
                <a:ln>
                  <a:noFill/>
                </a:ln>
                <a:solidFill>
                  <a:srgbClr val="002060"/>
                </a:solidFill>
                <a:effectLst/>
                <a:uLnTx/>
                <a:uFillTx/>
                <a:latin typeface="Corbel" panose="020B0503020204020204"/>
                <a:ea typeface="+mn-ea"/>
                <a:cs typeface="Arial"/>
              </a:rPr>
              <a:t> vials or </a:t>
            </a:r>
            <a:r>
              <a:rPr kumimoji="0" lang="en-US" sz="2400" b="0" i="0" u="none" strike="noStrike" kern="1200" cap="none" spc="0" normalizeH="0" baseline="0" noProof="0">
                <a:ln>
                  <a:noFill/>
                </a:ln>
                <a:solidFill>
                  <a:srgbClr val="002060"/>
                </a:solidFill>
                <a:effectLst/>
                <a:uLnTx/>
                <a:uFillTx/>
                <a:latin typeface="Calibri"/>
                <a:ea typeface="+mn-ea"/>
                <a:cs typeface="Calibri" panose="020F0502020204030204" pitchFamily="34" charset="0"/>
              </a:rPr>
              <a:t>1,566</a:t>
            </a:r>
            <a:r>
              <a:rPr kumimoji="0" lang="en-US" sz="2400" b="0" i="0" u="none" strike="noStrike" kern="1200" cap="none" spc="0" normalizeH="0" baseline="0" noProof="0">
                <a:ln>
                  <a:noFill/>
                </a:ln>
                <a:solidFill>
                  <a:srgbClr val="002060"/>
                </a:solidFill>
                <a:effectLst/>
                <a:uLnTx/>
                <a:uFillTx/>
                <a:latin typeface="Corbel" panose="020B0503020204020204"/>
                <a:ea typeface="+mn-ea"/>
                <a:cs typeface="Arial"/>
              </a:rPr>
              <a:t> doses (6 doses per vial)</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2060"/>
                </a:solidFill>
                <a:effectLst/>
                <a:uLnTx/>
                <a:uFillTx/>
                <a:latin typeface="Corbel" panose="020B0503020204020204"/>
                <a:ea typeface="+mn-ea"/>
                <a:cs typeface="Arial"/>
              </a:rPr>
              <a:t>Pressure from State to aggressively vaccinate – even outside of organization</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a:ea typeface="+mn-ea"/>
                <a:cs typeface="Arial"/>
              </a:rPr>
              <a:t>Need more people coming through</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2060"/>
              </a:solidFill>
              <a:effectLst/>
              <a:uLnTx/>
              <a:uFillTx/>
              <a:latin typeface="Corbel" panose="020B0503020204020204"/>
              <a:ea typeface="+mn-ea"/>
              <a:cs typeface="Arial"/>
            </a:endParaRPr>
          </a:p>
        </p:txBody>
      </p:sp>
      <p:graphicFrame>
        <p:nvGraphicFramePr>
          <p:cNvPr id="8" name="Table 4">
            <a:extLst>
              <a:ext uri="{FF2B5EF4-FFF2-40B4-BE49-F238E27FC236}">
                <a16:creationId xmlns:a16="http://schemas.microsoft.com/office/drawing/2014/main" id="{7C817C36-365C-48BB-9F1D-6B3925272656}"/>
              </a:ext>
            </a:extLst>
          </p:cNvPr>
          <p:cNvGraphicFramePr>
            <a:graphicFrameLocks noGrp="1"/>
          </p:cNvGraphicFramePr>
          <p:nvPr>
            <p:extLst/>
          </p:nvPr>
        </p:nvGraphicFramePr>
        <p:xfrm>
          <a:off x="795650" y="1405398"/>
          <a:ext cx="10600699" cy="731520"/>
        </p:xfrm>
        <a:graphic>
          <a:graphicData uri="http://schemas.openxmlformats.org/drawingml/2006/table">
            <a:tbl>
              <a:tblPr firstRow="1" bandRow="1"/>
              <a:tblGrid>
                <a:gridCol w="2332124">
                  <a:extLst>
                    <a:ext uri="{9D8B030D-6E8A-4147-A177-3AD203B41FA5}">
                      <a16:colId xmlns:a16="http://schemas.microsoft.com/office/drawing/2014/main" val="3479334175"/>
                    </a:ext>
                  </a:extLst>
                </a:gridCol>
                <a:gridCol w="1181225">
                  <a:extLst>
                    <a:ext uri="{9D8B030D-6E8A-4147-A177-3AD203B41FA5}">
                      <a16:colId xmlns:a16="http://schemas.microsoft.com/office/drawing/2014/main" val="3146403890"/>
                    </a:ext>
                  </a:extLst>
                </a:gridCol>
                <a:gridCol w="1181225">
                  <a:extLst>
                    <a:ext uri="{9D8B030D-6E8A-4147-A177-3AD203B41FA5}">
                      <a16:colId xmlns:a16="http://schemas.microsoft.com/office/drawing/2014/main" val="1564977348"/>
                    </a:ext>
                  </a:extLst>
                </a:gridCol>
                <a:gridCol w="1181225">
                  <a:extLst>
                    <a:ext uri="{9D8B030D-6E8A-4147-A177-3AD203B41FA5}">
                      <a16:colId xmlns:a16="http://schemas.microsoft.com/office/drawing/2014/main" val="65986735"/>
                    </a:ext>
                  </a:extLst>
                </a:gridCol>
                <a:gridCol w="1181225">
                  <a:extLst>
                    <a:ext uri="{9D8B030D-6E8A-4147-A177-3AD203B41FA5}">
                      <a16:colId xmlns:a16="http://schemas.microsoft.com/office/drawing/2014/main" val="1104537626"/>
                    </a:ext>
                  </a:extLst>
                </a:gridCol>
                <a:gridCol w="1181225">
                  <a:extLst>
                    <a:ext uri="{9D8B030D-6E8A-4147-A177-3AD203B41FA5}">
                      <a16:colId xmlns:a16="http://schemas.microsoft.com/office/drawing/2014/main" val="3802144230"/>
                    </a:ext>
                  </a:extLst>
                </a:gridCol>
                <a:gridCol w="1181225">
                  <a:extLst>
                    <a:ext uri="{9D8B030D-6E8A-4147-A177-3AD203B41FA5}">
                      <a16:colId xmlns:a16="http://schemas.microsoft.com/office/drawing/2014/main" val="2835867308"/>
                    </a:ext>
                  </a:extLst>
                </a:gridCol>
                <a:gridCol w="1181225">
                  <a:extLst>
                    <a:ext uri="{9D8B030D-6E8A-4147-A177-3AD203B41FA5}">
                      <a16:colId xmlns:a16="http://schemas.microsoft.com/office/drawing/2014/main" val="1828124642"/>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1">
                          <a:solidFill>
                            <a:sysClr val="windowText" lastClr="000000"/>
                          </a:solidFill>
                          <a:latin typeface="Calibri" panose="020F0502020204030204" pitchFamily="34" charset="0"/>
                          <a:cs typeface="Calibri" panose="020F0502020204030204" pitchFamily="34" charset="0"/>
                        </a:rPr>
                        <a:t>Date</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1">
                          <a:solidFill>
                            <a:sysClr val="windowText" lastClr="000000"/>
                          </a:solidFill>
                          <a:latin typeface="Calibri" panose="020F0502020204030204" pitchFamily="34" charset="0"/>
                          <a:cs typeface="Calibri" panose="020F0502020204030204" pitchFamily="34" charset="0"/>
                        </a:rPr>
                        <a:t>12/15</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1">
                          <a:solidFill>
                            <a:sysClr val="windowText" lastClr="000000"/>
                          </a:solidFill>
                          <a:latin typeface="Calibri" panose="020F0502020204030204" pitchFamily="34" charset="0"/>
                          <a:cs typeface="Calibri" panose="020F0502020204030204" pitchFamily="34" charset="0"/>
                        </a:rPr>
                        <a:t>12/16</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1">
                          <a:solidFill>
                            <a:sysClr val="windowText" lastClr="000000"/>
                          </a:solidFill>
                          <a:latin typeface="Calibri" panose="020F0502020204030204" pitchFamily="34" charset="0"/>
                          <a:cs typeface="Calibri" panose="020F0502020204030204" pitchFamily="34" charset="0"/>
                        </a:rPr>
                        <a:t>12/17</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1">
                          <a:solidFill>
                            <a:sysClr val="windowText" lastClr="000000"/>
                          </a:solidFill>
                          <a:latin typeface="Calibri" panose="020F0502020204030204" pitchFamily="34" charset="0"/>
                          <a:cs typeface="Calibri" panose="020F0502020204030204" pitchFamily="34" charset="0"/>
                        </a:rPr>
                        <a:t>12/18</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1">
                          <a:solidFill>
                            <a:sysClr val="windowText" lastClr="000000"/>
                          </a:solidFill>
                          <a:latin typeface="Calibri" panose="020F0502020204030204" pitchFamily="34" charset="0"/>
                          <a:cs typeface="Calibri" panose="020F0502020204030204" pitchFamily="34" charset="0"/>
                        </a:rPr>
                        <a:t>12/21</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1">
                          <a:solidFill>
                            <a:sysClr val="windowText" lastClr="000000"/>
                          </a:solidFill>
                          <a:latin typeface="Calibri" panose="020F0502020204030204" pitchFamily="34" charset="0"/>
                          <a:cs typeface="Calibri" panose="020F0502020204030204" pitchFamily="34" charset="0"/>
                        </a:rPr>
                        <a:t>12/22</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1">
                          <a:solidFill>
                            <a:sysClr val="windowText" lastClr="000000"/>
                          </a:solidFill>
                          <a:latin typeface="Calibri" panose="020F0502020204030204" pitchFamily="34" charset="0"/>
                          <a:cs typeface="Calibri" panose="020F0502020204030204" pitchFamily="34" charset="0"/>
                        </a:rPr>
                        <a:t>12/23</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3682809627"/>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800">
                          <a:solidFill>
                            <a:schemeClr val="tx1">
                              <a:lumMod val="75000"/>
                            </a:schemeClr>
                          </a:solidFill>
                          <a:latin typeface="Calibri" panose="020F0502020204030204" pitchFamily="34" charset="0"/>
                          <a:cs typeface="Calibri" panose="020F0502020204030204" pitchFamily="34" charset="0"/>
                        </a:rPr>
                        <a:t>Doses/ Scheduled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a:solidFill>
                            <a:schemeClr val="tx1">
                              <a:lumMod val="75000"/>
                            </a:schemeClr>
                          </a:solidFill>
                          <a:latin typeface="Calibri" panose="020F0502020204030204" pitchFamily="34" charset="0"/>
                          <a:cs typeface="Calibri" panose="020F0502020204030204" pitchFamily="34" charset="0"/>
                        </a:rPr>
                        <a:t>30</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a:solidFill>
                            <a:schemeClr val="tx1">
                              <a:lumMod val="75000"/>
                            </a:schemeClr>
                          </a:solidFill>
                          <a:latin typeface="Calibri" panose="020F0502020204030204" pitchFamily="34" charset="0"/>
                          <a:cs typeface="Calibri" panose="020F0502020204030204" pitchFamily="34" charset="0"/>
                        </a:rPr>
                        <a:t>705</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a:solidFill>
                            <a:schemeClr val="tx1">
                              <a:lumMod val="75000"/>
                            </a:schemeClr>
                          </a:solidFill>
                          <a:latin typeface="Calibri" panose="020F0502020204030204" pitchFamily="34" charset="0"/>
                          <a:cs typeface="Calibri" panose="020F0502020204030204" pitchFamily="34" charset="0"/>
                        </a:rPr>
                        <a:t>557</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a:solidFill>
                            <a:schemeClr val="tx1">
                              <a:lumMod val="75000"/>
                            </a:schemeClr>
                          </a:solidFill>
                          <a:latin typeface="Calibri" panose="020F0502020204030204" pitchFamily="34" charset="0"/>
                          <a:cs typeface="Calibri" panose="020F0502020204030204" pitchFamily="34" charset="0"/>
                        </a:rPr>
                        <a:t>566</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a:solidFill>
                            <a:schemeClr val="tx1">
                              <a:lumMod val="75000"/>
                            </a:schemeClr>
                          </a:solidFill>
                          <a:latin typeface="Calibri" panose="020F0502020204030204" pitchFamily="34" charset="0"/>
                          <a:cs typeface="Calibri" panose="020F0502020204030204" pitchFamily="34" charset="0"/>
                        </a:rPr>
                        <a:t>707</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0">
                          <a:solidFill>
                            <a:schemeClr val="tx1">
                              <a:lumMod val="75000"/>
                            </a:schemeClr>
                          </a:solidFill>
                          <a:latin typeface="Calibri" panose="020F0502020204030204" pitchFamily="34" charset="0"/>
                          <a:cs typeface="Calibri" panose="020F0502020204030204" pitchFamily="34" charset="0"/>
                        </a:rPr>
                        <a:t>398</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0">
                          <a:solidFill>
                            <a:schemeClr val="tx1">
                              <a:lumMod val="75000"/>
                            </a:schemeClr>
                          </a:solidFill>
                          <a:latin typeface="Calibri" panose="020F0502020204030204" pitchFamily="34" charset="0"/>
                          <a:cs typeface="Calibri" panose="020F0502020204030204" pitchFamily="34" charset="0"/>
                        </a:rPr>
                        <a:t>321</a:t>
                      </a:r>
                      <a:endParaRPr lang="en-US" sz="1800" b="1">
                        <a:solidFill>
                          <a:schemeClr val="tx1">
                            <a:lumMod val="75000"/>
                          </a:schemeClr>
                        </a:solidFill>
                        <a:latin typeface="Calibri" panose="020F0502020204030204" pitchFamily="34" charset="0"/>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6585009"/>
                  </a:ext>
                </a:extLst>
              </a:tr>
            </a:tbl>
          </a:graphicData>
        </a:graphic>
      </p:graphicFrame>
      <p:graphicFrame>
        <p:nvGraphicFramePr>
          <p:cNvPr id="9" name="Table 4">
            <a:extLst>
              <a:ext uri="{FF2B5EF4-FFF2-40B4-BE49-F238E27FC236}">
                <a16:creationId xmlns:a16="http://schemas.microsoft.com/office/drawing/2014/main" id="{79E93BA7-F42C-4627-A399-BFE36A7A0032}"/>
              </a:ext>
            </a:extLst>
          </p:cNvPr>
          <p:cNvGraphicFramePr>
            <a:graphicFrameLocks noGrp="1"/>
          </p:cNvGraphicFramePr>
          <p:nvPr>
            <p:extLst/>
          </p:nvPr>
        </p:nvGraphicFramePr>
        <p:xfrm>
          <a:off x="795650" y="2403717"/>
          <a:ext cx="5877236" cy="731520"/>
        </p:xfrm>
        <a:graphic>
          <a:graphicData uri="http://schemas.openxmlformats.org/drawingml/2006/table">
            <a:tbl>
              <a:tblPr firstRow="1" bandRow="1"/>
              <a:tblGrid>
                <a:gridCol w="2332694">
                  <a:extLst>
                    <a:ext uri="{9D8B030D-6E8A-4147-A177-3AD203B41FA5}">
                      <a16:colId xmlns:a16="http://schemas.microsoft.com/office/drawing/2014/main" val="3479334175"/>
                    </a:ext>
                  </a:extLst>
                </a:gridCol>
                <a:gridCol w="1181514">
                  <a:extLst>
                    <a:ext uri="{9D8B030D-6E8A-4147-A177-3AD203B41FA5}">
                      <a16:colId xmlns:a16="http://schemas.microsoft.com/office/drawing/2014/main" val="20155549"/>
                    </a:ext>
                  </a:extLst>
                </a:gridCol>
                <a:gridCol w="1181514">
                  <a:extLst>
                    <a:ext uri="{9D8B030D-6E8A-4147-A177-3AD203B41FA5}">
                      <a16:colId xmlns:a16="http://schemas.microsoft.com/office/drawing/2014/main" val="3615411121"/>
                    </a:ext>
                  </a:extLst>
                </a:gridCol>
                <a:gridCol w="1181514">
                  <a:extLst>
                    <a:ext uri="{9D8B030D-6E8A-4147-A177-3AD203B41FA5}">
                      <a16:colId xmlns:a16="http://schemas.microsoft.com/office/drawing/2014/main" val="994817731"/>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1" kern="1200">
                          <a:solidFill>
                            <a:sysClr val="windowText" lastClr="000000"/>
                          </a:solidFill>
                          <a:latin typeface="Calibri" panose="020F0502020204030204" pitchFamily="34" charset="0"/>
                          <a:ea typeface="+mn-ea"/>
                          <a:cs typeface="Calibri" panose="020F0502020204030204" pitchFamily="34" charset="0"/>
                        </a:rPr>
                        <a:t>Date</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1">
                          <a:solidFill>
                            <a:sysClr val="windowText" lastClr="000000"/>
                          </a:solidFill>
                          <a:latin typeface="Calibri" panose="020F0502020204030204" pitchFamily="34" charset="0"/>
                          <a:cs typeface="Calibri" panose="020F0502020204030204" pitchFamily="34" charset="0"/>
                        </a:rPr>
                        <a:t>12/28</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1">
                          <a:solidFill>
                            <a:sysClr val="windowText" lastClr="000000"/>
                          </a:solidFill>
                          <a:latin typeface="Calibri" panose="020F0502020204030204" pitchFamily="34" charset="0"/>
                          <a:cs typeface="Calibri" panose="020F0502020204030204" pitchFamily="34" charset="0"/>
                        </a:rPr>
                        <a:t>12/29</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1">
                          <a:solidFill>
                            <a:sysClr val="windowText" lastClr="000000"/>
                          </a:solidFill>
                          <a:latin typeface="Calibri" panose="020F0502020204030204" pitchFamily="34" charset="0"/>
                          <a:cs typeface="Calibri" panose="020F0502020204030204" pitchFamily="34" charset="0"/>
                        </a:rPr>
                        <a:t>12/30</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3682809627"/>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800">
                          <a:solidFill>
                            <a:schemeClr val="tx1">
                              <a:lumMod val="75000"/>
                            </a:schemeClr>
                          </a:solidFill>
                          <a:latin typeface="Calibri" panose="020F0502020204030204" pitchFamily="34" charset="0"/>
                          <a:cs typeface="Calibri" panose="020F0502020204030204" pitchFamily="34" charset="0"/>
                        </a:rPr>
                        <a:t>Doses/ Scheduled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1">
                          <a:solidFill>
                            <a:schemeClr val="bg2">
                              <a:lumMod val="75000"/>
                            </a:schemeClr>
                          </a:solidFill>
                          <a:latin typeface="Calibri" panose="020F0502020204030204" pitchFamily="34" charset="0"/>
                          <a:cs typeface="Calibri" panose="020F0502020204030204" pitchFamily="34" charset="0"/>
                        </a:rPr>
                        <a:t>58</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1">
                          <a:solidFill>
                            <a:schemeClr val="bg2">
                              <a:lumMod val="75000"/>
                            </a:schemeClr>
                          </a:solidFill>
                          <a:latin typeface="Calibri" panose="020F0502020204030204" pitchFamily="34" charset="0"/>
                          <a:cs typeface="Calibri" panose="020F0502020204030204" pitchFamily="34" charset="0"/>
                        </a:rPr>
                        <a:t>78</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800" b="1">
                          <a:solidFill>
                            <a:schemeClr val="bg2">
                              <a:lumMod val="75000"/>
                            </a:schemeClr>
                          </a:solidFill>
                          <a:latin typeface="Calibri" panose="020F0502020204030204" pitchFamily="34" charset="0"/>
                          <a:cs typeface="Calibri" panose="020F0502020204030204" pitchFamily="34" charset="0"/>
                        </a:rPr>
                        <a:t>33</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6585009"/>
                  </a:ext>
                </a:extLst>
              </a:tr>
            </a:tbl>
          </a:graphicData>
        </a:graphic>
      </p:graphicFrame>
    </p:spTree>
    <p:extLst>
      <p:ext uri="{BB962C8B-B14F-4D97-AF65-F5344CB8AC3E}">
        <p14:creationId xmlns:p14="http://schemas.microsoft.com/office/powerpoint/2010/main" val="25461090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FAE3-F8FC-493A-9511-513D560C9566}"/>
              </a:ext>
            </a:extLst>
          </p:cNvPr>
          <p:cNvSpPr>
            <a:spLocks noGrp="1"/>
          </p:cNvSpPr>
          <p:nvPr>
            <p:ph type="title"/>
          </p:nvPr>
        </p:nvSpPr>
        <p:spPr/>
        <p:txBody>
          <a:bodyPr/>
          <a:lstStyle/>
          <a:p>
            <a:r>
              <a:rPr lang="en-US" err="1">
                <a:latin typeface="Arial" panose="020B0604020202020204" pitchFamily="34" charset="0"/>
                <a:cs typeface="Arial" panose="020B0604020202020204" pitchFamily="34" charset="0"/>
              </a:rPr>
              <a:t>Moderna</a:t>
            </a:r>
            <a:r>
              <a:rPr lang="en-US">
                <a:latin typeface="Arial" panose="020B0604020202020204" pitchFamily="34" charset="0"/>
                <a:cs typeface="Arial" panose="020B0604020202020204" pitchFamily="34" charset="0"/>
              </a:rPr>
              <a:t> Distribution</a:t>
            </a:r>
          </a:p>
        </p:txBody>
      </p:sp>
      <p:sp>
        <p:nvSpPr>
          <p:cNvPr id="6" name="TextBox 5">
            <a:extLst>
              <a:ext uri="{FF2B5EF4-FFF2-40B4-BE49-F238E27FC236}">
                <a16:creationId xmlns:a16="http://schemas.microsoft.com/office/drawing/2014/main" id="{377559C2-BB28-4E19-BF08-96AC592C69D3}"/>
              </a:ext>
            </a:extLst>
          </p:cNvPr>
          <p:cNvSpPr txBox="1"/>
          <p:nvPr/>
        </p:nvSpPr>
        <p:spPr>
          <a:xfrm>
            <a:off x="374480" y="1218130"/>
            <a:ext cx="11344425" cy="4031873"/>
          </a:xfrm>
          <a:prstGeom prst="rect">
            <a:avLst/>
          </a:prstGeom>
          <a:noFill/>
          <a:ln>
            <a:noFill/>
          </a:ln>
        </p:spPr>
        <p:txBody>
          <a:bodyPr wrap="square" lIns="91440" tIns="45720" rIns="91440" bIns="45720" rtlCol="0" anchor="t">
            <a:spAutoFit/>
          </a:bodyPr>
          <a:lstStyle/>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2060"/>
              </a:solidFill>
              <a:effectLst/>
              <a:uLnTx/>
              <a:uFillTx/>
              <a:latin typeface="Corbel" panose="020B0503020204020204"/>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2060"/>
              </a:solidFill>
              <a:effectLst/>
              <a:uLnTx/>
              <a:uFillTx/>
              <a:latin typeface="Corbel" panose="020B0503020204020204"/>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2060"/>
              </a:solidFill>
              <a:effectLst/>
              <a:uLnTx/>
              <a:uFillTx/>
              <a:latin typeface="Corbel" panose="020B0503020204020204"/>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2060"/>
              </a:solidFill>
              <a:effectLst/>
              <a:uLnTx/>
              <a:uFillTx/>
              <a:latin typeface="Corbel" panose="020B0503020204020204"/>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2060"/>
              </a:solidFill>
              <a:effectLst/>
              <a:uLnTx/>
              <a:uFillTx/>
              <a:latin typeface="Corbel" panose="020B0503020204020204"/>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2060"/>
              </a:solidFill>
              <a:effectLst/>
              <a:uLnTx/>
              <a:uFillTx/>
              <a:latin typeface="Corbel" panose="020B0503020204020204"/>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2060"/>
              </a:solidFill>
              <a:effectLst/>
              <a:uLnTx/>
              <a:uFillTx/>
              <a:latin typeface="Corbel" panose="020B0503020204020204"/>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2060"/>
              </a:solidFill>
              <a:effectLst/>
              <a:uLnTx/>
              <a:uFillTx/>
              <a:latin typeface="Corbel" panose="020B0503020204020204"/>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2060"/>
              </a:solidFill>
              <a:effectLst/>
              <a:uLnTx/>
              <a:uFillTx/>
              <a:latin typeface="Corbel" panose="020B0503020204020204"/>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2060"/>
              </a:solidFill>
              <a:effectLst/>
              <a:uLnTx/>
              <a:uFillTx/>
              <a:latin typeface="Corbel" panose="020B0503020204020204"/>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srgbClr val="002060"/>
                </a:solidFill>
                <a:effectLst/>
                <a:uLnTx/>
                <a:uFillTx/>
                <a:latin typeface="Corbel" panose="020B0503020204020204"/>
                <a:ea typeface="+mn-ea"/>
                <a:cs typeface="Arial"/>
              </a:rPr>
              <a:t>Moderna</a:t>
            </a:r>
            <a:r>
              <a:rPr kumimoji="0" lang="en-US" sz="2400" b="0" i="0" u="none" strike="noStrike" kern="1200" cap="none" spc="0" normalizeH="0" baseline="0" noProof="0">
                <a:ln>
                  <a:noFill/>
                </a:ln>
                <a:solidFill>
                  <a:srgbClr val="002060"/>
                </a:solidFill>
                <a:effectLst/>
                <a:uLnTx/>
                <a:uFillTx/>
                <a:latin typeface="Corbel" panose="020B0503020204020204"/>
                <a:ea typeface="+mn-ea"/>
                <a:cs typeface="Arial"/>
              </a:rPr>
              <a:t> distribution delayed this week</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2060"/>
                </a:solidFill>
                <a:effectLst/>
                <a:uLnTx/>
                <a:uFillTx/>
                <a:latin typeface="Corbel" panose="020B0503020204020204"/>
                <a:ea typeface="+mn-ea"/>
                <a:cs typeface="Arial"/>
              </a:rPr>
              <a:t>All orders held last Monday night to address issue with data loggers</a:t>
            </a:r>
          </a:p>
        </p:txBody>
      </p:sp>
      <p:graphicFrame>
        <p:nvGraphicFramePr>
          <p:cNvPr id="7" name="Table 4">
            <a:extLst>
              <a:ext uri="{FF2B5EF4-FFF2-40B4-BE49-F238E27FC236}">
                <a16:creationId xmlns:a16="http://schemas.microsoft.com/office/drawing/2014/main" id="{898B8415-5477-4A34-A8FF-BD73107CDEA3}"/>
              </a:ext>
            </a:extLst>
          </p:cNvPr>
          <p:cNvGraphicFramePr>
            <a:graphicFrameLocks noGrp="1"/>
          </p:cNvGraphicFramePr>
          <p:nvPr>
            <p:extLst/>
          </p:nvPr>
        </p:nvGraphicFramePr>
        <p:xfrm>
          <a:off x="691858" y="1218130"/>
          <a:ext cx="10808283" cy="3114040"/>
        </p:xfrm>
        <a:graphic>
          <a:graphicData uri="http://schemas.openxmlformats.org/drawingml/2006/table">
            <a:tbl>
              <a:tblPr firstRow="1" bandRow="1"/>
              <a:tblGrid>
                <a:gridCol w="3240622">
                  <a:extLst>
                    <a:ext uri="{9D8B030D-6E8A-4147-A177-3AD203B41FA5}">
                      <a16:colId xmlns:a16="http://schemas.microsoft.com/office/drawing/2014/main" val="1167563841"/>
                    </a:ext>
                  </a:extLst>
                </a:gridCol>
                <a:gridCol w="2260756">
                  <a:extLst>
                    <a:ext uri="{9D8B030D-6E8A-4147-A177-3AD203B41FA5}">
                      <a16:colId xmlns:a16="http://schemas.microsoft.com/office/drawing/2014/main" val="2090446211"/>
                    </a:ext>
                  </a:extLst>
                </a:gridCol>
                <a:gridCol w="5306905">
                  <a:extLst>
                    <a:ext uri="{9D8B030D-6E8A-4147-A177-3AD203B41FA5}">
                      <a16:colId xmlns:a16="http://schemas.microsoft.com/office/drawing/2014/main" val="3705071592"/>
                    </a:ext>
                  </a:extLst>
                </a:gridCol>
              </a:tblGrid>
              <a:tr h="37084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600" b="1">
                          <a:solidFill>
                            <a:srgbClr val="002060"/>
                          </a:solidFill>
                          <a:latin typeface="Calibri" panose="020F0502020204030204" pitchFamily="34" charset="0"/>
                          <a:cs typeface="Calibri" panose="020F0502020204030204" pitchFamily="34" charset="0"/>
                        </a:rPr>
                        <a:t>Facility</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600" b="1">
                          <a:solidFill>
                            <a:srgbClr val="002060"/>
                          </a:solidFill>
                          <a:latin typeface="Calibri" panose="020F0502020204030204" pitchFamily="34" charset="0"/>
                          <a:cs typeface="Calibri" panose="020F0502020204030204" pitchFamily="34" charset="0"/>
                        </a:rPr>
                        <a:t>Allocation (Doses)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600" b="1">
                          <a:solidFill>
                            <a:srgbClr val="002060"/>
                          </a:solidFill>
                          <a:latin typeface="Calibri" panose="020F0502020204030204" pitchFamily="34" charset="0"/>
                          <a:cs typeface="Calibri" panose="020F0502020204030204" pitchFamily="34" charset="0"/>
                        </a:rPr>
                        <a:t>Notes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2402906794"/>
                  </a:ext>
                </a:extLst>
              </a:tr>
              <a:tr h="0">
                <a:tc>
                  <a:txBody>
                    <a:bodyPr/>
                    <a:lstStyle/>
                    <a:p>
                      <a:r>
                        <a:rPr lang="en-US" sz="1400">
                          <a:solidFill>
                            <a:srgbClr val="002060"/>
                          </a:solidFill>
                          <a:latin typeface="Calibri" panose="020F0502020204030204" pitchFamily="34" charset="0"/>
                          <a:cs typeface="Calibri" panose="020F0502020204030204" pitchFamily="34" charset="0"/>
                        </a:rPr>
                        <a:t>Covenant Medical Center</a:t>
                      </a:r>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a:solidFill>
                            <a:srgbClr val="002060"/>
                          </a:solidFill>
                          <a:latin typeface="Calibri" panose="020F0502020204030204" pitchFamily="34" charset="0"/>
                          <a:cs typeface="Calibri" panose="020F0502020204030204" pitchFamily="34" charset="0"/>
                        </a:rPr>
                        <a:t>700</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400">
                          <a:solidFill>
                            <a:srgbClr val="002060"/>
                          </a:solidFill>
                          <a:latin typeface="Calibri" panose="020F0502020204030204" pitchFamily="34" charset="0"/>
                          <a:cs typeface="Calibri" panose="020F0502020204030204" pitchFamily="34" charset="0"/>
                        </a:rPr>
                        <a:t>Allocated for week 3</a:t>
                      </a:r>
                    </a:p>
                  </a:txBody>
                  <a:tcP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4662056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400">
                          <a:solidFill>
                            <a:srgbClr val="002060"/>
                          </a:solidFill>
                          <a:latin typeface="Calibri" panose="020F0502020204030204" pitchFamily="34" charset="0"/>
                          <a:cs typeface="Calibri" panose="020F0502020204030204" pitchFamily="34" charset="0"/>
                        </a:rPr>
                        <a:t>Covenant Children’s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400">
                          <a:solidFill>
                            <a:srgbClr val="002060"/>
                          </a:solidFill>
                          <a:latin typeface="Calibri" panose="020F0502020204030204" pitchFamily="34" charset="0"/>
                          <a:cs typeface="Calibri" panose="020F0502020204030204" pitchFamily="34" charset="0"/>
                        </a:rPr>
                        <a:t>700 / 100</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400">
                          <a:solidFill>
                            <a:srgbClr val="002060"/>
                          </a:solidFill>
                          <a:latin typeface="Calibri" panose="020F0502020204030204" pitchFamily="34" charset="0"/>
                          <a:cs typeface="Calibri" panose="020F0502020204030204" pitchFamily="34" charset="0"/>
                        </a:rPr>
                        <a:t>700 Received on 12/23, 100 for week 3</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7435284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400">
                          <a:solidFill>
                            <a:srgbClr val="002060"/>
                          </a:solidFill>
                          <a:latin typeface="Calibri" panose="020F0502020204030204" pitchFamily="34" charset="0"/>
                          <a:cs typeface="Calibri" panose="020F0502020204030204" pitchFamily="34" charset="0"/>
                        </a:rPr>
                        <a:t>Covenant Health Plus</a:t>
                      </a:r>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400">
                          <a:solidFill>
                            <a:srgbClr val="002060"/>
                          </a:solidFill>
                          <a:latin typeface="Calibri" panose="020F0502020204030204" pitchFamily="34" charset="0"/>
                          <a:cs typeface="Calibri" panose="020F0502020204030204" pitchFamily="34" charset="0"/>
                        </a:rPr>
                        <a:t>500</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400">
                          <a:solidFill>
                            <a:srgbClr val="002060"/>
                          </a:solidFill>
                          <a:latin typeface="Calibri" panose="020F0502020204030204" pitchFamily="34" charset="0"/>
                          <a:cs typeface="Calibri" panose="020F0502020204030204" pitchFamily="34" charset="0"/>
                        </a:rPr>
                        <a:t>Received on 12/23</a:t>
                      </a:r>
                    </a:p>
                  </a:txBody>
                  <a:tcP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74297731"/>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400">
                          <a:solidFill>
                            <a:srgbClr val="002060"/>
                          </a:solidFill>
                          <a:latin typeface="Calibri" panose="020F0502020204030204" pitchFamily="34" charset="0"/>
                          <a:cs typeface="Calibri" panose="020F0502020204030204" pitchFamily="34" charset="0"/>
                        </a:rPr>
                        <a:t>CMG Northwest Clinic</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400">
                          <a:solidFill>
                            <a:srgbClr val="002060"/>
                          </a:solidFill>
                          <a:latin typeface="Calibri" panose="020F0502020204030204" pitchFamily="34" charset="0"/>
                          <a:cs typeface="Calibri" panose="020F0502020204030204" pitchFamily="34" charset="0"/>
                        </a:rPr>
                        <a:t>400</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400">
                          <a:solidFill>
                            <a:srgbClr val="002060"/>
                          </a:solidFill>
                          <a:latin typeface="Calibri" panose="020F0502020204030204" pitchFamily="34" charset="0"/>
                          <a:cs typeface="Calibri" panose="020F0502020204030204" pitchFamily="34" charset="0"/>
                        </a:rPr>
                        <a:t>Received on 12/23</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74726057"/>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400">
                          <a:solidFill>
                            <a:srgbClr val="002060"/>
                          </a:solidFill>
                          <a:latin typeface="Calibri" panose="020F0502020204030204" pitchFamily="34" charset="0"/>
                          <a:cs typeface="Calibri" panose="020F0502020204030204" pitchFamily="34" charset="0"/>
                        </a:rPr>
                        <a:t>CMG Southwest Clinic</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400">
                          <a:solidFill>
                            <a:srgbClr val="002060"/>
                          </a:solidFill>
                          <a:latin typeface="Calibri" panose="020F0502020204030204" pitchFamily="34" charset="0"/>
                          <a:cs typeface="Calibri" panose="020F0502020204030204" pitchFamily="34" charset="0"/>
                        </a:rPr>
                        <a:t>3,000</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400">
                          <a:solidFill>
                            <a:srgbClr val="002060"/>
                          </a:solidFill>
                          <a:latin typeface="Calibri" panose="020F0502020204030204" pitchFamily="34" charset="0"/>
                          <a:cs typeface="Calibri" panose="020F0502020204030204" pitchFamily="34" charset="0"/>
                        </a:rPr>
                        <a:t>Received on 12/23</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0930694"/>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400">
                          <a:solidFill>
                            <a:srgbClr val="002060"/>
                          </a:solidFill>
                          <a:latin typeface="Calibri" panose="020F0502020204030204" pitchFamily="34" charset="0"/>
                          <a:cs typeface="Calibri" panose="020F0502020204030204" pitchFamily="34" charset="0"/>
                        </a:rPr>
                        <a:t>Covenant Plainview</a:t>
                      </a:r>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400">
                          <a:solidFill>
                            <a:srgbClr val="002060"/>
                          </a:solidFill>
                          <a:latin typeface="Calibri" panose="020F0502020204030204" pitchFamily="34" charset="0"/>
                          <a:cs typeface="Calibri" panose="020F0502020204030204" pitchFamily="34" charset="0"/>
                        </a:rPr>
                        <a:t>1,000</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400">
                          <a:solidFill>
                            <a:srgbClr val="002060"/>
                          </a:solidFill>
                          <a:latin typeface="Calibri" panose="020F0502020204030204" pitchFamily="34" charset="0"/>
                          <a:cs typeface="Calibri" panose="020F0502020204030204" pitchFamily="34" charset="0"/>
                        </a:rPr>
                        <a:t>Received on 12/23</a:t>
                      </a:r>
                    </a:p>
                  </a:txBody>
                  <a:tcP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61403432"/>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400">
                          <a:solidFill>
                            <a:srgbClr val="002060"/>
                          </a:solidFill>
                          <a:latin typeface="Calibri" panose="020F0502020204030204" pitchFamily="34" charset="0"/>
                          <a:cs typeface="Calibri" panose="020F0502020204030204" pitchFamily="34" charset="0"/>
                        </a:rPr>
                        <a:t>Covenant Levelland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400">
                          <a:solidFill>
                            <a:srgbClr val="002060"/>
                          </a:solidFill>
                          <a:latin typeface="Calibri" panose="020F0502020204030204" pitchFamily="34" charset="0"/>
                          <a:cs typeface="Calibri" panose="020F0502020204030204" pitchFamily="34" charset="0"/>
                        </a:rPr>
                        <a:t>200 </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rgbClr val="002060"/>
                          </a:solidFill>
                          <a:latin typeface="Calibri" panose="020F0502020204030204" pitchFamily="34" charset="0"/>
                          <a:cs typeface="Calibri" panose="020F0502020204030204" pitchFamily="34" charset="0"/>
                        </a:rPr>
                        <a:t>Delayed – possibly 12/28 or 12/29</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37977024"/>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400">
                          <a:solidFill>
                            <a:srgbClr val="002060"/>
                          </a:solidFill>
                          <a:latin typeface="Calibri" panose="020F0502020204030204" pitchFamily="34" charset="0"/>
                          <a:cs typeface="Calibri" panose="020F0502020204030204" pitchFamily="34" charset="0"/>
                        </a:rPr>
                        <a:t>Covenant Retail Pharmacy</a:t>
                      </a:r>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400">
                          <a:solidFill>
                            <a:srgbClr val="002060"/>
                          </a:solidFill>
                          <a:latin typeface="Calibri" panose="020F0502020204030204" pitchFamily="34" charset="0"/>
                          <a:cs typeface="Calibri" panose="020F0502020204030204" pitchFamily="34" charset="0"/>
                        </a:rPr>
                        <a:t>400</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r"/>
                      <a:r>
                        <a:rPr lang="en-US" sz="1400">
                          <a:solidFill>
                            <a:srgbClr val="002060"/>
                          </a:solidFill>
                          <a:latin typeface="Calibri" panose="020F0502020204030204" pitchFamily="34" charset="0"/>
                          <a:cs typeface="Calibri" panose="020F0502020204030204" pitchFamily="34" charset="0"/>
                        </a:rPr>
                        <a:t>Delayed – possibly 12/28 or 12/29</a:t>
                      </a:r>
                    </a:p>
                  </a:txBody>
                  <a:tcP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09385318"/>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400">
                          <a:solidFill>
                            <a:srgbClr val="002060"/>
                          </a:solidFill>
                          <a:latin typeface="Calibri" panose="020F0502020204030204" pitchFamily="34" charset="0"/>
                          <a:cs typeface="Calibri" panose="020F0502020204030204" pitchFamily="34" charset="0"/>
                        </a:rPr>
                        <a:t>Family First</a:t>
                      </a:r>
                    </a:p>
                  </a:txBody>
                  <a:tcPr>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400">
                          <a:solidFill>
                            <a:srgbClr val="002060"/>
                          </a:solidFill>
                          <a:latin typeface="Calibri" panose="020F0502020204030204" pitchFamily="34" charset="0"/>
                          <a:cs typeface="Calibri" panose="020F0502020204030204" pitchFamily="34" charset="0"/>
                        </a:rPr>
                        <a:t>400</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r"/>
                      <a:r>
                        <a:rPr lang="en-US" sz="1400">
                          <a:solidFill>
                            <a:srgbClr val="002060"/>
                          </a:solidFill>
                          <a:latin typeface="Calibri" panose="020F0502020204030204" pitchFamily="34" charset="0"/>
                          <a:cs typeface="Calibri" panose="020F0502020204030204" pitchFamily="34" charset="0"/>
                        </a:rPr>
                        <a:t>Unknown</a:t>
                      </a:r>
                    </a:p>
                  </a:txBody>
                  <a:tcP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31654751"/>
                  </a:ext>
                </a:extLst>
              </a:tr>
            </a:tbl>
          </a:graphicData>
        </a:graphic>
      </p:graphicFrame>
    </p:spTree>
    <p:extLst>
      <p:ext uri="{BB962C8B-B14F-4D97-AF65-F5344CB8AC3E}">
        <p14:creationId xmlns:p14="http://schemas.microsoft.com/office/powerpoint/2010/main" val="37619108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Target Population</a:t>
            </a:r>
          </a:p>
        </p:txBody>
      </p:sp>
      <p:pic>
        <p:nvPicPr>
          <p:cNvPr id="3" name="Picture 2">
            <a:extLst>
              <a:ext uri="{FF2B5EF4-FFF2-40B4-BE49-F238E27FC236}">
                <a16:creationId xmlns:a16="http://schemas.microsoft.com/office/drawing/2014/main" id="{5AC4053A-39E7-4017-A33D-48D5D57507FE}"/>
              </a:ext>
            </a:extLst>
          </p:cNvPr>
          <p:cNvPicPr>
            <a:picLocks noChangeAspect="1"/>
          </p:cNvPicPr>
          <p:nvPr/>
        </p:nvPicPr>
        <p:blipFill>
          <a:blip r:embed="rId3"/>
          <a:stretch>
            <a:fillRect/>
          </a:stretch>
        </p:blipFill>
        <p:spPr>
          <a:xfrm>
            <a:off x="1354536" y="1143000"/>
            <a:ext cx="9482927" cy="4921205"/>
          </a:xfrm>
          <a:prstGeom prst="rect">
            <a:avLst/>
          </a:prstGeom>
          <a:solidFill>
            <a:srgbClr val="FFFFFF">
              <a:shade val="85000"/>
            </a:srgbClr>
          </a:solidFill>
          <a:ln w="3175" cap="sq">
            <a:solidFill>
              <a:schemeClr val="tx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68649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Target Population</a:t>
            </a:r>
          </a:p>
        </p:txBody>
      </p:sp>
      <p:pic>
        <p:nvPicPr>
          <p:cNvPr id="3" name="Picture 2">
            <a:extLst>
              <a:ext uri="{FF2B5EF4-FFF2-40B4-BE49-F238E27FC236}">
                <a16:creationId xmlns:a16="http://schemas.microsoft.com/office/drawing/2014/main" id="{29912326-3C70-4CD1-B9C0-E97FFDAA291A}"/>
              </a:ext>
            </a:extLst>
          </p:cNvPr>
          <p:cNvPicPr>
            <a:picLocks noChangeAspect="1"/>
          </p:cNvPicPr>
          <p:nvPr/>
        </p:nvPicPr>
        <p:blipFill>
          <a:blip r:embed="rId3"/>
          <a:stretch>
            <a:fillRect/>
          </a:stretch>
        </p:blipFill>
        <p:spPr>
          <a:xfrm>
            <a:off x="1650724" y="1248727"/>
            <a:ext cx="8890551" cy="4803922"/>
          </a:xfrm>
          <a:prstGeom prst="rect">
            <a:avLst/>
          </a:prstGeom>
          <a:solidFill>
            <a:srgbClr val="FFFFFF">
              <a:shade val="85000"/>
            </a:srgbClr>
          </a:solidFill>
          <a:ln w="3175" cap="sq">
            <a:solidFill>
              <a:schemeClr val="tx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69495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Vaccination Schedule</a:t>
            </a:r>
          </a:p>
        </p:txBody>
      </p:sp>
      <p:pic>
        <p:nvPicPr>
          <p:cNvPr id="3" name="Picture 2">
            <a:extLst>
              <a:ext uri="{FF2B5EF4-FFF2-40B4-BE49-F238E27FC236}">
                <a16:creationId xmlns:a16="http://schemas.microsoft.com/office/drawing/2014/main" id="{2D50C86C-2D1C-43D9-929F-69B2CCFD5C73}"/>
              </a:ext>
            </a:extLst>
          </p:cNvPr>
          <p:cNvPicPr>
            <a:picLocks noChangeAspect="1"/>
          </p:cNvPicPr>
          <p:nvPr/>
        </p:nvPicPr>
        <p:blipFill>
          <a:blip r:embed="rId3"/>
          <a:stretch>
            <a:fillRect/>
          </a:stretch>
        </p:blipFill>
        <p:spPr>
          <a:xfrm>
            <a:off x="1514614" y="1228665"/>
            <a:ext cx="9162772" cy="4877495"/>
          </a:xfrm>
          <a:prstGeom prst="rect">
            <a:avLst/>
          </a:prstGeom>
        </p:spPr>
      </p:pic>
    </p:spTree>
    <p:extLst>
      <p:ext uri="{BB962C8B-B14F-4D97-AF65-F5344CB8AC3E}">
        <p14:creationId xmlns:p14="http://schemas.microsoft.com/office/powerpoint/2010/main" val="29370386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C34D-A475-4420-B1C5-5EC1262D8F96}"/>
              </a:ext>
            </a:extLst>
          </p:cNvPr>
          <p:cNvSpPr>
            <a:spLocks noGrp="1"/>
          </p:cNvSpPr>
          <p:nvPr>
            <p:ph type="title"/>
          </p:nvPr>
        </p:nvSpPr>
        <p:spPr/>
        <p:txBody>
          <a:bodyPr/>
          <a:lstStyle/>
          <a:p>
            <a:r>
              <a:rPr lang="en-US"/>
              <a:t>Vaccine Update</a:t>
            </a:r>
          </a:p>
        </p:txBody>
      </p:sp>
      <p:sp>
        <p:nvSpPr>
          <p:cNvPr id="3" name="Content Placeholder 2">
            <a:extLst>
              <a:ext uri="{FF2B5EF4-FFF2-40B4-BE49-F238E27FC236}">
                <a16:creationId xmlns:a16="http://schemas.microsoft.com/office/drawing/2014/main" id="{48A22083-2B95-4BCA-808A-D3E52A39A0D6}"/>
              </a:ext>
            </a:extLst>
          </p:cNvPr>
          <p:cNvSpPr>
            <a:spLocks noGrp="1"/>
          </p:cNvSpPr>
          <p:nvPr>
            <p:ph idx="1"/>
          </p:nvPr>
        </p:nvSpPr>
        <p:spPr/>
        <p:txBody>
          <a:bodyPr/>
          <a:lstStyle/>
          <a:p>
            <a:r>
              <a:rPr lang="en-US" sz="2800">
                <a:solidFill>
                  <a:schemeClr val="tx1">
                    <a:lumMod val="75000"/>
                  </a:schemeClr>
                </a:solidFill>
              </a:rPr>
              <a:t>City Health Department</a:t>
            </a:r>
          </a:p>
          <a:p>
            <a:pPr lvl="1"/>
            <a:r>
              <a:rPr lang="en-US" sz="2400">
                <a:solidFill>
                  <a:schemeClr val="tx1">
                    <a:lumMod val="75000"/>
                  </a:schemeClr>
                </a:solidFill>
              </a:rPr>
              <a:t>Received 1000 </a:t>
            </a:r>
            <a:r>
              <a:rPr lang="en-US" sz="2400" err="1">
                <a:solidFill>
                  <a:schemeClr val="tx1">
                    <a:lumMod val="75000"/>
                  </a:schemeClr>
                </a:solidFill>
              </a:rPr>
              <a:t>Moderna</a:t>
            </a:r>
            <a:r>
              <a:rPr lang="en-US" sz="2400">
                <a:solidFill>
                  <a:schemeClr val="tx1">
                    <a:lumMod val="75000"/>
                  </a:schemeClr>
                </a:solidFill>
              </a:rPr>
              <a:t> Doses</a:t>
            </a:r>
          </a:p>
          <a:p>
            <a:pPr lvl="1"/>
            <a:r>
              <a:rPr lang="en-US" sz="2400">
                <a:solidFill>
                  <a:schemeClr val="tx1">
                    <a:lumMod val="75000"/>
                  </a:schemeClr>
                </a:solidFill>
              </a:rPr>
              <a:t>Planned event on 12/28</a:t>
            </a:r>
          </a:p>
          <a:p>
            <a:pPr lvl="2"/>
            <a:r>
              <a:rPr lang="en-US">
                <a:solidFill>
                  <a:schemeClr val="tx1">
                    <a:lumMod val="75000"/>
                  </a:schemeClr>
                </a:solidFill>
              </a:rPr>
              <a:t>15 vaccinators performing 100 shots an hour</a:t>
            </a:r>
          </a:p>
          <a:p>
            <a:pPr lvl="2"/>
            <a:r>
              <a:rPr lang="en-US">
                <a:solidFill>
                  <a:schemeClr val="tx1">
                    <a:lumMod val="75000"/>
                  </a:schemeClr>
                </a:solidFill>
              </a:rPr>
              <a:t>Target law enforcement, fire department, home health workers</a:t>
            </a:r>
          </a:p>
          <a:p>
            <a:pPr lvl="1"/>
            <a:r>
              <a:rPr lang="en-US" sz="2400">
                <a:solidFill>
                  <a:schemeClr val="tx1">
                    <a:lumMod val="75000"/>
                  </a:schemeClr>
                </a:solidFill>
              </a:rPr>
              <a:t>Partnering with United to provide Doses</a:t>
            </a:r>
          </a:p>
          <a:p>
            <a:r>
              <a:rPr lang="en-US" sz="2800">
                <a:solidFill>
                  <a:schemeClr val="tx1">
                    <a:lumMod val="75000"/>
                  </a:schemeClr>
                </a:solidFill>
              </a:rPr>
              <a:t>Long-term care facilities should be covered by CVS and Walgreens	</a:t>
            </a:r>
          </a:p>
          <a:p>
            <a:pPr lvl="1"/>
            <a:r>
              <a:rPr lang="en-US" sz="2400">
                <a:solidFill>
                  <a:schemeClr val="tx1">
                    <a:lumMod val="75000"/>
                  </a:schemeClr>
                </a:solidFill>
              </a:rPr>
              <a:t>We can support other healthcare workers if not covered</a:t>
            </a:r>
          </a:p>
          <a:p>
            <a:r>
              <a:rPr lang="en-US" sz="2800">
                <a:solidFill>
                  <a:schemeClr val="tx1">
                    <a:lumMod val="75000"/>
                  </a:schemeClr>
                </a:solidFill>
              </a:rPr>
              <a:t>CMG and Grace are working on plans for phase 1b distribution</a:t>
            </a:r>
          </a:p>
          <a:p>
            <a:pPr lvl="1"/>
            <a:endParaRPr lang="en-US" sz="2400">
              <a:solidFill>
                <a:schemeClr val="tx1">
                  <a:lumMod val="75000"/>
                </a:schemeClr>
              </a:solidFill>
            </a:endParaRPr>
          </a:p>
        </p:txBody>
      </p:sp>
    </p:spTree>
    <p:extLst>
      <p:ext uri="{BB962C8B-B14F-4D97-AF65-F5344CB8AC3E}">
        <p14:creationId xmlns:p14="http://schemas.microsoft.com/office/powerpoint/2010/main" val="25770784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Target Population</a:t>
            </a:r>
          </a:p>
        </p:txBody>
      </p:sp>
      <p:pic>
        <p:nvPicPr>
          <p:cNvPr id="3" name="Picture 2">
            <a:extLst>
              <a:ext uri="{FF2B5EF4-FFF2-40B4-BE49-F238E27FC236}">
                <a16:creationId xmlns:a16="http://schemas.microsoft.com/office/drawing/2014/main" id="{BE4AE913-7CFA-4CF2-831C-5AE2ADE3F987}"/>
              </a:ext>
            </a:extLst>
          </p:cNvPr>
          <p:cNvPicPr>
            <a:picLocks noChangeAspect="1"/>
          </p:cNvPicPr>
          <p:nvPr/>
        </p:nvPicPr>
        <p:blipFill>
          <a:blip r:embed="rId3"/>
          <a:stretch>
            <a:fillRect/>
          </a:stretch>
        </p:blipFill>
        <p:spPr>
          <a:xfrm>
            <a:off x="1554044" y="1197022"/>
            <a:ext cx="9083911" cy="4870505"/>
          </a:xfrm>
          <a:prstGeom prst="rect">
            <a:avLst/>
          </a:prstGeom>
          <a:solidFill>
            <a:srgbClr val="FFFFFF">
              <a:shade val="85000"/>
            </a:srgbClr>
          </a:solidFill>
          <a:ln w="3175" cap="sq">
            <a:solidFill>
              <a:schemeClr val="tx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901798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Vaccine Update</a:t>
            </a:r>
          </a:p>
        </p:txBody>
      </p:sp>
      <p:sp>
        <p:nvSpPr>
          <p:cNvPr id="41" name="TextBox 40">
            <a:extLst>
              <a:ext uri="{FF2B5EF4-FFF2-40B4-BE49-F238E27FC236}">
                <a16:creationId xmlns:a16="http://schemas.microsoft.com/office/drawing/2014/main" id="{ED1BB318-9C46-4680-BD93-0594F150FC9D}"/>
              </a:ext>
            </a:extLst>
          </p:cNvPr>
          <p:cNvSpPr txBox="1"/>
          <p:nvPr/>
        </p:nvSpPr>
        <p:spPr>
          <a:xfrm>
            <a:off x="374480" y="1257399"/>
            <a:ext cx="5650461" cy="3416320"/>
          </a:xfrm>
          <a:prstGeom prst="rect">
            <a:avLst/>
          </a:prstGeom>
          <a:noFill/>
          <a:ln>
            <a:noFill/>
          </a:ln>
        </p:spPr>
        <p:txBody>
          <a:bodyPr wrap="square" lIns="91440" tIns="45720" rIns="91440" bIns="4572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a:ea typeface="+mn-ea"/>
                <a:cs typeface="Arial"/>
              </a:rPr>
              <a:t>Dr. Rhyne created a video to address COVID concerns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a:ea typeface="+mn-ea"/>
                <a:cs typeface="Arial"/>
              </a:rPr>
              <a:t>Buttons have arrived – will send out</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a:ea typeface="+mn-ea"/>
                <a:cs typeface="Arial"/>
              </a:rPr>
              <a:t>Working on redistribution agreements to make documentation easier</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a:ea typeface="+mn-ea"/>
                <a:cs typeface="Arial"/>
              </a:rPr>
              <a:t>Limited by needles, syringes, and man-power</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38E">
                    <a:lumMod val="75000"/>
                  </a:srgbClr>
                </a:solidFill>
                <a:effectLst/>
                <a:uLnTx/>
                <a:uFillTx/>
                <a:latin typeface="Calibri"/>
                <a:ea typeface="+mn-ea"/>
                <a:cs typeface="Arial"/>
              </a:rPr>
              <a:t>Asking assistance from community partners</a:t>
            </a:r>
          </a:p>
        </p:txBody>
      </p:sp>
      <p:pic>
        <p:nvPicPr>
          <p:cNvPr id="7" name="Picture 6">
            <a:extLst>
              <a:ext uri="{FF2B5EF4-FFF2-40B4-BE49-F238E27FC236}">
                <a16:creationId xmlns:a16="http://schemas.microsoft.com/office/drawing/2014/main" id="{71DDF7B3-4A6E-49BF-B86C-3F543196B04E}"/>
              </a:ext>
            </a:extLst>
          </p:cNvPr>
          <p:cNvPicPr>
            <a:picLocks noChangeAspect="1"/>
          </p:cNvPicPr>
          <p:nvPr/>
        </p:nvPicPr>
        <p:blipFill>
          <a:blip r:embed="rId3"/>
          <a:stretch>
            <a:fillRect/>
          </a:stretch>
        </p:blipFill>
        <p:spPr>
          <a:xfrm>
            <a:off x="5894918" y="1162865"/>
            <a:ext cx="6750904" cy="4780735"/>
          </a:xfrm>
          <a:prstGeom prst="rect">
            <a:avLst/>
          </a:prstGeom>
          <a:solidFill>
            <a:srgbClr val="FFFFFF">
              <a:shade val="85000"/>
            </a:srgbClr>
          </a:solidFill>
          <a:ln w="3175" cap="sq">
            <a:solidFill>
              <a:schemeClr val="tx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6814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66B7-2086-4ED0-88F3-FF654B7E17CA}"/>
              </a:ext>
            </a:extLst>
          </p:cNvPr>
          <p:cNvSpPr>
            <a:spLocks noGrp="1"/>
          </p:cNvSpPr>
          <p:nvPr>
            <p:ph type="ctrTitle"/>
          </p:nvPr>
        </p:nvSpPr>
        <p:spPr>
          <a:xfrm>
            <a:off x="914400" y="1083366"/>
            <a:ext cx="10363200" cy="1470025"/>
          </a:xfrm>
        </p:spPr>
        <p:txBody>
          <a:bodyPr/>
          <a:lstStyle/>
          <a:p>
            <a:r>
              <a:rPr lang="en-US"/>
              <a:t>COVID-19 Vaccination Calendar and Update</a:t>
            </a:r>
          </a:p>
        </p:txBody>
      </p:sp>
      <p:sp>
        <p:nvSpPr>
          <p:cNvPr id="3" name="Subtitle 2">
            <a:extLst>
              <a:ext uri="{FF2B5EF4-FFF2-40B4-BE49-F238E27FC236}">
                <a16:creationId xmlns:a16="http://schemas.microsoft.com/office/drawing/2014/main" id="{D16DE60F-9638-4554-9874-46A0D2B188EE}"/>
              </a:ext>
            </a:extLst>
          </p:cNvPr>
          <p:cNvSpPr>
            <a:spLocks noGrp="1"/>
          </p:cNvSpPr>
          <p:nvPr>
            <p:ph type="subTitle" idx="1"/>
          </p:nvPr>
        </p:nvSpPr>
        <p:spPr>
          <a:xfrm>
            <a:off x="1729408" y="2179983"/>
            <a:ext cx="8534400" cy="1752600"/>
          </a:xfrm>
        </p:spPr>
        <p:txBody>
          <a:bodyPr/>
          <a:lstStyle/>
          <a:p>
            <a:r>
              <a:rPr lang="en-US" sz="2400"/>
              <a:t>Pending Cohort Distribution </a:t>
            </a:r>
          </a:p>
          <a:p>
            <a:r>
              <a:rPr lang="en-US" sz="2400"/>
              <a:t>Following VAV completion</a:t>
            </a:r>
          </a:p>
          <a:p>
            <a:endParaRPr lang="en-US"/>
          </a:p>
          <a:p>
            <a:endParaRPr lang="en-US"/>
          </a:p>
          <a:p>
            <a:r>
              <a:rPr lang="en-US" b="1"/>
              <a:t>Cynthia Salisbury RN, MSN, CPHQ, CPPS </a:t>
            </a:r>
            <a:endParaRPr lang="en-US"/>
          </a:p>
          <a:p>
            <a:r>
              <a:rPr lang="en-US" sz="2400"/>
              <a:t>CHIEF QUALITY OFFICER</a:t>
            </a:r>
          </a:p>
          <a:p>
            <a:r>
              <a:rPr lang="en-US" sz="2400"/>
              <a:t>COVENANT HEALTH </a:t>
            </a:r>
          </a:p>
        </p:txBody>
      </p:sp>
    </p:spTree>
    <p:extLst>
      <p:ext uri="{BB962C8B-B14F-4D97-AF65-F5344CB8AC3E}">
        <p14:creationId xmlns:p14="http://schemas.microsoft.com/office/powerpoint/2010/main" val="35192092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583DCDC6-38E6-48D9-B2E2-9E022485FDB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1360" y="780334"/>
            <a:ext cx="8559799" cy="59436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BE34E95-9680-4237-B691-02AC169D8683}"/>
              </a:ext>
            </a:extLst>
          </p:cNvPr>
          <p:cNvSpPr/>
          <p:nvPr/>
        </p:nvSpPr>
        <p:spPr>
          <a:xfrm>
            <a:off x="4049487" y="4124084"/>
            <a:ext cx="3334466" cy="584775"/>
          </a:xfrm>
          <a:prstGeom prst="rect">
            <a:avLst/>
          </a:prstGeom>
          <a:noFill/>
          <a:ln w="38100">
            <a:solidFill>
              <a:srgbClr val="FFC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Group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Vac 1</a:t>
            </a:r>
          </a:p>
        </p:txBody>
      </p:sp>
      <p:sp>
        <p:nvSpPr>
          <p:cNvPr id="10" name="Rectangle 9">
            <a:extLst>
              <a:ext uri="{FF2B5EF4-FFF2-40B4-BE49-F238E27FC236}">
                <a16:creationId xmlns:a16="http://schemas.microsoft.com/office/drawing/2014/main" id="{789ED305-98ED-4424-AB97-8A79D211416A}"/>
              </a:ext>
            </a:extLst>
          </p:cNvPr>
          <p:cNvSpPr/>
          <p:nvPr/>
        </p:nvSpPr>
        <p:spPr>
          <a:xfrm>
            <a:off x="1780674" y="4866492"/>
            <a:ext cx="1120655" cy="584775"/>
          </a:xfrm>
          <a:prstGeom prst="rect">
            <a:avLst/>
          </a:prstGeom>
          <a:noFill/>
          <a:ln w="38100">
            <a:solidFill>
              <a:srgbClr val="FFC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Group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Vac 1</a:t>
            </a:r>
          </a:p>
        </p:txBody>
      </p:sp>
      <p:sp>
        <p:nvSpPr>
          <p:cNvPr id="11" name="Rectangle 10">
            <a:extLst>
              <a:ext uri="{FF2B5EF4-FFF2-40B4-BE49-F238E27FC236}">
                <a16:creationId xmlns:a16="http://schemas.microsoft.com/office/drawing/2014/main" id="{7F22C61B-87FD-4538-9DF5-F121C51A1A68}"/>
              </a:ext>
            </a:extLst>
          </p:cNvPr>
          <p:cNvSpPr/>
          <p:nvPr/>
        </p:nvSpPr>
        <p:spPr>
          <a:xfrm>
            <a:off x="2963205" y="5017888"/>
            <a:ext cx="2117557" cy="523220"/>
          </a:xfrm>
          <a:prstGeom prst="rect">
            <a:avLst/>
          </a:prstGeom>
          <a:solidFill>
            <a:schemeClr val="bg1">
              <a:lumMod val="85000"/>
            </a:schemeClr>
          </a:solidFill>
          <a:ln w="38100">
            <a:solidFill>
              <a:srgbClr val="FFC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    Group A/B Vac 1 – Hold pending allotment receipt</a:t>
            </a:r>
          </a:p>
        </p:txBody>
      </p:sp>
      <p:sp>
        <p:nvSpPr>
          <p:cNvPr id="12" name="Rectangle 11">
            <a:extLst>
              <a:ext uri="{FF2B5EF4-FFF2-40B4-BE49-F238E27FC236}">
                <a16:creationId xmlns:a16="http://schemas.microsoft.com/office/drawing/2014/main" id="{5946829A-7A45-4360-9077-AA22D6EB1651}"/>
              </a:ext>
            </a:extLst>
          </p:cNvPr>
          <p:cNvSpPr/>
          <p:nvPr/>
        </p:nvSpPr>
        <p:spPr>
          <a:xfrm>
            <a:off x="1725670" y="5625323"/>
            <a:ext cx="2296313" cy="584775"/>
          </a:xfrm>
          <a:prstGeom prst="rect">
            <a:avLst/>
          </a:prstGeom>
          <a:noFill/>
          <a:ln w="38100">
            <a:solidFill>
              <a:srgbClr val="0070C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0070C0"/>
                </a:solidFill>
                <a:effectLst>
                  <a:outerShdw blurRad="38100" dist="25400" dir="5400000" algn="ctr" rotWithShape="0">
                    <a:srgbClr val="6E747A">
                      <a:alpha val="43000"/>
                    </a:srgbClr>
                  </a:outerShdw>
                </a:effectLst>
                <a:uLnTx/>
                <a:uFillTx/>
                <a:latin typeface="Calibri" panose="020F0502020204030204"/>
                <a:ea typeface="+mn-ea"/>
                <a:cs typeface="+mn-cs"/>
              </a:rPr>
              <a:t>Group B/C (Risk 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0070C0"/>
                </a:solidFill>
                <a:effectLst>
                  <a:outerShdw blurRad="38100" dist="25400" dir="5400000" algn="ctr" rotWithShape="0">
                    <a:srgbClr val="6E747A">
                      <a:alpha val="43000"/>
                    </a:srgbClr>
                  </a:outerShdw>
                </a:effectLst>
                <a:uLnTx/>
                <a:uFillTx/>
                <a:latin typeface="Calibri" panose="020F0502020204030204"/>
                <a:ea typeface="+mn-ea"/>
                <a:cs typeface="+mn-cs"/>
              </a:rPr>
              <a:t>Vac 1</a:t>
            </a:r>
          </a:p>
        </p:txBody>
      </p:sp>
      <p:sp>
        <p:nvSpPr>
          <p:cNvPr id="13" name="Rectangle 12">
            <a:extLst>
              <a:ext uri="{FF2B5EF4-FFF2-40B4-BE49-F238E27FC236}">
                <a16:creationId xmlns:a16="http://schemas.microsoft.com/office/drawing/2014/main" id="{3E8A5BE3-0D83-4750-A8B3-F249F7555E61}"/>
              </a:ext>
            </a:extLst>
          </p:cNvPr>
          <p:cNvSpPr/>
          <p:nvPr/>
        </p:nvSpPr>
        <p:spPr>
          <a:xfrm>
            <a:off x="4049488" y="5638924"/>
            <a:ext cx="1760046" cy="584775"/>
          </a:xfrm>
          <a:prstGeom prst="rect">
            <a:avLst/>
          </a:prstGeom>
          <a:noFill/>
          <a:ln w="38100">
            <a:solidFill>
              <a:srgbClr val="7030A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7030A0"/>
                </a:solidFill>
                <a:effectLst>
                  <a:outerShdw blurRad="38100" dist="25400" dir="5400000" algn="ctr" rotWithShape="0">
                    <a:srgbClr val="6E747A">
                      <a:alpha val="43000"/>
                    </a:srgbClr>
                  </a:outerShdw>
                </a:effectLst>
                <a:uLnTx/>
                <a:uFillTx/>
                <a:latin typeface="Calibri" panose="020F0502020204030204"/>
                <a:ea typeface="+mn-ea"/>
                <a:cs typeface="+mn-cs"/>
              </a:rPr>
              <a:t>Group C/D (Risk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7030A0"/>
                </a:solidFill>
                <a:effectLst>
                  <a:outerShdw blurRad="38100" dist="25400" dir="5400000" algn="ctr" rotWithShape="0">
                    <a:srgbClr val="6E747A">
                      <a:alpha val="43000"/>
                    </a:srgbClr>
                  </a:outerShdw>
                </a:effectLst>
                <a:uLnTx/>
                <a:uFillTx/>
                <a:latin typeface="Calibri" panose="020F0502020204030204"/>
                <a:ea typeface="+mn-ea"/>
                <a:cs typeface="+mn-cs"/>
              </a:rPr>
              <a:t>Vac 1</a:t>
            </a:r>
          </a:p>
        </p:txBody>
      </p:sp>
      <p:sp>
        <p:nvSpPr>
          <p:cNvPr id="5" name="TextBox 4">
            <a:extLst>
              <a:ext uri="{FF2B5EF4-FFF2-40B4-BE49-F238E27FC236}">
                <a16:creationId xmlns:a16="http://schemas.microsoft.com/office/drawing/2014/main" id="{3A1FE1E2-8ABC-4D1C-8929-61170E2E3939}"/>
              </a:ext>
            </a:extLst>
          </p:cNvPr>
          <p:cNvSpPr txBox="1"/>
          <p:nvPr/>
        </p:nvSpPr>
        <p:spPr>
          <a:xfrm>
            <a:off x="2908203" y="4256043"/>
            <a:ext cx="1038155" cy="523220"/>
          </a:xfrm>
          <a:prstGeom prst="rect">
            <a:avLst/>
          </a:prstGeom>
          <a:no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Calibri" panose="020F0502020204030204"/>
                <a:ea typeface="+mn-ea"/>
                <a:cs typeface="+mn-cs"/>
              </a:rPr>
              <a:t>SOFTSTART Vac 1 - PM</a:t>
            </a:r>
          </a:p>
        </p:txBody>
      </p:sp>
      <p:sp>
        <p:nvSpPr>
          <p:cNvPr id="6" name="Rectangle 5">
            <a:extLst>
              <a:ext uri="{FF2B5EF4-FFF2-40B4-BE49-F238E27FC236}">
                <a16:creationId xmlns:a16="http://schemas.microsoft.com/office/drawing/2014/main" id="{06EE5E20-18AA-441F-BA20-891BC98C0219}"/>
              </a:ext>
            </a:extLst>
          </p:cNvPr>
          <p:cNvSpPr/>
          <p:nvPr/>
        </p:nvSpPr>
        <p:spPr>
          <a:xfrm>
            <a:off x="311360" y="111344"/>
            <a:ext cx="10969606" cy="923330"/>
          </a:xfrm>
          <a:prstGeom prst="rect">
            <a:avLst/>
          </a:prstGeom>
          <a:solidFill>
            <a:schemeClr val="tx1"/>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6,000-6,500 Vaccinations in December</a:t>
            </a:r>
          </a:p>
        </p:txBody>
      </p:sp>
      <p:sp>
        <p:nvSpPr>
          <p:cNvPr id="14" name="TextBox 13">
            <a:extLst>
              <a:ext uri="{FF2B5EF4-FFF2-40B4-BE49-F238E27FC236}">
                <a16:creationId xmlns:a16="http://schemas.microsoft.com/office/drawing/2014/main" id="{76F91727-A1CC-466B-959F-882E934CD7A2}"/>
              </a:ext>
            </a:extLst>
          </p:cNvPr>
          <p:cNvSpPr txBox="1"/>
          <p:nvPr/>
        </p:nvSpPr>
        <p:spPr>
          <a:xfrm>
            <a:off x="9227157" y="1034674"/>
            <a:ext cx="2839432" cy="3016210"/>
          </a:xfrm>
          <a:prstGeom prst="rect">
            <a:avLst/>
          </a:prstGeom>
          <a:noFill/>
          <a:ln w="285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Daily Schedule: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17</a:t>
            </a:r>
            <a:r>
              <a:rPr kumimoji="0" lang="en-US" sz="1400" b="1"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,18</a:t>
            </a:r>
            <a:r>
              <a:rPr kumimoji="0" lang="en-US" sz="1400" b="1"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,21</a:t>
            </a:r>
            <a:r>
              <a:rPr kumimoji="0" lang="en-US" sz="1400" b="1" i="0" u="none" strike="noStrike" kern="1200" cap="none" spc="0" normalizeH="0" baseline="30000" noProof="0">
                <a:ln>
                  <a:noFill/>
                </a:ln>
                <a:solidFill>
                  <a:prstClr val="black"/>
                </a:solidFill>
                <a:effectLst/>
                <a:uLnTx/>
                <a:uFillTx/>
                <a:latin typeface="Calibri" panose="020F0502020204030204"/>
                <a:ea typeface="+mn-ea"/>
                <a:cs typeface="+mn-cs"/>
              </a:rPr>
              <a:t>st</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,22</a:t>
            </a:r>
            <a:r>
              <a:rPr kumimoji="0" lang="en-US" sz="1400" b="1" i="0" u="none" strike="noStrike" kern="1200" cap="none" spc="0" normalizeH="0" baseline="30000" noProof="0">
                <a:ln>
                  <a:noFill/>
                </a:ln>
                <a:solidFill>
                  <a:prstClr val="black"/>
                </a:solidFill>
                <a:effectLst/>
                <a:uLnTx/>
                <a:uFillTx/>
                <a:latin typeface="Calibri" panose="020F0502020204030204"/>
                <a:ea typeface="+mn-ea"/>
                <a:cs typeface="+mn-cs"/>
              </a:rPr>
              <a:t>nd</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,23</a:t>
            </a:r>
            <a:r>
              <a:rPr kumimoji="0" lang="en-US" sz="1400" b="1" i="0" u="none" strike="noStrike" kern="1200" cap="none" spc="0" normalizeH="0" baseline="30000" noProof="0">
                <a:ln>
                  <a:noFill/>
                </a:ln>
                <a:solidFill>
                  <a:prstClr val="black"/>
                </a:solidFill>
                <a:effectLst/>
                <a:uLnTx/>
                <a:uFillTx/>
                <a:latin typeface="Calibri" panose="020F0502020204030204"/>
                <a:ea typeface="+mn-ea"/>
                <a:cs typeface="+mn-cs"/>
              </a:rPr>
              <a:t>rd</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,28</a:t>
            </a:r>
            <a:r>
              <a:rPr kumimoji="0" lang="en-US" sz="1400" b="1"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,29</a:t>
            </a:r>
            <a:r>
              <a:rPr kumimoji="0" lang="en-US" sz="1400" b="1"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,30</a:t>
            </a:r>
            <a:r>
              <a:rPr kumimoji="0" lang="en-US" sz="1400" b="1" i="0" u="none" strike="noStrike" kern="1200" cap="none" spc="0" normalizeH="0" baseline="30000" noProof="0">
                <a:ln>
                  <a:noFill/>
                </a:ln>
                <a:solidFill>
                  <a:prstClr val="black"/>
                </a:solidFill>
                <a:effectLst/>
                <a:uLnTx/>
                <a:uFillTx/>
                <a:latin typeface="Calibri" panose="020F0502020204030204"/>
                <a:ea typeface="+mn-ea"/>
                <a:cs typeface="+mn-cs"/>
              </a:rPr>
              <a:t>th</a:t>
            </a: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Set-up: 0700-0730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Vaccine Administration: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0730-1830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Wipe-down: 1840-1850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Lock-up: 1900</a:t>
            </a:r>
          </a:p>
        </p:txBody>
      </p:sp>
      <p:sp>
        <p:nvSpPr>
          <p:cNvPr id="15" name="TextBox 14">
            <a:extLst>
              <a:ext uri="{FF2B5EF4-FFF2-40B4-BE49-F238E27FC236}">
                <a16:creationId xmlns:a16="http://schemas.microsoft.com/office/drawing/2014/main" id="{40538FEF-BAEF-45FA-BB9E-D0CFF8233880}"/>
              </a:ext>
            </a:extLst>
          </p:cNvPr>
          <p:cNvSpPr txBox="1"/>
          <p:nvPr/>
        </p:nvSpPr>
        <p:spPr>
          <a:xfrm>
            <a:off x="9227157" y="4050884"/>
            <a:ext cx="2839432" cy="2800767"/>
          </a:xfrm>
          <a:prstGeom prst="rect">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Daily Schedule:  Dec. 31st </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Set-up: 0700-0730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Vaccine Administration: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0730-1030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Wipe-down: 1040-1050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Lock-up: 1100</a:t>
            </a:r>
          </a:p>
        </p:txBody>
      </p:sp>
    </p:spTree>
    <p:extLst>
      <p:ext uri="{BB962C8B-B14F-4D97-AF65-F5344CB8AC3E}">
        <p14:creationId xmlns:p14="http://schemas.microsoft.com/office/powerpoint/2010/main" val="1193944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54D13-3BAC-1141-9233-7AF24549E592}"/>
              </a:ext>
            </a:extLst>
          </p:cNvPr>
          <p:cNvSpPr>
            <a:spLocks noGrp="1"/>
          </p:cNvSpPr>
          <p:nvPr>
            <p:ph type="title"/>
          </p:nvPr>
        </p:nvSpPr>
        <p:spPr/>
        <p:txBody>
          <a:bodyPr/>
          <a:lstStyle/>
          <a:p>
            <a:r>
              <a:rPr lang="en-US" dirty="0"/>
              <a:t>Magnification</a:t>
            </a:r>
          </a:p>
        </p:txBody>
      </p:sp>
      <p:sp>
        <p:nvSpPr>
          <p:cNvPr id="3" name="Content Placeholder 2">
            <a:extLst>
              <a:ext uri="{FF2B5EF4-FFF2-40B4-BE49-F238E27FC236}">
                <a16:creationId xmlns:a16="http://schemas.microsoft.com/office/drawing/2014/main" id="{0AC645D6-D907-C44C-BEEC-798F982B2925}"/>
              </a:ext>
            </a:extLst>
          </p:cNvPr>
          <p:cNvSpPr>
            <a:spLocks noGrp="1"/>
          </p:cNvSpPr>
          <p:nvPr>
            <p:ph idx="1"/>
          </p:nvPr>
        </p:nvSpPr>
        <p:spPr/>
        <p:txBody>
          <a:bodyPr/>
          <a:lstStyle/>
          <a:p>
            <a:r>
              <a:rPr lang="en-US" dirty="0"/>
              <a:t>Without magnification…</a:t>
            </a:r>
          </a:p>
          <a:p>
            <a:pPr lvl="1"/>
            <a:r>
              <a:rPr lang="en-US" dirty="0"/>
              <a:t>We would not be able to read beyond the age of about 40</a:t>
            </a:r>
          </a:p>
          <a:p>
            <a:pPr lvl="1"/>
            <a:r>
              <a:rPr lang="en-US" dirty="0"/>
              <a:t>We would not have any real knowledge of the solar system, the milky way (other than mythology), and the universe as a whole</a:t>
            </a:r>
          </a:p>
          <a:p>
            <a:pPr lvl="1"/>
            <a:endParaRPr lang="en-US" dirty="0"/>
          </a:p>
          <a:p>
            <a:pPr lvl="1"/>
            <a:r>
              <a:rPr lang="en-US" dirty="0"/>
              <a:t>We would not have microscopes</a:t>
            </a:r>
          </a:p>
          <a:p>
            <a:pPr lvl="2"/>
            <a:r>
              <a:rPr lang="en-US" dirty="0"/>
              <a:t>No knowledge of microbes</a:t>
            </a:r>
          </a:p>
          <a:p>
            <a:pPr lvl="2"/>
            <a:r>
              <a:rPr lang="en-US" dirty="0"/>
              <a:t>No knowledge of cell structures</a:t>
            </a:r>
          </a:p>
          <a:p>
            <a:pPr lvl="2"/>
            <a:r>
              <a:rPr lang="en-US" dirty="0"/>
              <a:t>No understanding of the germ theory of disease</a:t>
            </a:r>
          </a:p>
        </p:txBody>
      </p:sp>
    </p:spTree>
    <p:extLst>
      <p:ext uri="{BB962C8B-B14F-4D97-AF65-F5344CB8AC3E}">
        <p14:creationId xmlns:p14="http://schemas.microsoft.com/office/powerpoint/2010/main" val="20297600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777F22D-C28F-4E9A-95EF-1A9661DB5B73}"/>
              </a:ext>
            </a:extLst>
          </p:cNvPr>
          <p:cNvGrpSpPr/>
          <p:nvPr/>
        </p:nvGrpSpPr>
        <p:grpSpPr>
          <a:xfrm>
            <a:off x="207892" y="0"/>
            <a:ext cx="8366125" cy="6858000"/>
            <a:chOff x="1851062" y="-856"/>
            <a:chExt cx="8366125" cy="6858000"/>
          </a:xfrm>
        </p:grpSpPr>
        <p:pic>
          <p:nvPicPr>
            <p:cNvPr id="14" name="Picture 2" descr="See the source image">
              <a:extLst>
                <a:ext uri="{FF2B5EF4-FFF2-40B4-BE49-F238E27FC236}">
                  <a16:creationId xmlns:a16="http://schemas.microsoft.com/office/drawing/2014/main" id="{4105E838-E28A-44EB-88C8-127B6413F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062" y="-856"/>
              <a:ext cx="8366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F22C61B-87FD-4538-9DF5-F121C51A1A68}"/>
                </a:ext>
              </a:extLst>
            </p:cNvPr>
            <p:cNvSpPr/>
            <p:nvPr/>
          </p:nvSpPr>
          <p:spPr>
            <a:xfrm>
              <a:off x="5513899" y="2399240"/>
              <a:ext cx="3093833" cy="523220"/>
            </a:xfrm>
            <a:prstGeom prst="rect">
              <a:avLst/>
            </a:prstGeom>
            <a:solidFill>
              <a:schemeClr val="accent4"/>
            </a:solidFill>
            <a:ln w="38100">
              <a:solidFill>
                <a:srgbClr val="FFC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    Group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Vac 2</a:t>
              </a:r>
            </a:p>
          </p:txBody>
        </p:sp>
        <p:sp>
          <p:nvSpPr>
            <p:cNvPr id="12" name="Rectangle 11">
              <a:extLst>
                <a:ext uri="{FF2B5EF4-FFF2-40B4-BE49-F238E27FC236}">
                  <a16:creationId xmlns:a16="http://schemas.microsoft.com/office/drawing/2014/main" id="{5946829A-7A45-4360-9077-AA22D6EB1651}"/>
                </a:ext>
              </a:extLst>
            </p:cNvPr>
            <p:cNvSpPr/>
            <p:nvPr/>
          </p:nvSpPr>
          <p:spPr>
            <a:xfrm>
              <a:off x="3169462" y="2372284"/>
              <a:ext cx="2255061" cy="461665"/>
            </a:xfrm>
            <a:prstGeom prst="rect">
              <a:avLst/>
            </a:prstGeom>
            <a:noFill/>
            <a:ln w="38100">
              <a:solidFill>
                <a:srgbClr val="00B05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Group C/D (Risk 3 – Risk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Vac 1</a:t>
              </a:r>
            </a:p>
          </p:txBody>
        </p:sp>
        <p:sp>
          <p:nvSpPr>
            <p:cNvPr id="15" name="TextBox 14">
              <a:extLst>
                <a:ext uri="{FF2B5EF4-FFF2-40B4-BE49-F238E27FC236}">
                  <a16:creationId xmlns:a16="http://schemas.microsoft.com/office/drawing/2014/main" id="{0DA19C65-8A64-4862-A235-E3EBD6C0CA84}"/>
                </a:ext>
              </a:extLst>
            </p:cNvPr>
            <p:cNvSpPr txBox="1"/>
            <p:nvPr/>
          </p:nvSpPr>
          <p:spPr>
            <a:xfrm>
              <a:off x="4309723" y="2779116"/>
              <a:ext cx="1204176" cy="261610"/>
            </a:xfrm>
            <a:prstGeom prst="rect">
              <a:avLst/>
            </a:prstGeom>
            <a:solidFill>
              <a:schemeClr val="tx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B0F0"/>
                  </a:solidFill>
                  <a:effectLst/>
                  <a:uLnTx/>
                  <a:uFillTx/>
                  <a:latin typeface="Calibri" panose="020F0502020204030204"/>
                  <a:ea typeface="+mn-ea"/>
                  <a:cs typeface="+mn-cs"/>
                </a:rPr>
                <a:t>SOFTSTART Vac2</a:t>
              </a:r>
            </a:p>
          </p:txBody>
        </p:sp>
        <p:sp>
          <p:nvSpPr>
            <p:cNvPr id="16" name="Rectangle 15">
              <a:extLst>
                <a:ext uri="{FF2B5EF4-FFF2-40B4-BE49-F238E27FC236}">
                  <a16:creationId xmlns:a16="http://schemas.microsoft.com/office/drawing/2014/main" id="{B65999F7-98CC-47DC-B307-8FD1D6B74959}"/>
                </a:ext>
              </a:extLst>
            </p:cNvPr>
            <p:cNvSpPr/>
            <p:nvPr/>
          </p:nvSpPr>
          <p:spPr>
            <a:xfrm>
              <a:off x="3258839" y="3334277"/>
              <a:ext cx="976277" cy="523220"/>
            </a:xfrm>
            <a:prstGeom prst="rect">
              <a:avLst/>
            </a:prstGeom>
            <a:solidFill>
              <a:srgbClr val="FFC000"/>
            </a:solidFill>
            <a:ln w="38100">
              <a:solidFill>
                <a:srgbClr val="FFC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    Group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Vac 2</a:t>
              </a:r>
            </a:p>
          </p:txBody>
        </p:sp>
        <p:sp>
          <p:nvSpPr>
            <p:cNvPr id="17" name="Rectangle 16">
              <a:extLst>
                <a:ext uri="{FF2B5EF4-FFF2-40B4-BE49-F238E27FC236}">
                  <a16:creationId xmlns:a16="http://schemas.microsoft.com/office/drawing/2014/main" id="{BA88927B-2FE0-440E-B5B7-721A33C6AF8C}"/>
                </a:ext>
              </a:extLst>
            </p:cNvPr>
            <p:cNvSpPr/>
            <p:nvPr/>
          </p:nvSpPr>
          <p:spPr>
            <a:xfrm>
              <a:off x="3258839" y="4227979"/>
              <a:ext cx="1870051" cy="523220"/>
            </a:xfrm>
            <a:prstGeom prst="rect">
              <a:avLst/>
            </a:prstGeom>
            <a:solidFill>
              <a:srgbClr val="0070C0"/>
            </a:solidFill>
            <a:ln w="38100">
              <a:solidFill>
                <a:srgbClr val="0070C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25400" dir="5400000" algn="ctr" rotWithShape="0">
                      <a:srgbClr val="6E747A">
                        <a:alpha val="43000"/>
                      </a:srgbClr>
                    </a:outerShdw>
                  </a:effectLst>
                  <a:uLnTx/>
                  <a:uFillTx/>
                  <a:latin typeface="Calibri" panose="020F0502020204030204"/>
                  <a:ea typeface="+mn-ea"/>
                  <a:cs typeface="+mn-cs"/>
                </a:rPr>
                <a:t>    Group B / C  (Risk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25400" dir="5400000" algn="ctr" rotWithShape="0">
                      <a:srgbClr val="6E747A">
                        <a:alpha val="43000"/>
                      </a:srgbClr>
                    </a:outerShdw>
                  </a:effectLst>
                  <a:uLnTx/>
                  <a:uFillTx/>
                  <a:latin typeface="Calibri" panose="020F0502020204030204"/>
                  <a:ea typeface="+mn-ea"/>
                  <a:cs typeface="+mn-cs"/>
                </a:rPr>
                <a:t>Vac 2</a:t>
              </a:r>
            </a:p>
          </p:txBody>
        </p:sp>
        <p:sp>
          <p:nvSpPr>
            <p:cNvPr id="18" name="Rectangle 17">
              <a:extLst>
                <a:ext uri="{FF2B5EF4-FFF2-40B4-BE49-F238E27FC236}">
                  <a16:creationId xmlns:a16="http://schemas.microsoft.com/office/drawing/2014/main" id="{CE5FFD5C-2578-4B78-B8B6-60577FECB6D7}"/>
                </a:ext>
              </a:extLst>
            </p:cNvPr>
            <p:cNvSpPr/>
            <p:nvPr/>
          </p:nvSpPr>
          <p:spPr>
            <a:xfrm>
              <a:off x="5513899" y="4186785"/>
              <a:ext cx="1945680" cy="584775"/>
            </a:xfrm>
            <a:prstGeom prst="rect">
              <a:avLst/>
            </a:prstGeom>
            <a:solidFill>
              <a:srgbClr val="7030A0"/>
            </a:solidFill>
            <a:ln w="38100">
              <a:solidFill>
                <a:srgbClr val="7030A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FFFF00"/>
                  </a:solidFill>
                  <a:effectLst>
                    <a:outerShdw blurRad="38100" dist="25400" dir="5400000" algn="ctr" rotWithShape="0">
                      <a:srgbClr val="6E747A">
                        <a:alpha val="43000"/>
                      </a:srgbClr>
                    </a:outerShdw>
                  </a:effectLst>
                  <a:uLnTx/>
                  <a:uFillTx/>
                  <a:latin typeface="Calibri" panose="020F0502020204030204"/>
                  <a:ea typeface="+mn-ea"/>
                  <a:cs typeface="+mn-cs"/>
                </a:rPr>
                <a:t>Group C / D (Risk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srgbClr val="FFFF00"/>
                  </a:solidFill>
                  <a:effectLst>
                    <a:outerShdw blurRad="38100" dist="25400" dir="5400000" algn="ctr" rotWithShape="0">
                      <a:srgbClr val="6E747A">
                        <a:alpha val="43000"/>
                      </a:srgbClr>
                    </a:outerShdw>
                  </a:effectLst>
                  <a:uLnTx/>
                  <a:uFillTx/>
                  <a:latin typeface="Calibri" panose="020F0502020204030204"/>
                  <a:ea typeface="+mn-ea"/>
                  <a:cs typeface="+mn-cs"/>
                </a:rPr>
                <a:t>Vac 2</a:t>
              </a:r>
            </a:p>
          </p:txBody>
        </p:sp>
        <p:sp>
          <p:nvSpPr>
            <p:cNvPr id="19" name="Rectangle 18">
              <a:extLst>
                <a:ext uri="{FF2B5EF4-FFF2-40B4-BE49-F238E27FC236}">
                  <a16:creationId xmlns:a16="http://schemas.microsoft.com/office/drawing/2014/main" id="{E90C0803-F6DF-48EA-A426-61215F3FB71D}"/>
                </a:ext>
              </a:extLst>
            </p:cNvPr>
            <p:cNvSpPr/>
            <p:nvPr/>
          </p:nvSpPr>
          <p:spPr>
            <a:xfrm>
              <a:off x="3169461" y="4957796"/>
              <a:ext cx="3423843" cy="461665"/>
            </a:xfrm>
            <a:prstGeom prst="rect">
              <a:avLst/>
            </a:prstGeom>
            <a:solidFill>
              <a:srgbClr val="00B050"/>
            </a:solidFill>
            <a:ln w="38100">
              <a:solidFill>
                <a:srgbClr val="00B05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25400" dir="5400000" algn="ctr" rotWithShape="0">
                      <a:srgbClr val="6E747A">
                        <a:alpha val="43000"/>
                      </a:srgbClr>
                    </a:outerShdw>
                  </a:effectLst>
                  <a:uLnTx/>
                  <a:uFillTx/>
                  <a:latin typeface="Calibri" panose="020F0502020204030204"/>
                  <a:ea typeface="+mn-ea"/>
                  <a:cs typeface="+mn-cs"/>
                </a:rPr>
                <a:t>Group C/D (Risk 3 – Risk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25400" dir="5400000" algn="ctr" rotWithShape="0">
                      <a:srgbClr val="6E747A">
                        <a:alpha val="43000"/>
                      </a:srgbClr>
                    </a:outerShdw>
                  </a:effectLst>
                  <a:uLnTx/>
                  <a:uFillTx/>
                  <a:latin typeface="Calibri" panose="020F0502020204030204"/>
                  <a:ea typeface="+mn-ea"/>
                  <a:cs typeface="+mn-cs"/>
                </a:rPr>
                <a:t>Vac 2</a:t>
              </a:r>
            </a:p>
          </p:txBody>
        </p:sp>
        <p:sp>
          <p:nvSpPr>
            <p:cNvPr id="2" name="Rectangle 1">
              <a:extLst>
                <a:ext uri="{FF2B5EF4-FFF2-40B4-BE49-F238E27FC236}">
                  <a16:creationId xmlns:a16="http://schemas.microsoft.com/office/drawing/2014/main" id="{515D3F3C-FDE0-45E1-A250-D6D8BD30A935}"/>
                </a:ext>
              </a:extLst>
            </p:cNvPr>
            <p:cNvSpPr/>
            <p:nvPr/>
          </p:nvSpPr>
          <p:spPr>
            <a:xfrm>
              <a:off x="2407204" y="5934197"/>
              <a:ext cx="7329634" cy="523220"/>
            </a:xfrm>
            <a:prstGeom prst="rect">
              <a:avLst/>
            </a:prstGeom>
            <a:solidFill>
              <a:schemeClr val="tx1"/>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FFFF00"/>
                  </a:solidFill>
                  <a:effectLst>
                    <a:reflection blurRad="6350" stA="53000" endA="300" endPos="35500" dir="5400000" sy="-90000" algn="bl" rotWithShape="0"/>
                  </a:effectLst>
                  <a:uLnTx/>
                  <a:uFillTx/>
                  <a:latin typeface="Calibri" panose="020F0502020204030204"/>
                  <a:ea typeface="+mn-ea"/>
                  <a:cs typeface="+mn-cs"/>
                </a:rPr>
                <a:t>8,499 Caregivers fully vaccinated by January 27th</a:t>
              </a:r>
            </a:p>
          </p:txBody>
        </p:sp>
      </p:grpSp>
      <p:sp>
        <p:nvSpPr>
          <p:cNvPr id="4" name="TextBox 3">
            <a:extLst>
              <a:ext uri="{FF2B5EF4-FFF2-40B4-BE49-F238E27FC236}">
                <a16:creationId xmlns:a16="http://schemas.microsoft.com/office/drawing/2014/main" id="{37C69867-FFD3-4292-B18F-DBE9DE516EED}"/>
              </a:ext>
            </a:extLst>
          </p:cNvPr>
          <p:cNvSpPr txBox="1"/>
          <p:nvPr/>
        </p:nvSpPr>
        <p:spPr>
          <a:xfrm>
            <a:off x="8794020" y="1476766"/>
            <a:ext cx="2691955" cy="2862322"/>
          </a:xfrm>
          <a:prstGeom prst="rect">
            <a:avLst/>
          </a:prstGeom>
          <a:noFill/>
          <a:ln w="285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Daily Schedule: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Set-up: 0700-0730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Vaccine Administration: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0730-1830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Wipe-down: 1840-1850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Lock-up: 1900</a:t>
            </a:r>
          </a:p>
        </p:txBody>
      </p:sp>
      <p:sp>
        <p:nvSpPr>
          <p:cNvPr id="13" name="Rectangle 12">
            <a:extLst>
              <a:ext uri="{FF2B5EF4-FFF2-40B4-BE49-F238E27FC236}">
                <a16:creationId xmlns:a16="http://schemas.microsoft.com/office/drawing/2014/main" id="{A806CE98-CDF7-4645-8682-C7A71E27FC6E}"/>
              </a:ext>
            </a:extLst>
          </p:cNvPr>
          <p:cNvSpPr/>
          <p:nvPr/>
        </p:nvSpPr>
        <p:spPr>
          <a:xfrm>
            <a:off x="2722576" y="3335133"/>
            <a:ext cx="2165683" cy="523220"/>
          </a:xfrm>
          <a:prstGeom prst="rect">
            <a:avLst/>
          </a:prstGeom>
          <a:solidFill>
            <a:schemeClr val="accent4"/>
          </a:solidFill>
          <a:ln w="38100">
            <a:solidFill>
              <a:srgbClr val="FFC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    Group A /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Vac 2 – HOLD, if needed</a:t>
            </a:r>
          </a:p>
        </p:txBody>
      </p:sp>
    </p:spTree>
    <p:extLst>
      <p:ext uri="{BB962C8B-B14F-4D97-AF65-F5344CB8AC3E}">
        <p14:creationId xmlns:p14="http://schemas.microsoft.com/office/powerpoint/2010/main" val="39949262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DE5B17B0-30D9-464D-8F8B-1BF43D01D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20" y="761924"/>
            <a:ext cx="2381971" cy="2308302"/>
          </a:xfrm>
          <a:prstGeom prst="rect">
            <a:avLst/>
          </a:prstGeom>
        </p:spPr>
      </p:pic>
    </p:spTree>
    <p:extLst>
      <p:ext uri="{BB962C8B-B14F-4D97-AF65-F5344CB8AC3E}">
        <p14:creationId xmlns:p14="http://schemas.microsoft.com/office/powerpoint/2010/main" val="29704544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2B125E-F0B8-4646-9F5B-7AD5EC6AB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532"/>
            <a:ext cx="12192000" cy="6424936"/>
          </a:xfrm>
          <a:prstGeom prst="rect">
            <a:avLst/>
          </a:prstGeom>
        </p:spPr>
      </p:pic>
    </p:spTree>
    <p:extLst>
      <p:ext uri="{BB962C8B-B14F-4D97-AF65-F5344CB8AC3E}">
        <p14:creationId xmlns:p14="http://schemas.microsoft.com/office/powerpoint/2010/main" val="38210356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F0EDE1-B1A3-A749-B146-4AF9C2282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634"/>
            <a:ext cx="12192000" cy="6492731"/>
          </a:xfrm>
          <a:prstGeom prst="rect">
            <a:avLst/>
          </a:prstGeom>
        </p:spPr>
      </p:pic>
    </p:spTree>
    <p:extLst>
      <p:ext uri="{BB962C8B-B14F-4D97-AF65-F5344CB8AC3E}">
        <p14:creationId xmlns:p14="http://schemas.microsoft.com/office/powerpoint/2010/main" val="5739003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F4CC6-6ECF-804D-95D9-593D05C6E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29520691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10974-F214-0D42-9343-A25B0F581637}"/>
              </a:ext>
            </a:extLst>
          </p:cNvPr>
          <p:cNvSpPr>
            <a:spLocks noGrp="1"/>
          </p:cNvSpPr>
          <p:nvPr>
            <p:ph type="ctrTitle"/>
          </p:nvPr>
        </p:nvSpPr>
        <p:spPr/>
        <p:txBody>
          <a:bodyPr/>
          <a:lstStyle/>
          <a:p>
            <a:r>
              <a:rPr lang="en-US" sz="9600"/>
              <a:t>Q &amp; A</a:t>
            </a:r>
          </a:p>
        </p:txBody>
      </p:sp>
      <p:sp>
        <p:nvSpPr>
          <p:cNvPr id="2" name="Subtitle 1">
            <a:extLst>
              <a:ext uri="{FF2B5EF4-FFF2-40B4-BE49-F238E27FC236}">
                <a16:creationId xmlns:a16="http://schemas.microsoft.com/office/drawing/2014/main" id="{CD61BE95-A369-2548-A283-65820DD6E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5510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a:solidFill>
                  <a:schemeClr val="tx1"/>
                </a:solidFill>
                <a:latin typeface="Baskerville Old Face"/>
              </a:rPr>
              <a:t>If you are calling into the Teams meeting you </a:t>
            </a:r>
            <a:r>
              <a:rPr lang="en-US" sz="2000" u="sng">
                <a:solidFill>
                  <a:schemeClr val="tx1"/>
                </a:solidFill>
                <a:latin typeface="Baskerville Old Face"/>
              </a:rPr>
              <a:t>MUST</a:t>
            </a:r>
            <a:r>
              <a:rPr lang="en-US" sz="2000">
                <a:solidFill>
                  <a:schemeClr val="tx1"/>
                </a:solidFill>
                <a:latin typeface="Baskerville Old Face"/>
              </a:rPr>
              <a:t> text your First &amp; Last Name to </a:t>
            </a:r>
            <a:r>
              <a:rPr lang="en-US" sz="2000" b="1">
                <a:solidFill>
                  <a:schemeClr val="tx1"/>
                </a:solidFill>
                <a:latin typeface="Baskerville Old Face"/>
              </a:rPr>
              <a:t>(806) 252-4735</a:t>
            </a:r>
            <a:r>
              <a:rPr lang="en-US" sz="200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a:solidFill>
                  <a:schemeClr val="tx1"/>
                </a:solidFill>
                <a:latin typeface="Baskerville Old Face"/>
              </a:rPr>
              <a:t>You will receive an email by the following Wednesday from the CME department with further instructions on claiming your certificate.</a:t>
            </a:r>
          </a:p>
          <a:p>
            <a:pPr marL="620395" lvl="1" indent="0" eaLnBrk="1" hangingPunct="1">
              <a:spcBef>
                <a:spcPct val="0"/>
              </a:spcBef>
              <a:buNone/>
              <a:defRPr/>
            </a:pPr>
            <a:endParaRPr lang="en-US" altLang="en-US" sz="240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8045320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2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venant Health" id="{F87D4349-4C9B-4399-BD00-AAAB857E8A8B}" vid="{298206E4-BFCD-4F37-B667-0591ACAB0A35}"/>
    </a:ext>
  </a:extLst>
</a:theme>
</file>

<file path=ppt/theme/theme6.xml><?xml version="1.0" encoding="utf-8"?>
<a:theme xmlns:a="http://schemas.openxmlformats.org/drawingml/2006/main" name="3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Covenant Health</Template>
  <TotalTime>28443</TotalTime>
  <Words>3676</Words>
  <Application>Microsoft Macintosh PowerPoint</Application>
  <PresentationFormat>Widescreen</PresentationFormat>
  <Paragraphs>703</Paragraphs>
  <Slides>96</Slides>
  <Notes>30</Notes>
  <HiddenSlides>11</HiddenSlides>
  <MMClips>0</MMClips>
  <ScaleCrop>false</ScaleCrop>
  <HeadingPairs>
    <vt:vector size="8" baseType="variant">
      <vt:variant>
        <vt:lpstr>Fonts Used</vt:lpstr>
      </vt:variant>
      <vt:variant>
        <vt:i4>12</vt:i4>
      </vt:variant>
      <vt:variant>
        <vt:lpstr>Theme</vt:lpstr>
      </vt:variant>
      <vt:variant>
        <vt:i4>9</vt:i4>
      </vt:variant>
      <vt:variant>
        <vt:lpstr>Embedded OLE Servers</vt:lpstr>
      </vt:variant>
      <vt:variant>
        <vt:i4>1</vt:i4>
      </vt:variant>
      <vt:variant>
        <vt:lpstr>Slide Titles</vt:lpstr>
      </vt:variant>
      <vt:variant>
        <vt:i4>96</vt:i4>
      </vt:variant>
    </vt:vector>
  </HeadingPairs>
  <TitlesOfParts>
    <vt:vector size="118" baseType="lpstr">
      <vt:lpstr> Arial</vt:lpstr>
      <vt:lpstr>Arial</vt:lpstr>
      <vt:lpstr>Arial Narrow</vt:lpstr>
      <vt:lpstr>Baskerville Old Face</vt:lpstr>
      <vt:lpstr>Calibri</vt:lpstr>
      <vt:lpstr>Calibri Light</vt:lpstr>
      <vt:lpstr>Corbel</vt:lpstr>
      <vt:lpstr>Georgia</vt:lpstr>
      <vt:lpstr>Helvetica Neue Medium</vt:lpstr>
      <vt:lpstr>myriad-pro</vt:lpstr>
      <vt:lpstr>Segoe UI</vt:lpstr>
      <vt:lpstr>Wingdings</vt:lpstr>
      <vt:lpstr>Covenant Health</vt:lpstr>
      <vt:lpstr>Custom Design</vt:lpstr>
      <vt:lpstr>1_Covenant Health</vt:lpstr>
      <vt:lpstr>3349UU_CF</vt:lpstr>
      <vt:lpstr>2_Covenant Health</vt:lpstr>
      <vt:lpstr>3_Covenant Health</vt:lpstr>
      <vt:lpstr>1_Custom Design</vt:lpstr>
      <vt:lpstr>Office Theme</vt:lpstr>
      <vt:lpstr>1_Office Theme</vt:lpstr>
      <vt:lpstr>think-cell Slide</vt:lpstr>
      <vt:lpstr>Covenant Health Presents    Critical Communications: A Weekly Physician Update  December 28, 2020</vt:lpstr>
      <vt:lpstr>PowerPoint Presentation</vt:lpstr>
      <vt:lpstr>Disclosures of Commercial Interest</vt:lpstr>
      <vt:lpstr>Disclosures</vt:lpstr>
      <vt:lpstr>CME Credit was only approved for the Live Teams meeting</vt:lpstr>
      <vt:lpstr>Reflection</vt:lpstr>
      <vt:lpstr>The Premise</vt:lpstr>
      <vt:lpstr>The Adjacent Possible, and the things we take for granted</vt:lpstr>
      <vt:lpstr>Magnification</vt:lpstr>
      <vt:lpstr>The Adjacent Possible</vt:lpstr>
      <vt:lpstr>The Adjacent Possible and Vaccine Development</vt:lpstr>
      <vt:lpstr>Covid-19 Vaccine</vt:lpstr>
      <vt:lpstr>Early steps toward mRNA vaccines </vt:lpstr>
      <vt:lpstr>Overcoming obstacles in creating mRNA vaccines </vt:lpstr>
      <vt:lpstr>Then along came COVID-19 </vt:lpstr>
      <vt:lpstr>PowerPoint Presentation</vt:lpstr>
      <vt:lpstr>No scientific breakthrough stands alone </vt:lpstr>
      <vt:lpstr>Like every breakthrough, the science behind the mRNA vaccine builds on many previous breakthroughs, including:</vt:lpstr>
      <vt:lpstr>Covid-19 Vaccine   </vt:lpstr>
      <vt:lpstr>PowerPoint Presentation</vt:lpstr>
      <vt:lpstr>PowerPoint Presentation</vt:lpstr>
      <vt:lpstr>What is it, exactly?</vt:lpstr>
      <vt:lpstr>What Type of Vaccine?</vt:lpstr>
      <vt:lpstr>Will it become part of my DNA permanently ?</vt:lpstr>
      <vt:lpstr>How is it given?</vt:lpstr>
      <vt:lpstr>Does it matter which vaccine I get now and later?</vt:lpstr>
      <vt:lpstr>Can I get the Flu Shot and Coronavirus vaccines at the same time?</vt:lpstr>
      <vt:lpstr>PowerPoint Presentation</vt:lpstr>
      <vt:lpstr>What if I have already had Covid-19?</vt:lpstr>
      <vt:lpstr>What if I have it NOW?</vt:lpstr>
      <vt:lpstr>What if I received Antibody Therapy? (B-MAB or Regeneron)</vt:lpstr>
      <vt:lpstr>Can I take the Vaccine if I have a recent exposure?</vt:lpstr>
      <vt:lpstr>PowerPoint Presentation</vt:lpstr>
      <vt:lpstr>What if I have a chronic medical condition?</vt:lpstr>
      <vt:lpstr>I am immunocompromised…Does that exclude me?</vt:lpstr>
      <vt:lpstr>Is it safe in Pregnancy?</vt:lpstr>
      <vt:lpstr>I am currently breastfeeding…..can I still take the vaccine?</vt:lpstr>
      <vt:lpstr>What are the side effects?</vt:lpstr>
      <vt:lpstr>Does this vaccine really work?</vt:lpstr>
      <vt:lpstr>What should I do AFTER I receive the vaccine?</vt:lpstr>
      <vt:lpstr>What about the new strain identified in Great Britain?</vt:lpstr>
      <vt:lpstr>SARS-CoV-2 VOC 202012/01 or B.1.1.7</vt:lpstr>
      <vt:lpstr>Other Mutations in this Variant</vt:lpstr>
      <vt:lpstr>Implications</vt:lpstr>
      <vt:lpstr>PowerPoint Presentation</vt:lpstr>
      <vt:lpstr>Contraindications</vt:lpstr>
      <vt:lpstr>It will take time for us to climb out of this hole</vt:lpstr>
      <vt:lpstr>Current Regional Covid-19 Census</vt:lpstr>
      <vt:lpstr>PowerPoint Presentation</vt:lpstr>
      <vt:lpstr>COUNTY</vt:lpstr>
      <vt:lpstr>COVID+ HOSPITALIZATIONS BY TSA ID</vt:lpstr>
      <vt:lpstr>Lubbock This Morning</vt:lpstr>
      <vt:lpstr>PUI/Confirmed cases-hospitalized COVID UNITS</vt:lpstr>
      <vt:lpstr>Surge Plans</vt:lpstr>
      <vt:lpstr>COVID Units - CMC</vt:lpstr>
      <vt:lpstr>Surge Plan</vt:lpstr>
      <vt:lpstr>Statistics</vt:lpstr>
      <vt:lpstr>Providence System Hospitalized COVID-19 Cases</vt:lpstr>
      <vt:lpstr>Providence Inpatient COVID-19 Volume</vt:lpstr>
      <vt:lpstr>Texas Inpatient COVID-19 Volume</vt:lpstr>
      <vt:lpstr>New Covid-19 POSITIVES by Day Trend </vt:lpstr>
      <vt:lpstr> Covid-19 POSITIVES Age Distribution </vt:lpstr>
      <vt:lpstr> Covid-19 Daily Tests Performed </vt:lpstr>
      <vt:lpstr>TX/NM Region Weekly Procedures (YOY)</vt:lpstr>
      <vt:lpstr>Covenant Outpatient Infusion Center Update</vt:lpstr>
      <vt:lpstr>COVID Infusion Center</vt:lpstr>
      <vt:lpstr>Covid-19 Testing</vt:lpstr>
      <vt:lpstr>PowerPoint Presentation</vt:lpstr>
      <vt:lpstr>TESTING</vt:lpstr>
      <vt:lpstr>Pharmacy Update </vt:lpstr>
      <vt:lpstr>Therapeutics Update</vt:lpstr>
      <vt:lpstr>EXIT COVID-19 Trial</vt:lpstr>
      <vt:lpstr>EXIT COVID-19 Trial</vt:lpstr>
      <vt:lpstr>Inclusion Criteria*</vt:lpstr>
      <vt:lpstr>Exclusion Criteria</vt:lpstr>
      <vt:lpstr>EXIT COVID-19 – Background</vt:lpstr>
      <vt:lpstr>EXIT COVID-19 – Background (cont.)</vt:lpstr>
      <vt:lpstr>EXIT COVID-19 – Background (cont.)</vt:lpstr>
      <vt:lpstr>EXIT COVID-19 – Phase 1 Results</vt:lpstr>
      <vt:lpstr>Vaccine Update</vt:lpstr>
      <vt:lpstr>Moderna Distribution</vt:lpstr>
      <vt:lpstr>Target Population</vt:lpstr>
      <vt:lpstr>Target Population</vt:lpstr>
      <vt:lpstr>Vaccination Schedule</vt:lpstr>
      <vt:lpstr>Vaccine Update</vt:lpstr>
      <vt:lpstr>Target Population</vt:lpstr>
      <vt:lpstr>Vaccine Update</vt:lpstr>
      <vt:lpstr>COVID-19 Vaccination Calendar and Update</vt:lpstr>
      <vt:lpstr>PowerPoint Presentation</vt:lpstr>
      <vt:lpstr>PowerPoint Presentation</vt:lpstr>
      <vt:lpstr>Texas Demographics</vt:lpstr>
      <vt:lpstr>PowerPoint Presentation</vt:lpstr>
      <vt:lpstr>PowerPoint Presentation</vt:lpstr>
      <vt:lpstr>PowerPoint Presentation</vt:lpstr>
      <vt:lpstr>Q &amp; A</vt:lpstr>
      <vt:lpstr>CME Credit was only approved for the Live Teams meeting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 </dc:title>
  <dc:creator>Rhyne, Craig</dc:creator>
  <cp:lastModifiedBy>Rhyne, Craig D</cp:lastModifiedBy>
  <cp:revision>763</cp:revision>
  <cp:lastPrinted>2020-12-04T15:18:20Z</cp:lastPrinted>
  <dcterms:created xsi:type="dcterms:W3CDTF">2020-04-06T15:45:06Z</dcterms:created>
  <dcterms:modified xsi:type="dcterms:W3CDTF">2020-12-28T17:28:50Z</dcterms:modified>
</cp:coreProperties>
</file>