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790" r:id="rId8"/>
    <p:sldMasterId id="2147483844" r:id="rId9"/>
  </p:sldMasterIdLst>
  <p:notesMasterIdLst>
    <p:notesMasterId r:id="rId76"/>
  </p:notesMasterIdLst>
  <p:sldIdLst>
    <p:sldId id="256" r:id="rId10"/>
    <p:sldId id="257" r:id="rId11"/>
    <p:sldId id="266" r:id="rId12"/>
    <p:sldId id="260" r:id="rId13"/>
    <p:sldId id="263" r:id="rId14"/>
    <p:sldId id="2942" r:id="rId15"/>
    <p:sldId id="10940" r:id="rId16"/>
    <p:sldId id="10941" r:id="rId17"/>
    <p:sldId id="10943" r:id="rId18"/>
    <p:sldId id="10942" r:id="rId19"/>
    <p:sldId id="1792" r:id="rId20"/>
    <p:sldId id="1041" r:id="rId21"/>
    <p:sldId id="10920" r:id="rId22"/>
    <p:sldId id="10905" r:id="rId23"/>
    <p:sldId id="10921" r:id="rId24"/>
    <p:sldId id="10938" r:id="rId25"/>
    <p:sldId id="10937" r:id="rId26"/>
    <p:sldId id="10929" r:id="rId27"/>
    <p:sldId id="10922" r:id="rId28"/>
    <p:sldId id="10872" r:id="rId29"/>
    <p:sldId id="10789" r:id="rId30"/>
    <p:sldId id="972" r:id="rId31"/>
    <p:sldId id="10910" r:id="rId32"/>
    <p:sldId id="10911" r:id="rId33"/>
    <p:sldId id="10912" r:id="rId34"/>
    <p:sldId id="10913" r:id="rId35"/>
    <p:sldId id="10914" r:id="rId36"/>
    <p:sldId id="10915" r:id="rId37"/>
    <p:sldId id="10916" r:id="rId38"/>
    <p:sldId id="10917" r:id="rId39"/>
    <p:sldId id="787" r:id="rId40"/>
    <p:sldId id="10925" r:id="rId41"/>
    <p:sldId id="960" r:id="rId42"/>
    <p:sldId id="10936" r:id="rId43"/>
    <p:sldId id="10924" r:id="rId44"/>
    <p:sldId id="1005" r:id="rId45"/>
    <p:sldId id="10859" r:id="rId46"/>
    <p:sldId id="10926" r:id="rId47"/>
    <p:sldId id="10923" r:id="rId48"/>
    <p:sldId id="1039" r:id="rId49"/>
    <p:sldId id="10939" r:id="rId50"/>
    <p:sldId id="984" r:id="rId51"/>
    <p:sldId id="285" r:id="rId52"/>
    <p:sldId id="286" r:id="rId53"/>
    <p:sldId id="10919" r:id="rId54"/>
    <p:sldId id="10918" r:id="rId55"/>
    <p:sldId id="10935" r:id="rId56"/>
    <p:sldId id="1907" r:id="rId57"/>
    <p:sldId id="1901" r:id="rId58"/>
    <p:sldId id="1905" r:id="rId59"/>
    <p:sldId id="1902" r:id="rId60"/>
    <p:sldId id="1906" r:id="rId61"/>
    <p:sldId id="1909" r:id="rId62"/>
    <p:sldId id="1903" r:id="rId63"/>
    <p:sldId id="1908" r:id="rId64"/>
    <p:sldId id="409" r:id="rId65"/>
    <p:sldId id="10895" r:id="rId66"/>
    <p:sldId id="10896" r:id="rId67"/>
    <p:sldId id="10897" r:id="rId68"/>
    <p:sldId id="10932" r:id="rId69"/>
    <p:sldId id="10899" r:id="rId70"/>
    <p:sldId id="10933" r:id="rId71"/>
    <p:sldId id="10934" r:id="rId72"/>
    <p:sldId id="10931" r:id="rId73"/>
    <p:sldId id="269" r:id="rId74"/>
    <p:sldId id="2123" r:id="rId7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339933"/>
    <a:srgbClr val="000099"/>
    <a:srgbClr val="D01F29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69" autoAdjust="0"/>
    <p:restoredTop sz="95833" autoAdjust="0"/>
  </p:normalViewPr>
  <p:slideViewPr>
    <p:cSldViewPr snapToGrid="0">
      <p:cViewPr varScale="1">
        <p:scale>
          <a:sx n="107" d="100"/>
          <a:sy n="107" d="100"/>
        </p:scale>
        <p:origin x="176" y="1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9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3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44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3641F-9DC9-4C37-8076-B2E08F82F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31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8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4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51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7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presented in August</a:t>
            </a:r>
          </a:p>
          <a:p>
            <a:endParaRPr lang="en-US" dirty="0"/>
          </a:p>
          <a:p>
            <a:r>
              <a:rPr lang="en-US" dirty="0"/>
              <a:t>mRNA never enters</a:t>
            </a:r>
            <a:r>
              <a:rPr lang="en-US" baseline="0" dirty="0"/>
              <a:t> nucleus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4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solicited adverse events resolving shortly after vaccination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FYI: Wednesday, December 02, 2020 - 02:05am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U.K. regulator, MHRA, authorizes supply of COVID-19 mRNA vaccine for emergency supply under Regulation 174; Companies are ready to deliver the first doses to the U.K. immediately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7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Solicited adverse reactions included injection site pain, fatigue, myalgia, arthralgia, headache, and erythema/redness at the injection site. Solicited adverse reactions increased in frequency and severity in the mRNA-1273 group after the second dose.</a:t>
            </a:r>
          </a:p>
          <a:p>
            <a:endParaRPr lang="en-US" dirty="0"/>
          </a:p>
          <a:p>
            <a:r>
              <a:rPr lang="en-US" dirty="0"/>
              <a:t>11/16/20:</a:t>
            </a:r>
          </a:p>
          <a:p>
            <a:r>
              <a:rPr lang="en-US" dirty="0"/>
              <a:t>The majority of adverse events were mild or moderate in severity. Grade 3 (severe) events greater than or equal to 2% in frequency after the first dose included injection site pain (2.7%), and after the second dose included fatigue (9.7%), myalgia (8.9%), arthralgia (5.2%), headache (4.5%), pain (4.1%) and erythema/redness at the injection site (2.0%). These solicited adverse events were generally short-lived. These data are subject to change based on ongoing analysis of further Phase 3 COVE study data and final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19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8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6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8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0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5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6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8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1453561"/>
            <a:ext cx="8838473" cy="1870729"/>
          </a:xfrm>
        </p:spPr>
        <p:txBody>
          <a:bodyPr anchor="b">
            <a:normAutofit/>
          </a:bodyPr>
          <a:lstStyle>
            <a:lvl1pPr>
              <a:defRPr sz="3733" b="1" baseline="0"/>
            </a:lvl1pPr>
          </a:lstStyle>
          <a:p>
            <a:r>
              <a:rPr lang="en-US" dirty="0"/>
              <a:t>Title slide style, 28pt bold Arial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8780" y="3324290"/>
            <a:ext cx="8831205" cy="1741327"/>
          </a:xfrm>
        </p:spPr>
        <p:txBody>
          <a:bodyPr anchor="t">
            <a:normAutofit/>
          </a:bodyPr>
          <a:lstStyle>
            <a:lvl1pPr marL="0" indent="0" algn="l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subhead style, 20pt reg, Georgia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92" y="316599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3307"/>
            <a:ext cx="12192000" cy="2278000"/>
          </a:xfrm>
          <a:prstGeom prst="rect">
            <a:avLst/>
          </a:prstGeom>
          <a:solidFill>
            <a:srgbClr val="429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2893681"/>
            <a:ext cx="8838473" cy="1870729"/>
          </a:xfrm>
        </p:spPr>
        <p:txBody>
          <a:bodyPr anchor="b">
            <a:normAutofit/>
          </a:bodyPr>
          <a:lstStyle>
            <a:lvl1pPr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 2: Title slide style, 28pt reg Arial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931307"/>
            <a:ext cx="12192000" cy="253111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44" y="50625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7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9175"/>
            <a:ext cx="10972800" cy="13110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 slide style, 24pt Arial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9383"/>
          </a:xfrm>
        </p:spPr>
        <p:txBody>
          <a:bodyPr lIns="0"/>
          <a:lstStyle>
            <a:lvl1pPr indent="-219451">
              <a:defRPr sz="2667"/>
            </a:lvl1pPr>
            <a:lvl2pPr indent="-219451">
              <a:defRPr sz="2400"/>
            </a:lvl2pPr>
            <a:lvl3pPr indent="-195067">
              <a:defRPr sz="2133"/>
            </a:lvl3pPr>
            <a:lvl4pPr indent="-170684"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73" y="6203240"/>
            <a:ext cx="2125228" cy="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Blue">
    <p:bg>
      <p:bgPr>
        <a:solidFill>
          <a:srgbClr val="00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14169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style, 16pt Georgia reg, reversed</a:t>
            </a:r>
          </a:p>
        </p:txBody>
      </p:sp>
    </p:spTree>
    <p:extLst>
      <p:ext uri="{BB962C8B-B14F-4D97-AF65-F5344CB8AC3E}">
        <p14:creationId xmlns:p14="http://schemas.microsoft.com/office/powerpoint/2010/main" val="726781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rgbClr val="429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style, 16pt Georgia reg, reversed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0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09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6545" y="864853"/>
            <a:ext cx="9722321" cy="1870729"/>
          </a:xfrm>
        </p:spPr>
        <p:txBody>
          <a:bodyPr anchor="b">
            <a:normAutofit/>
          </a:bodyPr>
          <a:lstStyle>
            <a:lvl1pPr algn="ctr">
              <a:defRPr sz="3733" b="1" baseline="0"/>
            </a:lvl1pPr>
          </a:lstStyle>
          <a:p>
            <a:r>
              <a:rPr lang="en-US" dirty="0"/>
              <a:t>Are there any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4176" y="2742850"/>
            <a:ext cx="9714325" cy="1741327"/>
          </a:xfrm>
        </p:spPr>
        <p:txBody>
          <a:bodyPr anchor="t">
            <a:normAutofit/>
          </a:bodyPr>
          <a:lstStyle>
            <a:lvl1pPr marL="0" indent="0" algn="ctr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needed for closing.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67" y="594462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4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30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E9681-4657-7A44-8303-6BC8A656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45DE1D-B262-6140-9162-47C7C8AB7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D7BD9-937A-3447-938D-81FBB57291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7AA221-68AF-F347-BB20-F287D97F865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36640F-6710-EB4A-B511-FD0381C1BB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6D9B640-6864-524C-A6F7-0535DFD068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1821611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1"/>
            <a:ext cx="12179298" cy="6856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1D6A8-D2DB-2247-845A-4C18FB7E51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712B30-2C20-A249-A5F8-9585689F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B54FC76-E836-6C49-940A-E08DA22621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BDECF226-9186-8641-B11A-8137886563D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3AA88A1-D031-1E4B-B466-56CC43EE4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5A66D084-3B3B-9943-9FF7-18E96674CD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4101297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716D8-B44F-884B-A9C2-459621A71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8630CEA-3BC3-674A-A438-E4F13669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C438B96-72CC-AD46-893B-151CAC20B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B453A5BC-ED0D-4845-A8DD-34DEDE375F5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B9BCFA6-6AD5-044E-A501-56F6BB48C5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8EEF346-7996-D04B-AAE3-CBEAC9A98F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421503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5F7A6-3594-E34F-96EB-8292BF5E70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3D26F65-2984-1045-9680-19A2259D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A762F2D-4238-F84E-8D6D-C3F86C3784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47E9EC9-DDC3-9340-A446-60C35DCAFBA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478BB48-F520-1D42-9264-3E52FFD32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388B4421-02B0-8749-B54E-DA13C4F05B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2545930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19225-5402-B849-995F-9CD3FE90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184965-CABD-DB48-A360-15AEC4A7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6D1EBCA-9317-F646-B03E-01A6E3EB4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B799A0D0-3DED-AC4D-B4AF-BF854A1B3A4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2370510-0E84-CE42-BB80-1CD932D8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8246FCEF-D382-914B-BE38-876BD0419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2882205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88E1B-A6D4-AE4B-A631-6E8AF50BA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6B9DFE4-4BF3-C045-AC8D-11F40807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80851B8-843D-BE41-8B9B-8E82790C0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B9B45C3-9443-E442-B64D-F9386F50D7E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CF5A2D5-101B-6C40-9CF9-148696BBD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765FA35B-92C3-E44D-81AB-FF87CA16F7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3692419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CB6F-F70F-974E-BEBD-CDD81D14E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ED60FB-0446-4047-870C-2D5AEEE7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D732D23-C9AF-374D-8098-F7C3F9DDF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11369535-2D97-914B-AFA9-A4AAAF2F8EF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4952705-7C34-B947-A7BA-8E998C756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42F615D-6A50-4344-8B2F-9DC0B54204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2082790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D06F3-6EE5-6A4F-88B6-06A99919F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5DD66D4-1403-4046-BF2A-6F7ABB70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521B26B-01CE-084E-BCD1-3E2688EFC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CFC5557-CBDC-6646-97EF-32D2D79968A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726996-E172-5C45-837A-77BB4F14E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E8B22FC8-3CC5-5F45-9BC3-DB565548B38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307486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92D50-CDA3-7346-8EB9-A580600DD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298" cy="685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1931B-4DAA-B94A-8CE6-18C54E1C5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4482" y="480762"/>
            <a:ext cx="2431521" cy="4635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EE3760-BA92-6044-9EDB-4EE48B1A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3429000"/>
            <a:ext cx="5525938" cy="2072148"/>
          </a:xfrm>
        </p:spPr>
        <p:txBody>
          <a:bodyPr lIns="0" tIns="182880" rIns="0" bIns="0" anchor="t" anchorCtr="0">
            <a:noAutofit/>
          </a:bodyPr>
          <a:lstStyle>
            <a:lvl1pPr>
              <a:lnSpc>
                <a:spcPts val="52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6941BE-94A3-8E45-B4FC-DEBB6D466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95" y="5501148"/>
            <a:ext cx="5522763" cy="525002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16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655F7B86-BE77-6940-8518-D4065A6AF47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5731" y="6026150"/>
            <a:ext cx="5527526" cy="20955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accent2"/>
                </a:solidFill>
                <a:latin typeface="Barlow" pitchFamily="2" charset="77"/>
              </a:defRPr>
            </a:lvl1pPr>
            <a:lvl2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2pPr>
            <a:lvl3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3pPr>
            <a:lvl4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4pPr>
            <a:lvl5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5pPr>
            <a:lvl6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6pPr>
            <a:lvl7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7pPr>
            <a:lvl8pPr marL="0">
              <a:defRPr sz="1600">
                <a:solidFill>
                  <a:schemeClr val="accent2"/>
                </a:solidFill>
                <a:latin typeface="Barlow" pitchFamily="2" charset="77"/>
              </a:defRPr>
            </a:lvl8pPr>
            <a:lvl9pPr marL="0">
              <a:defRPr sz="1600" b="0" i="0">
                <a:solidFill>
                  <a:schemeClr val="accent2"/>
                </a:solidFill>
                <a:latin typeface="Barlow" pitchFamily="2" charset="77"/>
              </a:defRPr>
            </a:lvl9pPr>
          </a:lstStyle>
          <a:p>
            <a:pPr lvl="8"/>
            <a:r>
              <a:rPr lang="en-US"/>
              <a:t>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4522E7B-9AC7-9547-85E6-CD5A41A4D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319" y="2509603"/>
            <a:ext cx="5525939" cy="919398"/>
          </a:xfrm>
          <a:prstGeom prst="rect">
            <a:avLst/>
          </a:prstGeom>
        </p:spPr>
        <p:txBody>
          <a:bodyPr lIns="0" tIns="182880" anchor="b" anchorCtr="0">
            <a:noAutofit/>
          </a:bodyPr>
          <a:lstStyle>
            <a:lvl1pPr>
              <a:lnSpc>
                <a:spcPts val="2300"/>
              </a:lnSpc>
              <a:spcAft>
                <a:spcPts val="0"/>
              </a:spcAft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1" i="0">
                <a:solidFill>
                  <a:schemeClr val="accent2"/>
                </a:solidFill>
                <a:latin typeface="Barlow" pitchFamily="2" charset="77"/>
              </a:defRPr>
            </a:lvl2pPr>
            <a:lvl3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lnSpc>
                <a:spcPts val="2300"/>
              </a:lnSpc>
              <a:spcAft>
                <a:spcPts val="0"/>
              </a:spcAft>
              <a:buFontTx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Optional service or offering name here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7E010F64-5C6D-7249-A211-796843E918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4482" y="460375"/>
            <a:ext cx="2431521" cy="876300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entity logo or delete box for default logo</a:t>
            </a:r>
          </a:p>
        </p:txBody>
      </p:sp>
    </p:spTree>
    <p:extLst>
      <p:ext uri="{BB962C8B-B14F-4D97-AF65-F5344CB8AC3E}">
        <p14:creationId xmlns:p14="http://schemas.microsoft.com/office/powerpoint/2010/main" val="1246420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618A2A-DF5D-E94F-AE1B-05869B8CDF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" y="4466"/>
            <a:ext cx="12179296" cy="6856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6DFFD-D32D-F046-95A8-4D7002C62042}"/>
              </a:ext>
            </a:extLst>
          </p:cNvPr>
          <p:cNvSpPr txBox="1"/>
          <p:nvPr userDrawn="1"/>
        </p:nvSpPr>
        <p:spPr>
          <a:xfrm>
            <a:off x="463671" y="460375"/>
            <a:ext cx="3604564" cy="1104900"/>
          </a:xfrm>
          <a:prstGeom prst="rect">
            <a:avLst/>
          </a:prstGeom>
          <a:noFill/>
        </p:spPr>
        <p:txBody>
          <a:bodyPr wrap="square" lIns="0" tIns="0" rIns="0" bIns="137160" rtlCol="0" anchor="b" anchorCtr="0">
            <a:noAutofit/>
          </a:bodyPr>
          <a:lstStyle/>
          <a:p>
            <a:pPr marL="0" lvl="0" indent="-3657235" algn="l">
              <a:lnSpc>
                <a:spcPts val="3400"/>
              </a:lnSpc>
              <a:spcAft>
                <a:spcPts val="0"/>
              </a:spcAft>
            </a:pPr>
            <a:r>
              <a:rPr lang="en-US" sz="3600" b="0">
                <a:solidFill>
                  <a:schemeClr val="bg1"/>
                </a:solidFill>
                <a:latin typeface="Lora" pitchFamily="2" charset="77"/>
              </a:rPr>
              <a:t>Agenda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8F47C92-6270-F544-B541-A469D4A5DA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98483" y="6432562"/>
            <a:ext cx="6937594" cy="234938"/>
          </a:xfrm>
        </p:spPr>
        <p:txBody>
          <a:bodyPr/>
          <a:lstStyle/>
          <a:p>
            <a:pPr lvl="8"/>
            <a:r>
              <a:rPr lang="en-US"/>
              <a:t>Presentation Title Here &gt; Insert &gt;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AFAAF2F-5C32-014B-B859-13C713ABBA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D5677-3D20-0C46-8497-54D73E68904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B34E8E-34B1-5048-94AE-5C770B84A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B8C8CFC-BE13-AC4B-A5EC-B789B27C8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870" y="2336801"/>
            <a:ext cx="1497465" cy="352697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D5C48A9-DB02-6644-AA7A-0B977622F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7699" y="2336801"/>
            <a:ext cx="5672172" cy="352697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9115212-75FE-AB42-9E22-73B8612CBD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5354" y="2336801"/>
            <a:ext cx="3593777" cy="352697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76378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17E96-41B0-6043-94A0-7958ABA0E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" y="4467"/>
            <a:ext cx="12179296" cy="6856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90C1FD-1E6B-BB44-8213-7BF2FC4D2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869" y="2336801"/>
            <a:ext cx="5510389" cy="352697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50D81-674E-4040-9072-21F6A9509BA9}"/>
              </a:ext>
            </a:extLst>
          </p:cNvPr>
          <p:cNvSpPr txBox="1"/>
          <p:nvPr userDrawn="1"/>
        </p:nvSpPr>
        <p:spPr>
          <a:xfrm>
            <a:off x="463671" y="460375"/>
            <a:ext cx="7512825" cy="1104900"/>
          </a:xfrm>
          <a:prstGeom prst="rect">
            <a:avLst/>
          </a:prstGeom>
          <a:noFill/>
        </p:spPr>
        <p:txBody>
          <a:bodyPr wrap="square" lIns="0" tIns="0" rIns="0" bIns="137160" rtlCol="0" anchor="b" anchorCtr="0">
            <a:noAutofit/>
          </a:bodyPr>
          <a:lstStyle/>
          <a:p>
            <a:pPr marL="0" lvl="0" indent="-3657235" algn="l">
              <a:lnSpc>
                <a:spcPts val="3400"/>
              </a:lnSpc>
              <a:spcAft>
                <a:spcPts val="0"/>
              </a:spcAft>
            </a:pPr>
            <a:r>
              <a:rPr lang="en-US" sz="3600" b="0">
                <a:solidFill>
                  <a:schemeClr val="bg1"/>
                </a:solidFill>
                <a:latin typeface="Lora" pitchFamily="2" charset="77"/>
              </a:rPr>
              <a:t>Table of Contents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DE15E06-9D52-994F-A080-6FA9BEED59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5567" y="2336801"/>
            <a:ext cx="1694304" cy="352697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1600"/>
              </a:spcAft>
              <a:buClr>
                <a:schemeClr val="bg1"/>
              </a:buClr>
              <a:buFontTx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  <a:p>
            <a:pPr lvl="0"/>
            <a:r>
              <a:rPr lang="en-US" dirty="0"/>
              <a:t>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3F9B7F-101D-4042-9754-4089F14D0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2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88F1F-89A3-6047-AB03-4B98F5739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" y="0"/>
            <a:ext cx="1217930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E9681-4657-7A44-8303-6BC8A656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4" y="1565275"/>
            <a:ext cx="7437787" cy="4625975"/>
          </a:xfrm>
        </p:spPr>
        <p:txBody>
          <a:bodyPr lIns="0" tIns="1920240" rIns="457200" bIns="457200" anchor="ctr" anchorCtr="0">
            <a:noAutofit/>
          </a:bodyPr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AEFEC-CCEF-C446-BDD9-1EE123D91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75A0-E175-554A-97C1-BFE158BA5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D7B2-01C7-D843-BF02-4F657ED99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33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88F1F-89A3-6047-AB03-4B98F5739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4466"/>
            <a:ext cx="12179298" cy="68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E9681-4657-7A44-8303-6BC8A656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4" y="1565275"/>
            <a:ext cx="7437787" cy="4625975"/>
          </a:xfrm>
        </p:spPr>
        <p:txBody>
          <a:bodyPr lIns="0" tIns="1920240" rIns="457200" bIns="457200" anchor="ctr" anchorCtr="0">
            <a:noAutofit/>
          </a:bodyPr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AEFEC-CCEF-C446-BDD9-1EE123D91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75A0-E175-554A-97C1-BFE158BA5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B2922-F983-7243-A523-435E555F2D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25D62E-358E-F644-9F7A-8E4D8564B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6213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89AE93C-FA65-F14F-B25D-B2CD0F91B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460376"/>
            <a:ext cx="11267834" cy="5730875"/>
          </a:xfrm>
          <a:prstGeom prst="rect">
            <a:avLst/>
          </a:prstGeom>
        </p:spPr>
        <p:txBody>
          <a:bodyPr lIns="0" tIns="0" rIns="457200" bIns="640080" anchor="ctr" anchorCtr="0"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FontTx/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BD32850-7970-AB4E-92E1-DD43E6EAB6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98483" y="6432562"/>
            <a:ext cx="6937594" cy="234939"/>
          </a:xfrm>
        </p:spPr>
        <p:txBody>
          <a:bodyPr/>
          <a:lstStyle/>
          <a:p>
            <a:pPr lvl="8"/>
            <a:r>
              <a:rPr lang="en-US"/>
              <a:t>Presentation Title Here &gt; Insert &gt; Header &amp; Footer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4793BD6-EC93-CA47-B8B3-1B1860223F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D5677-3D20-0C46-8497-54D73E68904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3D6E2-55E1-354D-9B33-5A200D7130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7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911EC-0F07-C443-9215-7922DA192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6213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89AE93C-FA65-F14F-B25D-B2CD0F91B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460376"/>
            <a:ext cx="11267834" cy="5730875"/>
          </a:xfrm>
          <a:prstGeom prst="rect">
            <a:avLst/>
          </a:prstGeom>
        </p:spPr>
        <p:txBody>
          <a:bodyPr lIns="0" tIns="0" rIns="457200" bIns="640080" anchor="ctr" anchorCtr="0"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FontTx/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4pPr>
            <a:lvl5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5pPr>
            <a:lvl6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6pPr>
            <a:lvl7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7pPr>
            <a:lvl8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8pPr>
            <a:lvl9pPr marL="0" indent="0">
              <a:lnSpc>
                <a:spcPts val="21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BD32850-7970-AB4E-92E1-DD43E6EAB6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98483" y="6432562"/>
            <a:ext cx="6937594" cy="234939"/>
          </a:xfrm>
        </p:spPr>
        <p:txBody>
          <a:bodyPr/>
          <a:lstStyle/>
          <a:p>
            <a:pPr lvl="8"/>
            <a:r>
              <a:rPr lang="en-US"/>
              <a:t>Presentation Title Here &gt; Insert &gt; Header &amp; Footer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4793BD6-EC93-CA47-B8B3-1B1860223F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D5677-3D20-0C46-8497-54D73E68904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4B519-F17C-FE49-9B1A-C9EEE429D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7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083" y="1565274"/>
            <a:ext cx="11266246" cy="4670426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/>
            </a:lvl1pPr>
            <a:lvl2pPr>
              <a:spcAft>
                <a:spcPts val="900"/>
              </a:spcAft>
              <a:defRPr/>
            </a:lvl2pPr>
            <a:lvl3pPr>
              <a:spcAft>
                <a:spcPts val="900"/>
              </a:spcAft>
              <a:defRPr/>
            </a:lvl3pPr>
            <a:lvl4pPr>
              <a:spcAft>
                <a:spcPts val="900"/>
              </a:spcAft>
              <a:defRPr/>
            </a:lvl4pPr>
            <a:lvl5pPr>
              <a:spcAft>
                <a:spcPts val="900"/>
              </a:spcAft>
              <a:defRPr/>
            </a:lvl5pPr>
            <a:lvl6pPr>
              <a:spcAft>
                <a:spcPts val="900"/>
              </a:spcAft>
              <a:defRPr/>
            </a:lvl6pPr>
            <a:lvl7pPr>
              <a:spcAft>
                <a:spcPts val="900"/>
              </a:spcAft>
              <a:defRPr/>
            </a:lvl7pPr>
            <a:lvl8pPr>
              <a:spcAft>
                <a:spcPts val="900"/>
              </a:spcAft>
              <a:defRPr/>
            </a:lvl8pPr>
            <a:lvl9pPr>
              <a:spcAft>
                <a:spcPts val="900"/>
              </a:spcAft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47485A-0FFB-6E43-9C4B-661F7544E5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Presentation Title Here &gt; Insert &gt;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080C6C-DD3D-FE49-ACFE-18F1ACCE57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D5677-3D20-0C46-8497-54D73E68904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A1257-D244-A74E-A109-73B6780C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053BA-ED70-EB48-98AE-BC5E471EA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47C43D2-9302-4340-936F-671BAD9988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495" y="6026150"/>
            <a:ext cx="11266246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22295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/3_image_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5" y="1565274"/>
            <a:ext cx="7439375" cy="4460876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BEC4C-31C0-5C45-8EBF-3D715F38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3CF7C-AEED-9442-BF77-97C8CDF2A7B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D69AC-1AD2-4B4F-889E-14CA97CA316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17A45A-2B90-3C40-A814-D8341AF927C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5354" y="1565276"/>
            <a:ext cx="3601388" cy="4670425"/>
          </a:xfrm>
          <a:solidFill>
            <a:schemeClr val="bg2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5E63D-A9C5-214C-9EE8-8EF5B0657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2C92AF3-CE56-204D-ADAA-C210A8935A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495" y="6026150"/>
            <a:ext cx="7439375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02525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/3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1565274"/>
            <a:ext cx="7439374" cy="4460876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4EEA21B-C8A4-CC4F-BBD2-4F30B712F0E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125354" y="1565276"/>
            <a:ext cx="3601388" cy="4670425"/>
          </a:xfrm>
          <a:noFill/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9F403-8A76-3041-9EBD-D42DD6A0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3619C-DDCB-D447-AB2E-B38F2AF52D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953C7-9993-2D49-B25D-1D99D8229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F6235-B9A1-4C40-AE65-F2BBE0CAB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C9D6D5D-A833-9049-810F-6E3112E2BC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496" y="6026150"/>
            <a:ext cx="7439374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822508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/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084" y="1565274"/>
            <a:ext cx="7437786" cy="4460876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F4E4CF-00FB-2840-B337-631C2E32848C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125354" y="1565276"/>
            <a:ext cx="3601388" cy="4670425"/>
          </a:xfrm>
          <a:noFill/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00B7BE-3463-484E-9D3C-74D6D678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82A4F-356C-BF46-9CDC-9F4C2205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92D2-C982-9D40-9EE7-012C8B2D0F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EB6F-76C3-7B4A-A8FD-CBB82236C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BCD185C-29F9-B046-A597-075B3319BE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496" y="6026150"/>
            <a:ext cx="7439374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002158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DFC3-0EA2-484B-91B3-4624904B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8D8A9-EA01-D644-896A-9C8B48D82E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3199" y="1565276"/>
            <a:ext cx="5510060" cy="446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F11314-FE33-0741-BC75-8FADD2AA01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5566" y="1565276"/>
            <a:ext cx="5521176" cy="446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1D7EA-52AC-124E-B1BF-496BEE76E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4482540-A651-6644-821A-C86BE01118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5" y="6026150"/>
            <a:ext cx="11258307" cy="209551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51712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mp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DFC3-0EA2-484B-91B3-4624904B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8D8A9-EA01-D644-896A-9C8B48D82E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3199" y="1565276"/>
            <a:ext cx="5249570" cy="446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F11314-FE33-0741-BC75-8FADD2AA01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64722" y="1565276"/>
            <a:ext cx="5262020" cy="446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1D7EA-52AC-124E-B1BF-496BEE76E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C2CE8-EFEE-CD4D-9F7A-8F814C65D488}"/>
              </a:ext>
            </a:extLst>
          </p:cNvPr>
          <p:cNvGrpSpPr/>
          <p:nvPr userDrawn="1"/>
        </p:nvGrpSpPr>
        <p:grpSpPr>
          <a:xfrm>
            <a:off x="5983258" y="2300287"/>
            <a:ext cx="220974" cy="3200400"/>
            <a:chOff x="3313099" y="1275353"/>
            <a:chExt cx="220916" cy="32004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EE21523-0773-8448-BBE7-842B0EB85CCC}"/>
                </a:ext>
              </a:extLst>
            </p:cNvPr>
            <p:cNvCxnSpPr/>
            <p:nvPr/>
          </p:nvCxnSpPr>
          <p:spPr>
            <a:xfrm>
              <a:off x="3423557" y="1275353"/>
              <a:ext cx="0" cy="3200400"/>
            </a:xfrm>
            <a:prstGeom prst="line">
              <a:avLst/>
            </a:prstGeom>
            <a:ln w="190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B7E47A-97E3-E24D-B81A-E76313621332}"/>
                </a:ext>
              </a:extLst>
            </p:cNvPr>
            <p:cNvGrpSpPr/>
            <p:nvPr/>
          </p:nvGrpSpPr>
          <p:grpSpPr>
            <a:xfrm>
              <a:off x="3313099" y="2761253"/>
              <a:ext cx="220916" cy="228601"/>
              <a:chOff x="4378684" y="648989"/>
              <a:chExt cx="244638" cy="246222"/>
            </a:xfrm>
          </p:grpSpPr>
          <p:sp>
            <p:nvSpPr>
              <p:cNvPr id="13" name="Chevron 12">
                <a:extLst>
                  <a:ext uri="{FF2B5EF4-FFF2-40B4-BE49-F238E27FC236}">
                    <a16:creationId xmlns:a16="http://schemas.microsoft.com/office/drawing/2014/main" id="{A2947867-90B1-0349-8276-C0CDD1000071}"/>
                  </a:ext>
                </a:extLst>
              </p:cNvPr>
              <p:cNvSpPr/>
              <p:nvPr/>
            </p:nvSpPr>
            <p:spPr>
              <a:xfrm>
                <a:off x="4378684" y="648990"/>
                <a:ext cx="164592" cy="246221"/>
              </a:xfrm>
              <a:prstGeom prst="chevron">
                <a:avLst/>
              </a:prstGeom>
              <a:solidFill>
                <a:srgbClr val="00539B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06F0CFD7-88FE-EF4A-8A44-46A3EA942967}"/>
                  </a:ext>
                </a:extLst>
              </p:cNvPr>
              <p:cNvSpPr/>
              <p:nvPr/>
            </p:nvSpPr>
            <p:spPr>
              <a:xfrm>
                <a:off x="4458730" y="648989"/>
                <a:ext cx="164592" cy="246221"/>
              </a:xfrm>
              <a:prstGeom prst="chevron">
                <a:avLst/>
              </a:prstGeom>
              <a:solidFill>
                <a:srgbClr val="42964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CB2129-0503-DB47-90B1-AFA35A72C6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5" y="6026150"/>
            <a:ext cx="11258298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221035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column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DFC3-0EA2-484B-91B3-4624904B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8D8A9-EA01-D644-896A-9C8B48D82E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3199" y="1565276"/>
            <a:ext cx="5510060" cy="446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E3EAC2-B124-7241-A76C-C15FC8C2B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5567" y="1565276"/>
            <a:ext cx="5522763" cy="4670425"/>
          </a:xfrm>
          <a:solidFill>
            <a:schemeClr val="bg2"/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D5E30-60D9-FC42-8B8A-694A574E5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26A4FEB-16FA-5B47-8307-522D5CCBE2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6" y="6026150"/>
            <a:ext cx="5522763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195813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emphasis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6B805C-4289-4A4F-A5CB-6D24B2319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" y="4466"/>
            <a:ext cx="12179296" cy="685621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1565274"/>
            <a:ext cx="5522763" cy="4625975"/>
          </a:xfrm>
          <a:prstGeom prst="rect">
            <a:avLst/>
          </a:prstGeo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ADFC3-0EA2-484B-91B3-4624904B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3" y="460378"/>
            <a:ext cx="5521176" cy="876299"/>
          </a:xfrm>
        </p:spPr>
        <p:txBody>
          <a:bodyPr r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4D15A8-0DC5-1D44-871A-8715FE9075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42" y="0"/>
            <a:ext cx="5983258" cy="6235700"/>
          </a:xfrm>
          <a:solidFill>
            <a:schemeClr val="bg2"/>
          </a:solid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67A81-D517-014E-978A-8C749887E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5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_emphasis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17E96-41B0-6043-94A0-7958ABA0E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" y="4467"/>
            <a:ext cx="12179296" cy="685621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1565274"/>
            <a:ext cx="5522763" cy="4625975"/>
          </a:xfrm>
          <a:prstGeom prst="rect">
            <a:avLst/>
          </a:prstGeo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ADFC3-0EA2-484B-91B3-4624904B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3" y="460378"/>
            <a:ext cx="5521176" cy="876299"/>
          </a:xfrm>
        </p:spPr>
        <p:txBody>
          <a:bodyPr r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7CCE-4148-054E-BC25-74B1DEEB23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03CA-2B98-C24A-8A25-E877797BA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4D15A8-0DC5-1D44-871A-8715FE9075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42" y="0"/>
            <a:ext cx="5983258" cy="6235700"/>
          </a:xfrm>
          <a:solidFill>
            <a:schemeClr val="bg2"/>
          </a:solid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CCD5D-2EBA-0247-95CF-0D7D7C946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4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col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1565274"/>
            <a:ext cx="5522763" cy="4460876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1585AACF-AC15-EB44-8BF3-EECB215C745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8742" y="1565276"/>
            <a:ext cx="5518000" cy="4670425"/>
          </a:xfrm>
          <a:noFill/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9485F-2504-DB4F-8986-733F6BB6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4FED05-9541-9E43-A9E9-F7AF320205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E0CD-95EC-D64B-A5B4-7E6A4305F3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DDD1B-B2E0-484A-BC70-D63ABDE0D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AFEAAA4-A6C0-524F-B014-1359A37D2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6" y="6026150"/>
            <a:ext cx="5522763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959388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col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6" y="1565274"/>
            <a:ext cx="5522763" cy="4460876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405BF37-0F3C-A14F-A431-C0CF9B469A5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05566" y="1565276"/>
            <a:ext cx="5521175" cy="4670425"/>
          </a:xfrm>
          <a:noFill/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980FA-94D4-B744-940F-1762A1F8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94DC5-8B7A-D745-80AC-D8096EFBBC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CDEB6-DE13-5C42-9BA8-E0881A57A4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2219F4-1FA5-1F4B-BD74-14CB3B45A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8FD6382-9987-AD42-A0B6-F99B6DBA11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6" y="6026150"/>
            <a:ext cx="5522763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5268088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E2F726-FAFB-554D-BEFC-7C5EBC92E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495" y="1565274"/>
            <a:ext cx="3607740" cy="4460876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B58796C-0900-9A45-8B99-F3286607B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8482" y="1565274"/>
            <a:ext cx="3601388" cy="4460876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10CEEE-44F4-A94D-887C-4BA6F4BD9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0118" y="1565274"/>
            <a:ext cx="3596624" cy="4460876"/>
          </a:xfrm>
          <a:prstGeom prst="rect">
            <a:avLst/>
          </a:prstGeo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941B34-2ABC-8743-A1B0-F7820104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3536D-2915-5449-B38E-6C7E34FF6B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C7ADC-D6FA-FF4F-B56A-83A137D172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D9A816-8860-4448-B961-A8AB4320C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8B7C91C-6D62-514E-9084-FFFBBCE368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5" y="6026150"/>
            <a:ext cx="11266247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20822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_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613816-4C81-B643-BB57-8793025BDC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65276"/>
            <a:ext cx="12192000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88A2-6DC7-F544-BC62-67B9BBA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8FA52-93AF-3647-8BCD-E2708C2899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DAE5-69C4-904C-8E82-99AB49AF26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CDC3E-AEFF-D84C-B380-C06A705ED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86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613816-4C81-B643-BB57-8793025BDC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495" y="1565276"/>
            <a:ext cx="5522764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88A2-6DC7-F544-BC62-67B9BBA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8FA52-93AF-3647-8BCD-E2708C2899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DAE5-69C4-904C-8E82-99AB49AF26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1A70471A-2483-834A-B4BF-95CCD4F1DD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8742" y="1565276"/>
            <a:ext cx="5519585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7716F-CBF0-6B4A-95C1-AFC870CA0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16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613816-4C81-B643-BB57-8793025BDC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868" y="1565276"/>
            <a:ext cx="3595366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88A2-6DC7-F544-BC62-67B9BBA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8FA52-93AF-3647-8BCD-E2708C2899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DAE5-69C4-904C-8E82-99AB49AF26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85124E6-D0F8-E744-B48A-D494C141D1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7521" y="1565276"/>
            <a:ext cx="3595366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D8DB38B-B21C-F94B-A5B0-E4433CE388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32961" y="1565276"/>
            <a:ext cx="3595366" cy="4670425"/>
          </a:xfrm>
          <a:prstGeom prst="rect">
            <a:avLst/>
          </a:prstGeom>
          <a:solidFill>
            <a:schemeClr val="bg2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A90363-822A-4646-9C56-179327AD3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91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613816-4C81-B643-BB57-8793025BDC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2083" y="1565277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88A2-6DC7-F544-BC62-67B9BBA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8FA52-93AF-3647-8BCD-E2708C2899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DAE5-69C4-904C-8E82-99AB49AF26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E2D3C67-CB50-4444-AC96-54ECF13E9C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2128" y="1565277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8E25CCF-07B7-A64E-83A7-2424DA4262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5355" y="1565277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5C026E3-1BC8-C24D-A450-AC969ABE64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2083" y="4018192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A785BD7F-3209-CB4A-92CB-453DC13D14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92128" y="4018192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7A901A0-E124-4641-8B3C-E8E4439FBA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5355" y="4018192"/>
            <a:ext cx="3606152" cy="2222953"/>
          </a:xfrm>
          <a:prstGeom prst="rect">
            <a:avLst/>
          </a:prstGeom>
          <a:solidFill>
            <a:schemeClr val="bg2"/>
          </a:solidFill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92BA57-38CF-8549-8F46-F016D52EF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0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line_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10939-2A1A-454B-A3D3-B5845856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17F03-CAA6-274E-B747-6A10AA0179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6CD19-27E7-6640-8910-B592B689E4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67DD1-C81D-E44B-ABB6-FCA117927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3A12C-4C53-C643-B254-4134FB831E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5" y="6026150"/>
            <a:ext cx="11266247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50898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008E4-D386-B847-8C40-B238AEF168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2486B-E4E0-864C-AD6A-844984E8A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D84B2-13D9-5447-A260-C7C343880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251CD-879C-8D48-9F0E-C31C0F2CC4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495" y="6026150"/>
            <a:ext cx="11266247" cy="209550"/>
          </a:xfrm>
          <a:prstGeom prst="rect">
            <a:avLst/>
          </a:prstGeom>
        </p:spPr>
        <p:txBody>
          <a:bodyPr tIns="0" rIns="2560320">
            <a:noAutofit/>
          </a:bodyPr>
          <a:lstStyle>
            <a:lvl1pPr>
              <a:spcAft>
                <a:spcPts val="900"/>
              </a:spcAft>
              <a:defRPr sz="1000">
                <a:solidFill>
                  <a:schemeClr val="tx2"/>
                </a:solidFill>
              </a:defRPr>
            </a:lvl1pPr>
            <a:lvl2pPr>
              <a:spcAft>
                <a:spcPts val="900"/>
              </a:spcAft>
              <a:defRPr sz="1000" b="0">
                <a:solidFill>
                  <a:schemeClr val="tx2"/>
                </a:solidFill>
              </a:defRPr>
            </a:lvl2pPr>
            <a:lvl3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4pPr>
            <a:lvl5pPr marL="22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Aft>
                <a:spcPts val="900"/>
              </a:spcAft>
              <a:buFontTx/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Insert footnote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78720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F3915E5-4626-8746-AF40-A01779F84E2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chemeClr val="tx1"/>
          </a:solidFill>
        </p:spPr>
        <p:txBody>
          <a:bodyPr tIns="265176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379289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59479C-23FD-2645-A8EC-4A5C82CC4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4466"/>
            <a:ext cx="12179298" cy="68490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6519AA-886C-374C-9E64-EA02923C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4" y="1565275"/>
            <a:ext cx="7437787" cy="4625975"/>
          </a:xfrm>
        </p:spPr>
        <p:txBody>
          <a:bodyPr lIns="0" tIns="1920240" rIns="457200" bIns="457200" anchor="ctr" anchorCtr="0">
            <a:noAutofit/>
          </a:bodyPr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01889-E475-414D-B7B7-3802EF0FF7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AD9C9-4173-A847-A399-5D48DC63E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7DF63-B4B0-374C-A4C8-2FE7BBD2D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868" y="6412434"/>
            <a:ext cx="1497466" cy="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4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60D30-F7AE-4BE6-9A8E-E75C5C9B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244C9-1CBF-4361-898B-214A41DA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C16BA-4218-4BA6-8D2D-D905932C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214-1EB1-47B4-A1C7-D229787010D7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B4401-B0AB-4971-B752-3E580407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B7ABC-88B4-43BC-A9B2-DB49F687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E921-2098-4B43-8CC9-BEDA5101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3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1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3"/>
            <a:ext cx="10972801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/>
              <a:t>12/4/20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673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/>
              <a:t>12/4/20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7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29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6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theme" Target="../theme/theme9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84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817" r:id="rId4"/>
    <p:sldLayoutId id="214748384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20494" y="6355398"/>
            <a:ext cx="102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CD8942C-7C1B-6141-A5F7-49FA77A03F75}" type="slidenum">
              <a:rPr lang="en-US" sz="1600" smtClean="0">
                <a:solidFill>
                  <a:schemeClr val="bg1">
                    <a:lumMod val="85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>
          <a:solidFill>
            <a:srgbClr val="00539B"/>
          </a:solidFill>
          <a:latin typeface="Arial"/>
          <a:ea typeface="+mj-ea"/>
          <a:cs typeface="Arial"/>
        </a:defRPr>
      </a:lvl1pPr>
    </p:titleStyle>
    <p:bodyStyle>
      <a:lvl1pPr marL="219451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9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499860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670543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914377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1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rgbClr val="00539B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B8C773-5BC3-C84A-9D0E-9A61EA94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3" y="460378"/>
            <a:ext cx="11266245" cy="876299"/>
          </a:xfrm>
          <a:prstGeom prst="rect">
            <a:avLst/>
          </a:prstGeom>
        </p:spPr>
        <p:txBody>
          <a:bodyPr vert="horz" lIns="0" tIns="0" rIns="182880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3B854-2C83-5047-BB3A-DDA609150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8483" y="6432562"/>
            <a:ext cx="6937594" cy="234939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1pPr>
            <a:lvl2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2pPr>
            <a:lvl3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3pPr>
            <a:lvl4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4pPr>
            <a:lvl5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5pPr>
            <a:lvl6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6pPr>
            <a:lvl7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7pPr>
            <a:lvl8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8pPr>
            <a:lvl9pPr marL="0" algn="r">
              <a:defRPr sz="1000" b="0" i="0" cap="none" baseline="0">
                <a:solidFill>
                  <a:schemeClr val="accent1"/>
                </a:solidFill>
                <a:latin typeface="Barlow" pitchFamily="2" charset="77"/>
              </a:defRPr>
            </a:lvl9pPr>
          </a:lstStyle>
          <a:p>
            <a:r>
              <a:rPr lang="en-US"/>
              <a:t>Presentation Title Here &gt;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8AD5-8EBC-D94E-98B2-20AFAF1B4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077" y="6432563"/>
            <a:ext cx="492251" cy="23192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1pPr>
            <a:lvl2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2pPr>
            <a:lvl3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3pPr>
            <a:lvl4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4pPr>
            <a:lvl5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5pPr>
            <a:lvl6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6pPr>
            <a:lvl7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7pPr>
            <a:lvl8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8pPr>
            <a:lvl9pPr marL="0" algn="r">
              <a:defRPr sz="1000" b="0" i="0">
                <a:solidFill>
                  <a:schemeClr val="accent1"/>
                </a:solidFill>
                <a:latin typeface="Barlow" pitchFamily="2" charset="77"/>
              </a:defRPr>
            </a:lvl9pPr>
          </a:lstStyle>
          <a:p>
            <a:pPr lvl="8"/>
            <a:fld id="{1E3D5677-3D20-0C46-8497-54D73E689044}" type="slidenum">
              <a:rPr lang="en-US"/>
              <a:pPr lvl="8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2DAC7F-B661-E945-A498-BFF0DDB5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083" y="1568450"/>
            <a:ext cx="11266247" cy="466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0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</p:sldLayoutIdLst>
  <p:hf hdr="0" dt="0"/>
  <p:txStyles>
    <p:titleStyle>
      <a:lvl1pPr algn="l" defTabSz="914309" rtl="0" eaLnBrk="1" latinLnBrk="0" hangingPunct="1">
        <a:lnSpc>
          <a:spcPts val="3400"/>
        </a:lnSpc>
        <a:spcBef>
          <a:spcPct val="0"/>
        </a:spcBef>
        <a:buNone/>
        <a:defRPr sz="2800" b="0" i="0" kern="1200" cap="none" baseline="0">
          <a:solidFill>
            <a:schemeClr val="accent1"/>
          </a:solidFill>
          <a:latin typeface="Lora" pitchFamily="2" charset="77"/>
          <a:ea typeface="+mj-ea"/>
          <a:cs typeface="+mj-cs"/>
        </a:defRPr>
      </a:lvl1pPr>
    </p:titleStyle>
    <p:bodyStyle>
      <a:lvl1pPr marL="0" marR="0" indent="0" algn="l" defTabSz="914309" rtl="0" eaLnBrk="1" fontAlgn="auto" latinLnBrk="0" hangingPunct="1">
        <a:lnSpc>
          <a:spcPts val="2100"/>
        </a:lnSpc>
        <a:spcBef>
          <a:spcPts val="0"/>
        </a:spcBef>
        <a:spcAft>
          <a:spcPts val="900"/>
        </a:spcAft>
        <a:buClrTx/>
        <a:buSzTx/>
        <a:buFont typeface="+mj-lt"/>
        <a:buNone/>
        <a:tabLst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1pPr>
      <a:lvl2pPr marL="0" marR="0" indent="0" algn="l" defTabSz="914309" rtl="0" eaLnBrk="1" fontAlgn="auto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tx2"/>
        </a:buClr>
        <a:buSzTx/>
        <a:buFont typeface="+mj-lt"/>
        <a:buNone/>
        <a:tabLst/>
        <a:defRPr sz="2000" b="1" i="0" kern="1200">
          <a:solidFill>
            <a:schemeClr val="accent2"/>
          </a:solidFill>
          <a:latin typeface="Barlow" pitchFamily="2" charset="77"/>
          <a:ea typeface="+mn-ea"/>
          <a:cs typeface="+mn-cs"/>
        </a:defRPr>
      </a:lvl2pPr>
      <a:lvl3pPr marL="285750" indent="-28575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3pPr>
      <a:lvl4pPr marL="514327" indent="-28575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4pPr>
      <a:lvl5pPr marL="342922" indent="-34290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+mj-lt"/>
        <a:buAutoNum type="arabicPeriod"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5pPr>
      <a:lvl6pPr marL="571477" indent="-34290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+mj-lt"/>
        <a:buAutoNum type="arabicPeriod"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6pPr>
      <a:lvl7pPr marL="571477" indent="-34290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+mj-lt"/>
        <a:buAutoNum type="arabicPeriod"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7pPr>
      <a:lvl8pPr marL="571477" indent="-34290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+mj-lt"/>
        <a:buAutoNum type="arabicPeriod"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8pPr>
      <a:lvl9pPr marL="571477" indent="-342900" algn="l" defTabSz="914309" rtl="0" eaLnBrk="1" latinLnBrk="0" hangingPunct="1">
        <a:lnSpc>
          <a:spcPts val="2100"/>
        </a:lnSpc>
        <a:spcBef>
          <a:spcPts val="0"/>
        </a:spcBef>
        <a:spcAft>
          <a:spcPts val="900"/>
        </a:spcAft>
        <a:buClr>
          <a:schemeClr val="accent2"/>
        </a:buClr>
        <a:buFont typeface="+mj-lt"/>
        <a:buAutoNum type="arabicPeriod"/>
        <a:defRPr sz="1800" b="0" i="0" kern="1200">
          <a:solidFill>
            <a:schemeClr val="tx1"/>
          </a:solidFill>
          <a:latin typeface="Barlow" pitchFamily="2" charset="77"/>
          <a:ea typeface="Verdana" panose="020B0604030504040204" pitchFamily="34" charset="0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908">
          <p15:clr>
            <a:srgbClr val="F26B43"/>
          </p15:clr>
        </p15:guide>
        <p15:guide id="18" pos="7385">
          <p15:clr>
            <a:srgbClr val="F26B43"/>
          </p15:clr>
        </p15:guide>
        <p15:guide id="19" orient="horz" pos="986">
          <p15:clr>
            <a:srgbClr val="F26B43"/>
          </p15:clr>
        </p15:guide>
        <p15:guide id="20" orient="horz" pos="4200">
          <p15:clr>
            <a:srgbClr val="F26B43"/>
          </p15:clr>
        </p15:guide>
        <p15:guide id="21" orient="horz" pos="4050">
          <p15:clr>
            <a:srgbClr val="F26B43"/>
          </p15:clr>
        </p15:guide>
        <p15:guide id="22" orient="horz" pos="842">
          <p15:clr>
            <a:srgbClr val="F26B43"/>
          </p15:clr>
        </p15:guide>
        <p15:guide id="23" pos="3768">
          <p15:clr>
            <a:srgbClr val="F26B43"/>
          </p15:clr>
        </p15:guide>
        <p15:guide id="24" pos="3839">
          <p15:clr>
            <a:srgbClr val="F26B43"/>
          </p15:clr>
        </p15:guide>
        <p15:guide id="25" orient="horz" pos="3928">
          <p15:clr>
            <a:srgbClr val="F26B43"/>
          </p15:clr>
        </p15:guide>
        <p15:guide id="26" orient="horz" pos="290">
          <p15:clr>
            <a:srgbClr val="F26B43"/>
          </p15:clr>
        </p15:guide>
        <p15:guide id="27" pos="290">
          <p15:clr>
            <a:srgbClr val="F26B43"/>
          </p15:clr>
        </p15:guide>
        <p15:guide id="32" pos="2707">
          <p15:clr>
            <a:srgbClr val="F26B43"/>
          </p15:clr>
        </p15:guide>
        <p15:guide id="33" pos="2562">
          <p15:clr>
            <a:srgbClr val="F26B43"/>
          </p15:clr>
        </p15:guide>
        <p15:guide id="34" pos="4975">
          <p15:clr>
            <a:srgbClr val="F26B43"/>
          </p15:clr>
        </p15:guide>
        <p15:guide id="35" pos="5117">
          <p15:clr>
            <a:srgbClr val="F26B43"/>
          </p15:clr>
        </p15:guide>
        <p15:guide id="36" orient="horz" pos="37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December 4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1D0BE-000B-9C42-B2DD-9F2CE72E3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4" y="4059877"/>
            <a:ext cx="11480800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429C9-9EE1-014B-81DD-E9E370E3F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1" y="248842"/>
            <a:ext cx="3632890" cy="38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COUNTY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5322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" y="899382"/>
            <a:ext cx="5716591" cy="2779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38" y="899382"/>
            <a:ext cx="6073854" cy="2779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28719" y="93077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158 new 12/1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7591" y="899382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40 new 12/1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134" y="3754709"/>
            <a:ext cx="9467850" cy="3002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2954" y="4299089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14.2 %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9367" y="3865329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619 new 12/1</a:t>
            </a:r>
          </a:p>
        </p:txBody>
      </p:sp>
    </p:spTree>
    <p:extLst>
      <p:ext uri="{BB962C8B-B14F-4D97-AF65-F5344CB8AC3E}">
        <p14:creationId xmlns:p14="http://schemas.microsoft.com/office/powerpoint/2010/main" val="370174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9735" y="5325869"/>
          <a:ext cx="11582596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2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209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1,100,979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1,027,889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20,588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833628" y="0"/>
            <a:ext cx="10524744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23" y="1426688"/>
            <a:ext cx="10401300" cy="377593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3628" y="3138845"/>
            <a:ext cx="11188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7381" y="1771346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10,893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7/22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026780" y="2376284"/>
            <a:ext cx="136355" cy="4211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39735" y="32816"/>
          <a:ext cx="1960332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1,168,111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1,200,674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21,756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199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1D8CED-12AF-D040-97CF-58DAA77B5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" y="753763"/>
            <a:ext cx="12148575" cy="595595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E89C31-B64B-C141-A821-8F4D5D1539D5}"/>
              </a:ext>
            </a:extLst>
          </p:cNvPr>
          <p:cNvCxnSpPr>
            <a:cxnSpLocks/>
          </p:cNvCxnSpPr>
          <p:nvPr/>
        </p:nvCxnSpPr>
        <p:spPr>
          <a:xfrm flipH="1">
            <a:off x="1556951" y="3768812"/>
            <a:ext cx="7347976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7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3876" y="2413000"/>
            <a:ext cx="3466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CONFIRMED COVID+ HOSPITALIZATIONS /HOSPITAL CAPACITY 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512"/>
          <a:stretch/>
        </p:blipFill>
        <p:spPr>
          <a:xfrm>
            <a:off x="4154448" y="1073763"/>
            <a:ext cx="7081240" cy="57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52999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7F10F-F959-B549-91DD-A9E338C63DE3}"/>
              </a:ext>
            </a:extLst>
          </p:cNvPr>
          <p:cNvSpPr txBox="1"/>
          <p:nvPr/>
        </p:nvSpPr>
        <p:spPr>
          <a:xfrm>
            <a:off x="192349" y="6317328"/>
            <a:ext cx="6251380" cy="400110"/>
          </a:xfrm>
          <a:prstGeom prst="rect">
            <a:avLst/>
          </a:prstGeom>
          <a:solidFill>
            <a:srgbClr val="3399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11/20: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 Hospitalized in Lubbock – 57 on vents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DD606-F6AC-4746-AFC3-E3245FD47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9" y="1006073"/>
            <a:ext cx="11807302" cy="48458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C50653-BD3D-DB4D-BE7D-5C0BC05EA0DC}"/>
              </a:ext>
            </a:extLst>
          </p:cNvPr>
          <p:cNvGrpSpPr/>
          <p:nvPr/>
        </p:nvGrpSpPr>
        <p:grpSpPr>
          <a:xfrm>
            <a:off x="2336895" y="1042180"/>
            <a:ext cx="9570738" cy="5031912"/>
            <a:chOff x="2302605" y="1042180"/>
            <a:chExt cx="9570738" cy="5031912"/>
          </a:xfrm>
        </p:grpSpPr>
        <p:sp>
          <p:nvSpPr>
            <p:cNvPr id="12" name="Rectangle 11"/>
            <p:cNvSpPr/>
            <p:nvPr/>
          </p:nvSpPr>
          <p:spPr>
            <a:xfrm>
              <a:off x="6201168" y="1070424"/>
              <a:ext cx="822179" cy="5000035"/>
            </a:xfrm>
            <a:prstGeom prst="rect">
              <a:avLst/>
            </a:prstGeom>
            <a:noFill/>
            <a:ln w="635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92623" y="1074057"/>
              <a:ext cx="1109268" cy="5000035"/>
            </a:xfrm>
            <a:prstGeom prst="rect">
              <a:avLst/>
            </a:prstGeom>
            <a:noFill/>
            <a:ln w="635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43119" y="1052718"/>
              <a:ext cx="944897" cy="5000035"/>
            </a:xfrm>
            <a:prstGeom prst="rect">
              <a:avLst/>
            </a:prstGeom>
            <a:noFill/>
            <a:ln w="635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957291" y="1042181"/>
              <a:ext cx="916052" cy="500003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02605" y="1042180"/>
              <a:ext cx="878346" cy="5000035"/>
            </a:xfrm>
            <a:prstGeom prst="rect">
              <a:avLst/>
            </a:prstGeom>
            <a:noFill/>
            <a:ln w="635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632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30" y="69783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BRAC – bed availability this 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BDB46-96F4-A447-8CA3-E9B1FB7D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0" y="1999648"/>
            <a:ext cx="11747500" cy="3949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15590" y="1710253"/>
            <a:ext cx="773430" cy="4393367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1497" y="1740296"/>
            <a:ext cx="833353" cy="4393367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40710" y="1710253"/>
            <a:ext cx="825500" cy="4393367"/>
          </a:xfrm>
          <a:prstGeom prst="rect">
            <a:avLst/>
          </a:prstGeom>
          <a:noFill/>
          <a:ln w="76200">
            <a:solidFill>
              <a:srgbClr val="F38D4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1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1203960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 COVID UNITS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12/3/2020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663" y="1842792"/>
            <a:ext cx="5956902" cy="4181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53" y="1842792"/>
            <a:ext cx="5787775" cy="41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59" y="0"/>
            <a:ext cx="9784080" cy="134668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12/3/2020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5317" y="6190425"/>
            <a:ext cx="861569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 South 6 converted back to Non-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 Diversion 12/3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18" y="1528518"/>
            <a:ext cx="9547163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B6195-2037-8942-BA60-A0F8DA989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8AB79C-4516-6449-BE95-3AF423E09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0603" y="5595348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5840537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/>
              <a:t>1 South Overflow at Children’s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2314"/>
            <a:ext cx="12192000" cy="77724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1092314"/>
            <a:ext cx="114408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Planning Phase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Beds- 24 beds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Patient type: Observation and low medical acuity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Staff requested: RN, Monitor Tech, Respiratory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Equipment: </a:t>
            </a:r>
            <a:r>
              <a:rPr lang="en-US" sz="2800" u="sng" dirty="0"/>
              <a:t>Mobile Tele system,</a:t>
            </a:r>
            <a:r>
              <a:rPr lang="en-US" sz="2800" dirty="0"/>
              <a:t> IV modules, defibrillator, medical suction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Med Gases: RM 101-113 O2/Vacuum  RM 116-128 O2/Vacuum/ Med 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Working on Physician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Rooms to be ready:  12/8/2020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 Live: When volume exceeds capacity at CMC (most likely 12/8)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653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William Sommer</a:t>
            </a:r>
          </a:p>
          <a:p>
            <a:r>
              <a:rPr lang="en-US" sz="2400" dirty="0"/>
              <a:t>Clinical Data Analyst</a:t>
            </a:r>
          </a:p>
          <a:p>
            <a:r>
              <a:rPr lang="en-US" sz="2400" dirty="0"/>
              <a:t>Quality and Clinical Data Analytics </a:t>
            </a:r>
          </a:p>
          <a:p>
            <a:r>
              <a:rPr lang="en-US" sz="2400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813B2-D960-408C-B045-80084C79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06" y="977262"/>
            <a:ext cx="6182588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415AD-292C-4B4D-81B8-D0558369E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9" y="1283768"/>
            <a:ext cx="11397901" cy="4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37DE0-C7F7-49E8-BAE7-E3087A86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12" y="1360238"/>
            <a:ext cx="10915576" cy="41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New Covid-19 POSITIVES by Day Trend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38D23-087F-4E9C-A44D-CEEC0C81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44" y="1125412"/>
            <a:ext cx="9503511" cy="5426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7A09D-6397-418D-A735-9F7B5203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755" y="1231688"/>
            <a:ext cx="1133633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POSITIVES Age Distribution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1935C-0FEB-4E19-B964-F1DFD08B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60" y="1125413"/>
            <a:ext cx="9620679" cy="547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5004C-CEA1-47A5-8D5A-C2AAC441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562" y="1041629"/>
            <a:ext cx="1156777" cy="11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Daily Positive Rate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2F84F-9972-45F2-A552-67B34009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78" y="1125413"/>
            <a:ext cx="8895044" cy="5193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917F7-882E-45EF-9AE7-6007E63B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061" y="4076934"/>
            <a:ext cx="1997099" cy="5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41817-7CF2-4641-B182-58CDEB5F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612" y="1789405"/>
            <a:ext cx="1066949" cy="685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BD3879-EF9B-41C7-BD3C-E9C0A868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387" y="958513"/>
            <a:ext cx="7907225" cy="57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7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2202" y="2372654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66% are positive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72" y="1844420"/>
            <a:ext cx="552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 Arial"/>
              </a:rPr>
              <a:t>Exposure testing at day 7 – 50% RTW  50% positive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689" y="52528"/>
            <a:ext cx="4422426" cy="2641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2" y="2772764"/>
            <a:ext cx="11728643" cy="36857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245D9B6-F473-104A-BF3B-F4CB77226CFC}"/>
              </a:ext>
            </a:extLst>
          </p:cNvPr>
          <p:cNvSpPr/>
          <p:nvPr/>
        </p:nvSpPr>
        <p:spPr>
          <a:xfrm>
            <a:off x="11298497" y="5801939"/>
            <a:ext cx="863103" cy="872837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27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572" y="2857676"/>
            <a:ext cx="3910254" cy="150876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i="1" dirty="0">
                <a:solidFill>
                  <a:srgbClr val="FF0000"/>
                </a:solidFill>
              </a:rPr>
              <a:t>NEW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Caregiver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TESTING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16928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r="1211" b="26896"/>
          <a:stretch/>
        </p:blipFill>
        <p:spPr>
          <a:xfrm>
            <a:off x="4160826" y="366112"/>
            <a:ext cx="7423656" cy="64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2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B6121-20E6-C04B-A08B-D1A416BF8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Covenant Outpatient Infusion Center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A8871EA-9D69-E54F-8C3B-C2C5D088D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3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6C9C-C553-D442-B5A7-07BF0B01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Covenant Outpatient Infusion Center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Located in the </a:t>
            </a:r>
            <a:r>
              <a:rPr lang="en-US" sz="2800" dirty="0" err="1">
                <a:solidFill>
                  <a:schemeClr val="bg1"/>
                </a:solidFill>
              </a:rPr>
              <a:t>Auxillary</a:t>
            </a:r>
            <a:r>
              <a:rPr lang="en-US" sz="2800" dirty="0">
                <a:solidFill>
                  <a:schemeClr val="bg1"/>
                </a:solidFill>
              </a:rPr>
              <a:t> Medical Unit (State Supplied Blue Med Tents)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99EEC-6FF0-EC41-B994-EEC4098DA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13592-7664-B048-BA92-293BAC6215E9}"/>
              </a:ext>
            </a:extLst>
          </p:cNvPr>
          <p:cNvSpPr txBox="1"/>
          <p:nvPr/>
        </p:nvSpPr>
        <p:spPr>
          <a:xfrm>
            <a:off x="353069" y="2560638"/>
            <a:ext cx="79931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 Arial"/>
              </a:rPr>
              <a:t>COVID Infusion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51 </a:t>
            </a:r>
            <a:r>
              <a:rPr lang="en-US" sz="2400" dirty="0" err="1">
                <a:solidFill>
                  <a:schemeClr val="bg1"/>
                </a:solidFill>
                <a:latin typeface=" Arial"/>
              </a:rPr>
              <a:t>Remdesivir</a:t>
            </a:r>
            <a:r>
              <a:rPr lang="en-US" sz="2400" dirty="0">
                <a:solidFill>
                  <a:schemeClr val="bg1"/>
                </a:solidFill>
                <a:latin typeface=" Arial"/>
              </a:rPr>
              <a:t> treatments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5 Monoclonal Antibody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Several do not meet criteria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Some do not have a PCP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City Health </a:t>
            </a:r>
            <a:r>
              <a:rPr lang="en-US" sz="2400" dirty="0" err="1">
                <a:solidFill>
                  <a:schemeClr val="bg1"/>
                </a:solidFill>
                <a:latin typeface=" Arial"/>
              </a:rPr>
              <a:t>Dept</a:t>
            </a:r>
            <a:r>
              <a:rPr lang="en-US" sz="2400" dirty="0">
                <a:solidFill>
                  <a:schemeClr val="bg1"/>
                </a:solidFill>
                <a:latin typeface=" Arial"/>
              </a:rPr>
              <a:t> working with the Combest Center for PCP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 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357C8-C505-CC45-84FB-E27F4C4F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65844" y="2810555"/>
            <a:ext cx="4597206" cy="3449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3B66E-04D2-174A-BEDF-A94D060F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9" y="1721110"/>
            <a:ext cx="91059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68" y="-58565"/>
            <a:ext cx="9781532" cy="1508367"/>
          </a:xfrm>
        </p:spPr>
        <p:txBody>
          <a:bodyPr/>
          <a:lstStyle/>
          <a:p>
            <a:r>
              <a:rPr lang="en-US"/>
              <a:t>REMOTE PATIENT MONITORING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8" y="1222983"/>
            <a:ext cx="12188825" cy="7120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6597" y="2079408"/>
            <a:ext cx="18468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9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1588" y="894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3949" y="153254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8" y="1092922"/>
            <a:ext cx="12188825" cy="777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115" y="1222983"/>
            <a:ext cx="9810166" cy="489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" u="sng">
                <a:solidFill>
                  <a:srgbClr val="000000"/>
                </a:solidFill>
                <a:latin typeface=" Arial"/>
              </a:rPr>
              <a:t>Home Monitoring kits</a:t>
            </a:r>
          </a:p>
          <a:p>
            <a:endParaRPr lang="en-US" sz="3999" u="sng">
              <a:solidFill>
                <a:srgbClr val="000000"/>
              </a:solidFill>
              <a:latin typeface=" Arial"/>
            </a:endParaRP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000000"/>
                </a:solidFill>
                <a:latin typeface=" Arial"/>
              </a:rPr>
              <a:t>Enrolled a patient in </a:t>
            </a:r>
            <a:r>
              <a:rPr lang="en-US" sz="2799" err="1">
                <a:solidFill>
                  <a:srgbClr val="000000"/>
                </a:solidFill>
                <a:latin typeface=" Arial"/>
              </a:rPr>
              <a:t>Twistle</a:t>
            </a:r>
            <a:r>
              <a:rPr lang="en-US" sz="2799">
                <a:solidFill>
                  <a:srgbClr val="000000"/>
                </a:solidFill>
                <a:latin typeface=" Arial"/>
              </a:rPr>
              <a:t> (Smart phone APP)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000000"/>
                </a:solidFill>
                <a:latin typeface=" Arial"/>
              </a:rPr>
              <a:t>Kits ordered through PMM with a patient name for inpatient and ED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000000"/>
                </a:solidFill>
                <a:latin typeface=" Arial"/>
              </a:rPr>
              <a:t>Kits available for tent – setup process with Jamie Baker and Evelyn Minjarez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endParaRPr lang="en-US" sz="2799">
              <a:solidFill>
                <a:srgbClr val="000000"/>
              </a:solidFill>
              <a:latin typeface=" Arial"/>
            </a:endParaRPr>
          </a:p>
          <a:p>
            <a:pPr marL="457063" indent="-457063">
              <a:buFont typeface="Arial" panose="020B0604020202020204" pitchFamily="34" charset="0"/>
              <a:buChar char="•"/>
            </a:pPr>
            <a:endParaRPr lang="en-US" sz="3199">
              <a:solidFill>
                <a:srgbClr val="000000"/>
              </a:solidFill>
              <a:latin typeface=" Arial"/>
            </a:endParaRPr>
          </a:p>
          <a:p>
            <a:pPr marL="914126" lvl="1" indent="-457063">
              <a:buFont typeface="Arial" panose="020B0604020202020204" pitchFamily="34" charset="0"/>
              <a:buChar char="•"/>
            </a:pPr>
            <a:endParaRPr lang="en-US" sz="3199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58982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F9BE0-8944-594A-BC35-B288C3BB3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92"/>
            <a:ext cx="12192000" cy="60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9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7260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66458" y="4101288"/>
            <a:ext cx="6527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No issues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 doing well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 received 1000 rapids last week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47805"/>
              </p:ext>
            </p:extLst>
          </p:nvPr>
        </p:nvGraphicFramePr>
        <p:xfrm>
          <a:off x="6290454" y="1314387"/>
          <a:ext cx="5403397" cy="164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71877" y="376407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5635" y="3705346"/>
            <a:ext cx="514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1877" y="409590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1877" y="442772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316" y="333098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1249" y="334534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16068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2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5118" y="2115666"/>
            <a:ext cx="103566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using ED for COVID Testing, partially due to appointment availability at testing sites</a:t>
            </a:r>
          </a:p>
          <a:p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Grace to expand hours and available spots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communications to the public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9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AB41-D3CF-D045-B106-F6F28A7D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48840"/>
            <a:ext cx="10972800" cy="117729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about Influenza?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C48D-D7EF-9449-ACCC-CA4B3DB27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32" y="-31456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FLU Reporting to HHS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99BDD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861259" y="1845634"/>
          <a:ext cx="5403396" cy="435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3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3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62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CCH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CSH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CHP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3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5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49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36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02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75" y="1814105"/>
            <a:ext cx="3486484" cy="4393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099" y="1321400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HOSPITALIZED PATIENTS TESTED – 11/30</a:t>
            </a:r>
          </a:p>
        </p:txBody>
      </p:sp>
    </p:spTree>
    <p:extLst>
      <p:ext uri="{BB962C8B-B14F-4D97-AF65-F5344CB8AC3E}">
        <p14:creationId xmlns:p14="http://schemas.microsoft.com/office/powerpoint/2010/main" val="262028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2699-FD4C-45AD-8F72-9E635914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22" y="1510334"/>
            <a:ext cx="3171568" cy="382780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….BUT Influenza Cometh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0AC866-2AA4-452B-8877-B5464846C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1387" y="579393"/>
            <a:ext cx="7249902" cy="5121275"/>
          </a:xfrm>
        </p:spPr>
      </p:pic>
    </p:spTree>
    <p:extLst>
      <p:ext uri="{BB962C8B-B14F-4D97-AF65-F5344CB8AC3E}">
        <p14:creationId xmlns:p14="http://schemas.microsoft.com/office/powerpoint/2010/main" val="209086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2BDD-A7F8-4ABB-B636-FA02675D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1" y="694767"/>
            <a:ext cx="2244811" cy="51376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Flu reported in Texas 2016-2020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C555E47-E904-4FE5-B853-5747CBDB4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2" y="43589"/>
            <a:ext cx="8340809" cy="5963911"/>
          </a:xfrm>
        </p:spPr>
      </p:pic>
    </p:spTree>
    <p:extLst>
      <p:ext uri="{BB962C8B-B14F-4D97-AF65-F5344CB8AC3E}">
        <p14:creationId xmlns:p14="http://schemas.microsoft.com/office/powerpoint/2010/main" val="220905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A9D5-4338-494E-99AD-64F65E5C3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Repeat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35F3C-7F8E-6D4D-A914-01634F3CF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Unnecessary Cancellation of Procedures</a:t>
            </a:r>
          </a:p>
        </p:txBody>
      </p:sp>
    </p:spTree>
    <p:extLst>
      <p:ext uri="{BB962C8B-B14F-4D97-AF65-F5344CB8AC3E}">
        <p14:creationId xmlns:p14="http://schemas.microsoft.com/office/powerpoint/2010/main" val="29040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D017-4D08-430B-AD41-517F5F2FEC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100" y="144463"/>
            <a:ext cx="10515600" cy="13255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Patients within 90 days COVID Recovery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Guideline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5FF4-3480-4AFF-89B0-2E574D70CA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77361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For patients previously diagnosed with symptomatic COVID-19 who have had no symptoms after recovery, retesting is not recommended within 90 days after the date of symptom onset for the initial COVID-19 infection.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Treat patient as a Non-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/>
              </a:rPr>
              <a:t>Covid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 patient and place on non-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/>
              </a:rPr>
              <a:t>covid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 unit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No </a:t>
            </a:r>
            <a:r>
              <a:rPr lang="en-US" sz="1800" dirty="0">
                <a:solidFill>
                  <a:srgbClr val="000000"/>
                </a:solidFill>
                <a:latin typeface="Open Sans"/>
              </a:rPr>
              <a:t>Isolation is required </a:t>
            </a:r>
            <a:endParaRPr lang="en-US" sz="1800" b="0" i="0" dirty="0">
              <a:solidFill>
                <a:srgbClr val="000000"/>
              </a:solidFill>
              <a:effectLst/>
              <a:latin typeface="Open Sans"/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</a:rPr>
              <a:t>DO NOT RETEST as PCR can remain positive for up to 90 days. </a:t>
            </a:r>
            <a:endParaRPr lang="en-US" sz="1800" dirty="0">
              <a:highlight>
                <a:srgbClr val="FFFF00"/>
              </a:highlight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</a:rPr>
              <a:t>For patients developing new symptoms consistent with COVID-19 during the 90 days after the date of initial symptom onset, if an alternative etiology cannot be identified by a provider, then the patient may warrant retesting; consultation with infectious disease or infection control experts is recommended.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Open Sans"/>
              </a:rPr>
              <a:t>Place patient in COVID isolation if no other etiology is identified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Open Sans"/>
              </a:rPr>
              <a:t>Retesting if necessary</a:t>
            </a:r>
          </a:p>
          <a:p>
            <a:r>
              <a:rPr lang="en-US" sz="1600" b="1" i="0" u="sng" dirty="0">
                <a:solidFill>
                  <a:srgbClr val="000000"/>
                </a:solidFill>
                <a:effectLst/>
                <a:latin typeface="Open Sans"/>
              </a:rPr>
              <a:t>Serologic testing should not be used to establish the presence or absence of SARS-CoV-2 infection or reinfection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Open Sans"/>
              </a:rPr>
              <a:t>https://www.cdc.gov/coronavirus/2019-ncov/hcp/duration-isolation.html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95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Pharmacy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499" y="3307921"/>
            <a:ext cx="4499072" cy="1752600"/>
          </a:xfrm>
        </p:spPr>
        <p:txBody>
          <a:bodyPr anchor="t"/>
          <a:lstStyle/>
          <a:p>
            <a:r>
              <a:rPr lang="en-US" sz="2400" dirty="0">
                <a:ea typeface="+mn-lt"/>
                <a:cs typeface="+mn-lt"/>
              </a:rPr>
              <a:t>Wesley Wells, PharmD</a:t>
            </a:r>
          </a:p>
          <a:p>
            <a:r>
              <a:rPr lang="en-US" sz="2400" dirty="0">
                <a:ea typeface="+mn-lt"/>
                <a:cs typeface="+mn-lt"/>
              </a:rPr>
              <a:t>Regional Pharmacy Director </a:t>
            </a:r>
          </a:p>
          <a:p>
            <a:r>
              <a:rPr lang="en-US" sz="2400" dirty="0">
                <a:ea typeface="+mn-lt"/>
                <a:cs typeface="+mn-lt"/>
              </a:rPr>
              <a:t>Covenant Health</a:t>
            </a:r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BED5F2-8B54-4E80-A2A0-60E57147CA72}"/>
              </a:ext>
            </a:extLst>
          </p:cNvPr>
          <p:cNvSpPr txBox="1">
            <a:spLocks/>
          </p:cNvSpPr>
          <p:nvPr/>
        </p:nvSpPr>
        <p:spPr>
          <a:xfrm>
            <a:off x="6327872" y="3307921"/>
            <a:ext cx="5189080" cy="17526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Larry Pineda, PharmD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Antimicrobial Stewardship Pharmacist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Covenant Health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1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6A8B-5A90-4795-9348-9AE41A8E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Significant Medications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25EBCBD4-D351-4919-A05C-B87B0C3BE8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4383" y="1191476"/>
          <a:ext cx="11383234" cy="4942840"/>
        </p:xfrm>
        <a:graphic>
          <a:graphicData uri="http://schemas.openxmlformats.org/drawingml/2006/table">
            <a:tbl>
              <a:tblPr firstRow="1" bandRow="1"/>
              <a:tblGrid>
                <a:gridCol w="1956672">
                  <a:extLst>
                    <a:ext uri="{9D8B030D-6E8A-4147-A177-3AD203B41FA5}">
                      <a16:colId xmlns:a16="http://schemas.microsoft.com/office/drawing/2014/main" val="2215980099"/>
                    </a:ext>
                  </a:extLst>
                </a:gridCol>
                <a:gridCol w="5191151">
                  <a:extLst>
                    <a:ext uri="{9D8B030D-6E8A-4147-A177-3AD203B41FA5}">
                      <a16:colId xmlns:a16="http://schemas.microsoft.com/office/drawing/2014/main" val="1686246411"/>
                    </a:ext>
                  </a:extLst>
                </a:gridCol>
                <a:gridCol w="4235411">
                  <a:extLst>
                    <a:ext uri="{9D8B030D-6E8A-4147-A177-3AD203B41FA5}">
                      <a16:colId xmlns:a16="http://schemas.microsoft.com/office/drawing/2014/main" val="967429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Medication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Current State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Updates/Issues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58105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Remdesivir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No updates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71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Zanubrutinib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Patients enrolled in study: 6 </a:t>
                      </a: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Inpatients on medication: 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31238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 err="1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Bamlanivimab</a:t>
                      </a:r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 (Lilly)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Getting information out to providers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Working on a way to identify candidates who have tested positive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Calibri"/>
                        </a:rPr>
                        <a:t>Continue to work on process with city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Need to begin working on a process for Levelland and Plainview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06443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Casirivimab and Imdevimab </a:t>
                      </a:r>
                      <a:r>
                        <a:rPr lang="pt-BR" sz="12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(Regeneron)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Receiving first round of stock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u="none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Need to begin working on a process for Levelland and Plainview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en-US" sz="1100" b="0" u="none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en-US" sz="1100" b="0" u="none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863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Regeneron 2066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Patients enrolled in study: 3 (4 screened)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Investigational trial</a:t>
                      </a:r>
                      <a:endParaRPr lang="en-US" sz="12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100" b="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59997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5CBF127-D0BA-44D0-9E9F-3DB0393380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34014" y="1617706"/>
          <a:ext cx="4895478" cy="1623060"/>
        </p:xfrm>
        <a:graphic>
          <a:graphicData uri="http://schemas.openxmlformats.org/drawingml/2006/table">
            <a:tbl>
              <a:tblPr firstRow="1" bandRow="1"/>
              <a:tblGrid>
                <a:gridCol w="1903350">
                  <a:extLst>
                    <a:ext uri="{9D8B030D-6E8A-4147-A177-3AD203B41FA5}">
                      <a16:colId xmlns:a16="http://schemas.microsoft.com/office/drawing/2014/main" val="2117385413"/>
                    </a:ext>
                  </a:extLst>
                </a:gridCol>
                <a:gridCol w="1890508">
                  <a:extLst>
                    <a:ext uri="{9D8B030D-6E8A-4147-A177-3AD203B41FA5}">
                      <a16:colId xmlns:a16="http://schemas.microsoft.com/office/drawing/2014/main" val="1429329193"/>
                    </a:ext>
                  </a:extLst>
                </a:gridCol>
                <a:gridCol w="1101620">
                  <a:extLst>
                    <a:ext uri="{9D8B030D-6E8A-4147-A177-3AD203B41FA5}">
                      <a16:colId xmlns:a16="http://schemas.microsoft.com/office/drawing/2014/main" val="232812883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Vials Used on Previous Day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Stock (vials)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39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Covenant Medical Center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52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814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37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Children’s Hospital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73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153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58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Levelland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8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Home Infusion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63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877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A91639-9839-4C53-8F27-B51239644C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9136" y="3845776"/>
          <a:ext cx="4895478" cy="800100"/>
        </p:xfrm>
        <a:graphic>
          <a:graphicData uri="http://schemas.openxmlformats.org/drawingml/2006/table">
            <a:tbl>
              <a:tblPr firstRow="1" bandRow="1"/>
              <a:tblGrid>
                <a:gridCol w="1920180">
                  <a:extLst>
                    <a:ext uri="{9D8B030D-6E8A-4147-A177-3AD203B41FA5}">
                      <a16:colId xmlns:a16="http://schemas.microsoft.com/office/drawing/2014/main" val="1831604032"/>
                    </a:ext>
                  </a:extLst>
                </a:gridCol>
                <a:gridCol w="1946605">
                  <a:extLst>
                    <a:ext uri="{9D8B030D-6E8A-4147-A177-3AD203B41FA5}">
                      <a16:colId xmlns:a16="http://schemas.microsoft.com/office/drawing/2014/main" val="2941390616"/>
                    </a:ext>
                  </a:extLst>
                </a:gridCol>
                <a:gridCol w="1028693">
                  <a:extLst>
                    <a:ext uri="{9D8B030D-6E8A-4147-A177-3AD203B41FA5}">
                      <a16:colId xmlns:a16="http://schemas.microsoft.com/office/drawing/2014/main" val="1118267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Vials Used  Since Last Week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Stock (vials)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03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CMC/Home Infusion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335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50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417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F832DB-BBD4-48F1-8DD5-17C50158239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9136" y="4823414"/>
          <a:ext cx="4895478" cy="800100"/>
        </p:xfrm>
        <a:graphic>
          <a:graphicData uri="http://schemas.openxmlformats.org/drawingml/2006/table">
            <a:tbl>
              <a:tblPr firstRow="1" bandRow="1"/>
              <a:tblGrid>
                <a:gridCol w="1886521">
                  <a:extLst>
                    <a:ext uri="{9D8B030D-6E8A-4147-A177-3AD203B41FA5}">
                      <a16:colId xmlns:a16="http://schemas.microsoft.com/office/drawing/2014/main" val="1831604032"/>
                    </a:ext>
                  </a:extLst>
                </a:gridCol>
                <a:gridCol w="1985874">
                  <a:extLst>
                    <a:ext uri="{9D8B030D-6E8A-4147-A177-3AD203B41FA5}">
                      <a16:colId xmlns:a16="http://schemas.microsoft.com/office/drawing/2014/main" val="2941390616"/>
                    </a:ext>
                  </a:extLst>
                </a:gridCol>
                <a:gridCol w="1023083">
                  <a:extLst>
                    <a:ext uri="{9D8B030D-6E8A-4147-A177-3AD203B41FA5}">
                      <a16:colId xmlns:a16="http://schemas.microsoft.com/office/drawing/2014/main" val="1118267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Vials Used  Since Last Week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Stock (vials)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03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CMC/Home Infusion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81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50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41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9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7EBE-ACEF-4B38-83AD-E9F0CD1B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Nucleic Acid Vaccines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E3489D-3297-43D8-92BC-92EA67C46BD9}"/>
              </a:ext>
            </a:extLst>
          </p:cNvPr>
          <p:cNvSpPr txBox="1">
            <a:spLocks/>
          </p:cNvSpPr>
          <p:nvPr/>
        </p:nvSpPr>
        <p:spPr>
          <a:xfrm>
            <a:off x="609600" y="1166018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3B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 instructions (in the form of DNA or RNA) for a coronavirus protein that prompts an immune response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93B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3B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nucleic acid is inserted into human cells, which then churn out copies of the virus protein; most of these vaccines encode the virus’s spike protein</a:t>
            </a:r>
          </a:p>
        </p:txBody>
      </p:sp>
      <p:pic>
        <p:nvPicPr>
          <p:cNvPr id="5" name="Picture 2" descr="A graphic that shows how coronavirus genetic material can be used in a vaccine.">
            <a:extLst>
              <a:ext uri="{FF2B5EF4-FFF2-40B4-BE49-F238E27FC236}">
                <a16:creationId xmlns:a16="http://schemas.microsoft.com/office/drawing/2014/main" id="{C6F5FF27-BB07-4CA2-840E-4D9572D0A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 bwMode="auto">
          <a:xfrm>
            <a:off x="7023490" y="1273218"/>
            <a:ext cx="4345254" cy="46742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4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Wednesday following the call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CA54-45C5-45BF-868A-95BFDBC8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Pfizer/</a:t>
            </a:r>
            <a:r>
              <a:rPr lang="en-US" dirty="0" err="1"/>
              <a:t>Biontech</a:t>
            </a:r>
            <a:r>
              <a:rPr lang="en-US" dirty="0"/>
              <a:t> Phase 3 </a:t>
            </a:r>
            <a:r>
              <a:rPr lang="en-US" u="sng" dirty="0"/>
              <a:t>Press Release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8179-E8B6-413D-AFA2-BF31B4904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November 18, 2020</a:t>
            </a:r>
          </a:p>
          <a:p>
            <a:r>
              <a:rPr lang="en-US" sz="2800" dirty="0"/>
              <a:t>Primary efficacy analysis</a:t>
            </a:r>
          </a:p>
          <a:p>
            <a:pPr lvl="1"/>
            <a:r>
              <a:rPr lang="en-US" sz="2400" dirty="0"/>
              <a:t>95% effective against COVID-19 beginning 28 days after the first dose</a:t>
            </a:r>
          </a:p>
          <a:p>
            <a:pPr lvl="1"/>
            <a:r>
              <a:rPr lang="en-US" sz="2400" dirty="0"/>
              <a:t>170 confirmed cases of COVID-19 were evaluated</a:t>
            </a:r>
          </a:p>
          <a:p>
            <a:pPr lvl="1"/>
            <a:r>
              <a:rPr lang="en-US" sz="2400" dirty="0"/>
              <a:t>162 observed in the placebo group versus 8 in the vaccine group</a:t>
            </a:r>
          </a:p>
          <a:p>
            <a:pPr lvl="2"/>
            <a:r>
              <a:rPr lang="en-US" sz="2000" dirty="0"/>
              <a:t>10 severe cases observed, with nine occurring in the placebo group</a:t>
            </a:r>
          </a:p>
          <a:p>
            <a:r>
              <a:rPr lang="en-US" sz="2800" dirty="0"/>
              <a:t>Safety data milestone required by FDA for EUA achieved</a:t>
            </a:r>
          </a:p>
          <a:p>
            <a:pPr lvl="1"/>
            <a:r>
              <a:rPr lang="en-US" sz="2400" dirty="0"/>
              <a:t>Well tolerated across all populations with over 43,000 participants enrolled</a:t>
            </a:r>
          </a:p>
          <a:p>
            <a:pPr lvl="1"/>
            <a:r>
              <a:rPr lang="en-US" sz="2400" dirty="0"/>
              <a:t>No serious safety concerns observed</a:t>
            </a:r>
          </a:p>
          <a:p>
            <a:pPr lvl="1"/>
            <a:r>
              <a:rPr lang="en-US" sz="2400" dirty="0"/>
              <a:t>Only grade 3 adverse events greater than 2% in frequency</a:t>
            </a:r>
          </a:p>
          <a:p>
            <a:pPr lvl="2"/>
            <a:r>
              <a:rPr lang="en-US" sz="2000" dirty="0"/>
              <a:t>Fatigue at 3.8% and headache at 2.0% following dose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54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5647-C9DA-4A45-A6E3-802D8541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Moderna</a:t>
            </a:r>
            <a:r>
              <a:rPr lang="en-US" dirty="0"/>
              <a:t> Phase 3 </a:t>
            </a:r>
            <a:r>
              <a:rPr lang="en-US" u="sng" dirty="0"/>
              <a:t>Press Release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C300-CACE-4574-AD0F-31E4B451E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November 30, 2020</a:t>
            </a:r>
          </a:p>
          <a:p>
            <a:r>
              <a:rPr lang="en-US" sz="2000" dirty="0"/>
              <a:t>Primary efficacy analysis</a:t>
            </a:r>
          </a:p>
          <a:p>
            <a:pPr lvl="1"/>
            <a:r>
              <a:rPr lang="en-US" sz="1800" dirty="0"/>
              <a:t>30,000 participants included 196 cases of COVID-19 (30 cases were severe)</a:t>
            </a:r>
          </a:p>
          <a:p>
            <a:pPr lvl="1"/>
            <a:r>
              <a:rPr lang="en-US" sz="1800" dirty="0"/>
              <a:t>Cases confirmed and adjudicated starting 2 weeks following the second dose</a:t>
            </a:r>
          </a:p>
          <a:p>
            <a:pPr lvl="1"/>
            <a:r>
              <a:rPr lang="en-US" sz="1800" dirty="0"/>
              <a:t>Vaccine efficacy 94.1%; against </a:t>
            </a:r>
            <a:r>
              <a:rPr lang="en-US" sz="1800" u="sng" dirty="0"/>
              <a:t>severe</a:t>
            </a:r>
            <a:r>
              <a:rPr lang="en-US" sz="1800" dirty="0"/>
              <a:t> COVID-19 was 100%</a:t>
            </a:r>
          </a:p>
          <a:p>
            <a:pPr lvl="2"/>
            <a:r>
              <a:rPr lang="en-US" sz="1600" dirty="0"/>
              <a:t>185 cases observed in placebo group versus 11 cases observed in the mRNA-1273 group</a:t>
            </a:r>
          </a:p>
          <a:p>
            <a:r>
              <a:rPr lang="en-US" sz="2000" dirty="0"/>
              <a:t>No serious safety concerns identified to date</a:t>
            </a:r>
          </a:p>
          <a:p>
            <a:pPr lvl="1"/>
            <a:r>
              <a:rPr lang="en-US" sz="1800" dirty="0"/>
              <a:t>No new AE information in this release</a:t>
            </a:r>
          </a:p>
          <a:p>
            <a:r>
              <a:rPr lang="en-US" sz="2000" dirty="0"/>
              <a:t>11/16/20 press release:</a:t>
            </a:r>
          </a:p>
          <a:p>
            <a:pPr lvl="1"/>
            <a:r>
              <a:rPr lang="en-US" sz="1800" dirty="0"/>
              <a:t>Majority of adverse events were mild or moderate in severity</a:t>
            </a:r>
          </a:p>
          <a:p>
            <a:pPr lvl="1"/>
            <a:r>
              <a:rPr lang="en-US" sz="1800" dirty="0"/>
              <a:t>Grade 3 (severe) &gt;= 2% in frequency after the first dose included injection site pain (2.7%)</a:t>
            </a:r>
          </a:p>
          <a:p>
            <a:pPr lvl="1"/>
            <a:r>
              <a:rPr lang="en-US" sz="1800" dirty="0"/>
              <a:t>After the second dose included fatigue (9.7%), myalgia (8.9%), arthralgia (5.2%), headache (4.5%), pain (4.1%) and erythema/redness at the injection site (2.0%)</a:t>
            </a:r>
          </a:p>
          <a:p>
            <a:pPr lvl="1"/>
            <a:r>
              <a:rPr lang="en-US" sz="1800" dirty="0"/>
              <a:t>These solicited adverse events were generally short-lived</a:t>
            </a:r>
          </a:p>
        </p:txBody>
      </p:sp>
    </p:spTree>
    <p:extLst>
      <p:ext uri="{BB962C8B-B14F-4D97-AF65-F5344CB8AC3E}">
        <p14:creationId xmlns:p14="http://schemas.microsoft.com/office/powerpoint/2010/main" val="168895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6A81-0A10-4661-9F22-BC7FFB82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Vaccine Timeline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07E807B-4DB9-481B-BE3C-F27E0DF8930F}"/>
              </a:ext>
            </a:extLst>
          </p:cNvPr>
          <p:cNvSpPr/>
          <p:nvPr/>
        </p:nvSpPr>
        <p:spPr>
          <a:xfrm flipV="1">
            <a:off x="635829" y="2847505"/>
            <a:ext cx="4549487" cy="593241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A410B-8B5E-41AC-939E-4E6C547BD03E}"/>
              </a:ext>
            </a:extLst>
          </p:cNvPr>
          <p:cNvSpPr txBox="1"/>
          <p:nvPr/>
        </p:nvSpPr>
        <p:spPr>
          <a:xfrm>
            <a:off x="145307" y="1956001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E1BC8D-2C44-4A53-ADC0-DBD085B4057F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49837" y="2263778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1DBDE7-1EA6-47BE-A3C6-608A227EB2DF}"/>
              </a:ext>
            </a:extLst>
          </p:cNvPr>
          <p:cNvCxnSpPr>
            <a:cxnSpLocks/>
          </p:cNvCxnSpPr>
          <p:nvPr/>
        </p:nvCxnSpPr>
        <p:spPr>
          <a:xfrm>
            <a:off x="314150" y="2495513"/>
            <a:ext cx="11472073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2ABCDD-A37D-4FAC-B4D3-DDCE0311F4ED}"/>
              </a:ext>
            </a:extLst>
          </p:cNvPr>
          <p:cNvSpPr txBox="1"/>
          <p:nvPr/>
        </p:nvSpPr>
        <p:spPr>
          <a:xfrm>
            <a:off x="2158581" y="1987501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2A36BD-392B-45FF-8D0E-D8E2FCC7A17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2563111" y="2295278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35389A-F830-4DCD-8F7F-8D1A6194682A}"/>
              </a:ext>
            </a:extLst>
          </p:cNvPr>
          <p:cNvSpPr txBox="1"/>
          <p:nvPr/>
        </p:nvSpPr>
        <p:spPr>
          <a:xfrm>
            <a:off x="3473303" y="1978099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4C9A0F-A9E5-486F-8E40-DBBAE4D98B99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3877833" y="2285876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65A16DA-653B-4B45-BDF2-B8CC24BE1451}"/>
              </a:ext>
            </a:extLst>
          </p:cNvPr>
          <p:cNvSpPr txBox="1"/>
          <p:nvPr/>
        </p:nvSpPr>
        <p:spPr>
          <a:xfrm>
            <a:off x="4780786" y="1981891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34DD85-CD81-44AB-9445-219D6F249ABB}"/>
              </a:ext>
            </a:extLst>
          </p:cNvPr>
          <p:cNvCxnSpPr>
            <a:cxnSpLocks/>
          </p:cNvCxnSpPr>
          <p:nvPr/>
        </p:nvCxnSpPr>
        <p:spPr>
          <a:xfrm>
            <a:off x="5185316" y="2278448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1340B6F-EDE0-43CB-846C-E243CD5677AD}"/>
              </a:ext>
            </a:extLst>
          </p:cNvPr>
          <p:cNvSpPr txBox="1"/>
          <p:nvPr/>
        </p:nvSpPr>
        <p:spPr>
          <a:xfrm>
            <a:off x="6320101" y="1973627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CE437FE-0651-42DE-A138-4C6F82CF3953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6724631" y="2281404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F64E3F-6700-41D6-9B83-EA30631EE99F}"/>
              </a:ext>
            </a:extLst>
          </p:cNvPr>
          <p:cNvSpPr txBox="1"/>
          <p:nvPr/>
        </p:nvSpPr>
        <p:spPr>
          <a:xfrm>
            <a:off x="8407204" y="1978122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12/21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7798B5-0D6E-44AE-8A44-7D835A5AE597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8811734" y="2285899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A06E04-6D61-4A0B-9D5F-DE8D1C1D4643}"/>
              </a:ext>
            </a:extLst>
          </p:cNvPr>
          <p:cNvSpPr txBox="1"/>
          <p:nvPr/>
        </p:nvSpPr>
        <p:spPr>
          <a:xfrm>
            <a:off x="9759109" y="1991500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12/22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ACA713-E09D-41A4-A8A0-A7A1323168A0}"/>
              </a:ext>
            </a:extLst>
          </p:cNvPr>
          <p:cNvCxnSpPr>
            <a:cxnSpLocks/>
          </p:cNvCxnSpPr>
          <p:nvPr/>
        </p:nvCxnSpPr>
        <p:spPr>
          <a:xfrm>
            <a:off x="10163639" y="2288057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C8130A1-4F67-42F0-8B58-FDB78220F322}"/>
              </a:ext>
            </a:extLst>
          </p:cNvPr>
          <p:cNvSpPr txBox="1"/>
          <p:nvPr/>
        </p:nvSpPr>
        <p:spPr>
          <a:xfrm>
            <a:off x="10898837" y="1978099"/>
            <a:ext cx="8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892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12/23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33E064-3B11-4DCE-80E2-1DFE4678802D}"/>
              </a:ext>
            </a:extLst>
          </p:cNvPr>
          <p:cNvCxnSpPr>
            <a:cxnSpLocks/>
          </p:cNvCxnSpPr>
          <p:nvPr/>
        </p:nvCxnSpPr>
        <p:spPr>
          <a:xfrm>
            <a:off x="11303367" y="2274656"/>
            <a:ext cx="0" cy="21559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EA72821-1DEF-4F85-8059-7E890398421E}"/>
              </a:ext>
            </a:extLst>
          </p:cNvPr>
          <p:cNvSpPr/>
          <p:nvPr/>
        </p:nvSpPr>
        <p:spPr>
          <a:xfrm flipV="1">
            <a:off x="6753880" y="2875575"/>
            <a:ext cx="4549487" cy="5932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E8F562-D0A0-47A4-8726-EB571E53F2F3}"/>
              </a:ext>
            </a:extLst>
          </p:cNvPr>
          <p:cNvSpPr txBox="1"/>
          <p:nvPr/>
        </p:nvSpPr>
        <p:spPr>
          <a:xfrm rot="3582870">
            <a:off x="6614440" y="4328431"/>
            <a:ext cx="167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FDA Review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93C19A-2E8F-4D49-A03A-E16C85E41A36}"/>
              </a:ext>
            </a:extLst>
          </p:cNvPr>
          <p:cNvSpPr txBox="1"/>
          <p:nvPr/>
        </p:nvSpPr>
        <p:spPr>
          <a:xfrm rot="3582870">
            <a:off x="8352028" y="4252483"/>
            <a:ext cx="161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EUA Approval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485C49-E245-4239-8A19-8C457426E290}"/>
              </a:ext>
            </a:extLst>
          </p:cNvPr>
          <p:cNvSpPr txBox="1"/>
          <p:nvPr/>
        </p:nvSpPr>
        <p:spPr>
          <a:xfrm rot="3582870">
            <a:off x="9585345" y="4424358"/>
            <a:ext cx="18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Ships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14FD17-B467-4A6B-A18E-770B0824D02D}"/>
              </a:ext>
            </a:extLst>
          </p:cNvPr>
          <p:cNvSpPr txBox="1"/>
          <p:nvPr/>
        </p:nvSpPr>
        <p:spPr>
          <a:xfrm rot="3582870">
            <a:off x="10763638" y="4394313"/>
            <a:ext cx="18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Arrives </a:t>
            </a:r>
          </a:p>
        </p:txBody>
      </p:sp>
      <p:pic>
        <p:nvPicPr>
          <p:cNvPr id="44" name="Content Placeholder 3">
            <a:extLst>
              <a:ext uri="{FF2B5EF4-FFF2-40B4-BE49-F238E27FC236}">
                <a16:creationId xmlns:a16="http://schemas.microsoft.com/office/drawing/2014/main" id="{ABAB2C02-F30F-4207-8E3E-B65DEBA26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542" r="15067" b="92337"/>
          <a:stretch/>
        </p:blipFill>
        <p:spPr>
          <a:xfrm>
            <a:off x="2193210" y="3003112"/>
            <a:ext cx="911786" cy="282026"/>
          </a:xfrm>
          <a:prstGeom prst="rect">
            <a:avLst/>
          </a:prstGeom>
        </p:spPr>
      </p:pic>
      <p:pic>
        <p:nvPicPr>
          <p:cNvPr id="45" name="Content Placeholder 3">
            <a:extLst>
              <a:ext uri="{FF2B5EF4-FFF2-40B4-BE49-F238E27FC236}">
                <a16:creationId xmlns:a16="http://schemas.microsoft.com/office/drawing/2014/main" id="{AE1240BA-5D91-44F9-B85B-01BFA85FB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r="48406" b="91479"/>
          <a:stretch/>
        </p:blipFill>
        <p:spPr>
          <a:xfrm>
            <a:off x="8407204" y="3036052"/>
            <a:ext cx="1133183" cy="26812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CB3CA8-7CF7-44FA-8794-E2838FA2766E}"/>
              </a:ext>
            </a:extLst>
          </p:cNvPr>
          <p:cNvSpPr txBox="1"/>
          <p:nvPr/>
        </p:nvSpPr>
        <p:spPr>
          <a:xfrm rot="3582870">
            <a:off x="258370" y="4269579"/>
            <a:ext cx="167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FDA Review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16C09C-DCD1-4F09-BFE5-409BEF74B0A7}"/>
              </a:ext>
            </a:extLst>
          </p:cNvPr>
          <p:cNvSpPr txBox="1"/>
          <p:nvPr/>
        </p:nvSpPr>
        <p:spPr>
          <a:xfrm rot="3582870">
            <a:off x="1953891" y="4130689"/>
            <a:ext cx="161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EUA Approval/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ACIP Guidelines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DADBA4-5813-47FE-A752-672FFAC3A3E9}"/>
              </a:ext>
            </a:extLst>
          </p:cNvPr>
          <p:cNvSpPr txBox="1"/>
          <p:nvPr/>
        </p:nvSpPr>
        <p:spPr>
          <a:xfrm rot="3582870">
            <a:off x="3229275" y="4365506"/>
            <a:ext cx="18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Ships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EDF1FF-D7B7-4D93-B869-74EBE6BEA210}"/>
              </a:ext>
            </a:extLst>
          </p:cNvPr>
          <p:cNvSpPr txBox="1"/>
          <p:nvPr/>
        </p:nvSpPr>
        <p:spPr>
          <a:xfrm rot="3582870">
            <a:off x="4407568" y="4335461"/>
            <a:ext cx="18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Arrives </a:t>
            </a:r>
          </a:p>
        </p:txBody>
      </p:sp>
    </p:spTree>
    <p:extLst>
      <p:ext uri="{BB962C8B-B14F-4D97-AF65-F5344CB8AC3E}">
        <p14:creationId xmlns:p14="http://schemas.microsoft.com/office/powerpoint/2010/main" val="143896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 animBg="1"/>
      <p:bldP spid="39" grpId="0"/>
      <p:bldP spid="40" grpId="0"/>
      <p:bldP spid="41" grpId="0"/>
      <p:bldP spid="42" grpId="0"/>
      <p:bldP spid="46" grpId="0"/>
      <p:bldP spid="47" grpId="0"/>
      <p:bldP spid="48" grpId="0"/>
      <p:bldP spid="4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BECE-9470-4551-A59A-3F0A3C84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ACIP Interim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2BE5-F314-4986-8961-85476D06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662346"/>
            <a:ext cx="10972800" cy="981963"/>
          </a:xfrm>
        </p:spPr>
        <p:txBody>
          <a:bodyPr/>
          <a:lstStyle/>
          <a:p>
            <a:r>
              <a:rPr lang="en-US" sz="2400" dirty="0"/>
              <a:t>Published on December 3</a:t>
            </a:r>
            <a:r>
              <a:rPr lang="en-US" sz="2400" baseline="30000" dirty="0"/>
              <a:t>rd</a:t>
            </a:r>
            <a:r>
              <a:rPr lang="en-US" sz="2400" dirty="0"/>
              <a:t> </a:t>
            </a:r>
          </a:p>
          <a:p>
            <a:r>
              <a:rPr lang="en-US" sz="2400" dirty="0"/>
              <a:t>States will make final say on population to target</a:t>
            </a:r>
          </a:p>
          <a:p>
            <a:pPr lvl="1"/>
            <a:r>
              <a:rPr lang="en-US" sz="2000" dirty="0"/>
              <a:t>States are concerned over vaccine allotments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C2B86-61A6-415D-8C3F-CA9516D6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45" y="1414837"/>
            <a:ext cx="7848132" cy="308787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3237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63EA-A96E-454C-B311-7CE6AFD4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Administration/Distribution Plans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26C6A33-E145-40C4-B200-B717A09920FD}"/>
              </a:ext>
            </a:extLst>
          </p:cNvPr>
          <p:cNvSpPr txBox="1">
            <a:spLocks/>
          </p:cNvSpPr>
          <p:nvPr/>
        </p:nvSpPr>
        <p:spPr>
          <a:xfrm>
            <a:off x="460375" y="1138927"/>
            <a:ext cx="3606800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Registration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CMC, CCH, LTACH, Levelland, and Plainview facilities registered</a:t>
            </a:r>
          </a:p>
          <a:p>
            <a:pPr marL="684213" marR="0" lvl="3" indent="-398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Waiting on Grace Surgical Hospital move before registering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CMG and Grace clinics have registered as well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BD4A649-61BB-4CF0-9F28-3794D2305A7D}"/>
              </a:ext>
            </a:extLst>
          </p:cNvPr>
          <p:cNvSpPr txBox="1">
            <a:spLocks/>
          </p:cNvSpPr>
          <p:nvPr/>
        </p:nvSpPr>
        <p:spPr>
          <a:xfrm>
            <a:off x="4051300" y="1138927"/>
            <a:ext cx="4051299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 and Distribution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been working with the State to be able to acquire the vaccine as early as possible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Purchased a 25-cu ft ultra-low freezer for CMC to store the Pfizer vaccine at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-70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  <a:p>
            <a:pPr marL="739775" marR="0" lvl="3" indent="-454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facilities have freezers and refrigerators available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to be able to redistribute from CMC stock to smaller facilities </a:t>
            </a:r>
          </a:p>
          <a:p>
            <a:pPr marL="739775" marR="0" lvl="3" indent="-454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move product to other sites but must bring back to CMC</a:t>
            </a:r>
          </a:p>
          <a:p>
            <a:pPr marL="739775" marR="0" lvl="3" indent="-454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Redistribution agreements are submitted for Levelland, LTACH and Plainview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F72273B-908F-47D0-AD85-BDDCE93CA048}"/>
              </a:ext>
            </a:extLst>
          </p:cNvPr>
          <p:cNvSpPr txBox="1">
            <a:spLocks/>
          </p:cNvSpPr>
          <p:nvPr/>
        </p:nvSpPr>
        <p:spPr>
          <a:xfrm>
            <a:off x="8128000" y="1138927"/>
            <a:ext cx="3595687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Administration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for stock to be on-site mid-December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to iron out a process for caregivers to register for vaccination event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 to automate if possible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the manual work of gathering demographic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0765-E9FC-4D85-A634-93AE8C46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Administration/Distribution Plans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D8676D8-92CE-4BFA-9EBB-766BF1B0E71D}"/>
              </a:ext>
            </a:extLst>
          </p:cNvPr>
          <p:cNvSpPr txBox="1">
            <a:spLocks/>
          </p:cNvSpPr>
          <p:nvPr/>
        </p:nvSpPr>
        <p:spPr>
          <a:xfrm>
            <a:off x="421105" y="1222374"/>
            <a:ext cx="3455277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Administration cont.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department helping administer vaccine</a:t>
            </a:r>
          </a:p>
          <a:p>
            <a:pPr marL="6286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Reached out to schools of pharmacy, nursing, and medicine for additional support</a:t>
            </a:r>
          </a:p>
          <a:p>
            <a:pPr marL="6286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Accepting volunteers</a:t>
            </a:r>
          </a:p>
          <a:p>
            <a:pPr marL="6286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also need support documenting patient and vaccine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Looking to use the KECC for Lubbock administrations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space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monitor patients for reactions to the vaccine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38991A-EC2A-4163-A782-3F23341F10C5}"/>
              </a:ext>
            </a:extLst>
          </p:cNvPr>
          <p:cNvSpPr txBox="1">
            <a:spLocks/>
          </p:cNvSpPr>
          <p:nvPr/>
        </p:nvSpPr>
        <p:spPr>
          <a:xfrm>
            <a:off x="3893212" y="1222374"/>
            <a:ext cx="4302727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 and Documentation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Doses will need to be administered into ImmTrac2 within 24 hours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 to capture most info with registration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Currently, a manual process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with data analytics team to see if we can automate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6BD62FD-8FB4-4A91-AFE7-A3D268D523D4}"/>
              </a:ext>
            </a:extLst>
          </p:cNvPr>
          <p:cNvSpPr txBox="1">
            <a:spLocks/>
          </p:cNvSpPr>
          <p:nvPr/>
        </p:nvSpPr>
        <p:spPr>
          <a:xfrm>
            <a:off x="8308136" y="1222374"/>
            <a:ext cx="3595892" cy="4460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common reported side effects are flu-like symptoms (soreness, aches, fever)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fully know their intensity or duration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 to space out administration to departments incase side effects sideline caregivers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8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1B55D-B9AD-1649-B1C7-33AB2D0A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84"/>
            <a:ext cx="12192000" cy="61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0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07F32E-E787-1149-8BBE-2AC70499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96"/>
            <a:ext cx="12192000" cy="6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7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0E9AB-24D9-9D4B-AEC4-11C882F1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43"/>
            <a:ext cx="12192000" cy="62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7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13" y="2880766"/>
            <a:ext cx="8838473" cy="1870729"/>
          </a:xfrm>
        </p:spPr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178" y="5446124"/>
            <a:ext cx="883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Presented by</a:t>
            </a:r>
          </a:p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Craig D. Rhyne, MD FACS</a:t>
            </a:r>
          </a:p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Regional CMO – Covenant Health</a:t>
            </a:r>
          </a:p>
        </p:txBody>
      </p:sp>
    </p:spTree>
    <p:extLst>
      <p:ext uri="{BB962C8B-B14F-4D97-AF65-F5344CB8AC3E}">
        <p14:creationId xmlns:p14="http://schemas.microsoft.com/office/powerpoint/2010/main" val="4160626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220B9-FAF2-2E4C-B0EF-AC272156E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3530600"/>
            <a:ext cx="6210300" cy="332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D31D7-4324-EE4C-A8D1-D91944ACE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25400"/>
            <a:ext cx="6134100" cy="321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EB475-8C75-AB4B-BD04-F8A5A82A7C54}"/>
              </a:ext>
            </a:extLst>
          </p:cNvPr>
          <p:cNvSpPr txBox="1"/>
          <p:nvPr/>
        </p:nvSpPr>
        <p:spPr>
          <a:xfrm>
            <a:off x="246994" y="108456"/>
            <a:ext cx="5286703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Hispanic Population has a disproportionate mortality rate.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This has been confirmed in multiple states such as Arizona, Utah, Pennsylvania, New York, and New Jersey.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reasons remain unclear.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67FBA-5103-7041-AD6C-CC09EFC69C01}"/>
              </a:ext>
            </a:extLst>
          </p:cNvPr>
          <p:cNvSpPr txBox="1"/>
          <p:nvPr/>
        </p:nvSpPr>
        <p:spPr>
          <a:xfrm>
            <a:off x="141890" y="3238500"/>
            <a:ext cx="539180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New York State Department of Health. Fatalities [as of May 20, 2020]. https://covid19tracker.health.ny.gov/views/NYS-COVID19-Tracker/NYSDOHCOVID-19Tracker-Fatalities?%3Aembed=yes&amp;%3Atoolbar=no&amp;%3Atabs=n. Accessed May 22, 2020.</a:t>
            </a:r>
          </a:p>
          <a:p>
            <a:endParaRPr lang="en-US" sz="1400" dirty="0"/>
          </a:p>
          <a:p>
            <a:r>
              <a:rPr lang="en-US" sz="1400" dirty="0" err="1"/>
              <a:t>Despres</a:t>
            </a:r>
            <a:r>
              <a:rPr lang="en-US" sz="1400" dirty="0"/>
              <a:t> C. Coronavirus case rates and death rates for Latinos in the United States. </a:t>
            </a:r>
            <a:r>
              <a:rPr lang="en-US" sz="1400" dirty="0" err="1"/>
              <a:t>Salud</a:t>
            </a:r>
            <a:r>
              <a:rPr lang="en-US" sz="1400" dirty="0"/>
              <a:t> America! https://</a:t>
            </a:r>
            <a:r>
              <a:rPr lang="en-US" sz="1400" dirty="0" err="1"/>
              <a:t>salud-america.org</a:t>
            </a:r>
            <a:r>
              <a:rPr lang="en-US" sz="1400" dirty="0"/>
              <a:t>/coronavirus-case-rates-and-death-rates-for-latinos-in-the-united-states/. Accessed May 22, 2020.</a:t>
            </a:r>
          </a:p>
          <a:p>
            <a:endParaRPr lang="en-US" sz="1400" dirty="0"/>
          </a:p>
          <a:p>
            <a:r>
              <a:rPr lang="en-US" sz="1400" dirty="0"/>
              <a:t>Centers for Disease Control and Prevention, National Center for Health Statistics. Weekly updates by select demographic and geographic characteristics. Provisional death counts for coronavirus disease (COVID-19). https://</a:t>
            </a:r>
            <a:r>
              <a:rPr lang="en-US" sz="1400" dirty="0" err="1"/>
              <a:t>www.cdc.gov</a:t>
            </a:r>
            <a:r>
              <a:rPr lang="en-US" sz="1400" dirty="0"/>
              <a:t>/</a:t>
            </a:r>
            <a:r>
              <a:rPr lang="en-US" sz="1400" dirty="0" err="1"/>
              <a:t>nchs</a:t>
            </a:r>
            <a:r>
              <a:rPr lang="en-US" sz="1400" dirty="0"/>
              <a:t>/</a:t>
            </a:r>
            <a:r>
              <a:rPr lang="en-US" sz="1400" dirty="0" err="1"/>
              <a:t>nvss</a:t>
            </a:r>
            <a:r>
              <a:rPr lang="en-US" sz="1400" dirty="0"/>
              <a:t>/</a:t>
            </a:r>
            <a:r>
              <a:rPr lang="en-US" sz="1400" dirty="0" err="1"/>
              <a:t>vsrr</a:t>
            </a:r>
            <a:r>
              <a:rPr lang="en-US" sz="1400" dirty="0"/>
              <a:t>/</a:t>
            </a:r>
            <a:r>
              <a:rPr lang="en-US" sz="1400" dirty="0" err="1"/>
              <a:t>covid_weekly</a:t>
            </a:r>
            <a:r>
              <a:rPr lang="en-US" sz="1400" dirty="0"/>
              <a:t>/. Accessed May 22, 2020.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76504-5FB8-E647-8B30-64612D416E41}"/>
              </a:ext>
            </a:extLst>
          </p:cNvPr>
          <p:cNvSpPr txBox="1"/>
          <p:nvPr/>
        </p:nvSpPr>
        <p:spPr>
          <a:xfrm>
            <a:off x="10573407" y="3815255"/>
            <a:ext cx="68390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Texas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7905B-C223-8944-8B79-2482E758979A}"/>
              </a:ext>
            </a:extLst>
          </p:cNvPr>
          <p:cNvSpPr txBox="1"/>
          <p:nvPr/>
        </p:nvSpPr>
        <p:spPr>
          <a:xfrm>
            <a:off x="10573407" y="246993"/>
            <a:ext cx="68390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1852359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CB143-5BB6-234E-B921-1BC8A49C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F7E5B-664C-8C40-96C3-E1721BDB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34"/>
            <a:ext cx="12192000" cy="6396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B3EA9-3505-8945-8618-403C25E160AE}"/>
              </a:ext>
            </a:extLst>
          </p:cNvPr>
          <p:cNvSpPr txBox="1"/>
          <p:nvPr/>
        </p:nvSpPr>
        <p:spPr>
          <a:xfrm>
            <a:off x="2195211" y="356986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27.91%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8917A-911D-9246-8893-6E0C1D489315}"/>
              </a:ext>
            </a:extLst>
          </p:cNvPr>
          <p:cNvSpPr txBox="1"/>
          <p:nvPr/>
        </p:nvSpPr>
        <p:spPr>
          <a:xfrm>
            <a:off x="3268107" y="351906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29.01%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81FFA-F01D-1141-A12C-85E7EA57C6C7}"/>
              </a:ext>
            </a:extLst>
          </p:cNvPr>
          <p:cNvSpPr txBox="1"/>
          <p:nvPr/>
        </p:nvSpPr>
        <p:spPr>
          <a:xfrm>
            <a:off x="4297958" y="3522692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29.45%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B60C5-474D-444C-8212-32CD8FFDDC01}"/>
              </a:ext>
            </a:extLst>
          </p:cNvPr>
          <p:cNvSpPr txBox="1"/>
          <p:nvPr/>
        </p:nvSpPr>
        <p:spPr>
          <a:xfrm>
            <a:off x="5290029" y="348711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30.75%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7D3A3-52C2-A34B-B3EE-38A3DF73CD7C}"/>
              </a:ext>
            </a:extLst>
          </p:cNvPr>
          <p:cNvSpPr txBox="1"/>
          <p:nvPr/>
        </p:nvSpPr>
        <p:spPr>
          <a:xfrm>
            <a:off x="6262308" y="349659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30.16%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D983A-B905-BB41-8D59-2B0E50CE7484}"/>
              </a:ext>
            </a:extLst>
          </p:cNvPr>
          <p:cNvSpPr txBox="1"/>
          <p:nvPr/>
        </p:nvSpPr>
        <p:spPr>
          <a:xfrm>
            <a:off x="7284601" y="349773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29.22%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2DCF2-42BD-EE4A-BA71-99325A3ADF7A}"/>
              </a:ext>
            </a:extLst>
          </p:cNvPr>
          <p:cNvSpPr txBox="1"/>
          <p:nvPr/>
        </p:nvSpPr>
        <p:spPr>
          <a:xfrm>
            <a:off x="8306894" y="348711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29.64%</a:t>
            </a:r>
          </a:p>
        </p:txBody>
      </p:sp>
    </p:spTree>
    <p:extLst>
      <p:ext uri="{BB962C8B-B14F-4D97-AF65-F5344CB8AC3E}">
        <p14:creationId xmlns:p14="http://schemas.microsoft.com/office/powerpoint/2010/main" val="889867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8D19A-B103-FC4A-B58C-7C13E4D4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83"/>
            <a:ext cx="12192000" cy="64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39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0E8FB-FC60-B34C-B4B6-21B615EBB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06"/>
            <a:ext cx="12192000" cy="64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4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45AF-2B7E-F548-ADB7-0F69627DE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2637183" cy="3753677"/>
          </a:xfrm>
        </p:spPr>
        <p:txBody>
          <a:bodyPr/>
          <a:lstStyle/>
          <a:p>
            <a:r>
              <a:rPr lang="en-US" dirty="0"/>
              <a:t>On Another Note….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2744F-26FD-6840-B603-85CA488C1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18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974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the following Wednesday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B3438-32B8-8548-92A0-8058C201E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37" y="1571914"/>
            <a:ext cx="384810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E2300-5874-E148-A9E3-505FA983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87" y="1571914"/>
            <a:ext cx="397638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72625-7489-7143-A567-28CA6871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2" y="406977"/>
            <a:ext cx="7162800" cy="417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8DB13-3CF1-B543-99B7-66F04178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81" y="3666277"/>
            <a:ext cx="5753100" cy="28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B3438-32B8-8548-92A0-8058C201E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37" y="1571914"/>
            <a:ext cx="384810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E2300-5874-E148-A9E3-505FA983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87" y="1571914"/>
            <a:ext cx="397638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5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PRVD">
      <a:dk1>
        <a:srgbClr val="000000"/>
      </a:dk1>
      <a:lt1>
        <a:srgbClr val="FFFFFF"/>
      </a:lt1>
      <a:dk2>
        <a:srgbClr val="595959"/>
      </a:dk2>
      <a:lt2>
        <a:srgbClr val="E7E6E6"/>
      </a:lt2>
      <a:accent1>
        <a:srgbClr val="00338E"/>
      </a:accent1>
      <a:accent2>
        <a:srgbClr val="38892F"/>
      </a:accent2>
      <a:accent3>
        <a:srgbClr val="EAE5D0"/>
      </a:accent3>
      <a:accent4>
        <a:srgbClr val="988C7E"/>
      </a:accent4>
      <a:accent5>
        <a:srgbClr val="71243A"/>
      </a:accent5>
      <a:accent6>
        <a:srgbClr val="D59A5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marL="0" indent="0" algn="l">
          <a:lnSpc>
            <a:spcPts val="2100"/>
          </a:lnSpc>
          <a:spcAft>
            <a:spcPts val="900"/>
          </a:spcAft>
          <a:defRPr sz="1800" b="0" i="0">
            <a:latin typeface="Barlow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2025B503-2754-EA4E-85C7-1C1FE5B97B51}" vid="{8C7FFD3E-102F-F043-87FA-A56E94C1BA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26731</TotalTime>
  <Words>2512</Words>
  <Application>Microsoft Macintosh PowerPoint</Application>
  <PresentationFormat>Widescreen</PresentationFormat>
  <Paragraphs>555</Paragraphs>
  <Slides>66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90" baseType="lpstr">
      <vt:lpstr> Arial</vt:lpstr>
      <vt:lpstr>Arial</vt:lpstr>
      <vt:lpstr>Arial Narrow</vt:lpstr>
      <vt:lpstr>Barlow</vt:lpstr>
      <vt:lpstr>Baskerville Old Face</vt:lpstr>
      <vt:lpstr>Calibri</vt:lpstr>
      <vt:lpstr>Courier New</vt:lpstr>
      <vt:lpstr>Georgia</vt:lpstr>
      <vt:lpstr>Helvetica Neue Medium</vt:lpstr>
      <vt:lpstr>Lora</vt:lpstr>
      <vt:lpstr>Open Sans</vt:lpstr>
      <vt:lpstr>Segoe UI</vt:lpstr>
      <vt:lpstr>Verdana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1_Office Theme</vt:lpstr>
      <vt:lpstr>think-cell Slide</vt:lpstr>
      <vt:lpstr>Covenant Health Presents    Critical Communications: A Weekly Physician Update  December 4, 2020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PowerPoint Presentation</vt:lpstr>
      <vt:lpstr>PowerPoint Presentation</vt:lpstr>
      <vt:lpstr>PowerPoint Presentation</vt:lpstr>
      <vt:lpstr>PowerPoint Presentation</vt:lpstr>
      <vt:lpstr>Current Regional Covid-19 Census</vt:lpstr>
      <vt:lpstr>COUNTY</vt:lpstr>
      <vt:lpstr>PowerPoint Presentation</vt:lpstr>
      <vt:lpstr>PowerPoint Presentation</vt:lpstr>
      <vt:lpstr>COVID+ HOSPITALIZATIONS BY TSA ID</vt:lpstr>
      <vt:lpstr>Lubbock This Morning</vt:lpstr>
      <vt:lpstr>BRAC – bed availability this morning</vt:lpstr>
      <vt:lpstr>PUI/Confirmed cases-hospitalized COVID UNITS</vt:lpstr>
      <vt:lpstr>COVID Units - CMC</vt:lpstr>
      <vt:lpstr>Surge Plans</vt:lpstr>
      <vt:lpstr>Surge Plan</vt:lpstr>
      <vt:lpstr>1 South Overflow at Children’s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 Covid-19 Daily Positive Rate </vt:lpstr>
      <vt:lpstr>TX/NM Region Weekly Procedures (YOY)</vt:lpstr>
      <vt:lpstr>Caregiver  Update</vt:lpstr>
      <vt:lpstr>PowerPoint Presentation</vt:lpstr>
      <vt:lpstr>PowerPoint Presentation</vt:lpstr>
      <vt:lpstr>Covenant Outpatient Infusion Center Update</vt:lpstr>
      <vt:lpstr>Covenant Outpatient Infusion Center  Located in the Auxillary Medical Unit (State Supplied Blue Med Tents)</vt:lpstr>
      <vt:lpstr>REMOTE PATIENT MONITORING</vt:lpstr>
      <vt:lpstr>Covid-19 Testing</vt:lpstr>
      <vt:lpstr>PowerPoint Presentation</vt:lpstr>
      <vt:lpstr>TESTING</vt:lpstr>
      <vt:lpstr>TESTING</vt:lpstr>
      <vt:lpstr>What about Influenza?</vt:lpstr>
      <vt:lpstr>FLU Reporting to HHS</vt:lpstr>
      <vt:lpstr>….BUT Influenza Cometh</vt:lpstr>
      <vt:lpstr>Flu reported in Texas 2016-2020</vt:lpstr>
      <vt:lpstr>Repeat Testing</vt:lpstr>
      <vt:lpstr> Patients within 90 days COVID Recovery Guideline  </vt:lpstr>
      <vt:lpstr>Pharmacy Update</vt:lpstr>
      <vt:lpstr>Update on Significant Medications</vt:lpstr>
      <vt:lpstr>Nucleic Acid Vaccines</vt:lpstr>
      <vt:lpstr>Pfizer/Biontech Phase 3 Press Release</vt:lpstr>
      <vt:lpstr>Moderna Phase 3 Press Release</vt:lpstr>
      <vt:lpstr>Hypothetical Vaccine Timeline</vt:lpstr>
      <vt:lpstr>ACIP Interim Guidance</vt:lpstr>
      <vt:lpstr>Administration/Distribution Plans</vt:lpstr>
      <vt:lpstr>Administration/Distribution Plans</vt:lpstr>
      <vt:lpstr>Texas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Another Note….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689</cp:revision>
  <cp:lastPrinted>2020-12-04T15:18:20Z</cp:lastPrinted>
  <dcterms:created xsi:type="dcterms:W3CDTF">2020-04-06T15:45:06Z</dcterms:created>
  <dcterms:modified xsi:type="dcterms:W3CDTF">2020-12-04T17:42:24Z</dcterms:modified>
</cp:coreProperties>
</file>