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9" r:id="rId5"/>
    <p:sldMasterId id="2147483774" r:id="rId6"/>
  </p:sldMasterIdLst>
  <p:notesMasterIdLst>
    <p:notesMasterId r:id="rId93"/>
  </p:notesMasterIdLst>
  <p:sldIdLst>
    <p:sldId id="256" r:id="rId7"/>
    <p:sldId id="257" r:id="rId8"/>
    <p:sldId id="266" r:id="rId9"/>
    <p:sldId id="260" r:id="rId10"/>
    <p:sldId id="263" r:id="rId11"/>
    <p:sldId id="10954" r:id="rId12"/>
    <p:sldId id="11147" r:id="rId13"/>
    <p:sldId id="11174" r:id="rId14"/>
    <p:sldId id="11211" r:id="rId15"/>
    <p:sldId id="779" r:id="rId16"/>
    <p:sldId id="11172" r:id="rId17"/>
    <p:sldId id="11173" r:id="rId18"/>
    <p:sldId id="11167" r:id="rId19"/>
    <p:sldId id="11186" r:id="rId20"/>
    <p:sldId id="11187" r:id="rId21"/>
    <p:sldId id="11188" r:id="rId22"/>
    <p:sldId id="11189" r:id="rId23"/>
    <p:sldId id="11190" r:id="rId24"/>
    <p:sldId id="11191" r:id="rId25"/>
    <p:sldId id="11192" r:id="rId26"/>
    <p:sldId id="11193" r:id="rId27"/>
    <p:sldId id="11194" r:id="rId28"/>
    <p:sldId id="11195" r:id="rId29"/>
    <p:sldId id="11185" r:id="rId30"/>
    <p:sldId id="11168" r:id="rId31"/>
    <p:sldId id="11169" r:id="rId32"/>
    <p:sldId id="11151" r:id="rId33"/>
    <p:sldId id="11209" r:id="rId34"/>
    <p:sldId id="11096" r:id="rId35"/>
    <p:sldId id="11152" r:id="rId36"/>
    <p:sldId id="11153" r:id="rId37"/>
    <p:sldId id="11160" r:id="rId38"/>
    <p:sldId id="11154" r:id="rId39"/>
    <p:sldId id="11155" r:id="rId40"/>
    <p:sldId id="11156" r:id="rId41"/>
    <p:sldId id="11157" r:id="rId42"/>
    <p:sldId id="11158" r:id="rId43"/>
    <p:sldId id="11159" r:id="rId44"/>
    <p:sldId id="11161" r:id="rId45"/>
    <p:sldId id="11162" r:id="rId46"/>
    <p:sldId id="11212" r:id="rId47"/>
    <p:sldId id="11163" r:id="rId48"/>
    <p:sldId id="11196" r:id="rId49"/>
    <p:sldId id="11165" r:id="rId50"/>
    <p:sldId id="11166" r:id="rId51"/>
    <p:sldId id="1792" r:id="rId52"/>
    <p:sldId id="11170" r:id="rId53"/>
    <p:sldId id="11171" r:id="rId54"/>
    <p:sldId id="11210" r:id="rId55"/>
    <p:sldId id="10872" r:id="rId56"/>
    <p:sldId id="10789" r:id="rId57"/>
    <p:sldId id="11020" r:id="rId58"/>
    <p:sldId id="787" r:id="rId59"/>
    <p:sldId id="262" r:id="rId60"/>
    <p:sldId id="10910" r:id="rId61"/>
    <p:sldId id="11149" r:id="rId62"/>
    <p:sldId id="11150" r:id="rId63"/>
    <p:sldId id="264" r:id="rId64"/>
    <p:sldId id="366" r:id="rId65"/>
    <p:sldId id="1728" r:id="rId66"/>
    <p:sldId id="1729" r:id="rId67"/>
    <p:sldId id="1730" r:id="rId68"/>
    <p:sldId id="1731" r:id="rId69"/>
    <p:sldId id="1038" r:id="rId70"/>
    <p:sldId id="10859" r:id="rId71"/>
    <p:sldId id="11198" r:id="rId72"/>
    <p:sldId id="11197" r:id="rId73"/>
    <p:sldId id="11026" r:id="rId74"/>
    <p:sldId id="5715" r:id="rId75"/>
    <p:sldId id="5721" r:id="rId76"/>
    <p:sldId id="5731" r:id="rId77"/>
    <p:sldId id="5730" r:id="rId78"/>
    <p:sldId id="5729" r:id="rId79"/>
    <p:sldId id="409" r:id="rId80"/>
    <p:sldId id="11199" r:id="rId81"/>
    <p:sldId id="11200" r:id="rId82"/>
    <p:sldId id="11201" r:id="rId83"/>
    <p:sldId id="11202" r:id="rId84"/>
    <p:sldId id="11203" r:id="rId85"/>
    <p:sldId id="11204" r:id="rId86"/>
    <p:sldId id="11137" r:id="rId87"/>
    <p:sldId id="11205" r:id="rId88"/>
    <p:sldId id="11208" r:id="rId89"/>
    <p:sldId id="11207" r:id="rId90"/>
    <p:sldId id="269" r:id="rId91"/>
    <p:sldId id="2123" r:id="rId9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ady, Cindi" initials="KC" lastIdx="1" clrIdx="0">
    <p:extLst>
      <p:ext uri="{19B8F6BF-5375-455C-9EA6-DF929625EA0E}">
        <p15:presenceInfo xmlns:p15="http://schemas.microsoft.com/office/powerpoint/2012/main" userId="S-1-5-21-798254582-200106796-1537874043-125763" providerId="AD"/>
      </p:ext>
    </p:extLst>
  </p:cmAuthor>
  <p:cmAuthor id="2" name="Rhyne, Craig D" initials="RCD" lastIdx="1" clrIdx="1">
    <p:extLst>
      <p:ext uri="{19B8F6BF-5375-455C-9EA6-DF929625EA0E}">
        <p15:presenceInfo xmlns:p15="http://schemas.microsoft.com/office/powerpoint/2012/main" userId="S::crhyne@stjoe.org::71649abc-8083-4223-98b2-3cfdbe7666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D01F29"/>
    <a:srgbClr val="E85C0E"/>
    <a:srgbClr val="F38D4D"/>
    <a:srgbClr val="000099"/>
    <a:srgbClr val="E936ED"/>
    <a:srgbClr val="D5540D"/>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135" autoAdjust="0"/>
    <p:restoredTop sz="95596" autoAdjust="0"/>
  </p:normalViewPr>
  <p:slideViewPr>
    <p:cSldViewPr snapToGrid="0">
      <p:cViewPr varScale="1">
        <p:scale>
          <a:sx n="114" d="100"/>
          <a:sy n="114" d="100"/>
        </p:scale>
        <p:origin x="200" y="1968"/>
      </p:cViewPr>
      <p:guideLst>
        <p:guide orient="horz" pos="2160"/>
        <p:guide pos="3840"/>
      </p:guideLst>
    </p:cSldViewPr>
  </p:slideViewPr>
  <p:notesTextViewPr>
    <p:cViewPr>
      <p:scale>
        <a:sx n="1" d="1"/>
        <a:sy n="1" d="1"/>
      </p:scale>
      <p:origin x="0" y="0"/>
    </p:cViewPr>
  </p:notesTextViewPr>
  <p:sorterViewPr>
    <p:cViewPr>
      <p:scale>
        <a:sx n="138" d="100"/>
        <a:sy n="138"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notesMaster" Target="notesMasters/notesMaster1.xml"/><Relationship Id="rId9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2/4/21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574542-6A91-4884-A673-198038223B7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E6E574E-4302-4E7A-B900-F5390E4ADC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
        <p:nvSpPr>
          <p:cNvPr id="11268" name="Slide Number Placeholder 3">
            <a:extLst>
              <a:ext uri="{FF2B5EF4-FFF2-40B4-BE49-F238E27FC236}">
                <a16:creationId xmlns:a16="http://schemas.microsoft.com/office/drawing/2014/main" id="{2EF6941F-6A48-4F3E-935E-97884526BF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7238" indent="-290513">
              <a:spcBef>
                <a:spcPct val="30000"/>
              </a:spcBef>
              <a:defRPr sz="1200">
                <a:solidFill>
                  <a:schemeClr val="tx1"/>
                </a:solidFill>
                <a:latin typeface="Arial" panose="020B0604020202020204" pitchFamily="34" charset="0"/>
                <a:cs typeface="Arial" panose="020B0604020202020204" pitchFamily="34" charset="0"/>
              </a:defRPr>
            </a:lvl2pPr>
            <a:lvl3pPr marL="1165225" indent="-231775">
              <a:spcBef>
                <a:spcPct val="30000"/>
              </a:spcBef>
              <a:defRPr sz="1200">
                <a:solidFill>
                  <a:schemeClr val="tx1"/>
                </a:solidFill>
                <a:latin typeface="Arial" panose="020B0604020202020204" pitchFamily="34" charset="0"/>
                <a:cs typeface="Arial" panose="020B0604020202020204" pitchFamily="34" charset="0"/>
              </a:defRPr>
            </a:lvl3pPr>
            <a:lvl4pPr marL="1631950" indent="-231775">
              <a:spcBef>
                <a:spcPct val="30000"/>
              </a:spcBef>
              <a:defRPr sz="1200">
                <a:solidFill>
                  <a:schemeClr val="tx1"/>
                </a:solidFill>
                <a:latin typeface="Arial" panose="020B0604020202020204" pitchFamily="34" charset="0"/>
                <a:cs typeface="Arial" panose="020B0604020202020204" pitchFamily="34" charset="0"/>
              </a:defRPr>
            </a:lvl4pPr>
            <a:lvl5pPr marL="2098675" indent="-231775">
              <a:spcBef>
                <a:spcPct val="30000"/>
              </a:spcBef>
              <a:defRPr sz="1200">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92A7-AFA6-4059-90D7-58A026B784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76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49</a:t>
            </a:fld>
            <a:endParaRPr lang="en-US" dirty="0"/>
          </a:p>
        </p:txBody>
      </p:sp>
    </p:spTree>
    <p:extLst>
      <p:ext uri="{BB962C8B-B14F-4D97-AF65-F5344CB8AC3E}">
        <p14:creationId xmlns:p14="http://schemas.microsoft.com/office/powerpoint/2010/main" val="670360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52</a:t>
            </a:fld>
            <a:endParaRPr lang="en-US" dirty="0"/>
          </a:p>
        </p:txBody>
      </p:sp>
    </p:spTree>
    <p:extLst>
      <p:ext uri="{BB962C8B-B14F-4D97-AF65-F5344CB8AC3E}">
        <p14:creationId xmlns:p14="http://schemas.microsoft.com/office/powerpoint/2010/main" val="428938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54</a:t>
            </a:fld>
            <a:endParaRPr lang="en-US"/>
          </a:p>
        </p:txBody>
      </p:sp>
    </p:spTree>
    <p:extLst>
      <p:ext uri="{BB962C8B-B14F-4D97-AF65-F5344CB8AC3E}">
        <p14:creationId xmlns:p14="http://schemas.microsoft.com/office/powerpoint/2010/main" val="1127235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D3641F-9DC9-4C37-8076-B2E08F82F9C5}" type="slidenum">
              <a:rPr lang="en-US" smtClean="0"/>
              <a:t>64</a:t>
            </a:fld>
            <a:endParaRPr lang="en-US"/>
          </a:p>
        </p:txBody>
      </p:sp>
    </p:spTree>
    <p:extLst>
      <p:ext uri="{BB962C8B-B14F-4D97-AF65-F5344CB8AC3E}">
        <p14:creationId xmlns:p14="http://schemas.microsoft.com/office/powerpoint/2010/main" val="1415383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67</a:t>
            </a:fld>
            <a:endParaRPr lang="en-US"/>
          </a:p>
        </p:txBody>
      </p:sp>
    </p:spTree>
    <p:extLst>
      <p:ext uri="{BB962C8B-B14F-4D97-AF65-F5344CB8AC3E}">
        <p14:creationId xmlns:p14="http://schemas.microsoft.com/office/powerpoint/2010/main" val="3453553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6462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Janssen single dose COVID-19 vaccine showed 72% vaccine efficacy in the US.57% efficacy noted among trial participants in South Africa, where 95% of the cases in the study were due to lineage B.1.351.</a:t>
            </a:r>
          </a:p>
          <a:p>
            <a:pPr marL="628650" lvl="1"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Additionally, efficacy was shown to be higher (85%) in preventing severe disease across all eight countries. </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NovavaxCOVID-19 vaccine, 2-dose regiment (Day 0 &amp; Day 21, IM) showed 89.3% vaccine efficacy in the UK study with over half of the cases were the now-predominant UK variant strain.</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NovavaxCOVID-19 vaccine, 2-dose regiment (Day 0 &amp; Day 21, IM) showed 60% vaccine efficacy in the South Africa study with majority of the cases were escape variant.</a:t>
            </a:r>
          </a:p>
          <a:p>
            <a:pPr marL="628650" lvl="1"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Initiated development of new constructs against the emerging strains as a booster and/or combination bivalent vaccine with plans to initiate clinical trials in 2Q21</a:t>
            </a:r>
          </a:p>
          <a:p>
            <a:pPr marL="628650" lvl="1"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Ongoing Phase 3 study in the US with target date to finish </a:t>
            </a:r>
            <a:r>
              <a:rPr lang="en-GB" sz="1200" b="0" i="0" u="none" strike="noStrike" kern="1200" baseline="0" dirty="0" err="1">
                <a:solidFill>
                  <a:schemeClr val="tx1"/>
                </a:solidFill>
                <a:latin typeface="+mn-lt"/>
                <a:ea typeface="+mn-ea"/>
                <a:cs typeface="+mn-cs"/>
              </a:rPr>
              <a:t>enrollment</a:t>
            </a:r>
            <a:r>
              <a:rPr lang="en-GB" sz="1200" b="0" i="0" u="none" strike="noStrike" kern="1200" baseline="0" dirty="0">
                <a:solidFill>
                  <a:schemeClr val="tx1"/>
                </a:solidFill>
                <a:latin typeface="+mn-lt"/>
                <a:ea typeface="+mn-ea"/>
                <a:cs typeface="+mn-cs"/>
              </a:rPr>
              <a:t> in February 2021</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Ongoing Phase 3 study in the US with target date to finish </a:t>
            </a:r>
            <a:r>
              <a:rPr lang="en-GB" sz="1200" b="0" i="0" u="none" strike="noStrike" kern="1200" baseline="0" dirty="0" err="1">
                <a:solidFill>
                  <a:schemeClr val="tx1"/>
                </a:solidFill>
                <a:latin typeface="+mn-lt"/>
                <a:ea typeface="+mn-ea"/>
                <a:cs typeface="+mn-cs"/>
              </a:rPr>
              <a:t>enrollment</a:t>
            </a:r>
            <a:r>
              <a:rPr lang="en-GB" sz="1200" b="0" i="0" u="none" strike="noStrike" kern="1200" baseline="0" dirty="0">
                <a:solidFill>
                  <a:schemeClr val="tx1"/>
                </a:solidFill>
                <a:latin typeface="+mn-lt"/>
                <a:ea typeface="+mn-ea"/>
                <a:cs typeface="+mn-cs"/>
              </a:rPr>
              <a:t> in February 20.</a:t>
            </a:r>
          </a:p>
          <a:p>
            <a:pPr marL="171450" indent="-171450">
              <a:buFont typeface="Arial" panose="020B0604020202020204" pitchFamily="34" charset="0"/>
              <a:buChar char="•"/>
            </a:pPr>
            <a:r>
              <a:rPr lang="en-GB" sz="1200" b="0" i="0" u="none" strike="noStrike" kern="1200" baseline="0" dirty="0" err="1">
                <a:solidFill>
                  <a:schemeClr val="tx1"/>
                </a:solidFill>
                <a:latin typeface="+mn-lt"/>
                <a:ea typeface="+mn-ea"/>
                <a:cs typeface="+mn-cs"/>
              </a:rPr>
              <a:t>Moderna</a:t>
            </a:r>
            <a:r>
              <a:rPr lang="en-GB" sz="1200" b="0" i="0" u="none" strike="noStrike" kern="1200" baseline="0" dirty="0">
                <a:solidFill>
                  <a:schemeClr val="tx1"/>
                </a:solidFill>
                <a:latin typeface="+mn-lt"/>
                <a:ea typeface="+mn-ea"/>
                <a:cs typeface="+mn-cs"/>
              </a:rPr>
              <a:t> will test an additional booster dose of its COVID-19 Vaccine (mRNA-1273) to study the ability to further increase neutralizing </a:t>
            </a:r>
            <a:r>
              <a:rPr lang="en-GB" sz="1200" b="0" i="0" u="none" strike="noStrike" kern="1200" baseline="0" dirty="0" err="1">
                <a:solidFill>
                  <a:schemeClr val="tx1"/>
                </a:solidFill>
                <a:latin typeface="+mn-lt"/>
                <a:ea typeface="+mn-ea"/>
                <a:cs typeface="+mn-cs"/>
              </a:rPr>
              <a:t>titers</a:t>
            </a:r>
            <a:r>
              <a:rPr lang="en-GB" sz="1200" b="0" i="0" u="none" strike="noStrike" kern="1200" baseline="0" dirty="0">
                <a:solidFill>
                  <a:schemeClr val="tx1"/>
                </a:solidFill>
                <a:latin typeface="+mn-lt"/>
                <a:ea typeface="+mn-ea"/>
                <a:cs typeface="+mn-cs"/>
              </a:rPr>
              <a:t> against emerging strains beyond the existing primary vaccination series.</a:t>
            </a:r>
          </a:p>
          <a:p>
            <a:pPr marL="171450" indent="-171450">
              <a:buFont typeface="Arial" panose="020B0604020202020204" pitchFamily="34" charset="0"/>
              <a:buChar char="•"/>
            </a:pPr>
            <a:r>
              <a:rPr lang="en-GB" sz="1200" b="0" i="0" u="none" strike="noStrike" kern="1200" baseline="0" dirty="0" err="1">
                <a:solidFill>
                  <a:schemeClr val="tx1"/>
                </a:solidFill>
                <a:latin typeface="+mn-lt"/>
                <a:ea typeface="+mn-ea"/>
                <a:cs typeface="+mn-cs"/>
              </a:rPr>
              <a:t>Moderna</a:t>
            </a:r>
            <a:r>
              <a:rPr lang="en-GB" sz="1200" b="0" i="0" u="none" strike="noStrike" kern="1200" baseline="0" dirty="0">
                <a:solidFill>
                  <a:schemeClr val="tx1"/>
                </a:solidFill>
                <a:latin typeface="+mn-lt"/>
                <a:ea typeface="+mn-ea"/>
                <a:cs typeface="+mn-cs"/>
              </a:rPr>
              <a:t> is advancing an emerging variant booster candidate (mRNA-1273.351) against the B.1.351 variant first identified in the South Africa into preclinical studies and Phase 1 study in the US.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Pfizer conducted in-vitro study using the full set of UK strain spike mutations using sera of participants from a previous study. The study concluded their vaccine will prevent COVID-19 caused by the UK virus variant.</a:t>
            </a:r>
          </a:p>
          <a:p>
            <a:pPr marL="628650" lvl="1" indent="-171450">
              <a:buFont typeface="Arial" panose="020B0604020202020204" pitchFamily="34" charset="0"/>
              <a:buChar char="•"/>
            </a:pPr>
            <a:r>
              <a:rPr lang="en-GB" sz="1200" b="0" i="0" u="none" strike="noStrike" kern="1200" baseline="0" dirty="0" err="1">
                <a:solidFill>
                  <a:schemeClr val="tx1"/>
                </a:solidFill>
                <a:latin typeface="+mn-lt"/>
                <a:ea typeface="+mn-ea"/>
                <a:cs typeface="+mn-cs"/>
              </a:rPr>
              <a:t>Moderna</a:t>
            </a:r>
            <a:r>
              <a:rPr lang="en-GB" sz="1200" b="0" i="0" u="none" strike="noStrike" kern="1200" baseline="0" dirty="0">
                <a:solidFill>
                  <a:schemeClr val="tx1"/>
                </a:solidFill>
                <a:latin typeface="+mn-lt"/>
                <a:ea typeface="+mn-ea"/>
                <a:cs typeface="+mn-cs"/>
              </a:rPr>
              <a:t> has initiated a study of its mRNA1273 in healthy adolescents 12 to &lt; 18 years of age.</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Pfizer has fully enrolled its adolescent COVID-19 vaccine trial with 2,259 participants aged 12 to 15 years.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Pfizer plans to start a new study in children aged 5 to 11 years later this year.</a:t>
            </a:r>
          </a:p>
          <a:p>
            <a:endParaRPr lang="en-GB"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368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04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AC1FEAA-6834-4322-BCFF-9062A510C0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AA118C7-3C10-4790-AAAD-A415FE1A4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4C238052-F157-4386-8760-EFED3AB157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00A14-864B-4B61-A6D8-E35507CEEA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09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1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10</a:t>
            </a:fld>
            <a:endParaRPr lang="en-US"/>
          </a:p>
        </p:txBody>
      </p:sp>
    </p:spTree>
    <p:extLst>
      <p:ext uri="{BB962C8B-B14F-4D97-AF65-F5344CB8AC3E}">
        <p14:creationId xmlns:p14="http://schemas.microsoft.com/office/powerpoint/2010/main" val="170656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11</a:t>
            </a:fld>
            <a:endParaRPr lang="en-US"/>
          </a:p>
        </p:txBody>
      </p:sp>
    </p:spTree>
    <p:extLst>
      <p:ext uri="{BB962C8B-B14F-4D97-AF65-F5344CB8AC3E}">
        <p14:creationId xmlns:p14="http://schemas.microsoft.com/office/powerpoint/2010/main" val="3703022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96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30</a:t>
            </a:fld>
            <a:endParaRPr lang="en-US"/>
          </a:p>
        </p:txBody>
      </p:sp>
    </p:spTree>
    <p:extLst>
      <p:ext uri="{BB962C8B-B14F-4D97-AF65-F5344CB8AC3E}">
        <p14:creationId xmlns:p14="http://schemas.microsoft.com/office/powerpoint/2010/main" val="2243865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47</a:t>
            </a:fld>
            <a:endParaRPr lang="en-US"/>
          </a:p>
        </p:txBody>
      </p:sp>
    </p:spTree>
    <p:extLst>
      <p:ext uri="{BB962C8B-B14F-4D97-AF65-F5344CB8AC3E}">
        <p14:creationId xmlns:p14="http://schemas.microsoft.com/office/powerpoint/2010/main" val="3663363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48</a:t>
            </a:fld>
            <a:endParaRPr lang="en-US"/>
          </a:p>
        </p:txBody>
      </p:sp>
    </p:spTree>
    <p:extLst>
      <p:ext uri="{BB962C8B-B14F-4D97-AF65-F5344CB8AC3E}">
        <p14:creationId xmlns:p14="http://schemas.microsoft.com/office/powerpoint/2010/main" val="44778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a:t>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357748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a:pPr/>
              <a:t>2/4/21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a:pPr/>
              <a:t>‹#›</a:t>
            </a:fld>
            <a:endParaRPr lang="en-US"/>
          </a:p>
        </p:txBody>
      </p:sp>
    </p:spTree>
    <p:extLst>
      <p:ext uri="{BB962C8B-B14F-4D97-AF65-F5344CB8AC3E}">
        <p14:creationId xmlns:p14="http://schemas.microsoft.com/office/powerpoint/2010/main" val="67677079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9665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678"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02"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26"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50"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74"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98"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22"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46"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70"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94"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18"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942"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966"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990"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890895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55B71-315F-4DE4-8ECF-DCA56DB88A5B}"/>
              </a:ext>
            </a:extLst>
          </p:cNvPr>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681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146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225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7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286428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6">
            <a:extLst>
              <a:ext uri="{FF2B5EF4-FFF2-40B4-BE49-F238E27FC236}">
                <a16:creationId xmlns:a16="http://schemas.microsoft.com/office/drawing/2014/main" id="{344E4503-EA9E-46CD-87D4-D64B2274D7B9}"/>
              </a:ext>
            </a:extLst>
          </p:cNvPr>
          <p:cNvSpPr>
            <a:spLocks noGrp="1"/>
          </p:cNvSpPr>
          <p:nvPr>
            <p:ph type="dt" sz="half" idx="10"/>
          </p:nvPr>
        </p:nvSpPr>
        <p:spPr>
          <a:xfrm>
            <a:off x="0" y="0"/>
            <a:ext cx="0" cy="0"/>
          </a:xfrm>
        </p:spPr>
        <p:txBody>
          <a:bodyPr/>
          <a:lstStyle>
            <a:lvl1pPr>
              <a:defRPr/>
            </a:lvl1pPr>
            <a:extLst/>
          </a:lstStyle>
          <a:p>
            <a:pPr>
              <a:defRPr/>
            </a:pPr>
            <a:endParaRPr lang="en-US"/>
          </a:p>
        </p:txBody>
      </p:sp>
      <p:sp>
        <p:nvSpPr>
          <p:cNvPr id="5" name="Footer Placeholder 19">
            <a:extLst>
              <a:ext uri="{FF2B5EF4-FFF2-40B4-BE49-F238E27FC236}">
                <a16:creationId xmlns:a16="http://schemas.microsoft.com/office/drawing/2014/main" id="{35298EA9-9B1E-486B-A0FD-B7077D5441E8}"/>
              </a:ext>
            </a:extLst>
          </p:cNvPr>
          <p:cNvSpPr>
            <a:spLocks noGrp="1"/>
          </p:cNvSpPr>
          <p:nvPr>
            <p:ph type="ftr" sz="quarter" idx="11"/>
          </p:nvPr>
        </p:nvSpPr>
        <p:spPr>
          <a:xfrm>
            <a:off x="0" y="0"/>
            <a:ext cx="0" cy="0"/>
          </a:xfrm>
        </p:spPr>
        <p:txBody>
          <a:bodyPr/>
          <a:lstStyle>
            <a:lvl1pPr>
              <a:defRPr/>
            </a:lvl1pPr>
            <a:extLst/>
          </a:lstStyle>
          <a:p>
            <a:pPr>
              <a:defRPr/>
            </a:pPr>
            <a:endParaRPr lang="en-US"/>
          </a:p>
        </p:txBody>
      </p:sp>
      <p:sp>
        <p:nvSpPr>
          <p:cNvPr id="6" name="Slide Number Placeholder 9">
            <a:extLst>
              <a:ext uri="{FF2B5EF4-FFF2-40B4-BE49-F238E27FC236}">
                <a16:creationId xmlns:a16="http://schemas.microsoft.com/office/drawing/2014/main" id="{4C280F44-AD7A-431C-8F64-016598F2D04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7B7EB7A-FE5B-490C-88BA-A2E1D5BD79CB}" type="slidenum">
              <a:rPr lang="en-US" altLang="en-US"/>
              <a:pPr/>
              <a:t>‹#›</a:t>
            </a:fld>
            <a:endParaRPr lang="en-US" altLang="en-US"/>
          </a:p>
        </p:txBody>
      </p:sp>
    </p:spTree>
    <p:extLst>
      <p:ext uri="{BB962C8B-B14F-4D97-AF65-F5344CB8AC3E}">
        <p14:creationId xmlns:p14="http://schemas.microsoft.com/office/powerpoint/2010/main" val="140146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2573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a:t>2/4/21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840609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tags" Target="../tags/tag11.xml"/><Relationship Id="rId11" Type="http://schemas.openxmlformats.org/officeDocument/2006/relationships/slideLayout" Target="../slideLayouts/slideLayout29.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6.xml"/><Relationship Id="rId51" Type="http://schemas.openxmlformats.org/officeDocument/2006/relationships/tags" Target="../tags/tag33.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jpeg"/><Relationship Id="rId4" Type="http://schemas.openxmlformats.org/officeDocument/2006/relationships/slideLayout" Target="../slideLayouts/slideLayout38.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6.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8" r:id="rId3"/>
    <p:sldLayoutId id="2147483842" r:id="rId4"/>
    <p:sldLayoutId id="2147483882" r:id="rId5"/>
    <p:sldLayoutId id="2147483900"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654"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B8838-BB4B-43B8-8957-7E4929863E56}"/>
              </a:ext>
            </a:extLst>
          </p:cNvPr>
          <p:cNvSpPr/>
          <p:nvPr/>
        </p:nvSpPr>
        <p:spPr>
          <a:xfrm>
            <a:off x="-25400" y="6381750"/>
            <a:ext cx="8966200" cy="32385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3762738-6F50-4437-B812-F8BA210F964E}"/>
              </a:ext>
            </a:extLst>
          </p:cNvPr>
          <p:cNvSpPr/>
          <p:nvPr/>
        </p:nvSpPr>
        <p:spPr>
          <a:xfrm>
            <a:off x="-25400" y="6210300"/>
            <a:ext cx="8966200" cy="95250"/>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076" name="Picture 2">
            <a:extLst>
              <a:ext uri="{FF2B5EF4-FFF2-40B4-BE49-F238E27FC236}">
                <a16:creationId xmlns:a16="http://schemas.microsoft.com/office/drawing/2014/main" id="{8C856E92-1B15-403F-9F93-021BAA881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1" y="6477001"/>
            <a:ext cx="5966884"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6DE43FCF-8402-48A2-8AB9-3C6E037D6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400" y="6276975"/>
            <a:ext cx="3067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userDrawn="1"/>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Rectangle 11"/>
          <p:cNvSpPr>
            <a:spLocks noChangeArrowheads="1"/>
          </p:cNvSpPr>
          <p:nvPr userDrawn="1"/>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prstClr val="white"/>
                </a:solidFill>
                <a:latin typeface="Arial" pitchFamily="34" charset="0"/>
                <a:cs typeface="Arial" pitchFamily="34" charset="0"/>
              </a:rPr>
              <a:t>Sacred Encounters   Perfect Care   Healthiest Communities</a:t>
            </a:r>
          </a:p>
        </p:txBody>
      </p:sp>
      <p:sp>
        <p:nvSpPr>
          <p:cNvPr id="16" name="Rectangle 15"/>
          <p:cNvSpPr/>
          <p:nvPr userDrawn="1"/>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404233378"/>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7B3CED-194C-4F99-A43B-B08D18EC8530}"/>
              </a:ext>
            </a:extLst>
          </p:cNvPr>
          <p:cNvSpPr>
            <a:spLocks noGrp="1" noChangeArrowheads="1"/>
          </p:cNvSpPr>
          <p:nvPr>
            <p:ph type="ctrTitle"/>
          </p:nvPr>
        </p:nvSpPr>
        <p:spPr bwMode="auto">
          <a:xfrm>
            <a:off x="2239964" y="234950"/>
            <a:ext cx="7680325"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sz="4800" dirty="0">
                <a:latin typeface="Baskerville Old Face" panose="02020602080505020303" pitchFamily="18" charset="0"/>
              </a:rPr>
              <a:t>Covenant Health</a:t>
            </a:r>
            <a:br>
              <a:rPr lang="en-US" altLang="en-US" sz="4800" dirty="0">
                <a:latin typeface="Baskerville Old Face" panose="02020602080505020303" pitchFamily="18" charset="0"/>
              </a:rPr>
            </a:br>
            <a:r>
              <a:rPr lang="en-US" altLang="en-US" sz="4800" dirty="0">
                <a:latin typeface="Baskerville Old Face" panose="02020602080505020303" pitchFamily="18" charset="0"/>
              </a:rPr>
              <a:t>Presents</a:t>
            </a: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4000" dirty="0">
                <a:latin typeface="Baskerville Old Face" panose="02020602080505020303" pitchFamily="18" charset="0"/>
              </a:rPr>
            </a:br>
            <a:r>
              <a:rPr lang="en-US" altLang="en-US" sz="4000" dirty="0">
                <a:latin typeface="Baskerville Old Face" panose="02020602080505020303" pitchFamily="18" charset="0"/>
              </a:rPr>
              <a:t>Critical Communications: A Weekly Physician Update</a:t>
            </a:r>
            <a:br>
              <a:rPr lang="en-US" altLang="en-US" sz="4000" dirty="0">
                <a:latin typeface="Baskerville Old Face" panose="02020602080505020303" pitchFamily="18" charset="0"/>
              </a:rPr>
            </a:br>
            <a:br>
              <a:rPr lang="en-US" altLang="en-US" sz="3200" i="1" dirty="0">
                <a:latin typeface="Baskerville Old Face" panose="02020602080505020303" pitchFamily="18" charset="0"/>
              </a:rPr>
            </a:br>
            <a:r>
              <a:rPr lang="en-US" altLang="en-US" sz="2400" i="1" dirty="0">
                <a:latin typeface="Baskerville Old Face" panose="02020602080505020303" pitchFamily="18" charset="0"/>
              </a:rPr>
              <a:t>February 5, 2021</a:t>
            </a:r>
            <a:endParaRPr lang="en-US" altLang="en-US" sz="2400" dirty="0">
              <a:latin typeface="Baskerville Old Face" panose="02020602080505020303" pitchFamily="18" charset="0"/>
            </a:endParaRPr>
          </a:p>
        </p:txBody>
      </p:sp>
      <p:sp>
        <p:nvSpPr>
          <p:cNvPr id="11267" name="Rectangle 3">
            <a:extLst>
              <a:ext uri="{FF2B5EF4-FFF2-40B4-BE49-F238E27FC236}">
                <a16:creationId xmlns:a16="http://schemas.microsoft.com/office/drawing/2014/main" id="{BB4ADF4D-3CF0-46FB-A827-93061F1CC314}"/>
              </a:ext>
            </a:extLst>
          </p:cNvPr>
          <p:cNvSpPr>
            <a:spLocks noGrp="1" noChangeArrowheads="1"/>
          </p:cNvSpPr>
          <p:nvPr>
            <p:ph type="subTitle" idx="1"/>
          </p:nvPr>
        </p:nvSpPr>
        <p:spPr>
          <a:xfrm>
            <a:off x="1831976" y="5791200"/>
            <a:ext cx="4714875" cy="966788"/>
          </a:xfrm>
        </p:spPr>
        <p:txBody>
          <a:bodyPr>
            <a:normAutofit/>
          </a:bodyPr>
          <a:lstStyle/>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dirty="0"/>
          </a:p>
          <a:p>
            <a:pPr eaLnBrk="1" fontAlgn="auto" hangingPunct="1">
              <a:lnSpc>
                <a:spcPct val="80000"/>
              </a:lnSpc>
              <a:spcAft>
                <a:spcPts val="0"/>
              </a:spcAft>
              <a:defRPr/>
            </a:pPr>
            <a:endParaRPr lang="en-US" altLang="en-US" sz="1500" dirty="0"/>
          </a:p>
        </p:txBody>
      </p:sp>
    </p:spTree>
    <p:extLst>
      <p:ext uri="{BB962C8B-B14F-4D97-AF65-F5344CB8AC3E}">
        <p14:creationId xmlns:p14="http://schemas.microsoft.com/office/powerpoint/2010/main" val="45921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lstStyle/>
          <a:p>
            <a:r>
              <a:rPr lang="en-US" dirty="0"/>
              <a:t>COVID+ HOSPITALIZATIONS BY TSA ID</a:t>
            </a:r>
          </a:p>
        </p:txBody>
      </p:sp>
      <p:sp>
        <p:nvSpPr>
          <p:cNvPr id="4" name="Rectangle 3"/>
          <p:cNvSpPr/>
          <p:nvPr/>
        </p:nvSpPr>
        <p:spPr>
          <a:xfrm>
            <a:off x="0" y="1132761"/>
            <a:ext cx="12192000" cy="1323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343876" y="1143000"/>
            <a:ext cx="3466696" cy="2246769"/>
          </a:xfrm>
          <a:prstGeom prst="rect">
            <a:avLst/>
          </a:prstGeom>
          <a:noFill/>
        </p:spPr>
        <p:txBody>
          <a:bodyPr wrap="square" rtlCol="0">
            <a:spAutoFit/>
          </a:bodyPr>
          <a:lstStyle/>
          <a:p>
            <a:r>
              <a:rPr lang="en-US" sz="2800" b="1" dirty="0"/>
              <a:t>CONFIRMED COVID+ HOSPITALIZATIONS /HOSPITAL CAPACITY </a:t>
            </a:r>
          </a:p>
          <a:p>
            <a:endParaRPr lang="en-US" sz="28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441342" y="4677279"/>
            <a:ext cx="3466696"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TSA – B </a:t>
            </a:r>
          </a:p>
          <a:p>
            <a:r>
              <a:rPr lang="en-US" sz="2400" dirty="0">
                <a:latin typeface="Arial" panose="020B0604020202020204" pitchFamily="34" charset="0"/>
                <a:cs typeface="Arial" panose="020B0604020202020204" pitchFamily="34" charset="0"/>
              </a:rPr>
              <a:t>100 DAYS &gt; 15%</a:t>
            </a:r>
          </a:p>
          <a:p>
            <a:r>
              <a:rPr lang="en-US" sz="2400" dirty="0">
                <a:latin typeface="Arial" panose="020B0604020202020204" pitchFamily="34" charset="0"/>
                <a:cs typeface="Arial" panose="020B0604020202020204" pitchFamily="34" charset="0"/>
              </a:rPr>
              <a:t>1/26 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day &lt;15%</a:t>
            </a:r>
          </a:p>
        </p:txBody>
      </p:sp>
      <p:sp>
        <p:nvSpPr>
          <p:cNvPr id="7" name="4-Point Star 6"/>
          <p:cNvSpPr/>
          <p:nvPr/>
        </p:nvSpPr>
        <p:spPr>
          <a:xfrm>
            <a:off x="6773587" y="4231759"/>
            <a:ext cx="255181"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8"/>
          <p:cNvSpPr/>
          <p:nvPr/>
        </p:nvSpPr>
        <p:spPr>
          <a:xfrm>
            <a:off x="6773587" y="5277444"/>
            <a:ext cx="245196"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9"/>
          <p:cNvSpPr/>
          <p:nvPr/>
        </p:nvSpPr>
        <p:spPr>
          <a:xfrm>
            <a:off x="6742336" y="6323129"/>
            <a:ext cx="245196"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4156933" y="947565"/>
            <a:ext cx="7113324" cy="5741469"/>
          </a:xfrm>
          <a:prstGeom prst="rect">
            <a:avLst/>
          </a:prstGeom>
        </p:spPr>
      </p:pic>
      <p:sp>
        <p:nvSpPr>
          <p:cNvPr id="12" name="TextBox 11">
            <a:extLst>
              <a:ext uri="{FF2B5EF4-FFF2-40B4-BE49-F238E27FC236}">
                <a16:creationId xmlns:a16="http://schemas.microsoft.com/office/drawing/2014/main" id="{D0FFBE99-C0CC-D742-B813-F0E9D32551F5}"/>
              </a:ext>
            </a:extLst>
          </p:cNvPr>
          <p:cNvSpPr txBox="1"/>
          <p:nvPr/>
        </p:nvSpPr>
        <p:spPr>
          <a:xfrm rot="20305655">
            <a:off x="885071" y="2901943"/>
            <a:ext cx="2139496" cy="646331"/>
          </a:xfrm>
          <a:prstGeom prst="rect">
            <a:avLst/>
          </a:prstGeom>
          <a:noFill/>
        </p:spPr>
        <p:txBody>
          <a:bodyPr wrap="none" rtlCol="0">
            <a:spAutoFit/>
          </a:bodyPr>
          <a:lstStyle/>
          <a:p>
            <a:r>
              <a:rPr lang="en-US" sz="3600" b="1" dirty="0">
                <a:solidFill>
                  <a:srgbClr val="FF0000"/>
                </a:solidFill>
              </a:rPr>
              <a:t>Last Week</a:t>
            </a:r>
          </a:p>
        </p:txBody>
      </p:sp>
    </p:spTree>
    <p:extLst>
      <p:ext uri="{BB962C8B-B14F-4D97-AF65-F5344CB8AC3E}">
        <p14:creationId xmlns:p14="http://schemas.microsoft.com/office/powerpoint/2010/main" val="3934402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lstStyle/>
          <a:p>
            <a:r>
              <a:rPr lang="en-US" dirty="0"/>
              <a:t>COVID+ HOSPITALIZATIONS BY TSA ID</a:t>
            </a:r>
          </a:p>
        </p:txBody>
      </p:sp>
      <p:sp>
        <p:nvSpPr>
          <p:cNvPr id="4" name="Rectangle 3"/>
          <p:cNvSpPr/>
          <p:nvPr/>
        </p:nvSpPr>
        <p:spPr>
          <a:xfrm>
            <a:off x="-8331" y="906924"/>
            <a:ext cx="12192000" cy="14197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307495" y="906925"/>
            <a:ext cx="3466696" cy="2246769"/>
          </a:xfrm>
          <a:prstGeom prst="rect">
            <a:avLst/>
          </a:prstGeom>
          <a:noFill/>
        </p:spPr>
        <p:txBody>
          <a:bodyPr wrap="square" rtlCol="0">
            <a:spAutoFit/>
          </a:bodyPr>
          <a:lstStyle/>
          <a:p>
            <a:r>
              <a:rPr lang="en-US" sz="2800" b="1" dirty="0"/>
              <a:t>CONFIRMED COVID+ HOSPITALIZATIONS /HOSPITAL CAPACITY </a:t>
            </a:r>
          </a:p>
          <a:p>
            <a:endParaRPr lang="en-US" sz="28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0" y="3870582"/>
            <a:ext cx="3810572" cy="1938992"/>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11 areas continue to be under Governors Executive Order</a:t>
            </a:r>
          </a:p>
          <a:p>
            <a:endParaRPr lang="en-US" sz="3200" dirty="0">
              <a:latin typeface="Arial" panose="020B0604020202020204" pitchFamily="34" charset="0"/>
              <a:cs typeface="Arial" panose="020B0604020202020204" pitchFamily="34" charset="0"/>
            </a:endParaRPr>
          </a:p>
        </p:txBody>
      </p:sp>
      <p:sp>
        <p:nvSpPr>
          <p:cNvPr id="7" name="4-Point Star 6"/>
          <p:cNvSpPr/>
          <p:nvPr/>
        </p:nvSpPr>
        <p:spPr>
          <a:xfrm>
            <a:off x="6773587" y="4231759"/>
            <a:ext cx="255181"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8"/>
          <p:cNvSpPr/>
          <p:nvPr/>
        </p:nvSpPr>
        <p:spPr>
          <a:xfrm>
            <a:off x="6773587" y="5277444"/>
            <a:ext cx="245196"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9"/>
          <p:cNvSpPr/>
          <p:nvPr/>
        </p:nvSpPr>
        <p:spPr>
          <a:xfrm>
            <a:off x="6742336" y="6323129"/>
            <a:ext cx="245196"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4090017" y="1044716"/>
            <a:ext cx="7462982" cy="5501696"/>
          </a:xfrm>
          <a:prstGeom prst="rect">
            <a:avLst/>
          </a:prstGeom>
        </p:spPr>
      </p:pic>
      <p:sp>
        <p:nvSpPr>
          <p:cNvPr id="11" name="TextBox 10">
            <a:extLst>
              <a:ext uri="{FF2B5EF4-FFF2-40B4-BE49-F238E27FC236}">
                <a16:creationId xmlns:a16="http://schemas.microsoft.com/office/drawing/2014/main" id="{C2AED189-A496-9443-A3ED-9B85C8D140DF}"/>
              </a:ext>
            </a:extLst>
          </p:cNvPr>
          <p:cNvSpPr txBox="1"/>
          <p:nvPr/>
        </p:nvSpPr>
        <p:spPr>
          <a:xfrm rot="20305655">
            <a:off x="773618" y="2699753"/>
            <a:ext cx="2152705" cy="646331"/>
          </a:xfrm>
          <a:prstGeom prst="rect">
            <a:avLst/>
          </a:prstGeom>
          <a:noFill/>
        </p:spPr>
        <p:txBody>
          <a:bodyPr wrap="none" rtlCol="0">
            <a:spAutoFit/>
          </a:bodyPr>
          <a:lstStyle/>
          <a:p>
            <a:r>
              <a:rPr lang="en-US" sz="3600" b="1" dirty="0">
                <a:solidFill>
                  <a:srgbClr val="FF0000"/>
                </a:solidFill>
              </a:rPr>
              <a:t>This Week</a:t>
            </a:r>
          </a:p>
        </p:txBody>
      </p:sp>
      <p:sp>
        <p:nvSpPr>
          <p:cNvPr id="5" name="Rounded Rectangle 4">
            <a:extLst>
              <a:ext uri="{FF2B5EF4-FFF2-40B4-BE49-F238E27FC236}">
                <a16:creationId xmlns:a16="http://schemas.microsoft.com/office/drawing/2014/main" id="{65153BEE-EB05-6847-B0EE-9F8729E00EBC}"/>
              </a:ext>
            </a:extLst>
          </p:cNvPr>
          <p:cNvSpPr/>
          <p:nvPr/>
        </p:nvSpPr>
        <p:spPr>
          <a:xfrm>
            <a:off x="3991897" y="1917290"/>
            <a:ext cx="7885471" cy="245807"/>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0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9215C8-BFC6-1944-94E3-5FB5A1534EC5}"/>
              </a:ext>
            </a:extLst>
          </p:cNvPr>
          <p:cNvSpPr>
            <a:spLocks noGrp="1"/>
          </p:cNvSpPr>
          <p:nvPr>
            <p:ph type="title"/>
          </p:nvPr>
        </p:nvSpPr>
        <p:spPr/>
        <p:txBody>
          <a:bodyPr/>
          <a:lstStyle/>
          <a:p>
            <a:r>
              <a:rPr lang="en-US" sz="4000" dirty="0"/>
              <a:t>Progressive Resumption of Elective Procedures</a:t>
            </a:r>
          </a:p>
        </p:txBody>
      </p:sp>
      <p:sp>
        <p:nvSpPr>
          <p:cNvPr id="4" name="Content Placeholder 3">
            <a:extLst>
              <a:ext uri="{FF2B5EF4-FFF2-40B4-BE49-F238E27FC236}">
                <a16:creationId xmlns:a16="http://schemas.microsoft.com/office/drawing/2014/main" id="{E65295A9-CC24-8D4E-9383-49EB7B9C9E74}"/>
              </a:ext>
            </a:extLst>
          </p:cNvPr>
          <p:cNvSpPr>
            <a:spLocks noGrp="1"/>
          </p:cNvSpPr>
          <p:nvPr>
            <p:ph idx="1"/>
          </p:nvPr>
        </p:nvSpPr>
        <p:spPr>
          <a:xfrm>
            <a:off x="609600" y="1858658"/>
            <a:ext cx="10972800" cy="4510724"/>
          </a:xfrm>
        </p:spPr>
        <p:txBody>
          <a:bodyPr/>
          <a:lstStyle/>
          <a:p>
            <a:pPr marL="0" indent="0">
              <a:buNone/>
            </a:pPr>
            <a:r>
              <a:rPr lang="en-US" dirty="0"/>
              <a:t>Things we must consider:</a:t>
            </a:r>
          </a:p>
          <a:p>
            <a:r>
              <a:rPr lang="en-US" dirty="0"/>
              <a:t>Staff Availability</a:t>
            </a:r>
          </a:p>
          <a:p>
            <a:r>
              <a:rPr lang="en-US" dirty="0"/>
              <a:t>OR Crews</a:t>
            </a:r>
          </a:p>
          <a:p>
            <a:r>
              <a:rPr lang="en-US" dirty="0"/>
              <a:t>Blood Bank Capacity</a:t>
            </a:r>
          </a:p>
          <a:p>
            <a:r>
              <a:rPr lang="en-US" dirty="0"/>
              <a:t>Supply Chain</a:t>
            </a:r>
          </a:p>
          <a:p>
            <a:r>
              <a:rPr lang="en-US" dirty="0"/>
              <a:t>COVID Testing of Patients </a:t>
            </a:r>
          </a:p>
          <a:p>
            <a:endParaRPr lang="en-US" dirty="0"/>
          </a:p>
        </p:txBody>
      </p:sp>
      <p:pic>
        <p:nvPicPr>
          <p:cNvPr id="5" name="Picture 4">
            <a:extLst>
              <a:ext uri="{FF2B5EF4-FFF2-40B4-BE49-F238E27FC236}">
                <a16:creationId xmlns:a16="http://schemas.microsoft.com/office/drawing/2014/main" id="{EFBE352D-33D1-F440-BEAB-13A55686D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625" y="1858658"/>
            <a:ext cx="5384800" cy="3568700"/>
          </a:xfrm>
          <a:prstGeom prst="rect">
            <a:avLst/>
          </a:prstGeom>
        </p:spPr>
      </p:pic>
    </p:spTree>
    <p:extLst>
      <p:ext uri="{BB962C8B-B14F-4D97-AF65-F5344CB8AC3E}">
        <p14:creationId xmlns:p14="http://schemas.microsoft.com/office/powerpoint/2010/main" val="3960796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57B86-B98A-354E-A1FE-63503A87EB12}"/>
              </a:ext>
            </a:extLst>
          </p:cNvPr>
          <p:cNvSpPr>
            <a:spLocks noGrp="1"/>
          </p:cNvSpPr>
          <p:nvPr>
            <p:ph type="ctrTitle"/>
          </p:nvPr>
        </p:nvSpPr>
        <p:spPr/>
        <p:txBody>
          <a:bodyPr/>
          <a:lstStyle/>
          <a:p>
            <a:r>
              <a:rPr lang="en-US" dirty="0"/>
              <a:t>Caregivers and the Pandemic</a:t>
            </a:r>
          </a:p>
        </p:txBody>
      </p:sp>
      <p:sp>
        <p:nvSpPr>
          <p:cNvPr id="5" name="Subtitle 4">
            <a:extLst>
              <a:ext uri="{FF2B5EF4-FFF2-40B4-BE49-F238E27FC236}">
                <a16:creationId xmlns:a16="http://schemas.microsoft.com/office/drawing/2014/main" id="{F94EB01A-E805-8646-B6AA-5F46A023429F}"/>
              </a:ext>
            </a:extLst>
          </p:cNvPr>
          <p:cNvSpPr>
            <a:spLocks noGrp="1"/>
          </p:cNvSpPr>
          <p:nvPr>
            <p:ph type="subTitle" idx="1"/>
          </p:nvPr>
        </p:nvSpPr>
        <p:spPr>
          <a:xfrm>
            <a:off x="1828800" y="2501213"/>
            <a:ext cx="8534400" cy="1752600"/>
          </a:xfrm>
        </p:spPr>
        <p:txBody>
          <a:bodyPr/>
          <a:lstStyle/>
          <a:p>
            <a:r>
              <a:rPr lang="en-US" dirty="0"/>
              <a:t>How are we holding up?</a:t>
            </a:r>
          </a:p>
        </p:txBody>
      </p:sp>
      <p:sp>
        <p:nvSpPr>
          <p:cNvPr id="6" name="Subtitle 4">
            <a:extLst>
              <a:ext uri="{FF2B5EF4-FFF2-40B4-BE49-F238E27FC236}">
                <a16:creationId xmlns:a16="http://schemas.microsoft.com/office/drawing/2014/main" id="{A2D2D83F-B5E7-7845-B063-40CCD6FDF17F}"/>
              </a:ext>
            </a:extLst>
          </p:cNvPr>
          <p:cNvSpPr txBox="1">
            <a:spLocks/>
          </p:cNvSpPr>
          <p:nvPr/>
        </p:nvSpPr>
        <p:spPr>
          <a:xfrm>
            <a:off x="815546" y="4098873"/>
            <a:ext cx="4399005" cy="1752600"/>
          </a:xfrm>
          <a:prstGeom prst="rect">
            <a:avLst/>
          </a:prstGeom>
        </p:spPr>
        <p:txBody>
          <a:bodyPr/>
          <a:lstStyle>
            <a:lvl1pPr marL="0" indent="0" algn="ctr" defTabSz="914400" rtl="0" eaLnBrk="1" latinLnBrk="0" hangingPunct="1">
              <a:spcBef>
                <a:spcPct val="20000"/>
              </a:spcBef>
              <a:buFont typeface="Arial" pitchFamily="34" charset="0"/>
              <a:buNone/>
              <a:defRPr sz="3200" b="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a:t>Charles V. </a:t>
            </a:r>
            <a:r>
              <a:rPr lang="en-US" b="1" dirty="0" err="1"/>
              <a:t>Bayouth</a:t>
            </a:r>
            <a:r>
              <a:rPr lang="en-US" b="1" dirty="0"/>
              <a:t>, MD</a:t>
            </a:r>
          </a:p>
          <a:p>
            <a:r>
              <a:rPr lang="en-US" sz="2400" dirty="0"/>
              <a:t>Trauma Medical Director</a:t>
            </a:r>
          </a:p>
          <a:p>
            <a:r>
              <a:rPr lang="en-US" sz="2400" dirty="0"/>
              <a:t>Covenant Medical Center</a:t>
            </a:r>
          </a:p>
        </p:txBody>
      </p:sp>
      <p:sp>
        <p:nvSpPr>
          <p:cNvPr id="7" name="Subtitle 4">
            <a:extLst>
              <a:ext uri="{FF2B5EF4-FFF2-40B4-BE49-F238E27FC236}">
                <a16:creationId xmlns:a16="http://schemas.microsoft.com/office/drawing/2014/main" id="{2874B1DE-F8D0-864A-9068-9FEE172B685A}"/>
              </a:ext>
            </a:extLst>
          </p:cNvPr>
          <p:cNvSpPr txBox="1">
            <a:spLocks/>
          </p:cNvSpPr>
          <p:nvPr/>
        </p:nvSpPr>
        <p:spPr>
          <a:xfrm>
            <a:off x="6207211" y="4098873"/>
            <a:ext cx="4399005" cy="1752600"/>
          </a:xfrm>
          <a:prstGeom prst="rect">
            <a:avLst/>
          </a:prstGeom>
        </p:spPr>
        <p:txBody>
          <a:bodyPr/>
          <a:lstStyle>
            <a:lvl1pPr marL="0" indent="0" algn="ctr" defTabSz="914400" rtl="0" eaLnBrk="1" latinLnBrk="0" hangingPunct="1">
              <a:spcBef>
                <a:spcPct val="20000"/>
              </a:spcBef>
              <a:buFont typeface="Arial" pitchFamily="34" charset="0"/>
              <a:buNone/>
              <a:defRPr sz="3200" b="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r>
              <a:rPr lang="en-US" b="1" dirty="0"/>
              <a:t>Amanda Kuhn </a:t>
            </a:r>
          </a:p>
          <a:p>
            <a:pPr fontAlgn="base"/>
            <a:r>
              <a:rPr lang="en-US" sz="2400" dirty="0"/>
              <a:t>Principal Consultant</a:t>
            </a:r>
          </a:p>
          <a:p>
            <a:pPr fontAlgn="base"/>
            <a:r>
              <a:rPr lang="en-US" sz="2400" dirty="0"/>
              <a:t>Integrated Talent Management</a:t>
            </a:r>
          </a:p>
        </p:txBody>
      </p:sp>
    </p:spTree>
    <p:extLst>
      <p:ext uri="{BB962C8B-B14F-4D97-AF65-F5344CB8AC3E}">
        <p14:creationId xmlns:p14="http://schemas.microsoft.com/office/powerpoint/2010/main" val="3441070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03FB-E1E2-3243-9C88-68DFF7AD6F96}"/>
              </a:ext>
            </a:extLst>
          </p:cNvPr>
          <p:cNvSpPr>
            <a:spLocks noGrp="1"/>
          </p:cNvSpPr>
          <p:nvPr>
            <p:ph type="title"/>
          </p:nvPr>
        </p:nvSpPr>
        <p:spPr/>
        <p:txBody>
          <a:bodyPr/>
          <a:lstStyle/>
          <a:p>
            <a:r>
              <a:rPr lang="en-US" dirty="0"/>
              <a:t>PHYSICIANS AND PTSD IN THE COVID ERA</a:t>
            </a:r>
          </a:p>
        </p:txBody>
      </p:sp>
      <p:sp>
        <p:nvSpPr>
          <p:cNvPr id="3" name="Content Placeholder 2">
            <a:extLst>
              <a:ext uri="{FF2B5EF4-FFF2-40B4-BE49-F238E27FC236}">
                <a16:creationId xmlns:a16="http://schemas.microsoft.com/office/drawing/2014/main" id="{90BCB759-0B10-CE40-A625-F48B00015580}"/>
              </a:ext>
            </a:extLst>
          </p:cNvPr>
          <p:cNvSpPr>
            <a:spLocks noGrp="1"/>
          </p:cNvSpPr>
          <p:nvPr>
            <p:ph idx="1"/>
          </p:nvPr>
        </p:nvSpPr>
        <p:spPr>
          <a:xfrm>
            <a:off x="609600" y="1148577"/>
            <a:ext cx="6711878" cy="5073804"/>
          </a:xfrm>
        </p:spPr>
        <p:txBody>
          <a:bodyPr/>
          <a:lstStyle/>
          <a:p>
            <a:pPr marL="0" indent="0" algn="ctr">
              <a:lnSpc>
                <a:spcPct val="150000"/>
              </a:lnSpc>
              <a:buNone/>
            </a:pPr>
            <a:r>
              <a:rPr lang="en-US" dirty="0"/>
              <a:t>The COVID-19 pandemic is classifiable as a traumatic event of exceptional magnitude that transcends the range of normal human experience with exposure to risk of death </a:t>
            </a:r>
          </a:p>
          <a:p>
            <a:pPr marL="0" indent="0">
              <a:lnSpc>
                <a:spcPct val="150000"/>
              </a:lnSpc>
              <a:buNone/>
            </a:pPr>
            <a:endParaRPr lang="en-US" sz="1000" dirty="0"/>
          </a:p>
          <a:p>
            <a:pPr marL="0" indent="0">
              <a:lnSpc>
                <a:spcPct val="150000"/>
              </a:lnSpc>
              <a:buNone/>
            </a:pPr>
            <a:endParaRPr lang="en-US" sz="1000" dirty="0"/>
          </a:p>
          <a:p>
            <a:pPr marL="0" indent="0">
              <a:lnSpc>
                <a:spcPct val="150000"/>
              </a:lnSpc>
              <a:buNone/>
            </a:pPr>
            <a:r>
              <a:rPr lang="en-US" sz="1000" dirty="0" err="1"/>
              <a:t>Benfante</a:t>
            </a:r>
            <a:r>
              <a:rPr lang="en-US" sz="1000" dirty="0"/>
              <a:t> A, Di </a:t>
            </a:r>
            <a:r>
              <a:rPr lang="en-US" sz="1000" dirty="0" err="1"/>
              <a:t>Tella</a:t>
            </a:r>
            <a:r>
              <a:rPr lang="en-US" sz="1000" dirty="0"/>
              <a:t> M, Romeo A and </a:t>
            </a:r>
            <a:r>
              <a:rPr lang="en-US" sz="1000" dirty="0" err="1"/>
              <a:t>Castelli</a:t>
            </a:r>
            <a:r>
              <a:rPr lang="en-US" sz="1000" dirty="0"/>
              <a:t> L (2020) Traumatic Stress in Healthcare Workers During COVID-19 Pandemic: A Review of the Immediate Impact</a:t>
            </a:r>
            <a:r>
              <a:rPr lang="en-US" sz="1000" i="1" dirty="0"/>
              <a:t>. Front. Psychol</a:t>
            </a:r>
            <a:r>
              <a:rPr lang="en-US" sz="1000" dirty="0"/>
              <a:t>. 11:569935. </a:t>
            </a:r>
            <a:r>
              <a:rPr lang="en-US" sz="1000" dirty="0" err="1"/>
              <a:t>doi</a:t>
            </a:r>
            <a:r>
              <a:rPr lang="en-US" sz="1000" dirty="0"/>
              <a:t>: 10.3389/fpsyg.2020.569935</a:t>
            </a:r>
          </a:p>
          <a:p>
            <a:pPr marL="0" indent="0">
              <a:lnSpc>
                <a:spcPct val="150000"/>
              </a:lnSpc>
              <a:buNone/>
            </a:pPr>
            <a:endParaRPr lang="en-US" dirty="0"/>
          </a:p>
        </p:txBody>
      </p:sp>
      <p:pic>
        <p:nvPicPr>
          <p:cNvPr id="5" name="Picture 4">
            <a:extLst>
              <a:ext uri="{FF2B5EF4-FFF2-40B4-BE49-F238E27FC236}">
                <a16:creationId xmlns:a16="http://schemas.microsoft.com/office/drawing/2014/main" id="{F8941B96-0BC5-1D4E-B820-8ED813B00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028" y="1197958"/>
            <a:ext cx="4787972" cy="2487521"/>
          </a:xfrm>
          <a:prstGeom prst="rect">
            <a:avLst/>
          </a:prstGeom>
        </p:spPr>
      </p:pic>
    </p:spTree>
    <p:extLst>
      <p:ext uri="{BB962C8B-B14F-4D97-AF65-F5344CB8AC3E}">
        <p14:creationId xmlns:p14="http://schemas.microsoft.com/office/powerpoint/2010/main" val="3676355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PHYSICIANS AND PTSD IN THE COVID ERA</a:t>
            </a:r>
          </a:p>
        </p:txBody>
      </p:sp>
      <p:sp>
        <p:nvSpPr>
          <p:cNvPr id="3" name="Content Placeholder 2"/>
          <p:cNvSpPr>
            <a:spLocks noGrp="1"/>
          </p:cNvSpPr>
          <p:nvPr>
            <p:ph idx="1"/>
          </p:nvPr>
        </p:nvSpPr>
        <p:spPr>
          <a:xfrm>
            <a:off x="4095906" y="1219201"/>
            <a:ext cx="7486493" cy="4906963"/>
          </a:xfrm>
        </p:spPr>
        <p:txBody>
          <a:bodyPr/>
          <a:lstStyle/>
          <a:p>
            <a:pPr marL="0" indent="0" algn="ctr">
              <a:lnSpc>
                <a:spcPct val="150000"/>
              </a:lnSpc>
              <a:buNone/>
            </a:pPr>
            <a:r>
              <a:rPr lang="en-US" dirty="0"/>
              <a:t>Frontline Medical Personnel have significantly higher levels of fear, anxiety, and depression when compared to colleagues in lower-risk areas </a:t>
            </a:r>
          </a:p>
          <a:p>
            <a:pPr marL="0" indent="0">
              <a:lnSpc>
                <a:spcPct val="150000"/>
              </a:lnSpc>
              <a:buNone/>
            </a:pPr>
            <a:endParaRPr lang="en-US" sz="1000" dirty="0"/>
          </a:p>
          <a:p>
            <a:pPr marL="0" indent="0">
              <a:lnSpc>
                <a:spcPct val="150000"/>
              </a:lnSpc>
              <a:buNone/>
            </a:pPr>
            <a:endParaRPr lang="en-US" sz="1000" dirty="0"/>
          </a:p>
          <a:p>
            <a:pPr marL="0" indent="0">
              <a:lnSpc>
                <a:spcPct val="150000"/>
              </a:lnSpc>
              <a:buNone/>
            </a:pPr>
            <a:endParaRPr lang="en-US" sz="1000" dirty="0"/>
          </a:p>
          <a:p>
            <a:pPr marL="0" indent="0">
              <a:lnSpc>
                <a:spcPct val="150000"/>
              </a:lnSpc>
              <a:buNone/>
            </a:pPr>
            <a:endParaRPr lang="en-US" sz="1000" dirty="0"/>
          </a:p>
          <a:p>
            <a:pPr marL="0" indent="0">
              <a:lnSpc>
                <a:spcPct val="150000"/>
              </a:lnSpc>
              <a:buNone/>
            </a:pPr>
            <a:r>
              <a:rPr lang="en-US" sz="1000" dirty="0"/>
              <a:t>E.M. Huffman, D.I. </a:t>
            </a:r>
            <a:r>
              <a:rPr lang="en-US" sz="1000" dirty="0" err="1"/>
              <a:t>Athanasiadis</a:t>
            </a:r>
            <a:r>
              <a:rPr lang="en-US" sz="1000" dirty="0"/>
              <a:t>, N.E. Anton et al., How resilient is your team? Exploring healthcare providers’ well-being during the COVID-19 pandemic</a:t>
            </a:r>
            <a:r>
              <a:rPr lang="en-US" sz="1000" i="1" dirty="0"/>
              <a:t>, The American Journal of Surgery</a:t>
            </a:r>
            <a:r>
              <a:rPr lang="en-US" sz="1000" dirty="0"/>
              <a:t>, https://doi.org/10.1016/j.amjsurg.2020.09.005</a:t>
            </a:r>
          </a:p>
          <a:p>
            <a:pPr marL="0" indent="0" algn="ctr">
              <a:lnSpc>
                <a:spcPct val="150000"/>
              </a:lnSpc>
              <a:buNone/>
            </a:pPr>
            <a:endParaRPr lang="en-US" dirty="0"/>
          </a:p>
          <a:p>
            <a:pPr marL="0" indent="0" algn="ctr">
              <a:lnSpc>
                <a:spcPct val="150000"/>
              </a:lnSpc>
              <a:buNone/>
            </a:pPr>
            <a:endParaRPr lang="en-US" dirty="0"/>
          </a:p>
          <a:p>
            <a:pPr marL="0" indent="0" algn="ctr">
              <a:lnSpc>
                <a:spcPct val="150000"/>
              </a:lnSpc>
              <a:buNone/>
            </a:pPr>
            <a:endParaRPr lang="en-US" sz="1050" dirty="0"/>
          </a:p>
          <a:p>
            <a:pPr marL="0" indent="0" algn="ctr">
              <a:lnSpc>
                <a:spcPct val="150000"/>
              </a:lnSpc>
              <a:buNone/>
            </a:pPr>
            <a:endParaRPr lang="en-US" dirty="0"/>
          </a:p>
        </p:txBody>
      </p:sp>
      <p:pic>
        <p:nvPicPr>
          <p:cNvPr id="5" name="Picture 4">
            <a:extLst>
              <a:ext uri="{FF2B5EF4-FFF2-40B4-BE49-F238E27FC236}">
                <a16:creationId xmlns:a16="http://schemas.microsoft.com/office/drawing/2014/main" id="{EC3AEBD6-9688-F344-BEAD-B277B20A3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89" y="2747084"/>
            <a:ext cx="4224576" cy="2089411"/>
          </a:xfrm>
          <a:prstGeom prst="rect">
            <a:avLst/>
          </a:prstGeom>
        </p:spPr>
      </p:pic>
    </p:spTree>
    <p:extLst>
      <p:ext uri="{BB962C8B-B14F-4D97-AF65-F5344CB8AC3E}">
        <p14:creationId xmlns:p14="http://schemas.microsoft.com/office/powerpoint/2010/main" val="3734852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PHYSICIANS AND PTSD IN THE COVID ERA</a:t>
            </a:r>
          </a:p>
        </p:txBody>
      </p:sp>
      <p:sp>
        <p:nvSpPr>
          <p:cNvPr id="3" name="Content Placeholder 2"/>
          <p:cNvSpPr>
            <a:spLocks noGrp="1"/>
          </p:cNvSpPr>
          <p:nvPr>
            <p:ph idx="1"/>
          </p:nvPr>
        </p:nvSpPr>
        <p:spPr>
          <a:xfrm>
            <a:off x="609600" y="1219201"/>
            <a:ext cx="7748469" cy="4906963"/>
          </a:xfrm>
        </p:spPr>
        <p:txBody>
          <a:bodyPr/>
          <a:lstStyle/>
          <a:p>
            <a:pPr marL="0" indent="0" algn="ctr">
              <a:lnSpc>
                <a:spcPct val="150000"/>
              </a:lnSpc>
              <a:buNone/>
            </a:pPr>
            <a:r>
              <a:rPr lang="en-US" dirty="0"/>
              <a:t>Increased fear and anxiety are theorized to be psychological vulnerabilities that increase the risk of PTS symptoms or development of PTSD</a:t>
            </a:r>
          </a:p>
          <a:p>
            <a:pPr marL="0" indent="0">
              <a:lnSpc>
                <a:spcPct val="150000"/>
              </a:lnSpc>
              <a:buNone/>
            </a:pPr>
            <a:endParaRPr lang="en-US" sz="1000" dirty="0"/>
          </a:p>
          <a:p>
            <a:pPr marL="0" indent="0">
              <a:lnSpc>
                <a:spcPct val="150000"/>
              </a:lnSpc>
              <a:buNone/>
            </a:pPr>
            <a:endParaRPr lang="en-US" sz="1000" dirty="0"/>
          </a:p>
          <a:p>
            <a:pPr marL="0" indent="0">
              <a:lnSpc>
                <a:spcPct val="150000"/>
              </a:lnSpc>
              <a:buNone/>
            </a:pPr>
            <a:r>
              <a:rPr lang="en-US" sz="1000" dirty="0"/>
              <a:t>E.M. Huffman, D.I. </a:t>
            </a:r>
            <a:r>
              <a:rPr lang="en-US" sz="1000" dirty="0" err="1"/>
              <a:t>Athanasiadis</a:t>
            </a:r>
            <a:r>
              <a:rPr lang="en-US" sz="1000" dirty="0"/>
              <a:t>, N.E. Anton et al., How resilient is your team? Exploring healthcare providers’ well-being during the COVID-19 pandemic, </a:t>
            </a:r>
            <a:r>
              <a:rPr lang="en-US" sz="1000" i="1" dirty="0"/>
              <a:t>The American Journal of Surgery</a:t>
            </a:r>
            <a:r>
              <a:rPr lang="en-US" sz="1000" dirty="0"/>
              <a:t>, https://doi.org/10.1016/j.amjsurg.2020.09.005</a:t>
            </a:r>
          </a:p>
          <a:p>
            <a:pPr marL="0" indent="0">
              <a:lnSpc>
                <a:spcPct val="150000"/>
              </a:lnSpc>
              <a:buNone/>
            </a:pPr>
            <a:endParaRPr lang="en-US" sz="1000" dirty="0"/>
          </a:p>
        </p:txBody>
      </p:sp>
      <p:pic>
        <p:nvPicPr>
          <p:cNvPr id="5" name="Picture 4">
            <a:extLst>
              <a:ext uri="{FF2B5EF4-FFF2-40B4-BE49-F238E27FC236}">
                <a16:creationId xmlns:a16="http://schemas.microsoft.com/office/drawing/2014/main" id="{C874E773-2DB1-6C41-8F2E-DAEFD016A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872" y="2138636"/>
            <a:ext cx="3091375" cy="2513865"/>
          </a:xfrm>
          <a:prstGeom prst="rect">
            <a:avLst/>
          </a:prstGeom>
        </p:spPr>
      </p:pic>
    </p:spTree>
    <p:extLst>
      <p:ext uri="{BB962C8B-B14F-4D97-AF65-F5344CB8AC3E}">
        <p14:creationId xmlns:p14="http://schemas.microsoft.com/office/powerpoint/2010/main" val="320273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TRAUMATIC STRESS DISORDER</a:t>
            </a:r>
          </a:p>
        </p:txBody>
      </p:sp>
      <p:sp>
        <p:nvSpPr>
          <p:cNvPr id="3" name="Content Placeholder 2"/>
          <p:cNvSpPr>
            <a:spLocks noGrp="1"/>
          </p:cNvSpPr>
          <p:nvPr>
            <p:ph idx="1"/>
          </p:nvPr>
        </p:nvSpPr>
        <p:spPr>
          <a:xfrm>
            <a:off x="609600" y="1219201"/>
            <a:ext cx="8096093" cy="4906963"/>
          </a:xfrm>
        </p:spPr>
        <p:txBody>
          <a:bodyPr/>
          <a:lstStyle/>
          <a:p>
            <a:pPr marL="0" indent="0" algn="ctr">
              <a:lnSpc>
                <a:spcPct val="150000"/>
              </a:lnSpc>
              <a:buNone/>
            </a:pPr>
            <a:r>
              <a:rPr lang="en-US" dirty="0"/>
              <a:t>PTSD is the development of three types of characteristic symptoms after an extreme traumatic stressor, which must involve actual or threatened death or serious injury, or a threat to the physical integrity of oneself or others</a:t>
            </a:r>
          </a:p>
          <a:p>
            <a:pPr marL="0" indent="0">
              <a:lnSpc>
                <a:spcPct val="150000"/>
              </a:lnSpc>
              <a:buNone/>
            </a:pPr>
            <a:endParaRPr lang="en-US" sz="1000" dirty="0"/>
          </a:p>
          <a:p>
            <a:pPr marL="0" indent="0">
              <a:lnSpc>
                <a:spcPct val="150000"/>
              </a:lnSpc>
              <a:buNone/>
            </a:pPr>
            <a:endParaRPr lang="en-US" sz="1000" dirty="0"/>
          </a:p>
          <a:p>
            <a:pPr marL="0" indent="0">
              <a:lnSpc>
                <a:spcPct val="150000"/>
              </a:lnSpc>
              <a:buNone/>
            </a:pPr>
            <a:r>
              <a:rPr lang="en-US" sz="1000" dirty="0"/>
              <a:t>A. M. Warren, A. L. Jones, S. </a:t>
            </a:r>
            <a:r>
              <a:rPr lang="en-US" sz="1000" dirty="0" err="1"/>
              <a:t>Shafi</a:t>
            </a:r>
            <a:r>
              <a:rPr lang="en-US" sz="1000" dirty="0"/>
              <a:t> et al., Does caring for trauma patients lead to psychological stress in surgeons</a:t>
            </a:r>
            <a:r>
              <a:rPr lang="en-US" sz="1000" i="1" dirty="0"/>
              <a:t>?, The Journal of Trauma and Acute Care Surgery</a:t>
            </a:r>
            <a:r>
              <a:rPr lang="en-US" sz="1000" dirty="0"/>
              <a:t>, Vol. 75, Number 1 </a:t>
            </a:r>
          </a:p>
        </p:txBody>
      </p:sp>
      <p:pic>
        <p:nvPicPr>
          <p:cNvPr id="5" name="Picture 4">
            <a:extLst>
              <a:ext uri="{FF2B5EF4-FFF2-40B4-BE49-F238E27FC236}">
                <a16:creationId xmlns:a16="http://schemas.microsoft.com/office/drawing/2014/main" id="{4F8E4177-2A4C-DB45-B62C-5CA82BFC3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0702" y="1128568"/>
            <a:ext cx="3228512" cy="2430791"/>
          </a:xfrm>
          <a:prstGeom prst="rect">
            <a:avLst/>
          </a:prstGeom>
        </p:spPr>
      </p:pic>
    </p:spTree>
    <p:extLst>
      <p:ext uri="{BB962C8B-B14F-4D97-AF65-F5344CB8AC3E}">
        <p14:creationId xmlns:p14="http://schemas.microsoft.com/office/powerpoint/2010/main" val="4078649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TRAUMATIC STRESS DISORDER</a:t>
            </a:r>
          </a:p>
        </p:txBody>
      </p:sp>
      <p:sp>
        <p:nvSpPr>
          <p:cNvPr id="3" name="Content Placeholder 2"/>
          <p:cNvSpPr>
            <a:spLocks noGrp="1"/>
          </p:cNvSpPr>
          <p:nvPr>
            <p:ph idx="1"/>
          </p:nvPr>
        </p:nvSpPr>
        <p:spPr>
          <a:xfrm>
            <a:off x="6801322" y="1219201"/>
            <a:ext cx="4781078" cy="4906963"/>
          </a:xfrm>
        </p:spPr>
        <p:txBody>
          <a:bodyPr/>
          <a:lstStyle/>
          <a:p>
            <a:pPr marL="0" indent="0">
              <a:buNone/>
            </a:pPr>
            <a:r>
              <a:rPr lang="en-US" dirty="0"/>
              <a:t>The person’s response to the trauma must involve:</a:t>
            </a:r>
          </a:p>
          <a:p>
            <a:pPr lvl="1"/>
            <a:r>
              <a:rPr lang="en-US" dirty="0"/>
              <a:t>Intense fear</a:t>
            </a:r>
          </a:p>
          <a:p>
            <a:pPr lvl="1"/>
            <a:r>
              <a:rPr lang="en-US" dirty="0"/>
              <a:t>Helplessness or horror</a:t>
            </a:r>
          </a:p>
          <a:p>
            <a:pPr lvl="1"/>
            <a:endParaRPr lang="en-US" dirty="0"/>
          </a:p>
          <a:p>
            <a:pPr lvl="1"/>
            <a:endParaRPr lang="en-US" dirty="0"/>
          </a:p>
          <a:p>
            <a:pPr marL="457200" lvl="1" indent="0">
              <a:buNone/>
            </a:pPr>
            <a:endParaRPr lang="en-US" dirty="0"/>
          </a:p>
          <a:p>
            <a:pPr marL="457200" lvl="1" indent="0">
              <a:buNone/>
            </a:pPr>
            <a:endParaRPr lang="en-US" sz="1000" dirty="0"/>
          </a:p>
          <a:p>
            <a:pPr marL="457200" lvl="1" indent="0">
              <a:buNone/>
            </a:pPr>
            <a:endParaRPr lang="en-US" sz="1000" dirty="0"/>
          </a:p>
          <a:p>
            <a:pPr marL="457200" lvl="1" indent="0">
              <a:buNone/>
            </a:pPr>
            <a:r>
              <a:rPr lang="en-US" sz="1000" dirty="0"/>
              <a:t>A. M. Warren, A. L. Jones, S. </a:t>
            </a:r>
            <a:r>
              <a:rPr lang="en-US" sz="1000" dirty="0" err="1"/>
              <a:t>Shafi</a:t>
            </a:r>
            <a:r>
              <a:rPr lang="en-US" sz="1000" dirty="0"/>
              <a:t> et al., Does caring for trauma patients lead to psychological stress in surgeons</a:t>
            </a:r>
            <a:r>
              <a:rPr lang="en-US" sz="1000" i="1" dirty="0"/>
              <a:t>?, The Journal of Trauma and Acute Care Surgery</a:t>
            </a:r>
            <a:r>
              <a:rPr lang="en-US" sz="1000" dirty="0"/>
              <a:t>, Vol. 75, Number 1 </a:t>
            </a:r>
          </a:p>
          <a:p>
            <a:pPr lvl="1"/>
            <a:endParaRPr lang="en-US" sz="1000" dirty="0"/>
          </a:p>
          <a:p>
            <a:pPr lvl="1"/>
            <a:endParaRPr lang="en-US" dirty="0"/>
          </a:p>
          <a:p>
            <a:pPr lvl="1"/>
            <a:endParaRPr lang="en-US" dirty="0"/>
          </a:p>
          <a:p>
            <a:pPr lvl="1"/>
            <a:endParaRPr lang="en-US" dirty="0"/>
          </a:p>
          <a:p>
            <a:pPr lvl="1"/>
            <a:endParaRPr lang="en-US" dirty="0"/>
          </a:p>
          <a:p>
            <a:pPr lvl="1"/>
            <a:endParaRPr lang="en-US" sz="1000" dirty="0"/>
          </a:p>
          <a:p>
            <a:pPr lvl="1"/>
            <a:endParaRPr lang="en-US" dirty="0"/>
          </a:p>
          <a:p>
            <a:pPr lvl="1"/>
            <a:endParaRPr lang="en-US" dirty="0"/>
          </a:p>
          <a:p>
            <a:pPr lvl="1"/>
            <a:endParaRPr lang="en-US" dirty="0"/>
          </a:p>
          <a:p>
            <a:pPr lvl="1"/>
            <a:endParaRPr lang="en-US" dirty="0"/>
          </a:p>
          <a:p>
            <a:pPr lvl="1"/>
            <a:endParaRPr lang="en-US" dirty="0"/>
          </a:p>
          <a:p>
            <a:pPr lvl="1"/>
            <a:endParaRPr lang="en-US" sz="1000" dirty="0"/>
          </a:p>
        </p:txBody>
      </p:sp>
      <p:pic>
        <p:nvPicPr>
          <p:cNvPr id="5" name="Picture 4">
            <a:extLst>
              <a:ext uri="{FF2B5EF4-FFF2-40B4-BE49-F238E27FC236}">
                <a16:creationId xmlns:a16="http://schemas.microsoft.com/office/drawing/2014/main" id="{FC475EDC-83DA-4343-B748-CE28164C7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91" y="1347670"/>
            <a:ext cx="6311900" cy="4419600"/>
          </a:xfrm>
          <a:prstGeom prst="rect">
            <a:avLst/>
          </a:prstGeom>
        </p:spPr>
      </p:pic>
    </p:spTree>
    <p:extLst>
      <p:ext uri="{BB962C8B-B14F-4D97-AF65-F5344CB8AC3E}">
        <p14:creationId xmlns:p14="http://schemas.microsoft.com/office/powerpoint/2010/main" val="725337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PTSD SYMPTOM CLUSTERS</a:t>
            </a:r>
          </a:p>
        </p:txBody>
      </p:sp>
      <p:sp>
        <p:nvSpPr>
          <p:cNvPr id="3" name="Content Placeholder 2"/>
          <p:cNvSpPr>
            <a:spLocks noGrp="1"/>
          </p:cNvSpPr>
          <p:nvPr>
            <p:ph idx="1"/>
          </p:nvPr>
        </p:nvSpPr>
        <p:spPr>
          <a:xfrm>
            <a:off x="609600" y="1219201"/>
            <a:ext cx="6237064" cy="4906963"/>
          </a:xfrm>
        </p:spPr>
        <p:txBody>
          <a:bodyPr/>
          <a:lstStyle/>
          <a:p>
            <a:pPr lvl="1">
              <a:buFont typeface="Wingdings" panose="05000000000000000000" pitchFamily="2" charset="2"/>
              <a:buChar char="§"/>
            </a:pPr>
            <a:r>
              <a:rPr lang="en-US" dirty="0"/>
              <a:t>Persistent re-experiencing of the traumatic event</a:t>
            </a:r>
          </a:p>
          <a:p>
            <a:pPr lvl="1">
              <a:buFont typeface="Wingdings" panose="05000000000000000000" pitchFamily="2" charset="2"/>
              <a:buChar char="§"/>
            </a:pPr>
            <a:r>
              <a:rPr lang="en-US" dirty="0"/>
              <a:t>Persistent avoidance of stimuli associated with the trauma or a numbing of general responsiveness</a:t>
            </a:r>
          </a:p>
          <a:p>
            <a:pPr lvl="1">
              <a:buFont typeface="Wingdings" panose="05000000000000000000" pitchFamily="2" charset="2"/>
              <a:buChar char="§"/>
            </a:pPr>
            <a:r>
              <a:rPr lang="en-US" dirty="0"/>
              <a:t>Persistent symptoms of increased arousal</a:t>
            </a:r>
            <a:endParaRPr lang="en-US" sz="1000" dirty="0"/>
          </a:p>
          <a:p>
            <a:pPr marL="0" indent="0">
              <a:lnSpc>
                <a:spcPct val="150000"/>
              </a:lnSpc>
              <a:buNone/>
            </a:pPr>
            <a:endParaRPr lang="en-US" sz="1000" dirty="0"/>
          </a:p>
          <a:p>
            <a:pPr marL="0" indent="0">
              <a:lnSpc>
                <a:spcPct val="150000"/>
              </a:lnSpc>
              <a:buNone/>
            </a:pPr>
            <a:r>
              <a:rPr lang="en-US" sz="1000" dirty="0"/>
              <a:t>A. M. Warren, A. L. Jones, S. </a:t>
            </a:r>
            <a:r>
              <a:rPr lang="en-US" sz="1000" dirty="0" err="1"/>
              <a:t>Shafi</a:t>
            </a:r>
            <a:r>
              <a:rPr lang="en-US" sz="1000" dirty="0"/>
              <a:t> et al., Does caring for trauma patients lead to psychological stress in surgeons?, </a:t>
            </a:r>
            <a:r>
              <a:rPr lang="en-US" sz="1000" i="1" dirty="0"/>
              <a:t>The Journal of Trauma and Acute Care Surgery</a:t>
            </a:r>
            <a:r>
              <a:rPr lang="en-US" sz="1000" dirty="0"/>
              <a:t>, Vol. 75, Number 1 </a:t>
            </a:r>
          </a:p>
          <a:p>
            <a:pPr marL="0" indent="0">
              <a:lnSpc>
                <a:spcPct val="150000"/>
              </a:lnSpc>
              <a:buNone/>
            </a:pPr>
            <a:endParaRPr lang="en-US" sz="1000" dirty="0"/>
          </a:p>
          <a:p>
            <a:pPr marL="0" indent="0">
              <a:lnSpc>
                <a:spcPct val="150000"/>
              </a:lnSpc>
              <a:buNone/>
            </a:pPr>
            <a:endParaRPr lang="en-US" sz="1000" dirty="0"/>
          </a:p>
          <a:p>
            <a:pPr>
              <a:lnSpc>
                <a:spcPct val="150000"/>
              </a:lnSpc>
            </a:pPr>
            <a:endParaRPr lang="en-US" sz="1000" dirty="0"/>
          </a:p>
        </p:txBody>
      </p:sp>
      <p:pic>
        <p:nvPicPr>
          <p:cNvPr id="5" name="Picture 4">
            <a:extLst>
              <a:ext uri="{FF2B5EF4-FFF2-40B4-BE49-F238E27FC236}">
                <a16:creationId xmlns:a16="http://schemas.microsoft.com/office/drawing/2014/main" id="{A37B2781-E9AF-B64B-891F-E18F63E27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624" y="1810064"/>
            <a:ext cx="5423845" cy="2767495"/>
          </a:xfrm>
          <a:prstGeom prst="rect">
            <a:avLst/>
          </a:prstGeom>
        </p:spPr>
      </p:pic>
    </p:spTree>
    <p:extLst>
      <p:ext uri="{BB962C8B-B14F-4D97-AF65-F5344CB8AC3E}">
        <p14:creationId xmlns:p14="http://schemas.microsoft.com/office/powerpoint/2010/main" val="851287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AFE82CE-49DE-428A-8690-4F441C02933F}"/>
              </a:ext>
            </a:extLst>
          </p:cNvPr>
          <p:cNvSpPr txBox="1">
            <a:spLocks noChangeArrowheads="1"/>
          </p:cNvSpPr>
          <p:nvPr/>
        </p:nvSpPr>
        <p:spPr bwMode="auto">
          <a:xfrm>
            <a:off x="2908301" y="903289"/>
            <a:ext cx="67357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dirty="0">
                <a:solidFill>
                  <a:srgbClr val="00338E"/>
                </a:solidFill>
                <a:latin typeface="Baskerville Old Face" panose="02020602080505020303" pitchFamily="18" charset="0"/>
              </a:rPr>
              <a:t>PHYSICIANS</a:t>
            </a:r>
            <a:endParaRPr lang="en-US" altLang="en-US" sz="2400" dirty="0">
              <a:solidFill>
                <a:srgbClr val="00338E"/>
              </a:solidFill>
              <a:latin typeface="Baskerville Old Face" panose="02020602080505020303" pitchFamily="18" charset="0"/>
            </a:endParaRPr>
          </a:p>
          <a:p>
            <a:pPr fontAlgn="base">
              <a:spcBef>
                <a:spcPct val="0"/>
              </a:spcBef>
              <a:spcAft>
                <a:spcPct val="0"/>
              </a:spcAft>
            </a:pPr>
            <a:r>
              <a:rPr lang="en-US" altLang="en-US" sz="1600" dirty="0">
                <a:solidFill>
                  <a:srgbClr val="00338E"/>
                </a:solidFill>
                <a:latin typeface="Baskerville Old Face" panose="02020602080505020303" pitchFamily="18" charset="0"/>
              </a:rPr>
              <a:t> </a:t>
            </a:r>
          </a:p>
          <a:p>
            <a:pPr fontAlgn="base">
              <a:spcBef>
                <a:spcPct val="0"/>
              </a:spcBef>
              <a:spcAft>
                <a:spcPct val="0"/>
              </a:spcAft>
            </a:pPr>
            <a:endParaRPr lang="en-US" altLang="en-US" sz="1000" dirty="0">
              <a:solidFill>
                <a:srgbClr val="00338E"/>
              </a:solidFill>
              <a:latin typeface="Baskerville Old Face" panose="02020602080505020303" pitchFamily="18" charset="0"/>
            </a:endParaRPr>
          </a:p>
          <a:p>
            <a:pPr fontAlgn="base">
              <a:spcBef>
                <a:spcPct val="0"/>
              </a:spcBef>
              <a:spcAft>
                <a:spcPct val="0"/>
              </a:spcAft>
            </a:pPr>
            <a:r>
              <a:rPr lang="en-US" altLang="en-US" sz="2000" b="1" dirty="0">
                <a:solidFill>
                  <a:srgbClr val="00338E"/>
                </a:solidFill>
                <a:latin typeface="Baskerville Old Face" panose="02020602080505020303" pitchFamily="18" charset="0"/>
              </a:rPr>
              <a:t>Accreditation Statement: </a:t>
            </a:r>
          </a:p>
          <a:p>
            <a:pPr fontAlgn="base">
              <a:spcBef>
                <a:spcPct val="0"/>
              </a:spcBef>
              <a:spcAft>
                <a:spcPct val="0"/>
              </a:spcAft>
            </a:pPr>
            <a:r>
              <a:rPr lang="en-US" altLang="en-US" dirty="0">
                <a:solidFill>
                  <a:srgbClr val="00338E"/>
                </a:solidFill>
                <a:latin typeface="Baskerville Old Face" panose="02020602080505020303" pitchFamily="18" charset="0"/>
              </a:rPr>
              <a:t>The Covenant Health is accredited by the Texas Medical Association (TMA) to provide continuing medical education for physicians. </a:t>
            </a:r>
          </a:p>
          <a:p>
            <a:pPr fontAlgn="base">
              <a:spcBef>
                <a:spcPct val="0"/>
              </a:spcBef>
              <a:spcAft>
                <a:spcPct val="0"/>
              </a:spcAft>
            </a:pPr>
            <a:endParaRPr lang="en-US" altLang="en-US" dirty="0">
              <a:solidFill>
                <a:srgbClr val="00338E"/>
              </a:solidFill>
              <a:latin typeface="Baskerville Old Face" panose="02020602080505020303" pitchFamily="18" charset="0"/>
            </a:endParaRPr>
          </a:p>
          <a:p>
            <a:pPr fontAlgn="base">
              <a:spcBef>
                <a:spcPct val="0"/>
              </a:spcBef>
              <a:spcAft>
                <a:spcPct val="0"/>
              </a:spcAft>
            </a:pPr>
            <a:endParaRPr lang="en-US" altLang="en-US" sz="1100" dirty="0">
              <a:solidFill>
                <a:srgbClr val="00338E"/>
              </a:solidFill>
              <a:latin typeface="Baskerville Old Face" panose="02020602080505020303" pitchFamily="18" charset="0"/>
            </a:endParaRPr>
          </a:p>
          <a:p>
            <a:pPr fontAlgn="base">
              <a:spcBef>
                <a:spcPct val="0"/>
              </a:spcBef>
              <a:spcAft>
                <a:spcPct val="0"/>
              </a:spcAft>
            </a:pPr>
            <a:r>
              <a:rPr lang="en-US" altLang="en-US" sz="2000" b="1" dirty="0">
                <a:solidFill>
                  <a:srgbClr val="00338E"/>
                </a:solidFill>
                <a:latin typeface="Baskerville Old Face" panose="02020602080505020303" pitchFamily="18" charset="0"/>
              </a:rPr>
              <a:t>Credit Designation Statement: </a:t>
            </a:r>
          </a:p>
          <a:p>
            <a:pPr fontAlgn="base">
              <a:spcBef>
                <a:spcPct val="0"/>
              </a:spcBef>
              <a:spcAft>
                <a:spcPct val="0"/>
              </a:spcAft>
            </a:pPr>
            <a:r>
              <a:rPr lang="en-US" altLang="en-US" dirty="0">
                <a:solidFill>
                  <a:srgbClr val="00338E"/>
                </a:solidFill>
                <a:latin typeface="Baskerville Old Face" panose="02020602080505020303" pitchFamily="18" charset="0"/>
              </a:rPr>
              <a:t>The Covenant Health designates this live CME activity for a maximum of 1.0 </a:t>
            </a:r>
            <a:r>
              <a:rPr lang="en-US" altLang="en-US" i="1" dirty="0">
                <a:solidFill>
                  <a:srgbClr val="00338E"/>
                </a:solidFill>
                <a:latin typeface="Baskerville Old Face" panose="02020602080505020303" pitchFamily="18" charset="0"/>
              </a:rPr>
              <a:t>AMA PRA Category 1 Credit(s)™.  </a:t>
            </a:r>
            <a:r>
              <a:rPr lang="en-US" altLang="en-US" dirty="0">
                <a:solidFill>
                  <a:srgbClr val="00338E"/>
                </a:solidFill>
                <a:latin typeface="Baskerville Old Face" panose="02020602080505020303" pitchFamily="18" charset="0"/>
              </a:rPr>
              <a:t>Physicians should claim only the credit commensurate with the extent of their participation in the activity.</a:t>
            </a:r>
          </a:p>
          <a:p>
            <a:pPr fontAlgn="base">
              <a:spcBef>
                <a:spcPct val="0"/>
              </a:spcBef>
              <a:spcAft>
                <a:spcPct val="0"/>
              </a:spcAft>
            </a:pPr>
            <a:endParaRPr lang="en-US" altLang="en-US" i="1" dirty="0">
              <a:solidFill>
                <a:srgbClr val="00338E"/>
              </a:solidFill>
              <a:latin typeface="Baskerville Old Face" panose="02020602080505020303" pitchFamily="18" charset="0"/>
            </a:endParaRPr>
          </a:p>
          <a:p>
            <a:pPr fontAlgn="base">
              <a:spcBef>
                <a:spcPct val="0"/>
              </a:spcBef>
              <a:spcAft>
                <a:spcPct val="0"/>
              </a:spcAft>
            </a:pPr>
            <a:endParaRPr lang="en-US" altLang="en-US" i="1" dirty="0">
              <a:solidFill>
                <a:srgbClr val="00338E"/>
              </a:solidFill>
              <a:latin typeface="Baskerville Old Face" panose="02020602080505020303" pitchFamily="18" charset="0"/>
            </a:endParaRPr>
          </a:p>
          <a:p>
            <a:pPr fontAlgn="base">
              <a:spcBef>
                <a:spcPct val="0"/>
              </a:spcBef>
              <a:spcAft>
                <a:spcPct val="0"/>
              </a:spcAft>
            </a:pPr>
            <a:endParaRPr lang="en-US" altLang="en-US" sz="1100" i="1" dirty="0">
              <a:solidFill>
                <a:srgbClr val="00338E"/>
              </a:solidFill>
              <a:latin typeface="Baskerville Old Face" panose="02020602080505020303" pitchFamily="18" charset="0"/>
            </a:endParaRPr>
          </a:p>
        </p:txBody>
      </p:sp>
    </p:spTree>
    <p:extLst>
      <p:ext uri="{BB962C8B-B14F-4D97-AF65-F5344CB8AC3E}">
        <p14:creationId xmlns:p14="http://schemas.microsoft.com/office/powerpoint/2010/main" val="287203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PTSD Symptoms</a:t>
            </a:r>
          </a:p>
        </p:txBody>
      </p:sp>
      <p:sp>
        <p:nvSpPr>
          <p:cNvPr id="3" name="Content Placeholder 2"/>
          <p:cNvSpPr>
            <a:spLocks noGrp="1"/>
          </p:cNvSpPr>
          <p:nvPr>
            <p:ph idx="1"/>
          </p:nvPr>
        </p:nvSpPr>
        <p:spPr>
          <a:xfrm>
            <a:off x="5607312" y="1219201"/>
            <a:ext cx="5975088" cy="4906963"/>
          </a:xfrm>
        </p:spPr>
        <p:txBody>
          <a:bodyPr/>
          <a:lstStyle/>
          <a:p>
            <a:r>
              <a:rPr lang="en-US" dirty="0"/>
              <a:t>Must continue for more than 1 month</a:t>
            </a:r>
          </a:p>
          <a:p>
            <a:r>
              <a:rPr lang="en-US" dirty="0"/>
              <a:t>Cause sufficient distress that leads to occupational or social impairment</a:t>
            </a:r>
          </a:p>
          <a:p>
            <a:r>
              <a:rPr lang="en-US" dirty="0"/>
              <a:t>Not be present before the traumatic event</a:t>
            </a:r>
          </a:p>
          <a:p>
            <a:pPr marL="0" indent="0">
              <a:buNone/>
            </a:pPr>
            <a:endParaRPr lang="en-US" dirty="0"/>
          </a:p>
          <a:p>
            <a:pPr marL="0" lvl="1" indent="0">
              <a:buNone/>
            </a:pPr>
            <a:endParaRPr lang="en-US" sz="1000" dirty="0"/>
          </a:p>
          <a:p>
            <a:pPr marL="0" lvl="1" indent="0">
              <a:buNone/>
            </a:pPr>
            <a:endParaRPr lang="en-US" sz="1000" dirty="0"/>
          </a:p>
          <a:p>
            <a:pPr marL="0" lvl="1" indent="0">
              <a:buNone/>
            </a:pPr>
            <a:r>
              <a:rPr lang="en-US" sz="1000" dirty="0"/>
              <a:t>A. M. Warren, A. L. Jones, S. </a:t>
            </a:r>
            <a:r>
              <a:rPr lang="en-US" sz="1000" dirty="0" err="1"/>
              <a:t>Shafi</a:t>
            </a:r>
            <a:r>
              <a:rPr lang="en-US" sz="1000" dirty="0"/>
              <a:t> et al., Does caring for trauma patients lead to psychological stress in surgeons</a:t>
            </a:r>
            <a:r>
              <a:rPr lang="en-US" sz="1000" i="1" dirty="0"/>
              <a:t>?, The Journal of Trauma and Acute Care Surgery</a:t>
            </a:r>
            <a:r>
              <a:rPr lang="en-US" sz="1000" dirty="0"/>
              <a:t>, Vol. 75, Number 1 </a:t>
            </a:r>
          </a:p>
          <a:p>
            <a:endParaRPr lang="en-US" sz="1000" dirty="0"/>
          </a:p>
        </p:txBody>
      </p:sp>
      <p:pic>
        <p:nvPicPr>
          <p:cNvPr id="5" name="Picture 4">
            <a:extLst>
              <a:ext uri="{FF2B5EF4-FFF2-40B4-BE49-F238E27FC236}">
                <a16:creationId xmlns:a16="http://schemas.microsoft.com/office/drawing/2014/main" id="{F3DD4229-3589-674E-BB71-BB11FC2CE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149" y="2447132"/>
            <a:ext cx="3657600" cy="2451100"/>
          </a:xfrm>
          <a:prstGeom prst="rect">
            <a:avLst/>
          </a:prstGeom>
        </p:spPr>
      </p:pic>
    </p:spTree>
    <p:extLst>
      <p:ext uri="{BB962C8B-B14F-4D97-AF65-F5344CB8AC3E}">
        <p14:creationId xmlns:p14="http://schemas.microsoft.com/office/powerpoint/2010/main" val="3629848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 PTSD Symptoms</a:t>
            </a:r>
          </a:p>
        </p:txBody>
      </p:sp>
      <p:sp>
        <p:nvSpPr>
          <p:cNvPr id="3" name="Content Placeholder 2"/>
          <p:cNvSpPr>
            <a:spLocks noGrp="1"/>
          </p:cNvSpPr>
          <p:nvPr>
            <p:ph idx="1"/>
          </p:nvPr>
        </p:nvSpPr>
        <p:spPr>
          <a:xfrm>
            <a:off x="442331" y="990600"/>
            <a:ext cx="10972800" cy="5231780"/>
          </a:xfrm>
        </p:spPr>
        <p:txBody>
          <a:bodyPr/>
          <a:lstStyle/>
          <a:p>
            <a:pPr marL="0" indent="0">
              <a:lnSpc>
                <a:spcPct val="150000"/>
              </a:lnSpc>
              <a:buNone/>
            </a:pPr>
            <a:r>
              <a:rPr lang="en-US" dirty="0" err="1"/>
              <a:t>Hyperarousal</a:t>
            </a:r>
            <a:r>
              <a:rPr lang="en-US" dirty="0"/>
              <a:t> </a:t>
            </a:r>
          </a:p>
          <a:p>
            <a:pPr lvl="1">
              <a:lnSpc>
                <a:spcPct val="150000"/>
              </a:lnSpc>
            </a:pPr>
            <a:r>
              <a:rPr lang="en-US" dirty="0"/>
              <a:t>Disturbed sleep</a:t>
            </a:r>
          </a:p>
          <a:p>
            <a:pPr lvl="1">
              <a:lnSpc>
                <a:spcPct val="150000"/>
              </a:lnSpc>
            </a:pPr>
            <a:r>
              <a:rPr lang="en-US" dirty="0"/>
              <a:t>Irritability</a:t>
            </a:r>
          </a:p>
          <a:p>
            <a:pPr lvl="1">
              <a:lnSpc>
                <a:spcPct val="150000"/>
              </a:lnSpc>
            </a:pPr>
            <a:r>
              <a:rPr lang="en-US" dirty="0"/>
              <a:t>Outbursts of anger</a:t>
            </a:r>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r>
              <a:rPr lang="en-US" sz="1000" dirty="0"/>
              <a:t>A. M. Warren, A. L. Jones, S. </a:t>
            </a:r>
            <a:r>
              <a:rPr lang="en-US" sz="1000" dirty="0" err="1"/>
              <a:t>Shafi</a:t>
            </a:r>
            <a:r>
              <a:rPr lang="en-US" sz="1000" dirty="0"/>
              <a:t> et al., Does caring for trauma patients lead to psychological stress in surgeons</a:t>
            </a:r>
            <a:r>
              <a:rPr lang="en-US" sz="1000" i="1" dirty="0"/>
              <a:t>?, The Journal of Trauma and Acute Care Surgery</a:t>
            </a:r>
            <a:r>
              <a:rPr lang="en-US" sz="1000" dirty="0"/>
              <a:t>, Vol. 75, Number 1 </a:t>
            </a:r>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endParaRPr lang="en-US" sz="1000" dirty="0"/>
          </a:p>
          <a:p>
            <a:pPr marL="457200" lvl="1" indent="0">
              <a:lnSpc>
                <a:spcPct val="150000"/>
              </a:lnSpc>
              <a:buNone/>
            </a:pPr>
            <a:r>
              <a:rPr lang="en-US" sz="1000" dirty="0"/>
              <a:t>A. M. Warren, A. L. Jones, S. </a:t>
            </a:r>
            <a:r>
              <a:rPr lang="en-US" sz="1000" dirty="0" err="1"/>
              <a:t>Shafi</a:t>
            </a:r>
            <a:r>
              <a:rPr lang="en-US" sz="1000" dirty="0"/>
              <a:t> et al., Does caring for trauma patients lead to psychological stress in surgeons?, </a:t>
            </a:r>
            <a:r>
              <a:rPr lang="en-US" sz="1000" i="1" dirty="0"/>
              <a:t>The Journal of Trauma and Acute Care Surgery</a:t>
            </a:r>
            <a:r>
              <a:rPr lang="en-US" sz="1000" dirty="0"/>
              <a:t>, Vol. 75, Number 1 </a:t>
            </a:r>
          </a:p>
          <a:p>
            <a:pPr marL="457200" lvl="1" indent="0">
              <a:lnSpc>
                <a:spcPct val="150000"/>
              </a:lnSpc>
              <a:buNone/>
            </a:pPr>
            <a:endParaRPr lang="en-US" sz="1000" dirty="0"/>
          </a:p>
        </p:txBody>
      </p:sp>
      <p:pic>
        <p:nvPicPr>
          <p:cNvPr id="5" name="Picture 4">
            <a:extLst>
              <a:ext uri="{FF2B5EF4-FFF2-40B4-BE49-F238E27FC236}">
                <a16:creationId xmlns:a16="http://schemas.microsoft.com/office/drawing/2014/main" id="{A0D7D52E-8C98-6B44-AB25-6CD45F488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531" y="1360685"/>
            <a:ext cx="6832600" cy="4318000"/>
          </a:xfrm>
          <a:prstGeom prst="rect">
            <a:avLst/>
          </a:prstGeom>
        </p:spPr>
      </p:pic>
    </p:spTree>
    <p:extLst>
      <p:ext uri="{BB962C8B-B14F-4D97-AF65-F5344CB8AC3E}">
        <p14:creationId xmlns:p14="http://schemas.microsoft.com/office/powerpoint/2010/main" val="703765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 PTSD Symptoms</a:t>
            </a:r>
          </a:p>
        </p:txBody>
      </p:sp>
      <p:sp>
        <p:nvSpPr>
          <p:cNvPr id="3" name="Content Placeholder 2"/>
          <p:cNvSpPr>
            <a:spLocks noGrp="1"/>
          </p:cNvSpPr>
          <p:nvPr>
            <p:ph idx="1"/>
          </p:nvPr>
        </p:nvSpPr>
        <p:spPr>
          <a:xfrm>
            <a:off x="105798" y="1234316"/>
            <a:ext cx="6761018" cy="4758406"/>
          </a:xfrm>
        </p:spPr>
        <p:txBody>
          <a:bodyPr/>
          <a:lstStyle/>
          <a:p>
            <a:pPr marL="514350" indent="-457200"/>
            <a:r>
              <a:rPr lang="en-US" dirty="0"/>
              <a:t>Avoidance of thoughts, feelings, or conversations associated with the patient’s pain and suffering</a:t>
            </a:r>
          </a:p>
          <a:p>
            <a:pPr marL="514350" indent="-457200"/>
            <a:r>
              <a:rPr lang="en-US" dirty="0"/>
              <a:t>Re-experiencing of traumatic events through intrusive thoughts or dreams</a:t>
            </a:r>
          </a:p>
          <a:p>
            <a:pPr marL="514350" indent="-457200"/>
            <a:r>
              <a:rPr lang="en-US" dirty="0"/>
              <a:t>Psychological or physiologic distress in response to reminders of patients </a:t>
            </a:r>
            <a:endParaRPr lang="en-US" sz="1000" dirty="0"/>
          </a:p>
          <a:p>
            <a:pPr marL="514350" indent="-457200"/>
            <a:endParaRPr lang="en-US" sz="1000" dirty="0"/>
          </a:p>
          <a:p>
            <a:pPr marL="57150" indent="0">
              <a:buNone/>
            </a:pPr>
            <a:r>
              <a:rPr lang="en-US" sz="1000" dirty="0"/>
              <a:t>A. M. Warren, A. L. Jones, S. </a:t>
            </a:r>
            <a:r>
              <a:rPr lang="en-US" sz="1000" dirty="0" err="1"/>
              <a:t>Shafi</a:t>
            </a:r>
            <a:r>
              <a:rPr lang="en-US" sz="1000" dirty="0"/>
              <a:t> et al., Does caring for trauma patients lead to psychological stress in surgeons</a:t>
            </a:r>
            <a:r>
              <a:rPr lang="en-US" sz="1000" i="1" dirty="0"/>
              <a:t>?, The Journal of Trauma and Acute Care Surgery</a:t>
            </a:r>
            <a:r>
              <a:rPr lang="en-US" sz="1000" dirty="0"/>
              <a:t>, Vol. 75, Number 1 </a:t>
            </a:r>
          </a:p>
          <a:p>
            <a:pPr marL="514350" indent="-457200"/>
            <a:endParaRPr lang="en-US" sz="1000" dirty="0"/>
          </a:p>
          <a:p>
            <a:endParaRPr lang="en-US" dirty="0"/>
          </a:p>
        </p:txBody>
      </p:sp>
      <p:pic>
        <p:nvPicPr>
          <p:cNvPr id="5" name="Picture 4">
            <a:extLst>
              <a:ext uri="{FF2B5EF4-FFF2-40B4-BE49-F238E27FC236}">
                <a16:creationId xmlns:a16="http://schemas.microsoft.com/office/drawing/2014/main" id="{7FF4DC8E-4563-EF4D-B374-A4AC76F23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270" y="1385140"/>
            <a:ext cx="4924840" cy="3806536"/>
          </a:xfrm>
          <a:prstGeom prst="rect">
            <a:avLst/>
          </a:prstGeom>
        </p:spPr>
      </p:pic>
    </p:spTree>
    <p:extLst>
      <p:ext uri="{BB962C8B-B14F-4D97-AF65-F5344CB8AC3E}">
        <p14:creationId xmlns:p14="http://schemas.microsoft.com/office/powerpoint/2010/main" val="1004812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Assistance with PTSD</a:t>
            </a:r>
          </a:p>
        </p:txBody>
      </p:sp>
      <p:sp>
        <p:nvSpPr>
          <p:cNvPr id="3" name="Content Placeholder 2"/>
          <p:cNvSpPr>
            <a:spLocks noGrp="1"/>
          </p:cNvSpPr>
          <p:nvPr>
            <p:ph idx="1"/>
          </p:nvPr>
        </p:nvSpPr>
        <p:spPr>
          <a:xfrm>
            <a:off x="5985164" y="1219202"/>
            <a:ext cx="5597236" cy="4040488"/>
          </a:xfrm>
        </p:spPr>
        <p:txBody>
          <a:bodyPr/>
          <a:lstStyle/>
          <a:p>
            <a:r>
              <a:rPr lang="en-US" sz="2800" dirty="0"/>
              <a:t>Peers, family, friends, communicate thoughts/feelings</a:t>
            </a:r>
          </a:p>
          <a:p>
            <a:r>
              <a:rPr lang="en-US" sz="2800" dirty="0"/>
              <a:t>Licensed Mental Health Workers</a:t>
            </a:r>
          </a:p>
          <a:p>
            <a:r>
              <a:rPr lang="en-US" sz="2800" dirty="0"/>
              <a:t>Hospital Resources</a:t>
            </a:r>
          </a:p>
          <a:p>
            <a:r>
              <a:rPr lang="en-US" sz="2800" dirty="0"/>
              <a:t>CDC.gov Website, </a:t>
            </a:r>
            <a:r>
              <a:rPr lang="en-US" sz="2800" i="1" dirty="0"/>
              <a:t>How to Cope with Stress and Build Resilience During the COVID-19 Pandemic</a:t>
            </a:r>
          </a:p>
          <a:p>
            <a:r>
              <a:rPr lang="en-US" sz="2800" dirty="0"/>
              <a:t>Lubbock County Medical Society</a:t>
            </a:r>
          </a:p>
          <a:p>
            <a:pPr lvl="1"/>
            <a:r>
              <a:rPr lang="en-US" sz="2400" dirty="0"/>
              <a:t>Dr. Lloyd Garland cell (806) 790-7070</a:t>
            </a:r>
          </a:p>
        </p:txBody>
      </p:sp>
      <p:pic>
        <p:nvPicPr>
          <p:cNvPr id="7" name="Picture 6">
            <a:extLst>
              <a:ext uri="{FF2B5EF4-FFF2-40B4-BE49-F238E27FC236}">
                <a16:creationId xmlns:a16="http://schemas.microsoft.com/office/drawing/2014/main" id="{EA2A366D-90A7-6A4E-B2D8-019AFC2C3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357" y="1820351"/>
            <a:ext cx="4064000" cy="3111500"/>
          </a:xfrm>
          <a:prstGeom prst="rect">
            <a:avLst/>
          </a:prstGeom>
        </p:spPr>
      </p:pic>
    </p:spTree>
    <p:extLst>
      <p:ext uri="{BB962C8B-B14F-4D97-AF65-F5344CB8AC3E}">
        <p14:creationId xmlns:p14="http://schemas.microsoft.com/office/powerpoint/2010/main" val="2517752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Lubbock County Medical Society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4255" y="1219200"/>
            <a:ext cx="8723489" cy="4906963"/>
          </a:xfrm>
        </p:spPr>
      </p:pic>
    </p:spTree>
    <p:extLst>
      <p:ext uri="{BB962C8B-B14F-4D97-AF65-F5344CB8AC3E}">
        <p14:creationId xmlns:p14="http://schemas.microsoft.com/office/powerpoint/2010/main" val="803647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03FB-E1E2-3243-9C88-68DFF7AD6F96}"/>
              </a:ext>
            </a:extLst>
          </p:cNvPr>
          <p:cNvSpPr>
            <a:spLocks noGrp="1"/>
          </p:cNvSpPr>
          <p:nvPr>
            <p:ph type="title"/>
          </p:nvPr>
        </p:nvSpPr>
        <p:spPr/>
        <p:txBody>
          <a:bodyPr/>
          <a:lstStyle/>
          <a:p>
            <a:r>
              <a:rPr lang="en-US" dirty="0"/>
              <a:t>Navigating Stress &amp; Burnout</a:t>
            </a:r>
          </a:p>
        </p:txBody>
      </p:sp>
      <p:sp>
        <p:nvSpPr>
          <p:cNvPr id="3" name="Content Placeholder 2">
            <a:extLst>
              <a:ext uri="{FF2B5EF4-FFF2-40B4-BE49-F238E27FC236}">
                <a16:creationId xmlns:a16="http://schemas.microsoft.com/office/drawing/2014/main" id="{90BCB759-0B10-CE40-A625-F48B00015580}"/>
              </a:ext>
            </a:extLst>
          </p:cNvPr>
          <p:cNvSpPr>
            <a:spLocks noGrp="1"/>
          </p:cNvSpPr>
          <p:nvPr>
            <p:ph idx="1"/>
          </p:nvPr>
        </p:nvSpPr>
        <p:spPr>
          <a:xfrm>
            <a:off x="609600" y="1415143"/>
            <a:ext cx="10972800" cy="4711021"/>
          </a:xfrm>
        </p:spPr>
        <p:txBody>
          <a:bodyPr/>
          <a:lstStyle/>
          <a:p>
            <a:r>
              <a:rPr lang="en-US" dirty="0">
                <a:latin typeface="Baskerville Old Face" panose="02020602080505020303" pitchFamily="18" charset="77"/>
              </a:rPr>
              <a:t>Covenant Burnout Committee formed in early 2020 – in response to 2019 Caregiver Experience Survey results.  The need has only grown &amp; work continues. </a:t>
            </a:r>
          </a:p>
          <a:p>
            <a:r>
              <a:rPr lang="en-US" dirty="0">
                <a:latin typeface="Baskerville Old Face" panose="02020602080505020303" pitchFamily="18" charset="77"/>
              </a:rPr>
              <a:t>Program in Development: </a:t>
            </a:r>
            <a:r>
              <a:rPr lang="en-US" b="1" dirty="0">
                <a:solidFill>
                  <a:schemeClr val="accent6">
                    <a:lumMod val="60000"/>
                    <a:lumOff val="40000"/>
                  </a:schemeClr>
                </a:solidFill>
                <a:latin typeface="Franklin Gothic Demi" panose="020B0603020102020204" pitchFamily="34" charset="0"/>
              </a:rPr>
              <a:t>Code Lavender</a:t>
            </a:r>
          </a:p>
          <a:p>
            <a:r>
              <a:rPr lang="en-US" dirty="0">
                <a:latin typeface="Baskerville Old Face" panose="02020602080505020303" pitchFamily="18" charset="77"/>
              </a:rPr>
              <a:t>Current Practice: </a:t>
            </a:r>
            <a:r>
              <a:rPr lang="en-US" b="1" dirty="0">
                <a:solidFill>
                  <a:srgbClr val="339933"/>
                </a:solidFill>
                <a:latin typeface="Franklin Gothic Demi" panose="020B0603020102020204" pitchFamily="34" charset="0"/>
              </a:rPr>
              <a:t>Schwartz Center Rounds</a:t>
            </a:r>
          </a:p>
          <a:p>
            <a:r>
              <a:rPr lang="en-US" dirty="0">
                <a:latin typeface="Baskerville Old Face" panose="02020602080505020303" pitchFamily="18" charset="77"/>
              </a:rPr>
              <a:t>Upcoming Event on </a:t>
            </a:r>
            <a:r>
              <a:rPr lang="en-US" b="1" dirty="0">
                <a:latin typeface="Baskerville Old Face" panose="02020602080505020303" pitchFamily="18" charset="77"/>
              </a:rPr>
              <a:t>April 15</a:t>
            </a:r>
            <a:r>
              <a:rPr lang="en-US" b="1" baseline="30000" dirty="0">
                <a:latin typeface="Baskerville Old Face" panose="02020602080505020303" pitchFamily="18" charset="77"/>
              </a:rPr>
              <a:t>th </a:t>
            </a:r>
            <a:r>
              <a:rPr lang="en-US" dirty="0">
                <a:latin typeface="Baskerville Old Face" panose="02020602080505020303" pitchFamily="18" charset="77"/>
              </a:rPr>
              <a:t>– “Faith in Healthcare” featuring Sheila Walsh hosted by Covenant Foundation</a:t>
            </a:r>
            <a:endParaRPr lang="en-US" b="1" dirty="0">
              <a:latin typeface="Baskerville Old Face" panose="02020602080505020303" pitchFamily="18" charset="77"/>
            </a:endParaRPr>
          </a:p>
        </p:txBody>
      </p:sp>
    </p:spTree>
    <p:extLst>
      <p:ext uri="{BB962C8B-B14F-4D97-AF65-F5344CB8AC3E}">
        <p14:creationId xmlns:p14="http://schemas.microsoft.com/office/powerpoint/2010/main" val="2241612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03FB-E1E2-3243-9C88-68DFF7AD6F96}"/>
              </a:ext>
            </a:extLst>
          </p:cNvPr>
          <p:cNvSpPr>
            <a:spLocks noGrp="1"/>
          </p:cNvSpPr>
          <p:nvPr>
            <p:ph type="title"/>
          </p:nvPr>
        </p:nvSpPr>
        <p:spPr/>
        <p:txBody>
          <a:bodyPr/>
          <a:lstStyle/>
          <a:p>
            <a:r>
              <a:rPr lang="en-US" dirty="0"/>
              <a:t>Navigating Stress &amp; Burnout: </a:t>
            </a:r>
            <a:r>
              <a:rPr lang="en-US" dirty="0">
                <a:solidFill>
                  <a:schemeClr val="accent6">
                    <a:lumMod val="60000"/>
                    <a:lumOff val="40000"/>
                  </a:schemeClr>
                </a:solidFill>
              </a:rPr>
              <a:t>CODE LAVENDER</a:t>
            </a:r>
          </a:p>
        </p:txBody>
      </p:sp>
      <p:sp>
        <p:nvSpPr>
          <p:cNvPr id="4" name="Content Placeholder 3">
            <a:extLst>
              <a:ext uri="{FF2B5EF4-FFF2-40B4-BE49-F238E27FC236}">
                <a16:creationId xmlns:a16="http://schemas.microsoft.com/office/drawing/2014/main" id="{EF1220E9-E0A5-5249-916C-2958C6CB3B1E}"/>
              </a:ext>
            </a:extLst>
          </p:cNvPr>
          <p:cNvSpPr>
            <a:spLocks noGrp="1"/>
          </p:cNvSpPr>
          <p:nvPr>
            <p:ph idx="1"/>
          </p:nvPr>
        </p:nvSpPr>
        <p:spPr/>
        <p:txBody>
          <a:bodyPr/>
          <a:lstStyle/>
          <a:p>
            <a:pPr fontAlgn="base"/>
            <a:r>
              <a:rPr lang="en-US" sz="2400" dirty="0">
                <a:latin typeface="Baskerville Old Face" panose="02020602080505020303" pitchFamily="18" charset="77"/>
              </a:rPr>
              <a:t>Use as a peer-to-peer crisis intervention tool; not a prevention tool​</a:t>
            </a:r>
          </a:p>
          <a:p>
            <a:pPr fontAlgn="base"/>
            <a:r>
              <a:rPr lang="en-US" sz="2400" dirty="0">
                <a:latin typeface="Baskerville Old Face" panose="02020602080505020303" pitchFamily="18" charset="77"/>
              </a:rPr>
              <a:t>Code Lavender is a code any caregiver/physician can call for themselves or a teammate when they are being overloaded by stress and traumatic events at work beyond normal levels​</a:t>
            </a:r>
          </a:p>
          <a:p>
            <a:pPr fontAlgn="base"/>
            <a:r>
              <a:rPr lang="en-US" sz="2400" dirty="0">
                <a:latin typeface="Baskerville Old Face" panose="02020602080505020303" pitchFamily="18" charset="77"/>
              </a:rPr>
              <a:t>Code triggers a rapid response team to deploy to the location to provide assessment and immediate intervention</a:t>
            </a:r>
          </a:p>
          <a:p>
            <a:pPr fontAlgn="base"/>
            <a:r>
              <a:rPr lang="en-US" sz="2400" dirty="0">
                <a:latin typeface="Baskerville Old Face" panose="02020602080505020303" pitchFamily="18" charset="77"/>
              </a:rPr>
              <a:t>Interventions provided may provide prayer, relaxation/</a:t>
            </a:r>
            <a:r>
              <a:rPr lang="en-US" sz="2400" dirty="0" err="1">
                <a:latin typeface="Baskerville Old Face" panose="02020602080505020303" pitchFamily="18" charset="77"/>
              </a:rPr>
              <a:t>zen</a:t>
            </a:r>
            <a:r>
              <a:rPr lang="en-US" sz="2400" dirty="0">
                <a:latin typeface="Baskerville Old Face" panose="02020602080505020303" pitchFamily="18" charset="77"/>
              </a:rPr>
              <a:t> room/mindfulness practices, referrals &amp; connection to mental health professional support</a:t>
            </a:r>
          </a:p>
          <a:p>
            <a:pPr fontAlgn="base"/>
            <a:r>
              <a:rPr lang="en-US" sz="2400" dirty="0">
                <a:latin typeface="Baskerville Old Face" panose="02020602080505020303" pitchFamily="18" charset="77"/>
              </a:rPr>
              <a:t>Systemizes support in cases of traumatic outcomes, communicating to caregivers (1) this work is stressful; (2) your needs are important; and (3) support can be systemized in case of traumatic outcomes​</a:t>
            </a:r>
          </a:p>
          <a:p>
            <a:pPr fontAlgn="base"/>
            <a:r>
              <a:rPr lang="en-US" sz="2400" dirty="0">
                <a:latin typeface="Baskerville Old Face" panose="02020602080505020303" pitchFamily="18" charset="77"/>
              </a:rPr>
              <a:t>Training begins for peer-nominated responders in Feb 2021</a:t>
            </a:r>
          </a:p>
          <a:p>
            <a:pPr marL="0" indent="0" fontAlgn="base">
              <a:buNone/>
            </a:pPr>
            <a:endParaRPr lang="en-US" sz="2400" dirty="0">
              <a:latin typeface="Baskerville Old Face" panose="02020602080505020303" pitchFamily="18" charset="77"/>
            </a:endParaRPr>
          </a:p>
          <a:p>
            <a:endParaRPr lang="en-US" sz="2400" dirty="0">
              <a:latin typeface="Baskerville Old Face" panose="02020602080505020303" pitchFamily="18" charset="77"/>
            </a:endParaRPr>
          </a:p>
        </p:txBody>
      </p:sp>
    </p:spTree>
    <p:extLst>
      <p:ext uri="{BB962C8B-B14F-4D97-AF65-F5344CB8AC3E}">
        <p14:creationId xmlns:p14="http://schemas.microsoft.com/office/powerpoint/2010/main" val="2117302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DBBC1-37F8-5841-BCD1-41C6151403FF}"/>
              </a:ext>
            </a:extLst>
          </p:cNvPr>
          <p:cNvSpPr>
            <a:spLocks noGrp="1"/>
          </p:cNvSpPr>
          <p:nvPr>
            <p:ph type="ctrTitle"/>
          </p:nvPr>
        </p:nvSpPr>
        <p:spPr/>
        <p:txBody>
          <a:bodyPr/>
          <a:lstStyle/>
          <a:p>
            <a:r>
              <a:rPr lang="en-US" sz="4000" dirty="0"/>
              <a:t>Anti-pyretic and Non-steroidal Anti-inflammatory Drug Prophylaxis Prior to Immunization</a:t>
            </a:r>
          </a:p>
        </p:txBody>
      </p:sp>
      <p:sp>
        <p:nvSpPr>
          <p:cNvPr id="3" name="Subtitle 2">
            <a:extLst>
              <a:ext uri="{FF2B5EF4-FFF2-40B4-BE49-F238E27FC236}">
                <a16:creationId xmlns:a16="http://schemas.microsoft.com/office/drawing/2014/main" id="{2D30BDAD-D6C4-9742-954F-449633D961E9}"/>
              </a:ext>
            </a:extLst>
          </p:cNvPr>
          <p:cNvSpPr>
            <a:spLocks noGrp="1"/>
          </p:cNvSpPr>
          <p:nvPr>
            <p:ph type="subTitle" idx="1"/>
          </p:nvPr>
        </p:nvSpPr>
        <p:spPr>
          <a:xfrm>
            <a:off x="1828800" y="4327451"/>
            <a:ext cx="8534400" cy="777948"/>
          </a:xfrm>
        </p:spPr>
        <p:txBody>
          <a:bodyPr/>
          <a:lstStyle/>
          <a:p>
            <a:r>
              <a:rPr lang="en-US" dirty="0"/>
              <a:t>Requested Follow-up</a:t>
            </a:r>
          </a:p>
        </p:txBody>
      </p:sp>
    </p:spTree>
    <p:extLst>
      <p:ext uri="{BB962C8B-B14F-4D97-AF65-F5344CB8AC3E}">
        <p14:creationId xmlns:p14="http://schemas.microsoft.com/office/powerpoint/2010/main" val="235132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16725-02A3-284C-981A-395C22BC2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0"/>
            <a:ext cx="6502695" cy="3655110"/>
          </a:xfrm>
          <a:prstGeom prst="rect">
            <a:avLst/>
          </a:prstGeom>
        </p:spPr>
      </p:pic>
      <p:pic>
        <p:nvPicPr>
          <p:cNvPr id="5" name="Picture 4">
            <a:extLst>
              <a:ext uri="{FF2B5EF4-FFF2-40B4-BE49-F238E27FC236}">
                <a16:creationId xmlns:a16="http://schemas.microsoft.com/office/drawing/2014/main" id="{DA8490BF-122E-1940-8FF7-374C58DEA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150" y="2936182"/>
            <a:ext cx="6657838" cy="3743398"/>
          </a:xfrm>
          <a:prstGeom prst="rect">
            <a:avLst/>
          </a:prstGeom>
        </p:spPr>
      </p:pic>
    </p:spTree>
    <p:extLst>
      <p:ext uri="{BB962C8B-B14F-4D97-AF65-F5344CB8AC3E}">
        <p14:creationId xmlns:p14="http://schemas.microsoft.com/office/powerpoint/2010/main" val="2054035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C767-539A-144C-939D-5D7A864A0BA5}"/>
              </a:ext>
            </a:extLst>
          </p:cNvPr>
          <p:cNvSpPr>
            <a:spLocks noGrp="1"/>
          </p:cNvSpPr>
          <p:nvPr>
            <p:ph type="title"/>
          </p:nvPr>
        </p:nvSpPr>
        <p:spPr/>
        <p:txBody>
          <a:bodyPr/>
          <a:lstStyle/>
          <a:p>
            <a:r>
              <a:rPr lang="en-US" sz="2800"/>
              <a:t>Should acetaminophen or nonsteroidal </a:t>
            </a:r>
            <a:r>
              <a:rPr lang="en-US" sz="2800" err="1"/>
              <a:t>antiinflammatory</a:t>
            </a:r>
            <a:r>
              <a:rPr lang="en-US" sz="2800"/>
              <a:t> drugs be taken prior to vaccination to prevent </a:t>
            </a:r>
            <a:r>
              <a:rPr lang="en-US" sz="2800" err="1"/>
              <a:t>postvaccination</a:t>
            </a:r>
            <a:r>
              <a:rPr lang="en-US" sz="2800"/>
              <a:t> symptoms?</a:t>
            </a:r>
          </a:p>
        </p:txBody>
      </p:sp>
      <p:sp>
        <p:nvSpPr>
          <p:cNvPr id="3" name="Content Placeholder 2">
            <a:extLst>
              <a:ext uri="{FF2B5EF4-FFF2-40B4-BE49-F238E27FC236}">
                <a16:creationId xmlns:a16="http://schemas.microsoft.com/office/drawing/2014/main" id="{790E0932-FF2F-4F4D-9153-BC5AE9C475B7}"/>
              </a:ext>
            </a:extLst>
          </p:cNvPr>
          <p:cNvSpPr>
            <a:spLocks noGrp="1"/>
          </p:cNvSpPr>
          <p:nvPr>
            <p:ph idx="1"/>
          </p:nvPr>
        </p:nvSpPr>
        <p:spPr>
          <a:xfrm>
            <a:off x="457200" y="2064328"/>
            <a:ext cx="10972800" cy="4906963"/>
          </a:xfrm>
        </p:spPr>
        <p:txBody>
          <a:bodyPr/>
          <a:lstStyle/>
          <a:p>
            <a:r>
              <a:rPr lang="en-US" sz="2800" dirty="0"/>
              <a:t>Although these drugs could decrease subjective side effects, theoretically they could also blunt immune response and make the vaccines less effective — hence they are </a:t>
            </a:r>
            <a:r>
              <a:rPr lang="en-US" sz="2800" dirty="0">
                <a:solidFill>
                  <a:srgbClr val="FF0000"/>
                </a:solidFill>
              </a:rPr>
              <a:t>not recommended before vaccination</a:t>
            </a:r>
            <a:r>
              <a:rPr lang="en-US" sz="2800" dirty="0"/>
              <a:t>. </a:t>
            </a:r>
            <a:r>
              <a:rPr lang="en-US" sz="2800" dirty="0">
                <a:solidFill>
                  <a:srgbClr val="FF0000"/>
                </a:solidFill>
              </a:rPr>
              <a:t>They are useful, however, in diminishing side effects once they occur. </a:t>
            </a:r>
          </a:p>
          <a:p>
            <a:endParaRPr lang="en-US" sz="2800" dirty="0">
              <a:solidFill>
                <a:srgbClr val="FF0000"/>
              </a:solidFill>
            </a:endParaRPr>
          </a:p>
          <a:p>
            <a:r>
              <a:rPr lang="en-US" sz="2800" dirty="0">
                <a:solidFill>
                  <a:srgbClr val="FF0000"/>
                </a:solidFill>
              </a:rPr>
              <a:t>Acetaminophen is preferred for pregnant women.</a:t>
            </a:r>
          </a:p>
        </p:txBody>
      </p:sp>
    </p:spTree>
    <p:extLst>
      <p:ext uri="{BB962C8B-B14F-4D97-AF65-F5344CB8AC3E}">
        <p14:creationId xmlns:p14="http://schemas.microsoft.com/office/powerpoint/2010/main" val="2381151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54BDDF32-1FD0-4F8B-ACB7-85F983E6389B}"/>
              </a:ext>
            </a:extLst>
          </p:cNvPr>
          <p:cNvSpPr>
            <a:spLocks noGrp="1" noChangeArrowheads="1"/>
          </p:cNvSpPr>
          <p:nvPr>
            <p:ph type="ctrTitle"/>
          </p:nvPr>
        </p:nvSpPr>
        <p:spPr bwMode="auto">
          <a:xfrm>
            <a:off x="2933700" y="384175"/>
            <a:ext cx="5989638" cy="181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dirty="0">
                <a:latin typeface="Baskerville Old Face" panose="02020602080505020303" pitchFamily="18" charset="0"/>
              </a:rPr>
              <a:t>Disclosures of Commercial Interest</a:t>
            </a:r>
          </a:p>
        </p:txBody>
      </p:sp>
      <p:sp>
        <p:nvSpPr>
          <p:cNvPr id="15363" name="Rectangle 5">
            <a:extLst>
              <a:ext uri="{FF2B5EF4-FFF2-40B4-BE49-F238E27FC236}">
                <a16:creationId xmlns:a16="http://schemas.microsoft.com/office/drawing/2014/main" id="{B8D7D4E9-FB0C-4082-8170-B0E9D5C59B71}"/>
              </a:ext>
            </a:extLst>
          </p:cNvPr>
          <p:cNvSpPr>
            <a:spLocks noGrp="1" noChangeArrowheads="1"/>
          </p:cNvSpPr>
          <p:nvPr>
            <p:ph type="subTitle" idx="1"/>
          </p:nvPr>
        </p:nvSpPr>
        <p:spPr>
          <a:xfrm>
            <a:off x="2185989" y="2265364"/>
            <a:ext cx="7743825" cy="2452687"/>
          </a:xfrm>
        </p:spPr>
        <p:txBody>
          <a:bodyPr>
            <a:normAutofit/>
          </a:bodyPr>
          <a:lstStyle/>
          <a:p>
            <a:pPr algn="ctr" eaLnBrk="1" fontAlgn="auto" hangingPunct="1">
              <a:spcAft>
                <a:spcPts val="0"/>
              </a:spcAft>
              <a:defRPr/>
            </a:pPr>
            <a:endParaRPr lang="en-US" altLang="en-US" sz="3200" dirty="0">
              <a:latin typeface="Baskerville Old Face" pitchFamily="18" charset="0"/>
            </a:endParaRPr>
          </a:p>
          <a:p>
            <a:pPr algn="ctr" eaLnBrk="1" fontAlgn="auto" hangingPunct="1">
              <a:spcAft>
                <a:spcPts val="0"/>
              </a:spcAft>
              <a:defRPr/>
            </a:pPr>
            <a:r>
              <a:rPr lang="en-US" altLang="en-US" sz="3200" dirty="0">
                <a:solidFill>
                  <a:schemeClr val="tx1"/>
                </a:solidFill>
                <a:latin typeface="Baskerville Old Face" pitchFamily="18" charset="0"/>
              </a:rPr>
              <a:t>The speakers and planners of this activity </a:t>
            </a:r>
          </a:p>
          <a:p>
            <a:pPr algn="ctr" eaLnBrk="1" fontAlgn="auto" hangingPunct="1">
              <a:spcAft>
                <a:spcPts val="0"/>
              </a:spcAft>
              <a:defRPr/>
            </a:pPr>
            <a:r>
              <a:rPr lang="en-US" altLang="en-US" sz="3200" dirty="0">
                <a:solidFill>
                  <a:schemeClr val="tx1"/>
                </a:solidFill>
                <a:latin typeface="Baskerville Old Face" pitchFamily="18" charset="0"/>
              </a:rPr>
              <a:t>have no relevant financial interests</a:t>
            </a:r>
          </a:p>
          <a:p>
            <a:pPr algn="ctr" eaLnBrk="1" fontAlgn="auto" hangingPunct="1">
              <a:spcAft>
                <a:spcPts val="0"/>
              </a:spcAft>
              <a:defRPr/>
            </a:pPr>
            <a:endParaRPr lang="en-US" altLang="en-US" sz="3200" dirty="0">
              <a:latin typeface="Baskerville Old Face" pitchFamily="18" charset="0"/>
            </a:endParaRPr>
          </a:p>
        </p:txBody>
      </p:sp>
    </p:spTree>
    <p:extLst>
      <p:ext uri="{BB962C8B-B14F-4D97-AF65-F5344CB8AC3E}">
        <p14:creationId xmlns:p14="http://schemas.microsoft.com/office/powerpoint/2010/main" val="132973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8D2B-ABB9-0241-AB12-F463A2679499}"/>
              </a:ext>
            </a:extLst>
          </p:cNvPr>
          <p:cNvSpPr>
            <a:spLocks noGrp="1"/>
          </p:cNvSpPr>
          <p:nvPr>
            <p:ph type="title"/>
          </p:nvPr>
        </p:nvSpPr>
        <p:spPr/>
        <p:txBody>
          <a:bodyPr/>
          <a:lstStyle/>
          <a:p>
            <a:r>
              <a:rPr lang="en-US" dirty="0"/>
              <a:t>Lancet 2009</a:t>
            </a:r>
          </a:p>
        </p:txBody>
      </p:sp>
      <p:pic>
        <p:nvPicPr>
          <p:cNvPr id="5" name="Content Placeholder 4">
            <a:extLst>
              <a:ext uri="{FF2B5EF4-FFF2-40B4-BE49-F238E27FC236}">
                <a16:creationId xmlns:a16="http://schemas.microsoft.com/office/drawing/2014/main" id="{A38ECCE7-DB10-A045-8429-DC37B136EF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697" y="1421027"/>
            <a:ext cx="11866606" cy="1655805"/>
          </a:xfrm>
        </p:spPr>
      </p:pic>
      <p:sp>
        <p:nvSpPr>
          <p:cNvPr id="6" name="TextBox 5">
            <a:extLst>
              <a:ext uri="{FF2B5EF4-FFF2-40B4-BE49-F238E27FC236}">
                <a16:creationId xmlns:a16="http://schemas.microsoft.com/office/drawing/2014/main" id="{C6987067-568F-A14F-966B-8C8C7B27B593}"/>
              </a:ext>
            </a:extLst>
          </p:cNvPr>
          <p:cNvSpPr txBox="1"/>
          <p:nvPr/>
        </p:nvSpPr>
        <p:spPr>
          <a:xfrm>
            <a:off x="162697" y="3632886"/>
            <a:ext cx="11419703" cy="1477328"/>
          </a:xfrm>
          <a:prstGeom prst="rect">
            <a:avLst/>
          </a:prstGeom>
          <a:noFill/>
        </p:spPr>
        <p:txBody>
          <a:bodyPr wrap="square" rtlCol="0">
            <a:spAutoFit/>
          </a:bodyPr>
          <a:lstStyle/>
          <a:p>
            <a:r>
              <a:rPr lang="en-US" b="1" dirty="0"/>
              <a:t>Interpretation</a:t>
            </a:r>
          </a:p>
          <a:p>
            <a:endParaRPr lang="en-US" b="1" dirty="0"/>
          </a:p>
          <a:p>
            <a:r>
              <a:rPr lang="en-US" dirty="0"/>
              <a:t>Although febrile reactions significantly decreased, prophylactic administration of antipyretic drugs at the time of vaccination should not be routinely recommended since </a:t>
            </a:r>
            <a:r>
              <a:rPr lang="en-US" dirty="0">
                <a:solidFill>
                  <a:srgbClr val="FF0000"/>
                </a:solidFill>
              </a:rPr>
              <a:t>antibody responses to several vaccine antigens were reduced</a:t>
            </a:r>
            <a:r>
              <a:rPr lang="en-US" dirty="0"/>
              <a:t>.</a:t>
            </a:r>
          </a:p>
          <a:p>
            <a:endParaRPr lang="en-US" dirty="0"/>
          </a:p>
        </p:txBody>
      </p:sp>
    </p:spTree>
    <p:extLst>
      <p:ext uri="{BB962C8B-B14F-4D97-AF65-F5344CB8AC3E}">
        <p14:creationId xmlns:p14="http://schemas.microsoft.com/office/powerpoint/2010/main" val="801343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8B0E-3240-974A-892F-244C252DA159}"/>
              </a:ext>
            </a:extLst>
          </p:cNvPr>
          <p:cNvSpPr>
            <a:spLocks noGrp="1"/>
          </p:cNvSpPr>
          <p:nvPr>
            <p:ph type="title"/>
          </p:nvPr>
        </p:nvSpPr>
        <p:spPr/>
        <p:txBody>
          <a:bodyPr/>
          <a:lstStyle/>
          <a:p>
            <a:r>
              <a:rPr lang="en-US" dirty="0"/>
              <a:t>Human Vaccines &amp; </a:t>
            </a:r>
            <a:r>
              <a:rPr lang="en-US" dirty="0" err="1"/>
              <a:t>Immunotherapeutics</a:t>
            </a:r>
            <a:r>
              <a:rPr lang="en-US" dirty="0"/>
              <a:t> 2016</a:t>
            </a:r>
          </a:p>
        </p:txBody>
      </p:sp>
      <p:pic>
        <p:nvPicPr>
          <p:cNvPr id="5" name="Content Placeholder 4">
            <a:extLst>
              <a:ext uri="{FF2B5EF4-FFF2-40B4-BE49-F238E27FC236}">
                <a16:creationId xmlns:a16="http://schemas.microsoft.com/office/drawing/2014/main" id="{ACA0AE07-8DA9-E84B-BD5C-96BB30AEB8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389548"/>
            <a:ext cx="10972800" cy="4566267"/>
          </a:xfrm>
        </p:spPr>
      </p:pic>
    </p:spTree>
    <p:extLst>
      <p:ext uri="{BB962C8B-B14F-4D97-AF65-F5344CB8AC3E}">
        <p14:creationId xmlns:p14="http://schemas.microsoft.com/office/powerpoint/2010/main" val="2725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D432-498B-D24B-B7C5-6E06347DA746}"/>
              </a:ext>
            </a:extLst>
          </p:cNvPr>
          <p:cNvSpPr>
            <a:spLocks noGrp="1"/>
          </p:cNvSpPr>
          <p:nvPr>
            <p:ph type="title"/>
          </p:nvPr>
        </p:nvSpPr>
        <p:spPr/>
        <p:txBody>
          <a:bodyPr/>
          <a:lstStyle/>
          <a:p>
            <a:r>
              <a:rPr lang="en-US" dirty="0"/>
              <a:t>Abstract</a:t>
            </a:r>
          </a:p>
        </p:txBody>
      </p:sp>
      <p:sp>
        <p:nvSpPr>
          <p:cNvPr id="3" name="Content Placeholder 2">
            <a:extLst>
              <a:ext uri="{FF2B5EF4-FFF2-40B4-BE49-F238E27FC236}">
                <a16:creationId xmlns:a16="http://schemas.microsoft.com/office/drawing/2014/main" id="{AAC7DCB3-2ECD-8D44-8864-955ED8AA7C72}"/>
              </a:ext>
            </a:extLst>
          </p:cNvPr>
          <p:cNvSpPr>
            <a:spLocks noGrp="1"/>
          </p:cNvSpPr>
          <p:nvPr>
            <p:ph idx="1"/>
          </p:nvPr>
        </p:nvSpPr>
        <p:spPr>
          <a:xfrm>
            <a:off x="609599" y="1219201"/>
            <a:ext cx="11341395" cy="4906963"/>
          </a:xfrm>
        </p:spPr>
        <p:txBody>
          <a:bodyPr/>
          <a:lstStyle/>
          <a:p>
            <a:pPr marL="0" indent="0">
              <a:buNone/>
            </a:pPr>
            <a:r>
              <a:rPr lang="en-US" sz="2000" dirty="0"/>
              <a:t>While </a:t>
            </a:r>
            <a:r>
              <a:rPr lang="en-US" sz="2000" dirty="0">
                <a:solidFill>
                  <a:srgbClr val="FF0000"/>
                </a:solidFill>
              </a:rPr>
              <a:t>antipyretic analgesics </a:t>
            </a:r>
            <a:r>
              <a:rPr lang="en-US" sz="2000" dirty="0"/>
              <a:t>are widely used to ameliorate vaccine adverse reactions, </a:t>
            </a:r>
            <a:r>
              <a:rPr lang="en-US" sz="2000" dirty="0">
                <a:solidFill>
                  <a:srgbClr val="FF0000"/>
                </a:solidFill>
              </a:rPr>
              <a:t>their use has been</a:t>
            </a:r>
          </a:p>
          <a:p>
            <a:pPr marL="0" indent="0">
              <a:buNone/>
            </a:pPr>
            <a:r>
              <a:rPr lang="en-US" sz="2000" dirty="0">
                <a:solidFill>
                  <a:srgbClr val="FF0000"/>
                </a:solidFill>
              </a:rPr>
              <a:t>associated with blunted vaccine immune responses</a:t>
            </a:r>
            <a:r>
              <a:rPr lang="en-US" sz="2000" dirty="0"/>
              <a:t>. Our objective was to review literature evaluating the effect of antipyretic analgesics on vaccine immune responses and to highlight potential underlying mechanisms.</a:t>
            </a:r>
          </a:p>
          <a:p>
            <a:pPr marL="0" indent="0">
              <a:buNone/>
            </a:pPr>
            <a:endParaRPr lang="en-US" sz="2000" dirty="0"/>
          </a:p>
          <a:p>
            <a:pPr marL="0" indent="0">
              <a:buNone/>
            </a:pPr>
            <a:r>
              <a:rPr lang="en-US" sz="2000" dirty="0"/>
              <a:t>Observational studies reporting on antipyretic use around the time of immunization concluded that their use did not affect antibody responses. </a:t>
            </a:r>
            <a:r>
              <a:rPr lang="en-US" sz="2000" dirty="0">
                <a:solidFill>
                  <a:srgbClr val="FF0000"/>
                </a:solidFill>
              </a:rPr>
              <a:t>Only few randomized clinical trials demonstrated blunted antibody response of unknown clinical significance</a:t>
            </a:r>
            <a:r>
              <a:rPr lang="en-US" sz="2000" dirty="0"/>
              <a:t>. This effect has only been noted following primary vaccination with novel antigens and disappears following booster immunization. </a:t>
            </a:r>
          </a:p>
          <a:p>
            <a:pPr marL="0" indent="0">
              <a:buNone/>
            </a:pPr>
            <a:endParaRPr lang="en-US" sz="2000" dirty="0"/>
          </a:p>
          <a:p>
            <a:pPr marL="0" indent="0">
              <a:buNone/>
            </a:pPr>
            <a:r>
              <a:rPr lang="en-US" sz="2000" dirty="0"/>
              <a:t>The </a:t>
            </a:r>
            <a:r>
              <a:rPr lang="en-US" sz="2000" dirty="0">
                <a:solidFill>
                  <a:srgbClr val="FF0000"/>
                </a:solidFill>
              </a:rPr>
              <a:t>mechanism</a:t>
            </a:r>
            <a:r>
              <a:rPr lang="en-US" sz="2000" dirty="0"/>
              <a:t> by which antipyretic analgesics reduce antibody response remains </a:t>
            </a:r>
            <a:r>
              <a:rPr lang="en-US" sz="2000" dirty="0">
                <a:solidFill>
                  <a:srgbClr val="FF0000"/>
                </a:solidFill>
              </a:rPr>
              <a:t>unclear</a:t>
            </a:r>
            <a:r>
              <a:rPr lang="en-US" sz="2000" dirty="0"/>
              <a:t> and not fully explained by COX enzyme inhibition. Recent work has focused on the involvement of nuclear and subcellular signaling pathways. More detailed immunological investigations and a systems biology approach are needed to precisely define the impact and mechanism of antipyretic effects on vaccine immune responses.</a:t>
            </a:r>
          </a:p>
          <a:p>
            <a:endParaRPr lang="en-US" sz="1800" dirty="0"/>
          </a:p>
        </p:txBody>
      </p:sp>
    </p:spTree>
    <p:extLst>
      <p:ext uri="{BB962C8B-B14F-4D97-AF65-F5344CB8AC3E}">
        <p14:creationId xmlns:p14="http://schemas.microsoft.com/office/powerpoint/2010/main" val="4073286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87DD2-71EB-C749-9E6E-92A08CB84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400" y="0"/>
            <a:ext cx="9537200" cy="6858000"/>
          </a:xfrm>
          <a:prstGeom prst="rect">
            <a:avLst/>
          </a:prstGeom>
        </p:spPr>
      </p:pic>
    </p:spTree>
    <p:extLst>
      <p:ext uri="{BB962C8B-B14F-4D97-AF65-F5344CB8AC3E}">
        <p14:creationId xmlns:p14="http://schemas.microsoft.com/office/powerpoint/2010/main" val="208427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87DD2-71EB-C749-9E6E-92A08CB84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400" y="0"/>
            <a:ext cx="9537200" cy="6858000"/>
          </a:xfrm>
          <a:prstGeom prst="rect">
            <a:avLst/>
          </a:prstGeom>
        </p:spPr>
      </p:pic>
      <p:sp>
        <p:nvSpPr>
          <p:cNvPr id="2" name="Oval 1">
            <a:extLst>
              <a:ext uri="{FF2B5EF4-FFF2-40B4-BE49-F238E27FC236}">
                <a16:creationId xmlns:a16="http://schemas.microsoft.com/office/drawing/2014/main" id="{1111CAC1-2EB2-FC46-AA06-6C53254304B0}"/>
              </a:ext>
            </a:extLst>
          </p:cNvPr>
          <p:cNvSpPr/>
          <p:nvPr/>
        </p:nvSpPr>
        <p:spPr>
          <a:xfrm>
            <a:off x="1531088" y="202019"/>
            <a:ext cx="3359888" cy="19989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440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87DD2-71EB-C749-9E6E-92A08CB84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400" y="0"/>
            <a:ext cx="9537200" cy="6858000"/>
          </a:xfrm>
          <a:prstGeom prst="rect">
            <a:avLst/>
          </a:prstGeom>
        </p:spPr>
      </p:pic>
      <p:sp>
        <p:nvSpPr>
          <p:cNvPr id="4" name="Oval 3">
            <a:extLst>
              <a:ext uri="{FF2B5EF4-FFF2-40B4-BE49-F238E27FC236}">
                <a16:creationId xmlns:a16="http://schemas.microsoft.com/office/drawing/2014/main" id="{D2AA812B-93E2-B14E-B8AE-CD78F8B170E1}"/>
              </a:ext>
            </a:extLst>
          </p:cNvPr>
          <p:cNvSpPr/>
          <p:nvPr/>
        </p:nvSpPr>
        <p:spPr>
          <a:xfrm>
            <a:off x="4890976" y="276447"/>
            <a:ext cx="1871331" cy="22434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025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87DD2-71EB-C749-9E6E-92A08CB84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400" y="0"/>
            <a:ext cx="9537200" cy="6858000"/>
          </a:xfrm>
          <a:prstGeom prst="rect">
            <a:avLst/>
          </a:prstGeom>
        </p:spPr>
      </p:pic>
      <p:sp>
        <p:nvSpPr>
          <p:cNvPr id="4" name="Oval 3">
            <a:extLst>
              <a:ext uri="{FF2B5EF4-FFF2-40B4-BE49-F238E27FC236}">
                <a16:creationId xmlns:a16="http://schemas.microsoft.com/office/drawing/2014/main" id="{F2F5D313-7539-2448-830B-DA0D5941DEB7}"/>
              </a:ext>
            </a:extLst>
          </p:cNvPr>
          <p:cNvSpPr/>
          <p:nvPr/>
        </p:nvSpPr>
        <p:spPr>
          <a:xfrm>
            <a:off x="5986129" y="106327"/>
            <a:ext cx="3859619" cy="17969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939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87DD2-71EB-C749-9E6E-92A08CB84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400" y="0"/>
            <a:ext cx="9537200" cy="6858000"/>
          </a:xfrm>
          <a:prstGeom prst="rect">
            <a:avLst/>
          </a:prstGeom>
        </p:spPr>
      </p:pic>
      <p:sp>
        <p:nvSpPr>
          <p:cNvPr id="4" name="Oval 3">
            <a:extLst>
              <a:ext uri="{FF2B5EF4-FFF2-40B4-BE49-F238E27FC236}">
                <a16:creationId xmlns:a16="http://schemas.microsoft.com/office/drawing/2014/main" id="{E8002A87-DDD3-854E-B33F-5ADE1DE7F603}"/>
              </a:ext>
            </a:extLst>
          </p:cNvPr>
          <p:cNvSpPr/>
          <p:nvPr/>
        </p:nvSpPr>
        <p:spPr>
          <a:xfrm rot="1808666">
            <a:off x="5635255" y="1105786"/>
            <a:ext cx="3359888" cy="19989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934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87DD2-71EB-C749-9E6E-92A08CB84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400" y="0"/>
            <a:ext cx="9537200" cy="6858000"/>
          </a:xfrm>
          <a:prstGeom prst="rect">
            <a:avLst/>
          </a:prstGeom>
        </p:spPr>
      </p:pic>
      <p:sp>
        <p:nvSpPr>
          <p:cNvPr id="4" name="Oval 3">
            <a:extLst>
              <a:ext uri="{FF2B5EF4-FFF2-40B4-BE49-F238E27FC236}">
                <a16:creationId xmlns:a16="http://schemas.microsoft.com/office/drawing/2014/main" id="{1DC4FAB8-B728-4748-90B9-CB9E3A9A6349}"/>
              </a:ext>
            </a:extLst>
          </p:cNvPr>
          <p:cNvSpPr/>
          <p:nvPr/>
        </p:nvSpPr>
        <p:spPr>
          <a:xfrm>
            <a:off x="6889897" y="2413592"/>
            <a:ext cx="3359888" cy="27750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116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73DB-A442-1244-956A-EC3423ED2951}"/>
              </a:ext>
            </a:extLst>
          </p:cNvPr>
          <p:cNvSpPr>
            <a:spLocks noGrp="1"/>
          </p:cNvSpPr>
          <p:nvPr>
            <p:ph type="title"/>
          </p:nvPr>
        </p:nvSpPr>
        <p:spPr/>
        <p:txBody>
          <a:bodyPr/>
          <a:lstStyle/>
          <a:p>
            <a:r>
              <a:rPr lang="en-US" sz="2800" dirty="0"/>
              <a:t>The relationship between novel antigen exposure, timing of antipyretic use and vaccine response</a:t>
            </a:r>
            <a:br>
              <a:rPr lang="en-US" sz="2800" dirty="0"/>
            </a:br>
            <a:endParaRPr lang="en-US" sz="2800" dirty="0"/>
          </a:p>
        </p:txBody>
      </p:sp>
      <p:sp>
        <p:nvSpPr>
          <p:cNvPr id="3" name="Content Placeholder 2">
            <a:extLst>
              <a:ext uri="{FF2B5EF4-FFF2-40B4-BE49-F238E27FC236}">
                <a16:creationId xmlns:a16="http://schemas.microsoft.com/office/drawing/2014/main" id="{1D4AD70E-2895-0345-B572-7007F4CBB563}"/>
              </a:ext>
            </a:extLst>
          </p:cNvPr>
          <p:cNvSpPr>
            <a:spLocks noGrp="1"/>
          </p:cNvSpPr>
          <p:nvPr>
            <p:ph idx="1"/>
          </p:nvPr>
        </p:nvSpPr>
        <p:spPr>
          <a:xfrm>
            <a:off x="609600" y="1711842"/>
            <a:ext cx="10972800" cy="4414322"/>
          </a:xfrm>
        </p:spPr>
        <p:txBody>
          <a:bodyPr/>
          <a:lstStyle/>
          <a:p>
            <a:pPr marL="0" indent="0">
              <a:buNone/>
            </a:pPr>
            <a:r>
              <a:rPr lang="en-US" sz="2400" dirty="0"/>
              <a:t>The timing of antipyretic analgesic administration, and vaccination with novel antigens appear to be important determinants of humoral immune response following vaccination. In all studies that reported decreased immunogenicity with antipyretic</a:t>
            </a:r>
          </a:p>
          <a:p>
            <a:pPr marL="0" indent="0">
              <a:buNone/>
            </a:pPr>
            <a:r>
              <a:rPr lang="en-US" sz="2400" dirty="0"/>
              <a:t>prophylaxis, </a:t>
            </a:r>
            <a:r>
              <a:rPr lang="en-US" sz="2400" dirty="0">
                <a:solidFill>
                  <a:srgbClr val="FF0000"/>
                </a:solidFill>
              </a:rPr>
              <a:t>the significant negative impact on immune response was evident only when antipyretics were given at time of vaccination and not when they were given as a treatment thereafter</a:t>
            </a:r>
            <a:r>
              <a:rPr lang="en-US" sz="2400" dirty="0"/>
              <a:t>.</a:t>
            </a:r>
            <a:r>
              <a:rPr lang="en-US" sz="2400" baseline="30000" dirty="0"/>
              <a:t>9,38,39</a:t>
            </a:r>
          </a:p>
          <a:p>
            <a:pPr marL="0" indent="0">
              <a:buNone/>
            </a:pPr>
            <a:endParaRPr lang="en-US" sz="2400" baseline="30000" dirty="0"/>
          </a:p>
          <a:p>
            <a:pPr marL="0" indent="0">
              <a:buNone/>
            </a:pPr>
            <a:r>
              <a:rPr lang="en-US" sz="2400" dirty="0"/>
              <a:t>…These laboratory data correlate with human studies, such as </a:t>
            </a:r>
            <a:r>
              <a:rPr lang="en-US" sz="2400" dirty="0">
                <a:solidFill>
                  <a:srgbClr val="FF0000"/>
                </a:solidFill>
              </a:rPr>
              <a:t>antibody blunting </a:t>
            </a:r>
            <a:r>
              <a:rPr lang="en-US" sz="2400" dirty="0"/>
              <a:t>in the 2009 </a:t>
            </a:r>
            <a:r>
              <a:rPr lang="en-US" sz="2400" dirty="0" err="1"/>
              <a:t>Prymula</a:t>
            </a:r>
            <a:r>
              <a:rPr lang="en-US" sz="2400" dirty="0"/>
              <a:t> study that </a:t>
            </a:r>
            <a:r>
              <a:rPr lang="en-US" sz="2400" dirty="0">
                <a:solidFill>
                  <a:srgbClr val="FF0000"/>
                </a:solidFill>
              </a:rPr>
              <a:t>occurred only in the primary vaccine series “novel antigens” and not when booster vaccines were given</a:t>
            </a:r>
          </a:p>
          <a:p>
            <a:pPr marL="0" indent="0">
              <a:buNone/>
            </a:pPr>
            <a:endParaRPr lang="en-US" sz="2400" baseline="30000" dirty="0"/>
          </a:p>
          <a:p>
            <a:endParaRPr lang="en-US" dirty="0"/>
          </a:p>
        </p:txBody>
      </p:sp>
    </p:spTree>
    <p:extLst>
      <p:ext uri="{BB962C8B-B14F-4D97-AF65-F5344CB8AC3E}">
        <p14:creationId xmlns:p14="http://schemas.microsoft.com/office/powerpoint/2010/main" val="38047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9D71B441-4AE7-4B71-B9EF-B632FB3CBEC7}"/>
              </a:ext>
            </a:extLst>
          </p:cNvPr>
          <p:cNvSpPr>
            <a:spLocks noGrp="1" noChangeArrowheads="1"/>
          </p:cNvSpPr>
          <p:nvPr>
            <p:ph type="ctrTitle"/>
          </p:nvPr>
        </p:nvSpPr>
        <p:spPr bwMode="auto">
          <a:xfrm>
            <a:off x="3276601" y="292101"/>
            <a:ext cx="5260975" cy="101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dirty="0">
                <a:latin typeface="Baskerville Old Face" panose="02020602080505020303" pitchFamily="18" charset="0"/>
              </a:rPr>
              <a:t>Disclosures</a:t>
            </a:r>
          </a:p>
        </p:txBody>
      </p:sp>
      <p:sp>
        <p:nvSpPr>
          <p:cNvPr id="14339" name="Rectangle 5">
            <a:extLst>
              <a:ext uri="{FF2B5EF4-FFF2-40B4-BE49-F238E27FC236}">
                <a16:creationId xmlns:a16="http://schemas.microsoft.com/office/drawing/2014/main" id="{85B51B83-4FDF-440A-AAF9-8ED1A5A41A67}"/>
              </a:ext>
            </a:extLst>
          </p:cNvPr>
          <p:cNvSpPr>
            <a:spLocks noGrp="1" noChangeArrowheads="1"/>
          </p:cNvSpPr>
          <p:nvPr>
            <p:ph type="subTitle" idx="1"/>
          </p:nvPr>
        </p:nvSpPr>
        <p:spPr>
          <a:xfrm>
            <a:off x="2278063" y="1697038"/>
            <a:ext cx="7427912" cy="3987800"/>
          </a:xfrm>
        </p:spPr>
        <p:txBody>
          <a:bodyPr rtlCol="0">
            <a:normAutofit/>
          </a:bodyPr>
          <a:lstStyle/>
          <a:p>
            <a:pPr algn="ctr" eaLnBrk="1" fontAlgn="auto" hangingPunct="1">
              <a:lnSpc>
                <a:spcPct val="90000"/>
              </a:lnSpc>
              <a:spcAft>
                <a:spcPts val="0"/>
              </a:spcAft>
              <a:defRPr/>
            </a:pPr>
            <a:r>
              <a:rPr lang="en-US" altLang="en-US" sz="2800" dirty="0">
                <a:solidFill>
                  <a:schemeClr val="tx1"/>
                </a:solidFill>
                <a:latin typeface="Baskerville Old Face" pitchFamily="18" charset="0"/>
              </a:rPr>
              <a:t>This activity is provided by </a:t>
            </a:r>
          </a:p>
          <a:p>
            <a:pPr algn="ctr" eaLnBrk="1" fontAlgn="auto" hangingPunct="1">
              <a:lnSpc>
                <a:spcPct val="90000"/>
              </a:lnSpc>
              <a:spcAft>
                <a:spcPts val="0"/>
              </a:spcAft>
              <a:defRPr/>
            </a:pPr>
            <a:r>
              <a:rPr lang="en-US" altLang="en-US" sz="2800" dirty="0">
                <a:solidFill>
                  <a:schemeClr val="tx1"/>
                </a:solidFill>
                <a:latin typeface="Baskerville Old Face" pitchFamily="18" charset="0"/>
              </a:rPr>
              <a:t>Covenant Health</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commercial support has been received.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products will be endorsed.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Speakers will notify the audience if off label drug use will be discussed.</a:t>
            </a:r>
          </a:p>
          <a:p>
            <a:pP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endParaRPr lang="en-US" altLang="en-US" sz="2500" dirty="0">
              <a:latin typeface="Baskerville Old Face" pitchFamily="18" charset="0"/>
            </a:endParaRPr>
          </a:p>
        </p:txBody>
      </p:sp>
    </p:spTree>
    <p:extLst>
      <p:ext uri="{BB962C8B-B14F-4D97-AF65-F5344CB8AC3E}">
        <p14:creationId xmlns:p14="http://schemas.microsoft.com/office/powerpoint/2010/main" val="418746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DA7E-AE02-8042-9DA2-6AC7EF99A621}"/>
              </a:ext>
            </a:extLst>
          </p:cNvPr>
          <p:cNvSpPr>
            <a:spLocks noGrp="1"/>
          </p:cNvSpPr>
          <p:nvPr>
            <p:ph type="title"/>
          </p:nvPr>
        </p:nvSpPr>
        <p:spPr/>
        <p:txBody>
          <a:bodyPr/>
          <a:lstStyle/>
          <a:p>
            <a:r>
              <a:rPr lang="en-US" dirty="0"/>
              <a:t>World Health Organization </a:t>
            </a:r>
          </a:p>
        </p:txBody>
      </p:sp>
      <p:sp>
        <p:nvSpPr>
          <p:cNvPr id="3" name="Content Placeholder 2">
            <a:extLst>
              <a:ext uri="{FF2B5EF4-FFF2-40B4-BE49-F238E27FC236}">
                <a16:creationId xmlns:a16="http://schemas.microsoft.com/office/drawing/2014/main" id="{D00DC48B-1896-5241-B87C-F29E0ED9A791}"/>
              </a:ext>
            </a:extLst>
          </p:cNvPr>
          <p:cNvSpPr>
            <a:spLocks noGrp="1"/>
          </p:cNvSpPr>
          <p:nvPr>
            <p:ph idx="1"/>
          </p:nvPr>
        </p:nvSpPr>
        <p:spPr>
          <a:xfrm>
            <a:off x="609600" y="1711842"/>
            <a:ext cx="10972800" cy="2445488"/>
          </a:xfrm>
        </p:spPr>
        <p:txBody>
          <a:bodyPr/>
          <a:lstStyle/>
          <a:p>
            <a:pPr marL="0" indent="0">
              <a:buNone/>
            </a:pPr>
            <a:r>
              <a:rPr lang="en-US" dirty="0"/>
              <a:t>In a recent policy statement, WHO advised against administration of prophylactic oral analgesics due to lack of evidence of effectiveness and/or the potential for affecting vaccine response.</a:t>
            </a:r>
            <a:endParaRPr lang="en-US" baseline="30000" dirty="0"/>
          </a:p>
          <a:p>
            <a:endParaRPr lang="en-US" dirty="0"/>
          </a:p>
          <a:p>
            <a:endParaRPr lang="en-US" dirty="0"/>
          </a:p>
          <a:p>
            <a:endParaRPr lang="en-US" dirty="0"/>
          </a:p>
          <a:p>
            <a:pPr marL="0" indent="0" algn="r">
              <a:buNone/>
            </a:pPr>
            <a:r>
              <a:rPr lang="en-US" sz="2000" dirty="0"/>
              <a:t>WHO Weekly Epidemiological Record 25 September 2015; 90(39): 505-510</a:t>
            </a:r>
          </a:p>
          <a:p>
            <a:endParaRPr lang="en-US" dirty="0"/>
          </a:p>
        </p:txBody>
      </p:sp>
    </p:spTree>
    <p:extLst>
      <p:ext uri="{BB962C8B-B14F-4D97-AF65-F5344CB8AC3E}">
        <p14:creationId xmlns:p14="http://schemas.microsoft.com/office/powerpoint/2010/main" val="2509288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DA7E-AE02-8042-9DA2-6AC7EF99A621}"/>
              </a:ext>
            </a:extLst>
          </p:cNvPr>
          <p:cNvSpPr>
            <a:spLocks noGrp="1"/>
          </p:cNvSpPr>
          <p:nvPr>
            <p:ph type="title"/>
          </p:nvPr>
        </p:nvSpPr>
        <p:spPr/>
        <p:txBody>
          <a:bodyPr/>
          <a:lstStyle/>
          <a:p>
            <a:r>
              <a:rPr lang="en-US" dirty="0"/>
              <a:t>World Health Organization </a:t>
            </a:r>
          </a:p>
        </p:txBody>
      </p:sp>
      <p:sp>
        <p:nvSpPr>
          <p:cNvPr id="3" name="Content Placeholder 2">
            <a:extLst>
              <a:ext uri="{FF2B5EF4-FFF2-40B4-BE49-F238E27FC236}">
                <a16:creationId xmlns:a16="http://schemas.microsoft.com/office/drawing/2014/main" id="{D00DC48B-1896-5241-B87C-F29E0ED9A791}"/>
              </a:ext>
            </a:extLst>
          </p:cNvPr>
          <p:cNvSpPr>
            <a:spLocks noGrp="1"/>
          </p:cNvSpPr>
          <p:nvPr>
            <p:ph idx="1"/>
          </p:nvPr>
        </p:nvSpPr>
        <p:spPr>
          <a:xfrm>
            <a:off x="609600" y="1711842"/>
            <a:ext cx="10972800" cy="2445488"/>
          </a:xfrm>
        </p:spPr>
        <p:txBody>
          <a:bodyPr/>
          <a:lstStyle/>
          <a:p>
            <a:pPr marL="0" indent="0">
              <a:buNone/>
            </a:pPr>
            <a:r>
              <a:rPr lang="en-US" dirty="0"/>
              <a:t>In a recent policy statement, WHO advised against administration of prophylactic oral analgesics due to lack of evidence of effectiveness and/or </a:t>
            </a:r>
            <a:r>
              <a:rPr lang="en-US" dirty="0">
                <a:solidFill>
                  <a:srgbClr val="FF0000"/>
                </a:solidFill>
              </a:rPr>
              <a:t>the potential for affecting vaccine response.</a:t>
            </a:r>
            <a:endParaRPr lang="en-US" baseline="30000" dirty="0">
              <a:solidFill>
                <a:srgbClr val="FF0000"/>
              </a:solidFill>
            </a:endParaRPr>
          </a:p>
          <a:p>
            <a:endParaRPr lang="en-US" dirty="0"/>
          </a:p>
          <a:p>
            <a:endParaRPr lang="en-US" dirty="0"/>
          </a:p>
          <a:p>
            <a:endParaRPr lang="en-US" dirty="0"/>
          </a:p>
          <a:p>
            <a:pPr marL="0" indent="0" algn="r">
              <a:buNone/>
            </a:pPr>
            <a:r>
              <a:rPr lang="en-US" sz="2000" dirty="0"/>
              <a:t>WHO Weekly Epidemiological Record 25 September 2015; 90(39): 505-510</a:t>
            </a:r>
          </a:p>
          <a:p>
            <a:endParaRPr lang="en-US" dirty="0"/>
          </a:p>
        </p:txBody>
      </p:sp>
    </p:spTree>
    <p:extLst>
      <p:ext uri="{BB962C8B-B14F-4D97-AF65-F5344CB8AC3E}">
        <p14:creationId xmlns:p14="http://schemas.microsoft.com/office/powerpoint/2010/main" val="2924883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8305-A5EA-0143-94C4-930BF169E705}"/>
              </a:ext>
            </a:extLst>
          </p:cNvPr>
          <p:cNvSpPr>
            <a:spLocks noGrp="1"/>
          </p:cNvSpPr>
          <p:nvPr>
            <p:ph type="ctrTitle"/>
          </p:nvPr>
        </p:nvSpPr>
        <p:spPr/>
        <p:txBody>
          <a:bodyPr/>
          <a:lstStyle/>
          <a:p>
            <a:r>
              <a:rPr lang="en-US" dirty="0"/>
              <a:t>SUPER BOWL WEEKEND</a:t>
            </a:r>
          </a:p>
        </p:txBody>
      </p:sp>
      <p:sp>
        <p:nvSpPr>
          <p:cNvPr id="3" name="Subtitle 2">
            <a:extLst>
              <a:ext uri="{FF2B5EF4-FFF2-40B4-BE49-F238E27FC236}">
                <a16:creationId xmlns:a16="http://schemas.microsoft.com/office/drawing/2014/main" id="{CE020BCA-03CF-AB49-933C-065212EF0370}"/>
              </a:ext>
            </a:extLst>
          </p:cNvPr>
          <p:cNvSpPr>
            <a:spLocks noGrp="1"/>
          </p:cNvSpPr>
          <p:nvPr>
            <p:ph type="subTitle" idx="1"/>
          </p:nvPr>
        </p:nvSpPr>
        <p:spPr>
          <a:xfrm>
            <a:off x="1828800" y="3765176"/>
            <a:ext cx="8534400" cy="1340224"/>
          </a:xfrm>
        </p:spPr>
        <p:txBody>
          <a:bodyPr/>
          <a:lstStyle/>
          <a:p>
            <a:r>
              <a:rPr lang="en-US" dirty="0"/>
              <a:t>Brian Schroeder, MD</a:t>
            </a:r>
          </a:p>
          <a:p>
            <a:r>
              <a:rPr lang="en-US" sz="2800" dirty="0"/>
              <a:t>CMO Covenant Medical Center</a:t>
            </a:r>
          </a:p>
        </p:txBody>
      </p:sp>
    </p:spTree>
    <p:extLst>
      <p:ext uri="{BB962C8B-B14F-4D97-AF65-F5344CB8AC3E}">
        <p14:creationId xmlns:p14="http://schemas.microsoft.com/office/powerpoint/2010/main" val="2434188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8305-A5EA-0143-94C4-930BF169E705}"/>
              </a:ext>
            </a:extLst>
          </p:cNvPr>
          <p:cNvSpPr>
            <a:spLocks noGrp="1"/>
          </p:cNvSpPr>
          <p:nvPr>
            <p:ph type="ctrTitle"/>
          </p:nvPr>
        </p:nvSpPr>
        <p:spPr/>
        <p:txBody>
          <a:bodyPr/>
          <a:lstStyle/>
          <a:p>
            <a:r>
              <a:rPr lang="en-US" dirty="0"/>
              <a:t>SUPER BOWL WEEKEND</a:t>
            </a:r>
          </a:p>
        </p:txBody>
      </p:sp>
      <p:sp>
        <p:nvSpPr>
          <p:cNvPr id="3" name="Subtitle 2">
            <a:extLst>
              <a:ext uri="{FF2B5EF4-FFF2-40B4-BE49-F238E27FC236}">
                <a16:creationId xmlns:a16="http://schemas.microsoft.com/office/drawing/2014/main" id="{CE020BCA-03CF-AB49-933C-065212EF0370}"/>
              </a:ext>
            </a:extLst>
          </p:cNvPr>
          <p:cNvSpPr>
            <a:spLocks noGrp="1"/>
          </p:cNvSpPr>
          <p:nvPr>
            <p:ph type="subTitle" idx="1"/>
          </p:nvPr>
        </p:nvSpPr>
        <p:spPr>
          <a:xfrm>
            <a:off x="1828800" y="3765176"/>
            <a:ext cx="8534400" cy="1340224"/>
          </a:xfrm>
        </p:spPr>
        <p:txBody>
          <a:bodyPr/>
          <a:lstStyle/>
          <a:p>
            <a:r>
              <a:rPr lang="en-US" dirty="0"/>
              <a:t>Brian Schroeder, MD</a:t>
            </a:r>
          </a:p>
          <a:p>
            <a:r>
              <a:rPr lang="en-US" sz="2800" dirty="0"/>
              <a:t>CMO Covenant Medical Center</a:t>
            </a:r>
          </a:p>
        </p:txBody>
      </p:sp>
      <p:sp>
        <p:nvSpPr>
          <p:cNvPr id="4" name="TextBox 3">
            <a:extLst>
              <a:ext uri="{FF2B5EF4-FFF2-40B4-BE49-F238E27FC236}">
                <a16:creationId xmlns:a16="http://schemas.microsoft.com/office/drawing/2014/main" id="{CAFE2069-50D8-DF40-81B0-C54C728C12DB}"/>
              </a:ext>
            </a:extLst>
          </p:cNvPr>
          <p:cNvSpPr txBox="1"/>
          <p:nvPr/>
        </p:nvSpPr>
        <p:spPr>
          <a:xfrm rot="20013707">
            <a:off x="4509246" y="669397"/>
            <a:ext cx="2627194" cy="769441"/>
          </a:xfrm>
          <a:prstGeom prst="rect">
            <a:avLst/>
          </a:prstGeom>
          <a:noFill/>
        </p:spPr>
        <p:txBody>
          <a:bodyPr wrap="none" rtlCol="0">
            <a:spAutoFit/>
          </a:bodyPr>
          <a:lstStyle/>
          <a:p>
            <a:r>
              <a:rPr lang="en-US" sz="4400" b="1" dirty="0">
                <a:solidFill>
                  <a:schemeClr val="bg1"/>
                </a:solidFill>
              </a:rPr>
              <a:t>SPREADER</a:t>
            </a:r>
          </a:p>
        </p:txBody>
      </p:sp>
      <p:grpSp>
        <p:nvGrpSpPr>
          <p:cNvPr id="5" name="Group 4">
            <a:extLst>
              <a:ext uri="{FF2B5EF4-FFF2-40B4-BE49-F238E27FC236}">
                <a16:creationId xmlns:a16="http://schemas.microsoft.com/office/drawing/2014/main" id="{1C4A5A67-2155-DD4F-BE97-5888D45BEABD}"/>
              </a:ext>
            </a:extLst>
          </p:cNvPr>
          <p:cNvGrpSpPr/>
          <p:nvPr/>
        </p:nvGrpSpPr>
        <p:grpSpPr>
          <a:xfrm>
            <a:off x="4679576" y="2216448"/>
            <a:ext cx="385482" cy="488950"/>
            <a:chOff x="9233647" y="573741"/>
            <a:chExt cx="385482" cy="488950"/>
          </a:xfrm>
        </p:grpSpPr>
        <p:cxnSp>
          <p:nvCxnSpPr>
            <p:cNvPr id="6" name="Straight Connector 5">
              <a:extLst>
                <a:ext uri="{FF2B5EF4-FFF2-40B4-BE49-F238E27FC236}">
                  <a16:creationId xmlns:a16="http://schemas.microsoft.com/office/drawing/2014/main" id="{190ED205-21CC-1844-AA7F-B6F2E07D4027}"/>
                </a:ext>
              </a:extLst>
            </p:cNvPr>
            <p:cNvCxnSpPr/>
            <p:nvPr/>
          </p:nvCxnSpPr>
          <p:spPr>
            <a:xfrm flipH="1">
              <a:off x="9233647" y="573741"/>
              <a:ext cx="215153" cy="480376"/>
            </a:xfrm>
            <a:prstGeom prst="line">
              <a:avLst/>
            </a:prstGeom>
            <a:ln w="730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0C4DD2-DC63-7B4D-A51D-356C6CA0069D}"/>
                </a:ext>
              </a:extLst>
            </p:cNvPr>
            <p:cNvCxnSpPr>
              <a:cxnSpLocks/>
            </p:cNvCxnSpPr>
            <p:nvPr/>
          </p:nvCxnSpPr>
          <p:spPr>
            <a:xfrm>
              <a:off x="9448800" y="573741"/>
              <a:ext cx="170329" cy="488950"/>
            </a:xfrm>
            <a:prstGeom prst="line">
              <a:avLst/>
            </a:prstGeom>
            <a:ln w="730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1507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5301B-00F4-2641-BD63-663866A11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2388347"/>
            <a:ext cx="6184900" cy="4089400"/>
          </a:xfrm>
          <a:prstGeom prst="rect">
            <a:avLst/>
          </a:prstGeom>
        </p:spPr>
      </p:pic>
      <p:pic>
        <p:nvPicPr>
          <p:cNvPr id="5" name="Picture 4">
            <a:extLst>
              <a:ext uri="{FF2B5EF4-FFF2-40B4-BE49-F238E27FC236}">
                <a16:creationId xmlns:a16="http://schemas.microsoft.com/office/drawing/2014/main" id="{75CC6DBA-8488-3541-B737-D08B98030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64" y="178477"/>
            <a:ext cx="6572623" cy="3402923"/>
          </a:xfrm>
          <a:prstGeom prst="rect">
            <a:avLst/>
          </a:prstGeom>
        </p:spPr>
      </p:pic>
    </p:spTree>
    <p:extLst>
      <p:ext uri="{BB962C8B-B14F-4D97-AF65-F5344CB8AC3E}">
        <p14:creationId xmlns:p14="http://schemas.microsoft.com/office/powerpoint/2010/main" val="2454518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D02E8-3D52-AD4B-B8A6-35B7C0843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76" y="99345"/>
            <a:ext cx="8845692" cy="6597289"/>
          </a:xfrm>
          <a:prstGeom prst="rect">
            <a:avLst/>
          </a:prstGeom>
        </p:spPr>
      </p:pic>
    </p:spTree>
    <p:extLst>
      <p:ext uri="{BB962C8B-B14F-4D97-AF65-F5344CB8AC3E}">
        <p14:creationId xmlns:p14="http://schemas.microsoft.com/office/powerpoint/2010/main" val="3346937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Covid-19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7421201" y="2204873"/>
            <a:ext cx="10524744" cy="974725"/>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3600" dirty="0">
                <a:latin typeface="Arial" panose="020B0604020202020204" pitchFamily="34" charset="0"/>
                <a:cs typeface="Arial" panose="020B0604020202020204" pitchFamily="34" charset="0"/>
              </a:rPr>
              <a:t>STATE</a:t>
            </a:r>
          </a:p>
        </p:txBody>
      </p:sp>
      <p:sp>
        <p:nvSpPr>
          <p:cNvPr id="13" name="Rectangle 12"/>
          <p:cNvSpPr/>
          <p:nvPr/>
        </p:nvSpPr>
        <p:spPr>
          <a:xfrm>
            <a:off x="0" y="1028623"/>
            <a:ext cx="121920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4059278660"/>
              </p:ext>
            </p:extLst>
          </p:nvPr>
        </p:nvGraphicFramePr>
        <p:xfrm>
          <a:off x="6292157" y="910220"/>
          <a:ext cx="5690735" cy="1341120"/>
        </p:xfrm>
        <a:graphic>
          <a:graphicData uri="http://schemas.openxmlformats.org/drawingml/2006/table">
            <a:tbl>
              <a:tblPr firstRow="1" bandRow="1">
                <a:tableStyleId>{073A0DAA-6AF3-43AB-8588-CEC1D06C72B9}</a:tableStyleId>
              </a:tblPr>
              <a:tblGrid>
                <a:gridCol w="1517906">
                  <a:extLst>
                    <a:ext uri="{9D8B030D-6E8A-4147-A177-3AD203B41FA5}">
                      <a16:colId xmlns:a16="http://schemas.microsoft.com/office/drawing/2014/main" val="20000"/>
                    </a:ext>
                  </a:extLst>
                </a:gridCol>
                <a:gridCol w="996696">
                  <a:extLst>
                    <a:ext uri="{9D8B030D-6E8A-4147-A177-3AD203B41FA5}">
                      <a16:colId xmlns:a16="http://schemas.microsoft.com/office/drawing/2014/main" val="20001"/>
                    </a:ext>
                  </a:extLst>
                </a:gridCol>
                <a:gridCol w="1024128">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009005">
                  <a:extLst>
                    <a:ext uri="{9D8B030D-6E8A-4147-A177-3AD203B41FA5}">
                      <a16:colId xmlns:a16="http://schemas.microsoft.com/office/drawing/2014/main" val="20004"/>
                    </a:ext>
                  </a:extLst>
                </a:gridCol>
              </a:tblGrid>
              <a:tr h="195991">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1/18</a:t>
                      </a:r>
                    </a:p>
                  </a:txBody>
                  <a:tcPr/>
                </a:tc>
                <a:tc>
                  <a:txBody>
                    <a:bodyPr/>
                    <a:lstStyle/>
                    <a:p>
                      <a:pPr algn="ctr"/>
                      <a:r>
                        <a:rPr lang="en-US" sz="1600" dirty="0">
                          <a:latin typeface="Arial" panose="020B0604020202020204" pitchFamily="34" charset="0"/>
                          <a:cs typeface="Arial" panose="020B0604020202020204" pitchFamily="34" charset="0"/>
                        </a:rPr>
                        <a:t>1/24</a:t>
                      </a:r>
                    </a:p>
                  </a:txBody>
                  <a:tcPr/>
                </a:tc>
                <a:tc>
                  <a:txBody>
                    <a:bodyPr/>
                    <a:lstStyle/>
                    <a:p>
                      <a:pPr algn="ctr"/>
                      <a:r>
                        <a:rPr lang="en-US" sz="1600" dirty="0">
                          <a:latin typeface="Arial" panose="020B0604020202020204" pitchFamily="34" charset="0"/>
                          <a:cs typeface="Arial" panose="020B0604020202020204" pitchFamily="34" charset="0"/>
                        </a:rPr>
                        <a:t>2/1</a:t>
                      </a:r>
                    </a:p>
                  </a:txBody>
                  <a:tcPr/>
                </a:tc>
                <a:tc>
                  <a:txBody>
                    <a:bodyPr/>
                    <a:lstStyle/>
                    <a:p>
                      <a:pPr algn="ctr"/>
                      <a:r>
                        <a:rPr lang="en-US" sz="1600" dirty="0">
                          <a:latin typeface="Arial" panose="020B0604020202020204" pitchFamily="34" charset="0"/>
                          <a:cs typeface="Arial" panose="020B0604020202020204" pitchFamily="34" charset="0"/>
                        </a:rPr>
                        <a:t>2/4</a:t>
                      </a:r>
                    </a:p>
                  </a:txBody>
                  <a:tcPr/>
                </a:tc>
                <a:extLst>
                  <a:ext uri="{0D108BD9-81ED-4DB2-BD59-A6C34878D82A}">
                    <a16:rowId xmlns:a16="http://schemas.microsoft.com/office/drawing/2014/main" val="10000"/>
                  </a:ext>
                </a:extLst>
              </a:tr>
              <a:tr h="274767">
                <a:tc>
                  <a:txBody>
                    <a:bodyPr/>
                    <a:lstStyle/>
                    <a:p>
                      <a:pPr algn="ctr"/>
                      <a:r>
                        <a:rPr lang="en-US" sz="1600" dirty="0">
                          <a:latin typeface="Arial Narrow" panose="020B0606020202030204" pitchFamily="34" charset="0"/>
                          <a:cs typeface="Arial" panose="020B0604020202020204" pitchFamily="34" charset="0"/>
                        </a:rPr>
                        <a:t>Cases</a:t>
                      </a:r>
                    </a:p>
                  </a:txBody>
                  <a:tcPr/>
                </a:tc>
                <a:tc>
                  <a:txBody>
                    <a:bodyPr/>
                    <a:lstStyle/>
                    <a:p>
                      <a:pPr algn="ctr"/>
                      <a:r>
                        <a:rPr lang="en-US" sz="1400" dirty="0">
                          <a:latin typeface="Arial Narrow" panose="020B0606020202030204" pitchFamily="34" charset="0"/>
                          <a:cs typeface="Arial" panose="020B0604020202020204" pitchFamily="34" charset="0"/>
                        </a:rPr>
                        <a:t>1,864, 249</a:t>
                      </a:r>
                    </a:p>
                  </a:txBody>
                  <a:tcPr/>
                </a:tc>
                <a:tc>
                  <a:txBody>
                    <a:bodyPr/>
                    <a:lstStyle/>
                    <a:p>
                      <a:pPr algn="ctr"/>
                      <a:r>
                        <a:rPr lang="en-US" sz="1400" dirty="0">
                          <a:latin typeface="Arial Narrow" panose="020B0606020202030204" pitchFamily="34" charset="0"/>
                          <a:cs typeface="Arial" panose="020B0604020202020204" pitchFamily="34" charset="0"/>
                        </a:rPr>
                        <a:t>1,965,585</a:t>
                      </a:r>
                    </a:p>
                  </a:txBody>
                  <a:tcPr/>
                </a:tc>
                <a:tc>
                  <a:txBody>
                    <a:bodyPr/>
                    <a:lstStyle/>
                    <a:p>
                      <a:pPr algn="ctr"/>
                      <a:r>
                        <a:rPr lang="en-US" sz="1400" b="0" dirty="0">
                          <a:latin typeface=" Arial"/>
                          <a:cs typeface="Arial" panose="020B0604020202020204" pitchFamily="34" charset="0"/>
                        </a:rPr>
                        <a:t>2,087,170</a:t>
                      </a:r>
                    </a:p>
                  </a:txBody>
                  <a:tcPr/>
                </a:tc>
                <a:tc>
                  <a:txBody>
                    <a:bodyPr/>
                    <a:lstStyle/>
                    <a:p>
                      <a:pPr algn="ctr"/>
                      <a:r>
                        <a:rPr lang="en-US" sz="1400" b="0" dirty="0">
                          <a:latin typeface=" Arial"/>
                          <a:cs typeface="Arial" panose="020B0604020202020204" pitchFamily="34" charset="0"/>
                        </a:rPr>
                        <a:t>2,120,299</a:t>
                      </a:r>
                    </a:p>
                  </a:txBody>
                  <a:tcPr/>
                </a:tc>
                <a:extLst>
                  <a:ext uri="{0D108BD9-81ED-4DB2-BD59-A6C34878D82A}">
                    <a16:rowId xmlns:a16="http://schemas.microsoft.com/office/drawing/2014/main" val="10001"/>
                  </a:ext>
                </a:extLst>
              </a:tr>
              <a:tr h="0">
                <a:tc>
                  <a:txBody>
                    <a:bodyPr/>
                    <a:lstStyle/>
                    <a:p>
                      <a:pPr algn="ctr"/>
                      <a:r>
                        <a:rPr lang="en-US" sz="1600" dirty="0">
                          <a:latin typeface="Arial Narrow" panose="020B0606020202030204" pitchFamily="34" charset="0"/>
                          <a:cs typeface="Arial" panose="020B0604020202020204" pitchFamily="34" charset="0"/>
                        </a:rPr>
                        <a:t>Deaths</a:t>
                      </a:r>
                    </a:p>
                  </a:txBody>
                  <a:tcPr/>
                </a:tc>
                <a:tc>
                  <a:txBody>
                    <a:bodyPr/>
                    <a:lstStyle/>
                    <a:p>
                      <a:pPr algn="ctr"/>
                      <a:r>
                        <a:rPr lang="en-US" sz="1400" dirty="0">
                          <a:latin typeface="Arial Narrow" panose="020B0606020202030204" pitchFamily="34" charset="0"/>
                          <a:cs typeface="Arial" panose="020B0604020202020204" pitchFamily="34" charset="0"/>
                        </a:rPr>
                        <a:t>32,084</a:t>
                      </a:r>
                    </a:p>
                  </a:txBody>
                  <a:tcPr/>
                </a:tc>
                <a:tc>
                  <a:txBody>
                    <a:bodyPr/>
                    <a:lstStyle/>
                    <a:p>
                      <a:pPr algn="ctr"/>
                      <a:r>
                        <a:rPr lang="en-US" sz="1400" dirty="0">
                          <a:latin typeface="Arial Narrow" panose="020B0606020202030204" pitchFamily="34" charset="0"/>
                          <a:cs typeface="Arial" panose="020B0604020202020204" pitchFamily="34" charset="0"/>
                        </a:rPr>
                        <a:t>34,394</a:t>
                      </a:r>
                    </a:p>
                  </a:txBody>
                  <a:tcPr/>
                </a:tc>
                <a:tc>
                  <a:txBody>
                    <a:bodyPr/>
                    <a:lstStyle/>
                    <a:p>
                      <a:pPr algn="ctr"/>
                      <a:r>
                        <a:rPr lang="en-US" sz="1400" dirty="0">
                          <a:latin typeface="Arial Narrow" panose="020B0606020202030204" pitchFamily="34" charset="0"/>
                          <a:cs typeface="Arial" panose="020B0604020202020204" pitchFamily="34" charset="0"/>
                        </a:rPr>
                        <a:t>36,539</a:t>
                      </a:r>
                    </a:p>
                  </a:txBody>
                  <a:tcPr/>
                </a:tc>
                <a:tc>
                  <a:txBody>
                    <a:bodyPr/>
                    <a:lstStyle/>
                    <a:p>
                      <a:pPr algn="ctr"/>
                      <a:r>
                        <a:rPr lang="en-US" sz="1400" dirty="0">
                          <a:latin typeface="Arial Narrow" panose="020B0606020202030204" pitchFamily="34" charset="0"/>
                          <a:cs typeface="Arial" panose="020B0604020202020204" pitchFamily="34" charset="0"/>
                        </a:rPr>
                        <a:t>37,288</a:t>
                      </a:r>
                    </a:p>
                  </a:txBody>
                  <a:tcPr/>
                </a:tc>
                <a:extLst>
                  <a:ext uri="{0D108BD9-81ED-4DB2-BD59-A6C34878D82A}">
                    <a16:rowId xmlns:a16="http://schemas.microsoft.com/office/drawing/2014/main" val="10002"/>
                  </a:ext>
                </a:extLst>
              </a:tr>
              <a:tr h="280863">
                <a:tc>
                  <a:txBody>
                    <a:bodyPr/>
                    <a:lstStyle/>
                    <a:p>
                      <a:pPr algn="ctr"/>
                      <a:r>
                        <a:rPr lang="en-US" sz="1600" b="1" dirty="0">
                          <a:solidFill>
                            <a:srgbClr val="C00000"/>
                          </a:solidFill>
                          <a:latin typeface="Arial Narrow" panose="020B0606020202030204" pitchFamily="34" charset="0"/>
                          <a:cs typeface="Arial" panose="020B0604020202020204" pitchFamily="34" charset="0"/>
                        </a:rPr>
                        <a:t>Hospitalizations</a:t>
                      </a:r>
                    </a:p>
                  </a:txBody>
                  <a:tcPr/>
                </a:tc>
                <a:tc>
                  <a:txBody>
                    <a:bodyPr/>
                    <a:lstStyle/>
                    <a:p>
                      <a:pPr algn="ctr"/>
                      <a:r>
                        <a:rPr lang="en-US" sz="1400" b="1" dirty="0">
                          <a:solidFill>
                            <a:srgbClr val="C00000"/>
                          </a:solidFill>
                          <a:latin typeface="Arial Narrow" panose="020B0606020202030204" pitchFamily="34" charset="0"/>
                          <a:cs typeface="Arial" panose="020B0604020202020204" pitchFamily="34" charset="0"/>
                        </a:rPr>
                        <a:t>13,858</a:t>
                      </a:r>
                    </a:p>
                  </a:txBody>
                  <a:tcPr/>
                </a:tc>
                <a:tc>
                  <a:txBody>
                    <a:bodyPr/>
                    <a:lstStyle/>
                    <a:p>
                      <a:pPr algn="ctr"/>
                      <a:r>
                        <a:rPr lang="en-US" sz="1400" b="1" dirty="0">
                          <a:solidFill>
                            <a:srgbClr val="C00000"/>
                          </a:solidFill>
                          <a:latin typeface="Arial Narrow" panose="020B0606020202030204" pitchFamily="34" charset="0"/>
                          <a:cs typeface="Arial" panose="020B0604020202020204" pitchFamily="34" charset="0"/>
                        </a:rPr>
                        <a:t>13,564</a:t>
                      </a:r>
                    </a:p>
                  </a:txBody>
                  <a:tcPr/>
                </a:tc>
                <a:tc>
                  <a:txBody>
                    <a:bodyPr/>
                    <a:lstStyle/>
                    <a:p>
                      <a:pPr algn="ctr"/>
                      <a:r>
                        <a:rPr lang="en-US" sz="1400" b="1" dirty="0">
                          <a:solidFill>
                            <a:srgbClr val="C00000"/>
                          </a:solidFill>
                          <a:latin typeface="Arial Narrow" panose="020B0606020202030204" pitchFamily="34" charset="0"/>
                          <a:cs typeface="Arial" panose="020B0604020202020204" pitchFamily="34" charset="0"/>
                        </a:rPr>
                        <a:t>11,766</a:t>
                      </a:r>
                    </a:p>
                  </a:txBody>
                  <a:tcPr/>
                </a:tc>
                <a:tc>
                  <a:txBody>
                    <a:bodyPr/>
                    <a:lstStyle/>
                    <a:p>
                      <a:pPr algn="ctr"/>
                      <a:r>
                        <a:rPr lang="en-US" sz="1400" b="1" dirty="0">
                          <a:solidFill>
                            <a:srgbClr val="C00000"/>
                          </a:solidFill>
                          <a:latin typeface="Arial Narrow" panose="020B0606020202030204" pitchFamily="34" charset="0"/>
                          <a:cs typeface="Arial" panose="020B0604020202020204" pitchFamily="34" charset="0"/>
                        </a:rPr>
                        <a:t>10,827</a:t>
                      </a:r>
                    </a:p>
                  </a:txBody>
                  <a:tcPr/>
                </a:tc>
                <a:extLst>
                  <a:ext uri="{0D108BD9-81ED-4DB2-BD59-A6C34878D82A}">
                    <a16:rowId xmlns:a16="http://schemas.microsoft.com/office/drawing/2014/main" val="10003"/>
                  </a:ext>
                </a:extLst>
              </a:tr>
            </a:tbl>
          </a:graphicData>
        </a:graphic>
      </p:graphicFrame>
      <p:sp>
        <p:nvSpPr>
          <p:cNvPr id="7" name="Title 1"/>
          <p:cNvSpPr>
            <a:spLocks noGrp="1"/>
          </p:cNvSpPr>
          <p:nvPr>
            <p:ph type="title"/>
          </p:nvPr>
        </p:nvSpPr>
        <p:spPr>
          <a:xfrm>
            <a:off x="192447" y="-136585"/>
            <a:ext cx="11790445" cy="1508760"/>
          </a:xfrm>
        </p:spPr>
        <p:txBody>
          <a:bodyPr>
            <a:normAutofit/>
          </a:bodyPr>
          <a:lstStyle/>
          <a:p>
            <a:r>
              <a:rPr lang="en-US" dirty="0"/>
              <a:t>State of Texas Hospitalizations</a:t>
            </a:r>
            <a:endParaRPr lang="en-US" sz="4400" dirty="0"/>
          </a:p>
        </p:txBody>
      </p:sp>
      <p:pic>
        <p:nvPicPr>
          <p:cNvPr id="5" name="Picture 4"/>
          <p:cNvPicPr>
            <a:picLocks noChangeAspect="1"/>
          </p:cNvPicPr>
          <p:nvPr/>
        </p:nvPicPr>
        <p:blipFill>
          <a:blip r:embed="rId3"/>
          <a:stretch>
            <a:fillRect/>
          </a:stretch>
        </p:blipFill>
        <p:spPr>
          <a:xfrm>
            <a:off x="351853" y="2413478"/>
            <a:ext cx="11631039" cy="3181920"/>
          </a:xfrm>
          <a:prstGeom prst="rect">
            <a:avLst/>
          </a:prstGeom>
        </p:spPr>
      </p:pic>
    </p:spTree>
    <p:extLst>
      <p:ext uri="{BB962C8B-B14F-4D97-AF65-F5344CB8AC3E}">
        <p14:creationId xmlns:p14="http://schemas.microsoft.com/office/powerpoint/2010/main" val="243332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normAutofit/>
          </a:bodyPr>
          <a:lstStyle/>
          <a:p>
            <a:r>
              <a:rPr lang="en-US" sz="4400" dirty="0"/>
              <a:t>COUNTIES</a:t>
            </a:r>
          </a:p>
        </p:txBody>
      </p:sp>
      <p:sp>
        <p:nvSpPr>
          <p:cNvPr id="4" name="Rectangle 3"/>
          <p:cNvSpPr/>
          <p:nvPr/>
        </p:nvSpPr>
        <p:spPr>
          <a:xfrm>
            <a:off x="0" y="1093209"/>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p:nvSpPr>
        <p:spPr>
          <a:xfrm>
            <a:off x="0" y="950675"/>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p:cNvSpPr txBox="1"/>
          <p:nvPr/>
        </p:nvSpPr>
        <p:spPr>
          <a:xfrm>
            <a:off x="9104347" y="1280421"/>
            <a:ext cx="2878545" cy="461665"/>
          </a:xfrm>
          <a:prstGeom prst="rect">
            <a:avLst/>
          </a:prstGeom>
          <a:noFill/>
        </p:spPr>
        <p:txBody>
          <a:bodyPr wrap="none" rtlCol="0">
            <a:spAutoFit/>
          </a:bodyPr>
          <a:lstStyle/>
          <a:p>
            <a:r>
              <a:rPr lang="en-US" sz="2400" dirty="0">
                <a:latin typeface=" Arial"/>
              </a:rPr>
              <a:t>1/11 110 new cases</a:t>
            </a:r>
          </a:p>
        </p:txBody>
      </p:sp>
      <p:sp>
        <p:nvSpPr>
          <p:cNvPr id="15" name="TextBox 14"/>
          <p:cNvSpPr txBox="1"/>
          <p:nvPr/>
        </p:nvSpPr>
        <p:spPr>
          <a:xfrm>
            <a:off x="9419748" y="4440343"/>
            <a:ext cx="1383712" cy="461665"/>
          </a:xfrm>
          <a:prstGeom prst="rect">
            <a:avLst/>
          </a:prstGeom>
          <a:noFill/>
        </p:spPr>
        <p:txBody>
          <a:bodyPr wrap="none" rtlCol="0">
            <a:spAutoFit/>
          </a:bodyPr>
          <a:lstStyle/>
          <a:p>
            <a:r>
              <a:rPr lang="en-US" sz="2400" dirty="0">
                <a:latin typeface=" Arial"/>
              </a:rPr>
              <a:t>1/13 144</a:t>
            </a:r>
          </a:p>
        </p:txBody>
      </p:sp>
      <p:pic>
        <p:nvPicPr>
          <p:cNvPr id="11" name="Picture 10"/>
          <p:cNvPicPr>
            <a:picLocks noChangeAspect="1"/>
          </p:cNvPicPr>
          <p:nvPr/>
        </p:nvPicPr>
        <p:blipFill>
          <a:blip r:embed="rId3"/>
          <a:stretch>
            <a:fillRect/>
          </a:stretch>
        </p:blipFill>
        <p:spPr>
          <a:xfrm>
            <a:off x="132628" y="1036758"/>
            <a:ext cx="5963372" cy="2951995"/>
          </a:xfrm>
          <a:prstGeom prst="rect">
            <a:avLst/>
          </a:prstGeom>
        </p:spPr>
      </p:pic>
      <p:pic>
        <p:nvPicPr>
          <p:cNvPr id="17" name="Picture 16"/>
          <p:cNvPicPr>
            <a:picLocks noChangeAspect="1"/>
          </p:cNvPicPr>
          <p:nvPr/>
        </p:nvPicPr>
        <p:blipFill>
          <a:blip r:embed="rId4"/>
          <a:stretch>
            <a:fillRect/>
          </a:stretch>
        </p:blipFill>
        <p:spPr>
          <a:xfrm>
            <a:off x="6187059" y="1040811"/>
            <a:ext cx="5900387" cy="2947941"/>
          </a:xfrm>
          <a:prstGeom prst="rect">
            <a:avLst/>
          </a:prstGeom>
        </p:spPr>
      </p:pic>
      <p:pic>
        <p:nvPicPr>
          <p:cNvPr id="18" name="Picture 17"/>
          <p:cNvPicPr>
            <a:picLocks noChangeAspect="1"/>
          </p:cNvPicPr>
          <p:nvPr/>
        </p:nvPicPr>
        <p:blipFill>
          <a:blip r:embed="rId5"/>
          <a:stretch>
            <a:fillRect/>
          </a:stretch>
        </p:blipFill>
        <p:spPr>
          <a:xfrm>
            <a:off x="1323975" y="4039741"/>
            <a:ext cx="9544050" cy="2754251"/>
          </a:xfrm>
          <a:prstGeom prst="rect">
            <a:avLst/>
          </a:prstGeom>
        </p:spPr>
      </p:pic>
      <p:sp>
        <p:nvSpPr>
          <p:cNvPr id="19" name="TextBox 18"/>
          <p:cNvSpPr txBox="1"/>
          <p:nvPr/>
        </p:nvSpPr>
        <p:spPr>
          <a:xfrm>
            <a:off x="2310223" y="4546012"/>
            <a:ext cx="2135521" cy="830997"/>
          </a:xfrm>
          <a:prstGeom prst="rect">
            <a:avLst/>
          </a:prstGeom>
          <a:noFill/>
        </p:spPr>
        <p:txBody>
          <a:bodyPr wrap="none" rtlCol="0">
            <a:spAutoFit/>
          </a:bodyPr>
          <a:lstStyle/>
          <a:p>
            <a:r>
              <a:rPr lang="en-US" sz="2400" dirty="0">
                <a:solidFill>
                  <a:schemeClr val="bg1"/>
                </a:solidFill>
                <a:latin typeface=" Arial"/>
              </a:rPr>
              <a:t>14.5 % </a:t>
            </a:r>
          </a:p>
          <a:p>
            <a:r>
              <a:rPr lang="en-US" sz="2400" dirty="0">
                <a:solidFill>
                  <a:schemeClr val="bg1"/>
                </a:solidFill>
                <a:latin typeface=" Arial"/>
              </a:rPr>
              <a:t>Positivity Rate</a:t>
            </a:r>
          </a:p>
        </p:txBody>
      </p:sp>
    </p:spTree>
    <p:extLst>
      <p:ext uri="{BB962C8B-B14F-4D97-AF65-F5344CB8AC3E}">
        <p14:creationId xmlns:p14="http://schemas.microsoft.com/office/powerpoint/2010/main" val="4108168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52999"/>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9" name="Picture 8">
            <a:extLst>
              <a:ext uri="{FF2B5EF4-FFF2-40B4-BE49-F238E27FC236}">
                <a16:creationId xmlns:a16="http://schemas.microsoft.com/office/drawing/2014/main" id="{47A3252C-9B8C-EA43-8E0E-FE466146A724}"/>
              </a:ext>
            </a:extLst>
          </p:cNvPr>
          <p:cNvPicPr>
            <a:picLocks noChangeAspect="1"/>
          </p:cNvPicPr>
          <p:nvPr/>
        </p:nvPicPr>
        <p:blipFill rotWithShape="1">
          <a:blip r:embed="rId3">
            <a:extLst>
              <a:ext uri="{28A0092B-C50C-407E-A947-70E740481C1C}">
                <a14:useLocalDpi xmlns:a14="http://schemas.microsoft.com/office/drawing/2010/main" val="0"/>
              </a:ext>
            </a:extLst>
          </a:blip>
          <a:srcRect b="22720"/>
          <a:stretch/>
        </p:blipFill>
        <p:spPr>
          <a:xfrm>
            <a:off x="92011" y="988941"/>
            <a:ext cx="12007977" cy="4559795"/>
          </a:xfrm>
          <a:prstGeom prst="rect">
            <a:avLst/>
          </a:prstGeom>
        </p:spPr>
      </p:pic>
      <p:sp>
        <p:nvSpPr>
          <p:cNvPr id="2" name="Title 1"/>
          <p:cNvSpPr>
            <a:spLocks noGrp="1"/>
          </p:cNvSpPr>
          <p:nvPr>
            <p:ph type="title"/>
          </p:nvPr>
        </p:nvSpPr>
        <p:spPr>
          <a:xfrm>
            <a:off x="527146" y="31624"/>
            <a:ext cx="10524744" cy="856881"/>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Lubbock This Morning</a:t>
            </a:r>
          </a:p>
        </p:txBody>
      </p:sp>
      <p:sp>
        <p:nvSpPr>
          <p:cNvPr id="7" name="TextBox 6">
            <a:extLst>
              <a:ext uri="{FF2B5EF4-FFF2-40B4-BE49-F238E27FC236}">
                <a16:creationId xmlns:a16="http://schemas.microsoft.com/office/drawing/2014/main" id="{A8CCE1D0-FDD1-F44F-924D-EB37D6CC5BCC}"/>
              </a:ext>
            </a:extLst>
          </p:cNvPr>
          <p:cNvSpPr txBox="1"/>
          <p:nvPr/>
        </p:nvSpPr>
        <p:spPr>
          <a:xfrm>
            <a:off x="1420344" y="6287566"/>
            <a:ext cx="9086489" cy="369332"/>
          </a:xfrm>
          <a:prstGeom prst="rect">
            <a:avLst/>
          </a:prstGeom>
          <a:solidFill>
            <a:schemeClr val="tx1"/>
          </a:solidFill>
        </p:spPr>
        <p:txBody>
          <a:bodyPr wrap="square" rtlCol="0">
            <a:spAutoFit/>
          </a:bodyPr>
          <a:lstStyle/>
          <a:p>
            <a:pPr algn="ctr"/>
            <a:r>
              <a:rPr lang="en-US" dirty="0">
                <a:solidFill>
                  <a:schemeClr val="bg1"/>
                </a:solidFill>
              </a:rPr>
              <a:t>CMC COVID IP Census = 69   CCH IP Census = 2   UMC IP Census = 31   LHH IP Census = 1 </a:t>
            </a:r>
          </a:p>
        </p:txBody>
      </p:sp>
      <p:sp>
        <p:nvSpPr>
          <p:cNvPr id="15" name="Rectangle 14"/>
          <p:cNvSpPr/>
          <p:nvPr/>
        </p:nvSpPr>
        <p:spPr>
          <a:xfrm>
            <a:off x="11015873" y="965406"/>
            <a:ext cx="916052" cy="5201212"/>
          </a:xfrm>
          <a:prstGeom prst="rect">
            <a:avLst/>
          </a:pr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361149" y="993648"/>
            <a:ext cx="934838" cy="5174531"/>
          </a:xfrm>
          <a:prstGeom prst="rect">
            <a:avLst/>
          </a:prstGeom>
          <a:noFill/>
          <a:ln w="635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287888" y="993649"/>
            <a:ext cx="822179" cy="5201212"/>
          </a:xfrm>
          <a:prstGeom prst="rect">
            <a:avLst/>
          </a:prstGeom>
          <a:noFill/>
          <a:ln w="635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157999" y="997282"/>
            <a:ext cx="1109268" cy="5201212"/>
          </a:xfrm>
          <a:prstGeom prst="rect">
            <a:avLst/>
          </a:prstGeom>
          <a:noFill/>
          <a:ln w="635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0034385" y="975943"/>
            <a:ext cx="944897" cy="5201212"/>
          </a:xfrm>
          <a:prstGeom prst="rect">
            <a:avLst/>
          </a:prstGeom>
          <a:noFill/>
          <a:ln w="635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6213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dirty="0">
                <a:latin typeface="Baskerville Old Face" panose="02020602080505020303" pitchFamily="18" charset="0"/>
              </a:rPr>
              <a:t>CME Credit was </a:t>
            </a:r>
            <a:r>
              <a:rPr lang="en-US" altLang="en-US" sz="3600" i="1" u="sng" dirty="0">
                <a:latin typeface="Baskerville Old Face" panose="02020602080505020303" pitchFamily="18" charset="0"/>
              </a:rPr>
              <a:t>only</a:t>
            </a:r>
            <a:r>
              <a:rPr lang="en-US" altLang="en-US" sz="3600" dirty="0">
                <a:latin typeface="Baskerville Old Face" panose="02020602080505020303" pitchFamily="18" charset="0"/>
              </a:rPr>
              <a:t> approved for the </a:t>
            </a:r>
            <a:r>
              <a:rPr lang="en-US" altLang="en-US" sz="3600" i="1" u="sng" dirty="0">
                <a:latin typeface="Baskerville Old Face" panose="02020602080505020303" pitchFamily="18" charset="0"/>
              </a:rPr>
              <a:t>Live</a:t>
            </a:r>
            <a:r>
              <a:rPr lang="en-US" altLang="en-US" sz="3600" dirty="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by Wednesday following the call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852535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B6195-2037-8942-BA60-A0F8DA98962F}"/>
              </a:ext>
            </a:extLst>
          </p:cNvPr>
          <p:cNvSpPr>
            <a:spLocks noGrp="1"/>
          </p:cNvSpPr>
          <p:nvPr>
            <p:ph type="ctrTitle"/>
          </p:nvPr>
        </p:nvSpPr>
        <p:spPr/>
        <p:txBody>
          <a:bodyPr/>
          <a:lstStyle/>
          <a:p>
            <a:r>
              <a:rPr lang="en-US" dirty="0"/>
              <a:t>Surge Plans</a:t>
            </a:r>
          </a:p>
        </p:txBody>
      </p:sp>
      <p:sp>
        <p:nvSpPr>
          <p:cNvPr id="5" name="Subtitle 4">
            <a:extLst>
              <a:ext uri="{FF2B5EF4-FFF2-40B4-BE49-F238E27FC236}">
                <a16:creationId xmlns:a16="http://schemas.microsoft.com/office/drawing/2014/main" id="{898AB79C-4516-6449-BE95-3AF423E091E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83350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838200"/>
          </a:xfrm>
        </p:spPr>
        <p:txBody>
          <a:bodyPr/>
          <a:lstStyle/>
          <a:p>
            <a:r>
              <a:rPr lang="en-US" dirty="0"/>
              <a:t>Surge Plan</a:t>
            </a:r>
          </a:p>
        </p:txBody>
      </p:sp>
      <p:graphicFrame>
        <p:nvGraphicFramePr>
          <p:cNvPr id="6" name="Table 5"/>
          <p:cNvGraphicFramePr>
            <a:graphicFrameLocks noGrp="1"/>
          </p:cNvGraphicFramePr>
          <p:nvPr>
            <p:extLst>
              <p:ext uri="{D42A27DB-BD31-4B8C-83A1-F6EECF244321}">
                <p14:modId xmlns:p14="http://schemas.microsoft.com/office/powerpoint/2010/main" val="1061961967"/>
              </p:ext>
            </p:extLst>
          </p:nvPr>
        </p:nvGraphicFramePr>
        <p:xfrm>
          <a:off x="2032000" y="737412"/>
          <a:ext cx="8128000" cy="5307876"/>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452279">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66849">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66849">
                <a:tc>
                  <a:txBody>
                    <a:bodyPr/>
                    <a:lstStyle/>
                    <a:p>
                      <a:r>
                        <a:rPr lang="en-US" sz="1800" dirty="0">
                          <a:latin typeface="Arial" panose="020B0604020202020204" pitchFamily="34" charset="0"/>
                          <a:cs typeface="Arial" panose="020B0604020202020204" pitchFamily="34" charset="0"/>
                        </a:rPr>
                        <a:t>Phase 1</a:t>
                      </a:r>
                    </a:p>
                  </a:txBody>
                  <a:tcPr/>
                </a:tc>
                <a:tc>
                  <a:txBody>
                    <a:bodyPr/>
                    <a:lstStyle/>
                    <a:p>
                      <a:pPr algn="ctr"/>
                      <a:r>
                        <a:rPr lang="en-US" sz="1200" dirty="0">
                          <a:latin typeface="Arial" panose="020B0604020202020204" pitchFamily="34" charset="0"/>
                          <a:cs typeface="Arial" panose="020B0604020202020204" pitchFamily="34" charset="0"/>
                        </a:rPr>
                        <a:t>10-CICU</a:t>
                      </a:r>
                    </a:p>
                  </a:txBody>
                  <a:tcPr/>
                </a:tc>
                <a:tc>
                  <a:txBody>
                    <a:bodyPr/>
                    <a:lstStyle/>
                    <a:p>
                      <a:pPr algn="ct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66849">
                <a:tc>
                  <a:txBody>
                    <a:bodyPr/>
                    <a:lstStyle/>
                    <a:p>
                      <a:r>
                        <a:rPr lang="en-US" sz="1800" dirty="0">
                          <a:latin typeface="Arial" panose="020B0604020202020204" pitchFamily="34" charset="0"/>
                          <a:cs typeface="Arial" panose="020B0604020202020204" pitchFamily="34" charset="0"/>
                        </a:rPr>
                        <a:t>Phase</a:t>
                      </a:r>
                      <a:r>
                        <a:rPr lang="en-US" sz="1800" baseline="0" dirty="0">
                          <a:latin typeface="Arial" panose="020B0604020202020204" pitchFamily="34" charset="0"/>
                          <a:cs typeface="Arial" panose="020B0604020202020204" pitchFamily="34" charset="0"/>
                        </a:rPr>
                        <a:t> 2</a:t>
                      </a:r>
                      <a:endParaRPr lang="en-US" sz="18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17-CICU</a:t>
                      </a:r>
                    </a:p>
                  </a:txBody>
                  <a:tcPr/>
                </a:tc>
                <a:tc>
                  <a:txBody>
                    <a:bodyPr/>
                    <a:lstStyle/>
                    <a:p>
                      <a:pPr algn="ctr"/>
                      <a:r>
                        <a:rPr lang="en-US" sz="1200" dirty="0">
                          <a:latin typeface="Arial" panose="020B0604020202020204" pitchFamily="34" charset="0"/>
                          <a:cs typeface="Arial" panose="020B0604020202020204" pitchFamily="34" charset="0"/>
                        </a:rPr>
                        <a:t>10-HC4</a:t>
                      </a:r>
                    </a:p>
                  </a:txBody>
                  <a:tcPr/>
                </a:tc>
                <a:tc>
                  <a:txBody>
                    <a:bodyPr/>
                    <a:lstStyle/>
                    <a:p>
                      <a:pPr algn="ctr"/>
                      <a:r>
                        <a:rPr lang="en-US" sz="12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66849">
                <a:tc>
                  <a:txBody>
                    <a:bodyPr/>
                    <a:lstStyle/>
                    <a:p>
                      <a:r>
                        <a:rPr lang="en-US" sz="1800" dirty="0">
                          <a:latin typeface="Arial" panose="020B0604020202020204" pitchFamily="34" charset="0"/>
                          <a:cs typeface="Arial" panose="020B0604020202020204" pitchFamily="34" charset="0"/>
                        </a:rPr>
                        <a:t>Phase 3</a:t>
                      </a:r>
                    </a:p>
                  </a:txBody>
                  <a:tcPr/>
                </a:tc>
                <a:tc>
                  <a:txBody>
                    <a:bodyPr/>
                    <a:lstStyle/>
                    <a:p>
                      <a:pPr algn="ctr"/>
                      <a:r>
                        <a:rPr lang="en-US" sz="1200" dirty="0">
                          <a:latin typeface="Arial" panose="020B0604020202020204" pitchFamily="34" charset="0"/>
                          <a:cs typeface="Arial" panose="020B0604020202020204" pitchFamily="34" charset="0"/>
                        </a:rPr>
                        <a:t>17-CICU</a:t>
                      </a:r>
                    </a:p>
                  </a:txBody>
                  <a:tcPr/>
                </a:tc>
                <a:tc>
                  <a:txBody>
                    <a:bodyPr/>
                    <a:lstStyle/>
                    <a:p>
                      <a:pPr algn="ctr"/>
                      <a:r>
                        <a:rPr lang="en-US" sz="1200" dirty="0">
                          <a:latin typeface="Arial" panose="020B0604020202020204" pitchFamily="34" charset="0"/>
                          <a:cs typeface="Arial" panose="020B0604020202020204" pitchFamily="34" charset="0"/>
                        </a:rPr>
                        <a:t>24-HC4</a:t>
                      </a:r>
                    </a:p>
                  </a:txBody>
                  <a:tcPr/>
                </a:tc>
                <a:tc>
                  <a:txBody>
                    <a:bodyPr/>
                    <a:lstStyle/>
                    <a:p>
                      <a:pPr algn="ctr"/>
                      <a:r>
                        <a:rPr lang="en-US" sz="12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452279">
                <a:tc>
                  <a:txBody>
                    <a:bodyPr/>
                    <a:lstStyle/>
                    <a:p>
                      <a:r>
                        <a:rPr lang="en-US" sz="1800" dirty="0">
                          <a:latin typeface="Arial" panose="020B0604020202020204" pitchFamily="34" charset="0"/>
                          <a:cs typeface="Arial" panose="020B0604020202020204" pitchFamily="34" charset="0"/>
                        </a:rPr>
                        <a:t>Phase 4</a:t>
                      </a:r>
                    </a:p>
                  </a:txBody>
                  <a:tcPr/>
                </a:tc>
                <a:tc>
                  <a:txBody>
                    <a:bodyPr/>
                    <a:lstStyle/>
                    <a:p>
                      <a:pPr algn="ctr"/>
                      <a:r>
                        <a:rPr lang="en-US" sz="1200" dirty="0">
                          <a:latin typeface="Arial" panose="020B0604020202020204" pitchFamily="34" charset="0"/>
                          <a:cs typeface="Arial" panose="020B0604020202020204" pitchFamily="34" charset="0"/>
                        </a:rPr>
                        <a:t>17-CICU</a:t>
                      </a:r>
                    </a:p>
                  </a:txBody>
                  <a:tcPr/>
                </a:tc>
                <a:tc>
                  <a:txBody>
                    <a:bodyPr/>
                    <a:lstStyle/>
                    <a:p>
                      <a:pPr algn="ctr"/>
                      <a:r>
                        <a:rPr lang="en-US" sz="1200" dirty="0">
                          <a:solidFill>
                            <a:schemeClr val="tx1"/>
                          </a:solidFill>
                          <a:latin typeface="Arial" panose="020B0604020202020204" pitchFamily="34" charset="0"/>
                          <a:cs typeface="Arial" panose="020B0604020202020204" pitchFamily="34" charset="0"/>
                        </a:rPr>
                        <a:t>24-HC4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15-S 10(East)</a:t>
                      </a:r>
                    </a:p>
                  </a:txBody>
                  <a:tcPr/>
                </a:tc>
                <a:tc>
                  <a:txBody>
                    <a:bodyPr/>
                    <a:lstStyle/>
                    <a:p>
                      <a:pPr algn="ctr"/>
                      <a:r>
                        <a:rPr lang="en-US" sz="12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452279">
                <a:tc>
                  <a:txBody>
                    <a:bodyPr/>
                    <a:lstStyle/>
                    <a:p>
                      <a:r>
                        <a:rPr lang="en-US" sz="1800" dirty="0">
                          <a:latin typeface="Arial" panose="020B0604020202020204" pitchFamily="34" charset="0"/>
                          <a:cs typeface="Arial" panose="020B0604020202020204" pitchFamily="34" charset="0"/>
                        </a:rPr>
                        <a:t>Phase</a:t>
                      </a:r>
                      <a:r>
                        <a:rPr lang="en-US" sz="1800" baseline="0" dirty="0">
                          <a:latin typeface="Arial" panose="020B0604020202020204" pitchFamily="34" charset="0"/>
                          <a:cs typeface="Arial" panose="020B0604020202020204" pitchFamily="34" charset="0"/>
                        </a:rPr>
                        <a:t> 5</a:t>
                      </a:r>
                      <a:endParaRPr lang="en-US" sz="18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17-CICU</a:t>
                      </a:r>
                    </a:p>
                  </a:txBody>
                  <a:tcPr/>
                </a:tc>
                <a:tc>
                  <a:txBody>
                    <a:bodyPr/>
                    <a:lstStyle/>
                    <a:p>
                      <a:pPr algn="ctr"/>
                      <a:r>
                        <a:rPr lang="en-US" sz="1200" dirty="0">
                          <a:solidFill>
                            <a:schemeClr val="tx1"/>
                          </a:solidFill>
                          <a:latin typeface="Arial" panose="020B0604020202020204" pitchFamily="34" charset="0"/>
                          <a:cs typeface="Arial" panose="020B0604020202020204" pitchFamily="34" charset="0"/>
                        </a:rPr>
                        <a:t>24-HC4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15 – S 9 (East)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15-S 10(East)</a:t>
                      </a:r>
                    </a:p>
                  </a:txBody>
                  <a:tcPr/>
                </a:tc>
                <a:tc>
                  <a:txBody>
                    <a:bodyPr/>
                    <a:lstStyle/>
                    <a:p>
                      <a:pPr algn="ctr"/>
                      <a:r>
                        <a:rPr lang="en-US" sz="12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633191">
                <a:tc>
                  <a:txBody>
                    <a:bodyPr/>
                    <a:lstStyle/>
                    <a:p>
                      <a:r>
                        <a:rPr lang="en-US" sz="1800" dirty="0">
                          <a:latin typeface="Arial" panose="020B0604020202020204" pitchFamily="34" charset="0"/>
                          <a:cs typeface="Arial" panose="020B0604020202020204" pitchFamily="34" charset="0"/>
                        </a:rPr>
                        <a:t>Phase</a:t>
                      </a:r>
                      <a:r>
                        <a:rPr lang="en-US" sz="1800" baseline="0" dirty="0">
                          <a:latin typeface="Arial" panose="020B0604020202020204" pitchFamily="34" charset="0"/>
                          <a:cs typeface="Arial" panose="020B0604020202020204" pitchFamily="34" charset="0"/>
                        </a:rPr>
                        <a:t> 6</a:t>
                      </a:r>
                    </a:p>
                    <a:p>
                      <a:endParaRPr lang="en-US" sz="1800" dirty="0">
                        <a:latin typeface="Arial" panose="020B0604020202020204" pitchFamily="34" charset="0"/>
                        <a:cs typeface="Arial" panose="020B0604020202020204" pitchFamily="34" charset="0"/>
                      </a:endParaRPr>
                    </a:p>
                  </a:txBody>
                  <a:tcPr/>
                </a:tc>
                <a:tc>
                  <a:txBody>
                    <a:bodyPr/>
                    <a:lstStyle/>
                    <a:p>
                      <a:pPr algn="ctr"/>
                      <a:r>
                        <a:rPr lang="en-US" sz="1200" dirty="0">
                          <a:solidFill>
                            <a:schemeClr val="tx1"/>
                          </a:solidFill>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15-S10</a:t>
                      </a:r>
                    </a:p>
                  </a:txBody>
                  <a:tcPr/>
                </a:tc>
                <a:tc>
                  <a:txBody>
                    <a:bodyPr/>
                    <a:lstStyle/>
                    <a:p>
                      <a:pPr algn="ctr"/>
                      <a:r>
                        <a:rPr lang="en-US" sz="1200" dirty="0">
                          <a:solidFill>
                            <a:schemeClr val="tx1"/>
                          </a:solidFill>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solidFill>
                            <a:schemeClr val="tx1"/>
                          </a:solidFill>
                          <a:latin typeface="Arial" panose="020B0604020202020204" pitchFamily="34" charset="0"/>
                          <a:cs typeface="Arial" panose="020B0604020202020204" pitchFamily="34" charset="0"/>
                        </a:rPr>
                        <a:t>31 – S 9 (all)</a:t>
                      </a:r>
                    </a:p>
                  </a:txBody>
                  <a:tcPr/>
                </a:tc>
                <a:tc>
                  <a:txBody>
                    <a:bodyPr/>
                    <a:lstStyle/>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103</a:t>
                      </a:r>
                    </a:p>
                  </a:txBody>
                  <a:tcPr/>
                </a:tc>
                <a:extLst>
                  <a:ext uri="{0D108BD9-81ED-4DB2-BD59-A6C34878D82A}">
                    <a16:rowId xmlns:a16="http://schemas.microsoft.com/office/drawing/2014/main" val="10007"/>
                  </a:ext>
                </a:extLst>
              </a:tr>
              <a:tr h="633191">
                <a:tc>
                  <a:txBody>
                    <a:bodyPr/>
                    <a:lstStyle/>
                    <a:p>
                      <a:r>
                        <a:rPr lang="en-US" sz="1800" dirty="0">
                          <a:latin typeface="Arial" panose="020B0604020202020204" pitchFamily="34" charset="0"/>
                          <a:cs typeface="Arial" panose="020B0604020202020204" pitchFamily="34" charset="0"/>
                        </a:rPr>
                        <a:t>Phase 7</a:t>
                      </a:r>
                    </a:p>
                  </a:txBody>
                  <a:tcPr/>
                </a:tc>
                <a:tc>
                  <a:txBody>
                    <a:bodyPr/>
                    <a:lstStyle/>
                    <a:p>
                      <a:pPr algn="ctr"/>
                      <a:r>
                        <a:rPr lang="en-US" sz="1200" dirty="0">
                          <a:solidFill>
                            <a:schemeClr val="tx1"/>
                          </a:solidFill>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p>
                      <a:pPr algn="ctr"/>
                      <a:r>
                        <a:rPr lang="en-US" sz="1200" dirty="0">
                          <a:latin typeface="Arial" panose="020B0604020202020204" pitchFamily="34" charset="0"/>
                          <a:cs typeface="Arial" panose="020B0604020202020204" pitchFamily="34" charset="0"/>
                        </a:rPr>
                        <a:t>15 S10</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31 – S 9 (all)</a:t>
                      </a:r>
                    </a:p>
                  </a:txBody>
                  <a:tcPr/>
                </a:tc>
                <a:tc>
                  <a:txBody>
                    <a:bodyPr/>
                    <a:lstStyle/>
                    <a:p>
                      <a:pPr algn="ctr"/>
                      <a:r>
                        <a:rPr lang="en-US" sz="1200" dirty="0">
                          <a:latin typeface="Arial" panose="020B0604020202020204" pitchFamily="34" charset="0"/>
                          <a:cs typeface="Arial" panose="020B0604020202020204" pitchFamily="34" charset="0"/>
                        </a:rPr>
                        <a:t>118</a:t>
                      </a:r>
                    </a:p>
                  </a:txBody>
                  <a:tcPr/>
                </a:tc>
                <a:extLst>
                  <a:ext uri="{0D108BD9-81ED-4DB2-BD59-A6C34878D82A}">
                    <a16:rowId xmlns:a16="http://schemas.microsoft.com/office/drawing/2014/main" val="1216232995"/>
                  </a:ext>
                </a:extLst>
              </a:tr>
              <a:tr h="814102">
                <a:tc>
                  <a:txBody>
                    <a:bodyPr/>
                    <a:lstStyle/>
                    <a:p>
                      <a:r>
                        <a:rPr lang="en-US" sz="1800" dirty="0">
                          <a:latin typeface="Arial" panose="020B0604020202020204" pitchFamily="34" charset="0"/>
                          <a:cs typeface="Arial" panose="020B0604020202020204" pitchFamily="34" charset="0"/>
                        </a:rPr>
                        <a:t>Phase 8</a:t>
                      </a:r>
                    </a:p>
                  </a:txBody>
                  <a:tcPr/>
                </a:tc>
                <a:tc>
                  <a:txBody>
                    <a:bodyPr/>
                    <a:lstStyle/>
                    <a:p>
                      <a:pPr algn="ctr"/>
                      <a:r>
                        <a:rPr lang="en-US" sz="1200" dirty="0">
                          <a:latin typeface="Arial" panose="020B0604020202020204" pitchFamily="34" charset="0"/>
                          <a:cs typeface="Arial" panose="020B0604020202020204" pitchFamily="34" charset="0"/>
                        </a:rPr>
                        <a:t>8-E4</a:t>
                      </a:r>
                    </a:p>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31 – S 9 (all)</a:t>
                      </a:r>
                    </a:p>
                    <a:p>
                      <a:pPr algn="ctr"/>
                      <a:r>
                        <a:rPr lang="en-US" sz="1200" dirty="0">
                          <a:latin typeface="Arial" panose="020B0604020202020204" pitchFamily="34" charset="0"/>
                          <a:cs typeface="Arial" panose="020B0604020202020204" pitchFamily="34" charset="0"/>
                        </a:rPr>
                        <a:t>15 S10</a:t>
                      </a:r>
                    </a:p>
                  </a:txBody>
                  <a:tcPr/>
                </a:tc>
                <a:tc>
                  <a:txBody>
                    <a:bodyPr/>
                    <a:lstStyle/>
                    <a:p>
                      <a:pPr algn="ctr"/>
                      <a:r>
                        <a:rPr lang="en-US" sz="1200" dirty="0">
                          <a:latin typeface="Arial" panose="020B0604020202020204" pitchFamily="34" charset="0"/>
                          <a:cs typeface="Arial" panose="020B0604020202020204" pitchFamily="34" charset="0"/>
                        </a:rPr>
                        <a:t>139</a:t>
                      </a:r>
                    </a:p>
                  </a:txBody>
                  <a:tcPr/>
                </a:tc>
                <a:extLst>
                  <a:ext uri="{0D108BD9-81ED-4DB2-BD59-A6C34878D82A}">
                    <a16:rowId xmlns:a16="http://schemas.microsoft.com/office/drawing/2014/main" val="3956803988"/>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35036" y="2712996"/>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35036" y="3215823"/>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3104779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152399"/>
            <a:ext cx="9784080" cy="1166965"/>
          </a:xfrm>
        </p:spPr>
        <p:txBody>
          <a:bodyPr/>
          <a:lstStyle/>
          <a:p>
            <a:r>
              <a:rPr lang="en-US" dirty="0">
                <a:solidFill>
                  <a:schemeClr val="bg1"/>
                </a:solidFill>
              </a:rPr>
              <a:t>COVID Units - CMC</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11"/>
          <p:cNvSpPr/>
          <p:nvPr/>
        </p:nvSpPr>
        <p:spPr>
          <a:xfrm>
            <a:off x="0" y="879807"/>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1/7/2020</a:t>
            </a:r>
          </a:p>
        </p:txBody>
      </p:sp>
      <p:pic>
        <p:nvPicPr>
          <p:cNvPr id="4" name="Picture 3"/>
          <p:cNvPicPr>
            <a:picLocks noChangeAspect="1"/>
          </p:cNvPicPr>
          <p:nvPr/>
        </p:nvPicPr>
        <p:blipFill>
          <a:blip r:embed="rId3"/>
          <a:stretch>
            <a:fillRect/>
          </a:stretch>
        </p:blipFill>
        <p:spPr>
          <a:xfrm>
            <a:off x="974735" y="1657047"/>
            <a:ext cx="9553260" cy="4517528"/>
          </a:xfrm>
          <a:prstGeom prst="rect">
            <a:avLst/>
          </a:prstGeom>
        </p:spPr>
      </p:pic>
      <p:sp>
        <p:nvSpPr>
          <p:cNvPr id="10" name="TextBox 9">
            <a:extLst>
              <a:ext uri="{FF2B5EF4-FFF2-40B4-BE49-F238E27FC236}">
                <a16:creationId xmlns:a16="http://schemas.microsoft.com/office/drawing/2014/main" id="{E78EE7E0-8010-624E-8A26-82879C8E8921}"/>
              </a:ext>
            </a:extLst>
          </p:cNvPr>
          <p:cNvSpPr txBox="1"/>
          <p:nvPr/>
        </p:nvSpPr>
        <p:spPr>
          <a:xfrm rot="19160527">
            <a:off x="3041582" y="1002349"/>
            <a:ext cx="1539204" cy="584775"/>
          </a:xfrm>
          <a:prstGeom prst="rect">
            <a:avLst/>
          </a:prstGeom>
          <a:noFill/>
        </p:spPr>
        <p:txBody>
          <a:bodyPr wrap="none" rtlCol="0">
            <a:spAutoFit/>
          </a:bodyPr>
          <a:lstStyle/>
          <a:p>
            <a:r>
              <a:rPr lang="en-US" sz="3200" b="1" dirty="0">
                <a:solidFill>
                  <a:srgbClr val="FF0000"/>
                </a:solidFill>
              </a:rPr>
              <a:t>UPDATE</a:t>
            </a:r>
          </a:p>
        </p:txBody>
      </p:sp>
    </p:spTree>
    <p:extLst>
      <p:ext uri="{BB962C8B-B14F-4D97-AF65-F5344CB8AC3E}">
        <p14:creationId xmlns:p14="http://schemas.microsoft.com/office/powerpoint/2010/main" val="2464582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Caregiver  Update</a:t>
            </a:r>
          </a:p>
        </p:txBody>
      </p:sp>
      <p:sp>
        <p:nvSpPr>
          <p:cNvPr id="5" name="Text Placeholder 4"/>
          <p:cNvSpPr>
            <a:spLocks noGrp="1"/>
          </p:cNvSpPr>
          <p:nvPr>
            <p:ph type="body" idx="1"/>
          </p:nvPr>
        </p:nvSpPr>
        <p:spPr/>
        <p:txBody>
          <a:bodyPr>
            <a:normAutofit/>
          </a:bodyPr>
          <a:lstStyle/>
          <a:p>
            <a:endParaRPr lang="en-US" sz="2800" dirty="0"/>
          </a:p>
        </p:txBody>
      </p:sp>
    </p:spTree>
    <p:extLst>
      <p:ext uri="{BB962C8B-B14F-4D97-AF65-F5344CB8AC3E}">
        <p14:creationId xmlns:p14="http://schemas.microsoft.com/office/powerpoint/2010/main" val="3789888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grpSp>
        <p:nvGrpSpPr>
          <p:cNvPr id="12" name="Group 11"/>
          <p:cNvGrpSpPr/>
          <p:nvPr/>
        </p:nvGrpSpPr>
        <p:grpSpPr>
          <a:xfrm>
            <a:off x="1356120" y="6458472"/>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0" y="850901"/>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57378" y="1007007"/>
            <a:ext cx="4499117" cy="584775"/>
          </a:xfrm>
          <a:prstGeom prst="rect">
            <a:avLst/>
          </a:prstGeom>
          <a:noFill/>
        </p:spPr>
        <p:txBody>
          <a:bodyPr wrap="none" rtlCol="0">
            <a:spAutoFit/>
          </a:bodyPr>
          <a:lstStyle/>
          <a:p>
            <a:r>
              <a:rPr lang="en-US" sz="3200" dirty="0"/>
              <a:t>COVID Related Furloughs</a:t>
            </a:r>
          </a:p>
        </p:txBody>
      </p:sp>
      <p:pic>
        <p:nvPicPr>
          <p:cNvPr id="18" name="Picture 17"/>
          <p:cNvPicPr>
            <a:picLocks noChangeAspect="1"/>
          </p:cNvPicPr>
          <p:nvPr/>
        </p:nvPicPr>
        <p:blipFill>
          <a:blip r:embed="rId3"/>
          <a:stretch>
            <a:fillRect/>
          </a:stretch>
        </p:blipFill>
        <p:spPr>
          <a:xfrm>
            <a:off x="480411" y="3058708"/>
            <a:ext cx="11309804" cy="3216550"/>
          </a:xfrm>
          <a:prstGeom prst="rect">
            <a:avLst/>
          </a:prstGeom>
        </p:spPr>
      </p:pic>
      <p:pic>
        <p:nvPicPr>
          <p:cNvPr id="19" name="Picture 18"/>
          <p:cNvPicPr>
            <a:picLocks noChangeAspect="1"/>
          </p:cNvPicPr>
          <p:nvPr/>
        </p:nvPicPr>
        <p:blipFill>
          <a:blip r:embed="rId4"/>
          <a:stretch>
            <a:fillRect/>
          </a:stretch>
        </p:blipFill>
        <p:spPr>
          <a:xfrm>
            <a:off x="7680075" y="172703"/>
            <a:ext cx="3567485" cy="2751020"/>
          </a:xfrm>
          <a:prstGeom prst="rect">
            <a:avLst/>
          </a:prstGeom>
          <a:ln w="38100">
            <a:solidFill>
              <a:schemeClr val="bg1"/>
            </a:solidFill>
          </a:ln>
        </p:spPr>
      </p:pic>
      <p:sp>
        <p:nvSpPr>
          <p:cNvPr id="7" name="Oval 6">
            <a:extLst>
              <a:ext uri="{FF2B5EF4-FFF2-40B4-BE49-F238E27FC236}">
                <a16:creationId xmlns:a16="http://schemas.microsoft.com/office/drawing/2014/main" id="{815C1080-D5DB-3346-8698-A353D408441B}"/>
              </a:ext>
            </a:extLst>
          </p:cNvPr>
          <p:cNvSpPr/>
          <p:nvPr/>
        </p:nvSpPr>
        <p:spPr>
          <a:xfrm>
            <a:off x="11247560" y="2627586"/>
            <a:ext cx="542655" cy="4015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588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b="1" dirty="0"/>
              <a:t>William Sommer</a:t>
            </a:r>
            <a:r>
              <a:rPr lang="en-US" dirty="0"/>
              <a:t> </a:t>
            </a:r>
          </a:p>
          <a:p>
            <a:r>
              <a:rPr lang="en-US" sz="2400" dirty="0"/>
              <a:t>Clinical Data Analyst</a:t>
            </a:r>
          </a:p>
          <a:p>
            <a:r>
              <a:rPr lang="en-US" sz="2400" dirty="0"/>
              <a:t>Quality and Clinical Data Analytics</a:t>
            </a:r>
          </a:p>
          <a:p>
            <a:r>
              <a:rPr lang="en-US" sz="2400" dirty="0"/>
              <a:t>Covenant Health</a:t>
            </a:r>
          </a:p>
          <a:p>
            <a:endParaRPr lang="en-US" dirty="0"/>
          </a:p>
        </p:txBody>
      </p:sp>
    </p:spTree>
    <p:extLst>
      <p:ext uri="{BB962C8B-B14F-4D97-AF65-F5344CB8AC3E}">
        <p14:creationId xmlns:p14="http://schemas.microsoft.com/office/powerpoint/2010/main" val="2731835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3" name="Picture 2">
            <a:extLst>
              <a:ext uri="{FF2B5EF4-FFF2-40B4-BE49-F238E27FC236}">
                <a16:creationId xmlns:a16="http://schemas.microsoft.com/office/drawing/2014/main" id="{060BEB8D-8425-4101-B9AE-E34F45358681}"/>
              </a:ext>
            </a:extLst>
          </p:cNvPr>
          <p:cNvPicPr>
            <a:picLocks noChangeAspect="1"/>
          </p:cNvPicPr>
          <p:nvPr/>
        </p:nvPicPr>
        <p:blipFill>
          <a:blip r:embed="rId2"/>
          <a:stretch>
            <a:fillRect/>
          </a:stretch>
        </p:blipFill>
        <p:spPr>
          <a:xfrm>
            <a:off x="3186643" y="890271"/>
            <a:ext cx="5818713" cy="5435551"/>
          </a:xfrm>
          <a:prstGeom prst="rect">
            <a:avLst/>
          </a:prstGeom>
        </p:spPr>
      </p:pic>
      <p:pic>
        <p:nvPicPr>
          <p:cNvPr id="5" name="Picture 4">
            <a:extLst>
              <a:ext uri="{FF2B5EF4-FFF2-40B4-BE49-F238E27FC236}">
                <a16:creationId xmlns:a16="http://schemas.microsoft.com/office/drawing/2014/main" id="{BA636D16-E990-485A-AE69-E7D1C21EB683}"/>
              </a:ext>
            </a:extLst>
          </p:cNvPr>
          <p:cNvPicPr>
            <a:picLocks noChangeAspect="1"/>
          </p:cNvPicPr>
          <p:nvPr/>
        </p:nvPicPr>
        <p:blipFill>
          <a:blip r:embed="rId3"/>
          <a:stretch>
            <a:fillRect/>
          </a:stretch>
        </p:blipFill>
        <p:spPr>
          <a:xfrm>
            <a:off x="9454057" y="977262"/>
            <a:ext cx="2010056" cy="1848108"/>
          </a:xfrm>
          <a:prstGeom prst="rect">
            <a:avLst/>
          </a:prstGeom>
        </p:spPr>
      </p:pic>
    </p:spTree>
    <p:extLst>
      <p:ext uri="{BB962C8B-B14F-4D97-AF65-F5344CB8AC3E}">
        <p14:creationId xmlns:p14="http://schemas.microsoft.com/office/powerpoint/2010/main" val="2549599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3" name="Picture 2">
            <a:extLst>
              <a:ext uri="{FF2B5EF4-FFF2-40B4-BE49-F238E27FC236}">
                <a16:creationId xmlns:a16="http://schemas.microsoft.com/office/drawing/2014/main" id="{38E51361-151B-40BB-BF3D-1160F1432130}"/>
              </a:ext>
            </a:extLst>
          </p:cNvPr>
          <p:cNvPicPr>
            <a:picLocks noChangeAspect="1"/>
          </p:cNvPicPr>
          <p:nvPr/>
        </p:nvPicPr>
        <p:blipFill>
          <a:blip r:embed="rId2"/>
          <a:stretch>
            <a:fillRect/>
          </a:stretch>
        </p:blipFill>
        <p:spPr>
          <a:xfrm>
            <a:off x="704709" y="1386369"/>
            <a:ext cx="10782581" cy="4085261"/>
          </a:xfrm>
          <a:prstGeom prst="rect">
            <a:avLst/>
          </a:prstGeom>
        </p:spPr>
      </p:pic>
    </p:spTree>
    <p:extLst>
      <p:ext uri="{BB962C8B-B14F-4D97-AF65-F5344CB8AC3E}">
        <p14:creationId xmlns:p14="http://schemas.microsoft.com/office/powerpoint/2010/main" val="305250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3" name="Picture 2">
            <a:extLst>
              <a:ext uri="{FF2B5EF4-FFF2-40B4-BE49-F238E27FC236}">
                <a16:creationId xmlns:a16="http://schemas.microsoft.com/office/drawing/2014/main" id="{76A6C42F-CE2B-4B93-94E1-11C8241A98B7}"/>
              </a:ext>
            </a:extLst>
          </p:cNvPr>
          <p:cNvPicPr>
            <a:picLocks noChangeAspect="1"/>
          </p:cNvPicPr>
          <p:nvPr/>
        </p:nvPicPr>
        <p:blipFill>
          <a:blip r:embed="rId2"/>
          <a:stretch>
            <a:fillRect/>
          </a:stretch>
        </p:blipFill>
        <p:spPr>
          <a:xfrm>
            <a:off x="601916" y="1688524"/>
            <a:ext cx="10988167" cy="4072463"/>
          </a:xfrm>
          <a:prstGeom prst="rect">
            <a:avLst/>
          </a:prstGeom>
        </p:spPr>
      </p:pic>
    </p:spTree>
    <p:extLst>
      <p:ext uri="{BB962C8B-B14F-4D97-AF65-F5344CB8AC3E}">
        <p14:creationId xmlns:p14="http://schemas.microsoft.com/office/powerpoint/2010/main" val="3422740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City of Lubbock COVID + Forecast</a:t>
            </a:r>
          </a:p>
        </p:txBody>
      </p:sp>
      <p:pic>
        <p:nvPicPr>
          <p:cNvPr id="6" name="Picture 5">
            <a:extLst>
              <a:ext uri="{FF2B5EF4-FFF2-40B4-BE49-F238E27FC236}">
                <a16:creationId xmlns:a16="http://schemas.microsoft.com/office/drawing/2014/main" id="{8FF7A09D-6397-418D-A735-9F7B52037999}"/>
              </a:ext>
            </a:extLst>
          </p:cNvPr>
          <p:cNvPicPr>
            <a:picLocks noChangeAspect="1"/>
          </p:cNvPicPr>
          <p:nvPr/>
        </p:nvPicPr>
        <p:blipFill>
          <a:blip r:embed="rId2"/>
          <a:stretch>
            <a:fillRect/>
          </a:stretch>
        </p:blipFill>
        <p:spPr>
          <a:xfrm>
            <a:off x="10847755" y="1231688"/>
            <a:ext cx="1133633" cy="628738"/>
          </a:xfrm>
          <a:prstGeom prst="rect">
            <a:avLst/>
          </a:prstGeom>
        </p:spPr>
      </p:pic>
      <p:pic>
        <p:nvPicPr>
          <p:cNvPr id="3" name="Picture 2">
            <a:extLst>
              <a:ext uri="{FF2B5EF4-FFF2-40B4-BE49-F238E27FC236}">
                <a16:creationId xmlns:a16="http://schemas.microsoft.com/office/drawing/2014/main" id="{63769291-344B-4F19-9AA9-988FC599AD53}"/>
              </a:ext>
            </a:extLst>
          </p:cNvPr>
          <p:cNvPicPr>
            <a:picLocks noChangeAspect="1"/>
          </p:cNvPicPr>
          <p:nvPr/>
        </p:nvPicPr>
        <p:blipFill>
          <a:blip r:embed="rId3"/>
          <a:stretch>
            <a:fillRect/>
          </a:stretch>
        </p:blipFill>
        <p:spPr>
          <a:xfrm>
            <a:off x="1751386" y="1116182"/>
            <a:ext cx="8689227" cy="5351417"/>
          </a:xfrm>
          <a:prstGeom prst="rect">
            <a:avLst/>
          </a:prstGeom>
        </p:spPr>
      </p:pic>
    </p:spTree>
    <p:extLst>
      <p:ext uri="{BB962C8B-B14F-4D97-AF65-F5344CB8AC3E}">
        <p14:creationId xmlns:p14="http://schemas.microsoft.com/office/powerpoint/2010/main" val="2714801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06D4B-CB77-7D45-8D02-CFE703B48E31}"/>
              </a:ext>
            </a:extLst>
          </p:cNvPr>
          <p:cNvSpPr>
            <a:spLocks noGrp="1"/>
          </p:cNvSpPr>
          <p:nvPr>
            <p:ph type="ctrTitle"/>
          </p:nvPr>
        </p:nvSpPr>
        <p:spPr/>
        <p:txBody>
          <a:bodyPr/>
          <a:lstStyle/>
          <a:p>
            <a:r>
              <a:rPr lang="en-US" dirty="0">
                <a:effectLst>
                  <a:outerShdw blurRad="50800" dist="38100" dir="2700000" algn="tl" rotWithShape="0">
                    <a:prstClr val="black">
                      <a:alpha val="40000"/>
                    </a:prstClr>
                  </a:outerShdw>
                  <a:reflection blurRad="190500" stA="60000" endA="900" endPos="58000" dist="76200" dir="5400000" sy="-100000" algn="bl" rotWithShape="0"/>
                </a:effectLst>
              </a:rPr>
              <a:t>Reflection</a:t>
            </a:r>
          </a:p>
        </p:txBody>
      </p:sp>
      <p:sp>
        <p:nvSpPr>
          <p:cNvPr id="4" name="Subtitle 3">
            <a:extLst>
              <a:ext uri="{FF2B5EF4-FFF2-40B4-BE49-F238E27FC236}">
                <a16:creationId xmlns:a16="http://schemas.microsoft.com/office/drawing/2014/main" id="{78EF72FC-5B2A-0640-ADD9-85EE4B4620D9}"/>
              </a:ext>
            </a:extLst>
          </p:cNvPr>
          <p:cNvSpPr>
            <a:spLocks noGrp="1"/>
          </p:cNvSpPr>
          <p:nvPr>
            <p:ph type="subTitle" idx="1"/>
          </p:nvPr>
        </p:nvSpPr>
        <p:spPr>
          <a:xfrm>
            <a:off x="1828800" y="3746090"/>
            <a:ext cx="8534400" cy="1359310"/>
          </a:xfrm>
        </p:spPr>
        <p:txBody>
          <a:bodyPr/>
          <a:lstStyle/>
          <a:p>
            <a:r>
              <a:rPr lang="en-US" b="1" dirty="0"/>
              <a:t>Craig D. Rhyne, MD</a:t>
            </a:r>
            <a:endParaRPr lang="en-US" dirty="0"/>
          </a:p>
          <a:p>
            <a:r>
              <a:rPr lang="en-US" sz="2800" dirty="0"/>
              <a:t>Regional Chief Medical Officer</a:t>
            </a:r>
          </a:p>
          <a:p>
            <a:r>
              <a:rPr lang="en-US" sz="2800" dirty="0"/>
              <a:t>Covenant Health</a:t>
            </a:r>
          </a:p>
        </p:txBody>
      </p:sp>
    </p:spTree>
    <p:extLst>
      <p:ext uri="{BB962C8B-B14F-4D97-AF65-F5344CB8AC3E}">
        <p14:creationId xmlns:p14="http://schemas.microsoft.com/office/powerpoint/2010/main" val="249421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City of Lubbock COVID + Age Distribution</a:t>
            </a:r>
            <a:br>
              <a:rPr lang="en-US" dirty="0"/>
            </a:br>
            <a:endParaRPr lang="en-US" dirty="0"/>
          </a:p>
        </p:txBody>
      </p:sp>
      <p:pic>
        <p:nvPicPr>
          <p:cNvPr id="6" name="Picture 5">
            <a:extLst>
              <a:ext uri="{FF2B5EF4-FFF2-40B4-BE49-F238E27FC236}">
                <a16:creationId xmlns:a16="http://schemas.microsoft.com/office/drawing/2014/main" id="{41A5004C-CEA1-47A5-8D5A-C2AAC4417B0B}"/>
              </a:ext>
            </a:extLst>
          </p:cNvPr>
          <p:cNvPicPr>
            <a:picLocks noChangeAspect="1"/>
          </p:cNvPicPr>
          <p:nvPr/>
        </p:nvPicPr>
        <p:blipFill>
          <a:blip r:embed="rId2"/>
          <a:stretch>
            <a:fillRect/>
          </a:stretch>
        </p:blipFill>
        <p:spPr>
          <a:xfrm>
            <a:off x="10699210" y="1125413"/>
            <a:ext cx="1156777" cy="1125512"/>
          </a:xfrm>
          <a:prstGeom prst="rect">
            <a:avLst/>
          </a:prstGeom>
        </p:spPr>
      </p:pic>
      <p:pic>
        <p:nvPicPr>
          <p:cNvPr id="4" name="Picture 3">
            <a:extLst>
              <a:ext uri="{FF2B5EF4-FFF2-40B4-BE49-F238E27FC236}">
                <a16:creationId xmlns:a16="http://schemas.microsoft.com/office/drawing/2014/main" id="{D6ADBA4E-D65D-47BF-848A-83C0D3DC7F74}"/>
              </a:ext>
            </a:extLst>
          </p:cNvPr>
          <p:cNvPicPr>
            <a:picLocks noChangeAspect="1"/>
          </p:cNvPicPr>
          <p:nvPr/>
        </p:nvPicPr>
        <p:blipFill>
          <a:blip r:embed="rId3"/>
          <a:stretch>
            <a:fillRect/>
          </a:stretch>
        </p:blipFill>
        <p:spPr>
          <a:xfrm>
            <a:off x="1607501" y="1125413"/>
            <a:ext cx="8976997" cy="5414472"/>
          </a:xfrm>
          <a:prstGeom prst="rect">
            <a:avLst/>
          </a:prstGeom>
        </p:spPr>
      </p:pic>
    </p:spTree>
    <p:extLst>
      <p:ext uri="{BB962C8B-B14F-4D97-AF65-F5344CB8AC3E}">
        <p14:creationId xmlns:p14="http://schemas.microsoft.com/office/powerpoint/2010/main" val="899500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City of Lubbock Daily Tests Performed</a:t>
            </a:r>
            <a:br>
              <a:rPr lang="en-US" dirty="0"/>
            </a:br>
            <a:endParaRPr lang="en-US" dirty="0"/>
          </a:p>
        </p:txBody>
      </p:sp>
      <p:pic>
        <p:nvPicPr>
          <p:cNvPr id="4" name="Picture 3">
            <a:extLst>
              <a:ext uri="{FF2B5EF4-FFF2-40B4-BE49-F238E27FC236}">
                <a16:creationId xmlns:a16="http://schemas.microsoft.com/office/drawing/2014/main" id="{C0761384-5A93-48CF-853F-DB8298C640ED}"/>
              </a:ext>
            </a:extLst>
          </p:cNvPr>
          <p:cNvPicPr>
            <a:picLocks noChangeAspect="1"/>
          </p:cNvPicPr>
          <p:nvPr/>
        </p:nvPicPr>
        <p:blipFill>
          <a:blip r:embed="rId2"/>
          <a:stretch>
            <a:fillRect/>
          </a:stretch>
        </p:blipFill>
        <p:spPr>
          <a:xfrm>
            <a:off x="1750199" y="1125413"/>
            <a:ext cx="8691602" cy="5330287"/>
          </a:xfrm>
          <a:prstGeom prst="rect">
            <a:avLst/>
          </a:prstGeom>
        </p:spPr>
      </p:pic>
      <p:pic>
        <p:nvPicPr>
          <p:cNvPr id="7" name="Picture 6">
            <a:extLst>
              <a:ext uri="{FF2B5EF4-FFF2-40B4-BE49-F238E27FC236}">
                <a16:creationId xmlns:a16="http://schemas.microsoft.com/office/drawing/2014/main" id="{85C829D4-1119-4484-9D92-643B3D7FF09B}"/>
              </a:ext>
            </a:extLst>
          </p:cNvPr>
          <p:cNvPicPr>
            <a:picLocks noChangeAspect="1"/>
          </p:cNvPicPr>
          <p:nvPr/>
        </p:nvPicPr>
        <p:blipFill>
          <a:blip r:embed="rId3"/>
          <a:stretch>
            <a:fillRect/>
          </a:stretch>
        </p:blipFill>
        <p:spPr>
          <a:xfrm>
            <a:off x="9438223" y="1860426"/>
            <a:ext cx="1438476" cy="676369"/>
          </a:xfrm>
          <a:prstGeom prst="rect">
            <a:avLst/>
          </a:prstGeom>
        </p:spPr>
      </p:pic>
    </p:spTree>
    <p:extLst>
      <p:ext uri="{BB962C8B-B14F-4D97-AF65-F5344CB8AC3E}">
        <p14:creationId xmlns:p14="http://schemas.microsoft.com/office/powerpoint/2010/main" val="21031964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Year Over Year</a:t>
            </a:r>
          </a:p>
        </p:txBody>
      </p:sp>
      <p:pic>
        <p:nvPicPr>
          <p:cNvPr id="7" name="Picture 6">
            <a:extLst>
              <a:ext uri="{FF2B5EF4-FFF2-40B4-BE49-F238E27FC236}">
                <a16:creationId xmlns:a16="http://schemas.microsoft.com/office/drawing/2014/main" id="{0BC72F37-EF4C-4CD3-B148-CA6770F28FA6}"/>
              </a:ext>
            </a:extLst>
          </p:cNvPr>
          <p:cNvPicPr>
            <a:picLocks noChangeAspect="1"/>
          </p:cNvPicPr>
          <p:nvPr/>
        </p:nvPicPr>
        <p:blipFill>
          <a:blip r:embed="rId2"/>
          <a:stretch>
            <a:fillRect/>
          </a:stretch>
        </p:blipFill>
        <p:spPr>
          <a:xfrm>
            <a:off x="10141215" y="2605360"/>
            <a:ext cx="609685" cy="724001"/>
          </a:xfrm>
          <a:prstGeom prst="rect">
            <a:avLst/>
          </a:prstGeom>
        </p:spPr>
      </p:pic>
      <p:pic>
        <p:nvPicPr>
          <p:cNvPr id="3" name="Picture 2">
            <a:extLst>
              <a:ext uri="{FF2B5EF4-FFF2-40B4-BE49-F238E27FC236}">
                <a16:creationId xmlns:a16="http://schemas.microsoft.com/office/drawing/2014/main" id="{7C6F2DE0-0E34-4F60-8D23-EC909EC611B6}"/>
              </a:ext>
            </a:extLst>
          </p:cNvPr>
          <p:cNvPicPr>
            <a:picLocks noChangeAspect="1"/>
          </p:cNvPicPr>
          <p:nvPr/>
        </p:nvPicPr>
        <p:blipFill>
          <a:blip r:embed="rId3"/>
          <a:stretch>
            <a:fillRect/>
          </a:stretch>
        </p:blipFill>
        <p:spPr>
          <a:xfrm>
            <a:off x="2187936" y="1091504"/>
            <a:ext cx="7816128" cy="5447116"/>
          </a:xfrm>
          <a:prstGeom prst="rect">
            <a:avLst/>
          </a:prstGeom>
        </p:spPr>
      </p:pic>
    </p:spTree>
    <p:extLst>
      <p:ext uri="{BB962C8B-B14F-4D97-AF65-F5344CB8AC3E}">
        <p14:creationId xmlns:p14="http://schemas.microsoft.com/office/powerpoint/2010/main" val="399172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Patient Encounters</a:t>
            </a:r>
          </a:p>
        </p:txBody>
      </p:sp>
      <p:pic>
        <p:nvPicPr>
          <p:cNvPr id="4" name="Picture 3">
            <a:extLst>
              <a:ext uri="{FF2B5EF4-FFF2-40B4-BE49-F238E27FC236}">
                <a16:creationId xmlns:a16="http://schemas.microsoft.com/office/drawing/2014/main" id="{812DCDC3-4E00-41B7-AA69-B9E88C9BF7AD}"/>
              </a:ext>
            </a:extLst>
          </p:cNvPr>
          <p:cNvPicPr>
            <a:picLocks noChangeAspect="1"/>
          </p:cNvPicPr>
          <p:nvPr/>
        </p:nvPicPr>
        <p:blipFill>
          <a:blip r:embed="rId2"/>
          <a:stretch>
            <a:fillRect/>
          </a:stretch>
        </p:blipFill>
        <p:spPr>
          <a:xfrm>
            <a:off x="2086273" y="892205"/>
            <a:ext cx="8019454" cy="5965795"/>
          </a:xfrm>
          <a:prstGeom prst="rect">
            <a:avLst/>
          </a:prstGeom>
        </p:spPr>
      </p:pic>
      <p:pic>
        <p:nvPicPr>
          <p:cNvPr id="5" name="Picture 4">
            <a:extLst>
              <a:ext uri="{FF2B5EF4-FFF2-40B4-BE49-F238E27FC236}">
                <a16:creationId xmlns:a16="http://schemas.microsoft.com/office/drawing/2014/main" id="{F2C0D2CF-A6B4-4751-ACE3-DB0CBBFFA8DB}"/>
              </a:ext>
            </a:extLst>
          </p:cNvPr>
          <p:cNvPicPr>
            <a:picLocks noChangeAspect="1"/>
          </p:cNvPicPr>
          <p:nvPr/>
        </p:nvPicPr>
        <p:blipFill>
          <a:blip r:embed="rId3"/>
          <a:stretch>
            <a:fillRect/>
          </a:stretch>
        </p:blipFill>
        <p:spPr>
          <a:xfrm>
            <a:off x="10105727" y="1427404"/>
            <a:ext cx="1333686" cy="724001"/>
          </a:xfrm>
          <a:prstGeom prst="rect">
            <a:avLst/>
          </a:prstGeom>
        </p:spPr>
      </p:pic>
    </p:spTree>
    <p:extLst>
      <p:ext uri="{BB962C8B-B14F-4D97-AF65-F5344CB8AC3E}">
        <p14:creationId xmlns:p14="http://schemas.microsoft.com/office/powerpoint/2010/main" val="36258618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74"/>
            <a:ext cx="9784080" cy="1508760"/>
          </a:xfrm>
        </p:spPr>
        <p:txBody>
          <a:bodyPr/>
          <a:lstStyle/>
          <a:p>
            <a:r>
              <a:rPr lang="en-US" dirty="0">
                <a:solidFill>
                  <a:schemeClr val="bg1"/>
                </a:solidFill>
              </a:rPr>
              <a:t>COVID Infusion Center</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11"/>
          <p:cNvSpPr/>
          <p:nvPr/>
        </p:nvSpPr>
        <p:spPr>
          <a:xfrm>
            <a:off x="0" y="124300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8" name="TextBox 7"/>
          <p:cNvSpPr txBox="1"/>
          <p:nvPr/>
        </p:nvSpPr>
        <p:spPr>
          <a:xfrm>
            <a:off x="477917" y="1243002"/>
            <a:ext cx="7993117" cy="4708981"/>
          </a:xfrm>
          <a:prstGeom prst="rect">
            <a:avLst/>
          </a:prstGeom>
          <a:noFill/>
        </p:spPr>
        <p:txBody>
          <a:bodyPr wrap="square" rtlCol="0">
            <a:spAutoFit/>
          </a:bodyPr>
          <a:lstStyle/>
          <a:p>
            <a:r>
              <a:rPr lang="en-US" sz="4000" u="sng" dirty="0">
                <a:latin typeface=" Arial"/>
              </a:rPr>
              <a:t>Status Update</a:t>
            </a:r>
          </a:p>
          <a:p>
            <a:endParaRPr lang="en-US" sz="4000" u="sng" dirty="0">
              <a:solidFill>
                <a:schemeClr val="bg1"/>
              </a:solidFill>
              <a:latin typeface=" Arial"/>
            </a:endParaRPr>
          </a:p>
          <a:p>
            <a:pPr marL="571500" indent="-571500">
              <a:buFont typeface="Arial" panose="020B0604020202020204" pitchFamily="34" charset="0"/>
              <a:buChar char="•"/>
            </a:pPr>
            <a:r>
              <a:rPr lang="en-US" sz="3600" dirty="0" err="1">
                <a:solidFill>
                  <a:schemeClr val="bg1"/>
                </a:solidFill>
                <a:latin typeface=" Arial"/>
              </a:rPr>
              <a:t>Prakesh</a:t>
            </a:r>
            <a:r>
              <a:rPr lang="en-US" sz="3600" dirty="0">
                <a:solidFill>
                  <a:schemeClr val="bg1"/>
                </a:solidFill>
                <a:latin typeface=" Arial"/>
              </a:rPr>
              <a:t> Shrestha, MD</a:t>
            </a:r>
          </a:p>
          <a:p>
            <a:pPr marL="571500" indent="-571500">
              <a:buFont typeface="Arial" panose="020B0604020202020204" pitchFamily="34" charset="0"/>
              <a:buChar char="•"/>
            </a:pPr>
            <a:endParaRPr lang="en-US" sz="2800" dirty="0">
              <a:solidFill>
                <a:schemeClr val="bg1"/>
              </a:solidFill>
              <a:latin typeface=" Arial"/>
            </a:endParaRPr>
          </a:p>
          <a:p>
            <a:pPr marL="571500" indent="-571500">
              <a:buFont typeface="Arial" panose="020B0604020202020204" pitchFamily="34" charset="0"/>
              <a:buChar char="•"/>
            </a:pPr>
            <a:endParaRPr lang="en-US" sz="3600" dirty="0">
              <a:solidFill>
                <a:schemeClr val="bg1"/>
              </a:solidFill>
              <a:latin typeface=" Arial"/>
            </a:endParaRPr>
          </a:p>
          <a:p>
            <a:pPr marL="571500" indent="-571500">
              <a:buFont typeface="Arial" panose="020B0604020202020204" pitchFamily="34" charset="0"/>
              <a:buChar char="•"/>
            </a:pPr>
            <a:r>
              <a:rPr lang="en-US" sz="3600" dirty="0">
                <a:solidFill>
                  <a:schemeClr val="bg1"/>
                </a:solidFill>
                <a:latin typeface=" Arial"/>
              </a:rPr>
              <a:t>Dennis </a:t>
            </a:r>
            <a:r>
              <a:rPr lang="en-US" sz="3600" dirty="0" err="1">
                <a:solidFill>
                  <a:schemeClr val="bg1"/>
                </a:solidFill>
                <a:latin typeface=" Arial"/>
              </a:rPr>
              <a:t>Duriex</a:t>
            </a:r>
            <a:r>
              <a:rPr lang="en-US" sz="3600" dirty="0">
                <a:solidFill>
                  <a:schemeClr val="bg1"/>
                </a:solidFill>
                <a:latin typeface=" Arial"/>
              </a:rPr>
              <a:t>, MD</a:t>
            </a:r>
            <a:endParaRPr lang="en-US" sz="2800" dirty="0">
              <a:solidFill>
                <a:schemeClr val="bg1"/>
              </a:solidFill>
              <a:latin typeface=" Arial"/>
            </a:endParaRPr>
          </a:p>
          <a:p>
            <a:pPr marL="457200" indent="-457200">
              <a:buFont typeface="Arial" panose="020B0604020202020204" pitchFamily="34" charset="0"/>
              <a:buChar char="•"/>
            </a:pPr>
            <a:endParaRPr lang="en-US" sz="2400" dirty="0">
              <a:solidFill>
                <a:schemeClr val="bg1"/>
              </a:solidFill>
              <a:latin typeface=" Arial"/>
            </a:endParaRPr>
          </a:p>
          <a:p>
            <a:pPr marL="457200" indent="-457200">
              <a:buFont typeface="Arial" panose="020B0604020202020204" pitchFamily="34" charset="0"/>
              <a:buChar char="•"/>
            </a:pPr>
            <a:endParaRPr lang="en-US" sz="2800" dirty="0">
              <a:latin typeface=" Arial"/>
            </a:endParaRPr>
          </a:p>
          <a:p>
            <a:pPr marL="914400" lvl="1" indent="-457200">
              <a:buFont typeface="Arial" panose="020B0604020202020204" pitchFamily="34" charset="0"/>
              <a:buChar char="•"/>
            </a:pPr>
            <a:endParaRPr lang="en-US" sz="3200" dirty="0"/>
          </a:p>
        </p:txBody>
      </p:sp>
      <p:pic>
        <p:nvPicPr>
          <p:cNvPr id="4" name="Picture 3"/>
          <p:cNvPicPr>
            <a:picLocks noChangeAspect="1"/>
          </p:cNvPicPr>
          <p:nvPr/>
        </p:nvPicPr>
        <p:blipFill>
          <a:blip r:embed="rId3"/>
          <a:stretch>
            <a:fillRect/>
          </a:stretch>
        </p:blipFill>
        <p:spPr>
          <a:xfrm rot="5400000">
            <a:off x="8065844" y="2810555"/>
            <a:ext cx="4597206" cy="3449697"/>
          </a:xfrm>
          <a:prstGeom prst="rect">
            <a:avLst/>
          </a:prstGeom>
        </p:spPr>
      </p:pic>
    </p:spTree>
    <p:extLst>
      <p:ext uri="{BB962C8B-B14F-4D97-AF65-F5344CB8AC3E}">
        <p14:creationId xmlns:p14="http://schemas.microsoft.com/office/powerpoint/2010/main" val="1257133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3" name="Subtitle 2">
            <a:extLst>
              <a:ext uri="{FF2B5EF4-FFF2-40B4-BE49-F238E27FC236}">
                <a16:creationId xmlns:a16="http://schemas.microsoft.com/office/drawing/2014/main" id="{B5322155-7B06-0B46-A1AD-80156C550109}"/>
              </a:ext>
            </a:extLst>
          </p:cNvPr>
          <p:cNvSpPr>
            <a:spLocks noGrp="1"/>
          </p:cNvSpPr>
          <p:nvPr>
            <p:ph type="subTitle" idx="1"/>
          </p:nvPr>
        </p:nvSpPr>
        <p:spPr>
          <a:xfrm>
            <a:off x="1211580" y="3917092"/>
            <a:ext cx="4206240" cy="1144458"/>
          </a:xfrm>
        </p:spPr>
        <p:txBody>
          <a:bodyPr/>
          <a:lstStyle/>
          <a:p>
            <a:r>
              <a:rPr lang="en-US" dirty="0"/>
              <a:t>Jason Loos, MD</a:t>
            </a:r>
          </a:p>
          <a:p>
            <a:r>
              <a:rPr lang="en-US" dirty="0" err="1"/>
              <a:t>Ameripath</a:t>
            </a:r>
            <a:endParaRPr lang="en-US" dirty="0"/>
          </a:p>
        </p:txBody>
      </p:sp>
      <p:pic>
        <p:nvPicPr>
          <p:cNvPr id="5" name="Picture 4">
            <a:extLst>
              <a:ext uri="{FF2B5EF4-FFF2-40B4-BE49-F238E27FC236}">
                <a16:creationId xmlns:a16="http://schemas.microsoft.com/office/drawing/2014/main" id="{6489CDE8-A054-404E-A3D1-C004D2151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257" y="2725342"/>
            <a:ext cx="3765943" cy="2574932"/>
          </a:xfrm>
          <a:prstGeom prst="rect">
            <a:avLst/>
          </a:prstGeom>
        </p:spPr>
      </p:pic>
    </p:spTree>
    <p:extLst>
      <p:ext uri="{BB962C8B-B14F-4D97-AF65-F5344CB8AC3E}">
        <p14:creationId xmlns:p14="http://schemas.microsoft.com/office/powerpoint/2010/main" val="1023577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73F970-3BC0-BC44-B09D-DF96193E6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7550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9BDD"/>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08890945"/>
              </p:ext>
            </p:extLst>
          </p:nvPr>
        </p:nvGraphicFramePr>
        <p:xfrm>
          <a:off x="348148" y="1349785"/>
          <a:ext cx="5626523" cy="1981200"/>
        </p:xfrm>
        <a:graphic>
          <a:graphicData uri="http://schemas.openxmlformats.org/drawingml/2006/table">
            <a:tbl>
              <a:tblPr firstRow="1" bandRow="1">
                <a:tableStyleId>{5C22544A-7EE6-4342-B048-85BDC9FD1C3A}</a:tableStyleId>
              </a:tblPr>
              <a:tblGrid>
                <a:gridCol w="1220473">
                  <a:extLst>
                    <a:ext uri="{9D8B030D-6E8A-4147-A177-3AD203B41FA5}">
                      <a16:colId xmlns:a16="http://schemas.microsoft.com/office/drawing/2014/main" val="20000"/>
                    </a:ext>
                  </a:extLst>
                </a:gridCol>
                <a:gridCol w="846335">
                  <a:extLst>
                    <a:ext uri="{9D8B030D-6E8A-4147-A177-3AD203B41FA5}">
                      <a16:colId xmlns:a16="http://schemas.microsoft.com/office/drawing/2014/main" val="20001"/>
                    </a:ext>
                  </a:extLst>
                </a:gridCol>
                <a:gridCol w="997136">
                  <a:extLst>
                    <a:ext uri="{9D8B030D-6E8A-4147-A177-3AD203B41FA5}">
                      <a16:colId xmlns:a16="http://schemas.microsoft.com/office/drawing/2014/main" val="20002"/>
                    </a:ext>
                  </a:extLst>
                </a:gridCol>
                <a:gridCol w="885307">
                  <a:extLst>
                    <a:ext uri="{9D8B030D-6E8A-4147-A177-3AD203B41FA5}">
                      <a16:colId xmlns:a16="http://schemas.microsoft.com/office/drawing/2014/main" val="20003"/>
                    </a:ext>
                  </a:extLst>
                </a:gridCol>
                <a:gridCol w="853590">
                  <a:extLst>
                    <a:ext uri="{9D8B030D-6E8A-4147-A177-3AD203B41FA5}">
                      <a16:colId xmlns:a16="http://schemas.microsoft.com/office/drawing/2014/main" val="20004"/>
                    </a:ext>
                  </a:extLst>
                </a:gridCol>
                <a:gridCol w="823682">
                  <a:extLst>
                    <a:ext uri="{9D8B030D-6E8A-4147-A177-3AD203B41FA5}">
                      <a16:colId xmlns:a16="http://schemas.microsoft.com/office/drawing/2014/main" val="20005"/>
                    </a:ext>
                  </a:extLst>
                </a:gridCol>
              </a:tblGrid>
              <a:tr h="386118">
                <a:tc>
                  <a:txBody>
                    <a:bodyPr/>
                    <a:lstStyle/>
                    <a:p>
                      <a:endParaRPr lang="en-US"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gridSpan="2">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hMerge="1">
                  <a:txBody>
                    <a:bodyPr/>
                    <a:lstStyle/>
                    <a:p>
                      <a:pPr algn="ctr"/>
                      <a:endParaRPr lang="en-US" sz="2000" dirty="0">
                        <a:latin typeface="Arial Narrow" panose="020B060602020203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dirty="0">
                          <a:solidFill>
                            <a:schemeClr val="tx1"/>
                          </a:solidFill>
                          <a:latin typeface="Arial Narrow" panose="020B0606020202030204" pitchFamily="34" charset="0"/>
                          <a:cs typeface="Arial" panose="020B0604020202020204" pitchFamily="34" charset="0"/>
                        </a:rPr>
                        <a:t>GMC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hMerge="1">
                  <a:txBody>
                    <a:bodyPr/>
                    <a:lstStyle/>
                    <a:p>
                      <a:pPr algn="ctr"/>
                      <a:endParaRPr lang="en-US" sz="2000" dirty="0">
                        <a:latin typeface="Arial Narrow" panose="020B060602020203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extLst>
                  <a:ext uri="{0D108BD9-81ED-4DB2-BD59-A6C34878D82A}">
                    <a16:rowId xmlns:a16="http://schemas.microsoft.com/office/drawing/2014/main" val="10000"/>
                  </a:ext>
                </a:extLst>
              </a:tr>
              <a:tr h="366860">
                <a:tc>
                  <a:txBody>
                    <a:bodyPr/>
                    <a:lstStyle/>
                    <a:p>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algn="ctr"/>
                      <a:r>
                        <a:rPr lang="en-US" sz="1600" b="1" dirty="0">
                          <a:latin typeface="Arial" panose="020B0604020202020204" pitchFamily="34" charset="0"/>
                          <a:cs typeface="Arial" panose="020B0604020202020204" pitchFamily="34" charset="0"/>
                        </a:rPr>
                        <a:t>PCR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algn="ctr" defTabSz="9144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algn="ctr" defTabSz="9144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PCR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algn="ctr"/>
                      <a:r>
                        <a:rPr lang="en-US" sz="1600" b="1" dirty="0">
                          <a:latin typeface="Arial" panose="020B0604020202020204" pitchFamily="34" charset="0"/>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0001"/>
                  </a:ext>
                </a:extLst>
              </a:tr>
              <a:tr h="348087">
                <a:tc>
                  <a:txBody>
                    <a:bodyPr/>
                    <a:lstStyle/>
                    <a:p>
                      <a:r>
                        <a:rPr lang="en-US" sz="2000" b="1" dirty="0"/>
                        <a:t>Test Kits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algn="ctr" defTabSz="914400" rtl="0" eaLnBrk="1" latinLnBrk="0" hangingPunct="1"/>
                      <a:endParaRPr lang="en-US" sz="2000" b="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algn="ctr" defTabSz="914400" rtl="0" eaLnBrk="1" latinLnBrk="0" hangingPunct="1"/>
                      <a:endParaRPr lang="en-US" sz="2000" b="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359134">
                <a:tc>
                  <a:txBody>
                    <a:bodyPr/>
                    <a:lstStyle/>
                    <a:p>
                      <a:r>
                        <a:rPr lang="en-US" sz="2000" b="1" dirty="0"/>
                        <a:t>Swabs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319008">
                <a:tc>
                  <a:txBody>
                    <a:bodyPr/>
                    <a:lstStyle/>
                    <a:p>
                      <a:r>
                        <a:rPr lang="en-US" sz="2000" b="1" dirty="0"/>
                        <a:t>VTM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6589986" y="3914953"/>
            <a:ext cx="6533272" cy="1384995"/>
          </a:xfrm>
          <a:prstGeom prst="rect">
            <a:avLst/>
          </a:prstGeom>
          <a:noFill/>
        </p:spPr>
        <p:txBody>
          <a:bodyPr wrap="square" rtlCol="0">
            <a:spAutoFit/>
          </a:bodyPr>
          <a:lstStyle/>
          <a:p>
            <a:r>
              <a:rPr lang="en-US" sz="2800" dirty="0">
                <a:solidFill>
                  <a:srgbClr val="FFFFFF"/>
                </a:solidFill>
                <a:latin typeface="Arial" panose="020B0604020202020204" pitchFamily="34" charset="0"/>
                <a:cs typeface="Arial" panose="020B0604020202020204" pitchFamily="34" charset="0"/>
              </a:rPr>
              <a:t>CMC- no issues</a:t>
            </a:r>
          </a:p>
          <a:p>
            <a:r>
              <a:rPr lang="en-US" sz="2800" dirty="0">
                <a:solidFill>
                  <a:srgbClr val="FFFFFF"/>
                </a:solidFill>
                <a:latin typeface="Arial" panose="020B0604020202020204" pitchFamily="34" charset="0"/>
                <a:cs typeface="Arial" panose="020B0604020202020204" pitchFamily="34" charset="0"/>
              </a:rPr>
              <a:t>GMG- no issues</a:t>
            </a:r>
          </a:p>
          <a:p>
            <a:r>
              <a:rPr lang="en-US" sz="2800" dirty="0">
                <a:solidFill>
                  <a:srgbClr val="FFFFFF"/>
                </a:solidFill>
                <a:latin typeface="Arial" panose="020B0604020202020204" pitchFamily="34" charset="0"/>
                <a:cs typeface="Arial" panose="020B0604020202020204" pitchFamily="34" charset="0"/>
              </a:rPr>
              <a:t>CMG- no issues</a:t>
            </a:r>
            <a:endParaRPr lang="en-US" sz="2400" dirty="0">
              <a:solidFill>
                <a:srgbClr val="FFFFFF"/>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963523535"/>
              </p:ext>
            </p:extLst>
          </p:nvPr>
        </p:nvGraphicFramePr>
        <p:xfrm>
          <a:off x="6290454" y="1314387"/>
          <a:ext cx="5403397" cy="2049227"/>
        </p:xfrm>
        <a:graphic>
          <a:graphicData uri="http://schemas.openxmlformats.org/drawingml/2006/table">
            <a:tbl>
              <a:tblPr firstRow="1" bandRow="1">
                <a:tableStyleId>{5C22544A-7EE6-4342-B048-85BDC9FD1C3A}</a:tableStyleId>
              </a:tblPr>
              <a:tblGrid>
                <a:gridCol w="948546">
                  <a:extLst>
                    <a:ext uri="{9D8B030D-6E8A-4147-A177-3AD203B41FA5}">
                      <a16:colId xmlns:a16="http://schemas.microsoft.com/office/drawing/2014/main" val="20000"/>
                    </a:ext>
                  </a:extLst>
                </a:gridCol>
                <a:gridCol w="129983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1"/>
                          </a:solidFill>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1"/>
                          </a:solidFill>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05275">
                <a:tc>
                  <a:txBody>
                    <a:bodyPr/>
                    <a:lstStyle/>
                    <a:p>
                      <a:r>
                        <a:rPr lang="en-US" sz="2000" b="1" dirty="0">
                          <a:latin typeface="Arial" panose="020B0604020202020204" pitchFamily="34" charset="0"/>
                          <a:cs typeface="Arial" panose="020B0604020202020204" pitchFamily="34" charset="0"/>
                        </a:rPr>
                        <a:t>2/4</a:t>
                      </a: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410791">
                <a:tc>
                  <a:txBody>
                    <a:bodyPr/>
                    <a:lstStyle/>
                    <a:p>
                      <a:r>
                        <a:rPr lang="en-US" sz="2000" b="1" dirty="0">
                          <a:latin typeface="Arial" panose="020B0604020202020204" pitchFamily="34" charset="0"/>
                          <a:cs typeface="Arial" panose="020B0604020202020204" pitchFamily="34" charset="0"/>
                        </a:rPr>
                        <a:t>2/3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126</a:t>
                      </a:r>
                    </a:p>
                  </a:txBody>
                  <a:tcPr/>
                </a:tc>
                <a:tc>
                  <a:txBody>
                    <a:bodyPr/>
                    <a:lstStyle/>
                    <a:p>
                      <a:pPr algn="ctr"/>
                      <a:r>
                        <a:rPr lang="en-US" dirty="0">
                          <a:latin typeface="Arial" panose="020B0604020202020204" pitchFamily="34" charset="0"/>
                          <a:cs typeface="Arial" panose="020B0604020202020204" pitchFamily="34" charset="0"/>
                        </a:rPr>
                        <a:t>2</a:t>
                      </a:r>
                    </a:p>
                  </a:txBody>
                  <a:tcPr/>
                </a:tc>
                <a:tc>
                  <a:txBody>
                    <a:bodyPr/>
                    <a:lstStyle/>
                    <a:p>
                      <a:pPr algn="ctr"/>
                      <a:r>
                        <a:rPr lang="en-US" dirty="0">
                          <a:latin typeface="Arial" panose="020B0604020202020204" pitchFamily="34" charset="0"/>
                          <a:cs typeface="Arial" panose="020B0604020202020204" pitchFamily="34" charset="0"/>
                        </a:rPr>
                        <a:t>58</a:t>
                      </a:r>
                    </a:p>
                  </a:txBody>
                  <a:tcPr/>
                </a:tc>
                <a:tc>
                  <a:txBody>
                    <a:bodyPr/>
                    <a:lstStyle/>
                    <a:p>
                      <a:pPr algn="ctr"/>
                      <a:r>
                        <a:rPr lang="en-US" dirty="0">
                          <a:latin typeface="Arial" panose="020B0604020202020204" pitchFamily="34" charset="0"/>
                          <a:cs typeface="Arial" panose="020B0604020202020204" pitchFamily="34" charset="0"/>
                        </a:rPr>
                        <a:t>12</a:t>
                      </a:r>
                    </a:p>
                  </a:txBody>
                  <a:tcPr/>
                </a:tc>
                <a:extLst>
                  <a:ext uri="{0D108BD9-81ED-4DB2-BD59-A6C34878D82A}">
                    <a16:rowId xmlns:a16="http://schemas.microsoft.com/office/drawing/2014/main" val="10003"/>
                  </a:ext>
                </a:extLst>
              </a:tr>
              <a:tr h="410791">
                <a:tc>
                  <a:txBody>
                    <a:bodyPr/>
                    <a:lstStyle/>
                    <a:p>
                      <a:r>
                        <a:rPr lang="en-US" sz="2000" b="1" dirty="0">
                          <a:latin typeface="Arial" panose="020B0604020202020204" pitchFamily="34" charset="0"/>
                          <a:cs typeface="Arial" panose="020B0604020202020204" pitchFamily="34" charset="0"/>
                        </a:rPr>
                        <a:t>2/2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154</a:t>
                      </a:r>
                    </a:p>
                  </a:txBody>
                  <a:tcPr/>
                </a:tc>
                <a:tc>
                  <a:txBody>
                    <a:bodyPr/>
                    <a:lstStyle/>
                    <a:p>
                      <a:pPr algn="ctr"/>
                      <a:r>
                        <a:rPr lang="en-US" dirty="0">
                          <a:latin typeface="Arial" panose="020B0604020202020204" pitchFamily="34" charset="0"/>
                          <a:cs typeface="Arial" panose="020B0604020202020204" pitchFamily="34" charset="0"/>
                        </a:rPr>
                        <a:t>8</a:t>
                      </a:r>
                    </a:p>
                  </a:txBody>
                  <a:tcPr/>
                </a:tc>
                <a:tc>
                  <a:txBody>
                    <a:bodyPr/>
                    <a:lstStyle/>
                    <a:p>
                      <a:pPr algn="ctr"/>
                      <a:r>
                        <a:rPr lang="en-US" dirty="0">
                          <a:latin typeface="Arial" panose="020B0604020202020204" pitchFamily="34" charset="0"/>
                          <a:cs typeface="Arial" panose="020B0604020202020204" pitchFamily="34" charset="0"/>
                        </a:rPr>
                        <a:t>145</a:t>
                      </a:r>
                    </a:p>
                  </a:txBody>
                  <a:tcPr/>
                </a:tc>
                <a:tc>
                  <a:txBody>
                    <a:bodyPr/>
                    <a:lstStyle/>
                    <a:p>
                      <a:pPr algn="ctr"/>
                      <a:r>
                        <a:rPr lang="en-US" dirty="0">
                          <a:latin typeface="Arial" panose="020B0604020202020204" pitchFamily="34" charset="0"/>
                          <a:cs typeface="Arial" panose="020B0604020202020204" pitchFamily="34" charset="0"/>
                        </a:rPr>
                        <a:t>25</a:t>
                      </a:r>
                    </a:p>
                  </a:txBody>
                  <a:tcPr/>
                </a:tc>
                <a:extLst>
                  <a:ext uri="{0D108BD9-81ED-4DB2-BD59-A6C34878D82A}">
                    <a16:rowId xmlns:a16="http://schemas.microsoft.com/office/drawing/2014/main" val="10004"/>
                  </a:ext>
                </a:extLst>
              </a:tr>
            </a:tbl>
          </a:graphicData>
        </a:graphic>
      </p:graphicFrame>
      <p:sp>
        <p:nvSpPr>
          <p:cNvPr id="10" name="Rectangle 9"/>
          <p:cNvSpPr/>
          <p:nvPr/>
        </p:nvSpPr>
        <p:spPr>
          <a:xfrm>
            <a:off x="1271877" y="3764077"/>
            <a:ext cx="338328" cy="301752"/>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1725635" y="3705346"/>
            <a:ext cx="3941740" cy="1015663"/>
          </a:xfrm>
          <a:prstGeom prst="rect">
            <a:avLst/>
          </a:prstGeom>
          <a:noFill/>
        </p:spPr>
        <p:txBody>
          <a:bodyPr wrap="square" rtlCol="0">
            <a:spAutoFit/>
          </a:bodyPr>
          <a:lstStyle/>
          <a:p>
            <a:r>
              <a:rPr lang="en-US" sz="2000" dirty="0">
                <a:solidFill>
                  <a:srgbClr val="FFFFFF"/>
                </a:solidFill>
                <a:latin typeface="Arial" panose="020B0604020202020204" pitchFamily="34" charset="0"/>
                <a:cs typeface="Arial" panose="020B0604020202020204" pitchFamily="34" charset="0"/>
              </a:rPr>
              <a:t>&gt;2000     &gt;750          </a:t>
            </a:r>
          </a:p>
          <a:p>
            <a:r>
              <a:rPr lang="en-US" sz="2000" dirty="0">
                <a:solidFill>
                  <a:srgbClr val="FFFFFF"/>
                </a:solidFill>
                <a:latin typeface="Arial" panose="020B0604020202020204" pitchFamily="34" charset="0"/>
                <a:cs typeface="Arial" panose="020B0604020202020204" pitchFamily="34" charset="0"/>
              </a:rPr>
              <a:t>&lt;2000     &lt;750</a:t>
            </a:r>
          </a:p>
          <a:p>
            <a:r>
              <a:rPr lang="en-US" sz="2000" dirty="0">
                <a:solidFill>
                  <a:srgbClr val="FFFFFF"/>
                </a:solidFill>
                <a:latin typeface="Arial" panose="020B0604020202020204" pitchFamily="34" charset="0"/>
                <a:cs typeface="Arial" panose="020B0604020202020204" pitchFamily="34" charset="0"/>
              </a:rPr>
              <a:t>&lt;1600     &lt;500</a:t>
            </a:r>
          </a:p>
        </p:txBody>
      </p:sp>
      <p:sp>
        <p:nvSpPr>
          <p:cNvPr id="12" name="Rectangle 11"/>
          <p:cNvSpPr/>
          <p:nvPr/>
        </p:nvSpPr>
        <p:spPr>
          <a:xfrm>
            <a:off x="1271877" y="4095901"/>
            <a:ext cx="338328" cy="30175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1271877" y="4427725"/>
            <a:ext cx="338328" cy="30175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Box 3"/>
          <p:cNvSpPr txBox="1"/>
          <p:nvPr/>
        </p:nvSpPr>
        <p:spPr>
          <a:xfrm>
            <a:off x="1851316" y="3330985"/>
            <a:ext cx="684803" cy="461665"/>
          </a:xfrm>
          <a:prstGeom prst="rect">
            <a:avLst/>
          </a:prstGeom>
          <a:noFill/>
        </p:spPr>
        <p:txBody>
          <a:bodyPr wrap="none" rtlCol="0">
            <a:spAutoFit/>
          </a:bodyPr>
          <a:lstStyle/>
          <a:p>
            <a:r>
              <a:rPr lang="en-US" sz="2400" b="1" dirty="0">
                <a:solidFill>
                  <a:schemeClr val="bg1"/>
                </a:solidFill>
              </a:rPr>
              <a:t>PCR</a:t>
            </a:r>
          </a:p>
        </p:txBody>
      </p:sp>
      <p:sp>
        <p:nvSpPr>
          <p:cNvPr id="14" name="TextBox 13"/>
          <p:cNvSpPr txBox="1"/>
          <p:nvPr/>
        </p:nvSpPr>
        <p:spPr>
          <a:xfrm>
            <a:off x="2731249" y="3345341"/>
            <a:ext cx="1039067" cy="461665"/>
          </a:xfrm>
          <a:prstGeom prst="rect">
            <a:avLst/>
          </a:prstGeom>
          <a:noFill/>
        </p:spPr>
        <p:txBody>
          <a:bodyPr wrap="none" rtlCol="0">
            <a:spAutoFit/>
          </a:bodyPr>
          <a:lstStyle/>
          <a:p>
            <a:r>
              <a:rPr lang="en-US" sz="2400" b="1" dirty="0">
                <a:solidFill>
                  <a:schemeClr val="bg1"/>
                </a:solidFill>
              </a:rPr>
              <a:t>Rapids</a:t>
            </a:r>
          </a:p>
        </p:txBody>
      </p:sp>
    </p:spTree>
    <p:extLst>
      <p:ext uri="{BB962C8B-B14F-4D97-AF65-F5344CB8AC3E}">
        <p14:creationId xmlns:p14="http://schemas.microsoft.com/office/powerpoint/2010/main" val="22308968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lIns="91440" tIns="45720" rIns="91440" bIns="45720" anchor="t"/>
          <a:lstStyle/>
          <a:p>
            <a:r>
              <a:rPr lang="en-US"/>
              <a:t>Pharmacy Update</a:t>
            </a:r>
            <a:br>
              <a:rPr lang="en-US"/>
            </a:br>
            <a:endParaRPr lang="en-US"/>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a:xfrm>
            <a:off x="3328021" y="3440151"/>
            <a:ext cx="5758069" cy="1752600"/>
          </a:xfrm>
        </p:spPr>
        <p:txBody>
          <a:bodyPr anchor="t"/>
          <a:lstStyle/>
          <a:p>
            <a:r>
              <a:rPr lang="en-US" sz="2400">
                <a:ea typeface="+mn-lt"/>
                <a:cs typeface="+mn-lt"/>
              </a:rPr>
              <a:t>Wesley Wells, PharmD</a:t>
            </a:r>
          </a:p>
          <a:p>
            <a:r>
              <a:rPr lang="en-US" sz="2000">
                <a:ea typeface="+mn-lt"/>
                <a:cs typeface="+mn-lt"/>
              </a:rPr>
              <a:t>Regional Pharmacy Director </a:t>
            </a:r>
          </a:p>
          <a:p>
            <a:r>
              <a:rPr lang="en-US" sz="2000">
                <a:ea typeface="+mn-lt"/>
                <a:cs typeface="+mn-lt"/>
              </a:rPr>
              <a:t>Covenant Health</a:t>
            </a:r>
            <a:endParaRPr lang="en-US" sz="2000"/>
          </a:p>
        </p:txBody>
      </p:sp>
    </p:spTree>
    <p:extLst>
      <p:ext uri="{BB962C8B-B14F-4D97-AF65-F5344CB8AC3E}">
        <p14:creationId xmlns:p14="http://schemas.microsoft.com/office/powerpoint/2010/main" val="23708203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3CADA-0734-4E2C-8E26-F025ED35AAA8}"/>
              </a:ext>
            </a:extLst>
          </p:cNvPr>
          <p:cNvSpPr>
            <a:spLocks noGrp="1"/>
          </p:cNvSpPr>
          <p:nvPr>
            <p:ph type="title"/>
          </p:nvPr>
        </p:nvSpPr>
        <p:spPr/>
        <p:txBody>
          <a:bodyPr/>
          <a:lstStyle/>
          <a:p>
            <a:r>
              <a:rPr lang="en-US"/>
              <a:t>Therapeutics Update</a:t>
            </a:r>
          </a:p>
        </p:txBody>
      </p:sp>
      <p:sp>
        <p:nvSpPr>
          <p:cNvPr id="24" name="TextBox 23">
            <a:extLst>
              <a:ext uri="{FF2B5EF4-FFF2-40B4-BE49-F238E27FC236}">
                <a16:creationId xmlns:a16="http://schemas.microsoft.com/office/drawing/2014/main" id="{57DEDCDD-24AE-4689-9472-30ACDE70EE19}"/>
              </a:ext>
            </a:extLst>
          </p:cNvPr>
          <p:cNvSpPr txBox="1"/>
          <p:nvPr/>
        </p:nvSpPr>
        <p:spPr>
          <a:xfrm>
            <a:off x="8728364" y="696368"/>
            <a:ext cx="346363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rPr>
              <a:t>Numbers are reported as of February 3 at 11:00 pm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rPr>
              <a:t>COVID Tent numbers are as of February 2 at 11:00 pm</a:t>
            </a:r>
          </a:p>
        </p:txBody>
      </p:sp>
      <p:graphicFrame>
        <p:nvGraphicFramePr>
          <p:cNvPr id="12" name="Table 11">
            <a:extLst>
              <a:ext uri="{FF2B5EF4-FFF2-40B4-BE49-F238E27FC236}">
                <a16:creationId xmlns:a16="http://schemas.microsoft.com/office/drawing/2014/main" id="{68D38ADB-D54A-4C9B-9DC5-2A01661006BA}"/>
              </a:ext>
            </a:extLst>
          </p:cNvPr>
          <p:cNvGraphicFramePr>
            <a:graphicFrameLocks noGrp="1"/>
          </p:cNvGraphicFramePr>
          <p:nvPr>
            <p:extLst/>
          </p:nvPr>
        </p:nvGraphicFramePr>
        <p:xfrm>
          <a:off x="404383" y="1191476"/>
          <a:ext cx="11383235" cy="5415622"/>
        </p:xfrm>
        <a:graphic>
          <a:graphicData uri="http://schemas.openxmlformats.org/drawingml/2006/table">
            <a:tbl>
              <a:tblPr firstRow="1" bandRow="1"/>
              <a:tblGrid>
                <a:gridCol w="1956672">
                  <a:extLst>
                    <a:ext uri="{9D8B030D-6E8A-4147-A177-3AD203B41FA5}">
                      <a16:colId xmlns:a16="http://schemas.microsoft.com/office/drawing/2014/main" val="2215980099"/>
                    </a:ext>
                  </a:extLst>
                </a:gridCol>
                <a:gridCol w="2595576">
                  <a:extLst>
                    <a:ext uri="{9D8B030D-6E8A-4147-A177-3AD203B41FA5}">
                      <a16:colId xmlns:a16="http://schemas.microsoft.com/office/drawing/2014/main" val="1686246411"/>
                    </a:ext>
                  </a:extLst>
                </a:gridCol>
                <a:gridCol w="2595576">
                  <a:extLst>
                    <a:ext uri="{9D8B030D-6E8A-4147-A177-3AD203B41FA5}">
                      <a16:colId xmlns:a16="http://schemas.microsoft.com/office/drawing/2014/main" val="2493988437"/>
                    </a:ext>
                  </a:extLst>
                </a:gridCol>
                <a:gridCol w="4235411">
                  <a:extLst>
                    <a:ext uri="{9D8B030D-6E8A-4147-A177-3AD203B41FA5}">
                      <a16:colId xmlns:a16="http://schemas.microsoft.com/office/drawing/2014/main" val="967429319"/>
                    </a:ext>
                  </a:extLst>
                </a:gridCol>
              </a:tblGrid>
              <a:tr h="37084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r>
                        <a:rPr lang="en-US" sz="1400" b="1" kern="1200" dirty="0">
                          <a:solidFill>
                            <a:srgbClr val="002060"/>
                          </a:solidFill>
                          <a:latin typeface="Calibri"/>
                          <a:ea typeface="+mn-ea"/>
                          <a:cs typeface="Calibri"/>
                        </a:rPr>
                        <a:t>Medication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rtl="0" eaLnBrk="1" latinLnBrk="0" hangingPunct="1"/>
                      <a:r>
                        <a:rPr lang="en-US" sz="1400" b="1" kern="1200" dirty="0">
                          <a:solidFill>
                            <a:srgbClr val="002060"/>
                          </a:solidFill>
                          <a:latin typeface="Calibri"/>
                          <a:ea typeface="+mn-ea"/>
                          <a:cs typeface="Calibri"/>
                        </a:rPr>
                        <a:t>Current State</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r>
                        <a:rPr lang="en-US" sz="1400" b="1" kern="1200" dirty="0">
                          <a:solidFill>
                            <a:srgbClr val="002060"/>
                          </a:solidFill>
                          <a:latin typeface="Calibri"/>
                          <a:ea typeface="+mn-ea"/>
                          <a:cs typeface="Calibri"/>
                        </a:rPr>
                        <a:t>Updates/Issues</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extLst>
                  <a:ext uri="{0D108BD9-81ED-4DB2-BD59-A6C34878D82A}">
                    <a16:rowId xmlns:a16="http://schemas.microsoft.com/office/drawing/2014/main" val="1208858105"/>
                  </a:ext>
                </a:extLst>
              </a:tr>
              <a:tr h="183323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200" b="1" kern="1200" dirty="0">
                          <a:solidFill>
                            <a:schemeClr val="bg2">
                              <a:lumMod val="50000"/>
                            </a:schemeClr>
                          </a:solidFill>
                          <a:latin typeface="Calibri"/>
                          <a:ea typeface="+mn-ea"/>
                          <a:cs typeface="Calibri"/>
                        </a:rPr>
                        <a:t>Remdesivir</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endParaRPr lang="en-US" sz="11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1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1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1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1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100" b="1"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171450" indent="-171450" algn="l" rtl="0" eaLnBrk="1" latinLnBrk="0" hangingPunct="1">
                        <a:buFont typeface="Arial" panose="020B0604020202020204" pitchFamily="34" charset="0"/>
                        <a:buChar char="•"/>
                      </a:pPr>
                      <a:r>
                        <a:rPr lang="en-US" sz="1050" dirty="0">
                          <a:solidFill>
                            <a:schemeClr val="bg2">
                              <a:lumMod val="50000"/>
                            </a:schemeClr>
                          </a:solidFill>
                        </a:rPr>
                        <a:t>We have dispensed </a:t>
                      </a:r>
                      <a:r>
                        <a:rPr lang="en-US" sz="1050" dirty="0">
                          <a:solidFill>
                            <a:schemeClr val="bg2">
                              <a:lumMod val="50000"/>
                            </a:schemeClr>
                          </a:solidFill>
                          <a:latin typeface="Calibri" panose="020F0502020204030204" pitchFamily="34" charset="0"/>
                          <a:cs typeface="Calibri" panose="020F0502020204030204" pitchFamily="34" charset="0"/>
                        </a:rPr>
                        <a:t>367</a:t>
                      </a:r>
                      <a:r>
                        <a:rPr lang="en-US" sz="1050" dirty="0">
                          <a:solidFill>
                            <a:schemeClr val="bg2">
                              <a:lumMod val="50000"/>
                            </a:schemeClr>
                          </a:solidFill>
                        </a:rPr>
                        <a:t> vials to the COVID tent</a:t>
                      </a:r>
                    </a:p>
                    <a:p>
                      <a:pPr marL="628650" lvl="1" indent="-171450" algn="l" rtl="0" eaLnBrk="1" latinLnBrk="0" hangingPunct="1">
                        <a:buFont typeface="Arial" panose="020B0604020202020204" pitchFamily="34" charset="0"/>
                        <a:buChar char="•"/>
                      </a:pPr>
                      <a:r>
                        <a:rPr lang="en-US" sz="1050" dirty="0">
                          <a:solidFill>
                            <a:schemeClr val="bg2">
                              <a:lumMod val="50000"/>
                            </a:schemeClr>
                          </a:solidFill>
                        </a:rPr>
                        <a:t>We have treated 79 patients</a:t>
                      </a:r>
                    </a:p>
                    <a:p>
                      <a:pPr marL="171450" lvl="0" indent="-171450" algn="l" rtl="0" eaLnBrk="1" latinLnBrk="0" hangingPunct="1">
                        <a:buFont typeface="Arial" panose="020B0604020202020204" pitchFamily="34" charset="0"/>
                        <a:buChar char="•"/>
                      </a:pPr>
                      <a:r>
                        <a:rPr lang="en-US" sz="1050" dirty="0">
                          <a:solidFill>
                            <a:schemeClr val="bg2">
                              <a:lumMod val="50000"/>
                            </a:schemeClr>
                          </a:solidFill>
                        </a:rPr>
                        <a:t>Preparing to close the “tent” </a:t>
                      </a:r>
                      <a:r>
                        <a:rPr lang="en-US" sz="1050">
                          <a:solidFill>
                            <a:schemeClr val="bg2">
                              <a:lumMod val="50000"/>
                            </a:schemeClr>
                          </a:solidFill>
                        </a:rPr>
                        <a:t>on February 26</a:t>
                      </a:r>
                      <a:endParaRPr lang="en-US" sz="105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3971497"/>
                  </a:ext>
                </a:extLst>
              </a:tr>
              <a:tr h="1293542">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200" b="1" kern="1200" dirty="0" err="1">
                          <a:solidFill>
                            <a:schemeClr val="bg2">
                              <a:lumMod val="50000"/>
                            </a:schemeClr>
                          </a:solidFill>
                          <a:latin typeface="Calibri"/>
                          <a:ea typeface="+mn-ea"/>
                          <a:cs typeface="Calibri"/>
                        </a:rPr>
                        <a:t>Bamlanivimab</a:t>
                      </a:r>
                      <a:r>
                        <a:rPr lang="en-US" sz="1200" b="1" kern="1200" dirty="0">
                          <a:solidFill>
                            <a:schemeClr val="bg2">
                              <a:lumMod val="50000"/>
                            </a:schemeClr>
                          </a:solidFill>
                          <a:latin typeface="Calibri"/>
                          <a:ea typeface="+mn-ea"/>
                          <a:cs typeface="Calibri"/>
                        </a:rPr>
                        <a:t> (Lilly)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kern="1200" dirty="0">
                        <a:solidFill>
                          <a:schemeClr val="bg2">
                            <a:lumMod val="50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kern="1200" dirty="0">
                        <a:solidFill>
                          <a:schemeClr val="bg2">
                            <a:lumMod val="50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kern="1200" dirty="0">
                        <a:solidFill>
                          <a:schemeClr val="bg2">
                            <a:lumMod val="50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bg2">
                              <a:lumMod val="50000"/>
                            </a:schemeClr>
                          </a:solidFill>
                          <a:latin typeface="Calibri"/>
                          <a:ea typeface="+mn-ea"/>
                          <a:cs typeface="Calibri"/>
                        </a:rPr>
                        <a:t>No updates</a:t>
                      </a:r>
                      <a:endParaRPr lang="en-US" sz="1050" dirty="0">
                        <a:solidFill>
                          <a:schemeClr val="bg2">
                            <a:lumMod val="50000"/>
                          </a:schemeClr>
                        </a:solidFill>
                      </a:endParaRPr>
                    </a:p>
                    <a:p>
                      <a:pPr marL="0" indent="0" algn="l" rtl="0" eaLnBrk="1" latinLnBrk="0" hangingPunct="1">
                        <a:buFont typeface="Arial" panose="020B0604020202020204" pitchFamily="34" charset="0"/>
                        <a:buNone/>
                      </a:pPr>
                      <a:endParaRPr lang="en-US" sz="105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22059797"/>
                  </a:ext>
                </a:extLst>
              </a:tr>
              <a:tr h="109505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pt-BR" sz="1200" b="1" kern="1200" dirty="0">
                          <a:solidFill>
                            <a:schemeClr val="bg2">
                              <a:lumMod val="50000"/>
                            </a:schemeClr>
                          </a:solidFill>
                          <a:latin typeface="Calibri"/>
                          <a:ea typeface="+mn-ea"/>
                          <a:cs typeface="Calibri"/>
                        </a:rPr>
                        <a:t>Casirivimab and Imdevimab (Regeneron)</a:t>
                      </a:r>
                      <a:endParaRPr lang="en-US" sz="1200" b="1" kern="1200" dirty="0">
                        <a:solidFill>
                          <a:schemeClr val="bg2">
                            <a:lumMod val="50000"/>
                          </a:schemeClr>
                        </a:solidFill>
                        <a:latin typeface="Calibri"/>
                        <a:ea typeface="+mn-ea"/>
                        <a:cs typeface="Calibri"/>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indent="-285750" algn="l" rtl="0" eaLnBrk="1" latinLnBrk="0" hangingPunct="1">
                        <a:buFont typeface="Arial" panose="020B0604020202020204" pitchFamily="34" charset="0"/>
                        <a:buChar char="•"/>
                      </a:pPr>
                      <a:r>
                        <a:rPr lang="en-GB" sz="1050" b="0" kern="1200" dirty="0">
                          <a:solidFill>
                            <a:schemeClr val="bg2">
                              <a:lumMod val="50000"/>
                            </a:schemeClr>
                          </a:solidFill>
                          <a:latin typeface="Calibri"/>
                          <a:ea typeface="+mn-ea"/>
                          <a:cs typeface="Calibri"/>
                        </a:rPr>
                        <a:t>N</a:t>
                      </a:r>
                      <a:r>
                        <a:rPr lang="en-US" sz="1050" b="0" kern="1200" dirty="0">
                          <a:solidFill>
                            <a:schemeClr val="bg2">
                              <a:lumMod val="50000"/>
                            </a:schemeClr>
                          </a:solidFill>
                          <a:latin typeface="Calibri"/>
                          <a:ea typeface="+mn-ea"/>
                          <a:cs typeface="Calibri"/>
                        </a:rPr>
                        <a:t>o updates</a:t>
                      </a:r>
                      <a:endParaRPr lang="en-US" sz="105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40796029"/>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200" b="1" kern="1200" dirty="0">
                          <a:solidFill>
                            <a:schemeClr val="bg2">
                              <a:lumMod val="50000"/>
                            </a:schemeClr>
                          </a:solidFill>
                          <a:latin typeface="Calibri"/>
                          <a:ea typeface="+mn-ea"/>
                          <a:cs typeface="Calibri"/>
                        </a:rPr>
                        <a:t>Zanubrutinib</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b="0" kern="1200" dirty="0">
                          <a:solidFill>
                            <a:schemeClr val="bg2">
                              <a:lumMod val="50000"/>
                            </a:schemeClr>
                          </a:solidFill>
                          <a:latin typeface="Calibri"/>
                          <a:ea typeface="+mn-ea"/>
                          <a:cs typeface="Calibri"/>
                        </a:rPr>
                        <a:t>Patients enrolled: 6 </a:t>
                      </a:r>
                      <a:endParaRPr lang="en-US" sz="105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bg2">
                              <a:lumMod val="50000"/>
                            </a:schemeClr>
                          </a:solidFill>
                          <a:latin typeface="Calibri"/>
                          <a:ea typeface="+mn-ea"/>
                          <a:cs typeface="Calibri"/>
                        </a:rPr>
                        <a:t>Active patients: 0</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indent="-285750" algn="l" rtl="0" eaLnBrk="1" latinLnBrk="0" hangingPunct="1">
                        <a:buFont typeface="Arial" panose="020B0604020202020204" pitchFamily="34" charset="0"/>
                        <a:buChar char="•"/>
                      </a:pPr>
                      <a:r>
                        <a:rPr lang="en-US" sz="1050" b="0" kern="1200" dirty="0">
                          <a:solidFill>
                            <a:schemeClr val="bg2">
                              <a:lumMod val="50000"/>
                            </a:schemeClr>
                          </a:solidFill>
                          <a:latin typeface="Calibri"/>
                          <a:ea typeface="+mn-ea"/>
                          <a:cs typeface="Calibri"/>
                        </a:rPr>
                        <a:t>No updates</a:t>
                      </a:r>
                      <a:endParaRPr lang="en-US" sz="105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4831238"/>
                  </a:ext>
                </a:extLst>
              </a:tr>
              <a:tr h="201982">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200" b="1" kern="1200" dirty="0">
                          <a:solidFill>
                            <a:schemeClr val="bg2">
                              <a:lumMod val="50000"/>
                            </a:schemeClr>
                          </a:solidFill>
                          <a:latin typeface="Calibri"/>
                          <a:ea typeface="+mn-ea"/>
                          <a:cs typeface="Calibri"/>
                        </a:rPr>
                        <a:t>Regeneron 2066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bg2">
                              <a:lumMod val="50000"/>
                            </a:schemeClr>
                          </a:solidFill>
                          <a:latin typeface="Calibri"/>
                          <a:ea typeface="+mn-ea"/>
                          <a:cs typeface="Calibri"/>
                        </a:rPr>
                        <a:t>Patients enrolled: 3 (5 screened)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bg2">
                              <a:lumMod val="50000"/>
                            </a:schemeClr>
                          </a:solidFill>
                          <a:latin typeface="Calibri"/>
                          <a:ea typeface="+mn-ea"/>
                          <a:cs typeface="Calibri"/>
                        </a:rPr>
                        <a:t>Active patients: 0</a:t>
                      </a:r>
                      <a:endParaRPr lang="en-US" sz="105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bg2">
                              <a:lumMod val="50000"/>
                            </a:schemeClr>
                          </a:solidFill>
                          <a:latin typeface="Calibri"/>
                          <a:ea typeface="+mn-ea"/>
                          <a:cs typeface="Calibri"/>
                        </a:rPr>
                        <a:t>No updates</a:t>
                      </a:r>
                      <a:endParaRPr lang="en-US" sz="105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021739"/>
                  </a:ext>
                </a:extLst>
              </a:tr>
              <a:tr h="19644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200" b="1" kern="1200" dirty="0">
                          <a:solidFill>
                            <a:schemeClr val="bg2">
                              <a:lumMod val="50000"/>
                            </a:schemeClr>
                          </a:solidFill>
                          <a:latin typeface="Calibri"/>
                          <a:ea typeface="+mn-ea"/>
                          <a:cs typeface="Calibri"/>
                        </a:rPr>
                        <a:t>EXIT COVID-19 Trial</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bg2">
                              <a:lumMod val="50000"/>
                            </a:schemeClr>
                          </a:solidFill>
                          <a:latin typeface="Calibri"/>
                          <a:ea typeface="+mn-ea"/>
                          <a:cs typeface="Calibri"/>
                        </a:rPr>
                        <a:t>Patients enrolled: 10 (11 screened)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bg2">
                              <a:lumMod val="50000"/>
                            </a:schemeClr>
                          </a:solidFill>
                          <a:latin typeface="Calibri"/>
                          <a:ea typeface="+mn-ea"/>
                          <a:cs typeface="Calibri"/>
                        </a:rPr>
                        <a:t>Active patients: 0</a:t>
                      </a:r>
                      <a:endParaRPr lang="en-US" sz="105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4163" marR="0" lvl="0"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dirty="0">
                          <a:solidFill>
                            <a:schemeClr val="bg2">
                              <a:lumMod val="50000"/>
                            </a:schemeClr>
                          </a:solidFill>
                          <a:latin typeface="Calibri"/>
                          <a:ea typeface="+mn-ea"/>
                          <a:cs typeface="Calibri"/>
                        </a:rPr>
                        <a:t>No updates</a:t>
                      </a:r>
                      <a:endParaRPr lang="en-US" sz="105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8117435"/>
                  </a:ext>
                </a:extLst>
              </a:tr>
            </a:tbl>
          </a:graphicData>
        </a:graphic>
      </p:graphicFrame>
      <p:graphicFrame>
        <p:nvGraphicFramePr>
          <p:cNvPr id="17" name="Table 3">
            <a:extLst>
              <a:ext uri="{FF2B5EF4-FFF2-40B4-BE49-F238E27FC236}">
                <a16:creationId xmlns:a16="http://schemas.microsoft.com/office/drawing/2014/main" id="{1C62555A-59E1-4E7E-A600-A50E92E027EA}"/>
              </a:ext>
            </a:extLst>
          </p:cNvPr>
          <p:cNvGraphicFramePr>
            <a:graphicFrameLocks noGrp="1"/>
          </p:cNvGraphicFramePr>
          <p:nvPr>
            <p:extLst/>
          </p:nvPr>
        </p:nvGraphicFramePr>
        <p:xfrm>
          <a:off x="2457099" y="1634536"/>
          <a:ext cx="4972394" cy="1670304"/>
        </p:xfrm>
        <a:graphic>
          <a:graphicData uri="http://schemas.openxmlformats.org/drawingml/2006/table">
            <a:tbl>
              <a:tblPr firstRow="1" bandRow="1"/>
              <a:tblGrid>
                <a:gridCol w="1904765">
                  <a:extLst>
                    <a:ext uri="{9D8B030D-6E8A-4147-A177-3AD203B41FA5}">
                      <a16:colId xmlns:a16="http://schemas.microsoft.com/office/drawing/2014/main" val="2117385413"/>
                    </a:ext>
                  </a:extLst>
                </a:gridCol>
                <a:gridCol w="2296276">
                  <a:extLst>
                    <a:ext uri="{9D8B030D-6E8A-4147-A177-3AD203B41FA5}">
                      <a16:colId xmlns:a16="http://schemas.microsoft.com/office/drawing/2014/main" val="1429329193"/>
                    </a:ext>
                  </a:extLst>
                </a:gridCol>
                <a:gridCol w="771353">
                  <a:extLst>
                    <a:ext uri="{9D8B030D-6E8A-4147-A177-3AD203B41FA5}">
                      <a16:colId xmlns:a16="http://schemas.microsoft.com/office/drawing/2014/main" val="2328128836"/>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00" b="1" dirty="0">
                          <a:solidFill>
                            <a:schemeClr val="bg2">
                              <a:lumMod val="50000"/>
                            </a:schemeClr>
                          </a:solidFill>
                          <a:latin typeface="Calibri"/>
                          <a:cs typeface="Calibri"/>
                        </a:rPr>
                        <a:t>Ministry</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00" b="1" dirty="0">
                          <a:solidFill>
                            <a:schemeClr val="bg2">
                              <a:lumMod val="50000"/>
                            </a:schemeClr>
                          </a:solidFill>
                          <a:latin typeface="Calibri"/>
                          <a:cs typeface="Calibri"/>
                        </a:rPr>
                        <a:t>7-Day Average</a:t>
                      </a:r>
                    </a:p>
                  </a:txBody>
                  <a:tcPr marT="36576" marB="36576">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00" b="1" dirty="0">
                          <a:solidFill>
                            <a:schemeClr val="bg2">
                              <a:lumMod val="50000"/>
                            </a:schemeClr>
                          </a:solidFill>
                          <a:latin typeface="Calibri"/>
                          <a:cs typeface="Calibri"/>
                        </a:rPr>
                        <a:t>Stock</a:t>
                      </a:r>
                    </a:p>
                  </a:txBody>
                  <a:tcPr marT="36576" marB="36576">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2302739498"/>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050" b="0" dirty="0">
                          <a:solidFill>
                            <a:schemeClr val="bg2">
                              <a:lumMod val="50000"/>
                            </a:schemeClr>
                          </a:solidFill>
                          <a:latin typeface="Calibri"/>
                          <a:cs typeface="Calibri"/>
                        </a:rPr>
                        <a:t>Covenant Medical Center</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050" b="0" dirty="0">
                          <a:solidFill>
                            <a:schemeClr val="bg2">
                              <a:lumMod val="50000"/>
                            </a:schemeClr>
                          </a:solidFill>
                          <a:latin typeface="Calibri"/>
                          <a:cs typeface="Calibri"/>
                        </a:rPr>
                        <a:t>9</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1" kern="1200" dirty="0">
                          <a:solidFill>
                            <a:srgbClr val="00B050"/>
                          </a:solidFill>
                          <a:effectLst/>
                          <a:latin typeface="Calibri"/>
                          <a:ea typeface="+mn-ea"/>
                          <a:cs typeface="Calibri"/>
                        </a:rPr>
                        <a:t>249</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5379455"/>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050" b="0" dirty="0">
                          <a:solidFill>
                            <a:schemeClr val="bg2">
                              <a:lumMod val="50000"/>
                            </a:schemeClr>
                          </a:solidFill>
                          <a:latin typeface="Calibri" panose="020F0502020204030204" pitchFamily="34" charset="0"/>
                          <a:cs typeface="Calibri" panose="020F0502020204030204" pitchFamily="34" charset="0"/>
                        </a:rPr>
                        <a:t>Covenant Children’s Hospital</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0" dirty="0">
                          <a:solidFill>
                            <a:schemeClr val="bg2">
                              <a:lumMod val="50000"/>
                            </a:schemeClr>
                          </a:solidFill>
                          <a:latin typeface="Calibri"/>
                          <a:cs typeface="Calibri"/>
                        </a:rPr>
                        <a:t>1</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1" dirty="0">
                          <a:solidFill>
                            <a:srgbClr val="00B050"/>
                          </a:solidFill>
                          <a:effectLst/>
                          <a:latin typeface="Calibri"/>
                          <a:cs typeface="Calibri"/>
                        </a:rPr>
                        <a:t>28</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273695"/>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050" b="0" dirty="0">
                          <a:solidFill>
                            <a:schemeClr val="bg2">
                              <a:lumMod val="50000"/>
                            </a:schemeClr>
                          </a:solidFill>
                          <a:latin typeface="Calibri" panose="020F0502020204030204" pitchFamily="34" charset="0"/>
                          <a:cs typeface="Calibri" panose="020F0502020204030204" pitchFamily="34" charset="0"/>
                        </a:rPr>
                        <a:t>Covenant Plainview</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050" b="0" dirty="0">
                          <a:solidFill>
                            <a:schemeClr val="bg2">
                              <a:lumMod val="50000"/>
                            </a:schemeClr>
                          </a:solidFill>
                          <a:latin typeface="Calibri"/>
                          <a:cs typeface="Calibri"/>
                        </a:rPr>
                        <a:t>2</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1" kern="1200" dirty="0">
                          <a:solidFill>
                            <a:srgbClr val="00B050"/>
                          </a:solidFill>
                          <a:effectLst/>
                          <a:latin typeface="Calibri"/>
                          <a:ea typeface="+mn-ea"/>
                          <a:cs typeface="Calibri"/>
                        </a:rPr>
                        <a:t>46</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19158812"/>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050" b="0" dirty="0">
                          <a:solidFill>
                            <a:schemeClr val="bg2">
                              <a:lumMod val="50000"/>
                            </a:schemeClr>
                          </a:solidFill>
                          <a:latin typeface="Calibri" panose="020F0502020204030204" pitchFamily="34" charset="0"/>
                          <a:cs typeface="Calibri" panose="020F0502020204030204" pitchFamily="34" charset="0"/>
                        </a:rPr>
                        <a:t>Covenant Levelland</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050" b="0" dirty="0">
                          <a:solidFill>
                            <a:schemeClr val="bg2">
                              <a:lumMod val="50000"/>
                            </a:schemeClr>
                          </a:solidFill>
                          <a:latin typeface="Calibri" panose="020F0502020204030204" pitchFamily="34" charset="0"/>
                          <a:cs typeface="Calibri" panose="020F0502020204030204" pitchFamily="34" charset="0"/>
                        </a:rPr>
                        <a:t>0</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a:lnSpc>
                          <a:spcPct val="100000"/>
                        </a:lnSpc>
                        <a:spcBef>
                          <a:spcPts val="0"/>
                        </a:spcBef>
                        <a:spcAft>
                          <a:spcPts val="0"/>
                        </a:spcAft>
                        <a:buNone/>
                        <a:tabLst/>
                        <a:defRPr/>
                      </a:pPr>
                      <a:r>
                        <a:rPr lang="en-US" sz="1100" b="1" dirty="0">
                          <a:solidFill>
                            <a:srgbClr val="00B050"/>
                          </a:solidFill>
                          <a:effectLst/>
                          <a:latin typeface="Calibri"/>
                          <a:cs typeface="Calibri"/>
                        </a:rPr>
                        <a:t>46</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0888606"/>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050" b="0" dirty="0">
                          <a:solidFill>
                            <a:schemeClr val="bg2">
                              <a:lumMod val="50000"/>
                            </a:schemeClr>
                          </a:solidFill>
                          <a:latin typeface="Calibri" panose="020F0502020204030204" pitchFamily="34" charset="0"/>
                          <a:cs typeface="Calibri" panose="020F0502020204030204" pitchFamily="34" charset="0"/>
                        </a:rPr>
                        <a:t>Home Infusion</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050" b="0" dirty="0">
                          <a:solidFill>
                            <a:schemeClr val="bg2">
                              <a:lumMod val="50000"/>
                            </a:schemeClr>
                          </a:solidFill>
                          <a:latin typeface="Calibri" panose="020F0502020204030204" pitchFamily="34" charset="0"/>
                          <a:cs typeface="Calibri" panose="020F0502020204030204" pitchFamily="34" charset="0"/>
                        </a:rPr>
                        <a:t>1.5</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a:lnSpc>
                          <a:spcPct val="100000"/>
                        </a:lnSpc>
                        <a:spcBef>
                          <a:spcPts val="0"/>
                        </a:spcBef>
                        <a:spcAft>
                          <a:spcPts val="0"/>
                        </a:spcAft>
                        <a:buNone/>
                        <a:tabLst/>
                        <a:defRPr/>
                      </a:pPr>
                      <a:r>
                        <a:rPr lang="en-US" sz="1100" b="1">
                          <a:solidFill>
                            <a:srgbClr val="00B050"/>
                          </a:solidFill>
                          <a:effectLst/>
                          <a:latin typeface="Calibri"/>
                          <a:cs typeface="Calibri"/>
                        </a:rPr>
                        <a:t>34</a:t>
                      </a:r>
                      <a:endParaRPr lang="en-US" sz="1100" b="1" dirty="0">
                        <a:solidFill>
                          <a:srgbClr val="00B050"/>
                        </a:solidFill>
                        <a:effectLst/>
                        <a:latin typeface="Calibri"/>
                        <a:cs typeface="Calibri"/>
                      </a:endParaRP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51187796"/>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GB" sz="1050" b="0" dirty="0">
                          <a:solidFill>
                            <a:schemeClr val="bg2">
                              <a:lumMod val="50000"/>
                            </a:schemeClr>
                          </a:solidFill>
                          <a:latin typeface="Calibri" panose="020F0502020204030204" pitchFamily="34" charset="0"/>
                          <a:cs typeface="Calibri" panose="020F0502020204030204" pitchFamily="34" charset="0"/>
                        </a:rPr>
                        <a:t>Covenant Hobbs</a:t>
                      </a:r>
                      <a:endParaRPr lang="en-US" sz="1050" b="0" dirty="0">
                        <a:solidFill>
                          <a:schemeClr val="bg2">
                            <a:lumMod val="50000"/>
                          </a:schemeClr>
                        </a:solidFill>
                        <a:latin typeface="Calibri" panose="020F0502020204030204" pitchFamily="34" charset="0"/>
                        <a:cs typeface="Calibri" panose="020F0502020204030204" pitchFamily="34" charset="0"/>
                      </a:endParaRP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GB" sz="1050" b="0" dirty="0">
                          <a:solidFill>
                            <a:schemeClr val="bg2">
                              <a:lumMod val="50000"/>
                            </a:schemeClr>
                          </a:solidFill>
                          <a:latin typeface="Calibri" panose="020F0502020204030204" pitchFamily="34" charset="0"/>
                          <a:cs typeface="Calibri" panose="020F0502020204030204" pitchFamily="34" charset="0"/>
                        </a:rPr>
                        <a:t>5</a:t>
                      </a:r>
                      <a:endParaRPr lang="en-US" sz="1050" b="0" dirty="0">
                        <a:solidFill>
                          <a:schemeClr val="bg2">
                            <a:lumMod val="50000"/>
                          </a:schemeClr>
                        </a:solidFill>
                        <a:latin typeface="Calibri" panose="020F0502020204030204" pitchFamily="34" charset="0"/>
                        <a:cs typeface="Calibri" panose="020F0502020204030204" pitchFamily="34" charset="0"/>
                      </a:endParaRP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a:lnSpc>
                          <a:spcPct val="100000"/>
                        </a:lnSpc>
                        <a:spcBef>
                          <a:spcPts val="0"/>
                        </a:spcBef>
                        <a:spcAft>
                          <a:spcPts val="0"/>
                        </a:spcAft>
                        <a:buNone/>
                        <a:tabLst/>
                        <a:defRPr/>
                      </a:pPr>
                      <a:r>
                        <a:rPr lang="en-GB" sz="1100" b="1" dirty="0">
                          <a:solidFill>
                            <a:srgbClr val="00B050"/>
                          </a:solidFill>
                          <a:effectLst/>
                          <a:latin typeface="Calibri"/>
                          <a:cs typeface="Calibri"/>
                        </a:rPr>
                        <a:t>18</a:t>
                      </a:r>
                      <a:endParaRPr lang="en-US" sz="1100" b="1" dirty="0">
                        <a:solidFill>
                          <a:srgbClr val="00B050"/>
                        </a:solidFill>
                        <a:effectLst/>
                        <a:latin typeface="Calibri"/>
                        <a:cs typeface="Calibri"/>
                      </a:endParaRP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66317480"/>
                  </a:ext>
                </a:extLst>
              </a:tr>
            </a:tbl>
          </a:graphicData>
        </a:graphic>
      </p:graphicFrame>
      <p:graphicFrame>
        <p:nvGraphicFramePr>
          <p:cNvPr id="18" name="Table 17">
            <a:extLst>
              <a:ext uri="{FF2B5EF4-FFF2-40B4-BE49-F238E27FC236}">
                <a16:creationId xmlns:a16="http://schemas.microsoft.com/office/drawing/2014/main" id="{508F2E23-D2BA-4E09-96E6-3B5CC58BE099}"/>
              </a:ext>
            </a:extLst>
          </p:cNvPr>
          <p:cNvGraphicFramePr>
            <a:graphicFrameLocks noGrp="1"/>
          </p:cNvGraphicFramePr>
          <p:nvPr>
            <p:extLst/>
          </p:nvPr>
        </p:nvGraphicFramePr>
        <p:xfrm>
          <a:off x="2440268" y="3460805"/>
          <a:ext cx="4972393" cy="1188720"/>
        </p:xfrm>
        <a:graphic>
          <a:graphicData uri="http://schemas.openxmlformats.org/drawingml/2006/table">
            <a:tbl>
              <a:tblPr firstRow="1" bandRow="1"/>
              <a:tblGrid>
                <a:gridCol w="1761482">
                  <a:extLst>
                    <a:ext uri="{9D8B030D-6E8A-4147-A177-3AD203B41FA5}">
                      <a16:colId xmlns:a16="http://schemas.microsoft.com/office/drawing/2014/main" val="1831604032"/>
                    </a:ext>
                  </a:extLst>
                </a:gridCol>
                <a:gridCol w="2451490">
                  <a:extLst>
                    <a:ext uri="{9D8B030D-6E8A-4147-A177-3AD203B41FA5}">
                      <a16:colId xmlns:a16="http://schemas.microsoft.com/office/drawing/2014/main" val="2941390616"/>
                    </a:ext>
                  </a:extLst>
                </a:gridCol>
                <a:gridCol w="759421">
                  <a:extLst>
                    <a:ext uri="{9D8B030D-6E8A-4147-A177-3AD203B41FA5}">
                      <a16:colId xmlns:a16="http://schemas.microsoft.com/office/drawing/2014/main" val="1118267883"/>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00" b="1" dirty="0">
                          <a:solidFill>
                            <a:schemeClr val="bg2">
                              <a:lumMod val="50000"/>
                            </a:schemeClr>
                          </a:solidFill>
                          <a:latin typeface="Calibri"/>
                          <a:cs typeface="Calibri"/>
                        </a:rPr>
                        <a:t>Ministry</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00" b="1" dirty="0">
                          <a:solidFill>
                            <a:schemeClr val="bg2">
                              <a:lumMod val="50000"/>
                            </a:schemeClr>
                          </a:solidFill>
                          <a:latin typeface="Calibri"/>
                          <a:cs typeface="Calibri"/>
                        </a:rPr>
                        <a:t>Total Doses Infused</a:t>
                      </a:r>
                    </a:p>
                  </a:txBody>
                  <a:tcPr marT="36576" marB="36576">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00" b="1" dirty="0">
                          <a:solidFill>
                            <a:schemeClr val="bg2">
                              <a:lumMod val="50000"/>
                            </a:schemeClr>
                          </a:solidFill>
                          <a:latin typeface="Calibri"/>
                          <a:cs typeface="Calibri"/>
                        </a:rPr>
                        <a:t>Stock</a:t>
                      </a:r>
                    </a:p>
                  </a:txBody>
                  <a:tcPr marT="36576" marB="36576">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114140350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050" b="0" dirty="0">
                          <a:solidFill>
                            <a:schemeClr val="bg2">
                              <a:lumMod val="50000"/>
                            </a:schemeClr>
                          </a:solidFill>
                          <a:latin typeface="Calibri"/>
                          <a:cs typeface="Calibri"/>
                        </a:rPr>
                        <a:t>CMC/Home Infusion</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0">
                          <a:solidFill>
                            <a:schemeClr val="bg2">
                              <a:lumMod val="50000"/>
                            </a:schemeClr>
                          </a:solidFill>
                          <a:latin typeface="Calibri"/>
                          <a:cs typeface="Calibri"/>
                        </a:rPr>
                        <a:t>610</a:t>
                      </a:r>
                      <a:endParaRPr lang="en-US" sz="1050" b="0" dirty="0">
                        <a:solidFill>
                          <a:schemeClr val="bg2">
                            <a:lumMod val="50000"/>
                          </a:schemeClr>
                        </a:solidFill>
                        <a:latin typeface="Calibri"/>
                        <a:cs typeface="Calibri"/>
                      </a:endParaRP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1" kern="1200">
                          <a:solidFill>
                            <a:srgbClr val="00B050"/>
                          </a:solidFill>
                          <a:effectLst/>
                          <a:latin typeface="Calibri"/>
                          <a:ea typeface="+mn-ea"/>
                          <a:cs typeface="Calibri"/>
                        </a:rPr>
                        <a:t>78</a:t>
                      </a:r>
                      <a:endParaRPr lang="en-US" sz="1100" b="1" kern="1200" dirty="0">
                        <a:solidFill>
                          <a:srgbClr val="00B050"/>
                        </a:solidFill>
                        <a:effectLst/>
                        <a:latin typeface="Calibri"/>
                        <a:ea typeface="+mn-ea"/>
                        <a:cs typeface="Calibri"/>
                      </a:endParaRP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785012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050" b="0" dirty="0">
                          <a:solidFill>
                            <a:schemeClr val="bg2">
                              <a:lumMod val="50000"/>
                            </a:schemeClr>
                          </a:solidFill>
                          <a:latin typeface="Calibri" panose="020F0502020204030204" pitchFamily="34" charset="0"/>
                          <a:cs typeface="Calibri" panose="020F0502020204030204" pitchFamily="34" charset="0"/>
                        </a:rPr>
                        <a:t>Covenant Plainview</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0" dirty="0">
                          <a:solidFill>
                            <a:schemeClr val="bg2">
                              <a:lumMod val="50000"/>
                            </a:schemeClr>
                          </a:solidFill>
                          <a:latin typeface="Calibri"/>
                          <a:cs typeface="Calibri"/>
                        </a:rPr>
                        <a:t>30</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1" dirty="0">
                          <a:solidFill>
                            <a:srgbClr val="00B050"/>
                          </a:solidFill>
                          <a:effectLst/>
                          <a:latin typeface="Calibri"/>
                          <a:cs typeface="Calibri"/>
                        </a:rPr>
                        <a:t>63</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6241756"/>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050" b="0" dirty="0">
                          <a:solidFill>
                            <a:schemeClr val="bg2">
                              <a:lumMod val="50000"/>
                            </a:schemeClr>
                          </a:solidFill>
                          <a:latin typeface="Calibri" panose="020F0502020204030204" pitchFamily="34" charset="0"/>
                          <a:cs typeface="Calibri" panose="020F0502020204030204" pitchFamily="34" charset="0"/>
                        </a:rPr>
                        <a:t>Covenant Levelland</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0" dirty="0">
                          <a:solidFill>
                            <a:schemeClr val="bg2">
                              <a:lumMod val="50000"/>
                            </a:schemeClr>
                          </a:solidFill>
                          <a:latin typeface="Calibri"/>
                          <a:cs typeface="Calibri"/>
                        </a:rPr>
                        <a:t>17</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1" dirty="0">
                          <a:solidFill>
                            <a:srgbClr val="00B050"/>
                          </a:solidFill>
                          <a:effectLst/>
                          <a:latin typeface="Calibri"/>
                          <a:cs typeface="Calibri"/>
                        </a:rPr>
                        <a:t>56</a:t>
                      </a: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428061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GB" sz="1050" b="0" dirty="0">
                          <a:solidFill>
                            <a:schemeClr val="bg2">
                              <a:lumMod val="50000"/>
                            </a:schemeClr>
                          </a:solidFill>
                          <a:latin typeface="Calibri" panose="020F0502020204030204" pitchFamily="34" charset="0"/>
                          <a:cs typeface="Calibri" panose="020F0502020204030204" pitchFamily="34" charset="0"/>
                        </a:rPr>
                        <a:t>Covenant Hobbs</a:t>
                      </a:r>
                      <a:endParaRPr lang="en-US" sz="1050" b="0" dirty="0">
                        <a:solidFill>
                          <a:schemeClr val="bg2">
                            <a:lumMod val="50000"/>
                          </a:schemeClr>
                        </a:solidFill>
                        <a:latin typeface="Calibri" panose="020F0502020204030204" pitchFamily="34" charset="0"/>
                        <a:cs typeface="Calibri" panose="020F0502020204030204" pitchFamily="34" charset="0"/>
                      </a:endParaRP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GB" sz="1050" b="0" dirty="0">
                          <a:solidFill>
                            <a:schemeClr val="bg2">
                              <a:lumMod val="50000"/>
                            </a:schemeClr>
                          </a:solidFill>
                          <a:latin typeface="Calibri"/>
                          <a:cs typeface="Calibri"/>
                        </a:rPr>
                        <a:t>8</a:t>
                      </a:r>
                      <a:endParaRPr lang="en-US" sz="1050" b="0" dirty="0">
                        <a:solidFill>
                          <a:schemeClr val="bg2">
                            <a:lumMod val="50000"/>
                          </a:schemeClr>
                        </a:solidFill>
                        <a:latin typeface="Calibri"/>
                        <a:cs typeface="Calibri"/>
                      </a:endParaRP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GB" sz="1100" b="1" dirty="0">
                          <a:solidFill>
                            <a:srgbClr val="00B050"/>
                          </a:solidFill>
                          <a:effectLst/>
                          <a:latin typeface="Calibri"/>
                          <a:cs typeface="Calibri"/>
                        </a:rPr>
                        <a:t>81</a:t>
                      </a:r>
                      <a:endParaRPr lang="en-US" sz="1100" b="1" dirty="0">
                        <a:solidFill>
                          <a:srgbClr val="00B050"/>
                        </a:solidFill>
                        <a:effectLst/>
                        <a:latin typeface="Calibri"/>
                        <a:cs typeface="Calibri"/>
                      </a:endParaRPr>
                    </a:p>
                  </a:txBody>
                  <a:tcPr marT="36576" marB="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5273652"/>
                  </a:ext>
                </a:extLst>
              </a:tr>
            </a:tbl>
          </a:graphicData>
        </a:graphic>
      </p:graphicFrame>
      <p:graphicFrame>
        <p:nvGraphicFramePr>
          <p:cNvPr id="19" name="Table 18">
            <a:extLst>
              <a:ext uri="{FF2B5EF4-FFF2-40B4-BE49-F238E27FC236}">
                <a16:creationId xmlns:a16="http://schemas.microsoft.com/office/drawing/2014/main" id="{09BB8162-9B95-4FA5-8BD0-053503A9314F}"/>
              </a:ext>
            </a:extLst>
          </p:cNvPr>
          <p:cNvGraphicFramePr>
            <a:graphicFrameLocks noGrp="1"/>
          </p:cNvGraphicFramePr>
          <p:nvPr>
            <p:extLst/>
          </p:nvPr>
        </p:nvGraphicFramePr>
        <p:xfrm>
          <a:off x="2445877" y="4743904"/>
          <a:ext cx="4961173" cy="984504"/>
        </p:xfrm>
        <a:graphic>
          <a:graphicData uri="http://schemas.openxmlformats.org/drawingml/2006/table">
            <a:tbl>
              <a:tblPr firstRow="1" bandRow="1"/>
              <a:tblGrid>
                <a:gridCol w="1761482">
                  <a:extLst>
                    <a:ext uri="{9D8B030D-6E8A-4147-A177-3AD203B41FA5}">
                      <a16:colId xmlns:a16="http://schemas.microsoft.com/office/drawing/2014/main" val="1831604032"/>
                    </a:ext>
                  </a:extLst>
                </a:gridCol>
                <a:gridCol w="2457100">
                  <a:extLst>
                    <a:ext uri="{9D8B030D-6E8A-4147-A177-3AD203B41FA5}">
                      <a16:colId xmlns:a16="http://schemas.microsoft.com/office/drawing/2014/main" val="2941390616"/>
                    </a:ext>
                  </a:extLst>
                </a:gridCol>
                <a:gridCol w="742591">
                  <a:extLst>
                    <a:ext uri="{9D8B030D-6E8A-4147-A177-3AD203B41FA5}">
                      <a16:colId xmlns:a16="http://schemas.microsoft.com/office/drawing/2014/main" val="1118267883"/>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00" b="1" dirty="0">
                          <a:solidFill>
                            <a:schemeClr val="bg2">
                              <a:lumMod val="50000"/>
                            </a:schemeClr>
                          </a:solidFill>
                          <a:latin typeface="Calibri"/>
                          <a:cs typeface="Calibri"/>
                        </a:rPr>
                        <a:t>Ministry</a:t>
                      </a:r>
                    </a:p>
                  </a:txBody>
                  <a:tcPr marT="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00" b="1" dirty="0">
                          <a:solidFill>
                            <a:schemeClr val="bg2">
                              <a:lumMod val="50000"/>
                            </a:schemeClr>
                          </a:solidFill>
                          <a:latin typeface="Calibri"/>
                          <a:cs typeface="Calibri"/>
                        </a:rPr>
                        <a:t>Total Doses Infused</a:t>
                      </a:r>
                    </a:p>
                  </a:txBody>
                  <a:tcPr marT="36576">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00" b="1" dirty="0">
                          <a:solidFill>
                            <a:schemeClr val="bg2">
                              <a:lumMod val="50000"/>
                            </a:schemeClr>
                          </a:solidFill>
                          <a:latin typeface="Calibri"/>
                          <a:cs typeface="Calibri"/>
                        </a:rPr>
                        <a:t>Stock</a:t>
                      </a:r>
                    </a:p>
                  </a:txBody>
                  <a:tcPr marT="36576">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114140350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050" b="0" dirty="0">
                          <a:solidFill>
                            <a:schemeClr val="bg2">
                              <a:lumMod val="50000"/>
                            </a:schemeClr>
                          </a:solidFill>
                          <a:latin typeface="Calibri"/>
                          <a:cs typeface="Calibri"/>
                        </a:rPr>
                        <a:t>CMC/Home Infusion</a:t>
                      </a:r>
                    </a:p>
                  </a:txBody>
                  <a:tcPr marT="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050" b="0">
                          <a:solidFill>
                            <a:schemeClr val="bg2">
                              <a:lumMod val="50000"/>
                            </a:schemeClr>
                          </a:solidFill>
                          <a:latin typeface="Calibri"/>
                          <a:cs typeface="Calibri"/>
                        </a:rPr>
                        <a:t>146</a:t>
                      </a:r>
                      <a:endParaRPr lang="en-US" sz="1050" b="0" dirty="0">
                        <a:solidFill>
                          <a:schemeClr val="bg2">
                            <a:lumMod val="50000"/>
                          </a:schemeClr>
                        </a:solidFill>
                        <a:latin typeface="Calibri"/>
                        <a:cs typeface="Calibri"/>
                      </a:endParaRPr>
                    </a:p>
                  </a:txBody>
                  <a:tcPr marT="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1" kern="1200">
                          <a:solidFill>
                            <a:srgbClr val="00B050"/>
                          </a:solidFill>
                          <a:effectLst/>
                          <a:latin typeface="Calibri"/>
                          <a:ea typeface="+mn-ea"/>
                          <a:cs typeface="Calibri"/>
                        </a:rPr>
                        <a:t>61</a:t>
                      </a:r>
                      <a:endParaRPr lang="en-US" sz="1100" b="1" kern="1200" dirty="0">
                        <a:solidFill>
                          <a:srgbClr val="00B050"/>
                        </a:solidFill>
                        <a:effectLst/>
                        <a:latin typeface="Calibri"/>
                        <a:ea typeface="+mn-ea"/>
                        <a:cs typeface="Calibri"/>
                      </a:endParaRPr>
                    </a:p>
                  </a:txBody>
                  <a:tcPr marT="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785012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050" b="0" dirty="0">
                          <a:solidFill>
                            <a:schemeClr val="bg2">
                              <a:lumMod val="50000"/>
                            </a:schemeClr>
                          </a:solidFill>
                          <a:latin typeface="Calibri" panose="020F0502020204030204" pitchFamily="34" charset="0"/>
                          <a:cs typeface="Calibri" panose="020F0502020204030204" pitchFamily="34" charset="0"/>
                        </a:rPr>
                        <a:t>Covenant Plainview</a:t>
                      </a:r>
                    </a:p>
                  </a:txBody>
                  <a:tcPr marT="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0" dirty="0">
                          <a:solidFill>
                            <a:schemeClr val="bg2">
                              <a:lumMod val="50000"/>
                            </a:schemeClr>
                          </a:solidFill>
                          <a:latin typeface="Calibri"/>
                          <a:cs typeface="Calibri"/>
                        </a:rPr>
                        <a:t>0</a:t>
                      </a:r>
                    </a:p>
                  </a:txBody>
                  <a:tcPr marT="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1" dirty="0">
                          <a:solidFill>
                            <a:srgbClr val="00B050"/>
                          </a:solidFill>
                          <a:effectLst/>
                          <a:latin typeface="Calibri"/>
                          <a:cs typeface="Calibri"/>
                        </a:rPr>
                        <a:t>35</a:t>
                      </a:r>
                    </a:p>
                  </a:txBody>
                  <a:tcPr marT="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6241756"/>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GB" sz="1050" b="0" dirty="0">
                          <a:solidFill>
                            <a:schemeClr val="bg2">
                              <a:lumMod val="50000"/>
                            </a:schemeClr>
                          </a:solidFill>
                          <a:latin typeface="Calibri" panose="020F0502020204030204" pitchFamily="34" charset="0"/>
                          <a:cs typeface="Calibri" panose="020F0502020204030204" pitchFamily="34" charset="0"/>
                        </a:rPr>
                        <a:t>Covenant Hobbs</a:t>
                      </a:r>
                      <a:endParaRPr lang="en-US" sz="1050" b="0" dirty="0">
                        <a:solidFill>
                          <a:schemeClr val="bg2">
                            <a:lumMod val="50000"/>
                          </a:schemeClr>
                        </a:solidFill>
                        <a:latin typeface="Calibri" panose="020F0502020204030204" pitchFamily="34" charset="0"/>
                        <a:cs typeface="Calibri" panose="020F0502020204030204" pitchFamily="34" charset="0"/>
                      </a:endParaRPr>
                    </a:p>
                  </a:txBody>
                  <a:tcPr marT="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0" dirty="0">
                          <a:solidFill>
                            <a:schemeClr val="bg2">
                              <a:lumMod val="50000"/>
                            </a:schemeClr>
                          </a:solidFill>
                          <a:latin typeface="Calibri"/>
                          <a:cs typeface="Calibri"/>
                        </a:rPr>
                        <a:t>0</a:t>
                      </a:r>
                    </a:p>
                  </a:txBody>
                  <a:tcPr marT="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1" dirty="0">
                          <a:solidFill>
                            <a:srgbClr val="00B050"/>
                          </a:solidFill>
                          <a:effectLst/>
                          <a:latin typeface="Calibri"/>
                          <a:cs typeface="Calibri"/>
                        </a:rPr>
                        <a:t>37</a:t>
                      </a:r>
                    </a:p>
                  </a:txBody>
                  <a:tcPr marT="36576"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66056274"/>
                  </a:ext>
                </a:extLst>
              </a:tr>
            </a:tbl>
          </a:graphicData>
        </a:graphic>
      </p:graphicFrame>
    </p:spTree>
    <p:extLst>
      <p:ext uri="{BB962C8B-B14F-4D97-AF65-F5344CB8AC3E}">
        <p14:creationId xmlns:p14="http://schemas.microsoft.com/office/powerpoint/2010/main" val="1062133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C1364-9AE1-1045-8D5F-12BE90884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35358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C34D-A475-4420-B1C5-5EC1262D8F96}"/>
              </a:ext>
            </a:extLst>
          </p:cNvPr>
          <p:cNvSpPr>
            <a:spLocks noGrp="1"/>
          </p:cNvSpPr>
          <p:nvPr>
            <p:ph type="title"/>
          </p:nvPr>
        </p:nvSpPr>
        <p:spPr/>
        <p:txBody>
          <a:bodyPr/>
          <a:lstStyle/>
          <a:p>
            <a:r>
              <a:rPr lang="en-US"/>
              <a:t>Vaccine Update</a:t>
            </a:r>
          </a:p>
        </p:txBody>
      </p:sp>
      <p:pic>
        <p:nvPicPr>
          <p:cNvPr id="3" name="Picture 2">
            <a:extLst>
              <a:ext uri="{FF2B5EF4-FFF2-40B4-BE49-F238E27FC236}">
                <a16:creationId xmlns:a16="http://schemas.microsoft.com/office/drawing/2014/main" id="{DC6BB127-A55B-443E-8E34-DC306E161268}"/>
              </a:ext>
            </a:extLst>
          </p:cNvPr>
          <p:cNvPicPr>
            <a:picLocks noChangeAspect="1"/>
          </p:cNvPicPr>
          <p:nvPr/>
        </p:nvPicPr>
        <p:blipFill>
          <a:blip r:embed="rId2"/>
          <a:stretch>
            <a:fillRect/>
          </a:stretch>
        </p:blipFill>
        <p:spPr>
          <a:xfrm>
            <a:off x="1293125" y="1091510"/>
            <a:ext cx="9605749" cy="5239499"/>
          </a:xfrm>
          <a:prstGeom prst="rect">
            <a:avLst/>
          </a:prstGeom>
        </p:spPr>
      </p:pic>
    </p:spTree>
    <p:extLst>
      <p:ext uri="{BB962C8B-B14F-4D97-AF65-F5344CB8AC3E}">
        <p14:creationId xmlns:p14="http://schemas.microsoft.com/office/powerpoint/2010/main" val="2681192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9032-E41B-451F-AB37-889D484823A5}"/>
              </a:ext>
            </a:extLst>
          </p:cNvPr>
          <p:cNvSpPr>
            <a:spLocks noGrp="1"/>
          </p:cNvSpPr>
          <p:nvPr>
            <p:ph type="title"/>
          </p:nvPr>
        </p:nvSpPr>
        <p:spPr/>
        <p:txBody>
          <a:bodyPr/>
          <a:lstStyle/>
          <a:p>
            <a:r>
              <a:rPr lang="en-US" dirty="0"/>
              <a:t>Vaccine Candidates</a:t>
            </a:r>
          </a:p>
        </p:txBody>
      </p:sp>
      <p:pic>
        <p:nvPicPr>
          <p:cNvPr id="4" name="Picture 3">
            <a:extLst>
              <a:ext uri="{FF2B5EF4-FFF2-40B4-BE49-F238E27FC236}">
                <a16:creationId xmlns:a16="http://schemas.microsoft.com/office/drawing/2014/main" id="{355F06B3-3756-4BAE-8B72-8A3D822BFFC1}"/>
              </a:ext>
            </a:extLst>
          </p:cNvPr>
          <p:cNvPicPr>
            <a:picLocks noChangeAspect="1"/>
          </p:cNvPicPr>
          <p:nvPr/>
        </p:nvPicPr>
        <p:blipFill>
          <a:blip r:embed="rId3"/>
          <a:stretch>
            <a:fillRect/>
          </a:stretch>
        </p:blipFill>
        <p:spPr>
          <a:xfrm>
            <a:off x="1832741" y="1087669"/>
            <a:ext cx="8526517" cy="5217595"/>
          </a:xfrm>
          <a:prstGeom prst="rect">
            <a:avLst/>
          </a:prstGeom>
        </p:spPr>
      </p:pic>
    </p:spTree>
    <p:extLst>
      <p:ext uri="{BB962C8B-B14F-4D97-AF65-F5344CB8AC3E}">
        <p14:creationId xmlns:p14="http://schemas.microsoft.com/office/powerpoint/2010/main" val="197056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145D-AF33-4EB0-BD9E-0AE97B08431A}"/>
              </a:ext>
            </a:extLst>
          </p:cNvPr>
          <p:cNvSpPr>
            <a:spLocks noGrp="1"/>
          </p:cNvSpPr>
          <p:nvPr>
            <p:ph type="title"/>
          </p:nvPr>
        </p:nvSpPr>
        <p:spPr/>
        <p:txBody>
          <a:bodyPr/>
          <a:lstStyle/>
          <a:p>
            <a:r>
              <a:rPr lang="en-US" dirty="0"/>
              <a:t>Racial Equality</a:t>
            </a:r>
          </a:p>
        </p:txBody>
      </p:sp>
      <p:sp>
        <p:nvSpPr>
          <p:cNvPr id="3" name="Content Placeholder 2">
            <a:extLst>
              <a:ext uri="{FF2B5EF4-FFF2-40B4-BE49-F238E27FC236}">
                <a16:creationId xmlns:a16="http://schemas.microsoft.com/office/drawing/2014/main" id="{7A7EFC0A-BE23-4417-9BDF-D72DA0646365}"/>
              </a:ext>
            </a:extLst>
          </p:cNvPr>
          <p:cNvSpPr>
            <a:spLocks noGrp="1"/>
          </p:cNvSpPr>
          <p:nvPr>
            <p:ph idx="1"/>
          </p:nvPr>
        </p:nvSpPr>
        <p:spPr>
          <a:xfrm>
            <a:off x="252788" y="1219201"/>
            <a:ext cx="5445485" cy="4906963"/>
          </a:xfrm>
        </p:spPr>
        <p:txBody>
          <a:bodyPr/>
          <a:lstStyle/>
          <a:p>
            <a:r>
              <a:rPr lang="en-US" sz="2800" dirty="0"/>
              <a:t>State surveyed Hubs (n=82) on vaccination opportunities</a:t>
            </a:r>
          </a:p>
          <a:p>
            <a:pPr lvl="1"/>
            <a:r>
              <a:rPr lang="en-US" sz="2400" dirty="0"/>
              <a:t>37 had plans for vaccinating communities of color</a:t>
            </a:r>
          </a:p>
          <a:p>
            <a:r>
              <a:rPr lang="en-US" sz="2800" dirty="0"/>
              <a:t>ImmTrac2 requiring documentation of race and ethnicity</a:t>
            </a:r>
          </a:p>
          <a:p>
            <a:r>
              <a:rPr lang="en-US" sz="2800" dirty="0"/>
              <a:t>Concerns over new candidates</a:t>
            </a:r>
          </a:p>
          <a:p>
            <a:pPr lvl="1"/>
            <a:r>
              <a:rPr lang="en-US" sz="2400" dirty="0"/>
              <a:t>New technology</a:t>
            </a:r>
          </a:p>
          <a:p>
            <a:pPr lvl="1"/>
            <a:r>
              <a:rPr lang="en-US" sz="2400" dirty="0"/>
              <a:t>Effectiveness</a:t>
            </a:r>
          </a:p>
        </p:txBody>
      </p:sp>
      <p:pic>
        <p:nvPicPr>
          <p:cNvPr id="4" name="Picture 3">
            <a:extLst>
              <a:ext uri="{FF2B5EF4-FFF2-40B4-BE49-F238E27FC236}">
                <a16:creationId xmlns:a16="http://schemas.microsoft.com/office/drawing/2014/main" id="{7D3AD87D-BE10-476D-B34D-50D4735F2A58}"/>
              </a:ext>
            </a:extLst>
          </p:cNvPr>
          <p:cNvPicPr>
            <a:picLocks noChangeAspect="1"/>
          </p:cNvPicPr>
          <p:nvPr/>
        </p:nvPicPr>
        <p:blipFill>
          <a:blip r:embed="rId2"/>
          <a:stretch>
            <a:fillRect/>
          </a:stretch>
        </p:blipFill>
        <p:spPr>
          <a:xfrm>
            <a:off x="5779259" y="1271239"/>
            <a:ext cx="6159953" cy="4493941"/>
          </a:xfrm>
          <a:prstGeom prst="rect">
            <a:avLst/>
          </a:prstGeom>
        </p:spPr>
      </p:pic>
    </p:spTree>
    <p:extLst>
      <p:ext uri="{BB962C8B-B14F-4D97-AF65-F5344CB8AC3E}">
        <p14:creationId xmlns:p14="http://schemas.microsoft.com/office/powerpoint/2010/main" val="1273834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09E83-62F6-4217-B921-A24A9EBD01CA}"/>
              </a:ext>
            </a:extLst>
          </p:cNvPr>
          <p:cNvSpPr>
            <a:spLocks noGrp="1"/>
          </p:cNvSpPr>
          <p:nvPr>
            <p:ph type="title"/>
          </p:nvPr>
        </p:nvSpPr>
        <p:spPr/>
        <p:txBody>
          <a:bodyPr/>
          <a:lstStyle/>
          <a:p>
            <a:r>
              <a:rPr lang="en-US" dirty="0"/>
              <a:t>Vaccine Updates</a:t>
            </a:r>
          </a:p>
        </p:txBody>
      </p:sp>
      <p:sp>
        <p:nvSpPr>
          <p:cNvPr id="5" name="TextBox 4">
            <a:extLst>
              <a:ext uri="{FF2B5EF4-FFF2-40B4-BE49-F238E27FC236}">
                <a16:creationId xmlns:a16="http://schemas.microsoft.com/office/drawing/2014/main" id="{86BCD563-B7AE-4218-BF3E-DEAF5B562861}"/>
              </a:ext>
            </a:extLst>
          </p:cNvPr>
          <p:cNvSpPr txBox="1"/>
          <p:nvPr/>
        </p:nvSpPr>
        <p:spPr>
          <a:xfrm>
            <a:off x="374480" y="1246957"/>
            <a:ext cx="11344425" cy="4524315"/>
          </a:xfrm>
          <a:prstGeom prst="rect">
            <a:avLst/>
          </a:prstGeom>
          <a:noFill/>
          <a:ln>
            <a:noFill/>
          </a:ln>
        </p:spPr>
        <p:txBody>
          <a:bodyPr wrap="square" lIns="91440" tIns="45720" rIns="91440" bIns="45720" rtlCol="0" anchor="t">
            <a:spAutoFit/>
          </a:bodyPr>
          <a:lstStyle/>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panose="020F0502020204030204" pitchFamily="34" charset="0"/>
              </a:rPr>
              <a:t>Levelland received 600 doses of </a:t>
            </a:r>
            <a:r>
              <a:rPr kumimoji="0" lang="en-GB" sz="2400" b="0" i="0" u="none" strike="noStrike" kern="1200" cap="none" spc="0" normalizeH="0" baseline="0" noProof="0" dirty="0" err="1">
                <a:ln>
                  <a:noFill/>
                </a:ln>
                <a:solidFill>
                  <a:srgbClr val="002060"/>
                </a:solidFill>
                <a:effectLst/>
                <a:uLnTx/>
                <a:uFillTx/>
                <a:latin typeface="Calibri"/>
                <a:ea typeface="+mn-ea"/>
                <a:cs typeface="Calibri" panose="020F0502020204030204" pitchFamily="34" charset="0"/>
              </a:rPr>
              <a:t>Moderna</a:t>
            </a:r>
            <a:r>
              <a:rPr kumimoji="0" lang="en-GB" sz="2400" b="0" i="0" u="none" strike="noStrike" kern="1200" cap="none" spc="0" normalizeH="0" baseline="0" noProof="0" dirty="0">
                <a:ln>
                  <a:noFill/>
                </a:ln>
                <a:solidFill>
                  <a:srgbClr val="002060"/>
                </a:solidFill>
                <a:effectLst/>
                <a:uLnTx/>
                <a:uFillTx/>
                <a:latin typeface="Calibri"/>
                <a:ea typeface="+mn-ea"/>
                <a:cs typeface="Calibri" panose="020F0502020204030204" pitchFamily="34" charset="0"/>
              </a:rPr>
              <a:t> from Muleshoe</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panose="020F0502020204030204" pitchFamily="34" charset="0"/>
              </a:rPr>
              <a:t>Muleshoe is a Texas hub</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panose="020F0502020204030204" pitchFamily="34" charset="0"/>
              </a:rPr>
              <a:t>Plan a mass vaccination event for Friday, February 5</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panose="020F0502020204030204" pitchFamily="34" charset="0"/>
              </a:rPr>
              <a:t>National push to get vaccines out to pharmacies</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panose="020F0502020204030204" pitchFamily="34" charset="0"/>
              </a:rPr>
              <a:t>Texas is focused on working with those with a large footprint</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panose="020F0502020204030204" pitchFamily="34" charset="0"/>
              </a:rPr>
              <a:t>Week 9 Texas Allocation Planning</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panose="020F0502020204030204" pitchFamily="34" charset="0"/>
              </a:rPr>
              <a:t>380,475 doses going to 407 providers in 132 counties</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panose="020F0502020204030204" pitchFamily="34" charset="0"/>
              </a:rPr>
              <a:t>Priority</a:t>
            </a:r>
          </a:p>
          <a:p>
            <a:pPr marL="1828800" marR="0" lvl="3"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alibri"/>
                <a:ea typeface="+mn-ea"/>
                <a:cs typeface="Calibri" panose="020F0502020204030204" pitchFamily="34" charset="0"/>
              </a:rPr>
              <a:t>All 82 hubs, newly approved hospitals, newly approved providers in under allocated counties, legislative request, LTCF, FQHC, TDCJ request, dialysis, request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orbel" panose="020B0503020204020204"/>
              <a:ea typeface="+mn-ea"/>
              <a:cs typeface="Arial"/>
            </a:endParaRPr>
          </a:p>
        </p:txBody>
      </p:sp>
    </p:spTree>
    <p:extLst>
      <p:ext uri="{BB962C8B-B14F-4D97-AF65-F5344CB8AC3E}">
        <p14:creationId xmlns:p14="http://schemas.microsoft.com/office/powerpoint/2010/main" val="3799112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DE5B17B0-30D9-464D-8F8B-1BF43D01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20" y="761924"/>
            <a:ext cx="2381971" cy="2308302"/>
          </a:xfrm>
          <a:prstGeom prst="rect">
            <a:avLst/>
          </a:prstGeom>
        </p:spPr>
      </p:pic>
    </p:spTree>
    <p:extLst>
      <p:ext uri="{BB962C8B-B14F-4D97-AF65-F5344CB8AC3E}">
        <p14:creationId xmlns:p14="http://schemas.microsoft.com/office/powerpoint/2010/main" val="29704544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6711C-89B6-544D-83BF-004EB7433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65"/>
            <a:ext cx="12192000" cy="6751070"/>
          </a:xfrm>
          <a:prstGeom prst="rect">
            <a:avLst/>
          </a:prstGeom>
        </p:spPr>
      </p:pic>
    </p:spTree>
    <p:extLst>
      <p:ext uri="{BB962C8B-B14F-4D97-AF65-F5344CB8AC3E}">
        <p14:creationId xmlns:p14="http://schemas.microsoft.com/office/powerpoint/2010/main" val="32001057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4DA080-0576-E243-9492-FA3B84ACD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78253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EFFE1-3847-8346-A92F-E43E6D015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4501822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50AA0-1FC8-1E49-84C6-7654DEC2A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84334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BDC008-82A1-F244-81FA-08EB745BF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5497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36CF-1BA6-CB49-B4AE-B16C38ECA56E}"/>
              </a:ext>
            </a:extLst>
          </p:cNvPr>
          <p:cNvSpPr>
            <a:spLocks noGrp="1"/>
          </p:cNvSpPr>
          <p:nvPr>
            <p:ph type="title"/>
          </p:nvPr>
        </p:nvSpPr>
        <p:spPr/>
        <p:txBody>
          <a:bodyPr/>
          <a:lstStyle/>
          <a:p>
            <a:r>
              <a:rPr lang="en-US" dirty="0"/>
              <a:t>Distinguished Guest</a:t>
            </a:r>
          </a:p>
        </p:txBody>
      </p:sp>
      <p:pic>
        <p:nvPicPr>
          <p:cNvPr id="5" name="Content Placeholder 4">
            <a:extLst>
              <a:ext uri="{FF2B5EF4-FFF2-40B4-BE49-F238E27FC236}">
                <a16:creationId xmlns:a16="http://schemas.microsoft.com/office/drawing/2014/main" id="{CD45766B-6A96-EE40-990A-80E7939A9A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8227" y="1493521"/>
            <a:ext cx="2983779" cy="3545840"/>
          </a:xfrm>
        </p:spPr>
      </p:pic>
      <p:sp>
        <p:nvSpPr>
          <p:cNvPr id="6" name="TextBox 5">
            <a:extLst>
              <a:ext uri="{FF2B5EF4-FFF2-40B4-BE49-F238E27FC236}">
                <a16:creationId xmlns:a16="http://schemas.microsoft.com/office/drawing/2014/main" id="{82FB72E4-D789-2943-998D-3B30E05D3259}"/>
              </a:ext>
            </a:extLst>
          </p:cNvPr>
          <p:cNvSpPr txBox="1"/>
          <p:nvPr/>
        </p:nvSpPr>
        <p:spPr>
          <a:xfrm>
            <a:off x="6231369" y="3266441"/>
            <a:ext cx="3193631" cy="1077218"/>
          </a:xfrm>
          <a:prstGeom prst="rect">
            <a:avLst/>
          </a:prstGeom>
          <a:noFill/>
        </p:spPr>
        <p:txBody>
          <a:bodyPr wrap="none" rtlCol="0">
            <a:spAutoFit/>
          </a:bodyPr>
          <a:lstStyle/>
          <a:p>
            <a:pPr algn="ctr"/>
            <a:r>
              <a:rPr lang="en-US" sz="2800" b="1" dirty="0">
                <a:solidFill>
                  <a:schemeClr val="bg1"/>
                </a:solidFill>
              </a:rPr>
              <a:t>Joanne Roberts, MD</a:t>
            </a:r>
          </a:p>
          <a:p>
            <a:pPr algn="ctr"/>
            <a:r>
              <a:rPr lang="en-US" dirty="0">
                <a:solidFill>
                  <a:schemeClr val="bg1"/>
                </a:solidFill>
              </a:rPr>
              <a:t>Chief Value Officer</a:t>
            </a:r>
          </a:p>
          <a:p>
            <a:pPr algn="ctr"/>
            <a:r>
              <a:rPr lang="en-US" dirty="0">
                <a:solidFill>
                  <a:schemeClr val="bg1"/>
                </a:solidFill>
              </a:rPr>
              <a:t>Providence St. Joseph Health</a:t>
            </a:r>
          </a:p>
        </p:txBody>
      </p:sp>
    </p:spTree>
    <p:extLst>
      <p:ext uri="{BB962C8B-B14F-4D97-AF65-F5344CB8AC3E}">
        <p14:creationId xmlns:p14="http://schemas.microsoft.com/office/powerpoint/2010/main" val="1717880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145"/>
            <a:ext cx="9784080" cy="1508760"/>
          </a:xfrm>
        </p:spPr>
        <p:txBody>
          <a:bodyPr/>
          <a:lstStyle/>
          <a:p>
            <a:r>
              <a:rPr lang="en-US" dirty="0">
                <a:solidFill>
                  <a:schemeClr val="bg1"/>
                </a:solidFill>
              </a:rPr>
              <a:t>NEW MEXICO</a:t>
            </a:r>
          </a:p>
        </p:txBody>
      </p:sp>
      <p:sp>
        <p:nvSpPr>
          <p:cNvPr id="4" name="Rectangle 3"/>
          <p:cNvSpPr/>
          <p:nvPr/>
        </p:nvSpPr>
        <p:spPr>
          <a:xfrm>
            <a:off x="0" y="1143000"/>
            <a:ext cx="12192000" cy="1123122"/>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stretch>
            <a:fillRect/>
          </a:stretch>
        </p:blipFill>
        <p:spPr>
          <a:xfrm>
            <a:off x="1572322" y="601235"/>
            <a:ext cx="6581960" cy="5338125"/>
          </a:xfrm>
          <a:prstGeom prst="rect">
            <a:avLst/>
          </a:prstGeom>
          <a:ln w="38100">
            <a:solidFill>
              <a:schemeClr val="bg1"/>
            </a:solidFill>
          </a:ln>
        </p:spPr>
      </p:pic>
      <p:pic>
        <p:nvPicPr>
          <p:cNvPr id="9" name="Picture 8"/>
          <p:cNvPicPr>
            <a:picLocks noChangeAspect="1"/>
          </p:cNvPicPr>
          <p:nvPr/>
        </p:nvPicPr>
        <p:blipFill>
          <a:blip r:embed="rId3"/>
          <a:stretch>
            <a:fillRect/>
          </a:stretch>
        </p:blipFill>
        <p:spPr>
          <a:xfrm>
            <a:off x="8839641" y="691956"/>
            <a:ext cx="2667000" cy="5267325"/>
          </a:xfrm>
          <a:prstGeom prst="rect">
            <a:avLst/>
          </a:prstGeom>
        </p:spPr>
      </p:pic>
    </p:spTree>
    <p:extLst>
      <p:ext uri="{BB962C8B-B14F-4D97-AF65-F5344CB8AC3E}">
        <p14:creationId xmlns:p14="http://schemas.microsoft.com/office/powerpoint/2010/main" val="36704805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06C3F1-96A1-7C4E-B4CD-8560205BA80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406463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A740DE-D7C9-6845-BDEF-993467538A1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0459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Vaccine Doses Administered">
            <a:extLst>
              <a:ext uri="{FF2B5EF4-FFF2-40B4-BE49-F238E27FC236}">
                <a16:creationId xmlns:a16="http://schemas.microsoft.com/office/drawing/2014/main" id="{7B89CAE4-4A66-41DB-9CC3-7C7FF4873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16903474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People Vaccinated">
            <a:extLst>
              <a:ext uri="{FF2B5EF4-FFF2-40B4-BE49-F238E27FC236}">
                <a16:creationId xmlns:a16="http://schemas.microsoft.com/office/drawing/2014/main" id="{26AFB38A-D042-A848-B0F4-70DAFC7D5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6618349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a:solidFill>
                  <a:schemeClr val="tx1"/>
                </a:solidFill>
                <a:latin typeface="Baskerville Old Face"/>
              </a:rPr>
              <a:t>If you are calling into the Teams meeting you </a:t>
            </a:r>
            <a:r>
              <a:rPr lang="en-US" sz="2000" u="sng">
                <a:solidFill>
                  <a:schemeClr val="tx1"/>
                </a:solidFill>
                <a:latin typeface="Baskerville Old Face"/>
              </a:rPr>
              <a:t>MUST</a:t>
            </a:r>
            <a:r>
              <a:rPr lang="en-US" sz="2000">
                <a:solidFill>
                  <a:schemeClr val="tx1"/>
                </a:solidFill>
                <a:latin typeface="Baskerville Old Face"/>
              </a:rPr>
              <a:t> text your First &amp; Last Name to </a:t>
            </a:r>
            <a:r>
              <a:rPr lang="en-US" sz="2000" b="1">
                <a:solidFill>
                  <a:schemeClr val="tx1"/>
                </a:solidFill>
                <a:latin typeface="Baskerville Old Face"/>
              </a:rPr>
              <a:t>(806) 252-4735</a:t>
            </a:r>
            <a:r>
              <a:rPr lang="en-US" sz="200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a:solidFill>
                  <a:schemeClr val="tx1"/>
                </a:solidFill>
                <a:latin typeface="Baskerville Old Face"/>
              </a:rPr>
              <a:t>You will receive an email by the following Wednesday from the CME department with further instructions on claiming your certificate.</a:t>
            </a:r>
          </a:p>
          <a:p>
            <a:pPr marL="620395" lvl="1" indent="0" eaLnBrk="1" hangingPunct="1">
              <a:spcBef>
                <a:spcPct val="0"/>
              </a:spcBef>
              <a:buNone/>
              <a:defRPr/>
            </a:pPr>
            <a:endParaRPr lang="en-US" altLang="en-US" sz="240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80453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41900-3F57-D344-8C1F-C7AAF59362C8}"/>
              </a:ext>
            </a:extLst>
          </p:cNvPr>
          <p:cNvSpPr>
            <a:spLocks noGrp="1"/>
          </p:cNvSpPr>
          <p:nvPr>
            <p:ph type="title"/>
          </p:nvPr>
        </p:nvSpPr>
        <p:spPr/>
        <p:txBody>
          <a:bodyPr/>
          <a:lstStyle/>
          <a:p>
            <a:r>
              <a:rPr lang="en-US" dirty="0">
                <a:solidFill>
                  <a:schemeClr val="bg1"/>
                </a:solidFill>
              </a:rPr>
              <a:t>Where are We ?</a:t>
            </a:r>
          </a:p>
        </p:txBody>
      </p:sp>
      <p:pic>
        <p:nvPicPr>
          <p:cNvPr id="5" name="Content Placeholder 4">
            <a:extLst>
              <a:ext uri="{FF2B5EF4-FFF2-40B4-BE49-F238E27FC236}">
                <a16:creationId xmlns:a16="http://schemas.microsoft.com/office/drawing/2014/main" id="{AB850AF8-2A1A-D84D-9A07-09F85CB0CE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7855" y="1417638"/>
            <a:ext cx="8876289" cy="4525962"/>
          </a:xfrm>
        </p:spPr>
      </p:pic>
    </p:spTree>
    <p:extLst>
      <p:ext uri="{BB962C8B-B14F-4D97-AF65-F5344CB8AC3E}">
        <p14:creationId xmlns:p14="http://schemas.microsoft.com/office/powerpoint/2010/main" val="1401425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2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nant Health" id="{F87D4349-4C9B-4399-BD00-AAAB857E8A8B}" vid="{298206E4-BFCD-4F37-B667-0591ACAB0A35}"/>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36270</TotalTime>
  <Words>3031</Words>
  <Application>Microsoft Macintosh PowerPoint</Application>
  <PresentationFormat>Widescreen</PresentationFormat>
  <Paragraphs>522</Paragraphs>
  <Slides>86</Slides>
  <Notes>17</Notes>
  <HiddenSlides>1</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86</vt:i4>
      </vt:variant>
    </vt:vector>
  </HeadingPairs>
  <TitlesOfParts>
    <vt:vector size="104" baseType="lpstr">
      <vt:lpstr> Arial</vt:lpstr>
      <vt:lpstr>Arial</vt:lpstr>
      <vt:lpstr>Arial Narrow</vt:lpstr>
      <vt:lpstr>Baskerville Old Face</vt:lpstr>
      <vt:lpstr>Calibri</vt:lpstr>
      <vt:lpstr>Corbel</vt:lpstr>
      <vt:lpstr>Franklin Gothic Demi</vt:lpstr>
      <vt:lpstr>Georgia</vt:lpstr>
      <vt:lpstr>Helvetica Neue Medium</vt:lpstr>
      <vt:lpstr>Segoe UI</vt:lpstr>
      <vt:lpstr>Wingdings</vt:lpstr>
      <vt:lpstr>Covenant Health</vt:lpstr>
      <vt:lpstr>Custom Design</vt:lpstr>
      <vt:lpstr>1_Covenant Health</vt:lpstr>
      <vt:lpstr>3349UU_CF</vt:lpstr>
      <vt:lpstr>2_Covenant Health</vt:lpstr>
      <vt:lpstr>1_Custom Design</vt:lpstr>
      <vt:lpstr>think-cell Slide</vt:lpstr>
      <vt:lpstr>Covenant Health Presents    Critical Communications: A Weekly Physician Update  February 5, 2021</vt:lpstr>
      <vt:lpstr>PowerPoint Presentation</vt:lpstr>
      <vt:lpstr>Disclosures of Commercial Interest</vt:lpstr>
      <vt:lpstr>Disclosures</vt:lpstr>
      <vt:lpstr>CME Credit was only approved for the Live Teams meeting</vt:lpstr>
      <vt:lpstr>Reflection</vt:lpstr>
      <vt:lpstr>PowerPoint Presentation</vt:lpstr>
      <vt:lpstr>Distinguished Guest</vt:lpstr>
      <vt:lpstr>Where are We ?</vt:lpstr>
      <vt:lpstr>COVID+ HOSPITALIZATIONS BY TSA ID</vt:lpstr>
      <vt:lpstr>COVID+ HOSPITALIZATIONS BY TSA ID</vt:lpstr>
      <vt:lpstr>Progressive Resumption of Elective Procedures</vt:lpstr>
      <vt:lpstr>Caregivers and the Pandemic</vt:lpstr>
      <vt:lpstr>PHYSICIANS AND PTSD IN THE COVID ERA</vt:lpstr>
      <vt:lpstr>PHYSICIANS AND PTSD IN THE COVID ERA</vt:lpstr>
      <vt:lpstr>PHYSICIANS AND PTSD IN THE COVID ERA</vt:lpstr>
      <vt:lpstr>POST TRAUMATIC STRESS DISORDER</vt:lpstr>
      <vt:lpstr>POST TRAUMATIC STRESS DISORDER</vt:lpstr>
      <vt:lpstr>PTSD SYMPTOM CLUSTERS</vt:lpstr>
      <vt:lpstr>PTSD Symptoms</vt:lpstr>
      <vt:lpstr>Classic PTSD Symptoms</vt:lpstr>
      <vt:lpstr>Classic PTSD Symptoms</vt:lpstr>
      <vt:lpstr>Resources for Assistance with PTSD</vt:lpstr>
      <vt:lpstr>Lubbock County Medical Society</vt:lpstr>
      <vt:lpstr>Navigating Stress &amp; Burnout</vt:lpstr>
      <vt:lpstr>Navigating Stress &amp; Burnout: CODE LAVENDER</vt:lpstr>
      <vt:lpstr>Anti-pyretic and Non-steroidal Anti-inflammatory Drug Prophylaxis Prior to Immunization</vt:lpstr>
      <vt:lpstr>PowerPoint Presentation</vt:lpstr>
      <vt:lpstr>Should acetaminophen or nonsteroidal antiinflammatory drugs be taken prior to vaccination to prevent postvaccination symptoms?</vt:lpstr>
      <vt:lpstr>Lancet 2009</vt:lpstr>
      <vt:lpstr>Human Vaccines &amp; Immunotherapeutics 2016</vt:lpstr>
      <vt:lpstr>Abstract</vt:lpstr>
      <vt:lpstr>PowerPoint Presentation</vt:lpstr>
      <vt:lpstr>PowerPoint Presentation</vt:lpstr>
      <vt:lpstr>PowerPoint Presentation</vt:lpstr>
      <vt:lpstr>PowerPoint Presentation</vt:lpstr>
      <vt:lpstr>PowerPoint Presentation</vt:lpstr>
      <vt:lpstr>PowerPoint Presentation</vt:lpstr>
      <vt:lpstr>The relationship between novel antigen exposure, timing of antipyretic use and vaccine response </vt:lpstr>
      <vt:lpstr>World Health Organization </vt:lpstr>
      <vt:lpstr>World Health Organization </vt:lpstr>
      <vt:lpstr>SUPER BOWL WEEKEND</vt:lpstr>
      <vt:lpstr>SUPER BOWL WEEKEND</vt:lpstr>
      <vt:lpstr>PowerPoint Presentation</vt:lpstr>
      <vt:lpstr>PowerPoint Presentation</vt:lpstr>
      <vt:lpstr>Current Regional Covid-19 Census</vt:lpstr>
      <vt:lpstr>State of Texas Hospitalizations</vt:lpstr>
      <vt:lpstr>COUNTIES</vt:lpstr>
      <vt:lpstr>Lubbock This Morning</vt:lpstr>
      <vt:lpstr>Surge Plans</vt:lpstr>
      <vt:lpstr>Surge Plan</vt:lpstr>
      <vt:lpstr>COVID Units - CMC</vt:lpstr>
      <vt:lpstr>Caregiver  Update</vt:lpstr>
      <vt:lpstr>PowerPoint Presentation</vt:lpstr>
      <vt:lpstr>Statistics</vt:lpstr>
      <vt:lpstr>Providence System Hospitalized COVID-19 Cases</vt:lpstr>
      <vt:lpstr>Providence Inpatient COVID-19 Volume</vt:lpstr>
      <vt:lpstr>Texas Inpatient COVID-19 Volume</vt:lpstr>
      <vt:lpstr>City of Lubbock COVID + Forecast</vt:lpstr>
      <vt:lpstr> City of Lubbock COVID + Age Distribution </vt:lpstr>
      <vt:lpstr> City of Lubbock Daily Tests Performed </vt:lpstr>
      <vt:lpstr>TX/NM Region Weekly Year Over Year</vt:lpstr>
      <vt:lpstr>TX/NM Region Patient Encounters</vt:lpstr>
      <vt:lpstr>COVID Infusion Center</vt:lpstr>
      <vt:lpstr>Covid-19 Testing</vt:lpstr>
      <vt:lpstr>PowerPoint Presentation</vt:lpstr>
      <vt:lpstr>TESTING</vt:lpstr>
      <vt:lpstr>Pharmacy Update </vt:lpstr>
      <vt:lpstr>Therapeutics Update</vt:lpstr>
      <vt:lpstr>Vaccine Update</vt:lpstr>
      <vt:lpstr>Vaccine Candidates</vt:lpstr>
      <vt:lpstr>Racial Equality</vt:lpstr>
      <vt:lpstr>Vaccine Updates</vt:lpstr>
      <vt:lpstr>Texas Demographics</vt:lpstr>
      <vt:lpstr>PowerPoint Presentation</vt:lpstr>
      <vt:lpstr>PowerPoint Presentation</vt:lpstr>
      <vt:lpstr>PowerPoint Presentation</vt:lpstr>
      <vt:lpstr>PowerPoint Presentation</vt:lpstr>
      <vt:lpstr>PowerPoint Presentation</vt:lpstr>
      <vt:lpstr>NEW MEXICO</vt:lpstr>
      <vt:lpstr>PowerPoint Presentation</vt:lpstr>
      <vt:lpstr>PowerPoint Presentation</vt:lpstr>
      <vt:lpstr>PowerPoint Presentation</vt:lpstr>
      <vt:lpstr>PowerPoint Presentation</vt:lpstr>
      <vt:lpstr>Q &amp; A</vt:lpstr>
      <vt:lpstr>CME Credit was only approved for the Live Teams meeting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924</cp:revision>
  <cp:lastPrinted>2021-02-05T15:54:09Z</cp:lastPrinted>
  <dcterms:created xsi:type="dcterms:W3CDTF">2020-04-06T15:45:06Z</dcterms:created>
  <dcterms:modified xsi:type="dcterms:W3CDTF">2021-02-05T17:08:41Z</dcterms:modified>
</cp:coreProperties>
</file>