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ags/tag97.xml" ContentType="application/vnd.openxmlformats-officedocument.presentationml.tags+xml"/>
  <Override PartName="/ppt/tags/tag98.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8" r:id="rId5"/>
    <p:sldMasterId id="2147483744" r:id="rId6"/>
  </p:sldMasterIdLst>
  <p:notesMasterIdLst>
    <p:notesMasterId r:id="rId67"/>
  </p:notesMasterIdLst>
  <p:sldIdLst>
    <p:sldId id="256" r:id="rId7"/>
    <p:sldId id="373" r:id="rId8"/>
    <p:sldId id="1938" r:id="rId9"/>
    <p:sldId id="1922" r:id="rId10"/>
    <p:sldId id="1792" r:id="rId11"/>
    <p:sldId id="308" r:id="rId12"/>
    <p:sldId id="574" r:id="rId13"/>
    <p:sldId id="506" r:id="rId14"/>
    <p:sldId id="1927" r:id="rId15"/>
    <p:sldId id="1928" r:id="rId16"/>
    <p:sldId id="1929" r:id="rId17"/>
    <p:sldId id="479" r:id="rId18"/>
    <p:sldId id="1930" r:id="rId19"/>
    <p:sldId id="1931" r:id="rId20"/>
    <p:sldId id="621" r:id="rId21"/>
    <p:sldId id="634" r:id="rId22"/>
    <p:sldId id="418" r:id="rId23"/>
    <p:sldId id="2077" r:id="rId24"/>
    <p:sldId id="2078" r:id="rId25"/>
    <p:sldId id="2079" r:id="rId26"/>
    <p:sldId id="2080" r:id="rId27"/>
    <p:sldId id="2081" r:id="rId28"/>
    <p:sldId id="2082" r:id="rId29"/>
    <p:sldId id="408" r:id="rId30"/>
    <p:sldId id="280" r:id="rId31"/>
    <p:sldId id="616" r:id="rId32"/>
    <p:sldId id="1910" r:id="rId33"/>
    <p:sldId id="2076" r:id="rId34"/>
    <p:sldId id="2065" r:id="rId35"/>
    <p:sldId id="2066" r:id="rId36"/>
    <p:sldId id="2067" r:id="rId37"/>
    <p:sldId id="1932" r:id="rId38"/>
    <p:sldId id="615" r:id="rId39"/>
    <p:sldId id="638" r:id="rId40"/>
    <p:sldId id="1806" r:id="rId41"/>
    <p:sldId id="639" r:id="rId42"/>
    <p:sldId id="1888" r:id="rId43"/>
    <p:sldId id="1889" r:id="rId44"/>
    <p:sldId id="1892" r:id="rId45"/>
    <p:sldId id="1924" r:id="rId46"/>
    <p:sldId id="641" r:id="rId47"/>
    <p:sldId id="1925" r:id="rId48"/>
    <p:sldId id="258" r:id="rId49"/>
    <p:sldId id="1926" r:id="rId50"/>
    <p:sldId id="259" r:id="rId51"/>
    <p:sldId id="409" r:id="rId52"/>
    <p:sldId id="1893" r:id="rId53"/>
    <p:sldId id="1914" r:id="rId54"/>
    <p:sldId id="1894" r:id="rId55"/>
    <p:sldId id="1895" r:id="rId56"/>
    <p:sldId id="1937" r:id="rId57"/>
    <p:sldId id="1934" r:id="rId58"/>
    <p:sldId id="1936" r:id="rId59"/>
    <p:sldId id="1935" r:id="rId60"/>
    <p:sldId id="2084" r:id="rId61"/>
    <p:sldId id="257" r:id="rId62"/>
    <p:sldId id="2083" r:id="rId63"/>
    <p:sldId id="1940" r:id="rId64"/>
    <p:sldId id="1941" r:id="rId65"/>
    <p:sldId id="269" r:id="rId6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5C0E"/>
    <a:srgbClr val="E936ED"/>
    <a:srgbClr val="000099"/>
    <a:srgbClr val="F38D4D"/>
    <a:srgbClr val="339933"/>
    <a:srgbClr val="D5540D"/>
    <a:srgbClr val="D01F29"/>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613" autoAdjust="0"/>
    <p:restoredTop sz="94527" autoAdjust="0"/>
  </p:normalViewPr>
  <p:slideViewPr>
    <p:cSldViewPr snapToGrid="0">
      <p:cViewPr varScale="1">
        <p:scale>
          <a:sx n="106" d="100"/>
          <a:sy n="106" d="100"/>
        </p:scale>
        <p:origin x="968" y="176"/>
      </p:cViewPr>
      <p:guideLst>
        <p:guide orient="horz" pos="2160"/>
        <p:guide pos="3840"/>
      </p:guideLst>
    </p:cSldViewPr>
  </p:slideViewPr>
  <p:notesTextViewPr>
    <p:cViewPr>
      <p:scale>
        <a:sx n="1" d="1"/>
        <a:sy n="1" d="1"/>
      </p:scale>
      <p:origin x="0" y="0"/>
    </p:cViewPr>
  </p:notesTextViewPr>
  <p:sorterViewPr>
    <p:cViewPr>
      <p:scale>
        <a:sx n="123" d="100"/>
        <a:sy n="123"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8/14/20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iaid.nih.gov/news-events/nih-clinical-trial-remdesivir-treat-covid-19-begin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niaid.nih.gov/diseases-conditions/coronavirus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7</a:t>
            </a:fld>
            <a:endParaRPr lang="en-US"/>
          </a:p>
        </p:txBody>
      </p:sp>
    </p:spTree>
    <p:extLst>
      <p:ext uri="{BB962C8B-B14F-4D97-AF65-F5344CB8AC3E}">
        <p14:creationId xmlns:p14="http://schemas.microsoft.com/office/powerpoint/2010/main" val="4024628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8</a:t>
            </a:fld>
            <a:endParaRPr lang="en-US"/>
          </a:p>
        </p:txBody>
      </p:sp>
    </p:spTree>
    <p:extLst>
      <p:ext uri="{BB962C8B-B14F-4D97-AF65-F5344CB8AC3E}">
        <p14:creationId xmlns:p14="http://schemas.microsoft.com/office/powerpoint/2010/main" val="255758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9</a:t>
            </a:fld>
            <a:endParaRPr lang="en-US"/>
          </a:p>
        </p:txBody>
      </p:sp>
    </p:spTree>
    <p:extLst>
      <p:ext uri="{BB962C8B-B14F-4D97-AF65-F5344CB8AC3E}">
        <p14:creationId xmlns:p14="http://schemas.microsoft.com/office/powerpoint/2010/main" val="290341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10</a:t>
            </a:fld>
            <a:endParaRPr lang="en-US"/>
          </a:p>
        </p:txBody>
      </p:sp>
    </p:spTree>
    <p:extLst>
      <p:ext uri="{BB962C8B-B14F-4D97-AF65-F5344CB8AC3E}">
        <p14:creationId xmlns:p14="http://schemas.microsoft.com/office/powerpoint/2010/main" val="1453718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11</a:t>
            </a:fld>
            <a:endParaRPr lang="en-US"/>
          </a:p>
        </p:txBody>
      </p:sp>
    </p:spTree>
    <p:extLst>
      <p:ext uri="{BB962C8B-B14F-4D97-AF65-F5344CB8AC3E}">
        <p14:creationId xmlns:p14="http://schemas.microsoft.com/office/powerpoint/2010/main" val="141361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13</a:t>
            </a:fld>
            <a:endParaRPr lang="en-US"/>
          </a:p>
        </p:txBody>
      </p:sp>
    </p:spTree>
    <p:extLst>
      <p:ext uri="{BB962C8B-B14F-4D97-AF65-F5344CB8AC3E}">
        <p14:creationId xmlns:p14="http://schemas.microsoft.com/office/powerpoint/2010/main" val="912187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5190433-CC3F-1F47-A508-D08825652D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9348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8/14: CMC has 10 patients on treatment and 10 rounds remaining (83 vials remaining). Plainview has 0 patients on treatment and 12 rounds remaining (74 vials)</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According to the summary of the China study,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was “not associated with a difference in time to clinical improvement” compared to a standard of care control. After one month, it appeared 13.9% of the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patients had died compared to 12.8% of patients in the control arm. The difference was not statistically significant.</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Hospitalized patients with advanced COVID-19 and lung involvement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recovered faster than similar patients who received placebo, according to a preliminary data analysis from a randomized, controlled trial involving 1063 patients, which began on February 21. The trial (known as the </a:t>
            </a:r>
            <a:r>
              <a:rPr lang="en-GB" sz="1200" b="0" i="0" u="none" strike="noStrike" kern="1200" dirty="0">
                <a:solidFill>
                  <a:schemeClr val="tx1"/>
                </a:solidFill>
                <a:effectLst/>
                <a:latin typeface="+mn-lt"/>
                <a:ea typeface="+mn-ea"/>
                <a:cs typeface="+mn-cs"/>
                <a:hlinkClick r:id="rId3"/>
              </a:rPr>
              <a:t>Adaptive COVID-19 Treatment Trial</a:t>
            </a:r>
            <a:r>
              <a:rPr lang="en-GB" sz="1200" b="0" i="0" u="none" strike="noStrike" kern="1200" dirty="0">
                <a:solidFill>
                  <a:schemeClr val="tx1"/>
                </a:solidFill>
                <a:effectLst/>
                <a:latin typeface="+mn-lt"/>
                <a:ea typeface="+mn-ea"/>
                <a:cs typeface="+mn-cs"/>
              </a:rPr>
              <a:t>, or ACTT), sponsored by the </a:t>
            </a:r>
            <a:r>
              <a:rPr lang="en-GB" sz="1200" b="0" i="0" u="none" strike="noStrike" kern="1200" dirty="0">
                <a:solidFill>
                  <a:schemeClr val="tx1"/>
                </a:solidFill>
                <a:effectLst/>
                <a:latin typeface="+mn-lt"/>
                <a:ea typeface="+mn-ea"/>
                <a:cs typeface="+mn-cs"/>
                <a:hlinkClick r:id="rId4"/>
              </a:rPr>
              <a:t>National Institute of Allergy and Infectious Diseases (NIAID)</a:t>
            </a:r>
            <a:r>
              <a:rPr lang="en-GB" sz="1200" b="0" i="0" u="none" strike="noStrike" kern="1200" dirty="0">
                <a:solidFill>
                  <a:schemeClr val="tx1"/>
                </a:solidFill>
                <a:effectLst/>
                <a:latin typeface="+mn-lt"/>
                <a:ea typeface="+mn-ea"/>
                <a:cs typeface="+mn-cs"/>
              </a:rPr>
              <a:t>, part of the National Institutes of Health, is the first clinical trial launched in the United States to evaluate an experimental treatment for COVID-19. Preliminary results indicate that patients who received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had a 31% faster time to recovery than those who received placebo (p&lt;0.001). Specifically, the median time to recovery was 11 days for patients treated with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compared with 15 days for those who received placebo. Results also suggested a survival benefit, with a mortality rate of 8.0% for the group receiving </a:t>
            </a:r>
            <a:r>
              <a:rPr lang="en-GB" sz="1200" b="0" i="0" u="none" strike="noStrike" kern="1200" dirty="0" err="1">
                <a:solidFill>
                  <a:schemeClr val="tx1"/>
                </a:solidFill>
                <a:effectLst/>
                <a:latin typeface="+mn-lt"/>
                <a:ea typeface="+mn-ea"/>
                <a:cs typeface="+mn-cs"/>
              </a:rPr>
              <a:t>remdesivir</a:t>
            </a:r>
            <a:r>
              <a:rPr lang="en-GB" sz="1200" b="0" i="0" u="none" strike="noStrike" kern="1200" dirty="0">
                <a:solidFill>
                  <a:schemeClr val="tx1"/>
                </a:solidFill>
                <a:effectLst/>
                <a:latin typeface="+mn-lt"/>
                <a:ea typeface="+mn-ea"/>
                <a:cs typeface="+mn-cs"/>
              </a:rPr>
              <a:t> versus 11.6% for the placebo group (p=0.059). Recovery in this study was defined as being well enough for hospital discharge or returning to normal activity level.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FYI</a:t>
            </a:r>
            <a:r>
              <a:rPr lang="en-GB" sz="1200" b="0" i="0" u="none" strike="noStrike" kern="1200" baseline="0" dirty="0">
                <a:solidFill>
                  <a:schemeClr val="tx1"/>
                </a:solidFill>
                <a:effectLst/>
                <a:latin typeface="+mn-lt"/>
                <a:ea typeface="+mn-ea"/>
                <a:cs typeface="+mn-cs"/>
              </a:rPr>
              <a:t> Budesonide: In response to </a:t>
            </a:r>
            <a:r>
              <a:rPr lang="en-US" sz="1200" b="0" i="0" u="none" strike="noStrike" kern="1200" baseline="0" dirty="0">
                <a:solidFill>
                  <a:schemeClr val="tx1"/>
                </a:solidFill>
                <a:effectLst/>
                <a:latin typeface="+mn-lt"/>
                <a:ea typeface="+mn-ea"/>
                <a:cs typeface="+mn-cs"/>
              </a:rPr>
              <a:t>Odessa doctor, Richard Bartlett, who calls it the 'silver bullet‘. T</a:t>
            </a:r>
            <a:r>
              <a:rPr lang="en-US" sz="1200" b="0" i="0" kern="1200" dirty="0">
                <a:solidFill>
                  <a:schemeClr val="tx1"/>
                </a:solidFill>
                <a:effectLst/>
                <a:latin typeface="+mn-lt"/>
                <a:ea typeface="+mn-ea"/>
                <a:cs typeface="+mn-cs"/>
              </a:rPr>
              <a:t>here have been no clinical trials or observational studies examining the use of ICS in COVID-19. Clinical trials would be required to establish whether these drugs may be repurposed for the treatment of this disease.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93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14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8/14/20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9714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CA19B9-F791-490A-852D-FC90925EBF74}" type="datetimeFigureOut">
              <a:rPr lang="en-US" smtClean="0">
                <a:solidFill>
                  <a:srgbClr val="00338E"/>
                </a:solidFill>
              </a:rPr>
              <a:pPr/>
              <a:t>8/14/20</a:t>
            </a:fld>
            <a:endParaRPr lang="en-US">
              <a:solidFill>
                <a:srgbClr val="00338E"/>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srgbClr val="00338E"/>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1BBCC12-4016-4C10-BE1F-F601FB5468B2}" type="slidenum">
              <a:rPr lang="en-US" smtClean="0">
                <a:solidFill>
                  <a:srgbClr val="00338E"/>
                </a:solidFill>
              </a:rPr>
              <a:pPr/>
              <a:t>‹#›</a:t>
            </a:fld>
            <a:endParaRPr lang="en-US">
              <a:solidFill>
                <a:srgbClr val="00338E"/>
              </a:solidFill>
            </a:endParaRPr>
          </a:p>
        </p:txBody>
      </p:sp>
    </p:spTree>
    <p:extLst>
      <p:ext uri="{BB962C8B-B14F-4D97-AF65-F5344CB8AC3E}">
        <p14:creationId xmlns:p14="http://schemas.microsoft.com/office/powerpoint/2010/main" val="4173446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8/14/20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02700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249"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273"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297"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1"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34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36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39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417"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41"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465"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489"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513"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537"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61"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1513" y="1453561"/>
            <a:ext cx="8838473" cy="1870729"/>
          </a:xfrm>
        </p:spPr>
        <p:txBody>
          <a:bodyPr anchor="b">
            <a:normAutofit/>
          </a:bodyPr>
          <a:lstStyle>
            <a:lvl1pPr>
              <a:defRPr sz="3733" b="1" baseline="0"/>
            </a:lvl1pPr>
          </a:lstStyle>
          <a:p>
            <a:r>
              <a:rPr lang="en-US"/>
              <a:t>Title slide style, 28pt bold Arial</a:t>
            </a:r>
          </a:p>
        </p:txBody>
      </p:sp>
      <p:sp>
        <p:nvSpPr>
          <p:cNvPr id="3" name="Subtitle 2"/>
          <p:cNvSpPr>
            <a:spLocks noGrp="1"/>
          </p:cNvSpPr>
          <p:nvPr>
            <p:ph type="subTitle" idx="1" hasCustomPrompt="1"/>
          </p:nvPr>
        </p:nvSpPr>
        <p:spPr>
          <a:xfrm>
            <a:off x="1168780" y="3324290"/>
            <a:ext cx="8831205" cy="1741327"/>
          </a:xfrm>
        </p:spPr>
        <p:txBody>
          <a:bodyPr anchor="t">
            <a:normAutofit/>
          </a:bodyPr>
          <a:lstStyle>
            <a:lvl1pPr marL="0" indent="0" algn="l">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subhead style, 20pt reg, Georgia</a:t>
            </a:r>
          </a:p>
        </p:txBody>
      </p:sp>
      <p:pic>
        <p:nvPicPr>
          <p:cNvPr id="6" name="Picture 5" descr="Providence">
            <a:extLst>
              <a:ext uri="{FF2B5EF4-FFF2-40B4-BE49-F238E27FC236}">
                <a16:creationId xmlns:a16="http://schemas.microsoft.com/office/drawing/2014/main" id="{B34DB27F-D511-49E1-A3A5-3AA328711178}"/>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838009" y="6229304"/>
            <a:ext cx="2182495" cy="408305"/>
          </a:xfrm>
          <a:prstGeom prst="rect">
            <a:avLst/>
          </a:prstGeom>
        </p:spPr>
      </p:pic>
      <p:sp>
        <p:nvSpPr>
          <p:cNvPr id="5" name="Rectangle 4">
            <a:extLst>
              <a:ext uri="{FF2B5EF4-FFF2-40B4-BE49-F238E27FC236}">
                <a16:creationId xmlns:a16="http://schemas.microsoft.com/office/drawing/2014/main" id="{CB769D21-6B63-4167-9FCE-11D681C7AB51}"/>
              </a:ext>
            </a:extLst>
          </p:cNvPr>
          <p:cNvSpPr/>
          <p:nvPr userDrawn="1"/>
        </p:nvSpPr>
        <p:spPr>
          <a:xfrm>
            <a:off x="188258" y="6364941"/>
            <a:ext cx="484094" cy="25311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noFill/>
              </a:ln>
            </a:endParaRPr>
          </a:p>
        </p:txBody>
      </p:sp>
    </p:spTree>
    <p:extLst>
      <p:ext uri="{BB962C8B-B14F-4D97-AF65-F5344CB8AC3E}">
        <p14:creationId xmlns:p14="http://schemas.microsoft.com/office/powerpoint/2010/main" val="2093163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4" name="Rectangle 3"/>
          <p:cNvSpPr/>
          <p:nvPr userDrawn="1"/>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Segoe UI Semibold" panose="020B0702040204020203" pitchFamily="34" charset="0"/>
              <a:cs typeface="Segoe UI Semibold" panose="020B0702040204020203" pitchFamily="34" charset="0"/>
            </a:endParaRPr>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defRPr>
            </a:lvl1pPr>
          </a:lstStyle>
          <a:p>
            <a:r>
              <a:rPr lang="en-US"/>
              <a:t>Option 2: Title slide style, 28pt reg Arial</a:t>
            </a:r>
          </a:p>
        </p:txBody>
      </p:sp>
      <p:sp>
        <p:nvSpPr>
          <p:cNvPr id="6" name="Rectangle 5"/>
          <p:cNvSpPr/>
          <p:nvPr userDrawn="1"/>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3" name="Rectangle 2">
            <a:extLst>
              <a:ext uri="{FF2B5EF4-FFF2-40B4-BE49-F238E27FC236}">
                <a16:creationId xmlns:a16="http://schemas.microsoft.com/office/drawing/2014/main" id="{A0F3C9FB-C687-4610-B51E-25EFEA73DD68}"/>
              </a:ext>
            </a:extLst>
          </p:cNvPr>
          <p:cNvSpPr/>
          <p:nvPr userDrawn="1"/>
        </p:nvSpPr>
        <p:spPr>
          <a:xfrm>
            <a:off x="188258" y="6364941"/>
            <a:ext cx="484094" cy="25311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noFill/>
              </a:ln>
            </a:endParaRPr>
          </a:p>
        </p:txBody>
      </p:sp>
      <p:pic>
        <p:nvPicPr>
          <p:cNvPr id="7" name="Picture 6" descr="Providence">
            <a:extLst>
              <a:ext uri="{FF2B5EF4-FFF2-40B4-BE49-F238E27FC236}">
                <a16:creationId xmlns:a16="http://schemas.microsoft.com/office/drawing/2014/main" id="{38B99453-7F8A-4BF1-9757-2A9A278D8FF2}"/>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859780" y="6316390"/>
            <a:ext cx="2182495" cy="408305"/>
          </a:xfrm>
          <a:prstGeom prst="rect">
            <a:avLst/>
          </a:prstGeom>
        </p:spPr>
      </p:pic>
    </p:spTree>
    <p:extLst>
      <p:ext uri="{BB962C8B-B14F-4D97-AF65-F5344CB8AC3E}">
        <p14:creationId xmlns:p14="http://schemas.microsoft.com/office/powerpoint/2010/main" val="25979225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89175"/>
            <a:ext cx="10972800" cy="1311027"/>
          </a:xfrm>
        </p:spPr>
        <p:txBody>
          <a:bodyPr>
            <a:normAutofit/>
          </a:bodyPr>
          <a:lstStyle>
            <a:lvl1pPr>
              <a:defRPr sz="3200">
                <a:latin typeface="Segoe UI Semibold" panose="020B0702040204020203" pitchFamily="34" charset="0"/>
                <a:cs typeface="Segoe UI Semibold" panose="020B0702040204020203" pitchFamily="34" charset="0"/>
              </a:defRPr>
            </a:lvl1pPr>
          </a:lstStyle>
          <a:p>
            <a:r>
              <a:rPr lang="en-US"/>
              <a:t>Title slide style, 24pt Arial bold</a:t>
            </a:r>
          </a:p>
        </p:txBody>
      </p:sp>
      <p:sp>
        <p:nvSpPr>
          <p:cNvPr id="3" name="Content Placeholder 2"/>
          <p:cNvSpPr>
            <a:spLocks noGrp="1"/>
          </p:cNvSpPr>
          <p:nvPr>
            <p:ph idx="1"/>
          </p:nvPr>
        </p:nvSpPr>
        <p:spPr>
          <a:xfrm>
            <a:off x="609600" y="1600202"/>
            <a:ext cx="10972800" cy="4279383"/>
          </a:xfrm>
        </p:spPr>
        <p:txBody>
          <a:bodyPr lIns="0"/>
          <a:lstStyle>
            <a:lvl1pPr indent="-219451">
              <a:defRPr sz="2667">
                <a:latin typeface="Segoe UI Semibold" panose="020B0702040204020203" pitchFamily="34" charset="0"/>
                <a:cs typeface="Segoe UI Semibold" panose="020B0702040204020203" pitchFamily="34" charset="0"/>
              </a:defRPr>
            </a:lvl1pPr>
            <a:lvl2pPr indent="-219451">
              <a:defRPr sz="2400">
                <a:latin typeface="Segoe UI Semibold" panose="020B0702040204020203" pitchFamily="34" charset="0"/>
                <a:cs typeface="Segoe UI Semibold" panose="020B0702040204020203" pitchFamily="34" charset="0"/>
              </a:defRPr>
            </a:lvl2pPr>
            <a:lvl3pPr indent="-195067">
              <a:defRPr sz="2133">
                <a:latin typeface="Segoe UI Semibold" panose="020B0702040204020203" pitchFamily="34" charset="0"/>
                <a:cs typeface="Segoe UI Semibold" panose="020B0702040204020203" pitchFamily="34" charset="0"/>
              </a:defRPr>
            </a:lvl3pPr>
            <a:lvl4pPr indent="-170684">
              <a:defRPr sz="1867">
                <a:latin typeface="Segoe UI Semibold" panose="020B0702040204020203" pitchFamily="34" charset="0"/>
                <a:cs typeface="Segoe UI Semibold" panose="020B0702040204020203"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64395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Break Blue">
    <p:bg>
      <p:bgPr>
        <a:solidFill>
          <a:srgbClr val="00539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14169"/>
            <a:ext cx="10363200" cy="1362075"/>
          </a:xfrm>
        </p:spPr>
        <p:txBody>
          <a:bodyPr anchor="t">
            <a:normAutofit/>
          </a:bodyPr>
          <a:lstStyle>
            <a:lvl1pPr algn="l">
              <a:defRPr sz="3200" b="1" cap="all" baseline="0">
                <a:solidFill>
                  <a:schemeClr val="bg1"/>
                </a:solidFill>
                <a:latin typeface="Segoe UI Semibold" panose="020B0702040204020203" pitchFamily="34" charset="0"/>
                <a:cs typeface="Segoe UI Semibold" panose="020B0702040204020203" pitchFamily="34" charset="0"/>
              </a:defRPr>
            </a:lvl1pPr>
          </a:lstStyle>
          <a:p>
            <a:r>
              <a:rPr lang="en-US"/>
              <a:t>Title Style, 24pt Arial uppercase, </a:t>
            </a:r>
            <a:br>
              <a:rPr lang="en-US"/>
            </a:br>
            <a:r>
              <a:rPr lang="en-US"/>
              <a:t>bold reversed </a:t>
            </a:r>
          </a:p>
        </p:txBody>
      </p:sp>
      <p:sp>
        <p:nvSpPr>
          <p:cNvPr id="3"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baseline="0">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Subhead style, 16pt Georgia reg, reversed</a:t>
            </a:r>
          </a:p>
        </p:txBody>
      </p:sp>
    </p:spTree>
    <p:extLst>
      <p:ext uri="{BB962C8B-B14F-4D97-AF65-F5344CB8AC3E}">
        <p14:creationId xmlns:p14="http://schemas.microsoft.com/office/powerpoint/2010/main" val="19629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Break Green">
    <p:bg>
      <p:bgPr>
        <a:solidFill>
          <a:srgbClr val="429644"/>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63084" y="4406901"/>
            <a:ext cx="10363200" cy="1362075"/>
          </a:xfrm>
        </p:spPr>
        <p:txBody>
          <a:bodyPr anchor="t">
            <a:normAutofit/>
          </a:bodyPr>
          <a:lstStyle>
            <a:lvl1pPr algn="l">
              <a:defRPr sz="3200" b="1" cap="all">
                <a:solidFill>
                  <a:schemeClr val="bg1"/>
                </a:solidFill>
                <a:latin typeface="Segoe UI Semibold" panose="020B0702040204020203" pitchFamily="34" charset="0"/>
                <a:cs typeface="Segoe UI Semibold" panose="020B0702040204020203" pitchFamily="34" charset="0"/>
              </a:defRPr>
            </a:lvl1pPr>
          </a:lstStyle>
          <a:p>
            <a:r>
              <a:rPr lang="en-US"/>
              <a:t>Title Style, 24pt Arial uppercase, </a:t>
            </a:r>
            <a:br>
              <a:rPr lang="en-US"/>
            </a:br>
            <a:r>
              <a:rPr lang="en-US"/>
              <a:t>bold reversed </a:t>
            </a:r>
          </a:p>
        </p:txBody>
      </p:sp>
      <p:sp>
        <p:nvSpPr>
          <p:cNvPr id="9"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Subhead style, 16pt Georgia reg, reversed</a:t>
            </a:r>
          </a:p>
        </p:txBody>
      </p:sp>
    </p:spTree>
    <p:extLst>
      <p:ext uri="{BB962C8B-B14F-4D97-AF65-F5344CB8AC3E}">
        <p14:creationId xmlns:p14="http://schemas.microsoft.com/office/powerpoint/2010/main" val="231092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Providence">
            <a:extLst>
              <a:ext uri="{FF2B5EF4-FFF2-40B4-BE49-F238E27FC236}">
                <a16:creationId xmlns:a16="http://schemas.microsoft.com/office/drawing/2014/main" id="{CCA105AE-06C8-4066-A6A4-BACC93560F50}"/>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859780" y="6316390"/>
            <a:ext cx="2182495" cy="408305"/>
          </a:xfrm>
          <a:prstGeom prst="rect">
            <a:avLst/>
          </a:prstGeom>
        </p:spPr>
      </p:pic>
    </p:spTree>
    <p:extLst>
      <p:ext uri="{BB962C8B-B14F-4D97-AF65-F5344CB8AC3E}">
        <p14:creationId xmlns:p14="http://schemas.microsoft.com/office/powerpoint/2010/main" val="1187377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45" y="864853"/>
            <a:ext cx="9722321" cy="1870729"/>
          </a:xfrm>
        </p:spPr>
        <p:txBody>
          <a:bodyPr anchor="b">
            <a:normAutofit/>
          </a:bodyPr>
          <a:lstStyle>
            <a:lvl1pPr algn="ctr">
              <a:defRPr sz="3733" b="1" baseline="0">
                <a:latin typeface="Segoe UI Semibold" panose="020B0702040204020203" pitchFamily="34" charset="0"/>
                <a:cs typeface="Segoe UI Semibold" panose="020B0702040204020203" pitchFamily="34" charset="0"/>
              </a:defRPr>
            </a:lvl1pPr>
          </a:lstStyle>
          <a:p>
            <a:r>
              <a:rPr lang="en-US"/>
              <a:t>Are there any questions</a:t>
            </a:r>
          </a:p>
        </p:txBody>
      </p:sp>
      <p:sp>
        <p:nvSpPr>
          <p:cNvPr id="3" name="Subtitle 2"/>
          <p:cNvSpPr>
            <a:spLocks noGrp="1"/>
          </p:cNvSpPr>
          <p:nvPr>
            <p:ph type="subTitle" idx="1" hasCustomPrompt="1"/>
          </p:nvPr>
        </p:nvSpPr>
        <p:spPr>
          <a:xfrm>
            <a:off x="1214176" y="2742850"/>
            <a:ext cx="9714325" cy="1741327"/>
          </a:xfrm>
        </p:spPr>
        <p:txBody>
          <a:bodyPr anchor="t">
            <a:normAutofit/>
          </a:bodyPr>
          <a:lstStyle>
            <a:lvl1pPr marL="0" indent="0" algn="ctr">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Subhead if needed for closing.</a:t>
            </a:r>
          </a:p>
        </p:txBody>
      </p:sp>
      <p:pic>
        <p:nvPicPr>
          <p:cNvPr id="5" name="Picture 4" descr="Providence">
            <a:extLst>
              <a:ext uri="{FF2B5EF4-FFF2-40B4-BE49-F238E27FC236}">
                <a16:creationId xmlns:a16="http://schemas.microsoft.com/office/drawing/2014/main" id="{E9114F11-EB04-42E9-AE3C-5D88C728BC56}"/>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4890452" y="5102633"/>
            <a:ext cx="2182495" cy="408305"/>
          </a:xfrm>
          <a:prstGeom prst="rect">
            <a:avLst/>
          </a:prstGeom>
        </p:spPr>
      </p:pic>
    </p:spTree>
    <p:extLst>
      <p:ext uri="{BB962C8B-B14F-4D97-AF65-F5344CB8AC3E}">
        <p14:creationId xmlns:p14="http://schemas.microsoft.com/office/powerpoint/2010/main" val="17769384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Option 2">
    <p:spTree>
      <p:nvGrpSpPr>
        <p:cNvPr id="1" name=""/>
        <p:cNvGrpSpPr/>
        <p:nvPr/>
      </p:nvGrpSpPr>
      <p:grpSpPr>
        <a:xfrm>
          <a:off x="0" y="0"/>
          <a:ext cx="0" cy="0"/>
          <a:chOff x="0" y="0"/>
          <a:chExt cx="0" cy="0"/>
        </a:xfrm>
      </p:grpSpPr>
      <p:sp>
        <p:nvSpPr>
          <p:cNvPr id="4" name="Rectangle 3"/>
          <p:cNvSpPr/>
          <p:nvPr userDrawn="1"/>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latin typeface="Segoe UI Semibold" panose="020B0702040204020203" pitchFamily="34" charset="0"/>
                <a:cs typeface="Segoe UI Semibold" panose="020B0702040204020203" pitchFamily="34" charset="0"/>
              </a:defRPr>
            </a:lvl1pPr>
          </a:lstStyle>
          <a:p>
            <a:r>
              <a:rPr lang="en-US"/>
              <a:t>Option 2: Title slide style, 28pt reg Arial</a:t>
            </a:r>
          </a:p>
        </p:txBody>
      </p:sp>
      <p:sp>
        <p:nvSpPr>
          <p:cNvPr id="6" name="Rectangle 5"/>
          <p:cNvSpPr/>
          <p:nvPr userDrawn="1"/>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pic>
        <p:nvPicPr>
          <p:cNvPr id="8" name="Picture 7" descr="Providence">
            <a:extLst>
              <a:ext uri="{FF2B5EF4-FFF2-40B4-BE49-F238E27FC236}">
                <a16:creationId xmlns:a16="http://schemas.microsoft.com/office/drawing/2014/main" id="{1E0A62F5-E055-489B-B63E-6236AB447A0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783580" y="356461"/>
            <a:ext cx="2182495" cy="408305"/>
          </a:xfrm>
          <a:prstGeom prst="rect">
            <a:avLst/>
          </a:prstGeom>
        </p:spPr>
      </p:pic>
      <p:sp>
        <p:nvSpPr>
          <p:cNvPr id="7" name="Rectangle 6">
            <a:extLst>
              <a:ext uri="{FF2B5EF4-FFF2-40B4-BE49-F238E27FC236}">
                <a16:creationId xmlns:a16="http://schemas.microsoft.com/office/drawing/2014/main" id="{9BA74641-5CE2-4160-82BC-2ED51DFEF5C8}"/>
              </a:ext>
            </a:extLst>
          </p:cNvPr>
          <p:cNvSpPr/>
          <p:nvPr userDrawn="1"/>
        </p:nvSpPr>
        <p:spPr>
          <a:xfrm>
            <a:off x="188258" y="6364941"/>
            <a:ext cx="484094" cy="25311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n>
                <a:noFill/>
              </a:ln>
            </a:endParaRPr>
          </a:p>
        </p:txBody>
      </p:sp>
    </p:spTree>
    <p:extLst>
      <p:ext uri="{BB962C8B-B14F-4D97-AF65-F5344CB8AC3E}">
        <p14:creationId xmlns:p14="http://schemas.microsoft.com/office/powerpoint/2010/main" val="792152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Segoe UI Semibold" panose="020B0702040204020203" pitchFamily="34" charset="0"/>
                <a:cs typeface="Segoe UI Semibold" panose="020B0702040204020203"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9"/>
            <a:ext cx="2844800" cy="365125"/>
          </a:xfrm>
          <a:prstGeom prst="rect">
            <a:avLst/>
          </a:prstGeo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356359"/>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9"/>
            <a:ext cx="2844800" cy="365125"/>
          </a:xfrm>
          <a:prstGeom prst="rect">
            <a:avLst/>
          </a:prstGeom>
        </p:spPr>
        <p:txBody>
          <a:bodyPr/>
          <a:lstStyle/>
          <a:p>
            <a:fld id="{1D5BB724-5FD1-4061-9480-05C34288B317}" type="slidenum">
              <a:rPr lang="en-US" smtClean="0">
                <a:solidFill>
                  <a:prstClr val="black">
                    <a:tint val="75000"/>
                  </a:prstClr>
                </a:solidFill>
              </a:rPr>
              <a:pPr/>
              <a:t>‹#›</a:t>
            </a:fld>
            <a:endParaRPr lang="en-US">
              <a:solidFill>
                <a:prstClr val="black">
                  <a:tint val="75000"/>
                </a:prstClr>
              </a:solidFill>
            </a:endParaRPr>
          </a:p>
        </p:txBody>
      </p:sp>
      <p:sp>
        <p:nvSpPr>
          <p:cNvPr id="7" name="Title 6"/>
          <p:cNvSpPr>
            <a:spLocks noGrp="1"/>
          </p:cNvSpPr>
          <p:nvPr>
            <p:ph type="title"/>
          </p:nvPr>
        </p:nvSpPr>
        <p:spPr>
          <a:xfrm>
            <a:off x="838200" y="365129"/>
            <a:ext cx="10515600" cy="1325563"/>
          </a:xfrm>
          <a:prstGeom prst="rect">
            <a:avLst/>
          </a:prstGeom>
        </p:spPr>
        <p:txBody>
          <a:bodyPr/>
          <a:lstStyle>
            <a:lvl1pPr>
              <a:defRPr>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2325283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4C73B8-7DB4-4ABD-B5A6-6BD68688B438}" type="datetimeFigureOut">
              <a:rPr lang="en-US" smtClean="0">
                <a:solidFill>
                  <a:prstClr val="black">
                    <a:tint val="75000"/>
                  </a:prstClr>
                </a:solidFill>
              </a:rPr>
              <a:pPr/>
              <a:t>8/14/20</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43460B-DC2B-4419-A76F-386017D28CC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5953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Option 2">
    <p:spTree>
      <p:nvGrpSpPr>
        <p:cNvPr id="1" name=""/>
        <p:cNvGrpSpPr/>
        <p:nvPr/>
      </p:nvGrpSpPr>
      <p:grpSpPr>
        <a:xfrm>
          <a:off x="0" y="0"/>
          <a:ext cx="0" cy="0"/>
          <a:chOff x="0" y="0"/>
          <a:chExt cx="0" cy="0"/>
        </a:xfrm>
      </p:grpSpPr>
      <p:sp>
        <p:nvSpPr>
          <p:cNvPr id="4" name="Rectangle 3"/>
          <p:cNvSpPr/>
          <p:nvPr userDrawn="1"/>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latin typeface="Segoe UI Semibold" panose="020B0702040204020203" pitchFamily="34" charset="0"/>
              <a:cs typeface="Segoe UI Semibold" panose="020B0702040204020203" pitchFamily="34" charset="0"/>
            </a:endParaRPr>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defRPr>
            </a:lvl1pPr>
          </a:lstStyle>
          <a:p>
            <a:r>
              <a:rPr lang="en-US"/>
              <a:t>Option 2: Title slide style, 28pt reg Arial</a:t>
            </a:r>
          </a:p>
        </p:txBody>
      </p:sp>
      <p:sp>
        <p:nvSpPr>
          <p:cNvPr id="6" name="Rectangle 5"/>
          <p:cNvSpPr/>
          <p:nvPr userDrawn="1"/>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3" name="Rectangle 2">
            <a:extLst>
              <a:ext uri="{FF2B5EF4-FFF2-40B4-BE49-F238E27FC236}">
                <a16:creationId xmlns:a16="http://schemas.microsoft.com/office/drawing/2014/main" id="{A0F3C9FB-C687-4610-B51E-25EFEA73DD68}"/>
              </a:ext>
            </a:extLst>
          </p:cNvPr>
          <p:cNvSpPr/>
          <p:nvPr userDrawn="1"/>
        </p:nvSpPr>
        <p:spPr>
          <a:xfrm>
            <a:off x="188258" y="6364941"/>
            <a:ext cx="484094" cy="25311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pic>
        <p:nvPicPr>
          <p:cNvPr id="7" name="Picture 6" descr="Providence">
            <a:extLst>
              <a:ext uri="{FF2B5EF4-FFF2-40B4-BE49-F238E27FC236}">
                <a16:creationId xmlns:a16="http://schemas.microsoft.com/office/drawing/2014/main" id="{38B99453-7F8A-4BF1-9757-2A9A278D8FF2}"/>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859780" y="6316390"/>
            <a:ext cx="2182495" cy="408305"/>
          </a:xfrm>
          <a:prstGeom prst="rect">
            <a:avLst/>
          </a:prstGeom>
        </p:spPr>
      </p:pic>
      <p:sp>
        <p:nvSpPr>
          <p:cNvPr id="9" name="TextBox 8">
            <a:extLst>
              <a:ext uri="{FF2B5EF4-FFF2-40B4-BE49-F238E27FC236}">
                <a16:creationId xmlns:a16="http://schemas.microsoft.com/office/drawing/2014/main" id="{38689EA0-A206-4E22-A979-E33EA388910B}"/>
              </a:ext>
            </a:extLst>
          </p:cNvPr>
          <p:cNvSpPr txBox="1"/>
          <p:nvPr userDrawn="1"/>
        </p:nvSpPr>
        <p:spPr>
          <a:xfrm>
            <a:off x="8860534" y="6352555"/>
            <a:ext cx="999246" cy="372140"/>
          </a:xfrm>
          <a:prstGeom prst="rect">
            <a:avLst/>
          </a:prstGeom>
          <a:noFill/>
        </p:spPr>
        <p:txBody>
          <a:bodyPr wrap="square" rtlCol="0">
            <a:spAutoFit/>
          </a:bodyPr>
          <a:lstStyle/>
          <a:p>
            <a:r>
              <a:rPr lang="en-US" b="1">
                <a:solidFill>
                  <a:srgbClr val="FF0000"/>
                </a:solidFill>
              </a:rPr>
              <a:t>DRAFT</a:t>
            </a:r>
          </a:p>
        </p:txBody>
      </p:sp>
    </p:spTree>
    <p:extLst>
      <p:ext uri="{BB962C8B-B14F-4D97-AF65-F5344CB8AC3E}">
        <p14:creationId xmlns:p14="http://schemas.microsoft.com/office/powerpoint/2010/main" val="17987152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Break Green">
    <p:bg>
      <p:bgPr>
        <a:solidFill>
          <a:srgbClr val="429644"/>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63084" y="4406901"/>
            <a:ext cx="10363200" cy="1362075"/>
          </a:xfrm>
        </p:spPr>
        <p:txBody>
          <a:bodyPr anchor="t">
            <a:normAutofit/>
          </a:bodyPr>
          <a:lstStyle>
            <a:lvl1pPr algn="l">
              <a:defRPr sz="3200" b="1" cap="all">
                <a:solidFill>
                  <a:schemeClr val="bg1"/>
                </a:solidFill>
                <a:latin typeface="Segoe UI Semibold" panose="020B0702040204020203" pitchFamily="34" charset="0"/>
                <a:cs typeface="Segoe UI Semibold" panose="020B0702040204020203" pitchFamily="34" charset="0"/>
              </a:defRPr>
            </a:lvl1pPr>
          </a:lstStyle>
          <a:p>
            <a:r>
              <a:rPr lang="en-US"/>
              <a:t>Title Style, 24pt Arial uppercase, </a:t>
            </a:r>
            <a:br>
              <a:rPr lang="en-US"/>
            </a:br>
            <a:r>
              <a:rPr lang="en-US"/>
              <a:t>bold reversed </a:t>
            </a:r>
          </a:p>
        </p:txBody>
      </p:sp>
      <p:sp>
        <p:nvSpPr>
          <p:cNvPr id="9"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Subhead style, 16pt Georgia reg, reversed</a:t>
            </a:r>
          </a:p>
        </p:txBody>
      </p:sp>
    </p:spTree>
    <p:extLst>
      <p:ext uri="{BB962C8B-B14F-4D97-AF65-F5344CB8AC3E}">
        <p14:creationId xmlns:p14="http://schemas.microsoft.com/office/powerpoint/2010/main" val="38127083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45" y="864853"/>
            <a:ext cx="9722321" cy="1870729"/>
          </a:xfrm>
        </p:spPr>
        <p:txBody>
          <a:bodyPr anchor="b">
            <a:normAutofit/>
          </a:bodyPr>
          <a:lstStyle>
            <a:lvl1pPr algn="ctr">
              <a:defRPr sz="3733" b="1" baseline="0">
                <a:latin typeface="Segoe UI Semibold" panose="020B0702040204020203" pitchFamily="34" charset="0"/>
                <a:cs typeface="Segoe UI Semibold" panose="020B0702040204020203" pitchFamily="34" charset="0"/>
              </a:defRPr>
            </a:lvl1pPr>
          </a:lstStyle>
          <a:p>
            <a:r>
              <a:rPr lang="en-US"/>
              <a:t>Are there any questions</a:t>
            </a:r>
          </a:p>
        </p:txBody>
      </p:sp>
      <p:sp>
        <p:nvSpPr>
          <p:cNvPr id="3" name="Subtitle 2"/>
          <p:cNvSpPr>
            <a:spLocks noGrp="1"/>
          </p:cNvSpPr>
          <p:nvPr>
            <p:ph type="subTitle" idx="1" hasCustomPrompt="1"/>
          </p:nvPr>
        </p:nvSpPr>
        <p:spPr>
          <a:xfrm>
            <a:off x="1214176" y="2742850"/>
            <a:ext cx="9714325" cy="1741327"/>
          </a:xfrm>
        </p:spPr>
        <p:txBody>
          <a:bodyPr anchor="t">
            <a:normAutofit/>
          </a:bodyPr>
          <a:lstStyle>
            <a:lvl1pPr marL="0" indent="0" algn="ctr">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Subhead if needed for closing.</a:t>
            </a:r>
          </a:p>
        </p:txBody>
      </p:sp>
      <p:pic>
        <p:nvPicPr>
          <p:cNvPr id="5" name="Picture 4" descr="Providence">
            <a:extLst>
              <a:ext uri="{FF2B5EF4-FFF2-40B4-BE49-F238E27FC236}">
                <a16:creationId xmlns:a16="http://schemas.microsoft.com/office/drawing/2014/main" id="{E9114F11-EB04-42E9-AE3C-5D88C728BC56}"/>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4890452" y="5102633"/>
            <a:ext cx="2182495" cy="408305"/>
          </a:xfrm>
          <a:prstGeom prst="rect">
            <a:avLst/>
          </a:prstGeom>
        </p:spPr>
      </p:pic>
    </p:spTree>
    <p:extLst>
      <p:ext uri="{BB962C8B-B14F-4D97-AF65-F5344CB8AC3E}">
        <p14:creationId xmlns:p14="http://schemas.microsoft.com/office/powerpoint/2010/main" val="39393606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Slide Option 2">
    <p:spTree>
      <p:nvGrpSpPr>
        <p:cNvPr id="1" name=""/>
        <p:cNvGrpSpPr/>
        <p:nvPr/>
      </p:nvGrpSpPr>
      <p:grpSpPr>
        <a:xfrm>
          <a:off x="0" y="0"/>
          <a:ext cx="0" cy="0"/>
          <a:chOff x="0" y="0"/>
          <a:chExt cx="0" cy="0"/>
        </a:xfrm>
      </p:grpSpPr>
      <p:sp>
        <p:nvSpPr>
          <p:cNvPr id="4" name="Rectangle 3"/>
          <p:cNvSpPr/>
          <p:nvPr userDrawn="1"/>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latin typeface="Segoe UI Semibold" panose="020B0702040204020203" pitchFamily="34" charset="0"/>
                <a:cs typeface="Segoe UI Semibold" panose="020B0702040204020203" pitchFamily="34" charset="0"/>
              </a:defRPr>
            </a:lvl1pPr>
          </a:lstStyle>
          <a:p>
            <a:r>
              <a:rPr lang="en-US"/>
              <a:t>Option 2: Title slide style, 28pt reg Arial</a:t>
            </a:r>
          </a:p>
        </p:txBody>
      </p:sp>
      <p:sp>
        <p:nvSpPr>
          <p:cNvPr id="6" name="Rectangle 5"/>
          <p:cNvSpPr/>
          <p:nvPr userDrawn="1"/>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pic>
        <p:nvPicPr>
          <p:cNvPr id="8" name="Picture 7" descr="Providence">
            <a:extLst>
              <a:ext uri="{FF2B5EF4-FFF2-40B4-BE49-F238E27FC236}">
                <a16:creationId xmlns:a16="http://schemas.microsoft.com/office/drawing/2014/main" id="{1E0A62F5-E055-489B-B63E-6236AB447A0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9783580" y="356461"/>
            <a:ext cx="2182495" cy="408305"/>
          </a:xfrm>
          <a:prstGeom prst="rect">
            <a:avLst/>
          </a:prstGeom>
        </p:spPr>
      </p:pic>
      <p:sp>
        <p:nvSpPr>
          <p:cNvPr id="7" name="Rectangle 6">
            <a:extLst>
              <a:ext uri="{FF2B5EF4-FFF2-40B4-BE49-F238E27FC236}">
                <a16:creationId xmlns:a16="http://schemas.microsoft.com/office/drawing/2014/main" id="{9BA74641-5CE2-4160-82BC-2ED51DFEF5C8}"/>
              </a:ext>
            </a:extLst>
          </p:cNvPr>
          <p:cNvSpPr/>
          <p:nvPr userDrawn="1"/>
        </p:nvSpPr>
        <p:spPr>
          <a:xfrm>
            <a:off x="188258" y="6364941"/>
            <a:ext cx="484094" cy="25311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931577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Segoe UI Semibold" panose="020B0702040204020203" pitchFamily="34" charset="0"/>
                <a:cs typeface="Segoe UI Semibold" panose="020B0702040204020203"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9"/>
            <a:ext cx="2844800" cy="365125"/>
          </a:xfrm>
          <a:prstGeom prst="rect">
            <a:avLst/>
          </a:prstGeo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356359"/>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9"/>
            <a:ext cx="2844800" cy="365125"/>
          </a:xfrm>
          <a:prstGeom prst="rect">
            <a:avLst/>
          </a:prstGeom>
        </p:spPr>
        <p:txBody>
          <a:bodyPr/>
          <a:lstStyle/>
          <a:p>
            <a:fld id="{1D5BB724-5FD1-4061-9480-05C34288B317}" type="slidenum">
              <a:rPr lang="en-US" smtClean="0">
                <a:solidFill>
                  <a:prstClr val="black">
                    <a:tint val="75000"/>
                  </a:prstClr>
                </a:solidFill>
              </a:rPr>
              <a:pPr/>
              <a:t>‹#›</a:t>
            </a:fld>
            <a:endParaRPr lang="en-US">
              <a:solidFill>
                <a:prstClr val="black">
                  <a:tint val="75000"/>
                </a:prstClr>
              </a:solidFill>
            </a:endParaRPr>
          </a:p>
        </p:txBody>
      </p:sp>
      <p:sp>
        <p:nvSpPr>
          <p:cNvPr id="7" name="Title 6"/>
          <p:cNvSpPr>
            <a:spLocks noGrp="1"/>
          </p:cNvSpPr>
          <p:nvPr>
            <p:ph type="title"/>
          </p:nvPr>
        </p:nvSpPr>
        <p:spPr>
          <a:xfrm>
            <a:off x="838200" y="365129"/>
            <a:ext cx="10515600" cy="1325563"/>
          </a:xfrm>
          <a:prstGeom prst="rect">
            <a:avLst/>
          </a:prstGeom>
        </p:spPr>
        <p:txBody>
          <a:bodyPr/>
          <a:lstStyle>
            <a:lvl1pPr>
              <a:defRPr>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1856873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CD809-0B18-4751-A983-1A174A7B61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A359D3-A690-4ECC-8542-EC947E2F92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FAF5F5-CAA7-4A46-AEF1-AC5874E76C3B}"/>
              </a:ext>
            </a:extLst>
          </p:cNvPr>
          <p:cNvSpPr>
            <a:spLocks noGrp="1"/>
          </p:cNvSpPr>
          <p:nvPr>
            <p:ph type="dt" sz="half" idx="10"/>
          </p:nvPr>
        </p:nvSpPr>
        <p:spPr/>
        <p:txBody>
          <a:bodyPr/>
          <a:lstStyle/>
          <a:p>
            <a:fld id="{0B0F80AB-657B-429F-A582-4AD1279F607F}" type="datetimeFigureOut">
              <a:rPr lang="en-US" smtClean="0">
                <a:solidFill>
                  <a:prstClr val="black">
                    <a:tint val="75000"/>
                  </a:prstClr>
                </a:solidFill>
              </a:rPr>
              <a:pPr/>
              <a:t>8/14/20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7C0B73-B856-4A98-8B36-8D0C1EB2728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F4E6C6B-5D0D-40D2-AFCB-78BF23078CEC}"/>
              </a:ext>
            </a:extLst>
          </p:cNvPr>
          <p:cNvSpPr>
            <a:spLocks noGrp="1"/>
          </p:cNvSpPr>
          <p:nvPr>
            <p:ph type="sldNum" sz="quarter" idx="12"/>
          </p:nvPr>
        </p:nvSpPr>
        <p:spPr/>
        <p:txBody>
          <a:bodyPr/>
          <a:lstStyle/>
          <a:p>
            <a:fld id="{A616D7F6-E92C-4039-9649-32506BAA29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00324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0950-226F-4DF6-90E0-3ED4CA6F1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EAEE8C-F804-4EF6-A8A6-8329E259A2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89E86-880C-4AE1-BAC9-F80810024D00}"/>
              </a:ext>
            </a:extLst>
          </p:cNvPr>
          <p:cNvSpPr>
            <a:spLocks noGrp="1"/>
          </p:cNvSpPr>
          <p:nvPr>
            <p:ph type="dt" sz="half" idx="10"/>
          </p:nvPr>
        </p:nvSpPr>
        <p:spPr/>
        <p:txBody>
          <a:bodyPr/>
          <a:lstStyle/>
          <a:p>
            <a:fld id="{0B0F80AB-657B-429F-A582-4AD1279F607F}" type="datetimeFigureOut">
              <a:rPr lang="en-US" smtClean="0">
                <a:solidFill>
                  <a:prstClr val="black">
                    <a:tint val="75000"/>
                  </a:prstClr>
                </a:solidFill>
              </a:rPr>
              <a:pPr/>
              <a:t>8/14/20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F8EC15D-871B-43A4-B7F8-5C413ADD6BA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380B059-6550-4D17-8997-350B0A80A263}"/>
              </a:ext>
            </a:extLst>
          </p:cNvPr>
          <p:cNvSpPr>
            <a:spLocks noGrp="1"/>
          </p:cNvSpPr>
          <p:nvPr>
            <p:ph type="sldNum" sz="quarter" idx="12"/>
          </p:nvPr>
        </p:nvSpPr>
        <p:spPr/>
        <p:txBody>
          <a:bodyPr/>
          <a:lstStyle/>
          <a:p>
            <a:fld id="{A616D7F6-E92C-4039-9649-32506BAA29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475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EEB16-D7D2-4411-8D5D-16E984E28E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6553FD-39F1-4A66-837B-24A48F88F6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F83545-B9EC-49E4-911C-ACC9F1589B43}"/>
              </a:ext>
            </a:extLst>
          </p:cNvPr>
          <p:cNvSpPr>
            <a:spLocks noGrp="1"/>
          </p:cNvSpPr>
          <p:nvPr>
            <p:ph type="dt" sz="half" idx="10"/>
          </p:nvPr>
        </p:nvSpPr>
        <p:spPr/>
        <p:txBody>
          <a:bodyPr/>
          <a:lstStyle/>
          <a:p>
            <a:fld id="{0B0F80AB-657B-429F-A582-4AD1279F607F}" type="datetimeFigureOut">
              <a:rPr lang="en-US" smtClean="0">
                <a:solidFill>
                  <a:prstClr val="black">
                    <a:tint val="75000"/>
                  </a:prstClr>
                </a:solidFill>
              </a:rPr>
              <a:pPr/>
              <a:t>8/14/20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7D9675-96F5-428D-AD01-62919E22CBB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46B4BE-5733-442C-8882-0DC6590D076D}"/>
              </a:ext>
            </a:extLst>
          </p:cNvPr>
          <p:cNvSpPr>
            <a:spLocks noGrp="1"/>
          </p:cNvSpPr>
          <p:nvPr>
            <p:ph type="sldNum" sz="quarter" idx="12"/>
          </p:nvPr>
        </p:nvSpPr>
        <p:spPr/>
        <p:txBody>
          <a:bodyPr/>
          <a:lstStyle/>
          <a:p>
            <a:fld id="{A616D7F6-E92C-4039-9649-32506BAA29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690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2650-104D-45B6-82BF-22970A81B9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FAB089-5A4F-4B00-91F5-66C5BD796D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86668D-D6CE-4F3C-89D3-5E96850D09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383E59-9FA5-47F6-AB65-201F015FEC31}"/>
              </a:ext>
            </a:extLst>
          </p:cNvPr>
          <p:cNvSpPr>
            <a:spLocks noGrp="1"/>
          </p:cNvSpPr>
          <p:nvPr>
            <p:ph type="dt" sz="half" idx="10"/>
          </p:nvPr>
        </p:nvSpPr>
        <p:spPr/>
        <p:txBody>
          <a:bodyPr/>
          <a:lstStyle/>
          <a:p>
            <a:fld id="{0B0F80AB-657B-429F-A582-4AD1279F607F}" type="datetimeFigureOut">
              <a:rPr lang="en-US" smtClean="0">
                <a:solidFill>
                  <a:prstClr val="black">
                    <a:tint val="75000"/>
                  </a:prstClr>
                </a:solidFill>
              </a:rPr>
              <a:pPr/>
              <a:t>8/14/20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3CBD07F-88BD-43EC-85CC-CD53652F4D8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77EB79B-9DFF-40CD-80DD-C105F00E73DA}"/>
              </a:ext>
            </a:extLst>
          </p:cNvPr>
          <p:cNvSpPr>
            <a:spLocks noGrp="1"/>
          </p:cNvSpPr>
          <p:nvPr>
            <p:ph type="sldNum" sz="quarter" idx="12"/>
          </p:nvPr>
        </p:nvSpPr>
        <p:spPr/>
        <p:txBody>
          <a:bodyPr/>
          <a:lstStyle/>
          <a:p>
            <a:fld id="{A616D7F6-E92C-4039-9649-32506BAA29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7922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4F7F-BF98-427C-853E-B3D549ABF9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AB8C75-6FB2-4C4B-B7CC-7BDC7A422A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BC1EF7-0314-416C-987B-48BAD1D69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10C862-3B13-4453-BF80-2BA7B4918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D3A4D2-DF45-47C0-AD9D-B28C8C9B2D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8F65BE-BE82-4B78-A9F2-DC7C35B37699}"/>
              </a:ext>
            </a:extLst>
          </p:cNvPr>
          <p:cNvSpPr>
            <a:spLocks noGrp="1"/>
          </p:cNvSpPr>
          <p:nvPr>
            <p:ph type="dt" sz="half" idx="10"/>
          </p:nvPr>
        </p:nvSpPr>
        <p:spPr/>
        <p:txBody>
          <a:bodyPr/>
          <a:lstStyle/>
          <a:p>
            <a:fld id="{0B0F80AB-657B-429F-A582-4AD1279F607F}" type="datetimeFigureOut">
              <a:rPr lang="en-US" smtClean="0">
                <a:solidFill>
                  <a:prstClr val="black">
                    <a:tint val="75000"/>
                  </a:prstClr>
                </a:solidFill>
              </a:rPr>
              <a:pPr/>
              <a:t>8/14/20</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F385DDB1-F143-4A23-A338-F7593170E6E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C8E96192-6000-443B-8B6D-9BBE41091B05}"/>
              </a:ext>
            </a:extLst>
          </p:cNvPr>
          <p:cNvSpPr>
            <a:spLocks noGrp="1"/>
          </p:cNvSpPr>
          <p:nvPr>
            <p:ph type="sldNum" sz="quarter" idx="12"/>
          </p:nvPr>
        </p:nvSpPr>
        <p:spPr/>
        <p:txBody>
          <a:bodyPr/>
          <a:lstStyle/>
          <a:p>
            <a:fld id="{A616D7F6-E92C-4039-9649-32506BAA29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4926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5CB2-2341-475A-B0CF-D4D2C0971D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F390B4-16C5-4767-8244-CAE222470A59}"/>
              </a:ext>
            </a:extLst>
          </p:cNvPr>
          <p:cNvSpPr>
            <a:spLocks noGrp="1"/>
          </p:cNvSpPr>
          <p:nvPr>
            <p:ph type="dt" sz="half" idx="10"/>
          </p:nvPr>
        </p:nvSpPr>
        <p:spPr/>
        <p:txBody>
          <a:bodyPr/>
          <a:lstStyle/>
          <a:p>
            <a:fld id="{0B0F80AB-657B-429F-A582-4AD1279F607F}" type="datetimeFigureOut">
              <a:rPr lang="en-US" smtClean="0">
                <a:solidFill>
                  <a:prstClr val="black">
                    <a:tint val="75000"/>
                  </a:prstClr>
                </a:solidFill>
              </a:rPr>
              <a:pPr/>
              <a:t>8/14/20</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BFD27D8-6D45-4042-9A51-C7697358737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73B0544-0FD9-43A1-9CF3-BF1E7B893252}"/>
              </a:ext>
            </a:extLst>
          </p:cNvPr>
          <p:cNvSpPr>
            <a:spLocks noGrp="1"/>
          </p:cNvSpPr>
          <p:nvPr>
            <p:ph type="sldNum" sz="quarter" idx="12"/>
          </p:nvPr>
        </p:nvSpPr>
        <p:spPr/>
        <p:txBody>
          <a:bodyPr/>
          <a:lstStyle/>
          <a:p>
            <a:fld id="{A616D7F6-E92C-4039-9649-32506BAA29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2818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B93735-3F57-4FF0-89EC-C9CBB0314D0D}"/>
              </a:ext>
            </a:extLst>
          </p:cNvPr>
          <p:cNvSpPr>
            <a:spLocks noGrp="1"/>
          </p:cNvSpPr>
          <p:nvPr>
            <p:ph type="dt" sz="half" idx="10"/>
          </p:nvPr>
        </p:nvSpPr>
        <p:spPr/>
        <p:txBody>
          <a:bodyPr/>
          <a:lstStyle/>
          <a:p>
            <a:fld id="{0B0F80AB-657B-429F-A582-4AD1279F607F}" type="datetimeFigureOut">
              <a:rPr lang="en-US" smtClean="0">
                <a:solidFill>
                  <a:prstClr val="black">
                    <a:tint val="75000"/>
                  </a:prstClr>
                </a:solidFill>
              </a:rPr>
              <a:pPr/>
              <a:t>8/14/20</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89F8FCF-D54C-484E-8AE4-35A82F26005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658D581-985F-4AD6-9668-640B901456AE}"/>
              </a:ext>
            </a:extLst>
          </p:cNvPr>
          <p:cNvSpPr>
            <a:spLocks noGrp="1"/>
          </p:cNvSpPr>
          <p:nvPr>
            <p:ph type="sldNum" sz="quarter" idx="12"/>
          </p:nvPr>
        </p:nvSpPr>
        <p:spPr/>
        <p:txBody>
          <a:bodyPr/>
          <a:lstStyle/>
          <a:p>
            <a:fld id="{A616D7F6-E92C-4039-9649-32506BAA29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0376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29A84-18DE-40C5-B63E-7610DCBC94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FA080B-72FE-4781-8145-8380EC8A75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9C5141-725C-4E4E-A4C2-D5CC6FE8B5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C1992F-7E30-4C49-B2E7-42BCC8951783}"/>
              </a:ext>
            </a:extLst>
          </p:cNvPr>
          <p:cNvSpPr>
            <a:spLocks noGrp="1"/>
          </p:cNvSpPr>
          <p:nvPr>
            <p:ph type="dt" sz="half" idx="10"/>
          </p:nvPr>
        </p:nvSpPr>
        <p:spPr/>
        <p:txBody>
          <a:bodyPr/>
          <a:lstStyle/>
          <a:p>
            <a:fld id="{0B0F80AB-657B-429F-A582-4AD1279F607F}" type="datetimeFigureOut">
              <a:rPr lang="en-US" smtClean="0">
                <a:solidFill>
                  <a:prstClr val="black">
                    <a:tint val="75000"/>
                  </a:prstClr>
                </a:solidFill>
              </a:rPr>
              <a:pPr/>
              <a:t>8/14/20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8083666-7FFC-460C-9AF6-0617663696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CD25577-CFAD-4DB8-B98B-342648CB57E2}"/>
              </a:ext>
            </a:extLst>
          </p:cNvPr>
          <p:cNvSpPr>
            <a:spLocks noGrp="1"/>
          </p:cNvSpPr>
          <p:nvPr>
            <p:ph type="sldNum" sz="quarter" idx="12"/>
          </p:nvPr>
        </p:nvSpPr>
        <p:spPr/>
        <p:txBody>
          <a:bodyPr/>
          <a:lstStyle/>
          <a:p>
            <a:fld id="{A616D7F6-E92C-4039-9649-32506BAA29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3718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27A4-6A97-4A75-852B-27FD8BFB3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D378F9-03BE-43F0-ACC8-95203B5C55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7B00FF-929E-450A-A2E9-9695ED54E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BCB38-B6E9-4E57-8732-CF436B161697}"/>
              </a:ext>
            </a:extLst>
          </p:cNvPr>
          <p:cNvSpPr>
            <a:spLocks noGrp="1"/>
          </p:cNvSpPr>
          <p:nvPr>
            <p:ph type="dt" sz="half" idx="10"/>
          </p:nvPr>
        </p:nvSpPr>
        <p:spPr/>
        <p:txBody>
          <a:bodyPr/>
          <a:lstStyle/>
          <a:p>
            <a:fld id="{0B0F80AB-657B-429F-A582-4AD1279F607F}" type="datetimeFigureOut">
              <a:rPr lang="en-US" smtClean="0">
                <a:solidFill>
                  <a:prstClr val="black">
                    <a:tint val="75000"/>
                  </a:prstClr>
                </a:solidFill>
              </a:rPr>
              <a:pPr/>
              <a:t>8/14/20</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D09E0C1-2AC6-434D-9AAC-94B49D83DCC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1F07CBC-E2E7-46E6-BBF1-A0DF5718B485}"/>
              </a:ext>
            </a:extLst>
          </p:cNvPr>
          <p:cNvSpPr>
            <a:spLocks noGrp="1"/>
          </p:cNvSpPr>
          <p:nvPr>
            <p:ph type="sldNum" sz="quarter" idx="12"/>
          </p:nvPr>
        </p:nvSpPr>
        <p:spPr/>
        <p:txBody>
          <a:bodyPr/>
          <a:lstStyle/>
          <a:p>
            <a:fld id="{A616D7F6-E92C-4039-9649-32506BAA29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566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173F2-12DD-416E-A0B6-541DCAFD29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C2DAFC-39FB-4379-88C3-F5A1632457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AA70C7-2B76-402F-9EF5-931EB77B8705}"/>
              </a:ext>
            </a:extLst>
          </p:cNvPr>
          <p:cNvSpPr>
            <a:spLocks noGrp="1"/>
          </p:cNvSpPr>
          <p:nvPr>
            <p:ph type="dt" sz="half" idx="10"/>
          </p:nvPr>
        </p:nvSpPr>
        <p:spPr/>
        <p:txBody>
          <a:bodyPr/>
          <a:lstStyle/>
          <a:p>
            <a:fld id="{0B0F80AB-657B-429F-A582-4AD1279F607F}" type="datetimeFigureOut">
              <a:rPr lang="en-US" smtClean="0">
                <a:solidFill>
                  <a:prstClr val="black">
                    <a:tint val="75000"/>
                  </a:prstClr>
                </a:solidFill>
              </a:rPr>
              <a:pPr/>
              <a:t>8/14/20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B88660-8046-4B0F-AB10-1B184E49457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2BAA94-5621-43E3-80EE-4A6834351C75}"/>
              </a:ext>
            </a:extLst>
          </p:cNvPr>
          <p:cNvSpPr>
            <a:spLocks noGrp="1"/>
          </p:cNvSpPr>
          <p:nvPr>
            <p:ph type="sldNum" sz="quarter" idx="12"/>
          </p:nvPr>
        </p:nvSpPr>
        <p:spPr/>
        <p:txBody>
          <a:bodyPr/>
          <a:lstStyle/>
          <a:p>
            <a:fld id="{A616D7F6-E92C-4039-9649-32506BAA29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212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75791C-7CC5-4CC6-8A74-3F9AB08B73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54AB05-7C19-471E-8BEF-884E5DA1CF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30A82-A542-47EA-8F3A-531789C20A68}"/>
              </a:ext>
            </a:extLst>
          </p:cNvPr>
          <p:cNvSpPr>
            <a:spLocks noGrp="1"/>
          </p:cNvSpPr>
          <p:nvPr>
            <p:ph type="dt" sz="half" idx="10"/>
          </p:nvPr>
        </p:nvSpPr>
        <p:spPr/>
        <p:txBody>
          <a:bodyPr/>
          <a:lstStyle/>
          <a:p>
            <a:fld id="{0B0F80AB-657B-429F-A582-4AD1279F607F}" type="datetimeFigureOut">
              <a:rPr lang="en-US" smtClean="0">
                <a:solidFill>
                  <a:prstClr val="black">
                    <a:tint val="75000"/>
                  </a:prstClr>
                </a:solidFill>
              </a:rPr>
              <a:pPr/>
              <a:t>8/14/20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7F95E4-5684-44CF-8902-816AAF0A8E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D6EB7F9-ED6E-4320-AA2F-B7DAE35A830E}"/>
              </a:ext>
            </a:extLst>
          </p:cNvPr>
          <p:cNvSpPr>
            <a:spLocks noGrp="1"/>
          </p:cNvSpPr>
          <p:nvPr>
            <p:ph type="sldNum" sz="quarter" idx="12"/>
          </p:nvPr>
        </p:nvSpPr>
        <p:spPr/>
        <p:txBody>
          <a:bodyPr/>
          <a:lstStyle/>
          <a:p>
            <a:fld id="{A616D7F6-E92C-4039-9649-32506BAA29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6668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942812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2.jpeg"/><Relationship Id="rId5" Type="http://schemas.openxmlformats.org/officeDocument/2006/relationships/slideLayout" Target="../slideLayouts/slideLayout15.xml"/><Relationship Id="rId10" Type="http://schemas.openxmlformats.org/officeDocument/2006/relationships/image" Target="../media/image1.png"/><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tags" Target="../tags/tag11.xml"/><Relationship Id="rId11" Type="http://schemas.openxmlformats.org/officeDocument/2006/relationships/slideLayout" Target="../slideLayouts/slideLayout29.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6.xml"/><Relationship Id="rId51" Type="http://schemas.openxmlformats.org/officeDocument/2006/relationships/tags" Target="../tags/tag33.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ags" Target="../tags/tag97.xml"/><Relationship Id="rId3" Type="http://schemas.openxmlformats.org/officeDocument/2006/relationships/slideLayout" Target="../slideLayouts/slideLayout37.xml"/><Relationship Id="rId21" Type="http://schemas.openxmlformats.org/officeDocument/2006/relationships/image" Target="../media/image13.emf"/><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vmlDrawing" Target="../drawings/vmlDrawing16.vml"/><Relationship Id="rId2" Type="http://schemas.openxmlformats.org/officeDocument/2006/relationships/slideLayout" Target="../slideLayouts/slideLayout36.xml"/><Relationship Id="rId16" Type="http://schemas.openxmlformats.org/officeDocument/2006/relationships/theme" Target="../theme/theme5.xml"/><Relationship Id="rId20" Type="http://schemas.openxmlformats.org/officeDocument/2006/relationships/oleObject" Target="../embeddings/oleObject16.bin"/><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ags" Target="../tags/tag98.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80"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7" r:id="rId3"/>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713" r:id="rId8"/>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225"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404B020-0F77-42BA-BB63-6CE8A832D9DB}"/>
              </a:ext>
            </a:extLst>
          </p:cNvPr>
          <p:cNvGraphicFramePr>
            <a:graphicFrameLocks noChangeAspect="1"/>
          </p:cNvGraphicFramePr>
          <p:nvPr userDrawn="1">
            <p:custDataLst>
              <p:tags r:id="rId18"/>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1" name="think-cell Slide" r:id="rId20" imgW="395" imgH="396" progId="TCLayout.ActiveDocument.1">
                  <p:embed/>
                </p:oleObj>
              </mc:Choice>
              <mc:Fallback>
                <p:oleObj name="think-cell Slide" r:id="rId20" imgW="395" imgH="396" progId="TCLayout.ActiveDocument.1">
                  <p:embed/>
                  <p:pic>
                    <p:nvPicPr>
                      <p:cNvPr id="5" name="Object 4" hidden="1">
                        <a:extLst>
                          <a:ext uri="{FF2B5EF4-FFF2-40B4-BE49-F238E27FC236}">
                            <a16:creationId xmlns:a16="http://schemas.microsoft.com/office/drawing/2014/main" id="{A404B020-0F77-42BA-BB63-6CE8A832D9DB}"/>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D9F686B5-A6CE-4949-865A-F0BAEAC1604C}"/>
              </a:ext>
            </a:extLst>
          </p:cNvPr>
          <p:cNvSpPr/>
          <p:nvPr userDrawn="1">
            <p:custDataLst>
              <p:tags r:id="rId19"/>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US" sz="32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609600" y="274638"/>
            <a:ext cx="109728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extBox 6"/>
          <p:cNvSpPr txBox="1"/>
          <p:nvPr userDrawn="1"/>
        </p:nvSpPr>
        <p:spPr>
          <a:xfrm>
            <a:off x="220494" y="6355398"/>
            <a:ext cx="1026089" cy="276999"/>
          </a:xfrm>
          <a:prstGeom prst="rect">
            <a:avLst/>
          </a:prstGeom>
          <a:noFill/>
        </p:spPr>
        <p:txBody>
          <a:bodyPr wrap="square" rtlCol="0">
            <a:spAutoFit/>
          </a:bodyPr>
          <a:lstStyle/>
          <a:p>
            <a:pPr defTabSz="609585"/>
            <a:fld id="{FCD8942C-7C1B-6141-A5F7-49FA77A03F75}" type="slidenum">
              <a:rPr lang="en-US" sz="1200" baseline="0">
                <a:solidFill>
                  <a:schemeClr val="tx1">
                    <a:lumMod val="65000"/>
                    <a:lumOff val="35000"/>
                  </a:schemeClr>
                </a:solidFill>
              </a:rPr>
              <a:pPr defTabSz="609585"/>
              <a:t>‹#›</a:t>
            </a:fld>
            <a:endParaRPr lang="en-US" sz="1600" baseline="0">
              <a:solidFill>
                <a:schemeClr val="tx1">
                  <a:lumMod val="65000"/>
                  <a:lumOff val="35000"/>
                </a:schemeClr>
              </a:solidFill>
            </a:endParaRPr>
          </a:p>
        </p:txBody>
      </p:sp>
    </p:spTree>
    <p:extLst>
      <p:ext uri="{BB962C8B-B14F-4D97-AF65-F5344CB8AC3E}">
        <p14:creationId xmlns:p14="http://schemas.microsoft.com/office/powerpoint/2010/main" val="379266293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Lst>
  <p:hf hdr="0" ftr="0" dt="0"/>
  <p:txStyles>
    <p:titleStyle>
      <a:lvl1pPr algn="l" defTabSz="609585" rtl="0" eaLnBrk="1" latinLnBrk="0" hangingPunct="1">
        <a:spcBef>
          <a:spcPct val="0"/>
        </a:spcBef>
        <a:buNone/>
        <a:defRPr sz="3200" b="1" kern="1200">
          <a:solidFill>
            <a:srgbClr val="00539B"/>
          </a:solidFill>
          <a:latin typeface="Arial"/>
          <a:ea typeface="+mj-ea"/>
          <a:cs typeface="Arial"/>
        </a:defRPr>
      </a:lvl1pPr>
    </p:titleStyle>
    <p:bodyStyle>
      <a:lvl1pPr marL="219451" indent="-219451" algn="l" defTabSz="609585" rtl="0" eaLnBrk="1" latinLnBrk="0" hangingPunct="1">
        <a:spcBef>
          <a:spcPct val="20000"/>
        </a:spcBef>
        <a:buSzPct val="60000"/>
        <a:buFont typeface="Wingdings" charset="2"/>
        <a:buChar char="§"/>
        <a:defRPr sz="2933" kern="1200">
          <a:solidFill>
            <a:schemeClr val="tx1">
              <a:lumMod val="65000"/>
              <a:lumOff val="35000"/>
            </a:schemeClr>
          </a:solidFill>
          <a:latin typeface="Arial"/>
          <a:ea typeface="+mn-ea"/>
          <a:cs typeface="Arial"/>
        </a:defRPr>
      </a:lvl1pPr>
      <a:lvl2pPr marL="499860" indent="-219451" algn="l" defTabSz="609585" rtl="0" eaLnBrk="1" latinLnBrk="0" hangingPunct="1">
        <a:spcBef>
          <a:spcPct val="20000"/>
        </a:spcBef>
        <a:buSzPct val="60000"/>
        <a:buFont typeface="Wingdings" charset="2"/>
        <a:buChar char="§"/>
        <a:defRPr sz="2667" kern="1200">
          <a:solidFill>
            <a:schemeClr val="tx1">
              <a:lumMod val="65000"/>
              <a:lumOff val="35000"/>
            </a:schemeClr>
          </a:solidFill>
          <a:latin typeface="Arial"/>
          <a:ea typeface="+mn-ea"/>
          <a:cs typeface="Arial"/>
        </a:defRPr>
      </a:lvl2pPr>
      <a:lvl3pPr marL="670543" indent="-182875" algn="l" defTabSz="609585" rtl="0" eaLnBrk="1" latinLnBrk="0" hangingPunct="1">
        <a:spcBef>
          <a:spcPct val="20000"/>
        </a:spcBef>
        <a:buSzPct val="60000"/>
        <a:buFont typeface="Wingdings" charset="2"/>
        <a:buChar char="§"/>
        <a:defRPr sz="2400" kern="1200">
          <a:solidFill>
            <a:schemeClr val="tx1">
              <a:lumMod val="65000"/>
              <a:lumOff val="35000"/>
            </a:schemeClr>
          </a:solidFill>
          <a:latin typeface="Arial"/>
          <a:ea typeface="+mn-ea"/>
          <a:cs typeface="Arial"/>
        </a:defRPr>
      </a:lvl3pPr>
      <a:lvl4pPr marL="914377" indent="-182875" algn="l" defTabSz="609585" rtl="0" eaLnBrk="1" latinLnBrk="0" hangingPunct="1">
        <a:spcBef>
          <a:spcPct val="20000"/>
        </a:spcBef>
        <a:buSzPct val="60000"/>
        <a:buFont typeface="Wingdings" charset="2"/>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SzPct val="60000"/>
        <a:buFont typeface="Wingdings" charset="2"/>
        <a:buChar char="§"/>
        <a:defRPr sz="2667" kern="1200">
          <a:solidFill>
            <a:srgbClr val="00539B"/>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1B71D2-8FEB-4FD1-B48F-B45EE4EF57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709999-3F77-469C-98FD-F9A0A23BD7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4CDE2-B3E8-4456-A1E4-72A7A34B65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0F80AB-657B-429F-A582-4AD1279F607F}" type="datetimeFigureOut">
              <a:rPr lang="en-US" smtClean="0">
                <a:solidFill>
                  <a:prstClr val="black">
                    <a:tint val="75000"/>
                  </a:prstClr>
                </a:solidFill>
              </a:rPr>
              <a:pPr/>
              <a:t>8/14/20</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DD99DBA-FA34-4F72-BF5D-D5E3B8CE8C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9C19E12-E850-447E-A45B-8FA13302C7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16D7F6-E92C-4039-9649-32506BAA29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326504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s://advances.sciencemag.org/content/early/2020/08/07/sciadv.abd3083/tab-pdf" TargetMode="External"/><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hyperlink" Target="https://en.m.wikibooks.org/wiki/File:Red_x.svg" TargetMode="External"/><Relationship Id="rId3" Type="http://schemas.openxmlformats.org/officeDocument/2006/relationships/image" Target="../media/image39.tmp"/><Relationship Id="rId7" Type="http://schemas.openxmlformats.org/officeDocument/2006/relationships/image" Target="../media/image43.png"/><Relationship Id="rId2" Type="http://schemas.openxmlformats.org/officeDocument/2006/relationships/hyperlink" Target="https://www.cdc.gov/coronavirus/2019-ncov/prevent-getting-sick/about-face-coverings.html" TargetMode="External"/><Relationship Id="rId1" Type="http://schemas.openxmlformats.org/officeDocument/2006/relationships/slideLayout" Target="../slideLayouts/slideLayout9.xml"/><Relationship Id="rId6" Type="http://schemas.openxmlformats.org/officeDocument/2006/relationships/image" Target="../media/image42.tmp"/><Relationship Id="rId5" Type="http://schemas.openxmlformats.org/officeDocument/2006/relationships/image" Target="../media/image41.tmp"/><Relationship Id="rId10" Type="http://schemas.openxmlformats.org/officeDocument/2006/relationships/hyperlink" Target="https://openclipart.org/detail/26048/green-checkmark-and-red-minus-by-anselmus" TargetMode="External"/><Relationship Id="rId4" Type="http://schemas.openxmlformats.org/officeDocument/2006/relationships/image" Target="../media/image40.tmp"/><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hyperlink" Target="https://openclipart.org/detail/26048/green-checkmark-and-red-minus-by-anselmus" TargetMode="External"/><Relationship Id="rId3" Type="http://schemas.openxmlformats.org/officeDocument/2006/relationships/image" Target="../media/image45.tmp"/><Relationship Id="rId7" Type="http://schemas.openxmlformats.org/officeDocument/2006/relationships/image" Target="../media/image44.png"/><Relationship Id="rId2" Type="http://schemas.openxmlformats.org/officeDocument/2006/relationships/hyperlink" Target="https://www.cdc.gov/coronavirus/2019-ncov/prevent-getting-sick/cloth-face-cover-guidance.html#:~:text=There%20is%20currently%20not%20enough,as%20a%20substitute%20for%20masks." TargetMode="External"/><Relationship Id="rId1" Type="http://schemas.openxmlformats.org/officeDocument/2006/relationships/slideLayout" Target="../slideLayouts/slideLayout9.xml"/><Relationship Id="rId6" Type="http://schemas.openxmlformats.org/officeDocument/2006/relationships/image" Target="../media/image48.tmp"/><Relationship Id="rId5" Type="http://schemas.openxmlformats.org/officeDocument/2006/relationships/image" Target="../media/image47.tmp"/><Relationship Id="rId10" Type="http://schemas.openxmlformats.org/officeDocument/2006/relationships/hyperlink" Target="https://en.m.wikibooks.org/wiki/File:Red_x.svg" TargetMode="External"/><Relationship Id="rId4" Type="http://schemas.openxmlformats.org/officeDocument/2006/relationships/image" Target="../media/image46.tmp"/><Relationship Id="rId9" Type="http://schemas.openxmlformats.org/officeDocument/2006/relationships/image" Target="../media/image4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D6B054-721D-6A4D-A367-FC5AA75F8FA5}"/>
              </a:ext>
            </a:extLst>
          </p:cNvPr>
          <p:cNvSpPr>
            <a:spLocks noGrp="1"/>
          </p:cNvSpPr>
          <p:nvPr>
            <p:ph type="ctrTitle"/>
          </p:nvPr>
        </p:nvSpPr>
        <p:spPr>
          <a:effectLst>
            <a:outerShdw blurRad="50800" dist="38100" dir="2700000" algn="tl" rotWithShape="0">
              <a:prstClr val="black">
                <a:alpha val="40000"/>
              </a:prstClr>
            </a:outerShdw>
          </a:effectLst>
        </p:spPr>
        <p:txBody>
          <a:bodyPr/>
          <a:lstStyle/>
          <a:p>
            <a:r>
              <a:rPr lang="en-US" dirty="0"/>
              <a:t>Covenant Health</a:t>
            </a:r>
            <a:br>
              <a:rPr lang="en-US" dirty="0"/>
            </a:br>
            <a:r>
              <a:rPr lang="en-US" dirty="0"/>
              <a:t>Regional Update for Physicians</a:t>
            </a:r>
          </a:p>
        </p:txBody>
      </p:sp>
      <p:sp>
        <p:nvSpPr>
          <p:cNvPr id="6" name="Subtitle 5">
            <a:extLst>
              <a:ext uri="{FF2B5EF4-FFF2-40B4-BE49-F238E27FC236}">
                <a16:creationId xmlns:a16="http://schemas.microsoft.com/office/drawing/2014/main" id="{560B31AF-7F72-534C-AF64-C57CCAEB887E}"/>
              </a:ext>
            </a:extLst>
          </p:cNvPr>
          <p:cNvSpPr>
            <a:spLocks noGrp="1"/>
          </p:cNvSpPr>
          <p:nvPr>
            <p:ph type="subTitle" idx="1"/>
          </p:nvPr>
        </p:nvSpPr>
        <p:spPr>
          <a:xfrm>
            <a:off x="1828800" y="4035972"/>
            <a:ext cx="8534400" cy="1069428"/>
          </a:xfrm>
        </p:spPr>
        <p:txBody>
          <a:bodyPr/>
          <a:lstStyle/>
          <a:p>
            <a:r>
              <a:rPr lang="en-US" dirty="0"/>
              <a:t>August 14, 2020</a:t>
            </a:r>
          </a:p>
        </p:txBody>
      </p:sp>
    </p:spTree>
    <p:extLst>
      <p:ext uri="{BB962C8B-B14F-4D97-AF65-F5344CB8AC3E}">
        <p14:creationId xmlns:p14="http://schemas.microsoft.com/office/powerpoint/2010/main" val="23910442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6185" y="247204"/>
            <a:ext cx="9784080" cy="1083667"/>
          </a:xfrm>
        </p:spPr>
        <p:txBody>
          <a:bodyPr/>
          <a:lstStyle/>
          <a:p>
            <a:r>
              <a:rPr lang="en-US" dirty="0">
                <a:solidFill>
                  <a:schemeClr val="bg1"/>
                </a:solidFill>
              </a:rPr>
              <a:t>PUI/Confirmed cases-hospitalized</a:t>
            </a:r>
          </a:p>
        </p:txBody>
      </p:sp>
      <p:sp>
        <p:nvSpPr>
          <p:cNvPr id="5" name="Rectangle 4"/>
          <p:cNvSpPr/>
          <p:nvPr/>
        </p:nvSpPr>
        <p:spPr>
          <a:xfrm>
            <a:off x="0" y="116212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6435360" y="1249862"/>
            <a:ext cx="5756640" cy="4572000"/>
          </a:xfrm>
          <a:prstGeom prst="rect">
            <a:avLst/>
          </a:prstGeom>
        </p:spPr>
      </p:pic>
      <p:pic>
        <p:nvPicPr>
          <p:cNvPr id="4" name="Picture 3"/>
          <p:cNvPicPr>
            <a:picLocks noChangeAspect="1"/>
          </p:cNvPicPr>
          <p:nvPr/>
        </p:nvPicPr>
        <p:blipFill>
          <a:blip r:embed="rId4"/>
          <a:stretch>
            <a:fillRect/>
          </a:stretch>
        </p:blipFill>
        <p:spPr>
          <a:xfrm>
            <a:off x="165912" y="1499621"/>
            <a:ext cx="6103537" cy="4072481"/>
          </a:xfrm>
          <a:prstGeom prst="rect">
            <a:avLst/>
          </a:prstGeom>
        </p:spPr>
      </p:pic>
    </p:spTree>
    <p:extLst>
      <p:ext uri="{BB962C8B-B14F-4D97-AF65-F5344CB8AC3E}">
        <p14:creationId xmlns:p14="http://schemas.microsoft.com/office/powerpoint/2010/main" val="9279109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solidFill>
                  <a:schemeClr val="bg1"/>
                </a:solidFill>
              </a:rPr>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stretch>
            <a:fillRect/>
          </a:stretch>
        </p:blipFill>
        <p:spPr>
          <a:xfrm>
            <a:off x="709083" y="1657982"/>
            <a:ext cx="10431653" cy="4569082"/>
          </a:xfrm>
          <a:prstGeom prst="rect">
            <a:avLst/>
          </a:prstGeom>
        </p:spPr>
      </p:pic>
      <p:sp>
        <p:nvSpPr>
          <p:cNvPr id="8" name="TextBox 7">
            <a:extLst>
              <a:ext uri="{FF2B5EF4-FFF2-40B4-BE49-F238E27FC236}">
                <a16:creationId xmlns:a16="http://schemas.microsoft.com/office/drawing/2014/main" id="{CA039C6A-A406-CA42-929D-125F2183BCE8}"/>
              </a:ext>
            </a:extLst>
          </p:cNvPr>
          <p:cNvSpPr txBox="1"/>
          <p:nvPr/>
        </p:nvSpPr>
        <p:spPr>
          <a:xfrm>
            <a:off x="2459524" y="760372"/>
            <a:ext cx="7272952" cy="830997"/>
          </a:xfrm>
          <a:prstGeom prst="rect">
            <a:avLst/>
          </a:prstGeom>
          <a:solidFill>
            <a:srgbClr val="0070C0"/>
          </a:solidFill>
        </p:spPr>
        <p:txBody>
          <a:bodyPr wrap="none" rtlCol="0">
            <a:spAutoFit/>
          </a:bodyPr>
          <a:lstStyle/>
          <a:p>
            <a:pPr algn="ctr"/>
            <a:r>
              <a:rPr lang="en-US" sz="2400" dirty="0">
                <a:solidFill>
                  <a:schemeClr val="bg1"/>
                </a:solidFill>
                <a:latin typeface="Arial" panose="020B0604020202020204" pitchFamily="34" charset="0"/>
                <a:cs typeface="Arial" panose="020B0604020202020204" pitchFamily="34" charset="0"/>
              </a:rPr>
              <a:t>Transfers to COVID unit are from routine locations –</a:t>
            </a:r>
          </a:p>
          <a:p>
            <a:pPr algn="ctr"/>
            <a:r>
              <a:rPr lang="en-US" sz="2400" dirty="0">
                <a:solidFill>
                  <a:schemeClr val="bg1"/>
                </a:solidFill>
                <a:latin typeface="Arial" panose="020B0604020202020204" pitchFamily="34" charset="0"/>
                <a:cs typeface="Arial" panose="020B0604020202020204" pitchFamily="34" charset="0"/>
              </a:rPr>
              <a:t>40% COVID </a:t>
            </a:r>
            <a:r>
              <a:rPr lang="en-US" sz="2400" dirty="0" err="1">
                <a:solidFill>
                  <a:schemeClr val="bg1"/>
                </a:solidFill>
                <a:latin typeface="Arial" panose="020B0604020202020204" pitchFamily="34" charset="0"/>
                <a:cs typeface="Arial" panose="020B0604020202020204" pitchFamily="34" charset="0"/>
              </a:rPr>
              <a:t>pts</a:t>
            </a:r>
            <a:r>
              <a:rPr lang="en-US" sz="2400" dirty="0">
                <a:solidFill>
                  <a:schemeClr val="bg1"/>
                </a:solidFill>
                <a:latin typeface="Arial" panose="020B0604020202020204" pitchFamily="34" charset="0"/>
                <a:cs typeface="Arial" panose="020B0604020202020204" pitchFamily="34" charset="0"/>
              </a:rPr>
              <a:t> are transfers</a:t>
            </a:r>
          </a:p>
        </p:txBody>
      </p:sp>
    </p:spTree>
    <p:extLst>
      <p:ext uri="{BB962C8B-B14F-4D97-AF65-F5344CB8AC3E}">
        <p14:creationId xmlns:p14="http://schemas.microsoft.com/office/powerpoint/2010/main" val="12675817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a:t>
            </a:r>
          </a:p>
        </p:txBody>
      </p:sp>
      <p:graphicFrame>
        <p:nvGraphicFramePr>
          <p:cNvPr id="6" name="Table 5"/>
          <p:cNvGraphicFramePr>
            <a:graphicFrameLocks noGrp="1"/>
          </p:cNvGraphicFramePr>
          <p:nvPr>
            <p:extLst>
              <p:ext uri="{D42A27DB-BD31-4B8C-83A1-F6EECF244321}">
                <p14:modId xmlns:p14="http://schemas.microsoft.com/office/powerpoint/2010/main" val="3121185161"/>
              </p:ext>
            </p:extLst>
          </p:nvPr>
        </p:nvGraphicFramePr>
        <p:xfrm>
          <a:off x="2032000" y="1460342"/>
          <a:ext cx="8128000" cy="442468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70840">
                <a:tc>
                  <a:txBody>
                    <a:bodyPr/>
                    <a:lstStyle/>
                    <a:p>
                      <a:r>
                        <a:rPr lang="en-US" sz="2000" dirty="0">
                          <a:latin typeface="Arial" panose="020B0604020202020204" pitchFamily="34" charset="0"/>
                          <a:cs typeface="Arial" panose="020B0604020202020204" pitchFamily="34" charset="0"/>
                        </a:rPr>
                        <a:t>Phase 1</a:t>
                      </a:r>
                    </a:p>
                  </a:txBody>
                  <a:tcPr/>
                </a:tc>
                <a:tc>
                  <a:txBody>
                    <a:bodyPr/>
                    <a:lstStyle/>
                    <a:p>
                      <a:pPr algn="ctr"/>
                      <a:r>
                        <a:rPr lang="en-US" sz="2000" dirty="0">
                          <a:latin typeface="Arial" panose="020B0604020202020204" pitchFamily="34" charset="0"/>
                          <a:cs typeface="Arial" panose="020B0604020202020204" pitchFamily="34" charset="0"/>
                        </a:rPr>
                        <a:t>10-CICU</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10-HC4</a:t>
                      </a:r>
                    </a:p>
                  </a:txBody>
                  <a:tcPr/>
                </a:tc>
                <a:tc>
                  <a:txBody>
                    <a:bodyPr/>
                    <a:lstStyle/>
                    <a:p>
                      <a:pPr algn="ctr"/>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70840">
                <a:tc>
                  <a:txBody>
                    <a:bodyPr/>
                    <a:lstStyle/>
                    <a:p>
                      <a:r>
                        <a:rPr lang="en-US" sz="2000" dirty="0">
                          <a:latin typeface="Arial" panose="020B0604020202020204" pitchFamily="34" charset="0"/>
                          <a:cs typeface="Arial" panose="020B0604020202020204" pitchFamily="34" charset="0"/>
                        </a:rPr>
                        <a:t>Phase 3</a:t>
                      </a: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24-HC4</a:t>
                      </a:r>
                    </a:p>
                  </a:txBody>
                  <a:tcPr/>
                </a:tc>
                <a:tc>
                  <a:txBody>
                    <a:bodyPr/>
                    <a:lstStyle/>
                    <a:p>
                      <a:pPr algn="ctr"/>
                      <a:r>
                        <a:rPr lang="en-US" sz="20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370840">
                <a:tc>
                  <a:txBody>
                    <a:bodyPr/>
                    <a:lstStyle/>
                    <a:p>
                      <a:r>
                        <a:rPr lang="en-US" sz="2000" dirty="0">
                          <a:latin typeface="Arial" panose="020B0604020202020204" pitchFamily="34" charset="0"/>
                          <a:cs typeface="Arial" panose="020B0604020202020204" pitchFamily="34" charset="0"/>
                        </a:rPr>
                        <a:t>Phase 4</a:t>
                      </a: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8-MICU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p>
                      <a:pPr algn="ctr"/>
                      <a:r>
                        <a:rPr lang="en-US" sz="2000" dirty="0">
                          <a:latin typeface="Arial" panose="020B0604020202020204" pitchFamily="34" charset="0"/>
                          <a:cs typeface="Arial" panose="020B0604020202020204" pitchFamily="34" charset="0"/>
                        </a:rPr>
                        <a:t>8- SICU 4 (east)</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15 – S 9 (east)</a:t>
                      </a:r>
                    </a:p>
                  </a:txBody>
                  <a:tcPr/>
                </a:tc>
                <a:tc>
                  <a:txBody>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94</a:t>
                      </a:r>
                    </a:p>
                  </a:txBody>
                  <a:tcPr/>
                </a:tc>
                <a:extLst>
                  <a:ext uri="{0D108BD9-81ED-4DB2-BD59-A6C34878D82A}">
                    <a16:rowId xmlns:a16="http://schemas.microsoft.com/office/drawing/2014/main" val="10007"/>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8992" y="3593098"/>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4235513"/>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5431646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grpSp>
        <p:nvGrpSpPr>
          <p:cNvPr id="12" name="Group 11"/>
          <p:cNvGrpSpPr/>
          <p:nvPr/>
        </p:nvGrpSpPr>
        <p:grpSpPr>
          <a:xfrm>
            <a:off x="2526184" y="6470027"/>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50000"/>
                    </a:schemeClr>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0" y="861927"/>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6052" y="863559"/>
            <a:ext cx="4499117" cy="584775"/>
          </a:xfrm>
          <a:prstGeom prst="rect">
            <a:avLst/>
          </a:prstGeom>
          <a:noFill/>
        </p:spPr>
        <p:txBody>
          <a:bodyPr wrap="none" rtlCol="0">
            <a:spAutoFit/>
          </a:bodyPr>
          <a:lstStyle/>
          <a:p>
            <a:r>
              <a:rPr lang="en-US" sz="3200" dirty="0"/>
              <a:t>COVID Related Furloughs</a:t>
            </a:r>
          </a:p>
        </p:txBody>
      </p:sp>
      <p:sp>
        <p:nvSpPr>
          <p:cNvPr id="18" name="TextBox 17"/>
          <p:cNvSpPr txBox="1"/>
          <p:nvPr/>
        </p:nvSpPr>
        <p:spPr>
          <a:xfrm>
            <a:off x="140365" y="5885252"/>
            <a:ext cx="9983187" cy="584775"/>
          </a:xfrm>
          <a:prstGeom prst="rect">
            <a:avLst/>
          </a:prstGeom>
          <a:noFill/>
        </p:spPr>
        <p:txBody>
          <a:bodyPr wrap="square" rtlCol="0">
            <a:spAutoFit/>
          </a:bodyPr>
          <a:lstStyle/>
          <a:p>
            <a:r>
              <a:rPr lang="en-US" sz="3200" b="1" u="sng" dirty="0"/>
              <a:t>Important to wear masks in meeting areas</a:t>
            </a:r>
          </a:p>
        </p:txBody>
      </p:sp>
      <p:pic>
        <p:nvPicPr>
          <p:cNvPr id="7" name="Picture 6"/>
          <p:cNvPicPr>
            <a:picLocks noChangeAspect="1"/>
          </p:cNvPicPr>
          <p:nvPr/>
        </p:nvPicPr>
        <p:blipFill>
          <a:blip r:embed="rId3"/>
          <a:stretch>
            <a:fillRect/>
          </a:stretch>
        </p:blipFill>
        <p:spPr>
          <a:xfrm>
            <a:off x="863366" y="1487226"/>
            <a:ext cx="10294410" cy="4519846"/>
          </a:xfrm>
          <a:prstGeom prst="rect">
            <a:avLst/>
          </a:prstGeom>
        </p:spPr>
      </p:pic>
    </p:spTree>
    <p:extLst>
      <p:ext uri="{BB962C8B-B14F-4D97-AF65-F5344CB8AC3E}">
        <p14:creationId xmlns:p14="http://schemas.microsoft.com/office/powerpoint/2010/main" val="3913769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3895F-A508-C643-805A-B191172AC2C1}"/>
              </a:ext>
            </a:extLst>
          </p:cNvPr>
          <p:cNvSpPr>
            <a:spLocks noGrp="1"/>
          </p:cNvSpPr>
          <p:nvPr>
            <p:ph type="ctrTitle"/>
          </p:nvPr>
        </p:nvSpPr>
        <p:spPr/>
        <p:txBody>
          <a:bodyPr/>
          <a:lstStyle/>
          <a:p>
            <a:r>
              <a:rPr lang="en-US" dirty="0"/>
              <a:t>Release from Isolation Precautions</a:t>
            </a:r>
          </a:p>
        </p:txBody>
      </p:sp>
      <p:sp>
        <p:nvSpPr>
          <p:cNvPr id="3" name="Subtitle 2">
            <a:extLst>
              <a:ext uri="{FF2B5EF4-FFF2-40B4-BE49-F238E27FC236}">
                <a16:creationId xmlns:a16="http://schemas.microsoft.com/office/drawing/2014/main" id="{A696E322-7D80-6040-89A8-583BEEAEDB6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933827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1497"/>
          </a:xfrm>
        </p:spPr>
        <p:txBody>
          <a:bodyPr>
            <a:normAutofit fontScale="90000"/>
          </a:bodyPr>
          <a:lstStyle/>
          <a:p>
            <a:r>
              <a:rPr lang="en-US" sz="3200" b="1" dirty="0">
                <a:solidFill>
                  <a:schemeClr val="bg1"/>
                </a:solidFill>
                <a:latin typeface="Arial" panose="020B0604020202020204" pitchFamily="34" charset="0"/>
                <a:cs typeface="Arial" panose="020B0604020202020204" pitchFamily="34" charset="0"/>
              </a:rPr>
              <a:t>Position statement revisions</a:t>
            </a:r>
            <a:br>
              <a:rPr lang="en-US" sz="3200"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rPr>
              <a:t>Discontinuing Isolation precautions for covid-19 inpatients</a:t>
            </a:r>
          </a:p>
        </p:txBody>
      </p:sp>
      <p:pic>
        <p:nvPicPr>
          <p:cNvPr id="7" name="Picture 6"/>
          <p:cNvPicPr>
            <a:picLocks noChangeAspect="1"/>
          </p:cNvPicPr>
          <p:nvPr/>
        </p:nvPicPr>
        <p:blipFill rotWithShape="1">
          <a:blip r:embed="rId2"/>
          <a:srcRect l="4637" t="1244" r="5443" b="3641"/>
          <a:stretch/>
        </p:blipFill>
        <p:spPr>
          <a:xfrm>
            <a:off x="2206713" y="1010935"/>
            <a:ext cx="4601033" cy="5519174"/>
          </a:xfrm>
          <a:prstGeom prst="rect">
            <a:avLst/>
          </a:prstGeom>
          <a:ln w="28575">
            <a:solidFill>
              <a:schemeClr val="bg1"/>
            </a:solidFill>
          </a:ln>
        </p:spPr>
      </p:pic>
      <p:pic>
        <p:nvPicPr>
          <p:cNvPr id="8" name="Picture 7"/>
          <p:cNvPicPr>
            <a:picLocks noChangeAspect="1"/>
          </p:cNvPicPr>
          <p:nvPr/>
        </p:nvPicPr>
        <p:blipFill rotWithShape="1">
          <a:blip r:embed="rId3"/>
          <a:srcRect l="5645" t="2667" r="3259" b="3286"/>
          <a:stretch/>
        </p:blipFill>
        <p:spPr>
          <a:xfrm>
            <a:off x="6961748" y="1010935"/>
            <a:ext cx="4570083" cy="5519174"/>
          </a:xfrm>
          <a:prstGeom prst="rect">
            <a:avLst/>
          </a:prstGeom>
          <a:ln w="28575">
            <a:solidFill>
              <a:schemeClr val="bg1"/>
            </a:solidFill>
          </a:ln>
        </p:spPr>
      </p:pic>
      <p:sp>
        <p:nvSpPr>
          <p:cNvPr id="9" name="Rectangle 8"/>
          <p:cNvSpPr/>
          <p:nvPr/>
        </p:nvSpPr>
        <p:spPr>
          <a:xfrm rot="19581043">
            <a:off x="6344" y="2044994"/>
            <a:ext cx="2061718" cy="646331"/>
          </a:xfrm>
          <a:prstGeom prst="rect">
            <a:avLst/>
          </a:prstGeom>
          <a:noFill/>
        </p:spPr>
        <p:txBody>
          <a:bodyPr wrap="none" lIns="91440" tIns="45720" rIns="91440" bIns="45720">
            <a:spAutoFit/>
          </a:bodyPr>
          <a:lstStyle/>
          <a:p>
            <a:pPr algn="ctr"/>
            <a:r>
              <a:rPr lang="en-US" sz="3600" b="1" cap="none" spc="0" dirty="0">
                <a:ln w="12700" cmpd="sng">
                  <a:solidFill>
                    <a:schemeClr val="accent4"/>
                  </a:solidFill>
                  <a:prstDash val="solid"/>
                </a:ln>
                <a:solidFill>
                  <a:srgbClr val="E85C0E"/>
                </a:solidFill>
                <a:effectLst/>
              </a:rPr>
              <a:t>Approved</a:t>
            </a:r>
          </a:p>
        </p:txBody>
      </p:sp>
    </p:spTree>
    <p:extLst>
      <p:ext uri="{BB962C8B-B14F-4D97-AF65-F5344CB8AC3E}">
        <p14:creationId xmlns:p14="http://schemas.microsoft.com/office/powerpoint/2010/main" val="20459830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52" y="71729"/>
            <a:ext cx="12054348" cy="911497"/>
          </a:xfrm>
        </p:spPr>
        <p:txBody>
          <a:bodyPr>
            <a:normAutofit fontScale="90000"/>
          </a:bodyPr>
          <a:lstStyle/>
          <a:p>
            <a:r>
              <a:rPr lang="en-US" sz="3200" b="1" dirty="0">
                <a:solidFill>
                  <a:schemeClr val="bg1"/>
                </a:solidFill>
                <a:latin typeface="Arial" panose="020B0604020202020204" pitchFamily="34" charset="0"/>
                <a:cs typeface="Arial" panose="020B0604020202020204" pitchFamily="34" charset="0"/>
              </a:rPr>
              <a:t>Position statement revisions</a:t>
            </a:r>
            <a:br>
              <a:rPr lang="en-US" sz="3200" dirty="0">
                <a:solidFill>
                  <a:schemeClr val="bg1"/>
                </a:solidFill>
                <a:latin typeface="Arial" panose="020B0604020202020204" pitchFamily="34" charset="0"/>
                <a:cs typeface="Arial" panose="020B0604020202020204" pitchFamily="34" charset="0"/>
              </a:rPr>
            </a:br>
            <a:r>
              <a:rPr lang="en-US" sz="3200" dirty="0">
                <a:solidFill>
                  <a:schemeClr val="bg1"/>
                </a:solidFill>
                <a:latin typeface="Arial" panose="020B0604020202020204" pitchFamily="34" charset="0"/>
                <a:cs typeface="Arial" panose="020B0604020202020204" pitchFamily="34" charset="0"/>
              </a:rPr>
              <a:t>Return to work for caregivers</a:t>
            </a:r>
          </a:p>
        </p:txBody>
      </p:sp>
      <p:pic>
        <p:nvPicPr>
          <p:cNvPr id="10" name="Content Placeholder 3"/>
          <p:cNvPicPr>
            <a:picLocks noGrp="1" noChangeAspect="1"/>
          </p:cNvPicPr>
          <p:nvPr>
            <p:ph idx="1"/>
          </p:nvPr>
        </p:nvPicPr>
        <p:blipFill rotWithShape="1">
          <a:blip r:embed="rId2"/>
          <a:srcRect l="2291" t="6670" r="5307" b="1260"/>
          <a:stretch/>
        </p:blipFill>
        <p:spPr>
          <a:xfrm>
            <a:off x="1357745" y="1093398"/>
            <a:ext cx="9614162" cy="5469348"/>
          </a:xfrm>
          <a:prstGeom prst="rect">
            <a:avLst/>
          </a:prstGeom>
          <a:ln w="19050">
            <a:solidFill>
              <a:srgbClr val="002060"/>
            </a:solidFill>
          </a:ln>
        </p:spPr>
      </p:pic>
      <p:sp>
        <p:nvSpPr>
          <p:cNvPr id="5" name="Rectangle 4">
            <a:extLst>
              <a:ext uri="{FF2B5EF4-FFF2-40B4-BE49-F238E27FC236}">
                <a16:creationId xmlns:a16="http://schemas.microsoft.com/office/drawing/2014/main" id="{918BF1A0-EB56-F34F-8208-7BCAE9AA94BD}"/>
              </a:ext>
            </a:extLst>
          </p:cNvPr>
          <p:cNvSpPr/>
          <p:nvPr/>
        </p:nvSpPr>
        <p:spPr>
          <a:xfrm rot="19581043">
            <a:off x="6343" y="588788"/>
            <a:ext cx="2061718" cy="646331"/>
          </a:xfrm>
          <a:prstGeom prst="rect">
            <a:avLst/>
          </a:prstGeom>
          <a:noFill/>
        </p:spPr>
        <p:txBody>
          <a:bodyPr wrap="none" lIns="91440" tIns="45720" rIns="91440" bIns="45720">
            <a:spAutoFit/>
          </a:bodyPr>
          <a:lstStyle/>
          <a:p>
            <a:pPr algn="ctr"/>
            <a:r>
              <a:rPr lang="en-US" sz="3600" b="1" cap="none" spc="0" dirty="0">
                <a:ln w="12700" cmpd="sng">
                  <a:solidFill>
                    <a:schemeClr val="accent4"/>
                  </a:solidFill>
                  <a:prstDash val="solid"/>
                </a:ln>
                <a:solidFill>
                  <a:srgbClr val="E85C0E"/>
                </a:solidFill>
                <a:effectLst/>
              </a:rPr>
              <a:t>Approved</a:t>
            </a:r>
          </a:p>
        </p:txBody>
      </p:sp>
    </p:spTree>
    <p:extLst>
      <p:ext uri="{BB962C8B-B14F-4D97-AF65-F5344CB8AC3E}">
        <p14:creationId xmlns:p14="http://schemas.microsoft.com/office/powerpoint/2010/main" val="85760000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b="1" dirty="0"/>
              <a:t>Sean Glenn</a:t>
            </a:r>
          </a:p>
          <a:p>
            <a:r>
              <a:rPr lang="en-US" sz="2400" b="1" dirty="0"/>
              <a:t>Senior Clinical Data Analyst</a:t>
            </a:r>
            <a:endParaRPr lang="en-US" sz="2400" dirty="0"/>
          </a:p>
          <a:p>
            <a:r>
              <a:rPr lang="en-US" sz="2400" b="1" dirty="0"/>
              <a:t>Decision Support Services</a:t>
            </a:r>
            <a:endParaRPr lang="en-US" sz="2400" dirty="0"/>
          </a:p>
          <a:p>
            <a:r>
              <a:rPr lang="en-US" sz="2400" b="1" dirty="0"/>
              <a:t>Covenant Health</a:t>
            </a:r>
            <a:endParaRPr lang="en-US" sz="2400" dirty="0"/>
          </a:p>
          <a:p>
            <a:endParaRPr lang="en-US" dirty="0"/>
          </a:p>
        </p:txBody>
      </p:sp>
    </p:spTree>
    <p:extLst>
      <p:ext uri="{BB962C8B-B14F-4D97-AF65-F5344CB8AC3E}">
        <p14:creationId xmlns:p14="http://schemas.microsoft.com/office/powerpoint/2010/main" val="26132902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5" name="Picture 4" descr="A screenshot of a cell phone&#10;&#10;Description automatically generated">
            <a:extLst>
              <a:ext uri="{FF2B5EF4-FFF2-40B4-BE49-F238E27FC236}">
                <a16:creationId xmlns:a16="http://schemas.microsoft.com/office/drawing/2014/main" id="{F0B9BD61-746B-4F67-96E2-4C51CD4E8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811" y="977262"/>
            <a:ext cx="5744377" cy="5163271"/>
          </a:xfrm>
          <a:prstGeom prst="rect">
            <a:avLst/>
          </a:prstGeom>
        </p:spPr>
      </p:pic>
    </p:spTree>
    <p:extLst>
      <p:ext uri="{BB962C8B-B14F-4D97-AF65-F5344CB8AC3E}">
        <p14:creationId xmlns:p14="http://schemas.microsoft.com/office/powerpoint/2010/main" val="24803739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4" name="Picture 3" descr="A close up of a map&#10;&#10;Description automatically generated">
            <a:extLst>
              <a:ext uri="{FF2B5EF4-FFF2-40B4-BE49-F238E27FC236}">
                <a16:creationId xmlns:a16="http://schemas.microsoft.com/office/drawing/2014/main" id="{827D3D8C-04B2-450F-B42A-730FE01AC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001" y="1532519"/>
            <a:ext cx="10673998" cy="3792962"/>
          </a:xfrm>
          <a:prstGeom prst="rect">
            <a:avLst/>
          </a:prstGeom>
        </p:spPr>
      </p:pic>
    </p:spTree>
    <p:extLst>
      <p:ext uri="{BB962C8B-B14F-4D97-AF65-F5344CB8AC3E}">
        <p14:creationId xmlns:p14="http://schemas.microsoft.com/office/powerpoint/2010/main" val="2839438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3F873-4306-024F-A0E3-9C8E69D3A4D2}"/>
              </a:ext>
            </a:extLst>
          </p:cNvPr>
          <p:cNvSpPr>
            <a:spLocks noGrp="1"/>
          </p:cNvSpPr>
          <p:nvPr>
            <p:ph type="ctrTitle"/>
          </p:nvPr>
        </p:nvSpPr>
        <p:spPr>
          <a:xfrm>
            <a:off x="435935" y="148632"/>
            <a:ext cx="3742660" cy="797665"/>
          </a:xfrm>
          <a:effectLst>
            <a:outerShdw blurRad="50800" dist="38100" dir="2700000" algn="tl" rotWithShape="0">
              <a:prstClr val="black">
                <a:alpha val="40000"/>
              </a:prstClr>
            </a:outerShdw>
          </a:effectLst>
        </p:spPr>
        <p:txBody>
          <a:bodyPr/>
          <a:lstStyle/>
          <a:p>
            <a:r>
              <a:rPr lang="en-US" sz="5400" dirty="0"/>
              <a:t>Reflection</a:t>
            </a:r>
          </a:p>
        </p:txBody>
      </p:sp>
      <p:pic>
        <p:nvPicPr>
          <p:cNvPr id="6" name="Picture 5">
            <a:extLst>
              <a:ext uri="{FF2B5EF4-FFF2-40B4-BE49-F238E27FC236}">
                <a16:creationId xmlns:a16="http://schemas.microsoft.com/office/drawing/2014/main" id="{85E1DB94-35A8-D64D-BFBB-FAEABE9222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7522" y="1207960"/>
            <a:ext cx="3553194" cy="3980304"/>
          </a:xfrm>
          <a:prstGeom prst="rect">
            <a:avLst/>
          </a:prstGeom>
        </p:spPr>
      </p:pic>
      <p:sp>
        <p:nvSpPr>
          <p:cNvPr id="7" name="TextBox 6">
            <a:extLst>
              <a:ext uri="{FF2B5EF4-FFF2-40B4-BE49-F238E27FC236}">
                <a16:creationId xmlns:a16="http://schemas.microsoft.com/office/drawing/2014/main" id="{52E18790-BBC5-4140-9EAD-1EE28310248F}"/>
              </a:ext>
            </a:extLst>
          </p:cNvPr>
          <p:cNvSpPr txBox="1"/>
          <p:nvPr/>
        </p:nvSpPr>
        <p:spPr>
          <a:xfrm>
            <a:off x="1297172" y="2934586"/>
            <a:ext cx="2895408" cy="923330"/>
          </a:xfrm>
          <a:prstGeom prst="rect">
            <a:avLst/>
          </a:prstGeom>
          <a:noFill/>
        </p:spPr>
        <p:txBody>
          <a:bodyPr wrap="none" rtlCol="0">
            <a:spAutoFit/>
          </a:bodyPr>
          <a:lstStyle/>
          <a:p>
            <a:pPr algn="ctr"/>
            <a:r>
              <a:rPr lang="en-US" dirty="0">
                <a:solidFill>
                  <a:schemeClr val="bg1"/>
                </a:solidFill>
              </a:rPr>
              <a:t>Amy Compton-Phillips, MD</a:t>
            </a:r>
          </a:p>
          <a:p>
            <a:pPr algn="ctr"/>
            <a:r>
              <a:rPr lang="en-US" dirty="0">
                <a:solidFill>
                  <a:schemeClr val="bg1"/>
                </a:solidFill>
              </a:rPr>
              <a:t>EVP, Chief Clinical Officer</a:t>
            </a:r>
          </a:p>
          <a:p>
            <a:pPr algn="ctr"/>
            <a:r>
              <a:rPr lang="en-US" dirty="0">
                <a:solidFill>
                  <a:schemeClr val="bg1"/>
                </a:solidFill>
              </a:rPr>
              <a:t>Providence St. Joseph Health</a:t>
            </a:r>
          </a:p>
        </p:txBody>
      </p:sp>
    </p:spTree>
    <p:extLst>
      <p:ext uri="{BB962C8B-B14F-4D97-AF65-F5344CB8AC3E}">
        <p14:creationId xmlns:p14="http://schemas.microsoft.com/office/powerpoint/2010/main" val="28611083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4" name="Picture 3">
            <a:extLst>
              <a:ext uri="{FF2B5EF4-FFF2-40B4-BE49-F238E27FC236}">
                <a16:creationId xmlns:a16="http://schemas.microsoft.com/office/drawing/2014/main" id="{81C58E1B-5CB2-443C-94FF-FCEB7E75497D}"/>
              </a:ext>
            </a:extLst>
          </p:cNvPr>
          <p:cNvPicPr>
            <a:picLocks noChangeAspect="1"/>
          </p:cNvPicPr>
          <p:nvPr/>
        </p:nvPicPr>
        <p:blipFill>
          <a:blip r:embed="rId2"/>
          <a:stretch>
            <a:fillRect/>
          </a:stretch>
        </p:blipFill>
        <p:spPr>
          <a:xfrm>
            <a:off x="1224705" y="1551045"/>
            <a:ext cx="9172575" cy="3286125"/>
          </a:xfrm>
          <a:prstGeom prst="rect">
            <a:avLst/>
          </a:prstGeom>
        </p:spPr>
      </p:pic>
    </p:spTree>
    <p:extLst>
      <p:ext uri="{BB962C8B-B14F-4D97-AF65-F5344CB8AC3E}">
        <p14:creationId xmlns:p14="http://schemas.microsoft.com/office/powerpoint/2010/main" val="40330223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3" name="Picture 2">
            <a:extLst>
              <a:ext uri="{FF2B5EF4-FFF2-40B4-BE49-F238E27FC236}">
                <a16:creationId xmlns:a16="http://schemas.microsoft.com/office/drawing/2014/main" id="{187DF8A3-1C66-4C63-BCF2-96DD2A9C9D04}"/>
              </a:ext>
            </a:extLst>
          </p:cNvPr>
          <p:cNvPicPr>
            <a:picLocks noChangeAspect="1"/>
          </p:cNvPicPr>
          <p:nvPr/>
        </p:nvPicPr>
        <p:blipFill>
          <a:blip r:embed="rId2"/>
          <a:stretch>
            <a:fillRect/>
          </a:stretch>
        </p:blipFill>
        <p:spPr>
          <a:xfrm>
            <a:off x="1461082" y="1125413"/>
            <a:ext cx="9269835" cy="4904491"/>
          </a:xfrm>
          <a:prstGeom prst="rect">
            <a:avLst/>
          </a:prstGeom>
        </p:spPr>
      </p:pic>
    </p:spTree>
    <p:extLst>
      <p:ext uri="{BB962C8B-B14F-4D97-AF65-F5344CB8AC3E}">
        <p14:creationId xmlns:p14="http://schemas.microsoft.com/office/powerpoint/2010/main" val="33824947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8" name="Picture 7">
            <a:extLst>
              <a:ext uri="{FF2B5EF4-FFF2-40B4-BE49-F238E27FC236}">
                <a16:creationId xmlns:a16="http://schemas.microsoft.com/office/drawing/2014/main" id="{5824DDD6-73AA-449E-B171-93E38E400EF1}"/>
              </a:ext>
            </a:extLst>
          </p:cNvPr>
          <p:cNvPicPr>
            <a:picLocks noChangeAspect="1"/>
          </p:cNvPicPr>
          <p:nvPr/>
        </p:nvPicPr>
        <p:blipFill>
          <a:blip r:embed="rId2"/>
          <a:stretch>
            <a:fillRect/>
          </a:stretch>
        </p:blipFill>
        <p:spPr>
          <a:xfrm>
            <a:off x="10900470" y="488635"/>
            <a:ext cx="1076475" cy="1371791"/>
          </a:xfrm>
          <a:prstGeom prst="rect">
            <a:avLst/>
          </a:prstGeom>
        </p:spPr>
      </p:pic>
      <p:pic>
        <p:nvPicPr>
          <p:cNvPr id="3" name="Picture 2">
            <a:extLst>
              <a:ext uri="{FF2B5EF4-FFF2-40B4-BE49-F238E27FC236}">
                <a16:creationId xmlns:a16="http://schemas.microsoft.com/office/drawing/2014/main" id="{2DDA46E5-7F6A-49C3-9642-E3384C29A036}"/>
              </a:ext>
            </a:extLst>
          </p:cNvPr>
          <p:cNvPicPr>
            <a:picLocks noChangeAspect="1"/>
          </p:cNvPicPr>
          <p:nvPr/>
        </p:nvPicPr>
        <p:blipFill>
          <a:blip r:embed="rId3"/>
          <a:stretch>
            <a:fillRect/>
          </a:stretch>
        </p:blipFill>
        <p:spPr>
          <a:xfrm>
            <a:off x="1666613" y="1317765"/>
            <a:ext cx="8858774" cy="4617698"/>
          </a:xfrm>
          <a:prstGeom prst="rect">
            <a:avLst/>
          </a:prstGeom>
        </p:spPr>
      </p:pic>
    </p:spTree>
    <p:extLst>
      <p:ext uri="{BB962C8B-B14F-4D97-AF65-F5344CB8AC3E}">
        <p14:creationId xmlns:p14="http://schemas.microsoft.com/office/powerpoint/2010/main" val="38607214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4" name="Picture 3">
            <a:extLst>
              <a:ext uri="{FF2B5EF4-FFF2-40B4-BE49-F238E27FC236}">
                <a16:creationId xmlns:a16="http://schemas.microsoft.com/office/drawing/2014/main" id="{CBDEEF08-F6A5-43CD-8C3F-772175CC2F14}"/>
              </a:ext>
            </a:extLst>
          </p:cNvPr>
          <p:cNvPicPr>
            <a:picLocks noChangeAspect="1"/>
          </p:cNvPicPr>
          <p:nvPr/>
        </p:nvPicPr>
        <p:blipFill>
          <a:blip r:embed="rId2"/>
          <a:stretch>
            <a:fillRect/>
          </a:stretch>
        </p:blipFill>
        <p:spPr>
          <a:xfrm>
            <a:off x="2463448" y="1002339"/>
            <a:ext cx="7265103" cy="5078906"/>
          </a:xfrm>
          <a:prstGeom prst="rect">
            <a:avLst/>
          </a:prstGeom>
        </p:spPr>
      </p:pic>
    </p:spTree>
    <p:extLst>
      <p:ext uri="{BB962C8B-B14F-4D97-AF65-F5344CB8AC3E}">
        <p14:creationId xmlns:p14="http://schemas.microsoft.com/office/powerpoint/2010/main" val="20813618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5" name="Subtitle 4">
            <a:extLst>
              <a:ext uri="{FF2B5EF4-FFF2-40B4-BE49-F238E27FC236}">
                <a16:creationId xmlns:a16="http://schemas.microsoft.com/office/drawing/2014/main" id="{B4B92158-CE6E-5640-9736-808DFFCB593E}"/>
              </a:ext>
            </a:extLst>
          </p:cNvPr>
          <p:cNvSpPr>
            <a:spLocks noGrp="1"/>
          </p:cNvSpPr>
          <p:nvPr>
            <p:ph type="subTitle" idx="1"/>
          </p:nvPr>
        </p:nvSpPr>
        <p:spPr/>
        <p:txBody>
          <a:bodyPr/>
          <a:lstStyle/>
          <a:p>
            <a:r>
              <a:rPr lang="en-US" dirty="0"/>
              <a:t>The entire country is struggling to provide adequate testing capacity</a:t>
            </a:r>
          </a:p>
        </p:txBody>
      </p:sp>
    </p:spTree>
    <p:extLst>
      <p:ext uri="{BB962C8B-B14F-4D97-AF65-F5344CB8AC3E}">
        <p14:creationId xmlns:p14="http://schemas.microsoft.com/office/powerpoint/2010/main" val="195478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897940833"/>
              </p:ext>
            </p:extLst>
          </p:nvPr>
        </p:nvGraphicFramePr>
        <p:xfrm>
          <a:off x="534778" y="1215071"/>
          <a:ext cx="3810000" cy="2775793"/>
        </p:xfrm>
        <a:graphic>
          <a:graphicData uri="http://schemas.openxmlformats.org/drawingml/2006/table">
            <a:tbl>
              <a:tblPr firstRow="1" bandRow="1">
                <a:tableStyleId>{5C22544A-7EE6-4342-B048-85BDC9FD1C3A}</a:tableStyleId>
              </a:tblPr>
              <a:tblGrid>
                <a:gridCol w="2011424">
                  <a:extLst>
                    <a:ext uri="{9D8B030D-6E8A-4147-A177-3AD203B41FA5}">
                      <a16:colId xmlns:a16="http://schemas.microsoft.com/office/drawing/2014/main" val="20000"/>
                    </a:ext>
                  </a:extLst>
                </a:gridCol>
                <a:gridCol w="1798576">
                  <a:extLst>
                    <a:ext uri="{9D8B030D-6E8A-4147-A177-3AD203B41FA5}">
                      <a16:colId xmlns:a16="http://schemas.microsoft.com/office/drawing/2014/main" val="20001"/>
                    </a:ext>
                  </a:extLst>
                </a:gridCol>
              </a:tblGrid>
              <a:tr h="386118">
                <a:tc>
                  <a:txBody>
                    <a:bodyPr/>
                    <a:lstStyle/>
                    <a:p>
                      <a:endParaRPr lang="en-US" sz="2000" dirty="0">
                        <a:solidFill>
                          <a:schemeClr val="tx2">
                            <a:lumMod val="50000"/>
                          </a:schemeClr>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2">
                              <a:lumMod val="50000"/>
                            </a:schemeClr>
                          </a:solidFill>
                          <a:latin typeface="Arial Narrow" panose="020B0606020202030204" pitchFamily="34" charset="0"/>
                          <a:cs typeface="Arial" panose="020B0604020202020204" pitchFamily="34" charset="0"/>
                        </a:rPr>
                        <a:t>Availability</a:t>
                      </a:r>
                    </a:p>
                  </a:txBody>
                  <a:tcPr>
                    <a:solidFill>
                      <a:schemeClr val="bg1">
                        <a:lumMod val="75000"/>
                        <a:lumOff val="25000"/>
                      </a:schemeClr>
                    </a:solidFill>
                  </a:tcPr>
                </a:tc>
                <a:extLst>
                  <a:ext uri="{0D108BD9-81ED-4DB2-BD59-A6C34878D82A}">
                    <a16:rowId xmlns:a16="http://schemas.microsoft.com/office/drawing/2014/main" val="10000"/>
                  </a:ext>
                </a:extLst>
              </a:tr>
              <a:tr h="348087">
                <a:tc>
                  <a:txBody>
                    <a:bodyPr/>
                    <a:lstStyle/>
                    <a:p>
                      <a:r>
                        <a:rPr lang="en-US" sz="2000" b="1" dirty="0"/>
                        <a:t>Abbott</a:t>
                      </a:r>
                    </a:p>
                  </a:txBody>
                  <a:tcPr/>
                </a:tc>
                <a:tc>
                  <a:txBody>
                    <a:bodyPr/>
                    <a:lstStyle/>
                    <a:p>
                      <a:pPr algn="ctr"/>
                      <a:r>
                        <a:rPr lang="en-US" sz="2000" b="0" dirty="0">
                          <a:latin typeface="Arial" panose="020B0604020202020204" pitchFamily="34" charset="0"/>
                          <a:cs typeface="Arial" panose="020B0604020202020204" pitchFamily="34" charset="0"/>
                        </a:rPr>
                        <a:t>1512</a:t>
                      </a:r>
                    </a:p>
                  </a:txBody>
                  <a:tcPr/>
                </a:tc>
                <a:extLst>
                  <a:ext uri="{0D108BD9-81ED-4DB2-BD59-A6C34878D82A}">
                    <a16:rowId xmlns:a16="http://schemas.microsoft.com/office/drawing/2014/main" val="10001"/>
                  </a:ext>
                </a:extLst>
              </a:tr>
              <a:tr h="398353">
                <a:tc>
                  <a:txBody>
                    <a:bodyPr/>
                    <a:lstStyle/>
                    <a:p>
                      <a:r>
                        <a:rPr lang="en-US" sz="2000" b="1" dirty="0"/>
                        <a:t>Cepheid</a:t>
                      </a:r>
                    </a:p>
                  </a:txBody>
                  <a:tcPr/>
                </a:tc>
                <a:tc>
                  <a:txBody>
                    <a:bodyPr/>
                    <a:lstStyle/>
                    <a:p>
                      <a:pPr algn="ctr"/>
                      <a:r>
                        <a:rPr lang="en-US" sz="2000" b="0" dirty="0">
                          <a:latin typeface="Arial" panose="020B0604020202020204" pitchFamily="34" charset="0"/>
                          <a:cs typeface="Arial" panose="020B0604020202020204" pitchFamily="34" charset="0"/>
                        </a:rPr>
                        <a:t>940</a:t>
                      </a:r>
                    </a:p>
                  </a:txBody>
                  <a:tcPr/>
                </a:tc>
                <a:extLst>
                  <a:ext uri="{0D108BD9-81ED-4DB2-BD59-A6C34878D82A}">
                    <a16:rowId xmlns:a16="http://schemas.microsoft.com/office/drawing/2014/main" val="10002"/>
                  </a:ext>
                </a:extLst>
              </a:tr>
              <a:tr h="373711">
                <a:tc>
                  <a:txBody>
                    <a:bodyPr/>
                    <a:lstStyle/>
                    <a:p>
                      <a:r>
                        <a:rPr lang="en-US" sz="2000" b="1" dirty="0" err="1"/>
                        <a:t>Alinity</a:t>
                      </a:r>
                      <a:r>
                        <a:rPr lang="en-US" sz="2000" b="1" dirty="0"/>
                        <a:t> M</a:t>
                      </a:r>
                    </a:p>
                  </a:txBody>
                  <a:tcPr/>
                </a:tc>
                <a:tc>
                  <a:txBody>
                    <a:bodyPr/>
                    <a:lstStyle/>
                    <a:p>
                      <a:pPr algn="ctr"/>
                      <a:r>
                        <a:rPr lang="en-US" sz="2000" b="0" dirty="0">
                          <a:latin typeface="Arial" panose="020B0604020202020204" pitchFamily="34" charset="0"/>
                          <a:cs typeface="Arial" panose="020B0604020202020204" pitchFamily="34" charset="0"/>
                        </a:rPr>
                        <a:t>4024</a:t>
                      </a:r>
                    </a:p>
                  </a:txBody>
                  <a:tcPr/>
                </a:tc>
                <a:extLst>
                  <a:ext uri="{0D108BD9-81ED-4DB2-BD59-A6C34878D82A}">
                    <a16:rowId xmlns:a16="http://schemas.microsoft.com/office/drawing/2014/main" val="10003"/>
                  </a:ext>
                </a:extLst>
              </a:tr>
              <a:tr h="373711">
                <a:tc>
                  <a:txBody>
                    <a:bodyPr/>
                    <a:lstStyle/>
                    <a:p>
                      <a:r>
                        <a:rPr lang="en-US" sz="2000" b="1" dirty="0"/>
                        <a:t>BD</a:t>
                      </a:r>
                      <a:r>
                        <a:rPr lang="en-US" sz="2000" b="1" baseline="0" dirty="0"/>
                        <a:t> Max</a:t>
                      </a:r>
                      <a:endParaRPr lang="en-US" sz="2000" b="1" dirty="0"/>
                    </a:p>
                  </a:txBody>
                  <a:tcPr/>
                </a:tc>
                <a:tc>
                  <a:txBody>
                    <a:bodyPr/>
                    <a:lstStyle/>
                    <a:p>
                      <a:pPr algn="ctr"/>
                      <a:r>
                        <a:rPr lang="en-US" sz="2000" b="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10004"/>
                  </a:ext>
                </a:extLst>
              </a:tr>
              <a:tr h="359134">
                <a:tc>
                  <a:txBody>
                    <a:bodyPr/>
                    <a:lstStyle/>
                    <a:p>
                      <a:r>
                        <a:rPr lang="en-US" sz="2000" b="1" dirty="0"/>
                        <a:t>NP Swab</a:t>
                      </a:r>
                    </a:p>
                  </a:txBody>
                  <a:tcPr/>
                </a:tc>
                <a:tc>
                  <a:txBody>
                    <a:bodyPr/>
                    <a:lstStyle/>
                    <a:p>
                      <a:pPr algn="ctr"/>
                      <a:r>
                        <a:rPr lang="en-US" sz="2000" b="0" dirty="0">
                          <a:latin typeface="Arial" panose="020B0604020202020204" pitchFamily="34" charset="0"/>
                          <a:cs typeface="Arial" panose="020B0604020202020204" pitchFamily="34" charset="0"/>
                        </a:rPr>
                        <a:t>&gt;10,000</a:t>
                      </a:r>
                    </a:p>
                  </a:txBody>
                  <a:tcPr/>
                </a:tc>
                <a:extLst>
                  <a:ext uri="{0D108BD9-81ED-4DB2-BD59-A6C34878D82A}">
                    <a16:rowId xmlns:a16="http://schemas.microsoft.com/office/drawing/2014/main" val="10005"/>
                  </a:ext>
                </a:extLst>
              </a:tr>
              <a:tr h="344556">
                <a:tc>
                  <a:txBody>
                    <a:bodyPr/>
                    <a:lstStyle/>
                    <a:p>
                      <a:r>
                        <a:rPr lang="en-US" sz="2000" b="1" dirty="0"/>
                        <a:t>VTM</a:t>
                      </a:r>
                    </a:p>
                  </a:txBody>
                  <a:tcPr/>
                </a:tc>
                <a:tc>
                  <a:txBody>
                    <a:bodyPr/>
                    <a:lstStyle/>
                    <a:p>
                      <a:pPr algn="ctr"/>
                      <a:r>
                        <a:rPr lang="en-US" sz="2000" b="0" dirty="0">
                          <a:latin typeface="Arial" panose="020B0604020202020204" pitchFamily="34" charset="0"/>
                          <a:cs typeface="Arial" panose="020B0604020202020204" pitchFamily="34" charset="0"/>
                        </a:rPr>
                        <a:t>&gt;1500</a:t>
                      </a:r>
                    </a:p>
                  </a:txBody>
                  <a:tcPr/>
                </a:tc>
                <a:extLst>
                  <a:ext uri="{0D108BD9-81ED-4DB2-BD59-A6C34878D82A}">
                    <a16:rowId xmlns:a16="http://schemas.microsoft.com/office/drawing/2014/main" val="10006"/>
                  </a:ext>
                </a:extLst>
              </a:tr>
            </a:tbl>
          </a:graphicData>
        </a:graphic>
      </p:graphicFrame>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latin typeface="Arial" panose="020B0604020202020204" pitchFamily="34" charset="0"/>
              <a:cs typeface="Arial" panose="020B0604020202020204" pitchFamily="34" charset="0"/>
            </a:endParaRPr>
          </a:p>
        </p:txBody>
      </p:sp>
      <p:sp>
        <p:nvSpPr>
          <p:cNvPr id="3" name="TextBox 2"/>
          <p:cNvSpPr txBox="1"/>
          <p:nvPr/>
        </p:nvSpPr>
        <p:spPr>
          <a:xfrm>
            <a:off x="91440" y="4839050"/>
            <a:ext cx="12178532" cy="1631216"/>
          </a:xfrm>
          <a:prstGeom prst="rect">
            <a:avLst/>
          </a:prstGeom>
          <a:noFill/>
        </p:spPr>
        <p:txBody>
          <a:bodyPr wrap="square" rtlCol="0">
            <a:spAutoFit/>
          </a:bodyPr>
          <a:lstStyle/>
          <a:p>
            <a:pPr marL="457200" indent="-457200">
              <a:buFont typeface="Arial" panose="020B0604020202020204" pitchFamily="34" charset="0"/>
              <a:buChar char="•"/>
            </a:pPr>
            <a:r>
              <a:rPr lang="en-US" sz="2400" dirty="0" err="1"/>
              <a:t>Alinity</a:t>
            </a:r>
            <a:r>
              <a:rPr lang="en-US" sz="2400" dirty="0"/>
              <a:t> M  turn around time is about 2 hours – using this platform for asymptomatic screens </a:t>
            </a:r>
          </a:p>
          <a:p>
            <a:pPr marL="457200" indent="-457200">
              <a:buFont typeface="Arial" panose="020B0604020202020204" pitchFamily="34" charset="0"/>
              <a:buChar char="•"/>
            </a:pPr>
            <a:r>
              <a:rPr lang="en-US" sz="2400" dirty="0"/>
              <a:t>CMG received half a shipment on Friday, hoping for the other half today.</a:t>
            </a:r>
          </a:p>
          <a:p>
            <a:pPr marL="457200" indent="-457200">
              <a:buFont typeface="Arial" panose="020B0604020202020204" pitchFamily="34" charset="0"/>
              <a:buChar char="•"/>
            </a:pPr>
            <a:r>
              <a:rPr lang="en-US" sz="2400" dirty="0"/>
              <a:t>Children’s Hospital developing a testing algorithm for children  </a:t>
            </a:r>
          </a:p>
          <a:p>
            <a:pPr marL="457200" indent="-457200">
              <a:buFont typeface="Arial" panose="020B0604020202020204" pitchFamily="34" charset="0"/>
              <a:buChar char="•"/>
            </a:pPr>
            <a:endParaRPr lang="en-US" sz="2800" dirty="0"/>
          </a:p>
        </p:txBody>
      </p:sp>
      <p:graphicFrame>
        <p:nvGraphicFramePr>
          <p:cNvPr id="8" name="Table 7"/>
          <p:cNvGraphicFramePr>
            <a:graphicFrameLocks noGrp="1"/>
          </p:cNvGraphicFramePr>
          <p:nvPr>
            <p:extLst>
              <p:ext uri="{D42A27DB-BD31-4B8C-83A1-F6EECF244321}">
                <p14:modId xmlns:p14="http://schemas.microsoft.com/office/powerpoint/2010/main" val="2011003440"/>
              </p:ext>
            </p:extLst>
          </p:nvPr>
        </p:nvGraphicFramePr>
        <p:xfrm>
          <a:off x="5369896" y="1215071"/>
          <a:ext cx="6281901" cy="3551142"/>
        </p:xfrm>
        <a:graphic>
          <a:graphicData uri="http://schemas.openxmlformats.org/drawingml/2006/table">
            <a:tbl>
              <a:tblPr firstRow="1" bandRow="1">
                <a:tableStyleId>{5C22544A-7EE6-4342-B048-85BDC9FD1C3A}</a:tableStyleId>
              </a:tblPr>
              <a:tblGrid>
                <a:gridCol w="1915600">
                  <a:extLst>
                    <a:ext uri="{9D8B030D-6E8A-4147-A177-3AD203B41FA5}">
                      <a16:colId xmlns:a16="http://schemas.microsoft.com/office/drawing/2014/main" val="20000"/>
                    </a:ext>
                  </a:extLst>
                </a:gridCol>
                <a:gridCol w="121128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dirty="0">
                        <a:solidFill>
                          <a:schemeClr val="tx2">
                            <a:lumMod val="50000"/>
                          </a:schemeClr>
                        </a:solidFill>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2">
                              <a:lumMod val="50000"/>
                            </a:schemeClr>
                          </a:solidFill>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2">
                              <a:lumMod val="50000"/>
                            </a:schemeClr>
                          </a:solidFill>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40659">
                <a:tc>
                  <a:txBody>
                    <a:bodyPr/>
                    <a:lstStyle/>
                    <a:p>
                      <a:r>
                        <a:rPr lang="en-US" sz="2000" b="1" dirty="0">
                          <a:latin typeface="Arial" panose="020B0604020202020204" pitchFamily="34" charset="0"/>
                          <a:cs typeface="Arial" panose="020B0604020202020204" pitchFamily="34" charset="0"/>
                        </a:rPr>
                        <a:t>8/10</a:t>
                      </a:r>
                    </a:p>
                  </a:txBody>
                  <a:tcPr/>
                </a:tc>
                <a:tc>
                  <a:txBody>
                    <a:bodyPr/>
                    <a:lstStyle/>
                    <a:p>
                      <a:pPr algn="ctr"/>
                      <a:r>
                        <a:rPr lang="en-US" sz="2000" b="0" dirty="0">
                          <a:latin typeface="Arial" panose="020B0604020202020204" pitchFamily="34" charset="0"/>
                          <a:cs typeface="Arial" panose="020B0604020202020204" pitchFamily="34" charset="0"/>
                        </a:rPr>
                        <a:t>59</a:t>
                      </a:r>
                    </a:p>
                  </a:txBody>
                  <a:tcPr/>
                </a:tc>
                <a:tc>
                  <a:txBody>
                    <a:bodyPr/>
                    <a:lstStyle/>
                    <a:p>
                      <a:pPr algn="ctr"/>
                      <a:r>
                        <a:rPr lang="en-US" sz="2000" b="0" dirty="0">
                          <a:latin typeface="Arial" panose="020B0604020202020204" pitchFamily="34" charset="0"/>
                          <a:cs typeface="Arial" panose="020B0604020202020204" pitchFamily="34" charset="0"/>
                        </a:rPr>
                        <a:t>5</a:t>
                      </a:r>
                    </a:p>
                  </a:txBody>
                  <a:tcPr/>
                </a:tc>
                <a:tc>
                  <a:txBody>
                    <a:bodyPr/>
                    <a:lstStyle/>
                    <a:p>
                      <a:pPr algn="ctr"/>
                      <a:r>
                        <a:rPr lang="en-US" sz="2000" b="0" dirty="0">
                          <a:latin typeface="Arial" panose="020B0604020202020204" pitchFamily="34" charset="0"/>
                          <a:cs typeface="Arial" panose="020B0604020202020204" pitchFamily="34" charset="0"/>
                        </a:rPr>
                        <a:t>0</a:t>
                      </a:r>
                    </a:p>
                  </a:txBody>
                  <a:tcPr/>
                </a:tc>
                <a:tc>
                  <a:txBody>
                    <a:bodyPr/>
                    <a:lstStyle/>
                    <a:p>
                      <a:pPr algn="ctr"/>
                      <a:r>
                        <a:rPr lang="en-US" sz="2000" b="0" dirty="0">
                          <a:latin typeface="Arial" panose="020B0604020202020204" pitchFamily="34" charset="0"/>
                          <a:cs typeface="Arial" panose="020B0604020202020204" pitchFamily="34" charset="0"/>
                        </a:rPr>
                        <a:t>0</a:t>
                      </a:r>
                    </a:p>
                  </a:txBody>
                  <a:tcPr/>
                </a:tc>
                <a:extLst>
                  <a:ext uri="{0D108BD9-81ED-4DB2-BD59-A6C34878D82A}">
                    <a16:rowId xmlns:a16="http://schemas.microsoft.com/office/drawing/2014/main" val="10002"/>
                  </a:ext>
                </a:extLst>
              </a:tr>
              <a:tr h="398353">
                <a:tc>
                  <a:txBody>
                    <a:bodyPr/>
                    <a:lstStyle/>
                    <a:p>
                      <a:r>
                        <a:rPr lang="en-US" sz="2000" b="1" dirty="0">
                          <a:latin typeface="Arial" panose="020B0604020202020204" pitchFamily="34" charset="0"/>
                          <a:cs typeface="Arial" panose="020B0604020202020204" pitchFamily="34" charset="0"/>
                        </a:rPr>
                        <a:t>8/11</a:t>
                      </a:r>
                    </a:p>
                  </a:txBody>
                  <a:tcPr/>
                </a:tc>
                <a:tc>
                  <a:txBody>
                    <a:bodyPr/>
                    <a:lstStyle/>
                    <a:p>
                      <a:pPr algn="ctr"/>
                      <a:r>
                        <a:rPr lang="en-US" sz="2000" b="0" dirty="0">
                          <a:latin typeface="Arial" panose="020B0604020202020204" pitchFamily="34" charset="0"/>
                          <a:cs typeface="Arial" panose="020B0604020202020204" pitchFamily="34" charset="0"/>
                        </a:rPr>
                        <a:t>217</a:t>
                      </a:r>
                    </a:p>
                  </a:txBody>
                  <a:tcPr/>
                </a:tc>
                <a:tc>
                  <a:txBody>
                    <a:bodyPr/>
                    <a:lstStyle/>
                    <a:p>
                      <a:pPr algn="ctr"/>
                      <a:r>
                        <a:rPr lang="en-US" sz="2000" b="0" dirty="0">
                          <a:latin typeface="Arial" panose="020B0604020202020204" pitchFamily="34" charset="0"/>
                          <a:cs typeface="Arial" panose="020B0604020202020204" pitchFamily="34" charset="0"/>
                        </a:rPr>
                        <a:t>42</a:t>
                      </a:r>
                    </a:p>
                  </a:txBody>
                  <a:tcPr/>
                </a:tc>
                <a:tc>
                  <a:txBody>
                    <a:bodyPr/>
                    <a:lstStyle/>
                    <a:p>
                      <a:pPr algn="ctr"/>
                      <a:r>
                        <a:rPr lang="en-US" sz="2000" b="0" dirty="0">
                          <a:latin typeface="Arial" panose="020B0604020202020204" pitchFamily="34" charset="0"/>
                          <a:cs typeface="Arial" panose="020B0604020202020204" pitchFamily="34" charset="0"/>
                        </a:rPr>
                        <a:t>208</a:t>
                      </a:r>
                    </a:p>
                  </a:txBody>
                  <a:tcPr/>
                </a:tc>
                <a:tc>
                  <a:txBody>
                    <a:bodyPr/>
                    <a:lstStyle/>
                    <a:p>
                      <a:pPr algn="ctr"/>
                      <a:r>
                        <a:rPr lang="en-US" sz="2000" b="0" dirty="0">
                          <a:latin typeface="Arial" panose="020B0604020202020204" pitchFamily="34" charset="0"/>
                          <a:cs typeface="Arial" panose="020B0604020202020204" pitchFamily="34" charset="0"/>
                        </a:rPr>
                        <a:t>28</a:t>
                      </a:r>
                    </a:p>
                  </a:txBody>
                  <a:tcPr/>
                </a:tc>
                <a:extLst>
                  <a:ext uri="{0D108BD9-81ED-4DB2-BD59-A6C34878D82A}">
                    <a16:rowId xmlns:a16="http://schemas.microsoft.com/office/drawing/2014/main" val="10003"/>
                  </a:ext>
                </a:extLst>
              </a:tr>
              <a:tr h="0">
                <a:tc>
                  <a:txBody>
                    <a:bodyPr/>
                    <a:lstStyle/>
                    <a:p>
                      <a:r>
                        <a:rPr lang="en-US" sz="2000" b="1" dirty="0">
                          <a:latin typeface="Arial" panose="020B0604020202020204" pitchFamily="34" charset="0"/>
                          <a:cs typeface="Arial" panose="020B0604020202020204" pitchFamily="34" charset="0"/>
                        </a:rPr>
                        <a:t>8/12</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r>
                        <a:rPr lang="en-US" sz="2000" b="0" dirty="0">
                          <a:latin typeface="Arial" panose="020B0604020202020204" pitchFamily="34" charset="0"/>
                          <a:cs typeface="Arial" panose="020B0604020202020204" pitchFamily="34" charset="0"/>
                        </a:rPr>
                        <a:t>166</a:t>
                      </a:r>
                    </a:p>
                  </a:txBody>
                  <a:tcPr/>
                </a:tc>
                <a:tc>
                  <a:txBody>
                    <a:bodyPr/>
                    <a:lstStyle/>
                    <a:p>
                      <a:pPr algn="ctr"/>
                      <a:r>
                        <a:rPr lang="en-US" sz="2000" b="0" dirty="0">
                          <a:latin typeface="Arial" panose="020B0604020202020204" pitchFamily="34" charset="0"/>
                          <a:cs typeface="Arial" panose="020B0604020202020204" pitchFamily="34" charset="0"/>
                        </a:rPr>
                        <a:t>32</a:t>
                      </a:r>
                    </a:p>
                  </a:txBody>
                  <a:tcPr/>
                </a:tc>
                <a:extLst>
                  <a:ext uri="{0D108BD9-81ED-4DB2-BD59-A6C34878D82A}">
                    <a16:rowId xmlns:a16="http://schemas.microsoft.com/office/drawing/2014/main" val="10004"/>
                  </a:ext>
                </a:extLst>
              </a:tr>
              <a:tr h="359134">
                <a:tc>
                  <a:txBody>
                    <a:bodyPr/>
                    <a:lstStyle/>
                    <a:p>
                      <a:endParaRPr lang="en-US" sz="2000" b="1"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344556">
                <a:tc>
                  <a:txBody>
                    <a:bodyPr/>
                    <a:lstStyle/>
                    <a:p>
                      <a:endParaRPr lang="en-US" sz="2000" b="1"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6"/>
                  </a:ext>
                </a:extLst>
              </a:tr>
              <a:tr h="377687">
                <a:tc>
                  <a:txBody>
                    <a:bodyPr/>
                    <a:lstStyle/>
                    <a:p>
                      <a:r>
                        <a:rPr lang="en-US" sz="2000" b="1" dirty="0">
                          <a:latin typeface="Arial" panose="020B0604020202020204" pitchFamily="34" charset="0"/>
                          <a:cs typeface="Arial" panose="020B0604020202020204" pitchFamily="34" charset="0"/>
                        </a:rPr>
                        <a:t>Cumulative Performed</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endParaRPr lang="en-US" sz="2000" b="0" dirty="0">
                        <a:latin typeface="Arial" panose="020B0604020202020204" pitchFamily="34" charset="0"/>
                        <a:cs typeface="Arial" panose="020B0604020202020204" pitchFamily="34" charset="0"/>
                      </a:endParaRPr>
                    </a:p>
                  </a:txBody>
                  <a:tcPr/>
                </a:tc>
                <a:tc>
                  <a:txBody>
                    <a:bodyPr/>
                    <a:lstStyle/>
                    <a:p>
                      <a:pPr algn="ctr"/>
                      <a:r>
                        <a:rPr lang="en-US" sz="2000" b="0" dirty="0">
                          <a:latin typeface="Arial" panose="020B0604020202020204" pitchFamily="34" charset="0"/>
                          <a:cs typeface="Arial" panose="020B0604020202020204" pitchFamily="34" charset="0"/>
                        </a:rPr>
                        <a:t>16,683</a:t>
                      </a:r>
                    </a:p>
                  </a:txBody>
                  <a:tcPr/>
                </a:tc>
                <a:tc>
                  <a:txBody>
                    <a:bodyPr/>
                    <a:lstStyle/>
                    <a:p>
                      <a:pPr algn="ctr"/>
                      <a:r>
                        <a:rPr lang="en-US" sz="2000" b="0" dirty="0">
                          <a:latin typeface="Arial" panose="020B0604020202020204" pitchFamily="34" charset="0"/>
                          <a:cs typeface="Arial" panose="020B0604020202020204" pitchFamily="34" charset="0"/>
                        </a:rPr>
                        <a:t>2150</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1397112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 name="Content Placeholder 2"/>
          <p:cNvSpPr txBox="1">
            <a:spLocks/>
          </p:cNvSpPr>
          <p:nvPr/>
        </p:nvSpPr>
        <p:spPr>
          <a:xfrm>
            <a:off x="1283074" y="4701371"/>
            <a:ext cx="10769708" cy="1478047"/>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lvl="2"/>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31" t="4413" r="1163" b="2249"/>
          <a:stretch/>
        </p:blipFill>
        <p:spPr>
          <a:xfrm>
            <a:off x="1162278" y="1163333"/>
            <a:ext cx="9509760" cy="5694667"/>
          </a:xfrm>
          <a:prstGeom prst="rect">
            <a:avLst/>
          </a:prstGeom>
        </p:spPr>
      </p:pic>
    </p:spTree>
    <p:extLst>
      <p:ext uri="{BB962C8B-B14F-4D97-AF65-F5344CB8AC3E}">
        <p14:creationId xmlns:p14="http://schemas.microsoft.com/office/powerpoint/2010/main" val="5239564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 – STATEWIDE RESULTS</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8" name="Picture 7">
            <a:extLst>
              <a:ext uri="{FF2B5EF4-FFF2-40B4-BE49-F238E27FC236}">
                <a16:creationId xmlns:a16="http://schemas.microsoft.com/office/drawing/2014/main" id="{DA5ADDFF-52C2-FF45-AB5F-006ACF018EE0}"/>
              </a:ext>
            </a:extLst>
          </p:cNvPr>
          <p:cNvPicPr>
            <a:picLocks noChangeAspect="1"/>
          </p:cNvPicPr>
          <p:nvPr/>
        </p:nvPicPr>
        <p:blipFill>
          <a:blip r:embed="rId2"/>
          <a:stretch>
            <a:fillRect/>
          </a:stretch>
        </p:blipFill>
        <p:spPr>
          <a:xfrm>
            <a:off x="0" y="1348991"/>
            <a:ext cx="12192000" cy="4160018"/>
          </a:xfrm>
          <a:prstGeom prst="rect">
            <a:avLst/>
          </a:prstGeom>
        </p:spPr>
      </p:pic>
    </p:spTree>
    <p:extLst>
      <p:ext uri="{BB962C8B-B14F-4D97-AF65-F5344CB8AC3E}">
        <p14:creationId xmlns:p14="http://schemas.microsoft.com/office/powerpoint/2010/main" val="35733156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824" y="2880766"/>
            <a:ext cx="11893177" cy="1870729"/>
          </a:xfrm>
        </p:spPr>
        <p:txBody>
          <a:bodyPr>
            <a:normAutofit/>
          </a:bodyPr>
          <a:lstStyle/>
          <a:p>
            <a:r>
              <a:rPr lang="en-US" sz="3200" dirty="0"/>
              <a:t>Recent Articles on COVID Transmission</a:t>
            </a:r>
            <a:br>
              <a:rPr lang="en-US" sz="4133" dirty="0"/>
            </a:br>
            <a:r>
              <a:rPr lang="en-US" sz="2000" dirty="0"/>
              <a:t>Becca Bartles</a:t>
            </a:r>
            <a:br>
              <a:rPr lang="en-US" sz="2000" dirty="0"/>
            </a:br>
            <a:r>
              <a:rPr lang="en-US" sz="2000" dirty="0"/>
              <a:t>August 12, 2020</a:t>
            </a:r>
          </a:p>
        </p:txBody>
      </p:sp>
    </p:spTree>
    <p:extLst>
      <p:ext uri="{BB962C8B-B14F-4D97-AF65-F5344CB8AC3E}">
        <p14:creationId xmlns:p14="http://schemas.microsoft.com/office/powerpoint/2010/main" val="2190608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1B984E-058F-4286-B5E7-4B7F64C2893F}"/>
              </a:ext>
            </a:extLst>
          </p:cNvPr>
          <p:cNvSpPr>
            <a:spLocks noGrp="1"/>
          </p:cNvSpPr>
          <p:nvPr>
            <p:ph type="title"/>
          </p:nvPr>
        </p:nvSpPr>
        <p:spPr>
          <a:xfrm>
            <a:off x="838200" y="365125"/>
            <a:ext cx="10515600" cy="779463"/>
          </a:xfrm>
        </p:spPr>
        <p:txBody>
          <a:bodyPr>
            <a:normAutofit fontScale="90000"/>
          </a:bodyPr>
          <a:lstStyle/>
          <a:p>
            <a:r>
              <a:rPr lang="en-US" b="1" dirty="0">
                <a:latin typeface="Segoe UI Semibold" panose="020B0702040204020203" pitchFamily="34" charset="0"/>
                <a:cs typeface="Segoe UI Semibold" panose="020B0702040204020203" pitchFamily="34" charset="0"/>
              </a:rPr>
              <a:t>Low-cost measurement of facemask efficacy for filtering expelled droplets during speech</a:t>
            </a:r>
          </a:p>
        </p:txBody>
      </p:sp>
      <p:sp>
        <p:nvSpPr>
          <p:cNvPr id="5" name="Content Placeholder 4">
            <a:extLst>
              <a:ext uri="{FF2B5EF4-FFF2-40B4-BE49-F238E27FC236}">
                <a16:creationId xmlns:a16="http://schemas.microsoft.com/office/drawing/2014/main" id="{3B86B54A-6E73-46B8-A86D-BD5DEAD2FBCA}"/>
              </a:ext>
            </a:extLst>
          </p:cNvPr>
          <p:cNvSpPr>
            <a:spLocks noGrp="1"/>
          </p:cNvSpPr>
          <p:nvPr>
            <p:ph idx="1"/>
          </p:nvPr>
        </p:nvSpPr>
        <p:spPr/>
        <p:txBody>
          <a:bodyPr/>
          <a:lstStyle/>
          <a:p>
            <a:r>
              <a:rPr lang="en-US" dirty="0"/>
              <a:t>Optical measurement method used to evaluate mask efficacy during regular speech</a:t>
            </a:r>
          </a:p>
        </p:txBody>
      </p:sp>
      <p:pic>
        <p:nvPicPr>
          <p:cNvPr id="6" name="Picture 5">
            <a:extLst>
              <a:ext uri="{FF2B5EF4-FFF2-40B4-BE49-F238E27FC236}">
                <a16:creationId xmlns:a16="http://schemas.microsoft.com/office/drawing/2014/main" id="{90180127-7E0D-41F3-AA1C-B897BF0880E0}"/>
              </a:ext>
            </a:extLst>
          </p:cNvPr>
          <p:cNvPicPr>
            <a:picLocks noChangeAspect="1"/>
          </p:cNvPicPr>
          <p:nvPr/>
        </p:nvPicPr>
        <p:blipFill>
          <a:blip r:embed="rId2"/>
          <a:stretch>
            <a:fillRect/>
          </a:stretch>
        </p:blipFill>
        <p:spPr>
          <a:xfrm>
            <a:off x="5689368" y="2384385"/>
            <a:ext cx="6306417" cy="4473615"/>
          </a:xfrm>
          <a:prstGeom prst="rect">
            <a:avLst/>
          </a:prstGeom>
        </p:spPr>
      </p:pic>
      <p:sp>
        <p:nvSpPr>
          <p:cNvPr id="7" name="Rectangle 6">
            <a:extLst>
              <a:ext uri="{FF2B5EF4-FFF2-40B4-BE49-F238E27FC236}">
                <a16:creationId xmlns:a16="http://schemas.microsoft.com/office/drawing/2014/main" id="{BA119DCD-10D8-4A3D-98CF-B2AD0516D929}"/>
              </a:ext>
            </a:extLst>
          </p:cNvPr>
          <p:cNvSpPr/>
          <p:nvPr/>
        </p:nvSpPr>
        <p:spPr>
          <a:xfrm>
            <a:off x="357297" y="4839335"/>
            <a:ext cx="5332071"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Condensed"/>
                <a:ea typeface="+mn-ea"/>
                <a:cs typeface="+mn-cs"/>
              </a:rPr>
              <a:t>A laser beam is expanded vertically by a cylindrical lens and shined through slits in the enclosure. The camera is located at the back of the box, a hole for the speaker in the front. The inset shows scattering for water particles from a spray bottle with the front of the box removed. Photo Credit: Martin Fischer, Duke University.</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639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03AB5-414A-7D4E-ABAE-3A8704A02BD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13FAC50-1051-274D-AA60-5B282280DBA5}"/>
              </a:ext>
            </a:extLst>
          </p:cNvPr>
          <p:cNvPicPr>
            <a:picLocks noGrp="1" noChangeAspect="1"/>
          </p:cNvPicPr>
          <p:nvPr>
            <p:ph idx="1"/>
          </p:nvPr>
        </p:nvPicPr>
        <p:blipFill>
          <a:blip r:embed="rId2"/>
          <a:stretch>
            <a:fillRect/>
          </a:stretch>
        </p:blipFill>
        <p:spPr>
          <a:xfrm>
            <a:off x="2007633" y="1013471"/>
            <a:ext cx="7708900" cy="4356100"/>
          </a:xfrm>
        </p:spPr>
      </p:pic>
    </p:spTree>
    <p:extLst>
      <p:ext uri="{BB962C8B-B14F-4D97-AF65-F5344CB8AC3E}">
        <p14:creationId xmlns:p14="http://schemas.microsoft.com/office/powerpoint/2010/main" val="457808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83C5E-0B00-48D5-A825-D2EDA04036E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F89FAC0E-E433-43B7-9069-8624035C202F}"/>
              </a:ext>
            </a:extLst>
          </p:cNvPr>
          <p:cNvPicPr>
            <a:picLocks noChangeAspect="1"/>
          </p:cNvPicPr>
          <p:nvPr/>
        </p:nvPicPr>
        <p:blipFill>
          <a:blip r:embed="rId2"/>
          <a:stretch>
            <a:fillRect/>
          </a:stretch>
        </p:blipFill>
        <p:spPr>
          <a:xfrm>
            <a:off x="729206" y="278386"/>
            <a:ext cx="5748133" cy="5734661"/>
          </a:xfrm>
          <a:prstGeom prst="rect">
            <a:avLst/>
          </a:prstGeom>
        </p:spPr>
      </p:pic>
      <p:sp>
        <p:nvSpPr>
          <p:cNvPr id="5" name="Arrow: Down 4">
            <a:extLst>
              <a:ext uri="{FF2B5EF4-FFF2-40B4-BE49-F238E27FC236}">
                <a16:creationId xmlns:a16="http://schemas.microsoft.com/office/drawing/2014/main" id="{11A0DFEF-5E4C-4A4B-9682-B55856F7524E}"/>
              </a:ext>
            </a:extLst>
          </p:cNvPr>
          <p:cNvSpPr/>
          <p:nvPr/>
        </p:nvSpPr>
        <p:spPr>
          <a:xfrm rot="7395432">
            <a:off x="4886140" y="4346783"/>
            <a:ext cx="636607" cy="19792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Down 5">
            <a:extLst>
              <a:ext uri="{FF2B5EF4-FFF2-40B4-BE49-F238E27FC236}">
                <a16:creationId xmlns:a16="http://schemas.microsoft.com/office/drawing/2014/main" id="{00F368C5-DA04-425A-9112-6C50E6E4A86D}"/>
              </a:ext>
            </a:extLst>
          </p:cNvPr>
          <p:cNvSpPr/>
          <p:nvPr/>
        </p:nvSpPr>
        <p:spPr>
          <a:xfrm rot="7395432">
            <a:off x="6603226" y="4114869"/>
            <a:ext cx="636607" cy="19792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3E2178C-E049-4741-A92E-728408949DF4}"/>
              </a:ext>
            </a:extLst>
          </p:cNvPr>
          <p:cNvSpPr/>
          <p:nvPr/>
        </p:nvSpPr>
        <p:spPr>
          <a:xfrm>
            <a:off x="7495953" y="1815594"/>
            <a:ext cx="4696047" cy="13849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Roboto Condensed"/>
                <a:ea typeface="+mn-ea"/>
                <a:cs typeface="+mn-cs"/>
              </a:rPr>
              <a:t>Low-cost measurement of facemask efficacy for filtering expelled droplets during speech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boto Condensed"/>
                <a:ea typeface="+mn-ea"/>
                <a:cs typeface="+mn-cs"/>
              </a:rPr>
              <a:t>By Emma P. Fischer, Martin C. Fischer, David Grass, Isaac </a:t>
            </a:r>
            <a:r>
              <a:rPr kumimoji="0" lang="en-US" sz="1400" b="0" i="0" u="none" strike="noStrike" kern="1200" cap="none" spc="0" normalizeH="0" baseline="0" noProof="0" dirty="0" err="1">
                <a:ln>
                  <a:noFill/>
                </a:ln>
                <a:solidFill>
                  <a:prstClr val="black"/>
                </a:solidFill>
                <a:effectLst/>
                <a:uLnTx/>
                <a:uFillTx/>
                <a:latin typeface="Roboto Condensed"/>
                <a:ea typeface="+mn-ea"/>
                <a:cs typeface="+mn-cs"/>
              </a:rPr>
              <a:t>Henrion</a:t>
            </a:r>
            <a:r>
              <a:rPr kumimoji="0" lang="en-US" sz="1400" b="0" i="0" u="none" strike="noStrike" kern="1200" cap="none" spc="0" normalizeH="0" baseline="0" noProof="0" dirty="0">
                <a:ln>
                  <a:noFill/>
                </a:ln>
                <a:solidFill>
                  <a:prstClr val="black"/>
                </a:solidFill>
                <a:effectLst/>
                <a:uLnTx/>
                <a:uFillTx/>
                <a:latin typeface="Roboto Condensed"/>
                <a:ea typeface="+mn-ea"/>
                <a:cs typeface="+mn-cs"/>
              </a:rPr>
              <a:t>, Warren S. Warren, Eric Westman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boto Condensed"/>
                <a:ea typeface="+mn-ea"/>
                <a:cs typeface="+mn-cs"/>
              </a:rPr>
              <a:t>Published Online07 Aug 2020eabd3083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Roboto Condensed"/>
                <a:ea typeface="+mn-ea"/>
                <a:cs typeface="+mn-cs"/>
              </a:rPr>
              <a:t>DOI: 10.1126/sciadv.abd3083</a:t>
            </a:r>
          </a:p>
        </p:txBody>
      </p:sp>
      <p:sp>
        <p:nvSpPr>
          <p:cNvPr id="8" name="Rectangle 7">
            <a:extLst>
              <a:ext uri="{FF2B5EF4-FFF2-40B4-BE49-F238E27FC236}">
                <a16:creationId xmlns:a16="http://schemas.microsoft.com/office/drawing/2014/main" id="{AE2DD3F2-1A7C-4FB9-9356-927D87B028F3}"/>
              </a:ext>
            </a:extLst>
          </p:cNvPr>
          <p:cNvSpPr/>
          <p:nvPr/>
        </p:nvSpPr>
        <p:spPr>
          <a:xfrm>
            <a:off x="7570380" y="3325495"/>
            <a:ext cx="431681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https://advances.sciencemag.org/content/early/2020/08/07/sciadv.abd3083/tab-pdf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7532448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EAF48F-7763-4932-8CF2-E199A35F892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59C288C-0433-4947-B98A-1E12FF134409}"/>
              </a:ext>
            </a:extLst>
          </p:cNvPr>
          <p:cNvPicPr>
            <a:picLocks noChangeAspect="1"/>
          </p:cNvPicPr>
          <p:nvPr/>
        </p:nvPicPr>
        <p:blipFill>
          <a:blip r:embed="rId2"/>
          <a:stretch>
            <a:fillRect/>
          </a:stretch>
        </p:blipFill>
        <p:spPr>
          <a:xfrm>
            <a:off x="590812" y="1920496"/>
            <a:ext cx="11195569" cy="4224578"/>
          </a:xfrm>
          <a:prstGeom prst="rect">
            <a:avLst/>
          </a:prstGeom>
        </p:spPr>
      </p:pic>
      <p:sp>
        <p:nvSpPr>
          <p:cNvPr id="5" name="Arrow: Down 4">
            <a:extLst>
              <a:ext uri="{FF2B5EF4-FFF2-40B4-BE49-F238E27FC236}">
                <a16:creationId xmlns:a16="http://schemas.microsoft.com/office/drawing/2014/main" id="{E5F90B49-9B94-4127-8FE0-F1031A21CC17}"/>
              </a:ext>
            </a:extLst>
          </p:cNvPr>
          <p:cNvSpPr/>
          <p:nvPr/>
        </p:nvSpPr>
        <p:spPr>
          <a:xfrm rot="7395432">
            <a:off x="6426810" y="5417135"/>
            <a:ext cx="636607" cy="19792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rrow: Down 5">
            <a:extLst>
              <a:ext uri="{FF2B5EF4-FFF2-40B4-BE49-F238E27FC236}">
                <a16:creationId xmlns:a16="http://schemas.microsoft.com/office/drawing/2014/main" id="{B9474743-9571-4551-B185-D7D6DEE4DD44}"/>
              </a:ext>
            </a:extLst>
          </p:cNvPr>
          <p:cNvSpPr/>
          <p:nvPr/>
        </p:nvSpPr>
        <p:spPr>
          <a:xfrm rot="7395432">
            <a:off x="7227992" y="5206971"/>
            <a:ext cx="636607" cy="197927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601A0F41-B126-4C6A-B0A6-C95BA65AB7D3}"/>
              </a:ext>
            </a:extLst>
          </p:cNvPr>
          <p:cNvSpPr/>
          <p:nvPr/>
        </p:nvSpPr>
        <p:spPr>
          <a:xfrm>
            <a:off x="1429950" y="1690688"/>
            <a:ext cx="606056" cy="23496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itle 3">
            <a:extLst>
              <a:ext uri="{FF2B5EF4-FFF2-40B4-BE49-F238E27FC236}">
                <a16:creationId xmlns:a16="http://schemas.microsoft.com/office/drawing/2014/main" id="{721B984E-058F-4286-B5E7-4B7F64C2893F}"/>
              </a:ext>
            </a:extLst>
          </p:cNvPr>
          <p:cNvSpPr>
            <a:spLocks noGrp="1"/>
          </p:cNvSpPr>
          <p:nvPr>
            <p:ph type="title"/>
          </p:nvPr>
        </p:nvSpPr>
        <p:spPr>
          <a:xfrm>
            <a:off x="838200" y="365125"/>
            <a:ext cx="10515600" cy="779463"/>
          </a:xfrm>
        </p:spPr>
        <p:txBody>
          <a:bodyPr>
            <a:normAutofit fontScale="90000"/>
          </a:bodyPr>
          <a:lstStyle/>
          <a:p>
            <a:r>
              <a:rPr lang="en-US" b="1" dirty="0">
                <a:latin typeface="Segoe UI Semibold" panose="020B0702040204020203" pitchFamily="34" charset="0"/>
                <a:cs typeface="Segoe UI Semibold" panose="020B0702040204020203" pitchFamily="34" charset="0"/>
              </a:rPr>
              <a:t>Low-cost measurement of facemask efficacy for filtering expelled droplets during speech</a:t>
            </a:r>
          </a:p>
        </p:txBody>
      </p:sp>
    </p:spTree>
    <p:extLst>
      <p:ext uri="{BB962C8B-B14F-4D97-AF65-F5344CB8AC3E}">
        <p14:creationId xmlns:p14="http://schemas.microsoft.com/office/powerpoint/2010/main" val="4185924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CB4E3-988A-C04B-B39F-F08825698108}"/>
              </a:ext>
            </a:extLst>
          </p:cNvPr>
          <p:cNvSpPr>
            <a:spLocks noGrp="1"/>
          </p:cNvSpPr>
          <p:nvPr>
            <p:ph type="ctrTitle"/>
          </p:nvPr>
        </p:nvSpPr>
        <p:spPr/>
        <p:txBody>
          <a:bodyPr/>
          <a:lstStyle/>
          <a:p>
            <a:r>
              <a:rPr lang="en-US" dirty="0"/>
              <a:t>Clarification Documents</a:t>
            </a:r>
          </a:p>
        </p:txBody>
      </p:sp>
      <p:sp>
        <p:nvSpPr>
          <p:cNvPr id="3" name="Subtitle 2">
            <a:extLst>
              <a:ext uri="{FF2B5EF4-FFF2-40B4-BE49-F238E27FC236}">
                <a16:creationId xmlns:a16="http://schemas.microsoft.com/office/drawing/2014/main" id="{36C11755-6A2A-A141-A477-47C926B00EA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305385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784080" cy="1508760"/>
          </a:xfrm>
        </p:spPr>
        <p:txBody>
          <a:bodyPr>
            <a:normAutofit/>
          </a:bodyPr>
          <a:lstStyle/>
          <a:p>
            <a:r>
              <a:rPr lang="en-US" sz="6600" dirty="0">
                <a:solidFill>
                  <a:schemeClr val="bg1"/>
                </a:solidFill>
              </a:rPr>
              <a:t>CLARIFICATION</a:t>
            </a:r>
          </a:p>
        </p:txBody>
      </p:sp>
      <p:sp>
        <p:nvSpPr>
          <p:cNvPr id="4" name="Rectangle 3"/>
          <p:cNvSpPr/>
          <p:nvPr/>
        </p:nvSpPr>
        <p:spPr>
          <a:xfrm>
            <a:off x="0" y="1130710"/>
            <a:ext cx="12192000" cy="16911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p:cNvSpPr/>
          <p:nvPr/>
        </p:nvSpPr>
        <p:spPr>
          <a:xfrm>
            <a:off x="471948" y="1229032"/>
            <a:ext cx="11316929" cy="55060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3">
            <a:extLst>
              <a:ext uri="{FF2B5EF4-FFF2-40B4-BE49-F238E27FC236}">
                <a16:creationId xmlns:a16="http://schemas.microsoft.com/office/drawing/2014/main" id="{E390597E-988B-4E7F-9D7B-519FA5460053}"/>
              </a:ext>
            </a:extLst>
          </p:cNvPr>
          <p:cNvSpPr txBox="1">
            <a:spLocks/>
          </p:cNvSpPr>
          <p:nvPr/>
        </p:nvSpPr>
        <p:spPr>
          <a:xfrm>
            <a:off x="907026" y="11307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Light" panose="020F0302020204030204"/>
                <a:ea typeface="+mj-ea"/>
                <a:cs typeface="+mj-cs"/>
              </a:rPr>
              <a:t>New CDC Guidelines Advise People to wear Masks </a:t>
            </a:r>
            <a:r>
              <a:rPr kumimoji="0" lang="en-US" sz="2800" b="1" i="0" u="none" strike="noStrike" kern="1200" cap="none" spc="0" normalizeH="0" baseline="0" noProof="0" dirty="0">
                <a:ln>
                  <a:noFill/>
                </a:ln>
                <a:effectLst/>
                <a:highlight>
                  <a:srgbClr val="FFFF00"/>
                </a:highlight>
                <a:uLnTx/>
                <a:uFillTx/>
                <a:latin typeface="Calibri Light" panose="020F0302020204030204"/>
                <a:ea typeface="+mj-ea"/>
                <a:cs typeface="+mj-cs"/>
              </a:rPr>
              <a:t>WITHOUT</a:t>
            </a:r>
            <a:r>
              <a:rPr kumimoji="0" lang="en-US" sz="2800" b="1" i="0" u="none" strike="noStrike" kern="1200" cap="none" spc="0" normalizeH="0" baseline="0" noProof="0" dirty="0">
                <a:ln>
                  <a:noFill/>
                </a:ln>
                <a:solidFill>
                  <a:schemeClr val="bg1"/>
                </a:solidFill>
                <a:effectLst/>
                <a:uLnTx/>
                <a:uFillTx/>
                <a:latin typeface="Calibri Light" panose="020F0302020204030204"/>
                <a:ea typeface="+mj-ea"/>
                <a:cs typeface="+mj-cs"/>
              </a:rPr>
              <a:t> </a:t>
            </a:r>
            <a:r>
              <a:rPr kumimoji="0" lang="en-US" sz="2800" b="0" i="0" u="none" strike="noStrike" kern="1200" cap="none" spc="0" normalizeH="0" baseline="0" noProof="0" dirty="0">
                <a:ln>
                  <a:noFill/>
                </a:ln>
                <a:solidFill>
                  <a:schemeClr val="bg1"/>
                </a:solidFill>
                <a:effectLst/>
                <a:uLnTx/>
                <a:uFillTx/>
                <a:latin typeface="Calibri Light" panose="020F0302020204030204"/>
                <a:ea typeface="+mj-ea"/>
                <a:cs typeface="+mj-cs"/>
              </a:rPr>
              <a:t>Vents/Valves</a:t>
            </a:r>
            <a:br>
              <a:rPr kumimoji="0" lang="en-US" sz="4400" b="0" i="0" u="none" strike="noStrike" kern="1200" cap="none" spc="0" normalizeH="0" baseline="0" noProof="0" dirty="0">
                <a:ln>
                  <a:noFill/>
                </a:ln>
                <a:solidFill>
                  <a:schemeClr val="bg1"/>
                </a:solidFill>
                <a:effectLst/>
                <a:uLnTx/>
                <a:uFillTx/>
                <a:latin typeface="Calibri Light" panose="020F0302020204030204"/>
                <a:ea typeface="+mj-ea"/>
                <a:cs typeface="+mj-cs"/>
              </a:rPr>
            </a:br>
            <a:r>
              <a:rPr kumimoji="0" lang="en-US" sz="2000" b="0" i="0" u="none" strike="noStrike" kern="1200" cap="none" spc="0" normalizeH="0" baseline="0" noProof="0" dirty="0">
                <a:ln>
                  <a:noFill/>
                </a:ln>
                <a:solidFill>
                  <a:schemeClr val="tx2">
                    <a:lumMod val="40000"/>
                    <a:lumOff val="60000"/>
                  </a:schemeClr>
                </a:solidFill>
                <a:effectLst/>
                <a:uLnTx/>
                <a:uFillTx/>
                <a:latin typeface="Calibri Light" panose="020F0302020204030204"/>
                <a:ea typeface="+mj-ea"/>
                <a:cs typeface="+mj-cs"/>
                <a:hlinkClick r:id="rId2">
                  <a:extLst>
                    <a:ext uri="{A12FA001-AC4F-418D-AE19-62706E023703}">
                      <ahyp:hlinkClr xmlns:ahyp="http://schemas.microsoft.com/office/drawing/2018/hyperlinkcolor" val="tx"/>
                    </a:ext>
                  </a:extLst>
                </a:hlinkClick>
              </a:rPr>
              <a:t>https://www.cdc.gov/coronavirus/2019-ncov/prevent-getting-sick/about-face-coverings.html</a:t>
            </a:r>
            <a:endParaRPr kumimoji="0" lang="en-US" sz="2000" b="0" i="0" u="none" strike="noStrike" kern="1200" cap="none" spc="0" normalizeH="0" baseline="0" noProof="0" dirty="0">
              <a:ln>
                <a:noFill/>
              </a:ln>
              <a:solidFill>
                <a:schemeClr val="tx2">
                  <a:lumMod val="40000"/>
                  <a:lumOff val="60000"/>
                </a:schemeClr>
              </a:solidFill>
              <a:effectLst/>
              <a:uLnTx/>
              <a:uFillTx/>
              <a:latin typeface="Calibri Light" panose="020F0302020204030204"/>
              <a:ea typeface="+mj-ea"/>
              <a:cs typeface="+mj-cs"/>
            </a:endParaRPr>
          </a:p>
        </p:txBody>
      </p:sp>
      <p:sp>
        <p:nvSpPr>
          <p:cNvPr id="18" name="Content Placeholder 4">
            <a:extLst>
              <a:ext uri="{FF2B5EF4-FFF2-40B4-BE49-F238E27FC236}">
                <a16:creationId xmlns:a16="http://schemas.microsoft.com/office/drawing/2014/main" id="{EF9877C3-9E73-4E35-82DF-6BB6F6DC7AC0}"/>
              </a:ext>
            </a:extLst>
          </p:cNvPr>
          <p:cNvSpPr txBox="1">
            <a:spLocks/>
          </p:cNvSpPr>
          <p:nvPr/>
        </p:nvSpPr>
        <p:spPr>
          <a:xfrm>
            <a:off x="814662" y="2456273"/>
            <a:ext cx="10515600" cy="47909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Masks are well documented to protect others from droplets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Masks with Valves/vents allow virus to escape from masks exposing others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Masks that are tightly woven cloth masks are best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Please discuss with caregivers to replace any valve/vented mask with appropriate hospital provided masks or personal cloth mask(no vents)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9" name="Picture 18" descr="A person wearing a mask&#10;&#10;Description automatically generated">
            <a:extLst>
              <a:ext uri="{FF2B5EF4-FFF2-40B4-BE49-F238E27FC236}">
                <a16:creationId xmlns:a16="http://schemas.microsoft.com/office/drawing/2014/main" id="{06E7C05B-4BC0-439A-A232-F94F4307F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9684" y="5001070"/>
            <a:ext cx="1676634" cy="1409897"/>
          </a:xfrm>
          <a:prstGeom prst="rect">
            <a:avLst/>
          </a:prstGeom>
        </p:spPr>
      </p:pic>
      <p:pic>
        <p:nvPicPr>
          <p:cNvPr id="20" name="Picture 19" descr="A close up of a logo&#10;&#10;Description automatically generated">
            <a:extLst>
              <a:ext uri="{FF2B5EF4-FFF2-40B4-BE49-F238E27FC236}">
                <a16:creationId xmlns:a16="http://schemas.microsoft.com/office/drawing/2014/main" id="{28709C57-A2A7-45E3-9466-A962EA2AE7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202" y="5177071"/>
            <a:ext cx="2114220" cy="1233896"/>
          </a:xfrm>
          <a:prstGeom prst="rect">
            <a:avLst/>
          </a:prstGeom>
        </p:spPr>
      </p:pic>
      <p:pic>
        <p:nvPicPr>
          <p:cNvPr id="21" name="Picture 20" descr="A person wearing glasses&#10;&#10;Description automatically generated">
            <a:extLst>
              <a:ext uri="{FF2B5EF4-FFF2-40B4-BE49-F238E27FC236}">
                <a16:creationId xmlns:a16="http://schemas.microsoft.com/office/drawing/2014/main" id="{57AF27E5-CAC6-443C-A4DA-3FE33029AC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6655" y="5130496"/>
            <a:ext cx="1720150" cy="1280471"/>
          </a:xfrm>
          <a:prstGeom prst="rect">
            <a:avLst/>
          </a:prstGeom>
        </p:spPr>
      </p:pic>
      <p:pic>
        <p:nvPicPr>
          <p:cNvPr id="22" name="Picture 21" descr="A person posing for the camera&#10;&#10;Description automatically generated">
            <a:extLst>
              <a:ext uri="{FF2B5EF4-FFF2-40B4-BE49-F238E27FC236}">
                <a16:creationId xmlns:a16="http://schemas.microsoft.com/office/drawing/2014/main" id="{99B4C651-2F82-4C08-939C-E074651D6C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3919" y="5148018"/>
            <a:ext cx="1811089" cy="1331966"/>
          </a:xfrm>
          <a:prstGeom prst="rect">
            <a:avLst/>
          </a:prstGeom>
        </p:spPr>
      </p:pic>
      <p:pic>
        <p:nvPicPr>
          <p:cNvPr id="23" name="Picture 22" descr="A picture containing clock, drawing&#10;&#10;Description automatically generated">
            <a:extLst>
              <a:ext uri="{FF2B5EF4-FFF2-40B4-BE49-F238E27FC236}">
                <a16:creationId xmlns:a16="http://schemas.microsoft.com/office/drawing/2014/main" id="{A49196D7-4D29-4738-8F7A-9B643CBD4C8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589117" y="4694748"/>
            <a:ext cx="1233896" cy="803551"/>
          </a:xfrm>
          <a:prstGeom prst="rect">
            <a:avLst/>
          </a:prstGeom>
        </p:spPr>
      </p:pic>
      <p:pic>
        <p:nvPicPr>
          <p:cNvPr id="24" name="Picture 23" descr="A close up of a logo&#10;&#10;Description automatically generated">
            <a:extLst>
              <a:ext uri="{FF2B5EF4-FFF2-40B4-BE49-F238E27FC236}">
                <a16:creationId xmlns:a16="http://schemas.microsoft.com/office/drawing/2014/main" id="{E821CED0-034F-4057-98C4-38E06A623859}"/>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440796" y="4664430"/>
            <a:ext cx="819028" cy="868855"/>
          </a:xfrm>
          <a:prstGeom prst="rect">
            <a:avLst/>
          </a:prstGeom>
        </p:spPr>
      </p:pic>
    </p:spTree>
    <p:extLst>
      <p:ext uri="{BB962C8B-B14F-4D97-AF65-F5344CB8AC3E}">
        <p14:creationId xmlns:p14="http://schemas.microsoft.com/office/powerpoint/2010/main" val="31365033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784080" cy="1508760"/>
          </a:xfrm>
        </p:spPr>
        <p:txBody>
          <a:bodyPr>
            <a:normAutofit fontScale="90000"/>
          </a:bodyPr>
          <a:lstStyle/>
          <a:p>
            <a:r>
              <a:rPr lang="en-US" sz="6600" dirty="0">
                <a:solidFill>
                  <a:schemeClr val="bg1"/>
                </a:solidFill>
                <a:latin typeface="Calibri Light" panose="020F0302020204030204"/>
              </a:rPr>
              <a:t>CDC Appropriate Face Shields</a:t>
            </a:r>
            <a:endParaRPr lang="en-US" sz="6600" dirty="0">
              <a:solidFill>
                <a:schemeClr val="bg1"/>
              </a:solidFill>
            </a:endParaRPr>
          </a:p>
        </p:txBody>
      </p:sp>
      <p:sp>
        <p:nvSpPr>
          <p:cNvPr id="4" name="Rectangle 3"/>
          <p:cNvSpPr/>
          <p:nvPr/>
        </p:nvSpPr>
        <p:spPr>
          <a:xfrm>
            <a:off x="0" y="1130710"/>
            <a:ext cx="12192000" cy="16911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 name="Rectangle 4"/>
          <p:cNvSpPr/>
          <p:nvPr/>
        </p:nvSpPr>
        <p:spPr>
          <a:xfrm>
            <a:off x="471948" y="1229032"/>
            <a:ext cx="11316929" cy="55060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E94D7865-34BE-4AF0-A4F3-B1E054C34AD3}"/>
              </a:ext>
            </a:extLst>
          </p:cNvPr>
          <p:cNvSpPr txBox="1">
            <a:spLocks/>
          </p:cNvSpPr>
          <p:nvPr/>
        </p:nvSpPr>
        <p:spPr>
          <a:xfrm>
            <a:off x="258617" y="1229032"/>
            <a:ext cx="11530259" cy="908783"/>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Calibri Light" panose="020F0302020204030204"/>
                <a:ea typeface="+mj-ea"/>
                <a:cs typeface="+mj-cs"/>
              </a:rPr>
              <a:t> </a:t>
            </a:r>
            <a:br>
              <a:rPr kumimoji="0" lang="en-US" sz="4400" b="0" i="0" u="none" strike="noStrike" kern="1200" cap="none" spc="0" normalizeH="0" baseline="0" noProof="0" dirty="0">
                <a:ln>
                  <a:noFill/>
                </a:ln>
                <a:solidFill>
                  <a:schemeClr val="bg1"/>
                </a:solidFill>
                <a:effectLst/>
                <a:uLnTx/>
                <a:uFillTx/>
                <a:latin typeface="Calibri Light" panose="020F0302020204030204"/>
                <a:ea typeface="+mj-ea"/>
                <a:cs typeface="+mj-cs"/>
              </a:rPr>
            </a:br>
            <a:r>
              <a:rPr kumimoji="0" lang="en-US" sz="2000" b="0" i="0" u="none" strike="noStrike" kern="1200" cap="none" spc="0" normalizeH="0" baseline="0" noProof="0" dirty="0">
                <a:ln>
                  <a:noFill/>
                </a:ln>
                <a:solidFill>
                  <a:schemeClr val="bg1"/>
                </a:solidFill>
                <a:effectLst/>
                <a:uLnTx/>
                <a:uFillTx/>
                <a:latin typeface="Calibri Light" panose="020F0302020204030204"/>
                <a:ea typeface="+mj-ea"/>
                <a:cs typeface="+mj-cs"/>
                <a:hlinkClick r:id="rId2">
                  <a:extLst>
                    <a:ext uri="{A12FA001-AC4F-418D-AE19-62706E023703}">
                      <ahyp:hlinkClr xmlns:ahyp="http://schemas.microsoft.com/office/drawing/2018/hyperlinkcolor" val="tx"/>
                    </a:ext>
                  </a:extLst>
                </a:hlinkClick>
              </a:rPr>
              <a:t>https://www.cdc.gov/coronavirus/2019-ncov/prevent-getting-sick/cloth-face-cover-guidance.html#:~:text=There%20is%20currently%20not%20enough,as%20a%20substitute%20for%20masks.</a:t>
            </a:r>
            <a:br>
              <a:rPr kumimoji="0" lang="en-US" sz="2000" b="0" i="0" u="none" strike="noStrike" kern="1200" cap="none" spc="0" normalizeH="0" baseline="0" noProof="0" dirty="0">
                <a:ln>
                  <a:noFill/>
                </a:ln>
                <a:solidFill>
                  <a:schemeClr val="bg1"/>
                </a:solidFill>
                <a:effectLst/>
                <a:uLnTx/>
                <a:uFillTx/>
                <a:latin typeface="Calibri Light" panose="020F0302020204030204"/>
                <a:ea typeface="+mj-ea"/>
                <a:cs typeface="+mj-cs"/>
              </a:rPr>
            </a:br>
            <a:endParaRPr kumimoji="0" lang="en-US" sz="2000" b="0" i="0" u="none" strike="noStrike" kern="1200" cap="none" spc="0" normalizeH="0" baseline="0" noProof="0" dirty="0">
              <a:ln>
                <a:noFill/>
              </a:ln>
              <a:solidFill>
                <a:schemeClr val="bg1"/>
              </a:solidFill>
              <a:effectLst/>
              <a:uLnTx/>
              <a:uFillTx/>
              <a:latin typeface="Calibri Light" panose="020F0302020204030204"/>
              <a:ea typeface="+mj-ea"/>
              <a:cs typeface="+mj-cs"/>
            </a:endParaRPr>
          </a:p>
        </p:txBody>
      </p:sp>
      <p:sp>
        <p:nvSpPr>
          <p:cNvPr id="16" name="Content Placeholder 2">
            <a:extLst>
              <a:ext uri="{FF2B5EF4-FFF2-40B4-BE49-F238E27FC236}">
                <a16:creationId xmlns:a16="http://schemas.microsoft.com/office/drawing/2014/main" id="{D995706C-ADCD-4051-B328-24C395D3690C}"/>
              </a:ext>
            </a:extLst>
          </p:cNvPr>
          <p:cNvSpPr txBox="1">
            <a:spLocks/>
          </p:cNvSpPr>
          <p:nvPr/>
        </p:nvSpPr>
        <p:spPr>
          <a:xfrm>
            <a:off x="918123" y="2456273"/>
            <a:ext cx="10515600" cy="47992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Face shields are never a substitute for Masks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Face shields are primarily used for eye protection for person wearing it.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Wear when within patient room or within 6 feet of patient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Face shields must meet the following criteria: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Must wrap around the sides of the wearer’s face and extend below the chin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Face shield which without gaps on top allowing droplets to expose eyes.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Please use appropriate hospital provided face shields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Personal face shield are allowed if meets the criteria above.                          Please contact IP for questions or clarifications.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Examples: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17" name="Picture 16" descr="A person wearing a hat&#10;&#10;Description automatically generated">
            <a:extLst>
              <a:ext uri="{FF2B5EF4-FFF2-40B4-BE49-F238E27FC236}">
                <a16:creationId xmlns:a16="http://schemas.microsoft.com/office/drawing/2014/main" id="{7029E096-F14A-4F50-82B5-41E6BA69CD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8303" y="5563164"/>
            <a:ext cx="1371791" cy="1081518"/>
          </a:xfrm>
          <a:prstGeom prst="rect">
            <a:avLst/>
          </a:prstGeom>
        </p:spPr>
      </p:pic>
      <p:pic>
        <p:nvPicPr>
          <p:cNvPr id="18" name="Picture 17" descr="A picture containing helmet, headdress&#10;&#10;Description automatically generated">
            <a:extLst>
              <a:ext uri="{FF2B5EF4-FFF2-40B4-BE49-F238E27FC236}">
                <a16:creationId xmlns:a16="http://schemas.microsoft.com/office/drawing/2014/main" id="{1F6A2267-08DF-4059-AAA6-62DEB8DBC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7103" y="5682987"/>
            <a:ext cx="1107788" cy="875102"/>
          </a:xfrm>
          <a:prstGeom prst="rect">
            <a:avLst/>
          </a:prstGeom>
        </p:spPr>
      </p:pic>
      <p:pic>
        <p:nvPicPr>
          <p:cNvPr id="19" name="Picture 18" descr="A person wearing glasses&#10;&#10;Description automatically generated">
            <a:extLst>
              <a:ext uri="{FF2B5EF4-FFF2-40B4-BE49-F238E27FC236}">
                <a16:creationId xmlns:a16="http://schemas.microsoft.com/office/drawing/2014/main" id="{EFD278E1-B7B4-4A3F-B0AA-C632A741D5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0945" y="5249223"/>
            <a:ext cx="1258469" cy="1319222"/>
          </a:xfrm>
          <a:prstGeom prst="rect">
            <a:avLst/>
          </a:prstGeom>
        </p:spPr>
      </p:pic>
      <p:pic>
        <p:nvPicPr>
          <p:cNvPr id="20" name="Picture 19" descr="A close up of a device&#10;&#10;Description automatically generated">
            <a:extLst>
              <a:ext uri="{FF2B5EF4-FFF2-40B4-BE49-F238E27FC236}">
                <a16:creationId xmlns:a16="http://schemas.microsoft.com/office/drawing/2014/main" id="{240CB6E4-F552-4111-B016-ADE12BEEC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33503" y="5239995"/>
            <a:ext cx="1472288" cy="1337678"/>
          </a:xfrm>
          <a:prstGeom prst="rect">
            <a:avLst/>
          </a:prstGeom>
        </p:spPr>
      </p:pic>
      <p:sp>
        <p:nvSpPr>
          <p:cNvPr id="21" name="TextBox 20">
            <a:extLst>
              <a:ext uri="{FF2B5EF4-FFF2-40B4-BE49-F238E27FC236}">
                <a16:creationId xmlns:a16="http://schemas.microsoft.com/office/drawing/2014/main" id="{840368E5-E5FB-4C0D-8827-550F553159E8}"/>
              </a:ext>
            </a:extLst>
          </p:cNvPr>
          <p:cNvSpPr txBox="1"/>
          <p:nvPr/>
        </p:nvSpPr>
        <p:spPr>
          <a:xfrm>
            <a:off x="9298831" y="4743894"/>
            <a:ext cx="1794405" cy="461665"/>
          </a:xfrm>
          <a:prstGeom prst="rect">
            <a:avLst/>
          </a:prstGeom>
          <a:noFill/>
        </p:spPr>
        <p:txBody>
          <a:bodyPr wrap="square" rtlCol="0">
            <a:spAutoFit/>
          </a:bodyPr>
          <a:lstStyle/>
          <a:p>
            <a:pPr defTabSz="914400"/>
            <a:r>
              <a:rPr lang="en-US" sz="1200" dirty="0">
                <a:solidFill>
                  <a:prstClr val="black"/>
                </a:solidFill>
                <a:latin typeface="Calibri" panose="020F0502020204030204"/>
              </a:rPr>
              <a:t>Gaps at top allowing droplets to expose eyes </a:t>
            </a:r>
          </a:p>
        </p:txBody>
      </p:sp>
      <p:pic>
        <p:nvPicPr>
          <p:cNvPr id="22" name="Picture 21" descr="A close up of a logo&#10;&#10;Description automatically generated">
            <a:extLst>
              <a:ext uri="{FF2B5EF4-FFF2-40B4-BE49-F238E27FC236}">
                <a16:creationId xmlns:a16="http://schemas.microsoft.com/office/drawing/2014/main" id="{40A219C4-562B-4F50-9473-B9E2599185D8}"/>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432438" y="5689308"/>
            <a:ext cx="670503" cy="727331"/>
          </a:xfrm>
          <a:prstGeom prst="rect">
            <a:avLst/>
          </a:prstGeom>
        </p:spPr>
      </p:pic>
      <p:pic>
        <p:nvPicPr>
          <p:cNvPr id="23" name="Picture 22" descr="A picture containing clock, drawing&#10;&#10;Description automatically generated">
            <a:extLst>
              <a:ext uri="{FF2B5EF4-FFF2-40B4-BE49-F238E27FC236}">
                <a16:creationId xmlns:a16="http://schemas.microsoft.com/office/drawing/2014/main" id="{BE42D507-4A40-485C-AFFE-AECBCF16BA8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9509407" y="5343517"/>
            <a:ext cx="937785" cy="610714"/>
          </a:xfrm>
          <a:prstGeom prst="rect">
            <a:avLst/>
          </a:prstGeom>
        </p:spPr>
      </p:pic>
    </p:spTree>
    <p:extLst>
      <p:ext uri="{BB962C8B-B14F-4D97-AF65-F5344CB8AC3E}">
        <p14:creationId xmlns:p14="http://schemas.microsoft.com/office/powerpoint/2010/main" val="6162065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5E032-7901-EC4D-96FF-EDF098D19912}"/>
              </a:ext>
            </a:extLst>
          </p:cNvPr>
          <p:cNvSpPr>
            <a:spLocks noGrp="1"/>
          </p:cNvSpPr>
          <p:nvPr>
            <p:ph type="ctrTitle"/>
          </p:nvPr>
        </p:nvSpPr>
        <p:spPr/>
        <p:txBody>
          <a:bodyPr/>
          <a:lstStyle/>
          <a:p>
            <a:r>
              <a:rPr lang="en-US" dirty="0"/>
              <a:t>Returning to Operations</a:t>
            </a:r>
          </a:p>
        </p:txBody>
      </p:sp>
      <p:sp>
        <p:nvSpPr>
          <p:cNvPr id="3" name="Subtitle 2">
            <a:extLst>
              <a:ext uri="{FF2B5EF4-FFF2-40B4-BE49-F238E27FC236}">
                <a16:creationId xmlns:a16="http://schemas.microsoft.com/office/drawing/2014/main" id="{558F8702-33D7-3947-9266-54FC2FBE5579}"/>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140880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410" y="213749"/>
            <a:ext cx="9784080" cy="1508760"/>
          </a:xfrm>
        </p:spPr>
        <p:txBody>
          <a:bodyPr>
            <a:normAutofit/>
          </a:bodyPr>
          <a:lstStyle/>
          <a:p>
            <a:r>
              <a:rPr lang="en-US" sz="6000" dirty="0">
                <a:solidFill>
                  <a:schemeClr val="bg1"/>
                </a:solidFill>
              </a:rPr>
              <a:t>Critical Inventory</a:t>
            </a:r>
          </a:p>
        </p:txBody>
      </p:sp>
      <p:pic>
        <p:nvPicPr>
          <p:cNvPr id="13" name="Picture 12"/>
          <p:cNvPicPr>
            <a:picLocks noChangeAspect="1"/>
          </p:cNvPicPr>
          <p:nvPr/>
        </p:nvPicPr>
        <p:blipFill>
          <a:blip r:embed="rId2"/>
          <a:stretch>
            <a:fillRect/>
          </a:stretch>
        </p:blipFill>
        <p:spPr>
          <a:xfrm>
            <a:off x="273278" y="2061321"/>
            <a:ext cx="11685041" cy="3557159"/>
          </a:xfrm>
          <a:prstGeom prst="rect">
            <a:avLst/>
          </a:prstGeom>
        </p:spPr>
      </p:pic>
    </p:spTree>
    <p:extLst>
      <p:ext uri="{BB962C8B-B14F-4D97-AF65-F5344CB8AC3E}">
        <p14:creationId xmlns:p14="http://schemas.microsoft.com/office/powerpoint/2010/main" val="3902427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Pharmacy Update</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nchor="t"/>
          <a:lstStyle/>
          <a:p>
            <a:r>
              <a:rPr lang="en-US" dirty="0">
                <a:ea typeface="+mn-lt"/>
                <a:cs typeface="+mn-lt"/>
              </a:rPr>
              <a:t>Larry Pineda, </a:t>
            </a:r>
            <a:r>
              <a:rPr lang="en-US" dirty="0" err="1">
                <a:ea typeface="+mn-lt"/>
                <a:cs typeface="+mn-lt"/>
              </a:rPr>
              <a:t>PharmD</a:t>
            </a:r>
            <a:endParaRPr lang="en-US" dirty="0">
              <a:ea typeface="+mn-lt"/>
              <a:cs typeface="+mn-lt"/>
            </a:endParaRPr>
          </a:p>
          <a:p>
            <a:r>
              <a:rPr lang="en-US" sz="2800" dirty="0">
                <a:ea typeface="+mn-lt"/>
                <a:cs typeface="+mn-lt"/>
              </a:rPr>
              <a:t>Clinical Pharmacist – AMS </a:t>
            </a:r>
          </a:p>
          <a:p>
            <a:r>
              <a:rPr lang="en-US" sz="2800" dirty="0">
                <a:ea typeface="+mn-lt"/>
                <a:cs typeface="+mn-lt"/>
              </a:rPr>
              <a:t>Covenant Health</a:t>
            </a:r>
            <a:endParaRPr lang="en-US" sz="2800" dirty="0"/>
          </a:p>
        </p:txBody>
      </p:sp>
    </p:spTree>
    <p:extLst>
      <p:ext uri="{BB962C8B-B14F-4D97-AF65-F5344CB8AC3E}">
        <p14:creationId xmlns:p14="http://schemas.microsoft.com/office/powerpoint/2010/main" val="28446126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CHS COVID-19 Treatments</a:t>
            </a:r>
          </a:p>
        </p:txBody>
      </p:sp>
      <p:graphicFrame>
        <p:nvGraphicFramePr>
          <p:cNvPr id="4" name="Content Placeholder 3"/>
          <p:cNvGraphicFramePr>
            <a:graphicFrameLocks noGrp="1"/>
          </p:cNvGraphicFramePr>
          <p:nvPr>
            <p:ph idx="1"/>
            <p:extLst/>
          </p:nvPr>
        </p:nvGraphicFramePr>
        <p:xfrm>
          <a:off x="369570" y="1326692"/>
          <a:ext cx="11452859" cy="4419600"/>
        </p:xfrm>
        <a:graphic>
          <a:graphicData uri="http://schemas.openxmlformats.org/drawingml/2006/table">
            <a:tbl>
              <a:tblPr firstRow="1" bandRow="1">
                <a:tableStyleId>{5C22544A-7EE6-4342-B048-85BDC9FD1C3A}</a:tableStyleId>
              </a:tblPr>
              <a:tblGrid>
                <a:gridCol w="1809749">
                  <a:extLst>
                    <a:ext uri="{9D8B030D-6E8A-4147-A177-3AD203B41FA5}">
                      <a16:colId xmlns:a16="http://schemas.microsoft.com/office/drawing/2014/main" val="20000"/>
                    </a:ext>
                  </a:extLst>
                </a:gridCol>
                <a:gridCol w="1783080">
                  <a:extLst>
                    <a:ext uri="{9D8B030D-6E8A-4147-A177-3AD203B41FA5}">
                      <a16:colId xmlns:a16="http://schemas.microsoft.com/office/drawing/2014/main" val="20001"/>
                    </a:ext>
                  </a:extLst>
                </a:gridCol>
                <a:gridCol w="3718560">
                  <a:extLst>
                    <a:ext uri="{9D8B030D-6E8A-4147-A177-3AD203B41FA5}">
                      <a16:colId xmlns:a16="http://schemas.microsoft.com/office/drawing/2014/main" val="20002"/>
                    </a:ext>
                  </a:extLst>
                </a:gridCol>
                <a:gridCol w="4141470">
                  <a:extLst>
                    <a:ext uri="{9D8B030D-6E8A-4147-A177-3AD203B41FA5}">
                      <a16:colId xmlns:a16="http://schemas.microsoft.com/office/drawing/2014/main" val="20003"/>
                    </a:ext>
                  </a:extLst>
                </a:gridCol>
              </a:tblGrid>
              <a:tr h="272618">
                <a:tc>
                  <a:txBody>
                    <a:bodyPr/>
                    <a:lstStyle/>
                    <a:p>
                      <a:r>
                        <a:rPr lang="en-US" sz="1400" dirty="0"/>
                        <a:t>Agent</a:t>
                      </a:r>
                    </a:p>
                  </a:txBody>
                  <a:tcPr/>
                </a:tc>
                <a:tc>
                  <a:txBody>
                    <a:bodyPr/>
                    <a:lstStyle/>
                    <a:p>
                      <a:r>
                        <a:rPr lang="en-US" sz="1400" dirty="0"/>
                        <a:t>Dosage</a:t>
                      </a:r>
                    </a:p>
                  </a:txBody>
                  <a:tcPr/>
                </a:tc>
                <a:tc>
                  <a:txBody>
                    <a:bodyPr/>
                    <a:lstStyle/>
                    <a:p>
                      <a:r>
                        <a:rPr lang="en-US" sz="1400" dirty="0"/>
                        <a:t>Comments</a:t>
                      </a:r>
                    </a:p>
                  </a:txBody>
                  <a:tcPr/>
                </a:tc>
                <a:tc>
                  <a:txBody>
                    <a:bodyPr/>
                    <a:lstStyle/>
                    <a:p>
                      <a:r>
                        <a:rPr lang="en-US" sz="1400" dirty="0"/>
                        <a:t>Update</a:t>
                      </a:r>
                    </a:p>
                  </a:txBody>
                  <a:tcPr/>
                </a:tc>
                <a:extLst>
                  <a:ext uri="{0D108BD9-81ED-4DB2-BD59-A6C34878D82A}">
                    <a16:rowId xmlns:a16="http://schemas.microsoft.com/office/drawing/2014/main" val="10000"/>
                  </a:ext>
                </a:extLst>
              </a:tr>
              <a:tr h="2483310">
                <a:tc>
                  <a:txBody>
                    <a:bodyPr/>
                    <a:lstStyle/>
                    <a:p>
                      <a:r>
                        <a:rPr lang="en-US" sz="1400" dirty="0" err="1"/>
                        <a:t>Remdesivir</a:t>
                      </a:r>
                      <a:endParaRPr lang="en-US" sz="1400" dirty="0"/>
                    </a:p>
                    <a:p>
                      <a:endParaRPr lang="en-US" sz="14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Emergency Use</a:t>
                      </a:r>
                      <a:r>
                        <a:rPr lang="en-US" sz="1400" b="0" baseline="0" dirty="0"/>
                        <a:t> </a:t>
                      </a:r>
                      <a:r>
                        <a:rPr lang="en-US" sz="1400" b="0" dirty="0"/>
                        <a:t>Authorization (EUA) 5/1/20</a:t>
                      </a:r>
                    </a:p>
                    <a:p>
                      <a:endParaRPr lang="en-US" sz="1400" dirty="0"/>
                    </a:p>
                  </a:txBody>
                  <a:tcPr/>
                </a:tc>
                <a:tc>
                  <a:txBody>
                    <a:bodyPr/>
                    <a:lstStyle/>
                    <a:p>
                      <a:r>
                        <a:rPr lang="en-US" sz="1400" b="0" dirty="0"/>
                        <a:t>200 mg IV x 1, then 100 mg IV daily x 4</a:t>
                      </a:r>
                      <a:r>
                        <a:rPr lang="en-US" sz="1400" b="0" baseline="0" dirty="0"/>
                        <a:t> </a:t>
                      </a:r>
                      <a:r>
                        <a:rPr lang="en-US" sz="1400" b="0" dirty="0"/>
                        <a:t>days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a:t>EUA product a</a:t>
                      </a:r>
                      <a:r>
                        <a:rPr lang="en-US" sz="1400" b="0" baseline="0" dirty="0"/>
                        <a:t>llocation determination:</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400" b="0" baseline="0" dirty="0"/>
                        <a:t>Submitting usage and inventories daily to HHS. Allocation is not based on our usage but other COVID reported metrics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NIH guidelines (July 24, 2020):</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0" dirty="0"/>
                        <a:t>Because supplies are limited, recommend prioritizing for patients who require supplemental O2 but who are NOT 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high-flow oxygen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noninvasive ventilation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baseline="0" dirty="0"/>
                        <a:t>mechanical ventilation, or ECMO</a:t>
                      </a:r>
                      <a:endParaRPr lang="en-US" sz="1400" b="0"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err="1"/>
                        <a:t>Remdesivir</a:t>
                      </a:r>
                      <a:r>
                        <a:rPr lang="en-US" sz="1400" b="1" dirty="0"/>
                        <a:t> EUA Inventory:</a:t>
                      </a:r>
                      <a:r>
                        <a:rPr lang="en-US" sz="1400" b="1" baseline="0" dirty="0"/>
                        <a:t> </a:t>
                      </a:r>
                      <a:r>
                        <a:rPr lang="en-US" sz="1400" b="0" baseline="0" dirty="0"/>
                        <a:t>(Thursday AM)</a:t>
                      </a:r>
                    </a:p>
                    <a:p>
                      <a:pPr marL="0" marR="0" indent="0" algn="l" rtl="0" eaLnBrk="1" fontAlgn="auto" latinLnBrk="0" hangingPunct="1">
                        <a:lnSpc>
                          <a:spcPct val="100000"/>
                        </a:lnSpc>
                        <a:spcBef>
                          <a:spcPts val="0"/>
                        </a:spcBef>
                        <a:spcAft>
                          <a:spcPts val="0"/>
                        </a:spcAft>
                        <a:buFontTx/>
                        <a:buNone/>
                      </a:pPr>
                      <a:r>
                        <a:rPr lang="en-US" sz="1400" b="0" baseline="0" dirty="0"/>
                        <a:t>CMC = 83 vials; Plainview = 74 vials</a:t>
                      </a:r>
                    </a:p>
                    <a:p>
                      <a:pPr marL="0" marR="0" indent="0" algn="l" rtl="0" eaLnBrk="1" fontAlgn="auto" latinLnBrk="0" hangingPunct="1">
                        <a:lnSpc>
                          <a:spcPct val="100000"/>
                        </a:lnSpc>
                        <a:spcBef>
                          <a:spcPts val="0"/>
                        </a:spcBef>
                        <a:spcAft>
                          <a:spcPts val="0"/>
                        </a:spcAft>
                        <a:buFontTx/>
                        <a:buNone/>
                      </a:pPr>
                      <a:r>
                        <a:rPr lang="en-US" sz="1400" b="1" dirty="0" err="1"/>
                        <a:t>Remdesivir</a:t>
                      </a:r>
                      <a:r>
                        <a:rPr lang="en-US" sz="1400" b="1" baseline="0" dirty="0"/>
                        <a:t> EUA Patients: </a:t>
                      </a:r>
                      <a:r>
                        <a:rPr lang="en-US" sz="1400" b="0" baseline="0" dirty="0"/>
                        <a:t>(Thursday AM)</a:t>
                      </a:r>
                    </a:p>
                    <a:p>
                      <a:pPr marL="0" marR="0" indent="0" algn="l" rtl="0" eaLnBrk="1" fontAlgn="auto" latinLnBrk="0" hangingPunct="1">
                        <a:lnSpc>
                          <a:spcPct val="100000"/>
                        </a:lnSpc>
                        <a:spcBef>
                          <a:spcPts val="0"/>
                        </a:spcBef>
                        <a:spcAft>
                          <a:spcPts val="0"/>
                        </a:spcAft>
                        <a:buFontTx/>
                        <a:buNone/>
                      </a:pPr>
                      <a:r>
                        <a:rPr lang="en-US" sz="1400" b="0" baseline="0" dirty="0"/>
                        <a:t>CMC = 10; Plainview = 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a:t>No allocation available to purchase this week</a:t>
                      </a:r>
                    </a:p>
                  </a:txBody>
                  <a:tcPr/>
                </a:tc>
                <a:extLst>
                  <a:ext uri="{0D108BD9-81ED-4DB2-BD59-A6C34878D82A}">
                    <a16:rowId xmlns:a16="http://schemas.microsoft.com/office/drawing/2014/main" val="10001"/>
                  </a:ext>
                </a:extLst>
              </a:tr>
              <a:tr h="274312">
                <a:tc>
                  <a:txBody>
                    <a:bodyPr/>
                    <a:lstStyle/>
                    <a:p>
                      <a:r>
                        <a:rPr lang="en-US" sz="1400" dirty="0"/>
                        <a:t>Convalescent</a:t>
                      </a:r>
                      <a:r>
                        <a:rPr lang="en-US" sz="1400" baseline="0" dirty="0"/>
                        <a:t> </a:t>
                      </a:r>
                      <a:r>
                        <a:rPr lang="en-US" sz="1400" dirty="0"/>
                        <a:t>Plasma</a:t>
                      </a:r>
                    </a:p>
                  </a:txBody>
                  <a:tcPr/>
                </a:tc>
                <a:tc>
                  <a:txBody>
                    <a:bodyPr/>
                    <a:lstStyle/>
                    <a:p>
                      <a:r>
                        <a:rPr lang="en-US" sz="1400" dirty="0"/>
                        <a:t>1</a:t>
                      </a:r>
                      <a:r>
                        <a:rPr lang="en-US" sz="1400" baseline="0" dirty="0"/>
                        <a:t> unit (200-400mL)</a:t>
                      </a:r>
                      <a:endParaRPr lang="en-US" sz="1400" dirty="0"/>
                    </a:p>
                  </a:txBody>
                  <a:tcPr/>
                </a:tc>
                <a:tc>
                  <a:txBody>
                    <a:bodyPr/>
                    <a:lstStyle/>
                    <a:p>
                      <a:r>
                        <a:rPr lang="en-US" sz="1400" dirty="0"/>
                        <a:t>CMC</a:t>
                      </a:r>
                      <a:r>
                        <a:rPr lang="en-US" sz="1400" baseline="0" dirty="0"/>
                        <a:t> e</a:t>
                      </a:r>
                      <a:r>
                        <a:rPr lang="en-US" sz="1400" dirty="0"/>
                        <a:t>nrolled in Mayo trial</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Enrolled 72 patients to date</a:t>
                      </a:r>
                    </a:p>
                  </a:txBody>
                  <a:tcPr/>
                </a:tc>
                <a:extLst>
                  <a:ext uri="{0D108BD9-81ED-4DB2-BD59-A6C34878D82A}">
                    <a16:rowId xmlns:a16="http://schemas.microsoft.com/office/drawing/2014/main" val="10002"/>
                  </a:ext>
                </a:extLst>
              </a:tr>
              <a:tr h="654284">
                <a:tc>
                  <a:txBody>
                    <a:bodyPr/>
                    <a:lstStyle/>
                    <a:p>
                      <a:r>
                        <a:rPr lang="en-US" sz="1400" dirty="0"/>
                        <a:t>Dexamethasone</a:t>
                      </a:r>
                    </a:p>
                  </a:txBody>
                  <a:tcPr/>
                </a:tc>
                <a:tc>
                  <a:txBody>
                    <a:bodyPr/>
                    <a:lstStyle/>
                    <a:p>
                      <a:r>
                        <a:rPr lang="en-US" sz="1400" dirty="0"/>
                        <a:t>6 mg IV/PO daily x 10 days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a:t>Alternatives</a:t>
                      </a:r>
                      <a:r>
                        <a:rPr lang="en-US" sz="1400" b="0" baseline="0" dirty="0"/>
                        <a:t> if dexamethasone is unavailable:</a:t>
                      </a:r>
                    </a:p>
                    <a:p>
                      <a:pPr marL="285750" marR="0" indent="-285750" algn="l" defTabSz="914400" rtl="0" eaLnBrk="1" fontAlgn="auto" latinLnBrk="0" hangingPunct="1">
                        <a:lnSpc>
                          <a:spcPct val="100000"/>
                        </a:lnSpc>
                        <a:spcBef>
                          <a:spcPts val="0"/>
                        </a:spcBef>
                        <a:spcAft>
                          <a:spcPts val="0"/>
                        </a:spcAft>
                        <a:buClrTx/>
                        <a:buSzTx/>
                        <a:buFont typeface="Arial"/>
                        <a:buChar char="•"/>
                        <a:tabLst/>
                        <a:defRPr/>
                      </a:pPr>
                      <a:r>
                        <a:rPr lang="en-US" sz="1400" b="0" baseline="0" dirty="0"/>
                        <a:t>Prednisone, methylprednisolone, hydrocortisone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t>NIH guidelines: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t>Recommend use in </a:t>
                      </a:r>
                      <a:r>
                        <a:rPr lang="en-US" sz="1400" b="0" dirty="0" err="1"/>
                        <a:t>mech</a:t>
                      </a:r>
                      <a:r>
                        <a:rPr lang="en-US" sz="1400" b="0" dirty="0"/>
                        <a:t> ventilated</a:t>
                      </a:r>
                      <a:r>
                        <a:rPr lang="en-US" sz="1400" b="0" u="none" dirty="0"/>
                        <a:t> patients </a:t>
                      </a:r>
                      <a:r>
                        <a:rPr lang="en-US" sz="1400" b="1" u="none" dirty="0"/>
                        <a:t>(AI) </a:t>
                      </a:r>
                      <a:r>
                        <a:rPr lang="en-US" sz="1400" b="0" u="none" dirty="0"/>
                        <a:t>or those on supplemental oxygen </a:t>
                      </a:r>
                      <a:r>
                        <a:rPr lang="en-US" sz="1400" b="1" u="none" dirty="0"/>
                        <a:t>(BI)</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u="none" dirty="0"/>
                        <a:t>Recommend</a:t>
                      </a:r>
                      <a:r>
                        <a:rPr lang="en-US" sz="1400" b="1" u="none" dirty="0"/>
                        <a:t> against </a:t>
                      </a:r>
                      <a:r>
                        <a:rPr lang="en-US" sz="1400" b="0" u="none" dirty="0"/>
                        <a:t>use for patients who do not require supplemental oxygen </a:t>
                      </a:r>
                      <a:r>
                        <a:rPr lang="en-US" sz="1400" b="1" u="none" dirty="0"/>
                        <a:t>(AI)</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913715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13C0-2AD8-47DB-815C-CA73FE2CB807}"/>
              </a:ext>
            </a:extLst>
          </p:cNvPr>
          <p:cNvSpPr>
            <a:spLocks noGrp="1"/>
          </p:cNvSpPr>
          <p:nvPr>
            <p:ph type="title"/>
          </p:nvPr>
        </p:nvSpPr>
        <p:spPr/>
        <p:txBody>
          <a:bodyPr/>
          <a:lstStyle/>
          <a:p>
            <a:r>
              <a:rPr lang="en-US" dirty="0"/>
              <a:t>Pharmacy Shortages/Allocations</a:t>
            </a:r>
          </a:p>
        </p:txBody>
      </p:sp>
      <p:sp>
        <p:nvSpPr>
          <p:cNvPr id="3" name="Content Placeholder 2">
            <a:extLst>
              <a:ext uri="{FF2B5EF4-FFF2-40B4-BE49-F238E27FC236}">
                <a16:creationId xmlns:a16="http://schemas.microsoft.com/office/drawing/2014/main" id="{4D087979-DCA8-4EEB-A9EE-5FF6E60AABA5}"/>
              </a:ext>
            </a:extLst>
          </p:cNvPr>
          <p:cNvSpPr>
            <a:spLocks noGrp="1"/>
          </p:cNvSpPr>
          <p:nvPr>
            <p:ph idx="1"/>
          </p:nvPr>
        </p:nvSpPr>
        <p:spPr>
          <a:xfrm>
            <a:off x="1268817" y="1208569"/>
            <a:ext cx="4543260" cy="4906963"/>
          </a:xfrm>
        </p:spPr>
        <p:txBody>
          <a:bodyPr anchor="t"/>
          <a:lstStyle/>
          <a:p>
            <a:r>
              <a:rPr lang="en-US" sz="2400" dirty="0"/>
              <a:t>Covid-19 Related</a:t>
            </a:r>
          </a:p>
          <a:p>
            <a:pPr lvl="1"/>
            <a:r>
              <a:rPr lang="en-US" sz="1800" dirty="0" err="1"/>
              <a:t>Cisatracurium</a:t>
            </a:r>
            <a:endParaRPr lang="en-US" sz="1800" dirty="0"/>
          </a:p>
          <a:p>
            <a:pPr lvl="1"/>
            <a:r>
              <a:rPr lang="en-US" sz="1800" dirty="0"/>
              <a:t>Rocuronium</a:t>
            </a:r>
          </a:p>
          <a:p>
            <a:pPr lvl="1"/>
            <a:r>
              <a:rPr lang="en-US" sz="1800" dirty="0"/>
              <a:t>Vecuronium</a:t>
            </a:r>
          </a:p>
          <a:p>
            <a:pPr lvl="1"/>
            <a:r>
              <a:rPr lang="en-US" sz="1800" b="1" dirty="0"/>
              <a:t>Propofol </a:t>
            </a:r>
          </a:p>
          <a:p>
            <a:pPr lvl="2"/>
            <a:r>
              <a:rPr lang="en-US" sz="1400" dirty="0"/>
              <a:t>Keeping close eye</a:t>
            </a:r>
            <a:endParaRPr lang="en-US" sz="1400" b="1" dirty="0"/>
          </a:p>
          <a:p>
            <a:pPr lvl="1"/>
            <a:r>
              <a:rPr lang="en-US" sz="1800" dirty="0"/>
              <a:t>Fentanyl</a:t>
            </a:r>
          </a:p>
          <a:p>
            <a:pPr lvl="1"/>
            <a:r>
              <a:rPr lang="en-US" sz="1800" dirty="0"/>
              <a:t>Vitamin C Liquid and </a:t>
            </a:r>
            <a:r>
              <a:rPr lang="en-US" sz="1800" dirty="0" err="1"/>
              <a:t>Inj</a:t>
            </a:r>
            <a:endParaRPr lang="en-US" sz="1800" dirty="0"/>
          </a:p>
          <a:p>
            <a:pPr lvl="1"/>
            <a:r>
              <a:rPr lang="en-US" sz="1800" b="1" dirty="0"/>
              <a:t>Dexamethasone </a:t>
            </a:r>
            <a:r>
              <a:rPr lang="en-US" sz="1800" b="1" dirty="0" err="1"/>
              <a:t>Inj</a:t>
            </a:r>
            <a:r>
              <a:rPr lang="en-US" sz="1800" b="1" dirty="0"/>
              <a:t> and Tabs</a:t>
            </a:r>
          </a:p>
          <a:p>
            <a:pPr lvl="2"/>
            <a:r>
              <a:rPr lang="en-US" sz="1400" dirty="0">
                <a:cs typeface="Calibri"/>
              </a:rPr>
              <a:t>Request override weekly</a:t>
            </a:r>
            <a:endParaRPr lang="en-US" sz="1400" dirty="0"/>
          </a:p>
          <a:p>
            <a:pPr lvl="1"/>
            <a:r>
              <a:rPr lang="en-US" sz="1800" dirty="0"/>
              <a:t>Ivermectin</a:t>
            </a:r>
          </a:p>
          <a:p>
            <a:pPr lvl="1"/>
            <a:r>
              <a:rPr lang="en-US" sz="1800" b="1" dirty="0">
                <a:cs typeface="Calibri"/>
              </a:rPr>
              <a:t>Zinc Sulfate Tabs</a:t>
            </a:r>
          </a:p>
          <a:p>
            <a:pPr lvl="2"/>
            <a:r>
              <a:rPr lang="en-US" sz="1400" dirty="0">
                <a:cs typeface="Calibri"/>
              </a:rPr>
              <a:t>Request override weekly</a:t>
            </a:r>
          </a:p>
        </p:txBody>
      </p:sp>
      <p:sp>
        <p:nvSpPr>
          <p:cNvPr id="4" name="Content Placeholder 2">
            <a:extLst>
              <a:ext uri="{FF2B5EF4-FFF2-40B4-BE49-F238E27FC236}">
                <a16:creationId xmlns:a16="http://schemas.microsoft.com/office/drawing/2014/main" id="{91049E37-ED62-4510-8AD3-2B3E05ED66E4}"/>
              </a:ext>
            </a:extLst>
          </p:cNvPr>
          <p:cNvSpPr txBox="1">
            <a:spLocks/>
          </p:cNvSpPr>
          <p:nvPr/>
        </p:nvSpPr>
        <p:spPr>
          <a:xfrm>
            <a:off x="6609905" y="1219203"/>
            <a:ext cx="4649333" cy="4906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393B3D"/>
                </a:solidFill>
                <a:effectLst/>
                <a:uLnTx/>
                <a:uFillTx/>
                <a:latin typeface="Calibri"/>
                <a:ea typeface="+mn-ea"/>
                <a:cs typeface="+mn-cs"/>
              </a:rPr>
              <a:t>Non-Covid-19 Related</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Bumetanide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Amiodarone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1" i="0" u="none" strike="noStrike" kern="1200" cap="none" spc="0" normalizeH="0" baseline="0" noProof="0" dirty="0">
                <a:ln>
                  <a:noFill/>
                </a:ln>
                <a:solidFill>
                  <a:srgbClr val="393B3D"/>
                </a:solidFill>
                <a:effectLst/>
                <a:uLnTx/>
                <a:uFillTx/>
                <a:latin typeface="Calibri"/>
                <a:ea typeface="+mn-ea"/>
                <a:cs typeface="+mn-cs"/>
              </a:rPr>
              <a:t>Dopamine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Dobutamine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Doxycycline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Nitroglycerin SDV</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Bupivacaine with epinephrine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Lidocaine with epinephrine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srgbClr val="393B3D"/>
                </a:solidFill>
                <a:effectLst/>
                <a:uLnTx/>
                <a:uFillTx/>
                <a:latin typeface="Calibri"/>
                <a:ea typeface="+mn-ea"/>
                <a:cs typeface="+mn-cs"/>
              </a:rPr>
              <a:t>Nalbuphine </a:t>
            </a:r>
            <a:r>
              <a:rPr kumimoji="0" lang="en-US" sz="1800" b="0" i="0" u="none" strike="noStrike" kern="1200" cap="none" spc="0" normalizeH="0" baseline="0" noProof="0" dirty="0" err="1">
                <a:ln>
                  <a:noFill/>
                </a:ln>
                <a:solidFill>
                  <a:srgbClr val="393B3D"/>
                </a:solidFill>
                <a:effectLst/>
                <a:uLnTx/>
                <a:uFillTx/>
                <a:latin typeface="Calibri"/>
                <a:ea typeface="+mn-ea"/>
                <a:cs typeface="+mn-cs"/>
              </a:rPr>
              <a:t>Inj</a:t>
            </a:r>
            <a:endParaRPr kumimoji="0" lang="en-US" sz="1800" b="0" i="0" u="none" strike="noStrike" kern="1200" cap="none" spc="0" normalizeH="0" baseline="0" noProof="0" dirty="0">
              <a:ln>
                <a:noFill/>
              </a:ln>
              <a:solidFill>
                <a:srgbClr val="393B3D"/>
              </a:solidFill>
              <a:effectLst/>
              <a:uLnTx/>
              <a:uFillTx/>
              <a:latin typeface="Calibri"/>
              <a:ea typeface="+mn-ea"/>
              <a:cs typeface="+mn-cs"/>
            </a:endParaRPr>
          </a:p>
        </p:txBody>
      </p:sp>
    </p:spTree>
    <p:extLst>
      <p:ext uri="{BB962C8B-B14F-4D97-AF65-F5344CB8AC3E}">
        <p14:creationId xmlns:p14="http://schemas.microsoft.com/office/powerpoint/2010/main" val="33780464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6360-1C33-454B-A007-7C32FFDF3527}"/>
              </a:ext>
            </a:extLst>
          </p:cNvPr>
          <p:cNvSpPr>
            <a:spLocks noGrp="1"/>
          </p:cNvSpPr>
          <p:nvPr>
            <p:ph type="ctrTitle"/>
          </p:nvPr>
        </p:nvSpPr>
        <p:spPr/>
        <p:txBody>
          <a:bodyPr/>
          <a:lstStyle/>
          <a:p>
            <a:r>
              <a:rPr lang="en-US" dirty="0"/>
              <a:t>Safety Story</a:t>
            </a:r>
          </a:p>
        </p:txBody>
      </p:sp>
      <p:sp>
        <p:nvSpPr>
          <p:cNvPr id="3" name="Subtitle 2">
            <a:extLst>
              <a:ext uri="{FF2B5EF4-FFF2-40B4-BE49-F238E27FC236}">
                <a16:creationId xmlns:a16="http://schemas.microsoft.com/office/drawing/2014/main" id="{A6798047-3282-E44E-98C6-9B3A00BF5303}"/>
              </a:ext>
            </a:extLst>
          </p:cNvPr>
          <p:cNvSpPr>
            <a:spLocks noGrp="1"/>
          </p:cNvSpPr>
          <p:nvPr>
            <p:ph type="subTitle" idx="1"/>
          </p:nvPr>
        </p:nvSpPr>
        <p:spPr/>
        <p:txBody>
          <a:bodyPr/>
          <a:lstStyle/>
          <a:p>
            <a:r>
              <a:rPr lang="en-US" dirty="0"/>
              <a:t>Brian Schroeder, MD MBA FACP</a:t>
            </a:r>
          </a:p>
          <a:p>
            <a:r>
              <a:rPr lang="en-US" dirty="0"/>
              <a:t>CMO Covenant Medical Center</a:t>
            </a:r>
          </a:p>
        </p:txBody>
      </p:sp>
    </p:spTree>
    <p:extLst>
      <p:ext uri="{BB962C8B-B14F-4D97-AF65-F5344CB8AC3E}">
        <p14:creationId xmlns:p14="http://schemas.microsoft.com/office/powerpoint/2010/main" val="21525398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5A856A-89AC-324F-A854-272C5680F022}"/>
              </a:ext>
            </a:extLst>
          </p:cNvPr>
          <p:cNvSpPr>
            <a:spLocks noGrp="1"/>
          </p:cNvSpPr>
          <p:nvPr>
            <p:ph type="ctrTitle"/>
          </p:nvPr>
        </p:nvSpPr>
        <p:spPr/>
        <p:txBody>
          <a:bodyPr/>
          <a:lstStyle/>
          <a:p>
            <a:r>
              <a:rPr lang="en-US" dirty="0"/>
              <a:t>Covenant Health</a:t>
            </a:r>
          </a:p>
        </p:txBody>
      </p:sp>
      <p:sp>
        <p:nvSpPr>
          <p:cNvPr id="4" name="Subtitle 3">
            <a:extLst>
              <a:ext uri="{FF2B5EF4-FFF2-40B4-BE49-F238E27FC236}">
                <a16:creationId xmlns:a16="http://schemas.microsoft.com/office/drawing/2014/main" id="{0DD555EE-498C-034F-98D7-C847E2D644B0}"/>
              </a:ext>
            </a:extLst>
          </p:cNvPr>
          <p:cNvSpPr>
            <a:spLocks noGrp="1"/>
          </p:cNvSpPr>
          <p:nvPr>
            <p:ph type="subTitle" idx="1"/>
          </p:nvPr>
        </p:nvSpPr>
        <p:spPr/>
        <p:txBody>
          <a:bodyPr/>
          <a:lstStyle/>
          <a:p>
            <a:r>
              <a:rPr lang="en-US" dirty="0"/>
              <a:t>Briefing to Governor Abbott on 8-13-2020</a:t>
            </a:r>
          </a:p>
        </p:txBody>
      </p:sp>
    </p:spTree>
    <p:extLst>
      <p:ext uri="{BB962C8B-B14F-4D97-AF65-F5344CB8AC3E}">
        <p14:creationId xmlns:p14="http://schemas.microsoft.com/office/powerpoint/2010/main" val="29879453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latin typeface="Arial" panose="020B0604020202020204" pitchFamily="34" charset="0"/>
                <a:cs typeface="Arial" panose="020B0604020202020204" pitchFamily="34" charset="0"/>
              </a:rPr>
              <a:t>Regional</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1410530" y="203074"/>
            <a:ext cx="9370939" cy="5899108"/>
          </a:xfrm>
          <a:prstGeom prst="rect">
            <a:avLst/>
          </a:prstGeom>
        </p:spPr>
      </p:pic>
    </p:spTree>
    <p:extLst>
      <p:ext uri="{BB962C8B-B14F-4D97-AF65-F5344CB8AC3E}">
        <p14:creationId xmlns:p14="http://schemas.microsoft.com/office/powerpoint/2010/main" val="3972646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66AE-3C3A-6B44-8258-AC4E62F6FB8A}"/>
              </a:ext>
            </a:extLst>
          </p:cNvPr>
          <p:cNvSpPr>
            <a:spLocks noGrp="1"/>
          </p:cNvSpPr>
          <p:nvPr>
            <p:ph type="title"/>
          </p:nvPr>
        </p:nvSpPr>
        <p:spPr/>
        <p:txBody>
          <a:bodyPr/>
          <a:lstStyle/>
          <a:p>
            <a:r>
              <a:rPr lang="en-US" dirty="0"/>
              <a:t>What have we accomplished?</a:t>
            </a:r>
          </a:p>
        </p:txBody>
      </p:sp>
      <p:sp>
        <p:nvSpPr>
          <p:cNvPr id="3" name="Content Placeholder 2">
            <a:extLst>
              <a:ext uri="{FF2B5EF4-FFF2-40B4-BE49-F238E27FC236}">
                <a16:creationId xmlns:a16="http://schemas.microsoft.com/office/drawing/2014/main" id="{4F43EAAB-FB65-1144-A6DC-AE2FBC8BAC89}"/>
              </a:ext>
            </a:extLst>
          </p:cNvPr>
          <p:cNvSpPr>
            <a:spLocks noGrp="1"/>
          </p:cNvSpPr>
          <p:nvPr>
            <p:ph idx="1"/>
          </p:nvPr>
        </p:nvSpPr>
        <p:spPr>
          <a:xfrm>
            <a:off x="4255911" y="1216076"/>
            <a:ext cx="7789333" cy="4439658"/>
          </a:xfrm>
        </p:spPr>
        <p:txBody>
          <a:bodyPr/>
          <a:lstStyle/>
          <a:p>
            <a:r>
              <a:rPr lang="en-US" sz="2000" dirty="0"/>
              <a:t>Dedicated multiple patient care areas to treat Covid-19 victims separate from the non-infected patient population.</a:t>
            </a:r>
          </a:p>
          <a:p>
            <a:r>
              <a:rPr lang="en-US" sz="2000" dirty="0"/>
              <a:t>We have beds available at ALL seven Covenant campuses across the region.</a:t>
            </a:r>
          </a:p>
          <a:p>
            <a:r>
              <a:rPr lang="en-US" sz="2000" dirty="0"/>
              <a:t>Converted multiple “regular” hospital rooms to negative pressure rooms.</a:t>
            </a:r>
          </a:p>
          <a:p>
            <a:r>
              <a:rPr lang="en-US" sz="2000" dirty="0"/>
              <a:t>Dedicated specific nursing staff and physicians to treat the patients affected by the pandemic for PPE conservation.</a:t>
            </a:r>
          </a:p>
          <a:p>
            <a:r>
              <a:rPr lang="en-US" sz="2000" dirty="0"/>
              <a:t>Remained completely open to transfers from our region (including eastern New Mexico) and remote areas of Texas including Houston, Laredo, and even as far away as the Rio Grande Valley.</a:t>
            </a:r>
          </a:p>
          <a:p>
            <a:r>
              <a:rPr lang="en-US" sz="2000" dirty="0"/>
              <a:t>Over 40% of our hospitalized patients are from </a:t>
            </a:r>
            <a:r>
              <a:rPr lang="en-US" sz="2000" u="sng" dirty="0"/>
              <a:t>outside</a:t>
            </a:r>
            <a:r>
              <a:rPr lang="en-US" sz="2000" dirty="0"/>
              <a:t> Lubbock County</a:t>
            </a:r>
          </a:p>
          <a:p>
            <a:r>
              <a:rPr lang="en-US" sz="2000" dirty="0"/>
              <a:t>The mortality rates have declined as we have gained experience in treatment</a:t>
            </a:r>
          </a:p>
          <a:p>
            <a:endParaRPr lang="en-US" sz="2400" dirty="0"/>
          </a:p>
        </p:txBody>
      </p:sp>
      <p:pic>
        <p:nvPicPr>
          <p:cNvPr id="5" name="Picture 2">
            <a:extLst>
              <a:ext uri="{FF2B5EF4-FFF2-40B4-BE49-F238E27FC236}">
                <a16:creationId xmlns:a16="http://schemas.microsoft.com/office/drawing/2014/main" id="{C6443DCC-F564-2A47-951D-B5E9598ADFAC}"/>
              </a:ext>
            </a:extLst>
          </p:cNvPr>
          <p:cNvPicPr>
            <a:picLocks noChangeAspect="1" noChangeArrowheads="1"/>
          </p:cNvPicPr>
          <p:nvPr/>
        </p:nvPicPr>
        <p:blipFill>
          <a:blip r:embed="rId2"/>
          <a:srcRect/>
          <a:stretch>
            <a:fillRect/>
          </a:stretch>
        </p:blipFill>
        <p:spPr bwMode="auto">
          <a:xfrm>
            <a:off x="906296" y="1170919"/>
            <a:ext cx="2981650" cy="22609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6">
            <a:extLst>
              <a:ext uri="{FF2B5EF4-FFF2-40B4-BE49-F238E27FC236}">
                <a16:creationId xmlns:a16="http://schemas.microsoft.com/office/drawing/2014/main" id="{20086FDD-E97E-F945-AF81-A12509053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296" y="3549445"/>
            <a:ext cx="2981650" cy="2618666"/>
          </a:xfrm>
          <a:prstGeom prst="rect">
            <a:avLst/>
          </a:prstGeom>
        </p:spPr>
      </p:pic>
    </p:spTree>
    <p:extLst>
      <p:ext uri="{BB962C8B-B14F-4D97-AF65-F5344CB8AC3E}">
        <p14:creationId xmlns:p14="http://schemas.microsoft.com/office/powerpoint/2010/main" val="2272299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5E50D-0324-E340-BFF7-D0745F4DCCA4}"/>
              </a:ext>
            </a:extLst>
          </p:cNvPr>
          <p:cNvSpPr>
            <a:spLocks noGrp="1"/>
          </p:cNvSpPr>
          <p:nvPr>
            <p:ph type="title"/>
          </p:nvPr>
        </p:nvSpPr>
        <p:spPr/>
        <p:txBody>
          <a:bodyPr/>
          <a:lstStyle/>
          <a:p>
            <a:r>
              <a:rPr lang="en-US" dirty="0"/>
              <a:t>How have we adapted?</a:t>
            </a:r>
          </a:p>
        </p:txBody>
      </p:sp>
      <p:sp>
        <p:nvSpPr>
          <p:cNvPr id="3" name="Content Placeholder 2">
            <a:extLst>
              <a:ext uri="{FF2B5EF4-FFF2-40B4-BE49-F238E27FC236}">
                <a16:creationId xmlns:a16="http://schemas.microsoft.com/office/drawing/2014/main" id="{1E048A7E-B7DD-8F4D-BCA9-9BC1EF6069EA}"/>
              </a:ext>
            </a:extLst>
          </p:cNvPr>
          <p:cNvSpPr>
            <a:spLocks noGrp="1"/>
          </p:cNvSpPr>
          <p:nvPr>
            <p:ph idx="1"/>
          </p:nvPr>
        </p:nvSpPr>
        <p:spPr>
          <a:xfrm>
            <a:off x="3445256" y="1603027"/>
            <a:ext cx="8432800" cy="4906963"/>
          </a:xfrm>
        </p:spPr>
        <p:txBody>
          <a:bodyPr/>
          <a:lstStyle/>
          <a:p>
            <a:r>
              <a:rPr lang="en-US" sz="2000" dirty="0"/>
              <a:t>Buildup and conservation of our PPE supplies and constant evaluation of our “burn rate” to stay ahead of the need</a:t>
            </a:r>
          </a:p>
          <a:p>
            <a:r>
              <a:rPr lang="en-US" sz="2000" dirty="0"/>
              <a:t>Utilized personnel and community partnership resources to manufacture PPE “in-house” including 17,000 face shields, and 5,000 cloth masks.</a:t>
            </a:r>
          </a:p>
          <a:p>
            <a:r>
              <a:rPr lang="en-US" sz="2000" dirty="0"/>
              <a:t>Added testing capacity for inpatients and outpatients including point of care rapid tests standard laboratory equipment to ensure rapid results (hours, not days).  This is being accomplished at multiple Covenant Clinics and Urgent Care Centers.</a:t>
            </a:r>
          </a:p>
        </p:txBody>
      </p:sp>
      <p:pic>
        <p:nvPicPr>
          <p:cNvPr id="5" name="Picture 4">
            <a:extLst>
              <a:ext uri="{FF2B5EF4-FFF2-40B4-BE49-F238E27FC236}">
                <a16:creationId xmlns:a16="http://schemas.microsoft.com/office/drawing/2014/main" id="{3E0E4E83-0973-FA45-9E77-EFCC4202C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45" y="1636894"/>
            <a:ext cx="3261811" cy="1862666"/>
          </a:xfrm>
          <a:prstGeom prst="rect">
            <a:avLst/>
          </a:prstGeom>
        </p:spPr>
      </p:pic>
      <p:sp>
        <p:nvSpPr>
          <p:cNvPr id="6" name="TextBox 5">
            <a:extLst>
              <a:ext uri="{FF2B5EF4-FFF2-40B4-BE49-F238E27FC236}">
                <a16:creationId xmlns:a16="http://schemas.microsoft.com/office/drawing/2014/main" id="{BD686A59-A6F0-6045-99EA-3E36AFCAA2EE}"/>
              </a:ext>
            </a:extLst>
          </p:cNvPr>
          <p:cNvSpPr txBox="1"/>
          <p:nvPr/>
        </p:nvSpPr>
        <p:spPr>
          <a:xfrm>
            <a:off x="183445" y="4350019"/>
            <a:ext cx="11398955" cy="19082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8E">
                    <a:lumMod val="50000"/>
                  </a:srgbClr>
                </a:solidFill>
                <a:effectLst/>
                <a:uLnTx/>
                <a:uFillTx/>
                <a:latin typeface="Calibri"/>
                <a:ea typeface="+mn-ea"/>
                <a:cs typeface="+mn-cs"/>
              </a:rPr>
              <a:t>Recent addition of high volume testing platform in the clinical lab that will allow us to perform viral panels inclusive of Covid-19 as we approach the upcoming flu/RSV/pneumonia season.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8E">
                    <a:lumMod val="50000"/>
                  </a:srgbClr>
                </a:solidFill>
                <a:effectLst/>
                <a:uLnTx/>
                <a:uFillTx/>
                <a:latin typeface="Calibri"/>
                <a:ea typeface="+mn-ea"/>
                <a:cs typeface="+mn-cs"/>
              </a:rPr>
              <a:t>Covenant Covid-19 regional inpatient census has stabilized at between 61-77 patients daily in our system which has allowed us to remain open for statewide transfers.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38E">
                    <a:lumMod val="50000"/>
                  </a:srgbClr>
                </a:solidFill>
                <a:effectLst/>
                <a:uLnTx/>
                <a:uFillTx/>
                <a:latin typeface="Calibri"/>
                <a:ea typeface="+mn-ea"/>
                <a:cs typeface="+mn-cs"/>
              </a:rPr>
              <a:t>We are participating in </a:t>
            </a:r>
            <a:r>
              <a:rPr kumimoji="0" lang="en-US" sz="2000" b="0" i="0" u="none" strike="noStrike" kern="1200" cap="none" spc="0" normalizeH="0" baseline="0" noProof="0" dirty="0" err="1">
                <a:ln>
                  <a:noFill/>
                </a:ln>
                <a:solidFill>
                  <a:srgbClr val="00338E">
                    <a:lumMod val="50000"/>
                  </a:srgbClr>
                </a:solidFill>
                <a:effectLst/>
                <a:uLnTx/>
                <a:uFillTx/>
                <a:latin typeface="Calibri"/>
                <a:ea typeface="+mn-ea"/>
                <a:cs typeface="+mn-cs"/>
              </a:rPr>
              <a:t>Remdesivir</a:t>
            </a:r>
            <a:r>
              <a:rPr kumimoji="0" lang="en-US" sz="2000" b="0" i="0" u="none" strike="noStrike" kern="1200" cap="none" spc="0" normalizeH="0" baseline="0" noProof="0" dirty="0">
                <a:ln>
                  <a:noFill/>
                </a:ln>
                <a:solidFill>
                  <a:srgbClr val="00338E">
                    <a:lumMod val="50000"/>
                  </a:srgbClr>
                </a:solidFill>
                <a:effectLst/>
                <a:uLnTx/>
                <a:uFillTx/>
                <a:latin typeface="Calibri"/>
                <a:ea typeface="+mn-ea"/>
                <a:cs typeface="+mn-cs"/>
              </a:rPr>
              <a:t> and Convalescent Plasma Clinical Trials.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338E"/>
              </a:solidFill>
              <a:effectLst/>
              <a:uLnTx/>
              <a:uFillTx/>
              <a:latin typeface="Calibri"/>
              <a:ea typeface="+mn-ea"/>
              <a:cs typeface="+mn-cs"/>
            </a:endParaRPr>
          </a:p>
        </p:txBody>
      </p:sp>
    </p:spTree>
    <p:extLst>
      <p:ext uri="{BB962C8B-B14F-4D97-AF65-F5344CB8AC3E}">
        <p14:creationId xmlns:p14="http://schemas.microsoft.com/office/powerpoint/2010/main" val="20528091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 (Covenant Medical Center only)</a:t>
            </a:r>
          </a:p>
        </p:txBody>
      </p:sp>
      <p:graphicFrame>
        <p:nvGraphicFramePr>
          <p:cNvPr id="6" name="Table 5"/>
          <p:cNvGraphicFramePr>
            <a:graphicFrameLocks noGrp="1"/>
          </p:cNvGraphicFramePr>
          <p:nvPr>
            <p:extLst/>
          </p:nvPr>
        </p:nvGraphicFramePr>
        <p:xfrm>
          <a:off x="2032000" y="1460342"/>
          <a:ext cx="8128000" cy="4424680"/>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40">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70840">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70840">
                <a:tc>
                  <a:txBody>
                    <a:bodyPr/>
                    <a:lstStyle/>
                    <a:p>
                      <a:r>
                        <a:rPr lang="en-US" sz="2000" dirty="0">
                          <a:latin typeface="Arial" panose="020B0604020202020204" pitchFamily="34" charset="0"/>
                          <a:cs typeface="Arial" panose="020B0604020202020204" pitchFamily="34" charset="0"/>
                        </a:rPr>
                        <a:t>Phase 1</a:t>
                      </a:r>
                    </a:p>
                  </a:txBody>
                  <a:tcPr/>
                </a:tc>
                <a:tc>
                  <a:txBody>
                    <a:bodyPr/>
                    <a:lstStyle/>
                    <a:p>
                      <a:pPr algn="ctr"/>
                      <a:r>
                        <a:rPr lang="en-US" sz="2000" dirty="0">
                          <a:latin typeface="Arial" panose="020B0604020202020204" pitchFamily="34" charset="0"/>
                          <a:cs typeface="Arial" panose="020B0604020202020204" pitchFamily="34" charset="0"/>
                        </a:rPr>
                        <a:t>10-CICU</a:t>
                      </a:r>
                    </a:p>
                  </a:txBody>
                  <a:tcPr/>
                </a:tc>
                <a:tc>
                  <a:txBody>
                    <a:bodyPr/>
                    <a:lstStyle/>
                    <a:p>
                      <a:pPr algn="ct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10-HC4</a:t>
                      </a:r>
                    </a:p>
                  </a:txBody>
                  <a:tcPr/>
                </a:tc>
                <a:tc>
                  <a:txBody>
                    <a:bodyPr/>
                    <a:lstStyle/>
                    <a:p>
                      <a:pPr algn="ctr"/>
                      <a:r>
                        <a:rPr lang="en-US" sz="20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70840">
                <a:tc>
                  <a:txBody>
                    <a:bodyPr/>
                    <a:lstStyle/>
                    <a:p>
                      <a:r>
                        <a:rPr lang="en-US" sz="2000" dirty="0">
                          <a:latin typeface="Arial" panose="020B0604020202020204" pitchFamily="34" charset="0"/>
                          <a:cs typeface="Arial" panose="020B0604020202020204" pitchFamily="34" charset="0"/>
                        </a:rPr>
                        <a:t>Phase 3</a:t>
                      </a:r>
                    </a:p>
                  </a:txBody>
                  <a:tcPr/>
                </a:tc>
                <a:tc>
                  <a:txBody>
                    <a:bodyPr/>
                    <a:lstStyle/>
                    <a:p>
                      <a:pPr algn="ctr"/>
                      <a:r>
                        <a:rPr lang="en-US" sz="2000" dirty="0">
                          <a:latin typeface="Arial" panose="020B0604020202020204" pitchFamily="34" charset="0"/>
                          <a:cs typeface="Arial" panose="020B0604020202020204" pitchFamily="34" charset="0"/>
                        </a:rPr>
                        <a:t>17-CICU</a:t>
                      </a:r>
                    </a:p>
                  </a:txBody>
                  <a:tcPr/>
                </a:tc>
                <a:tc>
                  <a:txBody>
                    <a:bodyPr/>
                    <a:lstStyle/>
                    <a:p>
                      <a:pPr algn="ctr"/>
                      <a:r>
                        <a:rPr lang="en-US" sz="2000" dirty="0">
                          <a:latin typeface="Arial" panose="020B0604020202020204" pitchFamily="34" charset="0"/>
                          <a:cs typeface="Arial" panose="020B0604020202020204" pitchFamily="34" charset="0"/>
                        </a:rPr>
                        <a:t>24-HC4</a:t>
                      </a:r>
                    </a:p>
                  </a:txBody>
                  <a:tcPr/>
                </a:tc>
                <a:tc>
                  <a:txBody>
                    <a:bodyPr/>
                    <a:lstStyle/>
                    <a:p>
                      <a:pPr algn="ctr"/>
                      <a:r>
                        <a:rPr lang="en-US" sz="20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370840">
                <a:tc>
                  <a:txBody>
                    <a:bodyPr/>
                    <a:lstStyle/>
                    <a:p>
                      <a:r>
                        <a:rPr lang="en-US" sz="2000" dirty="0">
                          <a:latin typeface="Arial" panose="020B0604020202020204" pitchFamily="34" charset="0"/>
                          <a:cs typeface="Arial" panose="020B0604020202020204" pitchFamily="34" charset="0"/>
                        </a:rPr>
                        <a:t>Phase 4</a:t>
                      </a: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8-MICU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5</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370840">
                <a:tc>
                  <a:txBody>
                    <a:bodyPr/>
                    <a:lstStyle/>
                    <a:p>
                      <a:r>
                        <a:rPr lang="en-US" sz="2000" dirty="0">
                          <a:latin typeface="Arial" panose="020B0604020202020204" pitchFamily="34" charset="0"/>
                          <a:cs typeface="Arial" panose="020B0604020202020204" pitchFamily="34" charset="0"/>
                        </a:rPr>
                        <a:t>Phase</a:t>
                      </a:r>
                      <a:r>
                        <a:rPr lang="en-US" sz="2000" baseline="0" dirty="0">
                          <a:latin typeface="Arial" panose="020B0604020202020204" pitchFamily="34" charset="0"/>
                          <a:cs typeface="Arial" panose="020B0604020202020204" pitchFamily="34" charset="0"/>
                        </a:rPr>
                        <a:t> 6</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17-CICU</a:t>
                      </a:r>
                    </a:p>
                    <a:p>
                      <a:pPr algn="ctr"/>
                      <a:r>
                        <a:rPr lang="en-US" sz="2000" dirty="0">
                          <a:latin typeface="Arial" panose="020B0604020202020204" pitchFamily="34" charset="0"/>
                          <a:cs typeface="Arial" panose="020B0604020202020204" pitchFamily="34" charset="0"/>
                        </a:rPr>
                        <a:t>16-MICU</a:t>
                      </a:r>
                    </a:p>
                    <a:p>
                      <a:pPr algn="ctr"/>
                      <a:r>
                        <a:rPr lang="en-US" sz="2000" dirty="0">
                          <a:latin typeface="Arial" panose="020B0604020202020204" pitchFamily="34" charset="0"/>
                          <a:cs typeface="Arial" panose="020B0604020202020204" pitchFamily="34" charset="0"/>
                        </a:rPr>
                        <a:t>8- SICU 4 (east)</a:t>
                      </a:r>
                    </a:p>
                  </a:txBody>
                  <a:tcPr/>
                </a:tc>
                <a:tc>
                  <a:txBody>
                    <a:bodyPr/>
                    <a:lstStyle/>
                    <a:p>
                      <a:pPr algn="ctr"/>
                      <a:r>
                        <a:rPr lang="en-US" sz="2000" dirty="0">
                          <a:latin typeface="Arial" panose="020B0604020202020204" pitchFamily="34" charset="0"/>
                          <a:cs typeface="Arial" panose="020B0604020202020204" pitchFamily="34" charset="0"/>
                        </a:rPr>
                        <a:t>24-HC4</a:t>
                      </a:r>
                    </a:p>
                    <a:p>
                      <a:pPr algn="ctr"/>
                      <a:r>
                        <a:rPr lang="en-US" sz="2000" dirty="0">
                          <a:latin typeface="Arial" panose="020B0604020202020204" pitchFamily="34" charset="0"/>
                          <a:cs typeface="Arial" panose="020B0604020202020204" pitchFamily="34" charset="0"/>
                        </a:rPr>
                        <a:t>14-Pal</a:t>
                      </a:r>
                      <a:r>
                        <a:rPr lang="en-US" sz="2000" baseline="0" dirty="0">
                          <a:latin typeface="Arial" panose="020B0604020202020204" pitchFamily="34" charset="0"/>
                          <a:cs typeface="Arial" panose="020B0604020202020204" pitchFamily="34" charset="0"/>
                        </a:rPr>
                        <a:t> Med</a:t>
                      </a: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15 – S 9 (east)</a:t>
                      </a:r>
                    </a:p>
                  </a:txBody>
                  <a:tcPr/>
                </a:tc>
                <a:tc>
                  <a:txBody>
                    <a:bodyPr/>
                    <a:lstStyle/>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94</a:t>
                      </a:r>
                    </a:p>
                  </a:txBody>
                  <a:tcPr/>
                </a:tc>
                <a:extLst>
                  <a:ext uri="{0D108BD9-81ED-4DB2-BD59-A6C34878D82A}">
                    <a16:rowId xmlns:a16="http://schemas.microsoft.com/office/drawing/2014/main" val="10007"/>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8992" y="4456716"/>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mn-cs"/>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4235513"/>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Calibri"/>
                  <a:ea typeface="+mn-ea"/>
                  <a:cs typeface="+mn-cs"/>
                </a:rPr>
                <a:t>Last Week</a:t>
              </a:r>
            </a:p>
          </p:txBody>
        </p:sp>
      </p:grpSp>
    </p:spTree>
    <p:extLst>
      <p:ext uri="{BB962C8B-B14F-4D97-AF65-F5344CB8AC3E}">
        <p14:creationId xmlns:p14="http://schemas.microsoft.com/office/powerpoint/2010/main" val="13090739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35FCF-76D3-E140-A551-DFE6FEDD9947}"/>
              </a:ext>
            </a:extLst>
          </p:cNvPr>
          <p:cNvSpPr>
            <a:spLocks noGrp="1"/>
          </p:cNvSpPr>
          <p:nvPr>
            <p:ph type="title"/>
          </p:nvPr>
        </p:nvSpPr>
        <p:spPr/>
        <p:txBody>
          <a:bodyPr/>
          <a:lstStyle/>
          <a:p>
            <a:r>
              <a:rPr lang="en-US" dirty="0"/>
              <a:t>What Comes Next?</a:t>
            </a:r>
          </a:p>
        </p:txBody>
      </p:sp>
      <p:sp>
        <p:nvSpPr>
          <p:cNvPr id="3" name="Content Placeholder 2">
            <a:extLst>
              <a:ext uri="{FF2B5EF4-FFF2-40B4-BE49-F238E27FC236}">
                <a16:creationId xmlns:a16="http://schemas.microsoft.com/office/drawing/2014/main" id="{276C388A-F5CF-2F41-A325-E0B9E01FE2D4}"/>
              </a:ext>
            </a:extLst>
          </p:cNvPr>
          <p:cNvSpPr>
            <a:spLocks noGrp="1"/>
          </p:cNvSpPr>
          <p:nvPr>
            <p:ph idx="1"/>
          </p:nvPr>
        </p:nvSpPr>
        <p:spPr>
          <a:xfrm>
            <a:off x="124178" y="1219201"/>
            <a:ext cx="7123289" cy="4906963"/>
          </a:xfrm>
        </p:spPr>
        <p:txBody>
          <a:bodyPr/>
          <a:lstStyle/>
          <a:p>
            <a:r>
              <a:rPr lang="en-US" sz="2400" dirty="0"/>
              <a:t>Preparations for restarting schools and universities</a:t>
            </a:r>
          </a:p>
          <a:p>
            <a:r>
              <a:rPr lang="en-US" sz="2400" dirty="0"/>
              <a:t>Approximately 60,000 college students are enrolled in Lubbock, Levelland, and Plainview</a:t>
            </a:r>
          </a:p>
          <a:p>
            <a:r>
              <a:rPr lang="en-US" sz="2400" dirty="0"/>
              <a:t>The current population of Metropolitan Lubbock, Plainview, and Levelland is just over 300,000 people, making our </a:t>
            </a:r>
            <a:r>
              <a:rPr lang="en-US" sz="2400" dirty="0">
                <a:solidFill>
                  <a:srgbClr val="FF0000"/>
                </a:solidFill>
              </a:rPr>
              <a:t>college age population 20% the size of the resident population</a:t>
            </a:r>
          </a:p>
          <a:p>
            <a:r>
              <a:rPr lang="en-US" sz="2400" dirty="0"/>
              <a:t>We must brace for a surge when classes resume</a:t>
            </a:r>
          </a:p>
          <a:p>
            <a:endParaRPr lang="en-US" sz="2400" dirty="0"/>
          </a:p>
          <a:p>
            <a:pPr marL="0" indent="0" algn="ctr">
              <a:buNone/>
            </a:pPr>
            <a:r>
              <a:rPr lang="en-US" sz="2400" i="1" dirty="0"/>
              <a:t>When a vaccine becomes available, there will be more demand than supply. HHS guidance will be needed to prioritize appropriate utilization</a:t>
            </a:r>
          </a:p>
        </p:txBody>
      </p:sp>
      <p:pic>
        <p:nvPicPr>
          <p:cNvPr id="7" name="Picture 6">
            <a:extLst>
              <a:ext uri="{FF2B5EF4-FFF2-40B4-BE49-F238E27FC236}">
                <a16:creationId xmlns:a16="http://schemas.microsoft.com/office/drawing/2014/main" id="{1359EC83-5B65-064C-B0CD-8567F624A2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9644" y="2393950"/>
            <a:ext cx="2483690" cy="1661583"/>
          </a:xfrm>
          <a:prstGeom prst="rect">
            <a:avLst/>
          </a:prstGeom>
        </p:spPr>
      </p:pic>
      <p:pic>
        <p:nvPicPr>
          <p:cNvPr id="9" name="Picture 8">
            <a:extLst>
              <a:ext uri="{FF2B5EF4-FFF2-40B4-BE49-F238E27FC236}">
                <a16:creationId xmlns:a16="http://schemas.microsoft.com/office/drawing/2014/main" id="{F8499D41-AC24-C441-874C-605A3DF8D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322" y="3569552"/>
            <a:ext cx="1970850" cy="1414030"/>
          </a:xfrm>
          <a:prstGeom prst="rect">
            <a:avLst/>
          </a:prstGeom>
        </p:spPr>
      </p:pic>
      <p:pic>
        <p:nvPicPr>
          <p:cNvPr id="11" name="Picture 10">
            <a:extLst>
              <a:ext uri="{FF2B5EF4-FFF2-40B4-BE49-F238E27FC236}">
                <a16:creationId xmlns:a16="http://schemas.microsoft.com/office/drawing/2014/main" id="{E8A8B7CA-CC4D-9E41-980E-F0ECD06022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7616" y="4695636"/>
            <a:ext cx="2475718" cy="1327147"/>
          </a:xfrm>
          <a:prstGeom prst="rect">
            <a:avLst/>
          </a:prstGeom>
        </p:spPr>
      </p:pic>
      <p:pic>
        <p:nvPicPr>
          <p:cNvPr id="17" name="Picture 16">
            <a:extLst>
              <a:ext uri="{FF2B5EF4-FFF2-40B4-BE49-F238E27FC236}">
                <a16:creationId xmlns:a16="http://schemas.microsoft.com/office/drawing/2014/main" id="{8DE3DCFB-1860-D64B-B4FA-0F06CFA7B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6908" y="1242863"/>
            <a:ext cx="2056694" cy="1428376"/>
          </a:xfrm>
          <a:prstGeom prst="rect">
            <a:avLst/>
          </a:prstGeom>
        </p:spPr>
      </p:pic>
    </p:spTree>
    <p:extLst>
      <p:ext uri="{BB962C8B-B14F-4D97-AF65-F5344CB8AC3E}">
        <p14:creationId xmlns:p14="http://schemas.microsoft.com/office/powerpoint/2010/main" val="7566712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704544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68F22F-5D81-2B4F-9F35-EFA992A4A5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418" y="0"/>
            <a:ext cx="11065164" cy="6858000"/>
          </a:xfrm>
          <a:prstGeom prst="rect">
            <a:avLst/>
          </a:prstGeom>
        </p:spPr>
      </p:pic>
    </p:spTree>
    <p:extLst>
      <p:ext uri="{BB962C8B-B14F-4D97-AF65-F5344CB8AC3E}">
        <p14:creationId xmlns:p14="http://schemas.microsoft.com/office/powerpoint/2010/main" val="20835111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C8F66B1-A741-4E4F-A16A-8D3DEEECEABD}"/>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480291" y="0"/>
            <a:ext cx="11028218" cy="6881503"/>
          </a:xfrm>
          <a:prstGeom prst="rect">
            <a:avLst/>
          </a:prstGeom>
        </p:spPr>
      </p:pic>
      <p:sp>
        <p:nvSpPr>
          <p:cNvPr id="6" name="Oval 5">
            <a:extLst>
              <a:ext uri="{FF2B5EF4-FFF2-40B4-BE49-F238E27FC236}">
                <a16:creationId xmlns:a16="http://schemas.microsoft.com/office/drawing/2014/main" id="{714AFE05-D392-E545-AE0F-C6E6E0C2E4D1}"/>
              </a:ext>
            </a:extLst>
          </p:cNvPr>
          <p:cNvSpPr/>
          <p:nvPr/>
        </p:nvSpPr>
        <p:spPr>
          <a:xfrm>
            <a:off x="8766233" y="5380181"/>
            <a:ext cx="1960880" cy="38608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428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EB8F74-49B9-264D-92EF-5950F6974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28" y="0"/>
            <a:ext cx="11212944" cy="6858000"/>
          </a:xfrm>
          <a:prstGeom prst="rect">
            <a:avLst/>
          </a:prstGeom>
        </p:spPr>
      </p:pic>
    </p:spTree>
    <p:extLst>
      <p:ext uri="{BB962C8B-B14F-4D97-AF65-F5344CB8AC3E}">
        <p14:creationId xmlns:p14="http://schemas.microsoft.com/office/powerpoint/2010/main" val="599069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7DA23A-A822-2248-A846-8A852BB2D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236" y="0"/>
            <a:ext cx="11157528" cy="6858000"/>
          </a:xfrm>
          <a:prstGeom prst="rect">
            <a:avLst/>
          </a:prstGeom>
        </p:spPr>
      </p:pic>
    </p:spTree>
    <p:extLst>
      <p:ext uri="{BB962C8B-B14F-4D97-AF65-F5344CB8AC3E}">
        <p14:creationId xmlns:p14="http://schemas.microsoft.com/office/powerpoint/2010/main" val="1190010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AF287-B7A4-E542-B3A7-7BF4CAF55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786" y="0"/>
            <a:ext cx="10636428" cy="6858000"/>
          </a:xfrm>
          <a:prstGeom prst="rect">
            <a:avLst/>
          </a:prstGeom>
        </p:spPr>
      </p:pic>
    </p:spTree>
    <p:extLst>
      <p:ext uri="{BB962C8B-B14F-4D97-AF65-F5344CB8AC3E}">
        <p14:creationId xmlns:p14="http://schemas.microsoft.com/office/powerpoint/2010/main" val="1856266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263F4-DE30-DB4C-B40F-7B1D4B1ADD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387" y="0"/>
            <a:ext cx="10713225" cy="6858000"/>
          </a:xfrm>
          <a:prstGeom prst="rect">
            <a:avLst/>
          </a:prstGeom>
        </p:spPr>
      </p:pic>
    </p:spTree>
    <p:extLst>
      <p:ext uri="{BB962C8B-B14F-4D97-AF65-F5344CB8AC3E}">
        <p14:creationId xmlns:p14="http://schemas.microsoft.com/office/powerpoint/2010/main" val="20096527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A43332-A4A9-A644-99F0-B42D48B6CB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595" y="0"/>
            <a:ext cx="10710809" cy="6858000"/>
          </a:xfrm>
          <a:prstGeom prst="rect">
            <a:avLst/>
          </a:prstGeom>
        </p:spPr>
      </p:pic>
    </p:spTree>
    <p:extLst>
      <p:ext uri="{BB962C8B-B14F-4D97-AF65-F5344CB8AC3E}">
        <p14:creationId xmlns:p14="http://schemas.microsoft.com/office/powerpoint/2010/main" val="617086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DFD299-6035-6940-B081-D8C9DEFF8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10668000" cy="6858000"/>
          </a:xfrm>
          <a:prstGeom prst="rect">
            <a:avLst/>
          </a:prstGeom>
        </p:spPr>
      </p:pic>
    </p:spTree>
    <p:extLst>
      <p:ext uri="{BB962C8B-B14F-4D97-AF65-F5344CB8AC3E}">
        <p14:creationId xmlns:p14="http://schemas.microsoft.com/office/powerpoint/2010/main" val="33518200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B6E4-AA6B-8E43-AC30-AA36A4DECCBA}"/>
              </a:ext>
            </a:extLst>
          </p:cNvPr>
          <p:cNvSpPr>
            <a:spLocks noGrp="1"/>
          </p:cNvSpPr>
          <p:nvPr>
            <p:ph type="ctrTitle"/>
          </p:nvPr>
        </p:nvSpPr>
        <p:spPr/>
        <p:txBody>
          <a:bodyPr/>
          <a:lstStyle/>
          <a:p>
            <a:r>
              <a:rPr lang="en-US" dirty="0"/>
              <a:t>Restraint Education</a:t>
            </a:r>
          </a:p>
        </p:txBody>
      </p:sp>
      <p:sp>
        <p:nvSpPr>
          <p:cNvPr id="3" name="Subtitle 2">
            <a:extLst>
              <a:ext uri="{FF2B5EF4-FFF2-40B4-BE49-F238E27FC236}">
                <a16:creationId xmlns:a16="http://schemas.microsoft.com/office/drawing/2014/main" id="{F563B4EC-ED80-C54F-9595-F8665D72E1CD}"/>
              </a:ext>
            </a:extLst>
          </p:cNvPr>
          <p:cNvSpPr>
            <a:spLocks noGrp="1"/>
          </p:cNvSpPr>
          <p:nvPr>
            <p:ph type="subTitle" idx="1"/>
          </p:nvPr>
        </p:nvSpPr>
        <p:spPr/>
        <p:txBody>
          <a:bodyPr/>
          <a:lstStyle/>
          <a:p>
            <a:r>
              <a:rPr lang="en-US" dirty="0"/>
              <a:t>Brian Schroeder, MD MBA FACP</a:t>
            </a:r>
          </a:p>
          <a:p>
            <a:r>
              <a:rPr lang="en-US" dirty="0"/>
              <a:t>CMO Covenant Medical Center</a:t>
            </a:r>
          </a:p>
        </p:txBody>
      </p:sp>
    </p:spTree>
    <p:extLst>
      <p:ext uri="{BB962C8B-B14F-4D97-AF65-F5344CB8AC3E}">
        <p14:creationId xmlns:p14="http://schemas.microsoft.com/office/powerpoint/2010/main" val="9866296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0FB587-9892-0D41-8E63-F2D33C9E3E7F}"/>
              </a:ext>
            </a:extLst>
          </p:cNvPr>
          <p:cNvSpPr>
            <a:spLocks noGrp="1"/>
          </p:cNvSpPr>
          <p:nvPr>
            <p:ph type="title"/>
          </p:nvPr>
        </p:nvSpPr>
        <p:spPr/>
        <p:txBody>
          <a:bodyPr/>
          <a:lstStyle/>
          <a:p>
            <a:r>
              <a:rPr lang="en-US" dirty="0"/>
              <a:t>Restraint Orders SBAR</a:t>
            </a:r>
          </a:p>
        </p:txBody>
      </p:sp>
      <p:sp>
        <p:nvSpPr>
          <p:cNvPr id="3" name="Content Placeholder 2">
            <a:extLst>
              <a:ext uri="{FF2B5EF4-FFF2-40B4-BE49-F238E27FC236}">
                <a16:creationId xmlns:a16="http://schemas.microsoft.com/office/drawing/2014/main" id="{1C27471C-22DD-4735-9CA2-84D7A347D3BA}"/>
              </a:ext>
            </a:extLst>
          </p:cNvPr>
          <p:cNvSpPr>
            <a:spLocks noGrp="1"/>
          </p:cNvSpPr>
          <p:nvPr>
            <p:ph idx="1"/>
          </p:nvPr>
        </p:nvSpPr>
        <p:spPr>
          <a:xfrm>
            <a:off x="424405" y="1273215"/>
            <a:ext cx="11555392" cy="4262640"/>
          </a:xfrm>
        </p:spPr>
        <p:txBody>
          <a:bodyPr>
            <a:normAutofit lnSpcReduction="10000"/>
          </a:bodyPr>
          <a:lstStyle/>
          <a:p>
            <a:r>
              <a:rPr lang="en-US" sz="2400" dirty="0"/>
              <a:t>Situation – Orders for restraints are not compliant to CMS Conditions of Participation (</a:t>
            </a:r>
            <a:r>
              <a:rPr lang="en-US" sz="2400" dirty="0" err="1"/>
              <a:t>CoPs</a:t>
            </a:r>
            <a:r>
              <a:rPr lang="en-US" sz="2400" dirty="0"/>
              <a:t>)</a:t>
            </a:r>
          </a:p>
          <a:p>
            <a:endParaRPr lang="en-US" sz="2400" dirty="0"/>
          </a:p>
          <a:p>
            <a:r>
              <a:rPr lang="en-US" sz="2400" dirty="0"/>
              <a:t>Background – November 2019 the state investigated a complaint for restraint usage.  CMC was cited for significant noncompliance by the state which led to CMS placing the organization on notice of termination.</a:t>
            </a:r>
          </a:p>
          <a:p>
            <a:endParaRPr lang="en-US" sz="2400" dirty="0"/>
          </a:p>
          <a:p>
            <a:r>
              <a:rPr lang="en-US" sz="2400" dirty="0" err="1"/>
              <a:t>Assesment</a:t>
            </a:r>
            <a:r>
              <a:rPr lang="en-US" sz="2400" dirty="0"/>
              <a:t> – Audits reveal that there is still significant issues with orders and nursing documentation.</a:t>
            </a:r>
          </a:p>
          <a:p>
            <a:endParaRPr lang="en-US" sz="2400" dirty="0"/>
          </a:p>
          <a:p>
            <a:r>
              <a:rPr lang="en-US" sz="2400" dirty="0"/>
              <a:t>Recommendation – Provide education on requirements for proper restraint orders.</a:t>
            </a:r>
          </a:p>
        </p:txBody>
      </p:sp>
    </p:spTree>
    <p:extLst>
      <p:ext uri="{BB962C8B-B14F-4D97-AF65-F5344CB8AC3E}">
        <p14:creationId xmlns:p14="http://schemas.microsoft.com/office/powerpoint/2010/main" val="32871617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21A4DF-125F-6E41-A42C-805029CC9B52}"/>
              </a:ext>
            </a:extLst>
          </p:cNvPr>
          <p:cNvSpPr>
            <a:spLocks noGrp="1"/>
          </p:cNvSpPr>
          <p:nvPr>
            <p:ph type="title"/>
          </p:nvPr>
        </p:nvSpPr>
        <p:spPr/>
        <p:txBody>
          <a:bodyPr/>
          <a:lstStyle/>
          <a:p>
            <a:r>
              <a:rPr lang="en-US" dirty="0"/>
              <a:t>Restraint Orders</a:t>
            </a:r>
          </a:p>
        </p:txBody>
      </p:sp>
      <p:sp>
        <p:nvSpPr>
          <p:cNvPr id="3" name="Content Placeholder 2">
            <a:extLst>
              <a:ext uri="{FF2B5EF4-FFF2-40B4-BE49-F238E27FC236}">
                <a16:creationId xmlns:a16="http://schemas.microsoft.com/office/drawing/2014/main" id="{869B46D4-BF43-47B5-8AF0-9B5F4561050F}"/>
              </a:ext>
            </a:extLst>
          </p:cNvPr>
          <p:cNvSpPr>
            <a:spLocks noGrp="1"/>
          </p:cNvSpPr>
          <p:nvPr>
            <p:ph idx="1"/>
          </p:nvPr>
        </p:nvSpPr>
        <p:spPr/>
        <p:txBody>
          <a:bodyPr>
            <a:normAutofit fontScale="77500" lnSpcReduction="20000"/>
          </a:bodyPr>
          <a:lstStyle/>
          <a:p>
            <a:r>
              <a:rPr lang="en-US" dirty="0"/>
              <a:t>An order is required </a:t>
            </a:r>
            <a:r>
              <a:rPr lang="en-US" u="sng" dirty="0">
                <a:solidFill>
                  <a:srgbClr val="FF0000"/>
                </a:solidFill>
              </a:rPr>
              <a:t>every calendar day</a:t>
            </a:r>
            <a:r>
              <a:rPr lang="en-US" dirty="0">
                <a:solidFill>
                  <a:srgbClr val="FF0000"/>
                </a:solidFill>
              </a:rPr>
              <a:t>.</a:t>
            </a:r>
          </a:p>
          <a:p>
            <a:r>
              <a:rPr lang="en-US" dirty="0"/>
              <a:t>There are </a:t>
            </a:r>
            <a:r>
              <a:rPr lang="en-US" dirty="0">
                <a:solidFill>
                  <a:srgbClr val="FF0000"/>
                </a:solidFill>
              </a:rPr>
              <a:t>2 types </a:t>
            </a:r>
            <a:r>
              <a:rPr lang="en-US" dirty="0"/>
              <a:t>of restraint orders – </a:t>
            </a:r>
            <a:r>
              <a:rPr lang="en-US" dirty="0">
                <a:solidFill>
                  <a:srgbClr val="FF0000"/>
                </a:solidFill>
              </a:rPr>
              <a:t>nonviolent and violent</a:t>
            </a:r>
            <a:r>
              <a:rPr lang="en-US" dirty="0"/>
              <a:t>. </a:t>
            </a:r>
          </a:p>
          <a:p>
            <a:pPr lvl="1"/>
            <a:r>
              <a:rPr lang="en-US" dirty="0"/>
              <a:t>Orders for “nonviolent” restraints are intended for patients that are removing medical devices, pulling at drains/lines/tubes, interfering with treatment, non-compliance with safety issues and to protect patient from injury.  </a:t>
            </a:r>
          </a:p>
          <a:p>
            <a:pPr lvl="1"/>
            <a:r>
              <a:rPr lang="en-US" dirty="0"/>
              <a:t>Orders for “violent” restraints are meant for those patients with behavioral health issues and are primarily intended in the ED. </a:t>
            </a:r>
          </a:p>
          <a:p>
            <a:r>
              <a:rPr lang="en-US" dirty="0"/>
              <a:t>There must be </a:t>
            </a:r>
            <a:r>
              <a:rPr lang="en-US" dirty="0">
                <a:solidFill>
                  <a:srgbClr val="FF0000"/>
                </a:solidFill>
              </a:rPr>
              <a:t>justification</a:t>
            </a:r>
            <a:r>
              <a:rPr lang="en-US" dirty="0"/>
              <a:t> as to “why” restraints are applied. Intubation alone is not a justifiable reason.</a:t>
            </a:r>
          </a:p>
          <a:p>
            <a:r>
              <a:rPr lang="en-US" dirty="0">
                <a:solidFill>
                  <a:srgbClr val="FF0000"/>
                </a:solidFill>
              </a:rPr>
              <a:t>No PRN orders</a:t>
            </a:r>
            <a:r>
              <a:rPr lang="en-US" dirty="0"/>
              <a:t>.  If a patient no longer meets justification for restraints and restraints are removed, a new order must be obtained if restraints reapplied.</a:t>
            </a:r>
          </a:p>
          <a:p>
            <a:endParaRPr lang="en-US" dirty="0"/>
          </a:p>
          <a:p>
            <a:pPr marL="0" indent="0" algn="ctr">
              <a:buNone/>
            </a:pPr>
            <a:r>
              <a:rPr lang="en-US" b="1" i="1" dirty="0">
                <a:solidFill>
                  <a:srgbClr val="FF0000"/>
                </a:solidFill>
              </a:rPr>
              <a:t>An order entered as “protocol” for restraints is </a:t>
            </a:r>
            <a:r>
              <a:rPr lang="en-US" b="1" i="1" u="sng" dirty="0">
                <a:solidFill>
                  <a:srgbClr val="FF0000"/>
                </a:solidFill>
              </a:rPr>
              <a:t>not</a:t>
            </a:r>
            <a:r>
              <a:rPr lang="en-US" b="1" i="1" dirty="0">
                <a:solidFill>
                  <a:srgbClr val="FF0000"/>
                </a:solidFill>
              </a:rPr>
              <a:t> acceptable.</a:t>
            </a:r>
          </a:p>
          <a:p>
            <a:endParaRPr lang="en-US" dirty="0"/>
          </a:p>
        </p:txBody>
      </p:sp>
    </p:spTree>
    <p:extLst>
      <p:ext uri="{BB962C8B-B14F-4D97-AF65-F5344CB8AC3E}">
        <p14:creationId xmlns:p14="http://schemas.microsoft.com/office/powerpoint/2010/main" val="33220463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BC14F-FEAE-A945-A3C5-B3FDC27FF86A}"/>
              </a:ext>
            </a:extLst>
          </p:cNvPr>
          <p:cNvSpPr>
            <a:spLocks noGrp="1"/>
          </p:cNvSpPr>
          <p:nvPr>
            <p:ph type="ctrTitle"/>
          </p:nvPr>
        </p:nvSpPr>
        <p:spPr/>
        <p:txBody>
          <a:bodyPr/>
          <a:lstStyle/>
          <a:p>
            <a:r>
              <a:rPr lang="en-US" dirty="0"/>
              <a:t>Social Effects of Quarantine</a:t>
            </a:r>
          </a:p>
        </p:txBody>
      </p:sp>
      <p:sp>
        <p:nvSpPr>
          <p:cNvPr id="3" name="Subtitle 2">
            <a:extLst>
              <a:ext uri="{FF2B5EF4-FFF2-40B4-BE49-F238E27FC236}">
                <a16:creationId xmlns:a16="http://schemas.microsoft.com/office/drawing/2014/main" id="{0EE07B86-2A2E-EE47-869E-79A56D8236C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989636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9967E1-F61E-D543-816F-D26012871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5959" y="97737"/>
            <a:ext cx="7140328" cy="6702388"/>
          </a:xfrm>
          <a:prstGeom prst="rect">
            <a:avLst/>
          </a:prstGeom>
        </p:spPr>
      </p:pic>
    </p:spTree>
    <p:extLst>
      <p:ext uri="{BB962C8B-B14F-4D97-AF65-F5344CB8AC3E}">
        <p14:creationId xmlns:p14="http://schemas.microsoft.com/office/powerpoint/2010/main" val="1915322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Regional</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1A0B36E2-B255-3B42-80EE-B7E3E60F463F}"/>
              </a:ext>
            </a:extLst>
          </p:cNvPr>
          <p:cNvGraphicFramePr>
            <a:graphicFrameLocks noGrp="1"/>
          </p:cNvGraphicFramePr>
          <p:nvPr>
            <p:extLst>
              <p:ext uri="{D42A27DB-BD31-4B8C-83A1-F6EECF244321}">
                <p14:modId xmlns:p14="http://schemas.microsoft.com/office/powerpoint/2010/main" val="2615196883"/>
              </p:ext>
            </p:extLst>
          </p:nvPr>
        </p:nvGraphicFramePr>
        <p:xfrm>
          <a:off x="1049421" y="2513894"/>
          <a:ext cx="10093158" cy="2758023"/>
        </p:xfrm>
        <a:graphic>
          <a:graphicData uri="http://schemas.openxmlformats.org/drawingml/2006/table">
            <a:tbl>
              <a:tblPr firstRow="1" bandRow="1">
                <a:tableStyleId>{5C22544A-7EE6-4342-B048-85BDC9FD1C3A}</a:tableStyleId>
              </a:tblPr>
              <a:tblGrid>
                <a:gridCol w="1669559">
                  <a:extLst>
                    <a:ext uri="{9D8B030D-6E8A-4147-A177-3AD203B41FA5}">
                      <a16:colId xmlns:a16="http://schemas.microsoft.com/office/drawing/2014/main" val="20000"/>
                    </a:ext>
                  </a:extLst>
                </a:gridCol>
                <a:gridCol w="1139037">
                  <a:extLst>
                    <a:ext uri="{9D8B030D-6E8A-4147-A177-3AD203B41FA5}">
                      <a16:colId xmlns:a16="http://schemas.microsoft.com/office/drawing/2014/main" val="20001"/>
                    </a:ext>
                  </a:extLst>
                </a:gridCol>
                <a:gridCol w="1322487">
                  <a:extLst>
                    <a:ext uri="{9D8B030D-6E8A-4147-A177-3AD203B41FA5}">
                      <a16:colId xmlns:a16="http://schemas.microsoft.com/office/drawing/2014/main" val="20002"/>
                    </a:ext>
                  </a:extLst>
                </a:gridCol>
                <a:gridCol w="1342216">
                  <a:extLst>
                    <a:ext uri="{9D8B030D-6E8A-4147-A177-3AD203B41FA5}">
                      <a16:colId xmlns:a16="http://schemas.microsoft.com/office/drawing/2014/main" val="20003"/>
                    </a:ext>
                  </a:extLst>
                </a:gridCol>
                <a:gridCol w="1689742">
                  <a:extLst>
                    <a:ext uri="{9D8B030D-6E8A-4147-A177-3AD203B41FA5}">
                      <a16:colId xmlns:a16="http://schemas.microsoft.com/office/drawing/2014/main" val="20004"/>
                    </a:ext>
                  </a:extLst>
                </a:gridCol>
                <a:gridCol w="1251284">
                  <a:extLst>
                    <a:ext uri="{9D8B030D-6E8A-4147-A177-3AD203B41FA5}">
                      <a16:colId xmlns:a16="http://schemas.microsoft.com/office/drawing/2014/main" val="20005"/>
                    </a:ext>
                  </a:extLst>
                </a:gridCol>
                <a:gridCol w="1678833">
                  <a:extLst>
                    <a:ext uri="{9D8B030D-6E8A-4147-A177-3AD203B41FA5}">
                      <a16:colId xmlns:a16="http://schemas.microsoft.com/office/drawing/2014/main" val="20006"/>
                    </a:ext>
                  </a:extLst>
                </a:gridCol>
              </a:tblGrid>
              <a:tr h="483511">
                <a:tc>
                  <a:txBody>
                    <a:bodyPr/>
                    <a:lstStyle/>
                    <a:p>
                      <a:endParaRPr lang="en-US" sz="2000"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Lubbock</a:t>
                      </a:r>
                    </a:p>
                  </a:txBody>
                  <a:tcPr/>
                </a:tc>
                <a:tc hMerge="1">
                  <a:txBody>
                    <a:bodyPr/>
                    <a:lstStyle/>
                    <a:p>
                      <a:endParaRPr lang="en-US"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Hockley</a:t>
                      </a:r>
                    </a:p>
                  </a:txBody>
                  <a:tcPr/>
                </a:tc>
                <a:tc hMerge="1">
                  <a:txBody>
                    <a:bodyPr/>
                    <a:lstStyle/>
                    <a:p>
                      <a:endParaRPr lang="en-US" sz="2000" dirty="0">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Hale</a:t>
                      </a:r>
                    </a:p>
                  </a:txBody>
                  <a:tcPr/>
                </a:tc>
                <a:tc hMerge="1">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411728">
                <a:tc>
                  <a:txBody>
                    <a:bodyPr/>
                    <a:lstStyle/>
                    <a:p>
                      <a:endParaRPr lang="en-US" sz="2000" dirty="0"/>
                    </a:p>
                  </a:txBody>
                  <a:tcPr/>
                </a:tc>
                <a:tc>
                  <a:txBody>
                    <a:bodyPr/>
                    <a:lstStyle/>
                    <a:p>
                      <a:pPr algn="ctr"/>
                      <a:r>
                        <a:rPr lang="en-US" sz="2000" baseline="0" dirty="0">
                          <a:latin typeface="Arial" panose="020B0604020202020204" pitchFamily="34" charset="0"/>
                          <a:cs typeface="Arial" panose="020B0604020202020204" pitchFamily="34" charset="0"/>
                        </a:rPr>
                        <a:t>8/10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8/12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8/10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8/12</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8/10</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baseline="0" dirty="0">
                          <a:latin typeface="Arial" panose="020B0604020202020204" pitchFamily="34" charset="0"/>
                          <a:cs typeface="Arial" panose="020B0604020202020204" pitchFamily="34" charset="0"/>
                        </a:rPr>
                        <a:t>8/12</a:t>
                      </a:r>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1"/>
                  </a:ext>
                </a:extLst>
              </a:tr>
              <a:tr h="0">
                <a:tc>
                  <a:txBody>
                    <a:bodyPr/>
                    <a:lstStyle/>
                    <a:p>
                      <a:r>
                        <a:rPr lang="en-US" sz="2400" dirty="0">
                          <a:latin typeface="Arial" panose="020B0604020202020204" pitchFamily="34" charset="0"/>
                          <a:cs typeface="Arial" panose="020B0604020202020204" pitchFamily="34" charset="0"/>
                        </a:rPr>
                        <a:t>Total</a:t>
                      </a:r>
                    </a:p>
                  </a:txBody>
                  <a:tcPr/>
                </a:tc>
                <a:tc>
                  <a:txBody>
                    <a:bodyPr/>
                    <a:lstStyle/>
                    <a:p>
                      <a:pPr algn="ctr">
                        <a:buNone/>
                      </a:pPr>
                      <a:r>
                        <a:rPr lang="en-US" sz="2000" dirty="0">
                          <a:latin typeface="Arial" panose="020B0604020202020204" pitchFamily="34" charset="0"/>
                          <a:cs typeface="Arial" panose="020B0604020202020204" pitchFamily="34" charset="0"/>
                        </a:rPr>
                        <a:t>6222</a:t>
                      </a:r>
                    </a:p>
                  </a:txBody>
                  <a:tcPr/>
                </a:tc>
                <a:tc>
                  <a:txBody>
                    <a:bodyPr/>
                    <a:lstStyle/>
                    <a:p>
                      <a:pPr algn="ctr">
                        <a:buNone/>
                      </a:pPr>
                      <a:r>
                        <a:rPr lang="en-US" sz="2000" dirty="0">
                          <a:latin typeface="Arial" panose="020B0604020202020204" pitchFamily="34" charset="0"/>
                          <a:cs typeface="Arial" panose="020B0604020202020204" pitchFamily="34" charset="0"/>
                        </a:rPr>
                        <a:t>6365</a:t>
                      </a:r>
                    </a:p>
                  </a:txBody>
                  <a:tcPr/>
                </a:tc>
                <a:tc>
                  <a:txBody>
                    <a:bodyPr/>
                    <a:lstStyle/>
                    <a:p>
                      <a:pPr algn="ctr"/>
                      <a:r>
                        <a:rPr lang="en-US" sz="2000" dirty="0">
                          <a:latin typeface="Arial" panose="020B0604020202020204" pitchFamily="34" charset="0"/>
                          <a:cs typeface="Arial" panose="020B0604020202020204" pitchFamily="34" charset="0"/>
                        </a:rPr>
                        <a:t>204</a:t>
                      </a:r>
                    </a:p>
                  </a:txBody>
                  <a:tcPr/>
                </a:tc>
                <a:tc>
                  <a:txBody>
                    <a:bodyPr/>
                    <a:lstStyle/>
                    <a:p>
                      <a:pPr algn="ctr"/>
                      <a:r>
                        <a:rPr lang="en-US" sz="2000" dirty="0">
                          <a:latin typeface="Arial" panose="020B0604020202020204" pitchFamily="34" charset="0"/>
                          <a:cs typeface="Arial" panose="020B0604020202020204" pitchFamily="34" charset="0"/>
                        </a:rPr>
                        <a:t>204</a:t>
                      </a:r>
                    </a:p>
                  </a:txBody>
                  <a:tcPr/>
                </a:tc>
                <a:tc>
                  <a:txBody>
                    <a:bodyPr/>
                    <a:lstStyle/>
                    <a:p>
                      <a:pPr algn="ctr"/>
                      <a:r>
                        <a:rPr lang="en-US" sz="2000" dirty="0">
                          <a:latin typeface="Arial" panose="020B0604020202020204" pitchFamily="34" charset="0"/>
                          <a:cs typeface="Arial" panose="020B0604020202020204" pitchFamily="34" charset="0"/>
                        </a:rPr>
                        <a:t>1285</a:t>
                      </a:r>
                    </a:p>
                  </a:txBody>
                  <a:tcPr/>
                </a:tc>
                <a:tc>
                  <a:txBody>
                    <a:bodyPr/>
                    <a:lstStyle/>
                    <a:p>
                      <a:pPr algn="ctr"/>
                      <a:r>
                        <a:rPr lang="en-US" sz="2000" dirty="0">
                          <a:latin typeface="Arial" panose="020B0604020202020204" pitchFamily="34" charset="0"/>
                          <a:cs typeface="Arial" panose="020B0604020202020204" pitchFamily="34" charset="0"/>
                        </a:rPr>
                        <a:t>1307</a:t>
                      </a:r>
                    </a:p>
                  </a:txBody>
                  <a:tcPr/>
                </a:tc>
                <a:extLst>
                  <a:ext uri="{0D108BD9-81ED-4DB2-BD59-A6C34878D82A}">
                    <a16:rowId xmlns:a16="http://schemas.microsoft.com/office/drawing/2014/main" val="10002"/>
                  </a:ext>
                </a:extLst>
              </a:tr>
              <a:tr h="460166">
                <a:tc>
                  <a:txBody>
                    <a:bodyPr/>
                    <a:lstStyle/>
                    <a:p>
                      <a:r>
                        <a:rPr lang="en-US" sz="2400" dirty="0">
                          <a:latin typeface="Arial" panose="020B0604020202020204" pitchFamily="34" charset="0"/>
                          <a:cs typeface="Arial" panose="020B0604020202020204" pitchFamily="34" charset="0"/>
                        </a:rPr>
                        <a:t>Active</a:t>
                      </a:r>
                    </a:p>
                  </a:txBody>
                  <a:tcPr/>
                </a:tc>
                <a:tc>
                  <a:txBody>
                    <a:bodyPr/>
                    <a:lstStyle/>
                    <a:p>
                      <a:pPr algn="ctr">
                        <a:buNone/>
                      </a:pPr>
                      <a:r>
                        <a:rPr lang="en-US" sz="2000" dirty="0">
                          <a:latin typeface="Arial" panose="020B0604020202020204" pitchFamily="34" charset="0"/>
                          <a:cs typeface="Arial" panose="020B0604020202020204" pitchFamily="34" charset="0"/>
                        </a:rPr>
                        <a:t>1749</a:t>
                      </a:r>
                    </a:p>
                  </a:txBody>
                  <a:tcPr/>
                </a:tc>
                <a:tc>
                  <a:txBody>
                    <a:bodyPr/>
                    <a:lstStyle/>
                    <a:p>
                      <a:pPr algn="ctr">
                        <a:buNone/>
                      </a:pPr>
                      <a:r>
                        <a:rPr lang="en-US" sz="2000" dirty="0">
                          <a:latin typeface="Arial" panose="020B0604020202020204" pitchFamily="34" charset="0"/>
                          <a:cs typeface="Arial" panose="020B0604020202020204" pitchFamily="34" charset="0"/>
                        </a:rPr>
                        <a:t>1677</a:t>
                      </a:r>
                    </a:p>
                  </a:txBody>
                  <a:tcPr/>
                </a:tc>
                <a:tc>
                  <a:txBody>
                    <a:bodyPr/>
                    <a:lstStyle/>
                    <a:p>
                      <a:pPr algn="ctr"/>
                      <a:r>
                        <a:rPr lang="en-US" sz="2000" dirty="0">
                          <a:latin typeface="Arial" panose="020B0604020202020204" pitchFamily="34" charset="0"/>
                          <a:cs typeface="Arial" panose="020B0604020202020204" pitchFamily="34" charset="0"/>
                        </a:rPr>
                        <a:t>53</a:t>
                      </a:r>
                    </a:p>
                  </a:txBody>
                  <a:tcPr/>
                </a:tc>
                <a:tc>
                  <a:txBody>
                    <a:bodyPr/>
                    <a:lstStyle/>
                    <a:p>
                      <a:pPr algn="ctr"/>
                      <a:r>
                        <a:rPr lang="en-US" sz="2000" dirty="0">
                          <a:latin typeface="Arial" panose="020B0604020202020204" pitchFamily="34" charset="0"/>
                          <a:cs typeface="Arial" panose="020B0604020202020204" pitchFamily="34" charset="0"/>
                        </a:rPr>
                        <a:t>53</a:t>
                      </a:r>
                    </a:p>
                  </a:txBody>
                  <a:tcPr/>
                </a:tc>
                <a:tc>
                  <a:txBody>
                    <a:bodyPr/>
                    <a:lstStyle/>
                    <a:p>
                      <a:pPr algn="ctr"/>
                      <a:r>
                        <a:rPr lang="en-US" sz="2000" dirty="0">
                          <a:latin typeface="Arial" panose="020B0604020202020204" pitchFamily="34" charset="0"/>
                          <a:cs typeface="Arial" panose="020B0604020202020204" pitchFamily="34" charset="0"/>
                        </a:rPr>
                        <a:t>134</a:t>
                      </a:r>
                    </a:p>
                  </a:txBody>
                  <a:tcPr/>
                </a:tc>
                <a:tc>
                  <a:txBody>
                    <a:bodyPr/>
                    <a:lstStyle/>
                    <a:p>
                      <a:pPr algn="ctr"/>
                      <a:r>
                        <a:rPr lang="en-US" sz="2000" dirty="0">
                          <a:latin typeface="Arial" panose="020B0604020202020204" pitchFamily="34" charset="0"/>
                          <a:cs typeface="Arial" panose="020B0604020202020204" pitchFamily="34" charset="0"/>
                        </a:rPr>
                        <a:t>103</a:t>
                      </a:r>
                    </a:p>
                  </a:txBody>
                  <a:tcPr/>
                </a:tc>
                <a:extLst>
                  <a:ext uri="{0D108BD9-81ED-4DB2-BD59-A6C34878D82A}">
                    <a16:rowId xmlns:a16="http://schemas.microsoft.com/office/drawing/2014/main" val="10003"/>
                  </a:ext>
                </a:extLst>
              </a:tr>
              <a:tr h="472709">
                <a:tc>
                  <a:txBody>
                    <a:bodyPr/>
                    <a:lstStyle/>
                    <a:p>
                      <a:r>
                        <a:rPr lang="en-US" sz="2400" dirty="0">
                          <a:latin typeface="Arial" panose="020B0604020202020204" pitchFamily="34" charset="0"/>
                          <a:cs typeface="Arial" panose="020B0604020202020204" pitchFamily="34" charset="0"/>
                        </a:rPr>
                        <a:t>Deaths</a:t>
                      </a:r>
                    </a:p>
                  </a:txBody>
                  <a:tcPr/>
                </a:tc>
                <a:tc>
                  <a:txBody>
                    <a:bodyPr/>
                    <a:lstStyle/>
                    <a:p>
                      <a:pPr algn="ctr"/>
                      <a:r>
                        <a:rPr lang="en-US" sz="2000" dirty="0">
                          <a:latin typeface="Arial" panose="020B0604020202020204" pitchFamily="34" charset="0"/>
                          <a:cs typeface="Arial" panose="020B0604020202020204" pitchFamily="34" charset="0"/>
                        </a:rPr>
                        <a:t>81</a:t>
                      </a:r>
                    </a:p>
                  </a:txBody>
                  <a:tcPr/>
                </a:tc>
                <a:tc>
                  <a:txBody>
                    <a:bodyPr/>
                    <a:lstStyle/>
                    <a:p>
                      <a:pPr algn="ctr"/>
                      <a:r>
                        <a:rPr lang="en-US" sz="2000" dirty="0">
                          <a:latin typeface="Arial" panose="020B0604020202020204" pitchFamily="34" charset="0"/>
                          <a:cs typeface="Arial" panose="020B0604020202020204" pitchFamily="34" charset="0"/>
                        </a:rPr>
                        <a:t>84</a:t>
                      </a:r>
                    </a:p>
                  </a:txBody>
                  <a:tcPr/>
                </a:tc>
                <a:tc>
                  <a:txBody>
                    <a:bodyPr/>
                    <a:lstStyle/>
                    <a:p>
                      <a:pPr algn="ctr"/>
                      <a:r>
                        <a:rPr lang="en-US" sz="2000" dirty="0">
                          <a:latin typeface="Arial" panose="020B0604020202020204" pitchFamily="34" charset="0"/>
                          <a:cs typeface="Arial" panose="020B0604020202020204" pitchFamily="34" charset="0"/>
                        </a:rPr>
                        <a:t>4</a:t>
                      </a:r>
                    </a:p>
                  </a:txBody>
                  <a:tcPr/>
                </a:tc>
                <a:tc>
                  <a:txBody>
                    <a:bodyPr/>
                    <a:lstStyle/>
                    <a:p>
                      <a:pPr algn="ctr"/>
                      <a:r>
                        <a:rPr lang="en-US" sz="2000" dirty="0">
                          <a:latin typeface="Arial" panose="020B0604020202020204" pitchFamily="34" charset="0"/>
                          <a:cs typeface="Arial" panose="020B0604020202020204" pitchFamily="34" charset="0"/>
                        </a:rPr>
                        <a:t>4</a:t>
                      </a:r>
                    </a:p>
                  </a:txBody>
                  <a:tcPr/>
                </a:tc>
                <a:tc>
                  <a:txBody>
                    <a:bodyPr/>
                    <a:lstStyle/>
                    <a:p>
                      <a:pPr algn="ctr"/>
                      <a:r>
                        <a:rPr lang="en-US" sz="2000" dirty="0">
                          <a:latin typeface="Arial" panose="020B0604020202020204" pitchFamily="34" charset="0"/>
                          <a:cs typeface="Arial" panose="020B0604020202020204" pitchFamily="34" charset="0"/>
                        </a:rPr>
                        <a:t>31</a:t>
                      </a:r>
                    </a:p>
                  </a:txBody>
                  <a:tcPr/>
                </a:tc>
                <a:tc>
                  <a:txBody>
                    <a:bodyPr/>
                    <a:lstStyle/>
                    <a:p>
                      <a:pPr algn="ctr"/>
                      <a:r>
                        <a:rPr lang="en-US" sz="2000" dirty="0">
                          <a:latin typeface="Arial" panose="020B0604020202020204" pitchFamily="34" charset="0"/>
                          <a:cs typeface="Arial" panose="020B0604020202020204" pitchFamily="34" charset="0"/>
                        </a:rPr>
                        <a:t>33</a:t>
                      </a:r>
                    </a:p>
                  </a:txBody>
                  <a:tcPr/>
                </a:tc>
                <a:extLst>
                  <a:ext uri="{0D108BD9-81ED-4DB2-BD59-A6C34878D82A}">
                    <a16:rowId xmlns:a16="http://schemas.microsoft.com/office/drawing/2014/main" val="10004"/>
                  </a:ext>
                </a:extLst>
              </a:tr>
              <a:tr h="472709">
                <a:tc>
                  <a:txBody>
                    <a:bodyPr/>
                    <a:lstStyle/>
                    <a:p>
                      <a:r>
                        <a:rPr lang="en-US" sz="2400" dirty="0">
                          <a:latin typeface="Arial" panose="020B0604020202020204" pitchFamily="34" charset="0"/>
                          <a:cs typeface="Arial" panose="020B0604020202020204" pitchFamily="34" charset="0"/>
                        </a:rPr>
                        <a:t>New</a:t>
                      </a:r>
                    </a:p>
                  </a:txBody>
                  <a:tcPr/>
                </a:tc>
                <a:tc gridSpan="2">
                  <a:txBody>
                    <a:bodyPr/>
                    <a:lstStyle/>
                    <a:p>
                      <a:pPr algn="ctr"/>
                      <a:r>
                        <a:rPr lang="en-US" sz="2000" dirty="0">
                          <a:latin typeface="Arial" panose="020B0604020202020204" pitchFamily="34" charset="0"/>
                          <a:cs typeface="Arial" panose="020B0604020202020204" pitchFamily="34" charset="0"/>
                        </a:rPr>
                        <a:t>143</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2000" dirty="0">
                          <a:latin typeface="Arial" panose="020B0604020202020204" pitchFamily="34" charset="0"/>
                          <a:cs typeface="Arial" panose="020B0604020202020204" pitchFamily="34" charset="0"/>
                        </a:rPr>
                        <a:t>0</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2000" dirty="0">
                          <a:latin typeface="Arial" panose="020B0604020202020204" pitchFamily="34" charset="0"/>
                          <a:cs typeface="Arial" panose="020B0604020202020204" pitchFamily="34" charset="0"/>
                        </a:rPr>
                        <a:t>22</a:t>
                      </a:r>
                    </a:p>
                  </a:txBody>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85494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latin typeface="Arial" panose="020B0604020202020204" pitchFamily="34" charset="0"/>
                <a:cs typeface="Arial" panose="020B0604020202020204" pitchFamily="34" charset="0"/>
              </a:rPr>
              <a:t>Regional - Lubbock</a:t>
            </a:r>
          </a:p>
        </p:txBody>
      </p:sp>
      <p:sp>
        <p:nvSpPr>
          <p:cNvPr id="4" name="Rectangle 3"/>
          <p:cNvSpPr/>
          <p:nvPr/>
        </p:nvSpPr>
        <p:spPr>
          <a:xfrm>
            <a:off x="0" y="1364236"/>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CF26EBB-B68A-E048-8945-F6E51218B170}"/>
              </a:ext>
            </a:extLst>
          </p:cNvPr>
          <p:cNvPicPr>
            <a:picLocks noChangeAspect="1"/>
          </p:cNvPicPr>
          <p:nvPr/>
        </p:nvPicPr>
        <p:blipFill rotWithShape="1">
          <a:blip r:embed="rId3">
            <a:extLst>
              <a:ext uri="{28A0092B-C50C-407E-A947-70E740481C1C}">
                <a14:useLocalDpi xmlns:a14="http://schemas.microsoft.com/office/drawing/2010/main" val="0"/>
              </a:ext>
            </a:extLst>
          </a:blip>
          <a:srcRect b="41214"/>
          <a:stretch/>
        </p:blipFill>
        <p:spPr>
          <a:xfrm>
            <a:off x="0" y="151960"/>
            <a:ext cx="12192000" cy="5147136"/>
          </a:xfrm>
          <a:prstGeom prst="rect">
            <a:avLst/>
          </a:prstGeom>
        </p:spPr>
      </p:pic>
      <p:sp>
        <p:nvSpPr>
          <p:cNvPr id="18" name="Rectangle 17"/>
          <p:cNvSpPr/>
          <p:nvPr/>
        </p:nvSpPr>
        <p:spPr>
          <a:xfrm>
            <a:off x="5314665" y="1549399"/>
            <a:ext cx="5461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924594" y="1549399"/>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979498" y="1549399"/>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696727" y="1545233"/>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539640" y="1539896"/>
            <a:ext cx="723900" cy="3759200"/>
          </a:xfrm>
          <a:prstGeom prst="rect">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5051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974725"/>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nvPr>
        </p:nvGraphicFramePr>
        <p:xfrm>
          <a:off x="2037502" y="3689966"/>
          <a:ext cx="8359226" cy="1518501"/>
        </p:xfrm>
        <a:graphic>
          <a:graphicData uri="http://schemas.openxmlformats.org/drawingml/2006/table">
            <a:tbl>
              <a:tblPr firstRow="1" bandRow="1">
                <a:tableStyleId>{073A0DAA-6AF3-43AB-8588-CEC1D06C72B9}</a:tableStyleId>
              </a:tblPr>
              <a:tblGrid>
                <a:gridCol w="1441109">
                  <a:extLst>
                    <a:ext uri="{9D8B030D-6E8A-4147-A177-3AD203B41FA5}">
                      <a16:colId xmlns:a16="http://schemas.microsoft.com/office/drawing/2014/main" val="20000"/>
                    </a:ext>
                  </a:extLst>
                </a:gridCol>
                <a:gridCol w="953828">
                  <a:extLst>
                    <a:ext uri="{9D8B030D-6E8A-4147-A177-3AD203B41FA5}">
                      <a16:colId xmlns:a16="http://schemas.microsoft.com/office/drawing/2014/main" val="20001"/>
                    </a:ext>
                  </a:extLst>
                </a:gridCol>
                <a:gridCol w="909865">
                  <a:extLst>
                    <a:ext uri="{9D8B030D-6E8A-4147-A177-3AD203B41FA5}">
                      <a16:colId xmlns:a16="http://schemas.microsoft.com/office/drawing/2014/main" val="20002"/>
                    </a:ext>
                  </a:extLst>
                </a:gridCol>
                <a:gridCol w="1040208">
                  <a:extLst>
                    <a:ext uri="{9D8B030D-6E8A-4147-A177-3AD203B41FA5}">
                      <a16:colId xmlns:a16="http://schemas.microsoft.com/office/drawing/2014/main" val="20003"/>
                    </a:ext>
                  </a:extLst>
                </a:gridCol>
                <a:gridCol w="932688">
                  <a:extLst>
                    <a:ext uri="{9D8B030D-6E8A-4147-A177-3AD203B41FA5}">
                      <a16:colId xmlns:a16="http://schemas.microsoft.com/office/drawing/2014/main" val="20004"/>
                    </a:ext>
                  </a:extLst>
                </a:gridCol>
                <a:gridCol w="1088136">
                  <a:extLst>
                    <a:ext uri="{9D8B030D-6E8A-4147-A177-3AD203B41FA5}">
                      <a16:colId xmlns:a16="http://schemas.microsoft.com/office/drawing/2014/main" val="20005"/>
                    </a:ext>
                  </a:extLst>
                </a:gridCol>
                <a:gridCol w="960120">
                  <a:extLst>
                    <a:ext uri="{9D8B030D-6E8A-4147-A177-3AD203B41FA5}">
                      <a16:colId xmlns:a16="http://schemas.microsoft.com/office/drawing/2014/main" val="20006"/>
                    </a:ext>
                  </a:extLst>
                </a:gridCol>
                <a:gridCol w="1033272">
                  <a:extLst>
                    <a:ext uri="{9D8B030D-6E8A-4147-A177-3AD203B41FA5}">
                      <a16:colId xmlns:a16="http://schemas.microsoft.com/office/drawing/2014/main" val="20007"/>
                    </a:ext>
                  </a:extLst>
                </a:gridCol>
              </a:tblGrid>
              <a:tr h="345367">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8/5</a:t>
                      </a:r>
                    </a:p>
                  </a:txBody>
                  <a:tcPr/>
                </a:tc>
                <a:tc>
                  <a:txBody>
                    <a:bodyPr/>
                    <a:lstStyle/>
                    <a:p>
                      <a:pPr algn="ctr"/>
                      <a:r>
                        <a:rPr lang="en-US" dirty="0">
                          <a:latin typeface="Arial" panose="020B0604020202020204" pitchFamily="34" charset="0"/>
                          <a:cs typeface="Arial" panose="020B0604020202020204" pitchFamily="34" charset="0"/>
                        </a:rPr>
                        <a:t>8/3</a:t>
                      </a:r>
                    </a:p>
                  </a:txBody>
                  <a:tcPr/>
                </a:tc>
                <a:tc>
                  <a:txBody>
                    <a:bodyPr/>
                    <a:lstStyle/>
                    <a:p>
                      <a:pPr algn="ctr"/>
                      <a:r>
                        <a:rPr lang="en-US" dirty="0">
                          <a:latin typeface="Arial" panose="020B0604020202020204" pitchFamily="34" charset="0"/>
                          <a:cs typeface="Arial" panose="020B0604020202020204" pitchFamily="34" charset="0"/>
                        </a:rPr>
                        <a:t>7/29</a:t>
                      </a:r>
                    </a:p>
                  </a:txBody>
                  <a:tcPr/>
                </a:tc>
                <a:tc>
                  <a:txBody>
                    <a:bodyPr/>
                    <a:lstStyle/>
                    <a:p>
                      <a:pPr algn="ctr"/>
                      <a:r>
                        <a:rPr lang="en-US" dirty="0">
                          <a:latin typeface="Arial" panose="020B0604020202020204" pitchFamily="34" charset="0"/>
                          <a:cs typeface="Arial" panose="020B0604020202020204" pitchFamily="34" charset="0"/>
                        </a:rPr>
                        <a:t>7/22</a:t>
                      </a:r>
                    </a:p>
                  </a:txBody>
                  <a:tcPr/>
                </a:tc>
                <a:tc>
                  <a:txBody>
                    <a:bodyPr/>
                    <a:lstStyle/>
                    <a:p>
                      <a:pPr algn="ctr"/>
                      <a:r>
                        <a:rPr lang="en-US" dirty="0">
                          <a:latin typeface="Arial" panose="020B0604020202020204" pitchFamily="34" charset="0"/>
                          <a:cs typeface="Arial" panose="020B0604020202020204" pitchFamily="34" charset="0"/>
                        </a:rPr>
                        <a:t>7/15</a:t>
                      </a: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7/8</a:t>
                      </a:r>
                    </a:p>
                  </a:txBody>
                  <a:tcPr/>
                </a:tc>
                <a:tc>
                  <a:txBody>
                    <a:bodyPr/>
                    <a:lstStyle/>
                    <a:p>
                      <a:pPr algn="ctr"/>
                      <a:r>
                        <a:rPr lang="en-US"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411061">
                <a:tc>
                  <a:txBody>
                    <a:bodyPr/>
                    <a:lstStyle/>
                    <a:p>
                      <a:r>
                        <a:rPr lang="en-US" dirty="0">
                          <a:latin typeface="Arial" panose="020B0604020202020204" pitchFamily="34" charset="0"/>
                          <a:cs typeface="Arial" panose="020B0604020202020204" pitchFamily="34" charset="0"/>
                        </a:rPr>
                        <a:t>Cases</a:t>
                      </a:r>
                    </a:p>
                  </a:txBody>
                  <a:tcPr/>
                </a:tc>
                <a:tc>
                  <a:txBody>
                    <a:bodyPr/>
                    <a:lstStyle/>
                    <a:p>
                      <a:pPr algn="ctr"/>
                      <a:r>
                        <a:rPr lang="en-US" dirty="0">
                          <a:latin typeface="Arial Narrow" panose="020B0606020202030204" pitchFamily="34" charset="0"/>
                          <a:cs typeface="Arial" panose="020B0604020202020204" pitchFamily="34" charset="0"/>
                        </a:rPr>
                        <a:t>459,887</a:t>
                      </a:r>
                    </a:p>
                  </a:txBody>
                  <a:tcPr/>
                </a:tc>
                <a:tc>
                  <a:txBody>
                    <a:bodyPr/>
                    <a:lstStyle/>
                    <a:p>
                      <a:pPr algn="ctr"/>
                      <a:r>
                        <a:rPr lang="en-US" dirty="0">
                          <a:latin typeface="Arial Narrow" panose="020B0606020202030204" pitchFamily="34" charset="0"/>
                          <a:cs typeface="Arial" panose="020B0604020202020204" pitchFamily="34" charset="0"/>
                        </a:rPr>
                        <a:t>442,014</a:t>
                      </a:r>
                    </a:p>
                  </a:txBody>
                  <a:tcPr/>
                </a:tc>
                <a:tc>
                  <a:txBody>
                    <a:bodyPr/>
                    <a:lstStyle/>
                    <a:p>
                      <a:pPr algn="ctr"/>
                      <a:r>
                        <a:rPr lang="en-US" dirty="0">
                          <a:latin typeface="Arial Narrow" panose="020B0606020202030204" pitchFamily="34" charset="0"/>
                          <a:cs typeface="Arial" panose="020B0604020202020204" pitchFamily="34" charset="0"/>
                        </a:rPr>
                        <a:t>403,307</a:t>
                      </a:r>
                    </a:p>
                  </a:txBody>
                  <a:tcPr/>
                </a:tc>
                <a:tc>
                  <a:txBody>
                    <a:bodyPr/>
                    <a:lstStyle/>
                    <a:p>
                      <a:pPr algn="ctr"/>
                      <a:r>
                        <a:rPr lang="en-US" dirty="0">
                          <a:latin typeface="Arial Narrow" panose="020B0606020202030204" pitchFamily="34" charset="0"/>
                          <a:cs typeface="Arial" panose="020B0604020202020204" pitchFamily="34" charset="0"/>
                        </a:rPr>
                        <a:t>351,618</a:t>
                      </a:r>
                    </a:p>
                  </a:txBody>
                  <a:tcPr/>
                </a:tc>
                <a:tc>
                  <a:txBody>
                    <a:bodyPr/>
                    <a:lstStyle/>
                    <a:p>
                      <a:pPr algn="ctr"/>
                      <a:r>
                        <a:rPr lang="en-US" dirty="0">
                          <a:latin typeface="Arial Narrow" panose="020B0606020202030204" pitchFamily="34" charset="0"/>
                          <a:cs typeface="Arial" panose="020B0604020202020204" pitchFamily="34" charset="0"/>
                        </a:rPr>
                        <a:t>282,365</a:t>
                      </a:r>
                    </a:p>
                  </a:txBody>
                  <a:tcPr/>
                </a:tc>
                <a:tc>
                  <a:txBody>
                    <a:bodyPr/>
                    <a:lstStyle/>
                    <a:p>
                      <a:pPr algn="ctr"/>
                      <a:r>
                        <a:rPr lang="en-US" dirty="0">
                          <a:latin typeface="Arial Narrow" panose="020B0606020202030204" pitchFamily="34" charset="0"/>
                          <a:cs typeface="Arial" panose="020B0604020202020204" pitchFamily="34" charset="0"/>
                        </a:rPr>
                        <a:t>210,585</a:t>
                      </a:r>
                    </a:p>
                  </a:txBody>
                  <a:tcPr/>
                </a:tc>
                <a:tc>
                  <a:txBody>
                    <a:bodyPr/>
                    <a:lstStyle/>
                    <a:p>
                      <a:pPr algn="ctr"/>
                      <a:r>
                        <a:rPr lang="en-US"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370840">
                <a:tc>
                  <a:txBody>
                    <a:bodyPr/>
                    <a:lstStyle/>
                    <a:p>
                      <a:r>
                        <a:rPr lang="en-US" dirty="0">
                          <a:latin typeface="Arial" panose="020B0604020202020204" pitchFamily="34" charset="0"/>
                          <a:cs typeface="Arial" panose="020B0604020202020204" pitchFamily="34" charset="0"/>
                        </a:rPr>
                        <a:t>Deaths</a:t>
                      </a:r>
                    </a:p>
                  </a:txBody>
                  <a:tcPr/>
                </a:tc>
                <a:tc>
                  <a:txBody>
                    <a:bodyPr/>
                    <a:lstStyle/>
                    <a:p>
                      <a:pPr algn="ctr"/>
                      <a:r>
                        <a:rPr lang="en-US" dirty="0">
                          <a:latin typeface="Arial Narrow" panose="020B0606020202030204" pitchFamily="34" charset="0"/>
                          <a:cs typeface="Arial" panose="020B0604020202020204" pitchFamily="34" charset="0"/>
                        </a:rPr>
                        <a:t>7497</a:t>
                      </a:r>
                    </a:p>
                  </a:txBody>
                  <a:tcPr/>
                </a:tc>
                <a:tc>
                  <a:txBody>
                    <a:bodyPr/>
                    <a:lstStyle/>
                    <a:p>
                      <a:pPr algn="ctr"/>
                      <a:r>
                        <a:rPr lang="en-US" dirty="0">
                          <a:latin typeface="Arial Narrow" panose="020B0606020202030204" pitchFamily="34" charset="0"/>
                          <a:cs typeface="Arial" panose="020B0604020202020204" pitchFamily="34" charset="0"/>
                        </a:rPr>
                        <a:t>7015</a:t>
                      </a:r>
                    </a:p>
                  </a:txBody>
                  <a:tcPr/>
                </a:tc>
                <a:tc>
                  <a:txBody>
                    <a:bodyPr/>
                    <a:lstStyle/>
                    <a:p>
                      <a:pPr algn="ctr"/>
                      <a:r>
                        <a:rPr lang="en-US" dirty="0">
                          <a:latin typeface="Arial Narrow" panose="020B0606020202030204" pitchFamily="34" charset="0"/>
                          <a:cs typeface="Arial" panose="020B0604020202020204" pitchFamily="34" charset="0"/>
                        </a:rPr>
                        <a:t>6190</a:t>
                      </a:r>
                    </a:p>
                  </a:txBody>
                  <a:tcPr/>
                </a:tc>
                <a:tc>
                  <a:txBody>
                    <a:bodyPr/>
                    <a:lstStyle/>
                    <a:p>
                      <a:pPr algn="ctr"/>
                      <a:r>
                        <a:rPr lang="en-US" dirty="0">
                          <a:latin typeface="Arial Narrow" panose="020B0606020202030204" pitchFamily="34" charset="0"/>
                          <a:cs typeface="Arial" panose="020B0604020202020204" pitchFamily="34" charset="0"/>
                        </a:rPr>
                        <a:t>4348</a:t>
                      </a:r>
                    </a:p>
                  </a:txBody>
                  <a:tcPr/>
                </a:tc>
                <a:tc>
                  <a:txBody>
                    <a:bodyPr/>
                    <a:lstStyle/>
                    <a:p>
                      <a:pPr algn="ctr"/>
                      <a:r>
                        <a:rPr lang="en-US" dirty="0">
                          <a:latin typeface="Arial Narrow" panose="020B0606020202030204" pitchFamily="34" charset="0"/>
                          <a:cs typeface="Arial" panose="020B0604020202020204" pitchFamily="34" charset="0"/>
                        </a:rPr>
                        <a:t>3432</a:t>
                      </a:r>
                    </a:p>
                  </a:txBody>
                  <a:tcPr/>
                </a:tc>
                <a:tc>
                  <a:txBody>
                    <a:bodyPr/>
                    <a:lstStyle/>
                    <a:p>
                      <a:pPr algn="ctr"/>
                      <a:r>
                        <a:rPr lang="en-US" dirty="0">
                          <a:latin typeface="Arial Narrow" panose="020B0606020202030204" pitchFamily="34" charset="0"/>
                          <a:cs typeface="Arial" panose="020B0604020202020204" pitchFamily="34" charset="0"/>
                        </a:rPr>
                        <a:t>2715</a:t>
                      </a:r>
                    </a:p>
                  </a:txBody>
                  <a:tcPr/>
                </a:tc>
                <a:tc>
                  <a:txBody>
                    <a:bodyPr/>
                    <a:lstStyle/>
                    <a:p>
                      <a:pPr algn="ctr"/>
                      <a:r>
                        <a:rPr lang="en-US"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370840">
                <a:tc>
                  <a:txBody>
                    <a:bodyPr/>
                    <a:lstStyle/>
                    <a:p>
                      <a:r>
                        <a:rPr lang="en-US" dirty="0">
                          <a:latin typeface="Arial" panose="020B0604020202020204" pitchFamily="34" charset="0"/>
                          <a:cs typeface="Arial" panose="020B0604020202020204" pitchFamily="34" charset="0"/>
                        </a:rPr>
                        <a:t>Hospitalized</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8455</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8819</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10,893</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9286</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3"/>
          <a:stretch>
            <a:fillRect/>
          </a:stretch>
        </p:blipFill>
        <p:spPr>
          <a:xfrm>
            <a:off x="0" y="852500"/>
            <a:ext cx="12192000" cy="2451533"/>
          </a:xfrm>
          <a:prstGeom prst="rect">
            <a:avLst/>
          </a:prstGeom>
        </p:spPr>
      </p:pic>
      <p:sp>
        <p:nvSpPr>
          <p:cNvPr id="8" name="TextBox 7">
            <a:extLst>
              <a:ext uri="{FF2B5EF4-FFF2-40B4-BE49-F238E27FC236}">
                <a16:creationId xmlns:a16="http://schemas.microsoft.com/office/drawing/2014/main" id="{7835687E-5E11-444C-8BB1-65952FB87B49}"/>
              </a:ext>
            </a:extLst>
          </p:cNvPr>
          <p:cNvSpPr txBox="1"/>
          <p:nvPr/>
        </p:nvSpPr>
        <p:spPr>
          <a:xfrm>
            <a:off x="5046568" y="1412929"/>
            <a:ext cx="2573910" cy="769441"/>
          </a:xfrm>
          <a:prstGeom prst="rect">
            <a:avLst/>
          </a:prstGeom>
          <a:noFill/>
        </p:spPr>
        <p:txBody>
          <a:bodyPr wrap="none" rtlCol="0">
            <a:spAutoFit/>
          </a:bodyPr>
          <a:lstStyle/>
          <a:p>
            <a:r>
              <a:rPr lang="en-US" sz="4400" b="1" dirty="0">
                <a:solidFill>
                  <a:srgbClr val="FF0000"/>
                </a:solidFill>
              </a:rPr>
              <a:t>Last Week</a:t>
            </a:r>
          </a:p>
        </p:txBody>
      </p:sp>
    </p:spTree>
    <p:extLst>
      <p:ext uri="{BB962C8B-B14F-4D97-AF65-F5344CB8AC3E}">
        <p14:creationId xmlns:p14="http://schemas.microsoft.com/office/powerpoint/2010/main" val="2272256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974725"/>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nvPr>
        </p:nvGraphicFramePr>
        <p:xfrm>
          <a:off x="527146" y="4230741"/>
          <a:ext cx="11100619" cy="1518501"/>
        </p:xfrm>
        <a:graphic>
          <a:graphicData uri="http://schemas.openxmlformats.org/drawingml/2006/table">
            <a:tbl>
              <a:tblPr firstRow="1" bandRow="1">
                <a:tableStyleId>{073A0DAA-6AF3-43AB-8588-CEC1D06C72B9}</a:tableStyleId>
              </a:tblPr>
              <a:tblGrid>
                <a:gridCol w="1555654">
                  <a:extLst>
                    <a:ext uri="{9D8B030D-6E8A-4147-A177-3AD203B41FA5}">
                      <a16:colId xmlns:a16="http://schemas.microsoft.com/office/drawing/2014/main" val="20000"/>
                    </a:ext>
                  </a:extLst>
                </a:gridCol>
                <a:gridCol w="1659495">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140542">
                  <a:extLst>
                    <a:ext uri="{9D8B030D-6E8A-4147-A177-3AD203B41FA5}">
                      <a16:colId xmlns:a16="http://schemas.microsoft.com/office/drawing/2014/main" val="20003"/>
                    </a:ext>
                  </a:extLst>
                </a:gridCol>
                <a:gridCol w="1120877">
                  <a:extLst>
                    <a:ext uri="{9D8B030D-6E8A-4147-A177-3AD203B41FA5}">
                      <a16:colId xmlns:a16="http://schemas.microsoft.com/office/drawing/2014/main" val="20004"/>
                    </a:ext>
                  </a:extLst>
                </a:gridCol>
                <a:gridCol w="1091381">
                  <a:extLst>
                    <a:ext uri="{9D8B030D-6E8A-4147-A177-3AD203B41FA5}">
                      <a16:colId xmlns:a16="http://schemas.microsoft.com/office/drawing/2014/main" val="20005"/>
                    </a:ext>
                  </a:extLst>
                </a:gridCol>
                <a:gridCol w="1160206">
                  <a:extLst>
                    <a:ext uri="{9D8B030D-6E8A-4147-A177-3AD203B41FA5}">
                      <a16:colId xmlns:a16="http://schemas.microsoft.com/office/drawing/2014/main" val="20006"/>
                    </a:ext>
                  </a:extLst>
                </a:gridCol>
                <a:gridCol w="1091381">
                  <a:extLst>
                    <a:ext uri="{9D8B030D-6E8A-4147-A177-3AD203B41FA5}">
                      <a16:colId xmlns:a16="http://schemas.microsoft.com/office/drawing/2014/main" val="20007"/>
                    </a:ext>
                  </a:extLst>
                </a:gridCol>
                <a:gridCol w="1061883">
                  <a:extLst>
                    <a:ext uri="{9D8B030D-6E8A-4147-A177-3AD203B41FA5}">
                      <a16:colId xmlns:a16="http://schemas.microsoft.com/office/drawing/2014/main" val="20008"/>
                    </a:ext>
                  </a:extLst>
                </a:gridCol>
              </a:tblGrid>
              <a:tr h="345367">
                <a:tc>
                  <a:txBody>
                    <a:bodyPr/>
                    <a:lstStyle/>
                    <a:p>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8/12</a:t>
                      </a:r>
                    </a:p>
                  </a:txBody>
                  <a:tcPr/>
                </a:tc>
                <a:tc>
                  <a:txBody>
                    <a:bodyPr/>
                    <a:lstStyle/>
                    <a:p>
                      <a:pPr algn="ctr"/>
                      <a:r>
                        <a:rPr lang="en-US" dirty="0">
                          <a:latin typeface="Arial" panose="020B0604020202020204" pitchFamily="34" charset="0"/>
                          <a:cs typeface="Arial" panose="020B0604020202020204" pitchFamily="34" charset="0"/>
                        </a:rPr>
                        <a:t>8/10</a:t>
                      </a:r>
                    </a:p>
                  </a:txBody>
                  <a:tcPr/>
                </a:tc>
                <a:tc>
                  <a:txBody>
                    <a:bodyPr/>
                    <a:lstStyle/>
                    <a:p>
                      <a:pPr algn="ctr"/>
                      <a:r>
                        <a:rPr lang="en-US" dirty="0">
                          <a:latin typeface="Arial" panose="020B0604020202020204" pitchFamily="34" charset="0"/>
                          <a:cs typeface="Arial" panose="020B0604020202020204" pitchFamily="34" charset="0"/>
                        </a:rPr>
                        <a:t>8/5</a:t>
                      </a:r>
                    </a:p>
                  </a:txBody>
                  <a:tcPr/>
                </a:tc>
                <a:tc>
                  <a:txBody>
                    <a:bodyPr/>
                    <a:lstStyle/>
                    <a:p>
                      <a:pPr algn="ctr"/>
                      <a:r>
                        <a:rPr lang="en-US" dirty="0">
                          <a:latin typeface="Arial" panose="020B0604020202020204" pitchFamily="34" charset="0"/>
                          <a:cs typeface="Arial" panose="020B0604020202020204" pitchFamily="34" charset="0"/>
                        </a:rPr>
                        <a:t>7/29</a:t>
                      </a:r>
                    </a:p>
                  </a:txBody>
                  <a:tcPr/>
                </a:tc>
                <a:tc>
                  <a:txBody>
                    <a:bodyPr/>
                    <a:lstStyle/>
                    <a:p>
                      <a:pPr algn="ctr"/>
                      <a:r>
                        <a:rPr lang="en-US" dirty="0">
                          <a:latin typeface="Arial" panose="020B0604020202020204" pitchFamily="34" charset="0"/>
                          <a:cs typeface="Arial" panose="020B0604020202020204" pitchFamily="34" charset="0"/>
                        </a:rPr>
                        <a:t>7/22</a:t>
                      </a:r>
                    </a:p>
                  </a:txBody>
                  <a:tcPr/>
                </a:tc>
                <a:tc>
                  <a:txBody>
                    <a:bodyPr/>
                    <a:lstStyle/>
                    <a:p>
                      <a:pPr algn="ctr"/>
                      <a:r>
                        <a:rPr lang="en-US" dirty="0">
                          <a:latin typeface="Arial" panose="020B0604020202020204" pitchFamily="34" charset="0"/>
                          <a:cs typeface="Arial" panose="020B0604020202020204" pitchFamily="34" charset="0"/>
                        </a:rPr>
                        <a:t>7/15</a:t>
                      </a:r>
                      <a:r>
                        <a:rPr lang="en-US" baseline="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txBody>
                  <a:tcPr/>
                </a:tc>
                <a:tc>
                  <a:txBody>
                    <a:bodyPr/>
                    <a:lstStyle/>
                    <a:p>
                      <a:pPr algn="ctr"/>
                      <a:r>
                        <a:rPr lang="en-US" dirty="0">
                          <a:latin typeface="Arial" panose="020B0604020202020204" pitchFamily="34" charset="0"/>
                          <a:cs typeface="Arial" panose="020B0604020202020204" pitchFamily="34" charset="0"/>
                        </a:rPr>
                        <a:t>7/8</a:t>
                      </a:r>
                    </a:p>
                  </a:txBody>
                  <a:tcPr/>
                </a:tc>
                <a:tc>
                  <a:txBody>
                    <a:bodyPr/>
                    <a:lstStyle/>
                    <a:p>
                      <a:pPr algn="ctr"/>
                      <a:r>
                        <a:rPr lang="en-US"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411061">
                <a:tc>
                  <a:txBody>
                    <a:bodyPr/>
                    <a:lstStyle/>
                    <a:p>
                      <a:r>
                        <a:rPr lang="en-US" dirty="0">
                          <a:latin typeface="Arial" panose="020B0604020202020204" pitchFamily="34" charset="0"/>
                          <a:cs typeface="Arial" panose="020B0604020202020204" pitchFamily="34" charset="0"/>
                        </a:rPr>
                        <a:t>Cases</a:t>
                      </a:r>
                    </a:p>
                  </a:txBody>
                  <a:tcPr/>
                </a:tc>
                <a:tc>
                  <a:txBody>
                    <a:bodyPr/>
                    <a:lstStyle/>
                    <a:p>
                      <a:pPr algn="ctr"/>
                      <a:r>
                        <a:rPr lang="en-US" dirty="0">
                          <a:latin typeface="Arial Narrow" panose="020B0606020202030204" pitchFamily="34" charset="0"/>
                          <a:cs typeface="Arial" panose="020B0604020202020204" pitchFamily="34" charset="0"/>
                        </a:rPr>
                        <a:t>506,820</a:t>
                      </a:r>
                    </a:p>
                  </a:txBody>
                  <a:tcPr/>
                </a:tc>
                <a:tc>
                  <a:txBody>
                    <a:bodyPr/>
                    <a:lstStyle/>
                    <a:p>
                      <a:pPr algn="ctr"/>
                      <a:r>
                        <a:rPr lang="en-US" dirty="0">
                          <a:latin typeface="Arial Narrow" panose="020B0606020202030204" pitchFamily="34" charset="0"/>
                          <a:cs typeface="Arial" panose="020B0604020202020204" pitchFamily="34" charset="0"/>
                        </a:rPr>
                        <a:t>490,817</a:t>
                      </a:r>
                    </a:p>
                  </a:txBody>
                  <a:tcPr/>
                </a:tc>
                <a:tc>
                  <a:txBody>
                    <a:bodyPr/>
                    <a:lstStyle/>
                    <a:p>
                      <a:pPr algn="ctr"/>
                      <a:r>
                        <a:rPr lang="en-US" dirty="0">
                          <a:latin typeface="Arial Narrow" panose="020B0606020202030204" pitchFamily="34" charset="0"/>
                          <a:cs typeface="Arial" panose="020B0604020202020204" pitchFamily="34" charset="0"/>
                        </a:rPr>
                        <a:t>459,887</a:t>
                      </a:r>
                    </a:p>
                  </a:txBody>
                  <a:tcPr/>
                </a:tc>
                <a:tc>
                  <a:txBody>
                    <a:bodyPr/>
                    <a:lstStyle/>
                    <a:p>
                      <a:pPr algn="ctr"/>
                      <a:r>
                        <a:rPr lang="en-US" dirty="0">
                          <a:latin typeface="Arial Narrow" panose="020B0606020202030204" pitchFamily="34" charset="0"/>
                          <a:cs typeface="Arial" panose="020B0604020202020204" pitchFamily="34" charset="0"/>
                        </a:rPr>
                        <a:t>403,307</a:t>
                      </a:r>
                    </a:p>
                  </a:txBody>
                  <a:tcPr/>
                </a:tc>
                <a:tc>
                  <a:txBody>
                    <a:bodyPr/>
                    <a:lstStyle/>
                    <a:p>
                      <a:pPr algn="ctr"/>
                      <a:r>
                        <a:rPr lang="en-US" dirty="0">
                          <a:latin typeface="Arial Narrow" panose="020B0606020202030204" pitchFamily="34" charset="0"/>
                          <a:cs typeface="Arial" panose="020B0604020202020204" pitchFamily="34" charset="0"/>
                        </a:rPr>
                        <a:t>351,618</a:t>
                      </a:r>
                    </a:p>
                  </a:txBody>
                  <a:tcPr/>
                </a:tc>
                <a:tc>
                  <a:txBody>
                    <a:bodyPr/>
                    <a:lstStyle/>
                    <a:p>
                      <a:pPr algn="ctr"/>
                      <a:r>
                        <a:rPr lang="en-US" dirty="0">
                          <a:latin typeface="Arial Narrow" panose="020B0606020202030204" pitchFamily="34" charset="0"/>
                          <a:cs typeface="Arial" panose="020B0604020202020204" pitchFamily="34" charset="0"/>
                        </a:rPr>
                        <a:t>282,365</a:t>
                      </a:r>
                    </a:p>
                  </a:txBody>
                  <a:tcPr/>
                </a:tc>
                <a:tc>
                  <a:txBody>
                    <a:bodyPr/>
                    <a:lstStyle/>
                    <a:p>
                      <a:pPr algn="ctr"/>
                      <a:r>
                        <a:rPr lang="en-US" dirty="0">
                          <a:latin typeface="Arial Narrow" panose="020B0606020202030204" pitchFamily="34" charset="0"/>
                          <a:cs typeface="Arial" panose="020B0604020202020204" pitchFamily="34" charset="0"/>
                        </a:rPr>
                        <a:t>210,585</a:t>
                      </a:r>
                    </a:p>
                  </a:txBody>
                  <a:tcPr/>
                </a:tc>
                <a:tc>
                  <a:txBody>
                    <a:bodyPr/>
                    <a:lstStyle/>
                    <a:p>
                      <a:pPr algn="ctr"/>
                      <a:r>
                        <a:rPr lang="en-US"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370840">
                <a:tc>
                  <a:txBody>
                    <a:bodyPr/>
                    <a:lstStyle/>
                    <a:p>
                      <a:r>
                        <a:rPr lang="en-US" dirty="0">
                          <a:latin typeface="Arial" panose="020B0604020202020204" pitchFamily="34" charset="0"/>
                          <a:cs typeface="Arial" panose="020B0604020202020204" pitchFamily="34" charset="0"/>
                        </a:rPr>
                        <a:t>Deaths</a:t>
                      </a:r>
                    </a:p>
                  </a:txBody>
                  <a:tcPr/>
                </a:tc>
                <a:tc>
                  <a:txBody>
                    <a:bodyPr/>
                    <a:lstStyle/>
                    <a:p>
                      <a:pPr algn="ctr"/>
                      <a:r>
                        <a:rPr lang="en-US" dirty="0">
                          <a:latin typeface="Arial Narrow" panose="020B0606020202030204" pitchFamily="34" charset="0"/>
                          <a:cs typeface="Arial" panose="020B0604020202020204" pitchFamily="34" charset="0"/>
                        </a:rPr>
                        <a:t>9034</a:t>
                      </a:r>
                    </a:p>
                  </a:txBody>
                  <a:tcPr/>
                </a:tc>
                <a:tc>
                  <a:txBody>
                    <a:bodyPr/>
                    <a:lstStyle/>
                    <a:p>
                      <a:pPr algn="ctr"/>
                      <a:r>
                        <a:rPr lang="en-US" dirty="0">
                          <a:latin typeface="Arial Narrow" panose="020B0606020202030204" pitchFamily="34" charset="0"/>
                          <a:cs typeface="Arial" panose="020B0604020202020204" pitchFamily="34" charset="0"/>
                        </a:rPr>
                        <a:t>8490</a:t>
                      </a:r>
                    </a:p>
                  </a:txBody>
                  <a:tcPr/>
                </a:tc>
                <a:tc>
                  <a:txBody>
                    <a:bodyPr/>
                    <a:lstStyle/>
                    <a:p>
                      <a:pPr algn="ctr"/>
                      <a:r>
                        <a:rPr lang="en-US" dirty="0">
                          <a:latin typeface="Arial Narrow" panose="020B0606020202030204" pitchFamily="34" charset="0"/>
                          <a:cs typeface="Arial" panose="020B0604020202020204" pitchFamily="34" charset="0"/>
                        </a:rPr>
                        <a:t>7497</a:t>
                      </a:r>
                    </a:p>
                  </a:txBody>
                  <a:tcPr/>
                </a:tc>
                <a:tc>
                  <a:txBody>
                    <a:bodyPr/>
                    <a:lstStyle/>
                    <a:p>
                      <a:pPr algn="ctr"/>
                      <a:r>
                        <a:rPr lang="en-US" dirty="0">
                          <a:latin typeface="Arial Narrow" panose="020B0606020202030204" pitchFamily="34" charset="0"/>
                          <a:cs typeface="Arial" panose="020B0604020202020204" pitchFamily="34" charset="0"/>
                        </a:rPr>
                        <a:t>6190</a:t>
                      </a:r>
                    </a:p>
                  </a:txBody>
                  <a:tcPr/>
                </a:tc>
                <a:tc>
                  <a:txBody>
                    <a:bodyPr/>
                    <a:lstStyle/>
                    <a:p>
                      <a:pPr algn="ctr"/>
                      <a:r>
                        <a:rPr lang="en-US" dirty="0">
                          <a:latin typeface="Arial Narrow" panose="020B0606020202030204" pitchFamily="34" charset="0"/>
                          <a:cs typeface="Arial" panose="020B0604020202020204" pitchFamily="34" charset="0"/>
                        </a:rPr>
                        <a:t>4348</a:t>
                      </a:r>
                    </a:p>
                  </a:txBody>
                  <a:tcPr/>
                </a:tc>
                <a:tc>
                  <a:txBody>
                    <a:bodyPr/>
                    <a:lstStyle/>
                    <a:p>
                      <a:pPr algn="ctr"/>
                      <a:r>
                        <a:rPr lang="en-US" dirty="0">
                          <a:latin typeface="Arial Narrow" panose="020B0606020202030204" pitchFamily="34" charset="0"/>
                          <a:cs typeface="Arial" panose="020B0604020202020204" pitchFamily="34" charset="0"/>
                        </a:rPr>
                        <a:t>3432</a:t>
                      </a:r>
                    </a:p>
                  </a:txBody>
                  <a:tcPr/>
                </a:tc>
                <a:tc>
                  <a:txBody>
                    <a:bodyPr/>
                    <a:lstStyle/>
                    <a:p>
                      <a:pPr algn="ctr"/>
                      <a:r>
                        <a:rPr lang="en-US" dirty="0">
                          <a:latin typeface="Arial Narrow" panose="020B0606020202030204" pitchFamily="34" charset="0"/>
                          <a:cs typeface="Arial" panose="020B0604020202020204" pitchFamily="34" charset="0"/>
                        </a:rPr>
                        <a:t>2715</a:t>
                      </a:r>
                    </a:p>
                  </a:txBody>
                  <a:tcPr/>
                </a:tc>
                <a:tc>
                  <a:txBody>
                    <a:bodyPr/>
                    <a:lstStyle/>
                    <a:p>
                      <a:pPr algn="ctr"/>
                      <a:r>
                        <a:rPr lang="en-US"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370840">
                <a:tc>
                  <a:txBody>
                    <a:bodyPr/>
                    <a:lstStyle/>
                    <a:p>
                      <a:r>
                        <a:rPr lang="en-US" dirty="0">
                          <a:latin typeface="Arial" panose="020B0604020202020204" pitchFamily="34" charset="0"/>
                          <a:cs typeface="Arial" panose="020B0604020202020204" pitchFamily="34" charset="0"/>
                        </a:rPr>
                        <a:t>Hospitalized</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7028</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7304</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8455</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10,893</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9286</a:t>
                      </a:r>
                    </a:p>
                  </a:txBody>
                  <a:tcPr/>
                </a:tc>
                <a:tc>
                  <a:txBody>
                    <a:bodyPr/>
                    <a:lstStyle/>
                    <a:p>
                      <a:pPr algn="ctr"/>
                      <a:r>
                        <a:rPr lang="en-US"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a:stretch>
            <a:fillRect/>
          </a:stretch>
        </p:blipFill>
        <p:spPr>
          <a:xfrm>
            <a:off x="-18545" y="1267970"/>
            <a:ext cx="12192000" cy="2113908"/>
          </a:xfrm>
          <a:prstGeom prst="rect">
            <a:avLst/>
          </a:prstGeom>
        </p:spPr>
      </p:pic>
    </p:spTree>
    <p:extLst>
      <p:ext uri="{BB962C8B-B14F-4D97-AF65-F5344CB8AC3E}">
        <p14:creationId xmlns:p14="http://schemas.microsoft.com/office/powerpoint/2010/main" val="18660364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L4iFWRL.V35pbN0sKuCRrg"/>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6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15845</TotalTime>
  <Words>2166</Words>
  <Application>Microsoft Macintosh PowerPoint</Application>
  <PresentationFormat>Widescreen</PresentationFormat>
  <Paragraphs>421</Paragraphs>
  <Slides>60</Slides>
  <Notes>9</Notes>
  <HiddenSlides>0</HiddenSlides>
  <MMClips>0</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1</vt:i4>
      </vt:variant>
      <vt:variant>
        <vt:lpstr>Slide Titles</vt:lpstr>
      </vt:variant>
      <vt:variant>
        <vt:i4>60</vt:i4>
      </vt:variant>
    </vt:vector>
  </HeadingPairs>
  <TitlesOfParts>
    <vt:vector size="77" baseType="lpstr">
      <vt:lpstr>Arial</vt:lpstr>
      <vt:lpstr>Arial Narrow</vt:lpstr>
      <vt:lpstr>Calibri</vt:lpstr>
      <vt:lpstr>Calibri Light</vt:lpstr>
      <vt:lpstr>Georgia</vt:lpstr>
      <vt:lpstr>Helvetica Neue Medium</vt:lpstr>
      <vt:lpstr>Roboto Condensed</vt:lpstr>
      <vt:lpstr>Segoe UI</vt:lpstr>
      <vt:lpstr>Segoe UI Semibold</vt:lpstr>
      <vt:lpstr>Wingdings</vt:lpstr>
      <vt:lpstr>Covenant Health</vt:lpstr>
      <vt:lpstr>Custom Design</vt:lpstr>
      <vt:lpstr>1_Covenant Health</vt:lpstr>
      <vt:lpstr>3349UU_CF</vt:lpstr>
      <vt:lpstr>6_Office Theme</vt:lpstr>
      <vt:lpstr>Office Theme</vt:lpstr>
      <vt:lpstr>think-cell Slide</vt:lpstr>
      <vt:lpstr>Covenant Health Regional Update for Physicians</vt:lpstr>
      <vt:lpstr>Reflection</vt:lpstr>
      <vt:lpstr>PowerPoint Presentation</vt:lpstr>
      <vt:lpstr>Safety Story</vt:lpstr>
      <vt:lpstr>Current Regional Census</vt:lpstr>
      <vt:lpstr>Regional</vt:lpstr>
      <vt:lpstr>Regional - Lubbock</vt:lpstr>
      <vt:lpstr>STATE</vt:lpstr>
      <vt:lpstr>STATE</vt:lpstr>
      <vt:lpstr>PUI/Confirmed cases-hospitalized</vt:lpstr>
      <vt:lpstr>PUI/Confirmed cases-hospitalized</vt:lpstr>
      <vt:lpstr>Surge Plan</vt:lpstr>
      <vt:lpstr>PowerPoint Presentation</vt:lpstr>
      <vt:lpstr>Release from Isolation Precautions</vt:lpstr>
      <vt:lpstr>Position statement revisions Discontinuing Isolation precautions for covid-19 inpatients</vt:lpstr>
      <vt:lpstr>Position statement revisions Return to work for caregivers</vt:lpstr>
      <vt:lpstr>Statistics</vt:lpstr>
      <vt:lpstr>Providence System Hospitalized COVID-19 Cases</vt:lpstr>
      <vt:lpstr>Providence Inpatient COVID-19 Volume</vt:lpstr>
      <vt:lpstr>Texas Inpatient COVID-19 Volume</vt:lpstr>
      <vt:lpstr>New Covid-19 POSITIVES by Day Trend </vt:lpstr>
      <vt:lpstr> Covid-19 POSITIVES Age Distribution </vt:lpstr>
      <vt:lpstr>TX/NM Region Weekly Procedures (YOY)</vt:lpstr>
      <vt:lpstr>Covid-19 Testing</vt:lpstr>
      <vt:lpstr>TESTING</vt:lpstr>
      <vt:lpstr>TESTING</vt:lpstr>
      <vt:lpstr>TESTING – STATEWIDE RESULTS</vt:lpstr>
      <vt:lpstr>Recent Articles on COVID Transmission Becca Bartles August 12, 2020</vt:lpstr>
      <vt:lpstr>Low-cost measurement of facemask efficacy for filtering expelled droplets during speech</vt:lpstr>
      <vt:lpstr>PowerPoint Presentation</vt:lpstr>
      <vt:lpstr>Low-cost measurement of facemask efficacy for filtering expelled droplets during speech</vt:lpstr>
      <vt:lpstr>Clarification Documents</vt:lpstr>
      <vt:lpstr>CLARIFICATION</vt:lpstr>
      <vt:lpstr>CDC Appropriate Face Shields</vt:lpstr>
      <vt:lpstr>Returning to Operations</vt:lpstr>
      <vt:lpstr>Critical Inventory</vt:lpstr>
      <vt:lpstr>Pharmacy Update</vt:lpstr>
      <vt:lpstr>CHS COVID-19 Treatments</vt:lpstr>
      <vt:lpstr>Pharmacy Shortages/Allocations</vt:lpstr>
      <vt:lpstr>Covenant Health</vt:lpstr>
      <vt:lpstr>Regional</vt:lpstr>
      <vt:lpstr>What have we accomplished?</vt:lpstr>
      <vt:lpstr>How have we adapted?</vt:lpstr>
      <vt:lpstr>Surge Plan (Covenant Medical Center only)</vt:lpstr>
      <vt:lpstr>What Comes Next?</vt:lpstr>
      <vt:lpstr>Texas Demographics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Restraint Education</vt:lpstr>
      <vt:lpstr>Restraint Orders SBAR</vt:lpstr>
      <vt:lpstr>Restraint Orders</vt:lpstr>
      <vt:lpstr>Social Effects of Quarantine</vt:lpstr>
      <vt:lpstr>PowerPoint Presentation</vt:lpstr>
      <vt:lpstr>Q &amp; 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368</cp:revision>
  <cp:lastPrinted>2020-04-06T20:21:57Z</cp:lastPrinted>
  <dcterms:created xsi:type="dcterms:W3CDTF">2020-04-06T15:45:06Z</dcterms:created>
  <dcterms:modified xsi:type="dcterms:W3CDTF">2020-08-14T16:41:52Z</dcterms:modified>
</cp:coreProperties>
</file>