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1" r:id="rId3"/>
    <p:sldMasterId id="2147483683" r:id="rId4"/>
    <p:sldMasterId id="2147483729" r:id="rId5"/>
    <p:sldMasterId id="2147483738" r:id="rId6"/>
  </p:sldMasterIdLst>
  <p:notesMasterIdLst>
    <p:notesMasterId r:id="rId69"/>
  </p:notesMasterIdLst>
  <p:sldIdLst>
    <p:sldId id="373" r:id="rId7"/>
    <p:sldId id="2126" r:id="rId8"/>
    <p:sldId id="1922" r:id="rId9"/>
    <p:sldId id="1792" r:id="rId10"/>
    <p:sldId id="2087" r:id="rId11"/>
    <p:sldId id="574" r:id="rId12"/>
    <p:sldId id="506" r:id="rId13"/>
    <p:sldId id="2105" r:id="rId14"/>
    <p:sldId id="296" r:id="rId15"/>
    <p:sldId id="487" r:id="rId16"/>
    <p:sldId id="479" r:id="rId17"/>
    <p:sldId id="418" r:id="rId18"/>
    <p:sldId id="2099" r:id="rId19"/>
    <p:sldId id="2100" r:id="rId20"/>
    <p:sldId id="2101" r:id="rId21"/>
    <p:sldId id="2102" r:id="rId22"/>
    <p:sldId id="2103" r:id="rId23"/>
    <p:sldId id="2104" r:id="rId24"/>
    <p:sldId id="408" r:id="rId25"/>
    <p:sldId id="429" r:id="rId26"/>
    <p:sldId id="2110" r:id="rId27"/>
    <p:sldId id="2127" r:id="rId28"/>
    <p:sldId id="2111" r:id="rId29"/>
    <p:sldId id="2112" r:id="rId30"/>
    <p:sldId id="280" r:id="rId31"/>
    <p:sldId id="671" r:id="rId32"/>
    <p:sldId id="1806" r:id="rId33"/>
    <p:sldId id="262" r:id="rId34"/>
    <p:sldId id="681" r:id="rId35"/>
    <p:sldId id="639" r:id="rId36"/>
    <p:sldId id="669" r:id="rId37"/>
    <p:sldId id="2117" r:id="rId38"/>
    <p:sldId id="2118" r:id="rId39"/>
    <p:sldId id="2119" r:id="rId40"/>
    <p:sldId id="2106" r:id="rId41"/>
    <p:sldId id="1889" r:id="rId42"/>
    <p:sldId id="1899" r:id="rId43"/>
    <p:sldId id="2107" r:id="rId44"/>
    <p:sldId id="2108" r:id="rId45"/>
    <p:sldId id="1896" r:id="rId46"/>
    <p:sldId id="1897" r:id="rId47"/>
    <p:sldId id="1898" r:id="rId48"/>
    <p:sldId id="2109" r:id="rId49"/>
    <p:sldId id="2120" r:id="rId50"/>
    <p:sldId id="579" r:id="rId51"/>
    <p:sldId id="2124" r:id="rId52"/>
    <p:sldId id="258" r:id="rId53"/>
    <p:sldId id="2125" r:id="rId54"/>
    <p:sldId id="409" r:id="rId55"/>
    <p:sldId id="1914" r:id="rId56"/>
    <p:sldId id="1893" r:id="rId57"/>
    <p:sldId id="1895" r:id="rId58"/>
    <p:sldId id="2113" r:id="rId59"/>
    <p:sldId id="2114" r:id="rId60"/>
    <p:sldId id="2115" r:id="rId61"/>
    <p:sldId id="2116" r:id="rId62"/>
    <p:sldId id="2121" r:id="rId63"/>
    <p:sldId id="2094" r:id="rId64"/>
    <p:sldId id="2122" r:id="rId65"/>
    <p:sldId id="1940" r:id="rId66"/>
    <p:sldId id="1941" r:id="rId67"/>
    <p:sldId id="269" r:id="rId68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1F29"/>
    <a:srgbClr val="E936ED"/>
    <a:srgbClr val="339933"/>
    <a:srgbClr val="F38D4D"/>
    <a:srgbClr val="E85C0E"/>
    <a:srgbClr val="000099"/>
    <a:srgbClr val="D5540D"/>
    <a:srgbClr val="CE510C"/>
    <a:srgbClr val="C04C0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073" autoAdjust="0"/>
    <p:restoredTop sz="94494" autoAdjust="0"/>
  </p:normalViewPr>
  <p:slideViewPr>
    <p:cSldViewPr snapToGrid="0">
      <p:cViewPr varScale="1">
        <p:scale>
          <a:sx n="110" d="100"/>
          <a:sy n="110" d="100"/>
        </p:scale>
        <p:origin x="55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" Type="http://schemas.openxmlformats.org/officeDocument/2006/relationships/slide" Target="slides/slide1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COVENANT HEALTH REGIONAL COVID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3998771430166976E-2"/>
          <c:y val="0.12353121960353848"/>
          <c:w val="0.96171005751940586"/>
          <c:h val="0.80397421162051874"/>
        </c:manualLayout>
      </c:layout>
      <c:lineChart>
        <c:grouping val="standard"/>
        <c:varyColors val="0"/>
        <c:ser>
          <c:idx val="0"/>
          <c:order val="0"/>
          <c:tx>
            <c:strRef>
              <c:f>Region!$A$22</c:f>
              <c:strCache>
                <c:ptCount val="1"/>
                <c:pt idx="0">
                  <c:v>Totals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Region!$B$21:$BR$21</c:f>
              <c:numCache>
                <c:formatCode>m/d;@</c:formatCode>
                <c:ptCount val="69"/>
                <c:pt idx="0">
                  <c:v>44005</c:v>
                </c:pt>
                <c:pt idx="1">
                  <c:v>44006</c:v>
                </c:pt>
                <c:pt idx="2">
                  <c:v>44007</c:v>
                </c:pt>
                <c:pt idx="3">
                  <c:v>44008</c:v>
                </c:pt>
                <c:pt idx="4">
                  <c:v>44009</c:v>
                </c:pt>
                <c:pt idx="5">
                  <c:v>44010</c:v>
                </c:pt>
                <c:pt idx="6">
                  <c:v>44011</c:v>
                </c:pt>
                <c:pt idx="7">
                  <c:v>44012</c:v>
                </c:pt>
                <c:pt idx="8">
                  <c:v>44013</c:v>
                </c:pt>
                <c:pt idx="9">
                  <c:v>44014</c:v>
                </c:pt>
                <c:pt idx="10">
                  <c:v>44015</c:v>
                </c:pt>
                <c:pt idx="11">
                  <c:v>44016</c:v>
                </c:pt>
                <c:pt idx="12">
                  <c:v>44017</c:v>
                </c:pt>
                <c:pt idx="13">
                  <c:v>44018</c:v>
                </c:pt>
                <c:pt idx="14">
                  <c:v>44019</c:v>
                </c:pt>
                <c:pt idx="15">
                  <c:v>44020</c:v>
                </c:pt>
                <c:pt idx="16">
                  <c:v>44021</c:v>
                </c:pt>
                <c:pt idx="17">
                  <c:v>44022</c:v>
                </c:pt>
                <c:pt idx="18">
                  <c:v>44023</c:v>
                </c:pt>
                <c:pt idx="19">
                  <c:v>44024</c:v>
                </c:pt>
                <c:pt idx="20">
                  <c:v>44023</c:v>
                </c:pt>
                <c:pt idx="21">
                  <c:v>44024</c:v>
                </c:pt>
                <c:pt idx="22">
                  <c:v>44025</c:v>
                </c:pt>
                <c:pt idx="23">
                  <c:v>44026</c:v>
                </c:pt>
                <c:pt idx="24">
                  <c:v>44027</c:v>
                </c:pt>
                <c:pt idx="25">
                  <c:v>44028</c:v>
                </c:pt>
                <c:pt idx="26">
                  <c:v>44029</c:v>
                </c:pt>
                <c:pt idx="27">
                  <c:v>44030</c:v>
                </c:pt>
                <c:pt idx="28">
                  <c:v>44031</c:v>
                </c:pt>
                <c:pt idx="29">
                  <c:v>44032</c:v>
                </c:pt>
                <c:pt idx="30">
                  <c:v>44033</c:v>
                </c:pt>
                <c:pt idx="31">
                  <c:v>44034</c:v>
                </c:pt>
                <c:pt idx="32">
                  <c:v>44035</c:v>
                </c:pt>
                <c:pt idx="33">
                  <c:v>44036</c:v>
                </c:pt>
                <c:pt idx="34">
                  <c:v>44037</c:v>
                </c:pt>
                <c:pt idx="35">
                  <c:v>44038</c:v>
                </c:pt>
                <c:pt idx="36">
                  <c:v>44039</c:v>
                </c:pt>
                <c:pt idx="37">
                  <c:v>44040</c:v>
                </c:pt>
                <c:pt idx="38">
                  <c:v>44041</c:v>
                </c:pt>
                <c:pt idx="39">
                  <c:v>44042</c:v>
                </c:pt>
                <c:pt idx="40">
                  <c:v>44043</c:v>
                </c:pt>
                <c:pt idx="41">
                  <c:v>44044</c:v>
                </c:pt>
                <c:pt idx="42">
                  <c:v>44045</c:v>
                </c:pt>
                <c:pt idx="43">
                  <c:v>44046</c:v>
                </c:pt>
                <c:pt idx="44">
                  <c:v>44047</c:v>
                </c:pt>
                <c:pt idx="45">
                  <c:v>44048</c:v>
                </c:pt>
                <c:pt idx="46">
                  <c:v>44049</c:v>
                </c:pt>
                <c:pt idx="47">
                  <c:v>44050</c:v>
                </c:pt>
                <c:pt idx="48">
                  <c:v>44051</c:v>
                </c:pt>
                <c:pt idx="49">
                  <c:v>44052</c:v>
                </c:pt>
                <c:pt idx="50">
                  <c:v>44053</c:v>
                </c:pt>
                <c:pt idx="51">
                  <c:v>44054</c:v>
                </c:pt>
                <c:pt idx="52">
                  <c:v>44055</c:v>
                </c:pt>
                <c:pt idx="53">
                  <c:v>44056</c:v>
                </c:pt>
                <c:pt idx="54">
                  <c:v>44057</c:v>
                </c:pt>
                <c:pt idx="55">
                  <c:v>44058</c:v>
                </c:pt>
                <c:pt idx="56">
                  <c:v>44059</c:v>
                </c:pt>
                <c:pt idx="57">
                  <c:v>44060</c:v>
                </c:pt>
                <c:pt idx="58">
                  <c:v>44061</c:v>
                </c:pt>
                <c:pt idx="59">
                  <c:v>44062</c:v>
                </c:pt>
                <c:pt idx="60">
                  <c:v>44063</c:v>
                </c:pt>
                <c:pt idx="61">
                  <c:v>44064</c:v>
                </c:pt>
                <c:pt idx="62">
                  <c:v>44065</c:v>
                </c:pt>
                <c:pt idx="63">
                  <c:v>44066</c:v>
                </c:pt>
                <c:pt idx="64">
                  <c:v>44067</c:v>
                </c:pt>
                <c:pt idx="65">
                  <c:v>44068</c:v>
                </c:pt>
                <c:pt idx="66">
                  <c:v>44069</c:v>
                </c:pt>
                <c:pt idx="67">
                  <c:v>44070</c:v>
                </c:pt>
                <c:pt idx="68">
                  <c:v>44071</c:v>
                </c:pt>
              </c:numCache>
            </c:numRef>
          </c:cat>
          <c:val>
            <c:numRef>
              <c:f>Region!$B$22:$BR$22</c:f>
              <c:numCache>
                <c:formatCode>General</c:formatCode>
                <c:ptCount val="69"/>
                <c:pt idx="0">
                  <c:v>25</c:v>
                </c:pt>
                <c:pt idx="1">
                  <c:v>26</c:v>
                </c:pt>
                <c:pt idx="2">
                  <c:v>30</c:v>
                </c:pt>
                <c:pt idx="3">
                  <c:v>31</c:v>
                </c:pt>
                <c:pt idx="4">
                  <c:v>38</c:v>
                </c:pt>
                <c:pt idx="5">
                  <c:v>36</c:v>
                </c:pt>
                <c:pt idx="6">
                  <c:v>42</c:v>
                </c:pt>
                <c:pt idx="7">
                  <c:v>47</c:v>
                </c:pt>
                <c:pt idx="8">
                  <c:v>54</c:v>
                </c:pt>
                <c:pt idx="9">
                  <c:v>69</c:v>
                </c:pt>
                <c:pt idx="10">
                  <c:v>62</c:v>
                </c:pt>
                <c:pt idx="11">
                  <c:v>62</c:v>
                </c:pt>
                <c:pt idx="12">
                  <c:v>61</c:v>
                </c:pt>
                <c:pt idx="13">
                  <c:v>63</c:v>
                </c:pt>
                <c:pt idx="14">
                  <c:v>65</c:v>
                </c:pt>
                <c:pt idx="15">
                  <c:v>77</c:v>
                </c:pt>
                <c:pt idx="16">
                  <c:v>69</c:v>
                </c:pt>
                <c:pt idx="17">
                  <c:v>71</c:v>
                </c:pt>
                <c:pt idx="18">
                  <c:v>73</c:v>
                </c:pt>
                <c:pt idx="19">
                  <c:v>72</c:v>
                </c:pt>
                <c:pt idx="20">
                  <c:v>73</c:v>
                </c:pt>
                <c:pt idx="21">
                  <c:v>72</c:v>
                </c:pt>
                <c:pt idx="22">
                  <c:v>71</c:v>
                </c:pt>
                <c:pt idx="23">
                  <c:v>70</c:v>
                </c:pt>
                <c:pt idx="24">
                  <c:v>68</c:v>
                </c:pt>
                <c:pt idx="25">
                  <c:v>67</c:v>
                </c:pt>
                <c:pt idx="26">
                  <c:v>68</c:v>
                </c:pt>
                <c:pt idx="27">
                  <c:v>61</c:v>
                </c:pt>
                <c:pt idx="28">
                  <c:v>70</c:v>
                </c:pt>
                <c:pt idx="29">
                  <c:v>70</c:v>
                </c:pt>
                <c:pt idx="30">
                  <c:v>61</c:v>
                </c:pt>
                <c:pt idx="31">
                  <c:v>71</c:v>
                </c:pt>
                <c:pt idx="32">
                  <c:v>72</c:v>
                </c:pt>
                <c:pt idx="33">
                  <c:v>72</c:v>
                </c:pt>
                <c:pt idx="34">
                  <c:v>73</c:v>
                </c:pt>
                <c:pt idx="35">
                  <c:v>68</c:v>
                </c:pt>
                <c:pt idx="36">
                  <c:v>73</c:v>
                </c:pt>
                <c:pt idx="37">
                  <c:v>68</c:v>
                </c:pt>
                <c:pt idx="38">
                  <c:v>73</c:v>
                </c:pt>
                <c:pt idx="39">
                  <c:v>69</c:v>
                </c:pt>
                <c:pt idx="40">
                  <c:v>71</c:v>
                </c:pt>
                <c:pt idx="41">
                  <c:v>74</c:v>
                </c:pt>
                <c:pt idx="42">
                  <c:v>77</c:v>
                </c:pt>
                <c:pt idx="43">
                  <c:v>71</c:v>
                </c:pt>
                <c:pt idx="44">
                  <c:v>64</c:v>
                </c:pt>
                <c:pt idx="45">
                  <c:v>72</c:v>
                </c:pt>
                <c:pt idx="46">
                  <c:v>71</c:v>
                </c:pt>
                <c:pt idx="47">
                  <c:v>71</c:v>
                </c:pt>
                <c:pt idx="48">
                  <c:v>67</c:v>
                </c:pt>
                <c:pt idx="49">
                  <c:v>63</c:v>
                </c:pt>
                <c:pt idx="50">
                  <c:v>61</c:v>
                </c:pt>
                <c:pt idx="51">
                  <c:v>66</c:v>
                </c:pt>
                <c:pt idx="52">
                  <c:v>60</c:v>
                </c:pt>
                <c:pt idx="53">
                  <c:v>50</c:v>
                </c:pt>
                <c:pt idx="54">
                  <c:v>51</c:v>
                </c:pt>
                <c:pt idx="55">
                  <c:v>41</c:v>
                </c:pt>
                <c:pt idx="56">
                  <c:v>45</c:v>
                </c:pt>
                <c:pt idx="57">
                  <c:v>45</c:v>
                </c:pt>
                <c:pt idx="58">
                  <c:v>53</c:v>
                </c:pt>
                <c:pt idx="59">
                  <c:v>53</c:v>
                </c:pt>
                <c:pt idx="60">
                  <c:v>45</c:v>
                </c:pt>
                <c:pt idx="61">
                  <c:v>49</c:v>
                </c:pt>
                <c:pt idx="62">
                  <c:v>44</c:v>
                </c:pt>
                <c:pt idx="63">
                  <c:v>46</c:v>
                </c:pt>
                <c:pt idx="64">
                  <c:v>48</c:v>
                </c:pt>
                <c:pt idx="65">
                  <c:v>44</c:v>
                </c:pt>
                <c:pt idx="66">
                  <c:v>40</c:v>
                </c:pt>
                <c:pt idx="67">
                  <c:v>43</c:v>
                </c:pt>
                <c:pt idx="68">
                  <c:v>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080-8745-91F0-2E4A3AD603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735331552"/>
        <c:axId val="-735331008"/>
      </c:lineChart>
      <c:dateAx>
        <c:axId val="-735331552"/>
        <c:scaling>
          <c:orientation val="minMax"/>
        </c:scaling>
        <c:delete val="0"/>
        <c:axPos val="b"/>
        <c:numFmt formatCode="m/d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35331008"/>
        <c:crosses val="autoZero"/>
        <c:auto val="1"/>
        <c:lblOffset val="100"/>
        <c:baseTimeUnit val="days"/>
      </c:dateAx>
      <c:valAx>
        <c:axId val="-735331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35331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F05DB2C-8DCE-4461-A4C0-829B572BD36F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DD41161-6CC1-40CF-BFAD-D1410EEE2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58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95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48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07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3641F-9DC9-4C37-8076-B2E08F82F9C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40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8/21: CMC received 7 cases of RDV this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week, 280 vials = $145K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8/14: CMC has 10 patients on treatment and 10 rounds remaining (83 vials remaining). Plainview has 0 patients on treatment and 12 rounds remaining (74 vials)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Optimal timing of donor plasma collection in relation to recovery from COVID19, most appropriate methods of antibody testing, and minimum titers of SARS-CoV-2 antibody in convalescent plasma that may be associated with clinical benefits in </a:t>
            </a:r>
            <a:r>
              <a:rPr lang="en-US" dirty="0" err="1"/>
              <a:t>pts</a:t>
            </a:r>
            <a:r>
              <a:rPr lang="en-US" dirty="0"/>
              <a:t> with COVID-19 not determined. </a:t>
            </a:r>
          </a:p>
          <a:p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FYI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Budesonide: In response to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Odessa doctor, Richard Bartlett, who calls it the 'silver bullet‘. 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have been no clinical trials or observational studies examining the use of ICS in COVID-19. Clinical trials would be required to establish whether these drugs may be repurposed for the treatment of this disease.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41161-6CC1-40CF-BFAD-D1410EEE27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100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EDITORIAL July 14, 2020</a:t>
            </a:r>
            <a:r>
              <a:rPr lang="en-US" baseline="0" dirty="0"/>
              <a:t> </a:t>
            </a:r>
            <a:r>
              <a:rPr lang="en-US" dirty="0"/>
              <a:t>DOI: 10.1056/NEJMe2025111</a:t>
            </a:r>
          </a:p>
          <a:p>
            <a:r>
              <a:rPr lang="en-US" dirty="0"/>
              <a:t>The Covid-19 Vaccine-Development Multiverse</a:t>
            </a:r>
            <a:r>
              <a:rPr lang="en-US" baseline="0" dirty="0"/>
              <a:t> by </a:t>
            </a:r>
            <a:r>
              <a:rPr lang="en-US" dirty="0"/>
              <a:t>Penny M. Heaton, M.D.</a:t>
            </a:r>
          </a:p>
          <a:p>
            <a:endParaRPr lang="en-US" dirty="0"/>
          </a:p>
          <a:p>
            <a:r>
              <a:rPr lang="en-US" dirty="0"/>
              <a:t>Historical context:</a:t>
            </a:r>
          </a:p>
          <a:p>
            <a:r>
              <a:rPr lang="en-US" dirty="0"/>
              <a:t>Measles - In 1912, measles became a nationally notifiable disease, 1963 a vaccine became available = 51 years</a:t>
            </a:r>
          </a:p>
          <a:p>
            <a:r>
              <a:rPr lang="en-US" dirty="0"/>
              <a:t>Polio</a:t>
            </a:r>
            <a:r>
              <a:rPr lang="en-US" baseline="0" dirty="0"/>
              <a:t> - In 1840, poliomyelitis was recognized, but first recognized as an infectious disease in 1905, formalin-inactivated vaccine 1953 = 48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41161-6CC1-40CF-BFAD-D1410EEE27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945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AE, CI,</a:t>
            </a:r>
            <a:r>
              <a:rPr lang="en-US" baseline="0" dirty="0"/>
              <a:t> Warp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41161-6CC1-40CF-BFAD-D1410EEE27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132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Astrazeneca</a:t>
            </a:r>
            <a:r>
              <a:rPr lang="en-US" dirty="0"/>
              <a:t>:</a:t>
            </a:r>
            <a:r>
              <a:rPr lang="en-US" baseline="0" dirty="0"/>
              <a:t> </a:t>
            </a:r>
            <a:r>
              <a:rPr lang="en-US" baseline="0" dirty="0" err="1"/>
              <a:t>nonreplicating</a:t>
            </a:r>
            <a:r>
              <a:rPr lang="en-US" baseline="0" dirty="0"/>
              <a:t> viral vector, adenovirus</a:t>
            </a:r>
          </a:p>
          <a:p>
            <a:r>
              <a:rPr lang="en-US" baseline="0" dirty="0"/>
              <a:t>JJ: </a:t>
            </a:r>
            <a:r>
              <a:rPr lang="en-US" baseline="0" dirty="0" err="1"/>
              <a:t>nonreplicating</a:t>
            </a:r>
            <a:r>
              <a:rPr lang="en-US" baseline="0" dirty="0"/>
              <a:t> viral vector, adenovirus</a:t>
            </a:r>
          </a:p>
          <a:p>
            <a:r>
              <a:rPr lang="en-US" baseline="0" dirty="0"/>
              <a:t>Pfizer: RNA</a:t>
            </a:r>
          </a:p>
          <a:p>
            <a:r>
              <a:rPr lang="en-US" baseline="0" dirty="0" err="1"/>
              <a:t>Sanofi</a:t>
            </a:r>
            <a:r>
              <a:rPr lang="en-US" baseline="0" dirty="0"/>
              <a:t> Pasteur: protein subunit, adjuvant to boost immune response</a:t>
            </a:r>
            <a:endParaRPr lang="en-US" dirty="0"/>
          </a:p>
          <a:p>
            <a:r>
              <a:rPr lang="en-US" dirty="0"/>
              <a:t>Merck: engineered vesicular stomatitis virus (VSV) to shuttle a gene (replicating viral vector)</a:t>
            </a:r>
          </a:p>
          <a:p>
            <a:r>
              <a:rPr lang="en-US" dirty="0" err="1"/>
              <a:t>Novavax</a:t>
            </a:r>
            <a:r>
              <a:rPr lang="en-US" dirty="0"/>
              <a:t>: protein subunit, adjuvant to boost</a:t>
            </a:r>
            <a:r>
              <a:rPr lang="en-US" baseline="0" dirty="0"/>
              <a:t> immune response</a:t>
            </a:r>
            <a:endParaRPr lang="en-US" dirty="0"/>
          </a:p>
          <a:p>
            <a:r>
              <a:rPr lang="en-US" dirty="0" err="1"/>
              <a:t>Valneva</a:t>
            </a:r>
            <a:r>
              <a:rPr lang="en-US" dirty="0"/>
              <a:t>: inactivated whole virus vaccine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41161-6CC1-40CF-BFAD-D1410EEE27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27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6.png"/><Relationship Id="rId2" Type="http://schemas.openxmlformats.org/officeDocument/2006/relationships/tags" Target="../tags/tag3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tags" Target="../tags/tag39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38.xml"/><Relationship Id="rId1" Type="http://schemas.openxmlformats.org/officeDocument/2006/relationships/vmlDrawing" Target="../drawings/vmlDrawing4.v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9" Type="http://schemas.openxmlformats.org/officeDocument/2006/relationships/image" Target="../media/image8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48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47.xml"/><Relationship Id="rId1" Type="http://schemas.openxmlformats.org/officeDocument/2006/relationships/vmlDrawing" Target="../drawings/vmlDrawing5.v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image" Target="../media/image9.emf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12" Type="http://schemas.openxmlformats.org/officeDocument/2006/relationships/image" Target="../media/image10.png"/><Relationship Id="rId2" Type="http://schemas.openxmlformats.org/officeDocument/2006/relationships/tags" Target="../tags/tag52.xml"/><Relationship Id="rId1" Type="http://schemas.openxmlformats.org/officeDocument/2006/relationships/vmlDrawing" Target="../drawings/vmlDrawing6.vml"/><Relationship Id="rId6" Type="http://schemas.openxmlformats.org/officeDocument/2006/relationships/tags" Target="../tags/tag56.xml"/><Relationship Id="rId11" Type="http://schemas.openxmlformats.org/officeDocument/2006/relationships/image" Target="../media/image8.emf"/><Relationship Id="rId5" Type="http://schemas.openxmlformats.org/officeDocument/2006/relationships/tags" Target="../tags/tag55.xml"/><Relationship Id="rId10" Type="http://schemas.openxmlformats.org/officeDocument/2006/relationships/oleObject" Target="../embeddings/oleObject6.bin"/><Relationship Id="rId4" Type="http://schemas.openxmlformats.org/officeDocument/2006/relationships/tags" Target="../tags/tag54.xml"/><Relationship Id="rId9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12" Type="http://schemas.openxmlformats.org/officeDocument/2006/relationships/image" Target="../media/image10.png"/><Relationship Id="rId2" Type="http://schemas.openxmlformats.org/officeDocument/2006/relationships/tags" Target="../tags/tag59.xml"/><Relationship Id="rId1" Type="http://schemas.openxmlformats.org/officeDocument/2006/relationships/vmlDrawing" Target="../drawings/vmlDrawing7.vml"/><Relationship Id="rId6" Type="http://schemas.openxmlformats.org/officeDocument/2006/relationships/tags" Target="../tags/tag63.xml"/><Relationship Id="rId11" Type="http://schemas.openxmlformats.org/officeDocument/2006/relationships/image" Target="../media/image8.emf"/><Relationship Id="rId5" Type="http://schemas.openxmlformats.org/officeDocument/2006/relationships/tags" Target="../tags/tag62.xml"/><Relationship Id="rId10" Type="http://schemas.openxmlformats.org/officeDocument/2006/relationships/oleObject" Target="../embeddings/oleObject7.bin"/><Relationship Id="rId4" Type="http://schemas.openxmlformats.org/officeDocument/2006/relationships/tags" Target="../tags/tag61.xml"/><Relationship Id="rId9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10.png"/><Relationship Id="rId2" Type="http://schemas.openxmlformats.org/officeDocument/2006/relationships/tags" Target="../tags/tag66.xml"/><Relationship Id="rId1" Type="http://schemas.openxmlformats.org/officeDocument/2006/relationships/vmlDrawing" Target="../drawings/vmlDrawing8.vml"/><Relationship Id="rId6" Type="http://schemas.openxmlformats.org/officeDocument/2006/relationships/tags" Target="../tags/tag70.xml"/><Relationship Id="rId11" Type="http://schemas.openxmlformats.org/officeDocument/2006/relationships/image" Target="../media/image8.emf"/><Relationship Id="rId5" Type="http://schemas.openxmlformats.org/officeDocument/2006/relationships/tags" Target="../tags/tag69.xml"/><Relationship Id="rId10" Type="http://schemas.openxmlformats.org/officeDocument/2006/relationships/oleObject" Target="../embeddings/oleObject8.bin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12" Type="http://schemas.openxmlformats.org/officeDocument/2006/relationships/image" Target="../media/image10.png"/><Relationship Id="rId2" Type="http://schemas.openxmlformats.org/officeDocument/2006/relationships/tags" Target="../tags/tag73.xml"/><Relationship Id="rId1" Type="http://schemas.openxmlformats.org/officeDocument/2006/relationships/vmlDrawing" Target="../drawings/vmlDrawing9.vml"/><Relationship Id="rId6" Type="http://schemas.openxmlformats.org/officeDocument/2006/relationships/tags" Target="../tags/tag77.xml"/><Relationship Id="rId11" Type="http://schemas.openxmlformats.org/officeDocument/2006/relationships/image" Target="../media/image11.emf"/><Relationship Id="rId5" Type="http://schemas.openxmlformats.org/officeDocument/2006/relationships/tags" Target="../tags/tag76.xml"/><Relationship Id="rId10" Type="http://schemas.openxmlformats.org/officeDocument/2006/relationships/oleObject" Target="../embeddings/oleObject9.bin"/><Relationship Id="rId4" Type="http://schemas.openxmlformats.org/officeDocument/2006/relationships/tags" Target="../tags/tag75.xml"/><Relationship Id="rId9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81.xml"/><Relationship Id="rId7" Type="http://schemas.openxmlformats.org/officeDocument/2006/relationships/image" Target="../media/image9.emf"/><Relationship Id="rId2" Type="http://schemas.openxmlformats.org/officeDocument/2006/relationships/tags" Target="../tags/tag80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82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84.xml"/><Relationship Id="rId7" Type="http://schemas.openxmlformats.org/officeDocument/2006/relationships/image" Target="../media/image9.emf"/><Relationship Id="rId2" Type="http://schemas.openxmlformats.org/officeDocument/2006/relationships/tags" Target="../tags/tag83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85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87.xml"/><Relationship Id="rId7" Type="http://schemas.openxmlformats.org/officeDocument/2006/relationships/image" Target="../media/image9.emf"/><Relationship Id="rId2" Type="http://schemas.openxmlformats.org/officeDocument/2006/relationships/tags" Target="../tags/tag8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88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90.xml"/><Relationship Id="rId7" Type="http://schemas.openxmlformats.org/officeDocument/2006/relationships/image" Target="../media/image9.emf"/><Relationship Id="rId2" Type="http://schemas.openxmlformats.org/officeDocument/2006/relationships/tags" Target="../tags/tag89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91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93.xml"/><Relationship Id="rId7" Type="http://schemas.openxmlformats.org/officeDocument/2006/relationships/image" Target="../media/image9.emf"/><Relationship Id="rId2" Type="http://schemas.openxmlformats.org/officeDocument/2006/relationships/tags" Target="../tags/tag9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9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7" Type="http://schemas.openxmlformats.org/officeDocument/2006/relationships/image" Target="../media/image12.jpeg"/><Relationship Id="rId2" Type="http://schemas.openxmlformats.org/officeDocument/2006/relationships/tags" Target="../tags/tag9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297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148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609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282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7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2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891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190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97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700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1A6E6-075E-4828-AF88-09BD0A742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800DB-487B-4E23-AC0B-90C9ED4E10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DF5B1-3694-42A9-866E-9F1FF6CF0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18E67-8162-4BE0-9B01-22B89A120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68B9D-A8C9-40C5-85B0-14F435F39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5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62" y="1623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2" y="1623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9B96C0B-CE9F-415C-B7B7-298E88FDAF3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solidFill>
                <a:schemeClr val="tx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B4208225-5C22-496E-A342-E94D62C18FDC}"/>
              </a:ext>
            </a:extLst>
          </p:cNvPr>
          <p:cNvSpPr/>
          <p:nvPr userDrawn="1"/>
        </p:nvSpPr>
        <p:spPr bwMode="ltGray">
          <a:xfrm>
            <a:off x="1" y="1681162"/>
            <a:ext cx="12191999" cy="3657600"/>
          </a:xfrm>
          <a:prstGeom prst="rect">
            <a:avLst/>
          </a:prstGeom>
          <a:solidFill>
            <a:srgbClr val="0070C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FF0000"/>
              </a:solidFill>
            </a:endParaRPr>
          </a:p>
        </p:txBody>
      </p:sp>
      <p:pic>
        <p:nvPicPr>
          <p:cNvPr id="12" name="fullColor.png" descr="fullColor.png">
            <a:extLst>
              <a:ext uri="{FF2B5EF4-FFF2-40B4-BE49-F238E27FC236}">
                <a16:creationId xmlns:a16="http://schemas.microsoft.com/office/drawing/2014/main" id="{63F392A6-21B5-4CA6-A199-930BFED2A68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ltGray">
          <a:xfrm>
            <a:off x="8838424" y="448769"/>
            <a:ext cx="2665449" cy="711694"/>
          </a:xfrm>
          <a:prstGeom prst="rect">
            <a:avLst/>
          </a:prstGeom>
          <a:ln w="12700">
            <a:miter lim="400000"/>
          </a:ln>
        </p:spPr>
      </p:pic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 bwMode="gray">
          <a:xfrm>
            <a:off x="551941" y="3294405"/>
            <a:ext cx="10951931" cy="67710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x-none" sz="4400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 bwMode="gray">
          <a:xfrm>
            <a:off x="551941" y="4092559"/>
            <a:ext cx="10951931" cy="30777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lang="x-none" sz="2000" cap="none" baseline="0" noProof="0" dirty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554735" y="4510168"/>
            <a:ext cx="109519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noAutofit/>
          </a:bodyPr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 lang="x-none"/>
            </a:pPr>
            <a:r>
              <a:rPr lang="en-US" sz="1400" baseline="0" noProof="0">
                <a:solidFill>
                  <a:schemeClr val="bg1"/>
                </a:solidFill>
                <a:latin typeface="+mn-lt"/>
              </a:rPr>
              <a:t>Document type | Date</a:t>
            </a:r>
          </a:p>
        </p:txBody>
      </p:sp>
    </p:spTree>
    <p:extLst>
      <p:ext uri="{BB962C8B-B14F-4D97-AF65-F5344CB8AC3E}">
        <p14:creationId xmlns:p14="http://schemas.microsoft.com/office/powerpoint/2010/main" val="1871019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8" name="think-cell Slide" r:id="rId5" imgW="347" imgH="346" progId="TCLayout.ActiveDocument.1">
                  <p:embed/>
                </p:oleObj>
              </mc:Choice>
              <mc:Fallback>
                <p:oleObj name="think-cell Slide" r:id="rId5" imgW="347" imgH="34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2A09FAF-36FC-448E-890E-061F32680BA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tx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 bwMode="gray">
          <a:xfrm>
            <a:off x="554736" y="246620"/>
            <a:ext cx="11082528" cy="38472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x-none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8195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89">
          <p15:clr>
            <a:srgbClr val="F26B43"/>
          </p15:clr>
        </p15:guide>
        <p15:guide id="2" pos="101">
          <p15:clr>
            <a:srgbClr val="F26B43"/>
          </p15:clr>
        </p15:guide>
        <p15:guide id="3" orient="horz" pos="701">
          <p15:clr>
            <a:srgbClr val="F26B43"/>
          </p15:clr>
        </p15:guide>
        <p15:guide id="4" orient="horz" pos="3991">
          <p15:clr>
            <a:srgbClr val="F26B43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2" name="think-cell Slide" r:id="rId8" imgW="413" imgH="416" progId="TCLayout.ActiveDocument.1">
                  <p:embed/>
                </p:oleObj>
              </mc:Choice>
              <mc:Fallback>
                <p:oleObj name="think-cell Slide" r:id="rId8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F741700-5035-4E61-A4AC-1B3C7AE220D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246620"/>
            <a:ext cx="11082528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4736" y="643467"/>
            <a:ext cx="11082528" cy="276999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1528549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1706563"/>
            <a:ext cx="3813048" cy="694944"/>
          </a:xfrm>
          <a:prstGeom prst="rect">
            <a:avLst/>
          </a:prstGeom>
        </p:spPr>
        <p:txBody>
          <a:bodyPr anchor="t">
            <a:spAutoFit/>
          </a:bodyPr>
          <a:lstStyle>
            <a:lvl1pPr>
              <a:lnSpc>
                <a:spcPct val="9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1960092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736" y="4580468"/>
            <a:ext cx="11082528" cy="677108"/>
          </a:xfrm>
        </p:spPr>
        <p:txBody>
          <a:bodyPr anchor="b">
            <a:sp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24453724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896E2AE-3155-4B50-B469-1C6FC4A4E28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6" name="think-cell Slide" r:id="rId8" imgW="395" imgH="394" progId="TCLayout.ActiveDocument.1">
                  <p:embed/>
                </p:oleObj>
              </mc:Choice>
              <mc:Fallback>
                <p:oleObj name="think-cell Slide" r:id="rId8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896E2AE-3155-4B50-B469-1C6FC4A4E2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76F0BF83-D6CE-4BC4-83E3-5F38B15C21A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34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05712" y="3556229"/>
            <a:ext cx="9180576" cy="52322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5000"/>
              </a:lnSpc>
              <a:defRPr sz="3400"/>
            </a:lvl1pPr>
          </a:lstStyle>
          <a:p>
            <a:r>
              <a:rPr lang="en-US"/>
              <a:t>“Click to add quote”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1505712" y="4284630"/>
            <a:ext cx="9180576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quote source</a:t>
            </a: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25476603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0"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6FAC554-F995-4246-BE36-413D2200D98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359648"/>
            <a:ext cx="2514600" cy="1154162"/>
          </a:xfrm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3659644"/>
            <a:ext cx="2514600" cy="553998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25B2DE14-9B3F-4199-B082-9FEB12CE57EA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23" name="reversed.png" descr="reversed.png">
            <a:extLst>
              <a:ext uri="{FF2B5EF4-FFF2-40B4-BE49-F238E27FC236}">
                <a16:creationId xmlns:a16="http://schemas.microsoft.com/office/drawing/2014/main" id="{96E85E65-2265-4679-B415-04F1E07BFD0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BE789725-D96B-413F-A907-EA3CA4B45724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71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4"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E6E84E-0DE7-4EEF-8932-BF42153B3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2D2E0F6-5BB5-47A0-8E4A-CD4E6673B19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5" y="3659644"/>
            <a:ext cx="3465575" cy="276999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DA204BE1-D5C8-4D03-9090-21D41FEC78E0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10" name="reversed.png" descr="reversed.png">
            <a:extLst>
              <a:ext uri="{FF2B5EF4-FFF2-40B4-BE49-F238E27FC236}">
                <a16:creationId xmlns:a16="http://schemas.microsoft.com/office/drawing/2014/main" id="{1A495E3F-C9AC-45DB-A1FD-80270B8ADEA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lide Number">
            <a:extLst>
              <a:ext uri="{FF2B5EF4-FFF2-40B4-BE49-F238E27FC236}">
                <a16:creationId xmlns:a16="http://schemas.microsoft.com/office/drawing/2014/main" id="{0227C4C6-C6A6-4C74-A71D-7CD44A2345FD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3407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8"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5C86E70-6ADC-4EA2-90F2-373AC4FDE5D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46620"/>
            <a:ext cx="5065776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643467"/>
            <a:ext cx="5065776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id="{403792B7-C3B3-48DB-8D42-D35C5184D01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E7C0B786-0B98-435B-AB5F-505441ABF9C5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165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2" name="think-cell Slide" r:id="rId10" imgW="572" imgH="588" progId="TCLayout.ActiveDocument.1">
                  <p:embed/>
                </p:oleObj>
              </mc:Choice>
              <mc:Fallback>
                <p:oleObj name="think-cell Slide" r:id="rId10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8F8ABD0-305F-4DFC-AC60-1FB7BB16830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500" b="1" i="0" baseline="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0415F114-7B0E-43F2-8881-F0D9FB2A643B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54736" y="246620"/>
            <a:ext cx="6967728" cy="384721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5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rgbClr val="A6A6A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712BED6B-950C-4FB8-AEE1-14FA61D013F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643467"/>
            <a:ext cx="6967728" cy="276999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F25A304F-F50E-4F96-991D-CFEB07060178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id="{AA6DB52C-4CD9-4639-A05F-3E56A6FF3B1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4C54C6C4-C237-4A49-9CA3-3186AEED2081}"/>
              </a:ext>
            </a:extLst>
          </p:cNvPr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96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64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7F8BA957-435D-48C8-94A2-7E6DEB7B04B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6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7F8BA957-435D-48C8-94A2-7E6DEB7B04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3184617-13BF-4A05-8E66-DE91493DF42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2FEE25A2-0DAB-416D-860E-D165916B70F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2C4">
              <a:lumMod val="75000"/>
              <a:alpha val="96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sym typeface="Helvetica Neue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FC3F972-F338-C04D-A825-E0284B780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reversed.png" descr="reversed.png">
            <a:extLst>
              <a:ext uri="{FF2B5EF4-FFF2-40B4-BE49-F238E27FC236}">
                <a16:creationId xmlns:a16="http://schemas.microsoft.com/office/drawing/2014/main" id="{4CC002DA-7DFE-439A-ADB1-44CF21B510A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85D8A3E8-3F86-4DE3-8E8C-B2750292BDCE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5629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357CCD-08AF-4BA3-BA95-F0E03780C8B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0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357CCD-08AF-4BA3-BA95-F0E03780C8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938B0A1-B8AF-4B10-AF95-AE4EB442747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15247663-3408-494B-8CF6-2014E7A9C6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>
              <a:alpha val="78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A2FF599-422A-954D-BE07-1C1ABED4E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reversed.png" descr="reversed.png">
            <a:extLst>
              <a:ext uri="{FF2B5EF4-FFF2-40B4-BE49-F238E27FC236}">
                <a16:creationId xmlns:a16="http://schemas.microsoft.com/office/drawing/2014/main" id="{24629D34-6D9A-4B45-928F-79DF08D8C79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lide Number">
            <a:extLst>
              <a:ext uri="{FF2B5EF4-FFF2-40B4-BE49-F238E27FC236}">
                <a16:creationId xmlns:a16="http://schemas.microsoft.com/office/drawing/2014/main" id="{D395ECC3-FDF1-41AC-B0A5-2583BC6FDC7C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6007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94FC123-E890-4D4A-9F34-D3F6B97E04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24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94FC123-E890-4D4A-9F34-D3F6B97E04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8B068BF-AD8D-492E-9141-371493DD52E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0CFAD66E-1023-D447-9C21-4738352A99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ABA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CBCB5E8-04E4-6E49-86F3-BB792114A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id="{A882EFEF-76F1-43B8-A94A-180C0445EB0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4CC631A0-5C1C-405C-9E8C-D0F922F95707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7108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CF304CF-9F36-4E93-928A-D9B95D2759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8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CF304CF-9F36-4E93-928A-D9B95D2759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9F8F985-C383-47BE-9BA9-02210565140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F1622073-CF4E-493F-913C-EEB3EA92A2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AD47">
              <a:alpha val="89000"/>
            </a:srgbClr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sym typeface="Helvetica Neue Medium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50E92A1-50A8-BB4A-8B57-1B97107FC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reversed.png" descr="reversed.png">
            <a:extLst>
              <a:ext uri="{FF2B5EF4-FFF2-40B4-BE49-F238E27FC236}">
                <a16:creationId xmlns:a16="http://schemas.microsoft.com/office/drawing/2014/main" id="{151712F9-4A81-4818-A78F-4E3A22C7BC1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id="{8EF249DA-C224-46EA-9198-8573B179AA88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24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905309E-F476-47F3-A05A-E20A5683765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2" name="think-cell Slide" r:id="rId6" imgW="395" imgH="394" progId="TCLayout.ActiveDocument.1">
                  <p:embed/>
                </p:oleObj>
              </mc:Choice>
              <mc:Fallback>
                <p:oleObj name="think-cell Slide" r:id="rId6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905309E-F476-47F3-A05A-E20A568376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4A575CE-E476-49DB-A515-6F566B0488B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>
              <a:latin typeface="Georgia" panose="02040502050405020303" pitchFamily="18" charset="0"/>
              <a:ea typeface="+mj-ea"/>
              <a:cs typeface="+mj-cs"/>
              <a:sym typeface="Georgia" panose="02040502050405020303" pitchFamily="18" charset="0"/>
            </a:endParaRPr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85848E81-68CE-BD47-B16C-70DDB022EA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517A084-2089-A847-850E-08177F67F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58899"/>
            <a:ext cx="10515600" cy="2151063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reversed.png" descr="reversed.png">
            <a:extLst>
              <a:ext uri="{FF2B5EF4-FFF2-40B4-BE49-F238E27FC236}">
                <a16:creationId xmlns:a16="http://schemas.microsoft.com/office/drawing/2014/main" id="{FB87D44B-EDEF-4EC6-AB56-F45E79B5C1E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59152" y="6336562"/>
            <a:ext cx="1994647" cy="53258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lide Number">
            <a:extLst>
              <a:ext uri="{FF2B5EF4-FFF2-40B4-BE49-F238E27FC236}">
                <a16:creationId xmlns:a16="http://schemas.microsoft.com/office/drawing/2014/main" id="{8CD2C346-9A01-44DA-808F-B5D6E32E4AC3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bg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5570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6" hidden="1">
            <a:extLst>
              <a:ext uri="{FF2B5EF4-FFF2-40B4-BE49-F238E27FC236}">
                <a16:creationId xmlns:a16="http://schemas.microsoft.com/office/drawing/2014/main" id="{DC484C6B-D637-4212-9E66-E106FB428E4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6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Object 6" hidden="1">
                        <a:extLst>
                          <a:ext uri="{FF2B5EF4-FFF2-40B4-BE49-F238E27FC236}">
                            <a16:creationId xmlns:a16="http://schemas.microsoft.com/office/drawing/2014/main" id="{DC484C6B-D637-4212-9E66-E106FB428E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/>
              <a:t>Source: 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3FDDC6-1B3C-40B1-9FAC-8DE6CD770C0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717306" y="4554941"/>
            <a:ext cx="2757389" cy="54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280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0895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555B71-315F-4DE4-8ECF-DCA56DB88A5B}"/>
              </a:ext>
            </a:extLst>
          </p:cNvPr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6811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1469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3225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362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10715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4289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988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7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57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8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00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489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89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CA19B9-F791-490A-852D-FC90925EBF74}" type="datetimeFigureOut">
              <a:rPr lang="en-US" smtClean="0">
                <a:solidFill>
                  <a:srgbClr val="00338E"/>
                </a:solidFill>
              </a:rPr>
              <a:pPr/>
              <a:t>8/28/2020</a:t>
            </a:fld>
            <a:endParaRPr lang="en-US">
              <a:solidFill>
                <a:srgbClr val="00338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338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BBCC12-4016-4C10-BE1F-F601FB5468B2}" type="slidenum">
              <a:rPr lang="en-US" smtClean="0">
                <a:solidFill>
                  <a:srgbClr val="00338E"/>
                </a:solidFill>
              </a:rPr>
              <a:pPr/>
              <a:t>‹#›</a:t>
            </a:fld>
            <a:endParaRPr lang="en-US">
              <a:solidFill>
                <a:srgbClr val="0033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28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68512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28750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68512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0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8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28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8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28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59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5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vmlDrawing" Target="../drawings/vmlDrawing1.vml"/><Relationship Id="rId26" Type="http://schemas.openxmlformats.org/officeDocument/2006/relationships/tags" Target="../tags/tag8.xml"/><Relationship Id="rId39" Type="http://schemas.openxmlformats.org/officeDocument/2006/relationships/tags" Target="../tags/tag21.xml"/><Relationship Id="rId3" Type="http://schemas.openxmlformats.org/officeDocument/2006/relationships/slideLayout" Target="../slideLayouts/slideLayout22.xml"/><Relationship Id="rId21" Type="http://schemas.openxmlformats.org/officeDocument/2006/relationships/tags" Target="../tags/tag3.xml"/><Relationship Id="rId34" Type="http://schemas.openxmlformats.org/officeDocument/2006/relationships/tags" Target="../tags/tag16.xml"/><Relationship Id="rId42" Type="http://schemas.openxmlformats.org/officeDocument/2006/relationships/tags" Target="../tags/tag24.xml"/><Relationship Id="rId47" Type="http://schemas.openxmlformats.org/officeDocument/2006/relationships/tags" Target="../tags/tag29.xml"/><Relationship Id="rId50" Type="http://schemas.openxmlformats.org/officeDocument/2006/relationships/tags" Target="../tags/tag3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theme" Target="../theme/theme4.xml"/><Relationship Id="rId25" Type="http://schemas.openxmlformats.org/officeDocument/2006/relationships/tags" Target="../tags/tag7.xml"/><Relationship Id="rId33" Type="http://schemas.openxmlformats.org/officeDocument/2006/relationships/tags" Target="../tags/tag15.xml"/><Relationship Id="rId38" Type="http://schemas.openxmlformats.org/officeDocument/2006/relationships/tags" Target="../tags/tag20.xml"/><Relationship Id="rId46" Type="http://schemas.openxmlformats.org/officeDocument/2006/relationships/tags" Target="../tags/tag28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ags" Target="../tags/tag2.xml"/><Relationship Id="rId29" Type="http://schemas.openxmlformats.org/officeDocument/2006/relationships/tags" Target="../tags/tag11.xml"/><Relationship Id="rId41" Type="http://schemas.openxmlformats.org/officeDocument/2006/relationships/tags" Target="../tags/tag23.xml"/><Relationship Id="rId54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tags" Target="../tags/tag6.xml"/><Relationship Id="rId32" Type="http://schemas.openxmlformats.org/officeDocument/2006/relationships/tags" Target="../tags/tag14.xml"/><Relationship Id="rId37" Type="http://schemas.openxmlformats.org/officeDocument/2006/relationships/tags" Target="../tags/tag19.xml"/><Relationship Id="rId40" Type="http://schemas.openxmlformats.org/officeDocument/2006/relationships/tags" Target="../tags/tag22.xml"/><Relationship Id="rId45" Type="http://schemas.openxmlformats.org/officeDocument/2006/relationships/tags" Target="../tags/tag27.xml"/><Relationship Id="rId53" Type="http://schemas.openxmlformats.org/officeDocument/2006/relationships/image" Target="../media/image3.emf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tags" Target="../tags/tag5.xml"/><Relationship Id="rId28" Type="http://schemas.openxmlformats.org/officeDocument/2006/relationships/tags" Target="../tags/tag10.xml"/><Relationship Id="rId36" Type="http://schemas.openxmlformats.org/officeDocument/2006/relationships/tags" Target="../tags/tag18.xml"/><Relationship Id="rId49" Type="http://schemas.openxmlformats.org/officeDocument/2006/relationships/tags" Target="../tags/tag31.xml"/><Relationship Id="rId10" Type="http://schemas.openxmlformats.org/officeDocument/2006/relationships/slideLayout" Target="../slideLayouts/slideLayout29.xml"/><Relationship Id="rId19" Type="http://schemas.openxmlformats.org/officeDocument/2006/relationships/tags" Target="../tags/tag1.xml"/><Relationship Id="rId31" Type="http://schemas.openxmlformats.org/officeDocument/2006/relationships/tags" Target="../tags/tag13.xml"/><Relationship Id="rId44" Type="http://schemas.openxmlformats.org/officeDocument/2006/relationships/tags" Target="../tags/tag26.xml"/><Relationship Id="rId52" Type="http://schemas.openxmlformats.org/officeDocument/2006/relationships/oleObject" Target="../embeddings/oleObject1.bin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tags" Target="../tags/tag4.xml"/><Relationship Id="rId27" Type="http://schemas.openxmlformats.org/officeDocument/2006/relationships/tags" Target="../tags/tag9.xml"/><Relationship Id="rId30" Type="http://schemas.openxmlformats.org/officeDocument/2006/relationships/tags" Target="../tags/tag12.xml"/><Relationship Id="rId35" Type="http://schemas.openxmlformats.org/officeDocument/2006/relationships/tags" Target="../tags/tag17.xml"/><Relationship Id="rId43" Type="http://schemas.openxmlformats.org/officeDocument/2006/relationships/tags" Target="../tags/tag25.xml"/><Relationship Id="rId48" Type="http://schemas.openxmlformats.org/officeDocument/2006/relationships/tags" Target="../tags/tag30.xml"/><Relationship Id="rId8" Type="http://schemas.openxmlformats.org/officeDocument/2006/relationships/slideLayout" Target="../slideLayouts/slideLayout27.xml"/><Relationship Id="rId51" Type="http://schemas.openxmlformats.org/officeDocument/2006/relationships/tags" Target="../tags/tag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477000"/>
            <a:ext cx="5965964" cy="112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8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80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01980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203200" y="6424382"/>
            <a:ext cx="76200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50"/>
              </a:spcAft>
            </a:pPr>
            <a:r>
              <a:rPr lang="en-US"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Sacred Encounters   Perfect Care   Healthiest Communities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0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2" r:id="rId2"/>
    <p:sldLayoutId id="2147483727" r:id="rId3"/>
    <p:sldLayoutId id="2147483728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477000"/>
            <a:ext cx="5965964" cy="112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6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713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9"/>
            </p:custDataLst>
            <p:extLst/>
          </p:nvPr>
        </p:nvGraphicFramePr>
        <p:xfrm>
          <a:off x="0" y="1"/>
          <a:ext cx="215979" cy="1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" name="think-cell Slide" r:id="rId52" imgW="270" imgH="270" progId="TCLayout.ActiveDocument.1">
                  <p:embed/>
                </p:oleObj>
              </mc:Choice>
              <mc:Fallback>
                <p:oleObj name="think-cell Slide" r:id="rId52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3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215979" cy="1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20"/>
            </p:custDataLst>
          </p:nvPr>
        </p:nvSpPr>
        <p:spPr bwMode="auto">
          <a:xfrm>
            <a:off x="0" y="1"/>
            <a:ext cx="215979" cy="1619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x-none" sz="2176" b="0" i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9" name="Title"/>
          <p:cNvSpPr>
            <a:spLocks noGrp="1" noChangeArrowheads="1"/>
          </p:cNvSpPr>
          <p:nvPr>
            <p:ph type="title"/>
          </p:nvPr>
        </p:nvSpPr>
        <p:spPr bwMode="gray">
          <a:xfrm>
            <a:off x="554736" y="246620"/>
            <a:ext cx="11082528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x-none" noProof="0"/>
          </a:p>
        </p:txBody>
      </p:sp>
      <p:sp>
        <p:nvSpPr>
          <p:cNvPr id="3" name="Rectangle 286"/>
          <p:cNvSpPr>
            <a:spLocks noGrp="1"/>
          </p:cNvSpPr>
          <p:nvPr>
            <p:ph type="body" idx="1"/>
          </p:nvPr>
        </p:nvSpPr>
        <p:spPr bwMode="gray">
          <a:xfrm>
            <a:off x="2371623" y="2708460"/>
            <a:ext cx="5801188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latinLnBrk="0"/>
            <a:r>
              <a:rPr lang="en-US"/>
              <a:t>Click to 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</a:p>
        </p:txBody>
      </p:sp>
      <p:grpSp>
        <p:nvGrpSpPr>
          <p:cNvPr id="59" name="LegendBoxes" hidden="1"/>
          <p:cNvGrpSpPr>
            <a:grpSpLocks/>
          </p:cNvGrpSpPr>
          <p:nvPr userDrawn="1"/>
        </p:nvGrpSpPr>
        <p:grpSpPr bwMode="auto">
          <a:xfrm>
            <a:off x="10873676" y="304985"/>
            <a:ext cx="763588" cy="996951"/>
            <a:chOff x="4936" y="176"/>
            <a:chExt cx="481" cy="628"/>
          </a:xfrm>
        </p:grpSpPr>
        <p:sp>
          <p:nvSpPr>
            <p:cNvPr id="102" name="Legend1"/>
            <p:cNvSpPr>
              <a:spLocks noChangeArrowheads="1"/>
            </p:cNvSpPr>
            <p:nvPr/>
          </p:nvSpPr>
          <p:spPr bwMode="auto">
            <a:xfrm>
              <a:off x="5096" y="17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3" name="LegendRectangle1"/>
            <p:cNvSpPr>
              <a:spLocks noChangeArrowheads="1"/>
            </p:cNvSpPr>
            <p:nvPr/>
          </p:nvSpPr>
          <p:spPr bwMode="auto">
            <a:xfrm>
              <a:off x="4936" y="183"/>
              <a:ext cx="104" cy="1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04" name="Legend2"/>
            <p:cNvSpPr>
              <a:spLocks noChangeArrowheads="1"/>
            </p:cNvSpPr>
            <p:nvPr/>
          </p:nvSpPr>
          <p:spPr bwMode="auto">
            <a:xfrm>
              <a:off x="5096" y="34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5" name="LegendRectangle2"/>
            <p:cNvSpPr>
              <a:spLocks noChangeArrowheads="1"/>
            </p:cNvSpPr>
            <p:nvPr/>
          </p:nvSpPr>
          <p:spPr bwMode="auto">
            <a:xfrm>
              <a:off x="4936" y="353"/>
              <a:ext cx="104" cy="10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06" name="Legend3"/>
            <p:cNvSpPr>
              <a:spLocks noChangeArrowheads="1"/>
            </p:cNvSpPr>
            <p:nvPr/>
          </p:nvSpPr>
          <p:spPr bwMode="auto">
            <a:xfrm>
              <a:off x="5096" y="517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7" name="LegendRectangle3"/>
            <p:cNvSpPr>
              <a:spLocks noChangeArrowheads="1"/>
            </p:cNvSpPr>
            <p:nvPr/>
          </p:nvSpPr>
          <p:spPr bwMode="auto">
            <a:xfrm>
              <a:off x="4936" y="524"/>
              <a:ext cx="104" cy="101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08" name="Legend4"/>
            <p:cNvSpPr>
              <a:spLocks noChangeArrowheads="1"/>
            </p:cNvSpPr>
            <p:nvPr/>
          </p:nvSpPr>
          <p:spPr bwMode="auto">
            <a:xfrm>
              <a:off x="5096" y="688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09" name="LegendRectangle4"/>
            <p:cNvSpPr>
              <a:spLocks noChangeArrowheads="1"/>
            </p:cNvSpPr>
            <p:nvPr/>
          </p:nvSpPr>
          <p:spPr bwMode="auto">
            <a:xfrm>
              <a:off x="4936" y="695"/>
              <a:ext cx="104" cy="101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>
                <a:latin typeface="+mn-lt"/>
              </a:endParaRPr>
            </a:p>
          </p:txBody>
        </p:sp>
      </p:grp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2371623" y="1915581"/>
            <a:ext cx="5801188" cy="510221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x-none" sz="1600" b="1" baseline="0" noProof="0">
                  <a:latin typeface="+mn-lt"/>
                  <a:ea typeface="+mn-ea"/>
                </a:rPr>
                <a:t>Title</a:t>
              </a:r>
            </a:p>
            <a:p>
              <a:r>
                <a:rPr lang="x-none" sz="1600" baseline="0" noProof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10" name="LegendLines" hidden="1"/>
          <p:cNvGrpSpPr>
            <a:grpSpLocks/>
          </p:cNvGrpSpPr>
          <p:nvPr userDrawn="1"/>
        </p:nvGrpSpPr>
        <p:grpSpPr bwMode="auto">
          <a:xfrm>
            <a:off x="10565701" y="304985"/>
            <a:ext cx="1071563" cy="730251"/>
            <a:chOff x="4750" y="176"/>
            <a:chExt cx="675" cy="460"/>
          </a:xfrm>
        </p:grpSpPr>
        <p:sp>
          <p:nvSpPr>
            <p:cNvPr id="111" name="LineLegend1"/>
            <p:cNvSpPr>
              <a:spLocks noChangeShapeType="1"/>
            </p:cNvSpPr>
            <p:nvPr/>
          </p:nvSpPr>
          <p:spPr bwMode="auto">
            <a:xfrm>
              <a:off x="4750" y="233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12" name="LineLegend2"/>
            <p:cNvSpPr>
              <a:spLocks noChangeShapeType="1"/>
            </p:cNvSpPr>
            <p:nvPr/>
          </p:nvSpPr>
          <p:spPr bwMode="auto">
            <a:xfrm>
              <a:off x="4750" y="402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13" name="LineLegend3"/>
            <p:cNvSpPr>
              <a:spLocks noChangeShapeType="1"/>
            </p:cNvSpPr>
            <p:nvPr/>
          </p:nvSpPr>
          <p:spPr bwMode="auto">
            <a:xfrm>
              <a:off x="4750" y="577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>
                <a:latin typeface="+mn-lt"/>
              </a:endParaRPr>
            </a:p>
          </p:txBody>
        </p:sp>
        <p:sp>
          <p:nvSpPr>
            <p:cNvPr id="114" name="Legend1"/>
            <p:cNvSpPr>
              <a:spLocks noChangeArrowheads="1"/>
            </p:cNvSpPr>
            <p:nvPr/>
          </p:nvSpPr>
          <p:spPr bwMode="auto">
            <a:xfrm>
              <a:off x="5104" y="17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15" name="Legend2"/>
            <p:cNvSpPr>
              <a:spLocks noChangeArrowheads="1"/>
            </p:cNvSpPr>
            <p:nvPr/>
          </p:nvSpPr>
          <p:spPr bwMode="auto">
            <a:xfrm>
              <a:off x="5104" y="344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116" name="Legend3"/>
            <p:cNvSpPr>
              <a:spLocks noChangeArrowheads="1"/>
            </p:cNvSpPr>
            <p:nvPr/>
          </p:nvSpPr>
          <p:spPr bwMode="auto">
            <a:xfrm>
              <a:off x="5104" y="520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</p:grpSp>
      <p:grpSp>
        <p:nvGrpSpPr>
          <p:cNvPr id="117" name="Sticker" hidden="1"/>
          <p:cNvGrpSpPr/>
          <p:nvPr userDrawn="1"/>
        </p:nvGrpSpPr>
        <p:grpSpPr bwMode="auto">
          <a:xfrm>
            <a:off x="10912258" y="304985"/>
            <a:ext cx="725006" cy="150811"/>
            <a:chOff x="8015769" y="285750"/>
            <a:chExt cx="725006" cy="150811"/>
          </a:xfrm>
        </p:grpSpPr>
        <p:sp>
          <p:nvSpPr>
            <p:cNvPr id="118" name="StickerRectangle"/>
            <p:cNvSpPr>
              <a:spLocks noChangeArrowheads="1"/>
            </p:cNvSpPr>
            <p:nvPr/>
          </p:nvSpPr>
          <p:spPr bwMode="auto">
            <a:xfrm>
              <a:off x="8015769" y="285750"/>
              <a:ext cx="725006" cy="15081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895350">
                <a:buClr>
                  <a:schemeClr val="tx2"/>
                </a:buClr>
              </a:pPr>
              <a:r>
                <a:rPr lang="en-US" sz="800" baseline="0">
                  <a:solidFill>
                    <a:srgbClr val="808080"/>
                  </a:solidFill>
                  <a:latin typeface="+mn-lt"/>
                </a:rPr>
                <a:t>PRELIMINARY</a:t>
              </a:r>
            </a:p>
          </p:txBody>
        </p:sp>
        <p:cxnSp>
          <p:nvCxnSpPr>
            <p:cNvPr id="119" name="AutoShape 31"/>
            <p:cNvCxnSpPr>
              <a:cxnSpLocks noChangeShapeType="1"/>
              <a:stCxn id="118" idx="2"/>
              <a:endCxn id="118" idx="4"/>
            </p:cNvCxnSpPr>
            <p:nvPr/>
          </p:nvCxnSpPr>
          <p:spPr bwMode="auto">
            <a:xfrm>
              <a:off x="8015769" y="285750"/>
              <a:ext cx="0" cy="150811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0" name="AutoShape 32"/>
            <p:cNvCxnSpPr>
              <a:cxnSpLocks noChangeShapeType="1"/>
              <a:stCxn id="118" idx="4"/>
              <a:endCxn id="118" idx="6"/>
            </p:cNvCxnSpPr>
            <p:nvPr/>
          </p:nvCxnSpPr>
          <p:spPr bwMode="auto">
            <a:xfrm>
              <a:off x="8015769" y="436561"/>
              <a:ext cx="725006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3" name="4. Footnote" hidden="1">
            <a:extLst>
              <a:ext uri="{FF2B5EF4-FFF2-40B4-BE49-F238E27FC236}">
                <a16:creationId xmlns:a16="http://schemas.microsoft.com/office/drawing/2014/main" id="{412901F3-09BA-4769-A43D-1B04A1317EB8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554737" y="6387440"/>
            <a:ext cx="880441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lang="x-none"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lang="x-none"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lang="x-none"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lang="x-none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x-none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76200" indent="-76200">
              <a:defRPr lang="x-none"/>
            </a:pPr>
            <a:r>
              <a:rPr lang="en-US" sz="1000" baseline="0">
                <a:solidFill>
                  <a:schemeClr val="accent6"/>
                </a:solidFill>
                <a:latin typeface="+mn-lt"/>
              </a:rPr>
              <a:t>1 Footnote</a:t>
            </a:r>
          </a:p>
        </p:txBody>
      </p:sp>
      <p:sp>
        <p:nvSpPr>
          <p:cNvPr id="64" name="5. Source" hidden="1">
            <a:extLst>
              <a:ext uri="{FF2B5EF4-FFF2-40B4-BE49-F238E27FC236}">
                <a16:creationId xmlns:a16="http://schemas.microsoft.com/office/drawing/2014/main" id="{64B0B00E-7E47-4DA3-961A-6552768CD005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54737" y="6571610"/>
            <a:ext cx="880441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382588" indent="-382588" defTabSz="1218026">
              <a:tabLst/>
            </a:pPr>
            <a:r>
              <a:rPr lang="en-US" sz="1000" baseline="0" noProof="0">
                <a:solidFill>
                  <a:schemeClr val="accent6"/>
                </a:solidFill>
                <a:latin typeface="+mn-lt"/>
                <a:ea typeface="+mn-ea"/>
              </a:rPr>
              <a:t>SOURCE: Source</a:t>
            </a:r>
          </a:p>
        </p:txBody>
      </p:sp>
      <p:sp>
        <p:nvSpPr>
          <p:cNvPr id="65" name="1. On-page tracker" hidden="1">
            <a:extLst>
              <a:ext uri="{FF2B5EF4-FFF2-40B4-BE49-F238E27FC236}">
                <a16:creationId xmlns:a16="http://schemas.microsoft.com/office/drawing/2014/main" id="{5A0E5571-BAD2-4B4E-9525-DFC56DB7C148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554736" y="77304"/>
            <a:ext cx="472886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cap="all" baseline="0">
                <a:solidFill>
                  <a:schemeClr val="accent6"/>
                </a:solidFill>
                <a:latin typeface="+mn-lt"/>
              </a:rPr>
              <a:t>TRACKER</a:t>
            </a:r>
          </a:p>
        </p:txBody>
      </p:sp>
      <p:sp>
        <p:nvSpPr>
          <p:cNvPr id="66" name="3. Unit of measure" hidden="1">
            <a:extLst>
              <a:ext uri="{FF2B5EF4-FFF2-40B4-BE49-F238E27FC236}">
                <a16:creationId xmlns:a16="http://schemas.microsoft.com/office/drawing/2014/main" id="{9C9BE332-9071-44F3-B6CA-36B4B475E453}"/>
              </a:ext>
            </a:extLst>
          </p:cNvPr>
          <p:cNvSpPr txBox="1">
            <a:spLocks noChangeArrowheads="1"/>
          </p:cNvSpPr>
          <p:nvPr userDrawn="1"/>
        </p:nvSpPr>
        <p:spPr bwMode="gray">
          <a:xfrm>
            <a:off x="554736" y="643467"/>
            <a:ext cx="110825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defTabSz="895350">
              <a:defRPr sz="1600" baseline="0">
                <a:solidFill>
                  <a:schemeClr val="accent6"/>
                </a:solidFill>
                <a:latin typeface="+mn-lt"/>
              </a:defRPr>
            </a:lvl1pPr>
            <a:lvl2pPr marL="447675" defTabSz="895350">
              <a:defRPr sz="2400"/>
            </a:lvl2pPr>
            <a:lvl3pPr marL="895350" defTabSz="895350">
              <a:defRPr sz="2400"/>
            </a:lvl3pPr>
            <a:lvl4pPr marL="1344613" defTabSz="895350">
              <a:defRPr sz="2400"/>
            </a:lvl4pPr>
            <a:lvl5pPr marL="1792288" defTabSz="895350">
              <a:defRPr sz="2400"/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/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/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/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en-US" sz="1800" baseline="0">
                <a:solidFill>
                  <a:schemeClr val="tx1"/>
                </a:solidFill>
              </a:rPr>
              <a:t>Unit of measure </a:t>
            </a:r>
          </a:p>
        </p:txBody>
      </p:sp>
      <p:pic>
        <p:nvPicPr>
          <p:cNvPr id="67" name="reversed.png">
            <a:extLst>
              <a:ext uri="{FF2B5EF4-FFF2-40B4-BE49-F238E27FC236}">
                <a16:creationId xmlns:a16="http://schemas.microsoft.com/office/drawing/2014/main" id="{DED27113-6B0F-4ADD-838F-D59C13F5C9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4">
            <a:alphaModFix amt="45000"/>
          </a:blip>
          <a:srcRect l="9229" t="16982" r="12169" b="29409"/>
          <a:stretch/>
        </p:blipFill>
        <p:spPr>
          <a:xfrm>
            <a:off x="9359152" y="6336562"/>
            <a:ext cx="1994647" cy="484786"/>
          </a:xfrm>
          <a:prstGeom prst="rect">
            <a:avLst/>
          </a:prstGeom>
        </p:spPr>
      </p:pic>
      <p:sp>
        <p:nvSpPr>
          <p:cNvPr id="68" name="Slide Number">
            <a:extLst>
              <a:ext uri="{FF2B5EF4-FFF2-40B4-BE49-F238E27FC236}">
                <a16:creationId xmlns:a16="http://schemas.microsoft.com/office/drawing/2014/main" id="{35D95BCD-4F50-49FD-A7D9-C76FCA285DA4}"/>
              </a:ext>
            </a:extLst>
          </p:cNvPr>
          <p:cNvSpPr>
            <a:spLocks noChangeArrowheads="1"/>
          </p:cNvSpPr>
          <p:nvPr userDrawn="1">
            <p:custDataLst>
              <p:tags r:id="rId21"/>
            </p:custDataLst>
          </p:nvPr>
        </p:nvSpPr>
        <p:spPr bwMode="black">
          <a:xfrm>
            <a:off x="11487344" y="6585439"/>
            <a:ext cx="150682" cy="153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1000" baseline="0" smtClean="0">
                <a:solidFill>
                  <a:schemeClr val="accent6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aseline="0">
              <a:solidFill>
                <a:schemeClr val="accent6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6" name="QuaterMoon" hidden="1">
            <a:extLst>
              <a:ext uri="{FF2B5EF4-FFF2-40B4-BE49-F238E27FC236}">
                <a16:creationId xmlns:a16="http://schemas.microsoft.com/office/drawing/2014/main" id="{039B7385-B71F-42AB-AB4B-F19A016714F6}"/>
              </a:ext>
            </a:extLst>
          </p:cNvPr>
          <p:cNvGrpSpPr>
            <a:grpSpLocks noChangeAspect="1"/>
          </p:cNvGrpSpPr>
          <p:nvPr userDrawn="1">
            <p:custDataLst>
              <p:tags r:id="rId22"/>
            </p:custDataLst>
          </p:nvPr>
        </p:nvGrpSpPr>
        <p:grpSpPr>
          <a:xfrm>
            <a:off x="11383264" y="3000796"/>
            <a:ext cx="254000" cy="254000"/>
            <a:chOff x="762000" y="1270000"/>
            <a:chExt cx="254000" cy="2540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D014335-BCFC-4D47-9214-B3A524CB5B0E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D18DBC09-3DA7-45A6-A40C-69D760253366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HalfMoon" hidden="1">
            <a:extLst>
              <a:ext uri="{FF2B5EF4-FFF2-40B4-BE49-F238E27FC236}">
                <a16:creationId xmlns:a16="http://schemas.microsoft.com/office/drawing/2014/main" id="{CA65823D-5AF5-4163-8E94-0FB7A570EDC9}"/>
              </a:ext>
            </a:extLst>
          </p:cNvPr>
          <p:cNvGrpSpPr>
            <a:grpSpLocks noChangeAspect="1"/>
          </p:cNvGrpSpPr>
          <p:nvPr userDrawn="1">
            <p:custDataLst>
              <p:tags r:id="rId23"/>
            </p:custDataLst>
          </p:nvPr>
        </p:nvGrpSpPr>
        <p:grpSpPr>
          <a:xfrm>
            <a:off x="11383264" y="3508796"/>
            <a:ext cx="254000" cy="254000"/>
            <a:chOff x="762000" y="1270000"/>
            <a:chExt cx="254000" cy="2540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EE1C7D3-3C33-4A8B-AE96-77B07CC26845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89BF9D94-3183-4403-9083-DEDD4047C4B6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540000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3QuaterMoon" hidden="1">
            <a:extLst>
              <a:ext uri="{FF2B5EF4-FFF2-40B4-BE49-F238E27FC236}">
                <a16:creationId xmlns:a16="http://schemas.microsoft.com/office/drawing/2014/main" id="{1A9A5D6E-7B4E-4E49-9100-497BB32E3321}"/>
              </a:ext>
            </a:extLst>
          </p:cNvPr>
          <p:cNvGrpSpPr>
            <a:grpSpLocks noChangeAspect="1"/>
          </p:cNvGrpSpPr>
          <p:nvPr userDrawn="1">
            <p:custDataLst>
              <p:tags r:id="rId24"/>
            </p:custDataLst>
          </p:nvPr>
        </p:nvGrpSpPr>
        <p:grpSpPr>
          <a:xfrm>
            <a:off x="11383264" y="4016796"/>
            <a:ext cx="254000" cy="254000"/>
            <a:chOff x="762000" y="1270000"/>
            <a:chExt cx="254000" cy="254000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9A19D8E-1F5F-4BA2-83D5-41BB4C225F51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1" name="Arc 70">
              <a:extLst>
                <a:ext uri="{FF2B5EF4-FFF2-40B4-BE49-F238E27FC236}">
                  <a16:creationId xmlns:a16="http://schemas.microsoft.com/office/drawing/2014/main" id="{87A85809-98B8-4D3D-9307-D4D19835B7B9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1080000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FullMoon" hidden="1">
            <a:extLst>
              <a:ext uri="{FF2B5EF4-FFF2-40B4-BE49-F238E27FC236}">
                <a16:creationId xmlns:a16="http://schemas.microsoft.com/office/drawing/2014/main" id="{103A62B5-C3FA-4342-A3CD-09FFF67FAFC2}"/>
              </a:ext>
            </a:extLst>
          </p:cNvPr>
          <p:cNvGrpSpPr>
            <a:grpSpLocks noChangeAspect="1"/>
          </p:cNvGrpSpPr>
          <p:nvPr userDrawn="1">
            <p:custDataLst>
              <p:tags r:id="rId25"/>
            </p:custDataLst>
          </p:nvPr>
        </p:nvGrpSpPr>
        <p:grpSpPr>
          <a:xfrm>
            <a:off x="11383264" y="4524796"/>
            <a:ext cx="254000" cy="254000"/>
            <a:chOff x="762000" y="1270000"/>
            <a:chExt cx="254000" cy="25400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BB695119-5322-4756-8170-A5EBE25271E6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4" name="Arc 73">
              <a:extLst>
                <a:ext uri="{FF2B5EF4-FFF2-40B4-BE49-F238E27FC236}">
                  <a16:creationId xmlns:a16="http://schemas.microsoft.com/office/drawing/2014/main" id="{7BE1C112-65B6-4737-9E8A-9CBC8A76957C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16200000"/>
              </a:avLst>
            </a:prstGeom>
            <a:solidFill>
              <a:schemeClr val="accent1"/>
            </a:solidFill>
            <a:ln w="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LegendMoons" hidden="1">
            <a:extLst>
              <a:ext uri="{FF2B5EF4-FFF2-40B4-BE49-F238E27FC236}">
                <a16:creationId xmlns:a16="http://schemas.microsoft.com/office/drawing/2014/main" id="{9B786190-CF35-42B2-A07D-31AC402213FF}"/>
              </a:ext>
            </a:extLst>
          </p:cNvPr>
          <p:cNvGrpSpPr/>
          <p:nvPr userDrawn="1"/>
        </p:nvGrpSpPr>
        <p:grpSpPr bwMode="auto">
          <a:xfrm>
            <a:off x="10806834" y="304985"/>
            <a:ext cx="830430" cy="1306516"/>
            <a:chOff x="6655594" y="273840"/>
            <a:chExt cx="830430" cy="1306516"/>
          </a:xfrm>
        </p:grpSpPr>
        <p:grpSp>
          <p:nvGrpSpPr>
            <p:cNvPr id="76" name="MoonLegend1">
              <a:extLst>
                <a:ext uri="{FF2B5EF4-FFF2-40B4-BE49-F238E27FC236}">
                  <a16:creationId xmlns:a16="http://schemas.microsoft.com/office/drawing/2014/main" id="{4D3E84B6-B5C9-401B-88CF-8C129A89F662}"/>
                </a:ext>
              </a:extLst>
            </p:cNvPr>
            <p:cNvGrpSpPr>
              <a:grpSpLocks noChangeAspect="1"/>
            </p:cNvGrpSpPr>
            <p:nvPr>
              <p:custDataLst>
                <p:tags r:id="rId29"/>
              </p:custDataLst>
            </p:nvPr>
          </p:nvGrpSpPr>
          <p:grpSpPr bwMode="auto">
            <a:xfrm>
              <a:off x="6655594" y="273840"/>
              <a:ext cx="209550" cy="209551"/>
              <a:chOff x="4533" y="183"/>
              <a:chExt cx="144" cy="144"/>
            </a:xfrm>
          </p:grpSpPr>
          <p:sp>
            <p:nvSpPr>
              <p:cNvPr id="94" name="Oval 38">
                <a:extLst>
                  <a:ext uri="{FF2B5EF4-FFF2-40B4-BE49-F238E27FC236}">
                    <a16:creationId xmlns:a16="http://schemas.microsoft.com/office/drawing/2014/main" id="{8B94ACBA-48D2-442B-BF21-EFF82C830C11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95" name="Arc 39">
                <a:extLst>
                  <a:ext uri="{FF2B5EF4-FFF2-40B4-BE49-F238E27FC236}">
                    <a16:creationId xmlns:a16="http://schemas.microsoft.com/office/drawing/2014/main" id="{344E8929-4EF7-4491-9D3C-133E0B5DF473}"/>
                  </a:ext>
                </a:extLst>
              </p:cNvPr>
              <p:cNvSpPr>
                <a:spLocks noChangeAspect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grpSp>
          <p:nvGrpSpPr>
            <p:cNvPr id="77" name="MoonLegend2">
              <a:extLst>
                <a:ext uri="{FF2B5EF4-FFF2-40B4-BE49-F238E27FC236}">
                  <a16:creationId xmlns:a16="http://schemas.microsoft.com/office/drawing/2014/main" id="{D990CE8F-6F72-4E05-A9F8-B3D4065D7D2E}"/>
                </a:ext>
              </a:extLst>
            </p:cNvPr>
            <p:cNvGrpSpPr>
              <a:grpSpLocks noChangeAspect="1"/>
            </p:cNvGrpSpPr>
            <p:nvPr>
              <p:custDataLst>
                <p:tags r:id="rId30"/>
              </p:custDataLst>
            </p:nvPr>
          </p:nvGrpSpPr>
          <p:grpSpPr bwMode="auto">
            <a:xfrm>
              <a:off x="6655594" y="548081"/>
              <a:ext cx="209550" cy="209551"/>
              <a:chOff x="1694" y="2044"/>
              <a:chExt cx="160" cy="160"/>
            </a:xfrm>
          </p:grpSpPr>
          <p:sp>
            <p:nvSpPr>
              <p:cNvPr id="92" name="Oval 41">
                <a:extLst>
                  <a:ext uri="{FF2B5EF4-FFF2-40B4-BE49-F238E27FC236}">
                    <a16:creationId xmlns:a16="http://schemas.microsoft.com/office/drawing/2014/main" id="{58D66E87-863A-4778-A03C-4376A886C5E5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93" name="Arc 42">
                <a:extLst>
                  <a:ext uri="{FF2B5EF4-FFF2-40B4-BE49-F238E27FC236}">
                    <a16:creationId xmlns:a16="http://schemas.microsoft.com/office/drawing/2014/main" id="{7F025F34-B452-4620-B4D5-0F0B2CE1B039}"/>
                  </a:ext>
                </a:extLst>
              </p:cNvPr>
              <p:cNvSpPr>
                <a:spLocks noChangeAspect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grpSp>
          <p:nvGrpSpPr>
            <p:cNvPr id="78" name="MoonLegend4">
              <a:extLst>
                <a:ext uri="{FF2B5EF4-FFF2-40B4-BE49-F238E27FC236}">
                  <a16:creationId xmlns:a16="http://schemas.microsoft.com/office/drawing/2014/main" id="{48EC6917-3CB5-449F-9A66-A02F2532A123}"/>
                </a:ext>
              </a:extLst>
            </p:cNvPr>
            <p:cNvGrpSpPr>
              <a:grpSpLocks noChangeAspect="1"/>
            </p:cNvGrpSpPr>
            <p:nvPr>
              <p:custDataLst>
                <p:tags r:id="rId31"/>
              </p:custDataLst>
            </p:nvPr>
          </p:nvGrpSpPr>
          <p:grpSpPr bwMode="auto">
            <a:xfrm>
              <a:off x="6655594" y="1096563"/>
              <a:ext cx="209550" cy="209551"/>
              <a:chOff x="4495" y="1198"/>
              <a:chExt cx="160" cy="160"/>
            </a:xfrm>
          </p:grpSpPr>
          <p:sp>
            <p:nvSpPr>
              <p:cNvPr id="90" name="Oval 47">
                <a:extLst>
                  <a:ext uri="{FF2B5EF4-FFF2-40B4-BE49-F238E27FC236}">
                    <a16:creationId xmlns:a16="http://schemas.microsoft.com/office/drawing/2014/main" id="{6D711816-49E1-4F7C-B56E-516040317C0F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91" name="Arc 48">
                <a:extLst>
                  <a:ext uri="{FF2B5EF4-FFF2-40B4-BE49-F238E27FC236}">
                    <a16:creationId xmlns:a16="http://schemas.microsoft.com/office/drawing/2014/main" id="{4905623C-C16F-49CE-96BB-499A88602AC4}"/>
                  </a:ext>
                </a:extLst>
              </p:cNvPr>
              <p:cNvSpPr>
                <a:spLocks noChangeAspect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grpSp>
          <p:nvGrpSpPr>
            <p:cNvPr id="79" name="MoonLegend5">
              <a:extLst>
                <a:ext uri="{FF2B5EF4-FFF2-40B4-BE49-F238E27FC236}">
                  <a16:creationId xmlns:a16="http://schemas.microsoft.com/office/drawing/2014/main" id="{9CA32A60-9A5C-472D-92F9-6F4A9385C365}"/>
                </a:ext>
              </a:extLst>
            </p:cNvPr>
            <p:cNvGrpSpPr>
              <a:grpSpLocks noChangeAspect="1"/>
            </p:cNvGrpSpPr>
            <p:nvPr>
              <p:custDataLst>
                <p:tags r:id="rId32"/>
              </p:custDataLst>
            </p:nvPr>
          </p:nvGrpSpPr>
          <p:grpSpPr bwMode="auto">
            <a:xfrm>
              <a:off x="6655594" y="1370805"/>
              <a:ext cx="209550" cy="209551"/>
              <a:chOff x="4495" y="1440"/>
              <a:chExt cx="160" cy="160"/>
            </a:xfrm>
          </p:grpSpPr>
          <p:sp>
            <p:nvSpPr>
              <p:cNvPr id="88" name="Oval 50">
                <a:extLst>
                  <a:ext uri="{FF2B5EF4-FFF2-40B4-BE49-F238E27FC236}">
                    <a16:creationId xmlns:a16="http://schemas.microsoft.com/office/drawing/2014/main" id="{1A718B91-9D77-4027-8227-B24EF027FB1E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89" name="Oval 51">
                <a:extLst>
                  <a:ext uri="{FF2B5EF4-FFF2-40B4-BE49-F238E27FC236}">
                    <a16:creationId xmlns:a16="http://schemas.microsoft.com/office/drawing/2014/main" id="{E4DCA13F-8F91-4612-9CBA-612C35650BAE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  <p:sp>
          <p:nvSpPr>
            <p:cNvPr id="80" name="Legend1">
              <a:extLst>
                <a:ext uri="{FF2B5EF4-FFF2-40B4-BE49-F238E27FC236}">
                  <a16:creationId xmlns:a16="http://schemas.microsoft.com/office/drawing/2014/main" id="{AFEBEC0F-16B1-4867-B024-A867A2EEA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28654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1" name="Legend2">
              <a:extLst>
                <a:ext uri="{FF2B5EF4-FFF2-40B4-BE49-F238E27FC236}">
                  <a16:creationId xmlns:a16="http://schemas.microsoft.com/office/drawing/2014/main" id="{953B45E7-2D68-46D2-A0B7-E18AD61B19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561178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2" name="Legend3">
              <a:extLst>
                <a:ext uri="{FF2B5EF4-FFF2-40B4-BE49-F238E27FC236}">
                  <a16:creationId xmlns:a16="http://schemas.microsoft.com/office/drawing/2014/main" id="{D26129C7-D82E-4EF7-8CDE-6C2E28013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835817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3" name="Legend4">
              <a:extLst>
                <a:ext uri="{FF2B5EF4-FFF2-40B4-BE49-F238E27FC236}">
                  <a16:creationId xmlns:a16="http://schemas.microsoft.com/office/drawing/2014/main" id="{9B5E0F20-4559-4BC8-80CE-48EABDE156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110728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sp>
          <p:nvSpPr>
            <p:cNvPr id="84" name="Legend5">
              <a:extLst>
                <a:ext uri="{FF2B5EF4-FFF2-40B4-BE49-F238E27FC236}">
                  <a16:creationId xmlns:a16="http://schemas.microsoft.com/office/drawing/2014/main" id="{832DAD7D-D044-4738-9ABE-B25A6636B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6269" y="138350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>
                  <a:latin typeface="+mn-lt"/>
                </a:rPr>
                <a:t>Legend</a:t>
              </a:r>
            </a:p>
          </p:txBody>
        </p:sp>
        <p:grpSp>
          <p:nvGrpSpPr>
            <p:cNvPr id="85" name="MoonLegend3">
              <a:extLst>
                <a:ext uri="{FF2B5EF4-FFF2-40B4-BE49-F238E27FC236}">
                  <a16:creationId xmlns:a16="http://schemas.microsoft.com/office/drawing/2014/main" id="{3E912D22-E297-4CE6-BE79-A7985C0FBBF6}"/>
                </a:ext>
              </a:extLst>
            </p:cNvPr>
            <p:cNvGrpSpPr>
              <a:grpSpLocks noChangeAspect="1"/>
            </p:cNvGrpSpPr>
            <p:nvPr>
              <p:custDataLst>
                <p:tags r:id="rId33"/>
              </p:custDataLst>
            </p:nvPr>
          </p:nvGrpSpPr>
          <p:grpSpPr bwMode="auto">
            <a:xfrm>
              <a:off x="6655594" y="822322"/>
              <a:ext cx="209550" cy="209551"/>
              <a:chOff x="4495" y="1198"/>
              <a:chExt cx="160" cy="160"/>
            </a:xfrm>
          </p:grpSpPr>
          <p:sp>
            <p:nvSpPr>
              <p:cNvPr id="86" name="Oval 47">
                <a:extLst>
                  <a:ext uri="{FF2B5EF4-FFF2-40B4-BE49-F238E27FC236}">
                    <a16:creationId xmlns:a16="http://schemas.microsoft.com/office/drawing/2014/main" id="{FD11E69A-6483-4037-B949-4D1D1A0FEEC5}"/>
                  </a:ext>
                </a:extLst>
              </p:cNvPr>
              <p:cNvSpPr>
                <a:spLocks noChangeAspect="1"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  <p:sp>
            <p:nvSpPr>
              <p:cNvPr id="87" name="Arc 48">
                <a:extLst>
                  <a:ext uri="{FF2B5EF4-FFF2-40B4-BE49-F238E27FC236}">
                    <a16:creationId xmlns:a16="http://schemas.microsoft.com/office/drawing/2014/main" id="{6576C839-CB24-4DB8-80F5-1F6B0A147A87}"/>
                  </a:ext>
                </a:extLst>
              </p:cNvPr>
              <p:cNvSpPr>
                <a:spLocks noChangeAspect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>
                  <a:latin typeface="+mn-lt"/>
                </a:endParaRPr>
              </a:p>
            </p:txBody>
          </p:sp>
        </p:grpSp>
      </p:grpSp>
      <p:grpSp>
        <p:nvGrpSpPr>
          <p:cNvPr id="96" name="EmptyMoon" hidden="1">
            <a:extLst>
              <a:ext uri="{FF2B5EF4-FFF2-40B4-BE49-F238E27FC236}">
                <a16:creationId xmlns:a16="http://schemas.microsoft.com/office/drawing/2014/main" id="{707E17A1-1848-470B-9AF2-044B3C05A375}"/>
              </a:ext>
            </a:extLst>
          </p:cNvPr>
          <p:cNvGrpSpPr>
            <a:grpSpLocks noChangeAspect="1"/>
          </p:cNvGrpSpPr>
          <p:nvPr userDrawn="1">
            <p:custDataLst>
              <p:tags r:id="rId26"/>
            </p:custDataLst>
          </p:nvPr>
        </p:nvGrpSpPr>
        <p:grpSpPr>
          <a:xfrm>
            <a:off x="11383264" y="2492796"/>
            <a:ext cx="254000" cy="254000"/>
            <a:chOff x="762000" y="1270000"/>
            <a:chExt cx="254000" cy="254000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C9D3279C-1BCF-4752-9B18-F8A7510D2E5F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762000" y="1270000"/>
              <a:ext cx="254000" cy="254000"/>
            </a:xfrm>
            <a:prstGeom prst="ellipse">
              <a:avLst/>
            </a:prstGeom>
            <a:solidFill>
              <a:schemeClr val="bg1"/>
            </a:solidFill>
            <a:ln w="6350" cap="sq">
              <a:solidFill>
                <a:schemeClr val="accent6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300"/>
                </a:spcBef>
                <a:spcAft>
                  <a:spcPts val="300"/>
                </a:spcAft>
              </a:pP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F8D931EB-99EF-40D6-B5E8-797176C3DF0D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762000" y="1270000"/>
              <a:ext cx="254000" cy="254000"/>
            </a:xfrm>
            <a:prstGeom prst="arc">
              <a:avLst>
                <a:gd name="adj1" fmla="val 16200000"/>
                <a:gd name="adj2" fmla="val 5400000"/>
              </a:avLst>
            </a:prstGeom>
            <a:solidFill>
              <a:schemeClr val="accent1"/>
            </a:solidFill>
            <a:ln w="6350" cap="sq" cmpd="sng" algn="ctr">
              <a:solidFill>
                <a:schemeClr val="accent6"/>
              </a:solidFill>
              <a:prstDash val="solid"/>
              <a:miter lim="800000"/>
              <a:tailEnd type="non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350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  <p:hf sldNum="0" hdr="0" ftr="0" dt="0"/>
  <p:txStyles>
    <p:titleStyle>
      <a:lvl1pPr algn="l" defTabSz="1218026" rtl="0" eaLnBrk="1" fontAlgn="base" hangingPunct="1">
        <a:spcBef>
          <a:spcPct val="0"/>
        </a:spcBef>
        <a:spcAft>
          <a:spcPct val="0"/>
        </a:spcAft>
        <a:tabLst>
          <a:tab pos="367135" algn="l"/>
        </a:tabLst>
        <a:defRPr lang="x-none" sz="2500" b="1" baseline="0" noProof="0" dirty="0">
          <a:solidFill>
            <a:schemeClr val="tx2"/>
          </a:solidFill>
          <a:latin typeface="+mj-lt"/>
          <a:ea typeface="+mj-ea"/>
          <a:cs typeface="+mj-cs"/>
        </a:defRPr>
      </a:lvl1pPr>
      <a:lvl2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2pPr>
      <a:lvl3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3pPr>
      <a:lvl4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4pPr>
      <a:lvl5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5pPr>
      <a:lvl6pPr marL="621970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6pPr>
      <a:lvl7pPr marL="1243941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7pPr>
      <a:lvl8pPr marL="1865909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8pPr>
      <a:lvl9pPr marL="2487880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9pPr>
    </p:titleStyle>
    <p:bodyStyle>
      <a:lvl1pPr marL="0" indent="0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x-none"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3675" indent="-192088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lang="x-none" sz="1600" baseline="0">
          <a:solidFill>
            <a:schemeClr val="tx1"/>
          </a:solidFill>
          <a:latin typeface="+mn-lt"/>
        </a:defRPr>
      </a:lvl2pPr>
      <a:lvl3pPr marL="457200" indent="-261938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–"/>
        <a:defRPr lang="x-none" sz="1600" baseline="0">
          <a:solidFill>
            <a:schemeClr val="tx1"/>
          </a:solidFill>
          <a:latin typeface="+mn-lt"/>
        </a:defRPr>
      </a:lvl3pPr>
      <a:lvl4pPr marL="614363" indent="-155575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lang="x-none" sz="1600" baseline="0">
          <a:solidFill>
            <a:schemeClr val="tx1"/>
          </a:solidFill>
          <a:latin typeface="+mn-lt"/>
        </a:defRPr>
      </a:lvl4pPr>
      <a:lvl5pPr marL="749808" indent="-130175" algn="l" defTabSz="1218026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89000"/>
        <a:buFont typeface="Arial" panose="020B0604020202020204" pitchFamily="34" charset="0"/>
        <a:buChar char="-"/>
        <a:defRPr lang="x-none" sz="1600" baseline="0">
          <a:solidFill>
            <a:schemeClr val="tx1"/>
          </a:solidFill>
          <a:latin typeface="+mn-lt"/>
        </a:defRPr>
      </a:lvl5pPr>
      <a:lvl6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6pPr>
      <a:lvl7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7pPr>
      <a:lvl8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8pPr>
      <a:lvl9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1pPr>
      <a:lvl2pPr marL="62197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243941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3pPr>
      <a:lvl4pPr marL="1865909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4pPr>
      <a:lvl5pPr marL="248788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5pPr>
      <a:lvl6pPr marL="310985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6pPr>
      <a:lvl7pPr marL="3731821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7pPr>
      <a:lvl8pPr marL="435379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8pPr>
      <a:lvl9pPr marL="4975761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57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CB8838-BB4B-43B8-8957-7E4929863E56}"/>
              </a:ext>
            </a:extLst>
          </p:cNvPr>
          <p:cNvSpPr/>
          <p:nvPr/>
        </p:nvSpPr>
        <p:spPr>
          <a:xfrm>
            <a:off x="-25400" y="6381750"/>
            <a:ext cx="8966200" cy="323850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762738-6F50-4437-B812-F8BA210F964E}"/>
              </a:ext>
            </a:extLst>
          </p:cNvPr>
          <p:cNvSpPr/>
          <p:nvPr/>
        </p:nvSpPr>
        <p:spPr>
          <a:xfrm>
            <a:off x="-25400" y="6210300"/>
            <a:ext cx="8966200" cy="95250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3076" name="Picture 2">
            <a:extLst>
              <a:ext uri="{FF2B5EF4-FFF2-40B4-BE49-F238E27FC236}">
                <a16:creationId xmlns:a16="http://schemas.microsoft.com/office/drawing/2014/main" id="{8C856E92-1B15-403F-9F93-021BAA881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6477001"/>
            <a:ext cx="5966884" cy="11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>
            <a:extLst>
              <a:ext uri="{FF2B5EF4-FFF2-40B4-BE49-F238E27FC236}">
                <a16:creationId xmlns:a16="http://schemas.microsoft.com/office/drawing/2014/main" id="{6DE43FCF-8402-48A2-8AB9-3C6E037D6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6276975"/>
            <a:ext cx="30670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58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25400" y="6381192"/>
            <a:ext cx="8966200" cy="324408"/>
          </a:xfrm>
          <a:prstGeom prst="rect">
            <a:avLst/>
          </a:prstGeom>
          <a:solidFill>
            <a:srgbClr val="0033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-25400" y="6210486"/>
            <a:ext cx="8966200" cy="94506"/>
          </a:xfrm>
          <a:prstGeom prst="rect">
            <a:avLst/>
          </a:prstGeom>
          <a:solidFill>
            <a:srgbClr val="439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6477000"/>
            <a:ext cx="5965964" cy="112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6277140"/>
            <a:ext cx="3066288" cy="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1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dia.nature.com/original/magazine-assets/d41586-020-01221-y/d41586-020-01221-y.pdf" TargetMode="External"/><Relationship Id="rId5" Type="http://schemas.openxmlformats.org/officeDocument/2006/relationships/hyperlink" Target="https://www.nature.com/articles/d41586-020-01221-y" TargetMode="Externa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3F873-4306-024F-A0E3-9C8E69D3A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935" y="148632"/>
            <a:ext cx="3742660" cy="7976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5400" dirty="0"/>
              <a:t>Reflection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6FAD9B-2383-9241-A71F-AFB8A6EEF303}"/>
              </a:ext>
            </a:extLst>
          </p:cNvPr>
          <p:cNvSpPr txBox="1"/>
          <p:nvPr/>
        </p:nvSpPr>
        <p:spPr>
          <a:xfrm>
            <a:off x="8321040" y="4912822"/>
            <a:ext cx="3140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Brian Schroeder, MD MBA FACP</a:t>
            </a:r>
          </a:p>
          <a:p>
            <a:r>
              <a:rPr lang="en-US" dirty="0">
                <a:solidFill>
                  <a:schemeClr val="bg1"/>
                </a:solidFill>
              </a:rPr>
              <a:t>CMO Covenant Medical Center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5FE999-788C-D248-8A3F-4B6DFDCFC2A4}"/>
              </a:ext>
            </a:extLst>
          </p:cNvPr>
          <p:cNvSpPr txBox="1"/>
          <p:nvPr/>
        </p:nvSpPr>
        <p:spPr>
          <a:xfrm>
            <a:off x="606279" y="1357240"/>
            <a:ext cx="110363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Smize: smiling with your eyes.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                                                    -Tyra Banks</a:t>
            </a:r>
          </a:p>
          <a:p>
            <a:r>
              <a:rPr lang="en-US" sz="2400" dirty="0">
                <a:solidFill>
                  <a:schemeClr val="bg1"/>
                </a:solidFill>
              </a:rPr>
              <a:t> 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Think of someone you love...someone that fills your heart with joy. Now imagine they are standing in front of you. Begin to smile, and not a blank smile that only involves the mouth. Smile with your entire soul. Even though your mouth is covered by a mask, that person on the receiving end will truly feel your kindness through your eyes...and they just might smize right back at you. </a:t>
            </a:r>
          </a:p>
          <a:p>
            <a:r>
              <a:rPr lang="en-US" sz="2400" dirty="0">
                <a:solidFill>
                  <a:schemeClr val="bg1"/>
                </a:solidFill>
              </a:rPr>
              <a:t> </a:t>
            </a:r>
          </a:p>
          <a:p>
            <a:r>
              <a:rPr lang="en-US" sz="2400" dirty="0">
                <a:solidFill>
                  <a:schemeClr val="bg1"/>
                </a:solidFill>
              </a:rPr>
              <a:t>WSJ: Aug, 26, 2020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5C9142-2BC6-8D4C-9081-B0E7E8A38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982" y="148632"/>
            <a:ext cx="1710605" cy="26116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D54A98-82EC-D144-B7E7-A461919078D9}"/>
              </a:ext>
            </a:extLst>
          </p:cNvPr>
          <p:cNvSpPr txBox="1"/>
          <p:nvPr/>
        </p:nvSpPr>
        <p:spPr>
          <a:xfrm>
            <a:off x="5352024" y="275883"/>
            <a:ext cx="42434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Brian Schroeder in Drag—</a:t>
            </a:r>
          </a:p>
          <a:p>
            <a:pPr algn="ctr"/>
            <a:r>
              <a:rPr lang="en-US" sz="2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Amazing isn’t he?</a:t>
            </a:r>
          </a:p>
        </p:txBody>
      </p:sp>
    </p:spTree>
    <p:extLst>
      <p:ext uri="{BB962C8B-B14F-4D97-AF65-F5344CB8AC3E}">
        <p14:creationId xmlns:p14="http://schemas.microsoft.com/office/powerpoint/2010/main" val="286110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960" y="69783"/>
            <a:ext cx="9784080" cy="150876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PUI/Confirmed cases-hospitalized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222408"/>
            <a:ext cx="12192000" cy="7122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547234" y="2079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15776" y="5840034"/>
            <a:ext cx="538032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HC6 Closed for COVID 8/24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8C1BF0-3A66-654F-BDD1-E3905255A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974" y="1948983"/>
            <a:ext cx="9650809" cy="4414271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29BFCE85-D088-AE4C-8C0C-888B29B4D1ED}"/>
              </a:ext>
            </a:extLst>
          </p:cNvPr>
          <p:cNvSpPr/>
          <p:nvPr/>
        </p:nvSpPr>
        <p:spPr>
          <a:xfrm>
            <a:off x="9552209" y="2448389"/>
            <a:ext cx="354330" cy="730734"/>
          </a:xfrm>
          <a:prstGeom prst="downArrow">
            <a:avLst/>
          </a:prstGeom>
          <a:solidFill>
            <a:srgbClr val="D01F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8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Surge Plan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185161"/>
              </p:ext>
            </p:extLst>
          </p:nvPr>
        </p:nvGraphicFramePr>
        <p:xfrm>
          <a:off x="2032000" y="1460342"/>
          <a:ext cx="8128000" cy="4424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Covenant</a:t>
                      </a:r>
                      <a:r>
                        <a:rPr lang="en-US" sz="2400" baseline="0" dirty="0"/>
                        <a:t> Medical Center</a:t>
                      </a:r>
                      <a:endParaRPr lang="en-US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ICU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Med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Surg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10-CICU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10-HC4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8-MICU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14-Pal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Med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14-Pal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Med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17-CICU</a:t>
                      </a:r>
                    </a:p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16-MICU</a:t>
                      </a:r>
                    </a:p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 SICU 4 (east)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24-HC4</a:t>
                      </a:r>
                    </a:p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14-Pal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Med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– S 9 (east)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35B4F667-D8B1-A84B-B087-E08FF3A0A23E}"/>
              </a:ext>
            </a:extLst>
          </p:cNvPr>
          <p:cNvGrpSpPr/>
          <p:nvPr/>
        </p:nvGrpSpPr>
        <p:grpSpPr>
          <a:xfrm>
            <a:off x="1148992" y="3318778"/>
            <a:ext cx="861444" cy="429583"/>
            <a:chOff x="1650830" y="2945718"/>
            <a:chExt cx="861444" cy="429583"/>
          </a:xfrm>
        </p:grpSpPr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BE8FA671-9B01-9D46-8AF2-721E81B6565C}"/>
                </a:ext>
              </a:extLst>
            </p:cNvPr>
            <p:cNvSpPr/>
            <p:nvPr/>
          </p:nvSpPr>
          <p:spPr>
            <a:xfrm>
              <a:off x="1650830" y="2945718"/>
              <a:ext cx="861444" cy="42958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CA1B8C-5BD1-EB4A-A956-165EC0473B51}"/>
                </a:ext>
              </a:extLst>
            </p:cNvPr>
            <p:cNvSpPr txBox="1"/>
            <p:nvPr/>
          </p:nvSpPr>
          <p:spPr>
            <a:xfrm>
              <a:off x="1692881" y="3045093"/>
              <a:ext cx="6351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Currently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2AF7951-22D2-6740-B4ED-504BBDC61F43}"/>
              </a:ext>
            </a:extLst>
          </p:cNvPr>
          <p:cNvGrpSpPr/>
          <p:nvPr/>
        </p:nvGrpSpPr>
        <p:grpSpPr>
          <a:xfrm>
            <a:off x="1148992" y="3812430"/>
            <a:ext cx="861444" cy="429583"/>
            <a:chOff x="1657458" y="2111168"/>
            <a:chExt cx="861444" cy="429583"/>
          </a:xfrm>
        </p:grpSpPr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96170749-65B9-9849-AF73-5829713B4A71}"/>
                </a:ext>
              </a:extLst>
            </p:cNvPr>
            <p:cNvSpPr/>
            <p:nvPr/>
          </p:nvSpPr>
          <p:spPr>
            <a:xfrm>
              <a:off x="1657458" y="2111168"/>
              <a:ext cx="861444" cy="429583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D29F20-0484-3B4E-B2A8-B0518F0B8E8F}"/>
                </a:ext>
              </a:extLst>
            </p:cNvPr>
            <p:cNvSpPr txBox="1"/>
            <p:nvPr/>
          </p:nvSpPr>
          <p:spPr>
            <a:xfrm>
              <a:off x="1699509" y="2210543"/>
              <a:ext cx="67839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</a:rPr>
                <a:t>Last Week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316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E627E-8C16-FE47-BEF2-46A71F906F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Statistics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FBD5A8-559C-6647-B0DC-B4E1C1ED98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600" b="1" dirty="0"/>
              <a:t>Cristian </a:t>
            </a:r>
            <a:r>
              <a:rPr lang="en-US" sz="3600" b="1" dirty="0" err="1"/>
              <a:t>Requenez</a:t>
            </a:r>
            <a:r>
              <a:rPr lang="en-US" sz="3600" b="1" dirty="0"/>
              <a:t>, MS</a:t>
            </a:r>
          </a:p>
          <a:p>
            <a:r>
              <a:rPr lang="en-US" sz="2800" dirty="0"/>
              <a:t>Clinical Data Analyst</a:t>
            </a:r>
          </a:p>
          <a:p>
            <a:r>
              <a:rPr lang="en-US" sz="2800" dirty="0"/>
              <a:t>Performance Improvement and Decision Support Services</a:t>
            </a:r>
          </a:p>
          <a:p>
            <a:r>
              <a:rPr lang="en-US" sz="2800" dirty="0"/>
              <a:t>Covenant Health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29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298C94-AE30-764B-ABC2-67B4676B0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7886" y="242250"/>
            <a:ext cx="10363200" cy="1470025"/>
          </a:xfrm>
        </p:spPr>
        <p:txBody>
          <a:bodyPr/>
          <a:lstStyle/>
          <a:p>
            <a:r>
              <a:rPr lang="en-US" sz="4000" dirty="0"/>
              <a:t>Providence System </a:t>
            </a:r>
            <a:r>
              <a:rPr lang="en-US" sz="4000" u="sng" dirty="0">
                <a:solidFill>
                  <a:schemeClr val="accent2"/>
                </a:solidFill>
              </a:rPr>
              <a:t>Hospitalized</a:t>
            </a:r>
            <a:r>
              <a:rPr lang="en-US" sz="4000" dirty="0"/>
              <a:t> COVID-19 Cases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C2B64F2-7B94-4294-9186-272D3B731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601" y="833345"/>
            <a:ext cx="5679805" cy="51913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18002E-8780-5343-8E20-D063344376FE}"/>
              </a:ext>
            </a:extLst>
          </p:cNvPr>
          <p:cNvSpPr/>
          <p:nvPr/>
        </p:nvSpPr>
        <p:spPr>
          <a:xfrm>
            <a:off x="2823706" y="3075709"/>
            <a:ext cx="6716684" cy="3158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0EECD1-D76C-4D4C-AF62-32F05531B90D}"/>
              </a:ext>
            </a:extLst>
          </p:cNvPr>
          <p:cNvSpPr txBox="1"/>
          <p:nvPr/>
        </p:nvSpPr>
        <p:spPr>
          <a:xfrm>
            <a:off x="9540390" y="3022260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11%</a:t>
            </a:r>
          </a:p>
        </p:txBody>
      </p:sp>
    </p:spTree>
    <p:extLst>
      <p:ext uri="{BB962C8B-B14F-4D97-AF65-F5344CB8AC3E}">
        <p14:creationId xmlns:p14="http://schemas.microsoft.com/office/powerpoint/2010/main" val="425269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F57ED-EA83-5E41-9C91-6F6DC641E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9000" y="313501"/>
            <a:ext cx="10363200" cy="1470025"/>
          </a:xfrm>
        </p:spPr>
        <p:txBody>
          <a:bodyPr/>
          <a:lstStyle/>
          <a:p>
            <a:r>
              <a:rPr lang="en-US" dirty="0"/>
              <a:t>Providence Inpatient COVID-19 Volume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B1F3ACBE-836B-423F-AC40-C6339BE81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00" y="1391950"/>
            <a:ext cx="11216999" cy="407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2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90B32-2EBE-4645-8EF5-BBC1AA5FA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393" y="218499"/>
            <a:ext cx="10363200" cy="1470025"/>
          </a:xfrm>
        </p:spPr>
        <p:txBody>
          <a:bodyPr/>
          <a:lstStyle/>
          <a:p>
            <a:r>
              <a:rPr lang="en-US" dirty="0"/>
              <a:t>Texas Inpatient COVID-19 Volume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4658AA8E-D0DF-4F49-A58E-20F15F32F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81" y="1526801"/>
            <a:ext cx="10632023" cy="380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4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C84B-AEF3-4723-802B-0934782DC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90401"/>
            <a:ext cx="10363200" cy="1470025"/>
          </a:xfrm>
        </p:spPr>
        <p:txBody>
          <a:bodyPr/>
          <a:lstStyle/>
          <a:p>
            <a:r>
              <a:rPr lang="en-US" dirty="0"/>
              <a:t>New Covid-19 POSITIVES by Day Trend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2FFA68-7D53-4098-A70F-B8E5221B5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274" y="1114697"/>
            <a:ext cx="9251452" cy="487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7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C84B-AEF3-4723-802B-0934782DC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90401"/>
            <a:ext cx="10363200" cy="1470025"/>
          </a:xfrm>
        </p:spPr>
        <p:txBody>
          <a:bodyPr/>
          <a:lstStyle/>
          <a:p>
            <a:r>
              <a:rPr lang="en-US" dirty="0"/>
              <a:t> Covid-19 POSITIVES Age Distribution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4DDD6-73AA-449E-B171-93E38E400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0470" y="488635"/>
            <a:ext cx="1076475" cy="1371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96E5B4-213F-40FD-A355-3DC468642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823" y="1092398"/>
            <a:ext cx="8848354" cy="498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7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90B32-2EBE-4645-8EF5-BBC1AA5FA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19380"/>
            <a:ext cx="10363200" cy="1470025"/>
          </a:xfrm>
        </p:spPr>
        <p:txBody>
          <a:bodyPr/>
          <a:lstStyle/>
          <a:p>
            <a:r>
              <a:rPr lang="en-US" sz="4000" dirty="0"/>
              <a:t>TX/NM Region Weekly Procedures (YOY)</a:t>
            </a:r>
          </a:p>
        </p:txBody>
      </p:sp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83342FC6-648E-41D0-A723-29751D823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232" y="975103"/>
            <a:ext cx="7399536" cy="516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0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9981E7-C321-AF40-B615-5D3FBAC761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Covid-19 Testing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322155-7B06-0B46-A1AD-80156C5501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ED257-767B-C44B-9631-26D0BDE61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 Special Thanks – Lubbock Area Baptist Association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D566D2-50CE-9848-BB98-ECAF05EC8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732" y="3483387"/>
            <a:ext cx="3267668" cy="245075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513672-779E-B74D-8698-C0990BD51A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1087976"/>
            <a:ext cx="3621236" cy="27159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B5E379-C0E5-6643-AA88-B7A7BB2AF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845" y="1167543"/>
            <a:ext cx="3908310" cy="501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1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118" y="-2693"/>
            <a:ext cx="9784080" cy="150876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TESTING – STATEWIDE Results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142234"/>
            <a:ext cx="12192000" cy="727665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9E4E3-8882-B340-891E-4375F976A7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15" y="978111"/>
            <a:ext cx="8733693" cy="487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6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52C07-2B13-9C4C-860E-776CED0CE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1A4A85-4ED7-FE46-A149-0BE473E98E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04" y="316524"/>
            <a:ext cx="10424481" cy="5786194"/>
          </a:xfrm>
        </p:spPr>
      </p:pic>
    </p:spTree>
    <p:extLst>
      <p:ext uri="{BB962C8B-B14F-4D97-AF65-F5344CB8AC3E}">
        <p14:creationId xmlns:p14="http://schemas.microsoft.com/office/powerpoint/2010/main" val="296262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 ANTIGEN TESTING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765" y="0"/>
            <a:ext cx="333632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2644" y="1997624"/>
            <a:ext cx="71503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CLIA Waived, Point of Care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Limit of Detection slightly less than </a:t>
            </a:r>
            <a:r>
              <a:rPr lang="en-US" sz="2800" dirty="0" err="1"/>
              <a:t>IDNow</a:t>
            </a:r>
            <a:r>
              <a:rPr lang="en-US" sz="2800" dirty="0"/>
              <a:t> point of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False Positives? Confirmation of Positives by PCR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More studies needed for Clinical sensitivity and specificity.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095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BA28EAF-7F98-8747-83F7-AB3283421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 </a:t>
            </a:r>
            <a:r>
              <a:rPr lang="en-US" dirty="0">
                <a:solidFill>
                  <a:srgbClr val="FFFF00"/>
                </a:solidFill>
              </a:rPr>
              <a:t>ANTIGEN</a:t>
            </a:r>
            <a:r>
              <a:rPr lang="en-US" dirty="0"/>
              <a:t> Testing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EDCBA16-6E70-2C44-A0D7-E8F71ECE8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35016"/>
            <a:ext cx="10972800" cy="4906963"/>
          </a:xfrm>
        </p:spPr>
        <p:txBody>
          <a:bodyPr/>
          <a:lstStyle/>
          <a:p>
            <a:r>
              <a:rPr lang="en-US" dirty="0"/>
              <a:t>This is the “new kid” on the block</a:t>
            </a:r>
          </a:p>
          <a:p>
            <a:r>
              <a:rPr lang="en-US" dirty="0"/>
              <a:t>Cheap</a:t>
            </a:r>
          </a:p>
          <a:p>
            <a:r>
              <a:rPr lang="en-US" dirty="0"/>
              <a:t>Fast</a:t>
            </a:r>
          </a:p>
          <a:p>
            <a:r>
              <a:rPr lang="en-US" dirty="0"/>
              <a:t>Highly specific</a:t>
            </a:r>
          </a:p>
          <a:p>
            <a:r>
              <a:rPr lang="en-US" dirty="0"/>
              <a:t>Low sensitivity</a:t>
            </a:r>
          </a:p>
          <a:p>
            <a:r>
              <a:rPr lang="en-US" b="1" dirty="0">
                <a:solidFill>
                  <a:srgbClr val="FF0000"/>
                </a:solidFill>
              </a:rPr>
              <a:t>Negative results are unreliable- If Covid-19 suspected, a negative test must be confirmed with a PCR test</a:t>
            </a:r>
          </a:p>
        </p:txBody>
      </p:sp>
    </p:spTree>
    <p:extLst>
      <p:ext uri="{BB962C8B-B14F-4D97-AF65-F5344CB8AC3E}">
        <p14:creationId xmlns:p14="http://schemas.microsoft.com/office/powerpoint/2010/main" val="338626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FE4DF-AA13-BB44-8137-15C530ED2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</a:t>
            </a:r>
            <a:r>
              <a:rPr lang="en-US" dirty="0" err="1"/>
              <a:t>Covid</a:t>
            </a:r>
            <a:r>
              <a:rPr lang="en-US" dirty="0"/>
              <a:t> -19 Tests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ABB80C-EA31-CF45-AF70-5166E9EFC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32" y="990600"/>
            <a:ext cx="8675076" cy="5765654"/>
          </a:xfrm>
        </p:spPr>
      </p:pic>
    </p:spTree>
    <p:extLst>
      <p:ext uri="{BB962C8B-B14F-4D97-AF65-F5344CB8AC3E}">
        <p14:creationId xmlns:p14="http://schemas.microsoft.com/office/powerpoint/2010/main" val="22700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118" y="-2693"/>
            <a:ext cx="9784080" cy="150876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TESTING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142234"/>
            <a:ext cx="12192000" cy="727665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137017"/>
              </p:ext>
            </p:extLst>
          </p:nvPr>
        </p:nvGraphicFramePr>
        <p:xfrm>
          <a:off x="348149" y="1349785"/>
          <a:ext cx="5051165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3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1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0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6118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CMC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GMC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CMG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087">
                <a:tc>
                  <a:txBody>
                    <a:bodyPr/>
                    <a:lstStyle/>
                    <a:p>
                      <a:r>
                        <a:rPr lang="en-US" sz="2000" b="1" dirty="0"/>
                        <a:t>Test Kits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4182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EFD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134">
                <a:tc>
                  <a:txBody>
                    <a:bodyPr/>
                    <a:lstStyle/>
                    <a:p>
                      <a:r>
                        <a:rPr lang="en-US" sz="2000" b="1" dirty="0"/>
                        <a:t>Swabs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008">
                <a:tc>
                  <a:txBody>
                    <a:bodyPr/>
                    <a:lstStyle/>
                    <a:p>
                      <a:r>
                        <a:rPr lang="en-US" sz="2000" b="1" dirty="0"/>
                        <a:t>VTM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1283074" y="4701371"/>
            <a:ext cx="10769708" cy="1478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0721" y="4440120"/>
            <a:ext cx="1172464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Alinity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-currently 100-150/day  Hard to tell if it will reach 800/day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 Max shipment delayed – expect it 8/28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CMG to receive full shipment today; increase weekly kits from 42 to 60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CHP Antibody testing – 30 in Olton on 8/20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37376"/>
              </p:ext>
            </p:extLst>
          </p:nvPr>
        </p:nvGraphicFramePr>
        <p:xfrm>
          <a:off x="6248400" y="1215071"/>
          <a:ext cx="5403397" cy="2850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1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8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31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30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1185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CMC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GMG/CMG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85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Tests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Tests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solidFill>
                      <a:schemeClr val="bg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659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353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134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556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216435" y="3012271"/>
            <a:ext cx="338328" cy="30175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38350" y="2985066"/>
            <a:ext cx="3345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&gt;2000                          &gt;750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&lt;2000                          &lt;750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&lt;1600                      	    &lt;500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16435" y="3344095"/>
            <a:ext cx="338328" cy="30175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16435" y="3675919"/>
            <a:ext cx="338328" cy="30175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2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" y="-27910"/>
            <a:ext cx="11819102" cy="150876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TESTING – </a:t>
            </a:r>
            <a:r>
              <a:rPr lang="en-US" sz="4800" dirty="0">
                <a:solidFill>
                  <a:schemeClr val="bg1"/>
                </a:solidFill>
              </a:rPr>
              <a:t>preparing for children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283074" y="4701371"/>
            <a:ext cx="10769708" cy="1478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367" y="1975008"/>
            <a:ext cx="1112772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with School systems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Pedi Testing Algorithm WIP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Plainview ISD – Dr. Rhyne assisted in guidelines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Levelland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-Return to school documentation – clarifying with LISD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30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5E032-7901-EC4D-96FF-EDF098D199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Returning to Operations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8F8702-33D7-3947-9266-54FC2FBE55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08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35985"/>
            <a:ext cx="12192000" cy="14856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9472" y="259799"/>
            <a:ext cx="9784080" cy="15087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Caregivers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80486" y="6076285"/>
            <a:ext cx="9459420" cy="369332"/>
            <a:chOff x="2267436" y="6275179"/>
            <a:chExt cx="9459420" cy="369332"/>
          </a:xfrm>
        </p:grpSpPr>
        <p:sp>
          <p:nvSpPr>
            <p:cNvPr id="4" name="Rectangle 3"/>
            <p:cNvSpPr/>
            <p:nvPr/>
          </p:nvSpPr>
          <p:spPr>
            <a:xfrm>
              <a:off x="7016597" y="6281124"/>
              <a:ext cx="1351722" cy="30811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Good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375134" y="6292274"/>
              <a:ext cx="1351722" cy="30811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Critical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8709562" y="6297689"/>
              <a:ext cx="1351722" cy="30811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Moderate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267436" y="6275179"/>
              <a:ext cx="4779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Count reflects # furlough (exposed and positive)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-1" y="885970"/>
            <a:ext cx="12192000" cy="9723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6052" y="863559"/>
            <a:ext cx="4499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COVID Related Furloughs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87" y="1470745"/>
            <a:ext cx="11926823" cy="42184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80486" y="5861304"/>
            <a:ext cx="125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 new work</a:t>
            </a:r>
          </a:p>
        </p:txBody>
      </p:sp>
    </p:spTree>
    <p:extLst>
      <p:ext uri="{BB962C8B-B14F-4D97-AF65-F5344CB8AC3E}">
        <p14:creationId xmlns:p14="http://schemas.microsoft.com/office/powerpoint/2010/main" val="444092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960" y="39239"/>
            <a:ext cx="9784080" cy="150876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Critical Inventory - REH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049651"/>
            <a:ext cx="12192000" cy="9509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1441" y="2083364"/>
            <a:ext cx="265489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REH UPDATE</a:t>
            </a:r>
          </a:p>
          <a:p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PSJH Expecting</a:t>
            </a:r>
          </a:p>
          <a:p>
            <a:r>
              <a:rPr lang="en-US" sz="2800" dirty="0">
                <a:solidFill>
                  <a:schemeClr val="bg1"/>
                </a:solidFill>
              </a:rPr>
              <a:t>a large shipment of PDI wipes.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894" y="1405128"/>
            <a:ext cx="9477375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63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E6360-1C33-454B-A007-7C32FFDF35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Safety Story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798047-3282-E44E-98C6-9B3A00BF5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724102"/>
            <a:ext cx="8534400" cy="1381298"/>
          </a:xfrm>
        </p:spPr>
        <p:txBody>
          <a:bodyPr/>
          <a:lstStyle/>
          <a:p>
            <a:r>
              <a:rPr lang="en-US" dirty="0"/>
              <a:t>Brian Schroeder, MD FACS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C282A7-3F11-A04E-82B7-D0CEB1F4FE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035" y="873787"/>
            <a:ext cx="1913682" cy="261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3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119" y="469596"/>
            <a:ext cx="9784080" cy="150876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Critical Inventory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78" y="2061321"/>
            <a:ext cx="11685041" cy="355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52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19" y="195276"/>
            <a:ext cx="9784080" cy="150876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Critical Inventory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292087"/>
            <a:ext cx="12192000" cy="6361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939" y="1349237"/>
            <a:ext cx="1197736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Caregiver Masks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Monday 8/31, Level 2 masks – 1 per day per caregiver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reassess inventory in 30 days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N-95 Masks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Monday 8/31, n-95 masks – 1 per day per caregivers that have identified as needing to use an n-95 mask.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Adding PICU and SICU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IMPORTANT- </a:t>
            </a:r>
            <a:r>
              <a:rPr lang="en-US" sz="2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Reprocessing of n-95 masks must be stressed </a:t>
            </a:r>
          </a:p>
          <a:p>
            <a:pPr lvl="1">
              <a:spcAft>
                <a:spcPts val="600"/>
              </a:spcAft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5190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0C620-C04E-8A4B-AF79-B484BC4FCC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/>
              <a:t>And now a few words about vented N-95 masks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4A825C-DE52-4C41-BDE9-437E484510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1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D3771-74F8-574F-A188-FCE9D76A4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No, No, No!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929DE7-BA70-4348-A0D4-79747736CB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214" y="1219200"/>
            <a:ext cx="5965571" cy="4906963"/>
          </a:xfrm>
        </p:spPr>
      </p:pic>
    </p:spTree>
    <p:extLst>
      <p:ext uri="{BB962C8B-B14F-4D97-AF65-F5344CB8AC3E}">
        <p14:creationId xmlns:p14="http://schemas.microsoft.com/office/powerpoint/2010/main" val="166896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42213E-CAB2-834C-A207-B43923155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09" y="0"/>
            <a:ext cx="940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518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38E9B-3348-2E48-AEC6-0F9DC26A23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Pharmacy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B1F05-386F-0540-9F30-D1AFFBA4E7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t"/>
          <a:lstStyle/>
          <a:p>
            <a:r>
              <a:rPr lang="en-US" dirty="0">
                <a:ea typeface="+mn-lt"/>
                <a:cs typeface="+mn-lt"/>
              </a:rPr>
              <a:t>Larry Pineda, </a:t>
            </a:r>
            <a:r>
              <a:rPr lang="en-US" dirty="0" err="1">
                <a:ea typeface="+mn-lt"/>
                <a:cs typeface="+mn-lt"/>
              </a:rPr>
              <a:t>PharmD</a:t>
            </a:r>
            <a:endParaRPr lang="en-US" dirty="0">
              <a:ea typeface="+mn-lt"/>
              <a:cs typeface="+mn-lt"/>
            </a:endParaRPr>
          </a:p>
          <a:p>
            <a:r>
              <a:rPr lang="en-US" sz="2800" dirty="0">
                <a:ea typeface="+mn-lt"/>
                <a:cs typeface="+mn-lt"/>
              </a:rPr>
              <a:t>Clinical Pharmacist – AMS </a:t>
            </a:r>
          </a:p>
          <a:p>
            <a:r>
              <a:rPr lang="en-US" sz="2800" dirty="0">
                <a:ea typeface="+mn-lt"/>
                <a:cs typeface="+mn-lt"/>
              </a:rPr>
              <a:t>Covenant Health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3601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CHS COVID-19 Treatments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69571" y="1254502"/>
          <a:ext cx="11452859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9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3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18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414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2618">
                <a:tc>
                  <a:txBody>
                    <a:bodyPr/>
                    <a:lstStyle/>
                    <a:p>
                      <a:r>
                        <a:rPr lang="en-US" sz="1400" dirty="0"/>
                        <a:t>Agent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Dosage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Comments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Update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1849">
                <a:tc>
                  <a:txBody>
                    <a:bodyPr/>
                    <a:lstStyle/>
                    <a:p>
                      <a:r>
                        <a:rPr lang="en-US" sz="1400" dirty="0" err="1"/>
                        <a:t>Remdesivir</a:t>
                      </a:r>
                      <a:endParaRPr lang="en-US" sz="1400" dirty="0"/>
                    </a:p>
                    <a:p>
                      <a:endParaRPr lang="en-US" sz="14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Emergency Use</a:t>
                      </a:r>
                      <a:r>
                        <a:rPr lang="en-US" sz="1400" b="0" baseline="0" dirty="0"/>
                        <a:t> </a:t>
                      </a:r>
                      <a:r>
                        <a:rPr lang="en-US" sz="1400" b="0" dirty="0"/>
                        <a:t>Authorization (EUA) 5/1/20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200 mg IV x 1, then 100 mg IV daily x 4</a:t>
                      </a:r>
                      <a:r>
                        <a:rPr lang="en-US" sz="1400" b="0" baseline="0" dirty="0"/>
                        <a:t> </a:t>
                      </a:r>
                      <a:r>
                        <a:rPr lang="en-US" sz="1400" b="0" dirty="0"/>
                        <a:t>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baseline="0" dirty="0"/>
                        <a:t>EUA product on allocation, cost ~$520/vial</a:t>
                      </a:r>
                      <a:r>
                        <a:rPr lang="en-US" sz="1400" b="0" baseline="0" dirty="0"/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1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/>
                        <a:t>NIH guidelines (July 24, 2020):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/>
                        <a:t>Because supplies are limited, recommend prioritizing for patients who require supplemental O2 but who are NOT on HF O2, noninvasive or </a:t>
                      </a:r>
                      <a:r>
                        <a:rPr lang="en-US" sz="1400" b="0" baseline="0" dirty="0" err="1"/>
                        <a:t>mech</a:t>
                      </a:r>
                      <a:r>
                        <a:rPr lang="en-US" sz="1400" b="0" baseline="0" dirty="0"/>
                        <a:t> ventilation, or ECMO</a:t>
                      </a:r>
                      <a:endParaRPr lang="en-US" sz="1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/>
                        <a:t>Remdesivir</a:t>
                      </a:r>
                      <a:r>
                        <a:rPr lang="en-US" sz="1400" b="1" dirty="0"/>
                        <a:t> EUA Inventory: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0" baseline="0" dirty="0"/>
                        <a:t>(Thursday AM)</a:t>
                      </a:r>
                    </a:p>
                    <a:p>
                      <a:pPr marL="0" marR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baseline="0" dirty="0"/>
                        <a:t>CMC = 247 vials; Plainview = 92 vials</a:t>
                      </a:r>
                    </a:p>
                    <a:p>
                      <a:pPr marL="0" marR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1" dirty="0" err="1"/>
                        <a:t>Remdesivir</a:t>
                      </a:r>
                      <a:r>
                        <a:rPr lang="en-US" sz="1400" b="1" baseline="0" dirty="0"/>
                        <a:t> EUA Patients: </a:t>
                      </a:r>
                      <a:r>
                        <a:rPr lang="en-US" sz="1400" b="0" baseline="0" dirty="0"/>
                        <a:t>(Thursday AM)</a:t>
                      </a:r>
                    </a:p>
                    <a:p>
                      <a:pPr marL="0" marR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baseline="0" dirty="0"/>
                        <a:t>CMC = 9; Plainview = 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893">
                <a:tc>
                  <a:txBody>
                    <a:bodyPr/>
                    <a:lstStyle/>
                    <a:p>
                      <a:r>
                        <a:rPr lang="en-US" sz="1400" dirty="0"/>
                        <a:t>Convalescent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/>
                        <a:t>Plasma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  <a:r>
                        <a:rPr lang="en-US" sz="1400" baseline="0" dirty="0"/>
                        <a:t> unit (200-400mL)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CMC</a:t>
                      </a:r>
                      <a:r>
                        <a:rPr lang="en-US" sz="1400" baseline="0" dirty="0"/>
                        <a:t> e</a:t>
                      </a:r>
                      <a:r>
                        <a:rPr lang="en-US" sz="1400" dirty="0"/>
                        <a:t>nrolled in Mayo 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Emergency Use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dirty="0"/>
                        <a:t>Authorization on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dirty="0"/>
                        <a:t>8/23/20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Mayo Trial: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dirty="0"/>
                        <a:t>Enrolled 86 patients at</a:t>
                      </a:r>
                      <a:r>
                        <a:rPr lang="en-US" sz="1400" b="1" baseline="0" dirty="0"/>
                        <a:t> CMC (1 OB at CCH)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baseline="0" dirty="0"/>
                        <a:t>End date 8/28/20</a:t>
                      </a:r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4284">
                <a:tc>
                  <a:txBody>
                    <a:bodyPr/>
                    <a:lstStyle/>
                    <a:p>
                      <a:r>
                        <a:rPr lang="en-US" sz="1400" dirty="0"/>
                        <a:t>Dexamethasone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 mg IV/PO daily x 10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NIH guidelines: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/>
                        <a:t>Recommend use in </a:t>
                      </a:r>
                      <a:r>
                        <a:rPr lang="en-US" sz="1400" b="0" dirty="0" err="1"/>
                        <a:t>mech</a:t>
                      </a:r>
                      <a:r>
                        <a:rPr lang="en-US" sz="1400" b="0" dirty="0"/>
                        <a:t> ventilated</a:t>
                      </a:r>
                      <a:r>
                        <a:rPr lang="en-US" sz="1400" b="0" u="none" dirty="0"/>
                        <a:t> patients (AI) or those on supplemental oxygen </a:t>
                      </a:r>
                      <a:r>
                        <a:rPr lang="en-US" sz="1400" b="1" u="none" dirty="0"/>
                        <a:t>(BI)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u="none" dirty="0"/>
                        <a:t>Recommend </a:t>
                      </a:r>
                      <a:r>
                        <a:rPr lang="en-US" sz="1400" b="0" u="sng" dirty="0"/>
                        <a:t>against</a:t>
                      </a:r>
                      <a:r>
                        <a:rPr lang="en-US" sz="1400" b="0" u="none" dirty="0"/>
                        <a:t> use for patients who do not require supplemental oxygen </a:t>
                      </a:r>
                      <a:r>
                        <a:rPr lang="en-US" sz="1400" b="1" u="none" dirty="0"/>
                        <a:t>(AI)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Alternatives</a:t>
                      </a:r>
                      <a:r>
                        <a:rPr lang="en-US" sz="1400" b="0" baseline="0" dirty="0"/>
                        <a:t> if dexamethasone is unavailable: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400" b="0" baseline="0" dirty="0"/>
                        <a:t>Prednisone, methylprednisolone, hydrocortisone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443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Covid-19 Vaccine Update</a:t>
            </a:r>
          </a:p>
        </p:txBody>
      </p:sp>
    </p:spTree>
    <p:extLst>
      <p:ext uri="{BB962C8B-B14F-4D97-AF65-F5344CB8AC3E}">
        <p14:creationId xmlns:p14="http://schemas.microsoft.com/office/powerpoint/2010/main" val="73926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Vaccine Development Pathway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https://www.nejm.org/na101/home/literatum/publisher/mms/journals/content/nejm/0/nejm.ahead-of-print/nejme2025111/20200730/images/img_xlarge/nejme2025111_f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39" y="1255297"/>
            <a:ext cx="9889122" cy="476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41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Lurie N et al. NEJM 2020; 382:1969-1973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https://www.nejm.org/na101/home/literatum/publisher/mms/journals/content/nejm/2020/nejm_2020.382.issue-21/nejmp2005630/20200515/images/img_xlarge/nejmp2005630_f1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8"/>
          <a:stretch/>
        </p:blipFill>
        <p:spPr bwMode="auto">
          <a:xfrm>
            <a:off x="851355" y="1474231"/>
            <a:ext cx="10489290" cy="434585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5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9248E-B47A-0E4F-861E-61BE6A2C9C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Current Regional Census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28FF28-2036-AA45-9039-11A5E95F7A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2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19" y="1219201"/>
            <a:ext cx="7319211" cy="1958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287" y="3177662"/>
            <a:ext cx="5146650" cy="289277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Vaccine Platforms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025063" y="1219201"/>
            <a:ext cx="3557336" cy="4906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Links:</a:t>
            </a:r>
          </a:p>
          <a:p>
            <a:pPr lvl="1"/>
            <a:r>
              <a:rPr lang="en-US" sz="2400" dirty="0">
                <a:hlinkClick r:id="rId5"/>
              </a:rPr>
              <a:t>https://www.nature.com/articles/d41586-020-01221-y</a:t>
            </a:r>
            <a:endParaRPr lang="en-US" sz="2400" dirty="0"/>
          </a:p>
          <a:p>
            <a:pPr lvl="1"/>
            <a:r>
              <a:rPr lang="en-US" sz="2400" dirty="0">
                <a:hlinkClick r:id="rId6"/>
              </a:rPr>
              <a:t>https://media.nature.com/original/magazine-assets/d41586-020-01221-y/d41586-020-01221-y.pdf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445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Viral Vector Vaccines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88636"/>
          <a:stretch/>
        </p:blipFill>
        <p:spPr>
          <a:xfrm>
            <a:off x="4896546" y="1610149"/>
            <a:ext cx="5454930" cy="2186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1115"/>
          <a:stretch/>
        </p:blipFill>
        <p:spPr>
          <a:xfrm>
            <a:off x="4775889" y="1934085"/>
            <a:ext cx="5696243" cy="36124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52132"/>
          <a:stretch/>
        </p:blipFill>
        <p:spPr>
          <a:xfrm>
            <a:off x="1263011" y="1417638"/>
            <a:ext cx="2611160" cy="19241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1029"/>
          <a:stretch/>
        </p:blipFill>
        <p:spPr>
          <a:xfrm>
            <a:off x="1106907" y="3694594"/>
            <a:ext cx="2671317" cy="19241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75889" y="1417638"/>
            <a:ext cx="5696243" cy="420110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29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Nucleic Acid Vaccines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Genetic instructions (in the form of DNA or RNA) for a coronavirus protein that prompts an immune response. </a:t>
            </a:r>
          </a:p>
          <a:p>
            <a:r>
              <a:rPr lang="en-US" dirty="0"/>
              <a:t>The nucleic acid is inserted into human cells, which then churn out copies of the virus protein; most of these vaccines encode the virus’s spike protein.</a:t>
            </a:r>
          </a:p>
        </p:txBody>
      </p:sp>
      <p:pic>
        <p:nvPicPr>
          <p:cNvPr id="18434" name="Picture 2" descr="A graphic that shows how coronavirus genetic material can be used in a vaccine.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0"/>
          <a:stretch/>
        </p:blipFill>
        <p:spPr bwMode="auto">
          <a:xfrm>
            <a:off x="6656694" y="1417638"/>
            <a:ext cx="4140312" cy="445377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4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3955"/>
          <a:stretch/>
        </p:blipFill>
        <p:spPr>
          <a:xfrm>
            <a:off x="1312085" y="149036"/>
            <a:ext cx="9567830" cy="59269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6049" t="94662" r="1879" b="98"/>
          <a:stretch/>
        </p:blipFill>
        <p:spPr>
          <a:xfrm>
            <a:off x="8927431" y="274638"/>
            <a:ext cx="1155032" cy="36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7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2344A-49D2-4D40-A092-D8C87DF1D2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The million dollar question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205B17-BB87-0E43-8A07-B48CAD125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786554"/>
            <a:ext cx="9448800" cy="1752600"/>
          </a:xfrm>
        </p:spPr>
        <p:txBody>
          <a:bodyPr/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you have had Covid-19, can you catch it again?</a:t>
            </a:r>
          </a:p>
        </p:txBody>
      </p:sp>
    </p:spTree>
    <p:extLst>
      <p:ext uri="{BB962C8B-B14F-4D97-AF65-F5344CB8AC3E}">
        <p14:creationId xmlns:p14="http://schemas.microsoft.com/office/powerpoint/2010/main" val="356308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2759" y="328647"/>
            <a:ext cx="9784080" cy="1207076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COVID19-Hot Topics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446314" y="1837407"/>
            <a:ext cx="1190897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Infectious Disease</a:t>
            </a:r>
          </a:p>
          <a:p>
            <a:pPr marL="1485900" lvl="2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Cannot exempt people who have had COVID from wearing PPE </a:t>
            </a:r>
          </a:p>
          <a:p>
            <a:pPr lvl="1">
              <a:spcAft>
                <a:spcPts val="600"/>
              </a:spcAft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694163"/>
            <a:ext cx="9361714" cy="267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4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E629EB-795C-A34E-9609-11DD7B9AB3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Changes in the </a:t>
            </a:r>
            <a:br>
              <a:rPr lang="en-US" dirty="0"/>
            </a:br>
            <a:r>
              <a:rPr lang="en-US" dirty="0"/>
              <a:t>Convalescent Plasma Program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118F815-F81B-9B49-A1D0-E5681206FB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0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Convalescent Plasma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629" y="365125"/>
            <a:ext cx="5039360" cy="28346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6457" y="1782445"/>
            <a:ext cx="556121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FDA Issues Emergency Use Authorization for Convalescent Plasma for COVID–19 Treatment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Fact sheet required for informed consent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Titer COVID-19 Convalescent Plasma (IgG Antibodies tested on Ortho </a:t>
            </a:r>
            <a:r>
              <a:rPr lang="en-US" dirty="0" err="1"/>
              <a:t>Vitros</a:t>
            </a:r>
            <a:r>
              <a:rPr lang="en-US" dirty="0"/>
              <a:t> platform with S/C ratio of 12 or greater)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Titer COVID-19 Convalescent Plasma (all others)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https://www.fda.gov/media/141480/download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38E56-B517-7142-BB22-F34C165A9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588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B152A-53B2-6446-ACC8-0E31F021E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Convalescent Plasma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51C82-4E0C-6545-B1C3-8ECCA8E8C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772" y="1951037"/>
            <a:ext cx="10972800" cy="4906963"/>
          </a:xfrm>
        </p:spPr>
        <p:txBody>
          <a:bodyPr/>
          <a:lstStyle/>
          <a:p>
            <a:r>
              <a:rPr lang="en-US" sz="2400" dirty="0"/>
              <a:t>The Mayo Convalescent Plasma Program is ending</a:t>
            </a:r>
          </a:p>
          <a:p>
            <a:r>
              <a:rPr lang="en-US" sz="2400" dirty="0"/>
              <a:t>Convalescent Plasma has been approved OFF TRIAL for </a:t>
            </a:r>
          </a:p>
          <a:p>
            <a:pPr marL="0" indent="0">
              <a:buNone/>
            </a:pPr>
            <a:r>
              <a:rPr lang="en-US" sz="2400" dirty="0"/>
              <a:t>	Emergency Use Authorization (EUA)</a:t>
            </a:r>
          </a:p>
          <a:p>
            <a:r>
              <a:rPr lang="en-US" sz="2400" dirty="0"/>
              <a:t>We are rapidly working to create an appropriate consent form for patients to sign if they are candidates for Convalescent Plasma</a:t>
            </a:r>
          </a:p>
          <a:p>
            <a:r>
              <a:rPr lang="en-US" sz="2400" dirty="0"/>
              <a:t>New regulations from the FDA may require us to identify if the plasma has </a:t>
            </a:r>
            <a:r>
              <a:rPr lang="en-US" sz="2400" b="1" dirty="0">
                <a:solidFill>
                  <a:srgbClr val="FF0000"/>
                </a:solidFill>
              </a:rPr>
              <a:t>HIGH or LOW Titers</a:t>
            </a:r>
            <a:r>
              <a:rPr lang="en-US" sz="2400" dirty="0"/>
              <a:t> of anti-SARS-Cov-2 antibodies.</a:t>
            </a:r>
          </a:p>
          <a:p>
            <a:r>
              <a:rPr lang="en-US" sz="2400" dirty="0"/>
              <a:t>Currently we only have a qualitative assay for the antibodies that does not give us that information</a:t>
            </a:r>
          </a:p>
          <a:p>
            <a:r>
              <a:rPr lang="en-US" sz="2400" dirty="0"/>
              <a:t>We have produced a FACT SHEET for informed consent and one for Physicians.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EF1F29-9BA7-D847-9D48-F5DF2B762F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055" y="1185408"/>
            <a:ext cx="2220745" cy="204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1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C8FA4E-CA8A-AC4E-8C85-F983A33492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Texas Demographics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307FDAA-B804-324F-93EC-967979A3E5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5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146" y="31624"/>
            <a:ext cx="10524744" cy="138074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267970"/>
            <a:ext cx="12192000" cy="914400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80F4228-A57A-3947-B6DD-0818E8766A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895412"/>
              </p:ext>
            </p:extLst>
          </p:nvPr>
        </p:nvGraphicFramePr>
        <p:xfrm>
          <a:off x="1049421" y="1725170"/>
          <a:ext cx="10093158" cy="240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9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9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2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22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97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12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788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1843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Lubbock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Hockley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>
                              <a:lumMod val="90000"/>
                              <a:lumOff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60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8/24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8/24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8/24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8/24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8/24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8/24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28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28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28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28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54318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714AFE05-D392-E545-AE0F-C6E6E0C2E4D1}"/>
              </a:ext>
            </a:extLst>
          </p:cNvPr>
          <p:cNvSpPr/>
          <p:nvPr/>
        </p:nvSpPr>
        <p:spPr>
          <a:xfrm>
            <a:off x="8696784" y="8655816"/>
            <a:ext cx="1960880" cy="38608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B9B9F2-3FF0-BD4D-94F3-756A5F6CB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66"/>
            <a:ext cx="12192000" cy="681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8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D82CA-BAD3-674B-809D-FDF831A30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55" y="0"/>
            <a:ext cx="11096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317677-C326-D943-BC7D-39270DAA9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36"/>
            <a:ext cx="12192000" cy="680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100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" descr="COVID Trends">
            <a:extLst>
              <a:ext uri="{FF2B5EF4-FFF2-40B4-BE49-F238E27FC236}">
                <a16:creationId xmlns:a16="http://schemas.microsoft.com/office/drawing/2014/main" id="{6673C9C5-292B-49BC-B650-64522FCB7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1066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30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" descr="COVID Trends">
            <a:extLst>
              <a:ext uri="{FF2B5EF4-FFF2-40B4-BE49-F238E27FC236}">
                <a16:creationId xmlns:a16="http://schemas.microsoft.com/office/drawing/2014/main" id="{C7AEA8CA-0E02-46F2-B00A-1BA946C6E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1066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3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" descr="COVID Trends">
            <a:extLst>
              <a:ext uri="{FF2B5EF4-FFF2-40B4-BE49-F238E27FC236}">
                <a16:creationId xmlns:a16="http://schemas.microsoft.com/office/drawing/2014/main" id="{0769DA3A-0705-4BBF-B572-55C3A67C8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1066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5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" descr="COVID Trends">
            <a:extLst>
              <a:ext uri="{FF2B5EF4-FFF2-40B4-BE49-F238E27FC236}">
                <a16:creationId xmlns:a16="http://schemas.microsoft.com/office/drawing/2014/main" id="{1AE96E92-E6E2-4951-AC23-BBC493E1D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1066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4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0E65D-95CA-A94B-B9BB-332668D38E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And if that wasn’t bad enough….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F3D712-296A-6D49-9438-7D3F529E1C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4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9D6A63-853E-4143-B249-41D42B75E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755" y="252249"/>
            <a:ext cx="8333552" cy="595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9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9347A-0403-684E-A613-79FC363EF4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00C983-D098-A94F-8733-21E2CA4493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6758C2-E125-554D-90B5-A996B8436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03"/>
            <a:ext cx="12192000" cy="670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7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146" y="31624"/>
            <a:ext cx="10524744" cy="138074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- Lubbock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364236"/>
            <a:ext cx="12192000" cy="914400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95206" y="5574671"/>
            <a:ext cx="5801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Hospitalized in Lubbock – 17 on vents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8090C7-4B3E-414B-8D49-1941455F7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58" y="1509052"/>
            <a:ext cx="12024142" cy="349728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323338" y="1561520"/>
            <a:ext cx="837432" cy="3759200"/>
          </a:xfrm>
          <a:prstGeom prst="rect">
            <a:avLst/>
          </a:prstGeom>
          <a:noFill/>
          <a:ln w="57150">
            <a:solidFill>
              <a:srgbClr val="F38D4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545761" y="1561520"/>
            <a:ext cx="723900" cy="3759200"/>
          </a:xfrm>
          <a:prstGeom prst="rect">
            <a:avLst/>
          </a:prstGeom>
          <a:noFill/>
          <a:ln w="571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333238" y="1561520"/>
            <a:ext cx="723900" cy="3759200"/>
          </a:xfrm>
          <a:prstGeom prst="rect">
            <a:avLst/>
          </a:prstGeom>
          <a:noFill/>
          <a:ln w="57150">
            <a:solidFill>
              <a:srgbClr val="33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851138" y="1561520"/>
            <a:ext cx="1510281" cy="3759200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626108" y="1561520"/>
            <a:ext cx="723900" cy="3759200"/>
          </a:xfrm>
          <a:prstGeom prst="rect">
            <a:avLst/>
          </a:prstGeom>
          <a:noFill/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1DF04F-C4D9-2444-A3AF-DD9083FDD593}"/>
              </a:ext>
            </a:extLst>
          </p:cNvPr>
          <p:cNvSpPr/>
          <p:nvPr/>
        </p:nvSpPr>
        <p:spPr>
          <a:xfrm>
            <a:off x="1715268" y="1553900"/>
            <a:ext cx="723900" cy="3759200"/>
          </a:xfrm>
          <a:prstGeom prst="rect">
            <a:avLst/>
          </a:prstGeom>
          <a:noFill/>
          <a:ln w="57150">
            <a:solidFill>
              <a:srgbClr val="E936E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0810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BC14F-FEAE-A945-A3C5-B3FDC27FF8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Medical History Trivia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E07B86-2A2E-EE47-869E-79A56D8236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6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715AA8-90ED-9B4E-A8D9-5D15F803D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729" y="0"/>
            <a:ext cx="4998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226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110974-F214-0D42-9343-A25B0F5816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/>
              <a:t>Q &amp; A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CD61BE95-A369-2548-A283-65820DD6E1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146" y="31624"/>
            <a:ext cx="10524744" cy="97472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267970"/>
            <a:ext cx="12192000" cy="914400"/>
          </a:xfrm>
          <a:prstGeom prst="rect">
            <a:avLst/>
          </a:prstGeom>
          <a:solidFill>
            <a:srgbClr val="099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27146" y="4230741"/>
          <a:ext cx="11100618" cy="151850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66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01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3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0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22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5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94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93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4944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2378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45367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7/15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061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557,256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542,9500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506,820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459,887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403,307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351,618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282,365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210,585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168,062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10,559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10,034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9034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7497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4348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3432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2715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2481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Hospitalized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5974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8455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9595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10,893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10,471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9286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6904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45" y="1267970"/>
            <a:ext cx="12192000" cy="23858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818EC9F-948D-CA47-AFF3-50BBE089160B}"/>
              </a:ext>
            </a:extLst>
          </p:cNvPr>
          <p:cNvSpPr/>
          <p:nvPr/>
        </p:nvSpPr>
        <p:spPr>
          <a:xfrm>
            <a:off x="5378849" y="1855212"/>
            <a:ext cx="21956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Last Week</a:t>
            </a:r>
          </a:p>
        </p:txBody>
      </p:sp>
    </p:spTree>
    <p:extLst>
      <p:ext uri="{BB962C8B-B14F-4D97-AF65-F5344CB8AC3E}">
        <p14:creationId xmlns:p14="http://schemas.microsoft.com/office/powerpoint/2010/main" val="256055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01F76-501E-2240-862C-798D1540D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7CC90B-B074-DC4E-A9F3-7EC2FEA21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22"/>
            <a:ext cx="12192000" cy="6800756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B1806DD-B56F-464A-B9B8-3D2696668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804456"/>
              </p:ext>
            </p:extLst>
          </p:nvPr>
        </p:nvGraphicFramePr>
        <p:xfrm>
          <a:off x="646275" y="5047831"/>
          <a:ext cx="11100618" cy="135120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66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01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3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0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22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5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94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93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4944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2378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45367"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7/15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76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592,137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557,256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506,820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459,887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403,307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351,618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282,365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210,585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168,062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10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11,805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10,559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9034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7497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4348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3432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2715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2481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86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Hospitalized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4806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5974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7028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8455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9595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10,893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10,471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9286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6904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E3DCD2B1-58B2-BE48-B226-D13E72709321}"/>
              </a:ext>
            </a:extLst>
          </p:cNvPr>
          <p:cNvSpPr/>
          <p:nvPr/>
        </p:nvSpPr>
        <p:spPr>
          <a:xfrm>
            <a:off x="4170535" y="1153083"/>
            <a:ext cx="21956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This Week</a:t>
            </a:r>
          </a:p>
        </p:txBody>
      </p:sp>
    </p:spTree>
    <p:extLst>
      <p:ext uri="{BB962C8B-B14F-4D97-AF65-F5344CB8AC3E}">
        <p14:creationId xmlns:p14="http://schemas.microsoft.com/office/powerpoint/2010/main" val="3452667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3333" y="201585"/>
            <a:ext cx="9784080" cy="150876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Covenant PUI/Confirmed cases-hospitalized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162122"/>
            <a:ext cx="12192000" cy="7772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ACF07A-4CF3-6044-B6AC-D807FD88E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00" y="2272816"/>
            <a:ext cx="5070356" cy="3341837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48619F8-F8DD-5A4B-B15C-BE4D6F0EB3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0439200"/>
              </p:ext>
            </p:extLst>
          </p:nvPr>
        </p:nvGraphicFramePr>
        <p:xfrm>
          <a:off x="5627267" y="1911733"/>
          <a:ext cx="6225035" cy="4064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1345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MUpCClAV5oHf.Uv09Fna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W8_1HuTZa4QjqyCV2Gu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NN_OdVRnC_8Tatiiw6b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QuaterMoon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1R4ZFc503tAQ6JnfEklv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HalfMoon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.WNeMwRPaNOv4PeDFU5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3QuaterMoo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kXdkIixRi6Hs.rBsPur2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KNm6U2RZKJH1GvudQSP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ullMoon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4Ps3taQqK3C0NeBEvQL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Empty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ZaT0pc1t5njNc.Qjjni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e8TP4XhZ.lnTo2za9cA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P.XMQcYbPtSh31.Br9hHQ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NUaM_SWfAmEY4NYmacs7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RGyMAMPu_wFFhPSuQDqW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heme/theme1.xml><?xml version="1.0" encoding="utf-8"?>
<a:theme xmlns:a="http://schemas.openxmlformats.org/drawingml/2006/main" name="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848D6E36-A2CD-164D-9B6F-ABEF66AB6AC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A7253780-DE27-3648-B9E5-518D3AE3900B}"/>
    </a:ext>
  </a:extLst>
</a:theme>
</file>

<file path=ppt/theme/theme3.xml><?xml version="1.0" encoding="utf-8"?>
<a:theme xmlns:a="http://schemas.openxmlformats.org/drawingml/2006/main" name="1_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EBA91C50-C2BF-6544-940E-74B663AC4748}"/>
    </a:ext>
  </a:extLst>
</a:theme>
</file>

<file path=ppt/theme/theme4.xml><?xml version="1.0" encoding="utf-8"?>
<a:theme xmlns:a="http://schemas.openxmlformats.org/drawingml/2006/main" name="3349UU_CF">
  <a:themeElements>
    <a:clrScheme name="CURREN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70C0"/>
      </a:accent1>
      <a:accent2>
        <a:srgbClr val="00529B"/>
      </a:accent2>
      <a:accent3>
        <a:srgbClr val="419639"/>
      </a:accent3>
      <a:accent4>
        <a:srgbClr val="93C571"/>
      </a:accent4>
      <a:accent5>
        <a:srgbClr val="3EABAA"/>
      </a:accent5>
      <a:accent6>
        <a:srgbClr val="808080"/>
      </a:accent6>
      <a:hlink>
        <a:srgbClr val="419639"/>
      </a:hlink>
      <a:folHlink>
        <a:srgbClr val="93C571"/>
      </a:folHlink>
    </a:clrScheme>
    <a:fontScheme name="Custom 10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3C571"/>
        </a:accent1>
        <a:accent2>
          <a:srgbClr val="419639"/>
        </a:accent2>
        <a:accent3>
          <a:srgbClr val="0070C0"/>
        </a:accent3>
        <a:accent4>
          <a:srgbClr val="2F5597"/>
        </a:accent4>
        <a:accent5>
          <a:srgbClr val="3EABAA"/>
        </a:accent5>
        <a:accent6>
          <a:srgbClr val="808080"/>
        </a:accent6>
        <a:hlink>
          <a:srgbClr val="0070C0"/>
        </a:hlink>
        <a:folHlink>
          <a:srgbClr val="2F559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/>
  <a:extLst>
    <a:ext uri="{05A4C25C-085E-4340-85A3-A5531E510DB2}">
      <thm15:themeFamily xmlns:thm15="http://schemas.microsoft.com/office/thememl/2012/main" name="3349UU vF.potx" id="{2BEC9316-A2CD-4894-BBC6-3B78765581E4}" vid="{4A7DEE00-6925-42B1-8430-6A16D9323133}"/>
    </a:ext>
  </a:extLst>
</a:theme>
</file>

<file path=ppt/theme/theme5.xml><?xml version="1.0" encoding="utf-8"?>
<a:theme xmlns:a="http://schemas.openxmlformats.org/drawingml/2006/main" name="2_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venant Health" id="{F87D4349-4C9B-4399-BD00-AAAB857E8A8B}" vid="{298206E4-BFCD-4F37-B667-0591ACAB0A35}"/>
    </a:ext>
  </a:extLst>
</a:theme>
</file>

<file path=ppt/theme/theme6.xml><?xml version="1.0" encoding="utf-8"?>
<a:theme xmlns:a="http://schemas.openxmlformats.org/drawingml/2006/main" name="3_Covenant Health">
  <a:themeElements>
    <a:clrScheme name="SJH Colors">
      <a:dk1>
        <a:srgbClr val="00338E"/>
      </a:dk1>
      <a:lt1>
        <a:srgbClr val="FFFFFF"/>
      </a:lt1>
      <a:dk2>
        <a:srgbClr val="393B3D"/>
      </a:dk2>
      <a:lt2>
        <a:srgbClr val="BFBFBF"/>
      </a:lt2>
      <a:accent1>
        <a:srgbClr val="39892F"/>
      </a:accent1>
      <a:accent2>
        <a:srgbClr val="F15A29"/>
      </a:accent2>
      <a:accent3>
        <a:srgbClr val="C9282D"/>
      </a:accent3>
      <a:accent4>
        <a:srgbClr val="0070C0"/>
      </a:accent4>
      <a:accent5>
        <a:srgbClr val="FFC000"/>
      </a:accent5>
      <a:accent6>
        <a:srgbClr val="702785"/>
      </a:accent6>
      <a:hlink>
        <a:srgbClr val="0000FF"/>
      </a:hlink>
      <a:folHlink>
        <a:srgbClr val="3989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Provider Orientation for Recording[1]" id="{8E2AB60B-F2F9-A941-B580-2E8E9B5BBAC8}" vid="{848D6E36-A2CD-164D-9B6F-ABEF66AB6ACB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Covenant Health</Template>
  <TotalTime>17687</TotalTime>
  <Words>1351</Words>
  <Application>Microsoft Office PowerPoint</Application>
  <PresentationFormat>Widescreen</PresentationFormat>
  <Paragraphs>376</Paragraphs>
  <Slides>62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7" baseType="lpstr">
      <vt:lpstr>Arial</vt:lpstr>
      <vt:lpstr>Arial Narrow</vt:lpstr>
      <vt:lpstr>Calibri</vt:lpstr>
      <vt:lpstr>Georgia</vt:lpstr>
      <vt:lpstr>Helvetica Neue Medium</vt:lpstr>
      <vt:lpstr>Segoe UI</vt:lpstr>
      <vt:lpstr>Times New Roman</vt:lpstr>
      <vt:lpstr>Wingdings</vt:lpstr>
      <vt:lpstr>Covenant Health</vt:lpstr>
      <vt:lpstr>Custom Design</vt:lpstr>
      <vt:lpstr>1_Covenant Health</vt:lpstr>
      <vt:lpstr>3349UU_CF</vt:lpstr>
      <vt:lpstr>2_Covenant Health</vt:lpstr>
      <vt:lpstr>3_Covenant Health</vt:lpstr>
      <vt:lpstr>think-cell Slide</vt:lpstr>
      <vt:lpstr>Reflection</vt:lpstr>
      <vt:lpstr>A Special Thanks – Lubbock Area Baptist Association</vt:lpstr>
      <vt:lpstr>Safety Story</vt:lpstr>
      <vt:lpstr>Current Regional Census</vt:lpstr>
      <vt:lpstr>Regional</vt:lpstr>
      <vt:lpstr>Regional - Lubbock</vt:lpstr>
      <vt:lpstr>STATE</vt:lpstr>
      <vt:lpstr>PowerPoint Presentation</vt:lpstr>
      <vt:lpstr>Covenant PUI/Confirmed cases-hospitalized</vt:lpstr>
      <vt:lpstr>PUI/Confirmed cases-hospitalized</vt:lpstr>
      <vt:lpstr>Surge Plan</vt:lpstr>
      <vt:lpstr>Statistics</vt:lpstr>
      <vt:lpstr>Providence System Hospitalized COVID-19 Cases</vt:lpstr>
      <vt:lpstr>Providence Inpatient COVID-19 Volume</vt:lpstr>
      <vt:lpstr>Texas Inpatient COVID-19 Volume</vt:lpstr>
      <vt:lpstr>New Covid-19 POSITIVES by Day Trend </vt:lpstr>
      <vt:lpstr> Covid-19 POSITIVES Age Distribution </vt:lpstr>
      <vt:lpstr>TX/NM Region Weekly Procedures (YOY)</vt:lpstr>
      <vt:lpstr>Covid-19 Testing</vt:lpstr>
      <vt:lpstr>TESTING – STATEWIDE Results</vt:lpstr>
      <vt:lpstr>PowerPoint Presentation</vt:lpstr>
      <vt:lpstr>COVID-19 ANTIGEN TESTING</vt:lpstr>
      <vt:lpstr>Covid-19 ANTIGEN Testing</vt:lpstr>
      <vt:lpstr>Comparison of Covid -19 Tests</vt:lpstr>
      <vt:lpstr>TESTING</vt:lpstr>
      <vt:lpstr>TESTING – preparing for children</vt:lpstr>
      <vt:lpstr>Returning to Operations</vt:lpstr>
      <vt:lpstr>PowerPoint Presentation</vt:lpstr>
      <vt:lpstr>Critical Inventory - REH</vt:lpstr>
      <vt:lpstr>Critical Inventory</vt:lpstr>
      <vt:lpstr>Critical Inventory</vt:lpstr>
      <vt:lpstr>And now a few words about vented N-95 masks</vt:lpstr>
      <vt:lpstr>No, No, No!</vt:lpstr>
      <vt:lpstr>PowerPoint Presentation</vt:lpstr>
      <vt:lpstr>Pharmacy Update</vt:lpstr>
      <vt:lpstr>CHS COVID-19 Treatments</vt:lpstr>
      <vt:lpstr>Covid-19 Vaccine Update</vt:lpstr>
      <vt:lpstr>Traditional Vaccine Development Pathway</vt:lpstr>
      <vt:lpstr>Lurie N et al. NEJM 2020; 382:1969-1973</vt:lpstr>
      <vt:lpstr>Vaccine Platforms</vt:lpstr>
      <vt:lpstr>Viral Vector Vaccines</vt:lpstr>
      <vt:lpstr>Nucleic Acid Vaccines</vt:lpstr>
      <vt:lpstr>PowerPoint Presentation</vt:lpstr>
      <vt:lpstr>The million dollar question</vt:lpstr>
      <vt:lpstr>COVID19-Hot Topics</vt:lpstr>
      <vt:lpstr>Changes in the  Convalescent Plasma Program</vt:lpstr>
      <vt:lpstr>Convalescent Plasma</vt:lpstr>
      <vt:lpstr>Convalescent Plasma</vt:lpstr>
      <vt:lpstr>Texas Demographics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if that wasn’t bad enough….</vt:lpstr>
      <vt:lpstr>PowerPoint Presentation</vt:lpstr>
      <vt:lpstr>PowerPoint Presentation</vt:lpstr>
      <vt:lpstr>Medical History Trivia</vt:lpstr>
      <vt:lpstr>PowerPoint Presentation</vt:lpstr>
      <vt:lpstr>Q &amp; 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Covenant Health presents New Provider Training:  Best Practices </dc:title>
  <dc:creator>Rhyne, Craig</dc:creator>
  <cp:lastModifiedBy>McClure, Renee' R</cp:lastModifiedBy>
  <cp:revision>419</cp:revision>
  <cp:lastPrinted>2020-04-06T20:21:57Z</cp:lastPrinted>
  <dcterms:created xsi:type="dcterms:W3CDTF">2020-04-06T15:45:06Z</dcterms:created>
  <dcterms:modified xsi:type="dcterms:W3CDTF">2020-08-28T20:42:33Z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1a905b5-8388-4a05-b89a-55e43f7b4d00_Enabled">
    <vt:lpwstr>true</vt:lpwstr>
  </property>
  <property fmtid="{D5CDD505-2E9C-101B-9397-08002B2CF9AE}" pid="3" name="MSIP_Label_11a905b5-8388-4a05-b89a-55e43f7b4d00_SetDate">
    <vt:lpwstr>2020-08-28T20:42:28Z</vt:lpwstr>
  </property>
  <property fmtid="{D5CDD505-2E9C-101B-9397-08002B2CF9AE}" pid="4" name="MSIP_Label_11a905b5-8388-4a05-b89a-55e43f7b4d00_Method">
    <vt:lpwstr>Standard</vt:lpwstr>
  </property>
  <property fmtid="{D5CDD505-2E9C-101B-9397-08002B2CF9AE}" pid="5" name="MSIP_Label_11a905b5-8388-4a05-b89a-55e43f7b4d00_Name">
    <vt:lpwstr>General</vt:lpwstr>
  </property>
  <property fmtid="{D5CDD505-2E9C-101B-9397-08002B2CF9AE}" pid="6" name="MSIP_Label_11a905b5-8388-4a05-b89a-55e43f7b4d00_SiteId">
    <vt:lpwstr>2e319086-9a26-46a3-865f-615bed576786</vt:lpwstr>
  </property>
  <property fmtid="{D5CDD505-2E9C-101B-9397-08002B2CF9AE}" pid="7" name="MSIP_Label_11a905b5-8388-4a05-b89a-55e43f7b4d00_ActionId">
    <vt:lpwstr>f82083fa-88d1-4114-ac48-1b261818208f</vt:lpwstr>
  </property>
  <property fmtid="{D5CDD505-2E9C-101B-9397-08002B2CF9AE}" pid="8" name="MSIP_Label_11a905b5-8388-4a05-b89a-55e43f7b4d00_ContentBits">
    <vt:lpwstr>0</vt:lpwstr>
  </property>
</Properties>
</file>