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38" r:id="rId6"/>
    <p:sldMasterId id="2147483746" r:id="rId7"/>
  </p:sldMasterIdLst>
  <p:notesMasterIdLst>
    <p:notesMasterId r:id="rId83"/>
  </p:notesMasterIdLst>
  <p:sldIdLst>
    <p:sldId id="256" r:id="rId8"/>
    <p:sldId id="257" r:id="rId9"/>
    <p:sldId id="266" r:id="rId10"/>
    <p:sldId id="260" r:id="rId11"/>
    <p:sldId id="263" r:id="rId12"/>
    <p:sldId id="373" r:id="rId13"/>
    <p:sldId id="1922" r:id="rId14"/>
    <p:sldId id="2154" r:id="rId15"/>
    <p:sldId id="2155" r:id="rId16"/>
    <p:sldId id="1792" r:id="rId17"/>
    <p:sldId id="308" r:id="rId18"/>
    <p:sldId id="2105" r:id="rId19"/>
    <p:sldId id="506" r:id="rId20"/>
    <p:sldId id="296" r:id="rId21"/>
    <p:sldId id="2140" r:id="rId22"/>
    <p:sldId id="479" r:id="rId23"/>
    <p:sldId id="2148" r:id="rId24"/>
    <p:sldId id="418" r:id="rId25"/>
    <p:sldId id="2128" r:id="rId26"/>
    <p:sldId id="2129" r:id="rId27"/>
    <p:sldId id="264" r:id="rId28"/>
    <p:sldId id="366" r:id="rId29"/>
    <p:sldId id="1729" r:id="rId30"/>
    <p:sldId id="1728" r:id="rId31"/>
    <p:sldId id="270" r:id="rId32"/>
    <p:sldId id="408" r:id="rId33"/>
    <p:sldId id="429" r:id="rId34"/>
    <p:sldId id="2110" r:id="rId35"/>
    <p:sldId id="280" r:id="rId36"/>
    <p:sldId id="671" r:id="rId37"/>
    <p:sldId id="720" r:id="rId38"/>
    <p:sldId id="699" r:id="rId39"/>
    <p:sldId id="1806" r:id="rId40"/>
    <p:sldId id="2141" r:id="rId41"/>
    <p:sldId id="2145" r:id="rId42"/>
    <p:sldId id="1889" r:id="rId43"/>
    <p:sldId id="1894" r:id="rId44"/>
    <p:sldId id="2146" r:id="rId45"/>
    <p:sldId id="2147" r:id="rId46"/>
    <p:sldId id="1896" r:id="rId47"/>
    <p:sldId id="1898" r:id="rId48"/>
    <p:sldId id="1897" r:id="rId49"/>
    <p:sldId id="2142" r:id="rId50"/>
    <p:sldId id="683" r:id="rId51"/>
    <p:sldId id="258" r:id="rId52"/>
    <p:sldId id="2152" r:id="rId53"/>
    <p:sldId id="2153" r:id="rId54"/>
    <p:sldId id="259" r:id="rId55"/>
    <p:sldId id="707" r:id="rId56"/>
    <p:sldId id="708" r:id="rId57"/>
    <p:sldId id="2118" r:id="rId58"/>
    <p:sldId id="2117" r:id="rId59"/>
    <p:sldId id="409" r:id="rId60"/>
    <p:sldId id="1914" r:id="rId61"/>
    <p:sldId id="1893" r:id="rId62"/>
    <p:sldId id="1895" r:id="rId63"/>
    <p:sldId id="2149" r:id="rId64"/>
    <p:sldId id="2113" r:id="rId65"/>
    <p:sldId id="2150" r:id="rId66"/>
    <p:sldId id="2151" r:id="rId67"/>
    <p:sldId id="2121" r:id="rId68"/>
    <p:sldId id="2094" r:id="rId69"/>
    <p:sldId id="2132" r:id="rId70"/>
    <p:sldId id="2133" r:id="rId71"/>
    <p:sldId id="2134" r:id="rId72"/>
    <p:sldId id="2135" r:id="rId73"/>
    <p:sldId id="2136" r:id="rId74"/>
    <p:sldId id="2130" r:id="rId75"/>
    <p:sldId id="2139" r:id="rId76"/>
    <p:sldId id="2131" r:id="rId77"/>
    <p:sldId id="2138" r:id="rId78"/>
    <p:sldId id="2137" r:id="rId79"/>
    <p:sldId id="455" r:id="rId80"/>
    <p:sldId id="269" r:id="rId81"/>
    <p:sldId id="2123" r:id="rId8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D01F29"/>
    <a:srgbClr val="E936ED"/>
    <a:srgbClr val="339933"/>
    <a:srgbClr val="F38D4D"/>
    <a:srgbClr val="E85C0E"/>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494" autoAdjust="0"/>
  </p:normalViewPr>
  <p:slideViewPr>
    <p:cSldViewPr snapToGrid="0">
      <p:cViewPr varScale="1">
        <p:scale>
          <a:sx n="90" d="100"/>
          <a:sy n="90" d="100"/>
        </p:scale>
        <p:origin x="232" y="61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9/11/20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8/21: CMC received 7 cases of RDV this</a:t>
            </a:r>
            <a:r>
              <a:rPr lang="en-US" sz="1200" b="0" i="0" kern="1200" baseline="0" dirty="0">
                <a:solidFill>
                  <a:schemeClr val="tx1"/>
                </a:solidFill>
                <a:effectLst/>
                <a:latin typeface="+mn-lt"/>
                <a:ea typeface="+mn-ea"/>
                <a:cs typeface="+mn-cs"/>
              </a:rPr>
              <a:t> week, 280 vials = $145K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8/14: CMC has 10 patients on treatment and 10 rounds remaining (83 vials remaining). Plainview has 0 patients on treatment and 12 rounds remaining (74 vials)</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US" dirty="0"/>
              <a:t>Optimal timing of donor plasma collection in relation to recovery from COVID19, most appropriate methods of antibody testing, and minimum titers of SARS-CoV-2 antibody in convalescent plasma that may be associated with clinical benefits in </a:t>
            </a:r>
            <a:r>
              <a:rPr lang="en-US" dirty="0" err="1"/>
              <a:t>pts</a:t>
            </a:r>
            <a:r>
              <a:rPr lang="en-US" dirty="0"/>
              <a:t> with COVID-19 not determined.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FYI</a:t>
            </a:r>
            <a:r>
              <a:rPr lang="en-GB" sz="1200" b="0" i="0" u="none" strike="noStrike" kern="1200" baseline="0" dirty="0">
                <a:solidFill>
                  <a:schemeClr val="tx1"/>
                </a:solidFill>
                <a:effectLst/>
                <a:latin typeface="+mn-lt"/>
                <a:ea typeface="+mn-ea"/>
                <a:cs typeface="+mn-cs"/>
              </a:rPr>
              <a:t> Budesonide: In response to </a:t>
            </a:r>
            <a:r>
              <a:rPr lang="en-US" sz="1200" b="0" i="0" u="none" strike="noStrike" kern="1200" baseline="0" dirty="0">
                <a:solidFill>
                  <a:schemeClr val="tx1"/>
                </a:solidFill>
                <a:effectLst/>
                <a:latin typeface="+mn-lt"/>
                <a:ea typeface="+mn-ea"/>
                <a:cs typeface="+mn-cs"/>
              </a:rPr>
              <a:t>Odessa doctor, Richard Bartlett, who calls it the 'silver bullet‘. T</a:t>
            </a:r>
            <a:r>
              <a:rPr lang="en-US" sz="1200" b="0" i="0" kern="1200" dirty="0">
                <a:solidFill>
                  <a:schemeClr val="tx1"/>
                </a:solidFill>
                <a:effectLst/>
                <a:latin typeface="+mn-lt"/>
                <a:ea typeface="+mn-ea"/>
                <a:cs typeface="+mn-cs"/>
              </a:rPr>
              <a:t>here have been no clinical trials or observational studies examining the use of ICS in COVID-19. Clinical trials would be required to establish whether these drugs may be repurposed for the treatment of this disease.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22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265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064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err="1"/>
              <a:t>Gautret</a:t>
            </a:r>
            <a:r>
              <a:rPr lang="en-US" sz="1200" b="0" i="0" baseline="0" dirty="0"/>
              <a:t> et al. </a:t>
            </a:r>
            <a:r>
              <a:rPr lang="en-US" sz="1200" b="0" i="0" dirty="0"/>
              <a:t>92% were considered low risk for clinical deterioration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t>Million et al.</a:t>
            </a:r>
            <a:r>
              <a:rPr lang="en-US" sz="1200" b="0" i="0" baseline="0" dirty="0"/>
              <a:t> </a:t>
            </a:r>
            <a:r>
              <a:rPr lang="en-US" sz="1200" b="0" i="0" dirty="0"/>
              <a:t>95% had relatively mild disease and were considered</a:t>
            </a:r>
            <a:r>
              <a:rPr lang="en-US" sz="1200" b="0" i="0" baseline="0" dirty="0"/>
              <a:t> </a:t>
            </a:r>
            <a:r>
              <a:rPr lang="en-US" sz="1200" b="0" i="0" dirty="0"/>
              <a:t>low risk for clinical deterioration; defined poor clinical outcome by either death or transfer to ICU or hospitalization for 10 days or more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45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Arshad:</a:t>
            </a:r>
            <a:r>
              <a:rPr lang="en-US" baseline="0" dirty="0"/>
              <a:t> neither arm had ~61.4% &gt;65 </a:t>
            </a:r>
            <a:r>
              <a:rPr lang="en-US" baseline="0" dirty="0" err="1"/>
              <a:t>yr</a:t>
            </a:r>
            <a:r>
              <a:rPr lang="en-US" baseline="0" dirty="0"/>
              <a:t>; whereas HCQ 48.9%, AZ 46.3, H+A 45.5%</a:t>
            </a:r>
          </a:p>
          <a:p>
            <a:r>
              <a:rPr lang="en-US" baseline="0" dirty="0"/>
              <a:t>Steroids: 146 (35.7), 948 (78.9), 57 (38.8), 582 (74.3)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75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From NIH Rationale section:</a:t>
            </a:r>
          </a:p>
          <a:p>
            <a:r>
              <a:rPr lang="en-US" sz="1200" b="0" i="0" kern="1200" dirty="0">
                <a:solidFill>
                  <a:schemeClr val="tx1"/>
                </a:solidFill>
                <a:effectLst/>
                <a:latin typeface="+mn-lt"/>
                <a:ea typeface="+mn-ea"/>
                <a:cs typeface="+mn-cs"/>
              </a:rPr>
              <a:t>In a large randomized controlled trial of hospitalized patients in the United Kingdom,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did not decrease 28-day mortality when compared to the usual standard of care. Participants who were randomized to receive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had a longer median hospital stay than those who received the standard of care. In addition, among patients who were not on invasive mechanical ventilation at the time of randomization, those who received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were more likely to subsequently require intubation or die during hospitalization than those who received the standard of care.</a:t>
            </a:r>
            <a:r>
              <a:rPr lang="en-US" sz="1200" b="0" i="0" kern="1200" baseline="30000" dirty="0">
                <a:solidFill>
                  <a:schemeClr val="tx1"/>
                </a:solidFill>
                <a:effectLst/>
                <a:latin typeface="+mn-lt"/>
                <a:ea typeface="+mn-ea"/>
                <a:cs typeface="+mn-cs"/>
              </a:rPr>
              <a:t>5</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another randomized controlled trial that was conducted in Brazil, neither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alone nor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plus azithromycin improved clinical outcomes among hospitalized patients with mild to moderate COVID-19. More adverse events occurred among patients who received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plus azithromycin than among those who received the standard of care.</a:t>
            </a:r>
            <a:r>
              <a:rPr lang="en-US" sz="1200" b="0" i="0" kern="1200" baseline="30000" dirty="0">
                <a:solidFill>
                  <a:schemeClr val="tx1"/>
                </a:solidFill>
                <a:effectLst/>
                <a:latin typeface="+mn-lt"/>
                <a:ea typeface="+mn-ea"/>
                <a:cs typeface="+mn-cs"/>
              </a:rPr>
              <a:t>6</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to these randomized trials, data from large retrospective observational studies do not consistently show evidence of benefit for </a:t>
            </a:r>
            <a:r>
              <a:rPr lang="en-US" sz="1200" b="0" i="0" kern="1200" dirty="0" err="1">
                <a:solidFill>
                  <a:schemeClr val="tx1"/>
                </a:solidFill>
                <a:effectLst/>
                <a:latin typeface="+mn-lt"/>
                <a:ea typeface="+mn-ea"/>
                <a:cs typeface="+mn-cs"/>
              </a:rPr>
              <a:t>hydroxychloroquine</a:t>
            </a:r>
            <a:r>
              <a:rPr lang="en-US" sz="1200" b="0" i="0" kern="1200" dirty="0">
                <a:solidFill>
                  <a:schemeClr val="tx1"/>
                </a:solidFill>
                <a:effectLst/>
                <a:latin typeface="+mn-lt"/>
                <a:ea typeface="+mn-ea"/>
                <a:cs typeface="+mn-cs"/>
              </a:rPr>
              <a:t> with or without azithromycin in hospitalized patients with COVID-19.</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608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7</a:t>
            </a:fld>
            <a:endParaRPr lang="en-US"/>
          </a:p>
        </p:txBody>
      </p:sp>
    </p:spTree>
    <p:extLst>
      <p:ext uri="{BB962C8B-B14F-4D97-AF65-F5344CB8AC3E}">
        <p14:creationId xmlns:p14="http://schemas.microsoft.com/office/powerpoint/2010/main" val="702037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13</a:t>
            </a:fld>
            <a:endParaRPr lang="en-US"/>
          </a:p>
        </p:txBody>
      </p:sp>
    </p:spTree>
    <p:extLst>
      <p:ext uri="{BB962C8B-B14F-4D97-AF65-F5344CB8AC3E}">
        <p14:creationId xmlns:p14="http://schemas.microsoft.com/office/powerpoint/2010/main" val="40667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14</a:t>
            </a:fld>
            <a:endParaRPr lang="en-US"/>
          </a:p>
        </p:txBody>
      </p:sp>
    </p:spTree>
    <p:extLst>
      <p:ext uri="{BB962C8B-B14F-4D97-AF65-F5344CB8AC3E}">
        <p14:creationId xmlns:p14="http://schemas.microsoft.com/office/powerpoint/2010/main" val="224805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15</a:t>
            </a:fld>
            <a:endParaRPr lang="en-US"/>
          </a:p>
        </p:txBody>
      </p:sp>
    </p:spTree>
    <p:extLst>
      <p:ext uri="{BB962C8B-B14F-4D97-AF65-F5344CB8AC3E}">
        <p14:creationId xmlns:p14="http://schemas.microsoft.com/office/powerpoint/2010/main" val="418096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34</a:t>
            </a:fld>
            <a:endParaRPr lang="en-US"/>
          </a:p>
        </p:txBody>
      </p:sp>
    </p:spTree>
    <p:extLst>
      <p:ext uri="{BB962C8B-B14F-4D97-AF65-F5344CB8AC3E}">
        <p14:creationId xmlns:p14="http://schemas.microsoft.com/office/powerpoint/2010/main" val="1000117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38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9/11/20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9714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9/11/20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40609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9/11/20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2700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9/11/20</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6919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30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31"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55"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79"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0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2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5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75"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99"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23"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47"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71"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95"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19"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1669886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7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9572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0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9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373897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CA19B9-F791-490A-852D-FC90925EBF74}" type="datetimeFigureOut">
              <a:rPr lang="en-US" smtClean="0">
                <a:solidFill>
                  <a:srgbClr val="00338E"/>
                </a:solidFill>
              </a:rPr>
              <a:pPr/>
              <a:t>9/11/20</a:t>
            </a:fld>
            <a:endParaRPr lang="en-US">
              <a:solidFill>
                <a:srgbClr val="00338E"/>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338E"/>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BBCC12-4016-4C10-BE1F-F601FB5468B2}" type="slidenum">
              <a:rPr lang="en-US" smtClean="0">
                <a:solidFill>
                  <a:srgbClr val="00338E"/>
                </a:solidFill>
              </a:rPr>
              <a:pPr/>
              <a:t>‹#›</a:t>
            </a:fld>
            <a:endParaRPr lang="en-US">
              <a:solidFill>
                <a:srgbClr val="00338E"/>
              </a:solidFill>
            </a:endParaRPr>
          </a:p>
        </p:txBody>
      </p:sp>
    </p:spTree>
    <p:extLst>
      <p:ext uri="{BB962C8B-B14F-4D97-AF65-F5344CB8AC3E}">
        <p14:creationId xmlns:p14="http://schemas.microsoft.com/office/powerpoint/2010/main" val="319928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E4BB-8E00-9A44-A52D-6380E5B24E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A4E5ED-27D6-B544-93B9-FA9EA24ACB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60FE43-883E-8F45-BA7A-EC4D691FB3FB}"/>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5" name="Footer Placeholder 4">
            <a:extLst>
              <a:ext uri="{FF2B5EF4-FFF2-40B4-BE49-F238E27FC236}">
                <a16:creationId xmlns:a16="http://schemas.microsoft.com/office/drawing/2014/main" id="{C3B2D1BE-173C-0547-8899-1B5F8197F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7F901-C6B0-EB4C-B5AA-B0F2CC53A3E5}"/>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1507368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6D4F-FBC2-7A4E-82D6-A1792886A3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A21B31-1002-6C46-955E-0AEC0D7D4A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E660A-337D-7B43-A21B-DDD3884C77E7}"/>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5" name="Footer Placeholder 4">
            <a:extLst>
              <a:ext uri="{FF2B5EF4-FFF2-40B4-BE49-F238E27FC236}">
                <a16:creationId xmlns:a16="http://schemas.microsoft.com/office/drawing/2014/main" id="{4008647F-AE55-3444-B3FB-3988928EF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00F64-BA29-594D-BDE3-130CB0DC653A}"/>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3327586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155F-9683-5544-8C9D-C1CC40B7D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1665C9-D62E-0647-808A-F10BCD4551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A2E872-C23C-CD47-B8A5-6D2F0A427F35}"/>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5" name="Footer Placeholder 4">
            <a:extLst>
              <a:ext uri="{FF2B5EF4-FFF2-40B4-BE49-F238E27FC236}">
                <a16:creationId xmlns:a16="http://schemas.microsoft.com/office/drawing/2014/main" id="{0CE242CE-39B8-E24C-8895-48560428F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C790B-DA5E-A946-9151-4AE1BE3A28FC}"/>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2384644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4CDB-CA3B-0A47-9F78-946EDD396B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670F1-D703-EA4C-AE6E-949166AFD2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F12F3-B1D2-E645-8520-F964C02EF1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3C9D11-D27A-9447-9D2F-E2F3D7284702}"/>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6" name="Footer Placeholder 5">
            <a:extLst>
              <a:ext uri="{FF2B5EF4-FFF2-40B4-BE49-F238E27FC236}">
                <a16:creationId xmlns:a16="http://schemas.microsoft.com/office/drawing/2014/main" id="{D1A085CE-BDFE-6841-8170-1DC6C19FB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03BB0-0F42-884E-90F5-7FEE1F5685EC}"/>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3094415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2FF03-6F3D-184E-B680-8715068519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8DADA3-156F-9041-8EE6-8A548E15C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E05AFC-6887-5F41-B03D-DE3D9EEF30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7428E7-F233-1E44-80D4-BD9406C94A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6CEB57-B426-6E42-B7D6-D4982FE964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EB968A-0E26-CE48-968E-080F26976662}"/>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8" name="Footer Placeholder 7">
            <a:extLst>
              <a:ext uri="{FF2B5EF4-FFF2-40B4-BE49-F238E27FC236}">
                <a16:creationId xmlns:a16="http://schemas.microsoft.com/office/drawing/2014/main" id="{E547B9B3-A14F-7748-9D43-9676ED7A33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7C41DF-B515-EF43-842D-46831BEBEC4F}"/>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1285279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7A50-A8F6-6F4A-96A5-0D630ACBD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C16347-A21F-AB4B-8A87-2869E7CAC7FA}"/>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4" name="Footer Placeholder 3">
            <a:extLst>
              <a:ext uri="{FF2B5EF4-FFF2-40B4-BE49-F238E27FC236}">
                <a16:creationId xmlns:a16="http://schemas.microsoft.com/office/drawing/2014/main" id="{A694E802-AFD1-2643-97DB-E1A4C3EA1B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A01A66-62D1-3B43-9963-823DA92F50D6}"/>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3176062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D9E922-8411-6E4B-B9B1-4A8B6E24A337}"/>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3" name="Footer Placeholder 2">
            <a:extLst>
              <a:ext uri="{FF2B5EF4-FFF2-40B4-BE49-F238E27FC236}">
                <a16:creationId xmlns:a16="http://schemas.microsoft.com/office/drawing/2014/main" id="{0DD7B4AD-9BA8-7E40-A72C-3DFA887746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83BBC8-357A-8243-A0DD-4D610AADF483}"/>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8495654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7B01-57CB-CE4A-BEFB-793A1638ED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B2F74A-5BCD-5740-AB7A-FD7D8E0CE2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5C52D4-F62D-C644-AA85-54E426936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3431A-6257-D24E-8DC3-2C9702E988A0}"/>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6" name="Footer Placeholder 5">
            <a:extLst>
              <a:ext uri="{FF2B5EF4-FFF2-40B4-BE49-F238E27FC236}">
                <a16:creationId xmlns:a16="http://schemas.microsoft.com/office/drawing/2014/main" id="{2FAA9E5B-1F4C-0749-B6CA-459961D47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DB3B0-BE8E-8047-BBC6-8D8C46D6FDCB}"/>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3853360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1A25-A2AD-5340-8D43-42F58C63D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6BA3A-6F36-5248-9985-DAEC2FE0FA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2BDDFD-3F60-EA49-8964-5C8653348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1372A-2374-2947-B97F-50631E6A0CE4}"/>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6" name="Footer Placeholder 5">
            <a:extLst>
              <a:ext uri="{FF2B5EF4-FFF2-40B4-BE49-F238E27FC236}">
                <a16:creationId xmlns:a16="http://schemas.microsoft.com/office/drawing/2014/main" id="{77C3117E-A49B-FD42-A66C-375C16B56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DEBF2A-69F2-5B4B-B43C-0AE6D7A159DD}"/>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2728918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DA05-6010-544F-B358-7C3B460BD9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1365DB-849B-5F41-A66C-54622B942B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533E3-A853-A046-A23B-C1E721297C75}"/>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5" name="Footer Placeholder 4">
            <a:extLst>
              <a:ext uri="{FF2B5EF4-FFF2-40B4-BE49-F238E27FC236}">
                <a16:creationId xmlns:a16="http://schemas.microsoft.com/office/drawing/2014/main" id="{6A7AE00E-D0BA-8746-BD70-32C9CC600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3D904-1834-414F-8A58-C9241A126525}"/>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367047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0045E-E522-F44B-A15D-3AD9449D36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8276B6-53AC-CF4D-A1BE-BA83641582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FE8BF-1D36-2945-806E-5390A01F28D2}"/>
              </a:ext>
            </a:extLst>
          </p:cNvPr>
          <p:cNvSpPr>
            <a:spLocks noGrp="1"/>
          </p:cNvSpPr>
          <p:nvPr>
            <p:ph type="dt" sz="half" idx="10"/>
          </p:nvPr>
        </p:nvSpPr>
        <p:spPr/>
        <p:txBody>
          <a:bodyPr/>
          <a:lstStyle/>
          <a:p>
            <a:fld id="{998FB752-1E21-9541-A090-4011AE6139F0}" type="datetimeFigureOut">
              <a:rPr lang="en-US" smtClean="0"/>
              <a:t>9/11/20</a:t>
            </a:fld>
            <a:endParaRPr lang="en-US"/>
          </a:p>
        </p:txBody>
      </p:sp>
      <p:sp>
        <p:nvSpPr>
          <p:cNvPr id="5" name="Footer Placeholder 4">
            <a:extLst>
              <a:ext uri="{FF2B5EF4-FFF2-40B4-BE49-F238E27FC236}">
                <a16:creationId xmlns:a16="http://schemas.microsoft.com/office/drawing/2014/main" id="{FDFE0EBD-9BC1-724F-BADE-7DB0B982F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B00E53-68BE-B340-A9E6-6FF337A41A3F}"/>
              </a:ext>
            </a:extLst>
          </p:cNvPr>
          <p:cNvSpPr>
            <a:spLocks noGrp="1"/>
          </p:cNvSpPr>
          <p:nvPr>
            <p:ph type="sldNum" sz="quarter" idx="12"/>
          </p:nvPr>
        </p:nvSpPr>
        <p:spPr/>
        <p:txBody>
          <a:bodyPr/>
          <a:lstStyle/>
          <a:p>
            <a:fld id="{236F45BB-B604-044F-A6E8-41CC2961F6FA}" type="slidenum">
              <a:rPr lang="en-US" smtClean="0"/>
              <a:t>‹#›</a:t>
            </a:fld>
            <a:endParaRPr lang="en-US"/>
          </a:p>
        </p:txBody>
      </p:sp>
    </p:spTree>
    <p:extLst>
      <p:ext uri="{BB962C8B-B14F-4D97-AF65-F5344CB8AC3E}">
        <p14:creationId xmlns:p14="http://schemas.microsoft.com/office/powerpoint/2010/main" val="429552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6993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43637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tags" Target="../tags/tag11.xml"/><Relationship Id="rId11" Type="http://schemas.openxmlformats.org/officeDocument/2006/relationships/slideLayout" Target="../slideLayouts/slideLayout30.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4.xml"/><Relationship Id="rId10" Type="http://schemas.openxmlformats.org/officeDocument/2006/relationships/slideLayout" Target="../slideLayouts/slideLayout29.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7.xml"/><Relationship Id="rId51" Type="http://schemas.openxmlformats.org/officeDocument/2006/relationships/tags" Target="../tags/tag33.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2.jpeg"/><Relationship Id="rId4" Type="http://schemas.openxmlformats.org/officeDocument/2006/relationships/slideLayout" Target="../slideLayouts/slideLayout39.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2.jpeg"/><Relationship Id="rId4" Type="http://schemas.openxmlformats.org/officeDocument/2006/relationships/slideLayout" Target="../slideLayouts/slideLayout46.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71"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7" r:id="rId3"/>
    <p:sldLayoutId id="2147483728"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713" r:id="rId7"/>
    <p:sldLayoutId id="2147483737"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283"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921812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A446F0-2A2B-E64E-853C-C20AA1CA2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B4A571-BD3B-054E-A4ED-7FDA6CD98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42152-1972-CF40-8911-0290CB054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FB752-1E21-9541-A090-4011AE6139F0}" type="datetimeFigureOut">
              <a:rPr lang="en-US" smtClean="0"/>
              <a:t>9/11/20</a:t>
            </a:fld>
            <a:endParaRPr lang="en-US"/>
          </a:p>
        </p:txBody>
      </p:sp>
      <p:sp>
        <p:nvSpPr>
          <p:cNvPr id="5" name="Footer Placeholder 4">
            <a:extLst>
              <a:ext uri="{FF2B5EF4-FFF2-40B4-BE49-F238E27FC236}">
                <a16:creationId xmlns:a16="http://schemas.microsoft.com/office/drawing/2014/main" id="{FC93B51B-696B-604B-9976-C9EE32AC4E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A11A99-BADB-0A45-BBA7-151EBE6B36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F45BB-B604-044F-A6E8-41CC2961F6FA}" type="slidenum">
              <a:rPr lang="en-US" smtClean="0"/>
              <a:t>‹#›</a:t>
            </a:fld>
            <a:endParaRPr lang="en-US"/>
          </a:p>
        </p:txBody>
      </p:sp>
    </p:spTree>
    <p:extLst>
      <p:ext uri="{BB962C8B-B14F-4D97-AF65-F5344CB8AC3E}">
        <p14:creationId xmlns:p14="http://schemas.microsoft.com/office/powerpoint/2010/main" val="69838787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mp"/><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mp"/><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hyperlink" Target="https://www.washingtonpost.com/lifestyle/wellness/mask-test-duke-covid/2020/08/10/4f2bb888-db18-11ea-b205-ff838e15a9a6_story.html" TargetMode="External"/><Relationship Id="rId2" Type="http://schemas.openxmlformats.org/officeDocument/2006/relationships/hyperlink" Target="https://nypost.com/2020/08/13/cdc-warns-masks-with-valves-vents-dont-prevent-spread-of-covid-19/" TargetMode="External"/><Relationship Id="rId1" Type="http://schemas.openxmlformats.org/officeDocument/2006/relationships/slideLayout" Target="../slideLayouts/slideLayout51.xml"/><Relationship Id="rId4" Type="http://schemas.openxmlformats.org/officeDocument/2006/relationships/hyperlink" Target="https://www.cdc.gov/coronavirus/2019-ncov/prevent-getting-sick/cloth-face-cover-guidance.html"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1.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61.xml"/><Relationship Id="rId4" Type="http://schemas.openxmlformats.org/officeDocument/2006/relationships/image" Target="../media/image50.tiff"/></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September</a:t>
            </a:r>
            <a:r>
              <a:rPr lang="en-US" altLang="en-US" sz="4000" i="1" dirty="0">
                <a:latin typeface="Baskerville Old Face" panose="02020602080505020303" pitchFamily="18" charset="0"/>
              </a:rPr>
              <a:t> </a:t>
            </a:r>
            <a:r>
              <a:rPr lang="en-US" altLang="en-US" sz="2400" dirty="0">
                <a:latin typeface="Baskerville Old Face" panose="02020602080505020303" pitchFamily="18" charset="0"/>
              </a:rPr>
              <a:t>11, 2020</a:t>
            </a: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a:p>
          <a:p>
            <a:pPr eaLnBrk="1" fontAlgn="auto" hangingPunct="1">
              <a:lnSpc>
                <a:spcPct val="80000"/>
              </a:lnSpc>
              <a:spcAft>
                <a:spcPts val="0"/>
              </a:spcAft>
              <a:defRPr/>
            </a:pPr>
            <a:endParaRPr lang="en-US" altLang="en-US" sz="150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a:t>
            </a:r>
          </a:p>
        </p:txBody>
      </p:sp>
      <p:sp>
        <p:nvSpPr>
          <p:cNvPr id="4" name="Rectangle 3"/>
          <p:cNvSpPr/>
          <p:nvPr/>
        </p:nvSpPr>
        <p:spPr>
          <a:xfrm>
            <a:off x="0" y="888505"/>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798658776"/>
              </p:ext>
            </p:extLst>
          </p:nvPr>
        </p:nvGraphicFramePr>
        <p:xfrm>
          <a:off x="1544131" y="753547"/>
          <a:ext cx="9103738" cy="2311368"/>
        </p:xfrm>
        <a:graphic>
          <a:graphicData uri="http://schemas.openxmlformats.org/drawingml/2006/table">
            <a:tbl>
              <a:tblPr firstRow="1" bandRow="1">
                <a:tableStyleId>{5C22544A-7EE6-4342-B048-85BDC9FD1C3A}</a:tableStyleId>
              </a:tblPr>
              <a:tblGrid>
                <a:gridCol w="1299853">
                  <a:extLst>
                    <a:ext uri="{9D8B030D-6E8A-4147-A177-3AD203B41FA5}">
                      <a16:colId xmlns:a16="http://schemas.microsoft.com/office/drawing/2014/main" val="20000"/>
                    </a:ext>
                  </a:extLst>
                </a:gridCol>
                <a:gridCol w="886809">
                  <a:extLst>
                    <a:ext uri="{9D8B030D-6E8A-4147-A177-3AD203B41FA5}">
                      <a16:colId xmlns:a16="http://schemas.microsoft.com/office/drawing/2014/main" val="20001"/>
                    </a:ext>
                  </a:extLst>
                </a:gridCol>
                <a:gridCol w="1029636">
                  <a:extLst>
                    <a:ext uri="{9D8B030D-6E8A-4147-A177-3AD203B41FA5}">
                      <a16:colId xmlns:a16="http://schemas.microsoft.com/office/drawing/2014/main" val="20002"/>
                    </a:ext>
                  </a:extLst>
                </a:gridCol>
                <a:gridCol w="1029636">
                  <a:extLst>
                    <a:ext uri="{9D8B030D-6E8A-4147-A177-3AD203B41FA5}">
                      <a16:colId xmlns:a16="http://schemas.microsoft.com/office/drawing/2014/main" val="20003"/>
                    </a:ext>
                  </a:extLst>
                </a:gridCol>
                <a:gridCol w="1029636">
                  <a:extLst>
                    <a:ext uri="{9D8B030D-6E8A-4147-A177-3AD203B41FA5}">
                      <a16:colId xmlns:a16="http://schemas.microsoft.com/office/drawing/2014/main" val="20004"/>
                    </a:ext>
                  </a:extLst>
                </a:gridCol>
                <a:gridCol w="999243">
                  <a:extLst>
                    <a:ext uri="{9D8B030D-6E8A-4147-A177-3AD203B41FA5}">
                      <a16:colId xmlns:a16="http://schemas.microsoft.com/office/drawing/2014/main" val="20005"/>
                    </a:ext>
                  </a:extLst>
                </a:gridCol>
                <a:gridCol w="800100">
                  <a:extLst>
                    <a:ext uri="{9D8B030D-6E8A-4147-A177-3AD203B41FA5}">
                      <a16:colId xmlns:a16="http://schemas.microsoft.com/office/drawing/2014/main" val="20006"/>
                    </a:ext>
                  </a:extLst>
                </a:gridCol>
                <a:gridCol w="948219">
                  <a:extLst>
                    <a:ext uri="{9D8B030D-6E8A-4147-A177-3AD203B41FA5}">
                      <a16:colId xmlns:a16="http://schemas.microsoft.com/office/drawing/2014/main" val="20007"/>
                    </a:ext>
                  </a:extLst>
                </a:gridCol>
                <a:gridCol w="1080606">
                  <a:extLst>
                    <a:ext uri="{9D8B030D-6E8A-4147-A177-3AD203B41FA5}">
                      <a16:colId xmlns:a16="http://schemas.microsoft.com/office/drawing/2014/main" val="20008"/>
                    </a:ext>
                  </a:extLst>
                </a:gridCol>
              </a:tblGrid>
              <a:tr h="0">
                <a:tc>
                  <a:txBody>
                    <a:bodyPr/>
                    <a:lstStyle/>
                    <a:p>
                      <a:endParaRPr lang="en-US" sz="2000"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Lubbock</a:t>
                      </a:r>
                    </a:p>
                  </a:txBody>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TTU</a:t>
                      </a:r>
                    </a:p>
                  </a:txBody>
                  <a:tcPr>
                    <a:solidFill>
                      <a:srgbClr val="FF0000"/>
                    </a:solidFill>
                  </a:tcPr>
                </a:tc>
                <a:tc hMerge="1">
                  <a:txBody>
                    <a:bodyPr/>
                    <a:lstStyle/>
                    <a:p>
                      <a:pPr algn="ctr"/>
                      <a:endParaRPr lang="en-US" sz="2400" b="1" dirty="0">
                        <a:solidFill>
                          <a:schemeClr val="bg1">
                            <a:lumMod val="90000"/>
                            <a:lumOff val="10000"/>
                          </a:schemeClr>
                        </a:solidFill>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Hockley</a:t>
                      </a:r>
                    </a:p>
                  </a:txBody>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Hale</a:t>
                      </a:r>
                    </a:p>
                  </a:txBody>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43479">
                <a:tc>
                  <a:txBody>
                    <a:bodyPr/>
                    <a:lstStyle/>
                    <a:p>
                      <a:endParaRPr lang="en-US" sz="1800" dirty="0"/>
                    </a:p>
                  </a:txBody>
                  <a:tcPr/>
                </a:tc>
                <a:tc>
                  <a:txBody>
                    <a:bodyPr/>
                    <a:lstStyle/>
                    <a:p>
                      <a:pPr algn="ctr"/>
                      <a:r>
                        <a:rPr lang="en-US" sz="1800" baseline="0" dirty="0">
                          <a:latin typeface="Arial" panose="020B0604020202020204" pitchFamily="34" charset="0"/>
                          <a:cs typeface="Arial" panose="020B0604020202020204" pitchFamily="34" charset="0"/>
                        </a:rPr>
                        <a:t>9/7</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9/9</a:t>
                      </a:r>
                      <a:endParaRPr lang="en-US" sz="1800" dirty="0">
                        <a:latin typeface="Arial" panose="020B0604020202020204" pitchFamily="34" charset="0"/>
                        <a:cs typeface="Arial" panose="020B0604020202020204" pitchFamily="34" charset="0"/>
                      </a:endParaRPr>
                    </a:p>
                  </a:txBody>
                  <a:tcPr/>
                </a:tc>
                <a:tc>
                  <a:txBody>
                    <a:bodyPr/>
                    <a:lstStyle/>
                    <a:p>
                      <a:pPr algn="ct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a:latin typeface="Arial" panose="020B0604020202020204" pitchFamily="34" charset="0"/>
                          <a:cs typeface="Arial" panose="020B0604020202020204" pitchFamily="34" charset="0"/>
                        </a:rPr>
                        <a:t>9/9</a:t>
                      </a:r>
                    </a:p>
                  </a:txBody>
                  <a:tcPr/>
                </a:tc>
                <a:tc>
                  <a:txBody>
                    <a:bodyPr/>
                    <a:lstStyle/>
                    <a:p>
                      <a:pPr algn="ctr"/>
                      <a:r>
                        <a:rPr lang="en-US" sz="1800" baseline="0" dirty="0">
                          <a:latin typeface="Arial" panose="020B0604020202020204" pitchFamily="34" charset="0"/>
                          <a:cs typeface="Arial" panose="020B0604020202020204" pitchFamily="34" charset="0"/>
                        </a:rPr>
                        <a:t>9/2</a:t>
                      </a:r>
                      <a:endParaRPr lang="en-US" sz="1800" dirty="0">
                        <a:latin typeface="Arial" panose="020B0604020202020204" pitchFamily="34" charset="0"/>
                        <a:cs typeface="Arial" panose="020B0604020202020204" pitchFamily="34" charset="0"/>
                      </a:endParaRPr>
                    </a:p>
                  </a:txBody>
                  <a:tcPr/>
                </a:tc>
                <a:tc>
                  <a:txBody>
                    <a:bodyPr/>
                    <a:lstStyle/>
                    <a:p>
                      <a:pPr algn="ct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9/4</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baseline="0" dirty="0">
                          <a:latin typeface="Arial" panose="020B0604020202020204" pitchFamily="34" charset="0"/>
                          <a:cs typeface="Arial" panose="020B0604020202020204" pitchFamily="34" charset="0"/>
                        </a:rPr>
                        <a:t>9/9</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2102">
                <a:tc>
                  <a:txBody>
                    <a:bodyPr/>
                    <a:lstStyle/>
                    <a:p>
                      <a:r>
                        <a:rPr lang="en-US" sz="1800" dirty="0">
                          <a:latin typeface="Arial" panose="020B0604020202020204" pitchFamily="34" charset="0"/>
                          <a:cs typeface="Arial" panose="020B0604020202020204" pitchFamily="34" charset="0"/>
                        </a:rPr>
                        <a:t>Total</a:t>
                      </a:r>
                    </a:p>
                  </a:txBody>
                  <a:tcPr/>
                </a:tc>
                <a:tc>
                  <a:txBody>
                    <a:bodyPr/>
                    <a:lstStyle/>
                    <a:p>
                      <a:pPr algn="ctr">
                        <a:buNone/>
                      </a:pPr>
                      <a:r>
                        <a:rPr lang="en-US" sz="1600" dirty="0">
                          <a:latin typeface="Arial" panose="020B0604020202020204" pitchFamily="34" charset="0"/>
                          <a:cs typeface="Arial" panose="020B0604020202020204" pitchFamily="34" charset="0"/>
                        </a:rPr>
                        <a:t>8983</a:t>
                      </a:r>
                    </a:p>
                  </a:txBody>
                  <a:tcPr/>
                </a:tc>
                <a:tc>
                  <a:txBody>
                    <a:bodyPr/>
                    <a:lstStyle/>
                    <a:p>
                      <a:pPr algn="ctr">
                        <a:buNone/>
                      </a:pPr>
                      <a:r>
                        <a:rPr lang="en-US" sz="1600" dirty="0">
                          <a:latin typeface="Arial" panose="020B0604020202020204" pitchFamily="34" charset="0"/>
                          <a:cs typeface="Arial" panose="020B0604020202020204" pitchFamily="34" charset="0"/>
                        </a:rPr>
                        <a:t>9277</a:t>
                      </a:r>
                    </a:p>
                  </a:txBody>
                  <a:tcPr/>
                </a:tc>
                <a:tc>
                  <a:txBody>
                    <a:bodyPr/>
                    <a:lstStyle/>
                    <a:p>
                      <a:pPr algn="ctr">
                        <a:buNone/>
                      </a:pPr>
                      <a:endParaRPr lang="en-US" sz="1600" dirty="0">
                        <a:latin typeface="Arial" panose="020B0604020202020204" pitchFamily="34" charset="0"/>
                        <a:cs typeface="Arial" panose="020B0604020202020204" pitchFamily="34" charset="0"/>
                      </a:endParaRPr>
                    </a:p>
                  </a:txBody>
                  <a:tcPr/>
                </a:tc>
                <a:tc>
                  <a:txBody>
                    <a:bodyPr/>
                    <a:lstStyle/>
                    <a:p>
                      <a:pPr algn="ctr">
                        <a:buNone/>
                      </a:pPr>
                      <a:r>
                        <a:rPr lang="en-US" sz="1600" dirty="0">
                          <a:latin typeface="Arial" panose="020B0604020202020204" pitchFamily="34" charset="0"/>
                          <a:cs typeface="Arial" panose="020B0604020202020204" pitchFamily="34" charset="0"/>
                        </a:rPr>
                        <a:t>1020</a:t>
                      </a:r>
                    </a:p>
                  </a:txBody>
                  <a:tcPr/>
                </a:tc>
                <a:tc>
                  <a:txBody>
                    <a:bodyPr/>
                    <a:lstStyle/>
                    <a:p>
                      <a:pPr algn="ctr"/>
                      <a:r>
                        <a:rPr lang="en-US" sz="1600" dirty="0">
                          <a:latin typeface="Arial" panose="020B0604020202020204" pitchFamily="34" charset="0"/>
                          <a:cs typeface="Arial" panose="020B0604020202020204" pitchFamily="34" charset="0"/>
                        </a:rPr>
                        <a:t>269</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1675</a:t>
                      </a:r>
                    </a:p>
                  </a:txBody>
                  <a:tcPr/>
                </a:tc>
                <a:tc>
                  <a:txBody>
                    <a:bodyPr/>
                    <a:lstStyle/>
                    <a:p>
                      <a:pPr algn="ctr"/>
                      <a:r>
                        <a:rPr lang="en-US" sz="1600" dirty="0">
                          <a:latin typeface="Arial" panose="020B0604020202020204" pitchFamily="34" charset="0"/>
                          <a:cs typeface="Arial" panose="020B0604020202020204" pitchFamily="34" charset="0"/>
                        </a:rPr>
                        <a:t>1702</a:t>
                      </a:r>
                    </a:p>
                  </a:txBody>
                  <a:tcPr/>
                </a:tc>
                <a:extLst>
                  <a:ext uri="{0D108BD9-81ED-4DB2-BD59-A6C34878D82A}">
                    <a16:rowId xmlns:a16="http://schemas.microsoft.com/office/drawing/2014/main" val="10002"/>
                  </a:ext>
                </a:extLst>
              </a:tr>
              <a:tr h="372102">
                <a:tc>
                  <a:txBody>
                    <a:bodyPr/>
                    <a:lstStyle/>
                    <a:p>
                      <a:r>
                        <a:rPr lang="en-US" sz="1800" dirty="0">
                          <a:latin typeface="Arial" panose="020B0604020202020204" pitchFamily="34" charset="0"/>
                          <a:cs typeface="Arial" panose="020B0604020202020204" pitchFamily="34" charset="0"/>
                        </a:rPr>
                        <a:t>Active</a:t>
                      </a:r>
                    </a:p>
                  </a:txBody>
                  <a:tcPr/>
                </a:tc>
                <a:tc>
                  <a:txBody>
                    <a:bodyPr/>
                    <a:lstStyle/>
                    <a:p>
                      <a:pPr algn="ctr">
                        <a:buNone/>
                      </a:pPr>
                      <a:r>
                        <a:rPr lang="en-US" sz="1600" dirty="0">
                          <a:latin typeface="Arial" panose="020B0604020202020204" pitchFamily="34" charset="0"/>
                          <a:cs typeface="Arial" panose="020B0604020202020204" pitchFamily="34" charset="0"/>
                        </a:rPr>
                        <a:t>2563</a:t>
                      </a:r>
                    </a:p>
                  </a:txBody>
                  <a:tcPr/>
                </a:tc>
                <a:tc>
                  <a:txBody>
                    <a:bodyPr/>
                    <a:lstStyle/>
                    <a:p>
                      <a:pPr algn="ctr">
                        <a:buNone/>
                      </a:pPr>
                      <a:r>
                        <a:rPr lang="en-US" sz="1600" dirty="0">
                          <a:latin typeface="Arial" panose="020B0604020202020204" pitchFamily="34" charset="0"/>
                          <a:cs typeface="Arial" panose="020B0604020202020204" pitchFamily="34" charset="0"/>
                        </a:rPr>
                        <a:t>2609</a:t>
                      </a:r>
                    </a:p>
                  </a:txBody>
                  <a:tcPr/>
                </a:tc>
                <a:tc>
                  <a:txBody>
                    <a:bodyPr/>
                    <a:lstStyle/>
                    <a:p>
                      <a:pPr algn="ctr">
                        <a:buNone/>
                      </a:pPr>
                      <a:endParaRPr lang="en-US" sz="1600" dirty="0">
                        <a:latin typeface="Arial" panose="020B0604020202020204" pitchFamily="34" charset="0"/>
                        <a:cs typeface="Arial" panose="020B0604020202020204" pitchFamily="34" charset="0"/>
                      </a:endParaRPr>
                    </a:p>
                  </a:txBody>
                  <a:tcPr/>
                </a:tc>
                <a:tc>
                  <a:txBody>
                    <a:bodyPr/>
                    <a:lstStyle/>
                    <a:p>
                      <a:pPr algn="ctr">
                        <a:buNone/>
                      </a:pPr>
                      <a:r>
                        <a:rPr lang="en-US" sz="1600" dirty="0">
                          <a:latin typeface="Arial" panose="020B0604020202020204" pitchFamily="34" charset="0"/>
                          <a:cs typeface="Arial" panose="020B0604020202020204" pitchFamily="34" charset="0"/>
                        </a:rPr>
                        <a:t>650</a:t>
                      </a:r>
                    </a:p>
                  </a:txBody>
                  <a:tcPr/>
                </a:tc>
                <a:tc>
                  <a:txBody>
                    <a:bodyPr/>
                    <a:lstStyle/>
                    <a:p>
                      <a:pPr algn="ctr"/>
                      <a:r>
                        <a:rPr lang="en-US" sz="1600" dirty="0">
                          <a:latin typeface="Arial" panose="020B0604020202020204" pitchFamily="34" charset="0"/>
                          <a:cs typeface="Arial" panose="020B0604020202020204" pitchFamily="34" charset="0"/>
                        </a:rPr>
                        <a:t>48</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100</a:t>
                      </a:r>
                    </a:p>
                  </a:txBody>
                  <a:tcPr/>
                </a:tc>
                <a:tc>
                  <a:txBody>
                    <a:bodyPr/>
                    <a:lstStyle/>
                    <a:p>
                      <a:pPr algn="ctr"/>
                      <a:r>
                        <a:rPr lang="en-US" sz="1600" dirty="0">
                          <a:latin typeface="Arial" panose="020B0604020202020204" pitchFamily="34" charset="0"/>
                          <a:cs typeface="Arial" panose="020B0604020202020204" pitchFamily="34" charset="0"/>
                        </a:rPr>
                        <a:t>76</a:t>
                      </a:r>
                    </a:p>
                  </a:txBody>
                  <a:tcPr/>
                </a:tc>
                <a:extLst>
                  <a:ext uri="{0D108BD9-81ED-4DB2-BD59-A6C34878D82A}">
                    <a16:rowId xmlns:a16="http://schemas.microsoft.com/office/drawing/2014/main" val="10003"/>
                  </a:ext>
                </a:extLst>
              </a:tr>
              <a:tr h="372102">
                <a:tc>
                  <a:txBody>
                    <a:bodyPr/>
                    <a:lstStyle/>
                    <a:p>
                      <a:r>
                        <a:rPr lang="en-US" sz="18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panose="020B0604020202020204" pitchFamily="34" charset="0"/>
                          <a:cs typeface="Arial" panose="020B0604020202020204" pitchFamily="34" charset="0"/>
                        </a:rPr>
                        <a:t>105</a:t>
                      </a:r>
                    </a:p>
                  </a:txBody>
                  <a:tcPr/>
                </a:tc>
                <a:tc>
                  <a:txBody>
                    <a:bodyPr/>
                    <a:lstStyle/>
                    <a:p>
                      <a:pPr algn="ctr"/>
                      <a:r>
                        <a:rPr lang="en-US" sz="1600" dirty="0">
                          <a:latin typeface="Arial" panose="020B0604020202020204" pitchFamily="34" charset="0"/>
                          <a:cs typeface="Arial" panose="020B0604020202020204" pitchFamily="34" charset="0"/>
                        </a:rPr>
                        <a:t>105</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0</a:t>
                      </a:r>
                    </a:p>
                  </a:txBody>
                  <a:tcPr/>
                </a:tc>
                <a:tc>
                  <a:txBody>
                    <a:bodyPr/>
                    <a:lstStyle/>
                    <a:p>
                      <a:pPr algn="ctr"/>
                      <a:r>
                        <a:rPr lang="en-US" sz="1600" dirty="0">
                          <a:latin typeface="Arial" panose="020B0604020202020204" pitchFamily="34" charset="0"/>
                          <a:cs typeface="Arial" panose="020B0604020202020204" pitchFamily="34" charset="0"/>
                        </a:rPr>
                        <a:t>5</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48</a:t>
                      </a:r>
                    </a:p>
                  </a:txBody>
                  <a:tcPr/>
                </a:tc>
                <a:tc>
                  <a:txBody>
                    <a:bodyPr/>
                    <a:lstStyle/>
                    <a:p>
                      <a:pPr algn="ctr"/>
                      <a:r>
                        <a:rPr lang="en-US" sz="1600" dirty="0">
                          <a:latin typeface="Arial" panose="020B0604020202020204" pitchFamily="34" charset="0"/>
                          <a:cs typeface="Arial" panose="020B0604020202020204" pitchFamily="34" charset="0"/>
                        </a:rPr>
                        <a:t>51</a:t>
                      </a:r>
                    </a:p>
                  </a:txBody>
                  <a:tcPr/>
                </a:tc>
                <a:extLst>
                  <a:ext uri="{0D108BD9-81ED-4DB2-BD59-A6C34878D82A}">
                    <a16:rowId xmlns:a16="http://schemas.microsoft.com/office/drawing/2014/main" val="10004"/>
                  </a:ext>
                </a:extLst>
              </a:tr>
              <a:tr h="372102">
                <a:tc>
                  <a:txBody>
                    <a:bodyPr/>
                    <a:lstStyle/>
                    <a:p>
                      <a:r>
                        <a:rPr lang="en-US" sz="1800" dirty="0">
                          <a:latin typeface="Arial" panose="020B0604020202020204" pitchFamily="34" charset="0"/>
                          <a:cs typeface="Arial" panose="020B0604020202020204" pitchFamily="34" charset="0"/>
                        </a:rPr>
                        <a:t>New</a:t>
                      </a:r>
                    </a:p>
                  </a:txBody>
                  <a:tcPr/>
                </a:tc>
                <a:tc gridSpan="2">
                  <a:txBody>
                    <a:bodyPr/>
                    <a:lstStyle/>
                    <a:p>
                      <a:pPr algn="ctr"/>
                      <a:r>
                        <a:rPr lang="en-US" sz="1600" dirty="0">
                          <a:latin typeface="Arial" panose="020B0604020202020204" pitchFamily="34" charset="0"/>
                          <a:cs typeface="Arial" panose="020B0604020202020204" pitchFamily="34" charset="0"/>
                        </a:rPr>
                        <a:t>956</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600" dirty="0">
                          <a:latin typeface="Arial" panose="020B0604020202020204" pitchFamily="34" charset="0"/>
                          <a:cs typeface="Arial" panose="020B0604020202020204" pitchFamily="34" charset="0"/>
                        </a:rPr>
                        <a:t>&gt;75</a:t>
                      </a:r>
                    </a:p>
                  </a:txBody>
                  <a:tcPr/>
                </a:tc>
                <a:tc hMerge="1">
                  <a:txBody>
                    <a:bodyPr/>
                    <a:lstStyle/>
                    <a:p>
                      <a:pPr algn="ctr"/>
                      <a:endParaRPr lang="en-US" sz="1600" dirty="0">
                        <a:latin typeface="Arial" panose="020B0604020202020204" pitchFamily="34" charset="0"/>
                        <a:cs typeface="Arial" panose="020B0604020202020204" pitchFamily="34" charset="0"/>
                      </a:endParaRPr>
                    </a:p>
                  </a:txBody>
                  <a:tcPr/>
                </a:tc>
                <a:tc gridSpan="2">
                  <a:txBody>
                    <a:bodyPr/>
                    <a:lstStyle/>
                    <a:p>
                      <a:pPr algn="ctr"/>
                      <a:endParaRPr lang="en-US" sz="1600" dirty="0">
                        <a:latin typeface="Arial" panose="020B0604020202020204" pitchFamily="34" charset="0"/>
                        <a:cs typeface="Arial" panose="020B0604020202020204" pitchFamily="34" charset="0"/>
                      </a:endParaRP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600" dirty="0">
                          <a:latin typeface="Arial" panose="020B0604020202020204" pitchFamily="34" charset="0"/>
                          <a:cs typeface="Arial" panose="020B0604020202020204" pitchFamily="34" charset="0"/>
                        </a:rPr>
                        <a:t>24</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pic>
        <p:nvPicPr>
          <p:cNvPr id="25" name="Picture 24"/>
          <p:cNvPicPr>
            <a:picLocks noChangeAspect="1"/>
          </p:cNvPicPr>
          <p:nvPr/>
        </p:nvPicPr>
        <p:blipFill>
          <a:blip r:embed="rId2"/>
          <a:stretch>
            <a:fillRect/>
          </a:stretch>
        </p:blipFill>
        <p:spPr>
          <a:xfrm>
            <a:off x="338147" y="3203650"/>
            <a:ext cx="11563350" cy="2937432"/>
          </a:xfrm>
          <a:prstGeom prst="rect">
            <a:avLst/>
          </a:prstGeom>
        </p:spPr>
      </p:pic>
      <p:sp>
        <p:nvSpPr>
          <p:cNvPr id="26" name="TextBox 25"/>
          <p:cNvSpPr txBox="1"/>
          <p:nvPr/>
        </p:nvSpPr>
        <p:spPr>
          <a:xfrm>
            <a:off x="305584" y="6303132"/>
            <a:ext cx="11722100" cy="400110"/>
          </a:xfrm>
          <a:prstGeom prst="rect">
            <a:avLst/>
          </a:prstGeom>
          <a:solidFill>
            <a:schemeClr val="tx2"/>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9/7: </a:t>
            </a:r>
            <a:r>
              <a:rPr lang="en-US" sz="2000" dirty="0">
                <a:solidFill>
                  <a:schemeClr val="bg1"/>
                </a:solidFill>
                <a:latin typeface="Arial" panose="020B0604020202020204" pitchFamily="34" charset="0"/>
                <a:cs typeface="Arial" panose="020B0604020202020204" pitchFamily="34" charset="0"/>
              </a:rPr>
              <a:t>55 Hospitalized in Lubbock – 7 on vents</a:t>
            </a:r>
            <a:r>
              <a:rPr lang="en-US" sz="2000" b="1" dirty="0">
                <a:solidFill>
                  <a:schemeClr val="bg1"/>
                </a:solidFill>
                <a:latin typeface="Arial" panose="020B0604020202020204" pitchFamily="34" charset="0"/>
                <a:cs typeface="Arial" panose="020B0604020202020204" pitchFamily="34" charset="0"/>
              </a:rPr>
              <a:t>   9/9:  </a:t>
            </a:r>
            <a:r>
              <a:rPr lang="en-US" sz="2000" dirty="0">
                <a:solidFill>
                  <a:schemeClr val="bg1"/>
                </a:solidFill>
                <a:latin typeface="Arial" panose="020B0604020202020204" pitchFamily="34" charset="0"/>
                <a:cs typeface="Arial" panose="020B0604020202020204" pitchFamily="34" charset="0"/>
              </a:rPr>
              <a:t>74 Hospitalized in Lubbock – 8 on vents </a:t>
            </a:r>
            <a:endParaRPr lang="en-US" sz="2400" dirty="0">
              <a:solidFill>
                <a:schemeClr val="bg1"/>
              </a:solidFill>
              <a:latin typeface="Arial" panose="020B0604020202020204" pitchFamily="34" charset="0"/>
              <a:cs typeface="Arial" panose="020B0604020202020204" pitchFamily="34" charset="0"/>
            </a:endParaRPr>
          </a:p>
        </p:txBody>
      </p:sp>
      <p:sp>
        <p:nvSpPr>
          <p:cNvPr id="27" name="Rectangle 26"/>
          <p:cNvSpPr/>
          <p:nvPr/>
        </p:nvSpPr>
        <p:spPr>
          <a:xfrm>
            <a:off x="4773499" y="3307935"/>
            <a:ext cx="533881" cy="3140489"/>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375779" y="3307935"/>
            <a:ext cx="590599" cy="3140489"/>
          </a:xfrm>
          <a:prstGeom prst="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524963" y="3307935"/>
            <a:ext cx="641831" cy="3140489"/>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255839" y="3307935"/>
            <a:ext cx="636446" cy="314048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907410" y="3307935"/>
            <a:ext cx="664972" cy="3140489"/>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44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1F76-501E-2240-862C-798D1540DA9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07CC90B-B074-DC4E-A9F3-7EC2FEA21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22"/>
            <a:ext cx="12192000" cy="6800756"/>
          </a:xfrm>
          <a:prstGeom prst="rect">
            <a:avLst/>
          </a:prstGeom>
        </p:spPr>
      </p:pic>
      <p:graphicFrame>
        <p:nvGraphicFramePr>
          <p:cNvPr id="5" name="Table 4">
            <a:extLst>
              <a:ext uri="{FF2B5EF4-FFF2-40B4-BE49-F238E27FC236}">
                <a16:creationId xmlns:a16="http://schemas.microsoft.com/office/drawing/2014/main" id="{0B1806DD-B56F-464A-B9B8-3D26966686C4}"/>
              </a:ext>
            </a:extLst>
          </p:cNvPr>
          <p:cNvGraphicFramePr>
            <a:graphicFrameLocks noGrp="1"/>
          </p:cNvGraphicFramePr>
          <p:nvPr>
            <p:extLst>
              <p:ext uri="{D42A27DB-BD31-4B8C-83A1-F6EECF244321}">
                <p14:modId xmlns:p14="http://schemas.microsoft.com/office/powerpoint/2010/main" val="2209804456"/>
              </p:ext>
            </p:extLst>
          </p:nvPr>
        </p:nvGraphicFramePr>
        <p:xfrm>
          <a:off x="646275" y="5047831"/>
          <a:ext cx="11100618" cy="1351207"/>
        </p:xfrm>
        <a:graphic>
          <a:graphicData uri="http://schemas.openxmlformats.org/drawingml/2006/table">
            <a:tbl>
              <a:tblPr firstRow="1" bandRow="1">
                <a:tableStyleId>{073A0DAA-6AF3-43AB-8588-CEC1D06C72B9}</a:tableStyleId>
              </a:tblPr>
              <a:tblGrid>
                <a:gridCol w="1566830">
                  <a:extLst>
                    <a:ext uri="{9D8B030D-6E8A-4147-A177-3AD203B41FA5}">
                      <a16:colId xmlns:a16="http://schemas.microsoft.com/office/drawing/2014/main" val="20000"/>
                    </a:ext>
                  </a:extLst>
                </a:gridCol>
                <a:gridCol w="1230178">
                  <a:extLst>
                    <a:ext uri="{9D8B030D-6E8A-4147-A177-3AD203B41FA5}">
                      <a16:colId xmlns:a16="http://schemas.microsoft.com/office/drawing/2014/main" val="20001"/>
                    </a:ext>
                  </a:extLst>
                </a:gridCol>
                <a:gridCol w="1443672">
                  <a:extLst>
                    <a:ext uri="{9D8B030D-6E8A-4147-A177-3AD203B41FA5}">
                      <a16:colId xmlns:a16="http://schemas.microsoft.com/office/drawing/2014/main" val="20002"/>
                    </a:ext>
                  </a:extLst>
                </a:gridCol>
                <a:gridCol w="1060639">
                  <a:extLst>
                    <a:ext uri="{9D8B030D-6E8A-4147-A177-3AD203B41FA5}">
                      <a16:colId xmlns:a16="http://schemas.microsoft.com/office/drawing/2014/main" val="20003"/>
                    </a:ext>
                  </a:extLst>
                </a:gridCol>
                <a:gridCol w="992211">
                  <a:extLst>
                    <a:ext uri="{9D8B030D-6E8A-4147-A177-3AD203B41FA5}">
                      <a16:colId xmlns:a16="http://schemas.microsoft.com/office/drawing/2014/main" val="20004"/>
                    </a:ext>
                  </a:extLst>
                </a:gridCol>
                <a:gridCol w="975103">
                  <a:extLst>
                    <a:ext uri="{9D8B030D-6E8A-4147-A177-3AD203B41FA5}">
                      <a16:colId xmlns:a16="http://schemas.microsoft.com/office/drawing/2014/main" val="20005"/>
                    </a:ext>
                  </a:extLst>
                </a:gridCol>
                <a:gridCol w="949443">
                  <a:extLst>
                    <a:ext uri="{9D8B030D-6E8A-4147-A177-3AD203B41FA5}">
                      <a16:colId xmlns:a16="http://schemas.microsoft.com/office/drawing/2014/main" val="20006"/>
                    </a:ext>
                  </a:extLst>
                </a:gridCol>
                <a:gridCol w="1009317">
                  <a:extLst>
                    <a:ext uri="{9D8B030D-6E8A-4147-A177-3AD203B41FA5}">
                      <a16:colId xmlns:a16="http://schemas.microsoft.com/office/drawing/2014/main" val="20007"/>
                    </a:ext>
                  </a:extLst>
                </a:gridCol>
                <a:gridCol w="949443">
                  <a:extLst>
                    <a:ext uri="{9D8B030D-6E8A-4147-A177-3AD203B41FA5}">
                      <a16:colId xmlns:a16="http://schemas.microsoft.com/office/drawing/2014/main" val="20008"/>
                    </a:ext>
                  </a:extLst>
                </a:gridCol>
                <a:gridCol w="923782">
                  <a:extLst>
                    <a:ext uri="{9D8B030D-6E8A-4147-A177-3AD203B41FA5}">
                      <a16:colId xmlns:a16="http://schemas.microsoft.com/office/drawing/2014/main" val="20009"/>
                    </a:ext>
                  </a:extLst>
                </a:gridCol>
              </a:tblGrid>
              <a:tr h="345367">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8/19</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8/5</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7/22</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7/8</a:t>
                      </a: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557,256</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459,887</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351,618</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210,585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296103">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10,559</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7497</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4348</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2715</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5974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8455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10,893</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9286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sp>
        <p:nvSpPr>
          <p:cNvPr id="6" name="Rectangle 5">
            <a:extLst>
              <a:ext uri="{FF2B5EF4-FFF2-40B4-BE49-F238E27FC236}">
                <a16:creationId xmlns:a16="http://schemas.microsoft.com/office/drawing/2014/main" id="{E3DCD2B1-58B2-BE48-B226-D13E72709321}"/>
              </a:ext>
            </a:extLst>
          </p:cNvPr>
          <p:cNvSpPr/>
          <p:nvPr/>
        </p:nvSpPr>
        <p:spPr>
          <a:xfrm>
            <a:off x="4170535" y="1153083"/>
            <a:ext cx="3368952" cy="584775"/>
          </a:xfrm>
          <a:prstGeom prst="rect">
            <a:avLst/>
          </a:prstGeom>
        </p:spPr>
        <p:txBody>
          <a:bodyPr wrap="square">
            <a:spAutoFit/>
          </a:bodyPr>
          <a:lstStyle/>
          <a:p>
            <a:r>
              <a:rPr lang="en-US" sz="3200" b="1" dirty="0">
                <a:solidFill>
                  <a:srgbClr val="FF0000"/>
                </a:solidFill>
              </a:rPr>
              <a:t>Two Weeks Ago</a:t>
            </a:r>
          </a:p>
        </p:txBody>
      </p:sp>
    </p:spTree>
    <p:extLst>
      <p:ext uri="{BB962C8B-B14F-4D97-AF65-F5344CB8AC3E}">
        <p14:creationId xmlns:p14="http://schemas.microsoft.com/office/powerpoint/2010/main" val="345266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1793089" y="2689288"/>
          <a:ext cx="8787284" cy="1351207"/>
        </p:xfrm>
        <a:graphic>
          <a:graphicData uri="http://schemas.openxmlformats.org/drawingml/2006/table">
            <a:tbl>
              <a:tblPr firstRow="1" bandRow="1">
                <a:tableStyleId>{073A0DAA-6AF3-43AB-8588-CEC1D06C72B9}</a:tableStyleId>
              </a:tblPr>
              <a:tblGrid>
                <a:gridCol w="1612584">
                  <a:extLst>
                    <a:ext uri="{9D8B030D-6E8A-4147-A177-3AD203B41FA5}">
                      <a16:colId xmlns:a16="http://schemas.microsoft.com/office/drawing/2014/main" val="20000"/>
                    </a:ext>
                  </a:extLst>
                </a:gridCol>
                <a:gridCol w="1091611">
                  <a:extLst>
                    <a:ext uri="{9D8B030D-6E8A-4147-A177-3AD203B41FA5}">
                      <a16:colId xmlns:a16="http://schemas.microsoft.com/office/drawing/2014/main" val="20001"/>
                    </a:ext>
                  </a:extLst>
                </a:gridCol>
                <a:gridCol w="1091611">
                  <a:extLst>
                    <a:ext uri="{9D8B030D-6E8A-4147-A177-3AD203B41FA5}">
                      <a16:colId xmlns:a16="http://schemas.microsoft.com/office/drawing/2014/main" val="20002"/>
                    </a:ext>
                  </a:extLst>
                </a:gridCol>
                <a:gridCol w="898512">
                  <a:extLst>
                    <a:ext uri="{9D8B030D-6E8A-4147-A177-3AD203B41FA5}">
                      <a16:colId xmlns:a16="http://schemas.microsoft.com/office/drawing/2014/main" val="20003"/>
                    </a:ext>
                  </a:extLst>
                </a:gridCol>
                <a:gridCol w="1126250">
                  <a:extLst>
                    <a:ext uri="{9D8B030D-6E8A-4147-A177-3AD203B41FA5}">
                      <a16:colId xmlns:a16="http://schemas.microsoft.com/office/drawing/2014/main" val="20004"/>
                    </a:ext>
                  </a:extLst>
                </a:gridCol>
                <a:gridCol w="977168">
                  <a:extLst>
                    <a:ext uri="{9D8B030D-6E8A-4147-A177-3AD203B41FA5}">
                      <a16:colId xmlns:a16="http://schemas.microsoft.com/office/drawing/2014/main" val="20005"/>
                    </a:ext>
                  </a:extLst>
                </a:gridCol>
                <a:gridCol w="1038790">
                  <a:extLst>
                    <a:ext uri="{9D8B030D-6E8A-4147-A177-3AD203B41FA5}">
                      <a16:colId xmlns:a16="http://schemas.microsoft.com/office/drawing/2014/main" val="20006"/>
                    </a:ext>
                  </a:extLst>
                </a:gridCol>
                <a:gridCol w="950758">
                  <a:extLst>
                    <a:ext uri="{9D8B030D-6E8A-4147-A177-3AD203B41FA5}">
                      <a16:colId xmlns:a16="http://schemas.microsoft.com/office/drawing/2014/main" val="20007"/>
                    </a:ext>
                  </a:extLst>
                </a:gridCol>
              </a:tblGrid>
              <a:tr h="345367">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9/9</a:t>
                      </a:r>
                    </a:p>
                  </a:txBody>
                  <a:tcPr/>
                </a:tc>
                <a:tc>
                  <a:txBody>
                    <a:bodyPr/>
                    <a:lstStyle/>
                    <a:p>
                      <a:pPr algn="ctr"/>
                      <a:r>
                        <a:rPr lang="en-US" sz="1600" dirty="0">
                          <a:latin typeface="Arial" panose="020B0604020202020204" pitchFamily="34" charset="0"/>
                          <a:cs typeface="Arial" panose="020B0604020202020204" pitchFamily="34" charset="0"/>
                        </a:rPr>
                        <a:t>9/2</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645,791</a:t>
                      </a:r>
                    </a:p>
                  </a:txBody>
                  <a:tcPr/>
                </a:tc>
                <a:tc>
                  <a:txBody>
                    <a:bodyPr/>
                    <a:lstStyle/>
                    <a:p>
                      <a:pPr algn="ctr"/>
                      <a:r>
                        <a:rPr lang="en-US" sz="1600" dirty="0">
                          <a:latin typeface="Arial Narrow" panose="020B0606020202030204" pitchFamily="34" charset="0"/>
                          <a:cs typeface="Arial" panose="020B0604020202020204" pitchFamily="34" charset="0"/>
                        </a:rPr>
                        <a:t>621,667</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13,692</a:t>
                      </a:r>
                    </a:p>
                  </a:txBody>
                  <a:tcPr/>
                </a:tc>
                <a:tc>
                  <a:txBody>
                    <a:bodyPr/>
                    <a:lstStyle/>
                    <a:p>
                      <a:pPr algn="ctr"/>
                      <a:r>
                        <a:rPr lang="en-US" sz="1600" dirty="0">
                          <a:latin typeface="Arial Narrow" panose="020B0606020202030204" pitchFamily="34" charset="0"/>
                          <a:cs typeface="Arial" panose="020B0604020202020204" pitchFamily="34" charset="0"/>
                        </a:rPr>
                        <a:t>12,870</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3604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4149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428625" y="885825"/>
            <a:ext cx="11334750" cy="1725565"/>
          </a:xfrm>
          <a:prstGeom prst="rect">
            <a:avLst/>
          </a:prstGeom>
        </p:spPr>
      </p:pic>
      <p:sp>
        <p:nvSpPr>
          <p:cNvPr id="8" name="Rectangle 7">
            <a:extLst>
              <a:ext uri="{FF2B5EF4-FFF2-40B4-BE49-F238E27FC236}">
                <a16:creationId xmlns:a16="http://schemas.microsoft.com/office/drawing/2014/main" id="{AFB36DFC-0EBE-8248-AA64-D36579D6D395}"/>
              </a:ext>
            </a:extLst>
          </p:cNvPr>
          <p:cNvSpPr/>
          <p:nvPr/>
        </p:nvSpPr>
        <p:spPr>
          <a:xfrm>
            <a:off x="4170535" y="1153083"/>
            <a:ext cx="3368952" cy="584775"/>
          </a:xfrm>
          <a:prstGeom prst="rect">
            <a:avLst/>
          </a:prstGeom>
        </p:spPr>
        <p:txBody>
          <a:bodyPr wrap="square">
            <a:spAutoFit/>
          </a:bodyPr>
          <a:lstStyle/>
          <a:p>
            <a:r>
              <a:rPr lang="en-US" sz="3200" b="1" dirty="0">
                <a:solidFill>
                  <a:srgbClr val="FF0000"/>
                </a:solidFill>
              </a:rPr>
              <a:t>Now</a:t>
            </a:r>
          </a:p>
        </p:txBody>
      </p:sp>
    </p:spTree>
    <p:extLst>
      <p:ext uri="{BB962C8B-B14F-4D97-AF65-F5344CB8AC3E}">
        <p14:creationId xmlns:p14="http://schemas.microsoft.com/office/powerpoint/2010/main" val="245910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356" y="198812"/>
            <a:ext cx="9784080" cy="1508760"/>
          </a:xfrm>
        </p:spPr>
        <p:txBody>
          <a:bodyPr/>
          <a:lstStyle/>
          <a:p>
            <a:r>
              <a:rPr lang="en-US" dirty="0">
                <a:solidFill>
                  <a:schemeClr val="bg1"/>
                </a:solidFill>
              </a:rPr>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1"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40821" y="1579983"/>
            <a:ext cx="5889154" cy="3915740"/>
          </a:xfrm>
          <a:prstGeom prst="rect">
            <a:avLst/>
          </a:prstGeom>
        </p:spPr>
      </p:pic>
      <p:pic>
        <p:nvPicPr>
          <p:cNvPr id="12" name="Picture 11"/>
          <p:cNvPicPr>
            <a:picLocks noChangeAspect="1"/>
          </p:cNvPicPr>
          <p:nvPr/>
        </p:nvPicPr>
        <p:blipFill>
          <a:blip r:embed="rId4"/>
          <a:stretch>
            <a:fillRect/>
          </a:stretch>
        </p:blipFill>
        <p:spPr>
          <a:xfrm>
            <a:off x="6170796" y="1579983"/>
            <a:ext cx="5868804" cy="3926419"/>
          </a:xfrm>
          <a:prstGeom prst="rect">
            <a:avLst/>
          </a:prstGeom>
        </p:spPr>
      </p:pic>
    </p:spTree>
    <p:extLst>
      <p:ext uri="{BB962C8B-B14F-4D97-AF65-F5344CB8AC3E}">
        <p14:creationId xmlns:p14="http://schemas.microsoft.com/office/powerpoint/2010/main" val="19579756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solidFill>
                  <a:schemeClr val="bg1"/>
                </a:solidFill>
              </a:rPr>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799213" y="6017534"/>
            <a:ext cx="5159361" cy="584775"/>
          </a:xfrm>
          <a:prstGeom prst="rect">
            <a:avLst/>
          </a:prstGeom>
          <a:solidFill>
            <a:srgbClr val="000099"/>
          </a:solid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MICU ALL COVID 9.9.2020</a:t>
            </a:r>
          </a:p>
        </p:txBody>
      </p:sp>
      <p:pic>
        <p:nvPicPr>
          <p:cNvPr id="4" name="Picture 3"/>
          <p:cNvPicPr>
            <a:picLocks noChangeAspect="1"/>
          </p:cNvPicPr>
          <p:nvPr/>
        </p:nvPicPr>
        <p:blipFill>
          <a:blip r:embed="rId3"/>
          <a:stretch>
            <a:fillRect/>
          </a:stretch>
        </p:blipFill>
        <p:spPr>
          <a:xfrm>
            <a:off x="1536183" y="1355627"/>
            <a:ext cx="8986283" cy="4517528"/>
          </a:xfrm>
          <a:prstGeom prst="rect">
            <a:avLst/>
          </a:prstGeom>
        </p:spPr>
      </p:pic>
    </p:spTree>
    <p:extLst>
      <p:ext uri="{BB962C8B-B14F-4D97-AF65-F5344CB8AC3E}">
        <p14:creationId xmlns:p14="http://schemas.microsoft.com/office/powerpoint/2010/main" val="24404341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3121185161"/>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4302630"/>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3812430"/>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DCEF-4B1D-2D48-8EC5-A230F3FD770A}"/>
              </a:ext>
            </a:extLst>
          </p:cNvPr>
          <p:cNvSpPr>
            <a:spLocks noGrp="1"/>
          </p:cNvSpPr>
          <p:nvPr>
            <p:ph type="title"/>
          </p:nvPr>
        </p:nvSpPr>
        <p:spPr/>
        <p:txBody>
          <a:bodyPr/>
          <a:lstStyle/>
          <a:p>
            <a:r>
              <a:rPr lang="en-US" dirty="0"/>
              <a:t>PSJH System Trends</a:t>
            </a:r>
          </a:p>
        </p:txBody>
      </p:sp>
      <p:pic>
        <p:nvPicPr>
          <p:cNvPr id="5" name="Content Placeholder 4">
            <a:extLst>
              <a:ext uri="{FF2B5EF4-FFF2-40B4-BE49-F238E27FC236}">
                <a16:creationId xmlns:a16="http://schemas.microsoft.com/office/drawing/2014/main" id="{136084AD-37E9-2548-88A0-DEF6F2C0AE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3227" y="1099751"/>
            <a:ext cx="9085546" cy="5296172"/>
          </a:xfrm>
        </p:spPr>
      </p:pic>
    </p:spTree>
    <p:extLst>
      <p:ext uri="{BB962C8B-B14F-4D97-AF65-F5344CB8AC3E}">
        <p14:creationId xmlns:p14="http://schemas.microsoft.com/office/powerpoint/2010/main" val="21536619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t>Sean Glenn</a:t>
            </a:r>
          </a:p>
          <a:p>
            <a:r>
              <a:rPr lang="en-US" dirty="0"/>
              <a:t>Senior Clinical Data Analyst</a:t>
            </a:r>
          </a:p>
          <a:p>
            <a:r>
              <a:rPr lang="en-US" dirty="0"/>
              <a:t>Decision Support Services</a:t>
            </a:r>
          </a:p>
          <a:p>
            <a:r>
              <a:rPr lang="en-US" dirty="0"/>
              <a:t>Covenant Health</a:t>
            </a:r>
          </a:p>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7" name="Picture 6" descr="A screenshot of a cell phone&#10;&#10;Description automatically generated">
            <a:extLst>
              <a:ext uri="{FF2B5EF4-FFF2-40B4-BE49-F238E27FC236}">
                <a16:creationId xmlns:a16="http://schemas.microsoft.com/office/drawing/2014/main" id="{2B3DB43F-475A-44C6-9FBC-32EE47477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965" y="819794"/>
            <a:ext cx="5970070" cy="5218411"/>
          </a:xfrm>
          <a:prstGeom prst="rect">
            <a:avLst/>
          </a:prstGeom>
        </p:spPr>
      </p:pic>
    </p:spTree>
    <p:extLst>
      <p:ext uri="{BB962C8B-B14F-4D97-AF65-F5344CB8AC3E}">
        <p14:creationId xmlns:p14="http://schemas.microsoft.com/office/powerpoint/2010/main" val="28750762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a:solidFill>
                  <a:srgbClr val="00338E"/>
                </a:solidFill>
                <a:latin typeface="Baskerville Old Face" panose="02020602080505020303" pitchFamily="18" charset="0"/>
              </a:rPr>
              <a:t>PHYSICIANS</a:t>
            </a:r>
            <a:endParaRPr lang="en-US" altLang="en-US" sz="2400">
              <a:solidFill>
                <a:srgbClr val="00338E"/>
              </a:solidFill>
              <a:latin typeface="Baskerville Old Face" panose="02020602080505020303" pitchFamily="18" charset="0"/>
            </a:endParaRPr>
          </a:p>
          <a:p>
            <a:pPr fontAlgn="base">
              <a:spcBef>
                <a:spcPct val="0"/>
              </a:spcBef>
              <a:spcAft>
                <a:spcPct val="0"/>
              </a:spcAft>
            </a:pPr>
            <a:r>
              <a:rPr lang="en-US" altLang="en-US" sz="1600">
                <a:solidFill>
                  <a:srgbClr val="00338E"/>
                </a:solidFill>
                <a:latin typeface="Baskerville Old Face" panose="02020602080505020303" pitchFamily="18" charset="0"/>
              </a:rPr>
              <a:t> </a:t>
            </a:r>
          </a:p>
          <a:p>
            <a:pPr fontAlgn="base">
              <a:spcBef>
                <a:spcPct val="0"/>
              </a:spcBef>
              <a:spcAft>
                <a:spcPct val="0"/>
              </a:spcAft>
            </a:pPr>
            <a:endParaRPr lang="en-US" altLang="en-US" sz="10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a:solidFill>
                <a:srgbClr val="00338E"/>
              </a:solidFill>
              <a:latin typeface="Baskerville Old Face" panose="02020602080505020303" pitchFamily="18" charset="0"/>
            </a:endParaRPr>
          </a:p>
          <a:p>
            <a:pPr fontAlgn="base">
              <a:spcBef>
                <a:spcPct val="0"/>
              </a:spcBef>
              <a:spcAft>
                <a:spcPct val="0"/>
              </a:spcAft>
            </a:pPr>
            <a:endParaRPr lang="en-US" altLang="en-US" sz="11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designates this live CME activity for a maximum of 1.0 </a:t>
            </a:r>
            <a:r>
              <a:rPr lang="en-US" altLang="en-US" i="1">
                <a:solidFill>
                  <a:srgbClr val="00338E"/>
                </a:solidFill>
                <a:latin typeface="Baskerville Old Face" panose="02020602080505020303" pitchFamily="18" charset="0"/>
              </a:rPr>
              <a:t>AMA PRA Category 1 Credit(s)™.  </a:t>
            </a:r>
            <a:r>
              <a:rPr lang="en-US" altLang="en-US">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sz="1100" i="1">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4" name="Picture 3" descr="A close up of a map&#10;&#10;Description automatically generated">
            <a:extLst>
              <a:ext uri="{FF2B5EF4-FFF2-40B4-BE49-F238E27FC236}">
                <a16:creationId xmlns:a16="http://schemas.microsoft.com/office/drawing/2014/main" id="{218D7A40-790A-45BB-8BA6-7F71A1753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098" y="1595181"/>
            <a:ext cx="10059804" cy="3667637"/>
          </a:xfrm>
          <a:prstGeom prst="rect">
            <a:avLst/>
          </a:prstGeom>
        </p:spPr>
      </p:pic>
    </p:spTree>
    <p:extLst>
      <p:ext uri="{BB962C8B-B14F-4D97-AF65-F5344CB8AC3E}">
        <p14:creationId xmlns:p14="http://schemas.microsoft.com/office/powerpoint/2010/main" val="14350140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5" name="Picture 4" descr="A close up of a map&#10;&#10;Description automatically generated">
            <a:extLst>
              <a:ext uri="{FF2B5EF4-FFF2-40B4-BE49-F238E27FC236}">
                <a16:creationId xmlns:a16="http://schemas.microsoft.com/office/drawing/2014/main" id="{E37605CF-4162-4863-B2BD-1CF94B0EB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808" y="1614234"/>
            <a:ext cx="10088383" cy="3629532"/>
          </a:xfrm>
          <a:prstGeom prst="rect">
            <a:avLst/>
          </a:prstGeom>
        </p:spPr>
      </p:pic>
    </p:spTree>
    <p:extLst>
      <p:ext uri="{BB962C8B-B14F-4D97-AF65-F5344CB8AC3E}">
        <p14:creationId xmlns:p14="http://schemas.microsoft.com/office/powerpoint/2010/main" val="35856297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treet&#10;&#10;Description automatically generated">
            <a:extLst>
              <a:ext uri="{FF2B5EF4-FFF2-40B4-BE49-F238E27FC236}">
                <a16:creationId xmlns:a16="http://schemas.microsoft.com/office/drawing/2014/main" id="{6CB56E58-261A-4089-B0B8-25215D66C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250" y="1067958"/>
            <a:ext cx="10222523" cy="5121397"/>
          </a:xfrm>
          <a:prstGeom prst="rect">
            <a:avLst/>
          </a:prstGeom>
        </p:spPr>
      </p:pic>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3"/>
          <a:stretch>
            <a:fillRect/>
          </a:stretch>
        </p:blipFill>
        <p:spPr>
          <a:xfrm>
            <a:off x="8955481" y="1231688"/>
            <a:ext cx="1133633" cy="628738"/>
          </a:xfrm>
          <a:prstGeom prst="rect">
            <a:avLst/>
          </a:prstGeom>
        </p:spPr>
      </p:pic>
    </p:spTree>
    <p:extLst>
      <p:ext uri="{BB962C8B-B14F-4D97-AF65-F5344CB8AC3E}">
        <p14:creationId xmlns:p14="http://schemas.microsoft.com/office/powerpoint/2010/main" val="6084169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title"/>
          </p:nvPr>
        </p:nvSpPr>
        <p:spPr>
          <a:xfrm>
            <a:off x="609600" y="274638"/>
            <a:ext cx="10972800" cy="1143000"/>
          </a:xfrm>
        </p:spPr>
        <p:txBody>
          <a:bodyPr>
            <a:normAutofit/>
          </a:bodyPr>
          <a:lstStyle/>
          <a:p>
            <a:pPr>
              <a:lnSpc>
                <a:spcPct val="90000"/>
              </a:lnSpc>
            </a:pPr>
            <a:r>
              <a:rPr lang="en-US" sz="3700"/>
              <a:t> Covid-19 Daily Positive Rate</a:t>
            </a:r>
            <a:br>
              <a:rPr lang="en-US" sz="3700"/>
            </a:br>
            <a:endParaRPr lang="en-US" sz="3700"/>
          </a:p>
        </p:txBody>
      </p:sp>
      <p:pic>
        <p:nvPicPr>
          <p:cNvPr id="5" name="Picture 4" descr="A close up of a logo&#10;&#10;Description automatically generated">
            <a:extLst>
              <a:ext uri="{FF2B5EF4-FFF2-40B4-BE49-F238E27FC236}">
                <a16:creationId xmlns:a16="http://schemas.microsoft.com/office/drawing/2014/main" id="{E8592FE0-2A73-415F-B937-FB6CAD489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659" y="817686"/>
            <a:ext cx="10303346" cy="5125916"/>
          </a:xfrm>
          <a:prstGeom prst="rect">
            <a:avLst/>
          </a:prstGeom>
          <a:noFill/>
        </p:spPr>
      </p:pic>
    </p:spTree>
    <p:extLst>
      <p:ext uri="{BB962C8B-B14F-4D97-AF65-F5344CB8AC3E}">
        <p14:creationId xmlns:p14="http://schemas.microsoft.com/office/powerpoint/2010/main" val="38997380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door&#10;&#10;Description automatically generated">
            <a:extLst>
              <a:ext uri="{FF2B5EF4-FFF2-40B4-BE49-F238E27FC236}">
                <a16:creationId xmlns:a16="http://schemas.microsoft.com/office/drawing/2014/main" id="{E2658F6A-154D-4767-B8BF-8453ED8BF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300" y="918653"/>
            <a:ext cx="10457399" cy="5249285"/>
          </a:xfrm>
          <a:prstGeom prst="rect">
            <a:avLst/>
          </a:prstGeom>
        </p:spPr>
      </p:pic>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3"/>
          <a:stretch>
            <a:fillRect/>
          </a:stretch>
        </p:blipFill>
        <p:spPr>
          <a:xfrm>
            <a:off x="10900470" y="488635"/>
            <a:ext cx="1076475" cy="1371791"/>
          </a:xfrm>
          <a:prstGeom prst="rect">
            <a:avLst/>
          </a:prstGeom>
        </p:spPr>
      </p:pic>
    </p:spTree>
    <p:extLst>
      <p:ext uri="{BB962C8B-B14F-4D97-AF65-F5344CB8AC3E}">
        <p14:creationId xmlns:p14="http://schemas.microsoft.com/office/powerpoint/2010/main" val="17876678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5" name="Picture 4">
            <a:extLst>
              <a:ext uri="{FF2B5EF4-FFF2-40B4-BE49-F238E27FC236}">
                <a16:creationId xmlns:a16="http://schemas.microsoft.com/office/drawing/2014/main" id="{1F841817-7CF2-4641-B182-58CDEB5F94F3}"/>
              </a:ext>
            </a:extLst>
          </p:cNvPr>
          <p:cNvPicPr>
            <a:picLocks noChangeAspect="1"/>
          </p:cNvPicPr>
          <p:nvPr/>
        </p:nvPicPr>
        <p:blipFill>
          <a:blip r:embed="rId2"/>
          <a:stretch>
            <a:fillRect/>
          </a:stretch>
        </p:blipFill>
        <p:spPr>
          <a:xfrm>
            <a:off x="10210650" y="1789405"/>
            <a:ext cx="1066949" cy="685896"/>
          </a:xfrm>
          <a:prstGeom prst="rect">
            <a:avLst/>
          </a:prstGeom>
        </p:spPr>
      </p:pic>
      <p:pic>
        <p:nvPicPr>
          <p:cNvPr id="6" name="Picture 5">
            <a:extLst>
              <a:ext uri="{FF2B5EF4-FFF2-40B4-BE49-F238E27FC236}">
                <a16:creationId xmlns:a16="http://schemas.microsoft.com/office/drawing/2014/main" id="{6EC8DBF7-E0BB-4B32-A549-2D25982FA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669" y="1054392"/>
            <a:ext cx="6980661" cy="5068595"/>
          </a:xfrm>
          <a:prstGeom prst="rect">
            <a:avLst/>
          </a:prstGeom>
        </p:spPr>
      </p:pic>
    </p:spTree>
    <p:extLst>
      <p:ext uri="{BB962C8B-B14F-4D97-AF65-F5344CB8AC3E}">
        <p14:creationId xmlns:p14="http://schemas.microsoft.com/office/powerpoint/2010/main" val="13094666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478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 – STATEWIDE Results</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4" name="Picture 3">
            <a:extLst>
              <a:ext uri="{FF2B5EF4-FFF2-40B4-BE49-F238E27FC236}">
                <a16:creationId xmlns:a16="http://schemas.microsoft.com/office/drawing/2014/main" id="{8BF154EE-F6A4-5949-9681-428B978E5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474" y="1142234"/>
            <a:ext cx="9431368" cy="4800590"/>
          </a:xfrm>
          <a:prstGeom prst="rect">
            <a:avLst/>
          </a:prstGeom>
        </p:spPr>
      </p:pic>
    </p:spTree>
    <p:extLst>
      <p:ext uri="{BB962C8B-B14F-4D97-AF65-F5344CB8AC3E}">
        <p14:creationId xmlns:p14="http://schemas.microsoft.com/office/powerpoint/2010/main" val="4461689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2C07-2B13-9C4C-860E-776CED0CEC47}"/>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BB686660-FEAB-174D-9004-D1C28B3383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115" y="33814"/>
            <a:ext cx="11696403" cy="6092350"/>
          </a:xfrm>
        </p:spPr>
      </p:pic>
    </p:spTree>
    <p:extLst>
      <p:ext uri="{BB962C8B-B14F-4D97-AF65-F5344CB8AC3E}">
        <p14:creationId xmlns:p14="http://schemas.microsoft.com/office/powerpoint/2010/main" val="29626208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57245798"/>
              </p:ext>
            </p:extLst>
          </p:nvPr>
        </p:nvGraphicFramePr>
        <p:xfrm>
          <a:off x="348149" y="2125289"/>
          <a:ext cx="5051165" cy="1584960"/>
        </p:xfrm>
        <a:graphic>
          <a:graphicData uri="http://schemas.openxmlformats.org/drawingml/2006/table">
            <a:tbl>
              <a:tblPr firstRow="1" bandRow="1">
                <a:tableStyleId>{5C22544A-7EE6-4342-B048-85BDC9FD1C3A}</a:tableStyleId>
              </a:tblPr>
              <a:tblGrid>
                <a:gridCol w="1273822">
                  <a:extLst>
                    <a:ext uri="{9D8B030D-6E8A-4147-A177-3AD203B41FA5}">
                      <a16:colId xmlns:a16="http://schemas.microsoft.com/office/drawing/2014/main" val="20000"/>
                    </a:ext>
                  </a:extLst>
                </a:gridCol>
                <a:gridCol w="1251858">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30085">
                  <a:extLst>
                    <a:ext uri="{9D8B030D-6E8A-4147-A177-3AD203B41FA5}">
                      <a16:colId xmlns:a16="http://schemas.microsoft.com/office/drawing/2014/main" val="20003"/>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GMC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CMG</a:t>
                      </a: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000" b="1" dirty="0"/>
                        <a:t>Test Kits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FF000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10001"/>
                  </a:ext>
                </a:extLst>
              </a:tr>
              <a:tr h="359134">
                <a:tc>
                  <a:txBody>
                    <a:bodyPr/>
                    <a:lstStyle/>
                    <a:p>
                      <a:r>
                        <a:rPr lang="en-US" sz="2000" b="1" dirty="0"/>
                        <a:t>Swabs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2"/>
                  </a:ext>
                </a:extLst>
              </a:tr>
              <a:tr h="319008">
                <a:tc>
                  <a:txBody>
                    <a:bodyPr/>
                    <a:lstStyle/>
                    <a:p>
                      <a:r>
                        <a:rPr lang="en-US" sz="2000" b="1" dirty="0"/>
                        <a:t>VTM</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3"/>
                  </a:ext>
                </a:extLst>
              </a:tr>
            </a:tbl>
          </a:graphicData>
        </a:graphic>
      </p:graphicFrame>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700861" y="5314498"/>
            <a:ext cx="11724640" cy="830997"/>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BD Max- did </a:t>
            </a:r>
            <a:r>
              <a:rPr lang="en-US" sz="2400" dirty="0">
                <a:solidFill>
                  <a:srgbClr val="FF0000"/>
                </a:solidFill>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receive shipment last week</a:t>
            </a:r>
          </a:p>
          <a:p>
            <a:endParaRPr lang="en-US" sz="2400"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722028793"/>
              </p:ext>
            </p:extLst>
          </p:nvPr>
        </p:nvGraphicFramePr>
        <p:xfrm>
          <a:off x="6248400" y="1990575"/>
          <a:ext cx="5403397" cy="2847989"/>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40659">
                <a:tc>
                  <a:txBody>
                    <a:bodyPr/>
                    <a:lstStyle/>
                    <a:p>
                      <a:r>
                        <a:rPr lang="en-US" sz="2000" b="1" dirty="0">
                          <a:latin typeface="Arial" panose="020B0604020202020204" pitchFamily="34" charset="0"/>
                          <a:cs typeface="Arial" panose="020B0604020202020204" pitchFamily="34" charset="0"/>
                        </a:rPr>
                        <a:t>9/8</a:t>
                      </a:r>
                    </a:p>
                  </a:txBody>
                  <a:tcPr/>
                </a:tc>
                <a:tc>
                  <a:txBody>
                    <a:bodyPr/>
                    <a:lstStyle/>
                    <a:p>
                      <a:pPr algn="ctr"/>
                      <a:r>
                        <a:rPr lang="en-US" dirty="0">
                          <a:latin typeface="Arial" panose="020B0604020202020204" pitchFamily="34" charset="0"/>
                          <a:cs typeface="Arial" panose="020B0604020202020204" pitchFamily="34" charset="0"/>
                        </a:rPr>
                        <a:t>162</a:t>
                      </a:r>
                    </a:p>
                  </a:txBody>
                  <a:tcPr/>
                </a:tc>
                <a:tc>
                  <a:txBody>
                    <a:bodyPr/>
                    <a:lstStyle/>
                    <a:p>
                      <a:pPr algn="ctr"/>
                      <a:r>
                        <a:rPr lang="en-US" dirty="0">
                          <a:latin typeface="Arial" panose="020B0604020202020204" pitchFamily="34" charset="0"/>
                          <a:cs typeface="Arial" panose="020B0604020202020204" pitchFamily="34" charset="0"/>
                        </a:rPr>
                        <a:t>10</a:t>
                      </a:r>
                    </a:p>
                  </a:txBody>
                  <a:tcPr/>
                </a:tc>
                <a:tc>
                  <a:txBody>
                    <a:bodyPr/>
                    <a:lstStyle/>
                    <a:p>
                      <a:pPr algn="ctr"/>
                      <a:r>
                        <a:rPr lang="en-US" dirty="0">
                          <a:latin typeface="Arial" panose="020B0604020202020204" pitchFamily="34" charset="0"/>
                          <a:cs typeface="Arial" panose="020B0604020202020204" pitchFamily="34" charset="0"/>
                        </a:rPr>
                        <a:t>30</a:t>
                      </a:r>
                    </a:p>
                  </a:txBody>
                  <a:tcPr/>
                </a:tc>
                <a:tc>
                  <a:txBody>
                    <a:bodyPr/>
                    <a:lstStyle/>
                    <a:p>
                      <a:pPr algn="ctr"/>
                      <a:r>
                        <a:rPr lang="en-US" dirty="0">
                          <a:latin typeface="Arial" panose="020B0604020202020204" pitchFamily="34" charset="0"/>
                          <a:cs typeface="Arial" panose="020B0604020202020204" pitchFamily="34" charset="0"/>
                        </a:rPr>
                        <a:t>6</a:t>
                      </a:r>
                    </a:p>
                  </a:txBody>
                  <a:tcPr/>
                </a:tc>
                <a:extLst>
                  <a:ext uri="{0D108BD9-81ED-4DB2-BD59-A6C34878D82A}">
                    <a16:rowId xmlns:a16="http://schemas.microsoft.com/office/drawing/2014/main" val="10002"/>
                  </a:ext>
                </a:extLst>
              </a:tr>
              <a:tr h="0">
                <a:tc>
                  <a:txBody>
                    <a:bodyPr/>
                    <a:lstStyle/>
                    <a:p>
                      <a:r>
                        <a:rPr lang="en-US" sz="2000" b="1" dirty="0">
                          <a:latin typeface="Arial" panose="020B0604020202020204" pitchFamily="34" charset="0"/>
                          <a:cs typeface="Arial" panose="020B0604020202020204" pitchFamily="34" charset="0"/>
                        </a:rPr>
                        <a:t>9/9</a:t>
                      </a:r>
                    </a:p>
                  </a:txBody>
                  <a:tcPr/>
                </a:tc>
                <a:tc>
                  <a:txBody>
                    <a:bodyPr/>
                    <a:lstStyle/>
                    <a:p>
                      <a:pPr algn="ctr"/>
                      <a:r>
                        <a:rPr lang="en-US" dirty="0">
                          <a:latin typeface="Arial" panose="020B0604020202020204" pitchFamily="34" charset="0"/>
                          <a:cs typeface="Arial" panose="020B0604020202020204" pitchFamily="34" charset="0"/>
                        </a:rPr>
                        <a:t>267</a:t>
                      </a:r>
                    </a:p>
                  </a:txBody>
                  <a:tcPr/>
                </a:tc>
                <a:tc>
                  <a:txBody>
                    <a:bodyPr/>
                    <a:lstStyle/>
                    <a:p>
                      <a:pPr algn="ctr"/>
                      <a:r>
                        <a:rPr lang="en-US" dirty="0">
                          <a:latin typeface="Arial" panose="020B0604020202020204" pitchFamily="34" charset="0"/>
                          <a:cs typeface="Arial" panose="020B0604020202020204" pitchFamily="34" charset="0"/>
                        </a:rPr>
                        <a:t>15</a:t>
                      </a:r>
                    </a:p>
                  </a:txBody>
                  <a:tcPr/>
                </a:tc>
                <a:tc>
                  <a:txBody>
                    <a:bodyPr/>
                    <a:lstStyle/>
                    <a:p>
                      <a:pPr algn="ctr"/>
                      <a:r>
                        <a:rPr lang="en-US" dirty="0">
                          <a:latin typeface="Arial" panose="020B0604020202020204" pitchFamily="34" charset="0"/>
                          <a:cs typeface="Arial" panose="020B0604020202020204" pitchFamily="34" charset="0"/>
                        </a:rPr>
                        <a:t>187</a:t>
                      </a:r>
                    </a:p>
                  </a:txBody>
                  <a:tcPr/>
                </a:tc>
                <a:tc>
                  <a:txBody>
                    <a:bodyPr/>
                    <a:lstStyle/>
                    <a:p>
                      <a:pPr algn="ctr"/>
                      <a:r>
                        <a:rPr lang="en-US" dirty="0">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10003"/>
                  </a:ext>
                </a:extLst>
              </a:tr>
              <a:tr h="359134">
                <a:tc>
                  <a:txBody>
                    <a:bodyPr/>
                    <a:lstStyle/>
                    <a:p>
                      <a:r>
                        <a:rPr lang="en-US" sz="2000" b="1" dirty="0">
                          <a:latin typeface="Arial" panose="020B0604020202020204" pitchFamily="34" charset="0"/>
                          <a:cs typeface="Arial" panose="020B0604020202020204" pitchFamily="34" charset="0"/>
                        </a:rPr>
                        <a:t>9/10</a:t>
                      </a: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44556">
                <a:tc>
                  <a:txBody>
                    <a:bodyPr/>
                    <a:lstStyle/>
                    <a:p>
                      <a:r>
                        <a:rPr lang="en-US" sz="2000" b="1" dirty="0">
                          <a:latin typeface="Arial" panose="020B0604020202020204" pitchFamily="34" charset="0"/>
                          <a:cs typeface="Arial" panose="020B0604020202020204" pitchFamily="34" charset="0"/>
                        </a:rPr>
                        <a:t>9/11</a:t>
                      </a: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44556">
                <a:tc>
                  <a:txBody>
                    <a:bodyPr/>
                    <a:lstStyle/>
                    <a:p>
                      <a:r>
                        <a:rPr lang="en-US" sz="2000" b="1" dirty="0">
                          <a:latin typeface="Arial" panose="020B0604020202020204" pitchFamily="34" charset="0"/>
                          <a:cs typeface="Arial" panose="020B0604020202020204" pitchFamily="34" charset="0"/>
                        </a:rPr>
                        <a:t>9/12</a:t>
                      </a: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10" name="Rectangle 9"/>
          <p:cNvSpPr/>
          <p:nvPr/>
        </p:nvSpPr>
        <p:spPr>
          <a:xfrm>
            <a:off x="1216435" y="3787775"/>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38350" y="3760570"/>
            <a:ext cx="3345714"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&gt;2000                          &gt;750</a:t>
            </a:r>
          </a:p>
          <a:p>
            <a:r>
              <a:rPr lang="en-US" sz="2000" dirty="0">
                <a:latin typeface="Arial" panose="020B0604020202020204" pitchFamily="34" charset="0"/>
                <a:cs typeface="Arial" panose="020B0604020202020204" pitchFamily="34" charset="0"/>
              </a:rPr>
              <a:t>&lt;2000                          &lt;750</a:t>
            </a:r>
          </a:p>
          <a:p>
            <a:r>
              <a:rPr lang="en-US" sz="2000" dirty="0">
                <a:latin typeface="Arial" panose="020B0604020202020204" pitchFamily="34" charset="0"/>
                <a:cs typeface="Arial" panose="020B0604020202020204" pitchFamily="34" charset="0"/>
              </a:rPr>
              <a:t>&lt;1600                      	    &lt;500</a:t>
            </a:r>
          </a:p>
        </p:txBody>
      </p:sp>
      <p:sp>
        <p:nvSpPr>
          <p:cNvPr id="12" name="Rectangle 11"/>
          <p:cNvSpPr/>
          <p:nvPr/>
        </p:nvSpPr>
        <p:spPr>
          <a:xfrm>
            <a:off x="1216435" y="4119599"/>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16435" y="4451423"/>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6063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 y="-27910"/>
            <a:ext cx="11819102" cy="1508760"/>
          </a:xfrm>
        </p:spPr>
        <p:txBody>
          <a:bodyPr>
            <a:normAutofit/>
          </a:bodyPr>
          <a:lstStyle/>
          <a:p>
            <a:r>
              <a:rPr lang="en-US" sz="5400" dirty="0"/>
              <a:t>TESTING Platforms</a:t>
            </a:r>
          </a:p>
        </p:txBody>
      </p:sp>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6" name="Rectangle 5"/>
          <p:cNvSpPr/>
          <p:nvPr/>
        </p:nvSpPr>
        <p:spPr>
          <a:xfrm>
            <a:off x="0" y="1114425"/>
            <a:ext cx="12192000" cy="966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283074" y="906684"/>
            <a:ext cx="9353550" cy="5470345"/>
          </a:xfrm>
          <a:prstGeom prst="rect">
            <a:avLst/>
          </a:prstGeom>
        </p:spPr>
      </p:pic>
    </p:spTree>
    <p:extLst>
      <p:ext uri="{BB962C8B-B14F-4D97-AF65-F5344CB8AC3E}">
        <p14:creationId xmlns:p14="http://schemas.microsoft.com/office/powerpoint/2010/main" val="36913903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 y="-27910"/>
            <a:ext cx="11819102" cy="1508760"/>
          </a:xfrm>
        </p:spPr>
        <p:txBody>
          <a:bodyPr>
            <a:normAutofit/>
          </a:bodyPr>
          <a:lstStyle/>
          <a:p>
            <a:r>
              <a:rPr lang="en-US" sz="5400" dirty="0"/>
              <a:t>TESTING – </a:t>
            </a:r>
            <a:r>
              <a:rPr lang="en-US" sz="4800" dirty="0"/>
              <a:t>preparing for children</a:t>
            </a:r>
            <a:endParaRPr lang="en-US" sz="5400" dirty="0"/>
          </a:p>
        </p:txBody>
      </p:sp>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579367" y="1975008"/>
            <a:ext cx="11127727" cy="255454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Testing Algorithm for Children</a:t>
            </a:r>
          </a:p>
          <a:p>
            <a:pPr marL="9144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Need to be able to perform multiple tests </a:t>
            </a:r>
          </a:p>
          <a:p>
            <a:pPr marL="9144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90-120 days for delivery for new platform</a:t>
            </a:r>
          </a:p>
          <a:p>
            <a:pPr marL="914400"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Working on ways to utilize current platforms efficiently </a:t>
            </a:r>
          </a:p>
          <a:p>
            <a:pPr marL="914400" lvl="1"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0964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66" y="299059"/>
            <a:ext cx="11925834" cy="1508760"/>
          </a:xfrm>
        </p:spPr>
        <p:txBody>
          <a:bodyPr>
            <a:normAutofit/>
          </a:bodyPr>
          <a:lstStyle/>
          <a:p>
            <a:r>
              <a:rPr lang="en-US" sz="5400" dirty="0"/>
              <a:t>TESTING – CMS Interim final rule</a:t>
            </a:r>
          </a:p>
        </p:txBody>
      </p:sp>
      <p:sp>
        <p:nvSpPr>
          <p:cNvPr id="9" name="TextBox 8"/>
          <p:cNvSpPr txBox="1"/>
          <p:nvPr/>
        </p:nvSpPr>
        <p:spPr>
          <a:xfrm>
            <a:off x="728090" y="1761679"/>
            <a:ext cx="10473309" cy="4401205"/>
          </a:xfrm>
          <a:prstGeom prst="rect">
            <a:avLst/>
          </a:prstGeom>
          <a:solidFill>
            <a:schemeClr val="tx1">
              <a:lumMod val="20000"/>
              <a:lumOff val="80000"/>
            </a:schemeClr>
          </a:solidFill>
        </p:spPr>
        <p:txBody>
          <a:bodyPr wrap="square" rtlCol="0">
            <a:spAutoFit/>
          </a:bodyPr>
          <a:lstStyle/>
          <a:p>
            <a:r>
              <a:rPr lang="en-US" sz="3600" dirty="0">
                <a:latin typeface="Arial" panose="020B0604020202020204" pitchFamily="34" charset="0"/>
                <a:cs typeface="Arial" panose="020B0604020202020204" pitchFamily="34" charset="0"/>
              </a:rPr>
              <a:t>QSO-20-37-CLIA,NH (Supply and Lab Reporting to CMS)</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Data submitted for CHP, CHL, CCH, and CMC</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Working on GMG and CMG</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HOL being asked to have HOL staff tested by area LTC facilities.  Lubbock County is now at </a:t>
            </a:r>
            <a:r>
              <a:rPr lang="en-US" sz="2800" b="1" dirty="0">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13.9%</a:t>
            </a:r>
            <a:r>
              <a:rPr lang="en-US" sz="2800" dirty="0">
                <a:latin typeface="Arial" panose="020B0604020202020204" pitchFamily="34" charset="0"/>
                <a:cs typeface="Arial" panose="020B0604020202020204" pitchFamily="34" charset="0"/>
              </a:rPr>
              <a:t>, Hockley </a:t>
            </a:r>
            <a:r>
              <a:rPr lang="en-US" sz="2800" b="1" dirty="0">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15.4%</a:t>
            </a:r>
            <a:r>
              <a:rPr lang="en-US" sz="2800" dirty="0">
                <a:latin typeface="Arial" panose="020B0604020202020204" pitchFamily="34" charset="0"/>
                <a:cs typeface="Arial" panose="020B0604020202020204" pitchFamily="34" charset="0"/>
              </a:rPr>
              <a:t>, Hale is </a:t>
            </a:r>
            <a:r>
              <a:rPr lang="en-US" sz="28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9.8%, </a:t>
            </a:r>
            <a:r>
              <a:rPr lang="en-US" sz="2800" dirty="0">
                <a:latin typeface="Arial" panose="020B0604020202020204" pitchFamily="34" charset="0"/>
                <a:cs typeface="Arial" panose="020B0604020202020204" pitchFamily="34" charset="0"/>
              </a:rPr>
              <a:t>Floyd </a:t>
            </a:r>
            <a:r>
              <a:rPr lang="en-US" sz="28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8%</a:t>
            </a:r>
            <a:r>
              <a:rPr lang="en-US" sz="2800" dirty="0">
                <a:latin typeface="Arial" panose="020B0604020202020204" pitchFamily="34" charset="0"/>
                <a:cs typeface="Arial" panose="020B0604020202020204" pitchFamily="34" charset="0"/>
              </a:rPr>
              <a:t> positivity rate (CMS Data)  </a:t>
            </a:r>
          </a:p>
          <a:p>
            <a:pPr algn="ctr"/>
            <a:r>
              <a:rPr lang="en-US" sz="2800" dirty="0">
                <a:solidFill>
                  <a:srgbClr val="C00000"/>
                </a:solidFill>
                <a:latin typeface="Arial" panose="020B0604020202020204" pitchFamily="34" charset="0"/>
                <a:cs typeface="Arial" panose="020B0604020202020204" pitchFamily="34" charset="0"/>
              </a:rPr>
              <a:t>red-2/week testing</a:t>
            </a:r>
            <a:r>
              <a:rPr lang="en-US" sz="2800" dirty="0">
                <a:solidFill>
                  <a:schemeClr val="bg1"/>
                </a:solidFill>
                <a:latin typeface="Arial" panose="020B0604020202020204" pitchFamily="34" charset="0"/>
                <a:cs typeface="Arial" panose="020B0604020202020204" pitchFamily="34" charset="0"/>
              </a:rPr>
              <a:t>   </a:t>
            </a:r>
            <a:r>
              <a:rPr lang="en-US" sz="2800" dirty="0">
                <a:solidFill>
                  <a:srgbClr val="FFFF00"/>
                </a:solidFill>
                <a:latin typeface="Arial" panose="020B0604020202020204" pitchFamily="34" charset="0"/>
                <a:cs typeface="Arial" panose="020B0604020202020204" pitchFamily="34" charset="0"/>
              </a:rPr>
              <a:t>yellow-1/week testing</a:t>
            </a:r>
          </a:p>
        </p:txBody>
      </p:sp>
    </p:spTree>
    <p:extLst>
      <p:ext uri="{BB962C8B-B14F-4D97-AF65-F5344CB8AC3E}">
        <p14:creationId xmlns:p14="http://schemas.microsoft.com/office/powerpoint/2010/main" val="427096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E032-7901-EC4D-96FF-EDF098D19912}"/>
              </a:ext>
            </a:extLst>
          </p:cNvPr>
          <p:cNvSpPr>
            <a:spLocks noGrp="1"/>
          </p:cNvSpPr>
          <p:nvPr>
            <p:ph type="ctrTitle"/>
          </p:nvPr>
        </p:nvSpPr>
        <p:spPr/>
        <p:txBody>
          <a:bodyPr/>
          <a:lstStyle/>
          <a:p>
            <a:r>
              <a:rPr lang="en-US" dirty="0"/>
              <a:t>Returning to Operations</a:t>
            </a:r>
          </a:p>
        </p:txBody>
      </p:sp>
      <p:sp>
        <p:nvSpPr>
          <p:cNvPr id="3" name="Subtitle 2">
            <a:extLst>
              <a:ext uri="{FF2B5EF4-FFF2-40B4-BE49-F238E27FC236}">
                <a16:creationId xmlns:a16="http://schemas.microsoft.com/office/drawing/2014/main" id="{558F8702-33D7-3947-9266-54FC2FBE557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14088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480486" y="6076285"/>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1" y="885970"/>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052" y="863559"/>
            <a:ext cx="4499117" cy="584775"/>
          </a:xfrm>
          <a:prstGeom prst="rect">
            <a:avLst/>
          </a:prstGeom>
          <a:noFill/>
        </p:spPr>
        <p:txBody>
          <a:bodyPr wrap="none" rtlCol="0">
            <a:spAutoFit/>
          </a:bodyPr>
          <a:lstStyle/>
          <a:p>
            <a:r>
              <a:rPr lang="en-US" sz="3200" dirty="0"/>
              <a:t>COVID Related Furloughs</a:t>
            </a:r>
          </a:p>
        </p:txBody>
      </p:sp>
      <p:pic>
        <p:nvPicPr>
          <p:cNvPr id="10" name="Picture 9"/>
          <p:cNvPicPr>
            <a:picLocks noChangeAspect="1"/>
          </p:cNvPicPr>
          <p:nvPr/>
        </p:nvPicPr>
        <p:blipFill>
          <a:blip r:embed="rId3"/>
          <a:stretch>
            <a:fillRect/>
          </a:stretch>
        </p:blipFill>
        <p:spPr>
          <a:xfrm>
            <a:off x="96824" y="1721250"/>
            <a:ext cx="11998352" cy="3415500"/>
          </a:xfrm>
          <a:prstGeom prst="rect">
            <a:avLst/>
          </a:prstGeom>
        </p:spPr>
      </p:pic>
      <p:sp>
        <p:nvSpPr>
          <p:cNvPr id="15" name="TextBox 14"/>
          <p:cNvSpPr txBox="1"/>
          <p:nvPr/>
        </p:nvSpPr>
        <p:spPr>
          <a:xfrm>
            <a:off x="1077357" y="5240324"/>
            <a:ext cx="10789126"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Cluster </a:t>
            </a:r>
            <a:r>
              <a:rPr lang="en-US" sz="2800">
                <a:latin typeface="Arial" panose="020B0604020202020204" pitchFamily="34" charset="0"/>
                <a:cs typeface="Arial" panose="020B0604020202020204" pitchFamily="34" charset="0"/>
              </a:rPr>
              <a:t>on HC5</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434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dirty="0">
                <a:ea typeface="+mn-lt"/>
                <a:cs typeface="+mn-lt"/>
              </a:rPr>
              <a:t>Larry Pineda, </a:t>
            </a:r>
            <a:r>
              <a:rPr lang="en-US" dirty="0" err="1">
                <a:ea typeface="+mn-lt"/>
                <a:cs typeface="+mn-lt"/>
              </a:rPr>
              <a:t>PharmD</a:t>
            </a:r>
            <a:endParaRPr lang="en-US" dirty="0">
              <a:ea typeface="+mn-lt"/>
              <a:cs typeface="+mn-lt"/>
            </a:endParaRPr>
          </a:p>
          <a:p>
            <a:r>
              <a:rPr lang="en-US" sz="2800" dirty="0">
                <a:ea typeface="+mn-lt"/>
                <a:cs typeface="+mn-lt"/>
              </a:rPr>
              <a:t>Clinical Pharmacist – AMS </a:t>
            </a:r>
          </a:p>
          <a:p>
            <a:r>
              <a:rPr lang="en-US" sz="2800" dirty="0">
                <a:ea typeface="+mn-lt"/>
                <a:cs typeface="+mn-lt"/>
              </a:rPr>
              <a:t>Covenant Health</a:t>
            </a:r>
            <a:endParaRPr lang="en-US" sz="2800" dirty="0"/>
          </a:p>
        </p:txBody>
      </p:sp>
    </p:spTree>
    <p:extLst>
      <p:ext uri="{BB962C8B-B14F-4D97-AF65-F5344CB8AC3E}">
        <p14:creationId xmlns:p14="http://schemas.microsoft.com/office/powerpoint/2010/main" val="2759962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369571" y="1254502"/>
          <a:ext cx="11452859" cy="4541520"/>
        </p:xfrm>
        <a:graphic>
          <a:graphicData uri="http://schemas.openxmlformats.org/drawingml/2006/table">
            <a:tbl>
              <a:tblPr firstRow="1" bandRow="1">
                <a:tableStyleId>{5C22544A-7EE6-4342-B048-85BDC9FD1C3A}</a:tableStyleId>
              </a:tblPr>
              <a:tblGrid>
                <a:gridCol w="1809749">
                  <a:extLst>
                    <a:ext uri="{9D8B030D-6E8A-4147-A177-3AD203B41FA5}">
                      <a16:colId xmlns:a16="http://schemas.microsoft.com/office/drawing/2014/main" val="20000"/>
                    </a:ext>
                  </a:extLst>
                </a:gridCol>
                <a:gridCol w="1783080">
                  <a:extLst>
                    <a:ext uri="{9D8B030D-6E8A-4147-A177-3AD203B41FA5}">
                      <a16:colId xmlns:a16="http://schemas.microsoft.com/office/drawing/2014/main" val="20001"/>
                    </a:ext>
                  </a:extLst>
                </a:gridCol>
                <a:gridCol w="4567646">
                  <a:extLst>
                    <a:ext uri="{9D8B030D-6E8A-4147-A177-3AD203B41FA5}">
                      <a16:colId xmlns:a16="http://schemas.microsoft.com/office/drawing/2014/main" val="20002"/>
                    </a:ext>
                  </a:extLst>
                </a:gridCol>
                <a:gridCol w="3292384">
                  <a:extLst>
                    <a:ext uri="{9D8B030D-6E8A-4147-A177-3AD203B41FA5}">
                      <a16:colId xmlns:a16="http://schemas.microsoft.com/office/drawing/2014/main" val="20003"/>
                    </a:ext>
                  </a:extLst>
                </a:gridCol>
              </a:tblGrid>
              <a:tr h="272618">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1351849">
                <a:tc>
                  <a:txBody>
                    <a:bodyPr/>
                    <a:lstStyle/>
                    <a:p>
                      <a:r>
                        <a:rPr lang="en-US" sz="1400" dirty="0" err="1"/>
                        <a:t>Remdesivir</a:t>
                      </a:r>
                      <a:endParaRPr lang="en-US" sz="1400" dirty="0"/>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Emergency Use</a:t>
                      </a:r>
                      <a:r>
                        <a:rPr lang="en-US" sz="1400" b="0" baseline="0" dirty="0"/>
                        <a:t> </a:t>
                      </a:r>
                      <a:r>
                        <a:rPr lang="en-US" sz="1400" b="0" dirty="0"/>
                        <a:t>Authorization (EUA) 5/1/20, updated 8/28/20</a:t>
                      </a:r>
                      <a:endParaRPr lang="en-US" sz="1400" dirty="0"/>
                    </a:p>
                  </a:txBody>
                  <a:tcPr/>
                </a:tc>
                <a:tc>
                  <a:txBody>
                    <a:bodyPr/>
                    <a:lstStyle/>
                    <a:p>
                      <a:r>
                        <a:rPr lang="en-US" sz="1400" b="0" dirty="0"/>
                        <a:t>200 mg IV x 1, then 100 mg IV daily x 4</a:t>
                      </a:r>
                      <a:r>
                        <a:rPr lang="en-US" sz="1400" b="0" baseline="0" dirty="0"/>
                        <a:t> </a:t>
                      </a:r>
                      <a:r>
                        <a:rPr lang="en-US" sz="1400" b="0" dirty="0"/>
                        <a:t>days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a:t>EUA broadened to include ‘all hospitalized adult and pediatric patients with suspected or laboratory-confirmed COVID-19, irrespective of their severity of disease’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NIH guidelines: Because supplies are limited, recommend prioritizing for patients who require supplemental O2 but who are NOT on HF O2, noninvasive or </a:t>
                      </a:r>
                      <a:r>
                        <a:rPr lang="en-US" sz="1400" b="0" baseline="0" dirty="0" err="1"/>
                        <a:t>mech</a:t>
                      </a:r>
                      <a:r>
                        <a:rPr lang="en-US" sz="1400" b="0" baseline="0" dirty="0"/>
                        <a:t> ventilation, or ECMO</a:t>
                      </a:r>
                      <a:endParaRPr lang="en-US" sz="1400" b="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a:t>Remdesivir</a:t>
                      </a:r>
                      <a:r>
                        <a:rPr lang="en-US" sz="1400" b="1" dirty="0"/>
                        <a:t> EUA Inventory:</a:t>
                      </a:r>
                      <a:r>
                        <a:rPr lang="en-US" sz="1400" b="1" baseline="0" dirty="0"/>
                        <a:t> </a:t>
                      </a:r>
                      <a:r>
                        <a:rPr lang="en-US" sz="1400" b="0" baseline="0" dirty="0"/>
                        <a:t>(Thursday AM)</a:t>
                      </a:r>
                    </a:p>
                    <a:p>
                      <a:pPr marL="0" marR="0" indent="0" algn="l" rtl="0" eaLnBrk="1" fontAlgn="auto" latinLnBrk="0" hangingPunct="1">
                        <a:lnSpc>
                          <a:spcPct val="100000"/>
                        </a:lnSpc>
                        <a:spcBef>
                          <a:spcPts val="0"/>
                        </a:spcBef>
                        <a:spcAft>
                          <a:spcPts val="0"/>
                        </a:spcAft>
                        <a:buFontTx/>
                        <a:buNone/>
                      </a:pPr>
                      <a:r>
                        <a:rPr lang="en-US" sz="1400" b="0" baseline="0" dirty="0"/>
                        <a:t># vials: CMC = 509, CCH = 80, PLV = 274, LVL = 6</a:t>
                      </a:r>
                    </a:p>
                    <a:p>
                      <a:pPr marL="0" marR="0" indent="0" algn="l" rtl="0" eaLnBrk="1" fontAlgn="auto" latinLnBrk="0" hangingPunct="1">
                        <a:lnSpc>
                          <a:spcPct val="100000"/>
                        </a:lnSpc>
                        <a:spcBef>
                          <a:spcPts val="0"/>
                        </a:spcBef>
                        <a:spcAft>
                          <a:spcPts val="0"/>
                        </a:spcAft>
                        <a:buFontTx/>
                        <a:buNone/>
                      </a:pPr>
                      <a:r>
                        <a:rPr lang="en-US" sz="1400" b="1" dirty="0" err="1"/>
                        <a:t>Remdesivir</a:t>
                      </a:r>
                      <a:r>
                        <a:rPr lang="en-US" sz="1400" b="1" baseline="0" dirty="0"/>
                        <a:t> EUA Patients: </a:t>
                      </a:r>
                      <a:r>
                        <a:rPr lang="en-US" sz="1400" b="0" baseline="0" dirty="0"/>
                        <a:t>(Thursday AM)</a:t>
                      </a:r>
                    </a:p>
                    <a:p>
                      <a:pPr marL="0" marR="0" indent="0" algn="l" rtl="0" eaLnBrk="1" fontAlgn="auto" latinLnBrk="0" hangingPunct="1">
                        <a:lnSpc>
                          <a:spcPct val="100000"/>
                        </a:lnSpc>
                        <a:spcBef>
                          <a:spcPts val="0"/>
                        </a:spcBef>
                        <a:spcAft>
                          <a:spcPts val="0"/>
                        </a:spcAft>
                        <a:buFontTx/>
                        <a:buNone/>
                      </a:pPr>
                      <a:r>
                        <a:rPr lang="en-US" sz="1400" b="0" baseline="0" dirty="0"/>
                        <a:t>CMC = 15, CCH = 0, PLV = 0, LVL = 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txBody>
                  <a:tcPr/>
                </a:tc>
                <a:extLst>
                  <a:ext uri="{0D108BD9-81ED-4DB2-BD59-A6C34878D82A}">
                    <a16:rowId xmlns:a16="http://schemas.microsoft.com/office/drawing/2014/main" val="10001"/>
                  </a:ext>
                </a:extLst>
              </a:tr>
              <a:tr h="0">
                <a:tc>
                  <a:txBody>
                    <a:bodyPr/>
                    <a:lstStyle/>
                    <a:p>
                      <a:r>
                        <a:rPr lang="en-US" sz="1400" dirty="0"/>
                        <a:t>Convalescent</a:t>
                      </a:r>
                      <a:r>
                        <a:rPr lang="en-US" sz="1400" baseline="0" dirty="0"/>
                        <a:t> </a:t>
                      </a:r>
                      <a:r>
                        <a:rPr lang="en-US" sz="1400" dirty="0"/>
                        <a:t>Plasma</a:t>
                      </a:r>
                    </a:p>
                  </a:txBody>
                  <a:tcPr/>
                </a:tc>
                <a:tc>
                  <a:txBody>
                    <a:bodyPr/>
                    <a:lstStyle/>
                    <a:p>
                      <a:r>
                        <a:rPr lang="en-US" sz="1400" dirty="0"/>
                        <a:t>1</a:t>
                      </a:r>
                      <a:r>
                        <a:rPr lang="en-US" sz="1400" baseline="0" dirty="0"/>
                        <a:t> unit (200-400mL)</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Emergency Use</a:t>
                      </a:r>
                      <a:r>
                        <a:rPr lang="en-US" sz="1400" b="0" baseline="0" dirty="0"/>
                        <a:t> </a:t>
                      </a:r>
                      <a:r>
                        <a:rPr lang="en-US" sz="1400" b="0" dirty="0"/>
                        <a:t>Authorization on</a:t>
                      </a:r>
                      <a:r>
                        <a:rPr lang="en-US" sz="1400" b="0" baseline="0" dirty="0"/>
                        <a:t> </a:t>
                      </a:r>
                      <a:r>
                        <a:rPr lang="en-US" sz="1400" b="0" dirty="0"/>
                        <a:t>8/23/20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9/1/20 NIH guidelines: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Insufficient data to recommend for or against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Should not be considered the standard of care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Prospective, well-controlled, adequately powered randomized trials are needed to determine whether CP is effective and safe for the treatment of COVID-19. Members of the public and health care providers are encouraged to participate in these prospective clinical trials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640710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521135"/>
            <a:ext cx="10363200" cy="836477"/>
          </a:xfrm>
        </p:spPr>
        <p:txBody>
          <a:bodyPr/>
          <a:lstStyle/>
          <a:p>
            <a:r>
              <a:rPr lang="en-US" dirty="0" err="1">
                <a:solidFill>
                  <a:schemeClr val="tx1"/>
                </a:solidFill>
              </a:rPr>
              <a:t>Hydroxychloroquine</a:t>
            </a:r>
            <a:endParaRPr lang="en-US" dirty="0">
              <a:solidFill>
                <a:schemeClr val="tx1"/>
              </a:solidFill>
            </a:endParaRPr>
          </a:p>
        </p:txBody>
      </p:sp>
      <p:sp>
        <p:nvSpPr>
          <p:cNvPr id="5" name="Subtitle 4"/>
          <p:cNvSpPr>
            <a:spLocks noGrp="1"/>
          </p:cNvSpPr>
          <p:nvPr>
            <p:ph type="subTitle" idx="1"/>
          </p:nvPr>
        </p:nvSpPr>
        <p:spPr/>
        <p:txBody>
          <a:bodyPr/>
          <a:lstStyle/>
          <a:p>
            <a:r>
              <a:rPr lang="en-US" dirty="0">
                <a:solidFill>
                  <a:schemeClr val="accent1"/>
                </a:solidFill>
              </a:rPr>
              <a:t>Clinical Trial Data</a:t>
            </a:r>
          </a:p>
        </p:txBody>
      </p:sp>
    </p:spTree>
    <p:extLst>
      <p:ext uri="{BB962C8B-B14F-4D97-AF65-F5344CB8AC3E}">
        <p14:creationId xmlns:p14="http://schemas.microsoft.com/office/powerpoint/2010/main" val="35284355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NIH Guidelines</a:t>
            </a:r>
          </a:p>
        </p:txBody>
      </p:sp>
      <p:sp>
        <p:nvSpPr>
          <p:cNvPr id="3" name="Content Placeholder 2"/>
          <p:cNvSpPr>
            <a:spLocks noGrp="1"/>
          </p:cNvSpPr>
          <p:nvPr>
            <p:ph idx="1"/>
          </p:nvPr>
        </p:nvSpPr>
        <p:spPr/>
        <p:txBody>
          <a:bodyPr/>
          <a:lstStyle/>
          <a:p>
            <a:r>
              <a:rPr lang="en-US" dirty="0"/>
              <a:t>To reflect the results of large randomized controlled trials that enrolled hospitalized patients, the following recommendations have been updated to differentiate between hospitalized and </a:t>
            </a:r>
            <a:r>
              <a:rPr lang="en-US" dirty="0" err="1"/>
              <a:t>nonhospitalized</a:t>
            </a:r>
            <a:r>
              <a:rPr lang="en-US" dirty="0"/>
              <a:t> patients:</a:t>
            </a:r>
          </a:p>
          <a:p>
            <a:pPr lvl="1"/>
            <a:r>
              <a:rPr lang="en-US" dirty="0"/>
              <a:t>The Panel recommends </a:t>
            </a:r>
            <a:r>
              <a:rPr lang="en-US" b="1" dirty="0"/>
              <a:t>against</a:t>
            </a:r>
            <a:r>
              <a:rPr lang="en-US" dirty="0"/>
              <a:t> the use of </a:t>
            </a:r>
            <a:r>
              <a:rPr lang="en-US" dirty="0" err="1"/>
              <a:t>chloroquine</a:t>
            </a:r>
            <a:r>
              <a:rPr lang="en-US" dirty="0"/>
              <a:t> or </a:t>
            </a:r>
            <a:r>
              <a:rPr lang="en-US" dirty="0" err="1"/>
              <a:t>hydroxychloroquine</a:t>
            </a:r>
            <a:r>
              <a:rPr lang="en-US" dirty="0"/>
              <a:t> for the treatment of COVID-19 in hospitalized patients </a:t>
            </a:r>
            <a:r>
              <a:rPr lang="en-US" b="1" dirty="0"/>
              <a:t>(AI)</a:t>
            </a:r>
          </a:p>
          <a:p>
            <a:pPr lvl="1"/>
            <a:r>
              <a:rPr lang="en-US" dirty="0"/>
              <a:t>In </a:t>
            </a:r>
            <a:r>
              <a:rPr lang="en-US" dirty="0" err="1"/>
              <a:t>nonhospitalized</a:t>
            </a:r>
            <a:r>
              <a:rPr lang="en-US" dirty="0"/>
              <a:t> patients, the Panel recommends </a:t>
            </a:r>
            <a:r>
              <a:rPr lang="en-US" b="1" dirty="0"/>
              <a:t>against</a:t>
            </a:r>
            <a:r>
              <a:rPr lang="en-US" dirty="0"/>
              <a:t> the use of </a:t>
            </a:r>
            <a:r>
              <a:rPr lang="en-US" dirty="0" err="1"/>
              <a:t>chloroquine</a:t>
            </a:r>
            <a:r>
              <a:rPr lang="en-US" dirty="0"/>
              <a:t> or </a:t>
            </a:r>
            <a:r>
              <a:rPr lang="en-US" dirty="0" err="1"/>
              <a:t>hydroxychloroquine</a:t>
            </a:r>
            <a:r>
              <a:rPr lang="en-US" dirty="0"/>
              <a:t> for the treatment of COVID-19, except in a clinical trial </a:t>
            </a:r>
            <a:r>
              <a:rPr lang="en-US" b="1" dirty="0"/>
              <a:t>(AI)</a:t>
            </a:r>
          </a:p>
        </p:txBody>
      </p:sp>
    </p:spTree>
    <p:extLst>
      <p:ext uri="{BB962C8B-B14F-4D97-AF65-F5344CB8AC3E}">
        <p14:creationId xmlns:p14="http://schemas.microsoft.com/office/powerpoint/2010/main" val="35122823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Data from China</a:t>
            </a:r>
          </a:p>
        </p:txBody>
      </p:sp>
      <p:graphicFrame>
        <p:nvGraphicFramePr>
          <p:cNvPr id="4" name="Content Placeholder 3"/>
          <p:cNvGraphicFramePr>
            <a:graphicFrameLocks/>
          </p:cNvGraphicFramePr>
          <p:nvPr>
            <p:extLst/>
          </p:nvPr>
        </p:nvGraphicFramePr>
        <p:xfrm>
          <a:off x="343717" y="1176124"/>
          <a:ext cx="11504567" cy="4511040"/>
        </p:xfrm>
        <a:graphic>
          <a:graphicData uri="http://schemas.openxmlformats.org/drawingml/2006/table">
            <a:tbl>
              <a:tblPr firstRow="1" bandRow="1">
                <a:tableStyleId>{5C22544A-7EE6-4342-B048-85BDC9FD1C3A}</a:tableStyleId>
              </a:tblPr>
              <a:tblGrid>
                <a:gridCol w="2256064">
                  <a:extLst>
                    <a:ext uri="{9D8B030D-6E8A-4147-A177-3AD203B41FA5}">
                      <a16:colId xmlns:a16="http://schemas.microsoft.com/office/drawing/2014/main" val="20003"/>
                    </a:ext>
                  </a:extLst>
                </a:gridCol>
                <a:gridCol w="2476449">
                  <a:extLst>
                    <a:ext uri="{9D8B030D-6E8A-4147-A177-3AD203B41FA5}">
                      <a16:colId xmlns:a16="http://schemas.microsoft.com/office/drawing/2014/main" val="20000"/>
                    </a:ext>
                  </a:extLst>
                </a:gridCol>
                <a:gridCol w="554134">
                  <a:extLst>
                    <a:ext uri="{9D8B030D-6E8A-4147-A177-3AD203B41FA5}">
                      <a16:colId xmlns:a16="http://schemas.microsoft.com/office/drawing/2014/main" val="20001"/>
                    </a:ext>
                  </a:extLst>
                </a:gridCol>
                <a:gridCol w="6217920">
                  <a:extLst>
                    <a:ext uri="{9D8B030D-6E8A-4147-A177-3AD203B41FA5}">
                      <a16:colId xmlns:a16="http://schemas.microsoft.com/office/drawing/2014/main" val="20002"/>
                    </a:ext>
                  </a:extLst>
                </a:gridCol>
              </a:tblGrid>
              <a:tr h="272618">
                <a:tc>
                  <a:txBody>
                    <a:bodyPr/>
                    <a:lstStyle/>
                    <a:p>
                      <a:r>
                        <a:rPr lang="en-US" sz="1600" i="0" dirty="0"/>
                        <a:t>Study</a:t>
                      </a:r>
                    </a:p>
                  </a:txBody>
                  <a:tcPr/>
                </a:tc>
                <a:tc>
                  <a:txBody>
                    <a:bodyPr/>
                    <a:lstStyle/>
                    <a:p>
                      <a:r>
                        <a:rPr lang="en-US" sz="1600" i="0" dirty="0"/>
                        <a:t>Type</a:t>
                      </a:r>
                    </a:p>
                  </a:txBody>
                  <a:tcPr/>
                </a:tc>
                <a:tc>
                  <a:txBody>
                    <a:bodyPr/>
                    <a:lstStyle/>
                    <a:p>
                      <a:r>
                        <a:rPr lang="en-US" sz="1600" i="0" dirty="0"/>
                        <a:t>Size</a:t>
                      </a:r>
                    </a:p>
                  </a:txBody>
                  <a:tcPr/>
                </a:tc>
                <a:tc>
                  <a:txBody>
                    <a:bodyPr/>
                    <a:lstStyle/>
                    <a:p>
                      <a:r>
                        <a:rPr lang="en-US" sz="1600" i="0" dirty="0"/>
                        <a:t>Results</a:t>
                      </a:r>
                    </a:p>
                  </a:txBody>
                  <a:tcPr/>
                </a:tc>
                <a:extLst>
                  <a:ext uri="{0D108BD9-81ED-4DB2-BD59-A6C34878D82A}">
                    <a16:rowId xmlns:a16="http://schemas.microsoft.com/office/drawing/2014/main" val="10000"/>
                  </a:ext>
                </a:extLst>
              </a:tr>
              <a:tr h="1014081">
                <a:tc>
                  <a:txBody>
                    <a:bodyPr/>
                    <a:lstStyle/>
                    <a:p>
                      <a:r>
                        <a:rPr lang="da-DK" sz="1600" i="0" dirty="0"/>
                        <a:t>Chen J</a:t>
                      </a:r>
                      <a:r>
                        <a:rPr lang="da-DK" sz="1600" i="0" baseline="0" dirty="0"/>
                        <a:t> </a:t>
                      </a:r>
                      <a:r>
                        <a:rPr lang="da-DK" sz="1600" i="0" dirty="0"/>
                        <a:t>et al. </a:t>
                      </a:r>
                    </a:p>
                    <a:p>
                      <a:r>
                        <a:rPr lang="en-US" sz="1600" i="0" dirty="0"/>
                        <a:t>PMID: 32391667</a:t>
                      </a:r>
                    </a:p>
                  </a:txBody>
                  <a:tcPr/>
                </a:tc>
                <a:tc>
                  <a:txBody>
                    <a:bodyPr/>
                    <a:lstStyle/>
                    <a:p>
                      <a:r>
                        <a:rPr lang="en-US" sz="1600" i="0" dirty="0"/>
                        <a:t>Pilot (moderate)</a:t>
                      </a:r>
                    </a:p>
                    <a:p>
                      <a:endParaRPr lang="en-US" sz="1600" i="0" dirty="0"/>
                    </a:p>
                    <a:p>
                      <a:r>
                        <a:rPr lang="en-US" sz="1600" i="0" dirty="0"/>
                        <a:t>HCQ 400mg + SOC vs </a:t>
                      </a:r>
                      <a:r>
                        <a:rPr lang="en-US" sz="1600" i="0" baseline="0" dirty="0"/>
                        <a:t>SOC</a:t>
                      </a:r>
                      <a:endParaRPr lang="en-US" sz="1600" i="0" dirty="0"/>
                    </a:p>
                  </a:txBody>
                  <a:tcPr/>
                </a:tc>
                <a:tc>
                  <a:txBody>
                    <a:bodyPr/>
                    <a:lstStyle/>
                    <a:p>
                      <a:r>
                        <a:rPr lang="en-US" sz="1600" b="0" i="0" dirty="0"/>
                        <a:t>30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t>Negative pharyngeal PCR at day 7</a:t>
                      </a:r>
                      <a:r>
                        <a:rPr lang="en-US" sz="1600" b="0" i="0" baseline="0" dirty="0"/>
                        <a:t> in </a:t>
                      </a:r>
                      <a:r>
                        <a:rPr lang="en-US" sz="1600" b="0" i="0" dirty="0"/>
                        <a:t>13 </a:t>
                      </a:r>
                      <a:r>
                        <a:rPr lang="en-US" sz="1600" b="0" i="0" dirty="0" err="1"/>
                        <a:t>pts</a:t>
                      </a:r>
                      <a:r>
                        <a:rPr lang="en-US" sz="1600" b="0" i="0" dirty="0"/>
                        <a:t> (86.7%) treated with HCQ; and 14 </a:t>
                      </a:r>
                      <a:r>
                        <a:rPr lang="en-US" sz="1600" b="0" i="0" dirty="0" err="1"/>
                        <a:t>pts</a:t>
                      </a:r>
                      <a:r>
                        <a:rPr lang="en-US" sz="1600" b="0" i="0" dirty="0"/>
                        <a:t> (93.3%) not treated with HCQ (data</a:t>
                      </a:r>
                      <a:r>
                        <a:rPr lang="en-US" sz="1600" b="0" i="0" baseline="0" dirty="0"/>
                        <a:t> unclear for 3 </a:t>
                      </a:r>
                      <a:r>
                        <a:rPr lang="en-US" sz="1600" b="0" i="0" baseline="0" dirty="0" err="1"/>
                        <a:t>pts</a:t>
                      </a:r>
                      <a:r>
                        <a:rPr lang="en-US" sz="1600" b="0" i="0" baseline="0" dirty="0"/>
                        <a:t>)</a:t>
                      </a:r>
                      <a:endParaRPr lang="en-US" sz="1600"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t>No</a:t>
                      </a:r>
                      <a:r>
                        <a:rPr lang="en-US" sz="1600" b="0" i="0" baseline="0" dirty="0"/>
                        <a:t> difference in </a:t>
                      </a:r>
                      <a:r>
                        <a:rPr lang="en-US" sz="1600" b="0" i="0" dirty="0"/>
                        <a:t>temperature normalization, radiologic progression on CT, or</a:t>
                      </a:r>
                      <a:r>
                        <a:rPr lang="en-US" sz="1600" b="0" i="0" baseline="0" dirty="0"/>
                        <a:t> improvement at follow up</a:t>
                      </a:r>
                      <a:endParaRPr lang="en-US" sz="1600" b="0" i="0" dirty="0"/>
                    </a:p>
                  </a:txBody>
                  <a:tcPr/>
                </a:tc>
                <a:extLst>
                  <a:ext uri="{0D108BD9-81ED-4DB2-BD59-A6C34878D82A}">
                    <a16:rowId xmlns:a16="http://schemas.microsoft.com/office/drawing/2014/main" val="10001"/>
                  </a:ext>
                </a:extLst>
              </a:tr>
              <a:tr h="0">
                <a:tc>
                  <a:txBody>
                    <a:bodyPr/>
                    <a:lstStyle/>
                    <a:p>
                      <a:r>
                        <a:rPr lang="en-US" sz="1600" i="0" dirty="0"/>
                        <a:t>Chen Z et al.</a:t>
                      </a:r>
                    </a:p>
                    <a:p>
                      <a:r>
                        <a:rPr lang="en-US" sz="1600" i="0" dirty="0" err="1"/>
                        <a:t>medRxiv</a:t>
                      </a:r>
                      <a:r>
                        <a:rPr lang="en-US" sz="1600" i="0" baseline="0" dirty="0"/>
                        <a:t> p</a:t>
                      </a:r>
                      <a:r>
                        <a:rPr lang="en-US" sz="1600" i="0" dirty="0"/>
                        <a:t>reprint (not peer</a:t>
                      </a:r>
                    </a:p>
                    <a:p>
                      <a:r>
                        <a:rPr lang="en-US" sz="1600" i="0" dirty="0"/>
                        <a:t>Reviewed)</a:t>
                      </a:r>
                    </a:p>
                  </a:txBody>
                  <a:tcPr/>
                </a:tc>
                <a:tc>
                  <a:txBody>
                    <a:bodyPr/>
                    <a:lstStyle/>
                    <a:p>
                      <a:r>
                        <a:rPr lang="en-US" sz="1600" i="0" dirty="0"/>
                        <a:t>Randomized (mild/moderate)</a:t>
                      </a:r>
                    </a:p>
                    <a:p>
                      <a:endParaRPr lang="en-US" sz="160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i="0" dirty="0"/>
                        <a:t>HCQ 400mg + SOC vs </a:t>
                      </a:r>
                      <a:r>
                        <a:rPr lang="en-US" sz="1600" i="0" baseline="0" dirty="0"/>
                        <a:t>SOC</a:t>
                      </a:r>
                      <a:endParaRPr lang="en-US" sz="1600" i="0" dirty="0"/>
                    </a:p>
                  </a:txBody>
                  <a:tcPr/>
                </a:tc>
                <a:tc>
                  <a:txBody>
                    <a:bodyPr/>
                    <a:lstStyle/>
                    <a:p>
                      <a:r>
                        <a:rPr lang="en-US" sz="1600" i="0" dirty="0"/>
                        <a:t>62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t>Time to fever normalization was shorter in</a:t>
                      </a:r>
                      <a:r>
                        <a:rPr lang="en-US" sz="1600" b="0" i="0" baseline="0" dirty="0"/>
                        <a:t> HCQ </a:t>
                      </a:r>
                      <a:r>
                        <a:rPr lang="en-US" sz="1600" b="0" i="0" dirty="0"/>
                        <a:t>group (2.2 days) vs control (3.2 days), time to cough remission was shorter in HCQ group, and pneumonia improved in 25/31 (80.6%) in HCQ group vs 17/31 (54.8%) in control group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t>2</a:t>
                      </a:r>
                      <a:r>
                        <a:rPr lang="en-US" sz="1600" b="0" i="0" baseline="0" dirty="0"/>
                        <a:t> AEs in HCQ arm</a:t>
                      </a:r>
                      <a:endParaRPr lang="en-US" sz="1600" b="0" i="0" dirty="0"/>
                    </a:p>
                  </a:txBody>
                  <a:tcPr/>
                </a:tc>
                <a:extLst>
                  <a:ext uri="{0D108BD9-81ED-4DB2-BD59-A6C34878D82A}">
                    <a16:rowId xmlns:a16="http://schemas.microsoft.com/office/drawing/2014/main" val="10002"/>
                  </a:ext>
                </a:extLst>
              </a:tr>
              <a:tr h="0">
                <a:tc>
                  <a:txBody>
                    <a:bodyPr/>
                    <a:lstStyle/>
                    <a:p>
                      <a:r>
                        <a:rPr lang="en-US" sz="1600" i="0" dirty="0"/>
                        <a:t>Tang W et al.</a:t>
                      </a:r>
                    </a:p>
                    <a:p>
                      <a:r>
                        <a:rPr lang="en-US" sz="1600" i="0" dirty="0"/>
                        <a:t>PMID: 32409561</a:t>
                      </a:r>
                    </a:p>
                  </a:txBody>
                  <a:tcPr/>
                </a:tc>
                <a:tc>
                  <a:txBody>
                    <a:bodyPr/>
                    <a:lstStyle/>
                    <a:p>
                      <a:r>
                        <a:rPr lang="en-US" sz="1600" i="0" dirty="0"/>
                        <a:t>Randomized, open-label (mild/moderate)</a:t>
                      </a:r>
                    </a:p>
                    <a:p>
                      <a:endParaRPr lang="en-US" sz="160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i="0" dirty="0"/>
                        <a:t>HCQ (1200mg/800mg) + SOC vs </a:t>
                      </a:r>
                      <a:r>
                        <a:rPr lang="en-US" sz="1600" i="0" baseline="0" dirty="0"/>
                        <a:t>SOC</a:t>
                      </a:r>
                      <a:endParaRPr lang="en-US" sz="1600" i="0" dirty="0"/>
                    </a:p>
                  </a:txBody>
                  <a:tcPr/>
                </a:tc>
                <a:tc>
                  <a:txBody>
                    <a:bodyPr/>
                    <a:lstStyle/>
                    <a:p>
                      <a:r>
                        <a:rPr lang="en-US" sz="1600" i="0" dirty="0"/>
                        <a:t>150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t>Negative PCR x 2 at day 28 in 73% of </a:t>
                      </a:r>
                      <a:r>
                        <a:rPr lang="en-US" sz="1600" b="0" i="0" dirty="0" err="1"/>
                        <a:t>pts</a:t>
                      </a:r>
                      <a:r>
                        <a:rPr lang="en-US" sz="1600" b="0" i="0" dirty="0"/>
                        <a:t> (53 treated with HCQ and 56 treated with SOC alone). Probability of negative conversion and</a:t>
                      </a:r>
                      <a:r>
                        <a:rPr lang="en-US" sz="1600" b="0" i="0" baseline="0" dirty="0"/>
                        <a:t> </a:t>
                      </a:r>
                      <a:r>
                        <a:rPr lang="en-US" sz="1600" b="0" i="0" dirty="0"/>
                        <a:t>median time to negative </a:t>
                      </a:r>
                      <a:r>
                        <a:rPr lang="en-US" sz="1600" b="0" i="0" dirty="0" err="1"/>
                        <a:t>seroconversion</a:t>
                      </a:r>
                      <a:r>
                        <a:rPr lang="en-US" sz="1600" b="0" i="0" dirty="0"/>
                        <a:t> also similar in both groups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t>AEs</a:t>
                      </a:r>
                      <a:r>
                        <a:rPr lang="en-US" sz="1600" b="0" i="0" baseline="0" dirty="0"/>
                        <a:t> </a:t>
                      </a:r>
                      <a:r>
                        <a:rPr lang="en-US" sz="1600" b="0" i="0" dirty="0"/>
                        <a:t>reported in 30% of those treated with HCQ;</a:t>
                      </a:r>
                      <a:r>
                        <a:rPr lang="en-US" sz="1600" b="0" i="0" baseline="0" dirty="0"/>
                        <a:t> </a:t>
                      </a:r>
                      <a:r>
                        <a:rPr lang="en-US" sz="1600" b="0" i="0" dirty="0"/>
                        <a:t>9% SOC</a:t>
                      </a:r>
                      <a:r>
                        <a:rPr lang="en-US" sz="1600" b="0" i="0" baseline="0" dirty="0"/>
                        <a:t> alone</a:t>
                      </a:r>
                      <a:endParaRPr lang="en-US" sz="1600" b="0" i="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358438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Data from France</a:t>
            </a:r>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nvPr>
        </p:nvGraphicFramePr>
        <p:xfrm>
          <a:off x="343717" y="1202250"/>
          <a:ext cx="11504567" cy="4800600"/>
        </p:xfrm>
        <a:graphic>
          <a:graphicData uri="http://schemas.openxmlformats.org/drawingml/2006/table">
            <a:tbl>
              <a:tblPr firstRow="1" bandRow="1">
                <a:tableStyleId>{5C22544A-7EE6-4342-B048-85BDC9FD1C3A}</a:tableStyleId>
              </a:tblPr>
              <a:tblGrid>
                <a:gridCol w="2256064">
                  <a:extLst>
                    <a:ext uri="{9D8B030D-6E8A-4147-A177-3AD203B41FA5}">
                      <a16:colId xmlns:a16="http://schemas.microsoft.com/office/drawing/2014/main" val="20003"/>
                    </a:ext>
                  </a:extLst>
                </a:gridCol>
                <a:gridCol w="2443274">
                  <a:extLst>
                    <a:ext uri="{9D8B030D-6E8A-4147-A177-3AD203B41FA5}">
                      <a16:colId xmlns:a16="http://schemas.microsoft.com/office/drawing/2014/main" val="20000"/>
                    </a:ext>
                  </a:extLst>
                </a:gridCol>
                <a:gridCol w="587309">
                  <a:extLst>
                    <a:ext uri="{9D8B030D-6E8A-4147-A177-3AD203B41FA5}">
                      <a16:colId xmlns:a16="http://schemas.microsoft.com/office/drawing/2014/main" val="20001"/>
                    </a:ext>
                  </a:extLst>
                </a:gridCol>
                <a:gridCol w="6217920">
                  <a:extLst>
                    <a:ext uri="{9D8B030D-6E8A-4147-A177-3AD203B41FA5}">
                      <a16:colId xmlns:a16="http://schemas.microsoft.com/office/drawing/2014/main" val="20002"/>
                    </a:ext>
                  </a:extLst>
                </a:gridCol>
              </a:tblGrid>
              <a:tr h="272618">
                <a:tc>
                  <a:txBody>
                    <a:bodyPr/>
                    <a:lstStyle/>
                    <a:p>
                      <a:r>
                        <a:rPr lang="en-US" sz="1500" i="0" dirty="0"/>
                        <a:t>Study</a:t>
                      </a:r>
                    </a:p>
                  </a:txBody>
                  <a:tcPr/>
                </a:tc>
                <a:tc>
                  <a:txBody>
                    <a:bodyPr/>
                    <a:lstStyle/>
                    <a:p>
                      <a:r>
                        <a:rPr lang="en-US" sz="1500" i="0" dirty="0"/>
                        <a:t>Type</a:t>
                      </a:r>
                    </a:p>
                  </a:txBody>
                  <a:tcPr/>
                </a:tc>
                <a:tc>
                  <a:txBody>
                    <a:bodyPr/>
                    <a:lstStyle/>
                    <a:p>
                      <a:r>
                        <a:rPr lang="en-US" sz="1500" i="0" dirty="0"/>
                        <a:t>Size</a:t>
                      </a:r>
                    </a:p>
                  </a:txBody>
                  <a:tcPr/>
                </a:tc>
                <a:tc>
                  <a:txBody>
                    <a:bodyPr/>
                    <a:lstStyle/>
                    <a:p>
                      <a:r>
                        <a:rPr lang="en-US" sz="1500" i="0" dirty="0"/>
                        <a:t>Results</a:t>
                      </a:r>
                    </a:p>
                  </a:txBody>
                  <a:tcPr/>
                </a:tc>
                <a:extLst>
                  <a:ext uri="{0D108BD9-81ED-4DB2-BD59-A6C34878D82A}">
                    <a16:rowId xmlns:a16="http://schemas.microsoft.com/office/drawing/2014/main" val="10000"/>
                  </a:ext>
                </a:extLst>
              </a:tr>
              <a:tr h="0">
                <a:tc>
                  <a:txBody>
                    <a:bodyPr/>
                    <a:lstStyle/>
                    <a:p>
                      <a:r>
                        <a:rPr lang="en-US" sz="1500" i="0" dirty="0" err="1"/>
                        <a:t>Gautret</a:t>
                      </a:r>
                      <a:r>
                        <a:rPr lang="en-US" sz="1500" i="0" dirty="0"/>
                        <a:t> et al.</a:t>
                      </a:r>
                    </a:p>
                    <a:p>
                      <a:r>
                        <a:rPr lang="en-US" sz="1500" i="0" dirty="0"/>
                        <a:t>PMID: 32205204; preliminary</a:t>
                      </a:r>
                      <a:r>
                        <a:rPr lang="en-US" sz="1500" i="0" baseline="0" dirty="0"/>
                        <a:t> data</a:t>
                      </a:r>
                      <a:endParaRPr lang="en-US" sz="150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Nonrandomized, open</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(no data</a:t>
                      </a:r>
                      <a:r>
                        <a:rPr lang="en-US" sz="1500" i="0" baseline="0" dirty="0"/>
                        <a:t> on severity)</a:t>
                      </a:r>
                      <a:endParaRPr lang="en-US" sz="150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HCQ 600mg</a:t>
                      </a:r>
                      <a:r>
                        <a:rPr lang="en-US" sz="1500" i="0" baseline="0" dirty="0"/>
                        <a:t> x 10 d </a:t>
                      </a:r>
                      <a:r>
                        <a:rPr lang="en-US" sz="1500" i="0" u="sng" baseline="0" dirty="0"/>
                        <a:t>+ </a:t>
                      </a:r>
                      <a:r>
                        <a:rPr lang="en-US" sz="1500" i="0" baseline="0" dirty="0"/>
                        <a:t>AZ vs SOC</a:t>
                      </a:r>
                      <a:endParaRPr lang="en-US" sz="1500" i="0" dirty="0"/>
                    </a:p>
                  </a:txBody>
                  <a:tcPr/>
                </a:tc>
                <a:tc>
                  <a:txBody>
                    <a:bodyPr/>
                    <a:lstStyle/>
                    <a:p>
                      <a:r>
                        <a:rPr lang="en-US" sz="1500" i="0" dirty="0"/>
                        <a:t>36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i="0" dirty="0"/>
                        <a:t>Negative nasopharyngeal PCR at</a:t>
                      </a:r>
                      <a:r>
                        <a:rPr lang="en-US" sz="1500" b="0" i="0" baseline="0" dirty="0"/>
                        <a:t> day 6, </a:t>
                      </a:r>
                      <a:r>
                        <a:rPr lang="en-US" sz="1500" b="0" i="0" dirty="0"/>
                        <a:t>8/14 (57%) HCQ group, 6/6 (100%) HCQ + AZ, 2/16 (12.5%) in the control group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500" b="0" i="0" dirty="0"/>
                        <a:t>HCQ or HCQ + AZ </a:t>
                      </a:r>
                      <a:r>
                        <a:rPr lang="en-US" sz="1500" b="0" i="0" dirty="0" err="1"/>
                        <a:t>pts</a:t>
                      </a:r>
                      <a:r>
                        <a:rPr lang="en-US" sz="1500" b="0" i="0" dirty="0"/>
                        <a:t>: 1 tested positive at day 8, 1 </a:t>
                      </a:r>
                      <a:r>
                        <a:rPr lang="en-US" sz="1500" b="0" i="0" dirty="0" err="1"/>
                        <a:t>pt</a:t>
                      </a:r>
                      <a:r>
                        <a:rPr lang="en-US" sz="1500" b="0" i="0" dirty="0"/>
                        <a:t> died and not included, 3</a:t>
                      </a:r>
                      <a:r>
                        <a:rPr lang="en-US" sz="1500" b="0" i="0" baseline="0" dirty="0"/>
                        <a:t> </a:t>
                      </a:r>
                      <a:r>
                        <a:rPr lang="en-US" sz="1500" b="0" i="0" baseline="0" dirty="0" err="1"/>
                        <a:t>pt</a:t>
                      </a:r>
                      <a:r>
                        <a:rPr lang="en-US" sz="1500" b="0" i="0" baseline="0" dirty="0"/>
                        <a:t> transferred to ICU and not included</a:t>
                      </a:r>
                      <a:endParaRPr lang="en-US" sz="1500" b="0" i="0" dirty="0"/>
                    </a:p>
                  </a:txBody>
                  <a:tcPr/>
                </a:tc>
                <a:extLst>
                  <a:ext uri="{0D108BD9-81ED-4DB2-BD59-A6C34878D82A}">
                    <a16:rowId xmlns:a16="http://schemas.microsoft.com/office/drawing/2014/main" val="10001"/>
                  </a:ext>
                </a:extLst>
              </a:tr>
              <a:tr h="0">
                <a:tc>
                  <a:txBody>
                    <a:bodyPr/>
                    <a:lstStyle/>
                    <a:p>
                      <a:r>
                        <a:rPr lang="en-US" sz="1500" i="0" dirty="0"/>
                        <a:t>Molina et al.</a:t>
                      </a:r>
                    </a:p>
                    <a:p>
                      <a:r>
                        <a:rPr lang="en-US" sz="1500" i="0" dirty="0"/>
                        <a:t>PMID: 32240719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Open label,</a:t>
                      </a:r>
                      <a:r>
                        <a:rPr lang="en-US" sz="1500" i="0" baseline="0" dirty="0"/>
                        <a:t> uncontrolled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i="0" baseline="0" dirty="0"/>
                        <a:t>(severe)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HCQ 600mg</a:t>
                      </a:r>
                      <a:r>
                        <a:rPr lang="en-US" sz="1500" i="0" baseline="0" dirty="0"/>
                        <a:t> x 10 d </a:t>
                      </a:r>
                      <a:r>
                        <a:rPr lang="en-US" sz="1500" i="0" u="sng" baseline="0" dirty="0"/>
                        <a:t>+ </a:t>
                      </a:r>
                      <a:r>
                        <a:rPr lang="en-US" sz="1500" i="0" baseline="0" dirty="0"/>
                        <a:t>AZ </a:t>
                      </a:r>
                      <a:endParaRPr lang="en-US" sz="1500" i="0" dirty="0"/>
                    </a:p>
                  </a:txBody>
                  <a:tcPr/>
                </a:tc>
                <a:tc>
                  <a:txBody>
                    <a:bodyPr/>
                    <a:lstStyle/>
                    <a:p>
                      <a:r>
                        <a:rPr lang="en-US" sz="1500" i="0" dirty="0"/>
                        <a:t>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i="0" dirty="0"/>
                        <a:t>8/11 </a:t>
                      </a:r>
                      <a:r>
                        <a:rPr lang="en-US" sz="1500" b="0" i="0" dirty="0" err="1"/>
                        <a:t>pts</a:t>
                      </a:r>
                      <a:r>
                        <a:rPr lang="en-US" sz="1500" b="0" i="0" dirty="0"/>
                        <a:t> had significant comorbidities associated with poor outcomes and 10/11 had fever and supplemental</a:t>
                      </a:r>
                      <a:r>
                        <a:rPr lang="en-US" sz="1500" b="0" i="0" baseline="0" dirty="0"/>
                        <a:t> </a:t>
                      </a:r>
                      <a:r>
                        <a:rPr lang="en-US" sz="1500" b="0" i="0" dirty="0"/>
                        <a:t>O2; nasopharyngeal PCR positive at days 5 and 6 in 8/10 </a:t>
                      </a:r>
                      <a:r>
                        <a:rPr lang="en-US" sz="1500" b="0" i="0" dirty="0" err="1"/>
                        <a:t>pts</a:t>
                      </a:r>
                      <a:r>
                        <a:rPr lang="en-US" sz="1500" b="0" i="0" dirty="0"/>
                        <a:t> tested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500" b="0" i="0" dirty="0"/>
                        <a:t>Within 5 days, 1 </a:t>
                      </a:r>
                      <a:r>
                        <a:rPr lang="en-US" sz="1500" b="0" i="0" dirty="0" err="1"/>
                        <a:t>pt</a:t>
                      </a:r>
                      <a:r>
                        <a:rPr lang="en-US" sz="1500" b="0" i="0" dirty="0"/>
                        <a:t> died and 2 transferred to ICU; </a:t>
                      </a:r>
                      <a:r>
                        <a:rPr lang="en-US" sz="1500" b="0" i="0" dirty="0" err="1"/>
                        <a:t>dc’d</a:t>
                      </a:r>
                      <a:r>
                        <a:rPr lang="en-US" sz="1500" b="0" i="0" dirty="0"/>
                        <a:t> in 1 </a:t>
                      </a:r>
                      <a:r>
                        <a:rPr lang="en-US" sz="1500" b="0" i="0" dirty="0" err="1"/>
                        <a:t>pt</a:t>
                      </a:r>
                      <a:r>
                        <a:rPr lang="en-US" sz="1500" b="0" i="0" dirty="0"/>
                        <a:t> after 4 days –</a:t>
                      </a:r>
                      <a:r>
                        <a:rPr lang="en-US" sz="1500" b="0" i="0" baseline="0" dirty="0"/>
                        <a:t> QT</a:t>
                      </a:r>
                      <a:endParaRPr lang="en-US" sz="1500" b="0" i="0" dirty="0"/>
                    </a:p>
                  </a:txBody>
                  <a:tcPr/>
                </a:tc>
                <a:extLst>
                  <a:ext uri="{0D108BD9-81ED-4DB2-BD59-A6C34878D82A}">
                    <a16:rowId xmlns:a16="http://schemas.microsoft.com/office/drawing/2014/main"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err="1"/>
                        <a:t>Gautret</a:t>
                      </a:r>
                      <a:r>
                        <a:rPr lang="en-US" sz="1500" i="0" dirty="0"/>
                        <a:t> et al.</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PMID: 32289548</a:t>
                      </a:r>
                    </a:p>
                    <a:p>
                      <a:endParaRPr lang="en-US" sz="150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Retrospective, observational</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(mild)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HCQ 600mg</a:t>
                      </a:r>
                      <a:r>
                        <a:rPr lang="en-US" sz="1500" i="0" baseline="0" dirty="0"/>
                        <a:t> x 10 d </a:t>
                      </a:r>
                      <a:r>
                        <a:rPr lang="en-US" sz="1500" i="0" u="sng" baseline="0" dirty="0"/>
                        <a:t>+ </a:t>
                      </a:r>
                      <a:r>
                        <a:rPr lang="en-US" sz="1500" i="0" baseline="0" dirty="0"/>
                        <a:t>AZ</a:t>
                      </a:r>
                      <a:endParaRPr lang="en-US" sz="1500" i="0" dirty="0"/>
                    </a:p>
                  </a:txBody>
                  <a:tcPr/>
                </a:tc>
                <a:tc>
                  <a:txBody>
                    <a:bodyPr/>
                    <a:lstStyle/>
                    <a:p>
                      <a:r>
                        <a:rPr lang="en-US" sz="1500" i="0" dirty="0"/>
                        <a:t>80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i="0" dirty="0"/>
                        <a:t>Negative PCR at day 8</a:t>
                      </a:r>
                      <a:r>
                        <a:rPr lang="en-US" sz="1500" b="0" i="0" baseline="0" dirty="0"/>
                        <a:t> in </a:t>
                      </a:r>
                      <a:r>
                        <a:rPr lang="en-US" sz="1500" b="0" i="0" dirty="0"/>
                        <a:t>93% of those tested, mean LOS of 5 days</a:t>
                      </a:r>
                    </a:p>
                  </a:txBody>
                  <a:tcPr/>
                </a:tc>
                <a:extLst>
                  <a:ext uri="{0D108BD9-81ED-4DB2-BD59-A6C34878D82A}">
                    <a16:rowId xmlns:a16="http://schemas.microsoft.com/office/drawing/2014/main" val="10003"/>
                  </a:ext>
                </a:extLst>
              </a:tr>
              <a:tr h="0">
                <a:tc>
                  <a:txBody>
                    <a:bodyPr/>
                    <a:lstStyle/>
                    <a:p>
                      <a:r>
                        <a:rPr lang="en-US" sz="1500" i="0" dirty="0"/>
                        <a:t>Million et al.</a:t>
                      </a:r>
                    </a:p>
                    <a:p>
                      <a:r>
                        <a:rPr lang="en-US" sz="1500" i="0" dirty="0"/>
                        <a:t>PMID:32387409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Retrospective, observational</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i="0" dirty="0"/>
                        <a:t>(mild)</a:t>
                      </a:r>
                    </a:p>
                  </a:txBody>
                  <a:tcPr/>
                </a:tc>
                <a:tc>
                  <a:txBody>
                    <a:bodyPr/>
                    <a:lstStyle/>
                    <a:p>
                      <a:r>
                        <a:rPr lang="en-US" sz="1500" i="0" dirty="0"/>
                        <a:t>1061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i="0" dirty="0" err="1"/>
                        <a:t>Virologic</a:t>
                      </a:r>
                      <a:r>
                        <a:rPr lang="en-US" sz="1500" b="0" i="0" baseline="0" dirty="0"/>
                        <a:t> cure w/n 10 days: </a:t>
                      </a:r>
                      <a:r>
                        <a:rPr lang="en-US" sz="1500" b="0" i="0" dirty="0"/>
                        <a:t>973 </a:t>
                      </a:r>
                      <a:r>
                        <a:rPr lang="en-US" sz="1500" b="0" i="0" dirty="0" err="1"/>
                        <a:t>pts</a:t>
                      </a:r>
                      <a:r>
                        <a:rPr lang="en-US" sz="1500" b="0" i="0" dirty="0"/>
                        <a:t> (91.7%); poor clinical outcome in 46 </a:t>
                      </a:r>
                      <a:r>
                        <a:rPr lang="en-US" sz="1500" b="0" i="0" dirty="0" err="1"/>
                        <a:t>pts</a:t>
                      </a:r>
                      <a:r>
                        <a:rPr lang="en-US" sz="1500" b="0" i="0" dirty="0"/>
                        <a:t> (4.3%), 8 died (0.75%) (74-95 years old)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500" b="0" i="0" dirty="0"/>
                        <a:t>Mild AEs</a:t>
                      </a:r>
                      <a:r>
                        <a:rPr lang="en-US" sz="1500" b="0" i="0" baseline="0" dirty="0"/>
                        <a:t> in 2.3%, poor outcomes associated with beta blocker or ARBs</a:t>
                      </a:r>
                      <a:r>
                        <a:rPr lang="en-US" sz="1500" b="0" i="0" dirty="0"/>
                        <a:t> </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975262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Retrospective Data</a:t>
            </a:r>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nvPr>
        </p:nvGraphicFramePr>
        <p:xfrm>
          <a:off x="343717" y="1160685"/>
          <a:ext cx="11504567" cy="4937760"/>
        </p:xfrm>
        <a:graphic>
          <a:graphicData uri="http://schemas.openxmlformats.org/drawingml/2006/table">
            <a:tbl>
              <a:tblPr firstRow="1" bandRow="1">
                <a:tableStyleId>{5C22544A-7EE6-4342-B048-85BDC9FD1C3A}</a:tableStyleId>
              </a:tblPr>
              <a:tblGrid>
                <a:gridCol w="2256064">
                  <a:extLst>
                    <a:ext uri="{9D8B030D-6E8A-4147-A177-3AD203B41FA5}">
                      <a16:colId xmlns:a16="http://schemas.microsoft.com/office/drawing/2014/main" val="20003"/>
                    </a:ext>
                  </a:extLst>
                </a:gridCol>
                <a:gridCol w="2476449">
                  <a:extLst>
                    <a:ext uri="{9D8B030D-6E8A-4147-A177-3AD203B41FA5}">
                      <a16:colId xmlns:a16="http://schemas.microsoft.com/office/drawing/2014/main" val="20000"/>
                    </a:ext>
                  </a:extLst>
                </a:gridCol>
                <a:gridCol w="554134">
                  <a:extLst>
                    <a:ext uri="{9D8B030D-6E8A-4147-A177-3AD203B41FA5}">
                      <a16:colId xmlns:a16="http://schemas.microsoft.com/office/drawing/2014/main" val="20001"/>
                    </a:ext>
                  </a:extLst>
                </a:gridCol>
                <a:gridCol w="6217920">
                  <a:extLst>
                    <a:ext uri="{9D8B030D-6E8A-4147-A177-3AD203B41FA5}">
                      <a16:colId xmlns:a16="http://schemas.microsoft.com/office/drawing/2014/main" val="20002"/>
                    </a:ext>
                  </a:extLst>
                </a:gridCol>
              </a:tblGrid>
              <a:tr h="272618">
                <a:tc>
                  <a:txBody>
                    <a:bodyPr/>
                    <a:lstStyle/>
                    <a:p>
                      <a:r>
                        <a:rPr lang="en-US" sz="1400" i="0" dirty="0"/>
                        <a:t>Study</a:t>
                      </a:r>
                    </a:p>
                  </a:txBody>
                  <a:tcPr/>
                </a:tc>
                <a:tc>
                  <a:txBody>
                    <a:bodyPr/>
                    <a:lstStyle/>
                    <a:p>
                      <a:r>
                        <a:rPr lang="en-US" sz="1400" i="0" dirty="0"/>
                        <a:t>Type</a:t>
                      </a:r>
                    </a:p>
                  </a:txBody>
                  <a:tcPr/>
                </a:tc>
                <a:tc>
                  <a:txBody>
                    <a:bodyPr/>
                    <a:lstStyle/>
                    <a:p>
                      <a:r>
                        <a:rPr lang="en-US" sz="1400" i="0" dirty="0"/>
                        <a:t>Size</a:t>
                      </a:r>
                    </a:p>
                  </a:txBody>
                  <a:tcPr/>
                </a:tc>
                <a:tc>
                  <a:txBody>
                    <a:bodyPr/>
                    <a:lstStyle/>
                    <a:p>
                      <a:r>
                        <a:rPr lang="en-US" sz="1400" i="0" dirty="0"/>
                        <a:t>Results</a:t>
                      </a:r>
                    </a:p>
                  </a:txBody>
                  <a:tcPr/>
                </a:tc>
                <a:extLst>
                  <a:ext uri="{0D108BD9-81ED-4DB2-BD59-A6C34878D82A}">
                    <a16:rowId xmlns:a16="http://schemas.microsoft.com/office/drawing/2014/main" val="10000"/>
                  </a:ext>
                </a:extLst>
              </a:tr>
              <a:tr h="0">
                <a:tc>
                  <a:txBody>
                    <a:bodyPr/>
                    <a:lstStyle/>
                    <a:p>
                      <a:r>
                        <a:rPr lang="en-US" sz="1400" i="0" dirty="0" err="1"/>
                        <a:t>Magagnoli</a:t>
                      </a:r>
                      <a:r>
                        <a:rPr lang="en-US" sz="1400" i="0" dirty="0"/>
                        <a:t> et al.</a:t>
                      </a:r>
                    </a:p>
                    <a:p>
                      <a:r>
                        <a:rPr lang="en-US" sz="1400" i="0" dirty="0" err="1"/>
                        <a:t>medRxiv</a:t>
                      </a:r>
                      <a:r>
                        <a:rPr lang="en-US" sz="1400" i="0" baseline="0" dirty="0"/>
                        <a:t> p</a:t>
                      </a:r>
                      <a:r>
                        <a:rPr lang="en-US" sz="1400" i="0" dirty="0"/>
                        <a:t>reprint (not peer</a:t>
                      </a:r>
                    </a:p>
                    <a:p>
                      <a:r>
                        <a:rPr lang="en-US" sz="1400" i="0" dirty="0"/>
                        <a:t>Reviewed)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a:t>Observational VA patients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a:t>(</a:t>
                      </a:r>
                      <a:r>
                        <a:rPr lang="en-US" sz="1400" b="0" i="0" dirty="0"/>
                        <a:t>elderly males 59-75 years of age, many with significant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comorbidities)</a:t>
                      </a:r>
                    </a:p>
                  </a:txBody>
                  <a:tcPr/>
                </a:tc>
                <a:tc>
                  <a:txBody>
                    <a:bodyPr/>
                    <a:lstStyle/>
                    <a:p>
                      <a:r>
                        <a:rPr lang="en-US" sz="1400" i="0" dirty="0"/>
                        <a:t>368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Mortality</a:t>
                      </a:r>
                      <a:r>
                        <a:rPr lang="en-US" sz="1400" b="0" i="0" baseline="0" dirty="0"/>
                        <a:t> </a:t>
                      </a:r>
                      <a:r>
                        <a:rPr lang="en-US" sz="1400" b="0" i="0" dirty="0"/>
                        <a:t>27.8% (27/97) HCQ; 22.1% (25/113) HCQ + AZ; 11.4% (18/158) no HCQ;</a:t>
                      </a:r>
                      <a:r>
                        <a:rPr lang="en-US" sz="1400" b="0" i="0" baseline="0" dirty="0"/>
                        <a:t> r</a:t>
                      </a:r>
                      <a:r>
                        <a:rPr lang="en-US" sz="1400" b="0" i="0" dirty="0"/>
                        <a:t>ate of ventilation 13.3, 6.9, and 14.1%, respectively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HCQ alone (but not w/ AZ) associated with increased mortality compared with no HCQ; HCQ with or without AZ did not reduce the risk of mechanical ventilation</a:t>
                      </a:r>
                    </a:p>
                  </a:txBody>
                  <a:tcPr/>
                </a:tc>
                <a:extLst>
                  <a:ext uri="{0D108BD9-81ED-4DB2-BD59-A6C34878D82A}">
                    <a16:rowId xmlns:a16="http://schemas.microsoft.com/office/drawing/2014/main" val="10001"/>
                  </a:ext>
                </a:extLst>
              </a:tr>
              <a:tr h="0">
                <a:tc>
                  <a:txBody>
                    <a:bodyPr/>
                    <a:lstStyle/>
                    <a:p>
                      <a:r>
                        <a:rPr lang="en-US" sz="1400" i="0" dirty="0"/>
                        <a:t>Rosenberg et al.</a:t>
                      </a:r>
                    </a:p>
                    <a:p>
                      <a:r>
                        <a:rPr lang="en-US" sz="1400" i="0" dirty="0"/>
                        <a:t>PMID: 32392282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a:t>Observational multicenter NY</a:t>
                      </a:r>
                    </a:p>
                  </a:txBody>
                  <a:tcPr/>
                </a:tc>
                <a:tc>
                  <a:txBody>
                    <a:bodyPr/>
                    <a:lstStyle/>
                    <a:p>
                      <a:r>
                        <a:rPr lang="en-US" sz="1400" i="0" dirty="0"/>
                        <a:t>1438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735 HCQ + AZ; 271 HCQ alone;</a:t>
                      </a:r>
                      <a:r>
                        <a:rPr lang="en-US" sz="1400" b="0" i="0" baseline="0" dirty="0"/>
                        <a:t> </a:t>
                      </a:r>
                      <a:r>
                        <a:rPr lang="en-US" sz="1400" b="0" i="0" dirty="0"/>
                        <a:t>211 AZ alone, 221 neither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In-hospital mortality</a:t>
                      </a:r>
                      <a:r>
                        <a:rPr lang="en-US" sz="1400" b="0" i="0" baseline="0" dirty="0"/>
                        <a:t> </a:t>
                      </a:r>
                      <a:r>
                        <a:rPr lang="en-US" sz="1400" b="0" i="0" dirty="0"/>
                        <a:t>20.3%; HCQ + AZ 25.7%, HCQ</a:t>
                      </a:r>
                      <a:r>
                        <a:rPr lang="en-US" sz="1400" b="0" i="0" baseline="0" dirty="0"/>
                        <a:t> </a:t>
                      </a:r>
                      <a:r>
                        <a:rPr lang="en-US" sz="1400" b="0" i="0" dirty="0"/>
                        <a:t>19.9%, AZ 10%, neither 12.7%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Cardiac arrest significantly more likely in HCQ</a:t>
                      </a:r>
                      <a:r>
                        <a:rPr lang="en-US" sz="1400" b="0" i="0" baseline="0" dirty="0"/>
                        <a:t> </a:t>
                      </a:r>
                      <a:r>
                        <a:rPr lang="en-US" sz="1400" b="0" i="0" dirty="0"/>
                        <a:t>+ AZ, no difference in</a:t>
                      </a:r>
                      <a:r>
                        <a:rPr lang="en-US" sz="1400" b="0" i="0" baseline="0" dirty="0"/>
                        <a:t> abnormal EKG</a:t>
                      </a:r>
                      <a:endParaRPr lang="en-US" sz="1400" b="0" i="0" dirty="0"/>
                    </a:p>
                  </a:txBody>
                  <a:tcPr/>
                </a:tc>
                <a:extLst>
                  <a:ext uri="{0D108BD9-81ED-4DB2-BD59-A6C34878D82A}">
                    <a16:rowId xmlns:a16="http://schemas.microsoft.com/office/drawing/2014/main" val="10002"/>
                  </a:ext>
                </a:extLst>
              </a:tr>
              <a:tr h="0">
                <a:tc>
                  <a:txBody>
                    <a:bodyPr/>
                    <a:lstStyle/>
                    <a:p>
                      <a:r>
                        <a:rPr lang="en-US" sz="1400" i="0" dirty="0" err="1"/>
                        <a:t>Geleris</a:t>
                      </a:r>
                      <a:r>
                        <a:rPr lang="en-US" sz="1400" i="0" dirty="0"/>
                        <a:t> et al.</a:t>
                      </a:r>
                    </a:p>
                    <a:p>
                      <a:r>
                        <a:rPr lang="en-US" sz="1400" i="0" dirty="0"/>
                        <a:t>PMID: 32379955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a:t>Observational single-center NY</a:t>
                      </a:r>
                    </a:p>
                  </a:txBody>
                  <a:tcPr/>
                </a:tc>
                <a:tc>
                  <a:txBody>
                    <a:bodyPr/>
                    <a:lstStyle/>
                    <a:p>
                      <a:r>
                        <a:rPr lang="en-US" sz="1400" i="0" dirty="0"/>
                        <a:t>1376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811 HCQ (486 also received AZ] and 565 did not receive HCQ (127 received</a:t>
                      </a:r>
                      <a:r>
                        <a:rPr lang="en-US" sz="1400" b="0" i="0" baseline="0" dirty="0"/>
                        <a:t> </a:t>
                      </a:r>
                      <a:r>
                        <a:rPr lang="en-US" sz="1400" b="0" i="0" dirty="0"/>
                        <a:t>AZ)</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Time to intubation or death</a:t>
                      </a:r>
                      <a:r>
                        <a:rPr lang="en-US" sz="1400" b="0" i="0" baseline="0" dirty="0"/>
                        <a:t> (o</a:t>
                      </a:r>
                      <a:r>
                        <a:rPr lang="en-US" sz="1400" b="0" i="0" dirty="0"/>
                        <a:t>verall, 346 </a:t>
                      </a:r>
                      <a:r>
                        <a:rPr lang="en-US" sz="1400" b="0" i="0" dirty="0" err="1"/>
                        <a:t>pts</a:t>
                      </a:r>
                      <a:r>
                        <a:rPr lang="en-US" sz="1400" b="0" i="0" dirty="0"/>
                        <a:t>,</a:t>
                      </a:r>
                      <a:r>
                        <a:rPr lang="en-US" sz="1400" b="0" i="0" baseline="0" dirty="0"/>
                        <a:t> </a:t>
                      </a:r>
                      <a:r>
                        <a:rPr lang="en-US" sz="1400" b="0" i="0" dirty="0"/>
                        <a:t>25.1%); not affected by HCQ treatment (32.3% of </a:t>
                      </a:r>
                      <a:r>
                        <a:rPr lang="en-US" sz="1400" b="0" i="0" dirty="0" err="1"/>
                        <a:t>pts</a:t>
                      </a:r>
                      <a:r>
                        <a:rPr lang="en-US" sz="1400" b="0" i="0" dirty="0"/>
                        <a:t> treated with HCQ,</a:t>
                      </a:r>
                      <a:r>
                        <a:rPr lang="en-US" sz="1400" b="0" i="0" baseline="0" dirty="0"/>
                        <a:t> </a:t>
                      </a:r>
                      <a:r>
                        <a:rPr lang="en-US" sz="1400" b="0" i="0" dirty="0"/>
                        <a:t>14.9% no</a:t>
                      </a:r>
                      <a:r>
                        <a:rPr lang="en-US" sz="1400" b="0" i="0" baseline="0" dirty="0"/>
                        <a:t> HCQ</a:t>
                      </a:r>
                      <a:r>
                        <a:rPr lang="en-US" sz="1400" b="0" i="0" dirty="0"/>
                        <a:t>)</a:t>
                      </a:r>
                    </a:p>
                  </a:txBody>
                  <a:tcPr/>
                </a:tc>
                <a:extLst>
                  <a:ext uri="{0D108BD9-81ED-4DB2-BD59-A6C34878D82A}">
                    <a16:rowId xmlns:a16="http://schemas.microsoft.com/office/drawing/2014/main" val="10003"/>
                  </a:ext>
                </a:extLst>
              </a:tr>
              <a:tr h="0">
                <a:tc>
                  <a:txBody>
                    <a:bodyPr/>
                    <a:lstStyle/>
                    <a:p>
                      <a:r>
                        <a:rPr lang="en-US" sz="1400" i="0" dirty="0"/>
                        <a:t>Arshad et al.</a:t>
                      </a:r>
                    </a:p>
                    <a:p>
                      <a:r>
                        <a:rPr lang="en-US" sz="1400" i="0" dirty="0"/>
                        <a:t>PMID: 32623082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a:t>Observational multicenter MI</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a:t>(protocol driven,</a:t>
                      </a:r>
                      <a:r>
                        <a:rPr lang="en-US" sz="1400" i="0" baseline="0" dirty="0"/>
                        <a:t> not randomized)</a:t>
                      </a:r>
                      <a:endParaRPr lang="en-US" sz="1400" i="0" dirty="0"/>
                    </a:p>
                  </a:txBody>
                  <a:tcPr/>
                </a:tc>
                <a:tc>
                  <a:txBody>
                    <a:bodyPr/>
                    <a:lstStyle/>
                    <a:p>
                      <a:r>
                        <a:rPr lang="en-US" sz="1400" i="0" dirty="0"/>
                        <a:t>2541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Overall</a:t>
                      </a:r>
                      <a:r>
                        <a:rPr lang="en-US" sz="1400" b="0" i="0" baseline="0" dirty="0"/>
                        <a:t> m</a:t>
                      </a:r>
                      <a:r>
                        <a:rPr lang="en-US" sz="1400" b="0" i="0" dirty="0"/>
                        <a:t>ortality rate 18.1%; HCQ/AZ associated with reduction in mortality (13.5% HCQ, 20.1% HCQ + AZ, 22.4% AZ, 26.4% no HCQ)</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No HCQ </a:t>
                      </a:r>
                      <a:r>
                        <a:rPr lang="en-US" sz="1400" b="0" i="0" baseline="0" dirty="0"/>
                        <a:t>group 61.4% &gt;65 </a:t>
                      </a:r>
                      <a:r>
                        <a:rPr lang="en-US" sz="1400" b="0" i="0" baseline="0" dirty="0" err="1"/>
                        <a:t>yr</a:t>
                      </a:r>
                      <a:r>
                        <a:rPr lang="en-US" sz="1400" b="0" i="0" baseline="0" dirty="0"/>
                        <a:t>; p&lt;0.001; n</a:t>
                      </a:r>
                      <a:r>
                        <a:rPr lang="en-US" sz="1400" b="0" i="0" dirty="0"/>
                        <a:t>o HCQ </a:t>
                      </a:r>
                      <a:r>
                        <a:rPr lang="en-US" sz="1400" b="0" i="0" baseline="0" dirty="0"/>
                        <a:t>group c</a:t>
                      </a:r>
                      <a:r>
                        <a:rPr lang="en-US" sz="1400" b="0" i="0" dirty="0"/>
                        <a:t>orticosteroid treatment 35.7%; </a:t>
                      </a:r>
                      <a:r>
                        <a:rPr lang="en-US" sz="1400" b="0" i="0" baseline="0" dirty="0"/>
                        <a:t>p&lt;0.001 [Propensity score matching applied, still significant]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t>No major cardiac arrhythmias, but only selected </a:t>
                      </a:r>
                      <a:r>
                        <a:rPr lang="en-US" sz="1400" b="0" i="0" dirty="0" err="1"/>
                        <a:t>pts</a:t>
                      </a:r>
                      <a:r>
                        <a:rPr lang="en-US" sz="1400" b="0" i="0" dirty="0"/>
                        <a:t> with minimal cardiac risk factors received</a:t>
                      </a:r>
                      <a:r>
                        <a:rPr lang="en-US" sz="1400" b="0" i="0" baseline="0" dirty="0"/>
                        <a:t> HCQ + AZ, </a:t>
                      </a:r>
                      <a:r>
                        <a:rPr lang="en-US" sz="1400" b="0" i="0" dirty="0"/>
                        <a:t>all </a:t>
                      </a:r>
                      <a:r>
                        <a:rPr lang="en-US" sz="1400" b="0" i="0" dirty="0" err="1"/>
                        <a:t>pts</a:t>
                      </a:r>
                      <a:r>
                        <a:rPr lang="en-US" sz="1400" b="0" i="0" dirty="0"/>
                        <a:t> treated with HCQ were monitored closely</a:t>
                      </a:r>
                      <a:r>
                        <a:rPr lang="en-US" sz="1400" b="0" i="0" baseline="0" dirty="0"/>
                        <a:t> (EKG)</a:t>
                      </a:r>
                      <a:endParaRPr lang="en-US" sz="1400" b="0" i="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699931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Control Trials</a:t>
            </a:r>
          </a:p>
        </p:txBody>
      </p:sp>
      <p:sp>
        <p:nvSpPr>
          <p:cNvPr id="3" name="Content Placeholder 2"/>
          <p:cNvSpPr>
            <a:spLocks noGrp="1"/>
          </p:cNvSpPr>
          <p:nvPr>
            <p:ph idx="1"/>
          </p:nvPr>
        </p:nvSpPr>
        <p:spPr/>
        <p:txBody>
          <a:bodyPr/>
          <a:lstStyle/>
          <a:p>
            <a:r>
              <a:rPr lang="en-US" dirty="0"/>
              <a:t>Tune in next week…</a:t>
            </a:r>
          </a:p>
        </p:txBody>
      </p:sp>
    </p:spTree>
    <p:extLst>
      <p:ext uri="{BB962C8B-B14F-4D97-AF65-F5344CB8AC3E}">
        <p14:creationId xmlns:p14="http://schemas.microsoft.com/office/powerpoint/2010/main" val="36440017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49D6-4154-4B48-A24B-A87D5D71A4E8}"/>
              </a:ext>
            </a:extLst>
          </p:cNvPr>
          <p:cNvSpPr>
            <a:spLocks noGrp="1"/>
          </p:cNvSpPr>
          <p:nvPr>
            <p:ph type="ctrTitle"/>
          </p:nvPr>
        </p:nvSpPr>
        <p:spPr/>
        <p:txBody>
          <a:bodyPr/>
          <a:lstStyle/>
          <a:p>
            <a:r>
              <a:rPr lang="en-US" dirty="0"/>
              <a:t>Universal Masking Mandate</a:t>
            </a:r>
          </a:p>
        </p:txBody>
      </p:sp>
      <p:sp>
        <p:nvSpPr>
          <p:cNvPr id="3" name="Subtitle 2">
            <a:extLst>
              <a:ext uri="{FF2B5EF4-FFF2-40B4-BE49-F238E27FC236}">
                <a16:creationId xmlns:a16="http://schemas.microsoft.com/office/drawing/2014/main" id="{3A23DD51-70DA-C34A-8CD4-D037C6540FC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40068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38" y="-36385"/>
            <a:ext cx="11775465" cy="1508760"/>
          </a:xfrm>
        </p:spPr>
        <p:txBody>
          <a:bodyPr>
            <a:normAutofit/>
          </a:bodyPr>
          <a:lstStyle/>
          <a:p>
            <a:r>
              <a:rPr lang="en-US" sz="4800" dirty="0"/>
              <a:t>Position Statement- Patient Masking</a:t>
            </a:r>
          </a:p>
        </p:txBody>
      </p:sp>
      <p:sp>
        <p:nvSpPr>
          <p:cNvPr id="6" name="Rectangle 5"/>
          <p:cNvSpPr/>
          <p:nvPr/>
        </p:nvSpPr>
        <p:spPr>
          <a:xfrm>
            <a:off x="-158497" y="996887"/>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454" t="2679" r="3279" b="25975"/>
          <a:stretch/>
        </p:blipFill>
        <p:spPr>
          <a:xfrm>
            <a:off x="3341206" y="2266109"/>
            <a:ext cx="4202819" cy="450124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53" t="2397" r="3182" b="2403"/>
          <a:stretch/>
        </p:blipFill>
        <p:spPr>
          <a:xfrm>
            <a:off x="7702522" y="1082936"/>
            <a:ext cx="4330981" cy="5684414"/>
          </a:xfrm>
          <a:prstGeom prst="rect">
            <a:avLst/>
          </a:prstGeom>
        </p:spPr>
      </p:pic>
      <p:sp>
        <p:nvSpPr>
          <p:cNvPr id="7" name="TextBox 6"/>
          <p:cNvSpPr txBox="1"/>
          <p:nvPr/>
        </p:nvSpPr>
        <p:spPr>
          <a:xfrm>
            <a:off x="141128" y="1928200"/>
            <a:ext cx="3200078" cy="1938992"/>
          </a:xfrm>
          <a:prstGeom prst="rect">
            <a:avLst/>
          </a:prstGeom>
          <a:noFill/>
        </p:spPr>
        <p:txBody>
          <a:bodyPr wrap="square" rtlCol="0">
            <a:spAutoFit/>
          </a:bodyPr>
          <a:lstStyle/>
          <a:p>
            <a:r>
              <a:rPr lang="en-US" sz="2400" dirty="0"/>
              <a:t>-Need scripting information</a:t>
            </a:r>
          </a:p>
          <a:p>
            <a:r>
              <a:rPr lang="en-US" sz="2400" dirty="0"/>
              <a:t>”because of COVID you will be asked to wear a mask in the room”</a:t>
            </a:r>
          </a:p>
        </p:txBody>
      </p:sp>
    </p:spTree>
    <p:extLst>
      <p:ext uri="{BB962C8B-B14F-4D97-AF65-F5344CB8AC3E}">
        <p14:creationId xmlns:p14="http://schemas.microsoft.com/office/powerpoint/2010/main" val="839646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C7144B-F261-460A-B103-0FBD452EB292}"/>
              </a:ext>
            </a:extLst>
          </p:cNvPr>
          <p:cNvSpPr>
            <a:spLocks noGrp="1"/>
          </p:cNvSpPr>
          <p:nvPr>
            <p:ph type="title"/>
          </p:nvPr>
        </p:nvSpPr>
        <p:spPr>
          <a:xfrm>
            <a:off x="934872" y="982272"/>
            <a:ext cx="3388419" cy="4560970"/>
          </a:xfrm>
        </p:spPr>
        <p:txBody>
          <a:bodyPr>
            <a:normAutofit/>
          </a:bodyPr>
          <a:lstStyle/>
          <a:p>
            <a:r>
              <a:rPr lang="en-US" sz="2800" b="1" dirty="0">
                <a:solidFill>
                  <a:srgbClr val="FFFFFF"/>
                </a:solidFill>
              </a:rPr>
              <a:t>Gaiter / Vented Mask - Screener Messaging </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0CE533F-6872-4BFD-B464-3B72F35CD20E}"/>
              </a:ext>
            </a:extLst>
          </p:cNvPr>
          <p:cNvSpPr>
            <a:spLocks noGrp="1"/>
          </p:cNvSpPr>
          <p:nvPr>
            <p:ph idx="1"/>
          </p:nvPr>
        </p:nvSpPr>
        <p:spPr>
          <a:xfrm>
            <a:off x="5255164" y="1676348"/>
            <a:ext cx="5948831" cy="4927600"/>
          </a:xfrm>
        </p:spPr>
        <p:txBody>
          <a:bodyPr anchor="ctr">
            <a:normAutofit lnSpcReduction="10000"/>
          </a:bodyPr>
          <a:lstStyle/>
          <a:p>
            <a:pPr marR="0">
              <a:spcBef>
                <a:spcPts val="0"/>
              </a:spcBef>
              <a:spcAft>
                <a:spcPts val="0"/>
              </a:spcAft>
              <a:buFont typeface="Wingdings" panose="05000000000000000000" pitchFamily="2" charset="2"/>
              <a:buChar char="Ø"/>
            </a:pPr>
            <a:r>
              <a:rPr lang="en-US" sz="1600" b="1" i="1" dirty="0">
                <a:solidFill>
                  <a:srgbClr val="FEFFFF"/>
                </a:solidFill>
                <a:latin typeface="Calibri" panose="020F0502020204030204" pitchFamily="34" charset="0"/>
                <a:ea typeface="Calibri" panose="020F0502020204030204" pitchFamily="34" charset="0"/>
              </a:rPr>
              <a:t>We are requesting that everyone entering a Covenant facility wear a mask. </a:t>
            </a:r>
          </a:p>
          <a:p>
            <a:pPr marL="0" marR="0" indent="0">
              <a:spcBef>
                <a:spcPts val="0"/>
              </a:spcBef>
              <a:spcAft>
                <a:spcPts val="0"/>
              </a:spcAft>
              <a:buNone/>
            </a:pPr>
            <a:r>
              <a:rPr lang="en-US" sz="1600" b="1" i="1" dirty="0">
                <a:solidFill>
                  <a:srgbClr val="FEFFFF"/>
                </a:solidFill>
                <a:latin typeface="Calibri" panose="020F0502020204030204" pitchFamily="34" charset="0"/>
                <a:ea typeface="Calibri" panose="020F0502020204030204" pitchFamily="34" charset="0"/>
              </a:rPr>
              <a:t> </a:t>
            </a:r>
          </a:p>
          <a:p>
            <a:pPr marR="0">
              <a:spcBef>
                <a:spcPts val="0"/>
              </a:spcBef>
              <a:spcAft>
                <a:spcPts val="0"/>
              </a:spcAft>
              <a:buFont typeface="Wingdings" panose="05000000000000000000" pitchFamily="2" charset="2"/>
              <a:buChar char="Ø"/>
            </a:pPr>
            <a:r>
              <a:rPr lang="en-US" sz="1600" b="1" i="1" dirty="0">
                <a:solidFill>
                  <a:srgbClr val="FEFFFF"/>
                </a:solidFill>
                <a:latin typeface="Calibri" panose="020F0502020204030204" pitchFamily="34" charset="0"/>
                <a:ea typeface="Calibri" panose="020F0502020204030204" pitchFamily="34" charset="0"/>
              </a:rPr>
              <a:t>Evidence has shown that masks decrease transmission and  spread of COVID-19.  </a:t>
            </a:r>
          </a:p>
          <a:p>
            <a:pPr marL="0" marR="0" indent="0">
              <a:spcBef>
                <a:spcPts val="0"/>
              </a:spcBef>
              <a:spcAft>
                <a:spcPts val="0"/>
              </a:spcAft>
              <a:buNone/>
            </a:pPr>
            <a:endParaRPr lang="en-US" sz="1600" b="1" i="1" dirty="0">
              <a:solidFill>
                <a:srgbClr val="FEFFFF"/>
              </a:solidFill>
              <a:latin typeface="Calibri" panose="020F0502020204030204" pitchFamily="34" charset="0"/>
              <a:ea typeface="Calibri" panose="020F0502020204030204" pitchFamily="34" charset="0"/>
            </a:endParaRPr>
          </a:p>
          <a:p>
            <a:pPr marR="0">
              <a:spcBef>
                <a:spcPts val="0"/>
              </a:spcBef>
              <a:spcAft>
                <a:spcPts val="0"/>
              </a:spcAft>
              <a:buFont typeface="Wingdings" panose="05000000000000000000" pitchFamily="2" charset="2"/>
              <a:buChar char="Ø"/>
            </a:pPr>
            <a:r>
              <a:rPr lang="en-US" sz="1600" b="1" i="1" dirty="0">
                <a:solidFill>
                  <a:srgbClr val="FEFFFF"/>
                </a:solidFill>
                <a:latin typeface="Calibri" panose="020F0502020204030204" pitchFamily="34" charset="0"/>
                <a:ea typeface="Calibri" panose="020F0502020204030204" pitchFamily="34" charset="0"/>
              </a:rPr>
              <a:t>Thank you for wearing a mask.  Unfortunately, studies have shown that vented masks and gaiters are significantly less protective than masks, at preventing virus transmission and spread.</a:t>
            </a:r>
          </a:p>
          <a:p>
            <a:pPr marL="0" marR="0" indent="0">
              <a:spcBef>
                <a:spcPts val="0"/>
              </a:spcBef>
              <a:spcAft>
                <a:spcPts val="0"/>
              </a:spcAft>
              <a:buNone/>
            </a:pPr>
            <a:r>
              <a:rPr lang="en-US" sz="1600" b="1" i="1" dirty="0">
                <a:solidFill>
                  <a:srgbClr val="FEFFFF"/>
                </a:solidFill>
                <a:latin typeface="Calibri" panose="020F0502020204030204" pitchFamily="34" charset="0"/>
                <a:ea typeface="Calibri" panose="020F0502020204030204" pitchFamily="34" charset="0"/>
              </a:rPr>
              <a:t>  </a:t>
            </a:r>
          </a:p>
          <a:p>
            <a:pPr marR="0">
              <a:spcBef>
                <a:spcPts val="0"/>
              </a:spcBef>
              <a:spcAft>
                <a:spcPts val="0"/>
              </a:spcAft>
              <a:buFont typeface="Wingdings" panose="05000000000000000000" pitchFamily="2" charset="2"/>
              <a:buChar char="Ø"/>
            </a:pPr>
            <a:r>
              <a:rPr lang="en-US" sz="1600" b="1" i="1" dirty="0">
                <a:solidFill>
                  <a:srgbClr val="FEFFFF"/>
                </a:solidFill>
                <a:latin typeface="Calibri" panose="020F0502020204030204" pitchFamily="34" charset="0"/>
                <a:ea typeface="Calibri" panose="020F0502020204030204" pitchFamily="34" charset="0"/>
              </a:rPr>
              <a:t>Covenant Health is a healthcare ministry, and as such we are committed to protecting the health of our patients, visitors and caregivers. </a:t>
            </a:r>
          </a:p>
          <a:p>
            <a:pPr marL="0" marR="0" indent="0">
              <a:spcBef>
                <a:spcPts val="0"/>
              </a:spcBef>
              <a:spcAft>
                <a:spcPts val="0"/>
              </a:spcAft>
              <a:buNone/>
            </a:pPr>
            <a:endParaRPr lang="en-US" sz="1600" b="1" i="1" dirty="0">
              <a:solidFill>
                <a:srgbClr val="FEFFFF"/>
              </a:solidFill>
              <a:latin typeface="Calibri" panose="020F0502020204030204" pitchFamily="34" charset="0"/>
              <a:ea typeface="Calibri" panose="020F0502020204030204" pitchFamily="34" charset="0"/>
            </a:endParaRPr>
          </a:p>
          <a:p>
            <a:pPr marR="0">
              <a:spcBef>
                <a:spcPts val="0"/>
              </a:spcBef>
              <a:spcAft>
                <a:spcPts val="0"/>
              </a:spcAft>
              <a:buFont typeface="Wingdings" panose="05000000000000000000" pitchFamily="2" charset="2"/>
              <a:buChar char="Ø"/>
            </a:pPr>
            <a:r>
              <a:rPr lang="en-US" sz="1600" b="1" i="1" dirty="0">
                <a:solidFill>
                  <a:srgbClr val="FEFFFF"/>
                </a:solidFill>
                <a:latin typeface="Calibri" panose="020F0502020204030204" pitchFamily="34" charset="0"/>
                <a:ea typeface="Calibri" panose="020F0502020204030204" pitchFamily="34" charset="0"/>
              </a:rPr>
              <a:t>We have masks available for your use when visiting a Covenant facility. </a:t>
            </a:r>
          </a:p>
          <a:p>
            <a:pPr marL="0" marR="0" indent="0">
              <a:spcBef>
                <a:spcPts val="0"/>
              </a:spcBef>
              <a:spcAft>
                <a:spcPts val="0"/>
              </a:spcAft>
              <a:buNone/>
            </a:pPr>
            <a:endParaRPr lang="en-US" sz="1600" b="1" i="1" dirty="0">
              <a:solidFill>
                <a:srgbClr val="FEFFFF"/>
              </a:solidFill>
              <a:latin typeface="Calibri" panose="020F0502020204030204" pitchFamily="34" charset="0"/>
              <a:ea typeface="Calibri" panose="020F0502020204030204" pitchFamily="34" charset="0"/>
            </a:endParaRPr>
          </a:p>
          <a:p>
            <a:pPr marR="0">
              <a:spcBef>
                <a:spcPts val="0"/>
              </a:spcBef>
              <a:spcAft>
                <a:spcPts val="0"/>
              </a:spcAft>
              <a:buFont typeface="Wingdings" panose="05000000000000000000" pitchFamily="2" charset="2"/>
              <a:buChar char="Ø"/>
            </a:pPr>
            <a:r>
              <a:rPr lang="en-US" sz="1600" b="1" i="1" dirty="0">
                <a:solidFill>
                  <a:srgbClr val="FEFFFF"/>
                </a:solidFill>
                <a:latin typeface="Calibri" panose="020F0502020204030204" pitchFamily="34" charset="0"/>
                <a:ea typeface="Calibri" panose="020F0502020204030204" pitchFamily="34" charset="0"/>
              </a:rPr>
              <a:t>Masks can be worn alone, or may be placed over or under your vented mask or gaiter. </a:t>
            </a:r>
          </a:p>
          <a:p>
            <a:pPr marL="0" marR="0" indent="0">
              <a:spcBef>
                <a:spcPts val="0"/>
              </a:spcBef>
              <a:spcAft>
                <a:spcPts val="0"/>
              </a:spcAft>
              <a:buNone/>
            </a:pPr>
            <a:r>
              <a:rPr lang="en-US" sz="1600" b="1" i="1" dirty="0">
                <a:solidFill>
                  <a:srgbClr val="FEFFFF"/>
                </a:solidFill>
                <a:latin typeface="Calibri" panose="020F0502020204030204" pitchFamily="34" charset="0"/>
                <a:ea typeface="Calibri" panose="020F0502020204030204" pitchFamily="34" charset="0"/>
              </a:rPr>
              <a:t> </a:t>
            </a:r>
          </a:p>
          <a:p>
            <a:pPr>
              <a:spcBef>
                <a:spcPts val="0"/>
              </a:spcBef>
              <a:buFont typeface="Wingdings" panose="05000000000000000000" pitchFamily="2" charset="2"/>
              <a:buChar char="Ø"/>
            </a:pPr>
            <a:r>
              <a:rPr lang="en-US" sz="1600" b="1" i="1" dirty="0">
                <a:solidFill>
                  <a:srgbClr val="FEFFFF"/>
                </a:solidFill>
                <a:latin typeface="Calibri" panose="020F0502020204030204" pitchFamily="34" charset="0"/>
                <a:ea typeface="Calibri" panose="020F0502020204030204" pitchFamily="34" charset="0"/>
              </a:rPr>
              <a:t>Thank you for your cooperation and helping us keep everyone safer.</a:t>
            </a:r>
            <a:endParaRPr lang="en-US" sz="1600" dirty="0">
              <a:solidFill>
                <a:srgbClr val="FEFFFF"/>
              </a:solidFill>
              <a:latin typeface="Calibri" panose="020F0502020204030204" pitchFamily="34" charset="0"/>
              <a:ea typeface="Calibri" panose="020F0502020204030204" pitchFamily="34" charset="0"/>
            </a:endParaRPr>
          </a:p>
          <a:p>
            <a:pPr>
              <a:buFont typeface="Wingdings" panose="05000000000000000000" pitchFamily="2" charset="2"/>
              <a:buChar char="Ø"/>
            </a:pPr>
            <a:endParaRPr lang="en-US" sz="1300" dirty="0">
              <a:solidFill>
                <a:srgbClr val="FEFFFF"/>
              </a:solidFill>
            </a:endParaRPr>
          </a:p>
        </p:txBody>
      </p:sp>
      <p:sp>
        <p:nvSpPr>
          <p:cNvPr id="4" name="Rectangle 3">
            <a:extLst>
              <a:ext uri="{FF2B5EF4-FFF2-40B4-BE49-F238E27FC236}">
                <a16:creationId xmlns:a16="http://schemas.microsoft.com/office/drawing/2014/main" id="{B8AF1E96-5AB9-4843-AB51-08D6106DE153}"/>
              </a:ext>
            </a:extLst>
          </p:cNvPr>
          <p:cNvSpPr/>
          <p:nvPr/>
        </p:nvSpPr>
        <p:spPr>
          <a:xfrm>
            <a:off x="81058" y="6503875"/>
            <a:ext cx="987047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https://nypost.com/2020/08/13/cdc-warns-masks-with-valves-vents-dont-prevent-spread-of-covid-19/</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https://www.washingtonpost.com/lifestyle/wellness/mask-test-duke-covid/2020/08/10/4f2bb888-db18-11ea-b205-ff838e15a9a6_story.html</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FA56CD5-BB5C-4CE7-A872-48CAC4A96699}"/>
              </a:ext>
            </a:extLst>
          </p:cNvPr>
          <p:cNvSpPr/>
          <p:nvPr/>
        </p:nvSpPr>
        <p:spPr>
          <a:xfrm>
            <a:off x="81058" y="6392420"/>
            <a:ext cx="958859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https://www.cdc.gov/coronavirus/2019-ncov/prevent-getting-sick/cloth-face-cover-guidance.html</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036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3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A0C8A8E-6B1A-4DEC-8825-D1521C1AF6A3}"/>
              </a:ext>
            </a:extLst>
          </p:cNvPr>
          <p:cNvPicPr>
            <a:picLocks noChangeAspect="1"/>
          </p:cNvPicPr>
          <p:nvPr/>
        </p:nvPicPr>
        <p:blipFill rotWithShape="1">
          <a:blip r:embed="rId2"/>
          <a:srcRect t="11853" r="2593" b="5802"/>
          <a:stretch/>
        </p:blipFill>
        <p:spPr>
          <a:xfrm>
            <a:off x="1922917" y="643467"/>
            <a:ext cx="8346166" cy="5571066"/>
          </a:xfrm>
          <a:prstGeom prst="rect">
            <a:avLst/>
          </a:prstGeom>
        </p:spPr>
      </p:pic>
      <p:sp>
        <p:nvSpPr>
          <p:cNvPr id="4" name="Rectangle 3">
            <a:extLst>
              <a:ext uri="{FF2B5EF4-FFF2-40B4-BE49-F238E27FC236}">
                <a16:creationId xmlns:a16="http://schemas.microsoft.com/office/drawing/2014/main" id="{354B4CDB-BBE1-4504-8871-339CA793D8D7}"/>
              </a:ext>
            </a:extLst>
          </p:cNvPr>
          <p:cNvSpPr/>
          <p:nvPr/>
        </p:nvSpPr>
        <p:spPr>
          <a:xfrm>
            <a:off x="4360789" y="6541347"/>
            <a:ext cx="118165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Calibri" panose="020F0502020204030204"/>
                <a:ea typeface="+mn-ea"/>
                <a:cs typeface="+mn-cs"/>
              </a:rPr>
              <a:t>https://gov.texas.gov/uploads/files/press/EO-GA-29-use-of-face-coverings-during-COVID-19-IMAGE-07-02-2020.pdf</a:t>
            </a:r>
          </a:p>
        </p:txBody>
      </p:sp>
    </p:spTree>
    <p:extLst>
      <p:ext uri="{BB962C8B-B14F-4D97-AF65-F5344CB8AC3E}">
        <p14:creationId xmlns:p14="http://schemas.microsoft.com/office/powerpoint/2010/main" val="1695502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8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C2B1732-1C3A-41E7-B307-5500AAD6CA35}"/>
              </a:ext>
            </a:extLst>
          </p:cNvPr>
          <p:cNvPicPr>
            <a:picLocks noChangeAspect="1"/>
          </p:cNvPicPr>
          <p:nvPr/>
        </p:nvPicPr>
        <p:blipFill>
          <a:blip r:embed="rId2"/>
          <a:stretch>
            <a:fillRect/>
          </a:stretch>
        </p:blipFill>
        <p:spPr>
          <a:xfrm>
            <a:off x="6256866" y="480060"/>
            <a:ext cx="5458121" cy="5897880"/>
          </a:xfrm>
          <a:prstGeom prst="rect">
            <a:avLst/>
          </a:prstGeom>
        </p:spPr>
      </p:pic>
      <p:sp>
        <p:nvSpPr>
          <p:cNvPr id="27" name="Rectangle 2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2862694-CCB9-4C54-9E74-76CCFCD13142}"/>
              </a:ext>
            </a:extLst>
          </p:cNvPr>
          <p:cNvPicPr>
            <a:picLocks noChangeAspect="1"/>
          </p:cNvPicPr>
          <p:nvPr/>
        </p:nvPicPr>
        <p:blipFill rotWithShape="1">
          <a:blip r:embed="rId3"/>
          <a:srcRect l="18501" t="12006" r="17898" b="3838"/>
          <a:stretch/>
        </p:blipFill>
        <p:spPr>
          <a:xfrm>
            <a:off x="641180" y="1163618"/>
            <a:ext cx="5129784" cy="4530764"/>
          </a:xfrm>
          <a:prstGeom prst="rect">
            <a:avLst/>
          </a:prstGeom>
        </p:spPr>
      </p:pic>
      <p:sp>
        <p:nvSpPr>
          <p:cNvPr id="7" name="Rectangle 6">
            <a:extLst>
              <a:ext uri="{FF2B5EF4-FFF2-40B4-BE49-F238E27FC236}">
                <a16:creationId xmlns:a16="http://schemas.microsoft.com/office/drawing/2014/main" id="{2D78E8AB-CD2F-49AF-B29F-0F974B5F4D37}"/>
              </a:ext>
            </a:extLst>
          </p:cNvPr>
          <p:cNvSpPr/>
          <p:nvPr/>
        </p:nvSpPr>
        <p:spPr>
          <a:xfrm>
            <a:off x="6314045" y="6479470"/>
            <a:ext cx="970514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solidFill>
                <a:effectLst/>
                <a:uLnTx/>
                <a:uFillTx/>
                <a:latin typeface="Calibri" panose="020F0502020204030204"/>
                <a:ea typeface="+mn-ea"/>
                <a:cs typeface="+mn-cs"/>
              </a:rPr>
              <a:t>https://www.texastribune.org/2020/07/02/texas-mask-order-greg-abbott-coronavirus/</a:t>
            </a:r>
          </a:p>
        </p:txBody>
      </p:sp>
    </p:spTree>
    <p:extLst>
      <p:ext uri="{BB962C8B-B14F-4D97-AF65-F5344CB8AC3E}">
        <p14:creationId xmlns:p14="http://schemas.microsoft.com/office/powerpoint/2010/main" val="885675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shadeToTitle="1">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5A6-7BB7-4992-A51A-75D7922B9C60}"/>
              </a:ext>
            </a:extLst>
          </p:cNvPr>
          <p:cNvSpPr>
            <a:spLocks noGrp="1"/>
          </p:cNvSpPr>
          <p:nvPr>
            <p:ph type="title"/>
          </p:nvPr>
        </p:nvSpPr>
        <p:spPr>
          <a:xfrm>
            <a:off x="76200" y="-131763"/>
            <a:ext cx="10944726" cy="1325563"/>
          </a:xfrm>
        </p:spPr>
        <p:txBody>
          <a:bodyPr/>
          <a:lstStyle/>
          <a:p>
            <a:r>
              <a:rPr lang="en-US" b="1" dirty="0">
                <a:solidFill>
                  <a:schemeClr val="bg1"/>
                </a:solidFill>
              </a:rPr>
              <a:t>Mask Mandate – Visitor Refusal to wear a mask</a:t>
            </a:r>
          </a:p>
        </p:txBody>
      </p:sp>
      <p:sp>
        <p:nvSpPr>
          <p:cNvPr id="3" name="Content Placeholder 2">
            <a:extLst>
              <a:ext uri="{FF2B5EF4-FFF2-40B4-BE49-F238E27FC236}">
                <a16:creationId xmlns:a16="http://schemas.microsoft.com/office/drawing/2014/main" id="{BFF37D7D-318B-4605-95F8-597EAAB5E0BA}"/>
              </a:ext>
            </a:extLst>
          </p:cNvPr>
          <p:cNvSpPr>
            <a:spLocks noGrp="1"/>
          </p:cNvSpPr>
          <p:nvPr>
            <p:ph idx="1"/>
          </p:nvPr>
        </p:nvSpPr>
        <p:spPr>
          <a:xfrm>
            <a:off x="355600" y="1134534"/>
            <a:ext cx="11480799" cy="5325533"/>
          </a:xfrm>
        </p:spPr>
        <p:txBody>
          <a:bodyPr>
            <a:normAutofit fontScale="92500" lnSpcReduction="10000"/>
          </a:bodyPr>
          <a:lstStyle/>
          <a:p>
            <a:pPr>
              <a:buFont typeface="Wingdings" panose="05000000000000000000" pitchFamily="2" charset="2"/>
              <a:buChar char="Ø"/>
            </a:pPr>
            <a:r>
              <a:rPr lang="en-US" dirty="0">
                <a:solidFill>
                  <a:schemeClr val="bg1"/>
                </a:solidFill>
              </a:rPr>
              <a:t>In addition to protection of our patients, visitors and caregivers, we are under an Executive Order in the state of Texas that requires that masks be worn in public places, including healthcare facilities like Covenant.</a:t>
            </a:r>
          </a:p>
          <a:p>
            <a:pPr>
              <a:buFont typeface="Wingdings" panose="05000000000000000000" pitchFamily="2" charset="2"/>
              <a:buChar char="Ø"/>
            </a:pPr>
            <a:r>
              <a:rPr lang="en-US" dirty="0">
                <a:solidFill>
                  <a:schemeClr val="bg1"/>
                </a:solidFill>
              </a:rPr>
              <a:t>If you are not able to wear a mask, can we assist you with ideas for virtual visitation with your loved one?</a:t>
            </a:r>
          </a:p>
          <a:p>
            <a:pPr>
              <a:buFont typeface="Wingdings" panose="05000000000000000000" pitchFamily="2" charset="2"/>
              <a:buChar char="Ø"/>
            </a:pPr>
            <a:r>
              <a:rPr lang="en-US" dirty="0">
                <a:solidFill>
                  <a:schemeClr val="bg1"/>
                </a:solidFill>
              </a:rPr>
              <a:t>I know these are such hard times, and it is especially difficult to have a loved one in the hospital at this time. We have masks that we can provide so you can go and visit your loved one in person, or we are happy to assist with ideas for virtual visitation with your loved one.  </a:t>
            </a:r>
          </a:p>
          <a:p>
            <a:pPr>
              <a:buFont typeface="Wingdings" panose="05000000000000000000" pitchFamily="2" charset="2"/>
              <a:buChar char="Ø"/>
            </a:pPr>
            <a:r>
              <a:rPr lang="en-US" dirty="0">
                <a:solidFill>
                  <a:schemeClr val="bg1"/>
                </a:solidFill>
              </a:rPr>
              <a:t>This will help to protect the safety of everyone, including you and your loved one.</a:t>
            </a:r>
          </a:p>
          <a:p>
            <a:pPr>
              <a:buFont typeface="Wingdings" panose="05000000000000000000" pitchFamily="2" charset="2"/>
              <a:buChar char="Ø"/>
            </a:pPr>
            <a:r>
              <a:rPr lang="en-US" dirty="0">
                <a:solidFill>
                  <a:schemeClr val="bg1"/>
                </a:solidFill>
              </a:rPr>
              <a:t>We look forward to the day when we no longer have to worry about these extra protective measures due to COVID-19.</a:t>
            </a:r>
          </a:p>
          <a:p>
            <a:pPr>
              <a:buFont typeface="Wingdings" panose="05000000000000000000" pitchFamily="2" charset="2"/>
              <a:buChar char="Ø"/>
            </a:pPr>
            <a:r>
              <a:rPr lang="en-US" dirty="0">
                <a:solidFill>
                  <a:schemeClr val="bg1"/>
                </a:solidFill>
              </a:rPr>
              <a:t>How can we assist further?</a:t>
            </a:r>
          </a:p>
        </p:txBody>
      </p:sp>
    </p:spTree>
    <p:extLst>
      <p:ext uri="{BB962C8B-B14F-4D97-AF65-F5344CB8AC3E}">
        <p14:creationId xmlns:p14="http://schemas.microsoft.com/office/powerpoint/2010/main" val="2549084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902" y="0"/>
            <a:ext cx="9784080" cy="1508760"/>
          </a:xfrm>
        </p:spPr>
        <p:txBody>
          <a:bodyPr>
            <a:normAutofit/>
          </a:bodyPr>
          <a:lstStyle/>
          <a:p>
            <a:r>
              <a:rPr lang="en-US" sz="5400" dirty="0">
                <a:latin typeface="Arial" panose="020B0604020202020204" pitchFamily="34" charset="0"/>
                <a:cs typeface="Arial" panose="020B0604020202020204" pitchFamily="34" charset="0"/>
              </a:rPr>
              <a:t>COVID19-Hot Topics</a:t>
            </a:r>
          </a:p>
        </p:txBody>
      </p:sp>
      <p:sp>
        <p:nvSpPr>
          <p:cNvPr id="6" name="Rectangle 5"/>
          <p:cNvSpPr/>
          <p:nvPr/>
        </p:nvSpPr>
        <p:spPr>
          <a:xfrm>
            <a:off x="0" y="1065700"/>
            <a:ext cx="12192000" cy="8861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7" name="TextBox 6"/>
          <p:cNvSpPr txBox="1"/>
          <p:nvPr/>
        </p:nvSpPr>
        <p:spPr>
          <a:xfrm>
            <a:off x="512798" y="1357104"/>
            <a:ext cx="10202828" cy="3170099"/>
          </a:xfrm>
          <a:prstGeom prst="rect">
            <a:avLst/>
          </a:prstGeom>
          <a:noFill/>
          <a:ln>
            <a:noFill/>
          </a:ln>
        </p:spPr>
        <p:txBody>
          <a:bodyPr wrap="square" lIns="91440" tIns="45720" rIns="91440" bIns="45720" rtlCol="0" anchor="t">
            <a:spAutoFit/>
          </a:bodyPr>
          <a:lstStyle/>
          <a:p>
            <a:pPr lvl="1" defTabSz="457200"/>
            <a:r>
              <a:rPr lang="en-US" sz="3200" b="1" dirty="0">
                <a:solidFill>
                  <a:schemeClr val="accent1"/>
                </a:solidFill>
                <a:latin typeface="Arial" panose="020B0604020202020204" pitchFamily="34" charset="0"/>
                <a:cs typeface="Arial" panose="020B0604020202020204" pitchFamily="34" charset="0"/>
              </a:rPr>
              <a:t>Visitation Complaints</a:t>
            </a:r>
          </a:p>
          <a:p>
            <a:pPr marL="914400" lvl="1" indent="-457200" defTabSz="457200">
              <a:buFont typeface="Arial" panose="020B0604020202020204" pitchFamily="34" charset="0"/>
              <a:buChar char="•"/>
            </a:pPr>
            <a:r>
              <a:rPr lang="en-US" sz="2800" dirty="0">
                <a:solidFill>
                  <a:srgbClr val="FFFFFF"/>
                </a:solidFill>
                <a:latin typeface="Arial" panose="020B0604020202020204" pitchFamily="34" charset="0"/>
                <a:cs typeface="Arial" panose="020B0604020202020204" pitchFamily="34" charset="0"/>
              </a:rPr>
              <a:t>Some hospitals experiencing an uptick in complaints with the visitor limitations</a:t>
            </a:r>
          </a:p>
          <a:p>
            <a:pPr marL="914400" lvl="1" indent="-457200" defTabSz="457200">
              <a:buFont typeface="Arial" panose="020B0604020202020204" pitchFamily="34" charset="0"/>
              <a:buChar char="•"/>
            </a:pPr>
            <a:r>
              <a:rPr lang="en-US" sz="2800" dirty="0">
                <a:solidFill>
                  <a:srgbClr val="FFFFFF"/>
                </a:solidFill>
                <a:latin typeface="Arial" panose="020B0604020202020204" pitchFamily="34" charset="0"/>
                <a:cs typeface="Arial" panose="020B0604020202020204" pitchFamily="34" charset="0"/>
              </a:rPr>
              <a:t>Texas is under an Executive Order with an extension to </a:t>
            </a:r>
            <a:r>
              <a:rPr lang="en-US" sz="2800" dirty="0">
                <a:solidFill>
                  <a:srgbClr val="C00000"/>
                </a:solidFill>
                <a:latin typeface="Arial" panose="020B0604020202020204" pitchFamily="34" charset="0"/>
                <a:cs typeface="Arial" panose="020B0604020202020204" pitchFamily="34" charset="0"/>
              </a:rPr>
              <a:t>September 29</a:t>
            </a:r>
          </a:p>
          <a:p>
            <a:pPr lvl="2"/>
            <a:r>
              <a:rPr lang="en-US" sz="2800" dirty="0">
                <a:solidFill>
                  <a:srgbClr val="FFFFFF"/>
                </a:solidFill>
                <a:latin typeface="Arial" panose="020B0604020202020204" pitchFamily="34" charset="0"/>
                <a:cs typeface="Arial" panose="020B0604020202020204" pitchFamily="34" charset="0"/>
              </a:rPr>
              <a:t>	 </a:t>
            </a:r>
          </a:p>
          <a:p>
            <a:pPr marL="1371600" lvl="2" indent="-457200">
              <a:buFont typeface="Arial" panose="020B0604020202020204" pitchFamily="34" charset="0"/>
              <a:buChar char="•"/>
            </a:pPr>
            <a:endParaRPr lang="en-US" sz="2800" dirty="0">
              <a:solidFill>
                <a:srgbClr val="FF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067175" y="3221778"/>
            <a:ext cx="7667625" cy="3529542"/>
          </a:xfrm>
          <a:prstGeom prst="rect">
            <a:avLst/>
          </a:prstGeom>
        </p:spPr>
      </p:pic>
    </p:spTree>
    <p:extLst>
      <p:ext uri="{BB962C8B-B14F-4D97-AF65-F5344CB8AC3E}">
        <p14:creationId xmlns:p14="http://schemas.microsoft.com/office/powerpoint/2010/main" val="3729377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30"/>
            <a:ext cx="9784080" cy="1508760"/>
          </a:xfrm>
        </p:spPr>
        <p:txBody>
          <a:bodyPr>
            <a:normAutofit/>
          </a:bodyPr>
          <a:lstStyle/>
          <a:p>
            <a:r>
              <a:rPr lang="en-US" sz="5400" dirty="0">
                <a:latin typeface="Arial" panose="020B0604020202020204" pitchFamily="34" charset="0"/>
                <a:cs typeface="Arial" panose="020B0604020202020204" pitchFamily="34" charset="0"/>
              </a:rPr>
              <a:t>COVID19-Hot Topics</a:t>
            </a:r>
          </a:p>
        </p:txBody>
      </p:sp>
      <p:sp>
        <p:nvSpPr>
          <p:cNvPr id="6" name="Rectangle 5"/>
          <p:cNvSpPr/>
          <p:nvPr/>
        </p:nvSpPr>
        <p:spPr>
          <a:xfrm>
            <a:off x="0" y="1065700"/>
            <a:ext cx="12192000" cy="8861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7" name="TextBox 6"/>
          <p:cNvSpPr txBox="1"/>
          <p:nvPr/>
        </p:nvSpPr>
        <p:spPr>
          <a:xfrm>
            <a:off x="7732395" y="447638"/>
            <a:ext cx="10202828" cy="1015663"/>
          </a:xfrm>
          <a:prstGeom prst="rect">
            <a:avLst/>
          </a:prstGeom>
          <a:noFill/>
          <a:ln>
            <a:noFill/>
          </a:ln>
        </p:spPr>
        <p:txBody>
          <a:bodyPr wrap="square" lIns="91440" tIns="45720" rIns="91440" bIns="45720" rtlCol="0" anchor="t">
            <a:spAutoFit/>
          </a:bodyPr>
          <a:lstStyle/>
          <a:p>
            <a:pPr lvl="1" defTabSz="457200"/>
            <a:r>
              <a:rPr lang="en-US" sz="3200" b="1" dirty="0">
                <a:solidFill>
                  <a:schemeClr val="accent1"/>
                </a:solidFill>
                <a:latin typeface="Arial" panose="020B0604020202020204" pitchFamily="34" charset="0"/>
                <a:cs typeface="Arial" panose="020B0604020202020204" pitchFamily="34" charset="0"/>
              </a:rPr>
              <a:t>GL 20-2015-A</a:t>
            </a:r>
            <a:r>
              <a:rPr lang="en-US" sz="2800" dirty="0">
                <a:solidFill>
                  <a:schemeClr val="accent1"/>
                </a:solidFill>
                <a:latin typeface="Arial" panose="020B0604020202020204" pitchFamily="34" charset="0"/>
                <a:cs typeface="Arial" panose="020B0604020202020204" pitchFamily="34" charset="0"/>
              </a:rPr>
              <a:t> </a:t>
            </a:r>
          </a:p>
          <a:p>
            <a:pPr marL="1371600" lvl="2" indent="-457200">
              <a:buFont typeface="Arial" panose="020B0604020202020204" pitchFamily="34" charset="0"/>
              <a:buChar char="•"/>
            </a:pPr>
            <a:endParaRPr lang="en-US" sz="2800" dirty="0">
              <a:solidFill>
                <a:schemeClr val="accent1"/>
              </a:solidFill>
              <a:latin typeface="Arial" panose="020B0604020202020204" pitchFamily="34" charset="0"/>
              <a:cs typeface="Arial" panose="020B0604020202020204" pitchFamily="34" charset="0"/>
            </a:endParaRPr>
          </a:p>
        </p:txBody>
      </p:sp>
      <p:sp>
        <p:nvSpPr>
          <p:cNvPr id="10" name="Rectangle 9"/>
          <p:cNvSpPr/>
          <p:nvPr/>
        </p:nvSpPr>
        <p:spPr>
          <a:xfrm>
            <a:off x="2548889" y="1120976"/>
            <a:ext cx="6257925" cy="55274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2758440" y="1192741"/>
            <a:ext cx="5486400" cy="1303020"/>
          </a:xfrm>
          <a:prstGeom prst="rect">
            <a:avLst/>
          </a:prstGeom>
        </p:spPr>
      </p:pic>
      <p:pic>
        <p:nvPicPr>
          <p:cNvPr id="12" name="Picture 11"/>
          <p:cNvPicPr>
            <a:picLocks noChangeAspect="1"/>
          </p:cNvPicPr>
          <p:nvPr/>
        </p:nvPicPr>
        <p:blipFill>
          <a:blip r:embed="rId3"/>
          <a:stretch>
            <a:fillRect/>
          </a:stretch>
        </p:blipFill>
        <p:spPr>
          <a:xfrm>
            <a:off x="2758440" y="2511862"/>
            <a:ext cx="5585460" cy="1524000"/>
          </a:xfrm>
          <a:prstGeom prst="rect">
            <a:avLst/>
          </a:prstGeom>
        </p:spPr>
      </p:pic>
      <p:pic>
        <p:nvPicPr>
          <p:cNvPr id="13" name="Picture 12"/>
          <p:cNvPicPr>
            <a:picLocks noChangeAspect="1"/>
          </p:cNvPicPr>
          <p:nvPr/>
        </p:nvPicPr>
        <p:blipFill rotWithShape="1">
          <a:blip r:embed="rId4"/>
          <a:srcRect t="52488"/>
          <a:stretch/>
        </p:blipFill>
        <p:spPr>
          <a:xfrm>
            <a:off x="2758440" y="4507093"/>
            <a:ext cx="4973955" cy="1978572"/>
          </a:xfrm>
          <a:prstGeom prst="rect">
            <a:avLst/>
          </a:prstGeom>
        </p:spPr>
      </p:pic>
      <p:pic>
        <p:nvPicPr>
          <p:cNvPr id="14" name="Picture 13"/>
          <p:cNvPicPr>
            <a:picLocks noChangeAspect="1"/>
          </p:cNvPicPr>
          <p:nvPr/>
        </p:nvPicPr>
        <p:blipFill rotWithShape="1">
          <a:blip r:embed="rId4"/>
          <a:srcRect b="90435"/>
          <a:stretch/>
        </p:blipFill>
        <p:spPr>
          <a:xfrm>
            <a:off x="2751772" y="4035862"/>
            <a:ext cx="5852160" cy="468630"/>
          </a:xfrm>
          <a:prstGeom prst="rect">
            <a:avLst/>
          </a:prstGeom>
        </p:spPr>
      </p:pic>
    </p:spTree>
    <p:extLst>
      <p:ext uri="{BB962C8B-B14F-4D97-AF65-F5344CB8AC3E}">
        <p14:creationId xmlns:p14="http://schemas.microsoft.com/office/powerpoint/2010/main" val="1859435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3771-74F8-574F-A188-FCE9D76A402C}"/>
              </a:ext>
            </a:extLst>
          </p:cNvPr>
          <p:cNvSpPr>
            <a:spLocks noGrp="1"/>
          </p:cNvSpPr>
          <p:nvPr>
            <p:ph type="title"/>
          </p:nvPr>
        </p:nvSpPr>
        <p:spPr/>
        <p:txBody>
          <a:bodyPr/>
          <a:lstStyle/>
          <a:p>
            <a:r>
              <a:rPr lang="en-US" dirty="0"/>
              <a:t>“Universal Masking”</a:t>
            </a:r>
          </a:p>
        </p:txBody>
      </p:sp>
      <p:pic>
        <p:nvPicPr>
          <p:cNvPr id="6" name="Content Placeholder 5">
            <a:extLst>
              <a:ext uri="{FF2B5EF4-FFF2-40B4-BE49-F238E27FC236}">
                <a16:creationId xmlns:a16="http://schemas.microsoft.com/office/drawing/2014/main" id="{E1AF9629-8507-114E-842C-C1074780EDC7}"/>
              </a:ext>
            </a:extLst>
          </p:cNvPr>
          <p:cNvPicPr>
            <a:picLocks noGrp="1" noChangeAspect="1"/>
          </p:cNvPicPr>
          <p:nvPr>
            <p:ph idx="1"/>
          </p:nvPr>
        </p:nvPicPr>
        <p:blipFill>
          <a:blip r:embed="rId2"/>
          <a:stretch>
            <a:fillRect/>
          </a:stretch>
        </p:blipFill>
        <p:spPr>
          <a:xfrm>
            <a:off x="609600" y="1257184"/>
            <a:ext cx="3492500" cy="2324100"/>
          </a:xfrm>
          <a:prstGeom prst="rect">
            <a:avLst/>
          </a:prstGeom>
        </p:spPr>
      </p:pic>
      <p:pic>
        <p:nvPicPr>
          <p:cNvPr id="7" name="Picture 6">
            <a:extLst>
              <a:ext uri="{FF2B5EF4-FFF2-40B4-BE49-F238E27FC236}">
                <a16:creationId xmlns:a16="http://schemas.microsoft.com/office/drawing/2014/main" id="{53F513F9-D57B-3E4F-8BCB-56E33D3D40CB}"/>
              </a:ext>
            </a:extLst>
          </p:cNvPr>
          <p:cNvPicPr>
            <a:picLocks noChangeAspect="1"/>
          </p:cNvPicPr>
          <p:nvPr/>
        </p:nvPicPr>
        <p:blipFill>
          <a:blip r:embed="rId3"/>
          <a:stretch>
            <a:fillRect/>
          </a:stretch>
        </p:blipFill>
        <p:spPr>
          <a:xfrm>
            <a:off x="4521200" y="2139950"/>
            <a:ext cx="3149600" cy="2578100"/>
          </a:xfrm>
          <a:prstGeom prst="rect">
            <a:avLst/>
          </a:prstGeom>
        </p:spPr>
      </p:pic>
      <p:pic>
        <p:nvPicPr>
          <p:cNvPr id="9" name="Picture 8">
            <a:extLst>
              <a:ext uri="{FF2B5EF4-FFF2-40B4-BE49-F238E27FC236}">
                <a16:creationId xmlns:a16="http://schemas.microsoft.com/office/drawing/2014/main" id="{426E0A65-7F3B-6943-992D-D27BB9EC52D8}"/>
              </a:ext>
            </a:extLst>
          </p:cNvPr>
          <p:cNvPicPr>
            <a:picLocks noChangeAspect="1"/>
          </p:cNvPicPr>
          <p:nvPr/>
        </p:nvPicPr>
        <p:blipFill>
          <a:blip r:embed="rId4"/>
          <a:stretch>
            <a:fillRect/>
          </a:stretch>
        </p:blipFill>
        <p:spPr>
          <a:xfrm>
            <a:off x="8509784" y="1257184"/>
            <a:ext cx="2857500" cy="2857500"/>
          </a:xfrm>
          <a:prstGeom prst="rect">
            <a:avLst/>
          </a:prstGeom>
        </p:spPr>
      </p:pic>
      <p:sp>
        <p:nvSpPr>
          <p:cNvPr id="10" name="TextBox 9">
            <a:extLst>
              <a:ext uri="{FF2B5EF4-FFF2-40B4-BE49-F238E27FC236}">
                <a16:creationId xmlns:a16="http://schemas.microsoft.com/office/drawing/2014/main" id="{5ED0948D-023D-4B47-97C3-8F5EEA6648D6}"/>
              </a:ext>
            </a:extLst>
          </p:cNvPr>
          <p:cNvSpPr txBox="1"/>
          <p:nvPr/>
        </p:nvSpPr>
        <p:spPr>
          <a:xfrm>
            <a:off x="46687" y="5282625"/>
            <a:ext cx="121453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Mask AND Face Shield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are to be used with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EVERY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patient encounter!</a:t>
            </a:r>
          </a:p>
        </p:txBody>
      </p:sp>
    </p:spTree>
    <p:extLst>
      <p:ext uri="{BB962C8B-B14F-4D97-AF65-F5344CB8AC3E}">
        <p14:creationId xmlns:p14="http://schemas.microsoft.com/office/powerpoint/2010/main" val="320227561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C620-C04E-8A4B-AF79-B484BC4FCC9A}"/>
              </a:ext>
            </a:extLst>
          </p:cNvPr>
          <p:cNvSpPr>
            <a:spLocks noGrp="1"/>
          </p:cNvSpPr>
          <p:nvPr>
            <p:ph type="ctrTitle"/>
          </p:nvPr>
        </p:nvSpPr>
        <p:spPr>
          <a:xfrm>
            <a:off x="8188817" y="866104"/>
            <a:ext cx="3344214" cy="1470025"/>
          </a:xfrm>
        </p:spPr>
        <p:txBody>
          <a:bodyPr>
            <a:normAutofit fontScale="90000"/>
          </a:bodyPr>
          <a:lstStyle/>
          <a:p>
            <a:r>
              <a:rPr lang="en-US" i="1" dirty="0"/>
              <a:t>And now a few words about…</a:t>
            </a:r>
          </a:p>
        </p:txBody>
      </p:sp>
      <p:sp>
        <p:nvSpPr>
          <p:cNvPr id="3" name="Subtitle 2">
            <a:extLst>
              <a:ext uri="{FF2B5EF4-FFF2-40B4-BE49-F238E27FC236}">
                <a16:creationId xmlns:a16="http://schemas.microsoft.com/office/drawing/2014/main" id="{1D4A825C-DE52-4C41-BDE9-437E48451009}"/>
              </a:ext>
            </a:extLst>
          </p:cNvPr>
          <p:cNvSpPr>
            <a:spLocks noGrp="1"/>
          </p:cNvSpPr>
          <p:nvPr>
            <p:ph type="subTitle" idx="1"/>
          </p:nvPr>
        </p:nvSpPr>
        <p:spPr>
          <a:xfrm>
            <a:off x="8113690" y="3000776"/>
            <a:ext cx="3679066" cy="1752600"/>
          </a:xfrm>
        </p:spPr>
        <p:txBody>
          <a:bodyPr/>
          <a:lstStyle/>
          <a:p>
            <a:r>
              <a:rPr lang="en-US" sz="4800" i="1" dirty="0"/>
              <a:t>“Universal Masking”</a:t>
            </a:r>
            <a:endParaRPr lang="en-US" sz="4800" dirty="0"/>
          </a:p>
        </p:txBody>
      </p:sp>
      <p:pic>
        <p:nvPicPr>
          <p:cNvPr id="5" name="Picture 4">
            <a:extLst>
              <a:ext uri="{FF2B5EF4-FFF2-40B4-BE49-F238E27FC236}">
                <a16:creationId xmlns:a16="http://schemas.microsoft.com/office/drawing/2014/main" id="{546BD25B-72C8-1647-9D41-684B3B5EC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7852375" cy="6001555"/>
          </a:xfrm>
          <a:prstGeom prst="rect">
            <a:avLst/>
          </a:prstGeom>
        </p:spPr>
      </p:pic>
      <p:sp>
        <p:nvSpPr>
          <p:cNvPr id="6" name="TextBox 5">
            <a:extLst>
              <a:ext uri="{FF2B5EF4-FFF2-40B4-BE49-F238E27FC236}">
                <a16:creationId xmlns:a16="http://schemas.microsoft.com/office/drawing/2014/main" id="{D8DDD4F0-7B5F-5349-97D2-3A610D9061F7}"/>
              </a:ext>
            </a:extLst>
          </p:cNvPr>
          <p:cNvSpPr txBox="1"/>
          <p:nvPr/>
        </p:nvSpPr>
        <p:spPr>
          <a:xfrm>
            <a:off x="6028843" y="5447764"/>
            <a:ext cx="19541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It’s inconceivable…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45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14AFE05-D392-E545-AE0F-C6E6E0C2E4D1}"/>
              </a:ext>
            </a:extLst>
          </p:cNvPr>
          <p:cNvSpPr/>
          <p:nvPr/>
        </p:nvSpPr>
        <p:spPr>
          <a:xfrm>
            <a:off x="8696784" y="8655816"/>
            <a:ext cx="1960880" cy="386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84132D5-3E94-EB48-A512-B1F4C7B94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63" y="0"/>
            <a:ext cx="11601074" cy="6858000"/>
          </a:xfrm>
          <a:prstGeom prst="rect">
            <a:avLst/>
          </a:prstGeom>
        </p:spPr>
      </p:pic>
    </p:spTree>
    <p:extLst>
      <p:ext uri="{BB962C8B-B14F-4D97-AF65-F5344CB8AC3E}">
        <p14:creationId xmlns:p14="http://schemas.microsoft.com/office/powerpoint/2010/main" val="203428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AD377F-19A7-1340-B5EB-EB46370A5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63" y="0"/>
            <a:ext cx="11534674" cy="6858000"/>
          </a:xfrm>
          <a:prstGeom prst="rect">
            <a:avLst/>
          </a:prstGeom>
        </p:spPr>
      </p:pic>
    </p:spTree>
    <p:extLst>
      <p:ext uri="{BB962C8B-B14F-4D97-AF65-F5344CB8AC3E}">
        <p14:creationId xmlns:p14="http://schemas.microsoft.com/office/powerpoint/2010/main" val="2083511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34C1F2-1B5F-FF41-879B-60EF7B6F5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12" y="0"/>
            <a:ext cx="11583775" cy="6858000"/>
          </a:xfrm>
          <a:prstGeom prst="rect">
            <a:avLst/>
          </a:prstGeom>
        </p:spPr>
      </p:pic>
    </p:spTree>
    <p:extLst>
      <p:ext uri="{BB962C8B-B14F-4D97-AF65-F5344CB8AC3E}">
        <p14:creationId xmlns:p14="http://schemas.microsoft.com/office/powerpoint/2010/main" val="1190010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COVID Trends">
            <a:extLst>
              <a:ext uri="{FF2B5EF4-FFF2-40B4-BE49-F238E27FC236}">
                <a16:creationId xmlns:a16="http://schemas.microsoft.com/office/drawing/2014/main" id="{87383102-9877-4BB0-94E0-130C66297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668000" cy="6858000"/>
          </a:xfrm>
          <a:prstGeom prst="rect">
            <a:avLst/>
          </a:prstGeom>
        </p:spPr>
      </p:pic>
    </p:spTree>
    <p:extLst>
      <p:ext uri="{BB962C8B-B14F-4D97-AF65-F5344CB8AC3E}">
        <p14:creationId xmlns:p14="http://schemas.microsoft.com/office/powerpoint/2010/main" val="1702119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AFF1D6-6A52-AC46-A539-46F2767EED2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723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COVID Trends">
            <a:extLst>
              <a:ext uri="{FF2B5EF4-FFF2-40B4-BE49-F238E27FC236}">
                <a16:creationId xmlns:a16="http://schemas.microsoft.com/office/drawing/2014/main" id="{8D8BE479-45EB-4DB1-BCBC-AC907AF7A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668000" cy="6858000"/>
          </a:xfrm>
          <a:prstGeom prst="rect">
            <a:avLst/>
          </a:prstGeom>
        </p:spPr>
      </p:pic>
    </p:spTree>
    <p:extLst>
      <p:ext uri="{BB962C8B-B14F-4D97-AF65-F5344CB8AC3E}">
        <p14:creationId xmlns:p14="http://schemas.microsoft.com/office/powerpoint/2010/main" val="29832705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F873-4306-024F-A0E3-9C8E69D3A4D2}"/>
              </a:ext>
            </a:extLst>
          </p:cNvPr>
          <p:cNvSpPr>
            <a:spLocks noGrp="1"/>
          </p:cNvSpPr>
          <p:nvPr>
            <p:ph type="title"/>
          </p:nvPr>
        </p:nvSpPr>
        <p:spPr>
          <a:effectLst>
            <a:outerShdw blurRad="50800" dist="38100" algn="l" rotWithShape="0">
              <a:prstClr val="black">
                <a:alpha val="40000"/>
              </a:prstClr>
            </a:outerShdw>
          </a:effectLst>
        </p:spPr>
        <p:txBody>
          <a:bodyPr/>
          <a:lstStyle/>
          <a:p>
            <a:r>
              <a:rPr lang="en-US" sz="5400" dirty="0">
                <a:solidFill>
                  <a:schemeClr val="bg1"/>
                </a:solidFill>
              </a:rPr>
              <a:t>Reflection on 9-11</a:t>
            </a:r>
          </a:p>
        </p:txBody>
      </p:sp>
      <p:pic>
        <p:nvPicPr>
          <p:cNvPr id="13" name="Content Placeholder 12">
            <a:extLst>
              <a:ext uri="{FF2B5EF4-FFF2-40B4-BE49-F238E27FC236}">
                <a16:creationId xmlns:a16="http://schemas.microsoft.com/office/drawing/2014/main" id="{C089B333-882B-0546-9FEC-4F5FDF0DA5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5836" y="1417638"/>
            <a:ext cx="7240327" cy="4525962"/>
          </a:xfrm>
        </p:spPr>
      </p:pic>
    </p:spTree>
    <p:extLst>
      <p:ext uri="{BB962C8B-B14F-4D97-AF65-F5344CB8AC3E}">
        <p14:creationId xmlns:p14="http://schemas.microsoft.com/office/powerpoint/2010/main" val="28611083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COVID Trends">
            <a:extLst>
              <a:ext uri="{FF2B5EF4-FFF2-40B4-BE49-F238E27FC236}">
                <a16:creationId xmlns:a16="http://schemas.microsoft.com/office/drawing/2014/main" id="{E6D85501-58A3-417D-A2BB-D9CF26B6C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668000" cy="6858000"/>
          </a:xfrm>
          <a:prstGeom prst="rect">
            <a:avLst/>
          </a:prstGeom>
        </p:spPr>
      </p:pic>
    </p:spTree>
    <p:extLst>
      <p:ext uri="{BB962C8B-B14F-4D97-AF65-F5344CB8AC3E}">
        <p14:creationId xmlns:p14="http://schemas.microsoft.com/office/powerpoint/2010/main" val="13483938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E65D-95CA-A94B-B9BB-332668D38E47}"/>
              </a:ext>
            </a:extLst>
          </p:cNvPr>
          <p:cNvSpPr>
            <a:spLocks noGrp="1"/>
          </p:cNvSpPr>
          <p:nvPr>
            <p:ph type="ctrTitle"/>
          </p:nvPr>
        </p:nvSpPr>
        <p:spPr/>
        <p:txBody>
          <a:bodyPr/>
          <a:lstStyle/>
          <a:p>
            <a:r>
              <a:rPr lang="en-US" dirty="0"/>
              <a:t>And New Mexico</a:t>
            </a:r>
          </a:p>
        </p:txBody>
      </p:sp>
      <p:sp>
        <p:nvSpPr>
          <p:cNvPr id="3" name="Subtitle 2">
            <a:extLst>
              <a:ext uri="{FF2B5EF4-FFF2-40B4-BE49-F238E27FC236}">
                <a16:creationId xmlns:a16="http://schemas.microsoft.com/office/drawing/2014/main" id="{59F3D712-296A-6D49-9438-7D3F529E1C7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69645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F3138-0269-5C48-BB08-CF156F0AA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030"/>
            <a:ext cx="12192000" cy="6461939"/>
          </a:xfrm>
          <a:prstGeom prst="rect">
            <a:avLst/>
          </a:prstGeom>
        </p:spPr>
      </p:pic>
    </p:spTree>
    <p:extLst>
      <p:ext uri="{BB962C8B-B14F-4D97-AF65-F5344CB8AC3E}">
        <p14:creationId xmlns:p14="http://schemas.microsoft.com/office/powerpoint/2010/main" val="30754904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FC8E-FE92-D34B-8BE6-FD7C1DA03AB8}"/>
              </a:ext>
            </a:extLst>
          </p:cNvPr>
          <p:cNvSpPr>
            <a:spLocks noGrp="1"/>
          </p:cNvSpPr>
          <p:nvPr>
            <p:ph type="ctrTitle"/>
          </p:nvPr>
        </p:nvSpPr>
        <p:spPr/>
        <p:txBody>
          <a:bodyPr/>
          <a:lstStyle/>
          <a:p>
            <a:r>
              <a:rPr lang="en-US" dirty="0"/>
              <a:t>United States Demographics</a:t>
            </a:r>
          </a:p>
        </p:txBody>
      </p:sp>
      <p:sp>
        <p:nvSpPr>
          <p:cNvPr id="3" name="Subtitle 2">
            <a:extLst>
              <a:ext uri="{FF2B5EF4-FFF2-40B4-BE49-F238E27FC236}">
                <a16:creationId xmlns:a16="http://schemas.microsoft.com/office/drawing/2014/main" id="{F4B0CFE5-DF4E-9447-87EC-33BDEDB2D3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795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E70918-AEBB-6D4A-9906-E76EED84D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868" y="0"/>
            <a:ext cx="10366263" cy="6858000"/>
          </a:xfrm>
          <a:prstGeom prst="rect">
            <a:avLst/>
          </a:prstGeom>
        </p:spPr>
      </p:pic>
    </p:spTree>
    <p:extLst>
      <p:ext uri="{BB962C8B-B14F-4D97-AF65-F5344CB8AC3E}">
        <p14:creationId xmlns:p14="http://schemas.microsoft.com/office/powerpoint/2010/main" val="1128077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FBFD4-B901-0846-A9A2-5E9D0499E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478" y="0"/>
            <a:ext cx="9469044" cy="6858000"/>
          </a:xfrm>
          <a:prstGeom prst="rect">
            <a:avLst/>
          </a:prstGeom>
        </p:spPr>
      </p:pic>
    </p:spTree>
    <p:extLst>
      <p:ext uri="{BB962C8B-B14F-4D97-AF65-F5344CB8AC3E}">
        <p14:creationId xmlns:p14="http://schemas.microsoft.com/office/powerpoint/2010/main" val="1321434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80D0-62B7-814C-8078-6EDA07816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433" y="0"/>
            <a:ext cx="9191134" cy="6858000"/>
          </a:xfrm>
          <a:prstGeom prst="rect">
            <a:avLst/>
          </a:prstGeom>
        </p:spPr>
      </p:pic>
    </p:spTree>
    <p:extLst>
      <p:ext uri="{BB962C8B-B14F-4D97-AF65-F5344CB8AC3E}">
        <p14:creationId xmlns:p14="http://schemas.microsoft.com/office/powerpoint/2010/main" val="1896555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982017-7F57-4B4D-8B81-0F61AF68C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211" y="0"/>
            <a:ext cx="9041577" cy="6858000"/>
          </a:xfrm>
          <a:prstGeom prst="rect">
            <a:avLst/>
          </a:prstGeom>
        </p:spPr>
      </p:pic>
    </p:spTree>
    <p:extLst>
      <p:ext uri="{BB962C8B-B14F-4D97-AF65-F5344CB8AC3E}">
        <p14:creationId xmlns:p14="http://schemas.microsoft.com/office/powerpoint/2010/main" val="1144364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C61C-1C99-CC47-A453-E6379BE64752}"/>
              </a:ext>
            </a:extLst>
          </p:cNvPr>
          <p:cNvSpPr>
            <a:spLocks noGrp="1"/>
          </p:cNvSpPr>
          <p:nvPr>
            <p:ph type="ctrTitle"/>
          </p:nvPr>
        </p:nvSpPr>
        <p:spPr/>
        <p:txBody>
          <a:bodyPr/>
          <a:lstStyle/>
          <a:p>
            <a:r>
              <a:rPr lang="en-US" dirty="0"/>
              <a:t>Worldwide Demographics</a:t>
            </a:r>
          </a:p>
        </p:txBody>
      </p:sp>
      <p:sp>
        <p:nvSpPr>
          <p:cNvPr id="3" name="Subtitle 2">
            <a:extLst>
              <a:ext uri="{FF2B5EF4-FFF2-40B4-BE49-F238E27FC236}">
                <a16:creationId xmlns:a16="http://schemas.microsoft.com/office/drawing/2014/main" id="{F9060DF4-EFEA-7845-AA33-E3ED36594FC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6D5F317-D1F1-884B-B954-5561F1BC2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2456" y="1170723"/>
            <a:ext cx="1645144" cy="1617082"/>
          </a:xfrm>
          <a:prstGeom prst="rect">
            <a:avLst/>
          </a:prstGeom>
        </p:spPr>
      </p:pic>
    </p:spTree>
    <p:extLst>
      <p:ext uri="{BB962C8B-B14F-4D97-AF65-F5344CB8AC3E}">
        <p14:creationId xmlns:p14="http://schemas.microsoft.com/office/powerpoint/2010/main" val="38559842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CBA3FE-C62A-9C41-A0F6-97AF8BF18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87" y="0"/>
            <a:ext cx="10035626" cy="6858000"/>
          </a:xfrm>
          <a:prstGeom prst="rect">
            <a:avLst/>
          </a:prstGeom>
        </p:spPr>
      </p:pic>
    </p:spTree>
    <p:extLst>
      <p:ext uri="{BB962C8B-B14F-4D97-AF65-F5344CB8AC3E}">
        <p14:creationId xmlns:p14="http://schemas.microsoft.com/office/powerpoint/2010/main" val="1303343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6360-1C33-454B-A007-7C32FFDF3527}"/>
              </a:ext>
            </a:extLst>
          </p:cNvPr>
          <p:cNvSpPr>
            <a:spLocks noGrp="1"/>
          </p:cNvSpPr>
          <p:nvPr>
            <p:ph type="ctrTitle"/>
          </p:nvPr>
        </p:nvSpPr>
        <p:spPr/>
        <p:txBody>
          <a:bodyPr/>
          <a:lstStyle/>
          <a:p>
            <a:r>
              <a:rPr lang="en-US" dirty="0"/>
              <a:t>Safety Story</a:t>
            </a:r>
          </a:p>
        </p:txBody>
      </p:sp>
      <p:sp>
        <p:nvSpPr>
          <p:cNvPr id="3" name="Subtitle 2">
            <a:extLst>
              <a:ext uri="{FF2B5EF4-FFF2-40B4-BE49-F238E27FC236}">
                <a16:creationId xmlns:a16="http://schemas.microsoft.com/office/drawing/2014/main" id="{A6798047-3282-E44E-98C6-9B3A00BF5303}"/>
              </a:ext>
            </a:extLst>
          </p:cNvPr>
          <p:cNvSpPr>
            <a:spLocks noGrp="1"/>
          </p:cNvSpPr>
          <p:nvPr>
            <p:ph type="subTitle" idx="1"/>
          </p:nvPr>
        </p:nvSpPr>
        <p:spPr>
          <a:xfrm>
            <a:off x="1828800" y="3724102"/>
            <a:ext cx="8534400" cy="1381298"/>
          </a:xfrm>
        </p:spPr>
        <p:txBody>
          <a:bodyPr/>
          <a:lstStyle/>
          <a:p>
            <a:r>
              <a:rPr lang="en-US" dirty="0"/>
              <a:t>2,977 INNOCENT people </a:t>
            </a:r>
          </a:p>
          <a:p>
            <a:r>
              <a:rPr lang="en-US" dirty="0"/>
              <a:t>were killed in the 9/11 Attacks on New York, </a:t>
            </a:r>
            <a:r>
              <a:rPr lang="en-US" dirty="0" err="1"/>
              <a:t>Washingon</a:t>
            </a:r>
            <a:r>
              <a:rPr lang="en-US" dirty="0"/>
              <a:t>, and in Airplanes</a:t>
            </a:r>
          </a:p>
        </p:txBody>
      </p:sp>
    </p:spTree>
    <p:extLst>
      <p:ext uri="{BB962C8B-B14F-4D97-AF65-F5344CB8AC3E}">
        <p14:creationId xmlns:p14="http://schemas.microsoft.com/office/powerpoint/2010/main" val="21525398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E538E-E532-6E43-9743-BE219F29D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201" y="0"/>
            <a:ext cx="9859598" cy="6858000"/>
          </a:xfrm>
          <a:prstGeom prst="rect">
            <a:avLst/>
          </a:prstGeom>
        </p:spPr>
      </p:pic>
    </p:spTree>
    <p:extLst>
      <p:ext uri="{BB962C8B-B14F-4D97-AF65-F5344CB8AC3E}">
        <p14:creationId xmlns:p14="http://schemas.microsoft.com/office/powerpoint/2010/main" val="2320889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AFA7E5-8E5B-8B4C-B209-4E86339C1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59" y="0"/>
            <a:ext cx="9681882" cy="6858000"/>
          </a:xfrm>
          <a:prstGeom prst="rect">
            <a:avLst/>
          </a:prstGeom>
        </p:spPr>
      </p:pic>
    </p:spTree>
    <p:extLst>
      <p:ext uri="{BB962C8B-B14F-4D97-AF65-F5344CB8AC3E}">
        <p14:creationId xmlns:p14="http://schemas.microsoft.com/office/powerpoint/2010/main" val="3558820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5F1D6-DC40-5B43-A249-7691E2D07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460" y="0"/>
            <a:ext cx="9557080" cy="6858000"/>
          </a:xfrm>
          <a:prstGeom prst="rect">
            <a:avLst/>
          </a:prstGeom>
        </p:spPr>
      </p:pic>
    </p:spTree>
    <p:extLst>
      <p:ext uri="{BB962C8B-B14F-4D97-AF65-F5344CB8AC3E}">
        <p14:creationId xmlns:p14="http://schemas.microsoft.com/office/powerpoint/2010/main" val="2289703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44731"/>
            <a:ext cx="12192000" cy="9052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73443" y="244731"/>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latin typeface="Arial" panose="020B0604020202020204" pitchFamily="34" charset="0"/>
                <a:cs typeface="Arial" panose="020B0604020202020204" pitchFamily="34" charset="0"/>
              </a:rPr>
              <a:t>Governmental affairs</a:t>
            </a:r>
          </a:p>
        </p:txBody>
      </p:sp>
      <p:pic>
        <p:nvPicPr>
          <p:cNvPr id="2" name="Picture 1"/>
          <p:cNvPicPr>
            <a:picLocks noChangeAspect="1"/>
          </p:cNvPicPr>
          <p:nvPr/>
        </p:nvPicPr>
        <p:blipFill>
          <a:blip r:embed="rId2"/>
          <a:stretch>
            <a:fillRect/>
          </a:stretch>
        </p:blipFill>
        <p:spPr>
          <a:xfrm>
            <a:off x="4414838" y="1246018"/>
            <a:ext cx="7577138" cy="5488157"/>
          </a:xfrm>
          <a:prstGeom prst="rect">
            <a:avLst/>
          </a:prstGeom>
        </p:spPr>
      </p:pic>
      <p:sp>
        <p:nvSpPr>
          <p:cNvPr id="4" name="TextBox 3"/>
          <p:cNvSpPr txBox="1"/>
          <p:nvPr/>
        </p:nvSpPr>
        <p:spPr>
          <a:xfrm>
            <a:off x="384899" y="1514475"/>
            <a:ext cx="3590925" cy="1569660"/>
          </a:xfrm>
          <a:prstGeom prst="rect">
            <a:avLst/>
          </a:prstGeom>
          <a:noFill/>
        </p:spPr>
        <p:txBody>
          <a:bodyPr wrap="square" rtlCol="0">
            <a:spAutoFit/>
          </a:bodyPr>
          <a:lstStyle/>
          <a:p>
            <a:r>
              <a:rPr lang="en-US" sz="2400" dirty="0"/>
              <a:t>Governor Abbott has extended the Disaster Declaration for COVID-19 for all counties in Texas</a:t>
            </a:r>
          </a:p>
        </p:txBody>
      </p:sp>
    </p:spTree>
    <p:extLst>
      <p:ext uri="{BB962C8B-B14F-4D97-AF65-F5344CB8AC3E}">
        <p14:creationId xmlns:p14="http://schemas.microsoft.com/office/powerpoint/2010/main" val="22770476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A656B-8C42-F145-A3E3-C11E896C0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36" y="1618687"/>
            <a:ext cx="3628624" cy="1656948"/>
          </a:xfrm>
          <a:prstGeom prst="rect">
            <a:avLst/>
          </a:prstGeom>
        </p:spPr>
      </p:pic>
      <p:pic>
        <p:nvPicPr>
          <p:cNvPr id="5" name="Picture 4">
            <a:extLst>
              <a:ext uri="{FF2B5EF4-FFF2-40B4-BE49-F238E27FC236}">
                <a16:creationId xmlns:a16="http://schemas.microsoft.com/office/drawing/2014/main" id="{933F072B-F68D-9E4F-8237-424F89271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109" y="4250963"/>
            <a:ext cx="3422248" cy="1921889"/>
          </a:xfrm>
          <a:prstGeom prst="rect">
            <a:avLst/>
          </a:prstGeom>
        </p:spPr>
      </p:pic>
      <p:pic>
        <p:nvPicPr>
          <p:cNvPr id="7" name="Picture 6">
            <a:extLst>
              <a:ext uri="{FF2B5EF4-FFF2-40B4-BE49-F238E27FC236}">
                <a16:creationId xmlns:a16="http://schemas.microsoft.com/office/drawing/2014/main" id="{FD07A568-65D5-B142-A041-E4739EA36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012" y="1166081"/>
            <a:ext cx="5559632" cy="2909401"/>
          </a:xfrm>
          <a:prstGeom prst="rect">
            <a:avLst/>
          </a:prstGeom>
        </p:spPr>
      </p:pic>
      <p:pic>
        <p:nvPicPr>
          <p:cNvPr id="9" name="Picture 8">
            <a:extLst>
              <a:ext uri="{FF2B5EF4-FFF2-40B4-BE49-F238E27FC236}">
                <a16:creationId xmlns:a16="http://schemas.microsoft.com/office/drawing/2014/main" id="{7532BC9A-A185-C847-BF06-3D9AE4B04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070" y="3365416"/>
            <a:ext cx="4527061" cy="2697226"/>
          </a:xfrm>
          <a:prstGeom prst="rect">
            <a:avLst/>
          </a:prstGeom>
        </p:spPr>
      </p:pic>
      <p:sp>
        <p:nvSpPr>
          <p:cNvPr id="10" name="Title 9">
            <a:extLst>
              <a:ext uri="{FF2B5EF4-FFF2-40B4-BE49-F238E27FC236}">
                <a16:creationId xmlns:a16="http://schemas.microsoft.com/office/drawing/2014/main" id="{B2E02A55-473E-8041-9A34-0113A1CA7160}"/>
              </a:ext>
            </a:extLst>
          </p:cNvPr>
          <p:cNvSpPr>
            <a:spLocks noGrp="1"/>
          </p:cNvSpPr>
          <p:nvPr>
            <p:ph type="title"/>
          </p:nvPr>
        </p:nvSpPr>
        <p:spPr/>
        <p:txBody>
          <a:bodyPr/>
          <a:lstStyle/>
          <a:p>
            <a:r>
              <a:rPr lang="en-US" dirty="0"/>
              <a:t>America’s Response</a:t>
            </a:r>
          </a:p>
        </p:txBody>
      </p:sp>
    </p:spTree>
    <p:extLst>
      <p:ext uri="{BB962C8B-B14F-4D97-AF65-F5344CB8AC3E}">
        <p14:creationId xmlns:p14="http://schemas.microsoft.com/office/powerpoint/2010/main" val="16763390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B76977-A086-5648-B410-5B9357F9CC23}"/>
              </a:ext>
            </a:extLst>
          </p:cNvPr>
          <p:cNvSpPr>
            <a:spLocks noGrp="1"/>
          </p:cNvSpPr>
          <p:nvPr>
            <p:ph idx="4294967295"/>
          </p:nvPr>
        </p:nvSpPr>
        <p:spPr>
          <a:xfrm>
            <a:off x="0" y="0"/>
            <a:ext cx="12192000" cy="6858000"/>
          </a:xfrm>
          <a:prstGeom prst="rect">
            <a:avLst/>
          </a:prstGeom>
          <a:solidFill>
            <a:schemeClr val="tx2">
              <a:lumMod val="50000"/>
            </a:schemeClr>
          </a:solidFill>
        </p:spPr>
        <p:txBody>
          <a:bodyPr/>
          <a:lstStyle/>
          <a:p>
            <a:pPr marL="0" indent="0">
              <a:buNone/>
            </a:pPr>
            <a:endParaRPr lang="en-US" dirty="0">
              <a:solidFill>
                <a:srgbClr val="FFFF00"/>
              </a:solidFill>
              <a:latin typeface="Times New Roman" panose="02020603050405020304" pitchFamily="18" charset="0"/>
              <a:cs typeface="Times New Roman" panose="02020603050405020304" pitchFamily="18" charset="0"/>
            </a:endParaRPr>
          </a:p>
          <a:p>
            <a:pPr marL="0" indent="0" algn="ctr">
              <a:buNone/>
            </a:pPr>
            <a:endParaRPr lang="en-US" dirty="0">
              <a:solidFill>
                <a:srgbClr val="FFFF00"/>
              </a:solidFill>
              <a:latin typeface="Times New Roman" panose="02020603050405020304" pitchFamily="18" charset="0"/>
              <a:cs typeface="Times New Roman" panose="02020603050405020304" pitchFamily="18" charset="0"/>
            </a:endParaRPr>
          </a:p>
          <a:p>
            <a:pPr marL="0" indent="0" algn="ctr">
              <a:buNone/>
            </a:pPr>
            <a:endParaRPr lang="en-US" dirty="0">
              <a:solidFill>
                <a:srgbClr val="FFFF00"/>
              </a:solidFill>
              <a:latin typeface="Times New Roman" panose="02020603050405020304" pitchFamily="18" charset="0"/>
              <a:cs typeface="Times New Roman" panose="02020603050405020304" pitchFamily="18" charset="0"/>
            </a:endParaRPr>
          </a:p>
          <a:p>
            <a:pPr marL="0" indent="0" algn="ctr">
              <a:buNone/>
            </a:pPr>
            <a:r>
              <a:rPr lang="en-US" dirty="0">
                <a:solidFill>
                  <a:srgbClr val="FFFF00"/>
                </a:solidFill>
                <a:latin typeface="Times New Roman" panose="02020603050405020304" pitchFamily="18" charset="0"/>
                <a:cs typeface="Times New Roman" panose="02020603050405020304" pitchFamily="18" charset="0"/>
              </a:rPr>
              <a:t>It is estimated from MULTIPLE Healthcare and Safety agencies that we lose between 98,000 and 165,000 patients every year to medical mistakes, missed diagnoses, poor communication, drug errors, etc.</a:t>
            </a:r>
          </a:p>
          <a:p>
            <a:pPr marL="0" indent="0" algn="ctr">
              <a:buNone/>
            </a:pPr>
            <a:endParaRPr lang="en-US" dirty="0">
              <a:solidFill>
                <a:srgbClr val="FFFF00"/>
              </a:solidFill>
              <a:latin typeface="Times New Roman" panose="02020603050405020304" pitchFamily="18" charset="0"/>
              <a:cs typeface="Times New Roman" panose="02020603050405020304" pitchFamily="18" charset="0"/>
            </a:endParaRPr>
          </a:p>
          <a:p>
            <a:pPr marL="0" indent="0" algn="ctr">
              <a:buNone/>
            </a:pPr>
            <a:endParaRPr lang="en-US" dirty="0">
              <a:solidFill>
                <a:srgbClr val="FFFF00"/>
              </a:solidFill>
              <a:latin typeface="Times New Roman" panose="02020603050405020304" pitchFamily="18" charset="0"/>
              <a:cs typeface="Times New Roman" panose="02020603050405020304" pitchFamily="18" charset="0"/>
            </a:endParaRPr>
          </a:p>
          <a:p>
            <a:pPr marL="0" indent="0" algn="ctr">
              <a:buNone/>
            </a:pPr>
            <a:r>
              <a:rPr lang="en-US" dirty="0">
                <a:solidFill>
                  <a:srgbClr val="FFFF00"/>
                </a:solidFill>
                <a:latin typeface="Times New Roman" panose="02020603050405020304" pitchFamily="18" charset="0"/>
                <a:cs typeface="Times New Roman" panose="02020603050405020304" pitchFamily="18" charset="0"/>
              </a:rPr>
              <a:t>It is time to take our Teamwork efforts, High Reliability Training and Safety initiatives as seriously as we did our response to 9/11.</a:t>
            </a:r>
          </a:p>
        </p:txBody>
      </p:sp>
    </p:spTree>
    <p:extLst>
      <p:ext uri="{BB962C8B-B14F-4D97-AF65-F5344CB8AC3E}">
        <p14:creationId xmlns:p14="http://schemas.microsoft.com/office/powerpoint/2010/main" val="33858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3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18192</TotalTime>
  <Words>3014</Words>
  <Application>Microsoft Macintosh PowerPoint</Application>
  <PresentationFormat>Widescreen</PresentationFormat>
  <Paragraphs>505</Paragraphs>
  <Slides>75</Slides>
  <Notes>16</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75</vt:i4>
      </vt:variant>
    </vt:vector>
  </HeadingPairs>
  <TitlesOfParts>
    <vt:vector size="93" baseType="lpstr">
      <vt:lpstr>Arial</vt:lpstr>
      <vt:lpstr>Arial Narrow</vt:lpstr>
      <vt:lpstr>Baskerville Old Face</vt:lpstr>
      <vt:lpstr>Calibri</vt:lpstr>
      <vt:lpstr>Calibri Light</vt:lpstr>
      <vt:lpstr>Georgia</vt:lpstr>
      <vt:lpstr>Helvetica Neue Medium</vt:lpstr>
      <vt:lpstr>Segoe UI</vt:lpstr>
      <vt:lpstr>Times New Roman</vt:lpstr>
      <vt:lpstr>Wingdings</vt:lpstr>
      <vt:lpstr>Covenant Health</vt:lpstr>
      <vt:lpstr>Custom Design</vt:lpstr>
      <vt:lpstr>1_Covenant Health</vt:lpstr>
      <vt:lpstr>3349UU_CF</vt:lpstr>
      <vt:lpstr>2_Covenant Health</vt:lpstr>
      <vt:lpstr>3_Covenant Health</vt:lpstr>
      <vt:lpstr>Office Theme</vt:lpstr>
      <vt:lpstr>think-cell Slide</vt:lpstr>
      <vt:lpstr>Covenant Health Presents    Critical Communications: A Weekly Physician Update  September 11, 2020</vt:lpstr>
      <vt:lpstr>PowerPoint Presentation</vt:lpstr>
      <vt:lpstr>Disclosures of Commercial Interest</vt:lpstr>
      <vt:lpstr>Disclosures</vt:lpstr>
      <vt:lpstr>CME Credit was only approved for the Live Teams meeting</vt:lpstr>
      <vt:lpstr>Reflection on 9-11</vt:lpstr>
      <vt:lpstr>Safety Story</vt:lpstr>
      <vt:lpstr>America’s Response</vt:lpstr>
      <vt:lpstr>PowerPoint Presentation</vt:lpstr>
      <vt:lpstr>Current Regional Covid-19 Census</vt:lpstr>
      <vt:lpstr>Regional</vt:lpstr>
      <vt:lpstr>PowerPoint Presentation</vt:lpstr>
      <vt:lpstr>STATE</vt:lpstr>
      <vt:lpstr>PUI/Confirmed cases-hospitalized</vt:lpstr>
      <vt:lpstr>PUI/Confirmed  cases-hospitalized</vt:lpstr>
      <vt:lpstr>Surge Plan</vt:lpstr>
      <vt:lpstr>PSJH System Trends</vt:lpstr>
      <vt:lpstr>Statistics</vt:lpstr>
      <vt:lpstr>Providence System Hospitalized COVID-19 Cases</vt:lpstr>
      <vt:lpstr>Providence Inpatient COVID-19 Volume</vt:lpstr>
      <vt:lpstr>Texas Inpatient COVID-19 Volume</vt:lpstr>
      <vt:lpstr>New Covid-19 POSITIVES by Day Trend </vt:lpstr>
      <vt:lpstr> Covid-19 Daily Positive Rate </vt:lpstr>
      <vt:lpstr> Covid-19 POSITIVES Age Distribution </vt:lpstr>
      <vt:lpstr>TX/NM Region Weekly Procedures (YOY)</vt:lpstr>
      <vt:lpstr>Covid-19 Testing</vt:lpstr>
      <vt:lpstr>TESTING – STATEWIDE Results</vt:lpstr>
      <vt:lpstr>PowerPoint Presentation</vt:lpstr>
      <vt:lpstr>TESTING</vt:lpstr>
      <vt:lpstr>TESTING Platforms</vt:lpstr>
      <vt:lpstr>TESTING – preparing for children</vt:lpstr>
      <vt:lpstr>TESTING – CMS Interim final rule</vt:lpstr>
      <vt:lpstr>Returning to Operations</vt:lpstr>
      <vt:lpstr>PowerPoint Presentation</vt:lpstr>
      <vt:lpstr>Pharmacy Update</vt:lpstr>
      <vt:lpstr>CHS COVID-19 Treatments</vt:lpstr>
      <vt:lpstr>Hydroxychloroquine</vt:lpstr>
      <vt:lpstr>NIH Guidelines</vt:lpstr>
      <vt:lpstr>Early Data from China</vt:lpstr>
      <vt:lpstr>Early Data from France</vt:lpstr>
      <vt:lpstr>US Retrospective Data</vt:lpstr>
      <vt:lpstr>Randomized Control Trials</vt:lpstr>
      <vt:lpstr>Universal Masking Mandate</vt:lpstr>
      <vt:lpstr>Position Statement- Patient Masking</vt:lpstr>
      <vt:lpstr>Gaiter / Vented Mask - Screener Messaging </vt:lpstr>
      <vt:lpstr>PowerPoint Presentation</vt:lpstr>
      <vt:lpstr>PowerPoint Presentation</vt:lpstr>
      <vt:lpstr>Mask Mandate – Visitor Refusal to wear a mask</vt:lpstr>
      <vt:lpstr>COVID19-Hot Topics</vt:lpstr>
      <vt:lpstr>COVID19-Hot Topics</vt:lpstr>
      <vt:lpstr>“Universal Masking”</vt:lpstr>
      <vt:lpstr>And now a few words about…</vt:lpstr>
      <vt:lpstr>Texas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New Mexico</vt:lpstr>
      <vt:lpstr>PowerPoint Presentation</vt:lpstr>
      <vt:lpstr>United States Demographics</vt:lpstr>
      <vt:lpstr>PowerPoint Presentation</vt:lpstr>
      <vt:lpstr>PowerPoint Presentation</vt:lpstr>
      <vt:lpstr>PowerPoint Presentation</vt:lpstr>
      <vt:lpstr>PowerPoint Presentation</vt:lpstr>
      <vt:lpstr>Worldwide Demographics</vt:lpstr>
      <vt:lpstr>PowerPoint Presentation</vt:lpstr>
      <vt:lpstr>PowerPoint Presentation</vt:lpstr>
      <vt:lpstr>PowerPoint Presentation</vt:lpstr>
      <vt:lpstr>PowerPoint Presentation</vt:lpstr>
      <vt:lpstr>PowerPoint Presentation</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445</cp:revision>
  <cp:lastPrinted>2020-04-06T20:21:57Z</cp:lastPrinted>
  <dcterms:created xsi:type="dcterms:W3CDTF">2020-04-06T15:45:06Z</dcterms:created>
  <dcterms:modified xsi:type="dcterms:W3CDTF">2020-09-11T16:17:54Z</dcterms:modified>
</cp:coreProperties>
</file>