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61" r:id="rId7"/>
    <p:sldMasterId id="2147483774" r:id="rId8"/>
    <p:sldMasterId id="2147483776" r:id="rId9"/>
    <p:sldMasterId id="2147483788" r:id="rId10"/>
  </p:sldMasterIdLst>
  <p:notesMasterIdLst>
    <p:notesMasterId r:id="rId97"/>
  </p:notesMasterIdLst>
  <p:sldIdLst>
    <p:sldId id="256" r:id="rId11"/>
    <p:sldId id="257" r:id="rId12"/>
    <p:sldId id="266" r:id="rId13"/>
    <p:sldId id="260" r:id="rId14"/>
    <p:sldId id="263" r:id="rId15"/>
    <p:sldId id="373" r:id="rId16"/>
    <p:sldId id="1792" r:id="rId17"/>
    <p:sldId id="308" r:id="rId18"/>
    <p:sldId id="506" r:id="rId19"/>
    <p:sldId id="726" r:id="rId20"/>
    <p:sldId id="296" r:id="rId21"/>
    <p:sldId id="487" r:id="rId22"/>
    <p:sldId id="479" r:id="rId23"/>
    <p:sldId id="2148" r:id="rId24"/>
    <p:sldId id="418" r:id="rId25"/>
    <p:sldId id="2158" r:id="rId26"/>
    <p:sldId id="2159" r:id="rId27"/>
    <p:sldId id="264" r:id="rId28"/>
    <p:sldId id="366" r:id="rId29"/>
    <p:sldId id="1728" r:id="rId30"/>
    <p:sldId id="270" r:id="rId31"/>
    <p:sldId id="408" r:id="rId32"/>
    <p:sldId id="429" r:id="rId33"/>
    <p:sldId id="2110" r:id="rId34"/>
    <p:sldId id="280" r:id="rId35"/>
    <p:sldId id="1888" r:id="rId36"/>
    <p:sldId id="1889" r:id="rId37"/>
    <p:sldId id="1894" r:id="rId38"/>
    <p:sldId id="2156" r:id="rId39"/>
    <p:sldId id="2157" r:id="rId40"/>
    <p:sldId id="1898" r:id="rId41"/>
    <p:sldId id="1901" r:id="rId42"/>
    <p:sldId id="1899" r:id="rId43"/>
    <p:sldId id="1900" r:id="rId44"/>
    <p:sldId id="1902" r:id="rId45"/>
    <p:sldId id="1903" r:id="rId46"/>
    <p:sldId id="1904" r:id="rId47"/>
    <p:sldId id="2160" r:id="rId48"/>
    <p:sldId id="2887" r:id="rId49"/>
    <p:sldId id="2162" r:id="rId50"/>
    <p:sldId id="2888" r:id="rId51"/>
    <p:sldId id="2164" r:id="rId52"/>
    <p:sldId id="2165" r:id="rId53"/>
    <p:sldId id="2166" r:id="rId54"/>
    <p:sldId id="2167" r:id="rId55"/>
    <p:sldId id="2168" r:id="rId56"/>
    <p:sldId id="273" r:id="rId57"/>
    <p:sldId id="2854" r:id="rId58"/>
    <p:sldId id="2855" r:id="rId59"/>
    <p:sldId id="259" r:id="rId60"/>
    <p:sldId id="2858" r:id="rId61"/>
    <p:sldId id="2859" r:id="rId62"/>
    <p:sldId id="2856" r:id="rId63"/>
    <p:sldId id="2860" r:id="rId64"/>
    <p:sldId id="2878" r:id="rId65"/>
    <p:sldId id="2874" r:id="rId66"/>
    <p:sldId id="2875" r:id="rId67"/>
    <p:sldId id="665" r:id="rId68"/>
    <p:sldId id="673" r:id="rId69"/>
    <p:sldId id="272" r:id="rId70"/>
    <p:sldId id="2876" r:id="rId71"/>
    <p:sldId id="2867" r:id="rId72"/>
    <p:sldId id="2868" r:id="rId73"/>
    <p:sldId id="2870" r:id="rId74"/>
    <p:sldId id="2865" r:id="rId75"/>
    <p:sldId id="2879" r:id="rId76"/>
    <p:sldId id="2862" r:id="rId77"/>
    <p:sldId id="2863" r:id="rId78"/>
    <p:sldId id="821" r:id="rId79"/>
    <p:sldId id="2866" r:id="rId80"/>
    <p:sldId id="2861" r:id="rId81"/>
    <p:sldId id="409" r:id="rId82"/>
    <p:sldId id="2149" r:id="rId83"/>
    <p:sldId id="2880" r:id="rId84"/>
    <p:sldId id="2881" r:id="rId85"/>
    <p:sldId id="2882" r:id="rId86"/>
    <p:sldId id="2883" r:id="rId87"/>
    <p:sldId id="2884" r:id="rId88"/>
    <p:sldId id="2121" r:id="rId89"/>
    <p:sldId id="2094" r:id="rId90"/>
    <p:sldId id="2885" r:id="rId91"/>
    <p:sldId id="2886" r:id="rId92"/>
    <p:sldId id="2154" r:id="rId93"/>
    <p:sldId id="2155" r:id="rId94"/>
    <p:sldId id="269" r:id="rId95"/>
    <p:sldId id="2123" r:id="rId9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01F29"/>
    <a:srgbClr val="E936ED"/>
    <a:srgbClr val="339933"/>
    <a:srgbClr val="F38D4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74" autoAdjust="0"/>
    <p:restoredTop sz="94494" autoAdjust="0"/>
  </p:normalViewPr>
  <p:slideViewPr>
    <p:cSldViewPr snapToGrid="0">
      <p:cViewPr varScale="1">
        <p:scale>
          <a:sx n="110" d="100"/>
          <a:sy n="110" d="100"/>
        </p:scale>
        <p:origin x="680" y="16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9/18/2020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86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Horby</a:t>
            </a:r>
            <a:r>
              <a:rPr lang="en-US" dirty="0"/>
              <a:t> P, </a:t>
            </a:r>
            <a:r>
              <a:rPr lang="en-US" dirty="0" err="1"/>
              <a:t>Landray</a:t>
            </a:r>
            <a:r>
              <a:rPr lang="en-US" dirty="0"/>
              <a:t> M. Statement from the chief investigators of the </a:t>
            </a:r>
            <a:r>
              <a:rPr lang="en-US" dirty="0" err="1"/>
              <a:t>randomised</a:t>
            </a:r>
            <a:r>
              <a:rPr lang="en-US" dirty="0"/>
              <a:t> </a:t>
            </a:r>
            <a:r>
              <a:rPr lang="en-US" dirty="0" err="1"/>
              <a:t>evalution</a:t>
            </a:r>
            <a:r>
              <a:rPr lang="en-US" dirty="0"/>
              <a:t> of COVID-19 therapy (RECOVERY) trial on </a:t>
            </a:r>
            <a:r>
              <a:rPr lang="en-US" dirty="0" err="1"/>
              <a:t>hydroxychloroquine</a:t>
            </a:r>
            <a:r>
              <a:rPr lang="en-US" dirty="0"/>
              <a:t>. 2020 Jun 5. (https://www.recoverytrial.net/news/statement-from-the-chief-investigators-of-the-randomised-evaluation-of-covid-19-therapy-recovery-trial-on-hydroxychloroquine-5-june-2020-no-clinical-benefit-from-use-of-hydroxychloroquine-in-hospitalised-patients-with-covid-19).</a:t>
            </a:r>
          </a:p>
          <a:p>
            <a:endParaRPr lang="en-US" dirty="0"/>
          </a:p>
          <a:p>
            <a:r>
              <a:rPr lang="en-US" dirty="0"/>
              <a:t>RECOVERY Central Coordinating Office. Study protocol for randomized evaluation of Covid-19 therapy (RECOVERY). (https://www.recoverytrial.net/files/recovery-protocol-v6-0-2020-05-</a:t>
            </a:r>
          </a:p>
          <a:p>
            <a:r>
              <a:rPr lang="en-US" dirty="0"/>
              <a:t>14.pdf).</a:t>
            </a:r>
          </a:p>
          <a:p>
            <a:endParaRPr lang="en-US" dirty="0"/>
          </a:p>
          <a:p>
            <a:r>
              <a:rPr lang="en-US" dirty="0"/>
              <a:t>One month later, WHO announces stopping HCQ arm in SOLIDARITY</a:t>
            </a:r>
            <a:r>
              <a:rPr lang="en-US" baseline="0" dirty="0"/>
              <a:t> trial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89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known prolonged electrocardiograph </a:t>
            </a:r>
            <a:r>
              <a:rPr lang="en-US" dirty="0" err="1"/>
              <a:t>QTc</a:t>
            </a:r>
            <a:r>
              <a:rPr lang="en-US" dirty="0"/>
              <a:t> interval were ineligible for 97 the </a:t>
            </a:r>
            <a:r>
              <a:rPr lang="en-US" dirty="0" err="1"/>
              <a:t>hydroxychloroquine</a:t>
            </a:r>
            <a:r>
              <a:rPr lang="en-US" dirty="0"/>
              <a:t> arm</a:t>
            </a:r>
          </a:p>
          <a:p>
            <a:endParaRPr lang="en-US" dirty="0"/>
          </a:p>
          <a:p>
            <a:r>
              <a:rPr lang="en-US" dirty="0"/>
              <a:t>At randomization, 17% were receiving invasive mechanical ventilation or extracorporeal membrane oxygenation, 60% were receiving oxygen only (with or without non-invasive ventilation), and 24% were receiving neither</a:t>
            </a:r>
          </a:p>
          <a:p>
            <a:endParaRPr lang="en-US" dirty="0"/>
          </a:p>
          <a:p>
            <a:r>
              <a:rPr lang="en-US" b="1" dirty="0"/>
              <a:t>Sub analysis: Respiratory support at randomization (no difference)</a:t>
            </a:r>
          </a:p>
          <a:p>
            <a:r>
              <a:rPr lang="en-US" dirty="0"/>
              <a:t>No oxygen received 57/362 (15.7%) 99/750 (13.2%) 1.22 (0.87−1.70) </a:t>
            </a:r>
          </a:p>
          <a:p>
            <a:r>
              <a:rPr lang="en-US" dirty="0"/>
              <a:t>Oxygen only 251/938 (26.8%) 473/1873 (25.3%) 1.08 (0.92−1.26) </a:t>
            </a:r>
          </a:p>
          <a:p>
            <a:r>
              <a:rPr lang="en-US" dirty="0"/>
              <a:t>Invasive mechanical ventilation 110/261 (42.1%) 216/532 (40.6%) 1.03 (0.81−1.30) </a:t>
            </a:r>
          </a:p>
          <a:p>
            <a:endParaRPr lang="en-US" dirty="0"/>
          </a:p>
          <a:p>
            <a:r>
              <a:rPr lang="en-US" dirty="0"/>
              <a:t>Use of azithromycin or other macrolide drug during the follow-up period was similar in both arms (17% vs. 19%) as was use of dexamethasone (8% vs. 9%)</a:t>
            </a:r>
          </a:p>
          <a:p>
            <a:endParaRPr lang="en-US" dirty="0"/>
          </a:p>
          <a:p>
            <a:r>
              <a:rPr lang="en-US" dirty="0"/>
              <a:t>Among these patients, there were no 233 significant differences in the frequency of supraventricular tachycardia (6.9% vs. 5.9%), 234 ventricular tachycardia or fibrillation (0.9% vs. 0.7%) or </a:t>
            </a:r>
            <a:r>
              <a:rPr lang="en-US" dirty="0" err="1"/>
              <a:t>atrioventricular</a:t>
            </a:r>
            <a:r>
              <a:rPr lang="en-US" dirty="0"/>
              <a:t> block requiring 235 intervention (0.1% vs. 0.1%) (Table S3). Analyses of cause-specific mortality, receipt of renal 236 dialysis or hemofiltration, and duration of ventilation will be presented once all relevant 237 information (including certified cause of death) is available. There was one report of a serious 238 adverse reaction believed related to </a:t>
            </a:r>
            <a:r>
              <a:rPr lang="en-US" dirty="0" err="1"/>
              <a:t>hydroxychloroquine</a:t>
            </a:r>
            <a:r>
              <a:rPr lang="en-US" dirty="0"/>
              <a:t>; a case of </a:t>
            </a:r>
            <a:r>
              <a:rPr lang="en-US" dirty="0" err="1"/>
              <a:t>torsades</a:t>
            </a:r>
            <a:r>
              <a:rPr lang="en-US" dirty="0"/>
              <a:t> de pointes from 239 which the patient recovered without the need for intervention.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39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23, 2020</a:t>
            </a:r>
          </a:p>
          <a:p>
            <a:r>
              <a:rPr lang="en-US" dirty="0"/>
              <a:t>Modified ITT</a:t>
            </a:r>
            <a:r>
              <a:rPr lang="en-US" baseline="0" dirty="0"/>
              <a:t> – C19 PCR positive, if not available those were excluded in </a:t>
            </a:r>
            <a:r>
              <a:rPr lang="en-US" baseline="0" dirty="0" err="1"/>
              <a:t>mITT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4949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Scores on the scale were defined as follows: a score of 1 indicated not hospitalized with no limitations on activities; 2, not hospitalized but with limitations on activities; 3, hospitalized and not receiving supplemental oxygen; 4, hospitalized and receiving supplemental oxygen; 5, hospitalized and receiving oxygen supplementation administered by a high-flow nasal cannula or noninvasive ventilation; 6, hospitalized and receiving mechanical ventilation; and 7, death</a:t>
            </a:r>
          </a:p>
          <a:p>
            <a:endParaRPr lang="en-US" sz="1200" b="0" i="0" kern="1200" dirty="0">
              <a:solidFill>
                <a:schemeClr val="tx1"/>
              </a:solidFill>
              <a:effectLst/>
              <a:latin typeface="+mn-lt"/>
              <a:ea typeface="+mn-ea"/>
              <a:cs typeface="+mn-cs"/>
            </a:endParaRPr>
          </a:p>
          <a:p>
            <a:r>
              <a:rPr lang="en-US" dirty="0"/>
              <a:t>There also were no significant differences in secondary outcomes:</a:t>
            </a:r>
            <a:r>
              <a:rPr lang="en-US" baseline="0" dirty="0"/>
              <a:t> </a:t>
            </a:r>
            <a:r>
              <a:rPr lang="en-US" dirty="0"/>
              <a:t>Need for mechanical ventilation, duration of hospitalization, in-hospital death</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Previous use of study medication </a:t>
            </a:r>
            <a:r>
              <a:rPr lang="en-US" dirty="0" err="1"/>
              <a:t>Hydroxychloroquine</a:t>
            </a:r>
            <a:r>
              <a:rPr lang="en-US" dirty="0"/>
              <a:t> H/A (7.6), H (8.2), C (6.9), All (7.5)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Previous use of study medication Azithromycin H/A (33.1), H (34.6), C (39.5), All (35.8)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29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Collected self-reported survey data using the Research Electronic Data Capture (</a:t>
            </a:r>
            <a:r>
              <a:rPr lang="en-US" dirty="0" err="1"/>
              <a:t>REDCap</a:t>
            </a:r>
            <a:r>
              <a:rPr lang="en-US" dirty="0"/>
              <a:t>)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03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suspected COVID</a:t>
            </a:r>
          </a:p>
          <a:p>
            <a:endParaRPr lang="en-US" dirty="0"/>
          </a:p>
          <a:p>
            <a:r>
              <a:rPr lang="en-US" dirty="0"/>
              <a:t>Limitations:</a:t>
            </a:r>
            <a:r>
              <a:rPr lang="en-US" baseline="0" dirty="0"/>
              <a:t> </a:t>
            </a:r>
            <a:r>
              <a:rPr lang="en-US" dirty="0"/>
              <a:t>Only 58% of participants received SARS-CoV-2 testing because of severe U.S. testing shortages</a:t>
            </a:r>
          </a:p>
          <a:p>
            <a:endParaRPr lang="en-US" dirty="0"/>
          </a:p>
          <a:p>
            <a:r>
              <a:rPr lang="en-US" sz="1200" b="0" i="0" kern="1200" dirty="0">
                <a:solidFill>
                  <a:schemeClr val="tx1"/>
                </a:solidFill>
                <a:effectLst/>
                <a:latin typeface="+mn-lt"/>
                <a:ea typeface="+mn-ea"/>
                <a:cs typeface="+mn-cs"/>
              </a:rPr>
              <a:t>United States during March and April 2020, SARS-CoV-2 diagnostic testing was extremely limited, </a:t>
            </a:r>
            <a:r>
              <a:rPr lang="en-US" sz="1200" b="0" i="0" kern="1200" dirty="0" err="1">
                <a:solidFill>
                  <a:schemeClr val="tx1"/>
                </a:solidFill>
                <a:effectLst/>
                <a:latin typeface="+mn-lt"/>
                <a:ea typeface="+mn-ea"/>
                <a:cs typeface="+mn-cs"/>
              </a:rPr>
              <a:t>nonhospitalized</a:t>
            </a:r>
            <a:r>
              <a:rPr lang="en-US" sz="1200" b="0" i="0" kern="1200" dirty="0">
                <a:solidFill>
                  <a:schemeClr val="tx1"/>
                </a:solidFill>
                <a:effectLst/>
                <a:latin typeface="+mn-lt"/>
                <a:ea typeface="+mn-ea"/>
                <a:cs typeface="+mn-cs"/>
              </a:rPr>
              <a:t> persons were often ineligible for testing, and turnaround time for results was multiple days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Interesting</a:t>
            </a:r>
            <a:r>
              <a:rPr lang="en-US" sz="1200" b="0" i="0" kern="1200" baseline="0" dirty="0">
                <a:solidFill>
                  <a:schemeClr val="tx1"/>
                </a:solidFill>
                <a:effectLst/>
                <a:latin typeface="+mn-lt"/>
                <a:ea typeface="+mn-ea"/>
                <a:cs typeface="+mn-cs"/>
              </a:rPr>
              <a:t> observation: change in primary endpoint from hospitalization or death. Had to change: </a:t>
            </a:r>
            <a:r>
              <a:rPr lang="en-US" sz="1200" b="0" i="0" kern="1200" dirty="0">
                <a:solidFill>
                  <a:schemeClr val="tx1"/>
                </a:solidFill>
                <a:effectLst/>
                <a:latin typeface="+mn-lt"/>
                <a:ea typeface="+mn-ea"/>
                <a:cs typeface="+mn-cs"/>
              </a:rPr>
              <a:t>change was necessary because the low event rate of hospitalizations or deaths in the trial would have required increasing the sample size to 6000 participants, which was not attainable. Among the enrolled participants, the incidence of hospitalization was only 3% and incidence of death only 0.4%.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gastrointestinal symptoms were the most commonly reported adverse effect: 31% (66 of 212) of participants reported upset stomach or nausea, and 24% (50 of 212) reported abdominal pain, diarrhea, or vomiting. No serious adverse events.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935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9</a:t>
            </a:fld>
            <a:endParaRPr lang="en-US"/>
          </a:p>
        </p:txBody>
      </p:sp>
    </p:spTree>
    <p:extLst>
      <p:ext uri="{BB962C8B-B14F-4D97-AF65-F5344CB8AC3E}">
        <p14:creationId xmlns:p14="http://schemas.microsoft.com/office/powerpoint/2010/main" val="301273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10</a:t>
            </a:fld>
            <a:endParaRPr lang="en-US"/>
          </a:p>
        </p:txBody>
      </p:sp>
    </p:spTree>
    <p:extLst>
      <p:ext uri="{BB962C8B-B14F-4D97-AF65-F5344CB8AC3E}">
        <p14:creationId xmlns:p14="http://schemas.microsoft.com/office/powerpoint/2010/main" val="224138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11</a:t>
            </a:fld>
            <a:endParaRPr lang="en-US"/>
          </a:p>
        </p:txBody>
      </p:sp>
    </p:spTree>
    <p:extLst>
      <p:ext uri="{BB962C8B-B14F-4D97-AF65-F5344CB8AC3E}">
        <p14:creationId xmlns:p14="http://schemas.microsoft.com/office/powerpoint/2010/main" val="181086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12</a:t>
            </a:fld>
            <a:endParaRPr lang="en-US"/>
          </a:p>
        </p:txBody>
      </p:sp>
    </p:spTree>
    <p:extLst>
      <p:ext uri="{BB962C8B-B14F-4D97-AF65-F5344CB8AC3E}">
        <p14:creationId xmlns:p14="http://schemas.microsoft.com/office/powerpoint/2010/main" val="366073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6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Last updated: 9/17/20 at 0800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Shortages: non-</a:t>
            </a:r>
            <a:r>
              <a:rPr lang="en-US" dirty="0" err="1"/>
              <a:t>covid</a:t>
            </a:r>
            <a:r>
              <a:rPr lang="en-US" dirty="0"/>
              <a:t> meds, periodic shipment of hydralazine and valproate</a:t>
            </a:r>
            <a:r>
              <a:rPr lang="en-US" baseline="0" dirty="0"/>
              <a:t> sodium. Hydralazine back order, </a:t>
            </a:r>
            <a:r>
              <a:rPr lang="en-US" sz="1200" b="0" i="0" kern="1200" baseline="0" dirty="0">
                <a:solidFill>
                  <a:schemeClr val="tx1"/>
                </a:solidFill>
                <a:effectLst/>
                <a:latin typeface="+mn-lt"/>
                <a:ea typeface="+mn-ea"/>
                <a:cs typeface="+mn-cs"/>
              </a:rPr>
              <a:t>as</a:t>
            </a:r>
            <a:r>
              <a:rPr lang="en-US" sz="1200" b="0" i="0" kern="1200" dirty="0">
                <a:solidFill>
                  <a:schemeClr val="tx1"/>
                </a:solidFill>
                <a:effectLst/>
                <a:latin typeface="+mn-lt"/>
                <a:ea typeface="+mn-ea"/>
                <a:cs typeface="+mn-cs"/>
              </a:rPr>
              <a:t> of right now we are out</a:t>
            </a:r>
            <a:endParaRPr lang="en-US" dirty="0"/>
          </a:p>
          <a:p>
            <a:endParaRPr lang="en-US" dirty="0"/>
          </a:p>
          <a:p>
            <a:r>
              <a:rPr lang="en-US" dirty="0"/>
              <a:t>FYI, next week: Vaccines</a:t>
            </a:r>
          </a:p>
          <a:p>
            <a:r>
              <a:rPr lang="en-US" dirty="0"/>
              <a:t>Operation Warp Speed (OWS)</a:t>
            </a:r>
          </a:p>
          <a:p>
            <a:r>
              <a:rPr lang="en-US" dirty="0"/>
              <a:t>HHS released several documents yesterday</a:t>
            </a:r>
          </a:p>
          <a:p>
            <a:r>
              <a:rPr lang="en-US" dirty="0"/>
              <a:t>Strategy document</a:t>
            </a:r>
          </a:p>
          <a:p>
            <a:r>
              <a:rPr lang="en-US" dirty="0"/>
              <a:t>Vaccine Playbook</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50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609939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31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38"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62"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86"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1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3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5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82"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06"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30"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5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7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02"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26"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9/18/2020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31992826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309E-4264-1F4F-8515-4A7D04B0F4C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2C952F4-E3E9-AC43-A6C9-15E1255EA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ACD13-5ADD-B145-9A1D-18BBF1A8A10A}"/>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A8E3E833-E9FC-DC43-AD37-A1773490DE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734957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5498-3CBB-4946-A25F-559966FBD57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2FCA5C5-827C-FA48-95AD-175B35F980ED}"/>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C66C3-D818-D847-92D4-9CB19C9C4DA8}"/>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5B89952E-8AF7-2A40-8509-1B2AB2E8251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5448907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6B67-21C4-4E41-80B9-8BDEFE002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BC93A-AC61-DF41-95A5-EDECA7321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B448A6-1698-CE42-83D8-A63D0194333A}"/>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D558D22F-5F1E-204C-AE96-72DDF2624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A5566-FBBF-AC44-A524-758900908BD6}"/>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261141202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2AFC-540D-F843-94F3-F57F12F5F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EE3F7-62C2-F04A-873C-0C88B689A4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B0B89-869D-B347-B55C-99495FDF4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7E7D08-07D5-8B42-AF71-869CFE2A7514}"/>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6" name="Footer Placeholder 5">
            <a:extLst>
              <a:ext uri="{FF2B5EF4-FFF2-40B4-BE49-F238E27FC236}">
                <a16:creationId xmlns:a16="http://schemas.microsoft.com/office/drawing/2014/main" id="{84E88080-2AFD-8643-8619-7DC0104B4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88549-F010-E048-A686-3AD5B697954C}"/>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28899201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9E7B-9B7B-1549-BC4E-EE46CB0BE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245065-1693-F545-81FC-2BB9109F9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6EB847-2AFF-CF43-8ECD-9661A74C4C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E89A81-BB0C-1447-A253-54FAC08DA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41C91C-FBF7-DE41-B642-86455A9760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3744A-B005-BD4A-9718-1E349C72CD16}"/>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8" name="Footer Placeholder 7">
            <a:extLst>
              <a:ext uri="{FF2B5EF4-FFF2-40B4-BE49-F238E27FC236}">
                <a16:creationId xmlns:a16="http://schemas.microsoft.com/office/drawing/2014/main" id="{8D7289B9-7753-6743-89B1-9BD79BFF1D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3055F3-53C1-F340-9081-28F0B5B2957A}"/>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13088659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A802-763E-CE49-863E-3BAA3D34F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EEC59-9055-2C4F-9427-726435FF1351}"/>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4" name="Footer Placeholder 3">
            <a:extLst>
              <a:ext uri="{FF2B5EF4-FFF2-40B4-BE49-F238E27FC236}">
                <a16:creationId xmlns:a16="http://schemas.microsoft.com/office/drawing/2014/main" id="{97FE5939-2CA3-DB46-8120-FCFD0888D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3DBD1F-C313-304F-975A-2FA12BA313E6}"/>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14916527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A6F47-9850-884B-B0CA-6A36896DC6A0}"/>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3" name="Footer Placeholder 2">
            <a:extLst>
              <a:ext uri="{FF2B5EF4-FFF2-40B4-BE49-F238E27FC236}">
                <a16:creationId xmlns:a16="http://schemas.microsoft.com/office/drawing/2014/main" id="{24528426-D81F-0D47-969C-E0B9DE033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2D32AA-878E-6E44-887A-D0D0F2D9B839}"/>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17520059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CAAE7-4B27-9F44-B058-4FC2E070A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6EF700-41C7-A346-81AF-4C10FA4D8E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63FBD-7C55-7045-B4DB-E6234C39A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9DC091-9AFC-6A47-BBD2-F2B629B16E4E}"/>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6" name="Footer Placeholder 5">
            <a:extLst>
              <a:ext uri="{FF2B5EF4-FFF2-40B4-BE49-F238E27FC236}">
                <a16:creationId xmlns:a16="http://schemas.microsoft.com/office/drawing/2014/main" id="{7226D6DC-4940-A24D-995A-A4550FFD2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40AA8-F7CA-124B-834A-A461969503A4}"/>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11148937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1F9A-68B0-3042-8E24-CCA53382D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F6CDFD-46E1-C746-B67F-E8BFB343A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5A0A53-ACF4-954D-AA40-188A00327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BFA709-72F5-D94B-9573-0243CAC1D9C6}"/>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6" name="Footer Placeholder 5">
            <a:extLst>
              <a:ext uri="{FF2B5EF4-FFF2-40B4-BE49-F238E27FC236}">
                <a16:creationId xmlns:a16="http://schemas.microsoft.com/office/drawing/2014/main" id="{2005159E-92FB-FB4B-ADA7-59D916F6F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0F0F9-0A44-1548-82CD-A6C87D60D427}"/>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210931567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2DE2-053C-FD42-86B8-43C290C496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185952-5931-004C-B304-638BDCC9BA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86543-F50A-224A-8019-1BEF76A2E99A}"/>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CDB03F0A-CFC4-4B4C-934D-4A122B587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F256D-EED4-4142-A653-1186F039AC11}"/>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20732920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71095-FCBF-024C-8DAD-67CCFDD76C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6A5DF-2CD7-9E46-A8EF-50B7872DDC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15A15-21E1-8740-BCBF-84D2378D72A9}"/>
              </a:ext>
            </a:extLst>
          </p:cNvPr>
          <p:cNvSpPr>
            <a:spLocks noGrp="1"/>
          </p:cNvSpPr>
          <p:nvPr>
            <p:ph type="dt" sz="half" idx="10"/>
          </p:nvPr>
        </p:nvSpPr>
        <p:spPr/>
        <p:txBody>
          <a:body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9058C4EF-5BB6-F04D-B820-4F308C373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7FC9A-A505-F44A-ACB5-79BFBDB32285}"/>
              </a:ext>
            </a:extLst>
          </p:cNvPr>
          <p:cNvSpPr>
            <a:spLocks noGrp="1"/>
          </p:cNvSpPr>
          <p:nvPr>
            <p:ph type="sldNum" sz="quarter" idx="12"/>
          </p:nvPr>
        </p:nvSpPr>
        <p:spPr/>
        <p:txBody>
          <a:bodyPr/>
          <a:lstStyle/>
          <a:p>
            <a:fld id="{6A84EDEE-D754-704E-9D9D-2341728072CA}" type="slidenum">
              <a:rPr lang="en-US" smtClean="0"/>
              <a:t>‹#›</a:t>
            </a:fld>
            <a:endParaRPr lang="en-US"/>
          </a:p>
        </p:txBody>
      </p:sp>
    </p:spTree>
    <p:extLst>
      <p:ext uri="{BB962C8B-B14F-4D97-AF65-F5344CB8AC3E}">
        <p14:creationId xmlns:p14="http://schemas.microsoft.com/office/powerpoint/2010/main" val="22958320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8069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3073-90FF-4C39-815D-71D35C8A6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5D2F6-66D7-40AD-8D39-59A3832BB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1FFC64-E485-4C6F-B9DF-EFC00977EFB7}"/>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40C10AEB-7BE0-40F9-B7AD-BE7DD3A8A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0C7C5-C121-4C5B-9220-DA1A8BD0CF01}"/>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7102324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F835-1F50-4F20-93BA-29E9F1D9B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3A6FE-5592-4F40-8AB9-23AB1EB64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9A368-2DBE-476B-BD45-C50F8A4F56A5}"/>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FC848BCB-2A96-4B75-8BBF-4B213C368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9BD34-6EBE-42AC-B07B-090348AD53F1}"/>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8604747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91A6-1462-428E-A079-E85B6DD80F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2CC9A-8BC7-426B-A5FD-896FCEC3E1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BD703-721D-40BD-A3D5-5551985740E0}"/>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A7B66EAA-253E-4282-A3E8-6E77F65BB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EE65F-00EF-4A4A-AC68-948B53CEE8ED}"/>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6026151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1C12-67F4-4D19-80FB-4A7EF9A35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F9FE6-5899-4299-A62B-E360F35645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ACEAF4-C1A6-44E5-979E-D90DD3886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01913C-E2F6-4D75-AE58-00BAF4750C38}"/>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6" name="Footer Placeholder 5">
            <a:extLst>
              <a:ext uri="{FF2B5EF4-FFF2-40B4-BE49-F238E27FC236}">
                <a16:creationId xmlns:a16="http://schemas.microsoft.com/office/drawing/2014/main" id="{EF7384F6-CFCE-4597-A4CF-B9F5F587D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29C8A-EC66-4DFD-B688-CC59F7B5EC99}"/>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39122368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986B-6C2E-4054-8EC5-02313F5AD4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5E9D0-096D-4957-BAB8-D2AF25EFA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389873-0872-49ED-AF65-E8D3A5FE2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CF9E4-9C25-4A83-B0B6-82800D1689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00E14B-AB9D-4DCF-80B7-85A7A4B32A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3D2BB-2DCB-4C5B-8EEE-0027C385AD0B}"/>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8" name="Footer Placeholder 7">
            <a:extLst>
              <a:ext uri="{FF2B5EF4-FFF2-40B4-BE49-F238E27FC236}">
                <a16:creationId xmlns:a16="http://schemas.microsoft.com/office/drawing/2014/main" id="{1FBC34A4-9027-4BE9-8868-20C2831265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1CA659-8CD7-4446-90A6-D087CEF257E6}"/>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1827450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F404-B707-4828-BD37-52418B43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50F869-24A3-4B73-A991-202516455B4E}"/>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4" name="Footer Placeholder 3">
            <a:extLst>
              <a:ext uri="{FF2B5EF4-FFF2-40B4-BE49-F238E27FC236}">
                <a16:creationId xmlns:a16="http://schemas.microsoft.com/office/drawing/2014/main" id="{19CAAF59-C64C-4C20-970C-56FE097EAD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40559-1B02-4A20-A46C-02EE71D10FC7}"/>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5184401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4ABB7-563F-4D8A-A7DB-B5EC70C8A5E4}"/>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3" name="Footer Placeholder 2">
            <a:extLst>
              <a:ext uri="{FF2B5EF4-FFF2-40B4-BE49-F238E27FC236}">
                <a16:creationId xmlns:a16="http://schemas.microsoft.com/office/drawing/2014/main" id="{454527F7-F2F3-47D3-8DEE-E18BAFADD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82057-5BB2-4FC3-894F-F8F45792836F}"/>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28567695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4C170-BB02-404F-9385-EDE0B5790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6C300A-A229-4A69-9110-611F977BC8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F558A-EDE0-4D44-9362-F1C34A0EE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76962-118E-4854-9C06-9C4C838075A3}"/>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6" name="Footer Placeholder 5">
            <a:extLst>
              <a:ext uri="{FF2B5EF4-FFF2-40B4-BE49-F238E27FC236}">
                <a16:creationId xmlns:a16="http://schemas.microsoft.com/office/drawing/2014/main" id="{2A0BF365-51A2-4AC8-BC25-C92726438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30DD9A-2B39-4C5E-B6EB-007DD5D95F3D}"/>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7193488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1708-2563-4A86-872E-F2BFA3424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4C1B1-7704-4882-AEDB-1F9EC0EA6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75C47-CED6-4182-81E5-F6CA390B2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6FBD1-969C-4E3C-AFC5-938A94C6ECEA}"/>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6" name="Footer Placeholder 5">
            <a:extLst>
              <a:ext uri="{FF2B5EF4-FFF2-40B4-BE49-F238E27FC236}">
                <a16:creationId xmlns:a16="http://schemas.microsoft.com/office/drawing/2014/main" id="{226D86E0-21DC-42C5-90F7-55D72F2C2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99E2B-4A11-49E7-B53A-AB8FCE6B87E9}"/>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25493687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94235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B930-39E9-42A0-9161-87217AD0C9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D4F0A0-4A25-459E-9D50-A862219C4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15966-3F3A-4E4A-9D20-D36AC978DBDD}"/>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3BDD0A61-1A78-451D-8C54-3B818D297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B7617-39B6-4930-A409-2D04BA864AE9}"/>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22309225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FCC2C-AFFE-4A7B-97E7-F17D8176D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2A11D1-4AF6-4A4F-898C-E100455E41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70B54-2CCD-4370-9207-5309390D6AF6}"/>
              </a:ext>
            </a:extLst>
          </p:cNvPr>
          <p:cNvSpPr>
            <a:spLocks noGrp="1"/>
          </p:cNvSpPr>
          <p:nvPr>
            <p:ph type="dt" sz="half" idx="10"/>
          </p:nvPr>
        </p:nvSpPr>
        <p:spPr/>
        <p:txBody>
          <a:body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9462F32D-62AC-41BE-A3E5-92A00667C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CC493-608E-417E-9466-FF119DD89B2D}"/>
              </a:ext>
            </a:extLst>
          </p:cNvPr>
          <p:cNvSpPr>
            <a:spLocks noGrp="1"/>
          </p:cNvSpPr>
          <p:nvPr>
            <p:ph type="sldNum" sz="quarter" idx="12"/>
          </p:nvPr>
        </p:nvSpPr>
        <p:spPr/>
        <p:txBody>
          <a:bodyPr/>
          <a:lstStyle/>
          <a:p>
            <a:fld id="{CBD1530E-946D-4793-9FBE-C46D2C0B4F26}" type="slidenum">
              <a:rPr lang="en-US" smtClean="0"/>
              <a:t>‹#›</a:t>
            </a:fld>
            <a:endParaRPr lang="en-US"/>
          </a:p>
        </p:txBody>
      </p:sp>
    </p:spTree>
    <p:extLst>
      <p:ext uri="{BB962C8B-B14F-4D97-AF65-F5344CB8AC3E}">
        <p14:creationId xmlns:p14="http://schemas.microsoft.com/office/powerpoint/2010/main" val="177408581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302FF9-0D26-4600-A3F7-55B9A22E68C9}"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16189089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85045262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302FF9-0D26-4600-A3F7-55B9A22E68C9}"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6362788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302FF9-0D26-4600-A3F7-55B9A22E68C9}"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20392154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02FF9-0D26-4600-A3F7-55B9A22E68C9}"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26358504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02FF9-0D26-4600-A3F7-55B9A22E68C9}"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26704917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02FF9-0D26-4600-A3F7-55B9A22E68C9}"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133635270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02FF9-0D26-4600-A3F7-55B9A22E68C9}"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429287113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02FF9-0D26-4600-A3F7-55B9A22E68C9}"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129091853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194616039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35092295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pic>
        <p:nvPicPr>
          <p:cNvPr id="7" name="Picture 6" descr="colorStJo&amp;Prov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3553" y="469510"/>
            <a:ext cx="2228908" cy="583231"/>
          </a:xfrm>
          <a:prstGeom prst="rect">
            <a:avLst/>
          </a:prstGeom>
        </p:spPr>
      </p:pic>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21005012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10.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3" Type="http://schemas.openxmlformats.org/officeDocument/2006/relationships/slideLayout" Target="../slideLayouts/slideLayout20.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ags" Target="../tags/tag2.xml"/><Relationship Id="rId29" Type="http://schemas.openxmlformats.org/officeDocument/2006/relationships/tags" Target="../tags/tag11.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 Id="rId10" Type="http://schemas.openxmlformats.org/officeDocument/2006/relationships/slideLayout" Target="../slideLayouts/slideLayout27.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5.xml"/><Relationship Id="rId51" Type="http://schemas.openxmlformats.org/officeDocument/2006/relationships/tags" Target="../tags/tag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2.jpeg"/><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2.jpeg"/><Relationship Id="rId4" Type="http://schemas.openxmlformats.org/officeDocument/2006/relationships/slideLayout" Target="../slideLayouts/slideLayout44.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4.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59"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02FF9-0D26-4600-A3F7-55B9A22E68C9}" type="datetimeFigureOut">
              <a:rPr lang="en-US" smtClean="0"/>
              <a:t>9/18/2020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CA280-9C58-4C5C-8639-0927071F0DFC}" type="slidenum">
              <a:rPr lang="en-US" smtClean="0"/>
              <a:t>‹#›</a:t>
            </a:fld>
            <a:endParaRPr lang="en-US"/>
          </a:p>
        </p:txBody>
      </p:sp>
    </p:spTree>
    <p:extLst>
      <p:ext uri="{BB962C8B-B14F-4D97-AF65-F5344CB8AC3E}">
        <p14:creationId xmlns:p14="http://schemas.microsoft.com/office/powerpoint/2010/main" val="243695151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760" r:id="rId4"/>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290"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0CADB4-8F0F-844A-9C85-DB34EAB2F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785494-7C62-9B4C-B80D-7FAE4FB4A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4BF0E-004E-A54F-A6AF-05B375252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04F29-DDE5-2746-912E-85B127E76EA0}" type="datetimeFigureOut">
              <a:rPr lang="en-US" smtClean="0"/>
              <a:t>9/18/2020</a:t>
            </a:fld>
            <a:endParaRPr lang="en-US"/>
          </a:p>
        </p:txBody>
      </p:sp>
      <p:sp>
        <p:nvSpPr>
          <p:cNvPr id="5" name="Footer Placeholder 4">
            <a:extLst>
              <a:ext uri="{FF2B5EF4-FFF2-40B4-BE49-F238E27FC236}">
                <a16:creationId xmlns:a16="http://schemas.microsoft.com/office/drawing/2014/main" id="{59D7A6E3-2622-F940-B71A-182AE272F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42AD8-D99A-594A-9C98-27094FBAD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4EDEE-D754-704E-9D9D-2341728072CA}" type="slidenum">
              <a:rPr lang="en-US" smtClean="0"/>
              <a:t>‹#›</a:t>
            </a:fld>
            <a:endParaRPr lang="en-US"/>
          </a:p>
        </p:txBody>
      </p:sp>
      <p:pic>
        <p:nvPicPr>
          <p:cNvPr id="7" name="Picture 4">
            <a:extLst>
              <a:ext uri="{FF2B5EF4-FFF2-40B4-BE49-F238E27FC236}">
                <a16:creationId xmlns:a16="http://schemas.microsoft.com/office/drawing/2014/main" id="{44C9E715-6244-AE4C-B50F-FD9795CAA864}"/>
              </a:ext>
            </a:extLst>
          </p:cNvPr>
          <p:cNvPicPr>
            <a:picLocks noChangeAspect="1" noChangeArrowheads="1"/>
          </p:cNvPicPr>
          <p:nvPr userDrawn="1"/>
        </p:nvPicPr>
        <p:blipFill>
          <a:blip r:embed="rId14" cstate="print"/>
          <a:srcRect r="104"/>
          <a:stretch>
            <a:fillRect/>
          </a:stretch>
        </p:blipFill>
        <p:spPr bwMode="auto">
          <a:xfrm>
            <a:off x="1" y="-1"/>
            <a:ext cx="12191999" cy="6870385"/>
          </a:xfrm>
          <a:prstGeom prst="rect">
            <a:avLst/>
          </a:prstGeom>
          <a:noFill/>
          <a:ln w="9525">
            <a:noFill/>
            <a:miter lim="800000"/>
            <a:headEnd/>
            <a:tailEnd/>
          </a:ln>
        </p:spPr>
      </p:pic>
      <p:pic>
        <p:nvPicPr>
          <p:cNvPr id="8" name="Picture 2">
            <a:extLst>
              <a:ext uri="{FF2B5EF4-FFF2-40B4-BE49-F238E27FC236}">
                <a16:creationId xmlns:a16="http://schemas.microsoft.com/office/drawing/2014/main" id="{957DE49B-F21D-E448-B59E-8DFF9E616296}"/>
              </a:ext>
            </a:extLst>
          </p:cNvPr>
          <p:cNvPicPr>
            <a:picLocks noChangeAspect="1" noChangeArrowheads="1"/>
          </p:cNvPicPr>
          <p:nvPr userDrawn="1"/>
        </p:nvPicPr>
        <p:blipFill>
          <a:blip r:embed="rId15" cstate="print"/>
          <a:srcRect/>
          <a:stretch>
            <a:fillRect/>
          </a:stretch>
        </p:blipFill>
        <p:spPr bwMode="auto">
          <a:xfrm>
            <a:off x="266700" y="6106848"/>
            <a:ext cx="2362200" cy="410104"/>
          </a:xfrm>
          <a:prstGeom prst="rect">
            <a:avLst/>
          </a:prstGeom>
          <a:noFill/>
          <a:ln w="9525">
            <a:noFill/>
            <a:miter lim="800000"/>
            <a:headEnd/>
            <a:tailEnd/>
          </a:ln>
        </p:spPr>
      </p:pic>
      <p:sp>
        <p:nvSpPr>
          <p:cNvPr id="11" name="Rectangle 10">
            <a:extLst>
              <a:ext uri="{FF2B5EF4-FFF2-40B4-BE49-F238E27FC236}">
                <a16:creationId xmlns:a16="http://schemas.microsoft.com/office/drawing/2014/main" id="{58E5F37F-9465-5841-BFDD-3DC17E142990}"/>
              </a:ext>
            </a:extLst>
          </p:cNvPr>
          <p:cNvSpPr/>
          <p:nvPr userDrawn="1"/>
        </p:nvSpPr>
        <p:spPr>
          <a:xfrm>
            <a:off x="9258300" y="6020360"/>
            <a:ext cx="2667000" cy="671979"/>
          </a:xfrm>
          <a:prstGeom prst="rect">
            <a:avLst/>
          </a:prstGeom>
        </p:spPr>
        <p:txBody>
          <a:bodyPr wrap="square">
            <a:spAutoFit/>
          </a:bodyPr>
          <a:lstStyle/>
          <a:p>
            <a:pPr algn="r">
              <a:spcAft>
                <a:spcPts val="50"/>
              </a:spcAft>
            </a:pPr>
            <a:r>
              <a:rPr lang="en-US" sz="1200" dirty="0">
                <a:solidFill>
                  <a:schemeClr val="bg1"/>
                </a:solidFill>
                <a:latin typeface="Times New Roman" pitchFamily="18" charset="0"/>
                <a:cs typeface="Times New Roman" pitchFamily="18" charset="0"/>
              </a:rPr>
              <a:t>Christian Service</a:t>
            </a:r>
          </a:p>
          <a:p>
            <a:pPr algn="r">
              <a:spcAft>
                <a:spcPts val="50"/>
              </a:spcAft>
            </a:pPr>
            <a:r>
              <a:rPr lang="en-US" sz="1200" dirty="0">
                <a:solidFill>
                  <a:schemeClr val="bg1"/>
                </a:solidFill>
                <a:latin typeface="Times New Roman" pitchFamily="18" charset="0"/>
                <a:cs typeface="Times New Roman" pitchFamily="18" charset="0"/>
              </a:rPr>
              <a:t>Healthy Communities</a:t>
            </a:r>
          </a:p>
          <a:p>
            <a:pPr algn="r">
              <a:spcAft>
                <a:spcPts val="50"/>
              </a:spcAft>
            </a:pPr>
            <a:r>
              <a:rPr lang="en-US" sz="1200" dirty="0">
                <a:solidFill>
                  <a:schemeClr val="bg1"/>
                </a:solidFill>
                <a:latin typeface="Times New Roman" pitchFamily="18" charset="0"/>
                <a:cs typeface="Times New Roman" pitchFamily="18" charset="0"/>
              </a:rPr>
              <a:t>Clinical Excellence</a:t>
            </a:r>
          </a:p>
        </p:txBody>
      </p:sp>
    </p:spTree>
    <p:extLst>
      <p:ext uri="{BB962C8B-B14F-4D97-AF65-F5344CB8AC3E}">
        <p14:creationId xmlns:p14="http://schemas.microsoft.com/office/powerpoint/2010/main" val="63937515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dirty="0">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CA82D8-B0DF-4C67-9B86-54DCCE88E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BAA25-610A-4C87-9449-BC7CB5B97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1F80C-2539-4F98-8BBB-557910CCDB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496D1-4B72-40D1-A554-7ED6611D2851}" type="datetimeFigureOut">
              <a:rPr lang="en-US" smtClean="0"/>
              <a:t>9/18/2020</a:t>
            </a:fld>
            <a:endParaRPr lang="en-US"/>
          </a:p>
        </p:txBody>
      </p:sp>
      <p:sp>
        <p:nvSpPr>
          <p:cNvPr id="5" name="Footer Placeholder 4">
            <a:extLst>
              <a:ext uri="{FF2B5EF4-FFF2-40B4-BE49-F238E27FC236}">
                <a16:creationId xmlns:a16="http://schemas.microsoft.com/office/drawing/2014/main" id="{5884D2D5-EB41-469B-B57A-A09E621A6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4C897-1273-461E-A0EE-D3FAB1A59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1530E-946D-4793-9FBE-C46D2C0B4F26}" type="slidenum">
              <a:rPr lang="en-US" smtClean="0"/>
              <a:t>‹#›</a:t>
            </a:fld>
            <a:endParaRPr lang="en-US"/>
          </a:p>
        </p:txBody>
      </p:sp>
    </p:spTree>
    <p:extLst>
      <p:ext uri="{BB962C8B-B14F-4D97-AF65-F5344CB8AC3E}">
        <p14:creationId xmlns:p14="http://schemas.microsoft.com/office/powerpoint/2010/main" val="91773445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hyperlink" Target="https://www.healthgrades.com/right-care/digestive-health/vomiting" TargetMode="External"/><Relationship Id="rId2" Type="http://schemas.openxmlformats.org/officeDocument/2006/relationships/hyperlink" Target="https://www.healthgrades.com/right-care/vascular-conditions/kawasaki-disease" TargetMode="External"/><Relationship Id="rId1" Type="http://schemas.openxmlformats.org/officeDocument/2006/relationships/slideLayout" Target="../slideLayouts/slideLayout2.xml"/><Relationship Id="rId6" Type="http://schemas.openxmlformats.org/officeDocument/2006/relationships/hyperlink" Target="https://www.healthgrades.com/right-care/eye-health/bloodshot-eyes" TargetMode="External"/><Relationship Id="rId5" Type="http://schemas.openxmlformats.org/officeDocument/2006/relationships/hyperlink" Target="https://www.healthgrades.com/right-care/skin-hair-and-nails/rash" TargetMode="External"/><Relationship Id="rId4" Type="http://schemas.openxmlformats.org/officeDocument/2006/relationships/hyperlink" Target="https://www.healthgrades.com/right-care/bones-joints-and-muscles/neck-pai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healthgrades.com/right-care/lungs-breathing-and-respiration/respiratory-failur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grades.com/right-care/digestive-health/diarrhea" TargetMode="External"/><Relationship Id="rId2" Type="http://schemas.openxmlformats.org/officeDocument/2006/relationships/hyperlink" Target="https://www.healthgrades.com/right-care/symptoms-and-conditions/fever" TargetMode="External"/><Relationship Id="rId1" Type="http://schemas.openxmlformats.org/officeDocument/2006/relationships/slideLayout" Target="../slideLayouts/slideLayout2.xml"/><Relationship Id="rId6" Type="http://schemas.openxmlformats.org/officeDocument/2006/relationships/hyperlink" Target="https://www.healthgrades.com/right-care/lungs-breathing-and-respiration/shortness-of-breath" TargetMode="External"/><Relationship Id="rId5" Type="http://schemas.openxmlformats.org/officeDocument/2006/relationships/hyperlink" Target="https://www.healthgrades.com/right-care/digestive-health/digestive-symptoms" TargetMode="External"/><Relationship Id="rId4" Type="http://schemas.openxmlformats.org/officeDocument/2006/relationships/hyperlink" Target="https://www.healthgrades.com/right-care/symptoms-and-conditions/pain"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atoday.com/story/news/health/2020/08/21/flu-shot-during-covid-what-know-2020-2021-season" TargetMode="External"/><Relationship Id="rId2" Type="http://schemas.openxmlformats.org/officeDocument/2006/relationships/hyperlink" Target="https://www.mprnews.org/story/2018/10/01/npr-think-you-dont-need-flu-shot-here-are-5-reasons-to-change-your-mind" TargetMode="Externa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hyperlink" Target="https://www.kff.org/coronavirus-covid-19/issue-brief/covid-19-racial-disparities-testing-infection-hospitalization-death-analysis-epic-patient-data/" TargetMode="Externa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hyperlink" Target="https://us.cnn.com/2020/09/15/health/coronavirus-children-deaths-wellness/index.html" TargetMode="External"/><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hyperlink" Target="https://abcnews.go.com/Health/hospitals-brace-flu-season-coronavirus-double-threat/story?id=" TargetMode="External"/><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3" Type="http://schemas.openxmlformats.org/officeDocument/2006/relationships/hyperlink" Target="https://abcnews.go.com/US/fauci-David-muir-us-difficult-time-covid-19/story?id=72294432" TargetMode="External"/><Relationship Id="rId2" Type="http://schemas.openxmlformats.org/officeDocument/2006/relationships/hyperlink" Target="https://www.msn.com/en-us/health/medical/flu-shot-getting-your-annual-vaccine-is-more-essential-than-ever" TargetMode="Externa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hyperlink" Target="https://abcnews.go.com/Health/covid-19-flu-time-risks/story?id=72520950" TargetMode="External"/><Relationship Id="rId2" Type="http://schemas.openxmlformats.org/officeDocument/2006/relationships/hyperlink" Target="https://www.msn.com/en-us/health/medical/what-having-covid-19-and-flu-together-could-do-to-your-body" TargetMode="Externa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hyperlink" Target="https://www1.health.gov.au/internet/main/publishing.ns/Content/cda-surveil-ozflu-flucurr.htm/$File/flu-09-2020.pdf" TargetMode="Externa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8.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September</a:t>
            </a:r>
            <a:r>
              <a:rPr lang="en-US" altLang="en-US" sz="4000" i="1" dirty="0">
                <a:latin typeface="Baskerville Old Face" panose="02020602080505020303" pitchFamily="18" charset="0"/>
              </a:rPr>
              <a:t> </a:t>
            </a:r>
            <a:r>
              <a:rPr lang="en-US" altLang="en-US" sz="2400" dirty="0">
                <a:latin typeface="Baskerville Old Face" panose="02020602080505020303" pitchFamily="18" charset="0"/>
              </a:rPr>
              <a:t>11, 2020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08712" y="835750"/>
            <a:ext cx="27831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Lubbock Rate = 10.9%</a:t>
            </a:r>
          </a:p>
        </p:txBody>
      </p:sp>
      <p:pic>
        <p:nvPicPr>
          <p:cNvPr id="6" name="Picture 5"/>
          <p:cNvPicPr>
            <a:picLocks noChangeAspect="1"/>
          </p:cNvPicPr>
          <p:nvPr/>
        </p:nvPicPr>
        <p:blipFill>
          <a:blip r:embed="rId3"/>
          <a:stretch>
            <a:fillRect/>
          </a:stretch>
        </p:blipFill>
        <p:spPr>
          <a:xfrm>
            <a:off x="0" y="835750"/>
            <a:ext cx="12192000" cy="4527152"/>
          </a:xfrm>
          <a:prstGeom prst="rect">
            <a:avLst/>
          </a:prstGeom>
        </p:spPr>
      </p:pic>
    </p:spTree>
    <p:extLst>
      <p:ext uri="{BB962C8B-B14F-4D97-AF65-F5344CB8AC3E}">
        <p14:creationId xmlns:p14="http://schemas.microsoft.com/office/powerpoint/2010/main" val="25893481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797" y="152400"/>
            <a:ext cx="9784080" cy="1508760"/>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152400" y="1579983"/>
            <a:ext cx="5785181" cy="4133446"/>
          </a:xfrm>
          <a:prstGeom prst="rect">
            <a:avLst/>
          </a:prstGeom>
        </p:spPr>
      </p:pic>
      <p:pic>
        <p:nvPicPr>
          <p:cNvPr id="10" name="Picture 9"/>
          <p:cNvPicPr>
            <a:picLocks noChangeAspect="1"/>
          </p:cNvPicPr>
          <p:nvPr/>
        </p:nvPicPr>
        <p:blipFill>
          <a:blip r:embed="rId4"/>
          <a:stretch>
            <a:fillRect/>
          </a:stretch>
        </p:blipFill>
        <p:spPr>
          <a:xfrm>
            <a:off x="6089980" y="1550742"/>
            <a:ext cx="5875877" cy="4162687"/>
          </a:xfrm>
          <a:prstGeom prst="rect">
            <a:avLst/>
          </a:prstGeom>
        </p:spPr>
      </p:pic>
    </p:spTree>
    <p:extLst>
      <p:ext uri="{BB962C8B-B14F-4D97-AF65-F5344CB8AC3E}">
        <p14:creationId xmlns:p14="http://schemas.microsoft.com/office/powerpoint/2010/main" val="27108272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366366" y="6240450"/>
            <a:ext cx="6155852" cy="461665"/>
          </a:xfrm>
          <a:prstGeom prst="rect">
            <a:avLst/>
          </a:prstGeom>
          <a:solidFill>
            <a:schemeClr val="tx1"/>
          </a:solid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MICU 8 beds for COVID – Closed 8 on 9/15</a:t>
            </a:r>
          </a:p>
        </p:txBody>
      </p:sp>
      <p:pic>
        <p:nvPicPr>
          <p:cNvPr id="11" name="Picture 10"/>
          <p:cNvPicPr>
            <a:picLocks noChangeAspect="1"/>
          </p:cNvPicPr>
          <p:nvPr/>
        </p:nvPicPr>
        <p:blipFill>
          <a:blip r:embed="rId3"/>
          <a:stretch>
            <a:fillRect/>
          </a:stretch>
        </p:blipFill>
        <p:spPr>
          <a:xfrm>
            <a:off x="1514367" y="1464757"/>
            <a:ext cx="9212627" cy="4631314"/>
          </a:xfrm>
          <a:prstGeom prst="rect">
            <a:avLst/>
          </a:prstGeom>
        </p:spPr>
      </p:pic>
    </p:spTree>
    <p:extLst>
      <p:ext uri="{BB962C8B-B14F-4D97-AF65-F5344CB8AC3E}">
        <p14:creationId xmlns:p14="http://schemas.microsoft.com/office/powerpoint/2010/main" val="41505183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3642874"/>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321720"/>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DCEF-4B1D-2D48-8EC5-A230F3FD770A}"/>
              </a:ext>
            </a:extLst>
          </p:cNvPr>
          <p:cNvSpPr>
            <a:spLocks noGrp="1"/>
          </p:cNvSpPr>
          <p:nvPr>
            <p:ph type="title"/>
          </p:nvPr>
        </p:nvSpPr>
        <p:spPr/>
        <p:txBody>
          <a:bodyPr/>
          <a:lstStyle/>
          <a:p>
            <a:r>
              <a:rPr lang="en-US" dirty="0"/>
              <a:t>PSJH System Trends</a:t>
            </a:r>
          </a:p>
        </p:txBody>
      </p:sp>
      <p:pic>
        <p:nvPicPr>
          <p:cNvPr id="5" name="Content Placeholder 4">
            <a:extLst>
              <a:ext uri="{FF2B5EF4-FFF2-40B4-BE49-F238E27FC236}">
                <a16:creationId xmlns:a16="http://schemas.microsoft.com/office/drawing/2014/main" id="{136084AD-37E9-2548-88A0-DEF6F2C0AE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3227" y="1099751"/>
            <a:ext cx="9085546" cy="5296172"/>
          </a:xfrm>
        </p:spPr>
      </p:pic>
      <p:sp>
        <p:nvSpPr>
          <p:cNvPr id="3" name="Left Arrow 2">
            <a:extLst>
              <a:ext uri="{FF2B5EF4-FFF2-40B4-BE49-F238E27FC236}">
                <a16:creationId xmlns:a16="http://schemas.microsoft.com/office/drawing/2014/main" id="{1DBDE161-3692-914A-BC16-635154DA19F2}"/>
              </a:ext>
            </a:extLst>
          </p:cNvPr>
          <p:cNvSpPr/>
          <p:nvPr/>
        </p:nvSpPr>
        <p:spPr>
          <a:xfrm>
            <a:off x="10308894" y="4155311"/>
            <a:ext cx="659757" cy="300942"/>
          </a:xfrm>
          <a:prstGeom prst="leftArrow">
            <a:avLst/>
          </a:prstGeom>
          <a:solidFill>
            <a:schemeClr val="accent5">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66194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Cristian </a:t>
            </a:r>
            <a:r>
              <a:rPr lang="en-US" b="1" dirty="0" err="1"/>
              <a:t>Requenez</a:t>
            </a:r>
            <a:r>
              <a:rPr lang="en-US" b="1" dirty="0"/>
              <a:t>, MS</a:t>
            </a:r>
          </a:p>
          <a:p>
            <a:r>
              <a:rPr lang="en-US" sz="2400" dirty="0"/>
              <a:t>Clinical Data Analyst</a:t>
            </a:r>
          </a:p>
          <a:p>
            <a:r>
              <a:rPr lang="en-US" sz="2400" dirty="0"/>
              <a:t>Clinical Excellence</a:t>
            </a:r>
          </a:p>
          <a:p>
            <a:r>
              <a:rPr lang="en-US" sz="2400" dirty="0"/>
              <a:t>Covenant Health</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1D2AAC75-8502-41BD-A78A-E9BAA1F79199}"/>
              </a:ext>
            </a:extLst>
          </p:cNvPr>
          <p:cNvPicPr>
            <a:picLocks noChangeAspect="1"/>
          </p:cNvPicPr>
          <p:nvPr/>
        </p:nvPicPr>
        <p:blipFill>
          <a:blip r:embed="rId2"/>
          <a:stretch>
            <a:fillRect/>
          </a:stretch>
        </p:blipFill>
        <p:spPr>
          <a:xfrm>
            <a:off x="3191908" y="948906"/>
            <a:ext cx="5808184" cy="5141112"/>
          </a:xfrm>
          <a:prstGeom prst="rect">
            <a:avLst/>
          </a:prstGeom>
        </p:spPr>
      </p:pic>
      <p:sp>
        <p:nvSpPr>
          <p:cNvPr id="3" name="Rectangle 2">
            <a:extLst>
              <a:ext uri="{FF2B5EF4-FFF2-40B4-BE49-F238E27FC236}">
                <a16:creationId xmlns:a16="http://schemas.microsoft.com/office/drawing/2014/main" id="{F23DA17C-EE9E-6342-B281-7343FF3E4463}"/>
              </a:ext>
            </a:extLst>
          </p:cNvPr>
          <p:cNvSpPr/>
          <p:nvPr/>
        </p:nvSpPr>
        <p:spPr>
          <a:xfrm>
            <a:off x="2939970" y="3472404"/>
            <a:ext cx="6261903" cy="2777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990F58-A92A-ED46-A102-CDE2283E1543}"/>
              </a:ext>
            </a:extLst>
          </p:cNvPr>
          <p:cNvSpPr txBox="1"/>
          <p:nvPr/>
        </p:nvSpPr>
        <p:spPr>
          <a:xfrm>
            <a:off x="9453811" y="3416116"/>
            <a:ext cx="631904" cy="400110"/>
          </a:xfrm>
          <a:prstGeom prst="rect">
            <a:avLst/>
          </a:prstGeom>
          <a:noFill/>
        </p:spPr>
        <p:txBody>
          <a:bodyPr wrap="none" rtlCol="0">
            <a:spAutoFit/>
          </a:bodyPr>
          <a:lstStyle/>
          <a:p>
            <a:r>
              <a:rPr lang="en-US" sz="2000" b="1" dirty="0">
                <a:solidFill>
                  <a:srgbClr val="FF0000"/>
                </a:solidFill>
                <a:effectLst>
                  <a:outerShdw blurRad="50800" dist="38100" dir="2700000" algn="tl" rotWithShape="0">
                    <a:prstClr val="black">
                      <a:alpha val="40000"/>
                    </a:prstClr>
                  </a:outerShdw>
                </a:effectLst>
              </a:rPr>
              <a:t>13%</a:t>
            </a:r>
          </a:p>
        </p:txBody>
      </p:sp>
    </p:spTree>
    <p:extLst>
      <p:ext uri="{BB962C8B-B14F-4D97-AF65-F5344CB8AC3E}">
        <p14:creationId xmlns:p14="http://schemas.microsoft.com/office/powerpoint/2010/main" val="28075081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19D02657-7C0B-4072-B29B-9BD25E4F763C}"/>
              </a:ext>
            </a:extLst>
          </p:cNvPr>
          <p:cNvPicPr>
            <a:picLocks noChangeAspect="1"/>
          </p:cNvPicPr>
          <p:nvPr/>
        </p:nvPicPr>
        <p:blipFill>
          <a:blip r:embed="rId2"/>
          <a:stretch>
            <a:fillRect/>
          </a:stretch>
        </p:blipFill>
        <p:spPr>
          <a:xfrm>
            <a:off x="1031875" y="1521650"/>
            <a:ext cx="10077450" cy="3552825"/>
          </a:xfrm>
          <a:prstGeom prst="rect">
            <a:avLst/>
          </a:prstGeom>
        </p:spPr>
      </p:pic>
    </p:spTree>
    <p:extLst>
      <p:ext uri="{BB962C8B-B14F-4D97-AF65-F5344CB8AC3E}">
        <p14:creationId xmlns:p14="http://schemas.microsoft.com/office/powerpoint/2010/main" val="42258463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1737E13E-3A2C-49B6-AB57-E18AB250825B}"/>
              </a:ext>
            </a:extLst>
          </p:cNvPr>
          <p:cNvPicPr>
            <a:picLocks noChangeAspect="1"/>
          </p:cNvPicPr>
          <p:nvPr/>
        </p:nvPicPr>
        <p:blipFill>
          <a:blip r:embed="rId2"/>
          <a:stretch>
            <a:fillRect/>
          </a:stretch>
        </p:blipFill>
        <p:spPr>
          <a:xfrm>
            <a:off x="1071562" y="1500277"/>
            <a:ext cx="10048875" cy="3581400"/>
          </a:xfrm>
          <a:prstGeom prst="rect">
            <a:avLst/>
          </a:prstGeom>
        </p:spPr>
      </p:pic>
    </p:spTree>
    <p:extLst>
      <p:ext uri="{BB962C8B-B14F-4D97-AF65-F5344CB8AC3E}">
        <p14:creationId xmlns:p14="http://schemas.microsoft.com/office/powerpoint/2010/main" val="20124713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4B172940-E802-40E0-B526-CB3DB79A71A8}"/>
              </a:ext>
            </a:extLst>
          </p:cNvPr>
          <p:cNvPicPr>
            <a:picLocks noChangeAspect="1"/>
          </p:cNvPicPr>
          <p:nvPr/>
        </p:nvPicPr>
        <p:blipFill>
          <a:blip r:embed="rId2"/>
          <a:stretch>
            <a:fillRect/>
          </a:stretch>
        </p:blipFill>
        <p:spPr>
          <a:xfrm>
            <a:off x="2329378" y="1149292"/>
            <a:ext cx="7533244" cy="4915077"/>
          </a:xfrm>
          <a:prstGeom prst="rect">
            <a:avLst/>
          </a:prstGeom>
        </p:spPr>
      </p:pic>
    </p:spTree>
    <p:extLst>
      <p:ext uri="{BB962C8B-B14F-4D97-AF65-F5344CB8AC3E}">
        <p14:creationId xmlns:p14="http://schemas.microsoft.com/office/powerpoint/2010/main" val="370890829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5" name="Picture 4">
            <a:extLst>
              <a:ext uri="{FF2B5EF4-FFF2-40B4-BE49-F238E27FC236}">
                <a16:creationId xmlns:a16="http://schemas.microsoft.com/office/drawing/2014/main" id="{E564A10C-261B-4066-B77E-065330F04E3D}"/>
              </a:ext>
            </a:extLst>
          </p:cNvPr>
          <p:cNvPicPr>
            <a:picLocks noChangeAspect="1"/>
          </p:cNvPicPr>
          <p:nvPr/>
        </p:nvPicPr>
        <p:blipFill>
          <a:blip r:embed="rId3"/>
          <a:stretch>
            <a:fillRect/>
          </a:stretch>
        </p:blipFill>
        <p:spPr>
          <a:xfrm>
            <a:off x="1973223" y="1125413"/>
            <a:ext cx="6902263" cy="5031379"/>
          </a:xfrm>
          <a:prstGeom prst="rect">
            <a:avLst/>
          </a:prstGeom>
        </p:spPr>
      </p:pic>
    </p:spTree>
    <p:extLst>
      <p:ext uri="{BB962C8B-B14F-4D97-AF65-F5344CB8AC3E}">
        <p14:creationId xmlns:p14="http://schemas.microsoft.com/office/powerpoint/2010/main" val="265918605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3" name="Picture 2">
            <a:extLst>
              <a:ext uri="{FF2B5EF4-FFF2-40B4-BE49-F238E27FC236}">
                <a16:creationId xmlns:a16="http://schemas.microsoft.com/office/drawing/2014/main" id="{D57C8971-5431-4B32-87AD-FB6AAE893F17}"/>
              </a:ext>
            </a:extLst>
          </p:cNvPr>
          <p:cNvPicPr>
            <a:picLocks noChangeAspect="1"/>
          </p:cNvPicPr>
          <p:nvPr/>
        </p:nvPicPr>
        <p:blipFill>
          <a:blip r:embed="rId2"/>
          <a:stretch>
            <a:fillRect/>
          </a:stretch>
        </p:blipFill>
        <p:spPr>
          <a:xfrm>
            <a:off x="1614535" y="1011261"/>
            <a:ext cx="8962929" cy="5148355"/>
          </a:xfrm>
          <a:prstGeom prst="rect">
            <a:avLst/>
          </a:prstGeom>
        </p:spPr>
      </p:pic>
    </p:spTree>
    <p:extLst>
      <p:ext uri="{BB962C8B-B14F-4D97-AF65-F5344CB8AC3E}">
        <p14:creationId xmlns:p14="http://schemas.microsoft.com/office/powerpoint/2010/main" val="34541196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a:extLst>
              <a:ext uri="{FF2B5EF4-FFF2-40B4-BE49-F238E27FC236}">
                <a16:creationId xmlns:a16="http://schemas.microsoft.com/office/drawing/2014/main" id="{8BF154EE-F6A4-5949-9681-428B978E5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74" y="1142234"/>
            <a:ext cx="9431368" cy="4800590"/>
          </a:xfrm>
          <a:prstGeom prst="rect">
            <a:avLst/>
          </a:prstGeom>
        </p:spPr>
      </p:pic>
    </p:spTree>
    <p:extLst>
      <p:ext uri="{BB962C8B-B14F-4D97-AF65-F5344CB8AC3E}">
        <p14:creationId xmlns:p14="http://schemas.microsoft.com/office/powerpoint/2010/main" val="4461689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2C07-2B13-9C4C-860E-776CED0CEC4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B686660-FEAB-174D-9004-D1C28B3383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15" y="33814"/>
            <a:ext cx="11696403" cy="6092350"/>
          </a:xfrm>
        </p:spPr>
      </p:pic>
    </p:spTree>
    <p:extLst>
      <p:ext uri="{BB962C8B-B14F-4D97-AF65-F5344CB8AC3E}">
        <p14:creationId xmlns:p14="http://schemas.microsoft.com/office/powerpoint/2010/main" val="29626208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09724376"/>
              </p:ext>
            </p:extLst>
          </p:nvPr>
        </p:nvGraphicFramePr>
        <p:xfrm>
          <a:off x="348149" y="1349785"/>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00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467360" y="4609962"/>
            <a:ext cx="11724640"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CMG received expecting shipment of the Abbott rapids today and supplementing with </a:t>
            </a:r>
            <a:r>
              <a:rPr lang="en-US" sz="2400" dirty="0" err="1">
                <a:latin typeface="Arial" panose="020B0604020202020204" pitchFamily="34" charset="0"/>
                <a:cs typeface="Arial" panose="020B0604020202020204" pitchFamily="34" charset="0"/>
              </a:rPr>
              <a:t>Alinity</a:t>
            </a:r>
            <a:r>
              <a:rPr lang="en-US" sz="2400" dirty="0">
                <a:latin typeface="Arial" panose="020B0604020202020204" pitchFamily="34" charset="0"/>
                <a:cs typeface="Arial" panose="020B0604020202020204" pitchFamily="34" charset="0"/>
              </a:rPr>
              <a:t> swabs from CMC</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Grace notes that BD is having difficulty with keeping up with allocations on test strips, reagents are fine.</a:t>
            </a:r>
          </a:p>
          <a:p>
            <a:endParaRPr lang="en-US" sz="24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7055483"/>
              </p:ext>
            </p:extLst>
          </p:nvPr>
        </p:nvGraphicFramePr>
        <p:xfrm>
          <a:off x="6248400" y="1215071"/>
          <a:ext cx="5403397" cy="2854009"/>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46679">
                <a:tc>
                  <a:txBody>
                    <a:bodyPr/>
                    <a:lstStyle/>
                    <a:p>
                      <a:r>
                        <a:rPr lang="en-US" sz="2000" b="1" dirty="0">
                          <a:latin typeface="Arial" panose="020B0604020202020204" pitchFamily="34" charset="0"/>
                          <a:cs typeface="Arial" panose="020B0604020202020204" pitchFamily="34" charset="0"/>
                        </a:rPr>
                        <a:t>9/15</a:t>
                      </a:r>
                    </a:p>
                  </a:txBody>
                  <a:tcPr/>
                </a:tc>
                <a:tc>
                  <a:txBody>
                    <a:bodyPr/>
                    <a:lstStyle/>
                    <a:p>
                      <a:pPr algn="ctr"/>
                      <a:r>
                        <a:rPr lang="en-US" dirty="0">
                          <a:latin typeface="Arial" panose="020B0604020202020204" pitchFamily="34" charset="0"/>
                          <a:cs typeface="Arial" panose="020B0604020202020204" pitchFamily="34" charset="0"/>
                        </a:rPr>
                        <a:t>284</a:t>
                      </a:r>
                    </a:p>
                  </a:txBody>
                  <a:tcPr/>
                </a:tc>
                <a:tc>
                  <a:txBody>
                    <a:bodyPr/>
                    <a:lstStyle/>
                    <a:p>
                      <a:pPr algn="ctr"/>
                      <a:r>
                        <a:rPr lang="en-US" dirty="0">
                          <a:latin typeface="Arial" panose="020B0604020202020204" pitchFamily="34" charset="0"/>
                          <a:cs typeface="Arial" panose="020B0604020202020204" pitchFamily="34" charset="0"/>
                        </a:rPr>
                        <a:t>20</a:t>
                      </a:r>
                    </a:p>
                  </a:txBody>
                  <a:tcPr/>
                </a:tc>
                <a:tc>
                  <a:txBody>
                    <a:bodyPr/>
                    <a:lstStyle/>
                    <a:p>
                      <a:pPr algn="ctr"/>
                      <a:r>
                        <a:rPr lang="en-US" dirty="0">
                          <a:latin typeface="Arial" panose="020B0604020202020204" pitchFamily="34" charset="0"/>
                          <a:cs typeface="Arial" panose="020B0604020202020204" pitchFamily="34" charset="0"/>
                        </a:rPr>
                        <a:t>237</a:t>
                      </a:r>
                    </a:p>
                  </a:txBody>
                  <a:tcPr/>
                </a:tc>
                <a:tc>
                  <a:txBody>
                    <a:bodyPr/>
                    <a:lstStyle/>
                    <a:p>
                      <a:pPr algn="ctr"/>
                      <a:r>
                        <a:rPr lang="en-US" dirty="0">
                          <a:latin typeface="Arial" panose="020B0604020202020204" pitchFamily="34" charset="0"/>
                          <a:cs typeface="Arial" panose="020B0604020202020204" pitchFamily="34" charset="0"/>
                        </a:rPr>
                        <a:t>56</a:t>
                      </a:r>
                    </a:p>
                  </a:txBody>
                  <a:tcPr/>
                </a:tc>
                <a:extLst>
                  <a:ext uri="{0D108BD9-81ED-4DB2-BD59-A6C34878D82A}">
                    <a16:rowId xmlns:a16="http://schemas.microsoft.com/office/drawing/2014/main" val="10002"/>
                  </a:ext>
                </a:extLst>
              </a:tr>
              <a:tr h="0">
                <a:tc>
                  <a:txBody>
                    <a:bodyPr/>
                    <a:lstStyle/>
                    <a:p>
                      <a:r>
                        <a:rPr lang="en-US" sz="2000" b="1" dirty="0">
                          <a:latin typeface="Arial" panose="020B0604020202020204" pitchFamily="34" charset="0"/>
                          <a:cs typeface="Arial" panose="020B0604020202020204" pitchFamily="34" charset="0"/>
                        </a:rPr>
                        <a:t>9/16</a:t>
                      </a:r>
                    </a:p>
                  </a:txBody>
                  <a:tcPr/>
                </a:tc>
                <a:tc>
                  <a:txBody>
                    <a:bodyPr/>
                    <a:lstStyle/>
                    <a:p>
                      <a:pPr algn="ctr"/>
                      <a:r>
                        <a:rPr lang="en-US" dirty="0">
                          <a:latin typeface="Arial" panose="020B0604020202020204" pitchFamily="34" charset="0"/>
                          <a:cs typeface="Arial" panose="020B0604020202020204" pitchFamily="34" charset="0"/>
                        </a:rPr>
                        <a:t>236</a:t>
                      </a:r>
                    </a:p>
                  </a:txBody>
                  <a:tcPr/>
                </a:tc>
                <a:tc>
                  <a:txBody>
                    <a:bodyPr/>
                    <a:lstStyle/>
                    <a:p>
                      <a:pPr algn="ctr"/>
                      <a:r>
                        <a:rPr lang="en-US" dirty="0">
                          <a:latin typeface="Arial" panose="020B0604020202020204" pitchFamily="34" charset="0"/>
                          <a:cs typeface="Arial" panose="020B0604020202020204" pitchFamily="34" charset="0"/>
                        </a:rPr>
                        <a:t>17</a:t>
                      </a:r>
                    </a:p>
                  </a:txBody>
                  <a:tcPr/>
                </a:tc>
                <a:tc>
                  <a:txBody>
                    <a:bodyPr/>
                    <a:lstStyle/>
                    <a:p>
                      <a:pPr algn="ctr"/>
                      <a:r>
                        <a:rPr lang="en-US" dirty="0">
                          <a:latin typeface="Arial" panose="020B0604020202020204" pitchFamily="34" charset="0"/>
                          <a:cs typeface="Arial" panose="020B0604020202020204" pitchFamily="34" charset="0"/>
                        </a:rPr>
                        <a:t>201</a:t>
                      </a:r>
                    </a:p>
                  </a:txBody>
                  <a:tcPr/>
                </a:tc>
                <a:tc>
                  <a:txBody>
                    <a:bodyPr/>
                    <a:lstStyle/>
                    <a:p>
                      <a:pPr algn="ctr"/>
                      <a:r>
                        <a:rPr lang="en-US" dirty="0">
                          <a:latin typeface="Arial" panose="020B0604020202020204" pitchFamily="34" charset="0"/>
                          <a:cs typeface="Arial" panose="020B0604020202020204" pitchFamily="34" charset="0"/>
                        </a:rPr>
                        <a:t>29</a:t>
                      </a:r>
                    </a:p>
                  </a:txBody>
                  <a:tcPr/>
                </a:tc>
                <a:extLst>
                  <a:ext uri="{0D108BD9-81ED-4DB2-BD59-A6C34878D82A}">
                    <a16:rowId xmlns:a16="http://schemas.microsoft.com/office/drawing/2014/main" val="10003"/>
                  </a:ext>
                </a:extLst>
              </a:tr>
              <a:tr h="359134">
                <a:tc>
                  <a:txBody>
                    <a:bodyPr/>
                    <a:lstStyle/>
                    <a:p>
                      <a:r>
                        <a:rPr lang="en-US" sz="2000" b="1" dirty="0">
                          <a:latin typeface="Arial" panose="020B0604020202020204" pitchFamily="34" charset="0"/>
                          <a:cs typeface="Arial" panose="020B0604020202020204" pitchFamily="34" charset="0"/>
                        </a:rPr>
                        <a:t>9/17</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4556">
                <a:tc>
                  <a:txBody>
                    <a:bodyPr/>
                    <a:lstStyle/>
                    <a:p>
                      <a:r>
                        <a:rPr lang="en-US" sz="2000" b="1" dirty="0">
                          <a:latin typeface="Arial" panose="020B0604020202020204" pitchFamily="34" charset="0"/>
                          <a:cs typeface="Arial" panose="020B0604020202020204" pitchFamily="34" charset="0"/>
                        </a:rPr>
                        <a:t>9/18</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44556">
                <a:tc>
                  <a:txBody>
                    <a:bodyPr/>
                    <a:lstStyle/>
                    <a:p>
                      <a:r>
                        <a:rPr lang="en-US" sz="2000" b="1" dirty="0">
                          <a:latin typeface="Arial" panose="020B0604020202020204" pitchFamily="34" charset="0"/>
                          <a:cs typeface="Arial" panose="020B0604020202020204" pitchFamily="34" charset="0"/>
                        </a:rPr>
                        <a:t>9/19</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38350" y="2985066"/>
            <a:ext cx="334571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&gt;2000                          &gt;750</a:t>
            </a:r>
          </a:p>
          <a:p>
            <a:r>
              <a:rPr lang="en-US" sz="2000" dirty="0">
                <a:latin typeface="Arial" panose="020B0604020202020204" pitchFamily="34" charset="0"/>
                <a:cs typeface="Arial" panose="020B0604020202020204" pitchFamily="34" charset="0"/>
              </a:rPr>
              <a:t>&lt;2000                          &lt;750</a:t>
            </a:r>
          </a:p>
          <a:p>
            <a:r>
              <a:rPr lang="en-US" sz="2000" dirty="0">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7755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322760643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a:t>
            </a:r>
            <a:r>
              <a:rPr lang="en-US" dirty="0" err="1"/>
              <a:t>Remdesivir</a:t>
            </a:r>
            <a:r>
              <a:rPr lang="en-US" dirty="0"/>
              <a:t> Inventory</a:t>
            </a:r>
          </a:p>
        </p:txBody>
      </p:sp>
      <p:graphicFrame>
        <p:nvGraphicFramePr>
          <p:cNvPr id="4" name="Content Placeholder 3"/>
          <p:cNvGraphicFramePr>
            <a:graphicFrameLocks noGrp="1"/>
          </p:cNvGraphicFramePr>
          <p:nvPr>
            <p:ph idx="1"/>
            <p:extLst/>
          </p:nvPr>
        </p:nvGraphicFramePr>
        <p:xfrm>
          <a:off x="1178768" y="1626639"/>
          <a:ext cx="9834464" cy="3848048"/>
        </p:xfrm>
        <a:graphic>
          <a:graphicData uri="http://schemas.openxmlformats.org/drawingml/2006/table">
            <a:tbl>
              <a:tblPr firstRow="1" bandRow="1">
                <a:tableStyleId>{5C22544A-7EE6-4342-B048-85BDC9FD1C3A}</a:tableStyleId>
              </a:tblPr>
              <a:tblGrid>
                <a:gridCol w="2282889">
                  <a:extLst>
                    <a:ext uri="{9D8B030D-6E8A-4147-A177-3AD203B41FA5}">
                      <a16:colId xmlns:a16="http://schemas.microsoft.com/office/drawing/2014/main" val="20000"/>
                    </a:ext>
                  </a:extLst>
                </a:gridCol>
                <a:gridCol w="1937658">
                  <a:extLst>
                    <a:ext uri="{9D8B030D-6E8A-4147-A177-3AD203B41FA5}">
                      <a16:colId xmlns:a16="http://schemas.microsoft.com/office/drawing/2014/main" val="20001"/>
                    </a:ext>
                  </a:extLst>
                </a:gridCol>
                <a:gridCol w="2253343">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84174">
                  <a:extLst>
                    <a:ext uri="{9D8B030D-6E8A-4147-A177-3AD203B41FA5}">
                      <a16:colId xmlns:a16="http://schemas.microsoft.com/office/drawing/2014/main" val="20004"/>
                    </a:ext>
                  </a:extLst>
                </a:gridCol>
              </a:tblGrid>
              <a:tr h="556208">
                <a:tc>
                  <a:txBody>
                    <a:bodyPr/>
                    <a:lstStyle/>
                    <a:p>
                      <a:r>
                        <a:rPr lang="en-US" sz="2400" i="0" dirty="0"/>
                        <a:t>Ministry</a:t>
                      </a:r>
                    </a:p>
                  </a:txBody>
                  <a:tcPr/>
                </a:tc>
                <a:tc>
                  <a:txBody>
                    <a:bodyPr/>
                    <a:lstStyle/>
                    <a:p>
                      <a:pPr algn="ctr"/>
                      <a:r>
                        <a:rPr lang="en-US" sz="2400" i="0" dirty="0"/>
                        <a:t>Stock</a:t>
                      </a:r>
                    </a:p>
                  </a:txBody>
                  <a:tcPr/>
                </a:tc>
                <a:tc>
                  <a:txBody>
                    <a:bodyPr/>
                    <a:lstStyle/>
                    <a:p>
                      <a:pPr algn="ctr"/>
                      <a:r>
                        <a:rPr lang="en-US" sz="2400" i="0" baseline="0" dirty="0"/>
                        <a:t>On Treatment</a:t>
                      </a:r>
                      <a:endParaRPr lang="en-US" sz="2400" i="0" dirty="0"/>
                    </a:p>
                  </a:txBody>
                  <a:tcPr/>
                </a:tc>
                <a:tc>
                  <a:txBody>
                    <a:bodyPr/>
                    <a:lstStyle/>
                    <a:p>
                      <a:pPr algn="ctr"/>
                      <a:r>
                        <a:rPr lang="en-US" sz="2400" i="0" dirty="0"/>
                        <a:t>Min PAR</a:t>
                      </a:r>
                    </a:p>
                  </a:txBody>
                  <a:tcPr/>
                </a:tc>
                <a:tc>
                  <a:txBody>
                    <a:bodyPr/>
                    <a:lstStyle/>
                    <a:p>
                      <a:pPr algn="ctr"/>
                      <a:r>
                        <a:rPr lang="en-US" sz="2400" i="0" dirty="0"/>
                        <a:t>Max PAR</a:t>
                      </a:r>
                    </a:p>
                  </a:txBody>
                  <a:tcPr/>
                </a:tc>
                <a:extLst>
                  <a:ext uri="{0D108BD9-81ED-4DB2-BD59-A6C34878D82A}">
                    <a16:rowId xmlns:a16="http://schemas.microsoft.com/office/drawing/2014/main" val="10000"/>
                  </a:ext>
                </a:extLst>
              </a:tr>
              <a:tr h="556208">
                <a:tc>
                  <a:txBody>
                    <a:bodyPr/>
                    <a:lstStyle/>
                    <a:p>
                      <a:r>
                        <a:rPr lang="en-US" sz="2400" i="0" dirty="0"/>
                        <a:t>Covenant</a:t>
                      </a:r>
                      <a:r>
                        <a:rPr lang="en-US" sz="2400" i="0" baseline="0" dirty="0"/>
                        <a:t> </a:t>
                      </a:r>
                      <a:r>
                        <a:rPr lang="en-US" sz="2400" i="0" dirty="0"/>
                        <a:t>Medical Center</a:t>
                      </a:r>
                    </a:p>
                  </a:txBody>
                  <a:tcPr/>
                </a:tc>
                <a:tc>
                  <a:txBody>
                    <a:bodyPr/>
                    <a:lstStyle/>
                    <a:p>
                      <a:pPr algn="ctr"/>
                      <a:r>
                        <a:rPr lang="en-US" sz="2400" b="0" i="0" dirty="0"/>
                        <a:t>608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480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640</a:t>
                      </a:r>
                    </a:p>
                  </a:txBody>
                  <a:tcPr/>
                </a:tc>
                <a:extLst>
                  <a:ext uri="{0D108BD9-81ED-4DB2-BD59-A6C34878D82A}">
                    <a16:rowId xmlns:a16="http://schemas.microsoft.com/office/drawing/2014/main" val="10001"/>
                  </a:ext>
                </a:extLst>
              </a:tr>
              <a:tr h="556208">
                <a:tc>
                  <a:txBody>
                    <a:bodyPr/>
                    <a:lstStyle/>
                    <a:p>
                      <a:r>
                        <a:rPr lang="en-US" sz="2400" i="0" dirty="0"/>
                        <a:t>Children’s Hospital</a:t>
                      </a:r>
                    </a:p>
                  </a:txBody>
                  <a:tcPr/>
                </a:tc>
                <a:tc>
                  <a:txBody>
                    <a:bodyPr/>
                    <a:lstStyle/>
                    <a:p>
                      <a:pPr algn="ctr"/>
                      <a:r>
                        <a:rPr lang="en-US" sz="240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a:t>
                      </a:r>
                    </a:p>
                  </a:txBody>
                  <a:tcPr/>
                </a:tc>
                <a:extLst>
                  <a:ext uri="{0D108BD9-81ED-4DB2-BD59-A6C34878D82A}">
                    <a16:rowId xmlns:a16="http://schemas.microsoft.com/office/drawing/2014/main" val="10002"/>
                  </a:ext>
                </a:extLst>
              </a:tr>
              <a:tr h="556208">
                <a:tc>
                  <a:txBody>
                    <a:bodyPr/>
                    <a:lstStyle/>
                    <a:p>
                      <a:r>
                        <a:rPr lang="en-US" sz="2400" i="0" dirty="0"/>
                        <a:t>Covenant Plainview</a:t>
                      </a:r>
                    </a:p>
                  </a:txBody>
                  <a:tcPr/>
                </a:tc>
                <a:tc>
                  <a:txBody>
                    <a:bodyPr/>
                    <a:lstStyle/>
                    <a:p>
                      <a:pPr algn="ctr"/>
                      <a:r>
                        <a:rPr lang="en-US" sz="2400" i="0" dirty="0"/>
                        <a:t>268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120</a:t>
                      </a:r>
                    </a:p>
                  </a:txBody>
                  <a:tcPr/>
                </a:tc>
                <a:extLst>
                  <a:ext uri="{0D108BD9-81ED-4DB2-BD59-A6C34878D82A}">
                    <a16:rowId xmlns:a16="http://schemas.microsoft.com/office/drawing/2014/main" val="10003"/>
                  </a:ext>
                </a:extLst>
              </a:tr>
              <a:tr h="556208">
                <a:tc>
                  <a:txBody>
                    <a:bodyPr/>
                    <a:lstStyle/>
                    <a:p>
                      <a:r>
                        <a:rPr lang="en-US" sz="2400" i="0" dirty="0"/>
                        <a:t>Covenant </a:t>
                      </a:r>
                      <a:r>
                        <a:rPr lang="en-US" sz="2400" i="0" dirty="0" err="1"/>
                        <a:t>Levelland</a:t>
                      </a:r>
                      <a:endParaRPr lang="en-US" sz="2400" i="0" dirty="0"/>
                    </a:p>
                  </a:txBody>
                  <a:tcPr/>
                </a:tc>
                <a:tc>
                  <a:txBody>
                    <a:bodyPr/>
                    <a:lstStyle/>
                    <a:p>
                      <a:pPr algn="ctr"/>
                      <a:r>
                        <a:rPr lang="en-US" sz="2400" i="0" dirty="0"/>
                        <a:t>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0027399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521135"/>
            <a:ext cx="10363200" cy="836477"/>
          </a:xfrm>
        </p:spPr>
        <p:txBody>
          <a:bodyPr/>
          <a:lstStyle/>
          <a:p>
            <a:r>
              <a:rPr lang="en-US" dirty="0" err="1">
                <a:solidFill>
                  <a:schemeClr val="tx1"/>
                </a:solidFill>
              </a:rPr>
              <a:t>Hydroxychloroquine</a:t>
            </a:r>
            <a:endParaRPr lang="en-US" dirty="0">
              <a:solidFill>
                <a:schemeClr val="tx1"/>
              </a:solidFill>
            </a:endParaRPr>
          </a:p>
        </p:txBody>
      </p:sp>
      <p:sp>
        <p:nvSpPr>
          <p:cNvPr id="5" name="Subtitle 4"/>
          <p:cNvSpPr>
            <a:spLocks noGrp="1"/>
          </p:cNvSpPr>
          <p:nvPr>
            <p:ph type="subTitle" idx="1"/>
          </p:nvPr>
        </p:nvSpPr>
        <p:spPr/>
        <p:txBody>
          <a:bodyPr/>
          <a:lstStyle/>
          <a:p>
            <a:r>
              <a:rPr lang="en-US" dirty="0">
                <a:solidFill>
                  <a:schemeClr val="accent1"/>
                </a:solidFill>
              </a:rPr>
              <a:t>RCT Data</a:t>
            </a:r>
          </a:p>
        </p:txBody>
      </p:sp>
    </p:spTree>
    <p:extLst>
      <p:ext uri="{BB962C8B-B14F-4D97-AF65-F5344CB8AC3E}">
        <p14:creationId xmlns:p14="http://schemas.microsoft.com/office/powerpoint/2010/main" val="41029237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NIH Guidelines</a:t>
            </a:r>
          </a:p>
        </p:txBody>
      </p:sp>
      <p:sp>
        <p:nvSpPr>
          <p:cNvPr id="3" name="Content Placeholder 2"/>
          <p:cNvSpPr>
            <a:spLocks noGrp="1"/>
          </p:cNvSpPr>
          <p:nvPr>
            <p:ph idx="1"/>
          </p:nvPr>
        </p:nvSpPr>
        <p:spPr/>
        <p:txBody>
          <a:bodyPr/>
          <a:lstStyle/>
          <a:p>
            <a:r>
              <a:rPr lang="en-US" dirty="0"/>
              <a:t>To reflect the results of large randomized controlled trials that enrolled hospitalized patients, the following recommendations have been updated to differentiate between hospitalized and </a:t>
            </a:r>
            <a:r>
              <a:rPr lang="en-US" dirty="0" err="1"/>
              <a:t>nonhospitalized</a:t>
            </a:r>
            <a:r>
              <a:rPr lang="en-US" dirty="0"/>
              <a:t> patients:</a:t>
            </a:r>
          </a:p>
          <a:p>
            <a:pPr lvl="1"/>
            <a:r>
              <a:rPr lang="en-US" dirty="0"/>
              <a:t>The Panel recommends </a:t>
            </a:r>
            <a:r>
              <a:rPr lang="en-US" b="1" dirty="0"/>
              <a:t>against</a:t>
            </a:r>
            <a:r>
              <a:rPr lang="en-US" dirty="0"/>
              <a:t> the use of </a:t>
            </a:r>
            <a:r>
              <a:rPr lang="en-US" dirty="0" err="1"/>
              <a:t>chloroquine</a:t>
            </a:r>
            <a:r>
              <a:rPr lang="en-US" dirty="0"/>
              <a:t> or </a:t>
            </a:r>
            <a:r>
              <a:rPr lang="en-US" dirty="0" err="1"/>
              <a:t>hydroxychloroquine</a:t>
            </a:r>
            <a:r>
              <a:rPr lang="en-US" dirty="0"/>
              <a:t> for the treatment of COVID-19 in hospitalized patients </a:t>
            </a:r>
            <a:r>
              <a:rPr lang="en-US" b="1" dirty="0"/>
              <a:t>(AI)</a:t>
            </a:r>
          </a:p>
          <a:p>
            <a:pPr lvl="1"/>
            <a:r>
              <a:rPr lang="en-US" dirty="0"/>
              <a:t>In </a:t>
            </a:r>
            <a:r>
              <a:rPr lang="en-US" dirty="0" err="1"/>
              <a:t>nonhospitalized</a:t>
            </a:r>
            <a:r>
              <a:rPr lang="en-US" dirty="0"/>
              <a:t> patients, the Panel recommends </a:t>
            </a:r>
            <a:r>
              <a:rPr lang="en-US" b="1" dirty="0"/>
              <a:t>against</a:t>
            </a:r>
            <a:r>
              <a:rPr lang="en-US" dirty="0"/>
              <a:t> the use of </a:t>
            </a:r>
            <a:r>
              <a:rPr lang="en-US" dirty="0" err="1"/>
              <a:t>chloroquine</a:t>
            </a:r>
            <a:r>
              <a:rPr lang="en-US" dirty="0"/>
              <a:t> or </a:t>
            </a:r>
            <a:r>
              <a:rPr lang="en-US" dirty="0" err="1"/>
              <a:t>hydroxychloroquine</a:t>
            </a:r>
            <a:r>
              <a:rPr lang="en-US" dirty="0"/>
              <a:t> for the treatment of COVID-19, except in a clinical trial </a:t>
            </a:r>
            <a:r>
              <a:rPr lang="en-US" b="1" dirty="0"/>
              <a:t>(AI)</a:t>
            </a:r>
          </a:p>
        </p:txBody>
      </p:sp>
    </p:spTree>
    <p:extLst>
      <p:ext uri="{BB962C8B-B14F-4D97-AF65-F5344CB8AC3E}">
        <p14:creationId xmlns:p14="http://schemas.microsoft.com/office/powerpoint/2010/main" val="209979415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Trial</a:t>
            </a:r>
          </a:p>
        </p:txBody>
      </p:sp>
      <p:sp>
        <p:nvSpPr>
          <p:cNvPr id="5" name="Content Placeholder 4"/>
          <p:cNvSpPr>
            <a:spLocks noGrp="1"/>
          </p:cNvSpPr>
          <p:nvPr>
            <p:ph idx="1"/>
          </p:nvPr>
        </p:nvSpPr>
        <p:spPr/>
        <p:txBody>
          <a:bodyPr>
            <a:normAutofit/>
          </a:bodyPr>
          <a:lstStyle/>
          <a:p>
            <a:r>
              <a:rPr lang="en-US" dirty="0"/>
              <a:t>UK adaptive COVID-19 treatment trial with independent data monitoring committee reviewing data every two weeks</a:t>
            </a:r>
          </a:p>
          <a:p>
            <a:r>
              <a:rPr lang="en-US" dirty="0"/>
              <a:t>Chief investigators on </a:t>
            </a:r>
            <a:r>
              <a:rPr lang="en-US" dirty="0" err="1"/>
              <a:t>hydroxychloroquine</a:t>
            </a:r>
            <a:r>
              <a:rPr lang="en-US" dirty="0"/>
              <a:t> (June 5, 2020)</a:t>
            </a:r>
          </a:p>
          <a:p>
            <a:pPr lvl="1"/>
            <a:r>
              <a:rPr lang="en-US" dirty="0"/>
              <a:t>“We have concluded that there is no beneficial effect of </a:t>
            </a:r>
            <a:r>
              <a:rPr lang="en-US" dirty="0" err="1"/>
              <a:t>hydroxychloroquine</a:t>
            </a:r>
            <a:r>
              <a:rPr lang="en-US" dirty="0"/>
              <a:t> in patients hospitalized with COVID-19. We have therefore decided to stop enrolling participants to the </a:t>
            </a:r>
            <a:r>
              <a:rPr lang="en-US" dirty="0" err="1"/>
              <a:t>hydroxychloroquine</a:t>
            </a:r>
            <a:r>
              <a:rPr lang="en-US" dirty="0"/>
              <a:t> arm of the RECOVERY Trial with immediate effect. We are now releasing the preliminary results as they have important implications for patient care and public health.”</a:t>
            </a:r>
          </a:p>
          <a:p>
            <a:endParaRPr lang="en-US" dirty="0"/>
          </a:p>
        </p:txBody>
      </p:sp>
      <p:pic>
        <p:nvPicPr>
          <p:cNvPr id="3" name="Picture 2"/>
          <p:cNvPicPr>
            <a:picLocks noChangeAspect="1"/>
          </p:cNvPicPr>
          <p:nvPr/>
        </p:nvPicPr>
        <p:blipFill>
          <a:blip r:embed="rId3"/>
          <a:stretch>
            <a:fillRect/>
          </a:stretch>
        </p:blipFill>
        <p:spPr>
          <a:xfrm>
            <a:off x="252502" y="104280"/>
            <a:ext cx="2584003" cy="808773"/>
          </a:xfrm>
          <a:prstGeom prst="rect">
            <a:avLst/>
          </a:prstGeom>
        </p:spPr>
      </p:pic>
    </p:spTree>
    <p:extLst>
      <p:ext uri="{BB962C8B-B14F-4D97-AF65-F5344CB8AC3E}">
        <p14:creationId xmlns:p14="http://schemas.microsoft.com/office/powerpoint/2010/main" val="30871586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Press Release</a:t>
            </a:r>
          </a:p>
        </p:txBody>
      </p:sp>
      <p:sp>
        <p:nvSpPr>
          <p:cNvPr id="3" name="Content Placeholder 2"/>
          <p:cNvSpPr>
            <a:spLocks noGrp="1"/>
          </p:cNvSpPr>
          <p:nvPr>
            <p:ph idx="1"/>
          </p:nvPr>
        </p:nvSpPr>
        <p:spPr/>
        <p:txBody>
          <a:bodyPr>
            <a:normAutofit/>
          </a:bodyPr>
          <a:lstStyle/>
          <a:p>
            <a:r>
              <a:rPr lang="en-US" dirty="0" err="1"/>
              <a:t>Hydroxychloroquine</a:t>
            </a:r>
            <a:r>
              <a:rPr lang="en-US" dirty="0"/>
              <a:t>, 1542 patients; compared with 3132 patients randomized to usual care alone</a:t>
            </a:r>
          </a:p>
          <a:p>
            <a:pPr lvl="1"/>
            <a:r>
              <a:rPr lang="en-US" dirty="0"/>
              <a:t>Regimen: day 1, 800mg x 2 doses 6 hours apart, 400mg x 2 doses 12 and 24 hours after the initial dose, then 400 mg BID x 9 days</a:t>
            </a:r>
          </a:p>
          <a:p>
            <a:r>
              <a:rPr lang="en-US" dirty="0"/>
              <a:t>Primary endpoint: 28 day mortality</a:t>
            </a:r>
          </a:p>
          <a:p>
            <a:pPr lvl="1"/>
            <a:r>
              <a:rPr lang="en-US" dirty="0"/>
              <a:t>25.7% </a:t>
            </a:r>
            <a:r>
              <a:rPr lang="en-US" dirty="0" err="1"/>
              <a:t>hydroxychloroquine</a:t>
            </a:r>
            <a:r>
              <a:rPr lang="en-US" dirty="0"/>
              <a:t> vs 23.5% usual care; HR 1.11 [95% CI 0.98-1.26]; p=0.10)</a:t>
            </a:r>
          </a:p>
          <a:p>
            <a:r>
              <a:rPr lang="en-US" dirty="0"/>
              <a:t>No evidence of beneficial effects on LOS or other outcomes</a:t>
            </a:r>
          </a:p>
        </p:txBody>
      </p:sp>
    </p:spTree>
    <p:extLst>
      <p:ext uri="{BB962C8B-B14F-4D97-AF65-F5344CB8AC3E}">
        <p14:creationId xmlns:p14="http://schemas.microsoft.com/office/powerpoint/2010/main" val="30566622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Horby</a:t>
            </a:r>
            <a:r>
              <a:rPr lang="en-US" dirty="0"/>
              <a:t> PW et al. </a:t>
            </a:r>
            <a:r>
              <a:rPr lang="en-US" dirty="0" err="1"/>
              <a:t>medRxiv</a:t>
            </a:r>
            <a:r>
              <a:rPr lang="en-US" dirty="0"/>
              <a:t>. July 15, 2020</a:t>
            </a:r>
          </a:p>
        </p:txBody>
      </p:sp>
      <p:sp>
        <p:nvSpPr>
          <p:cNvPr id="3" name="Content Placeholder 2"/>
          <p:cNvSpPr>
            <a:spLocks noGrp="1"/>
          </p:cNvSpPr>
          <p:nvPr>
            <p:ph idx="1"/>
          </p:nvPr>
        </p:nvSpPr>
        <p:spPr/>
        <p:txBody>
          <a:bodyPr>
            <a:normAutofit fontScale="70000" lnSpcReduction="20000"/>
          </a:bodyPr>
          <a:lstStyle/>
          <a:p>
            <a:r>
              <a:rPr lang="en-US" dirty="0"/>
              <a:t>Mixed, but mostly moderate severity</a:t>
            </a:r>
          </a:p>
          <a:p>
            <a:pPr lvl="1"/>
            <a:r>
              <a:rPr lang="en-US" dirty="0"/>
              <a:t>1561 received </a:t>
            </a:r>
            <a:r>
              <a:rPr lang="en-US" dirty="0" err="1"/>
              <a:t>hydroxychloroquine</a:t>
            </a:r>
            <a:r>
              <a:rPr lang="en-US" dirty="0"/>
              <a:t>; 3155 received usual care</a:t>
            </a:r>
          </a:p>
          <a:p>
            <a:r>
              <a:rPr lang="en-US" dirty="0"/>
              <a:t>Primary endpoint: 28 day mortality</a:t>
            </a:r>
          </a:p>
          <a:p>
            <a:pPr lvl="1"/>
            <a:r>
              <a:rPr lang="en-US" dirty="0"/>
              <a:t>418 (26.8%) </a:t>
            </a:r>
            <a:r>
              <a:rPr lang="en-US" dirty="0" err="1"/>
              <a:t>hydroxychloroquine</a:t>
            </a:r>
            <a:r>
              <a:rPr lang="en-US" dirty="0"/>
              <a:t> and 788 (25.0%) usual care died within 28 days (rate ratio 1.09; 95% CI 0.96 to 1.23; p=0.18)</a:t>
            </a:r>
          </a:p>
          <a:p>
            <a:pPr lvl="2"/>
            <a:r>
              <a:rPr lang="en-US" dirty="0"/>
              <a:t>Sub analysis of respiratory support at randomization (no difference)</a:t>
            </a:r>
          </a:p>
          <a:p>
            <a:r>
              <a:rPr lang="en-US" dirty="0"/>
              <a:t>Secondary endpoints:</a:t>
            </a:r>
          </a:p>
          <a:p>
            <a:pPr lvl="1"/>
            <a:r>
              <a:rPr lang="en-US" dirty="0"/>
              <a:t>Discharged (alive) within 28 days; HCQ 60.3% vs UC 62.8% (rate ratio 0.92; 95% CI 0.85-0.99)</a:t>
            </a:r>
          </a:p>
          <a:p>
            <a:pPr lvl="2"/>
            <a:r>
              <a:rPr lang="en-US" dirty="0"/>
              <a:t>Median time until discharge from hospital (HCQ 16 days vs UC 13 days)</a:t>
            </a:r>
          </a:p>
          <a:p>
            <a:pPr lvl="1"/>
            <a:r>
              <a:rPr lang="en-US" dirty="0"/>
              <a:t>Composite endpoint of invasive </a:t>
            </a:r>
            <a:r>
              <a:rPr lang="en-US" dirty="0" err="1"/>
              <a:t>mech</a:t>
            </a:r>
            <a:r>
              <a:rPr lang="en-US" dirty="0"/>
              <a:t> ventilation or death; HCQ 29.8% vs UC 26.5% (risk ratio 1.12; 95% CI 1.01-1.25)</a:t>
            </a:r>
          </a:p>
          <a:p>
            <a:r>
              <a:rPr lang="en-US" dirty="0"/>
              <a:t>Adverse events</a:t>
            </a:r>
          </a:p>
          <a:p>
            <a:pPr lvl="1"/>
            <a:r>
              <a:rPr lang="en-US" dirty="0"/>
              <a:t>No significant differences (avoided HCQ if </a:t>
            </a:r>
            <a:r>
              <a:rPr lang="en-US" dirty="0" err="1"/>
              <a:t>QTc</a:t>
            </a:r>
            <a:r>
              <a:rPr lang="en-US" dirty="0"/>
              <a:t> prolonged)</a:t>
            </a:r>
          </a:p>
          <a:p>
            <a:pPr lvl="1"/>
            <a:r>
              <a:rPr lang="en-US" dirty="0"/>
              <a:t>One case of </a:t>
            </a:r>
            <a:r>
              <a:rPr lang="en-US" dirty="0" err="1"/>
              <a:t>torsades</a:t>
            </a:r>
            <a:r>
              <a:rPr lang="en-US" dirty="0"/>
              <a:t> linked to HCQ, patient recovered</a:t>
            </a:r>
          </a:p>
          <a:p>
            <a:r>
              <a:rPr lang="en-US" dirty="0"/>
              <a:t>Conclusion: no benefit in hospitalized patients</a:t>
            </a:r>
          </a:p>
        </p:txBody>
      </p:sp>
    </p:spTree>
    <p:extLst>
      <p:ext uri="{BB962C8B-B14F-4D97-AF65-F5344CB8AC3E}">
        <p14:creationId xmlns:p14="http://schemas.microsoft.com/office/powerpoint/2010/main" val="6005251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Cavalcanti</a:t>
            </a:r>
            <a:r>
              <a:rPr lang="en-US" dirty="0"/>
              <a:t> et al. NEJM. July 23, 2020</a:t>
            </a:r>
          </a:p>
        </p:txBody>
      </p:sp>
      <p:sp>
        <p:nvSpPr>
          <p:cNvPr id="3" name="Content Placeholder 2"/>
          <p:cNvSpPr>
            <a:spLocks noGrp="1"/>
          </p:cNvSpPr>
          <p:nvPr>
            <p:ph idx="1"/>
          </p:nvPr>
        </p:nvSpPr>
        <p:spPr/>
        <p:txBody>
          <a:bodyPr>
            <a:normAutofit fontScale="92500" lnSpcReduction="10000"/>
          </a:bodyPr>
          <a:lstStyle/>
          <a:p>
            <a:r>
              <a:rPr lang="en-US" dirty="0"/>
              <a:t>Multicenter, randomized, open-label trial in Brazil</a:t>
            </a:r>
          </a:p>
          <a:p>
            <a:r>
              <a:rPr lang="en-US" dirty="0"/>
              <a:t>Enrolled 504 patients not requiring supplemental O2 (55%) or max of 4L at baseline (mild/moderate)</a:t>
            </a:r>
          </a:p>
          <a:p>
            <a:pPr lvl="1"/>
            <a:r>
              <a:rPr lang="en-US" dirty="0"/>
              <a:t>Excluded history of severe ventricular tachycardia or </a:t>
            </a:r>
            <a:r>
              <a:rPr lang="en-US" dirty="0" err="1"/>
              <a:t>QTc</a:t>
            </a:r>
            <a:r>
              <a:rPr lang="en-US" dirty="0"/>
              <a:t> </a:t>
            </a:r>
            <a:r>
              <a:rPr lang="en-US" u="sng" dirty="0"/>
              <a:t>&gt;</a:t>
            </a:r>
            <a:r>
              <a:rPr lang="en-US" dirty="0"/>
              <a:t> 480 at baseline</a:t>
            </a:r>
          </a:p>
          <a:p>
            <a:r>
              <a:rPr lang="en-US" dirty="0"/>
              <a:t>Randomized 1:1:1</a:t>
            </a:r>
          </a:p>
          <a:p>
            <a:pPr lvl="1"/>
            <a:r>
              <a:rPr lang="en-US" dirty="0"/>
              <a:t>173, standard care (control group)</a:t>
            </a:r>
          </a:p>
          <a:p>
            <a:pPr lvl="1"/>
            <a:r>
              <a:rPr lang="en-US" dirty="0"/>
              <a:t>159, </a:t>
            </a:r>
            <a:r>
              <a:rPr lang="en-US" dirty="0" err="1"/>
              <a:t>hydroxychloroquine</a:t>
            </a:r>
            <a:r>
              <a:rPr lang="en-US" dirty="0"/>
              <a:t> 400mg BID x 7 days with standard care</a:t>
            </a:r>
          </a:p>
          <a:p>
            <a:pPr lvl="1"/>
            <a:r>
              <a:rPr lang="en-US" dirty="0"/>
              <a:t>172, </a:t>
            </a:r>
            <a:r>
              <a:rPr lang="en-US" dirty="0" err="1"/>
              <a:t>hydroxychloroquine</a:t>
            </a:r>
            <a:r>
              <a:rPr lang="en-US" dirty="0"/>
              <a:t> 400mg BID x 7 days + azithromycin 500mg daily x 7 days with standard care</a:t>
            </a:r>
          </a:p>
          <a:p>
            <a:r>
              <a:rPr lang="en-US" dirty="0"/>
              <a:t>Median time from onset of symptoms to randomization was 7 days</a:t>
            </a:r>
          </a:p>
          <a:p>
            <a:endParaRPr lang="en-US" dirty="0"/>
          </a:p>
        </p:txBody>
      </p:sp>
    </p:spTree>
    <p:extLst>
      <p:ext uri="{BB962C8B-B14F-4D97-AF65-F5344CB8AC3E}">
        <p14:creationId xmlns:p14="http://schemas.microsoft.com/office/powerpoint/2010/main" val="16375215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Cavalcanti</a:t>
            </a:r>
            <a:r>
              <a:rPr lang="en-US" dirty="0"/>
              <a:t> et al. Results</a:t>
            </a:r>
          </a:p>
        </p:txBody>
      </p:sp>
      <p:sp>
        <p:nvSpPr>
          <p:cNvPr id="3" name="Content Placeholder 2"/>
          <p:cNvSpPr>
            <a:spLocks noGrp="1"/>
          </p:cNvSpPr>
          <p:nvPr>
            <p:ph idx="1"/>
          </p:nvPr>
        </p:nvSpPr>
        <p:spPr/>
        <p:txBody>
          <a:bodyPr>
            <a:normAutofit fontScale="85000" lnSpcReduction="10000"/>
          </a:bodyPr>
          <a:lstStyle/>
          <a:p>
            <a:r>
              <a:rPr lang="en-US" dirty="0"/>
              <a:t>Primary outcome: clinical status day 15 on a 7 point ordinal scale</a:t>
            </a:r>
          </a:p>
          <a:p>
            <a:r>
              <a:rPr lang="en-US" dirty="0"/>
              <a:t>Proportional odds of having a higher (worse) score:</a:t>
            </a:r>
          </a:p>
          <a:p>
            <a:pPr lvl="1"/>
            <a:r>
              <a:rPr lang="en-US" dirty="0"/>
              <a:t>HCQ alone (OR, 1.21; 95% CI, 0.69 to 2.11; p=1.00) </a:t>
            </a:r>
          </a:p>
          <a:p>
            <a:pPr lvl="1"/>
            <a:r>
              <a:rPr lang="en-US" dirty="0"/>
              <a:t>HCQ + AZ (OR, 0.99; 95% CI, 0.57 to 1.73; p=1.00)</a:t>
            </a:r>
          </a:p>
          <a:p>
            <a:r>
              <a:rPr lang="en-US" dirty="0"/>
              <a:t>Adverse events:</a:t>
            </a:r>
          </a:p>
          <a:p>
            <a:pPr lvl="1"/>
            <a:r>
              <a:rPr lang="en-US" dirty="0"/>
              <a:t>HCQ + AZ (39.3%), HCQ alone (33.7%), no trial drugs (22.6%)</a:t>
            </a:r>
          </a:p>
          <a:p>
            <a:pPr lvl="1"/>
            <a:r>
              <a:rPr lang="en-US" dirty="0" err="1"/>
              <a:t>QTc</a:t>
            </a:r>
            <a:r>
              <a:rPr lang="en-US" dirty="0"/>
              <a:t>&gt;480 w/n 7 days: HCQ + AZ (16.5%); HCQ (14.3%); control (1.7%), p=0.009</a:t>
            </a:r>
          </a:p>
          <a:p>
            <a:r>
              <a:rPr lang="en-US" dirty="0"/>
              <a:t>Conclusion: No significant difference in those treated with HCQ with or without azithromycin compared with the control group</a:t>
            </a:r>
          </a:p>
          <a:p>
            <a:r>
              <a:rPr lang="en-US" dirty="0"/>
              <a:t>Limitations: not blinded, previous use of study medication allowed (~8% HCQ, ~36% AZ), ordinal scale outcome</a:t>
            </a:r>
          </a:p>
        </p:txBody>
      </p:sp>
    </p:spTree>
    <p:extLst>
      <p:ext uri="{BB962C8B-B14F-4D97-AF65-F5344CB8AC3E}">
        <p14:creationId xmlns:p14="http://schemas.microsoft.com/office/powerpoint/2010/main" val="40134433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Skipper CP et al. July 16, 2020</a:t>
            </a:r>
          </a:p>
        </p:txBody>
      </p:sp>
      <p:sp>
        <p:nvSpPr>
          <p:cNvPr id="3" name="Content Placeholder 2"/>
          <p:cNvSpPr>
            <a:spLocks noGrp="1"/>
          </p:cNvSpPr>
          <p:nvPr>
            <p:ph idx="1"/>
          </p:nvPr>
        </p:nvSpPr>
        <p:spPr/>
        <p:txBody>
          <a:bodyPr>
            <a:normAutofit lnSpcReduction="10000"/>
          </a:bodyPr>
          <a:lstStyle/>
          <a:p>
            <a:r>
              <a:rPr lang="en-US" dirty="0"/>
              <a:t>Randomized, double-blind, placebo-controlled trial conducted from 22 March through 20 May 2020</a:t>
            </a:r>
          </a:p>
          <a:p>
            <a:pPr lvl="1"/>
            <a:r>
              <a:rPr lang="en-US" dirty="0"/>
              <a:t>Internet-based trial across the United States and Canada</a:t>
            </a:r>
          </a:p>
          <a:p>
            <a:r>
              <a:rPr lang="en-US" dirty="0"/>
              <a:t>Symptomatic, non-hospitalized adults with laboratory-confirmed COVID-19 or probable COVID-19 and high-risk exposure within 4 days of symptom onset</a:t>
            </a:r>
          </a:p>
          <a:p>
            <a:r>
              <a:rPr lang="en-US" dirty="0"/>
              <a:t>HCQ 800mg once, 600mg in 6 to 8 hours, then 600 mg daily x 4 more days OR masked placebo</a:t>
            </a:r>
          </a:p>
          <a:p>
            <a:r>
              <a:rPr lang="en-US" dirty="0"/>
              <a:t>Primary end point: change in overall symptom severity over 14 days (10-point visual analogue scale)</a:t>
            </a:r>
          </a:p>
          <a:p>
            <a:endParaRPr lang="en-US" dirty="0"/>
          </a:p>
        </p:txBody>
      </p:sp>
    </p:spTree>
    <p:extLst>
      <p:ext uri="{BB962C8B-B14F-4D97-AF65-F5344CB8AC3E}">
        <p14:creationId xmlns:p14="http://schemas.microsoft.com/office/powerpoint/2010/main" val="96839063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Skipper CP et al. Results</a:t>
            </a:r>
          </a:p>
        </p:txBody>
      </p:sp>
      <p:sp>
        <p:nvSpPr>
          <p:cNvPr id="3" name="Content Placeholder 2"/>
          <p:cNvSpPr>
            <a:spLocks noGrp="1"/>
          </p:cNvSpPr>
          <p:nvPr>
            <p:ph idx="1"/>
          </p:nvPr>
        </p:nvSpPr>
        <p:spPr/>
        <p:txBody>
          <a:bodyPr>
            <a:normAutofit fontScale="77500" lnSpcReduction="20000"/>
          </a:bodyPr>
          <a:lstStyle/>
          <a:p>
            <a:r>
              <a:rPr lang="en-US" dirty="0"/>
              <a:t>423 patients, 341 (81%) laboratory-confirmed infection or exposure</a:t>
            </a:r>
          </a:p>
          <a:p>
            <a:pPr lvl="1"/>
            <a:r>
              <a:rPr lang="en-US" dirty="0"/>
              <a:t>34% participants had positive PCR</a:t>
            </a:r>
          </a:p>
          <a:p>
            <a:pPr lvl="1"/>
            <a:r>
              <a:rPr lang="en-US" dirty="0"/>
              <a:t>56% (236 of 423) were enrolled within 1 day of symptoms starting</a:t>
            </a:r>
          </a:p>
          <a:p>
            <a:r>
              <a:rPr lang="en-US" dirty="0"/>
              <a:t>Primary endpoint (change in symptom severity)</a:t>
            </a:r>
          </a:p>
          <a:p>
            <a:pPr lvl="1"/>
            <a:r>
              <a:rPr lang="en-US" dirty="0"/>
              <a:t>HCQ and placebo groups (difference in symptom severity: relative, 12%; absolute, −0.27 points [95% CI, −0.61 to 0.07 points]; P=0.117)</a:t>
            </a:r>
          </a:p>
          <a:p>
            <a:r>
              <a:rPr lang="en-US" dirty="0"/>
              <a:t>Other findings</a:t>
            </a:r>
          </a:p>
          <a:p>
            <a:pPr lvl="1"/>
            <a:r>
              <a:rPr lang="en-US" dirty="0"/>
              <a:t>At 14 days, 24% (49 of 201) of HCQ group had ongoing symptoms compared with 30% (59 of 194) receiving placebo (P = 0.21)</a:t>
            </a:r>
          </a:p>
          <a:p>
            <a:pPr lvl="1"/>
            <a:r>
              <a:rPr lang="en-US" dirty="0"/>
              <a:t>Hospitalizations/deaths</a:t>
            </a:r>
          </a:p>
          <a:p>
            <a:pPr lvl="2"/>
            <a:r>
              <a:rPr lang="en-US" dirty="0"/>
              <a:t>HCQ, 4 hospitalizations occurred plus 1 non-hospitalized death (P = 0.29)</a:t>
            </a:r>
          </a:p>
          <a:p>
            <a:pPr lvl="2"/>
            <a:r>
              <a:rPr lang="en-US" dirty="0"/>
              <a:t>Placebo, 10 hospitalizations occurred (2 non–C19 related), including 1 hospitalized death </a:t>
            </a:r>
          </a:p>
          <a:p>
            <a:r>
              <a:rPr lang="en-US" dirty="0"/>
              <a:t>Adverse events:</a:t>
            </a:r>
          </a:p>
          <a:p>
            <a:pPr lvl="1"/>
            <a:r>
              <a:rPr lang="en-US" dirty="0"/>
              <a:t>HCQ 43% (92 of 212); placebo 22% (46 of 211) (P &lt; 0.001)</a:t>
            </a:r>
          </a:p>
          <a:p>
            <a:endParaRPr lang="en-US" dirty="0"/>
          </a:p>
        </p:txBody>
      </p:sp>
    </p:spTree>
    <p:extLst>
      <p:ext uri="{BB962C8B-B14F-4D97-AF65-F5344CB8AC3E}">
        <p14:creationId xmlns:p14="http://schemas.microsoft.com/office/powerpoint/2010/main" val="15461964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Away</a:t>
            </a:r>
          </a:p>
        </p:txBody>
      </p:sp>
      <p:sp>
        <p:nvSpPr>
          <p:cNvPr id="3" name="Content Placeholder 2"/>
          <p:cNvSpPr>
            <a:spLocks noGrp="1"/>
          </p:cNvSpPr>
          <p:nvPr>
            <p:ph idx="1"/>
          </p:nvPr>
        </p:nvSpPr>
        <p:spPr/>
        <p:txBody>
          <a:bodyPr/>
          <a:lstStyle/>
          <a:p>
            <a:r>
              <a:rPr lang="en-US" dirty="0"/>
              <a:t>Observational data is inconsistent and low quality</a:t>
            </a:r>
          </a:p>
          <a:p>
            <a:r>
              <a:rPr lang="en-US" dirty="0"/>
              <a:t>Limited RCT data available</a:t>
            </a:r>
          </a:p>
          <a:p>
            <a:pPr lvl="1"/>
            <a:r>
              <a:rPr lang="en-US" dirty="0"/>
              <a:t>However, no significant benefit for HCQ has been shown</a:t>
            </a:r>
          </a:p>
          <a:p>
            <a:pPr lvl="1"/>
            <a:r>
              <a:rPr lang="en-US" dirty="0"/>
              <a:t>Adverse effects significantly greater for HCQ</a:t>
            </a:r>
          </a:p>
          <a:p>
            <a:r>
              <a:rPr lang="en-US" dirty="0"/>
              <a:t>Very large RCT would be needed to evaluate if administering HCQ in mild/asymptomatic outpatients can prevent hospitalization/death</a:t>
            </a:r>
          </a:p>
          <a:p>
            <a:endParaRPr lang="en-US" dirty="0"/>
          </a:p>
        </p:txBody>
      </p:sp>
    </p:spTree>
    <p:extLst>
      <p:ext uri="{BB962C8B-B14F-4D97-AF65-F5344CB8AC3E}">
        <p14:creationId xmlns:p14="http://schemas.microsoft.com/office/powerpoint/2010/main" val="28519567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7AEB-32E6-1F41-B360-99D20C8C7ABD}"/>
              </a:ext>
            </a:extLst>
          </p:cNvPr>
          <p:cNvSpPr>
            <a:spLocks noGrp="1"/>
          </p:cNvSpPr>
          <p:nvPr>
            <p:ph type="ctrTitle"/>
          </p:nvPr>
        </p:nvSpPr>
        <p:spPr/>
        <p:txBody>
          <a:bodyPr/>
          <a:lstStyle/>
          <a:p>
            <a:r>
              <a:rPr lang="en-US" dirty="0"/>
              <a:t>Covid-19 Trivia</a:t>
            </a:r>
          </a:p>
        </p:txBody>
      </p:sp>
      <p:sp>
        <p:nvSpPr>
          <p:cNvPr id="3" name="Subtitle 2">
            <a:extLst>
              <a:ext uri="{FF2B5EF4-FFF2-40B4-BE49-F238E27FC236}">
                <a16:creationId xmlns:a16="http://schemas.microsoft.com/office/drawing/2014/main" id="{85141344-B7E3-4D40-9214-7D738E69A9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5000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5666F-D2B0-C94B-9B94-8D80974A393B}"/>
              </a:ext>
            </a:extLst>
          </p:cNvPr>
          <p:cNvSpPr>
            <a:spLocks noGrp="1"/>
          </p:cNvSpPr>
          <p:nvPr>
            <p:ph type="title"/>
          </p:nvPr>
        </p:nvSpPr>
        <p:spPr/>
        <p:txBody>
          <a:bodyPr/>
          <a:lstStyle/>
          <a:p>
            <a:r>
              <a:rPr lang="en-US" dirty="0"/>
              <a:t>Viral Binding to Human Cells</a:t>
            </a:r>
          </a:p>
        </p:txBody>
      </p:sp>
      <p:sp>
        <p:nvSpPr>
          <p:cNvPr id="5" name="Content Placeholder 4">
            <a:extLst>
              <a:ext uri="{FF2B5EF4-FFF2-40B4-BE49-F238E27FC236}">
                <a16:creationId xmlns:a16="http://schemas.microsoft.com/office/drawing/2014/main" id="{1BB4B071-B7F1-DE4D-9A20-1789EA91C083}"/>
              </a:ext>
            </a:extLst>
          </p:cNvPr>
          <p:cNvSpPr>
            <a:spLocks noGrp="1"/>
          </p:cNvSpPr>
          <p:nvPr>
            <p:ph idx="1"/>
          </p:nvPr>
        </p:nvSpPr>
        <p:spPr>
          <a:xfrm>
            <a:off x="609600" y="1219202"/>
            <a:ext cx="10972800" cy="864242"/>
          </a:xfrm>
        </p:spPr>
        <p:txBody>
          <a:bodyPr/>
          <a:lstStyle/>
          <a:p>
            <a:pPr marL="0" indent="0">
              <a:buNone/>
            </a:pPr>
            <a:endParaRPr lang="en-US" dirty="0"/>
          </a:p>
          <a:p>
            <a:pPr marL="0" indent="0">
              <a:buNone/>
            </a:pPr>
            <a:endParaRPr lang="en-US" dirty="0"/>
          </a:p>
          <a:p>
            <a:pPr marL="0" indent="0">
              <a:buNone/>
            </a:pPr>
            <a:r>
              <a:rPr lang="en-US" dirty="0"/>
              <a:t>SARS-CoV-2 binds tightly</a:t>
            </a:r>
          </a:p>
          <a:p>
            <a:pPr marL="0" indent="0">
              <a:buNone/>
            </a:pPr>
            <a:endParaRPr lang="en-US" dirty="0"/>
          </a:p>
          <a:p>
            <a:pPr marL="0" indent="0">
              <a:buNone/>
            </a:pPr>
            <a:r>
              <a:rPr lang="en-US" sz="2400" i="1" dirty="0"/>
              <a:t>In 2003, SARS, or severe acute respiratory syndrome, spread from Asia throughout the world, sickening more than 8,000 people and killing more than 700 over a six-month period. The virus that caused SARS (SARS-</a:t>
            </a:r>
            <a:r>
              <a:rPr lang="en-US" sz="2400" i="1" dirty="0" err="1"/>
              <a:t>CoV</a:t>
            </a:r>
            <a:r>
              <a:rPr lang="en-US" sz="2400" i="1" dirty="0"/>
              <a:t>) is similar to the one that causes COVID-19—both are types of coronaviruses—but researchers have recently discovered an important difference that may explain why the new coronavirus is so hard to stop: SARS-CoV-2 (the virus that causes </a:t>
            </a:r>
            <a:r>
              <a:rPr lang="en-US" sz="2400" i="1" dirty="0">
                <a:solidFill>
                  <a:srgbClr val="FF0000"/>
                </a:solidFill>
              </a:rPr>
              <a:t>COVID-19) binds 10 to 20 times more tightly to human cells than SARS-</a:t>
            </a:r>
            <a:r>
              <a:rPr lang="en-US" sz="2400" i="1" dirty="0" err="1">
                <a:solidFill>
                  <a:srgbClr val="FF0000"/>
                </a:solidFill>
              </a:rPr>
              <a:t>CoV</a:t>
            </a:r>
            <a:r>
              <a:rPr lang="en-US" sz="2400" i="1" dirty="0">
                <a:solidFill>
                  <a:srgbClr val="FF0000"/>
                </a:solidFill>
              </a:rPr>
              <a:t> (the virus responsible for SARS).</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079E4A3D-A746-DB47-940F-61129026F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0130" y="1263984"/>
            <a:ext cx="3160739" cy="2204298"/>
          </a:xfrm>
          <a:prstGeom prst="rect">
            <a:avLst/>
          </a:prstGeom>
        </p:spPr>
      </p:pic>
    </p:spTree>
    <p:extLst>
      <p:ext uri="{BB962C8B-B14F-4D97-AF65-F5344CB8AC3E}">
        <p14:creationId xmlns:p14="http://schemas.microsoft.com/office/powerpoint/2010/main" val="304083097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FCD3-E17B-4A44-8782-0C3FE28FE88E}"/>
              </a:ext>
            </a:extLst>
          </p:cNvPr>
          <p:cNvSpPr>
            <a:spLocks noGrp="1"/>
          </p:cNvSpPr>
          <p:nvPr>
            <p:ph type="title"/>
          </p:nvPr>
        </p:nvSpPr>
        <p:spPr/>
        <p:txBody>
          <a:bodyPr/>
          <a:lstStyle/>
          <a:p>
            <a:r>
              <a:rPr lang="en-US" dirty="0"/>
              <a:t>What about the babies?</a:t>
            </a:r>
          </a:p>
        </p:txBody>
      </p:sp>
      <p:sp>
        <p:nvSpPr>
          <p:cNvPr id="3" name="Content Placeholder 2">
            <a:extLst>
              <a:ext uri="{FF2B5EF4-FFF2-40B4-BE49-F238E27FC236}">
                <a16:creationId xmlns:a16="http://schemas.microsoft.com/office/drawing/2014/main" id="{D6210D25-3770-8843-A522-E4936CF691CE}"/>
              </a:ext>
            </a:extLst>
          </p:cNvPr>
          <p:cNvSpPr>
            <a:spLocks noGrp="1"/>
          </p:cNvSpPr>
          <p:nvPr>
            <p:ph idx="1"/>
          </p:nvPr>
        </p:nvSpPr>
        <p:spPr/>
        <p:txBody>
          <a:bodyPr/>
          <a:lstStyle/>
          <a:p>
            <a:pPr marL="0" indent="0">
              <a:buNone/>
            </a:pPr>
            <a:r>
              <a:rPr lang="en-US" dirty="0"/>
              <a:t>Coronavirus can make babies seriously ill. </a:t>
            </a:r>
          </a:p>
          <a:p>
            <a:r>
              <a:rPr lang="en-US" sz="1800" i="1" dirty="0"/>
              <a:t>Compared to adults, children appear much less likely to get sick if they contract the novel coronavirus. However, a report from China suggests that </a:t>
            </a:r>
            <a:r>
              <a:rPr lang="en-US" sz="1800" i="1" dirty="0">
                <a:solidFill>
                  <a:srgbClr val="FF0000"/>
                </a:solidFill>
              </a:rPr>
              <a:t>the very young may be more vulnerable to serious illness than older children</a:t>
            </a:r>
            <a:r>
              <a:rPr lang="en-US" sz="1800" i="1" dirty="0"/>
              <a:t>. Researchers reviewed the records of 2,143 Chinese children and found that </a:t>
            </a:r>
            <a:r>
              <a:rPr lang="en-US" sz="1800" i="1" dirty="0">
                <a:solidFill>
                  <a:srgbClr val="FF0000"/>
                </a:solidFill>
              </a:rPr>
              <a:t>nearly 11% of sick infants were seriously or critically ill</a:t>
            </a:r>
            <a:r>
              <a:rPr lang="en-US" sz="1800" i="1" dirty="0"/>
              <a:t>, compared to 7% of children ages 1 to 5 years, 4% of children ages 6 to 15 and 3% of teenagers aged 16 and older. In the United States, from February 12 to April 2, less than 2% of cases were in children younger than 18 years. Of these pediatric cases, 15% were in children under 12 months. </a:t>
            </a:r>
          </a:p>
          <a:p>
            <a:pPr marL="0" indent="0">
              <a:buNone/>
            </a:pPr>
            <a:r>
              <a:rPr lang="en-US" sz="1800" i="1" dirty="0"/>
              <a:t> </a:t>
            </a:r>
          </a:p>
          <a:p>
            <a:r>
              <a:rPr lang="en-US" sz="1800" i="1" dirty="0"/>
              <a:t>A </a:t>
            </a:r>
            <a:r>
              <a:rPr lang="en-US" sz="1800" i="1" dirty="0">
                <a:solidFill>
                  <a:srgbClr val="FF0000"/>
                </a:solidFill>
              </a:rPr>
              <a:t>multisystem inflammatory syndrome (MIS) </a:t>
            </a:r>
            <a:r>
              <a:rPr lang="en-US" sz="1800" i="1" dirty="0"/>
              <a:t>is affecting some children positive for current or recent SARS-CoV-2 infection. MIS is </a:t>
            </a:r>
            <a:r>
              <a:rPr lang="en-US" sz="1800" i="1" dirty="0">
                <a:solidFill>
                  <a:srgbClr val="FF0000"/>
                </a:solidFill>
              </a:rPr>
              <a:t>rare but very serious</a:t>
            </a:r>
            <a:r>
              <a:rPr lang="en-US" sz="1800" i="1" dirty="0"/>
              <a:t>. MIS is characterized by gastrointestinal symptoms and cardiac (or other system) inflammation. The syndrome is </a:t>
            </a:r>
            <a:r>
              <a:rPr lang="en-US" sz="1800" i="1" dirty="0">
                <a:solidFill>
                  <a:srgbClr val="FF0000"/>
                </a:solidFill>
              </a:rPr>
              <a:t>similar to</a:t>
            </a:r>
            <a:r>
              <a:rPr lang="en-US" sz="1800" i="1" dirty="0"/>
              <a:t> </a:t>
            </a:r>
            <a:r>
              <a:rPr lang="en-US" sz="1800" i="1" dirty="0">
                <a:hlinkClick r:id="rId2"/>
              </a:rPr>
              <a:t>Kawasaki disease</a:t>
            </a:r>
            <a:r>
              <a:rPr lang="en-US" sz="1800" i="1" dirty="0"/>
              <a:t>, an illness that could lead to enlarged coronary arteries or even coronary artery aneurysms. Contact your doctor right away if your child has fever, abdominal pain, </a:t>
            </a:r>
            <a:r>
              <a:rPr lang="en-US" sz="1800" i="1" dirty="0">
                <a:hlinkClick r:id="rId3"/>
              </a:rPr>
              <a:t>vomiting</a:t>
            </a:r>
            <a:r>
              <a:rPr lang="en-US" sz="1800" i="1" dirty="0"/>
              <a:t>, diarrhea, </a:t>
            </a:r>
            <a:r>
              <a:rPr lang="en-US" sz="1800" i="1" dirty="0">
                <a:hlinkClick r:id="rId4"/>
              </a:rPr>
              <a:t>neck pain</a:t>
            </a:r>
            <a:r>
              <a:rPr lang="en-US" sz="1800" i="1" dirty="0"/>
              <a:t>, </a:t>
            </a:r>
            <a:r>
              <a:rPr lang="en-US" sz="1800" i="1" dirty="0">
                <a:hlinkClick r:id="rId5"/>
              </a:rPr>
              <a:t>rash</a:t>
            </a:r>
            <a:r>
              <a:rPr lang="en-US" sz="1800" i="1" dirty="0"/>
              <a:t>, </a:t>
            </a:r>
            <a:r>
              <a:rPr lang="en-US" sz="1800" i="1" dirty="0">
                <a:hlinkClick r:id="rId6"/>
              </a:rPr>
              <a:t>bloodshot eyes</a:t>
            </a:r>
            <a:r>
              <a:rPr lang="en-US" sz="1800" i="1" dirty="0"/>
              <a:t>, and/or is much more tired than usual. (Not all children will experience all MIS symptoms.)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7146335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7800-3188-F045-8C77-0E750C05AAEA}"/>
              </a:ext>
            </a:extLst>
          </p:cNvPr>
          <p:cNvSpPr>
            <a:spLocks noGrp="1"/>
          </p:cNvSpPr>
          <p:nvPr>
            <p:ph type="title"/>
          </p:nvPr>
        </p:nvSpPr>
        <p:spPr/>
        <p:txBody>
          <a:bodyPr/>
          <a:lstStyle/>
          <a:p>
            <a:r>
              <a:rPr lang="en-US" dirty="0"/>
              <a:t>Can you get Covid-19 from doorknobs?</a:t>
            </a:r>
          </a:p>
        </p:txBody>
      </p:sp>
      <p:sp>
        <p:nvSpPr>
          <p:cNvPr id="3" name="Content Placeholder 2">
            <a:extLst>
              <a:ext uri="{FF2B5EF4-FFF2-40B4-BE49-F238E27FC236}">
                <a16:creationId xmlns:a16="http://schemas.microsoft.com/office/drawing/2014/main" id="{3C52568C-37B1-AD46-A478-079C11DDCDFA}"/>
              </a:ext>
            </a:extLst>
          </p:cNvPr>
          <p:cNvSpPr>
            <a:spLocks noGrp="1"/>
          </p:cNvSpPr>
          <p:nvPr>
            <p:ph idx="1"/>
          </p:nvPr>
        </p:nvSpPr>
        <p:spPr/>
        <p:txBody>
          <a:bodyPr/>
          <a:lstStyle/>
          <a:p>
            <a:pPr marL="0" indent="0">
              <a:buNone/>
            </a:pPr>
            <a:r>
              <a:rPr lang="en-US" dirty="0"/>
              <a:t>The COVID-19 virus can live on surfaces for days. </a:t>
            </a:r>
          </a:p>
          <a:p>
            <a:pPr marL="0" indent="0">
              <a:buNone/>
            </a:pPr>
            <a:endParaRPr lang="en-US" dirty="0"/>
          </a:p>
          <a:p>
            <a:pPr marL="0" indent="0">
              <a:buNone/>
            </a:pPr>
            <a:r>
              <a:rPr lang="en-US" sz="2400" i="1" dirty="0"/>
              <a:t>COVID-19 is spread primarily through respiratory droplets. When an infected person sneezes or coughs, the virus can travel from one person to another, either directly (which is why the CDC recommends maintaining at least a 6-foot distance from other people) or via an intermediate surface.</a:t>
            </a:r>
            <a:br>
              <a:rPr lang="en-US" sz="2400" i="1" dirty="0"/>
            </a:br>
            <a:br>
              <a:rPr lang="en-US" sz="2400" i="1" dirty="0"/>
            </a:br>
            <a:r>
              <a:rPr lang="en-US" sz="2400" i="1" dirty="0"/>
              <a:t>Researchers have found that the virus can live up to </a:t>
            </a:r>
            <a:r>
              <a:rPr lang="en-US" sz="2400" i="1" dirty="0">
                <a:solidFill>
                  <a:srgbClr val="FF0000"/>
                </a:solidFill>
              </a:rPr>
              <a:t>24 hours on cardboard and 2 to 3 days on plastic and stainless steel</a:t>
            </a:r>
            <a:r>
              <a:rPr lang="en-US" sz="2400" i="1" dirty="0"/>
              <a:t>. The CDC reports that the virus was detected on surfaces of the Diamond Princess cruise ship up to 17 days after passengers disembarked. However, only pieces of the virus were detectable, not viruses capable of infecting a person.</a:t>
            </a:r>
          </a:p>
          <a:p>
            <a:endParaRPr lang="en-US" dirty="0"/>
          </a:p>
        </p:txBody>
      </p:sp>
      <p:pic>
        <p:nvPicPr>
          <p:cNvPr id="5" name="Picture 4">
            <a:extLst>
              <a:ext uri="{FF2B5EF4-FFF2-40B4-BE49-F238E27FC236}">
                <a16:creationId xmlns:a16="http://schemas.microsoft.com/office/drawing/2014/main" id="{FC59AAA8-B1BE-BA47-8B38-63121FF87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9030" y="1114270"/>
            <a:ext cx="2250294" cy="1267028"/>
          </a:xfrm>
          <a:prstGeom prst="rect">
            <a:avLst/>
          </a:prstGeom>
        </p:spPr>
      </p:pic>
    </p:spTree>
    <p:extLst>
      <p:ext uri="{BB962C8B-B14F-4D97-AF65-F5344CB8AC3E}">
        <p14:creationId xmlns:p14="http://schemas.microsoft.com/office/powerpoint/2010/main" val="10435253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F24A-4610-B84F-B170-2E30216C7AE9}"/>
              </a:ext>
            </a:extLst>
          </p:cNvPr>
          <p:cNvSpPr>
            <a:spLocks noGrp="1"/>
          </p:cNvSpPr>
          <p:nvPr>
            <p:ph type="title"/>
          </p:nvPr>
        </p:nvSpPr>
        <p:spPr/>
        <p:txBody>
          <a:bodyPr/>
          <a:lstStyle/>
          <a:p>
            <a:r>
              <a:rPr lang="en-US" sz="3600" dirty="0"/>
              <a:t>I cant be contagious if I don’t have symptoms….can I ?</a:t>
            </a:r>
          </a:p>
        </p:txBody>
      </p:sp>
      <p:sp>
        <p:nvSpPr>
          <p:cNvPr id="3" name="Content Placeholder 2">
            <a:extLst>
              <a:ext uri="{FF2B5EF4-FFF2-40B4-BE49-F238E27FC236}">
                <a16:creationId xmlns:a16="http://schemas.microsoft.com/office/drawing/2014/main" id="{03A4F85A-1057-EA4A-959F-793E4943B0F3}"/>
              </a:ext>
            </a:extLst>
          </p:cNvPr>
          <p:cNvSpPr>
            <a:spLocks noGrp="1"/>
          </p:cNvSpPr>
          <p:nvPr>
            <p:ph idx="1"/>
          </p:nvPr>
        </p:nvSpPr>
        <p:spPr/>
        <p:txBody>
          <a:bodyPr/>
          <a:lstStyle/>
          <a:p>
            <a:pPr marL="0" indent="0">
              <a:buNone/>
            </a:pPr>
            <a:r>
              <a:rPr lang="en-US" dirty="0"/>
              <a:t>People who don’t have symptoms can spread the virus. </a:t>
            </a:r>
          </a:p>
          <a:p>
            <a:pPr marL="0" indent="0">
              <a:buNone/>
            </a:pPr>
            <a:endParaRPr lang="en-US" dirty="0"/>
          </a:p>
          <a:p>
            <a:r>
              <a:rPr lang="en-US" sz="2800" dirty="0">
                <a:solidFill>
                  <a:srgbClr val="FF0000"/>
                </a:solidFill>
              </a:rPr>
              <a:t>One-third of 565 Japanese citizens </a:t>
            </a:r>
            <a:r>
              <a:rPr lang="en-US" sz="2800" dirty="0"/>
              <a:t>who were evacuated from Wuhan, China in February that </a:t>
            </a:r>
            <a:r>
              <a:rPr lang="en-US" sz="2800" dirty="0">
                <a:solidFill>
                  <a:srgbClr val="FF0000"/>
                </a:solidFill>
              </a:rPr>
              <a:t>tested positive for coronavirus infection never developed COVID-19 symptoms</a:t>
            </a:r>
            <a:r>
              <a:rPr lang="en-US" sz="2800" dirty="0"/>
              <a:t>; and a study out of China reports more than </a:t>
            </a:r>
            <a:r>
              <a:rPr lang="en-US" sz="2800" dirty="0">
                <a:solidFill>
                  <a:srgbClr val="FF0000"/>
                </a:solidFill>
              </a:rPr>
              <a:t>half of infected children had no symptoms </a:t>
            </a:r>
            <a:r>
              <a:rPr lang="en-US" sz="2800" dirty="0"/>
              <a:t>or only mild symptoms.</a:t>
            </a:r>
            <a:br>
              <a:rPr lang="en-US" sz="2800" dirty="0"/>
            </a:br>
            <a:br>
              <a:rPr lang="en-US" sz="2800" dirty="0"/>
            </a:br>
            <a:r>
              <a:rPr lang="en-US" sz="2800" i="1" dirty="0"/>
              <a:t>That’s good news for the affected individuals, but </a:t>
            </a:r>
            <a:r>
              <a:rPr lang="en-US" sz="2800" i="1" dirty="0">
                <a:solidFill>
                  <a:srgbClr val="FF0000"/>
                </a:solidFill>
              </a:rPr>
              <a:t>bad news for public health</a:t>
            </a:r>
          </a:p>
          <a:p>
            <a:endParaRPr lang="en-US" dirty="0"/>
          </a:p>
        </p:txBody>
      </p:sp>
    </p:spTree>
    <p:extLst>
      <p:ext uri="{BB962C8B-B14F-4D97-AF65-F5344CB8AC3E}">
        <p14:creationId xmlns:p14="http://schemas.microsoft.com/office/powerpoint/2010/main" val="284433099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465B-2C26-9444-A79E-DF7A6D290CE1}"/>
              </a:ext>
            </a:extLst>
          </p:cNvPr>
          <p:cNvSpPr>
            <a:spLocks noGrp="1"/>
          </p:cNvSpPr>
          <p:nvPr>
            <p:ph type="title"/>
          </p:nvPr>
        </p:nvSpPr>
        <p:spPr/>
        <p:txBody>
          <a:bodyPr/>
          <a:lstStyle/>
          <a:p>
            <a:r>
              <a:rPr lang="en-US" dirty="0"/>
              <a:t>Does my Blood Type matter?</a:t>
            </a:r>
          </a:p>
        </p:txBody>
      </p:sp>
      <p:sp>
        <p:nvSpPr>
          <p:cNvPr id="3" name="Content Placeholder 2">
            <a:extLst>
              <a:ext uri="{FF2B5EF4-FFF2-40B4-BE49-F238E27FC236}">
                <a16:creationId xmlns:a16="http://schemas.microsoft.com/office/drawing/2014/main" id="{F0DC0456-2976-7D4D-96DA-CA3DF62FBEDD}"/>
              </a:ext>
            </a:extLst>
          </p:cNvPr>
          <p:cNvSpPr>
            <a:spLocks noGrp="1"/>
          </p:cNvSpPr>
          <p:nvPr>
            <p:ph idx="1"/>
          </p:nvPr>
        </p:nvSpPr>
        <p:spPr/>
        <p:txBody>
          <a:bodyPr/>
          <a:lstStyle/>
          <a:p>
            <a:pPr marL="0" indent="0">
              <a:buNone/>
            </a:pPr>
            <a:r>
              <a:rPr lang="en-US" dirty="0"/>
              <a:t>People with type A blood may be more susceptible to infection. </a:t>
            </a:r>
          </a:p>
          <a:p>
            <a:pPr marL="0" indent="0">
              <a:buNone/>
            </a:pPr>
            <a:endParaRPr lang="en-US" dirty="0"/>
          </a:p>
          <a:p>
            <a:r>
              <a:rPr lang="en-US" sz="2400" dirty="0"/>
              <a:t>A </a:t>
            </a:r>
            <a:r>
              <a:rPr lang="en-US" sz="2400" dirty="0">
                <a:solidFill>
                  <a:srgbClr val="FF0000"/>
                </a:solidFill>
              </a:rPr>
              <a:t>Chinese study of 2,173 </a:t>
            </a:r>
            <a:r>
              <a:rPr lang="en-US" sz="2400" dirty="0"/>
              <a:t>individuals who were hospitalized with COVID-19 found that </a:t>
            </a:r>
            <a:r>
              <a:rPr lang="en-US" sz="2400" dirty="0">
                <a:solidFill>
                  <a:srgbClr val="FF0000"/>
                </a:solidFill>
              </a:rPr>
              <a:t>the proportion of sick people with type A blood was significantly greater </a:t>
            </a:r>
            <a:r>
              <a:rPr lang="en-US" sz="2400" dirty="0"/>
              <a:t>than researchers would expect based upon the percentage of people with type A blood in the general population. The study also found that </a:t>
            </a:r>
            <a:r>
              <a:rPr lang="en-US" sz="2400" dirty="0">
                <a:solidFill>
                  <a:srgbClr val="FF0000"/>
                </a:solidFill>
              </a:rPr>
              <a:t>there were fewer sick people with type O blood than would be expected.</a:t>
            </a:r>
            <a:br>
              <a:rPr lang="en-US" sz="2400" dirty="0">
                <a:solidFill>
                  <a:srgbClr val="FF0000"/>
                </a:solidFill>
              </a:rPr>
            </a:br>
            <a:br>
              <a:rPr lang="en-US" sz="2400" dirty="0"/>
            </a:br>
            <a:r>
              <a:rPr lang="en-US" sz="2400" dirty="0"/>
              <a:t>Genomic studies of patient from Italy and Spain have supported these findings, showing a higher risk of developing COVID-19 </a:t>
            </a:r>
            <a:r>
              <a:rPr lang="en-US" sz="2400" dirty="0">
                <a:hlinkClick r:id="rId2"/>
              </a:rPr>
              <a:t>respiratory failure</a:t>
            </a:r>
            <a:r>
              <a:rPr lang="en-US" sz="2400" dirty="0"/>
              <a:t> in patients with type A blood. </a:t>
            </a:r>
          </a:p>
          <a:p>
            <a:endParaRPr lang="en-US" dirty="0"/>
          </a:p>
        </p:txBody>
      </p:sp>
    </p:spTree>
    <p:extLst>
      <p:ext uri="{BB962C8B-B14F-4D97-AF65-F5344CB8AC3E}">
        <p14:creationId xmlns:p14="http://schemas.microsoft.com/office/powerpoint/2010/main" val="62863624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4375-EEEE-294B-8968-916ED6EC6EF6}"/>
              </a:ext>
            </a:extLst>
          </p:cNvPr>
          <p:cNvSpPr>
            <a:spLocks noGrp="1"/>
          </p:cNvSpPr>
          <p:nvPr>
            <p:ph type="title"/>
          </p:nvPr>
        </p:nvSpPr>
        <p:spPr/>
        <p:txBody>
          <a:bodyPr/>
          <a:lstStyle/>
          <a:p>
            <a:r>
              <a:rPr lang="en-US" sz="3200" dirty="0"/>
              <a:t>Covid-19 </a:t>
            </a:r>
            <a:r>
              <a:rPr lang="en-US" sz="3200" u="sng" dirty="0"/>
              <a:t>always</a:t>
            </a:r>
            <a:r>
              <a:rPr lang="en-US" sz="3200" dirty="0"/>
              <a:t> involves the respiratory symptoms?</a:t>
            </a:r>
          </a:p>
        </p:txBody>
      </p:sp>
      <p:sp>
        <p:nvSpPr>
          <p:cNvPr id="3" name="Content Placeholder 2">
            <a:extLst>
              <a:ext uri="{FF2B5EF4-FFF2-40B4-BE49-F238E27FC236}">
                <a16:creationId xmlns:a16="http://schemas.microsoft.com/office/drawing/2014/main" id="{43782E8E-EE11-0A44-9425-A5C5473BC14E}"/>
              </a:ext>
            </a:extLst>
          </p:cNvPr>
          <p:cNvSpPr>
            <a:spLocks noGrp="1"/>
          </p:cNvSpPr>
          <p:nvPr>
            <p:ph idx="1"/>
          </p:nvPr>
        </p:nvSpPr>
        <p:spPr/>
        <p:txBody>
          <a:bodyPr/>
          <a:lstStyle/>
          <a:p>
            <a:pPr marL="0" indent="0">
              <a:buNone/>
            </a:pPr>
            <a:r>
              <a:rPr lang="en-US" dirty="0"/>
              <a:t>Some people with COVID-19 have digestive symptoms.</a:t>
            </a:r>
          </a:p>
          <a:p>
            <a:pPr marL="0" indent="0">
              <a:buNone/>
            </a:pPr>
            <a:endParaRPr lang="en-US" dirty="0"/>
          </a:p>
          <a:p>
            <a:r>
              <a:rPr lang="en-US" sz="2400" dirty="0"/>
              <a:t>Cough, </a:t>
            </a:r>
            <a:r>
              <a:rPr lang="en-US" sz="2400" dirty="0">
                <a:hlinkClick r:id="rId2"/>
              </a:rPr>
              <a:t>fever</a:t>
            </a:r>
            <a:r>
              <a:rPr lang="en-US" sz="2400" dirty="0"/>
              <a:t> and shortness of breath are the most common symptoms of novel coronavirus infection, but many people also experience digestive symptoms, including lack of appetite, </a:t>
            </a:r>
            <a:r>
              <a:rPr lang="en-US" sz="2400" dirty="0">
                <a:hlinkClick r:id="rId3"/>
              </a:rPr>
              <a:t>diarrhea</a:t>
            </a:r>
            <a:r>
              <a:rPr lang="en-US" sz="2400" dirty="0"/>
              <a:t>, vomiting and abdominal </a:t>
            </a:r>
            <a:r>
              <a:rPr lang="en-US" sz="2400" dirty="0">
                <a:hlinkClick r:id="rId4"/>
              </a:rPr>
              <a:t>pain</a:t>
            </a:r>
            <a:r>
              <a:rPr lang="en-US" sz="2400" dirty="0"/>
              <a:t>. According to study published in </a:t>
            </a:r>
            <a:r>
              <a:rPr lang="en-US" sz="2400" i="1" dirty="0"/>
              <a:t>The American Journal of Gastroenterology</a:t>
            </a:r>
            <a:r>
              <a:rPr lang="en-US" sz="2400" dirty="0"/>
              <a:t>, 48.5% of 204 people admitted to the hospital with COVID-19 had </a:t>
            </a:r>
            <a:r>
              <a:rPr lang="en-US" sz="2400" dirty="0">
                <a:hlinkClick r:id="rId5"/>
              </a:rPr>
              <a:t>digestive symptoms</a:t>
            </a:r>
            <a:r>
              <a:rPr lang="en-US" sz="2400" dirty="0"/>
              <a:t>. </a:t>
            </a:r>
            <a:r>
              <a:rPr lang="en-US" sz="2400" dirty="0">
                <a:solidFill>
                  <a:srgbClr val="FF0000"/>
                </a:solidFill>
              </a:rPr>
              <a:t>A small percentage (7 people) </a:t>
            </a:r>
            <a:r>
              <a:rPr lang="en-US" sz="2400" i="1" dirty="0">
                <a:solidFill>
                  <a:srgbClr val="FF0000"/>
                </a:solidFill>
              </a:rPr>
              <a:t>only</a:t>
            </a:r>
            <a:r>
              <a:rPr lang="en-US" sz="2400" dirty="0">
                <a:solidFill>
                  <a:srgbClr val="FF0000"/>
                </a:solidFill>
              </a:rPr>
              <a:t> had digestive symptoms</a:t>
            </a:r>
            <a:r>
              <a:rPr lang="en-US" sz="2400" dirty="0"/>
              <a:t>; these individuals did not have a cough, fever or </a:t>
            </a:r>
            <a:r>
              <a:rPr lang="en-US" sz="2400" dirty="0">
                <a:hlinkClick r:id="rId6"/>
              </a:rPr>
              <a:t>shortness of breath</a:t>
            </a:r>
            <a:r>
              <a:rPr lang="en-US" sz="2400" dirty="0"/>
              <a:t>.</a:t>
            </a:r>
          </a:p>
          <a:p>
            <a:endParaRPr lang="en-US" dirty="0"/>
          </a:p>
        </p:txBody>
      </p:sp>
    </p:spTree>
    <p:extLst>
      <p:ext uri="{BB962C8B-B14F-4D97-AF65-F5344CB8AC3E}">
        <p14:creationId xmlns:p14="http://schemas.microsoft.com/office/powerpoint/2010/main" val="284232249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141E-E7DE-0D4F-BA3B-3E8A4806E9C1}"/>
              </a:ext>
            </a:extLst>
          </p:cNvPr>
          <p:cNvSpPr>
            <a:spLocks noGrp="1"/>
          </p:cNvSpPr>
          <p:nvPr>
            <p:ph type="title"/>
          </p:nvPr>
        </p:nvSpPr>
        <p:spPr/>
        <p:txBody>
          <a:bodyPr/>
          <a:lstStyle/>
          <a:p>
            <a:r>
              <a:rPr lang="en-US" dirty="0"/>
              <a:t>I had Covid-19.  I cannot get it again, can I?</a:t>
            </a:r>
          </a:p>
        </p:txBody>
      </p:sp>
      <p:sp>
        <p:nvSpPr>
          <p:cNvPr id="3" name="Content Placeholder 2">
            <a:extLst>
              <a:ext uri="{FF2B5EF4-FFF2-40B4-BE49-F238E27FC236}">
                <a16:creationId xmlns:a16="http://schemas.microsoft.com/office/drawing/2014/main" id="{936913FF-0E46-AC49-BD98-DE9F3D4B7EB9}"/>
              </a:ext>
            </a:extLst>
          </p:cNvPr>
          <p:cNvSpPr>
            <a:spLocks noGrp="1"/>
          </p:cNvSpPr>
          <p:nvPr>
            <p:ph idx="1"/>
          </p:nvPr>
        </p:nvSpPr>
        <p:spPr/>
        <p:txBody>
          <a:bodyPr/>
          <a:lstStyle/>
          <a:p>
            <a:pPr marL="0" indent="0">
              <a:buNone/>
            </a:pPr>
            <a:r>
              <a:rPr lang="en-US" dirty="0"/>
              <a:t>Reinfection </a:t>
            </a:r>
            <a:r>
              <a:rPr lang="en-US" u="sng" dirty="0"/>
              <a:t>may</a:t>
            </a:r>
            <a:r>
              <a:rPr lang="en-US" dirty="0"/>
              <a:t> be possible.</a:t>
            </a:r>
          </a:p>
          <a:p>
            <a:r>
              <a:rPr lang="en-US" sz="2400" dirty="0"/>
              <a:t>If a person gets COVID-19, are they immune to future infection from SARS-CoV-2? And how long will immunity last? Ten to 30% of our common colds are caused by four different coronaviruses, and we all know that having a cold doesn’t keep you from catching another cold. But animal research suggests the novel coronavirus may be different: Macaque monkeys who were exposed to SARS-CoV-2 after recovering from COVID-19 did not develop another infection. </a:t>
            </a:r>
            <a:br>
              <a:rPr lang="en-US" sz="2400" dirty="0"/>
            </a:br>
            <a:br>
              <a:rPr lang="en-US" sz="2400" dirty="0"/>
            </a:br>
            <a:r>
              <a:rPr lang="en-US" sz="2400" dirty="0"/>
              <a:t>In humans, doctors have </a:t>
            </a:r>
            <a:r>
              <a:rPr lang="en-US" sz="2400" dirty="0">
                <a:solidFill>
                  <a:srgbClr val="FF0000"/>
                </a:solidFill>
              </a:rPr>
              <a:t>scientifically confirmed only one case</a:t>
            </a:r>
            <a:r>
              <a:rPr lang="en-US" sz="2400" dirty="0"/>
              <a:t> of SARS-CoV-2 reinfection (there have been numerous unconfirmed cases)</a:t>
            </a:r>
          </a:p>
          <a:p>
            <a:endParaRPr lang="en-US" dirty="0"/>
          </a:p>
        </p:txBody>
      </p:sp>
    </p:spTree>
    <p:extLst>
      <p:ext uri="{BB962C8B-B14F-4D97-AF65-F5344CB8AC3E}">
        <p14:creationId xmlns:p14="http://schemas.microsoft.com/office/powerpoint/2010/main" val="40199122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19AC7-A541-DE47-A5AF-9B50B37EF244}"/>
              </a:ext>
            </a:extLst>
          </p:cNvPr>
          <p:cNvSpPr>
            <a:spLocks noGrp="1"/>
          </p:cNvSpPr>
          <p:nvPr>
            <p:ph type="ctrTitle"/>
          </p:nvPr>
        </p:nvSpPr>
        <p:spPr/>
        <p:txBody>
          <a:bodyPr/>
          <a:lstStyle/>
          <a:p>
            <a:r>
              <a:rPr lang="en-US" dirty="0"/>
              <a:t>What about Influenza AND Covid-19?</a:t>
            </a:r>
          </a:p>
        </p:txBody>
      </p:sp>
      <p:sp>
        <p:nvSpPr>
          <p:cNvPr id="5" name="Subtitle 4">
            <a:extLst>
              <a:ext uri="{FF2B5EF4-FFF2-40B4-BE49-F238E27FC236}">
                <a16:creationId xmlns:a16="http://schemas.microsoft.com/office/drawing/2014/main" id="{5B83FA65-6C3F-F043-AB7D-E9CF5D19935F}"/>
              </a:ext>
            </a:extLst>
          </p:cNvPr>
          <p:cNvSpPr>
            <a:spLocks noGrp="1"/>
          </p:cNvSpPr>
          <p:nvPr>
            <p:ph type="subTitle" idx="1"/>
          </p:nvPr>
        </p:nvSpPr>
        <p:spPr/>
        <p:txBody>
          <a:bodyPr/>
          <a:lstStyle/>
          <a:p>
            <a:r>
              <a:rPr lang="en-US" dirty="0"/>
              <a:t>Do we need to worry about it this year?</a:t>
            </a:r>
          </a:p>
        </p:txBody>
      </p:sp>
    </p:spTree>
    <p:extLst>
      <p:ext uri="{BB962C8B-B14F-4D97-AF65-F5344CB8AC3E}">
        <p14:creationId xmlns:p14="http://schemas.microsoft.com/office/powerpoint/2010/main" val="13894351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C5F7-74B5-D040-9787-A95650836676}"/>
              </a:ext>
            </a:extLst>
          </p:cNvPr>
          <p:cNvSpPr>
            <a:spLocks noGrp="1"/>
          </p:cNvSpPr>
          <p:nvPr>
            <p:ph type="title"/>
          </p:nvPr>
        </p:nvSpPr>
        <p:spPr/>
        <p:txBody>
          <a:bodyPr>
            <a:noAutofit/>
          </a:bodyPr>
          <a:lstStyle/>
          <a:p>
            <a:r>
              <a:rPr lang="en-US" sz="5333" dirty="0"/>
              <a:t>HRO Toolbox</a:t>
            </a:r>
          </a:p>
        </p:txBody>
      </p:sp>
      <p:sp>
        <p:nvSpPr>
          <p:cNvPr id="4" name="Rectangle 3">
            <a:extLst>
              <a:ext uri="{FF2B5EF4-FFF2-40B4-BE49-F238E27FC236}">
                <a16:creationId xmlns:a16="http://schemas.microsoft.com/office/drawing/2014/main" id="{62DF0C48-8345-654C-8658-E7584BCBDD87}"/>
              </a:ext>
            </a:extLst>
          </p:cNvPr>
          <p:cNvSpPr/>
          <p:nvPr/>
        </p:nvSpPr>
        <p:spPr>
          <a:xfrm>
            <a:off x="0" y="2204582"/>
            <a:ext cx="11582400" cy="135421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21920" tIns="60960" rIns="121920" bIns="60960">
            <a:spAutoFit/>
            <a:scene3d>
              <a:camera prst="orthographicFront"/>
              <a:lightRig rig="threePt" dir="t"/>
            </a:scene3d>
            <a:sp3d extrusionH="69850">
              <a:bevelT w="38100" h="38100" prst="slope"/>
              <a:bevelB w="82550" h="38100" prst="coolSlant"/>
              <a:extrusionClr>
                <a:schemeClr val="tx2"/>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00B050"/>
                </a:solidFill>
                <a:effectLst>
                  <a:reflection blurRad="6350" endPos="0" dir="5400000" sy="-90000" algn="bl" rotWithShape="0"/>
                </a:effectLst>
                <a:uLnTx/>
                <a:uFillTx/>
                <a:latin typeface="Calibri" panose="020F0502020204030204"/>
                <a:ea typeface="+mn-ea"/>
                <a:cs typeface="+mn-cs"/>
              </a:rPr>
              <a:t>Know Why and Comply</a:t>
            </a:r>
          </a:p>
        </p:txBody>
      </p:sp>
    </p:spTree>
    <p:extLst>
      <p:ext uri="{BB962C8B-B14F-4D97-AF65-F5344CB8AC3E}">
        <p14:creationId xmlns:p14="http://schemas.microsoft.com/office/powerpoint/2010/main" val="11350697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2B3848-3A23-3D42-8C11-EBEEEA9B3ADE}"/>
              </a:ext>
            </a:extLst>
          </p:cNvPr>
          <p:cNvSpPr>
            <a:spLocks noGrp="1"/>
          </p:cNvSpPr>
          <p:nvPr>
            <p:ph type="ctrTitle"/>
          </p:nvPr>
        </p:nvSpPr>
        <p:spPr/>
        <p:txBody>
          <a:bodyPr/>
          <a:lstStyle/>
          <a:p>
            <a:r>
              <a:rPr lang="en-US" dirty="0"/>
              <a:t>Influenza Vaccination Rates</a:t>
            </a:r>
          </a:p>
        </p:txBody>
      </p:sp>
      <p:sp>
        <p:nvSpPr>
          <p:cNvPr id="5" name="Subtitle 4">
            <a:extLst>
              <a:ext uri="{FF2B5EF4-FFF2-40B4-BE49-F238E27FC236}">
                <a16:creationId xmlns:a16="http://schemas.microsoft.com/office/drawing/2014/main" id="{2AE4F6D8-A10D-AF4F-BDCA-C0E63E67FE68}"/>
              </a:ext>
            </a:extLst>
          </p:cNvPr>
          <p:cNvSpPr>
            <a:spLocks noGrp="1"/>
          </p:cNvSpPr>
          <p:nvPr>
            <p:ph type="subTitle" idx="1"/>
          </p:nvPr>
        </p:nvSpPr>
        <p:spPr/>
        <p:txBody>
          <a:bodyPr/>
          <a:lstStyle/>
          <a:p>
            <a:r>
              <a:rPr lang="en-US" dirty="0"/>
              <a:t>How did we do?</a:t>
            </a:r>
          </a:p>
        </p:txBody>
      </p:sp>
    </p:spTree>
    <p:extLst>
      <p:ext uri="{BB962C8B-B14F-4D97-AF65-F5344CB8AC3E}">
        <p14:creationId xmlns:p14="http://schemas.microsoft.com/office/powerpoint/2010/main" val="11764857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C120AD-4607-4648-9561-7F8B2015EAB7}"/>
              </a:ext>
            </a:extLst>
          </p:cNvPr>
          <p:cNvPicPr>
            <a:picLocks noChangeAspect="1"/>
          </p:cNvPicPr>
          <p:nvPr/>
        </p:nvPicPr>
        <p:blipFill rotWithShape="1">
          <a:blip r:embed="rId2"/>
          <a:srcRect l="17106" t="11852" r="15861" b="30677"/>
          <a:stretch/>
        </p:blipFill>
        <p:spPr>
          <a:xfrm>
            <a:off x="0" y="1"/>
            <a:ext cx="12191999" cy="6043352"/>
          </a:xfrm>
          <a:prstGeom prst="rect">
            <a:avLst/>
          </a:prstGeom>
        </p:spPr>
      </p:pic>
    </p:spTree>
    <p:extLst>
      <p:ext uri="{BB962C8B-B14F-4D97-AF65-F5344CB8AC3E}">
        <p14:creationId xmlns:p14="http://schemas.microsoft.com/office/powerpoint/2010/main" val="23391790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2" y="52777"/>
            <a:ext cx="11194775" cy="1298945"/>
          </a:xfrm>
        </p:spPr>
        <p:txBody>
          <a:bodyPr/>
          <a:lstStyle/>
          <a:p>
            <a:pPr algn="ctr"/>
            <a:r>
              <a:rPr lang="en-US" dirty="0"/>
              <a:t>Faces of Influenza</a:t>
            </a:r>
          </a:p>
        </p:txBody>
      </p:sp>
      <p:sp>
        <p:nvSpPr>
          <p:cNvPr id="3" name="Rectangle 2">
            <a:extLst>
              <a:ext uri="{FF2B5EF4-FFF2-40B4-BE49-F238E27FC236}">
                <a16:creationId xmlns:a16="http://schemas.microsoft.com/office/drawing/2014/main" id="{7A3CD67F-D3C3-4BE7-BAD3-B2A3D6B66EE3}"/>
              </a:ext>
            </a:extLst>
          </p:cNvPr>
          <p:cNvSpPr/>
          <p:nvPr/>
        </p:nvSpPr>
        <p:spPr>
          <a:xfrm>
            <a:off x="3875578" y="1074723"/>
            <a:ext cx="334989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https://www.familiesfightingflu.org/family-stories/</a:t>
            </a:r>
          </a:p>
        </p:txBody>
      </p:sp>
      <p:pic>
        <p:nvPicPr>
          <p:cNvPr id="6" name="Picture 5">
            <a:extLst>
              <a:ext uri="{FF2B5EF4-FFF2-40B4-BE49-F238E27FC236}">
                <a16:creationId xmlns:a16="http://schemas.microsoft.com/office/drawing/2014/main" id="{8E0DB31C-9A47-40BB-BD62-B27A7042292F}"/>
              </a:ext>
            </a:extLst>
          </p:cNvPr>
          <p:cNvPicPr>
            <a:picLocks noChangeAspect="1"/>
          </p:cNvPicPr>
          <p:nvPr/>
        </p:nvPicPr>
        <p:blipFill rotWithShape="1">
          <a:blip r:embed="rId2"/>
          <a:srcRect l="11610" t="6957" r="9098" b="36811"/>
          <a:stretch/>
        </p:blipFill>
        <p:spPr>
          <a:xfrm>
            <a:off x="0" y="1450752"/>
            <a:ext cx="9600257" cy="4538871"/>
          </a:xfrm>
          <a:prstGeom prst="rect">
            <a:avLst/>
          </a:prstGeom>
        </p:spPr>
      </p:pic>
      <p:pic>
        <p:nvPicPr>
          <p:cNvPr id="7" name="Picture 6">
            <a:extLst>
              <a:ext uri="{FF2B5EF4-FFF2-40B4-BE49-F238E27FC236}">
                <a16:creationId xmlns:a16="http://schemas.microsoft.com/office/drawing/2014/main" id="{80271BBC-DBA9-42B0-A051-23058B9DD3E8}"/>
              </a:ext>
            </a:extLst>
          </p:cNvPr>
          <p:cNvPicPr>
            <a:picLocks noChangeAspect="1"/>
          </p:cNvPicPr>
          <p:nvPr/>
        </p:nvPicPr>
        <p:blipFill>
          <a:blip r:embed="rId3"/>
          <a:stretch>
            <a:fillRect/>
          </a:stretch>
        </p:blipFill>
        <p:spPr>
          <a:xfrm>
            <a:off x="9277005" y="1213222"/>
            <a:ext cx="2840182" cy="4069952"/>
          </a:xfrm>
          <a:prstGeom prst="rect">
            <a:avLst/>
          </a:prstGeom>
        </p:spPr>
      </p:pic>
    </p:spTree>
    <p:extLst>
      <p:ext uri="{BB962C8B-B14F-4D97-AF65-F5344CB8AC3E}">
        <p14:creationId xmlns:p14="http://schemas.microsoft.com/office/powerpoint/2010/main" val="6262726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572"/>
            <a:ext cx="10515600" cy="1325563"/>
          </a:xfrm>
        </p:spPr>
        <p:txBody>
          <a:bodyPr/>
          <a:lstStyle/>
          <a:p>
            <a:pPr algn="ctr"/>
            <a:r>
              <a:rPr lang="en-US" dirty="0"/>
              <a:t>Faces of Influenza</a:t>
            </a:r>
          </a:p>
        </p:txBody>
      </p:sp>
      <p:sp>
        <p:nvSpPr>
          <p:cNvPr id="3" name="Rectangle 2">
            <a:extLst>
              <a:ext uri="{FF2B5EF4-FFF2-40B4-BE49-F238E27FC236}">
                <a16:creationId xmlns:a16="http://schemas.microsoft.com/office/drawing/2014/main" id="{7A3CD67F-D3C3-4BE7-BAD3-B2A3D6B66EE3}"/>
              </a:ext>
            </a:extLst>
          </p:cNvPr>
          <p:cNvSpPr/>
          <p:nvPr/>
        </p:nvSpPr>
        <p:spPr>
          <a:xfrm>
            <a:off x="3625644" y="876659"/>
            <a:ext cx="49407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https://www.familiesfightingflu.org/family-stories/</a:t>
            </a:r>
          </a:p>
        </p:txBody>
      </p:sp>
      <p:pic>
        <p:nvPicPr>
          <p:cNvPr id="4" name="Picture 3">
            <a:extLst>
              <a:ext uri="{FF2B5EF4-FFF2-40B4-BE49-F238E27FC236}">
                <a16:creationId xmlns:a16="http://schemas.microsoft.com/office/drawing/2014/main" id="{7E8BAC5B-8B71-42DB-BAC5-D7ACF8524126}"/>
              </a:ext>
            </a:extLst>
          </p:cNvPr>
          <p:cNvPicPr>
            <a:picLocks noChangeAspect="1"/>
          </p:cNvPicPr>
          <p:nvPr/>
        </p:nvPicPr>
        <p:blipFill rotWithShape="1">
          <a:blip r:embed="rId2"/>
          <a:srcRect l="8583" t="11883" r="8454" b="33914"/>
          <a:stretch/>
        </p:blipFill>
        <p:spPr>
          <a:xfrm>
            <a:off x="0" y="1381258"/>
            <a:ext cx="9402819" cy="4095483"/>
          </a:xfrm>
          <a:prstGeom prst="rect">
            <a:avLst/>
          </a:prstGeom>
        </p:spPr>
      </p:pic>
      <p:pic>
        <p:nvPicPr>
          <p:cNvPr id="6" name="Picture 5">
            <a:extLst>
              <a:ext uri="{FF2B5EF4-FFF2-40B4-BE49-F238E27FC236}">
                <a16:creationId xmlns:a16="http://schemas.microsoft.com/office/drawing/2014/main" id="{50F7400A-33D4-4607-9E90-866505B4C44D}"/>
              </a:ext>
            </a:extLst>
          </p:cNvPr>
          <p:cNvPicPr>
            <a:picLocks noChangeAspect="1"/>
          </p:cNvPicPr>
          <p:nvPr/>
        </p:nvPicPr>
        <p:blipFill>
          <a:blip r:embed="rId3"/>
          <a:stretch>
            <a:fillRect/>
          </a:stretch>
        </p:blipFill>
        <p:spPr>
          <a:xfrm>
            <a:off x="9070042" y="1245991"/>
            <a:ext cx="2840975" cy="4155018"/>
          </a:xfrm>
          <a:prstGeom prst="rect">
            <a:avLst/>
          </a:prstGeom>
        </p:spPr>
      </p:pic>
    </p:spTree>
    <p:extLst>
      <p:ext uri="{BB962C8B-B14F-4D97-AF65-F5344CB8AC3E}">
        <p14:creationId xmlns:p14="http://schemas.microsoft.com/office/powerpoint/2010/main" val="274182509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2205"/>
            <a:ext cx="10515600" cy="1325563"/>
          </a:xfrm>
        </p:spPr>
        <p:txBody>
          <a:bodyPr/>
          <a:lstStyle/>
          <a:p>
            <a:pPr algn="ctr"/>
            <a:r>
              <a:rPr lang="en-US" dirty="0"/>
              <a:t>Faces of Influenza</a:t>
            </a:r>
          </a:p>
        </p:txBody>
      </p:sp>
      <p:sp>
        <p:nvSpPr>
          <p:cNvPr id="3" name="Rectangle 2">
            <a:extLst>
              <a:ext uri="{FF2B5EF4-FFF2-40B4-BE49-F238E27FC236}">
                <a16:creationId xmlns:a16="http://schemas.microsoft.com/office/drawing/2014/main" id="{7A3CD67F-D3C3-4BE7-BAD3-B2A3D6B66EE3}"/>
              </a:ext>
            </a:extLst>
          </p:cNvPr>
          <p:cNvSpPr/>
          <p:nvPr/>
        </p:nvSpPr>
        <p:spPr>
          <a:xfrm>
            <a:off x="2387048" y="5432073"/>
            <a:ext cx="49407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https://www.familiesfightingflu.org/family-stories/</a:t>
            </a:r>
          </a:p>
        </p:txBody>
      </p:sp>
      <p:pic>
        <p:nvPicPr>
          <p:cNvPr id="4" name="Picture 3">
            <a:extLst>
              <a:ext uri="{FF2B5EF4-FFF2-40B4-BE49-F238E27FC236}">
                <a16:creationId xmlns:a16="http://schemas.microsoft.com/office/drawing/2014/main" id="{2DFEE0A1-2BD8-4D94-B8E4-92D07410D27C}"/>
              </a:ext>
            </a:extLst>
          </p:cNvPr>
          <p:cNvPicPr>
            <a:picLocks noChangeAspect="1"/>
          </p:cNvPicPr>
          <p:nvPr/>
        </p:nvPicPr>
        <p:blipFill rotWithShape="1">
          <a:blip r:embed="rId2"/>
          <a:srcRect l="11417" t="11305" r="37440" b="32270"/>
          <a:stretch/>
        </p:blipFill>
        <p:spPr>
          <a:xfrm>
            <a:off x="0" y="680957"/>
            <a:ext cx="5835535" cy="4292131"/>
          </a:xfrm>
          <a:prstGeom prst="rect">
            <a:avLst/>
          </a:prstGeom>
        </p:spPr>
      </p:pic>
      <p:pic>
        <p:nvPicPr>
          <p:cNvPr id="7" name="Picture 6">
            <a:extLst>
              <a:ext uri="{FF2B5EF4-FFF2-40B4-BE49-F238E27FC236}">
                <a16:creationId xmlns:a16="http://schemas.microsoft.com/office/drawing/2014/main" id="{B3B37A8B-BBBE-4FC0-B069-566312364E7E}"/>
              </a:ext>
            </a:extLst>
          </p:cNvPr>
          <p:cNvPicPr>
            <a:picLocks noChangeAspect="1"/>
          </p:cNvPicPr>
          <p:nvPr/>
        </p:nvPicPr>
        <p:blipFill rotWithShape="1">
          <a:blip r:embed="rId3"/>
          <a:srcRect l="11671" t="27634" r="38399" b="20456"/>
          <a:stretch/>
        </p:blipFill>
        <p:spPr>
          <a:xfrm>
            <a:off x="6356467" y="833949"/>
            <a:ext cx="5441462" cy="3771302"/>
          </a:xfrm>
          <a:prstGeom prst="rect">
            <a:avLst/>
          </a:prstGeom>
        </p:spPr>
      </p:pic>
    </p:spTree>
    <p:extLst>
      <p:ext uri="{BB962C8B-B14F-4D97-AF65-F5344CB8AC3E}">
        <p14:creationId xmlns:p14="http://schemas.microsoft.com/office/powerpoint/2010/main" val="10547257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694-E487-9344-88D3-A2584399EE3B}"/>
              </a:ext>
            </a:extLst>
          </p:cNvPr>
          <p:cNvSpPr>
            <a:spLocks noGrp="1"/>
          </p:cNvSpPr>
          <p:nvPr>
            <p:ph type="title"/>
          </p:nvPr>
        </p:nvSpPr>
        <p:spPr>
          <a:xfrm>
            <a:off x="0" y="-181304"/>
            <a:ext cx="10515600" cy="1325563"/>
          </a:xfrm>
        </p:spPr>
        <p:txBody>
          <a:bodyPr/>
          <a:lstStyle/>
          <a:p>
            <a:r>
              <a:rPr lang="en-US" dirty="0"/>
              <a:t>Still think you don’t need a flu shot?</a:t>
            </a:r>
          </a:p>
        </p:txBody>
      </p:sp>
      <p:sp>
        <p:nvSpPr>
          <p:cNvPr id="3" name="Content Placeholder 2">
            <a:extLst>
              <a:ext uri="{FF2B5EF4-FFF2-40B4-BE49-F238E27FC236}">
                <a16:creationId xmlns:a16="http://schemas.microsoft.com/office/drawing/2014/main" id="{62206CF2-E0C8-3C42-8C30-CF01C4E6164D}"/>
              </a:ext>
            </a:extLst>
          </p:cNvPr>
          <p:cNvSpPr>
            <a:spLocks noGrp="1"/>
          </p:cNvSpPr>
          <p:nvPr>
            <p:ph idx="1"/>
          </p:nvPr>
        </p:nvSpPr>
        <p:spPr>
          <a:xfrm>
            <a:off x="688428" y="848162"/>
            <a:ext cx="10515600" cy="5324037"/>
          </a:xfrm>
        </p:spPr>
        <p:txBody>
          <a:bodyPr>
            <a:normAutofit fontScale="62500" lnSpcReduction="20000"/>
          </a:bodyPr>
          <a:lstStyle/>
          <a:p>
            <a:r>
              <a:rPr lang="en-US" dirty="0"/>
              <a:t>You are Vulnerable – Yes, even YOU</a:t>
            </a:r>
          </a:p>
          <a:p>
            <a:pPr lvl="1"/>
            <a:r>
              <a:rPr lang="en-US" dirty="0"/>
              <a:t>65 and older – higher risk of complications</a:t>
            </a:r>
          </a:p>
          <a:p>
            <a:pPr lvl="1"/>
            <a:r>
              <a:rPr lang="en-US" dirty="0"/>
              <a:t>172 American Children and Teens (under 18 </a:t>
            </a:r>
            <a:r>
              <a:rPr lang="en-US" dirty="0" err="1"/>
              <a:t>yrs</a:t>
            </a:r>
            <a:r>
              <a:rPr lang="en-US" dirty="0"/>
              <a:t> old) died from flu in 2017</a:t>
            </a:r>
          </a:p>
          <a:p>
            <a:pPr lvl="2"/>
            <a:r>
              <a:rPr lang="en-US" dirty="0"/>
              <a:t>80% had not received a flu shot</a:t>
            </a:r>
          </a:p>
          <a:p>
            <a:pPr lvl="2"/>
            <a:r>
              <a:rPr lang="en-US" dirty="0"/>
              <a:t>50% were healthy children – no underlying illness</a:t>
            </a:r>
          </a:p>
          <a:p>
            <a:pPr lvl="1"/>
            <a:r>
              <a:rPr lang="en-US" dirty="0"/>
              <a:t>Flu can increase the risk of having a Heart Attack</a:t>
            </a:r>
          </a:p>
          <a:p>
            <a:r>
              <a:rPr lang="en-US" dirty="0"/>
              <a:t>It is your Civic Duty -- Don’t be the dreaded SPREADER</a:t>
            </a:r>
          </a:p>
          <a:p>
            <a:pPr lvl="1"/>
            <a:r>
              <a:rPr lang="en-US" dirty="0"/>
              <a:t>Everybody who gets the flu got it from someone else</a:t>
            </a:r>
          </a:p>
          <a:p>
            <a:pPr lvl="1"/>
            <a:r>
              <a:rPr lang="en-US" dirty="0"/>
              <a:t>Contagious at least one day before you start to feel sick and up to seven days after</a:t>
            </a:r>
          </a:p>
          <a:p>
            <a:r>
              <a:rPr lang="en-US" dirty="0"/>
              <a:t>You can still get the flu, but</a:t>
            </a:r>
          </a:p>
          <a:p>
            <a:pPr lvl="1"/>
            <a:r>
              <a:rPr lang="en-US" dirty="0"/>
              <a:t>You won’t get as sick (cushions the blow)</a:t>
            </a:r>
          </a:p>
          <a:p>
            <a:pPr lvl="1"/>
            <a:r>
              <a:rPr lang="en-US" dirty="0"/>
              <a:t>Flu shot reduces risk of getting flu by 40-60%</a:t>
            </a:r>
          </a:p>
          <a:p>
            <a:pPr lvl="1"/>
            <a:r>
              <a:rPr lang="en-US" dirty="0"/>
              <a:t>Less likely to get pneumonia</a:t>
            </a:r>
          </a:p>
          <a:p>
            <a:pPr lvl="1"/>
            <a:r>
              <a:rPr lang="en-US" dirty="0"/>
              <a:t>Less likely to be hospitalized and 82% less risk of being admitted to ICU </a:t>
            </a:r>
          </a:p>
          <a:p>
            <a:r>
              <a:rPr lang="en-US" dirty="0"/>
              <a:t>Pregnant women who get the flu shot protect their babies from the flu </a:t>
            </a:r>
          </a:p>
          <a:p>
            <a:pPr lvl="1"/>
            <a:r>
              <a:rPr lang="en-US" dirty="0"/>
              <a:t>Protection across the placenta – baby protected for first 6 months of life, until old enough to be vaccinated</a:t>
            </a:r>
          </a:p>
          <a:p>
            <a:r>
              <a:rPr lang="en-US" dirty="0"/>
              <a:t>You cannot get the flu from the vaccine</a:t>
            </a:r>
          </a:p>
          <a:p>
            <a:pPr lvl="1"/>
            <a:r>
              <a:rPr lang="en-US" dirty="0"/>
              <a:t>60% of College students believe the flu vaccine can cause flu – this is untrue</a:t>
            </a:r>
          </a:p>
          <a:p>
            <a:pPr lvl="1"/>
            <a:r>
              <a:rPr lang="en-US" dirty="0"/>
              <a:t>Most common side effects</a:t>
            </a:r>
          </a:p>
          <a:p>
            <a:pPr lvl="2"/>
            <a:r>
              <a:rPr lang="en-US" dirty="0"/>
              <a:t>Sore Arm</a:t>
            </a:r>
          </a:p>
          <a:p>
            <a:pPr lvl="2"/>
            <a:r>
              <a:rPr lang="en-US" dirty="0"/>
              <a:t>Swelling</a:t>
            </a:r>
          </a:p>
          <a:p>
            <a:pPr lvl="2"/>
            <a:r>
              <a:rPr lang="en-US" dirty="0"/>
              <a:t>1-2% get a degree of fever – this is not the flu, but rather the body reacting to the vaccine</a:t>
            </a:r>
          </a:p>
          <a:p>
            <a:pPr lvl="2"/>
            <a:endParaRPr lang="en-US" dirty="0"/>
          </a:p>
        </p:txBody>
      </p:sp>
      <p:sp>
        <p:nvSpPr>
          <p:cNvPr id="4" name="Rectangle 3">
            <a:extLst>
              <a:ext uri="{FF2B5EF4-FFF2-40B4-BE49-F238E27FC236}">
                <a16:creationId xmlns:a16="http://schemas.microsoft.com/office/drawing/2014/main" id="{3680638D-9347-884D-81B3-6B783E2BFC95}"/>
              </a:ext>
            </a:extLst>
          </p:cNvPr>
          <p:cNvSpPr/>
          <p:nvPr/>
        </p:nvSpPr>
        <p:spPr>
          <a:xfrm>
            <a:off x="2961289" y="629832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https://www.mprnews.org/story/2018/10/01/npr-think-you-dont-need-flu-shot-here-are-5-reasons-to-change-your-mind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https://www.usatoday.com/story/news/health/2020/08/21/flu-shot-during-covid-what-know-2020-2021-season</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2196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15600" cy="1325563"/>
          </a:xfrm>
        </p:spPr>
        <p:txBody>
          <a:bodyPr/>
          <a:lstStyle/>
          <a:p>
            <a:r>
              <a:rPr lang="en-US" dirty="0"/>
              <a:t>The burden of Flu Disease 2018 </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83" y="1046440"/>
            <a:ext cx="8355817" cy="4934639"/>
          </a:xfrm>
          <a:prstGeom prst="rect">
            <a:avLst/>
          </a:prstGeom>
        </p:spPr>
      </p:pic>
    </p:spTree>
    <p:extLst>
      <p:ext uri="{BB962C8B-B14F-4D97-AF65-F5344CB8AC3E}">
        <p14:creationId xmlns:p14="http://schemas.microsoft.com/office/powerpoint/2010/main" val="20480453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9798-060A-402A-B0C6-7AEDB90D01CF}"/>
              </a:ext>
            </a:extLst>
          </p:cNvPr>
          <p:cNvSpPr>
            <a:spLocks noGrp="1"/>
          </p:cNvSpPr>
          <p:nvPr>
            <p:ph type="title"/>
          </p:nvPr>
        </p:nvSpPr>
        <p:spPr>
          <a:xfrm>
            <a:off x="0" y="-99565"/>
            <a:ext cx="10515600" cy="1325563"/>
          </a:xfrm>
        </p:spPr>
        <p:txBody>
          <a:bodyPr/>
          <a:lstStyle/>
          <a:p>
            <a:r>
              <a:rPr lang="en-US" dirty="0"/>
              <a:t>The burden of Flu Disease 2019</a:t>
            </a:r>
          </a:p>
        </p:txBody>
      </p:sp>
      <p:pic>
        <p:nvPicPr>
          <p:cNvPr id="3" name="Picture 2">
            <a:extLst>
              <a:ext uri="{FF2B5EF4-FFF2-40B4-BE49-F238E27FC236}">
                <a16:creationId xmlns:a16="http://schemas.microsoft.com/office/drawing/2014/main" id="{FA9BC1EE-FF5A-4817-AAB8-C2822DDCD302}"/>
              </a:ext>
            </a:extLst>
          </p:cNvPr>
          <p:cNvPicPr>
            <a:picLocks noChangeAspect="1"/>
          </p:cNvPicPr>
          <p:nvPr/>
        </p:nvPicPr>
        <p:blipFill rotWithShape="1">
          <a:blip r:embed="rId2"/>
          <a:srcRect l="28036" t="13721" r="4654" b="8212"/>
          <a:stretch/>
        </p:blipFill>
        <p:spPr>
          <a:xfrm>
            <a:off x="1444487" y="752060"/>
            <a:ext cx="6924261" cy="5353879"/>
          </a:xfrm>
          <a:prstGeom prst="rect">
            <a:avLst/>
          </a:prstGeom>
        </p:spPr>
      </p:pic>
      <p:sp>
        <p:nvSpPr>
          <p:cNvPr id="4" name="Rectangle 3">
            <a:extLst>
              <a:ext uri="{FF2B5EF4-FFF2-40B4-BE49-F238E27FC236}">
                <a16:creationId xmlns:a16="http://schemas.microsoft.com/office/drawing/2014/main" id="{4E56AADF-6DA9-40F7-9BEC-DF3E0D09C76C}"/>
              </a:ext>
            </a:extLst>
          </p:cNvPr>
          <p:cNvSpPr/>
          <p:nvPr/>
        </p:nvSpPr>
        <p:spPr>
          <a:xfrm>
            <a:off x="8351077" y="4474769"/>
            <a:ext cx="3840923" cy="1569660"/>
          </a:xfrm>
          <a:prstGeom prst="rect">
            <a:avLst/>
          </a:prstGeom>
          <a:solidFill>
            <a:srgbClr val="FF000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COVID-19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&gt;190,000 Deaths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September 2020 YTD </a:t>
            </a:r>
          </a:p>
        </p:txBody>
      </p:sp>
      <p:sp>
        <p:nvSpPr>
          <p:cNvPr id="5" name="Arrow: Left-Up 4">
            <a:extLst>
              <a:ext uri="{FF2B5EF4-FFF2-40B4-BE49-F238E27FC236}">
                <a16:creationId xmlns:a16="http://schemas.microsoft.com/office/drawing/2014/main" id="{F057636C-6EA3-41F7-AA21-DD6A1EAC357C}"/>
              </a:ext>
            </a:extLst>
          </p:cNvPr>
          <p:cNvSpPr/>
          <p:nvPr/>
        </p:nvSpPr>
        <p:spPr>
          <a:xfrm rot="16200000">
            <a:off x="9286115" y="3312151"/>
            <a:ext cx="312118" cy="1946852"/>
          </a:xfrm>
          <a:prstGeom prst="lef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4802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6FE2A-D02A-42BB-867F-2D8F1611C022}"/>
              </a:ext>
            </a:extLst>
          </p:cNvPr>
          <p:cNvPicPr>
            <a:picLocks noChangeAspect="1"/>
          </p:cNvPicPr>
          <p:nvPr/>
        </p:nvPicPr>
        <p:blipFill>
          <a:blip r:embed="rId2"/>
          <a:stretch>
            <a:fillRect/>
          </a:stretch>
        </p:blipFill>
        <p:spPr>
          <a:xfrm>
            <a:off x="523875" y="0"/>
            <a:ext cx="11144250" cy="6858000"/>
          </a:xfrm>
          <a:prstGeom prst="rect">
            <a:avLst/>
          </a:prstGeom>
        </p:spPr>
      </p:pic>
      <p:cxnSp>
        <p:nvCxnSpPr>
          <p:cNvPr id="3" name="Straight Arrow Connector 2">
            <a:extLst>
              <a:ext uri="{FF2B5EF4-FFF2-40B4-BE49-F238E27FC236}">
                <a16:creationId xmlns:a16="http://schemas.microsoft.com/office/drawing/2014/main" id="{26E6C1CA-64B1-48EA-81C0-C7EF37589B03}"/>
              </a:ext>
            </a:extLst>
          </p:cNvPr>
          <p:cNvCxnSpPr>
            <a:cxnSpLocks/>
          </p:cNvCxnSpPr>
          <p:nvPr/>
        </p:nvCxnSpPr>
        <p:spPr>
          <a:xfrm flipH="1">
            <a:off x="11553986" y="2763520"/>
            <a:ext cx="124300" cy="1320283"/>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3010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A848-E347-419A-BD5A-DBC990C22757}"/>
              </a:ext>
            </a:extLst>
          </p:cNvPr>
          <p:cNvSpPr>
            <a:spLocks noGrp="1"/>
          </p:cNvSpPr>
          <p:nvPr>
            <p:ph type="ctrTitle"/>
          </p:nvPr>
        </p:nvSpPr>
        <p:spPr/>
        <p:txBody>
          <a:bodyPr/>
          <a:lstStyle/>
          <a:p>
            <a:r>
              <a:rPr lang="en-US" dirty="0"/>
              <a:t>Covid-19 and Flu</a:t>
            </a:r>
          </a:p>
        </p:txBody>
      </p:sp>
    </p:spTree>
    <p:extLst>
      <p:ext uri="{BB962C8B-B14F-4D97-AF65-F5344CB8AC3E}">
        <p14:creationId xmlns:p14="http://schemas.microsoft.com/office/powerpoint/2010/main" val="4064935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A330-4C74-4BC9-9FC0-3762FE996263}"/>
              </a:ext>
            </a:extLst>
          </p:cNvPr>
          <p:cNvSpPr>
            <a:spLocks noGrp="1"/>
          </p:cNvSpPr>
          <p:nvPr>
            <p:ph type="title"/>
          </p:nvPr>
        </p:nvSpPr>
        <p:spPr/>
        <p:txBody>
          <a:bodyPr/>
          <a:lstStyle/>
          <a:p>
            <a:r>
              <a:rPr lang="en-US" dirty="0"/>
              <a:t>Hospitalizations </a:t>
            </a:r>
            <a:br>
              <a:rPr lang="en-US" dirty="0"/>
            </a:br>
            <a:r>
              <a:rPr lang="en-US" dirty="0"/>
              <a:t>(inpatient and observation)</a:t>
            </a:r>
          </a:p>
        </p:txBody>
      </p:sp>
    </p:spTree>
    <p:extLst>
      <p:ext uri="{BB962C8B-B14F-4D97-AF65-F5344CB8AC3E}">
        <p14:creationId xmlns:p14="http://schemas.microsoft.com/office/powerpoint/2010/main" val="225051559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5F748-207F-43DC-B81B-E40D1F223AF1}"/>
              </a:ext>
            </a:extLst>
          </p:cNvPr>
          <p:cNvPicPr>
            <a:picLocks noChangeAspect="1"/>
          </p:cNvPicPr>
          <p:nvPr/>
        </p:nvPicPr>
        <p:blipFill rotWithShape="1">
          <a:blip r:embed="rId2"/>
          <a:srcRect r="15294" b="56444"/>
          <a:stretch/>
        </p:blipFill>
        <p:spPr>
          <a:xfrm>
            <a:off x="1376081" y="0"/>
            <a:ext cx="9439838" cy="2987040"/>
          </a:xfrm>
          <a:prstGeom prst="rect">
            <a:avLst/>
          </a:prstGeom>
        </p:spPr>
      </p:pic>
      <p:pic>
        <p:nvPicPr>
          <p:cNvPr id="4" name="Picture 3">
            <a:extLst>
              <a:ext uri="{FF2B5EF4-FFF2-40B4-BE49-F238E27FC236}">
                <a16:creationId xmlns:a16="http://schemas.microsoft.com/office/drawing/2014/main" id="{E0DF2760-2844-440C-8649-6C5165E4698F}"/>
              </a:ext>
            </a:extLst>
          </p:cNvPr>
          <p:cNvPicPr>
            <a:picLocks noChangeAspect="1"/>
          </p:cNvPicPr>
          <p:nvPr/>
        </p:nvPicPr>
        <p:blipFill rotWithShape="1">
          <a:blip r:embed="rId2"/>
          <a:srcRect t="78222" r="15294"/>
          <a:stretch/>
        </p:blipFill>
        <p:spPr>
          <a:xfrm>
            <a:off x="1376081" y="2966720"/>
            <a:ext cx="9439838" cy="1493520"/>
          </a:xfrm>
          <a:prstGeom prst="rect">
            <a:avLst/>
          </a:prstGeom>
        </p:spPr>
      </p:pic>
      <p:sp>
        <p:nvSpPr>
          <p:cNvPr id="2" name="Rectangle 1">
            <a:extLst>
              <a:ext uri="{FF2B5EF4-FFF2-40B4-BE49-F238E27FC236}">
                <a16:creationId xmlns:a16="http://schemas.microsoft.com/office/drawing/2014/main" id="{3F14CAA1-40B2-41F2-B513-B3AFCB52028F}"/>
              </a:ext>
            </a:extLst>
          </p:cNvPr>
          <p:cNvSpPr/>
          <p:nvPr/>
        </p:nvSpPr>
        <p:spPr>
          <a:xfrm>
            <a:off x="5212080" y="223520"/>
            <a:ext cx="1615440" cy="22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8537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effectLst>
            <a:outerShdw blurRad="50800" dist="38100" algn="l" rotWithShape="0">
              <a:prstClr val="black">
                <a:alpha val="40000"/>
              </a:prstClr>
            </a:outerShdw>
          </a:effectLst>
        </p:spPr>
        <p:txBody>
          <a:bodyPr/>
          <a:lstStyle/>
          <a:p>
            <a:r>
              <a:rPr lang="en-US" sz="5400" dirty="0">
                <a:solidFill>
                  <a:schemeClr val="bg1"/>
                </a:solidFill>
              </a:rPr>
              <a:t>Reflection and Safety Story</a:t>
            </a:r>
          </a:p>
        </p:txBody>
      </p:sp>
      <p:sp>
        <p:nvSpPr>
          <p:cNvPr id="5" name="Subtitle 4">
            <a:extLst>
              <a:ext uri="{FF2B5EF4-FFF2-40B4-BE49-F238E27FC236}">
                <a16:creationId xmlns:a16="http://schemas.microsoft.com/office/drawing/2014/main" id="{86AF25FB-6004-034E-BAA6-A769EBF554C7}"/>
              </a:ext>
            </a:extLst>
          </p:cNvPr>
          <p:cNvSpPr>
            <a:spLocks noGrp="1"/>
          </p:cNvSpPr>
          <p:nvPr>
            <p:ph type="subTitle" idx="1"/>
          </p:nvPr>
        </p:nvSpPr>
        <p:spPr/>
        <p:txBody>
          <a:bodyPr/>
          <a:lstStyle/>
          <a:p>
            <a:r>
              <a:rPr lang="en-US" dirty="0"/>
              <a:t>Nicki Colbert, DO</a:t>
            </a:r>
          </a:p>
          <a:p>
            <a:r>
              <a:rPr lang="en-US" dirty="0"/>
              <a:t>Sound Physicians</a:t>
            </a:r>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5F748-207F-43DC-B81B-E40D1F223AF1}"/>
              </a:ext>
            </a:extLst>
          </p:cNvPr>
          <p:cNvPicPr>
            <a:picLocks noChangeAspect="1"/>
          </p:cNvPicPr>
          <p:nvPr/>
        </p:nvPicPr>
        <p:blipFill rotWithShape="1">
          <a:blip r:embed="rId2"/>
          <a:srcRect r="15294"/>
          <a:stretch/>
        </p:blipFill>
        <p:spPr>
          <a:xfrm>
            <a:off x="1376081" y="0"/>
            <a:ext cx="9439838" cy="6858000"/>
          </a:xfrm>
          <a:prstGeom prst="rect">
            <a:avLst/>
          </a:prstGeom>
        </p:spPr>
      </p:pic>
    </p:spTree>
    <p:extLst>
      <p:ext uri="{BB962C8B-B14F-4D97-AF65-F5344CB8AC3E}">
        <p14:creationId xmlns:p14="http://schemas.microsoft.com/office/powerpoint/2010/main" val="288558118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933CF-88AF-41E8-A354-0836DDA8B764}"/>
              </a:ext>
            </a:extLst>
          </p:cNvPr>
          <p:cNvPicPr>
            <a:picLocks noChangeAspect="1"/>
          </p:cNvPicPr>
          <p:nvPr/>
        </p:nvPicPr>
        <p:blipFill>
          <a:blip r:embed="rId2"/>
          <a:stretch>
            <a:fillRect/>
          </a:stretch>
        </p:blipFill>
        <p:spPr>
          <a:xfrm>
            <a:off x="523875" y="0"/>
            <a:ext cx="11144250" cy="6858000"/>
          </a:xfrm>
          <a:prstGeom prst="rect">
            <a:avLst/>
          </a:prstGeom>
        </p:spPr>
      </p:pic>
    </p:spTree>
    <p:extLst>
      <p:ext uri="{BB962C8B-B14F-4D97-AF65-F5344CB8AC3E}">
        <p14:creationId xmlns:p14="http://schemas.microsoft.com/office/powerpoint/2010/main" val="6604008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C155-D4B3-4F3A-A12A-49916173D8FF}"/>
              </a:ext>
            </a:extLst>
          </p:cNvPr>
          <p:cNvSpPr>
            <a:spLocks noGrp="1"/>
          </p:cNvSpPr>
          <p:nvPr>
            <p:ph type="title"/>
          </p:nvPr>
        </p:nvSpPr>
        <p:spPr>
          <a:xfrm>
            <a:off x="655320" y="-58824"/>
            <a:ext cx="10515600" cy="1325563"/>
          </a:xfrm>
        </p:spPr>
        <p:txBody>
          <a:bodyPr/>
          <a:lstStyle/>
          <a:p>
            <a:r>
              <a:rPr lang="en-US" dirty="0"/>
              <a:t>Minorities = Majority Impact for COVID-19</a:t>
            </a:r>
          </a:p>
        </p:txBody>
      </p:sp>
      <p:sp>
        <p:nvSpPr>
          <p:cNvPr id="3" name="Content Placeholder 2">
            <a:extLst>
              <a:ext uri="{FF2B5EF4-FFF2-40B4-BE49-F238E27FC236}">
                <a16:creationId xmlns:a16="http://schemas.microsoft.com/office/drawing/2014/main" id="{AED8D59F-1401-4268-B653-5351854E549B}"/>
              </a:ext>
            </a:extLst>
          </p:cNvPr>
          <p:cNvSpPr>
            <a:spLocks noGrp="1"/>
          </p:cNvSpPr>
          <p:nvPr>
            <p:ph sz="half" idx="1"/>
          </p:nvPr>
        </p:nvSpPr>
        <p:spPr>
          <a:xfrm>
            <a:off x="838200" y="1825625"/>
            <a:ext cx="5181600" cy="3295015"/>
          </a:xfrm>
          <a:ln>
            <a:solidFill>
              <a:schemeClr val="tx1"/>
            </a:solidFill>
          </a:ln>
        </p:spPr>
        <p:txBody>
          <a:bodyPr/>
          <a:lstStyle/>
          <a:p>
            <a:pPr marL="0" indent="0">
              <a:buNone/>
            </a:pPr>
            <a:r>
              <a:rPr lang="en-US" dirty="0"/>
              <a:t>BLACK</a:t>
            </a:r>
          </a:p>
          <a:p>
            <a:r>
              <a:rPr lang="en-US" dirty="0"/>
              <a:t>More than DOUBLE the death rate </a:t>
            </a:r>
          </a:p>
          <a:p>
            <a:r>
              <a:rPr lang="en-US" dirty="0"/>
              <a:t>More than DOUBLE infection rate</a:t>
            </a:r>
          </a:p>
          <a:p>
            <a:r>
              <a:rPr lang="en-US" dirty="0"/>
              <a:t>More than 3X as likely to be hospitalized</a:t>
            </a:r>
          </a:p>
        </p:txBody>
      </p:sp>
      <p:sp>
        <p:nvSpPr>
          <p:cNvPr id="4" name="Content Placeholder 3">
            <a:extLst>
              <a:ext uri="{FF2B5EF4-FFF2-40B4-BE49-F238E27FC236}">
                <a16:creationId xmlns:a16="http://schemas.microsoft.com/office/drawing/2014/main" id="{3B95075B-F8EA-4724-ADF7-4D667BA17634}"/>
              </a:ext>
            </a:extLst>
          </p:cNvPr>
          <p:cNvSpPr>
            <a:spLocks noGrp="1"/>
          </p:cNvSpPr>
          <p:nvPr>
            <p:ph sz="half" idx="2"/>
          </p:nvPr>
        </p:nvSpPr>
        <p:spPr>
          <a:xfrm>
            <a:off x="6172200" y="1825625"/>
            <a:ext cx="5181600" cy="3295015"/>
          </a:xfrm>
          <a:ln>
            <a:solidFill>
              <a:schemeClr val="tx1"/>
            </a:solidFill>
          </a:ln>
        </p:spPr>
        <p:txBody>
          <a:bodyPr/>
          <a:lstStyle/>
          <a:p>
            <a:pPr marL="0" indent="0">
              <a:buNone/>
            </a:pPr>
            <a:r>
              <a:rPr lang="en-US" dirty="0"/>
              <a:t>HISPANIC / LATINX</a:t>
            </a:r>
          </a:p>
          <a:p>
            <a:r>
              <a:rPr lang="en-US" dirty="0"/>
              <a:t>More than DOUBLE the death rate</a:t>
            </a:r>
          </a:p>
          <a:p>
            <a:r>
              <a:rPr lang="en-US" dirty="0"/>
              <a:t>More than TRIPLE infection rate</a:t>
            </a:r>
          </a:p>
          <a:p>
            <a:r>
              <a:rPr lang="en-US" dirty="0"/>
              <a:t>More than 4X as likely to be hospitalized</a:t>
            </a:r>
          </a:p>
        </p:txBody>
      </p:sp>
      <p:sp>
        <p:nvSpPr>
          <p:cNvPr id="5" name="TextBox 4">
            <a:extLst>
              <a:ext uri="{FF2B5EF4-FFF2-40B4-BE49-F238E27FC236}">
                <a16:creationId xmlns:a16="http://schemas.microsoft.com/office/drawing/2014/main" id="{573AA747-E06E-44E2-B3D4-7DEB91092348}"/>
              </a:ext>
            </a:extLst>
          </p:cNvPr>
          <p:cNvSpPr txBox="1"/>
          <p:nvPr/>
        </p:nvSpPr>
        <p:spPr>
          <a:xfrm>
            <a:off x="206433" y="1166986"/>
            <a:ext cx="54791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Compared to White Population:</a:t>
            </a:r>
          </a:p>
        </p:txBody>
      </p:sp>
      <p:sp>
        <p:nvSpPr>
          <p:cNvPr id="6" name="Rectangle 5">
            <a:extLst>
              <a:ext uri="{FF2B5EF4-FFF2-40B4-BE49-F238E27FC236}">
                <a16:creationId xmlns:a16="http://schemas.microsoft.com/office/drawing/2014/main" id="{8F251B49-E457-42AF-9670-6EB1CBD8A2B3}"/>
              </a:ext>
            </a:extLst>
          </p:cNvPr>
          <p:cNvSpPr/>
          <p:nvPr/>
        </p:nvSpPr>
        <p:spPr>
          <a:xfrm>
            <a:off x="290945" y="5438336"/>
            <a:ext cx="124109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https://www.kff.org/coronavirus-covid-19/issue-brief/covid-19-racial-disparities-testing-infection-hospitalization-death-analysis-epic-patient-data/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1649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674D-9398-4997-B25D-B58791CDB77F}"/>
              </a:ext>
            </a:extLst>
          </p:cNvPr>
          <p:cNvSpPr>
            <a:spLocks noGrp="1"/>
          </p:cNvSpPr>
          <p:nvPr>
            <p:ph type="title"/>
          </p:nvPr>
        </p:nvSpPr>
        <p:spPr>
          <a:xfrm>
            <a:off x="599435" y="3217991"/>
            <a:ext cx="5667375" cy="1908902"/>
          </a:xfrm>
        </p:spPr>
        <p:txBody>
          <a:bodyPr>
            <a:normAutofit/>
          </a:bodyPr>
          <a:lstStyle/>
          <a:p>
            <a:r>
              <a:rPr lang="en-US"/>
              <a:t>Lubbock Population Census – 2020,2019</a:t>
            </a:r>
          </a:p>
        </p:txBody>
      </p:sp>
      <p:sp>
        <p:nvSpPr>
          <p:cNvPr id="15" name="Freeform 7">
            <a:extLst>
              <a:ext uri="{FF2B5EF4-FFF2-40B4-BE49-F238E27FC236}">
                <a16:creationId xmlns:a16="http://schemas.microsoft.com/office/drawing/2014/main" id="{111A83C6-3159-48A2-95E0-D9A872D3E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5D4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ADB516-7E20-4589-B229-6CF06F31E3BB}"/>
              </a:ext>
            </a:extLst>
          </p:cNvPr>
          <p:cNvPicPr/>
          <p:nvPr/>
        </p:nvPicPr>
        <p:blipFill rotWithShape="1">
          <a:blip r:embed="rId2"/>
          <a:srcRect l="24414" t="43590" r="42644" b="9936"/>
          <a:stretch/>
        </p:blipFill>
        <p:spPr bwMode="auto">
          <a:xfrm>
            <a:off x="5679549" y="452677"/>
            <a:ext cx="5524751" cy="4995949"/>
          </a:xfrm>
          <a:prstGeom prst="rect">
            <a:avLst/>
          </a:prstGeom>
          <a:extLst>
            <a:ext uri="{53640926-AAD7-44D8-BBD7-CCE9431645EC}">
              <a14:shadowObscured xmlns:a14="http://schemas.microsoft.com/office/drawing/2010/main"/>
            </a:ext>
          </a:extLst>
        </p:spPr>
      </p:pic>
      <p:sp>
        <p:nvSpPr>
          <p:cNvPr id="17" name="Freeform 5">
            <a:extLst>
              <a:ext uri="{FF2B5EF4-FFF2-40B4-BE49-F238E27FC236}">
                <a16:creationId xmlns:a16="http://schemas.microsoft.com/office/drawing/2014/main" id="{00372701-83B9-478A-9B29-7A50C8310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6">
            <a:extLst>
              <a:ext uri="{FF2B5EF4-FFF2-40B4-BE49-F238E27FC236}">
                <a16:creationId xmlns:a16="http://schemas.microsoft.com/office/drawing/2014/main" id="{9EDA5044-3268-4753-AEE8-20199924E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10457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AC251A4-B847-4026-B2B2-454120F761F9}"/>
              </a:ext>
            </a:extLst>
          </p:cNvPr>
          <p:cNvSpPr>
            <a:spLocks noGrp="1"/>
          </p:cNvSpPr>
          <p:nvPr>
            <p:ph type="title"/>
          </p:nvPr>
        </p:nvSpPr>
        <p:spPr>
          <a:xfrm>
            <a:off x="1047280" y="759805"/>
            <a:ext cx="10306520" cy="1325563"/>
          </a:xfrm>
          <a:solidFill>
            <a:schemeClr val="tx1"/>
          </a:solidFill>
          <a:ln>
            <a:solidFill>
              <a:schemeClr val="tx1"/>
            </a:solidFill>
          </a:ln>
        </p:spPr>
        <p:txBody>
          <a:bodyPr vert="horz" lIns="91440" tIns="45720" rIns="91440" bIns="45720" rtlCol="0" anchor="ctr">
            <a:normAutofit/>
          </a:bodyPr>
          <a:lstStyle/>
          <a:p>
            <a:r>
              <a:rPr lang="en-US" sz="4000" dirty="0">
                <a:solidFill>
                  <a:srgbClr val="FFFFFF"/>
                </a:solidFill>
              </a:rPr>
              <a:t>Minority Children – COVID-19 Death Rates </a:t>
            </a:r>
          </a:p>
        </p:txBody>
      </p:sp>
      <p:sp>
        <p:nvSpPr>
          <p:cNvPr id="4" name="TextBox 3">
            <a:extLst>
              <a:ext uri="{FF2B5EF4-FFF2-40B4-BE49-F238E27FC236}">
                <a16:creationId xmlns:a16="http://schemas.microsoft.com/office/drawing/2014/main" id="{4C383509-737E-42B9-A7DC-262545D3B60E}"/>
              </a:ext>
            </a:extLst>
          </p:cNvPr>
          <p:cNvSpPr txBox="1"/>
          <p:nvPr/>
        </p:nvSpPr>
        <p:spPr>
          <a:xfrm>
            <a:off x="191193" y="3117851"/>
            <a:ext cx="5652653" cy="356315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Compared to White Children (&lt;21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old)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Black Children – Double the death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Hispanic Children – Triple the death rate </a:t>
            </a:r>
          </a:p>
        </p:txBody>
      </p:sp>
      <p:pic>
        <p:nvPicPr>
          <p:cNvPr id="3" name="Picture 2">
            <a:extLst>
              <a:ext uri="{FF2B5EF4-FFF2-40B4-BE49-F238E27FC236}">
                <a16:creationId xmlns:a16="http://schemas.microsoft.com/office/drawing/2014/main" id="{415F2FB0-E9F2-4127-9009-DB1D917154B8}"/>
              </a:ext>
            </a:extLst>
          </p:cNvPr>
          <p:cNvPicPr>
            <a:picLocks noChangeAspect="1"/>
          </p:cNvPicPr>
          <p:nvPr/>
        </p:nvPicPr>
        <p:blipFill rotWithShape="1">
          <a:blip r:embed="rId2"/>
          <a:srcRect l="5968" t="42470" r="34549" b="41193"/>
          <a:stretch/>
        </p:blipFill>
        <p:spPr>
          <a:xfrm>
            <a:off x="5880355" y="3523876"/>
            <a:ext cx="5928602" cy="1438822"/>
          </a:xfrm>
          <a:prstGeom prst="rect">
            <a:avLst/>
          </a:prstGeom>
        </p:spPr>
      </p:pic>
      <p:pic>
        <p:nvPicPr>
          <p:cNvPr id="17" name="Picture 16">
            <a:extLst>
              <a:ext uri="{FF2B5EF4-FFF2-40B4-BE49-F238E27FC236}">
                <a16:creationId xmlns:a16="http://schemas.microsoft.com/office/drawing/2014/main" id="{50F79920-C819-4EBB-A254-B2BE6F78403F}"/>
              </a:ext>
            </a:extLst>
          </p:cNvPr>
          <p:cNvPicPr>
            <a:picLocks noChangeAspect="1"/>
          </p:cNvPicPr>
          <p:nvPr/>
        </p:nvPicPr>
        <p:blipFill rotWithShape="1">
          <a:blip r:embed="rId2"/>
          <a:srcRect l="5968" t="11471" r="34549" b="83907"/>
          <a:stretch/>
        </p:blipFill>
        <p:spPr>
          <a:xfrm>
            <a:off x="5880355" y="2986203"/>
            <a:ext cx="5928602" cy="347922"/>
          </a:xfrm>
          <a:prstGeom prst="rect">
            <a:avLst/>
          </a:prstGeom>
        </p:spPr>
      </p:pic>
      <p:sp>
        <p:nvSpPr>
          <p:cNvPr id="5" name="Rectangle 4">
            <a:extLst>
              <a:ext uri="{FF2B5EF4-FFF2-40B4-BE49-F238E27FC236}">
                <a16:creationId xmlns:a16="http://schemas.microsoft.com/office/drawing/2014/main" id="{87772637-6929-4029-A522-D143BCE8F9A2}"/>
              </a:ext>
            </a:extLst>
          </p:cNvPr>
          <p:cNvSpPr/>
          <p:nvPr/>
        </p:nvSpPr>
        <p:spPr>
          <a:xfrm>
            <a:off x="8103585" y="5133446"/>
            <a:ext cx="410362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https://us.cnn.com/2020/09/15/health/coronavirus-children-deaths-wellness/index.html</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9914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CF18-0242-47D6-BF2F-D3961EE74744}"/>
              </a:ext>
            </a:extLst>
          </p:cNvPr>
          <p:cNvSpPr>
            <a:spLocks noGrp="1"/>
          </p:cNvSpPr>
          <p:nvPr>
            <p:ph type="title"/>
          </p:nvPr>
        </p:nvSpPr>
        <p:spPr>
          <a:xfrm>
            <a:off x="0" y="-75449"/>
            <a:ext cx="10515600" cy="1325563"/>
          </a:xfrm>
        </p:spPr>
        <p:txBody>
          <a:bodyPr/>
          <a:lstStyle/>
          <a:p>
            <a:r>
              <a:rPr lang="en-US" dirty="0"/>
              <a:t>The Perfect Storm – Good Timing?</a:t>
            </a:r>
          </a:p>
        </p:txBody>
      </p:sp>
      <p:sp>
        <p:nvSpPr>
          <p:cNvPr id="3" name="Content Placeholder 2">
            <a:extLst>
              <a:ext uri="{FF2B5EF4-FFF2-40B4-BE49-F238E27FC236}">
                <a16:creationId xmlns:a16="http://schemas.microsoft.com/office/drawing/2014/main" id="{D46875FD-6AC2-4482-B764-CC6136E0B66C}"/>
              </a:ext>
            </a:extLst>
          </p:cNvPr>
          <p:cNvSpPr>
            <a:spLocks noGrp="1"/>
          </p:cNvSpPr>
          <p:nvPr>
            <p:ph idx="1"/>
          </p:nvPr>
        </p:nvSpPr>
        <p:spPr>
          <a:xfrm>
            <a:off x="372688" y="1875501"/>
            <a:ext cx="10515600" cy="4351338"/>
          </a:xfrm>
        </p:spPr>
        <p:txBody>
          <a:bodyPr>
            <a:normAutofit fontScale="92500" lnSpcReduction="10000"/>
          </a:bodyPr>
          <a:lstStyle/>
          <a:p>
            <a:r>
              <a:rPr lang="en-US" dirty="0"/>
              <a:t>As Flu Season is Approaching, we are seeing:</a:t>
            </a:r>
          </a:p>
          <a:p>
            <a:pPr lvl="1"/>
            <a:r>
              <a:rPr lang="en-US" dirty="0"/>
              <a:t>Fatigue with mask wearing, social distancing, hand hygiene</a:t>
            </a:r>
          </a:p>
          <a:p>
            <a:pPr lvl="1"/>
            <a:r>
              <a:rPr lang="en-US" dirty="0"/>
              <a:t>More inside gatherings</a:t>
            </a:r>
          </a:p>
          <a:p>
            <a:pPr lvl="1"/>
            <a:r>
              <a:rPr lang="en-US" dirty="0"/>
              <a:t>The return of School and Fall Sporting Events</a:t>
            </a:r>
          </a:p>
          <a:p>
            <a:pPr lvl="1"/>
            <a:endParaRPr lang="en-US" dirty="0"/>
          </a:p>
          <a:p>
            <a:r>
              <a:rPr lang="en-US" dirty="0"/>
              <a:t>Influenza infection could decrease the body’s immune system – increasing susceptibility to COVID-19</a:t>
            </a:r>
          </a:p>
          <a:p>
            <a:pPr marL="0" indent="0">
              <a:buNone/>
            </a:pPr>
            <a:endParaRPr lang="en-US" dirty="0"/>
          </a:p>
          <a:p>
            <a:r>
              <a:rPr lang="en-US" dirty="0"/>
              <a:t>A surge in both, would devastate our health system.  There would be a tremendous strain on ventilators, beds, staffing – This could easily lead to another shut-down of elective cases … or worse.</a:t>
            </a:r>
          </a:p>
        </p:txBody>
      </p:sp>
      <p:sp>
        <p:nvSpPr>
          <p:cNvPr id="4" name="TextBox 3">
            <a:extLst>
              <a:ext uri="{FF2B5EF4-FFF2-40B4-BE49-F238E27FC236}">
                <a16:creationId xmlns:a16="http://schemas.microsoft.com/office/drawing/2014/main" id="{437499FF-5AA8-4570-BA15-B22802B7F1F9}"/>
              </a:ext>
            </a:extLst>
          </p:cNvPr>
          <p:cNvSpPr txBox="1"/>
          <p:nvPr/>
        </p:nvSpPr>
        <p:spPr>
          <a:xfrm>
            <a:off x="3137668" y="6132859"/>
            <a:ext cx="42402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https://abcnews.go.com/Health/hospitals-brace-flu-season-coronavirus-double-threat/story?id=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DFDD5F-B291-4862-9413-2DBB27ED5D70}"/>
              </a:ext>
            </a:extLst>
          </p:cNvPr>
          <p:cNvSpPr txBox="1"/>
          <p:nvPr/>
        </p:nvSpPr>
        <p:spPr>
          <a:xfrm>
            <a:off x="40179" y="964597"/>
            <a:ext cx="11620553" cy="815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“The flu is on a collision course with the worst infectious disease outbreak we’ve experienced since the 1918 pandemic.”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1" i="1" u="none" strike="noStrike" kern="1200" cap="none" spc="0" normalizeH="0" baseline="0" noProof="0" dirty="0" err="1">
                <a:ln>
                  <a:noFill/>
                </a:ln>
                <a:solidFill>
                  <a:prstClr val="black"/>
                </a:solidFill>
                <a:effectLst/>
                <a:uLnTx/>
                <a:uFillTx/>
                <a:latin typeface="Calibri" panose="020F0502020204030204"/>
                <a:ea typeface="+mn-ea"/>
                <a:cs typeface="+mn-cs"/>
              </a:rPr>
              <a:t>Lipi</a:t>
            </a: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rPr>
              <a:t> Roy, Internal Medicine – NBC News and MSNBC medical contributor and Dr. L. Brett </a:t>
            </a:r>
            <a:r>
              <a:rPr kumimoji="0" lang="en-US" sz="1100" b="1" i="1" u="none" strike="noStrike" kern="1200" cap="none" spc="0" normalizeH="0" baseline="0" noProof="0" dirty="0" err="1">
                <a:ln>
                  <a:noFill/>
                </a:ln>
                <a:solidFill>
                  <a:prstClr val="black"/>
                </a:solidFill>
                <a:effectLst/>
                <a:uLnTx/>
                <a:uFillTx/>
                <a:latin typeface="Calibri" panose="020F0502020204030204"/>
                <a:ea typeface="+mn-ea"/>
                <a:cs typeface="+mn-cs"/>
              </a:rPr>
              <a:t>Jaggers</a:t>
            </a: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rPr>
              <a:t>,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62695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9424-0CAA-40D5-AB60-E34CF169E9DE}"/>
              </a:ext>
            </a:extLst>
          </p:cNvPr>
          <p:cNvSpPr>
            <a:spLocks noGrp="1"/>
          </p:cNvSpPr>
          <p:nvPr>
            <p:ph type="title"/>
          </p:nvPr>
        </p:nvSpPr>
        <p:spPr>
          <a:xfrm>
            <a:off x="838200" y="18255"/>
            <a:ext cx="10515600" cy="1325563"/>
          </a:xfrm>
        </p:spPr>
        <p:txBody>
          <a:bodyPr/>
          <a:lstStyle/>
          <a:p>
            <a:pPr algn="ctr"/>
            <a:r>
              <a:rPr lang="en-US" dirty="0"/>
              <a:t>TWINDEMIC – 2020 – Expert Consensus </a:t>
            </a:r>
            <a:br>
              <a:rPr lang="en-US" dirty="0"/>
            </a:br>
            <a:r>
              <a:rPr lang="en-US" dirty="0"/>
              <a:t>The collision of COVID-19 and Influenza</a:t>
            </a:r>
          </a:p>
        </p:txBody>
      </p:sp>
      <p:sp>
        <p:nvSpPr>
          <p:cNvPr id="3" name="Content Placeholder 2">
            <a:extLst>
              <a:ext uri="{FF2B5EF4-FFF2-40B4-BE49-F238E27FC236}">
                <a16:creationId xmlns:a16="http://schemas.microsoft.com/office/drawing/2014/main" id="{2B4F64ED-C108-4770-A554-1A96FAE8D514}"/>
              </a:ext>
            </a:extLst>
          </p:cNvPr>
          <p:cNvSpPr>
            <a:spLocks noGrp="1"/>
          </p:cNvSpPr>
          <p:nvPr>
            <p:ph idx="1"/>
          </p:nvPr>
        </p:nvSpPr>
        <p:spPr>
          <a:xfrm>
            <a:off x="538942" y="1357268"/>
            <a:ext cx="10515600" cy="4351338"/>
          </a:xfrm>
        </p:spPr>
        <p:txBody>
          <a:bodyPr>
            <a:normAutofit fontScale="70000" lnSpcReduction="20000"/>
          </a:bodyPr>
          <a:lstStyle/>
          <a:p>
            <a:r>
              <a:rPr lang="en-US" dirty="0"/>
              <a:t>“Getting a flu vaccine is more important than ever during 2020-2021 to protect yourself and the people around you from flu and to help reduce the strain on health care systems responding to the COVID-19 pandemic.” – CDC</a:t>
            </a:r>
          </a:p>
          <a:p>
            <a:r>
              <a:rPr lang="en-US" dirty="0"/>
              <a:t>“It’s important this year because we’re probably going to have a convergence of both flu and coronavirus this fall.  So, anything we can do to reduce flu I think is going to be really important.” – Dr. Sanjay Gupta</a:t>
            </a:r>
          </a:p>
          <a:p>
            <a:r>
              <a:rPr lang="en-US" dirty="0"/>
              <a:t>Vaccination Production increased by nearly 30 million – CDC purchased 9.3 million adult doses and 2 million </a:t>
            </a:r>
            <a:r>
              <a:rPr lang="en-US" dirty="0" err="1"/>
              <a:t>pedi</a:t>
            </a:r>
            <a:r>
              <a:rPr lang="en-US" dirty="0"/>
              <a:t> doses – huge increase from typical purchase of 500,000 doses </a:t>
            </a:r>
          </a:p>
          <a:p>
            <a:r>
              <a:rPr lang="en-US" dirty="0">
                <a:solidFill>
                  <a:srgbClr val="3F3F3F"/>
                </a:solidFill>
              </a:rPr>
              <a:t>“You can certainly get both the flu and COVID-19 at the same time, which could be catastrophic to your immune system.” – Dr. Adrian </a:t>
            </a:r>
            <a:r>
              <a:rPr lang="en-US" dirty="0" err="1">
                <a:solidFill>
                  <a:srgbClr val="3F3F3F"/>
                </a:solidFill>
              </a:rPr>
              <a:t>Burrowes</a:t>
            </a:r>
            <a:endParaRPr lang="en-US" dirty="0">
              <a:solidFill>
                <a:srgbClr val="3F3F3F"/>
              </a:solidFill>
            </a:endParaRPr>
          </a:p>
          <a:p>
            <a:r>
              <a:rPr lang="en-US" dirty="0">
                <a:solidFill>
                  <a:srgbClr val="3F3F3F"/>
                </a:solidFill>
              </a:rPr>
              <a:t>In fact, getting infected with one can make you more vulnerable to getting sick with the other…  Your defenses go down, and it makes you vulnerable to getting a second infection on top of that.” – epidemiologist, Dr. Seema Yasmin</a:t>
            </a:r>
          </a:p>
          <a:p>
            <a:r>
              <a:rPr lang="en-US" dirty="0">
                <a:solidFill>
                  <a:srgbClr val="3F3F3F"/>
                </a:solidFill>
              </a:rPr>
              <a:t>“US is in for a difficult time if COVID-19, flu outbreaks converge…” Dr. Anthony </a:t>
            </a:r>
            <a:r>
              <a:rPr lang="en-US" dirty="0" err="1">
                <a:solidFill>
                  <a:srgbClr val="3F3F3F"/>
                </a:solidFill>
              </a:rPr>
              <a:t>Fauci</a:t>
            </a:r>
            <a:endParaRPr lang="en-US" dirty="0">
              <a:solidFill>
                <a:srgbClr val="3F3F3F"/>
              </a:solidFill>
            </a:endParaRPr>
          </a:p>
          <a:p>
            <a:r>
              <a:rPr lang="en-US" dirty="0">
                <a:solidFill>
                  <a:srgbClr val="3F3F3F"/>
                </a:solidFill>
              </a:rPr>
              <a:t>“…the convergence could create one of the most difficult times that we’ve experienced in American public health.”  Dr. Robert Redfield, Director, CDC</a:t>
            </a:r>
            <a:endParaRPr lang="en-US" dirty="0"/>
          </a:p>
        </p:txBody>
      </p:sp>
      <p:sp>
        <p:nvSpPr>
          <p:cNvPr id="4" name="TextBox 3">
            <a:extLst>
              <a:ext uri="{FF2B5EF4-FFF2-40B4-BE49-F238E27FC236}">
                <a16:creationId xmlns:a16="http://schemas.microsoft.com/office/drawing/2014/main" id="{F4CC31D1-E43E-41E0-A075-2618748D83F7}"/>
              </a:ext>
            </a:extLst>
          </p:cNvPr>
          <p:cNvSpPr txBox="1"/>
          <p:nvPr/>
        </p:nvSpPr>
        <p:spPr>
          <a:xfrm>
            <a:off x="3840480" y="6129502"/>
            <a:ext cx="48558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https://www.msn.com/en-us/health/medical/flu-shot-getting-your-annual-vaccine-is-more-essential-than-ever</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https://abcnews.go.com/US/fauci-David-muir-us-difficult-time-covid-19/story?id=72294432</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8760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3BDF15-E89A-4FA0-96DB-BE50E75583CC}"/>
              </a:ext>
            </a:extLst>
          </p:cNvPr>
          <p:cNvSpPr>
            <a:spLocks noGrp="1"/>
          </p:cNvSpPr>
          <p:nvPr>
            <p:ph type="title"/>
          </p:nvPr>
        </p:nvSpPr>
        <p:spPr>
          <a:xfrm>
            <a:off x="796443" y="18710"/>
            <a:ext cx="10515600" cy="1325563"/>
          </a:xfrm>
        </p:spPr>
        <p:txBody>
          <a:bodyPr>
            <a:normAutofit/>
          </a:bodyPr>
          <a:lstStyle/>
          <a:p>
            <a:r>
              <a:rPr lang="en-US" dirty="0"/>
              <a:t>Impact to your body – </a:t>
            </a:r>
            <a:r>
              <a:rPr lang="en-US" b="1" dirty="0">
                <a:solidFill>
                  <a:srgbClr val="FF0000"/>
                </a:solidFill>
              </a:rPr>
              <a:t>The Double Whammy</a:t>
            </a:r>
            <a:br>
              <a:rPr lang="en-US" dirty="0"/>
            </a:br>
            <a:endParaRPr lang="en-US" dirty="0"/>
          </a:p>
        </p:txBody>
      </p:sp>
      <p:sp>
        <p:nvSpPr>
          <p:cNvPr id="4" name="Content Placeholder 3">
            <a:extLst>
              <a:ext uri="{FF2B5EF4-FFF2-40B4-BE49-F238E27FC236}">
                <a16:creationId xmlns:a16="http://schemas.microsoft.com/office/drawing/2014/main" id="{2C46A45C-E2E6-44B9-9A4E-51D18346113A}"/>
              </a:ext>
            </a:extLst>
          </p:cNvPr>
          <p:cNvSpPr>
            <a:spLocks noGrp="1"/>
          </p:cNvSpPr>
          <p:nvPr>
            <p:ph sz="half" idx="1"/>
          </p:nvPr>
        </p:nvSpPr>
        <p:spPr>
          <a:xfrm>
            <a:off x="685222" y="696140"/>
            <a:ext cx="5096934" cy="4166130"/>
          </a:xfrm>
        </p:spPr>
        <p:txBody>
          <a:bodyPr>
            <a:normAutofit/>
          </a:bodyPr>
          <a:lstStyle/>
          <a:p>
            <a:pPr marL="0" indent="0">
              <a:buNone/>
            </a:pPr>
            <a:r>
              <a:rPr lang="en-US" sz="2000" dirty="0"/>
              <a:t>COVID-19</a:t>
            </a:r>
          </a:p>
          <a:p>
            <a:r>
              <a:rPr lang="en-US" sz="2000" dirty="0"/>
              <a:t>Pneumonia</a:t>
            </a:r>
          </a:p>
          <a:p>
            <a:r>
              <a:rPr lang="en-US" sz="2000" dirty="0"/>
              <a:t>Fluid in the Lungs / Respiratory Failure</a:t>
            </a:r>
          </a:p>
          <a:p>
            <a:r>
              <a:rPr lang="en-US" sz="2000" dirty="0"/>
              <a:t>Sepsis</a:t>
            </a:r>
          </a:p>
          <a:p>
            <a:r>
              <a:rPr lang="en-US" sz="2000" dirty="0"/>
              <a:t>Cardiac Injury</a:t>
            </a:r>
          </a:p>
          <a:p>
            <a:r>
              <a:rPr lang="en-US" sz="2000" dirty="0"/>
              <a:t>Inflammation of the heart, brain, or muscle tissues</a:t>
            </a:r>
          </a:p>
          <a:p>
            <a:r>
              <a:rPr lang="en-US" sz="2000" dirty="0"/>
              <a:t>Multi-organ Failure</a:t>
            </a:r>
          </a:p>
        </p:txBody>
      </p:sp>
      <p:sp>
        <p:nvSpPr>
          <p:cNvPr id="5" name="Content Placeholder 4">
            <a:extLst>
              <a:ext uri="{FF2B5EF4-FFF2-40B4-BE49-F238E27FC236}">
                <a16:creationId xmlns:a16="http://schemas.microsoft.com/office/drawing/2014/main" id="{91218DA4-1114-4CCC-B0DE-2E4A7AB4B439}"/>
              </a:ext>
            </a:extLst>
          </p:cNvPr>
          <p:cNvSpPr>
            <a:spLocks noGrp="1"/>
          </p:cNvSpPr>
          <p:nvPr>
            <p:ph sz="half" idx="2"/>
          </p:nvPr>
        </p:nvSpPr>
        <p:spPr>
          <a:xfrm>
            <a:off x="6298624" y="679515"/>
            <a:ext cx="5096933" cy="4166130"/>
          </a:xfrm>
        </p:spPr>
        <p:txBody>
          <a:bodyPr>
            <a:normAutofit/>
          </a:bodyPr>
          <a:lstStyle/>
          <a:p>
            <a:pPr marL="0" indent="0">
              <a:buNone/>
            </a:pPr>
            <a:r>
              <a:rPr lang="en-US" sz="2000" dirty="0"/>
              <a:t>Influenza</a:t>
            </a:r>
          </a:p>
          <a:p>
            <a:r>
              <a:rPr lang="en-US" sz="2000" dirty="0"/>
              <a:t>Pneumonia</a:t>
            </a:r>
          </a:p>
          <a:p>
            <a:r>
              <a:rPr lang="en-US" sz="2000" dirty="0"/>
              <a:t>Fluid in the Lungs / Respiratory Failure</a:t>
            </a:r>
          </a:p>
          <a:p>
            <a:r>
              <a:rPr lang="en-US" sz="2000" dirty="0"/>
              <a:t>Sepsis</a:t>
            </a:r>
          </a:p>
          <a:p>
            <a:r>
              <a:rPr lang="en-US" sz="2000" dirty="0"/>
              <a:t>Cardiac Injury</a:t>
            </a:r>
          </a:p>
          <a:p>
            <a:r>
              <a:rPr lang="en-US" sz="2000" dirty="0"/>
              <a:t>Inflammation of the heart, brain, or muscle tissues</a:t>
            </a:r>
          </a:p>
          <a:p>
            <a:r>
              <a:rPr lang="en-US" sz="2000" dirty="0"/>
              <a:t>Multi-organ Failure</a:t>
            </a:r>
          </a:p>
          <a:p>
            <a:pPr marL="0" indent="0">
              <a:buNone/>
            </a:pPr>
            <a:endParaRPr lang="en-US" sz="2000" dirty="0"/>
          </a:p>
        </p:txBody>
      </p:sp>
      <p:sp>
        <p:nvSpPr>
          <p:cNvPr id="6" name="TextBox 5">
            <a:extLst>
              <a:ext uri="{FF2B5EF4-FFF2-40B4-BE49-F238E27FC236}">
                <a16:creationId xmlns:a16="http://schemas.microsoft.com/office/drawing/2014/main" id="{F80137DF-1303-4598-B21B-A95A1521C520}"/>
              </a:ext>
            </a:extLst>
          </p:cNvPr>
          <p:cNvSpPr txBox="1"/>
          <p:nvPr/>
        </p:nvSpPr>
        <p:spPr>
          <a:xfrm>
            <a:off x="0" y="4126850"/>
            <a:ext cx="12456552" cy="18312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“Having both illnesses simultaneously, would increase the risk of longer-term effects on any of those body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The potential for pneumonia would be greater if the body is infected with both the flu and coronavirus.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The two together definitely could be more injurious to the lungs and cause more respiratory failure.”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Dr. Michael </a:t>
            </a:r>
            <a:r>
              <a:rPr kumimoji="0" lang="en-US" sz="1100" b="1" i="1" u="none" strike="noStrike" kern="1200" cap="none" spc="0" normalizeH="0" baseline="0" noProof="0" dirty="0" err="1">
                <a:ln>
                  <a:noFill/>
                </a:ln>
                <a:solidFill>
                  <a:prstClr val="white"/>
                </a:solidFill>
                <a:effectLst/>
                <a:uLnTx/>
                <a:uFillTx/>
                <a:latin typeface="Calibri" panose="020F0502020204030204"/>
                <a:ea typeface="+mn-ea"/>
                <a:cs typeface="+mn-cs"/>
              </a:rPr>
              <a:t>Matthay</a:t>
            </a: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 Professor of Medicine and Critical Care Specialist University of California,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“There have been cases of coinfection and the result is far worse than the impact of either of the viruses alone.”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Dr. John Brownstein, epidemiologist, ABC News</a:t>
            </a:r>
          </a:p>
        </p:txBody>
      </p:sp>
      <p:sp>
        <p:nvSpPr>
          <p:cNvPr id="7" name="TextBox 6">
            <a:extLst>
              <a:ext uri="{FF2B5EF4-FFF2-40B4-BE49-F238E27FC236}">
                <a16:creationId xmlns:a16="http://schemas.microsoft.com/office/drawing/2014/main" id="{684D08F2-2295-4F20-BEC8-A660EDF3FC20}"/>
              </a:ext>
            </a:extLst>
          </p:cNvPr>
          <p:cNvSpPr txBox="1"/>
          <p:nvPr/>
        </p:nvSpPr>
        <p:spPr>
          <a:xfrm>
            <a:off x="710195" y="6211669"/>
            <a:ext cx="1036636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https://www.msn.com/en-us/health/medical/what-having-covid-19-and-flu-together-could-do-to-your-body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https://abcnews.go.com/Health/covid-19-flu-time-risks/story?id=72520950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5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58C9D2-E54E-4ED9-82C0-73F113AA41D4}"/>
              </a:ext>
            </a:extLst>
          </p:cNvPr>
          <p:cNvSpPr>
            <a:spLocks noGrp="1"/>
          </p:cNvSpPr>
          <p:nvPr>
            <p:ph type="title"/>
          </p:nvPr>
        </p:nvSpPr>
        <p:spPr/>
        <p:txBody>
          <a:bodyPr/>
          <a:lstStyle/>
          <a:p>
            <a:r>
              <a:rPr lang="en-US" dirty="0"/>
              <a:t>Good News from Down Under</a:t>
            </a:r>
          </a:p>
        </p:txBody>
      </p:sp>
      <p:sp>
        <p:nvSpPr>
          <p:cNvPr id="6" name="Content Placeholder 5">
            <a:extLst>
              <a:ext uri="{FF2B5EF4-FFF2-40B4-BE49-F238E27FC236}">
                <a16:creationId xmlns:a16="http://schemas.microsoft.com/office/drawing/2014/main" id="{55900A5B-A21C-4D17-88F4-D5357A4D8D39}"/>
              </a:ext>
            </a:extLst>
          </p:cNvPr>
          <p:cNvSpPr>
            <a:spLocks noGrp="1"/>
          </p:cNvSpPr>
          <p:nvPr>
            <p:ph idx="1"/>
          </p:nvPr>
        </p:nvSpPr>
        <p:spPr>
          <a:xfrm>
            <a:off x="680259" y="1517147"/>
            <a:ext cx="10515600" cy="4351338"/>
          </a:xfrm>
        </p:spPr>
        <p:txBody>
          <a:bodyPr>
            <a:normAutofit fontScale="92500" lnSpcReduction="20000"/>
          </a:bodyPr>
          <a:lstStyle/>
          <a:p>
            <a:r>
              <a:rPr lang="en-US" dirty="0"/>
              <a:t>Australia </a:t>
            </a:r>
          </a:p>
          <a:p>
            <a:pPr lvl="1"/>
            <a:r>
              <a:rPr lang="en-US" dirty="0"/>
              <a:t>Last 2 weeks of June 2019 – 20,000 Influenza cases </a:t>
            </a:r>
          </a:p>
          <a:p>
            <a:pPr lvl="1"/>
            <a:r>
              <a:rPr lang="en-US" dirty="0"/>
              <a:t>Last 2 weeks of June 2020 – 85 Influenza cases</a:t>
            </a:r>
          </a:p>
          <a:p>
            <a:pPr lvl="1"/>
            <a:r>
              <a:rPr lang="en-US" dirty="0"/>
              <a:t>August 2019 – 61,000 influenza cases</a:t>
            </a:r>
          </a:p>
          <a:p>
            <a:pPr lvl="1"/>
            <a:r>
              <a:rPr lang="en-US" dirty="0"/>
              <a:t>August 2020 -- 107</a:t>
            </a:r>
          </a:p>
          <a:p>
            <a:r>
              <a:rPr lang="en-US" dirty="0"/>
              <a:t>What did our </a:t>
            </a:r>
            <a:r>
              <a:rPr lang="en-US" dirty="0" err="1"/>
              <a:t>Auzzie</a:t>
            </a:r>
            <a:r>
              <a:rPr lang="en-US" dirty="0"/>
              <a:t> Mates do Right?</a:t>
            </a:r>
          </a:p>
          <a:p>
            <a:pPr lvl="1"/>
            <a:r>
              <a:rPr lang="en-US" dirty="0"/>
              <a:t>Strict Social Distancing</a:t>
            </a:r>
          </a:p>
          <a:p>
            <a:pPr lvl="1"/>
            <a:r>
              <a:rPr lang="en-US" dirty="0"/>
              <a:t>Diligent Hand Hygiene</a:t>
            </a:r>
          </a:p>
          <a:p>
            <a:pPr lvl="1"/>
            <a:r>
              <a:rPr lang="en-US" dirty="0"/>
              <a:t>Consistent and Effective Masking</a:t>
            </a:r>
          </a:p>
          <a:p>
            <a:pPr lvl="1"/>
            <a:r>
              <a:rPr lang="en-US" dirty="0"/>
              <a:t>THEY GOT THEIR FLU SHOT!! – Record number of flu vaccines given in Australia this year.</a:t>
            </a:r>
          </a:p>
          <a:p>
            <a:pPr lvl="2"/>
            <a:r>
              <a:rPr lang="en-US" dirty="0"/>
              <a:t>Between March 1</a:t>
            </a:r>
            <a:r>
              <a:rPr lang="en-US" baseline="30000" dirty="0"/>
              <a:t>st</a:t>
            </a:r>
            <a:r>
              <a:rPr lang="en-US" dirty="0"/>
              <a:t> – April 19, 2020 – 2.1 Million </a:t>
            </a:r>
          </a:p>
          <a:p>
            <a:pPr lvl="2"/>
            <a:r>
              <a:rPr lang="en-US" dirty="0"/>
              <a:t>Between March 1</a:t>
            </a:r>
            <a:r>
              <a:rPr lang="en-US" baseline="30000" dirty="0"/>
              <a:t>st</a:t>
            </a:r>
            <a:r>
              <a:rPr lang="en-US" dirty="0"/>
              <a:t> – April 19, 2019 -- 625,000</a:t>
            </a:r>
          </a:p>
          <a:p>
            <a:pPr lvl="2"/>
            <a:r>
              <a:rPr lang="en-US" dirty="0"/>
              <a:t>Between March 1</a:t>
            </a:r>
            <a:r>
              <a:rPr lang="en-US" baseline="30000" dirty="0"/>
              <a:t>st</a:t>
            </a:r>
            <a:r>
              <a:rPr lang="en-US" dirty="0"/>
              <a:t> – April 19, 2018 -- 235,000</a:t>
            </a:r>
          </a:p>
        </p:txBody>
      </p:sp>
      <p:sp>
        <p:nvSpPr>
          <p:cNvPr id="7" name="TextBox 6">
            <a:extLst>
              <a:ext uri="{FF2B5EF4-FFF2-40B4-BE49-F238E27FC236}">
                <a16:creationId xmlns:a16="http://schemas.microsoft.com/office/drawing/2014/main" id="{4515199C-8B59-4B00-B710-984F48F97620}"/>
              </a:ext>
            </a:extLst>
          </p:cNvPr>
          <p:cNvSpPr txBox="1"/>
          <p:nvPr/>
        </p:nvSpPr>
        <p:spPr>
          <a:xfrm>
            <a:off x="4081550" y="5838409"/>
            <a:ext cx="52677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https://www1.health.gov.au/internet/main/publishing.ns/Content/cda-surveil-ozflu-flucurr.htm/%24File/flu-09-2020.pdf</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302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F9A76-C4A9-4A9E-80F7-20B0E05EEFDD}"/>
              </a:ext>
            </a:extLst>
          </p:cNvPr>
          <p:cNvPicPr>
            <a:picLocks noChangeAspect="1"/>
          </p:cNvPicPr>
          <p:nvPr/>
        </p:nvPicPr>
        <p:blipFill>
          <a:blip r:embed="rId2"/>
          <a:stretch>
            <a:fillRect/>
          </a:stretch>
        </p:blipFill>
        <p:spPr>
          <a:xfrm>
            <a:off x="609600" y="1163754"/>
            <a:ext cx="3756745" cy="4036350"/>
          </a:xfrm>
          <a:prstGeom prst="rect">
            <a:avLst/>
          </a:prstGeom>
        </p:spPr>
      </p:pic>
      <p:pic>
        <p:nvPicPr>
          <p:cNvPr id="3" name="Picture 2">
            <a:extLst>
              <a:ext uri="{FF2B5EF4-FFF2-40B4-BE49-F238E27FC236}">
                <a16:creationId xmlns:a16="http://schemas.microsoft.com/office/drawing/2014/main" id="{1D283BC1-E1A0-411D-8B59-1FD8C137C961}"/>
              </a:ext>
            </a:extLst>
          </p:cNvPr>
          <p:cNvPicPr>
            <a:picLocks noChangeAspect="1"/>
          </p:cNvPicPr>
          <p:nvPr/>
        </p:nvPicPr>
        <p:blipFill>
          <a:blip r:embed="rId3"/>
          <a:stretch>
            <a:fillRect/>
          </a:stretch>
        </p:blipFill>
        <p:spPr>
          <a:xfrm>
            <a:off x="4366345" y="1089070"/>
            <a:ext cx="3849946" cy="4100874"/>
          </a:xfrm>
          <a:prstGeom prst="rect">
            <a:avLst/>
          </a:prstGeom>
        </p:spPr>
      </p:pic>
      <p:pic>
        <p:nvPicPr>
          <p:cNvPr id="4" name="Picture 3">
            <a:extLst>
              <a:ext uri="{FF2B5EF4-FFF2-40B4-BE49-F238E27FC236}">
                <a16:creationId xmlns:a16="http://schemas.microsoft.com/office/drawing/2014/main" id="{230418C0-2249-418E-A840-6D2DB0BEF81E}"/>
              </a:ext>
            </a:extLst>
          </p:cNvPr>
          <p:cNvPicPr>
            <a:picLocks noChangeAspect="1"/>
          </p:cNvPicPr>
          <p:nvPr/>
        </p:nvPicPr>
        <p:blipFill>
          <a:blip r:embed="rId4"/>
          <a:stretch>
            <a:fillRect/>
          </a:stretch>
        </p:blipFill>
        <p:spPr>
          <a:xfrm>
            <a:off x="8028680" y="1130283"/>
            <a:ext cx="3699390" cy="4029181"/>
          </a:xfrm>
          <a:prstGeom prst="rect">
            <a:avLst/>
          </a:prstGeom>
        </p:spPr>
      </p:pic>
      <p:sp>
        <p:nvSpPr>
          <p:cNvPr id="5" name="Rectangle 4">
            <a:extLst>
              <a:ext uri="{FF2B5EF4-FFF2-40B4-BE49-F238E27FC236}">
                <a16:creationId xmlns:a16="http://schemas.microsoft.com/office/drawing/2014/main" id="{6E222A29-37D3-4834-95B0-7D539A4FB81B}"/>
              </a:ext>
            </a:extLst>
          </p:cNvPr>
          <p:cNvSpPr/>
          <p:nvPr/>
        </p:nvSpPr>
        <p:spPr>
          <a:xfrm>
            <a:off x="609600" y="580963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https://www.economist.com/graphic-detail/2020/09/12/the-southern-hemisphere-skipped-flu-season-in-2020</a:t>
            </a:r>
          </a:p>
        </p:txBody>
      </p:sp>
    </p:spTree>
    <p:extLst>
      <p:ext uri="{BB962C8B-B14F-4D97-AF65-F5344CB8AC3E}">
        <p14:creationId xmlns:p14="http://schemas.microsoft.com/office/powerpoint/2010/main" val="13924384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screenshot of a cell phone&#10;&#10;Description automatically generated">
            <a:extLst>
              <a:ext uri="{FF2B5EF4-FFF2-40B4-BE49-F238E27FC236}">
                <a16:creationId xmlns:a16="http://schemas.microsoft.com/office/drawing/2014/main" id="{FAFA56F1-022E-4B3B-9942-2075F10B6EE2}"/>
              </a:ext>
            </a:extLst>
          </p:cNvPr>
          <p:cNvPicPr>
            <a:picLocks noChangeAspect="1"/>
          </p:cNvPicPr>
          <p:nvPr/>
        </p:nvPicPr>
        <p:blipFill rotWithShape="1">
          <a:blip r:embed="rId2"/>
          <a:srcRect r="3" b="295"/>
          <a:stretch/>
        </p:blipFill>
        <p:spPr>
          <a:xfrm>
            <a:off x="1" y="1"/>
            <a:ext cx="4634682" cy="6141008"/>
          </a:xfrm>
          <a:prstGeom prst="rect">
            <a:avLst/>
          </a:prstGeom>
        </p:spPr>
      </p:pic>
      <p:sp>
        <p:nvSpPr>
          <p:cNvPr id="20"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D446363-D497-4594-8D81-6775D7DBBFE3}"/>
              </a:ext>
            </a:extLst>
          </p:cNvPr>
          <p:cNvSpPr/>
          <p:nvPr/>
        </p:nvSpPr>
        <p:spPr>
          <a:xfrm>
            <a:off x="5254487" y="643465"/>
            <a:ext cx="6871252" cy="177962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w="22225">
                  <a:solidFill>
                    <a:srgbClr val="ED7D31"/>
                  </a:solidFill>
                  <a:prstDash val="solid"/>
                </a:ln>
                <a:solidFill>
                  <a:srgbClr val="FFFFFF"/>
                </a:solidFill>
                <a:effectLst/>
                <a:uLnTx/>
                <a:uFillTx/>
                <a:latin typeface="Calibri Light" panose="020F0302020204030204"/>
                <a:ea typeface="+mn-ea"/>
                <a:cs typeface="+mn-cs"/>
              </a:rPr>
              <a:t>#4. PROTECTS OUR CAREGIVERS AND HEALTHCARE SYSTEM </a:t>
            </a:r>
          </a:p>
        </p:txBody>
      </p:sp>
      <p:sp>
        <p:nvSpPr>
          <p:cNvPr id="4" name="TextBox 3">
            <a:extLst>
              <a:ext uri="{FF2B5EF4-FFF2-40B4-BE49-F238E27FC236}">
                <a16:creationId xmlns:a16="http://schemas.microsoft.com/office/drawing/2014/main" id="{39E032B4-F697-4115-8992-A85F74939301}"/>
              </a:ext>
            </a:extLst>
          </p:cNvPr>
          <p:cNvSpPr txBox="1"/>
          <p:nvPr/>
        </p:nvSpPr>
        <p:spPr>
          <a:xfrm>
            <a:off x="5015949" y="3430738"/>
            <a:ext cx="7109790" cy="3622997"/>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a:ln>
                  <a:noFill/>
                </a:ln>
                <a:solidFill>
                  <a:srgbClr val="FEFFFF"/>
                </a:solidFill>
                <a:effectLst/>
                <a:uLnTx/>
                <a:uFillTx/>
                <a:latin typeface="Calibri" panose="020F0502020204030204"/>
                <a:ea typeface="+mn-ea"/>
                <a:cs typeface="+mn-cs"/>
              </a:rPr>
              <a:t>While COVID-19 precautions such as Social Distancing, Hand Hygiene, and Mask Wearing will no doubt have a Positive impact on flu rates, none of these will actually help you to fight the infection, if you do become infected with the flu. The only thing that Will is vaccination.  Equip yourself fully– GET YOUR SHOT! </a:t>
            </a:r>
          </a:p>
        </p:txBody>
      </p:sp>
    </p:spTree>
    <p:extLst>
      <p:ext uri="{BB962C8B-B14F-4D97-AF65-F5344CB8AC3E}">
        <p14:creationId xmlns:p14="http://schemas.microsoft.com/office/powerpoint/2010/main" val="274525266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CA27-E7E2-40EE-9D8A-D98120F084A9}"/>
              </a:ext>
            </a:extLst>
          </p:cNvPr>
          <p:cNvSpPr>
            <a:spLocks noGrp="1"/>
          </p:cNvSpPr>
          <p:nvPr>
            <p:ph type="title"/>
          </p:nvPr>
        </p:nvSpPr>
        <p:spPr>
          <a:xfrm>
            <a:off x="838200" y="2340430"/>
            <a:ext cx="4245429" cy="2206364"/>
          </a:xfrm>
        </p:spPr>
        <p:txBody>
          <a:bodyPr vert="horz" lIns="91440" tIns="45720" rIns="91440" bIns="45720" rtlCol="0" anchor="ctr">
            <a:normAutofit fontScale="90000"/>
          </a:bodyPr>
          <a:lstStyle/>
          <a:p>
            <a:r>
              <a:rPr lang="en-US" sz="4100" b="1" i="1" kern="1200" dirty="0">
                <a:solidFill>
                  <a:schemeClr val="tx1"/>
                </a:solidFill>
                <a:latin typeface="+mj-lt"/>
                <a:ea typeface="+mj-ea"/>
                <a:cs typeface="+mj-cs"/>
              </a:rPr>
              <a:t>“This might be your most important flu vaccine ever.” </a:t>
            </a:r>
          </a:p>
        </p:txBody>
      </p:sp>
      <p:sp>
        <p:nvSpPr>
          <p:cNvPr id="135"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2C1FD75-1075-4889-AA28-CEFC1BC89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02" r="1" b="7829"/>
          <a:stretch/>
        </p:blipFill>
        <p:spPr bwMode="auto">
          <a:xfrm>
            <a:off x="5328459" y="1284387"/>
            <a:ext cx="6025342" cy="3398931"/>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B2B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890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2AC68-EF28-DE4B-9BAA-ABA6028CF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649" y="0"/>
            <a:ext cx="9620701" cy="6858000"/>
          </a:xfrm>
          <a:prstGeom prst="rect">
            <a:avLst/>
          </a:prstGeom>
        </p:spPr>
      </p:pic>
    </p:spTree>
    <p:extLst>
      <p:ext uri="{BB962C8B-B14F-4D97-AF65-F5344CB8AC3E}">
        <p14:creationId xmlns:p14="http://schemas.microsoft.com/office/powerpoint/2010/main" val="170211969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196B5-E462-5A46-B275-33475E202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00" y="0"/>
            <a:ext cx="9579600" cy="6858000"/>
          </a:xfrm>
          <a:prstGeom prst="rect">
            <a:avLst/>
          </a:prstGeom>
        </p:spPr>
      </p:pic>
    </p:spTree>
    <p:extLst>
      <p:ext uri="{BB962C8B-B14F-4D97-AF65-F5344CB8AC3E}">
        <p14:creationId xmlns:p14="http://schemas.microsoft.com/office/powerpoint/2010/main" val="238374638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850FA-FA92-1F48-92B2-845DD9261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28" y="0"/>
            <a:ext cx="9616344" cy="6858000"/>
          </a:xfrm>
          <a:prstGeom prst="rect">
            <a:avLst/>
          </a:prstGeom>
        </p:spPr>
      </p:pic>
    </p:spTree>
    <p:extLst>
      <p:ext uri="{BB962C8B-B14F-4D97-AF65-F5344CB8AC3E}">
        <p14:creationId xmlns:p14="http://schemas.microsoft.com/office/powerpoint/2010/main" val="1669087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6D5E3-4895-4F42-A85B-B0779A8DC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271" y="0"/>
            <a:ext cx="9629458" cy="6858000"/>
          </a:xfrm>
          <a:prstGeom prst="rect">
            <a:avLst/>
          </a:prstGeom>
        </p:spPr>
      </p:pic>
    </p:spTree>
    <p:extLst>
      <p:ext uri="{BB962C8B-B14F-4D97-AF65-F5344CB8AC3E}">
        <p14:creationId xmlns:p14="http://schemas.microsoft.com/office/powerpoint/2010/main" val="310985896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3E541-56E2-894C-A8E9-817D3D0F9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315" y="0"/>
            <a:ext cx="9603370" cy="6858000"/>
          </a:xfrm>
          <a:prstGeom prst="rect">
            <a:avLst/>
          </a:prstGeom>
        </p:spPr>
      </p:pic>
    </p:spTree>
    <p:extLst>
      <p:ext uri="{BB962C8B-B14F-4D97-AF65-F5344CB8AC3E}">
        <p14:creationId xmlns:p14="http://schemas.microsoft.com/office/powerpoint/2010/main" val="2475708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1AC78-4777-0F46-A129-10FAA2BB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47" y="1730655"/>
            <a:ext cx="5149740" cy="3788503"/>
          </a:xfrm>
          <a:prstGeom prst="rect">
            <a:avLst/>
          </a:prstGeom>
        </p:spPr>
      </p:pic>
      <p:pic>
        <p:nvPicPr>
          <p:cNvPr id="5" name="Picture 4">
            <a:extLst>
              <a:ext uri="{FF2B5EF4-FFF2-40B4-BE49-F238E27FC236}">
                <a16:creationId xmlns:a16="http://schemas.microsoft.com/office/drawing/2014/main" id="{AA97A169-5852-0145-BEE6-0B1C14233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967" y="1730655"/>
            <a:ext cx="5431306" cy="3788503"/>
          </a:xfrm>
          <a:prstGeom prst="rect">
            <a:avLst/>
          </a:prstGeom>
        </p:spPr>
      </p:pic>
      <p:sp>
        <p:nvSpPr>
          <p:cNvPr id="6" name="Title 5">
            <a:extLst>
              <a:ext uri="{FF2B5EF4-FFF2-40B4-BE49-F238E27FC236}">
                <a16:creationId xmlns:a16="http://schemas.microsoft.com/office/drawing/2014/main" id="{AF663F91-8537-5747-B652-0CA24FF449CE}"/>
              </a:ext>
            </a:extLst>
          </p:cNvPr>
          <p:cNvSpPr>
            <a:spLocks noGrp="1"/>
          </p:cNvSpPr>
          <p:nvPr>
            <p:ph type="title"/>
          </p:nvPr>
        </p:nvSpPr>
        <p:spPr/>
        <p:txBody>
          <a:bodyPr/>
          <a:lstStyle/>
          <a:p>
            <a:r>
              <a:rPr lang="en-US" dirty="0"/>
              <a:t>Ethnic Disparities</a:t>
            </a:r>
          </a:p>
        </p:txBody>
      </p:sp>
      <p:sp>
        <p:nvSpPr>
          <p:cNvPr id="7" name="Content Placeholder 6">
            <a:extLst>
              <a:ext uri="{FF2B5EF4-FFF2-40B4-BE49-F238E27FC236}">
                <a16:creationId xmlns:a16="http://schemas.microsoft.com/office/drawing/2014/main" id="{6108F0C5-6C41-7B4D-A4E1-629E46D887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445054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E65D-95CA-A94B-B9BB-332668D38E47}"/>
              </a:ext>
            </a:extLst>
          </p:cNvPr>
          <p:cNvSpPr>
            <a:spLocks noGrp="1"/>
          </p:cNvSpPr>
          <p:nvPr>
            <p:ph type="ctrTitle"/>
          </p:nvPr>
        </p:nvSpPr>
        <p:spPr/>
        <p:txBody>
          <a:bodyPr/>
          <a:lstStyle/>
          <a:p>
            <a:r>
              <a:rPr lang="en-US" dirty="0"/>
              <a:t>And New Mexico</a:t>
            </a:r>
          </a:p>
        </p:txBody>
      </p:sp>
      <p:sp>
        <p:nvSpPr>
          <p:cNvPr id="3" name="Subtitle 2">
            <a:extLst>
              <a:ext uri="{FF2B5EF4-FFF2-40B4-BE49-F238E27FC236}">
                <a16:creationId xmlns:a16="http://schemas.microsoft.com/office/drawing/2014/main" id="{59F3D712-296A-6D49-9438-7D3F529E1C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96459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409354835"/>
              </p:ext>
            </p:extLst>
          </p:nvPr>
        </p:nvGraphicFramePr>
        <p:xfrm>
          <a:off x="1384983" y="704756"/>
          <a:ext cx="9103738" cy="2311368"/>
        </p:xfrm>
        <a:graphic>
          <a:graphicData uri="http://schemas.openxmlformats.org/drawingml/2006/table">
            <a:tbl>
              <a:tblPr firstRow="1" bandRow="1">
                <a:tableStyleId>{5C22544A-7EE6-4342-B048-85BDC9FD1C3A}</a:tableStyleId>
              </a:tblPr>
              <a:tblGrid>
                <a:gridCol w="1299853">
                  <a:extLst>
                    <a:ext uri="{9D8B030D-6E8A-4147-A177-3AD203B41FA5}">
                      <a16:colId xmlns:a16="http://schemas.microsoft.com/office/drawing/2014/main" val="20000"/>
                    </a:ext>
                  </a:extLst>
                </a:gridCol>
                <a:gridCol w="886809">
                  <a:extLst>
                    <a:ext uri="{9D8B030D-6E8A-4147-A177-3AD203B41FA5}">
                      <a16:colId xmlns:a16="http://schemas.microsoft.com/office/drawing/2014/main" val="20001"/>
                    </a:ext>
                  </a:extLst>
                </a:gridCol>
                <a:gridCol w="1029636">
                  <a:extLst>
                    <a:ext uri="{9D8B030D-6E8A-4147-A177-3AD203B41FA5}">
                      <a16:colId xmlns:a16="http://schemas.microsoft.com/office/drawing/2014/main" val="20002"/>
                    </a:ext>
                  </a:extLst>
                </a:gridCol>
                <a:gridCol w="1029636">
                  <a:extLst>
                    <a:ext uri="{9D8B030D-6E8A-4147-A177-3AD203B41FA5}">
                      <a16:colId xmlns:a16="http://schemas.microsoft.com/office/drawing/2014/main" val="20003"/>
                    </a:ext>
                  </a:extLst>
                </a:gridCol>
                <a:gridCol w="1029636">
                  <a:extLst>
                    <a:ext uri="{9D8B030D-6E8A-4147-A177-3AD203B41FA5}">
                      <a16:colId xmlns:a16="http://schemas.microsoft.com/office/drawing/2014/main" val="20004"/>
                    </a:ext>
                  </a:extLst>
                </a:gridCol>
                <a:gridCol w="999243">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948219">
                  <a:extLst>
                    <a:ext uri="{9D8B030D-6E8A-4147-A177-3AD203B41FA5}">
                      <a16:colId xmlns:a16="http://schemas.microsoft.com/office/drawing/2014/main" val="20007"/>
                    </a:ext>
                  </a:extLst>
                </a:gridCol>
                <a:gridCol w="1080606">
                  <a:extLst>
                    <a:ext uri="{9D8B030D-6E8A-4147-A177-3AD203B41FA5}">
                      <a16:colId xmlns:a16="http://schemas.microsoft.com/office/drawing/2014/main" val="20008"/>
                    </a:ext>
                  </a:extLst>
                </a:gridCol>
              </a:tblGrid>
              <a:tr h="400192">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3479">
                <a:tc>
                  <a:txBody>
                    <a:bodyPr/>
                    <a:lstStyle/>
                    <a:p>
                      <a:endParaRPr lang="en-US" sz="1800" dirty="0"/>
                    </a:p>
                  </a:txBody>
                  <a:tcPr/>
                </a:tc>
                <a:tc>
                  <a:txBody>
                    <a:bodyPr/>
                    <a:lstStyle/>
                    <a:p>
                      <a:pPr algn="ctr"/>
                      <a:r>
                        <a:rPr lang="en-US" sz="1800" baseline="0" dirty="0">
                          <a:latin typeface="Arial" panose="020B0604020202020204" pitchFamily="34" charset="0"/>
                          <a:cs typeface="Arial" panose="020B0604020202020204" pitchFamily="34" charset="0"/>
                        </a:rPr>
                        <a:t>9/14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9/16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9/14</a:t>
                      </a:r>
                    </a:p>
                  </a:txBody>
                  <a:tcPr/>
                </a:tc>
                <a:tc>
                  <a:txBody>
                    <a:bodyPr/>
                    <a:lstStyle/>
                    <a:p>
                      <a:pPr algn="ctr"/>
                      <a:r>
                        <a:rPr lang="en-US" sz="1800" dirty="0">
                          <a:latin typeface="Arial" panose="020B0604020202020204" pitchFamily="34" charset="0"/>
                          <a:cs typeface="Arial" panose="020B0604020202020204" pitchFamily="34" charset="0"/>
                        </a:rPr>
                        <a:t>9/16</a:t>
                      </a:r>
                    </a:p>
                  </a:txBody>
                  <a:tcPr/>
                </a:tc>
                <a:tc>
                  <a:txBody>
                    <a:bodyPr/>
                    <a:lstStyle/>
                    <a:p>
                      <a:pPr algn="ctr"/>
                      <a:r>
                        <a:rPr lang="en-US" sz="1800" dirty="0">
                          <a:latin typeface="Arial" panose="020B0604020202020204" pitchFamily="34" charset="0"/>
                          <a:cs typeface="Arial" panose="020B0604020202020204" pitchFamily="34" charset="0"/>
                        </a:rPr>
                        <a:t>9/10</a:t>
                      </a:r>
                    </a:p>
                  </a:txBody>
                  <a:tcPr/>
                </a:tc>
                <a:tc>
                  <a:txBody>
                    <a:bodyPr/>
                    <a:lstStyle/>
                    <a:p>
                      <a:pPr algn="ct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9/14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9/15</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2102">
                <a:tc>
                  <a:txBody>
                    <a:bodyPr/>
                    <a:lstStyle/>
                    <a:p>
                      <a:r>
                        <a:rPr lang="en-US" sz="1800" dirty="0">
                          <a:latin typeface="Arial" panose="020B0604020202020204" pitchFamily="34" charset="0"/>
                          <a:cs typeface="Arial" panose="020B0604020202020204" pitchFamily="34" charset="0"/>
                        </a:rPr>
                        <a:t>Total</a:t>
                      </a:r>
                    </a:p>
                  </a:txBody>
                  <a:tcPr/>
                </a:tc>
                <a:tc>
                  <a:txBody>
                    <a:bodyPr/>
                    <a:lstStyle/>
                    <a:p>
                      <a:pPr algn="ctr">
                        <a:buNone/>
                      </a:pPr>
                      <a:r>
                        <a:rPr lang="en-US" sz="1600" dirty="0">
                          <a:latin typeface="Arial" panose="020B0604020202020204" pitchFamily="34" charset="0"/>
                          <a:cs typeface="Arial" panose="020B0604020202020204" pitchFamily="34" charset="0"/>
                        </a:rPr>
                        <a:t>9936</a:t>
                      </a:r>
                    </a:p>
                  </a:txBody>
                  <a:tcPr/>
                </a:tc>
                <a:tc>
                  <a:txBody>
                    <a:bodyPr/>
                    <a:lstStyle/>
                    <a:p>
                      <a:pPr algn="ctr">
                        <a:buNone/>
                      </a:pPr>
                      <a:r>
                        <a:rPr lang="en-US" sz="1600" dirty="0">
                          <a:latin typeface="Arial" panose="020B0604020202020204" pitchFamily="34" charset="0"/>
                          <a:cs typeface="Arial" panose="020B0604020202020204" pitchFamily="34" charset="0"/>
                        </a:rPr>
                        <a:t>10,044</a:t>
                      </a:r>
                    </a:p>
                  </a:txBody>
                  <a:tcPr/>
                </a:tc>
                <a:tc>
                  <a:txBody>
                    <a:bodyPr/>
                    <a:lstStyle/>
                    <a:p>
                      <a:pPr algn="ctr">
                        <a:buNone/>
                      </a:pPr>
                      <a:r>
                        <a:rPr lang="en-US" sz="1600" dirty="0">
                          <a:latin typeface="Arial" panose="020B0604020202020204" pitchFamily="34" charset="0"/>
                          <a:cs typeface="Arial" panose="020B0604020202020204" pitchFamily="34" charset="0"/>
                        </a:rPr>
                        <a:t>1293</a:t>
                      </a:r>
                    </a:p>
                  </a:txBody>
                  <a:tcPr/>
                </a:tc>
                <a:tc>
                  <a:txBody>
                    <a:bodyPr/>
                    <a:lstStyle/>
                    <a:p>
                      <a:pPr algn="ctr">
                        <a:buNone/>
                      </a:pPr>
                      <a:r>
                        <a:rPr lang="en-US" sz="1600" dirty="0">
                          <a:latin typeface="Arial" panose="020B0604020202020204" pitchFamily="34" charset="0"/>
                          <a:cs typeface="Arial" panose="020B0604020202020204" pitchFamily="34" charset="0"/>
                        </a:rPr>
                        <a:t>1343</a:t>
                      </a:r>
                    </a:p>
                  </a:txBody>
                  <a:tcPr/>
                </a:tc>
                <a:tc>
                  <a:txBody>
                    <a:bodyPr/>
                    <a:lstStyle/>
                    <a:p>
                      <a:pPr algn="ctr"/>
                      <a:r>
                        <a:rPr lang="en-US" sz="1600" dirty="0">
                          <a:latin typeface="Arial" panose="020B0604020202020204" pitchFamily="34" charset="0"/>
                          <a:cs typeface="Arial" panose="020B0604020202020204" pitchFamily="34" charset="0"/>
                        </a:rPr>
                        <a:t>282</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1769</a:t>
                      </a:r>
                    </a:p>
                  </a:txBody>
                  <a:tcPr/>
                </a:tc>
                <a:tc>
                  <a:txBody>
                    <a:bodyPr/>
                    <a:lstStyle/>
                    <a:p>
                      <a:pPr algn="ctr"/>
                      <a:r>
                        <a:rPr lang="en-US" sz="1600" dirty="0">
                          <a:latin typeface="Arial" panose="020B0604020202020204" pitchFamily="34" charset="0"/>
                          <a:cs typeface="Arial" panose="020B0604020202020204" pitchFamily="34" charset="0"/>
                        </a:rPr>
                        <a:t>1776</a:t>
                      </a:r>
                    </a:p>
                  </a:txBody>
                  <a:tcPr/>
                </a:tc>
                <a:extLst>
                  <a:ext uri="{0D108BD9-81ED-4DB2-BD59-A6C34878D82A}">
                    <a16:rowId xmlns:a16="http://schemas.microsoft.com/office/drawing/2014/main" val="10002"/>
                  </a:ext>
                </a:extLst>
              </a:tr>
              <a:tr h="372102">
                <a:tc>
                  <a:txBody>
                    <a:bodyPr/>
                    <a:lstStyle/>
                    <a:p>
                      <a:r>
                        <a:rPr lang="en-US" sz="1800" dirty="0">
                          <a:latin typeface="Arial" panose="020B0604020202020204" pitchFamily="34" charset="0"/>
                          <a:cs typeface="Arial" panose="020B0604020202020204" pitchFamily="34" charset="0"/>
                        </a:rPr>
                        <a:t>Active</a:t>
                      </a:r>
                    </a:p>
                  </a:txBody>
                  <a:tcPr/>
                </a:tc>
                <a:tc>
                  <a:txBody>
                    <a:bodyPr/>
                    <a:lstStyle/>
                    <a:p>
                      <a:pPr algn="ctr">
                        <a:buNone/>
                      </a:pPr>
                      <a:r>
                        <a:rPr lang="en-US" sz="1600" dirty="0">
                          <a:latin typeface="Arial" panose="020B0604020202020204" pitchFamily="34" charset="0"/>
                          <a:cs typeface="Arial" panose="020B0604020202020204" pitchFamily="34" charset="0"/>
                        </a:rPr>
                        <a:t>2830</a:t>
                      </a:r>
                    </a:p>
                  </a:txBody>
                  <a:tcPr/>
                </a:tc>
                <a:tc>
                  <a:txBody>
                    <a:bodyPr/>
                    <a:lstStyle/>
                    <a:p>
                      <a:pPr algn="ctr">
                        <a:buNone/>
                      </a:pPr>
                      <a:r>
                        <a:rPr lang="en-US" sz="1600" dirty="0">
                          <a:latin typeface="Arial" panose="020B0604020202020204" pitchFamily="34" charset="0"/>
                          <a:cs typeface="Arial" panose="020B0604020202020204" pitchFamily="34" charset="0"/>
                        </a:rPr>
                        <a:t>2523</a:t>
                      </a:r>
                    </a:p>
                  </a:txBody>
                  <a:tcPr/>
                </a:tc>
                <a:tc>
                  <a:txBody>
                    <a:bodyPr/>
                    <a:lstStyle/>
                    <a:p>
                      <a:pPr algn="ctr">
                        <a:buNone/>
                      </a:pPr>
                      <a:r>
                        <a:rPr lang="en-US" sz="1600" dirty="0">
                          <a:latin typeface="Arial" panose="020B0604020202020204" pitchFamily="34" charset="0"/>
                          <a:cs typeface="Arial" panose="020B0604020202020204" pitchFamily="34" charset="0"/>
                        </a:rPr>
                        <a:t>357</a:t>
                      </a:r>
                    </a:p>
                  </a:txBody>
                  <a:tcPr/>
                </a:tc>
                <a:tc>
                  <a:txBody>
                    <a:bodyPr/>
                    <a:lstStyle/>
                    <a:p>
                      <a:pPr algn="ctr">
                        <a:buNone/>
                      </a:pPr>
                      <a:r>
                        <a:rPr lang="en-US" sz="1600" dirty="0">
                          <a:latin typeface="Arial" panose="020B0604020202020204" pitchFamily="34" charset="0"/>
                          <a:cs typeface="Arial" panose="020B0604020202020204" pitchFamily="34" charset="0"/>
                        </a:rPr>
                        <a:t>50</a:t>
                      </a:r>
                    </a:p>
                  </a:txBody>
                  <a:tcPr/>
                </a:tc>
                <a:tc>
                  <a:txBody>
                    <a:bodyPr/>
                    <a:lstStyle/>
                    <a:p>
                      <a:pPr algn="ctr"/>
                      <a:r>
                        <a:rPr lang="en-US" sz="1600" dirty="0">
                          <a:latin typeface="Arial" panose="020B0604020202020204" pitchFamily="34" charset="0"/>
                          <a:cs typeface="Arial" panose="020B0604020202020204" pitchFamily="34" charset="0"/>
                        </a:rPr>
                        <a:t>44</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87</a:t>
                      </a:r>
                    </a:p>
                  </a:txBody>
                  <a:tcPr/>
                </a:tc>
                <a:tc>
                  <a:txBody>
                    <a:bodyPr/>
                    <a:lstStyle/>
                    <a:p>
                      <a:pPr algn="ctr"/>
                      <a:r>
                        <a:rPr lang="en-US" sz="1600" dirty="0">
                          <a:latin typeface="Arial" panose="020B0604020202020204" pitchFamily="34" charset="0"/>
                          <a:cs typeface="Arial" panose="020B0604020202020204" pitchFamily="34" charset="0"/>
                        </a:rPr>
                        <a:t>86</a:t>
                      </a:r>
                    </a:p>
                  </a:txBody>
                  <a:tcPr/>
                </a:tc>
                <a:extLst>
                  <a:ext uri="{0D108BD9-81ED-4DB2-BD59-A6C34878D82A}">
                    <a16:rowId xmlns:a16="http://schemas.microsoft.com/office/drawing/2014/main" val="10003"/>
                  </a:ext>
                </a:extLst>
              </a:tr>
              <a:tr h="372102">
                <a:tc>
                  <a:txBody>
                    <a:bodyPr/>
                    <a:lstStyle/>
                    <a:p>
                      <a:r>
                        <a:rPr lang="en-US" sz="18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panose="020B0604020202020204" pitchFamily="34" charset="0"/>
                          <a:cs typeface="Arial" panose="020B0604020202020204" pitchFamily="34" charset="0"/>
                        </a:rPr>
                        <a:t>113</a:t>
                      </a:r>
                    </a:p>
                  </a:txBody>
                  <a:tcPr/>
                </a:tc>
                <a:tc>
                  <a:txBody>
                    <a:bodyPr/>
                    <a:lstStyle/>
                    <a:p>
                      <a:pPr algn="ctr"/>
                      <a:r>
                        <a:rPr lang="en-US" sz="1600" dirty="0">
                          <a:latin typeface="Arial" panose="020B0604020202020204" pitchFamily="34" charset="0"/>
                          <a:cs typeface="Arial" panose="020B0604020202020204" pitchFamily="34" charset="0"/>
                        </a:rPr>
                        <a:t>113</a:t>
                      </a: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7</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57</a:t>
                      </a:r>
                    </a:p>
                  </a:txBody>
                  <a:tcPr/>
                </a:tc>
                <a:tc>
                  <a:txBody>
                    <a:bodyPr/>
                    <a:lstStyle/>
                    <a:p>
                      <a:pPr algn="ctr"/>
                      <a:r>
                        <a:rPr lang="en-US" sz="1600" dirty="0">
                          <a:latin typeface="Arial" panose="020B0604020202020204" pitchFamily="34" charset="0"/>
                          <a:cs typeface="Arial" panose="020B0604020202020204" pitchFamily="34" charset="0"/>
                        </a:rPr>
                        <a:t>57</a:t>
                      </a:r>
                    </a:p>
                  </a:txBody>
                  <a:tcPr/>
                </a:tc>
                <a:extLst>
                  <a:ext uri="{0D108BD9-81ED-4DB2-BD59-A6C34878D82A}">
                    <a16:rowId xmlns:a16="http://schemas.microsoft.com/office/drawing/2014/main" val="10004"/>
                  </a:ext>
                </a:extLst>
              </a:tr>
              <a:tr h="372102">
                <a:tc>
                  <a:txBody>
                    <a:bodyPr/>
                    <a:lstStyle/>
                    <a:p>
                      <a:r>
                        <a:rPr lang="en-US" sz="1800" dirty="0">
                          <a:latin typeface="Arial" panose="020B0604020202020204" pitchFamily="34" charset="0"/>
                          <a:cs typeface="Arial" panose="020B0604020202020204" pitchFamily="34" charset="0"/>
                        </a:rPr>
                        <a:t>New</a:t>
                      </a:r>
                    </a:p>
                  </a:txBody>
                  <a:tcPr/>
                </a:tc>
                <a:tc gridSpan="2">
                  <a:txBody>
                    <a:bodyPr/>
                    <a:lstStyle/>
                    <a:p>
                      <a:pPr algn="ctr"/>
                      <a:r>
                        <a:rPr lang="en-US" sz="1600" dirty="0">
                          <a:latin typeface="Arial" panose="020B0604020202020204" pitchFamily="34" charset="0"/>
                          <a:cs typeface="Arial" panose="020B0604020202020204" pitchFamily="34" charset="0"/>
                        </a:rPr>
                        <a:t>108</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50</a:t>
                      </a:r>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7</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13" name="TextBox 12"/>
          <p:cNvSpPr txBox="1"/>
          <p:nvPr/>
        </p:nvSpPr>
        <p:spPr>
          <a:xfrm>
            <a:off x="306795" y="6330565"/>
            <a:ext cx="11722100" cy="400110"/>
          </a:xfrm>
          <a:prstGeom prst="rect">
            <a:avLst/>
          </a:prstGeom>
          <a:solidFill>
            <a:schemeClr val="tx2">
              <a:lumMod val="75000"/>
            </a:schemeClr>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9/14:  </a:t>
            </a:r>
            <a:r>
              <a:rPr lang="en-US" sz="2000" dirty="0">
                <a:solidFill>
                  <a:schemeClr val="bg1"/>
                </a:solidFill>
                <a:latin typeface="Arial" panose="020B0604020202020204" pitchFamily="34" charset="0"/>
                <a:cs typeface="Arial" panose="020B0604020202020204" pitchFamily="34" charset="0"/>
              </a:rPr>
              <a:t>81 Hospitalized in Lubbock – 13 on vents </a:t>
            </a:r>
            <a:r>
              <a:rPr lang="en-US" sz="2000" b="1" dirty="0">
                <a:solidFill>
                  <a:schemeClr val="bg1"/>
                </a:solidFill>
                <a:latin typeface="Arial" panose="020B0604020202020204" pitchFamily="34" charset="0"/>
                <a:cs typeface="Arial" panose="020B0604020202020204" pitchFamily="34" charset="0"/>
              </a:rPr>
              <a:t>9/16:  </a:t>
            </a:r>
            <a:r>
              <a:rPr lang="en-US" sz="2000" dirty="0">
                <a:solidFill>
                  <a:schemeClr val="bg1"/>
                </a:solidFill>
                <a:latin typeface="Arial" panose="020B0604020202020204" pitchFamily="34" charset="0"/>
                <a:cs typeface="Arial" panose="020B0604020202020204" pitchFamily="34" charset="0"/>
              </a:rPr>
              <a:t>71 Hospitalized in Lubbock – 11 on vents </a:t>
            </a:r>
            <a:endParaRPr lang="en-US" sz="24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35865" y="3120906"/>
            <a:ext cx="10632467" cy="3023450"/>
          </a:xfrm>
          <a:prstGeom prst="rect">
            <a:avLst/>
          </a:prstGeom>
        </p:spPr>
      </p:pic>
      <p:sp>
        <p:nvSpPr>
          <p:cNvPr id="19" name="Rectangle 18"/>
          <p:cNvSpPr/>
          <p:nvPr/>
        </p:nvSpPr>
        <p:spPr>
          <a:xfrm>
            <a:off x="4890030" y="3403977"/>
            <a:ext cx="533881" cy="3140489"/>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92310" y="3403977"/>
            <a:ext cx="590599" cy="3140489"/>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06977" y="3403977"/>
            <a:ext cx="641831" cy="3140489"/>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137853" y="3403977"/>
            <a:ext cx="636446" cy="31404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65757" y="3403977"/>
            <a:ext cx="664972" cy="314048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8771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5BAC8-4415-2C49-95B0-8259BDF38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65" y="0"/>
            <a:ext cx="11009870" cy="6858000"/>
          </a:xfrm>
          <a:prstGeom prst="rect">
            <a:avLst/>
          </a:prstGeom>
        </p:spPr>
      </p:pic>
    </p:spTree>
    <p:extLst>
      <p:ext uri="{BB962C8B-B14F-4D97-AF65-F5344CB8AC3E}">
        <p14:creationId xmlns:p14="http://schemas.microsoft.com/office/powerpoint/2010/main" val="30754904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C3EF9-20B9-CC48-848D-DF438F63DC87}"/>
              </a:ext>
            </a:extLst>
          </p:cNvPr>
          <p:cNvSpPr>
            <a:spLocks noGrp="1"/>
          </p:cNvSpPr>
          <p:nvPr>
            <p:ph type="ctrTitle"/>
          </p:nvPr>
        </p:nvSpPr>
        <p:spPr/>
        <p:txBody>
          <a:bodyPr/>
          <a:lstStyle/>
          <a:p>
            <a:r>
              <a:rPr lang="en-US" dirty="0"/>
              <a:t>Governor’s Executive Order</a:t>
            </a:r>
          </a:p>
        </p:txBody>
      </p:sp>
      <p:sp>
        <p:nvSpPr>
          <p:cNvPr id="5" name="Subtitle 4">
            <a:extLst>
              <a:ext uri="{FF2B5EF4-FFF2-40B4-BE49-F238E27FC236}">
                <a16:creationId xmlns:a16="http://schemas.microsoft.com/office/drawing/2014/main" id="{D2F1466C-B6D3-244B-889E-221D01506CCE}"/>
              </a:ext>
            </a:extLst>
          </p:cNvPr>
          <p:cNvSpPr>
            <a:spLocks noGrp="1"/>
          </p:cNvSpPr>
          <p:nvPr>
            <p:ph type="subTitle" idx="1"/>
          </p:nvPr>
        </p:nvSpPr>
        <p:spPr/>
        <p:txBody>
          <a:bodyPr/>
          <a:lstStyle/>
          <a:p>
            <a:r>
              <a:rPr lang="en-US" dirty="0"/>
              <a:t>Sept. 17, 2020</a:t>
            </a:r>
          </a:p>
        </p:txBody>
      </p:sp>
    </p:spTree>
    <p:extLst>
      <p:ext uri="{BB962C8B-B14F-4D97-AF65-F5344CB8AC3E}">
        <p14:creationId xmlns:p14="http://schemas.microsoft.com/office/powerpoint/2010/main" val="27940998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DB18-E16D-1D42-AD52-2E2BC9ABA3D5}"/>
              </a:ext>
            </a:extLst>
          </p:cNvPr>
          <p:cNvSpPr>
            <a:spLocks noGrp="1"/>
          </p:cNvSpPr>
          <p:nvPr>
            <p:ph type="title"/>
          </p:nvPr>
        </p:nvSpPr>
        <p:spPr/>
        <p:txBody>
          <a:bodyPr/>
          <a:lstStyle/>
          <a:p>
            <a:r>
              <a:rPr lang="en-US" dirty="0"/>
              <a:t>New Executive Orders, Expanded Openings</a:t>
            </a:r>
            <a:br>
              <a:rPr lang="en-US" dirty="0"/>
            </a:br>
            <a:endParaRPr lang="en-US" dirty="0"/>
          </a:p>
        </p:txBody>
      </p:sp>
      <p:sp>
        <p:nvSpPr>
          <p:cNvPr id="3" name="Content Placeholder 2">
            <a:extLst>
              <a:ext uri="{FF2B5EF4-FFF2-40B4-BE49-F238E27FC236}">
                <a16:creationId xmlns:a16="http://schemas.microsoft.com/office/drawing/2014/main" id="{245CE14E-EBD9-E84C-9007-DCBA17001857}"/>
              </a:ext>
            </a:extLst>
          </p:cNvPr>
          <p:cNvSpPr>
            <a:spLocks noGrp="1"/>
          </p:cNvSpPr>
          <p:nvPr>
            <p:ph idx="1"/>
          </p:nvPr>
        </p:nvSpPr>
        <p:spPr/>
        <p:txBody>
          <a:bodyPr/>
          <a:lstStyle/>
          <a:p>
            <a:pPr marL="0" indent="0">
              <a:buNone/>
            </a:pPr>
            <a:r>
              <a:rPr lang="en-US" sz="1800" dirty="0"/>
              <a:t>In his news conference (9-17-2020), Gov. Abbott announced expanded business </a:t>
            </a:r>
            <a:r>
              <a:rPr lang="en-US" sz="1800" dirty="0" err="1"/>
              <a:t>reopenings</a:t>
            </a:r>
            <a:r>
              <a:rPr lang="en-US" sz="1800" dirty="0"/>
              <a:t> for Texas. Among them:</a:t>
            </a:r>
          </a:p>
          <a:p>
            <a:pPr fontAlgn="base"/>
            <a:r>
              <a:rPr lang="en-US" sz="1800" dirty="0"/>
              <a:t>Effective immediately, most Texas hospitals can provide essential services and procedures without restrictions.</a:t>
            </a:r>
          </a:p>
          <a:p>
            <a:pPr fontAlgn="base"/>
            <a:r>
              <a:rPr lang="en-US" sz="1800" dirty="0">
                <a:solidFill>
                  <a:srgbClr val="FF0000"/>
                </a:solidFill>
              </a:rPr>
              <a:t>Existing restrictions on elective services continue if the COVID-19 hospitalizations in their Trauma Service Area exceed 15% </a:t>
            </a:r>
            <a:r>
              <a:rPr lang="en-US" sz="1800" dirty="0"/>
              <a:t>of all the hospitalizations in their TSA for seven consecutive days. This currently applies to TSAs S, T and V. </a:t>
            </a:r>
          </a:p>
          <a:p>
            <a:pPr fontAlgn="base"/>
            <a:r>
              <a:rPr lang="en-US" sz="1800" dirty="0"/>
              <a:t>Hospitals now only have to </a:t>
            </a:r>
            <a:r>
              <a:rPr lang="en-US" sz="1800" dirty="0">
                <a:solidFill>
                  <a:srgbClr val="FF0000"/>
                </a:solidFill>
              </a:rPr>
              <a:t>reserve 10%, instead of 15%, </a:t>
            </a:r>
            <a:r>
              <a:rPr lang="en-US" sz="1800" dirty="0"/>
              <a:t>of their total capacity for COVID-19 patients.</a:t>
            </a:r>
          </a:p>
          <a:p>
            <a:pPr fontAlgn="base"/>
            <a:r>
              <a:rPr lang="en-US" sz="1800" dirty="0"/>
              <a:t>Hospital systems can reserve a cumulative 10% capacity for their system facilities that are in the same TSA.</a:t>
            </a:r>
          </a:p>
          <a:p>
            <a:pPr fontAlgn="base"/>
            <a:r>
              <a:rPr lang="en-US" sz="1800" dirty="0">
                <a:solidFill>
                  <a:srgbClr val="FF0000"/>
                </a:solidFill>
              </a:rPr>
              <a:t>Restaurants, retailers, gyms </a:t>
            </a:r>
            <a:r>
              <a:rPr lang="en-US" sz="1800" dirty="0"/>
              <a:t>and other businesses operating in a TSA where hospitals can provide elective surgeries can increase their capacity from </a:t>
            </a:r>
            <a:r>
              <a:rPr lang="en-US" sz="1800" dirty="0">
                <a:solidFill>
                  <a:srgbClr val="FF0000"/>
                </a:solidFill>
              </a:rPr>
              <a:t>50% to 75%. </a:t>
            </a:r>
          </a:p>
          <a:p>
            <a:pPr fontAlgn="base"/>
            <a:r>
              <a:rPr lang="en-US" sz="1800" dirty="0"/>
              <a:t>Certain individuals can visit residents of nursing homes and facilities beginning Sept. 24. </a:t>
            </a:r>
          </a:p>
          <a:p>
            <a:r>
              <a:rPr lang="en-US" sz="1800" dirty="0"/>
              <a:t>There are still too many COVID-19 hospitalizations in the Rio Grande Valley, Laredo and Victoria areas for widespread </a:t>
            </a:r>
            <a:r>
              <a:rPr lang="en-US" sz="1800" dirty="0" err="1"/>
              <a:t>reopenings</a:t>
            </a:r>
            <a:r>
              <a:rPr lang="en-US" sz="1800" dirty="0"/>
              <a:t>. Bars across the state will remain closed for the time being. Gov. Abbott emphasized that COVID-19 hospitalizations are the key to regional </a:t>
            </a:r>
            <a:r>
              <a:rPr lang="en-US" sz="1800" dirty="0" err="1"/>
              <a:t>reopenings</a:t>
            </a:r>
            <a:r>
              <a:rPr lang="en-US" sz="1800" dirty="0"/>
              <a:t> of business.</a:t>
            </a:r>
          </a:p>
          <a:p>
            <a:pPr marL="0" indent="0">
              <a:buNone/>
            </a:pPr>
            <a:endParaRPr lang="en-US" dirty="0"/>
          </a:p>
        </p:txBody>
      </p:sp>
    </p:spTree>
    <p:extLst>
      <p:ext uri="{BB962C8B-B14F-4D97-AF65-F5344CB8AC3E}">
        <p14:creationId xmlns:p14="http://schemas.microsoft.com/office/powerpoint/2010/main" val="358837036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3EC33-625F-3549-AE13-8DDAAC323735}"/>
              </a:ext>
            </a:extLst>
          </p:cNvPr>
          <p:cNvSpPr>
            <a:spLocks noGrp="1"/>
          </p:cNvSpPr>
          <p:nvPr>
            <p:ph type="ctrTitle"/>
          </p:nvPr>
        </p:nvSpPr>
        <p:spPr/>
        <p:txBody>
          <a:bodyPr/>
          <a:lstStyle/>
          <a:p>
            <a:r>
              <a:rPr lang="en-US" dirty="0"/>
              <a:t>Electronic Prescribing of Controlled Substances</a:t>
            </a:r>
          </a:p>
        </p:txBody>
      </p:sp>
    </p:spTree>
    <p:extLst>
      <p:ext uri="{BB962C8B-B14F-4D97-AF65-F5344CB8AC3E}">
        <p14:creationId xmlns:p14="http://schemas.microsoft.com/office/powerpoint/2010/main" val="105476517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5B8AC2-E691-6247-92E5-0DE113390AC2}"/>
              </a:ext>
            </a:extLst>
          </p:cNvPr>
          <p:cNvSpPr>
            <a:spLocks noGrp="1"/>
          </p:cNvSpPr>
          <p:nvPr>
            <p:ph type="title"/>
          </p:nvPr>
        </p:nvSpPr>
        <p:spPr/>
        <p:txBody>
          <a:bodyPr/>
          <a:lstStyle/>
          <a:p>
            <a:r>
              <a:rPr lang="en-US" dirty="0"/>
              <a:t>e-Prescribing of Controlled Substances (EPCS)</a:t>
            </a:r>
          </a:p>
        </p:txBody>
      </p:sp>
      <p:sp>
        <p:nvSpPr>
          <p:cNvPr id="6" name="Content Placeholder 5">
            <a:extLst>
              <a:ext uri="{FF2B5EF4-FFF2-40B4-BE49-F238E27FC236}">
                <a16:creationId xmlns:a16="http://schemas.microsoft.com/office/drawing/2014/main" id="{CCD2CB80-C41F-7D4E-A45E-4A7D89D858E9}"/>
              </a:ext>
            </a:extLst>
          </p:cNvPr>
          <p:cNvSpPr>
            <a:spLocks noGrp="1"/>
          </p:cNvSpPr>
          <p:nvPr>
            <p:ph idx="1"/>
          </p:nvPr>
        </p:nvSpPr>
        <p:spPr/>
        <p:txBody>
          <a:bodyPr/>
          <a:lstStyle/>
          <a:p>
            <a:r>
              <a:rPr lang="en-US" dirty="0">
                <a:solidFill>
                  <a:schemeClr val="tx1"/>
                </a:solidFill>
              </a:rPr>
              <a:t>State of Texas </a:t>
            </a:r>
            <a:r>
              <a:rPr lang="en-US" b="1" u="sng" dirty="0">
                <a:solidFill>
                  <a:schemeClr val="tx1"/>
                </a:solidFill>
              </a:rPr>
              <a:t>requirement</a:t>
            </a:r>
            <a:r>
              <a:rPr lang="en-US" dirty="0">
                <a:solidFill>
                  <a:schemeClr val="tx1"/>
                </a:solidFill>
              </a:rPr>
              <a:t> to use EPCS for </a:t>
            </a:r>
            <a:r>
              <a:rPr lang="en-US" b="1" u="sng" dirty="0">
                <a:solidFill>
                  <a:schemeClr val="tx1"/>
                </a:solidFill>
              </a:rPr>
              <a:t>all</a:t>
            </a:r>
            <a:r>
              <a:rPr lang="en-US" dirty="0">
                <a:solidFill>
                  <a:schemeClr val="tx1"/>
                </a:solidFill>
              </a:rPr>
              <a:t> DEA Scheduled drugs (II-V, controlled substances) beginning </a:t>
            </a:r>
            <a:r>
              <a:rPr lang="en-US" b="1" u="sng" dirty="0">
                <a:solidFill>
                  <a:schemeClr val="tx1"/>
                </a:solidFill>
              </a:rPr>
              <a:t>January 1</a:t>
            </a:r>
            <a:r>
              <a:rPr lang="en-US" b="1" u="sng" baseline="30000" dirty="0">
                <a:solidFill>
                  <a:schemeClr val="tx1"/>
                </a:solidFill>
              </a:rPr>
              <a:t>st</a:t>
            </a:r>
            <a:r>
              <a:rPr lang="en-US" b="1" u="sng" dirty="0">
                <a:solidFill>
                  <a:schemeClr val="tx1"/>
                </a:solidFill>
              </a:rPr>
              <a:t>, 2021</a:t>
            </a:r>
          </a:p>
          <a:p>
            <a:pPr lvl="1"/>
            <a:r>
              <a:rPr lang="en-US" dirty="0">
                <a:solidFill>
                  <a:schemeClr val="tx1"/>
                </a:solidFill>
              </a:rPr>
              <a:t>Outpatient pharmacies will </a:t>
            </a:r>
            <a:r>
              <a:rPr lang="en-US" b="1" dirty="0">
                <a:solidFill>
                  <a:schemeClr val="tx1"/>
                </a:solidFill>
              </a:rPr>
              <a:t>no longer accept </a:t>
            </a:r>
            <a:r>
              <a:rPr lang="en-US" dirty="0">
                <a:solidFill>
                  <a:schemeClr val="tx1"/>
                </a:solidFill>
              </a:rPr>
              <a:t>written prescriptions for controlled substances starting on 1/1/21</a:t>
            </a:r>
          </a:p>
          <a:p>
            <a:pPr marL="0" indent="0">
              <a:buNone/>
            </a:pPr>
            <a:endParaRPr lang="en-US" b="1" u="sng" dirty="0">
              <a:solidFill>
                <a:schemeClr val="tx1"/>
              </a:solidFill>
            </a:endParaRPr>
          </a:p>
          <a:p>
            <a:r>
              <a:rPr lang="en-US" dirty="0">
                <a:solidFill>
                  <a:schemeClr val="tx1"/>
                </a:solidFill>
              </a:rPr>
              <a:t> Meditech allows EPCS via </a:t>
            </a:r>
            <a:r>
              <a:rPr lang="en-US" dirty="0" err="1">
                <a:solidFill>
                  <a:schemeClr val="tx1"/>
                </a:solidFill>
              </a:rPr>
              <a:t>DrFirst</a:t>
            </a:r>
            <a:endParaRPr lang="en-US" dirty="0">
              <a:solidFill>
                <a:schemeClr val="tx1"/>
              </a:solidFill>
            </a:endParaRPr>
          </a:p>
          <a:p>
            <a:pPr lvl="1"/>
            <a:r>
              <a:rPr lang="en-US" dirty="0">
                <a:solidFill>
                  <a:schemeClr val="tx1"/>
                </a:solidFill>
              </a:rPr>
              <a:t>You must be enrolled in </a:t>
            </a:r>
            <a:r>
              <a:rPr lang="en-US" dirty="0" err="1">
                <a:solidFill>
                  <a:schemeClr val="tx1"/>
                </a:solidFill>
              </a:rPr>
              <a:t>DrFirst</a:t>
            </a:r>
            <a:r>
              <a:rPr lang="en-US" dirty="0">
                <a:solidFill>
                  <a:schemeClr val="tx1"/>
                </a:solidFill>
              </a:rPr>
              <a:t> to use EPCS</a:t>
            </a:r>
          </a:p>
          <a:p>
            <a:pPr lvl="1"/>
            <a:r>
              <a:rPr lang="en-US" dirty="0">
                <a:solidFill>
                  <a:schemeClr val="tx1"/>
                </a:solidFill>
              </a:rPr>
              <a:t>To enroll in </a:t>
            </a:r>
            <a:r>
              <a:rPr lang="en-US" dirty="0" err="1">
                <a:solidFill>
                  <a:schemeClr val="tx1"/>
                </a:solidFill>
              </a:rPr>
              <a:t>DrFirst</a:t>
            </a:r>
            <a:r>
              <a:rPr lang="en-US" dirty="0">
                <a:solidFill>
                  <a:schemeClr val="tx1"/>
                </a:solidFill>
              </a:rPr>
              <a:t> contact Clinical Informatics at </a:t>
            </a:r>
            <a:r>
              <a:rPr lang="en-US" b="1" dirty="0">
                <a:solidFill>
                  <a:schemeClr val="tx1"/>
                </a:solidFill>
              </a:rPr>
              <a:t>806-725-4189</a:t>
            </a:r>
            <a:endParaRPr lang="en-US" dirty="0"/>
          </a:p>
        </p:txBody>
      </p:sp>
      <p:sp>
        <p:nvSpPr>
          <p:cNvPr id="8" name="Content Placeholder 2">
            <a:extLst>
              <a:ext uri="{FF2B5EF4-FFF2-40B4-BE49-F238E27FC236}">
                <a16:creationId xmlns:a16="http://schemas.microsoft.com/office/drawing/2014/main" id="{8A87FFA6-D4E9-E548-94F2-D38A1386E505}"/>
              </a:ext>
            </a:extLst>
          </p:cNvPr>
          <p:cNvSpPr txBox="1">
            <a:spLocks/>
          </p:cNvSpPr>
          <p:nvPr/>
        </p:nvSpPr>
        <p:spPr>
          <a:xfrm>
            <a:off x="609600" y="1600202"/>
            <a:ext cx="10972800" cy="4279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a:solidFill>
                <a:schemeClr val="tx1"/>
              </a:solidFill>
            </a:endParaRPr>
          </a:p>
        </p:txBody>
      </p:sp>
    </p:spTree>
    <p:extLst>
      <p:ext uri="{BB962C8B-B14F-4D97-AF65-F5344CB8AC3E}">
        <p14:creationId xmlns:p14="http://schemas.microsoft.com/office/powerpoint/2010/main" val="311073799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8451851"/>
              </p:ext>
            </p:extLst>
          </p:nvPr>
        </p:nvGraphicFramePr>
        <p:xfrm>
          <a:off x="1702357" y="4492679"/>
          <a:ext cx="8787282" cy="1351207"/>
        </p:xfrm>
        <a:graphic>
          <a:graphicData uri="http://schemas.openxmlformats.org/drawingml/2006/table">
            <a:tbl>
              <a:tblPr firstRow="1" bandRow="1">
                <a:tableStyleId>{073A0DAA-6AF3-43AB-8588-CEC1D06C72B9}</a:tableStyleId>
              </a:tblPr>
              <a:tblGrid>
                <a:gridCol w="1455142">
                  <a:extLst>
                    <a:ext uri="{9D8B030D-6E8A-4147-A177-3AD203B41FA5}">
                      <a16:colId xmlns:a16="http://schemas.microsoft.com/office/drawing/2014/main" val="20000"/>
                    </a:ext>
                  </a:extLst>
                </a:gridCol>
                <a:gridCol w="985033">
                  <a:extLst>
                    <a:ext uri="{9D8B030D-6E8A-4147-A177-3AD203B41FA5}">
                      <a16:colId xmlns:a16="http://schemas.microsoft.com/office/drawing/2014/main" val="20001"/>
                    </a:ext>
                  </a:extLst>
                </a:gridCol>
                <a:gridCol w="985033">
                  <a:extLst>
                    <a:ext uri="{9D8B030D-6E8A-4147-A177-3AD203B41FA5}">
                      <a16:colId xmlns:a16="http://schemas.microsoft.com/office/drawing/2014/main" val="20002"/>
                    </a:ext>
                  </a:extLst>
                </a:gridCol>
                <a:gridCol w="810787">
                  <a:extLst>
                    <a:ext uri="{9D8B030D-6E8A-4147-A177-3AD203B41FA5}">
                      <a16:colId xmlns:a16="http://schemas.microsoft.com/office/drawing/2014/main" val="20003"/>
                    </a:ext>
                  </a:extLst>
                </a:gridCol>
                <a:gridCol w="1016290">
                  <a:extLst>
                    <a:ext uri="{9D8B030D-6E8A-4147-A177-3AD203B41FA5}">
                      <a16:colId xmlns:a16="http://schemas.microsoft.com/office/drawing/2014/main" val="20004"/>
                    </a:ext>
                  </a:extLst>
                </a:gridCol>
                <a:gridCol w="881764">
                  <a:extLst>
                    <a:ext uri="{9D8B030D-6E8A-4147-A177-3AD203B41FA5}">
                      <a16:colId xmlns:a16="http://schemas.microsoft.com/office/drawing/2014/main" val="20005"/>
                    </a:ext>
                  </a:extLst>
                </a:gridCol>
                <a:gridCol w="937369">
                  <a:extLst>
                    <a:ext uri="{9D8B030D-6E8A-4147-A177-3AD203B41FA5}">
                      <a16:colId xmlns:a16="http://schemas.microsoft.com/office/drawing/2014/main" val="20006"/>
                    </a:ext>
                  </a:extLst>
                </a:gridCol>
                <a:gridCol w="857932">
                  <a:extLst>
                    <a:ext uri="{9D8B030D-6E8A-4147-A177-3AD203B41FA5}">
                      <a16:colId xmlns:a16="http://schemas.microsoft.com/office/drawing/2014/main" val="20007"/>
                    </a:ext>
                  </a:extLst>
                </a:gridCol>
                <a:gridCol w="857932">
                  <a:extLst>
                    <a:ext uri="{9D8B030D-6E8A-4147-A177-3AD203B41FA5}">
                      <a16:colId xmlns:a16="http://schemas.microsoft.com/office/drawing/2014/main" val="20008"/>
                    </a:ext>
                  </a:extLst>
                </a:gridCol>
              </a:tblGrid>
              <a:tr h="345367">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9/16</a:t>
                      </a:r>
                    </a:p>
                  </a:txBody>
                  <a:tcPr/>
                </a:tc>
                <a:tc>
                  <a:txBody>
                    <a:bodyPr/>
                    <a:lstStyle/>
                    <a:p>
                      <a:pPr algn="ctr"/>
                      <a:r>
                        <a:rPr lang="en-US" sz="1600" dirty="0">
                          <a:latin typeface="Arial" panose="020B0604020202020204" pitchFamily="34" charset="0"/>
                          <a:cs typeface="Arial" panose="020B0604020202020204" pitchFamily="34" charset="0"/>
                        </a:rPr>
                        <a:t>9/14</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674,772</a:t>
                      </a:r>
                    </a:p>
                  </a:txBody>
                  <a:tcPr/>
                </a:tc>
                <a:tc>
                  <a:txBody>
                    <a:bodyPr/>
                    <a:lstStyle/>
                    <a:p>
                      <a:pPr algn="ctr"/>
                      <a:r>
                        <a:rPr lang="en-US" sz="1600" dirty="0">
                          <a:latin typeface="Arial Narrow" panose="020B0606020202030204" pitchFamily="34" charset="0"/>
                          <a:cs typeface="Arial" panose="020B0604020202020204" pitchFamily="34" charset="0"/>
                        </a:rPr>
                        <a:t>663,445</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14,478</a:t>
                      </a:r>
                    </a:p>
                  </a:txBody>
                  <a:tcPr/>
                </a:tc>
                <a:tc>
                  <a:txBody>
                    <a:bodyPr/>
                    <a:lstStyle/>
                    <a:p>
                      <a:pPr algn="ctr"/>
                      <a:r>
                        <a:rPr lang="en-US" sz="1600" dirty="0">
                          <a:latin typeface="Arial Narrow" panose="020B0606020202030204" pitchFamily="34" charset="0"/>
                          <a:cs typeface="Arial" panose="020B0604020202020204" pitchFamily="34" charset="0"/>
                        </a:rPr>
                        <a:t>14,211</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3249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3325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444128" y="1055119"/>
            <a:ext cx="11303739" cy="2752684"/>
          </a:xfrm>
          <a:prstGeom prst="rect">
            <a:avLst/>
          </a:prstGeom>
        </p:spPr>
      </p:pic>
    </p:spTree>
    <p:extLst>
      <p:ext uri="{BB962C8B-B14F-4D97-AF65-F5344CB8AC3E}">
        <p14:creationId xmlns:p14="http://schemas.microsoft.com/office/powerpoint/2010/main" val="246401138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18574</TotalTime>
  <Words>4205</Words>
  <Application>Microsoft Office PowerPoint</Application>
  <PresentationFormat>Widescreen</PresentationFormat>
  <Paragraphs>565</Paragraphs>
  <Slides>86</Slides>
  <Notes>18</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86</vt:i4>
      </vt:variant>
    </vt:vector>
  </HeadingPairs>
  <TitlesOfParts>
    <vt:vector size="107" baseType="lpstr">
      <vt:lpstr>Arial</vt:lpstr>
      <vt:lpstr>Arial Narrow</vt:lpstr>
      <vt:lpstr>Baskerville Old Face</vt:lpstr>
      <vt:lpstr>Calibri</vt:lpstr>
      <vt:lpstr>Calibri Light</vt:lpstr>
      <vt:lpstr>Georgia</vt:lpstr>
      <vt:lpstr>Helvetica Neue Medium</vt:lpstr>
      <vt:lpstr>Segoe UI</vt:lpstr>
      <vt:lpstr>Times New Roman</vt:lpstr>
      <vt:lpstr>Wingdings</vt:lpstr>
      <vt:lpstr>Covenant Health</vt:lpstr>
      <vt:lpstr>Custom Design</vt:lpstr>
      <vt:lpstr>1_Covenant Health</vt:lpstr>
      <vt:lpstr>3349UU_CF</vt:lpstr>
      <vt:lpstr>2_Covenant Health</vt:lpstr>
      <vt:lpstr>3_Covenant Health</vt:lpstr>
      <vt:lpstr>1_Office Theme</vt:lpstr>
      <vt:lpstr>1_Custom Design</vt:lpstr>
      <vt:lpstr>2_Office Theme</vt:lpstr>
      <vt:lpstr>Office Theme</vt:lpstr>
      <vt:lpstr>think-cell Slide</vt:lpstr>
      <vt:lpstr>Covenant Health Presents    Critical Communications: A Weekly Physician Update  September 11, 2020</vt:lpstr>
      <vt:lpstr>PowerPoint Presentation</vt:lpstr>
      <vt:lpstr>Disclosures of Commercial Interest</vt:lpstr>
      <vt:lpstr>Disclosures</vt:lpstr>
      <vt:lpstr>CME Credit was only approved for the Live Teams meeting</vt:lpstr>
      <vt:lpstr>Reflection and Safety Story</vt:lpstr>
      <vt:lpstr>Current Regional Covid-19 Census</vt:lpstr>
      <vt:lpstr>Regional</vt:lpstr>
      <vt:lpstr>STATE</vt:lpstr>
      <vt:lpstr>STATE</vt:lpstr>
      <vt:lpstr>PUI/Confirmed cases-hospitalized</vt:lpstr>
      <vt:lpstr>PUI/Confirmed  cases-hospitalized</vt:lpstr>
      <vt:lpstr>Surge Plan</vt:lpstr>
      <vt:lpstr>PSJH System Trends</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TESTING – STATEWIDE Results</vt:lpstr>
      <vt:lpstr>PowerPoint Presentation</vt:lpstr>
      <vt:lpstr>TESTING</vt:lpstr>
      <vt:lpstr>Pharmacy Update</vt:lpstr>
      <vt:lpstr>CHS Remdesivir Inventory</vt:lpstr>
      <vt:lpstr>Hydroxychloroquine</vt:lpstr>
      <vt:lpstr>NIH Guidelines</vt:lpstr>
      <vt:lpstr>RECOVERY Trial</vt:lpstr>
      <vt:lpstr>RECOVERY Press Release</vt:lpstr>
      <vt:lpstr>Horby PW et al. medRxiv. July 15, 2020</vt:lpstr>
      <vt:lpstr>Cavalcanti et al. NEJM. July 23, 2020</vt:lpstr>
      <vt:lpstr>Cavalcanti et al. Results</vt:lpstr>
      <vt:lpstr>Skipper CP et al. July 16, 2020</vt:lpstr>
      <vt:lpstr>Skipper CP et al. Results</vt:lpstr>
      <vt:lpstr>Take Away</vt:lpstr>
      <vt:lpstr>Covid-19 Trivia</vt:lpstr>
      <vt:lpstr>Viral Binding to Human Cells</vt:lpstr>
      <vt:lpstr>What about the babies?</vt:lpstr>
      <vt:lpstr>Can you get Covid-19 from doorknobs?</vt:lpstr>
      <vt:lpstr>I cant be contagious if I don’t have symptoms….can I ?</vt:lpstr>
      <vt:lpstr>Does my Blood Type matter?</vt:lpstr>
      <vt:lpstr>Covid-19 always involves the respiratory symptoms?</vt:lpstr>
      <vt:lpstr>I had Covid-19.  I cannot get it again, can I?</vt:lpstr>
      <vt:lpstr>What about Influenza AND Covid-19?</vt:lpstr>
      <vt:lpstr>HRO Toolbox</vt:lpstr>
      <vt:lpstr>Influenza Vaccination Rates</vt:lpstr>
      <vt:lpstr>PowerPoint Presentation</vt:lpstr>
      <vt:lpstr>Faces of Influenza</vt:lpstr>
      <vt:lpstr>Faces of Influenza</vt:lpstr>
      <vt:lpstr>Faces of Influenza</vt:lpstr>
      <vt:lpstr>Still think you don’t need a flu shot?</vt:lpstr>
      <vt:lpstr>The burden of Flu Disease 2018 </vt:lpstr>
      <vt:lpstr>The burden of Flu Disease 2019</vt:lpstr>
      <vt:lpstr>PowerPoint Presentation</vt:lpstr>
      <vt:lpstr>Covid-19 and Flu</vt:lpstr>
      <vt:lpstr>Hospitalizations  (inpatient and observation)</vt:lpstr>
      <vt:lpstr>PowerPoint Presentation</vt:lpstr>
      <vt:lpstr>PowerPoint Presentation</vt:lpstr>
      <vt:lpstr>PowerPoint Presentation</vt:lpstr>
      <vt:lpstr>Minorities = Majority Impact for COVID-19</vt:lpstr>
      <vt:lpstr>Lubbock Population Census – 2020,2019</vt:lpstr>
      <vt:lpstr>Minority Children – COVID-19 Death Rates </vt:lpstr>
      <vt:lpstr>The Perfect Storm – Good Timing?</vt:lpstr>
      <vt:lpstr>TWINDEMIC – 2020 – Expert Consensus  The collision of COVID-19 and Influenza</vt:lpstr>
      <vt:lpstr>Impact to your body – The Double Whammy </vt:lpstr>
      <vt:lpstr>Good News from Down Under</vt:lpstr>
      <vt:lpstr>PowerPoint Presentation</vt:lpstr>
      <vt:lpstr>PowerPoint Presentation</vt:lpstr>
      <vt:lpstr>“This might be your most important flu vaccine ever.” </vt:lpstr>
      <vt:lpstr>Texas Demographics</vt:lpstr>
      <vt:lpstr>PowerPoint Presentation</vt:lpstr>
      <vt:lpstr>PowerPoint Presentation</vt:lpstr>
      <vt:lpstr>PowerPoint Presentation</vt:lpstr>
      <vt:lpstr>PowerPoint Presentation</vt:lpstr>
      <vt:lpstr>PowerPoint Presentation</vt:lpstr>
      <vt:lpstr>Ethnic Disparities</vt:lpstr>
      <vt:lpstr>And New Mexico</vt:lpstr>
      <vt:lpstr>PowerPoint Presentation</vt:lpstr>
      <vt:lpstr>Governor’s Executive Order</vt:lpstr>
      <vt:lpstr>New Executive Orders, Expanded Openings </vt:lpstr>
      <vt:lpstr>Electronic Prescribing of Controlled Substances</vt:lpstr>
      <vt:lpstr>e-Prescribing of Controlled Substances (EPCS)</vt:lpstr>
      <vt:lpstr>Q &amp; A</vt:lpstr>
      <vt:lpstr>CME Credit was only approved for the Live Teams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dc:title>
  <dc:creator>Rhyne, Craig</dc:creator>
  <cp:lastModifiedBy>McClure, Renee' R</cp:lastModifiedBy>
  <cp:revision>460</cp:revision>
  <cp:lastPrinted>2020-04-06T20:21:57Z</cp:lastPrinted>
  <dcterms:created xsi:type="dcterms:W3CDTF">2020-04-06T15:45:06Z</dcterms:created>
  <dcterms:modified xsi:type="dcterms:W3CDTF">2020-09-18T15:49:15Z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a905b5-8388-4a05-b89a-55e43f7b4d00_Enabled">
    <vt:lpwstr>true</vt:lpwstr>
  </property>
  <property fmtid="{D5CDD505-2E9C-101B-9397-08002B2CF9AE}" pid="3" name="MSIP_Label_11a905b5-8388-4a05-b89a-55e43f7b4d00_SetDate">
    <vt:lpwstr>2020-09-18T15:48:50Z</vt:lpwstr>
  </property>
  <property fmtid="{D5CDD505-2E9C-101B-9397-08002B2CF9AE}" pid="4" name="MSIP_Label_11a905b5-8388-4a05-b89a-55e43f7b4d00_Method">
    <vt:lpwstr>Standard</vt:lpwstr>
  </property>
  <property fmtid="{D5CDD505-2E9C-101B-9397-08002B2CF9AE}" pid="5" name="MSIP_Label_11a905b5-8388-4a05-b89a-55e43f7b4d00_Name">
    <vt:lpwstr>General</vt:lpwstr>
  </property>
  <property fmtid="{D5CDD505-2E9C-101B-9397-08002B2CF9AE}" pid="6" name="MSIP_Label_11a905b5-8388-4a05-b89a-55e43f7b4d00_SiteId">
    <vt:lpwstr>2e319086-9a26-46a3-865f-615bed576786</vt:lpwstr>
  </property>
  <property fmtid="{D5CDD505-2E9C-101B-9397-08002B2CF9AE}" pid="7" name="MSIP_Label_11a905b5-8388-4a05-b89a-55e43f7b4d00_ActionId">
    <vt:lpwstr>0282fa6f-f798-4840-9986-93c074c322b2</vt:lpwstr>
  </property>
  <property fmtid="{D5CDD505-2E9C-101B-9397-08002B2CF9AE}" pid="8" name="MSIP_Label_11a905b5-8388-4a05-b89a-55e43f7b4d00_ContentBits">
    <vt:lpwstr>0</vt:lpwstr>
  </property>
</Properties>
</file>