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 id="2147483774" r:id="rId7"/>
    <p:sldMasterId id="2147483777" r:id="rId8"/>
  </p:sldMasterIdLst>
  <p:notesMasterIdLst>
    <p:notesMasterId r:id="rId79"/>
  </p:notesMasterIdLst>
  <p:sldIdLst>
    <p:sldId id="256" r:id="rId9"/>
    <p:sldId id="257" r:id="rId10"/>
    <p:sldId id="266" r:id="rId11"/>
    <p:sldId id="260" r:id="rId12"/>
    <p:sldId id="263" r:id="rId13"/>
    <p:sldId id="373" r:id="rId14"/>
    <p:sldId id="765" r:id="rId15"/>
    <p:sldId id="766" r:id="rId16"/>
    <p:sldId id="764" r:id="rId17"/>
    <p:sldId id="2907" r:id="rId18"/>
    <p:sldId id="1792" r:id="rId19"/>
    <p:sldId id="2908" r:id="rId20"/>
    <p:sldId id="506" r:id="rId21"/>
    <p:sldId id="726" r:id="rId22"/>
    <p:sldId id="296" r:id="rId23"/>
    <p:sldId id="487" r:id="rId24"/>
    <p:sldId id="479" r:id="rId25"/>
    <p:sldId id="418" r:id="rId26"/>
    <p:sldId id="2887" r:id="rId27"/>
    <p:sldId id="2888" r:id="rId28"/>
    <p:sldId id="264" r:id="rId29"/>
    <p:sldId id="366" r:id="rId30"/>
    <p:sldId id="1730" r:id="rId31"/>
    <p:sldId id="1729" r:id="rId32"/>
    <p:sldId id="1728" r:id="rId33"/>
    <p:sldId id="270" r:id="rId34"/>
    <p:sldId id="2891" r:id="rId35"/>
    <p:sldId id="262" r:id="rId36"/>
    <p:sldId id="685" r:id="rId37"/>
    <p:sldId id="760" r:id="rId38"/>
    <p:sldId id="761" r:id="rId39"/>
    <p:sldId id="408" r:id="rId40"/>
    <p:sldId id="429" r:id="rId41"/>
    <p:sldId id="2110" r:id="rId42"/>
    <p:sldId id="2889" r:id="rId43"/>
    <p:sldId id="720" r:id="rId44"/>
    <p:sldId id="699" r:id="rId45"/>
    <p:sldId id="772" r:id="rId46"/>
    <p:sldId id="2892" r:id="rId47"/>
    <p:sldId id="746" r:id="rId48"/>
    <p:sldId id="769" r:id="rId49"/>
    <p:sldId id="734" r:id="rId50"/>
    <p:sldId id="2905" r:id="rId51"/>
    <p:sldId id="1900" r:id="rId52"/>
    <p:sldId id="1899" r:id="rId53"/>
    <p:sldId id="1901" r:id="rId54"/>
    <p:sldId id="886" r:id="rId55"/>
    <p:sldId id="875" r:id="rId56"/>
    <p:sldId id="2160" r:id="rId57"/>
    <p:sldId id="2893" r:id="rId58"/>
    <p:sldId id="2894" r:id="rId59"/>
    <p:sldId id="2895" r:id="rId60"/>
    <p:sldId id="409" r:id="rId61"/>
    <p:sldId id="2149" r:id="rId62"/>
    <p:sldId id="2896" r:id="rId63"/>
    <p:sldId id="2897" r:id="rId64"/>
    <p:sldId id="2898" r:id="rId65"/>
    <p:sldId id="2899" r:id="rId66"/>
    <p:sldId id="2900" r:id="rId67"/>
    <p:sldId id="2901" r:id="rId68"/>
    <p:sldId id="2902" r:id="rId69"/>
    <p:sldId id="2903" r:id="rId70"/>
    <p:sldId id="2121" r:id="rId71"/>
    <p:sldId id="2890" r:id="rId72"/>
    <p:sldId id="2904" r:id="rId73"/>
    <p:sldId id="2885" r:id="rId74"/>
    <p:sldId id="2906" r:id="rId75"/>
    <p:sldId id="2886" r:id="rId76"/>
    <p:sldId id="269" r:id="rId77"/>
    <p:sldId id="2123" r:id="rId7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01F29"/>
    <a:srgbClr val="E936ED"/>
    <a:srgbClr val="339933"/>
    <a:srgbClr val="F38D4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14" autoAdjust="0"/>
    <p:restoredTop sz="94524" autoAdjust="0"/>
  </p:normalViewPr>
  <p:slideViewPr>
    <p:cSldViewPr snapToGrid="0">
      <p:cViewPr varScale="1">
        <p:scale>
          <a:sx n="131" d="100"/>
          <a:sy n="131" d="100"/>
        </p:scale>
        <p:origin x="184" y="1672"/>
      </p:cViewPr>
      <p:guideLst>
        <p:guide orient="horz" pos="2160"/>
        <p:guide pos="3840"/>
      </p:guideLst>
    </p:cSldViewPr>
  </p:slideViewPr>
  <p:notesTextViewPr>
    <p:cViewPr>
      <p:scale>
        <a:sx n="1" d="1"/>
        <a:sy n="1" d="1"/>
      </p:scale>
      <p:origin x="0" y="0"/>
    </p:cViewPr>
  </p:notesTextViewPr>
  <p:sorterViewPr>
    <p:cViewPr>
      <p:scale>
        <a:sx n="171" d="100"/>
        <a:sy n="171"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9/25/20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30</a:t>
            </a:fld>
            <a:endParaRPr lang="en-US"/>
          </a:p>
        </p:txBody>
      </p:sp>
    </p:spTree>
    <p:extLst>
      <p:ext uri="{BB962C8B-B14F-4D97-AF65-F5344CB8AC3E}">
        <p14:creationId xmlns:p14="http://schemas.microsoft.com/office/powerpoint/2010/main" val="211096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31</a:t>
            </a:fld>
            <a:endParaRPr lang="en-US"/>
          </a:p>
        </p:txBody>
      </p:sp>
    </p:spTree>
    <p:extLst>
      <p:ext uri="{BB962C8B-B14F-4D97-AF65-F5344CB8AC3E}">
        <p14:creationId xmlns:p14="http://schemas.microsoft.com/office/powerpoint/2010/main" val="4039640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697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Distribute vaccines immediately upon granting of Emergency Use Authorization/ Biologics License Application, using a transparently developed, phased allocation methodology. </a:t>
            </a:r>
          </a:p>
          <a:p>
            <a:pPr lvl="1"/>
            <a:r>
              <a:rPr lang="en-US" sz="1200" b="0" i="0" u="none" strike="noStrike" kern="1200" baseline="0" dirty="0">
                <a:solidFill>
                  <a:schemeClr val="tx1"/>
                </a:solidFill>
                <a:latin typeface="+mn-lt"/>
                <a:ea typeface="+mn-ea"/>
                <a:cs typeface="+mn-cs"/>
              </a:rPr>
              <a:t> Partnerships with state, local and tribal health departments, territories, Tribes, and federal entities to allocate and distribute vaccines, augmented by direct distribution to commercial partners. </a:t>
            </a:r>
          </a:p>
          <a:p>
            <a:pPr marL="1085850" lvl="2"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Five pilot jurisdictions—California, Florida, Minnesota, North Dakota, and Philadelphia—to utilize a basic plan for administration and adapt it to create jurisdiction-specific plans that will serve as models for other jurisdictions </a:t>
            </a:r>
          </a:p>
          <a:p>
            <a:pPr lvl="1"/>
            <a:r>
              <a:rPr lang="en-US" sz="1200" b="0" i="0" u="none" strike="noStrike" kern="1200" baseline="0" dirty="0">
                <a:solidFill>
                  <a:schemeClr val="tx1"/>
                </a:solidFill>
                <a:latin typeface="+mn-lt"/>
                <a:ea typeface="+mn-ea"/>
                <a:cs typeface="+mn-cs"/>
              </a:rPr>
              <a:t> A centralized distributor contract with potential for back-up distributors for additional storage and handling requirements. </a:t>
            </a:r>
          </a:p>
          <a:p>
            <a:pPr lvl="1"/>
            <a:r>
              <a:rPr lang="en-US" sz="1200" b="0" i="0" u="none" strike="noStrike" kern="1200" baseline="0" dirty="0">
                <a:solidFill>
                  <a:schemeClr val="tx1"/>
                </a:solidFill>
                <a:latin typeface="+mn-lt"/>
                <a:ea typeface="+mn-ea"/>
                <a:cs typeface="+mn-cs"/>
              </a:rPr>
              <a:t> A flexible, scalable, secure web-based IT vaccine tracking system for ongoing vaccine allocation, ordering, uptake, and management. </a:t>
            </a:r>
          </a:p>
          <a:p>
            <a:pPr marL="1085850" lvl="2"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Will utilize HHS’s Vaccine Tracking System (</a:t>
            </a:r>
            <a:r>
              <a:rPr lang="en-US" sz="1200" b="0" i="0" u="none" strike="noStrike" kern="1200" baseline="0" dirty="0" err="1">
                <a:solidFill>
                  <a:schemeClr val="tx1"/>
                </a:solidFill>
                <a:latin typeface="+mn-lt"/>
                <a:ea typeface="+mn-ea"/>
                <a:cs typeface="+mn-cs"/>
              </a:rPr>
              <a:t>VTrckS</a:t>
            </a:r>
            <a:r>
              <a:rPr lang="en-US" sz="1200" b="0" i="0" u="none" strike="noStrike" kern="1200" baseline="0" dirty="0">
                <a:solidFill>
                  <a:schemeClr val="tx1"/>
                </a:solidFill>
                <a:latin typeface="+mn-lt"/>
                <a:ea typeface="+mn-ea"/>
                <a:cs typeface="+mn-cs"/>
              </a:rPr>
              <a:t>), which is a secure, web-based IT system </a:t>
            </a:r>
          </a:p>
          <a:p>
            <a:r>
              <a:rPr lang="en-US" sz="1200" b="0" i="0" u="none" strike="noStrike" kern="1200" baseline="0" dirty="0">
                <a:solidFill>
                  <a:schemeClr val="tx1"/>
                </a:solidFill>
                <a:latin typeface="+mn-lt"/>
                <a:ea typeface="+mn-ea"/>
                <a:cs typeface="+mn-cs"/>
              </a:rPr>
              <a:t> Ensure safe administration of the vaccine and availability of administration supplies. </a:t>
            </a:r>
          </a:p>
          <a:p>
            <a:pPr lvl="1"/>
            <a:r>
              <a:rPr lang="en-US" sz="1200" b="0" i="0" u="none" strike="noStrike" kern="1200" baseline="0" dirty="0">
                <a:solidFill>
                  <a:schemeClr val="tx1"/>
                </a:solidFill>
                <a:latin typeface="+mn-lt"/>
                <a:ea typeface="+mn-ea"/>
                <a:cs typeface="+mn-cs"/>
              </a:rPr>
              <a:t> Delivery of vaccine to sites, with the goal of no upfront costs to providers and no out-of-pocket cost to the vaccine recipient. </a:t>
            </a:r>
          </a:p>
          <a:p>
            <a:pPr lvl="1"/>
            <a:r>
              <a:rPr lang="en-US" sz="1200" b="0" i="0" u="none" strike="noStrike" kern="1200" baseline="0" dirty="0">
                <a:solidFill>
                  <a:schemeClr val="tx1"/>
                </a:solidFill>
                <a:latin typeface="+mn-lt"/>
                <a:ea typeface="+mn-ea"/>
                <a:cs typeface="+mn-cs"/>
              </a:rPr>
              <a:t> Ensuring administration sites, as covered in the jurisdiction’s </a:t>
            </a:r>
            <a:r>
              <a:rPr lang="en-US" sz="1200" b="0" i="0" u="none" strike="noStrike" kern="1200" baseline="0" dirty="0" err="1">
                <a:solidFill>
                  <a:schemeClr val="tx1"/>
                </a:solidFill>
                <a:latin typeface="+mn-lt"/>
                <a:ea typeface="+mn-ea"/>
                <a:cs typeface="+mn-cs"/>
              </a:rPr>
              <a:t>microplans</a:t>
            </a:r>
            <a:r>
              <a:rPr lang="en-US" sz="1200" b="0" i="0" u="none" strike="noStrike" kern="1200" baseline="0" dirty="0">
                <a:solidFill>
                  <a:schemeClr val="tx1"/>
                </a:solidFill>
                <a:latin typeface="+mn-lt"/>
                <a:ea typeface="+mn-ea"/>
                <a:cs typeface="+mn-cs"/>
              </a:rPr>
              <a:t>, have the capabilities for storing, handling, and administering vaccine products with specific distribution and administration requirements. </a:t>
            </a:r>
          </a:p>
          <a:p>
            <a:pPr lvl="1"/>
            <a:r>
              <a:rPr lang="en-US" sz="1200" b="0" i="0" u="none" strike="noStrike" kern="1200" baseline="0" dirty="0">
                <a:solidFill>
                  <a:schemeClr val="tx1"/>
                </a:solidFill>
                <a:latin typeface="+mn-lt"/>
                <a:ea typeface="+mn-ea"/>
                <a:cs typeface="+mn-cs"/>
              </a:rPr>
              <a:t> Supporting reliable distribution of ancillary supplies that may be necessary for vaccine administration. </a:t>
            </a:r>
          </a:p>
          <a:p>
            <a:pPr lvl="1"/>
            <a:r>
              <a:rPr lang="en-US" sz="1200" b="0" i="0" u="none" strike="noStrike" kern="1200" baseline="0" dirty="0">
                <a:solidFill>
                  <a:schemeClr val="tx1"/>
                </a:solidFill>
                <a:latin typeface="+mn-lt"/>
                <a:ea typeface="+mn-ea"/>
                <a:cs typeface="+mn-cs"/>
              </a:rPr>
              <a:t> Engagement of traditional and non-traditional administration sites and approaches in vaccination planning to allow for flexibility to accommodate vaccine requirements. </a:t>
            </a:r>
          </a:p>
          <a:p>
            <a:r>
              <a:rPr lang="en-US" sz="1200" b="0" i="0" u="none" strike="noStrike" kern="1200" baseline="0" dirty="0">
                <a:solidFill>
                  <a:schemeClr val="tx1"/>
                </a:solidFill>
                <a:latin typeface="+mn-lt"/>
                <a:ea typeface="+mn-ea"/>
                <a:cs typeface="+mn-cs"/>
              </a:rPr>
              <a:t> Monitor necessary data from the vaccination program through an information technology (IT) system capable of supporting and tracking distribution, administration, and other necessary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Continue engaging with state, tribal, territorial, and local partners, other stakeholders, and the public to communicate public health information, before and after distribution begins, around the vaccine and promote vaccine confidence and uptake.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62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Phase 1a: </a:t>
            </a:r>
          </a:p>
          <a:p>
            <a:pPr marL="742950" lvl="1" indent="-285750">
              <a:buFont typeface="Arial" panose="020B0604020202020204" pitchFamily="34" charset="0"/>
              <a:buChar char="•"/>
            </a:pPr>
            <a:r>
              <a:rPr lang="en-US" dirty="0"/>
              <a:t>Paid and unpaid persons serving in healthcare settings who have the potential for direct or indirect exposure to patients or infectious materials and are unable to work from home</a:t>
            </a:r>
          </a:p>
          <a:p>
            <a:pPr marL="285750" indent="-285750">
              <a:buFont typeface="Arial" panose="020B0604020202020204" pitchFamily="34" charset="0"/>
              <a:buChar char="•"/>
            </a:pPr>
            <a:r>
              <a:rPr lang="en-US" dirty="0"/>
              <a:t>Phase 1b: </a:t>
            </a:r>
          </a:p>
          <a:p>
            <a:pPr marL="742950" lvl="1" indent="-285750">
              <a:buFont typeface="Arial" panose="020B0604020202020204" pitchFamily="34" charset="0"/>
              <a:buChar char="•"/>
            </a:pPr>
            <a:r>
              <a:rPr lang="en-US" dirty="0"/>
              <a:t>People who play a key role in keeping essential functions of society running and cannot socially distance in the workplace (e.g., healthcare personnel not included in Phase I-A, emergency and law enforcement personnel not included in Phase 1-A, food packaging and distribution workers, teachers/school staff, childcare providers)</a:t>
            </a:r>
          </a:p>
          <a:p>
            <a:pPr marL="742950" lvl="1" indent="-285750">
              <a:buFont typeface="Arial" panose="020B0604020202020204" pitchFamily="34" charset="0"/>
              <a:buChar char="•"/>
            </a:pPr>
            <a:r>
              <a:rPr lang="en-US" dirty="0"/>
              <a:t>People at increased risk for severe COVID-19 illness, including people 65 years of age or older. </a:t>
            </a:r>
          </a:p>
          <a:p>
            <a:pPr marL="285750" indent="-285750">
              <a:buFont typeface="Arial" panose="020B0604020202020204" pitchFamily="34" charset="0"/>
              <a:buChar char="•"/>
            </a:pPr>
            <a:r>
              <a:rPr lang="en-US" dirty="0"/>
              <a:t>Phase 2/3:</a:t>
            </a:r>
          </a:p>
          <a:p>
            <a:pPr marL="742950" lvl="1" indent="-285750">
              <a:buFont typeface="Arial" panose="020B0604020202020204" pitchFamily="34" charset="0"/>
              <a:buChar char="•"/>
            </a:pPr>
            <a:r>
              <a:rPr lang="en-US" dirty="0"/>
              <a:t>Remainder of Phase 1 populations</a:t>
            </a:r>
          </a:p>
          <a:p>
            <a:pPr marL="742950" lvl="1" indent="-285750">
              <a:buFont typeface="Arial" panose="020B0604020202020204" pitchFamily="34" charset="0"/>
              <a:buChar char="•"/>
            </a:pPr>
            <a:r>
              <a:rPr lang="en-US" dirty="0"/>
              <a:t>Critical populations</a:t>
            </a:r>
          </a:p>
          <a:p>
            <a:pPr marL="742950" lvl="1" indent="-285750">
              <a:buFont typeface="Arial" panose="020B0604020202020204" pitchFamily="34" charset="0"/>
              <a:buChar char="•"/>
            </a:pPr>
            <a:r>
              <a:rPr lang="en-US" dirty="0"/>
              <a:t>General populations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302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18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13</a:t>
            </a:fld>
            <a:endParaRPr lang="en-US"/>
          </a:p>
        </p:txBody>
      </p:sp>
    </p:spTree>
    <p:extLst>
      <p:ext uri="{BB962C8B-B14F-4D97-AF65-F5344CB8AC3E}">
        <p14:creationId xmlns:p14="http://schemas.microsoft.com/office/powerpoint/2010/main" val="379008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14</a:t>
            </a:fld>
            <a:endParaRPr lang="en-US"/>
          </a:p>
        </p:txBody>
      </p:sp>
    </p:spTree>
    <p:extLst>
      <p:ext uri="{BB962C8B-B14F-4D97-AF65-F5344CB8AC3E}">
        <p14:creationId xmlns:p14="http://schemas.microsoft.com/office/powerpoint/2010/main" val="1118187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15</a:t>
            </a:fld>
            <a:endParaRPr lang="en-US"/>
          </a:p>
        </p:txBody>
      </p:sp>
    </p:spTree>
    <p:extLst>
      <p:ext uri="{BB962C8B-B14F-4D97-AF65-F5344CB8AC3E}">
        <p14:creationId xmlns:p14="http://schemas.microsoft.com/office/powerpoint/2010/main" val="246495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16</a:t>
            </a:fld>
            <a:endParaRPr lang="en-US"/>
          </a:p>
        </p:txBody>
      </p:sp>
    </p:spTree>
    <p:extLst>
      <p:ext uri="{BB962C8B-B14F-4D97-AF65-F5344CB8AC3E}">
        <p14:creationId xmlns:p14="http://schemas.microsoft.com/office/powerpoint/2010/main" val="1372854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28</a:t>
            </a:fld>
            <a:endParaRPr lang="en-US"/>
          </a:p>
        </p:txBody>
      </p:sp>
    </p:spTree>
    <p:extLst>
      <p:ext uri="{BB962C8B-B14F-4D97-AF65-F5344CB8AC3E}">
        <p14:creationId xmlns:p14="http://schemas.microsoft.com/office/powerpoint/2010/main" val="256568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29</a:t>
            </a:fld>
            <a:endParaRPr lang="en-US"/>
          </a:p>
        </p:txBody>
      </p:sp>
    </p:spTree>
    <p:extLst>
      <p:ext uri="{BB962C8B-B14F-4D97-AF65-F5344CB8AC3E}">
        <p14:creationId xmlns:p14="http://schemas.microsoft.com/office/powerpoint/2010/main" val="29955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9/25/20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5623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33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57"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81"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05"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2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5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7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01"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25"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4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7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9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2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45"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9/25/20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319928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pPr/>
              <a:t>9/25/20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solidFill>
                <a:prstClr val="black">
                  <a:lumMod val="85000"/>
                  <a:lumOff val="15000"/>
                </a:prstClr>
              </a:solidFill>
            </a:endParaRPr>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71665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solidFill>
                  <a:prstClr val="black">
                    <a:lumMod val="75000"/>
                    <a:lumOff val="25000"/>
                  </a:prstClr>
                </a:solidFill>
              </a:rPr>
              <a:pPr/>
              <a:t>9/25/20</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8445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pPr/>
              <a:t>9/25/20</a:t>
            </a:fld>
            <a:endParaRPr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solidFill>
                <a:prstClr val="black">
                  <a:lumMod val="85000"/>
                  <a:lumOff val="15000"/>
                </a:prstClr>
              </a:solidFill>
            </a:endParaRPr>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02523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solidFill>
                  <a:prstClr val="black">
                    <a:lumMod val="75000"/>
                    <a:lumOff val="25000"/>
                  </a:prstClr>
                </a:solidFill>
              </a:rPr>
              <a:pPr/>
              <a:t>9/25/20</a:t>
            </a:fld>
            <a:endParaRPr lang="en-US" dirty="0">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670343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solidFill>
                  <a:prstClr val="black">
                    <a:lumMod val="75000"/>
                    <a:lumOff val="25000"/>
                  </a:prstClr>
                </a:solidFill>
              </a:rPr>
              <a:pPr/>
              <a:t>9/25/20</a:t>
            </a:fld>
            <a:endParaRPr lang="en-US" dirty="0">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85000"/>
                  <a:lumOff val="15000"/>
                </a:prstClr>
              </a:solidFill>
            </a:endParaRPr>
          </a:p>
        </p:txBody>
      </p:sp>
      <p:sp>
        <p:nvSpPr>
          <p:cNvPr id="9" name="Slide Number Placeholder 8"/>
          <p:cNvSpPr>
            <a:spLocks noGrp="1"/>
          </p:cNvSpPr>
          <p:nvPr>
            <p:ph type="sldNum" sz="quarter" idx="12"/>
          </p:nvPr>
        </p:nvSpPr>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71709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solidFill>
                  <a:prstClr val="black">
                    <a:lumMod val="75000"/>
                    <a:lumOff val="25000"/>
                  </a:prstClr>
                </a:solidFill>
              </a:rPr>
              <a:pPr/>
              <a:t>9/25/20</a:t>
            </a:fld>
            <a:endParaRPr lang="en-US" dirty="0">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85000"/>
                  <a:lumOff val="15000"/>
                </a:prstClr>
              </a:solidFill>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928441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solidFill>
                  <a:prstClr val="black">
                    <a:lumMod val="75000"/>
                    <a:lumOff val="25000"/>
                  </a:prstClr>
                </a:solidFill>
              </a:rPr>
              <a:pPr/>
              <a:t>9/25/20</a:t>
            </a:fld>
            <a:endParaRPr lang="en-US" dirty="0">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85000"/>
                  <a:lumOff val="15000"/>
                </a:prstClr>
              </a:solidFill>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90870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solidFill>
                  <a:prstClr val="black">
                    <a:lumMod val="85000"/>
                    <a:lumOff val="15000"/>
                  </a:prstClr>
                </a:solidFill>
              </a:rPr>
              <a:pPr/>
              <a:t>9/25/20</a:t>
            </a:fld>
            <a:endParaRPr lang="en-US" dirty="0">
              <a:solidFill>
                <a:prstClr val="black">
                  <a:lumMod val="85000"/>
                  <a:lumOff val="15000"/>
                </a:prstClr>
              </a:solidFill>
            </a:endParaRPr>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solidFill>
                <a:prstClr val="black">
                  <a:lumMod val="85000"/>
                  <a:lumOff val="15000"/>
                </a:prstClr>
              </a:solidFill>
            </a:endParaRPr>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769039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9/25/20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3663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solidFill>
                  <a:prstClr val="black">
                    <a:lumMod val="75000"/>
                    <a:lumOff val="25000"/>
                  </a:prstClr>
                </a:solidFill>
              </a:rPr>
              <a:pPr/>
              <a:t>9/25/20</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878137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solidFill>
                  <a:prstClr val="black">
                    <a:lumMod val="75000"/>
                    <a:lumOff val="25000"/>
                  </a:prstClr>
                </a:solidFill>
              </a:rPr>
              <a:pPr/>
              <a:t>9/25/20</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34B7E4EF-A1BD-40F4-AB7B-04F084DD991D}"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201791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9/25/20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06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tags" Target="../tags/tag11.xml"/><Relationship Id="rId11" Type="http://schemas.openxmlformats.org/officeDocument/2006/relationships/slideLayout" Target="../slideLayouts/slideLayout27.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4.xml"/><Relationship Id="rId51" Type="http://schemas.openxmlformats.org/officeDocument/2006/relationships/tags" Target="../tags/tag33.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2.jpeg"/><Relationship Id="rId4" Type="http://schemas.openxmlformats.org/officeDocument/2006/relationships/slideLayout" Target="../slideLayouts/slideLayout36.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2.jpeg"/><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776"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309"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dirty="0">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defTabSz="914400"/>
            <a:fld id="{F6FA2B21-3FCD-4721-B95C-427943F61125}" type="datetime1">
              <a:rPr lang="en-US" smtClean="0">
                <a:solidFill>
                  <a:prstClr val="black">
                    <a:lumMod val="75000"/>
                    <a:lumOff val="25000"/>
                  </a:prstClr>
                </a:solidFill>
              </a:rPr>
              <a:pPr defTabSz="914400"/>
              <a:t>9/25/20</a:t>
            </a:fld>
            <a:endParaRPr lang="en-US" dirty="0">
              <a:solidFill>
                <a:prstClr val="black">
                  <a:lumMod val="75000"/>
                  <a:lumOff val="25000"/>
                </a:prstClr>
              </a:solidFill>
            </a:endParaRPr>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defTabSz="914400"/>
            <a:endParaRPr lang="en-US" dirty="0">
              <a:solidFill>
                <a:prstClr val="black">
                  <a:lumMod val="85000"/>
                  <a:lumOff val="15000"/>
                </a:prstClr>
              </a:solidFill>
            </a:endParaRPr>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defTabSz="914400"/>
            <a:fld id="{34B7E4EF-A1BD-40F4-AB7B-04F084DD991D}" type="slidenum">
              <a:rPr lang="en-US" smtClean="0">
                <a:solidFill>
                  <a:prstClr val="black">
                    <a:lumMod val="75000"/>
                    <a:lumOff val="25000"/>
                  </a:prstClr>
                </a:solidFill>
              </a:rPr>
              <a:pPr defTabSz="914400"/>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35897508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6.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September</a:t>
            </a:r>
            <a:r>
              <a:rPr lang="en-US" altLang="en-US" sz="4000" i="1" dirty="0">
                <a:latin typeface="Baskerville Old Face" panose="02020602080505020303" pitchFamily="18" charset="0"/>
              </a:rPr>
              <a:t> </a:t>
            </a:r>
            <a:r>
              <a:rPr lang="en-US" altLang="en-US" sz="2400" i="1" dirty="0">
                <a:latin typeface="Baskerville Old Face" panose="02020602080505020303" pitchFamily="18" charset="0"/>
              </a:rPr>
              <a:t>25</a:t>
            </a:r>
            <a:r>
              <a:rPr lang="en-US" altLang="en-US" sz="2400" dirty="0">
                <a:latin typeface="Baskerville Old Face" panose="02020602080505020303" pitchFamily="18" charset="0"/>
              </a:rPr>
              <a:t>,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a:p>
          <a:p>
            <a:pPr eaLnBrk="1" fontAlgn="auto" hangingPunct="1">
              <a:lnSpc>
                <a:spcPct val="80000"/>
              </a:lnSpc>
              <a:spcAft>
                <a:spcPts val="0"/>
              </a:spcAft>
              <a:defRPr/>
            </a:pPr>
            <a:endParaRPr lang="en-US" altLang="en-US" sz="150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205-41D1-6B47-8C61-122BDAD098E1}"/>
              </a:ext>
            </a:extLst>
          </p:cNvPr>
          <p:cNvSpPr>
            <a:spLocks noGrp="1"/>
          </p:cNvSpPr>
          <p:nvPr>
            <p:ph type="ctrTitle"/>
          </p:nvPr>
        </p:nvSpPr>
        <p:spPr/>
        <p:txBody>
          <a:bodyPr/>
          <a:lstStyle/>
          <a:p>
            <a:r>
              <a:rPr lang="en-US" sz="6000" dirty="0"/>
              <a:t>Safety Story</a:t>
            </a:r>
          </a:p>
        </p:txBody>
      </p:sp>
      <p:sp>
        <p:nvSpPr>
          <p:cNvPr id="3" name="Subtitle 2">
            <a:extLst>
              <a:ext uri="{FF2B5EF4-FFF2-40B4-BE49-F238E27FC236}">
                <a16:creationId xmlns:a16="http://schemas.microsoft.com/office/drawing/2014/main" id="{F66E0FE1-05F9-984A-B8A1-BF6EB745B25C}"/>
              </a:ext>
            </a:extLst>
          </p:cNvPr>
          <p:cNvSpPr>
            <a:spLocks noGrp="1"/>
          </p:cNvSpPr>
          <p:nvPr>
            <p:ph type="subTitle" idx="1"/>
          </p:nvPr>
        </p:nvSpPr>
        <p:spPr/>
        <p:txBody>
          <a:bodyPr/>
          <a:lstStyle/>
          <a:p>
            <a:r>
              <a:rPr lang="en-US" dirty="0"/>
              <a:t>Power Differential</a:t>
            </a:r>
          </a:p>
          <a:p>
            <a:r>
              <a:rPr lang="en-US" i="1" dirty="0"/>
              <a:t>and </a:t>
            </a:r>
          </a:p>
          <a:p>
            <a:r>
              <a:rPr lang="en-US" dirty="0"/>
              <a:t>Deference to Expertise</a:t>
            </a:r>
          </a:p>
        </p:txBody>
      </p:sp>
    </p:spTree>
    <p:extLst>
      <p:ext uri="{BB962C8B-B14F-4D97-AF65-F5344CB8AC3E}">
        <p14:creationId xmlns:p14="http://schemas.microsoft.com/office/powerpoint/2010/main" val="220025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888505"/>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nvPr>
        </p:nvGraphicFramePr>
        <p:xfrm>
          <a:off x="1500730" y="994299"/>
          <a:ext cx="9103738" cy="2364204"/>
        </p:xfrm>
        <a:graphic>
          <a:graphicData uri="http://schemas.openxmlformats.org/drawingml/2006/table">
            <a:tbl>
              <a:tblPr firstRow="1" bandRow="1">
                <a:tableStyleId>{5C22544A-7EE6-4342-B048-85BDC9FD1C3A}</a:tableStyleId>
              </a:tblPr>
              <a:tblGrid>
                <a:gridCol w="1299853">
                  <a:extLst>
                    <a:ext uri="{9D8B030D-6E8A-4147-A177-3AD203B41FA5}">
                      <a16:colId xmlns:a16="http://schemas.microsoft.com/office/drawing/2014/main" val="20000"/>
                    </a:ext>
                  </a:extLst>
                </a:gridCol>
                <a:gridCol w="886809">
                  <a:extLst>
                    <a:ext uri="{9D8B030D-6E8A-4147-A177-3AD203B41FA5}">
                      <a16:colId xmlns:a16="http://schemas.microsoft.com/office/drawing/2014/main" val="20001"/>
                    </a:ext>
                  </a:extLst>
                </a:gridCol>
                <a:gridCol w="1029636">
                  <a:extLst>
                    <a:ext uri="{9D8B030D-6E8A-4147-A177-3AD203B41FA5}">
                      <a16:colId xmlns:a16="http://schemas.microsoft.com/office/drawing/2014/main" val="20002"/>
                    </a:ext>
                  </a:extLst>
                </a:gridCol>
                <a:gridCol w="1029636">
                  <a:extLst>
                    <a:ext uri="{9D8B030D-6E8A-4147-A177-3AD203B41FA5}">
                      <a16:colId xmlns:a16="http://schemas.microsoft.com/office/drawing/2014/main" val="20003"/>
                    </a:ext>
                  </a:extLst>
                </a:gridCol>
                <a:gridCol w="1029636">
                  <a:extLst>
                    <a:ext uri="{9D8B030D-6E8A-4147-A177-3AD203B41FA5}">
                      <a16:colId xmlns:a16="http://schemas.microsoft.com/office/drawing/2014/main" val="20004"/>
                    </a:ext>
                  </a:extLst>
                </a:gridCol>
                <a:gridCol w="999243">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948219">
                  <a:extLst>
                    <a:ext uri="{9D8B030D-6E8A-4147-A177-3AD203B41FA5}">
                      <a16:colId xmlns:a16="http://schemas.microsoft.com/office/drawing/2014/main" val="20007"/>
                    </a:ext>
                  </a:extLst>
                </a:gridCol>
                <a:gridCol w="1080606">
                  <a:extLst>
                    <a:ext uri="{9D8B030D-6E8A-4147-A177-3AD203B41FA5}">
                      <a16:colId xmlns:a16="http://schemas.microsoft.com/office/drawing/2014/main" val="20008"/>
                    </a:ext>
                  </a:extLst>
                </a:gridCol>
              </a:tblGrid>
              <a:tr h="510036">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TTU</a:t>
                      </a:r>
                    </a:p>
                  </a:txBody>
                  <a:tcPr>
                    <a:solidFill>
                      <a:srgbClr val="FF0000"/>
                    </a:solidFill>
                  </a:tcPr>
                </a:tc>
                <a:tc hMerge="1">
                  <a:txBody>
                    <a:bodyPr/>
                    <a:lstStyle/>
                    <a:p>
                      <a:pPr algn="ctr"/>
                      <a:endParaRPr lang="en-US" sz="2400" b="1" dirty="0">
                        <a:solidFill>
                          <a:schemeClr val="bg1">
                            <a:lumMod val="90000"/>
                            <a:lumOff val="10000"/>
                          </a:schemeClr>
                        </a:solidFill>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43479">
                <a:tc>
                  <a:txBody>
                    <a:bodyPr/>
                    <a:lstStyle/>
                    <a:p>
                      <a:endParaRPr lang="en-US" sz="1800" dirty="0"/>
                    </a:p>
                  </a:txBody>
                  <a:tcPr/>
                </a:tc>
                <a:tc>
                  <a:txBody>
                    <a:bodyPr/>
                    <a:lstStyle/>
                    <a:p>
                      <a:pPr algn="ctr"/>
                      <a:r>
                        <a:rPr lang="en-US" sz="1800" baseline="0" dirty="0">
                          <a:latin typeface="Arial" panose="020B0604020202020204" pitchFamily="34" charset="0"/>
                          <a:cs typeface="Arial" panose="020B0604020202020204" pitchFamily="34" charset="0"/>
                        </a:rPr>
                        <a:t>9/21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9/23</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a:latin typeface="Arial" panose="020B0604020202020204" pitchFamily="34" charset="0"/>
                          <a:cs typeface="Arial" panose="020B0604020202020204" pitchFamily="34" charset="0"/>
                        </a:rPr>
                        <a:t>9/21</a:t>
                      </a:r>
                    </a:p>
                  </a:txBody>
                  <a:tcPr/>
                </a:tc>
                <a:tc>
                  <a:txBody>
                    <a:bodyPr/>
                    <a:lstStyle/>
                    <a:p>
                      <a:pPr algn="ctr"/>
                      <a:r>
                        <a:rPr lang="en-US" sz="1800" dirty="0">
                          <a:latin typeface="Arial" panose="020B0604020202020204" pitchFamily="34" charset="0"/>
                          <a:cs typeface="Arial" panose="020B0604020202020204" pitchFamily="34" charset="0"/>
                        </a:rPr>
                        <a:t>9/23</a:t>
                      </a:r>
                    </a:p>
                  </a:txBody>
                  <a:tcPr/>
                </a:tc>
                <a:tc>
                  <a:txBody>
                    <a:bodyPr/>
                    <a:lstStyle/>
                    <a:p>
                      <a:pPr algn="ctr"/>
                      <a:r>
                        <a:rPr lang="en-US" sz="1800" dirty="0">
                          <a:latin typeface="Arial" panose="020B0604020202020204" pitchFamily="34" charset="0"/>
                          <a:cs typeface="Arial" panose="020B0604020202020204" pitchFamily="34" charset="0"/>
                        </a:rPr>
                        <a:t>9/10</a:t>
                      </a:r>
                    </a:p>
                  </a:txBody>
                  <a:tcPr/>
                </a:tc>
                <a:tc>
                  <a:txBody>
                    <a:bodyPr/>
                    <a:lstStyle/>
                    <a:p>
                      <a:pPr algn="ctr"/>
                      <a:r>
                        <a:rPr lang="en-US" sz="1800" dirty="0">
                          <a:latin typeface="Arial" panose="020B0604020202020204" pitchFamily="34" charset="0"/>
                          <a:cs typeface="Arial" panose="020B0604020202020204" pitchFamily="34" charset="0"/>
                        </a:rPr>
                        <a:t>9/15</a:t>
                      </a:r>
                    </a:p>
                  </a:txBody>
                  <a:tcPr/>
                </a:tc>
                <a:tc>
                  <a:txBody>
                    <a:bodyPr/>
                    <a:lstStyle/>
                    <a:p>
                      <a:pPr algn="ctr"/>
                      <a:r>
                        <a:rPr lang="en-US" sz="1800" baseline="0" dirty="0">
                          <a:latin typeface="Arial" panose="020B0604020202020204" pitchFamily="34" charset="0"/>
                          <a:cs typeface="Arial" panose="020B0604020202020204" pitchFamily="34" charset="0"/>
                        </a:rPr>
                        <a:t>9/18</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9/23</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2102">
                <a:tc>
                  <a:txBody>
                    <a:bodyPr/>
                    <a:lstStyle/>
                    <a:p>
                      <a:r>
                        <a:rPr lang="en-US" sz="1800" dirty="0">
                          <a:latin typeface="Arial" panose="020B0604020202020204" pitchFamily="34" charset="0"/>
                          <a:cs typeface="Arial" panose="020B0604020202020204" pitchFamily="34" charset="0"/>
                        </a:rPr>
                        <a:t>Total</a:t>
                      </a:r>
                    </a:p>
                  </a:txBody>
                  <a:tcPr/>
                </a:tc>
                <a:tc>
                  <a:txBody>
                    <a:bodyPr/>
                    <a:lstStyle/>
                    <a:p>
                      <a:pPr algn="ctr">
                        <a:buNone/>
                      </a:pPr>
                      <a:r>
                        <a:rPr lang="en-US" sz="1600" dirty="0">
                          <a:latin typeface="Arial" panose="020B0604020202020204" pitchFamily="34" charset="0"/>
                          <a:cs typeface="Arial" panose="020B0604020202020204" pitchFamily="34" charset="0"/>
                        </a:rPr>
                        <a:t>10,515</a:t>
                      </a:r>
                    </a:p>
                  </a:txBody>
                  <a:tcPr/>
                </a:tc>
                <a:tc>
                  <a:txBody>
                    <a:bodyPr/>
                    <a:lstStyle/>
                    <a:p>
                      <a:pPr algn="ctr">
                        <a:buNone/>
                      </a:pPr>
                      <a:r>
                        <a:rPr lang="en-US" sz="1600" dirty="0">
                          <a:latin typeface="Arial" panose="020B0604020202020204" pitchFamily="34" charset="0"/>
                          <a:cs typeface="Arial" panose="020B0604020202020204" pitchFamily="34" charset="0"/>
                        </a:rPr>
                        <a:t>10,855</a:t>
                      </a:r>
                    </a:p>
                  </a:txBody>
                  <a:tcPr/>
                </a:tc>
                <a:tc>
                  <a:txBody>
                    <a:bodyPr/>
                    <a:lstStyle/>
                    <a:p>
                      <a:pPr algn="ctr">
                        <a:buNone/>
                      </a:pPr>
                      <a:r>
                        <a:rPr lang="en-US" sz="1600" dirty="0">
                          <a:latin typeface="Arial" panose="020B0604020202020204" pitchFamily="34" charset="0"/>
                          <a:cs typeface="Arial" panose="020B0604020202020204" pitchFamily="34" charset="0"/>
                        </a:rPr>
                        <a:t>1481</a:t>
                      </a:r>
                    </a:p>
                  </a:txBody>
                  <a:tcPr/>
                </a:tc>
                <a:tc>
                  <a:txBody>
                    <a:bodyPr/>
                    <a:lstStyle/>
                    <a:p>
                      <a:pPr algn="ctr">
                        <a:buNone/>
                      </a:pPr>
                      <a:r>
                        <a:rPr lang="en-US" sz="1600" dirty="0">
                          <a:latin typeface="Arial" panose="020B0604020202020204" pitchFamily="34" charset="0"/>
                          <a:cs typeface="Arial" panose="020B0604020202020204" pitchFamily="34" charset="0"/>
                        </a:rPr>
                        <a:t>1530</a:t>
                      </a:r>
                    </a:p>
                  </a:txBody>
                  <a:tcPr/>
                </a:tc>
                <a:tc>
                  <a:txBody>
                    <a:bodyPr/>
                    <a:lstStyle/>
                    <a:p>
                      <a:pPr algn="ctr"/>
                      <a:r>
                        <a:rPr lang="en-US" sz="1600" dirty="0">
                          <a:latin typeface="Arial" panose="020B0604020202020204" pitchFamily="34" charset="0"/>
                          <a:cs typeface="Arial" panose="020B0604020202020204" pitchFamily="34" charset="0"/>
                        </a:rPr>
                        <a:t>282</a:t>
                      </a:r>
                    </a:p>
                  </a:txBody>
                  <a:tcPr/>
                </a:tc>
                <a:tc>
                  <a:txBody>
                    <a:bodyPr/>
                    <a:lstStyle/>
                    <a:p>
                      <a:pPr algn="ctr"/>
                      <a:r>
                        <a:rPr lang="en-US" sz="1600" dirty="0">
                          <a:latin typeface="Arial" panose="020B0604020202020204" pitchFamily="34" charset="0"/>
                          <a:cs typeface="Arial" panose="020B0604020202020204" pitchFamily="34" charset="0"/>
                        </a:rPr>
                        <a:t>307</a:t>
                      </a:r>
                    </a:p>
                  </a:txBody>
                  <a:tcPr/>
                </a:tc>
                <a:tc>
                  <a:txBody>
                    <a:bodyPr/>
                    <a:lstStyle/>
                    <a:p>
                      <a:pPr algn="ctr"/>
                      <a:r>
                        <a:rPr lang="en-US" sz="1600" dirty="0">
                          <a:latin typeface="Arial" panose="020B0604020202020204" pitchFamily="34" charset="0"/>
                          <a:cs typeface="Arial" panose="020B0604020202020204" pitchFamily="34" charset="0"/>
                        </a:rPr>
                        <a:t>1807</a:t>
                      </a:r>
                    </a:p>
                  </a:txBody>
                  <a:tcPr/>
                </a:tc>
                <a:tc>
                  <a:txBody>
                    <a:bodyPr/>
                    <a:lstStyle/>
                    <a:p>
                      <a:pPr algn="ctr"/>
                      <a:r>
                        <a:rPr lang="en-US" sz="1600" dirty="0">
                          <a:latin typeface="Arial" panose="020B0604020202020204" pitchFamily="34" charset="0"/>
                          <a:cs typeface="Arial" panose="020B0604020202020204" pitchFamily="34" charset="0"/>
                        </a:rPr>
                        <a:t>1838</a:t>
                      </a:r>
                    </a:p>
                  </a:txBody>
                  <a:tcPr/>
                </a:tc>
                <a:extLst>
                  <a:ext uri="{0D108BD9-81ED-4DB2-BD59-A6C34878D82A}">
                    <a16:rowId xmlns:a16="http://schemas.microsoft.com/office/drawing/2014/main" val="10002"/>
                  </a:ext>
                </a:extLst>
              </a:tr>
              <a:tr h="372102">
                <a:tc>
                  <a:txBody>
                    <a:bodyPr/>
                    <a:lstStyle/>
                    <a:p>
                      <a:r>
                        <a:rPr lang="en-US" sz="1800" dirty="0">
                          <a:latin typeface="Arial" panose="020B0604020202020204" pitchFamily="34" charset="0"/>
                          <a:cs typeface="Arial" panose="020B0604020202020204" pitchFamily="34" charset="0"/>
                        </a:rPr>
                        <a:t>Active</a:t>
                      </a:r>
                    </a:p>
                  </a:txBody>
                  <a:tcPr/>
                </a:tc>
                <a:tc>
                  <a:txBody>
                    <a:bodyPr/>
                    <a:lstStyle/>
                    <a:p>
                      <a:pPr algn="ctr">
                        <a:buNone/>
                      </a:pPr>
                      <a:r>
                        <a:rPr lang="en-US" sz="1600" dirty="0">
                          <a:latin typeface="Arial" panose="020B0604020202020204" pitchFamily="34" charset="0"/>
                          <a:cs typeface="Arial" panose="020B0604020202020204" pitchFamily="34" charset="0"/>
                        </a:rPr>
                        <a:t>2307</a:t>
                      </a:r>
                    </a:p>
                  </a:txBody>
                  <a:tcPr/>
                </a:tc>
                <a:tc>
                  <a:txBody>
                    <a:bodyPr/>
                    <a:lstStyle/>
                    <a:p>
                      <a:pPr algn="ctr">
                        <a:buNone/>
                      </a:pPr>
                      <a:r>
                        <a:rPr lang="en-US" sz="1600" dirty="0">
                          <a:latin typeface="Arial" panose="020B0604020202020204" pitchFamily="34" charset="0"/>
                          <a:cs typeface="Arial" panose="020B0604020202020204" pitchFamily="34" charset="0"/>
                        </a:rPr>
                        <a:t>2405</a:t>
                      </a:r>
                    </a:p>
                  </a:txBody>
                  <a:tcPr/>
                </a:tc>
                <a:tc>
                  <a:txBody>
                    <a:bodyPr/>
                    <a:lstStyle/>
                    <a:p>
                      <a:pPr algn="ctr">
                        <a:buNone/>
                      </a:pPr>
                      <a:r>
                        <a:rPr lang="en-US" sz="1600" dirty="0">
                          <a:latin typeface="Arial" panose="020B0604020202020204" pitchFamily="34" charset="0"/>
                          <a:cs typeface="Arial" panose="020B0604020202020204" pitchFamily="34" charset="0"/>
                        </a:rPr>
                        <a:t>222</a:t>
                      </a:r>
                    </a:p>
                  </a:txBody>
                  <a:tcPr/>
                </a:tc>
                <a:tc>
                  <a:txBody>
                    <a:bodyPr/>
                    <a:lstStyle/>
                    <a:p>
                      <a:pPr algn="ctr">
                        <a:buNone/>
                      </a:pPr>
                      <a:r>
                        <a:rPr lang="en-US" sz="1600" dirty="0">
                          <a:latin typeface="Arial" panose="020B0604020202020204" pitchFamily="34" charset="0"/>
                          <a:cs typeface="Arial" panose="020B0604020202020204" pitchFamily="34" charset="0"/>
                        </a:rPr>
                        <a:t>244</a:t>
                      </a:r>
                    </a:p>
                  </a:txBody>
                  <a:tcPr/>
                </a:tc>
                <a:tc>
                  <a:txBody>
                    <a:bodyPr/>
                    <a:lstStyle/>
                    <a:p>
                      <a:pPr algn="ctr"/>
                      <a:r>
                        <a:rPr lang="en-US" sz="1600" dirty="0">
                          <a:latin typeface="Arial" panose="020B0604020202020204" pitchFamily="34" charset="0"/>
                          <a:cs typeface="Arial" panose="020B0604020202020204" pitchFamily="34" charset="0"/>
                        </a:rPr>
                        <a:t>44</a:t>
                      </a:r>
                    </a:p>
                  </a:txBody>
                  <a:tcPr/>
                </a:tc>
                <a:tc>
                  <a:txBody>
                    <a:bodyPr/>
                    <a:lstStyle/>
                    <a:p>
                      <a:pPr algn="ctr"/>
                      <a:r>
                        <a:rPr lang="en-US" sz="1600" dirty="0">
                          <a:latin typeface="Arial" panose="020B0604020202020204" pitchFamily="34" charset="0"/>
                          <a:cs typeface="Arial" panose="020B0604020202020204" pitchFamily="34" charset="0"/>
                        </a:rPr>
                        <a:t>54</a:t>
                      </a:r>
                    </a:p>
                  </a:txBody>
                  <a:tcPr/>
                </a:tc>
                <a:tc>
                  <a:txBody>
                    <a:bodyPr/>
                    <a:lstStyle/>
                    <a:p>
                      <a:pPr algn="ctr"/>
                      <a:r>
                        <a:rPr lang="en-US" sz="1600" dirty="0">
                          <a:latin typeface="Arial" panose="020B0604020202020204" pitchFamily="34" charset="0"/>
                          <a:cs typeface="Arial" panose="020B0604020202020204" pitchFamily="34" charset="0"/>
                        </a:rPr>
                        <a:t>104</a:t>
                      </a:r>
                    </a:p>
                  </a:txBody>
                  <a:tcPr/>
                </a:tc>
                <a:tc>
                  <a:txBody>
                    <a:bodyPr/>
                    <a:lstStyle/>
                    <a:p>
                      <a:pPr algn="ctr"/>
                      <a:r>
                        <a:rPr lang="en-US" sz="1600" dirty="0">
                          <a:latin typeface="Arial" panose="020B0604020202020204" pitchFamily="34" charset="0"/>
                          <a:cs typeface="Arial" panose="020B0604020202020204" pitchFamily="34" charset="0"/>
                        </a:rPr>
                        <a:t>73</a:t>
                      </a:r>
                    </a:p>
                  </a:txBody>
                  <a:tcPr/>
                </a:tc>
                <a:extLst>
                  <a:ext uri="{0D108BD9-81ED-4DB2-BD59-A6C34878D82A}">
                    <a16:rowId xmlns:a16="http://schemas.microsoft.com/office/drawing/2014/main" val="10003"/>
                  </a:ext>
                </a:extLst>
              </a:tr>
              <a:tr h="372102">
                <a:tc>
                  <a:txBody>
                    <a:bodyPr/>
                    <a:lstStyle/>
                    <a:p>
                      <a:r>
                        <a:rPr lang="en-US" sz="18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panose="020B0604020202020204" pitchFamily="34" charset="0"/>
                          <a:cs typeface="Arial" panose="020B0604020202020204" pitchFamily="34" charset="0"/>
                        </a:rPr>
                        <a:t>119</a:t>
                      </a:r>
                    </a:p>
                  </a:txBody>
                  <a:tcPr/>
                </a:tc>
                <a:tc>
                  <a:txBody>
                    <a:bodyPr/>
                    <a:lstStyle/>
                    <a:p>
                      <a:pPr algn="ctr"/>
                      <a:r>
                        <a:rPr lang="en-US" sz="1600" dirty="0">
                          <a:latin typeface="Arial" panose="020B0604020202020204" pitchFamily="34" charset="0"/>
                          <a:cs typeface="Arial" panose="020B0604020202020204" pitchFamily="34" charset="0"/>
                        </a:rPr>
                        <a:t>121</a:t>
                      </a:r>
                    </a:p>
                  </a:txBody>
                  <a:tcPr/>
                </a:tc>
                <a:tc>
                  <a:txBody>
                    <a:bodyPr/>
                    <a:lstStyle/>
                    <a:p>
                      <a:pPr algn="ctr"/>
                      <a:r>
                        <a:rPr lang="en-US" sz="1600" dirty="0">
                          <a:latin typeface="Arial" panose="020B0604020202020204" pitchFamily="34" charset="0"/>
                          <a:cs typeface="Arial" panose="020B0604020202020204" pitchFamily="34" charset="0"/>
                        </a:rPr>
                        <a:t>0</a:t>
                      </a:r>
                    </a:p>
                  </a:txBody>
                  <a:tcPr/>
                </a:tc>
                <a:tc>
                  <a:txBody>
                    <a:bodyPr/>
                    <a:lstStyle/>
                    <a:p>
                      <a:pPr algn="ctr"/>
                      <a:r>
                        <a:rPr lang="en-US" sz="1600" dirty="0">
                          <a:latin typeface="Arial" panose="020B0604020202020204" pitchFamily="34" charset="0"/>
                          <a:cs typeface="Arial" panose="020B0604020202020204" pitchFamily="34" charset="0"/>
                        </a:rPr>
                        <a:t>0</a:t>
                      </a:r>
                    </a:p>
                  </a:txBody>
                  <a:tcPr/>
                </a:tc>
                <a:tc>
                  <a:txBody>
                    <a:bodyPr/>
                    <a:lstStyle/>
                    <a:p>
                      <a:pPr algn="ctr"/>
                      <a:r>
                        <a:rPr lang="en-US" sz="1600" dirty="0">
                          <a:latin typeface="Arial" panose="020B0604020202020204" pitchFamily="34" charset="0"/>
                          <a:cs typeface="Arial" panose="020B0604020202020204" pitchFamily="34" charset="0"/>
                        </a:rPr>
                        <a:t>7</a:t>
                      </a:r>
                    </a:p>
                  </a:txBody>
                  <a:tcPr/>
                </a:tc>
                <a:tc>
                  <a:txBody>
                    <a:bodyPr/>
                    <a:lstStyle/>
                    <a:p>
                      <a:pPr algn="ctr"/>
                      <a:r>
                        <a:rPr lang="en-US" sz="1600" dirty="0">
                          <a:latin typeface="Arial" panose="020B0604020202020204" pitchFamily="34" charset="0"/>
                          <a:cs typeface="Arial" panose="020B0604020202020204" pitchFamily="34" charset="0"/>
                        </a:rPr>
                        <a:t>7</a:t>
                      </a:r>
                    </a:p>
                  </a:txBody>
                  <a:tcPr/>
                </a:tc>
                <a:tc>
                  <a:txBody>
                    <a:bodyPr/>
                    <a:lstStyle/>
                    <a:p>
                      <a:pPr algn="ctr"/>
                      <a:r>
                        <a:rPr lang="en-US" sz="1600" dirty="0">
                          <a:latin typeface="Arial" panose="020B0604020202020204" pitchFamily="34" charset="0"/>
                          <a:cs typeface="Arial" panose="020B0604020202020204" pitchFamily="34" charset="0"/>
                        </a:rPr>
                        <a:t>57</a:t>
                      </a:r>
                    </a:p>
                  </a:txBody>
                  <a:tcPr/>
                </a:tc>
                <a:tc>
                  <a:txBody>
                    <a:bodyPr/>
                    <a:lstStyle/>
                    <a:p>
                      <a:pPr algn="ctr"/>
                      <a:r>
                        <a:rPr lang="en-US" sz="1600" dirty="0">
                          <a:latin typeface="Arial" panose="020B0604020202020204" pitchFamily="34" charset="0"/>
                          <a:cs typeface="Arial" panose="020B0604020202020204" pitchFamily="34" charset="0"/>
                        </a:rPr>
                        <a:t>57</a:t>
                      </a:r>
                    </a:p>
                  </a:txBody>
                  <a:tcPr/>
                </a:tc>
                <a:extLst>
                  <a:ext uri="{0D108BD9-81ED-4DB2-BD59-A6C34878D82A}">
                    <a16:rowId xmlns:a16="http://schemas.microsoft.com/office/drawing/2014/main" val="10004"/>
                  </a:ext>
                </a:extLst>
              </a:tr>
              <a:tr h="372102">
                <a:tc>
                  <a:txBody>
                    <a:bodyPr/>
                    <a:lstStyle/>
                    <a:p>
                      <a:r>
                        <a:rPr lang="en-US" sz="1800" dirty="0">
                          <a:latin typeface="Arial" panose="020B0604020202020204" pitchFamily="34" charset="0"/>
                          <a:cs typeface="Arial" panose="020B0604020202020204" pitchFamily="34" charset="0"/>
                        </a:rPr>
                        <a:t>New</a:t>
                      </a:r>
                    </a:p>
                  </a:txBody>
                  <a:tcPr/>
                </a:tc>
                <a:tc gridSpan="2">
                  <a:txBody>
                    <a:bodyPr/>
                    <a:lstStyle/>
                    <a:p>
                      <a:pPr algn="ctr"/>
                      <a:r>
                        <a:rPr lang="en-US" sz="1600" dirty="0">
                          <a:latin typeface="Arial" panose="020B0604020202020204" pitchFamily="34" charset="0"/>
                          <a:cs typeface="Arial" panose="020B0604020202020204" pitchFamily="34" charset="0"/>
                        </a:rPr>
                        <a:t>340</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49</a:t>
                      </a:r>
                    </a:p>
                  </a:txBody>
                  <a:tcPr/>
                </a:tc>
                <a:tc hMerge="1">
                  <a:txBody>
                    <a:bodyPr/>
                    <a:lstStyle/>
                    <a:p>
                      <a:pPr algn="ctr"/>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25</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31</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13" name="TextBox 12"/>
          <p:cNvSpPr txBox="1"/>
          <p:nvPr/>
        </p:nvSpPr>
        <p:spPr>
          <a:xfrm>
            <a:off x="306795" y="6321698"/>
            <a:ext cx="11722100" cy="400110"/>
          </a:xfrm>
          <a:prstGeom prst="rect">
            <a:avLst/>
          </a:prstGeom>
          <a:solidFill>
            <a:schemeClr val="bg2">
              <a:lumMod val="10000"/>
            </a:schemeClr>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9/21:  </a:t>
            </a:r>
            <a:r>
              <a:rPr lang="en-US" sz="2000" dirty="0">
                <a:solidFill>
                  <a:schemeClr val="bg1"/>
                </a:solidFill>
                <a:latin typeface="Arial" panose="020B0604020202020204" pitchFamily="34" charset="0"/>
                <a:cs typeface="Arial" panose="020B0604020202020204" pitchFamily="34" charset="0"/>
              </a:rPr>
              <a:t>87 Hospitalized in Lubbock – 14 on vents   </a:t>
            </a:r>
            <a:r>
              <a:rPr lang="en-US" sz="2000" b="1" dirty="0">
                <a:solidFill>
                  <a:schemeClr val="bg1"/>
                </a:solidFill>
                <a:latin typeface="Arial" panose="020B0604020202020204" pitchFamily="34" charset="0"/>
                <a:cs typeface="Arial" panose="020B0604020202020204" pitchFamily="34" charset="0"/>
              </a:rPr>
              <a:t>9/23:  </a:t>
            </a:r>
            <a:r>
              <a:rPr lang="en-US" sz="2000" dirty="0">
                <a:solidFill>
                  <a:schemeClr val="bg1"/>
                </a:solidFill>
                <a:latin typeface="Arial" panose="020B0604020202020204" pitchFamily="34" charset="0"/>
                <a:cs typeface="Arial" panose="020B0604020202020204" pitchFamily="34" charset="0"/>
              </a:rPr>
              <a:t>90 Hospitalized in Lubbock – 16 on vents </a:t>
            </a:r>
            <a:endParaRPr lang="en-US" sz="2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DF88CCC-5D8E-8D45-A708-3E430043E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14" y="3548964"/>
            <a:ext cx="11955295" cy="2395051"/>
          </a:xfrm>
          <a:prstGeom prst="rect">
            <a:avLst/>
          </a:prstGeom>
        </p:spPr>
      </p:pic>
      <p:sp>
        <p:nvSpPr>
          <p:cNvPr id="14" name="Rectangle 13"/>
          <p:cNvSpPr/>
          <p:nvPr/>
        </p:nvSpPr>
        <p:spPr>
          <a:xfrm>
            <a:off x="5240966" y="3433474"/>
            <a:ext cx="533881" cy="2734176"/>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872638" y="3403978"/>
            <a:ext cx="781081" cy="2734176"/>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912820" y="3403978"/>
            <a:ext cx="641831" cy="2734176"/>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04366" y="3403978"/>
            <a:ext cx="636446" cy="273417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01103" y="3403978"/>
            <a:ext cx="1370506" cy="2734176"/>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23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210" y="236507"/>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1245894" y="4246110"/>
          <a:ext cx="9700211" cy="1351207"/>
        </p:xfrm>
        <a:graphic>
          <a:graphicData uri="http://schemas.openxmlformats.org/drawingml/2006/table">
            <a:tbl>
              <a:tblPr firstRow="1" bandRow="1">
                <a:tableStyleId>{073A0DAA-6AF3-43AB-8588-CEC1D06C72B9}</a:tableStyleId>
              </a:tblPr>
              <a:tblGrid>
                <a:gridCol w="1463440">
                  <a:extLst>
                    <a:ext uri="{9D8B030D-6E8A-4147-A177-3AD203B41FA5}">
                      <a16:colId xmlns:a16="http://schemas.microsoft.com/office/drawing/2014/main" val="20000"/>
                    </a:ext>
                  </a:extLst>
                </a:gridCol>
                <a:gridCol w="990649">
                  <a:extLst>
                    <a:ext uri="{9D8B030D-6E8A-4147-A177-3AD203B41FA5}">
                      <a16:colId xmlns:a16="http://schemas.microsoft.com/office/drawing/2014/main" val="20001"/>
                    </a:ext>
                  </a:extLst>
                </a:gridCol>
                <a:gridCol w="990649">
                  <a:extLst>
                    <a:ext uri="{9D8B030D-6E8A-4147-A177-3AD203B41FA5}">
                      <a16:colId xmlns:a16="http://schemas.microsoft.com/office/drawing/2014/main" val="20002"/>
                    </a:ext>
                  </a:extLst>
                </a:gridCol>
                <a:gridCol w="815410">
                  <a:extLst>
                    <a:ext uri="{9D8B030D-6E8A-4147-A177-3AD203B41FA5}">
                      <a16:colId xmlns:a16="http://schemas.microsoft.com/office/drawing/2014/main" val="20003"/>
                    </a:ext>
                  </a:extLst>
                </a:gridCol>
                <a:gridCol w="1022085">
                  <a:extLst>
                    <a:ext uri="{9D8B030D-6E8A-4147-A177-3AD203B41FA5}">
                      <a16:colId xmlns:a16="http://schemas.microsoft.com/office/drawing/2014/main" val="20004"/>
                    </a:ext>
                  </a:extLst>
                </a:gridCol>
                <a:gridCol w="886792">
                  <a:extLst>
                    <a:ext uri="{9D8B030D-6E8A-4147-A177-3AD203B41FA5}">
                      <a16:colId xmlns:a16="http://schemas.microsoft.com/office/drawing/2014/main" val="20005"/>
                    </a:ext>
                  </a:extLst>
                </a:gridCol>
                <a:gridCol w="942714">
                  <a:extLst>
                    <a:ext uri="{9D8B030D-6E8A-4147-A177-3AD203B41FA5}">
                      <a16:colId xmlns:a16="http://schemas.microsoft.com/office/drawing/2014/main" val="20006"/>
                    </a:ext>
                  </a:extLst>
                </a:gridCol>
                <a:gridCol w="862824">
                  <a:extLst>
                    <a:ext uri="{9D8B030D-6E8A-4147-A177-3AD203B41FA5}">
                      <a16:colId xmlns:a16="http://schemas.microsoft.com/office/drawing/2014/main" val="20007"/>
                    </a:ext>
                  </a:extLst>
                </a:gridCol>
                <a:gridCol w="862824">
                  <a:extLst>
                    <a:ext uri="{9D8B030D-6E8A-4147-A177-3AD203B41FA5}">
                      <a16:colId xmlns:a16="http://schemas.microsoft.com/office/drawing/2014/main" val="20008"/>
                    </a:ext>
                  </a:extLst>
                </a:gridCol>
                <a:gridCol w="862824">
                  <a:extLst>
                    <a:ext uri="{9D8B030D-6E8A-4147-A177-3AD203B41FA5}">
                      <a16:colId xmlns:a16="http://schemas.microsoft.com/office/drawing/2014/main" val="20009"/>
                    </a:ext>
                  </a:extLst>
                </a:gridCol>
              </a:tblGrid>
              <a:tr h="345367">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9/23</a:t>
                      </a:r>
                    </a:p>
                  </a:txBody>
                  <a:tcPr/>
                </a:tc>
                <a:tc>
                  <a:txBody>
                    <a:bodyPr/>
                    <a:lstStyle/>
                    <a:p>
                      <a:pPr algn="ctr"/>
                      <a:r>
                        <a:rPr lang="en-US" sz="1600" dirty="0">
                          <a:latin typeface="Arial" panose="020B0604020202020204" pitchFamily="34" charset="0"/>
                          <a:cs typeface="Arial" panose="020B0604020202020204" pitchFamily="34" charset="0"/>
                        </a:rPr>
                        <a:t>9/21</a:t>
                      </a:r>
                    </a:p>
                  </a:txBody>
                  <a:tcPr/>
                </a:tc>
                <a:tc>
                  <a:txBody>
                    <a:bodyPr/>
                    <a:lstStyle/>
                    <a:p>
                      <a:pPr algn="ctr"/>
                      <a:r>
                        <a:rPr lang="en-US" sz="1600" dirty="0">
                          <a:latin typeface="Arial" panose="020B0604020202020204" pitchFamily="34" charset="0"/>
                          <a:cs typeface="Arial" panose="020B0604020202020204" pitchFamily="34" charset="0"/>
                        </a:rPr>
                        <a:t>9/16</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719,599</a:t>
                      </a:r>
                    </a:p>
                  </a:txBody>
                  <a:tcPr/>
                </a:tc>
                <a:tc>
                  <a:txBody>
                    <a:bodyPr/>
                    <a:lstStyle/>
                    <a:p>
                      <a:pPr algn="ctr"/>
                      <a:r>
                        <a:rPr lang="en-US" sz="1600" dirty="0">
                          <a:latin typeface="Arial Narrow" panose="020B0606020202030204" pitchFamily="34" charset="0"/>
                          <a:cs typeface="Arial" panose="020B0604020202020204" pitchFamily="34" charset="0"/>
                        </a:rPr>
                        <a:t>698,387</a:t>
                      </a:r>
                    </a:p>
                  </a:txBody>
                  <a:tcPr/>
                </a:tc>
                <a:tc>
                  <a:txBody>
                    <a:bodyPr/>
                    <a:lstStyle/>
                    <a:p>
                      <a:pPr algn="ctr"/>
                      <a:r>
                        <a:rPr lang="en-US" sz="1600" dirty="0">
                          <a:latin typeface="Arial Narrow" panose="020B0606020202030204" pitchFamily="34" charset="0"/>
                          <a:cs typeface="Arial" panose="020B0604020202020204" pitchFamily="34" charset="0"/>
                        </a:rPr>
                        <a:t>674,772</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15,129</a:t>
                      </a:r>
                    </a:p>
                  </a:txBody>
                  <a:tcPr/>
                </a:tc>
                <a:tc>
                  <a:txBody>
                    <a:bodyPr/>
                    <a:lstStyle/>
                    <a:p>
                      <a:pPr algn="ctr"/>
                      <a:r>
                        <a:rPr lang="en-US" sz="1600" dirty="0">
                          <a:latin typeface="Arial Narrow" panose="020B0606020202030204" pitchFamily="34" charset="0"/>
                          <a:cs typeface="Arial" panose="020B0604020202020204" pitchFamily="34" charset="0"/>
                        </a:rPr>
                        <a:t>14,917</a:t>
                      </a:r>
                    </a:p>
                  </a:txBody>
                  <a:tcPr/>
                </a:tc>
                <a:tc>
                  <a:txBody>
                    <a:bodyPr/>
                    <a:lstStyle/>
                    <a:p>
                      <a:pPr algn="ctr"/>
                      <a:r>
                        <a:rPr lang="en-US" sz="1600" dirty="0">
                          <a:latin typeface="Arial Narrow" panose="020B0606020202030204" pitchFamily="34" charset="0"/>
                          <a:cs typeface="Arial" panose="020B0604020202020204" pitchFamily="34" charset="0"/>
                        </a:rPr>
                        <a:t>14,478</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3,132</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3249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stretch>
            <a:fillRect/>
          </a:stretch>
        </p:blipFill>
        <p:spPr>
          <a:xfrm>
            <a:off x="621792" y="1374187"/>
            <a:ext cx="10948416" cy="2765706"/>
          </a:xfrm>
          <a:prstGeom prst="rect">
            <a:avLst/>
          </a:prstGeom>
        </p:spPr>
      </p:pic>
    </p:spTree>
    <p:extLst>
      <p:ext uri="{BB962C8B-B14F-4D97-AF65-F5344CB8AC3E}">
        <p14:creationId xmlns:p14="http://schemas.microsoft.com/office/powerpoint/2010/main" val="2817378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08712" y="835750"/>
            <a:ext cx="2783134"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Lubbock Rate = 10.9%</a:t>
            </a:r>
          </a:p>
        </p:txBody>
      </p:sp>
      <p:graphicFrame>
        <p:nvGraphicFramePr>
          <p:cNvPr id="11" name="Table 10"/>
          <p:cNvGraphicFramePr>
            <a:graphicFrameLocks noGrp="1"/>
          </p:cNvGraphicFramePr>
          <p:nvPr>
            <p:extLst/>
          </p:nvPr>
        </p:nvGraphicFramePr>
        <p:xfrm>
          <a:off x="4306582" y="1696476"/>
          <a:ext cx="4385264" cy="670560"/>
        </p:xfrm>
        <a:graphic>
          <a:graphicData uri="http://schemas.openxmlformats.org/drawingml/2006/table">
            <a:tbl>
              <a:tblPr firstRow="1" firstCol="1" bandRow="1">
                <a:tableStyleId>{5C22544A-7EE6-4342-B048-85BDC9FD1C3A}</a:tableStyleId>
              </a:tblPr>
              <a:tblGrid>
                <a:gridCol w="1461442">
                  <a:extLst>
                    <a:ext uri="{9D8B030D-6E8A-4147-A177-3AD203B41FA5}">
                      <a16:colId xmlns:a16="http://schemas.microsoft.com/office/drawing/2014/main" val="20000"/>
                    </a:ext>
                  </a:extLst>
                </a:gridCol>
                <a:gridCol w="1461911">
                  <a:extLst>
                    <a:ext uri="{9D8B030D-6E8A-4147-A177-3AD203B41FA5}">
                      <a16:colId xmlns:a16="http://schemas.microsoft.com/office/drawing/2014/main" val="20001"/>
                    </a:ext>
                  </a:extLst>
                </a:gridCol>
                <a:gridCol w="1461911">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100" dirty="0">
                          <a:solidFill>
                            <a:schemeClr val="bg1"/>
                          </a:solidFill>
                          <a:effectLst/>
                        </a:rPr>
                        <a:t>County</a:t>
                      </a:r>
                      <a:endParaRPr lang="en-US" sz="1100" dirty="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solidFill>
                            <a:schemeClr val="bg1"/>
                          </a:solidFill>
                          <a:effectLst/>
                        </a:rPr>
                        <a:t>CMS</a:t>
                      </a:r>
                      <a:endParaRPr lang="en-US" sz="110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solidFill>
                            <a:schemeClr val="bg1"/>
                          </a:solidFill>
                          <a:effectLst/>
                        </a:rPr>
                        <a:t>Local HDept</a:t>
                      </a:r>
                      <a:endParaRPr lang="en-US" sz="1100">
                        <a:solidFill>
                          <a:schemeClr val="bg1"/>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100" dirty="0">
                          <a:solidFill>
                            <a:schemeClr val="bg1"/>
                          </a:solidFill>
                          <a:effectLst/>
                        </a:rPr>
                        <a:t>Lubbock</a:t>
                      </a:r>
                      <a:endParaRPr lang="en-US" sz="1100" dirty="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solidFill>
                            <a:schemeClr val="bg1"/>
                          </a:solidFill>
                          <a:effectLst/>
                        </a:rPr>
                        <a:t>16.9%</a:t>
                      </a:r>
                      <a:endParaRPr lang="en-US" sz="1100" dirty="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solidFill>
                            <a:schemeClr val="bg1"/>
                          </a:solidFill>
                          <a:effectLst/>
                        </a:rPr>
                        <a:t>10.9%</a:t>
                      </a:r>
                      <a:endParaRPr lang="en-US" sz="1100">
                        <a:solidFill>
                          <a:schemeClr val="bg1"/>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1100">
                          <a:solidFill>
                            <a:schemeClr val="bg1"/>
                          </a:solidFill>
                          <a:effectLst/>
                        </a:rPr>
                        <a:t>Hockley (Levelland)</a:t>
                      </a:r>
                      <a:endParaRPr lang="en-US" sz="110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solidFill>
                            <a:schemeClr val="bg1"/>
                          </a:solidFill>
                          <a:effectLst/>
                        </a:rPr>
                        <a:t>16.0%</a:t>
                      </a:r>
                      <a:endParaRPr lang="en-US" sz="1100" dirty="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solidFill>
                            <a:schemeClr val="bg1"/>
                          </a:solidFill>
                          <a:effectLst/>
                        </a:rPr>
                        <a:t>NA</a:t>
                      </a:r>
                      <a:endParaRPr lang="en-US" sz="1100" dirty="0">
                        <a:solidFill>
                          <a:schemeClr val="bg1"/>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100">
                          <a:solidFill>
                            <a:schemeClr val="bg1"/>
                          </a:solidFill>
                          <a:effectLst/>
                        </a:rPr>
                        <a:t>Hale (Plainview)</a:t>
                      </a:r>
                      <a:endParaRPr lang="en-US" sz="110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solidFill>
                            <a:schemeClr val="bg1"/>
                          </a:solidFill>
                          <a:effectLst/>
                        </a:rPr>
                        <a:t>21%</a:t>
                      </a:r>
                      <a:endParaRPr lang="en-US" sz="110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solidFill>
                            <a:schemeClr val="bg1"/>
                          </a:solidFill>
                          <a:effectLst/>
                        </a:rPr>
                        <a:t>NA</a:t>
                      </a:r>
                      <a:endParaRPr lang="en-US" sz="1100" dirty="0">
                        <a:solidFill>
                          <a:schemeClr val="bg1"/>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338328" y="1497481"/>
            <a:ext cx="11336309" cy="4463976"/>
          </a:xfrm>
          <a:prstGeom prst="rect">
            <a:avLst/>
          </a:prstGeom>
        </p:spPr>
      </p:pic>
    </p:spTree>
    <p:extLst>
      <p:ext uri="{BB962C8B-B14F-4D97-AF65-F5344CB8AC3E}">
        <p14:creationId xmlns:p14="http://schemas.microsoft.com/office/powerpoint/2010/main" val="4268772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114"/>
            <a:ext cx="9784080" cy="1314450"/>
          </a:xfrm>
        </p:spPr>
        <p:txBody>
          <a:bodyPr/>
          <a:lstStyle/>
          <a:p>
            <a:r>
              <a:rPr lang="en-US" dirty="0">
                <a:solidFill>
                  <a:schemeClr val="bg1"/>
                </a:solidFill>
              </a:rPr>
              <a:t>PUI/Confirmed cases-hospitalized</a:t>
            </a:r>
          </a:p>
        </p:txBody>
      </p:sp>
      <p:sp>
        <p:nvSpPr>
          <p:cNvPr id="5" name="Rectangle 4"/>
          <p:cNvSpPr/>
          <p:nvPr/>
        </p:nvSpPr>
        <p:spPr>
          <a:xfrm>
            <a:off x="0" y="1174648"/>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9/24/2020</a:t>
            </a:r>
          </a:p>
        </p:txBody>
      </p:sp>
      <p:sp>
        <p:nvSpPr>
          <p:cNvPr id="4" name="AutoShape 1"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rotWithShape="1">
          <a:blip r:embed="rId3"/>
          <a:srcRect t="1157" b="1"/>
          <a:stretch/>
        </p:blipFill>
        <p:spPr>
          <a:xfrm>
            <a:off x="5989650" y="2074486"/>
            <a:ext cx="6127455" cy="4495800"/>
          </a:xfrm>
          <a:prstGeom prst="rect">
            <a:avLst/>
          </a:prstGeom>
        </p:spPr>
      </p:pic>
      <p:pic>
        <p:nvPicPr>
          <p:cNvPr id="11" name="Picture 10"/>
          <p:cNvPicPr>
            <a:picLocks noChangeAspect="1"/>
          </p:cNvPicPr>
          <p:nvPr/>
        </p:nvPicPr>
        <p:blipFill>
          <a:blip r:embed="rId4"/>
          <a:stretch>
            <a:fillRect/>
          </a:stretch>
        </p:blipFill>
        <p:spPr>
          <a:xfrm>
            <a:off x="152400" y="2074486"/>
            <a:ext cx="5667153" cy="4495800"/>
          </a:xfrm>
          <a:prstGeom prst="rect">
            <a:avLst/>
          </a:prstGeom>
        </p:spPr>
      </p:pic>
    </p:spTree>
    <p:extLst>
      <p:ext uri="{BB962C8B-B14F-4D97-AF65-F5344CB8AC3E}">
        <p14:creationId xmlns:p14="http://schemas.microsoft.com/office/powerpoint/2010/main" val="1943340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10000"/>
                  </a:schemeClr>
                </a:solidFill>
                <a:latin typeface="Arial" panose="020B0604020202020204" pitchFamily="34" charset="0"/>
                <a:cs typeface="Arial" panose="020B0604020202020204" pitchFamily="34" charset="0"/>
              </a:rPr>
              <a:t>9/24/2020</a:t>
            </a:r>
          </a:p>
        </p:txBody>
      </p:sp>
      <p:pic>
        <p:nvPicPr>
          <p:cNvPr id="4" name="Picture 3"/>
          <p:cNvPicPr>
            <a:picLocks noChangeAspect="1"/>
          </p:cNvPicPr>
          <p:nvPr/>
        </p:nvPicPr>
        <p:blipFill>
          <a:blip r:embed="rId3"/>
          <a:stretch>
            <a:fillRect/>
          </a:stretch>
        </p:blipFill>
        <p:spPr>
          <a:xfrm>
            <a:off x="1602858" y="1934678"/>
            <a:ext cx="8986283" cy="4523624"/>
          </a:xfrm>
          <a:prstGeom prst="rect">
            <a:avLst/>
          </a:prstGeom>
        </p:spPr>
      </p:pic>
    </p:spTree>
    <p:extLst>
      <p:ext uri="{BB962C8B-B14F-4D97-AF65-F5344CB8AC3E}">
        <p14:creationId xmlns:p14="http://schemas.microsoft.com/office/powerpoint/2010/main" val="2158767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3780660"/>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3469952"/>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William Sommer</a:t>
            </a:r>
          </a:p>
          <a:p>
            <a:r>
              <a:rPr lang="en-US" sz="2000" dirty="0"/>
              <a:t>Clinical Data Analyst</a:t>
            </a:r>
          </a:p>
          <a:p>
            <a:r>
              <a:rPr lang="en-US" sz="2000" dirty="0"/>
              <a:t>Decision Support Services</a:t>
            </a:r>
          </a:p>
          <a:p>
            <a:r>
              <a:rPr lang="en-US" sz="2000" dirty="0"/>
              <a:t>Clinical Excellence</a:t>
            </a:r>
          </a:p>
          <a:p>
            <a:r>
              <a:rPr lang="en-US" sz="2000" dirty="0"/>
              <a:t>Covenant Health</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3" name="Picture 2">
            <a:extLst>
              <a:ext uri="{FF2B5EF4-FFF2-40B4-BE49-F238E27FC236}">
                <a16:creationId xmlns:a16="http://schemas.microsoft.com/office/drawing/2014/main" id="{76B6BD2D-12D9-40CD-A201-3EA5FE8FEE42}"/>
              </a:ext>
            </a:extLst>
          </p:cNvPr>
          <p:cNvPicPr>
            <a:picLocks noChangeAspect="1"/>
          </p:cNvPicPr>
          <p:nvPr/>
        </p:nvPicPr>
        <p:blipFill>
          <a:blip r:embed="rId2"/>
          <a:stretch>
            <a:fillRect/>
          </a:stretch>
        </p:blipFill>
        <p:spPr>
          <a:xfrm>
            <a:off x="2964246" y="977262"/>
            <a:ext cx="6485182" cy="5715495"/>
          </a:xfrm>
          <a:prstGeom prst="rect">
            <a:avLst/>
          </a:prstGeom>
        </p:spPr>
      </p:pic>
    </p:spTree>
    <p:extLst>
      <p:ext uri="{BB962C8B-B14F-4D97-AF65-F5344CB8AC3E}">
        <p14:creationId xmlns:p14="http://schemas.microsoft.com/office/powerpoint/2010/main" val="401941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338E"/>
                </a:solidFill>
                <a:latin typeface="Baskerville Old Face" panose="02020602080505020303" pitchFamily="18" charset="0"/>
              </a:rPr>
              <a:t>PHYSICIANS</a:t>
            </a:r>
            <a:endParaRPr lang="en-US" altLang="en-US" sz="2400">
              <a:solidFill>
                <a:srgbClr val="00338E"/>
              </a:solidFill>
              <a:latin typeface="Baskerville Old Face" panose="02020602080505020303" pitchFamily="18" charset="0"/>
            </a:endParaRPr>
          </a:p>
          <a:p>
            <a:pPr fontAlgn="base">
              <a:spcBef>
                <a:spcPct val="0"/>
              </a:spcBef>
              <a:spcAft>
                <a:spcPct val="0"/>
              </a:spcAft>
            </a:pPr>
            <a:r>
              <a:rPr lang="en-US" altLang="en-US" sz="1600">
                <a:solidFill>
                  <a:srgbClr val="00338E"/>
                </a:solidFill>
                <a:latin typeface="Baskerville Old Face" panose="02020602080505020303" pitchFamily="18" charset="0"/>
              </a:rPr>
              <a:t> </a:t>
            </a:r>
          </a:p>
          <a:p>
            <a:pPr fontAlgn="base">
              <a:spcBef>
                <a:spcPct val="0"/>
              </a:spcBef>
              <a:spcAft>
                <a:spcPct val="0"/>
              </a:spcAft>
            </a:pPr>
            <a:endParaRPr lang="en-US" altLang="en-US" sz="10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a:solidFill>
                <a:srgbClr val="00338E"/>
              </a:solidFill>
              <a:latin typeface="Baskerville Old Face" panose="02020602080505020303" pitchFamily="18" charset="0"/>
            </a:endParaRPr>
          </a:p>
          <a:p>
            <a:pPr fontAlgn="base">
              <a:spcBef>
                <a:spcPct val="0"/>
              </a:spcBef>
              <a:spcAft>
                <a:spcPct val="0"/>
              </a:spcAft>
            </a:pPr>
            <a:endParaRPr lang="en-US" altLang="en-US" sz="11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designates this live CME activity for a maximum of 1.0 </a:t>
            </a:r>
            <a:r>
              <a:rPr lang="en-US" altLang="en-US" i="1">
                <a:solidFill>
                  <a:srgbClr val="00338E"/>
                </a:solidFill>
                <a:latin typeface="Baskerville Old Face" panose="02020602080505020303" pitchFamily="18" charset="0"/>
              </a:rPr>
              <a:t>AMA PRA Category 1 Credit(s)™.  </a:t>
            </a:r>
            <a:r>
              <a:rPr lang="en-US" altLang="en-US">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sz="1100" i="1">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3" name="Picture 2">
            <a:extLst>
              <a:ext uri="{FF2B5EF4-FFF2-40B4-BE49-F238E27FC236}">
                <a16:creationId xmlns:a16="http://schemas.microsoft.com/office/drawing/2014/main" id="{8C55E00F-971F-409D-A542-C059DC368388}"/>
              </a:ext>
            </a:extLst>
          </p:cNvPr>
          <p:cNvPicPr>
            <a:picLocks noChangeAspect="1"/>
          </p:cNvPicPr>
          <p:nvPr/>
        </p:nvPicPr>
        <p:blipFill>
          <a:blip r:embed="rId2"/>
          <a:stretch>
            <a:fillRect/>
          </a:stretch>
        </p:blipFill>
        <p:spPr>
          <a:xfrm>
            <a:off x="1123519" y="1619093"/>
            <a:ext cx="9944962" cy="3619814"/>
          </a:xfrm>
          <a:prstGeom prst="rect">
            <a:avLst/>
          </a:prstGeom>
        </p:spPr>
      </p:pic>
    </p:spTree>
    <p:extLst>
      <p:ext uri="{BB962C8B-B14F-4D97-AF65-F5344CB8AC3E}">
        <p14:creationId xmlns:p14="http://schemas.microsoft.com/office/powerpoint/2010/main" val="597140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3" name="Picture 2">
            <a:extLst>
              <a:ext uri="{FF2B5EF4-FFF2-40B4-BE49-F238E27FC236}">
                <a16:creationId xmlns:a16="http://schemas.microsoft.com/office/drawing/2014/main" id="{167F5EC7-3A47-46A5-B1AC-FA96824A7EF6}"/>
              </a:ext>
            </a:extLst>
          </p:cNvPr>
          <p:cNvPicPr>
            <a:picLocks noChangeAspect="1"/>
          </p:cNvPicPr>
          <p:nvPr/>
        </p:nvPicPr>
        <p:blipFill>
          <a:blip r:embed="rId2"/>
          <a:stretch>
            <a:fillRect/>
          </a:stretch>
        </p:blipFill>
        <p:spPr>
          <a:xfrm>
            <a:off x="1096847" y="1600041"/>
            <a:ext cx="9998306" cy="3657917"/>
          </a:xfrm>
          <a:prstGeom prst="rect">
            <a:avLst/>
          </a:prstGeom>
        </p:spPr>
      </p:pic>
    </p:spTree>
    <p:extLst>
      <p:ext uri="{BB962C8B-B14F-4D97-AF65-F5344CB8AC3E}">
        <p14:creationId xmlns:p14="http://schemas.microsoft.com/office/powerpoint/2010/main" val="138443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4" name="Picture 3">
            <a:extLst>
              <a:ext uri="{FF2B5EF4-FFF2-40B4-BE49-F238E27FC236}">
                <a16:creationId xmlns:a16="http://schemas.microsoft.com/office/drawing/2014/main" id="{6FB2B167-0E2B-44DF-AB1E-7FC63AF7DF50}"/>
              </a:ext>
            </a:extLst>
          </p:cNvPr>
          <p:cNvPicPr>
            <a:picLocks noChangeAspect="1"/>
          </p:cNvPicPr>
          <p:nvPr/>
        </p:nvPicPr>
        <p:blipFill>
          <a:blip r:embed="rId2"/>
          <a:stretch>
            <a:fillRect/>
          </a:stretch>
        </p:blipFill>
        <p:spPr>
          <a:xfrm>
            <a:off x="1519793" y="1019139"/>
            <a:ext cx="9152413" cy="5387807"/>
          </a:xfrm>
          <a:prstGeom prst="rect">
            <a:avLst/>
          </a:prstGeom>
        </p:spPr>
      </p:pic>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3"/>
          <a:stretch>
            <a:fillRect/>
          </a:stretch>
        </p:blipFill>
        <p:spPr>
          <a:xfrm>
            <a:off x="9461441" y="1231688"/>
            <a:ext cx="1133633" cy="628738"/>
          </a:xfrm>
          <a:prstGeom prst="rect">
            <a:avLst/>
          </a:prstGeom>
        </p:spPr>
      </p:pic>
    </p:spTree>
    <p:extLst>
      <p:ext uri="{BB962C8B-B14F-4D97-AF65-F5344CB8AC3E}">
        <p14:creationId xmlns:p14="http://schemas.microsoft.com/office/powerpoint/2010/main" val="12000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618835" y="390401"/>
            <a:ext cx="10797309" cy="1470025"/>
          </a:xfrm>
        </p:spPr>
        <p:txBody>
          <a:bodyPr/>
          <a:lstStyle/>
          <a:p>
            <a:r>
              <a:rPr lang="en-US" dirty="0"/>
              <a:t>New Covid-19 POSITIVES by Day Trend 10-29</a:t>
            </a:r>
            <a:br>
              <a:rPr lang="en-US" dirty="0"/>
            </a:br>
            <a:endParaRPr lang="en-US" dirty="0"/>
          </a:p>
        </p:txBody>
      </p:sp>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2"/>
          <a:stretch>
            <a:fillRect/>
          </a:stretch>
        </p:blipFill>
        <p:spPr>
          <a:xfrm>
            <a:off x="9461441" y="1231688"/>
            <a:ext cx="1133633" cy="628738"/>
          </a:xfrm>
          <a:prstGeom prst="rect">
            <a:avLst/>
          </a:prstGeom>
        </p:spPr>
      </p:pic>
      <p:pic>
        <p:nvPicPr>
          <p:cNvPr id="5" name="Picture 4">
            <a:extLst>
              <a:ext uri="{FF2B5EF4-FFF2-40B4-BE49-F238E27FC236}">
                <a16:creationId xmlns:a16="http://schemas.microsoft.com/office/drawing/2014/main" id="{C7D39B8F-C556-485F-85AD-D97AC5B8CF1C}"/>
              </a:ext>
            </a:extLst>
          </p:cNvPr>
          <p:cNvPicPr>
            <a:picLocks noChangeAspect="1"/>
          </p:cNvPicPr>
          <p:nvPr/>
        </p:nvPicPr>
        <p:blipFill>
          <a:blip r:embed="rId3"/>
          <a:stretch>
            <a:fillRect/>
          </a:stretch>
        </p:blipFill>
        <p:spPr>
          <a:xfrm>
            <a:off x="1602695" y="1064551"/>
            <a:ext cx="8992379" cy="5403048"/>
          </a:xfrm>
          <a:prstGeom prst="rect">
            <a:avLst/>
          </a:prstGeom>
        </p:spPr>
      </p:pic>
    </p:spTree>
    <p:extLst>
      <p:ext uri="{BB962C8B-B14F-4D97-AF65-F5344CB8AC3E}">
        <p14:creationId xmlns:p14="http://schemas.microsoft.com/office/powerpoint/2010/main" val="2795779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Daily Positive Rate</a:t>
            </a:r>
            <a:br>
              <a:rPr lang="en-US" dirty="0"/>
            </a:br>
            <a:endParaRPr lang="en-US" dirty="0"/>
          </a:p>
        </p:txBody>
      </p:sp>
      <p:pic>
        <p:nvPicPr>
          <p:cNvPr id="4" name="Picture 3">
            <a:extLst>
              <a:ext uri="{FF2B5EF4-FFF2-40B4-BE49-F238E27FC236}">
                <a16:creationId xmlns:a16="http://schemas.microsoft.com/office/drawing/2014/main" id="{273CD39B-C874-4572-807B-FD91CA14E365}"/>
              </a:ext>
            </a:extLst>
          </p:cNvPr>
          <p:cNvPicPr>
            <a:picLocks noChangeAspect="1"/>
          </p:cNvPicPr>
          <p:nvPr/>
        </p:nvPicPr>
        <p:blipFill>
          <a:blip r:embed="rId2"/>
          <a:stretch>
            <a:fillRect/>
          </a:stretch>
        </p:blipFill>
        <p:spPr>
          <a:xfrm>
            <a:off x="1569327" y="1125413"/>
            <a:ext cx="9053345" cy="5281118"/>
          </a:xfrm>
          <a:prstGeom prst="rect">
            <a:avLst/>
          </a:prstGeom>
        </p:spPr>
      </p:pic>
      <p:pic>
        <p:nvPicPr>
          <p:cNvPr id="5" name="Picture 4">
            <a:extLst>
              <a:ext uri="{FF2B5EF4-FFF2-40B4-BE49-F238E27FC236}">
                <a16:creationId xmlns:a16="http://schemas.microsoft.com/office/drawing/2014/main" id="{DD88C24C-A3ED-4A57-951F-D9DB9F68C9DC}"/>
              </a:ext>
            </a:extLst>
          </p:cNvPr>
          <p:cNvPicPr>
            <a:picLocks noChangeAspect="1"/>
          </p:cNvPicPr>
          <p:nvPr/>
        </p:nvPicPr>
        <p:blipFill>
          <a:blip r:embed="rId3"/>
          <a:stretch>
            <a:fillRect/>
          </a:stretch>
        </p:blipFill>
        <p:spPr>
          <a:xfrm>
            <a:off x="8837686" y="3352800"/>
            <a:ext cx="2922991" cy="852227"/>
          </a:xfrm>
          <a:prstGeom prst="rect">
            <a:avLst/>
          </a:prstGeom>
        </p:spPr>
      </p:pic>
    </p:spTree>
    <p:extLst>
      <p:ext uri="{BB962C8B-B14F-4D97-AF65-F5344CB8AC3E}">
        <p14:creationId xmlns:p14="http://schemas.microsoft.com/office/powerpoint/2010/main" val="2879386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3" name="Picture 2">
            <a:extLst>
              <a:ext uri="{FF2B5EF4-FFF2-40B4-BE49-F238E27FC236}">
                <a16:creationId xmlns:a16="http://schemas.microsoft.com/office/drawing/2014/main" id="{9E881E12-FB00-428D-8DA6-3C4AFF44F86B}"/>
              </a:ext>
            </a:extLst>
          </p:cNvPr>
          <p:cNvPicPr>
            <a:picLocks noChangeAspect="1"/>
          </p:cNvPicPr>
          <p:nvPr/>
        </p:nvPicPr>
        <p:blipFill>
          <a:blip r:embed="rId3"/>
          <a:stretch>
            <a:fillRect/>
          </a:stretch>
        </p:blipFill>
        <p:spPr>
          <a:xfrm>
            <a:off x="1409294" y="1174530"/>
            <a:ext cx="9373412" cy="5509737"/>
          </a:xfrm>
          <a:prstGeom prst="rect">
            <a:avLst/>
          </a:prstGeom>
        </p:spPr>
      </p:pic>
    </p:spTree>
    <p:extLst>
      <p:ext uri="{BB962C8B-B14F-4D97-AF65-F5344CB8AC3E}">
        <p14:creationId xmlns:p14="http://schemas.microsoft.com/office/powerpoint/2010/main" val="1742749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5" name="Picture 4">
            <a:extLst>
              <a:ext uri="{FF2B5EF4-FFF2-40B4-BE49-F238E27FC236}">
                <a16:creationId xmlns:a16="http://schemas.microsoft.com/office/drawing/2014/main" id="{1F841817-7CF2-4641-B182-58CDEB5F94F3}"/>
              </a:ext>
            </a:extLst>
          </p:cNvPr>
          <p:cNvPicPr>
            <a:picLocks noChangeAspect="1"/>
          </p:cNvPicPr>
          <p:nvPr/>
        </p:nvPicPr>
        <p:blipFill>
          <a:blip r:embed="rId2"/>
          <a:stretch>
            <a:fillRect/>
          </a:stretch>
        </p:blipFill>
        <p:spPr>
          <a:xfrm>
            <a:off x="10210650" y="1789405"/>
            <a:ext cx="1066949" cy="685896"/>
          </a:xfrm>
          <a:prstGeom prst="rect">
            <a:avLst/>
          </a:prstGeom>
        </p:spPr>
      </p:pic>
      <p:pic>
        <p:nvPicPr>
          <p:cNvPr id="4" name="Picture 3">
            <a:extLst>
              <a:ext uri="{FF2B5EF4-FFF2-40B4-BE49-F238E27FC236}">
                <a16:creationId xmlns:a16="http://schemas.microsoft.com/office/drawing/2014/main" id="{5D2B178D-592A-4C78-A255-40F0FD26B564}"/>
              </a:ext>
            </a:extLst>
          </p:cNvPr>
          <p:cNvPicPr>
            <a:picLocks noChangeAspect="1"/>
          </p:cNvPicPr>
          <p:nvPr/>
        </p:nvPicPr>
        <p:blipFill>
          <a:blip r:embed="rId3"/>
          <a:stretch>
            <a:fillRect/>
          </a:stretch>
        </p:blipFill>
        <p:spPr>
          <a:xfrm>
            <a:off x="2003705" y="1054392"/>
            <a:ext cx="8184589" cy="5730737"/>
          </a:xfrm>
          <a:prstGeom prst="rect">
            <a:avLst/>
          </a:prstGeom>
        </p:spPr>
      </p:pic>
    </p:spTree>
    <p:extLst>
      <p:ext uri="{BB962C8B-B14F-4D97-AF65-F5344CB8AC3E}">
        <p14:creationId xmlns:p14="http://schemas.microsoft.com/office/powerpoint/2010/main" val="294122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E21B-4685-FA4D-8F8E-209F9931B8B5}"/>
              </a:ext>
            </a:extLst>
          </p:cNvPr>
          <p:cNvSpPr>
            <a:spLocks noGrp="1"/>
          </p:cNvSpPr>
          <p:nvPr>
            <p:ph type="ctrTitle"/>
          </p:nvPr>
        </p:nvSpPr>
        <p:spPr/>
        <p:txBody>
          <a:bodyPr/>
          <a:lstStyle/>
          <a:p>
            <a:r>
              <a:rPr lang="en-US" dirty="0"/>
              <a:t>Caregivers</a:t>
            </a:r>
          </a:p>
        </p:txBody>
      </p:sp>
      <p:sp>
        <p:nvSpPr>
          <p:cNvPr id="3" name="Subtitle 2">
            <a:extLst>
              <a:ext uri="{FF2B5EF4-FFF2-40B4-BE49-F238E27FC236}">
                <a16:creationId xmlns:a16="http://schemas.microsoft.com/office/drawing/2014/main" id="{5F72AC0D-A8D2-D940-98BA-2F1B2A9EAD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0462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56120" y="645847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1" y="885970"/>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378" y="1007007"/>
            <a:ext cx="4499117" cy="584775"/>
          </a:xfrm>
          <a:prstGeom prst="rect">
            <a:avLst/>
          </a:prstGeom>
          <a:noFill/>
        </p:spPr>
        <p:txBody>
          <a:bodyPr wrap="none" rtlCol="0">
            <a:spAutoFit/>
          </a:bodyPr>
          <a:lstStyle/>
          <a:p>
            <a:r>
              <a:rPr lang="en-US" sz="3200" dirty="0"/>
              <a:t>COVID Related Furloughs</a:t>
            </a:r>
          </a:p>
        </p:txBody>
      </p:sp>
      <p:pic>
        <p:nvPicPr>
          <p:cNvPr id="17" name="Picture 16"/>
          <p:cNvPicPr>
            <a:picLocks noChangeAspect="1"/>
          </p:cNvPicPr>
          <p:nvPr/>
        </p:nvPicPr>
        <p:blipFill>
          <a:blip r:embed="rId3"/>
          <a:stretch>
            <a:fillRect/>
          </a:stretch>
        </p:blipFill>
        <p:spPr>
          <a:xfrm>
            <a:off x="240599" y="3125634"/>
            <a:ext cx="11789428" cy="3066280"/>
          </a:xfrm>
          <a:prstGeom prst="rect">
            <a:avLst/>
          </a:prstGeom>
        </p:spPr>
      </p:pic>
      <p:pic>
        <p:nvPicPr>
          <p:cNvPr id="18" name="Picture 17"/>
          <p:cNvPicPr>
            <a:picLocks noChangeAspect="1"/>
          </p:cNvPicPr>
          <p:nvPr/>
        </p:nvPicPr>
        <p:blipFill>
          <a:blip r:embed="rId4"/>
          <a:stretch>
            <a:fillRect/>
          </a:stretch>
        </p:blipFill>
        <p:spPr>
          <a:xfrm>
            <a:off x="6781142" y="213966"/>
            <a:ext cx="4584589" cy="2755631"/>
          </a:xfrm>
          <a:prstGeom prst="rect">
            <a:avLst/>
          </a:prstGeom>
          <a:ln w="38100">
            <a:solidFill>
              <a:schemeClr val="bg1"/>
            </a:solidFill>
          </a:ln>
        </p:spPr>
      </p:pic>
    </p:spTree>
    <p:extLst>
      <p:ext uri="{BB962C8B-B14F-4D97-AF65-F5344CB8AC3E}">
        <p14:creationId xmlns:p14="http://schemas.microsoft.com/office/powerpoint/2010/main" val="2104281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194061"/>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331843"/>
            <a:ext cx="12192000" cy="526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615" y="1573996"/>
            <a:ext cx="10789126" cy="7109639"/>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FLU Vaccine</a:t>
            </a:r>
          </a:p>
          <a:p>
            <a:pPr marL="914400" lvl="1" indent="-4572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Shipment to arrive this week</a:t>
            </a:r>
          </a:p>
          <a:p>
            <a:r>
              <a:rPr lang="en-US" sz="3200" dirty="0">
                <a:latin typeface="Arial" panose="020B0604020202020204" pitchFamily="34" charset="0"/>
                <a:cs typeface="Arial" panose="020B0604020202020204" pitchFamily="34" charset="0"/>
              </a:rPr>
              <a:t>Antibody Testing for COVID for all caregivers</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Last 2 weeks of October, Team working on plans – will report next week</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Respiratory Therapists</a:t>
            </a:r>
          </a:p>
          <a:p>
            <a:pPr marL="1028700" lvl="1"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Approved per diem rate</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14 positions without success on getting applicants</a:t>
            </a:r>
          </a:p>
          <a:p>
            <a:r>
              <a:rPr lang="en-US" sz="3200" dirty="0">
                <a:latin typeface="Arial" panose="020B0604020202020204" pitchFamily="34" charset="0"/>
                <a:cs typeface="Arial" panose="020B0604020202020204" pitchFamily="34" charset="0"/>
              </a:rPr>
              <a:t>Moral Distress </a:t>
            </a:r>
          </a:p>
          <a:p>
            <a:pPr marL="1028700" lvl="1"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Schwartz Rounds set for Sept 29 noon</a:t>
            </a:r>
            <a:endParaRPr lang="en-US" sz="24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283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194061"/>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331843"/>
            <a:ext cx="12192000" cy="526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615" y="1573996"/>
            <a:ext cx="10789126" cy="2246769"/>
          </a:xfrm>
          <a:prstGeom prst="rect">
            <a:avLst/>
          </a:prstGeom>
          <a:noFill/>
        </p:spPr>
        <p:txBody>
          <a:bodyPr wrap="square" rtlCol="0">
            <a:spAutoFit/>
          </a:bodyPr>
          <a:lstStyle/>
          <a:p>
            <a:endParaRPr lang="en-US" sz="36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32388" y="2615959"/>
            <a:ext cx="10467035" cy="2822825"/>
          </a:xfrm>
          <a:prstGeom prst="rect">
            <a:avLst/>
          </a:prstGeom>
        </p:spPr>
      </p:pic>
    </p:spTree>
    <p:extLst>
      <p:ext uri="{BB962C8B-B14F-4D97-AF65-F5344CB8AC3E}">
        <p14:creationId xmlns:p14="http://schemas.microsoft.com/office/powerpoint/2010/main" val="583559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194061"/>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Study-pregnant women</a:t>
            </a:r>
          </a:p>
        </p:txBody>
      </p:sp>
      <p:sp>
        <p:nvSpPr>
          <p:cNvPr id="4" name="Rectangle 3"/>
          <p:cNvSpPr/>
          <p:nvPr/>
        </p:nvSpPr>
        <p:spPr>
          <a:xfrm>
            <a:off x="0" y="1331843"/>
            <a:ext cx="12192000" cy="526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615" y="1573996"/>
            <a:ext cx="10789126" cy="2246769"/>
          </a:xfrm>
          <a:prstGeom prst="rect">
            <a:avLst/>
          </a:prstGeom>
          <a:noFill/>
        </p:spPr>
        <p:txBody>
          <a:bodyPr wrap="square" rtlCol="0">
            <a:spAutoFit/>
          </a:bodyPr>
          <a:lstStyle/>
          <a:p>
            <a:endParaRPr lang="en-US" sz="36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0" y="2615960"/>
            <a:ext cx="11959853" cy="2219088"/>
          </a:xfrm>
          <a:prstGeom prst="rect">
            <a:avLst/>
          </a:prstGeom>
        </p:spPr>
      </p:pic>
    </p:spTree>
    <p:extLst>
      <p:ext uri="{BB962C8B-B14F-4D97-AF65-F5344CB8AC3E}">
        <p14:creationId xmlns:p14="http://schemas.microsoft.com/office/powerpoint/2010/main" val="3128333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4" name="Picture 3">
            <a:extLst>
              <a:ext uri="{FF2B5EF4-FFF2-40B4-BE49-F238E27FC236}">
                <a16:creationId xmlns:a16="http://schemas.microsoft.com/office/drawing/2014/main" id="{8BF154EE-F6A4-5949-9681-428B978E5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474" y="1142234"/>
            <a:ext cx="9431368" cy="4800590"/>
          </a:xfrm>
          <a:prstGeom prst="rect">
            <a:avLst/>
          </a:prstGeom>
        </p:spPr>
      </p:pic>
    </p:spTree>
    <p:extLst>
      <p:ext uri="{BB962C8B-B14F-4D97-AF65-F5344CB8AC3E}">
        <p14:creationId xmlns:p14="http://schemas.microsoft.com/office/powerpoint/2010/main" val="446168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2C07-2B13-9C4C-860E-776CED0CEC47}"/>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BB686660-FEAB-174D-9004-D1C28B3383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115" y="33814"/>
            <a:ext cx="11696403" cy="6092350"/>
          </a:xfrm>
        </p:spPr>
      </p:pic>
    </p:spTree>
    <p:extLst>
      <p:ext uri="{BB962C8B-B14F-4D97-AF65-F5344CB8AC3E}">
        <p14:creationId xmlns:p14="http://schemas.microsoft.com/office/powerpoint/2010/main" val="2962620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188427255"/>
              </p:ext>
            </p:extLst>
          </p:nvPr>
        </p:nvGraphicFramePr>
        <p:xfrm>
          <a:off x="348149" y="1349785"/>
          <a:ext cx="5051165" cy="1584960"/>
        </p:xfrm>
        <a:graphic>
          <a:graphicData uri="http://schemas.openxmlformats.org/drawingml/2006/table">
            <a:tbl>
              <a:tblPr firstRow="1" bandRow="1">
                <a:tableStyleId>{5C22544A-7EE6-4342-B048-85BDC9FD1C3A}</a:tableStyleId>
              </a:tblPr>
              <a:tblGrid>
                <a:gridCol w="1273822">
                  <a:extLst>
                    <a:ext uri="{9D8B030D-6E8A-4147-A177-3AD203B41FA5}">
                      <a16:colId xmlns:a16="http://schemas.microsoft.com/office/drawing/2014/main" val="20000"/>
                    </a:ext>
                  </a:extLst>
                </a:gridCol>
                <a:gridCol w="1251858">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30085">
                  <a:extLst>
                    <a:ext uri="{9D8B030D-6E8A-4147-A177-3AD203B41FA5}">
                      <a16:colId xmlns:a16="http://schemas.microsoft.com/office/drawing/2014/main" val="20003"/>
                    </a:ext>
                  </a:extLst>
                </a:gridCol>
              </a:tblGrid>
              <a:tr h="386118">
                <a:tc>
                  <a:txBody>
                    <a:bodyPr/>
                    <a:lstStyle/>
                    <a:p>
                      <a:endParaRPr lang="en-US" sz="2000" dirty="0">
                        <a:solidFill>
                          <a:schemeClr val="bg2">
                            <a:lumMod val="10000"/>
                          </a:schemeClr>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bg2">
                              <a:lumMod val="10000"/>
                            </a:schemeClr>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bg2">
                              <a:lumMod val="10000"/>
                            </a:schemeClr>
                          </a:solidFill>
                          <a:latin typeface="Arial Narrow" panose="020B0606020202030204" pitchFamily="34" charset="0"/>
                          <a:cs typeface="Arial" panose="020B0604020202020204" pitchFamily="34" charset="0"/>
                        </a:rPr>
                        <a:t>GMC</a:t>
                      </a:r>
                    </a:p>
                  </a:txBody>
                  <a:tcPr>
                    <a:solidFill>
                      <a:schemeClr val="bg1">
                        <a:lumMod val="75000"/>
                        <a:lumOff val="25000"/>
                      </a:schemeClr>
                    </a:solidFill>
                  </a:tcPr>
                </a:tc>
                <a:tc>
                  <a:txBody>
                    <a:bodyPr/>
                    <a:lstStyle/>
                    <a:p>
                      <a:pPr algn="ctr"/>
                      <a:r>
                        <a:rPr lang="en-US" sz="2000" dirty="0">
                          <a:solidFill>
                            <a:schemeClr val="bg2">
                              <a:lumMod val="10000"/>
                            </a:schemeClr>
                          </a:solidFill>
                          <a:latin typeface="Arial Narrow" panose="020B0606020202030204" pitchFamily="34" charset="0"/>
                          <a:cs typeface="Arial" panose="020B0604020202020204" pitchFamily="34" charset="0"/>
                        </a:rPr>
                        <a:t>CMG</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Test Kits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000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0000"/>
                    </a:solidFill>
                  </a:tcPr>
                </a:tc>
                <a:extLst>
                  <a:ext uri="{0D108BD9-81ED-4DB2-BD59-A6C34878D82A}">
                    <a16:rowId xmlns:a16="http://schemas.microsoft.com/office/drawing/2014/main" val="10001"/>
                  </a:ext>
                </a:extLst>
              </a:tr>
              <a:tr h="359134">
                <a:tc>
                  <a:txBody>
                    <a:bodyPr/>
                    <a:lstStyle/>
                    <a:p>
                      <a:r>
                        <a:rPr lang="en-US" sz="2000" b="1" dirty="0"/>
                        <a:t>Swabs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2"/>
                  </a:ext>
                </a:extLst>
              </a:tr>
              <a:tr h="319008">
                <a:tc>
                  <a:txBody>
                    <a:bodyPr/>
                    <a:lstStyle/>
                    <a:p>
                      <a:r>
                        <a:rPr lang="en-US" sz="2000" b="1" dirty="0"/>
                        <a:t>VTM</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3"/>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467360" y="4913300"/>
            <a:ext cx="1172464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Grace- out of BD kits</a:t>
            </a:r>
          </a:p>
          <a:p>
            <a:r>
              <a:rPr lang="en-US" sz="2400" dirty="0">
                <a:latin typeface="Arial" panose="020B0604020202020204" pitchFamily="34" charset="0"/>
                <a:cs typeface="Arial" panose="020B0604020202020204" pitchFamily="34" charset="0"/>
              </a:rPr>
              <a:t>CMG- 	receiving smaller amounts</a:t>
            </a:r>
          </a:p>
          <a:p>
            <a:endParaRPr lang="en-US" sz="24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57091946"/>
              </p:ext>
            </p:extLst>
          </p:nvPr>
        </p:nvGraphicFramePr>
        <p:xfrm>
          <a:off x="6248400" y="1215071"/>
          <a:ext cx="5403397" cy="2818121"/>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bg2">
                            <a:lumMod val="10000"/>
                          </a:schemeClr>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bg2">
                              <a:lumMod val="10000"/>
                            </a:schemeClr>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bg2">
                              <a:lumMod val="10000"/>
                            </a:schemeClr>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10791">
                <a:tc>
                  <a:txBody>
                    <a:bodyPr/>
                    <a:lstStyle/>
                    <a:p>
                      <a:r>
                        <a:rPr lang="en-US" sz="2000" b="1" dirty="0">
                          <a:latin typeface="Arial" panose="020B0604020202020204" pitchFamily="34" charset="0"/>
                          <a:cs typeface="Arial" panose="020B0604020202020204" pitchFamily="34" charset="0"/>
                        </a:rPr>
                        <a:t>9/19</a:t>
                      </a:r>
                    </a:p>
                  </a:txBody>
                  <a:tcPr/>
                </a:tc>
                <a:tc>
                  <a:txBody>
                    <a:bodyPr/>
                    <a:lstStyle/>
                    <a:p>
                      <a:pPr algn="ctr"/>
                      <a:r>
                        <a:rPr lang="en-US" dirty="0">
                          <a:latin typeface="Arial" panose="020B0604020202020204" pitchFamily="34" charset="0"/>
                          <a:cs typeface="Arial" panose="020B0604020202020204" pitchFamily="34" charset="0"/>
                        </a:rPr>
                        <a:t>242</a:t>
                      </a:r>
                    </a:p>
                  </a:txBody>
                  <a:tcPr/>
                </a:tc>
                <a:tc>
                  <a:txBody>
                    <a:bodyPr/>
                    <a:lstStyle/>
                    <a:p>
                      <a:pPr algn="ctr"/>
                      <a:r>
                        <a:rPr lang="en-US" dirty="0">
                          <a:latin typeface="Arial" panose="020B0604020202020204" pitchFamily="34" charset="0"/>
                          <a:cs typeface="Arial" panose="020B0604020202020204" pitchFamily="34" charset="0"/>
                        </a:rPr>
                        <a:t>15</a:t>
                      </a:r>
                    </a:p>
                  </a:txBody>
                  <a:tcPr/>
                </a:tc>
                <a:tc>
                  <a:txBody>
                    <a:bodyPr/>
                    <a:lstStyle/>
                    <a:p>
                      <a:pPr algn="ctr"/>
                      <a:r>
                        <a:rPr lang="en-US" dirty="0">
                          <a:latin typeface="Arial" panose="020B0604020202020204" pitchFamily="34" charset="0"/>
                          <a:cs typeface="Arial" panose="020B0604020202020204" pitchFamily="34" charset="0"/>
                        </a:rPr>
                        <a:t>134</a:t>
                      </a:r>
                    </a:p>
                  </a:txBody>
                  <a:tcPr/>
                </a:tc>
                <a:tc>
                  <a:txBody>
                    <a:bodyPr/>
                    <a:lstStyle/>
                    <a:p>
                      <a:pPr algn="ctr"/>
                      <a:r>
                        <a:rPr lang="en-US" dirty="0">
                          <a:latin typeface="Arial" panose="020B0604020202020204" pitchFamily="34" charset="0"/>
                          <a:cs typeface="Arial" panose="020B0604020202020204" pitchFamily="34" charset="0"/>
                        </a:rPr>
                        <a:t>23</a:t>
                      </a:r>
                    </a:p>
                  </a:txBody>
                  <a:tcPr/>
                </a:tc>
                <a:extLst>
                  <a:ext uri="{0D108BD9-81ED-4DB2-BD59-A6C34878D82A}">
                    <a16:rowId xmlns:a16="http://schemas.microsoft.com/office/drawing/2014/main" val="10002"/>
                  </a:ext>
                </a:extLst>
              </a:tr>
              <a:tr h="0">
                <a:tc>
                  <a:txBody>
                    <a:bodyPr/>
                    <a:lstStyle/>
                    <a:p>
                      <a:r>
                        <a:rPr lang="en-US" sz="2000" b="1" dirty="0">
                          <a:latin typeface="Arial" panose="020B0604020202020204" pitchFamily="34" charset="0"/>
                          <a:cs typeface="Arial" panose="020B0604020202020204" pitchFamily="34" charset="0"/>
                        </a:rPr>
                        <a:t>9/20</a:t>
                      </a:r>
                    </a:p>
                  </a:txBody>
                  <a:tcPr/>
                </a:tc>
                <a:tc>
                  <a:txBody>
                    <a:bodyPr/>
                    <a:lstStyle/>
                    <a:p>
                      <a:pPr algn="ctr"/>
                      <a:r>
                        <a:rPr lang="en-US" dirty="0">
                          <a:latin typeface="Arial" panose="020B0604020202020204" pitchFamily="34" charset="0"/>
                          <a:cs typeface="Arial" panose="020B0604020202020204" pitchFamily="34" charset="0"/>
                        </a:rPr>
                        <a:t>261</a:t>
                      </a:r>
                    </a:p>
                  </a:txBody>
                  <a:tcPr/>
                </a:tc>
                <a:tc>
                  <a:txBody>
                    <a:bodyPr/>
                    <a:lstStyle/>
                    <a:p>
                      <a:pPr algn="ctr"/>
                      <a:r>
                        <a:rPr lang="en-US" dirty="0">
                          <a:latin typeface="Arial" panose="020B0604020202020204" pitchFamily="34" charset="0"/>
                          <a:cs typeface="Arial" panose="020B0604020202020204" pitchFamily="34" charset="0"/>
                        </a:rPr>
                        <a:t>33</a:t>
                      </a:r>
                    </a:p>
                  </a:txBody>
                  <a:tcPr/>
                </a:tc>
                <a:tc>
                  <a:txBody>
                    <a:bodyPr/>
                    <a:lstStyle/>
                    <a:p>
                      <a:pPr algn="ctr"/>
                      <a:r>
                        <a:rPr lang="en-US" dirty="0">
                          <a:latin typeface="Arial" panose="020B0604020202020204" pitchFamily="34" charset="0"/>
                          <a:cs typeface="Arial" panose="020B0604020202020204" pitchFamily="34" charset="0"/>
                        </a:rPr>
                        <a:t>5</a:t>
                      </a:r>
                    </a:p>
                  </a:txBody>
                  <a:tcPr/>
                </a:tc>
                <a:tc>
                  <a:txBody>
                    <a:bodyPr/>
                    <a:lstStyle/>
                    <a:p>
                      <a:pPr algn="ctr"/>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0003"/>
                  </a:ext>
                </a:extLst>
              </a:tr>
              <a:tr h="360844">
                <a:tc>
                  <a:txBody>
                    <a:bodyPr/>
                    <a:lstStyle/>
                    <a:p>
                      <a:r>
                        <a:rPr lang="en-US" sz="2000" b="1" dirty="0">
                          <a:latin typeface="Arial" panose="020B0604020202020204" pitchFamily="34" charset="0"/>
                          <a:cs typeface="Arial" panose="020B0604020202020204" pitchFamily="34" charset="0"/>
                        </a:rPr>
                        <a:t>9/21</a:t>
                      </a:r>
                    </a:p>
                  </a:txBody>
                  <a:tcPr/>
                </a:tc>
                <a:tc>
                  <a:txBody>
                    <a:bodyPr/>
                    <a:lstStyle/>
                    <a:p>
                      <a:pPr algn="ctr"/>
                      <a:r>
                        <a:rPr lang="en-US" dirty="0">
                          <a:latin typeface="Arial" panose="020B0604020202020204" pitchFamily="34" charset="0"/>
                          <a:cs typeface="Arial" panose="020B0604020202020204" pitchFamily="34" charset="0"/>
                        </a:rPr>
                        <a:t>110</a:t>
                      </a:r>
                    </a:p>
                  </a:txBody>
                  <a:tcPr/>
                </a:tc>
                <a:tc>
                  <a:txBody>
                    <a:bodyPr/>
                    <a:lstStyle/>
                    <a:p>
                      <a:pPr algn="ctr"/>
                      <a:r>
                        <a:rPr lang="en-US" dirty="0">
                          <a:latin typeface="Arial" panose="020B0604020202020204" pitchFamily="34" charset="0"/>
                          <a:cs typeface="Arial" panose="020B0604020202020204" pitchFamily="34" charset="0"/>
                        </a:rPr>
                        <a:t>7</a:t>
                      </a:r>
                    </a:p>
                  </a:txBody>
                  <a:tcPr/>
                </a:tc>
                <a:tc>
                  <a:txBody>
                    <a:bodyPr/>
                    <a:lstStyle/>
                    <a:p>
                      <a:pPr algn="ctr"/>
                      <a:r>
                        <a:rPr lang="en-US" dirty="0">
                          <a:latin typeface="Arial" panose="020B0604020202020204" pitchFamily="34" charset="0"/>
                          <a:cs typeface="Arial" panose="020B0604020202020204" pitchFamily="34" charset="0"/>
                        </a:rPr>
                        <a:t>1</a:t>
                      </a:r>
                    </a:p>
                  </a:txBody>
                  <a:tcPr/>
                </a:tc>
                <a:tc>
                  <a:txBody>
                    <a:bodyPr/>
                    <a:lstStyle/>
                    <a:p>
                      <a:pPr algn="ctr"/>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0004"/>
                  </a:ext>
                </a:extLst>
              </a:tr>
              <a:tr h="344556">
                <a:tc>
                  <a:txBody>
                    <a:bodyPr/>
                    <a:lstStyle/>
                    <a:p>
                      <a:r>
                        <a:rPr lang="en-US" sz="2000" b="1" dirty="0">
                          <a:latin typeface="Arial" panose="020B0604020202020204" pitchFamily="34" charset="0"/>
                          <a:cs typeface="Arial" panose="020B0604020202020204" pitchFamily="34" charset="0"/>
                        </a:rPr>
                        <a:t>9/22</a:t>
                      </a:r>
                    </a:p>
                  </a:txBody>
                  <a:tcPr/>
                </a:tc>
                <a:tc>
                  <a:txBody>
                    <a:bodyPr/>
                    <a:lstStyle/>
                    <a:p>
                      <a:pPr algn="ctr"/>
                      <a:r>
                        <a:rPr lang="en-US" dirty="0">
                          <a:latin typeface="Arial" panose="020B0604020202020204" pitchFamily="34" charset="0"/>
                          <a:cs typeface="Arial" panose="020B0604020202020204" pitchFamily="34" charset="0"/>
                        </a:rPr>
                        <a:t>342</a:t>
                      </a:r>
                    </a:p>
                  </a:txBody>
                  <a:tcPr/>
                </a:tc>
                <a:tc>
                  <a:txBody>
                    <a:bodyPr/>
                    <a:lstStyle/>
                    <a:p>
                      <a:pPr algn="ctr"/>
                      <a:r>
                        <a:rPr lang="en-US" dirty="0">
                          <a:latin typeface="Arial" panose="020B0604020202020204" pitchFamily="34" charset="0"/>
                          <a:cs typeface="Arial" panose="020B0604020202020204" pitchFamily="34" charset="0"/>
                        </a:rPr>
                        <a:t>26</a:t>
                      </a:r>
                    </a:p>
                  </a:txBody>
                  <a:tcPr/>
                </a:tc>
                <a:tc>
                  <a:txBody>
                    <a:bodyPr/>
                    <a:lstStyle/>
                    <a:p>
                      <a:pPr algn="ctr"/>
                      <a:r>
                        <a:rPr lang="en-US" dirty="0">
                          <a:latin typeface="Arial" panose="020B0604020202020204" pitchFamily="34" charset="0"/>
                          <a:cs typeface="Arial" panose="020B0604020202020204" pitchFamily="34" charset="0"/>
                        </a:rPr>
                        <a:t>185</a:t>
                      </a:r>
                    </a:p>
                  </a:txBody>
                  <a:tcPr/>
                </a:tc>
                <a:tc>
                  <a:txBody>
                    <a:bodyPr/>
                    <a:lstStyle/>
                    <a:p>
                      <a:pPr algn="ctr"/>
                      <a:r>
                        <a:rPr lang="en-US" dirty="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10005"/>
                  </a:ext>
                </a:extLst>
              </a:tr>
              <a:tr h="344556">
                <a:tc>
                  <a:txBody>
                    <a:bodyPr/>
                    <a:lstStyle/>
                    <a:p>
                      <a:r>
                        <a:rPr lang="en-US" sz="2000" b="1" dirty="0">
                          <a:latin typeface="Arial" panose="020B0604020202020204" pitchFamily="34" charset="0"/>
                          <a:cs typeface="Arial" panose="020B0604020202020204" pitchFamily="34" charset="0"/>
                        </a:rPr>
                        <a:t>9/23</a:t>
                      </a:r>
                    </a:p>
                  </a:txBody>
                  <a:tcPr/>
                </a:tc>
                <a:tc>
                  <a:txBody>
                    <a:bodyPr/>
                    <a:lstStyle/>
                    <a:p>
                      <a:pPr algn="ctr"/>
                      <a:r>
                        <a:rPr lang="en-US" dirty="0">
                          <a:latin typeface="Arial" panose="020B0604020202020204" pitchFamily="34" charset="0"/>
                          <a:cs typeface="Arial" panose="020B0604020202020204" pitchFamily="34" charset="0"/>
                        </a:rPr>
                        <a:t>323</a:t>
                      </a:r>
                    </a:p>
                  </a:txBody>
                  <a:tcPr/>
                </a:tc>
                <a:tc>
                  <a:txBody>
                    <a:bodyPr/>
                    <a:lstStyle/>
                    <a:p>
                      <a:pPr algn="ctr"/>
                      <a:r>
                        <a:rPr lang="en-US" dirty="0">
                          <a:latin typeface="Arial" panose="020B0604020202020204" pitchFamily="34" charset="0"/>
                          <a:cs typeface="Arial" panose="020B0604020202020204" pitchFamily="34" charset="0"/>
                        </a:rPr>
                        <a:t>16</a:t>
                      </a:r>
                    </a:p>
                  </a:txBody>
                  <a:tcPr/>
                </a:tc>
                <a:tc>
                  <a:txBody>
                    <a:bodyPr/>
                    <a:lstStyle/>
                    <a:p>
                      <a:pPr algn="ctr"/>
                      <a:r>
                        <a:rPr lang="en-US" dirty="0">
                          <a:latin typeface="Arial" panose="020B0604020202020204" pitchFamily="34" charset="0"/>
                          <a:cs typeface="Arial" panose="020B0604020202020204" pitchFamily="34" charset="0"/>
                        </a:rPr>
                        <a:t>138</a:t>
                      </a:r>
                    </a:p>
                  </a:txBody>
                  <a:tcPr/>
                </a:tc>
                <a:tc>
                  <a:txBody>
                    <a:bodyPr/>
                    <a:lstStyle/>
                    <a:p>
                      <a:pPr algn="ctr"/>
                      <a:r>
                        <a:rPr lang="en-US" dirty="0">
                          <a:latin typeface="Arial" panose="020B0604020202020204" pitchFamily="34" charset="0"/>
                          <a:cs typeface="Arial" panose="020B0604020202020204" pitchFamily="34" charset="0"/>
                        </a:rPr>
                        <a:t>18</a:t>
                      </a:r>
                    </a:p>
                  </a:txBody>
                  <a:tcPr/>
                </a:tc>
                <a:extLst>
                  <a:ext uri="{0D108BD9-81ED-4DB2-BD59-A6C34878D82A}">
                    <a16:rowId xmlns:a16="http://schemas.microsoft.com/office/drawing/2014/main" val="10006"/>
                  </a:ext>
                </a:extLst>
              </a:tr>
            </a:tbl>
          </a:graphicData>
        </a:graphic>
      </p:graphicFrame>
      <p:sp>
        <p:nvSpPr>
          <p:cNvPr id="10" name="Rectangle 9"/>
          <p:cNvSpPr/>
          <p:nvPr/>
        </p:nvSpPr>
        <p:spPr>
          <a:xfrm>
            <a:off x="1216435" y="3012271"/>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38350" y="2985066"/>
            <a:ext cx="334571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&gt;2000                          &gt;750</a:t>
            </a:r>
          </a:p>
          <a:p>
            <a:r>
              <a:rPr lang="en-US" sz="2000" dirty="0">
                <a:latin typeface="Arial" panose="020B0604020202020204" pitchFamily="34" charset="0"/>
                <a:cs typeface="Arial" panose="020B0604020202020204" pitchFamily="34" charset="0"/>
              </a:rPr>
              <a:t>&lt;2000                          &lt;750</a:t>
            </a:r>
          </a:p>
          <a:p>
            <a:r>
              <a:rPr lang="en-US" sz="2000" dirty="0">
                <a:latin typeface="Arial" panose="020B0604020202020204" pitchFamily="34" charset="0"/>
                <a:cs typeface="Arial" panose="020B0604020202020204" pitchFamily="34" charset="0"/>
              </a:rPr>
              <a:t>&lt;1600                      	    &lt;500</a:t>
            </a:r>
          </a:p>
        </p:txBody>
      </p:sp>
      <p:sp>
        <p:nvSpPr>
          <p:cNvPr id="12" name="Rectangle 11"/>
          <p:cNvSpPr/>
          <p:nvPr/>
        </p:nvSpPr>
        <p:spPr>
          <a:xfrm>
            <a:off x="1216435" y="3344095"/>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6435" y="3675919"/>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325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27910"/>
            <a:ext cx="11819102" cy="1508760"/>
          </a:xfrm>
        </p:spPr>
        <p:txBody>
          <a:bodyPr>
            <a:normAutofit/>
          </a:bodyPr>
          <a:lstStyle/>
          <a:p>
            <a:r>
              <a:rPr lang="en-US" sz="5400" dirty="0"/>
              <a:t>TESTING – </a:t>
            </a:r>
            <a:r>
              <a:rPr lang="en-US" sz="4800" dirty="0"/>
              <a:t>preparing for children</a:t>
            </a:r>
            <a:endParaRPr lang="en-US" sz="5400" dirty="0"/>
          </a:p>
        </p:txBody>
      </p:sp>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579367" y="1975008"/>
            <a:ext cx="11127727" cy="206210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Testing Algorithm for Children</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Have good plan for testing</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Worked with CMG PCP’s</a:t>
            </a:r>
          </a:p>
          <a:p>
            <a:pPr marL="914400" lvl="1"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38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66" y="299059"/>
            <a:ext cx="11925834" cy="1508760"/>
          </a:xfrm>
        </p:spPr>
        <p:txBody>
          <a:bodyPr>
            <a:normAutofit/>
          </a:bodyPr>
          <a:lstStyle/>
          <a:p>
            <a:r>
              <a:rPr lang="en-US" sz="5400" dirty="0"/>
              <a:t>TESTING – CMS Interim final rule</a:t>
            </a:r>
          </a:p>
        </p:txBody>
      </p:sp>
      <p:sp>
        <p:nvSpPr>
          <p:cNvPr id="9" name="TextBox 8"/>
          <p:cNvSpPr txBox="1"/>
          <p:nvPr/>
        </p:nvSpPr>
        <p:spPr>
          <a:xfrm>
            <a:off x="728090" y="2004754"/>
            <a:ext cx="10473309" cy="267765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QSO-20-37-CLIA,NH (Supply and Lab Reporting to CMS)</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Looking at a 3</a:t>
            </a:r>
            <a:r>
              <a:rPr lang="en-US" sz="3200" baseline="30000" dirty="0">
                <a:latin typeface="Arial" panose="020B0604020202020204" pitchFamily="34" charset="0"/>
                <a:cs typeface="Arial" panose="020B0604020202020204" pitchFamily="34" charset="0"/>
              </a:rPr>
              <a:t>rd</a:t>
            </a:r>
            <a:r>
              <a:rPr lang="en-US" sz="3200" dirty="0">
                <a:latin typeface="Arial" panose="020B0604020202020204" pitchFamily="34" charset="0"/>
                <a:cs typeface="Arial" panose="020B0604020202020204" pitchFamily="34" charset="0"/>
              </a:rPr>
              <a:t> party vendor to collect and report data</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796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66" y="299059"/>
            <a:ext cx="11925834" cy="1508760"/>
          </a:xfrm>
        </p:spPr>
        <p:txBody>
          <a:bodyPr>
            <a:normAutofit/>
          </a:bodyPr>
          <a:lstStyle/>
          <a:p>
            <a:r>
              <a:rPr lang="en-US" sz="5400" dirty="0"/>
              <a:t>TESTING – CMS Interim final rule</a:t>
            </a:r>
          </a:p>
        </p:txBody>
      </p:sp>
      <p:sp>
        <p:nvSpPr>
          <p:cNvPr id="9" name="TextBox 8"/>
          <p:cNvSpPr txBox="1"/>
          <p:nvPr/>
        </p:nvSpPr>
        <p:spPr>
          <a:xfrm>
            <a:off x="728090" y="2004754"/>
            <a:ext cx="10473309" cy="360098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Nursing Home Surveillance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Received information from BRAC</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LRN will perform the testing for NH, LTC facilities, </a:t>
            </a:r>
            <a:r>
              <a:rPr lang="en-US" sz="3200" dirty="0" err="1">
                <a:latin typeface="Arial" panose="020B0604020202020204" pitchFamily="34" charset="0"/>
                <a:cs typeface="Arial" panose="020B0604020202020204" pitchFamily="34" charset="0"/>
              </a:rPr>
              <a:t>etc</a:t>
            </a:r>
            <a:r>
              <a:rPr lang="en-US" sz="3200" dirty="0">
                <a:latin typeface="Arial" panose="020B0604020202020204" pitchFamily="34" charset="0"/>
                <a:cs typeface="Arial" panose="020B0604020202020204" pitchFamily="34" charset="0"/>
              </a:rPr>
              <a:t>, who are required to test on a regular basis at  NO COST </a:t>
            </a: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442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4D51-FDA1-184F-A90D-AD0BC6664CA5}"/>
              </a:ext>
            </a:extLst>
          </p:cNvPr>
          <p:cNvSpPr>
            <a:spLocks noGrp="1"/>
          </p:cNvSpPr>
          <p:nvPr>
            <p:ph type="ctrTitle"/>
          </p:nvPr>
        </p:nvSpPr>
        <p:spPr/>
        <p:txBody>
          <a:bodyPr/>
          <a:lstStyle/>
          <a:p>
            <a:r>
              <a:rPr lang="en-US" dirty="0"/>
              <a:t>Masking Update</a:t>
            </a:r>
          </a:p>
        </p:txBody>
      </p:sp>
      <p:sp>
        <p:nvSpPr>
          <p:cNvPr id="3" name="Subtitle 2">
            <a:extLst>
              <a:ext uri="{FF2B5EF4-FFF2-40B4-BE49-F238E27FC236}">
                <a16:creationId xmlns:a16="http://schemas.microsoft.com/office/drawing/2014/main" id="{70EE2A53-E295-EE47-85B1-DB91C0A8FE7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728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902" y="0"/>
            <a:ext cx="9784080" cy="1508760"/>
          </a:xfrm>
        </p:spPr>
        <p:txBody>
          <a:bodyPr>
            <a:normAutofit/>
          </a:bodyPr>
          <a:lstStyle/>
          <a:p>
            <a:r>
              <a:rPr lang="en-US" sz="5400" dirty="0">
                <a:latin typeface="Arial" panose="020B0604020202020204" pitchFamily="34" charset="0"/>
                <a:cs typeface="Arial" panose="020B0604020202020204" pitchFamily="34" charset="0"/>
              </a:rPr>
              <a:t>COVID19-Hot Topics</a:t>
            </a:r>
          </a:p>
        </p:txBody>
      </p:sp>
      <p:sp>
        <p:nvSpPr>
          <p:cNvPr id="6" name="Rectangle 5"/>
          <p:cNvSpPr/>
          <p:nvPr/>
        </p:nvSpPr>
        <p:spPr>
          <a:xfrm>
            <a:off x="0" y="1065700"/>
            <a:ext cx="12192000" cy="8861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700" t="3871" r="5501" b="66165"/>
          <a:stretch/>
        </p:blipFill>
        <p:spPr>
          <a:xfrm>
            <a:off x="6931741" y="4859042"/>
            <a:ext cx="4513007" cy="194879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239" t="4389" r="1736" b="50450"/>
          <a:stretch/>
        </p:blipFill>
        <p:spPr>
          <a:xfrm>
            <a:off x="297194" y="1831925"/>
            <a:ext cx="5704900" cy="362307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120" t="49907" r="-7123" b="5074"/>
          <a:stretch/>
        </p:blipFill>
        <p:spPr>
          <a:xfrm>
            <a:off x="6213620" y="1146266"/>
            <a:ext cx="6305697" cy="3673448"/>
          </a:xfrm>
          <a:prstGeom prst="rect">
            <a:avLst/>
          </a:prstGeom>
        </p:spPr>
      </p:pic>
      <p:sp>
        <p:nvSpPr>
          <p:cNvPr id="4" name="Rectangle 3"/>
          <p:cNvSpPr/>
          <p:nvPr/>
        </p:nvSpPr>
        <p:spPr>
          <a:xfrm>
            <a:off x="1355083" y="5454996"/>
            <a:ext cx="3717364"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APPROVED</a:t>
            </a:r>
          </a:p>
        </p:txBody>
      </p:sp>
    </p:spTree>
    <p:extLst>
      <p:ext uri="{BB962C8B-B14F-4D97-AF65-F5344CB8AC3E}">
        <p14:creationId xmlns:p14="http://schemas.microsoft.com/office/powerpoint/2010/main" val="1366657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8" y="-136585"/>
            <a:ext cx="9784080" cy="1508760"/>
          </a:xfrm>
        </p:spPr>
        <p:txBody>
          <a:bodyPr/>
          <a:lstStyle/>
          <a:p>
            <a:r>
              <a:rPr lang="en-US" dirty="0"/>
              <a:t>SIGNAGE ordered</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452" y="1202067"/>
            <a:ext cx="3433439" cy="44432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33" y="1176330"/>
            <a:ext cx="3433439" cy="44432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9063" y="1202067"/>
            <a:ext cx="3095142" cy="4421632"/>
          </a:xfrm>
          <a:prstGeom prst="rect">
            <a:avLst/>
          </a:prstGeom>
        </p:spPr>
      </p:pic>
      <p:sp>
        <p:nvSpPr>
          <p:cNvPr id="10" name="TextBox 9"/>
          <p:cNvSpPr txBox="1"/>
          <p:nvPr/>
        </p:nvSpPr>
        <p:spPr>
          <a:xfrm>
            <a:off x="976184" y="5742211"/>
            <a:ext cx="10622692" cy="523220"/>
          </a:xfrm>
          <a:prstGeom prst="rect">
            <a:avLst/>
          </a:prstGeom>
          <a:noFill/>
        </p:spPr>
        <p:txBody>
          <a:bodyPr wrap="square" rtlCol="0">
            <a:spAutoFit/>
          </a:bodyPr>
          <a:lstStyle/>
          <a:p>
            <a:pPr algn="ctr"/>
            <a:r>
              <a:rPr lang="en-US" sz="2800" dirty="0"/>
              <a:t>Ordered for Plainview, CMG, Grace Medical and clinics, Specialty</a:t>
            </a:r>
          </a:p>
        </p:txBody>
      </p:sp>
    </p:spTree>
    <p:extLst>
      <p:ext uri="{BB962C8B-B14F-4D97-AF65-F5344CB8AC3E}">
        <p14:creationId xmlns:p14="http://schemas.microsoft.com/office/powerpoint/2010/main" val="1548614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8" y="-136585"/>
            <a:ext cx="9784080" cy="1508760"/>
          </a:xfrm>
        </p:spPr>
        <p:txBody>
          <a:bodyPr/>
          <a:lstStyle/>
          <a:p>
            <a:r>
              <a:rPr lang="en-US" dirty="0"/>
              <a:t>SIGNAGE – patient and visitors</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46948" y="1253345"/>
            <a:ext cx="4655501" cy="3770263"/>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200" dirty="0"/>
              <a:t>Education starts with Admitting</a:t>
            </a:r>
          </a:p>
          <a:p>
            <a:pPr marL="457200" indent="-457200">
              <a:spcAft>
                <a:spcPts val="600"/>
              </a:spcAft>
              <a:buFont typeface="Arial" panose="020B0604020202020204" pitchFamily="34" charset="0"/>
              <a:buChar char="•"/>
            </a:pPr>
            <a:r>
              <a:rPr lang="en-US" sz="3200" dirty="0"/>
              <a:t>Nursing and procedure areas to continue with education </a:t>
            </a:r>
          </a:p>
          <a:p>
            <a:pPr marL="457200" indent="-457200">
              <a:spcAft>
                <a:spcPts val="600"/>
              </a:spcAft>
              <a:buFont typeface="Arial" panose="020B0604020202020204" pitchFamily="34" charset="0"/>
              <a:buChar char="•"/>
            </a:pPr>
            <a:r>
              <a:rPr lang="en-US" sz="3200" dirty="0"/>
              <a:t>Scripting provided by IP</a:t>
            </a:r>
          </a:p>
          <a:p>
            <a:pPr marL="457200" indent="-457200">
              <a:spcAft>
                <a:spcPts val="600"/>
              </a:spcAft>
              <a:buFont typeface="Arial" panose="020B0604020202020204" pitchFamily="34" charset="0"/>
              <a:buChar char="•"/>
            </a:pPr>
            <a:r>
              <a:rPr lang="en-US" sz="3200" dirty="0"/>
              <a:t>OCTOBER 1, Start Date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659" y="1072028"/>
            <a:ext cx="3433439" cy="44432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397" y="1072028"/>
            <a:ext cx="3433439" cy="4443274"/>
          </a:xfrm>
          <a:prstGeom prst="rect">
            <a:avLst/>
          </a:prstGeom>
        </p:spPr>
      </p:pic>
      <p:pic>
        <p:nvPicPr>
          <p:cNvPr id="5" name="Picture 4"/>
          <p:cNvPicPr>
            <a:picLocks noChangeAspect="1"/>
          </p:cNvPicPr>
          <p:nvPr/>
        </p:nvPicPr>
        <p:blipFill>
          <a:blip r:embed="rId4"/>
          <a:stretch>
            <a:fillRect/>
          </a:stretch>
        </p:blipFill>
        <p:spPr>
          <a:xfrm>
            <a:off x="1434027" y="5663444"/>
            <a:ext cx="9323945" cy="1044528"/>
          </a:xfrm>
          <a:prstGeom prst="rect">
            <a:avLst/>
          </a:prstGeom>
        </p:spPr>
      </p:pic>
    </p:spTree>
    <p:extLst>
      <p:ext uri="{BB962C8B-B14F-4D97-AF65-F5344CB8AC3E}">
        <p14:creationId xmlns:p14="http://schemas.microsoft.com/office/powerpoint/2010/main" val="3649316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Wesley Wells, PharmD</a:t>
            </a:r>
          </a:p>
          <a:p>
            <a:r>
              <a:rPr lang="en-US" sz="2800" dirty="0">
                <a:ea typeface="+mn-lt"/>
                <a:cs typeface="+mn-lt"/>
              </a:rPr>
              <a:t>Regional Pharmacy Director</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1791766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75E8FE-E871-4E96-BBDF-9B5F57314990}"/>
              </a:ext>
            </a:extLst>
          </p:cNvPr>
          <p:cNvSpPr>
            <a:spLocks noGrp="1"/>
          </p:cNvSpPr>
          <p:nvPr>
            <p:ph type="title"/>
          </p:nvPr>
        </p:nvSpPr>
        <p:spPr/>
        <p:txBody>
          <a:bodyPr/>
          <a:lstStyle/>
          <a:p>
            <a:r>
              <a:rPr lang="en-US" dirty="0"/>
              <a:t>Operation Warp Speed (OWS)</a:t>
            </a:r>
            <a:br>
              <a:rPr lang="en-US" dirty="0"/>
            </a:br>
            <a:endParaRPr lang="en-US" dirty="0"/>
          </a:p>
        </p:txBody>
      </p:sp>
      <p:sp>
        <p:nvSpPr>
          <p:cNvPr id="5" name="Content Placeholder 4">
            <a:extLst>
              <a:ext uri="{FF2B5EF4-FFF2-40B4-BE49-F238E27FC236}">
                <a16:creationId xmlns:a16="http://schemas.microsoft.com/office/drawing/2014/main" id="{F5ED3822-C148-4DEA-A293-50B15DE38402}"/>
              </a:ext>
            </a:extLst>
          </p:cNvPr>
          <p:cNvSpPr>
            <a:spLocks noGrp="1"/>
          </p:cNvSpPr>
          <p:nvPr>
            <p:ph idx="1"/>
          </p:nvPr>
        </p:nvSpPr>
        <p:spPr/>
        <p:txBody>
          <a:bodyPr/>
          <a:lstStyle/>
          <a:p>
            <a:r>
              <a:rPr lang="en-US" sz="2400" dirty="0"/>
              <a:t>Ensuring that every American who wants to receive a COVID-19 vaccine can receive one, by delivering safe and effective vaccine doses to the American people beginning January 2021</a:t>
            </a:r>
          </a:p>
          <a:p>
            <a:r>
              <a:rPr lang="en-US" sz="2400" dirty="0"/>
              <a:t>Four essential components to strategy</a:t>
            </a:r>
          </a:p>
          <a:p>
            <a:pPr lvl="1"/>
            <a:r>
              <a:rPr lang="en-US" sz="2000" dirty="0"/>
              <a:t>Distribution</a:t>
            </a:r>
          </a:p>
          <a:p>
            <a:pPr lvl="1"/>
            <a:r>
              <a:rPr lang="en-US" sz="2000" dirty="0"/>
              <a:t>Administration</a:t>
            </a:r>
          </a:p>
          <a:p>
            <a:pPr lvl="1"/>
            <a:r>
              <a:rPr lang="en-US" sz="2000" dirty="0"/>
              <a:t>Monitoring</a:t>
            </a:r>
          </a:p>
          <a:p>
            <a:pPr lvl="1"/>
            <a:r>
              <a:rPr lang="en-US" sz="2000" dirty="0"/>
              <a:t>Education</a:t>
            </a:r>
          </a:p>
          <a:p>
            <a:pPr lvl="1"/>
            <a:endParaRPr lang="en-US" sz="2000" dirty="0"/>
          </a:p>
          <a:p>
            <a:endParaRPr lang="en-US" sz="2400" dirty="0"/>
          </a:p>
        </p:txBody>
      </p:sp>
      <p:pic>
        <p:nvPicPr>
          <p:cNvPr id="6" name="Picture 5">
            <a:extLst>
              <a:ext uri="{FF2B5EF4-FFF2-40B4-BE49-F238E27FC236}">
                <a16:creationId xmlns:a16="http://schemas.microsoft.com/office/drawing/2014/main" id="{2DF012D9-0382-494E-BD8B-BA5E2F10AC1D}"/>
              </a:ext>
            </a:extLst>
          </p:cNvPr>
          <p:cNvPicPr>
            <a:picLocks noChangeAspect="1"/>
          </p:cNvPicPr>
          <p:nvPr/>
        </p:nvPicPr>
        <p:blipFill rotWithShape="1">
          <a:blip r:embed="rId3"/>
          <a:srcRect l="27430" r="58574"/>
          <a:stretch/>
        </p:blipFill>
        <p:spPr>
          <a:xfrm>
            <a:off x="1444916" y="4507923"/>
            <a:ext cx="1463040" cy="1502956"/>
          </a:xfrm>
          <a:prstGeom prst="rect">
            <a:avLst/>
          </a:prstGeom>
        </p:spPr>
      </p:pic>
      <p:pic>
        <p:nvPicPr>
          <p:cNvPr id="7" name="Picture 6">
            <a:extLst>
              <a:ext uri="{FF2B5EF4-FFF2-40B4-BE49-F238E27FC236}">
                <a16:creationId xmlns:a16="http://schemas.microsoft.com/office/drawing/2014/main" id="{77D2EE58-D53F-40E4-BD90-57BFB72272C5}"/>
              </a:ext>
            </a:extLst>
          </p:cNvPr>
          <p:cNvPicPr>
            <a:picLocks noChangeAspect="1"/>
          </p:cNvPicPr>
          <p:nvPr/>
        </p:nvPicPr>
        <p:blipFill>
          <a:blip r:embed="rId4"/>
          <a:stretch>
            <a:fillRect/>
          </a:stretch>
        </p:blipFill>
        <p:spPr>
          <a:xfrm>
            <a:off x="3743272" y="3082834"/>
            <a:ext cx="8113448" cy="2850178"/>
          </a:xfrm>
          <a:prstGeom prst="rect">
            <a:avLst/>
          </a:prstGeom>
        </p:spPr>
      </p:pic>
    </p:spTree>
    <p:extLst>
      <p:ext uri="{BB962C8B-B14F-4D97-AF65-F5344CB8AC3E}">
        <p14:creationId xmlns:p14="http://schemas.microsoft.com/office/powerpoint/2010/main" val="370752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933B-8923-492D-8E18-07FF8F78BA3F}"/>
              </a:ext>
            </a:extLst>
          </p:cNvPr>
          <p:cNvSpPr>
            <a:spLocks noGrp="1"/>
          </p:cNvSpPr>
          <p:nvPr>
            <p:ph type="title"/>
          </p:nvPr>
        </p:nvSpPr>
        <p:spPr/>
        <p:txBody>
          <a:bodyPr/>
          <a:lstStyle/>
          <a:p>
            <a:r>
              <a:rPr lang="en-US" dirty="0"/>
              <a:t>COVID Vaccination Planning</a:t>
            </a:r>
          </a:p>
        </p:txBody>
      </p:sp>
      <p:pic>
        <p:nvPicPr>
          <p:cNvPr id="4" name="Content Placeholder 3">
            <a:extLst>
              <a:ext uri="{FF2B5EF4-FFF2-40B4-BE49-F238E27FC236}">
                <a16:creationId xmlns:a16="http://schemas.microsoft.com/office/drawing/2014/main" id="{64BA6466-68D4-41C9-9D38-67662585F9B0}"/>
              </a:ext>
            </a:extLst>
          </p:cNvPr>
          <p:cNvPicPr>
            <a:picLocks noGrp="1" noChangeAspect="1"/>
          </p:cNvPicPr>
          <p:nvPr>
            <p:ph idx="1"/>
          </p:nvPr>
        </p:nvPicPr>
        <p:blipFill>
          <a:blip r:embed="rId3"/>
          <a:stretch>
            <a:fillRect/>
          </a:stretch>
        </p:blipFill>
        <p:spPr>
          <a:xfrm>
            <a:off x="2249042" y="1168399"/>
            <a:ext cx="7693916" cy="4864101"/>
          </a:xfrm>
          <a:prstGeom prst="rect">
            <a:avLst/>
          </a:prstGeom>
        </p:spPr>
      </p:pic>
    </p:spTree>
    <p:extLst>
      <p:ext uri="{BB962C8B-B14F-4D97-AF65-F5344CB8AC3E}">
        <p14:creationId xmlns:p14="http://schemas.microsoft.com/office/powerpoint/2010/main" val="1101674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75E8FE-E871-4E96-BBDF-9B5F57314990}"/>
              </a:ext>
            </a:extLst>
          </p:cNvPr>
          <p:cNvSpPr>
            <a:spLocks noGrp="1"/>
          </p:cNvSpPr>
          <p:nvPr>
            <p:ph type="title"/>
          </p:nvPr>
        </p:nvSpPr>
        <p:spPr/>
        <p:txBody>
          <a:bodyPr/>
          <a:lstStyle/>
          <a:p>
            <a:r>
              <a:rPr lang="en-US" dirty="0"/>
              <a:t>Vaccinate with Confidence</a:t>
            </a:r>
          </a:p>
        </p:txBody>
      </p:sp>
      <p:sp>
        <p:nvSpPr>
          <p:cNvPr id="3" name="Content Placeholder 2">
            <a:extLst>
              <a:ext uri="{FF2B5EF4-FFF2-40B4-BE49-F238E27FC236}">
                <a16:creationId xmlns:a16="http://schemas.microsoft.com/office/drawing/2014/main" id="{E12C4721-0D76-49B9-BBBE-B284FEC85C2B}"/>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476F8837-FF4C-47A3-85BE-010CD0B13E57}"/>
              </a:ext>
            </a:extLst>
          </p:cNvPr>
          <p:cNvPicPr>
            <a:picLocks noChangeAspect="1"/>
          </p:cNvPicPr>
          <p:nvPr/>
        </p:nvPicPr>
        <p:blipFill rotWithShape="1">
          <a:blip r:embed="rId3"/>
          <a:srcRect t="21930"/>
          <a:stretch/>
        </p:blipFill>
        <p:spPr>
          <a:xfrm>
            <a:off x="609599" y="1219200"/>
            <a:ext cx="10472505" cy="4686299"/>
          </a:xfrm>
          <a:prstGeom prst="rect">
            <a:avLst/>
          </a:prstGeom>
        </p:spPr>
      </p:pic>
    </p:spTree>
    <p:extLst>
      <p:ext uri="{BB962C8B-B14F-4D97-AF65-F5344CB8AC3E}">
        <p14:creationId xmlns:p14="http://schemas.microsoft.com/office/powerpoint/2010/main" val="2412991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494B59C-9D83-4218-8607-C83BE9C592E9}"/>
              </a:ext>
            </a:extLst>
          </p:cNvPr>
          <p:cNvGraphicFramePr>
            <a:graphicFrameLocks noGrp="1"/>
          </p:cNvGraphicFramePr>
          <p:nvPr>
            <p:extLst/>
          </p:nvPr>
        </p:nvGraphicFramePr>
        <p:xfrm>
          <a:off x="364032" y="1259840"/>
          <a:ext cx="11463936" cy="4338320"/>
        </p:xfrm>
        <a:graphic>
          <a:graphicData uri="http://schemas.openxmlformats.org/drawingml/2006/table">
            <a:tbl>
              <a:tblPr firstRow="1" bandRow="1">
                <a:tableStyleId>{5C22544A-7EE6-4342-B048-85BDC9FD1C3A}</a:tableStyleId>
              </a:tblPr>
              <a:tblGrid>
                <a:gridCol w="1242826">
                  <a:extLst>
                    <a:ext uri="{9D8B030D-6E8A-4147-A177-3AD203B41FA5}">
                      <a16:colId xmlns:a16="http://schemas.microsoft.com/office/drawing/2014/main" val="1129900535"/>
                    </a:ext>
                  </a:extLst>
                </a:gridCol>
                <a:gridCol w="3216628">
                  <a:extLst>
                    <a:ext uri="{9D8B030D-6E8A-4147-A177-3AD203B41FA5}">
                      <a16:colId xmlns:a16="http://schemas.microsoft.com/office/drawing/2014/main" val="2151348620"/>
                    </a:ext>
                  </a:extLst>
                </a:gridCol>
                <a:gridCol w="3506680">
                  <a:extLst>
                    <a:ext uri="{9D8B030D-6E8A-4147-A177-3AD203B41FA5}">
                      <a16:colId xmlns:a16="http://schemas.microsoft.com/office/drawing/2014/main" val="3301219321"/>
                    </a:ext>
                  </a:extLst>
                </a:gridCol>
                <a:gridCol w="3497802">
                  <a:extLst>
                    <a:ext uri="{9D8B030D-6E8A-4147-A177-3AD203B41FA5}">
                      <a16:colId xmlns:a16="http://schemas.microsoft.com/office/drawing/2014/main" val="442667569"/>
                    </a:ext>
                  </a:extLst>
                </a:gridCol>
              </a:tblGrid>
              <a:tr h="370840">
                <a:tc>
                  <a:txBody>
                    <a:bodyPr/>
                    <a:lstStyle/>
                    <a:p>
                      <a:endParaRPr lang="en-US" sz="1600"/>
                    </a:p>
                  </a:txBody>
                  <a:tcPr/>
                </a:tc>
                <a:tc>
                  <a:txBody>
                    <a:bodyPr/>
                    <a:lstStyle/>
                    <a:p>
                      <a:pPr algn="ctr"/>
                      <a:r>
                        <a:rPr lang="en-US" sz="1600"/>
                        <a:t>Logistics &amp; Storage</a:t>
                      </a:r>
                    </a:p>
                  </a:txBody>
                  <a:tcPr/>
                </a:tc>
                <a:tc>
                  <a:txBody>
                    <a:bodyPr/>
                    <a:lstStyle/>
                    <a:p>
                      <a:pPr algn="ctr"/>
                      <a:r>
                        <a:rPr lang="en-US" sz="1600"/>
                        <a:t>Access &amp; Administration</a:t>
                      </a:r>
                    </a:p>
                  </a:txBody>
                  <a:tcPr/>
                </a:tc>
                <a:tc>
                  <a:txBody>
                    <a:bodyPr/>
                    <a:lstStyle/>
                    <a:p>
                      <a:pPr algn="ctr"/>
                      <a:r>
                        <a:rPr lang="en-US" sz="1600"/>
                        <a:t>Acquisition &amp; Regional Implementation</a:t>
                      </a:r>
                    </a:p>
                  </a:txBody>
                  <a:tcPr/>
                </a:tc>
                <a:extLst>
                  <a:ext uri="{0D108BD9-81ED-4DB2-BD59-A6C34878D82A}">
                    <a16:rowId xmlns:a16="http://schemas.microsoft.com/office/drawing/2014/main" val="3040895230"/>
                  </a:ext>
                </a:extLst>
              </a:tr>
              <a:tr h="370840">
                <a:tc>
                  <a:txBody>
                    <a:bodyPr/>
                    <a:lstStyle/>
                    <a:p>
                      <a:r>
                        <a:rPr lang="en-US" sz="1400"/>
                        <a:t>Lead</a:t>
                      </a:r>
                    </a:p>
                  </a:txBody>
                  <a:tcPr/>
                </a:tc>
                <a:tc>
                  <a:txBody>
                    <a:bodyPr/>
                    <a:lstStyle/>
                    <a:p>
                      <a:r>
                        <a:rPr lang="en-US" sz="1400"/>
                        <a:t>Mike </a:t>
                      </a:r>
                      <a:r>
                        <a:rPr lang="en-US" sz="1400" err="1"/>
                        <a:t>Skafi</a:t>
                      </a:r>
                      <a:r>
                        <a:rPr lang="en-US" sz="1400"/>
                        <a:t>, Pharmacy</a:t>
                      </a:r>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3964243924"/>
                  </a:ext>
                </a:extLst>
              </a:tr>
              <a:tr h="370840">
                <a:tc>
                  <a:txBody>
                    <a:bodyPr/>
                    <a:lstStyle/>
                    <a:p>
                      <a:r>
                        <a:rPr lang="en-US" sz="1400"/>
                        <a:t>Participants</a:t>
                      </a:r>
                    </a:p>
                  </a:txBody>
                  <a:tcPr/>
                </a:tc>
                <a:tc>
                  <a:txBody>
                    <a:bodyPr/>
                    <a:lstStyle/>
                    <a:p>
                      <a:pPr marL="285750" indent="-285750">
                        <a:buFont typeface="Arial" panose="020B0604020202020204" pitchFamily="34" charset="0"/>
                        <a:buChar char="•"/>
                      </a:pPr>
                      <a:r>
                        <a:rPr lang="en-US" sz="1400" dirty="0"/>
                        <a:t>Caregiver Health Services</a:t>
                      </a:r>
                    </a:p>
                    <a:p>
                      <a:pPr marL="285750" indent="-285750">
                        <a:buFont typeface="Arial" panose="020B0604020202020204" pitchFamily="34" charset="0"/>
                        <a:buChar char="•"/>
                      </a:pPr>
                      <a:r>
                        <a:rPr lang="en-US" sz="1400" dirty="0"/>
                        <a:t>REH</a:t>
                      </a:r>
                    </a:p>
                    <a:p>
                      <a:pPr marL="285750" indent="-285750">
                        <a:buFont typeface="Arial" panose="020B0604020202020204" pitchFamily="34" charset="0"/>
                        <a:buChar char="•"/>
                      </a:pPr>
                      <a:r>
                        <a:rPr lang="en-US" sz="1400" dirty="0"/>
                        <a:t>Pharmacy</a:t>
                      </a:r>
                    </a:p>
                    <a:p>
                      <a:pPr marL="285750" indent="-285750">
                        <a:buFont typeface="Arial" panose="020B0604020202020204" pitchFamily="34" charset="0"/>
                        <a:buChar char="•"/>
                      </a:pPr>
                      <a:r>
                        <a:rPr lang="en-US" sz="1400" dirty="0"/>
                        <a:t>Nursing</a:t>
                      </a:r>
                    </a:p>
                    <a:p>
                      <a:pPr marL="285750" indent="-285750">
                        <a:buFont typeface="Arial" panose="020B0604020202020204" pitchFamily="34" charset="0"/>
                        <a:buChar char="•"/>
                      </a:pPr>
                      <a:r>
                        <a:rPr lang="en-US" sz="1400" dirty="0"/>
                        <a:t>Physician Enterprise</a:t>
                      </a:r>
                    </a:p>
                    <a:p>
                      <a:pPr marL="285750" indent="-285750">
                        <a:buFont typeface="Arial" panose="020B0604020202020204" pitchFamily="34" charset="0"/>
                        <a:buChar char="•"/>
                      </a:pPr>
                      <a:r>
                        <a:rPr lang="en-US" sz="1400" dirty="0"/>
                        <a:t>Home and Community Care</a:t>
                      </a:r>
                    </a:p>
                  </a:txBody>
                  <a:tcPr/>
                </a:tc>
                <a:tc>
                  <a:txBody>
                    <a:bodyPr/>
                    <a:lstStyle/>
                    <a:p>
                      <a:pPr marL="285750" indent="-285750">
                        <a:buFont typeface="Arial" panose="020B0604020202020204" pitchFamily="34" charset="0"/>
                        <a:buChar char="•"/>
                      </a:pPr>
                      <a:r>
                        <a:rPr lang="en-US" sz="1400" dirty="0"/>
                        <a:t>Nursing</a:t>
                      </a:r>
                    </a:p>
                    <a:p>
                      <a:pPr marL="285750" indent="-285750">
                        <a:buFont typeface="Arial" panose="020B0604020202020204" pitchFamily="34" charset="0"/>
                        <a:buChar char="•"/>
                      </a:pPr>
                      <a:r>
                        <a:rPr lang="en-US" sz="1400" dirty="0"/>
                        <a:t>Pharmacy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Caregiver Health Services</a:t>
                      </a:r>
                    </a:p>
                    <a:p>
                      <a:pPr marL="285750" indent="-285750">
                        <a:buFont typeface="Arial" panose="020B0604020202020204" pitchFamily="34" charset="0"/>
                        <a:buChar char="•"/>
                      </a:pPr>
                      <a:r>
                        <a:rPr lang="en-US" sz="1400" dirty="0"/>
                        <a:t>Epic/Meditech</a:t>
                      </a:r>
                    </a:p>
                    <a:p>
                      <a:pPr marL="285750" indent="-285750">
                        <a:buFont typeface="Arial" panose="020B0604020202020204" pitchFamily="34" charset="0"/>
                        <a:buChar char="•"/>
                      </a:pPr>
                      <a:r>
                        <a:rPr lang="en-US" sz="1400" dirty="0"/>
                        <a:t>Population Health</a:t>
                      </a:r>
                    </a:p>
                    <a:p>
                      <a:pPr marL="285750" indent="-285750">
                        <a:buFont typeface="Arial" panose="020B0604020202020204" pitchFamily="34" charset="0"/>
                        <a:buChar char="•"/>
                      </a:pPr>
                      <a:r>
                        <a:rPr lang="en-US" sz="1400" dirty="0"/>
                        <a:t>Communications</a:t>
                      </a:r>
                    </a:p>
                    <a:p>
                      <a:pPr marL="285750" indent="-285750">
                        <a:buFont typeface="Arial" panose="020B0604020202020204" pitchFamily="34" charset="0"/>
                        <a:buChar char="•"/>
                      </a:pPr>
                      <a:r>
                        <a:rPr lang="en-US" sz="1400" dirty="0"/>
                        <a:t>Physician Enterprise</a:t>
                      </a:r>
                    </a:p>
                    <a:p>
                      <a:pPr marL="285750" indent="-285750">
                        <a:buFont typeface="Arial" panose="020B0604020202020204" pitchFamily="34" charset="0"/>
                        <a:buChar char="•"/>
                      </a:pPr>
                      <a:r>
                        <a:rPr lang="en-US" sz="1400" dirty="0"/>
                        <a:t>Home and Community Care</a:t>
                      </a:r>
                    </a:p>
                  </a:txBody>
                  <a:tcPr/>
                </a:tc>
                <a:tc>
                  <a:txBody>
                    <a:bodyPr/>
                    <a:lstStyle/>
                    <a:p>
                      <a:pPr marL="285750" indent="-285750">
                        <a:buFont typeface="Arial" panose="020B0604020202020204" pitchFamily="34" charset="0"/>
                        <a:buChar char="•"/>
                      </a:pPr>
                      <a:r>
                        <a:rPr lang="en-US" sz="1400" dirty="0"/>
                        <a:t>Regional Ops Leaders</a:t>
                      </a:r>
                    </a:p>
                    <a:p>
                      <a:pPr marL="285750" indent="-285750">
                        <a:buFont typeface="Arial" panose="020B0604020202020204" pitchFamily="34" charset="0"/>
                        <a:buChar char="•"/>
                      </a:pPr>
                      <a:r>
                        <a:rPr lang="en-US" sz="1400" dirty="0"/>
                        <a:t>Population Health</a:t>
                      </a:r>
                    </a:p>
                    <a:p>
                      <a:pPr marL="285750" indent="-285750">
                        <a:buFont typeface="Arial" panose="020B0604020202020204" pitchFamily="34" charset="0"/>
                        <a:buChar char="•"/>
                      </a:pPr>
                      <a:r>
                        <a:rPr lang="en-US" sz="1400" dirty="0"/>
                        <a:t>Government Affairs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Physician Enterprise</a:t>
                      </a:r>
                      <a:endParaRPr lang="en-US" sz="1400" dirty="0"/>
                    </a:p>
                    <a:p>
                      <a:pPr marL="285750" indent="-285750">
                        <a:buFont typeface="Arial" panose="020B0604020202020204" pitchFamily="34" charset="0"/>
                        <a:buChar char="•"/>
                      </a:pPr>
                      <a:r>
                        <a:rPr lang="en-US" sz="1400" dirty="0"/>
                        <a:t>Home and Community Care</a:t>
                      </a:r>
                    </a:p>
                  </a:txBody>
                  <a:tcPr/>
                </a:tc>
                <a:extLst>
                  <a:ext uri="{0D108BD9-81ED-4DB2-BD59-A6C34878D82A}">
                    <a16:rowId xmlns:a16="http://schemas.microsoft.com/office/drawing/2014/main" val="1977315852"/>
                  </a:ext>
                </a:extLst>
              </a:tr>
              <a:tr h="370840">
                <a:tc>
                  <a:txBody>
                    <a:bodyPr/>
                    <a:lstStyle/>
                    <a:p>
                      <a:r>
                        <a:rPr lang="en-US" sz="1400" dirty="0"/>
                        <a:t>Scope</a:t>
                      </a:r>
                    </a:p>
                  </a:txBody>
                  <a:tcPr/>
                </a:tc>
                <a:tc>
                  <a:txBody>
                    <a:bodyPr/>
                    <a:lstStyle/>
                    <a:p>
                      <a:pPr marL="285750" indent="-285750">
                        <a:buFont typeface="Arial" panose="020B0604020202020204" pitchFamily="34" charset="0"/>
                        <a:buChar char="•"/>
                      </a:pPr>
                      <a:r>
                        <a:rPr lang="en-US" sz="1400" dirty="0"/>
                        <a:t>Calculate anticipated need for caregivers and patients</a:t>
                      </a:r>
                    </a:p>
                    <a:p>
                      <a:pPr marL="285750" indent="-285750">
                        <a:buFont typeface="Arial" panose="020B0604020202020204" pitchFamily="34" charset="0"/>
                        <a:buChar char="•"/>
                      </a:pPr>
                      <a:r>
                        <a:rPr lang="en-US" sz="1400" dirty="0"/>
                        <a:t>Ensure all sites have McKesson accounts</a:t>
                      </a:r>
                    </a:p>
                    <a:p>
                      <a:pPr marL="285750" indent="-285750">
                        <a:buFont typeface="Arial" panose="020B0604020202020204" pitchFamily="34" charset="0"/>
                        <a:buChar char="•"/>
                      </a:pPr>
                      <a:r>
                        <a:rPr lang="en-US" sz="1400" dirty="0"/>
                        <a:t>Develop structures for safe, appropriate vaccination storage</a:t>
                      </a:r>
                    </a:p>
                    <a:p>
                      <a:pPr marL="285750" indent="-285750">
                        <a:buFont typeface="Arial" panose="020B0604020202020204" pitchFamily="34" charset="0"/>
                        <a:buChar char="•"/>
                      </a:pPr>
                      <a:r>
                        <a:rPr lang="en-US" sz="1400" dirty="0"/>
                        <a:t>Ensure appropriate supply of ancillary supplies</a:t>
                      </a:r>
                    </a:p>
                  </a:txBody>
                  <a:tcPr/>
                </a:tc>
                <a:tc>
                  <a:txBody>
                    <a:bodyPr/>
                    <a:lstStyle/>
                    <a:p>
                      <a:pPr marL="285750" indent="-285750">
                        <a:buFont typeface="Arial" panose="020B0604020202020204" pitchFamily="34" charset="0"/>
                        <a:buChar char="•"/>
                      </a:pPr>
                      <a:r>
                        <a:rPr lang="en-US" sz="1400" dirty="0"/>
                        <a:t>Determine methods for reaching priority group 1 to ensure high up-take of vaccine</a:t>
                      </a:r>
                    </a:p>
                    <a:p>
                      <a:pPr marL="285750" indent="-285750">
                        <a:buFont typeface="Arial" panose="020B0604020202020204" pitchFamily="34" charset="0"/>
                        <a:buChar char="•"/>
                      </a:pPr>
                      <a:r>
                        <a:rPr lang="en-US" sz="1400" dirty="0"/>
                        <a:t>Create screening criteria to ensure priority group 1 is targeted</a:t>
                      </a:r>
                    </a:p>
                    <a:p>
                      <a:pPr marL="285750" indent="-285750">
                        <a:buFont typeface="Arial" panose="020B0604020202020204" pitchFamily="34" charset="0"/>
                        <a:buChar char="•"/>
                      </a:pPr>
                      <a:r>
                        <a:rPr lang="en-US" sz="1400" dirty="0"/>
                        <a:t>Determine when/where/how to offer vaccination in each care setting</a:t>
                      </a:r>
                    </a:p>
                  </a:txBody>
                  <a:tcPr/>
                </a:tc>
                <a:tc>
                  <a:txBody>
                    <a:bodyPr/>
                    <a:lstStyle/>
                    <a:p>
                      <a:pPr marL="285750" indent="-285750">
                        <a:buFont typeface="Arial" panose="020B0604020202020204" pitchFamily="34" charset="0"/>
                        <a:buChar char="•"/>
                      </a:pPr>
                      <a:r>
                        <a:rPr lang="en-US" sz="1400" dirty="0"/>
                        <a:t>Ensure early notification for all vaccine access opportunities</a:t>
                      </a:r>
                    </a:p>
                    <a:p>
                      <a:pPr marL="285750" indent="-285750">
                        <a:buFont typeface="Arial" panose="020B0604020202020204" pitchFamily="34" charset="0"/>
                        <a:buChar char="•"/>
                      </a:pPr>
                      <a:r>
                        <a:rPr lang="en-US" sz="1400" dirty="0"/>
                        <a:t>Identify all vaccination provider locations and ensure they are registered with local jurisdiction</a:t>
                      </a:r>
                    </a:p>
                    <a:p>
                      <a:pPr marL="285750" indent="-285750">
                        <a:buFont typeface="Arial" panose="020B0604020202020204" pitchFamily="34" charset="0"/>
                        <a:buChar char="•"/>
                      </a:pPr>
                      <a:r>
                        <a:rPr lang="en-US" sz="1400" dirty="0"/>
                        <a:t>Develop methods for reporting inventory and administration to health authority</a:t>
                      </a:r>
                    </a:p>
                  </a:txBody>
                  <a:tcPr/>
                </a:tc>
                <a:extLst>
                  <a:ext uri="{0D108BD9-81ED-4DB2-BD59-A6C34878D82A}">
                    <a16:rowId xmlns:a16="http://schemas.microsoft.com/office/drawing/2014/main" val="3458904586"/>
                  </a:ext>
                </a:extLst>
              </a:tr>
            </a:tbl>
          </a:graphicData>
        </a:graphic>
      </p:graphicFrame>
      <p:sp>
        <p:nvSpPr>
          <p:cNvPr id="5" name="Title 4">
            <a:extLst>
              <a:ext uri="{FF2B5EF4-FFF2-40B4-BE49-F238E27FC236}">
                <a16:creationId xmlns:a16="http://schemas.microsoft.com/office/drawing/2014/main" id="{427EA1E5-6DFD-4B74-B691-BAE08C1F0CD2}"/>
              </a:ext>
            </a:extLst>
          </p:cNvPr>
          <p:cNvSpPr>
            <a:spLocks noGrp="1"/>
          </p:cNvSpPr>
          <p:nvPr>
            <p:ph type="title"/>
          </p:nvPr>
        </p:nvSpPr>
        <p:spPr/>
        <p:txBody>
          <a:bodyPr/>
          <a:lstStyle/>
          <a:p>
            <a:r>
              <a:rPr lang="en-US" dirty="0"/>
              <a:t>What Is PSJH Doing?</a:t>
            </a:r>
          </a:p>
        </p:txBody>
      </p:sp>
    </p:spTree>
    <p:extLst>
      <p:ext uri="{BB962C8B-B14F-4D97-AF65-F5344CB8AC3E}">
        <p14:creationId xmlns:p14="http://schemas.microsoft.com/office/powerpoint/2010/main" val="305892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1075" y="323850"/>
            <a:ext cx="62631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8E"/>
                </a:solidFill>
                <a:effectLst/>
                <a:uLnTx/>
                <a:uFillTx/>
                <a:latin typeface="Calibri"/>
                <a:ea typeface="+mn-ea"/>
                <a:cs typeface="+mn-cs"/>
              </a:rPr>
              <a:t>Likely Candidates</a:t>
            </a:r>
          </a:p>
        </p:txBody>
      </p:sp>
      <p:graphicFrame>
        <p:nvGraphicFramePr>
          <p:cNvPr id="3" name="Table 2">
            <a:extLst>
              <a:ext uri="{FF2B5EF4-FFF2-40B4-BE49-F238E27FC236}">
                <a16:creationId xmlns:a16="http://schemas.microsoft.com/office/drawing/2014/main" id="{3401D090-ECA5-4556-9CB9-13CAEE6EC1E4}"/>
              </a:ext>
            </a:extLst>
          </p:cNvPr>
          <p:cNvGraphicFramePr>
            <a:graphicFrameLocks noGrp="1"/>
          </p:cNvGraphicFramePr>
          <p:nvPr>
            <p:extLst/>
          </p:nvPr>
        </p:nvGraphicFramePr>
        <p:xfrm>
          <a:off x="253410" y="1262534"/>
          <a:ext cx="11685180" cy="4687391"/>
        </p:xfrm>
        <a:graphic>
          <a:graphicData uri="http://schemas.openxmlformats.org/drawingml/2006/table">
            <a:tbl>
              <a:tblPr firstRow="1" firstCol="1" bandRow="1">
                <a:tableStyleId>{00A15C55-8517-42AA-B614-E9B94910E393}</a:tableStyleId>
              </a:tblPr>
              <a:tblGrid>
                <a:gridCol w="1155575">
                  <a:extLst>
                    <a:ext uri="{9D8B030D-6E8A-4147-A177-3AD203B41FA5}">
                      <a16:colId xmlns:a16="http://schemas.microsoft.com/office/drawing/2014/main" val="3593535428"/>
                    </a:ext>
                  </a:extLst>
                </a:gridCol>
                <a:gridCol w="4522211">
                  <a:extLst>
                    <a:ext uri="{9D8B030D-6E8A-4147-A177-3AD203B41FA5}">
                      <a16:colId xmlns:a16="http://schemas.microsoft.com/office/drawing/2014/main" val="2333853190"/>
                    </a:ext>
                  </a:extLst>
                </a:gridCol>
                <a:gridCol w="4674032">
                  <a:extLst>
                    <a:ext uri="{9D8B030D-6E8A-4147-A177-3AD203B41FA5}">
                      <a16:colId xmlns:a16="http://schemas.microsoft.com/office/drawing/2014/main" val="3742799176"/>
                    </a:ext>
                  </a:extLst>
                </a:gridCol>
                <a:gridCol w="1333362">
                  <a:extLst>
                    <a:ext uri="{9D8B030D-6E8A-4147-A177-3AD203B41FA5}">
                      <a16:colId xmlns:a16="http://schemas.microsoft.com/office/drawing/2014/main" val="4075402532"/>
                    </a:ext>
                  </a:extLst>
                </a:gridCol>
              </a:tblGrid>
              <a:tr h="103015">
                <a:tc>
                  <a:txBody>
                    <a:bodyPr/>
                    <a:lstStyle/>
                    <a:p>
                      <a:pPr marL="0" marR="0">
                        <a:lnSpc>
                          <a:spcPct val="107000"/>
                        </a:lnSpc>
                        <a:spcBef>
                          <a:spcPts val="0"/>
                        </a:spcBef>
                        <a:spcAft>
                          <a:spcPts val="0"/>
                        </a:spcAft>
                      </a:pPr>
                      <a:r>
                        <a:rPr lang="en-US" sz="1200">
                          <a:effectLst/>
                        </a:rPr>
                        <a:t>COVID-19 Vaccine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ctr">
                        <a:lnSpc>
                          <a:spcPct val="107000"/>
                        </a:lnSpc>
                        <a:spcBef>
                          <a:spcPts val="0"/>
                        </a:spcBef>
                        <a:spcAft>
                          <a:spcPts val="0"/>
                        </a:spcAft>
                      </a:pPr>
                      <a:r>
                        <a:rPr lang="en-US" sz="1200" dirty="0">
                          <a:effectLst/>
                        </a:rPr>
                        <a:t>Pfizer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nchor="ctr"/>
                </a:tc>
                <a:tc>
                  <a:txBody>
                    <a:bodyPr/>
                    <a:lstStyle/>
                    <a:p>
                      <a:pPr marL="0" marR="0" algn="ctr">
                        <a:lnSpc>
                          <a:spcPct val="107000"/>
                        </a:lnSpc>
                        <a:spcBef>
                          <a:spcPts val="0"/>
                        </a:spcBef>
                        <a:spcAft>
                          <a:spcPts val="0"/>
                        </a:spcAft>
                      </a:pPr>
                      <a:r>
                        <a:rPr lang="en-US" sz="1200" dirty="0" err="1">
                          <a:effectLst/>
                        </a:rPr>
                        <a:t>Moderna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nchor="ctr"/>
                </a:tc>
                <a:tc>
                  <a:txBody>
                    <a:bodyPr/>
                    <a:lstStyle/>
                    <a:p>
                      <a:pPr marL="0" marR="0" algn="ctr">
                        <a:lnSpc>
                          <a:spcPct val="107000"/>
                        </a:lnSpc>
                        <a:spcBef>
                          <a:spcPts val="0"/>
                        </a:spcBef>
                        <a:spcAft>
                          <a:spcPts val="0"/>
                        </a:spcAft>
                      </a:pPr>
                      <a:r>
                        <a:rPr lang="en-US" sz="1200" dirty="0">
                          <a:effectLst/>
                        </a:rPr>
                        <a:t>AstraZeneca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nchor="ctr"/>
                </a:tc>
                <a:extLst>
                  <a:ext uri="{0D108BD9-81ED-4DB2-BD59-A6C34878D82A}">
                    <a16:rowId xmlns:a16="http://schemas.microsoft.com/office/drawing/2014/main" val="2342691127"/>
                  </a:ext>
                </a:extLst>
              </a:tr>
              <a:tr h="103015">
                <a:tc>
                  <a:txBody>
                    <a:bodyPr/>
                    <a:lstStyle/>
                    <a:p>
                      <a:pPr marL="0" marR="0">
                        <a:lnSpc>
                          <a:spcPct val="107000"/>
                        </a:lnSpc>
                        <a:spcBef>
                          <a:spcPts val="0"/>
                        </a:spcBef>
                        <a:spcAft>
                          <a:spcPts val="0"/>
                        </a:spcAft>
                      </a:pPr>
                      <a:r>
                        <a:rPr lang="en-US" sz="1200">
                          <a:effectLst/>
                        </a:rPr>
                        <a:t>Type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mRNA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mRNA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Typical vaccine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1654249079"/>
                  </a:ext>
                </a:extLst>
              </a:tr>
              <a:tr h="498591">
                <a:tc>
                  <a:txBody>
                    <a:bodyPr/>
                    <a:lstStyle/>
                    <a:p>
                      <a:pPr marL="0" marR="0">
                        <a:lnSpc>
                          <a:spcPct val="107000"/>
                        </a:lnSpc>
                        <a:spcBef>
                          <a:spcPts val="0"/>
                        </a:spcBef>
                        <a:spcAft>
                          <a:spcPts val="0"/>
                        </a:spcAft>
                      </a:pPr>
                      <a:r>
                        <a:rPr lang="en-US" sz="1200" dirty="0">
                          <a:effectLst/>
                        </a:rPr>
                        <a:t>Manipulation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Pfizer’s vaccine will have to be mixed with a diluent (shipped separately) to dilute it. Once it’s mixed it must be used within six hours or discarded. Comes in a 5-dose vial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No dilution required. Comes in a 10- dose vial (so we still need to prepare in individual doses)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No dilution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1332133568"/>
                  </a:ext>
                </a:extLst>
              </a:tr>
              <a:tr h="201909">
                <a:tc>
                  <a:txBody>
                    <a:bodyPr/>
                    <a:lstStyle/>
                    <a:p>
                      <a:pPr marL="0" marR="0">
                        <a:lnSpc>
                          <a:spcPct val="107000"/>
                        </a:lnSpc>
                        <a:spcBef>
                          <a:spcPts val="0"/>
                        </a:spcBef>
                        <a:spcAft>
                          <a:spcPts val="0"/>
                        </a:spcAft>
                      </a:pPr>
                      <a:r>
                        <a:rPr lang="en-US" sz="1200">
                          <a:effectLst/>
                        </a:rPr>
                        <a:t>Long term storage temp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-70c for 6 months but testing is being conducted to see if –20C is also OK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-20 C (best to use -30 freezer)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Fridge (2-8C)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1208380864"/>
                  </a:ext>
                </a:extLst>
              </a:tr>
              <a:tr h="848841">
                <a:tc>
                  <a:txBody>
                    <a:bodyPr/>
                    <a:lstStyle/>
                    <a:p>
                      <a:pPr marL="0" marR="0">
                        <a:lnSpc>
                          <a:spcPct val="107000"/>
                        </a:lnSpc>
                        <a:spcBef>
                          <a:spcPts val="0"/>
                        </a:spcBef>
                        <a:spcAft>
                          <a:spcPts val="0"/>
                        </a:spcAft>
                      </a:pPr>
                      <a:r>
                        <a:rPr lang="en-US" sz="1200">
                          <a:effectLst/>
                        </a:rPr>
                        <a:t>Short Term Storage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The individual vaccine vials can be refrigerated for up to 5 days but can be held at room temperature for only six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The </a:t>
                      </a:r>
                      <a:r>
                        <a:rPr lang="en-US" sz="1200" dirty="0" err="1">
                          <a:effectLst/>
                        </a:rPr>
                        <a:t>Moderna</a:t>
                      </a:r>
                      <a:r>
                        <a:rPr lang="en-US" sz="1200" dirty="0">
                          <a:effectLst/>
                        </a:rPr>
                        <a:t> vaccine comes as a frozen liquid in a 10-dose vial and contains no preservatives. It can be stored for up to two weeks at normal refrigerator temperatures (2-8C degrees) according to data provided by the Immunization Action Coalition. Once at room temperature it must be used within six hours. Once vial is punctured it's good for 6 hours only. Clinical sites will need to schedule patients, so none is wasted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Fridge (2-8C)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2220047808"/>
                  </a:ext>
                </a:extLst>
              </a:tr>
              <a:tr h="434031">
                <a:tc>
                  <a:txBody>
                    <a:bodyPr/>
                    <a:lstStyle/>
                    <a:p>
                      <a:pPr marL="0" marR="0">
                        <a:lnSpc>
                          <a:spcPct val="107000"/>
                        </a:lnSpc>
                        <a:spcBef>
                          <a:spcPts val="0"/>
                        </a:spcBef>
                        <a:spcAft>
                          <a:spcPts val="0"/>
                        </a:spcAft>
                      </a:pPr>
                      <a:r>
                        <a:rPr lang="en-US" sz="1200" dirty="0">
                          <a:effectLst/>
                        </a:rPr>
                        <a:t>How many doses and frequency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2 doses 21 days apart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2 doses 28 days apart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2 doses 30 days apart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2559791368"/>
                  </a:ext>
                </a:extLst>
              </a:tr>
              <a:tr h="1314467">
                <a:tc>
                  <a:txBody>
                    <a:bodyPr/>
                    <a:lstStyle/>
                    <a:p>
                      <a:pPr marL="0" marR="0">
                        <a:lnSpc>
                          <a:spcPct val="107000"/>
                        </a:lnSpc>
                        <a:spcBef>
                          <a:spcPts val="0"/>
                        </a:spcBef>
                        <a:spcAft>
                          <a:spcPts val="0"/>
                        </a:spcAft>
                      </a:pPr>
                      <a:r>
                        <a:rPr lang="en-US" sz="1200">
                          <a:effectLst/>
                        </a:rPr>
                        <a:t>Most Likely Method of Distribution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Most likely will ship directly from manufacturer to large hospitals and some large pharmacies due to the ultra-freezer need. Each of Pfizer's specially designed transportation containers,  contains 195 vials, equal to 975 doses. One container can hold five of those boxes, or as many as 4,875 doses. Because it’s being shipped only in large volumes, the Pfizer vaccine likely would be distributed at larger medical centers or public health departments that have the capacity to vaccinate large numbers of people and have the proper storage facilities on site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a:effectLst/>
                        </a:rPr>
                        <a:t>Most likely will be stored either at the manufacturing plant or at a McKesson distribution center. When an order comes in, McKesson will ship it</a:t>
                      </a:r>
                      <a:br>
                        <a:rPr lang="en-US" sz="1200">
                          <a:effectLst/>
                        </a:rPr>
                      </a:br>
                      <a:r>
                        <a:rPr lang="en-US" sz="1200">
                          <a:effectLst/>
                        </a:rPr>
                        <a:t>directly to the facility that ordered 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nSpc>
                          <a:spcPct val="107000"/>
                        </a:lnSpc>
                        <a:spcBef>
                          <a:spcPts val="0"/>
                        </a:spcBef>
                        <a:spcAft>
                          <a:spcPts val="0"/>
                        </a:spcAft>
                      </a:pPr>
                      <a:r>
                        <a:rPr lang="en-US" sz="1200" dirty="0">
                          <a:effectLst/>
                        </a:rPr>
                        <a:t>Most likely through McKesson distribution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747721017"/>
                  </a:ext>
                </a:extLst>
              </a:tr>
            </a:tbl>
          </a:graphicData>
        </a:graphic>
      </p:graphicFrame>
      <p:sp>
        <p:nvSpPr>
          <p:cNvPr id="4" name="Title 3">
            <a:extLst>
              <a:ext uri="{FF2B5EF4-FFF2-40B4-BE49-F238E27FC236}">
                <a16:creationId xmlns:a16="http://schemas.microsoft.com/office/drawing/2014/main" id="{71845E58-ECEE-4B11-B00D-A653E9D190CA}"/>
              </a:ext>
            </a:extLst>
          </p:cNvPr>
          <p:cNvSpPr>
            <a:spLocks noGrp="1"/>
          </p:cNvSpPr>
          <p:nvPr>
            <p:ph type="title"/>
          </p:nvPr>
        </p:nvSpPr>
        <p:spPr/>
        <p:txBody>
          <a:bodyPr/>
          <a:lstStyle/>
          <a:p>
            <a:r>
              <a:rPr lang="en-US" dirty="0"/>
              <a:t>Vaccine Front Runners</a:t>
            </a:r>
          </a:p>
        </p:txBody>
      </p:sp>
    </p:spTree>
    <p:extLst>
      <p:ext uri="{BB962C8B-B14F-4D97-AF65-F5344CB8AC3E}">
        <p14:creationId xmlns:p14="http://schemas.microsoft.com/office/powerpoint/2010/main" val="347116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7AEB-32E6-1F41-B360-99D20C8C7ABD}"/>
              </a:ext>
            </a:extLst>
          </p:cNvPr>
          <p:cNvSpPr>
            <a:spLocks noGrp="1"/>
          </p:cNvSpPr>
          <p:nvPr>
            <p:ph type="ctrTitle"/>
          </p:nvPr>
        </p:nvSpPr>
        <p:spPr/>
        <p:txBody>
          <a:bodyPr/>
          <a:lstStyle/>
          <a:p>
            <a:r>
              <a:rPr lang="en-US" dirty="0"/>
              <a:t>Covid-19</a:t>
            </a:r>
          </a:p>
        </p:txBody>
      </p:sp>
      <p:sp>
        <p:nvSpPr>
          <p:cNvPr id="3" name="Subtitle 2">
            <a:extLst>
              <a:ext uri="{FF2B5EF4-FFF2-40B4-BE49-F238E27FC236}">
                <a16:creationId xmlns:a16="http://schemas.microsoft.com/office/drawing/2014/main" id="{85141344-B7E3-4D40-9214-7D738E69A93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1839B2A-7EDA-814B-B3DF-A5F615B16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984" y="3070226"/>
            <a:ext cx="4773084" cy="1885168"/>
          </a:xfrm>
          <a:prstGeom prst="rect">
            <a:avLst/>
          </a:prstGeom>
        </p:spPr>
      </p:pic>
    </p:spTree>
    <p:extLst>
      <p:ext uri="{BB962C8B-B14F-4D97-AF65-F5344CB8AC3E}">
        <p14:creationId xmlns:p14="http://schemas.microsoft.com/office/powerpoint/2010/main" val="63500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29B8-70B7-E044-9C64-B5C3024D1616}"/>
              </a:ext>
            </a:extLst>
          </p:cNvPr>
          <p:cNvSpPr>
            <a:spLocks noGrp="1"/>
          </p:cNvSpPr>
          <p:nvPr>
            <p:ph type="title"/>
          </p:nvPr>
        </p:nvSpPr>
        <p:spPr/>
        <p:txBody>
          <a:bodyPr/>
          <a:lstStyle/>
          <a:p>
            <a:r>
              <a:rPr lang="en-US" sz="3200" dirty="0"/>
              <a:t>Can pregnant women pass coronavirus onto their unborn baby?</a:t>
            </a:r>
          </a:p>
        </p:txBody>
      </p:sp>
      <p:sp>
        <p:nvSpPr>
          <p:cNvPr id="3" name="Content Placeholder 2">
            <a:extLst>
              <a:ext uri="{FF2B5EF4-FFF2-40B4-BE49-F238E27FC236}">
                <a16:creationId xmlns:a16="http://schemas.microsoft.com/office/drawing/2014/main" id="{847E34B2-1E54-9746-B253-CA9A09D05706}"/>
              </a:ext>
            </a:extLst>
          </p:cNvPr>
          <p:cNvSpPr>
            <a:spLocks noGrp="1"/>
          </p:cNvSpPr>
          <p:nvPr>
            <p:ph idx="1"/>
          </p:nvPr>
        </p:nvSpPr>
        <p:spPr/>
        <p:txBody>
          <a:bodyPr/>
          <a:lstStyle/>
          <a:p>
            <a:r>
              <a:rPr lang="en-US" sz="2400" dirty="0"/>
              <a:t>The French study reports that a woman 35 weeks’ pregnant was admitted to hospital with breathing difficulties and tested positive for SARS-CoV-2. The baby boy was delivered by caesarean, and doctors took </a:t>
            </a:r>
            <a:r>
              <a:rPr lang="en-US" sz="2400" dirty="0">
                <a:solidFill>
                  <a:srgbClr val="FF0000"/>
                </a:solidFill>
              </a:rPr>
              <a:t>samples from the placenta and amniotic fluid</a:t>
            </a:r>
            <a:r>
              <a:rPr lang="en-US" sz="2400" dirty="0"/>
              <a:t> surrounding the baby. They also tested the baby’s blood and fluid from his lungs when his breathing tube was removed. </a:t>
            </a:r>
            <a:r>
              <a:rPr lang="en-US" sz="2400" dirty="0">
                <a:solidFill>
                  <a:srgbClr val="FF0000"/>
                </a:solidFill>
              </a:rPr>
              <a:t>All samples tested positive </a:t>
            </a:r>
            <a:r>
              <a:rPr lang="en-US" sz="2400" dirty="0"/>
              <a:t>for SARS-CoV-2 infection.</a:t>
            </a:r>
          </a:p>
          <a:p>
            <a:endParaRPr lang="en-US" sz="2400" dirty="0"/>
          </a:p>
          <a:p>
            <a:r>
              <a:rPr lang="en-US" sz="2400" dirty="0"/>
              <a:t>Although the baby did not seem unwell at first, three days after birth he developed symptoms of irritability, poor feeding and muscle spasms. A brain scan showed possible signs of inflammation, but samples of the fluid that surrounds the brain and spinal cord were negative for SARS-CoV-2 or other infective microorganisms. The baby received no specific treatment and recovered over the next few days.</a:t>
            </a:r>
          </a:p>
        </p:txBody>
      </p:sp>
    </p:spTree>
    <p:extLst>
      <p:ext uri="{BB962C8B-B14F-4D97-AF65-F5344CB8AC3E}">
        <p14:creationId xmlns:p14="http://schemas.microsoft.com/office/powerpoint/2010/main" val="887285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FBA6-70B0-C94B-8F7F-C106667F2F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314752-18C4-884A-8199-441B4EE374CC}"/>
              </a:ext>
            </a:extLst>
          </p:cNvPr>
          <p:cNvSpPr>
            <a:spLocks noGrp="1"/>
          </p:cNvSpPr>
          <p:nvPr>
            <p:ph idx="1"/>
          </p:nvPr>
        </p:nvSpPr>
        <p:spPr/>
        <p:txBody>
          <a:bodyPr/>
          <a:lstStyle/>
          <a:p>
            <a:r>
              <a:rPr lang="en-US" sz="2000" dirty="0"/>
              <a:t>In another US report, a pregnant woman positive for COVID-19 delivered prematurely at 34 weeks due to pregnancy complications of her diabetes. The </a:t>
            </a:r>
            <a:r>
              <a:rPr lang="en-US" sz="2000" dirty="0">
                <a:solidFill>
                  <a:srgbClr val="FF0000"/>
                </a:solidFill>
              </a:rPr>
              <a:t>placenta tested positive for SARS-CoV-2, though the baby girl was healthy. She did not test positive until 1-2 days after birth </a:t>
            </a:r>
            <a:r>
              <a:rPr lang="en-US" sz="2000" dirty="0"/>
              <a:t>when she also developed mild breathing problems. She received oxygen but didn’t need ventilation, and made a full recovery.</a:t>
            </a:r>
          </a:p>
          <a:p>
            <a:pPr marL="0" indent="0">
              <a:buNone/>
            </a:pPr>
            <a:endParaRPr lang="en-US" sz="2000" dirty="0"/>
          </a:p>
          <a:p>
            <a:r>
              <a:rPr lang="en-US" sz="2000" dirty="0"/>
              <a:t>Case studies only tell us about single incidents, which may be rare.  We do not know how many pregnant women, globally, have tested positive for COVID-19 at the time of delivery. Of them, we do not know what proportion of their newborns have also tested positive. These results show that the </a:t>
            </a:r>
            <a:r>
              <a:rPr lang="en-US" sz="2000" dirty="0">
                <a:solidFill>
                  <a:srgbClr val="FF0000"/>
                </a:solidFill>
              </a:rPr>
              <a:t>infection can be transferred across the placenta</a:t>
            </a:r>
            <a:r>
              <a:rPr lang="en-US" sz="2000" dirty="0"/>
              <a:t>, though in other cases it has been difficult to know whether the infection was transferred in the womb or passed from mother to baby after birth. Regardless of the route of transmission, the main point is that </a:t>
            </a:r>
            <a:r>
              <a:rPr lang="en-US" sz="2000" dirty="0">
                <a:solidFill>
                  <a:srgbClr val="FF0000"/>
                </a:solidFill>
              </a:rPr>
              <a:t>all babies infected with COVID have made a full recovery.</a:t>
            </a:r>
          </a:p>
          <a:p>
            <a:endParaRPr lang="en-US" sz="2000" dirty="0"/>
          </a:p>
        </p:txBody>
      </p:sp>
    </p:spTree>
    <p:extLst>
      <p:ext uri="{BB962C8B-B14F-4D97-AF65-F5344CB8AC3E}">
        <p14:creationId xmlns:p14="http://schemas.microsoft.com/office/powerpoint/2010/main" val="1605149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A1A2-557B-2E43-9CD0-66CE6F0B39F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85F9C4-8C04-BC44-BE12-4174857D2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442" y="1290917"/>
            <a:ext cx="5858924" cy="2765622"/>
          </a:xfrm>
        </p:spPr>
      </p:pic>
      <p:sp>
        <p:nvSpPr>
          <p:cNvPr id="6" name="Rectangle 5">
            <a:extLst>
              <a:ext uri="{FF2B5EF4-FFF2-40B4-BE49-F238E27FC236}">
                <a16:creationId xmlns:a16="http://schemas.microsoft.com/office/drawing/2014/main" id="{F09686C4-4CCF-4846-88AA-84F82FBD57C2}"/>
              </a:ext>
            </a:extLst>
          </p:cNvPr>
          <p:cNvSpPr/>
          <p:nvPr/>
        </p:nvSpPr>
        <p:spPr>
          <a:xfrm>
            <a:off x="5486400" y="3811832"/>
            <a:ext cx="6096000" cy="2031325"/>
          </a:xfrm>
          <a:prstGeom prst="rect">
            <a:avLst/>
          </a:prstGeom>
        </p:spPr>
        <p:txBody>
          <a:bodyPr>
            <a:spAutoFit/>
          </a:bodyPr>
          <a:lstStyle/>
          <a:p>
            <a:r>
              <a:rPr lang="en-US" dirty="0">
                <a:solidFill>
                  <a:srgbClr val="333333"/>
                </a:solidFill>
                <a:latin typeface="Helvetica Neue" panose="02000503000000020004" pitchFamily="2" charset="0"/>
              </a:rPr>
              <a:t>The researchers examined the placenta, which showed signs of tissue inflammation. In addition, specialized tests documented the presence of </a:t>
            </a:r>
            <a:r>
              <a:rPr lang="en-US" dirty="0">
                <a:solidFill>
                  <a:srgbClr val="FF0000"/>
                </a:solidFill>
                <a:latin typeface="Helvetica Neue" panose="02000503000000020004" pitchFamily="2" charset="0"/>
              </a:rPr>
              <a:t>coronavirus particles as well as a protein (SARS-CoV-2 nucleocapsid protein) specific for the COVID-19 virus in fetal cells of the placenta</a:t>
            </a:r>
            <a:r>
              <a:rPr lang="en-US" dirty="0">
                <a:solidFill>
                  <a:srgbClr val="333333"/>
                </a:solidFill>
                <a:latin typeface="Helvetica Neue" panose="02000503000000020004" pitchFamily="2" charset="0"/>
              </a:rPr>
              <a:t>. Together, these findings confirmed that the infection was </a:t>
            </a:r>
            <a:r>
              <a:rPr lang="en-US" dirty="0">
                <a:solidFill>
                  <a:srgbClr val="FF0000"/>
                </a:solidFill>
                <a:latin typeface="Helvetica Neue" panose="02000503000000020004" pitchFamily="2" charset="0"/>
              </a:rPr>
              <a:t>transmitted in the womb, rather than during or after birth.</a:t>
            </a:r>
            <a:endParaRPr lang="en-US" dirty="0">
              <a:solidFill>
                <a:srgbClr val="FF0000"/>
              </a:solidFill>
            </a:endParaRPr>
          </a:p>
        </p:txBody>
      </p:sp>
    </p:spTree>
    <p:extLst>
      <p:ext uri="{BB962C8B-B14F-4D97-AF65-F5344CB8AC3E}">
        <p14:creationId xmlns:p14="http://schemas.microsoft.com/office/powerpoint/2010/main" val="3888233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DF923F-584D-FC43-A7C9-2093D6F4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30"/>
            <a:ext cx="12192000" cy="6599339"/>
          </a:xfrm>
          <a:prstGeom prst="rect">
            <a:avLst/>
          </a:prstGeom>
        </p:spPr>
      </p:pic>
    </p:spTree>
    <p:extLst>
      <p:ext uri="{BB962C8B-B14F-4D97-AF65-F5344CB8AC3E}">
        <p14:creationId xmlns:p14="http://schemas.microsoft.com/office/powerpoint/2010/main" val="1702119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145EF-2F18-9B4D-BC7E-CB3819D41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461"/>
            <a:ext cx="12192000" cy="6629078"/>
          </a:xfrm>
          <a:prstGeom prst="rect">
            <a:avLst/>
          </a:prstGeom>
        </p:spPr>
      </p:pic>
    </p:spTree>
    <p:extLst>
      <p:ext uri="{BB962C8B-B14F-4D97-AF65-F5344CB8AC3E}">
        <p14:creationId xmlns:p14="http://schemas.microsoft.com/office/powerpoint/2010/main" val="3061224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340F3-FE5E-5949-BF7A-A452DCE71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328"/>
            <a:ext cx="12192000" cy="6631343"/>
          </a:xfrm>
          <a:prstGeom prst="rect">
            <a:avLst/>
          </a:prstGeom>
        </p:spPr>
      </p:pic>
    </p:spTree>
    <p:extLst>
      <p:ext uri="{BB962C8B-B14F-4D97-AF65-F5344CB8AC3E}">
        <p14:creationId xmlns:p14="http://schemas.microsoft.com/office/powerpoint/2010/main" val="637470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5075D-0A2D-C240-B601-C647C8FD8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26"/>
            <a:ext cx="12192000" cy="6616548"/>
          </a:xfrm>
          <a:prstGeom prst="rect">
            <a:avLst/>
          </a:prstGeom>
        </p:spPr>
      </p:pic>
      <p:sp>
        <p:nvSpPr>
          <p:cNvPr id="4" name="Oval 3">
            <a:extLst>
              <a:ext uri="{FF2B5EF4-FFF2-40B4-BE49-F238E27FC236}">
                <a16:creationId xmlns:a16="http://schemas.microsoft.com/office/drawing/2014/main" id="{96F2A294-D506-4F44-89C3-C8CA6E08515F}"/>
              </a:ext>
            </a:extLst>
          </p:cNvPr>
          <p:cNvSpPr/>
          <p:nvPr/>
        </p:nvSpPr>
        <p:spPr>
          <a:xfrm>
            <a:off x="9324303" y="2202287"/>
            <a:ext cx="2575775" cy="721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8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23945-17FC-764B-A1ED-684867E3B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059"/>
            <a:ext cx="12192000" cy="6611882"/>
          </a:xfrm>
          <a:prstGeom prst="rect">
            <a:avLst/>
          </a:prstGeom>
        </p:spPr>
      </p:pic>
    </p:spTree>
    <p:extLst>
      <p:ext uri="{BB962C8B-B14F-4D97-AF65-F5344CB8AC3E}">
        <p14:creationId xmlns:p14="http://schemas.microsoft.com/office/powerpoint/2010/main" val="2525398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CE008-64C5-0F4D-9435-D183CA571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797"/>
            <a:ext cx="12192000" cy="6624406"/>
          </a:xfrm>
          <a:prstGeom prst="rect">
            <a:avLst/>
          </a:prstGeom>
        </p:spPr>
      </p:pic>
    </p:spTree>
    <p:extLst>
      <p:ext uri="{BB962C8B-B14F-4D97-AF65-F5344CB8AC3E}">
        <p14:creationId xmlns:p14="http://schemas.microsoft.com/office/powerpoint/2010/main" val="256362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effectLst>
            <a:outerShdw blurRad="50800" dist="38100" algn="l" rotWithShape="0">
              <a:prstClr val="black">
                <a:alpha val="40000"/>
              </a:prstClr>
            </a:outerShdw>
          </a:effectLst>
        </p:spPr>
        <p:txBody>
          <a:bodyPr/>
          <a:lstStyle/>
          <a:p>
            <a:r>
              <a:rPr lang="en-US" sz="5400" dirty="0">
                <a:solidFill>
                  <a:schemeClr val="bg1"/>
                </a:solidFill>
              </a:rPr>
              <a:t>Reflection</a:t>
            </a:r>
          </a:p>
        </p:txBody>
      </p:sp>
      <p:sp>
        <p:nvSpPr>
          <p:cNvPr id="5" name="Subtitle 4">
            <a:extLst>
              <a:ext uri="{FF2B5EF4-FFF2-40B4-BE49-F238E27FC236}">
                <a16:creationId xmlns:a16="http://schemas.microsoft.com/office/drawing/2014/main" id="{86AF25FB-6004-034E-BAA6-A769EBF554C7}"/>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3E84EAD5-04A4-DD44-96B4-77443E2E9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330" y="2877820"/>
            <a:ext cx="2090482" cy="2702560"/>
          </a:xfrm>
          <a:prstGeom prst="rect">
            <a:avLst/>
          </a:prstGeom>
        </p:spPr>
      </p:pic>
      <p:pic>
        <p:nvPicPr>
          <p:cNvPr id="7" name="Picture 6">
            <a:extLst>
              <a:ext uri="{FF2B5EF4-FFF2-40B4-BE49-F238E27FC236}">
                <a16:creationId xmlns:a16="http://schemas.microsoft.com/office/drawing/2014/main" id="{5307B1D2-2F8B-7C4D-A67C-A21F9D4DA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938" y="2877820"/>
            <a:ext cx="2191711" cy="2702560"/>
          </a:xfrm>
          <a:prstGeom prst="rect">
            <a:avLst/>
          </a:prstGeom>
        </p:spPr>
      </p:pic>
    </p:spTree>
    <p:extLst>
      <p:ext uri="{BB962C8B-B14F-4D97-AF65-F5344CB8AC3E}">
        <p14:creationId xmlns:p14="http://schemas.microsoft.com/office/powerpoint/2010/main" val="286110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B075B-914D-EA44-BA27-2D1430083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059"/>
            <a:ext cx="12192000" cy="6611882"/>
          </a:xfrm>
          <a:prstGeom prst="rect">
            <a:avLst/>
          </a:prstGeom>
        </p:spPr>
      </p:pic>
    </p:spTree>
    <p:extLst>
      <p:ext uri="{BB962C8B-B14F-4D97-AF65-F5344CB8AC3E}">
        <p14:creationId xmlns:p14="http://schemas.microsoft.com/office/powerpoint/2010/main" val="1148823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31AAB-75D7-EB4E-BDA9-7248AB72D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50" y="1223990"/>
            <a:ext cx="5499100" cy="4864100"/>
          </a:xfrm>
          <a:prstGeom prst="rect">
            <a:avLst/>
          </a:prstGeom>
        </p:spPr>
      </p:pic>
      <p:pic>
        <p:nvPicPr>
          <p:cNvPr id="5" name="Picture 4">
            <a:extLst>
              <a:ext uri="{FF2B5EF4-FFF2-40B4-BE49-F238E27FC236}">
                <a16:creationId xmlns:a16="http://schemas.microsoft.com/office/drawing/2014/main" id="{034CE45B-7576-A643-844E-B4B4A46F3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510" y="1223990"/>
            <a:ext cx="5219700" cy="4902200"/>
          </a:xfrm>
          <a:prstGeom prst="rect">
            <a:avLst/>
          </a:prstGeom>
        </p:spPr>
      </p:pic>
      <p:sp>
        <p:nvSpPr>
          <p:cNvPr id="6" name="Title 5">
            <a:extLst>
              <a:ext uri="{FF2B5EF4-FFF2-40B4-BE49-F238E27FC236}">
                <a16:creationId xmlns:a16="http://schemas.microsoft.com/office/drawing/2014/main" id="{AA43DD30-B0F9-034D-AD2D-C7C427716CC1}"/>
              </a:ext>
            </a:extLst>
          </p:cNvPr>
          <p:cNvSpPr>
            <a:spLocks noGrp="1"/>
          </p:cNvSpPr>
          <p:nvPr>
            <p:ph type="title"/>
          </p:nvPr>
        </p:nvSpPr>
        <p:spPr/>
        <p:txBody>
          <a:bodyPr/>
          <a:lstStyle/>
          <a:p>
            <a:r>
              <a:rPr lang="en-US" dirty="0"/>
              <a:t>Differences in Gender</a:t>
            </a:r>
          </a:p>
        </p:txBody>
      </p:sp>
      <p:sp>
        <p:nvSpPr>
          <p:cNvPr id="7" name="Content Placeholder 6">
            <a:extLst>
              <a:ext uri="{FF2B5EF4-FFF2-40B4-BE49-F238E27FC236}">
                <a16:creationId xmlns:a16="http://schemas.microsoft.com/office/drawing/2014/main" id="{BE0E1185-00D8-354E-8575-A9A9C30832F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95475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CCE34-ACB6-0245-8167-8EC484AFA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90" y="1496882"/>
            <a:ext cx="5494456" cy="4211320"/>
          </a:xfrm>
          <a:prstGeom prst="rect">
            <a:avLst/>
          </a:prstGeom>
        </p:spPr>
      </p:pic>
      <p:pic>
        <p:nvPicPr>
          <p:cNvPr id="5" name="Picture 4">
            <a:extLst>
              <a:ext uri="{FF2B5EF4-FFF2-40B4-BE49-F238E27FC236}">
                <a16:creationId xmlns:a16="http://schemas.microsoft.com/office/drawing/2014/main" id="{F9A7DF9C-31B9-4040-A49B-674469EE0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203" y="1496882"/>
            <a:ext cx="5684191" cy="4211320"/>
          </a:xfrm>
          <a:prstGeom prst="rect">
            <a:avLst/>
          </a:prstGeom>
        </p:spPr>
      </p:pic>
      <p:sp>
        <p:nvSpPr>
          <p:cNvPr id="6" name="Title 5">
            <a:extLst>
              <a:ext uri="{FF2B5EF4-FFF2-40B4-BE49-F238E27FC236}">
                <a16:creationId xmlns:a16="http://schemas.microsoft.com/office/drawing/2014/main" id="{3C2F8D5B-0289-F74E-84DA-F15E0A6C6374}"/>
              </a:ext>
            </a:extLst>
          </p:cNvPr>
          <p:cNvSpPr>
            <a:spLocks noGrp="1"/>
          </p:cNvSpPr>
          <p:nvPr>
            <p:ph type="title"/>
          </p:nvPr>
        </p:nvSpPr>
        <p:spPr/>
        <p:txBody>
          <a:bodyPr/>
          <a:lstStyle/>
          <a:p>
            <a:r>
              <a:rPr lang="en-US" dirty="0"/>
              <a:t>Differences in Race</a:t>
            </a:r>
          </a:p>
        </p:txBody>
      </p:sp>
      <p:sp>
        <p:nvSpPr>
          <p:cNvPr id="7" name="Content Placeholder 6">
            <a:extLst>
              <a:ext uri="{FF2B5EF4-FFF2-40B4-BE49-F238E27FC236}">
                <a16:creationId xmlns:a16="http://schemas.microsoft.com/office/drawing/2014/main" id="{3CF2040D-4144-9643-9858-13EE41AC6E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73925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E65D-95CA-A94B-B9BB-332668D38E47}"/>
              </a:ext>
            </a:extLst>
          </p:cNvPr>
          <p:cNvSpPr>
            <a:spLocks noGrp="1"/>
          </p:cNvSpPr>
          <p:nvPr>
            <p:ph type="ctrTitle"/>
          </p:nvPr>
        </p:nvSpPr>
        <p:spPr/>
        <p:txBody>
          <a:bodyPr/>
          <a:lstStyle/>
          <a:p>
            <a:r>
              <a:rPr lang="en-US" dirty="0"/>
              <a:t>And New Mexico</a:t>
            </a:r>
          </a:p>
        </p:txBody>
      </p:sp>
      <p:sp>
        <p:nvSpPr>
          <p:cNvPr id="3" name="Subtitle 2">
            <a:extLst>
              <a:ext uri="{FF2B5EF4-FFF2-40B4-BE49-F238E27FC236}">
                <a16:creationId xmlns:a16="http://schemas.microsoft.com/office/drawing/2014/main" id="{59F3D712-296A-6D49-9438-7D3F529E1C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6964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C270D-5B01-424B-857E-8A28A81A6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53" y="0"/>
            <a:ext cx="11419293" cy="6858000"/>
          </a:xfrm>
          <a:prstGeom prst="rect">
            <a:avLst/>
          </a:prstGeom>
        </p:spPr>
      </p:pic>
    </p:spTree>
    <p:extLst>
      <p:ext uri="{BB962C8B-B14F-4D97-AF65-F5344CB8AC3E}">
        <p14:creationId xmlns:p14="http://schemas.microsoft.com/office/powerpoint/2010/main" val="525494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4A52F-589A-DE47-807D-6ACDA857A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96" y="0"/>
            <a:ext cx="11467608" cy="6858000"/>
          </a:xfrm>
          <a:prstGeom prst="rect">
            <a:avLst/>
          </a:prstGeom>
        </p:spPr>
      </p:pic>
    </p:spTree>
    <p:extLst>
      <p:ext uri="{BB962C8B-B14F-4D97-AF65-F5344CB8AC3E}">
        <p14:creationId xmlns:p14="http://schemas.microsoft.com/office/powerpoint/2010/main" val="2007212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C3EF9-20B9-CC48-848D-DF438F63DC87}"/>
              </a:ext>
            </a:extLst>
          </p:cNvPr>
          <p:cNvSpPr>
            <a:spLocks noGrp="1"/>
          </p:cNvSpPr>
          <p:nvPr>
            <p:ph type="ctrTitle"/>
          </p:nvPr>
        </p:nvSpPr>
        <p:spPr/>
        <p:txBody>
          <a:bodyPr/>
          <a:lstStyle/>
          <a:p>
            <a:r>
              <a:rPr lang="en-US" dirty="0"/>
              <a:t>Governmental Affairs</a:t>
            </a:r>
          </a:p>
        </p:txBody>
      </p:sp>
      <p:sp>
        <p:nvSpPr>
          <p:cNvPr id="5" name="Subtitle 4">
            <a:extLst>
              <a:ext uri="{FF2B5EF4-FFF2-40B4-BE49-F238E27FC236}">
                <a16:creationId xmlns:a16="http://schemas.microsoft.com/office/drawing/2014/main" id="{D2F1466C-B6D3-244B-889E-221D01506CC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94099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8710-4CE7-9D46-AA40-D941FE469F82}"/>
              </a:ext>
            </a:extLst>
          </p:cNvPr>
          <p:cNvSpPr>
            <a:spLocks noGrp="1"/>
          </p:cNvSpPr>
          <p:nvPr>
            <p:ph type="title"/>
          </p:nvPr>
        </p:nvSpPr>
        <p:spPr/>
        <p:txBody>
          <a:bodyPr/>
          <a:lstStyle/>
          <a:p>
            <a:r>
              <a:rPr lang="en-US" dirty="0"/>
              <a:t>Visitation Policy Update</a:t>
            </a:r>
          </a:p>
        </p:txBody>
      </p:sp>
      <p:sp>
        <p:nvSpPr>
          <p:cNvPr id="7" name="Content Placeholder 6">
            <a:extLst>
              <a:ext uri="{FF2B5EF4-FFF2-40B4-BE49-F238E27FC236}">
                <a16:creationId xmlns:a16="http://schemas.microsoft.com/office/drawing/2014/main" id="{726B9B92-BF72-8942-8E92-F22FA5E6157F}"/>
              </a:ext>
            </a:extLst>
          </p:cNvPr>
          <p:cNvSpPr>
            <a:spLocks noGrp="1"/>
          </p:cNvSpPr>
          <p:nvPr>
            <p:ph idx="1"/>
          </p:nvPr>
        </p:nvSpPr>
        <p:spPr/>
        <p:txBody>
          <a:bodyPr/>
          <a:lstStyle/>
          <a:p>
            <a:pPr marL="0" indent="0">
              <a:buNone/>
            </a:pPr>
            <a:r>
              <a:rPr lang="en-US" b="1" dirty="0"/>
              <a:t>HHSC Expected to Issue New Emergency Rule on Hospital Visitor Policies</a:t>
            </a:r>
            <a:endParaRPr lang="en-US" dirty="0"/>
          </a:p>
          <a:p>
            <a:pPr marL="400050" lvl="1" indent="0">
              <a:buNone/>
            </a:pPr>
            <a:r>
              <a:rPr lang="en-US" sz="2400" dirty="0"/>
              <a:t>THA expects new emergency rules by Monday, which are </a:t>
            </a:r>
            <a:r>
              <a:rPr lang="en-US" sz="2400" dirty="0">
                <a:solidFill>
                  <a:srgbClr val="FF0000"/>
                </a:solidFill>
              </a:rPr>
              <a:t>expected to require ongoing screening</a:t>
            </a:r>
            <a:r>
              <a:rPr lang="en-US" sz="2400" dirty="0"/>
              <a:t> of each person entering the facility, based on state, local and federal guidance. The </a:t>
            </a:r>
            <a:r>
              <a:rPr lang="en-US" sz="2400" dirty="0">
                <a:solidFill>
                  <a:srgbClr val="FF0000"/>
                </a:solidFill>
              </a:rPr>
              <a:t>new rules will also require hospitals to limit visitors as needed </a:t>
            </a:r>
            <a:r>
              <a:rPr lang="en-US" sz="2400" dirty="0"/>
              <a:t>to prevent or control COVID-19-related health and safety risk, without mandating a statewide limit. All other aspects of the new rule will mirror with the current visitation rules and </a:t>
            </a:r>
            <a:r>
              <a:rPr lang="en-US" sz="2400" b="1" dirty="0">
                <a:solidFill>
                  <a:srgbClr val="FF0000"/>
                </a:solidFill>
              </a:rPr>
              <a:t>THA believes that a hospital’s visitation policies may continue or be adapted to allow additional flexibilities dependent on the regional level of COVID-19 activity</a:t>
            </a:r>
            <a:r>
              <a:rPr lang="en-US" sz="2400" dirty="0"/>
              <a:t>. THA will forward the new rules and related guidance as soon as they are received or posted.</a:t>
            </a:r>
          </a:p>
          <a:p>
            <a:endParaRPr lang="en-US" dirty="0"/>
          </a:p>
        </p:txBody>
      </p:sp>
    </p:spTree>
    <p:extLst>
      <p:ext uri="{BB962C8B-B14F-4D97-AF65-F5344CB8AC3E}">
        <p14:creationId xmlns:p14="http://schemas.microsoft.com/office/powerpoint/2010/main" val="2583851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DB18-E16D-1D42-AD52-2E2BC9ABA3D5}"/>
              </a:ext>
            </a:extLst>
          </p:cNvPr>
          <p:cNvSpPr>
            <a:spLocks noGrp="1"/>
          </p:cNvSpPr>
          <p:nvPr>
            <p:ph type="title"/>
          </p:nvPr>
        </p:nvSpPr>
        <p:spPr/>
        <p:txBody>
          <a:bodyPr/>
          <a:lstStyle/>
          <a:p>
            <a:r>
              <a:rPr lang="en-US" dirty="0"/>
              <a:t>New Executive Orders, Expanded Openings</a:t>
            </a:r>
            <a:br>
              <a:rPr lang="en-US" dirty="0"/>
            </a:br>
            <a:endParaRPr lang="en-US" dirty="0"/>
          </a:p>
        </p:txBody>
      </p:sp>
      <p:sp>
        <p:nvSpPr>
          <p:cNvPr id="3" name="Content Placeholder 2">
            <a:extLst>
              <a:ext uri="{FF2B5EF4-FFF2-40B4-BE49-F238E27FC236}">
                <a16:creationId xmlns:a16="http://schemas.microsoft.com/office/drawing/2014/main" id="{245CE14E-EBD9-E84C-9007-DCBA17001857}"/>
              </a:ext>
            </a:extLst>
          </p:cNvPr>
          <p:cNvSpPr>
            <a:spLocks noGrp="1"/>
          </p:cNvSpPr>
          <p:nvPr>
            <p:ph idx="1"/>
          </p:nvPr>
        </p:nvSpPr>
        <p:spPr/>
        <p:txBody>
          <a:bodyPr/>
          <a:lstStyle/>
          <a:p>
            <a:pPr marL="0" indent="0">
              <a:buNone/>
            </a:pPr>
            <a:r>
              <a:rPr lang="en-US" sz="1800" dirty="0"/>
              <a:t>In his news conference (9-17-2020), Gov. Abbott announced expanded business </a:t>
            </a:r>
            <a:r>
              <a:rPr lang="en-US" sz="1800" dirty="0" err="1"/>
              <a:t>reopenings</a:t>
            </a:r>
            <a:r>
              <a:rPr lang="en-US" sz="1800" dirty="0"/>
              <a:t> for Texas. Among them:</a:t>
            </a:r>
          </a:p>
          <a:p>
            <a:pPr fontAlgn="base"/>
            <a:r>
              <a:rPr lang="en-US" sz="1800" dirty="0"/>
              <a:t>Effective immediately, most Texas hospitals can provide essential services and procedures without restrictions.</a:t>
            </a:r>
          </a:p>
          <a:p>
            <a:pPr fontAlgn="base"/>
            <a:r>
              <a:rPr lang="en-US" sz="1800" dirty="0">
                <a:solidFill>
                  <a:srgbClr val="FF0000"/>
                </a:solidFill>
              </a:rPr>
              <a:t>Existing restrictions on elective services continue if the COVID-19 hospitalizations in their Trauma Service Area exceed 15% </a:t>
            </a:r>
            <a:r>
              <a:rPr lang="en-US" sz="1800" dirty="0"/>
              <a:t>of all the hospitalizations in their TSA for seven consecutive days. This currently applies to TSAs S, T and V. </a:t>
            </a:r>
          </a:p>
          <a:p>
            <a:pPr fontAlgn="base"/>
            <a:r>
              <a:rPr lang="en-US" sz="1800" dirty="0"/>
              <a:t>Hospitals now only have to </a:t>
            </a:r>
            <a:r>
              <a:rPr lang="en-US" sz="1800" dirty="0">
                <a:solidFill>
                  <a:srgbClr val="FF0000"/>
                </a:solidFill>
              </a:rPr>
              <a:t>reserve 10%, instead of 15%, </a:t>
            </a:r>
            <a:r>
              <a:rPr lang="en-US" sz="1800" dirty="0"/>
              <a:t>of their total capacity for COVID-19 patients.</a:t>
            </a:r>
          </a:p>
          <a:p>
            <a:pPr fontAlgn="base"/>
            <a:r>
              <a:rPr lang="en-US" sz="1800" dirty="0"/>
              <a:t>Hospital systems can reserve a cumulative 10% capacity for their system facilities that are in the same TSA.</a:t>
            </a:r>
          </a:p>
          <a:p>
            <a:pPr fontAlgn="base"/>
            <a:r>
              <a:rPr lang="en-US" sz="1800" dirty="0">
                <a:solidFill>
                  <a:srgbClr val="FF0000"/>
                </a:solidFill>
              </a:rPr>
              <a:t>Restaurants, retailers, gyms </a:t>
            </a:r>
            <a:r>
              <a:rPr lang="en-US" sz="1800" dirty="0"/>
              <a:t>and other businesses operating in a TSA where hospitals can provide elective surgeries can increase their capacity from </a:t>
            </a:r>
            <a:r>
              <a:rPr lang="en-US" sz="1800" dirty="0">
                <a:solidFill>
                  <a:srgbClr val="FF0000"/>
                </a:solidFill>
              </a:rPr>
              <a:t>50% to 75%. </a:t>
            </a:r>
          </a:p>
          <a:p>
            <a:pPr fontAlgn="base"/>
            <a:r>
              <a:rPr lang="en-US" sz="1800" dirty="0"/>
              <a:t>Certain individuals can visit residents of nursing homes and facilities beginning Sept. 24. </a:t>
            </a:r>
          </a:p>
          <a:p>
            <a:r>
              <a:rPr lang="en-US" sz="1800" dirty="0"/>
              <a:t>There are still too many COVID-19 hospitalizations in the Rio Grande Valley, Laredo and Victoria areas for widespread </a:t>
            </a:r>
            <a:r>
              <a:rPr lang="en-US" sz="1800" dirty="0" err="1"/>
              <a:t>reopenings</a:t>
            </a:r>
            <a:r>
              <a:rPr lang="en-US" sz="1800" dirty="0"/>
              <a:t>. Bars across the state will remain closed for the time being. Gov. Abbott emphasized that COVID-19 hospitalizations are the key to regional </a:t>
            </a:r>
            <a:r>
              <a:rPr lang="en-US" sz="1800" dirty="0" err="1"/>
              <a:t>reopenings</a:t>
            </a:r>
            <a:r>
              <a:rPr lang="en-US" sz="1800" dirty="0"/>
              <a:t> of business.</a:t>
            </a:r>
          </a:p>
          <a:p>
            <a:pPr marL="0" indent="0">
              <a:buNone/>
            </a:pPr>
            <a:endParaRPr lang="en-US" dirty="0"/>
          </a:p>
        </p:txBody>
      </p:sp>
    </p:spTree>
    <p:extLst>
      <p:ext uri="{BB962C8B-B14F-4D97-AF65-F5344CB8AC3E}">
        <p14:creationId xmlns:p14="http://schemas.microsoft.com/office/powerpoint/2010/main" val="358837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2" name="Rectangle 11">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4" name="Rectangle 13">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70F57D06-03DC-4BDF-94FA-A702CCDAF52F}"/>
              </a:ext>
            </a:extLst>
          </p:cNvPr>
          <p:cNvSpPr>
            <a:spLocks noGrp="1"/>
          </p:cNvSpPr>
          <p:nvPr>
            <p:ph type="ctrTitle"/>
          </p:nvPr>
        </p:nvSpPr>
        <p:spPr>
          <a:xfrm>
            <a:off x="1243632" y="1559768"/>
            <a:ext cx="9678368" cy="4186691"/>
          </a:xfrm>
        </p:spPr>
        <p:txBody>
          <a:bodyPr>
            <a:normAutofit/>
          </a:bodyPr>
          <a:lstStyle/>
          <a:p>
            <a:pPr>
              <a:lnSpc>
                <a:spcPct val="110000"/>
              </a:lnSpc>
              <a:spcBef>
                <a:spcPts val="0"/>
              </a:spcBef>
              <a:spcAft>
                <a:spcPts val="600"/>
              </a:spcAft>
              <a:buClr>
                <a:schemeClr val="tx1">
                  <a:lumMod val="85000"/>
                  <a:lumOff val="15000"/>
                </a:schemeClr>
              </a:buClr>
            </a:pPr>
            <a:r>
              <a:rPr lang="en-US" sz="2000" b="1" cap="none" spc="80" dirty="0">
                <a:solidFill>
                  <a:schemeClr val="tx1">
                    <a:lumMod val="95000"/>
                    <a:lumOff val="5000"/>
                  </a:schemeClr>
                </a:solidFill>
                <a:latin typeface="+mn-lt"/>
              </a:rPr>
              <a:t>While we may not all agree with some or many of her viewpoints, RBG should be remembered for her tireless advocacy for equal rights.  </a:t>
            </a:r>
            <a:br>
              <a:rPr lang="en-US" sz="2000" b="1" cap="none" spc="80" dirty="0">
                <a:solidFill>
                  <a:schemeClr val="tx1">
                    <a:lumMod val="95000"/>
                    <a:lumOff val="5000"/>
                  </a:schemeClr>
                </a:solidFill>
                <a:latin typeface="+mn-lt"/>
              </a:rPr>
            </a:br>
            <a:br>
              <a:rPr lang="en-US" sz="2000" b="1" cap="none" spc="80" dirty="0">
                <a:solidFill>
                  <a:schemeClr val="tx1">
                    <a:lumMod val="95000"/>
                    <a:lumOff val="5000"/>
                  </a:schemeClr>
                </a:solidFill>
                <a:latin typeface="+mn-lt"/>
              </a:rPr>
            </a:br>
            <a:r>
              <a:rPr lang="en-US" sz="2000" b="1" cap="none" spc="80" dirty="0">
                <a:solidFill>
                  <a:schemeClr val="tx1">
                    <a:lumMod val="95000"/>
                    <a:lumOff val="5000"/>
                  </a:schemeClr>
                </a:solidFill>
                <a:latin typeface="+mn-lt"/>
              </a:rPr>
              <a:t>She paved the way for so many women on </a:t>
            </a:r>
            <a:r>
              <a:rPr lang="en-US" sz="2000" b="1" i="1" cap="none" spc="80" dirty="0">
                <a:solidFill>
                  <a:schemeClr val="tx1">
                    <a:lumMod val="95000"/>
                    <a:lumOff val="5000"/>
                  </a:schemeClr>
                </a:solidFill>
                <a:latin typeface="+mn-lt"/>
              </a:rPr>
              <a:t>this</a:t>
            </a:r>
            <a:r>
              <a:rPr lang="en-US" sz="2000" b="1" cap="none" spc="80" dirty="0">
                <a:solidFill>
                  <a:schemeClr val="tx1">
                    <a:lumMod val="95000"/>
                    <a:lumOff val="5000"/>
                  </a:schemeClr>
                </a:solidFill>
                <a:latin typeface="+mn-lt"/>
              </a:rPr>
              <a:t> leadership team and we are better organization because of those individuals.  </a:t>
            </a:r>
            <a:br>
              <a:rPr lang="en-US" sz="2000" b="1" cap="none" spc="80" dirty="0">
                <a:solidFill>
                  <a:schemeClr val="tx1">
                    <a:lumMod val="95000"/>
                    <a:lumOff val="5000"/>
                  </a:schemeClr>
                </a:solidFill>
                <a:latin typeface="+mn-lt"/>
              </a:rPr>
            </a:br>
            <a:br>
              <a:rPr lang="en-US" sz="2000" b="1" cap="none" spc="80" dirty="0">
                <a:solidFill>
                  <a:schemeClr val="tx1">
                    <a:lumMod val="95000"/>
                    <a:lumOff val="5000"/>
                  </a:schemeClr>
                </a:solidFill>
                <a:latin typeface="+mn-lt"/>
              </a:rPr>
            </a:br>
            <a:r>
              <a:rPr lang="en-US" sz="2000" b="1" cap="none" spc="80" dirty="0">
                <a:solidFill>
                  <a:schemeClr val="tx1">
                    <a:lumMod val="95000"/>
                    <a:lumOff val="5000"/>
                  </a:schemeClr>
                </a:solidFill>
                <a:latin typeface="+mn-lt"/>
              </a:rPr>
              <a:t>Many of the changes she fought so tirelessly to achieve will inspire generations to come.  May we all find value and inspiration in her grit, grace and resilience and apply that to how we work towards better care for our patients.</a:t>
            </a:r>
            <a:br>
              <a:rPr lang="en-US" sz="2000" b="1" cap="none" spc="80" dirty="0">
                <a:solidFill>
                  <a:schemeClr val="tx1">
                    <a:lumMod val="95000"/>
                    <a:lumOff val="5000"/>
                  </a:schemeClr>
                </a:solidFill>
                <a:latin typeface="+mn-lt"/>
              </a:rPr>
            </a:br>
            <a:endParaRPr lang="en-US" sz="2000" b="1" cap="none" spc="80" dirty="0">
              <a:solidFill>
                <a:schemeClr val="tx1">
                  <a:lumMod val="95000"/>
                  <a:lumOff val="5000"/>
                </a:schemeClr>
              </a:solidFill>
              <a:latin typeface="+mn-lt"/>
            </a:endParaRPr>
          </a:p>
        </p:txBody>
      </p:sp>
      <p:sp>
        <p:nvSpPr>
          <p:cNvPr id="16" name="Rectangle 15">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5400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D879A56-BA4A-47BE-B8EA-643910D69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37" name="Rectangle 136">
            <a:extLst>
              <a:ext uri="{FF2B5EF4-FFF2-40B4-BE49-F238E27FC236}">
                <a16:creationId xmlns:a16="http://schemas.microsoft.com/office/drawing/2014/main" id="{68E7D62B-6F82-4DD0-9764-C143AEAAC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44F48B90-DC0B-4E17-B871-C2E5AD117C95}"/>
              </a:ext>
            </a:extLst>
          </p:cNvPr>
          <p:cNvSpPr>
            <a:spLocks noGrp="1"/>
          </p:cNvSpPr>
          <p:nvPr>
            <p:ph type="ctrTitle"/>
          </p:nvPr>
        </p:nvSpPr>
        <p:spPr>
          <a:xfrm>
            <a:off x="4699637" y="2094482"/>
            <a:ext cx="6813268" cy="3042706"/>
          </a:xfrm>
        </p:spPr>
        <p:txBody>
          <a:bodyPr>
            <a:noAutofit/>
          </a:bodyPr>
          <a:lstStyle/>
          <a:p>
            <a:pPr algn="l"/>
            <a:r>
              <a:rPr lang="en-US" sz="2200" dirty="0"/>
              <a:t>The right to have a job without being discriminated based on gender. </a:t>
            </a:r>
            <a:br>
              <a:rPr lang="en-US" sz="2200" dirty="0"/>
            </a:br>
            <a:br>
              <a:rPr lang="en-US" sz="2200" dirty="0"/>
            </a:br>
            <a:r>
              <a:rPr lang="en-US" sz="2200" dirty="0"/>
              <a:t>The right for women to be pregnant/have kids and work.</a:t>
            </a:r>
            <a:br>
              <a:rPr lang="en-US" sz="2200" dirty="0"/>
            </a:br>
            <a:br>
              <a:rPr lang="en-US" sz="2200" dirty="0"/>
            </a:br>
            <a:r>
              <a:rPr lang="en-US" sz="2200" dirty="0">
                <a:solidFill>
                  <a:prstClr val="black">
                    <a:lumMod val="85000"/>
                    <a:lumOff val="15000"/>
                  </a:prstClr>
                </a:solidFill>
              </a:rPr>
              <a:t>The right to a pension equal to male counterparts.</a:t>
            </a:r>
            <a:br>
              <a:rPr lang="en-US" sz="2200" dirty="0"/>
            </a:br>
            <a:br>
              <a:rPr lang="en-US" sz="2200" dirty="0"/>
            </a:br>
            <a:r>
              <a:rPr lang="en-US" sz="2200" dirty="0"/>
              <a:t>The right to sign a mortgage without a man.</a:t>
            </a:r>
            <a:br>
              <a:rPr lang="en-US" sz="2200" dirty="0"/>
            </a:br>
            <a:r>
              <a:rPr lang="en-US" sz="2200" dirty="0"/>
              <a:t> </a:t>
            </a:r>
            <a:br>
              <a:rPr lang="en-US" sz="2200" dirty="0"/>
            </a:br>
            <a:r>
              <a:rPr lang="en-US" sz="2200" dirty="0"/>
              <a:t>The right to have a bank acct without a male co-signer. </a:t>
            </a:r>
            <a:br>
              <a:rPr lang="en-US" sz="2200" dirty="0"/>
            </a:br>
            <a:r>
              <a:rPr lang="en-US" sz="2200" dirty="0"/>
              <a:t> </a:t>
            </a:r>
            <a:br>
              <a:rPr lang="en-US" sz="2200" dirty="0"/>
            </a:br>
            <a:r>
              <a:rPr lang="en-US" sz="2200" dirty="0"/>
              <a:t>The right for men to receive widowers Social Security benefits.</a:t>
            </a:r>
          </a:p>
        </p:txBody>
      </p:sp>
      <p:pic>
        <p:nvPicPr>
          <p:cNvPr id="3074" name="Picture 2" descr="5 Things That Made Justice Ruth Bader Ginsburg Awesome - DissDash">
            <a:extLst>
              <a:ext uri="{FF2B5EF4-FFF2-40B4-BE49-F238E27FC236}">
                <a16:creationId xmlns:a16="http://schemas.microsoft.com/office/drawing/2014/main" id="{167B1827-F483-46C1-BA13-0EFEDB11EE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85" r="24885" b="-1"/>
          <a:stretch/>
        </p:blipFill>
        <p:spPr bwMode="auto">
          <a:xfrm>
            <a:off x="616738" y="621793"/>
            <a:ext cx="4071300" cy="5614416"/>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9C283B92-B6AF-4FE0-AF35-F51A6790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9B60A8CB-176B-4FD6-AD24-9D98027E5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171CA5D-A004-471D-81F2-0B1381DE6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682D131-57BB-442B-BD9B-8F06D2B23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9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A8702010-68BC-443D-88D4-407773D9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87" name="Rectangle 86">
            <a:extLst>
              <a:ext uri="{FF2B5EF4-FFF2-40B4-BE49-F238E27FC236}">
                <a16:creationId xmlns:a16="http://schemas.microsoft.com/office/drawing/2014/main" id="{CFFB3FCD-ADAB-4198-B351-2D48D2A62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136849" y="1474762"/>
            <a:ext cx="5716338" cy="3042706"/>
          </a:xfrm>
        </p:spPr>
        <p:txBody>
          <a:bodyPr>
            <a:normAutofit fontScale="90000"/>
          </a:bodyPr>
          <a:lstStyle/>
          <a:p>
            <a:br>
              <a:rPr lang="en-US" sz="4000" dirty="0"/>
            </a:br>
            <a:r>
              <a:rPr lang="en-US" sz="2000" b="1" spc="80" dirty="0">
                <a:solidFill>
                  <a:schemeClr val="tx1">
                    <a:lumMod val="95000"/>
                    <a:lumOff val="5000"/>
                  </a:schemeClr>
                </a:solidFill>
                <a:latin typeface="+mn-lt"/>
              </a:rPr>
              <a:t>Leader Reflection 09/24/2020</a:t>
            </a:r>
            <a:br>
              <a:rPr lang="en-US" sz="2000" b="1" spc="80" dirty="0">
                <a:solidFill>
                  <a:schemeClr val="tx1">
                    <a:lumMod val="95000"/>
                    <a:lumOff val="5000"/>
                  </a:schemeClr>
                </a:solidFill>
                <a:latin typeface="+mn-lt"/>
              </a:rPr>
            </a:br>
            <a:br>
              <a:rPr lang="en-US" sz="4000" dirty="0"/>
            </a:br>
            <a:r>
              <a:rPr lang="en-US" sz="4000" dirty="0"/>
              <a:t>Fight for the things that you care about, but do it in a way that will lead others to join you.</a:t>
            </a:r>
            <a:br>
              <a:rPr lang="en-US" sz="4000" dirty="0"/>
            </a:br>
            <a:br>
              <a:rPr lang="en-US" sz="2900" dirty="0"/>
            </a:br>
            <a:endParaRPr lang="en-US" sz="2900" dirty="0"/>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317386" y="4682062"/>
            <a:ext cx="5355264" cy="950253"/>
          </a:xfrm>
        </p:spPr>
        <p:txBody>
          <a:bodyPr>
            <a:normAutofit/>
          </a:bodyPr>
          <a:lstStyle/>
          <a:p>
            <a:pPr>
              <a:spcAft>
                <a:spcPts val="600"/>
              </a:spcAft>
            </a:pPr>
            <a:r>
              <a:rPr lang="en-US" b="1" dirty="0"/>
              <a:t>Ruth Bader Ginsburg</a:t>
            </a:r>
          </a:p>
          <a:p>
            <a:pPr>
              <a:spcAft>
                <a:spcPts val="600"/>
              </a:spcAft>
            </a:pPr>
            <a:r>
              <a:rPr lang="en-US" b="1" dirty="0"/>
              <a:t>1933-2020</a:t>
            </a:r>
          </a:p>
        </p:txBody>
      </p:sp>
      <p:sp>
        <p:nvSpPr>
          <p:cNvPr id="89" name="Rectangle 88">
            <a:extLst>
              <a:ext uri="{FF2B5EF4-FFF2-40B4-BE49-F238E27FC236}">
                <a16:creationId xmlns:a16="http://schemas.microsoft.com/office/drawing/2014/main" id="{728BB691-7718-4B75-B2DC-DD370B7D0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1" name="Straight Connector 90">
            <a:extLst>
              <a:ext uri="{FF2B5EF4-FFF2-40B4-BE49-F238E27FC236}">
                <a16:creationId xmlns:a16="http://schemas.microsoft.com/office/drawing/2014/main" id="{934E5709-24C6-4EAA-A963-DEB137693C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A50C428-FB13-481F-9585-5BCCF34DB1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ABEFF2D-6408-485D-BAD5-EFF000E256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l="26200" r="30293"/>
          <a:stretch/>
        </p:blipFill>
        <p:spPr>
          <a:xfrm>
            <a:off x="7228702" y="621793"/>
            <a:ext cx="4342547" cy="5614416"/>
          </a:xfrm>
          <a:prstGeom prst="rect">
            <a:avLst/>
          </a:prstGeom>
        </p:spPr>
      </p:pic>
    </p:spTree>
    <p:extLst>
      <p:ext uri="{BB962C8B-B14F-4D97-AF65-F5344CB8AC3E}">
        <p14:creationId xmlns:p14="http://schemas.microsoft.com/office/powerpoint/2010/main" val="979388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_rels/theme8.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18973</TotalTime>
  <Words>2981</Words>
  <Application>Microsoft Macintosh PowerPoint</Application>
  <PresentationFormat>Widescreen</PresentationFormat>
  <Paragraphs>447</Paragraphs>
  <Slides>70</Slides>
  <Notes>16</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70</vt:i4>
      </vt:variant>
    </vt:vector>
  </HeadingPairs>
  <TitlesOfParts>
    <vt:vector size="92" baseType="lpstr">
      <vt:lpstr>Arial</vt:lpstr>
      <vt:lpstr>Arial Narrow</vt:lpstr>
      <vt:lpstr>Avenir Next LT Pro</vt:lpstr>
      <vt:lpstr>Avenir Next LT Pro Light</vt:lpstr>
      <vt:lpstr>Baskerville Old Face</vt:lpstr>
      <vt:lpstr>Calibri</vt:lpstr>
      <vt:lpstr>Garamond</vt:lpstr>
      <vt:lpstr>Georgia</vt:lpstr>
      <vt:lpstr>Helvetica Neue</vt:lpstr>
      <vt:lpstr>Helvetica Neue Medium</vt:lpstr>
      <vt:lpstr>Segoe UI</vt:lpstr>
      <vt:lpstr>Times New Roman</vt:lpstr>
      <vt:lpstr>Wingdings</vt:lpstr>
      <vt:lpstr>Covenant Health</vt:lpstr>
      <vt:lpstr>Custom Design</vt:lpstr>
      <vt:lpstr>1_Covenant Health</vt:lpstr>
      <vt:lpstr>3349UU_CF</vt:lpstr>
      <vt:lpstr>2_Covenant Health</vt:lpstr>
      <vt:lpstr>3_Covenant Health</vt:lpstr>
      <vt:lpstr>1_Custom Design</vt:lpstr>
      <vt:lpstr>SavonVTI</vt:lpstr>
      <vt:lpstr>think-cell Slide</vt:lpstr>
      <vt:lpstr>Covenant Health Presents    Critical Communications: A Weekly Physician Update  September 25, 2020</vt:lpstr>
      <vt:lpstr>PowerPoint Presentation</vt:lpstr>
      <vt:lpstr>Disclosures of Commercial Interest</vt:lpstr>
      <vt:lpstr>Disclosures</vt:lpstr>
      <vt:lpstr>CME Credit was only approved for the Live Teams meeting</vt:lpstr>
      <vt:lpstr>Reflection</vt:lpstr>
      <vt:lpstr>While we may not all agree with some or many of her viewpoints, RBG should be remembered for her tireless advocacy for equal rights.    She paved the way for so many women on this leadership team and we are better organization because of those individuals.    Many of the changes she fought so tirelessly to achieve will inspire generations to come.  May we all find value and inspiration in her grit, grace and resilience and apply that to how we work towards better care for our patients. </vt:lpstr>
      <vt:lpstr>The right to have a job without being discriminated based on gender.   The right for women to be pregnant/have kids and work.  The right to a pension equal to male counterparts.  The right to sign a mortgage without a man.   The right to have a bank acct without a male co-signer.    The right for men to receive widowers Social Security benefits.</vt:lpstr>
      <vt:lpstr> Leader Reflection 09/24/2020  Fight for the things that you care about, but do it in a way that will lead others to join you.  </vt:lpstr>
      <vt:lpstr>Safety Story</vt:lpstr>
      <vt:lpstr>Current Regional Covid-19 Census</vt:lpstr>
      <vt:lpstr>Regional</vt:lpstr>
      <vt:lpstr>STATE</vt:lpstr>
      <vt:lpstr>STATE</vt:lpstr>
      <vt:lpstr>PUI/Confirmed cases-hospitalized</vt:lpstr>
      <vt:lpstr>PUI/Confirmed  cases-hospitalized</vt:lpstr>
      <vt:lpstr>Surge Plan</vt:lpstr>
      <vt:lpstr>Statistics</vt:lpstr>
      <vt:lpstr>Providence System Hospitalized COVID-19 Cases</vt:lpstr>
      <vt:lpstr>Providence Inpatient COVID-19 Volume</vt:lpstr>
      <vt:lpstr>Texas Inpatient COVID-19 Volume</vt:lpstr>
      <vt:lpstr>New Covid-19 POSITIVES by Day Trend </vt:lpstr>
      <vt:lpstr>New Covid-19 POSITIVES by Day Trend 10-29 </vt:lpstr>
      <vt:lpstr> Covid-19 Daily Positive Rate </vt:lpstr>
      <vt:lpstr> Covid-19 POSITIVES Age Distribution </vt:lpstr>
      <vt:lpstr>TX/NM Region Weekly Procedures (YOY)</vt:lpstr>
      <vt:lpstr>Caregivers</vt:lpstr>
      <vt:lpstr>PowerPoint Presentation</vt:lpstr>
      <vt:lpstr>PowerPoint Presentation</vt:lpstr>
      <vt:lpstr>PowerPoint Presentation</vt:lpstr>
      <vt:lpstr>PowerPoint Presentation</vt:lpstr>
      <vt:lpstr>Covid-19 Testing</vt:lpstr>
      <vt:lpstr>TESTING – STATEWIDE Results</vt:lpstr>
      <vt:lpstr>PowerPoint Presentation</vt:lpstr>
      <vt:lpstr>TESTING</vt:lpstr>
      <vt:lpstr>TESTING – preparing for children</vt:lpstr>
      <vt:lpstr>TESTING – CMS Interim final rule</vt:lpstr>
      <vt:lpstr>TESTING – CMS Interim final rule</vt:lpstr>
      <vt:lpstr>Masking Update</vt:lpstr>
      <vt:lpstr>COVID19-Hot Topics</vt:lpstr>
      <vt:lpstr>SIGNAGE ordered</vt:lpstr>
      <vt:lpstr>SIGNAGE – patient and visitors</vt:lpstr>
      <vt:lpstr>Pharmacy Update</vt:lpstr>
      <vt:lpstr>Operation Warp Speed (OWS) </vt:lpstr>
      <vt:lpstr>COVID Vaccination Planning</vt:lpstr>
      <vt:lpstr>Vaccinate with Confidence</vt:lpstr>
      <vt:lpstr>What Is PSJH Doing?</vt:lpstr>
      <vt:lpstr>Vaccine Front Runners</vt:lpstr>
      <vt:lpstr>Covid-19</vt:lpstr>
      <vt:lpstr>Can pregnant women pass coronavirus onto their unborn baby?</vt:lpstr>
      <vt:lpstr>PowerPoint Presentation</vt:lpstr>
      <vt:lpstr>PowerPoint Presentation</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Differences in Gender</vt:lpstr>
      <vt:lpstr>Differences in Race</vt:lpstr>
      <vt:lpstr>And New Mexico</vt:lpstr>
      <vt:lpstr>PowerPoint Presentation</vt:lpstr>
      <vt:lpstr>PowerPoint Presentation</vt:lpstr>
      <vt:lpstr>Governmental Affairs</vt:lpstr>
      <vt:lpstr>Visitation Policy Update</vt:lpstr>
      <vt:lpstr>New Executive Orders, Expanded Openings </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477</cp:revision>
  <cp:lastPrinted>2020-04-06T20:21:57Z</cp:lastPrinted>
  <dcterms:created xsi:type="dcterms:W3CDTF">2020-04-06T15:45:06Z</dcterms:created>
  <dcterms:modified xsi:type="dcterms:W3CDTF">2020-09-25T16:29:13Z</dcterms:modified>
</cp:coreProperties>
</file>