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Lst>
  <p:notesMasterIdLst>
    <p:notesMasterId r:id="rId74"/>
  </p:notesMasterIdLst>
  <p:sldIdLst>
    <p:sldId id="256" r:id="rId7"/>
    <p:sldId id="257" r:id="rId8"/>
    <p:sldId id="266" r:id="rId9"/>
    <p:sldId id="260" r:id="rId10"/>
    <p:sldId id="263" r:id="rId11"/>
    <p:sldId id="373" r:id="rId12"/>
    <p:sldId id="1889" r:id="rId13"/>
    <p:sldId id="1922" r:id="rId14"/>
    <p:sldId id="2132" r:id="rId15"/>
    <p:sldId id="1792" r:id="rId16"/>
    <p:sldId id="308" r:id="rId17"/>
    <p:sldId id="2136" r:id="rId18"/>
    <p:sldId id="2137" r:id="rId19"/>
    <p:sldId id="2138" r:id="rId20"/>
    <p:sldId id="479" r:id="rId21"/>
    <p:sldId id="418" r:id="rId22"/>
    <p:sldId id="2128" r:id="rId23"/>
    <p:sldId id="2129" r:id="rId24"/>
    <p:sldId id="264" r:id="rId25"/>
    <p:sldId id="366" r:id="rId26"/>
    <p:sldId id="1729" r:id="rId27"/>
    <p:sldId id="1728" r:id="rId28"/>
    <p:sldId id="270" r:id="rId29"/>
    <p:sldId id="2131" r:id="rId30"/>
    <p:sldId id="429" r:id="rId31"/>
    <p:sldId id="2110" r:id="rId32"/>
    <p:sldId id="2139" r:id="rId33"/>
    <p:sldId id="1806" r:id="rId34"/>
    <p:sldId id="2140" r:id="rId35"/>
    <p:sldId id="685" r:id="rId36"/>
    <p:sldId id="669" r:id="rId37"/>
    <p:sldId id="2117" r:id="rId38"/>
    <p:sldId id="2118" r:id="rId39"/>
    <p:sldId id="2106" r:id="rId40"/>
    <p:sldId id="2143" r:id="rId41"/>
    <p:sldId id="1903" r:id="rId42"/>
    <p:sldId id="1904" r:id="rId43"/>
    <p:sldId id="1905" r:id="rId44"/>
    <p:sldId id="1906" r:id="rId45"/>
    <p:sldId id="2144" r:id="rId46"/>
    <p:sldId id="2145" r:id="rId47"/>
    <p:sldId id="1900" r:id="rId48"/>
    <p:sldId id="1901" r:id="rId49"/>
    <p:sldId id="1899" r:id="rId50"/>
    <p:sldId id="2120" r:id="rId51"/>
    <p:sldId id="579" r:id="rId52"/>
    <p:sldId id="2142" r:id="rId53"/>
    <p:sldId id="2141" r:id="rId54"/>
    <p:sldId id="673" r:id="rId55"/>
    <p:sldId id="2135" r:id="rId56"/>
    <p:sldId id="409" r:id="rId57"/>
    <p:sldId id="1914" r:id="rId58"/>
    <p:sldId id="1893" r:id="rId59"/>
    <p:sldId id="2146" r:id="rId60"/>
    <p:sldId id="2113" r:id="rId61"/>
    <p:sldId id="2114" r:id="rId62"/>
    <p:sldId id="2115" r:id="rId63"/>
    <p:sldId id="2116" r:id="rId64"/>
    <p:sldId id="2121" r:id="rId65"/>
    <p:sldId id="2122" r:id="rId66"/>
    <p:sldId id="2094" r:id="rId67"/>
    <p:sldId id="2147" r:id="rId68"/>
    <p:sldId id="2148" r:id="rId69"/>
    <p:sldId id="2134" r:id="rId70"/>
    <p:sldId id="1940" r:id="rId71"/>
    <p:sldId id="2133" r:id="rId72"/>
    <p:sldId id="2123" r:id="rId7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F29"/>
    <a:srgbClr val="E936ED"/>
    <a:srgbClr val="339933"/>
    <a:srgbClr val="F38D4D"/>
    <a:srgbClr val="E85C0E"/>
    <a:srgbClr val="000099"/>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2" autoAdjust="0"/>
    <p:restoredTop sz="79778" autoAdjust="0"/>
  </p:normalViewPr>
  <p:slideViewPr>
    <p:cSldViewPr snapToGrid="0">
      <p:cViewPr>
        <p:scale>
          <a:sx n="150" d="100"/>
          <a:sy n="150" d="100"/>
        </p:scale>
        <p:origin x="664" y="16"/>
      </p:cViewPr>
      <p:guideLst>
        <p:guide orient="horz" pos="2160"/>
        <p:guide pos="3840"/>
      </p:guideLst>
    </p:cSldViewPr>
  </p:slideViewPr>
  <p:notesTextViewPr>
    <p:cViewPr>
      <p:scale>
        <a:sx n="1" d="1"/>
        <a:sy n="1" d="1"/>
      </p:scale>
      <p:origin x="0" y="0"/>
    </p:cViewPr>
  </p:notesTextViewPr>
  <p:sorterViewPr>
    <p:cViewPr varScale="1">
      <p:scale>
        <a:sx n="110" d="100"/>
        <a:sy n="110"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9/2/20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26</a:t>
            </a:fld>
            <a:endParaRPr lang="en-US"/>
          </a:p>
        </p:txBody>
      </p:sp>
    </p:spTree>
    <p:extLst>
      <p:ext uri="{BB962C8B-B14F-4D97-AF65-F5344CB8AC3E}">
        <p14:creationId xmlns:p14="http://schemas.microsoft.com/office/powerpoint/2010/main" val="2342222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29</a:t>
            </a:fld>
            <a:endParaRPr lang="en-US"/>
          </a:p>
        </p:txBody>
      </p:sp>
    </p:spTree>
    <p:extLst>
      <p:ext uri="{BB962C8B-B14F-4D97-AF65-F5344CB8AC3E}">
        <p14:creationId xmlns:p14="http://schemas.microsoft.com/office/powerpoint/2010/main" val="2408960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30</a:t>
            </a:fld>
            <a:endParaRPr lang="en-US"/>
          </a:p>
        </p:txBody>
      </p:sp>
    </p:spTree>
    <p:extLst>
      <p:ext uri="{BB962C8B-B14F-4D97-AF65-F5344CB8AC3E}">
        <p14:creationId xmlns:p14="http://schemas.microsoft.com/office/powerpoint/2010/main" val="164571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8/21: CMC received 7 cases of RDV this</a:t>
            </a:r>
            <a:r>
              <a:rPr lang="en-US" sz="1200" b="0" i="0" kern="1200" baseline="0" dirty="0">
                <a:solidFill>
                  <a:schemeClr val="tx1"/>
                </a:solidFill>
                <a:effectLst/>
                <a:latin typeface="+mn-lt"/>
                <a:ea typeface="+mn-ea"/>
                <a:cs typeface="+mn-cs"/>
              </a:rPr>
              <a:t> week, 280 vials = $145K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8/14: CMC has 10 patients on treatment and 10 rounds remaining (83 vials remaining). Plainview has 0 patients on treatment and 12 rounds remaining (74 vials)</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US" dirty="0"/>
              <a:t>Optimal timing of donor plasma collection in relation to recovery from COVID19, most appropriate methods of antibody testing, and minimum titers of SARS-CoV-2 antibody in convalescent plasma that may be associated with clinical benefits in </a:t>
            </a:r>
            <a:r>
              <a:rPr lang="en-US" dirty="0" err="1"/>
              <a:t>pts</a:t>
            </a:r>
            <a:r>
              <a:rPr lang="en-US" dirty="0"/>
              <a:t> with COVID-19 not determined.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174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previously</a:t>
            </a:r>
            <a:r>
              <a:rPr lang="en-US" baseline="0" dirty="0"/>
              <a:t> presented this slide on 8/21/20, same day that JAMA released publication</a:t>
            </a:r>
            <a:endParaRPr lang="en-US" dirty="0"/>
          </a:p>
          <a:p>
            <a:endParaRPr lang="en-US" dirty="0"/>
          </a:p>
          <a:p>
            <a:r>
              <a:rPr lang="en-US" dirty="0"/>
              <a:t>30. Gilead Sciences. Gilead announces results from phase 3 trial of </a:t>
            </a:r>
            <a:r>
              <a:rPr lang="en-US" dirty="0" err="1"/>
              <a:t>remdesivir</a:t>
            </a:r>
            <a:r>
              <a:rPr lang="en-US" dirty="0"/>
              <a:t> in patients with moderate COVID-19. Press release. 2020 Jun 1. Available at https://www.gilead.com/news-andpress/press-room/press-releases/2020/6/gilead-announces-results-from-phase-3-trial-of-remdesivir-in-patients-with-moderate-covid-19.</a:t>
            </a:r>
          </a:p>
        </p:txBody>
      </p:sp>
      <p:sp>
        <p:nvSpPr>
          <p:cNvPr id="4" name="Slide Number Placeholder 3"/>
          <p:cNvSpPr>
            <a:spLocks noGrp="1"/>
          </p:cNvSpPr>
          <p:nvPr>
            <p:ph type="sldNum" sz="quarter" idx="10"/>
          </p:nvPr>
        </p:nvSpPr>
        <p:spPr/>
        <p:txBody>
          <a:bodyPr/>
          <a:lstStyle/>
          <a:p>
            <a:fld id="{131A21D7-929C-4110-B503-3B26106AE3C9}" type="slidenum">
              <a:rPr lang="en-US" smtClean="0"/>
              <a:t>36</a:t>
            </a:fld>
            <a:endParaRPr lang="en-US"/>
          </a:p>
        </p:txBody>
      </p:sp>
    </p:spTree>
    <p:extLst>
      <p:ext uri="{BB962C8B-B14F-4D97-AF65-F5344CB8AC3E}">
        <p14:creationId xmlns:p14="http://schemas.microsoft.com/office/powerpoint/2010/main" val="342495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IV administration,</a:t>
            </a:r>
            <a:r>
              <a:rPr lang="en-US" baseline="0" dirty="0"/>
              <a:t> 10 days, delay in discharge?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D41161-6CC1-40CF-BFAD-D1410EEE27B0}" type="slidenum">
              <a:rPr lang="en-US" smtClean="0"/>
              <a:t>38</a:t>
            </a:fld>
            <a:endParaRPr lang="en-US"/>
          </a:p>
        </p:txBody>
      </p:sp>
    </p:spTree>
    <p:extLst>
      <p:ext uri="{BB962C8B-B14F-4D97-AF65-F5344CB8AC3E}">
        <p14:creationId xmlns:p14="http://schemas.microsoft.com/office/powerpoint/2010/main" val="3016767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NIH Rationale section:</a:t>
            </a:r>
          </a:p>
          <a:p>
            <a:r>
              <a:rPr lang="en-US" sz="1200" b="0" i="0" kern="1200" dirty="0">
                <a:solidFill>
                  <a:schemeClr val="tx1"/>
                </a:solidFill>
                <a:effectLst/>
                <a:latin typeface="+mn-lt"/>
                <a:ea typeface="+mn-ea"/>
                <a:cs typeface="+mn-cs"/>
              </a:rPr>
              <a:t>In a large randomized controlled trial of hospitalized patients in the United Kingdom,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did not decrease 28-day mortality when compared to the usual standard of care. Participants who were randomized to receive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had a longer median hospital stay than those who received the standard of care. In addition, among patients who were not on invasive mechanical ventilation at the time of randomization, those who received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were more likely to subsequently require intubation or die during hospitalization than those who received the standard of care.</a:t>
            </a:r>
            <a:r>
              <a:rPr lang="en-US" sz="1200" b="0" i="0" kern="1200" baseline="30000" dirty="0">
                <a:solidFill>
                  <a:schemeClr val="tx1"/>
                </a:solidFill>
                <a:effectLst/>
                <a:latin typeface="+mn-lt"/>
                <a:ea typeface="+mn-ea"/>
                <a:cs typeface="+mn-cs"/>
              </a:rPr>
              <a:t>5</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another randomized controlled trial that was conducted in Brazil, neither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alone nor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plus azithromycin improved clinical outcomes among hospitalized patients with mild to moderate COVID-19. More adverse events occurred among patients who received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plus azithromycin than among those who received the standard of care.</a:t>
            </a:r>
            <a:r>
              <a:rPr lang="en-US" sz="1200" b="0" i="0" kern="1200" baseline="30000" dirty="0">
                <a:solidFill>
                  <a:schemeClr val="tx1"/>
                </a:solidFill>
                <a:effectLst/>
                <a:latin typeface="+mn-lt"/>
                <a:ea typeface="+mn-ea"/>
                <a:cs typeface="+mn-cs"/>
              </a:rPr>
              <a:t>6</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to these randomized trials, data from large retrospective observational studies do not consistently show evidence of benefit for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with or without azithromycin in hospitalized patients with COVID-19.</a:t>
            </a:r>
          </a:p>
          <a:p>
            <a:endParaRPr lang="en-US" baseline="0" dirty="0"/>
          </a:p>
        </p:txBody>
      </p:sp>
      <p:sp>
        <p:nvSpPr>
          <p:cNvPr id="4" name="Slide Number Placeholder 3"/>
          <p:cNvSpPr>
            <a:spLocks noGrp="1"/>
          </p:cNvSpPr>
          <p:nvPr>
            <p:ph type="sldNum" sz="quarter" idx="10"/>
          </p:nvPr>
        </p:nvSpPr>
        <p:spPr/>
        <p:txBody>
          <a:bodyPr/>
          <a:lstStyle/>
          <a:p>
            <a:fld id="{0DD41161-6CC1-40CF-BFAD-D1410EEE27B0}" type="slidenum">
              <a:rPr lang="en-US" smtClean="0"/>
              <a:t>41</a:t>
            </a:fld>
            <a:endParaRPr lang="en-US"/>
          </a:p>
        </p:txBody>
      </p:sp>
    </p:spTree>
    <p:extLst>
      <p:ext uri="{BB962C8B-B14F-4D97-AF65-F5344CB8AC3E}">
        <p14:creationId xmlns:p14="http://schemas.microsoft.com/office/powerpoint/2010/main" val="262055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Broad-spectrum activity </a:t>
            </a:r>
            <a:r>
              <a:rPr lang="en-US" sz="1200" b="0" i="1" kern="1200" dirty="0">
                <a:solidFill>
                  <a:schemeClr val="tx1"/>
                </a:solidFill>
                <a:effectLst/>
                <a:latin typeface="+mn-lt"/>
                <a:ea typeface="+mn-ea"/>
                <a:cs typeface="+mn-cs"/>
              </a:rPr>
              <a:t>in vitro</a:t>
            </a:r>
            <a:r>
              <a:rPr lang="en-US" sz="1200" b="0" i="0" kern="1200" dirty="0">
                <a:solidFill>
                  <a:schemeClr val="tx1"/>
                </a:solidFill>
                <a:effectLst/>
                <a:latin typeface="+mn-lt"/>
                <a:ea typeface="+mn-ea"/>
                <a:cs typeface="+mn-cs"/>
              </a:rPr>
              <a:t> against the viruses that cause dengue, </a:t>
            </a:r>
            <a:r>
              <a:rPr lang="en-US" sz="1200" b="0" i="0" kern="1200" dirty="0" err="1">
                <a:solidFill>
                  <a:schemeClr val="tx1"/>
                </a:solidFill>
                <a:effectLst/>
                <a:latin typeface="+mn-lt"/>
                <a:ea typeface="+mn-ea"/>
                <a:cs typeface="+mn-cs"/>
              </a:rPr>
              <a:t>Zika</a:t>
            </a:r>
            <a:r>
              <a:rPr lang="en-US" sz="1200" b="0" i="0" kern="1200" dirty="0">
                <a:solidFill>
                  <a:schemeClr val="tx1"/>
                </a:solidFill>
                <a:effectLst/>
                <a:latin typeface="+mn-lt"/>
                <a:ea typeface="+mn-ea"/>
                <a:cs typeface="+mn-cs"/>
              </a:rPr>
              <a:t>, HIV, and yellow fever</a:t>
            </a:r>
          </a:p>
          <a:p>
            <a:r>
              <a:rPr lang="en-US" sz="1200" b="0" i="0" kern="1200" dirty="0" err="1">
                <a:solidFill>
                  <a:schemeClr val="tx1"/>
                </a:solidFill>
                <a:effectLst/>
                <a:latin typeface="+mn-lt"/>
                <a:ea typeface="+mn-ea"/>
                <a:cs typeface="+mn-cs"/>
              </a:rPr>
              <a:t>Ivermectin</a:t>
            </a:r>
            <a:r>
              <a:rPr lang="en-US" sz="1200" b="0" i="0" kern="1200" dirty="0">
                <a:solidFill>
                  <a:schemeClr val="tx1"/>
                </a:solidFill>
                <a:effectLst/>
                <a:latin typeface="+mn-lt"/>
                <a:ea typeface="+mn-ea"/>
                <a:cs typeface="+mn-cs"/>
              </a:rPr>
              <a:t> is not approved for the treatment of any viral infection, including SARS-CoV-2 infection</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D41161-6CC1-40CF-BFAD-D1410EEE27B0}" type="slidenum">
              <a:rPr lang="en-US" smtClean="0"/>
              <a:t>43</a:t>
            </a:fld>
            <a:endParaRPr lang="en-US"/>
          </a:p>
        </p:txBody>
      </p:sp>
    </p:spTree>
    <p:extLst>
      <p:ext uri="{BB962C8B-B14F-4D97-AF65-F5344CB8AC3E}">
        <p14:creationId xmlns:p14="http://schemas.microsoft.com/office/powerpoint/2010/main" val="136648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44</a:t>
            </a:fld>
            <a:endParaRPr lang="en-US"/>
          </a:p>
        </p:txBody>
      </p:sp>
    </p:spTree>
    <p:extLst>
      <p:ext uri="{BB962C8B-B14F-4D97-AF65-F5344CB8AC3E}">
        <p14:creationId xmlns:p14="http://schemas.microsoft.com/office/powerpoint/2010/main" val="221344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Anna Jo Thomas. She is 99-years-old. Will turn 100 on September 19th. </a:t>
            </a:r>
          </a:p>
          <a:p>
            <a:r>
              <a:rPr lang="en-US" sz="1200" b="0" i="0" u="none" strike="noStrike" kern="1200" dirty="0">
                <a:solidFill>
                  <a:schemeClr val="tx1"/>
                </a:solidFill>
                <a:effectLst/>
                <a:latin typeface="+mn-lt"/>
                <a:ea typeface="+mn-ea"/>
                <a:cs typeface="+mn-cs"/>
              </a:rPr>
              <a:t>She likes to play bridge, and garden, and can make the best darn pecan pies, says her daughter. </a:t>
            </a:r>
          </a:p>
          <a:p>
            <a:r>
              <a:rPr lang="en-US" sz="1200" b="0" i="0" u="none" strike="noStrike" kern="1200" dirty="0">
                <a:solidFill>
                  <a:schemeClr val="tx1"/>
                </a:solidFill>
                <a:effectLst/>
                <a:latin typeface="+mn-lt"/>
                <a:ea typeface="+mn-ea"/>
                <a:cs typeface="+mn-cs"/>
              </a:rPr>
              <a:t>The only thing she can't do anymore is drive. She has a driver, that's who she got COVID from. </a:t>
            </a:r>
          </a:p>
          <a:p>
            <a:r>
              <a:rPr lang="en-US" sz="1200" b="0" i="0" u="none" strike="noStrike" kern="1200" dirty="0">
                <a:solidFill>
                  <a:schemeClr val="tx1"/>
                </a:solidFill>
                <a:effectLst/>
                <a:latin typeface="+mn-lt"/>
                <a:ea typeface="+mn-ea"/>
                <a:cs typeface="+mn-cs"/>
              </a:rPr>
              <a:t>She was at home sick for 14 days before she ended up at the hospital. She spent a week with us. </a:t>
            </a:r>
          </a:p>
          <a:p>
            <a:r>
              <a:rPr lang="en-US" sz="1200" b="0" i="0" u="none" strike="noStrike" kern="1200" dirty="0">
                <a:solidFill>
                  <a:schemeClr val="tx1"/>
                </a:solidFill>
                <a:effectLst/>
                <a:latin typeface="+mn-lt"/>
                <a:ea typeface="+mn-ea"/>
                <a:cs typeface="+mn-cs"/>
              </a:rPr>
              <a:t>Dr. Shrestha said that chronologically she might be 99 but physiologically she seems much younger than that. </a:t>
            </a:r>
          </a:p>
          <a:p>
            <a:r>
              <a:rPr lang="en-US" sz="1200" b="0" i="0" u="none" strike="noStrike" kern="1200" dirty="0">
                <a:solidFill>
                  <a:schemeClr val="tx1"/>
                </a:solidFill>
                <a:effectLst/>
                <a:latin typeface="+mn-lt"/>
                <a:ea typeface="+mn-ea"/>
                <a:cs typeface="+mn-cs"/>
              </a:rPr>
              <a:t>Her daughter, Marilyn Dixson, was there along with some of her grandchildren, and great grandchildren. </a:t>
            </a:r>
          </a:p>
          <a:p>
            <a:br>
              <a:rPr lang="en-US" dirty="0"/>
            </a:br>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46</a:t>
            </a:fld>
            <a:endParaRPr lang="en-US"/>
          </a:p>
        </p:txBody>
      </p:sp>
    </p:spTree>
    <p:extLst>
      <p:ext uri="{BB962C8B-B14F-4D97-AF65-F5344CB8AC3E}">
        <p14:creationId xmlns:p14="http://schemas.microsoft.com/office/powerpoint/2010/main" val="425663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50</a:t>
            </a:fld>
            <a:endParaRPr lang="en-US"/>
          </a:p>
        </p:txBody>
      </p:sp>
    </p:spTree>
    <p:extLst>
      <p:ext uri="{BB962C8B-B14F-4D97-AF65-F5344CB8AC3E}">
        <p14:creationId xmlns:p14="http://schemas.microsoft.com/office/powerpoint/2010/main" val="3434152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57</a:t>
            </a:fld>
            <a:endParaRPr lang="en-US"/>
          </a:p>
        </p:txBody>
      </p:sp>
    </p:spTree>
    <p:extLst>
      <p:ext uri="{BB962C8B-B14F-4D97-AF65-F5344CB8AC3E}">
        <p14:creationId xmlns:p14="http://schemas.microsoft.com/office/powerpoint/2010/main" val="146006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58</a:t>
            </a:fld>
            <a:endParaRPr lang="en-US"/>
          </a:p>
        </p:txBody>
      </p:sp>
    </p:spTree>
    <p:extLst>
      <p:ext uri="{BB962C8B-B14F-4D97-AF65-F5344CB8AC3E}">
        <p14:creationId xmlns:p14="http://schemas.microsoft.com/office/powerpoint/2010/main" val="4161251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60</a:t>
            </a:fld>
            <a:endParaRPr lang="en-US"/>
          </a:p>
        </p:txBody>
      </p:sp>
    </p:spTree>
    <p:extLst>
      <p:ext uri="{BB962C8B-B14F-4D97-AF65-F5344CB8AC3E}">
        <p14:creationId xmlns:p14="http://schemas.microsoft.com/office/powerpoint/2010/main" val="285022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63</a:t>
            </a:fld>
            <a:endParaRPr lang="en-US"/>
          </a:p>
        </p:txBody>
      </p:sp>
    </p:spTree>
    <p:extLst>
      <p:ext uri="{BB962C8B-B14F-4D97-AF65-F5344CB8AC3E}">
        <p14:creationId xmlns:p14="http://schemas.microsoft.com/office/powerpoint/2010/main" val="803533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Time</a:t>
            </a:r>
            <a:r>
              <a:rPr lang="en-US"/>
              <a:t>: 5:12 - </a:t>
            </a:r>
            <a:r>
              <a:rPr lang="en-US" dirty="0"/>
              <a:t>7:52</a:t>
            </a:r>
          </a:p>
        </p:txBody>
      </p:sp>
      <p:sp>
        <p:nvSpPr>
          <p:cNvPr id="4" name="Slide Number Placeholder 3"/>
          <p:cNvSpPr>
            <a:spLocks noGrp="1"/>
          </p:cNvSpPr>
          <p:nvPr>
            <p:ph type="sldNum" sz="quarter" idx="5"/>
          </p:nvPr>
        </p:nvSpPr>
        <p:spPr/>
        <p:txBody>
          <a:bodyPr/>
          <a:lstStyle/>
          <a:p>
            <a:fld id="{0DD41161-6CC1-40CF-BFAD-D1410EEE27B0}" type="slidenum">
              <a:rPr lang="en-US" smtClean="0"/>
              <a:t>7</a:t>
            </a:fld>
            <a:endParaRPr lang="en-US"/>
          </a:p>
        </p:txBody>
      </p:sp>
    </p:spTree>
    <p:extLst>
      <p:ext uri="{BB962C8B-B14F-4D97-AF65-F5344CB8AC3E}">
        <p14:creationId xmlns:p14="http://schemas.microsoft.com/office/powerpoint/2010/main" val="413310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12</a:t>
            </a:fld>
            <a:endParaRPr lang="en-US"/>
          </a:p>
        </p:txBody>
      </p:sp>
    </p:spTree>
    <p:extLst>
      <p:ext uri="{BB962C8B-B14F-4D97-AF65-F5344CB8AC3E}">
        <p14:creationId xmlns:p14="http://schemas.microsoft.com/office/powerpoint/2010/main" val="108350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2625068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14</a:t>
            </a:fld>
            <a:endParaRPr lang="en-US"/>
          </a:p>
        </p:txBody>
      </p:sp>
    </p:spTree>
    <p:extLst>
      <p:ext uri="{BB962C8B-B14F-4D97-AF65-F5344CB8AC3E}">
        <p14:creationId xmlns:p14="http://schemas.microsoft.com/office/powerpoint/2010/main" val="317338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24</a:t>
            </a:fld>
            <a:endParaRPr lang="en-US"/>
          </a:p>
        </p:txBody>
      </p:sp>
    </p:spTree>
    <p:extLst>
      <p:ext uri="{BB962C8B-B14F-4D97-AF65-F5344CB8AC3E}">
        <p14:creationId xmlns:p14="http://schemas.microsoft.com/office/powerpoint/2010/main" val="1334978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13.05% last week</a:t>
            </a:r>
          </a:p>
        </p:txBody>
      </p:sp>
      <p:sp>
        <p:nvSpPr>
          <p:cNvPr id="4" name="Slide Number Placeholder 3"/>
          <p:cNvSpPr>
            <a:spLocks noGrp="1"/>
          </p:cNvSpPr>
          <p:nvPr>
            <p:ph type="sldNum" sz="quarter" idx="5"/>
          </p:nvPr>
        </p:nvSpPr>
        <p:spPr/>
        <p:txBody>
          <a:bodyPr/>
          <a:lstStyle/>
          <a:p>
            <a:fld id="{0DD41161-6CC1-40CF-BFAD-D1410EEE27B0}" type="slidenum">
              <a:rPr lang="en-US" smtClean="0"/>
              <a:t>25</a:t>
            </a:fld>
            <a:endParaRPr lang="en-US"/>
          </a:p>
        </p:txBody>
      </p:sp>
    </p:spTree>
    <p:extLst>
      <p:ext uri="{BB962C8B-B14F-4D97-AF65-F5344CB8AC3E}">
        <p14:creationId xmlns:p14="http://schemas.microsoft.com/office/powerpoint/2010/main" val="256549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14886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324408560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77056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9/2/20</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691935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28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12"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36"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60"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08"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32"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56"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80"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0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28"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52"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7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00"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9/2/20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31992826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28122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jpeg"/><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tags" Target="../tags/tag11.xml"/><Relationship Id="rId11" Type="http://schemas.openxmlformats.org/officeDocument/2006/relationships/slideLayout" Target="../slideLayouts/slideLayout32.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6.xml"/><Relationship Id="rId10" Type="http://schemas.openxmlformats.org/officeDocument/2006/relationships/slideLayout" Target="../slideLayouts/slideLayout31.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9.xml"/><Relationship Id="rId51" Type="http://schemas.openxmlformats.org/officeDocument/2006/relationships/tags" Target="../tags/tag33.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jpeg"/><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2.jpeg"/><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7" r:id="rId3"/>
    <p:sldLayoutId id="2147483728" r:id="rId4"/>
    <p:sldLayoutId id="2147483746" r:id="rId5"/>
    <p:sldLayoutId id="2147483747" r:id="rId6"/>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713" r:id="rId7"/>
    <p:sldLayoutId id="2147483737" r:id="rId8"/>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264"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image" Target="../media/image62.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9aeKOa8dj00?t=31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Sept. 4,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a:xfrm>
            <a:off x="914400" y="2308539"/>
            <a:ext cx="10363200" cy="1470025"/>
          </a:xfrm>
        </p:spPr>
        <p:txBody>
          <a:bodyPr/>
          <a:lstStyle/>
          <a:p>
            <a:r>
              <a:rPr lang="en-US" dirty="0"/>
              <a:t>Current Regional Census</a:t>
            </a:r>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nvGraphicFramePr>
        <p:xfrm>
          <a:off x="1060704" y="973397"/>
          <a:ext cx="10093158" cy="2407920"/>
        </p:xfrm>
        <a:graphic>
          <a:graphicData uri="http://schemas.openxmlformats.org/drawingml/2006/table">
            <a:tbl>
              <a:tblPr firstRow="1" bandRow="1">
                <a:tableStyleId>{5C22544A-7EE6-4342-B048-85BDC9FD1C3A}</a:tableStyleId>
              </a:tblPr>
              <a:tblGrid>
                <a:gridCol w="1669559">
                  <a:extLst>
                    <a:ext uri="{9D8B030D-6E8A-4147-A177-3AD203B41FA5}">
                      <a16:colId xmlns:a16="http://schemas.microsoft.com/office/drawing/2014/main" val="20000"/>
                    </a:ext>
                  </a:extLst>
                </a:gridCol>
                <a:gridCol w="1139037">
                  <a:extLst>
                    <a:ext uri="{9D8B030D-6E8A-4147-A177-3AD203B41FA5}">
                      <a16:colId xmlns:a16="http://schemas.microsoft.com/office/drawing/2014/main" val="20001"/>
                    </a:ext>
                  </a:extLst>
                </a:gridCol>
                <a:gridCol w="1322487">
                  <a:extLst>
                    <a:ext uri="{9D8B030D-6E8A-4147-A177-3AD203B41FA5}">
                      <a16:colId xmlns:a16="http://schemas.microsoft.com/office/drawing/2014/main" val="20002"/>
                    </a:ext>
                  </a:extLst>
                </a:gridCol>
                <a:gridCol w="1342216">
                  <a:extLst>
                    <a:ext uri="{9D8B030D-6E8A-4147-A177-3AD203B41FA5}">
                      <a16:colId xmlns:a16="http://schemas.microsoft.com/office/drawing/2014/main" val="20003"/>
                    </a:ext>
                  </a:extLst>
                </a:gridCol>
                <a:gridCol w="1689742">
                  <a:extLst>
                    <a:ext uri="{9D8B030D-6E8A-4147-A177-3AD203B41FA5}">
                      <a16:colId xmlns:a16="http://schemas.microsoft.com/office/drawing/2014/main" val="20004"/>
                    </a:ext>
                  </a:extLst>
                </a:gridCol>
                <a:gridCol w="1251284">
                  <a:extLst>
                    <a:ext uri="{9D8B030D-6E8A-4147-A177-3AD203B41FA5}">
                      <a16:colId xmlns:a16="http://schemas.microsoft.com/office/drawing/2014/main" val="20005"/>
                    </a:ext>
                  </a:extLst>
                </a:gridCol>
                <a:gridCol w="1678833">
                  <a:extLst>
                    <a:ext uri="{9D8B030D-6E8A-4147-A177-3AD203B41FA5}">
                      <a16:colId xmlns:a16="http://schemas.microsoft.com/office/drawing/2014/main" val="20006"/>
                    </a:ext>
                  </a:extLst>
                </a:gridCol>
              </a:tblGrid>
              <a:tr h="429349">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43479">
                <a:tc>
                  <a:txBody>
                    <a:bodyPr/>
                    <a:lstStyle/>
                    <a:p>
                      <a:endParaRPr lang="en-US" sz="1800" dirty="0"/>
                    </a:p>
                  </a:txBody>
                  <a:tcPr/>
                </a:tc>
                <a:tc>
                  <a:txBody>
                    <a:bodyPr/>
                    <a:lstStyle/>
                    <a:p>
                      <a:pPr algn="ctr"/>
                      <a:r>
                        <a:rPr lang="en-US" sz="1800" baseline="0" dirty="0">
                          <a:latin typeface="Arial" panose="020B0604020202020204" pitchFamily="34" charset="0"/>
                          <a:cs typeface="Arial" panose="020B0604020202020204" pitchFamily="34" charset="0"/>
                        </a:rPr>
                        <a:t>8/31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8/31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8/31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9/2</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2102">
                <a:tc>
                  <a:txBody>
                    <a:bodyPr/>
                    <a:lstStyle/>
                    <a:p>
                      <a:r>
                        <a:rPr lang="en-US" sz="2000" dirty="0">
                          <a:latin typeface="Arial" panose="020B0604020202020204" pitchFamily="34" charset="0"/>
                          <a:cs typeface="Arial" panose="020B0604020202020204" pitchFamily="34" charset="0"/>
                        </a:rPr>
                        <a:t>Total</a:t>
                      </a:r>
                    </a:p>
                  </a:txBody>
                  <a:tcPr/>
                </a:tc>
                <a:tc>
                  <a:txBody>
                    <a:bodyPr/>
                    <a:lstStyle/>
                    <a:p>
                      <a:pPr algn="ctr">
                        <a:buNone/>
                      </a:pPr>
                      <a:r>
                        <a:rPr lang="en-US" sz="1800" dirty="0">
                          <a:latin typeface="Arial" panose="020B0604020202020204" pitchFamily="34" charset="0"/>
                          <a:cs typeface="Arial" panose="020B0604020202020204" pitchFamily="34" charset="0"/>
                        </a:rPr>
                        <a:t>7485</a:t>
                      </a:r>
                    </a:p>
                  </a:txBody>
                  <a:tcPr/>
                </a:tc>
                <a:tc>
                  <a:txBody>
                    <a:bodyPr/>
                    <a:lstStyle/>
                    <a:p>
                      <a:pPr algn="ctr">
                        <a:buNone/>
                      </a:pPr>
                      <a:r>
                        <a:rPr lang="en-US" sz="1800" dirty="0">
                          <a:latin typeface="Arial" panose="020B0604020202020204" pitchFamily="34" charset="0"/>
                          <a:cs typeface="Arial" panose="020B0604020202020204" pitchFamily="34" charset="0"/>
                        </a:rPr>
                        <a:t>8027</a:t>
                      </a:r>
                    </a:p>
                  </a:txBody>
                  <a:tcPr/>
                </a:tc>
                <a:tc>
                  <a:txBody>
                    <a:bodyPr/>
                    <a:lstStyle/>
                    <a:p>
                      <a:pPr algn="ctr"/>
                      <a:r>
                        <a:rPr lang="en-US" sz="1800" dirty="0">
                          <a:latin typeface="Arial" panose="020B0604020202020204" pitchFamily="34" charset="0"/>
                          <a:cs typeface="Arial" panose="020B0604020202020204" pitchFamily="34" charset="0"/>
                        </a:rPr>
                        <a:t>247</a:t>
                      </a:r>
                    </a:p>
                  </a:txBody>
                  <a:tcPr/>
                </a:tc>
                <a:tc>
                  <a:txBody>
                    <a:bodyPr/>
                    <a:lstStyle/>
                    <a:p>
                      <a:pPr algn="ctr"/>
                      <a:r>
                        <a:rPr lang="en-US" sz="1800" dirty="0">
                          <a:latin typeface="Arial" panose="020B0604020202020204" pitchFamily="34" charset="0"/>
                          <a:cs typeface="Arial" panose="020B0604020202020204" pitchFamily="34" charset="0"/>
                        </a:rPr>
                        <a:t>269</a:t>
                      </a:r>
                    </a:p>
                  </a:txBody>
                  <a:tcPr/>
                </a:tc>
                <a:tc>
                  <a:txBody>
                    <a:bodyPr/>
                    <a:lstStyle/>
                    <a:p>
                      <a:pPr algn="ctr"/>
                      <a:r>
                        <a:rPr lang="en-US" sz="1800" dirty="0">
                          <a:latin typeface="Arial" panose="020B0604020202020204" pitchFamily="34" charset="0"/>
                          <a:cs typeface="Arial" panose="020B0604020202020204" pitchFamily="34" charset="0"/>
                        </a:rPr>
                        <a:t>1618</a:t>
                      </a:r>
                    </a:p>
                  </a:txBody>
                  <a:tcPr/>
                </a:tc>
                <a:tc>
                  <a:txBody>
                    <a:bodyPr/>
                    <a:lstStyle/>
                    <a:p>
                      <a:pPr algn="ctr"/>
                      <a:r>
                        <a:rPr lang="en-US" sz="1800" dirty="0">
                          <a:latin typeface="Arial" panose="020B0604020202020204" pitchFamily="34" charset="0"/>
                          <a:cs typeface="Arial" panose="020B0604020202020204" pitchFamily="34" charset="0"/>
                        </a:rPr>
                        <a:t>1651</a:t>
                      </a:r>
                    </a:p>
                  </a:txBody>
                  <a:tcPr/>
                </a:tc>
                <a:extLst>
                  <a:ext uri="{0D108BD9-81ED-4DB2-BD59-A6C34878D82A}">
                    <a16:rowId xmlns:a16="http://schemas.microsoft.com/office/drawing/2014/main" val="10002"/>
                  </a:ext>
                </a:extLst>
              </a:tr>
              <a:tr h="372102">
                <a:tc>
                  <a:txBody>
                    <a:bodyPr/>
                    <a:lstStyle/>
                    <a:p>
                      <a:r>
                        <a:rPr lang="en-US" sz="2000" dirty="0">
                          <a:latin typeface="Arial" panose="020B0604020202020204" pitchFamily="34" charset="0"/>
                          <a:cs typeface="Arial" panose="020B0604020202020204" pitchFamily="34" charset="0"/>
                        </a:rPr>
                        <a:t>Active</a:t>
                      </a:r>
                    </a:p>
                  </a:txBody>
                  <a:tcPr/>
                </a:tc>
                <a:tc>
                  <a:txBody>
                    <a:bodyPr/>
                    <a:lstStyle/>
                    <a:p>
                      <a:pPr algn="ctr">
                        <a:buNone/>
                      </a:pPr>
                      <a:r>
                        <a:rPr lang="en-US" sz="1800" dirty="0">
                          <a:latin typeface="Arial" panose="020B0604020202020204" pitchFamily="34" charset="0"/>
                          <a:cs typeface="Arial" panose="020B0604020202020204" pitchFamily="34" charset="0"/>
                        </a:rPr>
                        <a:t>1750</a:t>
                      </a:r>
                    </a:p>
                  </a:txBody>
                  <a:tcPr/>
                </a:tc>
                <a:tc>
                  <a:txBody>
                    <a:bodyPr/>
                    <a:lstStyle/>
                    <a:p>
                      <a:pPr algn="ctr">
                        <a:buNone/>
                      </a:pPr>
                      <a:r>
                        <a:rPr lang="en-US" sz="1800" dirty="0">
                          <a:latin typeface="Arial" panose="020B0604020202020204" pitchFamily="34" charset="0"/>
                          <a:cs typeface="Arial" panose="020B0604020202020204" pitchFamily="34" charset="0"/>
                        </a:rPr>
                        <a:t>2112</a:t>
                      </a:r>
                    </a:p>
                  </a:txBody>
                  <a:tcPr/>
                </a:tc>
                <a:tc>
                  <a:txBody>
                    <a:bodyPr/>
                    <a:lstStyle/>
                    <a:p>
                      <a:pPr algn="ctr"/>
                      <a:r>
                        <a:rPr lang="en-US" sz="1800" dirty="0">
                          <a:latin typeface="Arial" panose="020B0604020202020204" pitchFamily="34" charset="0"/>
                          <a:cs typeface="Arial" panose="020B0604020202020204" pitchFamily="34" charset="0"/>
                        </a:rPr>
                        <a:t>34</a:t>
                      </a:r>
                    </a:p>
                  </a:txBody>
                  <a:tcPr/>
                </a:tc>
                <a:tc>
                  <a:txBody>
                    <a:bodyPr/>
                    <a:lstStyle/>
                    <a:p>
                      <a:pPr algn="ctr"/>
                      <a:r>
                        <a:rPr lang="en-US" sz="1800" dirty="0">
                          <a:latin typeface="Arial" panose="020B0604020202020204" pitchFamily="34" charset="0"/>
                          <a:cs typeface="Arial" panose="020B0604020202020204" pitchFamily="34" charset="0"/>
                        </a:rPr>
                        <a:t>48</a:t>
                      </a:r>
                    </a:p>
                  </a:txBody>
                  <a:tcPr/>
                </a:tc>
                <a:tc>
                  <a:txBody>
                    <a:bodyPr/>
                    <a:lstStyle/>
                    <a:p>
                      <a:pPr algn="ctr"/>
                      <a:r>
                        <a:rPr lang="en-US" sz="1800" dirty="0">
                          <a:latin typeface="Arial" panose="020B0604020202020204" pitchFamily="34" charset="0"/>
                          <a:cs typeface="Arial" panose="020B0604020202020204" pitchFamily="34" charset="0"/>
                        </a:rPr>
                        <a:t>76</a:t>
                      </a:r>
                    </a:p>
                  </a:txBody>
                  <a:tcPr/>
                </a:tc>
                <a:tc>
                  <a:txBody>
                    <a:bodyPr/>
                    <a:lstStyle/>
                    <a:p>
                      <a:pPr algn="ctr"/>
                      <a:r>
                        <a:rPr lang="en-US" sz="1800" dirty="0">
                          <a:latin typeface="Arial" panose="020B0604020202020204" pitchFamily="34" charset="0"/>
                          <a:cs typeface="Arial" panose="020B0604020202020204" pitchFamily="34" charset="0"/>
                        </a:rPr>
                        <a:t>80</a:t>
                      </a:r>
                    </a:p>
                  </a:txBody>
                  <a:tcPr/>
                </a:tc>
                <a:extLst>
                  <a:ext uri="{0D108BD9-81ED-4DB2-BD59-A6C34878D82A}">
                    <a16:rowId xmlns:a16="http://schemas.microsoft.com/office/drawing/2014/main" val="10003"/>
                  </a:ext>
                </a:extLst>
              </a:tr>
              <a:tr h="372102">
                <a:tc>
                  <a:txBody>
                    <a:bodyPr/>
                    <a:lstStyle/>
                    <a:p>
                      <a:r>
                        <a:rPr lang="en-US" sz="2000" dirty="0">
                          <a:latin typeface="Arial" panose="020B0604020202020204" pitchFamily="34" charset="0"/>
                          <a:cs typeface="Arial" panose="020B0604020202020204" pitchFamily="34" charset="0"/>
                        </a:rPr>
                        <a:t>Deaths</a:t>
                      </a:r>
                    </a:p>
                  </a:txBody>
                  <a:tcPr/>
                </a:tc>
                <a:tc>
                  <a:txBody>
                    <a:bodyPr/>
                    <a:lstStyle/>
                    <a:p>
                      <a:pPr algn="ctr"/>
                      <a:r>
                        <a:rPr lang="en-US" sz="1800" dirty="0">
                          <a:latin typeface="Arial" panose="020B0604020202020204" pitchFamily="34" charset="0"/>
                          <a:cs typeface="Arial" panose="020B0604020202020204" pitchFamily="34" charset="0"/>
                        </a:rPr>
                        <a:t>100</a:t>
                      </a:r>
                    </a:p>
                  </a:txBody>
                  <a:tcPr/>
                </a:tc>
                <a:tc>
                  <a:txBody>
                    <a:bodyPr/>
                    <a:lstStyle/>
                    <a:p>
                      <a:pPr algn="ctr"/>
                      <a:r>
                        <a:rPr lang="en-US" sz="1800" dirty="0">
                          <a:latin typeface="Arial" panose="020B0604020202020204" pitchFamily="34" charset="0"/>
                          <a:cs typeface="Arial" panose="020B0604020202020204" pitchFamily="34" charset="0"/>
                        </a:rPr>
                        <a:t>102</a:t>
                      </a:r>
                    </a:p>
                  </a:txBody>
                  <a:tcPr/>
                </a:tc>
                <a:tc>
                  <a:txBody>
                    <a:bodyPr/>
                    <a:lstStyle/>
                    <a:p>
                      <a:pPr algn="ctr"/>
                      <a:r>
                        <a:rPr lang="en-US" sz="1800" dirty="0">
                          <a:latin typeface="Arial" panose="020B0604020202020204" pitchFamily="34" charset="0"/>
                          <a:cs typeface="Arial" panose="020B0604020202020204" pitchFamily="34" charset="0"/>
                        </a:rPr>
                        <a:t>5</a:t>
                      </a:r>
                    </a:p>
                  </a:txBody>
                  <a:tcPr/>
                </a:tc>
                <a:tc>
                  <a:txBody>
                    <a:bodyPr/>
                    <a:lstStyle/>
                    <a:p>
                      <a:pPr algn="ctr"/>
                      <a:r>
                        <a:rPr lang="en-US" sz="1800" dirty="0">
                          <a:latin typeface="Arial" panose="020B0604020202020204" pitchFamily="34" charset="0"/>
                          <a:cs typeface="Arial" panose="020B0604020202020204" pitchFamily="34" charset="0"/>
                        </a:rPr>
                        <a:t>5</a:t>
                      </a:r>
                    </a:p>
                  </a:txBody>
                  <a:tcPr/>
                </a:tc>
                <a:tc>
                  <a:txBody>
                    <a:bodyPr/>
                    <a:lstStyle/>
                    <a:p>
                      <a:pPr algn="ctr"/>
                      <a:r>
                        <a:rPr lang="en-US" sz="1800" dirty="0">
                          <a:latin typeface="Arial" panose="020B0604020202020204" pitchFamily="34" charset="0"/>
                          <a:cs typeface="Arial" panose="020B0604020202020204" pitchFamily="34" charset="0"/>
                        </a:rPr>
                        <a:t>45</a:t>
                      </a:r>
                    </a:p>
                  </a:txBody>
                  <a:tcPr/>
                </a:tc>
                <a:tc>
                  <a:txBody>
                    <a:bodyPr/>
                    <a:lstStyle/>
                    <a:p>
                      <a:pPr algn="ctr"/>
                      <a:r>
                        <a:rPr lang="en-US" sz="1800" dirty="0">
                          <a:latin typeface="Arial" panose="020B0604020202020204" pitchFamily="34" charset="0"/>
                          <a:cs typeface="Arial" panose="020B0604020202020204" pitchFamily="34" charset="0"/>
                        </a:rPr>
                        <a:t>47</a:t>
                      </a:r>
                    </a:p>
                  </a:txBody>
                  <a:tcPr/>
                </a:tc>
                <a:extLst>
                  <a:ext uri="{0D108BD9-81ED-4DB2-BD59-A6C34878D82A}">
                    <a16:rowId xmlns:a16="http://schemas.microsoft.com/office/drawing/2014/main" val="10004"/>
                  </a:ext>
                </a:extLst>
              </a:tr>
              <a:tr h="372102">
                <a:tc>
                  <a:txBody>
                    <a:bodyPr/>
                    <a:lstStyle/>
                    <a:p>
                      <a:r>
                        <a:rPr lang="en-US" sz="2000" dirty="0">
                          <a:latin typeface="Arial" panose="020B0604020202020204" pitchFamily="34" charset="0"/>
                          <a:cs typeface="Arial" panose="020B0604020202020204" pitchFamily="34" charset="0"/>
                        </a:rPr>
                        <a:t>New</a:t>
                      </a:r>
                    </a:p>
                  </a:txBody>
                  <a:tcPr/>
                </a:tc>
                <a:tc gridSpan="2">
                  <a:txBody>
                    <a:bodyPr/>
                    <a:lstStyle/>
                    <a:p>
                      <a:pPr algn="ctr"/>
                      <a:r>
                        <a:rPr lang="en-US" sz="1800" dirty="0">
                          <a:latin typeface="Arial" panose="020B0604020202020204" pitchFamily="34" charset="0"/>
                          <a:cs typeface="Arial" panose="020B0604020202020204" pitchFamily="34" charset="0"/>
                        </a:rPr>
                        <a:t>542</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22</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33</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305584" y="6385482"/>
            <a:ext cx="11722100" cy="769441"/>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8/31: </a:t>
            </a:r>
            <a:r>
              <a:rPr lang="en-US" sz="2000" dirty="0">
                <a:latin typeface="Arial" panose="020B0604020202020204" pitchFamily="34" charset="0"/>
                <a:cs typeface="Arial" panose="020B0604020202020204" pitchFamily="34" charset="0"/>
              </a:rPr>
              <a:t>75 Hospitalized in Lubbock – 12 on vents   </a:t>
            </a:r>
            <a:r>
              <a:rPr lang="en-US" sz="2000" b="1" dirty="0">
                <a:latin typeface="Arial" panose="020B0604020202020204" pitchFamily="34" charset="0"/>
                <a:cs typeface="Arial" panose="020B0604020202020204" pitchFamily="34" charset="0"/>
              </a:rPr>
              <a:t>9/2:  </a:t>
            </a:r>
            <a:r>
              <a:rPr lang="en-US" sz="2000" dirty="0">
                <a:latin typeface="Arial" panose="020B0604020202020204" pitchFamily="34" charset="0"/>
                <a:cs typeface="Arial" panose="020B0604020202020204" pitchFamily="34" charset="0"/>
              </a:rPr>
              <a:t>71 Hospitalized in Lubbock – 8 on vents </a:t>
            </a:r>
          </a:p>
          <a:p>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82768" y="3491752"/>
            <a:ext cx="9969121" cy="2843264"/>
          </a:xfrm>
          <a:prstGeom prst="rect">
            <a:avLst/>
          </a:prstGeom>
        </p:spPr>
      </p:pic>
      <p:sp>
        <p:nvSpPr>
          <p:cNvPr id="16" name="Rectangle 15"/>
          <p:cNvSpPr/>
          <p:nvPr/>
        </p:nvSpPr>
        <p:spPr>
          <a:xfrm>
            <a:off x="4859224" y="3441286"/>
            <a:ext cx="533881" cy="3029088"/>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42454" y="3441286"/>
            <a:ext cx="590599" cy="3029088"/>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20163" y="3441286"/>
            <a:ext cx="641831" cy="3029088"/>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84364" y="3441286"/>
            <a:ext cx="636446" cy="3029088"/>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64610" y="3441286"/>
            <a:ext cx="664972" cy="3029088"/>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0733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1877932" y="2765254"/>
          <a:ext cx="8787284" cy="1351207"/>
        </p:xfrm>
        <a:graphic>
          <a:graphicData uri="http://schemas.openxmlformats.org/drawingml/2006/table">
            <a:tbl>
              <a:tblPr firstRow="1" bandRow="1">
                <a:tableStyleId>{073A0DAA-6AF3-43AB-8588-CEC1D06C72B9}</a:tableStyleId>
              </a:tblPr>
              <a:tblGrid>
                <a:gridCol w="1612584">
                  <a:extLst>
                    <a:ext uri="{9D8B030D-6E8A-4147-A177-3AD203B41FA5}">
                      <a16:colId xmlns:a16="http://schemas.microsoft.com/office/drawing/2014/main" val="20000"/>
                    </a:ext>
                  </a:extLst>
                </a:gridCol>
                <a:gridCol w="1091611">
                  <a:extLst>
                    <a:ext uri="{9D8B030D-6E8A-4147-A177-3AD203B41FA5}">
                      <a16:colId xmlns:a16="http://schemas.microsoft.com/office/drawing/2014/main" val="20001"/>
                    </a:ext>
                  </a:extLst>
                </a:gridCol>
                <a:gridCol w="1091611">
                  <a:extLst>
                    <a:ext uri="{9D8B030D-6E8A-4147-A177-3AD203B41FA5}">
                      <a16:colId xmlns:a16="http://schemas.microsoft.com/office/drawing/2014/main" val="20002"/>
                    </a:ext>
                  </a:extLst>
                </a:gridCol>
                <a:gridCol w="1021185">
                  <a:extLst>
                    <a:ext uri="{9D8B030D-6E8A-4147-A177-3AD203B41FA5}">
                      <a16:colId xmlns:a16="http://schemas.microsoft.com/office/drawing/2014/main" val="20003"/>
                    </a:ext>
                  </a:extLst>
                </a:gridCol>
                <a:gridCol w="1003577">
                  <a:extLst>
                    <a:ext uri="{9D8B030D-6E8A-4147-A177-3AD203B41FA5}">
                      <a16:colId xmlns:a16="http://schemas.microsoft.com/office/drawing/2014/main" val="20004"/>
                    </a:ext>
                  </a:extLst>
                </a:gridCol>
                <a:gridCol w="977168">
                  <a:extLst>
                    <a:ext uri="{9D8B030D-6E8A-4147-A177-3AD203B41FA5}">
                      <a16:colId xmlns:a16="http://schemas.microsoft.com/office/drawing/2014/main" val="20005"/>
                    </a:ext>
                  </a:extLst>
                </a:gridCol>
                <a:gridCol w="1038790">
                  <a:extLst>
                    <a:ext uri="{9D8B030D-6E8A-4147-A177-3AD203B41FA5}">
                      <a16:colId xmlns:a16="http://schemas.microsoft.com/office/drawing/2014/main" val="20006"/>
                    </a:ext>
                  </a:extLst>
                </a:gridCol>
                <a:gridCol w="950758">
                  <a:extLst>
                    <a:ext uri="{9D8B030D-6E8A-4147-A177-3AD203B41FA5}">
                      <a16:colId xmlns:a16="http://schemas.microsoft.com/office/drawing/2014/main" val="20007"/>
                    </a:ext>
                  </a:extLst>
                </a:gridCol>
              </a:tblGrid>
              <a:tr h="345367">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9/2</a:t>
                      </a:r>
                    </a:p>
                  </a:txBody>
                  <a:tcPr/>
                </a:tc>
                <a:tc>
                  <a:txBody>
                    <a:bodyPr/>
                    <a:lstStyle/>
                    <a:p>
                      <a:pPr algn="ctr"/>
                      <a:r>
                        <a:rPr lang="en-US" sz="1600" dirty="0">
                          <a:latin typeface="Arial" panose="020B0604020202020204" pitchFamily="34" charset="0"/>
                          <a:cs typeface="Arial" panose="020B0604020202020204" pitchFamily="34" charset="0"/>
                        </a:rPr>
                        <a:t>8/31</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621,667</a:t>
                      </a:r>
                    </a:p>
                  </a:txBody>
                  <a:tcPr/>
                </a:tc>
                <a:tc>
                  <a:txBody>
                    <a:bodyPr/>
                    <a:lstStyle/>
                    <a:p>
                      <a:pPr algn="ctr"/>
                      <a:r>
                        <a:rPr lang="en-US" sz="1600" dirty="0">
                          <a:latin typeface="Arial Narrow" panose="020B0606020202030204" pitchFamily="34" charset="0"/>
                          <a:cs typeface="Arial" panose="020B0604020202020204" pitchFamily="34" charset="0"/>
                        </a:rPr>
                        <a:t>612,696</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12,870</a:t>
                      </a:r>
                    </a:p>
                  </a:txBody>
                  <a:tcPr/>
                </a:tc>
                <a:tc>
                  <a:txBody>
                    <a:bodyPr/>
                    <a:lstStyle/>
                    <a:p>
                      <a:pPr algn="ctr"/>
                      <a:r>
                        <a:rPr lang="en-US" sz="1600" dirty="0">
                          <a:latin typeface="Arial Narrow" panose="020B0606020202030204" pitchFamily="34" charset="0"/>
                          <a:cs typeface="Arial" panose="020B0604020202020204" pitchFamily="34" charset="0"/>
                        </a:rPr>
                        <a:t>12,563</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4149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4203</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920496" y="778977"/>
            <a:ext cx="10532472" cy="1914528"/>
          </a:xfrm>
          <a:prstGeom prst="rect">
            <a:avLst/>
          </a:prstGeom>
        </p:spPr>
      </p:pic>
      <p:pic>
        <p:nvPicPr>
          <p:cNvPr id="7" name="Picture 6"/>
          <p:cNvPicPr>
            <a:picLocks noChangeAspect="1"/>
          </p:cNvPicPr>
          <p:nvPr/>
        </p:nvPicPr>
        <p:blipFill rotWithShape="1">
          <a:blip r:embed="rId4"/>
          <a:srcRect t="23622"/>
          <a:stretch/>
        </p:blipFill>
        <p:spPr>
          <a:xfrm>
            <a:off x="1526936" y="4188211"/>
            <a:ext cx="9319591" cy="2516554"/>
          </a:xfrm>
          <a:prstGeom prst="rect">
            <a:avLst/>
          </a:prstGeom>
        </p:spPr>
      </p:pic>
      <p:sp>
        <p:nvSpPr>
          <p:cNvPr id="10" name="TextBox 9"/>
          <p:cNvSpPr txBox="1"/>
          <p:nvPr/>
        </p:nvSpPr>
        <p:spPr>
          <a:xfrm>
            <a:off x="4584064" y="4350875"/>
            <a:ext cx="27831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Lubbock Rate = 10.2%</a:t>
            </a:r>
          </a:p>
        </p:txBody>
      </p:sp>
    </p:spTree>
    <p:extLst>
      <p:ext uri="{BB962C8B-B14F-4D97-AF65-F5344CB8AC3E}">
        <p14:creationId xmlns:p14="http://schemas.microsoft.com/office/powerpoint/2010/main" val="182904013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823" y="-169267"/>
            <a:ext cx="9784080" cy="1508760"/>
          </a:xfrm>
        </p:spPr>
        <p:txBody>
          <a:bodyPr/>
          <a:lstStyle/>
          <a:p>
            <a:r>
              <a:rPr lang="en-US" dirty="0"/>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06818" y="1581479"/>
            <a:ext cx="5344037" cy="3866821"/>
          </a:xfrm>
          <a:prstGeom prst="rect">
            <a:avLst/>
          </a:prstGeom>
        </p:spPr>
      </p:pic>
      <p:pic>
        <p:nvPicPr>
          <p:cNvPr id="12" name="Picture 11"/>
          <p:cNvPicPr>
            <a:picLocks noChangeAspect="1"/>
          </p:cNvPicPr>
          <p:nvPr/>
        </p:nvPicPr>
        <p:blipFill>
          <a:blip r:embed="rId4"/>
          <a:stretch>
            <a:fillRect/>
          </a:stretch>
        </p:blipFill>
        <p:spPr>
          <a:xfrm>
            <a:off x="5953124" y="1581479"/>
            <a:ext cx="6105525" cy="3866821"/>
          </a:xfrm>
          <a:prstGeom prst="rect">
            <a:avLst/>
          </a:prstGeom>
        </p:spPr>
      </p:pic>
    </p:spTree>
    <p:extLst>
      <p:ext uri="{BB962C8B-B14F-4D97-AF65-F5344CB8AC3E}">
        <p14:creationId xmlns:p14="http://schemas.microsoft.com/office/powerpoint/2010/main" val="13384648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stretch>
            <a:fillRect/>
          </a:stretch>
        </p:blipFill>
        <p:spPr>
          <a:xfrm>
            <a:off x="1704605" y="1383875"/>
            <a:ext cx="8535140" cy="4517528"/>
          </a:xfrm>
          <a:prstGeom prst="rect">
            <a:avLst/>
          </a:prstGeom>
        </p:spPr>
      </p:pic>
    </p:spTree>
    <p:extLst>
      <p:ext uri="{BB962C8B-B14F-4D97-AF65-F5344CB8AC3E}">
        <p14:creationId xmlns:p14="http://schemas.microsoft.com/office/powerpoint/2010/main" val="38774570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15276" y="3828468"/>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15276" y="3498261"/>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sz="3600" b="1" dirty="0"/>
              <a:t>William Sommer, MS</a:t>
            </a:r>
          </a:p>
          <a:p>
            <a:r>
              <a:rPr lang="en-US" sz="2800" dirty="0"/>
              <a:t>Clinical Data Analyst</a:t>
            </a:r>
          </a:p>
          <a:p>
            <a:r>
              <a:rPr lang="en-US" sz="2800" dirty="0"/>
              <a:t>Decision Support Services</a:t>
            </a:r>
          </a:p>
          <a:p>
            <a:r>
              <a:rPr lang="en-US" sz="2800" dirty="0"/>
              <a:t>Covenant Health</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title"/>
          </p:nvPr>
        </p:nvSpPr>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2" name="Picture 1">
            <a:extLst>
              <a:ext uri="{FF2B5EF4-FFF2-40B4-BE49-F238E27FC236}">
                <a16:creationId xmlns:a16="http://schemas.microsoft.com/office/drawing/2014/main" id="{3E8BAD29-F5A0-4D5E-AEBF-8F7B717AD758}"/>
              </a:ext>
            </a:extLst>
          </p:cNvPr>
          <p:cNvPicPr>
            <a:picLocks noChangeAspect="1"/>
          </p:cNvPicPr>
          <p:nvPr/>
        </p:nvPicPr>
        <p:blipFill>
          <a:blip r:embed="rId2"/>
          <a:stretch>
            <a:fillRect/>
          </a:stretch>
        </p:blipFill>
        <p:spPr>
          <a:xfrm>
            <a:off x="2857519" y="977262"/>
            <a:ext cx="6103934" cy="5371815"/>
          </a:xfrm>
          <a:prstGeom prst="rect">
            <a:avLst/>
          </a:prstGeom>
        </p:spPr>
      </p:pic>
    </p:spTree>
    <p:extLst>
      <p:ext uri="{BB962C8B-B14F-4D97-AF65-F5344CB8AC3E}">
        <p14:creationId xmlns:p14="http://schemas.microsoft.com/office/powerpoint/2010/main" val="141399761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5" name="Picture 4">
            <a:extLst>
              <a:ext uri="{FF2B5EF4-FFF2-40B4-BE49-F238E27FC236}">
                <a16:creationId xmlns:a16="http://schemas.microsoft.com/office/drawing/2014/main" id="{2333D596-B6DD-42DC-918D-0FA0492DE720}"/>
              </a:ext>
            </a:extLst>
          </p:cNvPr>
          <p:cNvPicPr>
            <a:picLocks noChangeAspect="1"/>
          </p:cNvPicPr>
          <p:nvPr/>
        </p:nvPicPr>
        <p:blipFill>
          <a:blip r:embed="rId2"/>
          <a:stretch>
            <a:fillRect/>
          </a:stretch>
        </p:blipFill>
        <p:spPr>
          <a:xfrm>
            <a:off x="1099440" y="1685681"/>
            <a:ext cx="9993120" cy="3486637"/>
          </a:xfrm>
          <a:prstGeom prst="rect">
            <a:avLst/>
          </a:prstGeom>
        </p:spPr>
      </p:pic>
    </p:spTree>
    <p:extLst>
      <p:ext uri="{BB962C8B-B14F-4D97-AF65-F5344CB8AC3E}">
        <p14:creationId xmlns:p14="http://schemas.microsoft.com/office/powerpoint/2010/main" val="186067363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98E66399-29D5-4C22-9995-76CBC5F4E80B}"/>
              </a:ext>
            </a:extLst>
          </p:cNvPr>
          <p:cNvPicPr>
            <a:picLocks noChangeAspect="1"/>
          </p:cNvPicPr>
          <p:nvPr/>
        </p:nvPicPr>
        <p:blipFill>
          <a:blip r:embed="rId2"/>
          <a:stretch>
            <a:fillRect/>
          </a:stretch>
        </p:blipFill>
        <p:spPr>
          <a:xfrm>
            <a:off x="1080387" y="1590418"/>
            <a:ext cx="10031225" cy="3677163"/>
          </a:xfrm>
          <a:prstGeom prst="rect">
            <a:avLst/>
          </a:prstGeom>
        </p:spPr>
      </p:pic>
    </p:spTree>
    <p:extLst>
      <p:ext uri="{BB962C8B-B14F-4D97-AF65-F5344CB8AC3E}">
        <p14:creationId xmlns:p14="http://schemas.microsoft.com/office/powerpoint/2010/main" val="202419446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3" name="Picture 2">
            <a:extLst>
              <a:ext uri="{FF2B5EF4-FFF2-40B4-BE49-F238E27FC236}">
                <a16:creationId xmlns:a16="http://schemas.microsoft.com/office/drawing/2014/main" id="{C8842DA5-07D3-4CBC-9F6D-A7B643CE9748}"/>
              </a:ext>
            </a:extLst>
          </p:cNvPr>
          <p:cNvPicPr>
            <a:picLocks noChangeAspect="1"/>
          </p:cNvPicPr>
          <p:nvPr/>
        </p:nvPicPr>
        <p:blipFill>
          <a:blip r:embed="rId2"/>
          <a:stretch>
            <a:fillRect/>
          </a:stretch>
        </p:blipFill>
        <p:spPr>
          <a:xfrm>
            <a:off x="1323233" y="1125413"/>
            <a:ext cx="9545534" cy="5592188"/>
          </a:xfrm>
          <a:prstGeom prst="rect">
            <a:avLst/>
          </a:prstGeom>
        </p:spPr>
      </p:pic>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3"/>
          <a:stretch>
            <a:fillRect/>
          </a:stretch>
        </p:blipFill>
        <p:spPr>
          <a:xfrm>
            <a:off x="8955481" y="1231688"/>
            <a:ext cx="1133633" cy="628738"/>
          </a:xfrm>
          <a:prstGeom prst="rect">
            <a:avLst/>
          </a:prstGeom>
        </p:spPr>
      </p:pic>
    </p:spTree>
    <p:extLst>
      <p:ext uri="{BB962C8B-B14F-4D97-AF65-F5344CB8AC3E}">
        <p14:creationId xmlns:p14="http://schemas.microsoft.com/office/powerpoint/2010/main" val="9056092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Daily Positive Rate</a:t>
            </a:r>
            <a:br>
              <a:rPr lang="en-US" dirty="0"/>
            </a:br>
            <a:endParaRPr lang="en-US" dirty="0"/>
          </a:p>
        </p:txBody>
      </p:sp>
      <p:pic>
        <p:nvPicPr>
          <p:cNvPr id="3" name="Picture 2">
            <a:extLst>
              <a:ext uri="{FF2B5EF4-FFF2-40B4-BE49-F238E27FC236}">
                <a16:creationId xmlns:a16="http://schemas.microsoft.com/office/drawing/2014/main" id="{1880E3C4-E02A-4D9D-AEC9-27849501109F}"/>
              </a:ext>
            </a:extLst>
          </p:cNvPr>
          <p:cNvPicPr>
            <a:picLocks noChangeAspect="1"/>
          </p:cNvPicPr>
          <p:nvPr/>
        </p:nvPicPr>
        <p:blipFill>
          <a:blip r:embed="rId2"/>
          <a:stretch>
            <a:fillRect/>
          </a:stretch>
        </p:blipFill>
        <p:spPr>
          <a:xfrm>
            <a:off x="1392651" y="1125413"/>
            <a:ext cx="9406698" cy="5429602"/>
          </a:xfrm>
          <a:prstGeom prst="rect">
            <a:avLst/>
          </a:prstGeom>
        </p:spPr>
      </p:pic>
    </p:spTree>
    <p:extLst>
      <p:ext uri="{BB962C8B-B14F-4D97-AF65-F5344CB8AC3E}">
        <p14:creationId xmlns:p14="http://schemas.microsoft.com/office/powerpoint/2010/main" val="255993495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4" name="Picture 3">
            <a:extLst>
              <a:ext uri="{FF2B5EF4-FFF2-40B4-BE49-F238E27FC236}">
                <a16:creationId xmlns:a16="http://schemas.microsoft.com/office/drawing/2014/main" id="{BF70B659-A198-4B27-A686-BC2A19C518D7}"/>
              </a:ext>
            </a:extLst>
          </p:cNvPr>
          <p:cNvPicPr>
            <a:picLocks noChangeAspect="1"/>
          </p:cNvPicPr>
          <p:nvPr/>
        </p:nvPicPr>
        <p:blipFill>
          <a:blip r:embed="rId3"/>
          <a:stretch>
            <a:fillRect/>
          </a:stretch>
        </p:blipFill>
        <p:spPr>
          <a:xfrm>
            <a:off x="1463702" y="1125413"/>
            <a:ext cx="9264595" cy="5479881"/>
          </a:xfrm>
          <a:prstGeom prst="rect">
            <a:avLst/>
          </a:prstGeom>
        </p:spPr>
      </p:pic>
    </p:spTree>
    <p:extLst>
      <p:ext uri="{BB962C8B-B14F-4D97-AF65-F5344CB8AC3E}">
        <p14:creationId xmlns:p14="http://schemas.microsoft.com/office/powerpoint/2010/main" val="38194666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2"/>
          <a:stretch>
            <a:fillRect/>
          </a:stretch>
        </p:blipFill>
        <p:spPr>
          <a:xfrm>
            <a:off x="10210650" y="1789405"/>
            <a:ext cx="1066949" cy="685896"/>
          </a:xfrm>
          <a:prstGeom prst="rect">
            <a:avLst/>
          </a:prstGeom>
        </p:spPr>
      </p:pic>
      <p:pic>
        <p:nvPicPr>
          <p:cNvPr id="3" name="Picture 2">
            <a:extLst>
              <a:ext uri="{FF2B5EF4-FFF2-40B4-BE49-F238E27FC236}">
                <a16:creationId xmlns:a16="http://schemas.microsoft.com/office/drawing/2014/main" id="{7C204B09-44EC-401B-BA14-2858707345DC}"/>
              </a:ext>
            </a:extLst>
          </p:cNvPr>
          <p:cNvPicPr>
            <a:picLocks noChangeAspect="1"/>
          </p:cNvPicPr>
          <p:nvPr/>
        </p:nvPicPr>
        <p:blipFill>
          <a:blip r:embed="rId3"/>
          <a:stretch>
            <a:fillRect/>
          </a:stretch>
        </p:blipFill>
        <p:spPr>
          <a:xfrm>
            <a:off x="1889758" y="927794"/>
            <a:ext cx="8166607" cy="5703783"/>
          </a:xfrm>
          <a:prstGeom prst="rect">
            <a:avLst/>
          </a:prstGeom>
        </p:spPr>
      </p:pic>
    </p:spTree>
    <p:extLst>
      <p:ext uri="{BB962C8B-B14F-4D97-AF65-F5344CB8AC3E}">
        <p14:creationId xmlns:p14="http://schemas.microsoft.com/office/powerpoint/2010/main" val="29663348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D512-F1CB-FB44-834E-2431226F5703}"/>
              </a:ext>
            </a:extLst>
          </p:cNvPr>
          <p:cNvSpPr>
            <a:spLocks noGrp="1"/>
          </p:cNvSpPr>
          <p:nvPr>
            <p:ph type="ctrTitle"/>
          </p:nvPr>
        </p:nvSpPr>
        <p:spPr>
          <a:xfrm>
            <a:off x="7418231" y="2220579"/>
            <a:ext cx="3631842" cy="1470025"/>
          </a:xfrm>
        </p:spPr>
        <p:txBody>
          <a:bodyPr/>
          <a:lstStyle/>
          <a:p>
            <a:r>
              <a:rPr lang="en-US" dirty="0">
                <a:solidFill>
                  <a:schemeClr val="bg1"/>
                </a:solidFill>
              </a:rPr>
              <a:t>Testing</a:t>
            </a:r>
          </a:p>
        </p:txBody>
      </p:sp>
      <p:pic>
        <p:nvPicPr>
          <p:cNvPr id="5" name="Picture 4">
            <a:extLst>
              <a:ext uri="{FF2B5EF4-FFF2-40B4-BE49-F238E27FC236}">
                <a16:creationId xmlns:a16="http://schemas.microsoft.com/office/drawing/2014/main" id="{3BA659F3-08CF-F445-A52E-C7678EAF8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3" y="136635"/>
            <a:ext cx="5766224" cy="5776922"/>
          </a:xfrm>
          <a:prstGeom prst="rect">
            <a:avLst/>
          </a:prstGeom>
        </p:spPr>
      </p:pic>
    </p:spTree>
    <p:extLst>
      <p:ext uri="{BB962C8B-B14F-4D97-AF65-F5344CB8AC3E}">
        <p14:creationId xmlns:p14="http://schemas.microsoft.com/office/powerpoint/2010/main" val="114278477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3" name="Picture 2">
            <a:extLst>
              <a:ext uri="{FF2B5EF4-FFF2-40B4-BE49-F238E27FC236}">
                <a16:creationId xmlns:a16="http://schemas.microsoft.com/office/drawing/2014/main" id="{1B2E79F7-8253-2340-BD99-B50E2BFA92FD}"/>
              </a:ext>
            </a:extLst>
          </p:cNvPr>
          <p:cNvPicPr>
            <a:picLocks noChangeAspect="1"/>
          </p:cNvPicPr>
          <p:nvPr/>
        </p:nvPicPr>
        <p:blipFill>
          <a:blip r:embed="rId3"/>
          <a:stretch>
            <a:fillRect/>
          </a:stretch>
        </p:blipFill>
        <p:spPr>
          <a:xfrm>
            <a:off x="1896035" y="955817"/>
            <a:ext cx="7554273" cy="4946365"/>
          </a:xfrm>
          <a:prstGeom prst="rect">
            <a:avLst/>
          </a:prstGeom>
        </p:spPr>
      </p:pic>
    </p:spTree>
    <p:extLst>
      <p:ext uri="{BB962C8B-B14F-4D97-AF65-F5344CB8AC3E}">
        <p14:creationId xmlns:p14="http://schemas.microsoft.com/office/powerpoint/2010/main" val="4461689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2C07-2B13-9C4C-860E-776CED0CEC47}"/>
              </a:ext>
            </a:extLst>
          </p:cNvPr>
          <p:cNvSpPr>
            <a:spLocks noGrp="1"/>
          </p:cNvSpPr>
          <p:nvPr>
            <p:ph type="title"/>
          </p:nvPr>
        </p:nvSpPr>
        <p:spPr/>
        <p:txBody>
          <a:bodyPr/>
          <a:lstStyle/>
          <a:p>
            <a:r>
              <a:rPr lang="en-US" dirty="0">
                <a:solidFill>
                  <a:schemeClr val="bg1"/>
                </a:solidFill>
              </a:rPr>
              <a:t>Texas—State Wide Testing</a:t>
            </a:r>
          </a:p>
        </p:txBody>
      </p:sp>
      <p:pic>
        <p:nvPicPr>
          <p:cNvPr id="8" name="Content Placeholder 7">
            <a:extLst>
              <a:ext uri="{FF2B5EF4-FFF2-40B4-BE49-F238E27FC236}">
                <a16:creationId xmlns:a16="http://schemas.microsoft.com/office/drawing/2014/main" id="{9BEC65C9-6D4B-8E42-9061-215550C7CE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5954" y="1004552"/>
            <a:ext cx="6900091" cy="4939048"/>
          </a:xfrm>
          <a:prstGeom prst="rect">
            <a:avLst/>
          </a:prstGeom>
        </p:spPr>
      </p:pic>
    </p:spTree>
    <p:extLst>
      <p:ext uri="{BB962C8B-B14F-4D97-AF65-F5344CB8AC3E}">
        <p14:creationId xmlns:p14="http://schemas.microsoft.com/office/powerpoint/2010/main" val="29626208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bg1"/>
                </a:solidFill>
              </a:rPr>
              <a:t>TESTING</a:t>
            </a:r>
          </a:p>
        </p:txBody>
      </p:sp>
      <p:sp>
        <p:nvSpPr>
          <p:cNvPr id="4" name="Content Placeholder 3">
            <a:extLst>
              <a:ext uri="{FF2B5EF4-FFF2-40B4-BE49-F238E27FC236}">
                <a16:creationId xmlns:a16="http://schemas.microsoft.com/office/drawing/2014/main" id="{48FE23F8-2887-474D-99E0-AEE1EC04E044}"/>
              </a:ext>
            </a:extLst>
          </p:cNvPr>
          <p:cNvSpPr>
            <a:spLocks noGrp="1"/>
          </p:cNvSpPr>
          <p:nvPr>
            <p:ph idx="1"/>
          </p:nvPr>
        </p:nvSpPr>
        <p:spPr/>
        <p:txBody>
          <a:bodyPr/>
          <a:lstStyle/>
          <a:p>
            <a:endParaRPr lang="en-US" dirty="0"/>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nvGraphicFramePr>
        <p:xfrm>
          <a:off x="348149" y="1349785"/>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00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903010" y="4722344"/>
            <a:ext cx="11724640" cy="461665"/>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BD Max shipment received but not full allotment</a:t>
            </a:r>
          </a:p>
        </p:txBody>
      </p:sp>
      <p:graphicFrame>
        <p:nvGraphicFramePr>
          <p:cNvPr id="8" name="Table 7"/>
          <p:cNvGraphicFramePr>
            <a:graphicFrameLocks noGrp="1"/>
          </p:cNvGraphicFramePr>
          <p:nvPr/>
        </p:nvGraphicFramePr>
        <p:xfrm>
          <a:off x="6248400" y="1215071"/>
          <a:ext cx="5403397" cy="2451749"/>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40659">
                <a:tc>
                  <a:txBody>
                    <a:bodyPr/>
                    <a:lstStyle/>
                    <a:p>
                      <a:r>
                        <a:rPr lang="en-US" sz="2000" b="1" dirty="0">
                          <a:latin typeface="Arial" panose="020B0604020202020204" pitchFamily="34" charset="0"/>
                          <a:cs typeface="Arial" panose="020B0604020202020204" pitchFamily="34" charset="0"/>
                        </a:rPr>
                        <a:t>8/30</a:t>
                      </a:r>
                    </a:p>
                  </a:txBody>
                  <a:tcPr/>
                </a:tc>
                <a:tc>
                  <a:txBody>
                    <a:bodyPr/>
                    <a:lstStyle/>
                    <a:p>
                      <a:r>
                        <a:rPr lang="en-US" dirty="0">
                          <a:latin typeface="Arial" panose="020B0604020202020204" pitchFamily="34" charset="0"/>
                          <a:cs typeface="Arial" panose="020B0604020202020204" pitchFamily="34" charset="0"/>
                        </a:rPr>
                        <a:t>142</a:t>
                      </a:r>
                    </a:p>
                  </a:txBody>
                  <a:tcPr/>
                </a:tc>
                <a:tc>
                  <a:txBody>
                    <a:bodyPr/>
                    <a:lstStyle/>
                    <a:p>
                      <a:r>
                        <a:rPr lang="en-US" dirty="0">
                          <a:latin typeface="Arial" panose="020B0604020202020204" pitchFamily="34" charset="0"/>
                          <a:cs typeface="Arial" panose="020B0604020202020204" pitchFamily="34" charset="0"/>
                        </a:rPr>
                        <a:t>33</a:t>
                      </a:r>
                    </a:p>
                  </a:txBody>
                  <a:tcPr/>
                </a:tc>
                <a:tc>
                  <a:txBody>
                    <a:bodyPr/>
                    <a:lstStyle/>
                    <a:p>
                      <a:r>
                        <a:rPr lang="en-US" dirty="0">
                          <a:latin typeface="Arial" panose="020B0604020202020204" pitchFamily="34" charset="0"/>
                          <a:cs typeface="Arial" panose="020B0604020202020204" pitchFamily="34" charset="0"/>
                        </a:rPr>
                        <a:t>4</a:t>
                      </a:r>
                    </a:p>
                  </a:txBody>
                  <a:tcPr/>
                </a:tc>
                <a:tc>
                  <a:txBody>
                    <a:bodyPr/>
                    <a:lstStyle/>
                    <a:p>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002"/>
                  </a:ext>
                </a:extLst>
              </a:tr>
              <a:tr h="0">
                <a:tc>
                  <a:txBody>
                    <a:bodyPr/>
                    <a:lstStyle/>
                    <a:p>
                      <a:r>
                        <a:rPr lang="en-US" sz="2000" b="1" dirty="0">
                          <a:latin typeface="Arial" panose="020B0604020202020204" pitchFamily="34" charset="0"/>
                          <a:cs typeface="Arial" panose="020B0604020202020204" pitchFamily="34" charset="0"/>
                        </a:rPr>
                        <a:t>8/31</a:t>
                      </a:r>
                    </a:p>
                  </a:txBody>
                  <a:tcPr/>
                </a:tc>
                <a:tc>
                  <a:txBody>
                    <a:bodyPr/>
                    <a:lstStyle/>
                    <a:p>
                      <a:r>
                        <a:rPr lang="en-US" dirty="0">
                          <a:latin typeface="Arial" panose="020B0604020202020204" pitchFamily="34" charset="0"/>
                          <a:cs typeface="Arial" panose="020B0604020202020204" pitchFamily="34" charset="0"/>
                        </a:rPr>
                        <a:t>65</a:t>
                      </a:r>
                    </a:p>
                  </a:txBody>
                  <a:tcPr/>
                </a:tc>
                <a:tc>
                  <a:txBody>
                    <a:bodyPr/>
                    <a:lstStyle/>
                    <a:p>
                      <a:r>
                        <a:rPr lang="en-US" dirty="0">
                          <a:latin typeface="Arial" panose="020B0604020202020204" pitchFamily="34" charset="0"/>
                          <a:cs typeface="Arial" panose="020B0604020202020204" pitchFamily="34" charset="0"/>
                        </a:rPr>
                        <a:t>7</a:t>
                      </a:r>
                    </a:p>
                  </a:txBody>
                  <a:tcPr/>
                </a:tc>
                <a:tc>
                  <a:txBody>
                    <a:bodyPr/>
                    <a:lstStyle/>
                    <a:p>
                      <a:r>
                        <a:rPr lang="en-US" dirty="0">
                          <a:latin typeface="Arial" panose="020B0604020202020204" pitchFamily="34" charset="0"/>
                          <a:cs typeface="Arial" panose="020B0604020202020204" pitchFamily="34" charset="0"/>
                        </a:rPr>
                        <a:t>8</a:t>
                      </a:r>
                    </a:p>
                  </a:txBody>
                  <a:tcPr/>
                </a:tc>
                <a:tc>
                  <a:txBody>
                    <a:bodyPr/>
                    <a:lstStyle/>
                    <a:p>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003"/>
                  </a:ext>
                </a:extLst>
              </a:tr>
              <a:tr h="359134">
                <a:tc>
                  <a:txBody>
                    <a:bodyPr/>
                    <a:lstStyle/>
                    <a:p>
                      <a:r>
                        <a:rPr lang="en-US" sz="2000" b="1" dirty="0">
                          <a:latin typeface="Arial" panose="020B0604020202020204" pitchFamily="34" charset="0"/>
                          <a:cs typeface="Arial" panose="020B0604020202020204" pitchFamily="34" charset="0"/>
                        </a:rPr>
                        <a:t>9/1</a:t>
                      </a:r>
                    </a:p>
                  </a:txBody>
                  <a:tcPr/>
                </a:tc>
                <a:tc>
                  <a:txBody>
                    <a:bodyPr/>
                    <a:lstStyle/>
                    <a:p>
                      <a:r>
                        <a:rPr lang="en-US" dirty="0">
                          <a:latin typeface="Arial" panose="020B0604020202020204" pitchFamily="34" charset="0"/>
                          <a:cs typeface="Arial" panose="020B0604020202020204" pitchFamily="34" charset="0"/>
                        </a:rPr>
                        <a:t>217</a:t>
                      </a:r>
                    </a:p>
                  </a:txBody>
                  <a:tcPr/>
                </a:tc>
                <a:tc>
                  <a:txBody>
                    <a:bodyPr/>
                    <a:lstStyle/>
                    <a:p>
                      <a:r>
                        <a:rPr lang="en-US" dirty="0">
                          <a:latin typeface="Arial" panose="020B0604020202020204" pitchFamily="34" charset="0"/>
                          <a:cs typeface="Arial" panose="020B0604020202020204" pitchFamily="34" charset="0"/>
                        </a:rPr>
                        <a:t>17</a:t>
                      </a:r>
                    </a:p>
                  </a:txBody>
                  <a:tcPr/>
                </a:tc>
                <a:tc>
                  <a:txBody>
                    <a:bodyPr/>
                    <a:lstStyle/>
                    <a:p>
                      <a:r>
                        <a:rPr lang="en-US" dirty="0">
                          <a:latin typeface="Arial" panose="020B0604020202020204" pitchFamily="34" charset="0"/>
                          <a:cs typeface="Arial" panose="020B0604020202020204" pitchFamily="34" charset="0"/>
                        </a:rPr>
                        <a:t>231</a:t>
                      </a:r>
                    </a:p>
                  </a:txBody>
                  <a:tcPr/>
                </a:tc>
                <a:tc>
                  <a:txBody>
                    <a:bodyPr/>
                    <a:lstStyle/>
                    <a:p>
                      <a:r>
                        <a:rPr lang="en-US">
                          <a:latin typeface="Arial" panose="020B0604020202020204" pitchFamily="34" charset="0"/>
                          <a:cs typeface="Arial" panose="020B0604020202020204" pitchFamily="34" charset="0"/>
                        </a:rPr>
                        <a:t>51</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4556">
                <a:tc>
                  <a:txBody>
                    <a:bodyPr/>
                    <a:lstStyle/>
                    <a:p>
                      <a:r>
                        <a:rPr lang="en-US" sz="2000" b="1" dirty="0">
                          <a:latin typeface="Arial" panose="020B0604020202020204" pitchFamily="34" charset="0"/>
                          <a:cs typeface="Arial" panose="020B0604020202020204" pitchFamily="34" charset="0"/>
                        </a:rPr>
                        <a:t>9/2</a:t>
                      </a:r>
                    </a:p>
                  </a:txBody>
                  <a:tcPr/>
                </a:tc>
                <a:tc>
                  <a:txBody>
                    <a:bodyPr/>
                    <a:lstStyle/>
                    <a:p>
                      <a:r>
                        <a:rPr lang="en-US" dirty="0">
                          <a:latin typeface="Arial" panose="020B0604020202020204" pitchFamily="34" charset="0"/>
                          <a:cs typeface="Arial" panose="020B0604020202020204" pitchFamily="34" charset="0"/>
                        </a:rPr>
                        <a:t>232</a:t>
                      </a:r>
                    </a:p>
                  </a:txBody>
                  <a:tcPr/>
                </a:tc>
                <a:tc>
                  <a:txBody>
                    <a:bodyPr/>
                    <a:lstStyle/>
                    <a:p>
                      <a:r>
                        <a:rPr lang="en-US" dirty="0">
                          <a:latin typeface="Arial" panose="020B0604020202020204" pitchFamily="34" charset="0"/>
                          <a:cs typeface="Arial" panose="020B0604020202020204" pitchFamily="34" charset="0"/>
                        </a:rPr>
                        <a:t>12</a:t>
                      </a:r>
                    </a:p>
                  </a:txBody>
                  <a:tcPr/>
                </a:tc>
                <a:tc>
                  <a:txBody>
                    <a:bodyPr/>
                    <a:lstStyle/>
                    <a:p>
                      <a:r>
                        <a:rPr lang="en-US" dirty="0">
                          <a:latin typeface="Arial" panose="020B0604020202020204" pitchFamily="34" charset="0"/>
                          <a:cs typeface="Arial" panose="020B0604020202020204" pitchFamily="34" charset="0"/>
                        </a:rPr>
                        <a:t>227</a:t>
                      </a:r>
                    </a:p>
                  </a:txBody>
                  <a:tcPr/>
                </a:tc>
                <a:tc>
                  <a:txBody>
                    <a:bodyPr/>
                    <a:lstStyle/>
                    <a:p>
                      <a:r>
                        <a:rPr lang="en-US" dirty="0">
                          <a:latin typeface="Arial" panose="020B0604020202020204" pitchFamily="34" charset="0"/>
                          <a:cs typeface="Arial" panose="020B0604020202020204" pitchFamily="34" charset="0"/>
                        </a:rPr>
                        <a:t>67</a:t>
                      </a:r>
                    </a:p>
                  </a:txBody>
                  <a:tcPr/>
                </a:tc>
                <a:extLst>
                  <a:ext uri="{0D108BD9-81ED-4DB2-BD59-A6C34878D82A}">
                    <a16:rowId xmlns:a16="http://schemas.microsoft.com/office/drawing/2014/main" val="10005"/>
                  </a:ext>
                </a:extLst>
              </a:tr>
            </a:tbl>
          </a:graphicData>
        </a:graphic>
      </p:graphicFrame>
      <p:sp>
        <p:nvSpPr>
          <p:cNvPr id="10" name="Rectangle 9"/>
          <p:cNvSpPr/>
          <p:nvPr/>
        </p:nvSpPr>
        <p:spPr>
          <a:xfrm>
            <a:off x="1216435" y="3012271"/>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16214" y="2999799"/>
            <a:ext cx="3345714"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&gt;2000                          &gt;750</a:t>
            </a:r>
          </a:p>
          <a:p>
            <a:r>
              <a:rPr lang="en-US" sz="2000" dirty="0">
                <a:solidFill>
                  <a:schemeClr val="bg1"/>
                </a:solidFill>
                <a:latin typeface="Arial" panose="020B0604020202020204" pitchFamily="34" charset="0"/>
                <a:cs typeface="Arial" panose="020B0604020202020204" pitchFamily="34" charset="0"/>
              </a:rPr>
              <a:t>&lt;2000                          &lt;750</a:t>
            </a:r>
          </a:p>
          <a:p>
            <a:r>
              <a:rPr lang="en-US" sz="2000" dirty="0">
                <a:solidFill>
                  <a:schemeClr val="bg1"/>
                </a:solidFill>
                <a:latin typeface="Arial" panose="020B0604020202020204" pitchFamily="34" charset="0"/>
                <a:cs typeface="Arial" panose="020B0604020202020204" pitchFamily="34" charset="0"/>
              </a:rPr>
              <a:t>&lt;1600                      	    &lt;500</a:t>
            </a:r>
          </a:p>
        </p:txBody>
      </p:sp>
      <p:sp>
        <p:nvSpPr>
          <p:cNvPr id="12" name="Rectangle 11"/>
          <p:cNvSpPr/>
          <p:nvPr/>
        </p:nvSpPr>
        <p:spPr>
          <a:xfrm>
            <a:off x="1216435" y="3344095"/>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6435" y="3675919"/>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2578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480486" y="6076285"/>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1" y="885970"/>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052" y="863559"/>
            <a:ext cx="4499117" cy="584775"/>
          </a:xfrm>
          <a:prstGeom prst="rect">
            <a:avLst/>
          </a:prstGeom>
          <a:noFill/>
        </p:spPr>
        <p:txBody>
          <a:bodyPr wrap="none" rtlCol="0">
            <a:spAutoFit/>
          </a:bodyPr>
          <a:lstStyle/>
          <a:p>
            <a:r>
              <a:rPr lang="en-US" sz="3200" dirty="0"/>
              <a:t>COVID Related Furloughs</a:t>
            </a:r>
          </a:p>
        </p:txBody>
      </p:sp>
      <p:pic>
        <p:nvPicPr>
          <p:cNvPr id="7" name="Picture 6"/>
          <p:cNvPicPr>
            <a:picLocks noChangeAspect="1"/>
          </p:cNvPicPr>
          <p:nvPr/>
        </p:nvPicPr>
        <p:blipFill>
          <a:blip r:embed="rId3"/>
          <a:stretch>
            <a:fillRect/>
          </a:stretch>
        </p:blipFill>
        <p:spPr>
          <a:xfrm>
            <a:off x="357187" y="1335024"/>
            <a:ext cx="11477625" cy="4331255"/>
          </a:xfrm>
          <a:prstGeom prst="rect">
            <a:avLst/>
          </a:prstGeom>
        </p:spPr>
      </p:pic>
    </p:spTree>
    <p:extLst>
      <p:ext uri="{BB962C8B-B14F-4D97-AF65-F5344CB8AC3E}">
        <p14:creationId xmlns:p14="http://schemas.microsoft.com/office/powerpoint/2010/main" val="41178432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b="1" dirty="0"/>
              <a:t>Caregivers</a:t>
            </a:r>
          </a:p>
        </p:txBody>
      </p:sp>
      <p:sp>
        <p:nvSpPr>
          <p:cNvPr id="8" name="TextBox 7"/>
          <p:cNvSpPr txBox="1"/>
          <p:nvPr/>
        </p:nvSpPr>
        <p:spPr>
          <a:xfrm>
            <a:off x="543957" y="1311087"/>
            <a:ext cx="10789126" cy="2308324"/>
          </a:xfrm>
          <a:prstGeom prst="rect">
            <a:avLst/>
          </a:prstGeom>
          <a:noFill/>
        </p:spPr>
        <p:txBody>
          <a:bodyPr wrap="square" rtlCol="0">
            <a:spAutoFit/>
          </a:bodyPr>
          <a:lstStyle/>
          <a:p>
            <a:r>
              <a:rPr lang="en-US" sz="3600" b="1" dirty="0">
                <a:solidFill>
                  <a:schemeClr val="bg1"/>
                </a:solidFill>
              </a:rPr>
              <a:t>Respiratory Therapists</a:t>
            </a:r>
          </a:p>
          <a:p>
            <a:pPr marL="1028700" lvl="1" indent="-571500">
              <a:buFont typeface="Arial" panose="020B0604020202020204" pitchFamily="34" charset="0"/>
              <a:buChar char="•"/>
            </a:pPr>
            <a:r>
              <a:rPr lang="en-US" sz="3600" dirty="0">
                <a:solidFill>
                  <a:schemeClr val="bg1"/>
                </a:solidFill>
              </a:rPr>
              <a:t>RT, HR and hospitals met to work on recruitment.</a:t>
            </a:r>
          </a:p>
          <a:p>
            <a:pPr marL="1028700" lvl="1" indent="-571500">
              <a:buFont typeface="Arial" panose="020B0604020202020204" pitchFamily="34" charset="0"/>
              <a:buChar char="•"/>
            </a:pPr>
            <a:r>
              <a:rPr lang="en-US" sz="3600" dirty="0">
                <a:solidFill>
                  <a:schemeClr val="bg1"/>
                </a:solidFill>
              </a:rPr>
              <a:t>Trying to avoid outsourcing</a:t>
            </a:r>
          </a:p>
          <a:p>
            <a:pPr marL="1028700" lvl="1" indent="-571500">
              <a:buFont typeface="Arial" panose="020B0604020202020204" pitchFamily="34" charset="0"/>
              <a:buChar char="•"/>
            </a:pPr>
            <a:r>
              <a:rPr lang="en-US" sz="3600" dirty="0">
                <a:solidFill>
                  <a:schemeClr val="bg1"/>
                </a:solidFill>
              </a:rPr>
              <a:t>Looking at RT staffing and model</a:t>
            </a:r>
          </a:p>
        </p:txBody>
      </p:sp>
      <p:sp>
        <p:nvSpPr>
          <p:cNvPr id="6" name="TextBox 5"/>
          <p:cNvSpPr txBox="1"/>
          <p:nvPr/>
        </p:nvSpPr>
        <p:spPr>
          <a:xfrm>
            <a:off x="543957" y="3749365"/>
            <a:ext cx="10789126" cy="3416320"/>
          </a:xfrm>
          <a:prstGeom prst="rect">
            <a:avLst/>
          </a:prstGeom>
          <a:noFill/>
        </p:spPr>
        <p:txBody>
          <a:bodyPr wrap="square" rtlCol="0">
            <a:spAutoFit/>
          </a:bodyPr>
          <a:lstStyle/>
          <a:p>
            <a:r>
              <a:rPr lang="en-US" sz="3600" b="1" dirty="0">
                <a:solidFill>
                  <a:schemeClr val="bg1"/>
                </a:solidFill>
              </a:rPr>
              <a:t>Moral Distress </a:t>
            </a:r>
          </a:p>
          <a:p>
            <a:pPr marL="1028700" lvl="1" indent="-571500">
              <a:buFont typeface="Arial" panose="020B0604020202020204" pitchFamily="34" charset="0"/>
              <a:buChar char="•"/>
            </a:pPr>
            <a:r>
              <a:rPr lang="en-US" sz="3600" dirty="0">
                <a:solidFill>
                  <a:schemeClr val="bg1"/>
                </a:solidFill>
              </a:rPr>
              <a:t>Schwartz Rounds </a:t>
            </a:r>
            <a:endParaRPr lang="en-US" sz="3200" dirty="0">
              <a:solidFill>
                <a:schemeClr val="bg1"/>
              </a:solidFill>
            </a:endParaRPr>
          </a:p>
          <a:p>
            <a:r>
              <a:rPr lang="en-US" sz="3600" b="1" dirty="0">
                <a:solidFill>
                  <a:schemeClr val="bg1"/>
                </a:solidFill>
              </a:rPr>
              <a:t>FLU Vaccinations</a:t>
            </a:r>
          </a:p>
          <a:p>
            <a:pPr marL="1028700" lvl="1" indent="-571500">
              <a:buFont typeface="Arial" panose="020B0604020202020204" pitchFamily="34" charset="0"/>
              <a:buChar char="•"/>
            </a:pPr>
            <a:r>
              <a:rPr lang="en-US" sz="3600" dirty="0">
                <a:solidFill>
                  <a:schemeClr val="bg1"/>
                </a:solidFill>
              </a:rPr>
              <a:t>CMG and CHP developing plans for flu shot clinics</a:t>
            </a:r>
          </a:p>
          <a:p>
            <a:pPr marL="1028700" lvl="1" indent="-571500">
              <a:buFont typeface="Arial" panose="020B0604020202020204" pitchFamily="34" charset="0"/>
              <a:buChar char="•"/>
            </a:pPr>
            <a:endParaRPr lang="en-US" sz="3600" dirty="0">
              <a:solidFill>
                <a:schemeClr val="bg1"/>
              </a:solidFill>
            </a:endParaRPr>
          </a:p>
          <a:p>
            <a:pPr marL="1028700" lvl="1"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7454541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19" y="195276"/>
            <a:ext cx="9784080" cy="1508760"/>
          </a:xfrm>
        </p:spPr>
        <p:txBody>
          <a:bodyPr>
            <a:normAutofit/>
          </a:bodyPr>
          <a:lstStyle/>
          <a:p>
            <a:r>
              <a:rPr lang="en-US" sz="6000" dirty="0">
                <a:solidFill>
                  <a:schemeClr val="bg1"/>
                </a:solidFill>
              </a:rPr>
              <a:t>Critical Inventory</a:t>
            </a:r>
          </a:p>
        </p:txBody>
      </p:sp>
      <p:sp>
        <p:nvSpPr>
          <p:cNvPr id="3" name="Rectangle 2"/>
          <p:cNvSpPr/>
          <p:nvPr/>
        </p:nvSpPr>
        <p:spPr>
          <a:xfrm>
            <a:off x="0" y="1292087"/>
            <a:ext cx="12192000" cy="6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39" y="1349237"/>
            <a:ext cx="11977365" cy="5463034"/>
          </a:xfrm>
          <a:prstGeom prst="rect">
            <a:avLst/>
          </a:prstGeom>
          <a:noFill/>
        </p:spPr>
        <p:txBody>
          <a:bodyPr wrap="square" rtlCol="0">
            <a:spAutoFit/>
          </a:bodyPr>
          <a:lstStyle/>
          <a:p>
            <a:pPr lvl="1">
              <a:spcAft>
                <a:spcPts val="600"/>
              </a:spcAft>
            </a:pPr>
            <a:r>
              <a:rPr lang="en-US" sz="3200" dirty="0">
                <a:latin typeface="Arial" panose="020B0604020202020204" pitchFamily="34" charset="0"/>
                <a:cs typeface="Arial" panose="020B0604020202020204" pitchFamily="34" charset="0"/>
              </a:rPr>
              <a:t>Caregiver Masks</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Level 2 masks – 1 per day per caregiver</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Will reassess inventory in 30 days</a:t>
            </a:r>
          </a:p>
          <a:p>
            <a:pPr lvl="1">
              <a:spcAft>
                <a:spcPts val="600"/>
              </a:spcAft>
            </a:pPr>
            <a:r>
              <a:rPr lang="en-US" sz="3200" dirty="0">
                <a:solidFill>
                  <a:srgbClr val="FFFF00"/>
                </a:solidFill>
                <a:latin typeface="Arial" panose="020B0604020202020204" pitchFamily="34" charset="0"/>
                <a:cs typeface="Arial" panose="020B0604020202020204" pitchFamily="34" charset="0"/>
              </a:rPr>
              <a:t>N-95 Masks</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1 per day per caregivers for those needing an N-95 mask.</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IMPORTANT- </a:t>
            </a:r>
            <a:r>
              <a:rPr lang="en-US" sz="2800" u="sng" dirty="0">
                <a:solidFill>
                  <a:schemeClr val="bg1"/>
                </a:solidFill>
                <a:latin typeface="Arial" panose="020B0604020202020204" pitchFamily="34" charset="0"/>
                <a:cs typeface="Arial" panose="020B0604020202020204" pitchFamily="34" charset="0"/>
              </a:rPr>
              <a:t>Reprocessing of N-95 masks must be stressed </a:t>
            </a:r>
          </a:p>
          <a:p>
            <a:pPr marL="1485900" lvl="2" indent="-571500">
              <a:spcAft>
                <a:spcPts val="600"/>
              </a:spcAft>
              <a:buFont typeface="Arial" panose="020B0604020202020204" pitchFamily="34" charset="0"/>
              <a:buChar char="•"/>
            </a:pPr>
            <a:r>
              <a:rPr lang="en-US" sz="2800" u="sng" dirty="0">
                <a:solidFill>
                  <a:schemeClr val="bg1"/>
                </a:solidFill>
                <a:latin typeface="Arial" panose="020B0604020202020204" pitchFamily="34" charset="0"/>
                <a:cs typeface="Arial" panose="020B0604020202020204" pitchFamily="34" charset="0"/>
              </a:rPr>
              <a:t>You MUST label your mask with your name and </a:t>
            </a:r>
            <a:r>
              <a:rPr lang="en-US" sz="2800" u="sng" dirty="0" err="1">
                <a:solidFill>
                  <a:schemeClr val="bg1"/>
                </a:solidFill>
                <a:latin typeface="Arial" panose="020B0604020202020204" pitchFamily="34" charset="0"/>
                <a:cs typeface="Arial" panose="020B0604020202020204" pitchFamily="34" charset="0"/>
              </a:rPr>
              <a:t>campu</a:t>
            </a:r>
            <a:r>
              <a:rPr lang="en-US" sz="2800" u="sng" dirty="0">
                <a:solidFill>
                  <a:schemeClr val="bg1"/>
                </a:solidFill>
                <a:latin typeface="Arial" panose="020B0604020202020204" pitchFamily="34" charset="0"/>
                <a:cs typeface="Arial" panose="020B0604020202020204" pitchFamily="34" charset="0"/>
              </a:rPr>
              <a:t>, otherwise it will be thrown away!</a:t>
            </a:r>
          </a:p>
          <a:p>
            <a:pPr lvl="1">
              <a:spcAft>
                <a:spcPts val="600"/>
              </a:spcAft>
            </a:pPr>
            <a:endParaRPr lang="en-US" sz="3600" dirty="0">
              <a:latin typeface="Arial" panose="020B0604020202020204" pitchFamily="34" charset="0"/>
              <a:cs typeface="Arial" panose="020B0604020202020204" pitchFamily="34" charset="0"/>
            </a:endParaRPr>
          </a:p>
          <a:p>
            <a:pPr marL="914400" lvl="1" indent="-457200">
              <a:spcAft>
                <a:spcPts val="60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5190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C620-C04E-8A4B-AF79-B484BC4FCC9A}"/>
              </a:ext>
            </a:extLst>
          </p:cNvPr>
          <p:cNvSpPr>
            <a:spLocks noGrp="1"/>
          </p:cNvSpPr>
          <p:nvPr>
            <p:ph type="ctrTitle"/>
          </p:nvPr>
        </p:nvSpPr>
        <p:spPr>
          <a:xfrm>
            <a:off x="8188817" y="866104"/>
            <a:ext cx="3344214" cy="1470025"/>
          </a:xfrm>
        </p:spPr>
        <p:txBody>
          <a:bodyPr/>
          <a:lstStyle/>
          <a:p>
            <a:r>
              <a:rPr lang="en-US" i="1" dirty="0"/>
              <a:t>And now a few words about…</a:t>
            </a:r>
          </a:p>
        </p:txBody>
      </p:sp>
      <p:sp>
        <p:nvSpPr>
          <p:cNvPr id="3" name="Subtitle 2">
            <a:extLst>
              <a:ext uri="{FF2B5EF4-FFF2-40B4-BE49-F238E27FC236}">
                <a16:creationId xmlns:a16="http://schemas.microsoft.com/office/drawing/2014/main" id="{1D4A825C-DE52-4C41-BDE9-437E48451009}"/>
              </a:ext>
            </a:extLst>
          </p:cNvPr>
          <p:cNvSpPr>
            <a:spLocks noGrp="1"/>
          </p:cNvSpPr>
          <p:nvPr>
            <p:ph type="subTitle" idx="1"/>
          </p:nvPr>
        </p:nvSpPr>
        <p:spPr>
          <a:xfrm>
            <a:off x="8113690" y="3000776"/>
            <a:ext cx="3679066" cy="1752600"/>
          </a:xfrm>
        </p:spPr>
        <p:txBody>
          <a:bodyPr/>
          <a:lstStyle/>
          <a:p>
            <a:r>
              <a:rPr lang="en-US" sz="4800" i="1" dirty="0"/>
              <a:t>“Universal Masking”</a:t>
            </a:r>
            <a:endParaRPr lang="en-US" sz="4800" dirty="0"/>
          </a:p>
        </p:txBody>
      </p:sp>
      <p:pic>
        <p:nvPicPr>
          <p:cNvPr id="5" name="Picture 4">
            <a:extLst>
              <a:ext uri="{FF2B5EF4-FFF2-40B4-BE49-F238E27FC236}">
                <a16:creationId xmlns:a16="http://schemas.microsoft.com/office/drawing/2014/main" id="{546BD25B-72C8-1647-9D41-684B3B5EC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852375" cy="6001555"/>
          </a:xfrm>
          <a:prstGeom prst="rect">
            <a:avLst/>
          </a:prstGeom>
        </p:spPr>
      </p:pic>
      <p:sp>
        <p:nvSpPr>
          <p:cNvPr id="6" name="TextBox 5">
            <a:extLst>
              <a:ext uri="{FF2B5EF4-FFF2-40B4-BE49-F238E27FC236}">
                <a16:creationId xmlns:a16="http://schemas.microsoft.com/office/drawing/2014/main" id="{D8DDD4F0-7B5F-5349-97D2-3A610D9061F7}"/>
              </a:ext>
            </a:extLst>
          </p:cNvPr>
          <p:cNvSpPr txBox="1"/>
          <p:nvPr/>
        </p:nvSpPr>
        <p:spPr>
          <a:xfrm>
            <a:off x="6028843" y="5447764"/>
            <a:ext cx="1954189" cy="646331"/>
          </a:xfrm>
          <a:prstGeom prst="rect">
            <a:avLst/>
          </a:prstGeom>
          <a:noFill/>
        </p:spPr>
        <p:txBody>
          <a:bodyPr wrap="none" rtlCol="0">
            <a:spAutoFit/>
          </a:bodyPr>
          <a:lstStyle/>
          <a:p>
            <a:r>
              <a:rPr lang="en-US" dirty="0">
                <a:solidFill>
                  <a:schemeClr val="bg1"/>
                </a:solidFill>
              </a:rPr>
              <a:t>It’s inconceivable…</a:t>
            </a:r>
          </a:p>
          <a:p>
            <a:endParaRPr lang="en-US" dirty="0"/>
          </a:p>
        </p:txBody>
      </p:sp>
    </p:spTree>
    <p:extLst>
      <p:ext uri="{BB962C8B-B14F-4D97-AF65-F5344CB8AC3E}">
        <p14:creationId xmlns:p14="http://schemas.microsoft.com/office/powerpoint/2010/main" val="127821829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3771-74F8-574F-A188-FCE9D76A402C}"/>
              </a:ext>
            </a:extLst>
          </p:cNvPr>
          <p:cNvSpPr>
            <a:spLocks noGrp="1"/>
          </p:cNvSpPr>
          <p:nvPr>
            <p:ph type="title"/>
          </p:nvPr>
        </p:nvSpPr>
        <p:spPr/>
        <p:txBody>
          <a:bodyPr/>
          <a:lstStyle/>
          <a:p>
            <a:r>
              <a:rPr lang="en-US" dirty="0"/>
              <a:t>“Universal Masking”</a:t>
            </a:r>
          </a:p>
        </p:txBody>
      </p:sp>
      <p:pic>
        <p:nvPicPr>
          <p:cNvPr id="6" name="Content Placeholder 5">
            <a:extLst>
              <a:ext uri="{FF2B5EF4-FFF2-40B4-BE49-F238E27FC236}">
                <a16:creationId xmlns:a16="http://schemas.microsoft.com/office/drawing/2014/main" id="{E1AF9629-8507-114E-842C-C1074780EDC7}"/>
              </a:ext>
            </a:extLst>
          </p:cNvPr>
          <p:cNvPicPr>
            <a:picLocks noGrp="1" noChangeAspect="1"/>
          </p:cNvPicPr>
          <p:nvPr>
            <p:ph idx="1"/>
          </p:nvPr>
        </p:nvPicPr>
        <p:blipFill>
          <a:blip r:embed="rId2"/>
          <a:stretch>
            <a:fillRect/>
          </a:stretch>
        </p:blipFill>
        <p:spPr>
          <a:xfrm>
            <a:off x="609600" y="1257184"/>
            <a:ext cx="3492500" cy="2324100"/>
          </a:xfrm>
          <a:prstGeom prst="rect">
            <a:avLst/>
          </a:prstGeom>
        </p:spPr>
      </p:pic>
      <p:pic>
        <p:nvPicPr>
          <p:cNvPr id="7" name="Picture 6">
            <a:extLst>
              <a:ext uri="{FF2B5EF4-FFF2-40B4-BE49-F238E27FC236}">
                <a16:creationId xmlns:a16="http://schemas.microsoft.com/office/drawing/2014/main" id="{53F513F9-D57B-3E4F-8BCB-56E33D3D40CB}"/>
              </a:ext>
            </a:extLst>
          </p:cNvPr>
          <p:cNvPicPr>
            <a:picLocks noChangeAspect="1"/>
          </p:cNvPicPr>
          <p:nvPr/>
        </p:nvPicPr>
        <p:blipFill>
          <a:blip r:embed="rId3"/>
          <a:stretch>
            <a:fillRect/>
          </a:stretch>
        </p:blipFill>
        <p:spPr>
          <a:xfrm>
            <a:off x="4521200" y="2139950"/>
            <a:ext cx="3149600" cy="2578100"/>
          </a:xfrm>
          <a:prstGeom prst="rect">
            <a:avLst/>
          </a:prstGeom>
        </p:spPr>
      </p:pic>
      <p:pic>
        <p:nvPicPr>
          <p:cNvPr id="9" name="Picture 8">
            <a:extLst>
              <a:ext uri="{FF2B5EF4-FFF2-40B4-BE49-F238E27FC236}">
                <a16:creationId xmlns:a16="http://schemas.microsoft.com/office/drawing/2014/main" id="{426E0A65-7F3B-6943-992D-D27BB9EC52D8}"/>
              </a:ext>
            </a:extLst>
          </p:cNvPr>
          <p:cNvPicPr>
            <a:picLocks noChangeAspect="1"/>
          </p:cNvPicPr>
          <p:nvPr/>
        </p:nvPicPr>
        <p:blipFill>
          <a:blip r:embed="rId4"/>
          <a:stretch>
            <a:fillRect/>
          </a:stretch>
        </p:blipFill>
        <p:spPr>
          <a:xfrm>
            <a:off x="8509784" y="1257184"/>
            <a:ext cx="2857500" cy="2857500"/>
          </a:xfrm>
          <a:prstGeom prst="rect">
            <a:avLst/>
          </a:prstGeom>
        </p:spPr>
      </p:pic>
      <p:sp>
        <p:nvSpPr>
          <p:cNvPr id="10" name="TextBox 9">
            <a:extLst>
              <a:ext uri="{FF2B5EF4-FFF2-40B4-BE49-F238E27FC236}">
                <a16:creationId xmlns:a16="http://schemas.microsoft.com/office/drawing/2014/main" id="{5ED0948D-023D-4B47-97C3-8F5EEA6648D6}"/>
              </a:ext>
            </a:extLst>
          </p:cNvPr>
          <p:cNvSpPr txBox="1"/>
          <p:nvPr/>
        </p:nvSpPr>
        <p:spPr>
          <a:xfrm>
            <a:off x="46687" y="5282625"/>
            <a:ext cx="12145313" cy="584775"/>
          </a:xfrm>
          <a:prstGeom prst="rect">
            <a:avLst/>
          </a:prstGeom>
          <a:noFill/>
        </p:spPr>
        <p:txBody>
          <a:bodyPr wrap="none" rtlCol="0">
            <a:spAutoFit/>
          </a:bodyPr>
          <a:lstStyle/>
          <a:p>
            <a:r>
              <a:rPr lang="en-US" sz="3200" b="1" dirty="0"/>
              <a:t>A </a:t>
            </a:r>
            <a:r>
              <a:rPr lang="en-US" sz="3200" b="1" u="sng" dirty="0"/>
              <a:t>Mask AND Face Shield </a:t>
            </a:r>
            <a:r>
              <a:rPr lang="en-US" sz="3200" b="1" dirty="0"/>
              <a:t>are to be used with </a:t>
            </a:r>
            <a:r>
              <a:rPr lang="en-US" sz="3200" b="1" u="sng" dirty="0"/>
              <a:t>EVERY</a:t>
            </a:r>
            <a:r>
              <a:rPr lang="en-US" sz="3200" b="1" dirty="0"/>
              <a:t> patient encounter!</a:t>
            </a:r>
          </a:p>
        </p:txBody>
      </p:sp>
    </p:spTree>
    <p:extLst>
      <p:ext uri="{BB962C8B-B14F-4D97-AF65-F5344CB8AC3E}">
        <p14:creationId xmlns:p14="http://schemas.microsoft.com/office/powerpoint/2010/main" val="166896271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Larry Pineda, </a:t>
            </a:r>
            <a:r>
              <a:rPr lang="en-US" dirty="0" err="1">
                <a:ea typeface="+mn-lt"/>
                <a:cs typeface="+mn-lt"/>
              </a:rPr>
              <a:t>PharmD</a:t>
            </a:r>
            <a:endParaRPr lang="en-US" dirty="0">
              <a:ea typeface="+mn-lt"/>
              <a:cs typeface="+mn-lt"/>
            </a:endParaRPr>
          </a:p>
          <a:p>
            <a:r>
              <a:rPr lang="en-US" sz="2800" dirty="0">
                <a:ea typeface="+mn-lt"/>
                <a:cs typeface="+mn-lt"/>
              </a:rPr>
              <a:t>Clinical Pharmacist – AMS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243601768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nvPr>
        </p:nvGraphicFramePr>
        <p:xfrm>
          <a:off x="369571" y="1254502"/>
          <a:ext cx="11452859" cy="4754880"/>
        </p:xfrm>
        <a:graphic>
          <a:graphicData uri="http://schemas.openxmlformats.org/drawingml/2006/table">
            <a:tbl>
              <a:tblPr firstRow="1" bandRow="1">
                <a:tableStyleId>{5C22544A-7EE6-4342-B048-85BDC9FD1C3A}</a:tableStyleId>
              </a:tblPr>
              <a:tblGrid>
                <a:gridCol w="1809749">
                  <a:extLst>
                    <a:ext uri="{9D8B030D-6E8A-4147-A177-3AD203B41FA5}">
                      <a16:colId xmlns:a16="http://schemas.microsoft.com/office/drawing/2014/main" val="20000"/>
                    </a:ext>
                  </a:extLst>
                </a:gridCol>
                <a:gridCol w="1783080">
                  <a:extLst>
                    <a:ext uri="{9D8B030D-6E8A-4147-A177-3AD203B41FA5}">
                      <a16:colId xmlns:a16="http://schemas.microsoft.com/office/drawing/2014/main" val="20001"/>
                    </a:ext>
                  </a:extLst>
                </a:gridCol>
                <a:gridCol w="3718560">
                  <a:extLst>
                    <a:ext uri="{9D8B030D-6E8A-4147-A177-3AD203B41FA5}">
                      <a16:colId xmlns:a16="http://schemas.microsoft.com/office/drawing/2014/main" val="20002"/>
                    </a:ext>
                  </a:extLst>
                </a:gridCol>
                <a:gridCol w="4141470">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1351849">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 updated 8/28/20</a:t>
                      </a:r>
                      <a:endParaRPr lang="en-US" sz="1400" dirty="0"/>
                    </a:p>
                  </a:txBody>
                  <a:tcPr/>
                </a:tc>
                <a:tc>
                  <a:txBody>
                    <a:bodyPr/>
                    <a:lstStyle/>
                    <a:p>
                      <a:r>
                        <a:rPr lang="en-US" sz="1400" b="0" dirty="0"/>
                        <a:t>200 mg IV x 1, then 100 mg IV daily x 4</a:t>
                      </a:r>
                      <a:r>
                        <a:rPr lang="en-US" sz="1400" b="0" baseline="0" dirty="0"/>
                        <a:t> </a:t>
                      </a:r>
                      <a:r>
                        <a:rPr lang="en-US" sz="1400" b="0" dirty="0"/>
                        <a:t>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EUA product on allocation, cost ~$520/vial</a:t>
                      </a:r>
                      <a:r>
                        <a:rPr lang="en-US" sz="1400"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NIH guidelines: Because supplies are limited, recommend prioritizing for patients who require supplemental O2 but who are NOT on HF O2, noninvasive or </a:t>
                      </a:r>
                      <a:r>
                        <a:rPr lang="en-US" sz="1400" b="0" baseline="0" dirty="0" err="1"/>
                        <a:t>mech</a:t>
                      </a:r>
                      <a:r>
                        <a:rPr lang="en-US" sz="1400" b="0" baseline="0" dirty="0"/>
                        <a:t> ventilation, or ECMO</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t>Remdesivir</a:t>
                      </a:r>
                      <a:r>
                        <a:rPr lang="en-US" sz="1400" b="1" dirty="0"/>
                        <a:t> EUA Inventory:</a:t>
                      </a:r>
                      <a:r>
                        <a:rPr lang="en-US" sz="1400" b="1" baseline="0" dirty="0"/>
                        <a:t>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371 vials, CCH = 40, PLV = 157, LVL = 6</a:t>
                      </a:r>
                    </a:p>
                    <a:p>
                      <a:pPr marL="0" marR="0" indent="0" algn="l" rtl="0" eaLnBrk="1" fontAlgn="auto" latinLnBrk="0" hangingPunct="1">
                        <a:lnSpc>
                          <a:spcPct val="100000"/>
                        </a:lnSpc>
                        <a:spcBef>
                          <a:spcPts val="0"/>
                        </a:spcBef>
                        <a:spcAft>
                          <a:spcPts val="0"/>
                        </a:spcAft>
                        <a:buFontTx/>
                        <a:buNone/>
                      </a:pPr>
                      <a:r>
                        <a:rPr lang="en-US" sz="1400" b="1" dirty="0" err="1"/>
                        <a:t>Remdesivir</a:t>
                      </a:r>
                      <a:r>
                        <a:rPr lang="en-US" sz="1400" b="1" baseline="0" dirty="0"/>
                        <a:t> EUA Patients: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11, CCH = 0, PLV = 1, LVL = 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8/28/20 FDA updates EUA: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t>Where previously limited to severe patients, now broadened to include ‘all hospitalized adult and pediatric patients with suspected or laboratory-confirmed COVID-19, irrespective of their severity of disease’</a:t>
                      </a:r>
                    </a:p>
                  </a:txBody>
                  <a:tcPr/>
                </a:tc>
                <a:extLst>
                  <a:ext uri="{0D108BD9-81ED-4DB2-BD59-A6C34878D82A}">
                    <a16:rowId xmlns:a16="http://schemas.microsoft.com/office/drawing/2014/main" val="10001"/>
                  </a:ext>
                </a:extLst>
              </a:tr>
              <a:tr h="0">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on</a:t>
                      </a:r>
                      <a:r>
                        <a:rPr lang="en-US" sz="1400" b="0" baseline="0" dirty="0"/>
                        <a:t> </a:t>
                      </a:r>
                      <a:r>
                        <a:rPr lang="en-US" sz="1400" b="0" dirty="0"/>
                        <a:t>8/23/20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9/1/20 NIH guidelines: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Insufficient data to recommend for or against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Should not be considered the standard of care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Prospective, well-controlled, adequately powered randomized trials are needed to determine whether CP is effective and safe for the treatment of COVID-19. Members of the public and health care providers are encouraged to participate in these prospective clinical trials</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965371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SIMPLE-Moderate Preliminary Data </a:t>
            </a:r>
          </a:p>
        </p:txBody>
      </p:sp>
      <p:sp>
        <p:nvSpPr>
          <p:cNvPr id="3" name="Content Placeholder 2"/>
          <p:cNvSpPr>
            <a:spLocks noGrp="1"/>
          </p:cNvSpPr>
          <p:nvPr>
            <p:ph idx="1"/>
          </p:nvPr>
        </p:nvSpPr>
        <p:spPr/>
        <p:txBody>
          <a:bodyPr>
            <a:normAutofit fontScale="85000" lnSpcReduction="10000"/>
          </a:bodyPr>
          <a:lstStyle/>
          <a:p>
            <a:r>
              <a:rPr lang="en-US" dirty="0">
                <a:solidFill>
                  <a:schemeClr val="bg1"/>
                </a:solidFill>
              </a:rPr>
              <a:t>Phase 3 randomized, open-label trial in hospitalized </a:t>
            </a:r>
            <a:r>
              <a:rPr lang="en-US" dirty="0" err="1">
                <a:solidFill>
                  <a:schemeClr val="bg1"/>
                </a:solidFill>
              </a:rPr>
              <a:t>pts</a:t>
            </a:r>
            <a:r>
              <a:rPr lang="en-US" dirty="0">
                <a:solidFill>
                  <a:schemeClr val="bg1"/>
                </a:solidFill>
              </a:rPr>
              <a:t> with </a:t>
            </a:r>
            <a:r>
              <a:rPr lang="en-US" b="1" dirty="0">
                <a:solidFill>
                  <a:schemeClr val="bg1"/>
                </a:solidFill>
              </a:rPr>
              <a:t>moderate</a:t>
            </a:r>
            <a:r>
              <a:rPr lang="en-US" dirty="0">
                <a:solidFill>
                  <a:schemeClr val="bg1"/>
                </a:solidFill>
              </a:rPr>
              <a:t> COVID-19 (hospitalized with evidence of pulmonary infiltrates but without reduced oxygen levels)</a:t>
            </a:r>
          </a:p>
          <a:p>
            <a:r>
              <a:rPr lang="en-US" dirty="0">
                <a:solidFill>
                  <a:schemeClr val="bg1"/>
                </a:solidFill>
              </a:rPr>
              <a:t>Evaluated safety and antiviral activity of 5 and 10 day regimens</a:t>
            </a:r>
          </a:p>
          <a:p>
            <a:r>
              <a:rPr lang="en-US" dirty="0">
                <a:solidFill>
                  <a:schemeClr val="bg1"/>
                </a:solidFill>
              </a:rPr>
              <a:t>5-day (n=191), 10-day (n=194), or standard of care alone (n=200)</a:t>
            </a:r>
          </a:p>
          <a:p>
            <a:r>
              <a:rPr lang="en-US" dirty="0">
                <a:solidFill>
                  <a:schemeClr val="bg1"/>
                </a:solidFill>
              </a:rPr>
              <a:t>Primary outcome: clinical improvement day 11 (2 point improvement from 7 point ordinal scale)</a:t>
            </a:r>
          </a:p>
          <a:p>
            <a:pPr lvl="1"/>
            <a:r>
              <a:rPr lang="en-US" b="1" dirty="0">
                <a:solidFill>
                  <a:schemeClr val="bg1"/>
                </a:solidFill>
              </a:rPr>
              <a:t>No difference noted: 5-day (70%), 10-day (65%), standard of care alone (61%)</a:t>
            </a:r>
          </a:p>
          <a:p>
            <a:r>
              <a:rPr lang="en-US" dirty="0">
                <a:solidFill>
                  <a:schemeClr val="bg1"/>
                </a:solidFill>
              </a:rPr>
              <a:t>Subsequent analysis of 1 point improvement: </a:t>
            </a:r>
          </a:p>
          <a:p>
            <a:pPr lvl="1"/>
            <a:r>
              <a:rPr lang="en-US" dirty="0">
                <a:solidFill>
                  <a:schemeClr val="bg1"/>
                </a:solidFill>
              </a:rPr>
              <a:t>Statistically significant improvement in clinical status in those treated with a 5-day regimen of </a:t>
            </a:r>
            <a:r>
              <a:rPr lang="en-US" dirty="0" err="1">
                <a:solidFill>
                  <a:schemeClr val="bg1"/>
                </a:solidFill>
              </a:rPr>
              <a:t>remdesivir</a:t>
            </a:r>
            <a:r>
              <a:rPr lang="en-US" dirty="0">
                <a:solidFill>
                  <a:schemeClr val="bg1"/>
                </a:solidFill>
              </a:rPr>
              <a:t> (76%) compared with standard of care alone (66%)</a:t>
            </a:r>
          </a:p>
          <a:p>
            <a:endParaRPr lang="en-US" dirty="0"/>
          </a:p>
        </p:txBody>
      </p:sp>
    </p:spTree>
    <p:extLst>
      <p:ext uri="{BB962C8B-B14F-4D97-AF65-F5344CB8AC3E}">
        <p14:creationId xmlns:p14="http://schemas.microsoft.com/office/powerpoint/2010/main" val="262745899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174" y="0"/>
            <a:ext cx="12147652" cy="6858001"/>
          </a:xfrm>
          <a:prstGeom prst="rect">
            <a:avLst/>
          </a:prstGeom>
        </p:spPr>
      </p:pic>
    </p:spTree>
    <p:extLst>
      <p:ext uri="{BB962C8B-B14F-4D97-AF65-F5344CB8AC3E}">
        <p14:creationId xmlns:p14="http://schemas.microsoft.com/office/powerpoint/2010/main" val="218264227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Notable Observations and Limitations</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Open label, can not eliminate provider bias</a:t>
            </a:r>
          </a:p>
          <a:p>
            <a:r>
              <a:rPr lang="en-US" dirty="0">
                <a:solidFill>
                  <a:schemeClr val="bg1"/>
                </a:solidFill>
              </a:rPr>
              <a:t>Cohort had a 1% (6/584) mortality rate; 15% had deteriorated to the point that oxygen was required between enrollment and study initiation</a:t>
            </a:r>
          </a:p>
          <a:p>
            <a:r>
              <a:rPr lang="en-US" dirty="0">
                <a:solidFill>
                  <a:schemeClr val="bg1"/>
                </a:solidFill>
              </a:rPr>
              <a:t>5 day, 76% completed therapy; 10 day, 38% completed, median 6 days</a:t>
            </a:r>
          </a:p>
          <a:p>
            <a:r>
              <a:rPr lang="en-US" dirty="0">
                <a:solidFill>
                  <a:schemeClr val="bg1"/>
                </a:solidFill>
              </a:rPr>
              <a:t>Clinically relevant endpoint (</a:t>
            </a:r>
            <a:r>
              <a:rPr lang="en-US" i="1" dirty="0">
                <a:solidFill>
                  <a:schemeClr val="bg1"/>
                </a:solidFill>
              </a:rPr>
              <a:t>clinical status distribution</a:t>
            </a:r>
            <a:r>
              <a:rPr lang="en-US" dirty="0">
                <a:solidFill>
                  <a:schemeClr val="bg1"/>
                </a:solidFill>
              </a:rPr>
              <a:t>)?</a:t>
            </a:r>
          </a:p>
          <a:p>
            <a:pPr lvl="1"/>
            <a:r>
              <a:rPr lang="en-US" dirty="0">
                <a:solidFill>
                  <a:schemeClr val="bg1"/>
                </a:solidFill>
              </a:rPr>
              <a:t>There were no significant differences between groups in the exploratory endpoints of time to recovery, time to improvement in clinical status, or death at 28 days</a:t>
            </a:r>
          </a:p>
          <a:p>
            <a:endParaRPr lang="en-US" dirty="0"/>
          </a:p>
        </p:txBody>
      </p:sp>
    </p:spTree>
    <p:extLst>
      <p:ext uri="{BB962C8B-B14F-4D97-AF65-F5344CB8AC3E}">
        <p14:creationId xmlns:p14="http://schemas.microsoft.com/office/powerpoint/2010/main" val="23929933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Journal Reviews</a:t>
            </a:r>
          </a:p>
        </p:txBody>
      </p:sp>
      <p:sp>
        <p:nvSpPr>
          <p:cNvPr id="3" name="Content Placeholder 2"/>
          <p:cNvSpPr>
            <a:spLocks noGrp="1"/>
          </p:cNvSpPr>
          <p:nvPr>
            <p:ph idx="1"/>
          </p:nvPr>
        </p:nvSpPr>
        <p:spPr/>
        <p:txBody>
          <a:bodyPr>
            <a:normAutofit fontScale="70000" lnSpcReduction="20000"/>
          </a:bodyPr>
          <a:lstStyle/>
          <a:p>
            <a:r>
              <a:rPr lang="en-US" dirty="0">
                <a:solidFill>
                  <a:schemeClr val="bg1"/>
                </a:solidFill>
              </a:rPr>
              <a:t>Editorial published same day in JAMA by Erin </a:t>
            </a:r>
            <a:r>
              <a:rPr lang="en-US" dirty="0" err="1">
                <a:solidFill>
                  <a:schemeClr val="bg1"/>
                </a:solidFill>
              </a:rPr>
              <a:t>Mcreary</a:t>
            </a:r>
            <a:r>
              <a:rPr lang="en-US" dirty="0">
                <a:solidFill>
                  <a:schemeClr val="bg1"/>
                </a:solidFill>
              </a:rPr>
              <a:t>, </a:t>
            </a:r>
            <a:r>
              <a:rPr lang="en-US" dirty="0" err="1">
                <a:solidFill>
                  <a:schemeClr val="bg1"/>
                </a:solidFill>
              </a:rPr>
              <a:t>PharmD</a:t>
            </a:r>
            <a:endParaRPr lang="en-US" dirty="0">
              <a:solidFill>
                <a:schemeClr val="bg1"/>
              </a:solidFill>
            </a:endParaRPr>
          </a:p>
          <a:p>
            <a:pPr lvl="1"/>
            <a:r>
              <a:rPr lang="en-US" dirty="0">
                <a:solidFill>
                  <a:schemeClr val="bg1"/>
                </a:solidFill>
              </a:rPr>
              <a:t>“The [study] reported benefit with a 5-day course but, like the study by Wang and colleagues, reported no benefit with the 10-day course that had been shown to be beneficial in ACTT-1. Thus, there are now 3 RCTs of </a:t>
            </a:r>
            <a:r>
              <a:rPr lang="en-US" dirty="0" err="1">
                <a:solidFill>
                  <a:schemeClr val="bg1"/>
                </a:solidFill>
              </a:rPr>
              <a:t>remdesivir</a:t>
            </a:r>
            <a:r>
              <a:rPr lang="en-US" dirty="0">
                <a:solidFill>
                  <a:schemeClr val="bg1"/>
                </a:solidFill>
              </a:rPr>
              <a:t> in hospitalized patients with differing results, raising the question of whether the discrepancies are artifacts of study design choices, including patient populations, or whether the drug is less efficacious than hoped.”</a:t>
            </a:r>
          </a:p>
          <a:p>
            <a:r>
              <a:rPr lang="en-US" dirty="0">
                <a:solidFill>
                  <a:schemeClr val="bg1"/>
                </a:solidFill>
              </a:rPr>
              <a:t>Editorial published in NEJM 8/31/20 by Hana M. El </a:t>
            </a:r>
            <a:r>
              <a:rPr lang="en-US" dirty="0" err="1">
                <a:solidFill>
                  <a:schemeClr val="bg1"/>
                </a:solidFill>
              </a:rPr>
              <a:t>Sahly</a:t>
            </a:r>
            <a:r>
              <a:rPr lang="en-US" dirty="0">
                <a:solidFill>
                  <a:schemeClr val="bg1"/>
                </a:solidFill>
              </a:rPr>
              <a:t>, MD</a:t>
            </a:r>
          </a:p>
          <a:p>
            <a:pPr lvl="1"/>
            <a:r>
              <a:rPr lang="en-US" dirty="0">
                <a:solidFill>
                  <a:schemeClr val="bg1"/>
                </a:solidFill>
              </a:rPr>
              <a:t>“The authors indicate that the significant difference in the distribution of clinical scores between the 5-day RDV and SC groups may be of limited clinical benefit, which in a </a:t>
            </a:r>
            <a:r>
              <a:rPr lang="en-US" dirty="0" err="1">
                <a:solidFill>
                  <a:schemeClr val="bg1"/>
                </a:solidFill>
              </a:rPr>
              <a:t>nonpandemic</a:t>
            </a:r>
            <a:r>
              <a:rPr lang="en-US" dirty="0">
                <a:solidFill>
                  <a:schemeClr val="bg1"/>
                </a:solidFill>
              </a:rPr>
              <a:t> setting may be true. However, in a pandemic setting, incremental improvements can translate into substantial overall benefits for high-utilization healthcare systems. This study was conducted in March and April 2020, and it is possible that many of the patients admitted to the hospital then would be followed as outpatients now, as the majority of the patients in all groups (80%–84%) did not require supplemental oxygen. Hence, these data do not support changing the current practice of treating hospitalized COVID-19 patients with </a:t>
            </a:r>
            <a:r>
              <a:rPr lang="en-US" dirty="0" err="1">
                <a:solidFill>
                  <a:schemeClr val="bg1"/>
                </a:solidFill>
              </a:rPr>
              <a:t>remdesivir</a:t>
            </a:r>
            <a:r>
              <a:rPr lang="en-US" dirty="0">
                <a:solidFill>
                  <a:schemeClr val="bg1"/>
                </a:solidFill>
              </a:rPr>
              <a:t>.”</a:t>
            </a:r>
          </a:p>
        </p:txBody>
      </p:sp>
    </p:spTree>
    <p:extLst>
      <p:ext uri="{BB962C8B-B14F-4D97-AF65-F5344CB8AC3E}">
        <p14:creationId xmlns:p14="http://schemas.microsoft.com/office/powerpoint/2010/main" val="410715039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rPr>
              <a:t>NIH Guidelines Update</a:t>
            </a:r>
          </a:p>
        </p:txBody>
      </p:sp>
    </p:spTree>
    <p:extLst>
      <p:ext uri="{BB962C8B-B14F-4D97-AF65-F5344CB8AC3E}">
        <p14:creationId xmlns:p14="http://schemas.microsoft.com/office/powerpoint/2010/main" val="3239010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Hydroxychloroquine</a:t>
            </a:r>
            <a:endParaRPr lang="en-US" dirty="0"/>
          </a:p>
        </p:txBody>
      </p:sp>
      <p:sp>
        <p:nvSpPr>
          <p:cNvPr id="3" name="Content Placeholder 2"/>
          <p:cNvSpPr>
            <a:spLocks noGrp="1"/>
          </p:cNvSpPr>
          <p:nvPr>
            <p:ph idx="1"/>
          </p:nvPr>
        </p:nvSpPr>
        <p:spPr/>
        <p:txBody>
          <a:bodyPr/>
          <a:lstStyle/>
          <a:p>
            <a:r>
              <a:rPr lang="en-US" dirty="0">
                <a:solidFill>
                  <a:schemeClr val="bg1"/>
                </a:solidFill>
              </a:rPr>
              <a:t>To reflect the results of large randomized controlled trials that enrolled hospitalized patients, the following recommendations have been updated to differentiate between hospitalized and </a:t>
            </a:r>
            <a:r>
              <a:rPr lang="en-US" dirty="0" err="1">
                <a:solidFill>
                  <a:schemeClr val="bg1"/>
                </a:solidFill>
              </a:rPr>
              <a:t>nonhospitalized</a:t>
            </a:r>
            <a:r>
              <a:rPr lang="en-US" dirty="0">
                <a:solidFill>
                  <a:schemeClr val="bg1"/>
                </a:solidFill>
              </a:rPr>
              <a:t> patients:</a:t>
            </a:r>
          </a:p>
          <a:p>
            <a:pPr lvl="1"/>
            <a:r>
              <a:rPr lang="en-US" dirty="0">
                <a:solidFill>
                  <a:schemeClr val="bg1"/>
                </a:solidFill>
              </a:rPr>
              <a:t>The Panel recommends </a:t>
            </a:r>
            <a:r>
              <a:rPr lang="en-US" b="1" dirty="0">
                <a:solidFill>
                  <a:schemeClr val="bg1"/>
                </a:solidFill>
              </a:rPr>
              <a:t>against</a:t>
            </a:r>
            <a:r>
              <a:rPr lang="en-US" dirty="0">
                <a:solidFill>
                  <a:schemeClr val="bg1"/>
                </a:solidFill>
              </a:rPr>
              <a:t> the use of </a:t>
            </a:r>
            <a:r>
              <a:rPr lang="en-US" dirty="0" err="1">
                <a:solidFill>
                  <a:schemeClr val="bg1"/>
                </a:solidFill>
              </a:rPr>
              <a:t>chloroquine</a:t>
            </a:r>
            <a:r>
              <a:rPr lang="en-US" dirty="0">
                <a:solidFill>
                  <a:schemeClr val="bg1"/>
                </a:solidFill>
              </a:rPr>
              <a:t> or </a:t>
            </a:r>
            <a:r>
              <a:rPr lang="en-US" dirty="0" err="1">
                <a:solidFill>
                  <a:schemeClr val="bg1"/>
                </a:solidFill>
              </a:rPr>
              <a:t>hydroxychloroquine</a:t>
            </a:r>
            <a:r>
              <a:rPr lang="en-US" dirty="0">
                <a:solidFill>
                  <a:schemeClr val="bg1"/>
                </a:solidFill>
              </a:rPr>
              <a:t> for the treatment of COVID-19 in hospitalized patients </a:t>
            </a:r>
            <a:r>
              <a:rPr lang="en-US" b="1" dirty="0">
                <a:solidFill>
                  <a:schemeClr val="bg1"/>
                </a:solidFill>
              </a:rPr>
              <a:t>(AI)</a:t>
            </a:r>
          </a:p>
          <a:p>
            <a:pPr lvl="1"/>
            <a:r>
              <a:rPr lang="en-US" dirty="0">
                <a:solidFill>
                  <a:schemeClr val="bg1"/>
                </a:solidFill>
              </a:rPr>
              <a:t>In </a:t>
            </a:r>
            <a:r>
              <a:rPr lang="en-US" dirty="0" err="1">
                <a:solidFill>
                  <a:schemeClr val="bg1"/>
                </a:solidFill>
              </a:rPr>
              <a:t>nonhospitalized</a:t>
            </a:r>
            <a:r>
              <a:rPr lang="en-US" dirty="0">
                <a:solidFill>
                  <a:schemeClr val="bg1"/>
                </a:solidFill>
              </a:rPr>
              <a:t> patients, the Panel recommends </a:t>
            </a:r>
            <a:r>
              <a:rPr lang="en-US" b="1" dirty="0">
                <a:solidFill>
                  <a:schemeClr val="bg1"/>
                </a:solidFill>
              </a:rPr>
              <a:t>against</a:t>
            </a:r>
            <a:r>
              <a:rPr lang="en-US" dirty="0">
                <a:solidFill>
                  <a:schemeClr val="bg1"/>
                </a:solidFill>
              </a:rPr>
              <a:t> the use of </a:t>
            </a:r>
            <a:r>
              <a:rPr lang="en-US" dirty="0" err="1">
                <a:solidFill>
                  <a:schemeClr val="bg1"/>
                </a:solidFill>
              </a:rPr>
              <a:t>chloroquine</a:t>
            </a:r>
            <a:r>
              <a:rPr lang="en-US" dirty="0">
                <a:solidFill>
                  <a:schemeClr val="bg1"/>
                </a:solidFill>
              </a:rPr>
              <a:t> or </a:t>
            </a:r>
            <a:r>
              <a:rPr lang="en-US" dirty="0" err="1">
                <a:solidFill>
                  <a:schemeClr val="bg1"/>
                </a:solidFill>
              </a:rPr>
              <a:t>hydroxychloroquine</a:t>
            </a:r>
            <a:r>
              <a:rPr lang="en-US" dirty="0">
                <a:solidFill>
                  <a:schemeClr val="bg1"/>
                </a:solidFill>
              </a:rPr>
              <a:t> for the treatment of COVID-19, except in a clinical trial </a:t>
            </a:r>
            <a:r>
              <a:rPr lang="en-US" b="1" dirty="0">
                <a:solidFill>
                  <a:schemeClr val="bg1"/>
                </a:solidFill>
              </a:rPr>
              <a:t>(AI)</a:t>
            </a:r>
          </a:p>
        </p:txBody>
      </p:sp>
    </p:spTree>
    <p:extLst>
      <p:ext uri="{BB962C8B-B14F-4D97-AF65-F5344CB8AC3E}">
        <p14:creationId xmlns:p14="http://schemas.microsoft.com/office/powerpoint/2010/main" val="33114893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Interleukin-6 (IL-6) Inhibitors</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Preliminary, unpublished data from randomized controlled trials have not demonstrated the efficacy of </a:t>
            </a:r>
            <a:r>
              <a:rPr lang="en-US" dirty="0" err="1">
                <a:solidFill>
                  <a:schemeClr val="bg1"/>
                </a:solidFill>
              </a:rPr>
              <a:t>sarilumab</a:t>
            </a:r>
            <a:r>
              <a:rPr lang="en-US" dirty="0">
                <a:solidFill>
                  <a:schemeClr val="bg1"/>
                </a:solidFill>
              </a:rPr>
              <a:t> or </a:t>
            </a:r>
            <a:r>
              <a:rPr lang="en-US" dirty="0" err="1">
                <a:solidFill>
                  <a:schemeClr val="bg1"/>
                </a:solidFill>
              </a:rPr>
              <a:t>tocilizumab</a:t>
            </a:r>
            <a:r>
              <a:rPr lang="en-US" dirty="0">
                <a:solidFill>
                  <a:schemeClr val="bg1"/>
                </a:solidFill>
              </a:rPr>
              <a:t> in patients with COVID-19. The data on the efficacy of </a:t>
            </a:r>
            <a:r>
              <a:rPr lang="en-US" dirty="0" err="1">
                <a:solidFill>
                  <a:schemeClr val="bg1"/>
                </a:solidFill>
              </a:rPr>
              <a:t>siltuximab</a:t>
            </a:r>
            <a:r>
              <a:rPr lang="en-US" dirty="0">
                <a:solidFill>
                  <a:schemeClr val="bg1"/>
                </a:solidFill>
              </a:rPr>
              <a:t> in patients with COVID-19 are limited and come from unpublished studies. The Panel’s recommendation on using interleukin (IL)-6 inhibitors for the treatment of COVID-19 has been revised:</a:t>
            </a:r>
          </a:p>
          <a:p>
            <a:pPr lvl="1"/>
            <a:r>
              <a:rPr lang="en-US" dirty="0">
                <a:solidFill>
                  <a:schemeClr val="bg1"/>
                </a:solidFill>
              </a:rPr>
              <a:t>The Panel recommends </a:t>
            </a:r>
            <a:r>
              <a:rPr lang="en-US" b="1" dirty="0">
                <a:solidFill>
                  <a:schemeClr val="bg1"/>
                </a:solidFill>
              </a:rPr>
              <a:t>against</a:t>
            </a:r>
            <a:r>
              <a:rPr lang="en-US" dirty="0">
                <a:solidFill>
                  <a:schemeClr val="bg1"/>
                </a:solidFill>
              </a:rPr>
              <a:t> the use of anti-IL-6 receptor monoclonal antibodies (e.g., </a:t>
            </a:r>
            <a:r>
              <a:rPr lang="en-US" dirty="0" err="1">
                <a:solidFill>
                  <a:schemeClr val="bg1"/>
                </a:solidFill>
              </a:rPr>
              <a:t>sarilumab</a:t>
            </a:r>
            <a:r>
              <a:rPr lang="en-US" dirty="0">
                <a:solidFill>
                  <a:schemeClr val="bg1"/>
                </a:solidFill>
              </a:rPr>
              <a:t>, </a:t>
            </a:r>
            <a:r>
              <a:rPr lang="en-US" dirty="0" err="1">
                <a:solidFill>
                  <a:schemeClr val="bg1"/>
                </a:solidFill>
              </a:rPr>
              <a:t>tocilizumab</a:t>
            </a:r>
            <a:r>
              <a:rPr lang="en-US" dirty="0">
                <a:solidFill>
                  <a:schemeClr val="bg1"/>
                </a:solidFill>
              </a:rPr>
              <a:t>) or an anti-IL-6 monoclonal antibody (</a:t>
            </a:r>
            <a:r>
              <a:rPr lang="en-US" dirty="0" err="1">
                <a:solidFill>
                  <a:schemeClr val="bg1"/>
                </a:solidFill>
              </a:rPr>
              <a:t>siltuximab</a:t>
            </a:r>
            <a:r>
              <a:rPr lang="en-US" dirty="0">
                <a:solidFill>
                  <a:schemeClr val="bg1"/>
                </a:solidFill>
              </a:rPr>
              <a:t>) for the treatment of COVID-19, except in a clinical trial </a:t>
            </a:r>
            <a:r>
              <a:rPr lang="en-US" b="1" dirty="0">
                <a:solidFill>
                  <a:schemeClr val="bg1"/>
                </a:solidFill>
              </a:rPr>
              <a:t>(BI)</a:t>
            </a:r>
          </a:p>
        </p:txBody>
      </p:sp>
    </p:spTree>
    <p:extLst>
      <p:ext uri="{BB962C8B-B14F-4D97-AF65-F5344CB8AC3E}">
        <p14:creationId xmlns:p14="http://schemas.microsoft.com/office/powerpoint/2010/main" val="30083666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Ivermectin</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chemeClr val="bg1"/>
                </a:solidFill>
              </a:rPr>
              <a:t>A new subsection was added to Potential Antiviral Drugs Under Evaluation for the Treatment of COVID-19 to address the use of </a:t>
            </a:r>
            <a:r>
              <a:rPr lang="en-US" dirty="0" err="1">
                <a:solidFill>
                  <a:schemeClr val="bg1"/>
                </a:solidFill>
              </a:rPr>
              <a:t>ivermectin</a:t>
            </a:r>
            <a:r>
              <a:rPr lang="en-US" dirty="0">
                <a:solidFill>
                  <a:schemeClr val="bg1"/>
                </a:solidFill>
              </a:rPr>
              <a:t> for the treatment of COVID-19. </a:t>
            </a:r>
          </a:p>
          <a:p>
            <a:r>
              <a:rPr lang="en-US" dirty="0">
                <a:solidFill>
                  <a:schemeClr val="bg1"/>
                </a:solidFill>
              </a:rPr>
              <a:t>The Panel recommends </a:t>
            </a:r>
            <a:r>
              <a:rPr lang="en-US" b="1" dirty="0">
                <a:solidFill>
                  <a:schemeClr val="bg1"/>
                </a:solidFill>
              </a:rPr>
              <a:t>against</a:t>
            </a:r>
            <a:r>
              <a:rPr lang="en-US" dirty="0">
                <a:solidFill>
                  <a:schemeClr val="bg1"/>
                </a:solidFill>
              </a:rPr>
              <a:t> the use of </a:t>
            </a:r>
            <a:r>
              <a:rPr lang="en-US" dirty="0" err="1">
                <a:solidFill>
                  <a:schemeClr val="bg1"/>
                </a:solidFill>
              </a:rPr>
              <a:t>ivermectin</a:t>
            </a:r>
            <a:r>
              <a:rPr lang="en-US" dirty="0">
                <a:solidFill>
                  <a:schemeClr val="bg1"/>
                </a:solidFill>
              </a:rPr>
              <a:t> for the treatment of COVID-19, except in a clinical trial </a:t>
            </a:r>
            <a:r>
              <a:rPr lang="en-US" b="1" dirty="0">
                <a:solidFill>
                  <a:schemeClr val="bg1"/>
                </a:solidFill>
              </a:rPr>
              <a:t>(AIII)</a:t>
            </a:r>
          </a:p>
          <a:p>
            <a:r>
              <a:rPr lang="en-US" dirty="0">
                <a:solidFill>
                  <a:schemeClr val="bg1"/>
                </a:solidFill>
              </a:rPr>
              <a:t>Rationale:</a:t>
            </a:r>
          </a:p>
          <a:p>
            <a:pPr lvl="1"/>
            <a:r>
              <a:rPr lang="en-US" dirty="0" err="1">
                <a:solidFill>
                  <a:schemeClr val="bg1"/>
                </a:solidFill>
              </a:rPr>
              <a:t>Ivermectin</a:t>
            </a:r>
            <a:r>
              <a:rPr lang="en-US" dirty="0">
                <a:solidFill>
                  <a:schemeClr val="bg1"/>
                </a:solidFill>
              </a:rPr>
              <a:t> has been shown to inhibit the replication of severe acute respiratory syndrome coronavirus 2 (SARS-CoV-2) in cell cultures</a:t>
            </a:r>
          </a:p>
          <a:p>
            <a:pPr lvl="2"/>
            <a:r>
              <a:rPr lang="en-US" dirty="0">
                <a:solidFill>
                  <a:schemeClr val="bg1"/>
                </a:solidFill>
              </a:rPr>
              <a:t>FYI: same activity </a:t>
            </a:r>
            <a:r>
              <a:rPr lang="en-US" i="1" dirty="0">
                <a:solidFill>
                  <a:schemeClr val="bg1"/>
                </a:solidFill>
              </a:rPr>
              <a:t>in vitro </a:t>
            </a:r>
            <a:r>
              <a:rPr lang="en-US" dirty="0">
                <a:solidFill>
                  <a:schemeClr val="bg1"/>
                </a:solidFill>
              </a:rPr>
              <a:t>against other viruses (i.e. dengue, </a:t>
            </a:r>
            <a:r>
              <a:rPr lang="en-US" dirty="0" err="1">
                <a:solidFill>
                  <a:schemeClr val="bg1"/>
                </a:solidFill>
              </a:rPr>
              <a:t>Zika</a:t>
            </a:r>
            <a:r>
              <a:rPr lang="en-US" dirty="0">
                <a:solidFill>
                  <a:schemeClr val="bg1"/>
                </a:solidFill>
              </a:rPr>
              <a:t>, HIV, yellow fever)</a:t>
            </a:r>
          </a:p>
          <a:p>
            <a:pPr lvl="1"/>
            <a:r>
              <a:rPr lang="en-US" dirty="0">
                <a:solidFill>
                  <a:schemeClr val="bg1"/>
                </a:solidFill>
              </a:rPr>
              <a:t>PK/PD studies suggest that achieving the plasma concentrations necessary for the antiviral efficacy detected </a:t>
            </a:r>
            <a:r>
              <a:rPr lang="en-US" i="1" dirty="0">
                <a:solidFill>
                  <a:schemeClr val="bg1"/>
                </a:solidFill>
              </a:rPr>
              <a:t>in vitro</a:t>
            </a:r>
            <a:r>
              <a:rPr lang="en-US" dirty="0">
                <a:solidFill>
                  <a:schemeClr val="bg1"/>
                </a:solidFill>
              </a:rPr>
              <a:t> would require administration of doses up to 100-fold higher than those approved for use in humans</a:t>
            </a:r>
          </a:p>
        </p:txBody>
      </p:sp>
    </p:spTree>
    <p:extLst>
      <p:ext uri="{BB962C8B-B14F-4D97-AF65-F5344CB8AC3E}">
        <p14:creationId xmlns:p14="http://schemas.microsoft.com/office/powerpoint/2010/main" val="266059094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BA192A-E1E7-CE4C-B12D-1BFDB3CBF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3491" cy="4396699"/>
          </a:xfrm>
          <a:prstGeom prst="rect">
            <a:avLst/>
          </a:prstGeom>
        </p:spPr>
      </p:pic>
      <p:pic>
        <p:nvPicPr>
          <p:cNvPr id="4" name="Picture 3">
            <a:extLst>
              <a:ext uri="{FF2B5EF4-FFF2-40B4-BE49-F238E27FC236}">
                <a16:creationId xmlns:a16="http://schemas.microsoft.com/office/drawing/2014/main" id="{D4157E24-BF25-0A4F-981F-84FC4F0B8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251" y="1162156"/>
            <a:ext cx="5670960" cy="3748511"/>
          </a:xfrm>
          <a:prstGeom prst="rect">
            <a:avLst/>
          </a:prstGeom>
        </p:spPr>
      </p:pic>
      <p:pic>
        <p:nvPicPr>
          <p:cNvPr id="12" name="Picture 11">
            <a:extLst>
              <a:ext uri="{FF2B5EF4-FFF2-40B4-BE49-F238E27FC236}">
                <a16:creationId xmlns:a16="http://schemas.microsoft.com/office/drawing/2014/main" id="{8A130394-EA8A-D54A-AAE8-FCDA78857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066" y="677336"/>
            <a:ext cx="3136442" cy="4097864"/>
          </a:xfrm>
          <a:prstGeom prst="rect">
            <a:avLst/>
          </a:prstGeom>
        </p:spPr>
      </p:pic>
      <p:sp>
        <p:nvSpPr>
          <p:cNvPr id="20" name="TextBox 19">
            <a:extLst>
              <a:ext uri="{FF2B5EF4-FFF2-40B4-BE49-F238E27FC236}">
                <a16:creationId xmlns:a16="http://schemas.microsoft.com/office/drawing/2014/main" id="{5BEFA091-90F9-4845-8322-8CC9010C10BF}"/>
              </a:ext>
            </a:extLst>
          </p:cNvPr>
          <p:cNvSpPr txBox="1"/>
          <p:nvPr/>
        </p:nvSpPr>
        <p:spPr>
          <a:xfrm>
            <a:off x="491067" y="4775200"/>
            <a:ext cx="3109184" cy="400110"/>
          </a:xfrm>
          <a:prstGeom prst="rect">
            <a:avLst/>
          </a:prstGeom>
          <a:noFill/>
        </p:spPr>
        <p:txBody>
          <a:bodyPr wrap="none" rtlCol="0">
            <a:spAutoFit/>
          </a:bodyPr>
          <a:lstStyle/>
          <a:p>
            <a:r>
              <a:rPr lang="en-US" sz="2000" b="1" dirty="0"/>
              <a:t>Headlines from 3 Sept 2020</a:t>
            </a:r>
          </a:p>
        </p:txBody>
      </p:sp>
    </p:spTree>
    <p:extLst>
      <p:ext uri="{BB962C8B-B14F-4D97-AF65-F5344CB8AC3E}">
        <p14:creationId xmlns:p14="http://schemas.microsoft.com/office/powerpoint/2010/main" val="73926846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344A-49D2-4D40-A092-D8C87DF1D2F4}"/>
              </a:ext>
            </a:extLst>
          </p:cNvPr>
          <p:cNvSpPr>
            <a:spLocks noGrp="1"/>
          </p:cNvSpPr>
          <p:nvPr>
            <p:ph type="ctrTitle"/>
          </p:nvPr>
        </p:nvSpPr>
        <p:spPr>
          <a:xfrm>
            <a:off x="914400" y="2041990"/>
            <a:ext cx="10363200" cy="1470025"/>
          </a:xfrm>
        </p:spPr>
        <p:txBody>
          <a:bodyPr/>
          <a:lstStyle/>
          <a:p>
            <a:r>
              <a:rPr lang="en-US" dirty="0"/>
              <a:t>How about a little “good news”?</a:t>
            </a:r>
          </a:p>
        </p:txBody>
      </p:sp>
    </p:spTree>
    <p:extLst>
      <p:ext uri="{BB962C8B-B14F-4D97-AF65-F5344CB8AC3E}">
        <p14:creationId xmlns:p14="http://schemas.microsoft.com/office/powerpoint/2010/main" val="35630874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6123" y="145712"/>
            <a:ext cx="11676993" cy="707886"/>
          </a:xfrm>
          <a:prstGeom prst="rect">
            <a:avLst/>
          </a:prstGeom>
          <a:noFill/>
        </p:spPr>
        <p:txBody>
          <a:bodyPr wrap="square" rtlCol="0">
            <a:spAutoFit/>
          </a:bodyPr>
          <a:lstStyle/>
          <a:p>
            <a:pPr lvl="1">
              <a:spcAft>
                <a:spcPts val="600"/>
              </a:spcAft>
            </a:pPr>
            <a:r>
              <a:rPr lang="en-US" sz="4000" b="1" dirty="0">
                <a:solidFill>
                  <a:schemeClr val="bg1"/>
                </a:solidFill>
                <a:latin typeface="Arial" panose="020B0604020202020204" pitchFamily="34" charset="0"/>
                <a:cs typeface="Arial" panose="020B0604020202020204" pitchFamily="34" charset="0"/>
              </a:rPr>
              <a:t>99 year old COVID survivor Anna Jo Thomas</a:t>
            </a:r>
          </a:p>
        </p:txBody>
      </p:sp>
      <p:pic>
        <p:nvPicPr>
          <p:cNvPr id="5" name="Picture 4">
            <a:extLst>
              <a:ext uri="{FF2B5EF4-FFF2-40B4-BE49-F238E27FC236}">
                <a16:creationId xmlns:a16="http://schemas.microsoft.com/office/drawing/2014/main" id="{97A113BD-6D73-FA42-8BF3-7EE79D6C8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9464" y="3781754"/>
            <a:ext cx="3515710" cy="2636783"/>
          </a:xfrm>
          <a:prstGeom prst="rect">
            <a:avLst/>
          </a:prstGeom>
        </p:spPr>
      </p:pic>
      <p:pic>
        <p:nvPicPr>
          <p:cNvPr id="8" name="Picture 7">
            <a:extLst>
              <a:ext uri="{FF2B5EF4-FFF2-40B4-BE49-F238E27FC236}">
                <a16:creationId xmlns:a16="http://schemas.microsoft.com/office/drawing/2014/main" id="{8509C130-63DA-5C47-B60C-1CD86A9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84" y="853598"/>
            <a:ext cx="4762500" cy="2641600"/>
          </a:xfrm>
          <a:prstGeom prst="rect">
            <a:avLst/>
          </a:prstGeom>
        </p:spPr>
      </p:pic>
      <p:pic>
        <p:nvPicPr>
          <p:cNvPr id="10" name="Picture 9">
            <a:extLst>
              <a:ext uri="{FF2B5EF4-FFF2-40B4-BE49-F238E27FC236}">
                <a16:creationId xmlns:a16="http://schemas.microsoft.com/office/drawing/2014/main" id="{83DF8211-1114-AB44-8C68-35BA890C4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5834" y="2571000"/>
            <a:ext cx="3216166" cy="4287000"/>
          </a:xfrm>
          <a:prstGeom prst="rect">
            <a:avLst/>
          </a:prstGeom>
        </p:spPr>
      </p:pic>
      <p:pic>
        <p:nvPicPr>
          <p:cNvPr id="14" name="Picture 13">
            <a:extLst>
              <a:ext uri="{FF2B5EF4-FFF2-40B4-BE49-F238E27FC236}">
                <a16:creationId xmlns:a16="http://schemas.microsoft.com/office/drawing/2014/main" id="{6D42CB5B-D580-C945-B196-FF390A7436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399" y="3205436"/>
            <a:ext cx="4762500" cy="2654300"/>
          </a:xfrm>
          <a:prstGeom prst="rect">
            <a:avLst/>
          </a:prstGeom>
        </p:spPr>
      </p:pic>
      <p:sp>
        <p:nvSpPr>
          <p:cNvPr id="15" name="TextBox 14">
            <a:extLst>
              <a:ext uri="{FF2B5EF4-FFF2-40B4-BE49-F238E27FC236}">
                <a16:creationId xmlns:a16="http://schemas.microsoft.com/office/drawing/2014/main" id="{5366F89B-7A81-DC4D-B0E0-1E462F4CF496}"/>
              </a:ext>
            </a:extLst>
          </p:cNvPr>
          <p:cNvSpPr txBox="1"/>
          <p:nvPr/>
        </p:nvSpPr>
        <p:spPr>
          <a:xfrm>
            <a:off x="6222123" y="1343400"/>
            <a:ext cx="4090287" cy="830997"/>
          </a:xfrm>
          <a:prstGeom prst="rect">
            <a:avLst/>
          </a:prstGeom>
          <a:noFill/>
        </p:spPr>
        <p:txBody>
          <a:bodyPr wrap="none" rtlCol="0">
            <a:spAutoFit/>
          </a:bodyPr>
          <a:lstStyle/>
          <a:p>
            <a:r>
              <a:rPr lang="en-US" sz="2400" dirty="0">
                <a:solidFill>
                  <a:schemeClr val="bg1"/>
                </a:solidFill>
              </a:rPr>
              <a:t>Discharged 8/2/2020</a:t>
            </a:r>
          </a:p>
          <a:p>
            <a:r>
              <a:rPr lang="en-US" sz="2400" dirty="0">
                <a:solidFill>
                  <a:schemeClr val="bg1"/>
                </a:solidFill>
              </a:rPr>
              <a:t>Turns 100 years old 9/19/2020!</a:t>
            </a:r>
            <a:endParaRPr lang="en-US" dirty="0">
              <a:solidFill>
                <a:schemeClr val="bg1"/>
              </a:solidFill>
            </a:endParaRPr>
          </a:p>
        </p:txBody>
      </p:sp>
    </p:spTree>
    <p:extLst>
      <p:ext uri="{BB962C8B-B14F-4D97-AF65-F5344CB8AC3E}">
        <p14:creationId xmlns:p14="http://schemas.microsoft.com/office/powerpoint/2010/main" val="32207495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EAF9-CFA5-D247-99FE-8E64309B1949}"/>
              </a:ext>
            </a:extLst>
          </p:cNvPr>
          <p:cNvSpPr>
            <a:spLocks noGrp="1"/>
          </p:cNvSpPr>
          <p:nvPr>
            <p:ph type="title"/>
          </p:nvPr>
        </p:nvSpPr>
        <p:spPr/>
        <p:txBody>
          <a:bodyPr/>
          <a:lstStyle/>
          <a:p>
            <a:r>
              <a:rPr lang="en-US" dirty="0">
                <a:solidFill>
                  <a:schemeClr val="bg1"/>
                </a:solidFill>
              </a:rPr>
              <a:t>Speaking of patients who’ve recovered…</a:t>
            </a:r>
          </a:p>
        </p:txBody>
      </p:sp>
      <p:sp>
        <p:nvSpPr>
          <p:cNvPr id="3" name="Content Placeholder 2">
            <a:extLst>
              <a:ext uri="{FF2B5EF4-FFF2-40B4-BE49-F238E27FC236}">
                <a16:creationId xmlns:a16="http://schemas.microsoft.com/office/drawing/2014/main" id="{D2C81024-7E53-0342-A24E-FB6A566A7C39}"/>
              </a:ext>
            </a:extLst>
          </p:cNvPr>
          <p:cNvSpPr>
            <a:spLocks noGrp="1"/>
          </p:cNvSpPr>
          <p:nvPr>
            <p:ph idx="1"/>
          </p:nvPr>
        </p:nvSpPr>
        <p:spPr>
          <a:xfrm>
            <a:off x="609600" y="2560638"/>
            <a:ext cx="10972800" cy="1525259"/>
          </a:xfrm>
        </p:spPr>
        <p:txBody>
          <a:bodyPr/>
          <a:lstStyle/>
          <a:p>
            <a:r>
              <a:rPr lang="en-US" dirty="0">
                <a:solidFill>
                  <a:schemeClr val="bg1"/>
                </a:solidFill>
              </a:rPr>
              <a:t>How DO we handle these pts when they no longer need specialized critical care coverage?</a:t>
            </a:r>
          </a:p>
        </p:txBody>
      </p:sp>
    </p:spTree>
    <p:extLst>
      <p:ext uri="{BB962C8B-B14F-4D97-AF65-F5344CB8AC3E}">
        <p14:creationId xmlns:p14="http://schemas.microsoft.com/office/powerpoint/2010/main" val="38209084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90655-2FC7-F943-852F-A58C5BF56F50}"/>
              </a:ext>
            </a:extLst>
          </p:cNvPr>
          <p:cNvPicPr>
            <a:picLocks noChangeAspect="1"/>
          </p:cNvPicPr>
          <p:nvPr/>
        </p:nvPicPr>
        <p:blipFill rotWithShape="1">
          <a:blip r:embed="rId2">
            <a:extLst>
              <a:ext uri="{28A0092B-C50C-407E-A947-70E740481C1C}">
                <a14:useLocalDpi xmlns:a14="http://schemas.microsoft.com/office/drawing/2010/main" val="0"/>
              </a:ext>
            </a:extLst>
          </a:blip>
          <a:srcRect l="6339" t="2864" r="6429" b="52231"/>
          <a:stretch/>
        </p:blipFill>
        <p:spPr>
          <a:xfrm>
            <a:off x="128640" y="1693586"/>
            <a:ext cx="8623458" cy="5015108"/>
          </a:xfrm>
          <a:prstGeom prst="rect">
            <a:avLst/>
          </a:prstGeom>
        </p:spPr>
      </p:pic>
      <p:sp>
        <p:nvSpPr>
          <p:cNvPr id="6" name="TextBox 5">
            <a:extLst>
              <a:ext uri="{FF2B5EF4-FFF2-40B4-BE49-F238E27FC236}">
                <a16:creationId xmlns:a16="http://schemas.microsoft.com/office/drawing/2014/main" id="{CB58C056-0679-AE47-8AC3-A69285D7CCA6}"/>
              </a:ext>
            </a:extLst>
          </p:cNvPr>
          <p:cNvSpPr txBox="1"/>
          <p:nvPr/>
        </p:nvSpPr>
        <p:spPr>
          <a:xfrm>
            <a:off x="844377" y="285940"/>
            <a:ext cx="9613557" cy="861774"/>
          </a:xfrm>
          <a:prstGeom prst="rect">
            <a:avLst/>
          </a:prstGeom>
          <a:noFill/>
        </p:spPr>
        <p:txBody>
          <a:bodyPr wrap="square" rtlCol="0">
            <a:spAutoFit/>
          </a:bodyPr>
          <a:lstStyle/>
          <a:p>
            <a:r>
              <a:rPr lang="en-US" sz="3200" b="1" dirty="0"/>
              <a:t>How to handle  the Post -COVID patients</a:t>
            </a:r>
          </a:p>
          <a:p>
            <a:endParaRPr lang="en-US" dirty="0"/>
          </a:p>
        </p:txBody>
      </p:sp>
      <p:sp>
        <p:nvSpPr>
          <p:cNvPr id="7" name="TextBox 6">
            <a:extLst>
              <a:ext uri="{FF2B5EF4-FFF2-40B4-BE49-F238E27FC236}">
                <a16:creationId xmlns:a16="http://schemas.microsoft.com/office/drawing/2014/main" id="{13B089E4-072A-2F45-8967-C13858A8B379}"/>
              </a:ext>
            </a:extLst>
          </p:cNvPr>
          <p:cNvSpPr txBox="1"/>
          <p:nvPr/>
        </p:nvSpPr>
        <p:spPr>
          <a:xfrm>
            <a:off x="8956234" y="2828835"/>
            <a:ext cx="2719527" cy="2246769"/>
          </a:xfrm>
          <a:prstGeom prst="rect">
            <a:avLst/>
          </a:prstGeom>
          <a:noFill/>
        </p:spPr>
        <p:txBody>
          <a:bodyPr wrap="none" rtlCol="0">
            <a:spAutoFit/>
          </a:bodyPr>
          <a:lstStyle/>
          <a:p>
            <a:r>
              <a:rPr lang="en-US" sz="2000" b="1" dirty="0"/>
              <a:t>NO NEED to retest </a:t>
            </a:r>
          </a:p>
          <a:p>
            <a:r>
              <a:rPr lang="en-US" sz="2000" b="1" dirty="0"/>
              <a:t>recovered pts!  </a:t>
            </a:r>
          </a:p>
          <a:p>
            <a:endParaRPr lang="en-US" sz="2000" b="1" dirty="0"/>
          </a:p>
          <a:p>
            <a:r>
              <a:rPr lang="en-US" sz="2000" b="1" dirty="0"/>
              <a:t>They are not infectious!</a:t>
            </a:r>
          </a:p>
          <a:p>
            <a:endParaRPr lang="en-US" sz="2000" b="1" dirty="0"/>
          </a:p>
          <a:p>
            <a:r>
              <a:rPr lang="en-US" sz="2000" b="1" dirty="0"/>
              <a:t>Will test positive for up </a:t>
            </a:r>
          </a:p>
          <a:p>
            <a:r>
              <a:rPr lang="en-US" sz="2000" b="1" dirty="0"/>
              <a:t>to 6 weeks!</a:t>
            </a:r>
          </a:p>
        </p:txBody>
      </p:sp>
    </p:spTree>
    <p:extLst>
      <p:ext uri="{BB962C8B-B14F-4D97-AF65-F5344CB8AC3E}">
        <p14:creationId xmlns:p14="http://schemas.microsoft.com/office/powerpoint/2010/main" val="173246710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119" y="-4216"/>
            <a:ext cx="9784080" cy="1508760"/>
          </a:xfrm>
        </p:spPr>
        <p:txBody>
          <a:bodyPr>
            <a:normAutofit/>
          </a:bodyPr>
          <a:lstStyle/>
          <a:p>
            <a:r>
              <a:rPr lang="en-US" sz="6600" dirty="0">
                <a:solidFill>
                  <a:schemeClr val="bg1"/>
                </a:solidFill>
              </a:rPr>
              <a:t>CLARIFICATION</a:t>
            </a:r>
          </a:p>
        </p:txBody>
      </p:sp>
      <p:sp>
        <p:nvSpPr>
          <p:cNvPr id="5" name="TextBox 4"/>
          <p:cNvSpPr txBox="1"/>
          <p:nvPr/>
        </p:nvSpPr>
        <p:spPr>
          <a:xfrm>
            <a:off x="474448" y="1504544"/>
            <a:ext cx="7299342" cy="4031873"/>
          </a:xfrm>
          <a:prstGeom prst="rect">
            <a:avLst/>
          </a:prstGeom>
          <a:noFill/>
        </p:spPr>
        <p:txBody>
          <a:bodyPr wrap="square" rtlCol="0">
            <a:spAutoFit/>
          </a:bodyPr>
          <a:lstStyle/>
          <a:p>
            <a:r>
              <a:rPr lang="en-US" sz="3200" dirty="0">
                <a:solidFill>
                  <a:schemeClr val="bg1"/>
                </a:solidFill>
              </a:rPr>
              <a:t>COVID Death Rates on Social Media – COVID HOAX</a:t>
            </a:r>
          </a:p>
          <a:p>
            <a:pPr marL="457200" indent="-457200">
              <a:buFont typeface="Arial" panose="020B0604020202020204" pitchFamily="34" charset="0"/>
              <a:buChar char="•"/>
            </a:pPr>
            <a:r>
              <a:rPr lang="en-US" sz="3200" dirty="0">
                <a:solidFill>
                  <a:schemeClr val="bg1"/>
                </a:solidFill>
              </a:rPr>
              <a:t>Numerous sources suggesting conspiracy theory CDC cooking the numbers</a:t>
            </a:r>
          </a:p>
          <a:p>
            <a:pPr marL="914400" lvl="1" indent="-457200">
              <a:buFont typeface="Arial" panose="020B0604020202020204" pitchFamily="34" charset="0"/>
              <a:buChar char="•"/>
            </a:pPr>
            <a:r>
              <a:rPr lang="en-US" sz="3200" dirty="0">
                <a:solidFill>
                  <a:schemeClr val="bg1"/>
                </a:solidFill>
              </a:rPr>
              <a:t>Misinterpretation of the CDC report</a:t>
            </a:r>
          </a:p>
          <a:p>
            <a:pPr marL="914400" lvl="1" indent="-457200">
              <a:buFont typeface="Arial" panose="020B0604020202020204" pitchFamily="34" charset="0"/>
              <a:buChar char="•"/>
            </a:pPr>
            <a:r>
              <a:rPr lang="en-US" sz="3200" dirty="0">
                <a:solidFill>
                  <a:schemeClr val="bg1"/>
                </a:solidFill>
              </a:rPr>
              <a:t>Most deaths have more than one contributing factor</a:t>
            </a:r>
          </a:p>
        </p:txBody>
      </p:sp>
      <p:pic>
        <p:nvPicPr>
          <p:cNvPr id="7" name="Picture 6">
            <a:extLst>
              <a:ext uri="{FF2B5EF4-FFF2-40B4-BE49-F238E27FC236}">
                <a16:creationId xmlns:a16="http://schemas.microsoft.com/office/drawing/2014/main" id="{6508B9DA-CE5A-0F4F-9009-BBDA84F6F197}"/>
              </a:ext>
            </a:extLst>
          </p:cNvPr>
          <p:cNvPicPr>
            <a:picLocks noChangeAspect="1"/>
          </p:cNvPicPr>
          <p:nvPr/>
        </p:nvPicPr>
        <p:blipFill rotWithShape="1">
          <a:blip r:embed="rId2">
            <a:extLst>
              <a:ext uri="{28A0092B-C50C-407E-A947-70E740481C1C}">
                <a14:useLocalDpi xmlns:a14="http://schemas.microsoft.com/office/drawing/2010/main" val="0"/>
              </a:ext>
            </a:extLst>
          </a:blip>
          <a:srcRect l="24828" t="9891" r="34654" b="17925"/>
          <a:stretch/>
        </p:blipFill>
        <p:spPr>
          <a:xfrm>
            <a:off x="7773789" y="1632820"/>
            <a:ext cx="4292820" cy="4301954"/>
          </a:xfrm>
          <a:prstGeom prst="rect">
            <a:avLst/>
          </a:prstGeom>
        </p:spPr>
      </p:pic>
    </p:spTree>
    <p:extLst>
      <p:ext uri="{BB962C8B-B14F-4D97-AF65-F5344CB8AC3E}">
        <p14:creationId xmlns:p14="http://schemas.microsoft.com/office/powerpoint/2010/main" val="575580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213C3-554D-3E4E-B907-F886CF11B1C4}"/>
              </a:ext>
            </a:extLst>
          </p:cNvPr>
          <p:cNvPicPr>
            <a:picLocks noChangeAspect="1"/>
          </p:cNvPicPr>
          <p:nvPr/>
        </p:nvPicPr>
        <p:blipFill rotWithShape="1">
          <a:blip r:embed="rId3"/>
          <a:srcRect t="45754" b="31283"/>
          <a:stretch/>
        </p:blipFill>
        <p:spPr>
          <a:xfrm>
            <a:off x="463640" y="2885915"/>
            <a:ext cx="10821053" cy="2981311"/>
          </a:xfrm>
          <a:prstGeom prst="rect">
            <a:avLst/>
          </a:prstGeom>
        </p:spPr>
      </p:pic>
      <p:sp>
        <p:nvSpPr>
          <p:cNvPr id="8" name="Oval 7">
            <a:extLst>
              <a:ext uri="{FF2B5EF4-FFF2-40B4-BE49-F238E27FC236}">
                <a16:creationId xmlns:a16="http://schemas.microsoft.com/office/drawing/2014/main" id="{D926CA2D-4984-5641-BB34-648918D96D95}"/>
              </a:ext>
            </a:extLst>
          </p:cNvPr>
          <p:cNvSpPr/>
          <p:nvPr/>
        </p:nvSpPr>
        <p:spPr>
          <a:xfrm>
            <a:off x="591750" y="3271233"/>
            <a:ext cx="10564831" cy="831058"/>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pic>
        <p:nvPicPr>
          <p:cNvPr id="10" name="Picture 9">
            <a:extLst>
              <a:ext uri="{FF2B5EF4-FFF2-40B4-BE49-F238E27FC236}">
                <a16:creationId xmlns:a16="http://schemas.microsoft.com/office/drawing/2014/main" id="{38C2327E-1233-FB4C-9B16-B945E0F42ADA}"/>
              </a:ext>
            </a:extLst>
          </p:cNvPr>
          <p:cNvPicPr>
            <a:picLocks noChangeAspect="1"/>
          </p:cNvPicPr>
          <p:nvPr/>
        </p:nvPicPr>
        <p:blipFill>
          <a:blip r:embed="rId4"/>
          <a:stretch>
            <a:fillRect/>
          </a:stretch>
        </p:blipFill>
        <p:spPr>
          <a:xfrm>
            <a:off x="2383536" y="0"/>
            <a:ext cx="7424928" cy="2885915"/>
          </a:xfrm>
          <a:prstGeom prst="rect">
            <a:avLst/>
          </a:prstGeom>
        </p:spPr>
      </p:pic>
    </p:spTree>
    <p:extLst>
      <p:ext uri="{BB962C8B-B14F-4D97-AF65-F5344CB8AC3E}">
        <p14:creationId xmlns:p14="http://schemas.microsoft.com/office/powerpoint/2010/main" val="17015584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14AFE05-D392-E545-AE0F-C6E6E0C2E4D1}"/>
              </a:ext>
            </a:extLst>
          </p:cNvPr>
          <p:cNvSpPr/>
          <p:nvPr/>
        </p:nvSpPr>
        <p:spPr>
          <a:xfrm>
            <a:off x="8696784" y="8655816"/>
            <a:ext cx="1960880" cy="386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7B1A03-FEF2-B34D-85BF-B869DF4B8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533" y="372533"/>
            <a:ext cx="8710331" cy="5732820"/>
          </a:xfrm>
          <a:prstGeom prst="rect">
            <a:avLst/>
          </a:prstGeom>
        </p:spPr>
      </p:pic>
    </p:spTree>
    <p:extLst>
      <p:ext uri="{BB962C8B-B14F-4D97-AF65-F5344CB8AC3E}">
        <p14:creationId xmlns:p14="http://schemas.microsoft.com/office/powerpoint/2010/main" val="20342817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E628B-C5C2-6843-B887-397D7863D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828" y="222575"/>
            <a:ext cx="8688343" cy="5900382"/>
          </a:xfrm>
          <a:prstGeom prst="rect">
            <a:avLst/>
          </a:prstGeom>
        </p:spPr>
      </p:pic>
    </p:spTree>
    <p:extLst>
      <p:ext uri="{BB962C8B-B14F-4D97-AF65-F5344CB8AC3E}">
        <p14:creationId xmlns:p14="http://schemas.microsoft.com/office/powerpoint/2010/main" val="20835111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FE6D-3504-B74C-840F-3CA2879A8F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176FEE6-D7EA-7E44-8DD7-6342B6D58C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426" y="423333"/>
            <a:ext cx="8257240" cy="5592145"/>
          </a:xfrm>
        </p:spPr>
      </p:pic>
    </p:spTree>
    <p:extLst>
      <p:ext uri="{BB962C8B-B14F-4D97-AF65-F5344CB8AC3E}">
        <p14:creationId xmlns:p14="http://schemas.microsoft.com/office/powerpoint/2010/main" val="393811693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7934F5-82BA-7948-928C-65E2AE7B1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39" y="0"/>
            <a:ext cx="10684122" cy="6858000"/>
          </a:xfrm>
          <a:prstGeom prst="rect">
            <a:avLst/>
          </a:prstGeom>
        </p:spPr>
      </p:pic>
    </p:spTree>
    <p:extLst>
      <p:ext uri="{BB962C8B-B14F-4D97-AF65-F5344CB8AC3E}">
        <p14:creationId xmlns:p14="http://schemas.microsoft.com/office/powerpoint/2010/main" val="2607230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43A10-E7EB-074E-894D-4B15A287D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87" y="101600"/>
            <a:ext cx="10674826" cy="6858000"/>
          </a:xfrm>
          <a:prstGeom prst="rect">
            <a:avLst/>
          </a:prstGeom>
        </p:spPr>
      </p:pic>
    </p:spTree>
    <p:extLst>
      <p:ext uri="{BB962C8B-B14F-4D97-AF65-F5344CB8AC3E}">
        <p14:creationId xmlns:p14="http://schemas.microsoft.com/office/powerpoint/2010/main" val="7961395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6F746A-683D-6E45-BDE6-E79316F8C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66" y="0"/>
            <a:ext cx="10595267" cy="6858000"/>
          </a:xfrm>
          <a:prstGeom prst="rect">
            <a:avLst/>
          </a:prstGeom>
        </p:spPr>
      </p:pic>
    </p:spTree>
    <p:extLst>
      <p:ext uri="{BB962C8B-B14F-4D97-AF65-F5344CB8AC3E}">
        <p14:creationId xmlns:p14="http://schemas.microsoft.com/office/powerpoint/2010/main" val="361295719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21E69-0879-7446-9CA6-E218FED81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66" y="0"/>
            <a:ext cx="10626467" cy="6858000"/>
          </a:xfrm>
          <a:prstGeom prst="rect">
            <a:avLst/>
          </a:prstGeom>
        </p:spPr>
      </p:pic>
    </p:spTree>
    <p:extLst>
      <p:ext uri="{BB962C8B-B14F-4D97-AF65-F5344CB8AC3E}">
        <p14:creationId xmlns:p14="http://schemas.microsoft.com/office/powerpoint/2010/main" val="28154450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E65D-95CA-A94B-B9BB-332668D38E47}"/>
              </a:ext>
            </a:extLst>
          </p:cNvPr>
          <p:cNvSpPr>
            <a:spLocks noGrp="1"/>
          </p:cNvSpPr>
          <p:nvPr>
            <p:ph type="ctrTitle"/>
          </p:nvPr>
        </p:nvSpPr>
        <p:spPr/>
        <p:txBody>
          <a:bodyPr/>
          <a:lstStyle/>
          <a:p>
            <a:r>
              <a:rPr lang="en-US" dirty="0"/>
              <a:t>And if that wasn’t bad enough….</a:t>
            </a:r>
          </a:p>
        </p:txBody>
      </p:sp>
      <p:sp>
        <p:nvSpPr>
          <p:cNvPr id="3" name="Subtitle 2">
            <a:extLst>
              <a:ext uri="{FF2B5EF4-FFF2-40B4-BE49-F238E27FC236}">
                <a16:creationId xmlns:a16="http://schemas.microsoft.com/office/drawing/2014/main" id="{59F3D712-296A-6D49-9438-7D3F529E1C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96459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xfrm>
            <a:off x="2521589" y="1956884"/>
            <a:ext cx="3742660" cy="797665"/>
          </a:xfrm>
          <a:effectLst>
            <a:outerShdw blurRad="50800" dist="38100" dir="2700000" algn="tl" rotWithShape="0">
              <a:prstClr val="black">
                <a:alpha val="40000"/>
              </a:prstClr>
            </a:outerShdw>
          </a:effectLst>
        </p:spPr>
        <p:txBody>
          <a:bodyPr/>
          <a:lstStyle/>
          <a:p>
            <a:r>
              <a:rPr lang="en-US" sz="5400" dirty="0"/>
              <a:t>Reflection</a:t>
            </a:r>
          </a:p>
        </p:txBody>
      </p:sp>
      <p:sp>
        <p:nvSpPr>
          <p:cNvPr id="6" name="TextBox 5">
            <a:extLst>
              <a:ext uri="{FF2B5EF4-FFF2-40B4-BE49-F238E27FC236}">
                <a16:creationId xmlns:a16="http://schemas.microsoft.com/office/drawing/2014/main" id="{566FAD9B-2383-9241-A71F-AFB8A6EEF303}"/>
              </a:ext>
            </a:extLst>
          </p:cNvPr>
          <p:cNvSpPr txBox="1"/>
          <p:nvPr/>
        </p:nvSpPr>
        <p:spPr>
          <a:xfrm>
            <a:off x="6009355" y="3679923"/>
            <a:ext cx="3615670" cy="646331"/>
          </a:xfrm>
          <a:prstGeom prst="rect">
            <a:avLst/>
          </a:prstGeom>
          <a:noFill/>
        </p:spPr>
        <p:txBody>
          <a:bodyPr wrap="none" rtlCol="0">
            <a:spAutoFit/>
          </a:bodyPr>
          <a:lstStyle/>
          <a:p>
            <a:r>
              <a:rPr lang="en-US" b="1" dirty="0">
                <a:solidFill>
                  <a:schemeClr val="bg1"/>
                </a:solidFill>
              </a:rPr>
              <a:t>Wesley Wells, PharmD, BCPS, BCPPS</a:t>
            </a:r>
          </a:p>
          <a:p>
            <a:r>
              <a:rPr lang="en-US" b="1" dirty="0">
                <a:solidFill>
                  <a:schemeClr val="bg1"/>
                </a:solidFill>
              </a:rPr>
              <a:t>TX-NM Regional Pharmacy Director</a:t>
            </a:r>
          </a:p>
        </p:txBody>
      </p:sp>
    </p:spTree>
    <p:extLst>
      <p:ext uri="{BB962C8B-B14F-4D97-AF65-F5344CB8AC3E}">
        <p14:creationId xmlns:p14="http://schemas.microsoft.com/office/powerpoint/2010/main" val="28611083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9347A-0403-684E-A613-79FC363EF43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00C983-D098-A94F-8733-21E2CA4493D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C6758C2-E125-554D-90B5-A996B8436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503"/>
            <a:ext cx="12192000" cy="6700993"/>
          </a:xfrm>
          <a:prstGeom prst="rect">
            <a:avLst/>
          </a:prstGeom>
        </p:spPr>
      </p:pic>
      <p:sp>
        <p:nvSpPr>
          <p:cNvPr id="4" name="TextBox 3">
            <a:extLst>
              <a:ext uri="{FF2B5EF4-FFF2-40B4-BE49-F238E27FC236}">
                <a16:creationId xmlns:a16="http://schemas.microsoft.com/office/drawing/2014/main" id="{0BE98001-9F93-1942-AAEE-6443813F356F}"/>
              </a:ext>
            </a:extLst>
          </p:cNvPr>
          <p:cNvSpPr txBox="1"/>
          <p:nvPr/>
        </p:nvSpPr>
        <p:spPr>
          <a:xfrm>
            <a:off x="829734" y="4758267"/>
            <a:ext cx="2722220" cy="707886"/>
          </a:xfrm>
          <a:prstGeom prst="rect">
            <a:avLst/>
          </a:prstGeom>
          <a:noFill/>
        </p:spPr>
        <p:txBody>
          <a:bodyPr wrap="none" rtlCol="0">
            <a:spAutoFit/>
          </a:bodyPr>
          <a:lstStyle/>
          <a:p>
            <a:r>
              <a:rPr lang="en-US" sz="4000" b="1" dirty="0"/>
              <a:t>Last Week…</a:t>
            </a:r>
          </a:p>
        </p:txBody>
      </p:sp>
    </p:spTree>
    <p:extLst>
      <p:ext uri="{BB962C8B-B14F-4D97-AF65-F5344CB8AC3E}">
        <p14:creationId xmlns:p14="http://schemas.microsoft.com/office/powerpoint/2010/main" val="344927178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5C860-A700-F443-8BEB-F14275755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99" y="0"/>
            <a:ext cx="9584202" cy="6858000"/>
          </a:xfrm>
          <a:prstGeom prst="rect">
            <a:avLst/>
          </a:prstGeom>
        </p:spPr>
      </p:pic>
    </p:spTree>
    <p:extLst>
      <p:ext uri="{BB962C8B-B14F-4D97-AF65-F5344CB8AC3E}">
        <p14:creationId xmlns:p14="http://schemas.microsoft.com/office/powerpoint/2010/main" val="30754904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7DA-F3AF-134F-8D3C-45C9FC8191E6}"/>
              </a:ext>
            </a:extLst>
          </p:cNvPr>
          <p:cNvSpPr>
            <a:spLocks noGrp="1"/>
          </p:cNvSpPr>
          <p:nvPr>
            <p:ph type="ctrTitle"/>
          </p:nvPr>
        </p:nvSpPr>
        <p:spPr/>
        <p:txBody>
          <a:bodyPr/>
          <a:lstStyle/>
          <a:p>
            <a:r>
              <a:rPr lang="en-US" dirty="0"/>
              <a:t>In other news…</a:t>
            </a:r>
          </a:p>
        </p:txBody>
      </p:sp>
      <p:sp>
        <p:nvSpPr>
          <p:cNvPr id="3" name="Subtitle 2">
            <a:extLst>
              <a:ext uri="{FF2B5EF4-FFF2-40B4-BE49-F238E27FC236}">
                <a16:creationId xmlns:a16="http://schemas.microsoft.com/office/drawing/2014/main" id="{D431D8E5-67B3-4443-B66B-6C87EDAA82F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23780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3EDA-2F5F-B942-91C5-D6E734FDCD4A}"/>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FDC8C810-054B-E24E-BDAC-652CC0E6B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466"/>
            <a:ext cx="5874444" cy="4260586"/>
          </a:xfrm>
          <a:prstGeom prst="rect">
            <a:avLst/>
          </a:prstGeom>
        </p:spPr>
      </p:pic>
      <p:pic>
        <p:nvPicPr>
          <p:cNvPr id="7" name="Picture 6">
            <a:extLst>
              <a:ext uri="{FF2B5EF4-FFF2-40B4-BE49-F238E27FC236}">
                <a16:creationId xmlns:a16="http://schemas.microsoft.com/office/drawing/2014/main" id="{13110B27-C890-3B4B-BA63-3EFBA31DB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17" y="0"/>
            <a:ext cx="5603783" cy="4033525"/>
          </a:xfrm>
          <a:prstGeom prst="rect">
            <a:avLst/>
          </a:prstGeom>
        </p:spPr>
      </p:pic>
      <p:pic>
        <p:nvPicPr>
          <p:cNvPr id="9" name="Picture 8">
            <a:extLst>
              <a:ext uri="{FF2B5EF4-FFF2-40B4-BE49-F238E27FC236}">
                <a16:creationId xmlns:a16="http://schemas.microsoft.com/office/drawing/2014/main" id="{8375DD4F-8214-394E-B2C6-C9B05F685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444" y="1335002"/>
            <a:ext cx="5474148" cy="4879532"/>
          </a:xfrm>
          <a:prstGeom prst="rect">
            <a:avLst/>
          </a:prstGeom>
        </p:spPr>
      </p:pic>
      <p:sp>
        <p:nvSpPr>
          <p:cNvPr id="10" name="Oval 9">
            <a:extLst>
              <a:ext uri="{FF2B5EF4-FFF2-40B4-BE49-F238E27FC236}">
                <a16:creationId xmlns:a16="http://schemas.microsoft.com/office/drawing/2014/main" id="{F722BAD4-B4C8-5A42-ABE8-26D4490CF20D}"/>
              </a:ext>
            </a:extLst>
          </p:cNvPr>
          <p:cNvSpPr/>
          <p:nvPr/>
        </p:nvSpPr>
        <p:spPr>
          <a:xfrm>
            <a:off x="6214533" y="5867400"/>
            <a:ext cx="2853266" cy="34713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3856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58CE-2599-7244-8FDE-DD0B666BB871}"/>
              </a:ext>
            </a:extLst>
          </p:cNvPr>
          <p:cNvSpPr>
            <a:spLocks noGrp="1"/>
          </p:cNvSpPr>
          <p:nvPr>
            <p:ph type="title"/>
          </p:nvPr>
        </p:nvSpPr>
        <p:spPr>
          <a:xfrm>
            <a:off x="534770" y="316678"/>
            <a:ext cx="5193368" cy="4896453"/>
          </a:xfrm>
        </p:spPr>
        <p:txBody>
          <a:bodyPr/>
          <a:lstStyle/>
          <a:p>
            <a:pPr algn="l"/>
            <a:r>
              <a:rPr lang="en-US" dirty="0">
                <a:solidFill>
                  <a:schemeClr val="bg1"/>
                </a:solidFill>
              </a:rPr>
              <a:t>Lifestyles </a:t>
            </a:r>
            <a:br>
              <a:rPr lang="en-US" dirty="0">
                <a:solidFill>
                  <a:schemeClr val="bg1"/>
                </a:solidFill>
              </a:rPr>
            </a:br>
            <a:r>
              <a:rPr lang="en-US" sz="2400" dirty="0">
                <a:solidFill>
                  <a:schemeClr val="bg1"/>
                </a:solidFill>
              </a:rPr>
              <a:t>Is expanding Hours:</a:t>
            </a:r>
            <a:br>
              <a:rPr lang="en-US" sz="2400" dirty="0">
                <a:solidFill>
                  <a:schemeClr val="bg1"/>
                </a:solidFill>
              </a:rPr>
            </a:br>
            <a:br>
              <a:rPr lang="en-US" dirty="0">
                <a:solidFill>
                  <a:schemeClr val="bg1"/>
                </a:solidFill>
              </a:rPr>
            </a:br>
            <a:r>
              <a:rPr lang="en-US" sz="2400" dirty="0">
                <a:solidFill>
                  <a:schemeClr val="bg1"/>
                </a:solidFill>
              </a:rPr>
              <a:t>Beginning Tuesday, Sept 8</a:t>
            </a:r>
            <a:r>
              <a:rPr lang="en-US" sz="2400" baseline="30000" dirty="0">
                <a:solidFill>
                  <a:schemeClr val="bg1"/>
                </a:solidFill>
              </a:rPr>
              <a:t>th</a:t>
            </a:r>
            <a:r>
              <a:rPr lang="en-US" sz="2400" dirty="0">
                <a:solidFill>
                  <a:schemeClr val="bg1"/>
                </a:solidFill>
              </a:rPr>
              <a:t> , 2020</a:t>
            </a:r>
            <a:br>
              <a:rPr lang="en-US" sz="2400" dirty="0">
                <a:solidFill>
                  <a:schemeClr val="bg1"/>
                </a:solidFill>
              </a:rPr>
            </a:br>
            <a:br>
              <a:rPr lang="en-US" sz="2400" dirty="0">
                <a:solidFill>
                  <a:schemeClr val="bg1"/>
                </a:solidFill>
              </a:rPr>
            </a:br>
            <a:r>
              <a:rPr lang="en-US" sz="2400" dirty="0">
                <a:solidFill>
                  <a:schemeClr val="bg1"/>
                </a:solidFill>
              </a:rPr>
              <a:t>Mon-Thurs: 5:30am-7:30 pm</a:t>
            </a:r>
            <a:br>
              <a:rPr lang="en-US" sz="2400" dirty="0">
                <a:solidFill>
                  <a:schemeClr val="bg1"/>
                </a:solidFill>
              </a:rPr>
            </a:br>
            <a:r>
              <a:rPr lang="en-US" sz="2400" dirty="0">
                <a:solidFill>
                  <a:schemeClr val="bg1"/>
                </a:solidFill>
              </a:rPr>
              <a:t>Friday: 5:3—6:00 pm</a:t>
            </a:r>
            <a:br>
              <a:rPr lang="en-US" sz="2400" dirty="0">
                <a:solidFill>
                  <a:schemeClr val="bg1"/>
                </a:solidFill>
              </a:rPr>
            </a:br>
            <a:r>
              <a:rPr lang="en-US" sz="2400" dirty="0">
                <a:solidFill>
                  <a:schemeClr val="bg1"/>
                </a:solidFill>
              </a:rPr>
              <a:t>No weekends (for now)</a:t>
            </a:r>
            <a:endParaRPr lang="en-US" dirty="0">
              <a:solidFill>
                <a:schemeClr val="bg1"/>
              </a:solidFill>
            </a:endParaRPr>
          </a:p>
        </p:txBody>
      </p:sp>
      <p:pic>
        <p:nvPicPr>
          <p:cNvPr id="5" name="Content Placeholder 4">
            <a:extLst>
              <a:ext uri="{FF2B5EF4-FFF2-40B4-BE49-F238E27FC236}">
                <a16:creationId xmlns:a16="http://schemas.microsoft.com/office/drawing/2014/main" id="{DE38CBCC-4452-6245-BC23-ACC96EEDA2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1061" y="429666"/>
            <a:ext cx="5193368" cy="5193368"/>
          </a:xfrm>
        </p:spPr>
      </p:pic>
    </p:spTree>
    <p:extLst>
      <p:ext uri="{BB962C8B-B14F-4D97-AF65-F5344CB8AC3E}">
        <p14:creationId xmlns:p14="http://schemas.microsoft.com/office/powerpoint/2010/main" val="13851664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C14F-FEAE-A945-A3C5-B3FDC27FF86A}"/>
              </a:ext>
            </a:extLst>
          </p:cNvPr>
          <p:cNvSpPr>
            <a:spLocks noGrp="1"/>
          </p:cNvSpPr>
          <p:nvPr>
            <p:ph type="ctrTitle"/>
          </p:nvPr>
        </p:nvSpPr>
        <p:spPr>
          <a:xfrm>
            <a:off x="798786" y="233857"/>
            <a:ext cx="10363200" cy="911771"/>
          </a:xfrm>
        </p:spPr>
        <p:txBody>
          <a:bodyPr/>
          <a:lstStyle/>
          <a:p>
            <a:r>
              <a:rPr lang="en-US" dirty="0"/>
              <a:t>One more thing…</a:t>
            </a:r>
          </a:p>
        </p:txBody>
      </p:sp>
      <p:sp>
        <p:nvSpPr>
          <p:cNvPr id="3" name="Subtitle 2">
            <a:extLst>
              <a:ext uri="{FF2B5EF4-FFF2-40B4-BE49-F238E27FC236}">
                <a16:creationId xmlns:a16="http://schemas.microsoft.com/office/drawing/2014/main" id="{0EE07B86-2A2E-EE47-869E-79A56D8236C3}"/>
              </a:ext>
            </a:extLst>
          </p:cNvPr>
          <p:cNvSpPr>
            <a:spLocks noGrp="1"/>
          </p:cNvSpPr>
          <p:nvPr>
            <p:ph type="subTitle" idx="1"/>
          </p:nvPr>
        </p:nvSpPr>
        <p:spPr>
          <a:xfrm>
            <a:off x="493985" y="1481958"/>
            <a:ext cx="11109435" cy="4056993"/>
          </a:xfrm>
        </p:spPr>
        <p:txBody>
          <a:bodyPr/>
          <a:lstStyle/>
          <a:p>
            <a:pPr marL="457200" indent="-457200" algn="l">
              <a:buFont typeface="Arial" panose="020B0604020202020204" pitchFamily="34" charset="0"/>
              <a:buChar char="•"/>
            </a:pPr>
            <a:r>
              <a:rPr lang="en-US" dirty="0"/>
              <a:t>“Observers” are still not allowed; will revisit issue Nov 1</a:t>
            </a:r>
          </a:p>
          <a:p>
            <a:pPr marL="914400" lvl="1" indent="-457200" algn="l">
              <a:buFont typeface="Arial" panose="020B0604020202020204" pitchFamily="34" charset="0"/>
              <a:buChar char="•"/>
            </a:pPr>
            <a:r>
              <a:rPr lang="en-US" dirty="0">
                <a:solidFill>
                  <a:schemeClr val="bg1"/>
                </a:solidFill>
              </a:rPr>
              <a:t>An effort to conserve PPE, decrease risk of spread</a:t>
            </a:r>
          </a:p>
          <a:p>
            <a:pPr marL="457200" indent="-457200" algn="l">
              <a:buFont typeface="Arial" panose="020B0604020202020204" pitchFamily="34" charset="0"/>
              <a:buChar char="•"/>
            </a:pPr>
            <a:r>
              <a:rPr lang="en-US" dirty="0"/>
              <a:t>This </a:t>
            </a:r>
            <a:r>
              <a:rPr lang="en-US" i="1" dirty="0"/>
              <a:t>does not </a:t>
            </a:r>
            <a:r>
              <a:rPr lang="en-US" dirty="0"/>
              <a:t>apply to medical students on clinical rotations!</a:t>
            </a:r>
          </a:p>
          <a:p>
            <a:pPr marL="457200" indent="-457200" algn="l">
              <a:buFont typeface="Arial" panose="020B0604020202020204" pitchFamily="34" charset="0"/>
              <a:buChar char="•"/>
            </a:pPr>
            <a:r>
              <a:rPr lang="en-US" dirty="0"/>
              <a:t>Observers may be: </a:t>
            </a:r>
          </a:p>
          <a:p>
            <a:pPr marL="914400" lvl="1" indent="-457200" algn="l">
              <a:buFont typeface="Arial" panose="020B0604020202020204" pitchFamily="34" charset="0"/>
              <a:buChar char="•"/>
            </a:pPr>
            <a:r>
              <a:rPr lang="en-US" dirty="0">
                <a:solidFill>
                  <a:schemeClr val="bg1"/>
                </a:solidFill>
              </a:rPr>
              <a:t>Physicians trained elsewhere, seeking residency positions</a:t>
            </a:r>
          </a:p>
          <a:p>
            <a:pPr marL="914400" lvl="1" indent="-457200" algn="l">
              <a:buFont typeface="Arial" panose="020B0604020202020204" pitchFamily="34" charset="0"/>
              <a:buChar char="•"/>
            </a:pPr>
            <a:r>
              <a:rPr lang="en-US" dirty="0">
                <a:solidFill>
                  <a:schemeClr val="bg1"/>
                </a:solidFill>
              </a:rPr>
              <a:t>HS students thinking about medical school</a:t>
            </a:r>
          </a:p>
          <a:p>
            <a:pPr marL="914400" lvl="1" indent="-457200" algn="l">
              <a:buFont typeface="Arial" panose="020B0604020202020204" pitchFamily="34" charset="0"/>
              <a:buChar char="•"/>
            </a:pPr>
            <a:r>
              <a:rPr lang="en-US" dirty="0">
                <a:solidFill>
                  <a:schemeClr val="bg1"/>
                </a:solidFill>
              </a:rPr>
              <a:t>College students seeking hours for clinical careers (PT, OT, etc.)</a:t>
            </a:r>
          </a:p>
        </p:txBody>
      </p:sp>
    </p:spTree>
    <p:extLst>
      <p:ext uri="{BB962C8B-B14F-4D97-AF65-F5344CB8AC3E}">
        <p14:creationId xmlns:p14="http://schemas.microsoft.com/office/powerpoint/2010/main" val="159896366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33DE7-5DB2-1544-A9DA-4BFFA5E2C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75" y="304800"/>
            <a:ext cx="5394980" cy="5361261"/>
          </a:xfrm>
          <a:prstGeom prst="rect">
            <a:avLst/>
          </a:prstGeom>
        </p:spPr>
      </p:pic>
      <p:sp>
        <p:nvSpPr>
          <p:cNvPr id="5" name="TextBox 4">
            <a:extLst>
              <a:ext uri="{FF2B5EF4-FFF2-40B4-BE49-F238E27FC236}">
                <a16:creationId xmlns:a16="http://schemas.microsoft.com/office/drawing/2014/main" id="{0F26677C-6674-484E-BCF6-5ADCABC8305F}"/>
              </a:ext>
            </a:extLst>
          </p:cNvPr>
          <p:cNvSpPr txBox="1"/>
          <p:nvPr/>
        </p:nvSpPr>
        <p:spPr>
          <a:xfrm>
            <a:off x="7083973" y="1135117"/>
            <a:ext cx="3615559" cy="3416320"/>
          </a:xfrm>
          <a:prstGeom prst="rect">
            <a:avLst/>
          </a:prstGeom>
          <a:noFill/>
        </p:spPr>
        <p:txBody>
          <a:bodyPr wrap="square" rtlCol="0">
            <a:spAutoFit/>
          </a:bodyPr>
          <a:lstStyle/>
          <a:p>
            <a:r>
              <a:rPr lang="en-US" sz="3600" b="1" dirty="0">
                <a:solidFill>
                  <a:schemeClr val="bg1"/>
                </a:solidFill>
              </a:rPr>
              <a:t>Got any questions or suggestions??</a:t>
            </a:r>
          </a:p>
          <a:p>
            <a:endParaRPr lang="en-US" sz="3600" b="1" dirty="0">
              <a:solidFill>
                <a:schemeClr val="bg1"/>
              </a:solidFill>
            </a:endParaRPr>
          </a:p>
          <a:p>
            <a:r>
              <a:rPr lang="en-US" sz="3600" b="1" dirty="0">
                <a:solidFill>
                  <a:schemeClr val="bg1"/>
                </a:solidFill>
              </a:rPr>
              <a:t>Please submit them in the chat box!</a:t>
            </a:r>
          </a:p>
        </p:txBody>
      </p:sp>
    </p:spTree>
    <p:extLst>
      <p:ext uri="{BB962C8B-B14F-4D97-AF65-F5344CB8AC3E}">
        <p14:creationId xmlns:p14="http://schemas.microsoft.com/office/powerpoint/2010/main" val="300695295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108566-D46A-46B8-8B60-B9C828BFBD82}"/>
              </a:ext>
            </a:extLst>
          </p:cNvPr>
          <p:cNvSpPr>
            <a:spLocks noGrp="1"/>
          </p:cNvSpPr>
          <p:nvPr>
            <p:ph type="title"/>
          </p:nvPr>
        </p:nvSpPr>
        <p:spPr/>
        <p:txBody>
          <a:bodyPr/>
          <a:lstStyle/>
          <a:p>
            <a:r>
              <a:rPr lang="en-US" dirty="0"/>
              <a:t>Albert Tate – Global Leadership Summit</a:t>
            </a:r>
          </a:p>
        </p:txBody>
      </p:sp>
      <p:sp>
        <p:nvSpPr>
          <p:cNvPr id="5" name="Content Placeholder 4">
            <a:extLst>
              <a:ext uri="{FF2B5EF4-FFF2-40B4-BE49-F238E27FC236}">
                <a16:creationId xmlns:a16="http://schemas.microsoft.com/office/drawing/2014/main" id="{29FB9F96-C46E-4926-9B3F-0704AE927081}"/>
              </a:ext>
            </a:extLst>
          </p:cNvPr>
          <p:cNvSpPr>
            <a:spLocks noGrp="1"/>
          </p:cNvSpPr>
          <p:nvPr>
            <p:ph idx="1"/>
          </p:nvPr>
        </p:nvSpPr>
        <p:spPr>
          <a:xfrm>
            <a:off x="609600" y="5795889"/>
            <a:ext cx="10972800" cy="330275"/>
          </a:xfrm>
        </p:spPr>
        <p:txBody>
          <a:bodyPr/>
          <a:lstStyle/>
          <a:p>
            <a:pPr marL="0" indent="0" algn="ctr">
              <a:buNone/>
            </a:pPr>
            <a:r>
              <a:rPr lang="en-US" sz="1600" dirty="0">
                <a:hlinkClick r:id="rId3"/>
              </a:rPr>
              <a:t>https://youtu.be/9aeKOa8dj00?t=312</a:t>
            </a:r>
            <a:r>
              <a:rPr lang="en-US" sz="1600" dirty="0"/>
              <a:t> </a:t>
            </a:r>
          </a:p>
        </p:txBody>
      </p:sp>
      <p:pic>
        <p:nvPicPr>
          <p:cNvPr id="6" name="Picture 5">
            <a:extLst>
              <a:ext uri="{FF2B5EF4-FFF2-40B4-BE49-F238E27FC236}">
                <a16:creationId xmlns:a16="http://schemas.microsoft.com/office/drawing/2014/main" id="{EF217104-5E21-4EB4-9E1F-96289150F521}"/>
              </a:ext>
            </a:extLst>
          </p:cNvPr>
          <p:cNvPicPr>
            <a:picLocks noChangeAspect="1"/>
          </p:cNvPicPr>
          <p:nvPr/>
        </p:nvPicPr>
        <p:blipFill>
          <a:blip r:embed="rId4"/>
          <a:stretch>
            <a:fillRect/>
          </a:stretch>
        </p:blipFill>
        <p:spPr>
          <a:xfrm>
            <a:off x="2057599" y="1343690"/>
            <a:ext cx="8076802" cy="4452199"/>
          </a:xfrm>
          <a:prstGeom prst="rect">
            <a:avLst/>
          </a:prstGeom>
        </p:spPr>
      </p:pic>
    </p:spTree>
    <p:extLst>
      <p:ext uri="{BB962C8B-B14F-4D97-AF65-F5344CB8AC3E}">
        <p14:creationId xmlns:p14="http://schemas.microsoft.com/office/powerpoint/2010/main" val="1118110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6360-1C33-454B-A007-7C32FFDF3527}"/>
              </a:ext>
            </a:extLst>
          </p:cNvPr>
          <p:cNvSpPr>
            <a:spLocks noGrp="1"/>
          </p:cNvSpPr>
          <p:nvPr>
            <p:ph type="ctrTitle"/>
          </p:nvPr>
        </p:nvSpPr>
        <p:spPr/>
        <p:txBody>
          <a:bodyPr/>
          <a:lstStyle/>
          <a:p>
            <a:r>
              <a:rPr lang="en-US" dirty="0"/>
              <a:t>Safety Story</a:t>
            </a:r>
          </a:p>
        </p:txBody>
      </p:sp>
      <p:sp>
        <p:nvSpPr>
          <p:cNvPr id="3" name="Subtitle 2">
            <a:extLst>
              <a:ext uri="{FF2B5EF4-FFF2-40B4-BE49-F238E27FC236}">
                <a16:creationId xmlns:a16="http://schemas.microsoft.com/office/drawing/2014/main" id="{A6798047-3282-E44E-98C6-9B3A00BF5303}"/>
              </a:ext>
            </a:extLst>
          </p:cNvPr>
          <p:cNvSpPr>
            <a:spLocks noGrp="1"/>
          </p:cNvSpPr>
          <p:nvPr>
            <p:ph type="subTitle" idx="1"/>
          </p:nvPr>
        </p:nvSpPr>
        <p:spPr>
          <a:xfrm>
            <a:off x="1828800" y="3724102"/>
            <a:ext cx="8534400" cy="1381298"/>
          </a:xfrm>
        </p:spPr>
        <p:txBody>
          <a:bodyPr/>
          <a:lstStyle/>
          <a:p>
            <a:r>
              <a:rPr lang="en-US" dirty="0"/>
              <a:t>Wesley Wells, PharmD, BCPS, BCPPS</a:t>
            </a:r>
          </a:p>
          <a:p>
            <a:r>
              <a:rPr lang="en-US" dirty="0"/>
              <a:t>TX-NM Regional Pharmacy Director</a:t>
            </a:r>
          </a:p>
          <a:p>
            <a:endParaRPr lang="en-US" dirty="0"/>
          </a:p>
        </p:txBody>
      </p:sp>
    </p:spTree>
    <p:extLst>
      <p:ext uri="{BB962C8B-B14F-4D97-AF65-F5344CB8AC3E}">
        <p14:creationId xmlns:p14="http://schemas.microsoft.com/office/powerpoint/2010/main" val="215253986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AA412-9B24-974B-A568-AA462F463F4F}"/>
              </a:ext>
            </a:extLst>
          </p:cNvPr>
          <p:cNvSpPr>
            <a:spLocks noGrp="1"/>
          </p:cNvSpPr>
          <p:nvPr>
            <p:ph type="ctrTitle"/>
          </p:nvPr>
        </p:nvSpPr>
        <p:spPr>
          <a:xfrm>
            <a:off x="914401" y="2130426"/>
            <a:ext cx="4498428" cy="1470025"/>
          </a:xfrm>
        </p:spPr>
        <p:txBody>
          <a:bodyPr/>
          <a:lstStyle/>
          <a:p>
            <a:r>
              <a:rPr lang="en-US" dirty="0">
                <a:solidFill>
                  <a:schemeClr val="bg1"/>
                </a:solidFill>
              </a:rPr>
              <a:t>Until further notice…</a:t>
            </a:r>
          </a:p>
        </p:txBody>
      </p:sp>
      <p:pic>
        <p:nvPicPr>
          <p:cNvPr id="6" name="Picture 5">
            <a:extLst>
              <a:ext uri="{FF2B5EF4-FFF2-40B4-BE49-F238E27FC236}">
                <a16:creationId xmlns:a16="http://schemas.microsoft.com/office/drawing/2014/main" id="{973EA0BB-A31B-984A-96E3-7CB3016E9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007" y="126124"/>
            <a:ext cx="4372303" cy="5829738"/>
          </a:xfrm>
          <a:prstGeom prst="rect">
            <a:avLst/>
          </a:prstGeom>
        </p:spPr>
      </p:pic>
    </p:spTree>
    <p:extLst>
      <p:ext uri="{BB962C8B-B14F-4D97-AF65-F5344CB8AC3E}">
        <p14:creationId xmlns:p14="http://schemas.microsoft.com/office/powerpoint/2010/main" val="315002634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20629</TotalTime>
  <Words>2710</Words>
  <Application>Microsoft Macintosh PowerPoint</Application>
  <PresentationFormat>Widescreen</PresentationFormat>
  <Paragraphs>394</Paragraphs>
  <Slides>67</Slides>
  <Notes>25</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67</vt:i4>
      </vt:variant>
    </vt:vector>
  </HeadingPairs>
  <TitlesOfParts>
    <vt:vector size="81" baseType="lpstr">
      <vt:lpstr>Arial</vt:lpstr>
      <vt:lpstr>Arial Narrow</vt:lpstr>
      <vt:lpstr>Baskerville Old Face</vt:lpstr>
      <vt:lpstr>Calibri</vt:lpstr>
      <vt:lpstr>Georgia</vt:lpstr>
      <vt:lpstr>Segoe UI</vt:lpstr>
      <vt:lpstr>Wingdings</vt:lpstr>
      <vt:lpstr>Covenant Health</vt:lpstr>
      <vt:lpstr>Custom Design</vt:lpstr>
      <vt:lpstr>1_Covenant Health</vt:lpstr>
      <vt:lpstr>3349UU_CF</vt:lpstr>
      <vt:lpstr>2_Covenant Health</vt:lpstr>
      <vt:lpstr>3_Covenant Health</vt:lpstr>
      <vt:lpstr>think-cell Slide</vt:lpstr>
      <vt:lpstr>Covenant Health Presents    Critical Communications: A Weekly Physician Update  Sept. 4, 2020</vt:lpstr>
      <vt:lpstr>PowerPoint Presentation</vt:lpstr>
      <vt:lpstr>Disclosures of Commercial Interest</vt:lpstr>
      <vt:lpstr>Disclosures</vt:lpstr>
      <vt:lpstr>CME Credit was only approved for the Live Teams meeting</vt:lpstr>
      <vt:lpstr>Reflection</vt:lpstr>
      <vt:lpstr>Albert Tate – Global Leadership Summit</vt:lpstr>
      <vt:lpstr>Safety Story</vt:lpstr>
      <vt:lpstr>Until further notice…</vt:lpstr>
      <vt:lpstr>Current Regional Census</vt:lpstr>
      <vt:lpstr>Regional</vt:lpstr>
      <vt:lpstr>STATE</vt:lpstr>
      <vt:lpstr>PUI/Confirmed cases-hospitalized</vt:lpstr>
      <vt:lpstr>PUI/Confirmed cases-hospitalized</vt:lpstr>
      <vt:lpstr>Surge Plan</vt:lpstr>
      <vt:lpstr>Statistics</vt:lpstr>
      <vt:lpstr>Providence System Hospitalized COVID-19 Cases</vt:lpstr>
      <vt:lpstr>Providence Inpatient COVID-19 Volume</vt:lpstr>
      <vt:lpstr>Texas Inpatient COVID-19 Volume</vt:lpstr>
      <vt:lpstr>New Covid-19 POSITIVES by Day Trend </vt:lpstr>
      <vt:lpstr> Covid-19 Daily Positive Rate </vt:lpstr>
      <vt:lpstr> Covid-19 POSITIVES Age Distribution </vt:lpstr>
      <vt:lpstr>TX/NM Region Weekly Procedures (YOY)</vt:lpstr>
      <vt:lpstr>Testing</vt:lpstr>
      <vt:lpstr>TESTING – STATEWIDE Results</vt:lpstr>
      <vt:lpstr>Texas—State Wide Testing</vt:lpstr>
      <vt:lpstr>TESTING</vt:lpstr>
      <vt:lpstr>Returning to Operations</vt:lpstr>
      <vt:lpstr>PowerPoint Presentation</vt:lpstr>
      <vt:lpstr>PowerPoint Presentation</vt:lpstr>
      <vt:lpstr>Critical Inventory</vt:lpstr>
      <vt:lpstr>And now a few words about…</vt:lpstr>
      <vt:lpstr>“Universal Masking”</vt:lpstr>
      <vt:lpstr>Pharmacy Update</vt:lpstr>
      <vt:lpstr>CHS COVID-19 Treatments</vt:lpstr>
      <vt:lpstr>SIMPLE-Moderate Preliminary Data </vt:lpstr>
      <vt:lpstr>PowerPoint Presentation</vt:lpstr>
      <vt:lpstr>Notable Observations and Limitations</vt:lpstr>
      <vt:lpstr>Journal Reviews</vt:lpstr>
      <vt:lpstr>NIH Guidelines Update</vt:lpstr>
      <vt:lpstr>Hydroxychloroquine</vt:lpstr>
      <vt:lpstr>Interleukin-6 (IL-6) Inhibitors</vt:lpstr>
      <vt:lpstr>Ivermectin</vt:lpstr>
      <vt:lpstr>PowerPoint Presentation</vt:lpstr>
      <vt:lpstr>How about a little “good news”?</vt:lpstr>
      <vt:lpstr>PowerPoint Presentation</vt:lpstr>
      <vt:lpstr>Speaking of patients who’ve recovered…</vt:lpstr>
      <vt:lpstr>PowerPoint Presentation</vt:lpstr>
      <vt:lpstr>CLARIFICATION</vt:lpstr>
      <vt:lpstr>PowerPoint Presentation</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if that wasn’t bad enough….</vt:lpstr>
      <vt:lpstr>PowerPoint Presentation</vt:lpstr>
      <vt:lpstr>PowerPoint Presentation</vt:lpstr>
      <vt:lpstr>In other news…</vt:lpstr>
      <vt:lpstr>PowerPoint Presentation</vt:lpstr>
      <vt:lpstr>Lifestyles  Is expanding Hours:  Beginning Tuesday, Sept 8th , 2020  Mon-Thurs: 5:30am-7:30 pm Friday: 5:3—6:00 pm No weekends (for now)</vt:lpstr>
      <vt:lpstr>One more thing…</vt:lpstr>
      <vt:lpstr>PowerPoint Presentation</vt:lpstr>
      <vt:lpstr>CME Credit was only approved for the Live Teams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Schroeder, Brian D</cp:lastModifiedBy>
  <cp:revision>446</cp:revision>
  <cp:lastPrinted>2020-04-06T20:21:57Z</cp:lastPrinted>
  <dcterms:created xsi:type="dcterms:W3CDTF">2020-04-06T15:45:06Z</dcterms:created>
  <dcterms:modified xsi:type="dcterms:W3CDTF">2020-09-04T15:36:19Z</dcterms:modified>
</cp:coreProperties>
</file>