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1" r:id="rId3"/>
  </p:sldMasterIdLst>
  <p:notesMasterIdLst>
    <p:notesMasterId r:id="rId34"/>
  </p:notesMasterIdLst>
  <p:sldIdLst>
    <p:sldId id="256" r:id="rId4"/>
    <p:sldId id="373" r:id="rId5"/>
    <p:sldId id="353" r:id="rId6"/>
    <p:sldId id="361" r:id="rId7"/>
    <p:sldId id="363" r:id="rId8"/>
    <p:sldId id="257" r:id="rId9"/>
    <p:sldId id="258" r:id="rId10"/>
    <p:sldId id="264" r:id="rId11"/>
    <p:sldId id="365" r:id="rId12"/>
    <p:sldId id="392" r:id="rId13"/>
    <p:sldId id="394" r:id="rId14"/>
    <p:sldId id="375" r:id="rId15"/>
    <p:sldId id="395" r:id="rId16"/>
    <p:sldId id="383" r:id="rId17"/>
    <p:sldId id="385" r:id="rId18"/>
    <p:sldId id="374" r:id="rId19"/>
    <p:sldId id="384" r:id="rId20"/>
    <p:sldId id="388" r:id="rId21"/>
    <p:sldId id="389" r:id="rId22"/>
    <p:sldId id="376" r:id="rId23"/>
    <p:sldId id="377" r:id="rId24"/>
    <p:sldId id="386" r:id="rId25"/>
    <p:sldId id="387" r:id="rId26"/>
    <p:sldId id="390" r:id="rId27"/>
    <p:sldId id="396" r:id="rId28"/>
    <p:sldId id="393" r:id="rId29"/>
    <p:sldId id="391" r:id="rId30"/>
    <p:sldId id="379" r:id="rId31"/>
    <p:sldId id="278" r:id="rId32"/>
    <p:sldId id="269" r:id="rId33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8D4D"/>
    <a:srgbClr val="CE510C"/>
    <a:srgbClr val="D5540D"/>
    <a:srgbClr val="E85C0E"/>
    <a:srgbClr val="C04C0C"/>
    <a:srgbClr val="996633"/>
    <a:srgbClr val="B06010"/>
    <a:srgbClr val="000099"/>
    <a:srgbClr val="D01F2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15" autoAdjust="0"/>
    <p:restoredTop sz="95405" autoAdjust="0"/>
  </p:normalViewPr>
  <p:slideViewPr>
    <p:cSldViewPr snapToGrid="0">
      <p:cViewPr varScale="1">
        <p:scale>
          <a:sx n="140" d="100"/>
          <a:sy n="140" d="100"/>
        </p:scale>
        <p:origin x="216" y="1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ustomXml" Target="../customXml/item1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40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F05DB2C-8DCE-4461-A4C0-829B572BD36F}" type="datetimeFigureOut">
              <a:rPr lang="en-US" smtClean="0"/>
              <a:t>4/24/20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DD41161-6CC1-40CF-BFAD-D1410EEE27B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85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D3641F-9DC9-4C37-8076-B2E08F82F9C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297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91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87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90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CA19B9-F791-490A-852D-FC90925EBF74}" type="datetimeFigureOut">
              <a:rPr lang="en-US" smtClean="0">
                <a:solidFill>
                  <a:srgbClr val="00338E"/>
                </a:solidFill>
              </a:rPr>
              <a:pPr/>
              <a:t>4/24/20</a:t>
            </a:fld>
            <a:endParaRPr lang="en-US" dirty="0">
              <a:solidFill>
                <a:srgbClr val="00338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0338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1BBCC12-4016-4C10-BE1F-F601FB5468B2}" type="slidenum">
              <a:rPr lang="en-US" smtClean="0">
                <a:solidFill>
                  <a:srgbClr val="00338E"/>
                </a:solidFill>
              </a:rPr>
              <a:pPr/>
              <a:t>‹#›</a:t>
            </a:fld>
            <a:endParaRPr lang="en-US" dirty="0">
              <a:solidFill>
                <a:srgbClr val="00338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4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5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4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62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68512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28750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6851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0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8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28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9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82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906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8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400" y="6381192"/>
            <a:ext cx="8966200" cy="324408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-25400" y="6210486"/>
            <a:ext cx="8966200" cy="94506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77000"/>
            <a:ext cx="5965964" cy="11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277140"/>
            <a:ext cx="3066288" cy="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28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019800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-25400" y="6381192"/>
            <a:ext cx="8966200" cy="324408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203200" y="6424382"/>
            <a:ext cx="7620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50"/>
              </a:spcAft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Sacred Encounters   Perfect Care   Healthiest Communities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-25400" y="6210486"/>
            <a:ext cx="8966200" cy="94506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277140"/>
            <a:ext cx="3066288" cy="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0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25400" y="6381192"/>
            <a:ext cx="8966200" cy="324408"/>
          </a:xfrm>
          <a:prstGeom prst="rect">
            <a:avLst/>
          </a:prstGeom>
          <a:solidFill>
            <a:srgbClr val="003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5400" y="6210486"/>
            <a:ext cx="8966200" cy="94506"/>
          </a:xfrm>
          <a:prstGeom prst="rect">
            <a:avLst/>
          </a:prstGeom>
          <a:solidFill>
            <a:srgbClr val="4395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477000"/>
            <a:ext cx="5965964" cy="1127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0" y="6277140"/>
            <a:ext cx="3066288" cy="3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63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D6B054-721D-6A4D-A367-FC5AA75F8F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Covenant Health</a:t>
            </a:r>
            <a:br>
              <a:rPr lang="en-US" dirty="0"/>
            </a:br>
            <a:r>
              <a:rPr lang="en-US" dirty="0"/>
              <a:t>COVID-19 Update for Physicians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0B31AF-7F72-534C-AF64-C57CCAEB8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035972"/>
            <a:ext cx="8534400" cy="1069428"/>
          </a:xfrm>
        </p:spPr>
        <p:txBody>
          <a:bodyPr/>
          <a:lstStyle/>
          <a:p>
            <a:r>
              <a:rPr lang="en-US" dirty="0"/>
              <a:t>April 24, 2020</a:t>
            </a:r>
          </a:p>
        </p:txBody>
      </p:sp>
    </p:spTree>
    <p:extLst>
      <p:ext uri="{BB962C8B-B14F-4D97-AF65-F5344CB8AC3E}">
        <p14:creationId xmlns:p14="http://schemas.microsoft.com/office/powerpoint/2010/main" val="239104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9315" y="125796"/>
            <a:ext cx="10899648" cy="1508760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Mask renewal program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147030"/>
            <a:ext cx="1218589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171298"/>
              </p:ext>
            </p:extLst>
          </p:nvPr>
        </p:nvGraphicFramePr>
        <p:xfrm>
          <a:off x="277879" y="1211425"/>
          <a:ext cx="8128000" cy="505460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3312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9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64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10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99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Medline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</a:rPr>
                        <a:t>Sterrad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$3/mask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&lt;$1/mask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days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Recovery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Personal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Package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Collection 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Return 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Bulk Return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to original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user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Back to original 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N-95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Stripe &amp; Halyard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Halyard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Stripe &amp; Halyard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 Green Stripe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wait to process until inventory warrants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trials, begin reprocessing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  <a:r>
                        <a:rPr lang="en-US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back up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Suggest</a:t>
                      </a:r>
                      <a:r>
                        <a:rPr lang="en-US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reprocessing 10 times - Trial this week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789293" y="1243274"/>
            <a:ext cx="3280787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Trials with </a:t>
            </a:r>
            <a:r>
              <a:rPr lang="en-US" u="sng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Sterrad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1860 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Halyard Duck Bill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 Stripe (PFL)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Zone RS900</a:t>
            </a:r>
          </a:p>
          <a:p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8210*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used in procedure areas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coming from System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3M 8000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used in procedure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Physicians can receive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mask </a:t>
            </a:r>
          </a:p>
        </p:txBody>
      </p:sp>
    </p:spTree>
    <p:extLst>
      <p:ext uri="{BB962C8B-B14F-4D97-AF65-F5344CB8AC3E}">
        <p14:creationId xmlns:p14="http://schemas.microsoft.com/office/powerpoint/2010/main" val="2905287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A243B-552A-2A45-BDB4-AC56A17A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Covid-19 Molecular Testing Platforms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657" y="1011030"/>
            <a:ext cx="8156864" cy="506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25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 Testing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043" y="1111410"/>
            <a:ext cx="8237913" cy="461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84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6A5C-82F1-F04D-A5AE-8A0B9912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Antibody/Serologic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5142-171F-ED41-A6F0-4239F3443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available through reference lab testing</a:t>
            </a:r>
          </a:p>
          <a:p>
            <a:r>
              <a:rPr lang="en-US" dirty="0"/>
              <a:t>Can not be used as a sole method to diagnose COVID-19</a:t>
            </a:r>
          </a:p>
          <a:p>
            <a:r>
              <a:rPr lang="en-US" dirty="0"/>
              <a:t>Seroconversion at 11-14 days in as low as 67%</a:t>
            </a:r>
          </a:p>
          <a:p>
            <a:r>
              <a:rPr lang="en-US" dirty="0"/>
              <a:t>Currently limited utility: Convalescent Plasma Donation</a:t>
            </a:r>
          </a:p>
        </p:txBody>
      </p:sp>
    </p:spTree>
    <p:extLst>
      <p:ext uri="{BB962C8B-B14F-4D97-AF65-F5344CB8AC3E}">
        <p14:creationId xmlns:p14="http://schemas.microsoft.com/office/powerpoint/2010/main" val="1485541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54D3-8FDA-0D4D-8738-D2222C436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Research Protocols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9D34615-72FD-164D-9D47-06BA46A677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2126354"/>
            <a:ext cx="109728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Expanded Access Treatment Protocol: </a:t>
            </a:r>
            <a:r>
              <a:rPr kumimoji="0" lang="en-US" altLang="en-US" sz="2400" b="1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Remdesivir</a:t>
            </a:r>
            <a:r>
              <a:rPr kumimoji="0" lang="en-US" altLang="en-US" sz="24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(RDV;GS-5734) for the Treatment of SARS-CoV2 (</a:t>
            </a:r>
            <a:r>
              <a:rPr kumimoji="0" lang="en-US" altLang="en-US" sz="2000" b="0" i="0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Infection (Gilead Sciences)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4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Activated at Covenant Friday, April 17, 2020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First patient enrolled and treatment started Sunday, April 19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Second patient enrolled and treatment started Tuesday, April 21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2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58A34-6B1D-E242-8249-3CC21D053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Research Protocols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232B54-0A01-5C4A-AA0A-DC0D8864A4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441552"/>
            <a:ext cx="10467372" cy="4478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Expanded Access to 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Convalescent Plasma 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the Treatment of Patients with COVID-19 (MAYO)</a:t>
            </a: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kumimoji="0" lang="en-US" altLang="en-US" sz="1100" b="1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Facility and ID physicians registered for participation Monday, April 20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We will be ready to treat patients as soon as convalescent plasma is available through our local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Vitalant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Blood Services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Covenant lab has been working with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Vitalant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to identify potential plasma donors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patient has been screened and deemed ineligible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15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E6A5C-82F1-F04D-A5AE-8A0B9912E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Screening in Convalescent Serum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75142-171F-ED41-A6F0-4239F3443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err="1"/>
              <a:t>Vitalant</a:t>
            </a:r>
            <a:r>
              <a:rPr lang="en-US" sz="2800" b="1" dirty="0"/>
              <a:t> is seeking convalescent plasma donors to help patients.  Eligibility criteria are:</a:t>
            </a:r>
          </a:p>
          <a:p>
            <a:pPr marL="0" indent="0">
              <a:buNone/>
            </a:pPr>
            <a:endParaRPr lang="en-US" b="1" dirty="0"/>
          </a:p>
          <a:p>
            <a:pPr lvl="0"/>
            <a:r>
              <a:rPr lang="en-US" sz="2400" dirty="0"/>
              <a:t>Prior diagnosis of COVID-19, documented by a laboratory test</a:t>
            </a:r>
          </a:p>
          <a:p>
            <a:pPr lvl="0"/>
            <a:r>
              <a:rPr lang="en-US" sz="2400" dirty="0"/>
              <a:t>Complete resolution of symptoms for at least 14 days</a:t>
            </a:r>
          </a:p>
          <a:p>
            <a:pPr lvl="0"/>
            <a:r>
              <a:rPr lang="en-US" sz="2400" dirty="0"/>
              <a:t>Meet all other current FDA donor eligibility requirements to donate plasma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246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731B-355F-4F4E-B7B1-8E6546C49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Research Protocols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2855222-F6E1-774D-8F2C-A270411D4B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2603404"/>
            <a:ext cx="11908388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SARS-CoV-2 </a:t>
            </a:r>
            <a:r>
              <a:rPr kumimoji="0" lang="en-US" altLang="en-US" sz="2800" b="0" i="0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Serosurveillance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Protocol 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for PSJH Health Care Workers  </a:t>
            </a: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en-US" altLang="en-US" sz="11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    </a:t>
            </a:r>
            <a:endParaRPr kumimoji="0" lang="en-US" altLang="en-US" sz="6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Ongoing discussions regarding feasibility of conducting trial locally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Have not moved forward on this trial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00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817E-2C60-8843-8002-53F28790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Update on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1524-6C82-1D49-BA16-96B31F7B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473710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AT PRESENT, NO DRUG HAS BEEN PROVEN TO BE SAFE AND EFFECTIVE FOR TREATING COVID-19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/>
              <a:t>Hydroxychloroquine 400 mg PO BID x 1 day, then 200 mg PO BID x 4 days</a:t>
            </a:r>
          </a:p>
          <a:p>
            <a:pPr lvl="1"/>
            <a:r>
              <a:rPr lang="en-US" sz="1600" dirty="0"/>
              <a:t>Most commonly used medication based on early data from China and France</a:t>
            </a:r>
          </a:p>
          <a:p>
            <a:pPr lvl="1"/>
            <a:r>
              <a:rPr lang="en-US" sz="1600" dirty="0"/>
              <a:t>Conflicting study reports</a:t>
            </a:r>
          </a:p>
          <a:p>
            <a:pPr lvl="1"/>
            <a:r>
              <a:rPr lang="en-US" sz="1600" dirty="0"/>
              <a:t>Most recent studies reveal no evidence of clinical efficacy in hospitalized patients and ~10% rate of adverse events</a:t>
            </a:r>
          </a:p>
          <a:p>
            <a:r>
              <a:rPr lang="en-US" sz="2000" dirty="0"/>
              <a:t>Adding Azithromycin 500 mg PO x 1, then 250 mg PO daily x 4 days</a:t>
            </a:r>
          </a:p>
          <a:p>
            <a:pPr lvl="1"/>
            <a:r>
              <a:rPr lang="en-US" sz="1600" dirty="0"/>
              <a:t>Non-randomized reports showed potential benefit for mild disease, no in-vitro activity, associated with QT prolongation</a:t>
            </a:r>
          </a:p>
          <a:p>
            <a:pPr lvl="1"/>
            <a:r>
              <a:rPr lang="en-US" sz="1600" dirty="0"/>
              <a:t>NIH COVID-19 Treatment Guidelines </a:t>
            </a:r>
            <a:r>
              <a:rPr lang="en-US" sz="1600" b="1" dirty="0"/>
              <a:t>recommends against</a:t>
            </a:r>
            <a:r>
              <a:rPr lang="en-US" sz="1600" dirty="0"/>
              <a:t> use except in the context of a clinical trial</a:t>
            </a:r>
            <a:r>
              <a:rPr lang="en-US" sz="1600" b="1" dirty="0"/>
              <a:t> </a:t>
            </a:r>
            <a:endParaRPr lang="en-US" sz="1600" dirty="0"/>
          </a:p>
          <a:p>
            <a:r>
              <a:rPr lang="en-US" sz="2000" dirty="0"/>
              <a:t>Tocilizumab 4-8 mg/kg (max 800mg) IV x 1, may repeat once in 8-12 hours</a:t>
            </a:r>
          </a:p>
          <a:p>
            <a:pPr lvl="1"/>
            <a:r>
              <a:rPr lang="en-US" sz="1600" dirty="0"/>
              <a:t>Encouraging reports from experience in China but no data from clinical trials</a:t>
            </a:r>
          </a:p>
          <a:p>
            <a:pPr lvl="1"/>
            <a:r>
              <a:rPr lang="en-US" sz="1600" dirty="0"/>
              <a:t>Indicated in those with a possible good outcome in cytokine storm with severe disease</a:t>
            </a:r>
          </a:p>
          <a:p>
            <a:pPr lvl="2"/>
            <a:r>
              <a:rPr lang="en-US" sz="1600" dirty="0"/>
              <a:t>IL-6 lab is a send out</a:t>
            </a:r>
          </a:p>
          <a:p>
            <a:pPr lvl="1"/>
            <a:r>
              <a:rPr lang="en-US" sz="1600" dirty="0"/>
              <a:t>Use in the absence of acute bacterial or fungal co-infection</a:t>
            </a:r>
          </a:p>
          <a:p>
            <a:pPr lvl="1"/>
            <a:r>
              <a:rPr lang="en-US" sz="1600" dirty="0"/>
              <a:t>Extremely expensive ($2.13K-4.25K per dose)</a:t>
            </a:r>
          </a:p>
        </p:txBody>
      </p:sp>
    </p:spTree>
    <p:extLst>
      <p:ext uri="{BB962C8B-B14F-4D97-AF65-F5344CB8AC3E}">
        <p14:creationId xmlns:p14="http://schemas.microsoft.com/office/powerpoint/2010/main" val="25092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E817E-2C60-8843-8002-53F287908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Pharmacy Update on Covid-19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1524-6C82-1D49-BA16-96B31F7BB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06500"/>
            <a:ext cx="10972800" cy="4737101"/>
          </a:xfrm>
        </p:spPr>
        <p:txBody>
          <a:bodyPr>
            <a:normAutofit/>
          </a:bodyPr>
          <a:lstStyle/>
          <a:p>
            <a:r>
              <a:rPr lang="en-US" sz="2000" dirty="0"/>
              <a:t>Zinc, Ascorbic Acid, Vitamin B</a:t>
            </a:r>
          </a:p>
          <a:p>
            <a:pPr lvl="1"/>
            <a:r>
              <a:rPr lang="en-US" sz="1600" dirty="0"/>
              <a:t>There is no literature that supports the use of these agents in the treatment of COVID-19</a:t>
            </a:r>
          </a:p>
          <a:p>
            <a:r>
              <a:rPr lang="en-US" sz="2000" dirty="0" err="1"/>
              <a:t>Remdesivir</a:t>
            </a:r>
            <a:r>
              <a:rPr lang="en-US" sz="2000" dirty="0"/>
              <a:t> 200 mg IV x 1, then 100 mg IV daily x 9 days</a:t>
            </a:r>
          </a:p>
          <a:p>
            <a:pPr lvl="1"/>
            <a:r>
              <a:rPr lang="en-US" sz="1600" dirty="0"/>
              <a:t>Covenant is enrolled in expanded access program for patients on a vent with adequate renal and hepatic function</a:t>
            </a:r>
          </a:p>
          <a:p>
            <a:pPr lvl="1"/>
            <a:r>
              <a:rPr lang="en-US" sz="1600" dirty="0"/>
              <a:t>Early data shows promise, waiting on conclusions from all of the trials</a:t>
            </a:r>
          </a:p>
          <a:p>
            <a:r>
              <a:rPr lang="en-US" sz="2000" dirty="0"/>
              <a:t>Convalescent Plasma</a:t>
            </a:r>
          </a:p>
          <a:p>
            <a:pPr lvl="1"/>
            <a:r>
              <a:rPr lang="en-US" sz="1600" dirty="0"/>
              <a:t>Limited data on its use 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but the information is very </a:t>
            </a:r>
            <a:r>
              <a:rPr lang="en-US" sz="1600" dirty="0"/>
              <a:t>promising</a:t>
            </a:r>
          </a:p>
          <a:p>
            <a:pPr lvl="1"/>
            <a:r>
              <a:rPr lang="en-US" sz="1600" dirty="0"/>
              <a:t>Covenant is enrolling in a the trial through the Mayo clinic</a:t>
            </a:r>
            <a:endParaRPr lang="en-US" sz="2400" dirty="0"/>
          </a:p>
          <a:p>
            <a:r>
              <a:rPr lang="en-US" sz="2000" dirty="0"/>
              <a:t>NIH Coronavirus Treatment Guidelines are available</a:t>
            </a:r>
            <a:br>
              <a:rPr lang="en-US" sz="2000" dirty="0"/>
            </a:br>
            <a:r>
              <a:rPr lang="en-US" sz="2000" dirty="0"/>
              <a:t>online.</a:t>
            </a:r>
          </a:p>
          <a:p>
            <a:pPr lvl="1"/>
            <a:r>
              <a:rPr lang="en-US" sz="1600" dirty="0"/>
              <a:t>https://covid19treatmentguidelines.nih.gov/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73E9E4-5BF5-4382-89ED-0DF52B68D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674" y="3203320"/>
            <a:ext cx="4964287" cy="2448180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76973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F873-4306-024F-A0E3-9C8E69D3A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570054"/>
            <a:ext cx="103632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5400" dirty="0"/>
              <a:t>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C335F-AA52-3E46-93A3-40312A7C9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8C2F22-EFED-B04D-A9A4-A6BF4988B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0" y="2743200"/>
            <a:ext cx="34925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0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DF280-44B8-554F-98DF-7A64EFCA0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274638"/>
            <a:ext cx="11935968" cy="1143000"/>
          </a:xfrm>
        </p:spPr>
        <p:txBody>
          <a:bodyPr/>
          <a:lstStyle/>
          <a:p>
            <a:r>
              <a:rPr lang="en-US" dirty="0"/>
              <a:t>Restarting Essential (not “elective”)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5D4A4-B8AF-704B-88C1-3A0DA0DC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Each Ministry has a slightly different plan in place</a:t>
            </a:r>
          </a:p>
          <a:p>
            <a:pPr lvl="1"/>
            <a:r>
              <a:rPr lang="en-US" sz="2400" dirty="0"/>
              <a:t>Discuss with your ministry  team for specifics</a:t>
            </a:r>
          </a:p>
          <a:p>
            <a:r>
              <a:rPr lang="en-US" sz="2800" dirty="0"/>
              <a:t>Many Steps are still in development</a:t>
            </a:r>
          </a:p>
          <a:p>
            <a:pPr lvl="1"/>
            <a:r>
              <a:rPr lang="en-US" sz="2400" dirty="0"/>
              <a:t>There are requirements on provision for caring for Covid-19 patients, and the maintenance of adequate PPE.</a:t>
            </a:r>
          </a:p>
          <a:p>
            <a:r>
              <a:rPr lang="en-US" sz="2800" dirty="0"/>
              <a:t>There will still be a prioritization process by physician committees in place to approve cases.</a:t>
            </a:r>
          </a:p>
          <a:p>
            <a:r>
              <a:rPr lang="en-US" sz="2800" dirty="0"/>
              <a:t>The first step in restarting is Pre-Operative Testing of patients</a:t>
            </a:r>
          </a:p>
          <a:p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108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E4E9C-2AFA-AC4A-B1DC-0526AC16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69AE-C631-4043-BDBE-A79048B83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646"/>
            <a:ext cx="10972800" cy="4525963"/>
          </a:xfrm>
        </p:spPr>
        <p:txBody>
          <a:bodyPr/>
          <a:lstStyle/>
          <a:p>
            <a:r>
              <a:rPr lang="en-US" sz="2400" dirty="0"/>
              <a:t>Surgical Assessment Services (SAS) is critical for scheduling</a:t>
            </a:r>
          </a:p>
          <a:p>
            <a:pPr lvl="1"/>
            <a:r>
              <a:rPr lang="en-US" sz="2000" dirty="0"/>
              <a:t>This has been underutilized in the past</a:t>
            </a:r>
          </a:p>
          <a:p>
            <a:pPr lvl="1"/>
            <a:r>
              <a:rPr lang="en-US" sz="2000" dirty="0"/>
              <a:t>Should now be considered a vital part of the scheduling process.</a:t>
            </a:r>
          </a:p>
          <a:p>
            <a:r>
              <a:rPr lang="en-US" sz="2400" dirty="0"/>
              <a:t>All procedural patients for CMC, &amp; HPSC will be COVID screened at CMC SAS within 48 Hours of Procedure</a:t>
            </a:r>
            <a:endParaRPr lang="en-US" sz="2800" dirty="0"/>
          </a:p>
          <a:p>
            <a:pPr lvl="1"/>
            <a:r>
              <a:rPr lang="en-US" sz="2000" dirty="0"/>
              <a:t>If patient is located out of town and can’t be screened prior to surgery, we will provide morning of procedure COVID screening through hospital admitting process</a:t>
            </a:r>
            <a:endParaRPr lang="en-US" sz="2400" dirty="0"/>
          </a:p>
          <a:p>
            <a:r>
              <a:rPr lang="en-US" sz="2400" dirty="0"/>
              <a:t>Screening will be completed by appointment only (No Walk-Ins)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73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509A-C834-7444-8011-79C3685EF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Pre-Operative Testing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0154B-C5DD-0547-B0C1-E91381481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107758"/>
            <a:ext cx="10972800" cy="4101549"/>
          </a:xfrm>
        </p:spPr>
        <p:txBody>
          <a:bodyPr/>
          <a:lstStyle/>
          <a:p>
            <a:r>
              <a:rPr lang="en-US" sz="2400" dirty="0"/>
              <a:t>If General Pre-Op Assessments, EKG, or Chest X-Ray is required of SAS, the attached Reservation form must be completed and submit no later than 72 hours from the procedure date</a:t>
            </a:r>
            <a:endParaRPr lang="en-US" sz="2800" dirty="0"/>
          </a:p>
          <a:p>
            <a:pPr lvl="1"/>
            <a:r>
              <a:rPr lang="en-US" sz="2000" dirty="0"/>
              <a:t>This is required by Admitting team to ensure patients are pre-registered prior to their SAS visit</a:t>
            </a:r>
            <a:endParaRPr lang="en-US" sz="2400" dirty="0"/>
          </a:p>
          <a:p>
            <a:pPr lvl="1"/>
            <a:r>
              <a:rPr lang="en-US" sz="2000" dirty="0"/>
              <a:t>Reservation form is NOT required if the patient only needs COVID screening and/or Labs</a:t>
            </a:r>
            <a:endParaRPr lang="en-US" sz="2400" dirty="0"/>
          </a:p>
          <a:p>
            <a:r>
              <a:rPr lang="en-US" sz="2400" dirty="0"/>
              <a:t>CMC SAS will now be open Monday through Saturday (8 AM – 5 PM)</a:t>
            </a:r>
            <a:endParaRPr lang="en-US" sz="2800" dirty="0"/>
          </a:p>
          <a:p>
            <a:pPr lvl="1"/>
            <a:r>
              <a:rPr lang="en-US" sz="2000" dirty="0"/>
              <a:t>This will accommodate the 48 hour COVID screening window for Monday cases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022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3A92-EE00-AE46-B75E-4305BB6FD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67339"/>
            <a:ext cx="3737113" cy="2862469"/>
          </a:xfrm>
        </p:spPr>
        <p:txBody>
          <a:bodyPr/>
          <a:lstStyle/>
          <a:p>
            <a:r>
              <a:rPr lang="en-US" dirty="0"/>
              <a:t>Surgery Scheduling Request Form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0CD17C2-0CE7-5049-AB3A-92421EB12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6" y="380654"/>
            <a:ext cx="4476777" cy="5668963"/>
          </a:xfrm>
        </p:spPr>
      </p:pic>
    </p:spTree>
    <p:extLst>
      <p:ext uri="{BB962C8B-B14F-4D97-AF65-F5344CB8AC3E}">
        <p14:creationId xmlns:p14="http://schemas.microsoft.com/office/powerpoint/2010/main" val="475584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8725-CE84-D94C-9AE3-6F263060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Children’s Hospital Pre-Operative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DC53-9954-D944-BD77-FED3FB12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7632"/>
            <a:ext cx="10972800" cy="4315969"/>
          </a:xfrm>
        </p:spPr>
        <p:txBody>
          <a:bodyPr/>
          <a:lstStyle/>
          <a:p>
            <a:r>
              <a:rPr lang="en-US" sz="2800" dirty="0"/>
              <a:t>Pediatric cases can be screened at 82nd and Slide (Pedi-Urgent Care one day prior to admission</a:t>
            </a:r>
          </a:p>
          <a:p>
            <a:r>
              <a:rPr lang="en-US" sz="2800" dirty="0"/>
              <a:t>Expectant Moms will be screened at the </a:t>
            </a:r>
            <a:r>
              <a:rPr lang="en-US" sz="2800" dirty="0" err="1"/>
              <a:t>Frenship</a:t>
            </a:r>
            <a:r>
              <a:rPr lang="en-US" sz="2800" dirty="0"/>
              <a:t> Stadium Drive-Thru (includes Sunday testing for Monday deliveries)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91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8725-CE84-D94C-9AE3-6F263060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Grace Pre-Operative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DC53-9954-D944-BD77-FED3FB12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27632"/>
            <a:ext cx="10972800" cy="4315969"/>
          </a:xfrm>
        </p:spPr>
        <p:txBody>
          <a:bodyPr/>
          <a:lstStyle/>
          <a:p>
            <a:r>
              <a:rPr lang="en-US" sz="2800" dirty="0"/>
              <a:t>Testing will be done ON-SITE with the Abbott technology.</a:t>
            </a:r>
          </a:p>
          <a:p>
            <a:r>
              <a:rPr lang="en-US" sz="2800" dirty="0"/>
              <a:t>They currently have availability of 100 tests per week</a:t>
            </a:r>
          </a:p>
          <a:p>
            <a:r>
              <a:rPr lang="en-US" sz="2800" dirty="0"/>
              <a:t>The testing will be done 48 hours prior to admission (the exception is that for Monday morning cases, the testing can be done on the Friday before.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20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8725-CE84-D94C-9AE3-6F263060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Plainview Pre-Operative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DC53-9954-D944-BD77-FED3FB12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28216"/>
            <a:ext cx="10972800" cy="4215385"/>
          </a:xfrm>
        </p:spPr>
        <p:txBody>
          <a:bodyPr/>
          <a:lstStyle/>
          <a:p>
            <a:r>
              <a:rPr lang="en-US" dirty="0"/>
              <a:t>Pre-Op Covid-19 testing will be accomplished 48 hours prior to the case</a:t>
            </a:r>
          </a:p>
          <a:p>
            <a:r>
              <a:rPr lang="en-US" dirty="0"/>
              <a:t>For Monday cases, the testing will be accomplished on Friday before the weekend starts.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16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18725-CE84-D94C-9AE3-6F263060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Levelland Pre-Operative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DC53-9954-D944-BD77-FED3FB12B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01368"/>
            <a:ext cx="10972800" cy="4142233"/>
          </a:xfrm>
        </p:spPr>
        <p:txBody>
          <a:bodyPr/>
          <a:lstStyle/>
          <a:p>
            <a:r>
              <a:rPr lang="en-US" dirty="0"/>
              <a:t>Pre-Op Covid-19 testing will be accomplished prior to the case in the regional clinics</a:t>
            </a:r>
          </a:p>
          <a:p>
            <a:r>
              <a:rPr lang="en-US" dirty="0"/>
              <a:t>If not previously done, testing will be done when the patient arrives.</a:t>
            </a:r>
          </a:p>
          <a:p>
            <a:pPr marL="0" indent="0" algn="ctr">
              <a:buNone/>
            </a:pPr>
            <a:r>
              <a:rPr lang="en-US" sz="2400" i="1" dirty="0"/>
              <a:t>(The lower volume of patients will make this possible at that location)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76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527FD-18BA-A74C-BE5D-47A84C2CA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Scrubs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FA183-A80B-5442-85EC-EE9AE05A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Over the last 90 days, approximately </a:t>
            </a:r>
            <a:r>
              <a:rPr lang="en-US" sz="2800" b="1" dirty="0">
                <a:solidFill>
                  <a:srgbClr val="FF0000"/>
                </a:solidFill>
              </a:rPr>
              <a:t>400 sets</a:t>
            </a:r>
            <a:r>
              <a:rPr lang="en-US" sz="2800" dirty="0"/>
              <a:t> of hospital scrubs have gone missing from our inventory at CMC and CCH. Because of the Covid-19 Pandemic, there is currently a nationwide shortage of hospital scrubs. Covenant has been notified by its scrub provider that additional inventory will not be available for several months.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i="1" dirty="0"/>
              <a:t>If you have any hospital owned scrubs in your possession; at home, in your locker, in your car, etc. please return them to the Environmental Services Department. </a:t>
            </a:r>
          </a:p>
        </p:txBody>
      </p:sp>
    </p:spTree>
    <p:extLst>
      <p:ext uri="{BB962C8B-B14F-4D97-AF65-F5344CB8AC3E}">
        <p14:creationId xmlns:p14="http://schemas.microsoft.com/office/powerpoint/2010/main" val="393477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760" y="284176"/>
            <a:ext cx="10728960" cy="1166252"/>
          </a:xfrm>
        </p:spPr>
        <p:txBody>
          <a:bodyPr>
            <a:normAutofit/>
          </a:bodyPr>
          <a:lstStyle/>
          <a:p>
            <a:r>
              <a:rPr lang="en-US" sz="5400" dirty="0"/>
              <a:t>Ventilator Inventory / In Use*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9760" y="4762964"/>
            <a:ext cx="11293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Discussing with anesthesiologists a plan for use of anesthesia machines as vents on NON-</a:t>
            </a:r>
            <a:r>
              <a:rPr lang="en-US" sz="2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patients.  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(last resort would be to use on COVID+ patients)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714FA9-DF74-AF49-97FC-1FB6FA8C4355}"/>
              </a:ext>
            </a:extLst>
          </p:cNvPr>
          <p:cNvSpPr txBox="1"/>
          <p:nvPr/>
        </p:nvSpPr>
        <p:spPr>
          <a:xfrm>
            <a:off x="819117" y="2106422"/>
            <a:ext cx="103302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99 vents –24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% in use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out of service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44 contingency – </a:t>
            </a:r>
            <a:r>
              <a:rPr lang="en-US" sz="3600" u="sng" dirty="0">
                <a:latin typeface="Arial" panose="020B0604020202020204" pitchFamily="34" charset="0"/>
                <a:cs typeface="Arial" panose="020B0604020202020204" pitchFamily="34" charset="0"/>
              </a:rPr>
              <a:t>34% in use</a:t>
            </a:r>
          </a:p>
          <a:p>
            <a:endParaRPr lang="en-US" sz="1600" dirty="0">
              <a:latin typeface="Arial Narrow" panose="020B0606020202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967869-DC77-6A49-BFFE-62DB30B4A0D2}"/>
              </a:ext>
            </a:extLst>
          </p:cNvPr>
          <p:cNvSpPr txBox="1"/>
          <p:nvPr/>
        </p:nvSpPr>
        <p:spPr>
          <a:xfrm>
            <a:off x="9583948" y="5633049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As of 4-23-2020</a:t>
            </a:r>
          </a:p>
        </p:txBody>
      </p:sp>
    </p:spTree>
    <p:extLst>
      <p:ext uri="{BB962C8B-B14F-4D97-AF65-F5344CB8AC3E}">
        <p14:creationId xmlns:p14="http://schemas.microsoft.com/office/powerpoint/2010/main" val="2569196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279" y="211427"/>
            <a:ext cx="9784080" cy="1508760"/>
          </a:xfrm>
        </p:spPr>
        <p:txBody>
          <a:bodyPr/>
          <a:lstStyle/>
          <a:p>
            <a:r>
              <a:rPr lang="en-US" dirty="0"/>
              <a:t>CMC Surge Plan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09938" y="1213051"/>
            <a:ext cx="9586762" cy="449499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933" y="1354427"/>
            <a:ext cx="9288300" cy="42122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35614" y="1354427"/>
            <a:ext cx="4167739" cy="36576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COVENANT MEDICAL CENTER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A8DDC737-F8FB-0746-AEDA-993BDFD3DCED}"/>
              </a:ext>
            </a:extLst>
          </p:cNvPr>
          <p:cNvSpPr/>
          <p:nvPr/>
        </p:nvSpPr>
        <p:spPr>
          <a:xfrm>
            <a:off x="1650830" y="2945718"/>
            <a:ext cx="861444" cy="42958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45D474-E7E9-7446-A739-EDF1569C0E2F}"/>
              </a:ext>
            </a:extLst>
          </p:cNvPr>
          <p:cNvSpPr txBox="1"/>
          <p:nvPr/>
        </p:nvSpPr>
        <p:spPr>
          <a:xfrm>
            <a:off x="1692881" y="3045093"/>
            <a:ext cx="63511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Currently</a:t>
            </a:r>
          </a:p>
        </p:txBody>
      </p:sp>
    </p:spTree>
    <p:extLst>
      <p:ext uri="{BB962C8B-B14F-4D97-AF65-F5344CB8AC3E}">
        <p14:creationId xmlns:p14="http://schemas.microsoft.com/office/powerpoint/2010/main" val="3538532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110974-F214-0D42-9343-A25B0F5816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/>
              <a:t>Q &amp; A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5F1DAE-7BE6-2644-B20C-4A21D39499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9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BB44-A8A0-7444-A3D7-ADB20330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COVID-19 Cases ICU (6E)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7FBCB2C-1C74-4D72-B075-6D43EAC44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8451" y="1417638"/>
            <a:ext cx="8075097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6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BB44-A8A0-7444-A3D7-ADB20330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COVID-19 Cases Non-ICU (HC4)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1A1AD12-581B-4F45-8FC3-4C340FB82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548" y="1417638"/>
            <a:ext cx="6324904" cy="452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59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298C94-AE30-764B-ABC2-67B4676B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Providence System </a:t>
            </a:r>
            <a:r>
              <a:rPr lang="en-US" sz="4000" u="sng" dirty="0">
                <a:solidFill>
                  <a:schemeClr val="accent2"/>
                </a:solidFill>
              </a:rPr>
              <a:t>Hospitalized</a:t>
            </a:r>
            <a:r>
              <a:rPr lang="en-US" sz="4000" dirty="0"/>
              <a:t> COVID-19 Cases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7A73EFE-D1A0-41F1-BE69-21FADACE6940}"/>
              </a:ext>
            </a:extLst>
          </p:cNvPr>
          <p:cNvSpPr/>
          <p:nvPr/>
        </p:nvSpPr>
        <p:spPr>
          <a:xfrm>
            <a:off x="11088205" y="1526959"/>
            <a:ext cx="497149" cy="798991"/>
          </a:xfrm>
          <a:prstGeom prst="downArrow">
            <a:avLst/>
          </a:prstGeom>
          <a:solidFill>
            <a:schemeClr val="tx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D02860-B17B-40E4-80A6-B3B79FCF43D8}"/>
              </a:ext>
            </a:extLst>
          </p:cNvPr>
          <p:cNvSpPr txBox="1"/>
          <p:nvPr/>
        </p:nvSpPr>
        <p:spPr>
          <a:xfrm>
            <a:off x="10440140" y="1198485"/>
            <a:ext cx="1616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Updates Every 4Hrs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1B7B41-AA72-4217-B498-5FA70EB05A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3155" y="1417638"/>
            <a:ext cx="5045689" cy="45259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588245-61BA-45F6-9911-8727C8A41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632" y="2452920"/>
            <a:ext cx="3133725" cy="2476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019C9D-9C89-D64A-97D4-ECCC31FD89DB}"/>
              </a:ext>
            </a:extLst>
          </p:cNvPr>
          <p:cNvSpPr/>
          <p:nvPr/>
        </p:nvSpPr>
        <p:spPr>
          <a:xfrm>
            <a:off x="2064868" y="3404761"/>
            <a:ext cx="5361709" cy="311727"/>
          </a:xfrm>
          <a:prstGeom prst="rect">
            <a:avLst/>
          </a:prstGeom>
          <a:noFill/>
          <a:ln>
            <a:solidFill>
              <a:srgbClr val="D0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250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30CF-7EB1-3B4F-BDFE-C14EF0BC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Hospitalized</a:t>
            </a:r>
            <a:r>
              <a:rPr lang="en-US" dirty="0"/>
              <a:t> Covenant Region Patients</a:t>
            </a:r>
            <a:br>
              <a:rPr lang="en-US" dirty="0"/>
            </a:br>
            <a:r>
              <a:rPr lang="en-US" dirty="0"/>
              <a:t> 4-24-2020 at 0500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75EF0A-FA0D-3040-B311-572D44925C5B}"/>
              </a:ext>
            </a:extLst>
          </p:cNvPr>
          <p:cNvSpPr txBox="1"/>
          <p:nvPr/>
        </p:nvSpPr>
        <p:spPr>
          <a:xfrm>
            <a:off x="3230778" y="2399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52FDC9-AABC-CB49-A918-550592A914B7}"/>
              </a:ext>
            </a:extLst>
          </p:cNvPr>
          <p:cNvSpPr txBox="1"/>
          <p:nvPr/>
        </p:nvSpPr>
        <p:spPr>
          <a:xfrm>
            <a:off x="3496590" y="239928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E209A-2C35-43B4-9BF6-990CDECEC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5" y="2243137"/>
            <a:ext cx="63817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0B32-2EBE-4645-8EF5-BBC1AA5FA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Inpatient COVID-19 Volume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D5421-FC98-4242-AE68-7A6E07C06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850" y="976045"/>
            <a:ext cx="8782084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14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90B32-2EBE-4645-8EF5-BBC1AA5FA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35" y="274638"/>
            <a:ext cx="11661168" cy="1143000"/>
          </a:xfrm>
        </p:spPr>
        <p:txBody>
          <a:bodyPr/>
          <a:lstStyle/>
          <a:p>
            <a:r>
              <a:rPr lang="en-US" sz="4000" dirty="0"/>
              <a:t>Testing COVID-19 Geographic Distribution of Positives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EDB69D-BFAE-43D7-A405-E2E6F869D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24" y="980219"/>
            <a:ext cx="6172352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3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Covenant Health">
  <a:themeElements>
    <a:clrScheme name="SJH Colors">
      <a:dk1>
        <a:srgbClr val="00338E"/>
      </a:dk1>
      <a:lt1>
        <a:srgbClr val="FFFFFF"/>
      </a:lt1>
      <a:dk2>
        <a:srgbClr val="393B3D"/>
      </a:dk2>
      <a:lt2>
        <a:srgbClr val="BFBFBF"/>
      </a:lt2>
      <a:accent1>
        <a:srgbClr val="39892F"/>
      </a:accent1>
      <a:accent2>
        <a:srgbClr val="F15A29"/>
      </a:accent2>
      <a:accent3>
        <a:srgbClr val="C9282D"/>
      </a:accent3>
      <a:accent4>
        <a:srgbClr val="0070C0"/>
      </a:accent4>
      <a:accent5>
        <a:srgbClr val="FFC000"/>
      </a:accent5>
      <a:accent6>
        <a:srgbClr val="702785"/>
      </a:accent6>
      <a:hlink>
        <a:srgbClr val="0000FF"/>
      </a:hlink>
      <a:folHlink>
        <a:srgbClr val="3989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rovider Orientation for Recording[1]" id="{8E2AB60B-F2F9-A941-B580-2E8E9B5BBAC8}" vid="{848D6E36-A2CD-164D-9B6F-ABEF66AB6ACB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rovider Orientation for Recording[1]" id="{8E2AB60B-F2F9-A941-B580-2E8E9B5BBAC8}" vid="{A7253780-DE27-3648-B9E5-518D3AE3900B}"/>
    </a:ext>
  </a:extLst>
</a:theme>
</file>

<file path=ppt/theme/theme3.xml><?xml version="1.0" encoding="utf-8"?>
<a:theme xmlns:a="http://schemas.openxmlformats.org/drawingml/2006/main" name="1_Covenant Health">
  <a:themeElements>
    <a:clrScheme name="SJH Colors">
      <a:dk1>
        <a:srgbClr val="00338E"/>
      </a:dk1>
      <a:lt1>
        <a:srgbClr val="FFFFFF"/>
      </a:lt1>
      <a:dk2>
        <a:srgbClr val="393B3D"/>
      </a:dk2>
      <a:lt2>
        <a:srgbClr val="BFBFBF"/>
      </a:lt2>
      <a:accent1>
        <a:srgbClr val="39892F"/>
      </a:accent1>
      <a:accent2>
        <a:srgbClr val="F15A29"/>
      </a:accent2>
      <a:accent3>
        <a:srgbClr val="C9282D"/>
      </a:accent3>
      <a:accent4>
        <a:srgbClr val="0070C0"/>
      </a:accent4>
      <a:accent5>
        <a:srgbClr val="FFC000"/>
      </a:accent5>
      <a:accent6>
        <a:srgbClr val="702785"/>
      </a:accent6>
      <a:hlink>
        <a:srgbClr val="0000FF"/>
      </a:hlink>
      <a:folHlink>
        <a:srgbClr val="3989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Provider Orientation for Recording[1]" id="{8E2AB60B-F2F9-A941-B580-2E8E9B5BBAC8}" vid="{EBA91C50-C2BF-6544-940E-74B663AC474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8728030A031242BD640392A4974FEE" ma:contentTypeVersion="12" ma:contentTypeDescription="Create a new document." ma:contentTypeScope="" ma:versionID="7fcb8ec11c23cf017e64fa3eb9446314">
  <xsd:schema xmlns:xsd="http://www.w3.org/2001/XMLSchema" xmlns:xs="http://www.w3.org/2001/XMLSchema" xmlns:p="http://schemas.microsoft.com/office/2006/metadata/properties" xmlns:ns2="600551e7-3f7b-45a0-976b-a9ca1f9be118" xmlns:ns3="674cc7e9-9d2a-4106-b513-0ad7669359f3" targetNamespace="http://schemas.microsoft.com/office/2006/metadata/properties" ma:root="true" ma:fieldsID="700c44e4f89aedf8139eeaf6cd359b20" ns2:_="" ns3:_="">
    <xsd:import namespace="600551e7-3f7b-45a0-976b-a9ca1f9be118"/>
    <xsd:import namespace="674cc7e9-9d2a-4106-b513-0ad7669359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0551e7-3f7b-45a0-976b-a9ca1f9be1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cc7e9-9d2a-4106-b513-0ad7669359f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6251D4-B9CC-4F2D-90DB-B9BB1C186020}"/>
</file>

<file path=customXml/itemProps2.xml><?xml version="1.0" encoding="utf-8"?>
<ds:datastoreItem xmlns:ds="http://schemas.openxmlformats.org/officeDocument/2006/customXml" ds:itemID="{2285B56F-9E8C-4D0D-B6A2-5A1720A9858B}"/>
</file>

<file path=customXml/itemProps3.xml><?xml version="1.0" encoding="utf-8"?>
<ds:datastoreItem xmlns:ds="http://schemas.openxmlformats.org/officeDocument/2006/customXml" ds:itemID="{17C38FAE-3F3C-4005-AA8D-30312C10E0DF}"/>
</file>

<file path=docProps/app.xml><?xml version="1.0" encoding="utf-8"?>
<Properties xmlns="http://schemas.openxmlformats.org/officeDocument/2006/extended-properties" xmlns:vt="http://schemas.openxmlformats.org/officeDocument/2006/docPropsVTypes">
  <Template>Covenant Health</Template>
  <TotalTime>3538</TotalTime>
  <Words>1334</Words>
  <Application>Microsoft Macintosh PowerPoint</Application>
  <PresentationFormat>Widescreen</PresentationFormat>
  <Paragraphs>171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Narrow</vt:lpstr>
      <vt:lpstr>Calibri</vt:lpstr>
      <vt:lpstr>Times New Roman</vt:lpstr>
      <vt:lpstr>Covenant Health</vt:lpstr>
      <vt:lpstr>Custom Design</vt:lpstr>
      <vt:lpstr>1_Covenant Health</vt:lpstr>
      <vt:lpstr>Covenant Health COVID-19 Update for Physicians</vt:lpstr>
      <vt:lpstr>Reflection</vt:lpstr>
      <vt:lpstr>CMC Surge Plan</vt:lpstr>
      <vt:lpstr>COVID-19 Cases ICU (6E)</vt:lpstr>
      <vt:lpstr>COVID-19 Cases Non-ICU (HC4)</vt:lpstr>
      <vt:lpstr>Providence System Hospitalized COVID-19 Cases</vt:lpstr>
      <vt:lpstr>Hospitalized Covenant Region Patients  4-24-2020 at 0500</vt:lpstr>
      <vt:lpstr>Texas Inpatient COVID-19 Volume</vt:lpstr>
      <vt:lpstr>Testing COVID-19 Geographic Distribution of Positives</vt:lpstr>
      <vt:lpstr>Mask renewal program</vt:lpstr>
      <vt:lpstr>Current Covid-19 Molecular Testing Platforms</vt:lpstr>
      <vt:lpstr>Repeat Testing</vt:lpstr>
      <vt:lpstr>Antibody/Serologic Testing</vt:lpstr>
      <vt:lpstr>Covid-19 Research Protocols</vt:lpstr>
      <vt:lpstr>Covid-19 Research Protocols</vt:lpstr>
      <vt:lpstr>Antibody Screening in Convalescent Serum</vt:lpstr>
      <vt:lpstr>Covid-19 Research Protocols</vt:lpstr>
      <vt:lpstr>Pharmacy Update on Covid-19</vt:lpstr>
      <vt:lpstr>Pharmacy Update on Covid-19</vt:lpstr>
      <vt:lpstr>Restarting Essential (not “elective”) Procedures</vt:lpstr>
      <vt:lpstr>Pre-Operative Testing</vt:lpstr>
      <vt:lpstr>Pre-Operative Testing (Cont.)</vt:lpstr>
      <vt:lpstr>Surgery Scheduling Request Form</vt:lpstr>
      <vt:lpstr>Children’s Hospital Pre-Operative Procedures</vt:lpstr>
      <vt:lpstr>Grace Pre-Operative Procedures</vt:lpstr>
      <vt:lpstr>Plainview Pre-Operative Procedures</vt:lpstr>
      <vt:lpstr>Levelland Pre-Operative Procedures</vt:lpstr>
      <vt:lpstr>Scrubs</vt:lpstr>
      <vt:lpstr>Ventilator Inventory / In Use*</vt:lpstr>
      <vt:lpstr>Q &amp; 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Covenant Health presents New Provider Training:  Best Practices </dc:title>
  <dc:creator>Rhyne, Craig</dc:creator>
  <cp:lastModifiedBy>Rhyne, Craig</cp:lastModifiedBy>
  <cp:revision>87</cp:revision>
  <cp:lastPrinted>2020-04-06T20:21:57Z</cp:lastPrinted>
  <dcterms:created xsi:type="dcterms:W3CDTF">2020-04-06T15:45:06Z</dcterms:created>
  <dcterms:modified xsi:type="dcterms:W3CDTF">2020-04-24T16:09:18Z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0x010100578728030A031242BD640392A4974FEE</vt:lpwstr>
  </property>
</Properties>
</file>