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3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1" r:id="rId3"/>
  </p:sldMasterIdLst>
  <p:notesMasterIdLst>
    <p:notesMasterId r:id="rId41"/>
  </p:notesMasterIdLst>
  <p:sldIdLst>
    <p:sldId id="256" r:id="rId4"/>
    <p:sldId id="373" r:id="rId5"/>
    <p:sldId id="411" r:id="rId6"/>
    <p:sldId id="353" r:id="rId7"/>
    <p:sldId id="418" r:id="rId8"/>
    <p:sldId id="361" r:id="rId9"/>
    <p:sldId id="257" r:id="rId10"/>
    <p:sldId id="263" r:id="rId11"/>
    <p:sldId id="264" r:id="rId12"/>
    <p:sldId id="366" r:id="rId13"/>
    <p:sldId id="270" r:id="rId14"/>
    <p:sldId id="414" r:id="rId15"/>
    <p:sldId id="415" r:id="rId16"/>
    <p:sldId id="416" r:id="rId17"/>
    <p:sldId id="417" r:id="rId18"/>
    <p:sldId id="408" r:id="rId19"/>
    <p:sldId id="395" r:id="rId20"/>
    <p:sldId id="403" r:id="rId21"/>
    <p:sldId id="413" r:id="rId22"/>
    <p:sldId id="388" r:id="rId23"/>
    <p:sldId id="389" r:id="rId24"/>
    <p:sldId id="405" r:id="rId25"/>
    <p:sldId id="397" r:id="rId26"/>
    <p:sldId id="398" r:id="rId27"/>
    <p:sldId id="406" r:id="rId28"/>
    <p:sldId id="399" r:id="rId29"/>
    <p:sldId id="369" r:id="rId30"/>
    <p:sldId id="401" r:id="rId31"/>
    <p:sldId id="402" r:id="rId32"/>
    <p:sldId id="404" r:id="rId33"/>
    <p:sldId id="407" r:id="rId34"/>
    <p:sldId id="383" r:id="rId35"/>
    <p:sldId id="385" r:id="rId36"/>
    <p:sldId id="384" r:id="rId37"/>
    <p:sldId id="409" r:id="rId38"/>
    <p:sldId id="412" r:id="rId39"/>
    <p:sldId id="269" r:id="rId4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D4D"/>
    <a:srgbClr val="CE510C"/>
    <a:srgbClr val="D5540D"/>
    <a:srgbClr val="E85C0E"/>
    <a:srgbClr val="C04C0C"/>
    <a:srgbClr val="996633"/>
    <a:srgbClr val="B06010"/>
    <a:srgbClr val="000099"/>
    <a:srgbClr val="D01F29"/>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198" autoAdjust="0"/>
    <p:restoredTop sz="95405" autoAdjust="0"/>
  </p:normalViewPr>
  <p:slideViewPr>
    <p:cSldViewPr snapToGrid="0">
      <p:cViewPr varScale="1">
        <p:scale>
          <a:sx n="168" d="100"/>
          <a:sy n="168" d="100"/>
        </p:scale>
        <p:origin x="312" y="20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ustomXml" Target="../customXml/item1.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F05DB2C-8DCE-4461-A4C0-829B572BD36F}" type="datetimeFigureOut">
              <a:rPr lang="en-US" smtClean="0"/>
              <a:t>5/1/20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DD41161-6CC1-40CF-BFAD-D1410EEE27B0}" type="slidenum">
              <a:rPr lang="en-US" smtClean="0"/>
              <a:t>‹#›</a:t>
            </a:fld>
            <a:endParaRPr lang="en-US" dirty="0"/>
          </a:p>
        </p:txBody>
      </p:sp>
    </p:spTree>
    <p:extLst>
      <p:ext uri="{BB962C8B-B14F-4D97-AF65-F5344CB8AC3E}">
        <p14:creationId xmlns:p14="http://schemas.microsoft.com/office/powerpoint/2010/main" val="748858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drxiv.org/content/10.1101/2020.04.16.20065920v2"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sandoz.com/news/media-releases/novartis-sponsor-large-clinical-trial-hydroxychloroquine-hospitalized-covid-19" TargetMode="External"/><Relationship Id="rId5" Type="http://schemas.openxmlformats.org/officeDocument/2006/relationships/hyperlink" Target="https://www.nih.gov/news-events/news-releases/nih-clinical-trial-hydroxychloroquine-potential-therapy-covid-19-begins" TargetMode="External"/><Relationship Id="rId4" Type="http://schemas.openxmlformats.org/officeDocument/2006/relationships/hyperlink" Target="https://www.medrxiv.org/content/10.1101/2020.04.10.20060558v1"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iaid.nih.gov/news-events/nih-clinical-trial-remdesivir-treat-covid-19-begin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niaid.nih.gov/diseases-conditions/coronavirus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3641F-9DC9-4C37-8076-B2E08F82F9C5}" type="slidenum">
              <a:rPr lang="en-US" smtClean="0"/>
              <a:t>4</a:t>
            </a:fld>
            <a:endParaRPr lang="en-US"/>
          </a:p>
        </p:txBody>
      </p:sp>
    </p:spTree>
    <p:extLst>
      <p:ext uri="{BB962C8B-B14F-4D97-AF65-F5344CB8AC3E}">
        <p14:creationId xmlns:p14="http://schemas.microsoft.com/office/powerpoint/2010/main" val="12003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FDA says that neither drug has been proven safe and effective in treating COVID-19. In fact, a </a:t>
            </a:r>
            <a:r>
              <a:rPr lang="en-GB" sz="1200" b="0" i="0" u="none" strike="noStrike" kern="1200" dirty="0">
                <a:solidFill>
                  <a:schemeClr val="tx1"/>
                </a:solidFill>
                <a:effectLst/>
                <a:latin typeface="+mn-lt"/>
                <a:ea typeface="+mn-ea"/>
                <a:cs typeface="+mn-cs"/>
                <a:hlinkClick r:id="rId3"/>
              </a:rPr>
              <a:t>study published on April 23</a:t>
            </a:r>
            <a:r>
              <a:rPr lang="en-GB" sz="1200" b="0" i="0" u="none" strike="noStrike" kern="1200" dirty="0">
                <a:solidFill>
                  <a:schemeClr val="tx1"/>
                </a:solidFill>
                <a:effectLst/>
                <a:latin typeface="+mn-lt"/>
                <a:ea typeface="+mn-ea"/>
                <a:cs typeface="+mn-cs"/>
              </a:rPr>
              <a:t> involving 368 COVID-19 patients at U.S. Veterans Health Administration hospitals found that taking hydroxychloroquine alone, or in combination with azithromycin, did not reduce the need for a ventilator compared to those not taking the drugs. Further, people taking hydroxychloroquine alone had a higher risk of dying during the study than those not taking the drug. Researchers in China came to a similar conclusion in a </a:t>
            </a:r>
            <a:r>
              <a:rPr lang="en-GB" sz="1200" b="0" i="0" u="none" strike="noStrike" kern="1200" dirty="0">
                <a:solidFill>
                  <a:schemeClr val="tx1"/>
                </a:solidFill>
                <a:effectLst/>
                <a:latin typeface="+mn-lt"/>
                <a:ea typeface="+mn-ea"/>
                <a:cs typeface="+mn-cs"/>
                <a:hlinkClick r:id="rId4"/>
              </a:rPr>
              <a:t>study of 150 COVID-19 patients</a:t>
            </a:r>
            <a:r>
              <a:rPr lang="en-GB" sz="1200" b="0" i="0" u="none" strike="noStrike" kern="1200" dirty="0">
                <a:solidFill>
                  <a:schemeClr val="tx1"/>
                </a:solidFill>
                <a:effectLst/>
                <a:latin typeface="+mn-lt"/>
                <a:ea typeface="+mn-ea"/>
                <a:cs typeface="+mn-cs"/>
              </a:rPr>
              <a:t> randomly assigned to receive hydroxychloroquine or the current standard of care: after a month, both groups had similar symptom profiles, and showed similar levels of the virus, suggesting that the drug wasn’t clearing the COVID-19 virus in a significant way. The </a:t>
            </a:r>
            <a:r>
              <a:rPr lang="en-GB" sz="1200" b="0" i="0" u="none" strike="noStrike" kern="1200" dirty="0">
                <a:solidFill>
                  <a:schemeClr val="tx1"/>
                </a:solidFill>
                <a:effectLst/>
                <a:latin typeface="+mn-lt"/>
                <a:ea typeface="+mn-ea"/>
                <a:cs typeface="+mn-cs"/>
                <a:hlinkClick r:id="rId5"/>
              </a:rPr>
              <a:t>National Institutes of Health is conducting an ongoing study</a:t>
            </a:r>
            <a:r>
              <a:rPr lang="en-GB" sz="1200" b="0" i="0" u="none" strike="noStrike" kern="1200" dirty="0">
                <a:solidFill>
                  <a:schemeClr val="tx1"/>
                </a:solidFill>
                <a:effectLst/>
                <a:latin typeface="+mn-lt"/>
                <a:ea typeface="+mn-ea"/>
                <a:cs typeface="+mn-cs"/>
              </a:rPr>
              <a:t> of hydroxychloroquine among hospitalized patients, as is </a:t>
            </a:r>
            <a:r>
              <a:rPr lang="en-GB" sz="1200" b="0" i="0" u="none" strike="noStrike" kern="1200" dirty="0">
                <a:solidFill>
                  <a:schemeClr val="tx1"/>
                </a:solidFill>
                <a:effectLst/>
                <a:latin typeface="+mn-lt"/>
                <a:ea typeface="+mn-ea"/>
                <a:cs typeface="+mn-cs"/>
                <a:hlinkClick r:id="rId6"/>
              </a:rPr>
              <a:t>Novartis</a:t>
            </a:r>
            <a:r>
              <a:rPr lang="en-GB" sz="1200" b="0" i="0" u="none" strike="noStrike" kern="1200" dirty="0">
                <a:solidFill>
                  <a:schemeClr val="tx1"/>
                </a:solidFill>
                <a:effectLst/>
                <a:latin typeface="+mn-lt"/>
                <a:ea typeface="+mn-ea"/>
                <a:cs typeface="+mn-cs"/>
              </a:rPr>
              <a:t>, whose Sandoz division makes a generic version of the drug.</a:t>
            </a:r>
            <a:endParaRPr lang="en-US" dirty="0"/>
          </a:p>
        </p:txBody>
      </p:sp>
      <p:sp>
        <p:nvSpPr>
          <p:cNvPr id="4" name="Slide Number Placeholder 3"/>
          <p:cNvSpPr>
            <a:spLocks noGrp="1"/>
          </p:cNvSpPr>
          <p:nvPr>
            <p:ph type="sldNum" sz="quarter" idx="5"/>
          </p:nvPr>
        </p:nvSpPr>
        <p:spPr/>
        <p:txBody>
          <a:bodyPr/>
          <a:lstStyle/>
          <a:p>
            <a:fld id="{0DD41161-6CC1-40CF-BFAD-D1410EEE27B0}" type="slidenum">
              <a:rPr lang="en-US" smtClean="0"/>
              <a:t>20</a:t>
            </a:fld>
            <a:endParaRPr lang="en-US" dirty="0"/>
          </a:p>
        </p:txBody>
      </p:sp>
    </p:spTree>
    <p:extLst>
      <p:ext uri="{BB962C8B-B14F-4D97-AF65-F5344CB8AC3E}">
        <p14:creationId xmlns:p14="http://schemas.microsoft.com/office/powerpoint/2010/main" val="47356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According to the summary of the China study,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was “not associated with a difference in time to clinical improvement” compared to a standard of care control. After one month, it appeared 13.9% of the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patients had died compared to 12.8% of patients in the control arm. The difference was not statistically significant.</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Hospitalized patients with advanced COVID-19 and lung involvement who received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recovered faster than similar patients who received placebo, according to a preliminary data analysis from a randomized, controlled trial involving 1063 patients, which began on February 21. The trial (known as the </a:t>
            </a:r>
            <a:r>
              <a:rPr lang="en-GB" sz="1200" b="0" i="0" u="none" strike="noStrike" kern="1200" dirty="0">
                <a:solidFill>
                  <a:schemeClr val="tx1"/>
                </a:solidFill>
                <a:effectLst/>
                <a:latin typeface="+mn-lt"/>
                <a:ea typeface="+mn-ea"/>
                <a:cs typeface="+mn-cs"/>
                <a:hlinkClick r:id="rId3"/>
              </a:rPr>
              <a:t>Adaptive COVID-19 Treatment Trial</a:t>
            </a:r>
            <a:r>
              <a:rPr lang="en-GB" sz="1200" b="0" i="0" u="none" strike="noStrike" kern="1200" dirty="0">
                <a:solidFill>
                  <a:schemeClr val="tx1"/>
                </a:solidFill>
                <a:effectLst/>
                <a:latin typeface="+mn-lt"/>
                <a:ea typeface="+mn-ea"/>
                <a:cs typeface="+mn-cs"/>
              </a:rPr>
              <a:t>, or ACTT), sponsored by the </a:t>
            </a:r>
            <a:r>
              <a:rPr lang="en-GB" sz="1200" b="0" i="0" u="none" strike="noStrike" kern="1200" dirty="0">
                <a:solidFill>
                  <a:schemeClr val="tx1"/>
                </a:solidFill>
                <a:effectLst/>
                <a:latin typeface="+mn-lt"/>
                <a:ea typeface="+mn-ea"/>
                <a:cs typeface="+mn-cs"/>
                <a:hlinkClick r:id="rId4"/>
              </a:rPr>
              <a:t>National Institute of Allergy and Infectious Diseases (NIAID)</a:t>
            </a:r>
            <a:r>
              <a:rPr lang="en-GB" sz="1200" b="0" i="0" u="none" strike="noStrike" kern="1200" dirty="0">
                <a:solidFill>
                  <a:schemeClr val="tx1"/>
                </a:solidFill>
                <a:effectLst/>
                <a:latin typeface="+mn-lt"/>
                <a:ea typeface="+mn-ea"/>
                <a:cs typeface="+mn-cs"/>
              </a:rPr>
              <a:t>, part of the National Institutes of Health, is the first clinical trial launched in the United States to evaluate an experimental treatment for COVID-19. Preliminary results indicate that patients who received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had a 31% faster time to recovery than those who received placebo (p&lt;0.001). Specifically, the median time to recovery was 11 days for patients treated with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compared with 15 days for those who received placebo. Results also suggested a survival benefit, with a mortality rate of 8.0% for the group receiving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versus 11.6% for the placebo group (p=0.059). Recovery in this study was defined as being well enough for hospital discharge or returning to normal activity level. </a:t>
            </a:r>
            <a:endParaRPr lang="en-US" dirty="0"/>
          </a:p>
        </p:txBody>
      </p:sp>
      <p:sp>
        <p:nvSpPr>
          <p:cNvPr id="4" name="Slide Number Placeholder 3"/>
          <p:cNvSpPr>
            <a:spLocks noGrp="1"/>
          </p:cNvSpPr>
          <p:nvPr>
            <p:ph type="sldNum" sz="quarter" idx="5"/>
          </p:nvPr>
        </p:nvSpPr>
        <p:spPr/>
        <p:txBody>
          <a:bodyPr/>
          <a:lstStyle/>
          <a:p>
            <a:fld id="{0DD41161-6CC1-40CF-BFAD-D1410EEE27B0}" type="slidenum">
              <a:rPr lang="en-US" smtClean="0"/>
              <a:t>21</a:t>
            </a:fld>
            <a:endParaRPr lang="en-US" dirty="0"/>
          </a:p>
        </p:txBody>
      </p:sp>
    </p:spTree>
    <p:extLst>
      <p:ext uri="{BB962C8B-B14F-4D97-AF65-F5344CB8AC3E}">
        <p14:creationId xmlns:p14="http://schemas.microsoft.com/office/powerpoint/2010/main" val="176861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b="1"/>
            </a:lvl1pPr>
          </a:lstStyle>
          <a:p>
            <a:r>
              <a:rPr lang="en-US"/>
              <a:t>Click to edit Master title style</a:t>
            </a:r>
          </a:p>
        </p:txBody>
      </p:sp>
    </p:spTree>
    <p:extLst>
      <p:ext uri="{BB962C8B-B14F-4D97-AF65-F5344CB8AC3E}">
        <p14:creationId xmlns:p14="http://schemas.microsoft.com/office/powerpoint/2010/main" val="2792979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F5A082-309C-6B4E-897C-D4F7822D13F4}"/>
              </a:ext>
            </a:extLst>
          </p:cNvPr>
          <p:cNvSpPr>
            <a:spLocks noGrp="1"/>
          </p:cNvSpPr>
          <p:nvPr>
            <p:ph type="dt" sz="half" idx="10"/>
          </p:nvPr>
        </p:nvSpPr>
        <p:spPr/>
        <p:txBody>
          <a:bodyPr/>
          <a:lstStyle/>
          <a:p>
            <a:fld id="{C4222ABB-08A3-854A-ACD3-0B3E27EEF656}" type="datetimeFigureOut">
              <a:rPr lang="en-US" smtClean="0"/>
              <a:t>5/1/20</a:t>
            </a:fld>
            <a:endParaRPr lang="en-US"/>
          </a:p>
        </p:txBody>
      </p:sp>
      <p:sp>
        <p:nvSpPr>
          <p:cNvPr id="3" name="Footer Placeholder 2">
            <a:extLst>
              <a:ext uri="{FF2B5EF4-FFF2-40B4-BE49-F238E27FC236}">
                <a16:creationId xmlns:a16="http://schemas.microsoft.com/office/drawing/2014/main" id="{27086AE4-2400-6A40-B5A5-FD8059A2A3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281C44-6AE1-0D47-9512-9F9F9900D9E3}"/>
              </a:ext>
            </a:extLst>
          </p:cNvPr>
          <p:cNvSpPr>
            <a:spLocks noGrp="1"/>
          </p:cNvSpPr>
          <p:nvPr>
            <p:ph type="sldNum" sz="quarter" idx="12"/>
          </p:nvPr>
        </p:nvSpPr>
        <p:spPr/>
        <p:txBody>
          <a:bodyPr/>
          <a:lstStyle/>
          <a:p>
            <a:fld id="{B0BD09FF-7651-A14A-9190-CF55F54D1DAA}" type="slidenum">
              <a:rPr lang="en-US" smtClean="0"/>
              <a:t>‹#›</a:t>
            </a:fld>
            <a:endParaRPr lang="en-US"/>
          </a:p>
        </p:txBody>
      </p:sp>
    </p:spTree>
    <p:extLst>
      <p:ext uri="{BB962C8B-B14F-4D97-AF65-F5344CB8AC3E}">
        <p14:creationId xmlns:p14="http://schemas.microsoft.com/office/powerpoint/2010/main" val="393043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417638"/>
            <a:ext cx="109728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9850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b="1"/>
            </a:lvl1pPr>
          </a:lstStyle>
          <a:p>
            <a:r>
              <a:rPr lang="en-US"/>
              <a:t>Click to edit Master title style</a:t>
            </a:r>
          </a:p>
        </p:txBody>
      </p:sp>
    </p:spTree>
    <p:extLst>
      <p:ext uri="{BB962C8B-B14F-4D97-AF65-F5344CB8AC3E}">
        <p14:creationId xmlns:p14="http://schemas.microsoft.com/office/powerpoint/2010/main" val="4192824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12192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itle 1"/>
          <p:cNvSpPr>
            <a:spLocks noGrp="1"/>
          </p:cNvSpPr>
          <p:nvPr>
            <p:ph type="title"/>
          </p:nvPr>
        </p:nvSpPr>
        <p:spPr>
          <a:xfrm>
            <a:off x="609600" y="152400"/>
            <a:ext cx="10972800" cy="838200"/>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7" name="Content Placeholder 2"/>
          <p:cNvSpPr>
            <a:spLocks noGrp="1"/>
          </p:cNvSpPr>
          <p:nvPr>
            <p:ph idx="1"/>
          </p:nvPr>
        </p:nvSpPr>
        <p:spPr>
          <a:xfrm>
            <a:off x="609600" y="1219201"/>
            <a:ext cx="109728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87816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417638"/>
            <a:ext cx="109728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1294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919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0" y="1428750"/>
            <a:ext cx="5386917"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68512"/>
            <a:ext cx="5386917"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28750"/>
            <a:ext cx="5389033"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68512"/>
            <a:ext cx="5389033"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1902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141979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6CA19B9-F791-490A-852D-FC90925EBF74}" type="datetimeFigureOut">
              <a:rPr lang="en-US" smtClean="0">
                <a:solidFill>
                  <a:srgbClr val="00338E"/>
                </a:solidFill>
              </a:rPr>
              <a:pPr/>
              <a:t>5/1/20</a:t>
            </a:fld>
            <a:endParaRPr lang="en-US" dirty="0">
              <a:solidFill>
                <a:srgbClr val="00338E"/>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00338E"/>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1BBCC12-4016-4C10-BE1F-F601FB5468B2}" type="slidenum">
              <a:rPr lang="en-US" smtClean="0">
                <a:solidFill>
                  <a:srgbClr val="00338E"/>
                </a:solidFill>
              </a:rPr>
              <a:pPr/>
              <a:t>‹#›</a:t>
            </a:fld>
            <a:endParaRPr lang="en-US" dirty="0">
              <a:solidFill>
                <a:srgbClr val="00338E"/>
              </a:solidFill>
            </a:endParaRPr>
          </a:p>
        </p:txBody>
      </p:sp>
    </p:spTree>
    <p:extLst>
      <p:ext uri="{BB962C8B-B14F-4D97-AF65-F5344CB8AC3E}">
        <p14:creationId xmlns:p14="http://schemas.microsoft.com/office/powerpoint/2010/main" val="41734465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12192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itle 1"/>
          <p:cNvSpPr>
            <a:spLocks noGrp="1"/>
          </p:cNvSpPr>
          <p:nvPr>
            <p:ph type="title"/>
          </p:nvPr>
        </p:nvSpPr>
        <p:spPr>
          <a:xfrm>
            <a:off x="609600" y="152400"/>
            <a:ext cx="10972800" cy="838200"/>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7" name="Content Placeholder 2"/>
          <p:cNvSpPr>
            <a:spLocks noGrp="1"/>
          </p:cNvSpPr>
          <p:nvPr>
            <p:ph idx="1"/>
          </p:nvPr>
        </p:nvSpPr>
        <p:spPr>
          <a:xfrm>
            <a:off x="609600" y="1219201"/>
            <a:ext cx="109728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3959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417638"/>
            <a:ext cx="109728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4642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620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0" y="1428750"/>
            <a:ext cx="5386917"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068512"/>
            <a:ext cx="5386917"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28750"/>
            <a:ext cx="5389033"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068512"/>
            <a:ext cx="5389033"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5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68285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02FF9-0D26-4600-A3F7-55B9A22E68C9}" type="datetimeFigureOut">
              <a:rPr lang="en-US" smtClean="0"/>
              <a:t>5/1/20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CA280-9C58-4C5C-8639-0927071F0DFC}" type="slidenum">
              <a:rPr lang="en-US" smtClean="0"/>
              <a:t>‹#›</a:t>
            </a:fld>
            <a:endParaRPr lang="en-US"/>
          </a:p>
        </p:txBody>
      </p:sp>
    </p:spTree>
    <p:extLst>
      <p:ext uri="{BB962C8B-B14F-4D97-AF65-F5344CB8AC3E}">
        <p14:creationId xmlns:p14="http://schemas.microsoft.com/office/powerpoint/2010/main" val="398038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352800"/>
            <a:ext cx="8534400" cy="1752600"/>
          </a:xfrm>
          <a:prstGeom prst="rect">
            <a:avLst/>
          </a:prstGeom>
        </p:spPr>
        <p:txBody>
          <a:bodyPr/>
          <a:lstStyle>
            <a:lvl1pPr marL="0" indent="0" algn="ctr">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42812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352800"/>
            <a:ext cx="8534400" cy="1752600"/>
          </a:xfrm>
          <a:prstGeom prst="rect">
            <a:avLst/>
          </a:prstGeom>
        </p:spPr>
        <p:txBody>
          <a:bodyPr/>
          <a:lstStyle>
            <a:lvl1pPr marL="0" indent="0" algn="ctr">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95593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5400" y="6381192"/>
            <a:ext cx="8966200" cy="324408"/>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p:nvSpPr>
        <p:spPr>
          <a:xfrm>
            <a:off x="-25400" y="6210486"/>
            <a:ext cx="8966200" cy="94506"/>
          </a:xfrm>
          <a:prstGeom prst="rect">
            <a:avLst/>
          </a:prstGeom>
          <a:solidFill>
            <a:srgbClr val="439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801" y="6477000"/>
            <a:ext cx="5965964" cy="112776"/>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42400" y="6277140"/>
            <a:ext cx="3066288" cy="399721"/>
          </a:xfrm>
          <a:prstGeom prst="rect">
            <a:avLst/>
          </a:prstGeom>
        </p:spPr>
      </p:pic>
    </p:spTree>
    <p:extLst>
      <p:ext uri="{BB962C8B-B14F-4D97-AF65-F5344CB8AC3E}">
        <p14:creationId xmlns:p14="http://schemas.microsoft.com/office/powerpoint/2010/main" val="3532283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9" r:id="rId7"/>
    <p:sldLayoutId id="2147483680" r:id="rId8"/>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019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p:nvSpPr>
        <p:spPr>
          <a:xfrm>
            <a:off x="-25400" y="6381192"/>
            <a:ext cx="8966200" cy="324408"/>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1"/>
          <p:cNvSpPr>
            <a:spLocks noChangeArrowheads="1"/>
          </p:cNvSpPr>
          <p:nvPr/>
        </p:nvSpPr>
        <p:spPr bwMode="auto">
          <a:xfrm>
            <a:off x="203200" y="6424382"/>
            <a:ext cx="7620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50"/>
              </a:spcAft>
            </a:pPr>
            <a:r>
              <a:rPr lang="en-US" sz="1100" b="1" dirty="0">
                <a:solidFill>
                  <a:schemeClr val="bg1"/>
                </a:solidFill>
                <a:latin typeface="Arial" pitchFamily="34" charset="0"/>
                <a:cs typeface="Arial" pitchFamily="34" charset="0"/>
              </a:rPr>
              <a:t>Sacred Encounters   Perfect Care   Healthiest Communities</a:t>
            </a:r>
          </a:p>
        </p:txBody>
      </p:sp>
      <p:sp>
        <p:nvSpPr>
          <p:cNvPr id="16" name="Rectangle 15"/>
          <p:cNvSpPr/>
          <p:nvPr/>
        </p:nvSpPr>
        <p:spPr>
          <a:xfrm>
            <a:off x="-25400" y="6210486"/>
            <a:ext cx="8966200" cy="94506"/>
          </a:xfrm>
          <a:prstGeom prst="rect">
            <a:avLst/>
          </a:prstGeom>
          <a:solidFill>
            <a:srgbClr val="439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2400" y="6277140"/>
            <a:ext cx="3066288" cy="399721"/>
          </a:xfrm>
          <a:prstGeom prst="rect">
            <a:avLst/>
          </a:prstGeom>
        </p:spPr>
      </p:pic>
    </p:spTree>
    <p:extLst>
      <p:ext uri="{BB962C8B-B14F-4D97-AF65-F5344CB8AC3E}">
        <p14:creationId xmlns:p14="http://schemas.microsoft.com/office/powerpoint/2010/main" val="2890607693"/>
      </p:ext>
    </p:extLst>
  </p:cSld>
  <p:clrMap bg1="lt1" tx1="dk1" bg2="lt2" tx2="dk2" accent1="accent1" accent2="accent2" accent3="accent3" accent4="accent4" accent5="accent5" accent6="accent6" hlink="hlink" folHlink="folHlink"/>
  <p:sldLayoutIdLst>
    <p:sldLayoutId id="2147483669" r:id="rId1"/>
    <p:sldLayoutId id="2147483681" r:id="rId2"/>
    <p:sldLayoutId id="2147483682" r:id="rId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5400" y="6381192"/>
            <a:ext cx="8966200" cy="324408"/>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25400" y="6210486"/>
            <a:ext cx="8966200" cy="94506"/>
          </a:xfrm>
          <a:prstGeom prst="rect">
            <a:avLst/>
          </a:prstGeom>
          <a:solidFill>
            <a:srgbClr val="439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801" y="6477000"/>
            <a:ext cx="5965964" cy="112776"/>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42400" y="6277140"/>
            <a:ext cx="3066288" cy="399721"/>
          </a:xfrm>
          <a:prstGeom prst="rect">
            <a:avLst/>
          </a:prstGeom>
        </p:spPr>
      </p:pic>
    </p:spTree>
    <p:extLst>
      <p:ext uri="{BB962C8B-B14F-4D97-AF65-F5344CB8AC3E}">
        <p14:creationId xmlns:p14="http://schemas.microsoft.com/office/powerpoint/2010/main" val="20834634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nam03.safelinks.protection.outlook.com/?url=http%3A%2F%2Fr20.rs6.net%2Ftn.jsp%3Ff%3D001RCGNu6ft6-uboltortYZs-8lYbiC2pZonMWivjP_sREsCyo8Q5CgrQRHewj21OmhaPQ3vghWCPq7eEMYpew_C_o1FUJcJ577kA0DmnsVjPdtQFlWfzTRmw-r7iidRRUf5_RI1rOqp75bx0-6EXynJs-rNYIdh40a9lQmvjkPdrnYyoudymfmWC8LzPo0GlM62uHhnnaR_rMogyG4oHW3yNLl8nUwzesiIRZ3LtkQPz2ElcofC6ki5mR0wanAPCX1%26c%3DjK4jnUQeEzL5dQPAp3pKPk0wKt5bKSUJq0i_iBtdiR460f_70RO6Iw%3D%3D%26ch%3D5wmM2KrH3jP4hIOfnXXbsdHmQmeePyC56Ub7lzCMiwfzSAqU0jPZcg%3D%3D&amp;data=01%7C01%7Cjbanda%40tha.org%7Ca510ad00c28d48a5ab0508d7ed560833%7C1c75d81fca014c1fb7280c88f438a0a8%7C0&amp;sdata=QRobKyY%2FezQE5DLikrFyKZRc2vgKk%2BOx8DNsrB0U8Jo%3D&amp;reserved=0"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hyperlink" Target="https://www.cdc.gov/coronavirus/2019-ncov/hcp/infection-control-recommendations.html?CDC_AA_refVal=https%3A%2F%2Fwww.cdc.gov%2Fcoronavirus%2F2019-ncov%2Finfection-control%2Fcontrol-recommendations.html"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tiff"/><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tiff"/><Relationship Id="rId4" Type="http://schemas.openxmlformats.org/officeDocument/2006/relationships/image" Target="../media/image5.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D6B054-721D-6A4D-A367-FC5AA75F8FA5}"/>
              </a:ext>
            </a:extLst>
          </p:cNvPr>
          <p:cNvSpPr>
            <a:spLocks noGrp="1"/>
          </p:cNvSpPr>
          <p:nvPr>
            <p:ph type="ctrTitle"/>
          </p:nvPr>
        </p:nvSpPr>
        <p:spPr>
          <a:effectLst>
            <a:outerShdw blurRad="50800" dist="38100" dir="2700000" algn="tl" rotWithShape="0">
              <a:prstClr val="black">
                <a:alpha val="40000"/>
              </a:prstClr>
            </a:outerShdw>
          </a:effectLst>
        </p:spPr>
        <p:txBody>
          <a:bodyPr/>
          <a:lstStyle/>
          <a:p>
            <a:r>
              <a:rPr lang="en-US" dirty="0"/>
              <a:t>Covenant Health</a:t>
            </a:r>
            <a:br>
              <a:rPr lang="en-US" dirty="0"/>
            </a:br>
            <a:r>
              <a:rPr lang="en-US" dirty="0"/>
              <a:t>COVID-19 Update for Physicians</a:t>
            </a:r>
          </a:p>
        </p:txBody>
      </p:sp>
      <p:sp>
        <p:nvSpPr>
          <p:cNvPr id="6" name="Subtitle 5">
            <a:extLst>
              <a:ext uri="{FF2B5EF4-FFF2-40B4-BE49-F238E27FC236}">
                <a16:creationId xmlns:a16="http://schemas.microsoft.com/office/drawing/2014/main" id="{560B31AF-7F72-534C-AF64-C57CCAEB887E}"/>
              </a:ext>
            </a:extLst>
          </p:cNvPr>
          <p:cNvSpPr>
            <a:spLocks noGrp="1"/>
          </p:cNvSpPr>
          <p:nvPr>
            <p:ph type="subTitle" idx="1"/>
          </p:nvPr>
        </p:nvSpPr>
        <p:spPr>
          <a:xfrm>
            <a:off x="1828800" y="4035972"/>
            <a:ext cx="8534400" cy="1069428"/>
          </a:xfrm>
        </p:spPr>
        <p:txBody>
          <a:bodyPr/>
          <a:lstStyle/>
          <a:p>
            <a:r>
              <a:rPr lang="en-US" dirty="0"/>
              <a:t>May 1, 2020</a:t>
            </a:r>
          </a:p>
        </p:txBody>
      </p:sp>
    </p:spTree>
    <p:extLst>
      <p:ext uri="{BB962C8B-B14F-4D97-AF65-F5344CB8AC3E}">
        <p14:creationId xmlns:p14="http://schemas.microsoft.com/office/powerpoint/2010/main" val="2391044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84B-AEF3-4723-802B-0934782DC4EF}"/>
              </a:ext>
            </a:extLst>
          </p:cNvPr>
          <p:cNvSpPr>
            <a:spLocks noGrp="1"/>
          </p:cNvSpPr>
          <p:nvPr>
            <p:ph type="ctrTitle"/>
          </p:nvPr>
        </p:nvSpPr>
        <p:spPr/>
        <p:txBody>
          <a:bodyPr/>
          <a:lstStyle/>
          <a:p>
            <a:r>
              <a:rPr lang="en-US" dirty="0"/>
              <a:t>New Covid-19 POSITIVES by Day</a:t>
            </a:r>
          </a:p>
        </p:txBody>
      </p:sp>
      <p:pic>
        <p:nvPicPr>
          <p:cNvPr id="4" name="Content Placeholder 3">
            <a:extLst>
              <a:ext uri="{FF2B5EF4-FFF2-40B4-BE49-F238E27FC236}">
                <a16:creationId xmlns:a16="http://schemas.microsoft.com/office/drawing/2014/main" id="{BF277818-BB6C-464B-B440-DA0E03F666B1}"/>
              </a:ext>
            </a:extLst>
          </p:cNvPr>
          <p:cNvPicPr>
            <a:picLocks noGrp="1" noChangeAspect="1"/>
          </p:cNvPicPr>
          <p:nvPr>
            <p:ph idx="4294967295"/>
          </p:nvPr>
        </p:nvPicPr>
        <p:blipFill>
          <a:blip r:embed="rId2"/>
          <a:stretch>
            <a:fillRect/>
          </a:stretch>
        </p:blipFill>
        <p:spPr>
          <a:xfrm>
            <a:off x="0" y="1417638"/>
            <a:ext cx="8791575" cy="4525962"/>
          </a:xfrm>
          <a:prstGeom prst="rect">
            <a:avLst/>
          </a:prstGeom>
        </p:spPr>
      </p:pic>
    </p:spTree>
    <p:extLst>
      <p:ext uri="{BB962C8B-B14F-4D97-AF65-F5344CB8AC3E}">
        <p14:creationId xmlns:p14="http://schemas.microsoft.com/office/powerpoint/2010/main" val="3938171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0B32-2EBE-4645-8EF5-BBC1AA5FA4DA}"/>
              </a:ext>
            </a:extLst>
          </p:cNvPr>
          <p:cNvSpPr>
            <a:spLocks noGrp="1"/>
          </p:cNvSpPr>
          <p:nvPr>
            <p:ph type="ctrTitle"/>
          </p:nvPr>
        </p:nvSpPr>
        <p:spPr/>
        <p:txBody>
          <a:bodyPr/>
          <a:lstStyle/>
          <a:p>
            <a:r>
              <a:rPr lang="en-US" sz="4000" dirty="0"/>
              <a:t>Providence System Weekly Admissions</a:t>
            </a:r>
          </a:p>
        </p:txBody>
      </p:sp>
      <p:pic>
        <p:nvPicPr>
          <p:cNvPr id="3" name="Picture 2">
            <a:extLst>
              <a:ext uri="{FF2B5EF4-FFF2-40B4-BE49-F238E27FC236}">
                <a16:creationId xmlns:a16="http://schemas.microsoft.com/office/drawing/2014/main" id="{60B892C9-E18C-44F2-8307-38045C2A2FEB}"/>
              </a:ext>
            </a:extLst>
          </p:cNvPr>
          <p:cNvPicPr>
            <a:picLocks noChangeAspect="1"/>
          </p:cNvPicPr>
          <p:nvPr/>
        </p:nvPicPr>
        <p:blipFill>
          <a:blip r:embed="rId2"/>
          <a:stretch>
            <a:fillRect/>
          </a:stretch>
        </p:blipFill>
        <p:spPr>
          <a:xfrm>
            <a:off x="875985" y="991807"/>
            <a:ext cx="10440029" cy="5212080"/>
          </a:xfrm>
          <a:prstGeom prst="rect">
            <a:avLst/>
          </a:prstGeom>
        </p:spPr>
      </p:pic>
      <p:sp>
        <p:nvSpPr>
          <p:cNvPr id="5" name="Speech Bubble: Rectangle 4">
            <a:extLst>
              <a:ext uri="{FF2B5EF4-FFF2-40B4-BE49-F238E27FC236}">
                <a16:creationId xmlns:a16="http://schemas.microsoft.com/office/drawing/2014/main" id="{8FE3AF82-BBBA-4CD6-AEE7-FD178183F079}"/>
              </a:ext>
            </a:extLst>
          </p:cNvPr>
          <p:cNvSpPr/>
          <p:nvPr/>
        </p:nvSpPr>
        <p:spPr>
          <a:xfrm>
            <a:off x="8176334" y="1930045"/>
            <a:ext cx="1707405" cy="708917"/>
          </a:xfrm>
          <a:prstGeom prst="wedgeRectCallout">
            <a:avLst>
              <a:gd name="adj1" fmla="val -19289"/>
              <a:gd name="adj2" fmla="val 762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March 1</a:t>
            </a:r>
          </a:p>
          <a:p>
            <a:pPr algn="ctr"/>
            <a:r>
              <a:rPr lang="en-US" dirty="0">
                <a:solidFill>
                  <a:schemeClr val="accent4"/>
                </a:solidFill>
              </a:rPr>
              <a:t>115,029</a:t>
            </a:r>
          </a:p>
        </p:txBody>
      </p:sp>
      <p:sp>
        <p:nvSpPr>
          <p:cNvPr id="6" name="Speech Bubble: Rectangle 5">
            <a:extLst>
              <a:ext uri="{FF2B5EF4-FFF2-40B4-BE49-F238E27FC236}">
                <a16:creationId xmlns:a16="http://schemas.microsoft.com/office/drawing/2014/main" id="{096A45E2-3E8C-488B-8EB3-EBFE06CE094D}"/>
              </a:ext>
            </a:extLst>
          </p:cNvPr>
          <p:cNvSpPr/>
          <p:nvPr/>
        </p:nvSpPr>
        <p:spPr>
          <a:xfrm>
            <a:off x="9145552" y="4799012"/>
            <a:ext cx="1707405" cy="708917"/>
          </a:xfrm>
          <a:prstGeom prst="wedgeRectCallout">
            <a:avLst>
              <a:gd name="adj1" fmla="val -49966"/>
              <a:gd name="adj2" fmla="val 887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April 12</a:t>
            </a:r>
          </a:p>
          <a:p>
            <a:pPr algn="ctr"/>
            <a:r>
              <a:rPr lang="en-US" dirty="0">
                <a:solidFill>
                  <a:schemeClr val="accent4"/>
                </a:solidFill>
              </a:rPr>
              <a:t>39,345</a:t>
            </a:r>
          </a:p>
        </p:txBody>
      </p:sp>
      <p:sp>
        <p:nvSpPr>
          <p:cNvPr id="7" name="Speech Bubble: Rectangle 6">
            <a:extLst>
              <a:ext uri="{FF2B5EF4-FFF2-40B4-BE49-F238E27FC236}">
                <a16:creationId xmlns:a16="http://schemas.microsoft.com/office/drawing/2014/main" id="{75E27261-4527-436A-A44D-91E1EF7BA9F5}"/>
              </a:ext>
            </a:extLst>
          </p:cNvPr>
          <p:cNvSpPr/>
          <p:nvPr/>
        </p:nvSpPr>
        <p:spPr>
          <a:xfrm>
            <a:off x="9145552" y="3364528"/>
            <a:ext cx="1707405" cy="708917"/>
          </a:xfrm>
          <a:prstGeom prst="wedgeRectCallout">
            <a:avLst>
              <a:gd name="adj1" fmla="val -69204"/>
              <a:gd name="adj2" fmla="val 2367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66% Reduction</a:t>
            </a:r>
          </a:p>
        </p:txBody>
      </p:sp>
    </p:spTree>
    <p:extLst>
      <p:ext uri="{BB962C8B-B14F-4D97-AF65-F5344CB8AC3E}">
        <p14:creationId xmlns:p14="http://schemas.microsoft.com/office/powerpoint/2010/main" val="3992842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E6145A-0ADB-B345-AFA4-EBF40107CAD5}"/>
              </a:ext>
            </a:extLst>
          </p:cNvPr>
          <p:cNvSpPr>
            <a:spLocks noGrp="1"/>
          </p:cNvSpPr>
          <p:nvPr>
            <p:ph type="ctrTitle"/>
          </p:nvPr>
        </p:nvSpPr>
        <p:spPr/>
        <p:txBody>
          <a:bodyPr/>
          <a:lstStyle/>
          <a:p>
            <a:r>
              <a:rPr lang="en-US" dirty="0"/>
              <a:t>Texas Medical Board</a:t>
            </a:r>
            <a:br>
              <a:rPr lang="en-US" dirty="0"/>
            </a:br>
            <a:r>
              <a:rPr lang="en-US" dirty="0"/>
              <a:t>Notification April 30, 2020</a:t>
            </a:r>
          </a:p>
        </p:txBody>
      </p:sp>
      <p:sp>
        <p:nvSpPr>
          <p:cNvPr id="5" name="Subtitle 4">
            <a:extLst>
              <a:ext uri="{FF2B5EF4-FFF2-40B4-BE49-F238E27FC236}">
                <a16:creationId xmlns:a16="http://schemas.microsoft.com/office/drawing/2014/main" id="{03D758DA-6767-BA4A-A4C5-FE22D561066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41717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24DD94-9375-5B46-8769-C816BDB569DE}"/>
              </a:ext>
            </a:extLst>
          </p:cNvPr>
          <p:cNvSpPr txBox="1"/>
          <p:nvPr/>
        </p:nvSpPr>
        <p:spPr>
          <a:xfrm>
            <a:off x="726510" y="776614"/>
            <a:ext cx="10968186" cy="5078313"/>
          </a:xfrm>
          <a:prstGeom prst="rect">
            <a:avLst/>
          </a:prstGeom>
          <a:noFill/>
        </p:spPr>
        <p:txBody>
          <a:bodyPr wrap="square" rtlCol="0">
            <a:spAutoFit/>
          </a:bodyPr>
          <a:lstStyle/>
          <a:p>
            <a:r>
              <a:rPr lang="en-US" b="1" dirty="0"/>
              <a:t>Texas Medical Board Press Release</a:t>
            </a:r>
            <a:endParaRPr lang="en-US" dirty="0"/>
          </a:p>
          <a:p>
            <a:r>
              <a:rPr lang="en-US" dirty="0"/>
              <a:t> </a:t>
            </a:r>
          </a:p>
          <a:p>
            <a:r>
              <a:rPr lang="en-US" b="1" dirty="0"/>
              <a:t>FOR IMMEDIATE RELEASE</a:t>
            </a:r>
            <a:endParaRPr lang="en-US" dirty="0"/>
          </a:p>
          <a:p>
            <a:r>
              <a:rPr lang="en-US" dirty="0"/>
              <a:t>April 30, 2020</a:t>
            </a:r>
          </a:p>
          <a:p>
            <a:r>
              <a:rPr lang="en-US" dirty="0"/>
              <a:t> </a:t>
            </a:r>
          </a:p>
          <a:p>
            <a:r>
              <a:rPr lang="en-US" dirty="0"/>
              <a:t>Media contact: Jarrett Schneider, 512-305-7018</a:t>
            </a:r>
          </a:p>
          <a:p>
            <a:r>
              <a:rPr lang="en-US" dirty="0"/>
              <a:t>Customer service: 512-305-7030 or 800-248-4062</a:t>
            </a:r>
          </a:p>
          <a:p>
            <a:r>
              <a:rPr lang="en-US" dirty="0"/>
              <a:t> </a:t>
            </a:r>
          </a:p>
          <a:p>
            <a:r>
              <a:rPr lang="en-US" b="1" dirty="0"/>
              <a:t>TMB Adopts Emergency Rule Related to Gov. Abbott's Executive Order GA-19</a:t>
            </a:r>
            <a:endParaRPr lang="en-US" dirty="0"/>
          </a:p>
          <a:p>
            <a:r>
              <a:rPr lang="en-US" dirty="0"/>
              <a:t> </a:t>
            </a:r>
          </a:p>
          <a:p>
            <a:r>
              <a:rPr lang="en-US" dirty="0"/>
              <a:t>Following Governor Greg Abbott's issuance of </a:t>
            </a:r>
            <a:r>
              <a:rPr lang="en-US" dirty="0">
                <a:hlinkClick r:id="rId2"/>
              </a:rPr>
              <a:t>Executive Order GA-19</a:t>
            </a:r>
            <a:r>
              <a:rPr lang="en-US" dirty="0"/>
              <a:t>, the Texas Medical Board's Executive Committee today adopted rules on an emergency basis.</a:t>
            </a:r>
          </a:p>
          <a:p>
            <a:r>
              <a:rPr lang="en-US" dirty="0"/>
              <a:t> </a:t>
            </a:r>
          </a:p>
          <a:p>
            <a:r>
              <a:rPr lang="en-US" dirty="0"/>
              <a:t>The adopted rule amends 22 TAC Chapter 190.8 Violation Guidelines, and adds to the definition of "Unprofessional and Dishonorable Conduct" under 22 TAC §190.8(2)(U).</a:t>
            </a:r>
          </a:p>
          <a:p>
            <a:r>
              <a:rPr lang="en-US" dirty="0"/>
              <a:t> </a:t>
            </a:r>
          </a:p>
          <a:p>
            <a:r>
              <a:rPr lang="en-US" dirty="0"/>
              <a:t>The adopted emergency rule goes into effect May 1, 2020 at 12:00 a.m.</a:t>
            </a:r>
          </a:p>
          <a:p>
            <a:endParaRPr lang="en-US" dirty="0"/>
          </a:p>
        </p:txBody>
      </p:sp>
    </p:spTree>
    <p:extLst>
      <p:ext uri="{BB962C8B-B14F-4D97-AF65-F5344CB8AC3E}">
        <p14:creationId xmlns:p14="http://schemas.microsoft.com/office/powerpoint/2010/main" val="2475833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265F9A-90C9-2843-A13A-D79EACC31D22}"/>
              </a:ext>
            </a:extLst>
          </p:cNvPr>
          <p:cNvSpPr>
            <a:spLocks noGrp="1"/>
          </p:cNvSpPr>
          <p:nvPr>
            <p:ph idx="4294967295"/>
          </p:nvPr>
        </p:nvSpPr>
        <p:spPr>
          <a:xfrm>
            <a:off x="288758" y="617621"/>
            <a:ext cx="11582400" cy="4906963"/>
          </a:xfrm>
          <a:prstGeom prst="rect">
            <a:avLst/>
          </a:prstGeom>
        </p:spPr>
        <p:txBody>
          <a:bodyPr/>
          <a:lstStyle/>
          <a:p>
            <a:pPr marL="0" indent="0">
              <a:buNone/>
            </a:pPr>
            <a:r>
              <a:rPr lang="en-US" sz="2400" dirty="0"/>
              <a:t>The rule adds the following </a:t>
            </a:r>
            <a:r>
              <a:rPr lang="en-US" sz="2400" b="1" dirty="0">
                <a:solidFill>
                  <a:srgbClr val="FF0000"/>
                </a:solidFill>
              </a:rPr>
              <a:t>required minimum standards </a:t>
            </a:r>
            <a:r>
              <a:rPr lang="en-US" sz="2400" dirty="0"/>
              <a:t>for safe practice related to COVID-19, and certain </a:t>
            </a:r>
            <a:r>
              <a:rPr lang="en-US" sz="2400" b="1" dirty="0">
                <a:solidFill>
                  <a:srgbClr val="FF0000"/>
                </a:solidFill>
              </a:rPr>
              <a:t>posting notice </a:t>
            </a:r>
            <a:r>
              <a:rPr lang="en-US" sz="2400" dirty="0"/>
              <a:t>of those minimum standards:</a:t>
            </a:r>
          </a:p>
          <a:p>
            <a:pPr marL="0" indent="0">
              <a:buNone/>
            </a:pPr>
            <a:endParaRPr lang="en-US" sz="2400" dirty="0"/>
          </a:p>
          <a:p>
            <a:r>
              <a:rPr lang="en-US" sz="2400" dirty="0"/>
              <a:t>(U) Notice and Compliance Requirements Concerning COVID-19 Minimum Standards of Safe Practice</a:t>
            </a:r>
          </a:p>
          <a:p>
            <a:r>
              <a:rPr lang="en-US" sz="2400" dirty="0"/>
              <a:t>(</a:t>
            </a:r>
            <a:r>
              <a:rPr lang="en-US" sz="2400" dirty="0" err="1"/>
              <a:t>i</a:t>
            </a:r>
            <a:r>
              <a:rPr lang="en-US" sz="2400" dirty="0"/>
              <a:t>) All physicians providing patient care or engaging in an in-person patient encounter, must implement the following minimum COVID-19 standards of safe practice.</a:t>
            </a:r>
          </a:p>
          <a:p>
            <a:r>
              <a:rPr lang="en-US" sz="2400" dirty="0"/>
              <a:t>(I) a </a:t>
            </a:r>
            <a:r>
              <a:rPr lang="en-US" sz="2400" dirty="0">
                <a:solidFill>
                  <a:srgbClr val="FF0000"/>
                </a:solidFill>
              </a:rPr>
              <a:t>mask must be worn by both the patient and physician or the physician's delegate when in proximity of the patient </a:t>
            </a:r>
            <a:r>
              <a:rPr lang="en-US" sz="2400" dirty="0"/>
              <a:t>(meaning less than a 6-foot distance between the patient and the physician or the physician's delegate);</a:t>
            </a:r>
          </a:p>
          <a:p>
            <a:r>
              <a:rPr lang="en-US" sz="2400" dirty="0"/>
              <a:t>(II) </a:t>
            </a:r>
            <a:r>
              <a:rPr lang="en-US" sz="2400" dirty="0">
                <a:solidFill>
                  <a:srgbClr val="FF0000"/>
                </a:solidFill>
              </a:rPr>
              <a:t>follow policies</a:t>
            </a:r>
            <a:r>
              <a:rPr lang="en-US" sz="2400" dirty="0"/>
              <a:t> the physician, medical and healthcare practice, or facility has in place </a:t>
            </a:r>
            <a:r>
              <a:rPr lang="en-US" sz="2400" dirty="0">
                <a:solidFill>
                  <a:srgbClr val="FF0000"/>
                </a:solidFill>
              </a:rPr>
              <a:t>regarding COVID-19 screening and testing and/or screening patients</a:t>
            </a:r>
            <a:r>
              <a:rPr lang="en-US" sz="2400" dirty="0"/>
              <a:t>;</a:t>
            </a:r>
          </a:p>
          <a:p>
            <a:endParaRPr lang="en-US" dirty="0"/>
          </a:p>
        </p:txBody>
      </p:sp>
    </p:spTree>
    <p:extLst>
      <p:ext uri="{BB962C8B-B14F-4D97-AF65-F5344CB8AC3E}">
        <p14:creationId xmlns:p14="http://schemas.microsoft.com/office/powerpoint/2010/main" val="448454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C385F-2110-834E-A123-75A9E4EF4D7D}"/>
              </a:ext>
            </a:extLst>
          </p:cNvPr>
          <p:cNvSpPr>
            <a:spLocks noGrp="1"/>
          </p:cNvSpPr>
          <p:nvPr>
            <p:ph idx="4294967295"/>
          </p:nvPr>
        </p:nvSpPr>
        <p:spPr>
          <a:xfrm>
            <a:off x="409074" y="328863"/>
            <a:ext cx="10972800" cy="4906963"/>
          </a:xfrm>
          <a:prstGeom prst="rect">
            <a:avLst/>
          </a:prstGeom>
        </p:spPr>
        <p:txBody>
          <a:bodyPr/>
          <a:lstStyle/>
          <a:p>
            <a:r>
              <a:rPr lang="en-US" sz="2400" dirty="0"/>
              <a:t>(III) that, before any encounter, </a:t>
            </a:r>
            <a:r>
              <a:rPr lang="en-US" sz="2400" b="1" dirty="0">
                <a:solidFill>
                  <a:srgbClr val="FF0000"/>
                </a:solidFill>
              </a:rPr>
              <a:t>patients must be screened </a:t>
            </a:r>
            <a:r>
              <a:rPr lang="en-US" sz="2400" dirty="0"/>
              <a:t>for potential symptoms of COVID-19 or verified previously screened within last 20 days; and</a:t>
            </a:r>
          </a:p>
          <a:p>
            <a:r>
              <a:rPr lang="en-US" sz="2400" dirty="0"/>
              <a:t>(IV) that prior to care involving a medical procedure or surgery on the mucous membranes, including the respiratory tract, with a high risk of aerosol transmission, the minimum safety equipment used by a physician or physician's delegate should include </a:t>
            </a:r>
            <a:r>
              <a:rPr lang="en-US" sz="2400" b="1" dirty="0">
                <a:solidFill>
                  <a:srgbClr val="FF0000"/>
                </a:solidFill>
              </a:rPr>
              <a:t>N95 masks, or an equivalent protection from aerosolized particles, and face shields.</a:t>
            </a:r>
          </a:p>
          <a:p>
            <a:r>
              <a:rPr lang="en-US" sz="2400" dirty="0"/>
              <a:t>(ii) All physicians providing patient care or engaging in an in-person patient encounter in medical and healthcare practices, offices, and facilities, other than hospitals as defined under Chapter 241 of the Texas Health &amp; Safety Code, </a:t>
            </a:r>
            <a:r>
              <a:rPr lang="en-US" sz="2400" b="1" dirty="0">
                <a:solidFill>
                  <a:srgbClr val="FF0000"/>
                </a:solidFill>
              </a:rPr>
              <a:t>shall post a COVID-19 Minimum Standards of Safe Practice Notice (COVID-19 Notice)</a:t>
            </a:r>
            <a:r>
              <a:rPr lang="en-US" sz="2400" dirty="0"/>
              <a:t>, delineating the minimum standards of safe practice described in this subsection, in each public area and treatment room or area of the office, practice, or facility.</a:t>
            </a:r>
          </a:p>
          <a:p>
            <a:r>
              <a:rPr lang="en-US" sz="2400" dirty="0"/>
              <a:t>The Executive Committee also </a:t>
            </a:r>
            <a:r>
              <a:rPr lang="en-US" sz="2400" b="1" dirty="0"/>
              <a:t>withdrew emergency rules related to Executive Order GA-15</a:t>
            </a:r>
            <a:r>
              <a:rPr lang="en-US" sz="2400" dirty="0"/>
              <a:t> effective May 1, 2020 at 12:00 a.m.</a:t>
            </a:r>
          </a:p>
          <a:p>
            <a:endParaRPr lang="en-US" dirty="0"/>
          </a:p>
        </p:txBody>
      </p:sp>
    </p:spTree>
    <p:extLst>
      <p:ext uri="{BB962C8B-B14F-4D97-AF65-F5344CB8AC3E}">
        <p14:creationId xmlns:p14="http://schemas.microsoft.com/office/powerpoint/2010/main" val="935774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981E7-C321-AF40-B615-5D3FBAC76100}"/>
              </a:ext>
            </a:extLst>
          </p:cNvPr>
          <p:cNvSpPr>
            <a:spLocks noGrp="1"/>
          </p:cNvSpPr>
          <p:nvPr>
            <p:ph type="ctrTitle"/>
          </p:nvPr>
        </p:nvSpPr>
        <p:spPr/>
        <p:txBody>
          <a:bodyPr/>
          <a:lstStyle/>
          <a:p>
            <a:r>
              <a:rPr lang="en-US" dirty="0" err="1"/>
              <a:t>Covid</a:t>
            </a:r>
            <a:r>
              <a:rPr lang="en-US" dirty="0"/>
              <a:t> Testing</a:t>
            </a:r>
          </a:p>
        </p:txBody>
      </p:sp>
      <p:sp>
        <p:nvSpPr>
          <p:cNvPr id="5" name="Subtitle 4">
            <a:extLst>
              <a:ext uri="{FF2B5EF4-FFF2-40B4-BE49-F238E27FC236}">
                <a16:creationId xmlns:a16="http://schemas.microsoft.com/office/drawing/2014/main" id="{B4B92158-CE6E-5640-9736-808DFFCB59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478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E6A5C-82F1-F04D-A5AE-8A0B9912E621}"/>
              </a:ext>
            </a:extLst>
          </p:cNvPr>
          <p:cNvSpPr>
            <a:spLocks noGrp="1"/>
          </p:cNvSpPr>
          <p:nvPr>
            <p:ph type="title"/>
          </p:nvPr>
        </p:nvSpPr>
        <p:spPr/>
        <p:txBody>
          <a:bodyPr/>
          <a:lstStyle/>
          <a:p>
            <a:r>
              <a:rPr lang="en-US" dirty="0"/>
              <a:t>Antibody/Serologic Testing</a:t>
            </a:r>
          </a:p>
        </p:txBody>
      </p:sp>
      <p:sp>
        <p:nvSpPr>
          <p:cNvPr id="3" name="Content Placeholder 2">
            <a:extLst>
              <a:ext uri="{FF2B5EF4-FFF2-40B4-BE49-F238E27FC236}">
                <a16:creationId xmlns:a16="http://schemas.microsoft.com/office/drawing/2014/main" id="{5AE75142-171F-ED41-A6F0-4239F3443853}"/>
              </a:ext>
            </a:extLst>
          </p:cNvPr>
          <p:cNvSpPr>
            <a:spLocks noGrp="1"/>
          </p:cNvSpPr>
          <p:nvPr>
            <p:ph idx="1"/>
          </p:nvPr>
        </p:nvSpPr>
        <p:spPr/>
        <p:txBody>
          <a:bodyPr/>
          <a:lstStyle/>
          <a:p>
            <a:r>
              <a:rPr lang="en-US" dirty="0"/>
              <a:t>Currently available through reference lab testing</a:t>
            </a:r>
          </a:p>
          <a:p>
            <a:r>
              <a:rPr lang="en-US" dirty="0"/>
              <a:t>Can not be used as a sole method to diagnose COVID-19</a:t>
            </a:r>
          </a:p>
          <a:p>
            <a:r>
              <a:rPr lang="en-US" dirty="0"/>
              <a:t>Seroconversion at 11-14 days in </a:t>
            </a:r>
            <a:r>
              <a:rPr lang="en-US" dirty="0">
                <a:solidFill>
                  <a:srgbClr val="FF0000"/>
                </a:solidFill>
              </a:rPr>
              <a:t>as low as 67%</a:t>
            </a:r>
          </a:p>
          <a:p>
            <a:r>
              <a:rPr lang="en-US" dirty="0"/>
              <a:t>Currently limited utility: Convalescent Plasma Donation</a:t>
            </a:r>
          </a:p>
        </p:txBody>
      </p:sp>
    </p:spTree>
    <p:extLst>
      <p:ext uri="{BB962C8B-B14F-4D97-AF65-F5344CB8AC3E}">
        <p14:creationId xmlns:p14="http://schemas.microsoft.com/office/powerpoint/2010/main" val="1485541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AC124-AACE-0E45-879A-128D53A27431}"/>
              </a:ext>
            </a:extLst>
          </p:cNvPr>
          <p:cNvSpPr>
            <a:spLocks noGrp="1"/>
          </p:cNvSpPr>
          <p:nvPr>
            <p:ph type="title"/>
          </p:nvPr>
        </p:nvSpPr>
        <p:spPr/>
        <p:txBody>
          <a:bodyPr/>
          <a:lstStyle/>
          <a:p>
            <a:r>
              <a:rPr lang="en-US" dirty="0"/>
              <a:t>NIH Plan for Rapidly Expanding Testing</a:t>
            </a:r>
          </a:p>
        </p:txBody>
      </p:sp>
      <p:pic>
        <p:nvPicPr>
          <p:cNvPr id="5" name="Content Placeholder 4">
            <a:extLst>
              <a:ext uri="{FF2B5EF4-FFF2-40B4-BE49-F238E27FC236}">
                <a16:creationId xmlns:a16="http://schemas.microsoft.com/office/drawing/2014/main" id="{E6006300-7DF9-9F4B-B081-D7445641CA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7153" y="1203702"/>
            <a:ext cx="8477694" cy="4953834"/>
          </a:xfrm>
        </p:spPr>
      </p:pic>
    </p:spTree>
    <p:extLst>
      <p:ext uri="{BB962C8B-B14F-4D97-AF65-F5344CB8AC3E}">
        <p14:creationId xmlns:p14="http://schemas.microsoft.com/office/powerpoint/2010/main" val="1455824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8E9B-3348-2E48-AEC6-0F9DC26A2361}"/>
              </a:ext>
            </a:extLst>
          </p:cNvPr>
          <p:cNvSpPr>
            <a:spLocks noGrp="1"/>
          </p:cNvSpPr>
          <p:nvPr>
            <p:ph type="ctrTitle"/>
          </p:nvPr>
        </p:nvSpPr>
        <p:spPr/>
        <p:txBody>
          <a:bodyPr/>
          <a:lstStyle/>
          <a:p>
            <a:r>
              <a:rPr lang="en-US" dirty="0"/>
              <a:t>Pharmacy Update</a:t>
            </a:r>
          </a:p>
        </p:txBody>
      </p:sp>
      <p:sp>
        <p:nvSpPr>
          <p:cNvPr id="4" name="Subtitle 3">
            <a:extLst>
              <a:ext uri="{FF2B5EF4-FFF2-40B4-BE49-F238E27FC236}">
                <a16:creationId xmlns:a16="http://schemas.microsoft.com/office/drawing/2014/main" id="{91FD6A98-F3DB-A94A-AC10-AEE485F217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4137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3F873-4306-024F-A0E3-9C8E69D3A4D2}"/>
              </a:ext>
            </a:extLst>
          </p:cNvPr>
          <p:cNvSpPr>
            <a:spLocks noGrp="1"/>
          </p:cNvSpPr>
          <p:nvPr>
            <p:ph type="ctrTitle"/>
          </p:nvPr>
        </p:nvSpPr>
        <p:spPr>
          <a:xfrm>
            <a:off x="914400" y="570054"/>
            <a:ext cx="10363200" cy="1470025"/>
          </a:xfrm>
          <a:effectLst>
            <a:outerShdw blurRad="50800" dist="38100" dir="2700000" algn="tl" rotWithShape="0">
              <a:prstClr val="black">
                <a:alpha val="40000"/>
              </a:prstClr>
            </a:outerShdw>
          </a:effectLst>
        </p:spPr>
        <p:txBody>
          <a:bodyPr/>
          <a:lstStyle/>
          <a:p>
            <a:r>
              <a:rPr lang="en-US" sz="5400" dirty="0"/>
              <a:t>Reflection</a:t>
            </a:r>
          </a:p>
        </p:txBody>
      </p:sp>
      <p:sp>
        <p:nvSpPr>
          <p:cNvPr id="3" name="Subtitle 2">
            <a:extLst>
              <a:ext uri="{FF2B5EF4-FFF2-40B4-BE49-F238E27FC236}">
                <a16:creationId xmlns:a16="http://schemas.microsoft.com/office/drawing/2014/main" id="{D70C335F-AA52-3E46-93A3-40312A7C9E9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61108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817E-2C60-8843-8002-53F287908BB2}"/>
              </a:ext>
            </a:extLst>
          </p:cNvPr>
          <p:cNvSpPr>
            <a:spLocks noGrp="1"/>
          </p:cNvSpPr>
          <p:nvPr>
            <p:ph type="title"/>
          </p:nvPr>
        </p:nvSpPr>
        <p:spPr/>
        <p:txBody>
          <a:bodyPr/>
          <a:lstStyle/>
          <a:p>
            <a:r>
              <a:rPr lang="en-US" dirty="0"/>
              <a:t>Pharmacy Update on COVID-19</a:t>
            </a:r>
          </a:p>
        </p:txBody>
      </p:sp>
      <p:sp>
        <p:nvSpPr>
          <p:cNvPr id="3" name="Content Placeholder 2">
            <a:extLst>
              <a:ext uri="{FF2B5EF4-FFF2-40B4-BE49-F238E27FC236}">
                <a16:creationId xmlns:a16="http://schemas.microsoft.com/office/drawing/2014/main" id="{68351524-6C82-1D49-BA16-96B31F7BB77D}"/>
              </a:ext>
            </a:extLst>
          </p:cNvPr>
          <p:cNvSpPr>
            <a:spLocks noGrp="1"/>
          </p:cNvSpPr>
          <p:nvPr>
            <p:ph idx="1"/>
          </p:nvPr>
        </p:nvSpPr>
        <p:spPr>
          <a:prstGeom prst="rect">
            <a:avLst/>
          </a:prstGeom>
        </p:spPr>
        <p:txBody>
          <a:bodyPr>
            <a:normAutofit/>
          </a:bodyPr>
          <a:lstStyle/>
          <a:p>
            <a:pPr marL="0" indent="0" algn="ctr">
              <a:buNone/>
            </a:pPr>
            <a:r>
              <a:rPr lang="en-US" sz="2000" b="1" dirty="0">
                <a:solidFill>
                  <a:srgbClr val="FF0000"/>
                </a:solidFill>
              </a:rPr>
              <a:t>AT PRESENT, NO DRUG HAS BEEN PROVEN TO BE SAFE AND EFFECTIVE FOR TREATING COVID-19</a:t>
            </a:r>
          </a:p>
          <a:p>
            <a:pPr marL="0" indent="0" algn="ctr">
              <a:buNone/>
            </a:pPr>
            <a:endParaRPr lang="en-US" sz="2000" b="1" dirty="0">
              <a:solidFill>
                <a:srgbClr val="FF0000"/>
              </a:solidFill>
            </a:endParaRPr>
          </a:p>
          <a:p>
            <a:r>
              <a:rPr lang="en-US" sz="2000" dirty="0"/>
              <a:t>Hydroxychloroquine 400 mg PO BID x 1 day, then 200 mg PO BID x 4 days</a:t>
            </a:r>
          </a:p>
          <a:p>
            <a:pPr lvl="1"/>
            <a:r>
              <a:rPr lang="en-US" sz="1600" dirty="0"/>
              <a:t>Most commonly used medication based on early data from China and France</a:t>
            </a:r>
          </a:p>
          <a:p>
            <a:pPr lvl="1"/>
            <a:r>
              <a:rPr lang="en-US" sz="1600" dirty="0"/>
              <a:t>Most recent studies reveal no evidence of clinical efficacy in hospitalized patients and ~10% rate of adverse events</a:t>
            </a:r>
          </a:p>
          <a:p>
            <a:r>
              <a:rPr lang="en-US" sz="2000" dirty="0"/>
              <a:t>Adding Azithromycin 500 mg PO x 1, then 250 mg PO daily x 4 days</a:t>
            </a:r>
          </a:p>
          <a:p>
            <a:pPr lvl="1"/>
            <a:r>
              <a:rPr lang="en-US" sz="1600" dirty="0"/>
              <a:t>NIH COVID-19 Treatment Guidelines </a:t>
            </a:r>
            <a:r>
              <a:rPr lang="en-US" sz="1600" b="1" dirty="0"/>
              <a:t>recommends against</a:t>
            </a:r>
            <a:r>
              <a:rPr lang="en-US" sz="1600" dirty="0"/>
              <a:t> use except in the context of a clinical trial</a:t>
            </a:r>
            <a:r>
              <a:rPr lang="en-US" sz="1600" b="1" dirty="0"/>
              <a:t> </a:t>
            </a:r>
            <a:endParaRPr lang="en-US" sz="1600" dirty="0"/>
          </a:p>
          <a:p>
            <a:r>
              <a:rPr lang="en-US" sz="2000" dirty="0"/>
              <a:t>Tocilizumab 4-8 mg/kg (max 800mg) IV x 1, may repeat once in 8-12 hours</a:t>
            </a:r>
          </a:p>
          <a:p>
            <a:pPr lvl="1"/>
            <a:r>
              <a:rPr lang="en-US" sz="1600" dirty="0"/>
              <a:t>Indicated in those with a possible good outcome in cytokine storm with severe disease</a:t>
            </a:r>
          </a:p>
          <a:p>
            <a:pPr lvl="1"/>
            <a:r>
              <a:rPr lang="en-US" sz="1600" dirty="0"/>
              <a:t>Use in the absence of acute bacterial or fungal co-infection</a:t>
            </a:r>
          </a:p>
          <a:p>
            <a:pPr lvl="1"/>
            <a:r>
              <a:rPr lang="en-US" sz="1600" dirty="0"/>
              <a:t>Extremely expensive ($2.13K-4.25K per dose)</a:t>
            </a:r>
          </a:p>
          <a:p>
            <a:pPr lvl="1"/>
            <a:r>
              <a:rPr lang="en-US" sz="1600" dirty="0"/>
              <a:t>Working on criteria for use</a:t>
            </a:r>
          </a:p>
        </p:txBody>
      </p:sp>
    </p:spTree>
    <p:extLst>
      <p:ext uri="{BB962C8B-B14F-4D97-AF65-F5344CB8AC3E}">
        <p14:creationId xmlns:p14="http://schemas.microsoft.com/office/powerpoint/2010/main" val="4261416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817E-2C60-8843-8002-53F287908BB2}"/>
              </a:ext>
            </a:extLst>
          </p:cNvPr>
          <p:cNvSpPr>
            <a:spLocks noGrp="1"/>
          </p:cNvSpPr>
          <p:nvPr>
            <p:ph type="title"/>
          </p:nvPr>
        </p:nvSpPr>
        <p:spPr/>
        <p:txBody>
          <a:bodyPr/>
          <a:lstStyle/>
          <a:p>
            <a:r>
              <a:rPr lang="en-US" dirty="0"/>
              <a:t>Pharmacy Update </a:t>
            </a:r>
            <a:r>
              <a:rPr lang="en-US"/>
              <a:t>on COVID-19</a:t>
            </a:r>
            <a:endParaRPr lang="en-US" dirty="0"/>
          </a:p>
        </p:txBody>
      </p:sp>
      <p:sp>
        <p:nvSpPr>
          <p:cNvPr id="3" name="Content Placeholder 2">
            <a:extLst>
              <a:ext uri="{FF2B5EF4-FFF2-40B4-BE49-F238E27FC236}">
                <a16:creationId xmlns:a16="http://schemas.microsoft.com/office/drawing/2014/main" id="{68351524-6C82-1D49-BA16-96B31F7BB77D}"/>
              </a:ext>
            </a:extLst>
          </p:cNvPr>
          <p:cNvSpPr>
            <a:spLocks noGrp="1"/>
          </p:cNvSpPr>
          <p:nvPr>
            <p:ph idx="1"/>
          </p:nvPr>
        </p:nvSpPr>
        <p:spPr/>
        <p:txBody>
          <a:bodyPr>
            <a:normAutofit/>
          </a:bodyPr>
          <a:lstStyle/>
          <a:p>
            <a:r>
              <a:rPr lang="en-US" sz="2000" dirty="0" err="1"/>
              <a:t>Remdesivir</a:t>
            </a:r>
            <a:r>
              <a:rPr lang="en-US" sz="2000" dirty="0"/>
              <a:t> 200 mg IV x 1, then 100 mg IV daily x 9 days</a:t>
            </a:r>
          </a:p>
          <a:p>
            <a:pPr lvl="1"/>
            <a:r>
              <a:rPr lang="en-US" sz="1600" dirty="0"/>
              <a:t>Covenant is enrolled in expanded access program for patients on a vent with adequate renal and hepatic function</a:t>
            </a:r>
          </a:p>
          <a:p>
            <a:pPr lvl="2"/>
            <a:r>
              <a:rPr lang="en-US" sz="1600" dirty="0"/>
              <a:t>Have enrolled three patients to date</a:t>
            </a:r>
          </a:p>
          <a:p>
            <a:pPr lvl="2"/>
            <a:r>
              <a:rPr lang="en-US" sz="1600" dirty="0"/>
              <a:t>Two who completed course are extubated</a:t>
            </a:r>
          </a:p>
          <a:p>
            <a:pPr lvl="1"/>
            <a:r>
              <a:rPr lang="en-US" sz="1600" dirty="0"/>
              <a:t>4/10: NEJM reported clinical improvement in 36 of 53 patients</a:t>
            </a:r>
          </a:p>
          <a:p>
            <a:pPr lvl="1"/>
            <a:r>
              <a:rPr lang="en-US" sz="1600" dirty="0"/>
              <a:t>4/22</a:t>
            </a:r>
            <a:r>
              <a:rPr lang="en-US" sz="1600"/>
              <a:t>: Leaked </a:t>
            </a:r>
            <a:r>
              <a:rPr lang="en-US" sz="1600" dirty="0"/>
              <a:t>China study showed no clinical improvement with </a:t>
            </a:r>
            <a:r>
              <a:rPr lang="en-US" sz="1600" dirty="0" err="1"/>
              <a:t>remdesivir</a:t>
            </a:r>
            <a:endParaRPr lang="en-US" sz="1600" dirty="0"/>
          </a:p>
          <a:p>
            <a:pPr lvl="1"/>
            <a:r>
              <a:rPr lang="en-US" sz="1600" dirty="0"/>
              <a:t>4/25: NIH reported preliminary results showing quicker time to recovery (11 days vs 15 days, p &lt; 0.001)</a:t>
            </a:r>
          </a:p>
          <a:p>
            <a:pPr lvl="2"/>
            <a:r>
              <a:rPr lang="en-US" sz="1600" dirty="0"/>
              <a:t>Nonsignificant improvement in mortality (11.6% vs 8%, p = 0.059)</a:t>
            </a:r>
          </a:p>
          <a:p>
            <a:r>
              <a:rPr lang="en-US" sz="2000" dirty="0"/>
              <a:t>Convalescent Plasma</a:t>
            </a:r>
          </a:p>
          <a:p>
            <a:pPr lvl="1"/>
            <a:r>
              <a:rPr lang="en-US" sz="1600" dirty="0"/>
              <a:t>Covenant is enrolling in a the trial through the Mayo clinic</a:t>
            </a:r>
            <a:endParaRPr lang="en-US" sz="2400" dirty="0"/>
          </a:p>
          <a:p>
            <a:r>
              <a:rPr lang="en-US" sz="2000" dirty="0"/>
              <a:t>Zinc, Ascorbic Acid, Vitamin B</a:t>
            </a:r>
          </a:p>
          <a:p>
            <a:pPr lvl="1"/>
            <a:r>
              <a:rPr lang="en-US" sz="1600" dirty="0"/>
              <a:t>There is no literature that supports the use of these agents in the treatment of COVID-19</a:t>
            </a:r>
          </a:p>
          <a:p>
            <a:pPr marL="457200" lvl="1" indent="0">
              <a:buNone/>
            </a:pPr>
            <a:endParaRPr lang="en-US" sz="1600" dirty="0"/>
          </a:p>
        </p:txBody>
      </p:sp>
    </p:spTree>
    <p:extLst>
      <p:ext uri="{BB962C8B-B14F-4D97-AF65-F5344CB8AC3E}">
        <p14:creationId xmlns:p14="http://schemas.microsoft.com/office/powerpoint/2010/main" val="3169592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FD625B-1E66-3B47-85BA-6F2BEB2BEDDA}"/>
              </a:ext>
            </a:extLst>
          </p:cNvPr>
          <p:cNvSpPr>
            <a:spLocks noGrp="1"/>
          </p:cNvSpPr>
          <p:nvPr>
            <p:ph type="ctrTitle"/>
          </p:nvPr>
        </p:nvSpPr>
        <p:spPr/>
        <p:txBody>
          <a:bodyPr/>
          <a:lstStyle/>
          <a:p>
            <a:r>
              <a:rPr lang="en-US" dirty="0"/>
              <a:t>Pre-Procedure Testing for Covid-19</a:t>
            </a:r>
          </a:p>
        </p:txBody>
      </p:sp>
      <p:sp>
        <p:nvSpPr>
          <p:cNvPr id="2" name="Subtitle 1">
            <a:extLst>
              <a:ext uri="{FF2B5EF4-FFF2-40B4-BE49-F238E27FC236}">
                <a16:creationId xmlns:a16="http://schemas.microsoft.com/office/drawing/2014/main" id="{F051FAE0-8A95-B746-9237-DDCB1090D9B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6840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FF24-F8EB-3847-B311-BB26A0EB9EB2}"/>
              </a:ext>
            </a:extLst>
          </p:cNvPr>
          <p:cNvSpPr>
            <a:spLocks noGrp="1"/>
          </p:cNvSpPr>
          <p:nvPr>
            <p:ph type="title"/>
          </p:nvPr>
        </p:nvSpPr>
        <p:spPr/>
        <p:txBody>
          <a:bodyPr/>
          <a:lstStyle/>
          <a:p>
            <a:r>
              <a:rPr lang="en-US" dirty="0"/>
              <a:t>Pre-Procedure Testing Protocol</a:t>
            </a:r>
          </a:p>
        </p:txBody>
      </p:sp>
      <p:sp>
        <p:nvSpPr>
          <p:cNvPr id="3" name="Content Placeholder 2">
            <a:extLst>
              <a:ext uri="{FF2B5EF4-FFF2-40B4-BE49-F238E27FC236}">
                <a16:creationId xmlns:a16="http://schemas.microsoft.com/office/drawing/2014/main" id="{090451D4-21CE-3847-BB63-6FBC2388A595}"/>
              </a:ext>
            </a:extLst>
          </p:cNvPr>
          <p:cNvSpPr>
            <a:spLocks noGrp="1"/>
          </p:cNvSpPr>
          <p:nvPr>
            <p:ph idx="1"/>
          </p:nvPr>
        </p:nvSpPr>
        <p:spPr/>
        <p:txBody>
          <a:bodyPr/>
          <a:lstStyle/>
          <a:p>
            <a:pPr marL="0" indent="0">
              <a:buNone/>
            </a:pPr>
            <a:r>
              <a:rPr lang="en-US" dirty="0"/>
              <a:t>The laboratory will notify the physician who scheduled the procedure of COVID-19 test results. </a:t>
            </a:r>
            <a:r>
              <a:rPr lang="en-US" dirty="0">
                <a:solidFill>
                  <a:srgbClr val="FF0000"/>
                </a:solidFill>
              </a:rPr>
              <a:t>If the test is positive</a:t>
            </a:r>
            <a:r>
              <a:rPr lang="en-US" dirty="0"/>
              <a:t>, the </a:t>
            </a:r>
            <a:r>
              <a:rPr lang="en-US" dirty="0">
                <a:solidFill>
                  <a:srgbClr val="FF0000"/>
                </a:solidFill>
              </a:rPr>
              <a:t>ordering</a:t>
            </a:r>
            <a:r>
              <a:rPr lang="en-US" dirty="0"/>
              <a:t> </a:t>
            </a:r>
            <a:r>
              <a:rPr lang="en-US" dirty="0">
                <a:solidFill>
                  <a:srgbClr val="FF0000"/>
                </a:solidFill>
              </a:rPr>
              <a:t>physician should notify</a:t>
            </a:r>
            <a:r>
              <a:rPr lang="en-US" dirty="0"/>
              <a:t>:</a:t>
            </a:r>
          </a:p>
          <a:p>
            <a:pPr lvl="0"/>
            <a:r>
              <a:rPr lang="en-US" b="1" dirty="0"/>
              <a:t>Patient</a:t>
            </a:r>
          </a:p>
          <a:p>
            <a:pPr lvl="0"/>
            <a:r>
              <a:rPr lang="en-US" b="1" dirty="0"/>
              <a:t>Patient’s PCP</a:t>
            </a:r>
          </a:p>
          <a:p>
            <a:pPr lvl="0"/>
            <a:r>
              <a:rPr lang="en-US" b="1" dirty="0"/>
              <a:t>Hospital Admitting Office</a:t>
            </a:r>
          </a:p>
          <a:p>
            <a:pPr lvl="0"/>
            <a:r>
              <a:rPr lang="en-US" b="1" dirty="0"/>
              <a:t>Intended procedural area (OR, Cath Lab, Endoscopy, </a:t>
            </a:r>
            <a:r>
              <a:rPr lang="en-US" b="1" dirty="0" err="1"/>
              <a:t>etc</a:t>
            </a:r>
            <a:r>
              <a:rPr lang="en-US" b="1" dirty="0"/>
              <a:t>)</a:t>
            </a:r>
          </a:p>
          <a:p>
            <a:endParaRPr lang="en-US" dirty="0"/>
          </a:p>
        </p:txBody>
      </p:sp>
    </p:spTree>
    <p:extLst>
      <p:ext uri="{BB962C8B-B14F-4D97-AF65-F5344CB8AC3E}">
        <p14:creationId xmlns:p14="http://schemas.microsoft.com/office/powerpoint/2010/main" val="366729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4C713-1605-724A-9F10-378FF0EE9190}"/>
              </a:ext>
            </a:extLst>
          </p:cNvPr>
          <p:cNvSpPr>
            <a:spLocks noGrp="1"/>
          </p:cNvSpPr>
          <p:nvPr>
            <p:ph type="title"/>
          </p:nvPr>
        </p:nvSpPr>
        <p:spPr/>
        <p:txBody>
          <a:bodyPr/>
          <a:lstStyle/>
          <a:p>
            <a:r>
              <a:rPr lang="en-US" dirty="0"/>
              <a:t>Response to Covid-19 Test Results</a:t>
            </a:r>
          </a:p>
        </p:txBody>
      </p:sp>
      <p:sp>
        <p:nvSpPr>
          <p:cNvPr id="3" name="Content Placeholder 2">
            <a:extLst>
              <a:ext uri="{FF2B5EF4-FFF2-40B4-BE49-F238E27FC236}">
                <a16:creationId xmlns:a16="http://schemas.microsoft.com/office/drawing/2014/main" id="{2B016AAA-3AB0-C341-9142-BC2D978C99B3}"/>
              </a:ext>
            </a:extLst>
          </p:cNvPr>
          <p:cNvSpPr>
            <a:spLocks noGrp="1"/>
          </p:cNvSpPr>
          <p:nvPr>
            <p:ph idx="1"/>
          </p:nvPr>
        </p:nvSpPr>
        <p:spPr/>
        <p:txBody>
          <a:bodyPr/>
          <a:lstStyle/>
          <a:p>
            <a:pPr marL="0" indent="0">
              <a:buNone/>
            </a:pPr>
            <a:r>
              <a:rPr lang="en-US" sz="1800" dirty="0"/>
              <a:t>For patients undergoing testing 48-72 hours before a planned procedure, if the test results for COVID-19 are: </a:t>
            </a:r>
            <a:endParaRPr lang="en-US" sz="2000" dirty="0"/>
          </a:p>
          <a:p>
            <a:pPr lvl="0"/>
            <a:r>
              <a:rPr lang="en-US" sz="2400" b="1" dirty="0"/>
              <a:t>Negative</a:t>
            </a:r>
            <a:r>
              <a:rPr lang="en-US" sz="1800" dirty="0"/>
              <a:t>, continue with the procedure as planned.  Encourage patient to maintain physical distancing to prevent potential exposure and infection. </a:t>
            </a:r>
          </a:p>
          <a:p>
            <a:pPr lvl="0"/>
            <a:endParaRPr lang="en-US" sz="2000" dirty="0"/>
          </a:p>
          <a:p>
            <a:pPr lvl="0"/>
            <a:r>
              <a:rPr lang="en-US" sz="2400" b="1" dirty="0"/>
              <a:t>Positive</a:t>
            </a:r>
            <a:r>
              <a:rPr lang="en-US" sz="1800" dirty="0"/>
              <a:t>, evaluate if the procedure can be delayed:</a:t>
            </a:r>
            <a:endParaRPr lang="en-US" sz="2000" dirty="0"/>
          </a:p>
          <a:p>
            <a:pPr lvl="1"/>
            <a:r>
              <a:rPr lang="en-US" sz="1600" dirty="0"/>
              <a:t>If the procedure </a:t>
            </a:r>
            <a:r>
              <a:rPr lang="en-US" sz="1600" b="1" dirty="0"/>
              <a:t>CANNOT</a:t>
            </a:r>
            <a:r>
              <a:rPr lang="en-US" sz="1600" dirty="0"/>
              <a:t> be delayed, continue with the procedure as planned, </a:t>
            </a:r>
            <a:r>
              <a:rPr lang="en-US" sz="1600" i="1" dirty="0"/>
              <a:t>knowing the patient may yet still be infected</a:t>
            </a:r>
            <a:r>
              <a:rPr lang="en-US" sz="1600" dirty="0"/>
              <a:t>. You should exercise extreme caution and wear appropriate Level 3 PPE.  </a:t>
            </a:r>
            <a:endParaRPr lang="en-US" sz="1800" dirty="0"/>
          </a:p>
          <a:p>
            <a:pPr lvl="2"/>
            <a:r>
              <a:rPr lang="en-US" sz="1400" dirty="0"/>
              <a:t>Notification should be made to the patient, the ordering physician, admitting, the procedural unit, and the patient’s PCP.  The patient must understand the need for social distancing to prevent exposure prior to the procedure date;</a:t>
            </a:r>
            <a:endParaRPr lang="en-US" sz="2000" dirty="0"/>
          </a:p>
          <a:p>
            <a:pPr marL="0" indent="0" algn="ctr">
              <a:buNone/>
            </a:pPr>
            <a:r>
              <a:rPr lang="en-US" sz="1800" dirty="0"/>
              <a:t>or</a:t>
            </a:r>
            <a:endParaRPr lang="en-US" sz="2000" dirty="0"/>
          </a:p>
          <a:p>
            <a:pPr lvl="1"/>
            <a:r>
              <a:rPr lang="en-US" sz="1600" dirty="0"/>
              <a:t>If the procedure </a:t>
            </a:r>
            <a:r>
              <a:rPr lang="en-US" sz="1600" b="1" dirty="0"/>
              <a:t>CAN </a:t>
            </a:r>
            <a:r>
              <a:rPr lang="en-US" sz="1600" dirty="0"/>
              <a:t>be delayed, postpone the procedure for 10-14 days and then continue with the procedure, as planned </a:t>
            </a:r>
            <a:r>
              <a:rPr lang="en-US" sz="1600" b="1" dirty="0"/>
              <a:t>WITHOUT</a:t>
            </a:r>
            <a:r>
              <a:rPr lang="en-US" sz="1600" dirty="0"/>
              <a:t> retesting the patient. </a:t>
            </a:r>
            <a:endParaRPr lang="en-US" sz="1800" dirty="0"/>
          </a:p>
          <a:p>
            <a:r>
              <a:rPr lang="en-US" sz="1800" dirty="0"/>
              <a:t>Utilize appropriate PPE.  Notification should be made to the patient, the ordering physician, admitting, the procedural unit, and the patient’s PCP that the patient has tested positive, and that they need to inform family members and other close contacts. </a:t>
            </a:r>
          </a:p>
        </p:txBody>
      </p:sp>
    </p:spTree>
    <p:extLst>
      <p:ext uri="{BB962C8B-B14F-4D97-AF65-F5344CB8AC3E}">
        <p14:creationId xmlns:p14="http://schemas.microsoft.com/office/powerpoint/2010/main" val="1980571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D3E4D3-A82F-8344-A74F-FAE72FBB2E25}"/>
              </a:ext>
            </a:extLst>
          </p:cNvPr>
          <p:cNvSpPr>
            <a:spLocks noGrp="1"/>
          </p:cNvSpPr>
          <p:nvPr>
            <p:ph type="ctrTitle"/>
          </p:nvPr>
        </p:nvSpPr>
        <p:spPr/>
        <p:txBody>
          <a:bodyPr/>
          <a:lstStyle/>
          <a:p>
            <a:r>
              <a:rPr lang="en-US" dirty="0"/>
              <a:t>Impact to Caregivers </a:t>
            </a:r>
          </a:p>
        </p:txBody>
      </p:sp>
      <p:sp>
        <p:nvSpPr>
          <p:cNvPr id="2" name="Subtitle 1">
            <a:extLst>
              <a:ext uri="{FF2B5EF4-FFF2-40B4-BE49-F238E27FC236}">
                <a16:creationId xmlns:a16="http://schemas.microsoft.com/office/drawing/2014/main" id="{F3AC4950-F23B-2344-9A5A-56B1EFD7EB2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38693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FF1F-F073-6D43-BD3C-64216FB6F439}"/>
              </a:ext>
            </a:extLst>
          </p:cNvPr>
          <p:cNvSpPr>
            <a:spLocks noGrp="1"/>
          </p:cNvSpPr>
          <p:nvPr>
            <p:ph type="title"/>
          </p:nvPr>
        </p:nvSpPr>
        <p:spPr/>
        <p:txBody>
          <a:bodyPr/>
          <a:lstStyle/>
          <a:p>
            <a:r>
              <a:rPr lang="en-US" sz="4000" dirty="0"/>
              <a:t>Caregivers Impacted by Exposure and Test Positive</a:t>
            </a:r>
          </a:p>
        </p:txBody>
      </p:sp>
      <p:sp>
        <p:nvSpPr>
          <p:cNvPr id="3" name="Content Placeholder 2">
            <a:extLst>
              <a:ext uri="{FF2B5EF4-FFF2-40B4-BE49-F238E27FC236}">
                <a16:creationId xmlns:a16="http://schemas.microsoft.com/office/drawing/2014/main" id="{9CA4963B-A8C0-8E42-B007-188D4C68BC01}"/>
              </a:ext>
            </a:extLst>
          </p:cNvPr>
          <p:cNvSpPr>
            <a:spLocks noGrp="1"/>
          </p:cNvSpPr>
          <p:nvPr>
            <p:ph idx="1"/>
          </p:nvPr>
        </p:nvSpPr>
        <p:spPr/>
        <p:txBody>
          <a:bodyPr/>
          <a:lstStyle/>
          <a:p>
            <a:pPr marL="0" indent="0">
              <a:buNone/>
            </a:pPr>
            <a:r>
              <a:rPr lang="en-US" sz="2800" dirty="0"/>
              <a:t>CDC Guidance</a:t>
            </a:r>
          </a:p>
          <a:p>
            <a:r>
              <a:rPr lang="en-US" sz="2800" b="1" dirty="0">
                <a:solidFill>
                  <a:srgbClr val="FF0000"/>
                </a:solidFill>
              </a:rPr>
              <a:t>Testing Based </a:t>
            </a:r>
            <a:r>
              <a:rPr lang="en-US" sz="2800" dirty="0"/>
              <a:t>Strategy:	Exclude from work until</a:t>
            </a:r>
          </a:p>
          <a:p>
            <a:endParaRPr lang="en-US" sz="2800" dirty="0"/>
          </a:p>
          <a:p>
            <a:pPr lvl="1"/>
            <a:r>
              <a:rPr lang="en-US" sz="2400" dirty="0"/>
              <a:t>Resolution of fever without the use of fever-reducing medications </a:t>
            </a:r>
            <a:r>
              <a:rPr lang="en-US" sz="2400" b="1" dirty="0"/>
              <a:t>and</a:t>
            </a:r>
            <a:endParaRPr lang="en-US" sz="2400" dirty="0"/>
          </a:p>
          <a:p>
            <a:pPr lvl="1"/>
            <a:r>
              <a:rPr lang="en-US" sz="2400" dirty="0"/>
              <a:t>Improvement in respiratory symptoms (e.g., cough, shortness of breath), </a:t>
            </a:r>
            <a:r>
              <a:rPr lang="en-US" sz="2400" b="1" dirty="0"/>
              <a:t>and</a:t>
            </a:r>
            <a:endParaRPr lang="en-US" sz="2400" dirty="0"/>
          </a:p>
          <a:p>
            <a:pPr lvl="1"/>
            <a:r>
              <a:rPr lang="en-US" sz="2400" dirty="0"/>
              <a:t>Negative results of an FDA Emergency Use Authorized molecular assay for COVID-19 from at least </a:t>
            </a:r>
            <a:r>
              <a:rPr lang="en-US" sz="2400" dirty="0">
                <a:solidFill>
                  <a:srgbClr val="FF0000"/>
                </a:solidFill>
              </a:rPr>
              <a:t>two consecutive nasopharyngeal swab specimens collected ≥24 hours apart (total of two negative specimens)</a:t>
            </a:r>
          </a:p>
          <a:p>
            <a:pPr lvl="1"/>
            <a:endParaRPr lang="en-US" sz="2400" dirty="0">
              <a:solidFill>
                <a:srgbClr val="FF0000"/>
              </a:solidFill>
            </a:endParaRPr>
          </a:p>
          <a:p>
            <a:pPr lvl="1"/>
            <a:endParaRPr lang="en-US" sz="2400" dirty="0"/>
          </a:p>
          <a:p>
            <a:pPr lvl="1"/>
            <a:endParaRPr lang="en-US" sz="2400" dirty="0"/>
          </a:p>
          <a:p>
            <a:pPr lvl="1"/>
            <a:endParaRPr lang="en-US" sz="2400" dirty="0"/>
          </a:p>
          <a:p>
            <a:pPr lvl="1"/>
            <a:r>
              <a:rPr lang="en-US" sz="2400" dirty="0"/>
              <a:t>Time Protocol</a:t>
            </a:r>
          </a:p>
        </p:txBody>
      </p:sp>
    </p:spTree>
    <p:extLst>
      <p:ext uri="{BB962C8B-B14F-4D97-AF65-F5344CB8AC3E}">
        <p14:creationId xmlns:p14="http://schemas.microsoft.com/office/powerpoint/2010/main" val="1609196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258" t="851" r="656" b="1107"/>
          <a:stretch/>
        </p:blipFill>
        <p:spPr>
          <a:xfrm>
            <a:off x="2524125" y="38100"/>
            <a:ext cx="8315325" cy="6032019"/>
          </a:xfrm>
          <a:prstGeom prst="rect">
            <a:avLst/>
          </a:prstGeom>
        </p:spPr>
      </p:pic>
      <p:sp>
        <p:nvSpPr>
          <p:cNvPr id="4" name="TextBox 3"/>
          <p:cNvSpPr txBox="1"/>
          <p:nvPr/>
        </p:nvSpPr>
        <p:spPr>
          <a:xfrm>
            <a:off x="295275" y="144781"/>
            <a:ext cx="1895475" cy="1015663"/>
          </a:xfrm>
          <a:prstGeom prst="rect">
            <a:avLst/>
          </a:prstGeom>
          <a:noFill/>
        </p:spPr>
        <p:txBody>
          <a:bodyPr wrap="square" rtlCol="0">
            <a:spAutoFit/>
          </a:bodyPr>
          <a:lstStyle/>
          <a:p>
            <a:r>
              <a:rPr lang="en-US" sz="2000" i="1">
                <a:solidFill>
                  <a:prstClr val="black">
                    <a:lumMod val="65000"/>
                    <a:lumOff val="35000"/>
                  </a:prstClr>
                </a:solidFill>
              </a:rPr>
              <a:t>758 repeat PCR tests in 405 patients</a:t>
            </a:r>
          </a:p>
        </p:txBody>
      </p:sp>
    </p:spTree>
    <p:extLst>
      <p:ext uri="{BB962C8B-B14F-4D97-AF65-F5344CB8AC3E}">
        <p14:creationId xmlns:p14="http://schemas.microsoft.com/office/powerpoint/2010/main" val="4291019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BCBC62-479D-6547-8AF0-53AF1E9E8C0E}"/>
              </a:ext>
            </a:extLst>
          </p:cNvPr>
          <p:cNvSpPr>
            <a:spLocks noGrp="1"/>
          </p:cNvSpPr>
          <p:nvPr>
            <p:ph type="title"/>
          </p:nvPr>
        </p:nvSpPr>
        <p:spPr/>
        <p:txBody>
          <a:bodyPr/>
          <a:lstStyle/>
          <a:p>
            <a:r>
              <a:rPr lang="en-US" sz="4000" dirty="0"/>
              <a:t>Caregivers Impacted by Exposure and Test Positive</a:t>
            </a:r>
          </a:p>
        </p:txBody>
      </p:sp>
      <p:sp>
        <p:nvSpPr>
          <p:cNvPr id="7" name="Content Placeholder 6">
            <a:extLst>
              <a:ext uri="{FF2B5EF4-FFF2-40B4-BE49-F238E27FC236}">
                <a16:creationId xmlns:a16="http://schemas.microsoft.com/office/drawing/2014/main" id="{5E6421D1-873D-D547-BBA8-185A14F7EAF7}"/>
              </a:ext>
            </a:extLst>
          </p:cNvPr>
          <p:cNvSpPr>
            <a:spLocks noGrp="1"/>
          </p:cNvSpPr>
          <p:nvPr>
            <p:ph idx="1"/>
          </p:nvPr>
        </p:nvSpPr>
        <p:spPr>
          <a:xfrm>
            <a:off x="609600" y="1417638"/>
            <a:ext cx="10571018" cy="4364272"/>
          </a:xfrm>
          <a:prstGeom prst="rect">
            <a:avLst/>
          </a:prstGeom>
        </p:spPr>
        <p:txBody>
          <a:bodyPr wrap="square">
            <a:spAutoFit/>
          </a:bodyPr>
          <a:lstStyle/>
          <a:p>
            <a:pPr marL="0" indent="0">
              <a:buNone/>
            </a:pPr>
            <a:r>
              <a:rPr lang="en-US" sz="2800" dirty="0"/>
              <a:t>CDC Guidance:	</a:t>
            </a:r>
          </a:p>
          <a:p>
            <a:r>
              <a:rPr lang="en-US" sz="2800" b="1" dirty="0">
                <a:solidFill>
                  <a:srgbClr val="FF0000"/>
                </a:solidFill>
              </a:rPr>
              <a:t>Symptom Based Strategy:</a:t>
            </a:r>
            <a:r>
              <a:rPr lang="en-US" sz="2800" dirty="0"/>
              <a:t>		Exclude from work until</a:t>
            </a:r>
          </a:p>
          <a:p>
            <a:endParaRPr lang="en-US" sz="2800" dirty="0"/>
          </a:p>
          <a:p>
            <a:pPr lvl="1"/>
            <a:r>
              <a:rPr lang="en-US" sz="2400" dirty="0"/>
              <a:t>At least </a:t>
            </a:r>
            <a:r>
              <a:rPr lang="en-US" sz="2400" dirty="0">
                <a:solidFill>
                  <a:srgbClr val="FF0000"/>
                </a:solidFill>
              </a:rPr>
              <a:t>3 days </a:t>
            </a:r>
            <a:r>
              <a:rPr lang="en-US" sz="2400" dirty="0"/>
              <a:t>(72 hours) have passed </a:t>
            </a:r>
            <a:r>
              <a:rPr lang="en-US" sz="2400" i="1" dirty="0"/>
              <a:t>since recovery</a:t>
            </a:r>
            <a:r>
              <a:rPr lang="en-US" sz="2400" dirty="0"/>
              <a:t> defined as resolution of fever without the use of fever-reducing medications </a:t>
            </a:r>
            <a:r>
              <a:rPr lang="en-US" sz="2400" b="1" dirty="0"/>
              <a:t>and</a:t>
            </a:r>
            <a:r>
              <a:rPr lang="en-US" sz="2400" dirty="0"/>
              <a:t> improvement in respiratory symptoms (e.g., cough, shortness of breath); </a:t>
            </a:r>
          </a:p>
          <a:p>
            <a:pPr marL="457200" lvl="1" indent="0" algn="ctr">
              <a:buNone/>
            </a:pPr>
            <a:r>
              <a:rPr lang="en-US" sz="3200" b="1" i="1" dirty="0">
                <a:solidFill>
                  <a:srgbClr val="FF0000"/>
                </a:solidFill>
              </a:rPr>
              <a:t>and</a:t>
            </a:r>
            <a:endParaRPr lang="en-US" sz="3200" b="1" i="1" dirty="0"/>
          </a:p>
          <a:p>
            <a:pPr lvl="1"/>
            <a:r>
              <a:rPr lang="en-US" sz="2400" dirty="0"/>
              <a:t>At least </a:t>
            </a:r>
            <a:r>
              <a:rPr lang="en-US" sz="2400" dirty="0">
                <a:solidFill>
                  <a:srgbClr val="FF0000"/>
                </a:solidFill>
              </a:rPr>
              <a:t>10 days have passed </a:t>
            </a:r>
            <a:r>
              <a:rPr lang="en-US" sz="2400" i="1" dirty="0">
                <a:solidFill>
                  <a:srgbClr val="FF0000"/>
                </a:solidFill>
              </a:rPr>
              <a:t>since symptoms first appeared</a:t>
            </a:r>
            <a:endParaRPr lang="en-US" sz="2400" dirty="0">
              <a:solidFill>
                <a:srgbClr val="FF0000"/>
              </a:solidFill>
            </a:endParaRPr>
          </a:p>
          <a:p>
            <a:endParaRPr lang="en-US" dirty="0"/>
          </a:p>
        </p:txBody>
      </p:sp>
    </p:spTree>
    <p:extLst>
      <p:ext uri="{BB962C8B-B14F-4D97-AF65-F5344CB8AC3E}">
        <p14:creationId xmlns:p14="http://schemas.microsoft.com/office/powerpoint/2010/main" val="681940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BCBC62-479D-6547-8AF0-53AF1E9E8C0E}"/>
              </a:ext>
            </a:extLst>
          </p:cNvPr>
          <p:cNvSpPr>
            <a:spLocks noGrp="1"/>
          </p:cNvSpPr>
          <p:nvPr>
            <p:ph type="title"/>
          </p:nvPr>
        </p:nvSpPr>
        <p:spPr/>
        <p:txBody>
          <a:bodyPr/>
          <a:lstStyle/>
          <a:p>
            <a:r>
              <a:rPr lang="en-US" sz="4000" dirty="0"/>
              <a:t>Caregivers Impacted by Exposure and Test Positive</a:t>
            </a:r>
          </a:p>
        </p:txBody>
      </p:sp>
      <p:sp>
        <p:nvSpPr>
          <p:cNvPr id="7" name="Content Placeholder 6">
            <a:extLst>
              <a:ext uri="{FF2B5EF4-FFF2-40B4-BE49-F238E27FC236}">
                <a16:creationId xmlns:a16="http://schemas.microsoft.com/office/drawing/2014/main" id="{5E6421D1-873D-D547-BBA8-185A14F7EAF7}"/>
              </a:ext>
            </a:extLst>
          </p:cNvPr>
          <p:cNvSpPr>
            <a:spLocks noGrp="1"/>
          </p:cNvSpPr>
          <p:nvPr>
            <p:ph idx="1"/>
          </p:nvPr>
        </p:nvSpPr>
        <p:spPr>
          <a:xfrm>
            <a:off x="609600" y="1417638"/>
            <a:ext cx="10571018" cy="5004447"/>
          </a:xfrm>
          <a:prstGeom prst="rect">
            <a:avLst/>
          </a:prstGeom>
        </p:spPr>
        <p:txBody>
          <a:bodyPr wrap="square">
            <a:spAutoFit/>
          </a:bodyPr>
          <a:lstStyle/>
          <a:p>
            <a:pPr marL="0" indent="0">
              <a:buNone/>
            </a:pPr>
            <a:r>
              <a:rPr lang="en-US" sz="2800" b="1" dirty="0">
                <a:solidFill>
                  <a:srgbClr val="FF0000"/>
                </a:solidFill>
              </a:rPr>
              <a:t>After returning to work</a:t>
            </a:r>
            <a:r>
              <a:rPr lang="en-US" sz="2800" dirty="0"/>
              <a:t>, HCP should:</a:t>
            </a:r>
          </a:p>
          <a:p>
            <a:r>
              <a:rPr lang="en-US" sz="2000" dirty="0"/>
              <a:t>Wear a </a:t>
            </a:r>
            <a:r>
              <a:rPr lang="en-US" sz="2000" dirty="0">
                <a:solidFill>
                  <a:srgbClr val="FF0000"/>
                </a:solidFill>
              </a:rPr>
              <a:t>facemask</a:t>
            </a:r>
            <a:r>
              <a:rPr lang="en-US" sz="2000" dirty="0"/>
              <a:t> for source control </a:t>
            </a:r>
            <a:r>
              <a:rPr lang="en-US" sz="2000" dirty="0">
                <a:solidFill>
                  <a:srgbClr val="FF0000"/>
                </a:solidFill>
              </a:rPr>
              <a:t>at all times while in the healthcare facility </a:t>
            </a:r>
            <a:r>
              <a:rPr lang="en-US" sz="2000" dirty="0"/>
              <a:t>until all symptoms are completely resolved or until 14 days after illness onset, whichever is longer. A facemask instead of a cloth face covering should be used by these HCP for source control during this time period while in the facility. After this time period, these HCP should revert to their facility policy regarding </a:t>
            </a:r>
            <a:r>
              <a:rPr lang="en-US" sz="2000" u="sng" dirty="0">
                <a:hlinkClick r:id="rId2"/>
              </a:rPr>
              <a:t>universal source control</a:t>
            </a:r>
            <a:r>
              <a:rPr lang="en-US" sz="2000" dirty="0"/>
              <a:t> during the pandemic.</a:t>
            </a:r>
          </a:p>
          <a:p>
            <a:pPr lvl="1"/>
            <a:r>
              <a:rPr lang="en-US" sz="1800" dirty="0"/>
              <a:t>A facemask for source control does not replace the need to wear an N95 or higher-level respirator (or other recommended PPE) when indicated, including when caring for patients with suspected or confirmed COVID-19.</a:t>
            </a:r>
          </a:p>
          <a:p>
            <a:pPr lvl="1"/>
            <a:r>
              <a:rPr lang="en-US" sz="1800" dirty="0"/>
              <a:t>Of note, </a:t>
            </a:r>
            <a:r>
              <a:rPr lang="en-US" sz="1800" dirty="0">
                <a:solidFill>
                  <a:schemeClr val="accent1"/>
                </a:solidFill>
              </a:rPr>
              <a:t>N95 or other respirators with an exhaust valve might not provide source control</a:t>
            </a:r>
            <a:r>
              <a:rPr lang="en-US" sz="1800" dirty="0"/>
              <a:t>.</a:t>
            </a:r>
          </a:p>
          <a:p>
            <a:r>
              <a:rPr lang="en-US" sz="2000" dirty="0"/>
              <a:t>Be </a:t>
            </a:r>
            <a:r>
              <a:rPr lang="en-US" sz="2000" dirty="0">
                <a:solidFill>
                  <a:srgbClr val="FF0000"/>
                </a:solidFill>
              </a:rPr>
              <a:t>restricted from contact with severely immunocompromised patients </a:t>
            </a:r>
            <a:r>
              <a:rPr lang="en-US" sz="2000" dirty="0"/>
              <a:t>(e.g., transplant, hematology-oncology) until 14 days after illness onset</a:t>
            </a:r>
          </a:p>
          <a:p>
            <a:r>
              <a:rPr lang="en-US" sz="2000" dirty="0"/>
              <a:t>Self-monitor for symptoms, and seek re-evaluation from occupational health if respiratory symptoms recur or worsen</a:t>
            </a:r>
            <a:br>
              <a:rPr lang="en-US" sz="2000" dirty="0"/>
            </a:br>
            <a:endParaRPr lang="en-US" sz="2000" dirty="0"/>
          </a:p>
        </p:txBody>
      </p:sp>
    </p:spTree>
    <p:extLst>
      <p:ext uri="{BB962C8B-B14F-4D97-AF65-F5344CB8AC3E}">
        <p14:creationId xmlns:p14="http://schemas.microsoft.com/office/powerpoint/2010/main" val="3631786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A4EE81-EB50-E643-BCCE-D36B2AD33C6D}"/>
              </a:ext>
            </a:extLst>
          </p:cNvPr>
          <p:cNvPicPr>
            <a:picLocks noChangeAspect="1"/>
          </p:cNvPicPr>
          <p:nvPr/>
        </p:nvPicPr>
        <p:blipFill>
          <a:blip r:embed="rId2"/>
          <a:stretch>
            <a:fillRect/>
          </a:stretch>
        </p:blipFill>
        <p:spPr>
          <a:xfrm>
            <a:off x="7534065" y="3678621"/>
            <a:ext cx="4438750" cy="2953786"/>
          </a:xfrm>
          <a:prstGeom prst="rect">
            <a:avLst/>
          </a:prstGeom>
        </p:spPr>
      </p:pic>
      <p:pic>
        <p:nvPicPr>
          <p:cNvPr id="7" name="Picture 6">
            <a:extLst>
              <a:ext uri="{FF2B5EF4-FFF2-40B4-BE49-F238E27FC236}">
                <a16:creationId xmlns:a16="http://schemas.microsoft.com/office/drawing/2014/main" id="{F34C6D0A-9BE3-914C-8064-59302DD766BA}"/>
              </a:ext>
            </a:extLst>
          </p:cNvPr>
          <p:cNvPicPr>
            <a:picLocks noChangeAspect="1"/>
          </p:cNvPicPr>
          <p:nvPr/>
        </p:nvPicPr>
        <p:blipFill>
          <a:blip r:embed="rId3"/>
          <a:stretch>
            <a:fillRect/>
          </a:stretch>
        </p:blipFill>
        <p:spPr>
          <a:xfrm>
            <a:off x="0" y="2606401"/>
            <a:ext cx="3322802" cy="4280727"/>
          </a:xfrm>
          <a:prstGeom prst="rect">
            <a:avLst/>
          </a:prstGeom>
        </p:spPr>
      </p:pic>
      <p:pic>
        <p:nvPicPr>
          <p:cNvPr id="9" name="Picture 8">
            <a:extLst>
              <a:ext uri="{FF2B5EF4-FFF2-40B4-BE49-F238E27FC236}">
                <a16:creationId xmlns:a16="http://schemas.microsoft.com/office/drawing/2014/main" id="{304DBB7B-3378-B24D-886F-3417E65AAD5F}"/>
              </a:ext>
            </a:extLst>
          </p:cNvPr>
          <p:cNvPicPr>
            <a:picLocks noChangeAspect="1"/>
          </p:cNvPicPr>
          <p:nvPr/>
        </p:nvPicPr>
        <p:blipFill>
          <a:blip r:embed="rId4"/>
          <a:stretch>
            <a:fillRect/>
          </a:stretch>
        </p:blipFill>
        <p:spPr>
          <a:xfrm>
            <a:off x="3393483" y="282300"/>
            <a:ext cx="4131735" cy="2324101"/>
          </a:xfrm>
          <a:prstGeom prst="rect">
            <a:avLst/>
          </a:prstGeom>
        </p:spPr>
      </p:pic>
      <p:pic>
        <p:nvPicPr>
          <p:cNvPr id="10" name="Picture 9">
            <a:extLst>
              <a:ext uri="{FF2B5EF4-FFF2-40B4-BE49-F238E27FC236}">
                <a16:creationId xmlns:a16="http://schemas.microsoft.com/office/drawing/2014/main" id="{17847998-9EFA-A44F-A25C-F84BC4252BA6}"/>
              </a:ext>
            </a:extLst>
          </p:cNvPr>
          <p:cNvPicPr>
            <a:picLocks noChangeAspect="1"/>
          </p:cNvPicPr>
          <p:nvPr/>
        </p:nvPicPr>
        <p:blipFill>
          <a:blip r:embed="rId5"/>
          <a:stretch>
            <a:fillRect/>
          </a:stretch>
        </p:blipFill>
        <p:spPr>
          <a:xfrm>
            <a:off x="70681" y="15601"/>
            <a:ext cx="2857500" cy="2857500"/>
          </a:xfrm>
          <a:prstGeom prst="rect">
            <a:avLst/>
          </a:prstGeom>
        </p:spPr>
      </p:pic>
      <p:sp>
        <p:nvSpPr>
          <p:cNvPr id="11" name="TextBox 10">
            <a:extLst>
              <a:ext uri="{FF2B5EF4-FFF2-40B4-BE49-F238E27FC236}">
                <a16:creationId xmlns:a16="http://schemas.microsoft.com/office/drawing/2014/main" id="{1B119BBD-026A-2843-9F1B-6222FC869822}"/>
              </a:ext>
            </a:extLst>
          </p:cNvPr>
          <p:cNvSpPr txBox="1"/>
          <p:nvPr/>
        </p:nvSpPr>
        <p:spPr>
          <a:xfrm>
            <a:off x="3251852" y="2873101"/>
            <a:ext cx="4131734" cy="3416320"/>
          </a:xfrm>
          <a:prstGeom prst="rect">
            <a:avLst/>
          </a:prstGeom>
          <a:noFill/>
        </p:spPr>
        <p:txBody>
          <a:bodyPr wrap="square" rtlCol="0">
            <a:spAutoFit/>
          </a:bodyPr>
          <a:lstStyle/>
          <a:p>
            <a:r>
              <a:rPr lang="en-US" dirty="0"/>
              <a:t>"This is actually an act of kindness, an act of compassion toward ourselves and toward others. If we can reframe our behavior, if we can reframe the instruction that we’re being given, and reflect on how, when we make a commitment to engage in physical distancing, we’re actually engaging in an act of generosity toward others. It can really help to change our relationship to the predicament in which we find ourselves.” </a:t>
            </a:r>
          </a:p>
          <a:p>
            <a:pPr algn="r"/>
            <a:r>
              <a:rPr lang="en-US" dirty="0"/>
              <a:t>-Dr. Richard Davidson</a:t>
            </a:r>
          </a:p>
        </p:txBody>
      </p:sp>
      <p:pic>
        <p:nvPicPr>
          <p:cNvPr id="13" name="Picture 12">
            <a:extLst>
              <a:ext uri="{FF2B5EF4-FFF2-40B4-BE49-F238E27FC236}">
                <a16:creationId xmlns:a16="http://schemas.microsoft.com/office/drawing/2014/main" id="{10E70548-0E6C-884D-BCC8-2E2139F8A315}"/>
              </a:ext>
            </a:extLst>
          </p:cNvPr>
          <p:cNvPicPr>
            <a:picLocks noChangeAspect="1"/>
          </p:cNvPicPr>
          <p:nvPr/>
        </p:nvPicPr>
        <p:blipFill>
          <a:blip r:embed="rId6"/>
          <a:stretch>
            <a:fillRect/>
          </a:stretch>
        </p:blipFill>
        <p:spPr>
          <a:xfrm>
            <a:off x="8166538" y="53048"/>
            <a:ext cx="2774731" cy="3699641"/>
          </a:xfrm>
          <a:prstGeom prst="rect">
            <a:avLst/>
          </a:prstGeom>
        </p:spPr>
      </p:pic>
    </p:spTree>
    <p:extLst>
      <p:ext uri="{BB962C8B-B14F-4D97-AF65-F5344CB8AC3E}">
        <p14:creationId xmlns:p14="http://schemas.microsoft.com/office/powerpoint/2010/main" val="2986694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5224-1A2D-AA44-B118-44048559D602}"/>
              </a:ext>
            </a:extLst>
          </p:cNvPr>
          <p:cNvSpPr>
            <a:spLocks noGrp="1"/>
          </p:cNvSpPr>
          <p:nvPr>
            <p:ph type="title"/>
          </p:nvPr>
        </p:nvSpPr>
        <p:spPr/>
        <p:txBody>
          <a:bodyPr/>
          <a:lstStyle/>
          <a:p>
            <a:r>
              <a:rPr lang="en-US" sz="4000" dirty="0"/>
              <a:t>Caregivers Impacted by Exposure and Test Positive</a:t>
            </a:r>
          </a:p>
        </p:txBody>
      </p:sp>
      <p:sp>
        <p:nvSpPr>
          <p:cNvPr id="3" name="Content Placeholder 2">
            <a:extLst>
              <a:ext uri="{FF2B5EF4-FFF2-40B4-BE49-F238E27FC236}">
                <a16:creationId xmlns:a16="http://schemas.microsoft.com/office/drawing/2014/main" id="{11003FEF-A8B8-5F42-8D40-C183FEA5C4E8}"/>
              </a:ext>
            </a:extLst>
          </p:cNvPr>
          <p:cNvSpPr>
            <a:spLocks noGrp="1"/>
          </p:cNvSpPr>
          <p:nvPr>
            <p:ph idx="1"/>
          </p:nvPr>
        </p:nvSpPr>
        <p:spPr/>
        <p:txBody>
          <a:bodyPr/>
          <a:lstStyle/>
          <a:p>
            <a:pPr marL="0" indent="0">
              <a:buNone/>
            </a:pPr>
            <a:r>
              <a:rPr lang="en-US" b="1" dirty="0">
                <a:solidFill>
                  <a:srgbClr val="FF0000"/>
                </a:solidFill>
              </a:rPr>
              <a:t>Important Guidance:</a:t>
            </a:r>
          </a:p>
          <a:p>
            <a:pPr marL="0" indent="0">
              <a:buNone/>
            </a:pPr>
            <a:endParaRPr lang="en-US" dirty="0">
              <a:solidFill>
                <a:srgbClr val="FF0000"/>
              </a:solidFill>
            </a:endParaRPr>
          </a:p>
          <a:p>
            <a:r>
              <a:rPr lang="en-US" sz="2800" dirty="0"/>
              <a:t>Healthcare workers that HAVE BEEN SYMPTOMATIC are NOT REQUIRED to return to work if they are still short of breath with routine activity, if wearing of a mask exacerbates their work of breathing, or if other symptoms interfere with their ability to perform their routine functions.  These guidelines should be used only to </a:t>
            </a:r>
            <a:r>
              <a:rPr lang="en-US" sz="2800" dirty="0">
                <a:solidFill>
                  <a:srgbClr val="FF0000"/>
                </a:solidFill>
              </a:rPr>
              <a:t>ALLOW</a:t>
            </a:r>
            <a:r>
              <a:rPr lang="en-US" sz="2800" dirty="0"/>
              <a:t> a caregiver to return to work </a:t>
            </a:r>
            <a:r>
              <a:rPr lang="en-US" sz="2800" dirty="0">
                <a:solidFill>
                  <a:srgbClr val="FF0000"/>
                </a:solidFill>
              </a:rPr>
              <a:t>if they are asymptomatic and can perform their job function comfortably under the above conditions.</a:t>
            </a:r>
          </a:p>
          <a:p>
            <a:endParaRPr lang="en-US" dirty="0"/>
          </a:p>
        </p:txBody>
      </p:sp>
    </p:spTree>
    <p:extLst>
      <p:ext uri="{BB962C8B-B14F-4D97-AF65-F5344CB8AC3E}">
        <p14:creationId xmlns:p14="http://schemas.microsoft.com/office/powerpoint/2010/main" val="692739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3523-4D7D-6240-B24D-9B282D7856BD}"/>
              </a:ext>
            </a:extLst>
          </p:cNvPr>
          <p:cNvSpPr>
            <a:spLocks noGrp="1"/>
          </p:cNvSpPr>
          <p:nvPr>
            <p:ph type="ctrTitle"/>
          </p:nvPr>
        </p:nvSpPr>
        <p:spPr/>
        <p:txBody>
          <a:bodyPr/>
          <a:lstStyle/>
          <a:p>
            <a:r>
              <a:rPr lang="en-US" dirty="0"/>
              <a:t>Research </a:t>
            </a:r>
          </a:p>
        </p:txBody>
      </p:sp>
      <p:sp>
        <p:nvSpPr>
          <p:cNvPr id="4" name="Subtitle 3">
            <a:extLst>
              <a:ext uri="{FF2B5EF4-FFF2-40B4-BE49-F238E27FC236}">
                <a16:creationId xmlns:a16="http://schemas.microsoft.com/office/drawing/2014/main" id="{368C91B0-9CBB-7A43-8866-688D9867130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16357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054D3-8FDA-0D4D-8738-D2222C436A4A}"/>
              </a:ext>
            </a:extLst>
          </p:cNvPr>
          <p:cNvSpPr>
            <a:spLocks noGrp="1"/>
          </p:cNvSpPr>
          <p:nvPr>
            <p:ph type="title"/>
          </p:nvPr>
        </p:nvSpPr>
        <p:spPr/>
        <p:txBody>
          <a:bodyPr/>
          <a:lstStyle/>
          <a:p>
            <a:pPr lvl="0" eaLnBrk="0" fontAlgn="base" hangingPunct="0">
              <a:spcAft>
                <a:spcPct val="0"/>
              </a:spcAft>
            </a:pPr>
            <a:r>
              <a:rPr lang="en-US" altLang="en-US" b="0" dirty="0">
                <a:latin typeface="Arial" panose="020B0604020202020204" pitchFamily="34" charset="0"/>
                <a:ea typeface="Times New Roman" panose="02020603050405020304" pitchFamily="18" charset="0"/>
              </a:rPr>
              <a:t> </a:t>
            </a:r>
            <a:r>
              <a:rPr lang="en-US" altLang="en-US" dirty="0" err="1">
                <a:solidFill>
                  <a:srgbClr val="FF0000"/>
                </a:solidFill>
                <a:latin typeface="Arial" panose="020B0604020202020204" pitchFamily="34" charset="0"/>
                <a:ea typeface="Times New Roman" panose="02020603050405020304" pitchFamily="18" charset="0"/>
              </a:rPr>
              <a:t>Remdesivir</a:t>
            </a:r>
            <a:r>
              <a:rPr lang="en-US" altLang="en-US" b="0" dirty="0">
                <a:latin typeface="Arial" panose="020B0604020202020204" pitchFamily="34" charset="0"/>
                <a:ea typeface="Times New Roman" panose="02020603050405020304" pitchFamily="18" charset="0"/>
              </a:rPr>
              <a:t> </a:t>
            </a:r>
          </a:p>
        </p:txBody>
      </p:sp>
      <p:sp>
        <p:nvSpPr>
          <p:cNvPr id="4" name="Rectangle 1">
            <a:extLst>
              <a:ext uri="{FF2B5EF4-FFF2-40B4-BE49-F238E27FC236}">
                <a16:creationId xmlns:a16="http://schemas.microsoft.com/office/drawing/2014/main" id="{09D34615-72FD-164D-9D47-06BA46A6772E}"/>
              </a:ext>
            </a:extLst>
          </p:cNvPr>
          <p:cNvSpPr>
            <a:spLocks noGrp="1" noChangeArrowheads="1"/>
          </p:cNvSpPr>
          <p:nvPr>
            <p:ph idx="1"/>
          </p:nvPr>
        </p:nvSpPr>
        <p:spPr bwMode="auto">
          <a:xfrm>
            <a:off x="-272535" y="1037059"/>
            <a:ext cx="10972800" cy="494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400" b="0" i="0" strike="noStrike" cap="none" normalizeH="0" baseline="0" dirty="0">
              <a:ln>
                <a:noFill/>
              </a:ln>
              <a:solidFill>
                <a:schemeClr val="tx1"/>
              </a:solidFill>
              <a:effectLst/>
              <a:latin typeface="Arial" panose="020B0604020202020204" pitchFamily="34" charset="0"/>
            </a:endParaRPr>
          </a:p>
          <a:p>
            <a:pPr lvl="1" eaLnBrk="0" fontAlgn="base" hangingPunct="0">
              <a:lnSpc>
                <a:spcPct val="15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Activated at Covenant Friday, April 17, 2020</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lvl="1" eaLnBrk="0" fontAlgn="base" hangingPunct="0">
              <a:lnSpc>
                <a:spcPct val="15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First patient enrolled and treatment started Sunday, April 19</a:t>
            </a:r>
            <a:r>
              <a:rPr kumimoji="0" lang="en-US" altLang="en-US" sz="24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th</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lvl="1" eaLnBrk="0" fontAlgn="base" hangingPunct="0">
              <a:lnSpc>
                <a:spcPct val="15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Second patient enrolled and treatment started Tuesday, April 21</a:t>
            </a:r>
            <a:r>
              <a:rPr kumimoji="0" lang="en-US" altLang="en-US" sz="24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st</a:t>
            </a: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p>
          <a:p>
            <a:pPr lvl="1" eaLnBrk="0" fontAlgn="base" hangingPunct="0">
              <a:lnSpc>
                <a:spcPct val="150000"/>
              </a:lnSpc>
              <a:spcBef>
                <a:spcPct val="0"/>
              </a:spcBef>
              <a:spcAft>
                <a:spcPct val="0"/>
              </a:spcAft>
            </a:pPr>
            <a:r>
              <a:rPr lang="en-US" altLang="en-US" sz="2400" dirty="0">
                <a:solidFill>
                  <a:schemeClr val="tx1"/>
                </a:solidFill>
                <a:latin typeface="Arial" panose="020B0604020202020204" pitchFamily="34" charset="0"/>
                <a:ea typeface="Times New Roman" panose="02020603050405020304" pitchFamily="18" charset="0"/>
              </a:rPr>
              <a:t>Two patients have been successfully extubated</a:t>
            </a:r>
          </a:p>
          <a:p>
            <a:pPr lvl="1" eaLnBrk="0" fontAlgn="base" hangingPunct="0">
              <a:lnSpc>
                <a:spcPct val="15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thir</a:t>
            </a:r>
            <a:r>
              <a:rPr lang="en-US" altLang="en-US" sz="2400" dirty="0">
                <a:solidFill>
                  <a:schemeClr val="tx1"/>
                </a:solidFill>
                <a:latin typeface="Arial" panose="020B0604020202020204" pitchFamily="34" charset="0"/>
                <a:ea typeface="Times New Roman" panose="02020603050405020304" pitchFamily="18" charset="0"/>
              </a:rPr>
              <a:t>d patient has been started on the medication 4-29 (did not improve on convalescent plasma)</a:t>
            </a:r>
            <a:endPar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lvl="1" eaLnBrk="0" fontAlgn="base" hangingPunct="0">
              <a:lnSpc>
                <a:spcPct val="150000"/>
              </a:lnSpc>
              <a:spcBef>
                <a:spcPct val="0"/>
              </a:spcBef>
              <a:spcAft>
                <a:spcPct val="0"/>
              </a:spcAft>
            </a:pPr>
            <a:r>
              <a:rPr lang="en-US" sz="3200" b="1" dirty="0">
                <a:solidFill>
                  <a:srgbClr val="FF0000"/>
                </a:solidFill>
              </a:rPr>
              <a:t>NIH clinical trial shows </a:t>
            </a:r>
            <a:r>
              <a:rPr lang="en-US" sz="3200" b="1" dirty="0" err="1">
                <a:solidFill>
                  <a:srgbClr val="FF0000"/>
                </a:solidFill>
              </a:rPr>
              <a:t>Remdesivir</a:t>
            </a:r>
            <a:r>
              <a:rPr lang="en-US" sz="3200" b="1" dirty="0">
                <a:solidFill>
                  <a:srgbClr val="FF0000"/>
                </a:solidFill>
              </a:rPr>
              <a:t> accelerates recovery from advanced COVID-19 (Preliminary results)</a:t>
            </a:r>
          </a:p>
        </p:txBody>
      </p:sp>
      <p:pic>
        <p:nvPicPr>
          <p:cNvPr id="6" name="Picture 5">
            <a:extLst>
              <a:ext uri="{FF2B5EF4-FFF2-40B4-BE49-F238E27FC236}">
                <a16:creationId xmlns:a16="http://schemas.microsoft.com/office/drawing/2014/main" id="{D7CB7F31-1F58-B343-B474-4E32E8C02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4596" y="656118"/>
            <a:ext cx="2184400" cy="1866900"/>
          </a:xfrm>
          <a:prstGeom prst="rect">
            <a:avLst/>
          </a:prstGeom>
        </p:spPr>
      </p:pic>
    </p:spTree>
    <p:extLst>
      <p:ext uri="{BB962C8B-B14F-4D97-AF65-F5344CB8AC3E}">
        <p14:creationId xmlns:p14="http://schemas.microsoft.com/office/powerpoint/2010/main" val="8152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58A34-6B1D-E242-8249-3CC21D05326A}"/>
              </a:ext>
            </a:extLst>
          </p:cNvPr>
          <p:cNvSpPr>
            <a:spLocks noGrp="1"/>
          </p:cNvSpPr>
          <p:nvPr>
            <p:ph type="title"/>
          </p:nvPr>
        </p:nvSpPr>
        <p:spPr/>
        <p:txBody>
          <a:bodyPr/>
          <a:lstStyle/>
          <a:p>
            <a:r>
              <a:rPr lang="en-US" dirty="0"/>
              <a:t>Covid-19 Research Protocols</a:t>
            </a:r>
          </a:p>
        </p:txBody>
      </p:sp>
      <p:sp>
        <p:nvSpPr>
          <p:cNvPr id="4" name="Rectangle 1">
            <a:extLst>
              <a:ext uri="{FF2B5EF4-FFF2-40B4-BE49-F238E27FC236}">
                <a16:creationId xmlns:a16="http://schemas.microsoft.com/office/drawing/2014/main" id="{AC232B54-0A01-5C4A-AA0A-DC0D8864A450}"/>
              </a:ext>
            </a:extLst>
          </p:cNvPr>
          <p:cNvSpPr>
            <a:spLocks noGrp="1" noChangeArrowheads="1"/>
          </p:cNvSpPr>
          <p:nvPr>
            <p:ph idx="1"/>
          </p:nvPr>
        </p:nvSpPr>
        <p:spPr bwMode="auto">
          <a:xfrm>
            <a:off x="609600" y="1441552"/>
            <a:ext cx="10467372"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indent="0" eaLnBrk="0" fontAlgn="base" hangingPunct="0">
              <a:spcBef>
                <a:spcPct val="0"/>
              </a:spcBef>
              <a:spcAft>
                <a:spcPct val="0"/>
              </a:spcAft>
              <a:buNone/>
            </a:pPr>
            <a:endParaRPr kumimoji="0" lang="en-US" altLang="en-US" b="0" i="0" u="none" strike="noStrike" cap="none" normalizeH="0" baseline="0" dirty="0">
              <a:ln>
                <a:noFill/>
              </a:ln>
              <a:solidFill>
                <a:schemeClr val="tx1"/>
              </a:solidFill>
              <a:effectLst/>
              <a:latin typeface="Arial" panose="020B0604020202020204" pitchFamily="34" charset="0"/>
            </a:endParaRPr>
          </a:p>
          <a:p>
            <a:pPr marL="0" indent="0" algn="ctr" eaLnBrk="0" fontAlgn="base" hangingPunct="0">
              <a:spcBef>
                <a:spcPct val="0"/>
              </a:spcBef>
              <a:spcAft>
                <a:spcPct val="0"/>
              </a:spcAft>
              <a:buNone/>
            </a:pPr>
            <a:r>
              <a:rPr kumimoji="0" lang="en-US" altLang="en-US" sz="2400" b="1" i="0" strike="noStrike" cap="none" normalizeH="0" baseline="0" dirty="0">
                <a:ln>
                  <a:noFill/>
                </a:ln>
                <a:solidFill>
                  <a:schemeClr val="tx1"/>
                </a:solidFill>
                <a:effectLst/>
                <a:latin typeface="Arial" panose="020B0604020202020204" pitchFamily="34" charset="0"/>
                <a:ea typeface="Times New Roman" panose="02020603050405020304" pitchFamily="18" charset="0"/>
              </a:rPr>
              <a:t>Expanded Access to </a:t>
            </a:r>
            <a:r>
              <a:rPr kumimoji="0" lang="en-US" altLang="en-US" sz="2400" b="1" i="0" strike="noStrike" cap="none" normalizeH="0" baseline="0" dirty="0">
                <a:ln>
                  <a:noFill/>
                </a:ln>
                <a:solidFill>
                  <a:srgbClr val="FF0000"/>
                </a:solidFill>
                <a:effectLst/>
                <a:latin typeface="Arial" panose="020B0604020202020204" pitchFamily="34" charset="0"/>
                <a:ea typeface="Times New Roman" panose="02020603050405020304" pitchFamily="18" charset="0"/>
              </a:rPr>
              <a:t>Convalescent Plasma </a:t>
            </a:r>
            <a:r>
              <a:rPr kumimoji="0" lang="en-US" altLang="en-US" sz="2400" b="1" i="0" strike="noStrike" cap="none" normalizeH="0" baseline="0" dirty="0">
                <a:ln>
                  <a:noFill/>
                </a:ln>
                <a:solidFill>
                  <a:schemeClr val="tx1"/>
                </a:solidFill>
                <a:effectLst/>
                <a:latin typeface="Arial" panose="020B0604020202020204" pitchFamily="34" charset="0"/>
                <a:ea typeface="Times New Roman" panose="02020603050405020304" pitchFamily="18" charset="0"/>
              </a:rPr>
              <a:t>for the Treatment of Patients with COVID-19 (MAYO)</a:t>
            </a:r>
          </a:p>
          <a:p>
            <a:pPr marL="0" indent="0" algn="ctr" eaLnBrk="0" fontAlgn="base" hangingPunct="0">
              <a:spcBef>
                <a:spcPct val="0"/>
              </a:spcBef>
              <a:spcAft>
                <a:spcPct val="0"/>
              </a:spcAft>
              <a:buNone/>
            </a:pPr>
            <a:endParaRPr kumimoji="0" lang="en-US" altLang="en-US" sz="1100" b="1" i="0" strike="noStrike" cap="none" normalizeH="0" baseline="0" dirty="0">
              <a:ln>
                <a:noFill/>
              </a:ln>
              <a:solidFill>
                <a:schemeClr val="tx1"/>
              </a:solidFill>
              <a:effectLst/>
              <a:latin typeface="Arial" panose="020B0604020202020204" pitchFamily="34" charset="0"/>
            </a:endParaRPr>
          </a:p>
          <a:p>
            <a:pPr lvl="1" eaLnBrk="0" fontAlgn="base" hangingPunct="0">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Facility and ID physicians registered for participation Monday, April 20</a:t>
            </a:r>
            <a:r>
              <a:rPr kumimoji="0" lang="en-US" altLang="en-US" sz="24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th</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lvl="1" eaLnBrk="0" fontAlgn="base" hangingPunct="0">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We will be ready to treat patients as soon as convalescent plasma is available through our local </a:t>
            </a:r>
            <a:r>
              <a:rPr kumimoji="0" lang="en-US" altLang="en-US" sz="2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Vitalant</a:t>
            </a: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Blood Services</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lvl="1" eaLnBrk="0" fontAlgn="base" hangingPunct="0">
              <a:spcBef>
                <a:spcPct val="0"/>
              </a:spcBef>
              <a:spcAft>
                <a:spcPct val="0"/>
              </a:spcAft>
            </a:pPr>
            <a:r>
              <a:rPr kumimoji="0" lang="en-US" altLang="en-US" sz="2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Covenant lab has been working with </a:t>
            </a:r>
            <a:r>
              <a:rPr kumimoji="0" lang="en-US" altLang="en-US" sz="24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Vitalant</a:t>
            </a:r>
            <a:r>
              <a:rPr kumimoji="0" lang="en-US" altLang="en-US" sz="2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to identify potential plasma donors</a:t>
            </a:r>
            <a:endParaRPr lang="en-US" altLang="en-US" sz="2400" dirty="0">
              <a:solidFill>
                <a:srgbClr val="FF0000"/>
              </a:solidFill>
              <a:latin typeface="Arial" panose="020B0604020202020204" pitchFamily="34" charset="0"/>
              <a:ea typeface="Times New Roman" panose="02020603050405020304" pitchFamily="18" charset="0"/>
            </a:endParaRPr>
          </a:p>
          <a:p>
            <a:pPr lvl="1" eaLnBrk="0" fontAlgn="base" hangingPunct="0">
              <a:spcBef>
                <a:spcPct val="0"/>
              </a:spcBef>
              <a:spcAft>
                <a:spcPct val="0"/>
              </a:spcAft>
            </a:pPr>
            <a:r>
              <a:rPr kumimoji="0" lang="en-US" altLang="en-US" sz="2400" b="0" i="0" u="none" strike="noStrike" cap="none" normalizeH="0" baseline="0" dirty="0">
                <a:ln>
                  <a:noFill/>
                </a:ln>
                <a:solidFill>
                  <a:srgbClr val="FF0000"/>
                </a:solidFill>
                <a:effectLst/>
                <a:latin typeface="Arial" panose="020B0604020202020204" pitchFamily="34" charset="0"/>
              </a:rPr>
              <a:t>One donor was able to give four units of plasma.</a:t>
            </a:r>
            <a:endParaRPr kumimoji="0" lang="en-US" altLang="en-US" sz="1100" b="0"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515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2731B-355F-4F4E-B7B1-8E6546C49375}"/>
              </a:ext>
            </a:extLst>
          </p:cNvPr>
          <p:cNvSpPr>
            <a:spLocks noGrp="1"/>
          </p:cNvSpPr>
          <p:nvPr>
            <p:ph type="title"/>
          </p:nvPr>
        </p:nvSpPr>
        <p:spPr/>
        <p:txBody>
          <a:bodyPr/>
          <a:lstStyle/>
          <a:p>
            <a:r>
              <a:rPr lang="en-US" dirty="0"/>
              <a:t>Covid-19 Research Protocols</a:t>
            </a:r>
          </a:p>
        </p:txBody>
      </p:sp>
      <p:sp>
        <p:nvSpPr>
          <p:cNvPr id="4" name="Rectangle 1">
            <a:extLst>
              <a:ext uri="{FF2B5EF4-FFF2-40B4-BE49-F238E27FC236}">
                <a16:creationId xmlns:a16="http://schemas.microsoft.com/office/drawing/2014/main" id="{42855222-F6E1-774D-8F2C-A270411D4B6D}"/>
              </a:ext>
            </a:extLst>
          </p:cNvPr>
          <p:cNvSpPr>
            <a:spLocks noGrp="1" noChangeArrowheads="1"/>
          </p:cNvSpPr>
          <p:nvPr>
            <p:ph idx="1"/>
          </p:nvPr>
        </p:nvSpPr>
        <p:spPr bwMode="auto">
          <a:xfrm>
            <a:off x="87086" y="1020310"/>
            <a:ext cx="12017828"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0" i="0" strike="noStrike" cap="none" normalizeH="0" baseline="0" dirty="0">
                <a:ln>
                  <a:noFill/>
                </a:ln>
                <a:solidFill>
                  <a:schemeClr val="tx1"/>
                </a:solidFill>
                <a:effectLst/>
                <a:latin typeface="Arial" panose="020B0604020202020204" pitchFamily="34" charset="0"/>
                <a:ea typeface="Times New Roman" panose="02020603050405020304" pitchFamily="18" charset="0"/>
              </a:rPr>
              <a:t>SARS-CoV-2 </a:t>
            </a:r>
            <a:r>
              <a:rPr kumimoji="0" lang="en-US" altLang="en-US" sz="2800" b="0" i="0"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Serosurveillance</a:t>
            </a:r>
            <a:r>
              <a:rPr kumimoji="0" lang="en-US" altLang="en-US" sz="2800" b="0" i="0" strike="noStrike" cap="none" normalizeH="0" baseline="0" dirty="0">
                <a:ln>
                  <a:noFill/>
                </a:ln>
                <a:solidFill>
                  <a:srgbClr val="FF0000"/>
                </a:solidFill>
                <a:effectLst/>
                <a:latin typeface="Arial" panose="020B0604020202020204" pitchFamily="34" charset="0"/>
                <a:ea typeface="Times New Roman" panose="02020603050405020304" pitchFamily="18" charset="0"/>
              </a:rPr>
              <a:t> Protocol </a:t>
            </a:r>
            <a:r>
              <a:rPr kumimoji="0" lang="en-US" altLang="en-US" sz="2800" b="0" i="0" strike="noStrike" cap="none" normalizeH="0" baseline="0" dirty="0">
                <a:ln>
                  <a:noFill/>
                </a:ln>
                <a:solidFill>
                  <a:schemeClr val="tx1"/>
                </a:solidFill>
                <a:effectLst/>
                <a:latin typeface="Arial" panose="020B0604020202020204" pitchFamily="34" charset="0"/>
                <a:ea typeface="Times New Roman" panose="02020603050405020304" pitchFamily="18" charset="0"/>
              </a:rPr>
              <a:t>for PSJH Health Care Workers  </a:t>
            </a:r>
            <a:r>
              <a:rPr kumimoji="0" lang="en-US" altLang="en-US" sz="2000" b="0" i="0"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100" b="0" i="0"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600" b="0" i="0" strike="noStrike" cap="none" normalizeH="0" baseline="0" dirty="0">
              <a:ln>
                <a:noFill/>
              </a:ln>
              <a:solidFill>
                <a:schemeClr val="tx1"/>
              </a:solidFill>
              <a:effectLst/>
              <a:latin typeface="Arial" panose="020B0604020202020204" pitchFamily="34" charset="0"/>
            </a:endParaRPr>
          </a:p>
          <a:p>
            <a:pPr lvl="1" eaLnBrk="0" fontAlgn="base" hangingPunct="0">
              <a:spcBef>
                <a:spcPct val="0"/>
              </a:spcBef>
              <a:spcAft>
                <a:spcPct val="0"/>
              </a:spcAft>
            </a:pPr>
            <a:endPar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lvl="1" eaLnBrk="0" fontAlgn="base" hangingPunct="0">
              <a:lnSpc>
                <a:spcPct val="15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Ongoing discussions regarding feasibility of conducting trial locally</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lvl="1" eaLnBrk="0" fontAlgn="base" hangingPunct="0">
              <a:lnSpc>
                <a:spcPct val="15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Have not moved forward on this trial</a:t>
            </a:r>
          </a:p>
          <a:p>
            <a:pPr lvl="1" eaLnBrk="0" fontAlgn="base" hangingPunct="0">
              <a:lnSpc>
                <a:spcPct val="150000"/>
              </a:lnSpc>
              <a:spcBef>
                <a:spcPct val="0"/>
              </a:spcBef>
              <a:spcAft>
                <a:spcPct val="0"/>
              </a:spcAft>
            </a:pPr>
            <a:r>
              <a:rPr lang="en-US" altLang="en-US" sz="2400" dirty="0">
                <a:solidFill>
                  <a:schemeClr val="tx1"/>
                </a:solidFill>
                <a:latin typeface="Arial" panose="020B0604020202020204" pitchFamily="34" charset="0"/>
              </a:rPr>
              <a:t>Only about 2/3 of patients are manifesting a demonstrable immunoglobulin response</a:t>
            </a:r>
          </a:p>
          <a:p>
            <a:pPr lvl="1" eaLnBrk="0" fontAlgn="base" hangingPunct="0">
              <a:lnSpc>
                <a:spcPct val="15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Appear</a:t>
            </a:r>
            <a:r>
              <a:rPr lang="en-US" altLang="en-US" sz="2400" dirty="0">
                <a:solidFill>
                  <a:schemeClr val="tx1"/>
                </a:solidFill>
                <a:latin typeface="Arial" panose="020B0604020202020204" pitchFamily="34" charset="0"/>
              </a:rPr>
              <a:t>ance of IgG may precede IgM</a:t>
            </a:r>
          </a:p>
          <a:p>
            <a:pPr lvl="1" eaLnBrk="0" fontAlgn="base" hangingPunct="0">
              <a:lnSpc>
                <a:spcPct val="15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Presence of antibodies does not necessarily confer lifetime immunity</a:t>
            </a:r>
          </a:p>
          <a:p>
            <a:pPr marL="457200" lvl="1" indent="0" eaLnBrk="0" fontAlgn="base" hangingPunct="0">
              <a:lnSpc>
                <a:spcPct val="150000"/>
              </a:lnSpc>
              <a:spcBef>
                <a:spcPct val="0"/>
              </a:spcBef>
              <a:spcAft>
                <a:spcPct val="0"/>
              </a:spcAft>
              <a:buNone/>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5004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C8FA4E-CA8A-AC4E-8C85-F983A3349269}"/>
              </a:ext>
            </a:extLst>
          </p:cNvPr>
          <p:cNvSpPr>
            <a:spLocks noGrp="1"/>
          </p:cNvSpPr>
          <p:nvPr>
            <p:ph type="ctrTitle"/>
          </p:nvPr>
        </p:nvSpPr>
        <p:spPr/>
        <p:txBody>
          <a:bodyPr/>
          <a:lstStyle/>
          <a:p>
            <a:r>
              <a:rPr lang="en-US" dirty="0"/>
              <a:t>Texas Demographics</a:t>
            </a:r>
          </a:p>
        </p:txBody>
      </p:sp>
      <p:sp>
        <p:nvSpPr>
          <p:cNvPr id="5" name="Subtitle 4">
            <a:extLst>
              <a:ext uri="{FF2B5EF4-FFF2-40B4-BE49-F238E27FC236}">
                <a16:creationId xmlns:a16="http://schemas.microsoft.com/office/drawing/2014/main" id="{9307FDAA-B804-324F-93EC-967979A3E5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045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6F55-622A-6E42-B2A4-60DFFC9971C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814D9BA-0365-E84C-BB95-A5048A461B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599" y="64557"/>
            <a:ext cx="10210802" cy="6680332"/>
          </a:xfrm>
        </p:spPr>
      </p:pic>
    </p:spTree>
    <p:extLst>
      <p:ext uri="{BB962C8B-B14F-4D97-AF65-F5344CB8AC3E}">
        <p14:creationId xmlns:p14="http://schemas.microsoft.com/office/powerpoint/2010/main" val="986310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110974-F214-0D42-9343-A25B0F581637}"/>
              </a:ext>
            </a:extLst>
          </p:cNvPr>
          <p:cNvSpPr>
            <a:spLocks noGrp="1"/>
          </p:cNvSpPr>
          <p:nvPr>
            <p:ph type="ctrTitle"/>
          </p:nvPr>
        </p:nvSpPr>
        <p:spPr/>
        <p:txBody>
          <a:bodyPr/>
          <a:lstStyle/>
          <a:p>
            <a:r>
              <a:rPr lang="en-US" sz="9600" dirty="0"/>
              <a:t>Q &amp; A</a:t>
            </a:r>
          </a:p>
        </p:txBody>
      </p:sp>
      <p:sp>
        <p:nvSpPr>
          <p:cNvPr id="2" name="Subtitle 1">
            <a:extLst>
              <a:ext uri="{FF2B5EF4-FFF2-40B4-BE49-F238E27FC236}">
                <a16:creationId xmlns:a16="http://schemas.microsoft.com/office/drawing/2014/main" id="{CD61BE95-A369-2548-A283-65820DD6E1C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4551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279" y="211427"/>
            <a:ext cx="9784080" cy="1508760"/>
          </a:xfrm>
        </p:spPr>
        <p:txBody>
          <a:bodyPr/>
          <a:lstStyle/>
          <a:p>
            <a:r>
              <a:rPr lang="en-US" dirty="0"/>
              <a:t>CMC Surge Plan</a:t>
            </a:r>
          </a:p>
        </p:txBody>
      </p:sp>
      <p:sp>
        <p:nvSpPr>
          <p:cNvPr id="10" name="Rectangle 9"/>
          <p:cNvSpPr/>
          <p:nvPr/>
        </p:nvSpPr>
        <p:spPr>
          <a:xfrm>
            <a:off x="1409938" y="1213051"/>
            <a:ext cx="9586762" cy="4494998"/>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a:stretch>
            <a:fillRect/>
          </a:stretch>
        </p:blipFill>
        <p:spPr>
          <a:xfrm>
            <a:off x="2610933" y="1354427"/>
            <a:ext cx="9288300" cy="4212247"/>
          </a:xfrm>
          <a:prstGeom prst="rect">
            <a:avLst/>
          </a:prstGeom>
        </p:spPr>
      </p:pic>
      <p:sp>
        <p:nvSpPr>
          <p:cNvPr id="12" name="TextBox 11"/>
          <p:cNvSpPr txBox="1"/>
          <p:nvPr/>
        </p:nvSpPr>
        <p:spPr>
          <a:xfrm>
            <a:off x="3835614" y="1354427"/>
            <a:ext cx="4167739" cy="365760"/>
          </a:xfrm>
          <a:prstGeom prst="rect">
            <a:avLst/>
          </a:prstGeom>
          <a:solidFill>
            <a:schemeClr val="tx1">
              <a:lumMod val="75000"/>
            </a:schemeClr>
          </a:solidFill>
        </p:spPr>
        <p:txBody>
          <a:bodyPr wrap="square" rtlCol="0">
            <a:spAutoFit/>
          </a:bodyPr>
          <a:lstStyle/>
          <a:p>
            <a:pPr algn="ctr"/>
            <a:r>
              <a:rPr lang="en-US" b="1" dirty="0">
                <a:solidFill>
                  <a:schemeClr val="bg1"/>
                </a:solidFill>
              </a:rPr>
              <a:t>COVENANT MEDICAL CENTER</a:t>
            </a:r>
          </a:p>
        </p:txBody>
      </p:sp>
      <p:grpSp>
        <p:nvGrpSpPr>
          <p:cNvPr id="5" name="Group 4">
            <a:extLst>
              <a:ext uri="{FF2B5EF4-FFF2-40B4-BE49-F238E27FC236}">
                <a16:creationId xmlns:a16="http://schemas.microsoft.com/office/drawing/2014/main" id="{39206A8A-DF1E-A44F-A5D4-6F4656A50871}"/>
              </a:ext>
            </a:extLst>
          </p:cNvPr>
          <p:cNvGrpSpPr/>
          <p:nvPr/>
        </p:nvGrpSpPr>
        <p:grpSpPr>
          <a:xfrm>
            <a:off x="1650830" y="2476300"/>
            <a:ext cx="861444" cy="429583"/>
            <a:chOff x="1650830" y="2945718"/>
            <a:chExt cx="861444" cy="429583"/>
          </a:xfrm>
        </p:grpSpPr>
        <p:sp>
          <p:nvSpPr>
            <p:cNvPr id="3" name="Right Arrow 2">
              <a:extLst>
                <a:ext uri="{FF2B5EF4-FFF2-40B4-BE49-F238E27FC236}">
                  <a16:creationId xmlns:a16="http://schemas.microsoft.com/office/drawing/2014/main" id="{A8DDC737-F8FB-0746-AEDA-993BDFD3DCED}"/>
                </a:ext>
              </a:extLst>
            </p:cNvPr>
            <p:cNvSpPr/>
            <p:nvPr/>
          </p:nvSpPr>
          <p:spPr>
            <a:xfrm>
              <a:off x="1650830" y="2945718"/>
              <a:ext cx="861444" cy="42958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245D474-E7E9-7446-A739-EDF1569C0E2F}"/>
                </a:ext>
              </a:extLst>
            </p:cNvPr>
            <p:cNvSpPr txBox="1"/>
            <p:nvPr/>
          </p:nvSpPr>
          <p:spPr>
            <a:xfrm>
              <a:off x="1692881" y="3045093"/>
              <a:ext cx="635110" cy="230832"/>
            </a:xfrm>
            <a:prstGeom prst="rect">
              <a:avLst/>
            </a:prstGeom>
            <a:noFill/>
          </p:spPr>
          <p:txBody>
            <a:bodyPr wrap="none" rtlCol="0">
              <a:spAutoFit/>
            </a:bodyPr>
            <a:lstStyle/>
            <a:p>
              <a:r>
                <a:rPr lang="en-US" sz="900" b="1" dirty="0">
                  <a:solidFill>
                    <a:schemeClr val="bg1"/>
                  </a:solidFill>
                </a:rPr>
                <a:t>Currently</a:t>
              </a:r>
            </a:p>
          </p:txBody>
        </p:sp>
      </p:grpSp>
      <p:sp>
        <p:nvSpPr>
          <p:cNvPr id="13" name="Right Arrow 12">
            <a:extLst>
              <a:ext uri="{FF2B5EF4-FFF2-40B4-BE49-F238E27FC236}">
                <a16:creationId xmlns:a16="http://schemas.microsoft.com/office/drawing/2014/main" id="{98B29342-E953-514F-9C32-77D053999099}"/>
              </a:ext>
            </a:extLst>
          </p:cNvPr>
          <p:cNvSpPr/>
          <p:nvPr/>
        </p:nvSpPr>
        <p:spPr>
          <a:xfrm>
            <a:off x="1657458" y="2939093"/>
            <a:ext cx="861444" cy="429583"/>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0AE6F3-A7E5-A345-89DF-77FF6E1674A4}"/>
              </a:ext>
            </a:extLst>
          </p:cNvPr>
          <p:cNvSpPr txBox="1"/>
          <p:nvPr/>
        </p:nvSpPr>
        <p:spPr>
          <a:xfrm>
            <a:off x="1699509" y="3038468"/>
            <a:ext cx="678391" cy="230832"/>
          </a:xfrm>
          <a:prstGeom prst="rect">
            <a:avLst/>
          </a:prstGeom>
          <a:noFill/>
        </p:spPr>
        <p:txBody>
          <a:bodyPr wrap="none" rtlCol="0">
            <a:spAutoFit/>
          </a:bodyPr>
          <a:lstStyle/>
          <a:p>
            <a:r>
              <a:rPr lang="en-US" sz="900" b="1" dirty="0">
                <a:solidFill>
                  <a:schemeClr val="bg1"/>
                </a:solidFill>
              </a:rPr>
              <a:t>Last Week</a:t>
            </a:r>
          </a:p>
        </p:txBody>
      </p:sp>
    </p:spTree>
    <p:extLst>
      <p:ext uri="{BB962C8B-B14F-4D97-AF65-F5344CB8AC3E}">
        <p14:creationId xmlns:p14="http://schemas.microsoft.com/office/powerpoint/2010/main" val="3538532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627E-8C16-FE47-BEF2-46A71F906FE4}"/>
              </a:ext>
            </a:extLst>
          </p:cNvPr>
          <p:cNvSpPr>
            <a:spLocks noGrp="1"/>
          </p:cNvSpPr>
          <p:nvPr>
            <p:ph type="ctrTitle"/>
          </p:nvPr>
        </p:nvSpPr>
        <p:spPr/>
        <p:txBody>
          <a:bodyPr/>
          <a:lstStyle/>
          <a:p>
            <a:r>
              <a:rPr lang="en-US" dirty="0"/>
              <a:t>Statistics</a:t>
            </a:r>
          </a:p>
        </p:txBody>
      </p:sp>
      <p:sp>
        <p:nvSpPr>
          <p:cNvPr id="3" name="Subtitle 2">
            <a:extLst>
              <a:ext uri="{FF2B5EF4-FFF2-40B4-BE49-F238E27FC236}">
                <a16:creationId xmlns:a16="http://schemas.microsoft.com/office/drawing/2014/main" id="{7AFBD5A8-559C-6647-B0DC-B4E1C1ED98A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13290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BB44-A8A0-7444-A3D7-ADB203309D77}"/>
              </a:ext>
            </a:extLst>
          </p:cNvPr>
          <p:cNvSpPr>
            <a:spLocks noGrp="1"/>
          </p:cNvSpPr>
          <p:nvPr>
            <p:ph type="ctrTitle"/>
          </p:nvPr>
        </p:nvSpPr>
        <p:spPr>
          <a:xfrm>
            <a:off x="783771" y="420380"/>
            <a:ext cx="10363200" cy="1470025"/>
          </a:xfrm>
        </p:spPr>
        <p:txBody>
          <a:bodyPr/>
          <a:lstStyle/>
          <a:p>
            <a:r>
              <a:rPr lang="en-US" dirty="0">
                <a:solidFill>
                  <a:srgbClr val="FF0000"/>
                </a:solidFill>
              </a:rPr>
              <a:t>COVID-19 Cases 6E MIXED USE</a:t>
            </a:r>
          </a:p>
        </p:txBody>
      </p:sp>
      <p:pic>
        <p:nvPicPr>
          <p:cNvPr id="5" name="Content Placeholder 4">
            <a:extLst>
              <a:ext uri="{FF2B5EF4-FFF2-40B4-BE49-F238E27FC236}">
                <a16:creationId xmlns:a16="http://schemas.microsoft.com/office/drawing/2014/main" id="{24E6C17D-D2CA-4F12-AE3B-4A8F9CF20672}"/>
              </a:ext>
            </a:extLst>
          </p:cNvPr>
          <p:cNvPicPr>
            <a:picLocks noGrp="1" noChangeAspect="1"/>
          </p:cNvPicPr>
          <p:nvPr>
            <p:ph idx="4294967295"/>
          </p:nvPr>
        </p:nvPicPr>
        <p:blipFill>
          <a:blip r:embed="rId2"/>
          <a:stretch>
            <a:fillRect/>
          </a:stretch>
        </p:blipFill>
        <p:spPr>
          <a:xfrm>
            <a:off x="2661783" y="1393888"/>
            <a:ext cx="6607175" cy="4525962"/>
          </a:xfrm>
          <a:prstGeom prst="rect">
            <a:avLst/>
          </a:prstGeom>
        </p:spPr>
      </p:pic>
    </p:spTree>
    <p:extLst>
      <p:ext uri="{BB962C8B-B14F-4D97-AF65-F5344CB8AC3E}">
        <p14:creationId xmlns:p14="http://schemas.microsoft.com/office/powerpoint/2010/main" val="4227291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298C94-AE30-764B-ABC2-67B4676B0289}"/>
              </a:ext>
            </a:extLst>
          </p:cNvPr>
          <p:cNvSpPr>
            <a:spLocks noGrp="1"/>
          </p:cNvSpPr>
          <p:nvPr>
            <p:ph type="ctrTitle"/>
          </p:nvPr>
        </p:nvSpPr>
        <p:spPr>
          <a:xfrm>
            <a:off x="727886" y="242250"/>
            <a:ext cx="10363200" cy="1470025"/>
          </a:xfrm>
        </p:spPr>
        <p:txBody>
          <a:bodyPr/>
          <a:lstStyle/>
          <a:p>
            <a:r>
              <a:rPr lang="en-US" sz="4000" dirty="0"/>
              <a:t>Providence System </a:t>
            </a:r>
            <a:r>
              <a:rPr lang="en-US" sz="4000" u="sng" dirty="0">
                <a:solidFill>
                  <a:schemeClr val="accent2"/>
                </a:solidFill>
              </a:rPr>
              <a:t>Hospitalized</a:t>
            </a:r>
            <a:r>
              <a:rPr lang="en-US" sz="4000" dirty="0"/>
              <a:t> COVID-19 Cases</a:t>
            </a:r>
          </a:p>
        </p:txBody>
      </p:sp>
      <p:pic>
        <p:nvPicPr>
          <p:cNvPr id="6" name="Picture 5">
            <a:extLst>
              <a:ext uri="{FF2B5EF4-FFF2-40B4-BE49-F238E27FC236}">
                <a16:creationId xmlns:a16="http://schemas.microsoft.com/office/drawing/2014/main" id="{A0415E7B-E6AE-4AB3-95E9-8F9F05B8535E}"/>
              </a:ext>
            </a:extLst>
          </p:cNvPr>
          <p:cNvPicPr>
            <a:picLocks noChangeAspect="1"/>
          </p:cNvPicPr>
          <p:nvPr/>
        </p:nvPicPr>
        <p:blipFill>
          <a:blip r:embed="rId2"/>
          <a:stretch>
            <a:fillRect/>
          </a:stretch>
        </p:blipFill>
        <p:spPr>
          <a:xfrm>
            <a:off x="2990046" y="1066907"/>
            <a:ext cx="5838880" cy="5120640"/>
          </a:xfrm>
          <a:prstGeom prst="rect">
            <a:avLst/>
          </a:prstGeom>
        </p:spPr>
      </p:pic>
      <p:sp>
        <p:nvSpPr>
          <p:cNvPr id="7" name="Rectangle 6">
            <a:extLst>
              <a:ext uri="{FF2B5EF4-FFF2-40B4-BE49-F238E27FC236}">
                <a16:creationId xmlns:a16="http://schemas.microsoft.com/office/drawing/2014/main" id="{154B7F6C-BF31-4862-94D8-657B49493E74}"/>
              </a:ext>
            </a:extLst>
          </p:cNvPr>
          <p:cNvSpPr/>
          <p:nvPr/>
        </p:nvSpPr>
        <p:spPr>
          <a:xfrm>
            <a:off x="2688205" y="3195263"/>
            <a:ext cx="4857814" cy="339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947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57ED-EA83-5E41-9C91-6F6DC641E679}"/>
              </a:ext>
            </a:extLst>
          </p:cNvPr>
          <p:cNvSpPr>
            <a:spLocks noGrp="1"/>
          </p:cNvSpPr>
          <p:nvPr>
            <p:ph type="ctrTitle"/>
          </p:nvPr>
        </p:nvSpPr>
        <p:spPr>
          <a:xfrm>
            <a:off x="889000" y="313501"/>
            <a:ext cx="10363200" cy="1470025"/>
          </a:xfrm>
        </p:spPr>
        <p:txBody>
          <a:bodyPr/>
          <a:lstStyle/>
          <a:p>
            <a:r>
              <a:rPr lang="en-US" dirty="0"/>
              <a:t>Providence Inpatient COVID-19 Volume</a:t>
            </a:r>
          </a:p>
        </p:txBody>
      </p:sp>
      <p:pic>
        <p:nvPicPr>
          <p:cNvPr id="5" name="Content Placeholder 4">
            <a:extLst>
              <a:ext uri="{FF2B5EF4-FFF2-40B4-BE49-F238E27FC236}">
                <a16:creationId xmlns:a16="http://schemas.microsoft.com/office/drawing/2014/main" id="{CFF1636F-042E-44C4-8D7F-99109C03B87E}"/>
              </a:ext>
            </a:extLst>
          </p:cNvPr>
          <p:cNvPicPr>
            <a:picLocks noGrp="1" noChangeAspect="1"/>
          </p:cNvPicPr>
          <p:nvPr>
            <p:ph idx="4294967295"/>
          </p:nvPr>
        </p:nvPicPr>
        <p:blipFill>
          <a:blip r:embed="rId2"/>
          <a:stretch>
            <a:fillRect/>
          </a:stretch>
        </p:blipFill>
        <p:spPr>
          <a:xfrm>
            <a:off x="3035300" y="1405763"/>
            <a:ext cx="6070600" cy="4525962"/>
          </a:xfrm>
          <a:prstGeom prst="rect">
            <a:avLst/>
          </a:prstGeom>
        </p:spPr>
      </p:pic>
    </p:spTree>
    <p:extLst>
      <p:ext uri="{BB962C8B-B14F-4D97-AF65-F5344CB8AC3E}">
        <p14:creationId xmlns:p14="http://schemas.microsoft.com/office/powerpoint/2010/main" val="1090667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0B32-2EBE-4645-8EF5-BBC1AA5FA4DA}"/>
              </a:ext>
            </a:extLst>
          </p:cNvPr>
          <p:cNvSpPr>
            <a:spLocks noGrp="1"/>
          </p:cNvSpPr>
          <p:nvPr>
            <p:ph type="ctrTitle"/>
          </p:nvPr>
        </p:nvSpPr>
        <p:spPr>
          <a:xfrm>
            <a:off x="629393" y="218499"/>
            <a:ext cx="10363200" cy="1470025"/>
          </a:xfrm>
        </p:spPr>
        <p:txBody>
          <a:bodyPr/>
          <a:lstStyle/>
          <a:p>
            <a:r>
              <a:rPr lang="en-US" dirty="0"/>
              <a:t>Texas Inpatient COVID-19 Volume</a:t>
            </a:r>
          </a:p>
        </p:txBody>
      </p:sp>
      <p:pic>
        <p:nvPicPr>
          <p:cNvPr id="3" name="Picture 2">
            <a:extLst>
              <a:ext uri="{FF2B5EF4-FFF2-40B4-BE49-F238E27FC236}">
                <a16:creationId xmlns:a16="http://schemas.microsoft.com/office/drawing/2014/main" id="{B9CE2076-5133-448B-A841-2C247C726EEC}"/>
              </a:ext>
            </a:extLst>
          </p:cNvPr>
          <p:cNvPicPr>
            <a:picLocks noChangeAspect="1"/>
          </p:cNvPicPr>
          <p:nvPr/>
        </p:nvPicPr>
        <p:blipFill>
          <a:blip r:embed="rId2"/>
          <a:stretch>
            <a:fillRect/>
          </a:stretch>
        </p:blipFill>
        <p:spPr>
          <a:xfrm>
            <a:off x="1499824" y="953511"/>
            <a:ext cx="8313578" cy="4937760"/>
          </a:xfrm>
          <a:prstGeom prst="rect">
            <a:avLst/>
          </a:prstGeom>
        </p:spPr>
      </p:pic>
    </p:spTree>
    <p:extLst>
      <p:ext uri="{BB962C8B-B14F-4D97-AF65-F5344CB8AC3E}">
        <p14:creationId xmlns:p14="http://schemas.microsoft.com/office/powerpoint/2010/main" val="164013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Covenant Health">
  <a:themeElements>
    <a:clrScheme name="SJH Colors">
      <a:dk1>
        <a:srgbClr val="00338E"/>
      </a:dk1>
      <a:lt1>
        <a:srgbClr val="FFFFFF"/>
      </a:lt1>
      <a:dk2>
        <a:srgbClr val="393B3D"/>
      </a:dk2>
      <a:lt2>
        <a:srgbClr val="BFBFBF"/>
      </a:lt2>
      <a:accent1>
        <a:srgbClr val="39892F"/>
      </a:accent1>
      <a:accent2>
        <a:srgbClr val="F15A2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rovider Orientation for Recording[1]" id="{8E2AB60B-F2F9-A941-B580-2E8E9B5BBAC8}" vid="{848D6E36-A2CD-164D-9B6F-ABEF66AB6AC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rovider Orientation for Recording[1]" id="{8E2AB60B-F2F9-A941-B580-2E8E9B5BBAC8}" vid="{A7253780-DE27-3648-B9E5-518D3AE3900B}"/>
    </a:ext>
  </a:extLst>
</a:theme>
</file>

<file path=ppt/theme/theme3.xml><?xml version="1.0" encoding="utf-8"?>
<a:theme xmlns:a="http://schemas.openxmlformats.org/drawingml/2006/main" name="1_Covenant Health">
  <a:themeElements>
    <a:clrScheme name="SJH Colors">
      <a:dk1>
        <a:srgbClr val="00338E"/>
      </a:dk1>
      <a:lt1>
        <a:srgbClr val="FFFFFF"/>
      </a:lt1>
      <a:dk2>
        <a:srgbClr val="393B3D"/>
      </a:dk2>
      <a:lt2>
        <a:srgbClr val="BFBFBF"/>
      </a:lt2>
      <a:accent1>
        <a:srgbClr val="39892F"/>
      </a:accent1>
      <a:accent2>
        <a:srgbClr val="F15A2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rovider Orientation for Recording[1]" id="{8E2AB60B-F2F9-A941-B580-2E8E9B5BBAC8}" vid="{EBA91C50-C2BF-6544-940E-74B663AC474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8728030A031242BD640392A4974FEE" ma:contentTypeVersion="12" ma:contentTypeDescription="Create a new document." ma:contentTypeScope="" ma:versionID="7fcb8ec11c23cf017e64fa3eb9446314">
  <xsd:schema xmlns:xsd="http://www.w3.org/2001/XMLSchema" xmlns:xs="http://www.w3.org/2001/XMLSchema" xmlns:p="http://schemas.microsoft.com/office/2006/metadata/properties" xmlns:ns2="600551e7-3f7b-45a0-976b-a9ca1f9be118" xmlns:ns3="674cc7e9-9d2a-4106-b513-0ad7669359f3" targetNamespace="http://schemas.microsoft.com/office/2006/metadata/properties" ma:root="true" ma:fieldsID="700c44e4f89aedf8139eeaf6cd359b20" ns2:_="" ns3:_="">
    <xsd:import namespace="600551e7-3f7b-45a0-976b-a9ca1f9be118"/>
    <xsd:import namespace="674cc7e9-9d2a-4106-b513-0ad7669359f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0551e7-3f7b-45a0-976b-a9ca1f9be1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4cc7e9-9d2a-4106-b513-0ad7669359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DED098-1121-40BD-B92A-7FE216CD80F3}"/>
</file>

<file path=customXml/itemProps2.xml><?xml version="1.0" encoding="utf-8"?>
<ds:datastoreItem xmlns:ds="http://schemas.openxmlformats.org/officeDocument/2006/customXml" ds:itemID="{654AD3D3-77F0-489F-90D2-88B14C790A30}"/>
</file>

<file path=customXml/itemProps3.xml><?xml version="1.0" encoding="utf-8"?>
<ds:datastoreItem xmlns:ds="http://schemas.openxmlformats.org/officeDocument/2006/customXml" ds:itemID="{9788A037-1185-4D4E-B30D-781D0605C3B7}"/>
</file>

<file path=docProps/app.xml><?xml version="1.0" encoding="utf-8"?>
<Properties xmlns="http://schemas.openxmlformats.org/officeDocument/2006/extended-properties" xmlns:vt="http://schemas.openxmlformats.org/officeDocument/2006/docPropsVTypes">
  <Template>Covenant Health</Template>
  <TotalTime>3811</TotalTime>
  <Words>2324</Words>
  <Application>Microsoft Macintosh PowerPoint</Application>
  <PresentationFormat>Widescreen</PresentationFormat>
  <Paragraphs>167</Paragraphs>
  <Slides>37</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37</vt:i4>
      </vt:variant>
    </vt:vector>
  </HeadingPairs>
  <TitlesOfParts>
    <vt:vector size="43" baseType="lpstr">
      <vt:lpstr>Arial</vt:lpstr>
      <vt:lpstr>Calibri</vt:lpstr>
      <vt:lpstr>Times New Roman</vt:lpstr>
      <vt:lpstr>Covenant Health</vt:lpstr>
      <vt:lpstr>Custom Design</vt:lpstr>
      <vt:lpstr>1_Covenant Health</vt:lpstr>
      <vt:lpstr>Covenant Health COVID-19 Update for Physicians</vt:lpstr>
      <vt:lpstr>Reflection</vt:lpstr>
      <vt:lpstr>PowerPoint Presentation</vt:lpstr>
      <vt:lpstr>CMC Surge Plan</vt:lpstr>
      <vt:lpstr>Statistics</vt:lpstr>
      <vt:lpstr>COVID-19 Cases 6E MIXED USE</vt:lpstr>
      <vt:lpstr>Providence System Hospitalized COVID-19 Cases</vt:lpstr>
      <vt:lpstr>Providence Inpatient COVID-19 Volume</vt:lpstr>
      <vt:lpstr>Texas Inpatient COVID-19 Volume</vt:lpstr>
      <vt:lpstr>New Covid-19 POSITIVES by Day</vt:lpstr>
      <vt:lpstr>Providence System Weekly Admissions</vt:lpstr>
      <vt:lpstr>Texas Medical Board Notification April 30, 2020</vt:lpstr>
      <vt:lpstr>PowerPoint Presentation</vt:lpstr>
      <vt:lpstr>PowerPoint Presentation</vt:lpstr>
      <vt:lpstr>PowerPoint Presentation</vt:lpstr>
      <vt:lpstr>Covid Testing</vt:lpstr>
      <vt:lpstr>Antibody/Serologic Testing</vt:lpstr>
      <vt:lpstr>NIH Plan for Rapidly Expanding Testing</vt:lpstr>
      <vt:lpstr>Pharmacy Update</vt:lpstr>
      <vt:lpstr>Pharmacy Update on COVID-19</vt:lpstr>
      <vt:lpstr>Pharmacy Update on COVID-19</vt:lpstr>
      <vt:lpstr>Pre-Procedure Testing for Covid-19</vt:lpstr>
      <vt:lpstr>Pre-Procedure Testing Protocol</vt:lpstr>
      <vt:lpstr>Response to Covid-19 Test Results</vt:lpstr>
      <vt:lpstr>Impact to Caregivers </vt:lpstr>
      <vt:lpstr>Caregivers Impacted by Exposure and Test Positive</vt:lpstr>
      <vt:lpstr>PowerPoint Presentation</vt:lpstr>
      <vt:lpstr>Caregivers Impacted by Exposure and Test Positive</vt:lpstr>
      <vt:lpstr>Caregivers Impacted by Exposure and Test Positive</vt:lpstr>
      <vt:lpstr>Caregivers Impacted by Exposure and Test Positive</vt:lpstr>
      <vt:lpstr>Research </vt:lpstr>
      <vt:lpstr> Remdesivir </vt:lpstr>
      <vt:lpstr>Covid-19 Research Protocols</vt:lpstr>
      <vt:lpstr>Covid-19 Research Protocols</vt:lpstr>
      <vt:lpstr>Texas Demographics</vt:lpstr>
      <vt:lpstr>PowerPoint Presentation</vt:lpstr>
      <vt:lpstr>Q &amp; A</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 Health presents New Provider Training:  Best Practices </dc:title>
  <dc:creator>Rhyne, Craig</dc:creator>
  <cp:lastModifiedBy>Rhyne, Craig</cp:lastModifiedBy>
  <cp:revision>108</cp:revision>
  <cp:lastPrinted>2020-04-06T20:21:57Z</cp:lastPrinted>
  <dcterms:created xsi:type="dcterms:W3CDTF">2020-04-06T15:45:06Z</dcterms:created>
  <dcterms:modified xsi:type="dcterms:W3CDTF">2020-05-01T14:37:18Z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0x010100578728030A031242BD640392A4974FEE</vt:lpwstr>
  </property>
</Properties>
</file>