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38.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34.xml" ContentType="application/vnd.openxmlformats-officedocument.presentationml.slideLayout+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3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5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4.xml" ContentType="application/vnd.openxmlformats-officedocument.presentationml.tags+xml"/>
  <Override PartName="/ppt/tags/tag18.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docProps/custom.xml" ContentType="application/vnd.openxmlformats-officedocument.custom-properties+xml"/>
  <Override PartName="/ppt/tags/tag20.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50.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4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1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 id="2147483683" r:id="rId4"/>
    <p:sldMasterId id="2147483700" r:id="rId5"/>
  </p:sldMasterIdLst>
  <p:notesMasterIdLst>
    <p:notesMasterId r:id="rId44"/>
  </p:notesMasterIdLst>
  <p:sldIdLst>
    <p:sldId id="256" r:id="rId6"/>
    <p:sldId id="373" r:id="rId7"/>
    <p:sldId id="290" r:id="rId8"/>
    <p:sldId id="353" r:id="rId9"/>
    <p:sldId id="418" r:id="rId10"/>
    <p:sldId id="361" r:id="rId11"/>
    <p:sldId id="257" r:id="rId12"/>
    <p:sldId id="263" r:id="rId13"/>
    <p:sldId id="264" r:id="rId14"/>
    <p:sldId id="366" r:id="rId15"/>
    <p:sldId id="1747" r:id="rId16"/>
    <p:sldId id="270" r:id="rId17"/>
    <p:sldId id="408" r:id="rId18"/>
    <p:sldId id="395" r:id="rId19"/>
    <p:sldId id="1727" r:id="rId20"/>
    <p:sldId id="1738" r:id="rId21"/>
    <p:sldId id="410" r:id="rId22"/>
    <p:sldId id="411" r:id="rId23"/>
    <p:sldId id="405" r:id="rId24"/>
    <p:sldId id="1748" r:id="rId25"/>
    <p:sldId id="397" r:id="rId26"/>
    <p:sldId id="1737" r:id="rId27"/>
    <p:sldId id="415" r:id="rId28"/>
    <p:sldId id="409" r:id="rId29"/>
    <p:sldId id="1739" r:id="rId30"/>
    <p:sldId id="1740" r:id="rId31"/>
    <p:sldId id="1741" r:id="rId32"/>
    <p:sldId id="1742" r:id="rId33"/>
    <p:sldId id="1743" r:id="rId34"/>
    <p:sldId id="1744" r:id="rId35"/>
    <p:sldId id="1753" r:id="rId36"/>
    <p:sldId id="1754" r:id="rId37"/>
    <p:sldId id="1750" r:id="rId38"/>
    <p:sldId id="1752" r:id="rId39"/>
    <p:sldId id="1745" r:id="rId40"/>
    <p:sldId id="1746" r:id="rId41"/>
    <p:sldId id="1749" r:id="rId42"/>
    <p:sldId id="269"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D4D"/>
    <a:srgbClr val="CE510C"/>
    <a:srgbClr val="D5540D"/>
    <a:srgbClr val="E85C0E"/>
    <a:srgbClr val="C04C0C"/>
    <a:srgbClr val="996633"/>
    <a:srgbClr val="B06010"/>
    <a:srgbClr val="000099"/>
    <a:srgbClr val="D01F2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87" autoAdjust="0"/>
    <p:restoredTop sz="95405" autoAdjust="0"/>
  </p:normalViewPr>
  <p:slideViewPr>
    <p:cSldViewPr snapToGrid="0">
      <p:cViewPr varScale="1">
        <p:scale>
          <a:sx n="75" d="100"/>
          <a:sy n="75" d="100"/>
        </p:scale>
        <p:origin x="552"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05DB2C-8DCE-4461-A4C0-829B572BD36F}" type="datetimeFigureOut">
              <a:rPr lang="en-US" smtClean="0"/>
              <a:t>5/15/2020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D41161-6CC1-40CF-BFAD-D1410EEE27B0}" type="slidenum">
              <a:rPr lang="en-US" smtClean="0"/>
              <a:t>‹#›</a:t>
            </a:fld>
            <a:endParaRPr lang="en-US" dirty="0"/>
          </a:p>
        </p:txBody>
      </p:sp>
    </p:spTree>
    <p:extLst>
      <p:ext uri="{BB962C8B-B14F-4D97-AF65-F5344CB8AC3E}">
        <p14:creationId xmlns:p14="http://schemas.microsoft.com/office/powerpoint/2010/main" val="74885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rxiv.org/content/10.1101/2020.04.16.20065920v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sandoz.com/news/media-releases/novartis-sponsor-large-clinical-trial-hydroxychloroquine-hospitalized-covid-19" TargetMode="External"/><Relationship Id="rId5" Type="http://schemas.openxmlformats.org/officeDocument/2006/relationships/hyperlink" Target="https://www.nih.gov/news-events/news-releases/nih-clinical-trial-hydroxychloroquine-potential-therapy-covid-19-begins" TargetMode="External"/><Relationship Id="rId4" Type="http://schemas.openxmlformats.org/officeDocument/2006/relationships/hyperlink" Target="https://www.medrxiv.org/content/10.1101/2020.04.10.20060558v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4</a:t>
            </a:fld>
            <a:endParaRPr lang="en-US"/>
          </a:p>
        </p:txBody>
      </p:sp>
    </p:spTree>
    <p:extLst>
      <p:ext uri="{BB962C8B-B14F-4D97-AF65-F5344CB8AC3E}">
        <p14:creationId xmlns:p14="http://schemas.microsoft.com/office/powerpoint/2010/main" val="12003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FDA says that neither drug has been proven safe and effective in treating COVID-19. In fact, a </a:t>
            </a:r>
            <a:r>
              <a:rPr lang="en-GB" sz="1200" b="0" i="0" u="none" strike="noStrike" kern="1200" dirty="0">
                <a:solidFill>
                  <a:schemeClr val="tx1"/>
                </a:solidFill>
                <a:effectLst/>
                <a:latin typeface="+mn-lt"/>
                <a:ea typeface="+mn-ea"/>
                <a:cs typeface="+mn-cs"/>
                <a:hlinkClick r:id="rId3"/>
              </a:rPr>
              <a:t>study published on April 23</a:t>
            </a:r>
            <a:r>
              <a:rPr lang="en-GB" sz="1200" b="0" i="0" u="none" strike="noStrike" kern="1200" dirty="0">
                <a:solidFill>
                  <a:schemeClr val="tx1"/>
                </a:solidFill>
                <a:effectLst/>
                <a:latin typeface="+mn-lt"/>
                <a:ea typeface="+mn-ea"/>
                <a:cs typeface="+mn-cs"/>
              </a:rPr>
              <a:t> involving 368 COVID-19 patients at U.S. Veterans Health Administration hospitals found that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or in combination with azithromycin, did not reduce the need for a ventilator compared to those not taking the drugs. Further, people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had a higher risk of dying during the study than those not taking the drug. Researchers in China came to a similar conclusion in a </a:t>
            </a:r>
            <a:r>
              <a:rPr lang="en-GB" sz="1200" b="0" i="0" u="none" strike="noStrike" kern="1200" dirty="0">
                <a:solidFill>
                  <a:schemeClr val="tx1"/>
                </a:solidFill>
                <a:effectLst/>
                <a:latin typeface="+mn-lt"/>
                <a:ea typeface="+mn-ea"/>
                <a:cs typeface="+mn-cs"/>
                <a:hlinkClick r:id="rId4"/>
              </a:rPr>
              <a:t>study of 150 COVID-19 patients</a:t>
            </a:r>
            <a:r>
              <a:rPr lang="en-GB" sz="1200" b="0" i="0" u="none" strike="noStrike" kern="1200" dirty="0">
                <a:solidFill>
                  <a:schemeClr val="tx1"/>
                </a:solidFill>
                <a:effectLst/>
                <a:latin typeface="+mn-lt"/>
                <a:ea typeface="+mn-ea"/>
                <a:cs typeface="+mn-cs"/>
              </a:rPr>
              <a:t> randomly assigned to receive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or the current standard of care: after a month, both groups had similar symptom profiles, and showed similar levels of the virus, suggesting that the drug wasn’t clearing the COVID-19 virus in a significant way. The </a:t>
            </a:r>
            <a:r>
              <a:rPr lang="en-GB" sz="1200" b="0" i="0" u="none" strike="noStrike" kern="1200" dirty="0">
                <a:solidFill>
                  <a:schemeClr val="tx1"/>
                </a:solidFill>
                <a:effectLst/>
                <a:latin typeface="+mn-lt"/>
                <a:ea typeface="+mn-ea"/>
                <a:cs typeface="+mn-cs"/>
                <a:hlinkClick r:id="rId5"/>
              </a:rPr>
              <a:t>National Institutes of Health is conducting an ongoing study</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among hospitalized patients, as is </a:t>
            </a:r>
            <a:r>
              <a:rPr lang="en-GB" sz="1200" b="0" i="0" u="none" strike="noStrike" kern="1200" dirty="0">
                <a:solidFill>
                  <a:schemeClr val="tx1"/>
                </a:solidFill>
                <a:effectLst/>
                <a:latin typeface="+mn-lt"/>
                <a:ea typeface="+mn-ea"/>
                <a:cs typeface="+mn-cs"/>
                <a:hlinkClick r:id="rId6"/>
              </a:rPr>
              <a:t>Novartis</a:t>
            </a:r>
            <a:r>
              <a:rPr lang="en-GB" sz="1200" b="0" i="0" u="none" strike="noStrike" kern="1200" dirty="0">
                <a:solidFill>
                  <a:schemeClr val="tx1"/>
                </a:solidFill>
                <a:effectLst/>
                <a:latin typeface="+mn-lt"/>
                <a:ea typeface="+mn-ea"/>
                <a:cs typeface="+mn-cs"/>
              </a:rPr>
              <a:t>, whose Sandoz division makes a generic version of the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HCQ:</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PSJH</a:t>
            </a:r>
            <a:r>
              <a:rPr lang="en-US" sz="1200" b="0" i="0" u="none" strike="noStrike" kern="1200" baseline="0" dirty="0">
                <a:solidFill>
                  <a:schemeClr val="tx1"/>
                </a:solidFill>
                <a:effectLst/>
                <a:latin typeface="+mn-lt"/>
                <a:ea typeface="+mn-ea"/>
                <a:cs typeface="+mn-cs"/>
              </a:rPr>
              <a:t> h</a:t>
            </a:r>
            <a:r>
              <a:rPr lang="en-US" sz="1200" b="0" i="0" u="none" strike="noStrike" kern="1200" dirty="0">
                <a:solidFill>
                  <a:schemeClr val="tx1"/>
                </a:solidFill>
                <a:effectLst/>
                <a:latin typeface="+mn-lt"/>
                <a:ea typeface="+mn-ea"/>
                <a:cs typeface="+mn-cs"/>
              </a:rPr>
              <a:t>igh risk patients (age &gt; 60, pulmonary disease, CV disease, CKD, DM, immune compromised, HTN present on admission or receiving anti-</a:t>
            </a:r>
            <a:r>
              <a:rPr lang="en-US" sz="1200" b="0" i="0" u="none" strike="noStrike" kern="1200" dirty="0" err="1">
                <a:solidFill>
                  <a:schemeClr val="tx1"/>
                </a:solidFill>
                <a:effectLst/>
                <a:latin typeface="+mn-lt"/>
                <a:ea typeface="+mn-ea"/>
                <a:cs typeface="+mn-cs"/>
              </a:rPr>
              <a:t>hypertensives</a:t>
            </a:r>
            <a:r>
              <a:rPr lang="en-US" sz="1200" b="0" i="0" u="none" strike="noStrike" kern="1200" dirty="0">
                <a:solidFill>
                  <a:schemeClr val="tx1"/>
                </a:solidFill>
                <a:effectLst/>
                <a:latin typeface="+mn-lt"/>
                <a:ea typeface="+mn-ea"/>
                <a:cs typeface="+mn-cs"/>
              </a:rPr>
              <a:t> prior to admission)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dirty="0" err="1"/>
              <a:t>Toci</a:t>
            </a:r>
            <a:r>
              <a:rPr lang="en-US" sz="1200" dirty="0"/>
              <a:t>:</a:t>
            </a:r>
          </a:p>
          <a:p>
            <a:pPr marL="0" indent="0">
              <a:buFont typeface="Arial" panose="020B0604020202020204" pitchFamily="34" charset="0"/>
              <a:buNone/>
            </a:pPr>
            <a:r>
              <a:rPr lang="en-US" sz="1200" dirty="0"/>
              <a:t>Proven COVID-19 infection based on laboratory testing AND radiographic evidence of pneumonia</a:t>
            </a:r>
          </a:p>
          <a:p>
            <a:pPr marL="0" indent="0">
              <a:buFont typeface="Arial" panose="020B0604020202020204" pitchFamily="34" charset="0"/>
              <a:buNone/>
            </a:pPr>
            <a:r>
              <a:rPr lang="en-US" sz="1200" dirty="0"/>
              <a:t>Severely ill</a:t>
            </a:r>
            <a:r>
              <a:rPr lang="en-US" sz="1200" baseline="0" dirty="0"/>
              <a:t> definition: </a:t>
            </a:r>
            <a:r>
              <a:rPr lang="en-US" sz="1200" dirty="0"/>
              <a:t>SpO2 ≤ 93% on room air or FiO2/PaO2 ≤ 300 mmHg or respiratory rate ≥ 30 breaths/min</a:t>
            </a:r>
          </a:p>
          <a:p>
            <a:pPr marL="0" indent="0">
              <a:buFont typeface="Arial" panose="020B0604020202020204" pitchFamily="34" charset="0"/>
              <a:buNone/>
            </a:pPr>
            <a:r>
              <a:rPr lang="en-US" sz="1200" dirty="0"/>
              <a:t>Critically ill definition:</a:t>
            </a:r>
            <a:r>
              <a:rPr lang="en-US" sz="1200" baseline="0" dirty="0"/>
              <a:t> </a:t>
            </a:r>
            <a:r>
              <a:rPr lang="en-US" sz="1200" dirty="0"/>
              <a:t>Mechanical ventilation OR multi organ failure OR ICU admission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88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According to the summary of the China study,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Hospitalized patients with advanced COVID-19 and lung involvement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dirty="0">
                <a:solidFill>
                  <a:schemeClr val="tx1"/>
                </a:solidFill>
                <a:effectLst/>
                <a:latin typeface="+mn-lt"/>
                <a:ea typeface="+mn-ea"/>
                <a:cs typeface="+mn-cs"/>
                <a:hlinkClick r:id="rId3"/>
              </a:rPr>
              <a:t>Adaptive COVID-19 Treatment Trial</a:t>
            </a:r>
            <a:r>
              <a:rPr lang="en-GB" sz="1200" b="0" i="0" u="none" strike="noStrike" kern="1200" dirty="0">
                <a:solidFill>
                  <a:schemeClr val="tx1"/>
                </a:solidFill>
                <a:effectLst/>
                <a:latin typeface="+mn-lt"/>
                <a:ea typeface="+mn-ea"/>
                <a:cs typeface="+mn-cs"/>
              </a:rPr>
              <a:t>, or ACTT), sponsored by the </a:t>
            </a:r>
            <a:r>
              <a:rPr lang="en-GB" sz="1200" b="0" i="0" u="none" strike="noStrike" kern="1200" dirty="0">
                <a:solidFill>
                  <a:schemeClr val="tx1"/>
                </a:solidFill>
                <a:effectLst/>
                <a:latin typeface="+mn-lt"/>
                <a:ea typeface="+mn-ea"/>
                <a:cs typeface="+mn-cs"/>
                <a:hlinkClick r:id="rId4"/>
              </a:rPr>
              <a:t>National Institute of Allergy and Infectious Diseases (NIAID)</a:t>
            </a:r>
            <a:r>
              <a:rPr lang="en-GB" sz="1200" b="0" i="0" u="none" strike="noStrike" kern="1200" dirty="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versus 11.6% for the placebo group (p=0.059). Recovery in this study was defined as being well enough for hospital discharge or returning to normal activity level.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44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48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9.xml"/><Relationship Id="rId7"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8.xml"/><Relationship Id="rId7"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tags" Target="../tags/tag56.xml"/><Relationship Id="rId11" Type="http://schemas.openxmlformats.org/officeDocument/2006/relationships/image" Target="../media/image8.emf"/><Relationship Id="rId5" Type="http://schemas.openxmlformats.org/officeDocument/2006/relationships/tags" Target="../tags/tag55.xml"/><Relationship Id="rId10" Type="http://schemas.openxmlformats.org/officeDocument/2006/relationships/oleObject" Target="../embeddings/oleObject6.bin"/><Relationship Id="rId4" Type="http://schemas.openxmlformats.org/officeDocument/2006/relationships/tags" Target="../tags/tag54.xml"/><Relationship Id="rId9"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tags" Target="../tags/tag63.xml"/><Relationship Id="rId11" Type="http://schemas.openxmlformats.org/officeDocument/2006/relationships/image" Target="../media/image8.emf"/><Relationship Id="rId5" Type="http://schemas.openxmlformats.org/officeDocument/2006/relationships/tags" Target="../tags/tag62.xml"/><Relationship Id="rId10" Type="http://schemas.openxmlformats.org/officeDocument/2006/relationships/oleObject" Target="../embeddings/oleObject7.bin"/><Relationship Id="rId4" Type="http://schemas.openxmlformats.org/officeDocument/2006/relationships/tags" Target="../tags/tag61.xml"/><Relationship Id="rId9"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tags" Target="../tags/tag70.xml"/><Relationship Id="rId11" Type="http://schemas.openxmlformats.org/officeDocument/2006/relationships/image" Target="../media/image8.emf"/><Relationship Id="rId5" Type="http://schemas.openxmlformats.org/officeDocument/2006/relationships/tags" Target="../tags/tag69.xml"/><Relationship Id="rId10" Type="http://schemas.openxmlformats.org/officeDocument/2006/relationships/oleObject" Target="../embeddings/oleObject8.bin"/><Relationship Id="rId4" Type="http://schemas.openxmlformats.org/officeDocument/2006/relationships/tags" Target="../tags/tag68.xml"/><Relationship Id="rId9"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tags" Target="../tags/tag77.xml"/><Relationship Id="rId11" Type="http://schemas.openxmlformats.org/officeDocument/2006/relationships/image" Target="../media/image11.emf"/><Relationship Id="rId5" Type="http://schemas.openxmlformats.org/officeDocument/2006/relationships/tags" Target="../tags/tag76.xml"/><Relationship Id="rId10" Type="http://schemas.openxmlformats.org/officeDocument/2006/relationships/oleObject" Target="../embeddings/oleObject9.bin"/><Relationship Id="rId4" Type="http://schemas.openxmlformats.org/officeDocument/2006/relationships/tags" Target="../tags/tag75.xml"/><Relationship Id="rId9"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image" Target="../media/image9.emf"/><Relationship Id="rId2" Type="http://schemas.openxmlformats.org/officeDocument/2006/relationships/tags" Target="../tags/tag8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8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image" Target="../media/image9.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8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7.xml"/><Relationship Id="rId7" Type="http://schemas.openxmlformats.org/officeDocument/2006/relationships/image" Target="../media/image9.emf"/><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0.xml"/><Relationship Id="rId7" Type="http://schemas.openxmlformats.org/officeDocument/2006/relationships/image" Target="../media/image9.emf"/><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4.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3.xml"/><Relationship Id="rId7" Type="http://schemas.openxmlformats.org/officeDocument/2006/relationships/image" Target="../media/image9.emf"/><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9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2.jpeg"/><Relationship Id="rId2" Type="http://schemas.openxmlformats.org/officeDocument/2006/relationships/tags" Target="../tags/tag9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279297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85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19282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78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2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1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90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4197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CA19B9-F791-490A-852D-FC90925EBF74}" type="datetimeFigureOut">
              <a:rPr lang="en-US" smtClean="0">
                <a:solidFill>
                  <a:srgbClr val="00338E"/>
                </a:solidFill>
              </a:rPr>
              <a:pPr/>
              <a:t>5/15/2020</a:t>
            </a:fld>
            <a:endParaRPr lang="en-US" dirty="0">
              <a:solidFill>
                <a:srgbClr val="00338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338E"/>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1BBCC12-4016-4C10-BE1F-F601FB5468B2}" type="slidenum">
              <a:rPr lang="en-US" smtClean="0">
                <a:solidFill>
                  <a:srgbClr val="00338E"/>
                </a:solidFill>
              </a:rPr>
              <a:pPr/>
              <a:t>‹#›</a:t>
            </a:fld>
            <a:endParaRPr lang="en-US" dirty="0">
              <a:solidFill>
                <a:srgbClr val="00338E"/>
              </a:solidFill>
            </a:endParaRPr>
          </a:p>
        </p:txBody>
      </p:sp>
    </p:spTree>
    <p:extLst>
      <p:ext uri="{BB962C8B-B14F-4D97-AF65-F5344CB8AC3E}">
        <p14:creationId xmlns:p14="http://schemas.microsoft.com/office/powerpoint/2010/main" val="417344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08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3"/>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89B96C0B-CE9F-415C-B7B7-298E88FDAF32}"/>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xmlns="" id="{B4208225-5C22-496E-A342-E94D62C18FDC}"/>
              </a:ext>
            </a:extLst>
          </p:cNvPr>
          <p:cNvSpPr/>
          <p:nvPr userDrawn="1"/>
        </p:nvSpPr>
        <p:spPr bwMode="ltGray">
          <a:xfrm>
            <a:off x="1" y="1681162"/>
            <a:ext cx="12191999" cy="3657600"/>
          </a:xfrm>
          <a:prstGeom prst="rect">
            <a:avLst/>
          </a:prstGeom>
          <a:solidFill>
            <a:srgbClr val="0070C0"/>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endParaRPr dirty="0">
              <a:solidFill>
                <a:srgbClr val="FF0000"/>
              </a:solidFill>
            </a:endParaRPr>
          </a:p>
        </p:txBody>
      </p:sp>
      <p:pic>
        <p:nvPicPr>
          <p:cNvPr id="12" name="fullColor.png" descr="fullColor.png">
            <a:extLst>
              <a:ext uri="{FF2B5EF4-FFF2-40B4-BE49-F238E27FC236}">
                <a16:creationId xmlns:a16="http://schemas.microsoft.com/office/drawing/2014/main" xmlns="" id="{63F392A6-21B5-4CA6-A199-930BFED2A682}"/>
              </a:ext>
            </a:extLst>
          </p:cNvPr>
          <p:cNvPicPr>
            <a:picLocks noChangeAspect="1"/>
          </p:cNvPicPr>
          <p:nvPr userDrawn="1"/>
        </p:nvPicPr>
        <p:blipFill>
          <a:blip r:embed="rId7"/>
          <a:stretch>
            <a:fillRect/>
          </a:stretch>
        </p:blipFill>
        <p:spPr bwMode="ltGray">
          <a:xfrm>
            <a:off x="8838424" y="448769"/>
            <a:ext cx="2665449" cy="711694"/>
          </a:xfrm>
          <a:prstGeom prst="rect">
            <a:avLst/>
          </a:prstGeom>
          <a:ln w="12700">
            <a:miter lim="400000"/>
          </a:ln>
        </p:spPr>
      </p:pic>
      <p:sp>
        <p:nvSpPr>
          <p:cNvPr id="13314" name="Title"/>
          <p:cNvSpPr>
            <a:spLocks noGrp="1" noChangeArrowheads="1"/>
          </p:cNvSpPr>
          <p:nvPr userDrawn="1">
            <p:ph type="ctrTitle"/>
          </p:nvPr>
        </p:nvSpPr>
        <p:spPr bwMode="gray">
          <a:xfrm>
            <a:off x="551941" y="3294405"/>
            <a:ext cx="10951931" cy="677108"/>
          </a:xfrm>
          <a:prstGeom prst="rect">
            <a:avLst/>
          </a:prstGeom>
        </p:spPr>
        <p:txBody>
          <a:bodyPr>
            <a:noAutofit/>
          </a:bodyPr>
          <a:lstStyle>
            <a:lvl1pPr>
              <a:defRPr lang="x-none" sz="4400" b="0" baseline="0">
                <a:solidFill>
                  <a:schemeClr val="bg1"/>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551941" y="4092559"/>
            <a:ext cx="10951931" cy="307777"/>
          </a:xfrm>
          <a:prstGeom prst="rect">
            <a:avLst/>
          </a:prstGeom>
        </p:spPr>
        <p:txBody>
          <a:bodyPr vert="horz" wrap="square" lIns="0" tIns="0" rIns="0" bIns="0" rtlCol="0">
            <a:noAutofit/>
          </a:bodyPr>
          <a:lstStyle>
            <a:lvl1pPr>
              <a:defRPr lang="x-none" sz="2000" cap="none" baseline="0" noProof="0" dirty="0">
                <a:solidFill>
                  <a:schemeClr val="bg1"/>
                </a:solidFill>
                <a:latin typeface="+mn-lt"/>
              </a:defRPr>
            </a:lvl1pPr>
          </a:lstStyle>
          <a:p>
            <a:pPr lvl="0"/>
            <a:r>
              <a:rPr lang="en-US" noProof="0"/>
              <a:t>Click to edit Master subtitle style</a:t>
            </a:r>
          </a:p>
        </p:txBody>
      </p:sp>
      <p:sp>
        <p:nvSpPr>
          <p:cNvPr id="57" name="Document type" hidden="1"/>
          <p:cNvSpPr txBox="1">
            <a:spLocks noChangeArrowheads="1"/>
          </p:cNvSpPr>
          <p:nvPr userDrawn="1"/>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0" hangingPunct="1">
              <a:defRPr lang="x-none"/>
            </a:pPr>
            <a:r>
              <a:rPr lang="en-US" sz="1400" baseline="0" noProof="0" dirty="0">
                <a:solidFill>
                  <a:schemeClr val="bg1"/>
                </a:solidFill>
                <a:latin typeface="+mn-lt"/>
              </a:rPr>
              <a:t>Document type | Date</a:t>
            </a:r>
          </a:p>
        </p:txBody>
      </p:sp>
    </p:spTree>
    <p:extLst>
      <p:ext uri="{BB962C8B-B14F-4D97-AF65-F5344CB8AC3E}">
        <p14:creationId xmlns:p14="http://schemas.microsoft.com/office/powerpoint/2010/main" val="1871019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8"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F2A09FAF-36FC-448E-890E-061F32680BAE}"/>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500" b="1"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2" name="Title"/>
          <p:cNvSpPr>
            <a:spLocks noGrp="1"/>
          </p:cNvSpPr>
          <p:nvPr>
            <p:ph type="title"/>
          </p:nvPr>
        </p:nvSpPr>
        <p:spPr bwMode="gray">
          <a:xfrm>
            <a:off x="554736" y="246620"/>
            <a:ext cx="11082528" cy="3847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a:t>Click to edit Master title style</a:t>
            </a:r>
          </a:p>
        </p:txBody>
      </p:sp>
    </p:spTree>
    <p:extLst>
      <p:ext uri="{BB962C8B-B14F-4D97-AF65-F5344CB8AC3E}">
        <p14:creationId xmlns:p14="http://schemas.microsoft.com/office/powerpoint/2010/main" val="3998195266"/>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3959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xmlns="" id="{D8EFF8A2-0FB9-4B25-8B8D-49235327498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2"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xmlns=""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xmlns="" id="{699FD2C4-82B5-475E-9235-DB128978B618}"/>
              </a:ext>
            </a:extLst>
          </p:cNvPr>
          <p:cNvSpPr>
            <a:spLocks noGrp="1"/>
          </p:cNvSpPr>
          <p:nvPr>
            <p:ph type="title"/>
            <p:custDataLst>
              <p:tags r:id="rId4"/>
            </p:custDataLst>
          </p:nvPr>
        </p:nvSpPr>
        <p:spPr>
          <a:xfrm>
            <a:off x="554736" y="246620"/>
            <a:ext cx="11082528" cy="384721"/>
          </a:xfrm>
        </p:spPr>
        <p:txBody>
          <a:bodyPr>
            <a:spAutoFit/>
          </a:bodyPr>
          <a:lstStyle>
            <a:lvl1pPr>
              <a:defRPr/>
            </a:lvl1pPr>
          </a:lstStyle>
          <a:p>
            <a:r>
              <a:rPr lang="en-US"/>
              <a:t>Click to edit Master title style</a:t>
            </a:r>
          </a:p>
        </p:txBody>
      </p:sp>
      <p:sp>
        <p:nvSpPr>
          <p:cNvPr id="14" name="3. Subtitle">
            <a:extLst>
              <a:ext uri="{FF2B5EF4-FFF2-40B4-BE49-F238E27FC236}">
                <a16:creationId xmlns:a16="http://schemas.microsoft.com/office/drawing/2014/main" xmlns="" id="{D4D36123-678D-4B6C-A648-186F85BE34AE}"/>
              </a:ext>
            </a:extLst>
          </p:cNvPr>
          <p:cNvSpPr>
            <a:spLocks noGrp="1"/>
          </p:cNvSpPr>
          <p:nvPr>
            <p:ph type="subTitle" idx="1"/>
            <p:custDataLst>
              <p:tags r:id="rId5"/>
            </p:custDataLst>
          </p:nvPr>
        </p:nvSpPr>
        <p:spPr>
          <a:xfrm>
            <a:off x="554736" y="643467"/>
            <a:ext cx="11082528" cy="276999"/>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xmlns=""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52854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xmlns=""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spAutoFit/>
          </a:bodyPr>
          <a:lstStyle>
            <a:lvl1pPr>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xmlns="" id="{0E2D5DBB-C1B8-4A27-836D-C2E6D553234D}"/>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960092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2. Slide Title">
            <a:extLst>
              <a:ext uri="{FF2B5EF4-FFF2-40B4-BE49-F238E27FC236}">
                <a16:creationId xmlns:a16="http://schemas.microsoft.com/office/drawing/2014/main" xmlns="" id="{99495DFD-8D6A-4DD8-AE3A-47FA42AA0A4F}"/>
              </a:ext>
            </a:extLst>
          </p:cNvPr>
          <p:cNvSpPr>
            <a:spLocks noGrp="1"/>
          </p:cNvSpPr>
          <p:nvPr>
            <p:ph type="title"/>
            <p:custDataLst>
              <p:tags r:id="rId1"/>
            </p:custDataLst>
          </p:nvPr>
        </p:nvSpPr>
        <p:spPr>
          <a:xfrm>
            <a:off x="554736" y="4580468"/>
            <a:ext cx="11082528" cy="677108"/>
          </a:xfrm>
        </p:spPr>
        <p:txBody>
          <a:bodyPr anchor="b">
            <a:spAutoFit/>
          </a:bodyPr>
          <a:lstStyle>
            <a:lvl1pPr>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xmlns="" id="{B871FE09-BB6E-4334-B0EA-E52395AA61B3}"/>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445372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896E2AE-3155-4B50-B469-1C6FC4A4E28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6"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xmlns="" id="{E896E2AE-3155-4B50-B469-1C6FC4A4E28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6F0BF83-D6CE-4BC4-83E3-5F38B15C21A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xmlns=""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xmlns="" id="{8DB5022C-F66C-4018-82F3-195571DDD527}"/>
              </a:ext>
            </a:extLst>
          </p:cNvPr>
          <p:cNvSpPr>
            <a:spLocks noGrp="1"/>
          </p:cNvSpPr>
          <p:nvPr>
            <p:ph type="subTitle" idx="1" hasCustomPrompt="1"/>
            <p:custDataLst>
              <p:tags r:id="rId5"/>
            </p:custDataLst>
          </p:nvPr>
        </p:nvSpPr>
        <p:spPr>
          <a:xfrm>
            <a:off x="1505712" y="4284630"/>
            <a:ext cx="9180576"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xmlns=""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54766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DA8D6A48-EE20-4EB4-A234-9F3B16C028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0"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xmlns=""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C6FAC554-F995-4246-BE36-413D2200D9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ltGray">
          <a:xfrm>
            <a:off x="3413760" y="0"/>
            <a:ext cx="8778240"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xmlns="" id="{6647A441-8DE4-4236-BCC7-B694B2C59E00}"/>
              </a:ext>
            </a:extLst>
          </p:cNvPr>
          <p:cNvSpPr>
            <a:spLocks noGrp="1"/>
          </p:cNvSpPr>
          <p:nvPr>
            <p:ph type="title"/>
            <p:custDataLst>
              <p:tags r:id="rId5"/>
            </p:custDataLst>
          </p:nvPr>
        </p:nvSpPr>
        <p:spPr>
          <a:xfrm>
            <a:off x="554736" y="2359648"/>
            <a:ext cx="2514600" cy="1154162"/>
          </a:xfrm>
        </p:spPr>
        <p:txBody>
          <a:bodyPr anchor="b">
            <a:sp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xmlns="" id="{A4DBA574-6D59-4DFD-82A7-9B1E9AEB906E}"/>
              </a:ext>
            </a:extLst>
          </p:cNvPr>
          <p:cNvSpPr>
            <a:spLocks noGrp="1"/>
          </p:cNvSpPr>
          <p:nvPr>
            <p:ph type="subTitle" idx="1"/>
            <p:custDataLst>
              <p:tags r:id="rId6"/>
            </p:custDataLst>
          </p:nvPr>
        </p:nvSpPr>
        <p:spPr>
          <a:xfrm>
            <a:off x="554736" y="3659644"/>
            <a:ext cx="2514600" cy="553998"/>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xmlns=""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23" name="reversed.png" descr="reversed.png">
            <a:extLst>
              <a:ext uri="{FF2B5EF4-FFF2-40B4-BE49-F238E27FC236}">
                <a16:creationId xmlns:a16="http://schemas.microsoft.com/office/drawing/2014/main" xmlns="" id="{96E85E65-2265-4679-B415-04F1E07BFD02}"/>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xmlns="" id="{BE789725-D96B-413F-A907-EA3CA4B45724}"/>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2867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EE6E84E-0DE7-4EEF-8932-BF42153B3B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4"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xmlns=""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22D2E0F6-5BB5-47A0-8E4A-CD4E6673B19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ltGray">
          <a:xfrm>
            <a:off x="4364736" y="0"/>
            <a:ext cx="7827264"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xmlns=""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sp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xmlns="" id="{9F06A69A-B095-4159-932B-3658DD253FDF}"/>
              </a:ext>
            </a:extLst>
          </p:cNvPr>
          <p:cNvSpPr>
            <a:spLocks noGrp="1"/>
          </p:cNvSpPr>
          <p:nvPr>
            <p:ph type="subTitle" idx="1"/>
            <p:custDataLst>
              <p:tags r:id="rId6"/>
            </p:custDataLst>
          </p:nvPr>
        </p:nvSpPr>
        <p:spPr>
          <a:xfrm>
            <a:off x="554735" y="3659644"/>
            <a:ext cx="3465575" cy="276999"/>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xmlns=""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0" name="reversed.png" descr="reversed.png">
            <a:extLst>
              <a:ext uri="{FF2B5EF4-FFF2-40B4-BE49-F238E27FC236}">
                <a16:creationId xmlns:a16="http://schemas.microsoft.com/office/drawing/2014/main" xmlns="" id="{1A495E3F-C9AC-45DB-A1FD-80270B8ADEA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xmlns="" id="{0227C4C6-C6A6-4C74-A71D-7CD44A2345FD}"/>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166340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F7114D8-6025-4386-BA96-B034FE6B3CD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8"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xmlns=""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25C86E70-6ADC-4EA2-90F2-373AC4FDE5D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4"/>
            </p:custDataLst>
          </p:nvPr>
        </p:nvSpPr>
        <p:spPr bwMode="ltGray">
          <a:xfrm>
            <a:off x="6092952" y="0"/>
            <a:ext cx="609904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xmlns="" id="{8FFC5EFA-01A0-4033-8D7E-3C2B1F490A33}"/>
              </a:ext>
            </a:extLst>
          </p:cNvPr>
          <p:cNvSpPr>
            <a:spLocks noGrp="1"/>
          </p:cNvSpPr>
          <p:nvPr>
            <p:ph type="title"/>
            <p:custDataLst>
              <p:tags r:id="rId5"/>
            </p:custDataLst>
          </p:nvPr>
        </p:nvSpPr>
        <p:spPr>
          <a:xfrm>
            <a:off x="554736" y="246620"/>
            <a:ext cx="5065776" cy="384721"/>
          </a:xfrm>
        </p:spPr>
        <p:txBody>
          <a:bodyPr>
            <a:spAutoFit/>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xmlns="" id="{1555BB7F-874D-4148-9E84-841F62C8E9D4}"/>
              </a:ext>
            </a:extLst>
          </p:cNvPr>
          <p:cNvSpPr>
            <a:spLocks noGrp="1"/>
          </p:cNvSpPr>
          <p:nvPr>
            <p:ph type="subTitle" idx="1"/>
            <p:custDataLst>
              <p:tags r:id="rId6"/>
            </p:custDataLst>
          </p:nvPr>
        </p:nvSpPr>
        <p:spPr>
          <a:xfrm>
            <a:off x="554736" y="643467"/>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xmlns=""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xmlns="" id="{403792B7-C3B3-48DB-8D42-D35C5184D01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xmlns="" id="{E7C0B786-0B98-435B-AB5F-505441ABF9C5}"/>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4916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293AC4C-5B2F-4A0C-8C9B-7295BEE1F45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2"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xmlns=""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D8F8ABD0-305F-4DFC-AC60-1FB7BB16830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xmlns="" id="{0415F114-7B0E-43F2-8881-F0D9FB2A643B}"/>
              </a:ext>
            </a:extLst>
          </p:cNvPr>
          <p:cNvSpPr>
            <a:spLocks noGrp="1"/>
          </p:cNvSpPr>
          <p:nvPr>
            <p:ph type="title"/>
            <p:custDataLst>
              <p:tags r:id="rId4"/>
            </p:custDataLst>
          </p:nvPr>
        </p:nvSpPr>
        <p:spPr>
          <a:xfrm>
            <a:off x="554736" y="246620"/>
            <a:ext cx="6967728" cy="384721"/>
          </a:xfrm>
        </p:spPr>
        <p:txBody>
          <a:bodyPr>
            <a:sp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5"/>
            </p:custDataLst>
          </p:nvPr>
        </p:nvSpPr>
        <p:spPr bwMode="ltGray">
          <a:xfrm>
            <a:off x="7830312" y="0"/>
            <a:ext cx="436168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xmlns="" id="{712BED6B-950C-4FB8-AEE1-14FA61D013FF}"/>
              </a:ext>
            </a:extLst>
          </p:cNvPr>
          <p:cNvSpPr>
            <a:spLocks noGrp="1"/>
          </p:cNvSpPr>
          <p:nvPr>
            <p:ph type="subTitle" idx="1"/>
            <p:custDataLst>
              <p:tags r:id="rId6"/>
            </p:custDataLst>
          </p:nvPr>
        </p:nvSpPr>
        <p:spPr>
          <a:xfrm>
            <a:off x="554736" y="643467"/>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xmlns=""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xmlns="" id="{AA6DB52C-4CD9-4639-A05F-3E56A6FF3B11}"/>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xmlns="" id="{4C54C6C4-C237-4A49-9CA3-3186AEED2081}"/>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90960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Divider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xmlns="" id="{7F8BA957-435D-48C8-94A2-7E6DEB7B04B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6" name="think-cell Slide" r:id="rId6" imgW="395" imgH="394" progId="TCLayout.ActiveDocument.1">
                  <p:embed/>
                </p:oleObj>
              </mc:Choice>
              <mc:Fallback>
                <p:oleObj name="think-cell Slide" r:id="rId6" imgW="395" imgH="394" progId="TCLayout.ActiveDocument.1">
                  <p:embed/>
                  <p:pic>
                    <p:nvPicPr>
                      <p:cNvPr id="3" name="Object 6" hidden="1">
                        <a:extLst>
                          <a:ext uri="{FF2B5EF4-FFF2-40B4-BE49-F238E27FC236}">
                            <a16:creationId xmlns:a16="http://schemas.microsoft.com/office/drawing/2014/main" xmlns="" id="{7F8BA957-435D-48C8-94A2-7E6DEB7B04B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03184617-13BF-4A05-8E66-DE91493DF42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xmlns="" id="{2FEE25A2-0DAB-416D-860E-D165916B70FF}"/>
              </a:ext>
            </a:extLst>
          </p:cNvPr>
          <p:cNvSpPr/>
          <p:nvPr userDrawn="1"/>
        </p:nvSpPr>
        <p:spPr>
          <a:xfrm>
            <a:off x="0" y="0"/>
            <a:ext cx="12192000" cy="6858000"/>
          </a:xfrm>
          <a:prstGeom prst="rect">
            <a:avLst/>
          </a:prstGeom>
          <a:solidFill>
            <a:srgbClr val="4472C4">
              <a:lumMod val="75000"/>
              <a:alpha val="96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8" name="Title 1">
            <a:extLst>
              <a:ext uri="{FF2B5EF4-FFF2-40B4-BE49-F238E27FC236}">
                <a16:creationId xmlns:a16="http://schemas.microsoft.com/office/drawing/2014/main" xmlns="" id="{CFC3F972-F338-C04D-A825-E0284B78045B}"/>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xmlns="" id="{4CC002DA-7DFE-439A-ADB1-44CF21B510A0}"/>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xmlns="" id="{85D8A3E8-3F86-4DE3-8E8C-B2750292BDCE}"/>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31756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6C357CCD-08AF-4BA3-BA95-F0E03780C8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0"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6C357CCD-08AF-4BA3-BA95-F0E03780C8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E938B0A1-B8AF-4B10-AF95-AE4EB442747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5" name="Rectangle">
            <a:extLst>
              <a:ext uri="{FF2B5EF4-FFF2-40B4-BE49-F238E27FC236}">
                <a16:creationId xmlns:a16="http://schemas.microsoft.com/office/drawing/2014/main" xmlns="" id="{15247663-3408-494B-8CF6-2014E7A9C6F1}"/>
              </a:ext>
            </a:extLst>
          </p:cNvPr>
          <p:cNvSpPr/>
          <p:nvPr userDrawn="1"/>
        </p:nvSpPr>
        <p:spPr>
          <a:xfrm>
            <a:off x="0" y="0"/>
            <a:ext cx="12192000" cy="6858000"/>
          </a:xfrm>
          <a:prstGeom prst="rect">
            <a:avLst/>
          </a:prstGeom>
          <a:solidFill>
            <a:srgbClr val="0070C0">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7" name="Title 1">
            <a:extLst>
              <a:ext uri="{FF2B5EF4-FFF2-40B4-BE49-F238E27FC236}">
                <a16:creationId xmlns:a16="http://schemas.microsoft.com/office/drawing/2014/main" xmlns="" id="{5A2FF599-422A-954D-BE07-1C1ABED4E45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xmlns="" id="{24629D34-6D9A-4B45-928F-79DF08D8C797}"/>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xmlns="" id="{D395ECC3-FDF1-41AC-B0A5-2583BC6FDC7C}"/>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0360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4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94FC123-E890-4D4A-9F34-D3F6B97E048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4"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094FC123-E890-4D4A-9F34-D3F6B97E04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18B068BF-AD8D-492E-9141-371493DD52E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7" name="Rectangle">
            <a:extLst>
              <a:ext uri="{FF2B5EF4-FFF2-40B4-BE49-F238E27FC236}">
                <a16:creationId xmlns:a16="http://schemas.microsoft.com/office/drawing/2014/main" xmlns="" id="{0CFAD66E-1023-D447-9C21-4738352A99C2}"/>
              </a:ext>
            </a:extLst>
          </p:cNvPr>
          <p:cNvSpPr/>
          <p:nvPr userDrawn="1"/>
        </p:nvSpPr>
        <p:spPr>
          <a:xfrm>
            <a:off x="0" y="0"/>
            <a:ext cx="12192000" cy="6858000"/>
          </a:xfrm>
          <a:prstGeom prst="rect">
            <a:avLst/>
          </a:prstGeom>
          <a:solidFill>
            <a:srgbClr val="3EABA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9" name="Title 1">
            <a:extLst>
              <a:ext uri="{FF2B5EF4-FFF2-40B4-BE49-F238E27FC236}">
                <a16:creationId xmlns:a16="http://schemas.microsoft.com/office/drawing/2014/main" xmlns="" id="{7CBCB5E8-04E4-6E49-86F3-BB792114ACB3}"/>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xmlns="" id="{A882EFEF-76F1-43B8-A94A-180C0445EB0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xmlns="" id="{4CC631A0-5C1C-405C-9E8C-D0F922F95707}"/>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45710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Divider 4">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2CF304CF-9F36-4E93-928A-D9B95D27597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8"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2CF304CF-9F36-4E93-928A-D9B95D2759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9F8F985-C383-47BE-9BA9-0221056514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xmlns="" id="{F1622073-CF4E-493F-913C-EEB3EA92A226}"/>
              </a:ext>
            </a:extLst>
          </p:cNvPr>
          <p:cNvSpPr/>
          <p:nvPr userDrawn="1"/>
        </p:nvSpPr>
        <p:spPr>
          <a:xfrm>
            <a:off x="0" y="0"/>
            <a:ext cx="12192000" cy="6858000"/>
          </a:xfrm>
          <a:prstGeom prst="rect">
            <a:avLst/>
          </a:prstGeom>
          <a:solidFill>
            <a:srgbClr val="70AD47">
              <a:alpha val="89000"/>
            </a:srgbClr>
          </a:solidFill>
          <a:ln w="12700">
            <a:no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9" name="Title 1">
            <a:extLst>
              <a:ext uri="{FF2B5EF4-FFF2-40B4-BE49-F238E27FC236}">
                <a16:creationId xmlns:a16="http://schemas.microsoft.com/office/drawing/2014/main" xmlns="" id="{850E92A1-50A8-BB4A-8B57-1B97107FC976}"/>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xmlns="" id="{151712F9-4A81-4818-A78F-4E3A22C7BC14}"/>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xmlns="" id="{8EF249DA-C224-46EA-9198-8573B179AA88}"/>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804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Divider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F905309E-F476-47F3-A05A-E20A56837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2"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F905309E-F476-47F3-A05A-E20A5683765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84A575CE-E476-49DB-A515-6F566B0488B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xmlns="" id="{85848E81-68CE-BD47-B16C-70DDB022EADB}"/>
              </a:ext>
            </a:extLst>
          </p:cNvPr>
          <p:cNvSpPr/>
          <p:nvPr userDrawn="1"/>
        </p:nvSpPr>
        <p:spPr>
          <a:xfrm>
            <a:off x="0" y="0"/>
            <a:ext cx="12192000" cy="6858000"/>
          </a:xfrm>
          <a:prstGeom prst="rect">
            <a:avLst/>
          </a:prstGeom>
          <a:solidFill>
            <a:schemeClr val="bg1">
              <a:lumMod val="65000"/>
            </a:schemeClr>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 name="Title 1">
            <a:extLst>
              <a:ext uri="{FF2B5EF4-FFF2-40B4-BE49-F238E27FC236}">
                <a16:creationId xmlns:a16="http://schemas.microsoft.com/office/drawing/2014/main" xmlns="" id="{1517A084-2089-A847-850E-08177F67F41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9" name="reversed.png" descr="reversed.png">
            <a:extLst>
              <a:ext uri="{FF2B5EF4-FFF2-40B4-BE49-F238E27FC236}">
                <a16:creationId xmlns:a16="http://schemas.microsoft.com/office/drawing/2014/main" xmlns="" id="{FB87D44B-EDEF-4EC6-AB56-F45E79B5C1E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0" name="Slide Number">
            <a:extLst>
              <a:ext uri="{FF2B5EF4-FFF2-40B4-BE49-F238E27FC236}">
                <a16:creationId xmlns:a16="http://schemas.microsoft.com/office/drawing/2014/main" xmlns="" id="{8CD2C346-9A01-44DA-808F-B5D6E32E4AC3}"/>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826557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xmlns="" id="{DC484C6B-D637-4212-9E66-E106FB428E4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6" name="think-cell Slide" r:id="rId5" imgW="395" imgH="394" progId="TCLayout.ActiveDocument.1">
                  <p:embed/>
                </p:oleObj>
              </mc:Choice>
              <mc:Fallback>
                <p:oleObj name="think-cell Slide" r:id="rId5" imgW="395" imgH="394" progId="TCLayout.ActiveDocument.1">
                  <p:embed/>
                  <p:pic>
                    <p:nvPicPr>
                      <p:cNvPr id="2" name="Object 6" hidden="1">
                        <a:extLst>
                          <a:ext uri="{FF2B5EF4-FFF2-40B4-BE49-F238E27FC236}">
                            <a16:creationId xmlns:a16="http://schemas.microsoft.com/office/drawing/2014/main" xmlns="" id="{DC484C6B-D637-4212-9E66-E106FB428E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xmlns=""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8" name="Picture 7">
            <a:extLst>
              <a:ext uri="{FF2B5EF4-FFF2-40B4-BE49-F238E27FC236}">
                <a16:creationId xmlns:a16="http://schemas.microsoft.com/office/drawing/2014/main" xmlns="" id="{7E3FDDC6-1B3C-40B1-9FAC-8DE6CD770C07}"/>
              </a:ext>
            </a:extLst>
          </p:cNvPr>
          <p:cNvPicPr>
            <a:picLocks noChangeAspect="1"/>
          </p:cNvPicPr>
          <p:nvPr userDrawn="1"/>
        </p:nvPicPr>
        <p:blipFill>
          <a:blip r:embed="rId7"/>
          <a:stretch>
            <a:fillRect/>
          </a:stretch>
        </p:blipFill>
        <p:spPr>
          <a:xfrm>
            <a:off x="4717306" y="4554941"/>
            <a:ext cx="2757389" cy="545209"/>
          </a:xfrm>
          <a:prstGeom prst="rect">
            <a:avLst/>
          </a:prstGeom>
        </p:spPr>
      </p:pic>
    </p:spTree>
    <p:extLst>
      <p:ext uri="{BB962C8B-B14F-4D97-AF65-F5344CB8AC3E}">
        <p14:creationId xmlns:p14="http://schemas.microsoft.com/office/powerpoint/2010/main" val="1058628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25030-F53A-4B39-90B5-FACBDF71DF1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40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1076143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25030-F53A-4B39-90B5-FACBDF71DF1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270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3141350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1128634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21576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907131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143D5AC-8A3D-434C-885A-9D5186C4BEC9}" type="datetimeFigureOut">
              <a:rPr lang="en-US" smtClean="0"/>
              <a:t>5/15/2020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E25030-F53A-4B39-90B5-FACBDF71DF1E}" type="slidenum">
              <a:rPr lang="en-US" smtClean="0"/>
              <a:t>‹#›</a:t>
            </a:fld>
            <a:endParaRPr lang="en-US" dirty="0"/>
          </a:p>
        </p:txBody>
      </p:sp>
    </p:spTree>
    <p:extLst>
      <p:ext uri="{BB962C8B-B14F-4D97-AF65-F5344CB8AC3E}">
        <p14:creationId xmlns:p14="http://schemas.microsoft.com/office/powerpoint/2010/main" val="1235693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4183354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3711907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3D5AC-8A3D-434C-885A-9D5186C4BEC9}"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25030-F53A-4B39-90B5-FACBDF71DF1E}" type="slidenum">
              <a:rPr lang="en-US" smtClean="0"/>
              <a:t>‹#›</a:t>
            </a:fld>
            <a:endParaRPr lang="en-US" dirty="0"/>
          </a:p>
        </p:txBody>
      </p:sp>
    </p:spTree>
    <p:extLst>
      <p:ext uri="{BB962C8B-B14F-4D97-AF65-F5344CB8AC3E}">
        <p14:creationId xmlns:p14="http://schemas.microsoft.com/office/powerpoint/2010/main" val="325924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6828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2FF9-0D26-4600-A3F7-55B9A22E68C9}"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A280-9C58-4C5C-8639-0927071F0DFC}" type="slidenum">
              <a:rPr lang="en-US" smtClean="0"/>
              <a:t>‹#›</a:t>
            </a:fld>
            <a:endParaRPr lang="en-US"/>
          </a:p>
        </p:txBody>
      </p:sp>
    </p:spTree>
    <p:extLst>
      <p:ext uri="{BB962C8B-B14F-4D97-AF65-F5344CB8AC3E}">
        <p14:creationId xmlns:p14="http://schemas.microsoft.com/office/powerpoint/2010/main" val="398038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2812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5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vmlDrawing" Target="../drawings/vmlDrawing1.vml"/><Relationship Id="rId26" Type="http://schemas.openxmlformats.org/officeDocument/2006/relationships/tags" Target="../tags/tag8.xml"/><Relationship Id="rId39" Type="http://schemas.openxmlformats.org/officeDocument/2006/relationships/tags" Target="../tags/tag21.xml"/><Relationship Id="rId3" Type="http://schemas.openxmlformats.org/officeDocument/2006/relationships/slideLayout" Target="../slideLayouts/slideLayout20.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tags" Target="../tags/tag24.xml"/><Relationship Id="rId47" Type="http://schemas.openxmlformats.org/officeDocument/2006/relationships/tags" Target="../tags/tag29.xml"/><Relationship Id="rId50" Type="http://schemas.openxmlformats.org/officeDocument/2006/relationships/tags" Target="../tags/tag3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 Id="rId46" Type="http://schemas.openxmlformats.org/officeDocument/2006/relationships/tags" Target="../tags/tag28.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tags" Target="../tags/tag23.xml"/><Relationship Id="rId54"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45" Type="http://schemas.openxmlformats.org/officeDocument/2006/relationships/tags" Target="../tags/tag27.xml"/><Relationship Id="rId53" Type="http://schemas.openxmlformats.org/officeDocument/2006/relationships/image" Target="../media/image3.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49" Type="http://schemas.openxmlformats.org/officeDocument/2006/relationships/tags" Target="../tags/tag31.xml"/><Relationship Id="rId10" Type="http://schemas.openxmlformats.org/officeDocument/2006/relationships/slideLayout" Target="../slideLayouts/slideLayout27.xml"/><Relationship Id="rId19" Type="http://schemas.openxmlformats.org/officeDocument/2006/relationships/tags" Target="../tags/tag1.xml"/><Relationship Id="rId31" Type="http://schemas.openxmlformats.org/officeDocument/2006/relationships/tags" Target="../tags/tag13.xml"/><Relationship Id="rId44" Type="http://schemas.openxmlformats.org/officeDocument/2006/relationships/tags" Target="../tags/tag26.xml"/><Relationship Id="rId52" Type="http://schemas.openxmlformats.org/officeDocument/2006/relationships/oleObject" Target="../embeddings/oleObject1.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tags" Target="../tags/tag25.xml"/><Relationship Id="rId48" Type="http://schemas.openxmlformats.org/officeDocument/2006/relationships/tags" Target="../tags/tag30.xml"/><Relationship Id="rId8" Type="http://schemas.openxmlformats.org/officeDocument/2006/relationships/slideLayout" Target="../slideLayouts/slideLayout25.xml"/><Relationship Id="rId51" Type="http://schemas.openxmlformats.org/officeDocument/2006/relationships/tags" Target="../tags/tag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353228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019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1"/>
          <p:cNvSpPr>
            <a:spLocks noChangeArrowheads="1"/>
          </p:cNvSpPr>
          <p:nvPr/>
        </p:nvSpPr>
        <p:spPr bwMode="auto">
          <a:xfrm>
            <a:off x="203200" y="6424382"/>
            <a:ext cx="762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50"/>
              </a:spcAft>
            </a:pPr>
            <a:r>
              <a:rPr lang="en-US" sz="1100" b="1" dirty="0">
                <a:solidFill>
                  <a:schemeClr val="bg1"/>
                </a:solidFill>
                <a:latin typeface="Arial" pitchFamily="34" charset="0"/>
                <a:cs typeface="Arial" pitchFamily="34" charset="0"/>
              </a:rPr>
              <a:t>Sacred Encounters   Perfect Care   Healthiest Communities</a:t>
            </a:r>
          </a:p>
        </p:txBody>
      </p:sp>
      <p:sp>
        <p:nvSpPr>
          <p:cNvPr id="16" name="Rectangle 15"/>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890607693"/>
      </p:ext>
    </p:extLst>
  </p:cSld>
  <p:clrMap bg1="lt1" tx1="dk1" bg2="lt2" tx2="dk2" accent1="accent1" accent2="accent2" accent3="accent3" accent4="accent4" accent5="accent5" accent6="accent6" hlink="hlink" folHlink="folHlink"/>
  <p:sldLayoutIdLst>
    <p:sldLayoutId id="2147483669" r:id="rId1"/>
    <p:sldLayoutId id="214748368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0834634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spid="_x0000_s1060" name="think-cell Slide" r:id="rId52" imgW="270" imgH="270" progId="TCLayout.ActiveDocument.1">
                  <p:embed/>
                </p:oleObj>
              </mc:Choice>
              <mc:Fallback>
                <p:oleObj name="think-cell Slide" r:id="rId52" imgW="270" imgH="270" progId="TCLayout.ActiveDocument.1">
                  <p:embed/>
                  <p:pic>
                    <p:nvPicPr>
                      <p:cNvPr id="2" name="Object 1" hidden="1"/>
                      <p:cNvPicPr/>
                      <p:nvPr/>
                    </p:nvPicPr>
                    <p:blipFill>
                      <a:blip r:embed="rId53"/>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20"/>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a:solidFill>
                <a:schemeClr val="tx1"/>
              </a:solidFill>
              <a:latin typeface="Arial" panose="020B0604020202020204" pitchFamily="34" charset="0"/>
              <a:ea typeface="+mn-ea"/>
              <a:cs typeface="+mn-cs"/>
              <a:sym typeface="Arial" panose="020B0604020202020204" pitchFamily="34" charset="0"/>
            </a:endParaRPr>
          </a:p>
        </p:txBody>
      </p:sp>
      <p:sp>
        <p:nvSpPr>
          <p:cNvPr id="19" name="Title"/>
          <p:cNvSpPr>
            <a:spLocks noGrp="1" noChangeArrowheads="1"/>
          </p:cNvSpPr>
          <p:nvPr>
            <p:ph type="title"/>
          </p:nvPr>
        </p:nvSpPr>
        <p:spPr bwMode="gray">
          <a:xfrm>
            <a:off x="554736" y="246620"/>
            <a:ext cx="1108252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endParaRPr lang="x-none" noProof="0"/>
          </a:p>
        </p:txBody>
      </p:sp>
      <p:sp>
        <p:nvSpPr>
          <p:cNvPr id="3" name="Rectangle 286"/>
          <p:cNvSpPr>
            <a:spLocks noGrp="1"/>
          </p:cNvSpPr>
          <p:nvPr>
            <p:ph type="body" idx="1"/>
          </p:nvPr>
        </p:nvSpPr>
        <p:spPr bwMode="gray">
          <a:xfrm>
            <a:off x="2371623" y="2708460"/>
            <a:ext cx="5801188" cy="123110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59" name="LegendBoxes" hidden="1"/>
          <p:cNvGrpSpPr>
            <a:grpSpLocks/>
          </p:cNvGrpSpPr>
          <p:nvPr userDrawn="1"/>
        </p:nvGrpSpPr>
        <p:grpSpPr bwMode="auto">
          <a:xfrm>
            <a:off x="10873676" y="30498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a:latin typeface="+mn-lt"/>
                  <a:ea typeface="+mn-ea"/>
                </a:rPr>
                <a:t>Title</a:t>
              </a:r>
            </a:p>
            <a:p>
              <a:r>
                <a:rPr lang="x-none" sz="1600" baseline="0" noProof="0">
                  <a:solidFill>
                    <a:schemeClr val="accent6"/>
                  </a:solidFill>
                  <a:latin typeface="+mn-lt"/>
                  <a:ea typeface="+mn-ea"/>
                </a:rPr>
                <a:t>Unit of measure</a:t>
              </a:r>
            </a:p>
          </p:txBody>
        </p:sp>
      </p:grpSp>
      <p:grpSp>
        <p:nvGrpSpPr>
          <p:cNvPr id="110" name="LegendLines" hidden="1"/>
          <p:cNvGrpSpPr>
            <a:grpSpLocks/>
          </p:cNvGrpSpPr>
          <p:nvPr userDrawn="1"/>
        </p:nvGrpSpPr>
        <p:grpSpPr bwMode="auto">
          <a:xfrm>
            <a:off x="10565701" y="30498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117" name="Sticker" hidden="1"/>
          <p:cNvGrpSpPr/>
          <p:nvPr userDrawn="1"/>
        </p:nvGrpSpPr>
        <p:grpSpPr bwMode="auto">
          <a:xfrm>
            <a:off x="10912258" y="30498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dirty="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3" name="4. Footnote" hidden="1">
            <a:extLst>
              <a:ext uri="{FF2B5EF4-FFF2-40B4-BE49-F238E27FC236}">
                <a16:creationId xmlns:a16="http://schemas.microsoft.com/office/drawing/2014/main" xmlns="" id="{412901F3-09BA-4769-A43D-1B04A1317EB8}"/>
              </a:ext>
            </a:extLst>
          </p:cNvPr>
          <p:cNvSpPr txBox="1">
            <a:spLocks noChangeArrowheads="1"/>
          </p:cNvSpPr>
          <p:nvPr userDrawn="1"/>
        </p:nvSpPr>
        <p:spPr bwMode="gray">
          <a:xfrm>
            <a:off x="554737" y="638744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200" indent="-76200">
              <a:defRPr lang="x-none"/>
            </a:pPr>
            <a:r>
              <a:rPr lang="en-US" sz="1000" baseline="0" dirty="0">
                <a:solidFill>
                  <a:schemeClr val="accent6"/>
                </a:solidFill>
                <a:latin typeface="+mn-lt"/>
              </a:rPr>
              <a:t>1 Footnote</a:t>
            </a:r>
          </a:p>
        </p:txBody>
      </p:sp>
      <p:sp>
        <p:nvSpPr>
          <p:cNvPr id="64" name="5. Source" hidden="1">
            <a:extLst>
              <a:ext uri="{FF2B5EF4-FFF2-40B4-BE49-F238E27FC236}">
                <a16:creationId xmlns:a16="http://schemas.microsoft.com/office/drawing/2014/main" xmlns="" id="{64B0B00E-7E47-4DA3-961A-6552768CD005}"/>
              </a:ext>
            </a:extLst>
          </p:cNvPr>
          <p:cNvSpPr>
            <a:spLocks noChangeArrowheads="1"/>
          </p:cNvSpPr>
          <p:nvPr userDrawn="1"/>
        </p:nvSpPr>
        <p:spPr bwMode="gray">
          <a:xfrm>
            <a:off x="554737" y="657161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82588" indent="-382588" defTabSz="1218026">
              <a:tabLst/>
            </a:pPr>
            <a:r>
              <a:rPr lang="en-US" sz="1000" baseline="0" noProof="0" dirty="0">
                <a:solidFill>
                  <a:schemeClr val="accent6"/>
                </a:solidFill>
                <a:latin typeface="+mn-lt"/>
                <a:ea typeface="+mn-ea"/>
              </a:rPr>
              <a:t>SOURCE: Source</a:t>
            </a:r>
          </a:p>
        </p:txBody>
      </p:sp>
      <p:sp>
        <p:nvSpPr>
          <p:cNvPr id="65" name="1. On-page tracker" hidden="1">
            <a:extLst>
              <a:ext uri="{FF2B5EF4-FFF2-40B4-BE49-F238E27FC236}">
                <a16:creationId xmlns:a16="http://schemas.microsoft.com/office/drawing/2014/main" xmlns="" id="{5A0E5571-BAD2-4B4E-9525-DFC56DB7C148}"/>
              </a:ext>
            </a:extLst>
          </p:cNvPr>
          <p:cNvSpPr>
            <a:spLocks noChangeArrowheads="1"/>
          </p:cNvSpPr>
          <p:nvPr userDrawn="1"/>
        </p:nvSpPr>
        <p:spPr bwMode="gray">
          <a:xfrm>
            <a:off x="554736" y="77304"/>
            <a:ext cx="47288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00" cap="all" baseline="0" dirty="0">
                <a:solidFill>
                  <a:schemeClr val="accent6"/>
                </a:solidFill>
                <a:latin typeface="+mn-lt"/>
              </a:rPr>
              <a:t>TRACKER</a:t>
            </a:r>
          </a:p>
        </p:txBody>
      </p:sp>
      <p:sp>
        <p:nvSpPr>
          <p:cNvPr id="66" name="3. Unit of measure" hidden="1">
            <a:extLst>
              <a:ext uri="{FF2B5EF4-FFF2-40B4-BE49-F238E27FC236}">
                <a16:creationId xmlns:a16="http://schemas.microsoft.com/office/drawing/2014/main" xmlns="" id="{9C9BE332-9071-44F3-B6CA-36B4B475E453}"/>
              </a:ext>
            </a:extLst>
          </p:cNvPr>
          <p:cNvSpPr txBox="1">
            <a:spLocks noChangeArrowheads="1"/>
          </p:cNvSpPr>
          <p:nvPr userDrawn="1"/>
        </p:nvSpPr>
        <p:spPr bwMode="gray">
          <a:xfrm>
            <a:off x="554736" y="643467"/>
            <a:ext cx="1108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sz="1800" baseline="0" dirty="0">
                <a:solidFill>
                  <a:schemeClr val="tx1"/>
                </a:solidFill>
              </a:rPr>
              <a:t>Unit of measure </a:t>
            </a:r>
          </a:p>
        </p:txBody>
      </p:sp>
      <p:pic>
        <p:nvPicPr>
          <p:cNvPr id="67" name="reversed.png">
            <a:extLst>
              <a:ext uri="{FF2B5EF4-FFF2-40B4-BE49-F238E27FC236}">
                <a16:creationId xmlns:a16="http://schemas.microsoft.com/office/drawing/2014/main" xmlns="" id="{DED27113-6B0F-4ADD-838F-D59C13F5C915}"/>
              </a:ext>
            </a:extLst>
          </p:cNvPr>
          <p:cNvPicPr>
            <a:picLocks noChangeAspect="1"/>
          </p:cNvPicPr>
          <p:nvPr userDrawn="1"/>
        </p:nvPicPr>
        <p:blipFill rotWithShape="1">
          <a:blip r:embed="rId54">
            <a:alphaModFix amt="45000"/>
          </a:blip>
          <a:srcRect l="9229" t="16982" r="12169" b="29409"/>
          <a:stretch/>
        </p:blipFill>
        <p:spPr>
          <a:xfrm>
            <a:off x="9359152" y="6336562"/>
            <a:ext cx="1994647" cy="484786"/>
          </a:xfrm>
          <a:prstGeom prst="rect">
            <a:avLst/>
          </a:prstGeom>
        </p:spPr>
      </p:pic>
      <p:sp>
        <p:nvSpPr>
          <p:cNvPr id="68" name="Slide Number">
            <a:extLst>
              <a:ext uri="{FF2B5EF4-FFF2-40B4-BE49-F238E27FC236}">
                <a16:creationId xmlns:a16="http://schemas.microsoft.com/office/drawing/2014/main" xmlns="" id="{35D95BCD-4F50-49FD-A7D9-C76FCA285DA4}"/>
              </a:ext>
            </a:extLst>
          </p:cNvPr>
          <p:cNvSpPr>
            <a:spLocks noChangeArrowheads="1"/>
          </p:cNvSpPr>
          <p:nvPr userDrawn="1">
            <p:custDataLst>
              <p:tags r:id="rId21"/>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accent6"/>
              </a:solidFill>
              <a:latin typeface="+mn-lt"/>
              <a:ea typeface="+mn-ea"/>
              <a:cs typeface="Arial" panose="020B0604020202020204" pitchFamily="34" charset="0"/>
            </a:endParaRPr>
          </a:p>
        </p:txBody>
      </p:sp>
      <p:grpSp>
        <p:nvGrpSpPr>
          <p:cNvPr id="56" name="QuaterMoon" hidden="1">
            <a:extLst>
              <a:ext uri="{FF2B5EF4-FFF2-40B4-BE49-F238E27FC236}">
                <a16:creationId xmlns:a16="http://schemas.microsoft.com/office/drawing/2014/main" xmlns="" id="{039B7385-B71F-42AB-AB4B-F19A016714F6}"/>
              </a:ext>
            </a:extLst>
          </p:cNvPr>
          <p:cNvGrpSpPr>
            <a:grpSpLocks noChangeAspect="1"/>
          </p:cNvGrpSpPr>
          <p:nvPr userDrawn="1">
            <p:custDataLst>
              <p:tags r:id="rId22"/>
            </p:custDataLst>
          </p:nvPr>
        </p:nvGrpSpPr>
        <p:grpSpPr>
          <a:xfrm>
            <a:off x="11383264" y="3000796"/>
            <a:ext cx="254000" cy="254000"/>
            <a:chOff x="762000" y="1270000"/>
            <a:chExt cx="254000" cy="254000"/>
          </a:xfrm>
        </p:grpSpPr>
        <p:sp>
          <p:nvSpPr>
            <p:cNvPr id="57" name="Oval 56">
              <a:extLst>
                <a:ext uri="{FF2B5EF4-FFF2-40B4-BE49-F238E27FC236}">
                  <a16:creationId xmlns:a16="http://schemas.microsoft.com/office/drawing/2014/main" xmlns="" id="{4D014335-BCFC-4D47-9214-B3A524CB5B0E}"/>
                </a:ext>
              </a:extLst>
            </p:cNvPr>
            <p:cNvSpPr/>
            <p:nvPr>
              <p:custDataLst>
                <p:tags r:id="rId50"/>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Arc 57">
              <a:extLst>
                <a:ext uri="{FF2B5EF4-FFF2-40B4-BE49-F238E27FC236}">
                  <a16:creationId xmlns:a16="http://schemas.microsoft.com/office/drawing/2014/main" xmlns="" id="{D18DBC09-3DA7-45A6-A40C-69D760253366}"/>
                </a:ext>
              </a:extLst>
            </p:cNvPr>
            <p:cNvSpPr/>
            <p:nvPr>
              <p:custDataLst>
                <p:tags r:id="rId51"/>
              </p:custDataLst>
            </p:nvPr>
          </p:nvSpPr>
          <p:spPr>
            <a:xfrm>
              <a:off x="762000" y="1270000"/>
              <a:ext cx="254000" cy="254000"/>
            </a:xfrm>
            <a:prstGeom prst="arc">
              <a:avLst>
                <a:gd name="adj1" fmla="val 16200000"/>
                <a:gd name="adj2" fmla="val 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0" name="HalfMoon" hidden="1">
            <a:extLst>
              <a:ext uri="{FF2B5EF4-FFF2-40B4-BE49-F238E27FC236}">
                <a16:creationId xmlns:a16="http://schemas.microsoft.com/office/drawing/2014/main" xmlns="" id="{CA65823D-5AF5-4163-8E94-0FB7A570EDC9}"/>
              </a:ext>
            </a:extLst>
          </p:cNvPr>
          <p:cNvGrpSpPr>
            <a:grpSpLocks noChangeAspect="1"/>
          </p:cNvGrpSpPr>
          <p:nvPr userDrawn="1">
            <p:custDataLst>
              <p:tags r:id="rId23"/>
            </p:custDataLst>
          </p:nvPr>
        </p:nvGrpSpPr>
        <p:grpSpPr>
          <a:xfrm>
            <a:off x="11383264" y="3508796"/>
            <a:ext cx="254000" cy="254000"/>
            <a:chOff x="762000" y="1270000"/>
            <a:chExt cx="254000" cy="254000"/>
          </a:xfrm>
        </p:grpSpPr>
        <p:sp>
          <p:nvSpPr>
            <p:cNvPr id="61" name="Oval 60">
              <a:extLst>
                <a:ext uri="{FF2B5EF4-FFF2-40B4-BE49-F238E27FC236}">
                  <a16:creationId xmlns:a16="http://schemas.microsoft.com/office/drawing/2014/main" xmlns="" id="{4EE1C7D3-3C33-4A8B-AE96-77B07CC26845}"/>
                </a:ext>
              </a:extLst>
            </p:cNvPr>
            <p:cNvSpPr/>
            <p:nvPr>
              <p:custDataLst>
                <p:tags r:id="rId48"/>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c 61">
              <a:extLst>
                <a:ext uri="{FF2B5EF4-FFF2-40B4-BE49-F238E27FC236}">
                  <a16:creationId xmlns:a16="http://schemas.microsoft.com/office/drawing/2014/main" xmlns="" id="{89BF9D94-3183-4403-9083-DEDD4047C4B6}"/>
                </a:ext>
              </a:extLst>
            </p:cNvPr>
            <p:cNvSpPr/>
            <p:nvPr>
              <p:custDataLst>
                <p:tags r:id="rId49"/>
              </p:custDataLst>
            </p:nvPr>
          </p:nvSpPr>
          <p:spPr>
            <a:xfrm>
              <a:off x="762000" y="1270000"/>
              <a:ext cx="254000" cy="254000"/>
            </a:xfrm>
            <a:prstGeom prst="arc">
              <a:avLst>
                <a:gd name="adj1" fmla="val 16200000"/>
                <a:gd name="adj2" fmla="val 54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9" name="3QuaterMoon" hidden="1">
            <a:extLst>
              <a:ext uri="{FF2B5EF4-FFF2-40B4-BE49-F238E27FC236}">
                <a16:creationId xmlns:a16="http://schemas.microsoft.com/office/drawing/2014/main" xmlns="" id="{1A9A5D6E-7B4E-4E49-9100-497BB32E3321}"/>
              </a:ext>
            </a:extLst>
          </p:cNvPr>
          <p:cNvGrpSpPr>
            <a:grpSpLocks noChangeAspect="1"/>
          </p:cNvGrpSpPr>
          <p:nvPr userDrawn="1">
            <p:custDataLst>
              <p:tags r:id="rId24"/>
            </p:custDataLst>
          </p:nvPr>
        </p:nvGrpSpPr>
        <p:grpSpPr>
          <a:xfrm>
            <a:off x="11383264" y="4016796"/>
            <a:ext cx="254000" cy="254000"/>
            <a:chOff x="762000" y="1270000"/>
            <a:chExt cx="254000" cy="254000"/>
          </a:xfrm>
        </p:grpSpPr>
        <p:sp>
          <p:nvSpPr>
            <p:cNvPr id="70" name="Oval 69">
              <a:extLst>
                <a:ext uri="{FF2B5EF4-FFF2-40B4-BE49-F238E27FC236}">
                  <a16:creationId xmlns:a16="http://schemas.microsoft.com/office/drawing/2014/main" xmlns="" id="{09A19D8E-1F5F-4BA2-83D5-41BB4C225F51}"/>
                </a:ext>
              </a:extLst>
            </p:cNvPr>
            <p:cNvSpPr/>
            <p:nvPr>
              <p:custDataLst>
                <p:tags r:id="rId46"/>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Arc 70">
              <a:extLst>
                <a:ext uri="{FF2B5EF4-FFF2-40B4-BE49-F238E27FC236}">
                  <a16:creationId xmlns:a16="http://schemas.microsoft.com/office/drawing/2014/main" xmlns="" id="{87A85809-98B8-4D3D-9307-D4D19835B7B9}"/>
                </a:ext>
              </a:extLst>
            </p:cNvPr>
            <p:cNvSpPr/>
            <p:nvPr>
              <p:custDataLst>
                <p:tags r:id="rId47"/>
              </p:custDataLst>
            </p:nvPr>
          </p:nvSpPr>
          <p:spPr>
            <a:xfrm>
              <a:off x="762000" y="1270000"/>
              <a:ext cx="254000" cy="254000"/>
            </a:xfrm>
            <a:prstGeom prst="arc">
              <a:avLst>
                <a:gd name="adj1" fmla="val 16200000"/>
                <a:gd name="adj2" fmla="val 108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2" name="FullMoon" hidden="1">
            <a:extLst>
              <a:ext uri="{FF2B5EF4-FFF2-40B4-BE49-F238E27FC236}">
                <a16:creationId xmlns:a16="http://schemas.microsoft.com/office/drawing/2014/main" xmlns="" id="{103A62B5-C3FA-4342-A3CD-09FFF67FAFC2}"/>
              </a:ext>
            </a:extLst>
          </p:cNvPr>
          <p:cNvGrpSpPr>
            <a:grpSpLocks noChangeAspect="1"/>
          </p:cNvGrpSpPr>
          <p:nvPr userDrawn="1">
            <p:custDataLst>
              <p:tags r:id="rId25"/>
            </p:custDataLst>
          </p:nvPr>
        </p:nvGrpSpPr>
        <p:grpSpPr>
          <a:xfrm>
            <a:off x="11383264" y="4524796"/>
            <a:ext cx="254000" cy="254000"/>
            <a:chOff x="762000" y="1270000"/>
            <a:chExt cx="254000" cy="254000"/>
          </a:xfrm>
        </p:grpSpPr>
        <p:sp>
          <p:nvSpPr>
            <p:cNvPr id="73" name="Oval 72">
              <a:extLst>
                <a:ext uri="{FF2B5EF4-FFF2-40B4-BE49-F238E27FC236}">
                  <a16:creationId xmlns:a16="http://schemas.microsoft.com/office/drawing/2014/main" xmlns="" id="{BB695119-5322-4756-8170-A5EBE25271E6}"/>
                </a:ext>
              </a:extLst>
            </p:cNvPr>
            <p:cNvSpPr/>
            <p:nvPr>
              <p:custDataLst>
                <p:tags r:id="rId44"/>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Arc 73">
              <a:extLst>
                <a:ext uri="{FF2B5EF4-FFF2-40B4-BE49-F238E27FC236}">
                  <a16:creationId xmlns:a16="http://schemas.microsoft.com/office/drawing/2014/main" xmlns="" id="{7BE1C112-65B6-4737-9E8A-9CBC8A76957C}"/>
                </a:ext>
              </a:extLst>
            </p:cNvPr>
            <p:cNvSpPr/>
            <p:nvPr>
              <p:custDataLst>
                <p:tags r:id="rId45"/>
              </p:custDataLst>
            </p:nvPr>
          </p:nvSpPr>
          <p:spPr>
            <a:xfrm>
              <a:off x="762000" y="1270000"/>
              <a:ext cx="254000" cy="254000"/>
            </a:xfrm>
            <a:prstGeom prst="arc">
              <a:avLst>
                <a:gd name="adj1" fmla="val 16200000"/>
                <a:gd name="adj2" fmla="val 162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5" name="LegendMoons" hidden="1">
            <a:extLst>
              <a:ext uri="{FF2B5EF4-FFF2-40B4-BE49-F238E27FC236}">
                <a16:creationId xmlns:a16="http://schemas.microsoft.com/office/drawing/2014/main" xmlns="" id="{9B786190-CF35-42B2-A07D-31AC402213FF}"/>
              </a:ext>
            </a:extLst>
          </p:cNvPr>
          <p:cNvGrpSpPr/>
          <p:nvPr userDrawn="1"/>
        </p:nvGrpSpPr>
        <p:grpSpPr bwMode="auto">
          <a:xfrm>
            <a:off x="10806834" y="304985"/>
            <a:ext cx="830430" cy="1306516"/>
            <a:chOff x="6655594" y="273840"/>
            <a:chExt cx="830430" cy="1306516"/>
          </a:xfrm>
        </p:grpSpPr>
        <p:grpSp>
          <p:nvGrpSpPr>
            <p:cNvPr id="76" name="MoonLegend1">
              <a:extLst>
                <a:ext uri="{FF2B5EF4-FFF2-40B4-BE49-F238E27FC236}">
                  <a16:creationId xmlns:a16="http://schemas.microsoft.com/office/drawing/2014/main" xmlns="" id="{4D3E84B6-B5C9-401B-88CF-8C129A89F662}"/>
                </a:ext>
              </a:extLst>
            </p:cNvPr>
            <p:cNvGrpSpPr>
              <a:grpSpLocks noChangeAspect="1"/>
            </p:cNvGrpSpPr>
            <p:nvPr>
              <p:custDataLst>
                <p:tags r:id="rId29"/>
              </p:custDataLst>
            </p:nvPr>
          </p:nvGrpSpPr>
          <p:grpSpPr bwMode="auto">
            <a:xfrm>
              <a:off x="6655594" y="273840"/>
              <a:ext cx="209550" cy="209551"/>
              <a:chOff x="4533" y="183"/>
              <a:chExt cx="144" cy="144"/>
            </a:xfrm>
          </p:grpSpPr>
          <p:sp>
            <p:nvSpPr>
              <p:cNvPr id="94" name="Oval 38">
                <a:extLst>
                  <a:ext uri="{FF2B5EF4-FFF2-40B4-BE49-F238E27FC236}">
                    <a16:creationId xmlns:a16="http://schemas.microsoft.com/office/drawing/2014/main" xmlns="" id="{8B94ACBA-48D2-442B-BF21-EFF82C830C11}"/>
                  </a:ext>
                </a:extLst>
              </p:cNvPr>
              <p:cNvSpPr>
                <a:spLocks noChangeAspect="1" noChangeArrowheads="1"/>
              </p:cNvSpPr>
              <p:nvPr>
                <p:custDataLst>
                  <p:tags r:id="rId42"/>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5" name="Arc 39">
                <a:extLst>
                  <a:ext uri="{FF2B5EF4-FFF2-40B4-BE49-F238E27FC236}">
                    <a16:creationId xmlns:a16="http://schemas.microsoft.com/office/drawing/2014/main" xmlns="" id="{344E8929-4EF7-4491-9D3C-133E0B5DF473}"/>
                  </a:ext>
                </a:extLst>
              </p:cNvPr>
              <p:cNvSpPr>
                <a:spLocks noChangeAspect="1"/>
              </p:cNvSpPr>
              <p:nvPr>
                <p:custDataLst>
                  <p:tags r:id="rId43"/>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7" name="MoonLegend2">
              <a:extLst>
                <a:ext uri="{FF2B5EF4-FFF2-40B4-BE49-F238E27FC236}">
                  <a16:creationId xmlns:a16="http://schemas.microsoft.com/office/drawing/2014/main" xmlns="" id="{D990CE8F-6F72-4E05-A9F8-B3D4065D7D2E}"/>
                </a:ext>
              </a:extLst>
            </p:cNvPr>
            <p:cNvGrpSpPr>
              <a:grpSpLocks noChangeAspect="1"/>
            </p:cNvGrpSpPr>
            <p:nvPr>
              <p:custDataLst>
                <p:tags r:id="rId30"/>
              </p:custDataLst>
            </p:nvPr>
          </p:nvGrpSpPr>
          <p:grpSpPr bwMode="auto">
            <a:xfrm>
              <a:off x="6655594" y="548081"/>
              <a:ext cx="209550" cy="209551"/>
              <a:chOff x="1694" y="2044"/>
              <a:chExt cx="160" cy="160"/>
            </a:xfrm>
          </p:grpSpPr>
          <p:sp>
            <p:nvSpPr>
              <p:cNvPr id="92" name="Oval 41">
                <a:extLst>
                  <a:ext uri="{FF2B5EF4-FFF2-40B4-BE49-F238E27FC236}">
                    <a16:creationId xmlns:a16="http://schemas.microsoft.com/office/drawing/2014/main" xmlns="" id="{58D66E87-863A-4778-A03C-4376A886C5E5}"/>
                  </a:ext>
                </a:extLst>
              </p:cNvPr>
              <p:cNvSpPr>
                <a:spLocks noChangeAspect="1" noChangeArrowheads="1"/>
              </p:cNvSpPr>
              <p:nvPr>
                <p:custDataLst>
                  <p:tags r:id="rId40"/>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3" name="Arc 42">
                <a:extLst>
                  <a:ext uri="{FF2B5EF4-FFF2-40B4-BE49-F238E27FC236}">
                    <a16:creationId xmlns:a16="http://schemas.microsoft.com/office/drawing/2014/main" xmlns="" id="{7F025F34-B452-4620-B4D5-0F0B2CE1B039}"/>
                  </a:ext>
                </a:extLst>
              </p:cNvPr>
              <p:cNvSpPr>
                <a:spLocks noChangeAspect="1"/>
              </p:cNvSpPr>
              <p:nvPr>
                <p:custDataLst>
                  <p:tags r:id="rId41"/>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8" name="MoonLegend4">
              <a:extLst>
                <a:ext uri="{FF2B5EF4-FFF2-40B4-BE49-F238E27FC236}">
                  <a16:creationId xmlns:a16="http://schemas.microsoft.com/office/drawing/2014/main" xmlns="" id="{48EC6917-3CB5-449F-9A66-A02F2532A123}"/>
                </a:ext>
              </a:extLst>
            </p:cNvPr>
            <p:cNvGrpSpPr>
              <a:grpSpLocks noChangeAspect="1"/>
            </p:cNvGrpSpPr>
            <p:nvPr>
              <p:custDataLst>
                <p:tags r:id="rId31"/>
              </p:custDataLst>
            </p:nvPr>
          </p:nvGrpSpPr>
          <p:grpSpPr bwMode="auto">
            <a:xfrm>
              <a:off x="6655594" y="1096563"/>
              <a:ext cx="209550" cy="209551"/>
              <a:chOff x="4495" y="1198"/>
              <a:chExt cx="160" cy="160"/>
            </a:xfrm>
          </p:grpSpPr>
          <p:sp>
            <p:nvSpPr>
              <p:cNvPr id="90" name="Oval 47">
                <a:extLst>
                  <a:ext uri="{FF2B5EF4-FFF2-40B4-BE49-F238E27FC236}">
                    <a16:creationId xmlns:a16="http://schemas.microsoft.com/office/drawing/2014/main" xmlns="" id="{6D711816-49E1-4F7C-B56E-516040317C0F}"/>
                  </a:ext>
                </a:extLst>
              </p:cNvPr>
              <p:cNvSpPr>
                <a:spLocks noChangeAspect="1" noChangeArrowheads="1"/>
              </p:cNvSpPr>
              <p:nvPr>
                <p:custDataLst>
                  <p:tags r:id="rId3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1" name="Arc 48">
                <a:extLst>
                  <a:ext uri="{FF2B5EF4-FFF2-40B4-BE49-F238E27FC236}">
                    <a16:creationId xmlns:a16="http://schemas.microsoft.com/office/drawing/2014/main" xmlns="" id="{4905623C-C16F-49CE-96BB-499A88602AC4}"/>
                  </a:ext>
                </a:extLst>
              </p:cNvPr>
              <p:cNvSpPr>
                <a:spLocks noChangeAspect="1"/>
              </p:cNvSpPr>
              <p:nvPr>
                <p:custDataLst>
                  <p:tags r:id="rId39"/>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9" name="MoonLegend5">
              <a:extLst>
                <a:ext uri="{FF2B5EF4-FFF2-40B4-BE49-F238E27FC236}">
                  <a16:creationId xmlns:a16="http://schemas.microsoft.com/office/drawing/2014/main" xmlns="" id="{9CA32A60-9A5C-472D-92F9-6F4A9385C365}"/>
                </a:ext>
              </a:extLst>
            </p:cNvPr>
            <p:cNvGrpSpPr>
              <a:grpSpLocks noChangeAspect="1"/>
            </p:cNvGrpSpPr>
            <p:nvPr>
              <p:custDataLst>
                <p:tags r:id="rId32"/>
              </p:custDataLst>
            </p:nvPr>
          </p:nvGrpSpPr>
          <p:grpSpPr bwMode="auto">
            <a:xfrm>
              <a:off x="6655594" y="1370805"/>
              <a:ext cx="209550" cy="209551"/>
              <a:chOff x="4495" y="1440"/>
              <a:chExt cx="160" cy="160"/>
            </a:xfrm>
          </p:grpSpPr>
          <p:sp>
            <p:nvSpPr>
              <p:cNvPr id="88" name="Oval 50">
                <a:extLst>
                  <a:ext uri="{FF2B5EF4-FFF2-40B4-BE49-F238E27FC236}">
                    <a16:creationId xmlns:a16="http://schemas.microsoft.com/office/drawing/2014/main" xmlns="" id="{1A718B91-9D77-4027-8227-B24EF027FB1E}"/>
                  </a:ext>
                </a:extLst>
              </p:cNvPr>
              <p:cNvSpPr>
                <a:spLocks noChangeAspect="1" noChangeArrowheads="1"/>
              </p:cNvSpPr>
              <p:nvPr>
                <p:custDataLst>
                  <p:tags r:id="rId36"/>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9" name="Oval 51">
                <a:extLst>
                  <a:ext uri="{FF2B5EF4-FFF2-40B4-BE49-F238E27FC236}">
                    <a16:creationId xmlns:a16="http://schemas.microsoft.com/office/drawing/2014/main" xmlns="" id="{E4DCA13F-8F91-4612-9CBA-612C35650BAE}"/>
                  </a:ext>
                </a:extLst>
              </p:cNvPr>
              <p:cNvSpPr>
                <a:spLocks noChangeAspect="1" noChangeArrowheads="1"/>
              </p:cNvSpPr>
              <p:nvPr>
                <p:custDataLst>
                  <p:tags r:id="rId37"/>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80" name="Legend1">
              <a:extLst>
                <a:ext uri="{FF2B5EF4-FFF2-40B4-BE49-F238E27FC236}">
                  <a16:creationId xmlns:a16="http://schemas.microsoft.com/office/drawing/2014/main" xmlns="" id="{AFEBEC0F-16B1-4867-B024-A867A2EEA496}"/>
                </a:ext>
              </a:extLst>
            </p:cNvPr>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1" name="Legend2">
              <a:extLst>
                <a:ext uri="{FF2B5EF4-FFF2-40B4-BE49-F238E27FC236}">
                  <a16:creationId xmlns:a16="http://schemas.microsoft.com/office/drawing/2014/main" xmlns="" id="{953B45E7-2D68-46D2-A0B7-E18AD61B19E2}"/>
                </a:ext>
              </a:extLst>
            </p:cNvPr>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2" name="Legend3">
              <a:extLst>
                <a:ext uri="{FF2B5EF4-FFF2-40B4-BE49-F238E27FC236}">
                  <a16:creationId xmlns:a16="http://schemas.microsoft.com/office/drawing/2014/main" xmlns="" id="{D26129C7-D82E-4EF7-8CDE-6C2E28013285}"/>
                </a:ext>
              </a:extLst>
            </p:cNvPr>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3" name="Legend4">
              <a:extLst>
                <a:ext uri="{FF2B5EF4-FFF2-40B4-BE49-F238E27FC236}">
                  <a16:creationId xmlns:a16="http://schemas.microsoft.com/office/drawing/2014/main" xmlns="" id="{9B5E0F20-4559-4BC8-80CE-48EABDE156AD}"/>
                </a:ext>
              </a:extLst>
            </p:cNvPr>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5">
              <a:extLst>
                <a:ext uri="{FF2B5EF4-FFF2-40B4-BE49-F238E27FC236}">
                  <a16:creationId xmlns:a16="http://schemas.microsoft.com/office/drawing/2014/main" xmlns="" id="{832DAD7D-D044-4738-9ABE-B25A6636B878}"/>
                </a:ext>
              </a:extLst>
            </p:cNvPr>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5" name="MoonLegend3">
              <a:extLst>
                <a:ext uri="{FF2B5EF4-FFF2-40B4-BE49-F238E27FC236}">
                  <a16:creationId xmlns:a16="http://schemas.microsoft.com/office/drawing/2014/main" xmlns="" id="{3E912D22-E297-4CE6-BE79-A7985C0FBBF6}"/>
                </a:ext>
              </a:extLst>
            </p:cNvPr>
            <p:cNvGrpSpPr>
              <a:grpSpLocks noChangeAspect="1"/>
            </p:cNvGrpSpPr>
            <p:nvPr>
              <p:custDataLst>
                <p:tags r:id="rId33"/>
              </p:custDataLst>
            </p:nvPr>
          </p:nvGrpSpPr>
          <p:grpSpPr bwMode="auto">
            <a:xfrm>
              <a:off x="6655594" y="822322"/>
              <a:ext cx="209550" cy="209551"/>
              <a:chOff x="4495" y="1198"/>
              <a:chExt cx="160" cy="160"/>
            </a:xfrm>
          </p:grpSpPr>
          <p:sp>
            <p:nvSpPr>
              <p:cNvPr id="86" name="Oval 47">
                <a:extLst>
                  <a:ext uri="{FF2B5EF4-FFF2-40B4-BE49-F238E27FC236}">
                    <a16:creationId xmlns:a16="http://schemas.microsoft.com/office/drawing/2014/main" xmlns="" id="{FD11E69A-6483-4037-B949-4D1D1A0FEEC5}"/>
                  </a:ext>
                </a:extLst>
              </p:cNvPr>
              <p:cNvSpPr>
                <a:spLocks noChangeAspect="1" noChangeArrowheads="1"/>
              </p:cNvSpPr>
              <p:nvPr>
                <p:custDataLst>
                  <p:tags r:id="rId3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7" name="Arc 48">
                <a:extLst>
                  <a:ext uri="{FF2B5EF4-FFF2-40B4-BE49-F238E27FC236}">
                    <a16:creationId xmlns:a16="http://schemas.microsoft.com/office/drawing/2014/main" xmlns="" id="{6576C839-CB24-4DB8-80F5-1F6B0A147A87}"/>
                  </a:ext>
                </a:extLst>
              </p:cNvPr>
              <p:cNvSpPr>
                <a:spLocks noChangeAspect="1"/>
              </p:cNvSpPr>
              <p:nvPr>
                <p:custDataLst>
                  <p:tags r:id="rId35"/>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grpSp>
        <p:nvGrpSpPr>
          <p:cNvPr id="96" name="EmptyMoon" hidden="1">
            <a:extLst>
              <a:ext uri="{FF2B5EF4-FFF2-40B4-BE49-F238E27FC236}">
                <a16:creationId xmlns:a16="http://schemas.microsoft.com/office/drawing/2014/main" xmlns="" id="{707E17A1-1848-470B-9AF2-044B3C05A375}"/>
              </a:ext>
            </a:extLst>
          </p:cNvPr>
          <p:cNvGrpSpPr>
            <a:grpSpLocks noChangeAspect="1"/>
          </p:cNvGrpSpPr>
          <p:nvPr userDrawn="1">
            <p:custDataLst>
              <p:tags r:id="rId26"/>
            </p:custDataLst>
          </p:nvPr>
        </p:nvGrpSpPr>
        <p:grpSpPr>
          <a:xfrm>
            <a:off x="11383264" y="2492796"/>
            <a:ext cx="254000" cy="254000"/>
            <a:chOff x="762000" y="1270000"/>
            <a:chExt cx="254000" cy="254000"/>
          </a:xfrm>
        </p:grpSpPr>
        <p:sp>
          <p:nvSpPr>
            <p:cNvPr id="97" name="Oval 96">
              <a:extLst>
                <a:ext uri="{FF2B5EF4-FFF2-40B4-BE49-F238E27FC236}">
                  <a16:creationId xmlns:a16="http://schemas.microsoft.com/office/drawing/2014/main" xmlns="" id="{C9D3279C-1BCF-4752-9B18-F8A7510D2E5F}"/>
                </a:ext>
              </a:extLst>
            </p:cNvPr>
            <p:cNvSpPr/>
            <p:nvPr>
              <p:custDataLst>
                <p:tags r:id="rId27"/>
              </p:custDataLst>
            </p:nvPr>
          </p:nvSpPr>
          <p:spPr>
            <a:xfrm>
              <a:off x="762000" y="1270000"/>
              <a:ext cx="254000" cy="254000"/>
            </a:xfrm>
            <a:prstGeom prst="ellipse">
              <a:avLst/>
            </a:prstGeom>
            <a:solidFill>
              <a:schemeClr val="bg1"/>
            </a:solid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8" name="Arc 97">
              <a:extLst>
                <a:ext uri="{FF2B5EF4-FFF2-40B4-BE49-F238E27FC236}">
                  <a16:creationId xmlns:a16="http://schemas.microsoft.com/office/drawing/2014/main" xmlns="" id="{F8D931EB-99EF-40D6-B5E8-797176C3DF0D}"/>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6350" cap="sq" cmpd="sng" algn="ctr">
              <a:solidFill>
                <a:schemeClr val="accent6"/>
              </a:solidFill>
              <a:prstDash val="solid"/>
              <a:miter lim="800000"/>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203509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accent1"/>
        </a:buClr>
        <a:buSzPct val="100000"/>
        <a:buFont typeface="Wingdings" panose="05000000000000000000" pitchFamily="2" charset="2"/>
        <a:buChar char="§"/>
        <a:defRPr lang="x-none" sz="1600" baseline="0">
          <a:solidFill>
            <a:schemeClr val="tx1"/>
          </a:solidFill>
          <a:latin typeface="+mn-lt"/>
        </a:defRPr>
      </a:lvl2pPr>
      <a:lvl3pPr marL="457200" indent="-261938" algn="l" defTabSz="1218026" rtl="0" eaLnBrk="1" fontAlgn="base" hangingPunct="1">
        <a:spcBef>
          <a:spcPct val="0"/>
        </a:spcBef>
        <a:spcAft>
          <a:spcPct val="0"/>
        </a:spcAft>
        <a:buClr>
          <a:schemeClr val="accent1"/>
        </a:buClr>
        <a:buSzPct val="120000"/>
        <a:buFont typeface="Arial" panose="020B0604020202020204" pitchFamily="34" charset="0"/>
        <a:buChar char="–"/>
        <a:defRPr lang="x-none" sz="1600" baseline="0">
          <a:solidFill>
            <a:schemeClr val="tx1"/>
          </a:solidFill>
          <a:latin typeface="+mn-lt"/>
        </a:defRPr>
      </a:lvl3pPr>
      <a:lvl4pPr marL="614363" indent="-155575" algn="l" defTabSz="1218026" rtl="0" eaLnBrk="1" fontAlgn="base" hangingPunct="1">
        <a:spcBef>
          <a:spcPct val="0"/>
        </a:spcBef>
        <a:spcAft>
          <a:spcPct val="0"/>
        </a:spcAft>
        <a:buClr>
          <a:schemeClr val="accent1"/>
        </a:buClr>
        <a:buSzPct val="100000"/>
        <a:buFont typeface="Arial" panose="020B0604020202020204" pitchFamily="34" charset="0"/>
        <a:buChar char="•"/>
        <a:defRPr lang="x-none" sz="1600" baseline="0">
          <a:solidFill>
            <a:schemeClr val="tx1"/>
          </a:solidFill>
          <a:latin typeface="+mn-lt"/>
        </a:defRPr>
      </a:lvl4pPr>
      <a:lvl5pPr marL="749808" indent="-130175" algn="l" defTabSz="1218026" rtl="0" eaLnBrk="1" fontAlgn="base" hangingPunct="1">
        <a:spcBef>
          <a:spcPct val="0"/>
        </a:spcBef>
        <a:spcAft>
          <a:spcPct val="0"/>
        </a:spcAft>
        <a:buClr>
          <a:schemeClr val="accent1"/>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7">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43D5AC-8A3D-434C-885A-9D5186C4BEC9}" type="datetimeFigureOut">
              <a:rPr lang="en-US" smtClean="0"/>
              <a:t>5/15/2020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6E25030-F53A-4B39-90B5-FACBDF71DF1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445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www.covenantmss.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9D6B054-721D-6A4D-A367-FC5AA75F8FA5}"/>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Covenant Health</a:t>
            </a:r>
            <a:br>
              <a:rPr lang="en-US" dirty="0"/>
            </a:br>
            <a:r>
              <a:rPr lang="en-US" dirty="0"/>
              <a:t>COVID-19 Update for Physicians</a:t>
            </a:r>
          </a:p>
        </p:txBody>
      </p:sp>
      <p:sp>
        <p:nvSpPr>
          <p:cNvPr id="6" name="Subtitle 5">
            <a:extLst>
              <a:ext uri="{FF2B5EF4-FFF2-40B4-BE49-F238E27FC236}">
                <a16:creationId xmlns:a16="http://schemas.microsoft.com/office/drawing/2014/main" xmlns="" id="{560B31AF-7F72-534C-AF64-C57CCAEB887E}"/>
              </a:ext>
            </a:extLst>
          </p:cNvPr>
          <p:cNvSpPr>
            <a:spLocks noGrp="1"/>
          </p:cNvSpPr>
          <p:nvPr>
            <p:ph type="subTitle" idx="1"/>
          </p:nvPr>
        </p:nvSpPr>
        <p:spPr>
          <a:xfrm>
            <a:off x="1828800" y="4035972"/>
            <a:ext cx="8534400" cy="1069428"/>
          </a:xfrm>
        </p:spPr>
        <p:txBody>
          <a:bodyPr/>
          <a:lstStyle/>
          <a:p>
            <a:r>
              <a:rPr lang="en-US" dirty="0"/>
              <a:t>May 15, 2020</a:t>
            </a:r>
          </a:p>
        </p:txBody>
      </p:sp>
    </p:spTree>
    <p:extLst>
      <p:ext uri="{BB962C8B-B14F-4D97-AF65-F5344CB8AC3E}">
        <p14:creationId xmlns:p14="http://schemas.microsoft.com/office/powerpoint/2010/main" val="23910442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C84B-AEF3-4723-802B-0934782DC4EF}"/>
              </a:ext>
            </a:extLst>
          </p:cNvPr>
          <p:cNvSpPr>
            <a:spLocks noGrp="1"/>
          </p:cNvSpPr>
          <p:nvPr>
            <p:ph type="ctrTitle"/>
          </p:nvPr>
        </p:nvSpPr>
        <p:spPr>
          <a:xfrm>
            <a:off x="914400" y="390401"/>
            <a:ext cx="10363200" cy="1470025"/>
          </a:xfrm>
        </p:spPr>
        <p:txBody>
          <a:bodyPr/>
          <a:lstStyle/>
          <a:p>
            <a:r>
              <a:rPr lang="en-US" dirty="0"/>
              <a:t>New Covid-19 POSITIVES by Day Trend</a:t>
            </a:r>
            <a:br>
              <a:rPr lang="en-US" dirty="0"/>
            </a:br>
            <a:endParaRPr lang="en-US" dirty="0"/>
          </a:p>
        </p:txBody>
      </p:sp>
      <p:pic>
        <p:nvPicPr>
          <p:cNvPr id="4" name="Picture 3">
            <a:extLst>
              <a:ext uri="{FF2B5EF4-FFF2-40B4-BE49-F238E27FC236}">
                <a16:creationId xmlns:a16="http://schemas.microsoft.com/office/drawing/2014/main" xmlns="" id="{93D7B446-A7AA-4381-862D-4087BB294A4C}"/>
              </a:ext>
            </a:extLst>
          </p:cNvPr>
          <p:cNvPicPr>
            <a:picLocks noChangeAspect="1"/>
          </p:cNvPicPr>
          <p:nvPr/>
        </p:nvPicPr>
        <p:blipFill>
          <a:blip r:embed="rId2"/>
          <a:stretch>
            <a:fillRect/>
          </a:stretch>
        </p:blipFill>
        <p:spPr>
          <a:xfrm>
            <a:off x="2493325" y="1125413"/>
            <a:ext cx="7205350" cy="4754880"/>
          </a:xfrm>
          <a:prstGeom prst="rect">
            <a:avLst/>
          </a:prstGeom>
        </p:spPr>
      </p:pic>
    </p:spTree>
    <p:extLst>
      <p:ext uri="{BB962C8B-B14F-4D97-AF65-F5344CB8AC3E}">
        <p14:creationId xmlns:p14="http://schemas.microsoft.com/office/powerpoint/2010/main" val="2050687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C84B-AEF3-4723-802B-0934782DC4EF}"/>
              </a:ext>
            </a:extLst>
          </p:cNvPr>
          <p:cNvSpPr>
            <a:spLocks noGrp="1"/>
          </p:cNvSpPr>
          <p:nvPr>
            <p:ph type="ctrTitle"/>
          </p:nvPr>
        </p:nvSpPr>
        <p:spPr>
          <a:xfrm>
            <a:off x="914400" y="390401"/>
            <a:ext cx="10363200" cy="1470025"/>
          </a:xfrm>
        </p:spPr>
        <p:txBody>
          <a:bodyPr/>
          <a:lstStyle/>
          <a:p>
            <a:r>
              <a:rPr lang="en-US" sz="4000" dirty="0"/>
              <a:t>New Covid-19 POSITIVES by Day Forecast (City)</a:t>
            </a:r>
            <a:br>
              <a:rPr lang="en-US" sz="4000" dirty="0"/>
            </a:br>
            <a:endParaRPr lang="en-US" sz="4000" dirty="0"/>
          </a:p>
        </p:txBody>
      </p:sp>
      <p:pic>
        <p:nvPicPr>
          <p:cNvPr id="3" name="Picture 2">
            <a:extLst>
              <a:ext uri="{FF2B5EF4-FFF2-40B4-BE49-F238E27FC236}">
                <a16:creationId xmlns:a16="http://schemas.microsoft.com/office/drawing/2014/main" xmlns="" id="{30630D1D-98BE-4DC6-8A68-73F842DABF08}"/>
              </a:ext>
            </a:extLst>
          </p:cNvPr>
          <p:cNvPicPr>
            <a:picLocks noChangeAspect="1"/>
          </p:cNvPicPr>
          <p:nvPr/>
        </p:nvPicPr>
        <p:blipFill>
          <a:blip r:embed="rId2"/>
          <a:stretch>
            <a:fillRect/>
          </a:stretch>
        </p:blipFill>
        <p:spPr>
          <a:xfrm>
            <a:off x="2480148" y="986319"/>
            <a:ext cx="7231703" cy="5029200"/>
          </a:xfrm>
          <a:prstGeom prst="rect">
            <a:avLst/>
          </a:prstGeom>
        </p:spPr>
      </p:pic>
    </p:spTree>
    <p:extLst>
      <p:ext uri="{BB962C8B-B14F-4D97-AF65-F5344CB8AC3E}">
        <p14:creationId xmlns:p14="http://schemas.microsoft.com/office/powerpoint/2010/main" val="5595105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90B32-2EBE-4645-8EF5-BBC1AA5FA4DA}"/>
              </a:ext>
            </a:extLst>
          </p:cNvPr>
          <p:cNvSpPr>
            <a:spLocks noGrp="1"/>
          </p:cNvSpPr>
          <p:nvPr>
            <p:ph type="ctrTitle"/>
          </p:nvPr>
        </p:nvSpPr>
        <p:spPr>
          <a:xfrm>
            <a:off x="914400" y="319380"/>
            <a:ext cx="10363200" cy="1470025"/>
          </a:xfrm>
        </p:spPr>
        <p:txBody>
          <a:bodyPr/>
          <a:lstStyle/>
          <a:p>
            <a:r>
              <a:rPr lang="en-US" sz="4000" dirty="0"/>
              <a:t>TX/NM Region Weekly Procedures (YOY)</a:t>
            </a:r>
          </a:p>
        </p:txBody>
      </p:sp>
      <p:pic>
        <p:nvPicPr>
          <p:cNvPr id="3" name="Picture 2">
            <a:extLst>
              <a:ext uri="{FF2B5EF4-FFF2-40B4-BE49-F238E27FC236}">
                <a16:creationId xmlns:a16="http://schemas.microsoft.com/office/drawing/2014/main" xmlns="" id="{B1BDF32A-C164-4BC6-8F86-471EDEDB8F0E}"/>
              </a:ext>
            </a:extLst>
          </p:cNvPr>
          <p:cNvPicPr>
            <a:picLocks noChangeAspect="1"/>
          </p:cNvPicPr>
          <p:nvPr/>
        </p:nvPicPr>
        <p:blipFill>
          <a:blip r:embed="rId2"/>
          <a:stretch>
            <a:fillRect/>
          </a:stretch>
        </p:blipFill>
        <p:spPr>
          <a:xfrm>
            <a:off x="2850516" y="937704"/>
            <a:ext cx="6490967" cy="5212080"/>
          </a:xfrm>
          <a:prstGeom prst="rect">
            <a:avLst/>
          </a:prstGeom>
        </p:spPr>
      </p:pic>
    </p:spTree>
    <p:extLst>
      <p:ext uri="{BB962C8B-B14F-4D97-AF65-F5344CB8AC3E}">
        <p14:creationId xmlns:p14="http://schemas.microsoft.com/office/powerpoint/2010/main" val="28785619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9981E7-C321-AF40-B615-5D3FBAC76100}"/>
              </a:ext>
            </a:extLst>
          </p:cNvPr>
          <p:cNvSpPr>
            <a:spLocks noGrp="1"/>
          </p:cNvSpPr>
          <p:nvPr>
            <p:ph type="ctrTitle"/>
          </p:nvPr>
        </p:nvSpPr>
        <p:spPr/>
        <p:txBody>
          <a:bodyPr/>
          <a:lstStyle/>
          <a:p>
            <a:r>
              <a:rPr lang="en-US" dirty="0"/>
              <a:t>Covid-19 Testing</a:t>
            </a:r>
          </a:p>
        </p:txBody>
      </p:sp>
      <p:sp>
        <p:nvSpPr>
          <p:cNvPr id="5" name="Subtitle 4">
            <a:extLst>
              <a:ext uri="{FF2B5EF4-FFF2-40B4-BE49-F238E27FC236}">
                <a16:creationId xmlns:a16="http://schemas.microsoft.com/office/drawing/2014/main" xmlns="" id="{B4B92158-CE6E-5640-9736-808DFFCB59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478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B926B3-D478-3940-82CC-E7683D47508D}"/>
              </a:ext>
            </a:extLst>
          </p:cNvPr>
          <p:cNvSpPr/>
          <p:nvPr/>
        </p:nvSpPr>
        <p:spPr>
          <a:xfrm>
            <a:off x="550926" y="4014216"/>
            <a:ext cx="10844784" cy="199339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bg1"/>
                </a:solidFill>
                <a:effectLst>
                  <a:outerShdw blurRad="50800" dist="38100" dir="2700000" algn="tl" rotWithShape="0">
                    <a:prstClr val="black">
                      <a:alpha val="40000"/>
                    </a:prstClr>
                  </a:outerShdw>
                </a:effectLst>
              </a:rPr>
              <a:t>The presence of antibodies does NOT mean an individual is “Immune”</a:t>
            </a:r>
          </a:p>
          <a:p>
            <a:pPr algn="ctr">
              <a:lnSpc>
                <a:spcPct val="150000"/>
              </a:lnSpc>
            </a:pPr>
            <a:r>
              <a:rPr lang="en-US" sz="2000" b="1" dirty="0">
                <a:solidFill>
                  <a:schemeClr val="bg1"/>
                </a:solidFill>
                <a:effectLst>
                  <a:outerShdw blurRad="50800" dist="38100" dir="2700000" algn="tl" rotWithShape="0">
                    <a:prstClr val="black">
                      <a:alpha val="40000"/>
                    </a:prstClr>
                  </a:outerShdw>
                </a:effectLst>
              </a:rPr>
              <a:t>Negative Results do NOT rule our Covid-19 Infection</a:t>
            </a:r>
          </a:p>
          <a:p>
            <a:pPr algn="ctr">
              <a:lnSpc>
                <a:spcPct val="150000"/>
              </a:lnSpc>
            </a:pPr>
            <a:r>
              <a:rPr lang="en-US" sz="2000" b="1" dirty="0">
                <a:solidFill>
                  <a:schemeClr val="bg1"/>
                </a:solidFill>
                <a:effectLst>
                  <a:outerShdw blurRad="50800" dist="38100" dir="2700000" algn="tl" rotWithShape="0">
                    <a:prstClr val="black">
                      <a:alpha val="40000"/>
                    </a:prstClr>
                  </a:outerShdw>
                </a:effectLst>
              </a:rPr>
              <a:t>Equivocal results may represent an early infection, detection of an IgG generated from a past infection (different strain of Coronavirus) or an underlying immune disorder….</a:t>
            </a:r>
          </a:p>
          <a:p>
            <a:pPr algn="ctr">
              <a:lnSpc>
                <a:spcPct val="150000"/>
              </a:lnSpc>
            </a:pPr>
            <a:endParaRPr lang="en-US"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460E6A5C-82F1-F04D-A5AE-8A0B9912E621}"/>
              </a:ext>
            </a:extLst>
          </p:cNvPr>
          <p:cNvSpPr>
            <a:spLocks noGrp="1"/>
          </p:cNvSpPr>
          <p:nvPr>
            <p:ph type="title"/>
          </p:nvPr>
        </p:nvSpPr>
        <p:spPr/>
        <p:txBody>
          <a:bodyPr/>
          <a:lstStyle/>
          <a:p>
            <a:r>
              <a:rPr lang="en-US" dirty="0"/>
              <a:t>Antibody/Serologic Testing</a:t>
            </a:r>
          </a:p>
        </p:txBody>
      </p:sp>
      <p:sp>
        <p:nvSpPr>
          <p:cNvPr id="3" name="Content Placeholder 2">
            <a:extLst>
              <a:ext uri="{FF2B5EF4-FFF2-40B4-BE49-F238E27FC236}">
                <a16:creationId xmlns:a16="http://schemas.microsoft.com/office/drawing/2014/main" xmlns="" id="{5AE75142-171F-ED41-A6F0-4239F3443853}"/>
              </a:ext>
            </a:extLst>
          </p:cNvPr>
          <p:cNvSpPr>
            <a:spLocks noGrp="1"/>
          </p:cNvSpPr>
          <p:nvPr>
            <p:ph idx="1"/>
          </p:nvPr>
        </p:nvSpPr>
        <p:spPr>
          <a:xfrm>
            <a:off x="609600" y="1243902"/>
            <a:ext cx="10972800" cy="4525963"/>
          </a:xfrm>
          <a:effectLst/>
        </p:spPr>
        <p:txBody>
          <a:bodyPr/>
          <a:lstStyle/>
          <a:p>
            <a:r>
              <a:rPr lang="en-US" sz="2400" dirty="0"/>
              <a:t>Currently available through CHP (Quest Diagnostics)</a:t>
            </a:r>
          </a:p>
          <a:p>
            <a:r>
              <a:rPr lang="en-US" sz="2400" dirty="0"/>
              <a:t>Lots of demand from employers as we “OPEN” back up</a:t>
            </a:r>
          </a:p>
          <a:p>
            <a:r>
              <a:rPr lang="en-US" sz="2400" dirty="0"/>
              <a:t>Covenant Clinical Lab will be able to provide in late May</a:t>
            </a:r>
          </a:p>
          <a:p>
            <a:r>
              <a:rPr lang="en-US" sz="2400" dirty="0"/>
              <a:t>Cannot be used as a sole method to diagnose COVID-19</a:t>
            </a:r>
          </a:p>
          <a:p>
            <a:r>
              <a:rPr lang="en-US" sz="2400" dirty="0"/>
              <a:t>Seroconversion at 11-14 days in </a:t>
            </a:r>
            <a:r>
              <a:rPr lang="en-US" sz="2400" dirty="0">
                <a:solidFill>
                  <a:srgbClr val="FF0000"/>
                </a:solidFill>
              </a:rPr>
              <a:t>as low as 67%</a:t>
            </a:r>
          </a:p>
          <a:p>
            <a:r>
              <a:rPr lang="en-US" sz="2400" dirty="0"/>
              <a:t>Currently limited utility: Convalescent Plasma Donation and/or </a:t>
            </a:r>
            <a:r>
              <a:rPr lang="en-US" sz="2400" b="1" dirty="0">
                <a:solidFill>
                  <a:srgbClr val="FF0000"/>
                </a:solidFill>
              </a:rPr>
              <a:t>Epidemiology</a:t>
            </a:r>
            <a:r>
              <a:rPr lang="en-US" sz="2400" dirty="0"/>
              <a:t> data</a:t>
            </a:r>
          </a:p>
        </p:txBody>
      </p:sp>
    </p:spTree>
    <p:extLst>
      <p:ext uri="{BB962C8B-B14F-4D97-AF65-F5344CB8AC3E}">
        <p14:creationId xmlns:p14="http://schemas.microsoft.com/office/powerpoint/2010/main" val="14855410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38E9B-3348-2E48-AEC6-0F9DC26A2361}"/>
              </a:ext>
            </a:extLst>
          </p:cNvPr>
          <p:cNvSpPr>
            <a:spLocks noGrp="1"/>
          </p:cNvSpPr>
          <p:nvPr>
            <p:ph type="ctrTitle"/>
          </p:nvPr>
        </p:nvSpPr>
        <p:spPr/>
        <p:txBody>
          <a:bodyPr/>
          <a:lstStyle/>
          <a:p>
            <a:r>
              <a:rPr lang="en-US" dirty="0"/>
              <a:t>Pharmacy Update</a:t>
            </a:r>
          </a:p>
        </p:txBody>
      </p:sp>
      <p:sp>
        <p:nvSpPr>
          <p:cNvPr id="3" name="Subtitle 2">
            <a:extLst>
              <a:ext uri="{FF2B5EF4-FFF2-40B4-BE49-F238E27FC236}">
                <a16:creationId xmlns:a16="http://schemas.microsoft.com/office/drawing/2014/main" xmlns="" id="{2CFB1F05-386F-0540-9F30-D1AFFBA4E7F9}"/>
              </a:ext>
            </a:extLst>
          </p:cNvPr>
          <p:cNvSpPr>
            <a:spLocks noGrp="1"/>
          </p:cNvSpPr>
          <p:nvPr>
            <p:ph type="subTitle" idx="1"/>
          </p:nvPr>
        </p:nvSpPr>
        <p:spPr/>
        <p:txBody>
          <a:bodyPr/>
          <a:lstStyle/>
          <a:p>
            <a:r>
              <a:rPr lang="en-US" dirty="0"/>
              <a:t>Allen Cunningham, </a:t>
            </a:r>
            <a:r>
              <a:rPr lang="en-US" dirty="0" err="1"/>
              <a:t>PharmD</a:t>
            </a:r>
            <a:endParaRPr lang="en-US" dirty="0"/>
          </a:p>
        </p:txBody>
      </p:sp>
    </p:spTree>
    <p:extLst>
      <p:ext uri="{BB962C8B-B14F-4D97-AF65-F5344CB8AC3E}">
        <p14:creationId xmlns:p14="http://schemas.microsoft.com/office/powerpoint/2010/main" val="3097591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656492" y="1177639"/>
          <a:ext cx="10879016" cy="4922520"/>
        </p:xfrm>
        <a:graphic>
          <a:graphicData uri="http://schemas.openxmlformats.org/drawingml/2006/table">
            <a:tbl>
              <a:tblPr firstRow="1" bandRow="1">
                <a:tableStyleId>{5C22544A-7EE6-4342-B048-85BDC9FD1C3A}</a:tableStyleId>
              </a:tblPr>
              <a:tblGrid>
                <a:gridCol w="1664679">
                  <a:extLst>
                    <a:ext uri="{9D8B030D-6E8A-4147-A177-3AD203B41FA5}">
                      <a16:colId xmlns:a16="http://schemas.microsoft.com/office/drawing/2014/main" xmlns="" val="20000"/>
                    </a:ext>
                  </a:extLst>
                </a:gridCol>
                <a:gridCol w="1981198">
                  <a:extLst>
                    <a:ext uri="{9D8B030D-6E8A-4147-A177-3AD203B41FA5}">
                      <a16:colId xmlns:a16="http://schemas.microsoft.com/office/drawing/2014/main" xmlns="" val="20001"/>
                    </a:ext>
                  </a:extLst>
                </a:gridCol>
                <a:gridCol w="3141785">
                  <a:extLst>
                    <a:ext uri="{9D8B030D-6E8A-4147-A177-3AD203B41FA5}">
                      <a16:colId xmlns:a16="http://schemas.microsoft.com/office/drawing/2014/main" xmlns="" val="20002"/>
                    </a:ext>
                  </a:extLst>
                </a:gridCol>
                <a:gridCol w="4091354">
                  <a:extLst>
                    <a:ext uri="{9D8B030D-6E8A-4147-A177-3AD203B41FA5}">
                      <a16:colId xmlns:a16="http://schemas.microsoft.com/office/drawing/2014/main" xmlns="" val="20003"/>
                    </a:ext>
                  </a:extLst>
                </a:gridCol>
              </a:tblGrid>
              <a:tr h="238011">
                <a:tc>
                  <a:txBody>
                    <a:bodyPr/>
                    <a:lstStyle/>
                    <a:p>
                      <a:r>
                        <a:rPr lang="en-US" sz="1300" dirty="0"/>
                        <a:t>Agent</a:t>
                      </a:r>
                    </a:p>
                  </a:txBody>
                  <a:tcPr/>
                </a:tc>
                <a:tc>
                  <a:txBody>
                    <a:bodyPr/>
                    <a:lstStyle/>
                    <a:p>
                      <a:r>
                        <a:rPr lang="en-US" sz="1300" dirty="0"/>
                        <a:t>Dosage</a:t>
                      </a:r>
                    </a:p>
                  </a:txBody>
                  <a:tcPr/>
                </a:tc>
                <a:tc>
                  <a:txBody>
                    <a:bodyPr/>
                    <a:lstStyle/>
                    <a:p>
                      <a:r>
                        <a:rPr lang="en-US" sz="1300" dirty="0"/>
                        <a:t>Comments</a:t>
                      </a:r>
                    </a:p>
                  </a:txBody>
                  <a:tcPr/>
                </a:tc>
                <a:tc>
                  <a:txBody>
                    <a:bodyPr/>
                    <a:lstStyle/>
                    <a:p>
                      <a:r>
                        <a:rPr lang="en-US" sz="1300" dirty="0"/>
                        <a:t>Update</a:t>
                      </a:r>
                    </a:p>
                  </a:txBody>
                  <a:tcPr/>
                </a:tc>
                <a:extLst>
                  <a:ext uri="{0D108BD9-81ED-4DB2-BD59-A6C34878D82A}">
                    <a16:rowId xmlns:a16="http://schemas.microsoft.com/office/drawing/2014/main" xmlns="" val="10000"/>
                  </a:ext>
                </a:extLst>
              </a:tr>
              <a:tr h="1237659">
                <a:tc>
                  <a:txBody>
                    <a:bodyPr/>
                    <a:lstStyle/>
                    <a:p>
                      <a:r>
                        <a:rPr lang="en-US" sz="1300" dirty="0" err="1"/>
                        <a:t>Hydroxychloroquine</a:t>
                      </a:r>
                      <a:endParaRPr lang="en-US" sz="1300" dirty="0"/>
                    </a:p>
                  </a:txBody>
                  <a:tcPr/>
                </a:tc>
                <a:tc>
                  <a:txBody>
                    <a:bodyPr/>
                    <a:lstStyle/>
                    <a:p>
                      <a:r>
                        <a:rPr lang="en-US" sz="1300" dirty="0"/>
                        <a:t>400 mg PO BID x 1 day, then 200 mg PO BID x 4 days</a:t>
                      </a:r>
                    </a:p>
                  </a:txBody>
                  <a:tcPr/>
                </a:tc>
                <a:tc>
                  <a:txBody>
                    <a:bodyPr/>
                    <a:lstStyle/>
                    <a:p>
                      <a:pPr marL="0" indent="0">
                        <a:buFont typeface="Arial" panose="020B0604020202020204" pitchFamily="34" charset="0"/>
                        <a:buNone/>
                      </a:pPr>
                      <a:r>
                        <a:rPr lang="en-US" sz="1300" dirty="0"/>
                        <a:t>Most commonly used medication based on early data from China and France</a:t>
                      </a:r>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dirty="0"/>
                        <a:t>Recent data suggests no benefit with potential harm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dirty="0"/>
                        <a:t>Caution advised in patients at risk for QT prolongation/arrhythmias</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NIH updated</a:t>
                      </a:r>
                      <a:r>
                        <a:rPr lang="en-US" sz="1300" baseline="0" dirty="0"/>
                        <a:t> guidelines (5/12/20):</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i="1" dirty="0"/>
                        <a:t>insufficient data </a:t>
                      </a:r>
                      <a:r>
                        <a:rPr lang="en-US" sz="1300" b="1" i="1" dirty="0"/>
                        <a:t>to recommend either for or against </a:t>
                      </a:r>
                      <a:r>
                        <a:rPr lang="en-US" sz="1300" i="1" dirty="0"/>
                        <a:t>using </a:t>
                      </a:r>
                      <a:r>
                        <a:rPr lang="en-US" sz="1300" i="1" dirty="0" err="1"/>
                        <a:t>chloroquine</a:t>
                      </a:r>
                      <a:r>
                        <a:rPr lang="en-US" sz="1300" i="1" dirty="0"/>
                        <a:t> or </a:t>
                      </a:r>
                      <a:r>
                        <a:rPr lang="en-US" sz="1300" i="1" dirty="0" err="1"/>
                        <a:t>hydroxychloroquine</a:t>
                      </a:r>
                      <a:r>
                        <a:rPr lang="en-US" sz="1300" i="1" dirty="0"/>
                        <a:t> for the treatment of COVID-19</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i="1" dirty="0"/>
                        <a:t>recommends </a:t>
                      </a:r>
                      <a:r>
                        <a:rPr lang="en-US" sz="1300" b="1" i="1" dirty="0"/>
                        <a:t>AGAINST</a:t>
                      </a:r>
                      <a:r>
                        <a:rPr lang="en-US" sz="1300" i="1" dirty="0"/>
                        <a:t> using high-dose </a:t>
                      </a:r>
                      <a:r>
                        <a:rPr lang="en-US" sz="1300" i="1" dirty="0" err="1"/>
                        <a:t>chloroquine</a:t>
                      </a:r>
                      <a:r>
                        <a:rPr lang="en-US" sz="1300" i="1" dirty="0"/>
                        <a:t> (600 mg twice daily for 10 days)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PSJH</a:t>
                      </a:r>
                      <a:r>
                        <a:rPr lang="en-US" sz="1300" baseline="0" dirty="0"/>
                        <a:t> AMS COVID-19 subgroup lists HCQ as an </a:t>
                      </a:r>
                      <a:r>
                        <a:rPr lang="en-US" sz="1300" b="0" u="none" baseline="0" dirty="0"/>
                        <a:t>alternative</a:t>
                      </a:r>
                      <a:r>
                        <a:rPr lang="en-US" sz="1300" baseline="0" dirty="0"/>
                        <a:t> management strategy for </a:t>
                      </a:r>
                      <a:r>
                        <a:rPr lang="en-US" sz="1300" b="1" baseline="0" dirty="0"/>
                        <a:t>high risk </a:t>
                      </a:r>
                      <a:r>
                        <a:rPr lang="en-US" sz="1300" baseline="0" dirty="0"/>
                        <a:t>patients only</a:t>
                      </a:r>
                    </a:p>
                  </a:txBody>
                  <a:tcPr/>
                </a:tc>
                <a:extLst>
                  <a:ext uri="{0D108BD9-81ED-4DB2-BD59-A6C34878D82A}">
                    <a16:rowId xmlns:a16="http://schemas.microsoft.com/office/drawing/2014/main" xmlns="" val="10001"/>
                  </a:ext>
                </a:extLst>
              </a:tr>
              <a:tr h="822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t>Hydroxychloroquine</a:t>
                      </a:r>
                      <a:r>
                        <a:rPr lang="en-US" sz="1300" baseline="0" dirty="0"/>
                        <a:t> + azithromycin</a:t>
                      </a:r>
                      <a:endParaRPr lang="en-US" sz="1300" dirty="0"/>
                    </a:p>
                  </a:txBody>
                  <a:tcPr/>
                </a:tc>
                <a:tc>
                  <a:txBody>
                    <a:bodyPr/>
                    <a:lstStyle/>
                    <a:p>
                      <a:r>
                        <a:rPr lang="en-US" sz="1300" dirty="0"/>
                        <a:t>Azithromycin</a:t>
                      </a:r>
                      <a:r>
                        <a:rPr lang="en-US" sz="1300" baseline="0" dirty="0"/>
                        <a:t> </a:t>
                      </a:r>
                      <a:r>
                        <a:rPr lang="en-US" sz="1300" dirty="0"/>
                        <a:t>500 mg PO x 1, then 250 mg PO daily x 4 days</a:t>
                      </a:r>
                    </a:p>
                  </a:txBody>
                  <a:tcPr/>
                </a:tc>
                <a:tc>
                  <a:txBody>
                    <a:bodyPr/>
                    <a:lstStyle/>
                    <a:p>
                      <a:pPr marL="0" indent="0">
                        <a:buFont typeface="Arial" panose="020B0604020202020204" pitchFamily="34" charset="0"/>
                        <a:buNone/>
                      </a:pPr>
                      <a:r>
                        <a:rPr lang="en-US" sz="1300" dirty="0"/>
                        <a:t>High risk for adverse events (</a:t>
                      </a:r>
                      <a:r>
                        <a:rPr lang="en-US" sz="1300" dirty="0" err="1"/>
                        <a:t>QTc</a:t>
                      </a:r>
                      <a:r>
                        <a:rPr lang="en-US" sz="1300" dirty="0"/>
                        <a:t> prolongation);</a:t>
                      </a:r>
                      <a:r>
                        <a:rPr lang="en-US" sz="1300" baseline="0" dirty="0"/>
                        <a:t> g</a:t>
                      </a:r>
                      <a:r>
                        <a:rPr lang="en-US" sz="1300" dirty="0"/>
                        <a:t>uidelines recommend </a:t>
                      </a:r>
                      <a:r>
                        <a:rPr lang="en-US" sz="1300" b="1" dirty="0"/>
                        <a:t>AGAINST</a:t>
                      </a:r>
                      <a:r>
                        <a:rPr lang="en-US" sz="1300" dirty="0"/>
                        <a:t> use except in the context of a clinical trial </a:t>
                      </a:r>
                    </a:p>
                  </a:txBody>
                  <a:tcPr/>
                </a:tc>
                <a:tc>
                  <a:txBody>
                    <a:bodyPr/>
                    <a:lstStyle/>
                    <a:p>
                      <a:r>
                        <a:rPr lang="en-US" sz="1300" dirty="0"/>
                        <a:t>No change from 5/8/20</a:t>
                      </a:r>
                    </a:p>
                    <a:p>
                      <a:endParaRPr lang="en-US" sz="1300" dirty="0"/>
                    </a:p>
                    <a:p>
                      <a:r>
                        <a:rPr lang="en-US" sz="1300" dirty="0"/>
                        <a:t>PSJH AMS COVID-19 subgroup recommends </a:t>
                      </a:r>
                      <a:r>
                        <a:rPr lang="en-US" sz="1300" b="1" dirty="0"/>
                        <a:t>AGAINST</a:t>
                      </a:r>
                      <a:r>
                        <a:rPr lang="en-US" sz="1300" dirty="0"/>
                        <a:t> use of this combination</a:t>
                      </a:r>
                    </a:p>
                  </a:txBody>
                  <a:tcPr/>
                </a:tc>
                <a:extLst>
                  <a:ext uri="{0D108BD9-81ED-4DB2-BD59-A6C34878D82A}">
                    <a16:rowId xmlns:a16="http://schemas.microsoft.com/office/drawing/2014/main" xmlns="" val="10002"/>
                  </a:ext>
                </a:extLst>
              </a:tr>
              <a:tr h="1439920">
                <a:tc>
                  <a:txBody>
                    <a:bodyPr/>
                    <a:lstStyle/>
                    <a:p>
                      <a:r>
                        <a:rPr lang="en-US" sz="1300" dirty="0" err="1"/>
                        <a:t>Tocilizumab</a:t>
                      </a:r>
                      <a:endParaRPr lang="en-US" sz="1300" dirty="0"/>
                    </a:p>
                  </a:txBody>
                  <a:tcPr/>
                </a:tc>
                <a:tc>
                  <a:txBody>
                    <a:bodyPr/>
                    <a:lstStyle/>
                    <a:p>
                      <a:r>
                        <a:rPr lang="en-US" sz="1300" dirty="0"/>
                        <a:t>400 mg IVPB</a:t>
                      </a:r>
                      <a:r>
                        <a:rPr lang="en-US" sz="1300" baseline="0" dirty="0"/>
                        <a:t> x 1 dose</a:t>
                      </a:r>
                    </a:p>
                    <a:p>
                      <a:endParaRPr lang="en-US" sz="1300" baseline="0" dirty="0"/>
                    </a:p>
                    <a:p>
                      <a:r>
                        <a:rPr lang="en-US" sz="1300" baseline="0" dirty="0"/>
                        <a:t>M</a:t>
                      </a:r>
                      <a:r>
                        <a:rPr lang="en-US" sz="1300" dirty="0"/>
                        <a:t>ay repeat x 1 in 8-12 hours if clinical symptoms worsen or do not demonstrate improvement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IL-6 receptor antagonist used to treat CRS (</a:t>
                      </a:r>
                      <a:r>
                        <a:rPr lang="en-US" sz="1300" b="1" dirty="0"/>
                        <a:t>$2.13K - $4.25K per dose)</a:t>
                      </a:r>
                    </a:p>
                    <a:p>
                      <a:endParaRPr lang="en-US" sz="1300" dirty="0"/>
                    </a:p>
                    <a:p>
                      <a:r>
                        <a:rPr lang="en-US" sz="1300" dirty="0"/>
                        <a:t>CHS criteria for use:</a:t>
                      </a:r>
                    </a:p>
                    <a:p>
                      <a:pPr marL="285750" indent="-285750">
                        <a:buFont typeface="Arial" panose="020B0604020202020204" pitchFamily="34" charset="0"/>
                        <a:buChar char="•"/>
                      </a:pPr>
                      <a:r>
                        <a:rPr lang="en-US" sz="1300" dirty="0"/>
                        <a:t>Proven COVID-19 infection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Early treatment of severe or critically ill patients who are clinically deteriorating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a:t>Restricted to </a:t>
                      </a:r>
                      <a:r>
                        <a:rPr lang="en-US" sz="1300" baseline="0" dirty="0" err="1"/>
                        <a:t>i</a:t>
                      </a:r>
                      <a:r>
                        <a:rPr lang="en-US" sz="1300" dirty="0" err="1"/>
                        <a:t>ntensivists</a:t>
                      </a:r>
                      <a:r>
                        <a:rPr lang="en-US" sz="1300" dirty="0"/>
                        <a:t> or ID</a:t>
                      </a:r>
                    </a:p>
                    <a:p>
                      <a:pPr marL="285750" indent="-285750">
                        <a:buFont typeface="Arial" panose="020B0604020202020204" pitchFamily="34" charset="0"/>
                        <a:buChar char="•"/>
                      </a:pPr>
                      <a:r>
                        <a:rPr lang="en-US" sz="1300" dirty="0"/>
                        <a:t>AST/ALT &lt;5xULN, ANC &gt;500, </a:t>
                      </a:r>
                      <a:r>
                        <a:rPr lang="en-US" sz="1300" dirty="0" err="1"/>
                        <a:t>Plt</a:t>
                      </a:r>
                      <a:r>
                        <a:rPr lang="en-US" sz="1300" dirty="0"/>
                        <a:t> &gt;50K</a:t>
                      </a:r>
                    </a:p>
                  </a:txBody>
                  <a:tcPr/>
                </a:tc>
                <a:tc>
                  <a:txBody>
                    <a:bodyPr/>
                    <a:lstStyle/>
                    <a:p>
                      <a:r>
                        <a:rPr lang="en-US" sz="1300" dirty="0"/>
                        <a:t>NIH updated</a:t>
                      </a:r>
                      <a:r>
                        <a:rPr lang="en-US" sz="1300" baseline="0" dirty="0"/>
                        <a:t> guidelines (5/12/20): </a:t>
                      </a:r>
                      <a:r>
                        <a:rPr lang="en-US" sz="1300" i="1" dirty="0"/>
                        <a:t>insufficient data </a:t>
                      </a:r>
                      <a:r>
                        <a:rPr lang="en-US" sz="1300" b="1" i="1" dirty="0"/>
                        <a:t>to recommend either for or against</a:t>
                      </a:r>
                      <a:r>
                        <a:rPr lang="en-US" sz="1300" i="1" dirty="0"/>
                        <a:t> the use of IL-6 inhibitors for the treatment of COVID-19</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24099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609598" y="1219200"/>
          <a:ext cx="10879016" cy="3577985"/>
        </p:xfrm>
        <a:graphic>
          <a:graphicData uri="http://schemas.openxmlformats.org/drawingml/2006/table">
            <a:tbl>
              <a:tblPr firstRow="1" bandRow="1">
                <a:tableStyleId>{5C22544A-7EE6-4342-B048-85BDC9FD1C3A}</a:tableStyleId>
              </a:tblPr>
              <a:tblGrid>
                <a:gridCol w="1664679">
                  <a:extLst>
                    <a:ext uri="{9D8B030D-6E8A-4147-A177-3AD203B41FA5}">
                      <a16:colId xmlns:a16="http://schemas.microsoft.com/office/drawing/2014/main" xmlns="" val="20000"/>
                    </a:ext>
                  </a:extLst>
                </a:gridCol>
                <a:gridCol w="3774829">
                  <a:extLst>
                    <a:ext uri="{9D8B030D-6E8A-4147-A177-3AD203B41FA5}">
                      <a16:colId xmlns:a16="http://schemas.microsoft.com/office/drawing/2014/main" xmlns="" val="20001"/>
                    </a:ext>
                  </a:extLst>
                </a:gridCol>
                <a:gridCol w="2719754">
                  <a:extLst>
                    <a:ext uri="{9D8B030D-6E8A-4147-A177-3AD203B41FA5}">
                      <a16:colId xmlns:a16="http://schemas.microsoft.com/office/drawing/2014/main" xmlns="" val="20002"/>
                    </a:ext>
                  </a:extLst>
                </a:gridCol>
                <a:gridCol w="2719754">
                  <a:extLst>
                    <a:ext uri="{9D8B030D-6E8A-4147-A177-3AD203B41FA5}">
                      <a16:colId xmlns:a16="http://schemas.microsoft.com/office/drawing/2014/main" xmlns="" val="20003"/>
                    </a:ext>
                  </a:extLst>
                </a:gridCol>
              </a:tblGrid>
              <a:tr h="316625">
                <a:tc>
                  <a:txBody>
                    <a:bodyPr/>
                    <a:lstStyle/>
                    <a:p>
                      <a:r>
                        <a:rPr lang="en-US" sz="1400" dirty="0"/>
                        <a:t>Agent</a:t>
                      </a:r>
                    </a:p>
                  </a:txBody>
                  <a:tcPr/>
                </a:tc>
                <a:tc>
                  <a:txBody>
                    <a:bodyPr/>
                    <a:lstStyle/>
                    <a:p>
                      <a:r>
                        <a:rPr lang="en-US" sz="1400" dirty="0"/>
                        <a:t>Dosage</a:t>
                      </a:r>
                    </a:p>
                  </a:txBody>
                  <a:tcPr/>
                </a:tc>
                <a:tc>
                  <a:txBody>
                    <a:bodyPr/>
                    <a:lstStyle/>
                    <a:p>
                      <a:r>
                        <a:rPr lang="en-US" sz="1400" dirty="0"/>
                        <a:t>Comments</a:t>
                      </a:r>
                    </a:p>
                  </a:txBody>
                  <a:tcPr/>
                </a:tc>
                <a:tc>
                  <a:txBody>
                    <a:bodyPr/>
                    <a:lstStyle/>
                    <a:p>
                      <a:r>
                        <a:rPr lang="en-US" sz="1400" dirty="0"/>
                        <a:t>Update</a:t>
                      </a:r>
                    </a:p>
                  </a:txBody>
                  <a:tcPr/>
                </a:tc>
                <a:extLst>
                  <a:ext uri="{0D108BD9-81ED-4DB2-BD59-A6C34878D82A}">
                    <a16:rowId xmlns:a16="http://schemas.microsoft.com/office/drawing/2014/main" xmlns="" val="10000"/>
                  </a:ext>
                </a:extLst>
              </a:tr>
              <a:tr h="1997084">
                <a:tc>
                  <a:txBody>
                    <a:bodyPr/>
                    <a:lstStyle/>
                    <a:p>
                      <a:r>
                        <a:rPr lang="en-US" sz="1400" dirty="0" err="1"/>
                        <a:t>Remdesivir</a:t>
                      </a:r>
                      <a:endParaRPr lang="en-US" sz="1400" dirty="0"/>
                    </a:p>
                  </a:txBody>
                  <a:tcPr/>
                </a:tc>
                <a:tc>
                  <a:txBody>
                    <a:bodyPr/>
                    <a:lstStyle/>
                    <a:p>
                      <a:r>
                        <a:rPr lang="en-US" sz="1400" dirty="0"/>
                        <a:t>200 mg IV x 1, then 100 mg IV daily x 9 days</a:t>
                      </a:r>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FDA issued an Emergency Use Authorization (EUA) 5/1/20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Duration recommendation changed to 5 days for patients who are not on mechanical ventilation and/or ECMO</a:t>
                      </a:r>
                      <a:r>
                        <a:rPr lang="en-US" sz="1400" baseline="0" dirty="0"/>
                        <a:t> (c</a:t>
                      </a:r>
                      <a:r>
                        <a:rPr lang="en-US" sz="1400" dirty="0"/>
                        <a:t>an receive an additional 5 days if no clinical improvement)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restriction for timing from symptom onset</a:t>
                      </a:r>
                    </a:p>
                  </a:txBody>
                  <a:tcPr/>
                </a:tc>
                <a:tc>
                  <a:txBody>
                    <a:bodyPr/>
                    <a:lstStyle/>
                    <a:p>
                      <a:r>
                        <a:rPr lang="en-US" sz="1400" dirty="0"/>
                        <a:t>Covenant is enrolled in expanded access program for patients on a vent with adequate renal and hepatic function</a:t>
                      </a:r>
                    </a:p>
                    <a:p>
                      <a:endParaRPr lang="en-US" sz="1400" dirty="0"/>
                    </a:p>
                    <a:p>
                      <a:r>
                        <a:rPr lang="en-US" sz="1400" dirty="0"/>
                        <a:t>Enrolled 3 patients to date</a:t>
                      </a:r>
                    </a:p>
                    <a:p>
                      <a:r>
                        <a:rPr lang="en-US" sz="1400" b="0" dirty="0"/>
                        <a:t>2 completed course and </a:t>
                      </a:r>
                      <a:r>
                        <a:rPr lang="en-US" sz="1400" b="0" dirty="0" err="1"/>
                        <a:t>extubated</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6 clinical</a:t>
                      </a:r>
                      <a:r>
                        <a:rPr lang="en-US" sz="1400" b="1" baseline="0" dirty="0"/>
                        <a:t> trial treatment courses remaining as of 5/14/20</a:t>
                      </a: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Distribution for EUA: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TX Department of State Health Services distributed </a:t>
                      </a:r>
                      <a:r>
                        <a:rPr lang="en-US" sz="1400" b="1" baseline="0" dirty="0"/>
                        <a:t>30 cases (1,200 vials) </a:t>
                      </a:r>
                      <a:r>
                        <a:rPr lang="en-US" sz="1400" b="0" baseline="0" dirty="0"/>
                        <a:t>to 14 hospitals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UMC and Odessa Medical Center received 1 case each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NWTHS in Amarillo, 2 cases</a:t>
                      </a:r>
                    </a:p>
                  </a:txBody>
                  <a:tcPr/>
                </a:tc>
                <a:extLst>
                  <a:ext uri="{0D108BD9-81ED-4DB2-BD59-A6C34878D82A}">
                    <a16:rowId xmlns:a16="http://schemas.microsoft.com/office/drawing/2014/main" xmlns="" val="10001"/>
                  </a:ext>
                </a:extLst>
              </a:tr>
              <a:tr h="316625">
                <a:tc>
                  <a:txBody>
                    <a:bodyPr/>
                    <a:lstStyle/>
                    <a:p>
                      <a:r>
                        <a:rPr lang="en-US" sz="1400" dirty="0"/>
                        <a:t>Convalescent</a:t>
                      </a:r>
                      <a:r>
                        <a:rPr lang="en-US" sz="1400" baseline="0" dirty="0"/>
                        <a:t> </a:t>
                      </a:r>
                      <a:r>
                        <a:rPr lang="en-US" sz="1400" dirty="0"/>
                        <a:t>Plasma</a:t>
                      </a:r>
                    </a:p>
                  </a:txBody>
                  <a:tcPr/>
                </a:tc>
                <a:tc>
                  <a:txBody>
                    <a:bodyPr/>
                    <a:lstStyle/>
                    <a:p>
                      <a:r>
                        <a:rPr lang="en-US" sz="1400" dirty="0"/>
                        <a:t>1</a:t>
                      </a:r>
                      <a:r>
                        <a:rPr lang="en-US" sz="1400" baseline="0" dirty="0"/>
                        <a:t> unit (200-400mL) x 1</a:t>
                      </a:r>
                      <a:endParaRPr lang="en-US" sz="1400" dirty="0"/>
                    </a:p>
                  </a:txBody>
                  <a:tcPr/>
                </a:tc>
                <a:tc>
                  <a:txBody>
                    <a:bodyPr/>
                    <a:lstStyle/>
                    <a:p>
                      <a:r>
                        <a:rPr lang="en-US" sz="1400" dirty="0"/>
                        <a:t>Covenant is enrolled in Mayo clinic clinical trial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Enrolled 5 patients to date</a:t>
                      </a:r>
                    </a:p>
                  </a:txBody>
                  <a:tcPr/>
                </a:tc>
                <a:extLst>
                  <a:ext uri="{0D108BD9-81ED-4DB2-BD59-A6C34878D82A}">
                    <a16:rowId xmlns:a16="http://schemas.microsoft.com/office/drawing/2014/main" xmlns="" val="10002"/>
                  </a:ext>
                </a:extLst>
              </a:tr>
              <a:tr h="316625">
                <a:tc>
                  <a:txBody>
                    <a:bodyPr/>
                    <a:lstStyle/>
                    <a:p>
                      <a:r>
                        <a:rPr lang="en-US" sz="1400" dirty="0"/>
                        <a:t>Zinc, Ascorbic Acid, Vitamin B</a:t>
                      </a:r>
                    </a:p>
                  </a:txBody>
                  <a:tcPr/>
                </a:tc>
                <a:tc>
                  <a:txBody>
                    <a:bodyPr/>
                    <a:lstStyle/>
                    <a:p>
                      <a:r>
                        <a:rPr lang="en-US" sz="1400" dirty="0"/>
                        <a:t>No established dose for COVID-19</a:t>
                      </a:r>
                    </a:p>
                  </a:txBody>
                  <a:tcPr/>
                </a:tc>
                <a:tc>
                  <a:txBody>
                    <a:bodyPr/>
                    <a:lstStyle/>
                    <a:p>
                      <a:r>
                        <a:rPr lang="en-US" sz="1400" dirty="0"/>
                        <a:t>No literature to support use in the treatment of COVID-19</a:t>
                      </a:r>
                    </a:p>
                  </a:txBody>
                  <a:tcPr/>
                </a:tc>
                <a:tc>
                  <a:txBody>
                    <a:bodyPr/>
                    <a:lstStyle/>
                    <a:p>
                      <a:endParaRPr lang="en-US" sz="1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49762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2E13C0-2AD8-47DB-815C-CA73FE2CB807}"/>
              </a:ext>
            </a:extLst>
          </p:cNvPr>
          <p:cNvSpPr>
            <a:spLocks noGrp="1"/>
          </p:cNvSpPr>
          <p:nvPr>
            <p:ph type="title"/>
          </p:nvPr>
        </p:nvSpPr>
        <p:spPr/>
        <p:txBody>
          <a:bodyPr/>
          <a:lstStyle/>
          <a:p>
            <a:r>
              <a:rPr lang="en-US" dirty="0"/>
              <a:t>Pharmacy Shortages/Allocations</a:t>
            </a:r>
          </a:p>
        </p:txBody>
      </p:sp>
      <p:sp>
        <p:nvSpPr>
          <p:cNvPr id="3" name="Content Placeholder 2">
            <a:extLst>
              <a:ext uri="{FF2B5EF4-FFF2-40B4-BE49-F238E27FC236}">
                <a16:creationId xmlns:a16="http://schemas.microsoft.com/office/drawing/2014/main" xmlns="" id="{4D087979-DCA8-4EEB-A9EE-5FF6E60AABA5}"/>
              </a:ext>
            </a:extLst>
          </p:cNvPr>
          <p:cNvSpPr>
            <a:spLocks noGrp="1"/>
          </p:cNvSpPr>
          <p:nvPr>
            <p:ph idx="1"/>
          </p:nvPr>
        </p:nvSpPr>
        <p:spPr>
          <a:xfrm>
            <a:off x="1268818" y="1208569"/>
            <a:ext cx="3079898" cy="4906963"/>
          </a:xfrm>
        </p:spPr>
        <p:txBody>
          <a:bodyPr/>
          <a:lstStyle/>
          <a:p>
            <a:r>
              <a:rPr lang="en-US" sz="2400" dirty="0"/>
              <a:t>Covid-19 Related</a:t>
            </a:r>
          </a:p>
          <a:p>
            <a:pPr lvl="1"/>
            <a:r>
              <a:rPr lang="en-US" sz="1800" b="1" dirty="0" err="1"/>
              <a:t>Cisatracurium</a:t>
            </a:r>
            <a:endParaRPr lang="en-US" sz="1800" b="1" dirty="0"/>
          </a:p>
          <a:p>
            <a:pPr lvl="1"/>
            <a:r>
              <a:rPr lang="en-US" sz="1800" b="1" dirty="0"/>
              <a:t>Rocuronium</a:t>
            </a:r>
          </a:p>
          <a:p>
            <a:pPr lvl="1"/>
            <a:r>
              <a:rPr lang="en-US" sz="1800" dirty="0"/>
              <a:t>Vecuronium</a:t>
            </a:r>
          </a:p>
          <a:p>
            <a:pPr lvl="1"/>
            <a:r>
              <a:rPr lang="en-US" sz="1800" b="1" dirty="0"/>
              <a:t>Dexmedetomidine</a:t>
            </a:r>
          </a:p>
          <a:p>
            <a:pPr lvl="1"/>
            <a:r>
              <a:rPr lang="en-US" sz="1800" b="1" dirty="0" err="1"/>
              <a:t>Diprivan</a:t>
            </a:r>
            <a:endParaRPr lang="en-US" sz="1800" b="1" dirty="0"/>
          </a:p>
          <a:p>
            <a:pPr lvl="1"/>
            <a:r>
              <a:rPr lang="en-US" sz="1800" b="1" dirty="0"/>
              <a:t>Fentanyl</a:t>
            </a:r>
          </a:p>
          <a:p>
            <a:pPr lvl="1"/>
            <a:r>
              <a:rPr lang="en-US" sz="1800" dirty="0"/>
              <a:t>Etomidate</a:t>
            </a:r>
          </a:p>
          <a:p>
            <a:pPr lvl="1"/>
            <a:r>
              <a:rPr lang="en-US" sz="1800" dirty="0"/>
              <a:t>Vitamin C Liquid</a:t>
            </a:r>
          </a:p>
          <a:p>
            <a:pPr lvl="1"/>
            <a:r>
              <a:rPr lang="en-US" sz="1800" dirty="0"/>
              <a:t>Vitamin C Injection</a:t>
            </a:r>
          </a:p>
        </p:txBody>
      </p:sp>
      <p:sp>
        <p:nvSpPr>
          <p:cNvPr id="4" name="Content Placeholder 2">
            <a:extLst>
              <a:ext uri="{FF2B5EF4-FFF2-40B4-BE49-F238E27FC236}">
                <a16:creationId xmlns:a16="http://schemas.microsoft.com/office/drawing/2014/main" xmlns="" id="{91049E37-ED62-4510-8AD3-2B3E05ED66E4}"/>
              </a:ext>
            </a:extLst>
          </p:cNvPr>
          <p:cNvSpPr txBox="1">
            <a:spLocks/>
          </p:cNvSpPr>
          <p:nvPr/>
        </p:nvSpPr>
        <p:spPr>
          <a:xfrm>
            <a:off x="6609906" y="1219203"/>
            <a:ext cx="3810000" cy="4906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393B3D"/>
                </a:solidFill>
                <a:effectLst/>
                <a:uLnTx/>
                <a:uFillTx/>
                <a:latin typeface="Calibri"/>
                <a:ea typeface="+mn-ea"/>
                <a:cs typeface="+mn-cs"/>
              </a:rPr>
              <a:t>Non-Covid-19 Related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Bumetanide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Amiodarone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Dopamine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Dobutamine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Famotidine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Furosemide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Doxycycline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Nitroglycerin SDV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IV solutions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a:ln>
                  <a:noFill/>
                </a:ln>
                <a:solidFill>
                  <a:srgbClr val="393B3D"/>
                </a:solidFill>
                <a:effectLst/>
                <a:uLnTx/>
                <a:uFillTx/>
                <a:latin typeface="Calibri"/>
                <a:ea typeface="+mn-ea"/>
                <a:cs typeface="+mn-cs"/>
              </a:rPr>
              <a:t>Bupivicaine</a:t>
            </a:r>
            <a:r>
              <a:rPr kumimoji="0" lang="en-US" sz="1800" b="0" i="0" u="none" strike="noStrike" kern="1200" cap="none" spc="0" normalizeH="0" baseline="0" noProof="0" dirty="0">
                <a:ln>
                  <a:noFill/>
                </a:ln>
                <a:solidFill>
                  <a:srgbClr val="393B3D"/>
                </a:solidFill>
                <a:effectLst/>
                <a:uLnTx/>
                <a:uFillTx/>
                <a:latin typeface="Calibri"/>
                <a:ea typeface="+mn-ea"/>
                <a:cs typeface="+mn-cs"/>
              </a:rPr>
              <a:t> with epinephrine</a:t>
            </a:r>
          </a:p>
        </p:txBody>
      </p:sp>
    </p:spTree>
    <p:extLst>
      <p:ext uri="{BB962C8B-B14F-4D97-AF65-F5344CB8AC3E}">
        <p14:creationId xmlns:p14="http://schemas.microsoft.com/office/powerpoint/2010/main" val="16309291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FD625B-1E66-3B47-85BA-6F2BEB2BEDDA}"/>
              </a:ext>
            </a:extLst>
          </p:cNvPr>
          <p:cNvSpPr>
            <a:spLocks noGrp="1"/>
          </p:cNvSpPr>
          <p:nvPr>
            <p:ph type="ctrTitle"/>
          </p:nvPr>
        </p:nvSpPr>
        <p:spPr/>
        <p:txBody>
          <a:bodyPr/>
          <a:lstStyle/>
          <a:p>
            <a:r>
              <a:rPr lang="en-US" dirty="0"/>
              <a:t>Pre-Procedure Testing for Covid-19</a:t>
            </a:r>
          </a:p>
        </p:txBody>
      </p:sp>
      <p:sp>
        <p:nvSpPr>
          <p:cNvPr id="2" name="Subtitle 1">
            <a:extLst>
              <a:ext uri="{FF2B5EF4-FFF2-40B4-BE49-F238E27FC236}">
                <a16:creationId xmlns:a16="http://schemas.microsoft.com/office/drawing/2014/main" xmlns="" id="{F051FAE0-8A95-B746-9237-DDCB1090D9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6840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3F873-4306-024F-A0E3-9C8E69D3A4D2}"/>
              </a:ext>
            </a:extLst>
          </p:cNvPr>
          <p:cNvSpPr>
            <a:spLocks noGrp="1"/>
          </p:cNvSpPr>
          <p:nvPr>
            <p:ph type="ctrTitle"/>
          </p:nvPr>
        </p:nvSpPr>
        <p:spPr>
          <a:xfrm>
            <a:off x="914400" y="570054"/>
            <a:ext cx="10363200" cy="1470025"/>
          </a:xfrm>
          <a:effectLst>
            <a:outerShdw blurRad="50800" dist="38100" dir="2700000" algn="tl" rotWithShape="0">
              <a:prstClr val="black">
                <a:alpha val="40000"/>
              </a:prstClr>
            </a:outerShdw>
          </a:effectLst>
        </p:spPr>
        <p:txBody>
          <a:bodyPr/>
          <a:lstStyle/>
          <a:p>
            <a:r>
              <a:rPr lang="en-US" sz="5400" dirty="0"/>
              <a:t>Reflection</a:t>
            </a:r>
          </a:p>
        </p:txBody>
      </p:sp>
      <p:sp>
        <p:nvSpPr>
          <p:cNvPr id="3" name="Subtitle 2">
            <a:extLst>
              <a:ext uri="{FF2B5EF4-FFF2-40B4-BE49-F238E27FC236}">
                <a16:creationId xmlns:a16="http://schemas.microsoft.com/office/drawing/2014/main" xmlns="" id="{D70C335F-AA52-3E46-93A3-40312A7C9E92}"/>
              </a:ext>
            </a:extLst>
          </p:cNvPr>
          <p:cNvSpPr>
            <a:spLocks noGrp="1"/>
          </p:cNvSpPr>
          <p:nvPr>
            <p:ph type="subTitle" idx="1"/>
          </p:nvPr>
        </p:nvSpPr>
        <p:spPr>
          <a:xfrm>
            <a:off x="1842052" y="1736245"/>
            <a:ext cx="8892208" cy="3591129"/>
          </a:xfrm>
          <a:effectLst>
            <a:outerShdw blurRad="50800" dist="38100" dir="2700000" algn="tl" rotWithShape="0">
              <a:prstClr val="black">
                <a:alpha val="40000"/>
              </a:prstClr>
            </a:outerShdw>
          </a:effectLst>
        </p:spPr>
        <p:txBody>
          <a:bodyPr/>
          <a:lstStyle/>
          <a:p>
            <a:endParaRPr lang="en-US" sz="2400" dirty="0"/>
          </a:p>
        </p:txBody>
      </p:sp>
      <p:pic>
        <p:nvPicPr>
          <p:cNvPr id="6" name="Picture 5">
            <a:extLst>
              <a:ext uri="{FF2B5EF4-FFF2-40B4-BE49-F238E27FC236}">
                <a16:creationId xmlns:a16="http://schemas.microsoft.com/office/drawing/2014/main" xmlns="" id="{1E81DAFA-4C80-254C-886E-4C46FF202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42" y="1673734"/>
            <a:ext cx="5172915" cy="3653640"/>
          </a:xfrm>
          <a:prstGeom prst="rect">
            <a:avLst/>
          </a:prstGeom>
        </p:spPr>
      </p:pic>
    </p:spTree>
    <p:extLst>
      <p:ext uri="{BB962C8B-B14F-4D97-AF65-F5344CB8AC3E}">
        <p14:creationId xmlns:p14="http://schemas.microsoft.com/office/powerpoint/2010/main" val="2861108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0F760-EC43-1344-A9EA-07AA8C77E9F6}"/>
              </a:ext>
            </a:extLst>
          </p:cNvPr>
          <p:cNvSpPr>
            <a:spLocks noGrp="1"/>
          </p:cNvSpPr>
          <p:nvPr>
            <p:ph type="title"/>
          </p:nvPr>
        </p:nvSpPr>
        <p:spPr/>
        <p:txBody>
          <a:bodyPr/>
          <a:lstStyle/>
          <a:p>
            <a:r>
              <a:rPr lang="en-US" dirty="0"/>
              <a:t>Surgical Assessment Services</a:t>
            </a:r>
          </a:p>
        </p:txBody>
      </p:sp>
      <p:sp>
        <p:nvSpPr>
          <p:cNvPr id="3" name="Content Placeholder 2">
            <a:extLst>
              <a:ext uri="{FF2B5EF4-FFF2-40B4-BE49-F238E27FC236}">
                <a16:creationId xmlns:a16="http://schemas.microsoft.com/office/drawing/2014/main" xmlns="" id="{4E327E90-5EFC-2A4C-A5A4-4343647821B5}"/>
              </a:ext>
            </a:extLst>
          </p:cNvPr>
          <p:cNvSpPr>
            <a:spLocks noGrp="1"/>
          </p:cNvSpPr>
          <p:nvPr>
            <p:ph idx="1"/>
          </p:nvPr>
        </p:nvSpPr>
        <p:spPr/>
        <p:txBody>
          <a:bodyPr/>
          <a:lstStyle/>
          <a:p>
            <a:r>
              <a:rPr lang="en-US" dirty="0"/>
              <a:t>A reminder that to avoid large groups of people congregating in a small clinical area, we are scheduling patients to have appointed times to arrive for their pre-admission testing.</a:t>
            </a:r>
          </a:p>
          <a:p>
            <a:r>
              <a:rPr lang="en-US" dirty="0"/>
              <a:t>Encourage your patients to utilize their appointment times appropriately.</a:t>
            </a:r>
          </a:p>
        </p:txBody>
      </p:sp>
    </p:spTree>
    <p:extLst>
      <p:ext uri="{BB962C8B-B14F-4D97-AF65-F5344CB8AC3E}">
        <p14:creationId xmlns:p14="http://schemas.microsoft.com/office/powerpoint/2010/main" val="21388106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2FF24-F8EB-3847-B311-BB26A0EB9EB2}"/>
              </a:ext>
            </a:extLst>
          </p:cNvPr>
          <p:cNvSpPr>
            <a:spLocks noGrp="1"/>
          </p:cNvSpPr>
          <p:nvPr>
            <p:ph type="title"/>
          </p:nvPr>
        </p:nvSpPr>
        <p:spPr/>
        <p:txBody>
          <a:bodyPr/>
          <a:lstStyle/>
          <a:p>
            <a:r>
              <a:rPr lang="en-US" dirty="0"/>
              <a:t>Pre-Procedure Testing Protocol</a:t>
            </a:r>
          </a:p>
        </p:txBody>
      </p:sp>
      <p:sp>
        <p:nvSpPr>
          <p:cNvPr id="3" name="Content Placeholder 2">
            <a:extLst>
              <a:ext uri="{FF2B5EF4-FFF2-40B4-BE49-F238E27FC236}">
                <a16:creationId xmlns:a16="http://schemas.microsoft.com/office/drawing/2014/main" xmlns="" id="{090451D4-21CE-3847-BB63-6FBC2388A595}"/>
              </a:ext>
            </a:extLst>
          </p:cNvPr>
          <p:cNvSpPr>
            <a:spLocks noGrp="1"/>
          </p:cNvSpPr>
          <p:nvPr>
            <p:ph idx="1"/>
          </p:nvPr>
        </p:nvSpPr>
        <p:spPr/>
        <p:txBody>
          <a:bodyPr/>
          <a:lstStyle/>
          <a:p>
            <a:pPr marL="0" indent="0">
              <a:buNone/>
            </a:pPr>
            <a:r>
              <a:rPr lang="en-US" dirty="0"/>
              <a:t>The laboratory will notify the physician who scheduled the procedure of COVID-19 test results. </a:t>
            </a:r>
            <a:r>
              <a:rPr lang="en-US" dirty="0">
                <a:solidFill>
                  <a:srgbClr val="FF0000"/>
                </a:solidFill>
              </a:rPr>
              <a:t>If the test is positive</a:t>
            </a:r>
            <a:r>
              <a:rPr lang="en-US" dirty="0"/>
              <a:t>, the </a:t>
            </a:r>
            <a:r>
              <a:rPr lang="en-US" dirty="0">
                <a:solidFill>
                  <a:srgbClr val="FF0000"/>
                </a:solidFill>
              </a:rPr>
              <a:t>ordering</a:t>
            </a:r>
            <a:r>
              <a:rPr lang="en-US" dirty="0"/>
              <a:t> </a:t>
            </a:r>
            <a:r>
              <a:rPr lang="en-US" dirty="0">
                <a:solidFill>
                  <a:srgbClr val="FF0000"/>
                </a:solidFill>
              </a:rPr>
              <a:t>physician should notify</a:t>
            </a:r>
            <a:r>
              <a:rPr lang="en-US" dirty="0"/>
              <a:t>:</a:t>
            </a:r>
          </a:p>
          <a:p>
            <a:pPr lvl="0"/>
            <a:r>
              <a:rPr lang="en-US" b="1" dirty="0"/>
              <a:t>Patient</a:t>
            </a:r>
          </a:p>
          <a:p>
            <a:pPr lvl="0"/>
            <a:r>
              <a:rPr lang="en-US" b="1" dirty="0"/>
              <a:t>Patient’s PCP</a:t>
            </a:r>
          </a:p>
          <a:p>
            <a:pPr lvl="0"/>
            <a:r>
              <a:rPr lang="en-US" b="1" dirty="0"/>
              <a:t>Hospital Admitting Office</a:t>
            </a:r>
          </a:p>
          <a:p>
            <a:pPr lvl="0"/>
            <a:r>
              <a:rPr lang="en-US" b="1" dirty="0"/>
              <a:t>Intended procedural area (OR, Cath Lab, Endoscopy, </a:t>
            </a:r>
            <a:r>
              <a:rPr lang="en-US" b="1" dirty="0" err="1"/>
              <a:t>etc</a:t>
            </a:r>
            <a:r>
              <a:rPr lang="en-US" b="1" dirty="0"/>
              <a:t>)</a:t>
            </a:r>
          </a:p>
          <a:p>
            <a:endParaRPr lang="en-US" dirty="0"/>
          </a:p>
        </p:txBody>
      </p:sp>
    </p:spTree>
    <p:extLst>
      <p:ext uri="{BB962C8B-B14F-4D97-AF65-F5344CB8AC3E}">
        <p14:creationId xmlns:p14="http://schemas.microsoft.com/office/powerpoint/2010/main" val="3667292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59B335-F47C-954D-926E-0A7E4D9A998D}"/>
              </a:ext>
            </a:extLst>
          </p:cNvPr>
          <p:cNvSpPr>
            <a:spLocks noGrp="1"/>
          </p:cNvSpPr>
          <p:nvPr>
            <p:ph type="ctrTitle"/>
          </p:nvPr>
        </p:nvSpPr>
        <p:spPr/>
        <p:txBody>
          <a:bodyPr/>
          <a:lstStyle/>
          <a:p>
            <a:r>
              <a:rPr lang="en-US" dirty="0"/>
              <a:t>Medical Students, APRNs, Pas, and Observers</a:t>
            </a:r>
          </a:p>
        </p:txBody>
      </p:sp>
      <p:sp>
        <p:nvSpPr>
          <p:cNvPr id="3" name="Subtitle 2">
            <a:extLst>
              <a:ext uri="{FF2B5EF4-FFF2-40B4-BE49-F238E27FC236}">
                <a16:creationId xmlns:a16="http://schemas.microsoft.com/office/drawing/2014/main" xmlns="" id="{38393FB0-1845-0646-9DC4-0EB5EFB9FF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46255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C24DD94-9375-5B46-8769-C816BDB569DE}"/>
              </a:ext>
            </a:extLst>
          </p:cNvPr>
          <p:cNvSpPr txBox="1"/>
          <p:nvPr/>
        </p:nvSpPr>
        <p:spPr>
          <a:xfrm>
            <a:off x="726510" y="776614"/>
            <a:ext cx="10968186"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8E"/>
                </a:solidFill>
                <a:effectLst/>
                <a:uLnTx/>
                <a:uFillTx/>
                <a:latin typeface="Calibri"/>
                <a:ea typeface="+mn-ea"/>
                <a:cs typeface="+mn-cs"/>
              </a:rPr>
              <a:t>Clinical Rotation Students – Medical Students, APRNs and PAs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TTUHSC Medical Students are currently scheduled to start back </a:t>
            </a:r>
            <a:r>
              <a:rPr kumimoji="0" lang="en-US" sz="1800" b="1" i="0" u="none" strike="noStrike" kern="1200" cap="none" spc="0" normalizeH="0" baseline="0" noProof="0" dirty="0">
                <a:ln>
                  <a:noFill/>
                </a:ln>
                <a:solidFill>
                  <a:srgbClr val="FF0000"/>
                </a:solidFill>
                <a:effectLst/>
                <a:uLnTx/>
                <a:uFillTx/>
                <a:latin typeface="Calibri"/>
                <a:ea typeface="+mn-ea"/>
                <a:cs typeface="+mn-cs"/>
              </a:rPr>
              <a:t>June 8</a:t>
            </a:r>
            <a:r>
              <a:rPr kumimoji="0" lang="en-US" sz="1800" b="1" i="0" u="none" strike="noStrike" kern="1200" cap="none" spc="0" normalizeH="0" baseline="0" noProof="0" dirty="0">
                <a:ln>
                  <a:noFill/>
                </a:ln>
                <a:solidFill>
                  <a:srgbClr val="00338E"/>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Other schools will be dependent on the following: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School’s decision to allow students to return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Hospital/Clinic decision to allow students to return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This will be a new portion of the application requiring a clinic or hospital administrator to sign off allowing them to return and address if they are requiring the school to provide PPE or if it will be provided by the clinic or hospital.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Application process will still be handled by the Regional Medical Staff Office and a contract with the school must be in place for the student to rotate.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Students will not be allowed to work in the COVID unit or participate in COVID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38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8E"/>
                </a:solidFill>
                <a:effectLst/>
                <a:uLnTx/>
                <a:uFillTx/>
                <a:latin typeface="Calibri"/>
                <a:ea typeface="+mn-ea"/>
                <a:cs typeface="+mn-cs"/>
                <a:hlinkClick r:id="rId2"/>
              </a:rPr>
              <a:t>www.covenantmss.org</a:t>
            </a:r>
            <a:r>
              <a:rPr kumimoji="0" lang="en-US" sz="2400" b="1" i="0" u="none" strike="noStrike" kern="1200" cap="none" spc="0" normalizeH="0" baseline="0" noProof="0" dirty="0">
                <a:ln>
                  <a:noFill/>
                </a:ln>
                <a:solidFill>
                  <a:srgbClr val="00338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38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8E"/>
                </a:solidFill>
                <a:effectLst/>
                <a:uLnTx/>
                <a:uFillTx/>
                <a:latin typeface="Calibri"/>
                <a:ea typeface="+mn-ea"/>
                <a:cs typeface="+mn-cs"/>
              </a:rPr>
              <a:t>Observers</a:t>
            </a:r>
            <a:r>
              <a:rPr kumimoji="0" lang="en-US" sz="1800" b="1" i="0" u="none" strike="noStrike" kern="1200" cap="none" spc="0" normalizeH="0" baseline="0" noProof="0" dirty="0">
                <a:ln>
                  <a:noFill/>
                </a:ln>
                <a:solidFill>
                  <a:srgbClr val="00338E"/>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Program is on hold and will be re-assessed on September 1.</a:t>
            </a:r>
            <a:endParaRPr kumimoji="0" lang="en-US" sz="1800" b="0" i="0" u="none" strike="noStrike" kern="1200" cap="none" spc="0" normalizeH="0" baseline="0" noProof="0" dirty="0">
              <a:ln>
                <a:noFill/>
              </a:ln>
              <a:solidFill>
                <a:srgbClr val="00338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38E"/>
              </a:solidFill>
              <a:effectLst/>
              <a:uLnTx/>
              <a:uFillTx/>
              <a:latin typeface="Calibri"/>
              <a:ea typeface="+mn-ea"/>
              <a:cs typeface="+mn-cs"/>
            </a:endParaRPr>
          </a:p>
        </p:txBody>
      </p:sp>
    </p:spTree>
    <p:extLst>
      <p:ext uri="{BB962C8B-B14F-4D97-AF65-F5344CB8AC3E}">
        <p14:creationId xmlns:p14="http://schemas.microsoft.com/office/powerpoint/2010/main" val="33709344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3C8FA4E-CA8A-AC4E-8C85-F983A3349269}"/>
              </a:ext>
            </a:extLst>
          </p:cNvPr>
          <p:cNvSpPr>
            <a:spLocks noGrp="1"/>
          </p:cNvSpPr>
          <p:nvPr>
            <p:ph type="ctrTitle"/>
          </p:nvPr>
        </p:nvSpPr>
        <p:spPr/>
        <p:txBody>
          <a:bodyPr/>
          <a:lstStyle/>
          <a:p>
            <a:r>
              <a:rPr lang="en-US" dirty="0"/>
              <a:t>Texas Demographics</a:t>
            </a:r>
          </a:p>
        </p:txBody>
      </p:sp>
      <p:sp>
        <p:nvSpPr>
          <p:cNvPr id="5" name="Subtitle 4">
            <a:extLst>
              <a:ext uri="{FF2B5EF4-FFF2-40B4-BE49-F238E27FC236}">
                <a16:creationId xmlns:a16="http://schemas.microsoft.com/office/drawing/2014/main" xmlns="" id="{9307FDAA-B804-324F-93EC-967979A3E5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454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5D80A5-6B13-8C44-86F2-590255C2A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453"/>
            <a:ext cx="12192000" cy="6405093"/>
          </a:xfrm>
          <a:prstGeom prst="rect">
            <a:avLst/>
          </a:prstGeom>
        </p:spPr>
      </p:pic>
    </p:spTree>
    <p:extLst>
      <p:ext uri="{BB962C8B-B14F-4D97-AF65-F5344CB8AC3E}">
        <p14:creationId xmlns:p14="http://schemas.microsoft.com/office/powerpoint/2010/main" val="33068097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84CC6-0CA9-6D4B-BEBA-4C0DDFE725B4}"/>
              </a:ext>
            </a:extLst>
          </p:cNvPr>
          <p:cNvSpPr>
            <a:spLocks noGrp="1"/>
          </p:cNvSpPr>
          <p:nvPr>
            <p:ph type="title"/>
          </p:nvPr>
        </p:nvSpPr>
        <p:spPr/>
        <p:txBody>
          <a:bodyPr/>
          <a:lstStyle/>
          <a:p>
            <a:r>
              <a:rPr lang="en-US" dirty="0"/>
              <a:t>Current Lubbock County Statistics</a:t>
            </a:r>
          </a:p>
        </p:txBody>
      </p:sp>
      <p:pic>
        <p:nvPicPr>
          <p:cNvPr id="5" name="Content Placeholder 4">
            <a:extLst>
              <a:ext uri="{FF2B5EF4-FFF2-40B4-BE49-F238E27FC236}">
                <a16:creationId xmlns:a16="http://schemas.microsoft.com/office/drawing/2014/main" xmlns="" id="{8F089788-BF03-9943-B51D-D4EDAC114A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318" y="1219200"/>
            <a:ext cx="9733363" cy="4906963"/>
          </a:xfrm>
        </p:spPr>
      </p:pic>
      <p:cxnSp>
        <p:nvCxnSpPr>
          <p:cNvPr id="7" name="Straight Connector 6">
            <a:extLst>
              <a:ext uri="{FF2B5EF4-FFF2-40B4-BE49-F238E27FC236}">
                <a16:creationId xmlns:a16="http://schemas.microsoft.com/office/drawing/2014/main" xmlns="" id="{321D74F6-8157-0748-A473-A99D5BD44527}"/>
              </a:ext>
            </a:extLst>
          </p:cNvPr>
          <p:cNvCxnSpPr>
            <a:cxnSpLocks/>
          </p:cNvCxnSpPr>
          <p:nvPr/>
        </p:nvCxnSpPr>
        <p:spPr>
          <a:xfrm>
            <a:off x="5039227" y="3797757"/>
            <a:ext cx="5923454" cy="0"/>
          </a:xfrm>
          <a:prstGeom prst="line">
            <a:avLst/>
          </a:prstGeom>
          <a:ln w="57150" cmpd="sng">
            <a:solidFill>
              <a:srgbClr val="F38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453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84CC6-0CA9-6D4B-BEBA-4C0DDFE725B4}"/>
              </a:ext>
            </a:extLst>
          </p:cNvPr>
          <p:cNvSpPr>
            <a:spLocks noGrp="1"/>
          </p:cNvSpPr>
          <p:nvPr>
            <p:ph type="title"/>
          </p:nvPr>
        </p:nvSpPr>
        <p:spPr/>
        <p:txBody>
          <a:bodyPr/>
          <a:lstStyle/>
          <a:p>
            <a:r>
              <a:rPr lang="en-US" dirty="0"/>
              <a:t>Current Hale County Statistics</a:t>
            </a:r>
          </a:p>
        </p:txBody>
      </p:sp>
      <p:pic>
        <p:nvPicPr>
          <p:cNvPr id="5" name="Content Placeholder 4">
            <a:extLst>
              <a:ext uri="{FF2B5EF4-FFF2-40B4-BE49-F238E27FC236}">
                <a16:creationId xmlns:a16="http://schemas.microsoft.com/office/drawing/2014/main" xmlns="" id="{641B2AA1-EDD8-634A-A15A-BEA17587A9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8376" y="1219200"/>
            <a:ext cx="9755247" cy="4906963"/>
          </a:xfrm>
        </p:spPr>
      </p:pic>
      <p:cxnSp>
        <p:nvCxnSpPr>
          <p:cNvPr id="6" name="Straight Connector 5">
            <a:extLst>
              <a:ext uri="{FF2B5EF4-FFF2-40B4-BE49-F238E27FC236}">
                <a16:creationId xmlns:a16="http://schemas.microsoft.com/office/drawing/2014/main" xmlns="" id="{D9327044-8A3B-1C4C-A5F4-3AED54A3CAFA}"/>
              </a:ext>
            </a:extLst>
          </p:cNvPr>
          <p:cNvCxnSpPr>
            <a:cxnSpLocks/>
          </p:cNvCxnSpPr>
          <p:nvPr/>
        </p:nvCxnSpPr>
        <p:spPr>
          <a:xfrm>
            <a:off x="5016077" y="2038405"/>
            <a:ext cx="5923454" cy="0"/>
          </a:xfrm>
          <a:prstGeom prst="line">
            <a:avLst/>
          </a:prstGeom>
          <a:ln w="57150" cmpd="sng">
            <a:solidFill>
              <a:srgbClr val="F38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995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84CC6-0CA9-6D4B-BEBA-4C0DDFE725B4}"/>
              </a:ext>
            </a:extLst>
          </p:cNvPr>
          <p:cNvSpPr>
            <a:spLocks noGrp="1"/>
          </p:cNvSpPr>
          <p:nvPr>
            <p:ph type="title"/>
          </p:nvPr>
        </p:nvSpPr>
        <p:spPr/>
        <p:txBody>
          <a:bodyPr/>
          <a:lstStyle/>
          <a:p>
            <a:r>
              <a:rPr lang="en-US" dirty="0"/>
              <a:t>Current Hockley County Statistics</a:t>
            </a:r>
          </a:p>
        </p:txBody>
      </p:sp>
      <p:pic>
        <p:nvPicPr>
          <p:cNvPr id="5" name="Content Placeholder 4">
            <a:extLst>
              <a:ext uri="{FF2B5EF4-FFF2-40B4-BE49-F238E27FC236}">
                <a16:creationId xmlns:a16="http://schemas.microsoft.com/office/drawing/2014/main" xmlns="" id="{49969752-07D9-6842-8F9C-DDEF71471E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439" y="1219200"/>
            <a:ext cx="9733122" cy="4906963"/>
          </a:xfrm>
        </p:spPr>
      </p:pic>
      <p:cxnSp>
        <p:nvCxnSpPr>
          <p:cNvPr id="6" name="Straight Connector 5">
            <a:extLst>
              <a:ext uri="{FF2B5EF4-FFF2-40B4-BE49-F238E27FC236}">
                <a16:creationId xmlns:a16="http://schemas.microsoft.com/office/drawing/2014/main" xmlns="" id="{B8E09E03-A3F2-E04B-9E18-ECB7476FA51F}"/>
              </a:ext>
            </a:extLst>
          </p:cNvPr>
          <p:cNvCxnSpPr>
            <a:cxnSpLocks/>
          </p:cNvCxnSpPr>
          <p:nvPr/>
        </p:nvCxnSpPr>
        <p:spPr>
          <a:xfrm>
            <a:off x="5004502" y="1482821"/>
            <a:ext cx="5923454" cy="0"/>
          </a:xfrm>
          <a:prstGeom prst="line">
            <a:avLst/>
          </a:prstGeom>
          <a:ln w="57150" cmpd="sng">
            <a:solidFill>
              <a:srgbClr val="F38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221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84CC6-0CA9-6D4B-BEBA-4C0DDFE725B4}"/>
              </a:ext>
            </a:extLst>
          </p:cNvPr>
          <p:cNvSpPr>
            <a:spLocks noGrp="1"/>
          </p:cNvSpPr>
          <p:nvPr>
            <p:ph type="title"/>
          </p:nvPr>
        </p:nvSpPr>
        <p:spPr/>
        <p:txBody>
          <a:bodyPr/>
          <a:lstStyle/>
          <a:p>
            <a:r>
              <a:rPr lang="en-US" dirty="0"/>
              <a:t>Current Dallas County Statistics</a:t>
            </a:r>
          </a:p>
        </p:txBody>
      </p:sp>
      <p:pic>
        <p:nvPicPr>
          <p:cNvPr id="5" name="Content Placeholder 4">
            <a:extLst>
              <a:ext uri="{FF2B5EF4-FFF2-40B4-BE49-F238E27FC236}">
                <a16:creationId xmlns:a16="http://schemas.microsoft.com/office/drawing/2014/main" xmlns="" id="{ED9AEA5D-26CA-4E49-AC4F-3E9EDDBF49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7457" y="1219200"/>
            <a:ext cx="9777086" cy="4906963"/>
          </a:xfrm>
        </p:spPr>
      </p:pic>
      <p:cxnSp>
        <p:nvCxnSpPr>
          <p:cNvPr id="6" name="Straight Connector 5">
            <a:extLst>
              <a:ext uri="{FF2B5EF4-FFF2-40B4-BE49-F238E27FC236}">
                <a16:creationId xmlns:a16="http://schemas.microsoft.com/office/drawing/2014/main" xmlns="" id="{2C0376D9-3B7D-C943-885C-CDA167EAC397}"/>
              </a:ext>
            </a:extLst>
          </p:cNvPr>
          <p:cNvCxnSpPr>
            <a:cxnSpLocks/>
          </p:cNvCxnSpPr>
          <p:nvPr/>
        </p:nvCxnSpPr>
        <p:spPr>
          <a:xfrm>
            <a:off x="5004502" y="4283896"/>
            <a:ext cx="5923454" cy="0"/>
          </a:xfrm>
          <a:prstGeom prst="line">
            <a:avLst/>
          </a:prstGeom>
          <a:ln w="57150" cmpd="sng">
            <a:solidFill>
              <a:srgbClr val="F38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5774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476D60A-8B69-4B09-9A38-1D79A12E0873}"/>
              </a:ext>
            </a:extLst>
          </p:cNvPr>
          <p:cNvSpPr/>
          <p:nvPr/>
        </p:nvSpPr>
        <p:spPr>
          <a:xfrm>
            <a:off x="640080" y="522513"/>
            <a:ext cx="10580914" cy="4935005"/>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have read some amazing recollections from Covenant nurses as they either cared for a COVID positive patient or were displaced from their workplace as their unit closed due to declining census.  It made me think, I can’t imagine a world without nurses.  Margretta Styles, founder of National Nurses Certification Day, once said: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“Imagine a world without persons who know what nurses know, who believe as nurses believe, who do what nurses do, who have the effect that nurses have upon the health of individuals and families, who enjoy the trust that nurses enjoy.”  I don’t want to ever imagine a world without nurses.</a:t>
            </a: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year, I want to personally thank you for dedicating your lives to caring for others, especially during this critical time.  Your skill, passion, optimism, and dedication to patient care is making a difference in the lives of many.  So, instead of wishing you a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Happy Nurses Week</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I’m reminding you that: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Nurses are Strong.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Nurses are Amazing.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Nurses are Indispensable.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Nurses are Heroes.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I consider myself extremely honored to serve alongside each of you.</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Karen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E227C4DF-C470-434A-A6AB-3E5F72707330}"/>
              </a:ext>
            </a:extLst>
          </p:cNvPr>
          <p:cNvPicPr/>
          <p:nvPr/>
        </p:nvPicPr>
        <p:blipFill rotWithShape="1">
          <a:blip r:embed="rId2" cstate="print">
            <a:extLst>
              <a:ext uri="{28A0092B-C50C-407E-A947-70E740481C1C}">
                <a14:useLocalDpi xmlns:a14="http://schemas.microsoft.com/office/drawing/2010/main" val="0"/>
              </a:ext>
            </a:extLst>
          </a:blip>
          <a:srcRect l="21955" t="29808" r="15385" b="23077"/>
          <a:stretch/>
        </p:blipFill>
        <p:spPr bwMode="auto">
          <a:xfrm>
            <a:off x="8705079" y="3429000"/>
            <a:ext cx="1849710" cy="2028518"/>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74087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84CC6-0CA9-6D4B-BEBA-4C0DDFE725B4}"/>
              </a:ext>
            </a:extLst>
          </p:cNvPr>
          <p:cNvSpPr>
            <a:spLocks noGrp="1"/>
          </p:cNvSpPr>
          <p:nvPr>
            <p:ph type="title"/>
          </p:nvPr>
        </p:nvSpPr>
        <p:spPr/>
        <p:txBody>
          <a:bodyPr/>
          <a:lstStyle/>
          <a:p>
            <a:r>
              <a:rPr lang="en-US" dirty="0"/>
              <a:t>Current Moore County Statistics</a:t>
            </a:r>
          </a:p>
        </p:txBody>
      </p:sp>
      <p:pic>
        <p:nvPicPr>
          <p:cNvPr id="5" name="Content Placeholder 4">
            <a:extLst>
              <a:ext uri="{FF2B5EF4-FFF2-40B4-BE49-F238E27FC236}">
                <a16:creationId xmlns:a16="http://schemas.microsoft.com/office/drawing/2014/main" xmlns="" id="{C27C75F1-94AB-D347-8CAE-5034D6E13C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2142" y="1219200"/>
            <a:ext cx="9747715" cy="4906963"/>
          </a:xfrm>
        </p:spPr>
      </p:pic>
      <p:cxnSp>
        <p:nvCxnSpPr>
          <p:cNvPr id="6" name="Straight Connector 5">
            <a:extLst>
              <a:ext uri="{FF2B5EF4-FFF2-40B4-BE49-F238E27FC236}">
                <a16:creationId xmlns:a16="http://schemas.microsoft.com/office/drawing/2014/main" xmlns="" id="{187325C4-7890-7D4F-ABC5-257DED3F9B8B}"/>
              </a:ext>
            </a:extLst>
          </p:cNvPr>
          <p:cNvCxnSpPr>
            <a:cxnSpLocks/>
          </p:cNvCxnSpPr>
          <p:nvPr/>
        </p:nvCxnSpPr>
        <p:spPr>
          <a:xfrm>
            <a:off x="5062377" y="5765450"/>
            <a:ext cx="5923454" cy="0"/>
          </a:xfrm>
          <a:prstGeom prst="line">
            <a:avLst/>
          </a:prstGeom>
          <a:ln w="57150" cmpd="sng">
            <a:solidFill>
              <a:srgbClr val="F38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128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B42B2D9-3636-6A41-A10D-71F56777CB1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29384" y="83856"/>
            <a:ext cx="7882128" cy="6700676"/>
          </a:xfrm>
          <a:prstGeom prst="rect">
            <a:avLst/>
          </a:prstGeom>
        </p:spPr>
      </p:pic>
    </p:spTree>
    <p:extLst>
      <p:ext uri="{BB962C8B-B14F-4D97-AF65-F5344CB8AC3E}">
        <p14:creationId xmlns:p14="http://schemas.microsoft.com/office/powerpoint/2010/main" val="976629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A5AEE07-8233-754A-8A17-3392DA9A3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83" y="0"/>
            <a:ext cx="10269233" cy="6858000"/>
          </a:xfrm>
          <a:prstGeom prst="rect">
            <a:avLst/>
          </a:prstGeom>
        </p:spPr>
      </p:pic>
    </p:spTree>
    <p:extLst>
      <p:ext uri="{BB962C8B-B14F-4D97-AF65-F5344CB8AC3E}">
        <p14:creationId xmlns:p14="http://schemas.microsoft.com/office/powerpoint/2010/main" val="18868209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F16BD-A0E9-8F46-BC75-1231F5A8FA90}"/>
              </a:ext>
            </a:extLst>
          </p:cNvPr>
          <p:cNvSpPr>
            <a:spLocks noGrp="1"/>
          </p:cNvSpPr>
          <p:nvPr>
            <p:ph type="ctrTitle"/>
          </p:nvPr>
        </p:nvSpPr>
        <p:spPr/>
        <p:txBody>
          <a:bodyPr/>
          <a:lstStyle/>
          <a:p>
            <a:r>
              <a:rPr lang="en-US" dirty="0"/>
              <a:t>Visitation Policy</a:t>
            </a:r>
          </a:p>
        </p:txBody>
      </p:sp>
      <p:sp>
        <p:nvSpPr>
          <p:cNvPr id="3" name="Subtitle 2">
            <a:extLst>
              <a:ext uri="{FF2B5EF4-FFF2-40B4-BE49-F238E27FC236}">
                <a16:creationId xmlns:a16="http://schemas.microsoft.com/office/drawing/2014/main" xmlns="" id="{90AB9531-8804-714A-A741-FBD77E4535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8167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9C2AE-C99E-E244-87CE-FF6898F761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A5CDBFA9-166C-7548-8FEF-779A3B3CDED5}"/>
              </a:ext>
            </a:extLst>
          </p:cNvPr>
          <p:cNvSpPr>
            <a:spLocks noGrp="1"/>
          </p:cNvSpPr>
          <p:nvPr>
            <p:ph idx="1"/>
          </p:nvPr>
        </p:nvSpPr>
        <p:spPr/>
        <p:txBody>
          <a:bodyPr/>
          <a:lstStyle/>
          <a:p>
            <a:r>
              <a:rPr lang="en-US" dirty="0"/>
              <a:t>Visitation policy will remain at one visitor per 24 hours at this time.</a:t>
            </a:r>
          </a:p>
          <a:p>
            <a:r>
              <a:rPr lang="en-US" dirty="0"/>
              <a:t>Exceptions:  Imminent death </a:t>
            </a:r>
          </a:p>
          <a:p>
            <a:pPr lvl="1"/>
            <a:r>
              <a:rPr lang="en-US" dirty="0"/>
              <a:t>This does </a:t>
            </a:r>
            <a:r>
              <a:rPr lang="en-US" b="1" dirty="0">
                <a:solidFill>
                  <a:srgbClr val="FF0000"/>
                </a:solidFill>
              </a:rPr>
              <a:t>NOT</a:t>
            </a:r>
            <a:r>
              <a:rPr lang="en-US" dirty="0"/>
              <a:t> include admission to </a:t>
            </a:r>
            <a:r>
              <a:rPr lang="en-US" dirty="0">
                <a:solidFill>
                  <a:srgbClr val="FF0000"/>
                </a:solidFill>
              </a:rPr>
              <a:t>palliative care </a:t>
            </a:r>
            <a:r>
              <a:rPr lang="en-US" dirty="0"/>
              <a:t>unless death is felt to be imminent</a:t>
            </a:r>
          </a:p>
        </p:txBody>
      </p:sp>
    </p:spTree>
    <p:extLst>
      <p:ext uri="{BB962C8B-B14F-4D97-AF65-F5344CB8AC3E}">
        <p14:creationId xmlns:p14="http://schemas.microsoft.com/office/powerpoint/2010/main" val="107172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1658B-81A9-D548-91E3-56E477EAA333}"/>
              </a:ext>
            </a:extLst>
          </p:cNvPr>
          <p:cNvSpPr>
            <a:spLocks noGrp="1"/>
          </p:cNvSpPr>
          <p:nvPr>
            <p:ph type="ctrTitle"/>
          </p:nvPr>
        </p:nvSpPr>
        <p:spPr/>
        <p:txBody>
          <a:bodyPr/>
          <a:lstStyle/>
          <a:p>
            <a:r>
              <a:rPr lang="en-US" dirty="0"/>
              <a:t>Financial Recovery</a:t>
            </a:r>
          </a:p>
        </p:txBody>
      </p:sp>
      <p:sp>
        <p:nvSpPr>
          <p:cNvPr id="3" name="Subtitle 2">
            <a:extLst>
              <a:ext uri="{FF2B5EF4-FFF2-40B4-BE49-F238E27FC236}">
                <a16:creationId xmlns:a16="http://schemas.microsoft.com/office/drawing/2014/main" xmlns="" id="{8DCCE736-983F-744C-A33D-0A703FA654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5413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28DB3ED-7B60-2E47-8769-DDF1EF000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0" y="133350"/>
            <a:ext cx="4305300" cy="6591300"/>
          </a:xfrm>
          <a:prstGeom prst="rect">
            <a:avLst/>
          </a:prstGeom>
        </p:spPr>
      </p:pic>
    </p:spTree>
    <p:extLst>
      <p:ext uri="{BB962C8B-B14F-4D97-AF65-F5344CB8AC3E}">
        <p14:creationId xmlns:p14="http://schemas.microsoft.com/office/powerpoint/2010/main" val="2250605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ED22E-3585-324F-9CC2-9A4253889C10}"/>
              </a:ext>
            </a:extLst>
          </p:cNvPr>
          <p:cNvSpPr>
            <a:spLocks noGrp="1"/>
          </p:cNvSpPr>
          <p:nvPr>
            <p:ph type="title"/>
          </p:nvPr>
        </p:nvSpPr>
        <p:spPr/>
        <p:txBody>
          <a:bodyPr/>
          <a:lstStyle/>
          <a:p>
            <a:r>
              <a:rPr lang="en-US" sz="3200" dirty="0"/>
              <a:t>All Covenant Campuses will be impacted financially by Covid-19 </a:t>
            </a:r>
          </a:p>
        </p:txBody>
      </p:sp>
      <p:sp>
        <p:nvSpPr>
          <p:cNvPr id="3" name="Content Placeholder 2">
            <a:extLst>
              <a:ext uri="{FF2B5EF4-FFF2-40B4-BE49-F238E27FC236}">
                <a16:creationId xmlns:a16="http://schemas.microsoft.com/office/drawing/2014/main" xmlns="" id="{91E5F959-D941-B14C-BAB8-60F07FB7FD20}"/>
              </a:ext>
            </a:extLst>
          </p:cNvPr>
          <p:cNvSpPr>
            <a:spLocks noGrp="1"/>
          </p:cNvSpPr>
          <p:nvPr>
            <p:ph idx="1"/>
          </p:nvPr>
        </p:nvSpPr>
        <p:spPr/>
        <p:txBody>
          <a:bodyPr/>
          <a:lstStyle/>
          <a:p>
            <a:r>
              <a:rPr lang="en-US" sz="2400" dirty="0"/>
              <a:t>All executives will have reduced pay for at least the remainder of the year</a:t>
            </a:r>
          </a:p>
          <a:p>
            <a:r>
              <a:rPr lang="en-US" sz="2400" dirty="0"/>
              <a:t>There will be no merit incentives for VPs and above this year</a:t>
            </a:r>
          </a:p>
          <a:p>
            <a:r>
              <a:rPr lang="en-US" sz="2400" dirty="0"/>
              <a:t>Capital investments will be suspended until at least the 3</a:t>
            </a:r>
            <a:r>
              <a:rPr lang="en-US" sz="2400" baseline="30000" dirty="0"/>
              <a:t>rd</a:t>
            </a:r>
            <a:r>
              <a:rPr lang="en-US" sz="2400" dirty="0"/>
              <a:t> quarter where feasible (i.e. Hope Tower construction)</a:t>
            </a:r>
          </a:p>
          <a:p>
            <a:r>
              <a:rPr lang="en-US" sz="2400" dirty="0"/>
              <a:t>Employees have been asked to participate in reduced work hours through a program from Texas Workforce Commission (TWC)</a:t>
            </a:r>
          </a:p>
          <a:p>
            <a:r>
              <a:rPr lang="en-US" sz="2400" dirty="0"/>
              <a:t>Voluntary Furloughs have been offered to some staff (Should NOT do both voluntary furlough and participate in TWC program)</a:t>
            </a:r>
          </a:p>
          <a:p>
            <a:r>
              <a:rPr lang="en-US" sz="2400" b="1" dirty="0">
                <a:solidFill>
                  <a:srgbClr val="FF0000"/>
                </a:solidFill>
              </a:rPr>
              <a:t>We need your help to reduce costs – Let leadership know if you identify any areas for savings</a:t>
            </a:r>
            <a:r>
              <a:rPr lang="en-US" sz="2400" dirty="0"/>
              <a:t>.</a:t>
            </a:r>
          </a:p>
          <a:p>
            <a:endParaRPr lang="en-US" dirty="0"/>
          </a:p>
        </p:txBody>
      </p:sp>
    </p:spTree>
    <p:extLst>
      <p:ext uri="{BB962C8B-B14F-4D97-AF65-F5344CB8AC3E}">
        <p14:creationId xmlns:p14="http://schemas.microsoft.com/office/powerpoint/2010/main" val="3349207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9110974-F214-0D42-9343-A25B0F581637}"/>
              </a:ext>
            </a:extLst>
          </p:cNvPr>
          <p:cNvSpPr>
            <a:spLocks noGrp="1"/>
          </p:cNvSpPr>
          <p:nvPr>
            <p:ph type="ctrTitle"/>
          </p:nvPr>
        </p:nvSpPr>
        <p:spPr/>
        <p:txBody>
          <a:bodyPr/>
          <a:lstStyle/>
          <a:p>
            <a:r>
              <a:rPr lang="en-US" sz="9600" dirty="0"/>
              <a:t>Q &amp; A</a:t>
            </a:r>
          </a:p>
        </p:txBody>
      </p:sp>
      <p:sp>
        <p:nvSpPr>
          <p:cNvPr id="2" name="Subtitle 1">
            <a:extLst>
              <a:ext uri="{FF2B5EF4-FFF2-40B4-BE49-F238E27FC236}">
                <a16:creationId xmlns:a16="http://schemas.microsoft.com/office/drawing/2014/main" xmlns="" id="{CD61BE95-A369-2548-A283-65820DD6E1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51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279" y="211427"/>
            <a:ext cx="9784080" cy="1508760"/>
          </a:xfrm>
        </p:spPr>
        <p:txBody>
          <a:bodyPr/>
          <a:lstStyle/>
          <a:p>
            <a:r>
              <a:rPr lang="en-US" dirty="0"/>
              <a:t>CMC Surge Plan</a:t>
            </a:r>
          </a:p>
        </p:txBody>
      </p:sp>
      <p:sp>
        <p:nvSpPr>
          <p:cNvPr id="10" name="Rectangle 9"/>
          <p:cNvSpPr/>
          <p:nvPr/>
        </p:nvSpPr>
        <p:spPr>
          <a:xfrm>
            <a:off x="1409938" y="1213051"/>
            <a:ext cx="9586762" cy="4494998"/>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2610933" y="1354427"/>
            <a:ext cx="9288300" cy="4212247"/>
          </a:xfrm>
          <a:prstGeom prst="rect">
            <a:avLst/>
          </a:prstGeom>
        </p:spPr>
      </p:pic>
      <p:sp>
        <p:nvSpPr>
          <p:cNvPr id="12" name="TextBox 11"/>
          <p:cNvSpPr txBox="1"/>
          <p:nvPr/>
        </p:nvSpPr>
        <p:spPr>
          <a:xfrm>
            <a:off x="3835614" y="1354427"/>
            <a:ext cx="4167739" cy="365760"/>
          </a:xfrm>
          <a:prstGeom prst="rect">
            <a:avLst/>
          </a:prstGeom>
          <a:solidFill>
            <a:schemeClr val="tx1">
              <a:lumMod val="75000"/>
            </a:schemeClr>
          </a:solidFill>
        </p:spPr>
        <p:txBody>
          <a:bodyPr wrap="square" rtlCol="0">
            <a:spAutoFit/>
          </a:bodyPr>
          <a:lstStyle/>
          <a:p>
            <a:pPr algn="ctr"/>
            <a:r>
              <a:rPr lang="en-US" b="1" dirty="0">
                <a:solidFill>
                  <a:schemeClr val="bg1"/>
                </a:solidFill>
              </a:rPr>
              <a:t>COVENANT MEDICAL CENTER</a:t>
            </a:r>
          </a:p>
        </p:txBody>
      </p:sp>
      <p:grpSp>
        <p:nvGrpSpPr>
          <p:cNvPr id="5" name="Group 4">
            <a:extLst>
              <a:ext uri="{FF2B5EF4-FFF2-40B4-BE49-F238E27FC236}">
                <a16:creationId xmlns:a16="http://schemas.microsoft.com/office/drawing/2014/main" xmlns="" id="{39206A8A-DF1E-A44F-A5D4-6F4656A50871}"/>
              </a:ext>
            </a:extLst>
          </p:cNvPr>
          <p:cNvGrpSpPr/>
          <p:nvPr/>
        </p:nvGrpSpPr>
        <p:grpSpPr>
          <a:xfrm>
            <a:off x="1650830" y="2141331"/>
            <a:ext cx="861444" cy="429583"/>
            <a:chOff x="1650830" y="2945718"/>
            <a:chExt cx="861444" cy="429583"/>
          </a:xfrm>
        </p:grpSpPr>
        <p:sp>
          <p:nvSpPr>
            <p:cNvPr id="3" name="Right Arrow 2">
              <a:extLst>
                <a:ext uri="{FF2B5EF4-FFF2-40B4-BE49-F238E27FC236}">
                  <a16:creationId xmlns:a16="http://schemas.microsoft.com/office/drawing/2014/main" xmlns="" id="{A8DDC737-F8FB-0746-AEDA-993BDFD3DCED}"/>
                </a:ext>
              </a:extLst>
            </p:cNvPr>
            <p:cNvSpPr/>
            <p:nvPr/>
          </p:nvSpPr>
          <p:spPr>
            <a:xfrm>
              <a:off x="1650830" y="2945718"/>
              <a:ext cx="861444" cy="42958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245D474-E7E9-7446-A739-EDF1569C0E2F}"/>
                </a:ext>
              </a:extLst>
            </p:cNvPr>
            <p:cNvSpPr txBox="1"/>
            <p:nvPr/>
          </p:nvSpPr>
          <p:spPr>
            <a:xfrm>
              <a:off x="1692881" y="3045093"/>
              <a:ext cx="635110" cy="230832"/>
            </a:xfrm>
            <a:prstGeom prst="rect">
              <a:avLst/>
            </a:prstGeom>
            <a:noFill/>
          </p:spPr>
          <p:txBody>
            <a:bodyPr wrap="none" rtlCol="0">
              <a:spAutoFit/>
            </a:bodyPr>
            <a:lstStyle/>
            <a:p>
              <a:r>
                <a:rPr lang="en-US" sz="900" b="1" dirty="0">
                  <a:solidFill>
                    <a:schemeClr val="bg1"/>
                  </a:solidFill>
                </a:rPr>
                <a:t>Currently</a:t>
              </a:r>
            </a:p>
          </p:txBody>
        </p:sp>
      </p:grpSp>
      <p:sp>
        <p:nvSpPr>
          <p:cNvPr id="13" name="Right Arrow 12">
            <a:extLst>
              <a:ext uri="{FF2B5EF4-FFF2-40B4-BE49-F238E27FC236}">
                <a16:creationId xmlns:a16="http://schemas.microsoft.com/office/drawing/2014/main" xmlns="" id="{98B29342-E953-514F-9C32-77D053999099}"/>
              </a:ext>
            </a:extLst>
          </p:cNvPr>
          <p:cNvSpPr/>
          <p:nvPr/>
        </p:nvSpPr>
        <p:spPr>
          <a:xfrm>
            <a:off x="1657458" y="2549800"/>
            <a:ext cx="861444" cy="42958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90AE6F3-A7E5-A345-89DF-77FF6E1674A4}"/>
              </a:ext>
            </a:extLst>
          </p:cNvPr>
          <p:cNvSpPr txBox="1"/>
          <p:nvPr/>
        </p:nvSpPr>
        <p:spPr>
          <a:xfrm>
            <a:off x="1699509" y="2649175"/>
            <a:ext cx="678391" cy="230832"/>
          </a:xfrm>
          <a:prstGeom prst="rect">
            <a:avLst/>
          </a:prstGeom>
          <a:noFill/>
        </p:spPr>
        <p:txBody>
          <a:bodyPr wrap="none" rtlCol="0">
            <a:spAutoFit/>
          </a:bodyPr>
          <a:lstStyle/>
          <a:p>
            <a:r>
              <a:rPr lang="en-US" sz="900" b="1" dirty="0">
                <a:solidFill>
                  <a:schemeClr val="bg1"/>
                </a:solidFill>
              </a:rPr>
              <a:t>Last Week</a:t>
            </a:r>
          </a:p>
        </p:txBody>
      </p:sp>
    </p:spTree>
    <p:extLst>
      <p:ext uri="{BB962C8B-B14F-4D97-AF65-F5344CB8AC3E}">
        <p14:creationId xmlns:p14="http://schemas.microsoft.com/office/powerpoint/2010/main" val="35385321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E627E-8C16-FE47-BEF2-46A71F906FE4}"/>
              </a:ext>
            </a:extLst>
          </p:cNvPr>
          <p:cNvSpPr>
            <a:spLocks noGrp="1"/>
          </p:cNvSpPr>
          <p:nvPr>
            <p:ph type="ctrTitle"/>
          </p:nvPr>
        </p:nvSpPr>
        <p:spPr/>
        <p:txBody>
          <a:bodyPr/>
          <a:lstStyle/>
          <a:p>
            <a:r>
              <a:rPr lang="en-US" dirty="0"/>
              <a:t>Statistics</a:t>
            </a:r>
          </a:p>
        </p:txBody>
      </p:sp>
      <p:sp>
        <p:nvSpPr>
          <p:cNvPr id="3" name="Subtitle 2">
            <a:extLst>
              <a:ext uri="{FF2B5EF4-FFF2-40B4-BE49-F238E27FC236}">
                <a16:creationId xmlns:a16="http://schemas.microsoft.com/office/drawing/2014/main" xmlns="" id="{7AFBD5A8-559C-6647-B0DC-B4E1C1ED98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3290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4BB44-A8A0-7444-A3D7-ADB203309D77}"/>
              </a:ext>
            </a:extLst>
          </p:cNvPr>
          <p:cNvSpPr>
            <a:spLocks noGrp="1"/>
          </p:cNvSpPr>
          <p:nvPr>
            <p:ph type="ctrTitle"/>
          </p:nvPr>
        </p:nvSpPr>
        <p:spPr>
          <a:xfrm>
            <a:off x="783771" y="420380"/>
            <a:ext cx="10363200" cy="1470025"/>
          </a:xfrm>
        </p:spPr>
        <p:txBody>
          <a:bodyPr/>
          <a:lstStyle/>
          <a:p>
            <a:r>
              <a:rPr lang="en-US" dirty="0">
                <a:solidFill>
                  <a:srgbClr val="FF0000"/>
                </a:solidFill>
              </a:rPr>
              <a:t>COVID-19 Cases 6E MIXED USE</a:t>
            </a:r>
          </a:p>
        </p:txBody>
      </p:sp>
      <p:pic>
        <p:nvPicPr>
          <p:cNvPr id="3" name="Picture 2">
            <a:extLst>
              <a:ext uri="{FF2B5EF4-FFF2-40B4-BE49-F238E27FC236}">
                <a16:creationId xmlns:a16="http://schemas.microsoft.com/office/drawing/2014/main" xmlns="" id="{6503FBF4-2995-49DB-A9DC-11AB79FCAFC4}"/>
              </a:ext>
            </a:extLst>
          </p:cNvPr>
          <p:cNvPicPr>
            <a:picLocks noChangeAspect="1"/>
          </p:cNvPicPr>
          <p:nvPr/>
        </p:nvPicPr>
        <p:blipFill>
          <a:blip r:embed="rId2"/>
          <a:stretch>
            <a:fillRect/>
          </a:stretch>
        </p:blipFill>
        <p:spPr>
          <a:xfrm>
            <a:off x="1834421" y="1005840"/>
            <a:ext cx="8261900" cy="4846320"/>
          </a:xfrm>
          <a:prstGeom prst="rect">
            <a:avLst/>
          </a:prstGeom>
        </p:spPr>
      </p:pic>
    </p:spTree>
    <p:extLst>
      <p:ext uri="{BB962C8B-B14F-4D97-AF65-F5344CB8AC3E}">
        <p14:creationId xmlns:p14="http://schemas.microsoft.com/office/powerpoint/2010/main" val="12865259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298C94-AE30-764B-ABC2-67B4676B0289}"/>
              </a:ext>
            </a:extLst>
          </p:cNvPr>
          <p:cNvSpPr>
            <a:spLocks noGrp="1"/>
          </p:cNvSpPr>
          <p:nvPr>
            <p:ph type="ctrTitle"/>
          </p:nvPr>
        </p:nvSpPr>
        <p:spPr>
          <a:xfrm>
            <a:off x="727886" y="242250"/>
            <a:ext cx="10363200" cy="1470025"/>
          </a:xfrm>
        </p:spPr>
        <p:txBody>
          <a:bodyPr/>
          <a:lstStyle/>
          <a:p>
            <a:r>
              <a:rPr lang="en-US" sz="4000" dirty="0"/>
              <a:t>Providence System </a:t>
            </a:r>
            <a:r>
              <a:rPr lang="en-US" sz="4000" u="sng" dirty="0">
                <a:solidFill>
                  <a:schemeClr val="accent2"/>
                </a:solidFill>
              </a:rPr>
              <a:t>Hospitalized</a:t>
            </a:r>
            <a:r>
              <a:rPr lang="en-US" sz="4000" dirty="0"/>
              <a:t> COVID-19 Cases</a:t>
            </a:r>
          </a:p>
        </p:txBody>
      </p:sp>
      <p:pic>
        <p:nvPicPr>
          <p:cNvPr id="3" name="Picture 2">
            <a:extLst>
              <a:ext uri="{FF2B5EF4-FFF2-40B4-BE49-F238E27FC236}">
                <a16:creationId xmlns:a16="http://schemas.microsoft.com/office/drawing/2014/main" xmlns="" id="{EB3AF47B-B7C0-42B0-B022-4F4734978078}"/>
              </a:ext>
            </a:extLst>
          </p:cNvPr>
          <p:cNvPicPr>
            <a:picLocks noChangeAspect="1"/>
          </p:cNvPicPr>
          <p:nvPr/>
        </p:nvPicPr>
        <p:blipFill>
          <a:blip r:embed="rId2"/>
          <a:stretch>
            <a:fillRect/>
          </a:stretch>
        </p:blipFill>
        <p:spPr>
          <a:xfrm>
            <a:off x="3557587" y="1071562"/>
            <a:ext cx="5076825" cy="4714875"/>
          </a:xfrm>
          <a:prstGeom prst="rect">
            <a:avLst/>
          </a:prstGeom>
        </p:spPr>
      </p:pic>
      <p:sp>
        <p:nvSpPr>
          <p:cNvPr id="7" name="Rectangle 6">
            <a:extLst>
              <a:ext uri="{FF2B5EF4-FFF2-40B4-BE49-F238E27FC236}">
                <a16:creationId xmlns:a16="http://schemas.microsoft.com/office/drawing/2014/main" xmlns="" id="{154B7F6C-BF31-4862-94D8-657B49493E74}"/>
              </a:ext>
            </a:extLst>
          </p:cNvPr>
          <p:cNvSpPr/>
          <p:nvPr/>
        </p:nvSpPr>
        <p:spPr>
          <a:xfrm>
            <a:off x="2688205" y="3318551"/>
            <a:ext cx="4857814" cy="339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845756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F57ED-EA83-5E41-9C91-6F6DC641E679}"/>
              </a:ext>
            </a:extLst>
          </p:cNvPr>
          <p:cNvSpPr>
            <a:spLocks noGrp="1"/>
          </p:cNvSpPr>
          <p:nvPr>
            <p:ph type="ctrTitle"/>
          </p:nvPr>
        </p:nvSpPr>
        <p:spPr>
          <a:xfrm>
            <a:off x="889000" y="313501"/>
            <a:ext cx="10363200" cy="1470025"/>
          </a:xfrm>
        </p:spPr>
        <p:txBody>
          <a:bodyPr/>
          <a:lstStyle/>
          <a:p>
            <a:r>
              <a:rPr lang="en-US" dirty="0"/>
              <a:t>Providence Inpatient COVID-19 Volume</a:t>
            </a:r>
          </a:p>
        </p:txBody>
      </p:sp>
      <p:pic>
        <p:nvPicPr>
          <p:cNvPr id="4" name="Picture 3">
            <a:extLst>
              <a:ext uri="{FF2B5EF4-FFF2-40B4-BE49-F238E27FC236}">
                <a16:creationId xmlns:a16="http://schemas.microsoft.com/office/drawing/2014/main" xmlns="" id="{805D905C-52CF-433D-885E-50F39081AE80}"/>
              </a:ext>
            </a:extLst>
          </p:cNvPr>
          <p:cNvPicPr>
            <a:picLocks noChangeAspect="1"/>
          </p:cNvPicPr>
          <p:nvPr/>
        </p:nvPicPr>
        <p:blipFill>
          <a:blip r:embed="rId2"/>
          <a:stretch>
            <a:fillRect/>
          </a:stretch>
        </p:blipFill>
        <p:spPr>
          <a:xfrm>
            <a:off x="2014537" y="1457325"/>
            <a:ext cx="8162925" cy="3943350"/>
          </a:xfrm>
          <a:prstGeom prst="rect">
            <a:avLst/>
          </a:prstGeom>
        </p:spPr>
      </p:pic>
    </p:spTree>
    <p:extLst>
      <p:ext uri="{BB962C8B-B14F-4D97-AF65-F5344CB8AC3E}">
        <p14:creationId xmlns:p14="http://schemas.microsoft.com/office/powerpoint/2010/main" val="21327928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90B32-2EBE-4645-8EF5-BBC1AA5FA4DA}"/>
              </a:ext>
            </a:extLst>
          </p:cNvPr>
          <p:cNvSpPr>
            <a:spLocks noGrp="1"/>
          </p:cNvSpPr>
          <p:nvPr>
            <p:ph type="ctrTitle"/>
          </p:nvPr>
        </p:nvSpPr>
        <p:spPr>
          <a:xfrm>
            <a:off x="629393" y="218499"/>
            <a:ext cx="10363200" cy="1470025"/>
          </a:xfrm>
        </p:spPr>
        <p:txBody>
          <a:bodyPr/>
          <a:lstStyle/>
          <a:p>
            <a:r>
              <a:rPr lang="en-US" dirty="0"/>
              <a:t>Texas Inpatient COVID-19 Volume</a:t>
            </a:r>
          </a:p>
        </p:txBody>
      </p:sp>
      <p:pic>
        <p:nvPicPr>
          <p:cNvPr id="3" name="Picture 2">
            <a:extLst>
              <a:ext uri="{FF2B5EF4-FFF2-40B4-BE49-F238E27FC236}">
                <a16:creationId xmlns:a16="http://schemas.microsoft.com/office/drawing/2014/main" xmlns="" id="{2B23A573-0EEC-4627-8EDA-E5292A657E91}"/>
              </a:ext>
            </a:extLst>
          </p:cNvPr>
          <p:cNvPicPr>
            <a:picLocks noChangeAspect="1"/>
          </p:cNvPicPr>
          <p:nvPr/>
        </p:nvPicPr>
        <p:blipFill>
          <a:blip r:embed="rId2"/>
          <a:stretch>
            <a:fillRect/>
          </a:stretch>
        </p:blipFill>
        <p:spPr>
          <a:xfrm>
            <a:off x="1762868" y="1388669"/>
            <a:ext cx="8096250" cy="3895725"/>
          </a:xfrm>
          <a:prstGeom prst="rect">
            <a:avLst/>
          </a:prstGeom>
        </p:spPr>
      </p:pic>
      <p:sp>
        <p:nvSpPr>
          <p:cNvPr id="6" name="TextBox 5">
            <a:extLst>
              <a:ext uri="{FF2B5EF4-FFF2-40B4-BE49-F238E27FC236}">
                <a16:creationId xmlns:a16="http://schemas.microsoft.com/office/drawing/2014/main" xmlns="" id="{DC901A83-01CF-487A-BBB4-61F4968901A3}"/>
              </a:ext>
            </a:extLst>
          </p:cNvPr>
          <p:cNvSpPr txBox="1"/>
          <p:nvPr/>
        </p:nvSpPr>
        <p:spPr>
          <a:xfrm>
            <a:off x="9441951" y="1808072"/>
            <a:ext cx="2476071" cy="923330"/>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As of 6</a:t>
            </a:r>
            <a:r>
              <a:rPr kumimoji="0" lang="en-US" sz="18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:00AM on 5/15</a:t>
            </a:r>
            <a:r>
              <a:rPr kumimoji="0" lang="en-US" sz="1800" b="0" i="0" u="none" strike="noStrike" kern="1200" cap="none" spc="0" normalizeH="0" baseline="0" noProof="0" dirty="0">
                <a:ln>
                  <a:noFill/>
                </a:ln>
                <a:solidFill>
                  <a:srgbClr val="FF0000"/>
                </a:solidFill>
                <a:effectLst/>
                <a:uLnTx/>
                <a:uFillTx/>
                <a:latin typeface="Calibri"/>
                <a:ea typeface="+mn-ea"/>
                <a:cs typeface="+mn-cs"/>
              </a:rPr>
              <a:t>, we are UP to 5 Positive Inpatients in the Region</a:t>
            </a:r>
          </a:p>
        </p:txBody>
      </p:sp>
    </p:spTree>
    <p:extLst>
      <p:ext uri="{BB962C8B-B14F-4D97-AF65-F5344CB8AC3E}">
        <p14:creationId xmlns:p14="http://schemas.microsoft.com/office/powerpoint/2010/main" val="1332421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1"/>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6.xml><?xml version="1.0" encoding="utf-8"?>
<p:tagLst xmlns:a="http://schemas.openxmlformats.org/drawingml/2006/main" xmlns:r="http://schemas.openxmlformats.org/officeDocument/2006/relationships" xmlns:p="http://schemas.openxmlformats.org/presentationml/2006/main">
  <p:tag name="ANGLE" val="5"/>
</p:tagLst>
</file>

<file path=ppt/tags/tag27.xml><?xml version="1.0" encoding="utf-8"?>
<p:tagLst xmlns:a="http://schemas.openxmlformats.org/drawingml/2006/main" xmlns:r="http://schemas.openxmlformats.org/officeDocument/2006/relationships" xmlns:p="http://schemas.openxmlformats.org/presentationml/2006/main">
  <p:tag name="ANGLE" val="5"/>
</p:tagLst>
</file>

<file path=ppt/tags/tag28.xml><?xml version="1.0" encoding="utf-8"?>
<p:tagLst xmlns:a="http://schemas.openxmlformats.org/drawingml/2006/main" xmlns:r="http://schemas.openxmlformats.org/officeDocument/2006/relationships" xmlns:p="http://schemas.openxmlformats.org/presentationml/2006/main">
  <p:tag name="ANGLE" val="4"/>
</p:tagLst>
</file>

<file path=ppt/tags/tag29.xml><?xml version="1.0" encoding="utf-8"?>
<p:tagLst xmlns:a="http://schemas.openxmlformats.org/drawingml/2006/main" xmlns:r="http://schemas.openxmlformats.org/officeDocument/2006/relationships" xmlns:p="http://schemas.openxmlformats.org/presentationml/2006/main">
  <p:tag name="ANGLE" val="4"/>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ANGLE" val="3"/>
</p:tagLst>
</file>

<file path=ppt/tags/tag31.xml><?xml version="1.0" encoding="utf-8"?>
<p:tagLst xmlns:a="http://schemas.openxmlformats.org/drawingml/2006/main" xmlns:r="http://schemas.openxmlformats.org/officeDocument/2006/relationships" xmlns:p="http://schemas.openxmlformats.org/presentationml/2006/main">
  <p:tag name="ANGLE" val="3"/>
</p:tagLst>
</file>

<file path=ppt/tags/tag32.xml><?xml version="1.0" encoding="utf-8"?>
<p:tagLst xmlns:a="http://schemas.openxmlformats.org/drawingml/2006/main" xmlns:r="http://schemas.openxmlformats.org/officeDocument/2006/relationships" xmlns:p="http://schemas.openxmlformats.org/presentationml/2006/main">
  <p:tag name="ANGLE" val="2"/>
</p:tagLst>
</file>

<file path=ppt/tags/tag33.xml><?xml version="1.0" encoding="utf-8"?>
<p:tagLst xmlns:a="http://schemas.openxmlformats.org/drawingml/2006/main" xmlns:r="http://schemas.openxmlformats.org/officeDocument/2006/relationships" xmlns:p="http://schemas.openxmlformats.org/presentationml/2006/main">
  <p:tag name="ANGLE" val="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MUpCClAV5oHf.Uv09Fn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xml><?xml version="1.0" encoding="utf-8"?>
<p:tagLst xmlns:a="http://schemas.openxmlformats.org/drawingml/2006/main" xmlns:r="http://schemas.openxmlformats.org/officeDocument/2006/relationships" xmlns:p="http://schemas.openxmlformats.org/presentationml/2006/main">
  <p:tag name="NAME" val="QuaterMoon"/>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1R4ZFc503tAQ6JnfEklvw"/>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HalfMoon"/>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3Quater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Ful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Empty"/>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wZaT0pc1t5njNc.QjjniQ"/>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oe8TP4XhZ.lnTo2za9cAQ"/>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P.XMQcYbPtSh31.Br9hHQ"/>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NGL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NUaM_SWfAmEY4NYmacs7Q"/>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RGyMAMPu_wFFhPSuQDqWQ"/>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848D6E36-A2CD-164D-9B6F-ABEF66AB6AC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A7253780-DE27-3648-B9E5-518D3AE3900B}"/>
    </a:ext>
  </a:extLst>
</a:theme>
</file>

<file path=ppt/theme/theme3.xml><?xml version="1.0" encoding="utf-8"?>
<a:theme xmlns:a="http://schemas.openxmlformats.org/drawingml/2006/main" name="1_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EBA91C50-C2BF-6544-940E-74B663AC4748}"/>
    </a:ext>
  </a:extLst>
</a:theme>
</file>

<file path=ppt/theme/theme4.xml><?xml version="1.0" encoding="utf-8"?>
<a:theme xmlns:a="http://schemas.openxmlformats.org/drawingml/2006/main" name="3349UU_CF">
  <a:themeElements>
    <a:clrScheme name="CURRENT">
      <a:dk1>
        <a:srgbClr val="000000"/>
      </a:dk1>
      <a:lt1>
        <a:srgbClr val="FFFFFF"/>
      </a:lt1>
      <a:dk2>
        <a:srgbClr val="000000"/>
      </a:dk2>
      <a:lt2>
        <a:srgbClr val="FFFFFF"/>
      </a:lt2>
      <a:accent1>
        <a:srgbClr val="0070C0"/>
      </a:accent1>
      <a:accent2>
        <a:srgbClr val="00529B"/>
      </a:accent2>
      <a:accent3>
        <a:srgbClr val="419639"/>
      </a:accent3>
      <a:accent4>
        <a:srgbClr val="93C571"/>
      </a:accent4>
      <a:accent5>
        <a:srgbClr val="3EABAA"/>
      </a:accent5>
      <a:accent6>
        <a:srgbClr val="808080"/>
      </a:accent6>
      <a:hlink>
        <a:srgbClr val="419639"/>
      </a:hlink>
      <a:folHlink>
        <a:srgbClr val="93C571"/>
      </a:folHlink>
    </a:clrScheme>
    <a:fontScheme name="Custom 10">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0000"/>
        </a:dk2>
        <a:lt2>
          <a:srgbClr val="FFFFFF"/>
        </a:lt2>
        <a:accent1>
          <a:srgbClr val="93C571"/>
        </a:accent1>
        <a:accent2>
          <a:srgbClr val="419639"/>
        </a:accent2>
        <a:accent3>
          <a:srgbClr val="0070C0"/>
        </a:accent3>
        <a:accent4>
          <a:srgbClr val="2F5597"/>
        </a:accent4>
        <a:accent5>
          <a:srgbClr val="3EABAA"/>
        </a:accent5>
        <a:accent6>
          <a:srgbClr val="808080"/>
        </a:accent6>
        <a:hlink>
          <a:srgbClr val="0070C0"/>
        </a:hlink>
        <a:folHlink>
          <a:srgbClr val="2F559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3349UU vF.potx" id="{2BEC9316-A2CD-4894-BBC6-3B78765581E4}" vid="{4A7DEE00-6925-42B1-8430-6A16D9323133}"/>
    </a:ext>
  </a:extLst>
</a:theme>
</file>

<file path=ppt/theme/theme5.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728030A031242BD640392A4974FEE" ma:contentTypeVersion="12" ma:contentTypeDescription="Create a new document." ma:contentTypeScope="" ma:versionID="7fcb8ec11c23cf017e64fa3eb9446314">
  <xsd:schema xmlns:xsd="http://www.w3.org/2001/XMLSchema" xmlns:xs="http://www.w3.org/2001/XMLSchema" xmlns:p="http://schemas.microsoft.com/office/2006/metadata/properties" xmlns:ns2="600551e7-3f7b-45a0-976b-a9ca1f9be118" xmlns:ns3="674cc7e9-9d2a-4106-b513-0ad7669359f3" targetNamespace="http://schemas.microsoft.com/office/2006/metadata/properties" ma:root="true" ma:fieldsID="700c44e4f89aedf8139eeaf6cd359b20" ns2:_="" ns3:_="">
    <xsd:import namespace="600551e7-3f7b-45a0-976b-a9ca1f9be118"/>
    <xsd:import namespace="674cc7e9-9d2a-4106-b513-0ad7669359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51e7-3f7b-45a0-976b-a9ca1f9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c7e9-9d2a-4106-b513-0ad766935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B95189-E9B7-42D0-BA1D-564807AABF2F}"/>
</file>

<file path=customXml/itemProps2.xml><?xml version="1.0" encoding="utf-8"?>
<ds:datastoreItem xmlns:ds="http://schemas.openxmlformats.org/officeDocument/2006/customXml" ds:itemID="{9ECB99E9-8E92-4751-BE0E-B4992A6F92C8}"/>
</file>

<file path=customXml/itemProps3.xml><?xml version="1.0" encoding="utf-8"?>
<ds:datastoreItem xmlns:ds="http://schemas.openxmlformats.org/officeDocument/2006/customXml" ds:itemID="{A20251C9-DAC0-42BB-A13A-2D53FDB69293}"/>
</file>

<file path=docProps/app.xml><?xml version="1.0" encoding="utf-8"?>
<Properties xmlns="http://schemas.openxmlformats.org/officeDocument/2006/extended-properties" xmlns:vt="http://schemas.openxmlformats.org/officeDocument/2006/docPropsVTypes">
  <Template>Covenant Health</Template>
  <TotalTime>4405</TotalTime>
  <Words>1553</Words>
  <Application>Microsoft Office PowerPoint</Application>
  <PresentationFormat>Widescreen</PresentationFormat>
  <Paragraphs>181</Paragraphs>
  <Slides>38</Slides>
  <Notes>4</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53" baseType="lpstr">
      <vt:lpstr>Arial</vt:lpstr>
      <vt:lpstr>Calibri</vt:lpstr>
      <vt:lpstr>Calibri Light</vt:lpstr>
      <vt:lpstr>Georgia</vt:lpstr>
      <vt:lpstr>Helvetica Neue Medium</vt:lpstr>
      <vt:lpstr>Segoe UI</vt:lpstr>
      <vt:lpstr>Symbol</vt:lpstr>
      <vt:lpstr>Times New Roman</vt:lpstr>
      <vt:lpstr>Wingdings</vt:lpstr>
      <vt:lpstr>Covenant Health</vt:lpstr>
      <vt:lpstr>Custom Design</vt:lpstr>
      <vt:lpstr>1_Covenant Health</vt:lpstr>
      <vt:lpstr>3349UU_CF</vt:lpstr>
      <vt:lpstr>Retrospect</vt:lpstr>
      <vt:lpstr>think-cell Slide</vt:lpstr>
      <vt:lpstr>Covenant Health COVID-19 Update for Physicians</vt:lpstr>
      <vt:lpstr>Reflection</vt:lpstr>
      <vt:lpstr>PowerPoint Presentation</vt:lpstr>
      <vt:lpstr>CMC Surge Plan</vt:lpstr>
      <vt:lpstr>Statistics</vt:lpstr>
      <vt:lpstr>COVID-19 Cases 6E MIXED USE</vt:lpstr>
      <vt:lpstr>Providence System Hospitalized COVID-19 Cases</vt:lpstr>
      <vt:lpstr>Providence Inpatient COVID-19 Volume</vt:lpstr>
      <vt:lpstr>Texas Inpatient COVID-19 Volume</vt:lpstr>
      <vt:lpstr>New Covid-19 POSITIVES by Day Trend </vt:lpstr>
      <vt:lpstr>New Covid-19 POSITIVES by Day Forecast (City) </vt:lpstr>
      <vt:lpstr>TX/NM Region Weekly Procedures (YOY)</vt:lpstr>
      <vt:lpstr>Covid-19 Testing</vt:lpstr>
      <vt:lpstr>Antibody/Serologic Testing</vt:lpstr>
      <vt:lpstr>Pharmacy Update</vt:lpstr>
      <vt:lpstr>CHS COVID-19 Treatments</vt:lpstr>
      <vt:lpstr>CHS COVID-19 Treatments</vt:lpstr>
      <vt:lpstr>Pharmacy Shortages/Allocations</vt:lpstr>
      <vt:lpstr>Pre-Procedure Testing for Covid-19</vt:lpstr>
      <vt:lpstr>Surgical Assessment Services</vt:lpstr>
      <vt:lpstr>Pre-Procedure Testing Protocol</vt:lpstr>
      <vt:lpstr>Medical Students, APRNs, Pas, and Observers</vt:lpstr>
      <vt:lpstr>PowerPoint Presentation</vt:lpstr>
      <vt:lpstr>Texas Demographics</vt:lpstr>
      <vt:lpstr>PowerPoint Presentation</vt:lpstr>
      <vt:lpstr>Current Lubbock County Statistics</vt:lpstr>
      <vt:lpstr>Current Hale County Statistics</vt:lpstr>
      <vt:lpstr>Current Hockley County Statistics</vt:lpstr>
      <vt:lpstr>Current Dallas County Statistics</vt:lpstr>
      <vt:lpstr>Current Moore County Statistics</vt:lpstr>
      <vt:lpstr>PowerPoint Presentation</vt:lpstr>
      <vt:lpstr>PowerPoint Presentation</vt:lpstr>
      <vt:lpstr>Visitation Policy</vt:lpstr>
      <vt:lpstr>PowerPoint Presentation</vt:lpstr>
      <vt:lpstr>Financial Recovery</vt:lpstr>
      <vt:lpstr>PowerPoint Presentation</vt:lpstr>
      <vt:lpstr>All Covenant Campuses will be impacted financially by Covid-19 </vt:lpstr>
      <vt:lpstr>Q &amp; 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Health presents New Provider Training:  Best Practices</dc:title>
  <dc:creator>Rhyne, Craig</dc:creator>
  <cp:lastModifiedBy>Barclay, Julie</cp:lastModifiedBy>
  <cp:revision>143</cp:revision>
  <cp:lastPrinted>2020-04-06T20:21:57Z</cp:lastPrinted>
  <dcterms:created xsi:type="dcterms:W3CDTF">2020-04-06T15:45:06Z</dcterms:created>
  <dcterms:modified xsi:type="dcterms:W3CDTF">2020-05-15T16:13:46Z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a905b5-8388-4a05-b89a-55e43f7b4d00_Enabled">
    <vt:lpwstr>true</vt:lpwstr>
  </property>
  <property fmtid="{D5CDD505-2E9C-101B-9397-08002B2CF9AE}" pid="3" name="MSIP_Label_11a905b5-8388-4a05-b89a-55e43f7b4d00_SetDate">
    <vt:lpwstr>2020-05-15T16:13:40Z</vt:lpwstr>
  </property>
  <property fmtid="{D5CDD505-2E9C-101B-9397-08002B2CF9AE}" pid="4" name="MSIP_Label_11a905b5-8388-4a05-b89a-55e43f7b4d00_Method">
    <vt:lpwstr>Standard</vt:lpwstr>
  </property>
  <property fmtid="{D5CDD505-2E9C-101B-9397-08002B2CF9AE}" pid="5" name="MSIP_Label_11a905b5-8388-4a05-b89a-55e43f7b4d00_Name">
    <vt:lpwstr>General</vt:lpwstr>
  </property>
  <property fmtid="{D5CDD505-2E9C-101B-9397-08002B2CF9AE}" pid="6" name="MSIP_Label_11a905b5-8388-4a05-b89a-55e43f7b4d00_SiteId">
    <vt:lpwstr>2e319086-9a26-46a3-865f-615bed576786</vt:lpwstr>
  </property>
  <property fmtid="{D5CDD505-2E9C-101B-9397-08002B2CF9AE}" pid="7" name="MSIP_Label_11a905b5-8388-4a05-b89a-55e43f7b4d00_ActionId">
    <vt:lpwstr>4be49f63-f97c-4158-856b-8241aca91c34</vt:lpwstr>
  </property>
  <property fmtid="{D5CDD505-2E9C-101B-9397-08002B2CF9AE}" pid="8" name="MSIP_Label_11a905b5-8388-4a05-b89a-55e43f7b4d00_ContentBits">
    <vt:lpwstr>0</vt:lpwstr>
  </property>
  <property fmtid="{D5CDD505-2E9C-101B-9397-08002B2CF9AE}" pid="9" name="ContentTypeId">
    <vt:lpwstr>0x010100578728030A031242BD640392A4974FEE</vt:lpwstr>
  </property>
</Properties>
</file>