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slides/slide45.xml" ContentType="application/vnd.openxmlformats-officedocument.presentationml.slide+xml"/>
  <Override PartName="/ppt/presentation.xml" ContentType="application/vnd.openxmlformats-officedocument.presentationml.presentation.main+xml"/>
  <Override PartName="/ppt/slides/slide4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5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3.xml" ContentType="application/vnd.openxmlformats-officedocument.presentationml.tags+xml"/>
  <Override PartName="/ppt/tags/tag16.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38.xml" ContentType="application/vnd.openxmlformats-officedocument.presentationml.tags+xml"/>
  <Override PartName="/ppt/tags/tag18.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54.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55.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1" r:id="rId3"/>
    <p:sldMasterId id="2147483683" r:id="rId4"/>
    <p:sldMasterId id="2147483700" r:id="rId5"/>
  </p:sldMasterIdLst>
  <p:notesMasterIdLst>
    <p:notesMasterId r:id="rId51"/>
  </p:notesMasterIdLst>
  <p:sldIdLst>
    <p:sldId id="256" r:id="rId6"/>
    <p:sldId id="373" r:id="rId7"/>
    <p:sldId id="1781" r:id="rId8"/>
    <p:sldId id="353" r:id="rId9"/>
    <p:sldId id="418" r:id="rId10"/>
    <p:sldId id="361" r:id="rId11"/>
    <p:sldId id="257" r:id="rId12"/>
    <p:sldId id="263" r:id="rId13"/>
    <p:sldId id="264" r:id="rId14"/>
    <p:sldId id="1780" r:id="rId15"/>
    <p:sldId id="270" r:id="rId16"/>
    <p:sldId id="408" r:id="rId17"/>
    <p:sldId id="280" r:id="rId18"/>
    <p:sldId id="1762" r:id="rId19"/>
    <p:sldId id="1763" r:id="rId20"/>
    <p:sldId id="1727" r:id="rId21"/>
    <p:sldId id="1755" r:id="rId22"/>
    <p:sldId id="410" r:id="rId23"/>
    <p:sldId id="411" r:id="rId24"/>
    <p:sldId id="405" r:id="rId25"/>
    <p:sldId id="378" r:id="rId26"/>
    <p:sldId id="1757" r:id="rId27"/>
    <p:sldId id="1758" r:id="rId28"/>
    <p:sldId id="1759" r:id="rId29"/>
    <p:sldId id="1760" r:id="rId30"/>
    <p:sldId id="1768" r:id="rId31"/>
    <p:sldId id="1769" r:id="rId32"/>
    <p:sldId id="1770" r:id="rId33"/>
    <p:sldId id="1773" r:id="rId34"/>
    <p:sldId id="1774" r:id="rId35"/>
    <p:sldId id="1775" r:id="rId36"/>
    <p:sldId id="1776" r:id="rId37"/>
    <p:sldId id="1777" r:id="rId38"/>
    <p:sldId id="1778" r:id="rId39"/>
    <p:sldId id="1779" r:id="rId40"/>
    <p:sldId id="1745" r:id="rId41"/>
    <p:sldId id="1771" r:id="rId42"/>
    <p:sldId id="1772" r:id="rId43"/>
    <p:sldId id="409" r:id="rId44"/>
    <p:sldId id="1756" r:id="rId45"/>
    <p:sldId id="1764" r:id="rId46"/>
    <p:sldId id="1765" r:id="rId47"/>
    <p:sldId id="1767" r:id="rId48"/>
    <p:sldId id="1766" r:id="rId49"/>
    <p:sldId id="269"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38D4D"/>
    <a:srgbClr val="CE510C"/>
    <a:srgbClr val="D5540D"/>
    <a:srgbClr val="E85C0E"/>
    <a:srgbClr val="C04C0C"/>
    <a:srgbClr val="996633"/>
    <a:srgbClr val="B06010"/>
    <a:srgbClr val="000099"/>
    <a:srgbClr val="D01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870" autoAdjust="0"/>
    <p:restoredTop sz="95405" autoAdjust="0"/>
  </p:normalViewPr>
  <p:slideViewPr>
    <p:cSldViewPr snapToGrid="0">
      <p:cViewPr varScale="1">
        <p:scale>
          <a:sx n="136" d="100"/>
          <a:sy n="136" d="100"/>
        </p:scale>
        <p:origin x="216" y="544"/>
      </p:cViewPr>
      <p:guideLst>
        <p:guide orient="horz" pos="2160"/>
        <p:guide pos="3840"/>
      </p:guideLst>
    </p:cSldViewPr>
  </p:slideViewPr>
  <p:notesTextViewPr>
    <p:cViewPr>
      <p:scale>
        <a:sx n="1" d="1"/>
        <a:sy n="1" d="1"/>
      </p:scale>
      <p:origin x="0" y="0"/>
    </p:cViewPr>
  </p:notesTextViewPr>
  <p:sorterViewPr>
    <p:cViewPr>
      <p:scale>
        <a:sx n="130" d="100"/>
        <a:sy n="130" d="100"/>
      </p:scale>
      <p:origin x="0" y="-5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ustomXml" Target="../customXml/item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ustomXml" Target="../customXml/item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05DB2C-8DCE-4461-A4C0-829B572BD36F}" type="datetimeFigureOut">
              <a:rPr lang="en-US" smtClean="0"/>
              <a:t>5/29/20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D41161-6CC1-40CF-BFAD-D1410EEE27B0}" type="slidenum">
              <a:rPr lang="en-US" smtClean="0"/>
              <a:t>‹#›</a:t>
            </a:fld>
            <a:endParaRPr lang="en-US" dirty="0"/>
          </a:p>
        </p:txBody>
      </p:sp>
    </p:spTree>
    <p:extLst>
      <p:ext uri="{BB962C8B-B14F-4D97-AF65-F5344CB8AC3E}">
        <p14:creationId xmlns:p14="http://schemas.microsoft.com/office/powerpoint/2010/main" val="74885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rxiv.org/content/10.1101/2020.04.16.20065920v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sandoz.com/news/media-releases/novartis-sponsor-large-clinical-trial-hydroxychloroquine-hospitalized-covid-19" TargetMode="External"/><Relationship Id="rId5" Type="http://schemas.openxmlformats.org/officeDocument/2006/relationships/hyperlink" Target="https://www.nih.gov/news-events/news-releases/nih-clinical-trial-hydroxychloroquine-potential-therapy-covid-19-begins" TargetMode="External"/><Relationship Id="rId4" Type="http://schemas.openxmlformats.org/officeDocument/2006/relationships/hyperlink" Target="https://www.medrxiv.org/content/10.1101/2020.04.10.20060558v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aid.nih.gov/news-events/nih-clinical-trial-remdesivir-treat-covid-19-begi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iaid.nih.gov/diseases-conditions/coronavirus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4</a:t>
            </a:fld>
            <a:endParaRPr lang="en-US"/>
          </a:p>
        </p:txBody>
      </p:sp>
    </p:spTree>
    <p:extLst>
      <p:ext uri="{BB962C8B-B14F-4D97-AF65-F5344CB8AC3E}">
        <p14:creationId xmlns:p14="http://schemas.microsoft.com/office/powerpoint/2010/main" val="12003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FDA says that neither drug has been proven safe and effective in treating COVID-19. In fact, a </a:t>
            </a:r>
            <a:r>
              <a:rPr lang="en-GB" sz="1200" b="0" i="0" u="none" strike="noStrike" kern="1200" dirty="0">
                <a:solidFill>
                  <a:schemeClr val="tx1"/>
                </a:solidFill>
                <a:effectLst/>
                <a:latin typeface="+mn-lt"/>
                <a:ea typeface="+mn-ea"/>
                <a:cs typeface="+mn-cs"/>
                <a:hlinkClick r:id="rId3"/>
              </a:rPr>
              <a:t>study published on April 23</a:t>
            </a:r>
            <a:r>
              <a:rPr lang="en-GB" sz="1200" b="0" i="0" u="none" strike="noStrike" kern="1200" dirty="0">
                <a:solidFill>
                  <a:schemeClr val="tx1"/>
                </a:solidFill>
                <a:effectLst/>
                <a:latin typeface="+mn-lt"/>
                <a:ea typeface="+mn-ea"/>
                <a:cs typeface="+mn-cs"/>
              </a:rPr>
              <a:t> involving 368 COVID-19 patients at U.S. Veterans Health Administration hospitals found that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or in combination with azithromycin, did not reduce the need for a ventilator compared to those not taking the drugs. Further, people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had a higher risk of dying during the study than those not taking the drug. Researchers in China came to a similar conclusion in a </a:t>
            </a:r>
            <a:r>
              <a:rPr lang="en-GB" sz="1200" b="0" i="0" u="none" strike="noStrike" kern="1200" dirty="0">
                <a:solidFill>
                  <a:schemeClr val="tx1"/>
                </a:solidFill>
                <a:effectLst/>
                <a:latin typeface="+mn-lt"/>
                <a:ea typeface="+mn-ea"/>
                <a:cs typeface="+mn-cs"/>
                <a:hlinkClick r:id="rId4"/>
              </a:rPr>
              <a:t>study of 150 COVID-19 patients</a:t>
            </a:r>
            <a:r>
              <a:rPr lang="en-GB" sz="1200" b="0" i="0" u="none" strike="noStrike" kern="1200" dirty="0">
                <a:solidFill>
                  <a:schemeClr val="tx1"/>
                </a:solidFill>
                <a:effectLst/>
                <a:latin typeface="+mn-lt"/>
                <a:ea typeface="+mn-ea"/>
                <a:cs typeface="+mn-cs"/>
              </a:rPr>
              <a:t> randomly assigned to receive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or the current standard of care: after a month, both groups had similar symptom profiles, and showed similar levels of the virus, suggesting that the drug wasn’t clearing the COVID-19 virus in a significant way. The </a:t>
            </a:r>
            <a:r>
              <a:rPr lang="en-GB" sz="1200" b="0" i="0" u="none" strike="noStrike" kern="1200" dirty="0">
                <a:solidFill>
                  <a:schemeClr val="tx1"/>
                </a:solidFill>
                <a:effectLst/>
                <a:latin typeface="+mn-lt"/>
                <a:ea typeface="+mn-ea"/>
                <a:cs typeface="+mn-cs"/>
                <a:hlinkClick r:id="rId5"/>
              </a:rPr>
              <a:t>National Institutes of Health is conducting an ongoing study</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among hospitalized patients, as is </a:t>
            </a:r>
            <a:r>
              <a:rPr lang="en-GB" sz="1200" b="0" i="0" u="none" strike="noStrike" kern="1200" dirty="0">
                <a:solidFill>
                  <a:schemeClr val="tx1"/>
                </a:solidFill>
                <a:effectLst/>
                <a:latin typeface="+mn-lt"/>
                <a:ea typeface="+mn-ea"/>
                <a:cs typeface="+mn-cs"/>
                <a:hlinkClick r:id="rId6"/>
              </a:rPr>
              <a:t>Novartis</a:t>
            </a:r>
            <a:r>
              <a:rPr lang="en-GB" sz="1200" b="0" i="0" u="none" strike="noStrike" kern="1200" dirty="0">
                <a:solidFill>
                  <a:schemeClr val="tx1"/>
                </a:solidFill>
                <a:effectLst/>
                <a:latin typeface="+mn-lt"/>
                <a:ea typeface="+mn-ea"/>
                <a:cs typeface="+mn-cs"/>
              </a:rPr>
              <a:t>, whose Sandoz division makes a generic version of the drug.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HCQ:</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PSJH</a:t>
            </a:r>
            <a:r>
              <a:rPr lang="en-US" sz="1200" b="0" i="0" u="none" strike="noStrike" kern="1200" baseline="0" dirty="0">
                <a:solidFill>
                  <a:schemeClr val="tx1"/>
                </a:solidFill>
                <a:effectLst/>
                <a:latin typeface="+mn-lt"/>
                <a:ea typeface="+mn-ea"/>
                <a:cs typeface="+mn-cs"/>
              </a:rPr>
              <a:t> h</a:t>
            </a:r>
            <a:r>
              <a:rPr lang="en-US" sz="1200" b="0" i="0" u="none" strike="noStrike" kern="1200" dirty="0">
                <a:solidFill>
                  <a:schemeClr val="tx1"/>
                </a:solidFill>
                <a:effectLst/>
                <a:latin typeface="+mn-lt"/>
                <a:ea typeface="+mn-ea"/>
                <a:cs typeface="+mn-cs"/>
              </a:rPr>
              <a:t>igh risk patients (age &gt; 60, pulmonary disease, CV disease, CKD, DM, immune compromised, HTN present on admission or receiving anti-</a:t>
            </a:r>
            <a:r>
              <a:rPr lang="en-US" sz="1200" b="0" i="0" u="none" strike="noStrike" kern="1200" dirty="0" err="1">
                <a:solidFill>
                  <a:schemeClr val="tx1"/>
                </a:solidFill>
                <a:effectLst/>
                <a:latin typeface="+mn-lt"/>
                <a:ea typeface="+mn-ea"/>
                <a:cs typeface="+mn-cs"/>
              </a:rPr>
              <a:t>hypertensives</a:t>
            </a:r>
            <a:r>
              <a:rPr lang="en-US" sz="1200" b="0" i="0" u="none" strike="noStrike" kern="1200" dirty="0">
                <a:solidFill>
                  <a:schemeClr val="tx1"/>
                </a:solidFill>
                <a:effectLst/>
                <a:latin typeface="+mn-lt"/>
                <a:ea typeface="+mn-ea"/>
                <a:cs typeface="+mn-cs"/>
              </a:rPr>
              <a:t> prior to admission)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dirty="0" err="1"/>
              <a:t>Toci</a:t>
            </a:r>
            <a:r>
              <a:rPr lang="en-US" sz="1200" dirty="0"/>
              <a:t>:</a:t>
            </a:r>
          </a:p>
          <a:p>
            <a:pPr marL="0" indent="0">
              <a:buFont typeface="Arial" panose="020B0604020202020204" pitchFamily="34" charset="0"/>
              <a:buNone/>
            </a:pPr>
            <a:r>
              <a:rPr lang="en-US" sz="1200" dirty="0"/>
              <a:t>Proven COVID-19 infection based on laboratory testing AND radiographic evidence of pneumonia</a:t>
            </a:r>
          </a:p>
          <a:p>
            <a:pPr marL="0" indent="0">
              <a:buFont typeface="Arial" panose="020B0604020202020204" pitchFamily="34" charset="0"/>
              <a:buNone/>
            </a:pPr>
            <a:r>
              <a:rPr lang="en-US" sz="1200" dirty="0"/>
              <a:t>Severely ill</a:t>
            </a:r>
            <a:r>
              <a:rPr lang="en-US" sz="1200" baseline="0" dirty="0"/>
              <a:t> definition: </a:t>
            </a:r>
            <a:r>
              <a:rPr lang="en-US" sz="1200" dirty="0"/>
              <a:t>SpO2 ≤ 93% on room air or FiO2/PaO2 ≤ 300 mmHg or respiratory rate ≥ 30 breaths/min</a:t>
            </a:r>
          </a:p>
          <a:p>
            <a:pPr marL="0" indent="0">
              <a:buFont typeface="Arial" panose="020B0604020202020204" pitchFamily="34" charset="0"/>
              <a:buNone/>
            </a:pPr>
            <a:r>
              <a:rPr lang="en-US" sz="1200" dirty="0"/>
              <a:t>Critically ill definition:</a:t>
            </a:r>
            <a:r>
              <a:rPr lang="en-US" sz="1200" baseline="0" dirty="0"/>
              <a:t> </a:t>
            </a:r>
            <a:r>
              <a:rPr lang="en-US" sz="1200" dirty="0"/>
              <a:t>Mechanical ventilation OR multi organ failure OR ICU admission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45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According to the summary of the China study,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was “not associated with a difference in time to clinical improvement” compared to a standard of care control. After one month, it appeared 13.9% of the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patients had died compared to 12.8% of patients in the control arm. The difference was not statistically significant.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Hospitalized patients with advanced COVID-19 and lung involvement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recovered faster than similar patients who received placebo, according to a preliminary data analysis from a randomized, controlled trial involving 1063 patients, which began on February 21. The trial (known as the </a:t>
            </a:r>
            <a:r>
              <a:rPr lang="en-GB" sz="1200" b="0" i="0" u="none" strike="noStrike" kern="1200" dirty="0">
                <a:solidFill>
                  <a:schemeClr val="tx1"/>
                </a:solidFill>
                <a:effectLst/>
                <a:latin typeface="+mn-lt"/>
                <a:ea typeface="+mn-ea"/>
                <a:cs typeface="+mn-cs"/>
                <a:hlinkClick r:id="rId3"/>
              </a:rPr>
              <a:t>Adaptive COVID-19 Treatment Trial</a:t>
            </a:r>
            <a:r>
              <a:rPr lang="en-GB" sz="1200" b="0" i="0" u="none" strike="noStrike" kern="1200" dirty="0">
                <a:solidFill>
                  <a:schemeClr val="tx1"/>
                </a:solidFill>
                <a:effectLst/>
                <a:latin typeface="+mn-lt"/>
                <a:ea typeface="+mn-ea"/>
                <a:cs typeface="+mn-cs"/>
              </a:rPr>
              <a:t>, or ACTT), sponsored by the </a:t>
            </a:r>
            <a:r>
              <a:rPr lang="en-GB" sz="1200" b="0" i="0" u="none" strike="noStrike" kern="1200" dirty="0">
                <a:solidFill>
                  <a:schemeClr val="tx1"/>
                </a:solidFill>
                <a:effectLst/>
                <a:latin typeface="+mn-lt"/>
                <a:ea typeface="+mn-ea"/>
                <a:cs typeface="+mn-cs"/>
                <a:hlinkClick r:id="rId4"/>
              </a:rPr>
              <a:t>National Institute of Allergy and Infectious Diseases (NIAID)</a:t>
            </a:r>
            <a:r>
              <a:rPr lang="en-GB" sz="1200" b="0" i="0" u="none" strike="noStrike" kern="1200" dirty="0">
                <a:solidFill>
                  <a:schemeClr val="tx1"/>
                </a:solidFill>
                <a:effectLst/>
                <a:latin typeface="+mn-lt"/>
                <a:ea typeface="+mn-ea"/>
                <a:cs typeface="+mn-cs"/>
              </a:rPr>
              <a:t>, part of the National Institutes of Health, is the first clinical trial launched in the United States to evaluate an experimental treatment for COVID-19. Preliminary results indicate that patients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had a 31% faster time to recovery than those who received placebo (p&lt;0.001). Specifically, the median time to recovery was 11 days for patients treated with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compared with 15 days for those who received placebo. Results also suggested a survival benefit, with a mortality rate of 8.0% for the group receiving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versus 11.6% for the placebo group (p=0.059). Recovery in this study was defined as being well enough for hospital discharge or returning to normal activity level.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07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44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9.xml"/><Relationship Id="rId7"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8.xml"/><Relationship Id="rId7"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tags" Target="../tags/tag56.xml"/><Relationship Id="rId11" Type="http://schemas.openxmlformats.org/officeDocument/2006/relationships/image" Target="../media/image8.emf"/><Relationship Id="rId5" Type="http://schemas.openxmlformats.org/officeDocument/2006/relationships/tags" Target="../tags/tag55.xml"/><Relationship Id="rId10" Type="http://schemas.openxmlformats.org/officeDocument/2006/relationships/oleObject" Target="../embeddings/oleObject6.bin"/><Relationship Id="rId4" Type="http://schemas.openxmlformats.org/officeDocument/2006/relationships/tags" Target="../tags/tag54.xml"/><Relationship Id="rId9"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tags" Target="../tags/tag63.xml"/><Relationship Id="rId11" Type="http://schemas.openxmlformats.org/officeDocument/2006/relationships/image" Target="../media/image8.emf"/><Relationship Id="rId5" Type="http://schemas.openxmlformats.org/officeDocument/2006/relationships/tags" Target="../tags/tag62.xml"/><Relationship Id="rId10" Type="http://schemas.openxmlformats.org/officeDocument/2006/relationships/oleObject" Target="../embeddings/oleObject7.bin"/><Relationship Id="rId4" Type="http://schemas.openxmlformats.org/officeDocument/2006/relationships/tags" Target="../tags/tag61.xml"/><Relationship Id="rId9"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tags" Target="../tags/tag70.xml"/><Relationship Id="rId11" Type="http://schemas.openxmlformats.org/officeDocument/2006/relationships/image" Target="../media/image8.emf"/><Relationship Id="rId5" Type="http://schemas.openxmlformats.org/officeDocument/2006/relationships/tags" Target="../tags/tag69.xml"/><Relationship Id="rId10" Type="http://schemas.openxmlformats.org/officeDocument/2006/relationships/oleObject" Target="../embeddings/oleObject8.bin"/><Relationship Id="rId4" Type="http://schemas.openxmlformats.org/officeDocument/2006/relationships/tags" Target="../tags/tag68.xml"/><Relationship Id="rId9"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vmlDrawing" Target="../drawings/vmlDrawing9.vml"/><Relationship Id="rId6" Type="http://schemas.openxmlformats.org/officeDocument/2006/relationships/tags" Target="../tags/tag77.xml"/><Relationship Id="rId11" Type="http://schemas.openxmlformats.org/officeDocument/2006/relationships/image" Target="../media/image11.emf"/><Relationship Id="rId5" Type="http://schemas.openxmlformats.org/officeDocument/2006/relationships/tags" Target="../tags/tag76.xml"/><Relationship Id="rId10" Type="http://schemas.openxmlformats.org/officeDocument/2006/relationships/oleObject" Target="../embeddings/oleObject9.bin"/><Relationship Id="rId4" Type="http://schemas.openxmlformats.org/officeDocument/2006/relationships/tags" Target="../tags/tag75.xml"/><Relationship Id="rId9"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1.xml"/><Relationship Id="rId7" Type="http://schemas.openxmlformats.org/officeDocument/2006/relationships/image" Target="../media/image9.emf"/><Relationship Id="rId2" Type="http://schemas.openxmlformats.org/officeDocument/2006/relationships/tags" Target="../tags/tag8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8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4.xml"/><Relationship Id="rId7" Type="http://schemas.openxmlformats.org/officeDocument/2006/relationships/image" Target="../media/image9.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4.xml"/><Relationship Id="rId4" Type="http://schemas.openxmlformats.org/officeDocument/2006/relationships/tags" Target="../tags/tag8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7.xml"/><Relationship Id="rId7" Type="http://schemas.openxmlformats.org/officeDocument/2006/relationships/image" Target="../media/image9.emf"/><Relationship Id="rId2" Type="http://schemas.openxmlformats.org/officeDocument/2006/relationships/tags" Target="../tags/tag8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0.xml"/><Relationship Id="rId7" Type="http://schemas.openxmlformats.org/officeDocument/2006/relationships/image" Target="../media/image9.emf"/><Relationship Id="rId2" Type="http://schemas.openxmlformats.org/officeDocument/2006/relationships/tags" Target="../tags/tag8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4.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3.xml"/><Relationship Id="rId7" Type="http://schemas.openxmlformats.org/officeDocument/2006/relationships/image" Target="../media/image9.emf"/><Relationship Id="rId2" Type="http://schemas.openxmlformats.org/officeDocument/2006/relationships/tags" Target="../tags/tag9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4.xml"/><Relationship Id="rId4" Type="http://schemas.openxmlformats.org/officeDocument/2006/relationships/tags" Target="../tags/tag9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2.jpeg"/><Relationship Id="rId2" Type="http://schemas.openxmlformats.org/officeDocument/2006/relationships/tags" Target="../tags/tag95.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279297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9850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19282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781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29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1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90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4197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CA19B9-F791-490A-852D-FC90925EBF74}" type="datetimeFigureOut">
              <a:rPr lang="en-US" smtClean="0">
                <a:solidFill>
                  <a:srgbClr val="00338E"/>
                </a:solidFill>
              </a:rPr>
              <a:pPr/>
              <a:t>5/29/20</a:t>
            </a:fld>
            <a:endParaRPr lang="en-US" dirty="0">
              <a:solidFill>
                <a:srgbClr val="00338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338E"/>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1BBCC12-4016-4C10-BE1F-F601FB5468B2}" type="slidenum">
              <a:rPr lang="en-US" smtClean="0">
                <a:solidFill>
                  <a:srgbClr val="00338E"/>
                </a:solidFill>
              </a:rPr>
              <a:pPr/>
              <a:t>‹#›</a:t>
            </a:fld>
            <a:endParaRPr lang="en-US" dirty="0">
              <a:solidFill>
                <a:srgbClr val="00338E"/>
              </a:solidFill>
            </a:endParaRPr>
          </a:p>
        </p:txBody>
      </p:sp>
    </p:spTree>
    <p:extLst>
      <p:ext uri="{BB962C8B-B14F-4D97-AF65-F5344CB8AC3E}">
        <p14:creationId xmlns:p14="http://schemas.microsoft.com/office/powerpoint/2010/main" val="4173446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spid="_x0000_s210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3"/>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B96C0B-CE9F-415C-B7B7-298E88FDAF32}"/>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B4208225-5C22-496E-A342-E94D62C18FDC}"/>
              </a:ext>
            </a:extLst>
          </p:cNvPr>
          <p:cNvSpPr/>
          <p:nvPr userDrawn="1"/>
        </p:nvSpPr>
        <p:spPr bwMode="ltGray">
          <a:xfrm>
            <a:off x="1" y="1681162"/>
            <a:ext cx="12191999" cy="3657600"/>
          </a:xfrm>
          <a:prstGeom prst="rect">
            <a:avLst/>
          </a:prstGeom>
          <a:solidFill>
            <a:srgbClr val="0070C0"/>
          </a:solidFill>
          <a:ln w="12700">
            <a:miter lim="400000"/>
          </a:ln>
        </p:spPr>
        <p:txBody>
          <a:bodyPr lIns="0" tIns="0" rIns="0" bIns="0" anchor="ctr"/>
          <a:lstStyle/>
          <a:p>
            <a:pPr algn="l">
              <a:defRPr sz="3200" b="0">
                <a:solidFill>
                  <a:srgbClr val="FFFFFF"/>
                </a:solidFill>
                <a:latin typeface="+mn-lt"/>
                <a:ea typeface="+mn-ea"/>
                <a:cs typeface="+mn-cs"/>
                <a:sym typeface="Helvetica Neue Medium"/>
              </a:defRPr>
            </a:pPr>
            <a:endParaRPr dirty="0">
              <a:solidFill>
                <a:srgbClr val="FF0000"/>
              </a:solidFill>
            </a:endParaRPr>
          </a:p>
        </p:txBody>
      </p:sp>
      <p:pic>
        <p:nvPicPr>
          <p:cNvPr id="12" name="fullColor.png" descr="fullColor.png">
            <a:extLst>
              <a:ext uri="{FF2B5EF4-FFF2-40B4-BE49-F238E27FC236}">
                <a16:creationId xmlns:a16="http://schemas.microsoft.com/office/drawing/2014/main" id="{63F392A6-21B5-4CA6-A199-930BFED2A682}"/>
              </a:ext>
            </a:extLst>
          </p:cNvPr>
          <p:cNvPicPr>
            <a:picLocks noChangeAspect="1"/>
          </p:cNvPicPr>
          <p:nvPr userDrawn="1"/>
        </p:nvPicPr>
        <p:blipFill>
          <a:blip r:embed="rId7"/>
          <a:stretch>
            <a:fillRect/>
          </a:stretch>
        </p:blipFill>
        <p:spPr bwMode="ltGray">
          <a:xfrm>
            <a:off x="8838424" y="448769"/>
            <a:ext cx="2665449" cy="711694"/>
          </a:xfrm>
          <a:prstGeom prst="rect">
            <a:avLst/>
          </a:prstGeom>
          <a:ln w="12700">
            <a:miter lim="400000"/>
          </a:ln>
        </p:spPr>
      </p:pic>
      <p:sp>
        <p:nvSpPr>
          <p:cNvPr id="13314" name="Title"/>
          <p:cNvSpPr>
            <a:spLocks noGrp="1" noChangeArrowheads="1"/>
          </p:cNvSpPr>
          <p:nvPr userDrawn="1">
            <p:ph type="ctrTitle"/>
          </p:nvPr>
        </p:nvSpPr>
        <p:spPr bwMode="gray">
          <a:xfrm>
            <a:off x="551941" y="3294405"/>
            <a:ext cx="10951931" cy="677108"/>
          </a:xfrm>
          <a:prstGeom prst="rect">
            <a:avLst/>
          </a:prstGeom>
        </p:spPr>
        <p:txBody>
          <a:bodyPr>
            <a:noAutofit/>
          </a:bodyPr>
          <a:lstStyle>
            <a:lvl1pPr>
              <a:defRPr lang="x-none" sz="4400" b="0" baseline="0">
                <a:solidFill>
                  <a:schemeClr val="bg1"/>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551941" y="4092559"/>
            <a:ext cx="10951931" cy="307777"/>
          </a:xfrm>
          <a:prstGeom prst="rect">
            <a:avLst/>
          </a:prstGeom>
        </p:spPr>
        <p:txBody>
          <a:bodyPr vert="horz" wrap="square" lIns="0" tIns="0" rIns="0" bIns="0" rtlCol="0">
            <a:noAutofit/>
          </a:bodyPr>
          <a:lstStyle>
            <a:lvl1pPr>
              <a:defRPr lang="x-none" sz="2000" cap="none" baseline="0" noProof="0" dirty="0">
                <a:solidFill>
                  <a:schemeClr val="bg1"/>
                </a:solidFill>
                <a:latin typeface="+mn-lt"/>
              </a:defRPr>
            </a:lvl1pPr>
          </a:lstStyle>
          <a:p>
            <a:pPr lvl="0"/>
            <a:r>
              <a:rPr lang="en-US" noProof="0"/>
              <a:t>Click to edit Master subtitle style</a:t>
            </a:r>
          </a:p>
        </p:txBody>
      </p:sp>
      <p:sp>
        <p:nvSpPr>
          <p:cNvPr id="57" name="Document type" hidden="1"/>
          <p:cNvSpPr txBox="1">
            <a:spLocks noChangeArrowheads="1"/>
          </p:cNvSpPr>
          <p:nvPr userDrawn="1"/>
        </p:nvSpPr>
        <p:spPr bwMode="gray">
          <a:xfrm>
            <a:off x="554735" y="4510168"/>
            <a:ext cx="109519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0" hangingPunct="1">
              <a:defRPr lang="x-none"/>
            </a:pPr>
            <a:r>
              <a:rPr lang="en-US" sz="1400" baseline="0" noProof="0" dirty="0">
                <a:solidFill>
                  <a:schemeClr val="bg1"/>
                </a:solidFill>
                <a:latin typeface="+mn-lt"/>
              </a:rPr>
              <a:t>Document type | Date</a:t>
            </a:r>
          </a:p>
        </p:txBody>
      </p:sp>
    </p:spTree>
    <p:extLst>
      <p:ext uri="{BB962C8B-B14F-4D97-AF65-F5344CB8AC3E}">
        <p14:creationId xmlns:p14="http://schemas.microsoft.com/office/powerpoint/2010/main" val="1871019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5"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500" b="1"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2" name="Title"/>
          <p:cNvSpPr>
            <a:spLocks noGrp="1"/>
          </p:cNvSpPr>
          <p:nvPr>
            <p:ph type="title"/>
          </p:nvPr>
        </p:nvSpPr>
        <p:spPr bwMode="gray">
          <a:xfrm>
            <a:off x="554736" y="246620"/>
            <a:ext cx="11082528" cy="3847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a:t>Click to edit Master title style</a:t>
            </a:r>
          </a:p>
        </p:txBody>
      </p:sp>
    </p:spTree>
    <p:extLst>
      <p:ext uri="{BB962C8B-B14F-4D97-AF65-F5344CB8AC3E}">
        <p14:creationId xmlns:p14="http://schemas.microsoft.com/office/powerpoint/2010/main" val="3998195266"/>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3959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9"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246620"/>
            <a:ext cx="11082528" cy="384721"/>
          </a:xfrm>
        </p:spPr>
        <p:txBody>
          <a:bodyPr>
            <a:spAutoFit/>
          </a:bodyPr>
          <a:lstStyle>
            <a:lvl1pPr>
              <a:defRPr/>
            </a:lvl1p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43467"/>
            <a:ext cx="11082528" cy="276999"/>
          </a:xfr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528549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spAutoFit/>
          </a:bodyPr>
          <a:lstStyle>
            <a:lvl1pPr>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960092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1"/>
            </p:custDataLst>
          </p:nvPr>
        </p:nvSpPr>
        <p:spPr>
          <a:xfrm>
            <a:off x="554736" y="4580468"/>
            <a:ext cx="11082528" cy="677108"/>
          </a:xfrm>
        </p:spPr>
        <p:txBody>
          <a:bodyPr anchor="b">
            <a:spAutoFit/>
          </a:bodyPr>
          <a:lstStyle>
            <a:lvl1pPr>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445372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96E2AE-3155-4B50-B469-1C6FC4A4E28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3" name="think-cell Slide" r:id="rId8" imgW="395" imgH="394" progId="TCLayout.ActiveDocument.1">
                  <p:embed/>
                </p:oleObj>
              </mc:Choice>
              <mc:Fallback>
                <p:oleObj name="think-cell Slide" r:id="rId8" imgW="395" imgH="394" progId="TCLayout.ActiveDocument.1">
                  <p:embed/>
                  <p:pic>
                    <p:nvPicPr>
                      <p:cNvPr id="3" name="Object 2" hidden="1">
                        <a:extLst>
                          <a:ext uri="{FF2B5EF4-FFF2-40B4-BE49-F238E27FC236}">
                            <a16:creationId xmlns:a16="http://schemas.microsoft.com/office/drawing/2014/main" id="{E896E2AE-3155-4B50-B469-1C6FC4A4E28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6F0BF83-D6CE-4BC4-83E3-5F38B15C21A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54766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7"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359648"/>
            <a:ext cx="2514600" cy="1154162"/>
          </a:xfrm>
        </p:spPr>
        <p:txBody>
          <a:bodyPr anchor="b">
            <a:sp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23" name="reversed.png" descr="reversed.png">
            <a:extLst>
              <a:ext uri="{FF2B5EF4-FFF2-40B4-BE49-F238E27FC236}">
                <a16:creationId xmlns:a16="http://schemas.microsoft.com/office/drawing/2014/main" id="{96E85E65-2265-4679-B415-04F1E07BFD02}"/>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BE789725-D96B-413F-A907-EA3CA4B45724}"/>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2867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1"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sp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0" name="reversed.png" descr="reversed.png">
            <a:extLst>
              <a:ext uri="{FF2B5EF4-FFF2-40B4-BE49-F238E27FC236}">
                <a16:creationId xmlns:a16="http://schemas.microsoft.com/office/drawing/2014/main" id="{1A495E3F-C9AC-45DB-A1FD-80270B8ADEA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0227C4C6-C6A6-4C74-A71D-7CD44A2345FD}"/>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166340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45"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246620"/>
            <a:ext cx="5065776" cy="384721"/>
          </a:xfrm>
        </p:spPr>
        <p:txBody>
          <a:bodyPr>
            <a:spAutoFit/>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43467"/>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1" name="reversed.png" descr="reversed.png">
            <a:extLst>
              <a:ext uri="{FF2B5EF4-FFF2-40B4-BE49-F238E27FC236}">
                <a16:creationId xmlns:a16="http://schemas.microsoft.com/office/drawing/2014/main" id="{403792B7-C3B3-48DB-8D42-D35C5184D01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E7C0B786-0B98-435B-AB5F-505441ABF9C5}"/>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4916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69"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246620"/>
            <a:ext cx="6967728" cy="384721"/>
          </a:xfrm>
        </p:spPr>
        <p:txBody>
          <a:bodyPr>
            <a:sp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43467"/>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1" name="reversed.png" descr="reversed.png">
            <a:extLst>
              <a:ext uri="{FF2B5EF4-FFF2-40B4-BE49-F238E27FC236}">
                <a16:creationId xmlns:a16="http://schemas.microsoft.com/office/drawing/2014/main" id="{AA6DB52C-4CD9-4639-A05F-3E56A6FF3B11}"/>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54C6C4-C237-4A49-9CA3-3186AEED2081}"/>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90960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Divider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7F8BA957-435D-48C8-94A2-7E6DEB7B04B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3" name="think-cell Slide" r:id="rId6" imgW="395" imgH="394" progId="TCLayout.ActiveDocument.1">
                  <p:embed/>
                </p:oleObj>
              </mc:Choice>
              <mc:Fallback>
                <p:oleObj name="think-cell Slide" r:id="rId6" imgW="395" imgH="394" progId="TCLayout.ActiveDocument.1">
                  <p:embed/>
                  <p:pic>
                    <p:nvPicPr>
                      <p:cNvPr id="3" name="Object 6" hidden="1">
                        <a:extLst>
                          <a:ext uri="{FF2B5EF4-FFF2-40B4-BE49-F238E27FC236}">
                            <a16:creationId xmlns:a16="http://schemas.microsoft.com/office/drawing/2014/main" id="{7F8BA957-435D-48C8-94A2-7E6DEB7B04B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184617-13BF-4A05-8E66-DE91493DF42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2FEE25A2-0DAB-416D-860E-D165916B70FF}"/>
              </a:ext>
            </a:extLst>
          </p:cNvPr>
          <p:cNvSpPr/>
          <p:nvPr userDrawn="1"/>
        </p:nvSpPr>
        <p:spPr>
          <a:xfrm>
            <a:off x="0" y="0"/>
            <a:ext cx="12192000" cy="6858000"/>
          </a:xfrm>
          <a:prstGeom prst="rect">
            <a:avLst/>
          </a:prstGeom>
          <a:solidFill>
            <a:srgbClr val="4472C4">
              <a:lumMod val="75000"/>
              <a:alpha val="96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Calibri" panose="020F0502020204030204"/>
              <a:sym typeface="Helvetica Neue Medium"/>
            </a:endParaRPr>
          </a:p>
        </p:txBody>
      </p:sp>
      <p:sp>
        <p:nvSpPr>
          <p:cNvPr id="8" name="Title 1">
            <a:extLst>
              <a:ext uri="{FF2B5EF4-FFF2-40B4-BE49-F238E27FC236}">
                <a16:creationId xmlns:a16="http://schemas.microsoft.com/office/drawing/2014/main" id="{CFC3F972-F338-C04D-A825-E0284B78045B}"/>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4CC002DA-7DFE-439A-ADB1-44CF21B510A0}"/>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5D8A3E8-3F86-4DE3-8E8C-B2750292BDCE}"/>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317562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357CCD-08AF-4BA3-BA95-F0E03780C8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17"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6C357CCD-08AF-4BA3-BA95-F0E03780C8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938B0A1-B8AF-4B10-AF95-AE4EB442747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5" name="Rectangle">
            <a:extLst>
              <a:ext uri="{FF2B5EF4-FFF2-40B4-BE49-F238E27FC236}">
                <a16:creationId xmlns:a16="http://schemas.microsoft.com/office/drawing/2014/main" id="{15247663-3408-494B-8CF6-2014E7A9C6F1}"/>
              </a:ext>
            </a:extLst>
          </p:cNvPr>
          <p:cNvSpPr/>
          <p:nvPr userDrawn="1"/>
        </p:nvSpPr>
        <p:spPr>
          <a:xfrm>
            <a:off x="0" y="0"/>
            <a:ext cx="12192000" cy="6858000"/>
          </a:xfrm>
          <a:prstGeom prst="rect">
            <a:avLst/>
          </a:prstGeom>
          <a:solidFill>
            <a:srgbClr val="0070C0">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7" name="Title 1">
            <a:extLst>
              <a:ext uri="{FF2B5EF4-FFF2-40B4-BE49-F238E27FC236}">
                <a16:creationId xmlns:a16="http://schemas.microsoft.com/office/drawing/2014/main" id="{5A2FF599-422A-954D-BE07-1C1ABED4E45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24629D34-6D9A-4B45-928F-79DF08D8C797}"/>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D395ECC3-FDF1-41AC-B0A5-2583BC6FDC7C}"/>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0360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64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Divider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4FC123-E890-4D4A-9F34-D3F6B97E048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41"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094FC123-E890-4D4A-9F34-D3F6B97E04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B068BF-AD8D-492E-9141-371493DD52E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7" name="Rectangle">
            <a:extLst>
              <a:ext uri="{FF2B5EF4-FFF2-40B4-BE49-F238E27FC236}">
                <a16:creationId xmlns:a16="http://schemas.microsoft.com/office/drawing/2014/main" id="{0CFAD66E-1023-D447-9C21-4738352A99C2}"/>
              </a:ext>
            </a:extLst>
          </p:cNvPr>
          <p:cNvSpPr/>
          <p:nvPr userDrawn="1"/>
        </p:nvSpPr>
        <p:spPr>
          <a:xfrm>
            <a:off x="0" y="0"/>
            <a:ext cx="12192000" cy="6858000"/>
          </a:xfrm>
          <a:prstGeom prst="rect">
            <a:avLst/>
          </a:prstGeom>
          <a:solidFill>
            <a:srgbClr val="3EABA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9" name="Title 1">
            <a:extLst>
              <a:ext uri="{FF2B5EF4-FFF2-40B4-BE49-F238E27FC236}">
                <a16:creationId xmlns:a16="http://schemas.microsoft.com/office/drawing/2014/main" id="{7CBCB5E8-04E4-6E49-86F3-BB792114ACB3}"/>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A882EFEF-76F1-43B8-A94A-180C0445EB0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C631A0-5C1C-405C-9E8C-D0F922F95707}"/>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45710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Divider 4">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F304CF-9F36-4E93-928A-D9B95D27597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65"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2CF304CF-9F36-4E93-928A-D9B95D2759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9F8F985-C383-47BE-9BA9-0221056514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F1622073-CF4E-493F-913C-EEB3EA92A226}"/>
              </a:ext>
            </a:extLst>
          </p:cNvPr>
          <p:cNvSpPr/>
          <p:nvPr userDrawn="1"/>
        </p:nvSpPr>
        <p:spPr>
          <a:xfrm>
            <a:off x="0" y="0"/>
            <a:ext cx="12192000" cy="6858000"/>
          </a:xfrm>
          <a:prstGeom prst="rect">
            <a:avLst/>
          </a:prstGeom>
          <a:solidFill>
            <a:srgbClr val="70AD47">
              <a:alpha val="89000"/>
            </a:srgbClr>
          </a:solidFill>
          <a:ln w="12700">
            <a:no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Calibri" panose="020F0502020204030204"/>
              <a:sym typeface="Helvetica Neue Medium"/>
            </a:endParaRPr>
          </a:p>
        </p:txBody>
      </p:sp>
      <p:sp>
        <p:nvSpPr>
          <p:cNvPr id="9" name="Title 1">
            <a:extLst>
              <a:ext uri="{FF2B5EF4-FFF2-40B4-BE49-F238E27FC236}">
                <a16:creationId xmlns:a16="http://schemas.microsoft.com/office/drawing/2014/main" id="{850E92A1-50A8-BB4A-8B57-1B97107FC976}"/>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151712F9-4A81-4818-A78F-4E3A22C7BC14}"/>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EF249DA-C224-46EA-9198-8573B179AA88}"/>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8042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Divider 5">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05309E-F476-47F3-A05A-E20A5683765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89"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F905309E-F476-47F3-A05A-E20A5683765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A575CE-E476-49DB-A515-6F566B0488B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85848E81-68CE-BD47-B16C-70DDB022EADB}"/>
              </a:ext>
            </a:extLst>
          </p:cNvPr>
          <p:cNvSpPr/>
          <p:nvPr userDrawn="1"/>
        </p:nvSpPr>
        <p:spPr>
          <a:xfrm>
            <a:off x="0" y="0"/>
            <a:ext cx="12192000" cy="6858000"/>
          </a:xfrm>
          <a:prstGeom prst="rect">
            <a:avLst/>
          </a:prstGeom>
          <a:solidFill>
            <a:schemeClr val="bg1">
              <a:lumMod val="65000"/>
            </a:schemeClr>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5" name="Title 1">
            <a:extLst>
              <a:ext uri="{FF2B5EF4-FFF2-40B4-BE49-F238E27FC236}">
                <a16:creationId xmlns:a16="http://schemas.microsoft.com/office/drawing/2014/main" id="{1517A084-2089-A847-850E-08177F67F41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9" name="reversed.png" descr="reversed.png">
            <a:extLst>
              <a:ext uri="{FF2B5EF4-FFF2-40B4-BE49-F238E27FC236}">
                <a16:creationId xmlns:a16="http://schemas.microsoft.com/office/drawing/2014/main" id="{FB87D44B-EDEF-4EC6-AB56-F45E79B5C1E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0" name="Slide Number">
            <a:extLst>
              <a:ext uri="{FF2B5EF4-FFF2-40B4-BE49-F238E27FC236}">
                <a16:creationId xmlns:a16="http://schemas.microsoft.com/office/drawing/2014/main" id="{8CD2C346-9A01-44DA-808F-B5D6E32E4AC3}"/>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826557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DC484C6B-D637-4212-9E66-E106FB428E4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13" name="think-cell Slide" r:id="rId5" imgW="395" imgH="394" progId="TCLayout.ActiveDocument.1">
                  <p:embed/>
                </p:oleObj>
              </mc:Choice>
              <mc:Fallback>
                <p:oleObj name="think-cell Slide" r:id="rId5" imgW="395" imgH="394" progId="TCLayout.ActiveDocument.1">
                  <p:embed/>
                  <p:pic>
                    <p:nvPicPr>
                      <p:cNvPr id="2" name="Object 6" hidden="1">
                        <a:extLst>
                          <a:ext uri="{FF2B5EF4-FFF2-40B4-BE49-F238E27FC236}">
                            <a16:creationId xmlns:a16="http://schemas.microsoft.com/office/drawing/2014/main" id="{DC484C6B-D637-4212-9E66-E106FB428E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8" name="Picture 7">
            <a:extLst>
              <a:ext uri="{FF2B5EF4-FFF2-40B4-BE49-F238E27FC236}">
                <a16:creationId xmlns:a16="http://schemas.microsoft.com/office/drawing/2014/main" id="{7E3FDDC6-1B3C-40B1-9FAC-8DE6CD770C07}"/>
              </a:ext>
            </a:extLst>
          </p:cNvPr>
          <p:cNvPicPr>
            <a:picLocks noChangeAspect="1"/>
          </p:cNvPicPr>
          <p:nvPr userDrawn="1"/>
        </p:nvPicPr>
        <p:blipFill>
          <a:blip r:embed="rId7"/>
          <a:stretch>
            <a:fillRect/>
          </a:stretch>
        </p:blipFill>
        <p:spPr>
          <a:xfrm>
            <a:off x="4717306" y="4554941"/>
            <a:ext cx="2757389" cy="545209"/>
          </a:xfrm>
          <a:prstGeom prst="rect">
            <a:avLst/>
          </a:prstGeom>
        </p:spPr>
      </p:pic>
    </p:spTree>
    <p:extLst>
      <p:ext uri="{BB962C8B-B14F-4D97-AF65-F5344CB8AC3E}">
        <p14:creationId xmlns:p14="http://schemas.microsoft.com/office/powerpoint/2010/main" val="1058628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06211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96327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5/29/20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4267946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320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14646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6022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62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75267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45360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74010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33959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5/29/20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3371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5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68285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02FF9-0D26-4600-A3F7-55B9A22E68C9}" type="datetimeFigureOut">
              <a:rPr lang="en-US" smtClean="0"/>
              <a:t>5/29/20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CA280-9C58-4C5C-8639-0927071F0DFC}" type="slidenum">
              <a:rPr lang="en-US" smtClean="0"/>
              <a:t>‹#›</a:t>
            </a:fld>
            <a:endParaRPr lang="en-US"/>
          </a:p>
        </p:txBody>
      </p:sp>
    </p:spTree>
    <p:extLst>
      <p:ext uri="{BB962C8B-B14F-4D97-AF65-F5344CB8AC3E}">
        <p14:creationId xmlns:p14="http://schemas.microsoft.com/office/powerpoint/2010/main" val="398038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2812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5593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jpe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vmlDrawing" Target="../drawings/vmlDrawing1.v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tags" Target="../tags/tag24.xml"/><Relationship Id="rId47" Type="http://schemas.openxmlformats.org/officeDocument/2006/relationships/tags" Target="../tags/tag29.xml"/><Relationship Id="rId50" Type="http://schemas.openxmlformats.org/officeDocument/2006/relationships/tags" Target="../tags/tag3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tags" Target="../tags/tag11.xml"/><Relationship Id="rId11" Type="http://schemas.openxmlformats.org/officeDocument/2006/relationships/slideLayout" Target="../slideLayouts/slideLayout28.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45" Type="http://schemas.openxmlformats.org/officeDocument/2006/relationships/tags" Target="../tags/tag27.xml"/><Relationship Id="rId53" Type="http://schemas.openxmlformats.org/officeDocument/2006/relationships/image" Target="../media/image3.emf"/><Relationship Id="rId5" Type="http://schemas.openxmlformats.org/officeDocument/2006/relationships/slideLayout" Target="../slideLayouts/slideLayout22.xml"/><Relationship Id="rId10" Type="http://schemas.openxmlformats.org/officeDocument/2006/relationships/slideLayout" Target="../slideLayouts/slideLayout27.xml"/><Relationship Id="rId19" Type="http://schemas.openxmlformats.org/officeDocument/2006/relationships/tags" Target="../tags/tag1.xml"/><Relationship Id="rId31" Type="http://schemas.openxmlformats.org/officeDocument/2006/relationships/tags" Target="../tags/tag13.xml"/><Relationship Id="rId44" Type="http://schemas.openxmlformats.org/officeDocument/2006/relationships/tags" Target="../tags/tag26.xml"/><Relationship Id="rId52" Type="http://schemas.openxmlformats.org/officeDocument/2006/relationships/oleObject" Target="../embeddings/oleObject1.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tags" Target="../tags/tag25.xml"/><Relationship Id="rId48" Type="http://schemas.openxmlformats.org/officeDocument/2006/relationships/tags" Target="../tags/tag30.xml"/><Relationship Id="rId8" Type="http://schemas.openxmlformats.org/officeDocument/2006/relationships/slideLayout" Target="../slideLayouts/slideLayout25.xml"/><Relationship Id="rId51" Type="http://schemas.openxmlformats.org/officeDocument/2006/relationships/tags" Target="../tags/tag33.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theme" Target="../theme/theme4.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 Id="rId46" Type="http://schemas.openxmlformats.org/officeDocument/2006/relationships/tags" Target="../tags/tag28.xml"/><Relationship Id="rId20" Type="http://schemas.openxmlformats.org/officeDocument/2006/relationships/tags" Target="../tags/tag2.xml"/><Relationship Id="rId41" Type="http://schemas.openxmlformats.org/officeDocument/2006/relationships/tags" Target="../tags/tag23.xml"/><Relationship Id="rId54"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49" Type="http://schemas.openxmlformats.org/officeDocument/2006/relationships/tags" Target="../tags/tag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3532283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9" r:id="rId7"/>
    <p:sldLayoutId id="2147483680"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019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1"/>
          <p:cNvSpPr>
            <a:spLocks noChangeArrowheads="1"/>
          </p:cNvSpPr>
          <p:nvPr/>
        </p:nvSpPr>
        <p:spPr bwMode="auto">
          <a:xfrm>
            <a:off x="203200" y="6424382"/>
            <a:ext cx="7620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50"/>
              </a:spcAft>
            </a:pPr>
            <a:r>
              <a:rPr lang="en-US" sz="1100" b="1" dirty="0">
                <a:solidFill>
                  <a:schemeClr val="bg1"/>
                </a:solidFill>
                <a:latin typeface="Arial" pitchFamily="34" charset="0"/>
                <a:cs typeface="Arial" pitchFamily="34" charset="0"/>
              </a:rPr>
              <a:t>Sacred Encounters   Perfect Care   Healthiest Communities</a:t>
            </a:r>
          </a:p>
        </p:txBody>
      </p:sp>
      <p:sp>
        <p:nvSpPr>
          <p:cNvPr id="16" name="Rectangle 15"/>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890607693"/>
      </p:ext>
    </p:extLst>
  </p:cSld>
  <p:clrMap bg1="lt1" tx1="dk1" bg2="lt2" tx2="dk2" accent1="accent1" accent2="accent2" accent3="accent3" accent4="accent4" accent5="accent5" accent6="accent6" hlink="hlink" folHlink="folHlink"/>
  <p:sldLayoutIdLst>
    <p:sldLayoutId id="2147483669" r:id="rId1"/>
    <p:sldLayoutId id="214748368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0834634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spid="_x0000_s1077" name="think-cell Slide" r:id="rId52" imgW="270" imgH="270" progId="TCLayout.ActiveDocument.1">
                  <p:embed/>
                </p:oleObj>
              </mc:Choice>
              <mc:Fallback>
                <p:oleObj name="think-cell Slide" r:id="rId52" imgW="270" imgH="270" progId="TCLayout.ActiveDocument.1">
                  <p:embed/>
                  <p:pic>
                    <p:nvPicPr>
                      <p:cNvPr id="2" name="Object 1" hidden="1"/>
                      <p:cNvPicPr/>
                      <p:nvPr/>
                    </p:nvPicPr>
                    <p:blipFill>
                      <a:blip r:embed="rId53"/>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20"/>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a:solidFill>
                <a:schemeClr val="tx1"/>
              </a:solidFill>
              <a:latin typeface="Arial" panose="020B0604020202020204" pitchFamily="34" charset="0"/>
              <a:ea typeface="+mn-ea"/>
              <a:cs typeface="+mn-cs"/>
              <a:sym typeface="Arial" panose="020B0604020202020204" pitchFamily="34" charset="0"/>
            </a:endParaRPr>
          </a:p>
        </p:txBody>
      </p:sp>
      <p:sp>
        <p:nvSpPr>
          <p:cNvPr id="19" name="Title"/>
          <p:cNvSpPr>
            <a:spLocks noGrp="1" noChangeArrowheads="1"/>
          </p:cNvSpPr>
          <p:nvPr>
            <p:ph type="title"/>
          </p:nvPr>
        </p:nvSpPr>
        <p:spPr bwMode="gray">
          <a:xfrm>
            <a:off x="554736" y="246620"/>
            <a:ext cx="1108252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endParaRPr lang="x-none" noProof="0"/>
          </a:p>
        </p:txBody>
      </p:sp>
      <p:sp>
        <p:nvSpPr>
          <p:cNvPr id="3" name="Rectangle 286"/>
          <p:cNvSpPr>
            <a:spLocks noGrp="1"/>
          </p:cNvSpPr>
          <p:nvPr>
            <p:ph type="body" idx="1"/>
          </p:nvPr>
        </p:nvSpPr>
        <p:spPr bwMode="gray">
          <a:xfrm>
            <a:off x="2371623" y="2708460"/>
            <a:ext cx="5801188" cy="123110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59" name="LegendBoxes" hidden="1"/>
          <p:cNvGrpSpPr>
            <a:grpSpLocks/>
          </p:cNvGrpSpPr>
          <p:nvPr userDrawn="1"/>
        </p:nvGrpSpPr>
        <p:grpSpPr bwMode="auto">
          <a:xfrm>
            <a:off x="10873676" y="30498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a:latin typeface="+mn-lt"/>
                  <a:ea typeface="+mn-ea"/>
                </a:rPr>
                <a:t>Title</a:t>
              </a:r>
            </a:p>
            <a:p>
              <a:r>
                <a:rPr lang="x-none" sz="1600" baseline="0" noProof="0">
                  <a:solidFill>
                    <a:schemeClr val="accent6"/>
                  </a:solidFill>
                  <a:latin typeface="+mn-lt"/>
                  <a:ea typeface="+mn-ea"/>
                </a:rPr>
                <a:t>Unit of measure</a:t>
              </a:r>
            </a:p>
          </p:txBody>
        </p:sp>
      </p:grpSp>
      <p:grpSp>
        <p:nvGrpSpPr>
          <p:cNvPr id="110" name="LegendLines" hidden="1"/>
          <p:cNvGrpSpPr>
            <a:grpSpLocks/>
          </p:cNvGrpSpPr>
          <p:nvPr userDrawn="1"/>
        </p:nvGrpSpPr>
        <p:grpSpPr bwMode="auto">
          <a:xfrm>
            <a:off x="10565701" y="30498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grpSp>
        <p:nvGrpSpPr>
          <p:cNvPr id="117" name="Sticker" hidden="1"/>
          <p:cNvGrpSpPr/>
          <p:nvPr userDrawn="1"/>
        </p:nvGrpSpPr>
        <p:grpSpPr bwMode="auto">
          <a:xfrm>
            <a:off x="10912258" y="30498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dirty="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3" name="4. Footnote" hidden="1">
            <a:extLst>
              <a:ext uri="{FF2B5EF4-FFF2-40B4-BE49-F238E27FC236}">
                <a16:creationId xmlns:a16="http://schemas.microsoft.com/office/drawing/2014/main" id="{412901F3-09BA-4769-A43D-1B04A1317EB8}"/>
              </a:ext>
            </a:extLst>
          </p:cNvPr>
          <p:cNvSpPr txBox="1">
            <a:spLocks noChangeArrowheads="1"/>
          </p:cNvSpPr>
          <p:nvPr userDrawn="1"/>
        </p:nvSpPr>
        <p:spPr bwMode="gray">
          <a:xfrm>
            <a:off x="554737" y="638744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6200" indent="-76200">
              <a:defRPr lang="x-none"/>
            </a:pPr>
            <a:r>
              <a:rPr lang="en-US" sz="1000" baseline="0" dirty="0">
                <a:solidFill>
                  <a:schemeClr val="accent6"/>
                </a:solidFill>
                <a:latin typeface="+mn-lt"/>
              </a:rPr>
              <a:t>1 Footnote</a:t>
            </a:r>
          </a:p>
        </p:txBody>
      </p:sp>
      <p:sp>
        <p:nvSpPr>
          <p:cNvPr id="64" name="5. Source" hidden="1">
            <a:extLst>
              <a:ext uri="{FF2B5EF4-FFF2-40B4-BE49-F238E27FC236}">
                <a16:creationId xmlns:a16="http://schemas.microsoft.com/office/drawing/2014/main" id="{64B0B00E-7E47-4DA3-961A-6552768CD005}"/>
              </a:ext>
            </a:extLst>
          </p:cNvPr>
          <p:cNvSpPr>
            <a:spLocks noChangeArrowheads="1"/>
          </p:cNvSpPr>
          <p:nvPr userDrawn="1"/>
        </p:nvSpPr>
        <p:spPr bwMode="gray">
          <a:xfrm>
            <a:off x="554737" y="657161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382588" indent="-382588" defTabSz="1218026">
              <a:tabLst/>
            </a:pPr>
            <a:r>
              <a:rPr lang="en-US" sz="1000" baseline="0" noProof="0" dirty="0">
                <a:solidFill>
                  <a:schemeClr val="accent6"/>
                </a:solidFill>
                <a:latin typeface="+mn-lt"/>
                <a:ea typeface="+mn-ea"/>
              </a:rPr>
              <a:t>SOURCE: Source</a:t>
            </a:r>
          </a:p>
        </p:txBody>
      </p:sp>
      <p:sp>
        <p:nvSpPr>
          <p:cNvPr id="65" name="1. On-page tracker" hidden="1">
            <a:extLst>
              <a:ext uri="{FF2B5EF4-FFF2-40B4-BE49-F238E27FC236}">
                <a16:creationId xmlns:a16="http://schemas.microsoft.com/office/drawing/2014/main" id="{5A0E5571-BAD2-4B4E-9525-DFC56DB7C148}"/>
              </a:ext>
            </a:extLst>
          </p:cNvPr>
          <p:cNvSpPr>
            <a:spLocks noChangeArrowheads="1"/>
          </p:cNvSpPr>
          <p:nvPr userDrawn="1"/>
        </p:nvSpPr>
        <p:spPr bwMode="gray">
          <a:xfrm>
            <a:off x="554736" y="77304"/>
            <a:ext cx="47288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00" cap="all" baseline="0" dirty="0">
                <a:solidFill>
                  <a:schemeClr val="accent6"/>
                </a:solidFill>
                <a:latin typeface="+mn-lt"/>
              </a:rPr>
              <a:t>TRACKER</a:t>
            </a:r>
          </a:p>
        </p:txBody>
      </p:sp>
      <p:sp>
        <p:nvSpPr>
          <p:cNvPr id="66" name="3. Unit of measure" hidden="1">
            <a:extLst>
              <a:ext uri="{FF2B5EF4-FFF2-40B4-BE49-F238E27FC236}">
                <a16:creationId xmlns:a16="http://schemas.microsoft.com/office/drawing/2014/main" id="{9C9BE332-9071-44F3-B6CA-36B4B475E453}"/>
              </a:ext>
            </a:extLst>
          </p:cNvPr>
          <p:cNvSpPr txBox="1">
            <a:spLocks noChangeArrowheads="1"/>
          </p:cNvSpPr>
          <p:nvPr userDrawn="1"/>
        </p:nvSpPr>
        <p:spPr bwMode="gray">
          <a:xfrm>
            <a:off x="554736" y="643467"/>
            <a:ext cx="1108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sz="1600"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sz="1800" baseline="0" dirty="0">
                <a:solidFill>
                  <a:schemeClr val="tx1"/>
                </a:solidFill>
              </a:rPr>
              <a:t>Unit of measure </a:t>
            </a:r>
          </a:p>
        </p:txBody>
      </p:sp>
      <p:pic>
        <p:nvPicPr>
          <p:cNvPr id="67" name="reversed.png">
            <a:extLst>
              <a:ext uri="{FF2B5EF4-FFF2-40B4-BE49-F238E27FC236}">
                <a16:creationId xmlns:a16="http://schemas.microsoft.com/office/drawing/2014/main" id="{DED27113-6B0F-4ADD-838F-D59C13F5C915}"/>
              </a:ext>
            </a:extLst>
          </p:cNvPr>
          <p:cNvPicPr>
            <a:picLocks noChangeAspect="1"/>
          </p:cNvPicPr>
          <p:nvPr userDrawn="1"/>
        </p:nvPicPr>
        <p:blipFill rotWithShape="1">
          <a:blip r:embed="rId54">
            <a:alphaModFix amt="45000"/>
          </a:blip>
          <a:srcRect l="9229" t="16982" r="12169" b="29409"/>
          <a:stretch/>
        </p:blipFill>
        <p:spPr>
          <a:xfrm>
            <a:off x="9359152" y="6336562"/>
            <a:ext cx="1994647" cy="484786"/>
          </a:xfrm>
          <a:prstGeom prst="rect">
            <a:avLst/>
          </a:prstGeom>
        </p:spPr>
      </p:pic>
      <p:sp>
        <p:nvSpPr>
          <p:cNvPr id="68" name="Slide Number">
            <a:extLst>
              <a:ext uri="{FF2B5EF4-FFF2-40B4-BE49-F238E27FC236}">
                <a16:creationId xmlns:a16="http://schemas.microsoft.com/office/drawing/2014/main" id="{35D95BCD-4F50-49FD-A7D9-C76FCA285DA4}"/>
              </a:ext>
            </a:extLst>
          </p:cNvPr>
          <p:cNvSpPr>
            <a:spLocks noChangeArrowheads="1"/>
          </p:cNvSpPr>
          <p:nvPr userDrawn="1">
            <p:custDataLst>
              <p:tags r:id="rId21"/>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accent6"/>
              </a:solidFill>
              <a:latin typeface="+mn-lt"/>
              <a:ea typeface="+mn-ea"/>
              <a:cs typeface="Arial" panose="020B0604020202020204" pitchFamily="34" charset="0"/>
            </a:endParaRPr>
          </a:p>
        </p:txBody>
      </p:sp>
      <p:grpSp>
        <p:nvGrpSpPr>
          <p:cNvPr id="56" name="QuaterMoon" hidden="1">
            <a:extLst>
              <a:ext uri="{FF2B5EF4-FFF2-40B4-BE49-F238E27FC236}">
                <a16:creationId xmlns:a16="http://schemas.microsoft.com/office/drawing/2014/main" id="{039B7385-B71F-42AB-AB4B-F19A016714F6}"/>
              </a:ext>
            </a:extLst>
          </p:cNvPr>
          <p:cNvGrpSpPr>
            <a:grpSpLocks noChangeAspect="1"/>
          </p:cNvGrpSpPr>
          <p:nvPr userDrawn="1">
            <p:custDataLst>
              <p:tags r:id="rId22"/>
            </p:custDataLst>
          </p:nvPr>
        </p:nvGrpSpPr>
        <p:grpSpPr>
          <a:xfrm>
            <a:off x="11383264" y="3000796"/>
            <a:ext cx="254000" cy="254000"/>
            <a:chOff x="762000" y="1270000"/>
            <a:chExt cx="254000" cy="254000"/>
          </a:xfrm>
        </p:grpSpPr>
        <p:sp>
          <p:nvSpPr>
            <p:cNvPr id="57" name="Oval 56">
              <a:extLst>
                <a:ext uri="{FF2B5EF4-FFF2-40B4-BE49-F238E27FC236}">
                  <a16:creationId xmlns:a16="http://schemas.microsoft.com/office/drawing/2014/main" id="{4D014335-BCFC-4D47-9214-B3A524CB5B0E}"/>
                </a:ext>
              </a:extLst>
            </p:cNvPr>
            <p:cNvSpPr/>
            <p:nvPr>
              <p:custDataLst>
                <p:tags r:id="rId50"/>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Arc 57">
              <a:extLst>
                <a:ext uri="{FF2B5EF4-FFF2-40B4-BE49-F238E27FC236}">
                  <a16:creationId xmlns:a16="http://schemas.microsoft.com/office/drawing/2014/main" id="{D18DBC09-3DA7-45A6-A40C-69D760253366}"/>
                </a:ext>
              </a:extLst>
            </p:cNvPr>
            <p:cNvSpPr/>
            <p:nvPr>
              <p:custDataLst>
                <p:tags r:id="rId51"/>
              </p:custDataLst>
            </p:nvPr>
          </p:nvSpPr>
          <p:spPr>
            <a:xfrm>
              <a:off x="762000" y="1270000"/>
              <a:ext cx="254000" cy="254000"/>
            </a:xfrm>
            <a:prstGeom prst="arc">
              <a:avLst>
                <a:gd name="adj1" fmla="val 16200000"/>
                <a:gd name="adj2" fmla="val 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0" name="HalfMoon" hidden="1">
            <a:extLst>
              <a:ext uri="{FF2B5EF4-FFF2-40B4-BE49-F238E27FC236}">
                <a16:creationId xmlns:a16="http://schemas.microsoft.com/office/drawing/2014/main" id="{CA65823D-5AF5-4163-8E94-0FB7A570EDC9}"/>
              </a:ext>
            </a:extLst>
          </p:cNvPr>
          <p:cNvGrpSpPr>
            <a:grpSpLocks noChangeAspect="1"/>
          </p:cNvGrpSpPr>
          <p:nvPr userDrawn="1">
            <p:custDataLst>
              <p:tags r:id="rId23"/>
            </p:custDataLst>
          </p:nvPr>
        </p:nvGrpSpPr>
        <p:grpSpPr>
          <a:xfrm>
            <a:off x="11383264" y="3508796"/>
            <a:ext cx="254000" cy="254000"/>
            <a:chOff x="762000" y="1270000"/>
            <a:chExt cx="254000" cy="254000"/>
          </a:xfrm>
        </p:grpSpPr>
        <p:sp>
          <p:nvSpPr>
            <p:cNvPr id="61" name="Oval 60">
              <a:extLst>
                <a:ext uri="{FF2B5EF4-FFF2-40B4-BE49-F238E27FC236}">
                  <a16:creationId xmlns:a16="http://schemas.microsoft.com/office/drawing/2014/main" id="{4EE1C7D3-3C33-4A8B-AE96-77B07CC26845}"/>
                </a:ext>
              </a:extLst>
            </p:cNvPr>
            <p:cNvSpPr/>
            <p:nvPr>
              <p:custDataLst>
                <p:tags r:id="rId48"/>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c 61">
              <a:extLst>
                <a:ext uri="{FF2B5EF4-FFF2-40B4-BE49-F238E27FC236}">
                  <a16:creationId xmlns:a16="http://schemas.microsoft.com/office/drawing/2014/main" id="{89BF9D94-3183-4403-9083-DEDD4047C4B6}"/>
                </a:ext>
              </a:extLst>
            </p:cNvPr>
            <p:cNvSpPr/>
            <p:nvPr>
              <p:custDataLst>
                <p:tags r:id="rId49"/>
              </p:custDataLst>
            </p:nvPr>
          </p:nvSpPr>
          <p:spPr>
            <a:xfrm>
              <a:off x="762000" y="1270000"/>
              <a:ext cx="254000" cy="254000"/>
            </a:xfrm>
            <a:prstGeom prst="arc">
              <a:avLst>
                <a:gd name="adj1" fmla="val 16200000"/>
                <a:gd name="adj2" fmla="val 54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9" name="3QuaterMoon" hidden="1">
            <a:extLst>
              <a:ext uri="{FF2B5EF4-FFF2-40B4-BE49-F238E27FC236}">
                <a16:creationId xmlns:a16="http://schemas.microsoft.com/office/drawing/2014/main" id="{1A9A5D6E-7B4E-4E49-9100-497BB32E3321}"/>
              </a:ext>
            </a:extLst>
          </p:cNvPr>
          <p:cNvGrpSpPr>
            <a:grpSpLocks noChangeAspect="1"/>
          </p:cNvGrpSpPr>
          <p:nvPr userDrawn="1">
            <p:custDataLst>
              <p:tags r:id="rId24"/>
            </p:custDataLst>
          </p:nvPr>
        </p:nvGrpSpPr>
        <p:grpSpPr>
          <a:xfrm>
            <a:off x="11383264" y="4016796"/>
            <a:ext cx="254000" cy="254000"/>
            <a:chOff x="762000" y="1270000"/>
            <a:chExt cx="254000" cy="254000"/>
          </a:xfrm>
        </p:grpSpPr>
        <p:sp>
          <p:nvSpPr>
            <p:cNvPr id="70" name="Oval 69">
              <a:extLst>
                <a:ext uri="{FF2B5EF4-FFF2-40B4-BE49-F238E27FC236}">
                  <a16:creationId xmlns:a16="http://schemas.microsoft.com/office/drawing/2014/main" id="{09A19D8E-1F5F-4BA2-83D5-41BB4C225F51}"/>
                </a:ext>
              </a:extLst>
            </p:cNvPr>
            <p:cNvSpPr/>
            <p:nvPr>
              <p:custDataLst>
                <p:tags r:id="rId46"/>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Arc 70">
              <a:extLst>
                <a:ext uri="{FF2B5EF4-FFF2-40B4-BE49-F238E27FC236}">
                  <a16:creationId xmlns:a16="http://schemas.microsoft.com/office/drawing/2014/main" id="{87A85809-98B8-4D3D-9307-D4D19835B7B9}"/>
                </a:ext>
              </a:extLst>
            </p:cNvPr>
            <p:cNvSpPr/>
            <p:nvPr>
              <p:custDataLst>
                <p:tags r:id="rId47"/>
              </p:custDataLst>
            </p:nvPr>
          </p:nvSpPr>
          <p:spPr>
            <a:xfrm>
              <a:off x="762000" y="1270000"/>
              <a:ext cx="254000" cy="254000"/>
            </a:xfrm>
            <a:prstGeom prst="arc">
              <a:avLst>
                <a:gd name="adj1" fmla="val 16200000"/>
                <a:gd name="adj2" fmla="val 108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2" name="FullMoon" hidden="1">
            <a:extLst>
              <a:ext uri="{FF2B5EF4-FFF2-40B4-BE49-F238E27FC236}">
                <a16:creationId xmlns:a16="http://schemas.microsoft.com/office/drawing/2014/main" id="{103A62B5-C3FA-4342-A3CD-09FFF67FAFC2}"/>
              </a:ext>
            </a:extLst>
          </p:cNvPr>
          <p:cNvGrpSpPr>
            <a:grpSpLocks noChangeAspect="1"/>
          </p:cNvGrpSpPr>
          <p:nvPr userDrawn="1">
            <p:custDataLst>
              <p:tags r:id="rId25"/>
            </p:custDataLst>
          </p:nvPr>
        </p:nvGrpSpPr>
        <p:grpSpPr>
          <a:xfrm>
            <a:off x="11383264" y="4524796"/>
            <a:ext cx="254000" cy="254000"/>
            <a:chOff x="762000" y="1270000"/>
            <a:chExt cx="254000" cy="254000"/>
          </a:xfrm>
        </p:grpSpPr>
        <p:sp>
          <p:nvSpPr>
            <p:cNvPr id="73" name="Oval 72">
              <a:extLst>
                <a:ext uri="{FF2B5EF4-FFF2-40B4-BE49-F238E27FC236}">
                  <a16:creationId xmlns:a16="http://schemas.microsoft.com/office/drawing/2014/main" id="{BB695119-5322-4756-8170-A5EBE25271E6}"/>
                </a:ext>
              </a:extLst>
            </p:cNvPr>
            <p:cNvSpPr/>
            <p:nvPr>
              <p:custDataLst>
                <p:tags r:id="rId44"/>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Arc 73">
              <a:extLst>
                <a:ext uri="{FF2B5EF4-FFF2-40B4-BE49-F238E27FC236}">
                  <a16:creationId xmlns:a16="http://schemas.microsoft.com/office/drawing/2014/main" id="{7BE1C112-65B6-4737-9E8A-9CBC8A76957C}"/>
                </a:ext>
              </a:extLst>
            </p:cNvPr>
            <p:cNvSpPr/>
            <p:nvPr>
              <p:custDataLst>
                <p:tags r:id="rId45"/>
              </p:custDataLst>
            </p:nvPr>
          </p:nvSpPr>
          <p:spPr>
            <a:xfrm>
              <a:off x="762000" y="1270000"/>
              <a:ext cx="254000" cy="254000"/>
            </a:xfrm>
            <a:prstGeom prst="arc">
              <a:avLst>
                <a:gd name="adj1" fmla="val 16200000"/>
                <a:gd name="adj2" fmla="val 162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5" name="LegendMoons" hidden="1">
            <a:extLst>
              <a:ext uri="{FF2B5EF4-FFF2-40B4-BE49-F238E27FC236}">
                <a16:creationId xmlns:a16="http://schemas.microsoft.com/office/drawing/2014/main" id="{9B786190-CF35-42B2-A07D-31AC402213FF}"/>
              </a:ext>
            </a:extLst>
          </p:cNvPr>
          <p:cNvGrpSpPr/>
          <p:nvPr userDrawn="1"/>
        </p:nvGrpSpPr>
        <p:grpSpPr bwMode="auto">
          <a:xfrm>
            <a:off x="10806834" y="304985"/>
            <a:ext cx="830430" cy="1306516"/>
            <a:chOff x="6655594" y="273840"/>
            <a:chExt cx="830430" cy="1306516"/>
          </a:xfrm>
        </p:grpSpPr>
        <p:grpSp>
          <p:nvGrpSpPr>
            <p:cNvPr id="76" name="MoonLegend1">
              <a:extLst>
                <a:ext uri="{FF2B5EF4-FFF2-40B4-BE49-F238E27FC236}">
                  <a16:creationId xmlns:a16="http://schemas.microsoft.com/office/drawing/2014/main" id="{4D3E84B6-B5C9-401B-88CF-8C129A89F662}"/>
                </a:ext>
              </a:extLst>
            </p:cNvPr>
            <p:cNvGrpSpPr>
              <a:grpSpLocks noChangeAspect="1"/>
            </p:cNvGrpSpPr>
            <p:nvPr>
              <p:custDataLst>
                <p:tags r:id="rId29"/>
              </p:custDataLst>
            </p:nvPr>
          </p:nvGrpSpPr>
          <p:grpSpPr bwMode="auto">
            <a:xfrm>
              <a:off x="6655594" y="273840"/>
              <a:ext cx="209550" cy="209551"/>
              <a:chOff x="4533" y="183"/>
              <a:chExt cx="144" cy="144"/>
            </a:xfrm>
          </p:grpSpPr>
          <p:sp>
            <p:nvSpPr>
              <p:cNvPr id="94" name="Oval 38">
                <a:extLst>
                  <a:ext uri="{FF2B5EF4-FFF2-40B4-BE49-F238E27FC236}">
                    <a16:creationId xmlns:a16="http://schemas.microsoft.com/office/drawing/2014/main" id="{8B94ACBA-48D2-442B-BF21-EFF82C830C11}"/>
                  </a:ext>
                </a:extLst>
              </p:cNvPr>
              <p:cNvSpPr>
                <a:spLocks noChangeAspect="1" noChangeArrowheads="1"/>
              </p:cNvSpPr>
              <p:nvPr>
                <p:custDataLst>
                  <p:tags r:id="rId42"/>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5" name="Arc 39">
                <a:extLst>
                  <a:ext uri="{FF2B5EF4-FFF2-40B4-BE49-F238E27FC236}">
                    <a16:creationId xmlns:a16="http://schemas.microsoft.com/office/drawing/2014/main" id="{344E8929-4EF7-4491-9D3C-133E0B5DF473}"/>
                  </a:ext>
                </a:extLst>
              </p:cNvPr>
              <p:cNvSpPr>
                <a:spLocks noChangeAspect="1"/>
              </p:cNvSpPr>
              <p:nvPr>
                <p:custDataLst>
                  <p:tags r:id="rId43"/>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7" name="MoonLegend2">
              <a:extLst>
                <a:ext uri="{FF2B5EF4-FFF2-40B4-BE49-F238E27FC236}">
                  <a16:creationId xmlns:a16="http://schemas.microsoft.com/office/drawing/2014/main" id="{D990CE8F-6F72-4E05-A9F8-B3D4065D7D2E}"/>
                </a:ext>
              </a:extLst>
            </p:cNvPr>
            <p:cNvGrpSpPr>
              <a:grpSpLocks noChangeAspect="1"/>
            </p:cNvGrpSpPr>
            <p:nvPr>
              <p:custDataLst>
                <p:tags r:id="rId30"/>
              </p:custDataLst>
            </p:nvPr>
          </p:nvGrpSpPr>
          <p:grpSpPr bwMode="auto">
            <a:xfrm>
              <a:off x="6655594" y="548081"/>
              <a:ext cx="209550" cy="209551"/>
              <a:chOff x="1694" y="2044"/>
              <a:chExt cx="160" cy="160"/>
            </a:xfrm>
          </p:grpSpPr>
          <p:sp>
            <p:nvSpPr>
              <p:cNvPr id="92" name="Oval 41">
                <a:extLst>
                  <a:ext uri="{FF2B5EF4-FFF2-40B4-BE49-F238E27FC236}">
                    <a16:creationId xmlns:a16="http://schemas.microsoft.com/office/drawing/2014/main" id="{58D66E87-863A-4778-A03C-4376A886C5E5}"/>
                  </a:ext>
                </a:extLst>
              </p:cNvPr>
              <p:cNvSpPr>
                <a:spLocks noChangeAspect="1" noChangeArrowheads="1"/>
              </p:cNvSpPr>
              <p:nvPr>
                <p:custDataLst>
                  <p:tags r:id="rId40"/>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3" name="Arc 42">
                <a:extLst>
                  <a:ext uri="{FF2B5EF4-FFF2-40B4-BE49-F238E27FC236}">
                    <a16:creationId xmlns:a16="http://schemas.microsoft.com/office/drawing/2014/main" id="{7F025F34-B452-4620-B4D5-0F0B2CE1B039}"/>
                  </a:ext>
                </a:extLst>
              </p:cNvPr>
              <p:cNvSpPr>
                <a:spLocks noChangeAspect="1"/>
              </p:cNvSpPr>
              <p:nvPr>
                <p:custDataLst>
                  <p:tags r:id="rId41"/>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8" name="MoonLegend4">
              <a:extLst>
                <a:ext uri="{FF2B5EF4-FFF2-40B4-BE49-F238E27FC236}">
                  <a16:creationId xmlns:a16="http://schemas.microsoft.com/office/drawing/2014/main" id="{48EC6917-3CB5-449F-9A66-A02F2532A123}"/>
                </a:ext>
              </a:extLst>
            </p:cNvPr>
            <p:cNvGrpSpPr>
              <a:grpSpLocks noChangeAspect="1"/>
            </p:cNvGrpSpPr>
            <p:nvPr>
              <p:custDataLst>
                <p:tags r:id="rId31"/>
              </p:custDataLst>
            </p:nvPr>
          </p:nvGrpSpPr>
          <p:grpSpPr bwMode="auto">
            <a:xfrm>
              <a:off x="6655594" y="1096563"/>
              <a:ext cx="209550" cy="209551"/>
              <a:chOff x="4495" y="1198"/>
              <a:chExt cx="160" cy="160"/>
            </a:xfrm>
          </p:grpSpPr>
          <p:sp>
            <p:nvSpPr>
              <p:cNvPr id="90" name="Oval 47">
                <a:extLst>
                  <a:ext uri="{FF2B5EF4-FFF2-40B4-BE49-F238E27FC236}">
                    <a16:creationId xmlns:a16="http://schemas.microsoft.com/office/drawing/2014/main" id="{6D711816-49E1-4F7C-B56E-516040317C0F}"/>
                  </a:ext>
                </a:extLst>
              </p:cNvPr>
              <p:cNvSpPr>
                <a:spLocks noChangeAspect="1" noChangeArrowheads="1"/>
              </p:cNvSpPr>
              <p:nvPr>
                <p:custDataLst>
                  <p:tags r:id="rId38"/>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1" name="Arc 48">
                <a:extLst>
                  <a:ext uri="{FF2B5EF4-FFF2-40B4-BE49-F238E27FC236}">
                    <a16:creationId xmlns:a16="http://schemas.microsoft.com/office/drawing/2014/main" id="{4905623C-C16F-49CE-96BB-499A88602AC4}"/>
                  </a:ext>
                </a:extLst>
              </p:cNvPr>
              <p:cNvSpPr>
                <a:spLocks noChangeAspect="1"/>
              </p:cNvSpPr>
              <p:nvPr>
                <p:custDataLst>
                  <p:tags r:id="rId39"/>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9" name="MoonLegend5">
              <a:extLst>
                <a:ext uri="{FF2B5EF4-FFF2-40B4-BE49-F238E27FC236}">
                  <a16:creationId xmlns:a16="http://schemas.microsoft.com/office/drawing/2014/main" id="{9CA32A60-9A5C-472D-92F9-6F4A9385C365}"/>
                </a:ext>
              </a:extLst>
            </p:cNvPr>
            <p:cNvGrpSpPr>
              <a:grpSpLocks noChangeAspect="1"/>
            </p:cNvGrpSpPr>
            <p:nvPr>
              <p:custDataLst>
                <p:tags r:id="rId32"/>
              </p:custDataLst>
            </p:nvPr>
          </p:nvGrpSpPr>
          <p:grpSpPr bwMode="auto">
            <a:xfrm>
              <a:off x="6655594" y="1370805"/>
              <a:ext cx="209550" cy="209551"/>
              <a:chOff x="4495" y="1440"/>
              <a:chExt cx="160" cy="160"/>
            </a:xfrm>
          </p:grpSpPr>
          <p:sp>
            <p:nvSpPr>
              <p:cNvPr id="88" name="Oval 50">
                <a:extLst>
                  <a:ext uri="{FF2B5EF4-FFF2-40B4-BE49-F238E27FC236}">
                    <a16:creationId xmlns:a16="http://schemas.microsoft.com/office/drawing/2014/main" id="{1A718B91-9D77-4027-8227-B24EF027FB1E}"/>
                  </a:ext>
                </a:extLst>
              </p:cNvPr>
              <p:cNvSpPr>
                <a:spLocks noChangeAspect="1" noChangeArrowheads="1"/>
              </p:cNvSpPr>
              <p:nvPr>
                <p:custDataLst>
                  <p:tags r:id="rId36"/>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9" name="Oval 51">
                <a:extLst>
                  <a:ext uri="{FF2B5EF4-FFF2-40B4-BE49-F238E27FC236}">
                    <a16:creationId xmlns:a16="http://schemas.microsoft.com/office/drawing/2014/main" id="{E4DCA13F-8F91-4612-9CBA-612C35650BAE}"/>
                  </a:ext>
                </a:extLst>
              </p:cNvPr>
              <p:cNvSpPr>
                <a:spLocks noChangeAspect="1" noChangeArrowheads="1"/>
              </p:cNvSpPr>
              <p:nvPr>
                <p:custDataLst>
                  <p:tags r:id="rId37"/>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80" name="Legend1">
              <a:extLst>
                <a:ext uri="{FF2B5EF4-FFF2-40B4-BE49-F238E27FC236}">
                  <a16:creationId xmlns:a16="http://schemas.microsoft.com/office/drawing/2014/main" id="{AFEBEC0F-16B1-4867-B024-A867A2EEA496}"/>
                </a:ext>
              </a:extLst>
            </p:cNvPr>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1" name="Legend2">
              <a:extLst>
                <a:ext uri="{FF2B5EF4-FFF2-40B4-BE49-F238E27FC236}">
                  <a16:creationId xmlns:a16="http://schemas.microsoft.com/office/drawing/2014/main" id="{953B45E7-2D68-46D2-A0B7-E18AD61B19E2}"/>
                </a:ext>
              </a:extLst>
            </p:cNvPr>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2" name="Legend3">
              <a:extLst>
                <a:ext uri="{FF2B5EF4-FFF2-40B4-BE49-F238E27FC236}">
                  <a16:creationId xmlns:a16="http://schemas.microsoft.com/office/drawing/2014/main" id="{D26129C7-D82E-4EF7-8CDE-6C2E28013285}"/>
                </a:ext>
              </a:extLst>
            </p:cNvPr>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3" name="Legend4">
              <a:extLst>
                <a:ext uri="{FF2B5EF4-FFF2-40B4-BE49-F238E27FC236}">
                  <a16:creationId xmlns:a16="http://schemas.microsoft.com/office/drawing/2014/main" id="{9B5E0F20-4559-4BC8-80CE-48EABDE156AD}"/>
                </a:ext>
              </a:extLst>
            </p:cNvPr>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4" name="Legend5">
              <a:extLst>
                <a:ext uri="{FF2B5EF4-FFF2-40B4-BE49-F238E27FC236}">
                  <a16:creationId xmlns:a16="http://schemas.microsoft.com/office/drawing/2014/main" id="{832DAD7D-D044-4738-9ABE-B25A6636B878}"/>
                </a:ext>
              </a:extLst>
            </p:cNvPr>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85" name="MoonLegend3">
              <a:extLst>
                <a:ext uri="{FF2B5EF4-FFF2-40B4-BE49-F238E27FC236}">
                  <a16:creationId xmlns:a16="http://schemas.microsoft.com/office/drawing/2014/main" id="{3E912D22-E297-4CE6-BE79-A7985C0FBBF6}"/>
                </a:ext>
              </a:extLst>
            </p:cNvPr>
            <p:cNvGrpSpPr>
              <a:grpSpLocks noChangeAspect="1"/>
            </p:cNvGrpSpPr>
            <p:nvPr>
              <p:custDataLst>
                <p:tags r:id="rId33"/>
              </p:custDataLst>
            </p:nvPr>
          </p:nvGrpSpPr>
          <p:grpSpPr bwMode="auto">
            <a:xfrm>
              <a:off x="6655594" y="822322"/>
              <a:ext cx="209550" cy="209551"/>
              <a:chOff x="4495" y="1198"/>
              <a:chExt cx="160" cy="160"/>
            </a:xfrm>
          </p:grpSpPr>
          <p:sp>
            <p:nvSpPr>
              <p:cNvPr id="86" name="Oval 47">
                <a:extLst>
                  <a:ext uri="{FF2B5EF4-FFF2-40B4-BE49-F238E27FC236}">
                    <a16:creationId xmlns:a16="http://schemas.microsoft.com/office/drawing/2014/main" id="{FD11E69A-6483-4037-B949-4D1D1A0FEEC5}"/>
                  </a:ext>
                </a:extLst>
              </p:cNvPr>
              <p:cNvSpPr>
                <a:spLocks noChangeAspect="1" noChangeArrowheads="1"/>
              </p:cNvSpPr>
              <p:nvPr>
                <p:custDataLst>
                  <p:tags r:id="rId3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7" name="Arc 48">
                <a:extLst>
                  <a:ext uri="{FF2B5EF4-FFF2-40B4-BE49-F238E27FC236}">
                    <a16:creationId xmlns:a16="http://schemas.microsoft.com/office/drawing/2014/main" id="{6576C839-CB24-4DB8-80F5-1F6B0A147A87}"/>
                  </a:ext>
                </a:extLst>
              </p:cNvPr>
              <p:cNvSpPr>
                <a:spLocks noChangeAspect="1"/>
              </p:cNvSpPr>
              <p:nvPr>
                <p:custDataLst>
                  <p:tags r:id="rId35"/>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grpSp>
        <p:nvGrpSpPr>
          <p:cNvPr id="96" name="EmptyMoon" hidden="1">
            <a:extLst>
              <a:ext uri="{FF2B5EF4-FFF2-40B4-BE49-F238E27FC236}">
                <a16:creationId xmlns:a16="http://schemas.microsoft.com/office/drawing/2014/main" id="{707E17A1-1848-470B-9AF2-044B3C05A375}"/>
              </a:ext>
            </a:extLst>
          </p:cNvPr>
          <p:cNvGrpSpPr>
            <a:grpSpLocks noChangeAspect="1"/>
          </p:cNvGrpSpPr>
          <p:nvPr userDrawn="1">
            <p:custDataLst>
              <p:tags r:id="rId26"/>
            </p:custDataLst>
          </p:nvPr>
        </p:nvGrpSpPr>
        <p:grpSpPr>
          <a:xfrm>
            <a:off x="11383264" y="2492796"/>
            <a:ext cx="254000" cy="254000"/>
            <a:chOff x="762000" y="1270000"/>
            <a:chExt cx="254000" cy="254000"/>
          </a:xfrm>
        </p:grpSpPr>
        <p:sp>
          <p:nvSpPr>
            <p:cNvPr id="97" name="Oval 96">
              <a:extLst>
                <a:ext uri="{FF2B5EF4-FFF2-40B4-BE49-F238E27FC236}">
                  <a16:creationId xmlns:a16="http://schemas.microsoft.com/office/drawing/2014/main" id="{C9D3279C-1BCF-4752-9B18-F8A7510D2E5F}"/>
                </a:ext>
              </a:extLst>
            </p:cNvPr>
            <p:cNvSpPr/>
            <p:nvPr>
              <p:custDataLst>
                <p:tags r:id="rId27"/>
              </p:custDataLst>
            </p:nvPr>
          </p:nvSpPr>
          <p:spPr>
            <a:xfrm>
              <a:off x="762000" y="1270000"/>
              <a:ext cx="254000" cy="254000"/>
            </a:xfrm>
            <a:prstGeom prst="ellipse">
              <a:avLst/>
            </a:prstGeom>
            <a:solidFill>
              <a:schemeClr val="bg1"/>
            </a:solid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8" name="Arc 97">
              <a:extLst>
                <a:ext uri="{FF2B5EF4-FFF2-40B4-BE49-F238E27FC236}">
                  <a16:creationId xmlns:a16="http://schemas.microsoft.com/office/drawing/2014/main" id="{F8D931EB-99EF-40D6-B5E8-797176C3DF0D}"/>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6350" cap="sq" cmpd="sng" algn="ctr">
              <a:solidFill>
                <a:schemeClr val="accent6"/>
              </a:solidFill>
              <a:prstDash val="solid"/>
              <a:miter lim="800000"/>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203509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1218026" rtl="0" eaLnBrk="1" fontAlgn="base" hangingPunct="1">
        <a:spcBef>
          <a:spcPct val="0"/>
        </a:spcBef>
        <a:spcAft>
          <a:spcPct val="0"/>
        </a:spcAft>
        <a:tabLst>
          <a:tab pos="367135" algn="l"/>
        </a:tabLst>
        <a:defRPr lang="x-none" sz="2500" b="1"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accent1"/>
        </a:buClr>
        <a:buSzPct val="100000"/>
        <a:buFont typeface="Wingdings" panose="05000000000000000000" pitchFamily="2" charset="2"/>
        <a:buChar char="§"/>
        <a:defRPr lang="x-none" sz="1600" baseline="0">
          <a:solidFill>
            <a:schemeClr val="tx1"/>
          </a:solidFill>
          <a:latin typeface="+mn-lt"/>
        </a:defRPr>
      </a:lvl2pPr>
      <a:lvl3pPr marL="457200" indent="-261938" algn="l" defTabSz="1218026" rtl="0" eaLnBrk="1" fontAlgn="base" hangingPunct="1">
        <a:spcBef>
          <a:spcPct val="0"/>
        </a:spcBef>
        <a:spcAft>
          <a:spcPct val="0"/>
        </a:spcAft>
        <a:buClr>
          <a:schemeClr val="accent1"/>
        </a:buClr>
        <a:buSzPct val="120000"/>
        <a:buFont typeface="Arial" panose="020B0604020202020204" pitchFamily="34" charset="0"/>
        <a:buChar char="–"/>
        <a:defRPr lang="x-none" sz="1600" baseline="0">
          <a:solidFill>
            <a:schemeClr val="tx1"/>
          </a:solidFill>
          <a:latin typeface="+mn-lt"/>
        </a:defRPr>
      </a:lvl3pPr>
      <a:lvl4pPr marL="614363" indent="-155575" algn="l" defTabSz="1218026" rtl="0" eaLnBrk="1" fontAlgn="base" hangingPunct="1">
        <a:spcBef>
          <a:spcPct val="0"/>
        </a:spcBef>
        <a:spcAft>
          <a:spcPct val="0"/>
        </a:spcAft>
        <a:buClr>
          <a:schemeClr val="accent1"/>
        </a:buClr>
        <a:buSzPct val="100000"/>
        <a:buFont typeface="Arial" panose="020B0604020202020204" pitchFamily="34" charset="0"/>
        <a:buChar char="•"/>
        <a:defRPr lang="x-none" sz="1600" baseline="0">
          <a:solidFill>
            <a:schemeClr val="tx1"/>
          </a:solidFill>
          <a:latin typeface="+mn-lt"/>
        </a:defRPr>
      </a:lvl4pPr>
      <a:lvl5pPr marL="749808" indent="-130175" algn="l" defTabSz="1218026" rtl="0" eaLnBrk="1" fontAlgn="base" hangingPunct="1">
        <a:spcBef>
          <a:spcPct val="0"/>
        </a:spcBef>
        <a:spcAft>
          <a:spcPct val="0"/>
        </a:spcAft>
        <a:buClr>
          <a:schemeClr val="accent1"/>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7">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5/29/20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29419602"/>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Bc2x8AgSQ38&amp;t=3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providence.org/about/annual-report"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mailto:https://www.providence.org/about/annual-report"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17.tmp"/><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6B054-721D-6A4D-A367-FC5AA75F8FA5}"/>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Covenant Health</a:t>
            </a:r>
            <a:br>
              <a:rPr lang="en-US" dirty="0"/>
            </a:br>
            <a:r>
              <a:rPr lang="en-US" dirty="0"/>
              <a:t>COVID-19 Update for Physicians</a:t>
            </a:r>
          </a:p>
        </p:txBody>
      </p:sp>
      <p:sp>
        <p:nvSpPr>
          <p:cNvPr id="6" name="Subtitle 5">
            <a:extLst>
              <a:ext uri="{FF2B5EF4-FFF2-40B4-BE49-F238E27FC236}">
                <a16:creationId xmlns:a16="http://schemas.microsoft.com/office/drawing/2014/main" id="{560B31AF-7F72-534C-AF64-C57CCAEB887E}"/>
              </a:ext>
            </a:extLst>
          </p:cNvPr>
          <p:cNvSpPr>
            <a:spLocks noGrp="1"/>
          </p:cNvSpPr>
          <p:nvPr>
            <p:ph type="subTitle" idx="1"/>
          </p:nvPr>
        </p:nvSpPr>
        <p:spPr>
          <a:xfrm>
            <a:off x="1828800" y="4035972"/>
            <a:ext cx="8534400" cy="1069428"/>
          </a:xfrm>
        </p:spPr>
        <p:txBody>
          <a:bodyPr/>
          <a:lstStyle/>
          <a:p>
            <a:r>
              <a:rPr lang="en-US" dirty="0"/>
              <a:t>May 29, 2020</a:t>
            </a:r>
          </a:p>
        </p:txBody>
      </p:sp>
    </p:spTree>
    <p:extLst>
      <p:ext uri="{BB962C8B-B14F-4D97-AF65-F5344CB8AC3E}">
        <p14:creationId xmlns:p14="http://schemas.microsoft.com/office/powerpoint/2010/main" val="23910442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535460" y="324498"/>
            <a:ext cx="10964562" cy="1470025"/>
          </a:xfrm>
        </p:spPr>
        <p:txBody>
          <a:bodyPr/>
          <a:lstStyle/>
          <a:p>
            <a:r>
              <a:rPr lang="en-US" dirty="0"/>
              <a:t>New Covid-19 POSITIVE Patients by Day Trend</a:t>
            </a:r>
            <a:br>
              <a:rPr lang="en-US" dirty="0"/>
            </a:b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866" y="1079498"/>
            <a:ext cx="6566438" cy="5063278"/>
          </a:xfrm>
          <a:prstGeom prst="rect">
            <a:avLst/>
          </a:prstGeom>
        </p:spPr>
      </p:pic>
    </p:spTree>
    <p:extLst>
      <p:ext uri="{BB962C8B-B14F-4D97-AF65-F5344CB8AC3E}">
        <p14:creationId xmlns:p14="http://schemas.microsoft.com/office/powerpoint/2010/main" val="24488626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914400" y="319380"/>
            <a:ext cx="10363200" cy="1470025"/>
          </a:xfrm>
        </p:spPr>
        <p:txBody>
          <a:bodyPr/>
          <a:lstStyle/>
          <a:p>
            <a:r>
              <a:rPr lang="en-US" sz="4000" dirty="0"/>
              <a:t>TX/NM Region Weekly Procedures (YOY)</a:t>
            </a:r>
          </a:p>
        </p:txBody>
      </p:sp>
      <p:pic>
        <p:nvPicPr>
          <p:cNvPr id="4" name="Picture 3"/>
          <p:cNvPicPr>
            <a:picLocks noChangeAspect="1"/>
          </p:cNvPicPr>
          <p:nvPr/>
        </p:nvPicPr>
        <p:blipFill>
          <a:blip r:embed="rId2"/>
          <a:stretch>
            <a:fillRect/>
          </a:stretch>
        </p:blipFill>
        <p:spPr>
          <a:xfrm>
            <a:off x="2802329" y="922047"/>
            <a:ext cx="6358148" cy="5222765"/>
          </a:xfrm>
          <a:prstGeom prst="rect">
            <a:avLst/>
          </a:prstGeom>
        </p:spPr>
      </p:pic>
    </p:spTree>
    <p:extLst>
      <p:ext uri="{BB962C8B-B14F-4D97-AF65-F5344CB8AC3E}">
        <p14:creationId xmlns:p14="http://schemas.microsoft.com/office/powerpoint/2010/main" val="12069416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981E7-C321-AF40-B615-5D3FBAC76100}"/>
              </a:ext>
            </a:extLst>
          </p:cNvPr>
          <p:cNvSpPr>
            <a:spLocks noGrp="1"/>
          </p:cNvSpPr>
          <p:nvPr>
            <p:ph type="ctrTitle"/>
          </p:nvPr>
        </p:nvSpPr>
        <p:spPr/>
        <p:txBody>
          <a:bodyPr/>
          <a:lstStyle/>
          <a:p>
            <a:r>
              <a:rPr lang="en-US" dirty="0"/>
              <a:t>Covid-19 Testing</a:t>
            </a:r>
          </a:p>
        </p:txBody>
      </p:sp>
      <p:sp>
        <p:nvSpPr>
          <p:cNvPr id="5" name="Subtitle 4">
            <a:extLst>
              <a:ext uri="{FF2B5EF4-FFF2-40B4-BE49-F238E27FC236}">
                <a16:creationId xmlns:a16="http://schemas.microsoft.com/office/drawing/2014/main" id="{B4B92158-CE6E-5640-9736-808DFFCB59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478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18" y="-2693"/>
            <a:ext cx="9784080" cy="1508760"/>
          </a:xfrm>
        </p:spPr>
        <p:txBody>
          <a:bodyPr>
            <a:normAutofit/>
          </a:bodyPr>
          <a:lstStyle/>
          <a:p>
            <a:r>
              <a:rPr lang="en-US" sz="5400" dirty="0"/>
              <a:t>TESTING</a:t>
            </a:r>
          </a:p>
        </p:txBody>
      </p:sp>
      <p:sp>
        <p:nvSpPr>
          <p:cNvPr id="6" name="Rectangle 5"/>
          <p:cNvSpPr/>
          <p:nvPr/>
        </p:nvSpPr>
        <p:spPr>
          <a:xfrm>
            <a:off x="0" y="1142234"/>
            <a:ext cx="12192000" cy="727665"/>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56254613"/>
              </p:ext>
            </p:extLst>
          </p:nvPr>
        </p:nvGraphicFramePr>
        <p:xfrm>
          <a:off x="2211550" y="2133863"/>
          <a:ext cx="7577831" cy="3034530"/>
        </p:xfrm>
        <a:graphic>
          <a:graphicData uri="http://schemas.openxmlformats.org/drawingml/2006/table">
            <a:tbl>
              <a:tblPr firstRow="1" bandRow="1">
                <a:tableStyleId>{5C22544A-7EE6-4342-B048-85BDC9FD1C3A}</a:tableStyleId>
              </a:tblPr>
              <a:tblGrid>
                <a:gridCol w="1608388">
                  <a:extLst>
                    <a:ext uri="{9D8B030D-6E8A-4147-A177-3AD203B41FA5}">
                      <a16:colId xmlns:a16="http://schemas.microsoft.com/office/drawing/2014/main" val="20000"/>
                    </a:ext>
                  </a:extLst>
                </a:gridCol>
                <a:gridCol w="1229739">
                  <a:extLst>
                    <a:ext uri="{9D8B030D-6E8A-4147-A177-3AD203B41FA5}">
                      <a16:colId xmlns:a16="http://schemas.microsoft.com/office/drawing/2014/main" val="20001"/>
                    </a:ext>
                  </a:extLst>
                </a:gridCol>
                <a:gridCol w="1221878">
                  <a:extLst>
                    <a:ext uri="{9D8B030D-6E8A-4147-A177-3AD203B41FA5}">
                      <a16:colId xmlns:a16="http://schemas.microsoft.com/office/drawing/2014/main" val="20002"/>
                    </a:ext>
                  </a:extLst>
                </a:gridCol>
                <a:gridCol w="1221878">
                  <a:extLst>
                    <a:ext uri="{9D8B030D-6E8A-4147-A177-3AD203B41FA5}">
                      <a16:colId xmlns:a16="http://schemas.microsoft.com/office/drawing/2014/main" val="20003"/>
                    </a:ext>
                  </a:extLst>
                </a:gridCol>
                <a:gridCol w="1418955">
                  <a:extLst>
                    <a:ext uri="{9D8B030D-6E8A-4147-A177-3AD203B41FA5}">
                      <a16:colId xmlns:a16="http://schemas.microsoft.com/office/drawing/2014/main" val="20004"/>
                    </a:ext>
                  </a:extLst>
                </a:gridCol>
                <a:gridCol w="876993">
                  <a:extLst>
                    <a:ext uri="{9D8B030D-6E8A-4147-A177-3AD203B41FA5}">
                      <a16:colId xmlns:a16="http://schemas.microsoft.com/office/drawing/2014/main" val="20005"/>
                    </a:ext>
                  </a:extLst>
                </a:gridCol>
              </a:tblGrid>
              <a:tr h="411185">
                <a:tc>
                  <a:txBody>
                    <a:bodyPr/>
                    <a:lstStyle/>
                    <a:p>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solidFill>
                            <a:schemeClr val="tx1"/>
                          </a:solidFill>
                          <a:latin typeface="Arial Narrow" panose="020B0606020202030204" pitchFamily="34" charset="0"/>
                          <a:cs typeface="Arial" panose="020B0604020202020204" pitchFamily="34" charset="0"/>
                        </a:rPr>
                        <a:t>CMC</a:t>
                      </a:r>
                    </a:p>
                  </a:txBody>
                  <a:tcPr>
                    <a:solidFill>
                      <a:schemeClr val="bg1">
                        <a:lumMod val="75000"/>
                        <a:lumOff val="25000"/>
                      </a:schemeClr>
                    </a:solidFill>
                  </a:tcPr>
                </a:tc>
                <a:tc>
                  <a:txBody>
                    <a:bodyPr/>
                    <a:lstStyle/>
                    <a:p>
                      <a:pPr algn="ctr"/>
                      <a:r>
                        <a:rPr lang="en-US" sz="2000" dirty="0">
                          <a:solidFill>
                            <a:schemeClr val="tx1"/>
                          </a:solidFill>
                          <a:latin typeface="Arial" panose="020B0604020202020204" pitchFamily="34" charset="0"/>
                          <a:cs typeface="Arial" panose="020B0604020202020204" pitchFamily="34" charset="0"/>
                        </a:rPr>
                        <a:t>CCH</a:t>
                      </a:r>
                      <a:endParaRPr lang="en-US" sz="1800" dirty="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solidFill>
                            <a:schemeClr val="tx1"/>
                          </a:solidFill>
                          <a:latin typeface="Arial" panose="020B0604020202020204" pitchFamily="34" charset="0"/>
                          <a:cs typeface="Arial" panose="020B0604020202020204" pitchFamily="34" charset="0"/>
                        </a:rPr>
                        <a:t>CHP</a:t>
                      </a:r>
                      <a:endParaRPr lang="en-US" sz="1800" dirty="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solidFill>
                            <a:schemeClr val="tx1"/>
                          </a:solidFill>
                          <a:latin typeface="Arial" panose="020B0604020202020204" pitchFamily="34" charset="0"/>
                          <a:cs typeface="Arial" panose="020B0604020202020204" pitchFamily="34" charset="0"/>
                        </a:rPr>
                        <a:t>Grace</a:t>
                      </a:r>
                      <a:endParaRPr lang="en-US" sz="1800" dirty="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solidFill>
                            <a:schemeClr val="tx1"/>
                          </a:solidFill>
                          <a:latin typeface="Arial" panose="020B0604020202020204" pitchFamily="34" charset="0"/>
                          <a:cs typeface="Arial" panose="020B0604020202020204" pitchFamily="34" charset="0"/>
                        </a:rPr>
                        <a:t>Total Tests</a:t>
                      </a:r>
                      <a:endParaRPr lang="en-US" sz="1800" dirty="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extLst>
                  <a:ext uri="{0D108BD9-81ED-4DB2-BD59-A6C34878D82A}">
                    <a16:rowId xmlns:a16="http://schemas.microsoft.com/office/drawing/2014/main" val="10000"/>
                  </a:ext>
                </a:extLst>
              </a:tr>
              <a:tr h="504690">
                <a:tc>
                  <a:txBody>
                    <a:bodyPr/>
                    <a:lstStyle/>
                    <a:p>
                      <a:r>
                        <a:rPr lang="en-US" sz="2400" dirty="0"/>
                        <a:t>Abbott</a:t>
                      </a:r>
                    </a:p>
                  </a:txBody>
                  <a:tcPr/>
                </a:tc>
                <a:tc>
                  <a:txBody>
                    <a:bodyPr/>
                    <a:lstStyle/>
                    <a:p>
                      <a:pPr algn="ctr"/>
                      <a:r>
                        <a:rPr lang="en-US" sz="2400" b="0" dirty="0">
                          <a:latin typeface="Arial" panose="020B0604020202020204" pitchFamily="34" charset="0"/>
                          <a:cs typeface="Arial" panose="020B0604020202020204" pitchFamily="34" charset="0"/>
                        </a:rPr>
                        <a:t>1152</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rowSpan="5">
                  <a:txBody>
                    <a:bodyPr/>
                    <a:lstStyle/>
                    <a:p>
                      <a:pPr algn="ctr"/>
                      <a:endParaRPr lang="en-US" sz="2400" b="0" dirty="0">
                        <a:latin typeface="Arial" panose="020B0604020202020204" pitchFamily="34" charset="0"/>
                        <a:cs typeface="Arial" panose="020B0604020202020204" pitchFamily="34" charset="0"/>
                      </a:endParaRPr>
                    </a:p>
                    <a:p>
                      <a:pPr algn="ctr"/>
                      <a:endParaRPr lang="en-US" sz="2400" b="0" dirty="0">
                        <a:latin typeface="Arial" panose="020B0604020202020204" pitchFamily="34" charset="0"/>
                        <a:cs typeface="Arial" panose="020B0604020202020204" pitchFamily="34" charset="0"/>
                      </a:endParaRPr>
                    </a:p>
                    <a:p>
                      <a:pPr algn="ctr"/>
                      <a:r>
                        <a:rPr lang="en-US" sz="2400" b="0" dirty="0">
                          <a:latin typeface="Arial" panose="020B0604020202020204" pitchFamily="34" charset="0"/>
                          <a:cs typeface="Arial" panose="020B0604020202020204" pitchFamily="34" charset="0"/>
                        </a:rPr>
                        <a:t>295</a:t>
                      </a:r>
                    </a:p>
                  </a:txBody>
                  <a:tcPr/>
                </a:tc>
                <a:extLst>
                  <a:ext uri="{0D108BD9-81ED-4DB2-BD59-A6C34878D82A}">
                    <a16:rowId xmlns:a16="http://schemas.microsoft.com/office/drawing/2014/main" val="10001"/>
                  </a:ext>
                </a:extLst>
              </a:tr>
              <a:tr h="445650">
                <a:tc>
                  <a:txBody>
                    <a:bodyPr/>
                    <a:lstStyle/>
                    <a:p>
                      <a:r>
                        <a:rPr lang="en-US" sz="2400" dirty="0"/>
                        <a:t>Cepheid</a:t>
                      </a:r>
                    </a:p>
                  </a:txBody>
                  <a:tcPr/>
                </a:tc>
                <a:tc>
                  <a:txBody>
                    <a:bodyPr/>
                    <a:lstStyle/>
                    <a:p>
                      <a:pPr algn="ctr"/>
                      <a:r>
                        <a:rPr lang="en-US" sz="2400" b="0" dirty="0">
                          <a:latin typeface="Arial" panose="020B0604020202020204" pitchFamily="34" charset="0"/>
                          <a:cs typeface="Arial" panose="020B0604020202020204" pitchFamily="34" charset="0"/>
                        </a:rPr>
                        <a:t>842</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0549">
                <a:tc>
                  <a:txBody>
                    <a:bodyPr/>
                    <a:lstStyle/>
                    <a:p>
                      <a:r>
                        <a:rPr lang="en-US" sz="2400" dirty="0"/>
                        <a:t>BD</a:t>
                      </a:r>
                      <a:r>
                        <a:rPr lang="en-US" sz="2400" baseline="0" dirty="0"/>
                        <a:t> Max</a:t>
                      </a:r>
                      <a:endParaRPr lang="en-US" sz="2400" dirty="0"/>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1152</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20549">
                <a:tc>
                  <a:txBody>
                    <a:bodyPr/>
                    <a:lstStyle/>
                    <a:p>
                      <a:r>
                        <a:rPr lang="en-US" sz="2400" dirty="0"/>
                        <a:t>NP Swab</a:t>
                      </a:r>
                    </a:p>
                  </a:txBody>
                  <a:tcPr/>
                </a:tc>
                <a:tc>
                  <a:txBody>
                    <a:bodyPr/>
                    <a:lstStyle/>
                    <a:p>
                      <a:pPr algn="ctr"/>
                      <a:r>
                        <a:rPr lang="en-US" sz="2400" b="0" dirty="0">
                          <a:latin typeface="Arial" panose="020B0604020202020204" pitchFamily="34" charset="0"/>
                          <a:cs typeface="Arial" panose="020B0604020202020204" pitchFamily="34" charset="0"/>
                        </a:rPr>
                        <a:t>5280</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20549">
                <a:tc>
                  <a:txBody>
                    <a:bodyPr/>
                    <a:lstStyle/>
                    <a:p>
                      <a:r>
                        <a:rPr lang="en-US" sz="2400" dirty="0"/>
                        <a:t>VTM</a:t>
                      </a:r>
                    </a:p>
                  </a:txBody>
                  <a:tcPr/>
                </a:tc>
                <a:tc>
                  <a:txBody>
                    <a:bodyPr/>
                    <a:lstStyle/>
                    <a:p>
                      <a:pPr algn="ctr"/>
                      <a:r>
                        <a:rPr lang="en-US" sz="2400" b="0" dirty="0">
                          <a:latin typeface="Arial" panose="020B0604020202020204" pitchFamily="34" charset="0"/>
                          <a:cs typeface="Arial" panose="020B0604020202020204" pitchFamily="34" charset="0"/>
                        </a:rPr>
                        <a:t>&gt;1600</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96605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DB5E-55D6-0C46-8A68-45F70E61C612}"/>
              </a:ext>
            </a:extLst>
          </p:cNvPr>
          <p:cNvSpPr>
            <a:spLocks noGrp="1"/>
          </p:cNvSpPr>
          <p:nvPr>
            <p:ph type="ctrTitle"/>
          </p:nvPr>
        </p:nvSpPr>
        <p:spPr/>
        <p:txBody>
          <a:bodyPr/>
          <a:lstStyle/>
          <a:p>
            <a:r>
              <a:rPr lang="en-US" dirty="0">
                <a:solidFill>
                  <a:schemeClr val="bg1"/>
                </a:solidFill>
              </a:rPr>
              <a:t>Physician Screening</a:t>
            </a:r>
          </a:p>
        </p:txBody>
      </p:sp>
      <p:sp>
        <p:nvSpPr>
          <p:cNvPr id="4" name="Subtitle 3">
            <a:extLst>
              <a:ext uri="{FF2B5EF4-FFF2-40B4-BE49-F238E27FC236}">
                <a16:creationId xmlns:a16="http://schemas.microsoft.com/office/drawing/2014/main" id="{9F389890-C0AA-A345-AA53-90AA34E94D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5575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56C49-A552-8B49-9961-F6D3A982E6C8}"/>
              </a:ext>
            </a:extLst>
          </p:cNvPr>
          <p:cNvSpPr>
            <a:spLocks noGrp="1"/>
          </p:cNvSpPr>
          <p:nvPr>
            <p:ph type="title"/>
          </p:nvPr>
        </p:nvSpPr>
        <p:spPr/>
        <p:txBody>
          <a:bodyPr/>
          <a:lstStyle/>
          <a:p>
            <a:r>
              <a:rPr lang="en-US" dirty="0"/>
              <a:t>Physician Screening</a:t>
            </a:r>
          </a:p>
        </p:txBody>
      </p:sp>
      <p:sp>
        <p:nvSpPr>
          <p:cNvPr id="5" name="Content Placeholder 4">
            <a:extLst>
              <a:ext uri="{FF2B5EF4-FFF2-40B4-BE49-F238E27FC236}">
                <a16:creationId xmlns:a16="http://schemas.microsoft.com/office/drawing/2014/main" id="{B7BF43D1-E126-9B4D-B1AF-C329EC8EF5A8}"/>
              </a:ext>
            </a:extLst>
          </p:cNvPr>
          <p:cNvSpPr>
            <a:spLocks noGrp="1"/>
          </p:cNvSpPr>
          <p:nvPr>
            <p:ph idx="1"/>
          </p:nvPr>
        </p:nvSpPr>
        <p:spPr/>
        <p:txBody>
          <a:bodyPr/>
          <a:lstStyle/>
          <a:p>
            <a:r>
              <a:rPr lang="en-US" dirty="0"/>
              <a:t>At CMC, beginning Monday June 1, Physician Dining Room Screening will be open ONLY from 0600 until 1000 M-F.</a:t>
            </a:r>
          </a:p>
          <a:p>
            <a:r>
              <a:rPr lang="en-US" dirty="0"/>
              <a:t>After that time or on weekends, you can be screened at the first unit you visit.</a:t>
            </a:r>
          </a:p>
          <a:p>
            <a:r>
              <a:rPr lang="en-US" dirty="0"/>
              <a:t>Level II PPE is available at all nursing stations</a:t>
            </a:r>
          </a:p>
          <a:p>
            <a:r>
              <a:rPr lang="en-US" dirty="0"/>
              <a:t>N-95 Masks (Level III PPE) will be available in all procedural areas, ICUs and in the ED.</a:t>
            </a:r>
          </a:p>
        </p:txBody>
      </p:sp>
    </p:spTree>
    <p:extLst>
      <p:ext uri="{BB962C8B-B14F-4D97-AF65-F5344CB8AC3E}">
        <p14:creationId xmlns:p14="http://schemas.microsoft.com/office/powerpoint/2010/main" val="7598917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8E9B-3348-2E48-AEC6-0F9DC26A2361}"/>
              </a:ext>
            </a:extLst>
          </p:cNvPr>
          <p:cNvSpPr>
            <a:spLocks noGrp="1"/>
          </p:cNvSpPr>
          <p:nvPr>
            <p:ph type="ctrTitle"/>
          </p:nvPr>
        </p:nvSpPr>
        <p:spPr/>
        <p:txBody>
          <a:bodyPr/>
          <a:lstStyle/>
          <a:p>
            <a:r>
              <a:rPr lang="en-US" dirty="0"/>
              <a:t>Pharmacy Update</a:t>
            </a:r>
          </a:p>
        </p:txBody>
      </p:sp>
      <p:sp>
        <p:nvSpPr>
          <p:cNvPr id="3" name="Subtitle 2">
            <a:extLst>
              <a:ext uri="{FF2B5EF4-FFF2-40B4-BE49-F238E27FC236}">
                <a16:creationId xmlns:a16="http://schemas.microsoft.com/office/drawing/2014/main" id="{2CFB1F05-386F-0540-9F30-D1AFFBA4E7F9}"/>
              </a:ext>
            </a:extLst>
          </p:cNvPr>
          <p:cNvSpPr>
            <a:spLocks noGrp="1"/>
          </p:cNvSpPr>
          <p:nvPr>
            <p:ph type="subTitle" idx="1"/>
          </p:nvPr>
        </p:nvSpPr>
        <p:spPr/>
        <p:txBody>
          <a:bodyPr/>
          <a:lstStyle/>
          <a:p>
            <a:r>
              <a:rPr lang="en-US" dirty="0"/>
              <a:t>Allen Cunningham, </a:t>
            </a:r>
            <a:r>
              <a:rPr lang="en-US" dirty="0" err="1"/>
              <a:t>PharmD</a:t>
            </a:r>
            <a:endParaRPr lang="en-US" dirty="0"/>
          </a:p>
        </p:txBody>
      </p:sp>
    </p:spTree>
    <p:extLst>
      <p:ext uri="{BB962C8B-B14F-4D97-AF65-F5344CB8AC3E}">
        <p14:creationId xmlns:p14="http://schemas.microsoft.com/office/powerpoint/2010/main" val="30975912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656492" y="1177639"/>
          <a:ext cx="10879016" cy="4922520"/>
        </p:xfrm>
        <a:graphic>
          <a:graphicData uri="http://schemas.openxmlformats.org/drawingml/2006/table">
            <a:tbl>
              <a:tblPr firstRow="1" bandRow="1">
                <a:tableStyleId>{5C22544A-7EE6-4342-B048-85BDC9FD1C3A}</a:tableStyleId>
              </a:tblPr>
              <a:tblGrid>
                <a:gridCol w="1664679">
                  <a:extLst>
                    <a:ext uri="{9D8B030D-6E8A-4147-A177-3AD203B41FA5}">
                      <a16:colId xmlns:a16="http://schemas.microsoft.com/office/drawing/2014/main" val="20000"/>
                    </a:ext>
                  </a:extLst>
                </a:gridCol>
                <a:gridCol w="1952802">
                  <a:extLst>
                    <a:ext uri="{9D8B030D-6E8A-4147-A177-3AD203B41FA5}">
                      <a16:colId xmlns:a16="http://schemas.microsoft.com/office/drawing/2014/main" val="20001"/>
                    </a:ext>
                  </a:extLst>
                </a:gridCol>
                <a:gridCol w="3170181">
                  <a:extLst>
                    <a:ext uri="{9D8B030D-6E8A-4147-A177-3AD203B41FA5}">
                      <a16:colId xmlns:a16="http://schemas.microsoft.com/office/drawing/2014/main" val="20002"/>
                    </a:ext>
                  </a:extLst>
                </a:gridCol>
                <a:gridCol w="4091354">
                  <a:extLst>
                    <a:ext uri="{9D8B030D-6E8A-4147-A177-3AD203B41FA5}">
                      <a16:colId xmlns:a16="http://schemas.microsoft.com/office/drawing/2014/main" val="20003"/>
                    </a:ext>
                  </a:extLst>
                </a:gridCol>
              </a:tblGrid>
              <a:tr h="238011">
                <a:tc>
                  <a:txBody>
                    <a:bodyPr/>
                    <a:lstStyle/>
                    <a:p>
                      <a:r>
                        <a:rPr lang="en-US" sz="1300" dirty="0"/>
                        <a:t>Agent</a:t>
                      </a:r>
                    </a:p>
                  </a:txBody>
                  <a:tcPr/>
                </a:tc>
                <a:tc>
                  <a:txBody>
                    <a:bodyPr/>
                    <a:lstStyle/>
                    <a:p>
                      <a:r>
                        <a:rPr lang="en-US" sz="1300" dirty="0"/>
                        <a:t>Dosage</a:t>
                      </a:r>
                    </a:p>
                  </a:txBody>
                  <a:tcPr/>
                </a:tc>
                <a:tc>
                  <a:txBody>
                    <a:bodyPr/>
                    <a:lstStyle/>
                    <a:p>
                      <a:r>
                        <a:rPr lang="en-US" sz="1300" dirty="0"/>
                        <a:t>Comments</a:t>
                      </a:r>
                    </a:p>
                  </a:txBody>
                  <a:tcPr/>
                </a:tc>
                <a:tc>
                  <a:txBody>
                    <a:bodyPr/>
                    <a:lstStyle/>
                    <a:p>
                      <a:r>
                        <a:rPr lang="en-US" sz="1300" dirty="0"/>
                        <a:t>Update</a:t>
                      </a:r>
                    </a:p>
                  </a:txBody>
                  <a:tcPr/>
                </a:tc>
                <a:extLst>
                  <a:ext uri="{0D108BD9-81ED-4DB2-BD59-A6C34878D82A}">
                    <a16:rowId xmlns:a16="http://schemas.microsoft.com/office/drawing/2014/main" val="10000"/>
                  </a:ext>
                </a:extLst>
              </a:tr>
              <a:tr h="1237659">
                <a:tc>
                  <a:txBody>
                    <a:bodyPr/>
                    <a:lstStyle/>
                    <a:p>
                      <a:r>
                        <a:rPr lang="en-US" sz="1300" dirty="0" err="1"/>
                        <a:t>Hydroxychloroquine</a:t>
                      </a:r>
                      <a:endParaRPr lang="en-US" sz="1300" dirty="0"/>
                    </a:p>
                  </a:txBody>
                  <a:tcPr/>
                </a:tc>
                <a:tc>
                  <a:txBody>
                    <a:bodyPr/>
                    <a:lstStyle/>
                    <a:p>
                      <a:r>
                        <a:rPr lang="en-US" sz="1300" dirty="0"/>
                        <a:t>400 mg PO BID x 1 day, then 200 mg PO BID x 4 days</a:t>
                      </a:r>
                    </a:p>
                    <a:p>
                      <a:endParaRPr lang="en-US" sz="13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i="0" dirty="0"/>
                        <a:t>Caution: QT prolongation</a:t>
                      </a:r>
                      <a:r>
                        <a:rPr lang="en-US" sz="1300" i="0" baseline="0" dirty="0"/>
                        <a:t>, </a:t>
                      </a:r>
                      <a:r>
                        <a:rPr lang="en-US" sz="1300" i="0" dirty="0"/>
                        <a:t>arrhythmias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b="1" i="0" dirty="0"/>
                        <a:t>EUA =</a:t>
                      </a:r>
                      <a:r>
                        <a:rPr lang="en-US" sz="1300" b="1" i="0" baseline="0" dirty="0"/>
                        <a:t> </a:t>
                      </a:r>
                      <a:r>
                        <a:rPr lang="en-US" sz="1300" b="1" i="0" dirty="0"/>
                        <a:t>mandatory AE</a:t>
                      </a:r>
                      <a:r>
                        <a:rPr lang="en-US" sz="1300" b="1" i="0" baseline="0" dirty="0"/>
                        <a:t> reporting to FDA </a:t>
                      </a:r>
                      <a:r>
                        <a:rPr lang="en-US" sz="1300" b="1" i="0" baseline="0" dirty="0" err="1"/>
                        <a:t>MedWatch</a:t>
                      </a:r>
                      <a:endParaRPr lang="en-US" sz="1300" b="1" dirty="0"/>
                    </a:p>
                  </a:txBody>
                  <a:tcPr/>
                </a:tc>
                <a:tc>
                  <a:txBody>
                    <a:bodyPr/>
                    <a:lstStyle/>
                    <a:p>
                      <a:pPr marL="0" indent="0">
                        <a:buFont typeface="Arial" panose="020B0604020202020204" pitchFamily="34" charset="0"/>
                        <a:buNone/>
                      </a:pPr>
                      <a:r>
                        <a:rPr lang="en-US" sz="1300" dirty="0"/>
                        <a:t>Commonly prescribed based on early observational data;</a:t>
                      </a:r>
                      <a:r>
                        <a:rPr lang="en-US" sz="1300" baseline="0" dirty="0"/>
                        <a:t> r</a:t>
                      </a:r>
                      <a:r>
                        <a:rPr lang="en-US" sz="1300" dirty="0"/>
                        <a:t>ecent data </a:t>
                      </a:r>
                      <a:r>
                        <a:rPr lang="en-US" sz="1300" u="sng" dirty="0"/>
                        <a:t>suggests no benefit with potential harm</a:t>
                      </a:r>
                    </a:p>
                    <a:p>
                      <a:pPr marL="0" indent="0">
                        <a:buFont typeface="Arial" panose="020B0604020202020204" pitchFamily="34" charset="0"/>
                        <a:buNone/>
                      </a:pPr>
                      <a:endParaRPr lang="en-US" sz="13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dirty="0"/>
                        <a:t>NIH</a:t>
                      </a:r>
                      <a:r>
                        <a:rPr lang="en-US" sz="1300" i="0" baseline="0" dirty="0"/>
                        <a:t> guidelines (5/12/20): i</a:t>
                      </a:r>
                      <a:r>
                        <a:rPr lang="en-US" sz="1300" i="0" dirty="0"/>
                        <a:t>nsufficient data </a:t>
                      </a:r>
                      <a:r>
                        <a:rPr lang="en-US" sz="1300" b="0" i="0" dirty="0"/>
                        <a:t>to recommend for or against </a:t>
                      </a:r>
                      <a:r>
                        <a:rPr lang="en-US" sz="1300" i="0" dirty="0"/>
                        <a:t>use; do not recommend for </a:t>
                      </a:r>
                      <a:r>
                        <a:rPr lang="en-US" sz="1300" i="0" dirty="0" err="1"/>
                        <a:t>PrEP</a:t>
                      </a:r>
                      <a:r>
                        <a:rPr lang="en-US" sz="1300" i="0" dirty="0"/>
                        <a:t> or PEP</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PSJH</a:t>
                      </a:r>
                      <a:r>
                        <a:rPr lang="en-US" sz="1300" baseline="0" dirty="0"/>
                        <a:t> AMS COVID-19 subgroup: </a:t>
                      </a:r>
                      <a:r>
                        <a:rPr lang="en-US" sz="1300" b="0" u="sng" baseline="0" dirty="0"/>
                        <a:t>alternative</a:t>
                      </a:r>
                      <a:r>
                        <a:rPr lang="en-US" sz="1300" baseline="0" dirty="0"/>
                        <a:t> therapy for </a:t>
                      </a:r>
                      <a:r>
                        <a:rPr lang="en-US" sz="1300" b="0" baseline="0" dirty="0"/>
                        <a:t>high risk </a:t>
                      </a:r>
                      <a:r>
                        <a:rPr lang="en-US" sz="1300" baseline="0" dirty="0"/>
                        <a:t>patients </a:t>
                      </a:r>
                      <a:r>
                        <a:rPr lang="en-US" sz="1300" u="none" baseline="0" dirty="0"/>
                        <a:t>only</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baseline="0" dirty="0"/>
                        <a:t>5/22/20:</a:t>
                      </a:r>
                      <a:r>
                        <a:rPr lang="en-US" sz="1300" b="0" baseline="0" dirty="0"/>
                        <a:t> Lancet </a:t>
                      </a:r>
                      <a:r>
                        <a:rPr lang="en-US" sz="1300" b="0" u="sng" baseline="0" dirty="0"/>
                        <a:t>observational study </a:t>
                      </a:r>
                      <a:r>
                        <a:rPr lang="en-US" sz="1300" b="0" baseline="0" dirty="0"/>
                        <a:t>reports HCQ associated with </a:t>
                      </a:r>
                      <a:r>
                        <a:rPr lang="en-US" sz="1300" b="1" baseline="0" dirty="0"/>
                        <a:t>increased risk of in-hospital mortality</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300" b="0" baseline="0" dirty="0"/>
                        <a:t>96,032 registry analysis (671 hospitals, 6 continents)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300" b="1" baseline="0" dirty="0"/>
                        <a:t>Control group mortality = 9.3%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300" b="0" baseline="0" dirty="0"/>
                        <a:t>HCQ 18%, HCQ+AZ 23.8%, CQ 16.4%, CQ+AZ 22.2%</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300" b="1" baseline="0" dirty="0"/>
                        <a:t>Control group arrhythmia = 0.3%</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300" b="0" baseline="0" dirty="0"/>
                        <a:t>HCQ 6.1%, HCQ+AZ 8.1%, CQ 4.3%, CQ+AZ 6.5%</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baseline="0" dirty="0"/>
                        <a:t>5/25/20:</a:t>
                      </a:r>
                      <a:r>
                        <a:rPr lang="en-US" sz="1300" b="0" baseline="0" dirty="0"/>
                        <a:t> WHO suspends HCQ arm of Solidarity trial, other 3 arms will continue (</a:t>
                      </a:r>
                      <a:r>
                        <a:rPr lang="en-US" sz="1300" b="0" baseline="0" dirty="0" err="1"/>
                        <a:t>remdesivir</a:t>
                      </a:r>
                      <a:r>
                        <a:rPr lang="en-US" sz="1300" b="0" baseline="0" dirty="0"/>
                        <a:t>, </a:t>
                      </a:r>
                      <a:r>
                        <a:rPr lang="en-US" sz="1300" b="0" baseline="0" dirty="0" err="1"/>
                        <a:t>Kaletra</a:t>
                      </a:r>
                      <a:r>
                        <a:rPr lang="en-US" sz="1300" b="0" baseline="0" dirty="0"/>
                        <a:t>, interferon)</a:t>
                      </a:r>
                    </a:p>
                  </a:txBody>
                  <a:tcPr/>
                </a:tc>
                <a:extLst>
                  <a:ext uri="{0D108BD9-81ED-4DB2-BD59-A6C34878D82A}">
                    <a16:rowId xmlns:a16="http://schemas.microsoft.com/office/drawing/2014/main" val="10001"/>
                  </a:ext>
                </a:extLst>
              </a:tr>
              <a:tr h="673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t>Hydroxychloroquine</a:t>
                      </a:r>
                      <a:r>
                        <a:rPr lang="en-US" sz="1300" baseline="0" dirty="0"/>
                        <a:t> + azithromycin</a:t>
                      </a:r>
                      <a:endParaRPr lang="en-US" sz="1300" dirty="0"/>
                    </a:p>
                  </a:txBody>
                  <a:tcPr/>
                </a:tc>
                <a:tc>
                  <a:txBody>
                    <a:bodyPr/>
                    <a:lstStyle/>
                    <a:p>
                      <a:r>
                        <a:rPr lang="en-US" sz="1300" dirty="0"/>
                        <a:t>Azithromycin</a:t>
                      </a:r>
                      <a:r>
                        <a:rPr lang="en-US" sz="1300" baseline="0" dirty="0"/>
                        <a:t> </a:t>
                      </a:r>
                      <a:r>
                        <a:rPr lang="en-US" sz="1300" dirty="0"/>
                        <a:t>500 mg PO x 1, then 250 mg PO daily x 4 days</a:t>
                      </a:r>
                    </a:p>
                  </a:txBody>
                  <a:tcPr/>
                </a:tc>
                <a:tc>
                  <a:txBody>
                    <a:bodyPr/>
                    <a:lstStyle/>
                    <a:p>
                      <a:pPr marL="0" indent="0">
                        <a:buFont typeface="Arial" panose="020B0604020202020204" pitchFamily="34" charset="0"/>
                        <a:buNone/>
                      </a:pPr>
                      <a:r>
                        <a:rPr lang="en-US" sz="1300" dirty="0"/>
                        <a:t>High risk for AEs (</a:t>
                      </a:r>
                      <a:r>
                        <a:rPr lang="en-US" sz="1300" dirty="0" err="1"/>
                        <a:t>QTc</a:t>
                      </a:r>
                      <a:r>
                        <a:rPr lang="en-US" sz="1300" dirty="0"/>
                        <a:t> prolongation);</a:t>
                      </a:r>
                      <a:r>
                        <a:rPr lang="en-US" sz="1300" baseline="0" dirty="0"/>
                        <a:t> g</a:t>
                      </a:r>
                      <a:r>
                        <a:rPr lang="en-US" sz="1300" dirty="0"/>
                        <a:t>uidelines recommend </a:t>
                      </a:r>
                      <a:r>
                        <a:rPr lang="en-US" sz="1300" b="0" dirty="0"/>
                        <a:t>AGAINST</a:t>
                      </a:r>
                      <a:r>
                        <a:rPr lang="en-US" sz="1300" dirty="0"/>
                        <a:t> use except in context of clinical trial </a:t>
                      </a:r>
                    </a:p>
                  </a:txBody>
                  <a:tcPr/>
                </a:tc>
                <a:tc>
                  <a:txBody>
                    <a:bodyPr/>
                    <a:lstStyle/>
                    <a:p>
                      <a:r>
                        <a:rPr lang="en-US" sz="1300" dirty="0"/>
                        <a:t>See above</a:t>
                      </a:r>
                    </a:p>
                  </a:txBody>
                  <a:tcPr/>
                </a:tc>
                <a:extLst>
                  <a:ext uri="{0D108BD9-81ED-4DB2-BD59-A6C34878D82A}">
                    <a16:rowId xmlns:a16="http://schemas.microsoft.com/office/drawing/2014/main" val="10002"/>
                  </a:ext>
                </a:extLst>
              </a:tr>
              <a:tr h="1439920">
                <a:tc>
                  <a:txBody>
                    <a:bodyPr/>
                    <a:lstStyle/>
                    <a:p>
                      <a:r>
                        <a:rPr lang="en-US" sz="1300" dirty="0" err="1"/>
                        <a:t>Tocilizumab</a:t>
                      </a:r>
                      <a:endParaRPr lang="en-US" sz="1300" dirty="0"/>
                    </a:p>
                  </a:txBody>
                  <a:tcPr/>
                </a:tc>
                <a:tc>
                  <a:txBody>
                    <a:bodyPr/>
                    <a:lstStyle/>
                    <a:p>
                      <a:r>
                        <a:rPr lang="en-US" sz="1300" dirty="0"/>
                        <a:t>400 mg IVPB</a:t>
                      </a:r>
                      <a:r>
                        <a:rPr lang="en-US" sz="1300" baseline="0" dirty="0"/>
                        <a:t> x 1 dose</a:t>
                      </a:r>
                    </a:p>
                    <a:p>
                      <a:endParaRPr lang="en-US" sz="1300" baseline="0" dirty="0"/>
                    </a:p>
                    <a:p>
                      <a:r>
                        <a:rPr lang="en-US" sz="1300" baseline="0" dirty="0"/>
                        <a:t>M</a:t>
                      </a:r>
                      <a:r>
                        <a:rPr lang="en-US" sz="1300" dirty="0"/>
                        <a:t>ay repeat x 1 in 8-12 hours if clinical symptoms worsen or do not demonstrate improvement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IL-6 receptor antagonist used to treat CRS (</a:t>
                      </a:r>
                      <a:r>
                        <a:rPr lang="en-US" sz="1300" b="1" dirty="0"/>
                        <a:t>$2.13K - $4.25K per dose)</a:t>
                      </a:r>
                    </a:p>
                    <a:p>
                      <a:endParaRPr lang="en-US" sz="1300" dirty="0"/>
                    </a:p>
                    <a:p>
                      <a:r>
                        <a:rPr lang="en-US" sz="1300" dirty="0"/>
                        <a:t>CHS criteria for use:</a:t>
                      </a:r>
                    </a:p>
                    <a:p>
                      <a:pPr marL="285750" indent="-285750">
                        <a:buFont typeface="Arial" panose="020B0604020202020204" pitchFamily="34" charset="0"/>
                        <a:buChar char="•"/>
                      </a:pPr>
                      <a:r>
                        <a:rPr lang="en-US" sz="1300" dirty="0"/>
                        <a:t>Proven COVID-19 infection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Early treatment of severe/critically ill patients who are clinically deteriorating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a:t>Restricted to </a:t>
                      </a:r>
                      <a:r>
                        <a:rPr lang="en-US" sz="1300" baseline="0" dirty="0" err="1"/>
                        <a:t>i</a:t>
                      </a:r>
                      <a:r>
                        <a:rPr lang="en-US" sz="1300" dirty="0" err="1"/>
                        <a:t>ntensivists</a:t>
                      </a:r>
                      <a:r>
                        <a:rPr lang="en-US" sz="1300" dirty="0"/>
                        <a:t> or ID</a:t>
                      </a:r>
                    </a:p>
                    <a:p>
                      <a:pPr marL="285750" indent="-285750">
                        <a:buFont typeface="Arial" panose="020B0604020202020204" pitchFamily="34" charset="0"/>
                        <a:buChar char="•"/>
                      </a:pPr>
                      <a:r>
                        <a:rPr lang="en-US" sz="1300" dirty="0"/>
                        <a:t>AST/ALT &lt;5xULN, ANC &gt;500, </a:t>
                      </a:r>
                      <a:r>
                        <a:rPr lang="en-US" sz="1300" dirty="0" err="1"/>
                        <a:t>Plt</a:t>
                      </a:r>
                      <a:r>
                        <a:rPr lang="en-US" sz="1300" dirty="0"/>
                        <a:t> &gt;50K</a:t>
                      </a:r>
                    </a:p>
                  </a:txBody>
                  <a:tcPr/>
                </a:tc>
                <a:tc>
                  <a:txBody>
                    <a:bodyPr/>
                    <a:lstStyle/>
                    <a:p>
                      <a:r>
                        <a:rPr lang="en-US" sz="1300" b="0" i="0" dirty="0"/>
                        <a:t>No change from 5/22/20</a:t>
                      </a:r>
                    </a:p>
                    <a:p>
                      <a:endParaRPr lang="en-US" sz="1300" b="0" i="0" dirty="0"/>
                    </a:p>
                    <a:p>
                      <a:r>
                        <a:rPr lang="en-US" sz="1300" b="0" i="0" dirty="0"/>
                        <a:t>NIH </a:t>
                      </a:r>
                      <a:r>
                        <a:rPr lang="en-US" sz="1300" b="0" i="0" baseline="0" dirty="0"/>
                        <a:t>guidelines state </a:t>
                      </a:r>
                      <a:r>
                        <a:rPr lang="en-US" sz="1300" b="0" i="0" dirty="0"/>
                        <a:t>insufficient data to recommend either for or against the use of IL-6 inhibitors for the treatment of COVID-19</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55109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609598" y="1219200"/>
          <a:ext cx="10879016" cy="4218065"/>
        </p:xfrm>
        <a:graphic>
          <a:graphicData uri="http://schemas.openxmlformats.org/drawingml/2006/table">
            <a:tbl>
              <a:tblPr firstRow="1" bandRow="1">
                <a:tableStyleId>{5C22544A-7EE6-4342-B048-85BDC9FD1C3A}</a:tableStyleId>
              </a:tblPr>
              <a:tblGrid>
                <a:gridCol w="1835575">
                  <a:extLst>
                    <a:ext uri="{9D8B030D-6E8A-4147-A177-3AD203B41FA5}">
                      <a16:colId xmlns:a16="http://schemas.microsoft.com/office/drawing/2014/main" val="20000"/>
                    </a:ext>
                  </a:extLst>
                </a:gridCol>
                <a:gridCol w="2269067">
                  <a:extLst>
                    <a:ext uri="{9D8B030D-6E8A-4147-A177-3AD203B41FA5}">
                      <a16:colId xmlns:a16="http://schemas.microsoft.com/office/drawing/2014/main" val="20001"/>
                    </a:ext>
                  </a:extLst>
                </a:gridCol>
                <a:gridCol w="3820160">
                  <a:extLst>
                    <a:ext uri="{9D8B030D-6E8A-4147-A177-3AD203B41FA5}">
                      <a16:colId xmlns:a16="http://schemas.microsoft.com/office/drawing/2014/main" val="20002"/>
                    </a:ext>
                  </a:extLst>
                </a:gridCol>
                <a:gridCol w="2954214">
                  <a:extLst>
                    <a:ext uri="{9D8B030D-6E8A-4147-A177-3AD203B41FA5}">
                      <a16:colId xmlns:a16="http://schemas.microsoft.com/office/drawing/2014/main" val="20003"/>
                    </a:ext>
                  </a:extLst>
                </a:gridCol>
              </a:tblGrid>
              <a:tr h="316625">
                <a:tc>
                  <a:txBody>
                    <a:bodyPr/>
                    <a:lstStyle/>
                    <a:p>
                      <a:r>
                        <a:rPr lang="en-US" sz="1400" dirty="0"/>
                        <a:t>Agent</a:t>
                      </a:r>
                    </a:p>
                  </a:txBody>
                  <a:tcPr/>
                </a:tc>
                <a:tc>
                  <a:txBody>
                    <a:bodyPr/>
                    <a:lstStyle/>
                    <a:p>
                      <a:r>
                        <a:rPr lang="en-US" sz="1400" dirty="0"/>
                        <a:t>Dosage</a:t>
                      </a:r>
                    </a:p>
                  </a:txBody>
                  <a:tcPr/>
                </a:tc>
                <a:tc>
                  <a:txBody>
                    <a:bodyPr/>
                    <a:lstStyle/>
                    <a:p>
                      <a:r>
                        <a:rPr lang="en-US" sz="1400" dirty="0"/>
                        <a:t>Comments</a:t>
                      </a:r>
                    </a:p>
                  </a:txBody>
                  <a:tcPr/>
                </a:tc>
                <a:tc>
                  <a:txBody>
                    <a:bodyPr/>
                    <a:lstStyle/>
                    <a:p>
                      <a:r>
                        <a:rPr lang="en-US" sz="1400" dirty="0"/>
                        <a:t>Update</a:t>
                      </a:r>
                    </a:p>
                  </a:txBody>
                  <a:tcPr/>
                </a:tc>
                <a:extLst>
                  <a:ext uri="{0D108BD9-81ED-4DB2-BD59-A6C34878D82A}">
                    <a16:rowId xmlns:a16="http://schemas.microsoft.com/office/drawing/2014/main" val="10000"/>
                  </a:ext>
                </a:extLst>
              </a:tr>
              <a:tr h="1997084">
                <a:tc>
                  <a:txBody>
                    <a:bodyPr/>
                    <a:lstStyle/>
                    <a:p>
                      <a:r>
                        <a:rPr lang="en-US" sz="1400" dirty="0" err="1"/>
                        <a:t>Remdesivir</a:t>
                      </a:r>
                      <a:endParaRPr lang="en-US" sz="1400" dirty="0"/>
                    </a:p>
                  </a:txBody>
                  <a:tcPr/>
                </a:tc>
                <a:tc>
                  <a:txBody>
                    <a:bodyPr/>
                    <a:lstStyle/>
                    <a:p>
                      <a:r>
                        <a:rPr lang="en-US" sz="1400" dirty="0"/>
                        <a:t>200 mg IV x 1, then 100 mg IV daily x 9 days</a:t>
                      </a:r>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Emergency Use</a:t>
                      </a:r>
                      <a:r>
                        <a:rPr lang="en-US" sz="1400" b="0" baseline="0" dirty="0"/>
                        <a:t> </a:t>
                      </a:r>
                      <a:r>
                        <a:rPr lang="en-US" sz="1400" b="0" dirty="0"/>
                        <a:t>Authorization (EUA) 5/1/20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Duration =</a:t>
                      </a:r>
                      <a:r>
                        <a:rPr lang="en-US" sz="1400" baseline="0" dirty="0"/>
                        <a:t> </a:t>
                      </a:r>
                      <a:r>
                        <a:rPr lang="en-US" sz="1400" dirty="0"/>
                        <a:t>5 days for patients</a:t>
                      </a:r>
                      <a:r>
                        <a:rPr lang="en-US" sz="1400" baseline="0" dirty="0"/>
                        <a:t> </a:t>
                      </a:r>
                      <a:r>
                        <a:rPr lang="en-US" sz="1400" dirty="0"/>
                        <a:t>not on </a:t>
                      </a:r>
                      <a:r>
                        <a:rPr lang="en-US" sz="1400" dirty="0" err="1"/>
                        <a:t>mech</a:t>
                      </a:r>
                      <a:r>
                        <a:rPr lang="en-US" sz="1400" dirty="0"/>
                        <a:t> vent and/or ECMO</a:t>
                      </a:r>
                      <a:r>
                        <a:rPr lang="en-US" sz="1400" baseline="0" dirty="0"/>
                        <a:t> (c</a:t>
                      </a:r>
                      <a:r>
                        <a:rPr lang="en-US" sz="1400" dirty="0"/>
                        <a:t>an receive an additional 5 days if no clinical improvement)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restriction for timing from symptom onset</a:t>
                      </a:r>
                    </a:p>
                  </a:txBody>
                  <a:tcPr/>
                </a:tc>
                <a:tc>
                  <a:txBody>
                    <a:bodyPr/>
                    <a:lstStyle/>
                    <a:p>
                      <a:r>
                        <a:rPr lang="en-US" sz="1400" dirty="0"/>
                        <a:t>Covenant is enrolled in expanded access program</a:t>
                      </a:r>
                    </a:p>
                    <a:p>
                      <a:pPr marL="0" indent="0">
                        <a:buFont typeface="Arial" panose="020B0604020202020204" pitchFamily="34" charset="0"/>
                        <a:buNone/>
                      </a:pPr>
                      <a:r>
                        <a:rPr lang="en-US" sz="1400" b="1" dirty="0"/>
                        <a:t>Enrolled 5 patients to date</a:t>
                      </a:r>
                    </a:p>
                    <a:p>
                      <a:pPr marL="285750" indent="-285750">
                        <a:buFont typeface="Arial" panose="020B0604020202020204" pitchFamily="34" charset="0"/>
                        <a:buChar char="•"/>
                      </a:pPr>
                      <a:r>
                        <a:rPr lang="en-US" sz="1400" b="0" dirty="0"/>
                        <a:t>1 active – ON HOLD due to AKI</a:t>
                      </a:r>
                    </a:p>
                    <a:p>
                      <a:pPr marL="285750" indent="-285750">
                        <a:buFont typeface="Arial" panose="020B0604020202020204" pitchFamily="34" charset="0"/>
                        <a:buChar char="•"/>
                      </a:pPr>
                      <a:r>
                        <a:rPr lang="en-US" sz="1400" b="0" dirty="0"/>
                        <a:t>2 completed course and </a:t>
                      </a:r>
                      <a:r>
                        <a:rPr lang="en-US" sz="1400" b="0" dirty="0" err="1"/>
                        <a:t>extubated</a:t>
                      </a:r>
                      <a:endParaRPr lang="en-US" sz="1400" b="0" dirty="0"/>
                    </a:p>
                    <a:p>
                      <a:pPr marL="285750" indent="-285750">
                        <a:buFont typeface="Arial" panose="020B0604020202020204" pitchFamily="34" charset="0"/>
                        <a:buChar char="•"/>
                      </a:pPr>
                      <a:r>
                        <a:rPr lang="en-US" sz="1400" b="0" dirty="0"/>
                        <a:t>2 stopped</a:t>
                      </a:r>
                      <a:r>
                        <a:rPr lang="en-US" sz="1400" b="0" baseline="0" dirty="0"/>
                        <a:t> due to renal function</a:t>
                      </a:r>
                    </a:p>
                    <a:p>
                      <a:pPr marL="0" indent="0">
                        <a:buFont typeface="Arial" panose="020B0604020202020204" pitchFamily="34" charset="0"/>
                        <a:buNone/>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PSJH criteria for EUA: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1. Adults or pediatrics with confirmed SARS-CoV-2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2. Pneumonia per chest imaging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3. Patient with SpO2 ≤ 94% </a:t>
                      </a:r>
                      <a:r>
                        <a:rPr lang="en-US" sz="1400" b="0" u="sng" baseline="0" dirty="0"/>
                        <a:t>or</a:t>
                      </a:r>
                      <a:r>
                        <a:rPr lang="en-US" sz="1400" b="0" baseline="0" dirty="0"/>
                        <a:t> requiring supplemental O2, </a:t>
                      </a:r>
                      <a:r>
                        <a:rPr lang="en-US" sz="1400" b="0" baseline="0" dirty="0" err="1"/>
                        <a:t>mech</a:t>
                      </a:r>
                      <a:r>
                        <a:rPr lang="en-US" sz="1400" b="0" baseline="0" dirty="0"/>
                        <a:t> vent, and/or ECMO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4. AST/ALT &lt; 5 x ULN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5. </a:t>
                      </a:r>
                      <a:r>
                        <a:rPr lang="en-US" sz="1400" b="0" baseline="0" dirty="0" err="1"/>
                        <a:t>eGFR</a:t>
                      </a:r>
                      <a:r>
                        <a:rPr lang="en-US" sz="1400" b="0" baseline="0" dirty="0"/>
                        <a:t> &gt; 30 ml/min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Expanded access end date 5/29/20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Inventory</a:t>
                      </a:r>
                      <a:r>
                        <a:rPr lang="en-US" sz="1400" b="0" baseline="0" dirty="0"/>
                        <a:t> = 83 vials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baseline="0" dirty="0"/>
                        <a:t>Can be rolled over to EUA after 5/29</a:t>
                      </a:r>
                      <a:endParaRPr lang="en-US" sz="1400" b="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Emergency</a:t>
                      </a:r>
                      <a:r>
                        <a:rPr lang="en-US" sz="1400" b="1" baseline="0" dirty="0"/>
                        <a:t> </a:t>
                      </a:r>
                      <a:r>
                        <a:rPr lang="en-US" sz="1400" b="1" dirty="0"/>
                        <a:t>Use Authorization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Inventory = 80 vials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t>5/28 – 4 pts initiated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5 day treatment = 6 vials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10 day treatment = 11 vials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a:t>Mandatory AE</a:t>
                      </a:r>
                      <a:r>
                        <a:rPr lang="en-US" sz="1400" b="0" i="1" baseline="0" dirty="0"/>
                        <a:t> reporting to FDA </a:t>
                      </a:r>
                      <a:r>
                        <a:rPr lang="en-US" sz="1400" b="0" i="1" baseline="0" dirty="0" err="1"/>
                        <a:t>MedWatch</a:t>
                      </a:r>
                      <a:r>
                        <a:rPr lang="en-US" sz="1400" b="0" i="1" baseline="0" dirty="0"/>
                        <a:t> for EUA</a:t>
                      </a:r>
                      <a:endParaRPr lang="en-US" sz="1400" b="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txBody>
                  <a:tcPr/>
                </a:tc>
                <a:extLst>
                  <a:ext uri="{0D108BD9-81ED-4DB2-BD59-A6C34878D82A}">
                    <a16:rowId xmlns:a16="http://schemas.microsoft.com/office/drawing/2014/main" val="10001"/>
                  </a:ext>
                </a:extLst>
              </a:tr>
              <a:tr h="279428">
                <a:tc>
                  <a:txBody>
                    <a:bodyPr/>
                    <a:lstStyle/>
                    <a:p>
                      <a:r>
                        <a:rPr lang="en-US" sz="1400" dirty="0"/>
                        <a:t>Convalescent</a:t>
                      </a:r>
                      <a:r>
                        <a:rPr lang="en-US" sz="1400" baseline="0" dirty="0"/>
                        <a:t> </a:t>
                      </a:r>
                      <a:r>
                        <a:rPr lang="en-US" sz="1400" dirty="0"/>
                        <a:t>Plasma</a:t>
                      </a:r>
                    </a:p>
                  </a:txBody>
                  <a:tcPr/>
                </a:tc>
                <a:tc>
                  <a:txBody>
                    <a:bodyPr/>
                    <a:lstStyle/>
                    <a:p>
                      <a:r>
                        <a:rPr lang="en-US" sz="1400" dirty="0"/>
                        <a:t>1</a:t>
                      </a:r>
                      <a:r>
                        <a:rPr lang="en-US" sz="1400" baseline="0" dirty="0"/>
                        <a:t> unit (200-400mL) x 1</a:t>
                      </a:r>
                      <a:endParaRPr lang="en-US" sz="1400" dirty="0"/>
                    </a:p>
                  </a:txBody>
                  <a:tcPr/>
                </a:tc>
                <a:tc>
                  <a:txBody>
                    <a:bodyPr/>
                    <a:lstStyle/>
                    <a:p>
                      <a:r>
                        <a:rPr lang="en-US" sz="1400" dirty="0"/>
                        <a:t>CMC</a:t>
                      </a:r>
                      <a:r>
                        <a:rPr lang="en-US" sz="1400" baseline="0" dirty="0"/>
                        <a:t> e</a:t>
                      </a:r>
                      <a:r>
                        <a:rPr lang="en-US" sz="1400" dirty="0"/>
                        <a:t>nrolled in Mayo trial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Enrolled 7 patients to date</a:t>
                      </a:r>
                    </a:p>
                  </a:txBody>
                  <a:tcPr/>
                </a:tc>
                <a:extLst>
                  <a:ext uri="{0D108BD9-81ED-4DB2-BD59-A6C34878D82A}">
                    <a16:rowId xmlns:a16="http://schemas.microsoft.com/office/drawing/2014/main" val="10002"/>
                  </a:ext>
                </a:extLst>
              </a:tr>
              <a:tr h="316625">
                <a:tc>
                  <a:txBody>
                    <a:bodyPr/>
                    <a:lstStyle/>
                    <a:p>
                      <a:r>
                        <a:rPr lang="en-US" sz="1400" dirty="0"/>
                        <a:t>Zinc, Ascorbic Acid, Vitamin B</a:t>
                      </a:r>
                    </a:p>
                  </a:txBody>
                  <a:tcPr/>
                </a:tc>
                <a:tc>
                  <a:txBody>
                    <a:bodyPr/>
                    <a:lstStyle/>
                    <a:p>
                      <a:r>
                        <a:rPr lang="en-US" sz="1400" dirty="0"/>
                        <a:t>No established dose for COVID-19</a:t>
                      </a:r>
                    </a:p>
                  </a:txBody>
                  <a:tcPr/>
                </a:tc>
                <a:tc>
                  <a:txBody>
                    <a:bodyPr/>
                    <a:lstStyle/>
                    <a:p>
                      <a:r>
                        <a:rPr lang="en-US" sz="1400" dirty="0"/>
                        <a:t>No literature to support use in the treatment of COVID-19</a:t>
                      </a:r>
                    </a:p>
                  </a:txBody>
                  <a:tcPr/>
                </a:tc>
                <a:tc>
                  <a:txBody>
                    <a:bodyPr/>
                    <a:lstStyle/>
                    <a:p>
                      <a:r>
                        <a:rPr lang="en-US" sz="1400" dirty="0"/>
                        <a:t>No change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56368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3C0-2AD8-47DB-815C-CA73FE2CB807}"/>
              </a:ext>
            </a:extLst>
          </p:cNvPr>
          <p:cNvSpPr>
            <a:spLocks noGrp="1"/>
          </p:cNvSpPr>
          <p:nvPr>
            <p:ph type="title"/>
          </p:nvPr>
        </p:nvSpPr>
        <p:spPr/>
        <p:txBody>
          <a:bodyPr/>
          <a:lstStyle/>
          <a:p>
            <a:r>
              <a:rPr lang="en-US" dirty="0"/>
              <a:t>Pharmacy Shortages/Allocations</a:t>
            </a:r>
          </a:p>
        </p:txBody>
      </p:sp>
      <p:sp>
        <p:nvSpPr>
          <p:cNvPr id="3" name="Content Placeholder 2">
            <a:extLst>
              <a:ext uri="{FF2B5EF4-FFF2-40B4-BE49-F238E27FC236}">
                <a16:creationId xmlns:a16="http://schemas.microsoft.com/office/drawing/2014/main" id="{4D087979-DCA8-4EEB-A9EE-5FF6E60AABA5}"/>
              </a:ext>
            </a:extLst>
          </p:cNvPr>
          <p:cNvSpPr>
            <a:spLocks noGrp="1"/>
          </p:cNvSpPr>
          <p:nvPr>
            <p:ph idx="1"/>
          </p:nvPr>
        </p:nvSpPr>
        <p:spPr>
          <a:xfrm>
            <a:off x="1268818" y="1208569"/>
            <a:ext cx="3079898" cy="4906963"/>
          </a:xfrm>
        </p:spPr>
        <p:txBody>
          <a:bodyPr/>
          <a:lstStyle/>
          <a:p>
            <a:r>
              <a:rPr lang="en-US" sz="2400" dirty="0"/>
              <a:t>Covid-19 Related</a:t>
            </a:r>
          </a:p>
          <a:p>
            <a:pPr lvl="1"/>
            <a:r>
              <a:rPr lang="en-US" sz="1800" b="1" dirty="0" err="1"/>
              <a:t>Cisatracurium</a:t>
            </a:r>
            <a:endParaRPr lang="en-US" sz="1800" b="1" dirty="0"/>
          </a:p>
          <a:p>
            <a:pPr lvl="1"/>
            <a:r>
              <a:rPr lang="en-US" sz="1800" b="1" dirty="0"/>
              <a:t>Rocuronium</a:t>
            </a:r>
          </a:p>
          <a:p>
            <a:pPr lvl="1"/>
            <a:r>
              <a:rPr lang="en-US" sz="1800" dirty="0"/>
              <a:t>Vecuronium</a:t>
            </a:r>
          </a:p>
          <a:p>
            <a:pPr lvl="1"/>
            <a:r>
              <a:rPr lang="en-US" sz="1800" b="1" dirty="0"/>
              <a:t>Dexmedetomidine</a:t>
            </a:r>
          </a:p>
          <a:p>
            <a:pPr lvl="1"/>
            <a:r>
              <a:rPr lang="en-US" sz="1800" b="1" dirty="0" err="1"/>
              <a:t>Diprivan</a:t>
            </a:r>
            <a:endParaRPr lang="en-US" sz="1800" b="1" dirty="0"/>
          </a:p>
          <a:p>
            <a:pPr lvl="1"/>
            <a:r>
              <a:rPr lang="en-US" sz="1800" b="1" dirty="0"/>
              <a:t>Fentanyl</a:t>
            </a:r>
          </a:p>
          <a:p>
            <a:pPr lvl="1"/>
            <a:r>
              <a:rPr lang="en-US" sz="1800" dirty="0"/>
              <a:t>Etomidate</a:t>
            </a:r>
          </a:p>
          <a:p>
            <a:pPr lvl="1"/>
            <a:r>
              <a:rPr lang="en-US" sz="1800" dirty="0"/>
              <a:t>Vitamin C Liquid</a:t>
            </a:r>
          </a:p>
          <a:p>
            <a:pPr lvl="1"/>
            <a:r>
              <a:rPr lang="en-US" sz="1800" dirty="0"/>
              <a:t>Vitamin C Injection</a:t>
            </a:r>
          </a:p>
        </p:txBody>
      </p:sp>
      <p:sp>
        <p:nvSpPr>
          <p:cNvPr id="4" name="Content Placeholder 2">
            <a:extLst>
              <a:ext uri="{FF2B5EF4-FFF2-40B4-BE49-F238E27FC236}">
                <a16:creationId xmlns:a16="http://schemas.microsoft.com/office/drawing/2014/main" id="{91049E37-ED62-4510-8AD3-2B3E05ED66E4}"/>
              </a:ext>
            </a:extLst>
          </p:cNvPr>
          <p:cNvSpPr txBox="1">
            <a:spLocks/>
          </p:cNvSpPr>
          <p:nvPr/>
        </p:nvSpPr>
        <p:spPr>
          <a:xfrm>
            <a:off x="6609906" y="1219203"/>
            <a:ext cx="3810000" cy="4906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393B3D"/>
                </a:solidFill>
                <a:effectLst/>
                <a:uLnTx/>
                <a:uFillTx/>
                <a:latin typeface="Calibri"/>
                <a:ea typeface="+mn-ea"/>
                <a:cs typeface="+mn-cs"/>
              </a:rPr>
              <a:t>Non-Covid-19 Related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Bumetanide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Amiodarone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Dopamine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Dobutamine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Famotidine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Furosemide </a:t>
            </a:r>
            <a:r>
              <a:rPr kumimoji="0" lang="en-US" sz="1800" b="0" i="0" u="none" strike="noStrike" kern="1200" cap="none" spc="0" normalizeH="0" baseline="0" noProof="0" dirty="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Doxycycline </a:t>
            </a:r>
            <a:r>
              <a:rPr kumimoji="0" lang="en-US" sz="1800" b="0" i="0" u="none" strike="noStrike" kern="1200" cap="none" spc="0" normalizeH="0" baseline="0" noProof="0" dirty="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Nitroglycerin SDV</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IV solutions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a:ln>
                  <a:noFill/>
                </a:ln>
                <a:solidFill>
                  <a:srgbClr val="393B3D"/>
                </a:solidFill>
                <a:effectLst/>
                <a:uLnTx/>
                <a:uFillTx/>
                <a:latin typeface="Calibri"/>
                <a:ea typeface="+mn-ea"/>
                <a:cs typeface="+mn-cs"/>
              </a:rPr>
              <a:t>Bupivicaine</a:t>
            </a:r>
            <a:r>
              <a:rPr kumimoji="0" lang="en-US" sz="1800" b="0" i="0" u="none" strike="noStrike" kern="1200" cap="none" spc="0" normalizeH="0" baseline="0" noProof="0" dirty="0">
                <a:ln>
                  <a:noFill/>
                </a:ln>
                <a:solidFill>
                  <a:srgbClr val="393B3D"/>
                </a:solidFill>
                <a:effectLst/>
                <a:uLnTx/>
                <a:uFillTx/>
                <a:latin typeface="Calibri"/>
                <a:ea typeface="+mn-ea"/>
                <a:cs typeface="+mn-cs"/>
              </a:rPr>
              <a:t> with epinephrine</a:t>
            </a:r>
          </a:p>
        </p:txBody>
      </p:sp>
    </p:spTree>
    <p:extLst>
      <p:ext uri="{BB962C8B-B14F-4D97-AF65-F5344CB8AC3E}">
        <p14:creationId xmlns:p14="http://schemas.microsoft.com/office/powerpoint/2010/main" val="4010375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F873-4306-024F-A0E3-9C8E69D3A4D2}"/>
              </a:ext>
            </a:extLst>
          </p:cNvPr>
          <p:cNvSpPr>
            <a:spLocks noGrp="1"/>
          </p:cNvSpPr>
          <p:nvPr>
            <p:ph type="ctrTitle"/>
          </p:nvPr>
        </p:nvSpPr>
        <p:spPr>
          <a:xfrm>
            <a:off x="886120" y="1399613"/>
            <a:ext cx="10363200" cy="1470025"/>
          </a:xfrm>
          <a:effectLst>
            <a:outerShdw blurRad="50800" dist="38100" dir="2700000" algn="tl" rotWithShape="0">
              <a:prstClr val="black">
                <a:alpha val="40000"/>
              </a:prstClr>
            </a:outerShdw>
          </a:effectLst>
        </p:spPr>
        <p:txBody>
          <a:bodyPr/>
          <a:lstStyle/>
          <a:p>
            <a:r>
              <a:rPr lang="en-US" sz="5400" dirty="0"/>
              <a:t>Reflection</a:t>
            </a:r>
          </a:p>
        </p:txBody>
      </p:sp>
      <p:sp>
        <p:nvSpPr>
          <p:cNvPr id="3" name="Subtitle 2">
            <a:extLst>
              <a:ext uri="{FF2B5EF4-FFF2-40B4-BE49-F238E27FC236}">
                <a16:creationId xmlns:a16="http://schemas.microsoft.com/office/drawing/2014/main" id="{D70C335F-AA52-3E46-93A3-40312A7C9E92}"/>
              </a:ext>
            </a:extLst>
          </p:cNvPr>
          <p:cNvSpPr>
            <a:spLocks noGrp="1"/>
          </p:cNvSpPr>
          <p:nvPr>
            <p:ph type="subTitle" idx="1"/>
          </p:nvPr>
        </p:nvSpPr>
        <p:spPr>
          <a:xfrm>
            <a:off x="1621616" y="4347967"/>
            <a:ext cx="8892208" cy="998261"/>
          </a:xfrm>
          <a:effectLst>
            <a:outerShdw blurRad="50800" dist="38100" dir="2700000" algn="tl" rotWithShape="0">
              <a:prstClr val="black">
                <a:alpha val="40000"/>
              </a:prstClr>
            </a:outerShdw>
          </a:effectLst>
        </p:spPr>
        <p:txBody>
          <a:bodyPr/>
          <a:lstStyle/>
          <a:p>
            <a:r>
              <a:rPr lang="en-US" dirty="0"/>
              <a:t>Julie Barclay</a:t>
            </a:r>
          </a:p>
        </p:txBody>
      </p:sp>
    </p:spTree>
    <p:extLst>
      <p:ext uri="{BB962C8B-B14F-4D97-AF65-F5344CB8AC3E}">
        <p14:creationId xmlns:p14="http://schemas.microsoft.com/office/powerpoint/2010/main" val="2861108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D625B-1E66-3B47-85BA-6F2BEB2BEDDA}"/>
              </a:ext>
            </a:extLst>
          </p:cNvPr>
          <p:cNvSpPr>
            <a:spLocks noGrp="1"/>
          </p:cNvSpPr>
          <p:nvPr>
            <p:ph type="ctrTitle"/>
          </p:nvPr>
        </p:nvSpPr>
        <p:spPr/>
        <p:txBody>
          <a:bodyPr/>
          <a:lstStyle/>
          <a:p>
            <a:r>
              <a:rPr lang="en-US" dirty="0"/>
              <a:t>Pre-Procedure Testing for Covid-19</a:t>
            </a:r>
          </a:p>
        </p:txBody>
      </p:sp>
      <p:sp>
        <p:nvSpPr>
          <p:cNvPr id="2" name="Subtitle 1">
            <a:extLst>
              <a:ext uri="{FF2B5EF4-FFF2-40B4-BE49-F238E27FC236}">
                <a16:creationId xmlns:a16="http://schemas.microsoft.com/office/drawing/2014/main" id="{F051FAE0-8A95-B746-9237-DDCB1090D9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68404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41" y="315776"/>
            <a:ext cx="5769864" cy="1508760"/>
          </a:xfrm>
        </p:spPr>
        <p:txBody>
          <a:bodyPr>
            <a:normAutofit/>
          </a:bodyPr>
          <a:lstStyle/>
          <a:p>
            <a:r>
              <a:rPr lang="en-US" sz="4800" dirty="0">
                <a:latin typeface="Arial" panose="020B0604020202020204" pitchFamily="34" charset="0"/>
                <a:cs typeface="Arial" panose="020B0604020202020204" pitchFamily="34" charset="0"/>
              </a:rPr>
              <a:t>POSITION STATEMENT</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427467" y="1970840"/>
            <a:ext cx="6206476" cy="1938992"/>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Surgery Pre-Screening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4846320" y="100584"/>
            <a:ext cx="7345680" cy="1870256"/>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20533"/>
          <a:stretch/>
        </p:blipFill>
        <p:spPr>
          <a:xfrm>
            <a:off x="5530047" y="100584"/>
            <a:ext cx="6446374" cy="6629400"/>
          </a:xfrm>
          <a:prstGeom prst="rect">
            <a:avLst/>
          </a:prstGeom>
        </p:spPr>
      </p:pic>
      <p:pic>
        <p:nvPicPr>
          <p:cNvPr id="1026" name="Picture 2" descr="The battle to protect health care workers on the front lines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07" y="2778376"/>
            <a:ext cx="4378936" cy="24631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231" y="5206490"/>
            <a:ext cx="5585700" cy="2739211"/>
          </a:xfrm>
          <a:prstGeom prst="rect">
            <a:avLst/>
          </a:prstGeom>
          <a:noFill/>
        </p:spPr>
        <p:txBody>
          <a:bodyPr wrap="square" rtlCol="0">
            <a:spAutoFit/>
          </a:bodyP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Wear a mask and shield at all times when within 6 </a:t>
            </a: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ft</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of a patient</a:t>
            </a:r>
          </a:p>
          <a:p>
            <a:pPr marL="457200" marR="0" lvl="1"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914400" marR="0" lvl="1" indent="-4572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593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AB88-5F0B-0E4F-BF60-84FF57353112}"/>
              </a:ext>
            </a:extLst>
          </p:cNvPr>
          <p:cNvSpPr>
            <a:spLocks noGrp="1"/>
          </p:cNvSpPr>
          <p:nvPr>
            <p:ph type="title"/>
          </p:nvPr>
        </p:nvSpPr>
        <p:spPr/>
        <p:txBody>
          <a:bodyPr/>
          <a:lstStyle/>
          <a:p>
            <a:r>
              <a:rPr lang="en-US" sz="4000" dirty="0"/>
              <a:t>Addition of INPATIENTS tested before procedures</a:t>
            </a:r>
          </a:p>
        </p:txBody>
      </p:sp>
      <p:sp>
        <p:nvSpPr>
          <p:cNvPr id="3" name="Content Placeholder 2">
            <a:extLst>
              <a:ext uri="{FF2B5EF4-FFF2-40B4-BE49-F238E27FC236}">
                <a16:creationId xmlns:a16="http://schemas.microsoft.com/office/drawing/2014/main" id="{FC0CC0B2-58E5-9D42-AC6B-5E2CA24B73D1}"/>
              </a:ext>
            </a:extLst>
          </p:cNvPr>
          <p:cNvSpPr>
            <a:spLocks noGrp="1"/>
          </p:cNvSpPr>
          <p:nvPr>
            <p:ph idx="1"/>
          </p:nvPr>
        </p:nvSpPr>
        <p:spPr/>
        <p:txBody>
          <a:bodyPr/>
          <a:lstStyle/>
          <a:p>
            <a:r>
              <a:rPr lang="en-US" sz="2800" dirty="0"/>
              <a:t>Physicians requested that all inpatients undergoing procedures be tested just as all outpatients were.</a:t>
            </a:r>
          </a:p>
          <a:p>
            <a:r>
              <a:rPr lang="en-US" sz="2800" dirty="0"/>
              <a:t>Starting Monday June 1, there will be a new nurse driven protocol to ensure all inpatients have a Covid-19 test prior to procedures (similar to DVT protocol, pneumonia protocol, etc.)</a:t>
            </a:r>
          </a:p>
          <a:p>
            <a:r>
              <a:rPr lang="en-US" sz="2800" dirty="0"/>
              <a:t>CMC was the only ministry NOT doing testing on inpatients going for procedures, and this will make our policy uniform.</a:t>
            </a:r>
          </a:p>
          <a:p>
            <a:endParaRPr lang="en-US" dirty="0"/>
          </a:p>
          <a:p>
            <a:endParaRPr lang="en-US" dirty="0"/>
          </a:p>
        </p:txBody>
      </p:sp>
    </p:spTree>
    <p:extLst>
      <p:ext uri="{BB962C8B-B14F-4D97-AF65-F5344CB8AC3E}">
        <p14:creationId xmlns:p14="http://schemas.microsoft.com/office/powerpoint/2010/main" val="12336589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8E9B-3348-2E48-AEC6-0F9DC26A2361}"/>
              </a:ext>
            </a:extLst>
          </p:cNvPr>
          <p:cNvSpPr>
            <a:spLocks noGrp="1"/>
          </p:cNvSpPr>
          <p:nvPr>
            <p:ph type="ctrTitle"/>
          </p:nvPr>
        </p:nvSpPr>
        <p:spPr/>
        <p:txBody>
          <a:bodyPr/>
          <a:lstStyle/>
          <a:p>
            <a:r>
              <a:rPr lang="en-US" dirty="0"/>
              <a:t>Marketing Update</a:t>
            </a:r>
          </a:p>
        </p:txBody>
      </p:sp>
      <p:sp>
        <p:nvSpPr>
          <p:cNvPr id="3" name="Subtitle 2">
            <a:extLst>
              <a:ext uri="{FF2B5EF4-FFF2-40B4-BE49-F238E27FC236}">
                <a16:creationId xmlns:a16="http://schemas.microsoft.com/office/drawing/2014/main" id="{2CFB1F05-386F-0540-9F30-D1AFFBA4E7F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3309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Delivering Care Safely</a:t>
            </a:r>
          </a:p>
        </p:txBody>
      </p:sp>
      <p:sp>
        <p:nvSpPr>
          <p:cNvPr id="5" name="Content Placeholder 4"/>
          <p:cNvSpPr>
            <a:spLocks noGrp="1"/>
          </p:cNvSpPr>
          <p:nvPr>
            <p:ph idx="1"/>
          </p:nvPr>
        </p:nvSpPr>
        <p:spPr/>
        <p:txBody>
          <a:bodyPr/>
          <a:lstStyle/>
          <a:p>
            <a:r>
              <a:rPr lang="en-US" u="sng" dirty="0">
                <a:hlinkClick r:id="rId2"/>
              </a:rPr>
              <a:t>https://www.youtube.com/watch?v=Bc2x8AgSQ38&amp;t=3s</a:t>
            </a:r>
            <a:endParaRPr lang="en-US" u="sng"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59" y="1727861"/>
            <a:ext cx="10058400" cy="4398304"/>
          </a:xfrm>
          <a:prstGeom prst="rect">
            <a:avLst/>
          </a:prstGeom>
        </p:spPr>
      </p:pic>
    </p:spTree>
    <p:extLst>
      <p:ext uri="{BB962C8B-B14F-4D97-AF65-F5344CB8AC3E}">
        <p14:creationId xmlns:p14="http://schemas.microsoft.com/office/powerpoint/2010/main" val="8614856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D625B-1E66-3B47-85BA-6F2BEB2BEDDA}"/>
              </a:ext>
            </a:extLst>
          </p:cNvPr>
          <p:cNvSpPr>
            <a:spLocks noGrp="1"/>
          </p:cNvSpPr>
          <p:nvPr>
            <p:ph type="ctrTitle"/>
          </p:nvPr>
        </p:nvSpPr>
        <p:spPr>
          <a:xfrm>
            <a:off x="812800" y="482601"/>
            <a:ext cx="10363200" cy="1470025"/>
          </a:xfrm>
        </p:spPr>
        <p:txBody>
          <a:bodyPr/>
          <a:lstStyle/>
          <a:p>
            <a:r>
              <a:rPr lang="en-US" dirty="0"/>
              <a:t>New York Times Article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833" y="1382307"/>
            <a:ext cx="6641133" cy="4349124"/>
          </a:xfrm>
          <a:prstGeom prst="rect">
            <a:avLst/>
          </a:prstGeom>
        </p:spPr>
      </p:pic>
    </p:spTree>
    <p:extLst>
      <p:ext uri="{BB962C8B-B14F-4D97-AF65-F5344CB8AC3E}">
        <p14:creationId xmlns:p14="http://schemas.microsoft.com/office/powerpoint/2010/main" val="25774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var/folders/vq/cz3g8nz9261_7bjld90ngsw80000gq/T/com.microsoft.Powerpoint/WebArchiveCopyPasteTempFiles/PSJH_ds_logo.png">
            <a:extLst>
              <a:ext uri="{FF2B5EF4-FFF2-40B4-BE49-F238E27FC236}">
                <a16:creationId xmlns:a16="http://schemas.microsoft.com/office/drawing/2014/main" id="{40183835-4BA2-D84B-A403-9EA008008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 y="94456"/>
            <a:ext cx="2540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var/folders/vq/cz3g8nz9261_7bjld90ngsw80000gq/T/com.microsoft.Powerpoint/WebArchiveCopyPasteTempFiles/spacer.gif">
            <a:extLst>
              <a:ext uri="{FF2B5EF4-FFF2-40B4-BE49-F238E27FC236}">
                <a16:creationId xmlns:a16="http://schemas.microsoft.com/office/drawing/2014/main" id="{23A7B5EE-2713-DA47-979F-F7F5FC2FE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 y="94456"/>
            <a:ext cx="63500" cy="12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639C41-5DAD-3E40-BE03-C23A3318BE9E}"/>
              </a:ext>
            </a:extLst>
          </p:cNvPr>
          <p:cNvSpPr txBox="1"/>
          <p:nvPr/>
        </p:nvSpPr>
        <p:spPr>
          <a:xfrm>
            <a:off x="442912" y="942975"/>
            <a:ext cx="11001375" cy="1015663"/>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You may have seen a story in the New York Times regarding large health systems receiving CARES Act funding. As you can imagine, we are extremely disappointed by the coverage. The article is written with a clear bias without regard to the facts.</a:t>
            </a:r>
          </a:p>
        </p:txBody>
      </p:sp>
      <p:sp>
        <p:nvSpPr>
          <p:cNvPr id="5" name="Rectangle 4">
            <a:extLst>
              <a:ext uri="{FF2B5EF4-FFF2-40B4-BE49-F238E27FC236}">
                <a16:creationId xmlns:a16="http://schemas.microsoft.com/office/drawing/2014/main" id="{5C5D07DF-D10F-AE45-9D53-A59EDDE0597F}"/>
              </a:ext>
            </a:extLst>
          </p:cNvPr>
          <p:cNvSpPr/>
          <p:nvPr/>
        </p:nvSpPr>
        <p:spPr>
          <a:xfrm>
            <a:off x="7683417" y="94456"/>
            <a:ext cx="3342518" cy="646331"/>
          </a:xfrm>
          <a:prstGeom prst="rect">
            <a:avLst/>
          </a:prstGeom>
        </p:spPr>
        <p:txBody>
          <a:bodyPr wrap="none">
            <a:spAutoFit/>
          </a:bodyPr>
          <a:lstStyle/>
          <a:p>
            <a:r>
              <a:rPr lang="en-US" dirty="0" err="1"/>
              <a:t>Orest</a:t>
            </a:r>
            <a:r>
              <a:rPr lang="en-US" dirty="0"/>
              <a:t> </a:t>
            </a:r>
            <a:r>
              <a:rPr lang="en-US" dirty="0" err="1"/>
              <a:t>Holubec</a:t>
            </a:r>
            <a:br>
              <a:rPr lang="en-US" dirty="0"/>
            </a:br>
            <a:r>
              <a:rPr lang="en-US" dirty="0"/>
              <a:t>EVP, Chief Communication Officer</a:t>
            </a:r>
            <a:endParaRPr lang="en-US" dirty="0">
              <a:solidFill>
                <a:schemeClr val="tx1">
                  <a:lumMod val="60000"/>
                  <a:lumOff val="40000"/>
                </a:schemeClr>
              </a:solidFill>
            </a:endParaRPr>
          </a:p>
        </p:txBody>
      </p:sp>
      <p:sp>
        <p:nvSpPr>
          <p:cNvPr id="6" name="TextBox 5">
            <a:extLst>
              <a:ext uri="{FF2B5EF4-FFF2-40B4-BE49-F238E27FC236}">
                <a16:creationId xmlns:a16="http://schemas.microsoft.com/office/drawing/2014/main" id="{EDED9B08-B041-A545-B2D9-AF0D4A8EEAFD}"/>
              </a:ext>
            </a:extLst>
          </p:cNvPr>
          <p:cNvSpPr txBox="1"/>
          <p:nvPr/>
        </p:nvSpPr>
        <p:spPr>
          <a:xfrm>
            <a:off x="402431" y="2189480"/>
            <a:ext cx="1104185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Providence was significantly impacted by COVID-19 with more than </a:t>
            </a:r>
            <a:r>
              <a:rPr lang="en-US" dirty="0">
                <a:solidFill>
                  <a:srgbClr val="FF0000"/>
                </a:solidFill>
              </a:rPr>
              <a:t>1,200 positive cases </a:t>
            </a:r>
            <a:r>
              <a:rPr lang="en-US" dirty="0"/>
              <a:t>to date. We have also been dealing with the crisis longer than other U.S. health systems having received the </a:t>
            </a:r>
            <a:r>
              <a:rPr lang="en-US" dirty="0">
                <a:solidFill>
                  <a:srgbClr val="FF0000"/>
                </a:solidFill>
              </a:rPr>
              <a:t>first confirmed patient in the country. </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t>In Q1 of 2020, Providence </a:t>
            </a:r>
            <a:r>
              <a:rPr lang="en-US" dirty="0">
                <a:solidFill>
                  <a:srgbClr val="FF0000"/>
                </a:solidFill>
              </a:rPr>
              <a:t>lost $276M </a:t>
            </a:r>
            <a:r>
              <a:rPr lang="en-US" dirty="0"/>
              <a:t>as a result of our COVID-19 response. Then </a:t>
            </a:r>
            <a:r>
              <a:rPr lang="en-US" dirty="0">
                <a:solidFill>
                  <a:srgbClr val="FF0000"/>
                </a:solidFill>
              </a:rPr>
              <a:t>in April alone, we lost $179M </a:t>
            </a:r>
            <a:r>
              <a:rPr lang="en-US" dirty="0"/>
              <a:t>even with support from CARES. This was driven by the increased costs associated with caring for COVID-19 patients along with </a:t>
            </a:r>
            <a:r>
              <a:rPr lang="en-US" dirty="0">
                <a:solidFill>
                  <a:srgbClr val="FF0000"/>
                </a:solidFill>
              </a:rPr>
              <a:t>$503M in lost net services revenue due to suspending non-emergent surgeries </a:t>
            </a:r>
            <a:r>
              <a:rPr lang="en-US" dirty="0"/>
              <a:t>per government orders and declines in other patient volumes.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Providence received $509M in CARES Act funding</a:t>
            </a:r>
            <a:r>
              <a:rPr lang="en-US" dirty="0"/>
              <a:t>. This represents </a:t>
            </a:r>
            <a:r>
              <a:rPr lang="en-US" dirty="0">
                <a:solidFill>
                  <a:srgbClr val="339933"/>
                </a:solidFill>
              </a:rPr>
              <a:t>0.8 percent of total CARES dollars </a:t>
            </a:r>
            <a:r>
              <a:rPr lang="en-US" dirty="0"/>
              <a:t>distributed.  [</a:t>
            </a:r>
            <a:r>
              <a:rPr lang="en-US" dirty="0">
                <a:solidFill>
                  <a:srgbClr val="339933"/>
                </a:solidFill>
              </a:rPr>
              <a:t>Providence treats 1.4% of all US patients</a:t>
            </a:r>
            <a:r>
              <a:rPr lang="en-US" dirty="0"/>
              <a:t>].   </a:t>
            </a:r>
            <a:r>
              <a:rPr lang="en-US" dirty="0">
                <a:solidFill>
                  <a:srgbClr val="FF0000"/>
                </a:solidFill>
              </a:rPr>
              <a:t>When spread across our 51 hospitals, the funding is $10M per hospital</a:t>
            </a:r>
            <a:r>
              <a:rPr lang="en-US" dirty="0"/>
              <a:t>, which puts us on par with what was received by the rural hospitals mentioned in the article. Additionally, the Providence system includes several rural and critical access hospitals.</a:t>
            </a:r>
          </a:p>
          <a:p>
            <a:endParaRPr lang="en-US" dirty="0"/>
          </a:p>
        </p:txBody>
      </p:sp>
    </p:spTree>
    <p:extLst>
      <p:ext uri="{BB962C8B-B14F-4D97-AF65-F5344CB8AC3E}">
        <p14:creationId xmlns:p14="http://schemas.microsoft.com/office/powerpoint/2010/main" val="3500621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1E5822-ADB6-5C43-8B45-65B657D77840}"/>
              </a:ext>
            </a:extLst>
          </p:cNvPr>
          <p:cNvSpPr/>
          <p:nvPr/>
        </p:nvSpPr>
        <p:spPr>
          <a:xfrm>
            <a:off x="647700" y="1500189"/>
            <a:ext cx="10596562" cy="3970318"/>
          </a:xfrm>
          <a:prstGeom prst="rect">
            <a:avLst/>
          </a:prstGeom>
        </p:spPr>
        <p:txBody>
          <a:bodyPr wrap="square">
            <a:spAutoFit/>
          </a:bodyPr>
          <a:lstStyle/>
          <a:p>
            <a:pPr marL="285750" indent="-285750">
              <a:buFont typeface="Arial" panose="020B0604020202020204" pitchFamily="34" charset="0"/>
              <a:buChar char="•"/>
            </a:pPr>
            <a:r>
              <a:rPr lang="en-US" dirty="0">
                <a:solidFill>
                  <a:srgbClr val="FF0000"/>
                </a:solidFill>
                <a:latin typeface="Arial" panose="020B0604020202020204" pitchFamily="34" charset="0"/>
              </a:rPr>
              <a:t>We continued to pay our caregivers </a:t>
            </a:r>
            <a:r>
              <a:rPr lang="en-US" dirty="0">
                <a:solidFill>
                  <a:srgbClr val="072451"/>
                </a:solidFill>
                <a:latin typeface="Arial" panose="020B0604020202020204" pitchFamily="34" charset="0"/>
              </a:rPr>
              <a:t>as normal through the end of April even if their programs or services were closed, which cost more than $500M. In addition, we offered temporary benefits, such as </a:t>
            </a:r>
            <a:r>
              <a:rPr lang="en-US" dirty="0">
                <a:solidFill>
                  <a:srgbClr val="FF0000"/>
                </a:solidFill>
                <a:latin typeface="Arial" panose="020B0604020202020204" pitchFamily="34" charset="0"/>
              </a:rPr>
              <a:t>80 hours of emergency PTO and $100/day for childcare</a:t>
            </a:r>
            <a:r>
              <a:rPr lang="en-US" dirty="0">
                <a:solidFill>
                  <a:srgbClr val="072451"/>
                </a:solidFill>
                <a:latin typeface="Arial" panose="020B0604020202020204" pitchFamily="34" charset="0"/>
              </a:rPr>
              <a:t>. </a:t>
            </a:r>
          </a:p>
          <a:p>
            <a:pPr>
              <a:buFont typeface="Arial" panose="020B0604020202020204" pitchFamily="34" charset="0"/>
              <a:buChar char="•"/>
            </a:pPr>
            <a:endParaRPr lang="en-US" dirty="0">
              <a:solidFill>
                <a:srgbClr val="333333"/>
              </a:solidFill>
              <a:latin typeface="Arial" panose="020B0604020202020204" pitchFamily="34" charset="0"/>
            </a:endParaRPr>
          </a:p>
          <a:p>
            <a:pPr marL="285750" indent="-285750">
              <a:buFont typeface="Arial" panose="020B0604020202020204" pitchFamily="34" charset="0"/>
              <a:buChar char="•"/>
            </a:pPr>
            <a:r>
              <a:rPr lang="en-US" dirty="0">
                <a:solidFill>
                  <a:srgbClr val="072451"/>
                </a:solidFill>
                <a:latin typeface="Arial" panose="020B0604020202020204" pitchFamily="34" charset="0"/>
              </a:rPr>
              <a:t>Providence is deeply committed to caring for those who are poor and vulnerable. In some parts of Washington state, for example, more than 70 percent of our patients depend on government programs for health insurance or are uninsured. Each year, we invest more than $1.5 billion in community benefit. In Q1 of this year alone, we provided $450M in community benefit, including $281M in unpaid Medicaid costs.</a:t>
            </a:r>
          </a:p>
          <a:p>
            <a:pPr>
              <a:buFont typeface="Arial" panose="020B0604020202020204" pitchFamily="34" charset="0"/>
              <a:buChar char="•"/>
            </a:pPr>
            <a:endParaRPr lang="en-US" dirty="0">
              <a:solidFill>
                <a:srgbClr val="333333"/>
              </a:solidFill>
              <a:latin typeface="Arial" panose="020B0604020202020204" pitchFamily="34" charset="0"/>
            </a:endParaRPr>
          </a:p>
          <a:p>
            <a:pPr marL="285750" indent="-285750">
              <a:buFont typeface="Arial" panose="020B0604020202020204" pitchFamily="34" charset="0"/>
              <a:buChar char="•"/>
            </a:pPr>
            <a:r>
              <a:rPr lang="en-US" dirty="0">
                <a:solidFill>
                  <a:srgbClr val="FF0000"/>
                </a:solidFill>
                <a:latin typeface="Arial" panose="020B0604020202020204" pitchFamily="34" charset="0"/>
              </a:rPr>
              <a:t>Providence operates on very narrow margins of 0 to 1 percent</a:t>
            </a:r>
            <a:r>
              <a:rPr lang="en-US" dirty="0">
                <a:solidFill>
                  <a:srgbClr val="072451"/>
                </a:solidFill>
                <a:latin typeface="Arial" panose="020B0604020202020204" pitchFamily="34" charset="0"/>
              </a:rPr>
              <a:t>, so we </a:t>
            </a:r>
            <a:r>
              <a:rPr lang="en-US" dirty="0">
                <a:solidFill>
                  <a:srgbClr val="FF0000"/>
                </a:solidFill>
                <a:latin typeface="Arial" panose="020B0604020202020204" pitchFamily="34" charset="0"/>
              </a:rPr>
              <a:t>can’t count on operating income </a:t>
            </a:r>
            <a:r>
              <a:rPr lang="en-US" dirty="0">
                <a:solidFill>
                  <a:srgbClr val="072451"/>
                </a:solidFill>
                <a:latin typeface="Arial" panose="020B0604020202020204" pitchFamily="34" charset="0"/>
              </a:rPr>
              <a:t>for viability. Unrestricted cash, which includes assets that are not easily liquidated, is our financial foundation. If we had to sustain our operations on this, </a:t>
            </a:r>
            <a:r>
              <a:rPr lang="en-US" dirty="0">
                <a:solidFill>
                  <a:srgbClr val="FF0000"/>
                </a:solidFill>
                <a:latin typeface="Arial" panose="020B0604020202020204" pitchFamily="34" charset="0"/>
              </a:rPr>
              <a:t>it would only last six months</a:t>
            </a:r>
            <a:r>
              <a:rPr lang="en-US" dirty="0">
                <a:solidFill>
                  <a:srgbClr val="072451"/>
                </a:solidFill>
                <a:latin typeface="Arial" panose="020B0604020202020204" pitchFamily="34" charset="0"/>
              </a:rPr>
              <a:t> due to the cost of operating our ministries 24/7, 365 days a year.</a:t>
            </a:r>
            <a:endParaRPr lang="en-US" b="0" i="0" u="none" strike="noStrike"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138073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3F44A2-7805-FA44-9F7C-0B137FADFA2B}"/>
              </a:ext>
            </a:extLst>
          </p:cNvPr>
          <p:cNvSpPr/>
          <p:nvPr/>
        </p:nvSpPr>
        <p:spPr>
          <a:xfrm>
            <a:off x="812006" y="1338738"/>
            <a:ext cx="10567988" cy="4247317"/>
          </a:xfrm>
          <a:prstGeom prst="rect">
            <a:avLst/>
          </a:prstGeom>
        </p:spPr>
        <p:txBody>
          <a:bodyPr wrap="square">
            <a:spAutoFit/>
          </a:bodyPr>
          <a:lstStyle/>
          <a:p>
            <a:pPr marL="285750" indent="-285750">
              <a:buFont typeface="Arial" panose="020B0604020202020204" pitchFamily="34" charset="0"/>
              <a:buChar char="•"/>
            </a:pPr>
            <a:r>
              <a:rPr lang="en-US" dirty="0">
                <a:solidFill>
                  <a:srgbClr val="072451"/>
                </a:solidFill>
                <a:latin typeface="Arial" panose="020B0604020202020204" pitchFamily="34" charset="0"/>
              </a:rPr>
              <a:t>The pandemic isn’t over, and </a:t>
            </a:r>
            <a:r>
              <a:rPr lang="en-US" dirty="0">
                <a:solidFill>
                  <a:srgbClr val="FF0000"/>
                </a:solidFill>
                <a:latin typeface="Arial" panose="020B0604020202020204" pitchFamily="34" charset="0"/>
              </a:rPr>
              <a:t>we need to be financially stable to handle the next potential wave</a:t>
            </a:r>
            <a:r>
              <a:rPr lang="en-US" dirty="0">
                <a:solidFill>
                  <a:srgbClr val="072451"/>
                </a:solidFill>
                <a:latin typeface="Arial" panose="020B0604020202020204" pitchFamily="34" charset="0"/>
              </a:rPr>
              <a:t>. With uncertainty in the economy and unemployment, </a:t>
            </a:r>
            <a:r>
              <a:rPr lang="en-US" dirty="0">
                <a:solidFill>
                  <a:srgbClr val="FF0000"/>
                </a:solidFill>
                <a:latin typeface="Arial" panose="020B0604020202020204" pitchFamily="34" charset="0"/>
              </a:rPr>
              <a:t>we anticipate more patients will be uninsured</a:t>
            </a:r>
            <a:r>
              <a:rPr lang="en-US" dirty="0">
                <a:solidFill>
                  <a:srgbClr val="072451"/>
                </a:solidFill>
                <a:latin typeface="Arial" panose="020B0604020202020204" pitchFamily="34" charset="0"/>
              </a:rPr>
              <a:t>.</a:t>
            </a:r>
          </a:p>
          <a:p>
            <a:pPr marL="285750" indent="-285750">
              <a:buFont typeface="Arial" panose="020B0604020202020204" pitchFamily="34" charset="0"/>
              <a:buChar char="•"/>
            </a:pPr>
            <a:endParaRPr lang="en-US" dirty="0">
              <a:solidFill>
                <a:srgbClr val="333333"/>
              </a:solidFill>
              <a:latin typeface="Arial" panose="020B0604020202020204" pitchFamily="34" charset="0"/>
            </a:endParaRPr>
          </a:p>
          <a:p>
            <a:pPr marL="285750" indent="-285750">
              <a:buFont typeface="Arial" panose="020B0604020202020204" pitchFamily="34" charset="0"/>
              <a:buChar char="•"/>
            </a:pPr>
            <a:r>
              <a:rPr lang="en-US" dirty="0">
                <a:solidFill>
                  <a:srgbClr val="FF0000"/>
                </a:solidFill>
                <a:latin typeface="Arial" panose="020B0604020202020204" pitchFamily="34" charset="0"/>
              </a:rPr>
              <a:t>Our investment losses in March were $763M</a:t>
            </a:r>
            <a:r>
              <a:rPr lang="en-US" dirty="0">
                <a:solidFill>
                  <a:srgbClr val="072451"/>
                </a:solidFill>
                <a:latin typeface="Arial" panose="020B0604020202020204" pitchFamily="34" charset="0"/>
              </a:rPr>
              <a:t>. We are seeing some of this return but it’s still uncertain what will happen with the markets through the rest of the year. </a:t>
            </a:r>
          </a:p>
          <a:p>
            <a:pPr marL="285750" indent="-285750">
              <a:buFont typeface="Arial" panose="020B0604020202020204" pitchFamily="34" charset="0"/>
              <a:buChar char="•"/>
            </a:pPr>
            <a:endParaRPr lang="en-US" dirty="0">
              <a:solidFill>
                <a:srgbClr val="333333"/>
              </a:solidFill>
              <a:latin typeface="Arial" panose="020B0604020202020204" pitchFamily="34" charset="0"/>
            </a:endParaRPr>
          </a:p>
          <a:p>
            <a:pPr marL="285750" indent="-285750">
              <a:buFont typeface="Arial" panose="020B0604020202020204" pitchFamily="34" charset="0"/>
              <a:buChar char="•"/>
            </a:pPr>
            <a:r>
              <a:rPr lang="en-US" dirty="0">
                <a:solidFill>
                  <a:srgbClr val="072451"/>
                </a:solidFill>
                <a:latin typeface="Arial" panose="020B0604020202020204" pitchFamily="34" charset="0"/>
              </a:rPr>
              <a:t>Regarding the Providence Venture Fund, we made a strategic decision to invest in innovation because traditional health care providers are ripe for disruption, and we need to stay ahead of the curve to ensure our future. This is critical to needed health care transformation. While we have set aside $300M, we have only invested $100M to date.</a:t>
            </a:r>
          </a:p>
          <a:p>
            <a:pPr marL="285750" indent="-285750">
              <a:buFont typeface="Arial" panose="020B0604020202020204" pitchFamily="34" charset="0"/>
              <a:buChar char="•"/>
            </a:pPr>
            <a:endParaRPr lang="en-US" dirty="0">
              <a:solidFill>
                <a:srgbClr val="333333"/>
              </a:solidFill>
              <a:latin typeface="Arial" panose="020B0604020202020204" pitchFamily="34" charset="0"/>
            </a:endParaRPr>
          </a:p>
          <a:p>
            <a:pPr marL="285750" indent="-285750">
              <a:buFont typeface="Arial" panose="020B0604020202020204" pitchFamily="34" charset="0"/>
              <a:buChar char="•"/>
            </a:pPr>
            <a:r>
              <a:rPr lang="en-US" dirty="0">
                <a:solidFill>
                  <a:srgbClr val="FF0000"/>
                </a:solidFill>
                <a:latin typeface="Arial" panose="020B0604020202020204" pitchFamily="34" charset="0"/>
              </a:rPr>
              <a:t>Providence executives are taking reduced pay this year</a:t>
            </a:r>
            <a:r>
              <a:rPr lang="en-US" dirty="0">
                <a:solidFill>
                  <a:srgbClr val="072451"/>
                </a:solidFill>
                <a:latin typeface="Arial" panose="020B0604020202020204" pitchFamily="34" charset="0"/>
              </a:rPr>
              <a:t>. Our CEO as well as our president of operations both volunteered to take 50 percent pay cuts, while other executives are taking 10 to 20 percent reductions. Because IRS Form 990 reporting requires that we report data that isn't received as take-home pay, Rod’s salary as reported in the article is not accurate.</a:t>
            </a:r>
            <a:endParaRPr lang="en-US" b="0" i="0" u="none" strike="noStrike"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941473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78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8DE95-9230-8644-B01F-8AE6FFBDA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532" y="112718"/>
            <a:ext cx="8465270" cy="6061881"/>
          </a:xfrm>
          <a:prstGeom prst="rect">
            <a:avLst/>
          </a:prstGeom>
        </p:spPr>
      </p:pic>
    </p:spTree>
    <p:extLst>
      <p:ext uri="{BB962C8B-B14F-4D97-AF65-F5344CB8AC3E}">
        <p14:creationId xmlns:p14="http://schemas.microsoft.com/office/powerpoint/2010/main" val="1462274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74BF-CF16-9548-8AF0-34590386E28E}"/>
              </a:ext>
            </a:extLst>
          </p:cNvPr>
          <p:cNvSpPr>
            <a:spLocks noGrp="1"/>
          </p:cNvSpPr>
          <p:nvPr>
            <p:ph type="ctrTitle"/>
          </p:nvPr>
        </p:nvSpPr>
        <p:spPr/>
        <p:txBody>
          <a:bodyPr/>
          <a:lstStyle/>
          <a:p>
            <a:r>
              <a:rPr lang="en-US" dirty="0"/>
              <a:t>Covid-19 Impact in </a:t>
            </a:r>
            <a:br>
              <a:rPr lang="en-US" dirty="0"/>
            </a:br>
            <a:r>
              <a:rPr lang="en-US" dirty="0"/>
              <a:t>Texas</a:t>
            </a:r>
          </a:p>
        </p:txBody>
      </p:sp>
      <p:sp>
        <p:nvSpPr>
          <p:cNvPr id="3" name="Subtitle 2">
            <a:extLst>
              <a:ext uri="{FF2B5EF4-FFF2-40B4-BE49-F238E27FC236}">
                <a16:creationId xmlns:a16="http://schemas.microsoft.com/office/drawing/2014/main" id="{73223ECF-1B55-1242-98BB-F77355A14E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33972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E6293-C2C0-5F43-BD95-D396EDC5F00A}"/>
              </a:ext>
            </a:extLst>
          </p:cNvPr>
          <p:cNvSpPr>
            <a:spLocks noGrp="1"/>
          </p:cNvSpPr>
          <p:nvPr>
            <p:ph idx="4294967295"/>
          </p:nvPr>
        </p:nvSpPr>
        <p:spPr>
          <a:xfrm>
            <a:off x="490330" y="330960"/>
            <a:ext cx="10972800" cy="4525962"/>
          </a:xfrm>
          <a:prstGeom prst="rect">
            <a:avLst/>
          </a:prstGeom>
        </p:spPr>
        <p:txBody>
          <a:bodyPr/>
          <a:lstStyle/>
          <a:p>
            <a:r>
              <a:rPr lang="en-US" sz="2800" b="1" dirty="0"/>
              <a:t>Facts related to Covid-19 care for Covenant Health in </a:t>
            </a:r>
            <a:r>
              <a:rPr lang="en-US" sz="2800" b="1" dirty="0">
                <a:solidFill>
                  <a:srgbClr val="FF0000"/>
                </a:solidFill>
              </a:rPr>
              <a:t>Texas</a:t>
            </a:r>
            <a:r>
              <a:rPr lang="en-US" sz="2800" b="1" dirty="0"/>
              <a:t>: </a:t>
            </a:r>
            <a:endParaRPr lang="en-US" sz="2800" dirty="0"/>
          </a:p>
          <a:p>
            <a:pPr lvl="1"/>
            <a:r>
              <a:rPr lang="en-US" sz="2400" dirty="0"/>
              <a:t>Emergency Department visits dropped </a:t>
            </a:r>
            <a:r>
              <a:rPr lang="en-US" sz="2400" dirty="0">
                <a:solidFill>
                  <a:srgbClr val="FF0000"/>
                </a:solidFill>
              </a:rPr>
              <a:t>40%</a:t>
            </a:r>
            <a:r>
              <a:rPr lang="en-US" sz="2400" dirty="0"/>
              <a:t> </a:t>
            </a:r>
          </a:p>
          <a:p>
            <a:pPr lvl="1"/>
            <a:r>
              <a:rPr lang="en-US" sz="2400" dirty="0"/>
              <a:t>Surgeries and procedures dropped </a:t>
            </a:r>
            <a:r>
              <a:rPr lang="en-US" sz="2400" dirty="0">
                <a:solidFill>
                  <a:srgbClr val="FF0000"/>
                </a:solidFill>
              </a:rPr>
              <a:t>66%</a:t>
            </a:r>
            <a:r>
              <a:rPr lang="en-US" sz="2400" dirty="0"/>
              <a:t> across our hospitals and ambulatory settings.</a:t>
            </a:r>
          </a:p>
          <a:p>
            <a:pPr lvl="1"/>
            <a:r>
              <a:rPr lang="en-US" sz="2400" dirty="0"/>
              <a:t>In total, </a:t>
            </a:r>
            <a:r>
              <a:rPr lang="en-US" sz="2400" dirty="0">
                <a:solidFill>
                  <a:srgbClr val="FF0000"/>
                </a:solidFill>
              </a:rPr>
              <a:t>gross revenue dropped by 40%.</a:t>
            </a:r>
          </a:p>
          <a:p>
            <a:pPr marL="0" indent="0">
              <a:buNone/>
            </a:pPr>
            <a:r>
              <a:rPr lang="en-US" sz="2800" dirty="0"/>
              <a:t> </a:t>
            </a:r>
          </a:p>
          <a:p>
            <a:r>
              <a:rPr lang="en-US" sz="2800" b="1" dirty="0"/>
              <a:t>Examples of Texas expenses related to Covid-19:</a:t>
            </a:r>
            <a:endParaRPr lang="en-US" sz="2800" dirty="0"/>
          </a:p>
          <a:p>
            <a:pPr lvl="1"/>
            <a:r>
              <a:rPr lang="en-US" sz="2400" dirty="0">
                <a:solidFill>
                  <a:srgbClr val="FF0000"/>
                </a:solidFill>
              </a:rPr>
              <a:t>Continuation of pay for all caregivers </a:t>
            </a:r>
            <a:r>
              <a:rPr lang="en-US" sz="2400" dirty="0"/>
              <a:t>through April was over </a:t>
            </a:r>
            <a:r>
              <a:rPr lang="en-US" sz="2400" dirty="0">
                <a:solidFill>
                  <a:srgbClr val="FF0000"/>
                </a:solidFill>
              </a:rPr>
              <a:t>$500,000</a:t>
            </a:r>
            <a:r>
              <a:rPr lang="en-US" sz="2400" dirty="0"/>
              <a:t>. </a:t>
            </a:r>
          </a:p>
          <a:p>
            <a:pPr lvl="1"/>
            <a:r>
              <a:rPr lang="en-US" sz="2400" dirty="0"/>
              <a:t>We saw a significant increase in PPE spend on gowns, N95s, face shields, and surgical masks. Through April 2020, our </a:t>
            </a:r>
            <a:r>
              <a:rPr lang="en-US" sz="2400" dirty="0">
                <a:solidFill>
                  <a:srgbClr val="FF0000"/>
                </a:solidFill>
              </a:rPr>
              <a:t>spend on PPE was $336,000</a:t>
            </a:r>
            <a:r>
              <a:rPr lang="en-US" sz="2400" dirty="0"/>
              <a:t>. </a:t>
            </a:r>
          </a:p>
          <a:p>
            <a:pPr lvl="1"/>
            <a:r>
              <a:rPr lang="en-US" sz="2400" dirty="0"/>
              <a:t>We have </a:t>
            </a:r>
            <a:r>
              <a:rPr lang="en-US" sz="2400" dirty="0">
                <a:solidFill>
                  <a:srgbClr val="FF0000"/>
                </a:solidFill>
              </a:rPr>
              <a:t>spent $2.4 million</a:t>
            </a:r>
            <a:r>
              <a:rPr lang="en-US" sz="2400" dirty="0"/>
              <a:t> on our response related to emergency department triage tents, drive-through testing and Covid-19 response clinics.</a:t>
            </a:r>
          </a:p>
          <a:p>
            <a:endParaRPr lang="en-US" sz="3600" dirty="0"/>
          </a:p>
        </p:txBody>
      </p:sp>
    </p:spTree>
    <p:extLst>
      <p:ext uri="{BB962C8B-B14F-4D97-AF65-F5344CB8AC3E}">
        <p14:creationId xmlns:p14="http://schemas.microsoft.com/office/powerpoint/2010/main" val="386466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6C565-E2C3-1743-BD59-61A669C138F1}"/>
              </a:ext>
            </a:extLst>
          </p:cNvPr>
          <p:cNvSpPr/>
          <p:nvPr/>
        </p:nvSpPr>
        <p:spPr>
          <a:xfrm>
            <a:off x="993913" y="384313"/>
            <a:ext cx="10522226" cy="5284203"/>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Covenant Health revenue related to Covid-19:</a:t>
            </a:r>
            <a:endParaRPr lang="en-US" sz="24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Through April, revenue is down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32% </a:t>
            </a:r>
            <a:r>
              <a:rPr lang="en-US" sz="2400" dirty="0">
                <a:latin typeface="Calibri" panose="020F0502020204030204" pitchFamily="34" charset="0"/>
                <a:ea typeface="Times New Roman" panose="02020603050405020304" pitchFamily="18" charset="0"/>
                <a:cs typeface="Calibri" panose="020F0502020204030204" pitchFamily="34" charset="0"/>
              </a:rPr>
              <a:t>($21 million in March and $31 million in April), compared to budget. </a:t>
            </a:r>
            <a:endParaRPr lang="en-US" sz="24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We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anticipate</a:t>
            </a:r>
            <a:r>
              <a:rPr lang="en-US" sz="2400" dirty="0">
                <a:latin typeface="Calibri" panose="020F0502020204030204" pitchFamily="34" charset="0"/>
                <a:ea typeface="Times New Roman" panose="02020603050405020304" pitchFamily="18" charset="0"/>
                <a:cs typeface="Calibri" panose="020F0502020204030204" pitchFamily="34" charset="0"/>
              </a:rPr>
              <a:t> 33%, equating to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$203 million in net revenue loss through July</a:t>
            </a:r>
            <a:r>
              <a:rPr lang="en-US" sz="2400" dirty="0">
                <a:latin typeface="Calibri" panose="020F0502020204030204" pitchFamily="34" charset="0"/>
                <a:ea typeface="Times New Roman" panose="02020603050405020304" pitchFamily="18" charset="0"/>
                <a:cs typeface="Calibri" panose="020F0502020204030204" pitchFamily="34" charset="0"/>
              </a:rPr>
              <a:t> due to ongoing Covid-19 care and lower volumes.</a:t>
            </a:r>
            <a:endParaRPr lang="en-US" sz="2400" dirty="0">
              <a:latin typeface="Calibri" panose="020F0502020204030204" pitchFamily="34" charset="0"/>
              <a:ea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Calibri" panose="020F0502020204030204" pitchFamily="34" charset="0"/>
                <a:cs typeface="Calibri" panose="020F0502020204030204" pitchFamily="34" charset="0"/>
              </a:rPr>
              <a:t>Government funding from the CARES Act to Covenant Health:</a:t>
            </a:r>
            <a:endParaRPr lang="en-US" sz="24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We have received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30.6 million in CARES ACT funding</a:t>
            </a: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We received $100 million in advanced payment loans from Medicare; these must be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repaid</a:t>
            </a:r>
            <a:r>
              <a:rPr lang="en-US" sz="2400" dirty="0">
                <a:latin typeface="Calibri" panose="020F0502020204030204" pitchFamily="34" charset="0"/>
                <a:ea typeface="Times New Roman" panose="02020603050405020304" pitchFamily="18" charset="0"/>
                <a:cs typeface="Calibri" panose="020F0502020204030204" pitchFamily="34" charset="0"/>
              </a:rPr>
              <a:t> through provision of services to patients covered by Medicare.</a:t>
            </a:r>
            <a:endParaRPr lang="en-US" sz="2400" dirty="0">
              <a:latin typeface="Calibri" panose="020F0502020204030204" pitchFamily="34" charset="0"/>
              <a:ea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Calibri" panose="020F0502020204030204" pitchFamily="34" charset="0"/>
                <a:cs typeface="Calibri" panose="020F0502020204030204" pitchFamily="34" charset="0"/>
              </a:rPr>
              <a:t>Community benefit from Covenant Health:</a:t>
            </a:r>
            <a:endParaRPr lang="en-US" sz="2400" dirty="0">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SzPts val="1000"/>
              <a:buFont typeface="Symbol" pitchFamily="2" charset="2"/>
              <a:buChar char=""/>
              <a:tabLst>
                <a:tab pos="4572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In 2019, the Texas/New Mexico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community benefit totaled $75 million</a:t>
            </a:r>
            <a:r>
              <a:rPr lang="en-US" sz="2400"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US" sz="24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2"/>
              </a:rPr>
              <a:t>More information is available in our annual report</a:t>
            </a:r>
            <a:r>
              <a:rPr lang="en-US" sz="2400"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17137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EDDB1-1EA2-1246-8C20-5D1F63051B03}"/>
              </a:ext>
            </a:extLst>
          </p:cNvPr>
          <p:cNvSpPr/>
          <p:nvPr/>
        </p:nvSpPr>
        <p:spPr>
          <a:xfrm>
            <a:off x="861391" y="516834"/>
            <a:ext cx="10482470" cy="4832092"/>
          </a:xfrm>
          <a:prstGeom prst="rect">
            <a:avLst/>
          </a:prstGeom>
        </p:spPr>
        <p:txBody>
          <a:bodyPr wrap="square">
            <a:spAutoFit/>
          </a:bodyPr>
          <a:lstStyle/>
          <a:p>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Net impact on Covenant Health for 2020</a:t>
            </a:r>
            <a:r>
              <a:rPr lang="en-US" sz="2800" b="1" dirty="0">
                <a:latin typeface="Calibri" panose="020F0502020204030204" pitchFamily="34" charset="0"/>
                <a:ea typeface="Calibri" panose="020F0502020204030204" pitchFamily="34" charset="0"/>
                <a:cs typeface="Calibri" panose="020F0502020204030204" pitchFamily="34" charset="0"/>
              </a:rPr>
              <a:t>:</a:t>
            </a:r>
            <a:endParaRPr lang="en-US" sz="28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2800" dirty="0">
                <a:latin typeface="Calibri" panose="020F0502020204030204" pitchFamily="34" charset="0"/>
                <a:ea typeface="Times New Roman" panose="02020603050405020304" pitchFamily="18" charset="0"/>
                <a:cs typeface="Calibri" panose="020F0502020204030204" pitchFamily="34" charset="0"/>
              </a:rPr>
              <a:t>It is </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too early to tell</a:t>
            </a:r>
            <a:r>
              <a:rPr lang="en-US" sz="2800" dirty="0">
                <a:latin typeface="Calibri" panose="020F0502020204030204" pitchFamily="34" charset="0"/>
                <a:ea typeface="Times New Roman" panose="02020603050405020304" pitchFamily="18" charset="0"/>
                <a:cs typeface="Calibri" panose="020F0502020204030204" pitchFamily="34" charset="0"/>
              </a:rPr>
              <a:t> what impact Covid-19 care may have for the rest of 2020. We anticipate an additional surge of cases in the fall. </a:t>
            </a:r>
            <a:endParaRPr lang="en-US" sz="28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2800" dirty="0">
                <a:latin typeface="Calibri" panose="020F0502020204030204" pitchFamily="34" charset="0"/>
                <a:ea typeface="Times New Roman" panose="02020603050405020304" pitchFamily="18" charset="0"/>
                <a:cs typeface="Calibri" panose="020F0502020204030204" pitchFamily="34" charset="0"/>
              </a:rPr>
              <a:t>Given the Texas unemployment that is approaching 12% (up from 2.6% in Lubbock, pre-Covid-19), we anticipate a significant increase in people who are </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uninsured, under-insured</a:t>
            </a:r>
            <a:r>
              <a:rPr lang="en-US" sz="2800" dirty="0">
                <a:latin typeface="Calibri" panose="020F0502020204030204" pitchFamily="34" charset="0"/>
                <a:ea typeface="Times New Roman" panose="02020603050405020304" pitchFamily="18" charset="0"/>
                <a:cs typeface="Calibri" panose="020F0502020204030204" pitchFamily="34" charset="0"/>
              </a:rPr>
              <a:t>, or Medicaid patients whose expense are either not reimbursed at all or at a reduced amount that doesn’t cover costs. Our Mission calls us to provide care to people in our community.</a:t>
            </a:r>
            <a:endParaRPr lang="en-US" sz="28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We are estimating the total net operating revenue impact conservatively at 20%, reflecting a negative $230 million.</a:t>
            </a:r>
            <a:endParaRPr lang="en-US" sz="2800" b="1"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082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7DD8A5-4618-FD4B-A70F-A5B2A9D4C1DB}"/>
              </a:ext>
            </a:extLst>
          </p:cNvPr>
          <p:cNvSpPr/>
          <p:nvPr/>
        </p:nvSpPr>
        <p:spPr>
          <a:xfrm>
            <a:off x="-26504" y="457202"/>
            <a:ext cx="12218504" cy="5355312"/>
          </a:xfrm>
          <a:prstGeom prst="rect">
            <a:avLst/>
          </a:prstGeom>
        </p:spPr>
        <p:txBody>
          <a:bodyPr wrap="square">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The Importance of a Strong Balance Sheet</a:t>
            </a:r>
            <a:endParaRPr lang="en-US" dirty="0">
              <a:latin typeface="Calibri" panose="020F0502020204030204" pitchFamily="34" charset="0"/>
              <a:ea typeface="Calibri" panose="020F0502020204030204" pitchFamily="34" charset="0"/>
            </a:endParaRPr>
          </a:p>
          <a:p>
            <a:pPr algn="ctr"/>
            <a:r>
              <a:rPr lang="en-US" i="1" dirty="0">
                <a:latin typeface="Calibri" panose="020F0502020204030204" pitchFamily="34" charset="0"/>
                <a:ea typeface="Calibri" panose="020F0502020204030204" pitchFamily="34" charset="0"/>
                <a:cs typeface="Calibri" panose="020F0502020204030204" pitchFamily="34" charset="0"/>
              </a:rPr>
              <a:t>Providence’s Approach to Stewardship</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Like many other not-for-profit hospitals and health systems,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Providence makes very little money on patient care operations</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Our current and recent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operating margin </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has been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between 0 to 1 percent</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We operate 51 hospitals, more than 1,000 clinics and hundreds of programs and services across seven states. In addition, we employ about 120,000 caregivers. </a:t>
            </a:r>
            <a:endParaRPr lang="en-US" dirty="0">
              <a:latin typeface="Calibri" panose="020F0502020204030204" pitchFamily="34" charset="0"/>
              <a:ea typeface="Calibri" panose="020F0502020204030204" pitchFamily="34" charset="0"/>
            </a:endParaRPr>
          </a:p>
          <a:p>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The cost of maintaining capital-intensive facilities that need constant upgrade is tremendous. We also face continually rising costs of pharmaceuticals, medical equipment and highly skilled labor.  </a:t>
            </a:r>
            <a:endParaRPr lang="en-US" dirty="0">
              <a:latin typeface="Calibri" panose="020F0502020204030204" pitchFamily="34" charset="0"/>
              <a:ea typeface="Calibri" panose="020F0502020204030204" pitchFamily="34" charset="0"/>
            </a:endParaRPr>
          </a:p>
          <a:p>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While we brought in $25B in operating revenue last year, we also had $24.6B in expenses</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That left us with $373M, which is barely a 1 percent margin. In other words,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we essentially broke even </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on our operations. </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Without investment income from our portfolio, we would have to make more painful sacrifices around capital and operating costs.</a:t>
            </a:r>
            <a:endParaRPr lang="en-US" b="1" dirty="0">
              <a:solidFill>
                <a:srgbClr val="FF0000"/>
              </a:solidFill>
              <a:latin typeface="Calibri" panose="020F0502020204030204" pitchFamily="34" charset="0"/>
              <a:ea typeface="Calibri" panose="020F0502020204030204" pitchFamily="34" charset="0"/>
            </a:endParaRPr>
          </a:p>
          <a:p>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ea typeface="Calibri" panose="020F0502020204030204" pitchFamily="34" charset="0"/>
            </a:endParaRPr>
          </a:p>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333333"/>
                </a:solidFill>
                <a:latin typeface="Calibri" panose="020F0502020204030204" pitchFamily="34" charset="0"/>
                <a:ea typeface="Calibri" panose="020F0502020204030204" pitchFamily="34" charset="0"/>
                <a:cs typeface="Calibri" panose="020F0502020204030204" pitchFamily="34" charset="0"/>
              </a:rPr>
              <a:t>Breaking even is a precarious balancing act in a normal year. But add a pandemic and a weakened economy to the mix, and it creates an even more serious cash flow situation. </a:t>
            </a:r>
            <a:endParaRPr lang="en-US"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06955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A50B4B-7F6D-D44C-B117-62D67B91EA56}"/>
              </a:ext>
            </a:extLst>
          </p:cNvPr>
          <p:cNvSpPr/>
          <p:nvPr/>
        </p:nvSpPr>
        <p:spPr>
          <a:xfrm>
            <a:off x="450574" y="735496"/>
            <a:ext cx="11423374" cy="4524315"/>
          </a:xfrm>
          <a:prstGeom prst="rect">
            <a:avLst/>
          </a:prstGeom>
        </p:spPr>
        <p:txBody>
          <a:bodyPr wrap="square">
            <a:spAutoFit/>
          </a:bodyPr>
          <a:lstStyle/>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As stewards of a 165-year legacy, </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we have a responsibility to maintain an adequate savings account. Our reserves protect us from insolvency, bankruptcy or unplanned scenarios, such as a pandemic</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endParaRPr>
          </a:p>
          <a:p>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Providence has $11.8B in consolidated cash and investments. While it includes some unrestricted cash, it also includes investments and other assets that are not easily liquidated or are intended for a specific purpose, such as foundation assets or reserves for our insurance funds. </a:t>
            </a:r>
            <a:endParaRPr lang="en-US" dirty="0">
              <a:latin typeface="Calibri" panose="020F0502020204030204" pitchFamily="34" charset="0"/>
              <a:ea typeface="Calibri" panose="020F0502020204030204" pitchFamily="34" charset="0"/>
            </a:endParaRPr>
          </a:p>
          <a:p>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In addition,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we carry about $7B in debt</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Like mortgages on a home, we borrow money to pay for our hospitals </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and other facilities. With our operations only producing enough cash to cover expenses and capital, in order to maintain a good credit rating, we are required to have a certain amount of money in reserve. Even a small increase on our interest rates could wipe out our already thin operating margin. </a:t>
            </a:r>
            <a:endParaRPr lang="en-US" dirty="0">
              <a:latin typeface="Calibri" panose="020F0502020204030204" pitchFamily="34" charset="0"/>
              <a:ea typeface="Calibri" panose="020F0502020204030204" pitchFamily="34" charset="0"/>
            </a:endParaRPr>
          </a:p>
          <a:p>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28600" marR="0" indent="-228600">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We’re proud that we manage our resources responsibly. Adequate reserves ensure we can continue to serve all in our communities especially the most poor and vulnerable. In fact, in 2019, we provided $1.5 billion in community benefit, which includes free and low-cost care and the cost of caring for those on Medicaid. To learn more, read our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annual report to the community</a:t>
            </a: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82081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658B-81A9-D548-91E3-56E477EAA333}"/>
              </a:ext>
            </a:extLst>
          </p:cNvPr>
          <p:cNvSpPr>
            <a:spLocks noGrp="1"/>
          </p:cNvSpPr>
          <p:nvPr>
            <p:ph type="ctrTitle"/>
          </p:nvPr>
        </p:nvSpPr>
        <p:spPr/>
        <p:txBody>
          <a:bodyPr/>
          <a:lstStyle/>
          <a:p>
            <a:r>
              <a:rPr lang="en-US" dirty="0"/>
              <a:t>Financial Recovery</a:t>
            </a:r>
          </a:p>
        </p:txBody>
      </p:sp>
      <p:sp>
        <p:nvSpPr>
          <p:cNvPr id="3" name="Subtitle 2">
            <a:extLst>
              <a:ext uri="{FF2B5EF4-FFF2-40B4-BE49-F238E27FC236}">
                <a16:creationId xmlns:a16="http://schemas.microsoft.com/office/drawing/2014/main" id="{8DCCE736-983F-744C-A33D-0A703FA654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5413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AD7604-ACC9-0749-AF4D-CFE53557E41B}"/>
              </a:ext>
            </a:extLst>
          </p:cNvPr>
          <p:cNvSpPr>
            <a:spLocks noGrp="1"/>
          </p:cNvSpPr>
          <p:nvPr>
            <p:ph type="title"/>
          </p:nvPr>
        </p:nvSpPr>
        <p:spPr/>
        <p:txBody>
          <a:bodyPr/>
          <a:lstStyle/>
          <a:p>
            <a:r>
              <a:rPr lang="en-US" dirty="0"/>
              <a:t>Partial Unemployment Program (TWC)</a:t>
            </a:r>
          </a:p>
        </p:txBody>
      </p:sp>
      <p:sp>
        <p:nvSpPr>
          <p:cNvPr id="5" name="Content Placeholder 4">
            <a:extLst>
              <a:ext uri="{FF2B5EF4-FFF2-40B4-BE49-F238E27FC236}">
                <a16:creationId xmlns:a16="http://schemas.microsoft.com/office/drawing/2014/main" id="{36F92DDA-9AEA-3947-8792-E9BDE7BFC289}"/>
              </a:ext>
            </a:extLst>
          </p:cNvPr>
          <p:cNvSpPr>
            <a:spLocks noGrp="1"/>
          </p:cNvSpPr>
          <p:nvPr>
            <p:ph idx="1"/>
          </p:nvPr>
        </p:nvSpPr>
        <p:spPr>
          <a:xfrm>
            <a:off x="609600" y="1951037"/>
            <a:ext cx="10972800" cy="4906963"/>
          </a:xfrm>
        </p:spPr>
        <p:txBody>
          <a:bodyPr/>
          <a:lstStyle/>
          <a:p>
            <a:r>
              <a:rPr lang="en-US" sz="2800" dirty="0"/>
              <a:t>Texas Workforce Commission (TWC) program for Healthcare Workers</a:t>
            </a:r>
          </a:p>
          <a:p>
            <a:pPr lvl="1"/>
            <a:r>
              <a:rPr lang="en-US" sz="2400" dirty="0"/>
              <a:t>Allows us to offer a 32 hour workweek in June and July (our traditionally lower volume months)</a:t>
            </a:r>
          </a:p>
          <a:p>
            <a:pPr lvl="1"/>
            <a:r>
              <a:rPr lang="en-US" sz="2400" dirty="0"/>
              <a:t>Replaces some or all of the lost pay with partial unemployment benefits plus a $600 CARES Act </a:t>
            </a:r>
            <a:r>
              <a:rPr lang="en-US" sz="2400" dirty="0" err="1"/>
              <a:t>Covid</a:t>
            </a:r>
            <a:r>
              <a:rPr lang="en-US" sz="2400" dirty="0"/>
              <a:t> unemployment benefit through 7-31-2020</a:t>
            </a:r>
          </a:p>
          <a:p>
            <a:pPr lvl="1"/>
            <a:r>
              <a:rPr lang="en-US" sz="2400" dirty="0"/>
              <a:t>For every five caregivers that participates in the program, we save enough in salaries to avoid one potential layoff.</a:t>
            </a:r>
          </a:p>
          <a:p>
            <a:pPr lvl="1"/>
            <a:r>
              <a:rPr lang="en-US" sz="2400" dirty="0"/>
              <a:t>We are encouraging caregivers to rest and rejuvenate during their time off</a:t>
            </a:r>
          </a:p>
        </p:txBody>
      </p:sp>
    </p:spTree>
    <p:extLst>
      <p:ext uri="{BB962C8B-B14F-4D97-AF65-F5344CB8AC3E}">
        <p14:creationId xmlns:p14="http://schemas.microsoft.com/office/powerpoint/2010/main" val="2042094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3D6C-BC76-1C47-8E94-45C38A07516E}"/>
              </a:ext>
            </a:extLst>
          </p:cNvPr>
          <p:cNvSpPr>
            <a:spLocks noGrp="1"/>
          </p:cNvSpPr>
          <p:nvPr>
            <p:ph type="title"/>
          </p:nvPr>
        </p:nvSpPr>
        <p:spPr/>
        <p:txBody>
          <a:bodyPr/>
          <a:lstStyle/>
          <a:p>
            <a:r>
              <a:rPr lang="en-US" dirty="0"/>
              <a:t>Unpaid Voluntary Furloughs</a:t>
            </a:r>
          </a:p>
        </p:txBody>
      </p:sp>
      <p:sp>
        <p:nvSpPr>
          <p:cNvPr id="3" name="Content Placeholder 2">
            <a:extLst>
              <a:ext uri="{FF2B5EF4-FFF2-40B4-BE49-F238E27FC236}">
                <a16:creationId xmlns:a16="http://schemas.microsoft.com/office/drawing/2014/main" id="{08A43CBD-F8D9-FB4E-AE2E-593E88CC961F}"/>
              </a:ext>
            </a:extLst>
          </p:cNvPr>
          <p:cNvSpPr>
            <a:spLocks noGrp="1"/>
          </p:cNvSpPr>
          <p:nvPr>
            <p:ph idx="1"/>
          </p:nvPr>
        </p:nvSpPr>
        <p:spPr>
          <a:xfrm>
            <a:off x="609600" y="1879077"/>
            <a:ext cx="10972800" cy="4906963"/>
          </a:xfrm>
        </p:spPr>
        <p:txBody>
          <a:bodyPr/>
          <a:lstStyle/>
          <a:p>
            <a:r>
              <a:rPr lang="en-US" dirty="0"/>
              <a:t>Some caregivers have opted to take a two week (or longer) unpaid furlough to contribute to our recovery efforts.</a:t>
            </a:r>
          </a:p>
          <a:p>
            <a:endParaRPr lang="en-US" dirty="0"/>
          </a:p>
          <a:p>
            <a:r>
              <a:rPr lang="en-US" dirty="0"/>
              <a:t>This will save even more than the reduced hours program.</a:t>
            </a:r>
          </a:p>
          <a:p>
            <a:endParaRPr lang="en-US" dirty="0"/>
          </a:p>
          <a:p>
            <a:r>
              <a:rPr lang="en-US" dirty="0"/>
              <a:t>This is entirely voluntary at this point in time</a:t>
            </a:r>
          </a:p>
        </p:txBody>
      </p:sp>
    </p:spTree>
    <p:extLst>
      <p:ext uri="{BB962C8B-B14F-4D97-AF65-F5344CB8AC3E}">
        <p14:creationId xmlns:p14="http://schemas.microsoft.com/office/powerpoint/2010/main" val="1009248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8FA4E-CA8A-AC4E-8C85-F983A3349269}"/>
              </a:ext>
            </a:extLst>
          </p:cNvPr>
          <p:cNvSpPr>
            <a:spLocks noGrp="1"/>
          </p:cNvSpPr>
          <p:nvPr>
            <p:ph type="ctrTitle"/>
          </p:nvPr>
        </p:nvSpPr>
        <p:spPr/>
        <p:txBody>
          <a:bodyPr/>
          <a:lstStyle/>
          <a:p>
            <a:r>
              <a:rPr lang="en-US" dirty="0"/>
              <a:t>Texas Demographics</a:t>
            </a:r>
          </a:p>
        </p:txBody>
      </p:sp>
      <p:sp>
        <p:nvSpPr>
          <p:cNvPr id="5" name="Subtitle 4">
            <a:extLst>
              <a:ext uri="{FF2B5EF4-FFF2-40B4-BE49-F238E27FC236}">
                <a16:creationId xmlns:a16="http://schemas.microsoft.com/office/drawing/2014/main" id="{9307FDAA-B804-324F-93EC-967979A3E5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454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279" y="211427"/>
            <a:ext cx="9784080" cy="1508760"/>
          </a:xfrm>
        </p:spPr>
        <p:txBody>
          <a:bodyPr/>
          <a:lstStyle/>
          <a:p>
            <a:r>
              <a:rPr lang="en-US" dirty="0"/>
              <a:t>CMC Surge Plan</a:t>
            </a:r>
          </a:p>
        </p:txBody>
      </p:sp>
      <p:sp>
        <p:nvSpPr>
          <p:cNvPr id="10" name="Rectangle 9"/>
          <p:cNvSpPr/>
          <p:nvPr/>
        </p:nvSpPr>
        <p:spPr>
          <a:xfrm>
            <a:off x="1409938" y="1213051"/>
            <a:ext cx="9586762" cy="4494998"/>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2610933" y="1354427"/>
            <a:ext cx="9288300" cy="4212247"/>
          </a:xfrm>
          <a:prstGeom prst="rect">
            <a:avLst/>
          </a:prstGeom>
        </p:spPr>
      </p:pic>
      <p:sp>
        <p:nvSpPr>
          <p:cNvPr id="12" name="TextBox 11"/>
          <p:cNvSpPr txBox="1"/>
          <p:nvPr/>
        </p:nvSpPr>
        <p:spPr>
          <a:xfrm>
            <a:off x="3835614" y="1354427"/>
            <a:ext cx="4167739" cy="365760"/>
          </a:xfrm>
          <a:prstGeom prst="rect">
            <a:avLst/>
          </a:prstGeom>
          <a:solidFill>
            <a:schemeClr val="tx1">
              <a:lumMod val="75000"/>
            </a:schemeClr>
          </a:solidFill>
        </p:spPr>
        <p:txBody>
          <a:bodyPr wrap="square" rtlCol="0">
            <a:spAutoFit/>
          </a:bodyPr>
          <a:lstStyle/>
          <a:p>
            <a:pPr algn="ctr"/>
            <a:r>
              <a:rPr lang="en-US" b="1" dirty="0">
                <a:solidFill>
                  <a:schemeClr val="bg1"/>
                </a:solidFill>
              </a:rPr>
              <a:t>COVENANT MEDICAL CENTER</a:t>
            </a:r>
          </a:p>
        </p:txBody>
      </p:sp>
      <p:grpSp>
        <p:nvGrpSpPr>
          <p:cNvPr id="5" name="Group 4">
            <a:extLst>
              <a:ext uri="{FF2B5EF4-FFF2-40B4-BE49-F238E27FC236}">
                <a16:creationId xmlns:a16="http://schemas.microsoft.com/office/drawing/2014/main" id="{39206A8A-DF1E-A44F-A5D4-6F4656A50871}"/>
              </a:ext>
            </a:extLst>
          </p:cNvPr>
          <p:cNvGrpSpPr/>
          <p:nvPr/>
        </p:nvGrpSpPr>
        <p:grpSpPr>
          <a:xfrm>
            <a:off x="1650830" y="2141331"/>
            <a:ext cx="861444" cy="429583"/>
            <a:chOff x="1650830" y="2945718"/>
            <a:chExt cx="861444" cy="429583"/>
          </a:xfrm>
        </p:grpSpPr>
        <p:sp>
          <p:nvSpPr>
            <p:cNvPr id="3" name="Right Arrow 2">
              <a:extLst>
                <a:ext uri="{FF2B5EF4-FFF2-40B4-BE49-F238E27FC236}">
                  <a16:creationId xmlns:a16="http://schemas.microsoft.com/office/drawing/2014/main" id="{A8DDC737-F8FB-0746-AEDA-993BDFD3DCED}"/>
                </a:ext>
              </a:extLst>
            </p:cNvPr>
            <p:cNvSpPr/>
            <p:nvPr/>
          </p:nvSpPr>
          <p:spPr>
            <a:xfrm>
              <a:off x="1650830" y="2945718"/>
              <a:ext cx="861444" cy="42958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45D474-E7E9-7446-A739-EDF1569C0E2F}"/>
                </a:ext>
              </a:extLst>
            </p:cNvPr>
            <p:cNvSpPr txBox="1"/>
            <p:nvPr/>
          </p:nvSpPr>
          <p:spPr>
            <a:xfrm>
              <a:off x="1692881" y="3045093"/>
              <a:ext cx="635110" cy="230832"/>
            </a:xfrm>
            <a:prstGeom prst="rect">
              <a:avLst/>
            </a:prstGeom>
            <a:noFill/>
          </p:spPr>
          <p:txBody>
            <a:bodyPr wrap="none" rtlCol="0">
              <a:spAutoFit/>
            </a:bodyPr>
            <a:lstStyle/>
            <a:p>
              <a:r>
                <a:rPr lang="en-US" sz="900" b="1" dirty="0">
                  <a:solidFill>
                    <a:schemeClr val="bg1"/>
                  </a:solidFill>
                </a:rPr>
                <a:t>Currently</a:t>
              </a:r>
            </a:p>
          </p:txBody>
        </p:sp>
      </p:grpSp>
      <p:sp>
        <p:nvSpPr>
          <p:cNvPr id="13" name="Right Arrow 12">
            <a:extLst>
              <a:ext uri="{FF2B5EF4-FFF2-40B4-BE49-F238E27FC236}">
                <a16:creationId xmlns:a16="http://schemas.microsoft.com/office/drawing/2014/main" id="{98B29342-E953-514F-9C32-77D053999099}"/>
              </a:ext>
            </a:extLst>
          </p:cNvPr>
          <p:cNvSpPr/>
          <p:nvPr/>
        </p:nvSpPr>
        <p:spPr>
          <a:xfrm>
            <a:off x="1657458" y="2385488"/>
            <a:ext cx="861444" cy="42958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0AE6F3-A7E5-A345-89DF-77FF6E1674A4}"/>
              </a:ext>
            </a:extLst>
          </p:cNvPr>
          <p:cNvSpPr txBox="1"/>
          <p:nvPr/>
        </p:nvSpPr>
        <p:spPr>
          <a:xfrm>
            <a:off x="1699509" y="2484863"/>
            <a:ext cx="678391" cy="230832"/>
          </a:xfrm>
          <a:prstGeom prst="rect">
            <a:avLst/>
          </a:prstGeom>
          <a:noFill/>
        </p:spPr>
        <p:txBody>
          <a:bodyPr wrap="none" rtlCol="0">
            <a:spAutoFit/>
          </a:bodyPr>
          <a:lstStyle/>
          <a:p>
            <a:r>
              <a:rPr lang="en-US" sz="900" b="1" dirty="0">
                <a:solidFill>
                  <a:schemeClr val="bg1"/>
                </a:solidFill>
              </a:rPr>
              <a:t>Last Week</a:t>
            </a:r>
          </a:p>
        </p:txBody>
      </p:sp>
    </p:spTree>
    <p:extLst>
      <p:ext uri="{BB962C8B-B14F-4D97-AF65-F5344CB8AC3E}">
        <p14:creationId xmlns:p14="http://schemas.microsoft.com/office/powerpoint/2010/main" val="35385321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DC174-59EF-0D44-982F-F20F14762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36"/>
            <a:ext cx="12192000" cy="6674327"/>
          </a:xfrm>
          <a:prstGeom prst="rect">
            <a:avLst/>
          </a:prstGeom>
        </p:spPr>
      </p:pic>
    </p:spTree>
    <p:extLst>
      <p:ext uri="{BB962C8B-B14F-4D97-AF65-F5344CB8AC3E}">
        <p14:creationId xmlns:p14="http://schemas.microsoft.com/office/powerpoint/2010/main" val="2345226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4CE920-E802-2D4A-A8DC-4A0B47427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506"/>
            <a:ext cx="12192000" cy="6558987"/>
          </a:xfrm>
          <a:prstGeom prst="rect">
            <a:avLst/>
          </a:prstGeom>
        </p:spPr>
      </p:pic>
    </p:spTree>
    <p:extLst>
      <p:ext uri="{BB962C8B-B14F-4D97-AF65-F5344CB8AC3E}">
        <p14:creationId xmlns:p14="http://schemas.microsoft.com/office/powerpoint/2010/main" val="3935580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E5E536-AD9D-514D-A726-35A5D3F17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79"/>
            <a:ext cx="12192000" cy="6638441"/>
          </a:xfrm>
          <a:prstGeom prst="rect">
            <a:avLst/>
          </a:prstGeom>
        </p:spPr>
      </p:pic>
    </p:spTree>
    <p:extLst>
      <p:ext uri="{BB962C8B-B14F-4D97-AF65-F5344CB8AC3E}">
        <p14:creationId xmlns:p14="http://schemas.microsoft.com/office/powerpoint/2010/main" val="1465629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263A86-48B9-F84D-8B1C-F63655DF0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181"/>
            <a:ext cx="12192000" cy="6561637"/>
          </a:xfrm>
          <a:prstGeom prst="rect">
            <a:avLst/>
          </a:prstGeom>
        </p:spPr>
      </p:pic>
    </p:spTree>
    <p:extLst>
      <p:ext uri="{BB962C8B-B14F-4D97-AF65-F5344CB8AC3E}">
        <p14:creationId xmlns:p14="http://schemas.microsoft.com/office/powerpoint/2010/main" val="1039517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4301C4-8738-B94F-B74B-6D89C2025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26" y="0"/>
            <a:ext cx="11172548" cy="6858000"/>
          </a:xfrm>
          <a:prstGeom prst="rect">
            <a:avLst/>
          </a:prstGeom>
        </p:spPr>
      </p:pic>
    </p:spTree>
    <p:extLst>
      <p:ext uri="{BB962C8B-B14F-4D97-AF65-F5344CB8AC3E}">
        <p14:creationId xmlns:p14="http://schemas.microsoft.com/office/powerpoint/2010/main" val="3182166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10974-F214-0D42-9343-A25B0F581637}"/>
              </a:ext>
            </a:extLst>
          </p:cNvPr>
          <p:cNvSpPr>
            <a:spLocks noGrp="1"/>
          </p:cNvSpPr>
          <p:nvPr>
            <p:ph type="ctrTitle"/>
          </p:nvPr>
        </p:nvSpPr>
        <p:spPr/>
        <p:txBody>
          <a:bodyPr/>
          <a:lstStyle/>
          <a:p>
            <a:r>
              <a:rPr lang="en-US" sz="9600" dirty="0"/>
              <a:t>Q &amp; A</a:t>
            </a:r>
          </a:p>
        </p:txBody>
      </p:sp>
      <p:sp>
        <p:nvSpPr>
          <p:cNvPr id="2" name="Subtitle 1">
            <a:extLst>
              <a:ext uri="{FF2B5EF4-FFF2-40B4-BE49-F238E27FC236}">
                <a16:creationId xmlns:a16="http://schemas.microsoft.com/office/drawing/2014/main" id="{CD61BE95-A369-2548-A283-65820DD6E1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51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27E-8C16-FE47-BEF2-46A71F906FE4}"/>
              </a:ext>
            </a:extLst>
          </p:cNvPr>
          <p:cNvSpPr>
            <a:spLocks noGrp="1"/>
          </p:cNvSpPr>
          <p:nvPr>
            <p:ph type="ctrTitle"/>
          </p:nvPr>
        </p:nvSpPr>
        <p:spPr/>
        <p:txBody>
          <a:bodyPr/>
          <a:lstStyle/>
          <a:p>
            <a:r>
              <a:rPr lang="en-US" dirty="0"/>
              <a:t>Statistics</a:t>
            </a:r>
          </a:p>
        </p:txBody>
      </p:sp>
      <p:sp>
        <p:nvSpPr>
          <p:cNvPr id="3" name="Subtitle 2">
            <a:extLst>
              <a:ext uri="{FF2B5EF4-FFF2-40B4-BE49-F238E27FC236}">
                <a16:creationId xmlns:a16="http://schemas.microsoft.com/office/drawing/2014/main" id="{7AFBD5A8-559C-6647-B0DC-B4E1C1ED98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3290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BB44-A8A0-7444-A3D7-ADB203309D77}"/>
              </a:ext>
            </a:extLst>
          </p:cNvPr>
          <p:cNvSpPr>
            <a:spLocks noGrp="1"/>
          </p:cNvSpPr>
          <p:nvPr>
            <p:ph type="ctrTitle"/>
          </p:nvPr>
        </p:nvSpPr>
        <p:spPr>
          <a:xfrm>
            <a:off x="783771" y="420380"/>
            <a:ext cx="10363200" cy="1470025"/>
          </a:xfrm>
        </p:spPr>
        <p:txBody>
          <a:bodyPr/>
          <a:lstStyle/>
          <a:p>
            <a:r>
              <a:rPr lang="en-US" dirty="0">
                <a:solidFill>
                  <a:srgbClr val="FF0000"/>
                </a:solidFill>
              </a:rPr>
              <a:t>COVID-19 Cases 6E MIXED USE</a:t>
            </a:r>
          </a:p>
        </p:txBody>
      </p:sp>
      <p:graphicFrame>
        <p:nvGraphicFramePr>
          <p:cNvPr id="5" name="Object 4"/>
          <p:cNvGraphicFramePr>
            <a:graphicFrameLocks noChangeAspect="1"/>
          </p:cNvGraphicFramePr>
          <p:nvPr>
            <p:extLst/>
          </p:nvPr>
        </p:nvGraphicFramePr>
        <p:xfrm>
          <a:off x="2089665" y="5940121"/>
          <a:ext cx="8128000" cy="228600"/>
        </p:xfrm>
        <a:graphic>
          <a:graphicData uri="http://schemas.openxmlformats.org/presentationml/2006/ole">
            <mc:AlternateContent xmlns:mc="http://schemas.openxmlformats.org/markup-compatibility/2006">
              <mc:Choice xmlns:v="urn:schemas-microsoft-com:vml" Requires="v">
                <p:oleObj spid="_x0000_s16401" name="Worksheet" r:id="rId3" imgW="13858635" imgH="390788" progId="Excel.Sheet.12">
                  <p:embed/>
                </p:oleObj>
              </mc:Choice>
              <mc:Fallback>
                <p:oleObj name="Worksheet" r:id="rId3" imgW="13858635" imgH="390788" progId="Excel.Sheet.12">
                  <p:embed/>
                  <p:pic>
                    <p:nvPicPr>
                      <p:cNvPr id="5" name="Object 4"/>
                      <p:cNvPicPr/>
                      <p:nvPr/>
                    </p:nvPicPr>
                    <p:blipFill>
                      <a:blip r:embed="rId4"/>
                      <a:stretch>
                        <a:fillRect/>
                      </a:stretch>
                    </p:blipFill>
                    <p:spPr>
                      <a:xfrm>
                        <a:off x="2089665" y="5940121"/>
                        <a:ext cx="8128000" cy="228600"/>
                      </a:xfrm>
                      <a:prstGeom prst="rect">
                        <a:avLst/>
                      </a:prstGeom>
                    </p:spPr>
                  </p:pic>
                </p:oleObj>
              </mc:Fallback>
            </mc:AlternateContent>
          </a:graphicData>
        </a:graphic>
      </p:graphicFrame>
      <p:sp>
        <p:nvSpPr>
          <p:cNvPr id="6" name="TextBox 5"/>
          <p:cNvSpPr txBox="1"/>
          <p:nvPr/>
        </p:nvSpPr>
        <p:spPr>
          <a:xfrm>
            <a:off x="930875" y="5567916"/>
            <a:ext cx="3616411" cy="372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8E"/>
                </a:solidFill>
                <a:effectLst/>
                <a:uLnTx/>
                <a:uFillTx/>
                <a:latin typeface="Calibri"/>
                <a:ea typeface="+mn-ea"/>
                <a:cs typeface="+mn-cs"/>
              </a:rPr>
              <a:t>New case not on floor map:</a:t>
            </a:r>
          </a:p>
        </p:txBody>
      </p:sp>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9057" y="1027058"/>
            <a:ext cx="6699448" cy="4570527"/>
          </a:xfrm>
          <a:prstGeom prst="rect">
            <a:avLst/>
          </a:prstGeom>
        </p:spPr>
      </p:pic>
    </p:spTree>
    <p:extLst>
      <p:ext uri="{BB962C8B-B14F-4D97-AF65-F5344CB8AC3E}">
        <p14:creationId xmlns:p14="http://schemas.microsoft.com/office/powerpoint/2010/main" val="38166285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98C94-AE30-764B-ABC2-67B4676B0289}"/>
              </a:ext>
            </a:extLst>
          </p:cNvPr>
          <p:cNvSpPr>
            <a:spLocks noGrp="1"/>
          </p:cNvSpPr>
          <p:nvPr>
            <p:ph type="ctrTitle"/>
          </p:nvPr>
        </p:nvSpPr>
        <p:spPr>
          <a:xfrm>
            <a:off x="727886" y="242250"/>
            <a:ext cx="10363200" cy="1470025"/>
          </a:xfrm>
        </p:spPr>
        <p:txBody>
          <a:bodyPr/>
          <a:lstStyle/>
          <a:p>
            <a:r>
              <a:rPr lang="en-US" sz="4000" dirty="0"/>
              <a:t>Providence System </a:t>
            </a:r>
            <a:r>
              <a:rPr lang="en-US" sz="4000" u="sng" dirty="0">
                <a:solidFill>
                  <a:schemeClr val="accent2"/>
                </a:solidFill>
              </a:rPr>
              <a:t>Hospitalized</a:t>
            </a:r>
            <a:r>
              <a:rPr lang="en-US" sz="4000" dirty="0"/>
              <a:t> COVID-19 Cases</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476" y="963310"/>
            <a:ext cx="6178541" cy="5212442"/>
          </a:xfrm>
          <a:prstGeom prst="rect">
            <a:avLst/>
          </a:prstGeom>
        </p:spPr>
      </p:pic>
    </p:spTree>
    <p:extLst>
      <p:ext uri="{BB962C8B-B14F-4D97-AF65-F5344CB8AC3E}">
        <p14:creationId xmlns:p14="http://schemas.microsoft.com/office/powerpoint/2010/main" val="15940279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57ED-EA83-5E41-9C91-6F6DC641E679}"/>
              </a:ext>
            </a:extLst>
          </p:cNvPr>
          <p:cNvSpPr>
            <a:spLocks noGrp="1"/>
          </p:cNvSpPr>
          <p:nvPr>
            <p:ph type="ctrTitle"/>
          </p:nvPr>
        </p:nvSpPr>
        <p:spPr>
          <a:xfrm>
            <a:off x="889000" y="313501"/>
            <a:ext cx="10363200" cy="1470025"/>
          </a:xfrm>
        </p:spPr>
        <p:txBody>
          <a:bodyPr/>
          <a:lstStyle/>
          <a:p>
            <a:r>
              <a:rPr lang="en-US" dirty="0"/>
              <a:t>Providence Inpatient COVID-19 Volume</a:t>
            </a:r>
          </a:p>
        </p:txBody>
      </p:sp>
      <p:pic>
        <p:nvPicPr>
          <p:cNvPr id="1638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49" y="1405196"/>
            <a:ext cx="9182101"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966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629393" y="218499"/>
            <a:ext cx="10363200" cy="1470025"/>
          </a:xfrm>
        </p:spPr>
        <p:txBody>
          <a:bodyPr/>
          <a:lstStyle/>
          <a:p>
            <a:r>
              <a:rPr lang="en-US" dirty="0"/>
              <a:t>Texas Inpatient COVID-19 Volume</a:t>
            </a:r>
          </a:p>
        </p:txBody>
      </p:sp>
      <p:pic>
        <p:nvPicPr>
          <p:cNvPr id="17410"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942" y="1191012"/>
            <a:ext cx="9182101"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378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1"/>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6.xml><?xml version="1.0" encoding="utf-8"?>
<p:tagLst xmlns:a="http://schemas.openxmlformats.org/drawingml/2006/main" xmlns:r="http://schemas.openxmlformats.org/officeDocument/2006/relationships" xmlns:p="http://schemas.openxmlformats.org/presentationml/2006/main">
  <p:tag name="ANGLE" val="5"/>
</p:tagLst>
</file>

<file path=ppt/tags/tag27.xml><?xml version="1.0" encoding="utf-8"?>
<p:tagLst xmlns:a="http://schemas.openxmlformats.org/drawingml/2006/main" xmlns:r="http://schemas.openxmlformats.org/officeDocument/2006/relationships" xmlns:p="http://schemas.openxmlformats.org/presentationml/2006/main">
  <p:tag name="ANGLE" val="5"/>
</p:tagLst>
</file>

<file path=ppt/tags/tag28.xml><?xml version="1.0" encoding="utf-8"?>
<p:tagLst xmlns:a="http://schemas.openxmlformats.org/drawingml/2006/main" xmlns:r="http://schemas.openxmlformats.org/officeDocument/2006/relationships" xmlns:p="http://schemas.openxmlformats.org/presentationml/2006/main">
  <p:tag name="ANGLE" val="4"/>
</p:tagLst>
</file>

<file path=ppt/tags/tag29.xml><?xml version="1.0" encoding="utf-8"?>
<p:tagLst xmlns:a="http://schemas.openxmlformats.org/drawingml/2006/main" xmlns:r="http://schemas.openxmlformats.org/officeDocument/2006/relationships" xmlns:p="http://schemas.openxmlformats.org/presentationml/2006/main">
  <p:tag name="ANGLE" val="4"/>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ANGLE" val="3"/>
</p:tagLst>
</file>

<file path=ppt/tags/tag31.xml><?xml version="1.0" encoding="utf-8"?>
<p:tagLst xmlns:a="http://schemas.openxmlformats.org/drawingml/2006/main" xmlns:r="http://schemas.openxmlformats.org/officeDocument/2006/relationships" xmlns:p="http://schemas.openxmlformats.org/presentationml/2006/main">
  <p:tag name="ANGLE" val="3"/>
</p:tagLst>
</file>

<file path=ppt/tags/tag32.xml><?xml version="1.0" encoding="utf-8"?>
<p:tagLst xmlns:a="http://schemas.openxmlformats.org/drawingml/2006/main" xmlns:r="http://schemas.openxmlformats.org/officeDocument/2006/relationships" xmlns:p="http://schemas.openxmlformats.org/presentationml/2006/main">
  <p:tag name="ANGLE" val="2"/>
</p:tagLst>
</file>

<file path=ppt/tags/tag33.xml><?xml version="1.0" encoding="utf-8"?>
<p:tagLst xmlns:a="http://schemas.openxmlformats.org/drawingml/2006/main" xmlns:r="http://schemas.openxmlformats.org/officeDocument/2006/relationships" xmlns:p="http://schemas.openxmlformats.org/presentationml/2006/main">
  <p:tag name="ANGLE" val="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MUpCClAV5oHf.Uv09Fn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xml><?xml version="1.0" encoding="utf-8"?>
<p:tagLst xmlns:a="http://schemas.openxmlformats.org/drawingml/2006/main" xmlns:r="http://schemas.openxmlformats.org/officeDocument/2006/relationships" xmlns:p="http://schemas.openxmlformats.org/presentationml/2006/main">
  <p:tag name="NAME" val="QuaterMoon"/>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1R4ZFc503tAQ6JnfEklvw"/>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NAME" val="HalfMoon"/>
</p:tagLst>
</file>

<file path=ppt/tags/tag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3Quater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NAME" val="FullMoon"/>
</p:tagLst>
</file>

<file path=ppt/tags/tag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Empty"/>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wZaT0pc1t5njNc.QjjniQ"/>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oe8TP4XhZ.lnTo2za9cAQ"/>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sP.XMQcYbPtSh31.Br9hHQ"/>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NGLE"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NUaM_SWfAmEY4NYmacs7Q"/>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RGyMAMPu_wFFhPSuQDqWQ"/>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heme/_rels/theme5.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848D6E36-A2CD-164D-9B6F-ABEF66AB6AC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A7253780-DE27-3648-B9E5-518D3AE3900B}"/>
    </a:ext>
  </a:extLst>
</a:theme>
</file>

<file path=ppt/theme/theme3.xml><?xml version="1.0" encoding="utf-8"?>
<a:theme xmlns:a="http://schemas.openxmlformats.org/drawingml/2006/main" name="1_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EBA91C50-C2BF-6544-940E-74B663AC4748}"/>
    </a:ext>
  </a:extLst>
</a:theme>
</file>

<file path=ppt/theme/theme4.xml><?xml version="1.0" encoding="utf-8"?>
<a:theme xmlns:a="http://schemas.openxmlformats.org/drawingml/2006/main" name="3349UU_CF">
  <a:themeElements>
    <a:clrScheme name="CURRENT">
      <a:dk1>
        <a:srgbClr val="000000"/>
      </a:dk1>
      <a:lt1>
        <a:srgbClr val="FFFFFF"/>
      </a:lt1>
      <a:dk2>
        <a:srgbClr val="000000"/>
      </a:dk2>
      <a:lt2>
        <a:srgbClr val="FFFFFF"/>
      </a:lt2>
      <a:accent1>
        <a:srgbClr val="0070C0"/>
      </a:accent1>
      <a:accent2>
        <a:srgbClr val="00529B"/>
      </a:accent2>
      <a:accent3>
        <a:srgbClr val="419639"/>
      </a:accent3>
      <a:accent4>
        <a:srgbClr val="93C571"/>
      </a:accent4>
      <a:accent5>
        <a:srgbClr val="3EABAA"/>
      </a:accent5>
      <a:accent6>
        <a:srgbClr val="808080"/>
      </a:accent6>
      <a:hlink>
        <a:srgbClr val="419639"/>
      </a:hlink>
      <a:folHlink>
        <a:srgbClr val="93C571"/>
      </a:folHlink>
    </a:clrScheme>
    <a:fontScheme name="Custom 10">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0000"/>
        </a:dk2>
        <a:lt2>
          <a:srgbClr val="FFFFFF"/>
        </a:lt2>
        <a:accent1>
          <a:srgbClr val="93C571"/>
        </a:accent1>
        <a:accent2>
          <a:srgbClr val="419639"/>
        </a:accent2>
        <a:accent3>
          <a:srgbClr val="0070C0"/>
        </a:accent3>
        <a:accent4>
          <a:srgbClr val="2F5597"/>
        </a:accent4>
        <a:accent5>
          <a:srgbClr val="3EABAA"/>
        </a:accent5>
        <a:accent6>
          <a:srgbClr val="808080"/>
        </a:accent6>
        <a:hlink>
          <a:srgbClr val="0070C0"/>
        </a:hlink>
        <a:folHlink>
          <a:srgbClr val="2F559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3349UU vF.potx" id="{2BEC9316-A2CD-4894-BBC6-3B78765581E4}" vid="{4A7DEE00-6925-42B1-8430-6A16D9323133}"/>
    </a:ext>
  </a:ext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728030A031242BD640392A4974FEE" ma:contentTypeVersion="12" ma:contentTypeDescription="Create a new document." ma:contentTypeScope="" ma:versionID="7fcb8ec11c23cf017e64fa3eb9446314">
  <xsd:schema xmlns:xsd="http://www.w3.org/2001/XMLSchema" xmlns:xs="http://www.w3.org/2001/XMLSchema" xmlns:p="http://schemas.microsoft.com/office/2006/metadata/properties" xmlns:ns2="600551e7-3f7b-45a0-976b-a9ca1f9be118" xmlns:ns3="674cc7e9-9d2a-4106-b513-0ad7669359f3" targetNamespace="http://schemas.microsoft.com/office/2006/metadata/properties" ma:root="true" ma:fieldsID="700c44e4f89aedf8139eeaf6cd359b20" ns2:_="" ns3:_="">
    <xsd:import namespace="600551e7-3f7b-45a0-976b-a9ca1f9be118"/>
    <xsd:import namespace="674cc7e9-9d2a-4106-b513-0ad7669359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551e7-3f7b-45a0-976b-a9ca1f9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cc7e9-9d2a-4106-b513-0ad7669359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916B17-5A28-45A6-BCCD-C1EADD8C1B47}"/>
</file>

<file path=customXml/itemProps2.xml><?xml version="1.0" encoding="utf-8"?>
<ds:datastoreItem xmlns:ds="http://schemas.openxmlformats.org/officeDocument/2006/customXml" ds:itemID="{FBDCBB7F-A35E-4B0C-9842-DA93D4AED5FE}"/>
</file>

<file path=customXml/itemProps3.xml><?xml version="1.0" encoding="utf-8"?>
<ds:datastoreItem xmlns:ds="http://schemas.openxmlformats.org/officeDocument/2006/customXml" ds:itemID="{C07B1F74-7000-4662-8D49-022F0E1343E0}"/>
</file>

<file path=docProps/app.xml><?xml version="1.0" encoding="utf-8"?>
<Properties xmlns="http://schemas.openxmlformats.org/officeDocument/2006/extended-properties" xmlns:vt="http://schemas.openxmlformats.org/officeDocument/2006/docPropsVTypes">
  <Template>Covenant Health</Template>
  <TotalTime>5587</TotalTime>
  <Words>3138</Words>
  <Application>Microsoft Macintosh PowerPoint</Application>
  <PresentationFormat>Widescreen</PresentationFormat>
  <Paragraphs>274</Paragraphs>
  <Slides>45</Slides>
  <Notes>4</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2</vt:i4>
      </vt:variant>
      <vt:variant>
        <vt:lpstr>Slide Titles</vt:lpstr>
      </vt:variant>
      <vt:variant>
        <vt:i4>45</vt:i4>
      </vt:variant>
    </vt:vector>
  </HeadingPairs>
  <TitlesOfParts>
    <vt:vector size="62" baseType="lpstr">
      <vt:lpstr>Arial</vt:lpstr>
      <vt:lpstr>Arial Narrow</vt:lpstr>
      <vt:lpstr>Calibri</vt:lpstr>
      <vt:lpstr>Corbel</vt:lpstr>
      <vt:lpstr>Georgia</vt:lpstr>
      <vt:lpstr>Helvetica Neue Medium</vt:lpstr>
      <vt:lpstr>Segoe UI</vt:lpstr>
      <vt:lpstr>Symbol</vt:lpstr>
      <vt:lpstr>Times New Roman</vt:lpstr>
      <vt:lpstr>Wingdings</vt:lpstr>
      <vt:lpstr>Covenant Health</vt:lpstr>
      <vt:lpstr>Custom Design</vt:lpstr>
      <vt:lpstr>1_Covenant Health</vt:lpstr>
      <vt:lpstr>3349UU_CF</vt:lpstr>
      <vt:lpstr>Banded</vt:lpstr>
      <vt:lpstr>think-cell Slide</vt:lpstr>
      <vt:lpstr>Worksheet</vt:lpstr>
      <vt:lpstr>Covenant Health COVID-19 Update for Physicians</vt:lpstr>
      <vt:lpstr>Reflection</vt:lpstr>
      <vt:lpstr>PowerPoint Presentation</vt:lpstr>
      <vt:lpstr>CMC Surge Plan</vt:lpstr>
      <vt:lpstr>Statistics</vt:lpstr>
      <vt:lpstr>COVID-19 Cases 6E MIXED USE</vt:lpstr>
      <vt:lpstr>Providence System Hospitalized COVID-19 Cases</vt:lpstr>
      <vt:lpstr>Providence Inpatient COVID-19 Volume</vt:lpstr>
      <vt:lpstr>Texas Inpatient COVID-19 Volume</vt:lpstr>
      <vt:lpstr>New Covid-19 POSITIVE Patients by Day Trend </vt:lpstr>
      <vt:lpstr>TX/NM Region Weekly Procedures (YOY)</vt:lpstr>
      <vt:lpstr>Covid-19 Testing</vt:lpstr>
      <vt:lpstr>TESTING</vt:lpstr>
      <vt:lpstr>Physician Screening</vt:lpstr>
      <vt:lpstr>Physician Screening</vt:lpstr>
      <vt:lpstr>Pharmacy Update</vt:lpstr>
      <vt:lpstr>CHS COVID-19 Treatments</vt:lpstr>
      <vt:lpstr>CHS COVID-19 Treatments</vt:lpstr>
      <vt:lpstr>Pharmacy Shortages/Allocations</vt:lpstr>
      <vt:lpstr>Pre-Procedure Testing for Covid-19</vt:lpstr>
      <vt:lpstr>POSITION STATEMENT</vt:lpstr>
      <vt:lpstr>Addition of INPATIENTS tested before procedures</vt:lpstr>
      <vt:lpstr>Marketing Update</vt:lpstr>
      <vt:lpstr>Delivering Care Safely</vt:lpstr>
      <vt:lpstr>New York Times Article</vt:lpstr>
      <vt:lpstr>PowerPoint Presentation</vt:lpstr>
      <vt:lpstr>PowerPoint Presentation</vt:lpstr>
      <vt:lpstr>PowerPoint Presentation</vt:lpstr>
      <vt:lpstr>PowerPoint Presentation</vt:lpstr>
      <vt:lpstr>Covid-19 Impact in  Texas</vt:lpstr>
      <vt:lpstr>PowerPoint Presentation</vt:lpstr>
      <vt:lpstr>PowerPoint Presentation</vt:lpstr>
      <vt:lpstr>PowerPoint Presentation</vt:lpstr>
      <vt:lpstr>PowerPoint Presentation</vt:lpstr>
      <vt:lpstr>PowerPoint Presentation</vt:lpstr>
      <vt:lpstr>Financial Recovery</vt:lpstr>
      <vt:lpstr>Partial Unemployment Program (TWC)</vt:lpstr>
      <vt:lpstr>Unpaid Voluntary Furloughs</vt:lpstr>
      <vt:lpstr>Texas Demographics</vt:lpstr>
      <vt:lpstr>PowerPoint Presentation</vt:lpstr>
      <vt:lpstr>PowerPoint Presentation</vt:lpstr>
      <vt:lpstr>PowerPoint Presentation</vt:lpstr>
      <vt:lpstr>PowerPoint Presentation</vt:lpstr>
      <vt:lpstr>PowerPoint Presentation</vt:lpstr>
      <vt:lpstr>Q &amp; 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Health presents New Provider Training:  Best Practices </dc:title>
  <dc:creator>Rhyne, Craig</dc:creator>
  <cp:lastModifiedBy>Rhyne, Craig</cp:lastModifiedBy>
  <cp:revision>163</cp:revision>
  <cp:lastPrinted>2020-04-06T20:21:57Z</cp:lastPrinted>
  <dcterms:created xsi:type="dcterms:W3CDTF">2020-04-06T15:45:06Z</dcterms:created>
  <dcterms:modified xsi:type="dcterms:W3CDTF">2020-05-29T15:42:33Z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0x010100578728030A031242BD640392A4974FEE</vt:lpwstr>
  </property>
</Properties>
</file>