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34.xml" ContentType="application/vnd.openxmlformats-officedocument.presentationml.tags+xml"/>
  <Override PartName="/ppt/tags/tag135.xml" ContentType="application/vnd.openxmlformats-officedocument.presentationml.tags+xml"/>
  <Override PartName="/ppt/tags/tag133.xml" ContentType="application/vnd.openxmlformats-officedocument.presentationml.tags+xml"/>
  <Override PartName="/ppt/tags/tag132.xml" ContentType="application/vnd.openxmlformats-officedocument.presentationml.tags+xml"/>
  <Override PartName="/ppt/tags/tag131.xml" ContentType="application/vnd.openxmlformats-officedocument.presentationml.tags+xml"/>
  <Override PartName="/ppt/tags/tag130.xml" ContentType="application/vnd.openxmlformats-officedocument.presentationml.tags+xml"/>
  <Override PartName="/ppt/tags/tag129.xml" ContentType="application/vnd.openxmlformats-officedocument.presentationml.tags+xml"/>
  <Override PartName="/ppt/tags/tag128.xml" ContentType="application/vnd.openxmlformats-officedocument.presentationml.tags+xml"/>
  <Override PartName="/ppt/tags/tag127.xml" ContentType="application/vnd.openxmlformats-officedocument.presentationml.tags+xml"/>
  <Override PartName="/ppt/tags/tag126.xml" ContentType="application/vnd.openxmlformats-officedocument.presentationml.tags+xml"/>
  <Override PartName="/ppt/tags/tag125.xml" ContentType="application/vnd.openxmlformats-officedocument.presentationml.tags+xml"/>
  <Override PartName="/ppt/tags/tag124.xml" ContentType="application/vnd.openxmlformats-officedocument.presentationml.tags+xml"/>
  <Override PartName="/ppt/tags/tag123.xml" ContentType="application/vnd.openxmlformats-officedocument.presentationml.tags+xml"/>
  <Override PartName="/ppt/tags/tag122.xml" ContentType="application/vnd.openxmlformats-officedocument.presentationml.tags+xml"/>
  <Override PartName="/ppt/tags/tag121.xml" ContentType="application/vnd.openxmlformats-officedocument.presentationml.tags+xml"/>
  <Override PartName="/ppt/tags/tag1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19.xml" ContentType="application/vnd.openxmlformats-officedocument.presentationml.tags+xml"/>
  <Override PartName="/ppt/tags/tag118.xml" ContentType="application/vnd.openxmlformats-officedocument.presentationml.tags+xml"/>
  <Override PartName="/ppt/tags/tag117.xml" ContentType="application/vnd.openxmlformats-officedocument.presentationml.tags+xml"/>
  <Override PartName="/ppt/tags/tag116.xml" ContentType="application/vnd.openxmlformats-officedocument.presentationml.tags+xml"/>
  <Override PartName="/ppt/tags/tag115.xml" ContentType="application/vnd.openxmlformats-officedocument.presentationml.tags+xml"/>
  <Override PartName="/ppt/tags/tag114.xml" ContentType="application/vnd.openxmlformats-officedocument.presentationml.tags+xml"/>
  <Override PartName="/ppt/tags/tag113.xml" ContentType="application/vnd.openxmlformats-officedocument.presentationml.tags+xml"/>
  <Override PartName="/ppt/tags/tag112.xml" ContentType="application/vnd.openxmlformats-officedocument.presentationml.tags+xml"/>
  <Override PartName="/ppt/tags/tag111.xml" ContentType="application/vnd.openxmlformats-officedocument.presentationml.tags+xml"/>
  <Override PartName="/ppt/tags/tag110.xml" ContentType="application/vnd.openxmlformats-officedocument.presentationml.tags+xml"/>
  <Override PartName="/ppt/tags/tag109.xml" ContentType="application/vnd.openxmlformats-officedocument.presentationml.tags+xml"/>
  <Override PartName="/ppt/tags/tag108.xml" ContentType="application/vnd.openxmlformats-officedocument.presentationml.tags+xml"/>
  <Override PartName="/ppt/tags/tag107.xml" ContentType="application/vnd.openxmlformats-officedocument.presentationml.tags+xml"/>
  <Override PartName="/ppt/tags/tag106.xml" ContentType="application/vnd.openxmlformats-officedocument.presentationml.tags+xml"/>
  <Override PartName="/ppt/tags/tag105.xml" ContentType="application/vnd.openxmlformats-officedocument.presentationml.tags+xml"/>
  <Override PartName="/ppt/tags/tag104.xml" ContentType="application/vnd.openxmlformats-officedocument.presentationml.tags+xml"/>
  <Override PartName="/ppt/tags/tag103.xml" ContentType="application/vnd.openxmlformats-officedocument.presentationml.tags+xml"/>
  <Override PartName="/ppt/tags/tag102.xml" ContentType="application/vnd.openxmlformats-officedocument.presentationml.tags+xml"/>
  <Override PartName="/ppt/tags/tag101.xml" ContentType="application/vnd.openxmlformats-officedocument.presentationml.tags+xml"/>
  <Override PartName="/ppt/tags/tag100.xml" ContentType="application/vnd.openxmlformats-officedocument.presentationml.tags+xml"/>
  <Override PartName="/ppt/tags/tag99.xml" ContentType="application/vnd.openxmlformats-officedocument.presentationml.tags+xml"/>
  <Override PartName="/ppt/tags/tag98.xml" ContentType="application/vnd.openxmlformats-officedocument.presentationml.tags+xml"/>
  <Override PartName="/ppt/tags/tag97.xml" ContentType="application/vnd.openxmlformats-officedocument.presentationml.tags+xml"/>
  <Override PartName="/ppt/tags/tag96.xml" ContentType="application/vnd.openxmlformats-officedocument.presentationml.tags+xml"/>
  <Override PartName="/ppt/tags/tag95.xml" ContentType="application/vnd.openxmlformats-officedocument.presentationml.tags+xml"/>
  <Override PartName="/ppt/tags/tag94.xml" ContentType="application/vnd.openxmlformats-officedocument.presentationml.tags+xml"/>
  <Override PartName="/ppt/tags/tag93.xml" ContentType="application/vnd.openxmlformats-officedocument.presentationml.tags+xml"/>
  <Override PartName="/ppt/tags/tag91.xml" ContentType="application/vnd.openxmlformats-officedocument.presentationml.tags+xml"/>
  <Override PartName="/ppt/tags/tag90.xml" ContentType="application/vnd.openxmlformats-officedocument.presentationml.tags+xml"/>
  <Override PartName="/ppt/tags/tag89.xml" ContentType="application/vnd.openxmlformats-officedocument.presentationml.tags+xml"/>
  <Override PartName="/ppt/tags/tag88.xml" ContentType="application/vnd.openxmlformats-officedocument.presentationml.tags+xml"/>
  <Override PartName="/ppt/tags/tag87.xml" ContentType="application/vnd.openxmlformats-officedocument.presentationml.tags+xml"/>
  <Override PartName="/ppt/tags/tag86.xml" ContentType="application/vnd.openxmlformats-officedocument.presentationml.tags+xml"/>
  <Override PartName="/ppt/tags/tag85.xml" ContentType="application/vnd.openxmlformats-officedocument.presentationml.tags+xml"/>
  <Override PartName="/ppt/tags/tag84.xml" ContentType="application/vnd.openxmlformats-officedocument.presentationml.tags+xml"/>
  <Override PartName="/ppt/tags/tag83.xml" ContentType="application/vnd.openxmlformats-officedocument.presentationml.tags+xml"/>
  <Override PartName="/ppt/tags/tag82.xml" ContentType="application/vnd.openxmlformats-officedocument.presentationml.tags+xml"/>
  <Override PartName="/ppt/tags/tag81.xml" ContentType="application/vnd.openxmlformats-officedocument.presentationml.tags+xml"/>
  <Override PartName="/ppt/tags/tag80.xml" ContentType="application/vnd.openxmlformats-officedocument.presentationml.tags+xml"/>
  <Override PartName="/ppt/tags/tag79.xml" ContentType="application/vnd.openxmlformats-officedocument.presentationml.tags+xml"/>
  <Override PartName="/ppt/tags/tag78.xml" ContentType="application/vnd.openxmlformats-officedocument.presentationml.tags+xml"/>
  <Override PartName="/ppt/tags/tag77.xml" ContentType="application/vnd.openxmlformats-officedocument.presentationml.tags+xml"/>
  <Override PartName="/ppt/tags/tag76.xml" ContentType="application/vnd.openxmlformats-officedocument.presentationml.tags+xml"/>
  <Override PartName="/ppt/tags/tag75.xml" ContentType="application/vnd.openxmlformats-officedocument.presentationml.tags+xml"/>
  <Override PartName="/ppt/tags/tag74.xml" ContentType="application/vnd.openxmlformats-officedocument.presentationml.tags+xml"/>
  <Override PartName="/ppt/tags/tag73.xml" ContentType="application/vnd.openxmlformats-officedocument.presentationml.tags+xml"/>
  <Override PartName="/ppt/tags/tag72.xml" ContentType="application/vnd.openxmlformats-officedocument.presentationml.tags+xml"/>
  <Override PartName="/ppt/tags/tag71.xml" ContentType="application/vnd.openxmlformats-officedocument.presentationml.tags+xml"/>
  <Override PartName="/ppt/tags/tag70.xml" ContentType="application/vnd.openxmlformats-officedocument.presentationml.tags+xml"/>
  <Override PartName="/ppt/tags/tag69.xml" ContentType="application/vnd.openxmlformats-officedocument.presentationml.tags+xml"/>
  <Override PartName="/ppt/tags/tag68.xml" ContentType="application/vnd.openxmlformats-officedocument.presentationml.tags+xml"/>
  <Override PartName="/ppt/tags/tag67.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tags/tag64.xml" ContentType="application/vnd.openxmlformats-officedocument.presentationml.tags+xml"/>
  <Override PartName="/ppt/tags/tag63.xml" ContentType="application/vnd.openxmlformats-officedocument.presentationml.tags+xml"/>
  <Override PartName="/ppt/tags/tag62.xml" ContentType="application/vnd.openxmlformats-officedocument.presentationml.tags+xml"/>
  <Override PartName="/ppt/tags/tag61.xml" ContentType="application/vnd.openxmlformats-officedocument.presentationml.tags+xml"/>
  <Override PartName="/ppt/tags/tag60.xml" ContentType="application/vnd.openxmlformats-officedocument.presentationml.tags+xml"/>
  <Override PartName="/ppt/tags/tag59.xml" ContentType="application/vnd.openxmlformats-officedocument.presentationml.tags+xml"/>
  <Override PartName="/ppt/tags/tag58.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2.xml" ContentType="application/vnd.openxmlformats-officedocument.presentationml.tags+xml"/>
  <Override PartName="/ppt/tags/tag51.xml" ContentType="application/vnd.openxmlformats-officedocument.presentationml.tags+xml"/>
  <Override PartName="/ppt/tags/tag50.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9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1" r:id="rId3"/>
    <p:sldMasterId id="2147483683" r:id="rId4"/>
    <p:sldMasterId id="2147483700" r:id="rId5"/>
  </p:sldMasterIdLst>
  <p:notesMasterIdLst>
    <p:notesMasterId r:id="rId46"/>
  </p:notesMasterIdLst>
  <p:sldIdLst>
    <p:sldId id="256" r:id="rId6"/>
    <p:sldId id="373" r:id="rId7"/>
    <p:sldId id="353" r:id="rId8"/>
    <p:sldId id="418" r:id="rId9"/>
    <p:sldId id="361" r:id="rId10"/>
    <p:sldId id="257" r:id="rId11"/>
    <p:sldId id="263" r:id="rId12"/>
    <p:sldId id="264" r:id="rId13"/>
    <p:sldId id="366" r:id="rId14"/>
    <p:sldId id="1736" r:id="rId15"/>
    <p:sldId id="270" r:id="rId16"/>
    <p:sldId id="1726" r:id="rId17"/>
    <p:sldId id="343" r:id="rId18"/>
    <p:sldId id="1725" r:id="rId19"/>
    <p:sldId id="1724" r:id="rId20"/>
    <p:sldId id="1719" r:id="rId21"/>
    <p:sldId id="1729" r:id="rId22"/>
    <p:sldId id="1730" r:id="rId23"/>
    <p:sldId id="258" r:id="rId24"/>
    <p:sldId id="408" r:id="rId25"/>
    <p:sldId id="395" r:id="rId26"/>
    <p:sldId id="1727" r:id="rId27"/>
    <p:sldId id="1728" r:id="rId28"/>
    <p:sldId id="410" r:id="rId29"/>
    <p:sldId id="411" r:id="rId30"/>
    <p:sldId id="405" r:id="rId31"/>
    <p:sldId id="397" r:id="rId32"/>
    <p:sldId id="406" r:id="rId33"/>
    <p:sldId id="1731" r:id="rId34"/>
    <p:sldId id="401" r:id="rId35"/>
    <p:sldId id="369" r:id="rId36"/>
    <p:sldId id="1737" r:id="rId37"/>
    <p:sldId id="415" r:id="rId38"/>
    <p:sldId id="409" r:id="rId39"/>
    <p:sldId id="412" r:id="rId40"/>
    <p:sldId id="1732" r:id="rId41"/>
    <p:sldId id="1733" r:id="rId42"/>
    <p:sldId id="1734" r:id="rId43"/>
    <p:sldId id="1735" r:id="rId44"/>
    <p:sldId id="269" r:id="rId4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D4D"/>
    <a:srgbClr val="CE510C"/>
    <a:srgbClr val="D5540D"/>
    <a:srgbClr val="E85C0E"/>
    <a:srgbClr val="C04C0C"/>
    <a:srgbClr val="996633"/>
    <a:srgbClr val="B06010"/>
    <a:srgbClr val="000099"/>
    <a:srgbClr val="D01F29"/>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04" autoAdjust="0"/>
    <p:restoredTop sz="95405" autoAdjust="0"/>
  </p:normalViewPr>
  <p:slideViewPr>
    <p:cSldViewPr snapToGrid="0">
      <p:cViewPr varScale="1">
        <p:scale>
          <a:sx n="94" d="100"/>
          <a:sy n="94" d="100"/>
        </p:scale>
        <p:origin x="1128" y="20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54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ustomXml" Target="../customXml/item3.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F05DB2C-8DCE-4461-A4C0-829B572BD36F}" type="datetimeFigureOut">
              <a:rPr lang="en-US" smtClean="0"/>
              <a:t>5/8/20</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DD41161-6CC1-40CF-BFAD-D1410EEE27B0}" type="slidenum">
              <a:rPr lang="en-US" smtClean="0"/>
              <a:t>‹#›</a:t>
            </a:fld>
            <a:endParaRPr lang="en-US" dirty="0"/>
          </a:p>
        </p:txBody>
      </p:sp>
    </p:spTree>
    <p:extLst>
      <p:ext uri="{BB962C8B-B14F-4D97-AF65-F5344CB8AC3E}">
        <p14:creationId xmlns:p14="http://schemas.microsoft.com/office/powerpoint/2010/main" val="748858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edrxiv.org/content/10.1101/2020.04.16.20065920v2"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sandoz.com/news/media-releases/novartis-sponsor-large-clinical-trial-hydroxychloroquine-hospitalized-covid-19" TargetMode="External"/><Relationship Id="rId5" Type="http://schemas.openxmlformats.org/officeDocument/2006/relationships/hyperlink" Target="https://www.nih.gov/news-events/news-releases/nih-clinical-trial-hydroxychloroquine-potential-therapy-covid-19-begins" TargetMode="External"/><Relationship Id="rId4" Type="http://schemas.openxmlformats.org/officeDocument/2006/relationships/hyperlink" Target="https://www.medrxiv.org/content/10.1101/2020.04.10.20060558v1"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iaid.nih.gov/news-events/nih-clinical-trial-remdesivir-treat-covid-19-begins"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niaid.nih.gov/diseases-conditions/coronavirus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3641F-9DC9-4C37-8076-B2E08F82F9C5}" type="slidenum">
              <a:rPr lang="en-US" smtClean="0"/>
              <a:t>3</a:t>
            </a:fld>
            <a:endParaRPr lang="en-US"/>
          </a:p>
        </p:txBody>
      </p:sp>
    </p:spTree>
    <p:extLst>
      <p:ext uri="{BB962C8B-B14F-4D97-AF65-F5344CB8AC3E}">
        <p14:creationId xmlns:p14="http://schemas.microsoft.com/office/powerpoint/2010/main" val="120031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Slide Image Placeholder 8"/>
          <p:cNvSpPr>
            <a:spLocks noGrp="1" noRot="1" noChangeAspect="1"/>
          </p:cNvSpPr>
          <p:nvPr>
            <p:ph type="sldImg"/>
          </p:nvPr>
        </p:nvSpPr>
        <p:spPr>
          <a:xfrm>
            <a:off x="250825" y="549275"/>
            <a:ext cx="6648450" cy="3740150"/>
          </a:xfrm>
        </p:spPr>
      </p:sp>
      <p:sp>
        <p:nvSpPr>
          <p:cNvPr id="10" name="Notes Placeholder 9"/>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1511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26580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 FDA says that neither drug has been proven safe and effective in treating COVID-19. In fact, a </a:t>
            </a:r>
            <a:r>
              <a:rPr lang="en-GB" sz="1200" b="0" i="0" u="none" strike="noStrike" kern="1200" dirty="0">
                <a:solidFill>
                  <a:schemeClr val="tx1"/>
                </a:solidFill>
                <a:effectLst/>
                <a:latin typeface="+mn-lt"/>
                <a:ea typeface="+mn-ea"/>
                <a:cs typeface="+mn-cs"/>
                <a:hlinkClick r:id="rId3"/>
              </a:rPr>
              <a:t>study published on April 23</a:t>
            </a:r>
            <a:r>
              <a:rPr lang="en-GB" sz="1200" b="0" i="0" u="none" strike="noStrike" kern="1200" dirty="0">
                <a:solidFill>
                  <a:schemeClr val="tx1"/>
                </a:solidFill>
                <a:effectLst/>
                <a:latin typeface="+mn-lt"/>
                <a:ea typeface="+mn-ea"/>
                <a:cs typeface="+mn-cs"/>
              </a:rPr>
              <a:t> involving 368 COVID-19 patients at U.S. Veterans Health Administration hospitals found that taking </a:t>
            </a:r>
            <a:r>
              <a:rPr lang="en-GB" sz="1200" b="0" i="0" u="none" strike="noStrike" kern="1200" dirty="0" err="1">
                <a:solidFill>
                  <a:schemeClr val="tx1"/>
                </a:solidFill>
                <a:effectLst/>
                <a:latin typeface="+mn-lt"/>
                <a:ea typeface="+mn-ea"/>
                <a:cs typeface="+mn-cs"/>
              </a:rPr>
              <a:t>hydroxychloroquine</a:t>
            </a:r>
            <a:r>
              <a:rPr lang="en-GB" sz="1200" b="0" i="0" u="none" strike="noStrike" kern="1200" dirty="0">
                <a:solidFill>
                  <a:schemeClr val="tx1"/>
                </a:solidFill>
                <a:effectLst/>
                <a:latin typeface="+mn-lt"/>
                <a:ea typeface="+mn-ea"/>
                <a:cs typeface="+mn-cs"/>
              </a:rPr>
              <a:t> alone, or in combination with azithromycin, did not reduce the need for a ventilator compared to those not taking the drugs. Further, people taking </a:t>
            </a:r>
            <a:r>
              <a:rPr lang="en-GB" sz="1200" b="0" i="0" u="none" strike="noStrike" kern="1200" dirty="0" err="1">
                <a:solidFill>
                  <a:schemeClr val="tx1"/>
                </a:solidFill>
                <a:effectLst/>
                <a:latin typeface="+mn-lt"/>
                <a:ea typeface="+mn-ea"/>
                <a:cs typeface="+mn-cs"/>
              </a:rPr>
              <a:t>hydroxychloroquine</a:t>
            </a:r>
            <a:r>
              <a:rPr lang="en-GB" sz="1200" b="0" i="0" u="none" strike="noStrike" kern="1200" dirty="0">
                <a:solidFill>
                  <a:schemeClr val="tx1"/>
                </a:solidFill>
                <a:effectLst/>
                <a:latin typeface="+mn-lt"/>
                <a:ea typeface="+mn-ea"/>
                <a:cs typeface="+mn-cs"/>
              </a:rPr>
              <a:t> alone had a higher risk of dying during the study than those not taking the drug. Researchers in China came to a similar conclusion in a </a:t>
            </a:r>
            <a:r>
              <a:rPr lang="en-GB" sz="1200" b="0" i="0" u="none" strike="noStrike" kern="1200" dirty="0">
                <a:solidFill>
                  <a:schemeClr val="tx1"/>
                </a:solidFill>
                <a:effectLst/>
                <a:latin typeface="+mn-lt"/>
                <a:ea typeface="+mn-ea"/>
                <a:cs typeface="+mn-cs"/>
                <a:hlinkClick r:id="rId4"/>
              </a:rPr>
              <a:t>study of 150 COVID-19 patients</a:t>
            </a:r>
            <a:r>
              <a:rPr lang="en-GB" sz="1200" b="0" i="0" u="none" strike="noStrike" kern="1200" dirty="0">
                <a:solidFill>
                  <a:schemeClr val="tx1"/>
                </a:solidFill>
                <a:effectLst/>
                <a:latin typeface="+mn-lt"/>
                <a:ea typeface="+mn-ea"/>
                <a:cs typeface="+mn-cs"/>
              </a:rPr>
              <a:t> randomly assigned to receive </a:t>
            </a:r>
            <a:r>
              <a:rPr lang="en-GB" sz="1200" b="0" i="0" u="none" strike="noStrike" kern="1200" dirty="0" err="1">
                <a:solidFill>
                  <a:schemeClr val="tx1"/>
                </a:solidFill>
                <a:effectLst/>
                <a:latin typeface="+mn-lt"/>
                <a:ea typeface="+mn-ea"/>
                <a:cs typeface="+mn-cs"/>
              </a:rPr>
              <a:t>hydroxychloroquine</a:t>
            </a:r>
            <a:r>
              <a:rPr lang="en-GB" sz="1200" b="0" i="0" u="none" strike="noStrike" kern="1200" dirty="0">
                <a:solidFill>
                  <a:schemeClr val="tx1"/>
                </a:solidFill>
                <a:effectLst/>
                <a:latin typeface="+mn-lt"/>
                <a:ea typeface="+mn-ea"/>
                <a:cs typeface="+mn-cs"/>
              </a:rPr>
              <a:t> or the current standard of care: after a month, both groups had similar symptom profiles, and showed similar levels of the virus, suggesting that the drug wasn’t clearing the COVID-19 virus in a significant way. The </a:t>
            </a:r>
            <a:r>
              <a:rPr lang="en-GB" sz="1200" b="0" i="0" u="none" strike="noStrike" kern="1200" dirty="0">
                <a:solidFill>
                  <a:schemeClr val="tx1"/>
                </a:solidFill>
                <a:effectLst/>
                <a:latin typeface="+mn-lt"/>
                <a:ea typeface="+mn-ea"/>
                <a:cs typeface="+mn-cs"/>
                <a:hlinkClick r:id="rId5"/>
              </a:rPr>
              <a:t>National Institutes of Health is conducting an ongoing study</a:t>
            </a:r>
            <a:r>
              <a:rPr lang="en-GB" sz="1200" b="0" i="0" u="none" strike="noStrike" kern="1200" dirty="0">
                <a:solidFill>
                  <a:schemeClr val="tx1"/>
                </a:solidFill>
                <a:effectLst/>
                <a:latin typeface="+mn-lt"/>
                <a:ea typeface="+mn-ea"/>
                <a:cs typeface="+mn-cs"/>
              </a:rPr>
              <a:t> of </a:t>
            </a:r>
            <a:r>
              <a:rPr lang="en-GB" sz="1200" b="0" i="0" u="none" strike="noStrike" kern="1200" dirty="0" err="1">
                <a:solidFill>
                  <a:schemeClr val="tx1"/>
                </a:solidFill>
                <a:effectLst/>
                <a:latin typeface="+mn-lt"/>
                <a:ea typeface="+mn-ea"/>
                <a:cs typeface="+mn-cs"/>
              </a:rPr>
              <a:t>hydroxychloroquine</a:t>
            </a:r>
            <a:r>
              <a:rPr lang="en-GB" sz="1200" b="0" i="0" u="none" strike="noStrike" kern="1200" dirty="0">
                <a:solidFill>
                  <a:schemeClr val="tx1"/>
                </a:solidFill>
                <a:effectLst/>
                <a:latin typeface="+mn-lt"/>
                <a:ea typeface="+mn-ea"/>
                <a:cs typeface="+mn-cs"/>
              </a:rPr>
              <a:t> among hospitalized patients, as is </a:t>
            </a:r>
            <a:r>
              <a:rPr lang="en-GB" sz="1200" b="0" i="0" u="none" strike="noStrike" kern="1200" dirty="0">
                <a:solidFill>
                  <a:schemeClr val="tx1"/>
                </a:solidFill>
                <a:effectLst/>
                <a:latin typeface="+mn-lt"/>
                <a:ea typeface="+mn-ea"/>
                <a:cs typeface="+mn-cs"/>
                <a:hlinkClick r:id="rId6"/>
              </a:rPr>
              <a:t>Novartis</a:t>
            </a:r>
            <a:r>
              <a:rPr lang="en-GB" sz="1200" b="0" i="0" u="none" strike="noStrike" kern="1200" dirty="0">
                <a:solidFill>
                  <a:schemeClr val="tx1"/>
                </a:solidFill>
                <a:effectLst/>
                <a:latin typeface="+mn-lt"/>
                <a:ea typeface="+mn-ea"/>
                <a:cs typeface="+mn-cs"/>
              </a:rPr>
              <a:t>, whose Sandoz division makes a generic version of the drug.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1200" dirty="0" err="1"/>
              <a:t>Toci</a:t>
            </a:r>
            <a:r>
              <a:rPr lang="en-US" sz="1200" dirty="0"/>
              <a:t>:</a:t>
            </a:r>
          </a:p>
          <a:p>
            <a:pPr marL="0" indent="0">
              <a:buFont typeface="Arial" panose="020B0604020202020204" pitchFamily="34" charset="0"/>
              <a:buNone/>
            </a:pPr>
            <a:r>
              <a:rPr lang="en-US" sz="1200" dirty="0"/>
              <a:t>Proven COVID-19 infection based on laboratory testing AND radiographic evidence of pneumonia</a:t>
            </a:r>
          </a:p>
          <a:p>
            <a:pPr marL="0" indent="0">
              <a:buFont typeface="Arial" panose="020B0604020202020204" pitchFamily="34" charset="0"/>
              <a:buNone/>
            </a:pPr>
            <a:r>
              <a:rPr lang="en-US" sz="1200" dirty="0"/>
              <a:t>Severely ill</a:t>
            </a:r>
            <a:r>
              <a:rPr lang="en-US" sz="1200" baseline="0" dirty="0"/>
              <a:t> definition: </a:t>
            </a:r>
            <a:r>
              <a:rPr lang="en-US" sz="1200" dirty="0"/>
              <a:t>SpO2 ≤ 93% on room air or FiO2/PaO2 ≤ 300 mmHg or respiratory rate ≥ 30 breaths/min</a:t>
            </a:r>
          </a:p>
          <a:p>
            <a:pPr marL="0" indent="0">
              <a:buFont typeface="Arial" panose="020B0604020202020204" pitchFamily="34" charset="0"/>
              <a:buNone/>
            </a:pPr>
            <a:r>
              <a:rPr lang="en-US" sz="1200" dirty="0"/>
              <a:t>Critically ill definition:</a:t>
            </a:r>
            <a:r>
              <a:rPr lang="en-US" sz="1200" baseline="0" dirty="0"/>
              <a:t> </a:t>
            </a:r>
            <a:r>
              <a:rPr lang="en-US" sz="1200" dirty="0"/>
              <a:t>Mechanical ventilation OR multi organ failure OR ICU admission</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41161-6CC1-40CF-BFAD-D1410EEE2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664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According to the summary of the China study,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was “not associated with a difference in time to clinical improvement” compared to a standard of care control. After one month, it appeared 13.9% of the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patients had died compared to 12.8% of patients in the control arm. The difference was not statistically significant.</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Hospitalized patients with advanced COVID-19 and lung involvement who received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recovered faster than similar patients who received placebo, according to a preliminary data analysis from a randomized, controlled trial involving 1063 patients, which began on February 21. The trial (known as the </a:t>
            </a:r>
            <a:r>
              <a:rPr lang="en-GB" sz="1200" b="0" i="0" u="none" strike="noStrike" kern="1200" dirty="0">
                <a:solidFill>
                  <a:schemeClr val="tx1"/>
                </a:solidFill>
                <a:effectLst/>
                <a:latin typeface="+mn-lt"/>
                <a:ea typeface="+mn-ea"/>
                <a:cs typeface="+mn-cs"/>
                <a:hlinkClick r:id="rId3"/>
              </a:rPr>
              <a:t>Adaptive COVID-19 Treatment Trial</a:t>
            </a:r>
            <a:r>
              <a:rPr lang="en-GB" sz="1200" b="0" i="0" u="none" strike="noStrike" kern="1200" dirty="0">
                <a:solidFill>
                  <a:schemeClr val="tx1"/>
                </a:solidFill>
                <a:effectLst/>
                <a:latin typeface="+mn-lt"/>
                <a:ea typeface="+mn-ea"/>
                <a:cs typeface="+mn-cs"/>
              </a:rPr>
              <a:t>, or ACTT), sponsored by the </a:t>
            </a:r>
            <a:r>
              <a:rPr lang="en-GB" sz="1200" b="0" i="0" u="none" strike="noStrike" kern="1200" dirty="0">
                <a:solidFill>
                  <a:schemeClr val="tx1"/>
                </a:solidFill>
                <a:effectLst/>
                <a:latin typeface="+mn-lt"/>
                <a:ea typeface="+mn-ea"/>
                <a:cs typeface="+mn-cs"/>
                <a:hlinkClick r:id="rId4"/>
              </a:rPr>
              <a:t>National Institute of Allergy and Infectious Diseases (NIAID)</a:t>
            </a:r>
            <a:r>
              <a:rPr lang="en-GB" sz="1200" b="0" i="0" u="none" strike="noStrike" kern="1200" dirty="0">
                <a:solidFill>
                  <a:schemeClr val="tx1"/>
                </a:solidFill>
                <a:effectLst/>
                <a:latin typeface="+mn-lt"/>
                <a:ea typeface="+mn-ea"/>
                <a:cs typeface="+mn-cs"/>
              </a:rPr>
              <a:t>, part of the National Institutes of Health, is the first clinical trial launched in the United States to evaluate an experimental treatment for COVID-19. Preliminary results indicate that patients who received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had a 31% faster time to recovery than those who received placebo (p&lt;0.001). Specifically, the median time to recovery was 11 days for patients treated with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compared with 15 days for those who received placebo. Results also suggested a survival benefit, with a mortality rate of 8.0% for the group receiving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versus 11.6% for the placebo group (p=0.059). Recovery in this study was defined as being well enough for hospital discharge or returning to normal activity level.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41161-6CC1-40CF-BFAD-D1410EEE2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886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41161-6CC1-40CF-BFAD-D1410EEE2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8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6.png"/><Relationship Id="rId2" Type="http://schemas.openxmlformats.org/officeDocument/2006/relationships/tags" Target="../tags/tag34.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9.xml"/><Relationship Id="rId7" Type="http://schemas.openxmlformats.org/officeDocument/2006/relationships/slideMaster" Target="../slideMasters/slideMaster4.xml"/><Relationship Id="rId2" Type="http://schemas.openxmlformats.org/officeDocument/2006/relationships/tags" Target="../tags/tag38.xml"/><Relationship Id="rId1" Type="http://schemas.openxmlformats.org/officeDocument/2006/relationships/vmlDrawing" Target="../drawings/vmlDrawing4.v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image" Target="../media/image8.emf"/></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tags" Target="../tags/tag43.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tags" Target="../tags/tag45.xml"/></Relationships>
</file>

<file path=ppt/slideLayouts/_rels/slideLayout2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8.xml"/><Relationship Id="rId7" Type="http://schemas.openxmlformats.org/officeDocument/2006/relationships/slideMaster" Target="../slideMasters/slideMaster4.xml"/><Relationship Id="rId2" Type="http://schemas.openxmlformats.org/officeDocument/2006/relationships/tags" Target="../tags/tag47.xml"/><Relationship Id="rId1" Type="http://schemas.openxmlformats.org/officeDocument/2006/relationships/vmlDrawing" Target="../drawings/vmlDrawing5.v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9.emf"/></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10.png"/><Relationship Id="rId2" Type="http://schemas.openxmlformats.org/officeDocument/2006/relationships/tags" Target="../tags/tag52.xml"/><Relationship Id="rId1" Type="http://schemas.openxmlformats.org/officeDocument/2006/relationships/vmlDrawing" Target="../drawings/vmlDrawing6.vml"/><Relationship Id="rId6" Type="http://schemas.openxmlformats.org/officeDocument/2006/relationships/tags" Target="../tags/tag56.xml"/><Relationship Id="rId11" Type="http://schemas.openxmlformats.org/officeDocument/2006/relationships/image" Target="../media/image8.emf"/><Relationship Id="rId5" Type="http://schemas.openxmlformats.org/officeDocument/2006/relationships/tags" Target="../tags/tag55.xml"/><Relationship Id="rId10" Type="http://schemas.openxmlformats.org/officeDocument/2006/relationships/oleObject" Target="../embeddings/oleObject6.bin"/><Relationship Id="rId4" Type="http://schemas.openxmlformats.org/officeDocument/2006/relationships/tags" Target="../tags/tag54.xml"/><Relationship Id="rId9"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10.png"/><Relationship Id="rId2" Type="http://schemas.openxmlformats.org/officeDocument/2006/relationships/tags" Target="../tags/tag59.xml"/><Relationship Id="rId1" Type="http://schemas.openxmlformats.org/officeDocument/2006/relationships/vmlDrawing" Target="../drawings/vmlDrawing7.vml"/><Relationship Id="rId6" Type="http://schemas.openxmlformats.org/officeDocument/2006/relationships/tags" Target="../tags/tag63.xml"/><Relationship Id="rId11" Type="http://schemas.openxmlformats.org/officeDocument/2006/relationships/image" Target="../media/image8.emf"/><Relationship Id="rId5" Type="http://schemas.openxmlformats.org/officeDocument/2006/relationships/tags" Target="../tags/tag62.xml"/><Relationship Id="rId10" Type="http://schemas.openxmlformats.org/officeDocument/2006/relationships/oleObject" Target="../embeddings/oleObject7.bin"/><Relationship Id="rId4" Type="http://schemas.openxmlformats.org/officeDocument/2006/relationships/tags" Target="../tags/tag61.xml"/><Relationship Id="rId9"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10.png"/><Relationship Id="rId2" Type="http://schemas.openxmlformats.org/officeDocument/2006/relationships/tags" Target="../tags/tag66.xml"/><Relationship Id="rId1" Type="http://schemas.openxmlformats.org/officeDocument/2006/relationships/vmlDrawing" Target="../drawings/vmlDrawing8.vml"/><Relationship Id="rId6" Type="http://schemas.openxmlformats.org/officeDocument/2006/relationships/tags" Target="../tags/tag70.xml"/><Relationship Id="rId11" Type="http://schemas.openxmlformats.org/officeDocument/2006/relationships/image" Target="../media/image8.emf"/><Relationship Id="rId5" Type="http://schemas.openxmlformats.org/officeDocument/2006/relationships/tags" Target="../tags/tag69.xml"/><Relationship Id="rId10" Type="http://schemas.openxmlformats.org/officeDocument/2006/relationships/oleObject" Target="../embeddings/oleObject8.bin"/><Relationship Id="rId4" Type="http://schemas.openxmlformats.org/officeDocument/2006/relationships/tags" Target="../tags/tag68.xml"/><Relationship Id="rId9"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image" Target="../media/image10.png"/><Relationship Id="rId2" Type="http://schemas.openxmlformats.org/officeDocument/2006/relationships/tags" Target="../tags/tag73.xml"/><Relationship Id="rId1" Type="http://schemas.openxmlformats.org/officeDocument/2006/relationships/vmlDrawing" Target="../drawings/vmlDrawing9.vml"/><Relationship Id="rId6" Type="http://schemas.openxmlformats.org/officeDocument/2006/relationships/tags" Target="../tags/tag77.xml"/><Relationship Id="rId11" Type="http://schemas.openxmlformats.org/officeDocument/2006/relationships/image" Target="../media/image11.emf"/><Relationship Id="rId5" Type="http://schemas.openxmlformats.org/officeDocument/2006/relationships/tags" Target="../tags/tag76.xml"/><Relationship Id="rId10" Type="http://schemas.openxmlformats.org/officeDocument/2006/relationships/oleObject" Target="../embeddings/oleObject9.bin"/><Relationship Id="rId4" Type="http://schemas.openxmlformats.org/officeDocument/2006/relationships/tags" Target="../tags/tag75.xml"/><Relationship Id="rId9"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1.xml"/><Relationship Id="rId7" Type="http://schemas.openxmlformats.org/officeDocument/2006/relationships/image" Target="../media/image9.emf"/><Relationship Id="rId2" Type="http://schemas.openxmlformats.org/officeDocument/2006/relationships/tags" Target="../tags/tag80.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Master" Target="../slideMasters/slideMaster4.xml"/><Relationship Id="rId4" Type="http://schemas.openxmlformats.org/officeDocument/2006/relationships/tags" Target="../tags/tag8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4.xml"/><Relationship Id="rId7" Type="http://schemas.openxmlformats.org/officeDocument/2006/relationships/image" Target="../media/image9.emf"/><Relationship Id="rId2" Type="http://schemas.openxmlformats.org/officeDocument/2006/relationships/tags" Target="../tags/tag83.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Master" Target="../slideMasters/slideMaster4.xml"/><Relationship Id="rId4" Type="http://schemas.openxmlformats.org/officeDocument/2006/relationships/tags" Target="../tags/tag85.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7.xml"/><Relationship Id="rId7" Type="http://schemas.openxmlformats.org/officeDocument/2006/relationships/image" Target="../media/image9.emf"/><Relationship Id="rId2" Type="http://schemas.openxmlformats.org/officeDocument/2006/relationships/tags" Target="../tags/tag86.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slideMaster" Target="../slideMasters/slideMaster4.xml"/><Relationship Id="rId4" Type="http://schemas.openxmlformats.org/officeDocument/2006/relationships/tags" Target="../tags/tag88.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0.xml"/><Relationship Id="rId7" Type="http://schemas.openxmlformats.org/officeDocument/2006/relationships/image" Target="../media/image9.emf"/><Relationship Id="rId2" Type="http://schemas.openxmlformats.org/officeDocument/2006/relationships/tags" Target="../tags/tag89.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slideMaster" Target="../slideMasters/slideMaster4.xml"/><Relationship Id="rId4" Type="http://schemas.openxmlformats.org/officeDocument/2006/relationships/tags" Target="../tags/tag9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3.xml"/><Relationship Id="rId7" Type="http://schemas.openxmlformats.org/officeDocument/2006/relationships/image" Target="../media/image9.emf"/><Relationship Id="rId2" Type="http://schemas.openxmlformats.org/officeDocument/2006/relationships/tags" Target="../tags/tag92.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slideMaster" Target="../slideMasters/slideMaster4.xml"/><Relationship Id="rId4" Type="http://schemas.openxmlformats.org/officeDocument/2006/relationships/tags" Target="../tags/tag94.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12.jpeg"/><Relationship Id="rId2" Type="http://schemas.openxmlformats.org/officeDocument/2006/relationships/tags" Target="../tags/tag95.xml"/><Relationship Id="rId1" Type="http://schemas.openxmlformats.org/officeDocument/2006/relationships/vmlDrawing" Target="../drawings/vmlDrawing15.vml"/><Relationship Id="rId6" Type="http://schemas.openxmlformats.org/officeDocument/2006/relationships/image" Target="../media/image9.emf"/><Relationship Id="rId5" Type="http://schemas.openxmlformats.org/officeDocument/2006/relationships/oleObject" Target="../embeddings/oleObject15.bin"/><Relationship Id="rId4"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b="1"/>
            </a:lvl1pPr>
          </a:lstStyle>
          <a:p>
            <a:r>
              <a:rPr lang="en-US"/>
              <a:t>Click to edit Master title style</a:t>
            </a:r>
          </a:p>
        </p:txBody>
      </p:sp>
    </p:spTree>
    <p:extLst>
      <p:ext uri="{BB962C8B-B14F-4D97-AF65-F5344CB8AC3E}">
        <p14:creationId xmlns:p14="http://schemas.microsoft.com/office/powerpoint/2010/main" val="2792979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F5A082-309C-6B4E-897C-D4F7822D13F4}"/>
              </a:ext>
            </a:extLst>
          </p:cNvPr>
          <p:cNvSpPr>
            <a:spLocks noGrp="1"/>
          </p:cNvSpPr>
          <p:nvPr>
            <p:ph type="dt" sz="half" idx="10"/>
          </p:nvPr>
        </p:nvSpPr>
        <p:spPr/>
        <p:txBody>
          <a:bodyPr/>
          <a:lstStyle/>
          <a:p>
            <a:fld id="{C4222ABB-08A3-854A-ACD3-0B3E27EEF656}" type="datetimeFigureOut">
              <a:rPr lang="en-US" smtClean="0"/>
              <a:t>5/8/20</a:t>
            </a:fld>
            <a:endParaRPr lang="en-US"/>
          </a:p>
        </p:txBody>
      </p:sp>
      <p:sp>
        <p:nvSpPr>
          <p:cNvPr id="3" name="Footer Placeholder 2">
            <a:extLst>
              <a:ext uri="{FF2B5EF4-FFF2-40B4-BE49-F238E27FC236}">
                <a16:creationId xmlns:a16="http://schemas.microsoft.com/office/drawing/2014/main" id="{27086AE4-2400-6A40-B5A5-FD8059A2A3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281C44-6AE1-0D47-9512-9F9F9900D9E3}"/>
              </a:ext>
            </a:extLst>
          </p:cNvPr>
          <p:cNvSpPr>
            <a:spLocks noGrp="1"/>
          </p:cNvSpPr>
          <p:nvPr>
            <p:ph type="sldNum" sz="quarter" idx="12"/>
          </p:nvPr>
        </p:nvSpPr>
        <p:spPr/>
        <p:txBody>
          <a:bodyPr/>
          <a:lstStyle/>
          <a:p>
            <a:fld id="{B0BD09FF-7651-A14A-9190-CF55F54D1DAA}" type="slidenum">
              <a:rPr lang="en-US" smtClean="0"/>
              <a:t>‹#›</a:t>
            </a:fld>
            <a:endParaRPr lang="en-US"/>
          </a:p>
        </p:txBody>
      </p:sp>
    </p:spTree>
    <p:extLst>
      <p:ext uri="{BB962C8B-B14F-4D97-AF65-F5344CB8AC3E}">
        <p14:creationId xmlns:p14="http://schemas.microsoft.com/office/powerpoint/2010/main" val="3930430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609600" y="1417638"/>
            <a:ext cx="10972800" cy="4525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9850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b="1"/>
            </a:lvl1pPr>
          </a:lstStyle>
          <a:p>
            <a:r>
              <a:rPr lang="en-US"/>
              <a:t>Click to edit Master title style</a:t>
            </a:r>
          </a:p>
        </p:txBody>
      </p:sp>
    </p:spTree>
    <p:extLst>
      <p:ext uri="{BB962C8B-B14F-4D97-AF65-F5344CB8AC3E}">
        <p14:creationId xmlns:p14="http://schemas.microsoft.com/office/powerpoint/2010/main" val="4192824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12192000" cy="1066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itle 1"/>
          <p:cNvSpPr>
            <a:spLocks noGrp="1"/>
          </p:cNvSpPr>
          <p:nvPr>
            <p:ph type="title"/>
          </p:nvPr>
        </p:nvSpPr>
        <p:spPr>
          <a:xfrm>
            <a:off x="609600" y="152400"/>
            <a:ext cx="10972800" cy="838200"/>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7" name="Content Placeholder 2"/>
          <p:cNvSpPr>
            <a:spLocks noGrp="1"/>
          </p:cNvSpPr>
          <p:nvPr>
            <p:ph idx="1"/>
          </p:nvPr>
        </p:nvSpPr>
        <p:spPr>
          <a:xfrm>
            <a:off x="609600" y="1219201"/>
            <a:ext cx="10972800" cy="4906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87816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609600" y="1417638"/>
            <a:ext cx="10972800" cy="4525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1294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609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919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609600" y="1428750"/>
            <a:ext cx="5386917"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68512"/>
            <a:ext cx="5386917"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28750"/>
            <a:ext cx="5389033"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68512"/>
            <a:ext cx="5389033"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1902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141979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6CA19B9-F791-490A-852D-FC90925EBF74}" type="datetimeFigureOut">
              <a:rPr lang="en-US" smtClean="0">
                <a:solidFill>
                  <a:srgbClr val="00338E"/>
                </a:solidFill>
              </a:rPr>
              <a:pPr/>
              <a:t>5/8/20</a:t>
            </a:fld>
            <a:endParaRPr lang="en-US" dirty="0">
              <a:solidFill>
                <a:srgbClr val="00338E"/>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00338E"/>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1BBCC12-4016-4C10-BE1F-F601FB5468B2}" type="slidenum">
              <a:rPr lang="en-US" smtClean="0">
                <a:solidFill>
                  <a:srgbClr val="00338E"/>
                </a:solidFill>
              </a:rPr>
              <a:pPr/>
              <a:t>‹#›</a:t>
            </a:fld>
            <a:endParaRPr lang="en-US" dirty="0">
              <a:solidFill>
                <a:srgbClr val="00338E"/>
              </a:solidFill>
            </a:endParaRPr>
          </a:p>
        </p:txBody>
      </p:sp>
    </p:spTree>
    <p:extLst>
      <p:ext uri="{BB962C8B-B14F-4D97-AF65-F5344CB8AC3E}">
        <p14:creationId xmlns:p14="http://schemas.microsoft.com/office/powerpoint/2010/main" val="41734465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62" y="1623"/>
          <a:ext cx="2159" cy="1619"/>
        </p:xfrm>
        <a:graphic>
          <a:graphicData uri="http://schemas.openxmlformats.org/presentationml/2006/ole">
            <mc:AlternateContent xmlns:mc="http://schemas.openxmlformats.org/markup-compatibility/2006">
              <mc:Choice xmlns:v="urn:schemas-microsoft-com:vml" Requires="v">
                <p:oleObj spid="_x0000_s2072"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2162" y="1623"/>
                        <a:ext cx="2159" cy="161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9B96C0B-CE9F-415C-B7B7-298E88FDAF32}"/>
              </a:ext>
            </a:extLst>
          </p:cNvPr>
          <p:cNvSpPr/>
          <p:nvPr userDrawn="1">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dirty="0">
              <a:solidFill>
                <a:schemeClr val="tx1"/>
              </a:solidFill>
              <a:latin typeface="Georgia" panose="02040502050405020303" pitchFamily="18" charset="0"/>
              <a:ea typeface="+mj-ea"/>
              <a:cs typeface="+mj-cs"/>
              <a:sym typeface="Georgia" panose="02040502050405020303" pitchFamily="18" charset="0"/>
            </a:endParaRPr>
          </a:p>
        </p:txBody>
      </p:sp>
      <p:sp>
        <p:nvSpPr>
          <p:cNvPr id="11" name="Rectangle">
            <a:extLst>
              <a:ext uri="{FF2B5EF4-FFF2-40B4-BE49-F238E27FC236}">
                <a16:creationId xmlns:a16="http://schemas.microsoft.com/office/drawing/2014/main" id="{B4208225-5C22-496E-A342-E94D62C18FDC}"/>
              </a:ext>
            </a:extLst>
          </p:cNvPr>
          <p:cNvSpPr/>
          <p:nvPr userDrawn="1"/>
        </p:nvSpPr>
        <p:spPr bwMode="ltGray">
          <a:xfrm>
            <a:off x="1" y="1681162"/>
            <a:ext cx="12191999" cy="3657600"/>
          </a:xfrm>
          <a:prstGeom prst="rect">
            <a:avLst/>
          </a:prstGeom>
          <a:solidFill>
            <a:srgbClr val="0070C0"/>
          </a:solidFill>
          <a:ln w="12700">
            <a:miter lim="400000"/>
          </a:ln>
        </p:spPr>
        <p:txBody>
          <a:bodyPr lIns="0" tIns="0" rIns="0" bIns="0" anchor="ctr"/>
          <a:lstStyle/>
          <a:p>
            <a:pPr algn="l">
              <a:defRPr sz="3200" b="0">
                <a:solidFill>
                  <a:srgbClr val="FFFFFF"/>
                </a:solidFill>
                <a:latin typeface="+mn-lt"/>
                <a:ea typeface="+mn-ea"/>
                <a:cs typeface="+mn-cs"/>
                <a:sym typeface="Helvetica Neue Medium"/>
              </a:defRPr>
            </a:pPr>
            <a:endParaRPr dirty="0">
              <a:solidFill>
                <a:srgbClr val="FF0000"/>
              </a:solidFill>
            </a:endParaRPr>
          </a:p>
        </p:txBody>
      </p:sp>
      <p:pic>
        <p:nvPicPr>
          <p:cNvPr id="12" name="fullColor.png" descr="fullColor.png">
            <a:extLst>
              <a:ext uri="{FF2B5EF4-FFF2-40B4-BE49-F238E27FC236}">
                <a16:creationId xmlns:a16="http://schemas.microsoft.com/office/drawing/2014/main" id="{63F392A6-21B5-4CA6-A199-930BFED2A682}"/>
              </a:ext>
            </a:extLst>
          </p:cNvPr>
          <p:cNvPicPr>
            <a:picLocks noChangeAspect="1"/>
          </p:cNvPicPr>
          <p:nvPr userDrawn="1"/>
        </p:nvPicPr>
        <p:blipFill>
          <a:blip r:embed="rId7"/>
          <a:stretch>
            <a:fillRect/>
          </a:stretch>
        </p:blipFill>
        <p:spPr bwMode="ltGray">
          <a:xfrm>
            <a:off x="8838424" y="448769"/>
            <a:ext cx="2665449" cy="711694"/>
          </a:xfrm>
          <a:prstGeom prst="rect">
            <a:avLst/>
          </a:prstGeom>
          <a:ln w="12700">
            <a:miter lim="400000"/>
          </a:ln>
        </p:spPr>
      </p:pic>
      <p:sp>
        <p:nvSpPr>
          <p:cNvPr id="13314" name="Title"/>
          <p:cNvSpPr>
            <a:spLocks noGrp="1" noChangeArrowheads="1"/>
          </p:cNvSpPr>
          <p:nvPr userDrawn="1">
            <p:ph type="ctrTitle"/>
          </p:nvPr>
        </p:nvSpPr>
        <p:spPr bwMode="gray">
          <a:xfrm>
            <a:off x="551941" y="3294405"/>
            <a:ext cx="10951931" cy="677108"/>
          </a:xfrm>
          <a:prstGeom prst="rect">
            <a:avLst/>
          </a:prstGeom>
        </p:spPr>
        <p:txBody>
          <a:bodyPr>
            <a:noAutofit/>
          </a:bodyPr>
          <a:lstStyle>
            <a:lvl1pPr>
              <a:defRPr lang="x-none" sz="4400" b="0" baseline="0">
                <a:solidFill>
                  <a:schemeClr val="bg1"/>
                </a:solidFill>
                <a:latin typeface="+mj-lt"/>
                <a:ea typeface="+mj-ea"/>
              </a:defRPr>
            </a:lvl1pPr>
          </a:lstStyle>
          <a:p>
            <a:pPr lvl="0" latinLnBrk="0"/>
            <a:r>
              <a:rPr lang="en-US" noProof="0"/>
              <a:t>Click to edit Master title style</a:t>
            </a:r>
          </a:p>
        </p:txBody>
      </p:sp>
      <p:sp>
        <p:nvSpPr>
          <p:cNvPr id="13315" name="Subtitle"/>
          <p:cNvSpPr>
            <a:spLocks noGrp="1" noChangeArrowheads="1"/>
          </p:cNvSpPr>
          <p:nvPr userDrawn="1">
            <p:ph type="subTitle" idx="1"/>
          </p:nvPr>
        </p:nvSpPr>
        <p:spPr bwMode="gray">
          <a:xfrm>
            <a:off x="551941" y="4092559"/>
            <a:ext cx="10951931" cy="307777"/>
          </a:xfrm>
          <a:prstGeom prst="rect">
            <a:avLst/>
          </a:prstGeom>
        </p:spPr>
        <p:txBody>
          <a:bodyPr vert="horz" wrap="square" lIns="0" tIns="0" rIns="0" bIns="0" rtlCol="0">
            <a:noAutofit/>
          </a:bodyPr>
          <a:lstStyle>
            <a:lvl1pPr>
              <a:defRPr lang="x-none" sz="2000" cap="none" baseline="0" noProof="0" dirty="0">
                <a:solidFill>
                  <a:schemeClr val="bg1"/>
                </a:solidFill>
                <a:latin typeface="+mn-lt"/>
              </a:defRPr>
            </a:lvl1pPr>
          </a:lstStyle>
          <a:p>
            <a:pPr lvl="0"/>
            <a:r>
              <a:rPr lang="en-US" noProof="0"/>
              <a:t>Click to edit Master subtitle style</a:t>
            </a:r>
          </a:p>
        </p:txBody>
      </p:sp>
      <p:sp>
        <p:nvSpPr>
          <p:cNvPr id="57" name="Document type" hidden="1"/>
          <p:cNvSpPr txBox="1">
            <a:spLocks noChangeArrowheads="1"/>
          </p:cNvSpPr>
          <p:nvPr userDrawn="1"/>
        </p:nvSpPr>
        <p:spPr bwMode="gray">
          <a:xfrm>
            <a:off x="554735" y="4510168"/>
            <a:ext cx="1095193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0" hangingPunct="1">
              <a:defRPr lang="x-none"/>
            </a:pPr>
            <a:r>
              <a:rPr lang="en-US" sz="1400" baseline="0" noProof="0" dirty="0">
                <a:solidFill>
                  <a:schemeClr val="bg1"/>
                </a:solidFill>
                <a:latin typeface="+mn-lt"/>
              </a:rPr>
              <a:t>Document type | Date</a:t>
            </a:r>
          </a:p>
        </p:txBody>
      </p:sp>
    </p:spTree>
    <p:extLst>
      <p:ext uri="{BB962C8B-B14F-4D97-AF65-F5344CB8AC3E}">
        <p14:creationId xmlns:p14="http://schemas.microsoft.com/office/powerpoint/2010/main" val="1871019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12192000" cy="1066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itle 1"/>
          <p:cNvSpPr>
            <a:spLocks noGrp="1"/>
          </p:cNvSpPr>
          <p:nvPr>
            <p:ph type="title"/>
          </p:nvPr>
        </p:nvSpPr>
        <p:spPr>
          <a:xfrm>
            <a:off x="609600" y="152400"/>
            <a:ext cx="10972800" cy="838200"/>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7" name="Content Placeholder 2"/>
          <p:cNvSpPr>
            <a:spLocks noGrp="1"/>
          </p:cNvSpPr>
          <p:nvPr>
            <p:ph idx="1"/>
          </p:nvPr>
        </p:nvSpPr>
        <p:spPr>
          <a:xfrm>
            <a:off x="609600" y="1219201"/>
            <a:ext cx="10972800" cy="4906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39591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6" name="think-cell Slide" r:id="rId5" imgW="347" imgH="346" progId="TCLayout.ActiveDocument.1">
                  <p:embed/>
                </p:oleObj>
              </mc:Choice>
              <mc:Fallback>
                <p:oleObj name="think-cell Slide" r:id="rId5" imgW="347" imgH="346"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2A09FAF-36FC-448E-890E-061F32680BAE}"/>
              </a:ext>
            </a:extLst>
          </p:cNvPr>
          <p:cNvSpPr/>
          <p:nvPr userDrawn="1">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500" b="1" i="0" baseline="0" dirty="0">
              <a:solidFill>
                <a:schemeClr val="tx1"/>
              </a:solidFill>
              <a:latin typeface="Georgia" panose="02040502050405020303" pitchFamily="18" charset="0"/>
              <a:ea typeface="+mj-ea"/>
              <a:cs typeface="+mj-cs"/>
              <a:sym typeface="Georgia" panose="02040502050405020303" pitchFamily="18" charset="0"/>
            </a:endParaRPr>
          </a:p>
        </p:txBody>
      </p:sp>
      <p:sp>
        <p:nvSpPr>
          <p:cNvPr id="2" name="Title"/>
          <p:cNvSpPr>
            <a:spLocks noGrp="1"/>
          </p:cNvSpPr>
          <p:nvPr>
            <p:ph type="title"/>
          </p:nvPr>
        </p:nvSpPr>
        <p:spPr bwMode="gray">
          <a:xfrm>
            <a:off x="554736" y="246620"/>
            <a:ext cx="11082528" cy="38472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x-none" dirty="0">
                <a:latin typeface="+mj-lt"/>
              </a:defRPr>
            </a:lvl1pPr>
          </a:lstStyle>
          <a:p>
            <a:pPr lvl="0"/>
            <a:r>
              <a:rPr lang="en-US"/>
              <a:t>Click to edit Master title style</a:t>
            </a:r>
          </a:p>
        </p:txBody>
      </p:sp>
    </p:spTree>
    <p:extLst>
      <p:ext uri="{BB962C8B-B14F-4D97-AF65-F5344CB8AC3E}">
        <p14:creationId xmlns:p14="http://schemas.microsoft.com/office/powerpoint/2010/main" val="3998195266"/>
      </p:ext>
    </p:extLst>
  </p:cSld>
  <p:clrMapOvr>
    <a:masterClrMapping/>
  </p:clrMapOvr>
  <p:extLst>
    <p:ext uri="{DCECCB84-F9BA-43D5-87BE-67443E8EF086}">
      <p15:sldGuideLst xmlns:p15="http://schemas.microsoft.com/office/powerpoint/2012/main">
        <p15:guide id="1" pos="7489">
          <p15:clr>
            <a:srgbClr val="F26B43"/>
          </p15:clr>
        </p15:guide>
        <p15:guide id="2" pos="101">
          <p15:clr>
            <a:srgbClr val="F26B43"/>
          </p15:clr>
        </p15:guide>
        <p15:guide id="3" orient="horz" pos="701">
          <p15:clr>
            <a:srgbClr val="F26B43"/>
          </p15:clr>
        </p15:guide>
        <p15:guide id="4" orient="horz" pos="3991">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0"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246620"/>
            <a:ext cx="11082528" cy="384721"/>
          </a:xfrm>
        </p:spPr>
        <p:txBody>
          <a:bodyPr>
            <a:spAutoFit/>
          </a:bodyPr>
          <a:lstStyle>
            <a:lvl1pPr>
              <a:defRPr/>
            </a:lvl1p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643467"/>
            <a:ext cx="11082528" cy="276999"/>
          </a:xfr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Tree>
    <p:extLst>
      <p:ext uri="{BB962C8B-B14F-4D97-AF65-F5344CB8AC3E}">
        <p14:creationId xmlns:p14="http://schemas.microsoft.com/office/powerpoint/2010/main" val="1528549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694944"/>
          </a:xfrm>
          <a:prstGeom prst="rect">
            <a:avLst/>
          </a:prstGeom>
        </p:spPr>
        <p:txBody>
          <a:bodyPr anchor="t">
            <a:spAutoFit/>
          </a:bodyPr>
          <a:lstStyle>
            <a:lvl1pPr>
              <a:lnSpc>
                <a:spcPct val="90000"/>
              </a:lnSpc>
              <a:defRPr>
                <a:ln w="6350" cap="flat">
                  <a:noFill/>
                  <a:miter lim="800000"/>
                </a:ln>
              </a:defRPr>
            </a:lvl1pPr>
          </a:lstStyle>
          <a:p>
            <a:r>
              <a:rPr lang="en-US"/>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Tree>
    <p:extLst>
      <p:ext uri="{BB962C8B-B14F-4D97-AF65-F5344CB8AC3E}">
        <p14:creationId xmlns:p14="http://schemas.microsoft.com/office/powerpoint/2010/main" val="1960092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1"/>
            </p:custDataLst>
          </p:nvPr>
        </p:nvSpPr>
        <p:spPr>
          <a:xfrm>
            <a:off x="554736" y="4580468"/>
            <a:ext cx="11082528" cy="677108"/>
          </a:xfrm>
        </p:spPr>
        <p:txBody>
          <a:bodyPr anchor="b">
            <a:spAutoFit/>
          </a:bodyPr>
          <a:lstStyle>
            <a:lvl1pPr>
              <a:lnSpc>
                <a:spcPct val="100000"/>
              </a:lnSpc>
              <a:defRPr sz="4400"/>
            </a:lvl1pPr>
          </a:lstStyle>
          <a:p>
            <a:r>
              <a:rPr lang="en-US"/>
              <a:t>Click to edit Master title style</a:t>
            </a: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Tree>
    <p:extLst>
      <p:ext uri="{BB962C8B-B14F-4D97-AF65-F5344CB8AC3E}">
        <p14:creationId xmlns:p14="http://schemas.microsoft.com/office/powerpoint/2010/main" val="2445372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896E2AE-3155-4B50-B469-1C6FC4A4E28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4" name="think-cell Slide" r:id="rId8" imgW="395" imgH="394" progId="TCLayout.ActiveDocument.1">
                  <p:embed/>
                </p:oleObj>
              </mc:Choice>
              <mc:Fallback>
                <p:oleObj name="think-cell Slide" r:id="rId8" imgW="395" imgH="394" progId="TCLayout.ActiveDocument.1">
                  <p:embed/>
                  <p:pic>
                    <p:nvPicPr>
                      <p:cNvPr id="3" name="Object 2" hidden="1">
                        <a:extLst>
                          <a:ext uri="{FF2B5EF4-FFF2-40B4-BE49-F238E27FC236}">
                            <a16:creationId xmlns:a16="http://schemas.microsoft.com/office/drawing/2014/main" id="{E896E2AE-3155-4B50-B469-1C6FC4A4E280}"/>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6F0BF83-D6CE-4BC4-83E3-5F38B15C21A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Tree>
    <p:extLst>
      <p:ext uri="{BB962C8B-B14F-4D97-AF65-F5344CB8AC3E}">
        <p14:creationId xmlns:p14="http://schemas.microsoft.com/office/powerpoint/2010/main" val="2547660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68"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6FAC554-F995-4246-BE36-413D2200D983}"/>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rgbClr val="A6A6A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359648"/>
            <a:ext cx="2514600" cy="1154162"/>
          </a:xfrm>
        </p:spPr>
        <p:txBody>
          <a:bodyPr anchor="b">
            <a:spAutoFit/>
          </a:bodyPr>
          <a:lstStyle>
            <a:lvl1pPr>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23" name="reversed.png" descr="reversed.png">
            <a:extLst>
              <a:ext uri="{FF2B5EF4-FFF2-40B4-BE49-F238E27FC236}">
                <a16:creationId xmlns:a16="http://schemas.microsoft.com/office/drawing/2014/main" id="{96E85E65-2265-4679-B415-04F1E07BFD02}"/>
              </a:ext>
            </a:extLst>
          </p:cNvPr>
          <p:cNvPicPr>
            <a:picLocks noChangeAspect="1"/>
          </p:cNvPicPr>
          <p:nvPr userDrawn="1"/>
        </p:nvPicPr>
        <p:blipFill>
          <a:blip r:embed="rId12"/>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BE789725-D96B-413F-A907-EA3CA4B45724}"/>
              </a:ext>
            </a:extLst>
          </p:cNvPr>
          <p:cNvSpPr>
            <a:spLocks noChangeArrowheads="1"/>
          </p:cNvSpPr>
          <p:nvPr userDrawn="1">
            <p:custDataLst>
              <p:tags r:id="rId8"/>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42867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92"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2D2E0F6-5BB5-47A0-8E4A-CD4E6673B19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rgbClr val="A6A6A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wrap="square" anchor="b">
            <a:spAutoFit/>
          </a:bodyPr>
          <a:lstStyle>
            <a:lvl1pPr algn="l">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76999"/>
          </a:xfr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10" name="reversed.png" descr="reversed.png">
            <a:extLst>
              <a:ext uri="{FF2B5EF4-FFF2-40B4-BE49-F238E27FC236}">
                <a16:creationId xmlns:a16="http://schemas.microsoft.com/office/drawing/2014/main" id="{1A495E3F-C9AC-45DB-A1FD-80270B8ADEAD}"/>
              </a:ext>
            </a:extLst>
          </p:cNvPr>
          <p:cNvPicPr>
            <a:picLocks noChangeAspect="1"/>
          </p:cNvPicPr>
          <p:nvPr userDrawn="1"/>
        </p:nvPicPr>
        <p:blipFill>
          <a:blip r:embed="rId12"/>
          <a:stretch>
            <a:fillRect/>
          </a:stretch>
        </p:blipFill>
        <p:spPr>
          <a:xfrm>
            <a:off x="9359152" y="6336562"/>
            <a:ext cx="1994647" cy="532585"/>
          </a:xfrm>
          <a:prstGeom prst="rect">
            <a:avLst/>
          </a:prstGeom>
          <a:ln w="12700">
            <a:miter lim="400000"/>
          </a:ln>
        </p:spPr>
      </p:pic>
      <p:sp>
        <p:nvSpPr>
          <p:cNvPr id="11" name="Slide Number">
            <a:extLst>
              <a:ext uri="{FF2B5EF4-FFF2-40B4-BE49-F238E27FC236}">
                <a16:creationId xmlns:a16="http://schemas.microsoft.com/office/drawing/2014/main" id="{0227C4C6-C6A6-4C74-A71D-7CD44A2345FD}"/>
              </a:ext>
            </a:extLst>
          </p:cNvPr>
          <p:cNvSpPr>
            <a:spLocks noChangeArrowheads="1"/>
          </p:cNvSpPr>
          <p:nvPr userDrawn="1">
            <p:custDataLst>
              <p:tags r:id="rId8"/>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166340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16"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A6A6A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246620"/>
            <a:ext cx="5065776" cy="384721"/>
          </a:xfrm>
        </p:spPr>
        <p:txBody>
          <a:bodyPr>
            <a:spAutoFit/>
          </a:bodyPr>
          <a:lstStyle>
            <a:lvl1pPr>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43467"/>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11" name="reversed.png" descr="reversed.png">
            <a:extLst>
              <a:ext uri="{FF2B5EF4-FFF2-40B4-BE49-F238E27FC236}">
                <a16:creationId xmlns:a16="http://schemas.microsoft.com/office/drawing/2014/main" id="{403792B7-C3B3-48DB-8D42-D35C5184D01D}"/>
              </a:ext>
            </a:extLst>
          </p:cNvPr>
          <p:cNvPicPr>
            <a:picLocks noChangeAspect="1"/>
          </p:cNvPicPr>
          <p:nvPr userDrawn="1"/>
        </p:nvPicPr>
        <p:blipFill>
          <a:blip r:embed="rId12"/>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E7C0B786-0B98-435B-AB5F-505441ABF9C5}"/>
              </a:ext>
            </a:extLst>
          </p:cNvPr>
          <p:cNvSpPr>
            <a:spLocks noChangeArrowheads="1"/>
          </p:cNvSpPr>
          <p:nvPr userDrawn="1">
            <p:custDataLst>
              <p:tags r:id="rId8"/>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44916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40"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8F8ABD0-305F-4DFC-AC60-1FB7BB16830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246620"/>
            <a:ext cx="6967728" cy="384721"/>
          </a:xfrm>
        </p:spPr>
        <p:txBody>
          <a:bodyPr>
            <a:spAutoFit/>
          </a:bodyPr>
          <a:lstStyle>
            <a:lvl1pPr>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rgbClr val="A6A6A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643467"/>
            <a:ext cx="6967728"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11" name="reversed.png" descr="reversed.png">
            <a:extLst>
              <a:ext uri="{FF2B5EF4-FFF2-40B4-BE49-F238E27FC236}">
                <a16:creationId xmlns:a16="http://schemas.microsoft.com/office/drawing/2014/main" id="{AA6DB52C-4CD9-4639-A05F-3E56A6FF3B11}"/>
              </a:ext>
            </a:extLst>
          </p:cNvPr>
          <p:cNvPicPr>
            <a:picLocks noChangeAspect="1"/>
          </p:cNvPicPr>
          <p:nvPr userDrawn="1"/>
        </p:nvPicPr>
        <p:blipFill>
          <a:blip r:embed="rId12"/>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4C54C6C4-C237-4A49-9CA3-3186AEED2081}"/>
              </a:ext>
            </a:extLst>
          </p:cNvPr>
          <p:cNvSpPr>
            <a:spLocks noChangeArrowheads="1"/>
          </p:cNvSpPr>
          <p:nvPr userDrawn="1">
            <p:custDataLst>
              <p:tags r:id="rId8"/>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990960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Divider 1">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7F8BA957-435D-48C8-94A2-7E6DEB7B04B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4" name="think-cell Slide" r:id="rId6" imgW="395" imgH="394" progId="TCLayout.ActiveDocument.1">
                  <p:embed/>
                </p:oleObj>
              </mc:Choice>
              <mc:Fallback>
                <p:oleObj name="think-cell Slide" r:id="rId6" imgW="395" imgH="394" progId="TCLayout.ActiveDocument.1">
                  <p:embed/>
                  <p:pic>
                    <p:nvPicPr>
                      <p:cNvPr id="3" name="Object 6" hidden="1">
                        <a:extLst>
                          <a:ext uri="{FF2B5EF4-FFF2-40B4-BE49-F238E27FC236}">
                            <a16:creationId xmlns:a16="http://schemas.microsoft.com/office/drawing/2014/main" id="{7F8BA957-435D-48C8-94A2-7E6DEB7B04B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3184617-13BF-4A05-8E66-DE91493DF42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dirty="0">
              <a:latin typeface="Georgia" panose="02040502050405020303" pitchFamily="18" charset="0"/>
              <a:ea typeface="+mj-ea"/>
              <a:cs typeface="+mj-cs"/>
              <a:sym typeface="Georgia" panose="02040502050405020303" pitchFamily="18" charset="0"/>
            </a:endParaRPr>
          </a:p>
        </p:txBody>
      </p:sp>
      <p:sp>
        <p:nvSpPr>
          <p:cNvPr id="11" name="Rectangle">
            <a:extLst>
              <a:ext uri="{FF2B5EF4-FFF2-40B4-BE49-F238E27FC236}">
                <a16:creationId xmlns:a16="http://schemas.microsoft.com/office/drawing/2014/main" id="{2FEE25A2-0DAB-416D-860E-D165916B70FF}"/>
              </a:ext>
            </a:extLst>
          </p:cNvPr>
          <p:cNvSpPr/>
          <p:nvPr userDrawn="1"/>
        </p:nvSpPr>
        <p:spPr>
          <a:xfrm>
            <a:off x="0" y="0"/>
            <a:ext cx="12192000" cy="6858000"/>
          </a:xfrm>
          <a:prstGeom prst="rect">
            <a:avLst/>
          </a:prstGeom>
          <a:solidFill>
            <a:srgbClr val="4472C4">
              <a:lumMod val="75000"/>
              <a:alpha val="96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dirty="0">
              <a:ln>
                <a:noFill/>
              </a:ln>
              <a:solidFill>
                <a:srgbClr val="FFFFFF"/>
              </a:solidFill>
              <a:effectLst/>
              <a:uLnTx/>
              <a:uFillTx/>
              <a:latin typeface="Calibri" panose="020F0502020204030204"/>
              <a:sym typeface="Helvetica Neue Medium"/>
            </a:endParaRPr>
          </a:p>
        </p:txBody>
      </p:sp>
      <p:sp>
        <p:nvSpPr>
          <p:cNvPr id="8" name="Title 1">
            <a:extLst>
              <a:ext uri="{FF2B5EF4-FFF2-40B4-BE49-F238E27FC236}">
                <a16:creationId xmlns:a16="http://schemas.microsoft.com/office/drawing/2014/main" id="{CFC3F972-F338-C04D-A825-E0284B78045B}"/>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10" name="reversed.png" descr="reversed.png">
            <a:extLst>
              <a:ext uri="{FF2B5EF4-FFF2-40B4-BE49-F238E27FC236}">
                <a16:creationId xmlns:a16="http://schemas.microsoft.com/office/drawing/2014/main" id="{4CC002DA-7DFE-439A-ADB1-44CF21B510A0}"/>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85D8A3E8-3F86-4DE3-8E8C-B2750292BDCE}"/>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317562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609600" y="1417638"/>
            <a:ext cx="10972800" cy="4525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4642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Divider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357CCD-08AF-4BA3-BA95-F0E03780C8B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88"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id="{6C357CCD-08AF-4BA3-BA95-F0E03780C8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938B0A1-B8AF-4B10-AF95-AE4EB442747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dirty="0">
              <a:latin typeface="Georgia" panose="02040502050405020303" pitchFamily="18" charset="0"/>
              <a:ea typeface="+mj-ea"/>
              <a:cs typeface="+mj-cs"/>
              <a:sym typeface="Georgia" panose="02040502050405020303" pitchFamily="18" charset="0"/>
            </a:endParaRPr>
          </a:p>
        </p:txBody>
      </p:sp>
      <p:sp>
        <p:nvSpPr>
          <p:cNvPr id="5" name="Rectangle">
            <a:extLst>
              <a:ext uri="{FF2B5EF4-FFF2-40B4-BE49-F238E27FC236}">
                <a16:creationId xmlns:a16="http://schemas.microsoft.com/office/drawing/2014/main" id="{15247663-3408-494B-8CF6-2014E7A9C6F1}"/>
              </a:ext>
            </a:extLst>
          </p:cNvPr>
          <p:cNvSpPr/>
          <p:nvPr userDrawn="1"/>
        </p:nvSpPr>
        <p:spPr>
          <a:xfrm>
            <a:off x="0" y="0"/>
            <a:ext cx="12192000" cy="6858000"/>
          </a:xfrm>
          <a:prstGeom prst="rect">
            <a:avLst/>
          </a:prstGeom>
          <a:solidFill>
            <a:srgbClr val="0070C0">
              <a:alpha val="78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7" name="Title 1">
            <a:extLst>
              <a:ext uri="{FF2B5EF4-FFF2-40B4-BE49-F238E27FC236}">
                <a16:creationId xmlns:a16="http://schemas.microsoft.com/office/drawing/2014/main" id="{5A2FF599-422A-954D-BE07-1C1ABED4E452}"/>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10" name="reversed.png" descr="reversed.png">
            <a:extLst>
              <a:ext uri="{FF2B5EF4-FFF2-40B4-BE49-F238E27FC236}">
                <a16:creationId xmlns:a16="http://schemas.microsoft.com/office/drawing/2014/main" id="{24629D34-6D9A-4B45-928F-79DF08D8C797}"/>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1" name="Slide Number">
            <a:extLst>
              <a:ext uri="{FF2B5EF4-FFF2-40B4-BE49-F238E27FC236}">
                <a16:creationId xmlns:a16="http://schemas.microsoft.com/office/drawing/2014/main" id="{D395ECC3-FDF1-41AC-B0A5-2583BC6FDC7C}"/>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903600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 Divider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94FC123-E890-4D4A-9F34-D3F6B97E048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12"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id="{094FC123-E890-4D4A-9F34-D3F6B97E048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8B068BF-AD8D-492E-9141-371493DD52E6}"/>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dirty="0">
              <a:latin typeface="Georgia" panose="02040502050405020303" pitchFamily="18" charset="0"/>
              <a:ea typeface="+mj-ea"/>
              <a:cs typeface="+mj-cs"/>
              <a:sym typeface="Georgia" panose="02040502050405020303" pitchFamily="18" charset="0"/>
            </a:endParaRPr>
          </a:p>
        </p:txBody>
      </p:sp>
      <p:sp>
        <p:nvSpPr>
          <p:cNvPr id="7" name="Rectangle">
            <a:extLst>
              <a:ext uri="{FF2B5EF4-FFF2-40B4-BE49-F238E27FC236}">
                <a16:creationId xmlns:a16="http://schemas.microsoft.com/office/drawing/2014/main" id="{0CFAD66E-1023-D447-9C21-4738352A99C2}"/>
              </a:ext>
            </a:extLst>
          </p:cNvPr>
          <p:cNvSpPr/>
          <p:nvPr userDrawn="1"/>
        </p:nvSpPr>
        <p:spPr>
          <a:xfrm>
            <a:off x="0" y="0"/>
            <a:ext cx="12192000" cy="6858000"/>
          </a:xfrm>
          <a:prstGeom prst="rect">
            <a:avLst/>
          </a:prstGeom>
          <a:solidFill>
            <a:srgbClr val="3EABA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9" name="Title 1">
            <a:extLst>
              <a:ext uri="{FF2B5EF4-FFF2-40B4-BE49-F238E27FC236}">
                <a16:creationId xmlns:a16="http://schemas.microsoft.com/office/drawing/2014/main" id="{7CBCB5E8-04E4-6E49-86F3-BB792114ACB3}"/>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11" name="reversed.png" descr="reversed.png">
            <a:extLst>
              <a:ext uri="{FF2B5EF4-FFF2-40B4-BE49-F238E27FC236}">
                <a16:creationId xmlns:a16="http://schemas.microsoft.com/office/drawing/2014/main" id="{A882EFEF-76F1-43B8-A94A-180C0445EB09}"/>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4CC631A0-5C1C-405C-9E8C-D0F922F95707}"/>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945710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Divider 4">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CF304CF-9F36-4E93-928A-D9B95D27597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36"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id="{2CF304CF-9F36-4E93-928A-D9B95D27597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9F8F985-C383-47BE-9BA9-0221056514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dirty="0">
              <a:latin typeface="Georgia" panose="02040502050405020303" pitchFamily="18" charset="0"/>
              <a:ea typeface="+mj-ea"/>
              <a:cs typeface="+mj-cs"/>
              <a:sym typeface="Georgia" panose="02040502050405020303" pitchFamily="18" charset="0"/>
            </a:endParaRPr>
          </a:p>
        </p:txBody>
      </p:sp>
      <p:sp>
        <p:nvSpPr>
          <p:cNvPr id="8" name="Rectangle">
            <a:extLst>
              <a:ext uri="{FF2B5EF4-FFF2-40B4-BE49-F238E27FC236}">
                <a16:creationId xmlns:a16="http://schemas.microsoft.com/office/drawing/2014/main" id="{F1622073-CF4E-493F-913C-EEB3EA92A226}"/>
              </a:ext>
            </a:extLst>
          </p:cNvPr>
          <p:cNvSpPr/>
          <p:nvPr userDrawn="1"/>
        </p:nvSpPr>
        <p:spPr>
          <a:xfrm>
            <a:off x="0" y="0"/>
            <a:ext cx="12192000" cy="6858000"/>
          </a:xfrm>
          <a:prstGeom prst="rect">
            <a:avLst/>
          </a:prstGeom>
          <a:solidFill>
            <a:srgbClr val="70AD47">
              <a:alpha val="89000"/>
            </a:srgbClr>
          </a:solidFill>
          <a:ln w="12700">
            <a:no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dirty="0">
              <a:ln>
                <a:noFill/>
              </a:ln>
              <a:solidFill>
                <a:srgbClr val="FFFFFF"/>
              </a:solidFill>
              <a:effectLst/>
              <a:uLnTx/>
              <a:uFillTx/>
              <a:latin typeface="Calibri" panose="020F0502020204030204"/>
              <a:sym typeface="Helvetica Neue Medium"/>
            </a:endParaRPr>
          </a:p>
        </p:txBody>
      </p:sp>
      <p:sp>
        <p:nvSpPr>
          <p:cNvPr id="9" name="Title 1">
            <a:extLst>
              <a:ext uri="{FF2B5EF4-FFF2-40B4-BE49-F238E27FC236}">
                <a16:creationId xmlns:a16="http://schemas.microsoft.com/office/drawing/2014/main" id="{850E92A1-50A8-BB4A-8B57-1B97107FC976}"/>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11" name="reversed.png" descr="reversed.png">
            <a:extLst>
              <a:ext uri="{FF2B5EF4-FFF2-40B4-BE49-F238E27FC236}">
                <a16:creationId xmlns:a16="http://schemas.microsoft.com/office/drawing/2014/main" id="{151712F9-4A81-4818-A78F-4E3A22C7BC14}"/>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8EF249DA-C224-46EA-9198-8573B179AA88}"/>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8042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Divider 5">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05309E-F476-47F3-A05A-E20A5683765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60"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id="{F905309E-F476-47F3-A05A-E20A5683765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4A575CE-E476-49DB-A515-6F566B0488B2}"/>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dirty="0">
              <a:latin typeface="Georgia" panose="02040502050405020303" pitchFamily="18" charset="0"/>
              <a:ea typeface="+mj-ea"/>
              <a:cs typeface="+mj-cs"/>
              <a:sym typeface="Georgia" panose="02040502050405020303" pitchFamily="18" charset="0"/>
            </a:endParaRPr>
          </a:p>
        </p:txBody>
      </p:sp>
      <p:sp>
        <p:nvSpPr>
          <p:cNvPr id="8" name="Rectangle">
            <a:extLst>
              <a:ext uri="{FF2B5EF4-FFF2-40B4-BE49-F238E27FC236}">
                <a16:creationId xmlns:a16="http://schemas.microsoft.com/office/drawing/2014/main" id="{85848E81-68CE-BD47-B16C-70DDB022EADB}"/>
              </a:ext>
            </a:extLst>
          </p:cNvPr>
          <p:cNvSpPr/>
          <p:nvPr userDrawn="1"/>
        </p:nvSpPr>
        <p:spPr>
          <a:xfrm>
            <a:off x="0" y="0"/>
            <a:ext cx="12192000" cy="6858000"/>
          </a:xfrm>
          <a:prstGeom prst="rect">
            <a:avLst/>
          </a:prstGeom>
          <a:solidFill>
            <a:schemeClr val="bg1">
              <a:lumMod val="65000"/>
            </a:schemeClr>
          </a:solidFill>
          <a:ln w="12700">
            <a:no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5" name="Title 1">
            <a:extLst>
              <a:ext uri="{FF2B5EF4-FFF2-40B4-BE49-F238E27FC236}">
                <a16:creationId xmlns:a16="http://schemas.microsoft.com/office/drawing/2014/main" id="{1517A084-2089-A847-850E-08177F67F412}"/>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9" name="reversed.png" descr="reversed.png">
            <a:extLst>
              <a:ext uri="{FF2B5EF4-FFF2-40B4-BE49-F238E27FC236}">
                <a16:creationId xmlns:a16="http://schemas.microsoft.com/office/drawing/2014/main" id="{FB87D44B-EDEF-4EC6-AB56-F45E79B5C1E9}"/>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0" name="Slide Number">
            <a:extLst>
              <a:ext uri="{FF2B5EF4-FFF2-40B4-BE49-F238E27FC236}">
                <a16:creationId xmlns:a16="http://schemas.microsoft.com/office/drawing/2014/main" id="{8CD2C346-9A01-44DA-808F-B5D6E32E4AC3}"/>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8265570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ast Page">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DC484C6B-D637-4212-9E66-E106FB428E4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84" name="think-cell Slide" r:id="rId5" imgW="395" imgH="394" progId="TCLayout.ActiveDocument.1">
                  <p:embed/>
                </p:oleObj>
              </mc:Choice>
              <mc:Fallback>
                <p:oleObj name="think-cell Slide" r:id="rId5" imgW="395" imgH="394" progId="TCLayout.ActiveDocument.1">
                  <p:embed/>
                  <p:pic>
                    <p:nvPicPr>
                      <p:cNvPr id="2" name="Object 6" hidden="1">
                        <a:extLst>
                          <a:ext uri="{FF2B5EF4-FFF2-40B4-BE49-F238E27FC236}">
                            <a16:creationId xmlns:a16="http://schemas.microsoft.com/office/drawing/2014/main" id="{DC484C6B-D637-4212-9E66-E106FB428E4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8" name="Picture 7">
            <a:extLst>
              <a:ext uri="{FF2B5EF4-FFF2-40B4-BE49-F238E27FC236}">
                <a16:creationId xmlns:a16="http://schemas.microsoft.com/office/drawing/2014/main" id="{7E3FDDC6-1B3C-40B1-9FAC-8DE6CD770C07}"/>
              </a:ext>
            </a:extLst>
          </p:cNvPr>
          <p:cNvPicPr>
            <a:picLocks noChangeAspect="1"/>
          </p:cNvPicPr>
          <p:nvPr userDrawn="1"/>
        </p:nvPicPr>
        <p:blipFill>
          <a:blip r:embed="rId7"/>
          <a:stretch>
            <a:fillRect/>
          </a:stretch>
        </p:blipFill>
        <p:spPr>
          <a:xfrm>
            <a:off x="4717306" y="4554941"/>
            <a:ext cx="2757389" cy="545209"/>
          </a:xfrm>
          <a:prstGeom prst="rect">
            <a:avLst/>
          </a:prstGeom>
        </p:spPr>
      </p:pic>
    </p:spTree>
    <p:extLst>
      <p:ext uri="{BB962C8B-B14F-4D97-AF65-F5344CB8AC3E}">
        <p14:creationId xmlns:p14="http://schemas.microsoft.com/office/powerpoint/2010/main" val="1058628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B32E09-5735-48B9-8730-83DB0A632C77}" type="datetimeFigureOut">
              <a:rPr lang="en-US" smtClean="0"/>
              <a:t>5/8/20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9ECEE-3528-457D-A37B-B26898B35F5F}" type="slidenum">
              <a:rPr lang="en-US" smtClean="0"/>
              <a:t>‹#›</a:t>
            </a:fld>
            <a:endParaRPr lang="en-US"/>
          </a:p>
        </p:txBody>
      </p:sp>
    </p:spTree>
    <p:extLst>
      <p:ext uri="{BB962C8B-B14F-4D97-AF65-F5344CB8AC3E}">
        <p14:creationId xmlns:p14="http://schemas.microsoft.com/office/powerpoint/2010/main" val="3463660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B32E09-5735-48B9-8730-83DB0A632C77}" type="datetimeFigureOut">
              <a:rPr lang="en-US" smtClean="0"/>
              <a:t>5/8/20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9ECEE-3528-457D-A37B-B26898B35F5F}" type="slidenum">
              <a:rPr lang="en-US" smtClean="0"/>
              <a:t>‹#›</a:t>
            </a:fld>
            <a:endParaRPr lang="en-US"/>
          </a:p>
        </p:txBody>
      </p:sp>
    </p:spTree>
    <p:extLst>
      <p:ext uri="{BB962C8B-B14F-4D97-AF65-F5344CB8AC3E}">
        <p14:creationId xmlns:p14="http://schemas.microsoft.com/office/powerpoint/2010/main" val="8184871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32E09-5735-48B9-8730-83DB0A632C77}" type="datetimeFigureOut">
              <a:rPr lang="en-US" smtClean="0"/>
              <a:t>5/8/20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9ECEE-3528-457D-A37B-B26898B35F5F}" type="slidenum">
              <a:rPr lang="en-US" smtClean="0"/>
              <a:t>‹#›</a:t>
            </a:fld>
            <a:endParaRPr lang="en-US"/>
          </a:p>
        </p:txBody>
      </p:sp>
    </p:spTree>
    <p:extLst>
      <p:ext uri="{BB962C8B-B14F-4D97-AF65-F5344CB8AC3E}">
        <p14:creationId xmlns:p14="http://schemas.microsoft.com/office/powerpoint/2010/main" val="22080883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B32E09-5735-48B9-8730-83DB0A632C77}" type="datetimeFigureOut">
              <a:rPr lang="en-US" smtClean="0"/>
              <a:t>5/8/20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9ECEE-3528-457D-A37B-B26898B35F5F}" type="slidenum">
              <a:rPr lang="en-US" smtClean="0"/>
              <a:t>‹#›</a:t>
            </a:fld>
            <a:endParaRPr lang="en-US"/>
          </a:p>
        </p:txBody>
      </p:sp>
    </p:spTree>
    <p:extLst>
      <p:ext uri="{BB962C8B-B14F-4D97-AF65-F5344CB8AC3E}">
        <p14:creationId xmlns:p14="http://schemas.microsoft.com/office/powerpoint/2010/main" val="22989210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B32E09-5735-48B9-8730-83DB0A632C77}" type="datetimeFigureOut">
              <a:rPr lang="en-US" smtClean="0"/>
              <a:t>5/8/20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E9ECEE-3528-457D-A37B-B26898B35F5F}" type="slidenum">
              <a:rPr lang="en-US" smtClean="0"/>
              <a:t>‹#›</a:t>
            </a:fld>
            <a:endParaRPr lang="en-US"/>
          </a:p>
        </p:txBody>
      </p:sp>
    </p:spTree>
    <p:extLst>
      <p:ext uri="{BB962C8B-B14F-4D97-AF65-F5344CB8AC3E}">
        <p14:creationId xmlns:p14="http://schemas.microsoft.com/office/powerpoint/2010/main" val="153379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609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620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B32E09-5735-48B9-8730-83DB0A632C77}" type="datetimeFigureOut">
              <a:rPr lang="en-US" smtClean="0"/>
              <a:t>5/8/20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E9ECEE-3528-457D-A37B-B26898B35F5F}" type="slidenum">
              <a:rPr lang="en-US" smtClean="0"/>
              <a:t>‹#›</a:t>
            </a:fld>
            <a:endParaRPr lang="en-US"/>
          </a:p>
        </p:txBody>
      </p:sp>
    </p:spTree>
    <p:extLst>
      <p:ext uri="{BB962C8B-B14F-4D97-AF65-F5344CB8AC3E}">
        <p14:creationId xmlns:p14="http://schemas.microsoft.com/office/powerpoint/2010/main" val="9186690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32E09-5735-48B9-8730-83DB0A632C77}" type="datetimeFigureOut">
              <a:rPr lang="en-US" smtClean="0"/>
              <a:t>5/8/20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E9ECEE-3528-457D-A37B-B26898B35F5F}" type="slidenum">
              <a:rPr lang="en-US" smtClean="0"/>
              <a:t>‹#›</a:t>
            </a:fld>
            <a:endParaRPr lang="en-US"/>
          </a:p>
        </p:txBody>
      </p:sp>
    </p:spTree>
    <p:extLst>
      <p:ext uri="{BB962C8B-B14F-4D97-AF65-F5344CB8AC3E}">
        <p14:creationId xmlns:p14="http://schemas.microsoft.com/office/powerpoint/2010/main" val="5900903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B32E09-5735-48B9-8730-83DB0A632C77}" type="datetimeFigureOut">
              <a:rPr lang="en-US" smtClean="0"/>
              <a:t>5/8/20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9ECEE-3528-457D-A37B-B26898B35F5F}" type="slidenum">
              <a:rPr lang="en-US" smtClean="0"/>
              <a:t>‹#›</a:t>
            </a:fld>
            <a:endParaRPr lang="en-US"/>
          </a:p>
        </p:txBody>
      </p:sp>
    </p:spTree>
    <p:extLst>
      <p:ext uri="{BB962C8B-B14F-4D97-AF65-F5344CB8AC3E}">
        <p14:creationId xmlns:p14="http://schemas.microsoft.com/office/powerpoint/2010/main" val="18185150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B32E09-5735-48B9-8730-83DB0A632C77}" type="datetimeFigureOut">
              <a:rPr lang="en-US" smtClean="0"/>
              <a:t>5/8/20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9ECEE-3528-457D-A37B-B26898B35F5F}" type="slidenum">
              <a:rPr lang="en-US" smtClean="0"/>
              <a:t>‹#›</a:t>
            </a:fld>
            <a:endParaRPr lang="en-US"/>
          </a:p>
        </p:txBody>
      </p:sp>
    </p:spTree>
    <p:extLst>
      <p:ext uri="{BB962C8B-B14F-4D97-AF65-F5344CB8AC3E}">
        <p14:creationId xmlns:p14="http://schemas.microsoft.com/office/powerpoint/2010/main" val="15954486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B32E09-5735-48B9-8730-83DB0A632C77}" type="datetimeFigureOut">
              <a:rPr lang="en-US" smtClean="0"/>
              <a:t>5/8/20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9ECEE-3528-457D-A37B-B26898B35F5F}" type="slidenum">
              <a:rPr lang="en-US" smtClean="0"/>
              <a:t>‹#›</a:t>
            </a:fld>
            <a:endParaRPr lang="en-US"/>
          </a:p>
        </p:txBody>
      </p:sp>
    </p:spTree>
    <p:extLst>
      <p:ext uri="{BB962C8B-B14F-4D97-AF65-F5344CB8AC3E}">
        <p14:creationId xmlns:p14="http://schemas.microsoft.com/office/powerpoint/2010/main" val="39336044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B32E09-5735-48B9-8730-83DB0A632C77}" type="datetimeFigureOut">
              <a:rPr lang="en-US" smtClean="0"/>
              <a:t>5/8/20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9ECEE-3528-457D-A37B-B26898B35F5F}" type="slidenum">
              <a:rPr lang="en-US" smtClean="0"/>
              <a:t>‹#›</a:t>
            </a:fld>
            <a:endParaRPr lang="en-US"/>
          </a:p>
        </p:txBody>
      </p:sp>
    </p:spTree>
    <p:extLst>
      <p:ext uri="{BB962C8B-B14F-4D97-AF65-F5344CB8AC3E}">
        <p14:creationId xmlns:p14="http://schemas.microsoft.com/office/powerpoint/2010/main" val="2993815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609600" y="1428750"/>
            <a:ext cx="5386917"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068512"/>
            <a:ext cx="5386917"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28750"/>
            <a:ext cx="5389033"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068512"/>
            <a:ext cx="5389033"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5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68285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02FF9-0D26-4600-A3F7-55B9A22E68C9}" type="datetimeFigureOut">
              <a:rPr lang="en-US" smtClean="0"/>
              <a:t>5/8/20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CA280-9C58-4C5C-8639-0927071F0DFC}" type="slidenum">
              <a:rPr lang="en-US" smtClean="0"/>
              <a:t>‹#›</a:t>
            </a:fld>
            <a:endParaRPr lang="en-US"/>
          </a:p>
        </p:txBody>
      </p:sp>
    </p:spTree>
    <p:extLst>
      <p:ext uri="{BB962C8B-B14F-4D97-AF65-F5344CB8AC3E}">
        <p14:creationId xmlns:p14="http://schemas.microsoft.com/office/powerpoint/2010/main" val="3980387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352800"/>
            <a:ext cx="8534400" cy="1752600"/>
          </a:xfrm>
          <a:prstGeom prst="rect">
            <a:avLst/>
          </a:prstGeom>
        </p:spPr>
        <p:txBody>
          <a:bodyPr/>
          <a:lstStyle>
            <a:lvl1pPr marL="0" indent="0" algn="ctr">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42812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352800"/>
            <a:ext cx="8534400" cy="1752600"/>
          </a:xfrm>
          <a:prstGeom prst="rect">
            <a:avLst/>
          </a:prstGeom>
        </p:spPr>
        <p:txBody>
          <a:bodyPr/>
          <a:lstStyle>
            <a:lvl1pPr marL="0" indent="0" algn="ctr">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95593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vmlDrawing" Target="../drawings/vmlDrawing1.vml"/><Relationship Id="rId26" Type="http://schemas.openxmlformats.org/officeDocument/2006/relationships/tags" Target="../tags/tag8.xml"/><Relationship Id="rId39" Type="http://schemas.openxmlformats.org/officeDocument/2006/relationships/tags" Target="../tags/tag21.xml"/><Relationship Id="rId21" Type="http://schemas.openxmlformats.org/officeDocument/2006/relationships/tags" Target="../tags/tag3.xml"/><Relationship Id="rId34" Type="http://schemas.openxmlformats.org/officeDocument/2006/relationships/tags" Target="../tags/tag16.xml"/><Relationship Id="rId42" Type="http://schemas.openxmlformats.org/officeDocument/2006/relationships/tags" Target="../tags/tag24.xml"/><Relationship Id="rId47" Type="http://schemas.openxmlformats.org/officeDocument/2006/relationships/tags" Target="../tags/tag29.xml"/><Relationship Id="rId50" Type="http://schemas.openxmlformats.org/officeDocument/2006/relationships/tags" Target="../tags/tag32.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9" Type="http://schemas.openxmlformats.org/officeDocument/2006/relationships/tags" Target="../tags/tag11.xml"/><Relationship Id="rId11" Type="http://schemas.openxmlformats.org/officeDocument/2006/relationships/slideLayout" Target="../slideLayouts/slideLayout29.xml"/><Relationship Id="rId24" Type="http://schemas.openxmlformats.org/officeDocument/2006/relationships/tags" Target="../tags/tag6.xml"/><Relationship Id="rId32" Type="http://schemas.openxmlformats.org/officeDocument/2006/relationships/tags" Target="../tags/tag14.xml"/><Relationship Id="rId37" Type="http://schemas.openxmlformats.org/officeDocument/2006/relationships/tags" Target="../tags/tag19.xml"/><Relationship Id="rId40" Type="http://schemas.openxmlformats.org/officeDocument/2006/relationships/tags" Target="../tags/tag22.xml"/><Relationship Id="rId45" Type="http://schemas.openxmlformats.org/officeDocument/2006/relationships/tags" Target="../tags/tag27.xml"/><Relationship Id="rId53" Type="http://schemas.openxmlformats.org/officeDocument/2006/relationships/image" Target="../media/image3.emf"/><Relationship Id="rId5" Type="http://schemas.openxmlformats.org/officeDocument/2006/relationships/slideLayout" Target="../slideLayouts/slideLayout23.xml"/><Relationship Id="rId10" Type="http://schemas.openxmlformats.org/officeDocument/2006/relationships/slideLayout" Target="../slideLayouts/slideLayout28.xml"/><Relationship Id="rId19" Type="http://schemas.openxmlformats.org/officeDocument/2006/relationships/tags" Target="../tags/tag1.xml"/><Relationship Id="rId31" Type="http://schemas.openxmlformats.org/officeDocument/2006/relationships/tags" Target="../tags/tag13.xml"/><Relationship Id="rId44" Type="http://schemas.openxmlformats.org/officeDocument/2006/relationships/tags" Target="../tags/tag26.xml"/><Relationship Id="rId52" Type="http://schemas.openxmlformats.org/officeDocument/2006/relationships/oleObject" Target="../embeddings/oleObject1.bin"/><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ags" Target="../tags/tag4.xml"/><Relationship Id="rId27" Type="http://schemas.openxmlformats.org/officeDocument/2006/relationships/tags" Target="../tags/tag9.xml"/><Relationship Id="rId30" Type="http://schemas.openxmlformats.org/officeDocument/2006/relationships/tags" Target="../tags/tag12.xml"/><Relationship Id="rId35" Type="http://schemas.openxmlformats.org/officeDocument/2006/relationships/tags" Target="../tags/tag17.xml"/><Relationship Id="rId43" Type="http://schemas.openxmlformats.org/officeDocument/2006/relationships/tags" Target="../tags/tag25.xml"/><Relationship Id="rId48" Type="http://schemas.openxmlformats.org/officeDocument/2006/relationships/tags" Target="../tags/tag30.xml"/><Relationship Id="rId8" Type="http://schemas.openxmlformats.org/officeDocument/2006/relationships/slideLayout" Target="../slideLayouts/slideLayout26.xml"/><Relationship Id="rId51" Type="http://schemas.openxmlformats.org/officeDocument/2006/relationships/tags" Target="../tags/tag33.xml"/><Relationship Id="rId3" Type="http://schemas.openxmlformats.org/officeDocument/2006/relationships/slideLayout" Target="../slideLayouts/slideLayout21.xml"/><Relationship Id="rId12" Type="http://schemas.openxmlformats.org/officeDocument/2006/relationships/slideLayout" Target="../slideLayouts/slideLayout30.xml"/><Relationship Id="rId17" Type="http://schemas.openxmlformats.org/officeDocument/2006/relationships/theme" Target="../theme/theme4.xml"/><Relationship Id="rId25" Type="http://schemas.openxmlformats.org/officeDocument/2006/relationships/tags" Target="../tags/tag7.xml"/><Relationship Id="rId33" Type="http://schemas.openxmlformats.org/officeDocument/2006/relationships/tags" Target="../tags/tag15.xml"/><Relationship Id="rId38" Type="http://schemas.openxmlformats.org/officeDocument/2006/relationships/tags" Target="../tags/tag20.xml"/><Relationship Id="rId46" Type="http://schemas.openxmlformats.org/officeDocument/2006/relationships/tags" Target="../tags/tag28.xml"/><Relationship Id="rId20" Type="http://schemas.openxmlformats.org/officeDocument/2006/relationships/tags" Target="../tags/tag2.xml"/><Relationship Id="rId41" Type="http://schemas.openxmlformats.org/officeDocument/2006/relationships/tags" Target="../tags/tag23.xml"/><Relationship Id="rId54"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5" Type="http://schemas.openxmlformats.org/officeDocument/2006/relationships/slideLayout" Target="../slideLayouts/slideLayout33.xml"/><Relationship Id="rId23" Type="http://schemas.openxmlformats.org/officeDocument/2006/relationships/tags" Target="../tags/tag5.xml"/><Relationship Id="rId28" Type="http://schemas.openxmlformats.org/officeDocument/2006/relationships/tags" Target="../tags/tag10.xml"/><Relationship Id="rId36" Type="http://schemas.openxmlformats.org/officeDocument/2006/relationships/tags" Target="../tags/tag18.xml"/><Relationship Id="rId49" Type="http://schemas.openxmlformats.org/officeDocument/2006/relationships/tags" Target="../tags/tag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5400" y="6381192"/>
            <a:ext cx="8966200" cy="324408"/>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p:nvSpPr>
        <p:spPr>
          <a:xfrm>
            <a:off x="-25400" y="6210486"/>
            <a:ext cx="8966200" cy="94506"/>
          </a:xfrm>
          <a:prstGeom prst="rect">
            <a:avLst/>
          </a:prstGeom>
          <a:solidFill>
            <a:srgbClr val="439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801" y="6477000"/>
            <a:ext cx="5965964" cy="112776"/>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42400" y="6277140"/>
            <a:ext cx="3066288" cy="399721"/>
          </a:xfrm>
          <a:prstGeom prst="rect">
            <a:avLst/>
          </a:prstGeom>
        </p:spPr>
      </p:pic>
    </p:spTree>
    <p:extLst>
      <p:ext uri="{BB962C8B-B14F-4D97-AF65-F5344CB8AC3E}">
        <p14:creationId xmlns:p14="http://schemas.microsoft.com/office/powerpoint/2010/main" val="3532283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9" r:id="rId7"/>
    <p:sldLayoutId id="2147483680" r:id="rId8"/>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019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p:nvSpPr>
        <p:spPr>
          <a:xfrm>
            <a:off x="-25400" y="6381192"/>
            <a:ext cx="8966200" cy="324408"/>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1"/>
          <p:cNvSpPr>
            <a:spLocks noChangeArrowheads="1"/>
          </p:cNvSpPr>
          <p:nvPr/>
        </p:nvSpPr>
        <p:spPr bwMode="auto">
          <a:xfrm>
            <a:off x="203200" y="6424382"/>
            <a:ext cx="7620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50"/>
              </a:spcAft>
            </a:pPr>
            <a:r>
              <a:rPr lang="en-US" sz="1100" b="1" dirty="0">
                <a:solidFill>
                  <a:schemeClr val="bg1"/>
                </a:solidFill>
                <a:latin typeface="Arial" pitchFamily="34" charset="0"/>
                <a:cs typeface="Arial" pitchFamily="34" charset="0"/>
              </a:rPr>
              <a:t>Sacred Encounters   Perfect Care   Healthiest Communities</a:t>
            </a:r>
          </a:p>
        </p:txBody>
      </p:sp>
      <p:sp>
        <p:nvSpPr>
          <p:cNvPr id="16" name="Rectangle 15"/>
          <p:cNvSpPr/>
          <p:nvPr/>
        </p:nvSpPr>
        <p:spPr>
          <a:xfrm>
            <a:off x="-25400" y="6210486"/>
            <a:ext cx="8966200" cy="94506"/>
          </a:xfrm>
          <a:prstGeom prst="rect">
            <a:avLst/>
          </a:prstGeom>
          <a:solidFill>
            <a:srgbClr val="439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2400" y="6277140"/>
            <a:ext cx="3066288" cy="399721"/>
          </a:xfrm>
          <a:prstGeom prst="rect">
            <a:avLst/>
          </a:prstGeom>
        </p:spPr>
      </p:pic>
    </p:spTree>
    <p:extLst>
      <p:ext uri="{BB962C8B-B14F-4D97-AF65-F5344CB8AC3E}">
        <p14:creationId xmlns:p14="http://schemas.microsoft.com/office/powerpoint/2010/main" val="2890607693"/>
      </p:ext>
    </p:extLst>
  </p:cSld>
  <p:clrMap bg1="lt1" tx1="dk1" bg2="lt2" tx2="dk2" accent1="accent1" accent2="accent2" accent3="accent3" accent4="accent4" accent5="accent5" accent6="accent6" hlink="hlink" folHlink="folHlink"/>
  <p:sldLayoutIdLst>
    <p:sldLayoutId id="2147483669" r:id="rId1"/>
    <p:sldLayoutId id="2147483681" r:id="rId2"/>
    <p:sldLayoutId id="2147483682" r:id="rId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5400" y="6381192"/>
            <a:ext cx="8966200" cy="324408"/>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25400" y="6210486"/>
            <a:ext cx="8966200" cy="94506"/>
          </a:xfrm>
          <a:prstGeom prst="rect">
            <a:avLst/>
          </a:prstGeom>
          <a:solidFill>
            <a:srgbClr val="439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801" y="6477000"/>
            <a:ext cx="5965964" cy="112776"/>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42400" y="6277140"/>
            <a:ext cx="3066288" cy="399721"/>
          </a:xfrm>
          <a:prstGeom prst="rect">
            <a:avLst/>
          </a:prstGeom>
        </p:spPr>
      </p:pic>
    </p:spTree>
    <p:extLst>
      <p:ext uri="{BB962C8B-B14F-4D97-AF65-F5344CB8AC3E}">
        <p14:creationId xmlns:p14="http://schemas.microsoft.com/office/powerpoint/2010/main" val="20834634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9"/>
            </p:custDataLst>
          </p:nvPr>
        </p:nvGraphicFramePr>
        <p:xfrm>
          <a:off x="0" y="1"/>
          <a:ext cx="215979" cy="161975"/>
        </p:xfrm>
        <a:graphic>
          <a:graphicData uri="http://schemas.openxmlformats.org/presentationml/2006/ole">
            <mc:AlternateContent xmlns:mc="http://schemas.openxmlformats.org/markup-compatibility/2006">
              <mc:Choice xmlns:v="urn:schemas-microsoft-com:vml" Requires="v">
                <p:oleObj spid="_x0000_s1048" name="think-cell Slide" r:id="rId52" imgW="270" imgH="270" progId="TCLayout.ActiveDocument.1">
                  <p:embed/>
                </p:oleObj>
              </mc:Choice>
              <mc:Fallback>
                <p:oleObj name="think-cell Slide" r:id="rId52" imgW="270" imgH="270" progId="TCLayout.ActiveDocument.1">
                  <p:embed/>
                  <p:pic>
                    <p:nvPicPr>
                      <p:cNvPr id="2" name="Object 1" hidden="1"/>
                      <p:cNvPicPr/>
                      <p:nvPr/>
                    </p:nvPicPr>
                    <p:blipFill>
                      <a:blip r:embed="rId53"/>
                      <a:stretch>
                        <a:fillRect/>
                      </a:stretch>
                    </p:blipFill>
                    <p:spPr>
                      <a:xfrm>
                        <a:off x="0" y="1"/>
                        <a:ext cx="215979" cy="161975"/>
                      </a:xfrm>
                      <a:prstGeom prst="rect">
                        <a:avLst/>
                      </a:prstGeom>
                    </p:spPr>
                  </p:pic>
                </p:oleObj>
              </mc:Fallback>
            </mc:AlternateContent>
          </a:graphicData>
        </a:graphic>
      </p:graphicFrame>
      <p:sp>
        <p:nvSpPr>
          <p:cNvPr id="6" name="Rectangle 5" hidden="1"/>
          <p:cNvSpPr/>
          <p:nvPr userDrawn="1">
            <p:custDataLst>
              <p:tags r:id="rId20"/>
            </p:custDataLst>
          </p:nvPr>
        </p:nvSpPr>
        <p:spPr bwMode="auto">
          <a:xfrm>
            <a:off x="0" y="1"/>
            <a:ext cx="215979" cy="161975"/>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x-none" sz="2176" b="0" i="0" baseline="0">
              <a:solidFill>
                <a:schemeClr val="tx1"/>
              </a:solidFill>
              <a:latin typeface="Arial" panose="020B0604020202020204" pitchFamily="34" charset="0"/>
              <a:ea typeface="+mn-ea"/>
              <a:cs typeface="+mn-cs"/>
              <a:sym typeface="Arial" panose="020B0604020202020204" pitchFamily="34" charset="0"/>
            </a:endParaRPr>
          </a:p>
        </p:txBody>
      </p:sp>
      <p:sp>
        <p:nvSpPr>
          <p:cNvPr id="19" name="Title"/>
          <p:cNvSpPr>
            <a:spLocks noGrp="1" noChangeArrowheads="1"/>
          </p:cNvSpPr>
          <p:nvPr>
            <p:ph type="title"/>
          </p:nvPr>
        </p:nvSpPr>
        <p:spPr bwMode="gray">
          <a:xfrm>
            <a:off x="554736" y="246620"/>
            <a:ext cx="11082528"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endParaRPr lang="x-none" noProof="0"/>
          </a:p>
        </p:txBody>
      </p:sp>
      <p:sp>
        <p:nvSpPr>
          <p:cNvPr id="3" name="Rectangle 286"/>
          <p:cNvSpPr>
            <a:spLocks noGrp="1"/>
          </p:cNvSpPr>
          <p:nvPr>
            <p:ph type="body" idx="1"/>
          </p:nvPr>
        </p:nvSpPr>
        <p:spPr bwMode="gray">
          <a:xfrm>
            <a:off x="2371623" y="2708460"/>
            <a:ext cx="5801188" cy="1231106"/>
          </a:xfrm>
          <a:prstGeom prst="rect">
            <a:avLst/>
          </a:prstGeom>
        </p:spPr>
        <p:txBody>
          <a:bodyPr vert="horz" wrap="square" lIns="0" tIns="0" rIns="0" bIns="0" rtlCol="0">
            <a:sp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p>
        </p:txBody>
      </p:sp>
      <p:grpSp>
        <p:nvGrpSpPr>
          <p:cNvPr id="59" name="LegendBoxes" hidden="1"/>
          <p:cNvGrpSpPr>
            <a:grpSpLocks/>
          </p:cNvGrpSpPr>
          <p:nvPr userDrawn="1"/>
        </p:nvGrpSpPr>
        <p:grpSpPr bwMode="auto">
          <a:xfrm>
            <a:off x="10873676" y="304985"/>
            <a:ext cx="763588" cy="996951"/>
            <a:chOff x="4936" y="176"/>
            <a:chExt cx="481" cy="628"/>
          </a:xfrm>
        </p:grpSpPr>
        <p:sp>
          <p:nvSpPr>
            <p:cNvPr id="102"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3"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04"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5"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06"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7"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08"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9"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15" name="ACET" hidden="1"/>
          <p:cNvGrpSpPr>
            <a:grpSpLocks/>
          </p:cNvGrpSpPr>
          <p:nvPr userDrawn="1"/>
        </p:nvGrpSpPr>
        <p:grpSpPr bwMode="gray">
          <a:xfrm>
            <a:off x="2371623" y="1915581"/>
            <a:ext cx="5801188" cy="510221"/>
            <a:chOff x="915" y="715"/>
            <a:chExt cx="2686" cy="31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600" b="1" baseline="0" noProof="0">
                  <a:latin typeface="+mn-lt"/>
                  <a:ea typeface="+mn-ea"/>
                </a:rPr>
                <a:t>Title</a:t>
              </a:r>
            </a:p>
            <a:p>
              <a:r>
                <a:rPr lang="x-none" sz="1600" baseline="0" noProof="0">
                  <a:solidFill>
                    <a:schemeClr val="accent6"/>
                  </a:solidFill>
                  <a:latin typeface="+mn-lt"/>
                  <a:ea typeface="+mn-ea"/>
                </a:rPr>
                <a:t>Unit of measure</a:t>
              </a:r>
            </a:p>
          </p:txBody>
        </p:sp>
      </p:grpSp>
      <p:grpSp>
        <p:nvGrpSpPr>
          <p:cNvPr id="110" name="LegendLines" hidden="1"/>
          <p:cNvGrpSpPr>
            <a:grpSpLocks/>
          </p:cNvGrpSpPr>
          <p:nvPr userDrawn="1"/>
        </p:nvGrpSpPr>
        <p:grpSpPr bwMode="auto">
          <a:xfrm>
            <a:off x="10565701" y="304985"/>
            <a:ext cx="1071563" cy="730251"/>
            <a:chOff x="4750" y="176"/>
            <a:chExt cx="675" cy="460"/>
          </a:xfrm>
        </p:grpSpPr>
        <p:sp>
          <p:nvSpPr>
            <p:cNvPr id="111"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latin typeface="+mn-lt"/>
              </a:endParaRPr>
            </a:p>
          </p:txBody>
        </p:sp>
        <p:sp>
          <p:nvSpPr>
            <p:cNvPr id="112"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latin typeface="+mn-lt"/>
              </a:endParaRPr>
            </a:p>
          </p:txBody>
        </p:sp>
        <p:sp>
          <p:nvSpPr>
            <p:cNvPr id="113"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latin typeface="+mn-lt"/>
              </a:endParaRPr>
            </a:p>
          </p:txBody>
        </p:sp>
        <p:sp>
          <p:nvSpPr>
            <p:cNvPr id="114"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15"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16"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grpSp>
        <p:nvGrpSpPr>
          <p:cNvPr id="117" name="Sticker" hidden="1"/>
          <p:cNvGrpSpPr/>
          <p:nvPr userDrawn="1"/>
        </p:nvGrpSpPr>
        <p:grpSpPr bwMode="auto">
          <a:xfrm>
            <a:off x="10912258" y="304985"/>
            <a:ext cx="725006" cy="150811"/>
            <a:chOff x="8015769" y="285750"/>
            <a:chExt cx="725006" cy="150811"/>
          </a:xfrm>
        </p:grpSpPr>
        <p:sp>
          <p:nvSpPr>
            <p:cNvPr id="118" name="StickerRectangle"/>
            <p:cNvSpPr>
              <a:spLocks noChangeArrowheads="1"/>
            </p:cNvSpPr>
            <p:nvPr/>
          </p:nvSpPr>
          <p:spPr bwMode="auto">
            <a:xfrm>
              <a:off x="8015769" y="285750"/>
              <a:ext cx="725006"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800" baseline="0" dirty="0">
                  <a:solidFill>
                    <a:srgbClr val="808080"/>
                  </a:solidFill>
                  <a:latin typeface="+mn-lt"/>
                </a:rPr>
                <a:t>PRELIMINARY</a:t>
              </a:r>
            </a:p>
          </p:txBody>
        </p:sp>
        <p:cxnSp>
          <p:nvCxnSpPr>
            <p:cNvPr id="119" name="AutoShape 31"/>
            <p:cNvCxnSpPr>
              <a:cxnSpLocks noChangeShapeType="1"/>
              <a:stCxn id="118" idx="2"/>
              <a:endCxn id="118" idx="4"/>
            </p:cNvCxnSpPr>
            <p:nvPr/>
          </p:nvCxnSpPr>
          <p:spPr bwMode="auto">
            <a:xfrm>
              <a:off x="8015769" y="285750"/>
              <a:ext cx="0" cy="150811"/>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20" name="AutoShape 32"/>
            <p:cNvCxnSpPr>
              <a:cxnSpLocks noChangeShapeType="1"/>
              <a:stCxn id="118" idx="4"/>
              <a:endCxn id="118" idx="6"/>
            </p:cNvCxnSpPr>
            <p:nvPr/>
          </p:nvCxnSpPr>
          <p:spPr bwMode="auto">
            <a:xfrm>
              <a:off x="8015769" y="436561"/>
              <a:ext cx="72500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63" name="4. Footnote" hidden="1">
            <a:extLst>
              <a:ext uri="{FF2B5EF4-FFF2-40B4-BE49-F238E27FC236}">
                <a16:creationId xmlns:a16="http://schemas.microsoft.com/office/drawing/2014/main" id="{412901F3-09BA-4769-A43D-1B04A1317EB8}"/>
              </a:ext>
            </a:extLst>
          </p:cNvPr>
          <p:cNvSpPr txBox="1">
            <a:spLocks noChangeArrowheads="1"/>
          </p:cNvSpPr>
          <p:nvPr userDrawn="1"/>
        </p:nvSpPr>
        <p:spPr bwMode="gray">
          <a:xfrm>
            <a:off x="554737" y="6387440"/>
            <a:ext cx="880441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76200" indent="-76200">
              <a:defRPr lang="x-none"/>
            </a:pPr>
            <a:r>
              <a:rPr lang="en-US" sz="1000" baseline="0" dirty="0">
                <a:solidFill>
                  <a:schemeClr val="accent6"/>
                </a:solidFill>
                <a:latin typeface="+mn-lt"/>
              </a:rPr>
              <a:t>1 Footnote</a:t>
            </a:r>
          </a:p>
        </p:txBody>
      </p:sp>
      <p:sp>
        <p:nvSpPr>
          <p:cNvPr id="64" name="5. Source" hidden="1">
            <a:extLst>
              <a:ext uri="{FF2B5EF4-FFF2-40B4-BE49-F238E27FC236}">
                <a16:creationId xmlns:a16="http://schemas.microsoft.com/office/drawing/2014/main" id="{64B0B00E-7E47-4DA3-961A-6552768CD005}"/>
              </a:ext>
            </a:extLst>
          </p:cNvPr>
          <p:cNvSpPr>
            <a:spLocks noChangeArrowheads="1"/>
          </p:cNvSpPr>
          <p:nvPr userDrawn="1"/>
        </p:nvSpPr>
        <p:spPr bwMode="gray">
          <a:xfrm>
            <a:off x="554737" y="6571610"/>
            <a:ext cx="880441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382588" indent="-382588" defTabSz="1218026">
              <a:tabLst/>
            </a:pPr>
            <a:r>
              <a:rPr lang="en-US" sz="1000" baseline="0" noProof="0" dirty="0">
                <a:solidFill>
                  <a:schemeClr val="accent6"/>
                </a:solidFill>
                <a:latin typeface="+mn-lt"/>
                <a:ea typeface="+mn-ea"/>
              </a:rPr>
              <a:t>SOURCE: Source</a:t>
            </a:r>
          </a:p>
        </p:txBody>
      </p:sp>
      <p:sp>
        <p:nvSpPr>
          <p:cNvPr id="65" name="1. On-page tracker" hidden="1">
            <a:extLst>
              <a:ext uri="{FF2B5EF4-FFF2-40B4-BE49-F238E27FC236}">
                <a16:creationId xmlns:a16="http://schemas.microsoft.com/office/drawing/2014/main" id="{5A0E5571-BAD2-4B4E-9525-DFC56DB7C148}"/>
              </a:ext>
            </a:extLst>
          </p:cNvPr>
          <p:cNvSpPr>
            <a:spLocks noChangeArrowheads="1"/>
          </p:cNvSpPr>
          <p:nvPr userDrawn="1"/>
        </p:nvSpPr>
        <p:spPr bwMode="gray">
          <a:xfrm>
            <a:off x="554736" y="77304"/>
            <a:ext cx="47288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000" cap="all" baseline="0" dirty="0">
                <a:solidFill>
                  <a:schemeClr val="accent6"/>
                </a:solidFill>
                <a:latin typeface="+mn-lt"/>
              </a:rPr>
              <a:t>TRACKER</a:t>
            </a:r>
          </a:p>
        </p:txBody>
      </p:sp>
      <p:sp>
        <p:nvSpPr>
          <p:cNvPr id="66" name="3. Unit of measure" hidden="1">
            <a:extLst>
              <a:ext uri="{FF2B5EF4-FFF2-40B4-BE49-F238E27FC236}">
                <a16:creationId xmlns:a16="http://schemas.microsoft.com/office/drawing/2014/main" id="{9C9BE332-9071-44F3-B6CA-36B4B475E453}"/>
              </a:ext>
            </a:extLst>
          </p:cNvPr>
          <p:cNvSpPr txBox="1">
            <a:spLocks noChangeArrowheads="1"/>
          </p:cNvSpPr>
          <p:nvPr userDrawn="1"/>
        </p:nvSpPr>
        <p:spPr bwMode="gray">
          <a:xfrm>
            <a:off x="554736" y="643467"/>
            <a:ext cx="110825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defTabSz="895350">
              <a:defRPr sz="1600" baseline="0">
                <a:solidFill>
                  <a:schemeClr val="accent6"/>
                </a:solidFill>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n-US" sz="1800" baseline="0" dirty="0">
                <a:solidFill>
                  <a:schemeClr val="tx1"/>
                </a:solidFill>
              </a:rPr>
              <a:t>Unit of measure </a:t>
            </a:r>
          </a:p>
        </p:txBody>
      </p:sp>
      <p:pic>
        <p:nvPicPr>
          <p:cNvPr id="67" name="reversed.png">
            <a:extLst>
              <a:ext uri="{FF2B5EF4-FFF2-40B4-BE49-F238E27FC236}">
                <a16:creationId xmlns:a16="http://schemas.microsoft.com/office/drawing/2014/main" id="{DED27113-6B0F-4ADD-838F-D59C13F5C915}"/>
              </a:ext>
            </a:extLst>
          </p:cNvPr>
          <p:cNvPicPr>
            <a:picLocks noChangeAspect="1"/>
          </p:cNvPicPr>
          <p:nvPr userDrawn="1"/>
        </p:nvPicPr>
        <p:blipFill rotWithShape="1">
          <a:blip r:embed="rId54">
            <a:alphaModFix amt="45000"/>
          </a:blip>
          <a:srcRect l="9229" t="16982" r="12169" b="29409"/>
          <a:stretch/>
        </p:blipFill>
        <p:spPr>
          <a:xfrm>
            <a:off x="9359152" y="6336562"/>
            <a:ext cx="1994647" cy="484786"/>
          </a:xfrm>
          <a:prstGeom prst="rect">
            <a:avLst/>
          </a:prstGeom>
        </p:spPr>
      </p:pic>
      <p:sp>
        <p:nvSpPr>
          <p:cNvPr id="68" name="Slide Number">
            <a:extLst>
              <a:ext uri="{FF2B5EF4-FFF2-40B4-BE49-F238E27FC236}">
                <a16:creationId xmlns:a16="http://schemas.microsoft.com/office/drawing/2014/main" id="{35D95BCD-4F50-49FD-A7D9-C76FCA285DA4}"/>
              </a:ext>
            </a:extLst>
          </p:cNvPr>
          <p:cNvSpPr>
            <a:spLocks noChangeArrowheads="1"/>
          </p:cNvSpPr>
          <p:nvPr userDrawn="1">
            <p:custDataLst>
              <p:tags r:id="rId21"/>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accent6"/>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accent6"/>
              </a:solidFill>
              <a:latin typeface="+mn-lt"/>
              <a:ea typeface="+mn-ea"/>
              <a:cs typeface="Arial" panose="020B0604020202020204" pitchFamily="34" charset="0"/>
            </a:endParaRPr>
          </a:p>
        </p:txBody>
      </p:sp>
      <p:grpSp>
        <p:nvGrpSpPr>
          <p:cNvPr id="56" name="QuaterMoon" hidden="1">
            <a:extLst>
              <a:ext uri="{FF2B5EF4-FFF2-40B4-BE49-F238E27FC236}">
                <a16:creationId xmlns:a16="http://schemas.microsoft.com/office/drawing/2014/main" id="{039B7385-B71F-42AB-AB4B-F19A016714F6}"/>
              </a:ext>
            </a:extLst>
          </p:cNvPr>
          <p:cNvGrpSpPr>
            <a:grpSpLocks noChangeAspect="1"/>
          </p:cNvGrpSpPr>
          <p:nvPr userDrawn="1">
            <p:custDataLst>
              <p:tags r:id="rId22"/>
            </p:custDataLst>
          </p:nvPr>
        </p:nvGrpSpPr>
        <p:grpSpPr>
          <a:xfrm>
            <a:off x="11383264" y="3000796"/>
            <a:ext cx="254000" cy="254000"/>
            <a:chOff x="762000" y="1270000"/>
            <a:chExt cx="254000" cy="254000"/>
          </a:xfrm>
        </p:grpSpPr>
        <p:sp>
          <p:nvSpPr>
            <p:cNvPr id="57" name="Oval 56">
              <a:extLst>
                <a:ext uri="{FF2B5EF4-FFF2-40B4-BE49-F238E27FC236}">
                  <a16:creationId xmlns:a16="http://schemas.microsoft.com/office/drawing/2014/main" id="{4D014335-BCFC-4D47-9214-B3A524CB5B0E}"/>
                </a:ext>
              </a:extLst>
            </p:cNvPr>
            <p:cNvSpPr/>
            <p:nvPr>
              <p:custDataLst>
                <p:tags r:id="rId50"/>
              </p:custDataLst>
            </p:nvPr>
          </p:nvSpPr>
          <p:spPr>
            <a:xfrm>
              <a:off x="762000" y="1270000"/>
              <a:ext cx="254000" cy="254000"/>
            </a:xfrm>
            <a:prstGeom prst="ellipse">
              <a:avLst/>
            </a:prstGeom>
            <a:solidFill>
              <a:schemeClr val="bg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8" name="Arc 57">
              <a:extLst>
                <a:ext uri="{FF2B5EF4-FFF2-40B4-BE49-F238E27FC236}">
                  <a16:creationId xmlns:a16="http://schemas.microsoft.com/office/drawing/2014/main" id="{D18DBC09-3DA7-45A6-A40C-69D760253366}"/>
                </a:ext>
              </a:extLst>
            </p:cNvPr>
            <p:cNvSpPr/>
            <p:nvPr>
              <p:custDataLst>
                <p:tags r:id="rId51"/>
              </p:custDataLst>
            </p:nvPr>
          </p:nvSpPr>
          <p:spPr>
            <a:xfrm>
              <a:off x="762000" y="1270000"/>
              <a:ext cx="254000" cy="254000"/>
            </a:xfrm>
            <a:prstGeom prst="arc">
              <a:avLst>
                <a:gd name="adj1" fmla="val 16200000"/>
                <a:gd name="adj2" fmla="val 0"/>
              </a:avLst>
            </a:prstGeom>
            <a:solidFill>
              <a:schemeClr val="accent1"/>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60" name="HalfMoon" hidden="1">
            <a:extLst>
              <a:ext uri="{FF2B5EF4-FFF2-40B4-BE49-F238E27FC236}">
                <a16:creationId xmlns:a16="http://schemas.microsoft.com/office/drawing/2014/main" id="{CA65823D-5AF5-4163-8E94-0FB7A570EDC9}"/>
              </a:ext>
            </a:extLst>
          </p:cNvPr>
          <p:cNvGrpSpPr>
            <a:grpSpLocks noChangeAspect="1"/>
          </p:cNvGrpSpPr>
          <p:nvPr userDrawn="1">
            <p:custDataLst>
              <p:tags r:id="rId23"/>
            </p:custDataLst>
          </p:nvPr>
        </p:nvGrpSpPr>
        <p:grpSpPr>
          <a:xfrm>
            <a:off x="11383264" y="3508796"/>
            <a:ext cx="254000" cy="254000"/>
            <a:chOff x="762000" y="1270000"/>
            <a:chExt cx="254000" cy="254000"/>
          </a:xfrm>
        </p:grpSpPr>
        <p:sp>
          <p:nvSpPr>
            <p:cNvPr id="61" name="Oval 60">
              <a:extLst>
                <a:ext uri="{FF2B5EF4-FFF2-40B4-BE49-F238E27FC236}">
                  <a16:creationId xmlns:a16="http://schemas.microsoft.com/office/drawing/2014/main" id="{4EE1C7D3-3C33-4A8B-AE96-77B07CC26845}"/>
                </a:ext>
              </a:extLst>
            </p:cNvPr>
            <p:cNvSpPr/>
            <p:nvPr>
              <p:custDataLst>
                <p:tags r:id="rId48"/>
              </p:custDataLst>
            </p:nvPr>
          </p:nvSpPr>
          <p:spPr>
            <a:xfrm>
              <a:off x="762000" y="1270000"/>
              <a:ext cx="254000" cy="254000"/>
            </a:xfrm>
            <a:prstGeom prst="ellipse">
              <a:avLst/>
            </a:prstGeom>
            <a:solidFill>
              <a:schemeClr val="bg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Arc 61">
              <a:extLst>
                <a:ext uri="{FF2B5EF4-FFF2-40B4-BE49-F238E27FC236}">
                  <a16:creationId xmlns:a16="http://schemas.microsoft.com/office/drawing/2014/main" id="{89BF9D94-3183-4403-9083-DEDD4047C4B6}"/>
                </a:ext>
              </a:extLst>
            </p:cNvPr>
            <p:cNvSpPr/>
            <p:nvPr>
              <p:custDataLst>
                <p:tags r:id="rId49"/>
              </p:custDataLst>
            </p:nvPr>
          </p:nvSpPr>
          <p:spPr>
            <a:xfrm>
              <a:off x="762000" y="1270000"/>
              <a:ext cx="254000" cy="254000"/>
            </a:xfrm>
            <a:prstGeom prst="arc">
              <a:avLst>
                <a:gd name="adj1" fmla="val 16200000"/>
                <a:gd name="adj2" fmla="val 5400000"/>
              </a:avLst>
            </a:prstGeom>
            <a:solidFill>
              <a:schemeClr val="accent1"/>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69" name="3QuaterMoon" hidden="1">
            <a:extLst>
              <a:ext uri="{FF2B5EF4-FFF2-40B4-BE49-F238E27FC236}">
                <a16:creationId xmlns:a16="http://schemas.microsoft.com/office/drawing/2014/main" id="{1A9A5D6E-7B4E-4E49-9100-497BB32E3321}"/>
              </a:ext>
            </a:extLst>
          </p:cNvPr>
          <p:cNvGrpSpPr>
            <a:grpSpLocks noChangeAspect="1"/>
          </p:cNvGrpSpPr>
          <p:nvPr userDrawn="1">
            <p:custDataLst>
              <p:tags r:id="rId24"/>
            </p:custDataLst>
          </p:nvPr>
        </p:nvGrpSpPr>
        <p:grpSpPr>
          <a:xfrm>
            <a:off x="11383264" y="4016796"/>
            <a:ext cx="254000" cy="254000"/>
            <a:chOff x="762000" y="1270000"/>
            <a:chExt cx="254000" cy="254000"/>
          </a:xfrm>
        </p:grpSpPr>
        <p:sp>
          <p:nvSpPr>
            <p:cNvPr id="70" name="Oval 69">
              <a:extLst>
                <a:ext uri="{FF2B5EF4-FFF2-40B4-BE49-F238E27FC236}">
                  <a16:creationId xmlns:a16="http://schemas.microsoft.com/office/drawing/2014/main" id="{09A19D8E-1F5F-4BA2-83D5-41BB4C225F51}"/>
                </a:ext>
              </a:extLst>
            </p:cNvPr>
            <p:cNvSpPr/>
            <p:nvPr>
              <p:custDataLst>
                <p:tags r:id="rId46"/>
              </p:custDataLst>
            </p:nvPr>
          </p:nvSpPr>
          <p:spPr>
            <a:xfrm>
              <a:off x="762000" y="1270000"/>
              <a:ext cx="254000" cy="254000"/>
            </a:xfrm>
            <a:prstGeom prst="ellipse">
              <a:avLst/>
            </a:prstGeom>
            <a:solidFill>
              <a:schemeClr val="bg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1" name="Arc 70">
              <a:extLst>
                <a:ext uri="{FF2B5EF4-FFF2-40B4-BE49-F238E27FC236}">
                  <a16:creationId xmlns:a16="http://schemas.microsoft.com/office/drawing/2014/main" id="{87A85809-98B8-4D3D-9307-D4D19835B7B9}"/>
                </a:ext>
              </a:extLst>
            </p:cNvPr>
            <p:cNvSpPr/>
            <p:nvPr>
              <p:custDataLst>
                <p:tags r:id="rId47"/>
              </p:custDataLst>
            </p:nvPr>
          </p:nvSpPr>
          <p:spPr>
            <a:xfrm>
              <a:off x="762000" y="1270000"/>
              <a:ext cx="254000" cy="254000"/>
            </a:xfrm>
            <a:prstGeom prst="arc">
              <a:avLst>
                <a:gd name="adj1" fmla="val 16200000"/>
                <a:gd name="adj2" fmla="val 10800000"/>
              </a:avLst>
            </a:prstGeom>
            <a:solidFill>
              <a:schemeClr val="accent1"/>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72" name="FullMoon" hidden="1">
            <a:extLst>
              <a:ext uri="{FF2B5EF4-FFF2-40B4-BE49-F238E27FC236}">
                <a16:creationId xmlns:a16="http://schemas.microsoft.com/office/drawing/2014/main" id="{103A62B5-C3FA-4342-A3CD-09FFF67FAFC2}"/>
              </a:ext>
            </a:extLst>
          </p:cNvPr>
          <p:cNvGrpSpPr>
            <a:grpSpLocks noChangeAspect="1"/>
          </p:cNvGrpSpPr>
          <p:nvPr userDrawn="1">
            <p:custDataLst>
              <p:tags r:id="rId25"/>
            </p:custDataLst>
          </p:nvPr>
        </p:nvGrpSpPr>
        <p:grpSpPr>
          <a:xfrm>
            <a:off x="11383264" y="4524796"/>
            <a:ext cx="254000" cy="254000"/>
            <a:chOff x="762000" y="1270000"/>
            <a:chExt cx="254000" cy="254000"/>
          </a:xfrm>
        </p:grpSpPr>
        <p:sp>
          <p:nvSpPr>
            <p:cNvPr id="73" name="Oval 72">
              <a:extLst>
                <a:ext uri="{FF2B5EF4-FFF2-40B4-BE49-F238E27FC236}">
                  <a16:creationId xmlns:a16="http://schemas.microsoft.com/office/drawing/2014/main" id="{BB695119-5322-4756-8170-A5EBE25271E6}"/>
                </a:ext>
              </a:extLst>
            </p:cNvPr>
            <p:cNvSpPr/>
            <p:nvPr>
              <p:custDataLst>
                <p:tags r:id="rId44"/>
              </p:custDataLst>
            </p:nvPr>
          </p:nvSpPr>
          <p:spPr>
            <a:xfrm>
              <a:off x="762000" y="1270000"/>
              <a:ext cx="254000" cy="254000"/>
            </a:xfrm>
            <a:prstGeom prst="ellipse">
              <a:avLst/>
            </a:prstGeom>
            <a:solidFill>
              <a:schemeClr val="bg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4" name="Arc 73">
              <a:extLst>
                <a:ext uri="{FF2B5EF4-FFF2-40B4-BE49-F238E27FC236}">
                  <a16:creationId xmlns:a16="http://schemas.microsoft.com/office/drawing/2014/main" id="{7BE1C112-65B6-4737-9E8A-9CBC8A76957C}"/>
                </a:ext>
              </a:extLst>
            </p:cNvPr>
            <p:cNvSpPr/>
            <p:nvPr>
              <p:custDataLst>
                <p:tags r:id="rId45"/>
              </p:custDataLst>
            </p:nvPr>
          </p:nvSpPr>
          <p:spPr>
            <a:xfrm>
              <a:off x="762000" y="1270000"/>
              <a:ext cx="254000" cy="254000"/>
            </a:xfrm>
            <a:prstGeom prst="arc">
              <a:avLst>
                <a:gd name="adj1" fmla="val 16200000"/>
                <a:gd name="adj2" fmla="val 16200000"/>
              </a:avLst>
            </a:prstGeom>
            <a:solidFill>
              <a:schemeClr val="accent1"/>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75" name="LegendMoons" hidden="1">
            <a:extLst>
              <a:ext uri="{FF2B5EF4-FFF2-40B4-BE49-F238E27FC236}">
                <a16:creationId xmlns:a16="http://schemas.microsoft.com/office/drawing/2014/main" id="{9B786190-CF35-42B2-A07D-31AC402213FF}"/>
              </a:ext>
            </a:extLst>
          </p:cNvPr>
          <p:cNvGrpSpPr/>
          <p:nvPr userDrawn="1"/>
        </p:nvGrpSpPr>
        <p:grpSpPr bwMode="auto">
          <a:xfrm>
            <a:off x="10806834" y="304985"/>
            <a:ext cx="830430" cy="1306516"/>
            <a:chOff x="6655594" y="273840"/>
            <a:chExt cx="830430" cy="1306516"/>
          </a:xfrm>
        </p:grpSpPr>
        <p:grpSp>
          <p:nvGrpSpPr>
            <p:cNvPr id="76" name="MoonLegend1">
              <a:extLst>
                <a:ext uri="{FF2B5EF4-FFF2-40B4-BE49-F238E27FC236}">
                  <a16:creationId xmlns:a16="http://schemas.microsoft.com/office/drawing/2014/main" id="{4D3E84B6-B5C9-401B-88CF-8C129A89F662}"/>
                </a:ext>
              </a:extLst>
            </p:cNvPr>
            <p:cNvGrpSpPr>
              <a:grpSpLocks noChangeAspect="1"/>
            </p:cNvGrpSpPr>
            <p:nvPr>
              <p:custDataLst>
                <p:tags r:id="rId29"/>
              </p:custDataLst>
            </p:nvPr>
          </p:nvGrpSpPr>
          <p:grpSpPr bwMode="auto">
            <a:xfrm>
              <a:off x="6655594" y="273840"/>
              <a:ext cx="209550" cy="209551"/>
              <a:chOff x="4533" y="183"/>
              <a:chExt cx="144" cy="144"/>
            </a:xfrm>
          </p:grpSpPr>
          <p:sp>
            <p:nvSpPr>
              <p:cNvPr id="94" name="Oval 38">
                <a:extLst>
                  <a:ext uri="{FF2B5EF4-FFF2-40B4-BE49-F238E27FC236}">
                    <a16:creationId xmlns:a16="http://schemas.microsoft.com/office/drawing/2014/main" id="{8B94ACBA-48D2-442B-BF21-EFF82C830C11}"/>
                  </a:ext>
                </a:extLst>
              </p:cNvPr>
              <p:cNvSpPr>
                <a:spLocks noChangeAspect="1" noChangeArrowheads="1"/>
              </p:cNvSpPr>
              <p:nvPr>
                <p:custDataLst>
                  <p:tags r:id="rId42"/>
                </p:custDataLst>
              </p:nvPr>
            </p:nvSpPr>
            <p:spPr bwMode="auto">
              <a:xfrm>
                <a:off x="4533" y="183"/>
                <a:ext cx="144" cy="144"/>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95" name="Arc 39">
                <a:extLst>
                  <a:ext uri="{FF2B5EF4-FFF2-40B4-BE49-F238E27FC236}">
                    <a16:creationId xmlns:a16="http://schemas.microsoft.com/office/drawing/2014/main" id="{344E8929-4EF7-4491-9D3C-133E0B5DF473}"/>
                  </a:ext>
                </a:extLst>
              </p:cNvPr>
              <p:cNvSpPr>
                <a:spLocks noChangeAspect="1"/>
              </p:cNvSpPr>
              <p:nvPr>
                <p:custDataLst>
                  <p:tags r:id="rId43"/>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77" name="MoonLegend2">
              <a:extLst>
                <a:ext uri="{FF2B5EF4-FFF2-40B4-BE49-F238E27FC236}">
                  <a16:creationId xmlns:a16="http://schemas.microsoft.com/office/drawing/2014/main" id="{D990CE8F-6F72-4E05-A9F8-B3D4065D7D2E}"/>
                </a:ext>
              </a:extLst>
            </p:cNvPr>
            <p:cNvGrpSpPr>
              <a:grpSpLocks noChangeAspect="1"/>
            </p:cNvGrpSpPr>
            <p:nvPr>
              <p:custDataLst>
                <p:tags r:id="rId30"/>
              </p:custDataLst>
            </p:nvPr>
          </p:nvGrpSpPr>
          <p:grpSpPr bwMode="auto">
            <a:xfrm>
              <a:off x="6655594" y="548081"/>
              <a:ext cx="209550" cy="209551"/>
              <a:chOff x="1694" y="2044"/>
              <a:chExt cx="160" cy="160"/>
            </a:xfrm>
          </p:grpSpPr>
          <p:sp>
            <p:nvSpPr>
              <p:cNvPr id="92" name="Oval 41">
                <a:extLst>
                  <a:ext uri="{FF2B5EF4-FFF2-40B4-BE49-F238E27FC236}">
                    <a16:creationId xmlns:a16="http://schemas.microsoft.com/office/drawing/2014/main" id="{58D66E87-863A-4778-A03C-4376A886C5E5}"/>
                  </a:ext>
                </a:extLst>
              </p:cNvPr>
              <p:cNvSpPr>
                <a:spLocks noChangeAspect="1" noChangeArrowheads="1"/>
              </p:cNvSpPr>
              <p:nvPr>
                <p:custDataLst>
                  <p:tags r:id="rId40"/>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93" name="Arc 42">
                <a:extLst>
                  <a:ext uri="{FF2B5EF4-FFF2-40B4-BE49-F238E27FC236}">
                    <a16:creationId xmlns:a16="http://schemas.microsoft.com/office/drawing/2014/main" id="{7F025F34-B452-4620-B4D5-0F0B2CE1B039}"/>
                  </a:ext>
                </a:extLst>
              </p:cNvPr>
              <p:cNvSpPr>
                <a:spLocks noChangeAspect="1"/>
              </p:cNvSpPr>
              <p:nvPr>
                <p:custDataLst>
                  <p:tags r:id="rId41"/>
                </p:custDataLst>
              </p:nvPr>
            </p:nvSpPr>
            <p:spPr bwMode="auto">
              <a:xfrm>
                <a:off x="1694" y="2044"/>
                <a:ext cx="160" cy="160"/>
              </a:xfrm>
              <a:prstGeom prst="arc">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78" name="MoonLegend4">
              <a:extLst>
                <a:ext uri="{FF2B5EF4-FFF2-40B4-BE49-F238E27FC236}">
                  <a16:creationId xmlns:a16="http://schemas.microsoft.com/office/drawing/2014/main" id="{48EC6917-3CB5-449F-9A66-A02F2532A123}"/>
                </a:ext>
              </a:extLst>
            </p:cNvPr>
            <p:cNvGrpSpPr>
              <a:grpSpLocks noChangeAspect="1"/>
            </p:cNvGrpSpPr>
            <p:nvPr>
              <p:custDataLst>
                <p:tags r:id="rId31"/>
              </p:custDataLst>
            </p:nvPr>
          </p:nvGrpSpPr>
          <p:grpSpPr bwMode="auto">
            <a:xfrm>
              <a:off x="6655594" y="1096563"/>
              <a:ext cx="209550" cy="209551"/>
              <a:chOff x="4495" y="1198"/>
              <a:chExt cx="160" cy="160"/>
            </a:xfrm>
          </p:grpSpPr>
          <p:sp>
            <p:nvSpPr>
              <p:cNvPr id="90" name="Oval 47">
                <a:extLst>
                  <a:ext uri="{FF2B5EF4-FFF2-40B4-BE49-F238E27FC236}">
                    <a16:creationId xmlns:a16="http://schemas.microsoft.com/office/drawing/2014/main" id="{6D711816-49E1-4F7C-B56E-516040317C0F}"/>
                  </a:ext>
                </a:extLst>
              </p:cNvPr>
              <p:cNvSpPr>
                <a:spLocks noChangeAspect="1" noChangeArrowheads="1"/>
              </p:cNvSpPr>
              <p:nvPr>
                <p:custDataLst>
                  <p:tags r:id="rId38"/>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91" name="Arc 48">
                <a:extLst>
                  <a:ext uri="{FF2B5EF4-FFF2-40B4-BE49-F238E27FC236}">
                    <a16:creationId xmlns:a16="http://schemas.microsoft.com/office/drawing/2014/main" id="{4905623C-C16F-49CE-96BB-499A88602AC4}"/>
                  </a:ext>
                </a:extLst>
              </p:cNvPr>
              <p:cNvSpPr>
                <a:spLocks noChangeAspect="1"/>
              </p:cNvSpPr>
              <p:nvPr>
                <p:custDataLst>
                  <p:tags r:id="rId39"/>
                </p:custDataLst>
              </p:nvPr>
            </p:nvSpPr>
            <p:spPr bwMode="auto">
              <a:xfrm>
                <a:off x="4495" y="1198"/>
                <a:ext cx="160" cy="160"/>
              </a:xfrm>
              <a:prstGeom prst="arc">
                <a:avLst>
                  <a:gd name="adj1" fmla="val 16200000"/>
                  <a:gd name="adj2" fmla="val 108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79" name="MoonLegend5">
              <a:extLst>
                <a:ext uri="{FF2B5EF4-FFF2-40B4-BE49-F238E27FC236}">
                  <a16:creationId xmlns:a16="http://schemas.microsoft.com/office/drawing/2014/main" id="{9CA32A60-9A5C-472D-92F9-6F4A9385C365}"/>
                </a:ext>
              </a:extLst>
            </p:cNvPr>
            <p:cNvGrpSpPr>
              <a:grpSpLocks noChangeAspect="1"/>
            </p:cNvGrpSpPr>
            <p:nvPr>
              <p:custDataLst>
                <p:tags r:id="rId32"/>
              </p:custDataLst>
            </p:nvPr>
          </p:nvGrpSpPr>
          <p:grpSpPr bwMode="auto">
            <a:xfrm>
              <a:off x="6655594" y="1370805"/>
              <a:ext cx="209550" cy="209551"/>
              <a:chOff x="4495" y="1440"/>
              <a:chExt cx="160" cy="160"/>
            </a:xfrm>
          </p:grpSpPr>
          <p:sp>
            <p:nvSpPr>
              <p:cNvPr id="88" name="Oval 50">
                <a:extLst>
                  <a:ext uri="{FF2B5EF4-FFF2-40B4-BE49-F238E27FC236}">
                    <a16:creationId xmlns:a16="http://schemas.microsoft.com/office/drawing/2014/main" id="{1A718B91-9D77-4027-8227-B24EF027FB1E}"/>
                  </a:ext>
                </a:extLst>
              </p:cNvPr>
              <p:cNvSpPr>
                <a:spLocks noChangeAspect="1" noChangeArrowheads="1"/>
              </p:cNvSpPr>
              <p:nvPr>
                <p:custDataLst>
                  <p:tags r:id="rId36"/>
                </p:custDataLst>
              </p:nvPr>
            </p:nvSpPr>
            <p:spPr bwMode="auto">
              <a:xfrm>
                <a:off x="4495" y="1440"/>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89" name="Oval 51">
                <a:extLst>
                  <a:ext uri="{FF2B5EF4-FFF2-40B4-BE49-F238E27FC236}">
                    <a16:creationId xmlns:a16="http://schemas.microsoft.com/office/drawing/2014/main" id="{E4DCA13F-8F91-4612-9CBA-612C35650BAE}"/>
                  </a:ext>
                </a:extLst>
              </p:cNvPr>
              <p:cNvSpPr>
                <a:spLocks noChangeAspect="1" noChangeArrowheads="1"/>
              </p:cNvSpPr>
              <p:nvPr>
                <p:custDataLst>
                  <p:tags r:id="rId37"/>
                </p:custDataLst>
              </p:nvPr>
            </p:nvSpPr>
            <p:spPr bwMode="auto">
              <a:xfrm>
                <a:off x="4495" y="1440"/>
                <a:ext cx="160" cy="160"/>
              </a:xfrm>
              <a:prstGeom prst="arc">
                <a:avLst>
                  <a:gd name="adj1" fmla="val 16200000"/>
                  <a:gd name="adj2" fmla="val 162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sp>
          <p:nvSpPr>
            <p:cNvPr id="80" name="Legend1">
              <a:extLst>
                <a:ext uri="{FF2B5EF4-FFF2-40B4-BE49-F238E27FC236}">
                  <a16:creationId xmlns:a16="http://schemas.microsoft.com/office/drawing/2014/main" id="{AFEBEC0F-16B1-4867-B024-A867A2EEA496}"/>
                </a:ext>
              </a:extLst>
            </p:cNvPr>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1" name="Legend2">
              <a:extLst>
                <a:ext uri="{FF2B5EF4-FFF2-40B4-BE49-F238E27FC236}">
                  <a16:creationId xmlns:a16="http://schemas.microsoft.com/office/drawing/2014/main" id="{953B45E7-2D68-46D2-A0B7-E18AD61B19E2}"/>
                </a:ext>
              </a:extLst>
            </p:cNvPr>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2" name="Legend3">
              <a:extLst>
                <a:ext uri="{FF2B5EF4-FFF2-40B4-BE49-F238E27FC236}">
                  <a16:creationId xmlns:a16="http://schemas.microsoft.com/office/drawing/2014/main" id="{D26129C7-D82E-4EF7-8CDE-6C2E28013285}"/>
                </a:ext>
              </a:extLst>
            </p:cNvPr>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3" name="Legend4">
              <a:extLst>
                <a:ext uri="{FF2B5EF4-FFF2-40B4-BE49-F238E27FC236}">
                  <a16:creationId xmlns:a16="http://schemas.microsoft.com/office/drawing/2014/main" id="{9B5E0F20-4559-4BC8-80CE-48EABDE156AD}"/>
                </a:ext>
              </a:extLst>
            </p:cNvPr>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4" name="Legend5">
              <a:extLst>
                <a:ext uri="{FF2B5EF4-FFF2-40B4-BE49-F238E27FC236}">
                  <a16:creationId xmlns:a16="http://schemas.microsoft.com/office/drawing/2014/main" id="{832DAD7D-D044-4738-9ABE-B25A6636B878}"/>
                </a:ext>
              </a:extLst>
            </p:cNvPr>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nvGrpSpPr>
            <p:cNvPr id="85" name="MoonLegend3">
              <a:extLst>
                <a:ext uri="{FF2B5EF4-FFF2-40B4-BE49-F238E27FC236}">
                  <a16:creationId xmlns:a16="http://schemas.microsoft.com/office/drawing/2014/main" id="{3E912D22-E297-4CE6-BE79-A7985C0FBBF6}"/>
                </a:ext>
              </a:extLst>
            </p:cNvPr>
            <p:cNvGrpSpPr>
              <a:grpSpLocks noChangeAspect="1"/>
            </p:cNvGrpSpPr>
            <p:nvPr>
              <p:custDataLst>
                <p:tags r:id="rId33"/>
              </p:custDataLst>
            </p:nvPr>
          </p:nvGrpSpPr>
          <p:grpSpPr bwMode="auto">
            <a:xfrm>
              <a:off x="6655594" y="822322"/>
              <a:ext cx="209550" cy="209551"/>
              <a:chOff x="4495" y="1198"/>
              <a:chExt cx="160" cy="160"/>
            </a:xfrm>
          </p:grpSpPr>
          <p:sp>
            <p:nvSpPr>
              <p:cNvPr id="86" name="Oval 47">
                <a:extLst>
                  <a:ext uri="{FF2B5EF4-FFF2-40B4-BE49-F238E27FC236}">
                    <a16:creationId xmlns:a16="http://schemas.microsoft.com/office/drawing/2014/main" id="{FD11E69A-6483-4037-B949-4D1D1A0FEEC5}"/>
                  </a:ext>
                </a:extLst>
              </p:cNvPr>
              <p:cNvSpPr>
                <a:spLocks noChangeAspect="1" noChangeArrowheads="1"/>
              </p:cNvSpPr>
              <p:nvPr>
                <p:custDataLst>
                  <p:tags r:id="rId34"/>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87" name="Arc 48">
                <a:extLst>
                  <a:ext uri="{FF2B5EF4-FFF2-40B4-BE49-F238E27FC236}">
                    <a16:creationId xmlns:a16="http://schemas.microsoft.com/office/drawing/2014/main" id="{6576C839-CB24-4DB8-80F5-1F6B0A147A87}"/>
                  </a:ext>
                </a:extLst>
              </p:cNvPr>
              <p:cNvSpPr>
                <a:spLocks noChangeAspect="1"/>
              </p:cNvSpPr>
              <p:nvPr>
                <p:custDataLst>
                  <p:tags r:id="rId35"/>
                </p:custDataLst>
              </p:nvPr>
            </p:nvSpPr>
            <p:spPr bwMode="auto">
              <a:xfrm>
                <a:off x="4495" y="1198"/>
                <a:ext cx="160" cy="160"/>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grpSp>
        <p:nvGrpSpPr>
          <p:cNvPr id="96" name="EmptyMoon" hidden="1">
            <a:extLst>
              <a:ext uri="{FF2B5EF4-FFF2-40B4-BE49-F238E27FC236}">
                <a16:creationId xmlns:a16="http://schemas.microsoft.com/office/drawing/2014/main" id="{707E17A1-1848-470B-9AF2-044B3C05A375}"/>
              </a:ext>
            </a:extLst>
          </p:cNvPr>
          <p:cNvGrpSpPr>
            <a:grpSpLocks noChangeAspect="1"/>
          </p:cNvGrpSpPr>
          <p:nvPr userDrawn="1">
            <p:custDataLst>
              <p:tags r:id="rId26"/>
            </p:custDataLst>
          </p:nvPr>
        </p:nvGrpSpPr>
        <p:grpSpPr>
          <a:xfrm>
            <a:off x="11383264" y="2492796"/>
            <a:ext cx="254000" cy="254000"/>
            <a:chOff x="762000" y="1270000"/>
            <a:chExt cx="254000" cy="254000"/>
          </a:xfrm>
        </p:grpSpPr>
        <p:sp>
          <p:nvSpPr>
            <p:cNvPr id="97" name="Oval 96">
              <a:extLst>
                <a:ext uri="{FF2B5EF4-FFF2-40B4-BE49-F238E27FC236}">
                  <a16:creationId xmlns:a16="http://schemas.microsoft.com/office/drawing/2014/main" id="{C9D3279C-1BCF-4752-9B18-F8A7510D2E5F}"/>
                </a:ext>
              </a:extLst>
            </p:cNvPr>
            <p:cNvSpPr/>
            <p:nvPr>
              <p:custDataLst>
                <p:tags r:id="rId27"/>
              </p:custDataLst>
            </p:nvPr>
          </p:nvSpPr>
          <p:spPr>
            <a:xfrm>
              <a:off x="762000" y="1270000"/>
              <a:ext cx="254000" cy="254000"/>
            </a:xfrm>
            <a:prstGeom prst="ellipse">
              <a:avLst/>
            </a:prstGeom>
            <a:solidFill>
              <a:schemeClr val="bg1"/>
            </a:solid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98" name="Arc 97">
              <a:extLst>
                <a:ext uri="{FF2B5EF4-FFF2-40B4-BE49-F238E27FC236}">
                  <a16:creationId xmlns:a16="http://schemas.microsoft.com/office/drawing/2014/main" id="{F8D931EB-99EF-40D6-B5E8-797176C3DF0D}"/>
                </a:ext>
              </a:extLst>
            </p:cNvPr>
            <p:cNvSpPr/>
            <p:nvPr>
              <p:custDataLst>
                <p:tags r:id="rId28"/>
              </p:custDataLst>
            </p:nvPr>
          </p:nvSpPr>
          <p:spPr>
            <a:xfrm>
              <a:off x="762000" y="1270000"/>
              <a:ext cx="254000" cy="254000"/>
            </a:xfrm>
            <a:prstGeom prst="arc">
              <a:avLst>
                <a:gd name="adj1" fmla="val 16200000"/>
                <a:gd name="adj2" fmla="val 5400000"/>
              </a:avLst>
            </a:prstGeom>
            <a:solidFill>
              <a:schemeClr val="accent1"/>
            </a:solidFill>
            <a:ln w="6350" cap="sq" cmpd="sng" algn="ctr">
              <a:solidFill>
                <a:schemeClr val="accent6"/>
              </a:solidFill>
              <a:prstDash val="solid"/>
              <a:miter lim="800000"/>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420350938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hf sldNum="0" hdr="0" ftr="0" dt="0"/>
  <p:txStyles>
    <p:titleStyle>
      <a:lvl1pPr algn="l" defTabSz="1218026" rtl="0" eaLnBrk="1" fontAlgn="base" hangingPunct="1">
        <a:spcBef>
          <a:spcPct val="0"/>
        </a:spcBef>
        <a:spcAft>
          <a:spcPct val="0"/>
        </a:spcAft>
        <a:tabLst>
          <a:tab pos="367135" algn="l"/>
        </a:tabLst>
        <a:defRPr lang="x-none" sz="2500" b="1" baseline="0" noProof="0" dirty="0">
          <a:solidFill>
            <a:schemeClr val="tx2"/>
          </a:solidFill>
          <a:latin typeface="+mj-lt"/>
          <a:ea typeface="+mj-ea"/>
          <a:cs typeface="+mj-cs"/>
        </a:defRPr>
      </a:lvl1pPr>
      <a:lvl2pPr algn="l" defTabSz="1218026" rtl="0" eaLnBrk="1" fontAlgn="base" hangingPunct="1">
        <a:spcBef>
          <a:spcPct val="0"/>
        </a:spcBef>
        <a:spcAft>
          <a:spcPct val="0"/>
        </a:spcAft>
        <a:defRPr lang="x-none" sz="2584" b="1">
          <a:solidFill>
            <a:schemeClr val="tx2"/>
          </a:solidFill>
          <a:latin typeface="Arial" charset="0"/>
        </a:defRPr>
      </a:lvl2pPr>
      <a:lvl3pPr algn="l" defTabSz="1218026" rtl="0" eaLnBrk="1" fontAlgn="base" hangingPunct="1">
        <a:spcBef>
          <a:spcPct val="0"/>
        </a:spcBef>
        <a:spcAft>
          <a:spcPct val="0"/>
        </a:spcAft>
        <a:defRPr lang="x-none" sz="2584" b="1">
          <a:solidFill>
            <a:schemeClr val="tx2"/>
          </a:solidFill>
          <a:latin typeface="Arial" charset="0"/>
        </a:defRPr>
      </a:lvl3pPr>
      <a:lvl4pPr algn="l" defTabSz="1218026" rtl="0" eaLnBrk="1" fontAlgn="base" hangingPunct="1">
        <a:spcBef>
          <a:spcPct val="0"/>
        </a:spcBef>
        <a:spcAft>
          <a:spcPct val="0"/>
        </a:spcAft>
        <a:defRPr lang="x-none" sz="2584" b="1">
          <a:solidFill>
            <a:schemeClr val="tx2"/>
          </a:solidFill>
          <a:latin typeface="Arial" charset="0"/>
        </a:defRPr>
      </a:lvl4pPr>
      <a:lvl5pPr algn="l" defTabSz="1218026" rtl="0" eaLnBrk="1" fontAlgn="base" hangingPunct="1">
        <a:spcBef>
          <a:spcPct val="0"/>
        </a:spcBef>
        <a:spcAft>
          <a:spcPct val="0"/>
        </a:spcAft>
        <a:defRPr lang="x-none" sz="2584" b="1">
          <a:solidFill>
            <a:schemeClr val="tx2"/>
          </a:solidFill>
          <a:latin typeface="Arial" charset="0"/>
        </a:defRPr>
      </a:lvl5pPr>
      <a:lvl6pPr marL="621970" algn="l" defTabSz="1218026" rtl="0" eaLnBrk="1" fontAlgn="base" hangingPunct="1">
        <a:spcBef>
          <a:spcPct val="0"/>
        </a:spcBef>
        <a:spcAft>
          <a:spcPct val="0"/>
        </a:spcAft>
        <a:defRPr lang="x-none" sz="2584" b="1">
          <a:solidFill>
            <a:schemeClr val="tx2"/>
          </a:solidFill>
          <a:latin typeface="Arial" charset="0"/>
        </a:defRPr>
      </a:lvl6pPr>
      <a:lvl7pPr marL="1243941" algn="l" defTabSz="1218026" rtl="0" eaLnBrk="1" fontAlgn="base" hangingPunct="1">
        <a:spcBef>
          <a:spcPct val="0"/>
        </a:spcBef>
        <a:spcAft>
          <a:spcPct val="0"/>
        </a:spcAft>
        <a:defRPr lang="x-none" sz="2584" b="1">
          <a:solidFill>
            <a:schemeClr val="tx2"/>
          </a:solidFill>
          <a:latin typeface="Arial" charset="0"/>
        </a:defRPr>
      </a:lvl7pPr>
      <a:lvl8pPr marL="1865909" algn="l" defTabSz="1218026" rtl="0" eaLnBrk="1" fontAlgn="base" hangingPunct="1">
        <a:spcBef>
          <a:spcPct val="0"/>
        </a:spcBef>
        <a:spcAft>
          <a:spcPct val="0"/>
        </a:spcAft>
        <a:defRPr lang="x-none" sz="2584" b="1">
          <a:solidFill>
            <a:schemeClr val="tx2"/>
          </a:solidFill>
          <a:latin typeface="Arial" charset="0"/>
        </a:defRPr>
      </a:lvl8pPr>
      <a:lvl9pPr marL="2487880" algn="l" defTabSz="1218026" rtl="0" eaLnBrk="1" fontAlgn="base" hangingPunct="1">
        <a:spcBef>
          <a:spcPct val="0"/>
        </a:spcBef>
        <a:spcAft>
          <a:spcPct val="0"/>
        </a:spcAft>
        <a:defRPr lang="x-none" sz="2584" b="1">
          <a:solidFill>
            <a:schemeClr val="tx2"/>
          </a:solidFill>
          <a:latin typeface="Arial" charset="0"/>
        </a:defRPr>
      </a:lvl9pPr>
    </p:titleStyle>
    <p:bodyStyle>
      <a:lvl1pPr marL="0" indent="0" algn="l" defTabSz="1218026" rtl="0" eaLnBrk="1" fontAlgn="base" hangingPunct="1">
        <a:spcBef>
          <a:spcPct val="0"/>
        </a:spcBef>
        <a:spcAft>
          <a:spcPct val="0"/>
        </a:spcAft>
        <a:buClr>
          <a:schemeClr val="tx2"/>
        </a:buClr>
        <a:buSzPct val="100000"/>
        <a:defRPr lang="x-none" sz="1600" baseline="0">
          <a:solidFill>
            <a:schemeClr val="tx1"/>
          </a:solidFill>
          <a:latin typeface="+mn-lt"/>
          <a:ea typeface="+mn-ea"/>
          <a:cs typeface="+mn-cs"/>
        </a:defRPr>
      </a:lvl1pPr>
      <a:lvl2pPr marL="193675" indent="-192088" algn="l" defTabSz="1218026" rtl="0" eaLnBrk="1" fontAlgn="base" hangingPunct="1">
        <a:spcBef>
          <a:spcPct val="0"/>
        </a:spcBef>
        <a:spcAft>
          <a:spcPct val="0"/>
        </a:spcAft>
        <a:buClr>
          <a:schemeClr val="accent1"/>
        </a:buClr>
        <a:buSzPct val="100000"/>
        <a:buFont typeface="Wingdings" panose="05000000000000000000" pitchFamily="2" charset="2"/>
        <a:buChar char="§"/>
        <a:defRPr lang="x-none" sz="1600" baseline="0">
          <a:solidFill>
            <a:schemeClr val="tx1"/>
          </a:solidFill>
          <a:latin typeface="+mn-lt"/>
        </a:defRPr>
      </a:lvl2pPr>
      <a:lvl3pPr marL="457200" indent="-261938" algn="l" defTabSz="1218026" rtl="0" eaLnBrk="1" fontAlgn="base" hangingPunct="1">
        <a:spcBef>
          <a:spcPct val="0"/>
        </a:spcBef>
        <a:spcAft>
          <a:spcPct val="0"/>
        </a:spcAft>
        <a:buClr>
          <a:schemeClr val="accent1"/>
        </a:buClr>
        <a:buSzPct val="120000"/>
        <a:buFont typeface="Arial" panose="020B0604020202020204" pitchFamily="34" charset="0"/>
        <a:buChar char="–"/>
        <a:defRPr lang="x-none" sz="1600" baseline="0">
          <a:solidFill>
            <a:schemeClr val="tx1"/>
          </a:solidFill>
          <a:latin typeface="+mn-lt"/>
        </a:defRPr>
      </a:lvl3pPr>
      <a:lvl4pPr marL="614363" indent="-155575" algn="l" defTabSz="1218026" rtl="0" eaLnBrk="1" fontAlgn="base" hangingPunct="1">
        <a:spcBef>
          <a:spcPct val="0"/>
        </a:spcBef>
        <a:spcAft>
          <a:spcPct val="0"/>
        </a:spcAft>
        <a:buClr>
          <a:schemeClr val="accent1"/>
        </a:buClr>
        <a:buSzPct val="100000"/>
        <a:buFont typeface="Arial" panose="020B0604020202020204" pitchFamily="34" charset="0"/>
        <a:buChar char="•"/>
        <a:defRPr lang="x-none" sz="1600" baseline="0">
          <a:solidFill>
            <a:schemeClr val="tx1"/>
          </a:solidFill>
          <a:latin typeface="+mn-lt"/>
        </a:defRPr>
      </a:lvl4pPr>
      <a:lvl5pPr marL="749808" indent="-130175" algn="l" defTabSz="1218026" rtl="0" eaLnBrk="1" fontAlgn="base" hangingPunct="1">
        <a:spcBef>
          <a:spcPct val="0"/>
        </a:spcBef>
        <a:spcAft>
          <a:spcPct val="0"/>
        </a:spcAft>
        <a:buClr>
          <a:schemeClr val="accent1"/>
        </a:buClr>
        <a:buSzPct val="89000"/>
        <a:buFont typeface="Arial" panose="020B0604020202020204" pitchFamily="34" charset="0"/>
        <a:buChar char="-"/>
        <a:defRPr lang="x-none" sz="1600" baseline="0">
          <a:solidFill>
            <a:schemeClr val="tx1"/>
          </a:solidFill>
          <a:latin typeface="+mn-lt"/>
        </a:defRPr>
      </a:lvl5pPr>
      <a:lvl6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6pPr>
      <a:lvl7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7pPr>
      <a:lvl8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8pPr>
      <a:lvl9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9pPr>
    </p:bodyStyle>
    <p:otherStyle>
      <a:defPPr>
        <a:defRPr lang="x-none"/>
      </a:defPPr>
      <a:lvl1pPr marL="0" algn="l" defTabSz="1243941" rtl="0" eaLnBrk="1" latinLnBrk="0" hangingPunct="1">
        <a:defRPr lang="x-none" sz="2448" kern="1200">
          <a:solidFill>
            <a:schemeClr val="tx1"/>
          </a:solidFill>
          <a:latin typeface="+mn-lt"/>
          <a:ea typeface="+mn-ea"/>
          <a:cs typeface="+mn-cs"/>
        </a:defRPr>
      </a:lvl1pPr>
      <a:lvl2pPr marL="621970" algn="l" defTabSz="1243941" rtl="0" eaLnBrk="1" latinLnBrk="0" hangingPunct="1">
        <a:defRPr lang="x-none" sz="2448" kern="1200">
          <a:solidFill>
            <a:schemeClr val="tx1"/>
          </a:solidFill>
          <a:latin typeface="+mn-lt"/>
          <a:ea typeface="+mn-ea"/>
          <a:cs typeface="+mn-cs"/>
        </a:defRPr>
      </a:lvl2pPr>
      <a:lvl3pPr marL="1243941" algn="l" defTabSz="1243941" rtl="0" eaLnBrk="1" latinLnBrk="0" hangingPunct="1">
        <a:defRPr lang="x-none" sz="2448" kern="1200">
          <a:solidFill>
            <a:schemeClr val="tx1"/>
          </a:solidFill>
          <a:latin typeface="+mn-lt"/>
          <a:ea typeface="+mn-ea"/>
          <a:cs typeface="+mn-cs"/>
        </a:defRPr>
      </a:lvl3pPr>
      <a:lvl4pPr marL="1865909" algn="l" defTabSz="1243941" rtl="0" eaLnBrk="1" latinLnBrk="0" hangingPunct="1">
        <a:defRPr lang="x-none" sz="2448" kern="1200">
          <a:solidFill>
            <a:schemeClr val="tx1"/>
          </a:solidFill>
          <a:latin typeface="+mn-lt"/>
          <a:ea typeface="+mn-ea"/>
          <a:cs typeface="+mn-cs"/>
        </a:defRPr>
      </a:lvl4pPr>
      <a:lvl5pPr marL="2487880" algn="l" defTabSz="1243941" rtl="0" eaLnBrk="1" latinLnBrk="0" hangingPunct="1">
        <a:defRPr lang="x-none" sz="2448" kern="1200">
          <a:solidFill>
            <a:schemeClr val="tx1"/>
          </a:solidFill>
          <a:latin typeface="+mn-lt"/>
          <a:ea typeface="+mn-ea"/>
          <a:cs typeface="+mn-cs"/>
        </a:defRPr>
      </a:lvl5pPr>
      <a:lvl6pPr marL="3109850" algn="l" defTabSz="1243941" rtl="0" eaLnBrk="1" latinLnBrk="0" hangingPunct="1">
        <a:defRPr lang="x-none" sz="2448" kern="1200">
          <a:solidFill>
            <a:schemeClr val="tx1"/>
          </a:solidFill>
          <a:latin typeface="+mn-lt"/>
          <a:ea typeface="+mn-ea"/>
          <a:cs typeface="+mn-cs"/>
        </a:defRPr>
      </a:lvl6pPr>
      <a:lvl7pPr marL="3731821" algn="l" defTabSz="1243941" rtl="0" eaLnBrk="1" latinLnBrk="0" hangingPunct="1">
        <a:defRPr lang="x-none" sz="2448" kern="1200">
          <a:solidFill>
            <a:schemeClr val="tx1"/>
          </a:solidFill>
          <a:latin typeface="+mn-lt"/>
          <a:ea typeface="+mn-ea"/>
          <a:cs typeface="+mn-cs"/>
        </a:defRPr>
      </a:lvl7pPr>
      <a:lvl8pPr marL="4353790" algn="l" defTabSz="1243941" rtl="0" eaLnBrk="1" latinLnBrk="0" hangingPunct="1">
        <a:defRPr lang="x-none" sz="2448" kern="1200">
          <a:solidFill>
            <a:schemeClr val="tx1"/>
          </a:solidFill>
          <a:latin typeface="+mn-lt"/>
          <a:ea typeface="+mn-ea"/>
          <a:cs typeface="+mn-cs"/>
        </a:defRPr>
      </a:lvl8pPr>
      <a:lvl9pPr marL="4975761" algn="l" defTabSz="1243941" rtl="0" eaLnBrk="1" latinLnBrk="0" hangingPunct="1">
        <a:defRPr lang="x-none" sz="244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7">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B32E09-5735-48B9-8730-83DB0A632C77}" type="datetimeFigureOut">
              <a:rPr lang="en-US" smtClean="0"/>
              <a:t>5/8/20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9ECEE-3528-457D-A37B-B26898B35F5F}" type="slidenum">
              <a:rPr lang="en-US" smtClean="0"/>
              <a:t>‹#›</a:t>
            </a:fld>
            <a:endParaRPr lang="en-US"/>
          </a:p>
        </p:txBody>
      </p:sp>
    </p:spTree>
    <p:extLst>
      <p:ext uri="{BB962C8B-B14F-4D97-AF65-F5344CB8AC3E}">
        <p14:creationId xmlns:p14="http://schemas.microsoft.com/office/powerpoint/2010/main" val="15627712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23.emf"/><Relationship Id="rId2" Type="http://schemas.openxmlformats.org/officeDocument/2006/relationships/tags" Target="../tags/tag97.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2.xml"/><Relationship Id="rId4"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tags" Target="../tags/tag100.xml"/><Relationship Id="rId7" Type="http://schemas.openxmlformats.org/officeDocument/2006/relationships/oleObject" Target="../embeddings/oleObject17.bin"/><Relationship Id="rId2" Type="http://schemas.openxmlformats.org/officeDocument/2006/relationships/tags" Target="../tags/tag99.xml"/><Relationship Id="rId1" Type="http://schemas.openxmlformats.org/officeDocument/2006/relationships/vmlDrawing" Target="../drawings/vmlDrawing17.vml"/><Relationship Id="rId6" Type="http://schemas.openxmlformats.org/officeDocument/2006/relationships/notesSlide" Target="../notesSlides/notesSlide3.xml"/><Relationship Id="rId5" Type="http://schemas.openxmlformats.org/officeDocument/2006/relationships/slideLayout" Target="../slideLayouts/slideLayout20.xml"/><Relationship Id="rId4" Type="http://schemas.openxmlformats.org/officeDocument/2006/relationships/tags" Target="../tags/tag101.xml"/></Relationships>
</file>

<file path=ppt/slides/_rels/slide15.xml.rels><?xml version="1.0" encoding="UTF-8" standalone="yes"?>
<Relationships xmlns="http://schemas.openxmlformats.org/package/2006/relationships"><Relationship Id="rId13" Type="http://schemas.openxmlformats.org/officeDocument/2006/relationships/tags" Target="../tags/tag113.xml"/><Relationship Id="rId18" Type="http://schemas.openxmlformats.org/officeDocument/2006/relationships/tags" Target="../tags/tag118.xml"/><Relationship Id="rId26" Type="http://schemas.openxmlformats.org/officeDocument/2006/relationships/tags" Target="../tags/tag126.xml"/><Relationship Id="rId3" Type="http://schemas.openxmlformats.org/officeDocument/2006/relationships/tags" Target="../tags/tag103.xml"/><Relationship Id="rId21" Type="http://schemas.openxmlformats.org/officeDocument/2006/relationships/tags" Target="../tags/tag121.xml"/><Relationship Id="rId34" Type="http://schemas.openxmlformats.org/officeDocument/2006/relationships/image" Target="../media/image24.emf"/><Relationship Id="rId7" Type="http://schemas.openxmlformats.org/officeDocument/2006/relationships/tags" Target="../tags/tag107.xml"/><Relationship Id="rId12" Type="http://schemas.openxmlformats.org/officeDocument/2006/relationships/tags" Target="../tags/tag112.xml"/><Relationship Id="rId17" Type="http://schemas.openxmlformats.org/officeDocument/2006/relationships/tags" Target="../tags/tag117.xml"/><Relationship Id="rId25" Type="http://schemas.openxmlformats.org/officeDocument/2006/relationships/tags" Target="../tags/tag125.xml"/><Relationship Id="rId33" Type="http://schemas.openxmlformats.org/officeDocument/2006/relationships/oleObject" Target="../embeddings/oleObject18.bin"/><Relationship Id="rId2" Type="http://schemas.openxmlformats.org/officeDocument/2006/relationships/tags" Target="../tags/tag102.xml"/><Relationship Id="rId16" Type="http://schemas.openxmlformats.org/officeDocument/2006/relationships/tags" Target="../tags/tag116.xml"/><Relationship Id="rId20" Type="http://schemas.openxmlformats.org/officeDocument/2006/relationships/tags" Target="../tags/tag120.xml"/><Relationship Id="rId29" Type="http://schemas.openxmlformats.org/officeDocument/2006/relationships/tags" Target="../tags/tag129.xml"/><Relationship Id="rId1" Type="http://schemas.openxmlformats.org/officeDocument/2006/relationships/vmlDrawing" Target="../drawings/vmlDrawing18.vml"/><Relationship Id="rId6" Type="http://schemas.openxmlformats.org/officeDocument/2006/relationships/tags" Target="../tags/tag106.xml"/><Relationship Id="rId11" Type="http://schemas.openxmlformats.org/officeDocument/2006/relationships/tags" Target="../tags/tag111.xml"/><Relationship Id="rId24" Type="http://schemas.openxmlformats.org/officeDocument/2006/relationships/tags" Target="../tags/tag124.xml"/><Relationship Id="rId32" Type="http://schemas.openxmlformats.org/officeDocument/2006/relationships/slideLayout" Target="../slideLayouts/slideLayout20.xml"/><Relationship Id="rId5" Type="http://schemas.openxmlformats.org/officeDocument/2006/relationships/tags" Target="../tags/tag105.xml"/><Relationship Id="rId15" Type="http://schemas.openxmlformats.org/officeDocument/2006/relationships/tags" Target="../tags/tag115.xml"/><Relationship Id="rId23" Type="http://schemas.openxmlformats.org/officeDocument/2006/relationships/tags" Target="../tags/tag123.xml"/><Relationship Id="rId28" Type="http://schemas.openxmlformats.org/officeDocument/2006/relationships/tags" Target="../tags/tag128.xml"/><Relationship Id="rId10" Type="http://schemas.openxmlformats.org/officeDocument/2006/relationships/tags" Target="../tags/tag110.xml"/><Relationship Id="rId19" Type="http://schemas.openxmlformats.org/officeDocument/2006/relationships/tags" Target="../tags/tag119.xml"/><Relationship Id="rId31" Type="http://schemas.openxmlformats.org/officeDocument/2006/relationships/tags" Target="../tags/tag131.xml"/><Relationship Id="rId4" Type="http://schemas.openxmlformats.org/officeDocument/2006/relationships/tags" Target="../tags/tag104.xml"/><Relationship Id="rId9" Type="http://schemas.openxmlformats.org/officeDocument/2006/relationships/tags" Target="../tags/tag109.xml"/><Relationship Id="rId14" Type="http://schemas.openxmlformats.org/officeDocument/2006/relationships/tags" Target="../tags/tag114.xml"/><Relationship Id="rId22" Type="http://schemas.openxmlformats.org/officeDocument/2006/relationships/tags" Target="../tags/tag122.xml"/><Relationship Id="rId27" Type="http://schemas.openxmlformats.org/officeDocument/2006/relationships/tags" Target="../tags/tag127.xml"/><Relationship Id="rId30" Type="http://schemas.openxmlformats.org/officeDocument/2006/relationships/tags" Target="../tags/tag130.xml"/><Relationship Id="rId8" Type="http://schemas.openxmlformats.org/officeDocument/2006/relationships/tags" Target="../tags/tag108.xml"/></Relationships>
</file>

<file path=ppt/slides/_rels/slide16.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tags" Target="../tags/tag133.xml"/><Relationship Id="rId7" Type="http://schemas.openxmlformats.org/officeDocument/2006/relationships/oleObject" Target="../embeddings/oleObject19.bin"/><Relationship Id="rId2" Type="http://schemas.openxmlformats.org/officeDocument/2006/relationships/tags" Target="../tags/tag132.xml"/><Relationship Id="rId1" Type="http://schemas.openxmlformats.org/officeDocument/2006/relationships/vmlDrawing" Target="../drawings/vmlDrawing19.vml"/><Relationship Id="rId6" Type="http://schemas.openxmlformats.org/officeDocument/2006/relationships/slideLayout" Target="../slideLayouts/slideLayout20.xml"/><Relationship Id="rId5" Type="http://schemas.openxmlformats.org/officeDocument/2006/relationships/tags" Target="../tags/tag135.xml"/><Relationship Id="rId4" Type="http://schemas.openxmlformats.org/officeDocument/2006/relationships/tags" Target="../tags/tag1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hyperlink" Target="http://www.covenantmss.or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D6B054-721D-6A4D-A367-FC5AA75F8FA5}"/>
              </a:ext>
            </a:extLst>
          </p:cNvPr>
          <p:cNvSpPr>
            <a:spLocks noGrp="1"/>
          </p:cNvSpPr>
          <p:nvPr>
            <p:ph type="ctrTitle"/>
          </p:nvPr>
        </p:nvSpPr>
        <p:spPr>
          <a:effectLst>
            <a:outerShdw blurRad="50800" dist="38100" dir="2700000" algn="tl" rotWithShape="0">
              <a:prstClr val="black">
                <a:alpha val="40000"/>
              </a:prstClr>
            </a:outerShdw>
          </a:effectLst>
        </p:spPr>
        <p:txBody>
          <a:bodyPr/>
          <a:lstStyle/>
          <a:p>
            <a:r>
              <a:rPr lang="en-US" dirty="0"/>
              <a:t>Covenant Health</a:t>
            </a:r>
            <a:br>
              <a:rPr lang="en-US" dirty="0"/>
            </a:br>
            <a:r>
              <a:rPr lang="en-US" dirty="0"/>
              <a:t>COVID-19 Update for Physicians</a:t>
            </a:r>
          </a:p>
        </p:txBody>
      </p:sp>
      <p:sp>
        <p:nvSpPr>
          <p:cNvPr id="6" name="Subtitle 5">
            <a:extLst>
              <a:ext uri="{FF2B5EF4-FFF2-40B4-BE49-F238E27FC236}">
                <a16:creationId xmlns:a16="http://schemas.microsoft.com/office/drawing/2014/main" id="{560B31AF-7F72-534C-AF64-C57CCAEB887E}"/>
              </a:ext>
            </a:extLst>
          </p:cNvPr>
          <p:cNvSpPr>
            <a:spLocks noGrp="1"/>
          </p:cNvSpPr>
          <p:nvPr>
            <p:ph type="subTitle" idx="1"/>
          </p:nvPr>
        </p:nvSpPr>
        <p:spPr>
          <a:xfrm>
            <a:off x="1828800" y="4035972"/>
            <a:ext cx="8534400" cy="1069428"/>
          </a:xfrm>
        </p:spPr>
        <p:txBody>
          <a:bodyPr/>
          <a:lstStyle/>
          <a:p>
            <a:r>
              <a:rPr lang="en-US" dirty="0"/>
              <a:t>May 8, 2020</a:t>
            </a:r>
          </a:p>
        </p:txBody>
      </p:sp>
    </p:spTree>
    <p:extLst>
      <p:ext uri="{BB962C8B-B14F-4D97-AF65-F5344CB8AC3E}">
        <p14:creationId xmlns:p14="http://schemas.microsoft.com/office/powerpoint/2010/main" val="2391044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C84B-AEF3-4723-802B-0934782DC4EF}"/>
              </a:ext>
            </a:extLst>
          </p:cNvPr>
          <p:cNvSpPr>
            <a:spLocks noGrp="1"/>
          </p:cNvSpPr>
          <p:nvPr>
            <p:ph type="ctrTitle"/>
          </p:nvPr>
        </p:nvSpPr>
        <p:spPr>
          <a:xfrm>
            <a:off x="914400" y="390401"/>
            <a:ext cx="10363200" cy="1470025"/>
          </a:xfrm>
        </p:spPr>
        <p:txBody>
          <a:bodyPr/>
          <a:lstStyle/>
          <a:p>
            <a:r>
              <a:rPr lang="en-US" dirty="0"/>
              <a:t>New Covid-19 POSITIVES by Day Forecast</a:t>
            </a:r>
            <a:br>
              <a:rPr lang="en-US" dirty="0"/>
            </a:br>
            <a:endParaRPr lang="en-US" dirty="0"/>
          </a:p>
        </p:txBody>
      </p:sp>
      <p:pic>
        <p:nvPicPr>
          <p:cNvPr id="4" name="Picture 3">
            <a:extLst>
              <a:ext uri="{FF2B5EF4-FFF2-40B4-BE49-F238E27FC236}">
                <a16:creationId xmlns:a16="http://schemas.microsoft.com/office/drawing/2014/main" id="{5FE684FF-91A6-475E-87F5-F28A9A5E14E4}"/>
              </a:ext>
            </a:extLst>
          </p:cNvPr>
          <p:cNvPicPr>
            <a:picLocks noChangeAspect="1"/>
          </p:cNvPicPr>
          <p:nvPr/>
        </p:nvPicPr>
        <p:blipFill>
          <a:blip r:embed="rId2"/>
          <a:stretch>
            <a:fillRect/>
          </a:stretch>
        </p:blipFill>
        <p:spPr>
          <a:xfrm>
            <a:off x="1563678" y="1061326"/>
            <a:ext cx="9064643" cy="4937760"/>
          </a:xfrm>
          <a:prstGeom prst="rect">
            <a:avLst/>
          </a:prstGeom>
        </p:spPr>
      </p:pic>
    </p:spTree>
    <p:extLst>
      <p:ext uri="{BB962C8B-B14F-4D97-AF65-F5344CB8AC3E}">
        <p14:creationId xmlns:p14="http://schemas.microsoft.com/office/powerpoint/2010/main" val="235002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8DBF0B-D888-4439-BFEB-136C840FF032}"/>
              </a:ext>
            </a:extLst>
          </p:cNvPr>
          <p:cNvPicPr>
            <a:picLocks noChangeAspect="1"/>
          </p:cNvPicPr>
          <p:nvPr/>
        </p:nvPicPr>
        <p:blipFill>
          <a:blip r:embed="rId2"/>
          <a:stretch>
            <a:fillRect/>
          </a:stretch>
        </p:blipFill>
        <p:spPr>
          <a:xfrm>
            <a:off x="2465002" y="964708"/>
            <a:ext cx="7261996" cy="5120640"/>
          </a:xfrm>
          <a:prstGeom prst="rect">
            <a:avLst/>
          </a:prstGeom>
        </p:spPr>
      </p:pic>
      <p:sp>
        <p:nvSpPr>
          <p:cNvPr id="2" name="Title 1">
            <a:extLst>
              <a:ext uri="{FF2B5EF4-FFF2-40B4-BE49-F238E27FC236}">
                <a16:creationId xmlns:a16="http://schemas.microsoft.com/office/drawing/2014/main" id="{DF890B32-2EBE-4645-8EF5-BBC1AA5FA4DA}"/>
              </a:ext>
            </a:extLst>
          </p:cNvPr>
          <p:cNvSpPr>
            <a:spLocks noGrp="1"/>
          </p:cNvSpPr>
          <p:nvPr>
            <p:ph type="ctrTitle"/>
          </p:nvPr>
        </p:nvSpPr>
        <p:spPr>
          <a:xfrm>
            <a:off x="914400" y="319380"/>
            <a:ext cx="10363200" cy="1470025"/>
          </a:xfrm>
        </p:spPr>
        <p:txBody>
          <a:bodyPr/>
          <a:lstStyle/>
          <a:p>
            <a:r>
              <a:rPr lang="en-US" sz="4000" dirty="0"/>
              <a:t>TX/NM Region Weekly Admissions</a:t>
            </a:r>
          </a:p>
        </p:txBody>
      </p:sp>
      <p:sp>
        <p:nvSpPr>
          <p:cNvPr id="5" name="Speech Bubble: Rectangle 4">
            <a:extLst>
              <a:ext uri="{FF2B5EF4-FFF2-40B4-BE49-F238E27FC236}">
                <a16:creationId xmlns:a16="http://schemas.microsoft.com/office/drawing/2014/main" id="{8FE3AF82-BBBA-4CD6-AEE7-FD178183F079}"/>
              </a:ext>
            </a:extLst>
          </p:cNvPr>
          <p:cNvSpPr/>
          <p:nvPr/>
        </p:nvSpPr>
        <p:spPr>
          <a:xfrm>
            <a:off x="8451541" y="1592690"/>
            <a:ext cx="1707405" cy="708917"/>
          </a:xfrm>
          <a:prstGeom prst="wedgeRectCallout">
            <a:avLst>
              <a:gd name="adj1" fmla="val -19289"/>
              <a:gd name="adj2" fmla="val 762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a:ea typeface="+mn-ea"/>
                <a:cs typeface="+mn-cs"/>
              </a:rPr>
              <a:t>March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a:ea typeface="+mn-ea"/>
                <a:cs typeface="+mn-cs"/>
              </a:rPr>
              <a:t>3,811</a:t>
            </a:r>
          </a:p>
        </p:txBody>
      </p:sp>
      <p:sp>
        <p:nvSpPr>
          <p:cNvPr id="6" name="Speech Bubble: Rectangle 5">
            <a:extLst>
              <a:ext uri="{FF2B5EF4-FFF2-40B4-BE49-F238E27FC236}">
                <a16:creationId xmlns:a16="http://schemas.microsoft.com/office/drawing/2014/main" id="{096A45E2-3E8C-488B-8EB3-EBFE06CE094D}"/>
              </a:ext>
            </a:extLst>
          </p:cNvPr>
          <p:cNvSpPr/>
          <p:nvPr/>
        </p:nvSpPr>
        <p:spPr>
          <a:xfrm>
            <a:off x="9456273" y="4905548"/>
            <a:ext cx="1707405" cy="708917"/>
          </a:xfrm>
          <a:prstGeom prst="wedgeRectCallout">
            <a:avLst>
              <a:gd name="adj1" fmla="val -49966"/>
              <a:gd name="adj2" fmla="val 887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a:ea typeface="+mn-ea"/>
                <a:cs typeface="+mn-cs"/>
              </a:rPr>
              <a:t>April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a:ea typeface="+mn-ea"/>
                <a:cs typeface="+mn-cs"/>
              </a:rPr>
              <a:t>512</a:t>
            </a:r>
          </a:p>
        </p:txBody>
      </p:sp>
      <p:sp>
        <p:nvSpPr>
          <p:cNvPr id="7" name="Speech Bubble: Rectangle 6">
            <a:extLst>
              <a:ext uri="{FF2B5EF4-FFF2-40B4-BE49-F238E27FC236}">
                <a16:creationId xmlns:a16="http://schemas.microsoft.com/office/drawing/2014/main" id="{75E27261-4527-436A-A44D-91E1EF7BA9F5}"/>
              </a:ext>
            </a:extLst>
          </p:cNvPr>
          <p:cNvSpPr/>
          <p:nvPr/>
        </p:nvSpPr>
        <p:spPr>
          <a:xfrm>
            <a:off x="9447396" y="3364528"/>
            <a:ext cx="1707405" cy="708917"/>
          </a:xfrm>
          <a:prstGeom prst="wedgeRectCallout">
            <a:avLst>
              <a:gd name="adj1" fmla="val -69204"/>
              <a:gd name="adj2" fmla="val 2367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87% Reduction</a:t>
            </a:r>
          </a:p>
        </p:txBody>
      </p:sp>
    </p:spTree>
    <p:extLst>
      <p:ext uri="{BB962C8B-B14F-4D97-AF65-F5344CB8AC3E}">
        <p14:creationId xmlns:p14="http://schemas.microsoft.com/office/powerpoint/2010/main" val="1316775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29CFCF-A83D-C64D-BE35-CF2180F41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356" y="0"/>
            <a:ext cx="10946296" cy="6284983"/>
          </a:xfrm>
          <a:prstGeom prst="rect">
            <a:avLst/>
          </a:prstGeom>
        </p:spPr>
      </p:pic>
    </p:spTree>
    <p:extLst>
      <p:ext uri="{BB962C8B-B14F-4D97-AF65-F5344CB8AC3E}">
        <p14:creationId xmlns:p14="http://schemas.microsoft.com/office/powerpoint/2010/main" val="1822442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2253" y="-1141042"/>
          <a:ext cx="2159" cy="2159"/>
        </p:xfrm>
        <a:graphic>
          <a:graphicData uri="http://schemas.openxmlformats.org/presentationml/2006/ole">
            <mc:AlternateContent xmlns:mc="http://schemas.openxmlformats.org/markup-compatibility/2006">
              <mc:Choice xmlns:v="urn:schemas-microsoft-com:vml" Requires="v">
                <p:oleObj spid="_x0000_s16408" name="think-cell Slide" r:id="rId6" imgW="353" imgH="353" progId="TCLayout.ActiveDocument.1">
                  <p:embed/>
                </p:oleObj>
              </mc:Choice>
              <mc:Fallback>
                <p:oleObj name="think-cell Slide" r:id="rId6" imgW="353" imgH="353" progId="TCLayout.ActiveDocument.1">
                  <p:embed/>
                  <p:pic>
                    <p:nvPicPr>
                      <p:cNvPr id="4" name="Object 3" hidden="1"/>
                      <p:cNvPicPr/>
                      <p:nvPr/>
                    </p:nvPicPr>
                    <p:blipFill>
                      <a:blip r:embed="rId7"/>
                      <a:stretch>
                        <a:fillRect/>
                      </a:stretch>
                    </p:blipFill>
                    <p:spPr>
                      <a:xfrm>
                        <a:off x="2253" y="-1141042"/>
                        <a:ext cx="2159" cy="2159"/>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626DEE7-C4DD-4566-A869-A83C93AAB19F}"/>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sym typeface="Georgia" panose="02040502050405020303" pitchFamily="18" charset="0"/>
            </a:endParaRPr>
          </a:p>
        </p:txBody>
      </p:sp>
      <p:sp>
        <p:nvSpPr>
          <p:cNvPr id="7" name="Document type"/>
          <p:cNvSpPr txBox="1">
            <a:spLocks noChangeArrowheads="1"/>
          </p:cNvSpPr>
          <p:nvPr/>
        </p:nvSpPr>
        <p:spPr bwMode="gray">
          <a:xfrm>
            <a:off x="554735" y="4510168"/>
            <a:ext cx="1095193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eaLnBrk="0" hangingPunct="1">
              <a:defRPr sz="1400" baseline="0">
                <a:solidFill>
                  <a:schemeClr val="accent6"/>
                </a:solidFill>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l" defTabSz="914400" rtl="0" eaLnBrk="0"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May 1 2020</a:t>
            </a:r>
          </a:p>
        </p:txBody>
      </p:sp>
      <p:sp>
        <p:nvSpPr>
          <p:cNvPr id="8" name="Title"/>
          <p:cNvSpPr>
            <a:spLocks noGrp="1"/>
          </p:cNvSpPr>
          <p:nvPr>
            <p:ph type="ctrTitle"/>
          </p:nvPr>
        </p:nvSpPr>
        <p:spPr bwMode="gray">
          <a:xfrm>
            <a:off x="551941" y="2740407"/>
            <a:ext cx="10951931"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a:solidFill>
                  <a:schemeClr val="tx2"/>
                </a:solidFil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0">
            <a:spAutoFit/>
          </a:bodyPr>
          <a:lstStyle/>
          <a:p>
            <a:pPr algn="ctr"/>
            <a:r>
              <a:rPr lang="en-US" sz="4000" b="0" dirty="0"/>
              <a:t>Resources, Engineering, and Hospitality (REH) Return to Operations Plan</a:t>
            </a:r>
          </a:p>
        </p:txBody>
      </p:sp>
      <p:sp>
        <p:nvSpPr>
          <p:cNvPr id="3" name="Subtitle"/>
          <p:cNvSpPr>
            <a:spLocks noGrp="1"/>
          </p:cNvSpPr>
          <p:nvPr>
            <p:ph type="subTitle" idx="1"/>
          </p:nvPr>
        </p:nvSpPr>
        <p:spPr>
          <a:xfrm>
            <a:off x="551941" y="4092559"/>
            <a:ext cx="10951931" cy="276999"/>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r>
              <a:rPr lang="en-US" sz="1800" dirty="0"/>
              <a:t>Overview of Work Streams, Owners, Objectives and Status</a:t>
            </a:r>
          </a:p>
        </p:txBody>
      </p:sp>
    </p:spTree>
    <p:extLst>
      <p:ext uri="{BB962C8B-B14F-4D97-AF65-F5344CB8AC3E}">
        <p14:creationId xmlns:p14="http://schemas.microsoft.com/office/powerpoint/2010/main" val="4111084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DD825D-D653-4F86-9B25-9B328CFC6A2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32" name="think-cell Slide" r:id="rId7" imgW="395" imgH="394" progId="TCLayout.ActiveDocument.1">
                  <p:embed/>
                </p:oleObj>
              </mc:Choice>
              <mc:Fallback>
                <p:oleObj name="think-cell Slide" r:id="rId7" imgW="395" imgH="394" progId="TCLayout.ActiveDocument.1">
                  <p:embed/>
                  <p:pic>
                    <p:nvPicPr>
                      <p:cNvPr id="4" name="Object 3" hidden="1">
                        <a:extLst>
                          <a:ext uri="{FF2B5EF4-FFF2-40B4-BE49-F238E27FC236}">
                            <a16:creationId xmlns:a16="http://schemas.microsoft.com/office/drawing/2014/main" id="{7DDD825D-D653-4F86-9B25-9B328CFC6A2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AD3437D-4063-488D-BD69-4506D74D4221}"/>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2" name="Title 1">
            <a:extLst>
              <a:ext uri="{FF2B5EF4-FFF2-40B4-BE49-F238E27FC236}">
                <a16:creationId xmlns:a16="http://schemas.microsoft.com/office/drawing/2014/main" id="{9E1ECD2C-CD76-4607-85E9-706C85693D88}"/>
              </a:ext>
            </a:extLst>
          </p:cNvPr>
          <p:cNvSpPr>
            <a:spLocks noGrp="1"/>
          </p:cNvSpPr>
          <p:nvPr>
            <p:ph type="title"/>
          </p:nvPr>
        </p:nvSpPr>
        <p:spPr>
          <a:xfrm>
            <a:off x="554736" y="165855"/>
            <a:ext cx="11082528" cy="384721"/>
          </a:xfrm>
        </p:spPr>
        <p:txBody>
          <a:bodyPr/>
          <a:lstStyle/>
          <a:p>
            <a:r>
              <a:rPr lang="en-US" dirty="0"/>
              <a:t>REH Return to Operations Framework General Approach</a:t>
            </a:r>
          </a:p>
        </p:txBody>
      </p:sp>
      <p:sp>
        <p:nvSpPr>
          <p:cNvPr id="5" name="TextBox 4">
            <a:extLst>
              <a:ext uri="{FF2B5EF4-FFF2-40B4-BE49-F238E27FC236}">
                <a16:creationId xmlns:a16="http://schemas.microsoft.com/office/drawing/2014/main" id="{63FAC64B-9359-4B92-BB8F-AC1648947028}"/>
              </a:ext>
            </a:extLst>
          </p:cNvPr>
          <p:cNvSpPr txBox="1"/>
          <p:nvPr>
            <p:custDataLst>
              <p:tags r:id="rId4"/>
            </p:custDataLst>
          </p:nvPr>
        </p:nvSpPr>
        <p:spPr>
          <a:xfrm>
            <a:off x="554736" y="866760"/>
            <a:ext cx="11364686" cy="5124480"/>
          </a:xfrm>
          <a:prstGeom prst="rect">
            <a:avLst/>
          </a:prstGeom>
        </p:spPr>
        <p:txBody>
          <a:bodyPr vert="horz" wrap="square" lIns="0" tIns="0" rIns="0" bIns="0" rtlCol="0">
            <a:sp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75000"/>
              </a:spcBef>
              <a:spcAft>
                <a:spcPct val="0"/>
              </a:spcAft>
              <a:buClr>
                <a:srgbClr val="00529B"/>
              </a:buClr>
              <a:buSzPct val="100000"/>
              <a:buFont typeface="Wingdings" panose="05000000000000000000" pitchFamily="2" charset="2"/>
              <a:buNone/>
              <a:tabLst/>
              <a:defRPr/>
            </a:pPr>
            <a:r>
              <a:rPr kumimoji="0" lang="en-US" sz="1800" b="1" i="0" u="none" strike="noStrike" kern="1200" cap="none" spc="0" normalizeH="0" baseline="0" noProof="0" dirty="0">
                <a:ln>
                  <a:noFill/>
                </a:ln>
                <a:solidFill>
                  <a:srgbClr val="00529B"/>
                </a:solidFill>
                <a:effectLst/>
                <a:uLnTx/>
                <a:uFillTx/>
                <a:latin typeface="Calibri"/>
                <a:ea typeface="+mn-ea"/>
                <a:cs typeface="+mn-cs"/>
              </a:rPr>
              <a:t>To be prepared to support our ramp up in urgent and elective cases, REH must focus on three key areas:</a:t>
            </a:r>
          </a:p>
          <a:p>
            <a:pPr marL="1587" marR="0" lvl="1" indent="0" algn="l" defTabSz="1218026" rtl="0" eaLnBrk="1" fontAlgn="base" latinLnBrk="0" hangingPunct="1">
              <a:lnSpc>
                <a:spcPct val="100000"/>
              </a:lnSpc>
              <a:spcBef>
                <a:spcPct val="75000"/>
              </a:spcBef>
              <a:spcAft>
                <a:spcPct val="0"/>
              </a:spcAft>
              <a:buClr>
                <a:srgbClr val="00529B"/>
              </a:buClr>
              <a:buSzPct val="100000"/>
              <a:buFont typeface="Wingdings" panose="05000000000000000000" pitchFamily="2" charset="2"/>
              <a:buNone/>
              <a:tabLst/>
              <a:defRPr/>
            </a:pPr>
            <a:r>
              <a:rPr kumimoji="0" lang="en-US" sz="1800" b="1" i="0" u="none" strike="noStrike" kern="1200" cap="none" spc="0" normalizeH="0" baseline="0" noProof="0" dirty="0">
                <a:ln>
                  <a:noFill/>
                </a:ln>
                <a:solidFill>
                  <a:srgbClr val="00529B"/>
                </a:solidFill>
                <a:effectLst/>
                <a:uLnTx/>
                <a:uFillTx/>
                <a:latin typeface="Calibri"/>
                <a:ea typeface="+mn-ea"/>
                <a:cs typeface="+mn-cs"/>
              </a:rPr>
              <a:t>Supply Resiliency</a:t>
            </a:r>
          </a:p>
          <a:p>
            <a:pPr marL="458787" marR="0" lvl="1" indent="-457200" algn="l" defTabSz="1218026" rtl="0" eaLnBrk="1" fontAlgn="base" latinLnBrk="0" hangingPunct="1">
              <a:lnSpc>
                <a:spcPct val="100000"/>
              </a:lnSpc>
              <a:spcBef>
                <a:spcPct val="75000"/>
              </a:spcBef>
              <a:spcAft>
                <a:spcPct val="0"/>
              </a:spcAft>
              <a:buClr>
                <a:srgbClr val="00529B"/>
              </a:buClr>
              <a:buSzPct val="100000"/>
              <a:buFont typeface="+mj-lt"/>
              <a:buAutoNum type="arabicParenR"/>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Engage with vendors</a:t>
            </a:r>
            <a:r>
              <a:rPr kumimoji="0" lang="en-US" sz="1800" b="0" i="0" u="none" strike="noStrike" kern="1200" cap="none" spc="0" normalizeH="0" baseline="0" noProof="0" dirty="0">
                <a:ln>
                  <a:noFill/>
                </a:ln>
                <a:solidFill>
                  <a:srgbClr val="000000"/>
                </a:solidFill>
                <a:effectLst/>
                <a:uLnTx/>
                <a:uFillTx/>
                <a:latin typeface="Calibri"/>
                <a:ea typeface="+mn-ea"/>
                <a:cs typeface="+mn-cs"/>
              </a:rPr>
              <a:t> and identify potential upstream </a:t>
            </a:r>
            <a:r>
              <a:rPr kumimoji="0" lang="en-US" sz="1800" b="0" i="0" u="none" strike="noStrike" kern="1200" cap="none" spc="0" normalizeH="0" baseline="0" noProof="0" dirty="0">
                <a:ln>
                  <a:noFill/>
                </a:ln>
                <a:solidFill>
                  <a:srgbClr val="FF0000"/>
                </a:solidFill>
                <a:effectLst/>
                <a:uLnTx/>
                <a:uFillTx/>
                <a:latin typeface="Calibri"/>
                <a:ea typeface="+mn-ea"/>
                <a:cs typeface="+mn-cs"/>
              </a:rPr>
              <a:t>supply category disruptions</a:t>
            </a:r>
          </a:p>
          <a:p>
            <a:pPr marL="458787" marR="0" lvl="1" indent="-457200" algn="l" defTabSz="1218026" rtl="0" eaLnBrk="1" fontAlgn="base" latinLnBrk="0" hangingPunct="1">
              <a:lnSpc>
                <a:spcPct val="100000"/>
              </a:lnSpc>
              <a:spcBef>
                <a:spcPct val="75000"/>
              </a:spcBef>
              <a:spcAft>
                <a:spcPct val="0"/>
              </a:spcAft>
              <a:buClr>
                <a:srgbClr val="00529B"/>
              </a:buClr>
              <a:buSzPct val="100000"/>
              <a:buFont typeface="+mj-lt"/>
              <a:buAutoNum type="arabicParen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Create solutions for impacted supply categories (i.e. identifying new vendors/products to address supply gaps) </a:t>
            </a:r>
          </a:p>
          <a:p>
            <a:pPr marL="1587" marR="0" lvl="1" indent="0" algn="l" defTabSz="1218026" rtl="0" eaLnBrk="1" fontAlgn="base" latinLnBrk="0" hangingPunct="1">
              <a:lnSpc>
                <a:spcPct val="100000"/>
              </a:lnSpc>
              <a:spcBef>
                <a:spcPct val="75000"/>
              </a:spcBef>
              <a:spcAft>
                <a:spcPct val="0"/>
              </a:spcAft>
              <a:buClr>
                <a:srgbClr val="00529B"/>
              </a:buClr>
              <a:buSzPct val="100000"/>
              <a:buFont typeface="Wingdings" panose="05000000000000000000" pitchFamily="2" charset="2"/>
              <a:buNone/>
              <a:tabLst/>
              <a:defRPr/>
            </a:pPr>
            <a:r>
              <a:rPr kumimoji="0" lang="en-US" sz="1800" b="1" i="0" u="none" strike="noStrike" kern="1200" cap="none" spc="0" normalizeH="0" baseline="0" noProof="0" dirty="0">
                <a:ln>
                  <a:noFill/>
                </a:ln>
                <a:solidFill>
                  <a:srgbClr val="00529B"/>
                </a:solidFill>
                <a:effectLst/>
                <a:uLnTx/>
                <a:uFillTx/>
                <a:latin typeface="Calibri"/>
                <a:ea typeface="+mn-ea"/>
                <a:cs typeface="+mn-cs"/>
              </a:rPr>
              <a:t>REH Operational Resiliency</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458787" marR="0" lvl="1" indent="-457200" algn="l" defTabSz="1218026" rtl="0" eaLnBrk="1" fontAlgn="base" latinLnBrk="0" hangingPunct="1">
              <a:lnSpc>
                <a:spcPct val="100000"/>
              </a:lnSpc>
              <a:spcBef>
                <a:spcPct val="75000"/>
              </a:spcBef>
              <a:spcAft>
                <a:spcPct val="0"/>
              </a:spcAft>
              <a:buClr>
                <a:srgbClr val="00529B"/>
              </a:buClr>
              <a:buSzPct val="100000"/>
              <a:buFont typeface="+mj-lt"/>
              <a:buAutoNum type="arabicParenR"/>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Ensure all REH Caregivers are healthy </a:t>
            </a:r>
            <a:r>
              <a:rPr kumimoji="0" lang="en-US" sz="1800" b="0" i="0" u="none" strike="noStrike" kern="1200" cap="none" spc="0" normalizeH="0" baseline="0" noProof="0" dirty="0">
                <a:ln>
                  <a:noFill/>
                </a:ln>
                <a:solidFill>
                  <a:srgbClr val="000000"/>
                </a:solidFill>
                <a:effectLst/>
                <a:uLnTx/>
                <a:uFillTx/>
                <a:latin typeface="Calibri"/>
                <a:ea typeface="+mn-ea"/>
                <a:cs typeface="+mn-cs"/>
              </a:rPr>
              <a:t>and running operations efficiently</a:t>
            </a:r>
          </a:p>
          <a:p>
            <a:pPr marL="458787" marR="0" lvl="1" indent="-457200" algn="l" defTabSz="1218026" rtl="0" eaLnBrk="1" fontAlgn="base" latinLnBrk="0" hangingPunct="1">
              <a:lnSpc>
                <a:spcPct val="100000"/>
              </a:lnSpc>
              <a:spcBef>
                <a:spcPct val="75000"/>
              </a:spcBef>
              <a:spcAft>
                <a:spcPct val="0"/>
              </a:spcAft>
              <a:buClr>
                <a:srgbClr val="00529B"/>
              </a:buClr>
              <a:buSzPct val="100000"/>
              <a:buFont typeface="+mj-lt"/>
              <a:buAutoNum type="arabicParen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Optimize REH-owned processes, namely procure-to-pay, to ensure reliable operations to support ramp up</a:t>
            </a:r>
          </a:p>
          <a:p>
            <a:pPr marL="1587" marR="0" lvl="1" indent="0" algn="l" defTabSz="1218026" rtl="0" eaLnBrk="1" fontAlgn="base" latinLnBrk="0" hangingPunct="1">
              <a:lnSpc>
                <a:spcPct val="100000"/>
              </a:lnSpc>
              <a:spcBef>
                <a:spcPct val="75000"/>
              </a:spcBef>
              <a:spcAft>
                <a:spcPct val="0"/>
              </a:spcAft>
              <a:buClr>
                <a:srgbClr val="00529B"/>
              </a:buClr>
              <a:buSzPct val="100000"/>
              <a:buFont typeface="Wingdings" panose="05000000000000000000" pitchFamily="2" charset="2"/>
              <a:buNone/>
              <a:tabLst/>
              <a:defRPr/>
            </a:pPr>
            <a:r>
              <a:rPr kumimoji="0" lang="en-US" sz="1800" b="1" i="0" u="none" strike="noStrike" kern="1200" cap="none" spc="0" normalizeH="0" baseline="0" noProof="0" dirty="0">
                <a:ln>
                  <a:noFill/>
                </a:ln>
                <a:solidFill>
                  <a:srgbClr val="00529B"/>
                </a:solidFill>
                <a:effectLst/>
                <a:uLnTx/>
                <a:uFillTx/>
                <a:latin typeface="Calibri"/>
                <a:ea typeface="+mn-ea"/>
                <a:cs typeface="+mn-cs"/>
              </a:rPr>
              <a:t>System Integration</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458787" marR="0" lvl="1" indent="-457200" algn="l" defTabSz="1218026" rtl="0" eaLnBrk="1" fontAlgn="base" latinLnBrk="0" hangingPunct="1">
              <a:lnSpc>
                <a:spcPct val="100000"/>
              </a:lnSpc>
              <a:spcBef>
                <a:spcPct val="75000"/>
              </a:spcBef>
              <a:spcAft>
                <a:spcPct val="0"/>
              </a:spcAft>
              <a:buClr>
                <a:srgbClr val="00529B"/>
              </a:buClr>
              <a:buSzPct val="100000"/>
              <a:buFont typeface="+mj-lt"/>
              <a:buAutoNum type="arabicParenR"/>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Increase monitoring and engagement with key enterprise partners </a:t>
            </a:r>
            <a:r>
              <a:rPr kumimoji="0" lang="en-US" sz="1800" b="0" i="0" u="none" strike="noStrike" kern="1200" cap="none" spc="0" normalizeH="0" baseline="0" noProof="0" dirty="0">
                <a:ln>
                  <a:noFill/>
                </a:ln>
                <a:solidFill>
                  <a:srgbClr val="000000"/>
                </a:solidFill>
                <a:effectLst/>
                <a:uLnTx/>
                <a:uFillTx/>
                <a:latin typeface="Calibri"/>
                <a:ea typeface="+mn-ea"/>
                <a:cs typeface="+mn-cs"/>
              </a:rPr>
              <a:t>(i.e. Medline, Accenture, Vizient)</a:t>
            </a:r>
            <a:r>
              <a:rPr kumimoji="0" lang="en-US" sz="1800" b="1" i="0" u="none" strike="noStrike" kern="1200" cap="none" spc="0" normalizeH="0" baseline="0" noProof="0" dirty="0">
                <a:ln>
                  <a:noFill/>
                </a:ln>
                <a:solidFill>
                  <a:srgbClr val="00529B"/>
                </a:solidFill>
                <a:effectLst/>
                <a:uLnTx/>
                <a:uFillTx/>
                <a:latin typeface="Calibri"/>
                <a:ea typeface="+mn-ea"/>
                <a:cs typeface="+mn-cs"/>
              </a:rPr>
              <a:t> </a:t>
            </a:r>
          </a:p>
          <a:p>
            <a:pPr marL="458787" marR="0" lvl="1" indent="-457200" algn="l" defTabSz="1218026" rtl="0" eaLnBrk="1" fontAlgn="base" latinLnBrk="0" hangingPunct="1">
              <a:lnSpc>
                <a:spcPct val="100000"/>
              </a:lnSpc>
              <a:spcBef>
                <a:spcPct val="75000"/>
              </a:spcBef>
              <a:spcAft>
                <a:spcPct val="0"/>
              </a:spcAft>
              <a:buClr>
                <a:srgbClr val="00529B"/>
              </a:buClr>
              <a:buSzPct val="100000"/>
              <a:buFont typeface="+mj-lt"/>
              <a:buAutoNum type="arabicParenR"/>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Partner with other key Shared Services teams </a:t>
            </a:r>
            <a:r>
              <a:rPr kumimoji="0" lang="en-US" sz="1800" b="0" i="0" u="none" strike="noStrike" kern="1200" cap="none" spc="0" normalizeH="0" baseline="0" noProof="0" dirty="0">
                <a:ln>
                  <a:noFill/>
                </a:ln>
                <a:solidFill>
                  <a:srgbClr val="000000"/>
                </a:solidFill>
                <a:effectLst/>
                <a:uLnTx/>
                <a:uFillTx/>
                <a:latin typeface="Calibri"/>
                <a:ea typeface="+mn-ea"/>
                <a:cs typeface="+mn-cs"/>
              </a:rPr>
              <a:t>(i.e. Pharmacy, RESO, Risk, Comms) to coordinate return to operations</a:t>
            </a:r>
          </a:p>
          <a:p>
            <a:pPr marL="458787" marR="0" lvl="1" indent="-457200" algn="l" defTabSz="1218026" rtl="0" eaLnBrk="1" fontAlgn="base" latinLnBrk="0" hangingPunct="1">
              <a:lnSpc>
                <a:spcPct val="100000"/>
              </a:lnSpc>
              <a:spcBef>
                <a:spcPct val="75000"/>
              </a:spcBef>
              <a:spcAft>
                <a:spcPct val="0"/>
              </a:spcAft>
              <a:buClr>
                <a:srgbClr val="00529B"/>
              </a:buClr>
              <a:buSzPct val="100000"/>
              <a:buFont typeface="+mj-lt"/>
              <a:buAutoNum type="arabicParen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Prepare materials and reports to inform key stakeholders – namely clinical operators in the field and system leaders</a:t>
            </a:r>
          </a:p>
        </p:txBody>
      </p:sp>
    </p:spTree>
    <p:extLst>
      <p:ext uri="{BB962C8B-B14F-4D97-AF65-F5344CB8AC3E}">
        <p14:creationId xmlns:p14="http://schemas.microsoft.com/office/powerpoint/2010/main" val="3707318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4F1AD4C-1DD7-45AE-9D0A-555FB00C04F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56" name="think-cell Slide" r:id="rId33" imgW="395" imgH="394" progId="TCLayout.ActiveDocument.1">
                  <p:embed/>
                </p:oleObj>
              </mc:Choice>
              <mc:Fallback>
                <p:oleObj name="think-cell Slide" r:id="rId33" imgW="395" imgH="394" progId="TCLayout.ActiveDocument.1">
                  <p:embed/>
                  <p:pic>
                    <p:nvPicPr>
                      <p:cNvPr id="4" name="Object 3" hidden="1">
                        <a:extLst>
                          <a:ext uri="{FF2B5EF4-FFF2-40B4-BE49-F238E27FC236}">
                            <a16:creationId xmlns:a16="http://schemas.microsoft.com/office/drawing/2014/main" id="{94F1AD4C-1DD7-45AE-9D0A-555FB00C04FA}"/>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EE4D477-77A7-41E7-83F3-603BEEC58D0C}"/>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2" name="Title 1">
            <a:extLst>
              <a:ext uri="{FF2B5EF4-FFF2-40B4-BE49-F238E27FC236}">
                <a16:creationId xmlns:a16="http://schemas.microsoft.com/office/drawing/2014/main" id="{632E63CB-FC33-40FF-BDAB-113294549D0C}"/>
              </a:ext>
            </a:extLst>
          </p:cNvPr>
          <p:cNvSpPr>
            <a:spLocks noGrp="1"/>
          </p:cNvSpPr>
          <p:nvPr>
            <p:ph type="title"/>
          </p:nvPr>
        </p:nvSpPr>
        <p:spPr/>
        <p:txBody>
          <a:bodyPr/>
          <a:lstStyle/>
          <a:p>
            <a:r>
              <a:rPr lang="en-US" dirty="0"/>
              <a:t>Are we prepared to ramp up operations?</a:t>
            </a:r>
          </a:p>
        </p:txBody>
      </p:sp>
      <p:sp>
        <p:nvSpPr>
          <p:cNvPr id="5" name="TextBox 4">
            <a:extLst>
              <a:ext uri="{FF2B5EF4-FFF2-40B4-BE49-F238E27FC236}">
                <a16:creationId xmlns:a16="http://schemas.microsoft.com/office/drawing/2014/main" id="{020A0F90-EE75-4705-AC8A-7EBAFDB6D8A6}"/>
              </a:ext>
            </a:extLst>
          </p:cNvPr>
          <p:cNvSpPr txBox="1"/>
          <p:nvPr>
            <p:custDataLst>
              <p:tags r:id="rId4"/>
            </p:custDataLst>
          </p:nvPr>
        </p:nvSpPr>
        <p:spPr>
          <a:xfrm>
            <a:off x="554736" y="751736"/>
            <a:ext cx="11247404" cy="784830"/>
          </a:xfrm>
          <a:prstGeom prst="rect">
            <a:avLst/>
          </a:prstGeom>
        </p:spPr>
        <p:txBody>
          <a:bodyPr vert="horz" wrap="square" lIns="0" tIns="0" rIns="0" bIns="0" rtlCol="0">
            <a:sp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75000"/>
              </a:spcBef>
              <a:spcAft>
                <a:spcPct val="0"/>
              </a:spcAft>
              <a:buClr>
                <a:srgbClr val="00529B"/>
              </a:buClr>
              <a:buSzPct val="100000"/>
              <a:buFont typeface="Wingdings" panose="05000000000000000000" pitchFamily="2" charset="2"/>
              <a:buNone/>
              <a:tabLst/>
              <a:defRPr/>
            </a:pPr>
            <a:r>
              <a:rPr kumimoji="0" lang="en-US" sz="1700" b="1" i="0" u="none" strike="noStrike" kern="1200" cap="none" spc="0" normalizeH="0" baseline="0" noProof="0" dirty="0">
                <a:ln>
                  <a:noFill/>
                </a:ln>
                <a:solidFill>
                  <a:srgbClr val="00529B"/>
                </a:solidFill>
                <a:effectLst/>
                <a:uLnTx/>
                <a:uFillTx/>
                <a:latin typeface="Calibri"/>
                <a:ea typeface="+mn-ea"/>
                <a:cs typeface="+mn-cs"/>
              </a:rPr>
              <a:t>Early diligence against initial ramp up projections, indicate we are prepared in both supplies and operations for a metered return across all major clinical specialties and general surgery.  Continued diligence is required to mitigate risk as the national and world supply chains adjust to meet the growing need.</a:t>
            </a:r>
          </a:p>
        </p:txBody>
      </p:sp>
      <p:grpSp>
        <p:nvGrpSpPr>
          <p:cNvPr id="29" name="Group 28">
            <a:extLst>
              <a:ext uri="{FF2B5EF4-FFF2-40B4-BE49-F238E27FC236}">
                <a16:creationId xmlns:a16="http://schemas.microsoft.com/office/drawing/2014/main" id="{696FC974-457F-4F49-9CE5-C55EEFB1AFFB}"/>
              </a:ext>
            </a:extLst>
          </p:cNvPr>
          <p:cNvGrpSpPr/>
          <p:nvPr/>
        </p:nvGrpSpPr>
        <p:grpSpPr>
          <a:xfrm>
            <a:off x="3349264" y="1648564"/>
            <a:ext cx="8429762" cy="590492"/>
            <a:chOff x="7233149" y="3351097"/>
            <a:chExt cx="6619605" cy="421077"/>
          </a:xfrm>
        </p:grpSpPr>
        <p:grpSp>
          <p:nvGrpSpPr>
            <p:cNvPr id="18" name="Group 17">
              <a:extLst>
                <a:ext uri="{FF2B5EF4-FFF2-40B4-BE49-F238E27FC236}">
                  <a16:creationId xmlns:a16="http://schemas.microsoft.com/office/drawing/2014/main" id="{ACD5CEB9-2DF6-4652-B27E-3ADDE0EB26DA}"/>
                </a:ext>
              </a:extLst>
            </p:cNvPr>
            <p:cNvGrpSpPr/>
            <p:nvPr/>
          </p:nvGrpSpPr>
          <p:grpSpPr>
            <a:xfrm>
              <a:off x="12149895" y="3351097"/>
              <a:ext cx="1702859" cy="421077"/>
              <a:chOff x="12149895" y="3351097"/>
              <a:chExt cx="1702859" cy="421077"/>
            </a:xfrm>
          </p:grpSpPr>
          <p:sp>
            <p:nvSpPr>
              <p:cNvPr id="14" name="Rectangle 13">
                <a:extLst>
                  <a:ext uri="{FF2B5EF4-FFF2-40B4-BE49-F238E27FC236}">
                    <a16:creationId xmlns:a16="http://schemas.microsoft.com/office/drawing/2014/main" id="{4390C0DE-F17B-4581-9DE0-1447A2609694}"/>
                  </a:ext>
                </a:extLst>
              </p:cNvPr>
              <p:cNvSpPr>
                <a:spLocks/>
              </p:cNvSpPr>
              <p:nvPr/>
            </p:nvSpPr>
            <p:spPr>
              <a:xfrm>
                <a:off x="12149895" y="3436796"/>
                <a:ext cx="171577" cy="174731"/>
              </a:xfrm>
              <a:prstGeom prst="rect">
                <a:avLst/>
              </a:prstGeom>
              <a:solidFill>
                <a:srgbClr val="FF00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algn="l" rtl="0" fontAlgn="base">
                  <a:spcBef>
                    <a:spcPct val="0"/>
                  </a:spcBef>
                  <a:spcAft>
                    <a:spcPct val="0"/>
                  </a:spcAft>
                  <a:defRPr sz="1632" kern="1200">
                    <a:solidFill>
                      <a:schemeClr val="lt1"/>
                    </a:solidFill>
                    <a:latin typeface="+mn-lt"/>
                    <a:ea typeface="+mn-ea"/>
                    <a:cs typeface="+mn-cs"/>
                  </a:defRPr>
                </a:lvl1pPr>
                <a:lvl2pPr marL="466454" algn="l" rtl="0" fontAlgn="base">
                  <a:spcBef>
                    <a:spcPct val="0"/>
                  </a:spcBef>
                  <a:spcAft>
                    <a:spcPct val="0"/>
                  </a:spcAft>
                  <a:defRPr sz="1632" kern="1200">
                    <a:solidFill>
                      <a:schemeClr val="lt1"/>
                    </a:solidFill>
                    <a:latin typeface="+mn-lt"/>
                    <a:ea typeface="+mn-ea"/>
                    <a:cs typeface="+mn-cs"/>
                  </a:defRPr>
                </a:lvl2pPr>
                <a:lvl3pPr marL="932909" algn="l" rtl="0" fontAlgn="base">
                  <a:spcBef>
                    <a:spcPct val="0"/>
                  </a:spcBef>
                  <a:spcAft>
                    <a:spcPct val="0"/>
                  </a:spcAft>
                  <a:defRPr sz="1632" kern="1200">
                    <a:solidFill>
                      <a:schemeClr val="lt1"/>
                    </a:solidFill>
                    <a:latin typeface="+mn-lt"/>
                    <a:ea typeface="+mn-ea"/>
                    <a:cs typeface="+mn-cs"/>
                  </a:defRPr>
                </a:lvl3pPr>
                <a:lvl4pPr marL="1399362" algn="l" rtl="0" fontAlgn="base">
                  <a:spcBef>
                    <a:spcPct val="0"/>
                  </a:spcBef>
                  <a:spcAft>
                    <a:spcPct val="0"/>
                  </a:spcAft>
                  <a:defRPr sz="1632" kern="1200">
                    <a:solidFill>
                      <a:schemeClr val="lt1"/>
                    </a:solidFill>
                    <a:latin typeface="+mn-lt"/>
                    <a:ea typeface="+mn-ea"/>
                    <a:cs typeface="+mn-cs"/>
                  </a:defRPr>
                </a:lvl4pPr>
                <a:lvl5pPr marL="1865817" algn="l" rtl="0" fontAlgn="base">
                  <a:spcBef>
                    <a:spcPct val="0"/>
                  </a:spcBef>
                  <a:spcAft>
                    <a:spcPct val="0"/>
                  </a:spcAft>
                  <a:defRPr sz="1632" kern="1200">
                    <a:solidFill>
                      <a:schemeClr val="lt1"/>
                    </a:solidFill>
                    <a:latin typeface="+mn-lt"/>
                    <a:ea typeface="+mn-ea"/>
                    <a:cs typeface="+mn-cs"/>
                  </a:defRPr>
                </a:lvl5pPr>
                <a:lvl6pPr marL="2332271" algn="l" defTabSz="932909" rtl="0" eaLnBrk="1" latinLnBrk="0" hangingPunct="1">
                  <a:defRPr sz="1632" kern="1200">
                    <a:solidFill>
                      <a:schemeClr val="lt1"/>
                    </a:solidFill>
                    <a:latin typeface="+mn-lt"/>
                    <a:ea typeface="+mn-ea"/>
                    <a:cs typeface="+mn-cs"/>
                  </a:defRPr>
                </a:lvl6pPr>
                <a:lvl7pPr marL="2798726" algn="l" defTabSz="932909" rtl="0" eaLnBrk="1" latinLnBrk="0" hangingPunct="1">
                  <a:defRPr sz="1632" kern="1200">
                    <a:solidFill>
                      <a:schemeClr val="lt1"/>
                    </a:solidFill>
                    <a:latin typeface="+mn-lt"/>
                    <a:ea typeface="+mn-ea"/>
                    <a:cs typeface="+mn-cs"/>
                  </a:defRPr>
                </a:lvl7pPr>
                <a:lvl8pPr marL="3265180" algn="l" defTabSz="932909" rtl="0" eaLnBrk="1" latinLnBrk="0" hangingPunct="1">
                  <a:defRPr sz="1632" kern="1200">
                    <a:solidFill>
                      <a:schemeClr val="lt1"/>
                    </a:solidFill>
                    <a:latin typeface="+mn-lt"/>
                    <a:ea typeface="+mn-ea"/>
                    <a:cs typeface="+mn-cs"/>
                  </a:defRPr>
                </a:lvl8pPr>
                <a:lvl9pPr marL="3731635" algn="l" defTabSz="932909" rtl="0" eaLnBrk="1" latinLnBrk="0" hangingPunct="1">
                  <a:defRPr sz="1632"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 name="Legend1">
                <a:extLst>
                  <a:ext uri="{FF2B5EF4-FFF2-40B4-BE49-F238E27FC236}">
                    <a16:creationId xmlns:a16="http://schemas.microsoft.com/office/drawing/2014/main" id="{41E53397-F5BC-4270-9F0F-AFD2083D8E33}"/>
                  </a:ext>
                </a:extLst>
              </p:cNvPr>
              <p:cNvSpPr>
                <a:spLocks noChangeArrowheads="1"/>
              </p:cNvSpPr>
              <p:nvPr/>
            </p:nvSpPr>
            <p:spPr bwMode="auto">
              <a:xfrm>
                <a:off x="12407525" y="3351097"/>
                <a:ext cx="1445229" cy="42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defPPr>
                  <a:defRPr lang="en-US"/>
                </a:defPPr>
                <a:lvl1pPr algn="l" rtl="0" fontAlgn="base">
                  <a:spcBef>
                    <a:spcPct val="0"/>
                  </a:spcBef>
                  <a:spcAft>
                    <a:spcPct val="0"/>
                  </a:spcAft>
                  <a:defRPr sz="1632" kern="1200">
                    <a:solidFill>
                      <a:schemeClr val="tx1"/>
                    </a:solidFill>
                    <a:latin typeface="Arial" charset="0"/>
                    <a:ea typeface="+mn-ea"/>
                    <a:cs typeface="+mn-cs"/>
                  </a:defRPr>
                </a:lvl1pPr>
                <a:lvl2pPr marL="466454" algn="l" rtl="0" fontAlgn="base">
                  <a:spcBef>
                    <a:spcPct val="0"/>
                  </a:spcBef>
                  <a:spcAft>
                    <a:spcPct val="0"/>
                  </a:spcAft>
                  <a:defRPr sz="1632" kern="1200">
                    <a:solidFill>
                      <a:schemeClr val="tx1"/>
                    </a:solidFill>
                    <a:latin typeface="Arial" charset="0"/>
                    <a:ea typeface="+mn-ea"/>
                    <a:cs typeface="+mn-cs"/>
                  </a:defRPr>
                </a:lvl2pPr>
                <a:lvl3pPr marL="932909" algn="l" rtl="0" fontAlgn="base">
                  <a:spcBef>
                    <a:spcPct val="0"/>
                  </a:spcBef>
                  <a:spcAft>
                    <a:spcPct val="0"/>
                  </a:spcAft>
                  <a:defRPr sz="1632" kern="1200">
                    <a:solidFill>
                      <a:schemeClr val="tx1"/>
                    </a:solidFill>
                    <a:latin typeface="Arial" charset="0"/>
                    <a:ea typeface="+mn-ea"/>
                    <a:cs typeface="+mn-cs"/>
                  </a:defRPr>
                </a:lvl3pPr>
                <a:lvl4pPr marL="1399362" algn="l" rtl="0" fontAlgn="base">
                  <a:spcBef>
                    <a:spcPct val="0"/>
                  </a:spcBef>
                  <a:spcAft>
                    <a:spcPct val="0"/>
                  </a:spcAft>
                  <a:defRPr sz="1632" kern="1200">
                    <a:solidFill>
                      <a:schemeClr val="tx1"/>
                    </a:solidFill>
                    <a:latin typeface="Arial" charset="0"/>
                    <a:ea typeface="+mn-ea"/>
                    <a:cs typeface="+mn-cs"/>
                  </a:defRPr>
                </a:lvl4pPr>
                <a:lvl5pPr marL="1865817" algn="l" rtl="0" fontAlgn="base">
                  <a:spcBef>
                    <a:spcPct val="0"/>
                  </a:spcBef>
                  <a:spcAft>
                    <a:spcPct val="0"/>
                  </a:spcAft>
                  <a:defRPr sz="1632" kern="1200">
                    <a:solidFill>
                      <a:schemeClr val="tx1"/>
                    </a:solidFill>
                    <a:latin typeface="Arial" charset="0"/>
                    <a:ea typeface="+mn-ea"/>
                    <a:cs typeface="+mn-cs"/>
                  </a:defRPr>
                </a:lvl5pPr>
                <a:lvl6pPr marL="2332271" algn="l" defTabSz="932909" rtl="0" eaLnBrk="1" latinLnBrk="0" hangingPunct="1">
                  <a:defRPr sz="1632" kern="1200">
                    <a:solidFill>
                      <a:schemeClr val="tx1"/>
                    </a:solidFill>
                    <a:latin typeface="Arial" charset="0"/>
                    <a:ea typeface="+mn-ea"/>
                    <a:cs typeface="+mn-cs"/>
                  </a:defRPr>
                </a:lvl6pPr>
                <a:lvl7pPr marL="2798726" algn="l" defTabSz="932909" rtl="0" eaLnBrk="1" latinLnBrk="0" hangingPunct="1">
                  <a:defRPr sz="1632" kern="1200">
                    <a:solidFill>
                      <a:schemeClr val="tx1"/>
                    </a:solidFill>
                    <a:latin typeface="Arial" charset="0"/>
                    <a:ea typeface="+mn-ea"/>
                    <a:cs typeface="+mn-cs"/>
                  </a:defRPr>
                </a:lvl7pPr>
                <a:lvl8pPr marL="3265180" algn="l" defTabSz="932909" rtl="0" eaLnBrk="1" latinLnBrk="0" hangingPunct="1">
                  <a:defRPr sz="1632" kern="1200">
                    <a:solidFill>
                      <a:schemeClr val="tx1"/>
                    </a:solidFill>
                    <a:latin typeface="Arial" charset="0"/>
                    <a:ea typeface="+mn-ea"/>
                    <a:cs typeface="+mn-cs"/>
                  </a:defRPr>
                </a:lvl8pPr>
                <a:lvl9pPr marL="3731635" algn="l" defTabSz="932909" rtl="0" eaLnBrk="1" latinLnBrk="0" hangingPunct="1">
                  <a:defRPr sz="1632" kern="1200">
                    <a:solidFill>
                      <a:schemeClr val="tx1"/>
                    </a:solidFill>
                    <a:latin typeface="Arial" charset="0"/>
                    <a:ea typeface="+mn-ea"/>
                    <a:cs typeface="+mn-cs"/>
                  </a:defRPr>
                </a:lvl9p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n-ea"/>
                    <a:cs typeface="+mn-cs"/>
                  </a:rPr>
                  <a:t>State of supply near full depletion;</a:t>
                </a:r>
              </a:p>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n-ea"/>
                    <a:cs typeface="+mn-cs"/>
                  </a:rPr>
                  <a:t>Expect impact to operations and </a:t>
                </a:r>
              </a:p>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n-ea"/>
                    <a:cs typeface="+mn-cs"/>
                  </a:rPr>
                  <a:t>clinical practice change</a:t>
                </a:r>
              </a:p>
            </p:txBody>
          </p:sp>
        </p:grpSp>
        <p:grpSp>
          <p:nvGrpSpPr>
            <p:cNvPr id="17" name="Group 16">
              <a:extLst>
                <a:ext uri="{FF2B5EF4-FFF2-40B4-BE49-F238E27FC236}">
                  <a16:creationId xmlns:a16="http://schemas.microsoft.com/office/drawing/2014/main" id="{C47CEC55-CD77-4C5D-BB8B-1F0AF5967045}"/>
                </a:ext>
              </a:extLst>
            </p:cNvPr>
            <p:cNvGrpSpPr/>
            <p:nvPr/>
          </p:nvGrpSpPr>
          <p:grpSpPr>
            <a:xfrm>
              <a:off x="9004505" y="3429000"/>
              <a:ext cx="3070418" cy="198202"/>
              <a:chOff x="9004505" y="3429000"/>
              <a:chExt cx="3070418" cy="198202"/>
            </a:xfrm>
          </p:grpSpPr>
          <p:sp>
            <p:nvSpPr>
              <p:cNvPr id="12" name="Rectangle 11">
                <a:extLst>
                  <a:ext uri="{FF2B5EF4-FFF2-40B4-BE49-F238E27FC236}">
                    <a16:creationId xmlns:a16="http://schemas.microsoft.com/office/drawing/2014/main" id="{578D6E7D-1C59-49C3-9A80-0349B117F14E}"/>
                  </a:ext>
                </a:extLst>
              </p:cNvPr>
              <p:cNvSpPr>
                <a:spLocks/>
              </p:cNvSpPr>
              <p:nvPr/>
            </p:nvSpPr>
            <p:spPr>
              <a:xfrm>
                <a:off x="9004505" y="3438934"/>
                <a:ext cx="171577" cy="174731"/>
              </a:xfrm>
              <a:prstGeom prst="rect">
                <a:avLst/>
              </a:prstGeom>
              <a:solidFill>
                <a:srgbClr val="FFFF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algn="l" rtl="0" fontAlgn="base">
                  <a:spcBef>
                    <a:spcPct val="0"/>
                  </a:spcBef>
                  <a:spcAft>
                    <a:spcPct val="0"/>
                  </a:spcAft>
                  <a:defRPr sz="1632" kern="1200">
                    <a:solidFill>
                      <a:schemeClr val="lt1"/>
                    </a:solidFill>
                    <a:latin typeface="+mn-lt"/>
                    <a:ea typeface="+mn-ea"/>
                    <a:cs typeface="+mn-cs"/>
                  </a:defRPr>
                </a:lvl1pPr>
                <a:lvl2pPr marL="466454" algn="l" rtl="0" fontAlgn="base">
                  <a:spcBef>
                    <a:spcPct val="0"/>
                  </a:spcBef>
                  <a:spcAft>
                    <a:spcPct val="0"/>
                  </a:spcAft>
                  <a:defRPr sz="1632" kern="1200">
                    <a:solidFill>
                      <a:schemeClr val="lt1"/>
                    </a:solidFill>
                    <a:latin typeface="+mn-lt"/>
                    <a:ea typeface="+mn-ea"/>
                    <a:cs typeface="+mn-cs"/>
                  </a:defRPr>
                </a:lvl2pPr>
                <a:lvl3pPr marL="932909" algn="l" rtl="0" fontAlgn="base">
                  <a:spcBef>
                    <a:spcPct val="0"/>
                  </a:spcBef>
                  <a:spcAft>
                    <a:spcPct val="0"/>
                  </a:spcAft>
                  <a:defRPr sz="1632" kern="1200">
                    <a:solidFill>
                      <a:schemeClr val="lt1"/>
                    </a:solidFill>
                    <a:latin typeface="+mn-lt"/>
                    <a:ea typeface="+mn-ea"/>
                    <a:cs typeface="+mn-cs"/>
                  </a:defRPr>
                </a:lvl3pPr>
                <a:lvl4pPr marL="1399362" algn="l" rtl="0" fontAlgn="base">
                  <a:spcBef>
                    <a:spcPct val="0"/>
                  </a:spcBef>
                  <a:spcAft>
                    <a:spcPct val="0"/>
                  </a:spcAft>
                  <a:defRPr sz="1632" kern="1200">
                    <a:solidFill>
                      <a:schemeClr val="lt1"/>
                    </a:solidFill>
                    <a:latin typeface="+mn-lt"/>
                    <a:ea typeface="+mn-ea"/>
                    <a:cs typeface="+mn-cs"/>
                  </a:defRPr>
                </a:lvl4pPr>
                <a:lvl5pPr marL="1865817" algn="l" rtl="0" fontAlgn="base">
                  <a:spcBef>
                    <a:spcPct val="0"/>
                  </a:spcBef>
                  <a:spcAft>
                    <a:spcPct val="0"/>
                  </a:spcAft>
                  <a:defRPr sz="1632" kern="1200">
                    <a:solidFill>
                      <a:schemeClr val="lt1"/>
                    </a:solidFill>
                    <a:latin typeface="+mn-lt"/>
                    <a:ea typeface="+mn-ea"/>
                    <a:cs typeface="+mn-cs"/>
                  </a:defRPr>
                </a:lvl5pPr>
                <a:lvl6pPr marL="2332271" algn="l" defTabSz="932909" rtl="0" eaLnBrk="1" latinLnBrk="0" hangingPunct="1">
                  <a:defRPr sz="1632" kern="1200">
                    <a:solidFill>
                      <a:schemeClr val="lt1"/>
                    </a:solidFill>
                    <a:latin typeface="+mn-lt"/>
                    <a:ea typeface="+mn-ea"/>
                    <a:cs typeface="+mn-cs"/>
                  </a:defRPr>
                </a:lvl6pPr>
                <a:lvl7pPr marL="2798726" algn="l" defTabSz="932909" rtl="0" eaLnBrk="1" latinLnBrk="0" hangingPunct="1">
                  <a:defRPr sz="1632" kern="1200">
                    <a:solidFill>
                      <a:schemeClr val="lt1"/>
                    </a:solidFill>
                    <a:latin typeface="+mn-lt"/>
                    <a:ea typeface="+mn-ea"/>
                    <a:cs typeface="+mn-cs"/>
                  </a:defRPr>
                </a:lvl7pPr>
                <a:lvl8pPr marL="3265180" algn="l" defTabSz="932909" rtl="0" eaLnBrk="1" latinLnBrk="0" hangingPunct="1">
                  <a:defRPr sz="1632" kern="1200">
                    <a:solidFill>
                      <a:schemeClr val="lt1"/>
                    </a:solidFill>
                    <a:latin typeface="+mn-lt"/>
                    <a:ea typeface="+mn-ea"/>
                    <a:cs typeface="+mn-cs"/>
                  </a:defRPr>
                </a:lvl8pPr>
                <a:lvl9pPr marL="3731635" algn="l" defTabSz="932909" rtl="0" eaLnBrk="1" latinLnBrk="0" hangingPunct="1">
                  <a:defRPr sz="1632"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 name="Legend1">
                <a:extLst>
                  <a:ext uri="{FF2B5EF4-FFF2-40B4-BE49-F238E27FC236}">
                    <a16:creationId xmlns:a16="http://schemas.microsoft.com/office/drawing/2014/main" id="{5D0C8707-E48B-4EED-83EE-AE5DA90B200F}"/>
                  </a:ext>
                </a:extLst>
              </p:cNvPr>
              <p:cNvSpPr>
                <a:spLocks noChangeArrowheads="1"/>
              </p:cNvSpPr>
              <p:nvPr/>
            </p:nvSpPr>
            <p:spPr bwMode="auto">
              <a:xfrm>
                <a:off x="9224656" y="3429000"/>
                <a:ext cx="2850267" cy="19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defPPr>
                  <a:defRPr lang="en-US"/>
                </a:defPPr>
                <a:lvl1pPr algn="l" rtl="0" fontAlgn="base">
                  <a:spcBef>
                    <a:spcPct val="0"/>
                  </a:spcBef>
                  <a:spcAft>
                    <a:spcPct val="0"/>
                  </a:spcAft>
                  <a:defRPr sz="1632" kern="1200">
                    <a:solidFill>
                      <a:schemeClr val="tx1"/>
                    </a:solidFill>
                    <a:latin typeface="Arial" charset="0"/>
                    <a:ea typeface="+mn-ea"/>
                    <a:cs typeface="+mn-cs"/>
                  </a:defRPr>
                </a:lvl1pPr>
                <a:lvl2pPr marL="466454" algn="l" rtl="0" fontAlgn="base">
                  <a:spcBef>
                    <a:spcPct val="0"/>
                  </a:spcBef>
                  <a:spcAft>
                    <a:spcPct val="0"/>
                  </a:spcAft>
                  <a:defRPr sz="1632" kern="1200">
                    <a:solidFill>
                      <a:schemeClr val="tx1"/>
                    </a:solidFill>
                    <a:latin typeface="Arial" charset="0"/>
                    <a:ea typeface="+mn-ea"/>
                    <a:cs typeface="+mn-cs"/>
                  </a:defRPr>
                </a:lvl2pPr>
                <a:lvl3pPr marL="932909" algn="l" rtl="0" fontAlgn="base">
                  <a:spcBef>
                    <a:spcPct val="0"/>
                  </a:spcBef>
                  <a:spcAft>
                    <a:spcPct val="0"/>
                  </a:spcAft>
                  <a:defRPr sz="1632" kern="1200">
                    <a:solidFill>
                      <a:schemeClr val="tx1"/>
                    </a:solidFill>
                    <a:latin typeface="Arial" charset="0"/>
                    <a:ea typeface="+mn-ea"/>
                    <a:cs typeface="+mn-cs"/>
                  </a:defRPr>
                </a:lvl3pPr>
                <a:lvl4pPr marL="1399362" algn="l" rtl="0" fontAlgn="base">
                  <a:spcBef>
                    <a:spcPct val="0"/>
                  </a:spcBef>
                  <a:spcAft>
                    <a:spcPct val="0"/>
                  </a:spcAft>
                  <a:defRPr sz="1632" kern="1200">
                    <a:solidFill>
                      <a:schemeClr val="tx1"/>
                    </a:solidFill>
                    <a:latin typeface="Arial" charset="0"/>
                    <a:ea typeface="+mn-ea"/>
                    <a:cs typeface="+mn-cs"/>
                  </a:defRPr>
                </a:lvl4pPr>
                <a:lvl5pPr marL="1865817" algn="l" rtl="0" fontAlgn="base">
                  <a:spcBef>
                    <a:spcPct val="0"/>
                  </a:spcBef>
                  <a:spcAft>
                    <a:spcPct val="0"/>
                  </a:spcAft>
                  <a:defRPr sz="1632" kern="1200">
                    <a:solidFill>
                      <a:schemeClr val="tx1"/>
                    </a:solidFill>
                    <a:latin typeface="Arial" charset="0"/>
                    <a:ea typeface="+mn-ea"/>
                    <a:cs typeface="+mn-cs"/>
                  </a:defRPr>
                </a:lvl5pPr>
                <a:lvl6pPr marL="2332271" algn="l" defTabSz="932909" rtl="0" eaLnBrk="1" latinLnBrk="0" hangingPunct="1">
                  <a:defRPr sz="1632" kern="1200">
                    <a:solidFill>
                      <a:schemeClr val="tx1"/>
                    </a:solidFill>
                    <a:latin typeface="Arial" charset="0"/>
                    <a:ea typeface="+mn-ea"/>
                    <a:cs typeface="+mn-cs"/>
                  </a:defRPr>
                </a:lvl6pPr>
                <a:lvl7pPr marL="2798726" algn="l" defTabSz="932909" rtl="0" eaLnBrk="1" latinLnBrk="0" hangingPunct="1">
                  <a:defRPr sz="1632" kern="1200">
                    <a:solidFill>
                      <a:schemeClr val="tx1"/>
                    </a:solidFill>
                    <a:latin typeface="Arial" charset="0"/>
                    <a:ea typeface="+mn-ea"/>
                    <a:cs typeface="+mn-cs"/>
                  </a:defRPr>
                </a:lvl7pPr>
                <a:lvl8pPr marL="3265180" algn="l" defTabSz="932909" rtl="0" eaLnBrk="1" latinLnBrk="0" hangingPunct="1">
                  <a:defRPr sz="1632" kern="1200">
                    <a:solidFill>
                      <a:schemeClr val="tx1"/>
                    </a:solidFill>
                    <a:latin typeface="Arial" charset="0"/>
                    <a:ea typeface="+mn-ea"/>
                    <a:cs typeface="+mn-cs"/>
                  </a:defRPr>
                </a:lvl8pPr>
                <a:lvl9pPr marL="3731635" algn="l" defTabSz="932909" rtl="0" eaLnBrk="1" latinLnBrk="0" hangingPunct="1">
                  <a:defRPr sz="1632" kern="1200">
                    <a:solidFill>
                      <a:schemeClr val="tx1"/>
                    </a:solidFill>
                    <a:latin typeface="Arial" charset="0"/>
                    <a:ea typeface="+mn-ea"/>
                    <a:cs typeface="+mn-cs"/>
                  </a:defRPr>
                </a:lvl9p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n-ea"/>
                    <a:cs typeface="+mn-cs"/>
                  </a:rPr>
                  <a:t>Without action, some impact to operations may occur;</a:t>
                </a:r>
              </a:p>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n-ea"/>
                    <a:cs typeface="+mn-cs"/>
                  </a:rPr>
                  <a:t>Expect greater substitutes required, possible clinical practice change</a:t>
                </a:r>
              </a:p>
            </p:txBody>
          </p:sp>
        </p:grpSp>
        <p:grpSp>
          <p:nvGrpSpPr>
            <p:cNvPr id="16" name="Group 15">
              <a:extLst>
                <a:ext uri="{FF2B5EF4-FFF2-40B4-BE49-F238E27FC236}">
                  <a16:creationId xmlns:a16="http://schemas.microsoft.com/office/drawing/2014/main" id="{DFB2FF25-320C-47C9-BF24-FADCD61925C1}"/>
                </a:ext>
              </a:extLst>
            </p:cNvPr>
            <p:cNvGrpSpPr/>
            <p:nvPr/>
          </p:nvGrpSpPr>
          <p:grpSpPr>
            <a:xfrm>
              <a:off x="7233149" y="3429000"/>
              <a:ext cx="1700469" cy="198202"/>
              <a:chOff x="7162264" y="3429000"/>
              <a:chExt cx="1700469" cy="198202"/>
            </a:xfrm>
          </p:grpSpPr>
          <p:sp>
            <p:nvSpPr>
              <p:cNvPr id="10" name="Rectangle 9">
                <a:extLst>
                  <a:ext uri="{FF2B5EF4-FFF2-40B4-BE49-F238E27FC236}">
                    <a16:creationId xmlns:a16="http://schemas.microsoft.com/office/drawing/2014/main" id="{E6F64639-B13E-413C-951D-61D599819E95}"/>
                  </a:ext>
                </a:extLst>
              </p:cNvPr>
              <p:cNvSpPr>
                <a:spLocks/>
              </p:cNvSpPr>
              <p:nvPr/>
            </p:nvSpPr>
            <p:spPr>
              <a:xfrm>
                <a:off x="7162264" y="3438934"/>
                <a:ext cx="171577" cy="174731"/>
              </a:xfrm>
              <a:prstGeom prst="rect">
                <a:avLst/>
              </a:prstGeom>
              <a:solidFill>
                <a:schemeClr val="accent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algn="l" rtl="0" fontAlgn="base">
                  <a:spcBef>
                    <a:spcPct val="0"/>
                  </a:spcBef>
                  <a:spcAft>
                    <a:spcPct val="0"/>
                  </a:spcAft>
                  <a:defRPr sz="1632" kern="1200">
                    <a:solidFill>
                      <a:schemeClr val="lt1"/>
                    </a:solidFill>
                    <a:latin typeface="+mn-lt"/>
                    <a:ea typeface="+mn-ea"/>
                    <a:cs typeface="+mn-cs"/>
                  </a:defRPr>
                </a:lvl1pPr>
                <a:lvl2pPr marL="466454" algn="l" rtl="0" fontAlgn="base">
                  <a:spcBef>
                    <a:spcPct val="0"/>
                  </a:spcBef>
                  <a:spcAft>
                    <a:spcPct val="0"/>
                  </a:spcAft>
                  <a:defRPr sz="1632" kern="1200">
                    <a:solidFill>
                      <a:schemeClr val="lt1"/>
                    </a:solidFill>
                    <a:latin typeface="+mn-lt"/>
                    <a:ea typeface="+mn-ea"/>
                    <a:cs typeface="+mn-cs"/>
                  </a:defRPr>
                </a:lvl2pPr>
                <a:lvl3pPr marL="932909" algn="l" rtl="0" fontAlgn="base">
                  <a:spcBef>
                    <a:spcPct val="0"/>
                  </a:spcBef>
                  <a:spcAft>
                    <a:spcPct val="0"/>
                  </a:spcAft>
                  <a:defRPr sz="1632" kern="1200">
                    <a:solidFill>
                      <a:schemeClr val="lt1"/>
                    </a:solidFill>
                    <a:latin typeface="+mn-lt"/>
                    <a:ea typeface="+mn-ea"/>
                    <a:cs typeface="+mn-cs"/>
                  </a:defRPr>
                </a:lvl3pPr>
                <a:lvl4pPr marL="1399362" algn="l" rtl="0" fontAlgn="base">
                  <a:spcBef>
                    <a:spcPct val="0"/>
                  </a:spcBef>
                  <a:spcAft>
                    <a:spcPct val="0"/>
                  </a:spcAft>
                  <a:defRPr sz="1632" kern="1200">
                    <a:solidFill>
                      <a:schemeClr val="lt1"/>
                    </a:solidFill>
                    <a:latin typeface="+mn-lt"/>
                    <a:ea typeface="+mn-ea"/>
                    <a:cs typeface="+mn-cs"/>
                  </a:defRPr>
                </a:lvl4pPr>
                <a:lvl5pPr marL="1865817" algn="l" rtl="0" fontAlgn="base">
                  <a:spcBef>
                    <a:spcPct val="0"/>
                  </a:spcBef>
                  <a:spcAft>
                    <a:spcPct val="0"/>
                  </a:spcAft>
                  <a:defRPr sz="1632" kern="1200">
                    <a:solidFill>
                      <a:schemeClr val="lt1"/>
                    </a:solidFill>
                    <a:latin typeface="+mn-lt"/>
                    <a:ea typeface="+mn-ea"/>
                    <a:cs typeface="+mn-cs"/>
                  </a:defRPr>
                </a:lvl5pPr>
                <a:lvl6pPr marL="2332271" algn="l" defTabSz="932909" rtl="0" eaLnBrk="1" latinLnBrk="0" hangingPunct="1">
                  <a:defRPr sz="1632" kern="1200">
                    <a:solidFill>
                      <a:schemeClr val="lt1"/>
                    </a:solidFill>
                    <a:latin typeface="+mn-lt"/>
                    <a:ea typeface="+mn-ea"/>
                    <a:cs typeface="+mn-cs"/>
                  </a:defRPr>
                </a:lvl6pPr>
                <a:lvl7pPr marL="2798726" algn="l" defTabSz="932909" rtl="0" eaLnBrk="1" latinLnBrk="0" hangingPunct="1">
                  <a:defRPr sz="1632" kern="1200">
                    <a:solidFill>
                      <a:schemeClr val="lt1"/>
                    </a:solidFill>
                    <a:latin typeface="+mn-lt"/>
                    <a:ea typeface="+mn-ea"/>
                    <a:cs typeface="+mn-cs"/>
                  </a:defRPr>
                </a:lvl7pPr>
                <a:lvl8pPr marL="3265180" algn="l" defTabSz="932909" rtl="0" eaLnBrk="1" latinLnBrk="0" hangingPunct="1">
                  <a:defRPr sz="1632" kern="1200">
                    <a:solidFill>
                      <a:schemeClr val="lt1"/>
                    </a:solidFill>
                    <a:latin typeface="+mn-lt"/>
                    <a:ea typeface="+mn-ea"/>
                    <a:cs typeface="+mn-cs"/>
                  </a:defRPr>
                </a:lvl8pPr>
                <a:lvl9pPr marL="3731635" algn="l" defTabSz="932909" rtl="0" eaLnBrk="1" latinLnBrk="0" hangingPunct="1">
                  <a:defRPr sz="1632"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Legend1">
                <a:extLst>
                  <a:ext uri="{FF2B5EF4-FFF2-40B4-BE49-F238E27FC236}">
                    <a16:creationId xmlns:a16="http://schemas.microsoft.com/office/drawing/2014/main" id="{E6D99481-376B-4B2C-9546-B56D90EA5B5B}"/>
                  </a:ext>
                </a:extLst>
              </p:cNvPr>
              <p:cNvSpPr>
                <a:spLocks noChangeArrowheads="1"/>
              </p:cNvSpPr>
              <p:nvPr/>
            </p:nvSpPr>
            <p:spPr bwMode="auto">
              <a:xfrm>
                <a:off x="7382415" y="3429000"/>
                <a:ext cx="1480318" cy="19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defPPr>
                  <a:defRPr lang="en-US"/>
                </a:defPPr>
                <a:lvl1pPr algn="l" rtl="0" fontAlgn="base">
                  <a:spcBef>
                    <a:spcPct val="0"/>
                  </a:spcBef>
                  <a:spcAft>
                    <a:spcPct val="0"/>
                  </a:spcAft>
                  <a:defRPr sz="1632" kern="1200">
                    <a:solidFill>
                      <a:schemeClr val="tx1"/>
                    </a:solidFill>
                    <a:latin typeface="Arial" charset="0"/>
                    <a:ea typeface="+mn-ea"/>
                    <a:cs typeface="+mn-cs"/>
                  </a:defRPr>
                </a:lvl1pPr>
                <a:lvl2pPr marL="466454" algn="l" rtl="0" fontAlgn="base">
                  <a:spcBef>
                    <a:spcPct val="0"/>
                  </a:spcBef>
                  <a:spcAft>
                    <a:spcPct val="0"/>
                  </a:spcAft>
                  <a:defRPr sz="1632" kern="1200">
                    <a:solidFill>
                      <a:schemeClr val="tx1"/>
                    </a:solidFill>
                    <a:latin typeface="Arial" charset="0"/>
                    <a:ea typeface="+mn-ea"/>
                    <a:cs typeface="+mn-cs"/>
                  </a:defRPr>
                </a:lvl2pPr>
                <a:lvl3pPr marL="932909" algn="l" rtl="0" fontAlgn="base">
                  <a:spcBef>
                    <a:spcPct val="0"/>
                  </a:spcBef>
                  <a:spcAft>
                    <a:spcPct val="0"/>
                  </a:spcAft>
                  <a:defRPr sz="1632" kern="1200">
                    <a:solidFill>
                      <a:schemeClr val="tx1"/>
                    </a:solidFill>
                    <a:latin typeface="Arial" charset="0"/>
                    <a:ea typeface="+mn-ea"/>
                    <a:cs typeface="+mn-cs"/>
                  </a:defRPr>
                </a:lvl3pPr>
                <a:lvl4pPr marL="1399362" algn="l" rtl="0" fontAlgn="base">
                  <a:spcBef>
                    <a:spcPct val="0"/>
                  </a:spcBef>
                  <a:spcAft>
                    <a:spcPct val="0"/>
                  </a:spcAft>
                  <a:defRPr sz="1632" kern="1200">
                    <a:solidFill>
                      <a:schemeClr val="tx1"/>
                    </a:solidFill>
                    <a:latin typeface="Arial" charset="0"/>
                    <a:ea typeface="+mn-ea"/>
                    <a:cs typeface="+mn-cs"/>
                  </a:defRPr>
                </a:lvl4pPr>
                <a:lvl5pPr marL="1865817" algn="l" rtl="0" fontAlgn="base">
                  <a:spcBef>
                    <a:spcPct val="0"/>
                  </a:spcBef>
                  <a:spcAft>
                    <a:spcPct val="0"/>
                  </a:spcAft>
                  <a:defRPr sz="1632" kern="1200">
                    <a:solidFill>
                      <a:schemeClr val="tx1"/>
                    </a:solidFill>
                    <a:latin typeface="Arial" charset="0"/>
                    <a:ea typeface="+mn-ea"/>
                    <a:cs typeface="+mn-cs"/>
                  </a:defRPr>
                </a:lvl5pPr>
                <a:lvl6pPr marL="2332271" algn="l" defTabSz="932909" rtl="0" eaLnBrk="1" latinLnBrk="0" hangingPunct="1">
                  <a:defRPr sz="1632" kern="1200">
                    <a:solidFill>
                      <a:schemeClr val="tx1"/>
                    </a:solidFill>
                    <a:latin typeface="Arial" charset="0"/>
                    <a:ea typeface="+mn-ea"/>
                    <a:cs typeface="+mn-cs"/>
                  </a:defRPr>
                </a:lvl6pPr>
                <a:lvl7pPr marL="2798726" algn="l" defTabSz="932909" rtl="0" eaLnBrk="1" latinLnBrk="0" hangingPunct="1">
                  <a:defRPr sz="1632" kern="1200">
                    <a:solidFill>
                      <a:schemeClr val="tx1"/>
                    </a:solidFill>
                    <a:latin typeface="Arial" charset="0"/>
                    <a:ea typeface="+mn-ea"/>
                    <a:cs typeface="+mn-cs"/>
                  </a:defRPr>
                </a:lvl7pPr>
                <a:lvl8pPr marL="3265180" algn="l" defTabSz="932909" rtl="0" eaLnBrk="1" latinLnBrk="0" hangingPunct="1">
                  <a:defRPr sz="1632" kern="1200">
                    <a:solidFill>
                      <a:schemeClr val="tx1"/>
                    </a:solidFill>
                    <a:latin typeface="Arial" charset="0"/>
                    <a:ea typeface="+mn-ea"/>
                    <a:cs typeface="+mn-cs"/>
                  </a:defRPr>
                </a:lvl8pPr>
                <a:lvl9pPr marL="3731635" algn="l" defTabSz="932909" rtl="0" eaLnBrk="1" latinLnBrk="0" hangingPunct="1">
                  <a:defRPr sz="1632" kern="1200">
                    <a:solidFill>
                      <a:schemeClr val="tx1"/>
                    </a:solidFill>
                    <a:latin typeface="Arial" charset="0"/>
                    <a:ea typeface="+mn-ea"/>
                    <a:cs typeface="+mn-cs"/>
                  </a:defRPr>
                </a:lvl9p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n-ea"/>
                    <a:cs typeface="+mn-cs"/>
                  </a:rPr>
                  <a:t>No impact to operations expected;</a:t>
                </a:r>
              </a:p>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n-ea"/>
                    <a:cs typeface="+mn-cs"/>
                  </a:rPr>
                  <a:t>Some substitutions may be needed</a:t>
                </a:r>
              </a:p>
            </p:txBody>
          </p:sp>
        </p:grpSp>
      </p:grpSp>
      <p:cxnSp>
        <p:nvCxnSpPr>
          <p:cNvPr id="58" name="Straight Connector 57">
            <a:extLst>
              <a:ext uri="{FF2B5EF4-FFF2-40B4-BE49-F238E27FC236}">
                <a16:creationId xmlns:a16="http://schemas.microsoft.com/office/drawing/2014/main" id="{BEB093A0-B0B0-489A-9164-43378B5E1C8D}"/>
              </a:ext>
            </a:extLst>
          </p:cNvPr>
          <p:cNvCxnSpPr/>
          <p:nvPr>
            <p:custDataLst>
              <p:tags r:id="rId5"/>
            </p:custDataLst>
          </p:nvPr>
        </p:nvCxnSpPr>
        <p:spPr>
          <a:xfrm>
            <a:off x="1106428" y="4438063"/>
            <a:ext cx="1062486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AE054E0-C36C-407B-9BD0-ADBB1A73CE0C}"/>
              </a:ext>
            </a:extLst>
          </p:cNvPr>
          <p:cNvCxnSpPr/>
          <p:nvPr>
            <p:custDataLst>
              <p:tags r:id="rId6"/>
            </p:custDataLst>
          </p:nvPr>
        </p:nvCxnSpPr>
        <p:spPr>
          <a:xfrm>
            <a:off x="1106428" y="5041679"/>
            <a:ext cx="1062486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B8338E4-B924-44A9-8D48-3B1B2419E909}"/>
              </a:ext>
            </a:extLst>
          </p:cNvPr>
          <p:cNvCxnSpPr/>
          <p:nvPr>
            <p:custDataLst>
              <p:tags r:id="rId7"/>
            </p:custDataLst>
          </p:nvPr>
        </p:nvCxnSpPr>
        <p:spPr>
          <a:xfrm>
            <a:off x="1106428" y="3834446"/>
            <a:ext cx="1062486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37A6584-38AD-4197-B188-8DA6CDB5FE41}"/>
              </a:ext>
            </a:extLst>
          </p:cNvPr>
          <p:cNvCxnSpPr/>
          <p:nvPr>
            <p:custDataLst>
              <p:tags r:id="rId8"/>
            </p:custDataLst>
          </p:nvPr>
        </p:nvCxnSpPr>
        <p:spPr>
          <a:xfrm>
            <a:off x="1106428" y="3229544"/>
            <a:ext cx="1062486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AC9600D-EFBA-4330-AFC8-F31BCB2D6053}"/>
              </a:ext>
            </a:extLst>
          </p:cNvPr>
          <p:cNvCxnSpPr/>
          <p:nvPr>
            <p:custDataLst>
              <p:tags r:id="rId9"/>
            </p:custDataLst>
          </p:nvPr>
        </p:nvCxnSpPr>
        <p:spPr>
          <a:xfrm>
            <a:off x="1106428" y="5644855"/>
            <a:ext cx="1062486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69D86BE0-6712-43D0-B378-72B3E99280AB}"/>
              </a:ext>
            </a:extLst>
          </p:cNvPr>
          <p:cNvGrpSpPr>
            <a:grpSpLocks/>
          </p:cNvGrpSpPr>
          <p:nvPr/>
        </p:nvGrpSpPr>
        <p:grpSpPr>
          <a:xfrm>
            <a:off x="4865342" y="2242686"/>
            <a:ext cx="6865948" cy="283189"/>
            <a:chOff x="4180672" y="2242686"/>
            <a:chExt cx="7550618" cy="283189"/>
          </a:xfrm>
        </p:grpSpPr>
        <p:sp>
          <p:nvSpPr>
            <p:cNvPr id="75" name="TextBox 74">
              <a:extLst>
                <a:ext uri="{FF2B5EF4-FFF2-40B4-BE49-F238E27FC236}">
                  <a16:creationId xmlns:a16="http://schemas.microsoft.com/office/drawing/2014/main" id="{CC4BB8FF-734E-483F-A2B4-81682C40A7D3}"/>
                </a:ext>
              </a:extLst>
            </p:cNvPr>
            <p:cNvSpPr txBox="1">
              <a:spLocks/>
            </p:cNvSpPr>
            <p:nvPr>
              <p:custDataLst>
                <p:tags r:id="rId30"/>
              </p:custDataLst>
            </p:nvPr>
          </p:nvSpPr>
          <p:spPr>
            <a:xfrm>
              <a:off x="4180672" y="2242686"/>
              <a:ext cx="7550618" cy="216311"/>
            </a:xfrm>
            <a:prstGeom prst="rect">
              <a:avLst/>
            </a:prstGeom>
          </p:spPr>
          <p:txBody>
            <a:bodyPr vert="horz" wrap="square" lIns="0" tIns="0" rIns="0" bIns="0" rtlCol="0" anchor="b">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700" b="1" i="0" u="none" strike="noStrike" kern="1200" cap="none" spc="0" normalizeH="0" baseline="0" noProof="0" dirty="0">
                  <a:ln>
                    <a:noFill/>
                  </a:ln>
                  <a:solidFill>
                    <a:srgbClr val="000000"/>
                  </a:solidFill>
                  <a:effectLst/>
                  <a:uLnTx/>
                  <a:uFillTx/>
                  <a:latin typeface="Calibri"/>
                  <a:ea typeface="+mn-ea"/>
                  <a:cs typeface="+mn-cs"/>
                </a:rPr>
                <a:t>Primary risks and callouts</a:t>
              </a:r>
            </a:p>
          </p:txBody>
        </p:sp>
        <p:cxnSp>
          <p:nvCxnSpPr>
            <p:cNvPr id="76" name="Straight Connector 75">
              <a:extLst>
                <a:ext uri="{FF2B5EF4-FFF2-40B4-BE49-F238E27FC236}">
                  <a16:creationId xmlns:a16="http://schemas.microsoft.com/office/drawing/2014/main" id="{7C4DBDA9-DF0C-47DF-B5F8-4E357165485E}"/>
                </a:ext>
              </a:extLst>
            </p:cNvPr>
            <p:cNvCxnSpPr/>
            <p:nvPr>
              <p:custDataLst>
                <p:tags r:id="rId31"/>
              </p:custDataLst>
            </p:nvPr>
          </p:nvCxnSpPr>
          <p:spPr>
            <a:xfrm>
              <a:off x="4180672" y="2525875"/>
              <a:ext cx="755061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A79DA65A-7204-4B0D-9CBE-9BCB1C67B9BA}"/>
              </a:ext>
            </a:extLst>
          </p:cNvPr>
          <p:cNvGrpSpPr>
            <a:grpSpLocks/>
          </p:cNvGrpSpPr>
          <p:nvPr/>
        </p:nvGrpSpPr>
        <p:grpSpPr>
          <a:xfrm>
            <a:off x="554739" y="2666104"/>
            <a:ext cx="3134759" cy="3542190"/>
            <a:chOff x="554739" y="2666104"/>
            <a:chExt cx="3134759" cy="3542190"/>
          </a:xfrm>
        </p:grpSpPr>
        <p:sp>
          <p:nvSpPr>
            <p:cNvPr id="68" name="TextBox 67">
              <a:extLst>
                <a:ext uri="{FF2B5EF4-FFF2-40B4-BE49-F238E27FC236}">
                  <a16:creationId xmlns:a16="http://schemas.microsoft.com/office/drawing/2014/main" id="{88683127-C126-495F-A1E4-B1B754EBD18F}"/>
                </a:ext>
              </a:extLst>
            </p:cNvPr>
            <p:cNvSpPr txBox="1"/>
            <p:nvPr>
              <p:custDataLst>
                <p:tags r:id="rId23"/>
              </p:custDataLst>
            </p:nvPr>
          </p:nvSpPr>
          <p:spPr>
            <a:xfrm rot="16200000">
              <a:off x="-993866" y="4214710"/>
              <a:ext cx="3542182" cy="444972"/>
            </a:xfrm>
            <a:prstGeom prst="rect">
              <a:avLst/>
            </a:prstGeom>
            <a:solidFill>
              <a:schemeClr val="accent3"/>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ctr"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700" b="1" i="0" u="none" strike="noStrike" kern="1200" cap="none" spc="0" normalizeH="0" baseline="0" noProof="0" dirty="0">
                  <a:ln>
                    <a:noFill/>
                  </a:ln>
                  <a:solidFill>
                    <a:srgbClr val="FFFFFF"/>
                  </a:solidFill>
                  <a:effectLst/>
                  <a:uLnTx/>
                  <a:uFillTx/>
                  <a:latin typeface="Calibri"/>
                  <a:ea typeface="+mn-ea"/>
                  <a:cs typeface="+mn-cs"/>
                </a:rPr>
                <a:t>Supply Resiliency</a:t>
              </a:r>
            </a:p>
          </p:txBody>
        </p:sp>
        <p:grpSp>
          <p:nvGrpSpPr>
            <p:cNvPr id="86" name="Group 85">
              <a:extLst>
                <a:ext uri="{FF2B5EF4-FFF2-40B4-BE49-F238E27FC236}">
                  <a16:creationId xmlns:a16="http://schemas.microsoft.com/office/drawing/2014/main" id="{51AB4B38-5723-40C2-95BB-E77AE2093D4C}"/>
                </a:ext>
              </a:extLst>
            </p:cNvPr>
            <p:cNvGrpSpPr/>
            <p:nvPr/>
          </p:nvGrpSpPr>
          <p:grpSpPr>
            <a:xfrm>
              <a:off x="1106429" y="2666104"/>
              <a:ext cx="2583069" cy="3542190"/>
              <a:chOff x="1106429" y="2666104"/>
              <a:chExt cx="2583069" cy="3542190"/>
            </a:xfrm>
          </p:grpSpPr>
          <p:sp>
            <p:nvSpPr>
              <p:cNvPr id="65" name="TextBox 64">
                <a:extLst>
                  <a:ext uri="{FF2B5EF4-FFF2-40B4-BE49-F238E27FC236}">
                    <a16:creationId xmlns:a16="http://schemas.microsoft.com/office/drawing/2014/main" id="{E77FD1FA-3EF7-443A-8569-C943523E5607}"/>
                  </a:ext>
                </a:extLst>
              </p:cNvPr>
              <p:cNvSpPr txBox="1">
                <a:spLocks/>
              </p:cNvSpPr>
              <p:nvPr>
                <p:custDataLst>
                  <p:tags r:id="rId24"/>
                </p:custDataLst>
              </p:nvPr>
            </p:nvSpPr>
            <p:spPr>
              <a:xfrm>
                <a:off x="1106429" y="3874624"/>
                <a:ext cx="2583069" cy="523257"/>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700" b="1" i="0" u="none" strike="noStrike" kern="1200" cap="none" spc="0" normalizeH="0" baseline="0" noProof="0" dirty="0">
                    <a:ln>
                      <a:noFill/>
                    </a:ln>
                    <a:solidFill>
                      <a:srgbClr val="FFFFFF"/>
                    </a:solidFill>
                    <a:effectLst/>
                    <a:uLnTx/>
                    <a:uFillTx/>
                    <a:latin typeface="Calibri"/>
                    <a:ea typeface="+mn-ea"/>
                    <a:cs typeface="+mn-cs"/>
                  </a:rPr>
                  <a:t>PPE</a:t>
                </a:r>
              </a:p>
            </p:txBody>
          </p:sp>
          <p:sp>
            <p:nvSpPr>
              <p:cNvPr id="66" name="TextBox 65">
                <a:extLst>
                  <a:ext uri="{FF2B5EF4-FFF2-40B4-BE49-F238E27FC236}">
                    <a16:creationId xmlns:a16="http://schemas.microsoft.com/office/drawing/2014/main" id="{B79C42FB-3D0F-4624-856B-CA9E55D84D92}"/>
                  </a:ext>
                </a:extLst>
              </p:cNvPr>
              <p:cNvSpPr txBox="1">
                <a:spLocks/>
              </p:cNvSpPr>
              <p:nvPr>
                <p:custDataLst>
                  <p:tags r:id="rId25"/>
                </p:custDataLst>
              </p:nvPr>
            </p:nvSpPr>
            <p:spPr>
              <a:xfrm>
                <a:off x="1106429" y="4478239"/>
                <a:ext cx="2583069" cy="523257"/>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700" b="1" i="0" u="none" strike="noStrike" kern="1200" cap="none" spc="0" normalizeH="0" baseline="0" noProof="0" dirty="0">
                    <a:ln>
                      <a:noFill/>
                    </a:ln>
                    <a:solidFill>
                      <a:srgbClr val="FFFFFF"/>
                    </a:solidFill>
                    <a:effectLst/>
                    <a:uLnTx/>
                    <a:uFillTx/>
                    <a:latin typeface="Calibri"/>
                    <a:ea typeface="+mn-ea"/>
                    <a:cs typeface="+mn-cs"/>
                  </a:rPr>
                  <a:t>EVS</a:t>
                </a:r>
              </a:p>
            </p:txBody>
          </p:sp>
          <p:sp>
            <p:nvSpPr>
              <p:cNvPr id="67" name="TextBox 66">
                <a:extLst>
                  <a:ext uri="{FF2B5EF4-FFF2-40B4-BE49-F238E27FC236}">
                    <a16:creationId xmlns:a16="http://schemas.microsoft.com/office/drawing/2014/main" id="{8DB71CA5-A7D8-45B0-A674-C259BD729D0A}"/>
                  </a:ext>
                </a:extLst>
              </p:cNvPr>
              <p:cNvSpPr txBox="1">
                <a:spLocks/>
              </p:cNvSpPr>
              <p:nvPr>
                <p:custDataLst>
                  <p:tags r:id="rId26"/>
                </p:custDataLst>
              </p:nvPr>
            </p:nvSpPr>
            <p:spPr>
              <a:xfrm>
                <a:off x="1106429" y="5081859"/>
                <a:ext cx="2583069" cy="523257"/>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700" b="1" i="0" u="none" strike="noStrike" kern="1200" cap="none" spc="0" normalizeH="0" baseline="0" noProof="0" dirty="0">
                    <a:ln>
                      <a:noFill/>
                    </a:ln>
                    <a:solidFill>
                      <a:srgbClr val="FFFFFF"/>
                    </a:solidFill>
                    <a:effectLst/>
                    <a:uLnTx/>
                    <a:uFillTx/>
                    <a:latin typeface="Calibri"/>
                    <a:ea typeface="+mn-ea"/>
                    <a:cs typeface="+mn-cs"/>
                  </a:rPr>
                  <a:t>Testing</a:t>
                </a:r>
              </a:p>
            </p:txBody>
          </p:sp>
          <p:sp>
            <p:nvSpPr>
              <p:cNvPr id="69" name="TextBox 68">
                <a:extLst>
                  <a:ext uri="{FF2B5EF4-FFF2-40B4-BE49-F238E27FC236}">
                    <a16:creationId xmlns:a16="http://schemas.microsoft.com/office/drawing/2014/main" id="{8A2DDEC9-66E8-4AAA-8FEE-F33692FC62F6}"/>
                  </a:ext>
                </a:extLst>
              </p:cNvPr>
              <p:cNvSpPr txBox="1">
                <a:spLocks/>
              </p:cNvSpPr>
              <p:nvPr>
                <p:custDataLst>
                  <p:tags r:id="rId27"/>
                </p:custDataLst>
              </p:nvPr>
            </p:nvSpPr>
            <p:spPr>
              <a:xfrm>
                <a:off x="1106429" y="3271007"/>
                <a:ext cx="2583069" cy="523258"/>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700" b="1" i="0" u="none" strike="noStrike" kern="1200" cap="none" spc="0" normalizeH="0" baseline="0" noProof="0" dirty="0">
                    <a:ln>
                      <a:noFill/>
                    </a:ln>
                    <a:solidFill>
                      <a:srgbClr val="FFFFFF"/>
                    </a:solidFill>
                    <a:effectLst/>
                    <a:uLnTx/>
                    <a:uFillTx/>
                    <a:latin typeface="Calibri"/>
                    <a:ea typeface="+mn-ea"/>
                    <a:cs typeface="+mn-cs"/>
                  </a:rPr>
                  <a:t>General Med-Surg</a:t>
                </a:r>
              </a:p>
            </p:txBody>
          </p:sp>
          <p:sp>
            <p:nvSpPr>
              <p:cNvPr id="70" name="TextBox 69">
                <a:extLst>
                  <a:ext uri="{FF2B5EF4-FFF2-40B4-BE49-F238E27FC236}">
                    <a16:creationId xmlns:a16="http://schemas.microsoft.com/office/drawing/2014/main" id="{475C9816-C4DF-4F53-9BCC-DD8439308B3A}"/>
                  </a:ext>
                </a:extLst>
              </p:cNvPr>
              <p:cNvSpPr txBox="1">
                <a:spLocks/>
              </p:cNvSpPr>
              <p:nvPr>
                <p:custDataLst>
                  <p:tags r:id="rId28"/>
                </p:custDataLst>
              </p:nvPr>
            </p:nvSpPr>
            <p:spPr>
              <a:xfrm>
                <a:off x="1106429" y="2666104"/>
                <a:ext cx="2583069" cy="523258"/>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700" b="1" i="0" u="none" strike="noStrike" kern="1200" cap="none" spc="0" normalizeH="0" baseline="0" noProof="0" dirty="0">
                    <a:ln>
                      <a:noFill/>
                    </a:ln>
                    <a:solidFill>
                      <a:srgbClr val="FFFFFF"/>
                    </a:solidFill>
                    <a:effectLst/>
                    <a:uLnTx/>
                    <a:uFillTx/>
                    <a:latin typeface="Calibri"/>
                    <a:ea typeface="+mn-ea"/>
                    <a:cs typeface="+mn-cs"/>
                  </a:rPr>
                  <a:t>Physician Specialty</a:t>
                </a:r>
              </a:p>
            </p:txBody>
          </p:sp>
          <p:sp>
            <p:nvSpPr>
              <p:cNvPr id="71" name="TextBox 70">
                <a:extLst>
                  <a:ext uri="{FF2B5EF4-FFF2-40B4-BE49-F238E27FC236}">
                    <a16:creationId xmlns:a16="http://schemas.microsoft.com/office/drawing/2014/main" id="{AF8DCC63-AA79-4E78-B60A-6E225E1A22B4}"/>
                  </a:ext>
                </a:extLst>
              </p:cNvPr>
              <p:cNvSpPr txBox="1">
                <a:spLocks/>
              </p:cNvSpPr>
              <p:nvPr>
                <p:custDataLst>
                  <p:tags r:id="rId29"/>
                </p:custDataLst>
              </p:nvPr>
            </p:nvSpPr>
            <p:spPr>
              <a:xfrm>
                <a:off x="1106429" y="5685037"/>
                <a:ext cx="2583069" cy="523257"/>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700" b="1" i="0" u="none" strike="noStrike" kern="1200" cap="none" spc="0" normalizeH="0" baseline="0" noProof="0" dirty="0">
                    <a:ln>
                      <a:noFill/>
                    </a:ln>
                    <a:solidFill>
                      <a:srgbClr val="FFFFFF"/>
                    </a:solidFill>
                    <a:effectLst/>
                    <a:uLnTx/>
                    <a:uFillTx/>
                    <a:latin typeface="Calibri"/>
                    <a:ea typeface="+mn-ea"/>
                    <a:cs typeface="+mn-cs"/>
                  </a:rPr>
                  <a:t>Respiratory Therapy &amp; Anesthesia</a:t>
                </a:r>
              </a:p>
            </p:txBody>
          </p:sp>
        </p:grpSp>
      </p:grpSp>
      <p:sp>
        <p:nvSpPr>
          <p:cNvPr id="77" name="TextBox 76">
            <a:extLst>
              <a:ext uri="{FF2B5EF4-FFF2-40B4-BE49-F238E27FC236}">
                <a16:creationId xmlns:a16="http://schemas.microsoft.com/office/drawing/2014/main" id="{C3B63351-0D48-4D11-AF1C-BBE978620FF0}"/>
              </a:ext>
            </a:extLst>
          </p:cNvPr>
          <p:cNvSpPr txBox="1">
            <a:spLocks/>
          </p:cNvSpPr>
          <p:nvPr>
            <p:custDataLst>
              <p:tags r:id="rId10"/>
            </p:custDataLst>
          </p:nvPr>
        </p:nvSpPr>
        <p:spPr>
          <a:xfrm>
            <a:off x="554736" y="2242686"/>
            <a:ext cx="3134760" cy="216311"/>
          </a:xfrm>
          <a:prstGeom prst="rect">
            <a:avLst/>
          </a:prstGeom>
        </p:spPr>
        <p:txBody>
          <a:bodyPr vert="horz" wrap="square" lIns="0" tIns="0" rIns="0" bIns="0" rtlCol="0" anchor="b">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700" b="1" i="0" u="none" strike="noStrike" kern="1200" cap="none" spc="0" normalizeH="0" baseline="0" noProof="0" dirty="0">
                <a:ln>
                  <a:noFill/>
                </a:ln>
                <a:solidFill>
                  <a:srgbClr val="000000"/>
                </a:solidFill>
                <a:effectLst/>
                <a:uLnTx/>
                <a:uFillTx/>
                <a:latin typeface="Calibri"/>
                <a:ea typeface="+mn-ea"/>
                <a:cs typeface="+mn-cs"/>
              </a:rPr>
              <a:t>Category</a:t>
            </a:r>
          </a:p>
        </p:txBody>
      </p:sp>
      <p:cxnSp>
        <p:nvCxnSpPr>
          <p:cNvPr id="78" name="Straight Connector 77">
            <a:extLst>
              <a:ext uri="{FF2B5EF4-FFF2-40B4-BE49-F238E27FC236}">
                <a16:creationId xmlns:a16="http://schemas.microsoft.com/office/drawing/2014/main" id="{C14E18E8-90E6-4255-9C23-1C75DCAE44AD}"/>
              </a:ext>
            </a:extLst>
          </p:cNvPr>
          <p:cNvCxnSpPr/>
          <p:nvPr>
            <p:custDataLst>
              <p:tags r:id="rId11"/>
            </p:custDataLst>
          </p:nvPr>
        </p:nvCxnSpPr>
        <p:spPr>
          <a:xfrm>
            <a:off x="554736" y="2525875"/>
            <a:ext cx="31347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A662AD49-4B98-4389-8B83-2006C47175E8}"/>
              </a:ext>
            </a:extLst>
          </p:cNvPr>
          <p:cNvGrpSpPr>
            <a:grpSpLocks/>
          </p:cNvGrpSpPr>
          <p:nvPr/>
        </p:nvGrpSpPr>
        <p:grpSpPr>
          <a:xfrm>
            <a:off x="3792337" y="2242686"/>
            <a:ext cx="970164" cy="283189"/>
            <a:chOff x="4180672" y="2242686"/>
            <a:chExt cx="7550618" cy="283189"/>
          </a:xfrm>
        </p:grpSpPr>
        <p:sp>
          <p:nvSpPr>
            <p:cNvPr id="84" name="TextBox 83">
              <a:extLst>
                <a:ext uri="{FF2B5EF4-FFF2-40B4-BE49-F238E27FC236}">
                  <a16:creationId xmlns:a16="http://schemas.microsoft.com/office/drawing/2014/main" id="{B53D20BB-0EBB-433F-986E-6B17CAF673E2}"/>
                </a:ext>
              </a:extLst>
            </p:cNvPr>
            <p:cNvSpPr txBox="1">
              <a:spLocks/>
            </p:cNvSpPr>
            <p:nvPr>
              <p:custDataLst>
                <p:tags r:id="rId21"/>
              </p:custDataLst>
            </p:nvPr>
          </p:nvSpPr>
          <p:spPr>
            <a:xfrm>
              <a:off x="4180672" y="2242686"/>
              <a:ext cx="7550618" cy="216311"/>
            </a:xfrm>
            <a:prstGeom prst="rect">
              <a:avLst/>
            </a:prstGeom>
          </p:spPr>
          <p:txBody>
            <a:bodyPr vert="horz" wrap="square" lIns="0" tIns="0" rIns="0" bIns="0" rtlCol="0" anchor="b">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700" b="1" i="0" u="none" strike="noStrike" kern="1200" cap="none" spc="0" normalizeH="0" baseline="0" noProof="0" dirty="0">
                  <a:ln>
                    <a:noFill/>
                  </a:ln>
                  <a:solidFill>
                    <a:srgbClr val="000000"/>
                  </a:solidFill>
                  <a:effectLst/>
                  <a:uLnTx/>
                  <a:uFillTx/>
                  <a:latin typeface="Calibri"/>
                  <a:ea typeface="+mn-ea"/>
                  <a:cs typeface="+mn-cs"/>
                </a:rPr>
                <a:t>Status</a:t>
              </a:r>
            </a:p>
          </p:txBody>
        </p:sp>
        <p:cxnSp>
          <p:nvCxnSpPr>
            <p:cNvPr id="85" name="Straight Connector 84">
              <a:extLst>
                <a:ext uri="{FF2B5EF4-FFF2-40B4-BE49-F238E27FC236}">
                  <a16:creationId xmlns:a16="http://schemas.microsoft.com/office/drawing/2014/main" id="{52AA373E-565F-4031-BE36-4A6F2C2230AC}"/>
                </a:ext>
              </a:extLst>
            </p:cNvPr>
            <p:cNvCxnSpPr/>
            <p:nvPr>
              <p:custDataLst>
                <p:tags r:id="rId22"/>
              </p:custDataLst>
            </p:nvPr>
          </p:nvCxnSpPr>
          <p:spPr>
            <a:xfrm>
              <a:off x="4180672" y="2525875"/>
              <a:ext cx="755061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id="{11197151-2B75-4A8B-A642-8EE95CA7B45D}"/>
              </a:ext>
            </a:extLst>
          </p:cNvPr>
          <p:cNvSpPr txBox="1">
            <a:spLocks/>
          </p:cNvSpPr>
          <p:nvPr>
            <p:custDataLst>
              <p:tags r:id="rId12"/>
            </p:custDataLst>
          </p:nvPr>
        </p:nvSpPr>
        <p:spPr>
          <a:xfrm>
            <a:off x="3792337" y="3874624"/>
            <a:ext cx="970164" cy="523257"/>
          </a:xfrm>
          <a:prstGeom prst="rect">
            <a:avLst/>
          </a:prstGeom>
          <a:solidFill>
            <a:schemeClr val="accent3"/>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endParaRPr kumimoji="0" lang="en-US" sz="1700" b="1" i="0" u="none" strike="noStrike" kern="1200" cap="none" spc="0" normalizeH="0" baseline="0" noProof="0" dirty="0">
              <a:ln>
                <a:noFill/>
              </a:ln>
              <a:solidFill>
                <a:srgbClr val="FFFFFF"/>
              </a:solidFill>
              <a:effectLst/>
              <a:uLnTx/>
              <a:uFillTx/>
              <a:latin typeface="Calibri"/>
              <a:ea typeface="+mn-ea"/>
              <a:cs typeface="+mn-cs"/>
            </a:endParaRPr>
          </a:p>
        </p:txBody>
      </p:sp>
      <p:sp>
        <p:nvSpPr>
          <p:cNvPr id="89" name="TextBox 88">
            <a:extLst>
              <a:ext uri="{FF2B5EF4-FFF2-40B4-BE49-F238E27FC236}">
                <a16:creationId xmlns:a16="http://schemas.microsoft.com/office/drawing/2014/main" id="{C2649A37-9767-4D6E-B858-DECE65F71CC5}"/>
              </a:ext>
            </a:extLst>
          </p:cNvPr>
          <p:cNvSpPr txBox="1">
            <a:spLocks/>
          </p:cNvSpPr>
          <p:nvPr>
            <p:custDataLst>
              <p:tags r:id="rId13"/>
            </p:custDataLst>
          </p:nvPr>
        </p:nvSpPr>
        <p:spPr>
          <a:xfrm>
            <a:off x="3792337" y="4478239"/>
            <a:ext cx="970164" cy="523257"/>
          </a:xfrm>
          <a:prstGeom prst="rect">
            <a:avLst/>
          </a:prstGeom>
          <a:solidFill>
            <a:srgbClr val="FFFF00"/>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endParaRPr kumimoji="0" lang="en-US" sz="1700" b="1" i="0" u="none" strike="noStrike" kern="1200" cap="none" spc="0" normalizeH="0" baseline="0" noProof="0" dirty="0">
              <a:ln>
                <a:noFill/>
              </a:ln>
              <a:solidFill>
                <a:srgbClr val="FFFFFF"/>
              </a:solidFill>
              <a:effectLst/>
              <a:uLnTx/>
              <a:uFillTx/>
              <a:latin typeface="Calibri"/>
              <a:ea typeface="+mn-ea"/>
              <a:cs typeface="+mn-cs"/>
            </a:endParaRPr>
          </a:p>
        </p:txBody>
      </p:sp>
      <p:sp>
        <p:nvSpPr>
          <p:cNvPr id="90" name="TextBox 89">
            <a:extLst>
              <a:ext uri="{FF2B5EF4-FFF2-40B4-BE49-F238E27FC236}">
                <a16:creationId xmlns:a16="http://schemas.microsoft.com/office/drawing/2014/main" id="{CFA02E99-1A01-4F21-A62C-B8AFD3573ED3}"/>
              </a:ext>
            </a:extLst>
          </p:cNvPr>
          <p:cNvSpPr txBox="1">
            <a:spLocks/>
          </p:cNvSpPr>
          <p:nvPr>
            <p:custDataLst>
              <p:tags r:id="rId14"/>
            </p:custDataLst>
          </p:nvPr>
        </p:nvSpPr>
        <p:spPr>
          <a:xfrm>
            <a:off x="3792337" y="5081859"/>
            <a:ext cx="970164" cy="523257"/>
          </a:xfrm>
          <a:prstGeom prst="rect">
            <a:avLst/>
          </a:prstGeom>
          <a:solidFill>
            <a:srgbClr val="FFFF00"/>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endParaRPr kumimoji="0" lang="en-US" sz="1700" b="1" i="0" u="none" strike="noStrike" kern="1200" cap="none" spc="0" normalizeH="0" baseline="0" noProof="0" dirty="0">
              <a:ln>
                <a:noFill/>
              </a:ln>
              <a:solidFill>
                <a:srgbClr val="FFFFFF"/>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2AA69779-684A-4B3B-BD2D-F746F73B0B56}"/>
              </a:ext>
            </a:extLst>
          </p:cNvPr>
          <p:cNvSpPr txBox="1">
            <a:spLocks/>
          </p:cNvSpPr>
          <p:nvPr>
            <p:custDataLst>
              <p:tags r:id="rId15"/>
            </p:custDataLst>
          </p:nvPr>
        </p:nvSpPr>
        <p:spPr>
          <a:xfrm>
            <a:off x="3792337" y="3271007"/>
            <a:ext cx="970164" cy="523258"/>
          </a:xfrm>
          <a:prstGeom prst="rect">
            <a:avLst/>
          </a:prstGeom>
          <a:solidFill>
            <a:srgbClr val="FFFF00"/>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endParaRPr kumimoji="0" lang="en-US" sz="1700" b="1" i="0" u="none" strike="noStrike" kern="1200" cap="none" spc="0" normalizeH="0" baseline="0" noProof="0" dirty="0">
              <a:ln>
                <a:noFill/>
              </a:ln>
              <a:solidFill>
                <a:srgbClr val="FFFFFF"/>
              </a:solidFill>
              <a:effectLst/>
              <a:uLnTx/>
              <a:uFillTx/>
              <a:latin typeface="Calibri"/>
              <a:ea typeface="+mn-ea"/>
              <a:cs typeface="+mn-cs"/>
            </a:endParaRPr>
          </a:p>
        </p:txBody>
      </p:sp>
      <p:sp>
        <p:nvSpPr>
          <p:cNvPr id="92" name="TextBox 91">
            <a:extLst>
              <a:ext uri="{FF2B5EF4-FFF2-40B4-BE49-F238E27FC236}">
                <a16:creationId xmlns:a16="http://schemas.microsoft.com/office/drawing/2014/main" id="{20B2A173-464D-48FC-BD00-7B7B8EE6F6AE}"/>
              </a:ext>
            </a:extLst>
          </p:cNvPr>
          <p:cNvSpPr txBox="1">
            <a:spLocks/>
          </p:cNvSpPr>
          <p:nvPr>
            <p:custDataLst>
              <p:tags r:id="rId16"/>
            </p:custDataLst>
          </p:nvPr>
        </p:nvSpPr>
        <p:spPr>
          <a:xfrm>
            <a:off x="3792337" y="2666104"/>
            <a:ext cx="970164" cy="523258"/>
          </a:xfrm>
          <a:prstGeom prst="rect">
            <a:avLst/>
          </a:prstGeom>
          <a:solidFill>
            <a:schemeClr val="accent3"/>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endParaRPr kumimoji="0" lang="en-US" sz="1700" b="1" i="0" u="none" strike="noStrike" kern="1200" cap="none" spc="0" normalizeH="0" baseline="0" noProof="0" dirty="0">
              <a:ln>
                <a:noFill/>
              </a:ln>
              <a:solidFill>
                <a:srgbClr val="FFFFFF"/>
              </a:solidFill>
              <a:effectLst/>
              <a:uLnTx/>
              <a:uFillTx/>
              <a:latin typeface="Calibri"/>
              <a:ea typeface="+mn-ea"/>
              <a:cs typeface="+mn-cs"/>
            </a:endParaRPr>
          </a:p>
        </p:txBody>
      </p:sp>
      <p:sp>
        <p:nvSpPr>
          <p:cNvPr id="93" name="TextBox 92">
            <a:extLst>
              <a:ext uri="{FF2B5EF4-FFF2-40B4-BE49-F238E27FC236}">
                <a16:creationId xmlns:a16="http://schemas.microsoft.com/office/drawing/2014/main" id="{DE040026-A5BE-4B75-85AB-241E6A1215BD}"/>
              </a:ext>
            </a:extLst>
          </p:cNvPr>
          <p:cNvSpPr txBox="1">
            <a:spLocks/>
          </p:cNvSpPr>
          <p:nvPr>
            <p:custDataLst>
              <p:tags r:id="rId17"/>
            </p:custDataLst>
          </p:nvPr>
        </p:nvSpPr>
        <p:spPr>
          <a:xfrm>
            <a:off x="3792337" y="5685038"/>
            <a:ext cx="970164" cy="523257"/>
          </a:xfrm>
          <a:prstGeom prst="rect">
            <a:avLst/>
          </a:prstGeom>
          <a:solidFill>
            <a:schemeClr val="accent3"/>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endParaRPr kumimoji="0" lang="en-US" sz="1700" b="1" i="0" u="none" strike="noStrike" kern="1200" cap="none" spc="0" normalizeH="0" baseline="0" noProof="0" dirty="0">
              <a:ln>
                <a:noFill/>
              </a:ln>
              <a:solidFill>
                <a:srgbClr val="FFFFFF"/>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5A0C73EF-35F7-4990-B8E4-D28FDB358588}"/>
              </a:ext>
            </a:extLst>
          </p:cNvPr>
          <p:cNvSpPr txBox="1">
            <a:spLocks/>
          </p:cNvSpPr>
          <p:nvPr/>
        </p:nvSpPr>
        <p:spPr>
          <a:xfrm>
            <a:off x="4865342" y="2666104"/>
            <a:ext cx="6865948" cy="523258"/>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Solid - ready</a:t>
            </a:r>
          </a:p>
        </p:txBody>
      </p:sp>
      <p:sp>
        <p:nvSpPr>
          <p:cNvPr id="96" name="TextBox 95">
            <a:extLst>
              <a:ext uri="{FF2B5EF4-FFF2-40B4-BE49-F238E27FC236}">
                <a16:creationId xmlns:a16="http://schemas.microsoft.com/office/drawing/2014/main" id="{8D082F89-AD0A-430E-93BB-D2CFA322F21A}"/>
              </a:ext>
            </a:extLst>
          </p:cNvPr>
          <p:cNvSpPr txBox="1">
            <a:spLocks/>
          </p:cNvSpPr>
          <p:nvPr/>
        </p:nvSpPr>
        <p:spPr>
          <a:xfrm>
            <a:off x="4865342" y="3269891"/>
            <a:ext cx="6865948" cy="523258"/>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Trending toward green, breadth of supplies requires continued diligence</a:t>
            </a:r>
            <a:r>
              <a:rPr kumimoji="0" lang="en-US" sz="17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97" name="TextBox 96">
            <a:extLst>
              <a:ext uri="{FF2B5EF4-FFF2-40B4-BE49-F238E27FC236}">
                <a16:creationId xmlns:a16="http://schemas.microsoft.com/office/drawing/2014/main" id="{37944C9D-4695-4791-A835-5B817287A5BE}"/>
              </a:ext>
            </a:extLst>
          </p:cNvPr>
          <p:cNvSpPr txBox="1">
            <a:spLocks/>
          </p:cNvSpPr>
          <p:nvPr/>
        </p:nvSpPr>
        <p:spPr>
          <a:xfrm>
            <a:off x="4865342" y="3873678"/>
            <a:ext cx="6865948" cy="523258"/>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Solid - ready</a:t>
            </a:r>
          </a:p>
        </p:txBody>
      </p:sp>
      <p:sp>
        <p:nvSpPr>
          <p:cNvPr id="98" name="TextBox 97">
            <a:extLst>
              <a:ext uri="{FF2B5EF4-FFF2-40B4-BE49-F238E27FC236}">
                <a16:creationId xmlns:a16="http://schemas.microsoft.com/office/drawing/2014/main" id="{BEF4AFE4-45BB-4E68-9C33-56D3909360D6}"/>
              </a:ext>
            </a:extLst>
          </p:cNvPr>
          <p:cNvSpPr txBox="1">
            <a:spLocks/>
          </p:cNvSpPr>
          <p:nvPr/>
        </p:nvSpPr>
        <p:spPr>
          <a:xfrm>
            <a:off x="4865342" y="4477465"/>
            <a:ext cx="6865948" cy="523258"/>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Trending toward Green, but with spot concerns to mitigate such as disinfectant wipes</a:t>
            </a:r>
            <a:r>
              <a:rPr kumimoji="0" lang="en-US" sz="17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99" name="TextBox 98">
            <a:extLst>
              <a:ext uri="{FF2B5EF4-FFF2-40B4-BE49-F238E27FC236}">
                <a16:creationId xmlns:a16="http://schemas.microsoft.com/office/drawing/2014/main" id="{D7704B6B-81A3-4529-8C9A-6615F0A0DED0}"/>
              </a:ext>
            </a:extLst>
          </p:cNvPr>
          <p:cNvSpPr txBox="1">
            <a:spLocks/>
          </p:cNvSpPr>
          <p:nvPr/>
        </p:nvSpPr>
        <p:spPr>
          <a:xfrm>
            <a:off x="4865342" y="5685037"/>
            <a:ext cx="6865948" cy="523258"/>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Solid - ready </a:t>
            </a:r>
          </a:p>
        </p:txBody>
      </p:sp>
      <p:sp>
        <p:nvSpPr>
          <p:cNvPr id="100" name="TextBox 99">
            <a:extLst>
              <a:ext uri="{FF2B5EF4-FFF2-40B4-BE49-F238E27FC236}">
                <a16:creationId xmlns:a16="http://schemas.microsoft.com/office/drawing/2014/main" id="{60E1DABA-25B8-4278-B3F2-8997EA7A92A2}"/>
              </a:ext>
            </a:extLst>
          </p:cNvPr>
          <p:cNvSpPr txBox="1">
            <a:spLocks/>
          </p:cNvSpPr>
          <p:nvPr/>
        </p:nvSpPr>
        <p:spPr>
          <a:xfrm>
            <a:off x="4865342" y="5104621"/>
            <a:ext cx="6865948" cy="523258"/>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Overall supply is sufficient with use of commercial labs. Capacity does not match Regional demand in all cases. Continued diligence needed to expand capacity.</a:t>
            </a:r>
          </a:p>
        </p:txBody>
      </p:sp>
      <p:grpSp>
        <p:nvGrpSpPr>
          <p:cNvPr id="7" name="Group 6">
            <a:extLst>
              <a:ext uri="{FF2B5EF4-FFF2-40B4-BE49-F238E27FC236}">
                <a16:creationId xmlns:a16="http://schemas.microsoft.com/office/drawing/2014/main" id="{D2BE7A36-DED4-4857-8EA3-C90B05571AAD}"/>
              </a:ext>
            </a:extLst>
          </p:cNvPr>
          <p:cNvGrpSpPr>
            <a:grpSpLocks/>
          </p:cNvGrpSpPr>
          <p:nvPr/>
        </p:nvGrpSpPr>
        <p:grpSpPr>
          <a:xfrm>
            <a:off x="554737" y="6279130"/>
            <a:ext cx="11176553" cy="523258"/>
            <a:chOff x="554737" y="6279130"/>
            <a:chExt cx="11176553" cy="523258"/>
          </a:xfrm>
        </p:grpSpPr>
        <p:sp>
          <p:nvSpPr>
            <p:cNvPr id="80" name="TextBox 79">
              <a:extLst>
                <a:ext uri="{FF2B5EF4-FFF2-40B4-BE49-F238E27FC236}">
                  <a16:creationId xmlns:a16="http://schemas.microsoft.com/office/drawing/2014/main" id="{43DB5C54-293C-4392-9338-EF06B27E377F}"/>
                </a:ext>
              </a:extLst>
            </p:cNvPr>
            <p:cNvSpPr txBox="1">
              <a:spLocks/>
            </p:cNvSpPr>
            <p:nvPr>
              <p:custDataLst>
                <p:tags r:id="rId19"/>
              </p:custDataLst>
            </p:nvPr>
          </p:nvSpPr>
          <p:spPr>
            <a:xfrm>
              <a:off x="554737" y="6279135"/>
              <a:ext cx="3134759" cy="523253"/>
            </a:xfrm>
            <a:prstGeom prst="rect">
              <a:avLst/>
            </a:prstGeom>
            <a:solidFill>
              <a:schemeClr val="bg2"/>
            </a:solidFill>
            <a:ln>
              <a:solidFill>
                <a:schemeClr val="accent2"/>
              </a:solidFill>
            </a:ln>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700" b="1" i="0" u="none" strike="noStrike" kern="1200" cap="none" spc="0" normalizeH="0" baseline="0" noProof="0" dirty="0">
                  <a:ln>
                    <a:noFill/>
                  </a:ln>
                  <a:solidFill>
                    <a:srgbClr val="00529B"/>
                  </a:solidFill>
                  <a:effectLst/>
                  <a:uLnTx/>
                  <a:uFillTx/>
                  <a:latin typeface="Calibri"/>
                  <a:ea typeface="+mn-ea"/>
                  <a:cs typeface="+mn-cs"/>
                </a:rPr>
                <a:t>Operational Processes</a:t>
              </a:r>
            </a:p>
          </p:txBody>
        </p:sp>
        <p:sp>
          <p:nvSpPr>
            <p:cNvPr id="51" name="TextBox 50">
              <a:extLst>
                <a:ext uri="{FF2B5EF4-FFF2-40B4-BE49-F238E27FC236}">
                  <a16:creationId xmlns:a16="http://schemas.microsoft.com/office/drawing/2014/main" id="{20B2A173-464D-48FC-BD00-7B7B8EE6F6AE}"/>
                </a:ext>
              </a:extLst>
            </p:cNvPr>
            <p:cNvSpPr txBox="1">
              <a:spLocks/>
            </p:cNvSpPr>
            <p:nvPr>
              <p:custDataLst>
                <p:tags r:id="rId20"/>
              </p:custDataLst>
            </p:nvPr>
          </p:nvSpPr>
          <p:spPr>
            <a:xfrm>
              <a:off x="3792337" y="6290073"/>
              <a:ext cx="970164" cy="512315"/>
            </a:xfrm>
            <a:prstGeom prst="rect">
              <a:avLst/>
            </a:prstGeom>
            <a:solidFill>
              <a:schemeClr val="accent3"/>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endParaRPr kumimoji="0" lang="en-US" sz="1700" b="1" i="0" u="none" strike="noStrike" kern="1200" cap="none" spc="0" normalizeH="0" baseline="0" noProof="0" dirty="0">
                <a:ln>
                  <a:noFill/>
                </a:ln>
                <a:solidFill>
                  <a:srgbClr val="FFFFFF"/>
                </a:solidFill>
                <a:effectLst/>
                <a:uLnTx/>
                <a:uFillTx/>
                <a:latin typeface="Calibri"/>
                <a:ea typeface="+mn-ea"/>
                <a:cs typeface="+mn-cs"/>
              </a:endParaRPr>
            </a:p>
          </p:txBody>
        </p:sp>
        <p:sp>
          <p:nvSpPr>
            <p:cNvPr id="53" name="TextBox 52">
              <a:extLst>
                <a:ext uri="{FF2B5EF4-FFF2-40B4-BE49-F238E27FC236}">
                  <a16:creationId xmlns:a16="http://schemas.microsoft.com/office/drawing/2014/main" id="{760E1935-4670-4D9D-93FF-F0D8D5BCE63E}"/>
                </a:ext>
              </a:extLst>
            </p:cNvPr>
            <p:cNvSpPr txBox="1">
              <a:spLocks/>
            </p:cNvSpPr>
            <p:nvPr/>
          </p:nvSpPr>
          <p:spPr>
            <a:xfrm>
              <a:off x="4865342" y="6279130"/>
              <a:ext cx="6865948" cy="523258"/>
            </a:xfrm>
            <a:prstGeom prst="rect">
              <a:avLst/>
            </a:prstGeom>
            <a:solidFill>
              <a:schemeClr val="bg2"/>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All REH-owned process (i.e. logistics, central planning, procure-to-pay) ready</a:t>
              </a:r>
            </a:p>
          </p:txBody>
        </p:sp>
      </p:grpSp>
      <p:cxnSp>
        <p:nvCxnSpPr>
          <p:cNvPr id="54" name="Straight Connector 53">
            <a:extLst>
              <a:ext uri="{FF2B5EF4-FFF2-40B4-BE49-F238E27FC236}">
                <a16:creationId xmlns:a16="http://schemas.microsoft.com/office/drawing/2014/main" id="{B0F9AF65-F009-4BD2-B444-6D68E6EA95AA}"/>
              </a:ext>
            </a:extLst>
          </p:cNvPr>
          <p:cNvCxnSpPr>
            <a:cxnSpLocks/>
          </p:cNvCxnSpPr>
          <p:nvPr>
            <p:custDataLst>
              <p:tags r:id="rId18"/>
            </p:custDataLst>
          </p:nvPr>
        </p:nvCxnSpPr>
        <p:spPr>
          <a:xfrm>
            <a:off x="554737" y="6239215"/>
            <a:ext cx="11176553"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293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DD825D-D653-4F86-9B25-9B328CFC6A2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80" name="think-cell Slide" r:id="rId7" imgW="395" imgH="394" progId="TCLayout.ActiveDocument.1">
                  <p:embed/>
                </p:oleObj>
              </mc:Choice>
              <mc:Fallback>
                <p:oleObj name="think-cell Slide" r:id="rId7" imgW="395" imgH="394" progId="TCLayout.ActiveDocument.1">
                  <p:embed/>
                  <p:pic>
                    <p:nvPicPr>
                      <p:cNvPr id="4" name="Object 3" hidden="1">
                        <a:extLst>
                          <a:ext uri="{FF2B5EF4-FFF2-40B4-BE49-F238E27FC236}">
                            <a16:creationId xmlns:a16="http://schemas.microsoft.com/office/drawing/2014/main" id="{7DDD825D-D653-4F86-9B25-9B328CFC6A2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AD3437D-4063-488D-BD69-4506D74D4221}"/>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2" name="Title 1">
            <a:extLst>
              <a:ext uri="{FF2B5EF4-FFF2-40B4-BE49-F238E27FC236}">
                <a16:creationId xmlns:a16="http://schemas.microsoft.com/office/drawing/2014/main" id="{9E1ECD2C-CD76-4607-85E9-706C85693D88}"/>
              </a:ext>
            </a:extLst>
          </p:cNvPr>
          <p:cNvSpPr>
            <a:spLocks noGrp="1"/>
          </p:cNvSpPr>
          <p:nvPr>
            <p:ph type="title"/>
          </p:nvPr>
        </p:nvSpPr>
        <p:spPr>
          <a:xfrm>
            <a:off x="476077" y="1043683"/>
            <a:ext cx="11082528" cy="307777"/>
          </a:xfrm>
        </p:spPr>
        <p:txBody>
          <a:bodyPr/>
          <a:lstStyle/>
          <a:p>
            <a:r>
              <a:rPr lang="en-US" sz="2000" dirty="0"/>
              <a:t>Key Milestones Accomplished Week of 4/27</a:t>
            </a:r>
          </a:p>
        </p:txBody>
      </p:sp>
      <p:sp>
        <p:nvSpPr>
          <p:cNvPr id="5" name="TextBox 4">
            <a:extLst>
              <a:ext uri="{FF2B5EF4-FFF2-40B4-BE49-F238E27FC236}">
                <a16:creationId xmlns:a16="http://schemas.microsoft.com/office/drawing/2014/main" id="{63FAC64B-9359-4B92-BB8F-AC1648947028}"/>
              </a:ext>
            </a:extLst>
          </p:cNvPr>
          <p:cNvSpPr txBox="1"/>
          <p:nvPr>
            <p:custDataLst>
              <p:tags r:id="rId4"/>
            </p:custDataLst>
          </p:nvPr>
        </p:nvSpPr>
        <p:spPr>
          <a:xfrm>
            <a:off x="554736" y="1621095"/>
            <a:ext cx="11420954" cy="1405513"/>
          </a:xfrm>
          <a:prstGeom prst="rect">
            <a:avLst/>
          </a:prstGeom>
        </p:spPr>
        <p:txBody>
          <a:bodyPr vert="horz" wrap="square" lIns="0" tIns="0" rIns="0" bIns="0" rtlCol="0">
            <a:sp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458787" marR="0" lvl="1" indent="-457200" algn="l" defTabSz="1218026" rtl="0" eaLnBrk="1" fontAlgn="base" latinLnBrk="0" hangingPunct="1">
              <a:lnSpc>
                <a:spcPts val="1500"/>
              </a:lnSpc>
              <a:spcBef>
                <a:spcPct val="75000"/>
              </a:spcBef>
              <a:spcAft>
                <a:spcPct val="0"/>
              </a:spcAft>
              <a:buClr>
                <a:srgbClr val="00529B"/>
              </a:buClr>
              <a:buSzPct val="100000"/>
              <a:buFont typeface="+mj-lt"/>
              <a:buAutoNum type="arabicParenR"/>
              <a:tabLst>
                <a:tab pos="8977313" algn="l"/>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Complete qualitative (surveys) and quantitative (data) assessments of vendor readiness ……  </a:t>
            </a:r>
            <a:r>
              <a:rPr kumimoji="0" lang="en-US" sz="1800" b="1" i="0" u="none" strike="noStrike" kern="1200" cap="none" spc="0" normalizeH="0" baseline="0" noProof="0" dirty="0">
                <a:ln>
                  <a:noFill/>
                </a:ln>
                <a:solidFill>
                  <a:srgbClr val="000000"/>
                </a:solidFill>
                <a:effectLst/>
                <a:uLnTx/>
                <a:uFillTx/>
                <a:latin typeface="Calibri"/>
                <a:ea typeface="+mn-ea"/>
                <a:cs typeface="+mn-cs"/>
              </a:rPr>
              <a:t>Complete</a:t>
            </a:r>
            <a:r>
              <a:rPr kumimoji="0" lang="en-US" sz="1800" b="0" i="0" u="none" strike="noStrike" kern="1200" cap="none" spc="0" normalizeH="0" baseline="0" noProof="0" dirty="0">
                <a:ln>
                  <a:noFill/>
                </a:ln>
                <a:solidFill>
                  <a:srgbClr val="000000"/>
                </a:solidFill>
                <a:effectLst/>
                <a:uLnTx/>
                <a:uFillTx/>
                <a:latin typeface="Calibri"/>
                <a:ea typeface="+mn-ea"/>
                <a:cs typeface="+mn-cs"/>
              </a:rPr>
              <a:t>	</a:t>
            </a:r>
          </a:p>
          <a:p>
            <a:pPr marL="458787" marR="0" lvl="1" indent="-457200" algn="l" defTabSz="1218026" rtl="0" eaLnBrk="1" fontAlgn="base" latinLnBrk="0" hangingPunct="1">
              <a:lnSpc>
                <a:spcPts val="1500"/>
              </a:lnSpc>
              <a:spcBef>
                <a:spcPct val="75000"/>
              </a:spcBef>
              <a:spcAft>
                <a:spcPct val="0"/>
              </a:spcAft>
              <a:buClr>
                <a:srgbClr val="00529B"/>
              </a:buClr>
              <a:buSzPct val="100000"/>
              <a:buFont typeface="+mj-lt"/>
              <a:buAutoNum type="arabicParen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Secure Regional plans and ensure alignment	…………………………………………………………….          </a:t>
            </a:r>
            <a:r>
              <a:rPr kumimoji="0" lang="en-US" sz="1800" b="1" i="0" u="none" strike="noStrike" kern="1200" cap="none" spc="0" normalizeH="0" baseline="0" noProof="0" dirty="0">
                <a:ln>
                  <a:noFill/>
                </a:ln>
                <a:solidFill>
                  <a:srgbClr val="000000"/>
                </a:solidFill>
                <a:effectLst/>
                <a:uLnTx/>
                <a:uFillTx/>
                <a:latin typeface="Calibri"/>
                <a:ea typeface="+mn-ea"/>
                <a:cs typeface="+mn-cs"/>
              </a:rPr>
              <a:t>Outstanding</a:t>
            </a:r>
            <a:r>
              <a:rPr kumimoji="0" lang="en-US" sz="1800" b="0" i="0" u="none" strike="noStrike" kern="1200" cap="none" spc="0" normalizeH="0" baseline="0" noProof="0" dirty="0">
                <a:ln>
                  <a:noFill/>
                </a:ln>
                <a:solidFill>
                  <a:srgbClr val="000000"/>
                </a:solidFill>
                <a:effectLst/>
                <a:uLnTx/>
                <a:uFillTx/>
                <a:latin typeface="Calibri"/>
                <a:ea typeface="+mn-ea"/>
                <a:cs typeface="+mn-cs"/>
              </a:rPr>
              <a:t>	</a:t>
            </a:r>
          </a:p>
          <a:p>
            <a:pPr marL="458787" marR="0" lvl="1" indent="-457200" algn="l" defTabSz="1218026" rtl="0" eaLnBrk="1" fontAlgn="base" latinLnBrk="0" hangingPunct="1">
              <a:lnSpc>
                <a:spcPts val="1500"/>
              </a:lnSpc>
              <a:spcBef>
                <a:spcPct val="75000"/>
              </a:spcBef>
              <a:spcAft>
                <a:spcPct val="0"/>
              </a:spcAft>
              <a:buClr>
                <a:srgbClr val="00529B"/>
              </a:buClr>
              <a:buSzPct val="100000"/>
              <a:buFont typeface="+mj-lt"/>
              <a:buAutoNum type="arabicParen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Build out readiness status reporting by major specialty areas  ……………………………………………    </a:t>
            </a:r>
            <a:r>
              <a:rPr kumimoji="0" lang="en-US" sz="1800" b="1" i="0" u="none" strike="noStrike" kern="1200" cap="none" spc="0" normalizeH="0" baseline="0" noProof="0" dirty="0">
                <a:ln>
                  <a:noFill/>
                </a:ln>
                <a:solidFill>
                  <a:srgbClr val="000000"/>
                </a:solidFill>
                <a:effectLst/>
                <a:uLnTx/>
                <a:uFillTx/>
                <a:latin typeface="Calibri"/>
                <a:ea typeface="+mn-ea"/>
                <a:cs typeface="+mn-cs"/>
              </a:rPr>
              <a:t>Complete</a:t>
            </a:r>
          </a:p>
          <a:p>
            <a:pPr marL="458787" marR="0" lvl="1" indent="-457200" algn="l" defTabSz="1218026" rtl="0" eaLnBrk="1" fontAlgn="base" latinLnBrk="0" hangingPunct="1">
              <a:lnSpc>
                <a:spcPts val="1500"/>
              </a:lnSpc>
              <a:spcBef>
                <a:spcPct val="75000"/>
              </a:spcBef>
              <a:spcAft>
                <a:spcPct val="0"/>
              </a:spcAft>
              <a:buClr>
                <a:srgbClr val="00529B"/>
              </a:buClr>
              <a:buSzPct val="100000"/>
              <a:buFont typeface="+mj-lt"/>
              <a:buAutoNum type="arabicParen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Continue growing PPE and Testing supply……………………………………………………………………………    </a:t>
            </a:r>
            <a:r>
              <a:rPr kumimoji="0" lang="en-US" sz="1800" b="1" i="0" u="none" strike="noStrike" kern="1200" cap="none" spc="0" normalizeH="0" baseline="0" noProof="0" dirty="0">
                <a:ln>
                  <a:noFill/>
                </a:ln>
                <a:solidFill>
                  <a:srgbClr val="000000"/>
                </a:solidFill>
                <a:effectLst/>
                <a:uLnTx/>
                <a:uFillTx/>
                <a:latin typeface="Calibri"/>
                <a:ea typeface="+mn-ea"/>
                <a:cs typeface="+mn-cs"/>
              </a:rPr>
              <a:t>Complete</a:t>
            </a:r>
          </a:p>
        </p:txBody>
      </p:sp>
      <p:sp>
        <p:nvSpPr>
          <p:cNvPr id="6" name="Title 1">
            <a:extLst>
              <a:ext uri="{FF2B5EF4-FFF2-40B4-BE49-F238E27FC236}">
                <a16:creationId xmlns:a16="http://schemas.microsoft.com/office/drawing/2014/main" id="{F69FCC12-F0E6-473F-A819-ED24ED8C491E}"/>
              </a:ext>
            </a:extLst>
          </p:cNvPr>
          <p:cNvSpPr txBox="1">
            <a:spLocks/>
          </p:cNvSpPr>
          <p:nvPr/>
        </p:nvSpPr>
        <p:spPr bwMode="gray">
          <a:xfrm>
            <a:off x="554736" y="3565878"/>
            <a:ext cx="110825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1218026" rtl="0" eaLnBrk="1" fontAlgn="base" hangingPunct="1">
              <a:spcBef>
                <a:spcPct val="0"/>
              </a:spcBef>
              <a:spcAft>
                <a:spcPct val="0"/>
              </a:spcAft>
              <a:tabLst>
                <a:tab pos="367135" algn="l"/>
              </a:tabLst>
              <a:defRPr lang="x-none" sz="2500" b="1" baseline="0" noProof="0" dirty="0">
                <a:solidFill>
                  <a:schemeClr val="tx2"/>
                </a:solidFill>
                <a:latin typeface="+mj-lt"/>
                <a:ea typeface="+mj-ea"/>
                <a:cs typeface="+mj-cs"/>
              </a:defRPr>
            </a:lvl1pPr>
            <a:lvl2pPr algn="l" defTabSz="1218026" rtl="0" eaLnBrk="1" fontAlgn="base" hangingPunct="1">
              <a:spcBef>
                <a:spcPct val="0"/>
              </a:spcBef>
              <a:spcAft>
                <a:spcPct val="0"/>
              </a:spcAft>
              <a:defRPr lang="x-none" sz="2584" b="1">
                <a:solidFill>
                  <a:schemeClr val="tx2"/>
                </a:solidFill>
                <a:latin typeface="Arial" charset="0"/>
              </a:defRPr>
            </a:lvl2pPr>
            <a:lvl3pPr algn="l" defTabSz="1218026" rtl="0" eaLnBrk="1" fontAlgn="base" hangingPunct="1">
              <a:spcBef>
                <a:spcPct val="0"/>
              </a:spcBef>
              <a:spcAft>
                <a:spcPct val="0"/>
              </a:spcAft>
              <a:defRPr lang="x-none" sz="2584" b="1">
                <a:solidFill>
                  <a:schemeClr val="tx2"/>
                </a:solidFill>
                <a:latin typeface="Arial" charset="0"/>
              </a:defRPr>
            </a:lvl3pPr>
            <a:lvl4pPr algn="l" defTabSz="1218026" rtl="0" eaLnBrk="1" fontAlgn="base" hangingPunct="1">
              <a:spcBef>
                <a:spcPct val="0"/>
              </a:spcBef>
              <a:spcAft>
                <a:spcPct val="0"/>
              </a:spcAft>
              <a:defRPr lang="x-none" sz="2584" b="1">
                <a:solidFill>
                  <a:schemeClr val="tx2"/>
                </a:solidFill>
                <a:latin typeface="Arial" charset="0"/>
              </a:defRPr>
            </a:lvl4pPr>
            <a:lvl5pPr algn="l" defTabSz="1218026" rtl="0" eaLnBrk="1" fontAlgn="base" hangingPunct="1">
              <a:spcBef>
                <a:spcPct val="0"/>
              </a:spcBef>
              <a:spcAft>
                <a:spcPct val="0"/>
              </a:spcAft>
              <a:defRPr lang="x-none" sz="2584" b="1">
                <a:solidFill>
                  <a:schemeClr val="tx2"/>
                </a:solidFill>
                <a:latin typeface="Arial" charset="0"/>
              </a:defRPr>
            </a:lvl5pPr>
            <a:lvl6pPr marL="621970" algn="l" defTabSz="1218026" rtl="0" eaLnBrk="1" fontAlgn="base" hangingPunct="1">
              <a:spcBef>
                <a:spcPct val="0"/>
              </a:spcBef>
              <a:spcAft>
                <a:spcPct val="0"/>
              </a:spcAft>
              <a:defRPr lang="x-none" sz="2584" b="1">
                <a:solidFill>
                  <a:schemeClr val="tx2"/>
                </a:solidFill>
                <a:latin typeface="Arial" charset="0"/>
              </a:defRPr>
            </a:lvl6pPr>
            <a:lvl7pPr marL="1243941" algn="l" defTabSz="1218026" rtl="0" eaLnBrk="1" fontAlgn="base" hangingPunct="1">
              <a:spcBef>
                <a:spcPct val="0"/>
              </a:spcBef>
              <a:spcAft>
                <a:spcPct val="0"/>
              </a:spcAft>
              <a:defRPr lang="x-none" sz="2584" b="1">
                <a:solidFill>
                  <a:schemeClr val="tx2"/>
                </a:solidFill>
                <a:latin typeface="Arial" charset="0"/>
              </a:defRPr>
            </a:lvl7pPr>
            <a:lvl8pPr marL="1865909" algn="l" defTabSz="1218026" rtl="0" eaLnBrk="1" fontAlgn="base" hangingPunct="1">
              <a:spcBef>
                <a:spcPct val="0"/>
              </a:spcBef>
              <a:spcAft>
                <a:spcPct val="0"/>
              </a:spcAft>
              <a:defRPr lang="x-none" sz="2584" b="1">
                <a:solidFill>
                  <a:schemeClr val="tx2"/>
                </a:solidFill>
                <a:latin typeface="Arial" charset="0"/>
              </a:defRPr>
            </a:lvl8pPr>
            <a:lvl9pPr marL="2487880" algn="l" defTabSz="1218026" rtl="0" eaLnBrk="1" fontAlgn="base" hangingPunct="1">
              <a:spcBef>
                <a:spcPct val="0"/>
              </a:spcBef>
              <a:spcAft>
                <a:spcPct val="0"/>
              </a:spcAft>
              <a:defRPr lang="x-none" sz="2584" b="1">
                <a:solidFill>
                  <a:schemeClr val="tx2"/>
                </a:solidFill>
                <a:latin typeface="Arial" charset="0"/>
              </a:defRPr>
            </a:lvl9pPr>
          </a:lstStyle>
          <a:p>
            <a:pPr marL="0" marR="0" lvl="0" indent="0" algn="l" defTabSz="1218026" rtl="0" eaLnBrk="1" fontAlgn="base" latinLnBrk="0" hangingPunct="1">
              <a:lnSpc>
                <a:spcPct val="100000"/>
              </a:lnSpc>
              <a:spcBef>
                <a:spcPct val="0"/>
              </a:spcBef>
              <a:spcAft>
                <a:spcPct val="0"/>
              </a:spcAft>
              <a:buClrTx/>
              <a:buSzTx/>
              <a:buFontTx/>
              <a:buNone/>
              <a:tabLst>
                <a:tab pos="367135" algn="l"/>
              </a:tabLst>
              <a:defRPr/>
            </a:pPr>
            <a:r>
              <a:rPr kumimoji="0" lang="en-US" sz="2000" b="1" i="0" u="none" strike="noStrike" kern="0" cap="none" spc="0" normalizeH="0" baseline="0" noProof="0" dirty="0">
                <a:ln>
                  <a:noFill/>
                </a:ln>
                <a:solidFill>
                  <a:srgbClr val="000000"/>
                </a:solidFill>
                <a:effectLst/>
                <a:uLnTx/>
                <a:uFillTx/>
                <a:latin typeface="Georgia"/>
                <a:ea typeface="+mj-ea"/>
                <a:cs typeface="+mj-cs"/>
              </a:rPr>
              <a:t>Key Milestones for Week of 5/4</a:t>
            </a:r>
          </a:p>
        </p:txBody>
      </p:sp>
      <p:sp>
        <p:nvSpPr>
          <p:cNvPr id="7" name="TextBox 6">
            <a:extLst>
              <a:ext uri="{FF2B5EF4-FFF2-40B4-BE49-F238E27FC236}">
                <a16:creationId xmlns:a16="http://schemas.microsoft.com/office/drawing/2014/main" id="{AE894BAA-2C16-4D98-8D8F-43B87470BD22}"/>
              </a:ext>
            </a:extLst>
          </p:cNvPr>
          <p:cNvSpPr txBox="1"/>
          <p:nvPr>
            <p:custDataLst>
              <p:tags r:id="rId5"/>
            </p:custDataLst>
          </p:nvPr>
        </p:nvSpPr>
        <p:spPr>
          <a:xfrm>
            <a:off x="554736" y="4172566"/>
            <a:ext cx="11420954" cy="1805623"/>
          </a:xfrm>
          <a:prstGeom prst="rect">
            <a:avLst/>
          </a:prstGeom>
        </p:spPr>
        <p:txBody>
          <a:bodyPr vert="horz" wrap="square" lIns="0" tIns="0" rIns="0" bIns="0" rtlCol="0">
            <a:sp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458787" marR="0" lvl="1" indent="-457200" algn="l" defTabSz="1218026" rtl="0" eaLnBrk="1" fontAlgn="base" latinLnBrk="0" hangingPunct="1">
              <a:lnSpc>
                <a:spcPts val="1500"/>
              </a:lnSpc>
              <a:spcBef>
                <a:spcPct val="75000"/>
              </a:spcBef>
              <a:spcAft>
                <a:spcPct val="0"/>
              </a:spcAft>
              <a:buClr>
                <a:srgbClr val="00529B"/>
              </a:buClr>
              <a:buSzPct val="100000"/>
              <a:buFont typeface="+mj-lt"/>
              <a:buAutoNum type="arabicParenR"/>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Secure detailed ministry plans volume and ramp up rate assumptions</a:t>
            </a:r>
            <a:r>
              <a:rPr kumimoji="0" lang="en-US" sz="1800" b="0" i="0" u="none" strike="noStrike" kern="1200" cap="none" spc="0" normalizeH="0" baseline="0" noProof="0" dirty="0">
                <a:ln>
                  <a:noFill/>
                </a:ln>
                <a:solidFill>
                  <a:srgbClr val="000000"/>
                </a:solidFill>
                <a:effectLst/>
                <a:uLnTx/>
                <a:uFillTx/>
                <a:latin typeface="Calibri"/>
                <a:ea typeface="+mn-ea"/>
                <a:cs typeface="+mn-cs"/>
              </a:rPr>
              <a:t> by EOD 5.5</a:t>
            </a:r>
          </a:p>
          <a:p>
            <a:pPr marL="458787" marR="0" lvl="1" indent="-457200" algn="l" defTabSz="1218026" rtl="0" eaLnBrk="1" fontAlgn="base" latinLnBrk="0" hangingPunct="1">
              <a:lnSpc>
                <a:spcPts val="1500"/>
              </a:lnSpc>
              <a:spcBef>
                <a:spcPct val="75000"/>
              </a:spcBef>
              <a:spcAft>
                <a:spcPct val="0"/>
              </a:spcAft>
              <a:buClr>
                <a:srgbClr val="00529B"/>
              </a:buClr>
              <a:buSzPct val="100000"/>
              <a:buFont typeface="+mj-lt"/>
              <a:buAutoNum type="arabicParen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Revalidate REH assumptions against detailed ministry plans – identify gaps		</a:t>
            </a:r>
          </a:p>
          <a:p>
            <a:pPr marL="458787" marR="0" lvl="1" indent="-457200" algn="l" defTabSz="1218026" rtl="0" eaLnBrk="1" fontAlgn="base" latinLnBrk="0" hangingPunct="1">
              <a:lnSpc>
                <a:spcPts val="1500"/>
              </a:lnSpc>
              <a:spcBef>
                <a:spcPct val="75000"/>
              </a:spcBef>
              <a:spcAft>
                <a:spcPct val="0"/>
              </a:spcAft>
              <a:buClr>
                <a:srgbClr val="00529B"/>
              </a:buClr>
              <a:buSzPct val="100000"/>
              <a:buFont typeface="+mj-lt"/>
              <a:buAutoNum type="arabicParen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Secure </a:t>
            </a:r>
            <a:r>
              <a:rPr kumimoji="0" lang="en-US" sz="1800" b="0" i="0" u="none" strike="noStrike" kern="1200" cap="none" spc="0" normalizeH="0" baseline="0" noProof="0" dirty="0">
                <a:ln>
                  <a:noFill/>
                </a:ln>
                <a:solidFill>
                  <a:srgbClr val="FF0000"/>
                </a:solidFill>
                <a:effectLst/>
                <a:uLnTx/>
                <a:uFillTx/>
                <a:latin typeface="Calibri"/>
                <a:ea typeface="+mn-ea"/>
                <a:cs typeface="+mn-cs"/>
              </a:rPr>
              <a:t>EVS disinfectant products </a:t>
            </a:r>
            <a:r>
              <a:rPr kumimoji="0" lang="en-US" sz="1800" b="0" i="0" u="none" strike="noStrike" kern="1200" cap="none" spc="0" normalizeH="0" baseline="0" noProof="0" dirty="0">
                <a:ln>
                  <a:noFill/>
                </a:ln>
                <a:solidFill>
                  <a:srgbClr val="000000"/>
                </a:solidFill>
                <a:effectLst/>
                <a:uLnTx/>
                <a:uFillTx/>
                <a:latin typeface="Calibri"/>
                <a:ea typeface="+mn-ea"/>
                <a:cs typeface="+mn-cs"/>
              </a:rPr>
              <a:t>pipeline</a:t>
            </a:r>
          </a:p>
          <a:p>
            <a:pPr marL="458787" marR="0" lvl="1" indent="-457200" algn="l" defTabSz="1218026" rtl="0" eaLnBrk="1" fontAlgn="base" latinLnBrk="0" hangingPunct="1">
              <a:lnSpc>
                <a:spcPts val="1500"/>
              </a:lnSpc>
              <a:spcBef>
                <a:spcPct val="75000"/>
              </a:spcBef>
              <a:spcAft>
                <a:spcPct val="0"/>
              </a:spcAft>
              <a:buClr>
                <a:srgbClr val="00529B"/>
              </a:buClr>
              <a:buSzPct val="100000"/>
              <a:buFont typeface="+mj-lt"/>
              <a:buAutoNum type="arabicParenR"/>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Communication</a:t>
            </a:r>
            <a:r>
              <a:rPr kumimoji="0" lang="en-US" sz="1800" b="0" i="0" u="none" strike="noStrike" kern="1200" cap="none" spc="0" normalizeH="0" baseline="0" noProof="0" dirty="0">
                <a:ln>
                  <a:noFill/>
                </a:ln>
                <a:solidFill>
                  <a:srgbClr val="000000"/>
                </a:solidFill>
                <a:effectLst/>
                <a:uLnTx/>
                <a:uFillTx/>
                <a:latin typeface="Calibri"/>
                <a:ea typeface="+mn-ea"/>
                <a:cs typeface="+mn-cs"/>
              </a:rPr>
              <a:t> of updated REH support plan to Key stakeholders in all Regions</a:t>
            </a:r>
          </a:p>
          <a:p>
            <a:pPr marL="458787" marR="0" lvl="1" indent="-457200" algn="l" defTabSz="1218026" rtl="0" eaLnBrk="1" fontAlgn="base" latinLnBrk="0" hangingPunct="1">
              <a:lnSpc>
                <a:spcPts val="1500"/>
              </a:lnSpc>
              <a:spcBef>
                <a:spcPct val="75000"/>
              </a:spcBef>
              <a:spcAft>
                <a:spcPct val="0"/>
              </a:spcAft>
              <a:buClr>
                <a:srgbClr val="00529B"/>
              </a:buClr>
              <a:buSzPct val="100000"/>
              <a:buFont typeface="+mj-lt"/>
              <a:buAutoNum type="arabicParenR"/>
              <a:tabLst/>
              <a:defRPr/>
            </a:pPr>
            <a:endParaRPr kumimoji="0" lang="en-US" sz="18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47534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87C3E-2D15-F741-A939-9B5269EC4166}"/>
              </a:ext>
            </a:extLst>
          </p:cNvPr>
          <p:cNvSpPr>
            <a:spLocks noGrp="1"/>
          </p:cNvSpPr>
          <p:nvPr>
            <p:ph type="ctrTitle"/>
          </p:nvPr>
        </p:nvSpPr>
        <p:spPr/>
        <p:txBody>
          <a:bodyPr/>
          <a:lstStyle/>
          <a:p>
            <a:r>
              <a:rPr lang="en-US" dirty="0"/>
              <a:t>Disinfectant Wipes</a:t>
            </a:r>
          </a:p>
        </p:txBody>
      </p:sp>
      <p:sp>
        <p:nvSpPr>
          <p:cNvPr id="3" name="Subtitle 2">
            <a:extLst>
              <a:ext uri="{FF2B5EF4-FFF2-40B4-BE49-F238E27FC236}">
                <a16:creationId xmlns:a16="http://schemas.microsoft.com/office/drawing/2014/main" id="{70BDD3FF-CB7B-0842-8B87-D35AE4B46F8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88914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Arial" panose="020B0604020202020204" pitchFamily="34" charset="0"/>
                <a:cs typeface="Arial" panose="020B0604020202020204" pitchFamily="34" charset="0"/>
              </a:rPr>
              <a:t>COVID19-Hot Topics</a:t>
            </a:r>
          </a:p>
        </p:txBody>
      </p:sp>
      <p:sp>
        <p:nvSpPr>
          <p:cNvPr id="5" name="Rectangle 4"/>
          <p:cNvSpPr/>
          <p:nvPr/>
        </p:nvSpPr>
        <p:spPr>
          <a:xfrm>
            <a:off x="0" y="1327355"/>
            <a:ext cx="12192000" cy="816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2"/>
          <a:stretch>
            <a:fillRect/>
          </a:stretch>
        </p:blipFill>
        <p:spPr>
          <a:xfrm>
            <a:off x="3426880" y="1368865"/>
            <a:ext cx="8201947" cy="5569145"/>
          </a:xfrm>
          <a:prstGeom prst="rect">
            <a:avLst/>
          </a:prstGeom>
        </p:spPr>
      </p:pic>
      <p:sp>
        <p:nvSpPr>
          <p:cNvPr id="8" name="TextBox 7"/>
          <p:cNvSpPr txBox="1"/>
          <p:nvPr/>
        </p:nvSpPr>
        <p:spPr>
          <a:xfrm>
            <a:off x="-371758" y="1327355"/>
            <a:ext cx="4147345" cy="1200329"/>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Disinfectant Wipes</a:t>
            </a:r>
          </a:p>
        </p:txBody>
      </p:sp>
    </p:spTree>
    <p:extLst>
      <p:ext uri="{BB962C8B-B14F-4D97-AF65-F5344CB8AC3E}">
        <p14:creationId xmlns:p14="http://schemas.microsoft.com/office/powerpoint/2010/main" val="2385960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27355"/>
            <a:ext cx="12192000" cy="816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371758" y="1327355"/>
            <a:ext cx="4147345" cy="1200329"/>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Disinfectant Wipes</a:t>
            </a:r>
          </a:p>
        </p:txBody>
      </p:sp>
      <p:pic>
        <p:nvPicPr>
          <p:cNvPr id="3" name="Picture 2"/>
          <p:cNvPicPr>
            <a:picLocks noChangeAspect="1"/>
          </p:cNvPicPr>
          <p:nvPr/>
        </p:nvPicPr>
        <p:blipFill>
          <a:blip r:embed="rId2"/>
          <a:stretch>
            <a:fillRect/>
          </a:stretch>
        </p:blipFill>
        <p:spPr>
          <a:xfrm>
            <a:off x="3016772" y="1467925"/>
            <a:ext cx="8729042" cy="3870991"/>
          </a:xfrm>
          <a:prstGeom prst="rect">
            <a:avLst/>
          </a:prstGeom>
        </p:spPr>
      </p:pic>
    </p:spTree>
    <p:extLst>
      <p:ext uri="{BB962C8B-B14F-4D97-AF65-F5344CB8AC3E}">
        <p14:creationId xmlns:p14="http://schemas.microsoft.com/office/powerpoint/2010/main" val="395324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3F873-4306-024F-A0E3-9C8E69D3A4D2}"/>
              </a:ext>
            </a:extLst>
          </p:cNvPr>
          <p:cNvSpPr>
            <a:spLocks noGrp="1"/>
          </p:cNvSpPr>
          <p:nvPr>
            <p:ph type="ctrTitle"/>
          </p:nvPr>
        </p:nvSpPr>
        <p:spPr>
          <a:xfrm>
            <a:off x="914400" y="570054"/>
            <a:ext cx="10363200" cy="1470025"/>
          </a:xfrm>
          <a:effectLst>
            <a:outerShdw blurRad="50800" dist="38100" dir="2700000" algn="tl" rotWithShape="0">
              <a:prstClr val="black">
                <a:alpha val="40000"/>
              </a:prstClr>
            </a:outerShdw>
          </a:effectLst>
        </p:spPr>
        <p:txBody>
          <a:bodyPr/>
          <a:lstStyle/>
          <a:p>
            <a:r>
              <a:rPr lang="en-US" sz="5400" dirty="0"/>
              <a:t>Reflection</a:t>
            </a:r>
          </a:p>
        </p:txBody>
      </p:sp>
      <p:sp>
        <p:nvSpPr>
          <p:cNvPr id="3" name="Subtitle 2">
            <a:extLst>
              <a:ext uri="{FF2B5EF4-FFF2-40B4-BE49-F238E27FC236}">
                <a16:creationId xmlns:a16="http://schemas.microsoft.com/office/drawing/2014/main" id="{D70C335F-AA52-3E46-93A3-40312A7C9E92}"/>
              </a:ext>
            </a:extLst>
          </p:cNvPr>
          <p:cNvSpPr>
            <a:spLocks noGrp="1"/>
          </p:cNvSpPr>
          <p:nvPr>
            <p:ph type="subTitle" idx="1"/>
          </p:nvPr>
        </p:nvSpPr>
        <p:spPr>
          <a:xfrm>
            <a:off x="3193774" y="1882019"/>
            <a:ext cx="8892208" cy="3591129"/>
          </a:xfrm>
          <a:effectLst>
            <a:outerShdw blurRad="50800" dist="38100" dir="2700000" algn="tl" rotWithShape="0">
              <a:prstClr val="black">
                <a:alpha val="40000"/>
              </a:prstClr>
            </a:outerShdw>
          </a:effectLst>
        </p:spPr>
        <p:txBody>
          <a:bodyPr/>
          <a:lstStyle/>
          <a:p>
            <a:r>
              <a:rPr lang="en-US" sz="2400" dirty="0"/>
              <a:t>An old Cherokee told his grandson, “My son, there is a battle between two wolves inside us all.</a:t>
            </a:r>
          </a:p>
          <a:p>
            <a:endParaRPr lang="en-US" sz="100" dirty="0"/>
          </a:p>
          <a:p>
            <a:r>
              <a:rPr lang="en-US" sz="2400" dirty="0"/>
              <a:t>One is Evil.  It is anger, jealousy, greed, resentment, inferiority, lies, and ego.  The other is Good. It is Joy, peace, love, hope, humility, kindness, empathy and truth.”</a:t>
            </a:r>
          </a:p>
          <a:p>
            <a:r>
              <a:rPr lang="en-US" sz="2400" dirty="0"/>
              <a:t>The boy thought about it, and asked, “Grandfather, which wolf wins?</a:t>
            </a:r>
          </a:p>
          <a:p>
            <a:endParaRPr lang="en-US" sz="2400" dirty="0"/>
          </a:p>
          <a:p>
            <a:r>
              <a:rPr lang="en-US" sz="2400" dirty="0"/>
              <a:t>The old man quietly replied, “The one you feed.”</a:t>
            </a:r>
          </a:p>
        </p:txBody>
      </p:sp>
      <p:pic>
        <p:nvPicPr>
          <p:cNvPr id="5" name="Picture 4">
            <a:extLst>
              <a:ext uri="{FF2B5EF4-FFF2-40B4-BE49-F238E27FC236}">
                <a16:creationId xmlns:a16="http://schemas.microsoft.com/office/drawing/2014/main" id="{834F047B-BCA4-B640-BA1F-B51448739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14" y="1057314"/>
            <a:ext cx="2833838" cy="2189469"/>
          </a:xfrm>
          <a:prstGeom prst="rect">
            <a:avLst/>
          </a:prstGeom>
        </p:spPr>
      </p:pic>
    </p:spTree>
    <p:extLst>
      <p:ext uri="{BB962C8B-B14F-4D97-AF65-F5344CB8AC3E}">
        <p14:creationId xmlns:p14="http://schemas.microsoft.com/office/powerpoint/2010/main" val="2861108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981E7-C321-AF40-B615-5D3FBAC76100}"/>
              </a:ext>
            </a:extLst>
          </p:cNvPr>
          <p:cNvSpPr>
            <a:spLocks noGrp="1"/>
          </p:cNvSpPr>
          <p:nvPr>
            <p:ph type="ctrTitle"/>
          </p:nvPr>
        </p:nvSpPr>
        <p:spPr/>
        <p:txBody>
          <a:bodyPr/>
          <a:lstStyle/>
          <a:p>
            <a:r>
              <a:rPr lang="en-US" dirty="0" err="1"/>
              <a:t>Covid</a:t>
            </a:r>
            <a:r>
              <a:rPr lang="en-US" dirty="0"/>
              <a:t> Testing</a:t>
            </a:r>
          </a:p>
        </p:txBody>
      </p:sp>
      <p:sp>
        <p:nvSpPr>
          <p:cNvPr id="5" name="Subtitle 4">
            <a:extLst>
              <a:ext uri="{FF2B5EF4-FFF2-40B4-BE49-F238E27FC236}">
                <a16:creationId xmlns:a16="http://schemas.microsoft.com/office/drawing/2014/main" id="{B4B92158-CE6E-5640-9736-808DFFCB593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5478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B926B3-D478-3940-82CC-E7683D47508D}"/>
              </a:ext>
            </a:extLst>
          </p:cNvPr>
          <p:cNvSpPr/>
          <p:nvPr/>
        </p:nvSpPr>
        <p:spPr>
          <a:xfrm>
            <a:off x="550926" y="4014216"/>
            <a:ext cx="10844784" cy="199339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bg1"/>
                </a:solidFill>
                <a:effectLst>
                  <a:outerShdw blurRad="50800" dist="38100" dir="2700000" algn="tl" rotWithShape="0">
                    <a:prstClr val="black">
                      <a:alpha val="40000"/>
                    </a:prstClr>
                  </a:outerShdw>
                </a:effectLst>
              </a:rPr>
              <a:t>The presence of antibodies does NOT mean an individual is “Immune”</a:t>
            </a:r>
          </a:p>
          <a:p>
            <a:pPr algn="ctr">
              <a:lnSpc>
                <a:spcPct val="150000"/>
              </a:lnSpc>
            </a:pPr>
            <a:r>
              <a:rPr lang="en-US" sz="2000" b="1" dirty="0">
                <a:solidFill>
                  <a:schemeClr val="bg1"/>
                </a:solidFill>
                <a:effectLst>
                  <a:outerShdw blurRad="50800" dist="38100" dir="2700000" algn="tl" rotWithShape="0">
                    <a:prstClr val="black">
                      <a:alpha val="40000"/>
                    </a:prstClr>
                  </a:outerShdw>
                </a:effectLst>
              </a:rPr>
              <a:t>Negative Results do NOT rule our Covid-19 Infection</a:t>
            </a:r>
          </a:p>
          <a:p>
            <a:pPr algn="ctr">
              <a:lnSpc>
                <a:spcPct val="150000"/>
              </a:lnSpc>
            </a:pPr>
            <a:r>
              <a:rPr lang="en-US" sz="2000" b="1" dirty="0">
                <a:solidFill>
                  <a:schemeClr val="bg1"/>
                </a:solidFill>
                <a:effectLst>
                  <a:outerShdw blurRad="50800" dist="38100" dir="2700000" algn="tl" rotWithShape="0">
                    <a:prstClr val="black">
                      <a:alpha val="40000"/>
                    </a:prstClr>
                  </a:outerShdw>
                </a:effectLst>
              </a:rPr>
              <a:t>Equivocal results may represent an early infection, detection of an IgG generated from a past infection (different strain of Coronavirus) or an underlying immune disorder….</a:t>
            </a:r>
          </a:p>
          <a:p>
            <a:pPr algn="ctr">
              <a:lnSpc>
                <a:spcPct val="150000"/>
              </a:lnSpc>
            </a:pPr>
            <a:endParaRPr lang="en-US" b="1"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460E6A5C-82F1-F04D-A5AE-8A0B9912E621}"/>
              </a:ext>
            </a:extLst>
          </p:cNvPr>
          <p:cNvSpPr>
            <a:spLocks noGrp="1"/>
          </p:cNvSpPr>
          <p:nvPr>
            <p:ph type="title"/>
          </p:nvPr>
        </p:nvSpPr>
        <p:spPr/>
        <p:txBody>
          <a:bodyPr/>
          <a:lstStyle/>
          <a:p>
            <a:r>
              <a:rPr lang="en-US" dirty="0"/>
              <a:t>Antibody/Serologic Testing</a:t>
            </a:r>
          </a:p>
        </p:txBody>
      </p:sp>
      <p:sp>
        <p:nvSpPr>
          <p:cNvPr id="3" name="Content Placeholder 2">
            <a:extLst>
              <a:ext uri="{FF2B5EF4-FFF2-40B4-BE49-F238E27FC236}">
                <a16:creationId xmlns:a16="http://schemas.microsoft.com/office/drawing/2014/main" id="{5AE75142-171F-ED41-A6F0-4239F3443853}"/>
              </a:ext>
            </a:extLst>
          </p:cNvPr>
          <p:cNvSpPr>
            <a:spLocks noGrp="1"/>
          </p:cNvSpPr>
          <p:nvPr>
            <p:ph idx="1"/>
          </p:nvPr>
        </p:nvSpPr>
        <p:spPr>
          <a:xfrm>
            <a:off x="609600" y="1243902"/>
            <a:ext cx="10972800" cy="4525963"/>
          </a:xfrm>
          <a:effectLst/>
        </p:spPr>
        <p:txBody>
          <a:bodyPr/>
          <a:lstStyle/>
          <a:p>
            <a:r>
              <a:rPr lang="en-US" sz="2400" dirty="0"/>
              <a:t>Currently available through CHP (Quest Diagnostics)</a:t>
            </a:r>
          </a:p>
          <a:p>
            <a:r>
              <a:rPr lang="en-US" sz="2400" dirty="0"/>
              <a:t>Lots of demand from employers as we “OPEN” back up</a:t>
            </a:r>
          </a:p>
          <a:p>
            <a:r>
              <a:rPr lang="en-US" sz="2400" dirty="0"/>
              <a:t>Covenant Clinical Lab will be able to provide in late May</a:t>
            </a:r>
          </a:p>
          <a:p>
            <a:r>
              <a:rPr lang="en-US" sz="2400" dirty="0"/>
              <a:t>Cannot be used as a sole method to diagnose COVID-19</a:t>
            </a:r>
          </a:p>
          <a:p>
            <a:r>
              <a:rPr lang="en-US" sz="2400" dirty="0"/>
              <a:t>Seroconversion at 11-14 days in </a:t>
            </a:r>
            <a:r>
              <a:rPr lang="en-US" sz="2400" dirty="0">
                <a:solidFill>
                  <a:srgbClr val="FF0000"/>
                </a:solidFill>
              </a:rPr>
              <a:t>as low as 67%</a:t>
            </a:r>
          </a:p>
          <a:p>
            <a:r>
              <a:rPr lang="en-US" sz="2400" dirty="0"/>
              <a:t>Currently limited utility: Convalescent Plasma Donation and/or Epidemiology data</a:t>
            </a:r>
          </a:p>
        </p:txBody>
      </p:sp>
    </p:spTree>
    <p:extLst>
      <p:ext uri="{BB962C8B-B14F-4D97-AF65-F5344CB8AC3E}">
        <p14:creationId xmlns:p14="http://schemas.microsoft.com/office/powerpoint/2010/main" val="1485541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8E9B-3348-2E48-AEC6-0F9DC26A2361}"/>
              </a:ext>
            </a:extLst>
          </p:cNvPr>
          <p:cNvSpPr>
            <a:spLocks noGrp="1"/>
          </p:cNvSpPr>
          <p:nvPr>
            <p:ph type="ctrTitle"/>
          </p:nvPr>
        </p:nvSpPr>
        <p:spPr/>
        <p:txBody>
          <a:bodyPr/>
          <a:lstStyle/>
          <a:p>
            <a:r>
              <a:rPr lang="en-US" dirty="0"/>
              <a:t>Pharmacy Update</a:t>
            </a:r>
          </a:p>
        </p:txBody>
      </p:sp>
      <p:sp>
        <p:nvSpPr>
          <p:cNvPr id="3" name="Subtitle 2">
            <a:extLst>
              <a:ext uri="{FF2B5EF4-FFF2-40B4-BE49-F238E27FC236}">
                <a16:creationId xmlns:a16="http://schemas.microsoft.com/office/drawing/2014/main" id="{2CFB1F05-386F-0540-9F30-D1AFFBA4E7F9}"/>
              </a:ext>
            </a:extLst>
          </p:cNvPr>
          <p:cNvSpPr>
            <a:spLocks noGrp="1"/>
          </p:cNvSpPr>
          <p:nvPr>
            <p:ph type="subTitle" idx="1"/>
          </p:nvPr>
        </p:nvSpPr>
        <p:spPr/>
        <p:txBody>
          <a:bodyPr/>
          <a:lstStyle/>
          <a:p>
            <a:r>
              <a:rPr lang="en-US" dirty="0"/>
              <a:t>Allen Cunningham, </a:t>
            </a:r>
            <a:r>
              <a:rPr lang="en-US" dirty="0" err="1"/>
              <a:t>PharmD</a:t>
            </a:r>
            <a:endParaRPr lang="en-US" dirty="0"/>
          </a:p>
        </p:txBody>
      </p:sp>
    </p:spTree>
    <p:extLst>
      <p:ext uri="{BB962C8B-B14F-4D97-AF65-F5344CB8AC3E}">
        <p14:creationId xmlns:p14="http://schemas.microsoft.com/office/powerpoint/2010/main" val="3097591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CHS COVID-19 Treatments</a:t>
            </a:r>
          </a:p>
        </p:txBody>
      </p:sp>
      <p:graphicFrame>
        <p:nvGraphicFramePr>
          <p:cNvPr id="4" name="Content Placeholder 3"/>
          <p:cNvGraphicFramePr>
            <a:graphicFrameLocks noGrp="1"/>
          </p:cNvGraphicFramePr>
          <p:nvPr>
            <p:ph idx="1"/>
          </p:nvPr>
        </p:nvGraphicFramePr>
        <p:xfrm>
          <a:off x="656492" y="1219203"/>
          <a:ext cx="10879016" cy="4846320"/>
        </p:xfrm>
        <a:graphic>
          <a:graphicData uri="http://schemas.openxmlformats.org/drawingml/2006/table">
            <a:tbl>
              <a:tblPr firstRow="1" bandRow="1">
                <a:tableStyleId>{5C22544A-7EE6-4342-B048-85BDC9FD1C3A}</a:tableStyleId>
              </a:tblPr>
              <a:tblGrid>
                <a:gridCol w="1664679">
                  <a:extLst>
                    <a:ext uri="{9D8B030D-6E8A-4147-A177-3AD203B41FA5}">
                      <a16:colId xmlns:a16="http://schemas.microsoft.com/office/drawing/2014/main" val="20000"/>
                    </a:ext>
                  </a:extLst>
                </a:gridCol>
                <a:gridCol w="1981198">
                  <a:extLst>
                    <a:ext uri="{9D8B030D-6E8A-4147-A177-3AD203B41FA5}">
                      <a16:colId xmlns:a16="http://schemas.microsoft.com/office/drawing/2014/main" val="20001"/>
                    </a:ext>
                  </a:extLst>
                </a:gridCol>
                <a:gridCol w="3141785">
                  <a:extLst>
                    <a:ext uri="{9D8B030D-6E8A-4147-A177-3AD203B41FA5}">
                      <a16:colId xmlns:a16="http://schemas.microsoft.com/office/drawing/2014/main" val="20002"/>
                    </a:ext>
                  </a:extLst>
                </a:gridCol>
                <a:gridCol w="4091354">
                  <a:extLst>
                    <a:ext uri="{9D8B030D-6E8A-4147-A177-3AD203B41FA5}">
                      <a16:colId xmlns:a16="http://schemas.microsoft.com/office/drawing/2014/main" val="20003"/>
                    </a:ext>
                  </a:extLst>
                </a:gridCol>
              </a:tblGrid>
              <a:tr h="238011">
                <a:tc>
                  <a:txBody>
                    <a:bodyPr/>
                    <a:lstStyle/>
                    <a:p>
                      <a:r>
                        <a:rPr lang="en-US" sz="1400" dirty="0"/>
                        <a:t>Agent</a:t>
                      </a:r>
                    </a:p>
                  </a:txBody>
                  <a:tcPr/>
                </a:tc>
                <a:tc>
                  <a:txBody>
                    <a:bodyPr/>
                    <a:lstStyle/>
                    <a:p>
                      <a:r>
                        <a:rPr lang="en-US" sz="1400" dirty="0"/>
                        <a:t>Dosage</a:t>
                      </a:r>
                    </a:p>
                  </a:txBody>
                  <a:tcPr/>
                </a:tc>
                <a:tc>
                  <a:txBody>
                    <a:bodyPr/>
                    <a:lstStyle/>
                    <a:p>
                      <a:r>
                        <a:rPr lang="en-US" sz="1400" dirty="0"/>
                        <a:t>Comments</a:t>
                      </a:r>
                    </a:p>
                  </a:txBody>
                  <a:tcPr/>
                </a:tc>
                <a:tc>
                  <a:txBody>
                    <a:bodyPr/>
                    <a:lstStyle/>
                    <a:p>
                      <a:r>
                        <a:rPr lang="en-US" sz="1400" dirty="0"/>
                        <a:t>Update</a:t>
                      </a:r>
                    </a:p>
                  </a:txBody>
                  <a:tcPr/>
                </a:tc>
                <a:extLst>
                  <a:ext uri="{0D108BD9-81ED-4DB2-BD59-A6C34878D82A}">
                    <a16:rowId xmlns:a16="http://schemas.microsoft.com/office/drawing/2014/main" val="10000"/>
                  </a:ext>
                </a:extLst>
              </a:tr>
              <a:tr h="1237659">
                <a:tc>
                  <a:txBody>
                    <a:bodyPr/>
                    <a:lstStyle/>
                    <a:p>
                      <a:r>
                        <a:rPr lang="en-US" sz="1400" dirty="0" err="1"/>
                        <a:t>Hydroxychloroquine</a:t>
                      </a:r>
                      <a:endParaRPr lang="en-US" sz="1400" dirty="0"/>
                    </a:p>
                  </a:txBody>
                  <a:tcPr/>
                </a:tc>
                <a:tc>
                  <a:txBody>
                    <a:bodyPr/>
                    <a:lstStyle/>
                    <a:p>
                      <a:r>
                        <a:rPr lang="en-US" sz="1400" dirty="0"/>
                        <a:t>400 mg PO BID x 1 day, then 200 mg PO BID x 4 days</a:t>
                      </a:r>
                    </a:p>
                  </a:txBody>
                  <a:tcPr/>
                </a:tc>
                <a:tc>
                  <a:txBody>
                    <a:bodyPr/>
                    <a:lstStyle/>
                    <a:p>
                      <a:pPr marL="0" indent="0">
                        <a:buFont typeface="Arial" panose="020B0604020202020204" pitchFamily="34" charset="0"/>
                        <a:buNone/>
                      </a:pPr>
                      <a:r>
                        <a:rPr lang="en-US" sz="1400" dirty="0"/>
                        <a:t>Most commonly used medication based on early data from China and France</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t>Most recent studies reveal no evidence of clinical efficacy in hospitalized patients and ~10% rate of adverse events</a:t>
                      </a:r>
                    </a:p>
                  </a:txBody>
                  <a:tcPr/>
                </a:tc>
                <a:tc>
                  <a:txBody>
                    <a:bodyPr/>
                    <a:lstStyle/>
                    <a:p>
                      <a:r>
                        <a:rPr lang="en-US" sz="1400" dirty="0"/>
                        <a:t>PSJH</a:t>
                      </a:r>
                      <a:r>
                        <a:rPr lang="en-US" sz="1400" baseline="0" dirty="0"/>
                        <a:t> AMS COVID-19 subgroup </a:t>
                      </a:r>
                      <a:r>
                        <a:rPr lang="en-US" sz="1400" b="1" baseline="0" dirty="0"/>
                        <a:t>no longer recommending use </a:t>
                      </a:r>
                      <a:r>
                        <a:rPr lang="en-US" sz="1400" baseline="0" dirty="0"/>
                        <a:t>largely due to limited clinical trial data, some data suggestion it </a:t>
                      </a:r>
                      <a:r>
                        <a:rPr lang="en-US" sz="1400" u="sng" baseline="0" dirty="0"/>
                        <a:t>may be harmful</a:t>
                      </a:r>
                      <a:r>
                        <a:rPr lang="en-US" sz="1400" baseline="0" dirty="0"/>
                        <a:t>, and risk of AE</a:t>
                      </a:r>
                    </a:p>
                    <a:p>
                      <a:endParaRPr lang="en-US" sz="1400" baseline="0" dirty="0"/>
                    </a:p>
                    <a:p>
                      <a:r>
                        <a:rPr lang="en-US" sz="1400" i="0" dirty="0"/>
                        <a:t>Caution advised in patients at risk for QT prolongation or receiving other drugs associated with arrhythmias</a:t>
                      </a:r>
                    </a:p>
                  </a:txBody>
                  <a:tcPr/>
                </a:tc>
                <a:extLst>
                  <a:ext uri="{0D108BD9-81ED-4DB2-BD59-A6C34878D82A}">
                    <a16:rowId xmlns:a16="http://schemas.microsoft.com/office/drawing/2014/main" val="10001"/>
                  </a:ext>
                </a:extLst>
              </a:tr>
              <a:tr h="10710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Hydroxychloroquine</a:t>
                      </a:r>
                      <a:r>
                        <a:rPr lang="en-US" sz="1400" baseline="0" dirty="0"/>
                        <a:t> + azithromycin</a:t>
                      </a:r>
                      <a:endParaRPr lang="en-US" sz="1400" dirty="0"/>
                    </a:p>
                  </a:txBody>
                  <a:tcPr/>
                </a:tc>
                <a:tc>
                  <a:txBody>
                    <a:bodyPr/>
                    <a:lstStyle/>
                    <a:p>
                      <a:r>
                        <a:rPr lang="en-US" sz="1400" dirty="0"/>
                        <a:t>400 mg PO BID x 1 day, then 200 mg PO BID x 4 days</a:t>
                      </a:r>
                    </a:p>
                    <a:p>
                      <a:r>
                        <a:rPr lang="en-US" sz="1400" dirty="0"/>
                        <a:t>+ 500 mg PO x 1, then 250 mg PO daily x 4 days</a:t>
                      </a:r>
                    </a:p>
                  </a:txBody>
                  <a:tcPr/>
                </a:tc>
                <a:tc>
                  <a:txBody>
                    <a:bodyPr/>
                    <a:lstStyle/>
                    <a:p>
                      <a:pPr marL="0" indent="0">
                        <a:buFont typeface="Arial" panose="020B0604020202020204" pitchFamily="34" charset="0"/>
                        <a:buNone/>
                      </a:pPr>
                      <a:r>
                        <a:rPr lang="en-US" sz="1400" dirty="0"/>
                        <a:t>High risk for adverse events (</a:t>
                      </a:r>
                      <a:r>
                        <a:rPr lang="en-US" sz="1400" dirty="0" err="1"/>
                        <a:t>QTc</a:t>
                      </a:r>
                      <a:r>
                        <a:rPr lang="en-US" sz="1400" dirty="0"/>
                        <a:t> prolongation) </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t>Guidelines recommend </a:t>
                      </a:r>
                      <a:r>
                        <a:rPr lang="en-US" sz="1400" b="1" dirty="0"/>
                        <a:t>AGAINST</a:t>
                      </a:r>
                      <a:r>
                        <a:rPr lang="en-US" sz="1400" dirty="0"/>
                        <a:t> use of this combination except in the context of a clinical trial </a:t>
                      </a:r>
                    </a:p>
                  </a:txBody>
                  <a:tcPr/>
                </a:tc>
                <a:tc>
                  <a:txBody>
                    <a:bodyPr/>
                    <a:lstStyle/>
                    <a:p>
                      <a:r>
                        <a:rPr lang="en-US" sz="1400" dirty="0"/>
                        <a:t>PSJH AMS COVID-19 subgroup recommends </a:t>
                      </a:r>
                      <a:r>
                        <a:rPr lang="en-US" sz="1400" b="1" dirty="0"/>
                        <a:t>AGAINST</a:t>
                      </a:r>
                      <a:r>
                        <a:rPr lang="en-US" sz="1400" dirty="0"/>
                        <a:t> use of this combination</a:t>
                      </a:r>
                    </a:p>
                  </a:txBody>
                  <a:tcPr/>
                </a:tc>
                <a:extLst>
                  <a:ext uri="{0D108BD9-81ED-4DB2-BD59-A6C34878D82A}">
                    <a16:rowId xmlns:a16="http://schemas.microsoft.com/office/drawing/2014/main" val="10002"/>
                  </a:ext>
                </a:extLst>
              </a:tr>
              <a:tr h="1439920">
                <a:tc>
                  <a:txBody>
                    <a:bodyPr/>
                    <a:lstStyle/>
                    <a:p>
                      <a:r>
                        <a:rPr lang="en-US" sz="1400" dirty="0" err="1"/>
                        <a:t>Tocilizumab</a:t>
                      </a:r>
                      <a:endParaRPr lang="en-US" sz="1400" dirty="0"/>
                    </a:p>
                  </a:txBody>
                  <a:tcPr/>
                </a:tc>
                <a:tc>
                  <a:txBody>
                    <a:bodyPr/>
                    <a:lstStyle/>
                    <a:p>
                      <a:r>
                        <a:rPr lang="en-US" sz="1400" dirty="0"/>
                        <a:t>400 mg IVPB</a:t>
                      </a:r>
                      <a:r>
                        <a:rPr lang="en-US" sz="1400" baseline="0" dirty="0"/>
                        <a:t> x 1 dose</a:t>
                      </a:r>
                    </a:p>
                    <a:p>
                      <a:endParaRPr lang="en-US" sz="1400" baseline="0" dirty="0"/>
                    </a:p>
                    <a:p>
                      <a:r>
                        <a:rPr lang="en-US" sz="1400" baseline="0" dirty="0"/>
                        <a:t>M</a:t>
                      </a:r>
                      <a:r>
                        <a:rPr lang="en-US" sz="1400" dirty="0"/>
                        <a:t>ay repeat x 1 in 8-12 hours if clinical symptoms worsen or do not demonstrate improvement</a:t>
                      </a:r>
                    </a:p>
                  </a:txBody>
                  <a:tcPr/>
                </a:tc>
                <a:tc>
                  <a:txBody>
                    <a:bodyPr/>
                    <a:lstStyle/>
                    <a:p>
                      <a:r>
                        <a:rPr lang="en-US" sz="1400" dirty="0"/>
                        <a:t>IL-6 receptor antagonist used to treat cytokine release syndrome</a:t>
                      </a:r>
                    </a:p>
                    <a:p>
                      <a:endParaRPr lang="en-US" sz="1400" dirty="0"/>
                    </a:p>
                    <a:p>
                      <a:r>
                        <a:rPr lang="en-US" sz="1400" b="1" dirty="0"/>
                        <a:t>$2.13K - $4.25K per dose</a:t>
                      </a:r>
                    </a:p>
                  </a:txBody>
                  <a:tcPr/>
                </a:tc>
                <a:tc>
                  <a:txBody>
                    <a:bodyPr/>
                    <a:lstStyle/>
                    <a:p>
                      <a:r>
                        <a:rPr lang="en-US" sz="1400" dirty="0"/>
                        <a:t>CHS criteria for use:</a:t>
                      </a:r>
                    </a:p>
                    <a:p>
                      <a:pPr marL="285750" indent="-285750">
                        <a:buFont typeface="Arial" panose="020B0604020202020204" pitchFamily="34" charset="0"/>
                        <a:buChar char="•"/>
                      </a:pPr>
                      <a:r>
                        <a:rPr lang="en-US" sz="1400" dirty="0"/>
                        <a:t>Proven COVID-19 infection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Early treatment of severe or critically ill patients who are clinically deteriorating despite receiving other treatment and/or supportive care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Restrict to </a:t>
                      </a:r>
                      <a:r>
                        <a:rPr lang="en-US" sz="1400" baseline="0" dirty="0" err="1"/>
                        <a:t>i</a:t>
                      </a:r>
                      <a:r>
                        <a:rPr lang="en-US" sz="1400" dirty="0" err="1"/>
                        <a:t>ntensivists</a:t>
                      </a:r>
                      <a:r>
                        <a:rPr lang="en-US" sz="1400" dirty="0"/>
                        <a:t> or infectious diseases</a:t>
                      </a:r>
                    </a:p>
                    <a:p>
                      <a:pPr marL="285750" indent="-285750">
                        <a:buFont typeface="Arial" panose="020B0604020202020204" pitchFamily="34" charset="0"/>
                        <a:buChar char="•"/>
                      </a:pPr>
                      <a:r>
                        <a:rPr lang="en-US" sz="1400" dirty="0"/>
                        <a:t>AST/ALT &lt; 5 x ULN, ANC &gt; 500, </a:t>
                      </a:r>
                      <a:r>
                        <a:rPr lang="en-US" sz="1400" dirty="0" err="1"/>
                        <a:t>Plt</a:t>
                      </a:r>
                      <a:r>
                        <a:rPr lang="en-US" sz="1400" dirty="0"/>
                        <a:t> &gt; 50,000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43293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CHS COVID-19 Treatments</a:t>
            </a:r>
          </a:p>
        </p:txBody>
      </p:sp>
      <p:graphicFrame>
        <p:nvGraphicFramePr>
          <p:cNvPr id="4" name="Content Placeholder 3"/>
          <p:cNvGraphicFramePr>
            <a:graphicFrameLocks noGrp="1"/>
          </p:cNvGraphicFramePr>
          <p:nvPr>
            <p:ph idx="1"/>
          </p:nvPr>
        </p:nvGraphicFramePr>
        <p:xfrm>
          <a:off x="609598" y="1219200"/>
          <a:ext cx="10879016" cy="4858145"/>
        </p:xfrm>
        <a:graphic>
          <a:graphicData uri="http://schemas.openxmlformats.org/drawingml/2006/table">
            <a:tbl>
              <a:tblPr firstRow="1" bandRow="1">
                <a:tableStyleId>{5C22544A-7EE6-4342-B048-85BDC9FD1C3A}</a:tableStyleId>
              </a:tblPr>
              <a:tblGrid>
                <a:gridCol w="1664679">
                  <a:extLst>
                    <a:ext uri="{9D8B030D-6E8A-4147-A177-3AD203B41FA5}">
                      <a16:colId xmlns:a16="http://schemas.microsoft.com/office/drawing/2014/main" val="20000"/>
                    </a:ext>
                  </a:extLst>
                </a:gridCol>
                <a:gridCol w="3774829">
                  <a:extLst>
                    <a:ext uri="{9D8B030D-6E8A-4147-A177-3AD203B41FA5}">
                      <a16:colId xmlns:a16="http://schemas.microsoft.com/office/drawing/2014/main" val="20001"/>
                    </a:ext>
                  </a:extLst>
                </a:gridCol>
                <a:gridCol w="2719754">
                  <a:extLst>
                    <a:ext uri="{9D8B030D-6E8A-4147-A177-3AD203B41FA5}">
                      <a16:colId xmlns:a16="http://schemas.microsoft.com/office/drawing/2014/main" val="20002"/>
                    </a:ext>
                  </a:extLst>
                </a:gridCol>
                <a:gridCol w="2719754">
                  <a:extLst>
                    <a:ext uri="{9D8B030D-6E8A-4147-A177-3AD203B41FA5}">
                      <a16:colId xmlns:a16="http://schemas.microsoft.com/office/drawing/2014/main" val="20003"/>
                    </a:ext>
                  </a:extLst>
                </a:gridCol>
              </a:tblGrid>
              <a:tr h="316625">
                <a:tc>
                  <a:txBody>
                    <a:bodyPr/>
                    <a:lstStyle/>
                    <a:p>
                      <a:r>
                        <a:rPr lang="en-US" sz="1400" dirty="0"/>
                        <a:t>Agent</a:t>
                      </a:r>
                    </a:p>
                  </a:txBody>
                  <a:tcPr/>
                </a:tc>
                <a:tc>
                  <a:txBody>
                    <a:bodyPr/>
                    <a:lstStyle/>
                    <a:p>
                      <a:r>
                        <a:rPr lang="en-US" sz="1400" dirty="0"/>
                        <a:t>Dosage</a:t>
                      </a:r>
                    </a:p>
                  </a:txBody>
                  <a:tcPr/>
                </a:tc>
                <a:tc>
                  <a:txBody>
                    <a:bodyPr/>
                    <a:lstStyle/>
                    <a:p>
                      <a:r>
                        <a:rPr lang="en-US" sz="1400" dirty="0"/>
                        <a:t>Comments</a:t>
                      </a:r>
                    </a:p>
                  </a:txBody>
                  <a:tcPr/>
                </a:tc>
                <a:tc>
                  <a:txBody>
                    <a:bodyPr/>
                    <a:lstStyle/>
                    <a:p>
                      <a:r>
                        <a:rPr lang="en-US" sz="1400" dirty="0"/>
                        <a:t>Update</a:t>
                      </a:r>
                    </a:p>
                  </a:txBody>
                  <a:tcPr/>
                </a:tc>
                <a:extLst>
                  <a:ext uri="{0D108BD9-81ED-4DB2-BD59-A6C34878D82A}">
                    <a16:rowId xmlns:a16="http://schemas.microsoft.com/office/drawing/2014/main" val="10000"/>
                  </a:ext>
                </a:extLst>
              </a:tr>
              <a:tr h="316625">
                <a:tc>
                  <a:txBody>
                    <a:bodyPr/>
                    <a:lstStyle/>
                    <a:p>
                      <a:r>
                        <a:rPr lang="en-US" sz="1400" dirty="0" err="1"/>
                        <a:t>Remdesivir</a:t>
                      </a:r>
                      <a:endParaRPr lang="en-US" sz="1400" dirty="0"/>
                    </a:p>
                  </a:txBody>
                  <a:tcPr/>
                </a:tc>
                <a:tc>
                  <a:txBody>
                    <a:bodyPr/>
                    <a:lstStyle/>
                    <a:p>
                      <a:r>
                        <a:rPr lang="en-US" sz="1400" dirty="0"/>
                        <a:t>200 mg IV x 1, then 100 mg IV daily x 9 days</a:t>
                      </a:r>
                    </a:p>
                  </a:txBody>
                  <a:tcPr/>
                </a:tc>
                <a:tc>
                  <a:txBody>
                    <a:bodyPr/>
                    <a:lstStyle/>
                    <a:p>
                      <a:r>
                        <a:rPr lang="en-US" sz="1400" dirty="0"/>
                        <a:t>Covenant is enrolled in expanded access program for patients on a vent with adequate renal and hepatic function</a:t>
                      </a:r>
                    </a:p>
                    <a:p>
                      <a:endParaRPr lang="en-US" sz="1400" dirty="0"/>
                    </a:p>
                    <a:p>
                      <a:r>
                        <a:rPr lang="en-US" sz="1400" dirty="0"/>
                        <a:t>Enrolled 3 patients to date</a:t>
                      </a:r>
                    </a:p>
                    <a:p>
                      <a:r>
                        <a:rPr lang="en-US" sz="1400" dirty="0"/>
                        <a:t>2 completed course and </a:t>
                      </a:r>
                      <a:r>
                        <a:rPr lang="en-US" sz="1400" dirty="0" err="1"/>
                        <a:t>extubated</a:t>
                      </a:r>
                      <a:endParaRPr lang="en-US" sz="1400" dirty="0"/>
                    </a:p>
                    <a:p>
                      <a:endParaRPr lang="en-US" sz="1400" dirty="0"/>
                    </a:p>
                    <a:p>
                      <a:r>
                        <a:rPr lang="en-US" sz="1400" b="1" dirty="0"/>
                        <a:t>6 clinical</a:t>
                      </a:r>
                      <a:r>
                        <a:rPr lang="en-US" sz="1400" b="1" baseline="0" dirty="0"/>
                        <a:t> trial treatment courses remaining as of 5/6/20</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FDA issued an Emergency Use Authorization (EUA) 5/1/20</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Duration recommendation changed to 5 days for patients who are not on mechanical ventilation and/or ECMO</a:t>
                      </a:r>
                      <a:r>
                        <a:rPr lang="en-US" sz="1400" baseline="0" dirty="0"/>
                        <a:t> (c</a:t>
                      </a:r>
                      <a:r>
                        <a:rPr lang="en-US" sz="1400" dirty="0"/>
                        <a:t>an receive an additional 5 days if no clinical improvement)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No restriction for timing from symptom onset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Distribution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Gilead has donated all supply to federal government</a:t>
                      </a:r>
                      <a:r>
                        <a:rPr lang="en-US" sz="1400" baseline="0" dirty="0"/>
                        <a:t> for allocation</a:t>
                      </a:r>
                      <a:endParaRPr lang="en-US" sz="14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No</a:t>
                      </a:r>
                      <a:r>
                        <a:rPr lang="en-US" sz="1400" baseline="0" dirty="0"/>
                        <a:t> PSJH facility has been designated to receive product</a:t>
                      </a:r>
                    </a:p>
                  </a:txBody>
                  <a:tcPr/>
                </a:tc>
                <a:extLst>
                  <a:ext uri="{0D108BD9-81ED-4DB2-BD59-A6C34878D82A}">
                    <a16:rowId xmlns:a16="http://schemas.microsoft.com/office/drawing/2014/main" val="10001"/>
                  </a:ext>
                </a:extLst>
              </a:tr>
              <a:tr h="316625">
                <a:tc>
                  <a:txBody>
                    <a:bodyPr/>
                    <a:lstStyle/>
                    <a:p>
                      <a:r>
                        <a:rPr lang="en-US" sz="1400" dirty="0"/>
                        <a:t>Convalescent</a:t>
                      </a:r>
                      <a:r>
                        <a:rPr lang="en-US" sz="1400" baseline="0" dirty="0"/>
                        <a:t> </a:t>
                      </a:r>
                      <a:r>
                        <a:rPr lang="en-US" sz="1400" dirty="0"/>
                        <a:t>Plasma</a:t>
                      </a:r>
                    </a:p>
                  </a:txBody>
                  <a:tcPr/>
                </a:tc>
                <a:tc>
                  <a:txBody>
                    <a:bodyPr/>
                    <a:lstStyle/>
                    <a:p>
                      <a:r>
                        <a:rPr lang="en-US" sz="1400" dirty="0"/>
                        <a:t>1</a:t>
                      </a:r>
                      <a:r>
                        <a:rPr lang="en-US" sz="1400" baseline="0" dirty="0"/>
                        <a:t> unit (200-400mL) x 1</a:t>
                      </a:r>
                      <a:endParaRPr lang="en-US" sz="1400" dirty="0"/>
                    </a:p>
                  </a:txBody>
                  <a:tcPr/>
                </a:tc>
                <a:tc>
                  <a:txBody>
                    <a:bodyPr/>
                    <a:lstStyle/>
                    <a:p>
                      <a:r>
                        <a:rPr lang="en-US" sz="1400" dirty="0"/>
                        <a:t>Covenant is enrolled in Mayo clinic clinical trial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Enrolled 3 patients to date</a:t>
                      </a:r>
                    </a:p>
                  </a:txBody>
                  <a:tcPr/>
                </a:tc>
                <a:extLst>
                  <a:ext uri="{0D108BD9-81ED-4DB2-BD59-A6C34878D82A}">
                    <a16:rowId xmlns:a16="http://schemas.microsoft.com/office/drawing/2014/main" val="10002"/>
                  </a:ext>
                </a:extLst>
              </a:tr>
              <a:tr h="316625">
                <a:tc>
                  <a:txBody>
                    <a:bodyPr/>
                    <a:lstStyle/>
                    <a:p>
                      <a:r>
                        <a:rPr lang="en-US" sz="1400" dirty="0"/>
                        <a:t>Zinc, Ascorbic Acid, Vitamin B</a:t>
                      </a:r>
                    </a:p>
                  </a:txBody>
                  <a:tcPr/>
                </a:tc>
                <a:tc>
                  <a:txBody>
                    <a:bodyPr/>
                    <a:lstStyle/>
                    <a:p>
                      <a:r>
                        <a:rPr lang="en-US" sz="1400" dirty="0"/>
                        <a:t>No established dose for COVID-19</a:t>
                      </a:r>
                    </a:p>
                  </a:txBody>
                  <a:tcPr/>
                </a:tc>
                <a:tc>
                  <a:txBody>
                    <a:bodyPr/>
                    <a:lstStyle/>
                    <a:p>
                      <a:r>
                        <a:rPr lang="en-US" sz="1400" dirty="0"/>
                        <a:t>No literature to support use in the treatment of COVID-19</a:t>
                      </a:r>
                    </a:p>
                  </a:txBody>
                  <a:tcPr/>
                </a:tc>
                <a:tc>
                  <a:txBody>
                    <a:bodyPr/>
                    <a:lstStyle/>
                    <a:p>
                      <a:endParaRPr lang="en-US" sz="1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72316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13C0-2AD8-47DB-815C-CA73FE2CB807}"/>
              </a:ext>
            </a:extLst>
          </p:cNvPr>
          <p:cNvSpPr>
            <a:spLocks noGrp="1"/>
          </p:cNvSpPr>
          <p:nvPr>
            <p:ph type="title"/>
          </p:nvPr>
        </p:nvSpPr>
        <p:spPr/>
        <p:txBody>
          <a:bodyPr/>
          <a:lstStyle/>
          <a:p>
            <a:r>
              <a:rPr lang="en-US" dirty="0"/>
              <a:t>Pharmacy Shortages/Allocations</a:t>
            </a:r>
          </a:p>
        </p:txBody>
      </p:sp>
      <p:sp>
        <p:nvSpPr>
          <p:cNvPr id="3" name="Content Placeholder 2">
            <a:extLst>
              <a:ext uri="{FF2B5EF4-FFF2-40B4-BE49-F238E27FC236}">
                <a16:creationId xmlns:a16="http://schemas.microsoft.com/office/drawing/2014/main" id="{4D087979-DCA8-4EEB-A9EE-5FF6E60AABA5}"/>
              </a:ext>
            </a:extLst>
          </p:cNvPr>
          <p:cNvSpPr>
            <a:spLocks noGrp="1"/>
          </p:cNvSpPr>
          <p:nvPr>
            <p:ph idx="1"/>
          </p:nvPr>
        </p:nvSpPr>
        <p:spPr>
          <a:xfrm>
            <a:off x="1268818" y="1208569"/>
            <a:ext cx="3079898" cy="4906963"/>
          </a:xfrm>
        </p:spPr>
        <p:txBody>
          <a:bodyPr/>
          <a:lstStyle/>
          <a:p>
            <a:r>
              <a:rPr lang="en-US" sz="2400" dirty="0"/>
              <a:t>Covid-19 Related</a:t>
            </a:r>
          </a:p>
          <a:p>
            <a:pPr lvl="1"/>
            <a:r>
              <a:rPr lang="en-US" sz="1800" b="1" dirty="0" err="1"/>
              <a:t>Cisatracurium</a:t>
            </a:r>
            <a:endParaRPr lang="en-US" sz="1800" b="1" dirty="0"/>
          </a:p>
          <a:p>
            <a:pPr lvl="1"/>
            <a:r>
              <a:rPr lang="en-US" sz="1800" b="1" dirty="0"/>
              <a:t>Rocuronium</a:t>
            </a:r>
          </a:p>
          <a:p>
            <a:pPr lvl="1"/>
            <a:r>
              <a:rPr lang="en-US" sz="1800" dirty="0"/>
              <a:t>Vecuronium</a:t>
            </a:r>
          </a:p>
          <a:p>
            <a:pPr lvl="1"/>
            <a:r>
              <a:rPr lang="en-US" sz="1800" b="1" dirty="0"/>
              <a:t>Dexmedetomidine</a:t>
            </a:r>
          </a:p>
          <a:p>
            <a:pPr lvl="1"/>
            <a:r>
              <a:rPr lang="en-US" sz="1800" b="1" dirty="0" err="1"/>
              <a:t>Diprivan</a:t>
            </a:r>
            <a:endParaRPr lang="en-US" sz="1800" b="1" dirty="0"/>
          </a:p>
          <a:p>
            <a:pPr lvl="1"/>
            <a:r>
              <a:rPr lang="en-US" sz="1800" b="1" dirty="0"/>
              <a:t>Fentanyl</a:t>
            </a:r>
          </a:p>
          <a:p>
            <a:pPr lvl="1"/>
            <a:r>
              <a:rPr lang="en-US" sz="1800" dirty="0"/>
              <a:t>Etomidate</a:t>
            </a:r>
          </a:p>
          <a:p>
            <a:pPr lvl="1"/>
            <a:r>
              <a:rPr lang="en-US" sz="1800" dirty="0"/>
              <a:t>Vitamin C Liquid</a:t>
            </a:r>
          </a:p>
          <a:p>
            <a:pPr lvl="1"/>
            <a:r>
              <a:rPr lang="en-US" sz="1800" dirty="0"/>
              <a:t>Vitamin C Injection</a:t>
            </a:r>
          </a:p>
        </p:txBody>
      </p:sp>
      <p:sp>
        <p:nvSpPr>
          <p:cNvPr id="4" name="Content Placeholder 2">
            <a:extLst>
              <a:ext uri="{FF2B5EF4-FFF2-40B4-BE49-F238E27FC236}">
                <a16:creationId xmlns:a16="http://schemas.microsoft.com/office/drawing/2014/main" id="{91049E37-ED62-4510-8AD3-2B3E05ED66E4}"/>
              </a:ext>
            </a:extLst>
          </p:cNvPr>
          <p:cNvSpPr txBox="1">
            <a:spLocks/>
          </p:cNvSpPr>
          <p:nvPr/>
        </p:nvSpPr>
        <p:spPr>
          <a:xfrm>
            <a:off x="6609906" y="1219203"/>
            <a:ext cx="3810000" cy="4906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393B3D"/>
                </a:solidFill>
                <a:effectLst/>
                <a:uLnTx/>
                <a:uFillTx/>
                <a:latin typeface="Calibri"/>
                <a:ea typeface="+mn-ea"/>
                <a:cs typeface="+mn-cs"/>
              </a:rPr>
              <a:t>Non-Covid-19 Related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srgbClr val="393B3D"/>
                </a:solidFill>
                <a:effectLst/>
                <a:uLnTx/>
                <a:uFillTx/>
                <a:latin typeface="Calibri"/>
                <a:ea typeface="+mn-ea"/>
                <a:cs typeface="+mn-cs"/>
              </a:rPr>
              <a:t>Bumetanide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Amiodarone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Dopamine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Dobutamine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Famotidine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Furosemide </a:t>
            </a:r>
            <a:r>
              <a:rPr kumimoji="0" lang="en-US" sz="1800" b="0" i="0" u="none" strike="noStrike" kern="1200" cap="none" spc="0" normalizeH="0" baseline="0" noProof="0" dirty="0" err="1">
                <a:ln>
                  <a:noFill/>
                </a:ln>
                <a:solidFill>
                  <a:srgbClr val="393B3D"/>
                </a:solidFill>
                <a:effectLst/>
                <a:uLnTx/>
                <a:uFillTx/>
                <a:latin typeface="Calibri"/>
                <a:ea typeface="+mn-ea"/>
                <a:cs typeface="+mn-cs"/>
              </a:rPr>
              <a:t>Inj</a:t>
            </a:r>
            <a:endParaRPr kumimoji="0" lang="en-US" sz="1800" b="0" i="0" u="none" strike="noStrike" kern="1200" cap="none" spc="0" normalizeH="0" baseline="0" noProof="0" dirty="0">
              <a:ln>
                <a:noFill/>
              </a:ln>
              <a:solidFill>
                <a:srgbClr val="393B3D"/>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Doxycycline </a:t>
            </a:r>
            <a:r>
              <a:rPr kumimoji="0" lang="en-US" sz="1800" b="0" i="0" u="none" strike="noStrike" kern="1200" cap="none" spc="0" normalizeH="0" baseline="0" noProof="0" dirty="0" err="1">
                <a:ln>
                  <a:noFill/>
                </a:ln>
                <a:solidFill>
                  <a:srgbClr val="393B3D"/>
                </a:solidFill>
                <a:effectLst/>
                <a:uLnTx/>
                <a:uFillTx/>
                <a:latin typeface="Calibri"/>
                <a:ea typeface="+mn-ea"/>
                <a:cs typeface="+mn-cs"/>
              </a:rPr>
              <a:t>Inj</a:t>
            </a:r>
            <a:endParaRPr kumimoji="0" lang="en-US" sz="1800" b="0" i="0" u="none" strike="noStrike" kern="1200" cap="none" spc="0" normalizeH="0" baseline="0" noProof="0" dirty="0">
              <a:ln>
                <a:noFill/>
              </a:ln>
              <a:solidFill>
                <a:srgbClr val="393B3D"/>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Nitroglycerin SDV</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srgbClr val="393B3D"/>
                </a:solidFill>
                <a:effectLst/>
                <a:uLnTx/>
                <a:uFillTx/>
                <a:latin typeface="Calibri"/>
                <a:ea typeface="+mn-ea"/>
                <a:cs typeface="+mn-cs"/>
              </a:rPr>
              <a:t>IV solutions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err="1">
                <a:ln>
                  <a:noFill/>
                </a:ln>
                <a:solidFill>
                  <a:srgbClr val="393B3D"/>
                </a:solidFill>
                <a:effectLst/>
                <a:uLnTx/>
                <a:uFillTx/>
                <a:latin typeface="Calibri"/>
                <a:ea typeface="+mn-ea"/>
                <a:cs typeface="+mn-cs"/>
              </a:rPr>
              <a:t>Bupivicaine</a:t>
            </a:r>
            <a:r>
              <a:rPr kumimoji="0" lang="en-US" sz="1800" b="0" i="0" u="none" strike="noStrike" kern="1200" cap="none" spc="0" normalizeH="0" baseline="0" noProof="0" dirty="0">
                <a:ln>
                  <a:noFill/>
                </a:ln>
                <a:solidFill>
                  <a:srgbClr val="393B3D"/>
                </a:solidFill>
                <a:effectLst/>
                <a:uLnTx/>
                <a:uFillTx/>
                <a:latin typeface="Calibri"/>
                <a:ea typeface="+mn-ea"/>
                <a:cs typeface="+mn-cs"/>
              </a:rPr>
              <a:t> with epinephrine</a:t>
            </a:r>
          </a:p>
        </p:txBody>
      </p:sp>
    </p:spTree>
    <p:extLst>
      <p:ext uri="{BB962C8B-B14F-4D97-AF65-F5344CB8AC3E}">
        <p14:creationId xmlns:p14="http://schemas.microsoft.com/office/powerpoint/2010/main" val="625777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FD625B-1E66-3B47-85BA-6F2BEB2BEDDA}"/>
              </a:ext>
            </a:extLst>
          </p:cNvPr>
          <p:cNvSpPr>
            <a:spLocks noGrp="1"/>
          </p:cNvSpPr>
          <p:nvPr>
            <p:ph type="ctrTitle"/>
          </p:nvPr>
        </p:nvSpPr>
        <p:spPr/>
        <p:txBody>
          <a:bodyPr/>
          <a:lstStyle/>
          <a:p>
            <a:r>
              <a:rPr lang="en-US" dirty="0"/>
              <a:t>Pre-Procedure Testing for Covid-19</a:t>
            </a:r>
          </a:p>
        </p:txBody>
      </p:sp>
      <p:sp>
        <p:nvSpPr>
          <p:cNvPr id="2" name="Subtitle 1">
            <a:extLst>
              <a:ext uri="{FF2B5EF4-FFF2-40B4-BE49-F238E27FC236}">
                <a16:creationId xmlns:a16="http://schemas.microsoft.com/office/drawing/2014/main" id="{F051FAE0-8A95-B746-9237-DDCB1090D9B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6840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2FF24-F8EB-3847-B311-BB26A0EB9EB2}"/>
              </a:ext>
            </a:extLst>
          </p:cNvPr>
          <p:cNvSpPr>
            <a:spLocks noGrp="1"/>
          </p:cNvSpPr>
          <p:nvPr>
            <p:ph type="title"/>
          </p:nvPr>
        </p:nvSpPr>
        <p:spPr/>
        <p:txBody>
          <a:bodyPr/>
          <a:lstStyle/>
          <a:p>
            <a:r>
              <a:rPr lang="en-US" dirty="0"/>
              <a:t>Pre-Procedure Testing Protocol</a:t>
            </a:r>
          </a:p>
        </p:txBody>
      </p:sp>
      <p:sp>
        <p:nvSpPr>
          <p:cNvPr id="3" name="Content Placeholder 2">
            <a:extLst>
              <a:ext uri="{FF2B5EF4-FFF2-40B4-BE49-F238E27FC236}">
                <a16:creationId xmlns:a16="http://schemas.microsoft.com/office/drawing/2014/main" id="{090451D4-21CE-3847-BB63-6FBC2388A595}"/>
              </a:ext>
            </a:extLst>
          </p:cNvPr>
          <p:cNvSpPr>
            <a:spLocks noGrp="1"/>
          </p:cNvSpPr>
          <p:nvPr>
            <p:ph idx="1"/>
          </p:nvPr>
        </p:nvSpPr>
        <p:spPr/>
        <p:txBody>
          <a:bodyPr/>
          <a:lstStyle/>
          <a:p>
            <a:pPr marL="0" indent="0">
              <a:buNone/>
            </a:pPr>
            <a:r>
              <a:rPr lang="en-US" dirty="0"/>
              <a:t>The laboratory will notify the physician who scheduled the procedure of COVID-19 test results. </a:t>
            </a:r>
            <a:r>
              <a:rPr lang="en-US" dirty="0">
                <a:solidFill>
                  <a:srgbClr val="FF0000"/>
                </a:solidFill>
              </a:rPr>
              <a:t>If the test is positive</a:t>
            </a:r>
            <a:r>
              <a:rPr lang="en-US" dirty="0"/>
              <a:t>, the </a:t>
            </a:r>
            <a:r>
              <a:rPr lang="en-US" dirty="0">
                <a:solidFill>
                  <a:srgbClr val="FF0000"/>
                </a:solidFill>
              </a:rPr>
              <a:t>ordering</a:t>
            </a:r>
            <a:r>
              <a:rPr lang="en-US" dirty="0"/>
              <a:t> </a:t>
            </a:r>
            <a:r>
              <a:rPr lang="en-US" dirty="0">
                <a:solidFill>
                  <a:srgbClr val="FF0000"/>
                </a:solidFill>
              </a:rPr>
              <a:t>physician should notify</a:t>
            </a:r>
            <a:r>
              <a:rPr lang="en-US" dirty="0"/>
              <a:t>:</a:t>
            </a:r>
          </a:p>
          <a:p>
            <a:pPr lvl="0"/>
            <a:r>
              <a:rPr lang="en-US" b="1" dirty="0"/>
              <a:t>Patient</a:t>
            </a:r>
          </a:p>
          <a:p>
            <a:pPr lvl="0"/>
            <a:r>
              <a:rPr lang="en-US" b="1" dirty="0"/>
              <a:t>Patient’s PCP</a:t>
            </a:r>
          </a:p>
          <a:p>
            <a:pPr lvl="0"/>
            <a:r>
              <a:rPr lang="en-US" b="1" dirty="0"/>
              <a:t>Hospital Admitting Office</a:t>
            </a:r>
          </a:p>
          <a:p>
            <a:pPr lvl="0"/>
            <a:r>
              <a:rPr lang="en-US" b="1" dirty="0"/>
              <a:t>Intended procedural area (OR, Cath Lab, Endoscopy, </a:t>
            </a:r>
            <a:r>
              <a:rPr lang="en-US" b="1" dirty="0" err="1"/>
              <a:t>etc</a:t>
            </a:r>
            <a:r>
              <a:rPr lang="en-US" b="1" dirty="0"/>
              <a:t>)</a:t>
            </a:r>
          </a:p>
          <a:p>
            <a:endParaRPr lang="en-US" dirty="0"/>
          </a:p>
        </p:txBody>
      </p:sp>
    </p:spTree>
    <p:extLst>
      <p:ext uri="{BB962C8B-B14F-4D97-AF65-F5344CB8AC3E}">
        <p14:creationId xmlns:p14="http://schemas.microsoft.com/office/powerpoint/2010/main" val="366729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D3E4D3-A82F-8344-A74F-FAE72FBB2E25}"/>
              </a:ext>
            </a:extLst>
          </p:cNvPr>
          <p:cNvSpPr>
            <a:spLocks noGrp="1"/>
          </p:cNvSpPr>
          <p:nvPr>
            <p:ph type="ctrTitle"/>
          </p:nvPr>
        </p:nvSpPr>
        <p:spPr/>
        <p:txBody>
          <a:bodyPr/>
          <a:lstStyle/>
          <a:p>
            <a:r>
              <a:rPr lang="en-US" dirty="0"/>
              <a:t>Impact to Caregivers </a:t>
            </a:r>
          </a:p>
        </p:txBody>
      </p:sp>
      <p:sp>
        <p:nvSpPr>
          <p:cNvPr id="2" name="Subtitle 1">
            <a:extLst>
              <a:ext uri="{FF2B5EF4-FFF2-40B4-BE49-F238E27FC236}">
                <a16:creationId xmlns:a16="http://schemas.microsoft.com/office/drawing/2014/main" id="{F3AC4950-F23B-2344-9A5A-56B1EFD7EB2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38693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C8F57-9A12-D04C-A318-CF77171344BC}"/>
              </a:ext>
            </a:extLst>
          </p:cNvPr>
          <p:cNvSpPr>
            <a:spLocks noGrp="1"/>
          </p:cNvSpPr>
          <p:nvPr>
            <p:ph type="title"/>
          </p:nvPr>
        </p:nvSpPr>
        <p:spPr/>
        <p:txBody>
          <a:bodyPr/>
          <a:lstStyle/>
          <a:p>
            <a:r>
              <a:rPr lang="en-US" dirty="0"/>
              <a:t>Returning Warriors</a:t>
            </a:r>
          </a:p>
        </p:txBody>
      </p:sp>
      <p:sp>
        <p:nvSpPr>
          <p:cNvPr id="3" name="Content Placeholder 2">
            <a:extLst>
              <a:ext uri="{FF2B5EF4-FFF2-40B4-BE49-F238E27FC236}">
                <a16:creationId xmlns:a16="http://schemas.microsoft.com/office/drawing/2014/main" id="{752679D6-097E-8643-9F09-E64C486D8682}"/>
              </a:ext>
            </a:extLst>
          </p:cNvPr>
          <p:cNvSpPr>
            <a:spLocks noGrp="1"/>
          </p:cNvSpPr>
          <p:nvPr>
            <p:ph idx="1"/>
          </p:nvPr>
        </p:nvSpPr>
        <p:spPr/>
        <p:txBody>
          <a:bodyPr/>
          <a:lstStyle/>
          <a:p>
            <a:pPr marL="0" indent="0" algn="ctr">
              <a:buNone/>
            </a:pPr>
            <a:r>
              <a:rPr lang="en-US" b="1" i="1" dirty="0">
                <a:solidFill>
                  <a:srgbClr val="FF0000"/>
                </a:solidFill>
              </a:rPr>
              <a:t>Should we quarantine those doctors and nurses who have travelled to endemic areas to assist with medical relief?</a:t>
            </a:r>
          </a:p>
          <a:p>
            <a:pPr marL="0" indent="0" algn="ctr">
              <a:buNone/>
            </a:pPr>
            <a:endParaRPr lang="en-US" b="1" i="1" dirty="0"/>
          </a:p>
          <a:p>
            <a:r>
              <a:rPr lang="en-US" dirty="0"/>
              <a:t>There is no real qualitative difference in those returning from “mission-driven” trips from those caregivers who have been manning our “front lines” against Covid-19</a:t>
            </a:r>
          </a:p>
          <a:p>
            <a:r>
              <a:rPr lang="en-US" dirty="0"/>
              <a:t>For that reason, we have changed our policy and only require those high risk caregivers to monitor symptoms and temperature at least daily</a:t>
            </a:r>
          </a:p>
        </p:txBody>
      </p:sp>
    </p:spTree>
    <p:extLst>
      <p:ext uri="{BB962C8B-B14F-4D97-AF65-F5344CB8AC3E}">
        <p14:creationId xmlns:p14="http://schemas.microsoft.com/office/powerpoint/2010/main" val="2125777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279" y="211427"/>
            <a:ext cx="9784080" cy="1508760"/>
          </a:xfrm>
        </p:spPr>
        <p:txBody>
          <a:bodyPr/>
          <a:lstStyle/>
          <a:p>
            <a:r>
              <a:rPr lang="en-US" dirty="0"/>
              <a:t>CMC Surge Plan</a:t>
            </a:r>
          </a:p>
        </p:txBody>
      </p:sp>
      <p:sp>
        <p:nvSpPr>
          <p:cNvPr id="10" name="Rectangle 9"/>
          <p:cNvSpPr/>
          <p:nvPr/>
        </p:nvSpPr>
        <p:spPr>
          <a:xfrm>
            <a:off x="1409938" y="1181501"/>
            <a:ext cx="9586762" cy="4494998"/>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a:stretch>
            <a:fillRect/>
          </a:stretch>
        </p:blipFill>
        <p:spPr>
          <a:xfrm>
            <a:off x="2610933" y="1354427"/>
            <a:ext cx="9288300" cy="4212247"/>
          </a:xfrm>
          <a:prstGeom prst="rect">
            <a:avLst/>
          </a:prstGeom>
        </p:spPr>
      </p:pic>
      <p:sp>
        <p:nvSpPr>
          <p:cNvPr id="12" name="TextBox 11"/>
          <p:cNvSpPr txBox="1"/>
          <p:nvPr/>
        </p:nvSpPr>
        <p:spPr>
          <a:xfrm>
            <a:off x="3835614" y="1354427"/>
            <a:ext cx="4167739" cy="365760"/>
          </a:xfrm>
          <a:prstGeom prst="rect">
            <a:avLst/>
          </a:prstGeom>
          <a:solidFill>
            <a:schemeClr val="tx1">
              <a:lumMod val="75000"/>
            </a:schemeClr>
          </a:solidFill>
        </p:spPr>
        <p:txBody>
          <a:bodyPr wrap="square" rtlCol="0">
            <a:spAutoFit/>
          </a:bodyPr>
          <a:lstStyle/>
          <a:p>
            <a:pPr algn="ctr"/>
            <a:r>
              <a:rPr lang="en-US" b="1" dirty="0">
                <a:solidFill>
                  <a:schemeClr val="bg1"/>
                </a:solidFill>
              </a:rPr>
              <a:t>COVENANT MEDICAL CENTER</a:t>
            </a:r>
          </a:p>
        </p:txBody>
      </p:sp>
      <p:grpSp>
        <p:nvGrpSpPr>
          <p:cNvPr id="5" name="Group 4">
            <a:extLst>
              <a:ext uri="{FF2B5EF4-FFF2-40B4-BE49-F238E27FC236}">
                <a16:creationId xmlns:a16="http://schemas.microsoft.com/office/drawing/2014/main" id="{39206A8A-DF1E-A44F-A5D4-6F4656A50871}"/>
              </a:ext>
            </a:extLst>
          </p:cNvPr>
          <p:cNvGrpSpPr/>
          <p:nvPr/>
        </p:nvGrpSpPr>
        <p:grpSpPr>
          <a:xfrm>
            <a:off x="1650830" y="2339820"/>
            <a:ext cx="861444" cy="429583"/>
            <a:chOff x="1650830" y="2945718"/>
            <a:chExt cx="861444" cy="429583"/>
          </a:xfrm>
        </p:grpSpPr>
        <p:sp>
          <p:nvSpPr>
            <p:cNvPr id="3" name="Right Arrow 2">
              <a:extLst>
                <a:ext uri="{FF2B5EF4-FFF2-40B4-BE49-F238E27FC236}">
                  <a16:creationId xmlns:a16="http://schemas.microsoft.com/office/drawing/2014/main" id="{A8DDC737-F8FB-0746-AEDA-993BDFD3DCED}"/>
                </a:ext>
              </a:extLst>
            </p:cNvPr>
            <p:cNvSpPr/>
            <p:nvPr/>
          </p:nvSpPr>
          <p:spPr>
            <a:xfrm>
              <a:off x="1650830" y="2945718"/>
              <a:ext cx="861444" cy="42958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245D474-E7E9-7446-A739-EDF1569C0E2F}"/>
                </a:ext>
              </a:extLst>
            </p:cNvPr>
            <p:cNvSpPr txBox="1"/>
            <p:nvPr/>
          </p:nvSpPr>
          <p:spPr>
            <a:xfrm>
              <a:off x="1692881" y="3045093"/>
              <a:ext cx="635110" cy="230832"/>
            </a:xfrm>
            <a:prstGeom prst="rect">
              <a:avLst/>
            </a:prstGeom>
            <a:noFill/>
          </p:spPr>
          <p:txBody>
            <a:bodyPr wrap="none" rtlCol="0">
              <a:spAutoFit/>
            </a:bodyPr>
            <a:lstStyle/>
            <a:p>
              <a:r>
                <a:rPr lang="en-US" sz="900" b="1" dirty="0">
                  <a:solidFill>
                    <a:schemeClr val="bg1"/>
                  </a:solidFill>
                </a:rPr>
                <a:t>Currently</a:t>
              </a:r>
            </a:p>
          </p:txBody>
        </p:sp>
      </p:grpSp>
      <p:sp>
        <p:nvSpPr>
          <p:cNvPr id="13" name="Right Arrow 12">
            <a:extLst>
              <a:ext uri="{FF2B5EF4-FFF2-40B4-BE49-F238E27FC236}">
                <a16:creationId xmlns:a16="http://schemas.microsoft.com/office/drawing/2014/main" id="{98B29342-E953-514F-9C32-77D053999099}"/>
              </a:ext>
            </a:extLst>
          </p:cNvPr>
          <p:cNvSpPr/>
          <p:nvPr/>
        </p:nvSpPr>
        <p:spPr>
          <a:xfrm>
            <a:off x="1657458" y="2570597"/>
            <a:ext cx="861444" cy="429583"/>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90AE6F3-A7E5-A345-89DF-77FF6E1674A4}"/>
              </a:ext>
            </a:extLst>
          </p:cNvPr>
          <p:cNvSpPr txBox="1"/>
          <p:nvPr/>
        </p:nvSpPr>
        <p:spPr>
          <a:xfrm>
            <a:off x="1699509" y="2669972"/>
            <a:ext cx="678391" cy="230832"/>
          </a:xfrm>
          <a:prstGeom prst="rect">
            <a:avLst/>
          </a:prstGeom>
          <a:noFill/>
        </p:spPr>
        <p:txBody>
          <a:bodyPr wrap="none" rtlCol="0">
            <a:spAutoFit/>
          </a:bodyPr>
          <a:lstStyle/>
          <a:p>
            <a:r>
              <a:rPr lang="en-US" sz="900" b="1" dirty="0">
                <a:solidFill>
                  <a:schemeClr val="bg1"/>
                </a:solidFill>
              </a:rPr>
              <a:t>Last Week</a:t>
            </a:r>
          </a:p>
        </p:txBody>
      </p:sp>
    </p:spTree>
    <p:extLst>
      <p:ext uri="{BB962C8B-B14F-4D97-AF65-F5344CB8AC3E}">
        <p14:creationId xmlns:p14="http://schemas.microsoft.com/office/powerpoint/2010/main" val="3538532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BCBC62-479D-6547-8AF0-53AF1E9E8C0E}"/>
              </a:ext>
            </a:extLst>
          </p:cNvPr>
          <p:cNvSpPr>
            <a:spLocks noGrp="1"/>
          </p:cNvSpPr>
          <p:nvPr>
            <p:ph type="title"/>
          </p:nvPr>
        </p:nvSpPr>
        <p:spPr/>
        <p:txBody>
          <a:bodyPr/>
          <a:lstStyle/>
          <a:p>
            <a:r>
              <a:rPr lang="en-US" sz="4000" dirty="0"/>
              <a:t>Caregivers Impacted by Exposure and Test Positive</a:t>
            </a:r>
          </a:p>
        </p:txBody>
      </p:sp>
      <p:sp>
        <p:nvSpPr>
          <p:cNvPr id="7" name="Content Placeholder 6">
            <a:extLst>
              <a:ext uri="{FF2B5EF4-FFF2-40B4-BE49-F238E27FC236}">
                <a16:creationId xmlns:a16="http://schemas.microsoft.com/office/drawing/2014/main" id="{5E6421D1-873D-D547-BBA8-185A14F7EAF7}"/>
              </a:ext>
            </a:extLst>
          </p:cNvPr>
          <p:cNvSpPr>
            <a:spLocks noGrp="1"/>
          </p:cNvSpPr>
          <p:nvPr>
            <p:ph idx="1"/>
          </p:nvPr>
        </p:nvSpPr>
        <p:spPr>
          <a:xfrm>
            <a:off x="609600" y="1417638"/>
            <a:ext cx="10571018" cy="4364272"/>
          </a:xfrm>
          <a:prstGeom prst="rect">
            <a:avLst/>
          </a:prstGeom>
        </p:spPr>
        <p:txBody>
          <a:bodyPr wrap="square">
            <a:spAutoFit/>
          </a:bodyPr>
          <a:lstStyle/>
          <a:p>
            <a:pPr marL="0" indent="0">
              <a:buNone/>
            </a:pPr>
            <a:r>
              <a:rPr lang="en-US" sz="2800" dirty="0"/>
              <a:t>CDC Guidance:	</a:t>
            </a:r>
          </a:p>
          <a:p>
            <a:r>
              <a:rPr lang="en-US" sz="2800" b="1" dirty="0">
                <a:solidFill>
                  <a:srgbClr val="FF0000"/>
                </a:solidFill>
              </a:rPr>
              <a:t>Symptom Based Strategy:</a:t>
            </a:r>
            <a:r>
              <a:rPr lang="en-US" sz="2800" dirty="0"/>
              <a:t>		Exclude from work until</a:t>
            </a:r>
          </a:p>
          <a:p>
            <a:endParaRPr lang="en-US" sz="2800" dirty="0"/>
          </a:p>
          <a:p>
            <a:pPr lvl="1"/>
            <a:r>
              <a:rPr lang="en-US" sz="2400" dirty="0"/>
              <a:t>At least </a:t>
            </a:r>
            <a:r>
              <a:rPr lang="en-US" sz="2400" dirty="0">
                <a:solidFill>
                  <a:srgbClr val="FF0000"/>
                </a:solidFill>
              </a:rPr>
              <a:t>3 days </a:t>
            </a:r>
            <a:r>
              <a:rPr lang="en-US" sz="2400" dirty="0"/>
              <a:t>(72 hours) have passed </a:t>
            </a:r>
            <a:r>
              <a:rPr lang="en-US" sz="2400" i="1" dirty="0"/>
              <a:t>since recovery</a:t>
            </a:r>
            <a:r>
              <a:rPr lang="en-US" sz="2400" dirty="0"/>
              <a:t> defined as resolution of fever without the use of fever-reducing medications </a:t>
            </a:r>
            <a:r>
              <a:rPr lang="en-US" sz="2400" b="1" dirty="0"/>
              <a:t>and</a:t>
            </a:r>
            <a:r>
              <a:rPr lang="en-US" sz="2400" dirty="0"/>
              <a:t> improvement in respiratory symptoms (e.g., cough, shortness of breath); </a:t>
            </a:r>
          </a:p>
          <a:p>
            <a:pPr marL="457200" lvl="1" indent="0" algn="ctr">
              <a:buNone/>
            </a:pPr>
            <a:r>
              <a:rPr lang="en-US" sz="3200" b="1" i="1" dirty="0">
                <a:solidFill>
                  <a:srgbClr val="FF0000"/>
                </a:solidFill>
              </a:rPr>
              <a:t>and</a:t>
            </a:r>
            <a:endParaRPr lang="en-US" sz="3200" b="1" i="1" dirty="0"/>
          </a:p>
          <a:p>
            <a:pPr lvl="1"/>
            <a:r>
              <a:rPr lang="en-US" sz="2400" dirty="0"/>
              <a:t>At least </a:t>
            </a:r>
            <a:r>
              <a:rPr lang="en-US" sz="2400" dirty="0">
                <a:solidFill>
                  <a:srgbClr val="FF0000"/>
                </a:solidFill>
              </a:rPr>
              <a:t>10 days have passed </a:t>
            </a:r>
            <a:r>
              <a:rPr lang="en-US" sz="2400" i="1" dirty="0">
                <a:solidFill>
                  <a:srgbClr val="FF0000"/>
                </a:solidFill>
              </a:rPr>
              <a:t>since symptoms first appeared</a:t>
            </a:r>
            <a:endParaRPr lang="en-US" sz="2400" dirty="0">
              <a:solidFill>
                <a:srgbClr val="FF0000"/>
              </a:solidFill>
            </a:endParaRPr>
          </a:p>
          <a:p>
            <a:endParaRPr lang="en-US" dirty="0"/>
          </a:p>
        </p:txBody>
      </p:sp>
    </p:spTree>
    <p:extLst>
      <p:ext uri="{BB962C8B-B14F-4D97-AF65-F5344CB8AC3E}">
        <p14:creationId xmlns:p14="http://schemas.microsoft.com/office/powerpoint/2010/main" val="1861349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258" t="851" r="656" b="1107"/>
          <a:stretch/>
        </p:blipFill>
        <p:spPr>
          <a:xfrm>
            <a:off x="2524125" y="38100"/>
            <a:ext cx="8315325" cy="6032019"/>
          </a:xfrm>
          <a:prstGeom prst="rect">
            <a:avLst/>
          </a:prstGeom>
        </p:spPr>
      </p:pic>
      <p:sp>
        <p:nvSpPr>
          <p:cNvPr id="4" name="TextBox 3"/>
          <p:cNvSpPr txBox="1"/>
          <p:nvPr/>
        </p:nvSpPr>
        <p:spPr>
          <a:xfrm>
            <a:off x="295275" y="144781"/>
            <a:ext cx="189547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black">
                    <a:lumMod val="65000"/>
                    <a:lumOff val="35000"/>
                  </a:prstClr>
                </a:solidFill>
                <a:effectLst/>
                <a:uLnTx/>
                <a:uFillTx/>
                <a:latin typeface="Calibri"/>
                <a:ea typeface="+mn-ea"/>
                <a:cs typeface="+mn-cs"/>
              </a:rPr>
              <a:t>758 repeat PCR tests in 405 patients</a:t>
            </a:r>
          </a:p>
        </p:txBody>
      </p:sp>
    </p:spTree>
    <p:extLst>
      <p:ext uri="{BB962C8B-B14F-4D97-AF65-F5344CB8AC3E}">
        <p14:creationId xmlns:p14="http://schemas.microsoft.com/office/powerpoint/2010/main" val="3892563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B335-F47C-954D-926E-0A7E4D9A998D}"/>
              </a:ext>
            </a:extLst>
          </p:cNvPr>
          <p:cNvSpPr>
            <a:spLocks noGrp="1"/>
          </p:cNvSpPr>
          <p:nvPr>
            <p:ph type="ctrTitle"/>
          </p:nvPr>
        </p:nvSpPr>
        <p:spPr/>
        <p:txBody>
          <a:bodyPr/>
          <a:lstStyle/>
          <a:p>
            <a:r>
              <a:rPr lang="en-US" dirty="0"/>
              <a:t>Medical Students, APRNs, Pas, and Observers</a:t>
            </a:r>
          </a:p>
        </p:txBody>
      </p:sp>
      <p:sp>
        <p:nvSpPr>
          <p:cNvPr id="3" name="Subtitle 2">
            <a:extLst>
              <a:ext uri="{FF2B5EF4-FFF2-40B4-BE49-F238E27FC236}">
                <a16:creationId xmlns:a16="http://schemas.microsoft.com/office/drawing/2014/main" id="{38393FB0-1845-0646-9DC4-0EB5EFB9FFA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64625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24DD94-9375-5B46-8769-C816BDB569DE}"/>
              </a:ext>
            </a:extLst>
          </p:cNvPr>
          <p:cNvSpPr txBox="1"/>
          <p:nvPr/>
        </p:nvSpPr>
        <p:spPr>
          <a:xfrm>
            <a:off x="726510" y="776614"/>
            <a:ext cx="10968186" cy="5201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38E"/>
                </a:solidFill>
                <a:effectLst/>
                <a:uLnTx/>
                <a:uFillTx/>
                <a:latin typeface="Calibri"/>
                <a:ea typeface="+mn-ea"/>
                <a:cs typeface="+mn-cs"/>
              </a:rPr>
              <a:t>Clinical Rotation Students – Medical Students, APRNs and PAs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38E"/>
                </a:solidFill>
                <a:effectLst/>
                <a:uLnTx/>
                <a:uFillTx/>
                <a:latin typeface="Calibri"/>
                <a:ea typeface="+mn-ea"/>
                <a:cs typeface="+mn-cs"/>
              </a:rPr>
              <a:t>TTUHSC Medical Students are currently scheduled to start back June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38E"/>
                </a:solidFill>
                <a:effectLst/>
                <a:uLnTx/>
                <a:uFillTx/>
                <a:latin typeface="Calibri"/>
                <a:ea typeface="+mn-ea"/>
                <a:cs typeface="+mn-cs"/>
              </a:rPr>
              <a:t>Other schools will be dependent on the following: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38E"/>
                </a:solidFill>
                <a:effectLst/>
                <a:uLnTx/>
                <a:uFillTx/>
                <a:latin typeface="Calibri"/>
                <a:ea typeface="+mn-ea"/>
                <a:cs typeface="+mn-cs"/>
              </a:rPr>
              <a:t>School’s decision to allow students to return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38E"/>
                </a:solidFill>
                <a:effectLst/>
                <a:uLnTx/>
                <a:uFillTx/>
                <a:latin typeface="Calibri"/>
                <a:ea typeface="+mn-ea"/>
                <a:cs typeface="+mn-cs"/>
              </a:rPr>
              <a:t>Hospital/Clinic decision to allow students to return</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38E"/>
                </a:solidFill>
                <a:effectLst/>
                <a:uLnTx/>
                <a:uFillTx/>
                <a:latin typeface="Calibri"/>
                <a:ea typeface="+mn-ea"/>
                <a:cs typeface="+mn-cs"/>
              </a:rPr>
              <a:t>This will be a new portion of the application requiring a clinic or hospital administrator to sign off allowing them to return and address if they are requiring the school to provide PPE or if it will be provided by the clinic or hospital.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38E"/>
                </a:solidFill>
                <a:effectLst/>
                <a:uLnTx/>
                <a:uFillTx/>
                <a:latin typeface="Calibri"/>
                <a:ea typeface="+mn-ea"/>
                <a:cs typeface="+mn-cs"/>
              </a:rPr>
              <a:t>Application process will still be handled by the Regional Medical Staff Office and a contract with the school must be in place for the student to rotate.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38E"/>
                </a:solidFill>
                <a:effectLst/>
                <a:uLnTx/>
                <a:uFillTx/>
                <a:latin typeface="Calibri"/>
                <a:ea typeface="+mn-ea"/>
                <a:cs typeface="+mn-cs"/>
              </a:rPr>
              <a:t>Students will not be allowed to work in the COVID unit or participate in COVID testing.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338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38E"/>
                </a:solidFill>
                <a:effectLst/>
                <a:uLnTx/>
                <a:uFillTx/>
                <a:latin typeface="Calibri"/>
                <a:ea typeface="+mn-ea"/>
                <a:cs typeface="+mn-cs"/>
                <a:hlinkClick r:id="rId2"/>
              </a:rPr>
              <a:t>www.covenantmss.org</a:t>
            </a:r>
            <a:r>
              <a:rPr kumimoji="0" lang="en-US" sz="2400" b="1" i="0" u="none" strike="noStrike" kern="1200" cap="none" spc="0" normalizeH="0" baseline="0" noProof="0" dirty="0">
                <a:ln>
                  <a:noFill/>
                </a:ln>
                <a:solidFill>
                  <a:srgbClr val="00338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338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38E"/>
                </a:solidFill>
                <a:effectLst/>
                <a:uLnTx/>
                <a:uFillTx/>
                <a:latin typeface="Calibri"/>
                <a:ea typeface="+mn-ea"/>
                <a:cs typeface="+mn-cs"/>
              </a:rPr>
              <a:t>Observers</a:t>
            </a:r>
            <a:r>
              <a:rPr kumimoji="0" lang="en-US" sz="1800" b="1" i="0" u="none" strike="noStrike" kern="1200" cap="none" spc="0" normalizeH="0" baseline="0" noProof="0" dirty="0">
                <a:ln>
                  <a:noFill/>
                </a:ln>
                <a:solidFill>
                  <a:srgbClr val="00338E"/>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38E"/>
                </a:solidFill>
                <a:effectLst/>
                <a:uLnTx/>
                <a:uFillTx/>
                <a:latin typeface="Calibri"/>
                <a:ea typeface="+mn-ea"/>
                <a:cs typeface="+mn-cs"/>
              </a:rPr>
              <a:t>Program is on hold and will be re-assessed on September 1.</a:t>
            </a:r>
            <a:endParaRPr kumimoji="0" lang="en-US" sz="1800" b="0" i="0" u="none" strike="noStrike" kern="1200" cap="none" spc="0" normalizeH="0" baseline="0" noProof="0" dirty="0">
              <a:ln>
                <a:noFill/>
              </a:ln>
              <a:solidFill>
                <a:srgbClr val="00338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38E"/>
              </a:solidFill>
              <a:effectLst/>
              <a:uLnTx/>
              <a:uFillTx/>
              <a:latin typeface="Calibri"/>
              <a:ea typeface="+mn-ea"/>
              <a:cs typeface="+mn-cs"/>
            </a:endParaRPr>
          </a:p>
        </p:txBody>
      </p:sp>
    </p:spTree>
    <p:extLst>
      <p:ext uri="{BB962C8B-B14F-4D97-AF65-F5344CB8AC3E}">
        <p14:creationId xmlns:p14="http://schemas.microsoft.com/office/powerpoint/2010/main" val="3370934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C8FA4E-CA8A-AC4E-8C85-F983A3349269}"/>
              </a:ext>
            </a:extLst>
          </p:cNvPr>
          <p:cNvSpPr>
            <a:spLocks noGrp="1"/>
          </p:cNvSpPr>
          <p:nvPr>
            <p:ph type="ctrTitle"/>
          </p:nvPr>
        </p:nvSpPr>
        <p:spPr/>
        <p:txBody>
          <a:bodyPr/>
          <a:lstStyle/>
          <a:p>
            <a:r>
              <a:rPr lang="en-US" dirty="0"/>
              <a:t>Texas Demographics</a:t>
            </a:r>
          </a:p>
        </p:txBody>
      </p:sp>
      <p:sp>
        <p:nvSpPr>
          <p:cNvPr id="5" name="Subtitle 4">
            <a:extLst>
              <a:ext uri="{FF2B5EF4-FFF2-40B4-BE49-F238E27FC236}">
                <a16:creationId xmlns:a16="http://schemas.microsoft.com/office/drawing/2014/main" id="{9307FDAA-B804-324F-93EC-967979A3E53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7045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F6F55-622A-6E42-B2A4-60DFFC9971C1}"/>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56030ABC-4C46-D64C-B817-858326B8A6AF}"/>
              </a:ext>
            </a:extLst>
          </p:cNvPr>
          <p:cNvSpPr txBox="1"/>
          <p:nvPr/>
        </p:nvSpPr>
        <p:spPr>
          <a:xfrm>
            <a:off x="7378351" y="4750711"/>
            <a:ext cx="3321166" cy="646331"/>
          </a:xfrm>
          <a:prstGeom prst="rect">
            <a:avLst/>
          </a:prstGeom>
          <a:noFill/>
        </p:spPr>
        <p:txBody>
          <a:bodyPr wrap="none" rtlCol="0">
            <a:spAutoFit/>
          </a:bodyPr>
          <a:lstStyle/>
          <a:p>
            <a:r>
              <a:rPr lang="en-US" sz="3600" b="1" i="1" dirty="0">
                <a:solidFill>
                  <a:srgbClr val="FF0000"/>
                </a:solidFill>
              </a:rPr>
              <a:t>Craig to UPDATE</a:t>
            </a:r>
          </a:p>
        </p:txBody>
      </p:sp>
      <p:pic>
        <p:nvPicPr>
          <p:cNvPr id="8" name="Content Placeholder 7">
            <a:extLst>
              <a:ext uri="{FF2B5EF4-FFF2-40B4-BE49-F238E27FC236}">
                <a16:creationId xmlns:a16="http://schemas.microsoft.com/office/drawing/2014/main" id="{1E8C2496-0FC9-BF49-AC40-F766B5ADCE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700" y="54165"/>
            <a:ext cx="10401300" cy="6737337"/>
          </a:xfrm>
        </p:spPr>
      </p:pic>
    </p:spTree>
    <p:extLst>
      <p:ext uri="{BB962C8B-B14F-4D97-AF65-F5344CB8AC3E}">
        <p14:creationId xmlns:p14="http://schemas.microsoft.com/office/powerpoint/2010/main" val="986310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00C222-31C5-6D4C-9B7C-03A339F85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907" y="0"/>
            <a:ext cx="10615266" cy="6858000"/>
          </a:xfrm>
          <a:prstGeom prst="rect">
            <a:avLst/>
          </a:prstGeom>
        </p:spPr>
      </p:pic>
      <p:cxnSp>
        <p:nvCxnSpPr>
          <p:cNvPr id="4" name="Straight Connector 3">
            <a:extLst>
              <a:ext uri="{FF2B5EF4-FFF2-40B4-BE49-F238E27FC236}">
                <a16:creationId xmlns:a16="http://schemas.microsoft.com/office/drawing/2014/main" id="{8CEC213F-DC99-B54E-9774-C39F6636EDD6}"/>
              </a:ext>
            </a:extLst>
          </p:cNvPr>
          <p:cNvCxnSpPr/>
          <p:nvPr/>
        </p:nvCxnSpPr>
        <p:spPr>
          <a:xfrm>
            <a:off x="4697730" y="2903220"/>
            <a:ext cx="634365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44584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8F9030-334E-E74D-9A73-C2F91587F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 y="5820"/>
            <a:ext cx="10509286" cy="6852179"/>
          </a:xfrm>
          <a:prstGeom prst="rect">
            <a:avLst/>
          </a:prstGeom>
        </p:spPr>
      </p:pic>
      <p:cxnSp>
        <p:nvCxnSpPr>
          <p:cNvPr id="5" name="Straight Connector 4">
            <a:extLst>
              <a:ext uri="{FF2B5EF4-FFF2-40B4-BE49-F238E27FC236}">
                <a16:creationId xmlns:a16="http://schemas.microsoft.com/office/drawing/2014/main" id="{40711711-0F8B-734C-8BF9-11C0851DDE57}"/>
              </a:ext>
            </a:extLst>
          </p:cNvPr>
          <p:cNvCxnSpPr/>
          <p:nvPr/>
        </p:nvCxnSpPr>
        <p:spPr>
          <a:xfrm>
            <a:off x="4972050" y="720090"/>
            <a:ext cx="634365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74134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3D404A-B6A0-7B49-8EE6-A8CE3FF1DB5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955257BA-003C-9C4E-9490-2F46D95C5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67" y="0"/>
            <a:ext cx="10615266" cy="6858000"/>
          </a:xfrm>
          <a:prstGeom prst="rect">
            <a:avLst/>
          </a:prstGeom>
        </p:spPr>
      </p:pic>
      <p:cxnSp>
        <p:nvCxnSpPr>
          <p:cNvPr id="5" name="Straight Connector 4">
            <a:extLst>
              <a:ext uri="{FF2B5EF4-FFF2-40B4-BE49-F238E27FC236}">
                <a16:creationId xmlns:a16="http://schemas.microsoft.com/office/drawing/2014/main" id="{7F2CB1CA-1D17-DF45-93E6-B20DD5183425}"/>
              </a:ext>
            </a:extLst>
          </p:cNvPr>
          <p:cNvCxnSpPr/>
          <p:nvPr/>
        </p:nvCxnSpPr>
        <p:spPr>
          <a:xfrm>
            <a:off x="4972050" y="228600"/>
            <a:ext cx="634365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36025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05CA93-31FB-0647-9B20-8D721DEF3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21" y="0"/>
            <a:ext cx="10638997" cy="6858000"/>
          </a:xfrm>
          <a:prstGeom prst="rect">
            <a:avLst/>
          </a:prstGeom>
        </p:spPr>
      </p:pic>
      <p:cxnSp>
        <p:nvCxnSpPr>
          <p:cNvPr id="4" name="Straight Connector 3">
            <a:extLst>
              <a:ext uri="{FF2B5EF4-FFF2-40B4-BE49-F238E27FC236}">
                <a16:creationId xmlns:a16="http://schemas.microsoft.com/office/drawing/2014/main" id="{BC385C31-2755-B44B-AFFD-C33B1B50691D}"/>
              </a:ext>
            </a:extLst>
          </p:cNvPr>
          <p:cNvCxnSpPr/>
          <p:nvPr/>
        </p:nvCxnSpPr>
        <p:spPr>
          <a:xfrm>
            <a:off x="4663440" y="2926080"/>
            <a:ext cx="634365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20051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627E-8C16-FE47-BEF2-46A71F906FE4}"/>
              </a:ext>
            </a:extLst>
          </p:cNvPr>
          <p:cNvSpPr>
            <a:spLocks noGrp="1"/>
          </p:cNvSpPr>
          <p:nvPr>
            <p:ph type="ctrTitle"/>
          </p:nvPr>
        </p:nvSpPr>
        <p:spPr/>
        <p:txBody>
          <a:bodyPr/>
          <a:lstStyle/>
          <a:p>
            <a:r>
              <a:rPr lang="en-US" dirty="0"/>
              <a:t>Statistics</a:t>
            </a:r>
          </a:p>
        </p:txBody>
      </p:sp>
      <p:sp>
        <p:nvSpPr>
          <p:cNvPr id="3" name="Subtitle 2">
            <a:extLst>
              <a:ext uri="{FF2B5EF4-FFF2-40B4-BE49-F238E27FC236}">
                <a16:creationId xmlns:a16="http://schemas.microsoft.com/office/drawing/2014/main" id="{7AFBD5A8-559C-6647-B0DC-B4E1C1ED98A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13290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110974-F214-0D42-9343-A25B0F581637}"/>
              </a:ext>
            </a:extLst>
          </p:cNvPr>
          <p:cNvSpPr>
            <a:spLocks noGrp="1"/>
          </p:cNvSpPr>
          <p:nvPr>
            <p:ph type="ctrTitle"/>
          </p:nvPr>
        </p:nvSpPr>
        <p:spPr/>
        <p:txBody>
          <a:bodyPr/>
          <a:lstStyle/>
          <a:p>
            <a:r>
              <a:rPr lang="en-US" sz="9600" dirty="0"/>
              <a:t>Q &amp; A</a:t>
            </a:r>
          </a:p>
        </p:txBody>
      </p:sp>
      <p:sp>
        <p:nvSpPr>
          <p:cNvPr id="2" name="Subtitle 1">
            <a:extLst>
              <a:ext uri="{FF2B5EF4-FFF2-40B4-BE49-F238E27FC236}">
                <a16:creationId xmlns:a16="http://schemas.microsoft.com/office/drawing/2014/main" id="{CD61BE95-A369-2548-A283-65820DD6E1C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4551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BB44-A8A0-7444-A3D7-ADB203309D77}"/>
              </a:ext>
            </a:extLst>
          </p:cNvPr>
          <p:cNvSpPr>
            <a:spLocks noGrp="1"/>
          </p:cNvSpPr>
          <p:nvPr>
            <p:ph type="ctrTitle"/>
          </p:nvPr>
        </p:nvSpPr>
        <p:spPr>
          <a:xfrm>
            <a:off x="783771" y="420380"/>
            <a:ext cx="10363200" cy="1470025"/>
          </a:xfrm>
        </p:spPr>
        <p:txBody>
          <a:bodyPr/>
          <a:lstStyle/>
          <a:p>
            <a:r>
              <a:rPr lang="en-US" dirty="0">
                <a:solidFill>
                  <a:srgbClr val="FF0000"/>
                </a:solidFill>
              </a:rPr>
              <a:t>COVID-19 Cases 6E MIXED USE</a:t>
            </a:r>
          </a:p>
        </p:txBody>
      </p:sp>
      <p:pic>
        <p:nvPicPr>
          <p:cNvPr id="4" name="Picture 3">
            <a:extLst>
              <a:ext uri="{FF2B5EF4-FFF2-40B4-BE49-F238E27FC236}">
                <a16:creationId xmlns:a16="http://schemas.microsoft.com/office/drawing/2014/main" id="{F511CACD-2CC7-4CC7-876F-A79F0DAE0FA9}"/>
              </a:ext>
            </a:extLst>
          </p:cNvPr>
          <p:cNvPicPr>
            <a:picLocks noChangeAspect="1"/>
          </p:cNvPicPr>
          <p:nvPr/>
        </p:nvPicPr>
        <p:blipFill>
          <a:blip r:embed="rId2"/>
          <a:stretch>
            <a:fillRect/>
          </a:stretch>
        </p:blipFill>
        <p:spPr>
          <a:xfrm>
            <a:off x="2339236" y="1155392"/>
            <a:ext cx="7513528" cy="5029200"/>
          </a:xfrm>
          <a:prstGeom prst="rect">
            <a:avLst/>
          </a:prstGeom>
        </p:spPr>
      </p:pic>
    </p:spTree>
    <p:extLst>
      <p:ext uri="{BB962C8B-B14F-4D97-AF65-F5344CB8AC3E}">
        <p14:creationId xmlns:p14="http://schemas.microsoft.com/office/powerpoint/2010/main" val="97722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298C94-AE30-764B-ABC2-67B4676B0289}"/>
              </a:ext>
            </a:extLst>
          </p:cNvPr>
          <p:cNvSpPr>
            <a:spLocks noGrp="1"/>
          </p:cNvSpPr>
          <p:nvPr>
            <p:ph type="ctrTitle"/>
          </p:nvPr>
        </p:nvSpPr>
        <p:spPr>
          <a:xfrm>
            <a:off x="727886" y="242250"/>
            <a:ext cx="10363200" cy="1470025"/>
          </a:xfrm>
        </p:spPr>
        <p:txBody>
          <a:bodyPr/>
          <a:lstStyle/>
          <a:p>
            <a:r>
              <a:rPr lang="en-US" sz="4000" dirty="0"/>
              <a:t>Providence System </a:t>
            </a:r>
            <a:r>
              <a:rPr lang="en-US" sz="4000" u="sng" dirty="0">
                <a:solidFill>
                  <a:schemeClr val="accent2"/>
                </a:solidFill>
              </a:rPr>
              <a:t>Hospitalized</a:t>
            </a:r>
            <a:r>
              <a:rPr lang="en-US" sz="4000" dirty="0"/>
              <a:t> COVID-19 Cases</a:t>
            </a:r>
          </a:p>
        </p:txBody>
      </p:sp>
      <p:pic>
        <p:nvPicPr>
          <p:cNvPr id="2" name="Picture 1">
            <a:extLst>
              <a:ext uri="{FF2B5EF4-FFF2-40B4-BE49-F238E27FC236}">
                <a16:creationId xmlns:a16="http://schemas.microsoft.com/office/drawing/2014/main" id="{6C2C2067-998F-4DBC-B144-064DB9297806}"/>
              </a:ext>
            </a:extLst>
          </p:cNvPr>
          <p:cNvPicPr>
            <a:picLocks noChangeAspect="1"/>
          </p:cNvPicPr>
          <p:nvPr/>
        </p:nvPicPr>
        <p:blipFill>
          <a:blip r:embed="rId2"/>
          <a:stretch>
            <a:fillRect/>
          </a:stretch>
        </p:blipFill>
        <p:spPr>
          <a:xfrm>
            <a:off x="3079812" y="882550"/>
            <a:ext cx="5659347" cy="5303520"/>
          </a:xfrm>
          <a:prstGeom prst="rect">
            <a:avLst/>
          </a:prstGeom>
        </p:spPr>
      </p:pic>
      <p:sp>
        <p:nvSpPr>
          <p:cNvPr id="7" name="Rectangle 6">
            <a:extLst>
              <a:ext uri="{FF2B5EF4-FFF2-40B4-BE49-F238E27FC236}">
                <a16:creationId xmlns:a16="http://schemas.microsoft.com/office/drawing/2014/main" id="{154B7F6C-BF31-4862-94D8-657B49493E74}"/>
              </a:ext>
            </a:extLst>
          </p:cNvPr>
          <p:cNvSpPr/>
          <p:nvPr/>
        </p:nvSpPr>
        <p:spPr>
          <a:xfrm>
            <a:off x="2688205" y="3441839"/>
            <a:ext cx="4857814" cy="3390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517366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57ED-EA83-5E41-9C91-6F6DC641E679}"/>
              </a:ext>
            </a:extLst>
          </p:cNvPr>
          <p:cNvSpPr>
            <a:spLocks noGrp="1"/>
          </p:cNvSpPr>
          <p:nvPr>
            <p:ph type="ctrTitle"/>
          </p:nvPr>
        </p:nvSpPr>
        <p:spPr>
          <a:xfrm>
            <a:off x="889000" y="313501"/>
            <a:ext cx="10363200" cy="1470025"/>
          </a:xfrm>
        </p:spPr>
        <p:txBody>
          <a:bodyPr/>
          <a:lstStyle/>
          <a:p>
            <a:r>
              <a:rPr lang="en-US" dirty="0"/>
              <a:t>Providence Inpatient COVID-19 Volume</a:t>
            </a:r>
          </a:p>
        </p:txBody>
      </p:sp>
      <p:pic>
        <p:nvPicPr>
          <p:cNvPr id="3" name="Picture 2">
            <a:extLst>
              <a:ext uri="{FF2B5EF4-FFF2-40B4-BE49-F238E27FC236}">
                <a16:creationId xmlns:a16="http://schemas.microsoft.com/office/drawing/2014/main" id="{8A1A9E50-F4AF-4CA3-B2CF-AFB77CD4D43E}"/>
              </a:ext>
            </a:extLst>
          </p:cNvPr>
          <p:cNvPicPr>
            <a:picLocks noChangeAspect="1"/>
          </p:cNvPicPr>
          <p:nvPr/>
        </p:nvPicPr>
        <p:blipFill>
          <a:blip r:embed="rId2"/>
          <a:stretch>
            <a:fillRect/>
          </a:stretch>
        </p:blipFill>
        <p:spPr>
          <a:xfrm>
            <a:off x="1023937" y="971550"/>
            <a:ext cx="10144125" cy="4914900"/>
          </a:xfrm>
          <a:prstGeom prst="rect">
            <a:avLst/>
          </a:prstGeom>
        </p:spPr>
      </p:pic>
    </p:spTree>
    <p:extLst>
      <p:ext uri="{BB962C8B-B14F-4D97-AF65-F5344CB8AC3E}">
        <p14:creationId xmlns:p14="http://schemas.microsoft.com/office/powerpoint/2010/main" val="4135618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0B32-2EBE-4645-8EF5-BBC1AA5FA4DA}"/>
              </a:ext>
            </a:extLst>
          </p:cNvPr>
          <p:cNvSpPr>
            <a:spLocks noGrp="1"/>
          </p:cNvSpPr>
          <p:nvPr>
            <p:ph type="ctrTitle"/>
          </p:nvPr>
        </p:nvSpPr>
        <p:spPr>
          <a:xfrm>
            <a:off x="629393" y="218499"/>
            <a:ext cx="10363200" cy="1470025"/>
          </a:xfrm>
        </p:spPr>
        <p:txBody>
          <a:bodyPr/>
          <a:lstStyle/>
          <a:p>
            <a:r>
              <a:rPr lang="en-US" dirty="0"/>
              <a:t>Texas Inpatient COVID-19 Volume</a:t>
            </a:r>
          </a:p>
        </p:txBody>
      </p:sp>
      <p:pic>
        <p:nvPicPr>
          <p:cNvPr id="5" name="Picture 4">
            <a:extLst>
              <a:ext uri="{FF2B5EF4-FFF2-40B4-BE49-F238E27FC236}">
                <a16:creationId xmlns:a16="http://schemas.microsoft.com/office/drawing/2014/main" id="{3F91585C-F3D8-4EA2-A0F7-920FC58D2CAE}"/>
              </a:ext>
            </a:extLst>
          </p:cNvPr>
          <p:cNvPicPr>
            <a:picLocks noChangeAspect="1"/>
          </p:cNvPicPr>
          <p:nvPr/>
        </p:nvPicPr>
        <p:blipFill>
          <a:blip r:embed="rId2"/>
          <a:stretch>
            <a:fillRect/>
          </a:stretch>
        </p:blipFill>
        <p:spPr>
          <a:xfrm>
            <a:off x="1023937" y="938212"/>
            <a:ext cx="10144125" cy="4981575"/>
          </a:xfrm>
          <a:prstGeom prst="rect">
            <a:avLst/>
          </a:prstGeom>
        </p:spPr>
      </p:pic>
      <p:sp>
        <p:nvSpPr>
          <p:cNvPr id="6" name="TextBox 5">
            <a:extLst>
              <a:ext uri="{FF2B5EF4-FFF2-40B4-BE49-F238E27FC236}">
                <a16:creationId xmlns:a16="http://schemas.microsoft.com/office/drawing/2014/main" id="{DC901A83-01CF-487A-BBB4-61F4968901A3}"/>
              </a:ext>
            </a:extLst>
          </p:cNvPr>
          <p:cNvSpPr txBox="1"/>
          <p:nvPr/>
        </p:nvSpPr>
        <p:spPr>
          <a:xfrm>
            <a:off x="9441951" y="1808072"/>
            <a:ext cx="2476071" cy="1200329"/>
          </a:xfrm>
          <a:prstGeom prst="rect">
            <a:avLst/>
          </a:prstGeom>
          <a:noFill/>
          <a:ln w="571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As of 6</a:t>
            </a:r>
            <a:r>
              <a:rPr kumimoji="0" lang="en-US" sz="1800" b="0" i="0" u="none" strike="noStrike" kern="1200" cap="none" spc="0" normalizeH="0" baseline="0" noProof="0" dirty="0">
                <a:ln>
                  <a:noFill/>
                </a:ln>
                <a:solidFill>
                  <a:srgbClr val="FF0000"/>
                </a:solidFill>
                <a:effectLst/>
                <a:uLnTx/>
                <a:uFillTx/>
                <a:latin typeface="Calibri"/>
                <a:ea typeface="+mn-ea"/>
                <a:cs typeface="+mn-cs"/>
                <a:sym typeface="Wingdings" panose="05000000000000000000" pitchFamily="2" charset="2"/>
              </a:rPr>
              <a:t>:00AM on 5/8</a:t>
            </a:r>
            <a:r>
              <a:rPr kumimoji="0" lang="en-US" sz="1800" b="0" i="0" u="none" strike="noStrike" kern="1200" cap="none" spc="0" normalizeH="0" baseline="0" noProof="0" dirty="0">
                <a:ln>
                  <a:noFill/>
                </a:ln>
                <a:solidFill>
                  <a:srgbClr val="FF0000"/>
                </a:solidFill>
                <a:effectLst/>
                <a:uLnTx/>
                <a:uFillTx/>
                <a:latin typeface="Calibri"/>
                <a:ea typeface="+mn-ea"/>
                <a:cs typeface="+mn-cs"/>
              </a:rPr>
              <a:t>, we are Down to 7 Positive Inpatients in the Region</a:t>
            </a:r>
          </a:p>
        </p:txBody>
      </p:sp>
    </p:spTree>
    <p:extLst>
      <p:ext uri="{BB962C8B-B14F-4D97-AF65-F5344CB8AC3E}">
        <p14:creationId xmlns:p14="http://schemas.microsoft.com/office/powerpoint/2010/main" val="3512242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C84B-AEF3-4723-802B-0934782DC4EF}"/>
              </a:ext>
            </a:extLst>
          </p:cNvPr>
          <p:cNvSpPr>
            <a:spLocks noGrp="1"/>
          </p:cNvSpPr>
          <p:nvPr>
            <p:ph type="ctrTitle"/>
          </p:nvPr>
        </p:nvSpPr>
        <p:spPr>
          <a:xfrm>
            <a:off x="914400" y="390401"/>
            <a:ext cx="10363200" cy="1470025"/>
          </a:xfrm>
        </p:spPr>
        <p:txBody>
          <a:bodyPr/>
          <a:lstStyle/>
          <a:p>
            <a:r>
              <a:rPr lang="en-US" dirty="0"/>
              <a:t>New Covid-19 POSITIVES by Day Trend</a:t>
            </a:r>
            <a:br>
              <a:rPr lang="en-US" dirty="0"/>
            </a:br>
            <a:endParaRPr lang="en-US" dirty="0"/>
          </a:p>
        </p:txBody>
      </p:sp>
      <p:pic>
        <p:nvPicPr>
          <p:cNvPr id="3" name="Picture 2">
            <a:extLst>
              <a:ext uri="{FF2B5EF4-FFF2-40B4-BE49-F238E27FC236}">
                <a16:creationId xmlns:a16="http://schemas.microsoft.com/office/drawing/2014/main" id="{2504682B-1150-4A92-AF48-9CCEFE21C2DB}"/>
              </a:ext>
            </a:extLst>
          </p:cNvPr>
          <p:cNvPicPr>
            <a:picLocks noChangeAspect="1"/>
          </p:cNvPicPr>
          <p:nvPr/>
        </p:nvPicPr>
        <p:blipFill>
          <a:blip r:embed="rId2"/>
          <a:stretch>
            <a:fillRect/>
          </a:stretch>
        </p:blipFill>
        <p:spPr>
          <a:xfrm>
            <a:off x="1621155" y="1125413"/>
            <a:ext cx="8949689" cy="4937760"/>
          </a:xfrm>
          <a:prstGeom prst="rect">
            <a:avLst/>
          </a:prstGeom>
        </p:spPr>
      </p:pic>
    </p:spTree>
    <p:extLst>
      <p:ext uri="{BB962C8B-B14F-4D97-AF65-F5344CB8AC3E}">
        <p14:creationId xmlns:p14="http://schemas.microsoft.com/office/powerpoint/2010/main" val="652205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1"/>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kUvoBzowCmBfiYz.B_BNXA"/>
</p:tagLst>
</file>

<file path=ppt/tags/tag101.xml><?xml version="1.0" encoding="utf-8"?>
<p:tagLst xmlns:a="http://schemas.openxmlformats.org/drawingml/2006/main" xmlns:r="http://schemas.openxmlformats.org/officeDocument/2006/relationships" xmlns:p="http://schemas.openxmlformats.org/presentationml/2006/main">
  <p:tag name="1LEVEL" val="1.5"/>
  <p:tag name="2LEVEL" val="0.75"/>
  <p:tag name="3LEVEL" val="0.38"/>
  <p:tag name="4LEVEL" val="0.19"/>
  <p:tag name="5LEVEL" val="0.09"/>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P0G2VBAn5mM0aQu3mNLGQ"/>
</p:tagLst>
</file>

<file path=ppt/tags/tag104.xml><?xml version="1.0" encoding="utf-8"?>
<p:tagLst xmlns:a="http://schemas.openxmlformats.org/drawingml/2006/main" xmlns:r="http://schemas.openxmlformats.org/officeDocument/2006/relationships" xmlns:p="http://schemas.openxmlformats.org/presentationml/2006/main">
  <p:tag name="1LEVEL" val="1.5"/>
  <p:tag name="2LEVEL" val="0.75"/>
  <p:tag name="3LEVEL" val="0.38"/>
  <p:tag name="4LEVEL" val="0.19"/>
  <p:tag name="5LEVEL" val="0.09"/>
</p:tagLst>
</file>

<file path=ppt/tags/tag105.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106.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107.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108.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109.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HEIGHT" val="19.38748"/>
  <p:tag name="TOP" val="80"/>
</p:tagLst>
</file>

<file path=ppt/tags/tag111.xml><?xml version="1.0" encoding="utf-8"?>
<p:tagLst xmlns:a="http://schemas.openxmlformats.org/drawingml/2006/main" xmlns:r="http://schemas.openxmlformats.org/officeDocument/2006/relationships" xmlns:p="http://schemas.openxmlformats.org/presentationml/2006/main">
  <p:tag name="MTTABLE" val="HTitleDiv"/>
  <p:tag name="MTNUMBER" val="0.487692766584313"/>
</p:tagLst>
</file>

<file path=ppt/tags/tag112.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45.7141"/>
  <p:tag name="HEIGHT" val="26.32661"/>
</p:tagLst>
</file>

<file path=ppt/tags/tag113.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82.0407"/>
  <p:tag name="HEIGHT" val="26.32661"/>
</p:tagLst>
</file>

<file path=ppt/tags/tag114.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218.3673"/>
  <p:tag name="HEIGHT" val="26.32661"/>
</p:tagLst>
</file>

<file path=ppt/tags/tag115.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09.3875"/>
  <p:tag name="HEIGHT" val="26.32661"/>
</p:tagLst>
</file>

<file path=ppt/tags/tag116.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09.3875"/>
  <p:tag name="HEIGHT" val="26.32661"/>
</p:tagLst>
</file>

<file path=ppt/tags/tag117.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218.3673"/>
  <p:tag name="HEIGHT" val="26.32661"/>
</p:tagLst>
</file>

<file path=ppt/tags/tag118.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119.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363.6738"/>
  <p:tag name="HEIGHT" val="26.32661"/>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09.3875"/>
  <p:tag name="HEIGHT" val="26.32661"/>
</p:tagLst>
</file>

<file path=ppt/tags/tag121.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HEIGHT" val="19.38748"/>
  <p:tag name="TOP" val="80"/>
</p:tagLst>
</file>

<file path=ppt/tags/tag122.xml><?xml version="1.0" encoding="utf-8"?>
<p:tagLst xmlns:a="http://schemas.openxmlformats.org/drawingml/2006/main" xmlns:r="http://schemas.openxmlformats.org/officeDocument/2006/relationships" xmlns:p="http://schemas.openxmlformats.org/presentationml/2006/main">
  <p:tag name="MTTABLE" val="HTitleDiv"/>
  <p:tag name="MTNUMBER" val="0.487692766584313"/>
</p:tagLst>
</file>

<file path=ppt/tags/tag123.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218.3673"/>
  <p:tag name="HEIGHT" val="26.32661"/>
</p:tagLst>
</file>

<file path=ppt/tags/tag124.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45.7141"/>
  <p:tag name="HEIGHT" val="26.32661"/>
</p:tagLst>
</file>

<file path=ppt/tags/tag125.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82.0407"/>
  <p:tag name="HEIGHT" val="26.32661"/>
</p:tagLst>
</file>

<file path=ppt/tags/tag126.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218.3673"/>
  <p:tag name="HEIGHT" val="26.32661"/>
</p:tagLst>
</file>

<file path=ppt/tags/tag127.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09.3875"/>
  <p:tag name="HEIGHT" val="26.32661"/>
</p:tagLst>
</file>

<file path=ppt/tags/tag128.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09.3875"/>
  <p:tag name="HEIGHT" val="26.32661"/>
</p:tagLst>
</file>

<file path=ppt/tags/tag129.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218.3673"/>
  <p:tag name="HEIGHT" val="26.32661"/>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30.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HEIGHT" val="19.38748"/>
  <p:tag name="TOP" val="80"/>
</p:tagLst>
</file>

<file path=ppt/tags/tag131.xml><?xml version="1.0" encoding="utf-8"?>
<p:tagLst xmlns:a="http://schemas.openxmlformats.org/drawingml/2006/main" xmlns:r="http://schemas.openxmlformats.org/officeDocument/2006/relationships" xmlns:p="http://schemas.openxmlformats.org/presentationml/2006/main">
  <p:tag name="MTTABLE" val="HTitleDiv"/>
  <p:tag name="MTNUMBER" val="0.487692766584313"/>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kUvoBzowCmBfiYz.B_BNXA"/>
</p:tagLst>
</file>

<file path=ppt/tags/tag134.xml><?xml version="1.0" encoding="utf-8"?>
<p:tagLst xmlns:a="http://schemas.openxmlformats.org/drawingml/2006/main" xmlns:r="http://schemas.openxmlformats.org/officeDocument/2006/relationships" xmlns:p="http://schemas.openxmlformats.org/presentationml/2006/main">
  <p:tag name="1LEVEL" val="1.5"/>
  <p:tag name="2LEVEL" val="0.75"/>
  <p:tag name="3LEVEL" val="0.38"/>
  <p:tag name="4LEVEL" val="0.19"/>
  <p:tag name="5LEVEL" val="0.09"/>
</p:tagLst>
</file>

<file path=ppt/tags/tag135.xml><?xml version="1.0" encoding="utf-8"?>
<p:tagLst xmlns:a="http://schemas.openxmlformats.org/drawingml/2006/main" xmlns:r="http://schemas.openxmlformats.org/officeDocument/2006/relationships" xmlns:p="http://schemas.openxmlformats.org/presentationml/2006/main">
  <p:tag name="1LEVEL" val="1.5"/>
  <p:tag name="2LEVEL" val="0.75"/>
  <p:tag name="3LEVEL" val="0.38"/>
  <p:tag name="4LEVEL" val="0.19"/>
  <p:tag name="5LEVEL" val="0.09"/>
</p:tagLst>
</file>

<file path=ppt/tags/tag14.xml><?xml version="1.0" encoding="utf-8"?>
<p:tagLst xmlns:a="http://schemas.openxmlformats.org/drawingml/2006/main" xmlns:r="http://schemas.openxmlformats.org/officeDocument/2006/relationships" xmlns:p="http://schemas.openxmlformats.org/presentationml/2006/main">
  <p:tag name="NAME" val="Moon"/>
</p:tagLst>
</file>

<file path=ppt/tags/tag15.xml><?xml version="1.0" encoding="utf-8"?>
<p:tagLst xmlns:a="http://schemas.openxmlformats.org/drawingml/2006/main" xmlns:r="http://schemas.openxmlformats.org/officeDocument/2006/relationships" xmlns:p="http://schemas.openxmlformats.org/presentationml/2006/main">
  <p:tag name="NAME" val="Moon"/>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6.xml><?xml version="1.0" encoding="utf-8"?>
<p:tagLst xmlns:a="http://schemas.openxmlformats.org/drawingml/2006/main" xmlns:r="http://schemas.openxmlformats.org/officeDocument/2006/relationships" xmlns:p="http://schemas.openxmlformats.org/presentationml/2006/main">
  <p:tag name="ANGLE" val="5"/>
</p:tagLst>
</file>

<file path=ppt/tags/tag27.xml><?xml version="1.0" encoding="utf-8"?>
<p:tagLst xmlns:a="http://schemas.openxmlformats.org/drawingml/2006/main" xmlns:r="http://schemas.openxmlformats.org/officeDocument/2006/relationships" xmlns:p="http://schemas.openxmlformats.org/presentationml/2006/main">
  <p:tag name="ANGLE" val="5"/>
</p:tagLst>
</file>

<file path=ppt/tags/tag28.xml><?xml version="1.0" encoding="utf-8"?>
<p:tagLst xmlns:a="http://schemas.openxmlformats.org/drawingml/2006/main" xmlns:r="http://schemas.openxmlformats.org/officeDocument/2006/relationships" xmlns:p="http://schemas.openxmlformats.org/presentationml/2006/main">
  <p:tag name="ANGLE" val="4"/>
</p:tagLst>
</file>

<file path=ppt/tags/tag29.xml><?xml version="1.0" encoding="utf-8"?>
<p:tagLst xmlns:a="http://schemas.openxmlformats.org/drawingml/2006/main" xmlns:r="http://schemas.openxmlformats.org/officeDocument/2006/relationships" xmlns:p="http://schemas.openxmlformats.org/presentationml/2006/main">
  <p:tag name="ANGLE" val="4"/>
</p:tagLst>
</file>

<file path=ppt/tags/tag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xml><?xml version="1.0" encoding="utf-8"?>
<p:tagLst xmlns:a="http://schemas.openxmlformats.org/drawingml/2006/main" xmlns:r="http://schemas.openxmlformats.org/officeDocument/2006/relationships" xmlns:p="http://schemas.openxmlformats.org/presentationml/2006/main">
  <p:tag name="ANGLE" val="3"/>
</p:tagLst>
</file>

<file path=ppt/tags/tag31.xml><?xml version="1.0" encoding="utf-8"?>
<p:tagLst xmlns:a="http://schemas.openxmlformats.org/drawingml/2006/main" xmlns:r="http://schemas.openxmlformats.org/officeDocument/2006/relationships" xmlns:p="http://schemas.openxmlformats.org/presentationml/2006/main">
  <p:tag name="ANGLE" val="3"/>
</p:tagLst>
</file>

<file path=ppt/tags/tag32.xml><?xml version="1.0" encoding="utf-8"?>
<p:tagLst xmlns:a="http://schemas.openxmlformats.org/drawingml/2006/main" xmlns:r="http://schemas.openxmlformats.org/officeDocument/2006/relationships" xmlns:p="http://schemas.openxmlformats.org/presentationml/2006/main">
  <p:tag name="ANGLE" val="2"/>
</p:tagLst>
</file>

<file path=ppt/tags/tag33.xml><?xml version="1.0" encoding="utf-8"?>
<p:tagLst xmlns:a="http://schemas.openxmlformats.org/drawingml/2006/main" xmlns:r="http://schemas.openxmlformats.org/officeDocument/2006/relationships" xmlns:p="http://schemas.openxmlformats.org/presentationml/2006/main">
  <p:tag name="ANGLE" val="2"/>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NMUpCClAV5oHf.Uv09Fna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rCW8_1HuTZa4QjqyCV2Gu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4.xml><?xml version="1.0" encoding="utf-8"?>
<p:tagLst xmlns:a="http://schemas.openxmlformats.org/drawingml/2006/main" xmlns:r="http://schemas.openxmlformats.org/officeDocument/2006/relationships" xmlns:p="http://schemas.openxmlformats.org/presentationml/2006/main">
  <p:tag name="NAME" val="QuaterMoon"/>
</p:tagLst>
</file>

<file path=ppt/tags/tag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2.xml><?xml version="1.0" encoding="utf-8"?>
<p:tagLst xmlns:a="http://schemas.openxmlformats.org/drawingml/2006/main" xmlns:r="http://schemas.openxmlformats.org/officeDocument/2006/relationships" xmlns:p="http://schemas.openxmlformats.org/presentationml/2006/main">
  <p:tag name="SHAPENAME" val="5. Source"/>
</p:tagLst>
</file>

<file path=ppt/tags/tag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xml><?xml version="1.0" encoding="utf-8"?>
<p:tagLst xmlns:a="http://schemas.openxmlformats.org/drawingml/2006/main" xmlns:r="http://schemas.openxmlformats.org/officeDocument/2006/relationships" xmlns:p="http://schemas.openxmlformats.org/presentationml/2006/main">
  <p:tag name="SHAPENAME" val="5. Sourc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f1R4ZFc503tAQ6JnfEklvw"/>
</p:tagLst>
</file>

<file path=ppt/tags/tag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xml><?xml version="1.0" encoding="utf-8"?>
<p:tagLst xmlns:a="http://schemas.openxmlformats.org/drawingml/2006/main" xmlns:r="http://schemas.openxmlformats.org/officeDocument/2006/relationships" xmlns:p="http://schemas.openxmlformats.org/presentationml/2006/main">
  <p:tag name="NAME" val="HalfMoon"/>
</p:tagLst>
</file>

<file path=ppt/tags/tag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2e.WNeMwRPaNOv4PeDFU5Q"/>
</p:tagLst>
</file>

<file path=ppt/tags/tag5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xml><?xml version="1.0" encoding="utf-8"?>
<p:tagLst xmlns:a="http://schemas.openxmlformats.org/drawingml/2006/main" xmlns:r="http://schemas.openxmlformats.org/officeDocument/2006/relationships" xmlns:p="http://schemas.openxmlformats.org/presentationml/2006/main">
  <p:tag name="SHAPENAME" val="5. Source"/>
</p:tagLst>
</file>

<file path=ppt/tags/tag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3Quater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vkXdkIixRi6Hs.rBsPur2w"/>
</p:tagLst>
</file>

<file path=ppt/tags/tag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xml><?xml version="1.0" encoding="utf-8"?>
<p:tagLst xmlns:a="http://schemas.openxmlformats.org/drawingml/2006/main" xmlns:r="http://schemas.openxmlformats.org/officeDocument/2006/relationships" xmlns:p="http://schemas.openxmlformats.org/presentationml/2006/main">
  <p:tag name="SHAPENAME" val="5. Source"/>
</p:tagLst>
</file>

<file path=ppt/tags/tag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6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xml><?xml version="1.0" encoding="utf-8"?>
<p:tagLst xmlns:a="http://schemas.openxmlformats.org/drawingml/2006/main" xmlns:r="http://schemas.openxmlformats.org/officeDocument/2006/relationships" xmlns:p="http://schemas.openxmlformats.org/presentationml/2006/main">
  <p:tag name="NAME" val="FullMoon"/>
</p:tagLst>
</file>

<file path=ppt/tags/tag70.xml><?xml version="1.0" encoding="utf-8"?>
<p:tagLst xmlns:a="http://schemas.openxmlformats.org/drawingml/2006/main" xmlns:r="http://schemas.openxmlformats.org/officeDocument/2006/relationships" xmlns:p="http://schemas.openxmlformats.org/presentationml/2006/main">
  <p:tag name="SHAPENAME" val="3. Subtitle"/>
</p:tagLst>
</file>

<file path=ppt/tags/tag71.xml><?xml version="1.0" encoding="utf-8"?>
<p:tagLst xmlns:a="http://schemas.openxmlformats.org/drawingml/2006/main" xmlns:r="http://schemas.openxmlformats.org/officeDocument/2006/relationships" xmlns:p="http://schemas.openxmlformats.org/presentationml/2006/main">
  <p:tag name="SHAPENAME" val="5. Source"/>
</p:tagLst>
</file>

<file path=ppt/tags/tag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7.xml><?xml version="1.0" encoding="utf-8"?>
<p:tagLst xmlns:a="http://schemas.openxmlformats.org/drawingml/2006/main" xmlns:r="http://schemas.openxmlformats.org/officeDocument/2006/relationships" xmlns:p="http://schemas.openxmlformats.org/presentationml/2006/main">
  <p:tag name="SHAPENAME" val="3. Subtitle"/>
</p:tagLst>
</file>

<file path=ppt/tags/tag78.xml><?xml version="1.0" encoding="utf-8"?>
<p:tagLst xmlns:a="http://schemas.openxmlformats.org/drawingml/2006/main" xmlns:r="http://schemas.openxmlformats.org/officeDocument/2006/relationships" xmlns:p="http://schemas.openxmlformats.org/presentationml/2006/main">
  <p:tag name="SHAPENAME" val="5. Source"/>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NAME" val="MoonEmpty"/>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wZaT0pc1t5njNc.QjjniQ"/>
</p:tagLst>
</file>

<file path=ppt/tags/tag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goe8TP4XhZ.lnTo2za9cAQ"/>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sP.XMQcYbPtSh31.Br9hHQ"/>
</p:tagLst>
</file>

<file path=ppt/tags/tag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NGLE" val="1"/>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nNUaM_SWfAmEY4NYmacs7Q"/>
</p:tagLst>
</file>

<file path=ppt/tags/tag9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3RGyMAMPu_wFFhPSuQDqWQ"/>
</p:tagLst>
</file>

<file path=ppt/tags/tag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SHAPENAME" val="5. Sourc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vuHMZH695A3DTe0mVvtkk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venant Health">
  <a:themeElements>
    <a:clrScheme name="SJH Colors">
      <a:dk1>
        <a:srgbClr val="00338E"/>
      </a:dk1>
      <a:lt1>
        <a:srgbClr val="FFFFFF"/>
      </a:lt1>
      <a:dk2>
        <a:srgbClr val="393B3D"/>
      </a:dk2>
      <a:lt2>
        <a:srgbClr val="BFBFBF"/>
      </a:lt2>
      <a:accent1>
        <a:srgbClr val="39892F"/>
      </a:accent1>
      <a:accent2>
        <a:srgbClr val="F15A29"/>
      </a:accent2>
      <a:accent3>
        <a:srgbClr val="C9282D"/>
      </a:accent3>
      <a:accent4>
        <a:srgbClr val="0070C0"/>
      </a:accent4>
      <a:accent5>
        <a:srgbClr val="FFC000"/>
      </a:accent5>
      <a:accent6>
        <a:srgbClr val="702785"/>
      </a:accent6>
      <a:hlink>
        <a:srgbClr val="0000FF"/>
      </a:hlink>
      <a:folHlink>
        <a:srgbClr val="398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Provider Orientation for Recording[1]" id="{8E2AB60B-F2F9-A941-B580-2E8E9B5BBAC8}" vid="{848D6E36-A2CD-164D-9B6F-ABEF66AB6AC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Provider Orientation for Recording[1]" id="{8E2AB60B-F2F9-A941-B580-2E8E9B5BBAC8}" vid="{A7253780-DE27-3648-B9E5-518D3AE3900B}"/>
    </a:ext>
  </a:extLst>
</a:theme>
</file>

<file path=ppt/theme/theme3.xml><?xml version="1.0" encoding="utf-8"?>
<a:theme xmlns:a="http://schemas.openxmlformats.org/drawingml/2006/main" name="1_Covenant Health">
  <a:themeElements>
    <a:clrScheme name="SJH Colors">
      <a:dk1>
        <a:srgbClr val="00338E"/>
      </a:dk1>
      <a:lt1>
        <a:srgbClr val="FFFFFF"/>
      </a:lt1>
      <a:dk2>
        <a:srgbClr val="393B3D"/>
      </a:dk2>
      <a:lt2>
        <a:srgbClr val="BFBFBF"/>
      </a:lt2>
      <a:accent1>
        <a:srgbClr val="39892F"/>
      </a:accent1>
      <a:accent2>
        <a:srgbClr val="F15A29"/>
      </a:accent2>
      <a:accent3>
        <a:srgbClr val="C9282D"/>
      </a:accent3>
      <a:accent4>
        <a:srgbClr val="0070C0"/>
      </a:accent4>
      <a:accent5>
        <a:srgbClr val="FFC000"/>
      </a:accent5>
      <a:accent6>
        <a:srgbClr val="702785"/>
      </a:accent6>
      <a:hlink>
        <a:srgbClr val="0000FF"/>
      </a:hlink>
      <a:folHlink>
        <a:srgbClr val="398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Provider Orientation for Recording[1]" id="{8E2AB60B-F2F9-A941-B580-2E8E9B5BBAC8}" vid="{EBA91C50-C2BF-6544-940E-74B663AC4748}"/>
    </a:ext>
  </a:extLst>
</a:theme>
</file>

<file path=ppt/theme/theme4.xml><?xml version="1.0" encoding="utf-8"?>
<a:theme xmlns:a="http://schemas.openxmlformats.org/drawingml/2006/main" name="3349UU_CF">
  <a:themeElements>
    <a:clrScheme name="CURRENT">
      <a:dk1>
        <a:srgbClr val="000000"/>
      </a:dk1>
      <a:lt1>
        <a:srgbClr val="FFFFFF"/>
      </a:lt1>
      <a:dk2>
        <a:srgbClr val="000000"/>
      </a:dk2>
      <a:lt2>
        <a:srgbClr val="FFFFFF"/>
      </a:lt2>
      <a:accent1>
        <a:srgbClr val="0070C0"/>
      </a:accent1>
      <a:accent2>
        <a:srgbClr val="00529B"/>
      </a:accent2>
      <a:accent3>
        <a:srgbClr val="419639"/>
      </a:accent3>
      <a:accent4>
        <a:srgbClr val="93C571"/>
      </a:accent4>
      <a:accent5>
        <a:srgbClr val="3EABAA"/>
      </a:accent5>
      <a:accent6>
        <a:srgbClr val="808080"/>
      </a:accent6>
      <a:hlink>
        <a:srgbClr val="419639"/>
      </a:hlink>
      <a:folHlink>
        <a:srgbClr val="93C571"/>
      </a:folHlink>
    </a:clrScheme>
    <a:fontScheme name="Custom 10">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a:dk1>
          <a:srgbClr val="000000"/>
        </a:dk1>
        <a:lt1>
          <a:srgbClr val="FFFFFF"/>
        </a:lt1>
        <a:dk2>
          <a:srgbClr val="000000"/>
        </a:dk2>
        <a:lt2>
          <a:srgbClr val="FFFFFF"/>
        </a:lt2>
        <a:accent1>
          <a:srgbClr val="93C571"/>
        </a:accent1>
        <a:accent2>
          <a:srgbClr val="419639"/>
        </a:accent2>
        <a:accent3>
          <a:srgbClr val="0070C0"/>
        </a:accent3>
        <a:accent4>
          <a:srgbClr val="2F5597"/>
        </a:accent4>
        <a:accent5>
          <a:srgbClr val="3EABAA"/>
        </a:accent5>
        <a:accent6>
          <a:srgbClr val="808080"/>
        </a:accent6>
        <a:hlink>
          <a:srgbClr val="0070C0"/>
        </a:hlink>
        <a:folHlink>
          <a:srgbClr val="2F5597"/>
        </a:folHlink>
      </a:clrScheme>
      <a:clrMap bg1="lt1" tx1="dk1" bg2="lt2" tx2="dk2" accent1="accent1" accent2="accent2" accent3="accent3" accent4="accent4" accent5="accent5" accent6="accent6" hlink="hlink" folHlink="folHlink"/>
    </a:extraClrScheme>
  </a:extraClrSchemeLst>
  <a:custClrLst/>
  <a:extLst>
    <a:ext uri="{05A4C25C-085E-4340-85A3-A5531E510DB2}">
      <thm15:themeFamily xmlns:thm15="http://schemas.microsoft.com/office/thememl/2012/main" name="3349UU vF.potx" id="{2BEC9316-A2CD-4894-BBC6-3B78765581E4}" vid="{4A7DEE00-6925-42B1-8430-6A16D932313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8728030A031242BD640392A4974FEE" ma:contentTypeVersion="12" ma:contentTypeDescription="Create a new document." ma:contentTypeScope="" ma:versionID="7fcb8ec11c23cf017e64fa3eb9446314">
  <xsd:schema xmlns:xsd="http://www.w3.org/2001/XMLSchema" xmlns:xs="http://www.w3.org/2001/XMLSchema" xmlns:p="http://schemas.microsoft.com/office/2006/metadata/properties" xmlns:ns2="600551e7-3f7b-45a0-976b-a9ca1f9be118" xmlns:ns3="674cc7e9-9d2a-4106-b513-0ad7669359f3" targetNamespace="http://schemas.microsoft.com/office/2006/metadata/properties" ma:root="true" ma:fieldsID="700c44e4f89aedf8139eeaf6cd359b20" ns2:_="" ns3:_="">
    <xsd:import namespace="600551e7-3f7b-45a0-976b-a9ca1f9be118"/>
    <xsd:import namespace="674cc7e9-9d2a-4106-b513-0ad7669359f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0551e7-3f7b-45a0-976b-a9ca1f9be1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4cc7e9-9d2a-4106-b513-0ad7669359f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CF93C7-A399-40DF-B2E1-60121749C2DB}"/>
</file>

<file path=customXml/itemProps2.xml><?xml version="1.0" encoding="utf-8"?>
<ds:datastoreItem xmlns:ds="http://schemas.openxmlformats.org/officeDocument/2006/customXml" ds:itemID="{29091DF5-1D20-4059-8183-D3F7E4F8B1D0}"/>
</file>

<file path=customXml/itemProps3.xml><?xml version="1.0" encoding="utf-8"?>
<ds:datastoreItem xmlns:ds="http://schemas.openxmlformats.org/officeDocument/2006/customXml" ds:itemID="{B414E151-72DC-4FDE-832B-A5732616C7BC}"/>
</file>

<file path=docProps/app.xml><?xml version="1.0" encoding="utf-8"?>
<Properties xmlns="http://schemas.openxmlformats.org/officeDocument/2006/extended-properties" xmlns:vt="http://schemas.openxmlformats.org/officeDocument/2006/docPropsVTypes">
  <Template>Covenant Health</Template>
  <TotalTime>4260</TotalTime>
  <Words>2137</Words>
  <Application>Microsoft Macintosh PowerPoint</Application>
  <PresentationFormat>Widescreen</PresentationFormat>
  <Paragraphs>229</Paragraphs>
  <Slides>40</Slides>
  <Notes>6</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40</vt:i4>
      </vt:variant>
    </vt:vector>
  </HeadingPairs>
  <TitlesOfParts>
    <vt:vector size="53" baseType="lpstr">
      <vt:lpstr>Arial</vt:lpstr>
      <vt:lpstr>Calibri</vt:lpstr>
      <vt:lpstr>Calibri Light</vt:lpstr>
      <vt:lpstr>Georgia</vt:lpstr>
      <vt:lpstr>Segoe UI</vt:lpstr>
      <vt:lpstr>Times New Roman</vt:lpstr>
      <vt:lpstr>Wingdings</vt:lpstr>
      <vt:lpstr>Covenant Health</vt:lpstr>
      <vt:lpstr>Custom Design</vt:lpstr>
      <vt:lpstr>1_Covenant Health</vt:lpstr>
      <vt:lpstr>3349UU_CF</vt:lpstr>
      <vt:lpstr>Office Theme</vt:lpstr>
      <vt:lpstr>think-cell Slide</vt:lpstr>
      <vt:lpstr>Covenant Health COVID-19 Update for Physicians</vt:lpstr>
      <vt:lpstr>Reflection</vt:lpstr>
      <vt:lpstr>CMC Surge Plan</vt:lpstr>
      <vt:lpstr>Statistics</vt:lpstr>
      <vt:lpstr>COVID-19 Cases 6E MIXED USE</vt:lpstr>
      <vt:lpstr>Providence System Hospitalized COVID-19 Cases</vt:lpstr>
      <vt:lpstr>Providence Inpatient COVID-19 Volume</vt:lpstr>
      <vt:lpstr>Texas Inpatient COVID-19 Volume</vt:lpstr>
      <vt:lpstr>New Covid-19 POSITIVES by Day Trend </vt:lpstr>
      <vt:lpstr>New Covid-19 POSITIVES by Day Forecast </vt:lpstr>
      <vt:lpstr>TX/NM Region Weekly Admissions</vt:lpstr>
      <vt:lpstr>PowerPoint Presentation</vt:lpstr>
      <vt:lpstr>Resources, Engineering, and Hospitality (REH) Return to Operations Plan</vt:lpstr>
      <vt:lpstr>REH Return to Operations Framework General Approach</vt:lpstr>
      <vt:lpstr>Are we prepared to ramp up operations?</vt:lpstr>
      <vt:lpstr>Key Milestones Accomplished Week of 4/27</vt:lpstr>
      <vt:lpstr>Disinfectant Wipes</vt:lpstr>
      <vt:lpstr>COVID19-Hot Topics</vt:lpstr>
      <vt:lpstr>PowerPoint Presentation</vt:lpstr>
      <vt:lpstr>Covid Testing</vt:lpstr>
      <vt:lpstr>Antibody/Serologic Testing</vt:lpstr>
      <vt:lpstr>Pharmacy Update</vt:lpstr>
      <vt:lpstr>CHS COVID-19 Treatments</vt:lpstr>
      <vt:lpstr>CHS COVID-19 Treatments</vt:lpstr>
      <vt:lpstr>Pharmacy Shortages/Allocations</vt:lpstr>
      <vt:lpstr>Pre-Procedure Testing for Covid-19</vt:lpstr>
      <vt:lpstr>Pre-Procedure Testing Protocol</vt:lpstr>
      <vt:lpstr>Impact to Caregivers </vt:lpstr>
      <vt:lpstr>Returning Warriors</vt:lpstr>
      <vt:lpstr>Caregivers Impacted by Exposure and Test Positive</vt:lpstr>
      <vt:lpstr>PowerPoint Presentation</vt:lpstr>
      <vt:lpstr>Medical Students, APRNs, Pas, and Observers</vt:lpstr>
      <vt:lpstr>PowerPoint Presentation</vt:lpstr>
      <vt:lpstr>Texas Demographics</vt:lpstr>
      <vt:lpstr>PowerPoint Presentation</vt:lpstr>
      <vt:lpstr>PowerPoint Presentation</vt:lpstr>
      <vt:lpstr>PowerPoint Presentation</vt:lpstr>
      <vt:lpstr>PowerPoint Presentation</vt:lpstr>
      <vt:lpstr>PowerPoint Presentation</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 Health presents New Provider Training:  Best Practices </dc:title>
  <dc:creator>Rhyne, Craig</dc:creator>
  <cp:lastModifiedBy>Barclay, Julie</cp:lastModifiedBy>
  <cp:revision>131</cp:revision>
  <cp:lastPrinted>2020-04-06T20:21:57Z</cp:lastPrinted>
  <dcterms:created xsi:type="dcterms:W3CDTF">2020-04-06T15:45:06Z</dcterms:created>
  <dcterms:modified xsi:type="dcterms:W3CDTF">2020-05-08T16:48:25Z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0x010100578728030A031242BD640392A4974FEE</vt:lpwstr>
  </property>
</Properties>
</file>