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37.xml" ContentType="application/vnd.openxmlformats-officedocument.presentationml.slide+xml"/>
  <Override PartName="/ppt/presentation.xml" ContentType="application/vnd.openxmlformats-officedocument.presentationml.presentation.main+xml"/>
  <Override PartName="/ppt/slides/slide3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34.xml" ContentType="application/vnd.openxmlformats-officedocument.presentationml.slideLayout+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29.xml" ContentType="application/vnd.openxmlformats-officedocument.presentationml.slideLayout+xml"/>
  <Override PartName="/ppt/slideLayouts/slideLayout14.xml" ContentType="application/vnd.openxmlformats-officedocument.presentationml.slideLayout+xml"/>
  <Override PartName="/ppt/slideLayouts/slideLayout30.xml" ContentType="application/vnd.openxmlformats-officedocument.presentationml.slideLayout+xml"/>
  <Override PartName="/ppt/slideLayouts/slideLayout11.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3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5.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1.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50.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3.xml" ContentType="application/vnd.openxmlformats-officedocument.presentationml.tags+xml"/>
  <Override PartName="/ppt/tags/tag17.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tags/tag49.xml" ContentType="application/vnd.openxmlformats-officedocument.presentationml.tags+xml"/>
  <Override PartName="/ppt/tags/tag48.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1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 id="2147483700" r:id="rId5"/>
  </p:sldMasterIdLst>
  <p:notesMasterIdLst>
    <p:notesMasterId r:id="rId43"/>
  </p:notesMasterIdLst>
  <p:sldIdLst>
    <p:sldId id="256" r:id="rId6"/>
    <p:sldId id="373" r:id="rId7"/>
    <p:sldId id="1781" r:id="rId8"/>
    <p:sldId id="1792" r:id="rId9"/>
    <p:sldId id="382" r:id="rId10"/>
    <p:sldId id="418" r:id="rId11"/>
    <p:sldId id="257" r:id="rId12"/>
    <p:sldId id="263" r:id="rId13"/>
    <p:sldId id="264" r:id="rId14"/>
    <p:sldId id="366" r:id="rId15"/>
    <p:sldId id="1728" r:id="rId16"/>
    <p:sldId id="270" r:id="rId17"/>
    <p:sldId id="408" r:id="rId18"/>
    <p:sldId id="280" r:id="rId19"/>
    <p:sldId id="1793" r:id="rId20"/>
    <p:sldId id="429" r:id="rId21"/>
    <p:sldId id="1762" r:id="rId22"/>
    <p:sldId id="1794" r:id="rId23"/>
    <p:sldId id="1784" r:id="rId24"/>
    <p:sldId id="1789" r:id="rId25"/>
    <p:sldId id="1790" r:id="rId26"/>
    <p:sldId id="1791" r:id="rId27"/>
    <p:sldId id="1745" r:id="rId28"/>
    <p:sldId id="1771" r:id="rId29"/>
    <p:sldId id="1782" r:id="rId30"/>
    <p:sldId id="409" r:id="rId31"/>
    <p:sldId id="1795" r:id="rId32"/>
    <p:sldId id="1796" r:id="rId33"/>
    <p:sldId id="1797" r:id="rId34"/>
    <p:sldId id="1798" r:id="rId35"/>
    <p:sldId id="1799" r:id="rId36"/>
    <p:sldId id="1800" r:id="rId37"/>
    <p:sldId id="1801" r:id="rId38"/>
    <p:sldId id="1802" r:id="rId39"/>
    <p:sldId id="1803" r:id="rId40"/>
    <p:sldId id="1804" r:id="rId41"/>
    <p:sldId id="269"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38D4D"/>
    <a:srgbClr val="CE510C"/>
    <a:srgbClr val="D5540D"/>
    <a:srgbClr val="E85C0E"/>
    <a:srgbClr val="C04C0C"/>
    <a:srgbClr val="996633"/>
    <a:srgbClr val="B06010"/>
    <a:srgbClr val="000099"/>
    <a:srgbClr val="D01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854" autoAdjust="0"/>
    <p:restoredTop sz="95370" autoAdjust="0"/>
  </p:normalViewPr>
  <p:slideViewPr>
    <p:cSldViewPr snapToGrid="0">
      <p:cViewPr varScale="1">
        <p:scale>
          <a:sx n="107" d="100"/>
          <a:sy n="107" d="100"/>
        </p:scale>
        <p:origin x="1296" y="160"/>
      </p:cViewPr>
      <p:guideLst>
        <p:guide orient="horz" pos="2160"/>
        <p:guide pos="3840"/>
      </p:guideLst>
    </p:cSldViewPr>
  </p:slideViewPr>
  <p:notesTextViewPr>
    <p:cViewPr>
      <p:scale>
        <a:sx n="1" d="1"/>
        <a:sy n="1" d="1"/>
      </p:scale>
      <p:origin x="0" y="0"/>
    </p:cViewPr>
  </p:notesTextViewPr>
  <p:sorterViewPr>
    <p:cViewPr>
      <p:scale>
        <a:sx n="154" d="100"/>
        <a:sy n="154"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6/12/20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dirty="0"/>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7" Type="http://schemas.openxmlformats.org/officeDocument/2006/relationships/hyperlink" Target="https://www.thelancet.com/journals/lancet/article/PIIS0140-6736(20)31324-6/fulltext#bib1"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5</a:t>
            </a:fld>
            <a:endParaRPr lang="en-US"/>
          </a:p>
        </p:txBody>
      </p:sp>
    </p:spTree>
    <p:extLst>
      <p:ext uri="{BB962C8B-B14F-4D97-AF65-F5344CB8AC3E}">
        <p14:creationId xmlns:p14="http://schemas.microsoft.com/office/powerpoint/2010/main" val="19740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FDA says that neither drug has been proven safe and effective in treating COVID-19. In fact, a </a:t>
            </a:r>
            <a:r>
              <a:rPr lang="en-GB" sz="1200" b="0" i="0" u="none" strike="noStrike" kern="1200" dirty="0">
                <a:solidFill>
                  <a:schemeClr val="tx1"/>
                </a:solidFill>
                <a:effectLst/>
                <a:latin typeface="+mn-lt"/>
                <a:ea typeface="+mn-ea"/>
                <a:cs typeface="+mn-cs"/>
                <a:hlinkClick r:id="rId3"/>
              </a:rPr>
              <a:t>study published on April 23</a:t>
            </a:r>
            <a:r>
              <a:rPr lang="en-GB" sz="1200" b="0" i="0" u="none" strike="noStrike" kern="1200" dirty="0">
                <a:solidFill>
                  <a:schemeClr val="tx1"/>
                </a:solidFill>
                <a:effectLst/>
                <a:latin typeface="+mn-lt"/>
                <a:ea typeface="+mn-ea"/>
                <a:cs typeface="+mn-cs"/>
              </a:rPr>
              <a:t> involving 368 COVID-19 patients at U.S. Veterans Health Administration hospitals found that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dirty="0">
                <a:solidFill>
                  <a:schemeClr val="tx1"/>
                </a:solidFill>
                <a:effectLst/>
                <a:latin typeface="+mn-lt"/>
                <a:ea typeface="+mn-ea"/>
                <a:cs typeface="+mn-cs"/>
                <a:hlinkClick r:id="rId4"/>
              </a:rPr>
              <a:t>study of 150 COVID-19 patients</a:t>
            </a:r>
            <a:r>
              <a:rPr lang="en-GB" sz="1200" b="0" i="0" u="none" strike="noStrike" kern="1200" dirty="0">
                <a:solidFill>
                  <a:schemeClr val="tx1"/>
                </a:solidFill>
                <a:effectLst/>
                <a:latin typeface="+mn-lt"/>
                <a:ea typeface="+mn-ea"/>
                <a:cs typeface="+mn-cs"/>
              </a:rPr>
              <a:t> randomly assigned to receive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dirty="0">
                <a:solidFill>
                  <a:schemeClr val="tx1"/>
                </a:solidFill>
                <a:effectLst/>
                <a:latin typeface="+mn-lt"/>
                <a:ea typeface="+mn-ea"/>
                <a:cs typeface="+mn-cs"/>
                <a:hlinkClick r:id="rId5"/>
              </a:rPr>
              <a:t>National Institutes of Health is conducting an ongoing study</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hydroxychloroquine</a:t>
            </a:r>
            <a:r>
              <a:rPr lang="en-GB" sz="1200" b="0" i="0" u="none" strike="noStrike" kern="1200" dirty="0">
                <a:solidFill>
                  <a:schemeClr val="tx1"/>
                </a:solidFill>
                <a:effectLst/>
                <a:latin typeface="+mn-lt"/>
                <a:ea typeface="+mn-ea"/>
                <a:cs typeface="+mn-cs"/>
              </a:rPr>
              <a:t> among hospitalized patients, as is </a:t>
            </a:r>
            <a:r>
              <a:rPr lang="en-GB" sz="1200" b="0" i="0" u="none" strike="noStrike" kern="1200" dirty="0">
                <a:solidFill>
                  <a:schemeClr val="tx1"/>
                </a:solidFill>
                <a:effectLst/>
                <a:latin typeface="+mn-lt"/>
                <a:ea typeface="+mn-ea"/>
                <a:cs typeface="+mn-cs"/>
                <a:hlinkClick r:id="rId6"/>
              </a:rPr>
              <a:t>Novartis</a:t>
            </a:r>
            <a:r>
              <a:rPr lang="en-GB" sz="1200" b="0" i="0" u="none" strike="noStrike" kern="1200" dirty="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HCQ: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PSJH</a:t>
            </a:r>
            <a:r>
              <a:rPr lang="en-US" sz="1200" b="0" i="0" u="none" strike="noStrike" kern="1200" baseline="0" dirty="0">
                <a:solidFill>
                  <a:schemeClr val="tx1"/>
                </a:solidFill>
                <a:effectLst/>
                <a:latin typeface="+mn-lt"/>
                <a:ea typeface="+mn-ea"/>
                <a:cs typeface="+mn-cs"/>
              </a:rPr>
              <a:t> h</a:t>
            </a:r>
            <a:r>
              <a:rPr lang="en-US" sz="1200" b="0" i="0" u="none" strike="noStrike" kern="1200" dirty="0">
                <a:solidFill>
                  <a:schemeClr val="tx1"/>
                </a:solidFill>
                <a:effectLst/>
                <a:latin typeface="+mn-lt"/>
                <a:ea typeface="+mn-ea"/>
                <a:cs typeface="+mn-cs"/>
              </a:rPr>
              <a:t>igh risk patients (age &gt; 60, pulmonary disease, CV disease, CKD, DM, immune compromised, HTN present on admission or receiving anti-</a:t>
            </a:r>
            <a:r>
              <a:rPr lang="en-US" sz="1200" b="0" i="0" u="none" strike="noStrike" kern="1200" dirty="0" err="1">
                <a:solidFill>
                  <a:schemeClr val="tx1"/>
                </a:solidFill>
                <a:effectLst/>
                <a:latin typeface="+mn-lt"/>
                <a:ea typeface="+mn-ea"/>
                <a:cs typeface="+mn-cs"/>
              </a:rPr>
              <a:t>hypertensives</a:t>
            </a:r>
            <a:r>
              <a:rPr lang="en-US" sz="1200" b="0" i="0" u="none" strike="noStrike" kern="1200" dirty="0">
                <a:solidFill>
                  <a:schemeClr val="tx1"/>
                </a:solidFill>
                <a:effectLst/>
                <a:latin typeface="+mn-lt"/>
                <a:ea typeface="+mn-ea"/>
                <a:cs typeface="+mn-cs"/>
              </a:rPr>
              <a:t> prior to admission)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dirty="0" err="1"/>
              <a:t>Toci</a:t>
            </a:r>
            <a:r>
              <a:rPr lang="en-US" sz="1200" dirty="0"/>
              <a:t>:</a:t>
            </a:r>
          </a:p>
          <a:p>
            <a:pPr marL="0" indent="0">
              <a:buFont typeface="Arial" panose="020B0604020202020204" pitchFamily="34" charset="0"/>
              <a:buNone/>
            </a:pPr>
            <a:r>
              <a:rPr lang="en-US" sz="1200" dirty="0"/>
              <a:t>Proven COVID-19 infection based on laboratory testing AND radiographic evidence of pneumonia</a:t>
            </a:r>
          </a:p>
          <a:p>
            <a:pPr marL="0" indent="0">
              <a:buFont typeface="Arial" panose="020B0604020202020204" pitchFamily="34" charset="0"/>
              <a:buNone/>
            </a:pPr>
            <a:r>
              <a:rPr lang="en-US" sz="1200" dirty="0"/>
              <a:t>Severely ill</a:t>
            </a:r>
            <a:r>
              <a:rPr lang="en-US" sz="1200" baseline="0" dirty="0"/>
              <a:t> definition: </a:t>
            </a:r>
            <a:r>
              <a:rPr lang="en-US" sz="1200" dirty="0"/>
              <a:t>SpO2 ≤ 93% on room air or FiO2/PaO2 ≤ 300 mmHg or respiratory rate ≥ 30 breaths/min</a:t>
            </a:r>
          </a:p>
          <a:p>
            <a:pPr marL="0" indent="0">
              <a:buFont typeface="Arial" panose="020B0604020202020204" pitchFamily="34" charset="0"/>
              <a:buNone/>
            </a:pPr>
            <a:r>
              <a:rPr lang="en-US" sz="1200" dirty="0"/>
              <a:t>Critically ill definition:</a:t>
            </a:r>
            <a:r>
              <a:rPr lang="en-US" sz="1200" baseline="0" dirty="0"/>
              <a:t> </a:t>
            </a:r>
            <a:r>
              <a:rPr lang="en-US" sz="1200" dirty="0"/>
              <a:t>Mechanical ventilation OR multi organ failure OR ICU admission</a:t>
            </a:r>
          </a:p>
          <a:p>
            <a:pPr marL="0" indent="0">
              <a:buFont typeface="Arial" panose="020B0604020202020204" pitchFamily="34" charset="0"/>
              <a:buNone/>
            </a:pPr>
            <a:endParaRPr lang="en-US" sz="1200" dirty="0"/>
          </a:p>
          <a:p>
            <a:r>
              <a:rPr lang="en-US" sz="1200" b="0" i="0" kern="1200" dirty="0">
                <a:solidFill>
                  <a:schemeClr val="tx1"/>
                </a:solidFill>
                <a:effectLst/>
                <a:latin typeface="+mn-lt"/>
                <a:ea typeface="+mn-ea"/>
                <a:cs typeface="+mn-cs"/>
              </a:rPr>
              <a:t>After publication of our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Article,</a:t>
            </a:r>
            <a:r>
              <a:rPr lang="en-US" sz="1200" b="0" i="0" u="none" strike="noStrike" kern="1200" baseline="30000" dirty="0">
                <a:solidFill>
                  <a:schemeClr val="tx1"/>
                </a:solidFill>
                <a:effectLst/>
                <a:latin typeface="+mn-lt"/>
                <a:ea typeface="+mn-ea"/>
                <a:cs typeface="+mn-cs"/>
                <a:hlinkClick r:id="rId7"/>
              </a:rPr>
              <a:t>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several concerns were raised with respect to the veracity of the data and analyses conducted by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Corporation and its founder and our co-author, </a:t>
            </a:r>
            <a:r>
              <a:rPr lang="en-US" sz="1200" b="0" i="0" kern="1200" dirty="0" err="1">
                <a:solidFill>
                  <a:schemeClr val="tx1"/>
                </a:solidFill>
                <a:effectLst/>
                <a:latin typeface="+mn-lt"/>
                <a:ea typeface="+mn-ea"/>
                <a:cs typeface="+mn-cs"/>
              </a:rPr>
              <a:t>Sapan</a:t>
            </a:r>
            <a:r>
              <a:rPr lang="en-US" sz="1200" b="0" i="0" kern="1200" dirty="0">
                <a:solidFill>
                  <a:schemeClr val="tx1"/>
                </a:solidFill>
                <a:effectLst/>
                <a:latin typeface="+mn-lt"/>
                <a:ea typeface="+mn-ea"/>
                <a:cs typeface="+mn-cs"/>
              </a:rPr>
              <a:t> Desai, in our publication. We launched an independent third-party peer review of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with the consent of </a:t>
            </a:r>
            <a:r>
              <a:rPr lang="en-US" sz="1200" b="0" i="0" kern="1200" dirty="0" err="1">
                <a:solidFill>
                  <a:schemeClr val="tx1"/>
                </a:solidFill>
                <a:effectLst/>
                <a:latin typeface="+mn-lt"/>
                <a:ea typeface="+mn-ea"/>
                <a:cs typeface="+mn-cs"/>
              </a:rPr>
              <a:t>Sapan</a:t>
            </a:r>
            <a:r>
              <a:rPr lang="en-US" sz="1200" b="0" i="0" kern="1200" dirty="0">
                <a:solidFill>
                  <a:schemeClr val="tx1"/>
                </a:solidFill>
                <a:effectLst/>
                <a:latin typeface="+mn-lt"/>
                <a:ea typeface="+mn-ea"/>
                <a:cs typeface="+mn-cs"/>
              </a:rPr>
              <a:t> Desai to evaluate the origination of the database elements, to confirm the completeness of the database, and to replicate the analyses presented in the paper.</a:t>
            </a:r>
          </a:p>
          <a:p>
            <a:r>
              <a:rPr lang="en-US" sz="1200" b="0" i="0" kern="1200" dirty="0">
                <a:solidFill>
                  <a:schemeClr val="tx1"/>
                </a:solidFill>
                <a:effectLst/>
                <a:latin typeface="+mn-lt"/>
                <a:ea typeface="+mn-ea"/>
                <a:cs typeface="+mn-cs"/>
              </a:rPr>
              <a:t>Our independent peer reviewers informed us that </a:t>
            </a:r>
            <a:r>
              <a:rPr lang="en-US" sz="1200" b="0" i="0" kern="1200" dirty="0" err="1">
                <a:solidFill>
                  <a:schemeClr val="tx1"/>
                </a:solidFill>
                <a:effectLst/>
                <a:latin typeface="+mn-lt"/>
                <a:ea typeface="+mn-ea"/>
                <a:cs typeface="+mn-cs"/>
              </a:rPr>
              <a:t>Surgisphere</a:t>
            </a:r>
            <a:r>
              <a:rPr lang="en-US" sz="1200" b="0" i="0" kern="1200" dirty="0">
                <a:solidFill>
                  <a:schemeClr val="tx1"/>
                </a:solidFill>
                <a:effectLst/>
                <a:latin typeface="+mn-lt"/>
                <a:ea typeface="+mn-ea"/>
                <a:cs typeface="+mn-cs"/>
              </a:rPr>
              <a:t> would not transfer the full dataset, client contracts, and the full ISO audit report to their servers for analysis as such transfer would violate client agreements and confidentiality requirements. As such, our reviewers were not able to conduct an independent and private peer review and therefore notified us of their withdrawal from the peer-review process.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92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According to the summary of the China study,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Hospitalized patients with advanced COVID-19 and lung involvement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dirty="0">
                <a:solidFill>
                  <a:schemeClr val="tx1"/>
                </a:solidFill>
                <a:effectLst/>
                <a:latin typeface="+mn-lt"/>
                <a:ea typeface="+mn-ea"/>
                <a:cs typeface="+mn-cs"/>
                <a:hlinkClick r:id="rId3"/>
              </a:rPr>
              <a:t>Adaptive COVID-19 Treatment Trial</a:t>
            </a:r>
            <a:r>
              <a:rPr lang="en-GB" sz="1200" b="0" i="0" u="none" strike="noStrike" kern="1200" dirty="0">
                <a:solidFill>
                  <a:schemeClr val="tx1"/>
                </a:solidFill>
                <a:effectLst/>
                <a:latin typeface="+mn-lt"/>
                <a:ea typeface="+mn-ea"/>
                <a:cs typeface="+mn-cs"/>
              </a:rPr>
              <a:t>, or ACTT), sponsored by the </a:t>
            </a:r>
            <a:r>
              <a:rPr lang="en-GB" sz="1200" b="0" i="0" u="none" strike="noStrike" kern="1200" dirty="0">
                <a:solidFill>
                  <a:schemeClr val="tx1"/>
                </a:solidFill>
                <a:effectLst/>
                <a:latin typeface="+mn-lt"/>
                <a:ea typeface="+mn-ea"/>
                <a:cs typeface="+mn-cs"/>
                <a:hlinkClick r:id="rId4"/>
              </a:rPr>
              <a:t>National Institute of Allergy and Infectious Diseases (NIAID)</a:t>
            </a:r>
            <a:r>
              <a:rPr lang="en-GB" sz="1200" b="0" i="0" u="none" strike="noStrike" kern="1200" dirty="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dirty="0" err="1">
                <a:solidFill>
                  <a:schemeClr val="tx1"/>
                </a:solidFill>
                <a:effectLst/>
                <a:latin typeface="+mn-lt"/>
                <a:ea typeface="+mn-ea"/>
                <a:cs typeface="+mn-cs"/>
              </a:rPr>
              <a:t>remdesivir</a:t>
            </a:r>
            <a:r>
              <a:rPr lang="en-GB" sz="1200" b="0" i="0" u="none" strike="noStrike" kern="1200" dirty="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1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99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6/12/20</a:t>
            </a:fld>
            <a:endParaRPr lang="en-US" dirty="0">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dirty="0">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117"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dirty="0">
              <a:solidFill>
                <a:srgbClr val="FF0000"/>
              </a:solidFill>
            </a:endParaRPr>
          </a:p>
        </p:txBody>
      </p:sp>
      <p:pic>
        <p:nvPicPr>
          <p:cNvPr id="12" name="fullColor.png" descr="fullColor.png">
            <a:extLst>
              <a:ext uri="{FF2B5EF4-FFF2-40B4-BE49-F238E27FC236}">
                <a16:creationId xmlns:a16="http://schemas.microsoft.com/office/drawing/2014/main"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dirty="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1"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5"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9"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23" name="reversed.png" descr="reversed.png">
            <a:extLst>
              <a:ext uri="{FF2B5EF4-FFF2-40B4-BE49-F238E27FC236}">
                <a16:creationId xmlns:a16="http://schemas.microsoft.com/office/drawing/2014/main"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7"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0" name="reversed.png" descr="reversed.png">
            <a:extLst>
              <a:ext uri="{FF2B5EF4-FFF2-40B4-BE49-F238E27FC236}">
                <a16:creationId xmlns:a16="http://schemas.microsoft.com/office/drawing/2014/main"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61"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5"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11" name="reversed.png" descr="reversed.png">
            <a:extLst>
              <a:ext uri="{FF2B5EF4-FFF2-40B4-BE49-F238E27FC236}">
                <a16:creationId xmlns:a16="http://schemas.microsoft.com/office/drawing/2014/main"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9"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33"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7" name="Title 1">
            <a:extLst>
              <a:ext uri="{FF2B5EF4-FFF2-40B4-BE49-F238E27FC236}">
                <a16:creationId xmlns:a16="http://schemas.microsoft.com/office/drawing/2014/main"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57"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9" name="Title 1">
            <a:extLst>
              <a:ext uri="{FF2B5EF4-FFF2-40B4-BE49-F238E27FC236}">
                <a16:creationId xmlns:a16="http://schemas.microsoft.com/office/drawing/2014/main"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81"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05"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dirty="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5" name="Title 1">
            <a:extLst>
              <a:ext uri="{FF2B5EF4-FFF2-40B4-BE49-F238E27FC236}">
                <a16:creationId xmlns:a16="http://schemas.microsoft.com/office/drawing/2014/main"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9"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8" name="Picture 7">
            <a:extLst>
              <a:ext uri="{FF2B5EF4-FFF2-40B4-BE49-F238E27FC236}">
                <a16:creationId xmlns:a16="http://schemas.microsoft.com/office/drawing/2014/main"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74847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619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6/12/20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733997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4461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2722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059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3571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1764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70757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15232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6/12/20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5374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6/12/20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tags" Target="../tags/tag11.xml"/><Relationship Id="rId11" Type="http://schemas.openxmlformats.org/officeDocument/2006/relationships/slideLayout" Target="../slideLayouts/slideLayout28.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2.xml"/><Relationship Id="rId10" Type="http://schemas.openxmlformats.org/officeDocument/2006/relationships/slideLayout" Target="../slideLayouts/slideLayout27.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5.xml"/><Relationship Id="rId51" Type="http://schemas.openxmlformats.org/officeDocument/2006/relationships/tags" Target="../tags/tag33.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0" Type="http://schemas.openxmlformats.org/officeDocument/2006/relationships/tags" Target="../tags/tag2.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dirty="0">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093"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dirty="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dirty="0">
                <a:solidFill>
                  <a:schemeClr val="accent6"/>
                </a:solidFill>
                <a:latin typeface="+mn-lt"/>
              </a:rPr>
              <a:t>1 Footnote</a:t>
            </a:r>
          </a:p>
        </p:txBody>
      </p:sp>
      <p:sp>
        <p:nvSpPr>
          <p:cNvPr id="64" name="5. Source" hidden="1">
            <a:extLst>
              <a:ext uri="{FF2B5EF4-FFF2-40B4-BE49-F238E27FC236}">
                <a16:creationId xmlns:a16="http://schemas.microsoft.com/office/drawing/2014/main"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dirty="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dirty="0">
                <a:solidFill>
                  <a:schemeClr val="accent6"/>
                </a:solidFill>
                <a:latin typeface="+mn-lt"/>
              </a:rPr>
              <a:t>TRACKER</a:t>
            </a:r>
          </a:p>
        </p:txBody>
      </p:sp>
      <p:sp>
        <p:nvSpPr>
          <p:cNvPr id="66" name="3. Unit of measure" hidden="1">
            <a:extLst>
              <a:ext uri="{FF2B5EF4-FFF2-40B4-BE49-F238E27FC236}">
                <a16:creationId xmlns:a16="http://schemas.microsoft.com/office/drawing/2014/main"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dirty="0">
                <a:solidFill>
                  <a:schemeClr val="tx1"/>
                </a:solidFill>
              </a:rPr>
              <a:t>Unit of measure </a:t>
            </a:r>
          </a:p>
        </p:txBody>
      </p:sp>
      <p:pic>
        <p:nvPicPr>
          <p:cNvPr id="67" name="reversed.png">
            <a:extLst>
              <a:ext uri="{FF2B5EF4-FFF2-40B4-BE49-F238E27FC236}">
                <a16:creationId xmlns:a16="http://schemas.microsoft.com/office/drawing/2014/main"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dirty="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c 57">
              <a:extLst>
                <a:ext uri="{FF2B5EF4-FFF2-40B4-BE49-F238E27FC236}">
                  <a16:creationId xmlns:a16="http://schemas.microsoft.com/office/drawing/2014/main"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0" name="HalfMoon" hidden="1">
            <a:extLst>
              <a:ext uri="{FF2B5EF4-FFF2-40B4-BE49-F238E27FC236}">
                <a16:creationId xmlns:a16="http://schemas.microsoft.com/office/drawing/2014/main"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c 61">
              <a:extLst>
                <a:ext uri="{FF2B5EF4-FFF2-40B4-BE49-F238E27FC236}">
                  <a16:creationId xmlns:a16="http://schemas.microsoft.com/office/drawing/2014/main"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9" name="3QuaterMoon" hidden="1">
            <a:extLst>
              <a:ext uri="{FF2B5EF4-FFF2-40B4-BE49-F238E27FC236}">
                <a16:creationId xmlns:a16="http://schemas.microsoft.com/office/drawing/2014/main"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Arc 70">
              <a:extLst>
                <a:ext uri="{FF2B5EF4-FFF2-40B4-BE49-F238E27FC236}">
                  <a16:creationId xmlns:a16="http://schemas.microsoft.com/office/drawing/2014/main"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2" name="FullMoon" hidden="1">
            <a:extLst>
              <a:ext uri="{FF2B5EF4-FFF2-40B4-BE49-F238E27FC236}">
                <a16:creationId xmlns:a16="http://schemas.microsoft.com/office/drawing/2014/main"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Arc 73">
              <a:extLst>
                <a:ext uri="{FF2B5EF4-FFF2-40B4-BE49-F238E27FC236}">
                  <a16:creationId xmlns:a16="http://schemas.microsoft.com/office/drawing/2014/main"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5" name="LegendMoons" hidden="1">
            <a:extLst>
              <a:ext uri="{FF2B5EF4-FFF2-40B4-BE49-F238E27FC236}">
                <a16:creationId xmlns:a16="http://schemas.microsoft.com/office/drawing/2014/main"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5" name="Arc 39">
                <a:extLst>
                  <a:ext uri="{FF2B5EF4-FFF2-40B4-BE49-F238E27FC236}">
                    <a16:creationId xmlns:a16="http://schemas.microsoft.com/office/drawing/2014/main"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7" name="MoonLegend2">
              <a:extLst>
                <a:ext uri="{FF2B5EF4-FFF2-40B4-BE49-F238E27FC236}">
                  <a16:creationId xmlns:a16="http://schemas.microsoft.com/office/drawing/2014/main"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3" name="Arc 42">
                <a:extLst>
                  <a:ext uri="{FF2B5EF4-FFF2-40B4-BE49-F238E27FC236}">
                    <a16:creationId xmlns:a16="http://schemas.microsoft.com/office/drawing/2014/main"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8" name="MoonLegend4">
              <a:extLst>
                <a:ext uri="{FF2B5EF4-FFF2-40B4-BE49-F238E27FC236}">
                  <a16:creationId xmlns:a16="http://schemas.microsoft.com/office/drawing/2014/main"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1" name="Arc 48">
                <a:extLst>
                  <a:ext uri="{FF2B5EF4-FFF2-40B4-BE49-F238E27FC236}">
                    <a16:creationId xmlns:a16="http://schemas.microsoft.com/office/drawing/2014/main"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9" name="MoonLegend5">
              <a:extLst>
                <a:ext uri="{FF2B5EF4-FFF2-40B4-BE49-F238E27FC236}">
                  <a16:creationId xmlns:a16="http://schemas.microsoft.com/office/drawing/2014/main"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9" name="Oval 51">
                <a:extLst>
                  <a:ext uri="{FF2B5EF4-FFF2-40B4-BE49-F238E27FC236}">
                    <a16:creationId xmlns:a16="http://schemas.microsoft.com/office/drawing/2014/main"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80" name="Legend1">
              <a:extLst>
                <a:ext uri="{FF2B5EF4-FFF2-40B4-BE49-F238E27FC236}">
                  <a16:creationId xmlns:a16="http://schemas.microsoft.com/office/drawing/2014/main"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1" name="Legend2">
              <a:extLst>
                <a:ext uri="{FF2B5EF4-FFF2-40B4-BE49-F238E27FC236}">
                  <a16:creationId xmlns:a16="http://schemas.microsoft.com/office/drawing/2014/main"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2" name="Legend3">
              <a:extLst>
                <a:ext uri="{FF2B5EF4-FFF2-40B4-BE49-F238E27FC236}">
                  <a16:creationId xmlns:a16="http://schemas.microsoft.com/office/drawing/2014/main"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3" name="Legend4">
              <a:extLst>
                <a:ext uri="{FF2B5EF4-FFF2-40B4-BE49-F238E27FC236}">
                  <a16:creationId xmlns:a16="http://schemas.microsoft.com/office/drawing/2014/main"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4" name="Legend5">
              <a:extLst>
                <a:ext uri="{FF2B5EF4-FFF2-40B4-BE49-F238E27FC236}">
                  <a16:creationId xmlns:a16="http://schemas.microsoft.com/office/drawing/2014/main"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85" name="MoonLegend3">
              <a:extLst>
                <a:ext uri="{FF2B5EF4-FFF2-40B4-BE49-F238E27FC236}">
                  <a16:creationId xmlns:a16="http://schemas.microsoft.com/office/drawing/2014/main"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7" name="Arc 48">
                <a:extLst>
                  <a:ext uri="{FF2B5EF4-FFF2-40B4-BE49-F238E27FC236}">
                    <a16:creationId xmlns:a16="http://schemas.microsoft.com/office/drawing/2014/main"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grpSp>
        <p:nvGrpSpPr>
          <p:cNvPr id="96" name="EmptyMoon" hidden="1">
            <a:extLst>
              <a:ext uri="{FF2B5EF4-FFF2-40B4-BE49-F238E27FC236}">
                <a16:creationId xmlns:a16="http://schemas.microsoft.com/office/drawing/2014/main"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8" name="Arc 97">
              <a:extLst>
                <a:ext uri="{FF2B5EF4-FFF2-40B4-BE49-F238E27FC236}">
                  <a16:creationId xmlns:a16="http://schemas.microsoft.com/office/drawing/2014/main"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6/12/20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17478628"/>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o3B7HuAeWb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June 12,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Trend</a:t>
            </a:r>
            <a:br>
              <a:rPr lang="en-US" dirty="0"/>
            </a:br>
            <a:endParaRPr lang="en-US" dirty="0"/>
          </a:p>
        </p:txBody>
      </p:sp>
      <p:pic>
        <p:nvPicPr>
          <p:cNvPr id="3" name="Picture 2">
            <a:extLst>
              <a:ext uri="{FF2B5EF4-FFF2-40B4-BE49-F238E27FC236}">
                <a16:creationId xmlns:a16="http://schemas.microsoft.com/office/drawing/2014/main" id="{6F0ACFFB-F73F-4743-A52E-8E9DA5352572}"/>
              </a:ext>
            </a:extLst>
          </p:cNvPr>
          <p:cNvPicPr>
            <a:picLocks noChangeAspect="1"/>
          </p:cNvPicPr>
          <p:nvPr/>
        </p:nvPicPr>
        <p:blipFill>
          <a:blip r:embed="rId2"/>
          <a:stretch>
            <a:fillRect/>
          </a:stretch>
        </p:blipFill>
        <p:spPr>
          <a:xfrm>
            <a:off x="1943353" y="1125413"/>
            <a:ext cx="8305294" cy="5043396"/>
          </a:xfrm>
          <a:prstGeom prst="rect">
            <a:avLst/>
          </a:prstGeom>
        </p:spPr>
      </p:pic>
    </p:spTree>
    <p:extLst>
      <p:ext uri="{BB962C8B-B14F-4D97-AF65-F5344CB8AC3E}">
        <p14:creationId xmlns:p14="http://schemas.microsoft.com/office/powerpoint/2010/main" val="2164404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 Covid-19 POSITIVES Age Distribution</a:t>
            </a:r>
            <a:br>
              <a:rPr lang="en-US" dirty="0"/>
            </a:br>
            <a:endParaRPr lang="en-US" dirty="0"/>
          </a:p>
        </p:txBody>
      </p:sp>
      <p:pic>
        <p:nvPicPr>
          <p:cNvPr id="4" name="Picture 3">
            <a:extLst>
              <a:ext uri="{FF2B5EF4-FFF2-40B4-BE49-F238E27FC236}">
                <a16:creationId xmlns:a16="http://schemas.microsoft.com/office/drawing/2014/main" id="{3A605BE3-7C4A-43B3-AAFF-4F43B2AD45B5}"/>
              </a:ext>
            </a:extLst>
          </p:cNvPr>
          <p:cNvPicPr>
            <a:picLocks noChangeAspect="1"/>
          </p:cNvPicPr>
          <p:nvPr/>
        </p:nvPicPr>
        <p:blipFill>
          <a:blip r:embed="rId2"/>
          <a:stretch>
            <a:fillRect/>
          </a:stretch>
        </p:blipFill>
        <p:spPr>
          <a:xfrm>
            <a:off x="0" y="1860426"/>
            <a:ext cx="12192000" cy="3101719"/>
          </a:xfrm>
          <a:prstGeom prst="rect">
            <a:avLst/>
          </a:prstGeom>
        </p:spPr>
      </p:pic>
      <p:pic>
        <p:nvPicPr>
          <p:cNvPr id="5" name="Picture 4">
            <a:extLst>
              <a:ext uri="{FF2B5EF4-FFF2-40B4-BE49-F238E27FC236}">
                <a16:creationId xmlns:a16="http://schemas.microsoft.com/office/drawing/2014/main" id="{50DFE4D1-D945-47D5-B998-C7982C1FAC43}"/>
              </a:ext>
            </a:extLst>
          </p:cNvPr>
          <p:cNvPicPr>
            <a:picLocks noChangeAspect="1"/>
          </p:cNvPicPr>
          <p:nvPr/>
        </p:nvPicPr>
        <p:blipFill>
          <a:blip r:embed="rId3"/>
          <a:stretch>
            <a:fillRect/>
          </a:stretch>
        </p:blipFill>
        <p:spPr>
          <a:xfrm>
            <a:off x="10590415" y="429867"/>
            <a:ext cx="1435001" cy="1553822"/>
          </a:xfrm>
          <a:prstGeom prst="rect">
            <a:avLst/>
          </a:prstGeom>
        </p:spPr>
      </p:pic>
    </p:spTree>
    <p:extLst>
      <p:ext uri="{BB962C8B-B14F-4D97-AF65-F5344CB8AC3E}">
        <p14:creationId xmlns:p14="http://schemas.microsoft.com/office/powerpoint/2010/main" val="2175757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914400" y="319380"/>
            <a:ext cx="10363200" cy="1470025"/>
          </a:xfrm>
        </p:spPr>
        <p:txBody>
          <a:bodyPr/>
          <a:lstStyle/>
          <a:p>
            <a:r>
              <a:rPr lang="en-US" sz="4000" dirty="0"/>
              <a:t>TX/NM Region Weekly Procedures (YOY)</a:t>
            </a:r>
          </a:p>
        </p:txBody>
      </p:sp>
      <p:pic>
        <p:nvPicPr>
          <p:cNvPr id="4" name="Picture 3">
            <a:extLst>
              <a:ext uri="{FF2B5EF4-FFF2-40B4-BE49-F238E27FC236}">
                <a16:creationId xmlns:a16="http://schemas.microsoft.com/office/drawing/2014/main" id="{16BFA3D8-E73E-4FAC-A1FC-218C0DAF6D5E}"/>
              </a:ext>
            </a:extLst>
          </p:cNvPr>
          <p:cNvPicPr>
            <a:picLocks noChangeAspect="1"/>
          </p:cNvPicPr>
          <p:nvPr/>
        </p:nvPicPr>
        <p:blipFill>
          <a:blip r:embed="rId2"/>
          <a:stretch>
            <a:fillRect/>
          </a:stretch>
        </p:blipFill>
        <p:spPr>
          <a:xfrm>
            <a:off x="2427347" y="1054392"/>
            <a:ext cx="7337305" cy="5287476"/>
          </a:xfrm>
          <a:prstGeom prst="rect">
            <a:avLst/>
          </a:prstGeom>
        </p:spPr>
      </p:pic>
    </p:spTree>
    <p:extLst>
      <p:ext uri="{BB962C8B-B14F-4D97-AF65-F5344CB8AC3E}">
        <p14:creationId xmlns:p14="http://schemas.microsoft.com/office/powerpoint/2010/main" val="41599356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dirty="0"/>
              <a:t>Covid-19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dirty="0"/>
              <a:t>TESTING</a:t>
            </a:r>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9BDD"/>
              </a:solidFill>
              <a:effectLst/>
              <a:uLnTx/>
              <a:uFillTx/>
              <a:latin typeface="Corbel" panose="020B0503020204020204"/>
              <a:ea typeface="+mn-ea"/>
              <a:cs typeface="+mn-cs"/>
            </a:endParaRPr>
          </a:p>
        </p:txBody>
      </p:sp>
      <p:graphicFrame>
        <p:nvGraphicFramePr>
          <p:cNvPr id="5" name="Table 4"/>
          <p:cNvGraphicFramePr>
            <a:graphicFrameLocks noGrp="1"/>
          </p:cNvGraphicFramePr>
          <p:nvPr>
            <p:extLst/>
          </p:nvPr>
        </p:nvGraphicFramePr>
        <p:xfrm>
          <a:off x="1748536" y="1226230"/>
          <a:ext cx="8737600" cy="303453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tblGrid>
              <a:tr h="411185">
                <a:tc>
                  <a:txBody>
                    <a:bodyPr/>
                    <a:lstStyle/>
                    <a:p>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latin typeface="Arial Narrow" panose="020B0606020202030204" pitchFamily="34" charset="0"/>
                          <a:cs typeface="Arial" panose="020B0604020202020204" pitchFamily="34" charset="0"/>
                        </a:rPr>
                        <a:t>CMC</a:t>
                      </a:r>
                    </a:p>
                  </a:txBody>
                  <a:tcPr>
                    <a:solidFill>
                      <a:schemeClr val="bg1">
                        <a:lumMod val="75000"/>
                        <a:lumOff val="25000"/>
                      </a:schemeClr>
                    </a:solidFill>
                  </a:tcPr>
                </a:tc>
                <a:tc>
                  <a:txBody>
                    <a:bodyPr/>
                    <a:lstStyle/>
                    <a:p>
                      <a:pPr algn="ctr"/>
                      <a:r>
                        <a:rPr lang="en-US" sz="2000" dirty="0">
                          <a:latin typeface="Arial" panose="020B0604020202020204" pitchFamily="34" charset="0"/>
                          <a:cs typeface="Arial" panose="020B0604020202020204" pitchFamily="34" charset="0"/>
                        </a:rPr>
                        <a:t>CCH</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latin typeface="Arial" panose="020B0604020202020204" pitchFamily="34" charset="0"/>
                          <a:cs typeface="Arial" panose="020B0604020202020204" pitchFamily="34" charset="0"/>
                        </a:rPr>
                        <a:t>CHP</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latin typeface="Arial" panose="020B0604020202020204" pitchFamily="34" charset="0"/>
                          <a:cs typeface="Arial" panose="020B0604020202020204" pitchFamily="34" charset="0"/>
                        </a:rPr>
                        <a:t>Grace</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latin typeface="Arial" panose="020B0604020202020204" pitchFamily="34" charset="0"/>
                          <a:cs typeface="Arial" panose="020B0604020202020204" pitchFamily="34" charset="0"/>
                        </a:rPr>
                        <a:t>Total Tests</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extLst>
                  <a:ext uri="{0D108BD9-81ED-4DB2-BD59-A6C34878D82A}">
                    <a16:rowId xmlns:a16="http://schemas.microsoft.com/office/drawing/2014/main" val="10000"/>
                  </a:ext>
                </a:extLst>
              </a:tr>
              <a:tr h="504690">
                <a:tc>
                  <a:txBody>
                    <a:bodyPr/>
                    <a:lstStyle/>
                    <a:p>
                      <a:r>
                        <a:rPr lang="en-US" sz="2400" b="1" dirty="0"/>
                        <a:t>Abbott</a:t>
                      </a:r>
                    </a:p>
                  </a:txBody>
                  <a:tcPr/>
                </a:tc>
                <a:tc>
                  <a:txBody>
                    <a:bodyPr/>
                    <a:lstStyle/>
                    <a:p>
                      <a:pPr algn="ctr"/>
                      <a:r>
                        <a:rPr lang="en-US" sz="2400" b="0" dirty="0">
                          <a:latin typeface="Arial" panose="020B0604020202020204" pitchFamily="34" charset="0"/>
                          <a:cs typeface="Arial" panose="020B0604020202020204" pitchFamily="34" charset="0"/>
                        </a:rPr>
                        <a:t>2784</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rowSpan="5">
                  <a:txBody>
                    <a:bodyPr/>
                    <a:lstStyle/>
                    <a:p>
                      <a:pPr algn="ctr"/>
                      <a:endParaRPr lang="en-US" sz="2400" b="0" dirty="0">
                        <a:latin typeface="Arial" panose="020B0604020202020204" pitchFamily="34" charset="0"/>
                        <a:cs typeface="Arial" panose="020B0604020202020204" pitchFamily="34" charset="0"/>
                      </a:endParaRPr>
                    </a:p>
                    <a:p>
                      <a:pPr algn="ctr"/>
                      <a:endParaRPr lang="en-US" sz="2400" b="0" dirty="0">
                        <a:latin typeface="Arial" panose="020B0604020202020204" pitchFamily="34" charset="0"/>
                        <a:cs typeface="Arial" panose="020B0604020202020204" pitchFamily="34" charset="0"/>
                      </a:endParaRPr>
                    </a:p>
                    <a:p>
                      <a:pPr algn="ctr"/>
                      <a:r>
                        <a:rPr lang="en-US" sz="2400" b="0" dirty="0">
                          <a:latin typeface="Arial" panose="020B0604020202020204" pitchFamily="34" charset="0"/>
                          <a:cs typeface="Arial" panose="020B0604020202020204" pitchFamily="34" charset="0"/>
                        </a:rPr>
                        <a:t>247</a:t>
                      </a:r>
                    </a:p>
                  </a:txBody>
                  <a:tcPr/>
                </a:tc>
                <a:extLst>
                  <a:ext uri="{0D108BD9-81ED-4DB2-BD59-A6C34878D82A}">
                    <a16:rowId xmlns:a16="http://schemas.microsoft.com/office/drawing/2014/main" val="10001"/>
                  </a:ext>
                </a:extLst>
              </a:tr>
              <a:tr h="445650">
                <a:tc>
                  <a:txBody>
                    <a:bodyPr/>
                    <a:lstStyle/>
                    <a:p>
                      <a:r>
                        <a:rPr lang="en-US" sz="2400" b="1" dirty="0"/>
                        <a:t>Cepheid</a:t>
                      </a:r>
                    </a:p>
                  </a:txBody>
                  <a:tcPr/>
                </a:tc>
                <a:tc>
                  <a:txBody>
                    <a:bodyPr/>
                    <a:lstStyle/>
                    <a:p>
                      <a:pPr algn="ctr"/>
                      <a:r>
                        <a:rPr lang="en-US" sz="2400" b="0" dirty="0">
                          <a:latin typeface="Arial" panose="020B0604020202020204" pitchFamily="34" charset="0"/>
                          <a:cs typeface="Arial" panose="020B0604020202020204" pitchFamily="34" charset="0"/>
                        </a:rPr>
                        <a:t>770</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0549">
                <a:tc>
                  <a:txBody>
                    <a:bodyPr/>
                    <a:lstStyle/>
                    <a:p>
                      <a:r>
                        <a:rPr lang="en-US" sz="2400" b="1" dirty="0"/>
                        <a:t>BD</a:t>
                      </a:r>
                      <a:r>
                        <a:rPr lang="en-US" sz="2400" b="1" baseline="0" dirty="0"/>
                        <a:t> Max</a:t>
                      </a:r>
                      <a:endParaRPr lang="en-US" sz="2400" b="1" dirty="0"/>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1542</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20549">
                <a:tc>
                  <a:txBody>
                    <a:bodyPr/>
                    <a:lstStyle/>
                    <a:p>
                      <a:r>
                        <a:rPr lang="en-US" sz="2400" b="1" dirty="0"/>
                        <a:t>NP Swab</a:t>
                      </a:r>
                    </a:p>
                  </a:txBody>
                  <a:tcPr/>
                </a:tc>
                <a:tc>
                  <a:txBody>
                    <a:bodyPr/>
                    <a:lstStyle/>
                    <a:p>
                      <a:pPr algn="ctr"/>
                      <a:r>
                        <a:rPr lang="en-US" sz="2400" b="0" dirty="0">
                          <a:latin typeface="Arial" panose="020B0604020202020204" pitchFamily="34" charset="0"/>
                          <a:cs typeface="Arial" panose="020B0604020202020204" pitchFamily="34" charset="0"/>
                        </a:rPr>
                        <a:t>&gt;5000</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50504">
                <a:tc>
                  <a:txBody>
                    <a:bodyPr/>
                    <a:lstStyle/>
                    <a:p>
                      <a:r>
                        <a:rPr lang="en-US" sz="2400" b="1" dirty="0"/>
                        <a:t>VTM</a:t>
                      </a:r>
                    </a:p>
                  </a:txBody>
                  <a:tcPr/>
                </a:tc>
                <a:tc>
                  <a:txBody>
                    <a:bodyPr/>
                    <a:lstStyle/>
                    <a:p>
                      <a:pPr algn="ctr"/>
                      <a:r>
                        <a:rPr lang="en-US" sz="2400" b="0" dirty="0">
                          <a:latin typeface="Arial" panose="020B0604020202020204" pitchFamily="34" charset="0"/>
                          <a:cs typeface="Arial" panose="020B0604020202020204" pitchFamily="34" charset="0"/>
                        </a:rPr>
                        <a:t>&gt;1300</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a:txBody>
                    <a:bodyPr/>
                    <a:lstStyle/>
                    <a:p>
                      <a:pPr algn="ctr"/>
                      <a:r>
                        <a:rPr lang="en-US" sz="2400" b="0" dirty="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7" name="Content Placeholder 2"/>
          <p:cNvSpPr txBox="1">
            <a:spLocks/>
          </p:cNvSpPr>
          <p:nvPr/>
        </p:nvSpPr>
        <p:spPr>
          <a:xfrm>
            <a:off x="1244574" y="4344756"/>
            <a:ext cx="9564624" cy="7347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640080" marR="0" lvl="2" indent="-182880" algn="l"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PSJH receiving 3 large platforms – 1 for Texas</a:t>
            </a:r>
          </a:p>
          <a:p>
            <a:pPr marL="640080" marR="0" lvl="2" indent="-182880" algn="l"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PSJH discussing testing to underserved populations</a:t>
            </a:r>
          </a:p>
          <a:p>
            <a:pPr marL="640080" marR="0" lvl="2" indent="-182880" algn="l"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Mfg</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shortages – Abbott and Cepheid</a:t>
            </a:r>
          </a:p>
          <a:p>
            <a:pPr marL="1471800" marR="0" lvl="6" indent="-228600" algn="l" defTabSz="914400" rtl="0" eaLnBrk="1" fontAlgn="auto" latinLnBrk="0" hangingPunct="1">
              <a:lnSpc>
                <a:spcPct val="90000"/>
              </a:lnSpc>
              <a:spcBef>
                <a:spcPts val="0"/>
              </a:spcBef>
              <a:spcAft>
                <a:spcPts val="600"/>
              </a:spcAft>
              <a:buClr>
                <a:srgbClr val="FFFFFF"/>
              </a:buClr>
              <a:buSzPct val="80000"/>
              <a:buFont typeface="Wingdings" pitchFamily="2" charset="2"/>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457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dirty="0"/>
              <a:t>TESTING - Antibody</a:t>
            </a:r>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9BDD"/>
              </a:solidFill>
              <a:effectLst/>
              <a:uLnTx/>
              <a:uFillTx/>
              <a:latin typeface="Corbel" panose="020B0503020204020204"/>
              <a:ea typeface="+mn-ea"/>
              <a:cs typeface="+mn-cs"/>
            </a:endParaRPr>
          </a:p>
        </p:txBody>
      </p:sp>
      <p:graphicFrame>
        <p:nvGraphicFramePr>
          <p:cNvPr id="5" name="Table 4"/>
          <p:cNvGraphicFramePr>
            <a:graphicFrameLocks noGrp="1"/>
          </p:cNvGraphicFramePr>
          <p:nvPr>
            <p:extLst/>
          </p:nvPr>
        </p:nvGraphicFramePr>
        <p:xfrm>
          <a:off x="1534078" y="1407410"/>
          <a:ext cx="9123844" cy="1463040"/>
        </p:xfrm>
        <a:graphic>
          <a:graphicData uri="http://schemas.openxmlformats.org/drawingml/2006/table">
            <a:tbl>
              <a:tblPr firstRow="1" bandRow="1">
                <a:tableStyleId>{5C22544A-7EE6-4342-B048-85BDC9FD1C3A}</a:tableStyleId>
              </a:tblPr>
              <a:tblGrid>
                <a:gridCol w="1309706">
                  <a:extLst>
                    <a:ext uri="{9D8B030D-6E8A-4147-A177-3AD203B41FA5}">
                      <a16:colId xmlns:a16="http://schemas.microsoft.com/office/drawing/2014/main" val="20000"/>
                    </a:ext>
                  </a:extLst>
                </a:gridCol>
                <a:gridCol w="1014984">
                  <a:extLst>
                    <a:ext uri="{9D8B030D-6E8A-4147-A177-3AD203B41FA5}">
                      <a16:colId xmlns:a16="http://schemas.microsoft.com/office/drawing/2014/main" val="20001"/>
                    </a:ext>
                  </a:extLst>
                </a:gridCol>
                <a:gridCol w="1316736">
                  <a:extLst>
                    <a:ext uri="{9D8B030D-6E8A-4147-A177-3AD203B41FA5}">
                      <a16:colId xmlns:a16="http://schemas.microsoft.com/office/drawing/2014/main" val="20002"/>
                    </a:ext>
                  </a:extLst>
                </a:gridCol>
                <a:gridCol w="1389888">
                  <a:extLst>
                    <a:ext uri="{9D8B030D-6E8A-4147-A177-3AD203B41FA5}">
                      <a16:colId xmlns:a16="http://schemas.microsoft.com/office/drawing/2014/main" val="20003"/>
                    </a:ext>
                  </a:extLst>
                </a:gridCol>
                <a:gridCol w="768096">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86160">
                  <a:extLst>
                    <a:ext uri="{9D8B030D-6E8A-4147-A177-3AD203B41FA5}">
                      <a16:colId xmlns:a16="http://schemas.microsoft.com/office/drawing/2014/main" val="20006"/>
                    </a:ext>
                  </a:extLst>
                </a:gridCol>
                <a:gridCol w="903377">
                  <a:extLst>
                    <a:ext uri="{9D8B030D-6E8A-4147-A177-3AD203B41FA5}">
                      <a16:colId xmlns:a16="http://schemas.microsoft.com/office/drawing/2014/main" val="20007"/>
                    </a:ext>
                  </a:extLst>
                </a:gridCol>
                <a:gridCol w="903377">
                  <a:extLst>
                    <a:ext uri="{9D8B030D-6E8A-4147-A177-3AD203B41FA5}">
                      <a16:colId xmlns:a16="http://schemas.microsoft.com/office/drawing/2014/main" val="20008"/>
                    </a:ext>
                  </a:extLst>
                </a:gridCol>
              </a:tblGrid>
              <a:tr h="454211">
                <a:tc>
                  <a:txBody>
                    <a:bodyPr/>
                    <a:lstStyle/>
                    <a:p>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dirty="0">
                          <a:latin typeface="Arial Narrow" panose="020B0606020202030204" pitchFamily="34" charset="0"/>
                          <a:cs typeface="Arial" panose="020B0604020202020204" pitchFamily="34" charset="0"/>
                        </a:rPr>
                        <a:t>5/6 – 5/9</a:t>
                      </a:r>
                    </a:p>
                  </a:txBody>
                  <a:tcPr>
                    <a:solidFill>
                      <a:schemeClr val="bg1">
                        <a:lumMod val="75000"/>
                        <a:lumOff val="25000"/>
                      </a:schemeClr>
                    </a:solidFill>
                  </a:tcPr>
                </a:tc>
                <a:tc>
                  <a:txBody>
                    <a:bodyPr/>
                    <a:lstStyle/>
                    <a:p>
                      <a:pPr algn="ctr"/>
                      <a:r>
                        <a:rPr lang="en-US" sz="2000" dirty="0">
                          <a:latin typeface="Arial" panose="020B0604020202020204" pitchFamily="34" charset="0"/>
                          <a:cs typeface="Arial" panose="020B0604020202020204" pitchFamily="34" charset="0"/>
                        </a:rPr>
                        <a:t>5/11-5/15</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5/18</a:t>
                      </a:r>
                      <a:r>
                        <a:rPr lang="en-US" sz="1800" baseline="0" dirty="0">
                          <a:latin typeface="Arial" panose="020B0604020202020204" pitchFamily="34" charset="0"/>
                          <a:cs typeface="Arial" panose="020B0604020202020204" pitchFamily="34" charset="0"/>
                        </a:rPr>
                        <a:t> – 5/22</a:t>
                      </a:r>
                      <a:endParaRPr lang="en-US" sz="1800" dirty="0">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5/26-5/29</a:t>
                      </a: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6/1</a:t>
                      </a: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6/2</a:t>
                      </a: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6/3</a:t>
                      </a:r>
                    </a:p>
                  </a:txBody>
                  <a:tcPr>
                    <a:solidFill>
                      <a:schemeClr val="bg1">
                        <a:lumMod val="75000"/>
                        <a:lumOff val="25000"/>
                      </a:schemeClr>
                    </a:solidFill>
                  </a:tcPr>
                </a:tc>
                <a:tc>
                  <a:txBody>
                    <a:bodyPr/>
                    <a:lstStyle/>
                    <a:p>
                      <a:pPr algn="ctr"/>
                      <a:r>
                        <a:rPr lang="en-US" sz="1800" dirty="0">
                          <a:latin typeface="Arial" panose="020B0604020202020204" pitchFamily="34" charset="0"/>
                          <a:cs typeface="Arial" panose="020B0604020202020204" pitchFamily="34" charset="0"/>
                        </a:rPr>
                        <a:t>6/4</a:t>
                      </a:r>
                    </a:p>
                  </a:txBody>
                  <a:tcPr>
                    <a:solidFill>
                      <a:schemeClr val="bg1">
                        <a:lumMod val="75000"/>
                        <a:lumOff val="25000"/>
                      </a:schemeClr>
                    </a:solidFill>
                  </a:tcPr>
                </a:tc>
                <a:extLst>
                  <a:ext uri="{0D108BD9-81ED-4DB2-BD59-A6C34878D82A}">
                    <a16:rowId xmlns:a16="http://schemas.microsoft.com/office/drawing/2014/main" val="10000"/>
                  </a:ext>
                </a:extLst>
              </a:tr>
              <a:tr h="473030">
                <a:tc>
                  <a:txBody>
                    <a:bodyPr/>
                    <a:lstStyle/>
                    <a:p>
                      <a:r>
                        <a:rPr lang="en-US" sz="2400" b="1" dirty="0">
                          <a:latin typeface="Arial" panose="020B0604020202020204" pitchFamily="34" charset="0"/>
                          <a:cs typeface="Arial" panose="020B0604020202020204" pitchFamily="34" charset="0"/>
                        </a:rPr>
                        <a:t>Testing</a:t>
                      </a:r>
                      <a:r>
                        <a:rPr lang="en-US" sz="2400" b="1" baseline="0" dirty="0">
                          <a:latin typeface="Arial" panose="020B0604020202020204" pitchFamily="34" charset="0"/>
                          <a:cs typeface="Arial" panose="020B0604020202020204" pitchFamily="34" charset="0"/>
                        </a:rPr>
                        <a:t> Totals</a:t>
                      </a:r>
                      <a:endParaRPr lang="en-US" sz="2400" b="1" dirty="0">
                        <a:latin typeface="Arial" panose="020B0604020202020204" pitchFamily="34" charset="0"/>
                        <a:cs typeface="Arial" panose="020B0604020202020204" pitchFamily="34" charset="0"/>
                      </a:endParaRPr>
                    </a:p>
                  </a:txBody>
                  <a:tcPr/>
                </a:tc>
                <a:tc>
                  <a:txBody>
                    <a:bodyPr/>
                    <a:lstStyle/>
                    <a:p>
                      <a:pPr algn="ctr"/>
                      <a:r>
                        <a:rPr lang="en-US" sz="2400" b="0" dirty="0">
                          <a:latin typeface="Arial" panose="020B0604020202020204" pitchFamily="34" charset="0"/>
                          <a:cs typeface="Arial" panose="020B0604020202020204" pitchFamily="34" charset="0"/>
                        </a:rPr>
                        <a:t>785</a:t>
                      </a:r>
                    </a:p>
                  </a:txBody>
                  <a:tcPr/>
                </a:tc>
                <a:tc>
                  <a:txBody>
                    <a:bodyPr/>
                    <a:lstStyle/>
                    <a:p>
                      <a:pPr algn="ctr"/>
                      <a:r>
                        <a:rPr lang="en-US" sz="2400" b="0" dirty="0">
                          <a:latin typeface="Arial" panose="020B0604020202020204" pitchFamily="34" charset="0"/>
                          <a:cs typeface="Arial" panose="020B0604020202020204" pitchFamily="34" charset="0"/>
                        </a:rPr>
                        <a:t>1006</a:t>
                      </a:r>
                    </a:p>
                  </a:txBody>
                  <a:tcPr/>
                </a:tc>
                <a:tc>
                  <a:txBody>
                    <a:bodyPr/>
                    <a:lstStyle/>
                    <a:p>
                      <a:pPr algn="ctr"/>
                      <a:r>
                        <a:rPr lang="en-US" sz="2400" b="0" dirty="0">
                          <a:latin typeface="Arial" panose="020B0604020202020204" pitchFamily="34" charset="0"/>
                          <a:cs typeface="Arial" panose="020B0604020202020204" pitchFamily="34" charset="0"/>
                        </a:rPr>
                        <a:t>693</a:t>
                      </a:r>
                    </a:p>
                  </a:txBody>
                  <a:tcPr/>
                </a:tc>
                <a:tc>
                  <a:txBody>
                    <a:bodyPr/>
                    <a:lstStyle/>
                    <a:p>
                      <a:pPr algn="ctr"/>
                      <a:r>
                        <a:rPr lang="en-US" sz="2400" b="0" dirty="0">
                          <a:latin typeface="Arial" panose="020B0604020202020204" pitchFamily="34" charset="0"/>
                          <a:cs typeface="Arial" panose="020B0604020202020204" pitchFamily="34" charset="0"/>
                        </a:rPr>
                        <a:t>168</a:t>
                      </a:r>
                    </a:p>
                  </a:txBody>
                  <a:tcPr/>
                </a:tc>
                <a:tc>
                  <a:txBody>
                    <a:bodyPr/>
                    <a:lstStyle/>
                    <a:p>
                      <a:pPr algn="ctr"/>
                      <a:r>
                        <a:rPr lang="en-US" sz="2400" b="0" dirty="0">
                          <a:latin typeface="Arial" panose="020B0604020202020204" pitchFamily="34" charset="0"/>
                          <a:cs typeface="Arial" panose="020B0604020202020204" pitchFamily="34" charset="0"/>
                        </a:rPr>
                        <a:t>0</a:t>
                      </a:r>
                    </a:p>
                  </a:txBody>
                  <a:tcPr/>
                </a:tc>
                <a:tc>
                  <a:txBody>
                    <a:bodyPr/>
                    <a:lstStyle/>
                    <a:p>
                      <a:pPr algn="ctr"/>
                      <a:r>
                        <a:rPr lang="en-US" sz="2400" b="0" dirty="0">
                          <a:latin typeface="Arial" panose="020B0604020202020204" pitchFamily="34" charset="0"/>
                          <a:cs typeface="Arial" panose="020B0604020202020204" pitchFamily="34" charset="0"/>
                        </a:rPr>
                        <a:t>15</a:t>
                      </a:r>
                    </a:p>
                  </a:txBody>
                  <a:tcPr/>
                </a:tc>
                <a:tc>
                  <a:txBody>
                    <a:bodyPr/>
                    <a:lstStyle/>
                    <a:p>
                      <a:pPr algn="ctr"/>
                      <a:r>
                        <a:rPr lang="en-US" sz="2400" b="0" dirty="0">
                          <a:latin typeface="Arial" panose="020B0604020202020204" pitchFamily="34" charset="0"/>
                          <a:cs typeface="Arial" panose="020B0604020202020204" pitchFamily="34" charset="0"/>
                        </a:rPr>
                        <a:t>134</a:t>
                      </a:r>
                    </a:p>
                  </a:txBody>
                  <a:tcPr/>
                </a:tc>
                <a:tc>
                  <a:txBody>
                    <a:bodyPr/>
                    <a:lstStyle/>
                    <a:p>
                      <a:pPr algn="ctr"/>
                      <a:r>
                        <a:rPr lang="en-US" sz="2400" b="0" dirty="0">
                          <a:latin typeface="Arial" panose="020B0604020202020204" pitchFamily="34" charset="0"/>
                          <a:cs typeface="Arial" panose="020B0604020202020204" pitchFamily="34" charset="0"/>
                        </a:rPr>
                        <a:t>73</a:t>
                      </a:r>
                    </a:p>
                  </a:txBody>
                  <a:tcPr/>
                </a:tc>
                <a:extLst>
                  <a:ext uri="{0D108BD9-81ED-4DB2-BD59-A6C34878D82A}">
                    <a16:rowId xmlns:a16="http://schemas.microsoft.com/office/drawing/2014/main" val="10001"/>
                  </a:ext>
                </a:extLst>
              </a:tr>
            </a:tbl>
          </a:graphicData>
        </a:graphic>
      </p:graphicFrame>
      <p:sp>
        <p:nvSpPr>
          <p:cNvPr id="8" name="Content Placeholder 2"/>
          <p:cNvSpPr txBox="1">
            <a:spLocks/>
          </p:cNvSpPr>
          <p:nvPr/>
        </p:nvSpPr>
        <p:spPr>
          <a:xfrm>
            <a:off x="1858351" y="3135626"/>
            <a:ext cx="8760030" cy="112123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640080" marR="0" lvl="2" indent="-182880" algn="l"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3706 total tests – 63 positive;  1.7%</a:t>
            </a:r>
          </a:p>
          <a:p>
            <a:pPr marL="1471800" marR="0" lvl="6" indent="-228600" algn="l" defTabSz="914400" rtl="0" eaLnBrk="1" fontAlgn="auto" latinLnBrk="0" hangingPunct="1">
              <a:lnSpc>
                <a:spcPct val="90000"/>
              </a:lnSpc>
              <a:spcBef>
                <a:spcPts val="0"/>
              </a:spcBef>
              <a:spcAft>
                <a:spcPts val="600"/>
              </a:spcAft>
              <a:buClr>
                <a:srgbClr val="FFFFFF"/>
              </a:buClr>
              <a:buSzPct val="80000"/>
              <a:buFont typeface="Wingdings" pitchFamily="2" charset="2"/>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780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dirty="0"/>
              <a:t>TESTING – STATEWIDE </a:t>
            </a:r>
            <a:r>
              <a:rPr lang="en-US" sz="5400" dirty="0" err="1"/>
              <a:t>REsults</a:t>
            </a:r>
            <a:endParaRPr lang="en-US" sz="5400" dirty="0"/>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9BDD"/>
              </a:solidFill>
              <a:effectLst/>
              <a:uLnTx/>
              <a:uFillTx/>
              <a:latin typeface="Corbel" panose="020B0503020204020204"/>
              <a:ea typeface="+mn-ea"/>
              <a:cs typeface="+mn-cs"/>
            </a:endParaRPr>
          </a:p>
        </p:txBody>
      </p:sp>
      <p:sp>
        <p:nvSpPr>
          <p:cNvPr id="8" name="Content Placeholder 2"/>
          <p:cNvSpPr txBox="1">
            <a:spLocks/>
          </p:cNvSpPr>
          <p:nvPr/>
        </p:nvSpPr>
        <p:spPr>
          <a:xfrm>
            <a:off x="895790" y="5622434"/>
            <a:ext cx="8760030" cy="112123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640080" marR="0" lvl="2" indent="-182880" algn="ctr"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198,025 tests since 6/3</a:t>
            </a:r>
          </a:p>
          <a:p>
            <a:pPr marL="640080" marR="0" lvl="2" indent="-182880" algn="ctr"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1417 new positives</a:t>
            </a:r>
          </a:p>
          <a:p>
            <a:pPr marL="640080" marR="0" lvl="2" indent="-182880" algn="l" defTabSz="914400" rtl="0" eaLnBrk="1" fontAlgn="auto" latinLnBrk="0" hangingPunct="1">
              <a:lnSpc>
                <a:spcPct val="90000"/>
              </a:lnSpc>
              <a:spcBef>
                <a:spcPts val="200"/>
              </a:spcBef>
              <a:spcAft>
                <a:spcPts val="400"/>
              </a:spcAft>
              <a:buClr>
                <a:srgbClr val="FFFFFF"/>
              </a:buClr>
              <a:buSzTx/>
              <a:buFont typeface="Wingdings" pitchFamily="2" charset="2"/>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12559" y="1228496"/>
            <a:ext cx="11166882" cy="4230472"/>
          </a:xfrm>
          <a:prstGeom prst="rect">
            <a:avLst/>
          </a:prstGeom>
        </p:spPr>
      </p:pic>
    </p:spTree>
    <p:extLst>
      <p:ext uri="{BB962C8B-B14F-4D97-AF65-F5344CB8AC3E}">
        <p14:creationId xmlns:p14="http://schemas.microsoft.com/office/powerpoint/2010/main" val="304559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DB5E-55D6-0C46-8A68-45F70E61C612}"/>
              </a:ext>
            </a:extLst>
          </p:cNvPr>
          <p:cNvSpPr>
            <a:spLocks noGrp="1"/>
          </p:cNvSpPr>
          <p:nvPr>
            <p:ph type="ctrTitle"/>
          </p:nvPr>
        </p:nvSpPr>
        <p:spPr/>
        <p:txBody>
          <a:bodyPr/>
          <a:lstStyle/>
          <a:p>
            <a:r>
              <a:rPr lang="en-US" dirty="0">
                <a:solidFill>
                  <a:schemeClr val="bg1"/>
                </a:solidFill>
              </a:rPr>
              <a:t>Physician Screening</a:t>
            </a:r>
          </a:p>
        </p:txBody>
      </p:sp>
      <p:sp>
        <p:nvSpPr>
          <p:cNvPr id="4" name="Subtitle 3">
            <a:extLst>
              <a:ext uri="{FF2B5EF4-FFF2-40B4-BE49-F238E27FC236}">
                <a16:creationId xmlns:a16="http://schemas.microsoft.com/office/drawing/2014/main" id="{9F389890-C0AA-A345-AA53-90AA34E94D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5575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6DF-A28A-AC4F-9C37-E949691C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08800" cy="3543300"/>
          </a:xfrm>
          <a:prstGeom prst="rect">
            <a:avLst/>
          </a:prstGeom>
        </p:spPr>
      </p:pic>
      <p:sp>
        <p:nvSpPr>
          <p:cNvPr id="4" name="TextBox 3">
            <a:extLst>
              <a:ext uri="{FF2B5EF4-FFF2-40B4-BE49-F238E27FC236}">
                <a16:creationId xmlns:a16="http://schemas.microsoft.com/office/drawing/2014/main" id="{5A005926-55FB-AE43-9782-83198B71CDF4}"/>
              </a:ext>
            </a:extLst>
          </p:cNvPr>
          <p:cNvSpPr txBox="1"/>
          <p:nvPr/>
        </p:nvSpPr>
        <p:spPr>
          <a:xfrm>
            <a:off x="3892378" y="3543300"/>
            <a:ext cx="7537622" cy="3046988"/>
          </a:xfrm>
          <a:prstGeom prst="rect">
            <a:avLst/>
          </a:prstGeom>
          <a:noFill/>
        </p:spPr>
        <p:txBody>
          <a:bodyPr wrap="square" rtlCol="0">
            <a:spAutoFit/>
          </a:bodyPr>
          <a:lstStyle/>
          <a:p>
            <a:r>
              <a:rPr lang="en-US" sz="3200" dirty="0"/>
              <a:t>(c) A hospital must implement and enforce written </a:t>
            </a:r>
            <a:r>
              <a:rPr lang="en-US" sz="3200" dirty="0">
                <a:solidFill>
                  <a:srgbClr val="FF0000"/>
                </a:solidFill>
              </a:rPr>
              <a:t>policies and procedures regarding the entry of its workforce</a:t>
            </a:r>
            <a:r>
              <a:rPr lang="en-US" sz="3200" dirty="0"/>
              <a:t> to protect the health and safety of patients, employees and staff, and the public. </a:t>
            </a:r>
          </a:p>
          <a:p>
            <a:endParaRPr lang="en-US" sz="3200" dirty="0"/>
          </a:p>
        </p:txBody>
      </p:sp>
    </p:spTree>
    <p:extLst>
      <p:ext uri="{BB962C8B-B14F-4D97-AF65-F5344CB8AC3E}">
        <p14:creationId xmlns:p14="http://schemas.microsoft.com/office/powerpoint/2010/main" val="385502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lstStyle/>
          <a:p>
            <a:r>
              <a:rPr lang="en-US" dirty="0"/>
              <a:t>Wesley Wells</a:t>
            </a:r>
          </a:p>
          <a:p>
            <a:r>
              <a:rPr lang="en-US" sz="2400" dirty="0"/>
              <a:t>Regional Pharmacy Director</a:t>
            </a:r>
          </a:p>
        </p:txBody>
      </p:sp>
    </p:spTree>
    <p:extLst>
      <p:ext uri="{BB962C8B-B14F-4D97-AF65-F5344CB8AC3E}">
        <p14:creationId xmlns:p14="http://schemas.microsoft.com/office/powerpoint/2010/main" val="2212877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886120" y="1399613"/>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a:xfrm>
            <a:off x="1621616" y="4347967"/>
            <a:ext cx="8892208" cy="998261"/>
          </a:xfrm>
          <a:effectLst>
            <a:outerShdw blurRad="50800" dist="38100" dir="2700000" algn="tl" rotWithShape="0">
              <a:prstClr val="black">
                <a:alpha val="40000"/>
              </a:prstClr>
            </a:outerShdw>
          </a:effectLst>
        </p:spPr>
        <p:txBody>
          <a:bodyPr/>
          <a:lstStyle/>
          <a:p>
            <a:r>
              <a:rPr lang="en-US" dirty="0"/>
              <a:t>Brian Schroeder, MD</a:t>
            </a:r>
          </a:p>
        </p:txBody>
      </p:sp>
    </p:spTree>
    <p:extLst>
      <p:ext uri="{BB962C8B-B14F-4D97-AF65-F5344CB8AC3E}">
        <p14:creationId xmlns:p14="http://schemas.microsoft.com/office/powerpoint/2010/main" val="2861108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56492" y="1177639"/>
          <a:ext cx="10879016" cy="4922520"/>
        </p:xfrm>
        <a:graphic>
          <a:graphicData uri="http://schemas.openxmlformats.org/drawingml/2006/table">
            <a:tbl>
              <a:tblPr firstRow="1" bandRow="1">
                <a:tableStyleId>{5C22544A-7EE6-4342-B048-85BDC9FD1C3A}</a:tableStyleId>
              </a:tblPr>
              <a:tblGrid>
                <a:gridCol w="1664679">
                  <a:extLst>
                    <a:ext uri="{9D8B030D-6E8A-4147-A177-3AD203B41FA5}">
                      <a16:colId xmlns:a16="http://schemas.microsoft.com/office/drawing/2014/main" val="20000"/>
                    </a:ext>
                  </a:extLst>
                </a:gridCol>
                <a:gridCol w="1952802">
                  <a:extLst>
                    <a:ext uri="{9D8B030D-6E8A-4147-A177-3AD203B41FA5}">
                      <a16:colId xmlns:a16="http://schemas.microsoft.com/office/drawing/2014/main" val="20001"/>
                    </a:ext>
                  </a:extLst>
                </a:gridCol>
                <a:gridCol w="3170181">
                  <a:extLst>
                    <a:ext uri="{9D8B030D-6E8A-4147-A177-3AD203B41FA5}">
                      <a16:colId xmlns:a16="http://schemas.microsoft.com/office/drawing/2014/main" val="20002"/>
                    </a:ext>
                  </a:extLst>
                </a:gridCol>
                <a:gridCol w="4091354">
                  <a:extLst>
                    <a:ext uri="{9D8B030D-6E8A-4147-A177-3AD203B41FA5}">
                      <a16:colId xmlns:a16="http://schemas.microsoft.com/office/drawing/2014/main" val="20003"/>
                    </a:ext>
                  </a:extLst>
                </a:gridCol>
              </a:tblGrid>
              <a:tr h="238011">
                <a:tc>
                  <a:txBody>
                    <a:bodyPr/>
                    <a:lstStyle/>
                    <a:p>
                      <a:r>
                        <a:rPr lang="en-US" sz="1300" dirty="0"/>
                        <a:t>Agent</a:t>
                      </a:r>
                    </a:p>
                  </a:txBody>
                  <a:tcPr/>
                </a:tc>
                <a:tc>
                  <a:txBody>
                    <a:bodyPr/>
                    <a:lstStyle/>
                    <a:p>
                      <a:r>
                        <a:rPr lang="en-US" sz="1300" dirty="0"/>
                        <a:t>Dosage</a:t>
                      </a:r>
                    </a:p>
                  </a:txBody>
                  <a:tcPr/>
                </a:tc>
                <a:tc>
                  <a:txBody>
                    <a:bodyPr/>
                    <a:lstStyle/>
                    <a:p>
                      <a:r>
                        <a:rPr lang="en-US" sz="1300" dirty="0"/>
                        <a:t>Comments</a:t>
                      </a:r>
                    </a:p>
                  </a:txBody>
                  <a:tcPr/>
                </a:tc>
                <a:tc>
                  <a:txBody>
                    <a:bodyPr/>
                    <a:lstStyle/>
                    <a:p>
                      <a:r>
                        <a:rPr lang="en-US" sz="1300" dirty="0"/>
                        <a:t>Update</a:t>
                      </a:r>
                    </a:p>
                  </a:txBody>
                  <a:tcPr/>
                </a:tc>
                <a:extLst>
                  <a:ext uri="{0D108BD9-81ED-4DB2-BD59-A6C34878D82A}">
                    <a16:rowId xmlns:a16="http://schemas.microsoft.com/office/drawing/2014/main" val="10000"/>
                  </a:ext>
                </a:extLst>
              </a:tr>
              <a:tr h="1237659">
                <a:tc>
                  <a:txBody>
                    <a:bodyPr/>
                    <a:lstStyle/>
                    <a:p>
                      <a:r>
                        <a:rPr lang="en-US" sz="1300" dirty="0" err="1"/>
                        <a:t>Hydroxychloroquine</a:t>
                      </a:r>
                      <a:endParaRPr lang="en-US" sz="1300" dirty="0"/>
                    </a:p>
                  </a:txBody>
                  <a:tcPr/>
                </a:tc>
                <a:tc>
                  <a:txBody>
                    <a:bodyPr/>
                    <a:lstStyle/>
                    <a:p>
                      <a:r>
                        <a:rPr lang="en-US" sz="1300" dirty="0"/>
                        <a:t>400 mg PO BID x 1 day, then 200 mg PO BID x 4 days</a:t>
                      </a:r>
                    </a:p>
                    <a:p>
                      <a:endParaRPr lang="en-US" sz="13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i="0" dirty="0"/>
                        <a:t>Caution: QT prolongation</a:t>
                      </a:r>
                      <a:r>
                        <a:rPr lang="en-US" sz="1300" i="0" baseline="0" dirty="0"/>
                        <a:t>, </a:t>
                      </a:r>
                      <a:r>
                        <a:rPr lang="en-US" sz="1300" i="0" dirty="0"/>
                        <a:t>arrhythmias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b="1" i="0" dirty="0"/>
                        <a:t>EUA =</a:t>
                      </a:r>
                      <a:r>
                        <a:rPr lang="en-US" sz="1300" b="1" i="0" baseline="0" dirty="0"/>
                        <a:t> </a:t>
                      </a:r>
                      <a:r>
                        <a:rPr lang="en-US" sz="1300" b="1" i="0" dirty="0"/>
                        <a:t>mandatory AE</a:t>
                      </a:r>
                      <a:r>
                        <a:rPr lang="en-US" sz="1300" b="1" i="0" baseline="0" dirty="0"/>
                        <a:t> reporting to FDA </a:t>
                      </a:r>
                      <a:r>
                        <a:rPr lang="en-US" sz="1300" b="1" i="0" baseline="0" dirty="0" err="1"/>
                        <a:t>MedWatch</a:t>
                      </a:r>
                      <a:endParaRPr lang="en-US" sz="1300" b="1" dirty="0"/>
                    </a:p>
                  </a:txBody>
                  <a:tcPr/>
                </a:tc>
                <a:tc>
                  <a:txBody>
                    <a:bodyPr/>
                    <a:lstStyle/>
                    <a:p>
                      <a:pPr marL="0" indent="0">
                        <a:buFont typeface="Arial" panose="020B0604020202020204" pitchFamily="34" charset="0"/>
                        <a:buNone/>
                      </a:pPr>
                      <a:r>
                        <a:rPr lang="en-US" sz="1300" dirty="0"/>
                        <a:t>Commonly prescribed based on early observational data;</a:t>
                      </a:r>
                      <a:r>
                        <a:rPr lang="en-US" sz="1300" baseline="0" dirty="0"/>
                        <a:t> r</a:t>
                      </a:r>
                      <a:r>
                        <a:rPr lang="en-US" sz="1300" dirty="0"/>
                        <a:t>ecent data </a:t>
                      </a:r>
                      <a:r>
                        <a:rPr lang="en-US" sz="1300" u="sng" dirty="0"/>
                        <a:t>suggests no benefit with potential harm</a:t>
                      </a:r>
                    </a:p>
                    <a:p>
                      <a:pPr marL="0" indent="0">
                        <a:buFont typeface="Arial" panose="020B0604020202020204" pitchFamily="34" charset="0"/>
                        <a:buNone/>
                      </a:pP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dirty="0"/>
                        <a:t>NIH</a:t>
                      </a:r>
                      <a:r>
                        <a:rPr lang="en-US" sz="1300" i="0" baseline="0" dirty="0"/>
                        <a:t> guidelines (5/12/20): i</a:t>
                      </a:r>
                      <a:r>
                        <a:rPr lang="en-US" sz="1300" i="0" dirty="0"/>
                        <a:t>nsufficient data </a:t>
                      </a:r>
                      <a:r>
                        <a:rPr lang="en-US" sz="1300" b="0" i="0" dirty="0"/>
                        <a:t>to recommend for or against </a:t>
                      </a:r>
                      <a:r>
                        <a:rPr lang="en-US" sz="1300" i="0" dirty="0"/>
                        <a:t>use; do not recommend for </a:t>
                      </a:r>
                      <a:r>
                        <a:rPr lang="en-US" sz="1300" i="0" dirty="0" err="1"/>
                        <a:t>PrEP</a:t>
                      </a:r>
                      <a:r>
                        <a:rPr lang="en-US" sz="1300" i="0" dirty="0"/>
                        <a:t> or PEP</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PSJH</a:t>
                      </a:r>
                      <a:r>
                        <a:rPr lang="en-US" sz="1300" baseline="0" dirty="0"/>
                        <a:t> AMS COVID-19 subgroup: </a:t>
                      </a:r>
                      <a:r>
                        <a:rPr lang="en-US" sz="1300" b="0" u="sng" baseline="0" dirty="0"/>
                        <a:t>alternative</a:t>
                      </a:r>
                      <a:r>
                        <a:rPr lang="en-US" sz="1300" baseline="0" dirty="0"/>
                        <a:t> therapy for </a:t>
                      </a:r>
                      <a:r>
                        <a:rPr lang="en-US" sz="1300" b="0" baseline="0" dirty="0"/>
                        <a:t>high risk </a:t>
                      </a:r>
                      <a:r>
                        <a:rPr lang="en-US" sz="1300" baseline="0" dirty="0"/>
                        <a:t>patients </a:t>
                      </a:r>
                      <a:r>
                        <a:rPr lang="en-US" sz="1300" u="none" baseline="0" dirty="0"/>
                        <a:t>only</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baseline="0" dirty="0"/>
                        <a:t>5/22/20: Lancet </a:t>
                      </a:r>
                      <a:r>
                        <a:rPr lang="en-US" sz="1300" b="0" u="none" baseline="0" dirty="0"/>
                        <a:t>observational study </a:t>
                      </a:r>
                      <a:r>
                        <a:rPr lang="en-US" sz="1300" b="0" baseline="0" dirty="0"/>
                        <a:t>reports HCQ associated with increased risk of in-hospital mortality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-This study has now been retracted (6/5/20) by Lancet at the request of 3 of the original authors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-Concerns were raised with respect to the veracity of the data and analyses conducted by a global healthcare data collaborative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Awaiting results from RCT sponsored by NIAID</a:t>
                      </a:r>
                      <a:endParaRPr lang="en-US" sz="1300" b="0" baseline="0" dirty="0"/>
                    </a:p>
                  </a:txBody>
                  <a:tcPr/>
                </a:tc>
                <a:extLst>
                  <a:ext uri="{0D108BD9-81ED-4DB2-BD59-A6C34878D82A}">
                    <a16:rowId xmlns:a16="http://schemas.microsoft.com/office/drawing/2014/main" val="10001"/>
                  </a:ext>
                </a:extLst>
              </a:tr>
              <a:tr h="67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t>Hydroxychloroquine</a:t>
                      </a:r>
                      <a:r>
                        <a:rPr lang="en-US" sz="1300" baseline="0" dirty="0"/>
                        <a:t> + azithromycin</a:t>
                      </a:r>
                      <a:endParaRPr lang="en-US" sz="1300" dirty="0"/>
                    </a:p>
                  </a:txBody>
                  <a:tcPr/>
                </a:tc>
                <a:tc>
                  <a:txBody>
                    <a:bodyPr/>
                    <a:lstStyle/>
                    <a:p>
                      <a:r>
                        <a:rPr lang="en-US" sz="1300" dirty="0"/>
                        <a:t>Azithromycin</a:t>
                      </a:r>
                      <a:r>
                        <a:rPr lang="en-US" sz="1300" baseline="0" dirty="0"/>
                        <a:t> </a:t>
                      </a:r>
                      <a:r>
                        <a:rPr lang="en-US" sz="1300" dirty="0"/>
                        <a:t>500 mg PO x 1, then 250 mg PO daily x 4 days</a:t>
                      </a:r>
                    </a:p>
                  </a:txBody>
                  <a:tcPr/>
                </a:tc>
                <a:tc>
                  <a:txBody>
                    <a:bodyPr/>
                    <a:lstStyle/>
                    <a:p>
                      <a:pPr marL="0" indent="0">
                        <a:buFont typeface="Arial" panose="020B0604020202020204" pitchFamily="34" charset="0"/>
                        <a:buNone/>
                      </a:pPr>
                      <a:r>
                        <a:rPr lang="en-US" sz="1300" dirty="0"/>
                        <a:t>High risk for AEs (</a:t>
                      </a:r>
                      <a:r>
                        <a:rPr lang="en-US" sz="1300" dirty="0" err="1"/>
                        <a:t>QTc</a:t>
                      </a:r>
                      <a:r>
                        <a:rPr lang="en-US" sz="1300" dirty="0"/>
                        <a:t> prolongation);</a:t>
                      </a:r>
                      <a:r>
                        <a:rPr lang="en-US" sz="1300" baseline="0" dirty="0"/>
                        <a:t> g</a:t>
                      </a:r>
                      <a:r>
                        <a:rPr lang="en-US" sz="1300" dirty="0"/>
                        <a:t>uidelines recommend </a:t>
                      </a:r>
                      <a:r>
                        <a:rPr lang="en-US" sz="1300" b="0" dirty="0"/>
                        <a:t>AGAINST</a:t>
                      </a:r>
                      <a:r>
                        <a:rPr lang="en-US" sz="1300" dirty="0"/>
                        <a:t> use except in context of clinical trial </a:t>
                      </a:r>
                    </a:p>
                  </a:txBody>
                  <a:tcPr/>
                </a:tc>
                <a:tc>
                  <a:txBody>
                    <a:bodyPr/>
                    <a:lstStyle/>
                    <a:p>
                      <a:endParaRPr lang="en-US" sz="1300" dirty="0"/>
                    </a:p>
                  </a:txBody>
                  <a:tcPr/>
                </a:tc>
                <a:extLst>
                  <a:ext uri="{0D108BD9-81ED-4DB2-BD59-A6C34878D82A}">
                    <a16:rowId xmlns:a16="http://schemas.microsoft.com/office/drawing/2014/main" val="10002"/>
                  </a:ext>
                </a:extLst>
              </a:tr>
              <a:tr h="1439920">
                <a:tc>
                  <a:txBody>
                    <a:bodyPr/>
                    <a:lstStyle/>
                    <a:p>
                      <a:r>
                        <a:rPr lang="en-US" sz="1300" dirty="0" err="1"/>
                        <a:t>Tocilizumab</a:t>
                      </a:r>
                      <a:endParaRPr lang="en-US" sz="1300" dirty="0"/>
                    </a:p>
                  </a:txBody>
                  <a:tcPr/>
                </a:tc>
                <a:tc>
                  <a:txBody>
                    <a:bodyPr/>
                    <a:lstStyle/>
                    <a:p>
                      <a:r>
                        <a:rPr lang="en-US" sz="1300" dirty="0"/>
                        <a:t>400 mg IVPB</a:t>
                      </a:r>
                      <a:r>
                        <a:rPr lang="en-US" sz="1300" baseline="0" dirty="0"/>
                        <a:t> x 1 dose</a:t>
                      </a:r>
                    </a:p>
                    <a:p>
                      <a:endParaRPr lang="en-US" sz="1300" baseline="0" dirty="0"/>
                    </a:p>
                    <a:p>
                      <a:r>
                        <a:rPr lang="en-US" sz="1300" baseline="0" dirty="0"/>
                        <a:t>M</a:t>
                      </a:r>
                      <a:r>
                        <a:rPr lang="en-US" sz="1300" dirty="0"/>
                        <a:t>ay repeat x 1 in 8-12 hours if clinical symptoms worsen or do not demonstrate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IL-6 receptor antagonist used to treat CRS (</a:t>
                      </a:r>
                      <a:r>
                        <a:rPr lang="en-US" sz="1300" b="1" dirty="0"/>
                        <a:t>$2.13K - $4.25K per dose)</a:t>
                      </a:r>
                    </a:p>
                    <a:p>
                      <a:endParaRPr lang="en-US" sz="1300" dirty="0"/>
                    </a:p>
                    <a:p>
                      <a:r>
                        <a:rPr lang="en-US" sz="1300" dirty="0"/>
                        <a:t>CHS criteria for use:</a:t>
                      </a:r>
                    </a:p>
                    <a:p>
                      <a:pPr marL="285750" indent="-285750">
                        <a:buFont typeface="Arial" panose="020B0604020202020204" pitchFamily="34" charset="0"/>
                        <a:buChar char="•"/>
                      </a:pPr>
                      <a:r>
                        <a:rPr lang="en-US" sz="13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Early treatment of severe/critically ill patients who are clinically deteriorating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a:t>Restricted to </a:t>
                      </a:r>
                      <a:r>
                        <a:rPr lang="en-US" sz="1300" baseline="0" dirty="0" err="1"/>
                        <a:t>i</a:t>
                      </a:r>
                      <a:r>
                        <a:rPr lang="en-US" sz="1300" dirty="0" err="1"/>
                        <a:t>ntensivists</a:t>
                      </a:r>
                      <a:r>
                        <a:rPr lang="en-US" sz="1300" dirty="0"/>
                        <a:t> or ID</a:t>
                      </a:r>
                    </a:p>
                    <a:p>
                      <a:pPr marL="285750" indent="-285750">
                        <a:buFont typeface="Arial" panose="020B0604020202020204" pitchFamily="34" charset="0"/>
                        <a:buChar char="•"/>
                      </a:pPr>
                      <a:r>
                        <a:rPr lang="en-US" sz="1300" dirty="0"/>
                        <a:t>AST/ALT &lt;5xULN, ANC &gt;500, </a:t>
                      </a:r>
                      <a:r>
                        <a:rPr lang="en-US" sz="1300" dirty="0" err="1"/>
                        <a:t>Plt</a:t>
                      </a:r>
                      <a:r>
                        <a:rPr lang="en-US" sz="1300" dirty="0"/>
                        <a:t> &gt;50K</a:t>
                      </a:r>
                    </a:p>
                  </a:txBody>
                  <a:tcPr/>
                </a:tc>
                <a:tc>
                  <a:txBody>
                    <a:bodyPr/>
                    <a:lstStyle/>
                    <a:p>
                      <a:r>
                        <a:rPr lang="en-US" sz="1300" b="0" i="0" dirty="0"/>
                        <a:t>NIH </a:t>
                      </a:r>
                      <a:r>
                        <a:rPr lang="en-US" sz="1300" b="0" i="0" baseline="0" dirty="0"/>
                        <a:t>guidelines state </a:t>
                      </a:r>
                      <a:r>
                        <a:rPr lang="en-US" sz="1300" b="0" i="0" dirty="0"/>
                        <a:t>insufficient data to recommend either for or against the use of IL-6 inhibitors for the treatment of COVID-19</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5735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609598" y="1219200"/>
          <a:ext cx="10879016" cy="4827665"/>
        </p:xfrm>
        <a:graphic>
          <a:graphicData uri="http://schemas.openxmlformats.org/drawingml/2006/table">
            <a:tbl>
              <a:tblPr firstRow="1" bandRow="1">
                <a:tableStyleId>{5C22544A-7EE6-4342-B048-85BDC9FD1C3A}</a:tableStyleId>
              </a:tblPr>
              <a:tblGrid>
                <a:gridCol w="1835575">
                  <a:extLst>
                    <a:ext uri="{9D8B030D-6E8A-4147-A177-3AD203B41FA5}">
                      <a16:colId xmlns:a16="http://schemas.microsoft.com/office/drawing/2014/main" val="20000"/>
                    </a:ext>
                  </a:extLst>
                </a:gridCol>
                <a:gridCol w="2269067">
                  <a:extLst>
                    <a:ext uri="{9D8B030D-6E8A-4147-A177-3AD203B41FA5}">
                      <a16:colId xmlns:a16="http://schemas.microsoft.com/office/drawing/2014/main" val="20001"/>
                    </a:ext>
                  </a:extLst>
                </a:gridCol>
                <a:gridCol w="3820160">
                  <a:extLst>
                    <a:ext uri="{9D8B030D-6E8A-4147-A177-3AD203B41FA5}">
                      <a16:colId xmlns:a16="http://schemas.microsoft.com/office/drawing/2014/main" val="20002"/>
                    </a:ext>
                  </a:extLst>
                </a:gridCol>
                <a:gridCol w="2954214">
                  <a:extLst>
                    <a:ext uri="{9D8B030D-6E8A-4147-A177-3AD203B41FA5}">
                      <a16:colId xmlns:a16="http://schemas.microsoft.com/office/drawing/2014/main" val="20003"/>
                    </a:ext>
                  </a:extLst>
                </a:gridCol>
              </a:tblGrid>
              <a:tr h="316625">
                <a:tc>
                  <a:txBody>
                    <a:bodyPr/>
                    <a:lstStyle/>
                    <a:p>
                      <a:r>
                        <a:rPr lang="en-US" sz="1400" dirty="0"/>
                        <a:t>Agent</a:t>
                      </a:r>
                    </a:p>
                  </a:txBody>
                  <a:tcPr/>
                </a:tc>
                <a:tc>
                  <a:txBody>
                    <a:bodyPr/>
                    <a:lstStyle/>
                    <a:p>
                      <a:r>
                        <a:rPr lang="en-US" sz="1400" dirty="0"/>
                        <a:t>Dosage</a:t>
                      </a:r>
                    </a:p>
                  </a:txBody>
                  <a:tcPr/>
                </a:tc>
                <a:tc>
                  <a:txBody>
                    <a:bodyPr/>
                    <a:lstStyle/>
                    <a:p>
                      <a:r>
                        <a:rPr lang="en-US" sz="1400" dirty="0"/>
                        <a:t>Comments</a:t>
                      </a:r>
                    </a:p>
                  </a:txBody>
                  <a:tcPr/>
                </a:tc>
                <a:tc>
                  <a:txBody>
                    <a:bodyPr/>
                    <a:lstStyle/>
                    <a:p>
                      <a:r>
                        <a:rPr lang="en-US" sz="1400" dirty="0"/>
                        <a:t>Update</a:t>
                      </a:r>
                    </a:p>
                  </a:txBody>
                  <a:tcPr/>
                </a:tc>
                <a:extLst>
                  <a:ext uri="{0D108BD9-81ED-4DB2-BD59-A6C34878D82A}">
                    <a16:rowId xmlns:a16="http://schemas.microsoft.com/office/drawing/2014/main" val="10000"/>
                  </a:ext>
                </a:extLst>
              </a:tr>
              <a:tr h="1997084">
                <a:tc>
                  <a:txBody>
                    <a:bodyPr/>
                    <a:lstStyle/>
                    <a:p>
                      <a:r>
                        <a:rPr lang="en-US" sz="1400" dirty="0" err="1"/>
                        <a:t>Remdesivir</a:t>
                      </a:r>
                      <a:endParaRPr lang="en-US" sz="1400" dirty="0"/>
                    </a:p>
                  </a:txBody>
                  <a:tcPr/>
                </a:tc>
                <a:tc>
                  <a:txBody>
                    <a:bodyPr/>
                    <a:lstStyle/>
                    <a:p>
                      <a:r>
                        <a:rPr lang="en-US" sz="1400" dirty="0"/>
                        <a:t>200 mg IV x 1, then 100 mg IV daily x 9 days</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Emergency Use</a:t>
                      </a:r>
                      <a:r>
                        <a:rPr lang="en-US" sz="1400" b="0" baseline="0" dirty="0"/>
                        <a:t> </a:t>
                      </a:r>
                      <a:r>
                        <a:rPr lang="en-US" sz="1400" b="0" dirty="0"/>
                        <a:t>Authorization (EUA) 5/1/20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5 day treatment = 6 vials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10 day treatment = 11 vials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p>
                  </a:txBody>
                  <a:tcPr/>
                </a:tc>
                <a:tc>
                  <a:txBody>
                    <a:bodyPr/>
                    <a:lstStyle/>
                    <a:p>
                      <a:r>
                        <a:rPr lang="en-US" sz="1400" dirty="0"/>
                        <a:t>Covenant was enrolled in expanded access program, which ended</a:t>
                      </a:r>
                      <a:r>
                        <a:rPr lang="en-US" sz="1400" baseline="0" dirty="0"/>
                        <a:t> 5/29/20</a:t>
                      </a:r>
                      <a:endParaRPr lang="en-US" sz="1400" dirty="0"/>
                    </a:p>
                    <a:p>
                      <a:pPr marL="0" indent="0">
                        <a:buFont typeface="Arial" panose="020B0604020202020204" pitchFamily="34" charset="0"/>
                        <a:buNone/>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PSJH criteria for EUA: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1. Adults or pediatrics with confirmed SARS-CoV-2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2. Pneumonia per chest imaging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3. Patient with SpO2 ≤ 94% </a:t>
                      </a:r>
                      <a:r>
                        <a:rPr lang="en-US" sz="1400" b="0" u="sng" baseline="0" dirty="0"/>
                        <a:t>or</a:t>
                      </a:r>
                      <a:r>
                        <a:rPr lang="en-US" sz="1400" b="0" baseline="0" dirty="0"/>
                        <a:t> requiring supplemental O2, </a:t>
                      </a:r>
                      <a:r>
                        <a:rPr lang="en-US" sz="1400" b="0" baseline="0" dirty="0" err="1"/>
                        <a:t>mech</a:t>
                      </a:r>
                      <a:r>
                        <a:rPr lang="en-US" sz="1400" b="0" baseline="0" dirty="0"/>
                        <a:t> vent, and/or ECMO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4. AST/ALT &lt; 5 x ULN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5. </a:t>
                      </a:r>
                      <a:r>
                        <a:rPr lang="en-US" sz="1400" b="0" baseline="0" dirty="0" err="1"/>
                        <a:t>eGFR</a:t>
                      </a:r>
                      <a:r>
                        <a:rPr lang="en-US" sz="1400" b="0" baseline="0" dirty="0"/>
                        <a:t> &gt; 30 ml/min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a:t>Mandatory AE</a:t>
                      </a:r>
                      <a:r>
                        <a:rPr lang="en-US" sz="1400" b="0" i="1" baseline="0" dirty="0"/>
                        <a:t> reporting to FDA </a:t>
                      </a:r>
                      <a:r>
                        <a:rPr lang="en-US" sz="1400" b="0" i="1" baseline="0" dirty="0" err="1"/>
                        <a:t>MedWatch</a:t>
                      </a:r>
                      <a:endParaRPr lang="en-US" sz="1400" b="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Emergency</a:t>
                      </a:r>
                      <a:r>
                        <a:rPr lang="en-US" sz="1400" b="1" baseline="0" dirty="0"/>
                        <a:t> </a:t>
                      </a:r>
                      <a:r>
                        <a:rPr lang="en-US" sz="1400" b="1" dirty="0"/>
                        <a:t>Use Authorization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Inventory = 180 vials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t>EUA to date: </a:t>
                      </a:r>
                      <a:r>
                        <a:rPr lang="en-US" sz="1400" b="0" baseline="0" dirty="0"/>
                        <a:t>10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 patients on therapy as of Thursday 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Per EUA, patients must be provided “Fact Sheet for Patients” and we must document that we communicated EUA info to patient in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-Tasked to ID provider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-System compliance will also be monitoring documentation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TX requires patients to be entered in ImmTrac2 registry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a:t>-Tasked to ASP/Quality</a:t>
                      </a:r>
                    </a:p>
                  </a:txBody>
                  <a:tcPr/>
                </a:tc>
                <a:extLst>
                  <a:ext uri="{0D108BD9-81ED-4DB2-BD59-A6C34878D82A}">
                    <a16:rowId xmlns:a16="http://schemas.microsoft.com/office/drawing/2014/main" val="10001"/>
                  </a:ext>
                </a:extLst>
              </a:tr>
              <a:tr h="279428">
                <a:tc>
                  <a:txBody>
                    <a:bodyPr/>
                    <a:lstStyle/>
                    <a:p>
                      <a:r>
                        <a:rPr lang="en-US" sz="1400" dirty="0"/>
                        <a:t>Convalescent</a:t>
                      </a:r>
                      <a:r>
                        <a:rPr lang="en-US" sz="1400" baseline="0" dirty="0"/>
                        <a:t> </a:t>
                      </a:r>
                      <a:r>
                        <a:rPr lang="en-US" sz="1400" dirty="0"/>
                        <a:t>Plasma</a:t>
                      </a:r>
                    </a:p>
                  </a:txBody>
                  <a:tcPr/>
                </a:tc>
                <a:tc>
                  <a:txBody>
                    <a:bodyPr/>
                    <a:lstStyle/>
                    <a:p>
                      <a:r>
                        <a:rPr lang="en-US" sz="1400" dirty="0"/>
                        <a:t>1</a:t>
                      </a:r>
                      <a:r>
                        <a:rPr lang="en-US" sz="1400" baseline="0" dirty="0"/>
                        <a:t> unit (200-400mL) x 1</a:t>
                      </a:r>
                      <a:endParaRPr lang="en-US" sz="1400" dirty="0"/>
                    </a:p>
                  </a:txBody>
                  <a:tcPr/>
                </a:tc>
                <a:tc>
                  <a:txBody>
                    <a:bodyPr/>
                    <a:lstStyle/>
                    <a:p>
                      <a:r>
                        <a:rPr lang="en-US" sz="1400" dirty="0"/>
                        <a:t>CMC</a:t>
                      </a:r>
                      <a:r>
                        <a:rPr lang="en-US" sz="1400" baseline="0" dirty="0"/>
                        <a:t> e</a:t>
                      </a:r>
                      <a:r>
                        <a:rPr lang="en-US" sz="1400" dirty="0"/>
                        <a:t>nrolled in Mayo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Enrolled X patients to date</a:t>
                      </a:r>
                    </a:p>
                  </a:txBody>
                  <a:tcPr/>
                </a:tc>
                <a:extLst>
                  <a:ext uri="{0D108BD9-81ED-4DB2-BD59-A6C34878D82A}">
                    <a16:rowId xmlns:a16="http://schemas.microsoft.com/office/drawing/2014/main" val="10002"/>
                  </a:ext>
                </a:extLst>
              </a:tr>
              <a:tr h="316625">
                <a:tc>
                  <a:txBody>
                    <a:bodyPr/>
                    <a:lstStyle/>
                    <a:p>
                      <a:r>
                        <a:rPr lang="en-US" sz="1400" dirty="0" err="1"/>
                        <a:t>Zanubrutinib</a:t>
                      </a:r>
                      <a:endParaRPr lang="en-US" sz="1400" dirty="0"/>
                    </a:p>
                  </a:txBody>
                  <a:tcPr/>
                </a:tc>
                <a:tc>
                  <a:txBody>
                    <a:bodyPr/>
                    <a:lstStyle/>
                    <a:p>
                      <a:r>
                        <a:rPr lang="en-US" sz="1400" dirty="0"/>
                        <a:t>320 mg PO once daily for up to a maximum of 28 days</a:t>
                      </a:r>
                    </a:p>
                  </a:txBody>
                  <a:tcPr/>
                </a:tc>
                <a:tc>
                  <a:txBody>
                    <a:bodyPr/>
                    <a:lstStyle/>
                    <a:p>
                      <a:r>
                        <a:rPr lang="en-US" sz="1400" dirty="0"/>
                        <a:t>CMC will be participating in</a:t>
                      </a:r>
                      <a:r>
                        <a:rPr lang="en-US" sz="1400" baseline="0" dirty="0"/>
                        <a:t> this p</a:t>
                      </a:r>
                      <a:r>
                        <a:rPr lang="en-US" sz="1400" dirty="0"/>
                        <a:t>hase 2, randomized, double blind, placebo-controlled</a:t>
                      </a:r>
                    </a:p>
                  </a:txBody>
                  <a:tcPr/>
                </a:tc>
                <a:tc>
                  <a:txBody>
                    <a:bodyPr/>
                    <a:lstStyle/>
                    <a:p>
                      <a:r>
                        <a:rPr lang="en-US" sz="1400" dirty="0"/>
                        <a:t>Looking to enroll 46-52</a:t>
                      </a:r>
                      <a:r>
                        <a:rPr lang="en-US" sz="1400" baseline="0" dirty="0"/>
                        <a:t> patients </a:t>
                      </a:r>
                      <a:r>
                        <a:rPr lang="en-US" sz="1400" b="1" baseline="0" dirty="0"/>
                        <a:t>(enrollment date TBD)</a:t>
                      </a:r>
                      <a:endParaRPr lang="en-US" sz="1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4785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3C0-2AD8-47DB-815C-CA73FE2CB807}"/>
              </a:ext>
            </a:extLst>
          </p:cNvPr>
          <p:cNvSpPr>
            <a:spLocks noGrp="1"/>
          </p:cNvSpPr>
          <p:nvPr>
            <p:ph type="title"/>
          </p:nvPr>
        </p:nvSpPr>
        <p:spPr/>
        <p:txBody>
          <a:bodyPr/>
          <a:lstStyle/>
          <a:p>
            <a:r>
              <a:rPr lang="en-US" dirty="0"/>
              <a:t>Pharmacy Shortages/Allocations</a:t>
            </a:r>
          </a:p>
        </p:txBody>
      </p:sp>
      <p:sp>
        <p:nvSpPr>
          <p:cNvPr id="3" name="Content Placeholder 2">
            <a:extLst>
              <a:ext uri="{FF2B5EF4-FFF2-40B4-BE49-F238E27FC236}">
                <a16:creationId xmlns:a16="http://schemas.microsoft.com/office/drawing/2014/main" id="{4D087979-DCA8-4EEB-A9EE-5FF6E60AABA5}"/>
              </a:ext>
            </a:extLst>
          </p:cNvPr>
          <p:cNvSpPr>
            <a:spLocks noGrp="1"/>
          </p:cNvSpPr>
          <p:nvPr>
            <p:ph idx="1"/>
          </p:nvPr>
        </p:nvSpPr>
        <p:spPr>
          <a:xfrm>
            <a:off x="1268817" y="1208569"/>
            <a:ext cx="3699789" cy="4906963"/>
          </a:xfrm>
        </p:spPr>
        <p:txBody>
          <a:bodyPr/>
          <a:lstStyle/>
          <a:p>
            <a:r>
              <a:rPr lang="en-US" sz="2400" dirty="0"/>
              <a:t>Covid-19 Related</a:t>
            </a:r>
          </a:p>
          <a:p>
            <a:pPr lvl="1"/>
            <a:r>
              <a:rPr lang="en-US" sz="1800" b="1" dirty="0" err="1"/>
              <a:t>Cisatracurium</a:t>
            </a:r>
            <a:endParaRPr lang="en-US" sz="1800" b="1" dirty="0"/>
          </a:p>
          <a:p>
            <a:pPr lvl="1"/>
            <a:r>
              <a:rPr lang="en-US" sz="1800" b="1" dirty="0"/>
              <a:t>Rocuronium</a:t>
            </a:r>
          </a:p>
          <a:p>
            <a:pPr lvl="1"/>
            <a:r>
              <a:rPr lang="en-US" sz="1800" dirty="0"/>
              <a:t>Vecuronium</a:t>
            </a:r>
          </a:p>
          <a:p>
            <a:pPr lvl="1"/>
            <a:r>
              <a:rPr lang="en-US" sz="1800" dirty="0"/>
              <a:t>Dexmedetomidine</a:t>
            </a:r>
          </a:p>
          <a:p>
            <a:pPr lvl="1"/>
            <a:r>
              <a:rPr lang="en-US" sz="1800" b="1" dirty="0"/>
              <a:t>Propofol</a:t>
            </a:r>
          </a:p>
          <a:p>
            <a:pPr lvl="1"/>
            <a:r>
              <a:rPr lang="en-US" sz="1800" b="1" dirty="0"/>
              <a:t>Fentanyl</a:t>
            </a:r>
          </a:p>
          <a:p>
            <a:pPr lvl="1"/>
            <a:r>
              <a:rPr lang="en-US" sz="1800" dirty="0"/>
              <a:t>Etomidate</a:t>
            </a:r>
          </a:p>
          <a:p>
            <a:pPr lvl="1"/>
            <a:r>
              <a:rPr lang="en-US" sz="1800" dirty="0"/>
              <a:t>Vitamin C Liquid</a:t>
            </a:r>
          </a:p>
          <a:p>
            <a:pPr lvl="1"/>
            <a:r>
              <a:rPr lang="en-US" sz="1800" dirty="0"/>
              <a:t>Vitamin C Injection</a:t>
            </a:r>
          </a:p>
          <a:p>
            <a:pPr lvl="1"/>
            <a:r>
              <a:rPr lang="en-US" sz="1800" b="1" dirty="0"/>
              <a:t>Ivermectin</a:t>
            </a:r>
          </a:p>
        </p:txBody>
      </p:sp>
      <p:sp>
        <p:nvSpPr>
          <p:cNvPr id="4" name="Content Placeholder 2">
            <a:extLst>
              <a:ext uri="{FF2B5EF4-FFF2-40B4-BE49-F238E27FC236}">
                <a16:creationId xmlns:a16="http://schemas.microsoft.com/office/drawing/2014/main" id="{91049E37-ED62-4510-8AD3-2B3E05ED66E4}"/>
              </a:ext>
            </a:extLst>
          </p:cNvPr>
          <p:cNvSpPr txBox="1">
            <a:spLocks/>
          </p:cNvSpPr>
          <p:nvPr/>
        </p:nvSpPr>
        <p:spPr>
          <a:xfrm>
            <a:off x="6609905" y="1219203"/>
            <a:ext cx="4649333"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393B3D"/>
                </a:solidFill>
                <a:effectLst/>
                <a:uLnTx/>
                <a:uFillTx/>
                <a:latin typeface="Calibri"/>
                <a:ea typeface="+mn-ea"/>
                <a:cs typeface="+mn-cs"/>
              </a:rPr>
              <a:t>Non-Covid-19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Bumetanide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Amiodarone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Dopamine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Dobutamine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Famotidine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Furosemide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Doxycycline </a:t>
            </a:r>
            <a:r>
              <a:rPr kumimoji="0" lang="en-US" sz="1800" b="0" i="0" u="none" strike="noStrike" kern="1200" cap="none" spc="0" normalizeH="0" baseline="0" noProof="0" dirty="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393B3D"/>
                </a:solidFill>
                <a:effectLst/>
                <a:uLnTx/>
                <a:uFillTx/>
                <a:latin typeface="Calibri"/>
                <a:ea typeface="+mn-ea"/>
                <a:cs typeface="+mn-cs"/>
              </a:rPr>
              <a:t>Nitroglycerin SDV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Bupivacaine with epinephrine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Lidocaine with epinephrine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393B3D"/>
                </a:solidFill>
                <a:effectLst/>
                <a:uLnTx/>
                <a:uFillTx/>
                <a:latin typeface="Calibri"/>
                <a:ea typeface="+mn-ea"/>
                <a:cs typeface="+mn-cs"/>
              </a:rPr>
              <a:t>Methadone </a:t>
            </a:r>
            <a:r>
              <a:rPr kumimoji="0" lang="en-US" sz="1800" b="0" i="0" u="none" strike="noStrike" kern="1200" cap="none" spc="0" normalizeH="0" baseline="0" noProof="0">
                <a:ln>
                  <a:noFill/>
                </a:ln>
                <a:solidFill>
                  <a:srgbClr val="393B3D"/>
                </a:solidFill>
                <a:effectLst/>
                <a:uLnTx/>
                <a:uFillTx/>
                <a:latin typeface="Calibri"/>
                <a:ea typeface="+mn-ea"/>
                <a:cs typeface="+mn-cs"/>
              </a:rPr>
              <a:t>inj</a:t>
            </a:r>
            <a:endParaRPr kumimoji="0" lang="en-US" sz="1800" b="0" i="0" u="none" strike="noStrike" kern="1200" cap="none" spc="0" normalizeH="0" baseline="0" noProof="0" dirty="0">
              <a:ln>
                <a:noFill/>
              </a:ln>
              <a:solidFill>
                <a:srgbClr val="393B3D"/>
              </a:solidFill>
              <a:effectLst/>
              <a:uLnTx/>
              <a:uFillTx/>
              <a:latin typeface="Calibri"/>
              <a:ea typeface="+mn-ea"/>
              <a:cs typeface="+mn-cs"/>
            </a:endParaRPr>
          </a:p>
        </p:txBody>
      </p:sp>
    </p:spTree>
    <p:extLst>
      <p:ext uri="{BB962C8B-B14F-4D97-AF65-F5344CB8AC3E}">
        <p14:creationId xmlns:p14="http://schemas.microsoft.com/office/powerpoint/2010/main" val="1982146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8B-81A9-D548-91E3-56E477EAA333}"/>
              </a:ext>
            </a:extLst>
          </p:cNvPr>
          <p:cNvSpPr>
            <a:spLocks noGrp="1"/>
          </p:cNvSpPr>
          <p:nvPr>
            <p:ph type="ctrTitle"/>
          </p:nvPr>
        </p:nvSpPr>
        <p:spPr/>
        <p:txBody>
          <a:bodyPr/>
          <a:lstStyle/>
          <a:p>
            <a:r>
              <a:rPr lang="en-US" dirty="0"/>
              <a:t>Financial Recovery</a:t>
            </a:r>
          </a:p>
        </p:txBody>
      </p:sp>
      <p:sp>
        <p:nvSpPr>
          <p:cNvPr id="3" name="Subtitle 2">
            <a:extLst>
              <a:ext uri="{FF2B5EF4-FFF2-40B4-BE49-F238E27FC236}">
                <a16:creationId xmlns:a16="http://schemas.microsoft.com/office/drawing/2014/main" id="{8DCCE736-983F-744C-A33D-0A703FA654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413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AD7604-ACC9-0749-AF4D-CFE53557E41B}"/>
              </a:ext>
            </a:extLst>
          </p:cNvPr>
          <p:cNvSpPr>
            <a:spLocks noGrp="1"/>
          </p:cNvSpPr>
          <p:nvPr>
            <p:ph type="title"/>
          </p:nvPr>
        </p:nvSpPr>
        <p:spPr/>
        <p:txBody>
          <a:bodyPr/>
          <a:lstStyle/>
          <a:p>
            <a:r>
              <a:rPr lang="en-US" dirty="0"/>
              <a:t>Partial Unemployment Program (TWC)</a:t>
            </a:r>
          </a:p>
        </p:txBody>
      </p:sp>
      <p:sp>
        <p:nvSpPr>
          <p:cNvPr id="5" name="Content Placeholder 4">
            <a:extLst>
              <a:ext uri="{FF2B5EF4-FFF2-40B4-BE49-F238E27FC236}">
                <a16:creationId xmlns:a16="http://schemas.microsoft.com/office/drawing/2014/main" id="{36F92DDA-9AEA-3947-8792-E9BDE7BFC289}"/>
              </a:ext>
            </a:extLst>
          </p:cNvPr>
          <p:cNvSpPr>
            <a:spLocks noGrp="1"/>
          </p:cNvSpPr>
          <p:nvPr>
            <p:ph idx="1"/>
          </p:nvPr>
        </p:nvSpPr>
        <p:spPr>
          <a:xfrm>
            <a:off x="609600" y="1951037"/>
            <a:ext cx="10972800" cy="4906963"/>
          </a:xfrm>
        </p:spPr>
        <p:txBody>
          <a:bodyPr/>
          <a:lstStyle/>
          <a:p>
            <a:r>
              <a:rPr lang="en-US" sz="2800" dirty="0"/>
              <a:t>Texas Workforce Commission (TWC) program for Healthcare Workers</a:t>
            </a:r>
          </a:p>
          <a:p>
            <a:pPr lvl="1"/>
            <a:r>
              <a:rPr lang="en-US" sz="2400" dirty="0"/>
              <a:t>Allows us to offer a 32 hour workweek in June and July (our traditionally lower volume months)</a:t>
            </a:r>
          </a:p>
          <a:p>
            <a:pPr lvl="1"/>
            <a:r>
              <a:rPr lang="en-US" sz="2400" dirty="0"/>
              <a:t>Replaces some or all of the lost pay with partial unemployment benefits plus a $600 CARES Act </a:t>
            </a:r>
            <a:r>
              <a:rPr lang="en-US" sz="2400" dirty="0" err="1"/>
              <a:t>Covid</a:t>
            </a:r>
            <a:r>
              <a:rPr lang="en-US" sz="2400" dirty="0"/>
              <a:t> unemployment benefit through 7-31-2020</a:t>
            </a:r>
          </a:p>
          <a:p>
            <a:pPr lvl="1"/>
            <a:r>
              <a:rPr lang="en-US" sz="2400" dirty="0"/>
              <a:t>For every five caregivers that participates in the program, we save enough in salaries to avoid one potential layoff.</a:t>
            </a:r>
          </a:p>
          <a:p>
            <a:pPr lvl="1"/>
            <a:r>
              <a:rPr lang="en-US" sz="2400" dirty="0"/>
              <a:t>We are encouraging caregivers to rest and rejuvenate during their time off</a:t>
            </a:r>
          </a:p>
        </p:txBody>
      </p:sp>
    </p:spTree>
    <p:extLst>
      <p:ext uri="{BB962C8B-B14F-4D97-AF65-F5344CB8AC3E}">
        <p14:creationId xmlns:p14="http://schemas.microsoft.com/office/powerpoint/2010/main" val="2042094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1BA-BBC9-5A47-AE85-18B86DF3C5BF}"/>
              </a:ext>
            </a:extLst>
          </p:cNvPr>
          <p:cNvSpPr>
            <a:spLocks noGrp="1"/>
          </p:cNvSpPr>
          <p:nvPr>
            <p:ph type="title"/>
          </p:nvPr>
        </p:nvSpPr>
        <p:spPr/>
        <p:txBody>
          <a:bodyPr/>
          <a:lstStyle/>
          <a:p>
            <a:r>
              <a:rPr lang="en-US" dirty="0"/>
              <a:t>Health Care Industry Representatives (HCIR)</a:t>
            </a:r>
          </a:p>
        </p:txBody>
      </p:sp>
      <p:sp>
        <p:nvSpPr>
          <p:cNvPr id="3" name="Content Placeholder 2">
            <a:extLst>
              <a:ext uri="{FF2B5EF4-FFF2-40B4-BE49-F238E27FC236}">
                <a16:creationId xmlns:a16="http://schemas.microsoft.com/office/drawing/2014/main" id="{9B00FDB1-FDAC-054F-B4A5-E5539FD3C47E}"/>
              </a:ext>
            </a:extLst>
          </p:cNvPr>
          <p:cNvSpPr>
            <a:spLocks noGrp="1"/>
          </p:cNvSpPr>
          <p:nvPr>
            <p:ph idx="1"/>
          </p:nvPr>
        </p:nvSpPr>
        <p:spPr/>
        <p:txBody>
          <a:bodyPr/>
          <a:lstStyle/>
          <a:p>
            <a:r>
              <a:rPr lang="en-US" sz="2800" dirty="0"/>
              <a:t>As we re-open elective services, we will be facing allowing some vendors (HCIR) to return to our facilities.   Be aware that this comes at a price and with Federal regulations (OSHA):</a:t>
            </a:r>
          </a:p>
          <a:p>
            <a:pPr lvl="1"/>
            <a:r>
              <a:rPr lang="en-US" sz="2400" dirty="0"/>
              <a:t>We are </a:t>
            </a:r>
            <a:r>
              <a:rPr lang="en-US" sz="2400" dirty="0">
                <a:solidFill>
                  <a:srgbClr val="339933"/>
                </a:solidFill>
              </a:rPr>
              <a:t>obligated to provide </a:t>
            </a:r>
            <a:r>
              <a:rPr lang="en-US" sz="2400" dirty="0"/>
              <a:t>appropriate PPE to the Vendors</a:t>
            </a:r>
          </a:p>
          <a:p>
            <a:pPr lvl="1"/>
            <a:r>
              <a:rPr lang="en-US" sz="2400" dirty="0"/>
              <a:t>The PPE provided must be the </a:t>
            </a:r>
            <a:r>
              <a:rPr lang="en-US" sz="2400" dirty="0">
                <a:solidFill>
                  <a:srgbClr val="339933"/>
                </a:solidFill>
              </a:rPr>
              <a:t>same level of protection </a:t>
            </a:r>
            <a:r>
              <a:rPr lang="en-US" sz="2400" dirty="0"/>
              <a:t>that the procedural team is using</a:t>
            </a:r>
          </a:p>
          <a:p>
            <a:pPr lvl="1"/>
            <a:r>
              <a:rPr lang="en-US" sz="2400" dirty="0"/>
              <a:t>The PPE must be </a:t>
            </a:r>
            <a:r>
              <a:rPr lang="en-US" sz="2400" dirty="0">
                <a:solidFill>
                  <a:srgbClr val="339933"/>
                </a:solidFill>
              </a:rPr>
              <a:t>FIT TESTED </a:t>
            </a:r>
            <a:r>
              <a:rPr lang="en-US" sz="2400" dirty="0"/>
              <a:t>as appropriate</a:t>
            </a:r>
          </a:p>
          <a:p>
            <a:pPr lvl="1"/>
            <a:endParaRPr lang="en-US" sz="2400" dirty="0"/>
          </a:p>
          <a:p>
            <a:pPr marL="457200" lvl="1" indent="0" algn="ctr">
              <a:buNone/>
            </a:pPr>
            <a:r>
              <a:rPr lang="en-US" i="1" dirty="0">
                <a:solidFill>
                  <a:srgbClr val="FF0000"/>
                </a:solidFill>
              </a:rPr>
              <a:t>For the purpose of limiting the Burn Rate of PPE, we are asking our doctors to help us by limiting the number of vendors that are attending procedures to </a:t>
            </a:r>
            <a:r>
              <a:rPr lang="en-US" b="1" i="1" u="sng" dirty="0">
                <a:solidFill>
                  <a:srgbClr val="FF0000"/>
                </a:solidFill>
              </a:rPr>
              <a:t>essential</a:t>
            </a:r>
            <a:r>
              <a:rPr lang="en-US" i="1" dirty="0">
                <a:solidFill>
                  <a:srgbClr val="FF0000"/>
                </a:solidFill>
              </a:rPr>
              <a:t> vendors only.  </a:t>
            </a:r>
          </a:p>
        </p:txBody>
      </p:sp>
    </p:spTree>
    <p:extLst>
      <p:ext uri="{BB962C8B-B14F-4D97-AF65-F5344CB8AC3E}">
        <p14:creationId xmlns:p14="http://schemas.microsoft.com/office/powerpoint/2010/main" val="520288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dirty="0"/>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24ACC-1B0C-AB45-BACC-9E2483EA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98" y="0"/>
            <a:ext cx="10205803" cy="6858000"/>
          </a:xfrm>
          <a:prstGeom prst="rect">
            <a:avLst/>
          </a:prstGeom>
        </p:spPr>
      </p:pic>
    </p:spTree>
    <p:extLst>
      <p:ext uri="{BB962C8B-B14F-4D97-AF65-F5344CB8AC3E}">
        <p14:creationId xmlns:p14="http://schemas.microsoft.com/office/powerpoint/2010/main" val="153520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866EC-0C23-9F40-8176-F109CE6F5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76" y="0"/>
            <a:ext cx="10187247" cy="6858000"/>
          </a:xfrm>
          <a:prstGeom prst="rect">
            <a:avLst/>
          </a:prstGeom>
        </p:spPr>
      </p:pic>
    </p:spTree>
    <p:extLst>
      <p:ext uri="{BB962C8B-B14F-4D97-AF65-F5344CB8AC3E}">
        <p14:creationId xmlns:p14="http://schemas.microsoft.com/office/powerpoint/2010/main" val="39378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3DB86-C5A2-DC42-9648-DFF43C8BD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13" y="0"/>
            <a:ext cx="10168973" cy="6858000"/>
          </a:xfrm>
          <a:prstGeom prst="rect">
            <a:avLst/>
          </a:prstGeom>
        </p:spPr>
      </p:pic>
    </p:spTree>
    <p:extLst>
      <p:ext uri="{BB962C8B-B14F-4D97-AF65-F5344CB8AC3E}">
        <p14:creationId xmlns:p14="http://schemas.microsoft.com/office/powerpoint/2010/main" val="7493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Movie 7">
            <a:hlinkClick r:id="rId2" highlightClick="1"/>
            <a:extLst>
              <a:ext uri="{FF2B5EF4-FFF2-40B4-BE49-F238E27FC236}">
                <a16:creationId xmlns:a16="http://schemas.microsoft.com/office/drawing/2014/main" id="{A8C4B9E9-9C32-B845-9EAD-2FAE0495E337}"/>
              </a:ext>
            </a:extLst>
          </p:cNvPr>
          <p:cNvSpPr/>
          <p:nvPr/>
        </p:nvSpPr>
        <p:spPr>
          <a:xfrm>
            <a:off x="486889" y="4773881"/>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2274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DCFEB6-7599-3343-BADC-EBA12DD13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65" y="0"/>
            <a:ext cx="10095470" cy="6858000"/>
          </a:xfrm>
          <a:prstGeom prst="rect">
            <a:avLst/>
          </a:prstGeom>
        </p:spPr>
      </p:pic>
    </p:spTree>
    <p:extLst>
      <p:ext uri="{BB962C8B-B14F-4D97-AF65-F5344CB8AC3E}">
        <p14:creationId xmlns:p14="http://schemas.microsoft.com/office/powerpoint/2010/main" val="96509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B48EE-14E7-2A4C-BAFB-83B282DE0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49" y="0"/>
            <a:ext cx="11855302" cy="6858000"/>
          </a:xfrm>
          <a:prstGeom prst="rect">
            <a:avLst/>
          </a:prstGeom>
        </p:spPr>
      </p:pic>
    </p:spTree>
    <p:extLst>
      <p:ext uri="{BB962C8B-B14F-4D97-AF65-F5344CB8AC3E}">
        <p14:creationId xmlns:p14="http://schemas.microsoft.com/office/powerpoint/2010/main" val="165965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950F7-A8D6-EA45-BCA6-50007B439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0" y="0"/>
            <a:ext cx="10618839" cy="6858000"/>
          </a:xfrm>
          <a:prstGeom prst="rect">
            <a:avLst/>
          </a:prstGeom>
        </p:spPr>
      </p:pic>
    </p:spTree>
    <p:extLst>
      <p:ext uri="{BB962C8B-B14F-4D97-AF65-F5344CB8AC3E}">
        <p14:creationId xmlns:p14="http://schemas.microsoft.com/office/powerpoint/2010/main" val="4293387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0E192-C6C5-864B-9FC7-2D88E00CE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49" y="0"/>
            <a:ext cx="10527701" cy="6858000"/>
          </a:xfrm>
          <a:prstGeom prst="rect">
            <a:avLst/>
          </a:prstGeom>
        </p:spPr>
      </p:pic>
    </p:spTree>
    <p:extLst>
      <p:ext uri="{BB962C8B-B14F-4D97-AF65-F5344CB8AC3E}">
        <p14:creationId xmlns:p14="http://schemas.microsoft.com/office/powerpoint/2010/main" val="276596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09653-47F3-174D-8BA7-99BBE3642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32" y="0"/>
            <a:ext cx="10591536" cy="6858000"/>
          </a:xfrm>
          <a:prstGeom prst="rect">
            <a:avLst/>
          </a:prstGeom>
        </p:spPr>
      </p:pic>
    </p:spTree>
    <p:extLst>
      <p:ext uri="{BB962C8B-B14F-4D97-AF65-F5344CB8AC3E}">
        <p14:creationId xmlns:p14="http://schemas.microsoft.com/office/powerpoint/2010/main" val="154519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13F502-5529-EC4E-819E-4E1BB2CB1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55" y="0"/>
            <a:ext cx="10572090" cy="6858000"/>
          </a:xfrm>
          <a:prstGeom prst="rect">
            <a:avLst/>
          </a:prstGeom>
        </p:spPr>
      </p:pic>
    </p:spTree>
    <p:extLst>
      <p:ext uri="{BB962C8B-B14F-4D97-AF65-F5344CB8AC3E}">
        <p14:creationId xmlns:p14="http://schemas.microsoft.com/office/powerpoint/2010/main" val="178125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EB89-6D9F-A849-BA9A-EB613AEE0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84" y="0"/>
            <a:ext cx="10555631" cy="6858000"/>
          </a:xfrm>
          <a:prstGeom prst="rect">
            <a:avLst/>
          </a:prstGeom>
        </p:spPr>
      </p:pic>
    </p:spTree>
    <p:extLst>
      <p:ext uri="{BB962C8B-B14F-4D97-AF65-F5344CB8AC3E}">
        <p14:creationId xmlns:p14="http://schemas.microsoft.com/office/powerpoint/2010/main" val="3092146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dirty="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248E-B47A-0E4F-861E-61BE6A2C9C65}"/>
              </a:ext>
            </a:extLst>
          </p:cNvPr>
          <p:cNvSpPr>
            <a:spLocks noGrp="1"/>
          </p:cNvSpPr>
          <p:nvPr>
            <p:ph type="ctrTitle"/>
          </p:nvPr>
        </p:nvSpPr>
        <p:spPr/>
        <p:txBody>
          <a:bodyPr/>
          <a:lstStyle/>
          <a:p>
            <a:r>
              <a:rPr lang="en-US" dirty="0"/>
              <a:t>Current Regional Census</a:t>
            </a:r>
          </a:p>
        </p:txBody>
      </p:sp>
      <p:sp>
        <p:nvSpPr>
          <p:cNvPr id="3" name="Subtitle 2">
            <a:extLst>
              <a:ext uri="{FF2B5EF4-FFF2-40B4-BE49-F238E27FC236}">
                <a16:creationId xmlns:a16="http://schemas.microsoft.com/office/drawing/2014/main" id="{9428FF28-2036-AA45-9039-11A5E95F7A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2265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1508760"/>
          </a:xfrm>
        </p:spPr>
        <p:txBody>
          <a:bodyPr/>
          <a:lstStyle/>
          <a:p>
            <a:r>
              <a:rPr lang="en-US" dirty="0"/>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203960" y="824163"/>
            <a:ext cx="9217548" cy="5292970"/>
          </a:xfrm>
          <a:prstGeom prst="rect">
            <a:avLst/>
          </a:prstGeom>
        </p:spPr>
      </p:pic>
      <p:sp>
        <p:nvSpPr>
          <p:cNvPr id="5" name="Oval 4"/>
          <p:cNvSpPr/>
          <p:nvPr/>
        </p:nvSpPr>
        <p:spPr>
          <a:xfrm>
            <a:off x="8269141" y="1934678"/>
            <a:ext cx="530352" cy="2257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358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6" name="Picture 5">
            <a:extLst>
              <a:ext uri="{FF2B5EF4-FFF2-40B4-BE49-F238E27FC236}">
                <a16:creationId xmlns:a16="http://schemas.microsoft.com/office/drawing/2014/main" id="{352CF832-19ED-481D-BB19-D7BBDC27467B}"/>
              </a:ext>
            </a:extLst>
          </p:cNvPr>
          <p:cNvPicPr>
            <a:picLocks noChangeAspect="1"/>
          </p:cNvPicPr>
          <p:nvPr/>
        </p:nvPicPr>
        <p:blipFill>
          <a:blip r:embed="rId2"/>
          <a:stretch>
            <a:fillRect/>
          </a:stretch>
        </p:blipFill>
        <p:spPr>
          <a:xfrm>
            <a:off x="3008047" y="815441"/>
            <a:ext cx="6175905" cy="5227117"/>
          </a:xfrm>
          <a:prstGeom prst="rect">
            <a:avLst/>
          </a:prstGeom>
        </p:spPr>
      </p:pic>
    </p:spTree>
    <p:extLst>
      <p:ext uri="{BB962C8B-B14F-4D97-AF65-F5344CB8AC3E}">
        <p14:creationId xmlns:p14="http://schemas.microsoft.com/office/powerpoint/2010/main" val="3145744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7ED-EA83-5E41-9C91-6F6DC641E679}"/>
              </a:ext>
            </a:extLst>
          </p:cNvPr>
          <p:cNvSpPr>
            <a:spLocks noGrp="1"/>
          </p:cNvSpPr>
          <p:nvPr>
            <p:ph type="ctrTitle"/>
          </p:nvPr>
        </p:nvSpPr>
        <p:spPr>
          <a:xfrm>
            <a:off x="889000" y="313501"/>
            <a:ext cx="10363200" cy="1470025"/>
          </a:xfrm>
        </p:spPr>
        <p:txBody>
          <a:bodyPr/>
          <a:lstStyle/>
          <a:p>
            <a:r>
              <a:rPr lang="en-US" dirty="0"/>
              <a:t>Providence Inpatient COVID-19 Volume</a:t>
            </a:r>
          </a:p>
        </p:txBody>
      </p:sp>
      <p:pic>
        <p:nvPicPr>
          <p:cNvPr id="3" name="Picture 2">
            <a:extLst>
              <a:ext uri="{FF2B5EF4-FFF2-40B4-BE49-F238E27FC236}">
                <a16:creationId xmlns:a16="http://schemas.microsoft.com/office/drawing/2014/main" id="{94294978-5A66-4B5F-A8DE-3A52789A6F8D}"/>
              </a:ext>
            </a:extLst>
          </p:cNvPr>
          <p:cNvPicPr>
            <a:picLocks noChangeAspect="1"/>
          </p:cNvPicPr>
          <p:nvPr/>
        </p:nvPicPr>
        <p:blipFill>
          <a:blip r:embed="rId2"/>
          <a:stretch>
            <a:fillRect/>
          </a:stretch>
        </p:blipFill>
        <p:spPr>
          <a:xfrm>
            <a:off x="1042282" y="1599944"/>
            <a:ext cx="10107436" cy="3658111"/>
          </a:xfrm>
          <a:prstGeom prst="rect">
            <a:avLst/>
          </a:prstGeom>
        </p:spPr>
      </p:pic>
    </p:spTree>
    <p:extLst>
      <p:ext uri="{BB962C8B-B14F-4D97-AF65-F5344CB8AC3E}">
        <p14:creationId xmlns:p14="http://schemas.microsoft.com/office/powerpoint/2010/main" val="145941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4" name="Picture 3">
            <a:extLst>
              <a:ext uri="{FF2B5EF4-FFF2-40B4-BE49-F238E27FC236}">
                <a16:creationId xmlns:a16="http://schemas.microsoft.com/office/drawing/2014/main" id="{57DD409B-9F5D-4404-AFC0-6944A0CB86A9}"/>
              </a:ext>
            </a:extLst>
          </p:cNvPr>
          <p:cNvPicPr>
            <a:picLocks noChangeAspect="1"/>
          </p:cNvPicPr>
          <p:nvPr/>
        </p:nvPicPr>
        <p:blipFill>
          <a:blip r:embed="rId2"/>
          <a:stretch>
            <a:fillRect/>
          </a:stretch>
        </p:blipFill>
        <p:spPr>
          <a:xfrm>
            <a:off x="1037519" y="1638050"/>
            <a:ext cx="10116962" cy="3581900"/>
          </a:xfrm>
          <a:prstGeom prst="rect">
            <a:avLst/>
          </a:prstGeom>
        </p:spPr>
      </p:pic>
    </p:spTree>
    <p:extLst>
      <p:ext uri="{BB962C8B-B14F-4D97-AF65-F5344CB8AC3E}">
        <p14:creationId xmlns:p14="http://schemas.microsoft.com/office/powerpoint/2010/main" val="660181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heme/_rels/theme5.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F48054-ED15-44ED-B65F-7707E43C05A1}"/>
</file>

<file path=customXml/itemProps2.xml><?xml version="1.0" encoding="utf-8"?>
<ds:datastoreItem xmlns:ds="http://schemas.openxmlformats.org/officeDocument/2006/customXml" ds:itemID="{03AB30B5-3694-4669-9B8E-69949061351B}"/>
</file>

<file path=customXml/itemProps3.xml><?xml version="1.0" encoding="utf-8"?>
<ds:datastoreItem xmlns:ds="http://schemas.openxmlformats.org/officeDocument/2006/customXml" ds:itemID="{C232073C-12C9-4C24-8F02-CDA169F17207}"/>
</file>

<file path=docProps/app.xml><?xml version="1.0" encoding="utf-8"?>
<Properties xmlns="http://schemas.openxmlformats.org/officeDocument/2006/extended-properties" xmlns:vt="http://schemas.openxmlformats.org/officeDocument/2006/docPropsVTypes">
  <Template>Covenant Health</Template>
  <TotalTime>5961</TotalTime>
  <Words>1681</Words>
  <Application>Microsoft Macintosh PowerPoint</Application>
  <PresentationFormat>Widescreen</PresentationFormat>
  <Paragraphs>216</Paragraphs>
  <Slides>37</Slides>
  <Notes>4</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51" baseType="lpstr">
      <vt:lpstr>Arial</vt:lpstr>
      <vt:lpstr>Arial Narrow</vt:lpstr>
      <vt:lpstr>Calibri</vt:lpstr>
      <vt:lpstr>Corbel</vt:lpstr>
      <vt:lpstr>Georgia</vt:lpstr>
      <vt:lpstr>Helvetica Neue Medium</vt:lpstr>
      <vt:lpstr>Segoe UI</vt:lpstr>
      <vt:lpstr>Wingdings</vt:lpstr>
      <vt:lpstr>Covenant Health</vt:lpstr>
      <vt:lpstr>Custom Design</vt:lpstr>
      <vt:lpstr>1_Covenant Health</vt:lpstr>
      <vt:lpstr>3349UU_CF</vt:lpstr>
      <vt:lpstr>Banded</vt:lpstr>
      <vt:lpstr>think-cell Slide</vt:lpstr>
      <vt:lpstr>Covenant Health Update for Physicians</vt:lpstr>
      <vt:lpstr>Reflection</vt:lpstr>
      <vt:lpstr>PowerPoint Presentation</vt:lpstr>
      <vt:lpstr>Current Regional Census</vt:lpstr>
      <vt:lpstr>PUI/Confirmed cases-hospitalized</vt:lpstr>
      <vt:lpstr>Statistics</vt:lpstr>
      <vt:lpstr>Providence System Hospitalized COVID-19 Cases</vt:lpstr>
      <vt:lpstr>Providence Inpatient COVID-19 Volume</vt:lpstr>
      <vt:lpstr>Texas Inpatient COVID-19 Volume</vt:lpstr>
      <vt:lpstr>New Covid-19 POSITIVES by Day Trend </vt:lpstr>
      <vt:lpstr> Covid-19 POSITIVES Age Distribution </vt:lpstr>
      <vt:lpstr>TX/NM Region Weekly Procedures (YOY)</vt:lpstr>
      <vt:lpstr>Covid-19 Testing</vt:lpstr>
      <vt:lpstr>TESTING</vt:lpstr>
      <vt:lpstr>TESTING - Antibody</vt:lpstr>
      <vt:lpstr>TESTING – STATEWIDE REsults</vt:lpstr>
      <vt:lpstr>Physician Screening</vt:lpstr>
      <vt:lpstr>PowerPoint Presentation</vt:lpstr>
      <vt:lpstr>Pharmacy Update</vt:lpstr>
      <vt:lpstr>CHS COVID-19 Treatments</vt:lpstr>
      <vt:lpstr>CHS COVID-19 Treatments</vt:lpstr>
      <vt:lpstr>Pharmacy Shortages/Allocations</vt:lpstr>
      <vt:lpstr>Financial Recovery</vt:lpstr>
      <vt:lpstr>Partial Unemployment Program (TWC)</vt:lpstr>
      <vt:lpstr>Health Care Industry Representatives (HCIR)</vt:lpstr>
      <vt:lpstr>Texas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Rhyne, Craig D</cp:lastModifiedBy>
  <cp:revision>178</cp:revision>
  <cp:lastPrinted>2020-04-06T20:21:57Z</cp:lastPrinted>
  <dcterms:created xsi:type="dcterms:W3CDTF">2020-04-06T15:45:06Z</dcterms:created>
  <dcterms:modified xsi:type="dcterms:W3CDTF">2020-06-12T16:40:32Z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