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54.xml" ContentType="application/vnd.openxmlformats-officedocument.presentationml.slide+xml"/>
  <Override PartName="/ppt/presentation.xml" ContentType="application/vnd.openxmlformats-officedocument.presentationml.presentation.main+xml"/>
  <Override PartName="/ppt/slides/slide53.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35.xml" ContentType="application/vnd.openxmlformats-officedocument.presentationml.slideLayout+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2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19.xml" ContentType="application/vnd.openxmlformats-officedocument.presentationml.slideLayout+xml"/>
  <Override PartName="/ppt/slideLayouts/slideLayout3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ppt/tags/tag122.xml" ContentType="application/vnd.openxmlformats-officedocument.presentationml.tags+xml"/>
  <Override PartName="/ppt/tags/tag118.xml" ContentType="application/vnd.openxmlformats-officedocument.presentationml.tags+xml"/>
  <Override PartName="/ppt/tags/tag123.xml" ContentType="application/vnd.openxmlformats-officedocument.presentationml.tags+xml"/>
  <Override PartName="/ppt/tags/tag142.xml" ContentType="application/vnd.openxmlformats-officedocument.presentationml.tags+xml"/>
  <Override PartName="/docProps/core.xml" ContentType="application/vnd.openxmlformats-package.core-properties+xml"/>
  <Override PartName="/ppt/tags/tag117.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14.xml" ContentType="application/vnd.openxmlformats-officedocument.presentationml.tags+xml"/>
  <Override PartName="/ppt/tags/tag56.xml" ContentType="application/vnd.openxmlformats-officedocument.presentationml.tags+xml"/>
  <Override PartName="/ppt/tags/tag113.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4.xml" ContentType="application/vnd.openxmlformats-officedocument.presentationml.tags+xml"/>
  <Override PartName="/ppt/tags/tag43.xml" ContentType="application/vnd.openxmlformats-officedocument.presentationml.tags+xml"/>
  <Override PartName="/ppt/tags/tag107.xml" ContentType="application/vnd.openxmlformats-officedocument.presentationml.tags+xml"/>
  <Override PartName="/ppt/tags/tag42.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124.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112.xml" ContentType="application/vnd.openxmlformats-officedocument.presentationml.tags+xml"/>
  <Override PartName="/ppt/tags/tag55.xml" ContentType="application/vnd.openxmlformats-officedocument.presentationml.tags+xml"/>
  <Override PartName="/ppt/tags/tag54.xml" ContentType="application/vnd.openxmlformats-officedocument.presentationml.tags+xml"/>
  <Override PartName="/ppt/tags/tag53.xml" ContentType="application/vnd.openxmlformats-officedocument.presentationml.tags+xml"/>
  <Override PartName="/ppt/tags/tag52.xml" ContentType="application/vnd.openxmlformats-officedocument.presentationml.tags+xml"/>
  <Override PartName="/ppt/tags/tag111.xml" ContentType="application/vnd.openxmlformats-officedocument.presentationml.tags+xml"/>
  <Override PartName="/ppt/tags/tag110.xml" ContentType="application/vnd.openxmlformats-officedocument.presentationml.tags+xml"/>
  <Override PartName="/docProps/app.xml" ContentType="application/vnd.openxmlformats-officedocument.extended-properties+xml"/>
  <Override PartName="/ppt/tags/tag41.xml" ContentType="application/vnd.openxmlformats-officedocument.presentationml.tags+xml"/>
  <Override PartName="/ppt/tags/tag126.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47.xml" ContentType="application/vnd.openxmlformats-officedocument.presentationml.tags+xml"/>
  <Override PartName="/ppt/tags/tag346.xml" ContentType="application/vnd.openxmlformats-officedocument.presentationml.tags+xml"/>
  <Override PartName="/ppt/tags/tag345.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63.xml" ContentType="application/vnd.openxmlformats-officedocument.presentationml.tags+xml"/>
  <Override PartName="/ppt/tags/tag129.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5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64.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132.xml" ContentType="application/vnd.openxmlformats-officedocument.presentationml.tags+xml"/>
  <Override PartName="/ppt/tags/tag65.xml" ContentType="application/vnd.openxmlformats-officedocument.presentationml.tags+xml"/>
  <Override PartName="/ppt/tags/tag125.xml" ContentType="application/vnd.openxmlformats-officedocument.presentationml.tags+xml"/>
  <Override PartName="/ppt/tags/tag32.xml" ContentType="application/vnd.openxmlformats-officedocument.presentationml.tags+xml"/>
  <Override PartName="/ppt/tags/tag39.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9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ppt/tags/tag98.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6.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35.xml" ContentType="application/vnd.openxmlformats-officedocument.presentationml.tags+xml"/>
  <Override PartName="/ppt/tags/tag34.xml" ContentType="application/vnd.openxmlformats-officedocument.presentationml.tags+xml"/>
  <Override PartName="/ppt/tags/tag99.xml" ContentType="application/vnd.openxmlformats-officedocument.presentationml.tags+xml"/>
  <Override PartName="/ppt/tags/tag33.xml" ContentType="application/vnd.openxmlformats-officedocument.presentationml.tags+xml"/>
  <Override PartName="/ppt/tags/tag337.xml" ContentType="application/vnd.openxmlformats-officedocument.presentationml.tags+xml"/>
  <Override PartName="/ppt/tags/tag31.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38.xml" ContentType="application/vnd.openxmlformats-officedocument.presentationml.tags+xml"/>
  <Override PartName="/ppt/tags/tag106.xml" ContentType="application/vnd.openxmlformats-officedocument.presentationml.tags+xml"/>
  <Override PartName="/ppt/tags/tag105.xml" ContentType="application/vnd.openxmlformats-officedocument.presentationml.tags+xml"/>
  <Override PartName="/ppt/tags/tag104.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103.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66.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23.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40.xml" ContentType="application/vnd.openxmlformats-officedocument.presentationml.tags+xml"/>
  <Override PartName="/ppt/tags/tag336.xml" ContentType="application/vnd.openxmlformats-officedocument.presentationml.tags+xml"/>
  <Override PartName="/ppt/tags/tag335.xml" ContentType="application/vnd.openxmlformats-officedocument.presentationml.tags+xml"/>
  <Override PartName="/ppt/tags/tag210.xml" ContentType="application/vnd.openxmlformats-officedocument.presentationml.tags+xml"/>
  <Override PartName="/ppt/tags/tag209.xml" ContentType="application/vnd.openxmlformats-officedocument.presentationml.tags+xml"/>
  <Override PartName="/ppt/tags/tag208.xml" ContentType="application/vnd.openxmlformats-officedocument.presentationml.tags+xml"/>
  <Override PartName="/ppt/tags/tag207.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140.xml" ContentType="application/vnd.openxmlformats-officedocument.presentationml.tags+xml"/>
  <Override PartName="/ppt/tags/tag206.xml" ContentType="application/vnd.openxmlformats-officedocument.presentationml.tags+xml"/>
  <Override PartName="/ppt/tags/tag205.xml" ContentType="application/vnd.openxmlformats-officedocument.presentationml.tags+xml"/>
  <Override PartName="/ppt/tags/tag204.xml" ContentType="application/vnd.openxmlformats-officedocument.presentationml.tags+xml"/>
  <Override PartName="/ppt/tags/tag197.xml" ContentType="application/vnd.openxmlformats-officedocument.presentationml.tags+xml"/>
  <Override PartName="/ppt/tags/tag196.xml" ContentType="application/vnd.openxmlformats-officedocument.presentationml.tags+xml"/>
  <Override PartName="/ppt/tags/tag195.xml" ContentType="application/vnd.openxmlformats-officedocument.presentationml.tags+xml"/>
  <Override PartName="/ppt/tags/tag194.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230.xml" ContentType="application/vnd.openxmlformats-officedocument.presentationml.tags+xml"/>
  <Override PartName="/ppt/tags/tag229.xml" ContentType="application/vnd.openxmlformats-officedocument.presentationml.tags+xml"/>
  <Override PartName="/ppt/tags/tag228.xml" ContentType="application/vnd.openxmlformats-officedocument.presentationml.tags+xml"/>
  <Override PartName="/ppt/tags/tag227.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26.xml" ContentType="application/vnd.openxmlformats-officedocument.presentationml.tags+xml"/>
  <Override PartName="/ppt/tags/tag225.xml" ContentType="application/vnd.openxmlformats-officedocument.presentationml.tags+xml"/>
  <Override PartName="/ppt/tags/tag224.xml" ContentType="application/vnd.openxmlformats-officedocument.presentationml.tags+xml"/>
  <Override PartName="/ppt/tags/tag136.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193.xml" ContentType="application/vnd.openxmlformats-officedocument.presentationml.tags+xml"/>
  <Override PartName="/ppt/tags/tag192.xml" ContentType="application/vnd.openxmlformats-officedocument.presentationml.tags+xml"/>
  <Override PartName="/ppt/tags/tag191.xml" ContentType="application/vnd.openxmlformats-officedocument.presentationml.tags+xml"/>
  <Override PartName="/ppt/tags/tag159.xml" ContentType="application/vnd.openxmlformats-officedocument.presentationml.tags+xml"/>
  <Override PartName="/ppt/tags/tag158.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tags/tag182.xml" ContentType="application/vnd.openxmlformats-officedocument.presentationml.tags+xml"/>
  <Override PartName="/ppt/tags/tag181.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80.xml" ContentType="application/vnd.openxmlformats-officedocument.presentationml.tags+xml"/>
  <Override PartName="/ppt/tags/tag179.xml" ContentType="application/vnd.openxmlformats-officedocument.presentationml.tags+xml"/>
  <Override PartName="/ppt/tags/tag17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303.xml" ContentType="application/vnd.openxmlformats-officedocument.presentationml.tags+xml"/>
  <Override PartName="/ppt/tags/tag302.xml" ContentType="application/vnd.openxmlformats-officedocument.presentationml.tags+xml"/>
  <Override PartName="/ppt/tags/tag301.xml" ContentType="application/vnd.openxmlformats-officedocument.presentationml.tags+xml"/>
  <Override PartName="/ppt/tags/tag300.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299.xml" ContentType="application/vnd.openxmlformats-officedocument.presentationml.tags+xml"/>
  <Override PartName="/ppt/tags/tag298.xml" ContentType="application/vnd.openxmlformats-officedocument.presentationml.tags+xml"/>
  <Override PartName="/ppt/tags/tag133.xml" ContentType="application/vnd.openxmlformats-officedocument.presentationml.tags+xml"/>
  <Override PartName="/ppt/tags/tag293.xml" ContentType="application/vnd.openxmlformats-officedocument.presentationml.tags+xml"/>
  <Override PartName="/ppt/tags/tag292.xml" ContentType="application/vnd.openxmlformats-officedocument.presentationml.tags+xml"/>
  <Override PartName="/ppt/tags/tag291.xml" ContentType="application/vnd.openxmlformats-officedocument.presentationml.tags+xml"/>
  <Override PartName="/ppt/tags/tag290.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135.xml" ContentType="application/vnd.openxmlformats-officedocument.presentationml.tags+xml"/>
  <Override PartName="/ppt/tags/tag134.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28.xml" ContentType="application/vnd.openxmlformats-officedocument.presentationml.tags+xml"/>
  <Override PartName="/ppt/tags/tag327.xml" ContentType="application/vnd.openxmlformats-officedocument.presentationml.tags+xml"/>
  <Override PartName="/ppt/tags/tag326.xml" ContentType="application/vnd.openxmlformats-officedocument.presentationml.tags+xml"/>
  <Override PartName="/ppt/tags/tag325.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24.xml" ContentType="application/vnd.openxmlformats-officedocument.presentationml.tags+xml"/>
  <Override PartName="/ppt/tags/tag323.xml" ContentType="application/vnd.openxmlformats-officedocument.presentationml.tags+xml"/>
  <Override PartName="/ppt/tags/tag32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289.xml" ContentType="application/vnd.openxmlformats-officedocument.presentationml.tags+xml"/>
  <Override PartName="/ppt/tags/tag288.xml" ContentType="application/vnd.openxmlformats-officedocument.presentationml.tags+xml"/>
  <Override PartName="/ppt/tags/tag287.xml" ContentType="application/vnd.openxmlformats-officedocument.presentationml.tags+xml"/>
  <Override PartName="/ppt/tags/tag255.xml" ContentType="application/vnd.openxmlformats-officedocument.presentationml.tags+xml"/>
  <Override PartName="/ppt/tags/tag254.xml" ContentType="application/vnd.openxmlformats-officedocument.presentationml.tags+xml"/>
  <Override PartName="/ppt/tags/tag253.xml" ContentType="application/vnd.openxmlformats-officedocument.presentationml.tags+xml"/>
  <Override PartName="/ppt/tags/tag252.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51.xml" ContentType="application/vnd.openxmlformats-officedocument.presentationml.tags+xml"/>
  <Override PartName="/ppt/tags/tag250.xml" ContentType="application/vnd.openxmlformats-officedocument.presentationml.tags+xml"/>
  <Override PartName="/ppt/tags/tag24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80.xml" ContentType="application/vnd.openxmlformats-officedocument.presentationml.tags+xml"/>
  <Override PartName="/ppt/tags/tag279.xml" ContentType="application/vnd.openxmlformats-officedocument.presentationml.tags+xml"/>
  <Override PartName="/ppt/tags/tag278.xml" ContentType="application/vnd.openxmlformats-officedocument.presentationml.tags+xml"/>
  <Override PartName="/ppt/tags/tag277.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76.xml" ContentType="application/vnd.openxmlformats-officedocument.presentationml.tags+xml"/>
  <Override PartName="/ppt/tags/tag275.xml" ContentType="application/vnd.openxmlformats-officedocument.presentationml.tags+xml"/>
  <Override PartName="/ppt/tags/tag27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14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671" r:id="rId3"/>
    <p:sldMasterId id="2147483683" r:id="rId4"/>
    <p:sldMasterId id="2147483701" r:id="rId5"/>
  </p:sldMasterIdLst>
  <p:notesMasterIdLst>
    <p:notesMasterId r:id="rId60"/>
  </p:notesMasterIdLst>
  <p:sldIdLst>
    <p:sldId id="256" r:id="rId6"/>
    <p:sldId id="373" r:id="rId7"/>
    <p:sldId id="1814" r:id="rId8"/>
    <p:sldId id="1792" r:id="rId9"/>
    <p:sldId id="382" r:id="rId10"/>
    <p:sldId id="459" r:id="rId11"/>
    <p:sldId id="465" r:id="rId12"/>
    <p:sldId id="353" r:id="rId13"/>
    <p:sldId id="418" r:id="rId14"/>
    <p:sldId id="257" r:id="rId15"/>
    <p:sldId id="264" r:id="rId16"/>
    <p:sldId id="366" r:id="rId17"/>
    <p:sldId id="1728" r:id="rId18"/>
    <p:sldId id="270" r:id="rId19"/>
    <p:sldId id="1806" r:id="rId20"/>
    <p:sldId id="434" r:id="rId21"/>
    <p:sldId id="1807" r:id="rId22"/>
    <p:sldId id="1730" r:id="rId23"/>
    <p:sldId id="1731" r:id="rId24"/>
    <p:sldId id="1734" r:id="rId25"/>
    <p:sldId id="1735" r:id="rId26"/>
    <p:sldId id="408" r:id="rId27"/>
    <p:sldId id="280" r:id="rId28"/>
    <p:sldId id="1808" r:id="rId29"/>
    <p:sldId id="429" r:id="rId30"/>
    <p:sldId id="1762" r:id="rId31"/>
    <p:sldId id="1794" r:id="rId32"/>
    <p:sldId id="1805" r:id="rId33"/>
    <p:sldId id="1809" r:id="rId34"/>
    <p:sldId id="1810" r:id="rId35"/>
    <p:sldId id="262" r:id="rId36"/>
    <p:sldId id="462" r:id="rId37"/>
    <p:sldId id="464" r:id="rId38"/>
    <p:sldId id="463" r:id="rId39"/>
    <p:sldId id="1812" r:id="rId40"/>
    <p:sldId id="1813" r:id="rId41"/>
    <p:sldId id="1784" r:id="rId42"/>
    <p:sldId id="1811" r:id="rId43"/>
    <p:sldId id="410" r:id="rId44"/>
    <p:sldId id="411" r:id="rId45"/>
    <p:sldId id="1745" r:id="rId46"/>
    <p:sldId id="1782" r:id="rId47"/>
    <p:sldId id="409" r:id="rId48"/>
    <p:sldId id="549" r:id="rId49"/>
    <p:sldId id="550" r:id="rId50"/>
    <p:sldId id="551" r:id="rId51"/>
    <p:sldId id="552" r:id="rId52"/>
    <p:sldId id="553" r:id="rId53"/>
    <p:sldId id="554" r:id="rId54"/>
    <p:sldId id="547" r:id="rId55"/>
    <p:sldId id="545" r:id="rId56"/>
    <p:sldId id="546" r:id="rId57"/>
    <p:sldId id="548" r:id="rId58"/>
    <p:sldId id="269" r:id="rId5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8D4D"/>
    <a:srgbClr val="D01F29"/>
    <a:srgbClr val="339933"/>
    <a:srgbClr val="CE510C"/>
    <a:srgbClr val="D5540D"/>
    <a:srgbClr val="E85C0E"/>
    <a:srgbClr val="C04C0C"/>
    <a:srgbClr val="996633"/>
    <a:srgbClr val="B0601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63" autoAdjust="0"/>
    <p:restoredTop sz="95431" autoAdjust="0"/>
  </p:normalViewPr>
  <p:slideViewPr>
    <p:cSldViewPr snapToGrid="0">
      <p:cViewPr>
        <p:scale>
          <a:sx n="154" d="100"/>
          <a:sy n="154" d="100"/>
        </p:scale>
        <p:origin x="880" y="112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54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ustomXml" Target="../customXml/item2.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customXml" Target="../customXml/item3.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F05DB2C-8DCE-4461-A4C0-829B572BD36F}" type="datetimeFigureOut">
              <a:rPr lang="en-US" smtClean="0"/>
              <a:t>6/25/20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DD41161-6CC1-40CF-BFAD-D1410EEE27B0}" type="slidenum">
              <a:rPr lang="en-US" smtClean="0"/>
              <a:t>‹#›</a:t>
            </a:fld>
            <a:endParaRPr lang="en-US"/>
          </a:p>
        </p:txBody>
      </p:sp>
    </p:spTree>
    <p:extLst>
      <p:ext uri="{BB962C8B-B14F-4D97-AF65-F5344CB8AC3E}">
        <p14:creationId xmlns:p14="http://schemas.microsoft.com/office/powerpoint/2010/main" val="748858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edrxiv.org/content/10.1101/2020.04.16.20065920v2" TargetMode="External"/><Relationship Id="rId7" Type="http://schemas.openxmlformats.org/officeDocument/2006/relationships/hyperlink" Target="https://www.thelancet.com/journals/lancet/article/PIIS0140-6736(20)31324-6/fulltext#bib1" TargetMode="External"/><Relationship Id="rId2" Type="http://schemas.openxmlformats.org/officeDocument/2006/relationships/slide" Target="../slides/slide38.xml"/><Relationship Id="rId1" Type="http://schemas.openxmlformats.org/officeDocument/2006/relationships/notesMaster" Target="../notesMasters/notesMaster1.xml"/><Relationship Id="rId6" Type="http://schemas.openxmlformats.org/officeDocument/2006/relationships/hyperlink" Target="https://www.sandoz.com/news/media-releases/novartis-sponsor-large-clinical-trial-hydroxychloroquine-hospitalized-covid-19" TargetMode="External"/><Relationship Id="rId5" Type="http://schemas.openxmlformats.org/officeDocument/2006/relationships/hyperlink" Target="https://www.nih.gov/news-events/news-releases/nih-clinical-trial-hydroxychloroquine-potential-therapy-covid-19-begins" TargetMode="External"/><Relationship Id="rId4" Type="http://schemas.openxmlformats.org/officeDocument/2006/relationships/hyperlink" Target="https://www.medrxiv.org/content/10.1101/2020.04.10.20060558v1"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iaid.nih.gov/news-events/nih-clinical-trial-remdesivir-treat-covid-19-begin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www.niaid.nih.gov/diseases-conditions/coronaviruse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D41161-6CC1-40CF-BFAD-D1410EEE27B0}" type="slidenum">
              <a:rPr lang="en-US" smtClean="0"/>
              <a:t>1</a:t>
            </a:fld>
            <a:endParaRPr lang="en-US"/>
          </a:p>
        </p:txBody>
      </p:sp>
    </p:spTree>
    <p:extLst>
      <p:ext uri="{BB962C8B-B14F-4D97-AF65-F5344CB8AC3E}">
        <p14:creationId xmlns:p14="http://schemas.microsoft.com/office/powerpoint/2010/main" val="3540548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3641F-9DC9-4C37-8076-B2E08F82F9C5}" type="slidenum">
              <a:rPr lang="en-US" smtClean="0"/>
              <a:t>31</a:t>
            </a:fld>
            <a:endParaRPr lang="en-US"/>
          </a:p>
        </p:txBody>
      </p:sp>
    </p:spTree>
    <p:extLst>
      <p:ext uri="{BB962C8B-B14F-4D97-AF65-F5344CB8AC3E}">
        <p14:creationId xmlns:p14="http://schemas.microsoft.com/office/powerpoint/2010/main" val="2907109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3641F-9DC9-4C37-8076-B2E08F82F9C5}" type="slidenum">
              <a:rPr lang="en-US" smtClean="0"/>
              <a:t>32</a:t>
            </a:fld>
            <a:endParaRPr lang="en-US"/>
          </a:p>
        </p:txBody>
      </p:sp>
    </p:spTree>
    <p:extLst>
      <p:ext uri="{BB962C8B-B14F-4D97-AF65-F5344CB8AC3E}">
        <p14:creationId xmlns:p14="http://schemas.microsoft.com/office/powerpoint/2010/main" val="2867709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3641F-9DC9-4C37-8076-B2E08F82F9C5}" type="slidenum">
              <a:rPr lang="en-US" smtClean="0"/>
              <a:t>33</a:t>
            </a:fld>
            <a:endParaRPr lang="en-US"/>
          </a:p>
        </p:txBody>
      </p:sp>
    </p:spTree>
    <p:extLst>
      <p:ext uri="{BB962C8B-B14F-4D97-AF65-F5344CB8AC3E}">
        <p14:creationId xmlns:p14="http://schemas.microsoft.com/office/powerpoint/2010/main" val="46310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3641F-9DC9-4C37-8076-B2E08F82F9C5}" type="slidenum">
              <a:rPr lang="en-US" smtClean="0"/>
              <a:t>34</a:t>
            </a:fld>
            <a:endParaRPr lang="en-US"/>
          </a:p>
        </p:txBody>
      </p:sp>
    </p:spTree>
    <p:extLst>
      <p:ext uri="{BB962C8B-B14F-4D97-AF65-F5344CB8AC3E}">
        <p14:creationId xmlns:p14="http://schemas.microsoft.com/office/powerpoint/2010/main" val="2432451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The FDA says that neither drug has been proven safe and effective in treating COVID-19. In fact, a </a:t>
            </a:r>
            <a:r>
              <a:rPr lang="en-GB" sz="1200" b="0" i="0" u="none" strike="noStrike" kern="1200">
                <a:solidFill>
                  <a:schemeClr val="tx1"/>
                </a:solidFill>
                <a:effectLst/>
                <a:latin typeface="+mn-lt"/>
                <a:ea typeface="+mn-ea"/>
                <a:cs typeface="+mn-cs"/>
                <a:hlinkClick r:id="rId3"/>
              </a:rPr>
              <a:t>study published on April 23</a:t>
            </a:r>
            <a:r>
              <a:rPr lang="en-GB" sz="1200" b="0" i="0" u="none" strike="noStrike" kern="1200">
                <a:solidFill>
                  <a:schemeClr val="tx1"/>
                </a:solidFill>
                <a:effectLst/>
                <a:latin typeface="+mn-lt"/>
                <a:ea typeface="+mn-ea"/>
                <a:cs typeface="+mn-cs"/>
              </a:rPr>
              <a:t> involving 368 COVID-19 patients at U.S. Veterans Health Administration hospitals found that taking </a:t>
            </a:r>
            <a:r>
              <a:rPr lang="en-GB" sz="1200" b="0" i="0" u="none" strike="noStrike" kern="1200" err="1">
                <a:solidFill>
                  <a:schemeClr val="tx1"/>
                </a:solidFill>
                <a:effectLst/>
                <a:latin typeface="+mn-lt"/>
                <a:ea typeface="+mn-ea"/>
                <a:cs typeface="+mn-cs"/>
              </a:rPr>
              <a:t>hydroxychloroquine</a:t>
            </a:r>
            <a:r>
              <a:rPr lang="en-GB" sz="1200" b="0" i="0" u="none" strike="noStrike" kern="1200">
                <a:solidFill>
                  <a:schemeClr val="tx1"/>
                </a:solidFill>
                <a:effectLst/>
                <a:latin typeface="+mn-lt"/>
                <a:ea typeface="+mn-ea"/>
                <a:cs typeface="+mn-cs"/>
              </a:rPr>
              <a:t> alone, or in combination with azithromycin, did not reduce the need for a ventilator compared to those not taking the drugs. Further, people taking </a:t>
            </a:r>
            <a:r>
              <a:rPr lang="en-GB" sz="1200" b="0" i="0" u="none" strike="noStrike" kern="1200" err="1">
                <a:solidFill>
                  <a:schemeClr val="tx1"/>
                </a:solidFill>
                <a:effectLst/>
                <a:latin typeface="+mn-lt"/>
                <a:ea typeface="+mn-ea"/>
                <a:cs typeface="+mn-cs"/>
              </a:rPr>
              <a:t>hydroxychloroquine</a:t>
            </a:r>
            <a:r>
              <a:rPr lang="en-GB" sz="1200" b="0" i="0" u="none" strike="noStrike" kern="1200">
                <a:solidFill>
                  <a:schemeClr val="tx1"/>
                </a:solidFill>
                <a:effectLst/>
                <a:latin typeface="+mn-lt"/>
                <a:ea typeface="+mn-ea"/>
                <a:cs typeface="+mn-cs"/>
              </a:rPr>
              <a:t> alone had a higher risk of dying during the study than those not taking the drug. Researchers in China came to a similar conclusion in a </a:t>
            </a:r>
            <a:r>
              <a:rPr lang="en-GB" sz="1200" b="0" i="0" u="none" strike="noStrike" kern="1200">
                <a:solidFill>
                  <a:schemeClr val="tx1"/>
                </a:solidFill>
                <a:effectLst/>
                <a:latin typeface="+mn-lt"/>
                <a:ea typeface="+mn-ea"/>
                <a:cs typeface="+mn-cs"/>
                <a:hlinkClick r:id="rId4"/>
              </a:rPr>
              <a:t>study of 150 COVID-19 patients</a:t>
            </a:r>
            <a:r>
              <a:rPr lang="en-GB" sz="1200" b="0" i="0" u="none" strike="noStrike" kern="1200">
                <a:solidFill>
                  <a:schemeClr val="tx1"/>
                </a:solidFill>
                <a:effectLst/>
                <a:latin typeface="+mn-lt"/>
                <a:ea typeface="+mn-ea"/>
                <a:cs typeface="+mn-cs"/>
              </a:rPr>
              <a:t> randomly assigned to receive </a:t>
            </a:r>
            <a:r>
              <a:rPr lang="en-GB" sz="1200" b="0" i="0" u="none" strike="noStrike" kern="1200" err="1">
                <a:solidFill>
                  <a:schemeClr val="tx1"/>
                </a:solidFill>
                <a:effectLst/>
                <a:latin typeface="+mn-lt"/>
                <a:ea typeface="+mn-ea"/>
                <a:cs typeface="+mn-cs"/>
              </a:rPr>
              <a:t>hydroxychloroquine</a:t>
            </a:r>
            <a:r>
              <a:rPr lang="en-GB" sz="1200" b="0" i="0" u="none" strike="noStrike" kern="1200">
                <a:solidFill>
                  <a:schemeClr val="tx1"/>
                </a:solidFill>
                <a:effectLst/>
                <a:latin typeface="+mn-lt"/>
                <a:ea typeface="+mn-ea"/>
                <a:cs typeface="+mn-cs"/>
              </a:rPr>
              <a:t> or the current standard of care: after a month, both groups had similar symptom profiles, and showed similar levels of the virus, suggesting that the drug wasn’t clearing the COVID-19 virus in a significant way. The </a:t>
            </a:r>
            <a:r>
              <a:rPr lang="en-GB" sz="1200" b="0" i="0" u="none" strike="noStrike" kern="1200">
                <a:solidFill>
                  <a:schemeClr val="tx1"/>
                </a:solidFill>
                <a:effectLst/>
                <a:latin typeface="+mn-lt"/>
                <a:ea typeface="+mn-ea"/>
                <a:cs typeface="+mn-cs"/>
                <a:hlinkClick r:id="rId5"/>
              </a:rPr>
              <a:t>National Institutes of Health is conducting an ongoing study</a:t>
            </a:r>
            <a:r>
              <a:rPr lang="en-GB" sz="1200" b="0" i="0" u="none" strike="noStrike" kern="1200">
                <a:solidFill>
                  <a:schemeClr val="tx1"/>
                </a:solidFill>
                <a:effectLst/>
                <a:latin typeface="+mn-lt"/>
                <a:ea typeface="+mn-ea"/>
                <a:cs typeface="+mn-cs"/>
              </a:rPr>
              <a:t> of </a:t>
            </a:r>
            <a:r>
              <a:rPr lang="en-GB" sz="1200" b="0" i="0" u="none" strike="noStrike" kern="1200" err="1">
                <a:solidFill>
                  <a:schemeClr val="tx1"/>
                </a:solidFill>
                <a:effectLst/>
                <a:latin typeface="+mn-lt"/>
                <a:ea typeface="+mn-ea"/>
                <a:cs typeface="+mn-cs"/>
              </a:rPr>
              <a:t>hydroxychloroquine</a:t>
            </a:r>
            <a:r>
              <a:rPr lang="en-GB" sz="1200" b="0" i="0" u="none" strike="noStrike" kern="1200">
                <a:solidFill>
                  <a:schemeClr val="tx1"/>
                </a:solidFill>
                <a:effectLst/>
                <a:latin typeface="+mn-lt"/>
                <a:ea typeface="+mn-ea"/>
                <a:cs typeface="+mn-cs"/>
              </a:rPr>
              <a:t> among hospitalized patients, as is </a:t>
            </a:r>
            <a:r>
              <a:rPr lang="en-GB" sz="1200" b="0" i="0" u="none" strike="noStrike" kern="1200">
                <a:solidFill>
                  <a:schemeClr val="tx1"/>
                </a:solidFill>
                <a:effectLst/>
                <a:latin typeface="+mn-lt"/>
                <a:ea typeface="+mn-ea"/>
                <a:cs typeface="+mn-cs"/>
                <a:hlinkClick r:id="rId6"/>
              </a:rPr>
              <a:t>Novartis</a:t>
            </a:r>
            <a:r>
              <a:rPr lang="en-GB" sz="1200" b="0" i="0" u="none" strike="noStrike" kern="1200">
                <a:solidFill>
                  <a:schemeClr val="tx1"/>
                </a:solidFill>
                <a:effectLst/>
                <a:latin typeface="+mn-lt"/>
                <a:ea typeface="+mn-ea"/>
                <a:cs typeface="+mn-cs"/>
              </a:rPr>
              <a:t>, whose Sandoz division makes a generic version of the drug.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HCQ:</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PSJH</a:t>
            </a:r>
            <a:r>
              <a:rPr lang="en-US" sz="1200" b="0" i="0" u="none" strike="noStrike" kern="1200" baseline="0">
                <a:solidFill>
                  <a:schemeClr val="tx1"/>
                </a:solidFill>
                <a:effectLst/>
                <a:latin typeface="+mn-lt"/>
                <a:ea typeface="+mn-ea"/>
                <a:cs typeface="+mn-cs"/>
              </a:rPr>
              <a:t> h</a:t>
            </a:r>
            <a:r>
              <a:rPr lang="en-US" sz="1200" b="0" i="0" u="none" strike="noStrike" kern="1200">
                <a:solidFill>
                  <a:schemeClr val="tx1"/>
                </a:solidFill>
                <a:effectLst/>
                <a:latin typeface="+mn-lt"/>
                <a:ea typeface="+mn-ea"/>
                <a:cs typeface="+mn-cs"/>
              </a:rPr>
              <a:t>igh risk patients (age &gt; 60, pulmonary disease, CV disease, CKD, DM, immune compromised, HTN present on admission or receiving anti-</a:t>
            </a:r>
            <a:r>
              <a:rPr lang="en-US" sz="1200" b="0" i="0" u="none" strike="noStrike" kern="1200" err="1">
                <a:solidFill>
                  <a:schemeClr val="tx1"/>
                </a:solidFill>
                <a:effectLst/>
                <a:latin typeface="+mn-lt"/>
                <a:ea typeface="+mn-ea"/>
                <a:cs typeface="+mn-cs"/>
              </a:rPr>
              <a:t>hypertensives</a:t>
            </a:r>
            <a:r>
              <a:rPr lang="en-US" sz="1200" b="0" i="0" u="none" strike="noStrike" kern="1200">
                <a:solidFill>
                  <a:schemeClr val="tx1"/>
                </a:solidFill>
                <a:effectLst/>
                <a:latin typeface="+mn-lt"/>
                <a:ea typeface="+mn-ea"/>
                <a:cs typeface="+mn-cs"/>
              </a:rPr>
              <a:t> prior to admission)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a:solidFill>
                <a:schemeClr val="tx1"/>
              </a:solidFill>
              <a:effectLst/>
              <a:latin typeface="+mn-lt"/>
              <a:ea typeface="+mn-ea"/>
              <a:cs typeface="+mn-cs"/>
            </a:endParaRPr>
          </a:p>
          <a:p>
            <a:pPr marL="0" indent="0">
              <a:buFont typeface="Arial" panose="020B0604020202020204" pitchFamily="34" charset="0"/>
              <a:buNone/>
            </a:pPr>
            <a:r>
              <a:rPr lang="en-US" sz="1200" err="1"/>
              <a:t>Toci</a:t>
            </a:r>
            <a:r>
              <a:rPr lang="en-US" sz="1200"/>
              <a:t>:</a:t>
            </a:r>
          </a:p>
          <a:p>
            <a:pPr marL="0" indent="0">
              <a:buFont typeface="Arial" panose="020B0604020202020204" pitchFamily="34" charset="0"/>
              <a:buNone/>
            </a:pPr>
            <a:r>
              <a:rPr lang="en-US" sz="1200"/>
              <a:t>Proven COVID-19 infection based on laboratory testing AND radiographic evidence of pneumonia</a:t>
            </a:r>
          </a:p>
          <a:p>
            <a:pPr marL="0" indent="0">
              <a:buFont typeface="Arial" panose="020B0604020202020204" pitchFamily="34" charset="0"/>
              <a:buNone/>
            </a:pPr>
            <a:r>
              <a:rPr lang="en-US" sz="1200"/>
              <a:t>Severely ill</a:t>
            </a:r>
            <a:r>
              <a:rPr lang="en-US" sz="1200" baseline="0"/>
              <a:t> definition: </a:t>
            </a:r>
            <a:r>
              <a:rPr lang="en-US" sz="1200"/>
              <a:t>SpO2 ≤ 93% on room air or FiO2/PaO2 ≤ 300 mmHg or respiratory rate ≥ 30 breaths/min</a:t>
            </a:r>
          </a:p>
          <a:p>
            <a:pPr marL="0" indent="0">
              <a:buFont typeface="Arial" panose="020B0604020202020204" pitchFamily="34" charset="0"/>
              <a:buNone/>
            </a:pPr>
            <a:r>
              <a:rPr lang="en-US" sz="1200"/>
              <a:t>Critically ill definition:</a:t>
            </a:r>
            <a:r>
              <a:rPr lang="en-US" sz="1200" baseline="0"/>
              <a:t> </a:t>
            </a:r>
            <a:r>
              <a:rPr lang="en-US" sz="1200"/>
              <a:t>Mechanical ventilation OR multi organ failure OR ICU admission</a:t>
            </a:r>
          </a:p>
          <a:p>
            <a:pPr marL="0" indent="0">
              <a:buFont typeface="Arial" panose="020B0604020202020204" pitchFamily="34" charset="0"/>
              <a:buNone/>
            </a:pPr>
            <a:endParaRPr lang="en-US" sz="1200"/>
          </a:p>
          <a:p>
            <a:r>
              <a:rPr lang="en-US" sz="1200" b="0" i="0" kern="1200">
                <a:solidFill>
                  <a:schemeClr val="tx1"/>
                </a:solidFill>
                <a:effectLst/>
                <a:latin typeface="+mn-lt"/>
                <a:ea typeface="+mn-ea"/>
                <a:cs typeface="+mn-cs"/>
              </a:rPr>
              <a:t>After publication of our </a:t>
            </a:r>
            <a:r>
              <a:rPr lang="en-US" sz="1200" b="0" i="1" kern="1200">
                <a:solidFill>
                  <a:schemeClr val="tx1"/>
                </a:solidFill>
                <a:effectLst/>
                <a:latin typeface="+mn-lt"/>
                <a:ea typeface="+mn-ea"/>
                <a:cs typeface="+mn-cs"/>
              </a:rPr>
              <a:t>Lancet</a:t>
            </a:r>
            <a:r>
              <a:rPr lang="en-US" sz="1200" b="0" i="0" kern="1200">
                <a:solidFill>
                  <a:schemeClr val="tx1"/>
                </a:solidFill>
                <a:effectLst/>
                <a:latin typeface="+mn-lt"/>
                <a:ea typeface="+mn-ea"/>
                <a:cs typeface="+mn-cs"/>
              </a:rPr>
              <a:t> Article,</a:t>
            </a:r>
            <a:r>
              <a:rPr lang="en-US" sz="1200" b="0" i="0" u="none" strike="noStrike" kern="1200" baseline="30000">
                <a:solidFill>
                  <a:schemeClr val="tx1"/>
                </a:solidFill>
                <a:effectLst/>
                <a:latin typeface="+mn-lt"/>
                <a:ea typeface="+mn-ea"/>
                <a:cs typeface="+mn-cs"/>
                <a:hlinkClick r:id="rId7"/>
              </a:rPr>
              <a:t>1</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 several concerns were raised with respect to the veracity of the data and analyses conducted by </a:t>
            </a:r>
            <a:r>
              <a:rPr lang="en-US" sz="1200" b="0" i="0" kern="1200" err="1">
                <a:solidFill>
                  <a:schemeClr val="tx1"/>
                </a:solidFill>
                <a:effectLst/>
                <a:latin typeface="+mn-lt"/>
                <a:ea typeface="+mn-ea"/>
                <a:cs typeface="+mn-cs"/>
              </a:rPr>
              <a:t>Surgisphere</a:t>
            </a:r>
            <a:r>
              <a:rPr lang="en-US" sz="1200" b="0" i="0" kern="1200">
                <a:solidFill>
                  <a:schemeClr val="tx1"/>
                </a:solidFill>
                <a:effectLst/>
                <a:latin typeface="+mn-lt"/>
                <a:ea typeface="+mn-ea"/>
                <a:cs typeface="+mn-cs"/>
              </a:rPr>
              <a:t> Corporation and its founder and our co-author, </a:t>
            </a:r>
            <a:r>
              <a:rPr lang="en-US" sz="1200" b="0" i="0" kern="1200" err="1">
                <a:solidFill>
                  <a:schemeClr val="tx1"/>
                </a:solidFill>
                <a:effectLst/>
                <a:latin typeface="+mn-lt"/>
                <a:ea typeface="+mn-ea"/>
                <a:cs typeface="+mn-cs"/>
              </a:rPr>
              <a:t>Sapan</a:t>
            </a:r>
            <a:r>
              <a:rPr lang="en-US" sz="1200" b="0" i="0" kern="1200">
                <a:solidFill>
                  <a:schemeClr val="tx1"/>
                </a:solidFill>
                <a:effectLst/>
                <a:latin typeface="+mn-lt"/>
                <a:ea typeface="+mn-ea"/>
                <a:cs typeface="+mn-cs"/>
              </a:rPr>
              <a:t> Desai, in our publication. We launched an independent third-party peer review of </a:t>
            </a:r>
            <a:r>
              <a:rPr lang="en-US" sz="1200" b="0" i="0" kern="1200" err="1">
                <a:solidFill>
                  <a:schemeClr val="tx1"/>
                </a:solidFill>
                <a:effectLst/>
                <a:latin typeface="+mn-lt"/>
                <a:ea typeface="+mn-ea"/>
                <a:cs typeface="+mn-cs"/>
              </a:rPr>
              <a:t>Surgisphere</a:t>
            </a:r>
            <a:r>
              <a:rPr lang="en-US" sz="1200" b="0" i="0" kern="1200">
                <a:solidFill>
                  <a:schemeClr val="tx1"/>
                </a:solidFill>
                <a:effectLst/>
                <a:latin typeface="+mn-lt"/>
                <a:ea typeface="+mn-ea"/>
                <a:cs typeface="+mn-cs"/>
              </a:rPr>
              <a:t> with the consent of </a:t>
            </a:r>
            <a:r>
              <a:rPr lang="en-US" sz="1200" b="0" i="0" kern="1200" err="1">
                <a:solidFill>
                  <a:schemeClr val="tx1"/>
                </a:solidFill>
                <a:effectLst/>
                <a:latin typeface="+mn-lt"/>
                <a:ea typeface="+mn-ea"/>
                <a:cs typeface="+mn-cs"/>
              </a:rPr>
              <a:t>Sapan</a:t>
            </a:r>
            <a:r>
              <a:rPr lang="en-US" sz="1200" b="0" i="0" kern="1200">
                <a:solidFill>
                  <a:schemeClr val="tx1"/>
                </a:solidFill>
                <a:effectLst/>
                <a:latin typeface="+mn-lt"/>
                <a:ea typeface="+mn-ea"/>
                <a:cs typeface="+mn-cs"/>
              </a:rPr>
              <a:t> Desai to evaluate the origination of the database elements, to confirm the completeness of the database, and to replicate the analyses presented in the paper.</a:t>
            </a:r>
          </a:p>
          <a:p>
            <a:r>
              <a:rPr lang="en-US" sz="1200" b="0" i="0" kern="1200">
                <a:solidFill>
                  <a:schemeClr val="tx1"/>
                </a:solidFill>
                <a:effectLst/>
                <a:latin typeface="+mn-lt"/>
                <a:ea typeface="+mn-ea"/>
                <a:cs typeface="+mn-cs"/>
              </a:rPr>
              <a:t>Our independent peer reviewers informed us that </a:t>
            </a:r>
            <a:r>
              <a:rPr lang="en-US" sz="1200" b="0" i="0" kern="1200" err="1">
                <a:solidFill>
                  <a:schemeClr val="tx1"/>
                </a:solidFill>
                <a:effectLst/>
                <a:latin typeface="+mn-lt"/>
                <a:ea typeface="+mn-ea"/>
                <a:cs typeface="+mn-cs"/>
              </a:rPr>
              <a:t>Surgisphere</a:t>
            </a:r>
            <a:r>
              <a:rPr lang="en-US" sz="1200" b="0" i="0" kern="1200">
                <a:solidFill>
                  <a:schemeClr val="tx1"/>
                </a:solidFill>
                <a:effectLst/>
                <a:latin typeface="+mn-lt"/>
                <a:ea typeface="+mn-ea"/>
                <a:cs typeface="+mn-cs"/>
              </a:rPr>
              <a:t> would not transfer the full dataset, client contracts, and the full ISO audit report to their servers for analysis as such transfer would violate client agreements and confidentiality requirements. As such, our reviewers were not able to conduct an independent and private peer review and therefore notified us of their withdrawal from the peer-review process.</a:t>
            </a:r>
          </a:p>
          <a:p>
            <a:pPr marL="0" indent="0">
              <a:buFont typeface="Arial" panose="020B0604020202020204" pitchFamily="34" charset="0"/>
              <a:buNone/>
            </a:pP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6010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a:solidFill>
                  <a:schemeClr val="tx1"/>
                </a:solidFill>
                <a:effectLst/>
                <a:latin typeface="+mn-lt"/>
                <a:ea typeface="+mn-ea"/>
                <a:cs typeface="+mn-cs"/>
              </a:rPr>
              <a:t>According to the summary of the China study, </a:t>
            </a:r>
            <a:r>
              <a:rPr lang="en-GB" sz="1200" b="0" i="0" u="none" strike="noStrike" kern="1200" err="1">
                <a:solidFill>
                  <a:schemeClr val="tx1"/>
                </a:solidFill>
                <a:effectLst/>
                <a:latin typeface="+mn-lt"/>
                <a:ea typeface="+mn-ea"/>
                <a:cs typeface="+mn-cs"/>
              </a:rPr>
              <a:t>remdesivir</a:t>
            </a:r>
            <a:r>
              <a:rPr lang="en-GB" sz="1200" b="0" i="0" u="none" strike="noStrike" kern="1200">
                <a:solidFill>
                  <a:schemeClr val="tx1"/>
                </a:solidFill>
                <a:effectLst/>
                <a:latin typeface="+mn-lt"/>
                <a:ea typeface="+mn-ea"/>
                <a:cs typeface="+mn-cs"/>
              </a:rPr>
              <a:t> was “not associated with a difference in time to clinical improvement” compared to a standard of care control. After one month, it appeared 13.9% of the </a:t>
            </a:r>
            <a:r>
              <a:rPr lang="en-GB" sz="1200" b="0" i="0" u="none" strike="noStrike" kern="1200" err="1">
                <a:solidFill>
                  <a:schemeClr val="tx1"/>
                </a:solidFill>
                <a:effectLst/>
                <a:latin typeface="+mn-lt"/>
                <a:ea typeface="+mn-ea"/>
                <a:cs typeface="+mn-cs"/>
              </a:rPr>
              <a:t>remdesivir</a:t>
            </a:r>
            <a:r>
              <a:rPr lang="en-GB" sz="1200" b="0" i="0" u="none" strike="noStrike" kern="1200">
                <a:solidFill>
                  <a:schemeClr val="tx1"/>
                </a:solidFill>
                <a:effectLst/>
                <a:latin typeface="+mn-lt"/>
                <a:ea typeface="+mn-ea"/>
                <a:cs typeface="+mn-cs"/>
              </a:rPr>
              <a:t> patients had died compared to 12.8% of patients in the control arm. The difference was not statistically significant.</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Hospitalized patients with advanced COVID-19 and lung involvement who received </a:t>
            </a:r>
            <a:r>
              <a:rPr lang="en-GB" sz="1200" b="0" i="0" u="none" strike="noStrike" kern="1200" err="1">
                <a:solidFill>
                  <a:schemeClr val="tx1"/>
                </a:solidFill>
                <a:effectLst/>
                <a:latin typeface="+mn-lt"/>
                <a:ea typeface="+mn-ea"/>
                <a:cs typeface="+mn-cs"/>
              </a:rPr>
              <a:t>remdesivir</a:t>
            </a:r>
            <a:r>
              <a:rPr lang="en-GB" sz="1200" b="0" i="0" u="none" strike="noStrike" kern="1200">
                <a:solidFill>
                  <a:schemeClr val="tx1"/>
                </a:solidFill>
                <a:effectLst/>
                <a:latin typeface="+mn-lt"/>
                <a:ea typeface="+mn-ea"/>
                <a:cs typeface="+mn-cs"/>
              </a:rPr>
              <a:t> recovered faster than similar patients who received placebo, according to a preliminary data analysis from a randomized, controlled trial involving 1063 patients, which began on February 21. The trial (known as the </a:t>
            </a:r>
            <a:r>
              <a:rPr lang="en-GB" sz="1200" b="0" i="0" u="none" strike="noStrike" kern="1200">
                <a:solidFill>
                  <a:schemeClr val="tx1"/>
                </a:solidFill>
                <a:effectLst/>
                <a:latin typeface="+mn-lt"/>
                <a:ea typeface="+mn-ea"/>
                <a:cs typeface="+mn-cs"/>
                <a:hlinkClick r:id="rId3"/>
              </a:rPr>
              <a:t>Adaptive COVID-19 Treatment Trial</a:t>
            </a:r>
            <a:r>
              <a:rPr lang="en-GB" sz="1200" b="0" i="0" u="none" strike="noStrike" kern="1200">
                <a:solidFill>
                  <a:schemeClr val="tx1"/>
                </a:solidFill>
                <a:effectLst/>
                <a:latin typeface="+mn-lt"/>
                <a:ea typeface="+mn-ea"/>
                <a:cs typeface="+mn-cs"/>
              </a:rPr>
              <a:t>, or ACTT), sponsored by the </a:t>
            </a:r>
            <a:r>
              <a:rPr lang="en-GB" sz="1200" b="0" i="0" u="none" strike="noStrike" kern="1200">
                <a:solidFill>
                  <a:schemeClr val="tx1"/>
                </a:solidFill>
                <a:effectLst/>
                <a:latin typeface="+mn-lt"/>
                <a:ea typeface="+mn-ea"/>
                <a:cs typeface="+mn-cs"/>
                <a:hlinkClick r:id="rId4"/>
              </a:rPr>
              <a:t>National Institute of Allergy and Infectious Diseases (NIAID)</a:t>
            </a:r>
            <a:r>
              <a:rPr lang="en-GB" sz="1200" b="0" i="0" u="none" strike="noStrike" kern="1200">
                <a:solidFill>
                  <a:schemeClr val="tx1"/>
                </a:solidFill>
                <a:effectLst/>
                <a:latin typeface="+mn-lt"/>
                <a:ea typeface="+mn-ea"/>
                <a:cs typeface="+mn-cs"/>
              </a:rPr>
              <a:t>, part of the National Institutes of Health, is the first clinical trial launched in the United States to evaluate an experimental treatment for COVID-19. Preliminary results indicate that patients who received </a:t>
            </a:r>
            <a:r>
              <a:rPr lang="en-GB" sz="1200" b="0" i="0" u="none" strike="noStrike" kern="1200" err="1">
                <a:solidFill>
                  <a:schemeClr val="tx1"/>
                </a:solidFill>
                <a:effectLst/>
                <a:latin typeface="+mn-lt"/>
                <a:ea typeface="+mn-ea"/>
                <a:cs typeface="+mn-cs"/>
              </a:rPr>
              <a:t>remdesivir</a:t>
            </a:r>
            <a:r>
              <a:rPr lang="en-GB" sz="1200" b="0" i="0" u="none" strike="noStrike" kern="1200">
                <a:solidFill>
                  <a:schemeClr val="tx1"/>
                </a:solidFill>
                <a:effectLst/>
                <a:latin typeface="+mn-lt"/>
                <a:ea typeface="+mn-ea"/>
                <a:cs typeface="+mn-cs"/>
              </a:rPr>
              <a:t> had a 31% faster time to recovery than those who received placebo (p&lt;0.001). Specifically, the median time to recovery was 11 days for patients treated with </a:t>
            </a:r>
            <a:r>
              <a:rPr lang="en-GB" sz="1200" b="0" i="0" u="none" strike="noStrike" kern="1200" err="1">
                <a:solidFill>
                  <a:schemeClr val="tx1"/>
                </a:solidFill>
                <a:effectLst/>
                <a:latin typeface="+mn-lt"/>
                <a:ea typeface="+mn-ea"/>
                <a:cs typeface="+mn-cs"/>
              </a:rPr>
              <a:t>remdesivir</a:t>
            </a:r>
            <a:r>
              <a:rPr lang="en-GB" sz="1200" b="0" i="0" u="none" strike="noStrike" kern="1200">
                <a:solidFill>
                  <a:schemeClr val="tx1"/>
                </a:solidFill>
                <a:effectLst/>
                <a:latin typeface="+mn-lt"/>
                <a:ea typeface="+mn-ea"/>
                <a:cs typeface="+mn-cs"/>
              </a:rPr>
              <a:t> compared with 15 days for those who received placebo. Results also suggested a survival benefit, with a mortality rate of 8.0% for the group receiving </a:t>
            </a:r>
            <a:r>
              <a:rPr lang="en-GB" sz="1200" b="0" i="0" u="none" strike="noStrike" kern="1200" err="1">
                <a:solidFill>
                  <a:schemeClr val="tx1"/>
                </a:solidFill>
                <a:effectLst/>
                <a:latin typeface="+mn-lt"/>
                <a:ea typeface="+mn-ea"/>
                <a:cs typeface="+mn-cs"/>
              </a:rPr>
              <a:t>remdesivir</a:t>
            </a:r>
            <a:r>
              <a:rPr lang="en-GB" sz="1200" b="0" i="0" u="none" strike="noStrike" kern="1200">
                <a:solidFill>
                  <a:schemeClr val="tx1"/>
                </a:solidFill>
                <a:effectLst/>
                <a:latin typeface="+mn-lt"/>
                <a:ea typeface="+mn-ea"/>
                <a:cs typeface="+mn-cs"/>
              </a:rPr>
              <a:t> versus 11.6% for the placebo group (p=0.059). Recovery in this study was defined as being well enough for hospital discharge or returning to normal activity level.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641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D41161-6CC1-40CF-BFAD-D1410EEE27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59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5</a:t>
            </a:fld>
            <a:endParaRPr lang="en-US" dirty="0"/>
          </a:p>
        </p:txBody>
      </p:sp>
    </p:spTree>
    <p:extLst>
      <p:ext uri="{BB962C8B-B14F-4D97-AF65-F5344CB8AC3E}">
        <p14:creationId xmlns:p14="http://schemas.microsoft.com/office/powerpoint/2010/main" val="258821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6</a:t>
            </a:fld>
            <a:endParaRPr lang="en-US" dirty="0"/>
          </a:p>
        </p:txBody>
      </p:sp>
    </p:spTree>
    <p:extLst>
      <p:ext uri="{BB962C8B-B14F-4D97-AF65-F5344CB8AC3E}">
        <p14:creationId xmlns:p14="http://schemas.microsoft.com/office/powerpoint/2010/main" val="108773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7</a:t>
            </a:fld>
            <a:endParaRPr lang="en-US" dirty="0"/>
          </a:p>
        </p:txBody>
      </p:sp>
    </p:spTree>
    <p:extLst>
      <p:ext uri="{BB962C8B-B14F-4D97-AF65-F5344CB8AC3E}">
        <p14:creationId xmlns:p14="http://schemas.microsoft.com/office/powerpoint/2010/main" val="62703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3641F-9DC9-4C37-8076-B2E08F82F9C5}" type="slidenum">
              <a:rPr lang="en-US" smtClean="0"/>
              <a:t>8</a:t>
            </a:fld>
            <a:endParaRPr lang="en-US" dirty="0"/>
          </a:p>
        </p:txBody>
      </p:sp>
    </p:spTree>
    <p:extLst>
      <p:ext uri="{BB962C8B-B14F-4D97-AF65-F5344CB8AC3E}">
        <p14:creationId xmlns:p14="http://schemas.microsoft.com/office/powerpoint/2010/main" val="140835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Image Placeholder 8"/>
          <p:cNvSpPr>
            <a:spLocks noGrp="1" noRot="1" noChangeAspect="1"/>
          </p:cNvSpPr>
          <p:nvPr>
            <p:ph type="sldImg"/>
          </p:nvPr>
        </p:nvSpPr>
        <p:spPr>
          <a:xfrm>
            <a:off x="250825" y="549275"/>
            <a:ext cx="6648450" cy="3740150"/>
          </a:xfrm>
        </p:spPr>
      </p:sp>
      <p:sp>
        <p:nvSpPr>
          <p:cNvPr id="10" name="Notes Placeholder 9"/>
          <p:cNvSpPr>
            <a:spLocks noGrp="1"/>
          </p:cNvSpPr>
          <p:nvPr>
            <p:ph type="body" idx="1"/>
          </p:nvPr>
        </p:nvSpPr>
        <p:spPr/>
        <p:txBody>
          <a:bodyPr/>
          <a:lstStyle/>
          <a:p>
            <a:endParaRPr lang="en-US"/>
          </a:p>
        </p:txBody>
      </p:sp>
    </p:spTree>
    <p:extLst>
      <p:ext uri="{BB962C8B-B14F-4D97-AF65-F5344CB8AC3E}">
        <p14:creationId xmlns:p14="http://schemas.microsoft.com/office/powerpoint/2010/main" val="363465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4303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3A632B-FBDE-46D4-BF6F-6D14421E634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38336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3641F-9DC9-4C37-8076-B2E08F82F9C5}" type="slidenum">
              <a:rPr lang="en-US" smtClean="0"/>
              <a:t>24</a:t>
            </a:fld>
            <a:endParaRPr lang="en-US"/>
          </a:p>
        </p:txBody>
      </p:sp>
    </p:spTree>
    <p:extLst>
      <p:ext uri="{BB962C8B-B14F-4D97-AF65-F5344CB8AC3E}">
        <p14:creationId xmlns:p14="http://schemas.microsoft.com/office/powerpoint/2010/main" val="2164900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6.png"/><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9.xml"/><Relationship Id="rId7" Type="http://schemas.openxmlformats.org/officeDocument/2006/relationships/slideMaster" Target="../slideMasters/slideMaster4.xml"/><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tags" Target="../tags/tag43.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tags" Target="../tags/tag45.xml"/></Relationships>
</file>

<file path=ppt/slideLayouts/_rels/slideLayout2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8.xml"/><Relationship Id="rId7"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9.emf"/></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58.xml"/><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10.png"/><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tags" Target="../tags/tag56.xml"/><Relationship Id="rId11" Type="http://schemas.openxmlformats.org/officeDocument/2006/relationships/image" Target="../media/image8.emf"/><Relationship Id="rId5" Type="http://schemas.openxmlformats.org/officeDocument/2006/relationships/tags" Target="../tags/tag55.xml"/><Relationship Id="rId10" Type="http://schemas.openxmlformats.org/officeDocument/2006/relationships/oleObject" Target="../embeddings/oleObject6.bin"/><Relationship Id="rId4" Type="http://schemas.openxmlformats.org/officeDocument/2006/relationships/tags" Target="../tags/tag54.xml"/><Relationship Id="rId9"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0.png"/><Relationship Id="rId2" Type="http://schemas.openxmlformats.org/officeDocument/2006/relationships/tags" Target="../tags/tag59.xml"/><Relationship Id="rId1" Type="http://schemas.openxmlformats.org/officeDocument/2006/relationships/vmlDrawing" Target="../drawings/vmlDrawing7.vml"/><Relationship Id="rId6" Type="http://schemas.openxmlformats.org/officeDocument/2006/relationships/tags" Target="../tags/tag63.xml"/><Relationship Id="rId11" Type="http://schemas.openxmlformats.org/officeDocument/2006/relationships/image" Target="../media/image8.emf"/><Relationship Id="rId5" Type="http://schemas.openxmlformats.org/officeDocument/2006/relationships/tags" Target="../tags/tag62.xml"/><Relationship Id="rId10" Type="http://schemas.openxmlformats.org/officeDocument/2006/relationships/oleObject" Target="../embeddings/oleObject7.bin"/><Relationship Id="rId4" Type="http://schemas.openxmlformats.org/officeDocument/2006/relationships/tags" Target="../tags/tag61.xml"/><Relationship Id="rId9"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vmlDrawing" Target="../drawings/vmlDrawing8.vml"/><Relationship Id="rId6" Type="http://schemas.openxmlformats.org/officeDocument/2006/relationships/tags" Target="../tags/tag70.xml"/><Relationship Id="rId11" Type="http://schemas.openxmlformats.org/officeDocument/2006/relationships/image" Target="../media/image8.emf"/><Relationship Id="rId5" Type="http://schemas.openxmlformats.org/officeDocument/2006/relationships/tags" Target="../tags/tag69.xml"/><Relationship Id="rId10" Type="http://schemas.openxmlformats.org/officeDocument/2006/relationships/oleObject" Target="../embeddings/oleObject8.bin"/><Relationship Id="rId4" Type="http://schemas.openxmlformats.org/officeDocument/2006/relationships/tags" Target="../tags/tag68.xml"/><Relationship Id="rId9"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vmlDrawing" Target="../drawings/vmlDrawing9.vml"/><Relationship Id="rId6" Type="http://schemas.openxmlformats.org/officeDocument/2006/relationships/tags" Target="../tags/tag77.xml"/><Relationship Id="rId11" Type="http://schemas.openxmlformats.org/officeDocument/2006/relationships/image" Target="../media/image11.emf"/><Relationship Id="rId5" Type="http://schemas.openxmlformats.org/officeDocument/2006/relationships/tags" Target="../tags/tag76.xml"/><Relationship Id="rId10" Type="http://schemas.openxmlformats.org/officeDocument/2006/relationships/oleObject" Target="../embeddings/oleObject9.bin"/><Relationship Id="rId4" Type="http://schemas.openxmlformats.org/officeDocument/2006/relationships/tags" Target="../tags/tag75.xml"/><Relationship Id="rId9"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1.xml"/><Relationship Id="rId7" Type="http://schemas.openxmlformats.org/officeDocument/2006/relationships/image" Target="../media/image9.emf"/><Relationship Id="rId2" Type="http://schemas.openxmlformats.org/officeDocument/2006/relationships/tags" Target="../tags/tag8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Master" Target="../slideMasters/slideMaster4.xml"/><Relationship Id="rId4" Type="http://schemas.openxmlformats.org/officeDocument/2006/relationships/tags" Target="../tags/tag8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4.xml"/><Relationship Id="rId7" Type="http://schemas.openxmlformats.org/officeDocument/2006/relationships/image" Target="../media/image9.emf"/><Relationship Id="rId2" Type="http://schemas.openxmlformats.org/officeDocument/2006/relationships/tags" Target="../tags/tag83.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Master" Target="../slideMasters/slideMaster4.xml"/><Relationship Id="rId4" Type="http://schemas.openxmlformats.org/officeDocument/2006/relationships/tags" Target="../tags/tag85.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7.xml"/><Relationship Id="rId7" Type="http://schemas.openxmlformats.org/officeDocument/2006/relationships/image" Target="../media/image9.emf"/><Relationship Id="rId2" Type="http://schemas.openxmlformats.org/officeDocument/2006/relationships/tags" Target="../tags/tag86.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0.xml"/><Relationship Id="rId7" Type="http://schemas.openxmlformats.org/officeDocument/2006/relationships/image" Target="../media/image9.emf"/><Relationship Id="rId2" Type="http://schemas.openxmlformats.org/officeDocument/2006/relationships/tags" Target="../tags/tag8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4.xml"/><Relationship Id="rId4" Type="http://schemas.openxmlformats.org/officeDocument/2006/relationships/tags" Target="../tags/tag9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93.xml"/><Relationship Id="rId7" Type="http://schemas.openxmlformats.org/officeDocument/2006/relationships/image" Target="../media/image9.emf"/><Relationship Id="rId2" Type="http://schemas.openxmlformats.org/officeDocument/2006/relationships/tags" Target="../tags/tag92.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slideMaster" Target="../slideMasters/slideMaster4.xml"/><Relationship Id="rId4" Type="http://schemas.openxmlformats.org/officeDocument/2006/relationships/tags" Target="../tags/tag9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12.jpeg"/><Relationship Id="rId2" Type="http://schemas.openxmlformats.org/officeDocument/2006/relationships/tags" Target="../tags/tag95.xml"/><Relationship Id="rId1" Type="http://schemas.openxmlformats.org/officeDocument/2006/relationships/vmlDrawing" Target="../drawings/vmlDrawing15.v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2792979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9850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a:t>6/25/20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828194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b="1"/>
            </a:lvl1pPr>
          </a:lstStyle>
          <a:p>
            <a:r>
              <a:rPr lang="en-US"/>
              <a:t>Click to edit Master title style</a:t>
            </a:r>
          </a:p>
        </p:txBody>
      </p:sp>
    </p:spTree>
    <p:extLst>
      <p:ext uri="{BB962C8B-B14F-4D97-AF65-F5344CB8AC3E}">
        <p14:creationId xmlns:p14="http://schemas.microsoft.com/office/powerpoint/2010/main" val="41928245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8781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1294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89194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902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141979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CA19B9-F791-490A-852D-FC90925EBF74}" type="datetimeFigureOut">
              <a:rPr lang="en-US" smtClean="0">
                <a:solidFill>
                  <a:srgbClr val="00338E"/>
                </a:solidFill>
              </a:rPr>
              <a:pPr/>
              <a:t>6/25/20</a:t>
            </a:fld>
            <a:endParaRPr lang="en-US">
              <a:solidFill>
                <a:srgbClr val="00338E"/>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srgbClr val="00338E"/>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1BBCC12-4016-4C10-BE1F-F601FB5468B2}" type="slidenum">
              <a:rPr lang="en-US" smtClean="0">
                <a:solidFill>
                  <a:srgbClr val="00338E"/>
                </a:solidFill>
              </a:rPr>
              <a:pPr/>
              <a:t>‹#›</a:t>
            </a:fld>
            <a:endParaRPr lang="en-US">
              <a:solidFill>
                <a:srgbClr val="00338E"/>
              </a:solidFill>
            </a:endParaRPr>
          </a:p>
        </p:txBody>
      </p:sp>
    </p:spTree>
    <p:extLst>
      <p:ext uri="{BB962C8B-B14F-4D97-AF65-F5344CB8AC3E}">
        <p14:creationId xmlns:p14="http://schemas.microsoft.com/office/powerpoint/2010/main" val="41734465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2162" y="1623"/>
          <a:ext cx="2159" cy="1619"/>
        </p:xfrm>
        <a:graphic>
          <a:graphicData uri="http://schemas.openxmlformats.org/presentationml/2006/ole">
            <mc:AlternateContent xmlns:mc="http://schemas.openxmlformats.org/markup-compatibility/2006">
              <mc:Choice xmlns:v="urn:schemas-microsoft-com:vml" Requires="v">
                <p:oleObj spid="_x0000_s214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2162" y="1623"/>
                        <a:ext cx="2159" cy="1619"/>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9B96C0B-CE9F-415C-B7B7-298E88FDAF32}"/>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solidFill>
                <a:schemeClr val="tx1"/>
              </a:solidFill>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B4208225-5C22-496E-A342-E94D62C18FDC}"/>
              </a:ext>
            </a:extLst>
          </p:cNvPr>
          <p:cNvSpPr/>
          <p:nvPr userDrawn="1"/>
        </p:nvSpPr>
        <p:spPr bwMode="ltGray">
          <a:xfrm>
            <a:off x="1" y="1681162"/>
            <a:ext cx="12191999" cy="3657600"/>
          </a:xfrm>
          <a:prstGeom prst="rect">
            <a:avLst/>
          </a:prstGeom>
          <a:solidFill>
            <a:srgbClr val="0070C0"/>
          </a:solidFill>
          <a:ln w="12700">
            <a:miter lim="400000"/>
          </a:ln>
        </p:spPr>
        <p:txBody>
          <a:bodyPr lIns="0" tIns="0" rIns="0" bIns="0" anchor="ctr"/>
          <a:lstStyle/>
          <a:p>
            <a:pPr algn="l">
              <a:defRPr sz="3200" b="0">
                <a:solidFill>
                  <a:srgbClr val="FFFFFF"/>
                </a:solidFill>
                <a:latin typeface="+mn-lt"/>
                <a:ea typeface="+mn-ea"/>
                <a:cs typeface="+mn-cs"/>
                <a:sym typeface="Helvetica Neue Medium"/>
              </a:defRPr>
            </a:pPr>
            <a:endParaRPr>
              <a:solidFill>
                <a:srgbClr val="FF0000"/>
              </a:solidFill>
            </a:endParaRPr>
          </a:p>
        </p:txBody>
      </p:sp>
      <p:pic>
        <p:nvPicPr>
          <p:cNvPr id="12" name="fullColor.png" descr="fullColor.png">
            <a:extLst>
              <a:ext uri="{FF2B5EF4-FFF2-40B4-BE49-F238E27FC236}">
                <a16:creationId xmlns:a16="http://schemas.microsoft.com/office/drawing/2014/main" id="{63F392A6-21B5-4CA6-A199-930BFED2A682}"/>
              </a:ext>
            </a:extLst>
          </p:cNvPr>
          <p:cNvPicPr>
            <a:picLocks noChangeAspect="1"/>
          </p:cNvPicPr>
          <p:nvPr userDrawn="1"/>
        </p:nvPicPr>
        <p:blipFill>
          <a:blip r:embed="rId7"/>
          <a:stretch>
            <a:fillRect/>
          </a:stretch>
        </p:blipFill>
        <p:spPr bwMode="ltGray">
          <a:xfrm>
            <a:off x="8838424" y="448769"/>
            <a:ext cx="2665449" cy="711694"/>
          </a:xfrm>
          <a:prstGeom prst="rect">
            <a:avLst/>
          </a:prstGeom>
          <a:ln w="12700">
            <a:miter lim="400000"/>
          </a:ln>
        </p:spPr>
      </p:pic>
      <p:sp>
        <p:nvSpPr>
          <p:cNvPr id="13314" name="Title"/>
          <p:cNvSpPr>
            <a:spLocks noGrp="1" noChangeArrowheads="1"/>
          </p:cNvSpPr>
          <p:nvPr userDrawn="1">
            <p:ph type="ctrTitle"/>
          </p:nvPr>
        </p:nvSpPr>
        <p:spPr bwMode="gray">
          <a:xfrm>
            <a:off x="551941" y="3294405"/>
            <a:ext cx="10951931" cy="677108"/>
          </a:xfrm>
          <a:prstGeom prst="rect">
            <a:avLst/>
          </a:prstGeom>
        </p:spPr>
        <p:txBody>
          <a:bodyPr>
            <a:noAutofit/>
          </a:bodyPr>
          <a:lstStyle>
            <a:lvl1pPr>
              <a:defRPr lang="x-none" sz="4400" b="0" baseline="0">
                <a:solidFill>
                  <a:schemeClr val="bg1"/>
                </a:solidFill>
                <a:latin typeface="+mj-lt"/>
                <a:ea typeface="+mj-ea"/>
              </a:defRPr>
            </a:lvl1pPr>
          </a:lstStyle>
          <a:p>
            <a:pPr lvl="0" latinLnBrk="0"/>
            <a:r>
              <a:rPr lang="en-US" noProof="0"/>
              <a:t>Click to edit Master title style</a:t>
            </a:r>
          </a:p>
        </p:txBody>
      </p:sp>
      <p:sp>
        <p:nvSpPr>
          <p:cNvPr id="13315" name="Subtitle"/>
          <p:cNvSpPr>
            <a:spLocks noGrp="1" noChangeArrowheads="1"/>
          </p:cNvSpPr>
          <p:nvPr userDrawn="1">
            <p:ph type="subTitle" idx="1"/>
          </p:nvPr>
        </p:nvSpPr>
        <p:spPr bwMode="gray">
          <a:xfrm>
            <a:off x="551941" y="4092559"/>
            <a:ext cx="10951931" cy="307777"/>
          </a:xfrm>
          <a:prstGeom prst="rect">
            <a:avLst/>
          </a:prstGeom>
        </p:spPr>
        <p:txBody>
          <a:bodyPr vert="horz" wrap="square" lIns="0" tIns="0" rIns="0" bIns="0" rtlCol="0">
            <a:noAutofit/>
          </a:bodyPr>
          <a:lstStyle>
            <a:lvl1pPr>
              <a:defRPr lang="x-none" sz="2000" cap="none" baseline="0" noProof="0" dirty="0">
                <a:solidFill>
                  <a:schemeClr val="bg1"/>
                </a:solidFill>
                <a:latin typeface="+mn-lt"/>
              </a:defRPr>
            </a:lvl1pPr>
          </a:lstStyle>
          <a:p>
            <a:pPr lvl="0"/>
            <a:r>
              <a:rPr lang="en-US" noProof="0"/>
              <a:t>Click to edit Master subtitle style</a:t>
            </a:r>
          </a:p>
        </p:txBody>
      </p:sp>
      <p:sp>
        <p:nvSpPr>
          <p:cNvPr id="57" name="Document type" hidden="1"/>
          <p:cNvSpPr txBox="1">
            <a:spLocks noChangeArrowheads="1"/>
          </p:cNvSpPr>
          <p:nvPr userDrawn="1"/>
        </p:nvSpPr>
        <p:spPr bwMode="gray">
          <a:xfrm>
            <a:off x="554735" y="4510168"/>
            <a:ext cx="109519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0" hangingPunct="1">
              <a:defRPr lang="x-none"/>
            </a:pPr>
            <a:r>
              <a:rPr lang="en-US" sz="1400" baseline="0" noProof="0">
                <a:solidFill>
                  <a:schemeClr val="bg1"/>
                </a:solidFill>
                <a:latin typeface="+mn-lt"/>
              </a:rPr>
              <a:t>Document type | Date</a:t>
            </a:r>
          </a:p>
        </p:txBody>
      </p:sp>
    </p:spTree>
    <p:extLst>
      <p:ext uri="{BB962C8B-B14F-4D97-AF65-F5344CB8AC3E}">
        <p14:creationId xmlns:p14="http://schemas.microsoft.com/office/powerpoint/2010/main" val="187101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12192000" cy="1066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152400"/>
            <a:ext cx="10972800" cy="838200"/>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7" name="Content Placeholder 2"/>
          <p:cNvSpPr>
            <a:spLocks noGrp="1"/>
          </p:cNvSpPr>
          <p:nvPr>
            <p:ph idx="1"/>
          </p:nvPr>
        </p:nvSpPr>
        <p:spPr>
          <a:xfrm>
            <a:off x="609600" y="1219201"/>
            <a:ext cx="10972800" cy="4906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3959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64"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2A09FAF-36FC-448E-890E-061F32680BAE}"/>
              </a:ext>
            </a:extLst>
          </p:cNvPr>
          <p:cNvSpPr/>
          <p:nvPr userDrawn="1">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500" b="1" i="0" baseline="0">
              <a:solidFill>
                <a:schemeClr val="tx1"/>
              </a:solidFill>
              <a:latin typeface="Georgia" panose="02040502050405020303" pitchFamily="18" charset="0"/>
              <a:ea typeface="+mj-ea"/>
              <a:cs typeface="+mj-cs"/>
              <a:sym typeface="Georgia" panose="02040502050405020303" pitchFamily="18" charset="0"/>
            </a:endParaRPr>
          </a:p>
        </p:txBody>
      </p:sp>
      <p:sp>
        <p:nvSpPr>
          <p:cNvPr id="2" name="Title"/>
          <p:cNvSpPr>
            <a:spLocks noGrp="1"/>
          </p:cNvSpPr>
          <p:nvPr>
            <p:ph type="title"/>
          </p:nvPr>
        </p:nvSpPr>
        <p:spPr bwMode="gray">
          <a:xfrm>
            <a:off x="554736" y="246620"/>
            <a:ext cx="11082528" cy="384721"/>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a:t>Click to edit Master title style</a:t>
            </a:r>
          </a:p>
        </p:txBody>
      </p:sp>
    </p:spTree>
    <p:extLst>
      <p:ext uri="{BB962C8B-B14F-4D97-AF65-F5344CB8AC3E}">
        <p14:creationId xmlns:p14="http://schemas.microsoft.com/office/powerpoint/2010/main" val="3998195266"/>
      </p:ext>
    </p:extLst>
  </p:cSld>
  <p:clrMapOvr>
    <a:masterClrMapping/>
  </p:clrMapOvr>
  <p:extLst>
    <p:ext uri="{DCECCB84-F9BA-43D5-87BE-67443E8EF086}">
      <p15:sldGuideLst xmlns:p15="http://schemas.microsoft.com/office/powerpoint/2012/main">
        <p15:guide id="1" pos="7489">
          <p15:clr>
            <a:srgbClr val="F26B43"/>
          </p15:clr>
        </p15:guide>
        <p15:guide id="2" pos="101">
          <p15:clr>
            <a:srgbClr val="F26B43"/>
          </p15:clr>
        </p15:guide>
        <p15:guide id="3" orient="horz" pos="701">
          <p15:clr>
            <a:srgbClr val="F26B43"/>
          </p15:clr>
        </p15:guide>
        <p15:guide id="4" orient="horz" pos="399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8"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246620"/>
            <a:ext cx="11082528" cy="384721"/>
          </a:xfrm>
        </p:spPr>
        <p:txBody>
          <a:bodyPr>
            <a:spAutoFit/>
          </a:bodyPr>
          <a:lstStyle>
            <a:lvl1pPr>
              <a:defRPr/>
            </a:lvl1pPr>
          </a:lstStyle>
          <a:p>
            <a:r>
              <a:rPr lang="en-US"/>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643467"/>
            <a:ext cx="11082528" cy="276999"/>
          </a:xfr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528549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spAutoFit/>
          </a:bodyPr>
          <a:lstStyle>
            <a:lvl1pPr>
              <a:lnSpc>
                <a:spcPct val="90000"/>
              </a:lnSpc>
              <a:defRPr>
                <a:ln w="6350" cap="flat">
                  <a:noFill/>
                  <a:miter lim="800000"/>
                </a:ln>
              </a:defRPr>
            </a:lvl1pPr>
          </a:lstStyle>
          <a:p>
            <a:r>
              <a:rPr lang="en-US"/>
              <a:t>Click to edit Master title style</a:t>
            </a: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96009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1"/>
            </p:custDataLst>
          </p:nvPr>
        </p:nvSpPr>
        <p:spPr>
          <a:xfrm>
            <a:off x="554736" y="4580468"/>
            <a:ext cx="11082528" cy="677108"/>
          </a:xfrm>
        </p:spPr>
        <p:txBody>
          <a:bodyPr anchor="b">
            <a:spAutoFit/>
          </a:bodyPr>
          <a:lstStyle>
            <a:lvl1pPr>
              <a:lnSpc>
                <a:spcPct val="100000"/>
              </a:lnSpc>
              <a:defRPr sz="4400"/>
            </a:lvl1pPr>
          </a:lstStyle>
          <a:p>
            <a:r>
              <a:rPr lang="en-US"/>
              <a:t>Click to edit Master title style</a:t>
            </a: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2445372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896E2AE-3155-4B50-B469-1C6FC4A4E28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12" name="think-cell Slide" r:id="rId8" imgW="395" imgH="394" progId="TCLayout.ActiveDocument.1">
                  <p:embed/>
                </p:oleObj>
              </mc:Choice>
              <mc:Fallback>
                <p:oleObj name="think-cell Slide" r:id="rId8" imgW="395" imgH="394" progId="TCLayout.ActiveDocument.1">
                  <p:embed/>
                  <p:pic>
                    <p:nvPicPr>
                      <p:cNvPr id="3" name="Object 2" hidden="1">
                        <a:extLst>
                          <a:ext uri="{FF2B5EF4-FFF2-40B4-BE49-F238E27FC236}">
                            <a16:creationId xmlns:a16="http://schemas.microsoft.com/office/drawing/2014/main" id="{E896E2AE-3155-4B50-B469-1C6FC4A4E28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6F0BF83-D6CE-4BC4-83E3-5F38B15C21A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4"/>
            </p:custDataLst>
          </p:nvPr>
        </p:nvSpPr>
        <p:spPr>
          <a:xfrm>
            <a:off x="1505712" y="3556229"/>
            <a:ext cx="9180576" cy="523220"/>
          </a:xfrm>
          <a:prstGeom prst="rect">
            <a:avLst/>
          </a:prstGeom>
        </p:spPr>
        <p:txBody>
          <a:bodyPr>
            <a:spAutoFit/>
          </a:bodyPr>
          <a:lstStyle>
            <a:lvl1pPr>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5"/>
            </p:custDataLst>
          </p:nvPr>
        </p:nvSpPr>
        <p:spPr>
          <a:xfrm>
            <a:off x="1505712" y="4284630"/>
            <a:ext cx="9180576" cy="276999"/>
          </a:xfr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2547660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36"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3413760" y="0"/>
            <a:ext cx="8778240"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359648"/>
            <a:ext cx="2514600" cy="1154162"/>
          </a:xfrm>
        </p:spPr>
        <p:txBody>
          <a:bodyPr anchor="b">
            <a:sp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23" name="reversed.png" descr="reversed.png">
            <a:extLst>
              <a:ext uri="{FF2B5EF4-FFF2-40B4-BE49-F238E27FC236}">
                <a16:creationId xmlns:a16="http://schemas.microsoft.com/office/drawing/2014/main" id="{96E85E65-2265-4679-B415-04F1E07BFD02}"/>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BE789725-D96B-413F-A907-EA3CA4B45724}"/>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28671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60"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4"/>
            </p:custDataLst>
          </p:nvPr>
        </p:nvSpPr>
        <p:spPr bwMode="ltGray">
          <a:xfrm>
            <a:off x="4364736" y="0"/>
            <a:ext cx="7827264"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sp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10" name="reversed.png" descr="reversed.png">
            <a:extLst>
              <a:ext uri="{FF2B5EF4-FFF2-40B4-BE49-F238E27FC236}">
                <a16:creationId xmlns:a16="http://schemas.microsoft.com/office/drawing/2014/main" id="{1A495E3F-C9AC-45DB-A1FD-80270B8ADEA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0227C4C6-C6A6-4C74-A71D-7CD44A2345FD}"/>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1663407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84"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6092952" y="0"/>
            <a:ext cx="609904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246620"/>
            <a:ext cx="5065776" cy="384721"/>
          </a:xfrm>
        </p:spPr>
        <p:txBody>
          <a:bodyPr>
            <a:spAutoFit/>
          </a:bodyPr>
          <a:lstStyle>
            <a:lvl1pPr>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643467"/>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11" name="reversed.png" descr="reversed.png">
            <a:extLst>
              <a:ext uri="{FF2B5EF4-FFF2-40B4-BE49-F238E27FC236}">
                <a16:creationId xmlns:a16="http://schemas.microsoft.com/office/drawing/2014/main" id="{403792B7-C3B3-48DB-8D42-D35C5184D01D}"/>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E7C0B786-0B98-435B-AB5F-505441ABF9C5}"/>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44916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08"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a:solidFill>
                <a:schemeClr val="bg1"/>
              </a:solidFill>
              <a:latin typeface="Georgia" panose="02040502050405020303" pitchFamily="18" charset="0"/>
              <a:ea typeface="+mj-ea"/>
              <a:cs typeface="+mj-cs"/>
              <a:sym typeface="Georgia" panose="02040502050405020303" pitchFamily="18"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4"/>
            </p:custDataLst>
          </p:nvPr>
        </p:nvSpPr>
        <p:spPr>
          <a:xfrm>
            <a:off x="554736" y="246620"/>
            <a:ext cx="6967728" cy="384721"/>
          </a:xfrm>
        </p:spPr>
        <p:txBody>
          <a:bodyPr>
            <a:spAutoFit/>
          </a:bodyPr>
          <a:lstStyle>
            <a:lvl1pPr>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5"/>
            </p:custDataLst>
          </p:nvPr>
        </p:nvSpPr>
        <p:spPr bwMode="ltGray">
          <a:xfrm>
            <a:off x="7830312" y="0"/>
            <a:ext cx="4361688" cy="6858000"/>
          </a:xfrm>
          <a:prstGeom prst="rect">
            <a:avLst/>
          </a:prstGeom>
          <a:solidFill>
            <a:srgbClr val="A6A6A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643467"/>
            <a:ext cx="6967728"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11" name="reversed.png" descr="reversed.png">
            <a:extLst>
              <a:ext uri="{FF2B5EF4-FFF2-40B4-BE49-F238E27FC236}">
                <a16:creationId xmlns:a16="http://schemas.microsoft.com/office/drawing/2014/main" id="{AA6DB52C-4CD9-4639-A05F-3E56A6FF3B11}"/>
              </a:ext>
            </a:extLst>
          </p:cNvPr>
          <p:cNvPicPr>
            <a:picLocks noChangeAspect="1"/>
          </p:cNvPicPr>
          <p:nvPr userDrawn="1"/>
        </p:nvPicPr>
        <p:blipFill>
          <a:blip r:embed="rId12"/>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54C6C4-C237-4A49-9CA3-3186AEED2081}"/>
              </a:ext>
            </a:extLst>
          </p:cNvPr>
          <p:cNvSpPr>
            <a:spLocks noChangeArrowheads="1"/>
          </p:cNvSpPr>
          <p:nvPr userDrawn="1">
            <p:custDataLst>
              <p:tags r:id="rId8"/>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90960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pter Divider 1">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7F8BA957-435D-48C8-94A2-7E6DEB7B04BB}"/>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32" name="think-cell Slide" r:id="rId6" imgW="395" imgH="394" progId="TCLayout.ActiveDocument.1">
                  <p:embed/>
                </p:oleObj>
              </mc:Choice>
              <mc:Fallback>
                <p:oleObj name="think-cell Slide" r:id="rId6" imgW="395" imgH="394" progId="TCLayout.ActiveDocument.1">
                  <p:embed/>
                  <p:pic>
                    <p:nvPicPr>
                      <p:cNvPr id="3" name="Object 6" hidden="1">
                        <a:extLst>
                          <a:ext uri="{FF2B5EF4-FFF2-40B4-BE49-F238E27FC236}">
                            <a16:creationId xmlns:a16="http://schemas.microsoft.com/office/drawing/2014/main" id="{7F8BA957-435D-48C8-94A2-7E6DEB7B04B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3184617-13BF-4A05-8E66-DE91493DF425}"/>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11" name="Rectangle">
            <a:extLst>
              <a:ext uri="{FF2B5EF4-FFF2-40B4-BE49-F238E27FC236}">
                <a16:creationId xmlns:a16="http://schemas.microsoft.com/office/drawing/2014/main" id="{2FEE25A2-0DAB-416D-860E-D165916B70FF}"/>
              </a:ext>
            </a:extLst>
          </p:cNvPr>
          <p:cNvSpPr/>
          <p:nvPr userDrawn="1"/>
        </p:nvSpPr>
        <p:spPr>
          <a:xfrm>
            <a:off x="0" y="0"/>
            <a:ext cx="12192000" cy="6858000"/>
          </a:xfrm>
          <a:prstGeom prst="rect">
            <a:avLst/>
          </a:prstGeom>
          <a:solidFill>
            <a:srgbClr val="4472C4">
              <a:lumMod val="75000"/>
              <a:alpha val="96000"/>
            </a:srgbClr>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Calibri" panose="020F0502020204030204"/>
              <a:sym typeface="Helvetica Neue Medium"/>
            </a:endParaRPr>
          </a:p>
        </p:txBody>
      </p:sp>
      <p:sp>
        <p:nvSpPr>
          <p:cNvPr id="8" name="Title 1">
            <a:extLst>
              <a:ext uri="{FF2B5EF4-FFF2-40B4-BE49-F238E27FC236}">
                <a16:creationId xmlns:a16="http://schemas.microsoft.com/office/drawing/2014/main" id="{CFC3F972-F338-C04D-A825-E0284B78045B}"/>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4CC002DA-7DFE-439A-ADB1-44CF21B510A0}"/>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5D8A3E8-3F86-4DE3-8E8C-B2750292BDCE}"/>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317562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609600" y="1417638"/>
            <a:ext cx="10972800" cy="452596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46422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Divider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357CCD-08AF-4BA3-BA95-F0E03780C8B5}"/>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56"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6C357CCD-08AF-4BA3-BA95-F0E03780C8B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938B0A1-B8AF-4B10-AF95-AE4EB442747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5" name="Rectangle">
            <a:extLst>
              <a:ext uri="{FF2B5EF4-FFF2-40B4-BE49-F238E27FC236}">
                <a16:creationId xmlns:a16="http://schemas.microsoft.com/office/drawing/2014/main" id="{15247663-3408-494B-8CF6-2014E7A9C6F1}"/>
              </a:ext>
            </a:extLst>
          </p:cNvPr>
          <p:cNvSpPr/>
          <p:nvPr userDrawn="1"/>
        </p:nvSpPr>
        <p:spPr>
          <a:xfrm>
            <a:off x="0" y="0"/>
            <a:ext cx="12192000" cy="6858000"/>
          </a:xfrm>
          <a:prstGeom prst="rect">
            <a:avLst/>
          </a:prstGeom>
          <a:solidFill>
            <a:srgbClr val="0070C0">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7" name="Title 1">
            <a:extLst>
              <a:ext uri="{FF2B5EF4-FFF2-40B4-BE49-F238E27FC236}">
                <a16:creationId xmlns:a16="http://schemas.microsoft.com/office/drawing/2014/main" id="{5A2FF599-422A-954D-BE07-1C1ABED4E45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0" name="reversed.png" descr="reversed.png">
            <a:extLst>
              <a:ext uri="{FF2B5EF4-FFF2-40B4-BE49-F238E27FC236}">
                <a16:creationId xmlns:a16="http://schemas.microsoft.com/office/drawing/2014/main" id="{24629D34-6D9A-4B45-928F-79DF08D8C797}"/>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1" name="Slide Number">
            <a:extLst>
              <a:ext uri="{FF2B5EF4-FFF2-40B4-BE49-F238E27FC236}">
                <a16:creationId xmlns:a16="http://schemas.microsoft.com/office/drawing/2014/main" id="{D395ECC3-FDF1-41AC-B0A5-2583BC6FDC7C}"/>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903600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pter Divider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4FC123-E890-4D4A-9F34-D3F6B97E048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80"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094FC123-E890-4D4A-9F34-D3F6B97E04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B068BF-AD8D-492E-9141-371493DD52E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7" name="Rectangle">
            <a:extLst>
              <a:ext uri="{FF2B5EF4-FFF2-40B4-BE49-F238E27FC236}">
                <a16:creationId xmlns:a16="http://schemas.microsoft.com/office/drawing/2014/main" id="{0CFAD66E-1023-D447-9C21-4738352A99C2}"/>
              </a:ext>
            </a:extLst>
          </p:cNvPr>
          <p:cNvSpPr/>
          <p:nvPr userDrawn="1"/>
        </p:nvSpPr>
        <p:spPr>
          <a:xfrm>
            <a:off x="0" y="0"/>
            <a:ext cx="12192000" cy="6858000"/>
          </a:xfrm>
          <a:prstGeom prst="rect">
            <a:avLst/>
          </a:prstGeom>
          <a:solidFill>
            <a:srgbClr val="3EABAA"/>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9" name="Title 1">
            <a:extLst>
              <a:ext uri="{FF2B5EF4-FFF2-40B4-BE49-F238E27FC236}">
                <a16:creationId xmlns:a16="http://schemas.microsoft.com/office/drawing/2014/main" id="{7CBCB5E8-04E4-6E49-86F3-BB792114ACB3}"/>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A882EFEF-76F1-43B8-A94A-180C0445EB0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4CC631A0-5C1C-405C-9E8C-D0F922F95707}"/>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945710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pter Divider 4">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F304CF-9F36-4E93-928A-D9B95D27597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04"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2CF304CF-9F36-4E93-928A-D9B95D2759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9F8F985-C383-47BE-9BA9-02210565140E}"/>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F1622073-CF4E-493F-913C-EEB3EA92A226}"/>
              </a:ext>
            </a:extLst>
          </p:cNvPr>
          <p:cNvSpPr/>
          <p:nvPr userDrawn="1"/>
        </p:nvSpPr>
        <p:spPr>
          <a:xfrm>
            <a:off x="0" y="0"/>
            <a:ext cx="12192000" cy="6858000"/>
          </a:xfrm>
          <a:prstGeom prst="rect">
            <a:avLst/>
          </a:prstGeom>
          <a:solidFill>
            <a:srgbClr val="70AD47">
              <a:alpha val="89000"/>
            </a:srgbClr>
          </a:solidFill>
          <a:ln w="12700">
            <a:noFill/>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sz="3200" b="0" i="0" u="none" strike="noStrike" kern="0" cap="none" spc="0" normalizeH="0" baseline="0" noProof="0">
              <a:ln>
                <a:noFill/>
              </a:ln>
              <a:solidFill>
                <a:srgbClr val="FFFFFF"/>
              </a:solidFill>
              <a:effectLst/>
              <a:uLnTx/>
              <a:uFillTx/>
              <a:latin typeface="Calibri" panose="020F0502020204030204"/>
              <a:sym typeface="Helvetica Neue Medium"/>
            </a:endParaRPr>
          </a:p>
        </p:txBody>
      </p:sp>
      <p:sp>
        <p:nvSpPr>
          <p:cNvPr id="9" name="Title 1">
            <a:extLst>
              <a:ext uri="{FF2B5EF4-FFF2-40B4-BE49-F238E27FC236}">
                <a16:creationId xmlns:a16="http://schemas.microsoft.com/office/drawing/2014/main" id="{850E92A1-50A8-BB4A-8B57-1B97107FC976}"/>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11" name="reversed.png" descr="reversed.png">
            <a:extLst>
              <a:ext uri="{FF2B5EF4-FFF2-40B4-BE49-F238E27FC236}">
                <a16:creationId xmlns:a16="http://schemas.microsoft.com/office/drawing/2014/main" id="{151712F9-4A81-4818-A78F-4E3A22C7BC14}"/>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2" name="Slide Number">
            <a:extLst>
              <a:ext uri="{FF2B5EF4-FFF2-40B4-BE49-F238E27FC236}">
                <a16:creationId xmlns:a16="http://schemas.microsoft.com/office/drawing/2014/main" id="{8EF249DA-C224-46EA-9198-8573B179AA88}"/>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1804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pter Divider 5">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05309E-F476-47F3-A05A-E20A5683765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28" name="think-cell Slide" r:id="rId6" imgW="395" imgH="394" progId="TCLayout.ActiveDocument.1">
                  <p:embed/>
                </p:oleObj>
              </mc:Choice>
              <mc:Fallback>
                <p:oleObj name="think-cell Slide" r:id="rId6" imgW="395" imgH="394" progId="TCLayout.ActiveDocument.1">
                  <p:embed/>
                  <p:pic>
                    <p:nvPicPr>
                      <p:cNvPr id="3" name="Object 2" hidden="1">
                        <a:extLst>
                          <a:ext uri="{FF2B5EF4-FFF2-40B4-BE49-F238E27FC236}">
                            <a16:creationId xmlns:a16="http://schemas.microsoft.com/office/drawing/2014/main" id="{F905309E-F476-47F3-A05A-E20A5683765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4A575CE-E476-49DB-A515-6F566B0488B2}"/>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5400" b="0" i="0" baseline="0">
              <a:latin typeface="Georgia" panose="02040502050405020303" pitchFamily="18" charset="0"/>
              <a:ea typeface="+mj-ea"/>
              <a:cs typeface="+mj-cs"/>
              <a:sym typeface="Georgia" panose="02040502050405020303" pitchFamily="18" charset="0"/>
            </a:endParaRPr>
          </a:p>
        </p:txBody>
      </p:sp>
      <p:sp>
        <p:nvSpPr>
          <p:cNvPr id="8" name="Rectangle">
            <a:extLst>
              <a:ext uri="{FF2B5EF4-FFF2-40B4-BE49-F238E27FC236}">
                <a16:creationId xmlns:a16="http://schemas.microsoft.com/office/drawing/2014/main" id="{85848E81-68CE-BD47-B16C-70DDB022EADB}"/>
              </a:ext>
            </a:extLst>
          </p:cNvPr>
          <p:cNvSpPr/>
          <p:nvPr userDrawn="1"/>
        </p:nvSpPr>
        <p:spPr>
          <a:xfrm>
            <a:off x="0" y="0"/>
            <a:ext cx="12192000" cy="6858000"/>
          </a:xfrm>
          <a:prstGeom prst="rect">
            <a:avLst/>
          </a:prstGeom>
          <a:solidFill>
            <a:schemeClr val="bg1">
              <a:lumMod val="65000"/>
            </a:schemeClr>
          </a:solidFill>
          <a:ln w="12700">
            <a:no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 name="Title 1">
            <a:extLst>
              <a:ext uri="{FF2B5EF4-FFF2-40B4-BE49-F238E27FC236}">
                <a16:creationId xmlns:a16="http://schemas.microsoft.com/office/drawing/2014/main" id="{1517A084-2089-A847-850E-08177F67F412}"/>
              </a:ext>
            </a:extLst>
          </p:cNvPr>
          <p:cNvSpPr>
            <a:spLocks noGrp="1"/>
          </p:cNvSpPr>
          <p:nvPr>
            <p:ph type="ctrTitle"/>
          </p:nvPr>
        </p:nvSpPr>
        <p:spPr>
          <a:xfrm>
            <a:off x="838200" y="1358899"/>
            <a:ext cx="10515600" cy="2151063"/>
          </a:xfrm>
        </p:spPr>
        <p:txBody>
          <a:bodyPr anchor="b">
            <a:normAutofit/>
          </a:bodyPr>
          <a:lstStyle>
            <a:lvl1pPr algn="ctr">
              <a:defRPr sz="5400" b="0">
                <a:solidFill>
                  <a:schemeClr val="bg1"/>
                </a:solidFill>
                <a:latin typeface="Georgia" panose="02040502050405020303" pitchFamily="18" charset="0"/>
              </a:defRPr>
            </a:lvl1pPr>
          </a:lstStyle>
          <a:p>
            <a:r>
              <a:rPr lang="en-US"/>
              <a:t>Click to edit Master title style</a:t>
            </a:r>
          </a:p>
        </p:txBody>
      </p:sp>
      <p:pic>
        <p:nvPicPr>
          <p:cNvPr id="9" name="reversed.png" descr="reversed.png">
            <a:extLst>
              <a:ext uri="{FF2B5EF4-FFF2-40B4-BE49-F238E27FC236}">
                <a16:creationId xmlns:a16="http://schemas.microsoft.com/office/drawing/2014/main" id="{FB87D44B-EDEF-4EC6-AB56-F45E79B5C1E9}"/>
              </a:ext>
            </a:extLst>
          </p:cNvPr>
          <p:cNvPicPr>
            <a:picLocks noChangeAspect="1"/>
          </p:cNvPicPr>
          <p:nvPr userDrawn="1"/>
        </p:nvPicPr>
        <p:blipFill>
          <a:blip r:embed="rId8"/>
          <a:stretch>
            <a:fillRect/>
          </a:stretch>
        </p:blipFill>
        <p:spPr>
          <a:xfrm>
            <a:off x="9359152" y="6336562"/>
            <a:ext cx="1994647" cy="532585"/>
          </a:xfrm>
          <a:prstGeom prst="rect">
            <a:avLst/>
          </a:prstGeom>
          <a:ln w="12700">
            <a:miter lim="400000"/>
          </a:ln>
        </p:spPr>
      </p:pic>
      <p:sp>
        <p:nvSpPr>
          <p:cNvPr id="10" name="Slide Number">
            <a:extLst>
              <a:ext uri="{FF2B5EF4-FFF2-40B4-BE49-F238E27FC236}">
                <a16:creationId xmlns:a16="http://schemas.microsoft.com/office/drawing/2014/main" id="{8CD2C346-9A01-44DA-808F-B5D6E32E4AC3}"/>
              </a:ext>
            </a:extLst>
          </p:cNvPr>
          <p:cNvSpPr>
            <a:spLocks noChangeArrowheads="1"/>
          </p:cNvSpPr>
          <p:nvPr userDrawn="1">
            <p:custDataLst>
              <p:tags r:id="rId4"/>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bg1"/>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bg1"/>
              </a:solidFill>
              <a:latin typeface="+mn-lt"/>
              <a:ea typeface="+mn-ea"/>
              <a:cs typeface="Arial" panose="020B0604020202020204" pitchFamily="34" charset="0"/>
            </a:endParaRPr>
          </a:p>
        </p:txBody>
      </p:sp>
    </p:spTree>
    <p:extLst>
      <p:ext uri="{BB962C8B-B14F-4D97-AF65-F5344CB8AC3E}">
        <p14:creationId xmlns:p14="http://schemas.microsoft.com/office/powerpoint/2010/main" val="2826557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ast Page">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DC484C6B-D637-4212-9E66-E106FB428E44}"/>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52" name="think-cell Slide" r:id="rId5" imgW="395" imgH="394" progId="TCLayout.ActiveDocument.1">
                  <p:embed/>
                </p:oleObj>
              </mc:Choice>
              <mc:Fallback>
                <p:oleObj name="think-cell Slide" r:id="rId5" imgW="395" imgH="394" progId="TCLayout.ActiveDocument.1">
                  <p:embed/>
                  <p:pic>
                    <p:nvPicPr>
                      <p:cNvPr id="2" name="Object 6" hidden="1">
                        <a:extLst>
                          <a:ext uri="{FF2B5EF4-FFF2-40B4-BE49-F238E27FC236}">
                            <a16:creationId xmlns:a16="http://schemas.microsoft.com/office/drawing/2014/main" id="{DC484C6B-D637-4212-9E66-E106FB428E4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8" name="Picture 7">
            <a:extLst>
              <a:ext uri="{FF2B5EF4-FFF2-40B4-BE49-F238E27FC236}">
                <a16:creationId xmlns:a16="http://schemas.microsoft.com/office/drawing/2014/main" id="{7E3FDDC6-1B3C-40B1-9FAC-8DE6CD770C07}"/>
              </a:ext>
            </a:extLst>
          </p:cNvPr>
          <p:cNvPicPr>
            <a:picLocks noChangeAspect="1"/>
          </p:cNvPicPr>
          <p:nvPr userDrawn="1"/>
        </p:nvPicPr>
        <p:blipFill>
          <a:blip r:embed="rId7"/>
          <a:stretch>
            <a:fillRect/>
          </a:stretch>
        </p:blipFill>
        <p:spPr>
          <a:xfrm>
            <a:off x="4717306" y="4554941"/>
            <a:ext cx="2757389" cy="545209"/>
          </a:xfrm>
          <a:prstGeom prst="rect">
            <a:avLst/>
          </a:prstGeom>
        </p:spPr>
      </p:pic>
    </p:spTree>
    <p:extLst>
      <p:ext uri="{BB962C8B-B14F-4D97-AF65-F5344CB8AC3E}">
        <p14:creationId xmlns:p14="http://schemas.microsoft.com/office/powerpoint/2010/main" val="1058628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397082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679209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a:pPr/>
              <a:t>6/25/20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a:pPr/>
              <a:t>‹#›</a:t>
            </a:fld>
            <a:endParaRPr lang="en-US"/>
          </a:p>
        </p:txBody>
      </p:sp>
    </p:spTree>
    <p:extLst>
      <p:ext uri="{BB962C8B-B14F-4D97-AF65-F5344CB8AC3E}">
        <p14:creationId xmlns:p14="http://schemas.microsoft.com/office/powerpoint/2010/main" val="2308919316"/>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a:t>6/25/20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400522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a:t>6/25/20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61250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17638"/>
            <a:ext cx="5384800" cy="4525963"/>
          </a:xfrm>
          <a:prstGeom prst="rect">
            <a:avLst/>
          </a:prstGeo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62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a:t>6/25/20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366415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a:t>6/25/20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814608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a:t>6/25/20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0322056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a:t>6/25/20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2752708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t>6/25/20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a:t>‹#›</a:t>
            </a:fld>
            <a:endParaRPr lang="en-US"/>
          </a:p>
        </p:txBody>
      </p:sp>
    </p:spTree>
    <p:extLst>
      <p:ext uri="{BB962C8B-B14F-4D97-AF65-F5344CB8AC3E}">
        <p14:creationId xmlns:p14="http://schemas.microsoft.com/office/powerpoint/2010/main" val="1688781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a:t>6/25/20</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a:t>‹#›</a:t>
            </a:fld>
            <a:endParaRPr lang="en-US"/>
          </a:p>
        </p:txBody>
      </p:sp>
    </p:spTree>
    <p:extLst>
      <p:ext uri="{BB962C8B-B14F-4D97-AF65-F5344CB8AC3E}">
        <p14:creationId xmlns:p14="http://schemas.microsoft.com/office/powerpoint/2010/main" val="377863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1428750"/>
            <a:ext cx="5386917"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068512"/>
            <a:ext cx="5386917"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428750"/>
            <a:ext cx="5389033" cy="639762"/>
          </a:xfrm>
          <a:prstGeom prst="rect">
            <a:avLst/>
          </a:prstGeo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068512"/>
            <a:ext cx="5389033" cy="3951288"/>
          </a:xfrm>
          <a:prstGeom prst="rect">
            <a:avLst/>
          </a:prstGeom>
        </p:spPr>
        <p:txBody>
          <a:bodyPr/>
          <a:lstStyle>
            <a:lvl1pPr>
              <a:defRPr sz="24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05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68285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02FF9-0D26-4600-A3F7-55B9A22E68C9}" type="datetimeFigureOut">
              <a:rPr lang="en-US" smtClean="0"/>
              <a:t>6/25/20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3CA280-9C58-4C5C-8639-0927071F0DFC}" type="slidenum">
              <a:rPr lang="en-US" smtClean="0"/>
              <a:t>‹#›</a:t>
            </a:fld>
            <a:endParaRPr lang="en-US"/>
          </a:p>
        </p:txBody>
      </p:sp>
    </p:spTree>
    <p:extLst>
      <p:ext uri="{BB962C8B-B14F-4D97-AF65-F5344CB8AC3E}">
        <p14:creationId xmlns:p14="http://schemas.microsoft.com/office/powerpoint/2010/main" val="3980387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42812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1"/>
            <a:ext cx="103632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3352800"/>
            <a:ext cx="8534400" cy="1752600"/>
          </a:xfrm>
          <a:prstGeom prst="rect">
            <a:avLst/>
          </a:prstGeom>
        </p:spPr>
        <p:txBody>
          <a:bodyPr/>
          <a:lstStyle>
            <a:lvl1pPr marL="0" indent="0" algn="ctr">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955931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vmlDrawing" Target="../drawings/vmlDrawing1.v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tags" Target="../tags/tag24.xml"/><Relationship Id="rId47" Type="http://schemas.openxmlformats.org/officeDocument/2006/relationships/tags" Target="../tags/tag29.xml"/><Relationship Id="rId50" Type="http://schemas.openxmlformats.org/officeDocument/2006/relationships/tags" Target="../tags/tag32.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9" Type="http://schemas.openxmlformats.org/officeDocument/2006/relationships/tags" Target="../tags/tag11.xml"/><Relationship Id="rId11" Type="http://schemas.openxmlformats.org/officeDocument/2006/relationships/slideLayout" Target="../slideLayouts/slideLayout29.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tags" Target="../tags/tag22.xml"/><Relationship Id="rId45" Type="http://schemas.openxmlformats.org/officeDocument/2006/relationships/tags" Target="../tags/tag27.xml"/><Relationship Id="rId53" Type="http://schemas.openxmlformats.org/officeDocument/2006/relationships/image" Target="../media/image3.emf"/><Relationship Id="rId5" Type="http://schemas.openxmlformats.org/officeDocument/2006/relationships/slideLayout" Target="../slideLayouts/slideLayout23.xml"/><Relationship Id="rId10" Type="http://schemas.openxmlformats.org/officeDocument/2006/relationships/slideLayout" Target="../slideLayouts/slideLayout28.xml"/><Relationship Id="rId19" Type="http://schemas.openxmlformats.org/officeDocument/2006/relationships/tags" Target="../tags/tag1.xml"/><Relationship Id="rId31" Type="http://schemas.openxmlformats.org/officeDocument/2006/relationships/tags" Target="../tags/tag13.xml"/><Relationship Id="rId44" Type="http://schemas.openxmlformats.org/officeDocument/2006/relationships/tags" Target="../tags/tag26.xml"/><Relationship Id="rId52" Type="http://schemas.openxmlformats.org/officeDocument/2006/relationships/oleObject" Target="../embeddings/oleObject1.bin"/><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tags" Target="../tags/tag25.xml"/><Relationship Id="rId48" Type="http://schemas.openxmlformats.org/officeDocument/2006/relationships/tags" Target="../tags/tag30.xml"/><Relationship Id="rId8" Type="http://schemas.openxmlformats.org/officeDocument/2006/relationships/slideLayout" Target="../slideLayouts/slideLayout26.xml"/><Relationship Id="rId51" Type="http://schemas.openxmlformats.org/officeDocument/2006/relationships/tags" Target="../tags/tag33.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theme" Target="../theme/theme4.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 Id="rId46" Type="http://schemas.openxmlformats.org/officeDocument/2006/relationships/tags" Target="../tags/tag28.xml"/><Relationship Id="rId20" Type="http://schemas.openxmlformats.org/officeDocument/2006/relationships/tags" Target="../tags/tag2.xml"/><Relationship Id="rId41" Type="http://schemas.openxmlformats.org/officeDocument/2006/relationships/tags" Target="../tags/tag23.xml"/><Relationship Id="rId54" Type="http://schemas.openxmlformats.org/officeDocument/2006/relationships/image" Target="../media/image4.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49" Type="http://schemas.openxmlformats.org/officeDocument/2006/relationships/tags" Target="../tags/tag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3532283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9" r:id="rId7"/>
    <p:sldLayoutId id="2147483680" r:id="rId8"/>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019800"/>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1"/>
          <p:cNvSpPr>
            <a:spLocks noChangeArrowheads="1"/>
          </p:cNvSpPr>
          <p:nvPr/>
        </p:nvSpPr>
        <p:spPr bwMode="auto">
          <a:xfrm>
            <a:off x="203200" y="6424382"/>
            <a:ext cx="7620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50"/>
              </a:spcAft>
            </a:pPr>
            <a:r>
              <a:rPr lang="en-US" sz="1100" b="1">
                <a:solidFill>
                  <a:schemeClr val="bg1"/>
                </a:solidFill>
                <a:latin typeface="Arial" pitchFamily="34" charset="0"/>
                <a:cs typeface="Arial" pitchFamily="34" charset="0"/>
              </a:rPr>
              <a:t>Sacred Encounters   Perfect Care   Healthiest Communities</a:t>
            </a:r>
          </a:p>
        </p:txBody>
      </p:sp>
      <p:sp>
        <p:nvSpPr>
          <p:cNvPr id="16" name="Rectangle 15"/>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890607693"/>
      </p:ext>
    </p:extLst>
  </p:cSld>
  <p:clrMap bg1="lt1" tx1="dk1" bg2="lt2" tx2="dk2" accent1="accent1" accent2="accent2" accent3="accent3" accent4="accent4" accent5="accent5" accent6="accent6" hlink="hlink" folHlink="folHlink"/>
  <p:sldLayoutIdLst>
    <p:sldLayoutId id="2147483669" r:id="rId1"/>
    <p:sldLayoutId id="2147483682" r:id="rId2"/>
    <p:sldLayoutId id="2147483700" r:id="rId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5400" y="6381192"/>
            <a:ext cx="8966200" cy="324408"/>
          </a:xfrm>
          <a:prstGeom prst="rect">
            <a:avLst/>
          </a:prstGeom>
          <a:solidFill>
            <a:srgbClr val="0033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p:cNvSpPr/>
          <p:nvPr/>
        </p:nvSpPr>
        <p:spPr>
          <a:xfrm>
            <a:off x="-25400" y="6210486"/>
            <a:ext cx="8966200" cy="94506"/>
          </a:xfrm>
          <a:prstGeom prst="rect">
            <a:avLst/>
          </a:prstGeom>
          <a:solidFill>
            <a:srgbClr val="439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801" y="6477000"/>
            <a:ext cx="5965964" cy="112776"/>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42400" y="6277140"/>
            <a:ext cx="3066288" cy="399721"/>
          </a:xfrm>
          <a:prstGeom prst="rect">
            <a:avLst/>
          </a:prstGeom>
        </p:spPr>
      </p:pic>
    </p:spTree>
    <p:extLst>
      <p:ext uri="{BB962C8B-B14F-4D97-AF65-F5344CB8AC3E}">
        <p14:creationId xmlns:p14="http://schemas.microsoft.com/office/powerpoint/2010/main" val="20834634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nvPr>
        </p:nvGraphicFramePr>
        <p:xfrm>
          <a:off x="0" y="1"/>
          <a:ext cx="215979" cy="161975"/>
        </p:xfrm>
        <a:graphic>
          <a:graphicData uri="http://schemas.openxmlformats.org/presentationml/2006/ole">
            <mc:AlternateContent xmlns:mc="http://schemas.openxmlformats.org/markup-compatibility/2006">
              <mc:Choice xmlns:v="urn:schemas-microsoft-com:vml" Requires="v">
                <p:oleObj spid="_x0000_s1116" name="think-cell Slide" r:id="rId52" imgW="270" imgH="270" progId="TCLayout.ActiveDocument.1">
                  <p:embed/>
                </p:oleObj>
              </mc:Choice>
              <mc:Fallback>
                <p:oleObj name="think-cell Slide" r:id="rId52" imgW="270" imgH="270" progId="TCLayout.ActiveDocument.1">
                  <p:embed/>
                  <p:pic>
                    <p:nvPicPr>
                      <p:cNvPr id="2" name="Object 1" hidden="1"/>
                      <p:cNvPicPr/>
                      <p:nvPr/>
                    </p:nvPicPr>
                    <p:blipFill>
                      <a:blip r:embed="rId53"/>
                      <a:stretch>
                        <a:fillRect/>
                      </a:stretch>
                    </p:blipFill>
                    <p:spPr>
                      <a:xfrm>
                        <a:off x="0" y="1"/>
                        <a:ext cx="215979" cy="161975"/>
                      </a:xfrm>
                      <a:prstGeom prst="rect">
                        <a:avLst/>
                      </a:prstGeom>
                    </p:spPr>
                  </p:pic>
                </p:oleObj>
              </mc:Fallback>
            </mc:AlternateContent>
          </a:graphicData>
        </a:graphic>
      </p:graphicFrame>
      <p:sp>
        <p:nvSpPr>
          <p:cNvPr id="6" name="Rectangle 5" hidden="1"/>
          <p:cNvSpPr/>
          <p:nvPr userDrawn="1">
            <p:custDataLst>
              <p:tags r:id="rId20"/>
            </p:custDataLst>
          </p:nvPr>
        </p:nvSpPr>
        <p:spPr bwMode="auto">
          <a:xfrm>
            <a:off x="0" y="1"/>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a:lnSpc>
                <a:spcPct val="100000"/>
              </a:lnSpc>
              <a:spcBef>
                <a:spcPct val="0"/>
              </a:spcBef>
              <a:spcAft>
                <a:spcPct val="0"/>
              </a:spcAft>
              <a:buFontTx/>
              <a:buNone/>
            </a:pPr>
            <a:endParaRPr lang="x-none" sz="2176" b="0" i="0" baseline="0">
              <a:solidFill>
                <a:schemeClr val="tx1"/>
              </a:solidFill>
              <a:latin typeface="Arial" panose="020B0604020202020204" pitchFamily="34" charset="0"/>
              <a:ea typeface="+mn-ea"/>
              <a:cs typeface="+mn-cs"/>
              <a:sym typeface="Arial" panose="020B0604020202020204" pitchFamily="34" charset="0"/>
            </a:endParaRPr>
          </a:p>
        </p:txBody>
      </p:sp>
      <p:sp>
        <p:nvSpPr>
          <p:cNvPr id="19" name="Title"/>
          <p:cNvSpPr>
            <a:spLocks noGrp="1" noChangeArrowheads="1"/>
          </p:cNvSpPr>
          <p:nvPr>
            <p:ph type="title"/>
          </p:nvPr>
        </p:nvSpPr>
        <p:spPr bwMode="gray">
          <a:xfrm>
            <a:off x="554736" y="246620"/>
            <a:ext cx="1108252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p>
            <a:pPr lvl="0"/>
            <a:endParaRPr lang="x-none" noProof="0"/>
          </a:p>
        </p:txBody>
      </p:sp>
      <p:sp>
        <p:nvSpPr>
          <p:cNvPr id="3" name="Rectangle 286"/>
          <p:cNvSpPr>
            <a:spLocks noGrp="1"/>
          </p:cNvSpPr>
          <p:nvPr>
            <p:ph type="body" idx="1"/>
          </p:nvPr>
        </p:nvSpPr>
        <p:spPr bwMode="gray">
          <a:xfrm>
            <a:off x="2371623" y="2708460"/>
            <a:ext cx="5801188" cy="1231106"/>
          </a:xfrm>
          <a:prstGeom prst="rect">
            <a:avLst/>
          </a:prstGeom>
        </p:spPr>
        <p:txBody>
          <a:bodyPr vert="horz" wrap="square"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p>
        </p:txBody>
      </p:sp>
      <p:grpSp>
        <p:nvGrpSpPr>
          <p:cNvPr id="59" name="LegendBoxes" hidden="1"/>
          <p:cNvGrpSpPr>
            <a:grpSpLocks/>
          </p:cNvGrpSpPr>
          <p:nvPr userDrawn="1"/>
        </p:nvGrpSpPr>
        <p:grpSpPr bwMode="auto">
          <a:xfrm>
            <a:off x="10873676" y="304985"/>
            <a:ext cx="763588" cy="996951"/>
            <a:chOff x="4936" y="176"/>
            <a:chExt cx="481" cy="628"/>
          </a:xfrm>
        </p:grpSpPr>
        <p:sp>
          <p:nvSpPr>
            <p:cNvPr id="102"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3"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4"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5"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6"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7"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108"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09"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15" name="ACET" hidden="1"/>
          <p:cNvGrpSpPr>
            <a:grpSpLocks/>
          </p:cNvGrpSpPr>
          <p:nvPr userDrawn="1"/>
        </p:nvGrpSpPr>
        <p:grpSpPr bwMode="gray">
          <a:xfrm>
            <a:off x="2371623" y="1915581"/>
            <a:ext cx="5801188" cy="510221"/>
            <a:chOff x="915" y="715"/>
            <a:chExt cx="2686" cy="315"/>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600" b="1" baseline="0" noProof="0">
                  <a:latin typeface="+mn-lt"/>
                  <a:ea typeface="+mn-ea"/>
                </a:rPr>
                <a:t>Title</a:t>
              </a:r>
            </a:p>
            <a:p>
              <a:r>
                <a:rPr lang="x-none" sz="1600" baseline="0" noProof="0">
                  <a:solidFill>
                    <a:schemeClr val="accent6"/>
                  </a:solidFill>
                  <a:latin typeface="+mn-lt"/>
                  <a:ea typeface="+mn-ea"/>
                </a:rPr>
                <a:t>Unit of measure</a:t>
              </a:r>
            </a:p>
          </p:txBody>
        </p:sp>
      </p:grpSp>
      <p:grpSp>
        <p:nvGrpSpPr>
          <p:cNvPr id="110" name="LegendLines" hidden="1"/>
          <p:cNvGrpSpPr>
            <a:grpSpLocks/>
          </p:cNvGrpSpPr>
          <p:nvPr userDrawn="1"/>
        </p:nvGrpSpPr>
        <p:grpSpPr bwMode="auto">
          <a:xfrm>
            <a:off x="10565701" y="304985"/>
            <a:ext cx="1071563" cy="730251"/>
            <a:chOff x="4750" y="176"/>
            <a:chExt cx="675" cy="460"/>
          </a:xfrm>
        </p:grpSpPr>
        <p:sp>
          <p:nvSpPr>
            <p:cNvPr id="111"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2"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3"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00">
                <a:latin typeface="+mn-lt"/>
              </a:endParaRPr>
            </a:p>
          </p:txBody>
        </p:sp>
        <p:sp>
          <p:nvSpPr>
            <p:cNvPr id="114"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5"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116"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grpSp>
        <p:nvGrpSpPr>
          <p:cNvPr id="117" name="Sticker" hidden="1"/>
          <p:cNvGrpSpPr/>
          <p:nvPr userDrawn="1"/>
        </p:nvGrpSpPr>
        <p:grpSpPr bwMode="auto">
          <a:xfrm>
            <a:off x="10912258" y="304985"/>
            <a:ext cx="725006" cy="150811"/>
            <a:chOff x="8015769" y="285750"/>
            <a:chExt cx="725006" cy="150811"/>
          </a:xfrm>
        </p:grpSpPr>
        <p:sp>
          <p:nvSpPr>
            <p:cNvPr id="118" name="StickerRectangle"/>
            <p:cNvSpPr>
              <a:spLocks noChangeArrowheads="1"/>
            </p:cNvSpPr>
            <p:nvPr/>
          </p:nvSpPr>
          <p:spPr bwMode="auto">
            <a:xfrm>
              <a:off x="8015769" y="285750"/>
              <a:ext cx="725006"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US" sz="800" baseline="0">
                  <a:solidFill>
                    <a:srgbClr val="808080"/>
                  </a:solidFill>
                  <a:latin typeface="+mn-lt"/>
                </a:rPr>
                <a:t>PRELIMINARY</a:t>
              </a:r>
            </a:p>
          </p:txBody>
        </p:sp>
        <p:cxnSp>
          <p:nvCxnSpPr>
            <p:cNvPr id="119" name="AutoShape 31"/>
            <p:cNvCxnSpPr>
              <a:cxnSpLocks noChangeShapeType="1"/>
              <a:stCxn id="118" idx="2"/>
              <a:endCxn id="118" idx="4"/>
            </p:cNvCxnSpPr>
            <p:nvPr/>
          </p:nvCxnSpPr>
          <p:spPr bwMode="auto">
            <a:xfrm>
              <a:off x="8015769" y="285750"/>
              <a:ext cx="0" cy="150811"/>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20" name="AutoShape 32"/>
            <p:cNvCxnSpPr>
              <a:cxnSpLocks noChangeShapeType="1"/>
              <a:stCxn id="118" idx="4"/>
              <a:endCxn id="118" idx="6"/>
            </p:cNvCxnSpPr>
            <p:nvPr/>
          </p:nvCxnSpPr>
          <p:spPr bwMode="auto">
            <a:xfrm>
              <a:off x="8015769" y="436561"/>
              <a:ext cx="725006"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sp>
        <p:nvSpPr>
          <p:cNvPr id="63" name="4. Footnote" hidden="1">
            <a:extLst>
              <a:ext uri="{FF2B5EF4-FFF2-40B4-BE49-F238E27FC236}">
                <a16:creationId xmlns:a16="http://schemas.microsoft.com/office/drawing/2014/main" id="{412901F3-09BA-4769-A43D-1B04A1317EB8}"/>
              </a:ext>
            </a:extLst>
          </p:cNvPr>
          <p:cNvSpPr txBox="1">
            <a:spLocks noChangeArrowheads="1"/>
          </p:cNvSpPr>
          <p:nvPr userDrawn="1"/>
        </p:nvSpPr>
        <p:spPr bwMode="gray">
          <a:xfrm>
            <a:off x="554737" y="638744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76200" indent="-76200">
              <a:defRPr lang="x-none"/>
            </a:pPr>
            <a:r>
              <a:rPr lang="en-US" sz="1000" baseline="0">
                <a:solidFill>
                  <a:schemeClr val="accent6"/>
                </a:solidFill>
                <a:latin typeface="+mn-lt"/>
              </a:rPr>
              <a:t>1 Footnote</a:t>
            </a:r>
          </a:p>
        </p:txBody>
      </p:sp>
      <p:sp>
        <p:nvSpPr>
          <p:cNvPr id="64" name="5. Source" hidden="1">
            <a:extLst>
              <a:ext uri="{FF2B5EF4-FFF2-40B4-BE49-F238E27FC236}">
                <a16:creationId xmlns:a16="http://schemas.microsoft.com/office/drawing/2014/main" id="{64B0B00E-7E47-4DA3-961A-6552768CD005}"/>
              </a:ext>
            </a:extLst>
          </p:cNvPr>
          <p:cNvSpPr>
            <a:spLocks noChangeArrowheads="1"/>
          </p:cNvSpPr>
          <p:nvPr userDrawn="1"/>
        </p:nvSpPr>
        <p:spPr bwMode="gray">
          <a:xfrm>
            <a:off x="554737" y="6571610"/>
            <a:ext cx="880441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382588" indent="-382588" defTabSz="1218026">
              <a:tabLst/>
            </a:pPr>
            <a:r>
              <a:rPr lang="en-US" sz="1000" baseline="0" noProof="0">
                <a:solidFill>
                  <a:schemeClr val="accent6"/>
                </a:solidFill>
                <a:latin typeface="+mn-lt"/>
                <a:ea typeface="+mn-ea"/>
              </a:rPr>
              <a:t>SOURCE: Source</a:t>
            </a:r>
          </a:p>
        </p:txBody>
      </p:sp>
      <p:sp>
        <p:nvSpPr>
          <p:cNvPr id="65" name="1. On-page tracker" hidden="1">
            <a:extLst>
              <a:ext uri="{FF2B5EF4-FFF2-40B4-BE49-F238E27FC236}">
                <a16:creationId xmlns:a16="http://schemas.microsoft.com/office/drawing/2014/main" id="{5A0E5571-BAD2-4B4E-9525-DFC56DB7C148}"/>
              </a:ext>
            </a:extLst>
          </p:cNvPr>
          <p:cNvSpPr>
            <a:spLocks noChangeArrowheads="1"/>
          </p:cNvSpPr>
          <p:nvPr userDrawn="1"/>
        </p:nvSpPr>
        <p:spPr bwMode="gray">
          <a:xfrm>
            <a:off x="554736" y="77304"/>
            <a:ext cx="472886"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000" cap="all" baseline="0">
                <a:solidFill>
                  <a:schemeClr val="accent6"/>
                </a:solidFill>
                <a:latin typeface="+mn-lt"/>
              </a:rPr>
              <a:t>TRACKER</a:t>
            </a:r>
          </a:p>
        </p:txBody>
      </p:sp>
      <p:sp>
        <p:nvSpPr>
          <p:cNvPr id="66" name="3. Unit of measure" hidden="1">
            <a:extLst>
              <a:ext uri="{FF2B5EF4-FFF2-40B4-BE49-F238E27FC236}">
                <a16:creationId xmlns:a16="http://schemas.microsoft.com/office/drawing/2014/main" id="{9C9BE332-9071-44F3-B6CA-36B4B475E453}"/>
              </a:ext>
            </a:extLst>
          </p:cNvPr>
          <p:cNvSpPr txBox="1">
            <a:spLocks noChangeArrowheads="1"/>
          </p:cNvSpPr>
          <p:nvPr userDrawn="1"/>
        </p:nvSpPr>
        <p:spPr bwMode="gray">
          <a:xfrm>
            <a:off x="554736" y="643467"/>
            <a:ext cx="1108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en-US"/>
            </a:defPPr>
            <a:lvl1pPr defTabSz="895350">
              <a:defRPr sz="1600" baseline="0">
                <a:solidFill>
                  <a:schemeClr val="accent6"/>
                </a:solidFill>
                <a:latin typeface="+mn-lt"/>
              </a:defRPr>
            </a:lvl1pPr>
            <a:lvl2pPr marL="447675" defTabSz="895350">
              <a:defRPr sz="2400"/>
            </a:lvl2pPr>
            <a:lvl3pPr marL="895350" defTabSz="895350">
              <a:defRPr sz="2400"/>
            </a:lvl3pPr>
            <a:lvl4pPr marL="1344613" defTabSz="895350">
              <a:defRPr sz="2400"/>
            </a:lvl4pPr>
            <a:lvl5pPr marL="1792288" defTabSz="895350">
              <a:defRPr sz="2400"/>
            </a:lvl5pPr>
            <a:lvl6pPr marL="2249488" defTabSz="895350" fontAlgn="base">
              <a:spcBef>
                <a:spcPct val="0"/>
              </a:spcBef>
              <a:spcAft>
                <a:spcPct val="0"/>
              </a:spcAft>
              <a:defRPr sz="2400"/>
            </a:lvl6pPr>
            <a:lvl7pPr marL="2706688" defTabSz="895350" fontAlgn="base">
              <a:spcBef>
                <a:spcPct val="0"/>
              </a:spcBef>
              <a:spcAft>
                <a:spcPct val="0"/>
              </a:spcAft>
              <a:defRPr sz="2400"/>
            </a:lvl7pPr>
            <a:lvl8pPr marL="3163888" defTabSz="895350" fontAlgn="base">
              <a:spcBef>
                <a:spcPct val="0"/>
              </a:spcBef>
              <a:spcAft>
                <a:spcPct val="0"/>
              </a:spcAft>
              <a:defRPr sz="2400"/>
            </a:lvl8pPr>
            <a:lvl9pPr marL="3621088" defTabSz="895350" fontAlgn="base">
              <a:spcBef>
                <a:spcPct val="0"/>
              </a:spcBef>
              <a:spcAft>
                <a:spcPct val="0"/>
              </a:spcAft>
              <a:defRPr sz="2400"/>
            </a:lvl9pPr>
          </a:lstStyle>
          <a:p>
            <a:r>
              <a:rPr lang="en-US" sz="1800" baseline="0">
                <a:solidFill>
                  <a:schemeClr val="tx1"/>
                </a:solidFill>
              </a:rPr>
              <a:t>Unit of measure </a:t>
            </a:r>
          </a:p>
        </p:txBody>
      </p:sp>
      <p:pic>
        <p:nvPicPr>
          <p:cNvPr id="67" name="reversed.png">
            <a:extLst>
              <a:ext uri="{FF2B5EF4-FFF2-40B4-BE49-F238E27FC236}">
                <a16:creationId xmlns:a16="http://schemas.microsoft.com/office/drawing/2014/main" id="{DED27113-6B0F-4ADD-838F-D59C13F5C915}"/>
              </a:ext>
            </a:extLst>
          </p:cNvPr>
          <p:cNvPicPr>
            <a:picLocks noChangeAspect="1"/>
          </p:cNvPicPr>
          <p:nvPr userDrawn="1"/>
        </p:nvPicPr>
        <p:blipFill rotWithShape="1">
          <a:blip r:embed="rId54">
            <a:alphaModFix amt="45000"/>
          </a:blip>
          <a:srcRect l="9229" t="16982" r="12169" b="29409"/>
          <a:stretch/>
        </p:blipFill>
        <p:spPr>
          <a:xfrm>
            <a:off x="9359152" y="6336562"/>
            <a:ext cx="1994647" cy="484786"/>
          </a:xfrm>
          <a:prstGeom prst="rect">
            <a:avLst/>
          </a:prstGeom>
        </p:spPr>
      </p:pic>
      <p:sp>
        <p:nvSpPr>
          <p:cNvPr id="68" name="Slide Number">
            <a:extLst>
              <a:ext uri="{FF2B5EF4-FFF2-40B4-BE49-F238E27FC236}">
                <a16:creationId xmlns:a16="http://schemas.microsoft.com/office/drawing/2014/main" id="{35D95BCD-4F50-49FD-A7D9-C76FCA285DA4}"/>
              </a:ext>
            </a:extLst>
          </p:cNvPr>
          <p:cNvSpPr>
            <a:spLocks noChangeArrowheads="1"/>
          </p:cNvSpPr>
          <p:nvPr userDrawn="1">
            <p:custDataLst>
              <p:tags r:id="rId21"/>
            </p:custDataLst>
          </p:nvPr>
        </p:nvSpPr>
        <p:spPr bwMode="black">
          <a:xfrm>
            <a:off x="11487344" y="6585439"/>
            <a:ext cx="150682" cy="153888"/>
          </a:xfrm>
          <a:prstGeom prst="rect">
            <a:avLst/>
          </a:prstGeom>
          <a:noFill/>
          <a:ln w="9525" algn="ctr">
            <a:noFill/>
            <a:miter lim="800000"/>
            <a:headEnd/>
            <a:tailEnd/>
          </a:ln>
          <a:effectLst/>
        </p:spPr>
        <p:txBody>
          <a:bodyPr wrap="none" lIns="0" tIns="0" rIns="0" bIns="0" anchor="b">
            <a:spAutoFit/>
          </a:bodyPr>
          <a:lstStyle/>
          <a:p>
            <a:pPr algn="r" defTabSz="610744" fontAlgn="auto">
              <a:spcBef>
                <a:spcPts val="0"/>
              </a:spcBef>
              <a:spcAft>
                <a:spcPts val="0"/>
              </a:spcAft>
              <a:defRPr/>
            </a:pPr>
            <a:fld id="{4ABDCABE-3F10-B64C-92F1-862014417034}" type="slidenum">
              <a:rPr lang="en-US" sz="1000" baseline="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en-US" sz="1000" baseline="0">
              <a:solidFill>
                <a:schemeClr val="accent6"/>
              </a:solidFill>
              <a:latin typeface="+mn-lt"/>
              <a:ea typeface="+mn-ea"/>
              <a:cs typeface="Arial" panose="020B0604020202020204" pitchFamily="34" charset="0"/>
            </a:endParaRPr>
          </a:p>
        </p:txBody>
      </p:sp>
      <p:grpSp>
        <p:nvGrpSpPr>
          <p:cNvPr id="56" name="QuaterMoon" hidden="1">
            <a:extLst>
              <a:ext uri="{FF2B5EF4-FFF2-40B4-BE49-F238E27FC236}">
                <a16:creationId xmlns:a16="http://schemas.microsoft.com/office/drawing/2014/main" id="{039B7385-B71F-42AB-AB4B-F19A016714F6}"/>
              </a:ext>
            </a:extLst>
          </p:cNvPr>
          <p:cNvGrpSpPr>
            <a:grpSpLocks noChangeAspect="1"/>
          </p:cNvGrpSpPr>
          <p:nvPr userDrawn="1">
            <p:custDataLst>
              <p:tags r:id="rId22"/>
            </p:custDataLst>
          </p:nvPr>
        </p:nvGrpSpPr>
        <p:grpSpPr>
          <a:xfrm>
            <a:off x="11383264" y="3000796"/>
            <a:ext cx="254000" cy="254000"/>
            <a:chOff x="762000" y="1270000"/>
            <a:chExt cx="254000" cy="254000"/>
          </a:xfrm>
        </p:grpSpPr>
        <p:sp>
          <p:nvSpPr>
            <p:cNvPr id="57" name="Oval 56">
              <a:extLst>
                <a:ext uri="{FF2B5EF4-FFF2-40B4-BE49-F238E27FC236}">
                  <a16:creationId xmlns:a16="http://schemas.microsoft.com/office/drawing/2014/main" id="{4D014335-BCFC-4D47-9214-B3A524CB5B0E}"/>
                </a:ext>
              </a:extLst>
            </p:cNvPr>
            <p:cNvSpPr/>
            <p:nvPr>
              <p:custDataLst>
                <p:tags r:id="rId50"/>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Arc 57">
              <a:extLst>
                <a:ext uri="{FF2B5EF4-FFF2-40B4-BE49-F238E27FC236}">
                  <a16:creationId xmlns:a16="http://schemas.microsoft.com/office/drawing/2014/main" id="{D18DBC09-3DA7-45A6-A40C-69D760253366}"/>
                </a:ext>
              </a:extLst>
            </p:cNvPr>
            <p:cNvSpPr/>
            <p:nvPr>
              <p:custDataLst>
                <p:tags r:id="rId51"/>
              </p:custDataLst>
            </p:nvPr>
          </p:nvSpPr>
          <p:spPr>
            <a:xfrm>
              <a:off x="762000" y="1270000"/>
              <a:ext cx="254000" cy="254000"/>
            </a:xfrm>
            <a:prstGeom prst="arc">
              <a:avLst>
                <a:gd name="adj1" fmla="val 16200000"/>
                <a:gd name="adj2" fmla="val 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0" name="HalfMoon" hidden="1">
            <a:extLst>
              <a:ext uri="{FF2B5EF4-FFF2-40B4-BE49-F238E27FC236}">
                <a16:creationId xmlns:a16="http://schemas.microsoft.com/office/drawing/2014/main" id="{CA65823D-5AF5-4163-8E94-0FB7A570EDC9}"/>
              </a:ext>
            </a:extLst>
          </p:cNvPr>
          <p:cNvGrpSpPr>
            <a:grpSpLocks noChangeAspect="1"/>
          </p:cNvGrpSpPr>
          <p:nvPr userDrawn="1">
            <p:custDataLst>
              <p:tags r:id="rId23"/>
            </p:custDataLst>
          </p:nvPr>
        </p:nvGrpSpPr>
        <p:grpSpPr>
          <a:xfrm>
            <a:off x="11383264" y="3508796"/>
            <a:ext cx="254000" cy="254000"/>
            <a:chOff x="762000" y="1270000"/>
            <a:chExt cx="254000" cy="254000"/>
          </a:xfrm>
        </p:grpSpPr>
        <p:sp>
          <p:nvSpPr>
            <p:cNvPr id="61" name="Oval 60">
              <a:extLst>
                <a:ext uri="{FF2B5EF4-FFF2-40B4-BE49-F238E27FC236}">
                  <a16:creationId xmlns:a16="http://schemas.microsoft.com/office/drawing/2014/main" id="{4EE1C7D3-3C33-4A8B-AE96-77B07CC26845}"/>
                </a:ext>
              </a:extLst>
            </p:cNvPr>
            <p:cNvSpPr/>
            <p:nvPr>
              <p:custDataLst>
                <p:tags r:id="rId48"/>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Arc 61">
              <a:extLst>
                <a:ext uri="{FF2B5EF4-FFF2-40B4-BE49-F238E27FC236}">
                  <a16:creationId xmlns:a16="http://schemas.microsoft.com/office/drawing/2014/main" id="{89BF9D94-3183-4403-9083-DEDD4047C4B6}"/>
                </a:ext>
              </a:extLst>
            </p:cNvPr>
            <p:cNvSpPr/>
            <p:nvPr>
              <p:custDataLst>
                <p:tags r:id="rId49"/>
              </p:custDataLst>
            </p:nvPr>
          </p:nvSpPr>
          <p:spPr>
            <a:xfrm>
              <a:off x="762000" y="1270000"/>
              <a:ext cx="254000" cy="254000"/>
            </a:xfrm>
            <a:prstGeom prst="arc">
              <a:avLst>
                <a:gd name="adj1" fmla="val 16200000"/>
                <a:gd name="adj2" fmla="val 54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9" name="3QuaterMoon" hidden="1">
            <a:extLst>
              <a:ext uri="{FF2B5EF4-FFF2-40B4-BE49-F238E27FC236}">
                <a16:creationId xmlns:a16="http://schemas.microsoft.com/office/drawing/2014/main" id="{1A9A5D6E-7B4E-4E49-9100-497BB32E3321}"/>
              </a:ext>
            </a:extLst>
          </p:cNvPr>
          <p:cNvGrpSpPr>
            <a:grpSpLocks noChangeAspect="1"/>
          </p:cNvGrpSpPr>
          <p:nvPr userDrawn="1">
            <p:custDataLst>
              <p:tags r:id="rId24"/>
            </p:custDataLst>
          </p:nvPr>
        </p:nvGrpSpPr>
        <p:grpSpPr>
          <a:xfrm>
            <a:off x="11383264" y="4016796"/>
            <a:ext cx="254000" cy="254000"/>
            <a:chOff x="762000" y="1270000"/>
            <a:chExt cx="254000" cy="254000"/>
          </a:xfrm>
        </p:grpSpPr>
        <p:sp>
          <p:nvSpPr>
            <p:cNvPr id="70" name="Oval 69">
              <a:extLst>
                <a:ext uri="{FF2B5EF4-FFF2-40B4-BE49-F238E27FC236}">
                  <a16:creationId xmlns:a16="http://schemas.microsoft.com/office/drawing/2014/main" id="{09A19D8E-1F5F-4BA2-83D5-41BB4C225F51}"/>
                </a:ext>
              </a:extLst>
            </p:cNvPr>
            <p:cNvSpPr/>
            <p:nvPr>
              <p:custDataLst>
                <p:tags r:id="rId46"/>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Arc 70">
              <a:extLst>
                <a:ext uri="{FF2B5EF4-FFF2-40B4-BE49-F238E27FC236}">
                  <a16:creationId xmlns:a16="http://schemas.microsoft.com/office/drawing/2014/main" id="{87A85809-98B8-4D3D-9307-D4D19835B7B9}"/>
                </a:ext>
              </a:extLst>
            </p:cNvPr>
            <p:cNvSpPr/>
            <p:nvPr>
              <p:custDataLst>
                <p:tags r:id="rId47"/>
              </p:custDataLst>
            </p:nvPr>
          </p:nvSpPr>
          <p:spPr>
            <a:xfrm>
              <a:off x="762000" y="1270000"/>
              <a:ext cx="254000" cy="254000"/>
            </a:xfrm>
            <a:prstGeom prst="arc">
              <a:avLst>
                <a:gd name="adj1" fmla="val 16200000"/>
                <a:gd name="adj2" fmla="val 108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FullMoon" hidden="1">
            <a:extLst>
              <a:ext uri="{FF2B5EF4-FFF2-40B4-BE49-F238E27FC236}">
                <a16:creationId xmlns:a16="http://schemas.microsoft.com/office/drawing/2014/main" id="{103A62B5-C3FA-4342-A3CD-09FFF67FAFC2}"/>
              </a:ext>
            </a:extLst>
          </p:cNvPr>
          <p:cNvGrpSpPr>
            <a:grpSpLocks noChangeAspect="1"/>
          </p:cNvGrpSpPr>
          <p:nvPr userDrawn="1">
            <p:custDataLst>
              <p:tags r:id="rId25"/>
            </p:custDataLst>
          </p:nvPr>
        </p:nvGrpSpPr>
        <p:grpSpPr>
          <a:xfrm>
            <a:off x="11383264" y="4524796"/>
            <a:ext cx="254000" cy="254000"/>
            <a:chOff x="762000" y="1270000"/>
            <a:chExt cx="254000" cy="254000"/>
          </a:xfrm>
        </p:grpSpPr>
        <p:sp>
          <p:nvSpPr>
            <p:cNvPr id="73" name="Oval 72">
              <a:extLst>
                <a:ext uri="{FF2B5EF4-FFF2-40B4-BE49-F238E27FC236}">
                  <a16:creationId xmlns:a16="http://schemas.microsoft.com/office/drawing/2014/main" id="{BB695119-5322-4756-8170-A5EBE25271E6}"/>
                </a:ext>
              </a:extLst>
            </p:cNvPr>
            <p:cNvSpPr/>
            <p:nvPr>
              <p:custDataLst>
                <p:tags r:id="rId44"/>
              </p:custDataLst>
            </p:nvPr>
          </p:nvSpPr>
          <p:spPr>
            <a:xfrm>
              <a:off x="762000" y="1270000"/>
              <a:ext cx="254000" cy="254000"/>
            </a:xfrm>
            <a:prstGeom prst="ellipse">
              <a:avLst/>
            </a:prstGeom>
            <a:solidFill>
              <a:schemeClr val="bg1"/>
            </a:solidFill>
            <a:ln w="0" cap="flat" cmpd="sng" algn="ctr">
              <a:solidFill>
                <a:schemeClr val="accent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Arc 73">
              <a:extLst>
                <a:ext uri="{FF2B5EF4-FFF2-40B4-BE49-F238E27FC236}">
                  <a16:creationId xmlns:a16="http://schemas.microsoft.com/office/drawing/2014/main" id="{7BE1C112-65B6-4737-9E8A-9CBC8A76957C}"/>
                </a:ext>
              </a:extLst>
            </p:cNvPr>
            <p:cNvSpPr/>
            <p:nvPr>
              <p:custDataLst>
                <p:tags r:id="rId45"/>
              </p:custDataLst>
            </p:nvPr>
          </p:nvSpPr>
          <p:spPr>
            <a:xfrm>
              <a:off x="762000" y="1270000"/>
              <a:ext cx="254000" cy="254000"/>
            </a:xfrm>
            <a:prstGeom prst="arc">
              <a:avLst>
                <a:gd name="adj1" fmla="val 16200000"/>
                <a:gd name="adj2" fmla="val 16200000"/>
              </a:avLst>
            </a:prstGeom>
            <a:solidFill>
              <a:schemeClr val="accent1"/>
            </a:solidFill>
            <a:ln w="0" cap="flat" cmpd="sng" algn="ctr">
              <a:solidFill>
                <a:schemeClr val="accent6"/>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5" name="LegendMoons" hidden="1">
            <a:extLst>
              <a:ext uri="{FF2B5EF4-FFF2-40B4-BE49-F238E27FC236}">
                <a16:creationId xmlns:a16="http://schemas.microsoft.com/office/drawing/2014/main" id="{9B786190-CF35-42B2-A07D-31AC402213FF}"/>
              </a:ext>
            </a:extLst>
          </p:cNvPr>
          <p:cNvGrpSpPr/>
          <p:nvPr userDrawn="1"/>
        </p:nvGrpSpPr>
        <p:grpSpPr bwMode="auto">
          <a:xfrm>
            <a:off x="10806834" y="304985"/>
            <a:ext cx="830430" cy="1306516"/>
            <a:chOff x="6655594" y="273840"/>
            <a:chExt cx="830430" cy="1306516"/>
          </a:xfrm>
        </p:grpSpPr>
        <p:grpSp>
          <p:nvGrpSpPr>
            <p:cNvPr id="76" name="MoonLegend1">
              <a:extLst>
                <a:ext uri="{FF2B5EF4-FFF2-40B4-BE49-F238E27FC236}">
                  <a16:creationId xmlns:a16="http://schemas.microsoft.com/office/drawing/2014/main" id="{4D3E84B6-B5C9-401B-88CF-8C129A89F662}"/>
                </a:ext>
              </a:extLst>
            </p:cNvPr>
            <p:cNvGrpSpPr>
              <a:grpSpLocks noChangeAspect="1"/>
            </p:cNvGrpSpPr>
            <p:nvPr>
              <p:custDataLst>
                <p:tags r:id="rId29"/>
              </p:custDataLst>
            </p:nvPr>
          </p:nvGrpSpPr>
          <p:grpSpPr bwMode="auto">
            <a:xfrm>
              <a:off x="6655594" y="273840"/>
              <a:ext cx="209550" cy="209551"/>
              <a:chOff x="4533" y="183"/>
              <a:chExt cx="144" cy="144"/>
            </a:xfrm>
          </p:grpSpPr>
          <p:sp>
            <p:nvSpPr>
              <p:cNvPr id="94" name="Oval 38">
                <a:extLst>
                  <a:ext uri="{FF2B5EF4-FFF2-40B4-BE49-F238E27FC236}">
                    <a16:creationId xmlns:a16="http://schemas.microsoft.com/office/drawing/2014/main" id="{8B94ACBA-48D2-442B-BF21-EFF82C830C11}"/>
                  </a:ext>
                </a:extLst>
              </p:cNvPr>
              <p:cNvSpPr>
                <a:spLocks noChangeAspect="1" noChangeArrowheads="1"/>
              </p:cNvSpPr>
              <p:nvPr>
                <p:custDataLst>
                  <p:tags r:id="rId42"/>
                </p:custDataLst>
              </p:nvPr>
            </p:nvSpPr>
            <p:spPr bwMode="auto">
              <a:xfrm>
                <a:off x="4533" y="183"/>
                <a:ext cx="144" cy="144"/>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5" name="Arc 39">
                <a:extLst>
                  <a:ext uri="{FF2B5EF4-FFF2-40B4-BE49-F238E27FC236}">
                    <a16:creationId xmlns:a16="http://schemas.microsoft.com/office/drawing/2014/main" id="{344E8929-4EF7-4491-9D3C-133E0B5DF473}"/>
                  </a:ext>
                </a:extLst>
              </p:cNvPr>
              <p:cNvSpPr>
                <a:spLocks noChangeAspect="1"/>
              </p:cNvSpPr>
              <p:nvPr>
                <p:custDataLst>
                  <p:tags r:id="rId43"/>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77" name="MoonLegend2">
              <a:extLst>
                <a:ext uri="{FF2B5EF4-FFF2-40B4-BE49-F238E27FC236}">
                  <a16:creationId xmlns:a16="http://schemas.microsoft.com/office/drawing/2014/main" id="{D990CE8F-6F72-4E05-A9F8-B3D4065D7D2E}"/>
                </a:ext>
              </a:extLst>
            </p:cNvPr>
            <p:cNvGrpSpPr>
              <a:grpSpLocks noChangeAspect="1"/>
            </p:cNvGrpSpPr>
            <p:nvPr>
              <p:custDataLst>
                <p:tags r:id="rId30"/>
              </p:custDataLst>
            </p:nvPr>
          </p:nvGrpSpPr>
          <p:grpSpPr bwMode="auto">
            <a:xfrm>
              <a:off x="6655594" y="548081"/>
              <a:ext cx="209550" cy="209551"/>
              <a:chOff x="1694" y="2044"/>
              <a:chExt cx="160" cy="160"/>
            </a:xfrm>
          </p:grpSpPr>
          <p:sp>
            <p:nvSpPr>
              <p:cNvPr id="92" name="Oval 41">
                <a:extLst>
                  <a:ext uri="{FF2B5EF4-FFF2-40B4-BE49-F238E27FC236}">
                    <a16:creationId xmlns:a16="http://schemas.microsoft.com/office/drawing/2014/main" id="{58D66E87-863A-4778-A03C-4376A886C5E5}"/>
                  </a:ext>
                </a:extLst>
              </p:cNvPr>
              <p:cNvSpPr>
                <a:spLocks noChangeAspect="1" noChangeArrowheads="1"/>
              </p:cNvSpPr>
              <p:nvPr>
                <p:custDataLst>
                  <p:tags r:id="rId40"/>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3" name="Arc 42">
                <a:extLst>
                  <a:ext uri="{FF2B5EF4-FFF2-40B4-BE49-F238E27FC236}">
                    <a16:creationId xmlns:a16="http://schemas.microsoft.com/office/drawing/2014/main" id="{7F025F34-B452-4620-B4D5-0F0B2CE1B039}"/>
                  </a:ext>
                </a:extLst>
              </p:cNvPr>
              <p:cNvSpPr>
                <a:spLocks noChangeAspect="1"/>
              </p:cNvSpPr>
              <p:nvPr>
                <p:custDataLst>
                  <p:tags r:id="rId41"/>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78" name="MoonLegend4">
              <a:extLst>
                <a:ext uri="{FF2B5EF4-FFF2-40B4-BE49-F238E27FC236}">
                  <a16:creationId xmlns:a16="http://schemas.microsoft.com/office/drawing/2014/main" id="{48EC6917-3CB5-449F-9A66-A02F2532A123}"/>
                </a:ext>
              </a:extLst>
            </p:cNvPr>
            <p:cNvGrpSpPr>
              <a:grpSpLocks noChangeAspect="1"/>
            </p:cNvGrpSpPr>
            <p:nvPr>
              <p:custDataLst>
                <p:tags r:id="rId31"/>
              </p:custDataLst>
            </p:nvPr>
          </p:nvGrpSpPr>
          <p:grpSpPr bwMode="auto">
            <a:xfrm>
              <a:off x="6655594" y="1096563"/>
              <a:ext cx="209550" cy="209551"/>
              <a:chOff x="4495" y="1198"/>
              <a:chExt cx="160" cy="160"/>
            </a:xfrm>
          </p:grpSpPr>
          <p:sp>
            <p:nvSpPr>
              <p:cNvPr id="90" name="Oval 47">
                <a:extLst>
                  <a:ext uri="{FF2B5EF4-FFF2-40B4-BE49-F238E27FC236}">
                    <a16:creationId xmlns:a16="http://schemas.microsoft.com/office/drawing/2014/main" id="{6D711816-49E1-4F7C-B56E-516040317C0F}"/>
                  </a:ext>
                </a:extLst>
              </p:cNvPr>
              <p:cNvSpPr>
                <a:spLocks noChangeAspect="1" noChangeArrowheads="1"/>
              </p:cNvSpPr>
              <p:nvPr>
                <p:custDataLst>
                  <p:tags r:id="rId38"/>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91" name="Arc 48">
                <a:extLst>
                  <a:ext uri="{FF2B5EF4-FFF2-40B4-BE49-F238E27FC236}">
                    <a16:creationId xmlns:a16="http://schemas.microsoft.com/office/drawing/2014/main" id="{4905623C-C16F-49CE-96BB-499A88602AC4}"/>
                  </a:ext>
                </a:extLst>
              </p:cNvPr>
              <p:cNvSpPr>
                <a:spLocks noChangeAspect="1"/>
              </p:cNvSpPr>
              <p:nvPr>
                <p:custDataLst>
                  <p:tags r:id="rId39"/>
                </p:custDataLst>
              </p:nvPr>
            </p:nvSpPr>
            <p:spPr bwMode="auto">
              <a:xfrm>
                <a:off x="4495" y="1198"/>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nvGrpSpPr>
            <p:cNvPr id="79" name="MoonLegend5">
              <a:extLst>
                <a:ext uri="{FF2B5EF4-FFF2-40B4-BE49-F238E27FC236}">
                  <a16:creationId xmlns:a16="http://schemas.microsoft.com/office/drawing/2014/main" id="{9CA32A60-9A5C-472D-92F9-6F4A9385C365}"/>
                </a:ext>
              </a:extLst>
            </p:cNvPr>
            <p:cNvGrpSpPr>
              <a:grpSpLocks noChangeAspect="1"/>
            </p:cNvGrpSpPr>
            <p:nvPr>
              <p:custDataLst>
                <p:tags r:id="rId32"/>
              </p:custDataLst>
            </p:nvPr>
          </p:nvGrpSpPr>
          <p:grpSpPr bwMode="auto">
            <a:xfrm>
              <a:off x="6655594" y="1370805"/>
              <a:ext cx="209550" cy="209551"/>
              <a:chOff x="4495" y="1440"/>
              <a:chExt cx="160" cy="160"/>
            </a:xfrm>
          </p:grpSpPr>
          <p:sp>
            <p:nvSpPr>
              <p:cNvPr id="88" name="Oval 50">
                <a:extLst>
                  <a:ext uri="{FF2B5EF4-FFF2-40B4-BE49-F238E27FC236}">
                    <a16:creationId xmlns:a16="http://schemas.microsoft.com/office/drawing/2014/main" id="{1A718B91-9D77-4027-8227-B24EF027FB1E}"/>
                  </a:ext>
                </a:extLst>
              </p:cNvPr>
              <p:cNvSpPr>
                <a:spLocks noChangeAspect="1" noChangeArrowheads="1"/>
              </p:cNvSpPr>
              <p:nvPr>
                <p:custDataLst>
                  <p:tags r:id="rId36"/>
                </p:custDataLst>
              </p:nvPr>
            </p:nvSpPr>
            <p:spPr bwMode="auto">
              <a:xfrm>
                <a:off x="4495" y="144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89" name="Oval 51">
                <a:extLst>
                  <a:ext uri="{FF2B5EF4-FFF2-40B4-BE49-F238E27FC236}">
                    <a16:creationId xmlns:a16="http://schemas.microsoft.com/office/drawing/2014/main" id="{E4DCA13F-8F91-4612-9CBA-612C35650BAE}"/>
                  </a:ext>
                </a:extLst>
              </p:cNvPr>
              <p:cNvSpPr>
                <a:spLocks noChangeAspect="1" noChangeArrowheads="1"/>
              </p:cNvSpPr>
              <p:nvPr>
                <p:custDataLst>
                  <p:tags r:id="rId37"/>
                </p:custDataLst>
              </p:nvPr>
            </p:nvSpPr>
            <p:spPr bwMode="auto">
              <a:xfrm>
                <a:off x="4495" y="1440"/>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sp>
          <p:nvSpPr>
            <p:cNvPr id="80" name="Legend1">
              <a:extLst>
                <a:ext uri="{FF2B5EF4-FFF2-40B4-BE49-F238E27FC236}">
                  <a16:creationId xmlns:a16="http://schemas.microsoft.com/office/drawing/2014/main" id="{AFEBEC0F-16B1-4867-B024-A867A2EEA496}"/>
                </a:ext>
              </a:extLst>
            </p:cNvPr>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1" name="Legend2">
              <a:extLst>
                <a:ext uri="{FF2B5EF4-FFF2-40B4-BE49-F238E27FC236}">
                  <a16:creationId xmlns:a16="http://schemas.microsoft.com/office/drawing/2014/main" id="{953B45E7-2D68-46D2-A0B7-E18AD61B19E2}"/>
                </a:ext>
              </a:extLst>
            </p:cNvPr>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2" name="Legend3">
              <a:extLst>
                <a:ext uri="{FF2B5EF4-FFF2-40B4-BE49-F238E27FC236}">
                  <a16:creationId xmlns:a16="http://schemas.microsoft.com/office/drawing/2014/main" id="{D26129C7-D82E-4EF7-8CDE-6C2E28013285}"/>
                </a:ext>
              </a:extLst>
            </p:cNvPr>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3" name="Legend4">
              <a:extLst>
                <a:ext uri="{FF2B5EF4-FFF2-40B4-BE49-F238E27FC236}">
                  <a16:creationId xmlns:a16="http://schemas.microsoft.com/office/drawing/2014/main" id="{9B5E0F20-4559-4BC8-80CE-48EABDE156AD}"/>
                </a:ext>
              </a:extLst>
            </p:cNvPr>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sp>
          <p:nvSpPr>
            <p:cNvPr id="84" name="Legend5">
              <a:extLst>
                <a:ext uri="{FF2B5EF4-FFF2-40B4-BE49-F238E27FC236}">
                  <a16:creationId xmlns:a16="http://schemas.microsoft.com/office/drawing/2014/main" id="{832DAD7D-D044-4738-9ABE-B25A6636B878}"/>
                </a:ext>
              </a:extLst>
            </p:cNvPr>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a:latin typeface="+mn-lt"/>
                </a:rPr>
                <a:t>Legend</a:t>
              </a:r>
            </a:p>
          </p:txBody>
        </p:sp>
        <p:grpSp>
          <p:nvGrpSpPr>
            <p:cNvPr id="85" name="MoonLegend3">
              <a:extLst>
                <a:ext uri="{FF2B5EF4-FFF2-40B4-BE49-F238E27FC236}">
                  <a16:creationId xmlns:a16="http://schemas.microsoft.com/office/drawing/2014/main" id="{3E912D22-E297-4CE6-BE79-A7985C0FBBF6}"/>
                </a:ext>
              </a:extLst>
            </p:cNvPr>
            <p:cNvGrpSpPr>
              <a:grpSpLocks noChangeAspect="1"/>
            </p:cNvGrpSpPr>
            <p:nvPr>
              <p:custDataLst>
                <p:tags r:id="rId33"/>
              </p:custDataLst>
            </p:nvPr>
          </p:nvGrpSpPr>
          <p:grpSpPr bwMode="auto">
            <a:xfrm>
              <a:off x="6655594" y="822322"/>
              <a:ext cx="209550" cy="209551"/>
              <a:chOff x="4495" y="1198"/>
              <a:chExt cx="160" cy="160"/>
            </a:xfrm>
          </p:grpSpPr>
          <p:sp>
            <p:nvSpPr>
              <p:cNvPr id="86" name="Oval 47">
                <a:extLst>
                  <a:ext uri="{FF2B5EF4-FFF2-40B4-BE49-F238E27FC236}">
                    <a16:creationId xmlns:a16="http://schemas.microsoft.com/office/drawing/2014/main" id="{FD11E69A-6483-4037-B949-4D1D1A0FEEC5}"/>
                  </a:ext>
                </a:extLst>
              </p:cNvPr>
              <p:cNvSpPr>
                <a:spLocks noChangeAspect="1" noChangeArrowheads="1"/>
              </p:cNvSpPr>
              <p:nvPr>
                <p:custDataLst>
                  <p:tags r:id="rId34"/>
                </p:custDataLst>
              </p:nvPr>
            </p:nvSpPr>
            <p:spPr bwMode="auto">
              <a:xfrm>
                <a:off x="4495" y="1198"/>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sp>
            <p:nvSpPr>
              <p:cNvPr id="87" name="Arc 48">
                <a:extLst>
                  <a:ext uri="{FF2B5EF4-FFF2-40B4-BE49-F238E27FC236}">
                    <a16:creationId xmlns:a16="http://schemas.microsoft.com/office/drawing/2014/main" id="{6576C839-CB24-4DB8-80F5-1F6B0A147A87}"/>
                  </a:ext>
                </a:extLst>
              </p:cNvPr>
              <p:cNvSpPr>
                <a:spLocks noChangeAspect="1"/>
              </p:cNvSpPr>
              <p:nvPr>
                <p:custDataLst>
                  <p:tags r:id="rId35"/>
                </p:custDataLst>
              </p:nvPr>
            </p:nvSpPr>
            <p:spPr bwMode="auto">
              <a:xfrm>
                <a:off x="4495" y="1198"/>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latin typeface="+mn-lt"/>
                </a:endParaRPr>
              </a:p>
            </p:txBody>
          </p:sp>
        </p:grpSp>
      </p:grpSp>
      <p:grpSp>
        <p:nvGrpSpPr>
          <p:cNvPr id="96" name="EmptyMoon" hidden="1">
            <a:extLst>
              <a:ext uri="{FF2B5EF4-FFF2-40B4-BE49-F238E27FC236}">
                <a16:creationId xmlns:a16="http://schemas.microsoft.com/office/drawing/2014/main" id="{707E17A1-1848-470B-9AF2-044B3C05A375}"/>
              </a:ext>
            </a:extLst>
          </p:cNvPr>
          <p:cNvGrpSpPr>
            <a:grpSpLocks noChangeAspect="1"/>
          </p:cNvGrpSpPr>
          <p:nvPr userDrawn="1">
            <p:custDataLst>
              <p:tags r:id="rId26"/>
            </p:custDataLst>
          </p:nvPr>
        </p:nvGrpSpPr>
        <p:grpSpPr>
          <a:xfrm>
            <a:off x="11383264" y="2492796"/>
            <a:ext cx="254000" cy="254000"/>
            <a:chOff x="762000" y="1270000"/>
            <a:chExt cx="254000" cy="254000"/>
          </a:xfrm>
        </p:grpSpPr>
        <p:sp>
          <p:nvSpPr>
            <p:cNvPr id="97" name="Oval 96">
              <a:extLst>
                <a:ext uri="{FF2B5EF4-FFF2-40B4-BE49-F238E27FC236}">
                  <a16:creationId xmlns:a16="http://schemas.microsoft.com/office/drawing/2014/main" id="{C9D3279C-1BCF-4752-9B18-F8A7510D2E5F}"/>
                </a:ext>
              </a:extLst>
            </p:cNvPr>
            <p:cNvSpPr/>
            <p:nvPr>
              <p:custDataLst>
                <p:tags r:id="rId27"/>
              </p:custDataLst>
            </p:nvPr>
          </p:nvSpPr>
          <p:spPr>
            <a:xfrm>
              <a:off x="762000" y="1270000"/>
              <a:ext cx="254000" cy="254000"/>
            </a:xfrm>
            <a:prstGeom prst="ellipse">
              <a:avLst/>
            </a:prstGeom>
            <a:solidFill>
              <a:schemeClr val="bg1"/>
            </a:solidFill>
            <a:ln w="6350" cap="sq">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98" name="Arc 97">
              <a:extLst>
                <a:ext uri="{FF2B5EF4-FFF2-40B4-BE49-F238E27FC236}">
                  <a16:creationId xmlns:a16="http://schemas.microsoft.com/office/drawing/2014/main" id="{F8D931EB-99EF-40D6-B5E8-797176C3DF0D}"/>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6350" cap="sq" cmpd="sng" algn="ctr">
              <a:solidFill>
                <a:schemeClr val="accent6"/>
              </a:solidFill>
              <a:prstDash val="solid"/>
              <a:miter lim="800000"/>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2035093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sldNum="0" hdr="0" ftr="0" dt="0"/>
  <p:txStyles>
    <p:titleStyle>
      <a:lvl1pPr algn="l" defTabSz="1218026" rtl="0" eaLnBrk="1" fontAlgn="base" hangingPunct="1">
        <a:spcBef>
          <a:spcPct val="0"/>
        </a:spcBef>
        <a:spcAft>
          <a:spcPct val="0"/>
        </a:spcAft>
        <a:tabLst>
          <a:tab pos="367135" algn="l"/>
        </a:tabLst>
        <a:defRPr lang="x-none" sz="2500" b="1"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p:titleStyle>
    <p:bodyStyle>
      <a:lvl1pPr marL="0" indent="0" algn="l" defTabSz="1218026"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1218026" rtl="0" eaLnBrk="1" fontAlgn="base" hangingPunct="1">
        <a:spcBef>
          <a:spcPct val="0"/>
        </a:spcBef>
        <a:spcAft>
          <a:spcPct val="0"/>
        </a:spcAft>
        <a:buClr>
          <a:schemeClr val="accent1"/>
        </a:buClr>
        <a:buSzPct val="100000"/>
        <a:buFont typeface="Wingdings" panose="05000000000000000000" pitchFamily="2" charset="2"/>
        <a:buChar char="§"/>
        <a:defRPr lang="x-none" sz="1600" baseline="0">
          <a:solidFill>
            <a:schemeClr val="tx1"/>
          </a:solidFill>
          <a:latin typeface="+mn-lt"/>
        </a:defRPr>
      </a:lvl2pPr>
      <a:lvl3pPr marL="457200" indent="-261938" algn="l" defTabSz="1218026" rtl="0" eaLnBrk="1" fontAlgn="base" hangingPunct="1">
        <a:spcBef>
          <a:spcPct val="0"/>
        </a:spcBef>
        <a:spcAft>
          <a:spcPct val="0"/>
        </a:spcAft>
        <a:buClr>
          <a:schemeClr val="accent1"/>
        </a:buClr>
        <a:buSzPct val="120000"/>
        <a:buFont typeface="Arial" panose="020B0604020202020204" pitchFamily="34" charset="0"/>
        <a:buChar char="–"/>
        <a:defRPr lang="x-none" sz="1600" baseline="0">
          <a:solidFill>
            <a:schemeClr val="tx1"/>
          </a:solidFill>
          <a:latin typeface="+mn-lt"/>
        </a:defRPr>
      </a:lvl3pPr>
      <a:lvl4pPr marL="614363" indent="-155575" algn="l" defTabSz="1218026" rtl="0" eaLnBrk="1" fontAlgn="base" hangingPunct="1">
        <a:spcBef>
          <a:spcPct val="0"/>
        </a:spcBef>
        <a:spcAft>
          <a:spcPct val="0"/>
        </a:spcAft>
        <a:buClr>
          <a:schemeClr val="accent1"/>
        </a:buClr>
        <a:buSzPct val="100000"/>
        <a:buFont typeface="Arial" panose="020B0604020202020204" pitchFamily="34" charset="0"/>
        <a:buChar char="•"/>
        <a:defRPr lang="x-none" sz="1600" baseline="0">
          <a:solidFill>
            <a:schemeClr val="tx1"/>
          </a:solidFill>
          <a:latin typeface="+mn-lt"/>
        </a:defRPr>
      </a:lvl4pPr>
      <a:lvl5pPr marL="749808" indent="-130175" algn="l" defTabSz="1218026" rtl="0" eaLnBrk="1" fontAlgn="base" hangingPunct="1">
        <a:spcBef>
          <a:spcPct val="0"/>
        </a:spcBef>
        <a:spcAft>
          <a:spcPct val="0"/>
        </a:spcAft>
        <a:buClr>
          <a:schemeClr val="accent1"/>
        </a:buClr>
        <a:buSzPct val="89000"/>
        <a:buFont typeface="Arial" panose="020B0604020202020204" pitchFamily="34" charset="0"/>
        <a:buChar char="-"/>
        <a:defRPr lang="x-none" sz="1600" baseline="0">
          <a:solidFill>
            <a:schemeClr val="tx1"/>
          </a:solidFill>
          <a:latin typeface="+mn-lt"/>
        </a:defRPr>
      </a:lvl5pPr>
      <a:lvl6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lang="x-none" sz="2176" baseline="0">
          <a:solidFill>
            <a:schemeClr val="tx1"/>
          </a:solidFill>
          <a:latin typeface="+mn-lt"/>
        </a:defRPr>
      </a:lvl9pPr>
    </p:bodyStyle>
    <p:otherStyle>
      <a:defPPr>
        <a:defRPr lang="x-none"/>
      </a:defPPr>
      <a:lvl1pPr marL="0" algn="l" defTabSz="1243941" rtl="0" eaLnBrk="1" latinLnBrk="0" hangingPunct="1">
        <a:defRPr lang="x-none" sz="2448" kern="1200">
          <a:solidFill>
            <a:schemeClr val="tx1"/>
          </a:solidFill>
          <a:latin typeface="+mn-lt"/>
          <a:ea typeface="+mn-ea"/>
          <a:cs typeface="+mn-cs"/>
        </a:defRPr>
      </a:lvl1pPr>
      <a:lvl2pPr marL="621970" algn="l" defTabSz="1243941" rtl="0" eaLnBrk="1" latinLnBrk="0" hangingPunct="1">
        <a:defRPr lang="x-none" sz="2448" kern="1200">
          <a:solidFill>
            <a:schemeClr val="tx1"/>
          </a:solidFill>
          <a:latin typeface="+mn-lt"/>
          <a:ea typeface="+mn-ea"/>
          <a:cs typeface="+mn-cs"/>
        </a:defRPr>
      </a:lvl2pPr>
      <a:lvl3pPr marL="1243941" algn="l" defTabSz="1243941" rtl="0" eaLnBrk="1" latinLnBrk="0" hangingPunct="1">
        <a:defRPr lang="x-none" sz="2448" kern="1200">
          <a:solidFill>
            <a:schemeClr val="tx1"/>
          </a:solidFill>
          <a:latin typeface="+mn-lt"/>
          <a:ea typeface="+mn-ea"/>
          <a:cs typeface="+mn-cs"/>
        </a:defRPr>
      </a:lvl3pPr>
      <a:lvl4pPr marL="1865909" algn="l" defTabSz="1243941" rtl="0" eaLnBrk="1" latinLnBrk="0" hangingPunct="1">
        <a:defRPr lang="x-none" sz="2448" kern="1200">
          <a:solidFill>
            <a:schemeClr val="tx1"/>
          </a:solidFill>
          <a:latin typeface="+mn-lt"/>
          <a:ea typeface="+mn-ea"/>
          <a:cs typeface="+mn-cs"/>
        </a:defRPr>
      </a:lvl4pPr>
      <a:lvl5pPr marL="2487880" algn="l" defTabSz="1243941" rtl="0" eaLnBrk="1" latinLnBrk="0" hangingPunct="1">
        <a:defRPr lang="x-none" sz="2448" kern="1200">
          <a:solidFill>
            <a:schemeClr val="tx1"/>
          </a:solidFill>
          <a:latin typeface="+mn-lt"/>
          <a:ea typeface="+mn-ea"/>
          <a:cs typeface="+mn-cs"/>
        </a:defRPr>
      </a:lvl5pPr>
      <a:lvl6pPr marL="3109850" algn="l" defTabSz="1243941" rtl="0" eaLnBrk="1" latinLnBrk="0" hangingPunct="1">
        <a:defRPr lang="x-none" sz="2448" kern="1200">
          <a:solidFill>
            <a:schemeClr val="tx1"/>
          </a:solidFill>
          <a:latin typeface="+mn-lt"/>
          <a:ea typeface="+mn-ea"/>
          <a:cs typeface="+mn-cs"/>
        </a:defRPr>
      </a:lvl6pPr>
      <a:lvl7pPr marL="3731821" algn="l" defTabSz="1243941" rtl="0" eaLnBrk="1" latinLnBrk="0" hangingPunct="1">
        <a:defRPr lang="x-none" sz="2448" kern="1200">
          <a:solidFill>
            <a:schemeClr val="tx1"/>
          </a:solidFill>
          <a:latin typeface="+mn-lt"/>
          <a:ea typeface="+mn-ea"/>
          <a:cs typeface="+mn-cs"/>
        </a:defRPr>
      </a:lvl7pPr>
      <a:lvl8pPr marL="4353790" algn="l" defTabSz="1243941" rtl="0" eaLnBrk="1" latinLnBrk="0" hangingPunct="1">
        <a:defRPr lang="x-none" sz="2448" kern="1200">
          <a:solidFill>
            <a:schemeClr val="tx1"/>
          </a:solidFill>
          <a:latin typeface="+mn-lt"/>
          <a:ea typeface="+mn-ea"/>
          <a:cs typeface="+mn-cs"/>
        </a:defRPr>
      </a:lvl8pPr>
      <a:lvl9pPr marL="4975761" algn="l" defTabSz="1243941" rtl="0" eaLnBrk="1" latinLnBrk="0" hangingPunct="1">
        <a:defRPr lang="x-none" sz="244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57">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a:pPr/>
              <a:t>6/25/20</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a:pPr/>
              <a:t>‹#›</a:t>
            </a:fld>
            <a:endParaRPr lang="en-US"/>
          </a:p>
        </p:txBody>
      </p:sp>
    </p:spTree>
    <p:extLst>
      <p:ext uri="{BB962C8B-B14F-4D97-AF65-F5344CB8AC3E}">
        <p14:creationId xmlns:p14="http://schemas.microsoft.com/office/powerpoint/2010/main" val="2148253387"/>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26.emf"/><Relationship Id="rId2" Type="http://schemas.openxmlformats.org/officeDocument/2006/relationships/tags" Target="../tags/tag9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6.xml"/><Relationship Id="rId4"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3" Type="http://schemas.openxmlformats.org/officeDocument/2006/relationships/tags" Target="../tags/tag110.xml"/><Relationship Id="rId18" Type="http://schemas.openxmlformats.org/officeDocument/2006/relationships/tags" Target="../tags/tag115.xml"/><Relationship Id="rId26" Type="http://schemas.openxmlformats.org/officeDocument/2006/relationships/tags" Target="../tags/tag123.xml"/><Relationship Id="rId3" Type="http://schemas.openxmlformats.org/officeDocument/2006/relationships/tags" Target="../tags/tag100.xml"/><Relationship Id="rId21" Type="http://schemas.openxmlformats.org/officeDocument/2006/relationships/tags" Target="../tags/tag118.xml"/><Relationship Id="rId34" Type="http://schemas.openxmlformats.org/officeDocument/2006/relationships/image" Target="../media/image27.emf"/><Relationship Id="rId7" Type="http://schemas.openxmlformats.org/officeDocument/2006/relationships/tags" Target="../tags/tag104.xml"/><Relationship Id="rId12" Type="http://schemas.openxmlformats.org/officeDocument/2006/relationships/tags" Target="../tags/tag109.xml"/><Relationship Id="rId17" Type="http://schemas.openxmlformats.org/officeDocument/2006/relationships/tags" Target="../tags/tag114.xml"/><Relationship Id="rId25" Type="http://schemas.openxmlformats.org/officeDocument/2006/relationships/tags" Target="../tags/tag122.xml"/><Relationship Id="rId33" Type="http://schemas.openxmlformats.org/officeDocument/2006/relationships/oleObject" Target="../embeddings/oleObject17.bin"/><Relationship Id="rId2" Type="http://schemas.openxmlformats.org/officeDocument/2006/relationships/tags" Target="../tags/tag99.xml"/><Relationship Id="rId16" Type="http://schemas.openxmlformats.org/officeDocument/2006/relationships/tags" Target="../tags/tag113.xml"/><Relationship Id="rId20" Type="http://schemas.openxmlformats.org/officeDocument/2006/relationships/tags" Target="../tags/tag117.xml"/><Relationship Id="rId29" Type="http://schemas.openxmlformats.org/officeDocument/2006/relationships/tags" Target="../tags/tag126.xml"/><Relationship Id="rId1" Type="http://schemas.openxmlformats.org/officeDocument/2006/relationships/vmlDrawing" Target="../drawings/vmlDrawing17.vml"/><Relationship Id="rId6" Type="http://schemas.openxmlformats.org/officeDocument/2006/relationships/tags" Target="../tags/tag103.xml"/><Relationship Id="rId11" Type="http://schemas.openxmlformats.org/officeDocument/2006/relationships/tags" Target="../tags/tag108.xml"/><Relationship Id="rId24" Type="http://schemas.openxmlformats.org/officeDocument/2006/relationships/tags" Target="../tags/tag121.xml"/><Relationship Id="rId32" Type="http://schemas.openxmlformats.org/officeDocument/2006/relationships/slideLayout" Target="../slideLayouts/slideLayout20.xml"/><Relationship Id="rId5" Type="http://schemas.openxmlformats.org/officeDocument/2006/relationships/tags" Target="../tags/tag102.xml"/><Relationship Id="rId15" Type="http://schemas.openxmlformats.org/officeDocument/2006/relationships/tags" Target="../tags/tag112.xml"/><Relationship Id="rId23" Type="http://schemas.openxmlformats.org/officeDocument/2006/relationships/tags" Target="../tags/tag120.xml"/><Relationship Id="rId28" Type="http://schemas.openxmlformats.org/officeDocument/2006/relationships/tags" Target="../tags/tag125.xml"/><Relationship Id="rId10" Type="http://schemas.openxmlformats.org/officeDocument/2006/relationships/tags" Target="../tags/tag107.xml"/><Relationship Id="rId19" Type="http://schemas.openxmlformats.org/officeDocument/2006/relationships/tags" Target="../tags/tag116.xml"/><Relationship Id="rId31" Type="http://schemas.openxmlformats.org/officeDocument/2006/relationships/tags" Target="../tags/tag128.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tags" Target="../tags/tag111.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8" Type="http://schemas.openxmlformats.org/officeDocument/2006/relationships/tags" Target="../tags/tag105.xml"/></Relationships>
</file>

<file path=ppt/slides/_rels/slide19.xml.rels><?xml version="1.0" encoding="UTF-8" standalone="yes"?>
<Relationships xmlns="http://schemas.openxmlformats.org/package/2006/relationships"><Relationship Id="rId26" Type="http://schemas.openxmlformats.org/officeDocument/2006/relationships/tags" Target="../tags/tag153.xml"/><Relationship Id="rId21" Type="http://schemas.openxmlformats.org/officeDocument/2006/relationships/tags" Target="../tags/tag148.xml"/><Relationship Id="rId42" Type="http://schemas.openxmlformats.org/officeDocument/2006/relationships/tags" Target="../tags/tag169.xml"/><Relationship Id="rId47" Type="http://schemas.openxmlformats.org/officeDocument/2006/relationships/tags" Target="../tags/tag174.xml"/><Relationship Id="rId63" Type="http://schemas.openxmlformats.org/officeDocument/2006/relationships/tags" Target="../tags/tag190.xml"/><Relationship Id="rId68" Type="http://schemas.openxmlformats.org/officeDocument/2006/relationships/tags" Target="../tags/tag195.xml"/><Relationship Id="rId84" Type="http://schemas.openxmlformats.org/officeDocument/2006/relationships/tags" Target="../tags/tag211.xml"/><Relationship Id="rId89" Type="http://schemas.openxmlformats.org/officeDocument/2006/relationships/slideLayout" Target="../slideLayouts/slideLayout20.xml"/><Relationship Id="rId16" Type="http://schemas.openxmlformats.org/officeDocument/2006/relationships/tags" Target="../tags/tag143.xml"/><Relationship Id="rId11" Type="http://schemas.openxmlformats.org/officeDocument/2006/relationships/tags" Target="../tags/tag138.xml"/><Relationship Id="rId32" Type="http://schemas.openxmlformats.org/officeDocument/2006/relationships/tags" Target="../tags/tag159.xml"/><Relationship Id="rId37" Type="http://schemas.openxmlformats.org/officeDocument/2006/relationships/tags" Target="../tags/tag164.xml"/><Relationship Id="rId53" Type="http://schemas.openxmlformats.org/officeDocument/2006/relationships/tags" Target="../tags/tag180.xml"/><Relationship Id="rId58" Type="http://schemas.openxmlformats.org/officeDocument/2006/relationships/tags" Target="../tags/tag185.xml"/><Relationship Id="rId74" Type="http://schemas.openxmlformats.org/officeDocument/2006/relationships/tags" Target="../tags/tag201.xml"/><Relationship Id="rId79" Type="http://schemas.openxmlformats.org/officeDocument/2006/relationships/tags" Target="../tags/tag206.xml"/><Relationship Id="rId5" Type="http://schemas.openxmlformats.org/officeDocument/2006/relationships/tags" Target="../tags/tag132.xml"/><Relationship Id="rId90" Type="http://schemas.openxmlformats.org/officeDocument/2006/relationships/notesSlide" Target="../notesSlides/notesSlide7.xml"/><Relationship Id="rId22" Type="http://schemas.openxmlformats.org/officeDocument/2006/relationships/tags" Target="../tags/tag149.xml"/><Relationship Id="rId27" Type="http://schemas.openxmlformats.org/officeDocument/2006/relationships/tags" Target="../tags/tag154.xml"/><Relationship Id="rId43" Type="http://schemas.openxmlformats.org/officeDocument/2006/relationships/tags" Target="../tags/tag170.xml"/><Relationship Id="rId48" Type="http://schemas.openxmlformats.org/officeDocument/2006/relationships/tags" Target="../tags/tag175.xml"/><Relationship Id="rId64" Type="http://schemas.openxmlformats.org/officeDocument/2006/relationships/tags" Target="../tags/tag191.xml"/><Relationship Id="rId69" Type="http://schemas.openxmlformats.org/officeDocument/2006/relationships/tags" Target="../tags/tag196.xml"/><Relationship Id="rId8" Type="http://schemas.openxmlformats.org/officeDocument/2006/relationships/tags" Target="../tags/tag135.xml"/><Relationship Id="rId51" Type="http://schemas.openxmlformats.org/officeDocument/2006/relationships/tags" Target="../tags/tag178.xml"/><Relationship Id="rId72" Type="http://schemas.openxmlformats.org/officeDocument/2006/relationships/tags" Target="../tags/tag199.xml"/><Relationship Id="rId80" Type="http://schemas.openxmlformats.org/officeDocument/2006/relationships/tags" Target="../tags/tag207.xml"/><Relationship Id="rId85" Type="http://schemas.openxmlformats.org/officeDocument/2006/relationships/tags" Target="../tags/tag212.xml"/><Relationship Id="rId93" Type="http://schemas.openxmlformats.org/officeDocument/2006/relationships/image" Target="../media/image28.png"/><Relationship Id="rId3" Type="http://schemas.openxmlformats.org/officeDocument/2006/relationships/tags" Target="../tags/tag130.xml"/><Relationship Id="rId12" Type="http://schemas.openxmlformats.org/officeDocument/2006/relationships/tags" Target="../tags/tag139.xml"/><Relationship Id="rId17" Type="http://schemas.openxmlformats.org/officeDocument/2006/relationships/tags" Target="../tags/tag144.xml"/><Relationship Id="rId25" Type="http://schemas.openxmlformats.org/officeDocument/2006/relationships/tags" Target="../tags/tag152.xml"/><Relationship Id="rId33" Type="http://schemas.openxmlformats.org/officeDocument/2006/relationships/tags" Target="../tags/tag160.xml"/><Relationship Id="rId38" Type="http://schemas.openxmlformats.org/officeDocument/2006/relationships/tags" Target="../tags/tag165.xml"/><Relationship Id="rId46" Type="http://schemas.openxmlformats.org/officeDocument/2006/relationships/tags" Target="../tags/tag173.xml"/><Relationship Id="rId59" Type="http://schemas.openxmlformats.org/officeDocument/2006/relationships/tags" Target="../tags/tag186.xml"/><Relationship Id="rId67" Type="http://schemas.openxmlformats.org/officeDocument/2006/relationships/tags" Target="../tags/tag194.xml"/><Relationship Id="rId20" Type="http://schemas.openxmlformats.org/officeDocument/2006/relationships/tags" Target="../tags/tag147.xml"/><Relationship Id="rId41" Type="http://schemas.openxmlformats.org/officeDocument/2006/relationships/tags" Target="../tags/tag168.xml"/><Relationship Id="rId54" Type="http://schemas.openxmlformats.org/officeDocument/2006/relationships/tags" Target="../tags/tag181.xml"/><Relationship Id="rId62" Type="http://schemas.openxmlformats.org/officeDocument/2006/relationships/tags" Target="../tags/tag189.xml"/><Relationship Id="rId70" Type="http://schemas.openxmlformats.org/officeDocument/2006/relationships/tags" Target="../tags/tag197.xml"/><Relationship Id="rId75" Type="http://schemas.openxmlformats.org/officeDocument/2006/relationships/tags" Target="../tags/tag202.xml"/><Relationship Id="rId83" Type="http://schemas.openxmlformats.org/officeDocument/2006/relationships/tags" Target="../tags/tag210.xml"/><Relationship Id="rId88" Type="http://schemas.openxmlformats.org/officeDocument/2006/relationships/tags" Target="../tags/tag215.xml"/><Relationship Id="rId91" Type="http://schemas.openxmlformats.org/officeDocument/2006/relationships/oleObject" Target="../embeddings/oleObject18.bin"/><Relationship Id="rId1" Type="http://schemas.openxmlformats.org/officeDocument/2006/relationships/vmlDrawing" Target="../drawings/vmlDrawing18.vml"/><Relationship Id="rId6" Type="http://schemas.openxmlformats.org/officeDocument/2006/relationships/tags" Target="../tags/tag133.xml"/><Relationship Id="rId15" Type="http://schemas.openxmlformats.org/officeDocument/2006/relationships/tags" Target="../tags/tag142.xml"/><Relationship Id="rId23" Type="http://schemas.openxmlformats.org/officeDocument/2006/relationships/tags" Target="../tags/tag150.xml"/><Relationship Id="rId28" Type="http://schemas.openxmlformats.org/officeDocument/2006/relationships/tags" Target="../tags/tag155.xml"/><Relationship Id="rId36" Type="http://schemas.openxmlformats.org/officeDocument/2006/relationships/tags" Target="../tags/tag163.xml"/><Relationship Id="rId49" Type="http://schemas.openxmlformats.org/officeDocument/2006/relationships/tags" Target="../tags/tag176.xml"/><Relationship Id="rId57" Type="http://schemas.openxmlformats.org/officeDocument/2006/relationships/tags" Target="../tags/tag184.xml"/><Relationship Id="rId10" Type="http://schemas.openxmlformats.org/officeDocument/2006/relationships/tags" Target="../tags/tag137.xml"/><Relationship Id="rId31" Type="http://schemas.openxmlformats.org/officeDocument/2006/relationships/tags" Target="../tags/tag158.xml"/><Relationship Id="rId44" Type="http://schemas.openxmlformats.org/officeDocument/2006/relationships/tags" Target="../tags/tag171.xml"/><Relationship Id="rId52" Type="http://schemas.openxmlformats.org/officeDocument/2006/relationships/tags" Target="../tags/tag179.xml"/><Relationship Id="rId60" Type="http://schemas.openxmlformats.org/officeDocument/2006/relationships/tags" Target="../tags/tag187.xml"/><Relationship Id="rId65" Type="http://schemas.openxmlformats.org/officeDocument/2006/relationships/tags" Target="../tags/tag192.xml"/><Relationship Id="rId73" Type="http://schemas.openxmlformats.org/officeDocument/2006/relationships/tags" Target="../tags/tag200.xml"/><Relationship Id="rId78" Type="http://schemas.openxmlformats.org/officeDocument/2006/relationships/tags" Target="../tags/tag205.xml"/><Relationship Id="rId81" Type="http://schemas.openxmlformats.org/officeDocument/2006/relationships/tags" Target="../tags/tag208.xml"/><Relationship Id="rId86" Type="http://schemas.openxmlformats.org/officeDocument/2006/relationships/tags" Target="../tags/tag213.xml"/><Relationship Id="rId94" Type="http://schemas.openxmlformats.org/officeDocument/2006/relationships/image" Target="../media/image29.png"/><Relationship Id="rId4" Type="http://schemas.openxmlformats.org/officeDocument/2006/relationships/tags" Target="../tags/tag131.xml"/><Relationship Id="rId9" Type="http://schemas.openxmlformats.org/officeDocument/2006/relationships/tags" Target="../tags/tag136.xml"/><Relationship Id="rId13" Type="http://schemas.openxmlformats.org/officeDocument/2006/relationships/tags" Target="../tags/tag140.xml"/><Relationship Id="rId18" Type="http://schemas.openxmlformats.org/officeDocument/2006/relationships/tags" Target="../tags/tag145.xml"/><Relationship Id="rId39" Type="http://schemas.openxmlformats.org/officeDocument/2006/relationships/tags" Target="../tags/tag166.xml"/><Relationship Id="rId34" Type="http://schemas.openxmlformats.org/officeDocument/2006/relationships/tags" Target="../tags/tag161.xml"/><Relationship Id="rId50" Type="http://schemas.openxmlformats.org/officeDocument/2006/relationships/tags" Target="../tags/tag177.xml"/><Relationship Id="rId55" Type="http://schemas.openxmlformats.org/officeDocument/2006/relationships/tags" Target="../tags/tag182.xml"/><Relationship Id="rId76" Type="http://schemas.openxmlformats.org/officeDocument/2006/relationships/tags" Target="../tags/tag203.xml"/><Relationship Id="rId7" Type="http://schemas.openxmlformats.org/officeDocument/2006/relationships/tags" Target="../tags/tag134.xml"/><Relationship Id="rId71" Type="http://schemas.openxmlformats.org/officeDocument/2006/relationships/tags" Target="../tags/tag198.xml"/><Relationship Id="rId92" Type="http://schemas.openxmlformats.org/officeDocument/2006/relationships/image" Target="../media/image27.emf"/><Relationship Id="rId2" Type="http://schemas.openxmlformats.org/officeDocument/2006/relationships/tags" Target="../tags/tag129.xml"/><Relationship Id="rId29" Type="http://schemas.openxmlformats.org/officeDocument/2006/relationships/tags" Target="../tags/tag156.xml"/><Relationship Id="rId24" Type="http://schemas.openxmlformats.org/officeDocument/2006/relationships/tags" Target="../tags/tag151.xml"/><Relationship Id="rId40" Type="http://schemas.openxmlformats.org/officeDocument/2006/relationships/tags" Target="../tags/tag167.xml"/><Relationship Id="rId45" Type="http://schemas.openxmlformats.org/officeDocument/2006/relationships/tags" Target="../tags/tag172.xml"/><Relationship Id="rId66" Type="http://schemas.openxmlformats.org/officeDocument/2006/relationships/tags" Target="../tags/tag193.xml"/><Relationship Id="rId87" Type="http://schemas.openxmlformats.org/officeDocument/2006/relationships/tags" Target="../tags/tag214.xml"/><Relationship Id="rId61" Type="http://schemas.openxmlformats.org/officeDocument/2006/relationships/tags" Target="../tags/tag188.xml"/><Relationship Id="rId82" Type="http://schemas.openxmlformats.org/officeDocument/2006/relationships/tags" Target="../tags/tag209.xml"/><Relationship Id="rId19" Type="http://schemas.openxmlformats.org/officeDocument/2006/relationships/tags" Target="../tags/tag146.xml"/><Relationship Id="rId14" Type="http://schemas.openxmlformats.org/officeDocument/2006/relationships/tags" Target="../tags/tag141.xml"/><Relationship Id="rId30" Type="http://schemas.openxmlformats.org/officeDocument/2006/relationships/tags" Target="../tags/tag157.xml"/><Relationship Id="rId35" Type="http://schemas.openxmlformats.org/officeDocument/2006/relationships/tags" Target="../tags/tag162.xml"/><Relationship Id="rId56" Type="http://schemas.openxmlformats.org/officeDocument/2006/relationships/tags" Target="../tags/tag183.xml"/><Relationship Id="rId77" Type="http://schemas.openxmlformats.org/officeDocument/2006/relationships/tags" Target="../tags/tag20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6" Type="http://schemas.openxmlformats.org/officeDocument/2006/relationships/tags" Target="../tags/tag240.xml"/><Relationship Id="rId21" Type="http://schemas.openxmlformats.org/officeDocument/2006/relationships/tags" Target="../tags/tag235.xml"/><Relationship Id="rId42" Type="http://schemas.openxmlformats.org/officeDocument/2006/relationships/tags" Target="../tags/tag256.xml"/><Relationship Id="rId47" Type="http://schemas.openxmlformats.org/officeDocument/2006/relationships/tags" Target="../tags/tag261.xml"/><Relationship Id="rId63" Type="http://schemas.openxmlformats.org/officeDocument/2006/relationships/tags" Target="../tags/tag277.xml"/><Relationship Id="rId68" Type="http://schemas.openxmlformats.org/officeDocument/2006/relationships/tags" Target="../tags/tag282.xml"/><Relationship Id="rId84" Type="http://schemas.openxmlformats.org/officeDocument/2006/relationships/slideLayout" Target="../slideLayouts/slideLayout20.xml"/><Relationship Id="rId16" Type="http://schemas.openxmlformats.org/officeDocument/2006/relationships/tags" Target="../tags/tag230.xml"/><Relationship Id="rId11" Type="http://schemas.openxmlformats.org/officeDocument/2006/relationships/tags" Target="../tags/tag225.xml"/><Relationship Id="rId32" Type="http://schemas.openxmlformats.org/officeDocument/2006/relationships/tags" Target="../tags/tag246.xml"/><Relationship Id="rId37" Type="http://schemas.openxmlformats.org/officeDocument/2006/relationships/tags" Target="../tags/tag251.xml"/><Relationship Id="rId53" Type="http://schemas.openxmlformats.org/officeDocument/2006/relationships/tags" Target="../tags/tag267.xml"/><Relationship Id="rId58" Type="http://schemas.openxmlformats.org/officeDocument/2006/relationships/tags" Target="../tags/tag272.xml"/><Relationship Id="rId74" Type="http://schemas.openxmlformats.org/officeDocument/2006/relationships/tags" Target="../tags/tag288.xml"/><Relationship Id="rId79" Type="http://schemas.openxmlformats.org/officeDocument/2006/relationships/tags" Target="../tags/tag293.xml"/><Relationship Id="rId5" Type="http://schemas.openxmlformats.org/officeDocument/2006/relationships/tags" Target="../tags/tag219.xml"/><Relationship Id="rId19" Type="http://schemas.openxmlformats.org/officeDocument/2006/relationships/tags" Target="../tags/tag233.xml"/><Relationship Id="rId14" Type="http://schemas.openxmlformats.org/officeDocument/2006/relationships/tags" Target="../tags/tag228.xml"/><Relationship Id="rId22" Type="http://schemas.openxmlformats.org/officeDocument/2006/relationships/tags" Target="../tags/tag236.xml"/><Relationship Id="rId27" Type="http://schemas.openxmlformats.org/officeDocument/2006/relationships/tags" Target="../tags/tag241.xml"/><Relationship Id="rId30" Type="http://schemas.openxmlformats.org/officeDocument/2006/relationships/tags" Target="../tags/tag244.xml"/><Relationship Id="rId35" Type="http://schemas.openxmlformats.org/officeDocument/2006/relationships/tags" Target="../tags/tag249.xml"/><Relationship Id="rId43" Type="http://schemas.openxmlformats.org/officeDocument/2006/relationships/tags" Target="../tags/tag257.xml"/><Relationship Id="rId48" Type="http://schemas.openxmlformats.org/officeDocument/2006/relationships/tags" Target="../tags/tag262.xml"/><Relationship Id="rId56" Type="http://schemas.openxmlformats.org/officeDocument/2006/relationships/tags" Target="../tags/tag270.xml"/><Relationship Id="rId64" Type="http://schemas.openxmlformats.org/officeDocument/2006/relationships/tags" Target="../tags/tag278.xml"/><Relationship Id="rId69" Type="http://schemas.openxmlformats.org/officeDocument/2006/relationships/tags" Target="../tags/tag283.xml"/><Relationship Id="rId77" Type="http://schemas.openxmlformats.org/officeDocument/2006/relationships/tags" Target="../tags/tag291.xml"/><Relationship Id="rId8" Type="http://schemas.openxmlformats.org/officeDocument/2006/relationships/tags" Target="../tags/tag222.xml"/><Relationship Id="rId51" Type="http://schemas.openxmlformats.org/officeDocument/2006/relationships/tags" Target="../tags/tag265.xml"/><Relationship Id="rId72" Type="http://schemas.openxmlformats.org/officeDocument/2006/relationships/tags" Target="../tags/tag286.xml"/><Relationship Id="rId80" Type="http://schemas.openxmlformats.org/officeDocument/2006/relationships/tags" Target="../tags/tag294.xml"/><Relationship Id="rId85" Type="http://schemas.openxmlformats.org/officeDocument/2006/relationships/notesSlide" Target="../notesSlides/notesSlide8.xml"/><Relationship Id="rId3" Type="http://schemas.openxmlformats.org/officeDocument/2006/relationships/tags" Target="../tags/tag217.xml"/><Relationship Id="rId12" Type="http://schemas.openxmlformats.org/officeDocument/2006/relationships/tags" Target="../tags/tag226.xml"/><Relationship Id="rId17" Type="http://schemas.openxmlformats.org/officeDocument/2006/relationships/tags" Target="../tags/tag231.xml"/><Relationship Id="rId25" Type="http://schemas.openxmlformats.org/officeDocument/2006/relationships/tags" Target="../tags/tag239.xml"/><Relationship Id="rId33" Type="http://schemas.openxmlformats.org/officeDocument/2006/relationships/tags" Target="../tags/tag247.xml"/><Relationship Id="rId38" Type="http://schemas.openxmlformats.org/officeDocument/2006/relationships/tags" Target="../tags/tag252.xml"/><Relationship Id="rId46" Type="http://schemas.openxmlformats.org/officeDocument/2006/relationships/tags" Target="../tags/tag260.xml"/><Relationship Id="rId59" Type="http://schemas.openxmlformats.org/officeDocument/2006/relationships/tags" Target="../tags/tag273.xml"/><Relationship Id="rId67" Type="http://schemas.openxmlformats.org/officeDocument/2006/relationships/tags" Target="../tags/tag281.xml"/><Relationship Id="rId20" Type="http://schemas.openxmlformats.org/officeDocument/2006/relationships/tags" Target="../tags/tag234.xml"/><Relationship Id="rId41" Type="http://schemas.openxmlformats.org/officeDocument/2006/relationships/tags" Target="../tags/tag255.xml"/><Relationship Id="rId54" Type="http://schemas.openxmlformats.org/officeDocument/2006/relationships/tags" Target="../tags/tag268.xml"/><Relationship Id="rId62" Type="http://schemas.openxmlformats.org/officeDocument/2006/relationships/tags" Target="../tags/tag276.xml"/><Relationship Id="rId70" Type="http://schemas.openxmlformats.org/officeDocument/2006/relationships/tags" Target="../tags/tag284.xml"/><Relationship Id="rId75" Type="http://schemas.openxmlformats.org/officeDocument/2006/relationships/tags" Target="../tags/tag289.xml"/><Relationship Id="rId83" Type="http://schemas.openxmlformats.org/officeDocument/2006/relationships/tags" Target="../tags/tag297.xml"/><Relationship Id="rId1" Type="http://schemas.openxmlformats.org/officeDocument/2006/relationships/vmlDrawing" Target="../drawings/vmlDrawing19.vml"/><Relationship Id="rId6" Type="http://schemas.openxmlformats.org/officeDocument/2006/relationships/tags" Target="../tags/tag220.xml"/><Relationship Id="rId15" Type="http://schemas.openxmlformats.org/officeDocument/2006/relationships/tags" Target="../tags/tag229.xml"/><Relationship Id="rId23" Type="http://schemas.openxmlformats.org/officeDocument/2006/relationships/tags" Target="../tags/tag237.xml"/><Relationship Id="rId28" Type="http://schemas.openxmlformats.org/officeDocument/2006/relationships/tags" Target="../tags/tag242.xml"/><Relationship Id="rId36" Type="http://schemas.openxmlformats.org/officeDocument/2006/relationships/tags" Target="../tags/tag250.xml"/><Relationship Id="rId49" Type="http://schemas.openxmlformats.org/officeDocument/2006/relationships/tags" Target="../tags/tag263.xml"/><Relationship Id="rId57" Type="http://schemas.openxmlformats.org/officeDocument/2006/relationships/tags" Target="../tags/tag271.xml"/><Relationship Id="rId10" Type="http://schemas.openxmlformats.org/officeDocument/2006/relationships/tags" Target="../tags/tag224.xml"/><Relationship Id="rId31" Type="http://schemas.openxmlformats.org/officeDocument/2006/relationships/tags" Target="../tags/tag245.xml"/><Relationship Id="rId44" Type="http://schemas.openxmlformats.org/officeDocument/2006/relationships/tags" Target="../tags/tag258.xml"/><Relationship Id="rId52" Type="http://schemas.openxmlformats.org/officeDocument/2006/relationships/tags" Target="../tags/tag266.xml"/><Relationship Id="rId60" Type="http://schemas.openxmlformats.org/officeDocument/2006/relationships/tags" Target="../tags/tag274.xml"/><Relationship Id="rId65" Type="http://schemas.openxmlformats.org/officeDocument/2006/relationships/tags" Target="../tags/tag279.xml"/><Relationship Id="rId73" Type="http://schemas.openxmlformats.org/officeDocument/2006/relationships/tags" Target="../tags/tag287.xml"/><Relationship Id="rId78" Type="http://schemas.openxmlformats.org/officeDocument/2006/relationships/tags" Target="../tags/tag292.xml"/><Relationship Id="rId81" Type="http://schemas.openxmlformats.org/officeDocument/2006/relationships/tags" Target="../tags/tag295.xml"/><Relationship Id="rId86" Type="http://schemas.openxmlformats.org/officeDocument/2006/relationships/oleObject" Target="../embeddings/oleObject19.bin"/><Relationship Id="rId4" Type="http://schemas.openxmlformats.org/officeDocument/2006/relationships/tags" Target="../tags/tag218.xml"/><Relationship Id="rId9" Type="http://schemas.openxmlformats.org/officeDocument/2006/relationships/tags" Target="../tags/tag223.xml"/><Relationship Id="rId13" Type="http://schemas.openxmlformats.org/officeDocument/2006/relationships/tags" Target="../tags/tag227.xml"/><Relationship Id="rId18" Type="http://schemas.openxmlformats.org/officeDocument/2006/relationships/tags" Target="../tags/tag232.xml"/><Relationship Id="rId39" Type="http://schemas.openxmlformats.org/officeDocument/2006/relationships/tags" Target="../tags/tag253.xml"/><Relationship Id="rId34" Type="http://schemas.openxmlformats.org/officeDocument/2006/relationships/tags" Target="../tags/tag248.xml"/><Relationship Id="rId50" Type="http://schemas.openxmlformats.org/officeDocument/2006/relationships/tags" Target="../tags/tag264.xml"/><Relationship Id="rId55" Type="http://schemas.openxmlformats.org/officeDocument/2006/relationships/tags" Target="../tags/tag269.xml"/><Relationship Id="rId76" Type="http://schemas.openxmlformats.org/officeDocument/2006/relationships/tags" Target="../tags/tag290.xml"/><Relationship Id="rId7" Type="http://schemas.openxmlformats.org/officeDocument/2006/relationships/tags" Target="../tags/tag221.xml"/><Relationship Id="rId71" Type="http://schemas.openxmlformats.org/officeDocument/2006/relationships/tags" Target="../tags/tag285.xml"/><Relationship Id="rId2" Type="http://schemas.openxmlformats.org/officeDocument/2006/relationships/tags" Target="../tags/tag216.xml"/><Relationship Id="rId29" Type="http://schemas.openxmlformats.org/officeDocument/2006/relationships/tags" Target="../tags/tag243.xml"/><Relationship Id="rId24" Type="http://schemas.openxmlformats.org/officeDocument/2006/relationships/tags" Target="../tags/tag238.xml"/><Relationship Id="rId40" Type="http://schemas.openxmlformats.org/officeDocument/2006/relationships/tags" Target="../tags/tag254.xml"/><Relationship Id="rId45" Type="http://schemas.openxmlformats.org/officeDocument/2006/relationships/tags" Target="../tags/tag259.xml"/><Relationship Id="rId66" Type="http://schemas.openxmlformats.org/officeDocument/2006/relationships/tags" Target="../tags/tag280.xml"/><Relationship Id="rId87" Type="http://schemas.openxmlformats.org/officeDocument/2006/relationships/image" Target="../media/image27.emf"/><Relationship Id="rId61" Type="http://schemas.openxmlformats.org/officeDocument/2006/relationships/tags" Target="../tags/tag275.xml"/><Relationship Id="rId82" Type="http://schemas.openxmlformats.org/officeDocument/2006/relationships/tags" Target="../tags/tag296.xml"/></Relationships>
</file>

<file path=ppt/slides/_rels/slide21.xml.rels><?xml version="1.0" encoding="UTF-8" standalone="yes"?>
<Relationships xmlns="http://schemas.openxmlformats.org/package/2006/relationships"><Relationship Id="rId26" Type="http://schemas.openxmlformats.org/officeDocument/2006/relationships/tags" Target="../tags/tag322.xml"/><Relationship Id="rId21" Type="http://schemas.openxmlformats.org/officeDocument/2006/relationships/tags" Target="../tags/tag317.xml"/><Relationship Id="rId42" Type="http://schemas.openxmlformats.org/officeDocument/2006/relationships/tags" Target="../tags/tag338.xml"/><Relationship Id="rId47" Type="http://schemas.openxmlformats.org/officeDocument/2006/relationships/tags" Target="../tags/tag343.xml"/><Relationship Id="rId63" Type="http://schemas.openxmlformats.org/officeDocument/2006/relationships/tags" Target="../tags/tag359.xml"/><Relationship Id="rId68" Type="http://schemas.openxmlformats.org/officeDocument/2006/relationships/slideLayout" Target="../slideLayouts/slideLayout20.xml"/><Relationship Id="rId7" Type="http://schemas.openxmlformats.org/officeDocument/2006/relationships/tags" Target="../tags/tag303.xml"/><Relationship Id="rId2" Type="http://schemas.openxmlformats.org/officeDocument/2006/relationships/tags" Target="../tags/tag298.xml"/><Relationship Id="rId16" Type="http://schemas.openxmlformats.org/officeDocument/2006/relationships/tags" Target="../tags/tag312.xml"/><Relationship Id="rId29" Type="http://schemas.openxmlformats.org/officeDocument/2006/relationships/tags" Target="../tags/tag325.xml"/><Relationship Id="rId11" Type="http://schemas.openxmlformats.org/officeDocument/2006/relationships/tags" Target="../tags/tag307.xml"/><Relationship Id="rId24" Type="http://schemas.openxmlformats.org/officeDocument/2006/relationships/tags" Target="../tags/tag320.xml"/><Relationship Id="rId32" Type="http://schemas.openxmlformats.org/officeDocument/2006/relationships/tags" Target="../tags/tag328.xml"/><Relationship Id="rId37" Type="http://schemas.openxmlformats.org/officeDocument/2006/relationships/tags" Target="../tags/tag333.xml"/><Relationship Id="rId40" Type="http://schemas.openxmlformats.org/officeDocument/2006/relationships/tags" Target="../tags/tag336.xml"/><Relationship Id="rId45" Type="http://schemas.openxmlformats.org/officeDocument/2006/relationships/tags" Target="../tags/tag341.xml"/><Relationship Id="rId53" Type="http://schemas.openxmlformats.org/officeDocument/2006/relationships/tags" Target="../tags/tag349.xml"/><Relationship Id="rId58" Type="http://schemas.openxmlformats.org/officeDocument/2006/relationships/tags" Target="../tags/tag354.xml"/><Relationship Id="rId66" Type="http://schemas.openxmlformats.org/officeDocument/2006/relationships/tags" Target="../tags/tag362.xml"/><Relationship Id="rId5" Type="http://schemas.openxmlformats.org/officeDocument/2006/relationships/tags" Target="../tags/tag301.xml"/><Relationship Id="rId61" Type="http://schemas.openxmlformats.org/officeDocument/2006/relationships/tags" Target="../tags/tag357.xml"/><Relationship Id="rId19" Type="http://schemas.openxmlformats.org/officeDocument/2006/relationships/tags" Target="../tags/tag315.xml"/><Relationship Id="rId14" Type="http://schemas.openxmlformats.org/officeDocument/2006/relationships/tags" Target="../tags/tag310.xml"/><Relationship Id="rId22" Type="http://schemas.openxmlformats.org/officeDocument/2006/relationships/tags" Target="../tags/tag318.xml"/><Relationship Id="rId27" Type="http://schemas.openxmlformats.org/officeDocument/2006/relationships/tags" Target="../tags/tag323.xml"/><Relationship Id="rId30" Type="http://schemas.openxmlformats.org/officeDocument/2006/relationships/tags" Target="../tags/tag326.xml"/><Relationship Id="rId35" Type="http://schemas.openxmlformats.org/officeDocument/2006/relationships/tags" Target="../tags/tag331.xml"/><Relationship Id="rId43" Type="http://schemas.openxmlformats.org/officeDocument/2006/relationships/tags" Target="../tags/tag339.xml"/><Relationship Id="rId48" Type="http://schemas.openxmlformats.org/officeDocument/2006/relationships/tags" Target="../tags/tag344.xml"/><Relationship Id="rId56" Type="http://schemas.openxmlformats.org/officeDocument/2006/relationships/tags" Target="../tags/tag352.xml"/><Relationship Id="rId64" Type="http://schemas.openxmlformats.org/officeDocument/2006/relationships/tags" Target="../tags/tag360.xml"/><Relationship Id="rId69" Type="http://schemas.openxmlformats.org/officeDocument/2006/relationships/oleObject" Target="../embeddings/oleObject20.bin"/><Relationship Id="rId8" Type="http://schemas.openxmlformats.org/officeDocument/2006/relationships/tags" Target="../tags/tag304.xml"/><Relationship Id="rId51" Type="http://schemas.openxmlformats.org/officeDocument/2006/relationships/tags" Target="../tags/tag347.xml"/><Relationship Id="rId3" Type="http://schemas.openxmlformats.org/officeDocument/2006/relationships/tags" Target="../tags/tag299.xml"/><Relationship Id="rId12" Type="http://schemas.openxmlformats.org/officeDocument/2006/relationships/tags" Target="../tags/tag308.xml"/><Relationship Id="rId17" Type="http://schemas.openxmlformats.org/officeDocument/2006/relationships/tags" Target="../tags/tag313.xml"/><Relationship Id="rId25" Type="http://schemas.openxmlformats.org/officeDocument/2006/relationships/tags" Target="../tags/tag321.xml"/><Relationship Id="rId33" Type="http://schemas.openxmlformats.org/officeDocument/2006/relationships/tags" Target="../tags/tag329.xml"/><Relationship Id="rId38" Type="http://schemas.openxmlformats.org/officeDocument/2006/relationships/tags" Target="../tags/tag334.xml"/><Relationship Id="rId46" Type="http://schemas.openxmlformats.org/officeDocument/2006/relationships/tags" Target="../tags/tag342.xml"/><Relationship Id="rId59" Type="http://schemas.openxmlformats.org/officeDocument/2006/relationships/tags" Target="../tags/tag355.xml"/><Relationship Id="rId67" Type="http://schemas.openxmlformats.org/officeDocument/2006/relationships/tags" Target="../tags/tag363.xml"/><Relationship Id="rId20" Type="http://schemas.openxmlformats.org/officeDocument/2006/relationships/tags" Target="../tags/tag316.xml"/><Relationship Id="rId41" Type="http://schemas.openxmlformats.org/officeDocument/2006/relationships/tags" Target="../tags/tag337.xml"/><Relationship Id="rId54" Type="http://schemas.openxmlformats.org/officeDocument/2006/relationships/tags" Target="../tags/tag350.xml"/><Relationship Id="rId62" Type="http://schemas.openxmlformats.org/officeDocument/2006/relationships/tags" Target="../tags/tag358.xml"/><Relationship Id="rId70" Type="http://schemas.openxmlformats.org/officeDocument/2006/relationships/image" Target="../media/image27.emf"/><Relationship Id="rId1" Type="http://schemas.openxmlformats.org/officeDocument/2006/relationships/vmlDrawing" Target="../drawings/vmlDrawing20.vml"/><Relationship Id="rId6" Type="http://schemas.openxmlformats.org/officeDocument/2006/relationships/tags" Target="../tags/tag302.xml"/><Relationship Id="rId15" Type="http://schemas.openxmlformats.org/officeDocument/2006/relationships/tags" Target="../tags/tag311.xml"/><Relationship Id="rId23" Type="http://schemas.openxmlformats.org/officeDocument/2006/relationships/tags" Target="../tags/tag319.xml"/><Relationship Id="rId28" Type="http://schemas.openxmlformats.org/officeDocument/2006/relationships/tags" Target="../tags/tag324.xml"/><Relationship Id="rId36" Type="http://schemas.openxmlformats.org/officeDocument/2006/relationships/tags" Target="../tags/tag332.xml"/><Relationship Id="rId49" Type="http://schemas.openxmlformats.org/officeDocument/2006/relationships/tags" Target="../tags/tag345.xml"/><Relationship Id="rId57" Type="http://schemas.openxmlformats.org/officeDocument/2006/relationships/tags" Target="../tags/tag353.xml"/><Relationship Id="rId10" Type="http://schemas.openxmlformats.org/officeDocument/2006/relationships/tags" Target="../tags/tag306.xml"/><Relationship Id="rId31" Type="http://schemas.openxmlformats.org/officeDocument/2006/relationships/tags" Target="../tags/tag327.xml"/><Relationship Id="rId44" Type="http://schemas.openxmlformats.org/officeDocument/2006/relationships/tags" Target="../tags/tag340.xml"/><Relationship Id="rId52" Type="http://schemas.openxmlformats.org/officeDocument/2006/relationships/tags" Target="../tags/tag348.xml"/><Relationship Id="rId60" Type="http://schemas.openxmlformats.org/officeDocument/2006/relationships/tags" Target="../tags/tag356.xml"/><Relationship Id="rId65" Type="http://schemas.openxmlformats.org/officeDocument/2006/relationships/tags" Target="../tags/tag361.xml"/><Relationship Id="rId4" Type="http://schemas.openxmlformats.org/officeDocument/2006/relationships/tags" Target="../tags/tag300.xml"/><Relationship Id="rId9" Type="http://schemas.openxmlformats.org/officeDocument/2006/relationships/tags" Target="../tags/tag305.xml"/><Relationship Id="rId13" Type="http://schemas.openxmlformats.org/officeDocument/2006/relationships/tags" Target="../tags/tag309.xml"/><Relationship Id="rId18" Type="http://schemas.openxmlformats.org/officeDocument/2006/relationships/tags" Target="../tags/tag314.xml"/><Relationship Id="rId39" Type="http://schemas.openxmlformats.org/officeDocument/2006/relationships/tags" Target="../tags/tag335.xml"/><Relationship Id="rId34" Type="http://schemas.openxmlformats.org/officeDocument/2006/relationships/tags" Target="../tags/tag330.xml"/><Relationship Id="rId50" Type="http://schemas.openxmlformats.org/officeDocument/2006/relationships/tags" Target="../tags/tag346.xml"/><Relationship Id="rId55" Type="http://schemas.openxmlformats.org/officeDocument/2006/relationships/tags" Target="../tags/tag3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s://gov.texas.gov/news/post/governor-abbott-issues-executive-expanding-hospital-capacity-order-suspends-elective-surgeries-in-four-texas-counties"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D6B054-721D-6A4D-A367-FC5AA75F8FA5}"/>
              </a:ext>
            </a:extLst>
          </p:cNvPr>
          <p:cNvSpPr>
            <a:spLocks noGrp="1"/>
          </p:cNvSpPr>
          <p:nvPr>
            <p:ph type="ctrTitle"/>
          </p:nvPr>
        </p:nvSpPr>
        <p:spPr>
          <a:effectLst>
            <a:outerShdw blurRad="50800" dist="38100" dir="2700000" algn="tl" rotWithShape="0">
              <a:prstClr val="black">
                <a:alpha val="40000"/>
              </a:prstClr>
            </a:outerShdw>
          </a:effectLst>
        </p:spPr>
        <p:txBody>
          <a:bodyPr/>
          <a:lstStyle/>
          <a:p>
            <a:r>
              <a:rPr lang="en-US" dirty="0"/>
              <a:t>Covenant Health</a:t>
            </a:r>
            <a:br>
              <a:rPr lang="en-US" dirty="0"/>
            </a:br>
            <a:r>
              <a:rPr lang="en-US" dirty="0"/>
              <a:t>Update for Physicians</a:t>
            </a:r>
          </a:p>
        </p:txBody>
      </p:sp>
      <p:sp>
        <p:nvSpPr>
          <p:cNvPr id="6" name="Subtitle 5">
            <a:extLst>
              <a:ext uri="{FF2B5EF4-FFF2-40B4-BE49-F238E27FC236}">
                <a16:creationId xmlns:a16="http://schemas.microsoft.com/office/drawing/2014/main" id="{560B31AF-7F72-534C-AF64-C57CCAEB887E}"/>
              </a:ext>
            </a:extLst>
          </p:cNvPr>
          <p:cNvSpPr>
            <a:spLocks noGrp="1"/>
          </p:cNvSpPr>
          <p:nvPr>
            <p:ph type="subTitle" idx="1"/>
          </p:nvPr>
        </p:nvSpPr>
        <p:spPr>
          <a:xfrm>
            <a:off x="1828800" y="4035972"/>
            <a:ext cx="8534400" cy="1069428"/>
          </a:xfrm>
        </p:spPr>
        <p:txBody>
          <a:bodyPr/>
          <a:lstStyle/>
          <a:p>
            <a:r>
              <a:rPr lang="en-US" dirty="0"/>
              <a:t>June 26, 2020</a:t>
            </a:r>
          </a:p>
        </p:txBody>
      </p:sp>
    </p:spTree>
    <p:extLst>
      <p:ext uri="{BB962C8B-B14F-4D97-AF65-F5344CB8AC3E}">
        <p14:creationId xmlns:p14="http://schemas.microsoft.com/office/powerpoint/2010/main" val="23910442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98C94-AE30-764B-ABC2-67B4676B0289}"/>
              </a:ext>
            </a:extLst>
          </p:cNvPr>
          <p:cNvSpPr>
            <a:spLocks noGrp="1"/>
          </p:cNvSpPr>
          <p:nvPr>
            <p:ph type="ctrTitle"/>
          </p:nvPr>
        </p:nvSpPr>
        <p:spPr>
          <a:xfrm>
            <a:off x="727886" y="242250"/>
            <a:ext cx="10363200" cy="1470025"/>
          </a:xfrm>
        </p:spPr>
        <p:txBody>
          <a:bodyPr/>
          <a:lstStyle/>
          <a:p>
            <a:r>
              <a:rPr lang="en-US" sz="4000" dirty="0"/>
              <a:t>Providence System </a:t>
            </a:r>
            <a:r>
              <a:rPr lang="en-US" sz="4000" u="sng" dirty="0">
                <a:solidFill>
                  <a:schemeClr val="accent2"/>
                </a:solidFill>
              </a:rPr>
              <a:t>Hospitalized</a:t>
            </a:r>
            <a:r>
              <a:rPr lang="en-US" sz="4000" dirty="0"/>
              <a:t> COVID-19 Cases</a:t>
            </a:r>
          </a:p>
        </p:txBody>
      </p:sp>
      <p:pic>
        <p:nvPicPr>
          <p:cNvPr id="2" name="Picture 1">
            <a:extLst>
              <a:ext uri="{FF2B5EF4-FFF2-40B4-BE49-F238E27FC236}">
                <a16:creationId xmlns:a16="http://schemas.microsoft.com/office/drawing/2014/main" id="{9A4FC020-2B6B-4ED4-8CBE-C686D42F03FC}"/>
              </a:ext>
            </a:extLst>
          </p:cNvPr>
          <p:cNvPicPr>
            <a:picLocks noChangeAspect="1"/>
          </p:cNvPicPr>
          <p:nvPr/>
        </p:nvPicPr>
        <p:blipFill>
          <a:blip r:embed="rId2"/>
          <a:stretch>
            <a:fillRect/>
          </a:stretch>
        </p:blipFill>
        <p:spPr>
          <a:xfrm>
            <a:off x="3116086" y="977302"/>
            <a:ext cx="5959828" cy="5353139"/>
          </a:xfrm>
          <a:prstGeom prst="rect">
            <a:avLst/>
          </a:prstGeom>
        </p:spPr>
      </p:pic>
      <p:sp>
        <p:nvSpPr>
          <p:cNvPr id="3" name="Rectangle 2">
            <a:extLst>
              <a:ext uri="{FF2B5EF4-FFF2-40B4-BE49-F238E27FC236}">
                <a16:creationId xmlns:a16="http://schemas.microsoft.com/office/drawing/2014/main" id="{92326A4B-5DF6-D648-A9EE-7F10F35E4D69}"/>
              </a:ext>
            </a:extLst>
          </p:cNvPr>
          <p:cNvSpPr/>
          <p:nvPr/>
        </p:nvSpPr>
        <p:spPr>
          <a:xfrm>
            <a:off x="2817541" y="3583260"/>
            <a:ext cx="505522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130088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629393" y="218499"/>
            <a:ext cx="10363200" cy="1470025"/>
          </a:xfrm>
        </p:spPr>
        <p:txBody>
          <a:bodyPr/>
          <a:lstStyle/>
          <a:p>
            <a:r>
              <a:rPr lang="en-US" dirty="0"/>
              <a:t>Texas Inpatient COVID-19 Volume</a:t>
            </a:r>
          </a:p>
        </p:txBody>
      </p:sp>
      <p:pic>
        <p:nvPicPr>
          <p:cNvPr id="3" name="Picture 2">
            <a:extLst>
              <a:ext uri="{FF2B5EF4-FFF2-40B4-BE49-F238E27FC236}">
                <a16:creationId xmlns:a16="http://schemas.microsoft.com/office/drawing/2014/main" id="{D7F19FAE-AF06-4B85-BE9B-09292835EB44}"/>
              </a:ext>
            </a:extLst>
          </p:cNvPr>
          <p:cNvPicPr>
            <a:picLocks noChangeAspect="1"/>
          </p:cNvPicPr>
          <p:nvPr/>
        </p:nvPicPr>
        <p:blipFill>
          <a:blip r:embed="rId2"/>
          <a:stretch>
            <a:fillRect/>
          </a:stretch>
        </p:blipFill>
        <p:spPr>
          <a:xfrm>
            <a:off x="1113729" y="1638050"/>
            <a:ext cx="9964541" cy="3581900"/>
          </a:xfrm>
          <a:prstGeom prst="rect">
            <a:avLst/>
          </a:prstGeom>
        </p:spPr>
      </p:pic>
    </p:spTree>
    <p:extLst>
      <p:ext uri="{BB962C8B-B14F-4D97-AF65-F5344CB8AC3E}">
        <p14:creationId xmlns:p14="http://schemas.microsoft.com/office/powerpoint/2010/main" val="39228632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914400" y="390401"/>
            <a:ext cx="10363200" cy="1470025"/>
          </a:xfrm>
        </p:spPr>
        <p:txBody>
          <a:bodyPr/>
          <a:lstStyle/>
          <a:p>
            <a:r>
              <a:rPr lang="en-US" dirty="0"/>
              <a:t>New Covid-19 POSITIVES by Day Trend</a:t>
            </a:r>
            <a:br>
              <a:rPr lang="en-US" dirty="0"/>
            </a:br>
            <a:endParaRPr lang="en-US" dirty="0"/>
          </a:p>
        </p:txBody>
      </p:sp>
      <p:pic>
        <p:nvPicPr>
          <p:cNvPr id="5" name="Picture 4">
            <a:extLst>
              <a:ext uri="{FF2B5EF4-FFF2-40B4-BE49-F238E27FC236}">
                <a16:creationId xmlns:a16="http://schemas.microsoft.com/office/drawing/2014/main" id="{173A5E53-C553-4CCE-960F-227D819B688E}"/>
              </a:ext>
            </a:extLst>
          </p:cNvPr>
          <p:cNvPicPr>
            <a:picLocks noChangeAspect="1"/>
          </p:cNvPicPr>
          <p:nvPr/>
        </p:nvPicPr>
        <p:blipFill>
          <a:blip r:embed="rId2"/>
          <a:stretch>
            <a:fillRect/>
          </a:stretch>
        </p:blipFill>
        <p:spPr>
          <a:xfrm>
            <a:off x="892404" y="1125413"/>
            <a:ext cx="10407191" cy="4805767"/>
          </a:xfrm>
          <a:prstGeom prst="rect">
            <a:avLst/>
          </a:prstGeom>
        </p:spPr>
      </p:pic>
    </p:spTree>
    <p:extLst>
      <p:ext uri="{BB962C8B-B14F-4D97-AF65-F5344CB8AC3E}">
        <p14:creationId xmlns:p14="http://schemas.microsoft.com/office/powerpoint/2010/main" val="2180901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DC84B-AEF3-4723-802B-0934782DC4EF}"/>
              </a:ext>
            </a:extLst>
          </p:cNvPr>
          <p:cNvSpPr>
            <a:spLocks noGrp="1"/>
          </p:cNvSpPr>
          <p:nvPr>
            <p:ph type="ctrTitle"/>
          </p:nvPr>
        </p:nvSpPr>
        <p:spPr>
          <a:xfrm>
            <a:off x="914400" y="390401"/>
            <a:ext cx="10363200" cy="1470025"/>
          </a:xfrm>
        </p:spPr>
        <p:txBody>
          <a:bodyPr/>
          <a:lstStyle/>
          <a:p>
            <a:r>
              <a:rPr lang="en-US" dirty="0"/>
              <a:t> Covid-19 POSITIVES Age Distribution</a:t>
            </a:r>
            <a:br>
              <a:rPr lang="en-US" dirty="0"/>
            </a:br>
            <a:endParaRPr lang="en-US" dirty="0"/>
          </a:p>
        </p:txBody>
      </p:sp>
      <p:pic>
        <p:nvPicPr>
          <p:cNvPr id="7" name="Picture 6">
            <a:extLst>
              <a:ext uri="{FF2B5EF4-FFF2-40B4-BE49-F238E27FC236}">
                <a16:creationId xmlns:a16="http://schemas.microsoft.com/office/drawing/2014/main" id="{EEA5F68F-AC57-4E7B-8D90-244CAE4EEFD4}"/>
              </a:ext>
            </a:extLst>
          </p:cNvPr>
          <p:cNvPicPr>
            <a:picLocks noChangeAspect="1"/>
          </p:cNvPicPr>
          <p:nvPr/>
        </p:nvPicPr>
        <p:blipFill>
          <a:blip r:embed="rId2"/>
          <a:stretch>
            <a:fillRect/>
          </a:stretch>
        </p:blipFill>
        <p:spPr>
          <a:xfrm>
            <a:off x="1075508" y="1125413"/>
            <a:ext cx="10040983" cy="5066381"/>
          </a:xfrm>
          <a:prstGeom prst="rect">
            <a:avLst/>
          </a:prstGeom>
        </p:spPr>
      </p:pic>
      <p:pic>
        <p:nvPicPr>
          <p:cNvPr id="8" name="Picture 7">
            <a:extLst>
              <a:ext uri="{FF2B5EF4-FFF2-40B4-BE49-F238E27FC236}">
                <a16:creationId xmlns:a16="http://schemas.microsoft.com/office/drawing/2014/main" id="{5824DDD6-73AA-449E-B171-93E38E400EF1}"/>
              </a:ext>
            </a:extLst>
          </p:cNvPr>
          <p:cNvPicPr>
            <a:picLocks noChangeAspect="1"/>
          </p:cNvPicPr>
          <p:nvPr/>
        </p:nvPicPr>
        <p:blipFill>
          <a:blip r:embed="rId3"/>
          <a:stretch>
            <a:fillRect/>
          </a:stretch>
        </p:blipFill>
        <p:spPr>
          <a:xfrm>
            <a:off x="10900470" y="488635"/>
            <a:ext cx="1076475" cy="1371791"/>
          </a:xfrm>
          <a:prstGeom prst="rect">
            <a:avLst/>
          </a:prstGeom>
        </p:spPr>
      </p:pic>
    </p:spTree>
    <p:extLst>
      <p:ext uri="{BB962C8B-B14F-4D97-AF65-F5344CB8AC3E}">
        <p14:creationId xmlns:p14="http://schemas.microsoft.com/office/powerpoint/2010/main" val="7837872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90B32-2EBE-4645-8EF5-BBC1AA5FA4DA}"/>
              </a:ext>
            </a:extLst>
          </p:cNvPr>
          <p:cNvSpPr>
            <a:spLocks noGrp="1"/>
          </p:cNvSpPr>
          <p:nvPr>
            <p:ph type="ctrTitle"/>
          </p:nvPr>
        </p:nvSpPr>
        <p:spPr>
          <a:xfrm>
            <a:off x="914400" y="319380"/>
            <a:ext cx="10363200" cy="1470025"/>
          </a:xfrm>
        </p:spPr>
        <p:txBody>
          <a:bodyPr/>
          <a:lstStyle/>
          <a:p>
            <a:r>
              <a:rPr lang="en-US" sz="4000" dirty="0"/>
              <a:t>TX/NM Region Weekly Procedures (YOY)</a:t>
            </a:r>
          </a:p>
        </p:txBody>
      </p:sp>
      <p:pic>
        <p:nvPicPr>
          <p:cNvPr id="3" name="Picture 2">
            <a:extLst>
              <a:ext uri="{FF2B5EF4-FFF2-40B4-BE49-F238E27FC236}">
                <a16:creationId xmlns:a16="http://schemas.microsoft.com/office/drawing/2014/main" id="{44187CE2-E6D6-4659-A8DD-E3C9B72F2DC3}"/>
              </a:ext>
            </a:extLst>
          </p:cNvPr>
          <p:cNvPicPr>
            <a:picLocks noChangeAspect="1"/>
          </p:cNvPicPr>
          <p:nvPr/>
        </p:nvPicPr>
        <p:blipFill>
          <a:blip r:embed="rId2"/>
          <a:stretch>
            <a:fillRect/>
          </a:stretch>
        </p:blipFill>
        <p:spPr>
          <a:xfrm>
            <a:off x="2036058" y="913714"/>
            <a:ext cx="8119884" cy="5624906"/>
          </a:xfrm>
          <a:prstGeom prst="rect">
            <a:avLst/>
          </a:prstGeom>
        </p:spPr>
      </p:pic>
    </p:spTree>
    <p:extLst>
      <p:ext uri="{BB962C8B-B14F-4D97-AF65-F5344CB8AC3E}">
        <p14:creationId xmlns:p14="http://schemas.microsoft.com/office/powerpoint/2010/main" val="17313396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5E032-7901-EC4D-96FF-EDF098D19912}"/>
              </a:ext>
            </a:extLst>
          </p:cNvPr>
          <p:cNvSpPr>
            <a:spLocks noGrp="1"/>
          </p:cNvSpPr>
          <p:nvPr>
            <p:ph type="ctrTitle"/>
          </p:nvPr>
        </p:nvSpPr>
        <p:spPr/>
        <p:txBody>
          <a:bodyPr/>
          <a:lstStyle/>
          <a:p>
            <a:r>
              <a:rPr lang="en-US" dirty="0"/>
              <a:t>Returning to Operations</a:t>
            </a:r>
          </a:p>
        </p:txBody>
      </p:sp>
      <p:sp>
        <p:nvSpPr>
          <p:cNvPr id="3" name="Subtitle 2">
            <a:extLst>
              <a:ext uri="{FF2B5EF4-FFF2-40B4-BE49-F238E27FC236}">
                <a16:creationId xmlns:a16="http://schemas.microsoft.com/office/drawing/2014/main" id="{558F8702-33D7-3947-9266-54FC2FBE557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140880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92" y="270056"/>
            <a:ext cx="7474523" cy="1508760"/>
          </a:xfrm>
        </p:spPr>
        <p:txBody>
          <a:bodyPr>
            <a:normAutofit/>
          </a:bodyPr>
          <a:lstStyle/>
          <a:p>
            <a:r>
              <a:rPr lang="en-US" sz="4800" dirty="0">
                <a:latin typeface="Arial" panose="020B0604020202020204" pitchFamily="34" charset="0"/>
                <a:cs typeface="Arial" panose="020B0604020202020204" pitchFamily="34" charset="0"/>
              </a:rPr>
              <a:t>COVID19-HOT TOPICS</a:t>
            </a:r>
            <a:endParaRPr lang="en-US" sz="5400" dirty="0">
              <a:latin typeface="Arial" panose="020B0604020202020204" pitchFamily="34" charset="0"/>
              <a:cs typeface="Arial" panose="020B0604020202020204" pitchFamily="34" charset="0"/>
            </a:endParaRPr>
          </a:p>
        </p:txBody>
      </p:sp>
      <p:sp>
        <p:nvSpPr>
          <p:cNvPr id="4" name="Rectangle 3"/>
          <p:cNvSpPr/>
          <p:nvPr/>
        </p:nvSpPr>
        <p:spPr>
          <a:xfrm>
            <a:off x="0" y="1234440"/>
            <a:ext cx="12192000" cy="832104"/>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grpSp>
        <p:nvGrpSpPr>
          <p:cNvPr id="10" name="Group 9"/>
          <p:cNvGrpSpPr/>
          <p:nvPr/>
        </p:nvGrpSpPr>
        <p:grpSpPr>
          <a:xfrm>
            <a:off x="652914" y="2066543"/>
            <a:ext cx="10886172" cy="4036744"/>
            <a:chOff x="2165685" y="1424540"/>
            <a:chExt cx="9808144" cy="3362974"/>
          </a:xfrm>
        </p:grpSpPr>
        <p:sp>
          <p:nvSpPr>
            <p:cNvPr id="8" name="Rectangle 7"/>
            <p:cNvSpPr/>
            <p:nvPr/>
          </p:nvSpPr>
          <p:spPr>
            <a:xfrm>
              <a:off x="2165685" y="1424540"/>
              <a:ext cx="9808144" cy="31667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pic>
          <p:nvPicPr>
            <p:cNvPr id="9" name="Picture 8"/>
            <p:cNvPicPr>
              <a:picLocks noChangeAspect="1"/>
            </p:cNvPicPr>
            <p:nvPr/>
          </p:nvPicPr>
          <p:blipFill>
            <a:blip r:embed="rId2"/>
            <a:stretch>
              <a:fillRect/>
            </a:stretch>
          </p:blipFill>
          <p:spPr>
            <a:xfrm>
              <a:off x="2284397" y="1520792"/>
              <a:ext cx="9584452" cy="3266722"/>
            </a:xfrm>
            <a:prstGeom prst="rect">
              <a:avLst/>
            </a:prstGeom>
          </p:spPr>
        </p:pic>
      </p:grpSp>
      <p:sp>
        <p:nvSpPr>
          <p:cNvPr id="11" name="TextBox 10"/>
          <p:cNvSpPr txBox="1"/>
          <p:nvPr/>
        </p:nvSpPr>
        <p:spPr>
          <a:xfrm>
            <a:off x="126047" y="1274019"/>
            <a:ext cx="12145407" cy="1585049"/>
          </a:xfrm>
          <a:prstGeom prst="rect">
            <a:avLst/>
          </a:prstGeom>
          <a:noFill/>
        </p:spPr>
        <p:txBody>
          <a:bodyPr wrap="square" rtlCol="0">
            <a:spAutoFit/>
          </a:bodyPr>
          <a:lstStyle/>
          <a:p>
            <a:pPr marL="457200" marR="0" lvl="1" indent="0" algn="l" defTabSz="457200" rtl="0" eaLnBrk="1" fontAlgn="auto" latinLnBrk="0" hangingPunct="1">
              <a:lnSpc>
                <a:spcPct val="100000"/>
              </a:lnSpc>
              <a:spcBef>
                <a:spcPts val="0"/>
              </a:spcBef>
              <a:spcAft>
                <a:spcPts val="6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PPE Inventory</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187838" y="5987989"/>
            <a:ext cx="1002182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System taking count for additional CAPR’s (</a:t>
            </a:r>
            <a:r>
              <a:rPr kumimoji="0" lang="en-US" sz="24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Maxair</a:t>
            </a:r>
            <a:r>
              <a:rPr kumimoji="0" lang="en-US"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710) to purchase</a:t>
            </a:r>
          </a:p>
        </p:txBody>
      </p:sp>
    </p:spTree>
    <p:extLst>
      <p:ext uri="{BB962C8B-B14F-4D97-AF65-F5344CB8AC3E}">
        <p14:creationId xmlns:p14="http://schemas.microsoft.com/office/powerpoint/2010/main" val="2560268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2253" y="-1141042"/>
          <a:ext cx="2159" cy="2159"/>
        </p:xfrm>
        <a:graphic>
          <a:graphicData uri="http://schemas.openxmlformats.org/presentationml/2006/ole">
            <mc:AlternateContent xmlns:mc="http://schemas.openxmlformats.org/markup-compatibility/2006">
              <mc:Choice xmlns:v="urn:schemas-microsoft-com:vml" Requires="v">
                <p:oleObj spid="_x0000_s26647" name="think-cell Slide" r:id="rId6" imgW="353" imgH="353" progId="TCLayout.ActiveDocument.1">
                  <p:embed/>
                </p:oleObj>
              </mc:Choice>
              <mc:Fallback>
                <p:oleObj name="think-cell Slide" r:id="rId6" imgW="353" imgH="353" progId="TCLayout.ActiveDocument.1">
                  <p:embed/>
                  <p:pic>
                    <p:nvPicPr>
                      <p:cNvPr id="4" name="Object 3" hidden="1"/>
                      <p:cNvPicPr/>
                      <p:nvPr/>
                    </p:nvPicPr>
                    <p:blipFill>
                      <a:blip r:embed="rId7"/>
                      <a:stretch>
                        <a:fillRect/>
                      </a:stretch>
                    </p:blipFill>
                    <p:spPr>
                      <a:xfrm>
                        <a:off x="2253" y="-1141042"/>
                        <a:ext cx="2159" cy="2159"/>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626DEE7-C4DD-4566-A869-A83C93AAB19F}"/>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Georgia" panose="02040502050405020303" pitchFamily="18" charset="0"/>
              <a:ea typeface="+mn-ea"/>
              <a:cs typeface="+mn-cs"/>
              <a:sym typeface="Georgia" panose="02040502050405020303" pitchFamily="18" charset="0"/>
            </a:endParaRPr>
          </a:p>
        </p:txBody>
      </p:sp>
      <p:sp>
        <p:nvSpPr>
          <p:cNvPr id="7" name="Document type"/>
          <p:cNvSpPr txBox="1">
            <a:spLocks noChangeArrowheads="1"/>
          </p:cNvSpPr>
          <p:nvPr/>
        </p:nvSpPr>
        <p:spPr bwMode="gray">
          <a:xfrm>
            <a:off x="554735" y="4510168"/>
            <a:ext cx="1095193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defPPr>
              <a:defRPr lang="en-US"/>
            </a:defPPr>
            <a:lvl1pPr eaLnBrk="0" hangingPunct="1">
              <a:defRPr sz="1400" baseline="0">
                <a:solidFill>
                  <a:schemeClr val="accent6"/>
                </a:solidFill>
                <a:latin typeface="+mn-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0"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Calibri"/>
                <a:ea typeface="+mn-ea"/>
                <a:cs typeface="Calibri"/>
              </a:rPr>
              <a:t>Updated 6.18.2020</a:t>
            </a:r>
            <a:endParaRPr kumimoji="0" lang="en-US" sz="1400" b="0" i="0" u="none" strike="noStrike" kern="1200" cap="none" spc="0" normalizeH="0" baseline="0" noProof="0">
              <a:ln>
                <a:noFill/>
              </a:ln>
              <a:solidFill>
                <a:srgbClr val="FFFFFF"/>
              </a:solidFill>
              <a:effectLst/>
              <a:uLnTx/>
              <a:uFillTx/>
              <a:latin typeface="Calibri"/>
              <a:ea typeface="+mn-ea"/>
              <a:cs typeface="+mn-cs"/>
            </a:endParaRPr>
          </a:p>
        </p:txBody>
      </p:sp>
      <p:sp>
        <p:nvSpPr>
          <p:cNvPr id="8" name="Title"/>
          <p:cNvSpPr>
            <a:spLocks noGrp="1"/>
          </p:cNvSpPr>
          <p:nvPr>
            <p:ph type="ctrTitle"/>
          </p:nvPr>
        </p:nvSpPr>
        <p:spPr bwMode="gray">
          <a:xfrm>
            <a:off x="551941" y="3355960"/>
            <a:ext cx="109519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a:solidFill>
                  <a:schemeClr val="tx2"/>
                </a:solidFil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nchorCtr="0">
            <a:spAutoFit/>
          </a:bodyPr>
          <a:lstStyle/>
          <a:p>
            <a:r>
              <a:rPr lang="en-US" sz="4000" b="0"/>
              <a:t>REH Return to Operations Plan</a:t>
            </a:r>
          </a:p>
        </p:txBody>
      </p:sp>
      <p:sp>
        <p:nvSpPr>
          <p:cNvPr id="3" name="Subtitle"/>
          <p:cNvSpPr>
            <a:spLocks noGrp="1"/>
          </p:cNvSpPr>
          <p:nvPr>
            <p:ph type="subTitle" idx="1"/>
          </p:nvPr>
        </p:nvSpPr>
        <p:spPr>
          <a:xfrm>
            <a:off x="551941" y="4092559"/>
            <a:ext cx="10951931" cy="27699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1800"/>
              <a:t>Overview of Work Streams, Owners, Objectives and Status</a:t>
            </a:r>
          </a:p>
        </p:txBody>
      </p:sp>
    </p:spTree>
    <p:extLst>
      <p:ext uri="{BB962C8B-B14F-4D97-AF65-F5344CB8AC3E}">
        <p14:creationId xmlns:p14="http://schemas.microsoft.com/office/powerpoint/2010/main" val="2906628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4F1AD4C-1DD7-45AE-9D0A-555FB00C04F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95" name="think-cell Slide" r:id="rId33" imgW="395" imgH="394" progId="TCLayout.ActiveDocument.1">
                  <p:embed/>
                </p:oleObj>
              </mc:Choice>
              <mc:Fallback>
                <p:oleObj name="think-cell Slide" r:id="rId33" imgW="395" imgH="394" progId="TCLayout.ActiveDocument.1">
                  <p:embed/>
                  <p:pic>
                    <p:nvPicPr>
                      <p:cNvPr id="4" name="Object 3" hidden="1">
                        <a:extLst>
                          <a:ext uri="{FF2B5EF4-FFF2-40B4-BE49-F238E27FC236}">
                            <a16:creationId xmlns:a16="http://schemas.microsoft.com/office/drawing/2014/main" id="{94F1AD4C-1DD7-45AE-9D0A-555FB00C04FA}"/>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EE4D477-77A7-41E7-83F3-603BEEC58D0C}"/>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632E63CB-FC33-40FF-BDAB-113294549D0C}"/>
              </a:ext>
            </a:extLst>
          </p:cNvPr>
          <p:cNvSpPr>
            <a:spLocks noGrp="1"/>
          </p:cNvSpPr>
          <p:nvPr>
            <p:ph type="title"/>
          </p:nvPr>
        </p:nvSpPr>
        <p:spPr/>
        <p:txBody>
          <a:bodyPr/>
          <a:lstStyle/>
          <a:p>
            <a:r>
              <a:rPr lang="en-US"/>
              <a:t>Are we prepared to ramp up operations?</a:t>
            </a:r>
          </a:p>
        </p:txBody>
      </p:sp>
      <p:sp>
        <p:nvSpPr>
          <p:cNvPr id="5" name="TextBox 4">
            <a:extLst>
              <a:ext uri="{FF2B5EF4-FFF2-40B4-BE49-F238E27FC236}">
                <a16:creationId xmlns:a16="http://schemas.microsoft.com/office/drawing/2014/main" id="{020A0F90-EE75-4705-AC8A-7EBAFDB6D8A6}"/>
              </a:ext>
            </a:extLst>
          </p:cNvPr>
          <p:cNvSpPr txBox="1"/>
          <p:nvPr>
            <p:custDataLst>
              <p:tags r:id="rId4"/>
            </p:custDataLst>
          </p:nvPr>
        </p:nvSpPr>
        <p:spPr>
          <a:xfrm>
            <a:off x="554736" y="728645"/>
            <a:ext cx="11247404" cy="984885"/>
          </a:xfrm>
          <a:prstGeom prst="rect">
            <a:avLst/>
          </a:prstGeom>
        </p:spPr>
        <p:txBody>
          <a:bodyPr vert="horz" wrap="square" lIns="0" tIns="0" rIns="0" bIns="0" rtlCol="0" anchor="t">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270" marR="0" lvl="1" indent="0" algn="l" defTabSz="1218026" rtl="0" eaLnBrk="1" fontAlgn="base" latinLnBrk="0" hangingPunct="1">
              <a:lnSpc>
                <a:spcPct val="100000"/>
              </a:lnSpc>
              <a:spcBef>
                <a:spcPct val="75000"/>
              </a:spcBef>
              <a:spcAft>
                <a:spcPct val="0"/>
              </a:spcAft>
              <a:buClr>
                <a:srgbClr val="00529B"/>
              </a:buClr>
              <a:buSzPct val="100000"/>
              <a:buFont typeface="Wingdings" panose="05000000000000000000" pitchFamily="2" charset="2"/>
              <a:buNone/>
              <a:tabLst/>
              <a:defRPr/>
            </a:pPr>
            <a:r>
              <a:rPr kumimoji="0" lang="en-US" sz="1600" b="1" i="0" u="none" strike="noStrike" kern="1200" cap="none" spc="0" normalizeH="0" baseline="0" noProof="0">
                <a:ln>
                  <a:noFill/>
                </a:ln>
                <a:solidFill>
                  <a:srgbClr val="00529B"/>
                </a:solidFill>
                <a:effectLst/>
                <a:uLnTx/>
                <a:uFillTx/>
                <a:latin typeface="Calibri"/>
                <a:ea typeface="+mn-ea"/>
                <a:cs typeface="+mn-cs"/>
              </a:rPr>
              <a:t>Early diligence against revised ramp up projections, indicate we are prepared in both supplies and operations for a metered return across all major clinical specialties and general surgery.  Continued diligence is required to mitigate risk as the national and world supply chains adjust to meet the growing need.  Increased surgery caseload plus increased CV-19 cases are adding pressure to an already strained supply chain.  General Med Surg category moving to "Yellow" due to a shortages in a few specific areas. </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grpSp>
        <p:nvGrpSpPr>
          <p:cNvPr id="29" name="Group 28">
            <a:extLst>
              <a:ext uri="{FF2B5EF4-FFF2-40B4-BE49-F238E27FC236}">
                <a16:creationId xmlns:a16="http://schemas.microsoft.com/office/drawing/2014/main" id="{696FC974-457F-4F49-9CE5-C55EEFB1AFFB}"/>
              </a:ext>
            </a:extLst>
          </p:cNvPr>
          <p:cNvGrpSpPr/>
          <p:nvPr/>
        </p:nvGrpSpPr>
        <p:grpSpPr>
          <a:xfrm>
            <a:off x="3303082" y="1648564"/>
            <a:ext cx="8429762" cy="590492"/>
            <a:chOff x="7233149" y="3351097"/>
            <a:chExt cx="6619605" cy="421077"/>
          </a:xfrm>
        </p:grpSpPr>
        <p:grpSp>
          <p:nvGrpSpPr>
            <p:cNvPr id="18" name="Group 17">
              <a:extLst>
                <a:ext uri="{FF2B5EF4-FFF2-40B4-BE49-F238E27FC236}">
                  <a16:creationId xmlns:a16="http://schemas.microsoft.com/office/drawing/2014/main" id="{ACD5CEB9-2DF6-4652-B27E-3ADDE0EB26DA}"/>
                </a:ext>
              </a:extLst>
            </p:cNvPr>
            <p:cNvGrpSpPr/>
            <p:nvPr/>
          </p:nvGrpSpPr>
          <p:grpSpPr>
            <a:xfrm>
              <a:off x="12149895" y="3351097"/>
              <a:ext cx="1702859" cy="421077"/>
              <a:chOff x="12149895" y="3351097"/>
              <a:chExt cx="1702859" cy="421077"/>
            </a:xfrm>
          </p:grpSpPr>
          <p:sp>
            <p:nvSpPr>
              <p:cNvPr id="14" name="Rectangle 13">
                <a:extLst>
                  <a:ext uri="{FF2B5EF4-FFF2-40B4-BE49-F238E27FC236}">
                    <a16:creationId xmlns:a16="http://schemas.microsoft.com/office/drawing/2014/main" id="{4390C0DE-F17B-4581-9DE0-1447A2609694}"/>
                  </a:ext>
                </a:extLst>
              </p:cNvPr>
              <p:cNvSpPr>
                <a:spLocks/>
              </p:cNvSpPr>
              <p:nvPr/>
            </p:nvSpPr>
            <p:spPr>
              <a:xfrm>
                <a:off x="12149895" y="3436796"/>
                <a:ext cx="171577" cy="174731"/>
              </a:xfrm>
              <a:prstGeom prst="rect">
                <a:avLst/>
              </a:prstGeom>
              <a:solidFill>
                <a:srgbClr val="FF0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Calibri"/>
                  <a:ea typeface="+mn-ea"/>
                  <a:cs typeface="+mn-cs"/>
                </a:endParaRPr>
              </a:p>
            </p:txBody>
          </p:sp>
          <p:sp>
            <p:nvSpPr>
              <p:cNvPr id="15" name="Legend1">
                <a:extLst>
                  <a:ext uri="{FF2B5EF4-FFF2-40B4-BE49-F238E27FC236}">
                    <a16:creationId xmlns:a16="http://schemas.microsoft.com/office/drawing/2014/main" id="{41E53397-F5BC-4270-9F0F-AFD2083D8E33}"/>
                  </a:ext>
                </a:extLst>
              </p:cNvPr>
              <p:cNvSpPr>
                <a:spLocks noChangeArrowheads="1"/>
              </p:cNvSpPr>
              <p:nvPr/>
            </p:nvSpPr>
            <p:spPr bwMode="auto">
              <a:xfrm>
                <a:off x="12407525" y="3351097"/>
                <a:ext cx="1445229" cy="42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State of supply near full depletion;</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Expect impact to operations and </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clinical practice change</a:t>
                </a:r>
              </a:p>
            </p:txBody>
          </p:sp>
        </p:grpSp>
        <p:grpSp>
          <p:nvGrpSpPr>
            <p:cNvPr id="17" name="Group 16">
              <a:extLst>
                <a:ext uri="{FF2B5EF4-FFF2-40B4-BE49-F238E27FC236}">
                  <a16:creationId xmlns:a16="http://schemas.microsoft.com/office/drawing/2014/main" id="{C47CEC55-CD77-4C5D-BB8B-1F0AF5967045}"/>
                </a:ext>
              </a:extLst>
            </p:cNvPr>
            <p:cNvGrpSpPr/>
            <p:nvPr/>
          </p:nvGrpSpPr>
          <p:grpSpPr>
            <a:xfrm>
              <a:off x="9004505" y="3429000"/>
              <a:ext cx="3070418" cy="198202"/>
              <a:chOff x="9004505" y="3429000"/>
              <a:chExt cx="3070418" cy="198202"/>
            </a:xfrm>
          </p:grpSpPr>
          <p:sp>
            <p:nvSpPr>
              <p:cNvPr id="12" name="Rectangle 11">
                <a:extLst>
                  <a:ext uri="{FF2B5EF4-FFF2-40B4-BE49-F238E27FC236}">
                    <a16:creationId xmlns:a16="http://schemas.microsoft.com/office/drawing/2014/main" id="{578D6E7D-1C59-49C3-9A80-0349B117F14E}"/>
                  </a:ext>
                </a:extLst>
              </p:cNvPr>
              <p:cNvSpPr>
                <a:spLocks/>
              </p:cNvSpPr>
              <p:nvPr/>
            </p:nvSpPr>
            <p:spPr>
              <a:xfrm>
                <a:off x="9004505" y="3438934"/>
                <a:ext cx="171577" cy="174731"/>
              </a:xfrm>
              <a:prstGeom prst="rect">
                <a:avLst/>
              </a:prstGeom>
              <a:solidFill>
                <a:srgbClr val="FFFF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Calibri"/>
                  <a:ea typeface="+mn-ea"/>
                  <a:cs typeface="+mn-cs"/>
                </a:endParaRPr>
              </a:p>
            </p:txBody>
          </p:sp>
          <p:sp>
            <p:nvSpPr>
              <p:cNvPr id="13" name="Legend1">
                <a:extLst>
                  <a:ext uri="{FF2B5EF4-FFF2-40B4-BE49-F238E27FC236}">
                    <a16:creationId xmlns:a16="http://schemas.microsoft.com/office/drawing/2014/main" id="{5D0C8707-E48B-4EED-83EE-AE5DA90B200F}"/>
                  </a:ext>
                </a:extLst>
              </p:cNvPr>
              <p:cNvSpPr>
                <a:spLocks noChangeArrowheads="1"/>
              </p:cNvSpPr>
              <p:nvPr/>
            </p:nvSpPr>
            <p:spPr bwMode="auto">
              <a:xfrm>
                <a:off x="9224656" y="3429000"/>
                <a:ext cx="2850267"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Without action, some impact to operations may occur;</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Expect greater substitutes required, possible clinical practice change</a:t>
                </a:r>
              </a:p>
            </p:txBody>
          </p:sp>
        </p:grpSp>
        <p:grpSp>
          <p:nvGrpSpPr>
            <p:cNvPr id="16" name="Group 15">
              <a:extLst>
                <a:ext uri="{FF2B5EF4-FFF2-40B4-BE49-F238E27FC236}">
                  <a16:creationId xmlns:a16="http://schemas.microsoft.com/office/drawing/2014/main" id="{DFB2FF25-320C-47C9-BF24-FADCD61925C1}"/>
                </a:ext>
              </a:extLst>
            </p:cNvPr>
            <p:cNvGrpSpPr/>
            <p:nvPr/>
          </p:nvGrpSpPr>
          <p:grpSpPr>
            <a:xfrm>
              <a:off x="7233149" y="3429000"/>
              <a:ext cx="1700469" cy="198202"/>
              <a:chOff x="7162264" y="3429000"/>
              <a:chExt cx="1700469" cy="198202"/>
            </a:xfrm>
          </p:grpSpPr>
          <p:sp>
            <p:nvSpPr>
              <p:cNvPr id="10" name="Rectangle 9">
                <a:extLst>
                  <a:ext uri="{FF2B5EF4-FFF2-40B4-BE49-F238E27FC236}">
                    <a16:creationId xmlns:a16="http://schemas.microsoft.com/office/drawing/2014/main" id="{E6F64639-B13E-413C-951D-61D599819E95}"/>
                  </a:ext>
                </a:extLst>
              </p:cNvPr>
              <p:cNvSpPr>
                <a:spLocks/>
              </p:cNvSpPr>
              <p:nvPr/>
            </p:nvSpPr>
            <p:spPr>
              <a:xfrm>
                <a:off x="7162264" y="3438934"/>
                <a:ext cx="171577" cy="174731"/>
              </a:xfrm>
              <a:prstGeom prst="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Calibri"/>
                  <a:ea typeface="+mn-ea"/>
                  <a:cs typeface="+mn-cs"/>
                </a:endParaRPr>
              </a:p>
            </p:txBody>
          </p:sp>
          <p:sp>
            <p:nvSpPr>
              <p:cNvPr id="11" name="Legend1">
                <a:extLst>
                  <a:ext uri="{FF2B5EF4-FFF2-40B4-BE49-F238E27FC236}">
                    <a16:creationId xmlns:a16="http://schemas.microsoft.com/office/drawing/2014/main" id="{E6D99481-376B-4B2C-9546-B56D90EA5B5B}"/>
                  </a:ext>
                </a:extLst>
              </p:cNvPr>
              <p:cNvSpPr>
                <a:spLocks noChangeArrowheads="1"/>
              </p:cNvSpPr>
              <p:nvPr/>
            </p:nvSpPr>
            <p:spPr bwMode="auto">
              <a:xfrm>
                <a:off x="7382415" y="3429000"/>
                <a:ext cx="1480318"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No impact to operations expected;</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1000" b="0" i="0" u="none" strike="noStrike" kern="1200" cap="none" spc="0" normalizeH="0" baseline="0" noProof="0">
                    <a:ln>
                      <a:noFill/>
                    </a:ln>
                    <a:solidFill>
                      <a:srgbClr val="000000"/>
                    </a:solidFill>
                    <a:effectLst/>
                    <a:uLnTx/>
                    <a:uFillTx/>
                    <a:latin typeface="Calibri"/>
                    <a:ea typeface="+mn-ea"/>
                    <a:cs typeface="+mn-cs"/>
                  </a:rPr>
                  <a:t>Some substitutions may be needed</a:t>
                </a:r>
              </a:p>
            </p:txBody>
          </p:sp>
        </p:grpSp>
      </p:grpSp>
      <p:cxnSp>
        <p:nvCxnSpPr>
          <p:cNvPr id="58" name="Straight Connector 57">
            <a:extLst>
              <a:ext uri="{FF2B5EF4-FFF2-40B4-BE49-F238E27FC236}">
                <a16:creationId xmlns:a16="http://schemas.microsoft.com/office/drawing/2014/main" id="{BEB093A0-B0B0-489A-9164-43378B5E1C8D}"/>
              </a:ext>
            </a:extLst>
          </p:cNvPr>
          <p:cNvCxnSpPr/>
          <p:nvPr>
            <p:custDataLst>
              <p:tags r:id="rId5"/>
            </p:custDataLst>
          </p:nvPr>
        </p:nvCxnSpPr>
        <p:spPr>
          <a:xfrm>
            <a:off x="1106428" y="4438063"/>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AE054E0-C36C-407B-9BD0-ADBB1A73CE0C}"/>
              </a:ext>
            </a:extLst>
          </p:cNvPr>
          <p:cNvCxnSpPr/>
          <p:nvPr>
            <p:custDataLst>
              <p:tags r:id="rId6"/>
            </p:custDataLst>
          </p:nvPr>
        </p:nvCxnSpPr>
        <p:spPr>
          <a:xfrm>
            <a:off x="1106428" y="5041679"/>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B8338E4-B924-44A9-8D48-3B1B2419E909}"/>
              </a:ext>
            </a:extLst>
          </p:cNvPr>
          <p:cNvCxnSpPr/>
          <p:nvPr>
            <p:custDataLst>
              <p:tags r:id="rId7"/>
            </p:custDataLst>
          </p:nvPr>
        </p:nvCxnSpPr>
        <p:spPr>
          <a:xfrm>
            <a:off x="1106428" y="3834446"/>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37A6584-38AD-4197-B188-8DA6CDB5FE41}"/>
              </a:ext>
            </a:extLst>
          </p:cNvPr>
          <p:cNvCxnSpPr/>
          <p:nvPr>
            <p:custDataLst>
              <p:tags r:id="rId8"/>
            </p:custDataLst>
          </p:nvPr>
        </p:nvCxnSpPr>
        <p:spPr>
          <a:xfrm>
            <a:off x="1106428" y="3229544"/>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C9600D-EFBA-4330-AFC8-F31BCB2D6053}"/>
              </a:ext>
            </a:extLst>
          </p:cNvPr>
          <p:cNvCxnSpPr/>
          <p:nvPr>
            <p:custDataLst>
              <p:tags r:id="rId9"/>
            </p:custDataLst>
          </p:nvPr>
        </p:nvCxnSpPr>
        <p:spPr>
          <a:xfrm>
            <a:off x="1106428" y="5644855"/>
            <a:ext cx="1062486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69D86BE0-6712-43D0-B378-72B3E99280AB}"/>
              </a:ext>
            </a:extLst>
          </p:cNvPr>
          <p:cNvGrpSpPr>
            <a:grpSpLocks/>
          </p:cNvGrpSpPr>
          <p:nvPr/>
        </p:nvGrpSpPr>
        <p:grpSpPr>
          <a:xfrm>
            <a:off x="4865342" y="2242686"/>
            <a:ext cx="6865948" cy="283189"/>
            <a:chOff x="4180672" y="2242686"/>
            <a:chExt cx="7550618" cy="283189"/>
          </a:xfrm>
        </p:grpSpPr>
        <p:sp>
          <p:nvSpPr>
            <p:cNvPr id="75" name="TextBox 74">
              <a:extLst>
                <a:ext uri="{FF2B5EF4-FFF2-40B4-BE49-F238E27FC236}">
                  <a16:creationId xmlns:a16="http://schemas.microsoft.com/office/drawing/2014/main" id="{CC4BB8FF-734E-483F-A2B4-81682C40A7D3}"/>
                </a:ext>
              </a:extLst>
            </p:cNvPr>
            <p:cNvSpPr txBox="1">
              <a:spLocks/>
            </p:cNvSpPr>
            <p:nvPr>
              <p:custDataLst>
                <p:tags r:id="rId30"/>
              </p:custDataLst>
            </p:nvPr>
          </p:nvSpPr>
          <p:spPr>
            <a:xfrm>
              <a:off x="4180672" y="2242686"/>
              <a:ext cx="7550618" cy="216311"/>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000000"/>
                  </a:solidFill>
                  <a:effectLst/>
                  <a:uLnTx/>
                  <a:uFillTx/>
                  <a:latin typeface="Calibri"/>
                  <a:ea typeface="+mn-ea"/>
                  <a:cs typeface="+mn-cs"/>
                </a:rPr>
                <a:t>Primary risks and callouts</a:t>
              </a:r>
            </a:p>
          </p:txBody>
        </p:sp>
        <p:cxnSp>
          <p:nvCxnSpPr>
            <p:cNvPr id="76" name="Straight Connector 75">
              <a:extLst>
                <a:ext uri="{FF2B5EF4-FFF2-40B4-BE49-F238E27FC236}">
                  <a16:creationId xmlns:a16="http://schemas.microsoft.com/office/drawing/2014/main" id="{7C4DBDA9-DF0C-47DF-B5F8-4E357165485E}"/>
                </a:ext>
              </a:extLst>
            </p:cNvPr>
            <p:cNvCxnSpPr/>
            <p:nvPr>
              <p:custDataLst>
                <p:tags r:id="rId31"/>
              </p:custDataLst>
            </p:nvPr>
          </p:nvCxnSpPr>
          <p:spPr>
            <a:xfrm>
              <a:off x="4180672" y="2525875"/>
              <a:ext cx="755061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A79DA65A-7204-4B0D-9CBE-9BCB1C67B9BA}"/>
              </a:ext>
            </a:extLst>
          </p:cNvPr>
          <p:cNvGrpSpPr>
            <a:grpSpLocks/>
          </p:cNvGrpSpPr>
          <p:nvPr/>
        </p:nvGrpSpPr>
        <p:grpSpPr>
          <a:xfrm>
            <a:off x="554739" y="2666104"/>
            <a:ext cx="3134759" cy="3542190"/>
            <a:chOff x="554739" y="2666104"/>
            <a:chExt cx="3134759" cy="3542190"/>
          </a:xfrm>
        </p:grpSpPr>
        <p:sp>
          <p:nvSpPr>
            <p:cNvPr id="68" name="TextBox 67">
              <a:extLst>
                <a:ext uri="{FF2B5EF4-FFF2-40B4-BE49-F238E27FC236}">
                  <a16:creationId xmlns:a16="http://schemas.microsoft.com/office/drawing/2014/main" id="{88683127-C126-495F-A1E4-B1B754EBD18F}"/>
                </a:ext>
              </a:extLst>
            </p:cNvPr>
            <p:cNvSpPr txBox="1"/>
            <p:nvPr>
              <p:custDataLst>
                <p:tags r:id="rId23"/>
              </p:custDataLst>
            </p:nvPr>
          </p:nvSpPr>
          <p:spPr>
            <a:xfrm rot="16200000">
              <a:off x="-993866" y="4214710"/>
              <a:ext cx="3542182" cy="444972"/>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Supply Resiliency</a:t>
              </a:r>
            </a:p>
          </p:txBody>
        </p:sp>
        <p:grpSp>
          <p:nvGrpSpPr>
            <p:cNvPr id="86" name="Group 85">
              <a:extLst>
                <a:ext uri="{FF2B5EF4-FFF2-40B4-BE49-F238E27FC236}">
                  <a16:creationId xmlns:a16="http://schemas.microsoft.com/office/drawing/2014/main" id="{51AB4B38-5723-40C2-95BB-E77AE2093D4C}"/>
                </a:ext>
              </a:extLst>
            </p:cNvPr>
            <p:cNvGrpSpPr/>
            <p:nvPr/>
          </p:nvGrpSpPr>
          <p:grpSpPr>
            <a:xfrm>
              <a:off x="1106429" y="2666104"/>
              <a:ext cx="2583069" cy="3542190"/>
              <a:chOff x="1106429" y="2666104"/>
              <a:chExt cx="2583069" cy="3542190"/>
            </a:xfrm>
          </p:grpSpPr>
          <p:sp>
            <p:nvSpPr>
              <p:cNvPr id="65" name="TextBox 64">
                <a:extLst>
                  <a:ext uri="{FF2B5EF4-FFF2-40B4-BE49-F238E27FC236}">
                    <a16:creationId xmlns:a16="http://schemas.microsoft.com/office/drawing/2014/main" id="{E77FD1FA-3EF7-443A-8569-C943523E5607}"/>
                  </a:ext>
                </a:extLst>
              </p:cNvPr>
              <p:cNvSpPr txBox="1">
                <a:spLocks/>
              </p:cNvSpPr>
              <p:nvPr>
                <p:custDataLst>
                  <p:tags r:id="rId24"/>
                </p:custDataLst>
              </p:nvPr>
            </p:nvSpPr>
            <p:spPr>
              <a:xfrm>
                <a:off x="1106429" y="3874624"/>
                <a:ext cx="2583069" cy="52325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PPE</a:t>
                </a:r>
              </a:p>
            </p:txBody>
          </p:sp>
          <p:sp>
            <p:nvSpPr>
              <p:cNvPr id="66" name="TextBox 65">
                <a:extLst>
                  <a:ext uri="{FF2B5EF4-FFF2-40B4-BE49-F238E27FC236}">
                    <a16:creationId xmlns:a16="http://schemas.microsoft.com/office/drawing/2014/main" id="{B79C42FB-3D0F-4624-856B-CA9E55D84D92}"/>
                  </a:ext>
                </a:extLst>
              </p:cNvPr>
              <p:cNvSpPr txBox="1">
                <a:spLocks/>
              </p:cNvSpPr>
              <p:nvPr>
                <p:custDataLst>
                  <p:tags r:id="rId25"/>
                </p:custDataLst>
              </p:nvPr>
            </p:nvSpPr>
            <p:spPr>
              <a:xfrm>
                <a:off x="1106429" y="4478239"/>
                <a:ext cx="2583069" cy="52325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EVS</a:t>
                </a:r>
              </a:p>
            </p:txBody>
          </p:sp>
          <p:sp>
            <p:nvSpPr>
              <p:cNvPr id="67" name="TextBox 66">
                <a:extLst>
                  <a:ext uri="{FF2B5EF4-FFF2-40B4-BE49-F238E27FC236}">
                    <a16:creationId xmlns:a16="http://schemas.microsoft.com/office/drawing/2014/main" id="{8DB71CA5-A7D8-45B0-A674-C259BD729D0A}"/>
                  </a:ext>
                </a:extLst>
              </p:cNvPr>
              <p:cNvSpPr txBox="1">
                <a:spLocks/>
              </p:cNvSpPr>
              <p:nvPr>
                <p:custDataLst>
                  <p:tags r:id="rId26"/>
                </p:custDataLst>
              </p:nvPr>
            </p:nvSpPr>
            <p:spPr>
              <a:xfrm>
                <a:off x="1106429" y="5081859"/>
                <a:ext cx="2583069" cy="52325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Testing</a:t>
                </a:r>
              </a:p>
            </p:txBody>
          </p:sp>
          <p:sp>
            <p:nvSpPr>
              <p:cNvPr id="69" name="TextBox 68">
                <a:extLst>
                  <a:ext uri="{FF2B5EF4-FFF2-40B4-BE49-F238E27FC236}">
                    <a16:creationId xmlns:a16="http://schemas.microsoft.com/office/drawing/2014/main" id="{8A2DDEC9-66E8-4AAA-8FEE-F33692FC62F6}"/>
                  </a:ext>
                </a:extLst>
              </p:cNvPr>
              <p:cNvSpPr txBox="1">
                <a:spLocks/>
              </p:cNvSpPr>
              <p:nvPr>
                <p:custDataLst>
                  <p:tags r:id="rId27"/>
                </p:custDataLst>
              </p:nvPr>
            </p:nvSpPr>
            <p:spPr>
              <a:xfrm>
                <a:off x="1106429" y="3271007"/>
                <a:ext cx="2583069" cy="523258"/>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General Med-Surg</a:t>
                </a:r>
              </a:p>
            </p:txBody>
          </p:sp>
          <p:sp>
            <p:nvSpPr>
              <p:cNvPr id="70" name="TextBox 69">
                <a:extLst>
                  <a:ext uri="{FF2B5EF4-FFF2-40B4-BE49-F238E27FC236}">
                    <a16:creationId xmlns:a16="http://schemas.microsoft.com/office/drawing/2014/main" id="{475C9816-C4DF-4F53-9BCC-DD8439308B3A}"/>
                  </a:ext>
                </a:extLst>
              </p:cNvPr>
              <p:cNvSpPr txBox="1">
                <a:spLocks/>
              </p:cNvSpPr>
              <p:nvPr>
                <p:custDataLst>
                  <p:tags r:id="rId28"/>
                </p:custDataLst>
              </p:nvPr>
            </p:nvSpPr>
            <p:spPr>
              <a:xfrm>
                <a:off x="1106429" y="2666104"/>
                <a:ext cx="2583069" cy="523258"/>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Physician Specialty</a:t>
                </a:r>
              </a:p>
            </p:txBody>
          </p:sp>
          <p:sp>
            <p:nvSpPr>
              <p:cNvPr id="71" name="TextBox 70">
                <a:extLst>
                  <a:ext uri="{FF2B5EF4-FFF2-40B4-BE49-F238E27FC236}">
                    <a16:creationId xmlns:a16="http://schemas.microsoft.com/office/drawing/2014/main" id="{AF8DCC63-AA79-4E78-B60A-6E225E1A22B4}"/>
                  </a:ext>
                </a:extLst>
              </p:cNvPr>
              <p:cNvSpPr txBox="1">
                <a:spLocks/>
              </p:cNvSpPr>
              <p:nvPr>
                <p:custDataLst>
                  <p:tags r:id="rId29"/>
                </p:custDataLst>
              </p:nvPr>
            </p:nvSpPr>
            <p:spPr>
              <a:xfrm>
                <a:off x="1106429" y="5685037"/>
                <a:ext cx="2583069" cy="52325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FFFFFF"/>
                    </a:solidFill>
                    <a:effectLst/>
                    <a:uLnTx/>
                    <a:uFillTx/>
                    <a:latin typeface="Calibri"/>
                    <a:ea typeface="+mn-ea"/>
                    <a:cs typeface="+mn-cs"/>
                  </a:rPr>
                  <a:t>Respiratory Therapy &amp; Anesthesia</a:t>
                </a:r>
              </a:p>
            </p:txBody>
          </p:sp>
        </p:grpSp>
      </p:grpSp>
      <p:sp>
        <p:nvSpPr>
          <p:cNvPr id="77" name="TextBox 76">
            <a:extLst>
              <a:ext uri="{FF2B5EF4-FFF2-40B4-BE49-F238E27FC236}">
                <a16:creationId xmlns:a16="http://schemas.microsoft.com/office/drawing/2014/main" id="{C3B63351-0D48-4D11-AF1C-BBE978620FF0}"/>
              </a:ext>
            </a:extLst>
          </p:cNvPr>
          <p:cNvSpPr txBox="1">
            <a:spLocks/>
          </p:cNvSpPr>
          <p:nvPr>
            <p:custDataLst>
              <p:tags r:id="rId10"/>
            </p:custDataLst>
          </p:nvPr>
        </p:nvSpPr>
        <p:spPr>
          <a:xfrm>
            <a:off x="554736" y="2242686"/>
            <a:ext cx="3134760" cy="216311"/>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000000"/>
                </a:solidFill>
                <a:effectLst/>
                <a:uLnTx/>
                <a:uFillTx/>
                <a:latin typeface="Calibri"/>
                <a:ea typeface="+mn-ea"/>
                <a:cs typeface="+mn-cs"/>
              </a:rPr>
              <a:t>Category</a:t>
            </a:r>
          </a:p>
        </p:txBody>
      </p:sp>
      <p:cxnSp>
        <p:nvCxnSpPr>
          <p:cNvPr id="78" name="Straight Connector 77">
            <a:extLst>
              <a:ext uri="{FF2B5EF4-FFF2-40B4-BE49-F238E27FC236}">
                <a16:creationId xmlns:a16="http://schemas.microsoft.com/office/drawing/2014/main" id="{C14E18E8-90E6-4255-9C23-1C75DCAE44AD}"/>
              </a:ext>
            </a:extLst>
          </p:cNvPr>
          <p:cNvCxnSpPr/>
          <p:nvPr>
            <p:custDataLst>
              <p:tags r:id="rId11"/>
            </p:custDataLst>
          </p:nvPr>
        </p:nvCxnSpPr>
        <p:spPr>
          <a:xfrm>
            <a:off x="554736" y="2525875"/>
            <a:ext cx="31347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A662AD49-4B98-4389-8B83-2006C47175E8}"/>
              </a:ext>
            </a:extLst>
          </p:cNvPr>
          <p:cNvGrpSpPr>
            <a:grpSpLocks/>
          </p:cNvGrpSpPr>
          <p:nvPr/>
        </p:nvGrpSpPr>
        <p:grpSpPr>
          <a:xfrm>
            <a:off x="3792337" y="2242686"/>
            <a:ext cx="970164" cy="283189"/>
            <a:chOff x="4180672" y="2242686"/>
            <a:chExt cx="7550618" cy="283189"/>
          </a:xfrm>
        </p:grpSpPr>
        <p:sp>
          <p:nvSpPr>
            <p:cNvPr id="84" name="TextBox 83">
              <a:extLst>
                <a:ext uri="{FF2B5EF4-FFF2-40B4-BE49-F238E27FC236}">
                  <a16:creationId xmlns:a16="http://schemas.microsoft.com/office/drawing/2014/main" id="{B53D20BB-0EBB-433F-986E-6B17CAF673E2}"/>
                </a:ext>
              </a:extLst>
            </p:cNvPr>
            <p:cNvSpPr txBox="1">
              <a:spLocks/>
            </p:cNvSpPr>
            <p:nvPr>
              <p:custDataLst>
                <p:tags r:id="rId21"/>
              </p:custDataLst>
            </p:nvPr>
          </p:nvSpPr>
          <p:spPr>
            <a:xfrm>
              <a:off x="4180672" y="2242686"/>
              <a:ext cx="7550618" cy="216311"/>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000000"/>
                  </a:solidFill>
                  <a:effectLst/>
                  <a:uLnTx/>
                  <a:uFillTx/>
                  <a:latin typeface="Calibri"/>
                  <a:ea typeface="+mn-ea"/>
                  <a:cs typeface="+mn-cs"/>
                </a:rPr>
                <a:t>Status</a:t>
              </a:r>
            </a:p>
          </p:txBody>
        </p:sp>
        <p:cxnSp>
          <p:nvCxnSpPr>
            <p:cNvPr id="85" name="Straight Connector 84">
              <a:extLst>
                <a:ext uri="{FF2B5EF4-FFF2-40B4-BE49-F238E27FC236}">
                  <a16:creationId xmlns:a16="http://schemas.microsoft.com/office/drawing/2014/main" id="{52AA373E-565F-4031-BE36-4A6F2C2230AC}"/>
                </a:ext>
              </a:extLst>
            </p:cNvPr>
            <p:cNvCxnSpPr/>
            <p:nvPr>
              <p:custDataLst>
                <p:tags r:id="rId22"/>
              </p:custDataLst>
            </p:nvPr>
          </p:nvCxnSpPr>
          <p:spPr>
            <a:xfrm>
              <a:off x="4180672" y="2525875"/>
              <a:ext cx="755061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11197151-2B75-4A8B-A642-8EE95CA7B45D}"/>
              </a:ext>
            </a:extLst>
          </p:cNvPr>
          <p:cNvSpPr txBox="1">
            <a:spLocks/>
          </p:cNvSpPr>
          <p:nvPr>
            <p:custDataLst>
              <p:tags r:id="rId12"/>
            </p:custDataLst>
          </p:nvPr>
        </p:nvSpPr>
        <p:spPr>
          <a:xfrm>
            <a:off x="3792337" y="3874624"/>
            <a:ext cx="970164" cy="523257"/>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a:ln>
                <a:noFill/>
              </a:ln>
              <a:solidFill>
                <a:srgbClr val="FFFFFF"/>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C2649A37-9767-4D6E-B858-DECE65F71CC5}"/>
              </a:ext>
            </a:extLst>
          </p:cNvPr>
          <p:cNvSpPr txBox="1">
            <a:spLocks/>
          </p:cNvSpPr>
          <p:nvPr>
            <p:custDataLst>
              <p:tags r:id="rId13"/>
            </p:custDataLst>
          </p:nvPr>
        </p:nvSpPr>
        <p:spPr>
          <a:xfrm>
            <a:off x="3792337" y="4478239"/>
            <a:ext cx="970164" cy="523257"/>
          </a:xfrm>
          <a:prstGeom prst="rect">
            <a:avLst/>
          </a:prstGeom>
          <a:solidFill>
            <a:srgbClr val="FFFF00"/>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a:ln>
                <a:noFill/>
              </a:ln>
              <a:solidFill>
                <a:srgbClr val="FFFF00"/>
              </a:solidFill>
              <a:effectLst/>
              <a:uLnTx/>
              <a:uFillTx/>
              <a:latin typeface="Calibri"/>
              <a:ea typeface="+mn-ea"/>
              <a:cs typeface="+mn-cs"/>
            </a:endParaRPr>
          </a:p>
        </p:txBody>
      </p:sp>
      <p:sp>
        <p:nvSpPr>
          <p:cNvPr id="90" name="TextBox 89">
            <a:extLst>
              <a:ext uri="{FF2B5EF4-FFF2-40B4-BE49-F238E27FC236}">
                <a16:creationId xmlns:a16="http://schemas.microsoft.com/office/drawing/2014/main" id="{CFA02E99-1A01-4F21-A62C-B8AFD3573ED3}"/>
              </a:ext>
            </a:extLst>
          </p:cNvPr>
          <p:cNvSpPr txBox="1">
            <a:spLocks/>
          </p:cNvSpPr>
          <p:nvPr>
            <p:custDataLst>
              <p:tags r:id="rId14"/>
            </p:custDataLst>
          </p:nvPr>
        </p:nvSpPr>
        <p:spPr>
          <a:xfrm>
            <a:off x="3792337" y="5081859"/>
            <a:ext cx="970164" cy="523257"/>
          </a:xfrm>
          <a:prstGeom prst="rect">
            <a:avLst/>
          </a:prstGeom>
          <a:solidFill>
            <a:srgbClr val="FFFF00"/>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a:ln>
                <a:noFill/>
              </a:ln>
              <a:solidFill>
                <a:srgbClr val="FFFFFF"/>
              </a:solidFill>
              <a:effectLst/>
              <a:uLnTx/>
              <a:uFillTx/>
              <a:latin typeface="Calibri"/>
              <a:ea typeface="+mn-ea"/>
              <a:cs typeface="+mn-cs"/>
            </a:endParaRPr>
          </a:p>
        </p:txBody>
      </p:sp>
      <p:sp>
        <p:nvSpPr>
          <p:cNvPr id="92" name="TextBox 91">
            <a:extLst>
              <a:ext uri="{FF2B5EF4-FFF2-40B4-BE49-F238E27FC236}">
                <a16:creationId xmlns:a16="http://schemas.microsoft.com/office/drawing/2014/main" id="{20B2A173-464D-48FC-BD00-7B7B8EE6F6AE}"/>
              </a:ext>
            </a:extLst>
          </p:cNvPr>
          <p:cNvSpPr txBox="1">
            <a:spLocks/>
          </p:cNvSpPr>
          <p:nvPr>
            <p:custDataLst>
              <p:tags r:id="rId15"/>
            </p:custDataLst>
          </p:nvPr>
        </p:nvSpPr>
        <p:spPr>
          <a:xfrm>
            <a:off x="3792337" y="2666104"/>
            <a:ext cx="970164" cy="523258"/>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a:ln>
                <a:noFill/>
              </a:ln>
              <a:solidFill>
                <a:srgbClr val="FFFFFF"/>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DE040026-A5BE-4B75-85AB-241E6A1215BD}"/>
              </a:ext>
            </a:extLst>
          </p:cNvPr>
          <p:cNvSpPr txBox="1">
            <a:spLocks/>
          </p:cNvSpPr>
          <p:nvPr>
            <p:custDataLst>
              <p:tags r:id="rId16"/>
            </p:custDataLst>
          </p:nvPr>
        </p:nvSpPr>
        <p:spPr>
          <a:xfrm>
            <a:off x="3792337" y="5685038"/>
            <a:ext cx="970164" cy="523257"/>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a:ln>
                <a:noFill/>
              </a:ln>
              <a:solidFill>
                <a:srgbClr val="FFFFFF"/>
              </a:solidFill>
              <a:effectLst/>
              <a:uLnTx/>
              <a:uFillTx/>
              <a:latin typeface="Calibri"/>
              <a:ea typeface="+mn-ea"/>
              <a:cs typeface="+mn-cs"/>
            </a:endParaRPr>
          </a:p>
        </p:txBody>
      </p:sp>
      <p:sp>
        <p:nvSpPr>
          <p:cNvPr id="96" name="TextBox 95">
            <a:extLst>
              <a:ext uri="{FF2B5EF4-FFF2-40B4-BE49-F238E27FC236}">
                <a16:creationId xmlns:a16="http://schemas.microsoft.com/office/drawing/2014/main" id="{8D082F89-AD0A-430E-93BB-D2CFA322F21A}"/>
              </a:ext>
            </a:extLst>
          </p:cNvPr>
          <p:cNvSpPr txBox="1">
            <a:spLocks/>
          </p:cNvSpPr>
          <p:nvPr/>
        </p:nvSpPr>
        <p:spPr>
          <a:xfrm>
            <a:off x="4865342" y="3269891"/>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0" i="0" u="none" strike="noStrike" kern="1200" cap="none" spc="0" normalizeH="0" baseline="0" noProof="0">
              <a:ln>
                <a:noFill/>
              </a:ln>
              <a:solidFill>
                <a:srgbClr val="000000"/>
              </a:solidFill>
              <a:effectLst/>
              <a:uLnTx/>
              <a:uFillTx/>
              <a:latin typeface="Calibri"/>
              <a:ea typeface="+mn-ea"/>
              <a:cs typeface="Calibri"/>
            </a:endParaRPr>
          </a:p>
        </p:txBody>
      </p:sp>
      <p:sp>
        <p:nvSpPr>
          <p:cNvPr id="97" name="TextBox 96">
            <a:extLst>
              <a:ext uri="{FF2B5EF4-FFF2-40B4-BE49-F238E27FC236}">
                <a16:creationId xmlns:a16="http://schemas.microsoft.com/office/drawing/2014/main" id="{37944C9D-4695-4791-A835-5B817287A5BE}"/>
              </a:ext>
            </a:extLst>
          </p:cNvPr>
          <p:cNvSpPr txBox="1">
            <a:spLocks/>
          </p:cNvSpPr>
          <p:nvPr/>
        </p:nvSpPr>
        <p:spPr>
          <a:xfrm>
            <a:off x="4865342" y="3873678"/>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Solid – under current clinical use criteria </a:t>
            </a:r>
          </a:p>
        </p:txBody>
      </p:sp>
      <p:sp>
        <p:nvSpPr>
          <p:cNvPr id="98" name="TextBox 97">
            <a:extLst>
              <a:ext uri="{FF2B5EF4-FFF2-40B4-BE49-F238E27FC236}">
                <a16:creationId xmlns:a16="http://schemas.microsoft.com/office/drawing/2014/main" id="{BEF4AFE4-45BB-4E68-9C33-56D3909360D6}"/>
              </a:ext>
            </a:extLst>
          </p:cNvPr>
          <p:cNvSpPr txBox="1">
            <a:spLocks/>
          </p:cNvSpPr>
          <p:nvPr/>
        </p:nvSpPr>
        <p:spPr>
          <a:xfrm>
            <a:off x="4865342" y="4222583"/>
            <a:ext cx="7213081" cy="1005680"/>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Medline self-manufactured wipes now on-line.  Third party mfr. now on-line for both wipes and hand  sanitizer.  Changing this back to yellow due to delay in getting 3rd party EPA approval.  Should have this resolved in the coming week.  </a:t>
            </a:r>
            <a:r>
              <a:rPr kumimoji="0" lang="en-US" sz="1100" b="0" i="0" u="none" strike="noStrike" kern="1200" cap="none" spc="0" normalizeH="0" baseline="0" noProof="0">
                <a:ln>
                  <a:noFill/>
                </a:ln>
                <a:solidFill>
                  <a:srgbClr val="000000"/>
                </a:solidFill>
                <a:effectLst/>
                <a:uLnTx/>
                <a:uFillTx/>
                <a:latin typeface="Calibri"/>
                <a:ea typeface="+mn-ea"/>
                <a:cs typeface="+mn-cs"/>
              </a:rPr>
              <a:t>   </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p:txBody>
      </p:sp>
      <p:sp>
        <p:nvSpPr>
          <p:cNvPr id="99" name="TextBox 98">
            <a:extLst>
              <a:ext uri="{FF2B5EF4-FFF2-40B4-BE49-F238E27FC236}">
                <a16:creationId xmlns:a16="http://schemas.microsoft.com/office/drawing/2014/main" id="{D7704B6B-81A3-4529-8C9A-6615F0A0DED0}"/>
              </a:ext>
            </a:extLst>
          </p:cNvPr>
          <p:cNvSpPr txBox="1">
            <a:spLocks/>
          </p:cNvSpPr>
          <p:nvPr/>
        </p:nvSpPr>
        <p:spPr>
          <a:xfrm>
            <a:off x="4865342" y="5685037"/>
            <a:ext cx="708819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a:ln>
                  <a:noFill/>
                </a:ln>
                <a:solidFill>
                  <a:srgbClr val="000000"/>
                </a:solidFill>
                <a:effectLst/>
                <a:uLnTx/>
                <a:uFillTx/>
                <a:latin typeface="Calibri"/>
                <a:ea typeface="+mn-lt"/>
                <a:cs typeface="Calibri"/>
              </a:rPr>
              <a:t>Actively watching as dry rental market impacting surge needs for ventilators at individual Ministries.</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60E1DABA-25B8-4278-B3F2-8997EA7A92A2}"/>
              </a:ext>
            </a:extLst>
          </p:cNvPr>
          <p:cNvSpPr txBox="1">
            <a:spLocks/>
          </p:cNvSpPr>
          <p:nvPr/>
        </p:nvSpPr>
        <p:spPr>
          <a:xfrm>
            <a:off x="4865342" y="5118732"/>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Overall supply is sufficient with use of commercial labs. Capacity does not match Regional demand in all cases. Additional capacity strategies under way.</a:t>
            </a:r>
          </a:p>
        </p:txBody>
      </p:sp>
      <p:grpSp>
        <p:nvGrpSpPr>
          <p:cNvPr id="7" name="Group 6">
            <a:extLst>
              <a:ext uri="{FF2B5EF4-FFF2-40B4-BE49-F238E27FC236}">
                <a16:creationId xmlns:a16="http://schemas.microsoft.com/office/drawing/2014/main" id="{D2BE7A36-DED4-4857-8EA3-C90B05571AAD}"/>
              </a:ext>
            </a:extLst>
          </p:cNvPr>
          <p:cNvGrpSpPr>
            <a:grpSpLocks/>
          </p:cNvGrpSpPr>
          <p:nvPr/>
        </p:nvGrpSpPr>
        <p:grpSpPr>
          <a:xfrm>
            <a:off x="554737" y="6279130"/>
            <a:ext cx="11176553" cy="523258"/>
            <a:chOff x="554737" y="6279130"/>
            <a:chExt cx="11176553" cy="523258"/>
          </a:xfrm>
        </p:grpSpPr>
        <p:sp>
          <p:nvSpPr>
            <p:cNvPr id="80" name="TextBox 79">
              <a:extLst>
                <a:ext uri="{FF2B5EF4-FFF2-40B4-BE49-F238E27FC236}">
                  <a16:creationId xmlns:a16="http://schemas.microsoft.com/office/drawing/2014/main" id="{43DB5C54-293C-4392-9338-EF06B27E377F}"/>
                </a:ext>
              </a:extLst>
            </p:cNvPr>
            <p:cNvSpPr txBox="1">
              <a:spLocks/>
            </p:cNvSpPr>
            <p:nvPr>
              <p:custDataLst>
                <p:tags r:id="rId19"/>
              </p:custDataLst>
            </p:nvPr>
          </p:nvSpPr>
          <p:spPr>
            <a:xfrm>
              <a:off x="554737" y="6279135"/>
              <a:ext cx="3134759" cy="523253"/>
            </a:xfrm>
            <a:prstGeom prst="rect">
              <a:avLst/>
            </a:prstGeom>
            <a:solidFill>
              <a:schemeClr val="bg2"/>
            </a:solidFill>
            <a:ln>
              <a:solidFill>
                <a:schemeClr val="accent2"/>
              </a:solid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700" b="1" i="0" u="none" strike="noStrike" kern="1200" cap="none" spc="0" normalizeH="0" baseline="0" noProof="0">
                  <a:ln>
                    <a:noFill/>
                  </a:ln>
                  <a:solidFill>
                    <a:srgbClr val="00529B"/>
                  </a:solidFill>
                  <a:effectLst/>
                  <a:uLnTx/>
                  <a:uFillTx/>
                  <a:latin typeface="Calibri"/>
                  <a:ea typeface="+mn-ea"/>
                  <a:cs typeface="+mn-cs"/>
                </a:rPr>
                <a:t>Operational Processes</a:t>
              </a:r>
            </a:p>
          </p:txBody>
        </p:sp>
        <p:sp>
          <p:nvSpPr>
            <p:cNvPr id="51" name="TextBox 50">
              <a:extLst>
                <a:ext uri="{FF2B5EF4-FFF2-40B4-BE49-F238E27FC236}">
                  <a16:creationId xmlns:a16="http://schemas.microsoft.com/office/drawing/2014/main" id="{20B2A173-464D-48FC-BD00-7B7B8EE6F6AE}"/>
                </a:ext>
              </a:extLst>
            </p:cNvPr>
            <p:cNvSpPr txBox="1">
              <a:spLocks/>
            </p:cNvSpPr>
            <p:nvPr>
              <p:custDataLst>
                <p:tags r:id="rId20"/>
              </p:custDataLst>
            </p:nvPr>
          </p:nvSpPr>
          <p:spPr>
            <a:xfrm>
              <a:off x="3792337" y="6290073"/>
              <a:ext cx="970164" cy="512315"/>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a:ln>
                  <a:noFill/>
                </a:ln>
                <a:solidFill>
                  <a:srgbClr val="FFFFFF"/>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760E1935-4670-4D9D-93FF-F0D8D5BCE63E}"/>
                </a:ext>
              </a:extLst>
            </p:cNvPr>
            <p:cNvSpPr txBox="1">
              <a:spLocks/>
            </p:cNvSpPr>
            <p:nvPr/>
          </p:nvSpPr>
          <p:spPr>
            <a:xfrm>
              <a:off x="4865342" y="6279130"/>
              <a:ext cx="6865948" cy="523258"/>
            </a:xfrm>
            <a:prstGeom prst="rect">
              <a:avLst/>
            </a:prstGeom>
            <a:solidFill>
              <a:schemeClr val="bg2"/>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All REH-owned process (i.e. logistics, central planning, procure-to-pay) ready</a:t>
              </a:r>
            </a:p>
          </p:txBody>
        </p:sp>
      </p:grpSp>
      <p:cxnSp>
        <p:nvCxnSpPr>
          <p:cNvPr id="54" name="Straight Connector 53">
            <a:extLst>
              <a:ext uri="{FF2B5EF4-FFF2-40B4-BE49-F238E27FC236}">
                <a16:creationId xmlns:a16="http://schemas.microsoft.com/office/drawing/2014/main" id="{B0F9AF65-F009-4BD2-B444-6D68E6EA95AA}"/>
              </a:ext>
            </a:extLst>
          </p:cNvPr>
          <p:cNvCxnSpPr>
            <a:cxnSpLocks/>
          </p:cNvCxnSpPr>
          <p:nvPr>
            <p:custDataLst>
              <p:tags r:id="rId17"/>
            </p:custDataLst>
          </p:nvPr>
        </p:nvCxnSpPr>
        <p:spPr>
          <a:xfrm>
            <a:off x="554737" y="6239215"/>
            <a:ext cx="1117655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DFE90F96-AFEF-4308-9435-9164941269CB}"/>
              </a:ext>
            </a:extLst>
          </p:cNvPr>
          <p:cNvSpPr txBox="1">
            <a:spLocks/>
          </p:cNvSpPr>
          <p:nvPr/>
        </p:nvSpPr>
        <p:spPr>
          <a:xfrm>
            <a:off x="4928187" y="2666104"/>
            <a:ext cx="6865948" cy="523258"/>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Solid - ready</a:t>
            </a:r>
            <a:endParaRPr kumimoji="0" lang="en-US" sz="1600" b="0" i="0" u="none" strike="noStrike" kern="1200" cap="none" spc="0" normalizeH="0" baseline="0" noProof="0">
              <a:ln>
                <a:noFill/>
              </a:ln>
              <a:solidFill>
                <a:srgbClr val="000000"/>
              </a:solidFill>
              <a:effectLst/>
              <a:uLnTx/>
              <a:uFillTx/>
              <a:latin typeface="Calibri"/>
              <a:ea typeface="+mn-ea"/>
              <a:cs typeface="Calibri"/>
            </a:endParaRPr>
          </a:p>
        </p:txBody>
      </p:sp>
      <p:sp>
        <p:nvSpPr>
          <p:cNvPr id="57" name="TextBox 56">
            <a:extLst>
              <a:ext uri="{FF2B5EF4-FFF2-40B4-BE49-F238E27FC236}">
                <a16:creationId xmlns:a16="http://schemas.microsoft.com/office/drawing/2014/main" id="{AFBE166D-45AB-4004-B3DD-B94D2BB9F4B9}"/>
              </a:ext>
            </a:extLst>
          </p:cNvPr>
          <p:cNvSpPr txBox="1">
            <a:spLocks/>
          </p:cNvSpPr>
          <p:nvPr/>
        </p:nvSpPr>
        <p:spPr>
          <a:xfrm>
            <a:off x="4865342" y="3292358"/>
            <a:ext cx="6858093" cy="460413"/>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400" b="0" i="0" u="none" strike="noStrike" kern="1200" cap="none" spc="0" normalizeH="0" baseline="0" noProof="0">
                <a:ln>
                  <a:noFill/>
                </a:ln>
                <a:solidFill>
                  <a:srgbClr val="000000"/>
                </a:solidFill>
                <a:effectLst/>
                <a:uLnTx/>
                <a:uFillTx/>
                <a:latin typeface="Calibri"/>
                <a:ea typeface="+mn-ea"/>
                <a:cs typeface="Calibri"/>
              </a:rPr>
              <a:t>Moving to yellow because of declining inventory and allocation on shoe covers/bouffant caps with increasing usage. Managing inbound spot buys to resolve this concern. Also balancing inventory to maximize inventories.</a:t>
            </a:r>
          </a:p>
        </p:txBody>
      </p:sp>
      <p:sp>
        <p:nvSpPr>
          <p:cNvPr id="61" name="TextBox 60">
            <a:extLst>
              <a:ext uri="{FF2B5EF4-FFF2-40B4-BE49-F238E27FC236}">
                <a16:creationId xmlns:a16="http://schemas.microsoft.com/office/drawing/2014/main" id="{BBB00212-F572-4C34-81B6-EE9188CD877A}"/>
              </a:ext>
            </a:extLst>
          </p:cNvPr>
          <p:cNvSpPr txBox="1">
            <a:spLocks/>
          </p:cNvSpPr>
          <p:nvPr>
            <p:custDataLst>
              <p:tags r:id="rId18"/>
            </p:custDataLst>
          </p:nvPr>
        </p:nvSpPr>
        <p:spPr>
          <a:xfrm>
            <a:off x="3792337" y="3268466"/>
            <a:ext cx="970164" cy="523257"/>
          </a:xfrm>
          <a:prstGeom prst="rect">
            <a:avLst/>
          </a:prstGeom>
          <a:solidFill>
            <a:srgbClr val="FFFF00"/>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1700" b="1" i="0" u="none" strike="noStrike" kern="1200" cap="none" spc="0" normalizeH="0" baseline="0" noProof="0">
              <a:ln>
                <a:noFill/>
              </a:ln>
              <a:solidFill>
                <a:srgbClr val="FFFF00"/>
              </a:solidFill>
              <a:effectLst/>
              <a:uLnTx/>
              <a:uFillTx/>
              <a:latin typeface="Calibri"/>
              <a:ea typeface="+mn-ea"/>
              <a:cs typeface="+mn-cs"/>
            </a:endParaRPr>
          </a:p>
        </p:txBody>
      </p:sp>
    </p:spTree>
    <p:extLst>
      <p:ext uri="{BB962C8B-B14F-4D97-AF65-F5344CB8AC3E}">
        <p14:creationId xmlns:p14="http://schemas.microsoft.com/office/powerpoint/2010/main" val="3782411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AACD96D-8282-492F-9210-2EF8E5A9BAE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19" name="think-cell Slide" r:id="rId91" imgW="395" imgH="394" progId="TCLayout.ActiveDocument.1">
                  <p:embed/>
                </p:oleObj>
              </mc:Choice>
              <mc:Fallback>
                <p:oleObj name="think-cell Slide" r:id="rId91" imgW="395" imgH="394" progId="TCLayout.ActiveDocument.1">
                  <p:embed/>
                  <p:pic>
                    <p:nvPicPr>
                      <p:cNvPr id="4" name="Object 3" hidden="1">
                        <a:extLst>
                          <a:ext uri="{FF2B5EF4-FFF2-40B4-BE49-F238E27FC236}">
                            <a16:creationId xmlns:a16="http://schemas.microsoft.com/office/drawing/2014/main" id="{CAACD96D-8282-492F-9210-2EF8E5A9BAE8}"/>
                          </a:ext>
                        </a:extLst>
                      </p:cNvPr>
                      <p:cNvPicPr/>
                      <p:nvPr/>
                    </p:nvPicPr>
                    <p:blipFill>
                      <a:blip r:embed="rId9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648A4B1-CB85-4F6C-851C-33AE6722839F}"/>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BD0EE23A-647C-4E7A-A526-43BF6EA0BC46}"/>
              </a:ext>
            </a:extLst>
          </p:cNvPr>
          <p:cNvSpPr>
            <a:spLocks noGrp="1"/>
          </p:cNvSpPr>
          <p:nvPr>
            <p:ph type="title"/>
          </p:nvPr>
        </p:nvSpPr>
        <p:spPr>
          <a:xfrm>
            <a:off x="252389" y="212419"/>
            <a:ext cx="11082528" cy="307777"/>
          </a:xfrm>
        </p:spPr>
        <p:txBody>
          <a:bodyPr/>
          <a:lstStyle/>
          <a:p>
            <a:r>
              <a:rPr lang="en-US" sz="2000"/>
              <a:t>Return to Operations Management Framework</a:t>
            </a:r>
          </a:p>
        </p:txBody>
      </p:sp>
      <p:sp>
        <p:nvSpPr>
          <p:cNvPr id="141" name="TextBox 140">
            <a:extLst>
              <a:ext uri="{FF2B5EF4-FFF2-40B4-BE49-F238E27FC236}">
                <a16:creationId xmlns:a16="http://schemas.microsoft.com/office/drawing/2014/main" id="{71B07106-119D-4717-BBA6-D9AD6CEC253E}"/>
              </a:ext>
            </a:extLst>
          </p:cNvPr>
          <p:cNvSpPr txBox="1">
            <a:spLocks/>
          </p:cNvSpPr>
          <p:nvPr>
            <p:custDataLst>
              <p:tags r:id="rId4"/>
            </p:custDataLst>
          </p:nvPr>
        </p:nvSpPr>
        <p:spPr>
          <a:xfrm>
            <a:off x="279136" y="6458005"/>
            <a:ext cx="4572183" cy="336249"/>
          </a:xfrm>
          <a:prstGeom prst="rect">
            <a:avLst/>
          </a:prstGeom>
          <a:solidFill>
            <a:schemeClr val="bg2"/>
          </a:solidFill>
          <a:ln>
            <a:solidFill>
              <a:schemeClr val="accent2"/>
            </a:solid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050" b="1" i="0" u="none" strike="noStrike" kern="1200" cap="none" spc="0" normalizeH="0" baseline="0" noProof="0">
                <a:ln>
                  <a:noFill/>
                </a:ln>
                <a:solidFill>
                  <a:srgbClr val="00529B"/>
                </a:solidFill>
                <a:effectLst/>
                <a:uLnTx/>
                <a:uFillTx/>
                <a:latin typeface="Calibri"/>
                <a:ea typeface="+mn-ea"/>
                <a:cs typeface="+mn-cs"/>
              </a:rPr>
              <a:t>Project management and communications lead by Kevin Klauer</a:t>
            </a:r>
          </a:p>
        </p:txBody>
      </p:sp>
      <p:sp>
        <p:nvSpPr>
          <p:cNvPr id="143" name="TextBox 142">
            <a:extLst>
              <a:ext uri="{FF2B5EF4-FFF2-40B4-BE49-F238E27FC236}">
                <a16:creationId xmlns:a16="http://schemas.microsoft.com/office/drawing/2014/main" id="{972567E8-3796-4BB2-8CFD-5250024E38EC}"/>
              </a:ext>
            </a:extLst>
          </p:cNvPr>
          <p:cNvSpPr txBox="1"/>
          <p:nvPr>
            <p:custDataLst>
              <p:tags r:id="rId5"/>
            </p:custDataLst>
          </p:nvPr>
        </p:nvSpPr>
        <p:spPr>
          <a:xfrm>
            <a:off x="2228697" y="954704"/>
            <a:ext cx="1670203" cy="337070"/>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David Carlson</a:t>
            </a:r>
          </a:p>
        </p:txBody>
      </p:sp>
      <p:sp>
        <p:nvSpPr>
          <p:cNvPr id="87" name="TextBox 86">
            <a:extLst>
              <a:ext uri="{FF2B5EF4-FFF2-40B4-BE49-F238E27FC236}">
                <a16:creationId xmlns:a16="http://schemas.microsoft.com/office/drawing/2014/main" id="{5CE66A78-D73E-4671-B850-15DAB8017EDB}"/>
              </a:ext>
            </a:extLst>
          </p:cNvPr>
          <p:cNvSpPr txBox="1"/>
          <p:nvPr>
            <p:custDataLst>
              <p:tags r:id="rId6"/>
            </p:custDataLst>
          </p:nvPr>
        </p:nvSpPr>
        <p:spPr>
          <a:xfrm>
            <a:off x="2228697" y="3728339"/>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Pat Donovan</a:t>
            </a:r>
          </a:p>
        </p:txBody>
      </p:sp>
      <p:sp>
        <p:nvSpPr>
          <p:cNvPr id="88" name="TextBox 87">
            <a:extLst>
              <a:ext uri="{FF2B5EF4-FFF2-40B4-BE49-F238E27FC236}">
                <a16:creationId xmlns:a16="http://schemas.microsoft.com/office/drawing/2014/main" id="{DF08EBF1-D01C-450D-9AF6-A8D2E547C837}"/>
              </a:ext>
            </a:extLst>
          </p:cNvPr>
          <p:cNvSpPr txBox="1"/>
          <p:nvPr>
            <p:custDataLst>
              <p:tags r:id="rId7"/>
            </p:custDataLst>
          </p:nvPr>
        </p:nvSpPr>
        <p:spPr>
          <a:xfrm>
            <a:off x="2228697" y="4506012"/>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Sean Thornton</a:t>
            </a:r>
            <a:endParaRPr kumimoji="0" lang="en-US" sz="1100" b="0" i="0" u="none" strike="noStrike" kern="1200" cap="none" spc="0" normalizeH="0" baseline="0" noProof="0">
              <a:ln>
                <a:noFill/>
              </a:ln>
              <a:solidFill>
                <a:srgbClr val="00529B"/>
              </a:solidFill>
              <a:effectLst/>
              <a:uLnTx/>
              <a:uFillTx/>
              <a:latin typeface="Calibri"/>
              <a:ea typeface="+mn-ea"/>
              <a:cs typeface="+mn-cs"/>
            </a:endParaRPr>
          </a:p>
        </p:txBody>
      </p:sp>
      <p:sp>
        <p:nvSpPr>
          <p:cNvPr id="89" name="TextBox 88">
            <a:extLst>
              <a:ext uri="{FF2B5EF4-FFF2-40B4-BE49-F238E27FC236}">
                <a16:creationId xmlns:a16="http://schemas.microsoft.com/office/drawing/2014/main" id="{FE535764-C467-414A-8CA1-F885CF534AC0}"/>
              </a:ext>
            </a:extLst>
          </p:cNvPr>
          <p:cNvSpPr txBox="1"/>
          <p:nvPr>
            <p:custDataLst>
              <p:tags r:id="rId8"/>
            </p:custDataLst>
          </p:nvPr>
        </p:nvSpPr>
        <p:spPr>
          <a:xfrm>
            <a:off x="2228697" y="4894848"/>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Steve Ellithorpe</a:t>
            </a:r>
          </a:p>
        </p:txBody>
      </p:sp>
      <p:sp>
        <p:nvSpPr>
          <p:cNvPr id="90" name="TextBox 89">
            <a:extLst>
              <a:ext uri="{FF2B5EF4-FFF2-40B4-BE49-F238E27FC236}">
                <a16:creationId xmlns:a16="http://schemas.microsoft.com/office/drawing/2014/main" id="{258FA2F8-483D-49C1-A189-0A9B9F0EC2C1}"/>
              </a:ext>
            </a:extLst>
          </p:cNvPr>
          <p:cNvSpPr txBox="1"/>
          <p:nvPr>
            <p:custDataLst>
              <p:tags r:id="rId9"/>
            </p:custDataLst>
          </p:nvPr>
        </p:nvSpPr>
        <p:spPr>
          <a:xfrm>
            <a:off x="2228697" y="5286782"/>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Karla Butts</a:t>
            </a:r>
          </a:p>
        </p:txBody>
      </p:sp>
      <p:sp>
        <p:nvSpPr>
          <p:cNvPr id="113" name="TextBox 112">
            <a:extLst>
              <a:ext uri="{FF2B5EF4-FFF2-40B4-BE49-F238E27FC236}">
                <a16:creationId xmlns:a16="http://schemas.microsoft.com/office/drawing/2014/main" id="{571EDD6A-BAF6-44D0-B077-8FA29AB75561}"/>
              </a:ext>
            </a:extLst>
          </p:cNvPr>
          <p:cNvSpPr txBox="1"/>
          <p:nvPr>
            <p:custDataLst>
              <p:tags r:id="rId10"/>
            </p:custDataLst>
          </p:nvPr>
        </p:nvSpPr>
        <p:spPr>
          <a:xfrm>
            <a:off x="2228697" y="5673707"/>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Brad Alexander</a:t>
            </a:r>
          </a:p>
        </p:txBody>
      </p:sp>
      <p:sp>
        <p:nvSpPr>
          <p:cNvPr id="122" name="TextBox 121">
            <a:extLst>
              <a:ext uri="{FF2B5EF4-FFF2-40B4-BE49-F238E27FC236}">
                <a16:creationId xmlns:a16="http://schemas.microsoft.com/office/drawing/2014/main" id="{E6000E95-924F-4324-8560-F14123D983BF}"/>
              </a:ext>
            </a:extLst>
          </p:cNvPr>
          <p:cNvSpPr txBox="1"/>
          <p:nvPr>
            <p:custDataLst>
              <p:tags r:id="rId11"/>
            </p:custDataLst>
          </p:nvPr>
        </p:nvSpPr>
        <p:spPr>
          <a:xfrm>
            <a:off x="2228697" y="4117176"/>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Rick Miltimore</a:t>
            </a:r>
          </a:p>
        </p:txBody>
      </p:sp>
      <p:cxnSp>
        <p:nvCxnSpPr>
          <p:cNvPr id="127" name="Straight Connector 126">
            <a:extLst>
              <a:ext uri="{FF2B5EF4-FFF2-40B4-BE49-F238E27FC236}">
                <a16:creationId xmlns:a16="http://schemas.microsoft.com/office/drawing/2014/main" id="{81444C96-FE46-4B1A-88C2-AD884DA8B75E}"/>
              </a:ext>
            </a:extLst>
          </p:cNvPr>
          <p:cNvCxnSpPr/>
          <p:nvPr>
            <p:custDataLst>
              <p:tags r:id="rId12"/>
            </p:custDataLst>
          </p:nvPr>
        </p:nvCxnSpPr>
        <p:spPr>
          <a:xfrm>
            <a:off x="647669" y="4091293"/>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78A68E72-72DB-4B01-8DEB-10C6A2CAFF7B}"/>
              </a:ext>
            </a:extLst>
          </p:cNvPr>
          <p:cNvCxnSpPr/>
          <p:nvPr>
            <p:custDataLst>
              <p:tags r:id="rId13"/>
            </p:custDataLst>
          </p:nvPr>
        </p:nvCxnSpPr>
        <p:spPr>
          <a:xfrm>
            <a:off x="647669" y="4480130"/>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D35DEB19-B4FD-438A-8BF2-481E51A08874}"/>
              </a:ext>
            </a:extLst>
          </p:cNvPr>
          <p:cNvCxnSpPr/>
          <p:nvPr>
            <p:custDataLst>
              <p:tags r:id="rId14"/>
            </p:custDataLst>
          </p:nvPr>
        </p:nvCxnSpPr>
        <p:spPr>
          <a:xfrm>
            <a:off x="647669" y="4868966"/>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66EB8FD-7FE3-4BDC-A70F-ED122FA55C7C}"/>
              </a:ext>
            </a:extLst>
          </p:cNvPr>
          <p:cNvCxnSpPr/>
          <p:nvPr>
            <p:custDataLst>
              <p:tags r:id="rId15"/>
            </p:custDataLst>
          </p:nvPr>
        </p:nvCxnSpPr>
        <p:spPr>
          <a:xfrm>
            <a:off x="647669" y="5260899"/>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4E6E7086-7FEE-436F-9465-A2F49FBADED0}"/>
              </a:ext>
            </a:extLst>
          </p:cNvPr>
          <p:cNvCxnSpPr/>
          <p:nvPr>
            <p:custDataLst>
              <p:tags r:id="rId16"/>
            </p:custDataLst>
          </p:nvPr>
        </p:nvCxnSpPr>
        <p:spPr>
          <a:xfrm>
            <a:off x="647669" y="5647824"/>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594A6B7A-5669-4F81-B826-30ED55DAC7D0}"/>
              </a:ext>
            </a:extLst>
          </p:cNvPr>
          <p:cNvCxnSpPr/>
          <p:nvPr>
            <p:custDataLst>
              <p:tags r:id="rId17"/>
            </p:custDataLst>
          </p:nvPr>
        </p:nvCxnSpPr>
        <p:spPr>
          <a:xfrm>
            <a:off x="647669" y="6034749"/>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F8F410DD-2516-4938-9DBC-E05937D633B6}"/>
              </a:ext>
            </a:extLst>
          </p:cNvPr>
          <p:cNvGrpSpPr/>
          <p:nvPr/>
        </p:nvGrpSpPr>
        <p:grpSpPr>
          <a:xfrm>
            <a:off x="279137" y="728600"/>
            <a:ext cx="11452153" cy="182424"/>
            <a:chOff x="279137" y="728600"/>
            <a:chExt cx="11452153" cy="182424"/>
          </a:xfrm>
        </p:grpSpPr>
        <p:sp>
          <p:nvSpPr>
            <p:cNvPr id="82" name="TextBox 81">
              <a:extLst>
                <a:ext uri="{FF2B5EF4-FFF2-40B4-BE49-F238E27FC236}">
                  <a16:creationId xmlns:a16="http://schemas.microsoft.com/office/drawing/2014/main" id="{89880EB8-8E78-48DC-B805-E25688610450}"/>
                </a:ext>
              </a:extLst>
            </p:cNvPr>
            <p:cNvSpPr txBox="1">
              <a:spLocks/>
            </p:cNvSpPr>
            <p:nvPr>
              <p:custDataLst>
                <p:tags r:id="rId83"/>
              </p:custDataLst>
            </p:nvPr>
          </p:nvSpPr>
          <p:spPr>
            <a:xfrm>
              <a:off x="2228697" y="728600"/>
              <a:ext cx="1670203" cy="139343"/>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Owner(s)</a:t>
              </a:r>
            </a:p>
          </p:txBody>
        </p:sp>
        <p:cxnSp>
          <p:nvCxnSpPr>
            <p:cNvPr id="119" name="Straight Connector 118">
              <a:extLst>
                <a:ext uri="{FF2B5EF4-FFF2-40B4-BE49-F238E27FC236}">
                  <a16:creationId xmlns:a16="http://schemas.microsoft.com/office/drawing/2014/main" id="{5E5D29A2-6240-4E06-9CDD-CBFA433E815B}"/>
                </a:ext>
              </a:extLst>
            </p:cNvPr>
            <p:cNvCxnSpPr/>
            <p:nvPr>
              <p:custDataLst>
                <p:tags r:id="rId84"/>
              </p:custDataLst>
            </p:nvPr>
          </p:nvCxnSpPr>
          <p:spPr>
            <a:xfrm>
              <a:off x="2228697" y="911024"/>
              <a:ext cx="167020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91" name="TextBox 90">
              <a:extLst>
                <a:ext uri="{FF2B5EF4-FFF2-40B4-BE49-F238E27FC236}">
                  <a16:creationId xmlns:a16="http://schemas.microsoft.com/office/drawing/2014/main" id="{46631FEB-9810-4A09-A85F-BE69B433CF90}"/>
                </a:ext>
              </a:extLst>
            </p:cNvPr>
            <p:cNvSpPr txBox="1">
              <a:spLocks/>
            </p:cNvSpPr>
            <p:nvPr>
              <p:custDataLst>
                <p:tags r:id="rId85"/>
              </p:custDataLst>
            </p:nvPr>
          </p:nvSpPr>
          <p:spPr>
            <a:xfrm>
              <a:off x="3994484" y="728600"/>
              <a:ext cx="7736806" cy="139343"/>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Objective</a:t>
              </a:r>
            </a:p>
          </p:txBody>
        </p:sp>
        <p:cxnSp>
          <p:nvCxnSpPr>
            <p:cNvPr id="120" name="Straight Connector 119">
              <a:extLst>
                <a:ext uri="{FF2B5EF4-FFF2-40B4-BE49-F238E27FC236}">
                  <a16:creationId xmlns:a16="http://schemas.microsoft.com/office/drawing/2014/main" id="{853A5B62-FCAE-45AA-9A9C-AC4771B235A8}"/>
                </a:ext>
              </a:extLst>
            </p:cNvPr>
            <p:cNvCxnSpPr/>
            <p:nvPr>
              <p:custDataLst>
                <p:tags r:id="rId86"/>
              </p:custDataLst>
            </p:nvPr>
          </p:nvCxnSpPr>
          <p:spPr>
            <a:xfrm>
              <a:off x="3994484" y="911024"/>
              <a:ext cx="773680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4517501-19C0-4FD6-BA18-E1B8DE79DA58}"/>
                </a:ext>
              </a:extLst>
            </p:cNvPr>
            <p:cNvSpPr txBox="1">
              <a:spLocks/>
            </p:cNvSpPr>
            <p:nvPr>
              <p:custDataLst>
                <p:tags r:id="rId87"/>
              </p:custDataLst>
            </p:nvPr>
          </p:nvSpPr>
          <p:spPr>
            <a:xfrm>
              <a:off x="279137" y="728600"/>
              <a:ext cx="1824436" cy="139343"/>
            </a:xfrm>
            <a:prstGeom prst="rect">
              <a:avLst/>
            </a:prstGeom>
          </p:spPr>
          <p:txBody>
            <a:bodyPr vert="horz" wrap="square" lIns="0" tIns="0" rIns="0" bIns="0" rtlCol="0" anchor="b">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Function</a:t>
              </a:r>
            </a:p>
          </p:txBody>
        </p:sp>
        <p:cxnSp>
          <p:nvCxnSpPr>
            <p:cNvPr id="118" name="Straight Connector 117">
              <a:extLst>
                <a:ext uri="{FF2B5EF4-FFF2-40B4-BE49-F238E27FC236}">
                  <a16:creationId xmlns:a16="http://schemas.microsoft.com/office/drawing/2014/main" id="{C71DC57B-3177-400B-BA31-216351572BF3}"/>
                </a:ext>
              </a:extLst>
            </p:cNvPr>
            <p:cNvCxnSpPr/>
            <p:nvPr>
              <p:custDataLst>
                <p:tags r:id="rId88"/>
              </p:custDataLst>
            </p:nvPr>
          </p:nvCxnSpPr>
          <p:spPr>
            <a:xfrm>
              <a:off x="279137" y="911024"/>
              <a:ext cx="18244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8" name="TextBox 77">
            <a:extLst>
              <a:ext uri="{FF2B5EF4-FFF2-40B4-BE49-F238E27FC236}">
                <a16:creationId xmlns:a16="http://schemas.microsoft.com/office/drawing/2014/main" id="{1C9B761D-A7AA-4158-8C4E-73C21C6F7AF8}"/>
              </a:ext>
            </a:extLst>
          </p:cNvPr>
          <p:cNvSpPr txBox="1">
            <a:spLocks/>
          </p:cNvSpPr>
          <p:nvPr>
            <p:custDataLst>
              <p:tags r:id="rId18"/>
            </p:custDataLst>
          </p:nvPr>
        </p:nvSpPr>
        <p:spPr>
          <a:xfrm>
            <a:off x="600222" y="3728340"/>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Central Planning</a:t>
            </a:r>
          </a:p>
        </p:txBody>
      </p:sp>
      <p:sp>
        <p:nvSpPr>
          <p:cNvPr id="137" name="TextBox 136">
            <a:extLst>
              <a:ext uri="{FF2B5EF4-FFF2-40B4-BE49-F238E27FC236}">
                <a16:creationId xmlns:a16="http://schemas.microsoft.com/office/drawing/2014/main" id="{C1E3A287-909D-4E01-BB48-D840AA7895E0}"/>
              </a:ext>
            </a:extLst>
          </p:cNvPr>
          <p:cNvSpPr txBox="1"/>
          <p:nvPr>
            <p:custDataLst>
              <p:tags r:id="rId19"/>
            </p:custDataLst>
          </p:nvPr>
        </p:nvSpPr>
        <p:spPr>
          <a:xfrm rot="16200000">
            <a:off x="-926057" y="4933535"/>
            <a:ext cx="2669361" cy="258974"/>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Operations Resiliency</a:t>
            </a:r>
          </a:p>
        </p:txBody>
      </p:sp>
      <p:sp>
        <p:nvSpPr>
          <p:cNvPr id="79" name="TextBox 78">
            <a:extLst>
              <a:ext uri="{FF2B5EF4-FFF2-40B4-BE49-F238E27FC236}">
                <a16:creationId xmlns:a16="http://schemas.microsoft.com/office/drawing/2014/main" id="{C7DA8088-63A2-4337-9FA2-73C907269BB4}"/>
              </a:ext>
            </a:extLst>
          </p:cNvPr>
          <p:cNvSpPr txBox="1">
            <a:spLocks/>
          </p:cNvSpPr>
          <p:nvPr>
            <p:custDataLst>
              <p:tags r:id="rId20"/>
            </p:custDataLst>
          </p:nvPr>
        </p:nvSpPr>
        <p:spPr>
          <a:xfrm>
            <a:off x="600222" y="4506012"/>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Procurement</a:t>
            </a:r>
          </a:p>
        </p:txBody>
      </p:sp>
      <p:sp>
        <p:nvSpPr>
          <p:cNvPr id="80" name="TextBox 79">
            <a:extLst>
              <a:ext uri="{FF2B5EF4-FFF2-40B4-BE49-F238E27FC236}">
                <a16:creationId xmlns:a16="http://schemas.microsoft.com/office/drawing/2014/main" id="{4E3A5FD5-AA3C-4DE7-B4F3-ED2A4E3F2572}"/>
              </a:ext>
            </a:extLst>
          </p:cNvPr>
          <p:cNvSpPr txBox="1">
            <a:spLocks/>
          </p:cNvSpPr>
          <p:nvPr>
            <p:custDataLst>
              <p:tags r:id="rId21"/>
            </p:custDataLst>
          </p:nvPr>
        </p:nvSpPr>
        <p:spPr>
          <a:xfrm>
            <a:off x="600222" y="4894848"/>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CTM &amp; Maintenance</a:t>
            </a:r>
          </a:p>
        </p:txBody>
      </p:sp>
      <p:sp>
        <p:nvSpPr>
          <p:cNvPr id="81" name="TextBox 80">
            <a:extLst>
              <a:ext uri="{FF2B5EF4-FFF2-40B4-BE49-F238E27FC236}">
                <a16:creationId xmlns:a16="http://schemas.microsoft.com/office/drawing/2014/main" id="{F7E623A3-5F40-4151-A5B8-26BA4B1FA387}"/>
              </a:ext>
            </a:extLst>
          </p:cNvPr>
          <p:cNvSpPr txBox="1">
            <a:spLocks/>
          </p:cNvSpPr>
          <p:nvPr>
            <p:custDataLst>
              <p:tags r:id="rId22"/>
            </p:custDataLst>
          </p:nvPr>
        </p:nvSpPr>
        <p:spPr>
          <a:xfrm>
            <a:off x="600222" y="5286783"/>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Non-Acute Support</a:t>
            </a:r>
          </a:p>
        </p:txBody>
      </p:sp>
      <p:sp>
        <p:nvSpPr>
          <p:cNvPr id="111" name="TextBox 110">
            <a:extLst>
              <a:ext uri="{FF2B5EF4-FFF2-40B4-BE49-F238E27FC236}">
                <a16:creationId xmlns:a16="http://schemas.microsoft.com/office/drawing/2014/main" id="{C979E6F5-4354-4EBF-91C0-599587BB0787}"/>
              </a:ext>
            </a:extLst>
          </p:cNvPr>
          <p:cNvSpPr txBox="1">
            <a:spLocks/>
          </p:cNvSpPr>
          <p:nvPr>
            <p:custDataLst>
              <p:tags r:id="rId23"/>
            </p:custDataLst>
          </p:nvPr>
        </p:nvSpPr>
        <p:spPr>
          <a:xfrm>
            <a:off x="600222" y="5673708"/>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Projections &amp; Reporting</a:t>
            </a:r>
          </a:p>
        </p:txBody>
      </p:sp>
      <p:sp>
        <p:nvSpPr>
          <p:cNvPr id="117" name="TextBox 116">
            <a:extLst>
              <a:ext uri="{FF2B5EF4-FFF2-40B4-BE49-F238E27FC236}">
                <a16:creationId xmlns:a16="http://schemas.microsoft.com/office/drawing/2014/main" id="{BFA250F8-D781-45E6-A8BB-F945E4A61783}"/>
              </a:ext>
            </a:extLst>
          </p:cNvPr>
          <p:cNvSpPr txBox="1">
            <a:spLocks/>
          </p:cNvSpPr>
          <p:nvPr>
            <p:custDataLst>
              <p:tags r:id="rId24"/>
            </p:custDataLst>
          </p:nvPr>
        </p:nvSpPr>
        <p:spPr>
          <a:xfrm>
            <a:off x="600222" y="4117176"/>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Operations &amp; Logistics</a:t>
            </a:r>
          </a:p>
        </p:txBody>
      </p:sp>
      <p:sp>
        <p:nvSpPr>
          <p:cNvPr id="142" name="TextBox 141">
            <a:extLst>
              <a:ext uri="{FF2B5EF4-FFF2-40B4-BE49-F238E27FC236}">
                <a16:creationId xmlns:a16="http://schemas.microsoft.com/office/drawing/2014/main" id="{3E924B8D-7129-4CDC-966F-F6120A99857B}"/>
              </a:ext>
            </a:extLst>
          </p:cNvPr>
          <p:cNvSpPr txBox="1">
            <a:spLocks/>
          </p:cNvSpPr>
          <p:nvPr>
            <p:custDataLst>
              <p:tags r:id="rId25"/>
            </p:custDataLst>
          </p:nvPr>
        </p:nvSpPr>
        <p:spPr>
          <a:xfrm>
            <a:off x="279137" y="954704"/>
            <a:ext cx="1824436"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System Integration</a:t>
            </a:r>
          </a:p>
        </p:txBody>
      </p:sp>
      <p:grpSp>
        <p:nvGrpSpPr>
          <p:cNvPr id="12" name="Group 11">
            <a:extLst>
              <a:ext uri="{FF2B5EF4-FFF2-40B4-BE49-F238E27FC236}">
                <a16:creationId xmlns:a16="http://schemas.microsoft.com/office/drawing/2014/main" id="{9A2E9B0B-B49A-4563-AD36-984A4DAD58B2}"/>
              </a:ext>
            </a:extLst>
          </p:cNvPr>
          <p:cNvGrpSpPr/>
          <p:nvPr/>
        </p:nvGrpSpPr>
        <p:grpSpPr>
          <a:xfrm>
            <a:off x="279136" y="1318484"/>
            <a:ext cx="11452154" cy="2383972"/>
            <a:chOff x="279136" y="1318484"/>
            <a:chExt cx="11452154" cy="2383972"/>
          </a:xfrm>
        </p:grpSpPr>
        <p:sp>
          <p:nvSpPr>
            <p:cNvPr id="84" name="TextBox 83">
              <a:extLst>
                <a:ext uri="{FF2B5EF4-FFF2-40B4-BE49-F238E27FC236}">
                  <a16:creationId xmlns:a16="http://schemas.microsoft.com/office/drawing/2014/main" id="{251276AF-4813-4BB7-B649-7EC794FFF5E7}"/>
                </a:ext>
              </a:extLst>
            </p:cNvPr>
            <p:cNvSpPr txBox="1"/>
            <p:nvPr>
              <p:custDataLst>
                <p:tags r:id="rId63"/>
              </p:custDataLst>
            </p:nvPr>
          </p:nvSpPr>
          <p:spPr>
            <a:xfrm>
              <a:off x="2228697" y="2144234"/>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Cole Ercanbrack</a:t>
              </a:r>
            </a:p>
          </p:txBody>
        </p:sp>
        <p:sp>
          <p:nvSpPr>
            <p:cNvPr id="85" name="TextBox 84">
              <a:extLst>
                <a:ext uri="{FF2B5EF4-FFF2-40B4-BE49-F238E27FC236}">
                  <a16:creationId xmlns:a16="http://schemas.microsoft.com/office/drawing/2014/main" id="{9FCF383E-0704-44BB-9665-65C3B9BDD538}"/>
                </a:ext>
              </a:extLst>
            </p:cNvPr>
            <p:cNvSpPr txBox="1"/>
            <p:nvPr>
              <p:custDataLst>
                <p:tags r:id="rId64"/>
              </p:custDataLst>
            </p:nvPr>
          </p:nvSpPr>
          <p:spPr>
            <a:xfrm>
              <a:off x="2228697" y="2533070"/>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Gerry Slingsby</a:t>
              </a:r>
            </a:p>
          </p:txBody>
        </p:sp>
        <p:sp>
          <p:nvSpPr>
            <p:cNvPr id="86" name="TextBox 85">
              <a:extLst>
                <a:ext uri="{FF2B5EF4-FFF2-40B4-BE49-F238E27FC236}">
                  <a16:creationId xmlns:a16="http://schemas.microsoft.com/office/drawing/2014/main" id="{BC0C47A3-5869-46B6-B434-75552AB337C2}"/>
                </a:ext>
              </a:extLst>
            </p:cNvPr>
            <p:cNvSpPr txBox="1"/>
            <p:nvPr>
              <p:custDataLst>
                <p:tags r:id="rId65"/>
              </p:custDataLst>
            </p:nvPr>
          </p:nvSpPr>
          <p:spPr>
            <a:xfrm>
              <a:off x="2228697" y="2921908"/>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Andy Maze</a:t>
              </a:r>
            </a:p>
          </p:txBody>
        </p:sp>
        <p:sp>
          <p:nvSpPr>
            <p:cNvPr id="83" name="TextBox 82">
              <a:extLst>
                <a:ext uri="{FF2B5EF4-FFF2-40B4-BE49-F238E27FC236}">
                  <a16:creationId xmlns:a16="http://schemas.microsoft.com/office/drawing/2014/main" id="{4BFC4A4A-FFB8-43B0-962C-FABB11DA1980}"/>
                </a:ext>
              </a:extLst>
            </p:cNvPr>
            <p:cNvSpPr txBox="1"/>
            <p:nvPr>
              <p:custDataLst>
                <p:tags r:id="rId66"/>
              </p:custDataLst>
            </p:nvPr>
          </p:nvSpPr>
          <p:spPr>
            <a:xfrm>
              <a:off x="2228697" y="1755399"/>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Cole Ercanbrack</a:t>
              </a:r>
            </a:p>
          </p:txBody>
        </p:sp>
        <p:sp>
          <p:nvSpPr>
            <p:cNvPr id="72" name="TextBox 71">
              <a:extLst>
                <a:ext uri="{FF2B5EF4-FFF2-40B4-BE49-F238E27FC236}">
                  <a16:creationId xmlns:a16="http://schemas.microsoft.com/office/drawing/2014/main" id="{E1565DC8-D4D1-484A-B08E-8FE146FF7093}"/>
                </a:ext>
              </a:extLst>
            </p:cNvPr>
            <p:cNvSpPr txBox="1"/>
            <p:nvPr>
              <p:custDataLst>
                <p:tags r:id="rId67"/>
              </p:custDataLst>
            </p:nvPr>
          </p:nvSpPr>
          <p:spPr>
            <a:xfrm>
              <a:off x="2228697" y="1365734"/>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Cheryl Saxby</a:t>
              </a:r>
            </a:p>
          </p:txBody>
        </p:sp>
        <p:sp>
          <p:nvSpPr>
            <p:cNvPr id="136" name="TextBox 135">
              <a:extLst>
                <a:ext uri="{FF2B5EF4-FFF2-40B4-BE49-F238E27FC236}">
                  <a16:creationId xmlns:a16="http://schemas.microsoft.com/office/drawing/2014/main" id="{592876A2-CA77-4422-AF73-1FF105DDF07E}"/>
                </a:ext>
              </a:extLst>
            </p:cNvPr>
            <p:cNvSpPr txBox="1"/>
            <p:nvPr>
              <p:custDataLst>
                <p:tags r:id="rId68"/>
              </p:custDataLst>
            </p:nvPr>
          </p:nvSpPr>
          <p:spPr>
            <a:xfrm>
              <a:off x="2228697" y="3310461"/>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Tran Nguyen</a:t>
              </a:r>
            </a:p>
          </p:txBody>
        </p:sp>
        <p:cxnSp>
          <p:nvCxnSpPr>
            <p:cNvPr id="124" name="Straight Connector 123">
              <a:extLst>
                <a:ext uri="{FF2B5EF4-FFF2-40B4-BE49-F238E27FC236}">
                  <a16:creationId xmlns:a16="http://schemas.microsoft.com/office/drawing/2014/main" id="{E715D553-A3B6-4996-9A05-4D5897715967}"/>
                </a:ext>
              </a:extLst>
            </p:cNvPr>
            <p:cNvCxnSpPr/>
            <p:nvPr>
              <p:custDataLst>
                <p:tags r:id="rId69"/>
              </p:custDataLst>
            </p:nvPr>
          </p:nvCxnSpPr>
          <p:spPr>
            <a:xfrm>
              <a:off x="647669" y="2507189"/>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D36E2BE8-32BE-4172-B06F-5B9DEA300EEC}"/>
                </a:ext>
              </a:extLst>
            </p:cNvPr>
            <p:cNvCxnSpPr/>
            <p:nvPr>
              <p:custDataLst>
                <p:tags r:id="rId70"/>
              </p:custDataLst>
            </p:nvPr>
          </p:nvCxnSpPr>
          <p:spPr>
            <a:xfrm>
              <a:off x="647669" y="2896025"/>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F23D5FF2-2DC9-4595-A2C8-2BBB6D242B39}"/>
                </a:ext>
              </a:extLst>
            </p:cNvPr>
            <p:cNvCxnSpPr/>
            <p:nvPr>
              <p:custDataLst>
                <p:tags r:id="rId71"/>
              </p:custDataLst>
            </p:nvPr>
          </p:nvCxnSpPr>
          <p:spPr>
            <a:xfrm>
              <a:off x="647669" y="2118353"/>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7EDF3EC-3D6F-40D7-BEBC-BAC1B7E4BC66}"/>
                </a:ext>
              </a:extLst>
            </p:cNvPr>
            <p:cNvCxnSpPr/>
            <p:nvPr>
              <p:custDataLst>
                <p:tags r:id="rId72"/>
              </p:custDataLst>
            </p:nvPr>
          </p:nvCxnSpPr>
          <p:spPr>
            <a:xfrm>
              <a:off x="279136" y="1318484"/>
              <a:ext cx="11452154"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E9F7820-1932-4423-A2EE-47EB67F4FE6A}"/>
                </a:ext>
              </a:extLst>
            </p:cNvPr>
            <p:cNvCxnSpPr/>
            <p:nvPr>
              <p:custDataLst>
                <p:tags r:id="rId73"/>
              </p:custDataLst>
            </p:nvPr>
          </p:nvCxnSpPr>
          <p:spPr>
            <a:xfrm>
              <a:off x="647669" y="1728689"/>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5EB6DCD3-EBCE-48DA-BD7B-62C30FCFC8DC}"/>
                </a:ext>
              </a:extLst>
            </p:cNvPr>
            <p:cNvCxnSpPr/>
            <p:nvPr>
              <p:custDataLst>
                <p:tags r:id="rId74"/>
              </p:custDataLst>
            </p:nvPr>
          </p:nvCxnSpPr>
          <p:spPr>
            <a:xfrm>
              <a:off x="279136" y="3702456"/>
              <a:ext cx="11452154"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1C57056F-F946-44D2-A938-7B85473F3C1F}"/>
                </a:ext>
              </a:extLst>
            </p:cNvPr>
            <p:cNvCxnSpPr/>
            <p:nvPr>
              <p:custDataLst>
                <p:tags r:id="rId75"/>
              </p:custDataLst>
            </p:nvPr>
          </p:nvCxnSpPr>
          <p:spPr>
            <a:xfrm>
              <a:off x="647669" y="3284577"/>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09A2C500-4A9F-4EE9-B541-E292E37AD17B}"/>
                </a:ext>
              </a:extLst>
            </p:cNvPr>
            <p:cNvSpPr txBox="1">
              <a:spLocks/>
            </p:cNvSpPr>
            <p:nvPr>
              <p:custDataLst>
                <p:tags r:id="rId76"/>
              </p:custDataLst>
            </p:nvPr>
          </p:nvSpPr>
          <p:spPr>
            <a:xfrm>
              <a:off x="600222" y="2144235"/>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PPE</a:t>
              </a:r>
            </a:p>
          </p:txBody>
        </p:sp>
        <p:sp>
          <p:nvSpPr>
            <p:cNvPr id="76" name="TextBox 75">
              <a:extLst>
                <a:ext uri="{FF2B5EF4-FFF2-40B4-BE49-F238E27FC236}">
                  <a16:creationId xmlns:a16="http://schemas.microsoft.com/office/drawing/2014/main" id="{3B8030A6-F482-4F9A-B954-32191DBA7E7F}"/>
                </a:ext>
              </a:extLst>
            </p:cNvPr>
            <p:cNvSpPr txBox="1">
              <a:spLocks/>
            </p:cNvSpPr>
            <p:nvPr>
              <p:custDataLst>
                <p:tags r:id="rId77"/>
              </p:custDataLst>
            </p:nvPr>
          </p:nvSpPr>
          <p:spPr>
            <a:xfrm>
              <a:off x="600222" y="2533070"/>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EVS</a:t>
              </a:r>
            </a:p>
          </p:txBody>
        </p:sp>
        <p:sp>
          <p:nvSpPr>
            <p:cNvPr id="77" name="TextBox 76">
              <a:extLst>
                <a:ext uri="{FF2B5EF4-FFF2-40B4-BE49-F238E27FC236}">
                  <a16:creationId xmlns:a16="http://schemas.microsoft.com/office/drawing/2014/main" id="{AA694755-1BE5-44F8-BDDE-3978FD64B47D}"/>
                </a:ext>
              </a:extLst>
            </p:cNvPr>
            <p:cNvSpPr txBox="1">
              <a:spLocks/>
            </p:cNvSpPr>
            <p:nvPr>
              <p:custDataLst>
                <p:tags r:id="rId78"/>
              </p:custDataLst>
            </p:nvPr>
          </p:nvSpPr>
          <p:spPr>
            <a:xfrm>
              <a:off x="600222" y="2921908"/>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Testing</a:t>
              </a:r>
            </a:p>
          </p:txBody>
        </p:sp>
        <p:sp>
          <p:nvSpPr>
            <p:cNvPr id="134" name="TextBox 133">
              <a:extLst>
                <a:ext uri="{FF2B5EF4-FFF2-40B4-BE49-F238E27FC236}">
                  <a16:creationId xmlns:a16="http://schemas.microsoft.com/office/drawing/2014/main" id="{4EFFA6E8-4DA2-4EE4-91B5-7B7A8A28A4EB}"/>
                </a:ext>
              </a:extLst>
            </p:cNvPr>
            <p:cNvSpPr txBox="1"/>
            <p:nvPr>
              <p:custDataLst>
                <p:tags r:id="rId79"/>
              </p:custDataLst>
            </p:nvPr>
          </p:nvSpPr>
          <p:spPr>
            <a:xfrm rot="16200000">
              <a:off x="-732271" y="2377144"/>
              <a:ext cx="2281792" cy="258974"/>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Supply Resiliency</a:t>
              </a:r>
            </a:p>
          </p:txBody>
        </p:sp>
        <p:sp>
          <p:nvSpPr>
            <p:cNvPr id="74" name="TextBox 73">
              <a:extLst>
                <a:ext uri="{FF2B5EF4-FFF2-40B4-BE49-F238E27FC236}">
                  <a16:creationId xmlns:a16="http://schemas.microsoft.com/office/drawing/2014/main" id="{B03F78A5-0C9A-46BD-A29C-52F0D9A7DDB7}"/>
                </a:ext>
              </a:extLst>
            </p:cNvPr>
            <p:cNvSpPr txBox="1">
              <a:spLocks/>
            </p:cNvSpPr>
            <p:nvPr>
              <p:custDataLst>
                <p:tags r:id="rId80"/>
              </p:custDataLst>
            </p:nvPr>
          </p:nvSpPr>
          <p:spPr>
            <a:xfrm>
              <a:off x="600222" y="1755399"/>
              <a:ext cx="1503351" cy="337071"/>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General MedSurg</a:t>
              </a:r>
            </a:p>
          </p:txBody>
        </p:sp>
        <p:sp>
          <p:nvSpPr>
            <p:cNvPr id="71" name="TextBox 70">
              <a:extLst>
                <a:ext uri="{FF2B5EF4-FFF2-40B4-BE49-F238E27FC236}">
                  <a16:creationId xmlns:a16="http://schemas.microsoft.com/office/drawing/2014/main" id="{EFD8CDF7-B54F-4726-8036-E4D30D611934}"/>
                </a:ext>
              </a:extLst>
            </p:cNvPr>
            <p:cNvSpPr txBox="1">
              <a:spLocks/>
            </p:cNvSpPr>
            <p:nvPr>
              <p:custDataLst>
                <p:tags r:id="rId81"/>
              </p:custDataLst>
            </p:nvPr>
          </p:nvSpPr>
          <p:spPr>
            <a:xfrm>
              <a:off x="600222" y="1365734"/>
              <a:ext cx="1503351" cy="337071"/>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Physician Specialty</a:t>
              </a:r>
            </a:p>
          </p:txBody>
        </p:sp>
        <p:sp>
          <p:nvSpPr>
            <p:cNvPr id="133" name="TextBox 132">
              <a:extLst>
                <a:ext uri="{FF2B5EF4-FFF2-40B4-BE49-F238E27FC236}">
                  <a16:creationId xmlns:a16="http://schemas.microsoft.com/office/drawing/2014/main" id="{EDC419E1-0A5C-44F6-83AF-F9083395F03D}"/>
                </a:ext>
              </a:extLst>
            </p:cNvPr>
            <p:cNvSpPr txBox="1">
              <a:spLocks/>
            </p:cNvSpPr>
            <p:nvPr>
              <p:custDataLst>
                <p:tags r:id="rId82"/>
              </p:custDataLst>
            </p:nvPr>
          </p:nvSpPr>
          <p:spPr>
            <a:xfrm>
              <a:off x="600222" y="3310461"/>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Respiratory Therapy &amp; Anesthesia</a:t>
              </a:r>
            </a:p>
          </p:txBody>
        </p:sp>
      </p:grpSp>
      <p:sp>
        <p:nvSpPr>
          <p:cNvPr id="155" name="TextBox 154">
            <a:extLst>
              <a:ext uri="{FF2B5EF4-FFF2-40B4-BE49-F238E27FC236}">
                <a16:creationId xmlns:a16="http://schemas.microsoft.com/office/drawing/2014/main" id="{35407795-C644-4F6E-8CC2-D9AB0EC8D775}"/>
              </a:ext>
            </a:extLst>
          </p:cNvPr>
          <p:cNvSpPr txBox="1">
            <a:spLocks/>
          </p:cNvSpPr>
          <p:nvPr>
            <p:custDataLst>
              <p:tags r:id="rId26"/>
            </p:custDataLst>
          </p:nvPr>
        </p:nvSpPr>
        <p:spPr>
          <a:xfrm>
            <a:off x="600222" y="6060633"/>
            <a:ext cx="1503351" cy="337070"/>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Capital Equipment</a:t>
            </a:r>
          </a:p>
        </p:txBody>
      </p:sp>
      <p:sp>
        <p:nvSpPr>
          <p:cNvPr id="156" name="TextBox 155">
            <a:extLst>
              <a:ext uri="{FF2B5EF4-FFF2-40B4-BE49-F238E27FC236}">
                <a16:creationId xmlns:a16="http://schemas.microsoft.com/office/drawing/2014/main" id="{7008802B-6998-4925-94EC-2D1DD526CB6A}"/>
              </a:ext>
            </a:extLst>
          </p:cNvPr>
          <p:cNvSpPr txBox="1"/>
          <p:nvPr>
            <p:custDataLst>
              <p:tags r:id="rId27"/>
            </p:custDataLst>
          </p:nvPr>
        </p:nvSpPr>
        <p:spPr>
          <a:xfrm>
            <a:off x="2228697" y="6060632"/>
            <a:ext cx="1670203"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1" i="0" u="none" strike="noStrike" kern="1200" cap="none" spc="0" normalizeH="0" baseline="0" noProof="0">
                <a:ln>
                  <a:noFill/>
                </a:ln>
                <a:solidFill>
                  <a:srgbClr val="00529B"/>
                </a:solidFill>
                <a:effectLst/>
                <a:uLnTx/>
                <a:uFillTx/>
                <a:latin typeface="Calibri"/>
                <a:ea typeface="+mn-ea"/>
                <a:cs typeface="+mn-cs"/>
              </a:rPr>
              <a:t>Tamar Katz</a:t>
            </a:r>
          </a:p>
        </p:txBody>
      </p:sp>
      <p:grpSp>
        <p:nvGrpSpPr>
          <p:cNvPr id="10" name="Group 9">
            <a:extLst>
              <a:ext uri="{FF2B5EF4-FFF2-40B4-BE49-F238E27FC236}">
                <a16:creationId xmlns:a16="http://schemas.microsoft.com/office/drawing/2014/main" id="{6182CFE6-2AA5-4A51-93E6-189D1E900991}"/>
              </a:ext>
            </a:extLst>
          </p:cNvPr>
          <p:cNvGrpSpPr/>
          <p:nvPr/>
        </p:nvGrpSpPr>
        <p:grpSpPr>
          <a:xfrm>
            <a:off x="3895706" y="954704"/>
            <a:ext cx="7787606" cy="5838177"/>
            <a:chOff x="3994484" y="954704"/>
            <a:chExt cx="7787606" cy="5838177"/>
          </a:xfrm>
        </p:grpSpPr>
        <p:sp>
          <p:nvSpPr>
            <p:cNvPr id="64" name="TextBox 63">
              <a:extLst>
                <a:ext uri="{FF2B5EF4-FFF2-40B4-BE49-F238E27FC236}">
                  <a16:creationId xmlns:a16="http://schemas.microsoft.com/office/drawing/2014/main" id="{BC7B6CC7-163C-4FAC-A5DF-DC0041351862}"/>
                </a:ext>
              </a:extLst>
            </p:cNvPr>
            <p:cNvSpPr txBox="1">
              <a:spLocks/>
            </p:cNvSpPr>
            <p:nvPr>
              <p:custDataLst>
                <p:tags r:id="rId48"/>
              </p:custDataLst>
            </p:nvPr>
          </p:nvSpPr>
          <p:spPr>
            <a:xfrm>
              <a:off x="4960424" y="6456632"/>
              <a:ext cx="4374076" cy="336249"/>
            </a:xfrm>
            <a:prstGeom prst="rect">
              <a:avLst/>
            </a:prstGeom>
            <a:solidFill>
              <a:schemeClr val="bg2"/>
            </a:solidFill>
            <a:ln>
              <a:solidFill>
                <a:schemeClr val="accent2"/>
              </a:solid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050" b="1" i="0" u="none" strike="noStrike" kern="1200" cap="none" spc="0" normalizeH="0" baseline="0" noProof="0">
                  <a:ln>
                    <a:noFill/>
                  </a:ln>
                  <a:solidFill>
                    <a:srgbClr val="00529B"/>
                  </a:solidFill>
                  <a:effectLst/>
                  <a:uLnTx/>
                  <a:uFillTx/>
                  <a:latin typeface="Calibri"/>
                  <a:ea typeface="+mn-ea"/>
                  <a:cs typeface="+mn-cs"/>
                </a:rPr>
                <a:t>REH Executive Team concurrently reviewing work from home protocols</a:t>
              </a:r>
            </a:p>
          </p:txBody>
        </p:sp>
        <p:sp>
          <p:nvSpPr>
            <p:cNvPr id="93" name="TextBox 92">
              <a:extLst>
                <a:ext uri="{FF2B5EF4-FFF2-40B4-BE49-F238E27FC236}">
                  <a16:creationId xmlns:a16="http://schemas.microsoft.com/office/drawing/2014/main" id="{E1BD9DAA-00B6-4669-A783-7A3C34F9103F}"/>
                </a:ext>
              </a:extLst>
            </p:cNvPr>
            <p:cNvSpPr txBox="1"/>
            <p:nvPr>
              <p:custDataLst>
                <p:tags r:id="rId49"/>
              </p:custDataLst>
            </p:nvPr>
          </p:nvSpPr>
          <p:spPr>
            <a:xfrm>
              <a:off x="4045284" y="2084967"/>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Forecast PPE use by system policy, increase allocations with current suppliers and identify alternative sources</a:t>
              </a:r>
            </a:p>
          </p:txBody>
        </p:sp>
        <p:sp>
          <p:nvSpPr>
            <p:cNvPr id="94" name="TextBox 93">
              <a:extLst>
                <a:ext uri="{FF2B5EF4-FFF2-40B4-BE49-F238E27FC236}">
                  <a16:creationId xmlns:a16="http://schemas.microsoft.com/office/drawing/2014/main" id="{5F33F012-A871-432E-B23F-3AD6F27169D7}"/>
                </a:ext>
              </a:extLst>
            </p:cNvPr>
            <p:cNvSpPr txBox="1"/>
            <p:nvPr>
              <p:custDataLst>
                <p:tags r:id="rId50"/>
              </p:custDataLst>
            </p:nvPr>
          </p:nvSpPr>
          <p:spPr>
            <a:xfrm>
              <a:off x="3994484" y="2533070"/>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Forecast EVS need, increase allocations with current vendors and identify alternative sources</a:t>
              </a:r>
            </a:p>
          </p:txBody>
        </p:sp>
        <p:sp>
          <p:nvSpPr>
            <p:cNvPr id="95" name="TextBox 94">
              <a:extLst>
                <a:ext uri="{FF2B5EF4-FFF2-40B4-BE49-F238E27FC236}">
                  <a16:creationId xmlns:a16="http://schemas.microsoft.com/office/drawing/2014/main" id="{3A1FDCD5-1E25-469E-9013-5524E23E9EB3}"/>
                </a:ext>
              </a:extLst>
            </p:cNvPr>
            <p:cNvSpPr txBox="1"/>
            <p:nvPr>
              <p:custDataLst>
                <p:tags r:id="rId51"/>
              </p:custDataLst>
            </p:nvPr>
          </p:nvSpPr>
          <p:spPr>
            <a:xfrm>
              <a:off x="3994484" y="2921909"/>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Understand system testing strategy and ensure proper inflow and distribution of testing supplies</a:t>
              </a:r>
            </a:p>
          </p:txBody>
        </p:sp>
        <p:sp>
          <p:nvSpPr>
            <p:cNvPr id="92" name="TextBox 91">
              <a:extLst>
                <a:ext uri="{FF2B5EF4-FFF2-40B4-BE49-F238E27FC236}">
                  <a16:creationId xmlns:a16="http://schemas.microsoft.com/office/drawing/2014/main" id="{444BD00E-89C1-474C-A49E-7CAFB64119DA}"/>
                </a:ext>
              </a:extLst>
            </p:cNvPr>
            <p:cNvSpPr txBox="1"/>
            <p:nvPr>
              <p:custDataLst>
                <p:tags r:id="rId52"/>
              </p:custDataLst>
            </p:nvPr>
          </p:nvSpPr>
          <p:spPr>
            <a:xfrm>
              <a:off x="3994484" y="1755399"/>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Identify at-risk supply categories through increased vendor engagement, launch mitigation strategies</a:t>
              </a:r>
            </a:p>
          </p:txBody>
        </p:sp>
        <p:sp>
          <p:nvSpPr>
            <p:cNvPr id="144" name="TextBox 143">
              <a:extLst>
                <a:ext uri="{FF2B5EF4-FFF2-40B4-BE49-F238E27FC236}">
                  <a16:creationId xmlns:a16="http://schemas.microsoft.com/office/drawing/2014/main" id="{8AC3DFD6-6A95-49A6-9EB1-EB2D1961816E}"/>
                </a:ext>
              </a:extLst>
            </p:cNvPr>
            <p:cNvSpPr txBox="1"/>
            <p:nvPr>
              <p:custDataLst>
                <p:tags r:id="rId53"/>
              </p:custDataLst>
            </p:nvPr>
          </p:nvSpPr>
          <p:spPr>
            <a:xfrm>
              <a:off x="3994484" y="954704"/>
              <a:ext cx="7736806" cy="337070"/>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Understand and communicate system operations ramp up strategies through engaging with clinical, system and peer division leaders</a:t>
              </a:r>
            </a:p>
          </p:txBody>
        </p:sp>
        <p:sp>
          <p:nvSpPr>
            <p:cNvPr id="109" name="TextBox 108">
              <a:extLst>
                <a:ext uri="{FF2B5EF4-FFF2-40B4-BE49-F238E27FC236}">
                  <a16:creationId xmlns:a16="http://schemas.microsoft.com/office/drawing/2014/main" id="{36A4B297-2872-4458-8FFB-51F04E45D56F}"/>
                </a:ext>
              </a:extLst>
            </p:cNvPr>
            <p:cNvSpPr txBox="1"/>
            <p:nvPr>
              <p:custDataLst>
                <p:tags r:id="rId54"/>
              </p:custDataLst>
            </p:nvPr>
          </p:nvSpPr>
          <p:spPr>
            <a:xfrm>
              <a:off x="3994484" y="1365734"/>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Identify at-risk supply categories through increased vendor engagement, launch mitigation strategies</a:t>
              </a:r>
            </a:p>
          </p:txBody>
        </p:sp>
        <p:sp>
          <p:nvSpPr>
            <p:cNvPr id="96" name="TextBox 95">
              <a:extLst>
                <a:ext uri="{FF2B5EF4-FFF2-40B4-BE49-F238E27FC236}">
                  <a16:creationId xmlns:a16="http://schemas.microsoft.com/office/drawing/2014/main" id="{6B8A034B-2F21-45C5-8A46-707CB119F950}"/>
                </a:ext>
              </a:extLst>
            </p:cNvPr>
            <p:cNvSpPr txBox="1"/>
            <p:nvPr>
              <p:custDataLst>
                <p:tags r:id="rId55"/>
              </p:custDataLst>
            </p:nvPr>
          </p:nvSpPr>
          <p:spPr>
            <a:xfrm>
              <a:off x="3994484" y="3728339"/>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Ensure accurate data and information on inventory planning (i.e. manage LUM to general storage, optimize reorder points)</a:t>
              </a:r>
            </a:p>
          </p:txBody>
        </p:sp>
        <p:sp>
          <p:nvSpPr>
            <p:cNvPr id="97" name="TextBox 96">
              <a:extLst>
                <a:ext uri="{FF2B5EF4-FFF2-40B4-BE49-F238E27FC236}">
                  <a16:creationId xmlns:a16="http://schemas.microsoft.com/office/drawing/2014/main" id="{347B39CA-85B4-4B20-9DCB-7A2F41ECFD23}"/>
                </a:ext>
              </a:extLst>
            </p:cNvPr>
            <p:cNvSpPr txBox="1"/>
            <p:nvPr>
              <p:custDataLst>
                <p:tags r:id="rId56"/>
              </p:custDataLst>
            </p:nvPr>
          </p:nvSpPr>
          <p:spPr>
            <a:xfrm>
              <a:off x="3994484" y="4506012"/>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Identify critical processes that may roadblock surgery ramp up, determine solutions to address</a:t>
              </a:r>
            </a:p>
          </p:txBody>
        </p:sp>
        <p:sp>
          <p:nvSpPr>
            <p:cNvPr id="98" name="TextBox 97">
              <a:extLst>
                <a:ext uri="{FF2B5EF4-FFF2-40B4-BE49-F238E27FC236}">
                  <a16:creationId xmlns:a16="http://schemas.microsoft.com/office/drawing/2014/main" id="{A7C4E76A-E061-4C79-AA37-B1C84EC82199}"/>
                </a:ext>
              </a:extLst>
            </p:cNvPr>
            <p:cNvSpPr txBox="1"/>
            <p:nvPr>
              <p:custDataLst>
                <p:tags r:id="rId57"/>
              </p:custDataLst>
            </p:nvPr>
          </p:nvSpPr>
          <p:spPr>
            <a:xfrm>
              <a:off x="3994484" y="4894848"/>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Ensure continued and uninterrupted maintenance, prioritize schedule by most necessary equipment</a:t>
              </a:r>
            </a:p>
          </p:txBody>
        </p:sp>
        <p:sp>
          <p:nvSpPr>
            <p:cNvPr id="99" name="TextBox 98">
              <a:extLst>
                <a:ext uri="{FF2B5EF4-FFF2-40B4-BE49-F238E27FC236}">
                  <a16:creationId xmlns:a16="http://schemas.microsoft.com/office/drawing/2014/main" id="{9D733B3E-92E4-4074-B627-60D8E6E35E3C}"/>
                </a:ext>
              </a:extLst>
            </p:cNvPr>
            <p:cNvSpPr txBox="1"/>
            <p:nvPr>
              <p:custDataLst>
                <p:tags r:id="rId58"/>
              </p:custDataLst>
            </p:nvPr>
          </p:nvSpPr>
          <p:spPr>
            <a:xfrm>
              <a:off x="3994484" y="5286782"/>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Ensure Ambulatory concerns and requirements communicated and met through Return to Operations management project plan</a:t>
              </a:r>
            </a:p>
          </p:txBody>
        </p:sp>
        <p:sp>
          <p:nvSpPr>
            <p:cNvPr id="114" name="TextBox 113">
              <a:extLst>
                <a:ext uri="{FF2B5EF4-FFF2-40B4-BE49-F238E27FC236}">
                  <a16:creationId xmlns:a16="http://schemas.microsoft.com/office/drawing/2014/main" id="{04445009-B507-471E-AC0D-EDD5782F160C}"/>
                </a:ext>
              </a:extLst>
            </p:cNvPr>
            <p:cNvSpPr txBox="1"/>
            <p:nvPr>
              <p:custDataLst>
                <p:tags r:id="rId59"/>
              </p:custDataLst>
            </p:nvPr>
          </p:nvSpPr>
          <p:spPr>
            <a:xfrm>
              <a:off x="3994484" y="5673707"/>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Develop simple reports to inform clinical operators and system leaders on supply standing</a:t>
              </a:r>
            </a:p>
          </p:txBody>
        </p:sp>
        <p:sp>
          <p:nvSpPr>
            <p:cNvPr id="130" name="TextBox 129">
              <a:extLst>
                <a:ext uri="{FF2B5EF4-FFF2-40B4-BE49-F238E27FC236}">
                  <a16:creationId xmlns:a16="http://schemas.microsoft.com/office/drawing/2014/main" id="{B880A279-67BB-4C12-891A-58CDDD2882B4}"/>
                </a:ext>
              </a:extLst>
            </p:cNvPr>
            <p:cNvSpPr txBox="1"/>
            <p:nvPr>
              <p:custDataLst>
                <p:tags r:id="rId60"/>
              </p:custDataLst>
            </p:nvPr>
          </p:nvSpPr>
          <p:spPr>
            <a:xfrm>
              <a:off x="3994484" y="4117176"/>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Promote accurate physical inventory and documenting operations</a:t>
              </a:r>
            </a:p>
          </p:txBody>
        </p:sp>
        <p:sp>
          <p:nvSpPr>
            <p:cNvPr id="138" name="TextBox 137">
              <a:extLst>
                <a:ext uri="{FF2B5EF4-FFF2-40B4-BE49-F238E27FC236}">
                  <a16:creationId xmlns:a16="http://schemas.microsoft.com/office/drawing/2014/main" id="{57BE01B7-8060-4581-B64E-BBC5B7C4DC72}"/>
                </a:ext>
              </a:extLst>
            </p:cNvPr>
            <p:cNvSpPr txBox="1"/>
            <p:nvPr>
              <p:custDataLst>
                <p:tags r:id="rId61"/>
              </p:custDataLst>
            </p:nvPr>
          </p:nvSpPr>
          <p:spPr>
            <a:xfrm>
              <a:off x="3994484" y="3310461"/>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Ensure adequate supply of consumables and disposables associated with respiratory and anesthesiologic care</a:t>
              </a:r>
            </a:p>
          </p:txBody>
        </p:sp>
        <p:sp>
          <p:nvSpPr>
            <p:cNvPr id="157" name="TextBox 156">
              <a:extLst>
                <a:ext uri="{FF2B5EF4-FFF2-40B4-BE49-F238E27FC236}">
                  <a16:creationId xmlns:a16="http://schemas.microsoft.com/office/drawing/2014/main" id="{A0B2C82C-AC20-4D40-81FC-3909ABBBB921}"/>
                </a:ext>
              </a:extLst>
            </p:cNvPr>
            <p:cNvSpPr txBox="1"/>
            <p:nvPr>
              <p:custDataLst>
                <p:tags r:id="rId62"/>
              </p:custDataLst>
            </p:nvPr>
          </p:nvSpPr>
          <p:spPr>
            <a:xfrm>
              <a:off x="3994484" y="6060632"/>
              <a:ext cx="7736806" cy="33707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Hyper local need of Vents was met this week.  Watching this closely as cases rise.  </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34D3C27B-A1A3-4A01-9205-D54C1D29B9AD}"/>
              </a:ext>
            </a:extLst>
          </p:cNvPr>
          <p:cNvGrpSpPr/>
          <p:nvPr/>
        </p:nvGrpSpPr>
        <p:grpSpPr>
          <a:xfrm>
            <a:off x="7734708" y="208923"/>
            <a:ext cx="388134" cy="502536"/>
            <a:chOff x="8627846" y="208923"/>
            <a:chExt cx="388134" cy="502536"/>
          </a:xfrm>
        </p:grpSpPr>
        <p:grpSp>
          <p:nvGrpSpPr>
            <p:cNvPr id="5" name="Group 4">
              <a:extLst>
                <a:ext uri="{FF2B5EF4-FFF2-40B4-BE49-F238E27FC236}">
                  <a16:creationId xmlns:a16="http://schemas.microsoft.com/office/drawing/2014/main" id="{C891EED0-E80F-4E17-B710-3EF1B0A88DC9}"/>
                </a:ext>
              </a:extLst>
            </p:cNvPr>
            <p:cNvGrpSpPr>
              <a:grpSpLocks/>
            </p:cNvGrpSpPr>
            <p:nvPr/>
          </p:nvGrpSpPr>
          <p:grpSpPr>
            <a:xfrm>
              <a:off x="8627846" y="208923"/>
              <a:ext cx="388134" cy="139343"/>
              <a:chOff x="9005147" y="208922"/>
              <a:chExt cx="601133" cy="215280"/>
            </a:xfrm>
          </p:grpSpPr>
          <p:sp>
            <p:nvSpPr>
              <p:cNvPr id="102" name="TextBox 101">
                <a:extLst>
                  <a:ext uri="{FF2B5EF4-FFF2-40B4-BE49-F238E27FC236}">
                    <a16:creationId xmlns:a16="http://schemas.microsoft.com/office/drawing/2014/main" id="{F81C67E2-CEED-4521-A328-5B0D42AB0B50}"/>
                  </a:ext>
                </a:extLst>
              </p:cNvPr>
              <p:cNvSpPr txBox="1">
                <a:spLocks/>
              </p:cNvSpPr>
              <p:nvPr>
                <p:custDataLst>
                  <p:tags r:id="rId47"/>
                </p:custDataLst>
              </p:nvPr>
            </p:nvSpPr>
            <p:spPr>
              <a:xfrm>
                <a:off x="9005147" y="208922"/>
                <a:ext cx="228397" cy="215280"/>
              </a:xfrm>
              <a:prstGeom prst="rect">
                <a:avLst/>
              </a:prstGeom>
              <a:solidFill>
                <a:schemeClr val="accent1"/>
              </a:solidFill>
              <a:ln>
                <a:no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600" b="0" i="0" u="none" strike="noStrike" kern="1200" cap="none" spc="0" normalizeH="0" baseline="0" noProof="0">
                  <a:ln>
                    <a:noFill/>
                  </a:ln>
                  <a:solidFill>
                    <a:srgbClr val="00529B"/>
                  </a:solidFill>
                  <a:effectLst/>
                  <a:uLnTx/>
                  <a:uFillTx/>
                  <a:latin typeface="Calibri"/>
                  <a:ea typeface="+mn-ea"/>
                  <a:cs typeface="+mn-cs"/>
                </a:endParaRPr>
              </a:p>
            </p:txBody>
          </p:sp>
          <p:sp>
            <p:nvSpPr>
              <p:cNvPr id="105" name="Legend1">
                <a:extLst>
                  <a:ext uri="{FF2B5EF4-FFF2-40B4-BE49-F238E27FC236}">
                    <a16:creationId xmlns:a16="http://schemas.microsoft.com/office/drawing/2014/main" id="{462FA20F-8A55-469A-99A9-E329B50B00D1}"/>
                  </a:ext>
                </a:extLst>
              </p:cNvPr>
              <p:cNvSpPr>
                <a:spLocks noChangeArrowheads="1"/>
              </p:cNvSpPr>
              <p:nvPr/>
            </p:nvSpPr>
            <p:spPr bwMode="auto">
              <a:xfrm>
                <a:off x="9301158" y="208922"/>
                <a:ext cx="305122" cy="2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Workstream identified</a:t>
                </a:r>
              </a:p>
            </p:txBody>
          </p:sp>
        </p:grpSp>
        <p:grpSp>
          <p:nvGrpSpPr>
            <p:cNvPr id="6" name="Group 5">
              <a:extLst>
                <a:ext uri="{FF2B5EF4-FFF2-40B4-BE49-F238E27FC236}">
                  <a16:creationId xmlns:a16="http://schemas.microsoft.com/office/drawing/2014/main" id="{9B4F45FD-2836-4662-A6A1-2C3DE81A8A87}"/>
                </a:ext>
              </a:extLst>
            </p:cNvPr>
            <p:cNvGrpSpPr>
              <a:grpSpLocks/>
            </p:cNvGrpSpPr>
            <p:nvPr/>
          </p:nvGrpSpPr>
          <p:grpSpPr>
            <a:xfrm>
              <a:off x="8627846" y="390520"/>
              <a:ext cx="388134" cy="139343"/>
              <a:chOff x="10258177" y="208922"/>
              <a:chExt cx="598909" cy="215280"/>
            </a:xfrm>
          </p:grpSpPr>
          <p:sp>
            <p:nvSpPr>
              <p:cNvPr id="103" name="TextBox 102">
                <a:extLst>
                  <a:ext uri="{FF2B5EF4-FFF2-40B4-BE49-F238E27FC236}">
                    <a16:creationId xmlns:a16="http://schemas.microsoft.com/office/drawing/2014/main" id="{70414805-CD39-4C5A-960C-227009FDFBA3}"/>
                  </a:ext>
                </a:extLst>
              </p:cNvPr>
              <p:cNvSpPr txBox="1">
                <a:spLocks/>
              </p:cNvSpPr>
              <p:nvPr>
                <p:custDataLst>
                  <p:tags r:id="rId46"/>
                </p:custDataLst>
              </p:nvPr>
            </p:nvSpPr>
            <p:spPr>
              <a:xfrm>
                <a:off x="10258177" y="208922"/>
                <a:ext cx="228397" cy="215280"/>
              </a:xfrm>
              <a:prstGeom prst="rect">
                <a:avLst/>
              </a:prstGeom>
              <a:solidFill>
                <a:schemeClr val="accent2"/>
              </a:solidFill>
              <a:ln>
                <a:no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600" b="0" i="0" u="none" strike="noStrike" kern="1200" cap="none" spc="0" normalizeH="0" baseline="0" noProof="0">
                  <a:ln>
                    <a:noFill/>
                  </a:ln>
                  <a:solidFill>
                    <a:srgbClr val="00529B"/>
                  </a:solidFill>
                  <a:effectLst/>
                  <a:uLnTx/>
                  <a:uFillTx/>
                  <a:latin typeface="Calibri"/>
                  <a:ea typeface="+mn-ea"/>
                  <a:cs typeface="+mn-cs"/>
                </a:endParaRPr>
              </a:p>
            </p:txBody>
          </p:sp>
          <p:sp>
            <p:nvSpPr>
              <p:cNvPr id="106" name="Legend2">
                <a:extLst>
                  <a:ext uri="{FF2B5EF4-FFF2-40B4-BE49-F238E27FC236}">
                    <a16:creationId xmlns:a16="http://schemas.microsoft.com/office/drawing/2014/main" id="{ED986CBC-9D2C-4B07-90BC-F3212007895B}"/>
                  </a:ext>
                </a:extLst>
              </p:cNvPr>
              <p:cNvSpPr>
                <a:spLocks noChangeArrowheads="1"/>
              </p:cNvSpPr>
              <p:nvPr/>
            </p:nvSpPr>
            <p:spPr bwMode="auto">
              <a:xfrm>
                <a:off x="10551964" y="208922"/>
                <a:ext cx="305122" cy="2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Workstream in progress</a:t>
                </a:r>
              </a:p>
            </p:txBody>
          </p:sp>
        </p:grpSp>
        <p:grpSp>
          <p:nvGrpSpPr>
            <p:cNvPr id="7" name="Group 6">
              <a:extLst>
                <a:ext uri="{FF2B5EF4-FFF2-40B4-BE49-F238E27FC236}">
                  <a16:creationId xmlns:a16="http://schemas.microsoft.com/office/drawing/2014/main" id="{80B59379-AB9B-48D1-88CB-6C246B9B2A91}"/>
                </a:ext>
              </a:extLst>
            </p:cNvPr>
            <p:cNvGrpSpPr>
              <a:grpSpLocks/>
            </p:cNvGrpSpPr>
            <p:nvPr/>
          </p:nvGrpSpPr>
          <p:grpSpPr>
            <a:xfrm>
              <a:off x="8627846" y="572116"/>
              <a:ext cx="388134" cy="139343"/>
              <a:chOff x="11195056" y="208922"/>
              <a:chExt cx="601132" cy="215280"/>
            </a:xfrm>
          </p:grpSpPr>
          <p:sp>
            <p:nvSpPr>
              <p:cNvPr id="104" name="TextBox 103">
                <a:extLst>
                  <a:ext uri="{FF2B5EF4-FFF2-40B4-BE49-F238E27FC236}">
                    <a16:creationId xmlns:a16="http://schemas.microsoft.com/office/drawing/2014/main" id="{DCB8DB58-777B-4346-B2FC-C081B25DF00F}"/>
                  </a:ext>
                </a:extLst>
              </p:cNvPr>
              <p:cNvSpPr txBox="1">
                <a:spLocks/>
              </p:cNvSpPr>
              <p:nvPr>
                <p:custDataLst>
                  <p:tags r:id="rId45"/>
                </p:custDataLst>
              </p:nvPr>
            </p:nvSpPr>
            <p:spPr>
              <a:xfrm>
                <a:off x="11195056" y="208922"/>
                <a:ext cx="228397" cy="215280"/>
              </a:xfrm>
              <a:prstGeom prst="rect">
                <a:avLst/>
              </a:prstGeom>
              <a:solidFill>
                <a:schemeClr val="accent3"/>
              </a:solidFill>
              <a:ln>
                <a:no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600" b="0" i="0" u="none" strike="noStrike" kern="1200" cap="none" spc="0" normalizeH="0" baseline="0" noProof="0">
                  <a:ln>
                    <a:noFill/>
                  </a:ln>
                  <a:solidFill>
                    <a:srgbClr val="00529B"/>
                  </a:solidFill>
                  <a:effectLst/>
                  <a:uLnTx/>
                  <a:uFillTx/>
                  <a:latin typeface="Calibri"/>
                  <a:ea typeface="+mn-ea"/>
                  <a:cs typeface="+mn-cs"/>
                </a:endParaRPr>
              </a:p>
            </p:txBody>
          </p:sp>
          <p:sp>
            <p:nvSpPr>
              <p:cNvPr id="107" name="Legend3">
                <a:extLst>
                  <a:ext uri="{FF2B5EF4-FFF2-40B4-BE49-F238E27FC236}">
                    <a16:creationId xmlns:a16="http://schemas.microsoft.com/office/drawing/2014/main" id="{0D578255-70B7-4CCF-9EE3-22F059DCB3BE}"/>
                  </a:ext>
                </a:extLst>
              </p:cNvPr>
              <p:cNvSpPr>
                <a:spLocks noChangeArrowheads="1"/>
              </p:cNvSpPr>
              <p:nvPr/>
            </p:nvSpPr>
            <p:spPr bwMode="auto">
              <a:xfrm>
                <a:off x="11491066" y="208922"/>
                <a:ext cx="305122" cy="2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700" b="0" i="0" u="none" strike="noStrike" kern="1200" cap="none" spc="0" normalizeH="0" baseline="0" noProof="0">
                    <a:ln>
                      <a:noFill/>
                    </a:ln>
                    <a:solidFill>
                      <a:srgbClr val="000000"/>
                    </a:solidFill>
                    <a:effectLst/>
                    <a:uLnTx/>
                    <a:uFillTx/>
                    <a:latin typeface="Arial" charset="0"/>
                    <a:ea typeface="+mn-ea"/>
                    <a:cs typeface="+mn-cs"/>
                  </a:rPr>
                  <a:t>Workstream complete or active</a:t>
                </a:r>
              </a:p>
            </p:txBody>
          </p:sp>
        </p:grpSp>
      </p:grpSp>
      <p:grpSp>
        <p:nvGrpSpPr>
          <p:cNvPr id="8" name="Group 7">
            <a:extLst>
              <a:ext uri="{FF2B5EF4-FFF2-40B4-BE49-F238E27FC236}">
                <a16:creationId xmlns:a16="http://schemas.microsoft.com/office/drawing/2014/main" id="{3466D2F8-3BDC-4D3C-B6E8-72D7244F9108}"/>
              </a:ext>
            </a:extLst>
          </p:cNvPr>
          <p:cNvGrpSpPr/>
          <p:nvPr/>
        </p:nvGrpSpPr>
        <p:grpSpPr>
          <a:xfrm>
            <a:off x="10059146" y="208923"/>
            <a:ext cx="388134" cy="502536"/>
            <a:chOff x="8958046" y="361323"/>
            <a:chExt cx="388134" cy="502536"/>
          </a:xfrm>
        </p:grpSpPr>
        <p:grpSp>
          <p:nvGrpSpPr>
            <p:cNvPr id="108" name="Group 107">
              <a:extLst>
                <a:ext uri="{FF2B5EF4-FFF2-40B4-BE49-F238E27FC236}">
                  <a16:creationId xmlns:a16="http://schemas.microsoft.com/office/drawing/2014/main" id="{FAC26E93-301A-4BFC-A4E8-0B36BF8C447C}"/>
                </a:ext>
              </a:extLst>
            </p:cNvPr>
            <p:cNvGrpSpPr>
              <a:grpSpLocks/>
            </p:cNvGrpSpPr>
            <p:nvPr/>
          </p:nvGrpSpPr>
          <p:grpSpPr>
            <a:xfrm>
              <a:off x="8958046" y="361323"/>
              <a:ext cx="388134" cy="139343"/>
              <a:chOff x="9005147" y="208922"/>
              <a:chExt cx="601133" cy="215280"/>
            </a:xfrm>
          </p:grpSpPr>
          <p:sp>
            <p:nvSpPr>
              <p:cNvPr id="110" name="TextBox 109">
                <a:extLst>
                  <a:ext uri="{FF2B5EF4-FFF2-40B4-BE49-F238E27FC236}">
                    <a16:creationId xmlns:a16="http://schemas.microsoft.com/office/drawing/2014/main" id="{C4207386-DC70-4AA3-885C-9662D629EEE7}"/>
                  </a:ext>
                </a:extLst>
              </p:cNvPr>
              <p:cNvSpPr txBox="1">
                <a:spLocks/>
              </p:cNvSpPr>
              <p:nvPr>
                <p:custDataLst>
                  <p:tags r:id="rId44"/>
                </p:custDataLst>
              </p:nvPr>
            </p:nvSpPr>
            <p:spPr>
              <a:xfrm>
                <a:off x="9005147" y="208922"/>
                <a:ext cx="228397" cy="215280"/>
              </a:xfrm>
              <a:prstGeom prst="rect">
                <a:avLst/>
              </a:prstGeom>
              <a:solidFill>
                <a:schemeClr val="accent3"/>
              </a:solidFill>
              <a:ln>
                <a:no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600" b="0" i="0" u="none" strike="noStrike" kern="1200" cap="none" spc="0" normalizeH="0" baseline="0" noProof="0">
                  <a:ln>
                    <a:noFill/>
                  </a:ln>
                  <a:solidFill>
                    <a:srgbClr val="00529B"/>
                  </a:solidFill>
                  <a:effectLst/>
                  <a:uLnTx/>
                  <a:uFillTx/>
                  <a:latin typeface="Calibri"/>
                  <a:ea typeface="+mn-ea"/>
                  <a:cs typeface="+mn-cs"/>
                </a:endParaRPr>
              </a:p>
            </p:txBody>
          </p:sp>
          <p:sp>
            <p:nvSpPr>
              <p:cNvPr id="115" name="Legend1">
                <a:extLst>
                  <a:ext uri="{FF2B5EF4-FFF2-40B4-BE49-F238E27FC236}">
                    <a16:creationId xmlns:a16="http://schemas.microsoft.com/office/drawing/2014/main" id="{950DCF4E-20D6-4E2F-A4D1-F85291E13F39}"/>
                  </a:ext>
                </a:extLst>
              </p:cNvPr>
              <p:cNvSpPr>
                <a:spLocks noChangeArrowheads="1"/>
              </p:cNvSpPr>
              <p:nvPr/>
            </p:nvSpPr>
            <p:spPr bwMode="auto">
              <a:xfrm>
                <a:off x="9301158" y="208922"/>
                <a:ext cx="305122" cy="2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Ready for Return</a:t>
                </a:r>
              </a:p>
            </p:txBody>
          </p:sp>
        </p:grpSp>
        <p:grpSp>
          <p:nvGrpSpPr>
            <p:cNvPr id="116" name="Group 115">
              <a:extLst>
                <a:ext uri="{FF2B5EF4-FFF2-40B4-BE49-F238E27FC236}">
                  <a16:creationId xmlns:a16="http://schemas.microsoft.com/office/drawing/2014/main" id="{C8081F0F-2D5D-46EC-B05E-42ADB2E58796}"/>
                </a:ext>
              </a:extLst>
            </p:cNvPr>
            <p:cNvGrpSpPr>
              <a:grpSpLocks/>
            </p:cNvGrpSpPr>
            <p:nvPr/>
          </p:nvGrpSpPr>
          <p:grpSpPr>
            <a:xfrm>
              <a:off x="8958046" y="542920"/>
              <a:ext cx="388134" cy="139343"/>
              <a:chOff x="10258177" y="208922"/>
              <a:chExt cx="598909" cy="215280"/>
            </a:xfrm>
          </p:grpSpPr>
          <p:sp>
            <p:nvSpPr>
              <p:cNvPr id="121" name="TextBox 120">
                <a:extLst>
                  <a:ext uri="{FF2B5EF4-FFF2-40B4-BE49-F238E27FC236}">
                    <a16:creationId xmlns:a16="http://schemas.microsoft.com/office/drawing/2014/main" id="{67612AE2-082C-4893-93ED-C31E71B57679}"/>
                  </a:ext>
                </a:extLst>
              </p:cNvPr>
              <p:cNvSpPr txBox="1">
                <a:spLocks/>
              </p:cNvSpPr>
              <p:nvPr>
                <p:custDataLst>
                  <p:tags r:id="rId43"/>
                </p:custDataLst>
              </p:nvPr>
            </p:nvSpPr>
            <p:spPr>
              <a:xfrm>
                <a:off x="10258177" y="208922"/>
                <a:ext cx="228397" cy="215280"/>
              </a:xfrm>
              <a:prstGeom prst="rect">
                <a:avLst/>
              </a:prstGeom>
              <a:solidFill>
                <a:srgbClr val="FFFF00"/>
              </a:solidFill>
              <a:ln>
                <a:no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600" b="0" i="0" u="none" strike="noStrike" kern="1200" cap="none" spc="0" normalizeH="0" baseline="0" noProof="0">
                  <a:ln>
                    <a:noFill/>
                  </a:ln>
                  <a:solidFill>
                    <a:srgbClr val="00529B"/>
                  </a:solidFill>
                  <a:effectLst/>
                  <a:uLnTx/>
                  <a:uFillTx/>
                  <a:latin typeface="Calibri"/>
                  <a:ea typeface="+mn-ea"/>
                  <a:cs typeface="+mn-cs"/>
                </a:endParaRPr>
              </a:p>
            </p:txBody>
          </p:sp>
          <p:sp>
            <p:nvSpPr>
              <p:cNvPr id="131" name="Legend2">
                <a:extLst>
                  <a:ext uri="{FF2B5EF4-FFF2-40B4-BE49-F238E27FC236}">
                    <a16:creationId xmlns:a16="http://schemas.microsoft.com/office/drawing/2014/main" id="{B20026C0-070F-4B96-BB9A-2EE1F195BC7B}"/>
                  </a:ext>
                </a:extLst>
              </p:cNvPr>
              <p:cNvSpPr>
                <a:spLocks noChangeArrowheads="1"/>
              </p:cNvSpPr>
              <p:nvPr/>
            </p:nvSpPr>
            <p:spPr bwMode="auto">
              <a:xfrm>
                <a:off x="10551964" y="208922"/>
                <a:ext cx="305122" cy="2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Some Issues</a:t>
                </a:r>
              </a:p>
            </p:txBody>
          </p:sp>
        </p:grpSp>
        <p:grpSp>
          <p:nvGrpSpPr>
            <p:cNvPr id="139" name="Group 138">
              <a:extLst>
                <a:ext uri="{FF2B5EF4-FFF2-40B4-BE49-F238E27FC236}">
                  <a16:creationId xmlns:a16="http://schemas.microsoft.com/office/drawing/2014/main" id="{3688D953-84A9-4A4B-8D7C-05C716ECC0C9}"/>
                </a:ext>
              </a:extLst>
            </p:cNvPr>
            <p:cNvGrpSpPr>
              <a:grpSpLocks/>
            </p:cNvGrpSpPr>
            <p:nvPr/>
          </p:nvGrpSpPr>
          <p:grpSpPr>
            <a:xfrm>
              <a:off x="8958046" y="724516"/>
              <a:ext cx="388134" cy="139343"/>
              <a:chOff x="11195056" y="208922"/>
              <a:chExt cx="601132" cy="215280"/>
            </a:xfrm>
          </p:grpSpPr>
          <p:sp>
            <p:nvSpPr>
              <p:cNvPr id="140" name="TextBox 139">
                <a:extLst>
                  <a:ext uri="{FF2B5EF4-FFF2-40B4-BE49-F238E27FC236}">
                    <a16:creationId xmlns:a16="http://schemas.microsoft.com/office/drawing/2014/main" id="{D7BA23F6-F4B3-40E6-A4DF-25B8C9F5F7D8}"/>
                  </a:ext>
                </a:extLst>
              </p:cNvPr>
              <p:cNvSpPr txBox="1">
                <a:spLocks/>
              </p:cNvSpPr>
              <p:nvPr>
                <p:custDataLst>
                  <p:tags r:id="rId42"/>
                </p:custDataLst>
              </p:nvPr>
            </p:nvSpPr>
            <p:spPr>
              <a:xfrm>
                <a:off x="11195056" y="208922"/>
                <a:ext cx="228397" cy="215280"/>
              </a:xfrm>
              <a:prstGeom prst="rect">
                <a:avLst/>
              </a:prstGeom>
              <a:solidFill>
                <a:srgbClr val="FF0000"/>
              </a:solidFill>
              <a:ln>
                <a:noFill/>
              </a:ln>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endParaRPr kumimoji="0" lang="en-US" sz="600" b="0" i="0" u="none" strike="noStrike" kern="1200" cap="none" spc="0" normalizeH="0" baseline="0" noProof="0">
                  <a:ln>
                    <a:noFill/>
                  </a:ln>
                  <a:solidFill>
                    <a:srgbClr val="00529B"/>
                  </a:solidFill>
                  <a:effectLst/>
                  <a:uLnTx/>
                  <a:uFillTx/>
                  <a:latin typeface="Calibri"/>
                  <a:ea typeface="+mn-ea"/>
                  <a:cs typeface="+mn-cs"/>
                </a:endParaRPr>
              </a:p>
            </p:txBody>
          </p:sp>
          <p:sp>
            <p:nvSpPr>
              <p:cNvPr id="145" name="Legend3">
                <a:extLst>
                  <a:ext uri="{FF2B5EF4-FFF2-40B4-BE49-F238E27FC236}">
                    <a16:creationId xmlns:a16="http://schemas.microsoft.com/office/drawing/2014/main" id="{CBA288FD-662B-412C-B2FB-81B8D72138E5}"/>
                  </a:ext>
                </a:extLst>
              </p:cNvPr>
              <p:cNvSpPr>
                <a:spLocks noChangeArrowheads="1"/>
              </p:cNvSpPr>
              <p:nvPr/>
            </p:nvSpPr>
            <p:spPr bwMode="auto">
              <a:xfrm>
                <a:off x="11491066" y="208922"/>
                <a:ext cx="305122" cy="215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700" b="0" i="0" u="none" strike="noStrike" kern="1200" cap="none" spc="0" normalizeH="0" baseline="0" noProof="0">
                    <a:ln>
                      <a:noFill/>
                    </a:ln>
                    <a:solidFill>
                      <a:srgbClr val="000000"/>
                    </a:solidFill>
                    <a:effectLst/>
                    <a:uLnTx/>
                    <a:uFillTx/>
                    <a:latin typeface="Arial" charset="0"/>
                    <a:ea typeface="+mn-ea"/>
                    <a:cs typeface="+mn-cs"/>
                  </a:rPr>
                  <a:t>Major Issues</a:t>
                </a:r>
              </a:p>
            </p:txBody>
          </p:sp>
        </p:grpSp>
      </p:grpSp>
      <p:grpSp>
        <p:nvGrpSpPr>
          <p:cNvPr id="101" name="Group 100">
            <a:extLst>
              <a:ext uri="{FF2B5EF4-FFF2-40B4-BE49-F238E27FC236}">
                <a16:creationId xmlns:a16="http://schemas.microsoft.com/office/drawing/2014/main" id="{B879C8D0-E0E5-431F-A960-B8DB1E6A958B}"/>
              </a:ext>
            </a:extLst>
          </p:cNvPr>
          <p:cNvGrpSpPr/>
          <p:nvPr/>
        </p:nvGrpSpPr>
        <p:grpSpPr>
          <a:xfrm>
            <a:off x="11771174" y="1365734"/>
            <a:ext cx="379254" cy="5031969"/>
            <a:chOff x="3994484" y="1365734"/>
            <a:chExt cx="7736806" cy="5031969"/>
          </a:xfrm>
          <a:noFill/>
        </p:grpSpPr>
        <p:sp>
          <p:nvSpPr>
            <p:cNvPr id="150" name="TextBox 149">
              <a:extLst>
                <a:ext uri="{FF2B5EF4-FFF2-40B4-BE49-F238E27FC236}">
                  <a16:creationId xmlns:a16="http://schemas.microsoft.com/office/drawing/2014/main" id="{8AE33A84-627C-4956-90AF-F0A5F418C685}"/>
                </a:ext>
              </a:extLst>
            </p:cNvPr>
            <p:cNvSpPr txBox="1"/>
            <p:nvPr>
              <p:custDataLst>
                <p:tags r:id="rId32"/>
              </p:custDataLst>
            </p:nvPr>
          </p:nvSpPr>
          <p:spPr>
            <a:xfrm>
              <a:off x="3994484" y="2921909"/>
              <a:ext cx="7736806" cy="337071"/>
            </a:xfrm>
            <a:prstGeom prst="rect">
              <a:avLst/>
            </a:prstGeom>
            <a:solidFill>
              <a:srgbClr val="FFFF00"/>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53" name="TextBox 152">
              <a:extLst>
                <a:ext uri="{FF2B5EF4-FFF2-40B4-BE49-F238E27FC236}">
                  <a16:creationId xmlns:a16="http://schemas.microsoft.com/office/drawing/2014/main" id="{4E512E87-FDE7-44CE-8A23-C228A9FA1BB6}"/>
                </a:ext>
              </a:extLst>
            </p:cNvPr>
            <p:cNvSpPr txBox="1"/>
            <p:nvPr>
              <p:custDataLst>
                <p:tags r:id="rId33"/>
              </p:custDataLst>
            </p:nvPr>
          </p:nvSpPr>
          <p:spPr>
            <a:xfrm>
              <a:off x="3994484" y="1365734"/>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58" name="TextBox 157">
              <a:extLst>
                <a:ext uri="{FF2B5EF4-FFF2-40B4-BE49-F238E27FC236}">
                  <a16:creationId xmlns:a16="http://schemas.microsoft.com/office/drawing/2014/main" id="{0B3F62DF-5DCA-4FC2-ACDD-46B3B9DAA252}"/>
                </a:ext>
              </a:extLst>
            </p:cNvPr>
            <p:cNvSpPr txBox="1"/>
            <p:nvPr>
              <p:custDataLst>
                <p:tags r:id="rId34"/>
              </p:custDataLst>
            </p:nvPr>
          </p:nvSpPr>
          <p:spPr>
            <a:xfrm>
              <a:off x="3994484" y="3728339"/>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59" name="TextBox 158">
              <a:extLst>
                <a:ext uri="{FF2B5EF4-FFF2-40B4-BE49-F238E27FC236}">
                  <a16:creationId xmlns:a16="http://schemas.microsoft.com/office/drawing/2014/main" id="{D15C6C94-88D4-4EED-8B49-3A920C6CC250}"/>
                </a:ext>
              </a:extLst>
            </p:cNvPr>
            <p:cNvSpPr txBox="1"/>
            <p:nvPr>
              <p:custDataLst>
                <p:tags r:id="rId35"/>
              </p:custDataLst>
            </p:nvPr>
          </p:nvSpPr>
          <p:spPr>
            <a:xfrm>
              <a:off x="3994484" y="4506012"/>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60" name="TextBox 159">
              <a:extLst>
                <a:ext uri="{FF2B5EF4-FFF2-40B4-BE49-F238E27FC236}">
                  <a16:creationId xmlns:a16="http://schemas.microsoft.com/office/drawing/2014/main" id="{E2C20693-C9F9-45F8-BFC8-0A9C03D0BCB0}"/>
                </a:ext>
              </a:extLst>
            </p:cNvPr>
            <p:cNvSpPr txBox="1"/>
            <p:nvPr>
              <p:custDataLst>
                <p:tags r:id="rId36"/>
              </p:custDataLst>
            </p:nvPr>
          </p:nvSpPr>
          <p:spPr>
            <a:xfrm>
              <a:off x="3994484" y="4894848"/>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61" name="TextBox 160">
              <a:extLst>
                <a:ext uri="{FF2B5EF4-FFF2-40B4-BE49-F238E27FC236}">
                  <a16:creationId xmlns:a16="http://schemas.microsoft.com/office/drawing/2014/main" id="{B5D6EF2E-2B9B-426C-A998-D4B02B404324}"/>
                </a:ext>
              </a:extLst>
            </p:cNvPr>
            <p:cNvSpPr txBox="1"/>
            <p:nvPr>
              <p:custDataLst>
                <p:tags r:id="rId37"/>
              </p:custDataLst>
            </p:nvPr>
          </p:nvSpPr>
          <p:spPr>
            <a:xfrm>
              <a:off x="3994484" y="5286782"/>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62" name="TextBox 161">
              <a:extLst>
                <a:ext uri="{FF2B5EF4-FFF2-40B4-BE49-F238E27FC236}">
                  <a16:creationId xmlns:a16="http://schemas.microsoft.com/office/drawing/2014/main" id="{33ADEB7C-20BB-44DB-B3E7-8AC52F1B34F1}"/>
                </a:ext>
              </a:extLst>
            </p:cNvPr>
            <p:cNvSpPr txBox="1"/>
            <p:nvPr>
              <p:custDataLst>
                <p:tags r:id="rId38"/>
              </p:custDataLst>
            </p:nvPr>
          </p:nvSpPr>
          <p:spPr>
            <a:xfrm>
              <a:off x="3994484" y="5673707"/>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63" name="TextBox 162">
              <a:extLst>
                <a:ext uri="{FF2B5EF4-FFF2-40B4-BE49-F238E27FC236}">
                  <a16:creationId xmlns:a16="http://schemas.microsoft.com/office/drawing/2014/main" id="{0BA687D1-5721-490E-8D1D-33BC8CDD199F}"/>
                </a:ext>
              </a:extLst>
            </p:cNvPr>
            <p:cNvSpPr txBox="1"/>
            <p:nvPr>
              <p:custDataLst>
                <p:tags r:id="rId39"/>
              </p:custDataLst>
            </p:nvPr>
          </p:nvSpPr>
          <p:spPr>
            <a:xfrm>
              <a:off x="3994484" y="4117176"/>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64" name="TextBox 163">
              <a:extLst>
                <a:ext uri="{FF2B5EF4-FFF2-40B4-BE49-F238E27FC236}">
                  <a16:creationId xmlns:a16="http://schemas.microsoft.com/office/drawing/2014/main" id="{9F91E8A5-BDAB-4107-A69B-66A497CE28FF}"/>
                </a:ext>
              </a:extLst>
            </p:cNvPr>
            <p:cNvSpPr txBox="1"/>
            <p:nvPr>
              <p:custDataLst>
                <p:tags r:id="rId40"/>
              </p:custDataLst>
            </p:nvPr>
          </p:nvSpPr>
          <p:spPr>
            <a:xfrm>
              <a:off x="3994484" y="3310461"/>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65" name="TextBox 164">
              <a:extLst>
                <a:ext uri="{FF2B5EF4-FFF2-40B4-BE49-F238E27FC236}">
                  <a16:creationId xmlns:a16="http://schemas.microsoft.com/office/drawing/2014/main" id="{F1EF45AC-5622-4759-9B02-028C70392009}"/>
                </a:ext>
              </a:extLst>
            </p:cNvPr>
            <p:cNvSpPr txBox="1"/>
            <p:nvPr>
              <p:custDataLst>
                <p:tags r:id="rId41"/>
              </p:custDataLst>
            </p:nvPr>
          </p:nvSpPr>
          <p:spPr>
            <a:xfrm>
              <a:off x="3994484" y="6060632"/>
              <a:ext cx="7736806"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AF4F7083-3E23-418F-A933-FF192CC92489}"/>
              </a:ext>
            </a:extLst>
          </p:cNvPr>
          <p:cNvSpPr txBox="1"/>
          <p:nvPr>
            <p:custDataLst>
              <p:tags r:id="rId28"/>
            </p:custDataLst>
          </p:nvPr>
        </p:nvSpPr>
        <p:spPr>
          <a:xfrm>
            <a:off x="11771174" y="976268"/>
            <a:ext cx="379254"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46" name="TextBox 145">
            <a:extLst>
              <a:ext uri="{FF2B5EF4-FFF2-40B4-BE49-F238E27FC236}">
                <a16:creationId xmlns:a16="http://schemas.microsoft.com/office/drawing/2014/main" id="{6F9F1771-DAD0-430D-B48A-03053BFBA3F2}"/>
              </a:ext>
            </a:extLst>
          </p:cNvPr>
          <p:cNvSpPr txBox="1"/>
          <p:nvPr>
            <p:custDataLst>
              <p:tags r:id="rId29"/>
            </p:custDataLst>
          </p:nvPr>
        </p:nvSpPr>
        <p:spPr>
          <a:xfrm>
            <a:off x="11782172" y="2544521"/>
            <a:ext cx="379254" cy="337071"/>
          </a:xfrm>
          <a:prstGeom prst="rect">
            <a:avLst/>
          </a:prstGeom>
          <a:solidFill>
            <a:srgbClr val="FFFF00"/>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058FA32-8B7D-4398-BA8F-AC31E49A51B2}"/>
              </a:ext>
            </a:extLst>
          </p:cNvPr>
          <p:cNvSpPr txBox="1"/>
          <p:nvPr>
            <p:custDataLst>
              <p:tags r:id="rId30"/>
            </p:custDataLst>
          </p:nvPr>
        </p:nvSpPr>
        <p:spPr>
          <a:xfrm>
            <a:off x="11782172" y="2146588"/>
            <a:ext cx="379254" cy="337071"/>
          </a:xfrm>
          <a:prstGeom prst="rect">
            <a:avLst/>
          </a:prstGeom>
          <a:solidFill>
            <a:schemeClr val="accent3"/>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pic>
        <p:nvPicPr>
          <p:cNvPr id="18" name="Picture 18" descr="A picture containing drawing&#10;&#10;Description generated with very high confidence">
            <a:extLst>
              <a:ext uri="{FF2B5EF4-FFF2-40B4-BE49-F238E27FC236}">
                <a16:creationId xmlns:a16="http://schemas.microsoft.com/office/drawing/2014/main" id="{2A862C82-EBDC-4DCB-A1DC-0D1BE5FF1536}"/>
              </a:ext>
            </a:extLst>
          </p:cNvPr>
          <p:cNvPicPr>
            <a:picLocks noChangeAspect="1"/>
          </p:cNvPicPr>
          <p:nvPr/>
        </p:nvPicPr>
        <p:blipFill>
          <a:blip r:embed="rId93"/>
          <a:stretch>
            <a:fillRect/>
          </a:stretch>
        </p:blipFill>
        <p:spPr>
          <a:xfrm>
            <a:off x="11101388" y="76199"/>
            <a:ext cx="776288" cy="752476"/>
          </a:xfrm>
          <a:prstGeom prst="rect">
            <a:avLst/>
          </a:prstGeom>
        </p:spPr>
      </p:pic>
      <p:pic>
        <p:nvPicPr>
          <p:cNvPr id="21" name="Picture 21" descr="A picture containing drawing&#10;&#10;Description generated with very high confidence">
            <a:extLst>
              <a:ext uri="{FF2B5EF4-FFF2-40B4-BE49-F238E27FC236}">
                <a16:creationId xmlns:a16="http://schemas.microsoft.com/office/drawing/2014/main" id="{F0BD4CCC-4F48-404C-88B7-7FF88196EC1D}"/>
              </a:ext>
            </a:extLst>
          </p:cNvPr>
          <p:cNvPicPr>
            <a:picLocks noChangeAspect="1"/>
          </p:cNvPicPr>
          <p:nvPr/>
        </p:nvPicPr>
        <p:blipFill>
          <a:blip r:embed="rId94"/>
          <a:stretch>
            <a:fillRect/>
          </a:stretch>
        </p:blipFill>
        <p:spPr>
          <a:xfrm>
            <a:off x="9228137" y="76200"/>
            <a:ext cx="776288" cy="752476"/>
          </a:xfrm>
          <a:prstGeom prst="rect">
            <a:avLst/>
          </a:prstGeom>
        </p:spPr>
      </p:pic>
      <p:sp>
        <p:nvSpPr>
          <p:cNvPr id="151" name="TextBox 150">
            <a:extLst>
              <a:ext uri="{FF2B5EF4-FFF2-40B4-BE49-F238E27FC236}">
                <a16:creationId xmlns:a16="http://schemas.microsoft.com/office/drawing/2014/main" id="{361B8245-7B41-4F65-BFC4-7AA28AE2B710}"/>
              </a:ext>
            </a:extLst>
          </p:cNvPr>
          <p:cNvSpPr txBox="1"/>
          <p:nvPr>
            <p:custDataLst>
              <p:tags r:id="rId31"/>
            </p:custDataLst>
          </p:nvPr>
        </p:nvSpPr>
        <p:spPr>
          <a:xfrm>
            <a:off x="11782172" y="1758954"/>
            <a:ext cx="379254" cy="337071"/>
          </a:xfrm>
          <a:prstGeom prst="rect">
            <a:avLst/>
          </a:prstGeom>
          <a:solidFill>
            <a:srgbClr val="FFFF00"/>
          </a:solidFill>
          <a:ln>
            <a:solidFill>
              <a:schemeClr val="accent2"/>
            </a:solidFill>
          </a:ln>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9140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3F873-4306-024F-A0E3-9C8E69D3A4D2}"/>
              </a:ext>
            </a:extLst>
          </p:cNvPr>
          <p:cNvSpPr>
            <a:spLocks noGrp="1"/>
          </p:cNvSpPr>
          <p:nvPr>
            <p:ph type="ctrTitle"/>
          </p:nvPr>
        </p:nvSpPr>
        <p:spPr>
          <a:xfrm>
            <a:off x="886120" y="1399613"/>
            <a:ext cx="10363200" cy="1470025"/>
          </a:xfrm>
          <a:effectLst>
            <a:outerShdw blurRad="50800" dist="38100" dir="2700000" algn="tl" rotWithShape="0">
              <a:prstClr val="black">
                <a:alpha val="40000"/>
              </a:prstClr>
            </a:outerShdw>
          </a:effectLst>
        </p:spPr>
        <p:txBody>
          <a:bodyPr/>
          <a:lstStyle/>
          <a:p>
            <a:r>
              <a:rPr lang="en-US" sz="5400" dirty="0"/>
              <a:t>Reflection</a:t>
            </a:r>
          </a:p>
        </p:txBody>
      </p:sp>
      <p:sp>
        <p:nvSpPr>
          <p:cNvPr id="3" name="Subtitle 2">
            <a:extLst>
              <a:ext uri="{FF2B5EF4-FFF2-40B4-BE49-F238E27FC236}">
                <a16:creationId xmlns:a16="http://schemas.microsoft.com/office/drawing/2014/main" id="{D70C335F-AA52-3E46-93A3-40312A7C9E92}"/>
              </a:ext>
            </a:extLst>
          </p:cNvPr>
          <p:cNvSpPr>
            <a:spLocks noGrp="1"/>
          </p:cNvSpPr>
          <p:nvPr>
            <p:ph type="subTitle" idx="1"/>
          </p:nvPr>
        </p:nvSpPr>
        <p:spPr>
          <a:xfrm>
            <a:off x="1621616" y="4347967"/>
            <a:ext cx="8892208" cy="998261"/>
          </a:xfrm>
          <a:effectLst>
            <a:outerShdw blurRad="50800" dist="38100" dir="2700000" algn="tl" rotWithShape="0">
              <a:prstClr val="black">
                <a:alpha val="40000"/>
              </a:prstClr>
            </a:outerShdw>
          </a:effectLst>
        </p:spPr>
        <p:txBody>
          <a:bodyPr/>
          <a:lstStyle/>
          <a:p>
            <a:endParaRPr lang="en-US" dirty="0"/>
          </a:p>
        </p:txBody>
      </p:sp>
    </p:spTree>
    <p:extLst>
      <p:ext uri="{BB962C8B-B14F-4D97-AF65-F5344CB8AC3E}">
        <p14:creationId xmlns:p14="http://schemas.microsoft.com/office/powerpoint/2010/main" val="286110830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2859013-9AB6-46E1-87A7-BD2D5560F5B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91" name="think-cell Slide" r:id="rId86" imgW="395" imgH="394" progId="TCLayout.ActiveDocument.1">
                  <p:embed/>
                </p:oleObj>
              </mc:Choice>
              <mc:Fallback>
                <p:oleObj name="think-cell Slide" r:id="rId86" imgW="395" imgH="394" progId="TCLayout.ActiveDocument.1">
                  <p:embed/>
                  <p:pic>
                    <p:nvPicPr>
                      <p:cNvPr id="4" name="Object 3" hidden="1">
                        <a:extLst>
                          <a:ext uri="{FF2B5EF4-FFF2-40B4-BE49-F238E27FC236}">
                            <a16:creationId xmlns:a16="http://schemas.microsoft.com/office/drawing/2014/main" id="{92859013-9AB6-46E1-87A7-BD2D5560F5B8}"/>
                          </a:ext>
                        </a:extLst>
                      </p:cNvPr>
                      <p:cNvPicPr/>
                      <p:nvPr/>
                    </p:nvPicPr>
                    <p:blipFill>
                      <a:blip r:embed="rId8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CF57BC-B241-4B76-8E1D-1F889C1065B0}"/>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02" name="Rectangle 201">
            <a:extLst>
              <a:ext uri="{FF2B5EF4-FFF2-40B4-BE49-F238E27FC236}">
                <a16:creationId xmlns:a16="http://schemas.microsoft.com/office/drawing/2014/main" id="{086EC3C1-6FCD-48D6-9F2E-C0EB7E8FADFD}"/>
              </a:ext>
            </a:extLst>
          </p:cNvPr>
          <p:cNvSpPr/>
          <p:nvPr/>
        </p:nvSpPr>
        <p:spPr>
          <a:xfrm>
            <a:off x="9042409" y="5986030"/>
            <a:ext cx="3123652" cy="87635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Calibri"/>
              <a:ea typeface="+mn-ea"/>
              <a:cs typeface="+mn-cs"/>
            </a:endParaRPr>
          </a:p>
        </p:txBody>
      </p:sp>
      <p:sp>
        <p:nvSpPr>
          <p:cNvPr id="2" name="Title 1">
            <a:extLst>
              <a:ext uri="{FF2B5EF4-FFF2-40B4-BE49-F238E27FC236}">
                <a16:creationId xmlns:a16="http://schemas.microsoft.com/office/drawing/2014/main" id="{848D1A2D-345D-413B-8B52-AAF4AEDEF123}"/>
              </a:ext>
            </a:extLst>
          </p:cNvPr>
          <p:cNvSpPr>
            <a:spLocks noGrp="1"/>
          </p:cNvSpPr>
          <p:nvPr>
            <p:ph type="title"/>
          </p:nvPr>
        </p:nvSpPr>
        <p:spPr>
          <a:xfrm>
            <a:off x="109010" y="71442"/>
            <a:ext cx="11082528" cy="276999"/>
          </a:xfrm>
        </p:spPr>
        <p:txBody>
          <a:bodyPr/>
          <a:lstStyle/>
          <a:p>
            <a:r>
              <a:rPr lang="en-US" sz="1800"/>
              <a:t>Supply Readiness by Clinical Specialty (1/2)</a:t>
            </a:r>
          </a:p>
        </p:txBody>
      </p:sp>
      <p:grpSp>
        <p:nvGrpSpPr>
          <p:cNvPr id="5" name="Group 4">
            <a:extLst>
              <a:ext uri="{FF2B5EF4-FFF2-40B4-BE49-F238E27FC236}">
                <a16:creationId xmlns:a16="http://schemas.microsoft.com/office/drawing/2014/main" id="{6C6B4910-EDDB-4AF5-80DC-EACAD06948DC}"/>
              </a:ext>
            </a:extLst>
          </p:cNvPr>
          <p:cNvGrpSpPr/>
          <p:nvPr/>
        </p:nvGrpSpPr>
        <p:grpSpPr>
          <a:xfrm>
            <a:off x="5415520" y="122110"/>
            <a:ext cx="6719811" cy="198202"/>
            <a:chOff x="5415520" y="122110"/>
            <a:chExt cx="6719811" cy="198202"/>
          </a:xfrm>
        </p:grpSpPr>
        <p:grpSp>
          <p:nvGrpSpPr>
            <p:cNvPr id="68" name="Group 67">
              <a:extLst>
                <a:ext uri="{FF2B5EF4-FFF2-40B4-BE49-F238E27FC236}">
                  <a16:creationId xmlns:a16="http://schemas.microsoft.com/office/drawing/2014/main" id="{B67D4FB4-D689-4D33-8A6A-12B31F80ED6A}"/>
                </a:ext>
              </a:extLst>
            </p:cNvPr>
            <p:cNvGrpSpPr/>
            <p:nvPr/>
          </p:nvGrpSpPr>
          <p:grpSpPr>
            <a:xfrm>
              <a:off x="10469951" y="122110"/>
              <a:ext cx="1665380" cy="198202"/>
              <a:chOff x="8960694" y="111477"/>
              <a:chExt cx="1665380" cy="198202"/>
            </a:xfrm>
          </p:grpSpPr>
          <p:sp>
            <p:nvSpPr>
              <p:cNvPr id="69" name="Rectangle 68">
                <a:extLst>
                  <a:ext uri="{FF2B5EF4-FFF2-40B4-BE49-F238E27FC236}">
                    <a16:creationId xmlns:a16="http://schemas.microsoft.com/office/drawing/2014/main" id="{241F82F8-A3BD-4EEB-9B73-C3362BC82367}"/>
                  </a:ext>
                </a:extLst>
              </p:cNvPr>
              <p:cNvSpPr>
                <a:spLocks/>
              </p:cNvSpPr>
              <p:nvPr/>
            </p:nvSpPr>
            <p:spPr>
              <a:xfrm>
                <a:off x="8960694" y="119273"/>
                <a:ext cx="171577" cy="174731"/>
              </a:xfrm>
              <a:prstGeom prst="rect">
                <a:avLst/>
              </a:prstGeom>
              <a:solidFill>
                <a:srgbClr val="FF0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a:ea typeface="+mn-ea"/>
                  <a:cs typeface="+mn-cs"/>
                </a:endParaRPr>
              </a:p>
            </p:txBody>
          </p:sp>
          <p:sp>
            <p:nvSpPr>
              <p:cNvPr id="70" name="Legend1">
                <a:extLst>
                  <a:ext uri="{FF2B5EF4-FFF2-40B4-BE49-F238E27FC236}">
                    <a16:creationId xmlns:a16="http://schemas.microsoft.com/office/drawing/2014/main" id="{3231197C-4DB2-45A4-9C7D-D68BC5B83F41}"/>
                  </a:ext>
                </a:extLst>
              </p:cNvPr>
              <p:cNvSpPr>
                <a:spLocks noChangeArrowheads="1"/>
              </p:cNvSpPr>
              <p:nvPr/>
            </p:nvSpPr>
            <p:spPr bwMode="auto">
              <a:xfrm>
                <a:off x="9180845" y="111477"/>
                <a:ext cx="1445229"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State of supply near full depletion;</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Expect impact to operations</a:t>
                </a:r>
              </a:p>
            </p:txBody>
          </p:sp>
        </p:grpSp>
        <p:grpSp>
          <p:nvGrpSpPr>
            <p:cNvPr id="67" name="Group 66">
              <a:extLst>
                <a:ext uri="{FF2B5EF4-FFF2-40B4-BE49-F238E27FC236}">
                  <a16:creationId xmlns:a16="http://schemas.microsoft.com/office/drawing/2014/main" id="{83BB3313-50B4-46D5-9C73-3259BA16B8C7}"/>
                </a:ext>
              </a:extLst>
            </p:cNvPr>
            <p:cNvGrpSpPr/>
            <p:nvPr/>
          </p:nvGrpSpPr>
          <p:grpSpPr>
            <a:xfrm>
              <a:off x="7257761" y="122110"/>
              <a:ext cx="3070418" cy="198202"/>
              <a:chOff x="6868189" y="111477"/>
              <a:chExt cx="3070418" cy="198202"/>
            </a:xfrm>
          </p:grpSpPr>
          <p:sp>
            <p:nvSpPr>
              <p:cNvPr id="66" name="Rectangle 65">
                <a:extLst>
                  <a:ext uri="{FF2B5EF4-FFF2-40B4-BE49-F238E27FC236}">
                    <a16:creationId xmlns:a16="http://schemas.microsoft.com/office/drawing/2014/main" id="{93BBA297-DE7C-447E-825F-F5D9C25B06BA}"/>
                  </a:ext>
                </a:extLst>
              </p:cNvPr>
              <p:cNvSpPr>
                <a:spLocks/>
              </p:cNvSpPr>
              <p:nvPr/>
            </p:nvSpPr>
            <p:spPr>
              <a:xfrm>
                <a:off x="6868189" y="121411"/>
                <a:ext cx="171577" cy="174731"/>
              </a:xfrm>
              <a:prstGeom prst="rect">
                <a:avLst/>
              </a:prstGeom>
              <a:solidFill>
                <a:srgbClr val="FFFF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a:ea typeface="+mn-ea"/>
                  <a:cs typeface="+mn-cs"/>
                </a:endParaRPr>
              </a:p>
            </p:txBody>
          </p:sp>
          <p:sp>
            <p:nvSpPr>
              <p:cNvPr id="71" name="Legend1">
                <a:extLst>
                  <a:ext uri="{FF2B5EF4-FFF2-40B4-BE49-F238E27FC236}">
                    <a16:creationId xmlns:a16="http://schemas.microsoft.com/office/drawing/2014/main" id="{277D8F69-1042-477F-840C-B026C48B78C6}"/>
                  </a:ext>
                </a:extLst>
              </p:cNvPr>
              <p:cNvSpPr>
                <a:spLocks noChangeArrowheads="1"/>
              </p:cNvSpPr>
              <p:nvPr/>
            </p:nvSpPr>
            <p:spPr bwMode="auto">
              <a:xfrm>
                <a:off x="7088340" y="111477"/>
                <a:ext cx="2850267"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Without action, some impact to operations may occur;</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Expect greater substitutes required, possible clinical practice change</a:t>
                </a:r>
              </a:p>
            </p:txBody>
          </p:sp>
        </p:grpSp>
        <p:grpSp>
          <p:nvGrpSpPr>
            <p:cNvPr id="65" name="Group 64">
              <a:extLst>
                <a:ext uri="{FF2B5EF4-FFF2-40B4-BE49-F238E27FC236}">
                  <a16:creationId xmlns:a16="http://schemas.microsoft.com/office/drawing/2014/main" id="{61BC99DF-243B-4F67-AC95-75CCF7329BBF}"/>
                </a:ext>
              </a:extLst>
            </p:cNvPr>
            <p:cNvGrpSpPr/>
            <p:nvPr/>
          </p:nvGrpSpPr>
          <p:grpSpPr>
            <a:xfrm>
              <a:off x="5415520" y="122110"/>
              <a:ext cx="1700470" cy="198202"/>
              <a:chOff x="4910193" y="111477"/>
              <a:chExt cx="1700470" cy="198202"/>
            </a:xfrm>
          </p:grpSpPr>
          <p:sp>
            <p:nvSpPr>
              <p:cNvPr id="72" name="Rectangle 71">
                <a:extLst>
                  <a:ext uri="{FF2B5EF4-FFF2-40B4-BE49-F238E27FC236}">
                    <a16:creationId xmlns:a16="http://schemas.microsoft.com/office/drawing/2014/main" id="{88D761F3-5343-4530-8C3E-9F9C05D8E421}"/>
                  </a:ext>
                </a:extLst>
              </p:cNvPr>
              <p:cNvSpPr>
                <a:spLocks/>
              </p:cNvSpPr>
              <p:nvPr/>
            </p:nvSpPr>
            <p:spPr>
              <a:xfrm>
                <a:off x="4910193" y="121411"/>
                <a:ext cx="171577" cy="174731"/>
              </a:xfrm>
              <a:prstGeom prst="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a:ea typeface="+mn-ea"/>
                  <a:cs typeface="+mn-cs"/>
                </a:endParaRPr>
              </a:p>
            </p:txBody>
          </p:sp>
          <p:sp>
            <p:nvSpPr>
              <p:cNvPr id="73" name="Legend1">
                <a:extLst>
                  <a:ext uri="{FF2B5EF4-FFF2-40B4-BE49-F238E27FC236}">
                    <a16:creationId xmlns:a16="http://schemas.microsoft.com/office/drawing/2014/main" id="{89D11D67-04FA-4231-971D-C0A7198F7B97}"/>
                  </a:ext>
                </a:extLst>
              </p:cNvPr>
              <p:cNvSpPr>
                <a:spLocks noChangeArrowheads="1"/>
              </p:cNvSpPr>
              <p:nvPr/>
            </p:nvSpPr>
            <p:spPr bwMode="auto">
              <a:xfrm>
                <a:off x="5130345" y="111477"/>
                <a:ext cx="1480318"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No impact to operations expected;</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Some substitutions may be needed</a:t>
                </a:r>
              </a:p>
            </p:txBody>
          </p:sp>
        </p:grpSp>
      </p:grpSp>
      <p:grpSp>
        <p:nvGrpSpPr>
          <p:cNvPr id="80" name="Group 79">
            <a:extLst>
              <a:ext uri="{FF2B5EF4-FFF2-40B4-BE49-F238E27FC236}">
                <a16:creationId xmlns:a16="http://schemas.microsoft.com/office/drawing/2014/main" id="{63F8C709-D972-47DA-884C-0CEA85150329}"/>
              </a:ext>
            </a:extLst>
          </p:cNvPr>
          <p:cNvGrpSpPr/>
          <p:nvPr/>
        </p:nvGrpSpPr>
        <p:grpSpPr>
          <a:xfrm>
            <a:off x="279137" y="487943"/>
            <a:ext cx="11452154" cy="192068"/>
            <a:chOff x="279137" y="373643"/>
            <a:chExt cx="11452154" cy="192068"/>
          </a:xfrm>
        </p:grpSpPr>
        <p:sp>
          <p:nvSpPr>
            <p:cNvPr id="12" name="TextBox 11">
              <a:extLst>
                <a:ext uri="{FF2B5EF4-FFF2-40B4-BE49-F238E27FC236}">
                  <a16:creationId xmlns:a16="http://schemas.microsoft.com/office/drawing/2014/main" id="{F8365406-9991-4169-B3DF-717276443B8C}"/>
                </a:ext>
              </a:extLst>
            </p:cNvPr>
            <p:cNvSpPr txBox="1"/>
            <p:nvPr>
              <p:custDataLst>
                <p:tags r:id="rId74"/>
              </p:custDataLst>
            </p:nvPr>
          </p:nvSpPr>
          <p:spPr>
            <a:xfrm>
              <a:off x="279137" y="373644"/>
              <a:ext cx="1824436" cy="169277"/>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Category</a:t>
              </a:r>
            </a:p>
          </p:txBody>
        </p:sp>
        <p:sp>
          <p:nvSpPr>
            <p:cNvPr id="24" name="TextBox 23">
              <a:extLst>
                <a:ext uri="{FF2B5EF4-FFF2-40B4-BE49-F238E27FC236}">
                  <a16:creationId xmlns:a16="http://schemas.microsoft.com/office/drawing/2014/main" id="{9A19DC22-D9F4-4CB7-B48B-18B2439CAE22}"/>
                </a:ext>
              </a:extLst>
            </p:cNvPr>
            <p:cNvSpPr txBox="1"/>
            <p:nvPr>
              <p:custDataLst>
                <p:tags r:id="rId75"/>
              </p:custDataLst>
            </p:nvPr>
          </p:nvSpPr>
          <p:spPr>
            <a:xfrm>
              <a:off x="2228697" y="373644"/>
              <a:ext cx="2580740" cy="169277"/>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At-risk supply categories</a:t>
              </a:r>
            </a:p>
          </p:txBody>
        </p:sp>
        <p:sp>
          <p:nvSpPr>
            <p:cNvPr id="31" name="TextBox 30">
              <a:extLst>
                <a:ext uri="{FF2B5EF4-FFF2-40B4-BE49-F238E27FC236}">
                  <a16:creationId xmlns:a16="http://schemas.microsoft.com/office/drawing/2014/main" id="{261ACC0F-2315-4C36-B657-4503F75C3DB2}"/>
                </a:ext>
              </a:extLst>
            </p:cNvPr>
            <p:cNvSpPr txBox="1"/>
            <p:nvPr>
              <p:custDataLst>
                <p:tags r:id="rId76"/>
              </p:custDataLst>
            </p:nvPr>
          </p:nvSpPr>
          <p:spPr>
            <a:xfrm>
              <a:off x="5829300" y="373644"/>
              <a:ext cx="3213109" cy="169277"/>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What is REH doing?</a:t>
              </a:r>
            </a:p>
          </p:txBody>
        </p:sp>
        <p:cxnSp>
          <p:nvCxnSpPr>
            <p:cNvPr id="32" name="Straight Connector 31">
              <a:extLst>
                <a:ext uri="{FF2B5EF4-FFF2-40B4-BE49-F238E27FC236}">
                  <a16:creationId xmlns:a16="http://schemas.microsoft.com/office/drawing/2014/main" id="{889804C3-D71A-40D6-A584-8714F5A68BFC}"/>
                </a:ext>
              </a:extLst>
            </p:cNvPr>
            <p:cNvCxnSpPr/>
            <p:nvPr>
              <p:custDataLst>
                <p:tags r:id="rId77"/>
              </p:custDataLst>
            </p:nvPr>
          </p:nvCxnSpPr>
          <p:spPr>
            <a:xfrm>
              <a:off x="5829300" y="565711"/>
              <a:ext cx="321310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6CFC9248-5285-4DD7-ACDB-9FF54CC4BA9B}"/>
                </a:ext>
              </a:extLst>
            </p:cNvPr>
            <p:cNvSpPr txBox="1"/>
            <p:nvPr>
              <p:custDataLst>
                <p:tags r:id="rId78"/>
              </p:custDataLst>
            </p:nvPr>
          </p:nvSpPr>
          <p:spPr>
            <a:xfrm>
              <a:off x="4910193" y="373643"/>
              <a:ext cx="792412" cy="169277"/>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Risk Level</a:t>
              </a:r>
            </a:p>
          </p:txBody>
        </p:sp>
        <p:sp>
          <p:nvSpPr>
            <p:cNvPr id="48" name="TextBox 47">
              <a:extLst>
                <a:ext uri="{FF2B5EF4-FFF2-40B4-BE49-F238E27FC236}">
                  <a16:creationId xmlns:a16="http://schemas.microsoft.com/office/drawing/2014/main" id="{B4C7C224-4A40-4E00-B3C4-01A20D5A357C}"/>
                </a:ext>
              </a:extLst>
            </p:cNvPr>
            <p:cNvSpPr txBox="1"/>
            <p:nvPr>
              <p:custDataLst>
                <p:tags r:id="rId79"/>
              </p:custDataLst>
            </p:nvPr>
          </p:nvSpPr>
          <p:spPr>
            <a:xfrm>
              <a:off x="9169105" y="373643"/>
              <a:ext cx="2562186" cy="169277"/>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What support do we need?</a:t>
              </a:r>
            </a:p>
          </p:txBody>
        </p:sp>
        <p:cxnSp>
          <p:nvCxnSpPr>
            <p:cNvPr id="49" name="Straight Connector 48">
              <a:extLst>
                <a:ext uri="{FF2B5EF4-FFF2-40B4-BE49-F238E27FC236}">
                  <a16:creationId xmlns:a16="http://schemas.microsoft.com/office/drawing/2014/main" id="{0845E516-2E8D-4873-92F1-C8339FCE0F67}"/>
                </a:ext>
              </a:extLst>
            </p:cNvPr>
            <p:cNvCxnSpPr/>
            <p:nvPr>
              <p:custDataLst>
                <p:tags r:id="rId80"/>
              </p:custDataLst>
            </p:nvPr>
          </p:nvCxnSpPr>
          <p:spPr>
            <a:xfrm>
              <a:off x="9169105" y="565711"/>
              <a:ext cx="256218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33E12F-0467-4B6C-B7F5-1B322070D34F}"/>
                </a:ext>
              </a:extLst>
            </p:cNvPr>
            <p:cNvCxnSpPr/>
            <p:nvPr>
              <p:custDataLst>
                <p:tags r:id="rId81"/>
              </p:custDataLst>
            </p:nvPr>
          </p:nvCxnSpPr>
          <p:spPr>
            <a:xfrm>
              <a:off x="279137" y="565711"/>
              <a:ext cx="18244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C3735A5-67BA-4514-A5A6-32B90B04C3BD}"/>
                </a:ext>
              </a:extLst>
            </p:cNvPr>
            <p:cNvCxnSpPr/>
            <p:nvPr>
              <p:custDataLst>
                <p:tags r:id="rId82"/>
              </p:custDataLst>
            </p:nvPr>
          </p:nvCxnSpPr>
          <p:spPr>
            <a:xfrm>
              <a:off x="2228697" y="565711"/>
              <a:ext cx="258074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4E80B34-B781-4DE1-87E5-55B53EA07D0B}"/>
                </a:ext>
              </a:extLst>
            </p:cNvPr>
            <p:cNvCxnSpPr/>
            <p:nvPr>
              <p:custDataLst>
                <p:tags r:id="rId83"/>
              </p:custDataLst>
            </p:nvPr>
          </p:nvCxnSpPr>
          <p:spPr>
            <a:xfrm>
              <a:off x="4910193" y="565711"/>
              <a:ext cx="7924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533EBDA9-E1C9-4239-AB85-CC8E88D2E1BE}"/>
              </a:ext>
            </a:extLst>
          </p:cNvPr>
          <p:cNvSpPr txBox="1"/>
          <p:nvPr>
            <p:custDataLst>
              <p:tags r:id="rId4"/>
            </p:custDataLst>
          </p:nvPr>
        </p:nvSpPr>
        <p:spPr>
          <a:xfrm rot="16200000">
            <a:off x="-2553328" y="3576926"/>
            <a:ext cx="5932703" cy="267774"/>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Clinical specialties</a:t>
            </a:r>
          </a:p>
        </p:txBody>
      </p:sp>
      <p:cxnSp>
        <p:nvCxnSpPr>
          <p:cNvPr id="16" name="Straight Connector 15">
            <a:extLst>
              <a:ext uri="{FF2B5EF4-FFF2-40B4-BE49-F238E27FC236}">
                <a16:creationId xmlns:a16="http://schemas.microsoft.com/office/drawing/2014/main" id="{9853DFD0-D09E-43ED-8300-F23CF3184A6D}"/>
              </a:ext>
            </a:extLst>
          </p:cNvPr>
          <p:cNvCxnSpPr/>
          <p:nvPr>
            <p:custDataLst>
              <p:tags r:id="rId5"/>
            </p:custDataLst>
          </p:nvPr>
        </p:nvCxnSpPr>
        <p:spPr>
          <a:xfrm>
            <a:off x="647669" y="3893741"/>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2E5CDFA-14A8-4670-B046-66E284F01431}"/>
              </a:ext>
            </a:extLst>
          </p:cNvPr>
          <p:cNvSpPr txBox="1">
            <a:spLocks/>
          </p:cNvSpPr>
          <p:nvPr>
            <p:custDataLst>
              <p:tags r:id="rId6"/>
            </p:custDataLst>
          </p:nvPr>
        </p:nvSpPr>
        <p:spPr>
          <a:xfrm>
            <a:off x="600222" y="3970462"/>
            <a:ext cx="1503351" cy="101198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Ortho/Trauma</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Cheryl Saxby</a:t>
            </a:r>
            <a:endParaRPr kumimoji="0" lang="en-US" sz="1100" b="1" i="0" u="none" strike="noStrike" kern="1200" cap="none" spc="0" normalizeH="0" baseline="0" noProof="0">
              <a:ln>
                <a:noFill/>
              </a:ln>
              <a:solidFill>
                <a:srgbClr val="FFFFFF"/>
              </a:solidFill>
              <a:effectLst/>
              <a:uLnTx/>
              <a:uFillTx/>
              <a:latin typeface="Calibri"/>
              <a:ea typeface="+mn-ea"/>
              <a:cs typeface="+mn-cs"/>
            </a:endParaRPr>
          </a:p>
        </p:txBody>
      </p:sp>
      <p:cxnSp>
        <p:nvCxnSpPr>
          <p:cNvPr id="47" name="Straight Connector 46">
            <a:extLst>
              <a:ext uri="{FF2B5EF4-FFF2-40B4-BE49-F238E27FC236}">
                <a16:creationId xmlns:a16="http://schemas.microsoft.com/office/drawing/2014/main" id="{E92B6B3F-CD92-449A-9C2C-D3A7F4724ACD}"/>
              </a:ext>
            </a:extLst>
          </p:cNvPr>
          <p:cNvCxnSpPr/>
          <p:nvPr>
            <p:custDataLst>
              <p:tags r:id="rId7"/>
            </p:custDataLst>
          </p:nvPr>
        </p:nvCxnSpPr>
        <p:spPr>
          <a:xfrm>
            <a:off x="647669" y="1636103"/>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7C503A8E-E830-4839-B359-A2D061B6B551}"/>
              </a:ext>
            </a:extLst>
          </p:cNvPr>
          <p:cNvSpPr txBox="1">
            <a:spLocks/>
          </p:cNvSpPr>
          <p:nvPr>
            <p:custDataLst>
              <p:tags r:id="rId8"/>
            </p:custDataLst>
          </p:nvPr>
        </p:nvSpPr>
        <p:spPr>
          <a:xfrm>
            <a:off x="600222" y="1714388"/>
            <a:ext cx="1503351" cy="900597"/>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Cath/CV OR</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Cheryl Saxby</a:t>
            </a:r>
          </a:p>
        </p:txBody>
      </p:sp>
      <p:sp>
        <p:nvSpPr>
          <p:cNvPr id="58" name="TextBox 57">
            <a:extLst>
              <a:ext uri="{FF2B5EF4-FFF2-40B4-BE49-F238E27FC236}">
                <a16:creationId xmlns:a16="http://schemas.microsoft.com/office/drawing/2014/main" id="{5EE3D482-95E9-405E-8FB9-0D405998515C}"/>
              </a:ext>
            </a:extLst>
          </p:cNvPr>
          <p:cNvSpPr txBox="1"/>
          <p:nvPr>
            <p:custDataLst>
              <p:tags r:id="rId9"/>
            </p:custDataLst>
          </p:nvPr>
        </p:nvSpPr>
        <p:spPr>
          <a:xfrm>
            <a:off x="5829300" y="744462"/>
            <a:ext cx="3213109" cy="828056"/>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Increasing allocation and spot buys for shoe covers </a:t>
            </a: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Item specific follow up with manufacture on high risk items</a:t>
            </a: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Process critical items to increase inventory or determine subs. </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p:txBody>
      </p:sp>
      <p:sp>
        <p:nvSpPr>
          <p:cNvPr id="61" name="TextBox 60">
            <a:extLst>
              <a:ext uri="{FF2B5EF4-FFF2-40B4-BE49-F238E27FC236}">
                <a16:creationId xmlns:a16="http://schemas.microsoft.com/office/drawing/2014/main" id="{7646C6E9-28D3-4275-82EC-96268929222B}"/>
              </a:ext>
            </a:extLst>
          </p:cNvPr>
          <p:cNvSpPr txBox="1"/>
          <p:nvPr>
            <p:custDataLst>
              <p:tags r:id="rId10"/>
            </p:custDataLst>
          </p:nvPr>
        </p:nvSpPr>
        <p:spPr>
          <a:xfrm>
            <a:off x="9169105" y="744462"/>
            <a:ext cx="2562186" cy="828056"/>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Specific ramp up scheduled, identifying  critical need supplies</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Align with system IP’s  usage, practices and conservations efforts</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Calibri"/>
            </a:endParaRPr>
          </a:p>
        </p:txBody>
      </p:sp>
      <p:cxnSp>
        <p:nvCxnSpPr>
          <p:cNvPr id="17" name="Straight Connector 16">
            <a:extLst>
              <a:ext uri="{FF2B5EF4-FFF2-40B4-BE49-F238E27FC236}">
                <a16:creationId xmlns:a16="http://schemas.microsoft.com/office/drawing/2014/main" id="{9F846EF5-DC71-48F5-8D68-0622EA5038A1}"/>
              </a:ext>
            </a:extLst>
          </p:cNvPr>
          <p:cNvCxnSpPr/>
          <p:nvPr>
            <p:custDataLst>
              <p:tags r:id="rId11"/>
            </p:custDataLst>
          </p:nvPr>
        </p:nvCxnSpPr>
        <p:spPr>
          <a:xfrm flipV="1">
            <a:off x="700221" y="4927795"/>
            <a:ext cx="10978518" cy="78827"/>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B6866DE-B2FD-4643-8231-893F0793D272}"/>
              </a:ext>
            </a:extLst>
          </p:cNvPr>
          <p:cNvSpPr txBox="1">
            <a:spLocks/>
          </p:cNvSpPr>
          <p:nvPr>
            <p:custDataLst>
              <p:tags r:id="rId12"/>
            </p:custDataLst>
          </p:nvPr>
        </p:nvSpPr>
        <p:spPr>
          <a:xfrm>
            <a:off x="600222" y="5849110"/>
            <a:ext cx="1503351" cy="828056"/>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Digestive Health</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Cole Ercanbrack</a:t>
            </a:r>
          </a:p>
        </p:txBody>
      </p:sp>
      <p:sp>
        <p:nvSpPr>
          <p:cNvPr id="22" name="TextBox 21">
            <a:extLst>
              <a:ext uri="{FF2B5EF4-FFF2-40B4-BE49-F238E27FC236}">
                <a16:creationId xmlns:a16="http://schemas.microsoft.com/office/drawing/2014/main" id="{670EAADE-1028-4071-AC61-371BBC0F8BD4}"/>
              </a:ext>
            </a:extLst>
          </p:cNvPr>
          <p:cNvSpPr txBox="1">
            <a:spLocks/>
          </p:cNvSpPr>
          <p:nvPr>
            <p:custDataLst>
              <p:tags r:id="rId13"/>
            </p:custDataLst>
          </p:nvPr>
        </p:nvSpPr>
        <p:spPr>
          <a:xfrm>
            <a:off x="600222" y="5122756"/>
            <a:ext cx="1503351" cy="591576"/>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Gen/Robotics</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Cheryl Saxby</a:t>
            </a:r>
            <a:endParaRPr kumimoji="0" lang="en-US" sz="1100" b="1" i="0" u="none" strike="noStrike" kern="1200" cap="none" spc="0" normalizeH="0" baseline="0" noProof="0">
              <a:ln>
                <a:noFill/>
              </a:ln>
              <a:solidFill>
                <a:srgbClr val="FFFFFF"/>
              </a:solidFill>
              <a:effectLst/>
              <a:uLnTx/>
              <a:uFillTx/>
              <a:latin typeface="Calibri"/>
              <a:ea typeface="+mn-ea"/>
              <a:cs typeface="+mn-cs"/>
            </a:endParaRPr>
          </a:p>
        </p:txBody>
      </p:sp>
      <p:sp>
        <p:nvSpPr>
          <p:cNvPr id="158" name="TextBox 157">
            <a:extLst>
              <a:ext uri="{FF2B5EF4-FFF2-40B4-BE49-F238E27FC236}">
                <a16:creationId xmlns:a16="http://schemas.microsoft.com/office/drawing/2014/main" id="{C721ADC0-0F46-4010-BA51-5372159D9160}"/>
              </a:ext>
            </a:extLst>
          </p:cNvPr>
          <p:cNvSpPr txBox="1">
            <a:spLocks/>
          </p:cNvSpPr>
          <p:nvPr>
            <p:custDataLst>
              <p:tags r:id="rId14"/>
            </p:custDataLst>
          </p:nvPr>
        </p:nvSpPr>
        <p:spPr>
          <a:xfrm>
            <a:off x="600222" y="744462"/>
            <a:ext cx="1503351" cy="828056"/>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Common Medical Surgical Supply</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Cole Ercanbrack</a:t>
            </a:r>
          </a:p>
        </p:txBody>
      </p:sp>
      <p:cxnSp>
        <p:nvCxnSpPr>
          <p:cNvPr id="204" name="Straight Connector 203">
            <a:extLst>
              <a:ext uri="{FF2B5EF4-FFF2-40B4-BE49-F238E27FC236}">
                <a16:creationId xmlns:a16="http://schemas.microsoft.com/office/drawing/2014/main" id="{7712B992-3820-4143-9DA0-C447D0F9E2CD}"/>
              </a:ext>
            </a:extLst>
          </p:cNvPr>
          <p:cNvCxnSpPr/>
          <p:nvPr>
            <p:custDataLst>
              <p:tags r:id="rId15"/>
            </p:custDataLst>
          </p:nvPr>
        </p:nvCxnSpPr>
        <p:spPr>
          <a:xfrm>
            <a:off x="647669" y="5785525"/>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26EFB8FF-BC42-4A86-BAA9-551E64EA4E5C}"/>
              </a:ext>
            </a:extLst>
          </p:cNvPr>
          <p:cNvSpPr txBox="1"/>
          <p:nvPr>
            <p:custDataLst>
              <p:tags r:id="rId16"/>
            </p:custDataLst>
          </p:nvPr>
        </p:nvSpPr>
        <p:spPr>
          <a:xfrm>
            <a:off x="5829300" y="5849110"/>
            <a:ext cx="3213109" cy="828056"/>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Surveying supplier’s direct inventory status &amp; rep support</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Utilizing reporting tools for earlier detection of supply shortages</a:t>
            </a:r>
          </a:p>
        </p:txBody>
      </p:sp>
      <p:sp>
        <p:nvSpPr>
          <p:cNvPr id="209" name="TextBox 208">
            <a:extLst>
              <a:ext uri="{FF2B5EF4-FFF2-40B4-BE49-F238E27FC236}">
                <a16:creationId xmlns:a16="http://schemas.microsoft.com/office/drawing/2014/main" id="{36627612-D740-44BC-B30B-B97826B6A5AE}"/>
              </a:ext>
            </a:extLst>
          </p:cNvPr>
          <p:cNvSpPr txBox="1"/>
          <p:nvPr>
            <p:custDataLst>
              <p:tags r:id="rId17"/>
            </p:custDataLst>
          </p:nvPr>
        </p:nvSpPr>
        <p:spPr>
          <a:xfrm>
            <a:off x="9169105" y="5849110"/>
            <a:ext cx="2562186" cy="828056"/>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Specific ramp up scheduled, identifying  critical need supplies</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Align with system IP’s PPE usage, practices and conservations efforts</a:t>
            </a:r>
          </a:p>
        </p:txBody>
      </p:sp>
      <p:sp>
        <p:nvSpPr>
          <p:cNvPr id="211" name="TextBox 210">
            <a:extLst>
              <a:ext uri="{FF2B5EF4-FFF2-40B4-BE49-F238E27FC236}">
                <a16:creationId xmlns:a16="http://schemas.microsoft.com/office/drawing/2014/main" id="{4E1CE75F-D6A8-4AD0-BEF0-DD2293AFCF95}"/>
              </a:ext>
            </a:extLst>
          </p:cNvPr>
          <p:cNvSpPr txBox="1">
            <a:spLocks/>
          </p:cNvSpPr>
          <p:nvPr>
            <p:custDataLst>
              <p:tags r:id="rId18"/>
            </p:custDataLst>
          </p:nvPr>
        </p:nvSpPr>
        <p:spPr>
          <a:xfrm>
            <a:off x="4910193" y="6124479"/>
            <a:ext cx="792412" cy="2260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213" name="TextBox 212">
            <a:extLst>
              <a:ext uri="{FF2B5EF4-FFF2-40B4-BE49-F238E27FC236}">
                <a16:creationId xmlns:a16="http://schemas.microsoft.com/office/drawing/2014/main" id="{3484ABC9-2D20-47CE-A621-5E03C98CCF3A}"/>
              </a:ext>
            </a:extLst>
          </p:cNvPr>
          <p:cNvSpPr txBox="1">
            <a:spLocks/>
          </p:cNvSpPr>
          <p:nvPr>
            <p:custDataLst>
              <p:tags r:id="rId19"/>
            </p:custDataLst>
          </p:nvPr>
        </p:nvSpPr>
        <p:spPr>
          <a:xfrm>
            <a:off x="4910193" y="6425475"/>
            <a:ext cx="792412" cy="2260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grpSp>
        <p:nvGrpSpPr>
          <p:cNvPr id="82" name="Group 81">
            <a:extLst>
              <a:ext uri="{FF2B5EF4-FFF2-40B4-BE49-F238E27FC236}">
                <a16:creationId xmlns:a16="http://schemas.microsoft.com/office/drawing/2014/main" id="{4D435B56-3574-44A0-943C-A7FC00A6B323}"/>
              </a:ext>
            </a:extLst>
          </p:cNvPr>
          <p:cNvGrpSpPr/>
          <p:nvPr/>
        </p:nvGrpSpPr>
        <p:grpSpPr>
          <a:xfrm>
            <a:off x="2228697" y="5823491"/>
            <a:ext cx="2580740" cy="828051"/>
            <a:chOff x="2228697" y="5709191"/>
            <a:chExt cx="2580740" cy="828051"/>
          </a:xfrm>
        </p:grpSpPr>
        <p:sp>
          <p:nvSpPr>
            <p:cNvPr id="205" name="TextBox 204">
              <a:extLst>
                <a:ext uri="{FF2B5EF4-FFF2-40B4-BE49-F238E27FC236}">
                  <a16:creationId xmlns:a16="http://schemas.microsoft.com/office/drawing/2014/main" id="{C5D7873F-9FC2-49A9-8490-6FDAEDD17084}"/>
                </a:ext>
              </a:extLst>
            </p:cNvPr>
            <p:cNvSpPr txBox="1">
              <a:spLocks/>
            </p:cNvSpPr>
            <p:nvPr>
              <p:custDataLst>
                <p:tags r:id="rId71"/>
              </p:custDataLst>
            </p:nvPr>
          </p:nvSpPr>
          <p:spPr>
            <a:xfrm>
              <a:off x="2228697" y="5709191"/>
              <a:ext cx="2580740" cy="226067"/>
            </a:xfrm>
            <a:prstGeom prst="rect">
              <a:avLst/>
            </a:prstGeom>
            <a:noFill/>
          </p:spPr>
          <p:txBody>
            <a:bodyPr vert="horz" wrap="square" lIns="0" tIns="0" rIns="0" bIns="0" rtlCol="0" anchor="t">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Disposables</a:t>
              </a:r>
            </a:p>
          </p:txBody>
        </p:sp>
        <p:sp>
          <p:nvSpPr>
            <p:cNvPr id="203" name="TextBox 202">
              <a:extLst>
                <a:ext uri="{FF2B5EF4-FFF2-40B4-BE49-F238E27FC236}">
                  <a16:creationId xmlns:a16="http://schemas.microsoft.com/office/drawing/2014/main" id="{9EA365B2-D033-4E5C-861F-D10FC7D87830}"/>
                </a:ext>
              </a:extLst>
            </p:cNvPr>
            <p:cNvSpPr txBox="1">
              <a:spLocks/>
            </p:cNvSpPr>
            <p:nvPr>
              <p:custDataLst>
                <p:tags r:id="rId72"/>
              </p:custDataLst>
            </p:nvPr>
          </p:nvSpPr>
          <p:spPr>
            <a:xfrm>
              <a:off x="2228697" y="6010179"/>
              <a:ext cx="2580740" cy="226067"/>
            </a:xfrm>
            <a:prstGeom prst="rect">
              <a:avLst/>
            </a:prstGeom>
            <a:noFill/>
          </p:spPr>
          <p:txBody>
            <a:bodyPr vert="horz" wrap="square" lIns="0" tIns="0" rIns="0" bIns="0" rtlCol="0" anchor="t">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Devices </a:t>
              </a:r>
            </a:p>
          </p:txBody>
        </p:sp>
        <p:sp>
          <p:nvSpPr>
            <p:cNvPr id="214" name="TextBox 213">
              <a:extLst>
                <a:ext uri="{FF2B5EF4-FFF2-40B4-BE49-F238E27FC236}">
                  <a16:creationId xmlns:a16="http://schemas.microsoft.com/office/drawing/2014/main" id="{B0DB4850-6298-4E36-8DD1-33F267981FD0}"/>
                </a:ext>
              </a:extLst>
            </p:cNvPr>
            <p:cNvSpPr txBox="1">
              <a:spLocks/>
            </p:cNvSpPr>
            <p:nvPr>
              <p:custDataLst>
                <p:tags r:id="rId73"/>
              </p:custDataLst>
            </p:nvPr>
          </p:nvSpPr>
          <p:spPr>
            <a:xfrm>
              <a:off x="2228697" y="6311175"/>
              <a:ext cx="2580740" cy="226067"/>
            </a:xfrm>
            <a:prstGeom prst="rect">
              <a:avLst/>
            </a:prstGeom>
            <a:noFill/>
          </p:spPr>
          <p:txBody>
            <a:bodyPr vert="horz" wrap="square" lIns="0" tIns="0" rIns="0" bIns="0" rtlCol="0" anchor="t">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Rep service </a:t>
              </a:r>
            </a:p>
          </p:txBody>
        </p:sp>
      </p:grpSp>
      <p:grpSp>
        <p:nvGrpSpPr>
          <p:cNvPr id="241" name="Group 240">
            <a:extLst>
              <a:ext uri="{FF2B5EF4-FFF2-40B4-BE49-F238E27FC236}">
                <a16:creationId xmlns:a16="http://schemas.microsoft.com/office/drawing/2014/main" id="{28D00C52-4A4A-40B0-92C5-23275F132979}"/>
              </a:ext>
            </a:extLst>
          </p:cNvPr>
          <p:cNvGrpSpPr/>
          <p:nvPr/>
        </p:nvGrpSpPr>
        <p:grpSpPr>
          <a:xfrm>
            <a:off x="2243074" y="688900"/>
            <a:ext cx="2580740" cy="708988"/>
            <a:chOff x="2228697" y="5653629"/>
            <a:chExt cx="2580740" cy="708988"/>
          </a:xfrm>
        </p:grpSpPr>
        <p:sp>
          <p:nvSpPr>
            <p:cNvPr id="242" name="TextBox 241">
              <a:extLst>
                <a:ext uri="{FF2B5EF4-FFF2-40B4-BE49-F238E27FC236}">
                  <a16:creationId xmlns:a16="http://schemas.microsoft.com/office/drawing/2014/main" id="{DC0A25C4-9985-4666-A391-E4DAD641FF9C}"/>
                </a:ext>
              </a:extLst>
            </p:cNvPr>
            <p:cNvSpPr txBox="1">
              <a:spLocks/>
            </p:cNvSpPr>
            <p:nvPr>
              <p:custDataLst>
                <p:tags r:id="rId68"/>
              </p:custDataLst>
            </p:nvPr>
          </p:nvSpPr>
          <p:spPr>
            <a:xfrm>
              <a:off x="2228697" y="5653629"/>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Surgical Disposables</a:t>
              </a:r>
            </a:p>
          </p:txBody>
        </p:sp>
        <p:sp>
          <p:nvSpPr>
            <p:cNvPr id="243" name="TextBox 242">
              <a:extLst>
                <a:ext uri="{FF2B5EF4-FFF2-40B4-BE49-F238E27FC236}">
                  <a16:creationId xmlns:a16="http://schemas.microsoft.com/office/drawing/2014/main" id="{051D72A4-90F3-4A92-A5F3-09F9DB9BCFFF}"/>
                </a:ext>
              </a:extLst>
            </p:cNvPr>
            <p:cNvSpPr txBox="1">
              <a:spLocks/>
            </p:cNvSpPr>
            <p:nvPr>
              <p:custDataLst>
                <p:tags r:id="rId69"/>
              </p:custDataLst>
            </p:nvPr>
          </p:nvSpPr>
          <p:spPr>
            <a:xfrm>
              <a:off x="2228697" y="5906992"/>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Surgical Devices </a:t>
              </a:r>
            </a:p>
          </p:txBody>
        </p:sp>
        <p:sp>
          <p:nvSpPr>
            <p:cNvPr id="244" name="TextBox 243">
              <a:extLst>
                <a:ext uri="{FF2B5EF4-FFF2-40B4-BE49-F238E27FC236}">
                  <a16:creationId xmlns:a16="http://schemas.microsoft.com/office/drawing/2014/main" id="{F62118AD-96FC-49E6-86A3-909DECECA665}"/>
                </a:ext>
              </a:extLst>
            </p:cNvPr>
            <p:cNvSpPr txBox="1">
              <a:spLocks/>
            </p:cNvSpPr>
            <p:nvPr>
              <p:custDataLst>
                <p:tags r:id="rId70"/>
              </p:custDataLst>
            </p:nvPr>
          </p:nvSpPr>
          <p:spPr>
            <a:xfrm>
              <a:off x="2228697" y="6136550"/>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Sterility Assurance Disposables</a:t>
              </a:r>
            </a:p>
          </p:txBody>
        </p:sp>
      </p:grpSp>
      <p:sp>
        <p:nvSpPr>
          <p:cNvPr id="98" name="TextBox 97">
            <a:extLst>
              <a:ext uri="{FF2B5EF4-FFF2-40B4-BE49-F238E27FC236}">
                <a16:creationId xmlns:a16="http://schemas.microsoft.com/office/drawing/2014/main" id="{EC3E3967-80DB-4B94-B920-64629E353C93}"/>
              </a:ext>
            </a:extLst>
          </p:cNvPr>
          <p:cNvSpPr txBox="1">
            <a:spLocks/>
          </p:cNvSpPr>
          <p:nvPr>
            <p:custDataLst>
              <p:tags r:id="rId20"/>
            </p:custDataLst>
          </p:nvPr>
        </p:nvSpPr>
        <p:spPr>
          <a:xfrm>
            <a:off x="5829300" y="1646547"/>
            <a:ext cx="3213109" cy="988974"/>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Surveying key vendors on supply availability and services needed for ramp up</a:t>
            </a:r>
          </a:p>
        </p:txBody>
      </p:sp>
      <p:sp>
        <p:nvSpPr>
          <p:cNvPr id="99" name="TextBox 98">
            <a:extLst>
              <a:ext uri="{FF2B5EF4-FFF2-40B4-BE49-F238E27FC236}">
                <a16:creationId xmlns:a16="http://schemas.microsoft.com/office/drawing/2014/main" id="{1FEFE36E-18F3-43D8-8F87-B4D6EE7069A8}"/>
              </a:ext>
            </a:extLst>
          </p:cNvPr>
          <p:cNvSpPr txBox="1">
            <a:spLocks/>
          </p:cNvSpPr>
          <p:nvPr>
            <p:custDataLst>
              <p:tags r:id="rId21"/>
            </p:custDataLst>
          </p:nvPr>
        </p:nvSpPr>
        <p:spPr>
          <a:xfrm>
            <a:off x="9169105" y="1646547"/>
            <a:ext cx="2562186" cy="988974"/>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Review of scheduled cases at facilities and ramp up %</a:t>
            </a:r>
          </a:p>
        </p:txBody>
      </p:sp>
      <p:sp>
        <p:nvSpPr>
          <p:cNvPr id="110" name="TextBox 109">
            <a:extLst>
              <a:ext uri="{FF2B5EF4-FFF2-40B4-BE49-F238E27FC236}">
                <a16:creationId xmlns:a16="http://schemas.microsoft.com/office/drawing/2014/main" id="{8DB3B2FA-E99D-4F87-B539-172F865A403E}"/>
              </a:ext>
            </a:extLst>
          </p:cNvPr>
          <p:cNvSpPr txBox="1">
            <a:spLocks/>
          </p:cNvSpPr>
          <p:nvPr>
            <p:custDataLst>
              <p:tags r:id="rId22"/>
            </p:custDataLst>
          </p:nvPr>
        </p:nvSpPr>
        <p:spPr>
          <a:xfrm>
            <a:off x="4910193" y="4497727"/>
            <a:ext cx="787212" cy="178441"/>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12" name="TextBox 111">
            <a:extLst>
              <a:ext uri="{FF2B5EF4-FFF2-40B4-BE49-F238E27FC236}">
                <a16:creationId xmlns:a16="http://schemas.microsoft.com/office/drawing/2014/main" id="{89B25493-4E2B-46E2-9A56-8D89621FDD62}"/>
              </a:ext>
            </a:extLst>
          </p:cNvPr>
          <p:cNvSpPr txBox="1">
            <a:spLocks/>
          </p:cNvSpPr>
          <p:nvPr>
            <p:custDataLst>
              <p:tags r:id="rId23"/>
            </p:custDataLst>
          </p:nvPr>
        </p:nvSpPr>
        <p:spPr>
          <a:xfrm>
            <a:off x="5829300" y="3973200"/>
            <a:ext cx="3213109" cy="57405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Surveying key vendors on supply availability and services needed for ramp up</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48151725-49E5-4D7A-A80D-339EB3E38960}"/>
              </a:ext>
            </a:extLst>
          </p:cNvPr>
          <p:cNvSpPr txBox="1">
            <a:spLocks/>
          </p:cNvSpPr>
          <p:nvPr>
            <p:custDataLst>
              <p:tags r:id="rId24"/>
            </p:custDataLst>
          </p:nvPr>
        </p:nvSpPr>
        <p:spPr>
          <a:xfrm>
            <a:off x="9169105" y="3957325"/>
            <a:ext cx="2562186" cy="82805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Review of scheduled cases at facilities and ramp up %</a:t>
            </a:r>
          </a:p>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15" name="TextBox 114">
            <a:extLst>
              <a:ext uri="{FF2B5EF4-FFF2-40B4-BE49-F238E27FC236}">
                <a16:creationId xmlns:a16="http://schemas.microsoft.com/office/drawing/2014/main" id="{2AA4B387-7E50-423D-AFF8-8F5D35E5B7BD}"/>
              </a:ext>
            </a:extLst>
          </p:cNvPr>
          <p:cNvSpPr txBox="1"/>
          <p:nvPr>
            <p:custDataLst>
              <p:tags r:id="rId25"/>
            </p:custDataLst>
          </p:nvPr>
        </p:nvSpPr>
        <p:spPr>
          <a:xfrm>
            <a:off x="5829300" y="5122757"/>
            <a:ext cx="3226246" cy="591575"/>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Surveying key vendors on supply availability and services needed for ramp up</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Rep service is good.  Supplies, as we ramp up to our 26 new robots will be slow moving</a:t>
            </a: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Calibri"/>
            </a:endParaRPr>
          </a:p>
        </p:txBody>
      </p:sp>
      <p:sp>
        <p:nvSpPr>
          <p:cNvPr id="116" name="TextBox 115">
            <a:extLst>
              <a:ext uri="{FF2B5EF4-FFF2-40B4-BE49-F238E27FC236}">
                <a16:creationId xmlns:a16="http://schemas.microsoft.com/office/drawing/2014/main" id="{D63C835B-B3C3-40B6-BC2B-D4DA0C2D605E}"/>
              </a:ext>
            </a:extLst>
          </p:cNvPr>
          <p:cNvSpPr txBox="1"/>
          <p:nvPr>
            <p:custDataLst>
              <p:tags r:id="rId26"/>
            </p:custDataLst>
          </p:nvPr>
        </p:nvSpPr>
        <p:spPr>
          <a:xfrm>
            <a:off x="9169105" y="4912551"/>
            <a:ext cx="2562186" cy="828056"/>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Review of scheduled cases at facilities and ramp up %</a:t>
            </a:r>
          </a:p>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C2C2FBDF-6BD4-430C-BF65-6CC32C598E1E}"/>
              </a:ext>
            </a:extLst>
          </p:cNvPr>
          <p:cNvSpPr txBox="1">
            <a:spLocks/>
          </p:cNvSpPr>
          <p:nvPr>
            <p:custDataLst>
              <p:tags r:id="rId27"/>
            </p:custDataLst>
          </p:nvPr>
        </p:nvSpPr>
        <p:spPr>
          <a:xfrm>
            <a:off x="4910193" y="5124506"/>
            <a:ext cx="792412" cy="226068"/>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44" name="TextBox 143">
            <a:extLst>
              <a:ext uri="{FF2B5EF4-FFF2-40B4-BE49-F238E27FC236}">
                <a16:creationId xmlns:a16="http://schemas.microsoft.com/office/drawing/2014/main" id="{D79DF1AD-4813-42C2-AC57-8E6F3C22F8F4}"/>
              </a:ext>
            </a:extLst>
          </p:cNvPr>
          <p:cNvSpPr txBox="1">
            <a:spLocks/>
          </p:cNvSpPr>
          <p:nvPr>
            <p:custDataLst>
              <p:tags r:id="rId28"/>
            </p:custDataLst>
          </p:nvPr>
        </p:nvSpPr>
        <p:spPr>
          <a:xfrm>
            <a:off x="2202423" y="5123850"/>
            <a:ext cx="2607014" cy="357446"/>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Disposables</a:t>
            </a:r>
          </a:p>
        </p:txBody>
      </p:sp>
      <p:sp>
        <p:nvSpPr>
          <p:cNvPr id="141" name="TextBox 140">
            <a:extLst>
              <a:ext uri="{FF2B5EF4-FFF2-40B4-BE49-F238E27FC236}">
                <a16:creationId xmlns:a16="http://schemas.microsoft.com/office/drawing/2014/main" id="{B35EE9DD-7EBC-469E-B9FE-B3C5AC87D4A7}"/>
              </a:ext>
            </a:extLst>
          </p:cNvPr>
          <p:cNvSpPr txBox="1">
            <a:spLocks/>
          </p:cNvSpPr>
          <p:nvPr>
            <p:custDataLst>
              <p:tags r:id="rId29"/>
            </p:custDataLst>
          </p:nvPr>
        </p:nvSpPr>
        <p:spPr>
          <a:xfrm>
            <a:off x="2228697" y="4171001"/>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Instrument sets</a:t>
            </a:r>
          </a:p>
        </p:txBody>
      </p:sp>
      <p:grpSp>
        <p:nvGrpSpPr>
          <p:cNvPr id="29" name="Group 28">
            <a:extLst>
              <a:ext uri="{FF2B5EF4-FFF2-40B4-BE49-F238E27FC236}">
                <a16:creationId xmlns:a16="http://schemas.microsoft.com/office/drawing/2014/main" id="{99F196C8-6B38-467F-9248-DF3B5D960D6F}"/>
              </a:ext>
            </a:extLst>
          </p:cNvPr>
          <p:cNvGrpSpPr>
            <a:grpSpLocks/>
          </p:cNvGrpSpPr>
          <p:nvPr/>
        </p:nvGrpSpPr>
        <p:grpSpPr>
          <a:xfrm>
            <a:off x="2228697" y="3957325"/>
            <a:ext cx="2580740" cy="645488"/>
            <a:chOff x="2228697" y="3957325"/>
            <a:chExt cx="2580740" cy="645488"/>
          </a:xfrm>
        </p:grpSpPr>
        <p:sp>
          <p:nvSpPr>
            <p:cNvPr id="140" name="TextBox 139">
              <a:extLst>
                <a:ext uri="{FF2B5EF4-FFF2-40B4-BE49-F238E27FC236}">
                  <a16:creationId xmlns:a16="http://schemas.microsoft.com/office/drawing/2014/main" id="{34070462-7D34-4FDC-826E-BA35390657F5}"/>
                </a:ext>
              </a:extLst>
            </p:cNvPr>
            <p:cNvSpPr txBox="1">
              <a:spLocks/>
            </p:cNvSpPr>
            <p:nvPr>
              <p:custDataLst>
                <p:tags r:id="rId66"/>
              </p:custDataLst>
            </p:nvPr>
          </p:nvSpPr>
          <p:spPr>
            <a:xfrm>
              <a:off x="2228697" y="3957325"/>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Implants</a:t>
              </a:r>
            </a:p>
          </p:txBody>
        </p:sp>
        <p:sp>
          <p:nvSpPr>
            <p:cNvPr id="142" name="TextBox 141">
              <a:extLst>
                <a:ext uri="{FF2B5EF4-FFF2-40B4-BE49-F238E27FC236}">
                  <a16:creationId xmlns:a16="http://schemas.microsoft.com/office/drawing/2014/main" id="{0045F9B5-C2DC-40A1-92BD-191C4BB17C92}"/>
                </a:ext>
              </a:extLst>
            </p:cNvPr>
            <p:cNvSpPr txBox="1">
              <a:spLocks/>
            </p:cNvSpPr>
            <p:nvPr>
              <p:custDataLst>
                <p:tags r:id="rId67"/>
              </p:custDataLst>
            </p:nvPr>
          </p:nvSpPr>
          <p:spPr>
            <a:xfrm>
              <a:off x="2228697" y="4376746"/>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Rep service</a:t>
              </a:r>
              <a:endParaRPr kumimoji="0" lang="en-US" sz="1600" b="0" i="0" u="none" strike="noStrike" kern="1200" cap="none" spc="0" normalizeH="0" baseline="0" noProof="0">
                <a:ln>
                  <a:noFill/>
                </a:ln>
                <a:solidFill>
                  <a:srgbClr val="000000"/>
                </a:solidFill>
                <a:effectLst/>
                <a:uLnTx/>
                <a:uFillTx/>
                <a:latin typeface="Calibri"/>
                <a:ea typeface="+mn-ea"/>
                <a:cs typeface="Calibri"/>
              </a:endParaRPr>
            </a:p>
          </p:txBody>
        </p:sp>
      </p:grpSp>
      <p:cxnSp>
        <p:nvCxnSpPr>
          <p:cNvPr id="15" name="Straight Connector 14">
            <a:extLst>
              <a:ext uri="{FF2B5EF4-FFF2-40B4-BE49-F238E27FC236}">
                <a16:creationId xmlns:a16="http://schemas.microsoft.com/office/drawing/2014/main" id="{21910FDE-E2E3-4815-9CAC-7BC603B3BCF6}"/>
              </a:ext>
            </a:extLst>
          </p:cNvPr>
          <p:cNvCxnSpPr/>
          <p:nvPr>
            <p:custDataLst>
              <p:tags r:id="rId30"/>
            </p:custDataLst>
          </p:nvPr>
        </p:nvCxnSpPr>
        <p:spPr>
          <a:xfrm>
            <a:off x="647669" y="2684315"/>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0B58C86-7211-4839-A639-363E0CB2249A}"/>
              </a:ext>
            </a:extLst>
          </p:cNvPr>
          <p:cNvSpPr txBox="1">
            <a:spLocks/>
          </p:cNvSpPr>
          <p:nvPr>
            <p:custDataLst>
              <p:tags r:id="rId31"/>
            </p:custDataLst>
          </p:nvPr>
        </p:nvSpPr>
        <p:spPr>
          <a:xfrm>
            <a:off x="600222" y="2742978"/>
            <a:ext cx="1503351" cy="1099616"/>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Neurosciences</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Cheryl Saxby</a:t>
            </a:r>
            <a:endParaRPr kumimoji="0" lang="en-US" sz="1100" b="1" i="0" u="none" strike="noStrike" kern="1200" cap="none" spc="0" normalizeH="0" baseline="0" noProof="0">
              <a:ln>
                <a:noFill/>
              </a:ln>
              <a:solidFill>
                <a:srgbClr val="FFFFFF"/>
              </a:solidFill>
              <a:effectLst/>
              <a:uLnTx/>
              <a:uFillTx/>
              <a:latin typeface="Calibri"/>
              <a:ea typeface="+mn-ea"/>
              <a:cs typeface="+mn-cs"/>
            </a:endParaRPr>
          </a:p>
        </p:txBody>
      </p:sp>
      <p:sp>
        <p:nvSpPr>
          <p:cNvPr id="97" name="TextBox 96">
            <a:extLst>
              <a:ext uri="{FF2B5EF4-FFF2-40B4-BE49-F238E27FC236}">
                <a16:creationId xmlns:a16="http://schemas.microsoft.com/office/drawing/2014/main" id="{EEE91712-24BB-4572-ADE8-3E1D2A968BBD}"/>
              </a:ext>
            </a:extLst>
          </p:cNvPr>
          <p:cNvSpPr txBox="1">
            <a:spLocks/>
          </p:cNvSpPr>
          <p:nvPr>
            <p:custDataLst>
              <p:tags r:id="rId32"/>
            </p:custDataLst>
          </p:nvPr>
        </p:nvSpPr>
        <p:spPr>
          <a:xfrm>
            <a:off x="5829300" y="2766790"/>
            <a:ext cx="3213109" cy="624549"/>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Surveying key vendors on supply availability and services needed for ramp up</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00" name="TextBox 99">
            <a:extLst>
              <a:ext uri="{FF2B5EF4-FFF2-40B4-BE49-F238E27FC236}">
                <a16:creationId xmlns:a16="http://schemas.microsoft.com/office/drawing/2014/main" id="{5BC589B9-633D-42E9-82F7-7FB5AEB80BAD}"/>
              </a:ext>
            </a:extLst>
          </p:cNvPr>
          <p:cNvSpPr txBox="1">
            <a:spLocks/>
          </p:cNvSpPr>
          <p:nvPr>
            <p:custDataLst>
              <p:tags r:id="rId33"/>
            </p:custDataLst>
          </p:nvPr>
        </p:nvSpPr>
        <p:spPr>
          <a:xfrm>
            <a:off x="9287346" y="2756116"/>
            <a:ext cx="2562186" cy="10611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Review of scheduled cases at facilities and ramp up %</a:t>
            </a:r>
          </a:p>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3CA223FD-FCE4-4820-A6F7-D545B1D664B1}"/>
              </a:ext>
            </a:extLst>
          </p:cNvPr>
          <p:cNvSpPr txBox="1">
            <a:spLocks/>
          </p:cNvSpPr>
          <p:nvPr>
            <p:custDataLst>
              <p:tags r:id="rId34"/>
            </p:custDataLst>
          </p:nvPr>
        </p:nvSpPr>
        <p:spPr>
          <a:xfrm>
            <a:off x="4910193" y="2742978"/>
            <a:ext cx="792412" cy="2085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3CB32F4C-D597-49F4-910E-45E077728FEB}"/>
              </a:ext>
            </a:extLst>
          </p:cNvPr>
          <p:cNvSpPr txBox="1">
            <a:spLocks/>
          </p:cNvSpPr>
          <p:nvPr>
            <p:custDataLst>
              <p:tags r:id="rId35"/>
            </p:custDataLst>
          </p:nvPr>
        </p:nvSpPr>
        <p:spPr>
          <a:xfrm>
            <a:off x="4910193" y="2973046"/>
            <a:ext cx="792412" cy="2085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34" name="TextBox 133">
            <a:extLst>
              <a:ext uri="{FF2B5EF4-FFF2-40B4-BE49-F238E27FC236}">
                <a16:creationId xmlns:a16="http://schemas.microsoft.com/office/drawing/2014/main" id="{E7A9839A-0E9E-4185-B745-1EA7ABCF924D}"/>
              </a:ext>
            </a:extLst>
          </p:cNvPr>
          <p:cNvSpPr txBox="1">
            <a:spLocks/>
          </p:cNvSpPr>
          <p:nvPr>
            <p:custDataLst>
              <p:tags r:id="rId36"/>
            </p:custDataLst>
          </p:nvPr>
        </p:nvSpPr>
        <p:spPr>
          <a:xfrm>
            <a:off x="2228697" y="2980984"/>
            <a:ext cx="2580740" cy="2085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Instrument sets</a:t>
            </a:r>
          </a:p>
        </p:txBody>
      </p:sp>
      <p:sp>
        <p:nvSpPr>
          <p:cNvPr id="103" name="TextBox 102">
            <a:extLst>
              <a:ext uri="{FF2B5EF4-FFF2-40B4-BE49-F238E27FC236}">
                <a16:creationId xmlns:a16="http://schemas.microsoft.com/office/drawing/2014/main" id="{B702F366-1E09-467A-80C3-84F3B2597D44}"/>
              </a:ext>
            </a:extLst>
          </p:cNvPr>
          <p:cNvSpPr txBox="1">
            <a:spLocks/>
          </p:cNvSpPr>
          <p:nvPr>
            <p:custDataLst>
              <p:tags r:id="rId37"/>
            </p:custDataLst>
          </p:nvPr>
        </p:nvSpPr>
        <p:spPr>
          <a:xfrm>
            <a:off x="4910193" y="3203112"/>
            <a:ext cx="792412" cy="2085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36" name="TextBox 135">
            <a:extLst>
              <a:ext uri="{FF2B5EF4-FFF2-40B4-BE49-F238E27FC236}">
                <a16:creationId xmlns:a16="http://schemas.microsoft.com/office/drawing/2014/main" id="{720188CB-1568-4720-BD09-ADB0EFF58617}"/>
              </a:ext>
            </a:extLst>
          </p:cNvPr>
          <p:cNvSpPr txBox="1">
            <a:spLocks/>
          </p:cNvSpPr>
          <p:nvPr>
            <p:custDataLst>
              <p:tags r:id="rId38"/>
            </p:custDataLst>
          </p:nvPr>
        </p:nvSpPr>
        <p:spPr>
          <a:xfrm>
            <a:off x="2228697" y="3211050"/>
            <a:ext cx="2580740" cy="2085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Rep service</a:t>
            </a:r>
          </a:p>
        </p:txBody>
      </p:sp>
      <p:sp>
        <p:nvSpPr>
          <p:cNvPr id="120" name="TextBox 119">
            <a:extLst>
              <a:ext uri="{FF2B5EF4-FFF2-40B4-BE49-F238E27FC236}">
                <a16:creationId xmlns:a16="http://schemas.microsoft.com/office/drawing/2014/main" id="{72C7A0DD-8AD1-499B-8A73-4AAEF52D3CA1}"/>
              </a:ext>
            </a:extLst>
          </p:cNvPr>
          <p:cNvSpPr txBox="1">
            <a:spLocks/>
          </p:cNvSpPr>
          <p:nvPr>
            <p:custDataLst>
              <p:tags r:id="rId39"/>
            </p:custDataLst>
          </p:nvPr>
        </p:nvSpPr>
        <p:spPr>
          <a:xfrm>
            <a:off x="4910193" y="3436772"/>
            <a:ext cx="792412" cy="2085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grpSp>
        <p:nvGrpSpPr>
          <p:cNvPr id="28" name="Group 27">
            <a:extLst>
              <a:ext uri="{FF2B5EF4-FFF2-40B4-BE49-F238E27FC236}">
                <a16:creationId xmlns:a16="http://schemas.microsoft.com/office/drawing/2014/main" id="{7475EAC2-B893-4BEE-8A8C-41AB08C988C3}"/>
              </a:ext>
            </a:extLst>
          </p:cNvPr>
          <p:cNvGrpSpPr>
            <a:grpSpLocks/>
          </p:cNvGrpSpPr>
          <p:nvPr/>
        </p:nvGrpSpPr>
        <p:grpSpPr>
          <a:xfrm>
            <a:off x="2228697" y="2742978"/>
            <a:ext cx="2580740" cy="918236"/>
            <a:chOff x="2228697" y="2742978"/>
            <a:chExt cx="2580740" cy="918236"/>
          </a:xfrm>
        </p:grpSpPr>
        <p:sp>
          <p:nvSpPr>
            <p:cNvPr id="133" name="TextBox 132">
              <a:extLst>
                <a:ext uri="{FF2B5EF4-FFF2-40B4-BE49-F238E27FC236}">
                  <a16:creationId xmlns:a16="http://schemas.microsoft.com/office/drawing/2014/main" id="{8675676A-2378-4961-BBAD-1D428363E104}"/>
                </a:ext>
              </a:extLst>
            </p:cNvPr>
            <p:cNvSpPr txBox="1">
              <a:spLocks/>
            </p:cNvSpPr>
            <p:nvPr>
              <p:custDataLst>
                <p:tags r:id="rId64"/>
              </p:custDataLst>
            </p:nvPr>
          </p:nvSpPr>
          <p:spPr>
            <a:xfrm>
              <a:off x="2228697" y="2742978"/>
              <a:ext cx="2580740" cy="2085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Implants</a:t>
              </a:r>
            </a:p>
          </p:txBody>
        </p:sp>
        <p:sp>
          <p:nvSpPr>
            <p:cNvPr id="138" name="TextBox 137">
              <a:extLst>
                <a:ext uri="{FF2B5EF4-FFF2-40B4-BE49-F238E27FC236}">
                  <a16:creationId xmlns:a16="http://schemas.microsoft.com/office/drawing/2014/main" id="{422839BB-5C09-4786-924B-A4E639A947C3}"/>
                </a:ext>
              </a:extLst>
            </p:cNvPr>
            <p:cNvSpPr txBox="1">
              <a:spLocks/>
            </p:cNvSpPr>
            <p:nvPr>
              <p:custDataLst>
                <p:tags r:id="rId65"/>
              </p:custDataLst>
            </p:nvPr>
          </p:nvSpPr>
          <p:spPr>
            <a:xfrm>
              <a:off x="2228697" y="3452647"/>
              <a:ext cx="2580740" cy="2085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Neuromonitoring services</a:t>
              </a:r>
            </a:p>
          </p:txBody>
        </p:sp>
      </p:grpSp>
      <p:grpSp>
        <p:nvGrpSpPr>
          <p:cNvPr id="10" name="Group 9">
            <a:extLst>
              <a:ext uri="{FF2B5EF4-FFF2-40B4-BE49-F238E27FC236}">
                <a16:creationId xmlns:a16="http://schemas.microsoft.com/office/drawing/2014/main" id="{7229F34F-3435-49AB-85D3-391E8BA11679}"/>
              </a:ext>
            </a:extLst>
          </p:cNvPr>
          <p:cNvGrpSpPr/>
          <p:nvPr/>
        </p:nvGrpSpPr>
        <p:grpSpPr>
          <a:xfrm>
            <a:off x="2217290" y="1900849"/>
            <a:ext cx="3485315" cy="249880"/>
            <a:chOff x="2217290" y="1888508"/>
            <a:chExt cx="3485315" cy="249880"/>
          </a:xfrm>
        </p:grpSpPr>
        <p:sp>
          <p:nvSpPr>
            <p:cNvPr id="105" name="TextBox 104">
              <a:extLst>
                <a:ext uri="{FF2B5EF4-FFF2-40B4-BE49-F238E27FC236}">
                  <a16:creationId xmlns:a16="http://schemas.microsoft.com/office/drawing/2014/main" id="{C9AB6098-D35A-409C-9E74-91DB44D93CFC}"/>
                </a:ext>
              </a:extLst>
            </p:cNvPr>
            <p:cNvSpPr txBox="1">
              <a:spLocks/>
            </p:cNvSpPr>
            <p:nvPr>
              <p:custDataLst>
                <p:tags r:id="rId62"/>
              </p:custDataLst>
            </p:nvPr>
          </p:nvSpPr>
          <p:spPr>
            <a:xfrm>
              <a:off x="4910193" y="1912321"/>
              <a:ext cx="792412" cy="2260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31" name="TextBox 130">
              <a:extLst>
                <a:ext uri="{FF2B5EF4-FFF2-40B4-BE49-F238E27FC236}">
                  <a16:creationId xmlns:a16="http://schemas.microsoft.com/office/drawing/2014/main" id="{298AFD01-D12D-4718-97AA-82D5C0F91199}"/>
                </a:ext>
              </a:extLst>
            </p:cNvPr>
            <p:cNvSpPr txBox="1">
              <a:spLocks/>
            </p:cNvSpPr>
            <p:nvPr>
              <p:custDataLst>
                <p:tags r:id="rId63"/>
              </p:custDataLst>
            </p:nvPr>
          </p:nvSpPr>
          <p:spPr>
            <a:xfrm>
              <a:off x="2217290" y="1888508"/>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Mapping</a:t>
              </a:r>
            </a:p>
          </p:txBody>
        </p:sp>
      </p:grpSp>
      <p:grpSp>
        <p:nvGrpSpPr>
          <p:cNvPr id="11" name="Group 10">
            <a:extLst>
              <a:ext uri="{FF2B5EF4-FFF2-40B4-BE49-F238E27FC236}">
                <a16:creationId xmlns:a16="http://schemas.microsoft.com/office/drawing/2014/main" id="{3A974B31-EB65-48CA-BAF9-28FEB3F6AE33}"/>
              </a:ext>
            </a:extLst>
          </p:cNvPr>
          <p:cNvGrpSpPr/>
          <p:nvPr/>
        </p:nvGrpSpPr>
        <p:grpSpPr>
          <a:xfrm>
            <a:off x="2217290" y="2155151"/>
            <a:ext cx="3485315" cy="249880"/>
            <a:chOff x="2217290" y="2125053"/>
            <a:chExt cx="3485315" cy="249880"/>
          </a:xfrm>
        </p:grpSpPr>
        <p:sp>
          <p:nvSpPr>
            <p:cNvPr id="106" name="TextBox 105">
              <a:extLst>
                <a:ext uri="{FF2B5EF4-FFF2-40B4-BE49-F238E27FC236}">
                  <a16:creationId xmlns:a16="http://schemas.microsoft.com/office/drawing/2014/main" id="{0708FC5C-949C-421B-8CC8-4FCB1DE87821}"/>
                </a:ext>
              </a:extLst>
            </p:cNvPr>
            <p:cNvSpPr txBox="1">
              <a:spLocks/>
            </p:cNvSpPr>
            <p:nvPr>
              <p:custDataLst>
                <p:tags r:id="rId60"/>
              </p:custDataLst>
            </p:nvPr>
          </p:nvSpPr>
          <p:spPr>
            <a:xfrm>
              <a:off x="4910193" y="2148866"/>
              <a:ext cx="792412" cy="2260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32" name="TextBox 131">
              <a:extLst>
                <a:ext uri="{FF2B5EF4-FFF2-40B4-BE49-F238E27FC236}">
                  <a16:creationId xmlns:a16="http://schemas.microsoft.com/office/drawing/2014/main" id="{42D50590-676F-4DBB-8633-DF40F4E7E112}"/>
                </a:ext>
              </a:extLst>
            </p:cNvPr>
            <p:cNvSpPr txBox="1">
              <a:spLocks/>
            </p:cNvSpPr>
            <p:nvPr>
              <p:custDataLst>
                <p:tags r:id="rId61"/>
              </p:custDataLst>
            </p:nvPr>
          </p:nvSpPr>
          <p:spPr>
            <a:xfrm>
              <a:off x="2217290" y="2125053"/>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Rep service</a:t>
              </a:r>
            </a:p>
          </p:txBody>
        </p:sp>
      </p:grpSp>
      <p:grpSp>
        <p:nvGrpSpPr>
          <p:cNvPr id="27" name="Group 26">
            <a:extLst>
              <a:ext uri="{FF2B5EF4-FFF2-40B4-BE49-F238E27FC236}">
                <a16:creationId xmlns:a16="http://schemas.microsoft.com/office/drawing/2014/main" id="{85A4483B-B372-4887-A49D-9CA747DFD146}"/>
              </a:ext>
            </a:extLst>
          </p:cNvPr>
          <p:cNvGrpSpPr>
            <a:grpSpLocks/>
          </p:cNvGrpSpPr>
          <p:nvPr/>
        </p:nvGrpSpPr>
        <p:grpSpPr>
          <a:xfrm>
            <a:off x="2202757" y="1646547"/>
            <a:ext cx="3499848" cy="1012787"/>
            <a:chOff x="2202757" y="1646547"/>
            <a:chExt cx="3499848" cy="1012787"/>
          </a:xfrm>
        </p:grpSpPr>
        <p:grpSp>
          <p:nvGrpSpPr>
            <p:cNvPr id="9" name="Group 8">
              <a:extLst>
                <a:ext uri="{FF2B5EF4-FFF2-40B4-BE49-F238E27FC236}">
                  <a16:creationId xmlns:a16="http://schemas.microsoft.com/office/drawing/2014/main" id="{07913D86-6770-4718-AC78-86B112CB4BBE}"/>
                </a:ext>
              </a:extLst>
            </p:cNvPr>
            <p:cNvGrpSpPr/>
            <p:nvPr/>
          </p:nvGrpSpPr>
          <p:grpSpPr>
            <a:xfrm>
              <a:off x="2228697" y="1646547"/>
              <a:ext cx="3473907" cy="249879"/>
              <a:chOff x="2228697" y="1646547"/>
              <a:chExt cx="3473907" cy="249879"/>
            </a:xfrm>
          </p:grpSpPr>
          <p:sp>
            <p:nvSpPr>
              <p:cNvPr id="104" name="TextBox 103">
                <a:extLst>
                  <a:ext uri="{FF2B5EF4-FFF2-40B4-BE49-F238E27FC236}">
                    <a16:creationId xmlns:a16="http://schemas.microsoft.com/office/drawing/2014/main" id="{4C994C68-008F-4908-AC3F-8242C731A87F}"/>
                  </a:ext>
                </a:extLst>
              </p:cNvPr>
              <p:cNvSpPr txBox="1">
                <a:spLocks/>
              </p:cNvSpPr>
              <p:nvPr>
                <p:custDataLst>
                  <p:tags r:id="rId58"/>
                </p:custDataLst>
              </p:nvPr>
            </p:nvSpPr>
            <p:spPr>
              <a:xfrm>
                <a:off x="4910192" y="1670359"/>
                <a:ext cx="792412" cy="2260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30" name="TextBox 129">
                <a:extLst>
                  <a:ext uri="{FF2B5EF4-FFF2-40B4-BE49-F238E27FC236}">
                    <a16:creationId xmlns:a16="http://schemas.microsoft.com/office/drawing/2014/main" id="{842436A5-5663-454C-BEAB-B1A4B59FAD39}"/>
                  </a:ext>
                </a:extLst>
              </p:cNvPr>
              <p:cNvSpPr txBox="1">
                <a:spLocks/>
              </p:cNvSpPr>
              <p:nvPr>
                <p:custDataLst>
                  <p:tags r:id="rId59"/>
                </p:custDataLst>
              </p:nvPr>
            </p:nvSpPr>
            <p:spPr>
              <a:xfrm>
                <a:off x="2228697" y="1646547"/>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Implants</a:t>
                </a:r>
              </a:p>
            </p:txBody>
          </p:sp>
        </p:grpSp>
        <p:grpSp>
          <p:nvGrpSpPr>
            <p:cNvPr id="14" name="Group 13">
              <a:extLst>
                <a:ext uri="{FF2B5EF4-FFF2-40B4-BE49-F238E27FC236}">
                  <a16:creationId xmlns:a16="http://schemas.microsoft.com/office/drawing/2014/main" id="{C658DC11-C154-498B-9B4E-5B334AEB424F}"/>
                </a:ext>
              </a:extLst>
            </p:cNvPr>
            <p:cNvGrpSpPr/>
            <p:nvPr/>
          </p:nvGrpSpPr>
          <p:grpSpPr>
            <a:xfrm>
              <a:off x="2202757" y="2409454"/>
              <a:ext cx="3499848" cy="249880"/>
              <a:chOff x="2202757" y="2342079"/>
              <a:chExt cx="3499848" cy="249880"/>
            </a:xfrm>
          </p:grpSpPr>
          <p:sp>
            <p:nvSpPr>
              <p:cNvPr id="128" name="TextBox 127">
                <a:extLst>
                  <a:ext uri="{FF2B5EF4-FFF2-40B4-BE49-F238E27FC236}">
                    <a16:creationId xmlns:a16="http://schemas.microsoft.com/office/drawing/2014/main" id="{0F253AAF-B821-48BC-BD51-83D8179EF67B}"/>
                  </a:ext>
                </a:extLst>
              </p:cNvPr>
              <p:cNvSpPr txBox="1">
                <a:spLocks/>
              </p:cNvSpPr>
              <p:nvPr>
                <p:custDataLst>
                  <p:tags r:id="rId56"/>
                </p:custDataLst>
              </p:nvPr>
            </p:nvSpPr>
            <p:spPr>
              <a:xfrm>
                <a:off x="2202757" y="2342079"/>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Perfusion services</a:t>
                </a:r>
              </a:p>
            </p:txBody>
          </p:sp>
          <p:sp>
            <p:nvSpPr>
              <p:cNvPr id="129" name="TextBox 128">
                <a:extLst>
                  <a:ext uri="{FF2B5EF4-FFF2-40B4-BE49-F238E27FC236}">
                    <a16:creationId xmlns:a16="http://schemas.microsoft.com/office/drawing/2014/main" id="{569ABE89-EED8-4A7F-91E7-00D9B215DDE2}"/>
                  </a:ext>
                </a:extLst>
              </p:cNvPr>
              <p:cNvSpPr txBox="1">
                <a:spLocks/>
              </p:cNvSpPr>
              <p:nvPr>
                <p:custDataLst>
                  <p:tags r:id="rId57"/>
                </p:custDataLst>
              </p:nvPr>
            </p:nvSpPr>
            <p:spPr>
              <a:xfrm>
                <a:off x="4910193" y="2365892"/>
                <a:ext cx="792412" cy="2260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grpSp>
      </p:grpSp>
      <p:sp>
        <p:nvSpPr>
          <p:cNvPr id="96" name="TextBox 95">
            <a:extLst>
              <a:ext uri="{FF2B5EF4-FFF2-40B4-BE49-F238E27FC236}">
                <a16:creationId xmlns:a16="http://schemas.microsoft.com/office/drawing/2014/main" id="{D397269B-D495-4280-85D6-69B29513CAD6}"/>
              </a:ext>
            </a:extLst>
          </p:cNvPr>
          <p:cNvSpPr txBox="1">
            <a:spLocks/>
          </p:cNvSpPr>
          <p:nvPr>
            <p:custDataLst>
              <p:tags r:id="rId40"/>
            </p:custDataLst>
          </p:nvPr>
        </p:nvSpPr>
        <p:spPr>
          <a:xfrm>
            <a:off x="4910193" y="5823491"/>
            <a:ext cx="792412" cy="2260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09" name="TextBox 108">
            <a:extLst>
              <a:ext uri="{FF2B5EF4-FFF2-40B4-BE49-F238E27FC236}">
                <a16:creationId xmlns:a16="http://schemas.microsoft.com/office/drawing/2014/main" id="{B0D33E89-852A-4B52-86E4-DDC0F051C6A6}"/>
              </a:ext>
            </a:extLst>
          </p:cNvPr>
          <p:cNvSpPr txBox="1">
            <a:spLocks/>
          </p:cNvSpPr>
          <p:nvPr>
            <p:custDataLst>
              <p:tags r:id="rId41"/>
            </p:custDataLst>
          </p:nvPr>
        </p:nvSpPr>
        <p:spPr>
          <a:xfrm>
            <a:off x="4910193" y="5416594"/>
            <a:ext cx="792412" cy="22606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11" name="TextBox 110">
            <a:extLst>
              <a:ext uri="{FF2B5EF4-FFF2-40B4-BE49-F238E27FC236}">
                <a16:creationId xmlns:a16="http://schemas.microsoft.com/office/drawing/2014/main" id="{369C7C7F-9EA7-4281-9406-79F48FD78F53}"/>
              </a:ext>
            </a:extLst>
          </p:cNvPr>
          <p:cNvSpPr txBox="1">
            <a:spLocks/>
          </p:cNvSpPr>
          <p:nvPr>
            <p:custDataLst>
              <p:tags r:id="rId42"/>
            </p:custDataLst>
          </p:nvPr>
        </p:nvSpPr>
        <p:spPr>
          <a:xfrm>
            <a:off x="2202423" y="5415939"/>
            <a:ext cx="2607014" cy="304894"/>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Rep Service</a:t>
            </a:r>
          </a:p>
        </p:txBody>
      </p:sp>
      <p:sp>
        <p:nvSpPr>
          <p:cNvPr id="119" name="TextBox 118">
            <a:extLst>
              <a:ext uri="{FF2B5EF4-FFF2-40B4-BE49-F238E27FC236}">
                <a16:creationId xmlns:a16="http://schemas.microsoft.com/office/drawing/2014/main" id="{F02DEB25-C598-4C3C-A6C9-03A18C4BF27F}"/>
              </a:ext>
            </a:extLst>
          </p:cNvPr>
          <p:cNvSpPr txBox="1">
            <a:spLocks/>
          </p:cNvSpPr>
          <p:nvPr>
            <p:custDataLst>
              <p:tags r:id="rId43"/>
            </p:custDataLst>
          </p:nvPr>
        </p:nvSpPr>
        <p:spPr>
          <a:xfrm>
            <a:off x="4910193" y="4730375"/>
            <a:ext cx="787212" cy="178443"/>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21" name="TextBox 120">
            <a:extLst>
              <a:ext uri="{FF2B5EF4-FFF2-40B4-BE49-F238E27FC236}">
                <a16:creationId xmlns:a16="http://schemas.microsoft.com/office/drawing/2014/main" id="{71E3B069-2B16-40AB-9B50-3BD4C166555B}"/>
              </a:ext>
            </a:extLst>
          </p:cNvPr>
          <p:cNvSpPr txBox="1">
            <a:spLocks/>
          </p:cNvSpPr>
          <p:nvPr>
            <p:custDataLst>
              <p:tags r:id="rId44"/>
            </p:custDataLst>
          </p:nvPr>
        </p:nvSpPr>
        <p:spPr>
          <a:xfrm>
            <a:off x="4902255" y="4027498"/>
            <a:ext cx="800349" cy="178442"/>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22" name="TextBox 121">
            <a:extLst>
              <a:ext uri="{FF2B5EF4-FFF2-40B4-BE49-F238E27FC236}">
                <a16:creationId xmlns:a16="http://schemas.microsoft.com/office/drawing/2014/main" id="{3E43B079-9465-4F30-BC0E-F49D9E9290E4}"/>
              </a:ext>
            </a:extLst>
          </p:cNvPr>
          <p:cNvSpPr txBox="1">
            <a:spLocks/>
          </p:cNvSpPr>
          <p:nvPr>
            <p:custDataLst>
              <p:tags r:id="rId45"/>
            </p:custDataLst>
          </p:nvPr>
        </p:nvSpPr>
        <p:spPr>
          <a:xfrm>
            <a:off x="2228696" y="3655672"/>
            <a:ext cx="2580740" cy="2085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SPD turn around on Instrument sets</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23" name="TextBox 122">
            <a:extLst>
              <a:ext uri="{FF2B5EF4-FFF2-40B4-BE49-F238E27FC236}">
                <a16:creationId xmlns:a16="http://schemas.microsoft.com/office/drawing/2014/main" id="{B6E24A5A-A8D6-41A1-A8BB-CAE034FFB6A0}"/>
              </a:ext>
            </a:extLst>
          </p:cNvPr>
          <p:cNvSpPr txBox="1">
            <a:spLocks/>
          </p:cNvSpPr>
          <p:nvPr>
            <p:custDataLst>
              <p:tags r:id="rId46"/>
            </p:custDataLst>
          </p:nvPr>
        </p:nvSpPr>
        <p:spPr>
          <a:xfrm>
            <a:off x="2215559" y="4571222"/>
            <a:ext cx="2593877" cy="339945"/>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SPD turn around on Instrument sets</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24" name="TextBox 123">
            <a:extLst>
              <a:ext uri="{FF2B5EF4-FFF2-40B4-BE49-F238E27FC236}">
                <a16:creationId xmlns:a16="http://schemas.microsoft.com/office/drawing/2014/main" id="{A0C5681F-241A-4CB0-B9E2-7D92871A1B9C}"/>
              </a:ext>
            </a:extLst>
          </p:cNvPr>
          <p:cNvSpPr txBox="1">
            <a:spLocks/>
          </p:cNvSpPr>
          <p:nvPr>
            <p:custDataLst>
              <p:tags r:id="rId47"/>
            </p:custDataLst>
          </p:nvPr>
        </p:nvSpPr>
        <p:spPr>
          <a:xfrm>
            <a:off x="4910192" y="3666960"/>
            <a:ext cx="792412" cy="208567"/>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25" name="TextBox 124">
            <a:extLst>
              <a:ext uri="{FF2B5EF4-FFF2-40B4-BE49-F238E27FC236}">
                <a16:creationId xmlns:a16="http://schemas.microsoft.com/office/drawing/2014/main" id="{EE69CBCE-0C5A-4AC6-B25F-D1C66B0E6FFC}"/>
              </a:ext>
            </a:extLst>
          </p:cNvPr>
          <p:cNvSpPr txBox="1">
            <a:spLocks/>
          </p:cNvSpPr>
          <p:nvPr>
            <p:custDataLst>
              <p:tags r:id="rId48"/>
            </p:custDataLst>
          </p:nvPr>
        </p:nvSpPr>
        <p:spPr>
          <a:xfrm>
            <a:off x="5829300" y="3195415"/>
            <a:ext cx="3213109" cy="624549"/>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lt"/>
                <a:cs typeface="Calibri"/>
              </a:rPr>
              <a:t>Engage with SPD departments to review turnaround times on Instrument sets if we exceed 100% over normal procedures expectation.</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Calibri"/>
            </a:endParaRPr>
          </a:p>
        </p:txBody>
      </p:sp>
      <p:sp>
        <p:nvSpPr>
          <p:cNvPr id="126" name="TextBox 125">
            <a:extLst>
              <a:ext uri="{FF2B5EF4-FFF2-40B4-BE49-F238E27FC236}">
                <a16:creationId xmlns:a16="http://schemas.microsoft.com/office/drawing/2014/main" id="{E5B9E0CE-AF99-44FA-AD64-D5F0729DA580}"/>
              </a:ext>
            </a:extLst>
          </p:cNvPr>
          <p:cNvSpPr txBox="1">
            <a:spLocks/>
          </p:cNvSpPr>
          <p:nvPr>
            <p:custDataLst>
              <p:tags r:id="rId49"/>
            </p:custDataLst>
          </p:nvPr>
        </p:nvSpPr>
        <p:spPr>
          <a:xfrm>
            <a:off x="5829300" y="4370165"/>
            <a:ext cx="3213109" cy="624549"/>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lt"/>
                <a:cs typeface="Calibri"/>
              </a:rPr>
              <a:t>Engage with SPD departments to review turnaround times on Instrument sets if we exceed 100% over normal procedures expectation.</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Calibri"/>
            </a:endParaRPr>
          </a:p>
        </p:txBody>
      </p:sp>
      <p:sp>
        <p:nvSpPr>
          <p:cNvPr id="6" name="TextBox 5">
            <a:extLst>
              <a:ext uri="{FF2B5EF4-FFF2-40B4-BE49-F238E27FC236}">
                <a16:creationId xmlns:a16="http://schemas.microsoft.com/office/drawing/2014/main" id="{B1EBB378-F9EF-4ECE-A59E-D511005F8EE2}"/>
              </a:ext>
            </a:extLst>
          </p:cNvPr>
          <p:cNvSpPr txBox="1">
            <a:spLocks/>
          </p:cNvSpPr>
          <p:nvPr>
            <p:custDataLst>
              <p:tags r:id="rId50"/>
            </p:custDataLst>
          </p:nvPr>
        </p:nvSpPr>
        <p:spPr>
          <a:xfrm>
            <a:off x="2244661" y="1411533"/>
            <a:ext cx="2580740" cy="226067"/>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lt"/>
                <a:cs typeface="Calibri"/>
              </a:rPr>
              <a:t>Nursing Supplies </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7D679B6D-EEC5-47CC-B5BE-C5A20C6BCF4B}"/>
              </a:ext>
            </a:extLst>
          </p:cNvPr>
          <p:cNvSpPr txBox="1">
            <a:spLocks/>
          </p:cNvSpPr>
          <p:nvPr>
            <p:custDataLst>
              <p:tags r:id="rId51"/>
            </p:custDataLst>
          </p:nvPr>
        </p:nvSpPr>
        <p:spPr>
          <a:xfrm>
            <a:off x="4910192" y="4257685"/>
            <a:ext cx="800349" cy="178442"/>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35" name="TextBox 134">
            <a:extLst>
              <a:ext uri="{FF2B5EF4-FFF2-40B4-BE49-F238E27FC236}">
                <a16:creationId xmlns:a16="http://schemas.microsoft.com/office/drawing/2014/main" id="{04445168-6C6D-4EBA-8F4A-9DFF0EE44117}"/>
              </a:ext>
            </a:extLst>
          </p:cNvPr>
          <p:cNvSpPr txBox="1">
            <a:spLocks/>
          </p:cNvSpPr>
          <p:nvPr>
            <p:custDataLst>
              <p:tags r:id="rId52"/>
            </p:custDataLst>
          </p:nvPr>
        </p:nvSpPr>
        <p:spPr>
          <a:xfrm>
            <a:off x="4902338" y="954082"/>
            <a:ext cx="800267" cy="186790"/>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270"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Calibri"/>
            </a:endParaRPr>
          </a:p>
        </p:txBody>
      </p:sp>
      <p:sp>
        <p:nvSpPr>
          <p:cNvPr id="139" name="TextBox 138">
            <a:extLst>
              <a:ext uri="{FF2B5EF4-FFF2-40B4-BE49-F238E27FC236}">
                <a16:creationId xmlns:a16="http://schemas.microsoft.com/office/drawing/2014/main" id="{689119F3-B4E1-4597-9D59-08710726C3B2}"/>
              </a:ext>
            </a:extLst>
          </p:cNvPr>
          <p:cNvSpPr txBox="1">
            <a:spLocks/>
          </p:cNvSpPr>
          <p:nvPr>
            <p:custDataLst>
              <p:tags r:id="rId53"/>
            </p:custDataLst>
          </p:nvPr>
        </p:nvSpPr>
        <p:spPr>
          <a:xfrm>
            <a:off x="4902338" y="1174041"/>
            <a:ext cx="800267" cy="186790"/>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43" name="TextBox 142">
            <a:extLst>
              <a:ext uri="{FF2B5EF4-FFF2-40B4-BE49-F238E27FC236}">
                <a16:creationId xmlns:a16="http://schemas.microsoft.com/office/drawing/2014/main" id="{8E7730ED-337D-40FA-86E0-DEE2052B3A06}"/>
              </a:ext>
            </a:extLst>
          </p:cNvPr>
          <p:cNvSpPr txBox="1">
            <a:spLocks/>
          </p:cNvSpPr>
          <p:nvPr>
            <p:custDataLst>
              <p:tags r:id="rId54"/>
            </p:custDataLst>
          </p:nvPr>
        </p:nvSpPr>
        <p:spPr>
          <a:xfrm>
            <a:off x="4902338" y="1394081"/>
            <a:ext cx="800267" cy="202501"/>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7" name="TextBox 6">
            <a:extLst>
              <a:ext uri="{FF2B5EF4-FFF2-40B4-BE49-F238E27FC236}">
                <a16:creationId xmlns:a16="http://schemas.microsoft.com/office/drawing/2014/main" id="{7A722F8C-49D5-4C42-9439-6F106C832CAD}"/>
              </a:ext>
            </a:extLst>
          </p:cNvPr>
          <p:cNvSpPr txBox="1">
            <a:spLocks/>
          </p:cNvSpPr>
          <p:nvPr>
            <p:custDataLst>
              <p:tags r:id="rId55"/>
            </p:custDataLst>
          </p:nvPr>
        </p:nvSpPr>
        <p:spPr>
          <a:xfrm>
            <a:off x="4904360" y="747063"/>
            <a:ext cx="800203" cy="154418"/>
          </a:xfrm>
          <a:prstGeom prst="rect">
            <a:avLst/>
          </a:prstGeom>
          <a:solidFill>
            <a:srgbClr val="FFFF00"/>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65812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ct 47" hidden="1">
            <a:extLst>
              <a:ext uri="{FF2B5EF4-FFF2-40B4-BE49-F238E27FC236}">
                <a16:creationId xmlns:a16="http://schemas.microsoft.com/office/drawing/2014/main" id="{39084192-B621-4E4A-9A20-4B13808D954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15" name="think-cell Slide" r:id="rId69" imgW="395" imgH="394" progId="TCLayout.ActiveDocument.1">
                  <p:embed/>
                </p:oleObj>
              </mc:Choice>
              <mc:Fallback>
                <p:oleObj name="think-cell Slide" r:id="rId69" imgW="395" imgH="394" progId="TCLayout.ActiveDocument.1">
                  <p:embed/>
                  <p:pic>
                    <p:nvPicPr>
                      <p:cNvPr id="48" name="Object 47" hidden="1">
                        <a:extLst>
                          <a:ext uri="{FF2B5EF4-FFF2-40B4-BE49-F238E27FC236}">
                            <a16:creationId xmlns:a16="http://schemas.microsoft.com/office/drawing/2014/main" id="{39084192-B621-4E4A-9A20-4B13808D9546}"/>
                          </a:ext>
                        </a:extLst>
                      </p:cNvPr>
                      <p:cNvPicPr/>
                      <p:nvPr/>
                    </p:nvPicPr>
                    <p:blipFill>
                      <a:blip r:embed="rId70"/>
                      <a:stretch>
                        <a:fillRect/>
                      </a:stretch>
                    </p:blipFill>
                    <p:spPr>
                      <a:xfrm>
                        <a:off x="1588" y="1588"/>
                        <a:ext cx="1588" cy="1588"/>
                      </a:xfrm>
                      <a:prstGeom prst="rect">
                        <a:avLst/>
                      </a:prstGeom>
                    </p:spPr>
                  </p:pic>
                </p:oleObj>
              </mc:Fallback>
            </mc:AlternateContent>
          </a:graphicData>
        </a:graphic>
      </p:graphicFrame>
      <p:sp>
        <p:nvSpPr>
          <p:cNvPr id="59" name="Rectangle 58" hidden="1">
            <a:extLst>
              <a:ext uri="{FF2B5EF4-FFF2-40B4-BE49-F238E27FC236}">
                <a16:creationId xmlns:a16="http://schemas.microsoft.com/office/drawing/2014/main" id="{DB7D0B41-76EC-421C-B3E9-0C3FEE76DF31}"/>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47" name="Rectangle 46">
            <a:extLst>
              <a:ext uri="{FF2B5EF4-FFF2-40B4-BE49-F238E27FC236}">
                <a16:creationId xmlns:a16="http://schemas.microsoft.com/office/drawing/2014/main" id="{72100301-2A65-4903-B0AF-5FDD94FF77BB}"/>
              </a:ext>
            </a:extLst>
          </p:cNvPr>
          <p:cNvSpPr/>
          <p:nvPr/>
        </p:nvSpPr>
        <p:spPr>
          <a:xfrm>
            <a:off x="8509224" y="5518202"/>
            <a:ext cx="3656836" cy="1268488"/>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FFFFFF"/>
              </a:solidFill>
              <a:effectLst/>
              <a:uLnTx/>
              <a:uFillTx/>
              <a:latin typeface="Calibri"/>
              <a:ea typeface="+mn-ea"/>
              <a:cs typeface="+mn-cs"/>
            </a:endParaRPr>
          </a:p>
        </p:txBody>
      </p:sp>
      <p:cxnSp>
        <p:nvCxnSpPr>
          <p:cNvPr id="5" name="Straight Connector 4">
            <a:extLst>
              <a:ext uri="{FF2B5EF4-FFF2-40B4-BE49-F238E27FC236}">
                <a16:creationId xmlns:a16="http://schemas.microsoft.com/office/drawing/2014/main" id="{ECCD461C-5261-40DB-8370-B0D69F6632E0}"/>
              </a:ext>
            </a:extLst>
          </p:cNvPr>
          <p:cNvCxnSpPr>
            <a:cxnSpLocks/>
          </p:cNvCxnSpPr>
          <p:nvPr>
            <p:custDataLst>
              <p:tags r:id="rId4"/>
            </p:custDataLst>
          </p:nvPr>
        </p:nvCxnSpPr>
        <p:spPr>
          <a:xfrm>
            <a:off x="279138" y="2952933"/>
            <a:ext cx="11452153"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0074EED-39D5-4644-9590-600FEEC1B5A4}"/>
              </a:ext>
            </a:extLst>
          </p:cNvPr>
          <p:cNvSpPr txBox="1">
            <a:spLocks/>
          </p:cNvSpPr>
          <p:nvPr>
            <p:custDataLst>
              <p:tags r:id="rId5"/>
            </p:custDataLst>
          </p:nvPr>
        </p:nvSpPr>
        <p:spPr>
          <a:xfrm>
            <a:off x="4910193" y="1854813"/>
            <a:ext cx="792412" cy="278418"/>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8" name="TextBox 7">
            <a:extLst>
              <a:ext uri="{FF2B5EF4-FFF2-40B4-BE49-F238E27FC236}">
                <a16:creationId xmlns:a16="http://schemas.microsoft.com/office/drawing/2014/main" id="{C46DE4D4-4B6B-4E6A-9C97-4B8114A73269}"/>
              </a:ext>
            </a:extLst>
          </p:cNvPr>
          <p:cNvSpPr txBox="1">
            <a:spLocks/>
          </p:cNvSpPr>
          <p:nvPr>
            <p:custDataLst>
              <p:tags r:id="rId6"/>
            </p:custDataLst>
          </p:nvPr>
        </p:nvSpPr>
        <p:spPr>
          <a:xfrm>
            <a:off x="4910193" y="2225506"/>
            <a:ext cx="792412" cy="278418"/>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0" name="TextBox 9">
            <a:extLst>
              <a:ext uri="{FF2B5EF4-FFF2-40B4-BE49-F238E27FC236}">
                <a16:creationId xmlns:a16="http://schemas.microsoft.com/office/drawing/2014/main" id="{DE2316AC-F218-4B9C-ACA1-B3EEAFD34335}"/>
              </a:ext>
            </a:extLst>
          </p:cNvPr>
          <p:cNvSpPr txBox="1"/>
          <p:nvPr>
            <p:custDataLst>
              <p:tags r:id="rId7"/>
            </p:custDataLst>
          </p:nvPr>
        </p:nvSpPr>
        <p:spPr>
          <a:xfrm>
            <a:off x="5803361" y="1918393"/>
            <a:ext cx="3511677" cy="10198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Core list of critical items completed &amp; maintained with possible subs for RT, currently in process for Anesthesia</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Weekly connect of key RT stakeholders and continued communication with RT Resource Council</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Shifting inventory as needed throughout the system</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Utilizing reporting tools for earlier detection of supply shortages</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3B04C743-5C8B-43CA-8EE3-2F7D4B81801F}"/>
              </a:ext>
            </a:extLst>
          </p:cNvPr>
          <p:cNvSpPr txBox="1"/>
          <p:nvPr>
            <p:custDataLst>
              <p:tags r:id="rId8"/>
            </p:custDataLst>
          </p:nvPr>
        </p:nvSpPr>
        <p:spPr>
          <a:xfrm>
            <a:off x="9169105" y="1854813"/>
            <a:ext cx="2562186" cy="10198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Continued monitoring of department level inventory, identifying items in critical need</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Maximizing ministry level ordering ability, maintaining higher than normal stock levels as appropriate for ministry</a:t>
            </a:r>
          </a:p>
        </p:txBody>
      </p:sp>
      <p:cxnSp>
        <p:nvCxnSpPr>
          <p:cNvPr id="12" name="Straight Connector 11">
            <a:extLst>
              <a:ext uri="{FF2B5EF4-FFF2-40B4-BE49-F238E27FC236}">
                <a16:creationId xmlns:a16="http://schemas.microsoft.com/office/drawing/2014/main" id="{13D1EC2F-D121-4A34-BEDE-8EA589E7DF6C}"/>
              </a:ext>
            </a:extLst>
          </p:cNvPr>
          <p:cNvCxnSpPr/>
          <p:nvPr>
            <p:custDataLst>
              <p:tags r:id="rId9"/>
            </p:custDataLst>
          </p:nvPr>
        </p:nvCxnSpPr>
        <p:spPr>
          <a:xfrm>
            <a:off x="647670" y="1748165"/>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BF6537-26B3-4D4E-BADD-61C9EC541313}"/>
              </a:ext>
            </a:extLst>
          </p:cNvPr>
          <p:cNvSpPr txBox="1">
            <a:spLocks/>
          </p:cNvSpPr>
          <p:nvPr>
            <p:custDataLst>
              <p:tags r:id="rId10"/>
            </p:custDataLst>
          </p:nvPr>
        </p:nvSpPr>
        <p:spPr>
          <a:xfrm>
            <a:off x="600222" y="3031241"/>
            <a:ext cx="1503351" cy="1019811"/>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PPE</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Cole Ercanbrack</a:t>
            </a:r>
          </a:p>
        </p:txBody>
      </p:sp>
      <p:sp>
        <p:nvSpPr>
          <p:cNvPr id="14" name="TextBox 13">
            <a:extLst>
              <a:ext uri="{FF2B5EF4-FFF2-40B4-BE49-F238E27FC236}">
                <a16:creationId xmlns:a16="http://schemas.microsoft.com/office/drawing/2014/main" id="{21594C22-D24C-4DFF-A01D-7793FFA490B9}"/>
              </a:ext>
            </a:extLst>
          </p:cNvPr>
          <p:cNvSpPr txBox="1"/>
          <p:nvPr>
            <p:custDataLst>
              <p:tags r:id="rId11"/>
            </p:custDataLst>
          </p:nvPr>
        </p:nvSpPr>
        <p:spPr>
          <a:xfrm>
            <a:off x="5829300" y="3031241"/>
            <a:ext cx="3213109" cy="10198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Maximizing allocation from contracted suppliers</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Managing non-traditional supply channels</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Monitoring &amp; aligning with system IP’s PPE strategies and Nations changes.</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Increasing owned inventory levels for flexibility</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a:p>
            <a:pPr marL="193675" marR="0" lvl="1" indent="-19177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Implementing PAPR/CAPR stockpile program</a:t>
            </a:r>
          </a:p>
        </p:txBody>
      </p:sp>
      <p:sp>
        <p:nvSpPr>
          <p:cNvPr id="15" name="TextBox 14">
            <a:extLst>
              <a:ext uri="{FF2B5EF4-FFF2-40B4-BE49-F238E27FC236}">
                <a16:creationId xmlns:a16="http://schemas.microsoft.com/office/drawing/2014/main" id="{9826FAAE-3852-4C04-ADFE-1DC50E234649}"/>
              </a:ext>
            </a:extLst>
          </p:cNvPr>
          <p:cNvSpPr txBox="1"/>
          <p:nvPr>
            <p:custDataLst>
              <p:tags r:id="rId12"/>
            </p:custDataLst>
          </p:nvPr>
        </p:nvSpPr>
        <p:spPr>
          <a:xfrm>
            <a:off x="9169105" y="3031241"/>
            <a:ext cx="2562186" cy="10198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Align with system IP’s PPE usage, practices and conservations efforts</a:t>
            </a:r>
          </a:p>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11E172B3-46E2-4356-8F09-AD785070949C}"/>
              </a:ext>
            </a:extLst>
          </p:cNvPr>
          <p:cNvSpPr txBox="1"/>
          <p:nvPr>
            <p:custDataLst>
              <p:tags r:id="rId13"/>
            </p:custDataLst>
          </p:nvPr>
        </p:nvSpPr>
        <p:spPr>
          <a:xfrm rot="16200000">
            <a:off x="-1431686" y="4742064"/>
            <a:ext cx="3680623" cy="258974"/>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General categories</a:t>
            </a:r>
          </a:p>
        </p:txBody>
      </p:sp>
      <p:cxnSp>
        <p:nvCxnSpPr>
          <p:cNvPr id="21" name="Straight Connector 20">
            <a:extLst>
              <a:ext uri="{FF2B5EF4-FFF2-40B4-BE49-F238E27FC236}">
                <a16:creationId xmlns:a16="http://schemas.microsoft.com/office/drawing/2014/main" id="{5942B428-CC17-4175-8BB1-938254DAE2B7}"/>
              </a:ext>
            </a:extLst>
          </p:cNvPr>
          <p:cNvCxnSpPr/>
          <p:nvPr>
            <p:custDataLst>
              <p:tags r:id="rId14"/>
            </p:custDataLst>
          </p:nvPr>
        </p:nvCxnSpPr>
        <p:spPr>
          <a:xfrm>
            <a:off x="647669" y="4097810"/>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0046AB5-BFC2-4F79-BB9C-20637BEE2341}"/>
              </a:ext>
            </a:extLst>
          </p:cNvPr>
          <p:cNvSpPr txBox="1">
            <a:spLocks/>
          </p:cNvSpPr>
          <p:nvPr>
            <p:custDataLst>
              <p:tags r:id="rId15"/>
            </p:custDataLst>
          </p:nvPr>
        </p:nvSpPr>
        <p:spPr>
          <a:xfrm>
            <a:off x="600222" y="4176115"/>
            <a:ext cx="1503351" cy="1019811"/>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EVS</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Gerry Slingsby</a:t>
            </a:r>
          </a:p>
        </p:txBody>
      </p:sp>
      <p:cxnSp>
        <p:nvCxnSpPr>
          <p:cNvPr id="29" name="Straight Connector 28">
            <a:extLst>
              <a:ext uri="{FF2B5EF4-FFF2-40B4-BE49-F238E27FC236}">
                <a16:creationId xmlns:a16="http://schemas.microsoft.com/office/drawing/2014/main" id="{27FC24B5-DA15-40F7-A83B-7CFE8E5790A1}"/>
              </a:ext>
            </a:extLst>
          </p:cNvPr>
          <p:cNvCxnSpPr/>
          <p:nvPr>
            <p:custDataLst>
              <p:tags r:id="rId16"/>
            </p:custDataLst>
          </p:nvPr>
        </p:nvCxnSpPr>
        <p:spPr>
          <a:xfrm>
            <a:off x="647668" y="5246130"/>
            <a:ext cx="110836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CF97F31-BC7B-4C52-8721-CE87A3A357A0}"/>
              </a:ext>
            </a:extLst>
          </p:cNvPr>
          <p:cNvSpPr txBox="1">
            <a:spLocks/>
          </p:cNvSpPr>
          <p:nvPr>
            <p:custDataLst>
              <p:tags r:id="rId17"/>
            </p:custDataLst>
          </p:nvPr>
        </p:nvSpPr>
        <p:spPr>
          <a:xfrm>
            <a:off x="600221" y="5324440"/>
            <a:ext cx="1503351" cy="1390502"/>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Testing</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Andy Maze</a:t>
            </a:r>
          </a:p>
        </p:txBody>
      </p:sp>
      <p:sp>
        <p:nvSpPr>
          <p:cNvPr id="31" name="TextBox 30">
            <a:extLst>
              <a:ext uri="{FF2B5EF4-FFF2-40B4-BE49-F238E27FC236}">
                <a16:creationId xmlns:a16="http://schemas.microsoft.com/office/drawing/2014/main" id="{F0576579-906A-4F18-9A13-BB0CF1E1E326}"/>
              </a:ext>
            </a:extLst>
          </p:cNvPr>
          <p:cNvSpPr txBox="1">
            <a:spLocks/>
          </p:cNvSpPr>
          <p:nvPr>
            <p:custDataLst>
              <p:tags r:id="rId18"/>
            </p:custDataLst>
          </p:nvPr>
        </p:nvSpPr>
        <p:spPr>
          <a:xfrm>
            <a:off x="5829299" y="5324440"/>
            <a:ext cx="3213109" cy="1390502"/>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50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Sourcing more in-house high-complexity reagents</a:t>
            </a:r>
          </a:p>
          <a:p>
            <a:pPr marL="193675" marR="0" lvl="1" indent="-192088" algn="l" defTabSz="1218026" rtl="0" eaLnBrk="1" fontAlgn="base" latinLnBrk="0" hangingPunct="1">
              <a:lnSpc>
                <a:spcPct val="100000"/>
              </a:lnSpc>
              <a:spcBef>
                <a:spcPct val="50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Driving efficiency with reference labs</a:t>
            </a:r>
          </a:p>
          <a:p>
            <a:pPr marL="193675" marR="0" lvl="1" indent="-192088" algn="l" defTabSz="1218026" rtl="0" eaLnBrk="1" fontAlgn="base" latinLnBrk="0" hangingPunct="1">
              <a:lnSpc>
                <a:spcPct val="100000"/>
              </a:lnSpc>
              <a:spcBef>
                <a:spcPct val="50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Synchronizing swab and reagent supply </a:t>
            </a:r>
          </a:p>
        </p:txBody>
      </p:sp>
      <p:sp>
        <p:nvSpPr>
          <p:cNvPr id="32" name="TextBox 31">
            <a:extLst>
              <a:ext uri="{FF2B5EF4-FFF2-40B4-BE49-F238E27FC236}">
                <a16:creationId xmlns:a16="http://schemas.microsoft.com/office/drawing/2014/main" id="{E317EC77-EF27-4DE8-A5C8-1E743BDAAAEB}"/>
              </a:ext>
            </a:extLst>
          </p:cNvPr>
          <p:cNvSpPr txBox="1">
            <a:spLocks/>
          </p:cNvSpPr>
          <p:nvPr>
            <p:custDataLst>
              <p:tags r:id="rId19"/>
            </p:custDataLst>
          </p:nvPr>
        </p:nvSpPr>
        <p:spPr>
          <a:xfrm>
            <a:off x="9169104" y="5324440"/>
            <a:ext cx="2562186" cy="1390502"/>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50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Alignment on serological, PCR testing</a:t>
            </a:r>
          </a:p>
          <a:p>
            <a:pPr marL="193675" marR="0" lvl="1" indent="-192088" algn="l" defTabSz="1218026" rtl="0" eaLnBrk="1" fontAlgn="base" latinLnBrk="0" hangingPunct="1">
              <a:lnSpc>
                <a:spcPct val="100000"/>
              </a:lnSpc>
              <a:spcBef>
                <a:spcPct val="50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Labs confirm alternative specimen types</a:t>
            </a:r>
          </a:p>
          <a:p>
            <a:pPr marL="193675" marR="0" lvl="1" indent="-192088" algn="l" defTabSz="1218026" rtl="0" eaLnBrk="1" fontAlgn="base" latinLnBrk="0" hangingPunct="1">
              <a:lnSpc>
                <a:spcPct val="100000"/>
              </a:lnSpc>
              <a:spcBef>
                <a:spcPct val="50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System blood donation strategy</a:t>
            </a:r>
          </a:p>
        </p:txBody>
      </p:sp>
      <p:sp>
        <p:nvSpPr>
          <p:cNvPr id="33" name="TextBox 32">
            <a:extLst>
              <a:ext uri="{FF2B5EF4-FFF2-40B4-BE49-F238E27FC236}">
                <a16:creationId xmlns:a16="http://schemas.microsoft.com/office/drawing/2014/main" id="{FDB35FE9-24CD-4C8E-A7A6-E69EA5B32ACE}"/>
              </a:ext>
            </a:extLst>
          </p:cNvPr>
          <p:cNvSpPr txBox="1">
            <a:spLocks/>
          </p:cNvSpPr>
          <p:nvPr>
            <p:custDataLst>
              <p:tags r:id="rId20"/>
            </p:custDataLst>
          </p:nvPr>
        </p:nvSpPr>
        <p:spPr>
          <a:xfrm>
            <a:off x="600222" y="1854813"/>
            <a:ext cx="1503351" cy="1019811"/>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Respiratory Therapy </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&amp; Anesthesia</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Tran Nguyen</a:t>
            </a:r>
          </a:p>
        </p:txBody>
      </p:sp>
      <p:sp>
        <p:nvSpPr>
          <p:cNvPr id="34" name="TextBox 33">
            <a:extLst>
              <a:ext uri="{FF2B5EF4-FFF2-40B4-BE49-F238E27FC236}">
                <a16:creationId xmlns:a16="http://schemas.microsoft.com/office/drawing/2014/main" id="{1725D2CE-D34C-4EBF-AF8D-03DEF7B11321}"/>
              </a:ext>
            </a:extLst>
          </p:cNvPr>
          <p:cNvSpPr txBox="1">
            <a:spLocks/>
          </p:cNvSpPr>
          <p:nvPr>
            <p:custDataLst>
              <p:tags r:id="rId21"/>
            </p:custDataLst>
          </p:nvPr>
        </p:nvSpPr>
        <p:spPr>
          <a:xfrm>
            <a:off x="2228696" y="5324440"/>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In-house COVID reagents</a:t>
            </a:r>
          </a:p>
        </p:txBody>
      </p:sp>
      <p:sp>
        <p:nvSpPr>
          <p:cNvPr id="35" name="TextBox 34">
            <a:extLst>
              <a:ext uri="{FF2B5EF4-FFF2-40B4-BE49-F238E27FC236}">
                <a16:creationId xmlns:a16="http://schemas.microsoft.com/office/drawing/2014/main" id="{24503D5C-12E3-4A21-9442-CB3BE0ED3A59}"/>
              </a:ext>
            </a:extLst>
          </p:cNvPr>
          <p:cNvSpPr txBox="1">
            <a:spLocks/>
          </p:cNvSpPr>
          <p:nvPr>
            <p:custDataLst>
              <p:tags r:id="rId22"/>
            </p:custDataLst>
          </p:nvPr>
        </p:nvSpPr>
        <p:spPr>
          <a:xfrm>
            <a:off x="4910192" y="5324440"/>
            <a:ext cx="792412" cy="278418"/>
          </a:xfrm>
          <a:prstGeom prst="rect">
            <a:avLst/>
          </a:prstGeom>
          <a:solidFill>
            <a:srgbClr val="FFFF00"/>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728DF204-F257-47EA-A793-B8E017FCE984}"/>
              </a:ext>
            </a:extLst>
          </p:cNvPr>
          <p:cNvSpPr txBox="1">
            <a:spLocks/>
          </p:cNvSpPr>
          <p:nvPr>
            <p:custDataLst>
              <p:tags r:id="rId23"/>
            </p:custDataLst>
          </p:nvPr>
        </p:nvSpPr>
        <p:spPr>
          <a:xfrm>
            <a:off x="4910192" y="5695131"/>
            <a:ext cx="792412" cy="27841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7" name="TextBox 36">
            <a:extLst>
              <a:ext uri="{FF2B5EF4-FFF2-40B4-BE49-F238E27FC236}">
                <a16:creationId xmlns:a16="http://schemas.microsoft.com/office/drawing/2014/main" id="{64843E9E-C7A0-425B-98FD-1B2240B3B30F}"/>
              </a:ext>
            </a:extLst>
          </p:cNvPr>
          <p:cNvSpPr txBox="1">
            <a:spLocks/>
          </p:cNvSpPr>
          <p:nvPr>
            <p:custDataLst>
              <p:tags r:id="rId24"/>
            </p:custDataLst>
          </p:nvPr>
        </p:nvSpPr>
        <p:spPr>
          <a:xfrm>
            <a:off x="4910192" y="6065828"/>
            <a:ext cx="792412" cy="27841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04FD2B81-684C-4212-A2C5-B0B076E654E7}"/>
              </a:ext>
            </a:extLst>
          </p:cNvPr>
          <p:cNvSpPr txBox="1">
            <a:spLocks/>
          </p:cNvSpPr>
          <p:nvPr>
            <p:custDataLst>
              <p:tags r:id="rId25"/>
            </p:custDataLst>
          </p:nvPr>
        </p:nvSpPr>
        <p:spPr>
          <a:xfrm>
            <a:off x="4910193" y="6436522"/>
            <a:ext cx="792412" cy="27841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39" name="TextBox 38">
            <a:extLst>
              <a:ext uri="{FF2B5EF4-FFF2-40B4-BE49-F238E27FC236}">
                <a16:creationId xmlns:a16="http://schemas.microsoft.com/office/drawing/2014/main" id="{AD194BB1-DE7A-4282-952B-294A15B9536C}"/>
              </a:ext>
            </a:extLst>
          </p:cNvPr>
          <p:cNvSpPr txBox="1">
            <a:spLocks/>
          </p:cNvSpPr>
          <p:nvPr>
            <p:custDataLst>
              <p:tags r:id="rId26"/>
            </p:custDataLst>
          </p:nvPr>
        </p:nvSpPr>
        <p:spPr>
          <a:xfrm>
            <a:off x="600220" y="693703"/>
            <a:ext cx="1503351" cy="1019811"/>
          </a:xfrm>
          <a:prstGeom prst="rect">
            <a:avLst/>
          </a:prstGeom>
          <a:solidFill>
            <a:schemeClr val="accent2"/>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Women &amp; Children</a:t>
            </a:r>
          </a:p>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mn-cs"/>
              </a:rPr>
              <a:t>Lionel Granillo</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41" name="TextBox 40">
            <a:extLst>
              <a:ext uri="{FF2B5EF4-FFF2-40B4-BE49-F238E27FC236}">
                <a16:creationId xmlns:a16="http://schemas.microsoft.com/office/drawing/2014/main" id="{B827ED36-B6C8-4F95-8486-19167766EC0F}"/>
              </a:ext>
            </a:extLst>
          </p:cNvPr>
          <p:cNvSpPr txBox="1"/>
          <p:nvPr>
            <p:custDataLst>
              <p:tags r:id="rId27"/>
            </p:custDataLst>
          </p:nvPr>
        </p:nvSpPr>
        <p:spPr>
          <a:xfrm>
            <a:off x="5829298" y="693703"/>
            <a:ext cx="3213109" cy="10198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Partnering with Medline to continually manage distributed inventory</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Surveying supplier’s direct inventory status</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Connecting with W&amp;C System leadership to identify ramp-up trends</a:t>
            </a:r>
          </a:p>
        </p:txBody>
      </p:sp>
      <p:sp>
        <p:nvSpPr>
          <p:cNvPr id="42" name="TextBox 41">
            <a:extLst>
              <a:ext uri="{FF2B5EF4-FFF2-40B4-BE49-F238E27FC236}">
                <a16:creationId xmlns:a16="http://schemas.microsoft.com/office/drawing/2014/main" id="{8E294B4F-9325-43CC-BC1E-146457711015}"/>
              </a:ext>
            </a:extLst>
          </p:cNvPr>
          <p:cNvSpPr txBox="1"/>
          <p:nvPr>
            <p:custDataLst>
              <p:tags r:id="rId28"/>
            </p:custDataLst>
          </p:nvPr>
        </p:nvSpPr>
        <p:spPr>
          <a:xfrm>
            <a:off x="9169103" y="693703"/>
            <a:ext cx="2562186" cy="10198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Specific ramp up scheduled, identifying  critical need supplies</a:t>
            </a:r>
          </a:p>
          <a:p>
            <a:pPr marL="193675" marR="0" lvl="1" indent="-192088"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Align with system IP’s PPE usage, practices and conservations efforts</a:t>
            </a:r>
          </a:p>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grpSp>
        <p:nvGrpSpPr>
          <p:cNvPr id="62" name="Group 61">
            <a:extLst>
              <a:ext uri="{FF2B5EF4-FFF2-40B4-BE49-F238E27FC236}">
                <a16:creationId xmlns:a16="http://schemas.microsoft.com/office/drawing/2014/main" id="{9632329B-F060-4711-9AD1-67D4B5D95F30}"/>
              </a:ext>
            </a:extLst>
          </p:cNvPr>
          <p:cNvGrpSpPr/>
          <p:nvPr/>
        </p:nvGrpSpPr>
        <p:grpSpPr>
          <a:xfrm>
            <a:off x="279137" y="419998"/>
            <a:ext cx="11452154" cy="196513"/>
            <a:chOff x="279137" y="369198"/>
            <a:chExt cx="11452154" cy="196513"/>
          </a:xfrm>
        </p:grpSpPr>
        <p:sp>
          <p:nvSpPr>
            <p:cNvPr id="63" name="TextBox 62">
              <a:extLst>
                <a:ext uri="{FF2B5EF4-FFF2-40B4-BE49-F238E27FC236}">
                  <a16:creationId xmlns:a16="http://schemas.microsoft.com/office/drawing/2014/main" id="{25D36AF6-0150-4196-8629-249D53299C56}"/>
                </a:ext>
              </a:extLst>
            </p:cNvPr>
            <p:cNvSpPr txBox="1"/>
            <p:nvPr>
              <p:custDataLst>
                <p:tags r:id="rId58"/>
              </p:custDataLst>
            </p:nvPr>
          </p:nvSpPr>
          <p:spPr>
            <a:xfrm>
              <a:off x="279137" y="369199"/>
              <a:ext cx="1824436" cy="173722"/>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Category</a:t>
              </a:r>
            </a:p>
          </p:txBody>
        </p:sp>
        <p:sp>
          <p:nvSpPr>
            <p:cNvPr id="64" name="TextBox 63">
              <a:extLst>
                <a:ext uri="{FF2B5EF4-FFF2-40B4-BE49-F238E27FC236}">
                  <a16:creationId xmlns:a16="http://schemas.microsoft.com/office/drawing/2014/main" id="{9CB98D8B-C573-4410-8DA2-21C485FA3B04}"/>
                </a:ext>
              </a:extLst>
            </p:cNvPr>
            <p:cNvSpPr txBox="1"/>
            <p:nvPr>
              <p:custDataLst>
                <p:tags r:id="rId59"/>
              </p:custDataLst>
            </p:nvPr>
          </p:nvSpPr>
          <p:spPr>
            <a:xfrm>
              <a:off x="2228697" y="369199"/>
              <a:ext cx="2580740" cy="173722"/>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At-risk supply categories</a:t>
              </a:r>
            </a:p>
          </p:txBody>
        </p:sp>
        <p:sp>
          <p:nvSpPr>
            <p:cNvPr id="65" name="TextBox 64">
              <a:extLst>
                <a:ext uri="{FF2B5EF4-FFF2-40B4-BE49-F238E27FC236}">
                  <a16:creationId xmlns:a16="http://schemas.microsoft.com/office/drawing/2014/main" id="{8D89FBD2-5512-49D1-B258-C6E1330E3BFF}"/>
                </a:ext>
              </a:extLst>
            </p:cNvPr>
            <p:cNvSpPr txBox="1"/>
            <p:nvPr>
              <p:custDataLst>
                <p:tags r:id="rId60"/>
              </p:custDataLst>
            </p:nvPr>
          </p:nvSpPr>
          <p:spPr>
            <a:xfrm>
              <a:off x="5829300" y="369199"/>
              <a:ext cx="3213109" cy="173722"/>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What is REH doing?</a:t>
              </a:r>
            </a:p>
          </p:txBody>
        </p:sp>
        <p:cxnSp>
          <p:nvCxnSpPr>
            <p:cNvPr id="66" name="Straight Connector 65">
              <a:extLst>
                <a:ext uri="{FF2B5EF4-FFF2-40B4-BE49-F238E27FC236}">
                  <a16:creationId xmlns:a16="http://schemas.microsoft.com/office/drawing/2014/main" id="{93AC0FC9-7D21-4703-B350-88C422983019}"/>
                </a:ext>
              </a:extLst>
            </p:cNvPr>
            <p:cNvCxnSpPr/>
            <p:nvPr>
              <p:custDataLst>
                <p:tags r:id="rId61"/>
              </p:custDataLst>
            </p:nvPr>
          </p:nvCxnSpPr>
          <p:spPr>
            <a:xfrm>
              <a:off x="5829300" y="565711"/>
              <a:ext cx="321310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FB9484CA-FB91-4D68-A60D-96792A08EE29}"/>
                </a:ext>
              </a:extLst>
            </p:cNvPr>
            <p:cNvSpPr txBox="1"/>
            <p:nvPr>
              <p:custDataLst>
                <p:tags r:id="rId62"/>
              </p:custDataLst>
            </p:nvPr>
          </p:nvSpPr>
          <p:spPr>
            <a:xfrm>
              <a:off x="4910193" y="369198"/>
              <a:ext cx="792412" cy="173722"/>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Risk Level</a:t>
              </a:r>
            </a:p>
          </p:txBody>
        </p:sp>
        <p:sp>
          <p:nvSpPr>
            <p:cNvPr id="68" name="TextBox 67">
              <a:extLst>
                <a:ext uri="{FF2B5EF4-FFF2-40B4-BE49-F238E27FC236}">
                  <a16:creationId xmlns:a16="http://schemas.microsoft.com/office/drawing/2014/main" id="{83696D8B-20CF-4308-BD64-C5B685D08320}"/>
                </a:ext>
              </a:extLst>
            </p:cNvPr>
            <p:cNvSpPr txBox="1"/>
            <p:nvPr>
              <p:custDataLst>
                <p:tags r:id="rId63"/>
              </p:custDataLst>
            </p:nvPr>
          </p:nvSpPr>
          <p:spPr>
            <a:xfrm>
              <a:off x="9169105" y="369198"/>
              <a:ext cx="2562186" cy="173722"/>
            </a:xfrm>
            <a:prstGeom prst="rect">
              <a:avLst/>
            </a:prstGeom>
          </p:spPr>
          <p:txBody>
            <a:bodyPr vert="horz" wrap="square" lIns="0" tIns="0" rIns="0" bIns="0" rtlCol="0" anchor="b">
              <a:sp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l"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000000"/>
                  </a:solidFill>
                  <a:effectLst/>
                  <a:uLnTx/>
                  <a:uFillTx/>
                  <a:latin typeface="Calibri"/>
                  <a:ea typeface="+mn-ea"/>
                  <a:cs typeface="+mn-cs"/>
                </a:rPr>
                <a:t>What support do we need?</a:t>
              </a:r>
            </a:p>
          </p:txBody>
        </p:sp>
        <p:cxnSp>
          <p:nvCxnSpPr>
            <p:cNvPr id="69" name="Straight Connector 68">
              <a:extLst>
                <a:ext uri="{FF2B5EF4-FFF2-40B4-BE49-F238E27FC236}">
                  <a16:creationId xmlns:a16="http://schemas.microsoft.com/office/drawing/2014/main" id="{3647755E-D362-4165-A147-69B71B55AF80}"/>
                </a:ext>
              </a:extLst>
            </p:cNvPr>
            <p:cNvCxnSpPr/>
            <p:nvPr>
              <p:custDataLst>
                <p:tags r:id="rId64"/>
              </p:custDataLst>
            </p:nvPr>
          </p:nvCxnSpPr>
          <p:spPr>
            <a:xfrm>
              <a:off x="9169105" y="565711"/>
              <a:ext cx="256218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5A148FC-85A4-4766-B404-331CBE3055AD}"/>
                </a:ext>
              </a:extLst>
            </p:cNvPr>
            <p:cNvCxnSpPr/>
            <p:nvPr>
              <p:custDataLst>
                <p:tags r:id="rId65"/>
              </p:custDataLst>
            </p:nvPr>
          </p:nvCxnSpPr>
          <p:spPr>
            <a:xfrm>
              <a:off x="279137" y="565711"/>
              <a:ext cx="182443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DFB2B08-32B2-4A10-A7E5-3572D29F25D4}"/>
                </a:ext>
              </a:extLst>
            </p:cNvPr>
            <p:cNvCxnSpPr/>
            <p:nvPr>
              <p:custDataLst>
                <p:tags r:id="rId66"/>
              </p:custDataLst>
            </p:nvPr>
          </p:nvCxnSpPr>
          <p:spPr>
            <a:xfrm>
              <a:off x="2228697" y="565711"/>
              <a:ext cx="258074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0C24419-AF13-42B5-AC56-9D5BB4551299}"/>
                </a:ext>
              </a:extLst>
            </p:cNvPr>
            <p:cNvCxnSpPr/>
            <p:nvPr>
              <p:custDataLst>
                <p:tags r:id="rId67"/>
              </p:custDataLst>
            </p:nvPr>
          </p:nvCxnSpPr>
          <p:spPr>
            <a:xfrm>
              <a:off x="4910193" y="565711"/>
              <a:ext cx="79241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46DBAA06-1BA5-4A84-BB07-2BFC09933F70}"/>
              </a:ext>
            </a:extLst>
          </p:cNvPr>
          <p:cNvSpPr txBox="1">
            <a:spLocks/>
          </p:cNvSpPr>
          <p:nvPr>
            <p:custDataLst>
              <p:tags r:id="rId29"/>
            </p:custDataLst>
          </p:nvPr>
        </p:nvSpPr>
        <p:spPr>
          <a:xfrm>
            <a:off x="2228697" y="2999689"/>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N95 Respirator Masks</a:t>
            </a:r>
          </a:p>
        </p:txBody>
      </p:sp>
      <p:sp>
        <p:nvSpPr>
          <p:cNvPr id="74" name="TextBox 73">
            <a:extLst>
              <a:ext uri="{FF2B5EF4-FFF2-40B4-BE49-F238E27FC236}">
                <a16:creationId xmlns:a16="http://schemas.microsoft.com/office/drawing/2014/main" id="{EED814BA-DDA0-443C-8999-ACC542821A1E}"/>
              </a:ext>
            </a:extLst>
          </p:cNvPr>
          <p:cNvSpPr txBox="1">
            <a:spLocks/>
          </p:cNvSpPr>
          <p:nvPr>
            <p:custDataLst>
              <p:tags r:id="rId30"/>
            </p:custDataLst>
          </p:nvPr>
        </p:nvSpPr>
        <p:spPr>
          <a:xfrm>
            <a:off x="2228697" y="3370382"/>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Facial Protection </a:t>
            </a:r>
          </a:p>
        </p:txBody>
      </p:sp>
      <p:sp>
        <p:nvSpPr>
          <p:cNvPr id="75" name="TextBox 74">
            <a:extLst>
              <a:ext uri="{FF2B5EF4-FFF2-40B4-BE49-F238E27FC236}">
                <a16:creationId xmlns:a16="http://schemas.microsoft.com/office/drawing/2014/main" id="{48C94138-C6EC-4A16-B7B8-261438844780}"/>
              </a:ext>
            </a:extLst>
          </p:cNvPr>
          <p:cNvSpPr txBox="1">
            <a:spLocks/>
          </p:cNvSpPr>
          <p:nvPr>
            <p:custDataLst>
              <p:tags r:id="rId31"/>
            </p:custDataLst>
          </p:nvPr>
        </p:nvSpPr>
        <p:spPr>
          <a:xfrm>
            <a:off x="2228697" y="3741078"/>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Gowns</a:t>
            </a:r>
          </a:p>
        </p:txBody>
      </p:sp>
      <p:sp>
        <p:nvSpPr>
          <p:cNvPr id="81" name="TextBox 80">
            <a:extLst>
              <a:ext uri="{FF2B5EF4-FFF2-40B4-BE49-F238E27FC236}">
                <a16:creationId xmlns:a16="http://schemas.microsoft.com/office/drawing/2014/main" id="{42C3D791-B6C4-4044-A2D0-3B160B4F4A5D}"/>
              </a:ext>
            </a:extLst>
          </p:cNvPr>
          <p:cNvSpPr txBox="1">
            <a:spLocks/>
          </p:cNvSpPr>
          <p:nvPr>
            <p:custDataLst>
              <p:tags r:id="rId32"/>
            </p:custDataLst>
          </p:nvPr>
        </p:nvSpPr>
        <p:spPr>
          <a:xfrm>
            <a:off x="2228697" y="1854813"/>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Proprietary disposable &amp; consumables</a:t>
            </a:r>
          </a:p>
        </p:txBody>
      </p:sp>
      <p:sp>
        <p:nvSpPr>
          <p:cNvPr id="82" name="TextBox 81">
            <a:extLst>
              <a:ext uri="{FF2B5EF4-FFF2-40B4-BE49-F238E27FC236}">
                <a16:creationId xmlns:a16="http://schemas.microsoft.com/office/drawing/2014/main" id="{1619F58F-2B15-466C-AC4A-6DD42C5FF370}"/>
              </a:ext>
            </a:extLst>
          </p:cNvPr>
          <p:cNvSpPr txBox="1">
            <a:spLocks/>
          </p:cNvSpPr>
          <p:nvPr>
            <p:custDataLst>
              <p:tags r:id="rId33"/>
            </p:custDataLst>
          </p:nvPr>
        </p:nvSpPr>
        <p:spPr>
          <a:xfrm>
            <a:off x="2228697" y="2225506"/>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Hepa Filters</a:t>
            </a:r>
          </a:p>
        </p:txBody>
      </p:sp>
      <p:sp>
        <p:nvSpPr>
          <p:cNvPr id="83" name="TextBox 82">
            <a:extLst>
              <a:ext uri="{FF2B5EF4-FFF2-40B4-BE49-F238E27FC236}">
                <a16:creationId xmlns:a16="http://schemas.microsoft.com/office/drawing/2014/main" id="{5FFF797F-84D0-4451-B93C-24A88A037000}"/>
              </a:ext>
            </a:extLst>
          </p:cNvPr>
          <p:cNvSpPr txBox="1">
            <a:spLocks/>
          </p:cNvSpPr>
          <p:nvPr>
            <p:custDataLst>
              <p:tags r:id="rId34"/>
            </p:custDataLst>
          </p:nvPr>
        </p:nvSpPr>
        <p:spPr>
          <a:xfrm>
            <a:off x="2228697" y="2596202"/>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84" name="TextBox 83">
            <a:extLst>
              <a:ext uri="{FF2B5EF4-FFF2-40B4-BE49-F238E27FC236}">
                <a16:creationId xmlns:a16="http://schemas.microsoft.com/office/drawing/2014/main" id="{6C29567A-6161-4ED7-99F0-DEDC7A97FFB6}"/>
              </a:ext>
            </a:extLst>
          </p:cNvPr>
          <p:cNvSpPr txBox="1">
            <a:spLocks/>
          </p:cNvSpPr>
          <p:nvPr>
            <p:custDataLst>
              <p:tags r:id="rId35"/>
            </p:custDataLst>
          </p:nvPr>
        </p:nvSpPr>
        <p:spPr>
          <a:xfrm>
            <a:off x="2228697" y="662149"/>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OBGYN Disposables</a:t>
            </a:r>
          </a:p>
        </p:txBody>
      </p:sp>
      <p:sp>
        <p:nvSpPr>
          <p:cNvPr id="85" name="TextBox 84">
            <a:extLst>
              <a:ext uri="{FF2B5EF4-FFF2-40B4-BE49-F238E27FC236}">
                <a16:creationId xmlns:a16="http://schemas.microsoft.com/office/drawing/2014/main" id="{68B659C2-0ADE-4C6D-B38B-B0560279E49D}"/>
              </a:ext>
            </a:extLst>
          </p:cNvPr>
          <p:cNvSpPr txBox="1">
            <a:spLocks/>
          </p:cNvSpPr>
          <p:nvPr>
            <p:custDataLst>
              <p:tags r:id="rId36"/>
            </p:custDataLst>
          </p:nvPr>
        </p:nvSpPr>
        <p:spPr>
          <a:xfrm>
            <a:off x="2228697" y="1032842"/>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Labor &amp; Delivery </a:t>
            </a:r>
          </a:p>
        </p:txBody>
      </p:sp>
      <p:sp>
        <p:nvSpPr>
          <p:cNvPr id="86" name="TextBox 85">
            <a:extLst>
              <a:ext uri="{FF2B5EF4-FFF2-40B4-BE49-F238E27FC236}">
                <a16:creationId xmlns:a16="http://schemas.microsoft.com/office/drawing/2014/main" id="{E11D3AB8-8B2D-41F3-B248-29E29EBC65F2}"/>
              </a:ext>
            </a:extLst>
          </p:cNvPr>
          <p:cNvSpPr txBox="1">
            <a:spLocks/>
          </p:cNvSpPr>
          <p:nvPr>
            <p:custDataLst>
              <p:tags r:id="rId37"/>
            </p:custDataLst>
          </p:nvPr>
        </p:nvSpPr>
        <p:spPr>
          <a:xfrm>
            <a:off x="2228697" y="1403538"/>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Surgical Devices</a:t>
            </a:r>
          </a:p>
        </p:txBody>
      </p:sp>
      <p:sp>
        <p:nvSpPr>
          <p:cNvPr id="88" name="TextBox 87">
            <a:extLst>
              <a:ext uri="{FF2B5EF4-FFF2-40B4-BE49-F238E27FC236}">
                <a16:creationId xmlns:a16="http://schemas.microsoft.com/office/drawing/2014/main" id="{5F249723-A551-48EC-A74A-3F480EAB64AD}"/>
              </a:ext>
            </a:extLst>
          </p:cNvPr>
          <p:cNvSpPr txBox="1"/>
          <p:nvPr>
            <p:custDataLst>
              <p:tags r:id="rId38"/>
            </p:custDataLst>
          </p:nvPr>
        </p:nvSpPr>
        <p:spPr>
          <a:xfrm rot="16200000">
            <a:off x="-683803" y="1643903"/>
            <a:ext cx="2193654" cy="267774"/>
          </a:xfrm>
          <a:prstGeom prst="rect">
            <a:avLst/>
          </a:prstGeom>
          <a:solidFill>
            <a:schemeClr val="accent3"/>
          </a:solidFill>
        </p:spPr>
        <p:txBody>
          <a:bodyPr vert="horz" wrap="square" lIns="76200" tIns="76200" rIns="76200" bIns="7620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0" marR="0" lvl="0" indent="0" algn="ctr" defTabSz="1218026" rtl="0" eaLnBrk="1" fontAlgn="base" latinLnBrk="0" hangingPunct="1">
              <a:lnSpc>
                <a:spcPct val="100000"/>
              </a:lnSpc>
              <a:spcBef>
                <a:spcPct val="0"/>
              </a:spcBef>
              <a:spcAft>
                <a:spcPct val="0"/>
              </a:spcAft>
              <a:buClr>
                <a:srgbClr val="000000"/>
              </a:buClr>
              <a:buSzPct val="100000"/>
              <a:buFontTx/>
              <a:buNone/>
              <a:tabLst/>
              <a:defRPr/>
            </a:pPr>
            <a:r>
              <a:rPr kumimoji="0" lang="en-US" sz="1100" b="1" i="0" u="none" strike="noStrike" kern="1200" cap="none" spc="0" normalizeH="0" baseline="0" noProof="0">
                <a:ln>
                  <a:noFill/>
                </a:ln>
                <a:solidFill>
                  <a:srgbClr val="FFFFFF"/>
                </a:solidFill>
                <a:effectLst/>
                <a:uLnTx/>
                <a:uFillTx/>
                <a:latin typeface="Calibri"/>
                <a:ea typeface="+mn-ea"/>
                <a:cs typeface="+mn-cs"/>
              </a:rPr>
              <a:t>Clinical specialties</a:t>
            </a:r>
          </a:p>
        </p:txBody>
      </p:sp>
      <p:sp>
        <p:nvSpPr>
          <p:cNvPr id="89" name="TextBox 88">
            <a:extLst>
              <a:ext uri="{FF2B5EF4-FFF2-40B4-BE49-F238E27FC236}">
                <a16:creationId xmlns:a16="http://schemas.microsoft.com/office/drawing/2014/main" id="{6BA78BE4-C0E7-4F34-A1F7-21D741991304}"/>
              </a:ext>
            </a:extLst>
          </p:cNvPr>
          <p:cNvSpPr txBox="1">
            <a:spLocks/>
          </p:cNvSpPr>
          <p:nvPr>
            <p:custDataLst>
              <p:tags r:id="rId39"/>
            </p:custDataLst>
          </p:nvPr>
        </p:nvSpPr>
        <p:spPr>
          <a:xfrm>
            <a:off x="2228696" y="5695131"/>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Blood products and services</a:t>
            </a:r>
          </a:p>
        </p:txBody>
      </p:sp>
      <p:sp>
        <p:nvSpPr>
          <p:cNvPr id="90" name="TextBox 89">
            <a:extLst>
              <a:ext uri="{FF2B5EF4-FFF2-40B4-BE49-F238E27FC236}">
                <a16:creationId xmlns:a16="http://schemas.microsoft.com/office/drawing/2014/main" id="{C55D4A07-B7F8-4429-8452-27A00F6BA89C}"/>
              </a:ext>
            </a:extLst>
          </p:cNvPr>
          <p:cNvSpPr txBox="1">
            <a:spLocks/>
          </p:cNvSpPr>
          <p:nvPr>
            <p:custDataLst>
              <p:tags r:id="rId40"/>
            </p:custDataLst>
          </p:nvPr>
        </p:nvSpPr>
        <p:spPr>
          <a:xfrm>
            <a:off x="2228696" y="6065828"/>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In-house swabs, transport media</a:t>
            </a:r>
          </a:p>
        </p:txBody>
      </p:sp>
      <p:sp>
        <p:nvSpPr>
          <p:cNvPr id="91" name="TextBox 90">
            <a:extLst>
              <a:ext uri="{FF2B5EF4-FFF2-40B4-BE49-F238E27FC236}">
                <a16:creationId xmlns:a16="http://schemas.microsoft.com/office/drawing/2014/main" id="{6EFAEF8D-D8DC-493A-AD7B-1A50B588181F}"/>
              </a:ext>
            </a:extLst>
          </p:cNvPr>
          <p:cNvSpPr txBox="1">
            <a:spLocks/>
          </p:cNvSpPr>
          <p:nvPr>
            <p:custDataLst>
              <p:tags r:id="rId41"/>
            </p:custDataLst>
          </p:nvPr>
        </p:nvSpPr>
        <p:spPr>
          <a:xfrm>
            <a:off x="2228696" y="6436522"/>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Commercial reference lab testing</a:t>
            </a:r>
          </a:p>
          <a:p>
            <a:pPr marL="193675" marR="0" lvl="1" indent="-192088"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76" name="Title 1">
            <a:extLst>
              <a:ext uri="{FF2B5EF4-FFF2-40B4-BE49-F238E27FC236}">
                <a16:creationId xmlns:a16="http://schemas.microsoft.com/office/drawing/2014/main" id="{D858CF25-1E35-418B-8DE3-62582AB45E66}"/>
              </a:ext>
            </a:extLst>
          </p:cNvPr>
          <p:cNvSpPr txBox="1">
            <a:spLocks/>
          </p:cNvSpPr>
          <p:nvPr/>
        </p:nvSpPr>
        <p:spPr bwMode="gray">
          <a:xfrm>
            <a:off x="109010" y="71442"/>
            <a:ext cx="110825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1218026" rtl="0" eaLnBrk="1" fontAlgn="base" hangingPunct="1">
              <a:spcBef>
                <a:spcPct val="0"/>
              </a:spcBef>
              <a:spcAft>
                <a:spcPct val="0"/>
              </a:spcAft>
              <a:tabLst>
                <a:tab pos="367135" algn="l"/>
              </a:tabLst>
              <a:defRPr lang="x-none" sz="2500" b="1" baseline="0" noProof="0" dirty="0">
                <a:solidFill>
                  <a:schemeClr val="tx2"/>
                </a:solidFill>
                <a:latin typeface="+mj-lt"/>
                <a:ea typeface="+mj-ea"/>
                <a:cs typeface="+mj-cs"/>
              </a:defRPr>
            </a:lvl1pPr>
            <a:lvl2pPr algn="l" defTabSz="1218026" rtl="0" eaLnBrk="1" fontAlgn="base" hangingPunct="1">
              <a:spcBef>
                <a:spcPct val="0"/>
              </a:spcBef>
              <a:spcAft>
                <a:spcPct val="0"/>
              </a:spcAft>
              <a:defRPr lang="x-none" sz="2584" b="1">
                <a:solidFill>
                  <a:schemeClr val="tx2"/>
                </a:solidFill>
                <a:latin typeface="Arial" charset="0"/>
              </a:defRPr>
            </a:lvl2pPr>
            <a:lvl3pPr algn="l" defTabSz="1218026" rtl="0" eaLnBrk="1" fontAlgn="base" hangingPunct="1">
              <a:spcBef>
                <a:spcPct val="0"/>
              </a:spcBef>
              <a:spcAft>
                <a:spcPct val="0"/>
              </a:spcAft>
              <a:defRPr lang="x-none" sz="2584" b="1">
                <a:solidFill>
                  <a:schemeClr val="tx2"/>
                </a:solidFill>
                <a:latin typeface="Arial" charset="0"/>
              </a:defRPr>
            </a:lvl3pPr>
            <a:lvl4pPr algn="l" defTabSz="1218026" rtl="0" eaLnBrk="1" fontAlgn="base" hangingPunct="1">
              <a:spcBef>
                <a:spcPct val="0"/>
              </a:spcBef>
              <a:spcAft>
                <a:spcPct val="0"/>
              </a:spcAft>
              <a:defRPr lang="x-none" sz="2584" b="1">
                <a:solidFill>
                  <a:schemeClr val="tx2"/>
                </a:solidFill>
                <a:latin typeface="Arial" charset="0"/>
              </a:defRPr>
            </a:lvl4pPr>
            <a:lvl5pPr algn="l" defTabSz="1218026" rtl="0" eaLnBrk="1" fontAlgn="base" hangingPunct="1">
              <a:spcBef>
                <a:spcPct val="0"/>
              </a:spcBef>
              <a:spcAft>
                <a:spcPct val="0"/>
              </a:spcAft>
              <a:defRPr lang="x-none" sz="2584" b="1">
                <a:solidFill>
                  <a:schemeClr val="tx2"/>
                </a:solidFill>
                <a:latin typeface="Arial" charset="0"/>
              </a:defRPr>
            </a:lvl5pPr>
            <a:lvl6pPr marL="621970" algn="l" defTabSz="1218026" rtl="0" eaLnBrk="1" fontAlgn="base" hangingPunct="1">
              <a:spcBef>
                <a:spcPct val="0"/>
              </a:spcBef>
              <a:spcAft>
                <a:spcPct val="0"/>
              </a:spcAft>
              <a:defRPr lang="x-none" sz="2584" b="1">
                <a:solidFill>
                  <a:schemeClr val="tx2"/>
                </a:solidFill>
                <a:latin typeface="Arial" charset="0"/>
              </a:defRPr>
            </a:lvl6pPr>
            <a:lvl7pPr marL="1243941" algn="l" defTabSz="1218026" rtl="0" eaLnBrk="1" fontAlgn="base" hangingPunct="1">
              <a:spcBef>
                <a:spcPct val="0"/>
              </a:spcBef>
              <a:spcAft>
                <a:spcPct val="0"/>
              </a:spcAft>
              <a:defRPr lang="x-none" sz="2584" b="1">
                <a:solidFill>
                  <a:schemeClr val="tx2"/>
                </a:solidFill>
                <a:latin typeface="Arial" charset="0"/>
              </a:defRPr>
            </a:lvl7pPr>
            <a:lvl8pPr marL="1865909" algn="l" defTabSz="1218026" rtl="0" eaLnBrk="1" fontAlgn="base" hangingPunct="1">
              <a:spcBef>
                <a:spcPct val="0"/>
              </a:spcBef>
              <a:spcAft>
                <a:spcPct val="0"/>
              </a:spcAft>
              <a:defRPr lang="x-none" sz="2584" b="1">
                <a:solidFill>
                  <a:schemeClr val="tx2"/>
                </a:solidFill>
                <a:latin typeface="Arial" charset="0"/>
              </a:defRPr>
            </a:lvl8pPr>
            <a:lvl9pPr marL="2487880" algn="l" defTabSz="1218026" rtl="0" eaLnBrk="1" fontAlgn="base" hangingPunct="1">
              <a:spcBef>
                <a:spcPct val="0"/>
              </a:spcBef>
              <a:spcAft>
                <a:spcPct val="0"/>
              </a:spcAft>
              <a:defRPr lang="x-none" sz="2584" b="1">
                <a:solidFill>
                  <a:schemeClr val="tx2"/>
                </a:solidFill>
                <a:latin typeface="Arial" charset="0"/>
              </a:defRPr>
            </a:lvl9pPr>
          </a:lstStyle>
          <a:p>
            <a:pPr marL="0" marR="0" lvl="0" indent="0" algn="l" defTabSz="1218026" rtl="0" eaLnBrk="1" fontAlgn="base" latinLnBrk="0" hangingPunct="1">
              <a:lnSpc>
                <a:spcPct val="100000"/>
              </a:lnSpc>
              <a:spcBef>
                <a:spcPct val="0"/>
              </a:spcBef>
              <a:spcAft>
                <a:spcPct val="0"/>
              </a:spcAft>
              <a:buClrTx/>
              <a:buSzTx/>
              <a:buFontTx/>
              <a:buNone/>
              <a:tabLst>
                <a:tab pos="367135" algn="l"/>
              </a:tabLst>
              <a:defRPr/>
            </a:pPr>
            <a:r>
              <a:rPr kumimoji="0" lang="en-US" sz="1800" b="1" i="0" u="none" strike="noStrike" kern="1200" cap="none" spc="0" normalizeH="0" baseline="0" noProof="0">
                <a:ln>
                  <a:noFill/>
                </a:ln>
                <a:solidFill>
                  <a:srgbClr val="000000"/>
                </a:solidFill>
                <a:effectLst/>
                <a:uLnTx/>
                <a:uFillTx/>
                <a:latin typeface="Georgia"/>
                <a:ea typeface="+mj-ea"/>
                <a:cs typeface="+mj-cs"/>
              </a:rPr>
              <a:t>Supply Readiness by Clinical Specialty (2/2)</a:t>
            </a:r>
            <a:endParaRPr kumimoji="0" lang="en-US" sz="1800" b="1" i="0" u="none" strike="noStrike" kern="0" cap="none" spc="0" normalizeH="0" baseline="0" noProof="0">
              <a:ln>
                <a:noFill/>
              </a:ln>
              <a:solidFill>
                <a:srgbClr val="000000"/>
              </a:solidFill>
              <a:effectLst/>
              <a:uLnTx/>
              <a:uFillTx/>
              <a:latin typeface="Georgia"/>
              <a:ea typeface="+mj-ea"/>
              <a:cs typeface="+mj-cs"/>
            </a:endParaRPr>
          </a:p>
        </p:txBody>
      </p:sp>
      <p:grpSp>
        <p:nvGrpSpPr>
          <p:cNvPr id="77" name="Group 76">
            <a:extLst>
              <a:ext uri="{FF2B5EF4-FFF2-40B4-BE49-F238E27FC236}">
                <a16:creationId xmlns:a16="http://schemas.microsoft.com/office/drawing/2014/main" id="{37B73405-A9BD-4B99-9496-6C1C5E8507AC}"/>
              </a:ext>
            </a:extLst>
          </p:cNvPr>
          <p:cNvGrpSpPr/>
          <p:nvPr/>
        </p:nvGrpSpPr>
        <p:grpSpPr>
          <a:xfrm>
            <a:off x="10469951" y="122110"/>
            <a:ext cx="1665380" cy="198202"/>
            <a:chOff x="8960694" y="111477"/>
            <a:chExt cx="1665380" cy="198202"/>
          </a:xfrm>
        </p:grpSpPr>
        <p:sp>
          <p:nvSpPr>
            <p:cNvPr id="78" name="Rectangle 77">
              <a:extLst>
                <a:ext uri="{FF2B5EF4-FFF2-40B4-BE49-F238E27FC236}">
                  <a16:creationId xmlns:a16="http://schemas.microsoft.com/office/drawing/2014/main" id="{F248ABF3-28FF-46AE-8F2E-DACB8241D416}"/>
                </a:ext>
              </a:extLst>
            </p:cNvPr>
            <p:cNvSpPr>
              <a:spLocks/>
            </p:cNvSpPr>
            <p:nvPr/>
          </p:nvSpPr>
          <p:spPr>
            <a:xfrm>
              <a:off x="8960694" y="119273"/>
              <a:ext cx="171577" cy="174731"/>
            </a:xfrm>
            <a:prstGeom prst="rect">
              <a:avLst/>
            </a:prstGeom>
            <a:solidFill>
              <a:srgbClr val="FF00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a:ea typeface="+mn-ea"/>
                <a:cs typeface="+mn-cs"/>
              </a:endParaRPr>
            </a:p>
          </p:txBody>
        </p:sp>
        <p:sp>
          <p:nvSpPr>
            <p:cNvPr id="79" name="Legend1">
              <a:extLst>
                <a:ext uri="{FF2B5EF4-FFF2-40B4-BE49-F238E27FC236}">
                  <a16:creationId xmlns:a16="http://schemas.microsoft.com/office/drawing/2014/main" id="{831D3BB6-3F47-4188-A45D-5EA87E83055F}"/>
                </a:ext>
              </a:extLst>
            </p:cNvPr>
            <p:cNvSpPr>
              <a:spLocks noChangeArrowheads="1"/>
            </p:cNvSpPr>
            <p:nvPr/>
          </p:nvSpPr>
          <p:spPr bwMode="auto">
            <a:xfrm>
              <a:off x="9180845" y="111477"/>
              <a:ext cx="1445229"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State of supply near full depletion;</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Expect impact to operations</a:t>
              </a:r>
            </a:p>
          </p:txBody>
        </p:sp>
      </p:grpSp>
      <p:grpSp>
        <p:nvGrpSpPr>
          <p:cNvPr id="80" name="Group 79">
            <a:extLst>
              <a:ext uri="{FF2B5EF4-FFF2-40B4-BE49-F238E27FC236}">
                <a16:creationId xmlns:a16="http://schemas.microsoft.com/office/drawing/2014/main" id="{2F448EEC-DD74-4665-907F-3D279445CE23}"/>
              </a:ext>
            </a:extLst>
          </p:cNvPr>
          <p:cNvGrpSpPr/>
          <p:nvPr/>
        </p:nvGrpSpPr>
        <p:grpSpPr>
          <a:xfrm>
            <a:off x="7257761" y="122110"/>
            <a:ext cx="3070418" cy="198202"/>
            <a:chOff x="6868189" y="111477"/>
            <a:chExt cx="3070418" cy="198202"/>
          </a:xfrm>
        </p:grpSpPr>
        <p:sp>
          <p:nvSpPr>
            <p:cNvPr id="87" name="Rectangle 86">
              <a:extLst>
                <a:ext uri="{FF2B5EF4-FFF2-40B4-BE49-F238E27FC236}">
                  <a16:creationId xmlns:a16="http://schemas.microsoft.com/office/drawing/2014/main" id="{C5485C2A-6C6C-4C13-A4DE-42CDD76F825F}"/>
                </a:ext>
              </a:extLst>
            </p:cNvPr>
            <p:cNvSpPr>
              <a:spLocks/>
            </p:cNvSpPr>
            <p:nvPr/>
          </p:nvSpPr>
          <p:spPr>
            <a:xfrm>
              <a:off x="6868189" y="121411"/>
              <a:ext cx="171577" cy="174731"/>
            </a:xfrm>
            <a:prstGeom prst="rect">
              <a:avLst/>
            </a:prstGeom>
            <a:solidFill>
              <a:srgbClr val="FFFF00"/>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a:ea typeface="+mn-ea"/>
                <a:cs typeface="+mn-cs"/>
              </a:endParaRPr>
            </a:p>
          </p:txBody>
        </p:sp>
        <p:sp>
          <p:nvSpPr>
            <p:cNvPr id="92" name="Legend1">
              <a:extLst>
                <a:ext uri="{FF2B5EF4-FFF2-40B4-BE49-F238E27FC236}">
                  <a16:creationId xmlns:a16="http://schemas.microsoft.com/office/drawing/2014/main" id="{F419A99A-AED4-47F5-8163-2C6ABB9F3EB3}"/>
                </a:ext>
              </a:extLst>
            </p:cNvPr>
            <p:cNvSpPr>
              <a:spLocks noChangeArrowheads="1"/>
            </p:cNvSpPr>
            <p:nvPr/>
          </p:nvSpPr>
          <p:spPr bwMode="auto">
            <a:xfrm>
              <a:off x="7088340" y="111477"/>
              <a:ext cx="2850267"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Without action, some impact to operations may occur;</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Expect greater substitutes required, possible clinical practice change</a:t>
              </a:r>
            </a:p>
          </p:txBody>
        </p:sp>
      </p:grpSp>
      <p:grpSp>
        <p:nvGrpSpPr>
          <p:cNvPr id="93" name="Group 92">
            <a:extLst>
              <a:ext uri="{FF2B5EF4-FFF2-40B4-BE49-F238E27FC236}">
                <a16:creationId xmlns:a16="http://schemas.microsoft.com/office/drawing/2014/main" id="{1CB02A58-B841-4F9B-B26B-F8C55F424C23}"/>
              </a:ext>
            </a:extLst>
          </p:cNvPr>
          <p:cNvGrpSpPr/>
          <p:nvPr/>
        </p:nvGrpSpPr>
        <p:grpSpPr>
          <a:xfrm>
            <a:off x="5415520" y="122110"/>
            <a:ext cx="1700470" cy="198202"/>
            <a:chOff x="4910193" y="111477"/>
            <a:chExt cx="1700470" cy="198202"/>
          </a:xfrm>
        </p:grpSpPr>
        <p:sp>
          <p:nvSpPr>
            <p:cNvPr id="94" name="Rectangle 93">
              <a:extLst>
                <a:ext uri="{FF2B5EF4-FFF2-40B4-BE49-F238E27FC236}">
                  <a16:creationId xmlns:a16="http://schemas.microsoft.com/office/drawing/2014/main" id="{1274AC29-A761-4E0C-955D-B757C0CC8B24}"/>
                </a:ext>
              </a:extLst>
            </p:cNvPr>
            <p:cNvSpPr>
              <a:spLocks/>
            </p:cNvSpPr>
            <p:nvPr/>
          </p:nvSpPr>
          <p:spPr>
            <a:xfrm>
              <a:off x="4910193" y="121411"/>
              <a:ext cx="171577" cy="174731"/>
            </a:xfrm>
            <a:prstGeom prst="rect">
              <a:avLst/>
            </a:prstGeom>
            <a:solidFill>
              <a:schemeClr val="accent3"/>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algn="l" rtl="0" fontAlgn="base">
                <a:spcBef>
                  <a:spcPct val="0"/>
                </a:spcBef>
                <a:spcAft>
                  <a:spcPct val="0"/>
                </a:spcAft>
                <a:defRPr sz="1632" kern="1200">
                  <a:solidFill>
                    <a:schemeClr val="lt1"/>
                  </a:solidFill>
                  <a:latin typeface="+mn-lt"/>
                  <a:ea typeface="+mn-ea"/>
                  <a:cs typeface="+mn-cs"/>
                </a:defRPr>
              </a:lvl1pPr>
              <a:lvl2pPr marL="466454" algn="l" rtl="0" fontAlgn="base">
                <a:spcBef>
                  <a:spcPct val="0"/>
                </a:spcBef>
                <a:spcAft>
                  <a:spcPct val="0"/>
                </a:spcAft>
                <a:defRPr sz="1632" kern="1200">
                  <a:solidFill>
                    <a:schemeClr val="lt1"/>
                  </a:solidFill>
                  <a:latin typeface="+mn-lt"/>
                  <a:ea typeface="+mn-ea"/>
                  <a:cs typeface="+mn-cs"/>
                </a:defRPr>
              </a:lvl2pPr>
              <a:lvl3pPr marL="932909" algn="l" rtl="0" fontAlgn="base">
                <a:spcBef>
                  <a:spcPct val="0"/>
                </a:spcBef>
                <a:spcAft>
                  <a:spcPct val="0"/>
                </a:spcAft>
                <a:defRPr sz="1632" kern="1200">
                  <a:solidFill>
                    <a:schemeClr val="lt1"/>
                  </a:solidFill>
                  <a:latin typeface="+mn-lt"/>
                  <a:ea typeface="+mn-ea"/>
                  <a:cs typeface="+mn-cs"/>
                </a:defRPr>
              </a:lvl3pPr>
              <a:lvl4pPr marL="1399362" algn="l" rtl="0" fontAlgn="base">
                <a:spcBef>
                  <a:spcPct val="0"/>
                </a:spcBef>
                <a:spcAft>
                  <a:spcPct val="0"/>
                </a:spcAft>
                <a:defRPr sz="1632" kern="1200">
                  <a:solidFill>
                    <a:schemeClr val="lt1"/>
                  </a:solidFill>
                  <a:latin typeface="+mn-lt"/>
                  <a:ea typeface="+mn-ea"/>
                  <a:cs typeface="+mn-cs"/>
                </a:defRPr>
              </a:lvl4pPr>
              <a:lvl5pPr marL="1865817" algn="l" rtl="0" fontAlgn="base">
                <a:spcBef>
                  <a:spcPct val="0"/>
                </a:spcBef>
                <a:spcAft>
                  <a:spcPct val="0"/>
                </a:spcAft>
                <a:defRPr sz="1632" kern="1200">
                  <a:solidFill>
                    <a:schemeClr val="lt1"/>
                  </a:solidFill>
                  <a:latin typeface="+mn-lt"/>
                  <a:ea typeface="+mn-ea"/>
                  <a:cs typeface="+mn-cs"/>
                </a:defRPr>
              </a:lvl5pPr>
              <a:lvl6pPr marL="2332271" algn="l" defTabSz="932909" rtl="0" eaLnBrk="1" latinLnBrk="0" hangingPunct="1">
                <a:defRPr sz="1632" kern="1200">
                  <a:solidFill>
                    <a:schemeClr val="lt1"/>
                  </a:solidFill>
                  <a:latin typeface="+mn-lt"/>
                  <a:ea typeface="+mn-ea"/>
                  <a:cs typeface="+mn-cs"/>
                </a:defRPr>
              </a:lvl6pPr>
              <a:lvl7pPr marL="2798726" algn="l" defTabSz="932909" rtl="0" eaLnBrk="1" latinLnBrk="0" hangingPunct="1">
                <a:defRPr sz="1632" kern="1200">
                  <a:solidFill>
                    <a:schemeClr val="lt1"/>
                  </a:solidFill>
                  <a:latin typeface="+mn-lt"/>
                  <a:ea typeface="+mn-ea"/>
                  <a:cs typeface="+mn-cs"/>
                </a:defRPr>
              </a:lvl7pPr>
              <a:lvl8pPr marL="3265180" algn="l" defTabSz="932909" rtl="0" eaLnBrk="1" latinLnBrk="0" hangingPunct="1">
                <a:defRPr sz="1632" kern="1200">
                  <a:solidFill>
                    <a:schemeClr val="lt1"/>
                  </a:solidFill>
                  <a:latin typeface="+mn-lt"/>
                  <a:ea typeface="+mn-ea"/>
                  <a:cs typeface="+mn-cs"/>
                </a:defRPr>
              </a:lvl8pPr>
              <a:lvl9pPr marL="3731635" algn="l" defTabSz="932909" rtl="0" eaLnBrk="1" latinLnBrk="0" hangingPunct="1">
                <a:defRPr sz="1632"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a:ea typeface="+mn-ea"/>
                <a:cs typeface="+mn-cs"/>
              </a:endParaRPr>
            </a:p>
          </p:txBody>
        </p:sp>
        <p:sp>
          <p:nvSpPr>
            <p:cNvPr id="95" name="Legend1">
              <a:extLst>
                <a:ext uri="{FF2B5EF4-FFF2-40B4-BE49-F238E27FC236}">
                  <a16:creationId xmlns:a16="http://schemas.microsoft.com/office/drawing/2014/main" id="{BE9F5DD5-7EE4-45A4-A55A-4F9AB4941B1F}"/>
                </a:ext>
              </a:extLst>
            </p:cNvPr>
            <p:cNvSpPr>
              <a:spLocks noChangeArrowheads="1"/>
            </p:cNvSpPr>
            <p:nvPr/>
          </p:nvSpPr>
          <p:spPr bwMode="auto">
            <a:xfrm>
              <a:off x="5130345" y="111477"/>
              <a:ext cx="1480318" cy="198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defPPr>
                <a:defRPr lang="en-US"/>
              </a:defPPr>
              <a:lvl1pPr algn="l" rtl="0" fontAlgn="base">
                <a:spcBef>
                  <a:spcPct val="0"/>
                </a:spcBef>
                <a:spcAft>
                  <a:spcPct val="0"/>
                </a:spcAft>
                <a:defRPr sz="1632" kern="1200">
                  <a:solidFill>
                    <a:schemeClr val="tx1"/>
                  </a:solidFill>
                  <a:latin typeface="Arial" charset="0"/>
                  <a:ea typeface="+mn-ea"/>
                  <a:cs typeface="+mn-cs"/>
                </a:defRPr>
              </a:lvl1pPr>
              <a:lvl2pPr marL="466454" algn="l" rtl="0" fontAlgn="base">
                <a:spcBef>
                  <a:spcPct val="0"/>
                </a:spcBef>
                <a:spcAft>
                  <a:spcPct val="0"/>
                </a:spcAft>
                <a:defRPr sz="1632" kern="1200">
                  <a:solidFill>
                    <a:schemeClr val="tx1"/>
                  </a:solidFill>
                  <a:latin typeface="Arial" charset="0"/>
                  <a:ea typeface="+mn-ea"/>
                  <a:cs typeface="+mn-cs"/>
                </a:defRPr>
              </a:lvl2pPr>
              <a:lvl3pPr marL="932909" algn="l" rtl="0" fontAlgn="base">
                <a:spcBef>
                  <a:spcPct val="0"/>
                </a:spcBef>
                <a:spcAft>
                  <a:spcPct val="0"/>
                </a:spcAft>
                <a:defRPr sz="1632" kern="1200">
                  <a:solidFill>
                    <a:schemeClr val="tx1"/>
                  </a:solidFill>
                  <a:latin typeface="Arial" charset="0"/>
                  <a:ea typeface="+mn-ea"/>
                  <a:cs typeface="+mn-cs"/>
                </a:defRPr>
              </a:lvl3pPr>
              <a:lvl4pPr marL="1399362" algn="l" rtl="0" fontAlgn="base">
                <a:spcBef>
                  <a:spcPct val="0"/>
                </a:spcBef>
                <a:spcAft>
                  <a:spcPct val="0"/>
                </a:spcAft>
                <a:defRPr sz="1632" kern="1200">
                  <a:solidFill>
                    <a:schemeClr val="tx1"/>
                  </a:solidFill>
                  <a:latin typeface="Arial" charset="0"/>
                  <a:ea typeface="+mn-ea"/>
                  <a:cs typeface="+mn-cs"/>
                </a:defRPr>
              </a:lvl4pPr>
              <a:lvl5pPr marL="1865817" algn="l" rtl="0" fontAlgn="base">
                <a:spcBef>
                  <a:spcPct val="0"/>
                </a:spcBef>
                <a:spcAft>
                  <a:spcPct val="0"/>
                </a:spcAft>
                <a:defRPr sz="1632" kern="1200">
                  <a:solidFill>
                    <a:schemeClr val="tx1"/>
                  </a:solidFill>
                  <a:latin typeface="Arial" charset="0"/>
                  <a:ea typeface="+mn-ea"/>
                  <a:cs typeface="+mn-cs"/>
                </a:defRPr>
              </a:lvl5pPr>
              <a:lvl6pPr marL="2332271" algn="l" defTabSz="932909" rtl="0" eaLnBrk="1" latinLnBrk="0" hangingPunct="1">
                <a:defRPr sz="1632" kern="1200">
                  <a:solidFill>
                    <a:schemeClr val="tx1"/>
                  </a:solidFill>
                  <a:latin typeface="Arial" charset="0"/>
                  <a:ea typeface="+mn-ea"/>
                  <a:cs typeface="+mn-cs"/>
                </a:defRPr>
              </a:lvl6pPr>
              <a:lvl7pPr marL="2798726" algn="l" defTabSz="932909" rtl="0" eaLnBrk="1" latinLnBrk="0" hangingPunct="1">
                <a:defRPr sz="1632" kern="1200">
                  <a:solidFill>
                    <a:schemeClr val="tx1"/>
                  </a:solidFill>
                  <a:latin typeface="Arial" charset="0"/>
                  <a:ea typeface="+mn-ea"/>
                  <a:cs typeface="+mn-cs"/>
                </a:defRPr>
              </a:lvl7pPr>
              <a:lvl8pPr marL="3265180" algn="l" defTabSz="932909" rtl="0" eaLnBrk="1" latinLnBrk="0" hangingPunct="1">
                <a:defRPr sz="1632" kern="1200">
                  <a:solidFill>
                    <a:schemeClr val="tx1"/>
                  </a:solidFill>
                  <a:latin typeface="Arial" charset="0"/>
                  <a:ea typeface="+mn-ea"/>
                  <a:cs typeface="+mn-cs"/>
                </a:defRPr>
              </a:lvl8pPr>
              <a:lvl9pPr marL="3731635" algn="l" defTabSz="932909" rtl="0" eaLnBrk="1" latinLnBrk="0" hangingPunct="1">
                <a:defRPr sz="1632" kern="1200">
                  <a:solidFill>
                    <a:schemeClr val="tx1"/>
                  </a:solidFill>
                  <a:latin typeface="Arial" charset="0"/>
                  <a:ea typeface="+mn-ea"/>
                  <a:cs typeface="+mn-cs"/>
                </a:defRPr>
              </a:lvl9pPr>
            </a:lstStyle>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No impact to operations expected;</a:t>
              </a:r>
            </a:p>
            <a:p>
              <a:pPr marL="0" marR="0" lvl="0" indent="0" algn="l" defTabSz="895350" rtl="0" eaLnBrk="1" fontAlgn="base" latinLnBrk="0" hangingPunct="1">
                <a:lnSpc>
                  <a:spcPct val="100000"/>
                </a:lnSpc>
                <a:spcBef>
                  <a:spcPct val="0"/>
                </a:spcBef>
                <a:spcAft>
                  <a:spcPct val="0"/>
                </a:spcAft>
                <a:buClr>
                  <a:srgbClr val="000000"/>
                </a:buClr>
                <a:buSzTx/>
                <a:buFontTx/>
                <a:buNone/>
                <a:tabLst/>
                <a:defRPr/>
              </a:pPr>
              <a:r>
                <a:rPr kumimoji="0" lang="en-US" sz="800" b="0" i="0" u="none" strike="noStrike" kern="1200" cap="none" spc="0" normalizeH="0" baseline="0" noProof="0">
                  <a:ln>
                    <a:noFill/>
                  </a:ln>
                  <a:solidFill>
                    <a:srgbClr val="000000"/>
                  </a:solidFill>
                  <a:effectLst/>
                  <a:uLnTx/>
                  <a:uFillTx/>
                  <a:latin typeface="Calibri"/>
                  <a:ea typeface="+mn-ea"/>
                  <a:cs typeface="+mn-cs"/>
                </a:rPr>
                <a:t>Some substitutions may be needed</a:t>
              </a:r>
            </a:p>
          </p:txBody>
        </p:sp>
      </p:grpSp>
      <p:grpSp>
        <p:nvGrpSpPr>
          <p:cNvPr id="96" name="Group 95">
            <a:extLst>
              <a:ext uri="{FF2B5EF4-FFF2-40B4-BE49-F238E27FC236}">
                <a16:creationId xmlns:a16="http://schemas.microsoft.com/office/drawing/2014/main" id="{1038A94D-4FD9-4EFA-B8F8-B02F69A110D0}"/>
              </a:ext>
            </a:extLst>
          </p:cNvPr>
          <p:cNvGrpSpPr/>
          <p:nvPr/>
        </p:nvGrpSpPr>
        <p:grpSpPr>
          <a:xfrm>
            <a:off x="2232152" y="4110006"/>
            <a:ext cx="9584438" cy="1150139"/>
            <a:chOff x="2228697" y="4144564"/>
            <a:chExt cx="9162643" cy="1051362"/>
          </a:xfrm>
        </p:grpSpPr>
        <p:sp>
          <p:nvSpPr>
            <p:cNvPr id="97" name="TextBox 96">
              <a:extLst>
                <a:ext uri="{FF2B5EF4-FFF2-40B4-BE49-F238E27FC236}">
                  <a16:creationId xmlns:a16="http://schemas.microsoft.com/office/drawing/2014/main" id="{24F2AC36-6CE9-436A-829A-90C298EA45A2}"/>
                </a:ext>
              </a:extLst>
            </p:cNvPr>
            <p:cNvSpPr txBox="1"/>
            <p:nvPr>
              <p:custDataLst>
                <p:tags r:id="rId50"/>
              </p:custDataLst>
            </p:nvPr>
          </p:nvSpPr>
          <p:spPr>
            <a:xfrm>
              <a:off x="5643137" y="4176115"/>
              <a:ext cx="3213109" cy="10198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15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Reviewing on-hand and backorder reports </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a:p>
              <a:pPr marL="193675" marR="0" lvl="1" indent="-191770" algn="l" defTabSz="1218026" rtl="0" eaLnBrk="1" fontAlgn="base" latinLnBrk="0" hangingPunct="1">
                <a:lnSpc>
                  <a:spcPct val="100000"/>
                </a:lnSpc>
                <a:spcBef>
                  <a:spcPct val="15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Reviewing backorder reports/Identifying 3rd party vendors </a:t>
              </a:r>
            </a:p>
            <a:p>
              <a:pPr marL="193675" marR="0" lvl="1" indent="-191770" algn="l" defTabSz="1218026" rtl="0" eaLnBrk="1" fontAlgn="base" latinLnBrk="0" hangingPunct="1">
                <a:lnSpc>
                  <a:spcPct val="100000"/>
                </a:lnSpc>
                <a:spcBef>
                  <a:spcPct val="15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Establishing 3rd part supply lines  </a:t>
              </a:r>
            </a:p>
            <a:p>
              <a:pPr marL="193675" marR="0" lvl="1" indent="-191770" algn="l" defTabSz="1218026" rtl="0" eaLnBrk="1" fontAlgn="base" latinLnBrk="0" hangingPunct="1">
                <a:lnSpc>
                  <a:spcPct val="100000"/>
                </a:lnSpc>
                <a:spcBef>
                  <a:spcPct val="15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Working with Laundries. In-house/outsourced &amp; COOP.  obtaining  linen scrubs, gowns as necessary </a:t>
              </a:r>
            </a:p>
          </p:txBody>
        </p:sp>
        <p:sp>
          <p:nvSpPr>
            <p:cNvPr id="98" name="TextBox 97">
              <a:extLst>
                <a:ext uri="{FF2B5EF4-FFF2-40B4-BE49-F238E27FC236}">
                  <a16:creationId xmlns:a16="http://schemas.microsoft.com/office/drawing/2014/main" id="{548E6B56-B6C2-4B75-B63F-C3DBD14EBE12}"/>
                </a:ext>
              </a:extLst>
            </p:cNvPr>
            <p:cNvSpPr txBox="1"/>
            <p:nvPr>
              <p:custDataLst>
                <p:tags r:id="rId51"/>
              </p:custDataLst>
            </p:nvPr>
          </p:nvSpPr>
          <p:spPr>
            <a:xfrm>
              <a:off x="8829154" y="4176115"/>
              <a:ext cx="2562186" cy="1019811"/>
            </a:xfrm>
            <a:prstGeom prst="rect">
              <a:avLst/>
            </a:prstGeom>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25000"/>
                </a:spcBef>
                <a:spcAft>
                  <a:spcPct val="0"/>
                </a:spcAft>
                <a:buClr>
                  <a:srgbClr val="0070C0"/>
                </a:buClr>
                <a:buSzPct val="100000"/>
                <a:buFont typeface="Wingdings" panose="05000000000000000000" pitchFamily="2" charset="2"/>
                <a:buChar char="§"/>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a:p>
              <a:pPr marL="193675" marR="0" lvl="1" indent="-191770" algn="l" defTabSz="1218026" rtl="0" eaLnBrk="1" fontAlgn="base" latinLnBrk="0" hangingPunct="1">
                <a:lnSpc>
                  <a:spcPct val="100000"/>
                </a:lnSpc>
                <a:spcBef>
                  <a:spcPct val="25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Maintaining clear lines of communication between facilities and contract teams </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193675" marR="0" lvl="1" indent="-191770" algn="l" defTabSz="1218026" rtl="0" eaLnBrk="1" fontAlgn="base" latinLnBrk="0" hangingPunct="1">
                <a:lnSpc>
                  <a:spcPct val="100000"/>
                </a:lnSpc>
                <a:spcBef>
                  <a:spcPct val="25000"/>
                </a:spcBef>
                <a:spcAft>
                  <a:spcPct val="0"/>
                </a:spcAft>
                <a:buClr>
                  <a:srgbClr val="0070C0"/>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Flexibility in product selection </a:t>
              </a:r>
            </a:p>
          </p:txBody>
        </p:sp>
        <p:sp>
          <p:nvSpPr>
            <p:cNvPr id="99" name="TextBox 98">
              <a:extLst>
                <a:ext uri="{FF2B5EF4-FFF2-40B4-BE49-F238E27FC236}">
                  <a16:creationId xmlns:a16="http://schemas.microsoft.com/office/drawing/2014/main" id="{2EA30A09-E436-4DCA-893D-00C17BB3DC9F}"/>
                </a:ext>
              </a:extLst>
            </p:cNvPr>
            <p:cNvSpPr txBox="1">
              <a:spLocks/>
            </p:cNvSpPr>
            <p:nvPr>
              <p:custDataLst>
                <p:tags r:id="rId52"/>
              </p:custDataLst>
            </p:nvPr>
          </p:nvSpPr>
          <p:spPr>
            <a:xfrm>
              <a:off x="2228697" y="4144564"/>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73355" marR="0" lvl="1" indent="-171450"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Disinfectant Liquid </a:t>
              </a:r>
              <a:endParaRPr kumimoji="0" lang="en-US" sz="1600" b="0" i="0" u="none" strike="noStrike" kern="1200" cap="none" spc="0" normalizeH="0" baseline="0" noProof="0">
                <a:ln>
                  <a:noFill/>
                </a:ln>
                <a:solidFill>
                  <a:srgbClr val="000000"/>
                </a:solidFill>
                <a:effectLst/>
                <a:uLnTx/>
                <a:uFillTx/>
                <a:latin typeface="Calibri"/>
                <a:ea typeface="+mn-ea"/>
                <a:cs typeface="Calibri"/>
              </a:endParaRPr>
            </a:p>
          </p:txBody>
        </p:sp>
        <p:sp>
          <p:nvSpPr>
            <p:cNvPr id="100" name="TextBox 99">
              <a:extLst>
                <a:ext uri="{FF2B5EF4-FFF2-40B4-BE49-F238E27FC236}">
                  <a16:creationId xmlns:a16="http://schemas.microsoft.com/office/drawing/2014/main" id="{50DFC1F6-4958-49CE-9A35-2A0EA615F156}"/>
                </a:ext>
              </a:extLst>
            </p:cNvPr>
            <p:cNvSpPr txBox="1">
              <a:spLocks/>
            </p:cNvSpPr>
            <p:nvPr>
              <p:custDataLst>
                <p:tags r:id="rId53"/>
              </p:custDataLst>
            </p:nvPr>
          </p:nvSpPr>
          <p:spPr>
            <a:xfrm>
              <a:off x="4772594" y="4214220"/>
              <a:ext cx="792412" cy="27841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FF0000"/>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14942E47-D4D4-471D-8675-ECF1053E6636}"/>
                </a:ext>
              </a:extLst>
            </p:cNvPr>
            <p:cNvSpPr txBox="1">
              <a:spLocks/>
            </p:cNvSpPr>
            <p:nvPr>
              <p:custDataLst>
                <p:tags r:id="rId54"/>
              </p:custDataLst>
            </p:nvPr>
          </p:nvSpPr>
          <p:spPr>
            <a:xfrm>
              <a:off x="4772594" y="4538475"/>
              <a:ext cx="792412" cy="278418"/>
            </a:xfrm>
            <a:prstGeom prst="rect">
              <a:avLst/>
            </a:prstGeom>
            <a:solidFill>
              <a:srgbClr val="FFFF00"/>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02" name="TextBox 101">
              <a:extLst>
                <a:ext uri="{FF2B5EF4-FFF2-40B4-BE49-F238E27FC236}">
                  <a16:creationId xmlns:a16="http://schemas.microsoft.com/office/drawing/2014/main" id="{51E24637-CEEF-4C21-821C-5F41B366056C}"/>
                </a:ext>
              </a:extLst>
            </p:cNvPr>
            <p:cNvSpPr txBox="1">
              <a:spLocks/>
            </p:cNvSpPr>
            <p:nvPr>
              <p:custDataLst>
                <p:tags r:id="rId55"/>
              </p:custDataLst>
            </p:nvPr>
          </p:nvSpPr>
          <p:spPr>
            <a:xfrm>
              <a:off x="4772594" y="4870469"/>
              <a:ext cx="792412" cy="27841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4606B7BB-68B8-4EC2-8855-4C80C4F5CB34}"/>
                </a:ext>
              </a:extLst>
            </p:cNvPr>
            <p:cNvSpPr txBox="1">
              <a:spLocks/>
            </p:cNvSpPr>
            <p:nvPr>
              <p:custDataLst>
                <p:tags r:id="rId56"/>
              </p:custDataLst>
            </p:nvPr>
          </p:nvSpPr>
          <p:spPr>
            <a:xfrm>
              <a:off x="2228697" y="4515257"/>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73355" marR="0" lvl="1" indent="-171450"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Calibri"/>
                </a:rPr>
                <a:t>Disinfectant Wipes </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04" name="TextBox 103">
              <a:extLst>
                <a:ext uri="{FF2B5EF4-FFF2-40B4-BE49-F238E27FC236}">
                  <a16:creationId xmlns:a16="http://schemas.microsoft.com/office/drawing/2014/main" id="{B30C7124-E515-4179-8119-6C0D878E80E1}"/>
                </a:ext>
              </a:extLst>
            </p:cNvPr>
            <p:cNvSpPr txBox="1">
              <a:spLocks/>
            </p:cNvSpPr>
            <p:nvPr>
              <p:custDataLst>
                <p:tags r:id="rId57"/>
              </p:custDataLst>
            </p:nvPr>
          </p:nvSpPr>
          <p:spPr>
            <a:xfrm>
              <a:off x="2228697" y="4885948"/>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Laundry/Linen/Scrubs/Iso Gowns</a:t>
              </a:r>
              <a:endParaRPr kumimoji="0" lang="en-US" sz="1100" b="0" i="0" u="none" strike="noStrike" kern="1200" cap="none" spc="0" normalizeH="0" baseline="0" noProof="0">
                <a:ln>
                  <a:noFill/>
                </a:ln>
                <a:solidFill>
                  <a:srgbClr val="000000"/>
                </a:solidFill>
                <a:effectLst/>
                <a:uLnTx/>
                <a:uFillTx/>
                <a:latin typeface="Calibri"/>
                <a:ea typeface="+mn-ea"/>
                <a:cs typeface="Calibri"/>
              </a:endParaRPr>
            </a:p>
          </p:txBody>
        </p:sp>
      </p:grpSp>
      <p:sp>
        <p:nvSpPr>
          <p:cNvPr id="6" name="TextBox 5">
            <a:extLst>
              <a:ext uri="{FF2B5EF4-FFF2-40B4-BE49-F238E27FC236}">
                <a16:creationId xmlns:a16="http://schemas.microsoft.com/office/drawing/2014/main" id="{5D0F9C13-CFCE-4B35-AAC4-623F39AA2E46}"/>
              </a:ext>
            </a:extLst>
          </p:cNvPr>
          <p:cNvSpPr txBox="1">
            <a:spLocks/>
          </p:cNvSpPr>
          <p:nvPr>
            <p:custDataLst>
              <p:tags r:id="rId42"/>
            </p:custDataLst>
          </p:nvPr>
        </p:nvSpPr>
        <p:spPr>
          <a:xfrm>
            <a:off x="4928122" y="3430376"/>
            <a:ext cx="792412" cy="27841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FF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31C51AA0-4F3C-406C-99B1-C3686B9373C0}"/>
              </a:ext>
            </a:extLst>
          </p:cNvPr>
          <p:cNvSpPr txBox="1">
            <a:spLocks/>
          </p:cNvSpPr>
          <p:nvPr>
            <p:custDataLst>
              <p:tags r:id="rId43"/>
            </p:custDataLst>
          </p:nvPr>
        </p:nvSpPr>
        <p:spPr>
          <a:xfrm>
            <a:off x="4928122" y="3064317"/>
            <a:ext cx="792412" cy="27841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FF0000"/>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C47281E8-2611-4BA3-A440-FAB1036C1549}"/>
              </a:ext>
            </a:extLst>
          </p:cNvPr>
          <p:cNvSpPr txBox="1">
            <a:spLocks/>
          </p:cNvSpPr>
          <p:nvPr>
            <p:custDataLst>
              <p:tags r:id="rId44"/>
            </p:custDataLst>
          </p:nvPr>
        </p:nvSpPr>
        <p:spPr>
          <a:xfrm>
            <a:off x="4928122" y="3774023"/>
            <a:ext cx="792412" cy="278418"/>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FF0000"/>
              </a:solidFill>
              <a:effectLst/>
              <a:uLnTx/>
              <a:uFillTx/>
              <a:latin typeface="Calibri"/>
              <a:ea typeface="+mn-ea"/>
              <a:cs typeface="+mn-cs"/>
            </a:endParaRPr>
          </a:p>
        </p:txBody>
      </p:sp>
      <p:sp>
        <p:nvSpPr>
          <p:cNvPr id="105" name="TextBox 104">
            <a:extLst>
              <a:ext uri="{FF2B5EF4-FFF2-40B4-BE49-F238E27FC236}">
                <a16:creationId xmlns:a16="http://schemas.microsoft.com/office/drawing/2014/main" id="{62DA7238-26D4-45FF-AD82-773A277C7E3C}"/>
              </a:ext>
            </a:extLst>
          </p:cNvPr>
          <p:cNvSpPr txBox="1">
            <a:spLocks/>
          </p:cNvSpPr>
          <p:nvPr>
            <p:custDataLst>
              <p:tags r:id="rId45"/>
            </p:custDataLst>
          </p:nvPr>
        </p:nvSpPr>
        <p:spPr>
          <a:xfrm>
            <a:off x="2228697" y="2596208"/>
            <a:ext cx="2580740" cy="278418"/>
          </a:xfrm>
          <a:prstGeom prst="rect">
            <a:avLst/>
          </a:prstGeom>
          <a:no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93675" marR="0" lvl="1" indent="-191770" algn="l" defTabSz="1218026" rtl="0" eaLnBrk="1" fontAlgn="base" latinLnBrk="0" hangingPunct="1">
              <a:lnSpc>
                <a:spcPct val="100000"/>
              </a:lnSpc>
              <a:spcBef>
                <a:spcPct val="0"/>
              </a:spcBef>
              <a:spcAft>
                <a:spcPct val="0"/>
              </a:spcAft>
              <a:buClr>
                <a:srgbClr val="00529B"/>
              </a:buClr>
              <a:buSzPct val="100000"/>
              <a:buFont typeface="Wingdings" panose="05000000000000000000" pitchFamily="2" charset="2"/>
              <a:buChar char="§"/>
              <a:tabLst/>
              <a:defRPr/>
            </a:pPr>
            <a:r>
              <a:rPr kumimoji="0" lang="en-US" sz="1100" b="0" i="0" u="none" strike="noStrike" kern="1200" cap="none" spc="0" normalizeH="0" baseline="0" noProof="0">
                <a:ln>
                  <a:noFill/>
                </a:ln>
                <a:solidFill>
                  <a:srgbClr val="000000"/>
                </a:solidFill>
                <a:effectLst/>
                <a:uLnTx/>
                <a:uFillTx/>
                <a:latin typeface="Calibri"/>
                <a:ea typeface="+mn-ea"/>
                <a:cs typeface="+mn-cs"/>
              </a:rPr>
              <a:t>ASA recommended circuits </a:t>
            </a:r>
            <a:endParaRPr kumimoji="0" lang="en-US" sz="1600" b="0" i="0" u="none" strike="noStrike" kern="1200" cap="none" spc="0" normalizeH="0" baseline="0" noProof="0">
              <a:ln>
                <a:noFill/>
              </a:ln>
              <a:solidFill>
                <a:srgbClr val="000000"/>
              </a:solidFill>
              <a:effectLst/>
              <a:uLnTx/>
              <a:uFillTx/>
              <a:latin typeface="Calibri"/>
              <a:ea typeface="+mn-ea"/>
              <a:cs typeface="+mn-cs"/>
            </a:endParaRPr>
          </a:p>
        </p:txBody>
      </p:sp>
      <p:sp>
        <p:nvSpPr>
          <p:cNvPr id="106" name="TextBox 105">
            <a:extLst>
              <a:ext uri="{FF2B5EF4-FFF2-40B4-BE49-F238E27FC236}">
                <a16:creationId xmlns:a16="http://schemas.microsoft.com/office/drawing/2014/main" id="{A5105C7A-204F-449F-9FF1-534707152687}"/>
              </a:ext>
            </a:extLst>
          </p:cNvPr>
          <p:cNvSpPr txBox="1">
            <a:spLocks/>
          </p:cNvSpPr>
          <p:nvPr>
            <p:custDataLst>
              <p:tags r:id="rId46"/>
            </p:custDataLst>
          </p:nvPr>
        </p:nvSpPr>
        <p:spPr>
          <a:xfrm>
            <a:off x="4907460" y="2596209"/>
            <a:ext cx="792412" cy="278418"/>
          </a:xfrm>
          <a:prstGeom prst="rect">
            <a:avLst/>
          </a:prstGeom>
          <a:solidFill>
            <a:srgbClr val="419639"/>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000000"/>
              </a:solidFill>
              <a:effectLst/>
              <a:uLnTx/>
              <a:uFillTx/>
              <a:latin typeface="Calibri"/>
              <a:ea typeface="+mn-ea"/>
              <a:cs typeface="+mn-cs"/>
            </a:endParaRPr>
          </a:p>
        </p:txBody>
      </p:sp>
      <p:sp>
        <p:nvSpPr>
          <p:cNvPr id="107" name="TextBox 106">
            <a:extLst>
              <a:ext uri="{FF2B5EF4-FFF2-40B4-BE49-F238E27FC236}">
                <a16:creationId xmlns:a16="http://schemas.microsoft.com/office/drawing/2014/main" id="{9B2C88E9-1CE7-401B-8393-882FE44D0C61}"/>
              </a:ext>
            </a:extLst>
          </p:cNvPr>
          <p:cNvSpPr txBox="1">
            <a:spLocks/>
          </p:cNvSpPr>
          <p:nvPr>
            <p:custDataLst>
              <p:tags r:id="rId47"/>
            </p:custDataLst>
          </p:nvPr>
        </p:nvSpPr>
        <p:spPr>
          <a:xfrm rot="10800000">
            <a:off x="4903873" y="694170"/>
            <a:ext cx="792412" cy="294983"/>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FF0000"/>
              </a:solidFill>
              <a:effectLst/>
              <a:uLnTx/>
              <a:uFillTx/>
              <a:latin typeface="Calibri"/>
              <a:ea typeface="+mn-ea"/>
              <a:cs typeface="+mn-cs"/>
            </a:endParaRPr>
          </a:p>
        </p:txBody>
      </p:sp>
      <p:sp>
        <p:nvSpPr>
          <p:cNvPr id="108" name="TextBox 107">
            <a:extLst>
              <a:ext uri="{FF2B5EF4-FFF2-40B4-BE49-F238E27FC236}">
                <a16:creationId xmlns:a16="http://schemas.microsoft.com/office/drawing/2014/main" id="{317CF3B2-03DD-42A2-9F9E-5D8F8A2541FA}"/>
              </a:ext>
            </a:extLst>
          </p:cNvPr>
          <p:cNvSpPr txBox="1">
            <a:spLocks/>
          </p:cNvSpPr>
          <p:nvPr>
            <p:custDataLst>
              <p:tags r:id="rId48"/>
            </p:custDataLst>
          </p:nvPr>
        </p:nvSpPr>
        <p:spPr>
          <a:xfrm rot="10800000">
            <a:off x="4911811" y="1057225"/>
            <a:ext cx="792412" cy="294983"/>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FF0000"/>
              </a:solidFill>
              <a:effectLst/>
              <a:uLnTx/>
              <a:uFillTx/>
              <a:latin typeface="Calibri"/>
              <a:ea typeface="+mn-ea"/>
              <a:cs typeface="+mn-cs"/>
            </a:endParaRPr>
          </a:p>
        </p:txBody>
      </p:sp>
      <p:sp>
        <p:nvSpPr>
          <p:cNvPr id="109" name="TextBox 108">
            <a:extLst>
              <a:ext uri="{FF2B5EF4-FFF2-40B4-BE49-F238E27FC236}">
                <a16:creationId xmlns:a16="http://schemas.microsoft.com/office/drawing/2014/main" id="{60FBDBC5-2EF7-4CDF-AB5F-2A771D0CA038}"/>
              </a:ext>
            </a:extLst>
          </p:cNvPr>
          <p:cNvSpPr txBox="1">
            <a:spLocks/>
          </p:cNvSpPr>
          <p:nvPr>
            <p:custDataLst>
              <p:tags r:id="rId49"/>
            </p:custDataLst>
          </p:nvPr>
        </p:nvSpPr>
        <p:spPr>
          <a:xfrm rot="10800000">
            <a:off x="4911811" y="1411651"/>
            <a:ext cx="792412" cy="294983"/>
          </a:xfrm>
          <a:prstGeom prst="rect">
            <a:avLst/>
          </a:prstGeom>
          <a:solidFill>
            <a:schemeClr val="accent3"/>
          </a:solidFill>
        </p:spPr>
        <p:txBody>
          <a:bodyPr vert="horz" wrap="square" lIns="0" tIns="0" rIns="0" bIns="0" rtlCol="0" anchor="ctr">
            <a:noAutofit/>
          </a:bodyPr>
          <a:lstStyle>
            <a:lvl1pPr marL="0" lvl="0" indent="0" defTabSz="1218026" eaLnBrk="1" latinLnBrk="0" hangingPunct="1">
              <a:buClr>
                <a:schemeClr val="tx2"/>
              </a:buClr>
              <a:buSzPct val="100000"/>
              <a:defRPr lang="x-none" sz="1600" baseline="0">
                <a:latin typeface="+mn-lt"/>
              </a:defRPr>
            </a:lvl1pPr>
            <a:lvl2pPr marL="193675" lvl="1" indent="-192088" defTabSz="1218026" eaLnBrk="1" latinLnBrk="0" hangingPunct="1">
              <a:buClr>
                <a:schemeClr val="accent1"/>
              </a:buClr>
              <a:buSzPct val="100000"/>
              <a:buFont typeface="Wingdings" panose="05000000000000000000" pitchFamily="2" charset="2"/>
              <a:buChar char="§"/>
              <a:defRPr lang="x-none" sz="1600" baseline="0">
                <a:latin typeface="+mn-lt"/>
              </a:defRPr>
            </a:lvl2pPr>
            <a:lvl3pPr marL="457200" lvl="2" indent="-261938" defTabSz="1218026" eaLnBrk="1" latinLnBrk="0" hangingPunct="1">
              <a:buClr>
                <a:schemeClr val="accent1"/>
              </a:buClr>
              <a:buSzPct val="120000"/>
              <a:buFont typeface="Arial" panose="020B0604020202020204" pitchFamily="34" charset="0"/>
              <a:buChar char="–"/>
              <a:defRPr lang="x-none" sz="1600" baseline="0">
                <a:latin typeface="+mn-lt"/>
              </a:defRPr>
            </a:lvl3pPr>
            <a:lvl4pPr marL="614363" lvl="3" indent="-155575" defTabSz="1218026" eaLnBrk="1" latinLnBrk="0" hangingPunct="1">
              <a:buClr>
                <a:schemeClr val="accent1"/>
              </a:buClr>
              <a:buSzPct val="100000"/>
              <a:buFont typeface="Arial" panose="020B0604020202020204" pitchFamily="34" charset="0"/>
              <a:buChar char="•"/>
              <a:defRPr lang="x-none" sz="1600" baseline="0">
                <a:latin typeface="+mn-lt"/>
              </a:defRPr>
            </a:lvl4pPr>
            <a:lvl5pPr marL="749808" lvl="4" indent="-130175" defTabSz="1218026" eaLnBrk="1" latinLnBrk="0" hangingPunct="1">
              <a:buClr>
                <a:schemeClr val="accent1"/>
              </a:buClr>
              <a:buSzPct val="89000"/>
              <a:buFont typeface="Arial" panose="020B0604020202020204" pitchFamily="34" charset="0"/>
              <a:buChar char="-"/>
              <a:defRPr lang="x-none" sz="1600" baseline="0">
                <a:latin typeface="+mn-lt"/>
              </a:defRPr>
            </a:lvl5pPr>
            <a:lvl6pPr marL="1020030" indent="-177089" defTabSz="1218026" fontAlgn="base">
              <a:spcBef>
                <a:spcPct val="0"/>
              </a:spcBef>
              <a:spcAft>
                <a:spcPct val="0"/>
              </a:spcAft>
              <a:buClr>
                <a:schemeClr val="tx2"/>
              </a:buClr>
              <a:buSzPct val="89000"/>
              <a:buFont typeface="Arial" charset="0"/>
              <a:buChar char="-"/>
              <a:defRPr lang="x-none" sz="2176" baseline="0">
                <a:latin typeface="+mn-lt"/>
              </a:defRPr>
            </a:lvl6pPr>
            <a:lvl7pPr marL="1020030" indent="-177089" defTabSz="1218026" fontAlgn="base">
              <a:spcBef>
                <a:spcPct val="0"/>
              </a:spcBef>
              <a:spcAft>
                <a:spcPct val="0"/>
              </a:spcAft>
              <a:buClr>
                <a:schemeClr val="tx2"/>
              </a:buClr>
              <a:buSzPct val="89000"/>
              <a:buFont typeface="Arial" charset="0"/>
              <a:buChar char="-"/>
              <a:defRPr lang="x-none" sz="2176" baseline="0">
                <a:latin typeface="+mn-lt"/>
              </a:defRPr>
            </a:lvl7pPr>
            <a:lvl8pPr marL="1020030" indent="-177089" defTabSz="1218026" fontAlgn="base">
              <a:spcBef>
                <a:spcPct val="0"/>
              </a:spcBef>
              <a:spcAft>
                <a:spcPct val="0"/>
              </a:spcAft>
              <a:buClr>
                <a:schemeClr val="tx2"/>
              </a:buClr>
              <a:buSzPct val="89000"/>
              <a:buFont typeface="Arial" charset="0"/>
              <a:buChar char="-"/>
              <a:defRPr lang="x-none" sz="2176" baseline="0">
                <a:latin typeface="+mn-lt"/>
              </a:defRPr>
            </a:lvl8pPr>
            <a:lvl9pPr marL="1020030" indent="-177089" defTabSz="1218026" fontAlgn="base">
              <a:spcBef>
                <a:spcPct val="0"/>
              </a:spcBef>
              <a:spcAft>
                <a:spcPct val="0"/>
              </a:spcAft>
              <a:buClr>
                <a:schemeClr val="tx2"/>
              </a:buClr>
              <a:buSzPct val="89000"/>
              <a:buFont typeface="Arial" charset="0"/>
              <a:buChar char="-"/>
              <a:defRPr lang="x-none" sz="2176" baseline="0">
                <a:latin typeface="+mn-lt"/>
              </a:defRPr>
            </a:lvl9pPr>
          </a:lstStyle>
          <a:p>
            <a:pPr marL="1587" marR="0" lvl="1" indent="0" algn="l" defTabSz="1218026" rtl="0" eaLnBrk="1" fontAlgn="base" latinLnBrk="0" hangingPunct="1">
              <a:lnSpc>
                <a:spcPct val="100000"/>
              </a:lnSpc>
              <a:spcBef>
                <a:spcPct val="0"/>
              </a:spcBef>
              <a:spcAft>
                <a:spcPct val="0"/>
              </a:spcAft>
              <a:buClr>
                <a:srgbClr val="0070C0"/>
              </a:buClr>
              <a:buSzPct val="100000"/>
              <a:buFont typeface="Wingdings" panose="05000000000000000000" pitchFamily="2" charset="2"/>
              <a:buNone/>
              <a:tabLst/>
              <a:defRPr/>
            </a:pPr>
            <a:endParaRPr kumimoji="0" lang="en-US" sz="1100" b="0" i="0" u="none" strike="noStrike" kern="1200" cap="none" spc="0" normalizeH="0" baseline="0" noProof="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08108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9981E7-C321-AF40-B615-5D3FBAC76100}"/>
              </a:ext>
            </a:extLst>
          </p:cNvPr>
          <p:cNvSpPr>
            <a:spLocks noGrp="1"/>
          </p:cNvSpPr>
          <p:nvPr>
            <p:ph type="ctrTitle"/>
          </p:nvPr>
        </p:nvSpPr>
        <p:spPr/>
        <p:txBody>
          <a:bodyPr/>
          <a:lstStyle/>
          <a:p>
            <a:r>
              <a:rPr lang="en-US"/>
              <a:t>Covid-19 Testing</a:t>
            </a:r>
          </a:p>
        </p:txBody>
      </p:sp>
      <p:sp>
        <p:nvSpPr>
          <p:cNvPr id="5" name="Subtitle 4">
            <a:extLst>
              <a:ext uri="{FF2B5EF4-FFF2-40B4-BE49-F238E27FC236}">
                <a16:creationId xmlns:a16="http://schemas.microsoft.com/office/drawing/2014/main" id="{B4B92158-CE6E-5640-9736-808DFFCB59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54787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18" y="-2693"/>
            <a:ext cx="9784080" cy="1508760"/>
          </a:xfrm>
        </p:spPr>
        <p:txBody>
          <a:bodyPr>
            <a:normAutofit/>
          </a:bodyPr>
          <a:lstStyle/>
          <a:p>
            <a:r>
              <a:rPr lang="en-US" sz="5400">
                <a:solidFill>
                  <a:schemeClr val="bg1"/>
                </a:solidFill>
              </a:rPr>
              <a:t>TESTING</a:t>
            </a:r>
          </a:p>
        </p:txBody>
      </p:sp>
      <p:sp>
        <p:nvSpPr>
          <p:cNvPr id="6" name="Rectangle 5"/>
          <p:cNvSpPr/>
          <p:nvPr/>
        </p:nvSpPr>
        <p:spPr>
          <a:xfrm>
            <a:off x="0" y="1142234"/>
            <a:ext cx="12192000" cy="727665"/>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24501332"/>
              </p:ext>
            </p:extLst>
          </p:nvPr>
        </p:nvGraphicFramePr>
        <p:xfrm>
          <a:off x="1727199" y="1369982"/>
          <a:ext cx="8737600" cy="3034530"/>
        </p:xfrm>
        <a:graphic>
          <a:graphicData uri="http://schemas.openxmlformats.org/drawingml/2006/table">
            <a:tbl>
              <a:tblPr firstRow="1" bandRow="1">
                <a:tableStyleId>{5C22544A-7EE6-4342-B048-85BDC9FD1C3A}</a:tableStyleId>
              </a:tblPr>
              <a:tblGrid>
                <a:gridCol w="2540000">
                  <a:extLst>
                    <a:ext uri="{9D8B030D-6E8A-4147-A177-3AD203B41FA5}">
                      <a16:colId xmlns:a16="http://schemas.microsoft.com/office/drawing/2014/main" val="20000"/>
                    </a:ext>
                  </a:extLst>
                </a:gridCol>
                <a:gridCol w="1270000">
                  <a:extLst>
                    <a:ext uri="{9D8B030D-6E8A-4147-A177-3AD203B41FA5}">
                      <a16:colId xmlns:a16="http://schemas.microsoft.com/office/drawing/2014/main" val="20001"/>
                    </a:ext>
                  </a:extLst>
                </a:gridCol>
                <a:gridCol w="1231900">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gridCol w="1333500">
                  <a:extLst>
                    <a:ext uri="{9D8B030D-6E8A-4147-A177-3AD203B41FA5}">
                      <a16:colId xmlns:a16="http://schemas.microsoft.com/office/drawing/2014/main" val="20004"/>
                    </a:ext>
                  </a:extLst>
                </a:gridCol>
                <a:gridCol w="1193800">
                  <a:extLst>
                    <a:ext uri="{9D8B030D-6E8A-4147-A177-3AD203B41FA5}">
                      <a16:colId xmlns:a16="http://schemas.microsoft.com/office/drawing/2014/main" val="20005"/>
                    </a:ext>
                  </a:extLst>
                </a:gridCol>
              </a:tblGrid>
              <a:tr h="411185">
                <a:tc>
                  <a:txBody>
                    <a:bodyPr/>
                    <a:lstStyle/>
                    <a:p>
                      <a:endParaRPr lang="en-US" sz="200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a:solidFill>
                            <a:schemeClr val="tx1"/>
                          </a:solidFill>
                          <a:latin typeface="Arial Narrow" panose="020B0606020202030204" pitchFamily="34" charset="0"/>
                          <a:cs typeface="Arial" panose="020B0604020202020204" pitchFamily="34" charset="0"/>
                        </a:rPr>
                        <a:t>CMC</a:t>
                      </a:r>
                    </a:p>
                  </a:txBody>
                  <a:tcPr>
                    <a:solidFill>
                      <a:schemeClr val="bg1">
                        <a:lumMod val="75000"/>
                        <a:lumOff val="25000"/>
                      </a:schemeClr>
                    </a:solidFill>
                  </a:tcPr>
                </a:tc>
                <a:tc>
                  <a:txBody>
                    <a:bodyPr/>
                    <a:lstStyle/>
                    <a:p>
                      <a:pPr algn="ctr"/>
                      <a:r>
                        <a:rPr lang="en-US" sz="2000">
                          <a:solidFill>
                            <a:schemeClr val="tx1"/>
                          </a:solidFill>
                          <a:latin typeface="Arial" panose="020B0604020202020204" pitchFamily="34" charset="0"/>
                          <a:cs typeface="Arial" panose="020B0604020202020204" pitchFamily="34" charset="0"/>
                        </a:rPr>
                        <a:t>CCH</a:t>
                      </a:r>
                      <a:endParaRPr lang="en-US" sz="180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a:solidFill>
                            <a:schemeClr val="tx1"/>
                          </a:solidFill>
                          <a:latin typeface="Arial" panose="020B0604020202020204" pitchFamily="34" charset="0"/>
                          <a:cs typeface="Arial" panose="020B0604020202020204" pitchFamily="34" charset="0"/>
                        </a:rPr>
                        <a:t>CHP</a:t>
                      </a:r>
                      <a:endParaRPr lang="en-US" sz="180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a:solidFill>
                            <a:schemeClr val="tx1"/>
                          </a:solidFill>
                          <a:latin typeface="Arial" panose="020B0604020202020204" pitchFamily="34" charset="0"/>
                          <a:cs typeface="Arial" panose="020B0604020202020204" pitchFamily="34" charset="0"/>
                        </a:rPr>
                        <a:t>Grace</a:t>
                      </a:r>
                      <a:endParaRPr lang="en-US" sz="180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a:solidFill>
                            <a:schemeClr val="tx1"/>
                          </a:solidFill>
                          <a:latin typeface="Arial" panose="020B0604020202020204" pitchFamily="34" charset="0"/>
                          <a:cs typeface="Arial" panose="020B0604020202020204" pitchFamily="34" charset="0"/>
                        </a:rPr>
                        <a:t>Total Tests</a:t>
                      </a:r>
                      <a:endParaRPr lang="en-US" sz="180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extLst>
                  <a:ext uri="{0D108BD9-81ED-4DB2-BD59-A6C34878D82A}">
                    <a16:rowId xmlns:a16="http://schemas.microsoft.com/office/drawing/2014/main" val="10000"/>
                  </a:ext>
                </a:extLst>
              </a:tr>
              <a:tr h="504690">
                <a:tc>
                  <a:txBody>
                    <a:bodyPr/>
                    <a:lstStyle/>
                    <a:p>
                      <a:r>
                        <a:rPr lang="en-US" sz="2400" b="1"/>
                        <a:t>Abbott</a:t>
                      </a:r>
                    </a:p>
                  </a:txBody>
                  <a:tcPr/>
                </a:tc>
                <a:tc>
                  <a:txBody>
                    <a:bodyPr/>
                    <a:lstStyle/>
                    <a:p>
                      <a:pPr algn="ctr"/>
                      <a:r>
                        <a:rPr lang="en-US" sz="2400" b="0">
                          <a:latin typeface="Arial" panose="020B0604020202020204" pitchFamily="34" charset="0"/>
                          <a:cs typeface="Arial" panose="020B0604020202020204" pitchFamily="34" charset="0"/>
                        </a:rPr>
                        <a:t>&gt;2448</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rowSpan="5">
                  <a:txBody>
                    <a:bodyPr/>
                    <a:lstStyle/>
                    <a:p>
                      <a:pPr algn="ctr"/>
                      <a:endParaRPr lang="en-US" sz="2400" b="0">
                        <a:latin typeface="Arial" panose="020B0604020202020204" pitchFamily="34" charset="0"/>
                        <a:cs typeface="Arial" panose="020B0604020202020204" pitchFamily="34" charset="0"/>
                      </a:endParaRPr>
                    </a:p>
                    <a:p>
                      <a:pPr algn="ctr"/>
                      <a:endParaRPr lang="en-US" sz="2400" b="0">
                        <a:latin typeface="Arial" panose="020B0604020202020204" pitchFamily="34" charset="0"/>
                        <a:cs typeface="Arial" panose="020B0604020202020204" pitchFamily="34" charset="0"/>
                      </a:endParaRPr>
                    </a:p>
                    <a:p>
                      <a:pPr algn="ctr"/>
                      <a:r>
                        <a:rPr lang="en-US" sz="2400" b="0">
                          <a:latin typeface="Arial" panose="020B0604020202020204" pitchFamily="34" charset="0"/>
                          <a:cs typeface="Arial" panose="020B0604020202020204" pitchFamily="34" charset="0"/>
                        </a:rPr>
                        <a:t>214</a:t>
                      </a:r>
                    </a:p>
                  </a:txBody>
                  <a:tcPr/>
                </a:tc>
                <a:extLst>
                  <a:ext uri="{0D108BD9-81ED-4DB2-BD59-A6C34878D82A}">
                    <a16:rowId xmlns:a16="http://schemas.microsoft.com/office/drawing/2014/main" val="10001"/>
                  </a:ext>
                </a:extLst>
              </a:tr>
              <a:tr h="445650">
                <a:tc>
                  <a:txBody>
                    <a:bodyPr/>
                    <a:lstStyle/>
                    <a:p>
                      <a:r>
                        <a:rPr lang="en-US" sz="2400" b="1"/>
                        <a:t>Cepheid</a:t>
                      </a:r>
                    </a:p>
                  </a:txBody>
                  <a:tcPr/>
                </a:tc>
                <a:tc>
                  <a:txBody>
                    <a:bodyPr/>
                    <a:lstStyle/>
                    <a:p>
                      <a:pPr algn="ctr"/>
                      <a:r>
                        <a:rPr lang="en-US" sz="2400" b="0">
                          <a:latin typeface="Arial" panose="020B0604020202020204" pitchFamily="34" charset="0"/>
                          <a:cs typeface="Arial" panose="020B0604020202020204" pitchFamily="34" charset="0"/>
                        </a:rPr>
                        <a:t>690</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20549">
                <a:tc>
                  <a:txBody>
                    <a:bodyPr/>
                    <a:lstStyle/>
                    <a:p>
                      <a:r>
                        <a:rPr lang="en-US" sz="2400" b="1"/>
                        <a:t>BD</a:t>
                      </a:r>
                      <a:r>
                        <a:rPr lang="en-US" sz="2400" b="1" baseline="0"/>
                        <a:t> Max</a:t>
                      </a:r>
                      <a:endParaRPr lang="en-US" sz="2400" b="1"/>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1473</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20549">
                <a:tc>
                  <a:txBody>
                    <a:bodyPr/>
                    <a:lstStyle/>
                    <a:p>
                      <a:r>
                        <a:rPr lang="en-US" sz="2400" b="1"/>
                        <a:t>NP Swab</a:t>
                      </a:r>
                    </a:p>
                  </a:txBody>
                  <a:tcPr/>
                </a:tc>
                <a:tc>
                  <a:txBody>
                    <a:bodyPr/>
                    <a:lstStyle/>
                    <a:p>
                      <a:pPr algn="ctr"/>
                      <a:r>
                        <a:rPr lang="en-US" sz="2400" b="0">
                          <a:latin typeface="Arial" panose="020B0604020202020204" pitchFamily="34" charset="0"/>
                          <a:cs typeface="Arial" panose="020B0604020202020204" pitchFamily="34" charset="0"/>
                        </a:rPr>
                        <a:t>&gt;5000</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450504">
                <a:tc>
                  <a:txBody>
                    <a:bodyPr/>
                    <a:lstStyle/>
                    <a:p>
                      <a:r>
                        <a:rPr lang="en-US" sz="2400" b="1"/>
                        <a:t>VTM</a:t>
                      </a:r>
                    </a:p>
                  </a:txBody>
                  <a:tcPr/>
                </a:tc>
                <a:tc>
                  <a:txBody>
                    <a:bodyPr/>
                    <a:lstStyle/>
                    <a:p>
                      <a:pPr algn="ctr"/>
                      <a:r>
                        <a:rPr lang="en-US" sz="2400" b="0">
                          <a:latin typeface="Arial" panose="020B0604020202020204" pitchFamily="34" charset="0"/>
                          <a:cs typeface="Arial" panose="020B0604020202020204" pitchFamily="34" charset="0"/>
                        </a:rPr>
                        <a:t>&gt;1500</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a:txBody>
                    <a:bodyPr/>
                    <a:lstStyle/>
                    <a:p>
                      <a:pPr algn="ctr"/>
                      <a:r>
                        <a:rPr lang="en-US" sz="2400" b="0">
                          <a:latin typeface="Arial" panose="020B0604020202020204" pitchFamily="34" charset="0"/>
                          <a:cs typeface="Arial" panose="020B0604020202020204" pitchFamily="34" charset="0"/>
                        </a:rPr>
                        <a:t>-</a:t>
                      </a:r>
                    </a:p>
                  </a:txBody>
                  <a:tcPr/>
                </a:tc>
                <a:tc vMerge="1">
                  <a:txBody>
                    <a:bodyPr/>
                    <a:lstStyle/>
                    <a:p>
                      <a:pPr algn="ct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bl>
          </a:graphicData>
        </a:graphic>
      </p:graphicFrame>
      <p:sp>
        <p:nvSpPr>
          <p:cNvPr id="7" name="Content Placeholder 2"/>
          <p:cNvSpPr txBox="1">
            <a:spLocks/>
          </p:cNvSpPr>
          <p:nvPr/>
        </p:nvSpPr>
        <p:spPr>
          <a:xfrm>
            <a:off x="1283074" y="4701371"/>
            <a:ext cx="10769708" cy="1478047"/>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lvl="2">
              <a:buClr>
                <a:schemeClr val="bg1">
                  <a:lumMod val="95000"/>
                </a:schemeClr>
              </a:buClr>
            </a:pPr>
            <a:r>
              <a:rPr lang="en-US" sz="2800">
                <a:solidFill>
                  <a:schemeClr val="bg1"/>
                </a:solidFill>
                <a:latin typeface="Arial" panose="020B0604020202020204" pitchFamily="34" charset="0"/>
                <a:cs typeface="Arial" panose="020B0604020202020204" pitchFamily="34" charset="0"/>
              </a:rPr>
              <a:t>CMC will have antibody testing capability mid July</a:t>
            </a:r>
          </a:p>
          <a:p>
            <a:pPr lvl="2">
              <a:buClr>
                <a:schemeClr val="bg1"/>
              </a:buClr>
            </a:pPr>
            <a:r>
              <a:rPr lang="en-US" sz="2800">
                <a:solidFill>
                  <a:schemeClr val="bg1"/>
                </a:solidFill>
                <a:latin typeface="Arial" panose="020B0604020202020204" pitchFamily="34" charset="0"/>
                <a:cs typeface="Arial" panose="020B0604020202020204" pitchFamily="34" charset="0"/>
              </a:rPr>
              <a:t>New COVID testing platform ready 1</a:t>
            </a:r>
            <a:r>
              <a:rPr lang="en-US" sz="2800" baseline="30000">
                <a:solidFill>
                  <a:schemeClr val="bg1"/>
                </a:solidFill>
                <a:latin typeface="Arial" panose="020B0604020202020204" pitchFamily="34" charset="0"/>
                <a:cs typeface="Arial" panose="020B0604020202020204" pitchFamily="34" charset="0"/>
              </a:rPr>
              <a:t>st</a:t>
            </a:r>
            <a:r>
              <a:rPr lang="en-US" sz="2800">
                <a:solidFill>
                  <a:schemeClr val="bg1"/>
                </a:solidFill>
                <a:latin typeface="Arial" panose="020B0604020202020204" pitchFamily="34" charset="0"/>
                <a:cs typeface="Arial" panose="020B0604020202020204" pitchFamily="34" charset="0"/>
              </a:rPr>
              <a:t> week of August</a:t>
            </a:r>
          </a:p>
        </p:txBody>
      </p:sp>
    </p:spTree>
    <p:extLst>
      <p:ext uri="{BB962C8B-B14F-4D97-AF65-F5344CB8AC3E}">
        <p14:creationId xmlns:p14="http://schemas.microsoft.com/office/powerpoint/2010/main" val="11959037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18" y="-2693"/>
            <a:ext cx="9784080" cy="1508760"/>
          </a:xfrm>
        </p:spPr>
        <p:txBody>
          <a:bodyPr>
            <a:normAutofit/>
          </a:bodyPr>
          <a:lstStyle/>
          <a:p>
            <a:r>
              <a:rPr lang="en-US" sz="5400">
                <a:solidFill>
                  <a:schemeClr val="bg1"/>
                </a:solidFill>
              </a:rPr>
              <a:t>TESTING - Antibody</a:t>
            </a:r>
          </a:p>
        </p:txBody>
      </p:sp>
      <p:sp>
        <p:nvSpPr>
          <p:cNvPr id="6" name="Rectangle 5"/>
          <p:cNvSpPr/>
          <p:nvPr/>
        </p:nvSpPr>
        <p:spPr>
          <a:xfrm>
            <a:off x="-96253" y="1142234"/>
            <a:ext cx="12192000" cy="727665"/>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42302198"/>
              </p:ext>
            </p:extLst>
          </p:nvPr>
        </p:nvGraphicFramePr>
        <p:xfrm>
          <a:off x="2376698" y="1653156"/>
          <a:ext cx="7246098" cy="1524000"/>
        </p:xfrm>
        <a:graphic>
          <a:graphicData uri="http://schemas.openxmlformats.org/drawingml/2006/table">
            <a:tbl>
              <a:tblPr firstRow="1" bandRow="1">
                <a:tableStyleId>{5C22544A-7EE6-4342-B048-85BDC9FD1C3A}</a:tableStyleId>
              </a:tblPr>
              <a:tblGrid>
                <a:gridCol w="1403413">
                  <a:extLst>
                    <a:ext uri="{9D8B030D-6E8A-4147-A177-3AD203B41FA5}">
                      <a16:colId xmlns:a16="http://schemas.microsoft.com/office/drawing/2014/main" val="20000"/>
                    </a:ext>
                  </a:extLst>
                </a:gridCol>
                <a:gridCol w="892929">
                  <a:extLst>
                    <a:ext uri="{9D8B030D-6E8A-4147-A177-3AD203B41FA5}">
                      <a16:colId xmlns:a16="http://schemas.microsoft.com/office/drawing/2014/main" val="20001"/>
                    </a:ext>
                  </a:extLst>
                </a:gridCol>
                <a:gridCol w="1161176">
                  <a:extLst>
                    <a:ext uri="{9D8B030D-6E8A-4147-A177-3AD203B41FA5}">
                      <a16:colId xmlns:a16="http://schemas.microsoft.com/office/drawing/2014/main" val="20002"/>
                    </a:ext>
                  </a:extLst>
                </a:gridCol>
                <a:gridCol w="1131654">
                  <a:extLst>
                    <a:ext uri="{9D8B030D-6E8A-4147-A177-3AD203B41FA5}">
                      <a16:colId xmlns:a16="http://schemas.microsoft.com/office/drawing/2014/main" val="20003"/>
                    </a:ext>
                  </a:extLst>
                </a:gridCol>
                <a:gridCol w="905324">
                  <a:extLst>
                    <a:ext uri="{9D8B030D-6E8A-4147-A177-3AD203B41FA5}">
                      <a16:colId xmlns:a16="http://schemas.microsoft.com/office/drawing/2014/main" val="20004"/>
                    </a:ext>
                  </a:extLst>
                </a:gridCol>
                <a:gridCol w="875801">
                  <a:extLst>
                    <a:ext uri="{9D8B030D-6E8A-4147-A177-3AD203B41FA5}">
                      <a16:colId xmlns:a16="http://schemas.microsoft.com/office/drawing/2014/main" val="20005"/>
                    </a:ext>
                  </a:extLst>
                </a:gridCol>
                <a:gridCol w="875801">
                  <a:extLst>
                    <a:ext uri="{9D8B030D-6E8A-4147-A177-3AD203B41FA5}">
                      <a16:colId xmlns:a16="http://schemas.microsoft.com/office/drawing/2014/main" val="20006"/>
                    </a:ext>
                  </a:extLst>
                </a:gridCol>
              </a:tblGrid>
              <a:tr h="454211">
                <a:tc>
                  <a:txBody>
                    <a:bodyPr/>
                    <a:lstStyle/>
                    <a:p>
                      <a:endParaRPr lang="en-US" sz="200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2000">
                          <a:solidFill>
                            <a:schemeClr val="tx1"/>
                          </a:solidFill>
                          <a:latin typeface="Arial Narrow" panose="020B0606020202030204" pitchFamily="34" charset="0"/>
                          <a:cs typeface="Arial" panose="020B0604020202020204" pitchFamily="34" charset="0"/>
                        </a:rPr>
                        <a:t>5/6 – 5/9</a:t>
                      </a:r>
                    </a:p>
                  </a:txBody>
                  <a:tcPr>
                    <a:solidFill>
                      <a:schemeClr val="bg1">
                        <a:lumMod val="75000"/>
                        <a:lumOff val="25000"/>
                      </a:schemeClr>
                    </a:solidFill>
                  </a:tcPr>
                </a:tc>
                <a:tc>
                  <a:txBody>
                    <a:bodyPr/>
                    <a:lstStyle/>
                    <a:p>
                      <a:pPr algn="ctr"/>
                      <a:r>
                        <a:rPr lang="en-US" sz="2000">
                          <a:solidFill>
                            <a:schemeClr val="tx1"/>
                          </a:solidFill>
                          <a:latin typeface="Arial" panose="020B0604020202020204" pitchFamily="34" charset="0"/>
                          <a:cs typeface="Arial" panose="020B0604020202020204" pitchFamily="34" charset="0"/>
                        </a:rPr>
                        <a:t>5/11-5/15</a:t>
                      </a:r>
                      <a:endParaRPr lang="en-US" sz="180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5/18</a:t>
                      </a:r>
                      <a:r>
                        <a:rPr lang="en-US" sz="1800" baseline="0">
                          <a:solidFill>
                            <a:schemeClr val="tx1"/>
                          </a:solidFill>
                          <a:latin typeface="Arial" panose="020B0604020202020204" pitchFamily="34" charset="0"/>
                          <a:cs typeface="Arial" panose="020B0604020202020204" pitchFamily="34" charset="0"/>
                        </a:rPr>
                        <a:t> – 5/22</a:t>
                      </a:r>
                      <a:endParaRPr lang="en-US" sz="1800">
                        <a:solidFill>
                          <a:schemeClr val="tx1"/>
                        </a:solidFill>
                        <a:latin typeface="Arial" panose="020B0604020202020204" pitchFamily="34" charset="0"/>
                        <a:cs typeface="Arial" panose="020B0604020202020204" pitchFamily="34" charset="0"/>
                      </a:endParaRPr>
                    </a:p>
                  </a:txBody>
                  <a:tcPr>
                    <a:solidFill>
                      <a:schemeClr val="bg1">
                        <a:lumMod val="75000"/>
                        <a:lumOff val="25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5/26-5/29</a:t>
                      </a:r>
                    </a:p>
                  </a:txBody>
                  <a:tcPr>
                    <a:solidFill>
                      <a:schemeClr val="bg1">
                        <a:lumMod val="75000"/>
                        <a:lumOff val="25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6/1 – 6/5</a:t>
                      </a:r>
                    </a:p>
                  </a:txBody>
                  <a:tcPr>
                    <a:solidFill>
                      <a:schemeClr val="bg1">
                        <a:lumMod val="75000"/>
                        <a:lumOff val="25000"/>
                      </a:schemeClr>
                    </a:solidFill>
                  </a:tcPr>
                </a:tc>
                <a:tc>
                  <a:txBody>
                    <a:bodyPr/>
                    <a:lstStyle/>
                    <a:p>
                      <a:pPr algn="ctr"/>
                      <a:r>
                        <a:rPr lang="en-US" sz="1800">
                          <a:solidFill>
                            <a:schemeClr val="tx1"/>
                          </a:solidFill>
                          <a:latin typeface="Arial" panose="020B0604020202020204" pitchFamily="34" charset="0"/>
                          <a:cs typeface="Arial" panose="020B0604020202020204" pitchFamily="34" charset="0"/>
                        </a:rPr>
                        <a:t>6/15-6/19</a:t>
                      </a:r>
                    </a:p>
                  </a:txBody>
                  <a:tcPr>
                    <a:solidFill>
                      <a:schemeClr val="bg1">
                        <a:lumMod val="75000"/>
                        <a:lumOff val="25000"/>
                      </a:schemeClr>
                    </a:solidFill>
                  </a:tcPr>
                </a:tc>
                <a:extLst>
                  <a:ext uri="{0D108BD9-81ED-4DB2-BD59-A6C34878D82A}">
                    <a16:rowId xmlns:a16="http://schemas.microsoft.com/office/drawing/2014/main" val="10000"/>
                  </a:ext>
                </a:extLst>
              </a:tr>
              <a:tr h="473030">
                <a:tc>
                  <a:txBody>
                    <a:bodyPr/>
                    <a:lstStyle/>
                    <a:p>
                      <a:r>
                        <a:rPr lang="en-US" sz="2400" b="1">
                          <a:latin typeface="Arial" panose="020B0604020202020204" pitchFamily="34" charset="0"/>
                          <a:cs typeface="Arial" panose="020B0604020202020204" pitchFamily="34" charset="0"/>
                        </a:rPr>
                        <a:t>Testing</a:t>
                      </a:r>
                      <a:r>
                        <a:rPr lang="en-US" sz="2400" b="1" baseline="0">
                          <a:latin typeface="Arial" panose="020B0604020202020204" pitchFamily="34" charset="0"/>
                          <a:cs typeface="Arial" panose="020B0604020202020204" pitchFamily="34" charset="0"/>
                        </a:rPr>
                        <a:t> Totals</a:t>
                      </a:r>
                      <a:endParaRPr lang="en-US" sz="2400" b="1">
                        <a:latin typeface="Arial" panose="020B0604020202020204" pitchFamily="34" charset="0"/>
                        <a:cs typeface="Arial" panose="020B0604020202020204" pitchFamily="34" charset="0"/>
                      </a:endParaRPr>
                    </a:p>
                  </a:txBody>
                  <a:tcPr/>
                </a:tc>
                <a:tc>
                  <a:txBody>
                    <a:bodyPr/>
                    <a:lstStyle/>
                    <a:p>
                      <a:pPr algn="ctr"/>
                      <a:r>
                        <a:rPr lang="en-US" sz="2400" b="0">
                          <a:latin typeface="Arial" panose="020B0604020202020204" pitchFamily="34" charset="0"/>
                          <a:cs typeface="Arial" panose="020B0604020202020204" pitchFamily="34" charset="0"/>
                        </a:rPr>
                        <a:t>785</a:t>
                      </a:r>
                    </a:p>
                  </a:txBody>
                  <a:tcPr/>
                </a:tc>
                <a:tc>
                  <a:txBody>
                    <a:bodyPr/>
                    <a:lstStyle/>
                    <a:p>
                      <a:pPr algn="ctr"/>
                      <a:r>
                        <a:rPr lang="en-US" sz="2400" b="0">
                          <a:latin typeface="Arial" panose="020B0604020202020204" pitchFamily="34" charset="0"/>
                          <a:cs typeface="Arial" panose="020B0604020202020204" pitchFamily="34" charset="0"/>
                        </a:rPr>
                        <a:t>1006</a:t>
                      </a:r>
                    </a:p>
                  </a:txBody>
                  <a:tcPr/>
                </a:tc>
                <a:tc>
                  <a:txBody>
                    <a:bodyPr/>
                    <a:lstStyle/>
                    <a:p>
                      <a:pPr algn="ctr"/>
                      <a:r>
                        <a:rPr lang="en-US" sz="2400" b="0">
                          <a:latin typeface="Arial" panose="020B0604020202020204" pitchFamily="34" charset="0"/>
                          <a:cs typeface="Arial" panose="020B0604020202020204" pitchFamily="34" charset="0"/>
                        </a:rPr>
                        <a:t>693</a:t>
                      </a:r>
                    </a:p>
                  </a:txBody>
                  <a:tcPr/>
                </a:tc>
                <a:tc>
                  <a:txBody>
                    <a:bodyPr/>
                    <a:lstStyle/>
                    <a:p>
                      <a:pPr algn="ctr"/>
                      <a:r>
                        <a:rPr lang="en-US" sz="2400" b="0">
                          <a:latin typeface="Arial" panose="020B0604020202020204" pitchFamily="34" charset="0"/>
                          <a:cs typeface="Arial" panose="020B0604020202020204" pitchFamily="34" charset="0"/>
                        </a:rPr>
                        <a:t>168</a:t>
                      </a:r>
                    </a:p>
                  </a:txBody>
                  <a:tcPr/>
                </a:tc>
                <a:tc>
                  <a:txBody>
                    <a:bodyPr/>
                    <a:lstStyle/>
                    <a:p>
                      <a:pPr algn="ctr"/>
                      <a:r>
                        <a:rPr lang="en-US" sz="2400" b="0">
                          <a:latin typeface="Arial" panose="020B0604020202020204" pitchFamily="34" charset="0"/>
                          <a:cs typeface="Arial" panose="020B0604020202020204" pitchFamily="34" charset="0"/>
                        </a:rPr>
                        <a:t>162</a:t>
                      </a:r>
                    </a:p>
                  </a:txBody>
                  <a:tcPr/>
                </a:tc>
                <a:tc>
                  <a:txBody>
                    <a:bodyPr/>
                    <a:lstStyle/>
                    <a:p>
                      <a:pPr algn="ctr"/>
                      <a:r>
                        <a:rPr lang="en-US" sz="2400" b="0">
                          <a:latin typeface="Arial" panose="020B0604020202020204" pitchFamily="34" charset="0"/>
                          <a:cs typeface="Arial" panose="020B0604020202020204" pitchFamily="34" charset="0"/>
                        </a:rPr>
                        <a:t>117</a:t>
                      </a:r>
                    </a:p>
                  </a:txBody>
                  <a:tcPr/>
                </a:tc>
                <a:extLst>
                  <a:ext uri="{0D108BD9-81ED-4DB2-BD59-A6C34878D82A}">
                    <a16:rowId xmlns:a16="http://schemas.microsoft.com/office/drawing/2014/main" val="10001"/>
                  </a:ext>
                </a:extLst>
              </a:tr>
            </a:tbl>
          </a:graphicData>
        </a:graphic>
      </p:graphicFrame>
      <p:sp>
        <p:nvSpPr>
          <p:cNvPr id="8" name="Content Placeholder 2"/>
          <p:cNvSpPr txBox="1">
            <a:spLocks/>
          </p:cNvSpPr>
          <p:nvPr/>
        </p:nvSpPr>
        <p:spPr>
          <a:xfrm>
            <a:off x="2205001" y="3410596"/>
            <a:ext cx="7589492" cy="2516328"/>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lvl="2">
              <a:spcAft>
                <a:spcPts val="0"/>
              </a:spcAft>
              <a:buClr>
                <a:schemeClr val="bg1"/>
              </a:buClr>
            </a:pPr>
            <a:r>
              <a:rPr lang="en-US" sz="3600" err="1">
                <a:solidFill>
                  <a:schemeClr val="bg1"/>
                </a:solidFill>
                <a:latin typeface="Arial" panose="020B0604020202020204" pitchFamily="34" charset="0"/>
                <a:cs typeface="Arial" panose="020B0604020202020204" pitchFamily="34" charset="0"/>
              </a:rPr>
              <a:t>Cov</a:t>
            </a:r>
            <a:r>
              <a:rPr lang="en-US" sz="3600">
                <a:solidFill>
                  <a:schemeClr val="bg1"/>
                </a:solidFill>
                <a:latin typeface="Arial" panose="020B0604020202020204" pitchFamily="34" charset="0"/>
                <a:cs typeface="Arial" panose="020B0604020202020204" pitchFamily="34" charset="0"/>
              </a:rPr>
              <a:t> Health Partners </a:t>
            </a:r>
          </a:p>
          <a:p>
            <a:pPr lvl="4">
              <a:buClr>
                <a:schemeClr val="bg1"/>
              </a:buClr>
            </a:pPr>
            <a:r>
              <a:rPr lang="en-US" sz="3200" err="1">
                <a:solidFill>
                  <a:schemeClr val="bg1"/>
                </a:solidFill>
                <a:latin typeface="Arial" panose="020B0604020202020204" pitchFamily="34" charset="0"/>
                <a:cs typeface="Arial" panose="020B0604020202020204" pitchFamily="34" charset="0"/>
              </a:rPr>
              <a:t>Levelland</a:t>
            </a:r>
            <a:r>
              <a:rPr lang="en-US" sz="3200">
                <a:solidFill>
                  <a:schemeClr val="bg1"/>
                </a:solidFill>
                <a:latin typeface="Arial" panose="020B0604020202020204" pitchFamily="34" charset="0"/>
                <a:cs typeface="Arial" panose="020B0604020202020204" pitchFamily="34" charset="0"/>
              </a:rPr>
              <a:t> this week</a:t>
            </a:r>
          </a:p>
          <a:p>
            <a:pPr lvl="2">
              <a:spcBef>
                <a:spcPts val="1200"/>
              </a:spcBef>
              <a:spcAft>
                <a:spcPts val="0"/>
              </a:spcAft>
              <a:buClr>
                <a:schemeClr val="bg1"/>
              </a:buClr>
            </a:pPr>
            <a:r>
              <a:rPr lang="en-US" sz="3600">
                <a:solidFill>
                  <a:schemeClr val="bg1"/>
                </a:solidFill>
                <a:latin typeface="Arial" panose="020B0604020202020204" pitchFamily="34" charset="0"/>
                <a:cs typeface="Arial" panose="020B0604020202020204" pitchFamily="34" charset="0"/>
              </a:rPr>
              <a:t>CMG starts today</a:t>
            </a:r>
          </a:p>
          <a:p>
            <a:pPr lvl="3">
              <a:buClr>
                <a:schemeClr val="bg1"/>
              </a:buClr>
            </a:pPr>
            <a:r>
              <a:rPr lang="en-US" sz="3200">
                <a:solidFill>
                  <a:schemeClr val="bg1"/>
                </a:solidFill>
                <a:latin typeface="Arial" panose="020B0604020202020204" pitchFamily="34" charset="0"/>
                <a:cs typeface="Arial" panose="020B0604020202020204" pitchFamily="34" charset="0"/>
              </a:rPr>
              <a:t>Need a physician order for this test</a:t>
            </a:r>
          </a:p>
          <a:p>
            <a:pPr lvl="6">
              <a:spcBef>
                <a:spcPts val="0"/>
              </a:spcBef>
              <a:spcAft>
                <a:spcPts val="600"/>
              </a:spcAft>
              <a:buSzPct val="80000"/>
              <a:buFont typeface="Arial" panose="020B0604020202020204" pitchFamily="34" charset="0"/>
              <a:buChar char="•"/>
            </a:pPr>
            <a:endParaRPr lang="en-US"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3248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118" y="-2693"/>
            <a:ext cx="9784080" cy="1508760"/>
          </a:xfrm>
        </p:spPr>
        <p:txBody>
          <a:bodyPr>
            <a:normAutofit/>
          </a:bodyPr>
          <a:lstStyle/>
          <a:p>
            <a:r>
              <a:rPr lang="en-US" sz="5400">
                <a:solidFill>
                  <a:schemeClr val="bg1"/>
                </a:solidFill>
              </a:rPr>
              <a:t>TESTING – STATEWIDE Results</a:t>
            </a:r>
          </a:p>
        </p:txBody>
      </p:sp>
      <p:sp>
        <p:nvSpPr>
          <p:cNvPr id="6" name="Rectangle 5"/>
          <p:cNvSpPr/>
          <p:nvPr/>
        </p:nvSpPr>
        <p:spPr>
          <a:xfrm>
            <a:off x="0" y="1142234"/>
            <a:ext cx="12192000" cy="727665"/>
          </a:xfrm>
          <a:prstGeom prst="rect">
            <a:avLst/>
          </a:prstGeom>
          <a:solidFill>
            <a:srgbClr val="09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3" name="Picture 2"/>
          <p:cNvPicPr>
            <a:picLocks noChangeAspect="1"/>
          </p:cNvPicPr>
          <p:nvPr/>
        </p:nvPicPr>
        <p:blipFill>
          <a:blip r:embed="rId2"/>
          <a:stretch>
            <a:fillRect/>
          </a:stretch>
        </p:blipFill>
        <p:spPr>
          <a:xfrm>
            <a:off x="0" y="1144638"/>
            <a:ext cx="12192000" cy="4568723"/>
          </a:xfrm>
          <a:prstGeom prst="rect">
            <a:avLst/>
          </a:prstGeom>
        </p:spPr>
      </p:pic>
    </p:spTree>
    <p:extLst>
      <p:ext uri="{BB962C8B-B14F-4D97-AF65-F5344CB8AC3E}">
        <p14:creationId xmlns:p14="http://schemas.microsoft.com/office/powerpoint/2010/main" val="6090144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DB5E-55D6-0C46-8A68-45F70E61C612}"/>
              </a:ext>
            </a:extLst>
          </p:cNvPr>
          <p:cNvSpPr>
            <a:spLocks noGrp="1"/>
          </p:cNvSpPr>
          <p:nvPr>
            <p:ph type="ctrTitle"/>
          </p:nvPr>
        </p:nvSpPr>
        <p:spPr/>
        <p:txBody>
          <a:bodyPr/>
          <a:lstStyle/>
          <a:p>
            <a:r>
              <a:rPr lang="en-US">
                <a:solidFill>
                  <a:schemeClr val="bg1"/>
                </a:solidFill>
              </a:rPr>
              <a:t>Physician Screening</a:t>
            </a:r>
          </a:p>
        </p:txBody>
      </p:sp>
      <p:sp>
        <p:nvSpPr>
          <p:cNvPr id="4" name="Subtitle 3">
            <a:extLst>
              <a:ext uri="{FF2B5EF4-FFF2-40B4-BE49-F238E27FC236}">
                <a16:creationId xmlns:a16="http://schemas.microsoft.com/office/drawing/2014/main" id="{9F389890-C0AA-A345-AA53-90AA34E94D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55759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0536DF-A28A-AC4F-9C37-E949691C2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08800" cy="3543300"/>
          </a:xfrm>
          <a:prstGeom prst="rect">
            <a:avLst/>
          </a:prstGeom>
        </p:spPr>
      </p:pic>
      <p:sp>
        <p:nvSpPr>
          <p:cNvPr id="4" name="TextBox 3">
            <a:extLst>
              <a:ext uri="{FF2B5EF4-FFF2-40B4-BE49-F238E27FC236}">
                <a16:creationId xmlns:a16="http://schemas.microsoft.com/office/drawing/2014/main" id="{5A005926-55FB-AE43-9782-83198B71CDF4}"/>
              </a:ext>
            </a:extLst>
          </p:cNvPr>
          <p:cNvSpPr txBox="1"/>
          <p:nvPr/>
        </p:nvSpPr>
        <p:spPr>
          <a:xfrm>
            <a:off x="3892378" y="3543300"/>
            <a:ext cx="7537622" cy="3046988"/>
          </a:xfrm>
          <a:prstGeom prst="rect">
            <a:avLst/>
          </a:prstGeom>
          <a:noFill/>
        </p:spPr>
        <p:txBody>
          <a:bodyPr wrap="square" rtlCol="0">
            <a:spAutoFit/>
          </a:bodyPr>
          <a:lstStyle/>
          <a:p>
            <a:r>
              <a:rPr lang="en-US" sz="3200"/>
              <a:t>(c) A hospital must implement and enforce written </a:t>
            </a:r>
            <a:r>
              <a:rPr lang="en-US" sz="3200">
                <a:solidFill>
                  <a:srgbClr val="FF0000"/>
                </a:solidFill>
              </a:rPr>
              <a:t>policies and procedures regarding the entry of its workforce</a:t>
            </a:r>
            <a:r>
              <a:rPr lang="en-US" sz="3200"/>
              <a:t> to protect the health and safety of patients, employees and staff, and the public. </a:t>
            </a:r>
          </a:p>
          <a:p>
            <a:endParaRPr lang="en-US" sz="3200"/>
          </a:p>
        </p:txBody>
      </p:sp>
    </p:spTree>
    <p:extLst>
      <p:ext uri="{BB962C8B-B14F-4D97-AF65-F5344CB8AC3E}">
        <p14:creationId xmlns:p14="http://schemas.microsoft.com/office/powerpoint/2010/main" val="385502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480A55-2F88-FD4D-8372-045C0BEB9B9D}"/>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10E1725-33BC-354A-9891-ACF34F4E5E88}"/>
              </a:ext>
            </a:extLst>
          </p:cNvPr>
          <p:cNvSpPr>
            <a:spLocks noGrp="1"/>
          </p:cNvSpPr>
          <p:nvPr>
            <p:ph idx="1"/>
          </p:nvPr>
        </p:nvSpPr>
        <p:spPr/>
        <p:txBody>
          <a:bodyPr/>
          <a:lstStyle/>
          <a:p>
            <a:r>
              <a:rPr lang="en-US"/>
              <a:t>Recently, a physician developed symptoms of COVID-19 Infection and proceeded to perform cases and make rounds while neglecting to wear a mask</a:t>
            </a:r>
          </a:p>
          <a:p>
            <a:r>
              <a:rPr lang="en-US"/>
              <a:t>This resulted in unnecessary exposures of patients, nurses and doctors who routinely work with this physician.</a:t>
            </a:r>
          </a:p>
          <a:p>
            <a:r>
              <a:rPr lang="en-US"/>
              <a:t>To date, we have found no evidence that this physician ever complied with the screening efforts.</a:t>
            </a:r>
          </a:p>
          <a:p>
            <a:endParaRPr lang="en-US"/>
          </a:p>
        </p:txBody>
      </p:sp>
    </p:spTree>
    <p:extLst>
      <p:ext uri="{BB962C8B-B14F-4D97-AF65-F5344CB8AC3E}">
        <p14:creationId xmlns:p14="http://schemas.microsoft.com/office/powerpoint/2010/main" val="18160401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7710D-A846-6F4E-A2DD-D1F20514A2E4}"/>
              </a:ext>
            </a:extLst>
          </p:cNvPr>
          <p:cNvSpPr>
            <a:spLocks noGrp="1"/>
          </p:cNvSpPr>
          <p:nvPr>
            <p:ph type="title"/>
          </p:nvPr>
        </p:nvSpPr>
        <p:spPr>
          <a:xfrm>
            <a:off x="67733" y="152400"/>
            <a:ext cx="12031134" cy="838200"/>
          </a:xfrm>
        </p:spPr>
        <p:txBody>
          <a:bodyPr/>
          <a:lstStyle/>
          <a:p>
            <a:r>
              <a:rPr lang="en-US" sz="2800"/>
              <a:t>Texas governor issues exec order suspending elective surgeries in 4 counties</a:t>
            </a:r>
            <a:br>
              <a:rPr lang="en-US" sz="2800"/>
            </a:br>
            <a:endParaRPr lang="en-US" sz="2800"/>
          </a:p>
        </p:txBody>
      </p:sp>
      <p:sp>
        <p:nvSpPr>
          <p:cNvPr id="3" name="Content Placeholder 2">
            <a:extLst>
              <a:ext uri="{FF2B5EF4-FFF2-40B4-BE49-F238E27FC236}">
                <a16:creationId xmlns:a16="http://schemas.microsoft.com/office/drawing/2014/main" id="{9C05A295-A65F-F84F-B893-58BE8A1EA23D}"/>
              </a:ext>
            </a:extLst>
          </p:cNvPr>
          <p:cNvSpPr>
            <a:spLocks noGrp="1"/>
          </p:cNvSpPr>
          <p:nvPr>
            <p:ph idx="1"/>
          </p:nvPr>
        </p:nvSpPr>
        <p:spPr>
          <a:xfrm>
            <a:off x="67733" y="1193800"/>
            <a:ext cx="11853334" cy="4034897"/>
          </a:xfrm>
        </p:spPr>
        <p:txBody>
          <a:bodyPr/>
          <a:lstStyle/>
          <a:p>
            <a:r>
              <a:rPr lang="en-US" sz="2400"/>
              <a:t>Texas Gov. Greg Abbott </a:t>
            </a:r>
            <a:r>
              <a:rPr lang="en-US" sz="2400">
                <a:hlinkClick r:id="rId2"/>
              </a:rPr>
              <a:t>issued an executive order</a:t>
            </a:r>
            <a:r>
              <a:rPr lang="en-US" sz="2400"/>
              <a:t> June 25 to ensure beds are available for patients with COVID-19 as cases continue to spike in the state. </a:t>
            </a:r>
          </a:p>
          <a:p>
            <a:r>
              <a:rPr lang="en-US" sz="2400"/>
              <a:t>The executive order suspends elective procedures in four Texas counties: </a:t>
            </a:r>
            <a:r>
              <a:rPr lang="en-US" sz="2400" b="1">
                <a:solidFill>
                  <a:srgbClr val="D01F29"/>
                </a:solidFill>
              </a:rPr>
              <a:t>Bexar, Dallas, Harris and Travis</a:t>
            </a:r>
            <a:r>
              <a:rPr lang="en-US" sz="2400"/>
              <a:t>. The order directs all hospitals in those areas to postpone all nonemergent procedures. </a:t>
            </a:r>
          </a:p>
          <a:p>
            <a:r>
              <a:rPr lang="en-US" sz="2400"/>
              <a:t>The order allows Mr. Abbott to add or subtract from the list of counties to address surges in hospitalizations that may arise in other parts of the state.</a:t>
            </a:r>
          </a:p>
          <a:p>
            <a:r>
              <a:rPr lang="en-US" sz="2400"/>
              <a:t>"As Texas faces a rise in COVID-19 cases, we are focused on both slowing the spread of this virus and maintaining sufficient hospital capacity for COVID-19 patients," Mr. Abbott said. "These four counties have experienced significant increases in people being hospitalized due to COVID-19 and today's action is a precautionary step to help ensure that the hospitals in these counties continue to have ample supply of available beds to treat COVID-19 patients."</a:t>
            </a:r>
          </a:p>
          <a:p>
            <a:endParaRPr lang="en-US" sz="2000"/>
          </a:p>
        </p:txBody>
      </p:sp>
    </p:spTree>
    <p:extLst>
      <p:ext uri="{BB962C8B-B14F-4D97-AF65-F5344CB8AC3E}">
        <p14:creationId xmlns:p14="http://schemas.microsoft.com/office/powerpoint/2010/main" val="172057870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6-10-14 at 6.05.29 PM.png">
            <a:extLst>
              <a:ext uri="{FF2B5EF4-FFF2-40B4-BE49-F238E27FC236}">
                <a16:creationId xmlns:a16="http://schemas.microsoft.com/office/drawing/2014/main" id="{1F1357A1-26F7-4546-8D7E-60E9B1B2D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76"/>
            <a:ext cx="12192000" cy="6897376"/>
          </a:xfrm>
          <a:prstGeom prst="rect">
            <a:avLst/>
          </a:prstGeom>
        </p:spPr>
      </p:pic>
      <p:sp>
        <p:nvSpPr>
          <p:cNvPr id="4" name="Rectangle 3">
            <a:extLst>
              <a:ext uri="{FF2B5EF4-FFF2-40B4-BE49-F238E27FC236}">
                <a16:creationId xmlns:a16="http://schemas.microsoft.com/office/drawing/2014/main" id="{61869BBF-42B1-2042-A7A6-1DAB45EF9712}"/>
              </a:ext>
            </a:extLst>
          </p:cNvPr>
          <p:cNvSpPr/>
          <p:nvPr/>
        </p:nvSpPr>
        <p:spPr>
          <a:xfrm>
            <a:off x="174568" y="591503"/>
            <a:ext cx="7292898" cy="1200329"/>
          </a:xfrm>
          <a:prstGeom prst="rect">
            <a:avLst/>
          </a:prstGeom>
          <a:solidFill>
            <a:schemeClr val="tx1"/>
          </a:solidFill>
        </p:spPr>
        <p:txBody>
          <a:bodyPr wrap="square">
            <a:spAutoFit/>
          </a:bodyPr>
          <a:lstStyle/>
          <a:p>
            <a:r>
              <a:rPr lang="en-US" i="1" dirty="0">
                <a:solidFill>
                  <a:srgbClr val="3B3B3C"/>
                </a:solidFill>
                <a:latin typeface="Times New Roman" panose="02020603050405020304" pitchFamily="18" charset="0"/>
                <a:cs typeface="Times New Roman" panose="02020603050405020304" pitchFamily="18" charset="0"/>
              </a:rPr>
              <a:t> </a:t>
            </a:r>
            <a:r>
              <a:rPr lang="en-US" i="1" dirty="0">
                <a:solidFill>
                  <a:schemeClr val="bg1"/>
                </a:solidFill>
                <a:latin typeface="Times New Roman" panose="02020603050405020304" pitchFamily="18" charset="0"/>
                <a:cs typeface="Times New Roman" panose="02020603050405020304" pitchFamily="18" charset="0"/>
              </a:rPr>
              <a:t>Our loving God hiddenly but surely works for our good even in the places we do not expect, including amid the evil of deadly epidemics. The fear of bodily illness and death should drive us to pray and to care for our souls, remembering that this world is not our lasting home.</a:t>
            </a:r>
          </a:p>
        </p:txBody>
      </p:sp>
      <p:sp>
        <p:nvSpPr>
          <p:cNvPr id="5" name="TextBox 4">
            <a:extLst>
              <a:ext uri="{FF2B5EF4-FFF2-40B4-BE49-F238E27FC236}">
                <a16:creationId xmlns:a16="http://schemas.microsoft.com/office/drawing/2014/main" id="{E494D954-B721-3048-A2FC-11292A0036FC}"/>
              </a:ext>
            </a:extLst>
          </p:cNvPr>
          <p:cNvSpPr txBox="1"/>
          <p:nvPr/>
        </p:nvSpPr>
        <p:spPr>
          <a:xfrm>
            <a:off x="731527" y="6075988"/>
            <a:ext cx="7647708" cy="646331"/>
          </a:xfrm>
          <a:prstGeom prst="rect">
            <a:avLst/>
          </a:prstGeom>
          <a:solidFill>
            <a:schemeClr val="tx1"/>
          </a:solidFill>
        </p:spPr>
        <p:txBody>
          <a:bodyPr wrap="square" rtlCol="0">
            <a:spAutoFit/>
          </a:bodyPr>
          <a:lstStyle/>
          <a:p>
            <a:pPr algn="ctr"/>
            <a:r>
              <a:rPr lang="en-US" i="1" dirty="0">
                <a:solidFill>
                  <a:schemeClr val="bg1"/>
                </a:solidFill>
                <a:latin typeface="Times New Roman" panose="02020603050405020304" pitchFamily="18" charset="0"/>
                <a:cs typeface="Times New Roman" panose="02020603050405020304" pitchFamily="18" charset="0"/>
              </a:rPr>
              <a:t>An epidemic is one of many evils that beset us, and we have to take that seriously; but the greater evil is the evil within. </a:t>
            </a:r>
          </a:p>
        </p:txBody>
      </p:sp>
      <p:sp>
        <p:nvSpPr>
          <p:cNvPr id="8" name="TextBox 7">
            <a:extLst>
              <a:ext uri="{FF2B5EF4-FFF2-40B4-BE49-F238E27FC236}">
                <a16:creationId xmlns:a16="http://schemas.microsoft.com/office/drawing/2014/main" id="{A9F4B61E-7D59-8A45-B659-9651096857E6}"/>
              </a:ext>
            </a:extLst>
          </p:cNvPr>
          <p:cNvSpPr txBox="1"/>
          <p:nvPr/>
        </p:nvSpPr>
        <p:spPr>
          <a:xfrm>
            <a:off x="9710700" y="6454665"/>
            <a:ext cx="1819729" cy="276999"/>
          </a:xfrm>
          <a:prstGeom prst="rect">
            <a:avLst/>
          </a:prstGeom>
          <a:solidFill>
            <a:schemeClr val="tx1"/>
          </a:solidFill>
        </p:spPr>
        <p:txBody>
          <a:bodyPr wrap="none" rtlCol="0">
            <a:spAutoFit/>
          </a:bodyPr>
          <a:lstStyle/>
          <a:p>
            <a:r>
              <a:rPr lang="en-US" sz="1200" i="1" dirty="0">
                <a:solidFill>
                  <a:schemeClr val="bg1"/>
                </a:solidFill>
                <a:latin typeface="Times New Roman" panose="02020603050405020304" pitchFamily="18" charset="0"/>
                <a:cs typeface="Times New Roman" panose="02020603050405020304" pitchFamily="18" charset="0"/>
              </a:rPr>
              <a:t>Matthew 10:28, Luke 12:4</a:t>
            </a:r>
          </a:p>
        </p:txBody>
      </p:sp>
    </p:spTree>
    <p:extLst>
      <p:ext uri="{BB962C8B-B14F-4D97-AF65-F5344CB8AC3E}">
        <p14:creationId xmlns:p14="http://schemas.microsoft.com/office/powerpoint/2010/main" val="1620167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D77D-8599-2244-8AA6-BE5735CFD90C}"/>
              </a:ext>
            </a:extLst>
          </p:cNvPr>
          <p:cNvSpPr>
            <a:spLocks noGrp="1"/>
          </p:cNvSpPr>
          <p:nvPr>
            <p:ph type="ctrTitle"/>
          </p:nvPr>
        </p:nvSpPr>
        <p:spPr/>
        <p:txBody>
          <a:bodyPr/>
          <a:lstStyle/>
          <a:p>
            <a:r>
              <a:rPr lang="en-US"/>
              <a:t>Why use a Mask?</a:t>
            </a:r>
          </a:p>
        </p:txBody>
      </p:sp>
      <p:sp>
        <p:nvSpPr>
          <p:cNvPr id="3" name="Subtitle 2">
            <a:extLst>
              <a:ext uri="{FF2B5EF4-FFF2-40B4-BE49-F238E27FC236}">
                <a16:creationId xmlns:a16="http://schemas.microsoft.com/office/drawing/2014/main" id="{1A8114AF-F440-7D46-9F51-AC063D96942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6888158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5236"/>
            <a:ext cx="12192000" cy="148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39472" y="259799"/>
            <a:ext cx="9784080" cy="1508760"/>
          </a:xfrm>
          <a:prstGeom prst="rect">
            <a:avLst/>
          </a:prstGeom>
        </p:spPr>
        <p:txBody>
          <a:bodyP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sz="5400"/>
              <a:t>Caregivers</a:t>
            </a:r>
          </a:p>
        </p:txBody>
      </p:sp>
      <p:sp>
        <p:nvSpPr>
          <p:cNvPr id="4" name="Rectangle 3"/>
          <p:cNvSpPr/>
          <p:nvPr/>
        </p:nvSpPr>
        <p:spPr>
          <a:xfrm>
            <a:off x="7016597" y="6176949"/>
            <a:ext cx="1351722" cy="3081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Good</a:t>
            </a:r>
          </a:p>
        </p:txBody>
      </p:sp>
      <p:sp>
        <p:nvSpPr>
          <p:cNvPr id="8" name="Rectangle 7"/>
          <p:cNvSpPr/>
          <p:nvPr/>
        </p:nvSpPr>
        <p:spPr>
          <a:xfrm>
            <a:off x="10375134" y="6188099"/>
            <a:ext cx="1351722" cy="3081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Critical</a:t>
            </a:r>
          </a:p>
        </p:txBody>
      </p:sp>
      <p:sp>
        <p:nvSpPr>
          <p:cNvPr id="9" name="Rectangle 8"/>
          <p:cNvSpPr/>
          <p:nvPr/>
        </p:nvSpPr>
        <p:spPr>
          <a:xfrm>
            <a:off x="8709562" y="6193514"/>
            <a:ext cx="1351722" cy="3081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Moderate</a:t>
            </a:r>
          </a:p>
        </p:txBody>
      </p:sp>
      <p:sp>
        <p:nvSpPr>
          <p:cNvPr id="6" name="TextBox 5"/>
          <p:cNvSpPr txBox="1"/>
          <p:nvPr/>
        </p:nvSpPr>
        <p:spPr>
          <a:xfrm>
            <a:off x="2267436" y="6171004"/>
            <a:ext cx="4779193" cy="369332"/>
          </a:xfrm>
          <a:prstGeom prst="rect">
            <a:avLst/>
          </a:prstGeom>
          <a:noFill/>
        </p:spPr>
        <p:txBody>
          <a:bodyPr wrap="none" rtlCol="0">
            <a:spAutoFit/>
          </a:bodyPr>
          <a:lstStyle/>
          <a:p>
            <a:r>
              <a:rPr lang="en-US"/>
              <a:t>Count reflects # furlough (exposed and positive)</a:t>
            </a:r>
          </a:p>
        </p:txBody>
      </p:sp>
      <p:sp>
        <p:nvSpPr>
          <p:cNvPr id="11" name="Rectangle 10"/>
          <p:cNvSpPr/>
          <p:nvPr/>
        </p:nvSpPr>
        <p:spPr>
          <a:xfrm>
            <a:off x="0" y="950389"/>
            <a:ext cx="12192000" cy="972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p:cNvGraphicFramePr>
            <a:graphicFrameLocks noGrp="1"/>
          </p:cNvGraphicFramePr>
          <p:nvPr>
            <p:extLst/>
          </p:nvPr>
        </p:nvGraphicFramePr>
        <p:xfrm>
          <a:off x="2273029" y="1576199"/>
          <a:ext cx="9547200" cy="4445000"/>
        </p:xfrm>
        <a:graphic>
          <a:graphicData uri="http://schemas.openxmlformats.org/drawingml/2006/table">
            <a:tbl>
              <a:tblPr firstRow="1" bandRow="1">
                <a:tableStyleId>{073A0DAA-6AF3-43AB-8588-CEC1D06C72B9}</a:tableStyleId>
              </a:tblPr>
              <a:tblGrid>
                <a:gridCol w="1037096">
                  <a:extLst>
                    <a:ext uri="{9D8B030D-6E8A-4147-A177-3AD203B41FA5}">
                      <a16:colId xmlns:a16="http://schemas.microsoft.com/office/drawing/2014/main" val="20000"/>
                    </a:ext>
                  </a:extLst>
                </a:gridCol>
                <a:gridCol w="954156">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3228">
                  <a:extLst>
                    <a:ext uri="{9D8B030D-6E8A-4147-A177-3AD203B41FA5}">
                      <a16:colId xmlns:a16="http://schemas.microsoft.com/office/drawing/2014/main" val="20003"/>
                    </a:ext>
                  </a:extLst>
                </a:gridCol>
                <a:gridCol w="954720">
                  <a:extLst>
                    <a:ext uri="{9D8B030D-6E8A-4147-A177-3AD203B41FA5}">
                      <a16:colId xmlns:a16="http://schemas.microsoft.com/office/drawing/2014/main" val="20004"/>
                    </a:ext>
                  </a:extLst>
                </a:gridCol>
                <a:gridCol w="954720">
                  <a:extLst>
                    <a:ext uri="{9D8B030D-6E8A-4147-A177-3AD203B41FA5}">
                      <a16:colId xmlns:a16="http://schemas.microsoft.com/office/drawing/2014/main" val="20005"/>
                    </a:ext>
                  </a:extLst>
                </a:gridCol>
                <a:gridCol w="954720">
                  <a:extLst>
                    <a:ext uri="{9D8B030D-6E8A-4147-A177-3AD203B41FA5}">
                      <a16:colId xmlns:a16="http://schemas.microsoft.com/office/drawing/2014/main" val="20006"/>
                    </a:ext>
                  </a:extLst>
                </a:gridCol>
                <a:gridCol w="954720">
                  <a:extLst>
                    <a:ext uri="{9D8B030D-6E8A-4147-A177-3AD203B41FA5}">
                      <a16:colId xmlns:a16="http://schemas.microsoft.com/office/drawing/2014/main" val="20007"/>
                    </a:ext>
                  </a:extLst>
                </a:gridCol>
                <a:gridCol w="954720">
                  <a:extLst>
                    <a:ext uri="{9D8B030D-6E8A-4147-A177-3AD203B41FA5}">
                      <a16:colId xmlns:a16="http://schemas.microsoft.com/office/drawing/2014/main" val="20008"/>
                    </a:ext>
                  </a:extLst>
                </a:gridCol>
                <a:gridCol w="954720">
                  <a:extLst>
                    <a:ext uri="{9D8B030D-6E8A-4147-A177-3AD203B41FA5}">
                      <a16:colId xmlns:a16="http://schemas.microsoft.com/office/drawing/2014/main" val="20009"/>
                    </a:ext>
                  </a:extLst>
                </a:gridCol>
              </a:tblGrid>
              <a:tr h="364096">
                <a:tc>
                  <a:txBody>
                    <a:bodyPr/>
                    <a:lstStyle/>
                    <a:p>
                      <a:endParaRPr lang="en-US"/>
                    </a:p>
                  </a:txBody>
                  <a:tcPr/>
                </a:tc>
                <a:tc>
                  <a:txBody>
                    <a:bodyPr/>
                    <a:lstStyle/>
                    <a:p>
                      <a:pPr algn="ctr"/>
                      <a:r>
                        <a:rPr lang="en-US">
                          <a:latin typeface="Arial" panose="020B0604020202020204" pitchFamily="34" charset="0"/>
                          <a:cs typeface="Arial" panose="020B0604020202020204" pitchFamily="34" charset="0"/>
                        </a:rPr>
                        <a:t>6/22</a:t>
                      </a:r>
                    </a:p>
                  </a:txBody>
                  <a:tcPr/>
                </a:tc>
                <a:tc>
                  <a:txBody>
                    <a:bodyPr/>
                    <a:lstStyle/>
                    <a:p>
                      <a:pPr algn="ctr"/>
                      <a:r>
                        <a:rPr lang="en-US">
                          <a:latin typeface="Arial" panose="020B0604020202020204" pitchFamily="34" charset="0"/>
                          <a:cs typeface="Arial" panose="020B0604020202020204" pitchFamily="34" charset="0"/>
                        </a:rPr>
                        <a:t>6/24</a:t>
                      </a:r>
                    </a:p>
                  </a:txBody>
                  <a:tcPr/>
                </a:tc>
                <a:tc>
                  <a:txBody>
                    <a:bodyPr/>
                    <a:lstStyle/>
                    <a:p>
                      <a:pPr algn="ctr"/>
                      <a:r>
                        <a:rPr lang="en-US">
                          <a:latin typeface="Arial" panose="020B0604020202020204" pitchFamily="34" charset="0"/>
                          <a:cs typeface="Arial" panose="020B0604020202020204" pitchFamily="34" charset="0"/>
                        </a:rPr>
                        <a:t>6/25</a:t>
                      </a: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r>
                        <a:rPr lang="en-US"/>
                        <a:t>CMC</a:t>
                      </a:r>
                    </a:p>
                  </a:txBody>
                  <a:tcPr/>
                </a:tc>
                <a:tc>
                  <a:txBody>
                    <a:bodyPr/>
                    <a:lstStyle/>
                    <a:p>
                      <a:pPr algn="ctr"/>
                      <a:r>
                        <a:rPr lang="en-US">
                          <a:latin typeface="Arial" panose="020B0604020202020204" pitchFamily="34" charset="0"/>
                          <a:cs typeface="Arial" panose="020B0604020202020204" pitchFamily="34" charset="0"/>
                        </a:rPr>
                        <a:t>11</a:t>
                      </a:r>
                    </a:p>
                  </a:txBody>
                  <a:tcPr/>
                </a:tc>
                <a:tc>
                  <a:txBody>
                    <a:bodyPr/>
                    <a:lstStyle/>
                    <a:p>
                      <a:pPr algn="ctr"/>
                      <a:r>
                        <a:rPr lang="en-US">
                          <a:latin typeface="Arial" panose="020B0604020202020204" pitchFamily="34" charset="0"/>
                          <a:cs typeface="Arial" panose="020B0604020202020204" pitchFamily="34" charset="0"/>
                        </a:rPr>
                        <a:t>16</a:t>
                      </a: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a:t>CCH</a:t>
                      </a:r>
                    </a:p>
                  </a:txBody>
                  <a:tcPr/>
                </a:tc>
                <a:tc>
                  <a:txBody>
                    <a:bodyPr/>
                    <a:lstStyle/>
                    <a:p>
                      <a:pPr algn="ctr"/>
                      <a:r>
                        <a:rPr lang="en-US">
                          <a:latin typeface="Arial" panose="020B0604020202020204" pitchFamily="34" charset="0"/>
                          <a:cs typeface="Arial" panose="020B0604020202020204" pitchFamily="34" charset="0"/>
                        </a:rPr>
                        <a:t>6</a:t>
                      </a:r>
                    </a:p>
                  </a:txBody>
                  <a:tcPr/>
                </a:tc>
                <a:tc>
                  <a:txBody>
                    <a:bodyPr/>
                    <a:lstStyle/>
                    <a:p>
                      <a:pPr algn="ctr"/>
                      <a:r>
                        <a:rPr lang="en-US">
                          <a:latin typeface="Arial" panose="020B0604020202020204" pitchFamily="34" charset="0"/>
                          <a:cs typeface="Arial" panose="020B0604020202020204" pitchFamily="34" charset="0"/>
                        </a:rPr>
                        <a:t>7</a:t>
                      </a: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US"/>
                        <a:t>GMC</a:t>
                      </a:r>
                    </a:p>
                  </a:txBody>
                  <a:tcPr/>
                </a:tc>
                <a:tc>
                  <a:txBody>
                    <a:bodyPr/>
                    <a:lstStyle/>
                    <a:p>
                      <a:pPr algn="ctr"/>
                      <a:r>
                        <a:rPr lang="en-US">
                          <a:latin typeface="Arial" panose="020B0604020202020204" pitchFamily="34" charset="0"/>
                          <a:cs typeface="Arial" panose="020B0604020202020204" pitchFamily="34" charset="0"/>
                        </a:rPr>
                        <a:t>2</a:t>
                      </a:r>
                    </a:p>
                  </a:txBody>
                  <a:tcPr>
                    <a:solidFill>
                      <a:srgbClr val="00B050"/>
                    </a:solidFill>
                  </a:tcPr>
                </a:tc>
                <a:tc>
                  <a:txBody>
                    <a:bodyPr/>
                    <a:lstStyle/>
                    <a:p>
                      <a:pPr algn="ctr"/>
                      <a:r>
                        <a:rPr lang="en-US">
                          <a:latin typeface="Arial" panose="020B0604020202020204" pitchFamily="34" charset="0"/>
                          <a:cs typeface="Arial" panose="020B0604020202020204" pitchFamily="34" charset="0"/>
                        </a:rPr>
                        <a:t>2</a:t>
                      </a:r>
                    </a:p>
                  </a:txBody>
                  <a:tcPr>
                    <a:solidFill>
                      <a:srgbClr val="00B050"/>
                    </a:solidFill>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a:t>CSH</a:t>
                      </a:r>
                    </a:p>
                  </a:txBody>
                  <a:tcPr/>
                </a:tc>
                <a:tc>
                  <a:txBody>
                    <a:bodyPr/>
                    <a:lstStyle/>
                    <a:p>
                      <a:pPr algn="ctr"/>
                      <a:r>
                        <a:rPr lang="en-US">
                          <a:latin typeface="Arial" panose="020B0604020202020204" pitchFamily="34" charset="0"/>
                          <a:cs typeface="Arial" panose="020B0604020202020204" pitchFamily="34" charset="0"/>
                        </a:rPr>
                        <a:t>0</a:t>
                      </a:r>
                    </a:p>
                  </a:txBody>
                  <a:tcPr>
                    <a:solidFill>
                      <a:srgbClr val="00B050"/>
                    </a:solidFill>
                  </a:tcPr>
                </a:tc>
                <a:tc>
                  <a:txBody>
                    <a:bodyPr/>
                    <a:lstStyle/>
                    <a:p>
                      <a:pPr algn="ctr"/>
                      <a:r>
                        <a:rPr lang="en-US">
                          <a:latin typeface="Arial" panose="020B0604020202020204" pitchFamily="34" charset="0"/>
                          <a:cs typeface="Arial" panose="020B0604020202020204" pitchFamily="34" charset="0"/>
                        </a:rPr>
                        <a:t>0</a:t>
                      </a:r>
                    </a:p>
                  </a:txBody>
                  <a:tcPr>
                    <a:solidFill>
                      <a:srgbClr val="00B050"/>
                    </a:solidFill>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US"/>
                        <a:t>CHPLV</a:t>
                      </a:r>
                    </a:p>
                  </a:txBody>
                  <a:tcPr/>
                </a:tc>
                <a:tc>
                  <a:txBody>
                    <a:bodyPr/>
                    <a:lstStyle/>
                    <a:p>
                      <a:pPr algn="ctr"/>
                      <a:r>
                        <a:rPr lang="en-US">
                          <a:latin typeface="Arial" panose="020B0604020202020204" pitchFamily="34" charset="0"/>
                          <a:cs typeface="Arial" panose="020B0604020202020204" pitchFamily="34" charset="0"/>
                        </a:rPr>
                        <a:t>1</a:t>
                      </a:r>
                    </a:p>
                  </a:txBody>
                  <a:tcPr>
                    <a:solidFill>
                      <a:srgbClr val="00B050"/>
                    </a:solidFill>
                  </a:tcPr>
                </a:tc>
                <a:tc>
                  <a:txBody>
                    <a:bodyPr/>
                    <a:lstStyle/>
                    <a:p>
                      <a:pPr algn="ctr"/>
                      <a:r>
                        <a:rPr lang="en-US">
                          <a:latin typeface="Arial" panose="020B0604020202020204" pitchFamily="34" charset="0"/>
                          <a:cs typeface="Arial" panose="020B0604020202020204" pitchFamily="34" charset="0"/>
                        </a:rPr>
                        <a:t>2</a:t>
                      </a:r>
                    </a:p>
                  </a:txBody>
                  <a:tcPr>
                    <a:solidFill>
                      <a:srgbClr val="00B050"/>
                    </a:solidFill>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a:t>CHL</a:t>
                      </a:r>
                    </a:p>
                  </a:txBody>
                  <a:tcPr/>
                </a:tc>
                <a:tc>
                  <a:txBody>
                    <a:bodyPr/>
                    <a:lstStyle/>
                    <a:p>
                      <a:pPr algn="ctr"/>
                      <a:r>
                        <a:rPr lang="en-US">
                          <a:latin typeface="Arial" panose="020B0604020202020204" pitchFamily="34" charset="0"/>
                          <a:cs typeface="Arial" panose="020B0604020202020204" pitchFamily="34" charset="0"/>
                        </a:rPr>
                        <a:t>0</a:t>
                      </a:r>
                    </a:p>
                  </a:txBody>
                  <a:tcPr>
                    <a:solidFill>
                      <a:srgbClr val="00B050"/>
                    </a:solidFill>
                  </a:tcPr>
                </a:tc>
                <a:tc>
                  <a:txBody>
                    <a:bodyPr/>
                    <a:lstStyle/>
                    <a:p>
                      <a:pPr algn="ctr"/>
                      <a:r>
                        <a:rPr lang="en-US">
                          <a:latin typeface="Arial" panose="020B0604020202020204" pitchFamily="34" charset="0"/>
                          <a:cs typeface="Arial" panose="020B0604020202020204" pitchFamily="34" charset="0"/>
                        </a:rPr>
                        <a:t>1</a:t>
                      </a:r>
                    </a:p>
                  </a:txBody>
                  <a:tcPr>
                    <a:solidFill>
                      <a:srgbClr val="00B050"/>
                    </a:solidFill>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a:t>CMG</a:t>
                      </a:r>
                    </a:p>
                  </a:txBody>
                  <a:tcPr/>
                </a:tc>
                <a:tc>
                  <a:txBody>
                    <a:bodyPr/>
                    <a:lstStyle/>
                    <a:p>
                      <a:pPr algn="ctr"/>
                      <a:r>
                        <a:rPr lang="en-US">
                          <a:latin typeface="Arial" panose="020B0604020202020204" pitchFamily="34" charset="0"/>
                          <a:cs typeface="Arial" panose="020B0604020202020204" pitchFamily="34" charset="0"/>
                        </a:rPr>
                        <a:t>3</a:t>
                      </a:r>
                    </a:p>
                  </a:txBody>
                  <a:tcPr/>
                </a:tc>
                <a:tc>
                  <a:txBody>
                    <a:bodyPr/>
                    <a:lstStyle/>
                    <a:p>
                      <a:pPr algn="ctr"/>
                      <a:r>
                        <a:rPr lang="en-US">
                          <a:latin typeface="Arial" panose="020B0604020202020204" pitchFamily="34" charset="0"/>
                          <a:cs typeface="Arial" panose="020B0604020202020204" pitchFamily="34" charset="0"/>
                        </a:rPr>
                        <a:t>3</a:t>
                      </a: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70840">
                <a:tc>
                  <a:txBody>
                    <a:bodyPr/>
                    <a:lstStyle/>
                    <a:p>
                      <a:r>
                        <a:rPr lang="en-US"/>
                        <a:t>GMG</a:t>
                      </a:r>
                    </a:p>
                  </a:txBody>
                  <a:tcPr/>
                </a:tc>
                <a:tc>
                  <a:txBody>
                    <a:bodyPr/>
                    <a:lstStyle/>
                    <a:p>
                      <a:pPr algn="ctr"/>
                      <a:r>
                        <a:rPr lang="en-US">
                          <a:latin typeface="Arial" panose="020B0604020202020204" pitchFamily="34" charset="0"/>
                          <a:cs typeface="Arial" panose="020B0604020202020204" pitchFamily="34" charset="0"/>
                        </a:rPr>
                        <a:t>5</a:t>
                      </a:r>
                    </a:p>
                  </a:txBody>
                  <a:tcPr/>
                </a:tc>
                <a:tc>
                  <a:txBody>
                    <a:bodyPr/>
                    <a:lstStyle/>
                    <a:p>
                      <a:pPr algn="ctr"/>
                      <a:r>
                        <a:rPr lang="en-US">
                          <a:latin typeface="Arial" panose="020B0604020202020204" pitchFamily="34" charset="0"/>
                          <a:cs typeface="Arial" panose="020B0604020202020204" pitchFamily="34" charset="0"/>
                        </a:rPr>
                        <a:t>6</a:t>
                      </a: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70840">
                <a:tc>
                  <a:txBody>
                    <a:bodyPr/>
                    <a:lstStyle/>
                    <a:p>
                      <a:r>
                        <a:rPr lang="en-US"/>
                        <a:t>HOL</a:t>
                      </a:r>
                    </a:p>
                  </a:txBody>
                  <a:tcPr/>
                </a:tc>
                <a:tc>
                  <a:txBody>
                    <a:bodyPr/>
                    <a:lstStyle/>
                    <a:p>
                      <a:pPr algn="ctr"/>
                      <a:r>
                        <a:rPr lang="en-US">
                          <a:latin typeface="Arial" panose="020B0604020202020204" pitchFamily="34" charset="0"/>
                          <a:cs typeface="Arial" panose="020B0604020202020204" pitchFamily="34" charset="0"/>
                        </a:rPr>
                        <a:t>0</a:t>
                      </a:r>
                    </a:p>
                  </a:txBody>
                  <a:tcPr>
                    <a:solidFill>
                      <a:srgbClr val="00B050"/>
                    </a:solidFill>
                  </a:tcPr>
                </a:tc>
                <a:tc>
                  <a:txBody>
                    <a:bodyPr/>
                    <a:lstStyle/>
                    <a:p>
                      <a:pPr algn="ctr"/>
                      <a:r>
                        <a:rPr lang="en-US">
                          <a:latin typeface="Arial" panose="020B0604020202020204" pitchFamily="34" charset="0"/>
                          <a:cs typeface="Arial" panose="020B0604020202020204" pitchFamily="34" charset="0"/>
                        </a:rPr>
                        <a:t>0</a:t>
                      </a:r>
                    </a:p>
                  </a:txBody>
                  <a:tcPr>
                    <a:solidFill>
                      <a:srgbClr val="00B050"/>
                    </a:solidFill>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70840">
                <a:tc>
                  <a:txBody>
                    <a:bodyPr/>
                    <a:lstStyle/>
                    <a:p>
                      <a:r>
                        <a:rPr lang="en-US"/>
                        <a:t>CHP</a:t>
                      </a:r>
                    </a:p>
                  </a:txBody>
                  <a:tcPr/>
                </a:tc>
                <a:tc>
                  <a:txBody>
                    <a:bodyPr/>
                    <a:lstStyle/>
                    <a:p>
                      <a:pPr algn="ctr"/>
                      <a:r>
                        <a:rPr lang="en-US">
                          <a:latin typeface="Arial" panose="020B0604020202020204" pitchFamily="34" charset="0"/>
                          <a:cs typeface="Arial" panose="020B0604020202020204" pitchFamily="34" charset="0"/>
                        </a:rPr>
                        <a:t>1</a:t>
                      </a:r>
                    </a:p>
                  </a:txBody>
                  <a:tcPr>
                    <a:solidFill>
                      <a:srgbClr val="00B050"/>
                    </a:solidFill>
                  </a:tcPr>
                </a:tc>
                <a:tc>
                  <a:txBody>
                    <a:bodyPr/>
                    <a:lstStyle/>
                    <a:p>
                      <a:pPr algn="ctr"/>
                      <a:r>
                        <a:rPr lang="en-US">
                          <a:latin typeface="Arial" panose="020B0604020202020204" pitchFamily="34" charset="0"/>
                          <a:cs typeface="Arial" panose="020B0604020202020204" pitchFamily="34" charset="0"/>
                        </a:rPr>
                        <a:t>2</a:t>
                      </a:r>
                    </a:p>
                  </a:txBody>
                  <a:tcPr>
                    <a:solidFill>
                      <a:srgbClr val="00B050"/>
                    </a:solidFill>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r h="370840">
                <a:tc>
                  <a:txBody>
                    <a:bodyPr/>
                    <a:lstStyle/>
                    <a:p>
                      <a:r>
                        <a:rPr lang="en-US"/>
                        <a:t>Total</a:t>
                      </a:r>
                    </a:p>
                  </a:txBody>
                  <a:tcPr/>
                </a:tc>
                <a:tc>
                  <a:txBody>
                    <a:bodyPr/>
                    <a:lstStyle/>
                    <a:p>
                      <a:pPr algn="ctr"/>
                      <a:r>
                        <a:rPr lang="en-US">
                          <a:latin typeface="Arial" panose="020B0604020202020204" pitchFamily="34" charset="0"/>
                          <a:cs typeface="Arial" panose="020B0604020202020204" pitchFamily="34" charset="0"/>
                        </a:rPr>
                        <a:t>29</a:t>
                      </a:r>
                    </a:p>
                  </a:txBody>
                  <a:tcPr/>
                </a:tc>
                <a:tc>
                  <a:txBody>
                    <a:bodyPr/>
                    <a:lstStyle/>
                    <a:p>
                      <a:pPr algn="ctr"/>
                      <a:r>
                        <a:rPr lang="en-US">
                          <a:latin typeface="Arial" panose="020B0604020202020204" pitchFamily="34" charset="0"/>
                          <a:cs typeface="Arial" panose="020B0604020202020204" pitchFamily="34" charset="0"/>
                        </a:rPr>
                        <a:t>39</a:t>
                      </a: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tc>
                  <a:txBody>
                    <a:bodyPr/>
                    <a:lstStyle/>
                    <a:p>
                      <a:pPr algn="ctr"/>
                      <a:endParaRPr lang="en-US">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bl>
          </a:graphicData>
        </a:graphic>
      </p:graphicFrame>
      <p:sp>
        <p:nvSpPr>
          <p:cNvPr id="14" name="TextBox 13"/>
          <p:cNvSpPr txBox="1"/>
          <p:nvPr/>
        </p:nvSpPr>
        <p:spPr>
          <a:xfrm>
            <a:off x="466472" y="971204"/>
            <a:ext cx="4499117" cy="584775"/>
          </a:xfrm>
          <a:prstGeom prst="rect">
            <a:avLst/>
          </a:prstGeom>
          <a:noFill/>
        </p:spPr>
        <p:txBody>
          <a:bodyPr wrap="none" rtlCol="0">
            <a:spAutoFit/>
          </a:bodyPr>
          <a:lstStyle/>
          <a:p>
            <a:r>
              <a:rPr lang="en-US" sz="3200"/>
              <a:t>COVID Related Furloughs</a:t>
            </a:r>
          </a:p>
        </p:txBody>
      </p:sp>
    </p:spTree>
    <p:extLst>
      <p:ext uri="{BB962C8B-B14F-4D97-AF65-F5344CB8AC3E}">
        <p14:creationId xmlns:p14="http://schemas.microsoft.com/office/powerpoint/2010/main" val="1820920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5236"/>
            <a:ext cx="12192000" cy="148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35591"/>
            <a:ext cx="12192000" cy="972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471612" y="80962"/>
            <a:ext cx="9248775" cy="6696075"/>
          </a:xfrm>
          <a:prstGeom prst="rect">
            <a:avLst/>
          </a:prstGeom>
        </p:spPr>
      </p:pic>
    </p:spTree>
    <p:extLst>
      <p:ext uri="{BB962C8B-B14F-4D97-AF65-F5344CB8AC3E}">
        <p14:creationId xmlns:p14="http://schemas.microsoft.com/office/powerpoint/2010/main" val="1959475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5236"/>
            <a:ext cx="12192000" cy="148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935591"/>
            <a:ext cx="12192000" cy="972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673352" y="64008"/>
            <a:ext cx="8919260" cy="6719609"/>
          </a:xfrm>
          <a:prstGeom prst="rect">
            <a:avLst/>
          </a:prstGeom>
        </p:spPr>
      </p:pic>
    </p:spTree>
    <p:extLst>
      <p:ext uri="{BB962C8B-B14F-4D97-AF65-F5344CB8AC3E}">
        <p14:creationId xmlns:p14="http://schemas.microsoft.com/office/powerpoint/2010/main" val="972644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55236"/>
            <a:ext cx="12192000" cy="14856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39472" y="259799"/>
            <a:ext cx="9784080" cy="1508760"/>
          </a:xfrm>
          <a:prstGeom prst="rect">
            <a:avLst/>
          </a:prstGeom>
        </p:spPr>
        <p:txBody>
          <a:bodyP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r>
              <a:rPr lang="en-US" sz="5400"/>
              <a:t>Caregivers</a:t>
            </a:r>
          </a:p>
        </p:txBody>
      </p:sp>
      <p:sp>
        <p:nvSpPr>
          <p:cNvPr id="11" name="Rectangle 10"/>
          <p:cNvSpPr/>
          <p:nvPr/>
        </p:nvSpPr>
        <p:spPr>
          <a:xfrm>
            <a:off x="0" y="935591"/>
            <a:ext cx="12192000" cy="9723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6818" y="1129388"/>
            <a:ext cx="4430636" cy="707886"/>
          </a:xfrm>
          <a:prstGeom prst="rect">
            <a:avLst/>
          </a:prstGeom>
          <a:noFill/>
        </p:spPr>
        <p:txBody>
          <a:bodyPr wrap="none" rtlCol="0">
            <a:spAutoFit/>
          </a:bodyPr>
          <a:lstStyle/>
          <a:p>
            <a:r>
              <a:rPr lang="en-US" sz="4000"/>
              <a:t>Reducing Exposures</a:t>
            </a:r>
          </a:p>
        </p:txBody>
      </p:sp>
      <p:sp>
        <p:nvSpPr>
          <p:cNvPr id="7" name="TextBox 6"/>
          <p:cNvSpPr txBox="1"/>
          <p:nvPr/>
        </p:nvSpPr>
        <p:spPr>
          <a:xfrm>
            <a:off x="3483864" y="2660904"/>
            <a:ext cx="184731" cy="369332"/>
          </a:xfrm>
          <a:prstGeom prst="rect">
            <a:avLst/>
          </a:prstGeom>
          <a:noFill/>
        </p:spPr>
        <p:txBody>
          <a:bodyPr wrap="none" rtlCol="0">
            <a:spAutoFit/>
          </a:bodyPr>
          <a:lstStyle/>
          <a:p>
            <a:endParaRPr lang="en-US"/>
          </a:p>
        </p:txBody>
      </p:sp>
      <p:sp>
        <p:nvSpPr>
          <p:cNvPr id="15" name="TextBox 14"/>
          <p:cNvSpPr txBox="1"/>
          <p:nvPr/>
        </p:nvSpPr>
        <p:spPr>
          <a:xfrm>
            <a:off x="1611050" y="1837274"/>
            <a:ext cx="8357994" cy="5016758"/>
          </a:xfrm>
          <a:prstGeom prst="rect">
            <a:avLst/>
          </a:prstGeom>
          <a:noFill/>
        </p:spPr>
        <p:txBody>
          <a:bodyPr wrap="none" rtlCol="0">
            <a:spAutoFit/>
          </a:bodyPr>
          <a:lstStyle/>
          <a:p>
            <a:pPr marL="457200" indent="-457200">
              <a:buFont typeface="Arial" panose="020B0604020202020204" pitchFamily="34" charset="0"/>
              <a:buChar char="•"/>
            </a:pPr>
            <a:r>
              <a:rPr lang="en-US" sz="3200"/>
              <a:t>Wear the M A S K </a:t>
            </a:r>
          </a:p>
          <a:p>
            <a:pPr marL="914400" lvl="1" indent="-457200">
              <a:buFont typeface="Arial" panose="020B0604020202020204" pitchFamily="34" charset="0"/>
              <a:buChar char="•"/>
            </a:pPr>
            <a:r>
              <a:rPr lang="en-US" sz="3200"/>
              <a:t>not just in a patient room</a:t>
            </a:r>
          </a:p>
          <a:p>
            <a:pPr marL="914400" lvl="1" indent="-457200">
              <a:buFont typeface="Arial" panose="020B0604020202020204" pitchFamily="34" charset="0"/>
              <a:buChar char="•"/>
            </a:pPr>
            <a:r>
              <a:rPr lang="en-US" sz="3200"/>
              <a:t>Nurses stations, hallways, elevators</a:t>
            </a:r>
          </a:p>
          <a:p>
            <a:pPr marL="914400" lvl="1" indent="-457200">
              <a:buFont typeface="Arial" panose="020B0604020202020204" pitchFamily="34" charset="0"/>
              <a:buChar char="•"/>
            </a:pPr>
            <a:r>
              <a:rPr lang="en-US" sz="3200"/>
              <a:t>Areas where there are other people</a:t>
            </a:r>
          </a:p>
          <a:p>
            <a:pPr marL="457200" indent="-457200">
              <a:buFont typeface="Arial" panose="020B0604020202020204" pitchFamily="34" charset="0"/>
              <a:buChar char="•"/>
            </a:pPr>
            <a:r>
              <a:rPr lang="en-US" sz="3200"/>
              <a:t>Social distance</a:t>
            </a:r>
          </a:p>
          <a:p>
            <a:pPr marL="914400" lvl="1" indent="-457200">
              <a:buFont typeface="Arial" panose="020B0604020202020204" pitchFamily="34" charset="0"/>
              <a:buChar char="•"/>
            </a:pPr>
            <a:r>
              <a:rPr lang="en-US" sz="3200"/>
              <a:t>“Mask-free zones”</a:t>
            </a:r>
          </a:p>
          <a:p>
            <a:pPr marL="914400" lvl="1" indent="-457200">
              <a:buFont typeface="Arial" panose="020B0604020202020204" pitchFamily="34" charset="0"/>
              <a:buChar char="•"/>
            </a:pPr>
            <a:r>
              <a:rPr lang="en-US" sz="3200"/>
              <a:t>Elevators, Dining locations, standing in line</a:t>
            </a:r>
          </a:p>
          <a:p>
            <a:pPr marL="914400" lvl="1" indent="-457200">
              <a:buFont typeface="Arial" panose="020B0604020202020204" pitchFamily="34" charset="0"/>
              <a:buChar char="•"/>
            </a:pPr>
            <a:r>
              <a:rPr lang="en-US" sz="3200"/>
              <a:t>Areas where there are other people</a:t>
            </a:r>
          </a:p>
          <a:p>
            <a:pPr marL="457200" indent="-457200">
              <a:buFont typeface="Arial" panose="020B0604020202020204" pitchFamily="34" charset="0"/>
              <a:buChar char="•"/>
            </a:pPr>
            <a:r>
              <a:rPr lang="en-US" sz="3200"/>
              <a:t>BE SMART when you </a:t>
            </a:r>
            <a:r>
              <a:rPr lang="en-US" sz="3200" u="sng"/>
              <a:t>are away from work</a:t>
            </a:r>
          </a:p>
          <a:p>
            <a:pPr marL="914400" lvl="1" indent="-457200">
              <a:buFont typeface="Arial" panose="020B0604020202020204" pitchFamily="34" charset="0"/>
              <a:buChar char="•"/>
            </a:pPr>
            <a:endParaRPr lang="en-US" sz="3200"/>
          </a:p>
        </p:txBody>
      </p:sp>
    </p:spTree>
    <p:extLst>
      <p:ext uri="{BB962C8B-B14F-4D97-AF65-F5344CB8AC3E}">
        <p14:creationId xmlns:p14="http://schemas.microsoft.com/office/powerpoint/2010/main" val="4190643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7C7B8-175D-3A4A-BF27-A211A14FDCEE}"/>
              </a:ext>
            </a:extLst>
          </p:cNvPr>
          <p:cNvSpPr>
            <a:spLocks noGrp="1"/>
          </p:cNvSpPr>
          <p:nvPr>
            <p:ph type="title"/>
          </p:nvPr>
        </p:nvSpPr>
        <p:spPr/>
        <p:txBody>
          <a:bodyPr/>
          <a:lstStyle/>
          <a:p>
            <a:r>
              <a:rPr lang="en-US"/>
              <a:t>Masking – Preventing the Spread</a:t>
            </a:r>
            <a:br>
              <a:rPr lang="en-US"/>
            </a:br>
            <a:endParaRPr lang="en-US"/>
          </a:p>
        </p:txBody>
      </p:sp>
      <p:sp>
        <p:nvSpPr>
          <p:cNvPr id="3" name="Content Placeholder 2">
            <a:extLst>
              <a:ext uri="{FF2B5EF4-FFF2-40B4-BE49-F238E27FC236}">
                <a16:creationId xmlns:a16="http://schemas.microsoft.com/office/drawing/2014/main" id="{1C3C3CED-C8CD-E945-97B7-DC14089E4017}"/>
              </a:ext>
            </a:extLst>
          </p:cNvPr>
          <p:cNvSpPr>
            <a:spLocks noGrp="1"/>
          </p:cNvSpPr>
          <p:nvPr>
            <p:ph idx="1"/>
          </p:nvPr>
        </p:nvSpPr>
        <p:spPr/>
        <p:txBody>
          <a:bodyPr/>
          <a:lstStyle/>
          <a:p>
            <a:r>
              <a:rPr lang="en-US" sz="2400" dirty="0"/>
              <a:t>With the </a:t>
            </a:r>
            <a:r>
              <a:rPr lang="en-US" sz="2400" dirty="0">
                <a:solidFill>
                  <a:srgbClr val="FF0000"/>
                </a:solidFill>
              </a:rPr>
              <a:t>rapid increase </a:t>
            </a:r>
            <a:r>
              <a:rPr lang="en-US" sz="2400" dirty="0"/>
              <a:t>of positive COVID cases in our community, we are documenting additional caregivers working unknowingly with asymptomatic COVID. </a:t>
            </a:r>
          </a:p>
          <a:p>
            <a:r>
              <a:rPr lang="en-US" sz="2400" dirty="0"/>
              <a:t>Lubbock is reporting an additional 100+ positive individuals daily, with the large number of these between the ages of 20-29 years of age. </a:t>
            </a:r>
          </a:p>
          <a:p>
            <a:r>
              <a:rPr lang="en-US" sz="2400" dirty="0"/>
              <a:t>In the past week, we have followed up with </a:t>
            </a:r>
            <a:r>
              <a:rPr lang="en-US" sz="2400" dirty="0">
                <a:solidFill>
                  <a:srgbClr val="FF0000"/>
                </a:solidFill>
              </a:rPr>
              <a:t>4 asymptomatic caregivers who were working, while unknowingly exposing patients </a:t>
            </a:r>
            <a:r>
              <a:rPr lang="en-US" sz="2400" dirty="0"/>
              <a:t>and their fellow caregivers. They began feeling symptomatic hours after their shift and were tested positive.   </a:t>
            </a:r>
          </a:p>
          <a:p>
            <a:r>
              <a:rPr lang="en-US" sz="2400" dirty="0"/>
              <a:t>At Covenant Health, we are following the CDC guidelines for follow-up to exposures and have had the following for the week of June 19 – Jun 25:</a:t>
            </a:r>
          </a:p>
          <a:p>
            <a:pPr lvl="0"/>
            <a:r>
              <a:rPr lang="en-US" sz="2400" dirty="0"/>
              <a:t>Infection prevention has followed up on 46 patients with disclosure and testing. </a:t>
            </a:r>
          </a:p>
          <a:p>
            <a:pPr lvl="0"/>
            <a:r>
              <a:rPr lang="en-US" sz="2400" dirty="0"/>
              <a:t>Caregiver health has followed up and interviewed 75 caregivers, providing instructions and, if needed, quarantine due to a positive test.  </a:t>
            </a:r>
          </a:p>
          <a:p>
            <a:pPr marL="0" indent="0">
              <a:buNone/>
            </a:pPr>
            <a:endParaRPr lang="en-US" sz="2400" dirty="0"/>
          </a:p>
        </p:txBody>
      </p:sp>
    </p:spTree>
    <p:extLst>
      <p:ext uri="{BB962C8B-B14F-4D97-AF65-F5344CB8AC3E}">
        <p14:creationId xmlns:p14="http://schemas.microsoft.com/office/powerpoint/2010/main" val="23803614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38231-AA5F-5F44-8E8C-6F8DC00DB11D}"/>
              </a:ext>
            </a:extLst>
          </p:cNvPr>
          <p:cNvSpPr>
            <a:spLocks noGrp="1"/>
          </p:cNvSpPr>
          <p:nvPr>
            <p:ph type="title"/>
          </p:nvPr>
        </p:nvSpPr>
        <p:spPr/>
        <p:txBody>
          <a:bodyPr/>
          <a:lstStyle/>
          <a:p>
            <a:r>
              <a:rPr lang="en-US" dirty="0"/>
              <a:t>Preventing the Spread - Continued</a:t>
            </a:r>
          </a:p>
        </p:txBody>
      </p:sp>
      <p:sp>
        <p:nvSpPr>
          <p:cNvPr id="3" name="Content Placeholder 2">
            <a:extLst>
              <a:ext uri="{FF2B5EF4-FFF2-40B4-BE49-F238E27FC236}">
                <a16:creationId xmlns:a16="http://schemas.microsoft.com/office/drawing/2014/main" id="{1373F5AD-0F27-4940-80D8-4C24A7204113}"/>
              </a:ext>
            </a:extLst>
          </p:cNvPr>
          <p:cNvSpPr>
            <a:spLocks noGrp="1"/>
          </p:cNvSpPr>
          <p:nvPr>
            <p:ph idx="1"/>
          </p:nvPr>
        </p:nvSpPr>
        <p:spPr>
          <a:xfrm>
            <a:off x="282498" y="1635512"/>
            <a:ext cx="11627004" cy="4490652"/>
          </a:xfrm>
        </p:spPr>
        <p:txBody>
          <a:bodyPr/>
          <a:lstStyle/>
          <a:p>
            <a:r>
              <a:rPr lang="en-US" sz="2000" b="1" dirty="0">
                <a:solidFill>
                  <a:srgbClr val="FF0000"/>
                </a:solidFill>
              </a:rPr>
              <a:t>Proper use of a mask has proven to decrease the transmission of COVID</a:t>
            </a:r>
            <a:r>
              <a:rPr lang="en-US" sz="2000" b="1" dirty="0"/>
              <a:t> </a:t>
            </a:r>
            <a:r>
              <a:rPr lang="en-US" sz="2000" dirty="0"/>
              <a:t>and will protect others, including your fellow caregivers and patients, from unnecessary exposure.     </a:t>
            </a:r>
          </a:p>
          <a:p>
            <a:r>
              <a:rPr lang="en-US" sz="2000" dirty="0"/>
              <a:t>As a medical staff, we are asking every provider to </a:t>
            </a:r>
            <a:r>
              <a:rPr lang="en-US" sz="2000" b="1" dirty="0">
                <a:solidFill>
                  <a:srgbClr val="FF0000"/>
                </a:solidFill>
              </a:rPr>
              <a:t>wear a mask while in any Covenant Health public areas</a:t>
            </a:r>
            <a:r>
              <a:rPr lang="en-US" sz="2000" b="1" dirty="0"/>
              <a:t>.</a:t>
            </a:r>
            <a:r>
              <a:rPr lang="en-US" sz="2000" dirty="0"/>
              <a:t> This includes cafeteria, unit hallways, skybridge, nursing stations, elevators, etc. </a:t>
            </a:r>
          </a:p>
          <a:p>
            <a:r>
              <a:rPr lang="en-US" sz="2000" dirty="0"/>
              <a:t>For your </a:t>
            </a:r>
            <a:r>
              <a:rPr lang="en-US" sz="2000" b="1" dirty="0">
                <a:solidFill>
                  <a:srgbClr val="FF0000"/>
                </a:solidFill>
              </a:rPr>
              <a:t>patient’s safety, we are asking you to wear a level 2 mask</a:t>
            </a:r>
            <a:r>
              <a:rPr lang="en-US" sz="2000" dirty="0">
                <a:solidFill>
                  <a:srgbClr val="FF0000"/>
                </a:solidFill>
              </a:rPr>
              <a:t> </a:t>
            </a:r>
            <a:r>
              <a:rPr lang="en-US" sz="2000" dirty="0"/>
              <a:t>when caring for any patient.                      </a:t>
            </a:r>
          </a:p>
          <a:p>
            <a:r>
              <a:rPr lang="en-US" sz="2000" dirty="0"/>
              <a:t>For </a:t>
            </a:r>
            <a:r>
              <a:rPr lang="en-US" sz="2000" b="1" dirty="0">
                <a:solidFill>
                  <a:srgbClr val="FF0000"/>
                </a:solidFill>
              </a:rPr>
              <a:t>your safety, we ask you to protect your eyes and mask by wearing a face shield</a:t>
            </a:r>
            <a:r>
              <a:rPr lang="en-US" sz="2000" dirty="0">
                <a:solidFill>
                  <a:srgbClr val="FF0000"/>
                </a:solidFill>
              </a:rPr>
              <a:t> in every patient room.   </a:t>
            </a:r>
          </a:p>
          <a:p>
            <a:r>
              <a:rPr lang="en-US" sz="2000" dirty="0"/>
              <a:t>Not every patient is tested before admission to CMC and we know the COVID test has a high ( 20-36%) false negative rate, so we encourage you to use an abundance of caution while in our ministries.  </a:t>
            </a:r>
          </a:p>
          <a:p>
            <a:endParaRPr lang="en-US" sz="2000" dirty="0"/>
          </a:p>
          <a:p>
            <a:pPr marL="0" indent="0" algn="ctr">
              <a:buNone/>
            </a:pPr>
            <a:r>
              <a:rPr lang="en-US" sz="2000" b="1" i="1" dirty="0"/>
              <a:t>Thank you for partnering with us to protect our patients at Covenant Health.</a:t>
            </a:r>
          </a:p>
          <a:p>
            <a:endParaRPr lang="en-US" sz="2000" dirty="0"/>
          </a:p>
        </p:txBody>
      </p:sp>
    </p:spTree>
    <p:extLst>
      <p:ext uri="{BB962C8B-B14F-4D97-AF65-F5344CB8AC3E}">
        <p14:creationId xmlns:p14="http://schemas.microsoft.com/office/powerpoint/2010/main" val="31294906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8E9B-3348-2E48-AEC6-0F9DC26A2361}"/>
              </a:ext>
            </a:extLst>
          </p:cNvPr>
          <p:cNvSpPr>
            <a:spLocks noGrp="1"/>
          </p:cNvSpPr>
          <p:nvPr>
            <p:ph type="ctrTitle"/>
          </p:nvPr>
        </p:nvSpPr>
        <p:spPr/>
        <p:txBody>
          <a:bodyPr/>
          <a:lstStyle/>
          <a:p>
            <a:r>
              <a:rPr lang="en-US" dirty="0"/>
              <a:t>Pharmacy Update</a:t>
            </a:r>
          </a:p>
        </p:txBody>
      </p:sp>
      <p:sp>
        <p:nvSpPr>
          <p:cNvPr id="3" name="Subtitle 2">
            <a:extLst>
              <a:ext uri="{FF2B5EF4-FFF2-40B4-BE49-F238E27FC236}">
                <a16:creationId xmlns:a16="http://schemas.microsoft.com/office/drawing/2014/main" id="{2CFB1F05-386F-0540-9F30-D1AFFBA4E7F9}"/>
              </a:ext>
            </a:extLst>
          </p:cNvPr>
          <p:cNvSpPr>
            <a:spLocks noGrp="1"/>
          </p:cNvSpPr>
          <p:nvPr>
            <p:ph type="subTitle" idx="1"/>
          </p:nvPr>
        </p:nvSpPr>
        <p:spPr/>
        <p:txBody>
          <a:bodyPr/>
          <a:lstStyle/>
          <a:p>
            <a:r>
              <a:rPr lang="en-US" dirty="0"/>
              <a:t>Wesley Wells</a:t>
            </a:r>
          </a:p>
          <a:p>
            <a:r>
              <a:rPr lang="en-US" sz="2400" dirty="0"/>
              <a:t>Regional Pharmacy Director</a:t>
            </a:r>
          </a:p>
        </p:txBody>
      </p:sp>
    </p:spTree>
    <p:extLst>
      <p:ext uri="{BB962C8B-B14F-4D97-AF65-F5344CB8AC3E}">
        <p14:creationId xmlns:p14="http://schemas.microsoft.com/office/powerpoint/2010/main" val="22128778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CHS COVID-19 Treatments</a:t>
            </a:r>
          </a:p>
        </p:txBody>
      </p:sp>
      <p:graphicFrame>
        <p:nvGraphicFramePr>
          <p:cNvPr id="4" name="Content Placeholder 3"/>
          <p:cNvGraphicFramePr>
            <a:graphicFrameLocks noGrp="1"/>
          </p:cNvGraphicFramePr>
          <p:nvPr>
            <p:ph idx="1"/>
            <p:extLst/>
          </p:nvPr>
        </p:nvGraphicFramePr>
        <p:xfrm>
          <a:off x="457200" y="1184362"/>
          <a:ext cx="11308081" cy="4858821"/>
        </p:xfrm>
        <a:graphic>
          <a:graphicData uri="http://schemas.openxmlformats.org/drawingml/2006/table">
            <a:tbl>
              <a:tblPr firstRow="1" bandRow="1">
                <a:tableStyleId>{5C22544A-7EE6-4342-B048-85BDC9FD1C3A}</a:tableStyleId>
              </a:tblPr>
              <a:tblGrid>
                <a:gridCol w="1730333">
                  <a:extLst>
                    <a:ext uri="{9D8B030D-6E8A-4147-A177-3AD203B41FA5}">
                      <a16:colId xmlns:a16="http://schemas.microsoft.com/office/drawing/2014/main" val="20000"/>
                    </a:ext>
                  </a:extLst>
                </a:gridCol>
                <a:gridCol w="2029820">
                  <a:extLst>
                    <a:ext uri="{9D8B030D-6E8A-4147-A177-3AD203B41FA5}">
                      <a16:colId xmlns:a16="http://schemas.microsoft.com/office/drawing/2014/main" val="20001"/>
                    </a:ext>
                  </a:extLst>
                </a:gridCol>
                <a:gridCol w="3295212">
                  <a:extLst>
                    <a:ext uri="{9D8B030D-6E8A-4147-A177-3AD203B41FA5}">
                      <a16:colId xmlns:a16="http://schemas.microsoft.com/office/drawing/2014/main" val="20002"/>
                    </a:ext>
                  </a:extLst>
                </a:gridCol>
                <a:gridCol w="4252716">
                  <a:extLst>
                    <a:ext uri="{9D8B030D-6E8A-4147-A177-3AD203B41FA5}">
                      <a16:colId xmlns:a16="http://schemas.microsoft.com/office/drawing/2014/main" val="20003"/>
                    </a:ext>
                  </a:extLst>
                </a:gridCol>
              </a:tblGrid>
              <a:tr h="288445">
                <a:tc>
                  <a:txBody>
                    <a:bodyPr/>
                    <a:lstStyle/>
                    <a:p>
                      <a:r>
                        <a:rPr lang="en-US" sz="1300" dirty="0"/>
                        <a:t>Agent</a:t>
                      </a:r>
                    </a:p>
                  </a:txBody>
                  <a:tcPr/>
                </a:tc>
                <a:tc>
                  <a:txBody>
                    <a:bodyPr/>
                    <a:lstStyle/>
                    <a:p>
                      <a:r>
                        <a:rPr lang="en-US" sz="1300" dirty="0"/>
                        <a:t>Dosage</a:t>
                      </a:r>
                    </a:p>
                  </a:txBody>
                  <a:tcPr/>
                </a:tc>
                <a:tc>
                  <a:txBody>
                    <a:bodyPr/>
                    <a:lstStyle/>
                    <a:p>
                      <a:r>
                        <a:rPr lang="en-US" sz="1300" dirty="0"/>
                        <a:t>Comments</a:t>
                      </a:r>
                    </a:p>
                  </a:txBody>
                  <a:tcPr/>
                </a:tc>
                <a:tc>
                  <a:txBody>
                    <a:bodyPr/>
                    <a:lstStyle/>
                    <a:p>
                      <a:r>
                        <a:rPr lang="en-US" sz="1300" dirty="0"/>
                        <a:t>Update</a:t>
                      </a:r>
                    </a:p>
                  </a:txBody>
                  <a:tcPr/>
                </a:tc>
                <a:extLst>
                  <a:ext uri="{0D108BD9-81ED-4DB2-BD59-A6C34878D82A}">
                    <a16:rowId xmlns:a16="http://schemas.microsoft.com/office/drawing/2014/main" val="10000"/>
                  </a:ext>
                </a:extLst>
              </a:tr>
              <a:tr h="1077873">
                <a:tc>
                  <a:txBody>
                    <a:bodyPr/>
                    <a:lstStyle/>
                    <a:p>
                      <a:r>
                        <a:rPr lang="en-US" sz="1300" dirty="0"/>
                        <a:t>Hydroxychloroquine</a:t>
                      </a:r>
                    </a:p>
                  </a:txBody>
                  <a:tcPr/>
                </a:tc>
                <a:tc>
                  <a:txBody>
                    <a:bodyPr/>
                    <a:lstStyle/>
                    <a:p>
                      <a:r>
                        <a:rPr lang="en-US" sz="1300" dirty="0"/>
                        <a:t>400 mg PO BID x 1 day, then 200 mg PO BID x 4 days</a:t>
                      </a:r>
                    </a:p>
                  </a:txBody>
                  <a:tcPr/>
                </a:tc>
                <a:tc>
                  <a:txBody>
                    <a:bodyPr/>
                    <a:lstStyle/>
                    <a:p>
                      <a:pPr marL="0" indent="0">
                        <a:buFont typeface="Arial" panose="020B0604020202020204" pitchFamily="34" charset="0"/>
                        <a:buNone/>
                      </a:pPr>
                      <a:r>
                        <a:rPr lang="en-US" sz="1300" dirty="0"/>
                        <a:t>Recent data </a:t>
                      </a:r>
                      <a:r>
                        <a:rPr lang="en-US" sz="1300" u="sng" dirty="0"/>
                        <a:t>suggests no benefit with potential harm</a:t>
                      </a:r>
                    </a:p>
                    <a:p>
                      <a:pPr marL="0" indent="0">
                        <a:buFont typeface="Arial" panose="020B0604020202020204" pitchFamily="34" charset="0"/>
                        <a:buNone/>
                      </a:pPr>
                      <a:endParaRPr lang="en-US"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i="0" dirty="0"/>
                        <a:t>Caution: QT prolongation</a:t>
                      </a:r>
                      <a:r>
                        <a:rPr lang="en-US" sz="1300" i="0" baseline="0" dirty="0"/>
                        <a:t>, </a:t>
                      </a:r>
                      <a:r>
                        <a:rPr lang="en-US" sz="1300" i="0" dirty="0"/>
                        <a:t>arrhythmias</a:t>
                      </a:r>
                      <a:endParaRPr lang="en-US" sz="130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u="none" baseline="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baseline="0" dirty="0"/>
                        <a:t>NIH guidelines recommend against its use in the treatment of COVID-19 patients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1" baseline="0" dirty="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baseline="0" dirty="0"/>
                        <a:t>FDA revoked EUA</a:t>
                      </a:r>
                    </a:p>
                  </a:txBody>
                  <a:tcPr/>
                </a:tc>
                <a:extLst>
                  <a:ext uri="{0D108BD9-81ED-4DB2-BD59-A6C34878D82A}">
                    <a16:rowId xmlns:a16="http://schemas.microsoft.com/office/drawing/2014/main" val="10001"/>
                  </a:ext>
                </a:extLst>
              </a:tr>
              <a:tr h="1867301">
                <a:tc>
                  <a:txBody>
                    <a:bodyPr/>
                    <a:lstStyle/>
                    <a:p>
                      <a:r>
                        <a:rPr lang="en-US" sz="1300" dirty="0"/>
                        <a:t>Tocilizumab</a:t>
                      </a:r>
                    </a:p>
                  </a:txBody>
                  <a:tcPr/>
                </a:tc>
                <a:tc>
                  <a:txBody>
                    <a:bodyPr/>
                    <a:lstStyle/>
                    <a:p>
                      <a:r>
                        <a:rPr lang="en-US" sz="1300" dirty="0"/>
                        <a:t>400 mg IVPB</a:t>
                      </a:r>
                      <a:r>
                        <a:rPr lang="en-US" sz="1300" baseline="0" dirty="0"/>
                        <a:t> x 1 dose</a:t>
                      </a:r>
                    </a:p>
                    <a:p>
                      <a:endParaRPr lang="en-US" sz="1300" baseline="0" dirty="0"/>
                    </a:p>
                    <a:p>
                      <a:r>
                        <a:rPr lang="en-US" sz="1300" baseline="0" dirty="0"/>
                        <a:t>M</a:t>
                      </a:r>
                      <a:r>
                        <a:rPr lang="en-US" sz="1300" dirty="0"/>
                        <a:t>ay repeat x 1 in 8-12 hours if clinical symptoms worsen or do not demonstrate improvement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a:t>IL-6 receptor antagonist used to treat CRS (</a:t>
                      </a:r>
                      <a:r>
                        <a:rPr lang="en-US" sz="1300" b="1" dirty="0"/>
                        <a:t>$2.13K - $4.25K per dose)</a:t>
                      </a:r>
                    </a:p>
                    <a:p>
                      <a:endParaRPr lang="en-US" sz="1300" dirty="0"/>
                    </a:p>
                    <a:p>
                      <a:r>
                        <a:rPr lang="en-US" sz="1300" dirty="0"/>
                        <a:t>CHS criteria for use:</a:t>
                      </a:r>
                    </a:p>
                    <a:p>
                      <a:pPr marL="285750" indent="-285750">
                        <a:buFont typeface="Arial" panose="020B0604020202020204" pitchFamily="34" charset="0"/>
                        <a:buChar char="•"/>
                      </a:pPr>
                      <a:r>
                        <a:rPr lang="en-US" sz="1300" dirty="0"/>
                        <a:t>Proven COVID-19 infection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dirty="0"/>
                        <a:t>Early treatment of severe/critically ill patients who are clinically deteriorating</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aseline="0" dirty="0"/>
                        <a:t>Restricted to i</a:t>
                      </a:r>
                      <a:r>
                        <a:rPr lang="en-US" sz="1300" dirty="0"/>
                        <a:t>ntensivists or ID</a:t>
                      </a:r>
                    </a:p>
                    <a:p>
                      <a:pPr marL="285750" indent="-285750">
                        <a:buFont typeface="Arial" panose="020B0604020202020204" pitchFamily="34" charset="0"/>
                        <a:buChar char="•"/>
                      </a:pPr>
                      <a:r>
                        <a:rPr lang="en-US" sz="1300" dirty="0"/>
                        <a:t>AST/ALT &lt;5xULN, ANC &gt;500, </a:t>
                      </a:r>
                      <a:r>
                        <a:rPr lang="en-US" sz="1300" dirty="0" err="1"/>
                        <a:t>Plt</a:t>
                      </a:r>
                      <a:r>
                        <a:rPr lang="en-US" sz="1300" dirty="0"/>
                        <a:t> &gt;50K</a:t>
                      </a:r>
                    </a:p>
                  </a:txBody>
                  <a:tcPr/>
                </a:tc>
                <a:tc>
                  <a:txBody>
                    <a:bodyPr/>
                    <a:lstStyle/>
                    <a:p>
                      <a:r>
                        <a:rPr lang="en-US" sz="1300" b="0" i="0"/>
                        <a:t>NIH </a:t>
                      </a:r>
                      <a:r>
                        <a:rPr lang="en-US" sz="1300" b="0" i="0" baseline="0"/>
                        <a:t>guidelines state </a:t>
                      </a:r>
                      <a:r>
                        <a:rPr lang="en-US" sz="1300" b="0" i="0"/>
                        <a:t>insufficient data to recommend either for or against the use of IL-6 inhibitors for the treatment of COVID-19</a:t>
                      </a:r>
                    </a:p>
                  </a:txBody>
                  <a:tcPr/>
                </a:tc>
                <a:extLst>
                  <a:ext uri="{0D108BD9-81ED-4DB2-BD59-A6C34878D82A}">
                    <a16:rowId xmlns:a16="http://schemas.microsoft.com/office/drawing/2014/main" val="10003"/>
                  </a:ext>
                </a:extLst>
              </a:tr>
              <a:tr h="1269549">
                <a:tc>
                  <a:txBody>
                    <a:bodyPr/>
                    <a:lstStyle/>
                    <a:p>
                      <a:r>
                        <a:rPr lang="en-US" sz="1400" err="1"/>
                        <a:t>Zanubrutinib</a:t>
                      </a:r>
                      <a:endParaRPr lang="en-US" sz="1400"/>
                    </a:p>
                  </a:txBody>
                  <a:tcPr/>
                </a:tc>
                <a:tc>
                  <a:txBody>
                    <a:bodyPr/>
                    <a:lstStyle/>
                    <a:p>
                      <a:r>
                        <a:rPr lang="en-US" sz="1400"/>
                        <a:t>320 mg PO once daily for up to a maximum of 28 days</a:t>
                      </a:r>
                    </a:p>
                  </a:txBody>
                  <a:tcPr/>
                </a:tc>
                <a:tc>
                  <a:txBody>
                    <a:bodyPr/>
                    <a:lstStyle/>
                    <a:p>
                      <a:r>
                        <a:rPr lang="en-US" sz="1400"/>
                        <a:t>CMC will be participating in</a:t>
                      </a:r>
                      <a:r>
                        <a:rPr lang="en-US" sz="1400" baseline="0"/>
                        <a:t> this p</a:t>
                      </a:r>
                      <a:r>
                        <a:rPr lang="en-US" sz="1400"/>
                        <a:t>hase 2, randomized, double blind, placebo-controlled</a:t>
                      </a:r>
                    </a:p>
                    <a:p>
                      <a:endParaRPr lang="en-US" sz="1400"/>
                    </a:p>
                    <a:p>
                      <a:r>
                        <a:rPr lang="en-US" sz="1400"/>
                        <a:t>Looking to enroll 46-52</a:t>
                      </a:r>
                      <a:r>
                        <a:rPr lang="en-US" sz="1400" baseline="0"/>
                        <a:t> patients </a:t>
                      </a:r>
                      <a:endParaRPr lang="en-US" sz="1400"/>
                    </a:p>
                  </a:txBody>
                  <a:tcPr/>
                </a:tc>
                <a:tc>
                  <a:txBody>
                    <a:bodyPr/>
                    <a:lstStyle/>
                    <a:p>
                      <a:r>
                        <a:rPr lang="en-US" sz="1400" b="1" baseline="0"/>
                        <a:t>Completed initial training. Hope to enroll patients in the next few weeks.</a:t>
                      </a:r>
                      <a:endParaRPr lang="en-US" sz="1400" b="1"/>
                    </a:p>
                  </a:txBody>
                  <a:tcPr/>
                </a:tc>
                <a:extLst>
                  <a:ext uri="{0D108BD9-81ED-4DB2-BD59-A6C34878D82A}">
                    <a16:rowId xmlns:a16="http://schemas.microsoft.com/office/drawing/2014/main" val="1374174751"/>
                  </a:ext>
                </a:extLst>
              </a:tr>
              <a:tr h="343152">
                <a:tc>
                  <a:txBody>
                    <a:bodyPr/>
                    <a:lstStyle/>
                    <a:p>
                      <a:r>
                        <a:rPr lang="en-US" sz="1400"/>
                        <a:t>Convalescent</a:t>
                      </a:r>
                      <a:r>
                        <a:rPr lang="en-US" sz="1400" baseline="0"/>
                        <a:t> </a:t>
                      </a:r>
                      <a:r>
                        <a:rPr lang="en-US" sz="1400"/>
                        <a:t>Plasma</a:t>
                      </a:r>
                    </a:p>
                  </a:txBody>
                  <a:tcPr/>
                </a:tc>
                <a:tc>
                  <a:txBody>
                    <a:bodyPr/>
                    <a:lstStyle/>
                    <a:p>
                      <a:r>
                        <a:rPr lang="en-US" sz="1400"/>
                        <a:t>1</a:t>
                      </a:r>
                      <a:r>
                        <a:rPr lang="en-US" sz="1400" baseline="0"/>
                        <a:t> unit (200-400mL) x 1</a:t>
                      </a:r>
                      <a:endParaRPr lang="en-US" sz="1400"/>
                    </a:p>
                  </a:txBody>
                  <a:tcPr/>
                </a:tc>
                <a:tc>
                  <a:txBody>
                    <a:bodyPr/>
                    <a:lstStyle/>
                    <a:p>
                      <a:r>
                        <a:rPr lang="en-US" sz="1400"/>
                        <a:t>CMC</a:t>
                      </a:r>
                      <a:r>
                        <a:rPr lang="en-US" sz="1400" baseline="0"/>
                        <a:t> e</a:t>
                      </a:r>
                      <a:r>
                        <a:rPr lang="en-US" sz="1400"/>
                        <a:t>nrolled in Mayo trial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a:t>Enrolled __ patients to date</a:t>
                      </a:r>
                    </a:p>
                  </a:txBody>
                  <a:tcPr/>
                </a:tc>
                <a:extLst>
                  <a:ext uri="{0D108BD9-81ED-4DB2-BD59-A6C34878D82A}">
                    <a16:rowId xmlns:a16="http://schemas.microsoft.com/office/drawing/2014/main" val="3239578177"/>
                  </a:ext>
                </a:extLst>
              </a:tr>
            </a:tbl>
          </a:graphicData>
        </a:graphic>
      </p:graphicFrame>
    </p:spTree>
    <p:extLst>
      <p:ext uri="{BB962C8B-B14F-4D97-AF65-F5344CB8AC3E}">
        <p14:creationId xmlns:p14="http://schemas.microsoft.com/office/powerpoint/2010/main" val="27765882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CHS COVID-19 Treatments</a:t>
            </a:r>
          </a:p>
        </p:txBody>
      </p:sp>
      <p:graphicFrame>
        <p:nvGraphicFramePr>
          <p:cNvPr id="4" name="Content Placeholder 3"/>
          <p:cNvGraphicFramePr>
            <a:graphicFrameLocks noGrp="1"/>
          </p:cNvGraphicFramePr>
          <p:nvPr>
            <p:ph idx="1"/>
            <p:extLst/>
          </p:nvPr>
        </p:nvGraphicFramePr>
        <p:xfrm>
          <a:off x="517713" y="1219200"/>
          <a:ext cx="11208122" cy="4736225"/>
        </p:xfrm>
        <a:graphic>
          <a:graphicData uri="http://schemas.openxmlformats.org/drawingml/2006/table">
            <a:tbl>
              <a:tblPr firstRow="1" bandRow="1">
                <a:tableStyleId>{5C22544A-7EE6-4342-B048-85BDC9FD1C3A}</a:tableStyleId>
              </a:tblPr>
              <a:tblGrid>
                <a:gridCol w="1891103">
                  <a:extLst>
                    <a:ext uri="{9D8B030D-6E8A-4147-A177-3AD203B41FA5}">
                      <a16:colId xmlns:a16="http://schemas.microsoft.com/office/drawing/2014/main" val="20000"/>
                    </a:ext>
                  </a:extLst>
                </a:gridCol>
                <a:gridCol w="2337710">
                  <a:extLst>
                    <a:ext uri="{9D8B030D-6E8A-4147-A177-3AD203B41FA5}">
                      <a16:colId xmlns:a16="http://schemas.microsoft.com/office/drawing/2014/main" val="20001"/>
                    </a:ext>
                  </a:extLst>
                </a:gridCol>
                <a:gridCol w="3935725">
                  <a:extLst>
                    <a:ext uri="{9D8B030D-6E8A-4147-A177-3AD203B41FA5}">
                      <a16:colId xmlns:a16="http://schemas.microsoft.com/office/drawing/2014/main" val="20002"/>
                    </a:ext>
                  </a:extLst>
                </a:gridCol>
                <a:gridCol w="3043584">
                  <a:extLst>
                    <a:ext uri="{9D8B030D-6E8A-4147-A177-3AD203B41FA5}">
                      <a16:colId xmlns:a16="http://schemas.microsoft.com/office/drawing/2014/main" val="20003"/>
                    </a:ext>
                  </a:extLst>
                </a:gridCol>
              </a:tblGrid>
              <a:tr h="316625">
                <a:tc>
                  <a:txBody>
                    <a:bodyPr/>
                    <a:lstStyle/>
                    <a:p>
                      <a:r>
                        <a:rPr lang="en-US" sz="1400"/>
                        <a:t>Agent</a:t>
                      </a:r>
                    </a:p>
                  </a:txBody>
                  <a:tcPr/>
                </a:tc>
                <a:tc>
                  <a:txBody>
                    <a:bodyPr/>
                    <a:lstStyle/>
                    <a:p>
                      <a:r>
                        <a:rPr lang="en-US" sz="1400"/>
                        <a:t>Dosage</a:t>
                      </a:r>
                    </a:p>
                  </a:txBody>
                  <a:tcPr/>
                </a:tc>
                <a:tc>
                  <a:txBody>
                    <a:bodyPr/>
                    <a:lstStyle/>
                    <a:p>
                      <a:r>
                        <a:rPr lang="en-US" sz="1400"/>
                        <a:t>Comments</a:t>
                      </a:r>
                    </a:p>
                  </a:txBody>
                  <a:tcPr/>
                </a:tc>
                <a:tc>
                  <a:txBody>
                    <a:bodyPr/>
                    <a:lstStyle/>
                    <a:p>
                      <a:r>
                        <a:rPr lang="en-US" sz="1400"/>
                        <a:t>Update</a:t>
                      </a:r>
                    </a:p>
                  </a:txBody>
                  <a:tcPr/>
                </a:tc>
                <a:extLst>
                  <a:ext uri="{0D108BD9-81ED-4DB2-BD59-A6C34878D82A}">
                    <a16:rowId xmlns:a16="http://schemas.microsoft.com/office/drawing/2014/main" val="10000"/>
                  </a:ext>
                </a:extLst>
              </a:tr>
              <a:tr h="1997084">
                <a:tc>
                  <a:txBody>
                    <a:bodyPr/>
                    <a:lstStyle/>
                    <a:p>
                      <a:r>
                        <a:rPr lang="en-US" sz="1400" err="1"/>
                        <a:t>Remdesivir</a:t>
                      </a:r>
                      <a:endParaRPr lang="en-US" sz="1400"/>
                    </a:p>
                  </a:txBody>
                  <a:tcPr/>
                </a:tc>
                <a:tc>
                  <a:txBody>
                    <a:bodyPr/>
                    <a:lstStyle/>
                    <a:p>
                      <a:r>
                        <a:rPr lang="en-US" sz="1400"/>
                        <a:t>200 mg IV x 1, then 100 mg IV daily x 4-9 days</a:t>
                      </a:r>
                    </a:p>
                    <a:p>
                      <a:endParaRPr lang="en-US" sz="140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a:t>Emergency Use</a:t>
                      </a:r>
                      <a:r>
                        <a:rPr lang="en-US" sz="1400" b="0" baseline="0"/>
                        <a:t> </a:t>
                      </a:r>
                      <a:r>
                        <a:rPr lang="en-US" sz="1400" b="0"/>
                        <a:t>Authorization (EUA) 5/1/20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5 day treatment = 6 vials</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10 day treatment = 11 vials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a:p>
                  </a:txBody>
                  <a:tcPr/>
                </a:tc>
                <a:tc>
                  <a:txBody>
                    <a:bodyPr/>
                    <a:lstStyle/>
                    <a:p>
                      <a:r>
                        <a:rPr lang="en-US" sz="1400"/>
                        <a:t>Covenant was enrolled in expanded access program, which ended</a:t>
                      </a:r>
                      <a:r>
                        <a:rPr lang="en-US" sz="1400" baseline="0"/>
                        <a:t> 5/29/20</a:t>
                      </a:r>
                      <a:endParaRPr lang="en-US" sz="1400"/>
                    </a:p>
                    <a:p>
                      <a:pPr marL="0" indent="0">
                        <a:buFont typeface="Arial" panose="020B0604020202020204" pitchFamily="34" charset="0"/>
                        <a:buNone/>
                      </a:pPr>
                      <a:endParaRPr lang="en-US" sz="1400" b="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PSJH criteria for EUA: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1. Adults or pediatrics with confirmed SARS-CoV-2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2. Pneumonia per chest imaging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3. Patient with SpO2 ≤ 94% </a:t>
                      </a:r>
                      <a:r>
                        <a:rPr lang="en-US" sz="1400" b="0" u="sng" baseline="0"/>
                        <a:t>or</a:t>
                      </a:r>
                      <a:r>
                        <a:rPr lang="en-US" sz="1400" b="0" baseline="0"/>
                        <a:t> requiring supplemental O2, </a:t>
                      </a:r>
                      <a:r>
                        <a:rPr lang="en-US" sz="1400" b="0" baseline="0" err="1"/>
                        <a:t>mech</a:t>
                      </a:r>
                      <a:r>
                        <a:rPr lang="en-US" sz="1400" b="0" baseline="0"/>
                        <a:t> vent, and/or ECMO</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4. AST/ALT &lt; 5 x ULN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5. </a:t>
                      </a:r>
                      <a:r>
                        <a:rPr lang="en-US" sz="1400" b="0" baseline="0" err="1"/>
                        <a:t>eGFR</a:t>
                      </a:r>
                      <a:r>
                        <a:rPr lang="en-US" sz="1400" b="0" baseline="0"/>
                        <a:t> &gt; 30 ml/min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i="1"/>
                        <a:t>Mandatory AE</a:t>
                      </a:r>
                      <a:r>
                        <a:rPr lang="en-US" sz="1400" b="0" i="1" baseline="0"/>
                        <a:t> reporting to FDA </a:t>
                      </a:r>
                      <a:r>
                        <a:rPr lang="en-US" sz="1400" b="0" i="1" baseline="0" err="1"/>
                        <a:t>MedWatch</a:t>
                      </a:r>
                      <a:endParaRPr lang="en-US" sz="1400" b="0" i="1"/>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t>Emergency</a:t>
                      </a:r>
                      <a:r>
                        <a:rPr lang="en-US" sz="1400" b="1" baseline="0"/>
                        <a:t> </a:t>
                      </a:r>
                      <a:r>
                        <a:rPr lang="en-US" sz="1400" b="1"/>
                        <a:t>Use Authorization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Inventory = 126 </a:t>
                      </a:r>
                      <a:r>
                        <a:rPr lang="en-US" sz="1200" b="0" baseline="0"/>
                        <a:t>vials as of Thursday AM</a:t>
                      </a:r>
                      <a:endParaRPr lang="en-US" sz="1400" b="0" baseline="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a:t>EUA to date: </a:t>
                      </a:r>
                      <a:r>
                        <a:rPr lang="en-US" sz="1400" b="0" baseline="0"/>
                        <a:t>30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a:t>(5 patients on therapy as of Thursday 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400" b="0" baseline="0"/>
                        <a:t>Per EUA, patients must be provided “Fact Sheet for Patients” and we must document that we communicated EUA info to patient in chart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baseline="0"/>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a:t>Interaction with Hydroxychloroquine</a:t>
                      </a:r>
                    </a:p>
                  </a:txBody>
                  <a:tcPr/>
                </a:tc>
                <a:extLst>
                  <a:ext uri="{0D108BD9-81ED-4DB2-BD59-A6C34878D82A}">
                    <a16:rowId xmlns:a16="http://schemas.microsoft.com/office/drawing/2014/main" val="10001"/>
                  </a:ext>
                </a:extLst>
              </a:tr>
              <a:tr h="279428">
                <a:tc>
                  <a:txBody>
                    <a:bodyPr/>
                    <a:lstStyle/>
                    <a:p>
                      <a:r>
                        <a:rPr lang="en-US" sz="1400"/>
                        <a:t>Dexamethasone</a:t>
                      </a:r>
                    </a:p>
                  </a:txBody>
                  <a:tcPr/>
                </a:tc>
                <a:tc>
                  <a:txBody>
                    <a:bodyPr/>
                    <a:lstStyle/>
                    <a:p>
                      <a:r>
                        <a:rPr lang="en-US" sz="1400"/>
                        <a:t>6 mg IV/PO daily x 10 days</a:t>
                      </a:r>
                    </a:p>
                  </a:txBody>
                  <a:tcPr/>
                </a:tc>
                <a:tc>
                  <a:txBody>
                    <a:bodyPr/>
                    <a:lstStyle/>
                    <a:p>
                      <a:r>
                        <a:rPr lang="en-US" sz="1400"/>
                        <a:t>Prior NIH guidelines recommended against its use in mechanically ventilated patients without ARDS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t>Updated NIH guidelines recommend its use in mechanically ventilated patients or those on supplemental oxygen.</a:t>
                      </a:r>
                    </a:p>
                  </a:txBody>
                  <a:tcPr/>
                </a:tc>
                <a:extLst>
                  <a:ext uri="{0D108BD9-81ED-4DB2-BD59-A6C34878D82A}">
                    <a16:rowId xmlns:a16="http://schemas.microsoft.com/office/drawing/2014/main" val="3231418258"/>
                  </a:ext>
                </a:extLst>
              </a:tr>
              <a:tr h="279428">
                <a:tc>
                  <a:txBody>
                    <a:bodyPr/>
                    <a:lstStyle/>
                    <a:p>
                      <a:r>
                        <a:rPr lang="en-US" sz="1400"/>
                        <a:t>Ivermectin</a:t>
                      </a:r>
                    </a:p>
                  </a:txBody>
                  <a:tcPr/>
                </a:tc>
                <a:tc>
                  <a:txBody>
                    <a:bodyPr/>
                    <a:lstStyle/>
                    <a:p>
                      <a:r>
                        <a:rPr lang="en-US" sz="1400"/>
                        <a:t>150-400 mcg/kg PO</a:t>
                      </a:r>
                    </a:p>
                  </a:txBody>
                  <a:tcPr/>
                </a:tc>
                <a:tc>
                  <a:txBody>
                    <a:bodyPr/>
                    <a:lstStyle/>
                    <a:p>
                      <a:r>
                        <a:rPr lang="en-US" sz="1400"/>
                        <a:t>In vitro studies show benefit at high doses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t>No published data supporting its safety and efficacy</a:t>
                      </a:r>
                    </a:p>
                  </a:txBody>
                  <a:tcPr/>
                </a:tc>
                <a:extLst>
                  <a:ext uri="{0D108BD9-81ED-4DB2-BD59-A6C34878D82A}">
                    <a16:rowId xmlns:a16="http://schemas.microsoft.com/office/drawing/2014/main" val="2432982967"/>
                  </a:ext>
                </a:extLst>
              </a:tr>
              <a:tr h="279428">
                <a:tc>
                  <a:txBody>
                    <a:bodyPr/>
                    <a:lstStyle/>
                    <a:p>
                      <a:r>
                        <a:rPr lang="en-US" sz="1400"/>
                        <a:t>Sildenafil</a:t>
                      </a:r>
                    </a:p>
                  </a:txBody>
                  <a:tcPr/>
                </a:tc>
                <a:tc>
                  <a:txBody>
                    <a:bodyPr/>
                    <a:lstStyle/>
                    <a:p>
                      <a:r>
                        <a:rPr lang="en-US" sz="1400"/>
                        <a:t>20 mg PO three times a day</a:t>
                      </a:r>
                    </a:p>
                  </a:txBody>
                  <a:tcPr/>
                </a:tc>
                <a:tc>
                  <a:txBody>
                    <a:bodyPr/>
                    <a:lstStyle/>
                    <a:p>
                      <a:r>
                        <a:rPr lang="en-US" sz="1400"/>
                        <a:t>Current trials are ongoing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a:t>No data supporting its use at this time</a:t>
                      </a:r>
                    </a:p>
                  </a:txBody>
                  <a:tcPr/>
                </a:tc>
                <a:extLst>
                  <a:ext uri="{0D108BD9-81ED-4DB2-BD59-A6C34878D82A}">
                    <a16:rowId xmlns:a16="http://schemas.microsoft.com/office/drawing/2014/main" val="3299706894"/>
                  </a:ext>
                </a:extLst>
              </a:tr>
            </a:tbl>
          </a:graphicData>
        </a:graphic>
      </p:graphicFrame>
    </p:spTree>
    <p:extLst>
      <p:ext uri="{BB962C8B-B14F-4D97-AF65-F5344CB8AC3E}">
        <p14:creationId xmlns:p14="http://schemas.microsoft.com/office/powerpoint/2010/main" val="25185406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9248E-B47A-0E4F-861E-61BE6A2C9C65}"/>
              </a:ext>
            </a:extLst>
          </p:cNvPr>
          <p:cNvSpPr>
            <a:spLocks noGrp="1"/>
          </p:cNvSpPr>
          <p:nvPr>
            <p:ph type="ctrTitle"/>
          </p:nvPr>
        </p:nvSpPr>
        <p:spPr/>
        <p:txBody>
          <a:bodyPr/>
          <a:lstStyle/>
          <a:p>
            <a:r>
              <a:rPr lang="en-US" dirty="0"/>
              <a:t>Current Regional Census</a:t>
            </a:r>
          </a:p>
        </p:txBody>
      </p:sp>
      <p:sp>
        <p:nvSpPr>
          <p:cNvPr id="3" name="Subtitle 2">
            <a:extLst>
              <a:ext uri="{FF2B5EF4-FFF2-40B4-BE49-F238E27FC236}">
                <a16:creationId xmlns:a16="http://schemas.microsoft.com/office/drawing/2014/main" id="{9428FF28-2036-AA45-9039-11A5E95F7AD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922653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E13C0-2AD8-47DB-815C-CA73FE2CB807}"/>
              </a:ext>
            </a:extLst>
          </p:cNvPr>
          <p:cNvSpPr>
            <a:spLocks noGrp="1"/>
          </p:cNvSpPr>
          <p:nvPr>
            <p:ph type="title"/>
          </p:nvPr>
        </p:nvSpPr>
        <p:spPr/>
        <p:txBody>
          <a:bodyPr/>
          <a:lstStyle/>
          <a:p>
            <a:r>
              <a:rPr lang="en-US"/>
              <a:t>Pharmacy Shortages/Allocations</a:t>
            </a:r>
          </a:p>
        </p:txBody>
      </p:sp>
      <p:sp>
        <p:nvSpPr>
          <p:cNvPr id="3" name="Content Placeholder 2">
            <a:extLst>
              <a:ext uri="{FF2B5EF4-FFF2-40B4-BE49-F238E27FC236}">
                <a16:creationId xmlns:a16="http://schemas.microsoft.com/office/drawing/2014/main" id="{4D087979-DCA8-4EEB-A9EE-5FF6E60AABA5}"/>
              </a:ext>
            </a:extLst>
          </p:cNvPr>
          <p:cNvSpPr>
            <a:spLocks noGrp="1"/>
          </p:cNvSpPr>
          <p:nvPr>
            <p:ph idx="1"/>
          </p:nvPr>
        </p:nvSpPr>
        <p:spPr>
          <a:xfrm>
            <a:off x="1268817" y="1208569"/>
            <a:ext cx="3699789" cy="4906963"/>
          </a:xfrm>
        </p:spPr>
        <p:txBody>
          <a:bodyPr anchor="t"/>
          <a:lstStyle/>
          <a:p>
            <a:r>
              <a:rPr lang="en-US" sz="2400"/>
              <a:t>Covid-19 Related</a:t>
            </a:r>
          </a:p>
          <a:p>
            <a:pPr lvl="1"/>
            <a:r>
              <a:rPr lang="en-US" sz="1800" b="1" err="1"/>
              <a:t>Cisatracurium</a:t>
            </a:r>
            <a:endParaRPr lang="en-US" sz="1800" b="1"/>
          </a:p>
          <a:p>
            <a:pPr lvl="1"/>
            <a:r>
              <a:rPr lang="en-US" sz="1800" b="1"/>
              <a:t>Rocuronium</a:t>
            </a:r>
          </a:p>
          <a:p>
            <a:pPr lvl="1"/>
            <a:r>
              <a:rPr lang="en-US" sz="1800"/>
              <a:t>Vecuronium</a:t>
            </a:r>
          </a:p>
          <a:p>
            <a:pPr lvl="1"/>
            <a:r>
              <a:rPr lang="en-US" sz="1800"/>
              <a:t>Dexmedetomidine</a:t>
            </a:r>
          </a:p>
          <a:p>
            <a:pPr lvl="1"/>
            <a:r>
              <a:rPr lang="en-US" sz="1800" b="1"/>
              <a:t>Propofol</a:t>
            </a:r>
          </a:p>
          <a:p>
            <a:pPr lvl="1"/>
            <a:r>
              <a:rPr lang="en-US" sz="1800" b="1"/>
              <a:t>Fentanyl</a:t>
            </a:r>
          </a:p>
          <a:p>
            <a:pPr lvl="1"/>
            <a:r>
              <a:rPr lang="en-US" sz="1800"/>
              <a:t>Etomidate</a:t>
            </a:r>
          </a:p>
          <a:p>
            <a:pPr lvl="1"/>
            <a:r>
              <a:rPr lang="en-US" sz="1800"/>
              <a:t>Vitamin C Liquid</a:t>
            </a:r>
          </a:p>
          <a:p>
            <a:pPr lvl="1"/>
            <a:r>
              <a:rPr lang="en-US" sz="1800"/>
              <a:t>Vitamin C Injection</a:t>
            </a:r>
          </a:p>
          <a:p>
            <a:pPr lvl="1"/>
            <a:r>
              <a:rPr lang="en-US" sz="1800" b="1"/>
              <a:t>Ivermectin</a:t>
            </a:r>
          </a:p>
          <a:p>
            <a:pPr lvl="1"/>
            <a:r>
              <a:rPr lang="en-US" sz="1800" b="1">
                <a:cs typeface="Calibri"/>
              </a:rPr>
              <a:t>Dexamethasone</a:t>
            </a:r>
          </a:p>
        </p:txBody>
      </p:sp>
      <p:sp>
        <p:nvSpPr>
          <p:cNvPr id="4" name="Content Placeholder 2">
            <a:extLst>
              <a:ext uri="{FF2B5EF4-FFF2-40B4-BE49-F238E27FC236}">
                <a16:creationId xmlns:a16="http://schemas.microsoft.com/office/drawing/2014/main" id="{91049E37-ED62-4510-8AD3-2B3E05ED66E4}"/>
              </a:ext>
            </a:extLst>
          </p:cNvPr>
          <p:cNvSpPr txBox="1">
            <a:spLocks/>
          </p:cNvSpPr>
          <p:nvPr/>
        </p:nvSpPr>
        <p:spPr>
          <a:xfrm>
            <a:off x="6609905" y="1219203"/>
            <a:ext cx="4649333" cy="4906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a:ln>
                  <a:noFill/>
                </a:ln>
                <a:solidFill>
                  <a:srgbClr val="393B3D"/>
                </a:solidFill>
                <a:effectLst/>
                <a:uLnTx/>
                <a:uFillTx/>
                <a:latin typeface="Calibri"/>
                <a:ea typeface="+mn-ea"/>
                <a:cs typeface="+mn-cs"/>
              </a:rPr>
              <a:t>Non-Covid-19 Related</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a:ln>
                  <a:noFill/>
                </a:ln>
                <a:solidFill>
                  <a:srgbClr val="393B3D"/>
                </a:solidFill>
                <a:effectLst/>
                <a:uLnTx/>
                <a:uFillTx/>
                <a:latin typeface="Calibri"/>
                <a:ea typeface="+mn-ea"/>
                <a:cs typeface="+mn-cs"/>
              </a:rPr>
              <a:t>Bumetanide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a:ln>
                  <a:noFill/>
                </a:ln>
                <a:solidFill>
                  <a:srgbClr val="393B3D"/>
                </a:solidFill>
                <a:effectLst/>
                <a:uLnTx/>
                <a:uFillTx/>
                <a:latin typeface="Calibri"/>
                <a:ea typeface="+mn-ea"/>
                <a:cs typeface="+mn-cs"/>
              </a:rPr>
              <a:t>Amiodarone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a:ln>
                  <a:noFill/>
                </a:ln>
                <a:solidFill>
                  <a:srgbClr val="393B3D"/>
                </a:solidFill>
                <a:effectLst/>
                <a:uLnTx/>
                <a:uFillTx/>
                <a:latin typeface="Calibri"/>
                <a:ea typeface="+mn-ea"/>
                <a:cs typeface="+mn-cs"/>
              </a:rPr>
              <a:t>Dopamine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a:ln>
                  <a:noFill/>
                </a:ln>
                <a:solidFill>
                  <a:srgbClr val="393B3D"/>
                </a:solidFill>
                <a:effectLst/>
                <a:uLnTx/>
                <a:uFillTx/>
                <a:latin typeface="Calibri"/>
                <a:ea typeface="+mn-ea"/>
                <a:cs typeface="+mn-cs"/>
              </a:rPr>
              <a:t>Dobutamine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a:ln>
                  <a:noFill/>
                </a:ln>
                <a:solidFill>
                  <a:srgbClr val="393B3D"/>
                </a:solidFill>
                <a:effectLst/>
                <a:uLnTx/>
                <a:uFillTx/>
                <a:latin typeface="Calibri"/>
                <a:ea typeface="+mn-ea"/>
                <a:cs typeface="+mn-cs"/>
              </a:rPr>
              <a:t>Famotidine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a:ln>
                  <a:noFill/>
                </a:ln>
                <a:solidFill>
                  <a:srgbClr val="393B3D"/>
                </a:solidFill>
                <a:effectLst/>
                <a:uLnTx/>
                <a:uFillTx/>
                <a:latin typeface="Calibri"/>
                <a:ea typeface="+mn-ea"/>
                <a:cs typeface="+mn-cs"/>
              </a:rPr>
              <a:t>Furosemide </a:t>
            </a:r>
            <a:r>
              <a:rPr kumimoji="0" lang="en-US" sz="1800" b="0" i="0" u="none" strike="noStrike" kern="1200" cap="none" spc="0" normalizeH="0" baseline="0" noProof="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a:ln>
                  <a:noFill/>
                </a:ln>
                <a:solidFill>
                  <a:srgbClr val="393B3D"/>
                </a:solidFill>
                <a:effectLst/>
                <a:uLnTx/>
                <a:uFillTx/>
                <a:latin typeface="Calibri"/>
                <a:ea typeface="+mn-ea"/>
                <a:cs typeface="+mn-cs"/>
              </a:rPr>
              <a:t>Doxycycline </a:t>
            </a:r>
            <a:r>
              <a:rPr kumimoji="0" lang="en-US" sz="1800" b="0" i="0" u="none" strike="noStrike" kern="1200" cap="none" spc="0" normalizeH="0" baseline="0" noProof="0" err="1">
                <a:ln>
                  <a:noFill/>
                </a:ln>
                <a:solidFill>
                  <a:srgbClr val="393B3D"/>
                </a:solidFill>
                <a:effectLst/>
                <a:uLnTx/>
                <a:uFillTx/>
                <a:latin typeface="Calibri"/>
                <a:ea typeface="+mn-ea"/>
                <a:cs typeface="+mn-cs"/>
              </a:rPr>
              <a:t>Inj</a:t>
            </a:r>
            <a:endParaRPr kumimoji="0" lang="en-US" sz="1800" b="0" i="0" u="none" strike="noStrike" kern="1200" cap="none" spc="0" normalizeH="0" baseline="0" noProof="0">
              <a:ln>
                <a:noFill/>
              </a:ln>
              <a:solidFill>
                <a:srgbClr val="393B3D"/>
              </a:solidFill>
              <a:effectLst/>
              <a:uLnTx/>
              <a:uFillTx/>
              <a:latin typeface="Calibri"/>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1" i="0" u="none" strike="noStrike" kern="1200" cap="none" spc="0" normalizeH="0" baseline="0" noProof="0">
                <a:ln>
                  <a:noFill/>
                </a:ln>
                <a:solidFill>
                  <a:srgbClr val="393B3D"/>
                </a:solidFill>
                <a:effectLst/>
                <a:uLnTx/>
                <a:uFillTx/>
                <a:latin typeface="Calibri"/>
                <a:ea typeface="+mn-ea"/>
                <a:cs typeface="+mn-cs"/>
              </a:rPr>
              <a:t>Nitroglycerin SDV</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a:ln>
                  <a:noFill/>
                </a:ln>
                <a:solidFill>
                  <a:srgbClr val="393B3D"/>
                </a:solidFill>
                <a:effectLst/>
                <a:uLnTx/>
                <a:uFillTx/>
                <a:latin typeface="Calibri"/>
                <a:ea typeface="+mn-ea"/>
                <a:cs typeface="+mn-cs"/>
              </a:rPr>
              <a:t>Bupivacaine with epinephrine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a:ln>
                  <a:noFill/>
                </a:ln>
                <a:solidFill>
                  <a:srgbClr val="393B3D"/>
                </a:solidFill>
                <a:effectLst/>
                <a:uLnTx/>
                <a:uFillTx/>
                <a:latin typeface="Calibri"/>
                <a:ea typeface="+mn-ea"/>
                <a:cs typeface="+mn-cs"/>
              </a:rPr>
              <a:t>Lidocaine with epinephrine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a:ln>
                  <a:noFill/>
                </a:ln>
                <a:solidFill>
                  <a:srgbClr val="393B3D"/>
                </a:solidFill>
                <a:effectLst/>
                <a:uLnTx/>
                <a:uFillTx/>
                <a:latin typeface="Calibri"/>
                <a:ea typeface="+mn-ea"/>
                <a:cs typeface="+mn-cs"/>
              </a:rPr>
              <a:t>Methadone inj</a:t>
            </a:r>
          </a:p>
        </p:txBody>
      </p:sp>
    </p:spTree>
    <p:extLst>
      <p:ext uri="{BB962C8B-B14F-4D97-AF65-F5344CB8AC3E}">
        <p14:creationId xmlns:p14="http://schemas.microsoft.com/office/powerpoint/2010/main" val="40465213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658B-81A9-D548-91E3-56E477EAA333}"/>
              </a:ext>
            </a:extLst>
          </p:cNvPr>
          <p:cNvSpPr>
            <a:spLocks noGrp="1"/>
          </p:cNvSpPr>
          <p:nvPr>
            <p:ph type="ctrTitle"/>
          </p:nvPr>
        </p:nvSpPr>
        <p:spPr/>
        <p:txBody>
          <a:bodyPr/>
          <a:lstStyle/>
          <a:p>
            <a:r>
              <a:rPr lang="en-US"/>
              <a:t>Preservation of PPE</a:t>
            </a:r>
          </a:p>
        </p:txBody>
      </p:sp>
      <p:sp>
        <p:nvSpPr>
          <p:cNvPr id="3" name="Subtitle 2">
            <a:extLst>
              <a:ext uri="{FF2B5EF4-FFF2-40B4-BE49-F238E27FC236}">
                <a16:creationId xmlns:a16="http://schemas.microsoft.com/office/drawing/2014/main" id="{8DCCE736-983F-744C-A33D-0A703FA654D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541372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A1BA-BBC9-5A47-AE85-18B86DF3C5BF}"/>
              </a:ext>
            </a:extLst>
          </p:cNvPr>
          <p:cNvSpPr>
            <a:spLocks noGrp="1"/>
          </p:cNvSpPr>
          <p:nvPr>
            <p:ph type="title"/>
          </p:nvPr>
        </p:nvSpPr>
        <p:spPr/>
        <p:txBody>
          <a:bodyPr/>
          <a:lstStyle/>
          <a:p>
            <a:r>
              <a:rPr lang="en-US"/>
              <a:t>Health Care Industry Representatives (HCIR)</a:t>
            </a:r>
          </a:p>
        </p:txBody>
      </p:sp>
      <p:sp>
        <p:nvSpPr>
          <p:cNvPr id="3" name="Content Placeholder 2">
            <a:extLst>
              <a:ext uri="{FF2B5EF4-FFF2-40B4-BE49-F238E27FC236}">
                <a16:creationId xmlns:a16="http://schemas.microsoft.com/office/drawing/2014/main" id="{9B00FDB1-FDAC-054F-B4A5-E5539FD3C47E}"/>
              </a:ext>
            </a:extLst>
          </p:cNvPr>
          <p:cNvSpPr>
            <a:spLocks noGrp="1"/>
          </p:cNvSpPr>
          <p:nvPr>
            <p:ph idx="1"/>
          </p:nvPr>
        </p:nvSpPr>
        <p:spPr/>
        <p:txBody>
          <a:bodyPr/>
          <a:lstStyle/>
          <a:p>
            <a:r>
              <a:rPr lang="en-US" sz="2800"/>
              <a:t>As we re-open elective services, we will be facing allowing some vendors (HCIR) to return to our facilities.   Be aware that this comes at a price and with Federal regulations (OSHA):</a:t>
            </a:r>
          </a:p>
          <a:p>
            <a:pPr lvl="1"/>
            <a:r>
              <a:rPr lang="en-US" sz="2400"/>
              <a:t>We are </a:t>
            </a:r>
            <a:r>
              <a:rPr lang="en-US" sz="2400">
                <a:solidFill>
                  <a:srgbClr val="339933"/>
                </a:solidFill>
              </a:rPr>
              <a:t>obligated to provide </a:t>
            </a:r>
            <a:r>
              <a:rPr lang="en-US" sz="2400"/>
              <a:t>appropriate PPE to the Vendors</a:t>
            </a:r>
          </a:p>
          <a:p>
            <a:pPr lvl="1"/>
            <a:r>
              <a:rPr lang="en-US" sz="2400"/>
              <a:t>The PPE provided must be the </a:t>
            </a:r>
            <a:r>
              <a:rPr lang="en-US" sz="2400">
                <a:solidFill>
                  <a:srgbClr val="339933"/>
                </a:solidFill>
              </a:rPr>
              <a:t>same level of protection </a:t>
            </a:r>
            <a:r>
              <a:rPr lang="en-US" sz="2400"/>
              <a:t>that the procedural team is using</a:t>
            </a:r>
          </a:p>
          <a:p>
            <a:pPr lvl="1"/>
            <a:r>
              <a:rPr lang="en-US" sz="2400"/>
              <a:t>The PPE must be </a:t>
            </a:r>
            <a:r>
              <a:rPr lang="en-US" sz="2400">
                <a:solidFill>
                  <a:srgbClr val="339933"/>
                </a:solidFill>
              </a:rPr>
              <a:t>FIT TESTED </a:t>
            </a:r>
            <a:r>
              <a:rPr lang="en-US" sz="2400"/>
              <a:t>as appropriate</a:t>
            </a:r>
          </a:p>
          <a:p>
            <a:pPr lvl="1"/>
            <a:endParaRPr lang="en-US" sz="2400"/>
          </a:p>
          <a:p>
            <a:pPr marL="457200" lvl="1" indent="0" algn="ctr">
              <a:buNone/>
            </a:pPr>
            <a:r>
              <a:rPr lang="en-US" i="1">
                <a:solidFill>
                  <a:srgbClr val="FF0000"/>
                </a:solidFill>
              </a:rPr>
              <a:t>For the purpose of limiting the Burn Rate of PPE, we are asking our doctors to help us by limiting the number of vendors that are attending procedures to </a:t>
            </a:r>
            <a:r>
              <a:rPr lang="en-US" b="1" i="1" u="sng">
                <a:solidFill>
                  <a:srgbClr val="FF0000"/>
                </a:solidFill>
              </a:rPr>
              <a:t>essential</a:t>
            </a:r>
            <a:r>
              <a:rPr lang="en-US" i="1">
                <a:solidFill>
                  <a:srgbClr val="FF0000"/>
                </a:solidFill>
              </a:rPr>
              <a:t> vendors only.  </a:t>
            </a:r>
          </a:p>
        </p:txBody>
      </p:sp>
    </p:spTree>
    <p:extLst>
      <p:ext uri="{BB962C8B-B14F-4D97-AF65-F5344CB8AC3E}">
        <p14:creationId xmlns:p14="http://schemas.microsoft.com/office/powerpoint/2010/main" val="5202883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C8FA4E-CA8A-AC4E-8C85-F983A3349269}"/>
              </a:ext>
            </a:extLst>
          </p:cNvPr>
          <p:cNvSpPr>
            <a:spLocks noGrp="1"/>
          </p:cNvSpPr>
          <p:nvPr>
            <p:ph type="ctrTitle"/>
          </p:nvPr>
        </p:nvSpPr>
        <p:spPr/>
        <p:txBody>
          <a:bodyPr/>
          <a:lstStyle/>
          <a:p>
            <a:r>
              <a:rPr lang="en-US"/>
              <a:t>Texas Demographics</a:t>
            </a:r>
          </a:p>
        </p:txBody>
      </p:sp>
      <p:sp>
        <p:nvSpPr>
          <p:cNvPr id="5" name="Subtitle 4">
            <a:extLst>
              <a:ext uri="{FF2B5EF4-FFF2-40B4-BE49-F238E27FC236}">
                <a16:creationId xmlns:a16="http://schemas.microsoft.com/office/drawing/2014/main" id="{9307FDAA-B804-324F-93EC-967979A3E5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7045442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D825CA-4117-6749-A653-B8D2CEB84634}"/>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4C69FB8-5D85-704C-A76C-70CA014DFA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300" y="31192"/>
            <a:ext cx="9944099" cy="6787414"/>
          </a:xfrm>
        </p:spPr>
      </p:pic>
    </p:spTree>
    <p:extLst>
      <p:ext uri="{BB962C8B-B14F-4D97-AF65-F5344CB8AC3E}">
        <p14:creationId xmlns:p14="http://schemas.microsoft.com/office/powerpoint/2010/main" val="360034085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4897-E803-4E4D-A34C-177C497E6A3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09C604F-6610-3146-85A4-16B27C09AF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845" y="0"/>
            <a:ext cx="10112273" cy="6858000"/>
          </a:xfrm>
        </p:spPr>
      </p:pic>
    </p:spTree>
    <p:extLst>
      <p:ext uri="{BB962C8B-B14F-4D97-AF65-F5344CB8AC3E}">
        <p14:creationId xmlns:p14="http://schemas.microsoft.com/office/powerpoint/2010/main" val="15690684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67DF-0E33-DF4B-B355-D76D48FBF24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8175A75-70AA-8F4D-A177-A927808650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601" y="0"/>
            <a:ext cx="10047513" cy="6858000"/>
          </a:xfrm>
        </p:spPr>
      </p:pic>
    </p:spTree>
    <p:extLst>
      <p:ext uri="{BB962C8B-B14F-4D97-AF65-F5344CB8AC3E}">
        <p14:creationId xmlns:p14="http://schemas.microsoft.com/office/powerpoint/2010/main" val="3788480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48181-39AC-0549-AEC6-D92E88E1B83C}"/>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883B53F-094F-9541-B527-3702522041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1201" y="-2795"/>
            <a:ext cx="10029828" cy="6860795"/>
          </a:xfrm>
        </p:spPr>
      </p:pic>
    </p:spTree>
    <p:extLst>
      <p:ext uri="{BB962C8B-B14F-4D97-AF65-F5344CB8AC3E}">
        <p14:creationId xmlns:p14="http://schemas.microsoft.com/office/powerpoint/2010/main" val="33232515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78E9-CC20-404C-8D25-A14B20E1AA5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91BEDFB-7CFA-7647-98F2-F83B0AE5D4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5028" y="0"/>
            <a:ext cx="10074572" cy="6865554"/>
          </a:xfrm>
        </p:spPr>
      </p:pic>
    </p:spTree>
    <p:extLst>
      <p:ext uri="{BB962C8B-B14F-4D97-AF65-F5344CB8AC3E}">
        <p14:creationId xmlns:p14="http://schemas.microsoft.com/office/powerpoint/2010/main" val="41628805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4F446-0793-4748-8E72-CD354BC574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9FC18A7-9197-B642-8485-3EDBA13DD9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4246" y="0"/>
            <a:ext cx="10176742" cy="6858000"/>
          </a:xfrm>
        </p:spPr>
      </p:pic>
    </p:spTree>
    <p:extLst>
      <p:ext uri="{BB962C8B-B14F-4D97-AF65-F5344CB8AC3E}">
        <p14:creationId xmlns:p14="http://schemas.microsoft.com/office/powerpoint/2010/main" val="18479658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1508760"/>
          </a:xfrm>
        </p:spPr>
        <p:txBody>
          <a:bodyPr/>
          <a:lstStyle/>
          <a:p>
            <a:r>
              <a:rPr lang="en-US" dirty="0">
                <a:solidFill>
                  <a:schemeClr val="bg1"/>
                </a:solidFill>
              </a:rPr>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161653" y="1431234"/>
            <a:ext cx="9025956" cy="5298203"/>
          </a:xfrm>
          <a:prstGeom prst="rect">
            <a:avLst/>
          </a:prstGeom>
        </p:spPr>
      </p:pic>
    </p:spTree>
    <p:extLst>
      <p:ext uri="{BB962C8B-B14F-4D97-AF65-F5344CB8AC3E}">
        <p14:creationId xmlns:p14="http://schemas.microsoft.com/office/powerpoint/2010/main" val="31127557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21CEBD-2200-EF4F-A16D-A09570768620}"/>
              </a:ext>
            </a:extLst>
          </p:cNvPr>
          <p:cNvSpPr>
            <a:spLocks noGrp="1"/>
          </p:cNvSpPr>
          <p:nvPr>
            <p:ph type="title"/>
          </p:nvPr>
        </p:nvSpPr>
        <p:spPr/>
        <p:txBody>
          <a:bodyPr/>
          <a:lstStyle/>
          <a:p>
            <a:r>
              <a:rPr lang="en-US"/>
              <a:t>State of Texas</a:t>
            </a:r>
          </a:p>
        </p:txBody>
      </p:sp>
      <p:pic>
        <p:nvPicPr>
          <p:cNvPr id="7" name="Content Placeholder 6">
            <a:extLst>
              <a:ext uri="{FF2B5EF4-FFF2-40B4-BE49-F238E27FC236}">
                <a16:creationId xmlns:a16="http://schemas.microsoft.com/office/drawing/2014/main" id="{B99B00A7-33AD-E54D-B047-F3610018AE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 y="1170173"/>
            <a:ext cx="5903049" cy="3803011"/>
          </a:xfrm>
        </p:spPr>
      </p:pic>
      <p:cxnSp>
        <p:nvCxnSpPr>
          <p:cNvPr id="8" name="Straight Connector 7">
            <a:extLst>
              <a:ext uri="{FF2B5EF4-FFF2-40B4-BE49-F238E27FC236}">
                <a16:creationId xmlns:a16="http://schemas.microsoft.com/office/drawing/2014/main" id="{7BC11648-CFE5-E04E-AB4B-C72E50136065}"/>
              </a:ext>
            </a:extLst>
          </p:cNvPr>
          <p:cNvCxnSpPr>
            <a:cxnSpLocks/>
          </p:cNvCxnSpPr>
          <p:nvPr/>
        </p:nvCxnSpPr>
        <p:spPr>
          <a:xfrm>
            <a:off x="2421510" y="3562886"/>
            <a:ext cx="3807606" cy="0"/>
          </a:xfrm>
          <a:prstGeom prst="line">
            <a:avLst/>
          </a:prstGeom>
          <a:ln w="28575">
            <a:solidFill>
              <a:srgbClr val="F38D4D"/>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C3251692-5838-C34C-8787-B7658C190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349" y="2225103"/>
            <a:ext cx="6080378" cy="3905578"/>
          </a:xfrm>
          <a:prstGeom prst="rect">
            <a:avLst/>
          </a:prstGeom>
        </p:spPr>
      </p:pic>
      <p:grpSp>
        <p:nvGrpSpPr>
          <p:cNvPr id="17" name="Group 16">
            <a:extLst>
              <a:ext uri="{FF2B5EF4-FFF2-40B4-BE49-F238E27FC236}">
                <a16:creationId xmlns:a16="http://schemas.microsoft.com/office/drawing/2014/main" id="{5C158D31-B524-0D47-92DF-26D2D0E45EBA}"/>
              </a:ext>
            </a:extLst>
          </p:cNvPr>
          <p:cNvGrpSpPr/>
          <p:nvPr/>
        </p:nvGrpSpPr>
        <p:grpSpPr>
          <a:xfrm>
            <a:off x="293974" y="5557958"/>
            <a:ext cx="4548037" cy="584775"/>
            <a:chOff x="293974" y="5550701"/>
            <a:chExt cx="4548037" cy="584775"/>
          </a:xfrm>
        </p:grpSpPr>
        <p:cxnSp>
          <p:nvCxnSpPr>
            <p:cNvPr id="13" name="Straight Connector 12">
              <a:extLst>
                <a:ext uri="{FF2B5EF4-FFF2-40B4-BE49-F238E27FC236}">
                  <a16:creationId xmlns:a16="http://schemas.microsoft.com/office/drawing/2014/main" id="{3A391BAE-EBAE-D144-BEE3-30057D7B7686}"/>
                </a:ext>
              </a:extLst>
            </p:cNvPr>
            <p:cNvCxnSpPr>
              <a:cxnSpLocks/>
            </p:cNvCxnSpPr>
            <p:nvPr/>
          </p:nvCxnSpPr>
          <p:spPr>
            <a:xfrm>
              <a:off x="293974" y="5550701"/>
              <a:ext cx="1513053" cy="0"/>
            </a:xfrm>
            <a:prstGeom prst="line">
              <a:avLst/>
            </a:prstGeom>
            <a:ln w="28575">
              <a:solidFill>
                <a:srgbClr val="F38D4D"/>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5DEA76E-D4BA-C241-A6A6-18D275A0F648}"/>
                </a:ext>
              </a:extLst>
            </p:cNvPr>
            <p:cNvSpPr txBox="1"/>
            <p:nvPr/>
          </p:nvSpPr>
          <p:spPr>
            <a:xfrm>
              <a:off x="451130" y="5550701"/>
              <a:ext cx="439088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38E"/>
                  </a:solidFill>
                  <a:effectLst/>
                  <a:uLnTx/>
                  <a:uFillTx/>
                  <a:latin typeface="Calibri"/>
                  <a:ea typeface="+mn-ea"/>
                  <a:cs typeface="+mn-cs"/>
                </a:rPr>
                <a:t>Orange bar represents ONE Case per 1000 Persons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38E"/>
                  </a:solidFill>
                  <a:effectLst/>
                  <a:uLnTx/>
                  <a:uFillTx/>
                  <a:latin typeface="Calibri"/>
                  <a:ea typeface="+mn-ea"/>
                  <a:cs typeface="+mn-cs"/>
                </a:rPr>
                <a:t>(The Higher on the graph, the better)</a:t>
              </a:r>
            </a:p>
          </p:txBody>
        </p:sp>
      </p:grpSp>
    </p:spTree>
    <p:extLst>
      <p:ext uri="{BB962C8B-B14F-4D97-AF65-F5344CB8AC3E}">
        <p14:creationId xmlns:p14="http://schemas.microsoft.com/office/powerpoint/2010/main" val="5020274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C9DB9E-FA42-8B41-96D9-F47E032E37E2}"/>
              </a:ext>
            </a:extLst>
          </p:cNvPr>
          <p:cNvSpPr>
            <a:spLocks noGrp="1"/>
          </p:cNvSpPr>
          <p:nvPr>
            <p:ph type="title"/>
          </p:nvPr>
        </p:nvSpPr>
        <p:spPr/>
        <p:txBody>
          <a:bodyPr/>
          <a:lstStyle/>
          <a:p>
            <a:r>
              <a:rPr lang="en-US"/>
              <a:t>Lubbock County Trends</a:t>
            </a:r>
          </a:p>
        </p:txBody>
      </p:sp>
      <p:pic>
        <p:nvPicPr>
          <p:cNvPr id="7" name="Content Placeholder 6">
            <a:extLst>
              <a:ext uri="{FF2B5EF4-FFF2-40B4-BE49-F238E27FC236}">
                <a16:creationId xmlns:a16="http://schemas.microsoft.com/office/drawing/2014/main" id="{D949B52E-A9DB-4741-959C-16FD1D5DB2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00" y="1075459"/>
            <a:ext cx="5875432" cy="3779569"/>
          </a:xfrm>
        </p:spPr>
      </p:pic>
      <p:pic>
        <p:nvPicPr>
          <p:cNvPr id="9" name="Picture 8">
            <a:extLst>
              <a:ext uri="{FF2B5EF4-FFF2-40B4-BE49-F238E27FC236}">
                <a16:creationId xmlns:a16="http://schemas.microsoft.com/office/drawing/2014/main" id="{2ECF3A78-A5EB-5E40-9399-B31498EE8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371" y="2220364"/>
            <a:ext cx="6154057" cy="4010716"/>
          </a:xfrm>
          <a:prstGeom prst="rect">
            <a:avLst/>
          </a:prstGeom>
        </p:spPr>
      </p:pic>
      <p:cxnSp>
        <p:nvCxnSpPr>
          <p:cNvPr id="11" name="Straight Connector 10">
            <a:extLst>
              <a:ext uri="{FF2B5EF4-FFF2-40B4-BE49-F238E27FC236}">
                <a16:creationId xmlns:a16="http://schemas.microsoft.com/office/drawing/2014/main" id="{601D51C2-01C1-3849-ADCD-705B9093CF8C}"/>
              </a:ext>
            </a:extLst>
          </p:cNvPr>
          <p:cNvCxnSpPr>
            <a:cxnSpLocks/>
          </p:cNvCxnSpPr>
          <p:nvPr/>
        </p:nvCxnSpPr>
        <p:spPr>
          <a:xfrm>
            <a:off x="2373146" y="3514527"/>
            <a:ext cx="3592225" cy="0"/>
          </a:xfrm>
          <a:prstGeom prst="line">
            <a:avLst/>
          </a:prstGeom>
          <a:ln w="28575">
            <a:solidFill>
              <a:srgbClr val="F38D4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E32F41D-7008-9A47-8066-33C894414914}"/>
              </a:ext>
            </a:extLst>
          </p:cNvPr>
          <p:cNvGrpSpPr/>
          <p:nvPr/>
        </p:nvGrpSpPr>
        <p:grpSpPr>
          <a:xfrm>
            <a:off x="293974" y="5550701"/>
            <a:ext cx="4548037" cy="584775"/>
            <a:chOff x="293974" y="5550701"/>
            <a:chExt cx="4548037" cy="584775"/>
          </a:xfrm>
        </p:grpSpPr>
        <p:cxnSp>
          <p:nvCxnSpPr>
            <p:cNvPr id="13" name="Straight Connector 12">
              <a:extLst>
                <a:ext uri="{FF2B5EF4-FFF2-40B4-BE49-F238E27FC236}">
                  <a16:creationId xmlns:a16="http://schemas.microsoft.com/office/drawing/2014/main" id="{DF460302-7F17-7E46-9D44-18C180431973}"/>
                </a:ext>
              </a:extLst>
            </p:cNvPr>
            <p:cNvCxnSpPr>
              <a:cxnSpLocks/>
            </p:cNvCxnSpPr>
            <p:nvPr/>
          </p:nvCxnSpPr>
          <p:spPr>
            <a:xfrm>
              <a:off x="293974" y="5550701"/>
              <a:ext cx="1513053" cy="0"/>
            </a:xfrm>
            <a:prstGeom prst="line">
              <a:avLst/>
            </a:prstGeom>
            <a:ln w="28575">
              <a:solidFill>
                <a:srgbClr val="F38D4D"/>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EBE0C6E-94D8-8342-A9E6-E0FD396D3771}"/>
                </a:ext>
              </a:extLst>
            </p:cNvPr>
            <p:cNvSpPr txBox="1"/>
            <p:nvPr/>
          </p:nvSpPr>
          <p:spPr>
            <a:xfrm>
              <a:off x="451130" y="5550701"/>
              <a:ext cx="439088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38E"/>
                  </a:solidFill>
                  <a:effectLst/>
                  <a:uLnTx/>
                  <a:uFillTx/>
                  <a:latin typeface="Calibri"/>
                  <a:ea typeface="+mn-ea"/>
                  <a:cs typeface="+mn-cs"/>
                </a:rPr>
                <a:t>Orange bar represents ONE Case per 1000 Persons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38E"/>
                  </a:solidFill>
                  <a:effectLst/>
                  <a:uLnTx/>
                  <a:uFillTx/>
                  <a:latin typeface="Calibri"/>
                  <a:ea typeface="+mn-ea"/>
                  <a:cs typeface="+mn-cs"/>
                </a:rPr>
                <a:t>(The Higher on the graph, the better)</a:t>
              </a:r>
            </a:p>
          </p:txBody>
        </p:sp>
      </p:grpSp>
    </p:spTree>
    <p:extLst>
      <p:ext uri="{BB962C8B-B14F-4D97-AF65-F5344CB8AC3E}">
        <p14:creationId xmlns:p14="http://schemas.microsoft.com/office/powerpoint/2010/main" val="148949380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B19D-BE3D-C14D-98B0-FA49A00C5A9B}"/>
              </a:ext>
            </a:extLst>
          </p:cNvPr>
          <p:cNvSpPr>
            <a:spLocks noGrp="1"/>
          </p:cNvSpPr>
          <p:nvPr>
            <p:ph type="title"/>
          </p:nvPr>
        </p:nvSpPr>
        <p:spPr/>
        <p:txBody>
          <a:bodyPr/>
          <a:lstStyle/>
          <a:p>
            <a:r>
              <a:rPr lang="en-US"/>
              <a:t>Hale County Trends</a:t>
            </a:r>
          </a:p>
        </p:txBody>
      </p:sp>
      <p:pic>
        <p:nvPicPr>
          <p:cNvPr id="5" name="Content Placeholder 4">
            <a:extLst>
              <a:ext uri="{FF2B5EF4-FFF2-40B4-BE49-F238E27FC236}">
                <a16:creationId xmlns:a16="http://schemas.microsoft.com/office/drawing/2014/main" id="{6788D4ED-F934-6243-9024-E434AB7EE5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766" y="1118434"/>
            <a:ext cx="5918851" cy="3804976"/>
          </a:xfrm>
        </p:spPr>
      </p:pic>
      <p:pic>
        <p:nvPicPr>
          <p:cNvPr id="7" name="Picture 6">
            <a:extLst>
              <a:ext uri="{FF2B5EF4-FFF2-40B4-BE49-F238E27FC236}">
                <a16:creationId xmlns:a16="http://schemas.microsoft.com/office/drawing/2014/main" id="{C5380792-997F-E34E-B47F-7D3FC9707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252" y="2308827"/>
            <a:ext cx="6112747" cy="3962809"/>
          </a:xfrm>
          <a:prstGeom prst="rect">
            <a:avLst/>
          </a:prstGeom>
        </p:spPr>
      </p:pic>
      <p:cxnSp>
        <p:nvCxnSpPr>
          <p:cNvPr id="8" name="Straight Connector 7">
            <a:extLst>
              <a:ext uri="{FF2B5EF4-FFF2-40B4-BE49-F238E27FC236}">
                <a16:creationId xmlns:a16="http://schemas.microsoft.com/office/drawing/2014/main" id="{4F085243-4AAB-FD4E-B239-18CFA3E54044}"/>
              </a:ext>
            </a:extLst>
          </p:cNvPr>
          <p:cNvCxnSpPr>
            <a:cxnSpLocks/>
          </p:cNvCxnSpPr>
          <p:nvPr/>
        </p:nvCxnSpPr>
        <p:spPr>
          <a:xfrm>
            <a:off x="2384769" y="3624406"/>
            <a:ext cx="3556248" cy="0"/>
          </a:xfrm>
          <a:prstGeom prst="line">
            <a:avLst/>
          </a:prstGeom>
          <a:ln w="28575">
            <a:solidFill>
              <a:srgbClr val="F38D4D"/>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F8A45E7-7DDE-8A4E-B2D1-33FA47627524}"/>
              </a:ext>
            </a:extLst>
          </p:cNvPr>
          <p:cNvGrpSpPr/>
          <p:nvPr/>
        </p:nvGrpSpPr>
        <p:grpSpPr>
          <a:xfrm>
            <a:off x="293974" y="5550701"/>
            <a:ext cx="4548037" cy="584775"/>
            <a:chOff x="293974" y="5550701"/>
            <a:chExt cx="4548037" cy="584775"/>
          </a:xfrm>
        </p:grpSpPr>
        <p:cxnSp>
          <p:nvCxnSpPr>
            <p:cNvPr id="11" name="Straight Connector 10">
              <a:extLst>
                <a:ext uri="{FF2B5EF4-FFF2-40B4-BE49-F238E27FC236}">
                  <a16:creationId xmlns:a16="http://schemas.microsoft.com/office/drawing/2014/main" id="{DC31E547-95BE-EB42-A4E7-502AC5A506B5}"/>
                </a:ext>
              </a:extLst>
            </p:cNvPr>
            <p:cNvCxnSpPr>
              <a:cxnSpLocks/>
            </p:cNvCxnSpPr>
            <p:nvPr/>
          </p:nvCxnSpPr>
          <p:spPr>
            <a:xfrm>
              <a:off x="293974" y="5550701"/>
              <a:ext cx="1513053" cy="0"/>
            </a:xfrm>
            <a:prstGeom prst="line">
              <a:avLst/>
            </a:prstGeom>
            <a:ln w="28575">
              <a:solidFill>
                <a:srgbClr val="F38D4D"/>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89B6234-6430-4945-8411-77E2793F62A5}"/>
                </a:ext>
              </a:extLst>
            </p:cNvPr>
            <p:cNvSpPr txBox="1"/>
            <p:nvPr/>
          </p:nvSpPr>
          <p:spPr>
            <a:xfrm>
              <a:off x="451130" y="5550701"/>
              <a:ext cx="439088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38E"/>
                  </a:solidFill>
                  <a:effectLst/>
                  <a:uLnTx/>
                  <a:uFillTx/>
                  <a:latin typeface="Calibri"/>
                  <a:ea typeface="+mn-ea"/>
                  <a:cs typeface="+mn-cs"/>
                </a:rPr>
                <a:t>Orange bar represents ONE Case per 1000 Persons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38E"/>
                  </a:solidFill>
                  <a:effectLst/>
                  <a:uLnTx/>
                  <a:uFillTx/>
                  <a:latin typeface="Calibri"/>
                  <a:ea typeface="+mn-ea"/>
                  <a:cs typeface="+mn-cs"/>
                </a:rPr>
                <a:t>(The Higher on the graph, the better)</a:t>
              </a:r>
            </a:p>
          </p:txBody>
        </p:sp>
      </p:grpSp>
    </p:spTree>
    <p:extLst>
      <p:ext uri="{BB962C8B-B14F-4D97-AF65-F5344CB8AC3E}">
        <p14:creationId xmlns:p14="http://schemas.microsoft.com/office/powerpoint/2010/main" val="34387073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D6B4-EE67-3B48-A5EE-8C9212086D50}"/>
              </a:ext>
            </a:extLst>
          </p:cNvPr>
          <p:cNvSpPr>
            <a:spLocks noGrp="1"/>
          </p:cNvSpPr>
          <p:nvPr>
            <p:ph type="title"/>
          </p:nvPr>
        </p:nvSpPr>
        <p:spPr/>
        <p:txBody>
          <a:bodyPr/>
          <a:lstStyle/>
          <a:p>
            <a:r>
              <a:rPr lang="en-US"/>
              <a:t>Hockley County Trends</a:t>
            </a:r>
          </a:p>
        </p:txBody>
      </p:sp>
      <p:pic>
        <p:nvPicPr>
          <p:cNvPr id="5" name="Content Placeholder 4">
            <a:extLst>
              <a:ext uri="{FF2B5EF4-FFF2-40B4-BE49-F238E27FC236}">
                <a16:creationId xmlns:a16="http://schemas.microsoft.com/office/drawing/2014/main" id="{300F7FE4-B26F-1444-8BFA-EF1362D995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116" y="1106079"/>
            <a:ext cx="6237622" cy="4003250"/>
          </a:xfrm>
        </p:spPr>
      </p:pic>
      <p:cxnSp>
        <p:nvCxnSpPr>
          <p:cNvPr id="6" name="Straight Connector 5">
            <a:extLst>
              <a:ext uri="{FF2B5EF4-FFF2-40B4-BE49-F238E27FC236}">
                <a16:creationId xmlns:a16="http://schemas.microsoft.com/office/drawing/2014/main" id="{03AA851F-DDC0-9B48-869F-F4EE24B9F286}"/>
              </a:ext>
            </a:extLst>
          </p:cNvPr>
          <p:cNvCxnSpPr>
            <a:cxnSpLocks/>
          </p:cNvCxnSpPr>
          <p:nvPr/>
        </p:nvCxnSpPr>
        <p:spPr>
          <a:xfrm>
            <a:off x="2497837" y="2275185"/>
            <a:ext cx="3749178" cy="0"/>
          </a:xfrm>
          <a:prstGeom prst="line">
            <a:avLst/>
          </a:prstGeom>
          <a:ln w="28575">
            <a:solidFill>
              <a:srgbClr val="F38D4D"/>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23B72E4-B20C-0849-A346-577039FBB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738" y="2514336"/>
            <a:ext cx="5718584" cy="3684170"/>
          </a:xfrm>
          <a:prstGeom prst="rect">
            <a:avLst/>
          </a:prstGeom>
        </p:spPr>
      </p:pic>
      <p:grpSp>
        <p:nvGrpSpPr>
          <p:cNvPr id="10" name="Group 9">
            <a:extLst>
              <a:ext uri="{FF2B5EF4-FFF2-40B4-BE49-F238E27FC236}">
                <a16:creationId xmlns:a16="http://schemas.microsoft.com/office/drawing/2014/main" id="{DF8034D9-6DC0-D944-BFE6-0DB6B978B9C1}"/>
              </a:ext>
            </a:extLst>
          </p:cNvPr>
          <p:cNvGrpSpPr/>
          <p:nvPr/>
        </p:nvGrpSpPr>
        <p:grpSpPr>
          <a:xfrm>
            <a:off x="293974" y="5550701"/>
            <a:ext cx="4548037" cy="584775"/>
            <a:chOff x="293974" y="5550701"/>
            <a:chExt cx="4548037" cy="584775"/>
          </a:xfrm>
        </p:grpSpPr>
        <p:cxnSp>
          <p:nvCxnSpPr>
            <p:cNvPr id="11" name="Straight Connector 10">
              <a:extLst>
                <a:ext uri="{FF2B5EF4-FFF2-40B4-BE49-F238E27FC236}">
                  <a16:creationId xmlns:a16="http://schemas.microsoft.com/office/drawing/2014/main" id="{2C119636-5004-E043-B03E-370DBF7F8869}"/>
                </a:ext>
              </a:extLst>
            </p:cNvPr>
            <p:cNvCxnSpPr>
              <a:cxnSpLocks/>
            </p:cNvCxnSpPr>
            <p:nvPr/>
          </p:nvCxnSpPr>
          <p:spPr>
            <a:xfrm>
              <a:off x="293974" y="5550701"/>
              <a:ext cx="1513053" cy="0"/>
            </a:xfrm>
            <a:prstGeom prst="line">
              <a:avLst/>
            </a:prstGeom>
            <a:ln w="28575">
              <a:solidFill>
                <a:srgbClr val="F38D4D"/>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44A670A-DBB6-FE4E-BECA-1DE1BB1014A5}"/>
                </a:ext>
              </a:extLst>
            </p:cNvPr>
            <p:cNvSpPr txBox="1"/>
            <p:nvPr/>
          </p:nvSpPr>
          <p:spPr>
            <a:xfrm>
              <a:off x="451130" y="5550701"/>
              <a:ext cx="439088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38E"/>
                  </a:solidFill>
                  <a:effectLst/>
                  <a:uLnTx/>
                  <a:uFillTx/>
                  <a:latin typeface="Calibri"/>
                  <a:ea typeface="+mn-ea"/>
                  <a:cs typeface="+mn-cs"/>
                </a:rPr>
                <a:t>Orange bar represents ONE Case per 1000 Persons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338E"/>
                  </a:solidFill>
                  <a:effectLst/>
                  <a:uLnTx/>
                  <a:uFillTx/>
                  <a:latin typeface="Calibri"/>
                  <a:ea typeface="+mn-ea"/>
                  <a:cs typeface="+mn-cs"/>
                </a:rPr>
                <a:t>(The Higher on the graph, the better)</a:t>
              </a:r>
            </a:p>
          </p:txBody>
        </p:sp>
      </p:grpSp>
    </p:spTree>
    <p:extLst>
      <p:ext uri="{BB962C8B-B14F-4D97-AF65-F5344CB8AC3E}">
        <p14:creationId xmlns:p14="http://schemas.microsoft.com/office/powerpoint/2010/main" val="40468485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110974-F214-0D42-9343-A25B0F581637}"/>
              </a:ext>
            </a:extLst>
          </p:cNvPr>
          <p:cNvSpPr>
            <a:spLocks noGrp="1"/>
          </p:cNvSpPr>
          <p:nvPr>
            <p:ph type="ctrTitle"/>
          </p:nvPr>
        </p:nvSpPr>
        <p:spPr/>
        <p:txBody>
          <a:bodyPr/>
          <a:lstStyle/>
          <a:p>
            <a:r>
              <a:rPr lang="en-US" sz="9600"/>
              <a:t>Q &amp; A</a:t>
            </a:r>
          </a:p>
        </p:txBody>
      </p:sp>
      <p:sp>
        <p:nvSpPr>
          <p:cNvPr id="2" name="Subtitle 1">
            <a:extLst>
              <a:ext uri="{FF2B5EF4-FFF2-40B4-BE49-F238E27FC236}">
                <a16:creationId xmlns:a16="http://schemas.microsoft.com/office/drawing/2014/main" id="{CD61BE95-A369-2548-A283-65820DD6E1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45510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1508760"/>
          </a:xfrm>
        </p:spPr>
        <p:txBody>
          <a:bodyPr/>
          <a:lstStyle/>
          <a:p>
            <a:r>
              <a:rPr lang="en-US" dirty="0">
                <a:solidFill>
                  <a:schemeClr val="bg1"/>
                </a:solidFill>
              </a:rPr>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023522" y="1321119"/>
            <a:ext cx="10582275" cy="4181475"/>
          </a:xfrm>
          <a:prstGeom prst="rect">
            <a:avLst/>
          </a:prstGeom>
        </p:spPr>
      </p:pic>
    </p:spTree>
    <p:extLst>
      <p:ext uri="{BB962C8B-B14F-4D97-AF65-F5344CB8AC3E}">
        <p14:creationId xmlns:p14="http://schemas.microsoft.com/office/powerpoint/2010/main" val="172776807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960" y="69783"/>
            <a:ext cx="9784080" cy="1508760"/>
          </a:xfrm>
        </p:spPr>
        <p:txBody>
          <a:bodyPr/>
          <a:lstStyle/>
          <a:p>
            <a:r>
              <a:rPr lang="en-US" dirty="0">
                <a:solidFill>
                  <a:schemeClr val="bg1"/>
                </a:solidFill>
              </a:rPr>
              <a:t>PUI/Confirmed cases-hospitalized</a:t>
            </a:r>
          </a:p>
        </p:txBody>
      </p:sp>
      <p:sp>
        <p:nvSpPr>
          <p:cNvPr id="6" name="Rectangle 5"/>
          <p:cNvSpPr/>
          <p:nvPr/>
        </p:nvSpPr>
        <p:spPr>
          <a:xfrm>
            <a:off x="0" y="1222408"/>
            <a:ext cx="12192000" cy="712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rotWithShape="1">
          <a:blip r:embed="rId3"/>
          <a:srcRect t="1890"/>
          <a:stretch/>
        </p:blipFill>
        <p:spPr>
          <a:xfrm>
            <a:off x="596554" y="1490870"/>
            <a:ext cx="10601325" cy="4438856"/>
          </a:xfrm>
          <a:prstGeom prst="rect">
            <a:avLst/>
          </a:prstGeom>
        </p:spPr>
      </p:pic>
    </p:spTree>
    <p:extLst>
      <p:ext uri="{BB962C8B-B14F-4D97-AF65-F5344CB8AC3E}">
        <p14:creationId xmlns:p14="http://schemas.microsoft.com/office/powerpoint/2010/main" val="30891104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CMC Surge Plan</a:t>
            </a:r>
          </a:p>
        </p:txBody>
      </p:sp>
      <p:sp>
        <p:nvSpPr>
          <p:cNvPr id="6" name="Content Placeholder 5">
            <a:extLst>
              <a:ext uri="{FF2B5EF4-FFF2-40B4-BE49-F238E27FC236}">
                <a16:creationId xmlns:a16="http://schemas.microsoft.com/office/drawing/2014/main" id="{3FB30760-C804-3A41-B2B6-C2402FCF3A04}"/>
              </a:ext>
            </a:extLst>
          </p:cNvPr>
          <p:cNvSpPr>
            <a:spLocks noGrp="1"/>
          </p:cNvSpPr>
          <p:nvPr>
            <p:ph idx="1"/>
          </p:nvPr>
        </p:nvSpPr>
        <p:spPr/>
        <p:txBody>
          <a:bodyPr/>
          <a:lstStyle/>
          <a:p>
            <a:endParaRPr lang="en-US" dirty="0"/>
          </a:p>
        </p:txBody>
      </p:sp>
      <p:sp>
        <p:nvSpPr>
          <p:cNvPr id="10" name="Rectangle 9"/>
          <p:cNvSpPr/>
          <p:nvPr/>
        </p:nvSpPr>
        <p:spPr>
          <a:xfrm>
            <a:off x="1409938" y="1213051"/>
            <a:ext cx="9586762" cy="4494998"/>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3"/>
          <a:stretch>
            <a:fillRect/>
          </a:stretch>
        </p:blipFill>
        <p:spPr>
          <a:xfrm>
            <a:off x="2610933" y="1354427"/>
            <a:ext cx="9288300" cy="4212247"/>
          </a:xfrm>
          <a:prstGeom prst="rect">
            <a:avLst/>
          </a:prstGeom>
        </p:spPr>
      </p:pic>
      <p:sp>
        <p:nvSpPr>
          <p:cNvPr id="12" name="TextBox 11"/>
          <p:cNvSpPr txBox="1"/>
          <p:nvPr/>
        </p:nvSpPr>
        <p:spPr>
          <a:xfrm>
            <a:off x="3835614" y="1354427"/>
            <a:ext cx="4167739" cy="365760"/>
          </a:xfrm>
          <a:prstGeom prst="rect">
            <a:avLst/>
          </a:prstGeom>
          <a:solidFill>
            <a:schemeClr val="tx1">
              <a:lumMod val="75000"/>
            </a:schemeClr>
          </a:solidFill>
        </p:spPr>
        <p:txBody>
          <a:bodyPr wrap="square" rtlCol="0">
            <a:spAutoFit/>
          </a:bodyPr>
          <a:lstStyle/>
          <a:p>
            <a:pPr algn="ctr"/>
            <a:r>
              <a:rPr lang="en-US" b="1" dirty="0">
                <a:solidFill>
                  <a:schemeClr val="bg1"/>
                </a:solidFill>
              </a:rPr>
              <a:t>COVENANT MEDICAL CENTER</a:t>
            </a:r>
          </a:p>
        </p:txBody>
      </p:sp>
      <p:grpSp>
        <p:nvGrpSpPr>
          <p:cNvPr id="5" name="Group 4">
            <a:extLst>
              <a:ext uri="{FF2B5EF4-FFF2-40B4-BE49-F238E27FC236}">
                <a16:creationId xmlns:a16="http://schemas.microsoft.com/office/drawing/2014/main" id="{39206A8A-DF1E-A44F-A5D4-6F4656A50871}"/>
              </a:ext>
            </a:extLst>
          </p:cNvPr>
          <p:cNvGrpSpPr/>
          <p:nvPr/>
        </p:nvGrpSpPr>
        <p:grpSpPr>
          <a:xfrm>
            <a:off x="1650830" y="2930001"/>
            <a:ext cx="861444" cy="429583"/>
            <a:chOff x="1650830" y="2945718"/>
            <a:chExt cx="861444" cy="429583"/>
          </a:xfrm>
        </p:grpSpPr>
        <p:sp>
          <p:nvSpPr>
            <p:cNvPr id="3" name="Right Arrow 2">
              <a:extLst>
                <a:ext uri="{FF2B5EF4-FFF2-40B4-BE49-F238E27FC236}">
                  <a16:creationId xmlns:a16="http://schemas.microsoft.com/office/drawing/2014/main" id="{A8DDC737-F8FB-0746-AEDA-993BDFD3DCED}"/>
                </a:ext>
              </a:extLst>
            </p:cNvPr>
            <p:cNvSpPr/>
            <p:nvPr/>
          </p:nvSpPr>
          <p:spPr>
            <a:xfrm>
              <a:off x="1650830" y="2945718"/>
              <a:ext cx="861444" cy="429583"/>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245D474-E7E9-7446-A739-EDF1569C0E2F}"/>
                </a:ext>
              </a:extLst>
            </p:cNvPr>
            <p:cNvSpPr txBox="1"/>
            <p:nvPr/>
          </p:nvSpPr>
          <p:spPr>
            <a:xfrm>
              <a:off x="1692881" y="3045093"/>
              <a:ext cx="635110" cy="230832"/>
            </a:xfrm>
            <a:prstGeom prst="rect">
              <a:avLst/>
            </a:prstGeom>
            <a:noFill/>
          </p:spPr>
          <p:txBody>
            <a:bodyPr wrap="none" rtlCol="0">
              <a:spAutoFit/>
            </a:bodyPr>
            <a:lstStyle/>
            <a:p>
              <a:r>
                <a:rPr lang="en-US" sz="900" b="1" dirty="0">
                  <a:solidFill>
                    <a:schemeClr val="bg1"/>
                  </a:solidFill>
                </a:rPr>
                <a:t>Currently</a:t>
              </a:r>
            </a:p>
          </p:txBody>
        </p:sp>
      </p:grpSp>
      <p:sp>
        <p:nvSpPr>
          <p:cNvPr id="13" name="Right Arrow 12">
            <a:extLst>
              <a:ext uri="{FF2B5EF4-FFF2-40B4-BE49-F238E27FC236}">
                <a16:creationId xmlns:a16="http://schemas.microsoft.com/office/drawing/2014/main" id="{98B29342-E953-514F-9C32-77D053999099}"/>
              </a:ext>
            </a:extLst>
          </p:cNvPr>
          <p:cNvSpPr/>
          <p:nvPr/>
        </p:nvSpPr>
        <p:spPr>
          <a:xfrm>
            <a:off x="1657458" y="2111168"/>
            <a:ext cx="861444" cy="429583"/>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90AE6F3-A7E5-A345-89DF-77FF6E1674A4}"/>
              </a:ext>
            </a:extLst>
          </p:cNvPr>
          <p:cNvSpPr txBox="1"/>
          <p:nvPr/>
        </p:nvSpPr>
        <p:spPr>
          <a:xfrm>
            <a:off x="1699509" y="2210543"/>
            <a:ext cx="678391" cy="230832"/>
          </a:xfrm>
          <a:prstGeom prst="rect">
            <a:avLst/>
          </a:prstGeom>
          <a:noFill/>
        </p:spPr>
        <p:txBody>
          <a:bodyPr wrap="none" rtlCol="0">
            <a:spAutoFit/>
          </a:bodyPr>
          <a:lstStyle/>
          <a:p>
            <a:r>
              <a:rPr lang="en-US" sz="900" b="1" dirty="0">
                <a:solidFill>
                  <a:schemeClr val="bg1"/>
                </a:solidFill>
              </a:rPr>
              <a:t>Last Week</a:t>
            </a:r>
          </a:p>
        </p:txBody>
      </p:sp>
    </p:spTree>
    <p:extLst>
      <p:ext uri="{BB962C8B-B14F-4D97-AF65-F5344CB8AC3E}">
        <p14:creationId xmlns:p14="http://schemas.microsoft.com/office/powerpoint/2010/main" val="264951804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627E-8C16-FE47-BEF2-46A71F906FE4}"/>
              </a:ext>
            </a:extLst>
          </p:cNvPr>
          <p:cNvSpPr>
            <a:spLocks noGrp="1"/>
          </p:cNvSpPr>
          <p:nvPr>
            <p:ph type="ctrTitle"/>
          </p:nvPr>
        </p:nvSpPr>
        <p:spPr/>
        <p:txBody>
          <a:bodyPr/>
          <a:lstStyle/>
          <a:p>
            <a:r>
              <a:rPr lang="en-US" dirty="0"/>
              <a:t>Statistics</a:t>
            </a:r>
          </a:p>
        </p:txBody>
      </p:sp>
      <p:sp>
        <p:nvSpPr>
          <p:cNvPr id="3" name="Subtitle 2">
            <a:extLst>
              <a:ext uri="{FF2B5EF4-FFF2-40B4-BE49-F238E27FC236}">
                <a16:creationId xmlns:a16="http://schemas.microsoft.com/office/drawing/2014/main" id="{7AFBD5A8-559C-6647-B0DC-B4E1C1ED98AC}"/>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132902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8P0G2VBAn5mM0aQu3mNLGQ"/>
</p:tagLst>
</file>

<file path=ppt/tags/tag101.xml><?xml version="1.0" encoding="utf-8"?>
<p:tagLst xmlns:a="http://schemas.openxmlformats.org/drawingml/2006/main" xmlns:r="http://schemas.openxmlformats.org/officeDocument/2006/relationships" xmlns:p="http://schemas.openxmlformats.org/presentationml/2006/main">
  <p:tag name="1LEVEL" val="1.5"/>
  <p:tag name="2LEVEL" val="0.75"/>
  <p:tag name="3LEVEL" val="0.38"/>
  <p:tag name="4LEVEL" val="0.19"/>
  <p:tag name="5LEVEL" val="0.09"/>
</p:tagLst>
</file>

<file path=ppt/tags/tag102.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3.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4.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5.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6.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0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HEIGHT" val="19.38748"/>
  <p:tag name="TOP" val="80"/>
</p:tagLst>
</file>

<file path=ppt/tags/tag108.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10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45.7141"/>
  <p:tag name="HEIGHT" val="26.32661"/>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11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1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1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14.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1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11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63.6738"/>
  <p:tag name="HEIGHT" val="26.32661"/>
</p:tagLst>
</file>

<file path=ppt/tags/tag11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1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119.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2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45.7141"/>
  <p:tag name="HEIGHT" val="26.32661"/>
</p:tagLst>
</file>

<file path=ppt/tags/tag12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12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2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2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2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2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128.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Yl90Z3OHN4EiOuStxxOUGA"/>
</p:tagLst>
</file>

<file path=ppt/tags/tag13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63.6738"/>
  <p:tag name="HEIGHT" val="26.32661"/>
</p:tagLst>
</file>

<file path=ppt/tags/tag13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13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254.6939"/>
  <p:tag name="HEIGHT" val="26.3266"/>
</p:tagLst>
</file>

<file path=ppt/tags/tag13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291.0206"/>
  <p:tag name="HEIGHT" val="26.3266"/>
</p:tagLst>
</file>

<file path=ppt/tags/tag13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327.3472"/>
  <p:tag name="HEIGHT" val="26.3266"/>
</p:tagLst>
</file>

<file path=ppt/tags/tag13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363.6738"/>
  <p:tag name="HEIGHT" val="26.3266"/>
</p:tagLst>
</file>

<file path=ppt/tags/tag13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363.6738"/>
  <p:tag name="HEIGHT" val="26.3266"/>
</p:tagLst>
</file>

<file path=ppt/tags/tag13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363.6738"/>
  <p:tag name="HEIGHT" val="26.3266"/>
</p:tagLst>
</file>

<file path=ppt/tags/tag139.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40.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41.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42.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43.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44.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4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54.6939"/>
  <p:tag name="HEIGHT" val="26.32661"/>
</p:tagLst>
</file>

<file path=ppt/tags/tag14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14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91.0205"/>
  <p:tag name="HEIGHT" val="26.32661"/>
</p:tagLst>
</file>

<file path=ppt/tags/tag14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27.3472"/>
  <p:tag name="HEIGHT" val="26.32661"/>
</p:tagLst>
</file>

<file path=ppt/tags/tag14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63.6738"/>
  <p:tag name="HEIGHT" val="26.32661"/>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5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63.6738"/>
  <p:tag name="HEIGHT" val="26.32661"/>
</p:tagLst>
</file>

<file path=ppt/tags/tag15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63.6738"/>
  <p:tag name="HEIGHT" val="26.32661"/>
</p:tagLst>
</file>

<file path=ppt/tags/tag15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5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63.6738"/>
  <p:tag name="HEIGHT" val="26.32661"/>
</p:tagLst>
</file>

<file path=ppt/tags/tag15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363.6738"/>
  <p:tag name="HEIGHT" val="26.3266"/>
</p:tagLst>
</file>

<file path=ppt/tags/tag15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15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15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15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15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6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16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54.6939"/>
  <p:tag name="HEIGHT" val="26.3266"/>
</p:tagLst>
</file>

<file path=ppt/tags/tag16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91.0206"/>
  <p:tag name="HEIGHT" val="26.3266"/>
</p:tagLst>
</file>

<file path=ppt/tags/tag16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27.3472"/>
  <p:tag name="HEIGHT" val="26.3266"/>
</p:tagLst>
</file>

<file path=ppt/tags/tag16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63.6738"/>
  <p:tag name="HEIGHT" val="26.3266"/>
</p:tagLst>
</file>

<file path=ppt/tags/tag16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63.6738"/>
  <p:tag name="HEIGHT" val="26.3266"/>
</p:tagLst>
</file>

<file path=ppt/tags/tag16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63.6738"/>
  <p:tag name="HEIGHT" val="26.3266"/>
</p:tagLst>
</file>

<file path=ppt/tags/tag16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16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63.6738"/>
  <p:tag name="HEIGHT" val="26.3266"/>
</p:tagLst>
</file>

<file path=ppt/tags/tag16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7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7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7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7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17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363.6738"/>
  <p:tag name="HEIGHT" val="26.32661"/>
</p:tagLst>
</file>

<file path=ppt/tags/tag17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45.7141"/>
  <p:tag name="HEIGHT" val="26.3266"/>
</p:tagLst>
</file>

<file path=ppt/tags/tag17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82.0407"/>
  <p:tag name="HEIGHT" val="26.3266"/>
</p:tagLst>
</file>

<file path=ppt/tags/tag17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17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8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18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18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54.6939"/>
  <p:tag name="HEIGHT" val="26.3266"/>
</p:tagLst>
</file>

<file path=ppt/tags/tag18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91.0206"/>
  <p:tag name="HEIGHT" val="26.3266"/>
</p:tagLst>
</file>

<file path=ppt/tags/tag18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27.3472"/>
  <p:tag name="HEIGHT" val="26.3266"/>
</p:tagLst>
</file>

<file path=ppt/tags/tag18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63.6738"/>
  <p:tag name="HEIGHT" val="26.3266"/>
</p:tagLst>
</file>

<file path=ppt/tags/tag18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63.6738"/>
  <p:tag name="HEIGHT" val="26.3266"/>
</p:tagLst>
</file>

<file path=ppt/tags/tag18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63.6738"/>
  <p:tag name="HEIGHT" val="26.3266"/>
</p:tagLst>
</file>

<file path=ppt/tags/tag18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18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363.6738"/>
  <p:tag name="HEIGHT" val="26.3266"/>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9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45.7141"/>
  <p:tag name="HEIGHT" val="26.3266"/>
</p:tagLst>
</file>

<file path=ppt/tags/tag19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82.0407"/>
  <p:tag name="HEIGHT" val="26.3266"/>
</p:tagLst>
</file>

<file path=ppt/tags/tag19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218.3673"/>
  <p:tag name="HEIGHT" val="26.3266"/>
</p:tagLst>
</file>

<file path=ppt/tags/tag19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19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19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218.3673"/>
  <p:tag name="HEIGHT" val="26.3266"/>
</p:tagLst>
</file>

<file path=ppt/tags/tag196.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97.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98.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199.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200.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01.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02.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0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45.7141"/>
  <p:tag name="HEIGHT" val="26.32661"/>
</p:tagLst>
</file>

<file path=ppt/tags/tag20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20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20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20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20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20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1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HEIGHT" val="19.38748"/>
  <p:tag name="TOP" val="80"/>
</p:tagLst>
</file>

<file path=ppt/tags/tag211.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21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213.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21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HEIGHT" val="19.38748"/>
  <p:tag name="TOP" val="80"/>
</p:tagLst>
</file>

<file path=ppt/tags/tag215.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K_BLVCuIgysRNoREpUYb5w"/>
</p:tagLst>
</file>

<file path=ppt/tags/tag21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219.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2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45.7141"/>
  <p:tag name="HEIGHT" val="26.32661"/>
</p:tagLst>
</file>

<file path=ppt/tags/tag221.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2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22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22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225.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2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22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22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229.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3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23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23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3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3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23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09.3875"/>
  <p:tag name="HEIGHT" val="26.3266"/>
</p:tagLst>
</file>

<file path=ppt/tags/tag23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3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82.0407"/>
  <p:tag name="HEIGHT" val="26.3266"/>
</p:tagLst>
</file>

<file path=ppt/tags/tag23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82.0407"/>
  <p:tag name="HEIGHT" val="26.3266"/>
</p:tagLst>
</file>

<file path=ppt/tags/tag23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24.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4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24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4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4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44.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24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09.3875"/>
  <p:tag name="HEIGHT" val="26.32661"/>
</p:tagLst>
</file>

<file path=ppt/tags/tag24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45.7141"/>
  <p:tag name="HEIGHT" val="26.3266"/>
</p:tagLst>
</file>

<file path=ppt/tags/tag24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45.7141"/>
  <p:tag name="HEIGHT" val="26.3266"/>
</p:tagLst>
</file>

<file path=ppt/tags/tag24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4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5.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5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5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5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5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5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5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5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5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5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5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6.xml><?xml version="1.0" encoding="utf-8"?>
<p:tagLst xmlns:a="http://schemas.openxmlformats.org/drawingml/2006/main" xmlns:r="http://schemas.openxmlformats.org/officeDocument/2006/relationships" xmlns:p="http://schemas.openxmlformats.org/presentationml/2006/main">
  <p:tag name="ANGLE" val="5"/>
</p:tagLst>
</file>

<file path=ppt/tags/tag26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6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6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45.7141"/>
  <p:tag name="HEIGHT" val="26.3266"/>
</p:tagLst>
</file>

<file path=ppt/tags/tag26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45.7141"/>
  <p:tag name="HEIGHT" val="26.3266"/>
</p:tagLst>
</file>

<file path=ppt/tags/tag26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6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6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6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6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6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7.xml><?xml version="1.0" encoding="utf-8"?>
<p:tagLst xmlns:a="http://schemas.openxmlformats.org/drawingml/2006/main" xmlns:r="http://schemas.openxmlformats.org/officeDocument/2006/relationships" xmlns:p="http://schemas.openxmlformats.org/presentationml/2006/main">
  <p:tag name="ANGLE" val="5"/>
</p:tagLst>
</file>

<file path=ppt/tags/tag27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7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7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7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7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7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7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27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7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7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xml><?xml version="1.0" encoding="utf-8"?>
<p:tagLst xmlns:a="http://schemas.openxmlformats.org/drawingml/2006/main" xmlns:r="http://schemas.openxmlformats.org/officeDocument/2006/relationships" xmlns:p="http://schemas.openxmlformats.org/presentationml/2006/main">
  <p:tag name="ANGLE" val="4"/>
</p:tagLst>
</file>

<file path=ppt/tags/tag28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28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HEIGHT" val="19.38748"/>
  <p:tag name="TOP" val="80"/>
</p:tagLst>
</file>

<file path=ppt/tags/tag28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HEIGHT" val="19.38748"/>
  <p:tag name="TOP" val="80"/>
</p:tagLst>
</file>

<file path=ppt/tags/tag29.xml><?xml version="1.0" encoding="utf-8"?>
<p:tagLst xmlns:a="http://schemas.openxmlformats.org/drawingml/2006/main" xmlns:r="http://schemas.openxmlformats.org/officeDocument/2006/relationships" xmlns:p="http://schemas.openxmlformats.org/presentationml/2006/main">
  <p:tag name="ANGLE" val="4"/>
</p:tagLst>
</file>

<file path=ppt/tags/tag29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291.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29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HEIGHT" val="19.38748"/>
  <p:tag name="TOP" val="80"/>
</p:tagLst>
</file>

<file path=ppt/tags/tag29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294.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295.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296.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297.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mp6ZgQRYbu76ppswqWvAGg"/>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xml><?xml version="1.0" encoding="utf-8"?>
<p:tagLst xmlns:a="http://schemas.openxmlformats.org/drawingml/2006/main" xmlns:r="http://schemas.openxmlformats.org/officeDocument/2006/relationships" xmlns:p="http://schemas.openxmlformats.org/presentationml/2006/main">
  <p:tag name="ANGLE" val="3"/>
</p:tagLst>
</file>

<file path=ppt/tags/tag300.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30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0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0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82.0407"/>
  <p:tag name="HEIGHT" val="26.3266"/>
</p:tagLst>
</file>

<file path=ppt/tags/tag30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182.0407"/>
  <p:tag name="HEIGHT" val="26.3266"/>
</p:tagLst>
</file>

<file path=ppt/tags/tag305.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30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30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30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30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31.xml><?xml version="1.0" encoding="utf-8"?>
<p:tagLst xmlns:a="http://schemas.openxmlformats.org/drawingml/2006/main" xmlns:r="http://schemas.openxmlformats.org/officeDocument/2006/relationships" xmlns:p="http://schemas.openxmlformats.org/presentationml/2006/main">
  <p:tag name="ANGLE" val="3"/>
</p:tagLst>
</file>

<file path=ppt/tags/tag310.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31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312.xml><?xml version="1.0" encoding="utf-8"?>
<p:tagLst xmlns:a="http://schemas.openxmlformats.org/drawingml/2006/main" xmlns:r="http://schemas.openxmlformats.org/officeDocument/2006/relationships" xmlns:p="http://schemas.openxmlformats.org/presentationml/2006/main">
  <p:tag name="MTTABLE" val="HDiv"/>
  <p:tag name="MTNUMBER" val="0.487692766584313"/>
</p:tagLst>
</file>

<file path=ppt/tags/tag31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31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 name="1LEVEL" val="1"/>
  <p:tag name="2LEVEL" val="0.5"/>
  <p:tag name="3LEVEL" val="0.25"/>
  <p:tag name="4LEVEL" val="0.12"/>
  <p:tag name="5LEVEL" val="0.06"/>
</p:tagLst>
</file>

<file path=ppt/tags/tag31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 name="1LEVEL" val="1"/>
  <p:tag name="2LEVEL" val="0.5"/>
  <p:tag name="3LEVEL" val="0.25"/>
  <p:tag name="4LEVEL" val="0.12"/>
  <p:tag name="5LEVEL" val="0.06"/>
</p:tagLst>
</file>

<file path=ppt/tags/tag31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31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1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1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2.xml><?xml version="1.0" encoding="utf-8"?>
<p:tagLst xmlns:a="http://schemas.openxmlformats.org/drawingml/2006/main" xmlns:r="http://schemas.openxmlformats.org/officeDocument/2006/relationships" xmlns:p="http://schemas.openxmlformats.org/presentationml/2006/main">
  <p:tag name="ANGLE" val="2"/>
</p:tagLst>
</file>

<file path=ppt/tags/tag32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2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2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182.0407"/>
  <p:tag name="HEIGHT" val="26.32661"/>
</p:tagLst>
</file>

<file path=ppt/tags/tag32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32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Lst>
</file>

<file path=ppt/tags/tag32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2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2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2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2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3.xml><?xml version="1.0" encoding="utf-8"?>
<p:tagLst xmlns:a="http://schemas.openxmlformats.org/drawingml/2006/main" xmlns:r="http://schemas.openxmlformats.org/officeDocument/2006/relationships" xmlns:p="http://schemas.openxmlformats.org/presentationml/2006/main">
  <p:tag name="ANGLE" val="2"/>
</p:tagLst>
</file>

<file path=ppt/tags/tag33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3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3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3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3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TOP" val="218.3673"/>
  <p:tag name="HEIGHT" val="26.32661"/>
</p:tagLst>
</file>

<file path=ppt/tags/tag33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3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3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3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3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4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4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4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4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4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4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 name="1LEVEL" val="0.3"/>
  <p:tag name="2LEVEL" val="0.15"/>
  <p:tag name="3LEVEL" val="0.08"/>
  <p:tag name="4LEVEL" val="0.04"/>
  <p:tag name="5LEVEL" val="0.02"/>
</p:tagLst>
</file>

<file path=ppt/tags/tag347.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TOP" val="218.3673"/>
  <p:tag name="HEIGHT" val="26.3266"/>
  <p:tag name="1LEVEL" val="0.5"/>
  <p:tag name="2LEVEL" val="0.25"/>
  <p:tag name="3LEVEL" val="0.12"/>
  <p:tag name="4LEVEL" val="0.06"/>
  <p:tag name="5LEVEL" val="0.03"/>
</p:tagLst>
</file>

<file path=ppt/tags/tag34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4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NMUpCClAV5oHf.Uv09Fnaw"/>
</p:tagLst>
</file>

<file path=ppt/tags/tag350.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51.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TOP" val="109.3875"/>
  <p:tag name="HEIGHT" val="26.3266"/>
</p:tagLst>
</file>

<file path=ppt/tags/tag352.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53.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TOP" val="109.3875"/>
  <p:tag name="HEIGHT" val="26.3266"/>
</p:tagLst>
</file>

<file path=ppt/tags/tag354.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9.375039"/>
  <p:tag name="WIDTH" val="170.6"/>
  <p:tag name="HEIGHT" val="19.38748"/>
  <p:tag name="TOP" val="80"/>
</p:tagLst>
</file>

<file path=ppt/tags/tag355.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199.9751"/>
  <p:tag name="WIDTH" val="170.6"/>
  <p:tag name="HEIGHT" val="19.38748"/>
  <p:tag name="TOP" val="80"/>
</p:tagLst>
</file>

<file path=ppt/tags/tag356.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357.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358.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581.1751"/>
  <p:tag name="WIDTH" val="170.6"/>
  <p:tag name="HEIGHT" val="19.38748"/>
  <p:tag name="TOP" val="80"/>
</p:tagLst>
</file>

<file path=ppt/tags/tag359.xml><?xml version="1.0" encoding="utf-8"?>
<p:tagLst xmlns:a="http://schemas.openxmlformats.org/drawingml/2006/main" xmlns:r="http://schemas.openxmlformats.org/officeDocument/2006/relationships" xmlns:p="http://schemas.openxmlformats.org/presentationml/2006/main">
  <p:tag name="MTTABLE" val="Cell"/>
  <p:tag name="MTNUMBER" val="0.487692766584313"/>
  <p:tag name="LEFT" val="390.575"/>
  <p:tag name="WIDTH" val="170.6"/>
  <p:tag name="HEIGHT" val="19.38748"/>
  <p:tag name="TOP" val="80"/>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361.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362.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363.xml><?xml version="1.0" encoding="utf-8"?>
<p:tagLst xmlns:a="http://schemas.openxmlformats.org/drawingml/2006/main" xmlns:r="http://schemas.openxmlformats.org/officeDocument/2006/relationships" xmlns:p="http://schemas.openxmlformats.org/presentationml/2006/main">
  <p:tag name="MTTABLE" val="HTitleDiv"/>
  <p:tag name="MTNUMBER" val="0.487692766584313"/>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CW8_1HuTZa4QjqyCV2Gu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4.xml><?xml version="1.0" encoding="utf-8"?>
<p:tagLst xmlns:a="http://schemas.openxmlformats.org/drawingml/2006/main" xmlns:r="http://schemas.openxmlformats.org/officeDocument/2006/relationships" xmlns:p="http://schemas.openxmlformats.org/presentationml/2006/main">
  <p:tag name="NAME" val="QuaterMoon"/>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1R4ZFc503tAQ6JnfEklvw"/>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NAME" val="HalfMoon"/>
</p:tagLst>
</file>

<file path=ppt/tags/tag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5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3Quater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64.xml><?xml version="1.0" encoding="utf-8"?>
<p:tagLst xmlns:a="http://schemas.openxmlformats.org/drawingml/2006/main" xmlns:r="http://schemas.openxmlformats.org/officeDocument/2006/relationships" xmlns:p="http://schemas.openxmlformats.org/presentationml/2006/main">
  <p:tag name="SHAPENAME" val="5. Source"/>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6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xml><?xml version="1.0" encoding="utf-8"?>
<p:tagLst xmlns:a="http://schemas.openxmlformats.org/drawingml/2006/main" xmlns:r="http://schemas.openxmlformats.org/officeDocument/2006/relationships" xmlns:p="http://schemas.openxmlformats.org/presentationml/2006/main">
  <p:tag name="NAME" val="FullMoon"/>
</p:tagLst>
</file>

<file path=ppt/tags/tag70.xml><?xml version="1.0" encoding="utf-8"?>
<p:tagLst xmlns:a="http://schemas.openxmlformats.org/drawingml/2006/main" xmlns:r="http://schemas.openxmlformats.org/officeDocument/2006/relationships" xmlns:p="http://schemas.openxmlformats.org/presentationml/2006/main">
  <p:tag name="SHAPENAME" val="3. Subtitle"/>
</p:tagLst>
</file>

<file path=ppt/tags/tag71.xml><?xml version="1.0" encoding="utf-8"?>
<p:tagLst xmlns:a="http://schemas.openxmlformats.org/drawingml/2006/main" xmlns:r="http://schemas.openxmlformats.org/officeDocument/2006/relationships" xmlns:p="http://schemas.openxmlformats.org/presentationml/2006/main">
  <p:tag name="SHAPENAME" val="5. Source"/>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7.xml><?xml version="1.0" encoding="utf-8"?>
<p:tagLst xmlns:a="http://schemas.openxmlformats.org/drawingml/2006/main" xmlns:r="http://schemas.openxmlformats.org/officeDocument/2006/relationships" xmlns:p="http://schemas.openxmlformats.org/presentationml/2006/main">
  <p:tag name="SHAPENAME" val="3. Subtitle"/>
</p:tagLst>
</file>

<file path=ppt/tags/tag78.xml><?xml version="1.0" encoding="utf-8"?>
<p:tagLst xmlns:a="http://schemas.openxmlformats.org/drawingml/2006/main" xmlns:r="http://schemas.openxmlformats.org/officeDocument/2006/relationships" xmlns:p="http://schemas.openxmlformats.org/presentationml/2006/main">
  <p:tag name="SHAPENAME" val="5. Source"/>
</p:tagLst>
</file>

<file path=ppt/tags/tag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xml><?xml version="1.0" encoding="utf-8"?>
<p:tagLst xmlns:a="http://schemas.openxmlformats.org/drawingml/2006/main" xmlns:r="http://schemas.openxmlformats.org/officeDocument/2006/relationships" xmlns:p="http://schemas.openxmlformats.org/presentationml/2006/main">
  <p:tag name="NAME" val="MoonEmpty"/>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wwZaT0pc1t5njNc.QjjniQ"/>
</p:tagLst>
</file>

<file path=ppt/tags/tag8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oe8TP4XhZ.lnTo2za9cAQ"/>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sP.XMQcYbPtSh31.Br9hHQ"/>
</p:tagLst>
</file>

<file path=ppt/tags/tag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NGLE" val="1"/>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NUaM_SWfAmEY4NYmacs7Q"/>
</p:tagLst>
</file>

<file path=ppt/tags/tag9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3RGyMAMPu_wFFhPSuQDqWQ"/>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vuHMZH695A3DTe0mVvtkk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5.xml.rels><?xml version="1.0" encoding="UTF-8" standalone="yes"?>
<Relationships xmlns="http://schemas.openxmlformats.org/package/2006/relationships"><Relationship Id="rId1" Type="http://schemas.openxmlformats.org/officeDocument/2006/relationships/image" Target="../media/image13.jpeg"/></Relationships>
</file>

<file path=ppt/theme/theme1.xml><?xml version="1.0" encoding="utf-8"?>
<a:theme xmlns:a="http://schemas.openxmlformats.org/drawingml/2006/main" name="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848D6E36-A2CD-164D-9B6F-ABEF66AB6AC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A7253780-DE27-3648-B9E5-518D3AE3900B}"/>
    </a:ext>
  </a:extLst>
</a:theme>
</file>

<file path=ppt/theme/theme3.xml><?xml version="1.0" encoding="utf-8"?>
<a:theme xmlns:a="http://schemas.openxmlformats.org/drawingml/2006/main" name="1_Covenant Health">
  <a:themeElements>
    <a:clrScheme name="SJH Colors">
      <a:dk1>
        <a:srgbClr val="00338E"/>
      </a:dk1>
      <a:lt1>
        <a:srgbClr val="FFFFFF"/>
      </a:lt1>
      <a:dk2>
        <a:srgbClr val="393B3D"/>
      </a:dk2>
      <a:lt2>
        <a:srgbClr val="BFBFBF"/>
      </a:lt2>
      <a:accent1>
        <a:srgbClr val="39892F"/>
      </a:accent1>
      <a:accent2>
        <a:srgbClr val="F15A29"/>
      </a:accent2>
      <a:accent3>
        <a:srgbClr val="C9282D"/>
      </a:accent3>
      <a:accent4>
        <a:srgbClr val="0070C0"/>
      </a:accent4>
      <a:accent5>
        <a:srgbClr val="FFC000"/>
      </a:accent5>
      <a:accent6>
        <a:srgbClr val="702785"/>
      </a:accent6>
      <a:hlink>
        <a:srgbClr val="0000FF"/>
      </a:hlink>
      <a:folHlink>
        <a:srgbClr val="398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ew Provider Orientation for Recording[1]" id="{8E2AB60B-F2F9-A941-B580-2E8E9B5BBAC8}" vid="{EBA91C50-C2BF-6544-940E-74B663AC4748}"/>
    </a:ext>
  </a:extLst>
</a:theme>
</file>

<file path=ppt/theme/theme4.xml><?xml version="1.0" encoding="utf-8"?>
<a:theme xmlns:a="http://schemas.openxmlformats.org/drawingml/2006/main" name="3349UU_CF">
  <a:themeElements>
    <a:clrScheme name="CURRENT">
      <a:dk1>
        <a:srgbClr val="000000"/>
      </a:dk1>
      <a:lt1>
        <a:srgbClr val="FFFFFF"/>
      </a:lt1>
      <a:dk2>
        <a:srgbClr val="000000"/>
      </a:dk2>
      <a:lt2>
        <a:srgbClr val="FFFFFF"/>
      </a:lt2>
      <a:accent1>
        <a:srgbClr val="0070C0"/>
      </a:accent1>
      <a:accent2>
        <a:srgbClr val="00529B"/>
      </a:accent2>
      <a:accent3>
        <a:srgbClr val="419639"/>
      </a:accent3>
      <a:accent4>
        <a:srgbClr val="93C571"/>
      </a:accent4>
      <a:accent5>
        <a:srgbClr val="3EABAA"/>
      </a:accent5>
      <a:accent6>
        <a:srgbClr val="808080"/>
      </a:accent6>
      <a:hlink>
        <a:srgbClr val="419639"/>
      </a:hlink>
      <a:folHlink>
        <a:srgbClr val="93C571"/>
      </a:folHlink>
    </a:clrScheme>
    <a:fontScheme name="Custom 10">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000000"/>
        </a:dk2>
        <a:lt2>
          <a:srgbClr val="FFFFFF"/>
        </a:lt2>
        <a:accent1>
          <a:srgbClr val="93C571"/>
        </a:accent1>
        <a:accent2>
          <a:srgbClr val="419639"/>
        </a:accent2>
        <a:accent3>
          <a:srgbClr val="0070C0"/>
        </a:accent3>
        <a:accent4>
          <a:srgbClr val="2F5597"/>
        </a:accent4>
        <a:accent5>
          <a:srgbClr val="3EABAA"/>
        </a:accent5>
        <a:accent6>
          <a:srgbClr val="808080"/>
        </a:accent6>
        <a:hlink>
          <a:srgbClr val="0070C0"/>
        </a:hlink>
        <a:folHlink>
          <a:srgbClr val="2F5597"/>
        </a:folHlink>
      </a:clrScheme>
      <a:clrMap bg1="lt1" tx1="dk1" bg2="lt2" tx2="dk2" accent1="accent1" accent2="accent2" accent3="accent3" accent4="accent4" accent5="accent5" accent6="accent6" hlink="hlink" folHlink="folHlink"/>
    </a:extraClrScheme>
  </a:extraClrSchemeLst>
  <a:custClrLst/>
  <a:extLst>
    <a:ext uri="{05A4C25C-085E-4340-85A3-A5531E510DB2}">
      <thm15:themeFamily xmlns:thm15="http://schemas.microsoft.com/office/thememl/2012/main" name="3349UU vF.potx" id="{2BEC9316-A2CD-4894-BBC6-3B78765581E4}" vid="{4A7DEE00-6925-42B1-8430-6A16D9323133}"/>
    </a:ext>
  </a:ext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8728030A031242BD640392A4974FEE" ma:contentTypeVersion="12" ma:contentTypeDescription="Create a new document." ma:contentTypeScope="" ma:versionID="7fcb8ec11c23cf017e64fa3eb9446314">
  <xsd:schema xmlns:xsd="http://www.w3.org/2001/XMLSchema" xmlns:xs="http://www.w3.org/2001/XMLSchema" xmlns:p="http://schemas.microsoft.com/office/2006/metadata/properties" xmlns:ns2="600551e7-3f7b-45a0-976b-a9ca1f9be118" xmlns:ns3="674cc7e9-9d2a-4106-b513-0ad7669359f3" targetNamespace="http://schemas.microsoft.com/office/2006/metadata/properties" ma:root="true" ma:fieldsID="700c44e4f89aedf8139eeaf6cd359b20" ns2:_="" ns3:_="">
    <xsd:import namespace="600551e7-3f7b-45a0-976b-a9ca1f9be118"/>
    <xsd:import namespace="674cc7e9-9d2a-4106-b513-0ad7669359f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551e7-3f7b-45a0-976b-a9ca1f9be1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cc7e9-9d2a-4106-b513-0ad7669359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66B2C6-DD82-4D8F-8AD0-EA1780F4FC9F}"/>
</file>

<file path=customXml/itemProps2.xml><?xml version="1.0" encoding="utf-8"?>
<ds:datastoreItem xmlns:ds="http://schemas.openxmlformats.org/officeDocument/2006/customXml" ds:itemID="{0D81B174-30A6-4815-91A5-8D322EFD1F36}"/>
</file>

<file path=customXml/itemProps3.xml><?xml version="1.0" encoding="utf-8"?>
<ds:datastoreItem xmlns:ds="http://schemas.openxmlformats.org/officeDocument/2006/customXml" ds:itemID="{D74C38E8-2C2F-4CE7-B7F7-D386EEC154EB}"/>
</file>

<file path=docProps/app.xml><?xml version="1.0" encoding="utf-8"?>
<Properties xmlns="http://schemas.openxmlformats.org/officeDocument/2006/extended-properties" xmlns:vt="http://schemas.openxmlformats.org/officeDocument/2006/docPropsVTypes">
  <Template>Covenant Health</Template>
  <TotalTime>7244</TotalTime>
  <Words>3868</Words>
  <Application>Microsoft Macintosh PowerPoint</Application>
  <PresentationFormat>Widescreen</PresentationFormat>
  <Paragraphs>543</Paragraphs>
  <Slides>54</Slides>
  <Notes>16</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54</vt:i4>
      </vt:variant>
    </vt:vector>
  </HeadingPairs>
  <TitlesOfParts>
    <vt:vector size="69" baseType="lpstr">
      <vt:lpstr>Arial</vt:lpstr>
      <vt:lpstr>Arial Narrow</vt:lpstr>
      <vt:lpstr>Calibri</vt:lpstr>
      <vt:lpstr>Corbel</vt:lpstr>
      <vt:lpstr>Georgia</vt:lpstr>
      <vt:lpstr>Helvetica Neue Medium</vt:lpstr>
      <vt:lpstr>Segoe UI</vt:lpstr>
      <vt:lpstr>Times New Roman</vt:lpstr>
      <vt:lpstr>Wingdings</vt:lpstr>
      <vt:lpstr>Covenant Health</vt:lpstr>
      <vt:lpstr>Custom Design</vt:lpstr>
      <vt:lpstr>1_Covenant Health</vt:lpstr>
      <vt:lpstr>3349UU_CF</vt:lpstr>
      <vt:lpstr>Banded</vt:lpstr>
      <vt:lpstr>think-cell Slide</vt:lpstr>
      <vt:lpstr>Covenant Health Update for Physicians</vt:lpstr>
      <vt:lpstr>Reflection</vt:lpstr>
      <vt:lpstr>PowerPoint Presentation</vt:lpstr>
      <vt:lpstr>Current Regional Census</vt:lpstr>
      <vt:lpstr>PUI/Confirmed cases-hospitalized</vt:lpstr>
      <vt:lpstr>PUI/Confirmed cases-hospitalized</vt:lpstr>
      <vt:lpstr>PUI/Confirmed cases-hospitalized</vt:lpstr>
      <vt:lpstr>CMC Surge Plan</vt:lpstr>
      <vt:lpstr>Statistics</vt:lpstr>
      <vt:lpstr>Providence System Hospitalized COVID-19 Cases</vt:lpstr>
      <vt:lpstr>Texas Inpatient COVID-19 Volume</vt:lpstr>
      <vt:lpstr>New Covid-19 POSITIVES by Day Trend </vt:lpstr>
      <vt:lpstr> Covid-19 POSITIVES Age Distribution </vt:lpstr>
      <vt:lpstr>TX/NM Region Weekly Procedures (YOY)</vt:lpstr>
      <vt:lpstr>Returning to Operations</vt:lpstr>
      <vt:lpstr>COVID19-HOT TOPICS</vt:lpstr>
      <vt:lpstr>REH Return to Operations Plan</vt:lpstr>
      <vt:lpstr>Are we prepared to ramp up operations?</vt:lpstr>
      <vt:lpstr>Return to Operations Management Framework</vt:lpstr>
      <vt:lpstr>Supply Readiness by Clinical Specialty (1/2)</vt:lpstr>
      <vt:lpstr>PowerPoint Presentation</vt:lpstr>
      <vt:lpstr>Covid-19 Testing</vt:lpstr>
      <vt:lpstr>TESTING</vt:lpstr>
      <vt:lpstr>TESTING - Antibody</vt:lpstr>
      <vt:lpstr>TESTING – STATEWIDE Results</vt:lpstr>
      <vt:lpstr>Physician Screening</vt:lpstr>
      <vt:lpstr>PowerPoint Presentation</vt:lpstr>
      <vt:lpstr>PowerPoint Presentation</vt:lpstr>
      <vt:lpstr>Texas governor issues exec order suspending elective surgeries in 4 counties </vt:lpstr>
      <vt:lpstr>Why use a Mask?</vt:lpstr>
      <vt:lpstr>PowerPoint Presentation</vt:lpstr>
      <vt:lpstr>PowerPoint Presentation</vt:lpstr>
      <vt:lpstr>PowerPoint Presentation</vt:lpstr>
      <vt:lpstr>PowerPoint Presentation</vt:lpstr>
      <vt:lpstr>Masking – Preventing the Spread </vt:lpstr>
      <vt:lpstr>Preventing the Spread - Continued</vt:lpstr>
      <vt:lpstr>Pharmacy Update</vt:lpstr>
      <vt:lpstr>CHS COVID-19 Treatments</vt:lpstr>
      <vt:lpstr>CHS COVID-19 Treatments</vt:lpstr>
      <vt:lpstr>Pharmacy Shortages/Allocations</vt:lpstr>
      <vt:lpstr>Preservation of PPE</vt:lpstr>
      <vt:lpstr>Health Care Industry Representatives (HCIR)</vt:lpstr>
      <vt:lpstr>Texas Demographics</vt:lpstr>
      <vt:lpstr>PowerPoint Presentation</vt:lpstr>
      <vt:lpstr>PowerPoint Presentation</vt:lpstr>
      <vt:lpstr>PowerPoint Presentation</vt:lpstr>
      <vt:lpstr>PowerPoint Presentation</vt:lpstr>
      <vt:lpstr>PowerPoint Presentation</vt:lpstr>
      <vt:lpstr>PowerPoint Presentation</vt:lpstr>
      <vt:lpstr>State of Texas</vt:lpstr>
      <vt:lpstr>Lubbock County Trends</vt:lpstr>
      <vt:lpstr>Hale County Trends</vt:lpstr>
      <vt:lpstr>Hockley County Trends</vt:lpstr>
      <vt:lpstr>Q &amp; A</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Covenant Health presents New Provider Training:  Best Practices </dc:title>
  <dc:creator>Rhyne, Craig</dc:creator>
  <cp:lastModifiedBy>Rhyne, Craig D</cp:lastModifiedBy>
  <cp:revision>201</cp:revision>
  <cp:lastPrinted>2020-04-06T20:21:57Z</cp:lastPrinted>
  <dcterms:created xsi:type="dcterms:W3CDTF">2020-04-06T15:45:06Z</dcterms:created>
  <dcterms:modified xsi:type="dcterms:W3CDTF">2020-06-26T16:02:30Z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0x010100578728030A031242BD640392A4974FEE</vt:lpwstr>
  </property>
</Properties>
</file>