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slides/slide60.xml" ContentType="application/vnd.openxmlformats-officedocument.presentationml.slide+xml"/>
  <Override PartName="/ppt/slides/slide61.xml" ContentType="application/vnd.openxmlformats-officedocument.presentationml.slide+xml"/>
  <Override PartName="/ppt/presentation.xml" ContentType="application/vnd.openxmlformats-officedocument.presentationml.presentation.main+xml"/>
  <Override PartName="/ppt/slides/slide59.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58.xml" ContentType="application/vnd.openxmlformats-officedocument.presentationml.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Layouts/slideLayout30.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32.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35.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31.xml" ContentType="application/vnd.openxmlformats-officedocument.presentationml.slideLayout+xml"/>
  <Override PartName="/ppt/slideLayouts/slideLayout3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1.xml" ContentType="application/vnd.openxmlformats-officedocument.presentationml.slide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5.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48.xml" ContentType="application/vnd.openxmlformats-officedocument.presentationml.tags+xml"/>
  <Override PartName="/ppt/tags/tag144.xml" ContentType="application/vnd.openxmlformats-officedocument.presentationml.tags+xml"/>
  <Override PartName="/ppt/tags/tag50.xml" ContentType="application/vnd.openxmlformats-officedocument.presentationml.tags+xml"/>
  <Override PartName="/ppt/tags/tag49.xml" ContentType="application/vnd.openxmlformats-officedocument.presentationml.tags+xml"/>
  <Override PartName="/ppt/tags/tag5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44.xml" ContentType="application/vnd.openxmlformats-officedocument.presentationml.tags+xml"/>
  <Override PartName="/ppt/tags/tag107.xml" ContentType="application/vnd.openxmlformats-officedocument.presentationml.tags+xml"/>
  <Override PartName="/ppt/tags/tag106.xml" ContentType="application/vnd.openxmlformats-officedocument.presentationml.tags+xml"/>
  <Override PartName="/ppt/tags/tag37.xml" ContentType="application/vnd.openxmlformats-officedocument.presentationml.tags+xml"/>
  <Override PartName="/ppt/tags/tag36.xml" ContentType="application/vnd.openxmlformats-officedocument.presentationml.tags+xml"/>
  <Override PartName="/ppt/tags/tag105.xml" ContentType="application/vnd.openxmlformats-officedocument.presentationml.tags+xml"/>
  <Override PartName="/ppt/tags/tag108.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3.xml" ContentType="application/vnd.openxmlformats-officedocument.presentationml.tags+xml"/>
  <Override PartName="/ppt/tags/tag109.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40.xml" ContentType="application/vnd.openxmlformats-officedocument.presentationml.tags+xml"/>
  <Override PartName="/ppt/tags/tag45.xml" ContentType="application/vnd.openxmlformats-officedocument.presentationml.tags+xml"/>
  <Override PartName="/ppt/tags/tag64.xml" ContentType="application/vnd.openxmlformats-officedocument.presentationml.tags+xml"/>
  <Override PartName="/ppt/tags/tag53.xml" ContentType="application/vnd.openxmlformats-officedocument.presentationml.tags+xml"/>
  <Override PartName="/ppt/tags/tag67.xml" ContentType="application/vnd.openxmlformats-officedocument.presentationml.tags+xml"/>
  <Override PartName="/ppt/tags/tag66.xml" ContentType="application/vnd.openxmlformats-officedocument.presentationml.tags+xml"/>
  <Override PartName="/ppt/tags/tag118.xml" ContentType="application/vnd.openxmlformats-officedocument.presentationml.tags+xml"/>
  <Override PartName="/ppt/tags/tag117.xml" ContentType="application/vnd.openxmlformats-officedocument.presentationml.tags+xml"/>
  <Override PartName="/ppt/tags/tag65.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120.xml" ContentType="application/vnd.openxmlformats-officedocument.presentationml.tags+xml"/>
  <Override PartName="/ppt/tags/tag119.xml" ContentType="application/vnd.openxmlformats-officedocument.presentationml.tags+xml"/>
  <Override PartName="/ppt/tags/tag72.xml" ContentType="application/vnd.openxmlformats-officedocument.presentationml.tags+xml"/>
  <Override PartName="/ppt/tags/tag71.xml" ContentType="application/vnd.openxmlformats-officedocument.presentationml.tags+xml"/>
  <Override PartName="/ppt/tags/tag104.xml" ContentType="application/vnd.openxmlformats-officedocument.presentationml.tags+xml"/>
  <Override PartName="/ppt/tags/tag63.xml" ContentType="application/vnd.openxmlformats-officedocument.presentationml.tags+xml"/>
  <Override PartName="/ppt/tags/tag62.xml" ContentType="application/vnd.openxmlformats-officedocument.presentationml.tags+xml"/>
  <Override PartName="/ppt/tags/tag57.xml" ContentType="application/vnd.openxmlformats-officedocument.presentationml.tags+xml"/>
  <Override PartName="/ppt/tags/tag56.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58.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61.xml" ContentType="application/vnd.openxmlformats-officedocument.presentationml.tags+xml"/>
  <Override PartName="/ppt/tags/tag60.xml" ContentType="application/vnd.openxmlformats-officedocument.presentationml.tags+xml"/>
  <Override PartName="/ppt/tags/tag59.xml" ContentType="application/vnd.openxmlformats-officedocument.presentationml.tags+xml"/>
  <Override PartName="/ppt/tags/tag116.xml" ContentType="application/vnd.openxmlformats-officedocument.presentationml.tags+xml"/>
  <Override PartName="/ppt/tags/tag52.xml" ContentType="application/vnd.openxmlformats-officedocument.presentationml.tags+xml"/>
  <Override PartName="/ppt/tags/tag16.xml" ContentType="application/vnd.openxmlformats-officedocument.presentationml.tags+xml"/>
  <Override PartName="/ppt/tags/tag102.xml" ContentType="application/vnd.openxmlformats-officedocument.presentationml.tags+xml"/>
  <Override PartName="/ppt/tags/tag98.xml" ContentType="application/vnd.openxmlformats-officedocument.presentationml.tags+xml"/>
  <Override PartName="/ppt/tags/tag97.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4.xml" ContentType="application/vnd.openxmlformats-officedocument.presentationml.tags+xml"/>
  <Override PartName="/ppt/tags/tag83.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2.xml" ContentType="application/vnd.openxmlformats-officedocument.presentationml.tags+xml"/>
  <Override PartName="/ppt/tags/tag91.xml" ContentType="application/vnd.openxmlformats-officedocument.presentationml.tags+xml"/>
  <Override PartName="/ppt/tags/tag90.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99.xml" ContentType="application/vnd.openxmlformats-officedocument.presentationml.tags+xml"/>
  <Override PartName="/ppt/tags/tag101.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100.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17.xml" ContentType="application/vnd.openxmlformats-officedocument.presentationml.tags+xml"/>
  <Override PartName="/ppt/tags/tag121.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103.xml" ContentType="application/vnd.openxmlformats-officedocument.presentationml.tags+xml"/>
  <Override PartName="/ppt/tags/tag74.xml" ContentType="application/vnd.openxmlformats-officedocument.presentationml.tags+xml"/>
  <Override PartName="/ppt/tags/tag143.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195.xml" ContentType="application/vnd.openxmlformats-officedocument.presentationml.tags+xml"/>
  <Override PartName="/ppt/tags/tag194.xml" ContentType="application/vnd.openxmlformats-officedocument.presentationml.tags+xml"/>
  <Override PartName="/ppt/tags/tag193.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13.xml" ContentType="application/vnd.openxmlformats-officedocument.presentationml.tags+xml"/>
  <Override PartName="/ppt/tags/tag212.xml" ContentType="application/vnd.openxmlformats-officedocument.presentationml.tags+xml"/>
  <Override PartName="/ppt/tags/tag211.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142.xml" ContentType="application/vnd.openxmlformats-officedocument.presentationml.tags+xml"/>
  <Override PartName="/ppt/tags/tag141.xml" ContentType="application/vnd.openxmlformats-officedocument.presentationml.tags+xml"/>
  <Override PartName="/ppt/tags/tag140.xml" ContentType="application/vnd.openxmlformats-officedocument.presentationml.tags+xml"/>
  <Override PartName="/ppt/tags/tag185.xml" ContentType="application/vnd.openxmlformats-officedocument.presentationml.tags+xml"/>
  <Override PartName="/ppt/tags/tag184.xml" ContentType="application/vnd.openxmlformats-officedocument.presentationml.tags+xml"/>
  <Override PartName="/ppt/tags/tag183.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54.xml" ContentType="application/vnd.openxmlformats-officedocument.presentationml.tags+xml"/>
  <Override PartName="/ppt/tags/tag153.xml" ContentType="application/vnd.openxmlformats-officedocument.presentationml.tags+xml"/>
  <Override PartName="/ppt/tags/tag152.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75.xml" ContentType="application/vnd.openxmlformats-officedocument.presentationml.tags+xml"/>
  <Override PartName="/ppt/tags/tag174.xml" ContentType="application/vnd.openxmlformats-officedocument.presentationml.tags+xml"/>
  <Override PartName="/ppt/tags/tag173.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76.xml" ContentType="application/vnd.openxmlformats-officedocument.presentationml.tags+xml"/>
  <Override PartName="/ppt/tags/tag139.xml" ContentType="application/vnd.openxmlformats-officedocument.presentationml.tags+xml"/>
  <Override PartName="/ppt/tags/tag138.xml" ContentType="application/vnd.openxmlformats-officedocument.presentationml.tags+xml"/>
  <Override PartName="/ppt/tags/tag137.xml" ContentType="application/vnd.openxmlformats-officedocument.presentationml.tags+xml"/>
  <Override PartName="/ppt/tags/tag136.xml" ContentType="application/vnd.openxmlformats-officedocument.presentationml.tags+xml"/>
  <Override PartName="/ppt/tags/tag135.xml" ContentType="application/vnd.openxmlformats-officedocument.presentationml.tags+xml"/>
  <Override PartName="/ppt/tags/tag134.xml" ContentType="application/vnd.openxmlformats-officedocument.presentationml.tags+xml"/>
  <Override PartName="/ppt/tags/tag133.xml" ContentType="application/vnd.openxmlformats-officedocument.presentationml.tags+xml"/>
  <Override PartName="/ppt/tags/tag275.xml" ContentType="application/vnd.openxmlformats-officedocument.presentationml.tags+xml"/>
  <Override PartName="/ppt/tags/tag274.xml" ContentType="application/vnd.openxmlformats-officedocument.presentationml.tags+xml"/>
  <Override PartName="/ppt/tags/tag273.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132.xml" ContentType="application/vnd.openxmlformats-officedocument.presentationml.tags+xml"/>
  <Override PartName="/ppt/tags/tag131.xml" ContentType="application/vnd.openxmlformats-officedocument.presentationml.tags+xml"/>
  <Override PartName="/ppt/tags/tag130.xml" ContentType="application/vnd.openxmlformats-officedocument.presentationml.tags+xml"/>
  <Override PartName="/ppt/tags/tag80.xml" ContentType="application/vnd.openxmlformats-officedocument.presentationml.tags+xml"/>
  <Override PartName="/ppt/tags/tag123.xml" ContentType="application/vnd.openxmlformats-officedocument.presentationml.tags+xml"/>
  <Override PartName="/ppt/tags/tag122.xml" ContentType="application/vnd.openxmlformats-officedocument.presentationml.tags+xml"/>
  <Override PartName="/ppt/tags/tag79.xml" ContentType="application/vnd.openxmlformats-officedocument.presentationml.tags+xml"/>
  <Override PartName="/ppt/tags/tag78.xml" ContentType="application/vnd.openxmlformats-officedocument.presentationml.tags+xml"/>
  <Override PartName="/ppt/tags/tag77.xml" ContentType="application/vnd.openxmlformats-officedocument.presentationml.tags+xml"/>
  <Override PartName="/ppt/tags/tag76.xml" ContentType="application/vnd.openxmlformats-officedocument.presentationml.tags+xml"/>
  <Override PartName="/ppt/tags/tag75.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124.xml" ContentType="application/vnd.openxmlformats-officedocument.presentationml.tags+xml"/>
  <Override PartName="/ppt/tags/tag129.xml" ContentType="application/vnd.openxmlformats-officedocument.presentationml.tags+xml"/>
  <Override PartName="/ppt/tags/tag128.xml" ContentType="application/vnd.openxmlformats-officedocument.presentationml.tags+xml"/>
  <Override PartName="/ppt/tags/tag127.xml" ContentType="application/vnd.openxmlformats-officedocument.presentationml.tags+xml"/>
  <Override PartName="/ppt/tags/tag126.xml" ContentType="application/vnd.openxmlformats-officedocument.presentationml.tags+xml"/>
  <Override PartName="/ppt/tags/tag1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65.xml" ContentType="application/vnd.openxmlformats-officedocument.presentationml.tags+xml"/>
  <Override PartName="/ppt/tags/tag264.xml" ContentType="application/vnd.openxmlformats-officedocument.presentationml.tags+xml"/>
  <Override PartName="/ppt/tags/tag263.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34.xml" ContentType="application/vnd.openxmlformats-officedocument.presentationml.tags+xml"/>
  <Override PartName="/ppt/tags/tag233.xml" ContentType="application/vnd.openxmlformats-officedocument.presentationml.tags+xml"/>
  <Override PartName="/ppt/tags/tag232.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55.xml" ContentType="application/vnd.openxmlformats-officedocument.presentationml.tags+xml"/>
  <Override PartName="/ppt/tags/tag254.xml" ContentType="application/vnd.openxmlformats-officedocument.presentationml.tags+xml"/>
  <Override PartName="/ppt/tags/tag253.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7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01" r:id="rId5"/>
    <p:sldMasterId id="2147483714" r:id="rId6"/>
    <p:sldMasterId id="2147483726" r:id="rId7"/>
  </p:sldMasterIdLst>
  <p:notesMasterIdLst>
    <p:notesMasterId r:id="rId69"/>
  </p:notesMasterIdLst>
  <p:sldIdLst>
    <p:sldId id="256" r:id="rId8"/>
    <p:sldId id="373" r:id="rId9"/>
    <p:sldId id="1835" r:id="rId10"/>
    <p:sldId id="1836" r:id="rId11"/>
    <p:sldId id="1838" r:id="rId12"/>
    <p:sldId id="261" r:id="rId13"/>
    <p:sldId id="259" r:id="rId14"/>
    <p:sldId id="1839" r:id="rId15"/>
    <p:sldId id="260" r:id="rId16"/>
    <p:sldId id="258" r:id="rId17"/>
    <p:sldId id="1784" r:id="rId18"/>
    <p:sldId id="410" r:id="rId19"/>
    <p:sldId id="412" r:id="rId20"/>
    <p:sldId id="413" r:id="rId21"/>
    <p:sldId id="414" r:id="rId22"/>
    <p:sldId id="1792" r:id="rId23"/>
    <p:sldId id="1817" r:id="rId24"/>
    <p:sldId id="1818" r:id="rId25"/>
    <p:sldId id="464" r:id="rId26"/>
    <p:sldId id="466" r:id="rId27"/>
    <p:sldId id="503" r:id="rId28"/>
    <p:sldId id="496" r:id="rId29"/>
    <p:sldId id="296" r:id="rId30"/>
    <p:sldId id="487" r:id="rId31"/>
    <p:sldId id="479" r:id="rId32"/>
    <p:sldId id="1816" r:id="rId33"/>
    <p:sldId id="418" r:id="rId34"/>
    <p:sldId id="257" r:id="rId35"/>
    <p:sldId id="263" r:id="rId36"/>
    <p:sldId id="264" r:id="rId37"/>
    <p:sldId id="366" r:id="rId38"/>
    <p:sldId id="1728" r:id="rId39"/>
    <p:sldId id="270" r:id="rId40"/>
    <p:sldId id="408" r:id="rId41"/>
    <p:sldId id="1820" r:id="rId42"/>
    <p:sldId id="1821" r:id="rId43"/>
    <p:sldId id="429" r:id="rId44"/>
    <p:sldId id="1806" r:id="rId45"/>
    <p:sldId id="434" r:id="rId46"/>
    <p:sldId id="1762" r:id="rId47"/>
    <p:sldId id="1794" r:id="rId48"/>
    <p:sldId id="1822" r:id="rId49"/>
    <p:sldId id="1824" r:id="rId50"/>
    <p:sldId id="262" r:id="rId51"/>
    <p:sldId id="1819" r:id="rId52"/>
    <p:sldId id="1730" r:id="rId53"/>
    <p:sldId id="1734" r:id="rId54"/>
    <p:sldId id="1735" r:id="rId55"/>
    <p:sldId id="409" r:id="rId56"/>
    <p:sldId id="1825" r:id="rId57"/>
    <p:sldId id="1826" r:id="rId58"/>
    <p:sldId id="1827" r:id="rId59"/>
    <p:sldId id="1828" r:id="rId60"/>
    <p:sldId id="1829" r:id="rId61"/>
    <p:sldId id="1830" r:id="rId62"/>
    <p:sldId id="1831" r:id="rId63"/>
    <p:sldId id="1832" r:id="rId64"/>
    <p:sldId id="1833" r:id="rId65"/>
    <p:sldId id="1834" r:id="rId66"/>
    <p:sldId id="1837" r:id="rId67"/>
    <p:sldId id="269" r:id="rId6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540D"/>
    <a:srgbClr val="F38D4D"/>
    <a:srgbClr val="000099"/>
    <a:srgbClr val="D01F29"/>
    <a:srgbClr val="339933"/>
    <a:srgbClr val="CE510C"/>
    <a:srgbClr val="E85C0E"/>
    <a:srgbClr val="C04C0C"/>
    <a:srgbClr val="996633"/>
    <a:srgbClr val="B06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941" autoAdjust="0"/>
    <p:restoredTop sz="95434" autoAdjust="0"/>
  </p:normalViewPr>
  <p:slideViewPr>
    <p:cSldViewPr snapToGrid="0">
      <p:cViewPr varScale="1">
        <p:scale>
          <a:sx n="112" d="100"/>
          <a:sy n="112" d="100"/>
        </p:scale>
        <p:origin x="848" y="192"/>
      </p:cViewPr>
      <p:guideLst>
        <p:guide orient="horz" pos="2160"/>
        <p:guide pos="3840"/>
      </p:guideLst>
    </p:cSldViewPr>
  </p:slideViewPr>
  <p:notesTextViewPr>
    <p:cViewPr>
      <p:scale>
        <a:sx n="1" d="1"/>
        <a:sy n="1" d="1"/>
      </p:scale>
      <p:origin x="0" y="0"/>
    </p:cViewPr>
  </p:notesTextViewPr>
  <p:sorterViewPr>
    <p:cViewPr>
      <p:scale>
        <a:sx n="131" d="100"/>
        <a:sy n="131"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customXml" Target="../customXml/item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presProps" Target="presProps.xml"/><Relationship Id="rId7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customXml" Target="../customXml/item3.xml"/><Relationship Id="rId7" Type="http://schemas.openxmlformats.org/officeDocument/2006/relationships/slideMaster" Target="slideMasters/slideMaster7.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7/10/20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iaid.nih.gov/news-events/nih-clinical-trial-remdesivir-treat-covid-19-begin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niaid.nih.gov/diseases-conditions/coronavirus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drxiv.org/content/10.1101/2020.04.16.20065920v2" TargetMode="External"/><Relationship Id="rId7" Type="http://schemas.openxmlformats.org/officeDocument/2006/relationships/hyperlink" Target="https://www.thelancet.com/journals/lancet/article/PIIS0140-6736(20)31324-6/fulltext#bib1"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sandoz.com/news/media-releases/novartis-sponsor-large-clinical-trial-hydroxychloroquine-hospitalized-covid-19" TargetMode="External"/><Relationship Id="rId5" Type="http://schemas.openxmlformats.org/officeDocument/2006/relationships/hyperlink" Target="https://www.nih.gov/news-events/news-releases/nih-clinical-trial-hydroxychloroquine-potential-therapy-covid-19-begins" TargetMode="External"/><Relationship Id="rId4" Type="http://schemas.openxmlformats.org/officeDocument/2006/relationships/hyperlink" Target="https://www.medrxiv.org/content/10.1101/2020.04.10.20060558v1"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iaid.nih.gov/news-events/nih-clinical-trial-remdesivir-treat-covid-19-begin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niaid.nih.gov/diseases-conditions/coronavirus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According to the summary of the China study,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was “not associated with a difference in time to clinical improvement” compared to a standard of care control. After one month, it appeared 13.9% of the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patients had died compared to 12.8% of patients in the control arm. The difference was not statistically significant.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Hospitalized patients with advanced COVID-19 and lung involvement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recovered faster than similar patients who received placebo, according to a preliminary data analysis from a randomized, controlled trial involving 1063 patients, which began on February 21. The trial (known as the </a:t>
            </a:r>
            <a:r>
              <a:rPr lang="en-GB" sz="1200" b="0" i="0" u="none" strike="noStrike" kern="1200" dirty="0">
                <a:solidFill>
                  <a:schemeClr val="tx1"/>
                </a:solidFill>
                <a:effectLst/>
                <a:latin typeface="+mn-lt"/>
                <a:ea typeface="+mn-ea"/>
                <a:cs typeface="+mn-cs"/>
                <a:hlinkClick r:id="rId3"/>
              </a:rPr>
              <a:t>Adaptive COVID-19 Treatment Trial</a:t>
            </a:r>
            <a:r>
              <a:rPr lang="en-GB" sz="1200" b="0" i="0" u="none" strike="noStrike" kern="1200" dirty="0">
                <a:solidFill>
                  <a:schemeClr val="tx1"/>
                </a:solidFill>
                <a:effectLst/>
                <a:latin typeface="+mn-lt"/>
                <a:ea typeface="+mn-ea"/>
                <a:cs typeface="+mn-cs"/>
              </a:rPr>
              <a:t>, or ACTT), sponsored by the </a:t>
            </a:r>
            <a:r>
              <a:rPr lang="en-GB" sz="1200" b="0" i="0" u="none" strike="noStrike" kern="1200" dirty="0">
                <a:solidFill>
                  <a:schemeClr val="tx1"/>
                </a:solidFill>
                <a:effectLst/>
                <a:latin typeface="+mn-lt"/>
                <a:ea typeface="+mn-ea"/>
                <a:cs typeface="+mn-cs"/>
                <a:hlinkClick r:id="rId4"/>
              </a:rPr>
              <a:t>National Institute of Allergy and Infectious Diseases (NIAID)</a:t>
            </a:r>
            <a:r>
              <a:rPr lang="en-GB" sz="1200" b="0" i="0" u="none" strike="noStrike" kern="1200" dirty="0">
                <a:solidFill>
                  <a:schemeClr val="tx1"/>
                </a:solidFill>
                <a:effectLst/>
                <a:latin typeface="+mn-lt"/>
                <a:ea typeface="+mn-ea"/>
                <a:cs typeface="+mn-cs"/>
              </a:rPr>
              <a:t>, part of the National Institutes of Health, is the first clinical trial launched in the United States to evaluate an experimental treatment for COVID-19. Preliminary results indicate that patients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had a 31% faster time to recovery than those who received placebo (p&lt;0.001). Specifically, the median time to recovery was 11 days for patients treated with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compared with 15 days for those who received placebo. Results also suggested a survival benefit, with a mortality rate of 8.0% for the group receiving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versus 11.6% for the placebo group (p=0.059). Recovery in this study was defined as being well enough for hospital discharge or returning to normal activity level.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FYI</a:t>
            </a:r>
            <a:r>
              <a:rPr lang="en-GB" sz="1200" b="0" i="0" u="none" strike="noStrike" kern="1200" baseline="0" dirty="0">
                <a:solidFill>
                  <a:schemeClr val="tx1"/>
                </a:solidFill>
                <a:effectLst/>
                <a:latin typeface="+mn-lt"/>
                <a:ea typeface="+mn-ea"/>
                <a:cs typeface="+mn-cs"/>
              </a:rPr>
              <a:t> Budesonide: In response to </a:t>
            </a:r>
            <a:r>
              <a:rPr lang="en-US" sz="1200" b="0" i="0" u="none" strike="noStrike" kern="1200" baseline="0" dirty="0">
                <a:solidFill>
                  <a:schemeClr val="tx1"/>
                </a:solidFill>
                <a:effectLst/>
                <a:latin typeface="+mn-lt"/>
                <a:ea typeface="+mn-ea"/>
                <a:cs typeface="+mn-cs"/>
              </a:rPr>
              <a:t>Odessa doctor, Richard Bartlett, who calls it the 'silver bullet‘. T</a:t>
            </a:r>
            <a:r>
              <a:rPr lang="en-US" sz="1200" b="0" i="0" kern="1200" dirty="0">
                <a:solidFill>
                  <a:schemeClr val="tx1"/>
                </a:solidFill>
                <a:effectLst/>
                <a:latin typeface="+mn-lt"/>
                <a:ea typeface="+mn-ea"/>
                <a:cs typeface="+mn-cs"/>
              </a:rPr>
              <a:t>here have been no clinical trials or observational studies examining the use of ICS in COVID-19. Clinical trials would be required to establish whether these drugs may be repurposed for the treatment of this disease.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046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3641F-9DC9-4C37-8076-B2E08F82F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062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3641F-9DC9-4C37-8076-B2E08F82F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531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3641F-9DC9-4C37-8076-B2E08F82F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401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26</a:t>
            </a:fld>
            <a:endParaRPr lang="en-US"/>
          </a:p>
        </p:txBody>
      </p:sp>
    </p:spTree>
    <p:extLst>
      <p:ext uri="{BB962C8B-B14F-4D97-AF65-F5344CB8AC3E}">
        <p14:creationId xmlns:p14="http://schemas.microsoft.com/office/powerpoint/2010/main" val="3129858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36</a:t>
            </a:fld>
            <a:endParaRPr lang="en-US"/>
          </a:p>
        </p:txBody>
      </p:sp>
    </p:spTree>
    <p:extLst>
      <p:ext uri="{BB962C8B-B14F-4D97-AF65-F5344CB8AC3E}">
        <p14:creationId xmlns:p14="http://schemas.microsoft.com/office/powerpoint/2010/main" val="41304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39</a:t>
            </a:fld>
            <a:endParaRPr lang="en-US"/>
          </a:p>
        </p:txBody>
      </p:sp>
    </p:spTree>
    <p:extLst>
      <p:ext uri="{BB962C8B-B14F-4D97-AF65-F5344CB8AC3E}">
        <p14:creationId xmlns:p14="http://schemas.microsoft.com/office/powerpoint/2010/main" val="381856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44</a:t>
            </a:fld>
            <a:endParaRPr lang="en-US"/>
          </a:p>
        </p:txBody>
      </p:sp>
    </p:spTree>
    <p:extLst>
      <p:ext uri="{BB962C8B-B14F-4D97-AF65-F5344CB8AC3E}">
        <p14:creationId xmlns:p14="http://schemas.microsoft.com/office/powerpoint/2010/main" val="2093831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Slide Image Placeholder 8"/>
          <p:cNvSpPr>
            <a:spLocks noGrp="1" noRot="1" noChangeAspect="1"/>
          </p:cNvSpPr>
          <p:nvPr>
            <p:ph type="sldImg"/>
          </p:nvPr>
        </p:nvSpPr>
        <p:spPr>
          <a:xfrm>
            <a:off x="250825" y="549275"/>
            <a:ext cx="6648450" cy="3740150"/>
          </a:xfrm>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819653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3A632B-FBDE-46D4-BF6F-6D14421E634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1460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FDA says that neither drug has been proven safe and effective in treating COVID-19. In fact, a </a:t>
            </a:r>
            <a:r>
              <a:rPr lang="en-GB" sz="1200" b="0" i="0" u="none" strike="noStrike" kern="1200" dirty="0">
                <a:solidFill>
                  <a:schemeClr val="tx1"/>
                </a:solidFill>
                <a:effectLst/>
                <a:latin typeface="+mn-lt"/>
                <a:ea typeface="+mn-ea"/>
                <a:cs typeface="+mn-cs"/>
                <a:hlinkClick r:id="rId3"/>
              </a:rPr>
              <a:t>study published on April 23</a:t>
            </a:r>
            <a:r>
              <a:rPr lang="en-GB" sz="1200" b="0" i="0" u="none" strike="noStrike" kern="1200" dirty="0">
                <a:solidFill>
                  <a:schemeClr val="tx1"/>
                </a:solidFill>
                <a:effectLst/>
                <a:latin typeface="+mn-lt"/>
                <a:ea typeface="+mn-ea"/>
                <a:cs typeface="+mn-cs"/>
              </a:rPr>
              <a:t> involving 368 COVID-19 patients at U.S. Veterans Health Administration hospitals found that taking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alone, or in combination with azithromycin, did not reduce the need for a ventilator compared to those not taking the drugs. Further, people taking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alone had a higher risk of dying during the study than those not taking the drug. Researchers in China came to a similar conclusion in a </a:t>
            </a:r>
            <a:r>
              <a:rPr lang="en-GB" sz="1200" b="0" i="0" u="none" strike="noStrike" kern="1200" dirty="0">
                <a:solidFill>
                  <a:schemeClr val="tx1"/>
                </a:solidFill>
                <a:effectLst/>
                <a:latin typeface="+mn-lt"/>
                <a:ea typeface="+mn-ea"/>
                <a:cs typeface="+mn-cs"/>
                <a:hlinkClick r:id="rId4"/>
              </a:rPr>
              <a:t>study of 150 COVID-19 patients</a:t>
            </a:r>
            <a:r>
              <a:rPr lang="en-GB" sz="1200" b="0" i="0" u="none" strike="noStrike" kern="1200" dirty="0">
                <a:solidFill>
                  <a:schemeClr val="tx1"/>
                </a:solidFill>
                <a:effectLst/>
                <a:latin typeface="+mn-lt"/>
                <a:ea typeface="+mn-ea"/>
                <a:cs typeface="+mn-cs"/>
              </a:rPr>
              <a:t> randomly assigned to receive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or the current standard of care: after a month, both groups had similar symptom profiles, and showed similar levels of the virus, suggesting that the drug wasn’t clearing the COVID-19 virus in a significant way. The </a:t>
            </a:r>
            <a:r>
              <a:rPr lang="en-GB" sz="1200" b="0" i="0" u="none" strike="noStrike" kern="1200" dirty="0">
                <a:solidFill>
                  <a:schemeClr val="tx1"/>
                </a:solidFill>
                <a:effectLst/>
                <a:latin typeface="+mn-lt"/>
                <a:ea typeface="+mn-ea"/>
                <a:cs typeface="+mn-cs"/>
                <a:hlinkClick r:id="rId5"/>
              </a:rPr>
              <a:t>National Institutes of Health is conducting an ongoing study</a:t>
            </a:r>
            <a:r>
              <a:rPr lang="en-GB" sz="1200" b="0" i="0" u="none" strike="noStrike" kern="1200" dirty="0">
                <a:solidFill>
                  <a:schemeClr val="tx1"/>
                </a:solidFill>
                <a:effectLst/>
                <a:latin typeface="+mn-lt"/>
                <a:ea typeface="+mn-ea"/>
                <a:cs typeface="+mn-cs"/>
              </a:rPr>
              <a:t> of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among hospitalized patients, as is </a:t>
            </a:r>
            <a:r>
              <a:rPr lang="en-GB" sz="1200" b="0" i="0" u="none" strike="noStrike" kern="1200" dirty="0">
                <a:solidFill>
                  <a:schemeClr val="tx1"/>
                </a:solidFill>
                <a:effectLst/>
                <a:latin typeface="+mn-lt"/>
                <a:ea typeface="+mn-ea"/>
                <a:cs typeface="+mn-cs"/>
                <a:hlinkClick r:id="rId6"/>
              </a:rPr>
              <a:t>Novartis</a:t>
            </a:r>
            <a:r>
              <a:rPr lang="en-GB" sz="1200" b="0" i="0" u="none" strike="noStrike" kern="1200" dirty="0">
                <a:solidFill>
                  <a:schemeClr val="tx1"/>
                </a:solidFill>
                <a:effectLst/>
                <a:latin typeface="+mn-lt"/>
                <a:ea typeface="+mn-ea"/>
                <a:cs typeface="+mn-cs"/>
              </a:rPr>
              <a:t>, whose Sandoz division makes a generic version of the drug.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HCQ:</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PSJH</a:t>
            </a:r>
            <a:r>
              <a:rPr lang="en-US" sz="1200" b="0" i="0" u="none" strike="noStrike" kern="1200" baseline="0" dirty="0">
                <a:solidFill>
                  <a:schemeClr val="tx1"/>
                </a:solidFill>
                <a:effectLst/>
                <a:latin typeface="+mn-lt"/>
                <a:ea typeface="+mn-ea"/>
                <a:cs typeface="+mn-cs"/>
              </a:rPr>
              <a:t> h</a:t>
            </a:r>
            <a:r>
              <a:rPr lang="en-US" sz="1200" b="0" i="0" u="none" strike="noStrike" kern="1200" dirty="0">
                <a:solidFill>
                  <a:schemeClr val="tx1"/>
                </a:solidFill>
                <a:effectLst/>
                <a:latin typeface="+mn-lt"/>
                <a:ea typeface="+mn-ea"/>
                <a:cs typeface="+mn-cs"/>
              </a:rPr>
              <a:t>igh risk patients (age &gt; 60, pulmonary disease, CV disease, CKD, DM, immune compromised, HTN present on admission or receiving anti-</a:t>
            </a:r>
            <a:r>
              <a:rPr lang="en-US" sz="1200" b="0" i="0" u="none" strike="noStrike" kern="1200" dirty="0" err="1">
                <a:solidFill>
                  <a:schemeClr val="tx1"/>
                </a:solidFill>
                <a:effectLst/>
                <a:latin typeface="+mn-lt"/>
                <a:ea typeface="+mn-ea"/>
                <a:cs typeface="+mn-cs"/>
              </a:rPr>
              <a:t>hypertensives</a:t>
            </a:r>
            <a:r>
              <a:rPr lang="en-US" sz="1200" b="0" i="0" u="none" strike="noStrike" kern="1200" dirty="0">
                <a:solidFill>
                  <a:schemeClr val="tx1"/>
                </a:solidFill>
                <a:effectLst/>
                <a:latin typeface="+mn-lt"/>
                <a:ea typeface="+mn-ea"/>
                <a:cs typeface="+mn-cs"/>
              </a:rPr>
              <a:t> prior to admission)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dirty="0" err="1"/>
              <a:t>Toci</a:t>
            </a:r>
            <a:r>
              <a:rPr lang="en-US" sz="1200" dirty="0"/>
              <a:t>:</a:t>
            </a:r>
          </a:p>
          <a:p>
            <a:pPr marL="0" indent="0">
              <a:buFont typeface="Arial" panose="020B0604020202020204" pitchFamily="34" charset="0"/>
              <a:buNone/>
            </a:pPr>
            <a:r>
              <a:rPr lang="en-US" sz="1200" dirty="0"/>
              <a:t>Proven COVID-19 infection based on laboratory testing AND radiographic evidence of pneumonia</a:t>
            </a:r>
          </a:p>
          <a:p>
            <a:pPr marL="0" indent="0">
              <a:buFont typeface="Arial" panose="020B0604020202020204" pitchFamily="34" charset="0"/>
              <a:buNone/>
            </a:pPr>
            <a:r>
              <a:rPr lang="en-US" sz="1200" dirty="0"/>
              <a:t>Severely ill</a:t>
            </a:r>
            <a:r>
              <a:rPr lang="en-US" sz="1200" baseline="0" dirty="0"/>
              <a:t> definition: </a:t>
            </a:r>
            <a:r>
              <a:rPr lang="en-US" sz="1200" dirty="0"/>
              <a:t>SpO2 ≤ 93% on room air or FiO2/PaO2 ≤ 300 mmHg or respiratory rate ≥ 30 breaths/min</a:t>
            </a:r>
          </a:p>
          <a:p>
            <a:pPr marL="0" indent="0">
              <a:buFont typeface="Arial" panose="020B0604020202020204" pitchFamily="34" charset="0"/>
              <a:buNone/>
            </a:pPr>
            <a:r>
              <a:rPr lang="en-US" sz="1200" dirty="0"/>
              <a:t>Critically ill definition:</a:t>
            </a:r>
            <a:r>
              <a:rPr lang="en-US" sz="1200" baseline="0" dirty="0"/>
              <a:t> </a:t>
            </a:r>
            <a:r>
              <a:rPr lang="en-US" sz="1200" dirty="0"/>
              <a:t>Mechanical ventilation OR multi organ failure OR ICU admission</a:t>
            </a:r>
          </a:p>
          <a:p>
            <a:pPr marL="0" indent="0">
              <a:buFont typeface="Arial" panose="020B0604020202020204" pitchFamily="34" charset="0"/>
              <a:buNone/>
            </a:pPr>
            <a:endParaRPr lang="en-US" sz="1200" dirty="0"/>
          </a:p>
          <a:p>
            <a:r>
              <a:rPr lang="en-US" sz="1200" b="0" i="0" kern="1200" dirty="0">
                <a:solidFill>
                  <a:schemeClr val="tx1"/>
                </a:solidFill>
                <a:effectLst/>
                <a:latin typeface="+mn-lt"/>
                <a:ea typeface="+mn-ea"/>
                <a:cs typeface="+mn-cs"/>
              </a:rPr>
              <a:t>After publication of our </a:t>
            </a:r>
            <a:r>
              <a:rPr lang="en-US" sz="1200" b="0" i="1" kern="1200" dirty="0">
                <a:solidFill>
                  <a:schemeClr val="tx1"/>
                </a:solidFill>
                <a:effectLst/>
                <a:latin typeface="+mn-lt"/>
                <a:ea typeface="+mn-ea"/>
                <a:cs typeface="+mn-cs"/>
              </a:rPr>
              <a:t>Lancet</a:t>
            </a:r>
            <a:r>
              <a:rPr lang="en-US" sz="1200" b="0" i="0" kern="1200" dirty="0">
                <a:solidFill>
                  <a:schemeClr val="tx1"/>
                </a:solidFill>
                <a:effectLst/>
                <a:latin typeface="+mn-lt"/>
                <a:ea typeface="+mn-ea"/>
                <a:cs typeface="+mn-cs"/>
              </a:rPr>
              <a:t> Article,</a:t>
            </a:r>
            <a:r>
              <a:rPr lang="en-US" sz="1200" b="0" i="0" u="none" strike="noStrike" kern="1200" baseline="30000" dirty="0">
                <a:solidFill>
                  <a:schemeClr val="tx1"/>
                </a:solidFill>
                <a:effectLst/>
                <a:latin typeface="+mn-lt"/>
                <a:ea typeface="+mn-ea"/>
                <a:cs typeface="+mn-cs"/>
                <a:hlinkClick r:id="rId7"/>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several concerns were raised with respect to the veracity of the data and analyses conducted by </a:t>
            </a:r>
            <a:r>
              <a:rPr lang="en-US" sz="1200" b="0" i="0" kern="1200" dirty="0" err="1">
                <a:solidFill>
                  <a:schemeClr val="tx1"/>
                </a:solidFill>
                <a:effectLst/>
                <a:latin typeface="+mn-lt"/>
                <a:ea typeface="+mn-ea"/>
                <a:cs typeface="+mn-cs"/>
              </a:rPr>
              <a:t>Surgisphere</a:t>
            </a:r>
            <a:r>
              <a:rPr lang="en-US" sz="1200" b="0" i="0" kern="1200" dirty="0">
                <a:solidFill>
                  <a:schemeClr val="tx1"/>
                </a:solidFill>
                <a:effectLst/>
                <a:latin typeface="+mn-lt"/>
                <a:ea typeface="+mn-ea"/>
                <a:cs typeface="+mn-cs"/>
              </a:rPr>
              <a:t> Corporation and its founder and our co-author, </a:t>
            </a:r>
            <a:r>
              <a:rPr lang="en-US" sz="1200" b="0" i="0" kern="1200" dirty="0" err="1">
                <a:solidFill>
                  <a:schemeClr val="tx1"/>
                </a:solidFill>
                <a:effectLst/>
                <a:latin typeface="+mn-lt"/>
                <a:ea typeface="+mn-ea"/>
                <a:cs typeface="+mn-cs"/>
              </a:rPr>
              <a:t>Sapan</a:t>
            </a:r>
            <a:r>
              <a:rPr lang="en-US" sz="1200" b="0" i="0" kern="1200" dirty="0">
                <a:solidFill>
                  <a:schemeClr val="tx1"/>
                </a:solidFill>
                <a:effectLst/>
                <a:latin typeface="+mn-lt"/>
                <a:ea typeface="+mn-ea"/>
                <a:cs typeface="+mn-cs"/>
              </a:rPr>
              <a:t> Desai, in our publication. We launched an independent third-party peer review of </a:t>
            </a:r>
            <a:r>
              <a:rPr lang="en-US" sz="1200" b="0" i="0" kern="1200" dirty="0" err="1">
                <a:solidFill>
                  <a:schemeClr val="tx1"/>
                </a:solidFill>
                <a:effectLst/>
                <a:latin typeface="+mn-lt"/>
                <a:ea typeface="+mn-ea"/>
                <a:cs typeface="+mn-cs"/>
              </a:rPr>
              <a:t>Surgisphere</a:t>
            </a:r>
            <a:r>
              <a:rPr lang="en-US" sz="1200" b="0" i="0" kern="1200" dirty="0">
                <a:solidFill>
                  <a:schemeClr val="tx1"/>
                </a:solidFill>
                <a:effectLst/>
                <a:latin typeface="+mn-lt"/>
                <a:ea typeface="+mn-ea"/>
                <a:cs typeface="+mn-cs"/>
              </a:rPr>
              <a:t> with the consent of </a:t>
            </a:r>
            <a:r>
              <a:rPr lang="en-US" sz="1200" b="0" i="0" kern="1200" dirty="0" err="1">
                <a:solidFill>
                  <a:schemeClr val="tx1"/>
                </a:solidFill>
                <a:effectLst/>
                <a:latin typeface="+mn-lt"/>
                <a:ea typeface="+mn-ea"/>
                <a:cs typeface="+mn-cs"/>
              </a:rPr>
              <a:t>Sapan</a:t>
            </a:r>
            <a:r>
              <a:rPr lang="en-US" sz="1200" b="0" i="0" kern="1200" dirty="0">
                <a:solidFill>
                  <a:schemeClr val="tx1"/>
                </a:solidFill>
                <a:effectLst/>
                <a:latin typeface="+mn-lt"/>
                <a:ea typeface="+mn-ea"/>
                <a:cs typeface="+mn-cs"/>
              </a:rPr>
              <a:t> Desai to evaluate the origination of the database elements, to confirm the completeness of the database, and to replicate the analyses presented in the paper.</a:t>
            </a:r>
          </a:p>
          <a:p>
            <a:r>
              <a:rPr lang="en-US" sz="1200" b="0" i="0" kern="1200" dirty="0">
                <a:solidFill>
                  <a:schemeClr val="tx1"/>
                </a:solidFill>
                <a:effectLst/>
                <a:latin typeface="+mn-lt"/>
                <a:ea typeface="+mn-ea"/>
                <a:cs typeface="+mn-cs"/>
              </a:rPr>
              <a:t>Our independent peer reviewers informed us that </a:t>
            </a:r>
            <a:r>
              <a:rPr lang="en-US" sz="1200" b="0" i="0" kern="1200" dirty="0" err="1">
                <a:solidFill>
                  <a:schemeClr val="tx1"/>
                </a:solidFill>
                <a:effectLst/>
                <a:latin typeface="+mn-lt"/>
                <a:ea typeface="+mn-ea"/>
                <a:cs typeface="+mn-cs"/>
              </a:rPr>
              <a:t>Surgisphere</a:t>
            </a:r>
            <a:r>
              <a:rPr lang="en-US" sz="1200" b="0" i="0" kern="1200" dirty="0">
                <a:solidFill>
                  <a:schemeClr val="tx1"/>
                </a:solidFill>
                <a:effectLst/>
                <a:latin typeface="+mn-lt"/>
                <a:ea typeface="+mn-ea"/>
                <a:cs typeface="+mn-cs"/>
              </a:rPr>
              <a:t> would not transfer the full dataset, client contracts, and the full ISO audit report to their servers for analysis as such transfer would violate client agreements and confidentiality requirements. As such, our reviewers were not able to conduct an independent and private peer review and therefore notified us of their withdrawal from the peer-review process.</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699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According to the summary of the China study,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was “not associated with a difference in time to clinical improvement” compared to a standard of care control. After one month, it appeared 13.9% of the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patients had died compared to 12.8% of patients in the control arm. The difference was not statistically significant.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Hospitalized patients with advanced COVID-19 and lung involvement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recovered faster than similar patients who received placebo, according to a preliminary data analysis from a randomized, controlled trial involving 1063 patients, which began on February 21. The trial (known as the </a:t>
            </a:r>
            <a:r>
              <a:rPr lang="en-GB" sz="1200" b="0" i="0" u="none" strike="noStrike" kern="1200" dirty="0">
                <a:solidFill>
                  <a:schemeClr val="tx1"/>
                </a:solidFill>
                <a:effectLst/>
                <a:latin typeface="+mn-lt"/>
                <a:ea typeface="+mn-ea"/>
                <a:cs typeface="+mn-cs"/>
                <a:hlinkClick r:id="rId3"/>
              </a:rPr>
              <a:t>Adaptive COVID-19 Treatment Trial</a:t>
            </a:r>
            <a:r>
              <a:rPr lang="en-GB" sz="1200" b="0" i="0" u="none" strike="noStrike" kern="1200" dirty="0">
                <a:solidFill>
                  <a:schemeClr val="tx1"/>
                </a:solidFill>
                <a:effectLst/>
                <a:latin typeface="+mn-lt"/>
                <a:ea typeface="+mn-ea"/>
                <a:cs typeface="+mn-cs"/>
              </a:rPr>
              <a:t>, or ACTT), sponsored by the </a:t>
            </a:r>
            <a:r>
              <a:rPr lang="en-GB" sz="1200" b="0" i="0" u="none" strike="noStrike" kern="1200" dirty="0">
                <a:solidFill>
                  <a:schemeClr val="tx1"/>
                </a:solidFill>
                <a:effectLst/>
                <a:latin typeface="+mn-lt"/>
                <a:ea typeface="+mn-ea"/>
                <a:cs typeface="+mn-cs"/>
                <a:hlinkClick r:id="rId4"/>
              </a:rPr>
              <a:t>National Institute of Allergy and Infectious Diseases (NIAID)</a:t>
            </a:r>
            <a:r>
              <a:rPr lang="en-GB" sz="1200" b="0" i="0" u="none" strike="noStrike" kern="1200" dirty="0">
                <a:solidFill>
                  <a:schemeClr val="tx1"/>
                </a:solidFill>
                <a:effectLst/>
                <a:latin typeface="+mn-lt"/>
                <a:ea typeface="+mn-ea"/>
                <a:cs typeface="+mn-cs"/>
              </a:rPr>
              <a:t>, part of the National Institutes of Health, is the first clinical trial launched in the United States to evaluate an experimental treatment for COVID-19. Preliminary results indicate that patients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had a 31% faster time to recovery than those who received placebo (p&lt;0.001). Specifically, the median time to recovery was 11 days for patients treated with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compared with 15 days for those who received placebo. Results also suggested a survival benefit, with a mortality rate of 8.0% for the group receiving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versus 11.6% for the placebo group (p=0.059). Recovery in this study was defined as being well enough for hospital discharge or returning to normal activity level.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361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229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3641F-9DC9-4C37-8076-B2E08F82F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863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3641F-9DC9-4C37-8076-B2E08F82F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376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3641F-9DC9-4C37-8076-B2E08F82F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901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3641F-9DC9-4C37-8076-B2E08F82F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38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3641F-9DC9-4C37-8076-B2E08F82F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93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a:t>7/10/20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828194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CA19B9-F791-490A-852D-FC90925EBF74}" type="datetimeFigureOut">
              <a:rPr lang="en-US" smtClean="0">
                <a:solidFill>
                  <a:srgbClr val="00338E"/>
                </a:solidFill>
              </a:rPr>
              <a:pPr/>
              <a:t>7/10/20</a:t>
            </a:fld>
            <a:endParaRPr lang="en-US">
              <a:solidFill>
                <a:srgbClr val="00338E"/>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338E"/>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BBCC12-4016-4C10-BE1F-F601FB5468B2}" type="slidenum">
              <a:rPr lang="en-US" smtClean="0">
                <a:solidFill>
                  <a:srgbClr val="00338E"/>
                </a:solidFill>
              </a:rPr>
              <a:pPr/>
              <a:t>‹#›</a:t>
            </a:fld>
            <a:endParaRPr lang="en-US">
              <a:solidFill>
                <a:srgbClr val="00338E"/>
              </a:solidFill>
            </a:endParaRPr>
          </a:p>
        </p:txBody>
      </p:sp>
    </p:spTree>
    <p:extLst>
      <p:ext uri="{BB962C8B-B14F-4D97-AF65-F5344CB8AC3E}">
        <p14:creationId xmlns:p14="http://schemas.microsoft.com/office/powerpoint/2010/main" val="4173446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7/10/20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02700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181"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05"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29"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53"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77"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0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2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49"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73"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97"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21"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45"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69"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93"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3970823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679209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a:pPr/>
              <a:t>7/10/20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a:pPr/>
              <a:t>‹#›</a:t>
            </a:fld>
            <a:endParaRPr lang="en-US"/>
          </a:p>
        </p:txBody>
      </p:sp>
    </p:spTree>
    <p:extLst>
      <p:ext uri="{BB962C8B-B14F-4D97-AF65-F5344CB8AC3E}">
        <p14:creationId xmlns:p14="http://schemas.microsoft.com/office/powerpoint/2010/main" val="230891931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400522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a:t>7/10/20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6125040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a:t>7/10/20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366415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a:t>7/10/20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814608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032205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a:t>7/10/20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752708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a:t>7/10/20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1688781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a:t>7/10/20</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a:t>‹#›</a:t>
            </a:fld>
            <a:endParaRPr lang="en-US"/>
          </a:p>
        </p:txBody>
      </p:sp>
    </p:spTree>
    <p:extLst>
      <p:ext uri="{BB962C8B-B14F-4D97-AF65-F5344CB8AC3E}">
        <p14:creationId xmlns:p14="http://schemas.microsoft.com/office/powerpoint/2010/main" val="37786392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01C13-1C55-2544-ADC7-9333B351A5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B092F7-EABA-0042-A2E1-7DDA236722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C2FBBE-40C3-1E48-8E9F-1720C5934BD2}"/>
              </a:ext>
            </a:extLst>
          </p:cNvPr>
          <p:cNvSpPr>
            <a:spLocks noGrp="1"/>
          </p:cNvSpPr>
          <p:nvPr>
            <p:ph type="dt" sz="half" idx="10"/>
          </p:nvPr>
        </p:nvSpPr>
        <p:spPr/>
        <p:txBody>
          <a:bodyPr/>
          <a:lstStyle/>
          <a:p>
            <a:fld id="{B15FEF66-6223-B748-9A25-70E6EB92E530}" type="datetimeFigureOut">
              <a:rPr lang="en-US" smtClean="0"/>
              <a:t>7/10/20</a:t>
            </a:fld>
            <a:endParaRPr lang="en-US"/>
          </a:p>
        </p:txBody>
      </p:sp>
      <p:sp>
        <p:nvSpPr>
          <p:cNvPr id="5" name="Footer Placeholder 4">
            <a:extLst>
              <a:ext uri="{FF2B5EF4-FFF2-40B4-BE49-F238E27FC236}">
                <a16:creationId xmlns:a16="http://schemas.microsoft.com/office/drawing/2014/main" id="{787C9E42-2B15-2349-8241-75029F676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61977-6DAE-0245-A5F5-4F85C80572C1}"/>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1970950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1C276-DEEB-D445-BB55-73BA6F97DF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6D38DA-53DF-2040-9126-9C067C2497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87291F-1AB7-2A4E-A807-D44691983739}"/>
              </a:ext>
            </a:extLst>
          </p:cNvPr>
          <p:cNvSpPr>
            <a:spLocks noGrp="1"/>
          </p:cNvSpPr>
          <p:nvPr>
            <p:ph type="dt" sz="half" idx="10"/>
          </p:nvPr>
        </p:nvSpPr>
        <p:spPr/>
        <p:txBody>
          <a:bodyPr/>
          <a:lstStyle/>
          <a:p>
            <a:fld id="{B15FEF66-6223-B748-9A25-70E6EB92E530}" type="datetimeFigureOut">
              <a:rPr lang="en-US" smtClean="0"/>
              <a:t>7/10/20</a:t>
            </a:fld>
            <a:endParaRPr lang="en-US"/>
          </a:p>
        </p:txBody>
      </p:sp>
      <p:sp>
        <p:nvSpPr>
          <p:cNvPr id="5" name="Footer Placeholder 4">
            <a:extLst>
              <a:ext uri="{FF2B5EF4-FFF2-40B4-BE49-F238E27FC236}">
                <a16:creationId xmlns:a16="http://schemas.microsoft.com/office/drawing/2014/main" id="{3728E978-687E-144F-B36A-D8037B4AE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A63C0-5FC9-C64A-A58A-7D782E760384}"/>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1882522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C48E2-05C0-7A4D-B2F6-DF50727738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CF217-E3FF-0E4F-BC75-A1DAAD42E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17F1312-1B06-2945-B233-EBA8ABFE2D60}"/>
              </a:ext>
            </a:extLst>
          </p:cNvPr>
          <p:cNvSpPr>
            <a:spLocks noGrp="1"/>
          </p:cNvSpPr>
          <p:nvPr>
            <p:ph type="dt" sz="half" idx="10"/>
          </p:nvPr>
        </p:nvSpPr>
        <p:spPr/>
        <p:txBody>
          <a:bodyPr/>
          <a:lstStyle/>
          <a:p>
            <a:fld id="{B15FEF66-6223-B748-9A25-70E6EB92E530}" type="datetimeFigureOut">
              <a:rPr lang="en-US" smtClean="0"/>
              <a:t>7/10/20</a:t>
            </a:fld>
            <a:endParaRPr lang="en-US"/>
          </a:p>
        </p:txBody>
      </p:sp>
      <p:sp>
        <p:nvSpPr>
          <p:cNvPr id="5" name="Footer Placeholder 4">
            <a:extLst>
              <a:ext uri="{FF2B5EF4-FFF2-40B4-BE49-F238E27FC236}">
                <a16:creationId xmlns:a16="http://schemas.microsoft.com/office/drawing/2014/main" id="{22D72877-D0A0-BA4F-9D0A-5E449AB0BA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47BE81-5AA8-EC4C-A37D-36D3C4231C85}"/>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249148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AB90-A6A8-2D4F-9A64-9F23EF62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05233D-C63F-084D-9920-CD6F7DBBA1A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8DEBBF-6B47-5E4F-98DD-B44A950A476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419B18-A62D-F945-A126-C20BE0BF7AB0}"/>
              </a:ext>
            </a:extLst>
          </p:cNvPr>
          <p:cNvSpPr>
            <a:spLocks noGrp="1"/>
          </p:cNvSpPr>
          <p:nvPr>
            <p:ph type="dt" sz="half" idx="10"/>
          </p:nvPr>
        </p:nvSpPr>
        <p:spPr/>
        <p:txBody>
          <a:bodyPr/>
          <a:lstStyle/>
          <a:p>
            <a:fld id="{B15FEF66-6223-B748-9A25-70E6EB92E530}" type="datetimeFigureOut">
              <a:rPr lang="en-US" smtClean="0"/>
              <a:t>7/10/20</a:t>
            </a:fld>
            <a:endParaRPr lang="en-US"/>
          </a:p>
        </p:txBody>
      </p:sp>
      <p:sp>
        <p:nvSpPr>
          <p:cNvPr id="6" name="Footer Placeholder 5">
            <a:extLst>
              <a:ext uri="{FF2B5EF4-FFF2-40B4-BE49-F238E27FC236}">
                <a16:creationId xmlns:a16="http://schemas.microsoft.com/office/drawing/2014/main" id="{58E88295-8C74-0540-A3E4-7EA24589E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DACB8-1EA6-EC4D-A00A-2E15BCCD83A9}"/>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4279677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F11AE-822C-8145-8BE2-C02370C214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7F0397-44D9-D248-8539-4B45667511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1C6B08B-0E41-0F49-ABD4-CCD0E23EE7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C5F0A3-2765-5B4D-B4F2-D765C495DC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BDD918-9AFF-2847-80AC-E86A43811B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6E8918-7225-B64C-9DBA-EDEBD3958B25}"/>
              </a:ext>
            </a:extLst>
          </p:cNvPr>
          <p:cNvSpPr>
            <a:spLocks noGrp="1"/>
          </p:cNvSpPr>
          <p:nvPr>
            <p:ph type="dt" sz="half" idx="10"/>
          </p:nvPr>
        </p:nvSpPr>
        <p:spPr/>
        <p:txBody>
          <a:bodyPr/>
          <a:lstStyle/>
          <a:p>
            <a:fld id="{B15FEF66-6223-B748-9A25-70E6EB92E530}" type="datetimeFigureOut">
              <a:rPr lang="en-US" smtClean="0"/>
              <a:t>7/10/20</a:t>
            </a:fld>
            <a:endParaRPr lang="en-US"/>
          </a:p>
        </p:txBody>
      </p:sp>
      <p:sp>
        <p:nvSpPr>
          <p:cNvPr id="8" name="Footer Placeholder 7">
            <a:extLst>
              <a:ext uri="{FF2B5EF4-FFF2-40B4-BE49-F238E27FC236}">
                <a16:creationId xmlns:a16="http://schemas.microsoft.com/office/drawing/2014/main" id="{A6478303-F25C-AA46-BC32-988A25620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233A51-D2AF-464D-AB63-0057D3E0596B}"/>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29183895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FC60-510B-7F4B-BF1F-FF27C232F2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8E4EDA-E673-0147-8632-D201786146FA}"/>
              </a:ext>
            </a:extLst>
          </p:cNvPr>
          <p:cNvSpPr>
            <a:spLocks noGrp="1"/>
          </p:cNvSpPr>
          <p:nvPr>
            <p:ph type="dt" sz="half" idx="10"/>
          </p:nvPr>
        </p:nvSpPr>
        <p:spPr/>
        <p:txBody>
          <a:bodyPr/>
          <a:lstStyle/>
          <a:p>
            <a:fld id="{B15FEF66-6223-B748-9A25-70E6EB92E530}" type="datetimeFigureOut">
              <a:rPr lang="en-US" smtClean="0"/>
              <a:t>7/10/20</a:t>
            </a:fld>
            <a:endParaRPr lang="en-US"/>
          </a:p>
        </p:txBody>
      </p:sp>
      <p:sp>
        <p:nvSpPr>
          <p:cNvPr id="4" name="Footer Placeholder 3">
            <a:extLst>
              <a:ext uri="{FF2B5EF4-FFF2-40B4-BE49-F238E27FC236}">
                <a16:creationId xmlns:a16="http://schemas.microsoft.com/office/drawing/2014/main" id="{71AE6281-AB0F-3340-A9B9-67093213F2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70A691-79C9-BC4B-A4A8-D2E7B8D0E986}"/>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891239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705AB4-3EDC-A442-A1EA-6465D54B76AB}"/>
              </a:ext>
            </a:extLst>
          </p:cNvPr>
          <p:cNvSpPr>
            <a:spLocks noGrp="1"/>
          </p:cNvSpPr>
          <p:nvPr>
            <p:ph type="dt" sz="half" idx="10"/>
          </p:nvPr>
        </p:nvSpPr>
        <p:spPr/>
        <p:txBody>
          <a:bodyPr/>
          <a:lstStyle/>
          <a:p>
            <a:fld id="{B15FEF66-6223-B748-9A25-70E6EB92E530}" type="datetimeFigureOut">
              <a:rPr lang="en-US" smtClean="0"/>
              <a:t>7/10/20</a:t>
            </a:fld>
            <a:endParaRPr lang="en-US"/>
          </a:p>
        </p:txBody>
      </p:sp>
      <p:sp>
        <p:nvSpPr>
          <p:cNvPr id="3" name="Footer Placeholder 2">
            <a:extLst>
              <a:ext uri="{FF2B5EF4-FFF2-40B4-BE49-F238E27FC236}">
                <a16:creationId xmlns:a16="http://schemas.microsoft.com/office/drawing/2014/main" id="{83F6E3B3-5AFD-DB4D-AB35-B873AE4B85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C7E29A-4AA0-5348-A4F4-47C3D0C7835D}"/>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3587720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CA78-65C3-BC4E-9046-A5F8473531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7A713B-A81A-5649-8677-DBEA40806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D073EA-E498-494D-84E6-F326A5075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4B9EF47-9DA5-A646-B88C-24DB9916E25B}"/>
              </a:ext>
            </a:extLst>
          </p:cNvPr>
          <p:cNvSpPr>
            <a:spLocks noGrp="1"/>
          </p:cNvSpPr>
          <p:nvPr>
            <p:ph type="dt" sz="half" idx="10"/>
          </p:nvPr>
        </p:nvSpPr>
        <p:spPr/>
        <p:txBody>
          <a:bodyPr/>
          <a:lstStyle/>
          <a:p>
            <a:fld id="{B15FEF66-6223-B748-9A25-70E6EB92E530}" type="datetimeFigureOut">
              <a:rPr lang="en-US" smtClean="0"/>
              <a:t>7/10/20</a:t>
            </a:fld>
            <a:endParaRPr lang="en-US"/>
          </a:p>
        </p:txBody>
      </p:sp>
      <p:sp>
        <p:nvSpPr>
          <p:cNvPr id="6" name="Footer Placeholder 5">
            <a:extLst>
              <a:ext uri="{FF2B5EF4-FFF2-40B4-BE49-F238E27FC236}">
                <a16:creationId xmlns:a16="http://schemas.microsoft.com/office/drawing/2014/main" id="{1C65CB9F-6263-B347-B382-5385FFF20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72D3C-4FE4-0D4D-8A69-2C507E4E5D45}"/>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33328901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3818B-2FC7-354A-BD16-397CE442D5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D03361-675D-8944-BA9A-6088321C9D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BDB321-4981-DC4C-BD35-83FBC3AB0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6218BD-B980-4140-86AF-514E6B717E9B}"/>
              </a:ext>
            </a:extLst>
          </p:cNvPr>
          <p:cNvSpPr>
            <a:spLocks noGrp="1"/>
          </p:cNvSpPr>
          <p:nvPr>
            <p:ph type="dt" sz="half" idx="10"/>
          </p:nvPr>
        </p:nvSpPr>
        <p:spPr/>
        <p:txBody>
          <a:bodyPr/>
          <a:lstStyle/>
          <a:p>
            <a:fld id="{B15FEF66-6223-B748-9A25-70E6EB92E530}" type="datetimeFigureOut">
              <a:rPr lang="en-US" smtClean="0"/>
              <a:t>7/10/20</a:t>
            </a:fld>
            <a:endParaRPr lang="en-US"/>
          </a:p>
        </p:txBody>
      </p:sp>
      <p:sp>
        <p:nvSpPr>
          <p:cNvPr id="6" name="Footer Placeholder 5">
            <a:extLst>
              <a:ext uri="{FF2B5EF4-FFF2-40B4-BE49-F238E27FC236}">
                <a16:creationId xmlns:a16="http://schemas.microsoft.com/office/drawing/2014/main" id="{A498A0DE-0F59-D34F-BC9F-5CB416175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E9820-4A82-A545-B6F9-0AD683C635DB}"/>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9327748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D552-6812-CA43-8D75-B7969EA7C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552BB0-099D-E94D-A03E-BB73BE2E7C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4F4C2-68F2-3840-A22F-A4B579690762}"/>
              </a:ext>
            </a:extLst>
          </p:cNvPr>
          <p:cNvSpPr>
            <a:spLocks noGrp="1"/>
          </p:cNvSpPr>
          <p:nvPr>
            <p:ph type="dt" sz="half" idx="10"/>
          </p:nvPr>
        </p:nvSpPr>
        <p:spPr/>
        <p:txBody>
          <a:bodyPr/>
          <a:lstStyle/>
          <a:p>
            <a:fld id="{B15FEF66-6223-B748-9A25-70E6EB92E530}" type="datetimeFigureOut">
              <a:rPr lang="en-US" smtClean="0"/>
              <a:t>7/10/20</a:t>
            </a:fld>
            <a:endParaRPr lang="en-US"/>
          </a:p>
        </p:txBody>
      </p:sp>
      <p:sp>
        <p:nvSpPr>
          <p:cNvPr id="5" name="Footer Placeholder 4">
            <a:extLst>
              <a:ext uri="{FF2B5EF4-FFF2-40B4-BE49-F238E27FC236}">
                <a16:creationId xmlns:a16="http://schemas.microsoft.com/office/drawing/2014/main" id="{5BC3B488-C706-514D-9172-AC2C0757C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32E67-BF0B-394F-B26D-A5CD2CE764F4}"/>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36871800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D5B47-5B4F-DE45-9C3A-516131F4FA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BDD0B-A225-C84F-9224-0313ADFDCEE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422256-1464-CA42-8284-7B3344EC43F4}"/>
              </a:ext>
            </a:extLst>
          </p:cNvPr>
          <p:cNvSpPr>
            <a:spLocks noGrp="1"/>
          </p:cNvSpPr>
          <p:nvPr>
            <p:ph type="dt" sz="half" idx="10"/>
          </p:nvPr>
        </p:nvSpPr>
        <p:spPr/>
        <p:txBody>
          <a:bodyPr/>
          <a:lstStyle/>
          <a:p>
            <a:fld id="{B15FEF66-6223-B748-9A25-70E6EB92E530}" type="datetimeFigureOut">
              <a:rPr lang="en-US" smtClean="0"/>
              <a:t>7/10/20</a:t>
            </a:fld>
            <a:endParaRPr lang="en-US"/>
          </a:p>
        </p:txBody>
      </p:sp>
      <p:sp>
        <p:nvSpPr>
          <p:cNvPr id="5" name="Footer Placeholder 4">
            <a:extLst>
              <a:ext uri="{FF2B5EF4-FFF2-40B4-BE49-F238E27FC236}">
                <a16:creationId xmlns:a16="http://schemas.microsoft.com/office/drawing/2014/main" id="{2FB0B43B-71B6-1D49-A8E8-4121D79400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8A8AD-AA81-2047-8C7A-205BB19553B2}"/>
              </a:ext>
            </a:extLst>
          </p:cNvPr>
          <p:cNvSpPr>
            <a:spLocks noGrp="1"/>
          </p:cNvSpPr>
          <p:nvPr>
            <p:ph type="sldNum" sz="quarter" idx="12"/>
          </p:nvPr>
        </p:nvSpPr>
        <p:spPr/>
        <p:txBody>
          <a:bodyPr/>
          <a:lstStyle/>
          <a:p>
            <a:fld id="{8C5ECFDD-F5A0-1E49-90DB-E164CE35487A}" type="slidenum">
              <a:rPr lang="en-US" smtClean="0"/>
              <a:t>‹#›</a:t>
            </a:fld>
            <a:endParaRPr lang="en-US"/>
          </a:p>
        </p:txBody>
      </p:sp>
    </p:spTree>
    <p:extLst>
      <p:ext uri="{BB962C8B-B14F-4D97-AF65-F5344CB8AC3E}">
        <p14:creationId xmlns:p14="http://schemas.microsoft.com/office/powerpoint/2010/main" val="6540272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7E467-7A4B-4E82-ACD5-D069CEEC4F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9C678B-5422-417B-AA07-38DE1FF23E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F5F92-643B-4C65-8A7F-2C51C725D86D}"/>
              </a:ext>
            </a:extLst>
          </p:cNvPr>
          <p:cNvSpPr>
            <a:spLocks noGrp="1"/>
          </p:cNvSpPr>
          <p:nvPr>
            <p:ph type="dt" sz="half" idx="10"/>
          </p:nvPr>
        </p:nvSpPr>
        <p:spPr/>
        <p:txBody>
          <a:bodyPr/>
          <a:lstStyle/>
          <a:p>
            <a:fld id="{E2A417D8-E170-4323-A953-5359719E1126}" type="datetimeFigureOut">
              <a:rPr lang="en-US" smtClean="0"/>
              <a:t>7/10/20</a:t>
            </a:fld>
            <a:endParaRPr lang="en-US"/>
          </a:p>
        </p:txBody>
      </p:sp>
      <p:sp>
        <p:nvSpPr>
          <p:cNvPr id="5" name="Footer Placeholder 4">
            <a:extLst>
              <a:ext uri="{FF2B5EF4-FFF2-40B4-BE49-F238E27FC236}">
                <a16:creationId xmlns:a16="http://schemas.microsoft.com/office/drawing/2014/main" id="{41939D97-A02C-4DE5-97B3-68341DE68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31CEA-ABB3-4E28-8CA0-5DB447627504}"/>
              </a:ext>
            </a:extLst>
          </p:cNvPr>
          <p:cNvSpPr>
            <a:spLocks noGrp="1"/>
          </p:cNvSpPr>
          <p:nvPr>
            <p:ph type="sldNum" sz="quarter" idx="12"/>
          </p:nvPr>
        </p:nvSpPr>
        <p:spPr/>
        <p:txBody>
          <a:bodyPr/>
          <a:lstStyle/>
          <a:p>
            <a:fld id="{8F5714D1-FBB4-4E96-8893-2ADEA9301672}" type="slidenum">
              <a:rPr lang="en-US" smtClean="0"/>
              <a:t>‹#›</a:t>
            </a:fld>
            <a:endParaRPr lang="en-US"/>
          </a:p>
        </p:txBody>
      </p:sp>
    </p:spTree>
    <p:extLst>
      <p:ext uri="{BB962C8B-B14F-4D97-AF65-F5344CB8AC3E}">
        <p14:creationId xmlns:p14="http://schemas.microsoft.com/office/powerpoint/2010/main" val="35054196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D674-C71B-411C-AFB5-F7EBF9A8EB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1E5E35-A10D-4E06-904B-36C011C657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8BDED-59C4-491B-A04B-BA9BB226CF4B}"/>
              </a:ext>
            </a:extLst>
          </p:cNvPr>
          <p:cNvSpPr>
            <a:spLocks noGrp="1"/>
          </p:cNvSpPr>
          <p:nvPr>
            <p:ph type="dt" sz="half" idx="10"/>
          </p:nvPr>
        </p:nvSpPr>
        <p:spPr/>
        <p:txBody>
          <a:bodyPr/>
          <a:lstStyle/>
          <a:p>
            <a:fld id="{E2A417D8-E170-4323-A953-5359719E1126}" type="datetimeFigureOut">
              <a:rPr lang="en-US" smtClean="0"/>
              <a:t>7/10/20</a:t>
            </a:fld>
            <a:endParaRPr lang="en-US"/>
          </a:p>
        </p:txBody>
      </p:sp>
      <p:sp>
        <p:nvSpPr>
          <p:cNvPr id="5" name="Footer Placeholder 4">
            <a:extLst>
              <a:ext uri="{FF2B5EF4-FFF2-40B4-BE49-F238E27FC236}">
                <a16:creationId xmlns:a16="http://schemas.microsoft.com/office/drawing/2014/main" id="{36AB067D-A682-44BE-A8DA-81EAA3106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F7E73-2C0E-4148-B6B1-575A758C5143}"/>
              </a:ext>
            </a:extLst>
          </p:cNvPr>
          <p:cNvSpPr>
            <a:spLocks noGrp="1"/>
          </p:cNvSpPr>
          <p:nvPr>
            <p:ph type="sldNum" sz="quarter" idx="12"/>
          </p:nvPr>
        </p:nvSpPr>
        <p:spPr/>
        <p:txBody>
          <a:bodyPr/>
          <a:lstStyle/>
          <a:p>
            <a:fld id="{8F5714D1-FBB4-4E96-8893-2ADEA9301672}" type="slidenum">
              <a:rPr lang="en-US" smtClean="0"/>
              <a:t>‹#›</a:t>
            </a:fld>
            <a:endParaRPr lang="en-US"/>
          </a:p>
        </p:txBody>
      </p:sp>
    </p:spTree>
    <p:extLst>
      <p:ext uri="{BB962C8B-B14F-4D97-AF65-F5344CB8AC3E}">
        <p14:creationId xmlns:p14="http://schemas.microsoft.com/office/powerpoint/2010/main" val="122811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EB9C-2422-4260-A4F7-63F63957AF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D74D78-0B7E-4235-A5DB-C0A98732DF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41A456-1F66-466A-B28A-FB93EF0D5904}"/>
              </a:ext>
            </a:extLst>
          </p:cNvPr>
          <p:cNvSpPr>
            <a:spLocks noGrp="1"/>
          </p:cNvSpPr>
          <p:nvPr>
            <p:ph type="dt" sz="half" idx="10"/>
          </p:nvPr>
        </p:nvSpPr>
        <p:spPr/>
        <p:txBody>
          <a:bodyPr/>
          <a:lstStyle/>
          <a:p>
            <a:fld id="{E2A417D8-E170-4323-A953-5359719E1126}" type="datetimeFigureOut">
              <a:rPr lang="en-US" smtClean="0"/>
              <a:t>7/10/20</a:t>
            </a:fld>
            <a:endParaRPr lang="en-US"/>
          </a:p>
        </p:txBody>
      </p:sp>
      <p:sp>
        <p:nvSpPr>
          <p:cNvPr id="5" name="Footer Placeholder 4">
            <a:extLst>
              <a:ext uri="{FF2B5EF4-FFF2-40B4-BE49-F238E27FC236}">
                <a16:creationId xmlns:a16="http://schemas.microsoft.com/office/drawing/2014/main" id="{9937B434-46F9-42B1-B36B-411185585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E54369-0D70-4A43-B38C-166E4785D9C6}"/>
              </a:ext>
            </a:extLst>
          </p:cNvPr>
          <p:cNvSpPr>
            <a:spLocks noGrp="1"/>
          </p:cNvSpPr>
          <p:nvPr>
            <p:ph type="sldNum" sz="quarter" idx="12"/>
          </p:nvPr>
        </p:nvSpPr>
        <p:spPr/>
        <p:txBody>
          <a:bodyPr/>
          <a:lstStyle/>
          <a:p>
            <a:fld id="{8F5714D1-FBB4-4E96-8893-2ADEA9301672}" type="slidenum">
              <a:rPr lang="en-US" smtClean="0"/>
              <a:t>‹#›</a:t>
            </a:fld>
            <a:endParaRPr lang="en-US"/>
          </a:p>
        </p:txBody>
      </p:sp>
    </p:spTree>
    <p:extLst>
      <p:ext uri="{BB962C8B-B14F-4D97-AF65-F5344CB8AC3E}">
        <p14:creationId xmlns:p14="http://schemas.microsoft.com/office/powerpoint/2010/main" val="11514716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04AC-045B-424F-913D-03DE0543D4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948723-90AE-4901-92BD-C751771E8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EE7044-FA74-4CB4-A8EE-9162E68C80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B6D6FD-D14E-48C0-AD82-3A85D3DB7124}"/>
              </a:ext>
            </a:extLst>
          </p:cNvPr>
          <p:cNvSpPr>
            <a:spLocks noGrp="1"/>
          </p:cNvSpPr>
          <p:nvPr>
            <p:ph type="dt" sz="half" idx="10"/>
          </p:nvPr>
        </p:nvSpPr>
        <p:spPr/>
        <p:txBody>
          <a:bodyPr/>
          <a:lstStyle/>
          <a:p>
            <a:fld id="{E2A417D8-E170-4323-A953-5359719E1126}" type="datetimeFigureOut">
              <a:rPr lang="en-US" smtClean="0"/>
              <a:t>7/10/20</a:t>
            </a:fld>
            <a:endParaRPr lang="en-US"/>
          </a:p>
        </p:txBody>
      </p:sp>
      <p:sp>
        <p:nvSpPr>
          <p:cNvPr id="6" name="Footer Placeholder 5">
            <a:extLst>
              <a:ext uri="{FF2B5EF4-FFF2-40B4-BE49-F238E27FC236}">
                <a16:creationId xmlns:a16="http://schemas.microsoft.com/office/drawing/2014/main" id="{BAC2FF08-57FE-451D-A8A8-F1DED4B6D7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8D7C85-3329-44F1-91F1-208CC67FEA01}"/>
              </a:ext>
            </a:extLst>
          </p:cNvPr>
          <p:cNvSpPr>
            <a:spLocks noGrp="1"/>
          </p:cNvSpPr>
          <p:nvPr>
            <p:ph type="sldNum" sz="quarter" idx="12"/>
          </p:nvPr>
        </p:nvSpPr>
        <p:spPr/>
        <p:txBody>
          <a:bodyPr/>
          <a:lstStyle/>
          <a:p>
            <a:fld id="{8F5714D1-FBB4-4E96-8893-2ADEA9301672}" type="slidenum">
              <a:rPr lang="en-US" smtClean="0"/>
              <a:t>‹#›</a:t>
            </a:fld>
            <a:endParaRPr lang="en-US"/>
          </a:p>
        </p:txBody>
      </p:sp>
    </p:spTree>
    <p:extLst>
      <p:ext uri="{BB962C8B-B14F-4D97-AF65-F5344CB8AC3E}">
        <p14:creationId xmlns:p14="http://schemas.microsoft.com/office/powerpoint/2010/main" val="3077310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A55E-4F3C-423C-BDE3-18ECA86164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CD5A73-930D-469E-9492-397EFE091B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65955C-FDCC-43CE-B6C6-06137C1545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F3898E-6DB4-467A-A23F-A7FC0044B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FFB62B-14C5-41E1-AF62-14F57D2303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F0AFB6-DDF4-4652-8F7A-9453CB97934C}"/>
              </a:ext>
            </a:extLst>
          </p:cNvPr>
          <p:cNvSpPr>
            <a:spLocks noGrp="1"/>
          </p:cNvSpPr>
          <p:nvPr>
            <p:ph type="dt" sz="half" idx="10"/>
          </p:nvPr>
        </p:nvSpPr>
        <p:spPr/>
        <p:txBody>
          <a:bodyPr/>
          <a:lstStyle/>
          <a:p>
            <a:fld id="{E2A417D8-E170-4323-A953-5359719E1126}" type="datetimeFigureOut">
              <a:rPr lang="en-US" smtClean="0"/>
              <a:t>7/10/20</a:t>
            </a:fld>
            <a:endParaRPr lang="en-US"/>
          </a:p>
        </p:txBody>
      </p:sp>
      <p:sp>
        <p:nvSpPr>
          <p:cNvPr id="8" name="Footer Placeholder 7">
            <a:extLst>
              <a:ext uri="{FF2B5EF4-FFF2-40B4-BE49-F238E27FC236}">
                <a16:creationId xmlns:a16="http://schemas.microsoft.com/office/drawing/2014/main" id="{0159D896-A27C-4B67-B865-ACB6A47666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23210B-929F-4C4D-BADF-D74681852A4D}"/>
              </a:ext>
            </a:extLst>
          </p:cNvPr>
          <p:cNvSpPr>
            <a:spLocks noGrp="1"/>
          </p:cNvSpPr>
          <p:nvPr>
            <p:ph type="sldNum" sz="quarter" idx="12"/>
          </p:nvPr>
        </p:nvSpPr>
        <p:spPr/>
        <p:txBody>
          <a:bodyPr/>
          <a:lstStyle/>
          <a:p>
            <a:fld id="{8F5714D1-FBB4-4E96-8893-2ADEA9301672}" type="slidenum">
              <a:rPr lang="en-US" smtClean="0"/>
              <a:t>‹#›</a:t>
            </a:fld>
            <a:endParaRPr lang="en-US"/>
          </a:p>
        </p:txBody>
      </p:sp>
    </p:spTree>
    <p:extLst>
      <p:ext uri="{BB962C8B-B14F-4D97-AF65-F5344CB8AC3E}">
        <p14:creationId xmlns:p14="http://schemas.microsoft.com/office/powerpoint/2010/main" val="1723025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0F7D0-4489-48D6-8983-6D1AF17C1E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9ED2D2-0BF6-4708-8382-39119D3FC4D9}"/>
              </a:ext>
            </a:extLst>
          </p:cNvPr>
          <p:cNvSpPr>
            <a:spLocks noGrp="1"/>
          </p:cNvSpPr>
          <p:nvPr>
            <p:ph type="dt" sz="half" idx="10"/>
          </p:nvPr>
        </p:nvSpPr>
        <p:spPr/>
        <p:txBody>
          <a:bodyPr/>
          <a:lstStyle/>
          <a:p>
            <a:fld id="{E2A417D8-E170-4323-A953-5359719E1126}" type="datetimeFigureOut">
              <a:rPr lang="en-US" smtClean="0"/>
              <a:t>7/10/20</a:t>
            </a:fld>
            <a:endParaRPr lang="en-US"/>
          </a:p>
        </p:txBody>
      </p:sp>
      <p:sp>
        <p:nvSpPr>
          <p:cNvPr id="4" name="Footer Placeholder 3">
            <a:extLst>
              <a:ext uri="{FF2B5EF4-FFF2-40B4-BE49-F238E27FC236}">
                <a16:creationId xmlns:a16="http://schemas.microsoft.com/office/drawing/2014/main" id="{CC062313-1A13-4928-AD9D-97D5E47FFD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F4D89C-A859-4468-AE16-94A8B0FA3DA1}"/>
              </a:ext>
            </a:extLst>
          </p:cNvPr>
          <p:cNvSpPr>
            <a:spLocks noGrp="1"/>
          </p:cNvSpPr>
          <p:nvPr>
            <p:ph type="sldNum" sz="quarter" idx="12"/>
          </p:nvPr>
        </p:nvSpPr>
        <p:spPr/>
        <p:txBody>
          <a:bodyPr/>
          <a:lstStyle/>
          <a:p>
            <a:fld id="{8F5714D1-FBB4-4E96-8893-2ADEA9301672}" type="slidenum">
              <a:rPr lang="en-US" smtClean="0"/>
              <a:t>‹#›</a:t>
            </a:fld>
            <a:endParaRPr lang="en-US"/>
          </a:p>
        </p:txBody>
      </p:sp>
    </p:spTree>
    <p:extLst>
      <p:ext uri="{BB962C8B-B14F-4D97-AF65-F5344CB8AC3E}">
        <p14:creationId xmlns:p14="http://schemas.microsoft.com/office/powerpoint/2010/main" val="1343212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BD702B-DDD4-4EDE-ACAF-F9D93759B67F}"/>
              </a:ext>
            </a:extLst>
          </p:cNvPr>
          <p:cNvSpPr>
            <a:spLocks noGrp="1"/>
          </p:cNvSpPr>
          <p:nvPr>
            <p:ph type="dt" sz="half" idx="10"/>
          </p:nvPr>
        </p:nvSpPr>
        <p:spPr/>
        <p:txBody>
          <a:bodyPr/>
          <a:lstStyle/>
          <a:p>
            <a:fld id="{E2A417D8-E170-4323-A953-5359719E1126}" type="datetimeFigureOut">
              <a:rPr lang="en-US" smtClean="0"/>
              <a:t>7/10/20</a:t>
            </a:fld>
            <a:endParaRPr lang="en-US"/>
          </a:p>
        </p:txBody>
      </p:sp>
      <p:sp>
        <p:nvSpPr>
          <p:cNvPr id="3" name="Footer Placeholder 2">
            <a:extLst>
              <a:ext uri="{FF2B5EF4-FFF2-40B4-BE49-F238E27FC236}">
                <a16:creationId xmlns:a16="http://schemas.microsoft.com/office/drawing/2014/main" id="{0E48ABA3-6D30-422F-895C-6ED3C6D414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A47ACA-E3C3-420C-A82D-E2CDCAD2353B}"/>
              </a:ext>
            </a:extLst>
          </p:cNvPr>
          <p:cNvSpPr>
            <a:spLocks noGrp="1"/>
          </p:cNvSpPr>
          <p:nvPr>
            <p:ph type="sldNum" sz="quarter" idx="12"/>
          </p:nvPr>
        </p:nvSpPr>
        <p:spPr/>
        <p:txBody>
          <a:bodyPr/>
          <a:lstStyle/>
          <a:p>
            <a:fld id="{8F5714D1-FBB4-4E96-8893-2ADEA9301672}" type="slidenum">
              <a:rPr lang="en-US" smtClean="0"/>
              <a:t>‹#›</a:t>
            </a:fld>
            <a:endParaRPr lang="en-US"/>
          </a:p>
        </p:txBody>
      </p:sp>
    </p:spTree>
    <p:extLst>
      <p:ext uri="{BB962C8B-B14F-4D97-AF65-F5344CB8AC3E}">
        <p14:creationId xmlns:p14="http://schemas.microsoft.com/office/powerpoint/2010/main" val="1723208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A3F5F-65DC-4F7E-95EC-DA038EAD46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FD313-06C9-4A2A-80AD-BA910EA691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9311C9-8507-4CE3-B3B7-41399B14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04542-F37D-45DD-9ACC-E862C544291B}"/>
              </a:ext>
            </a:extLst>
          </p:cNvPr>
          <p:cNvSpPr>
            <a:spLocks noGrp="1"/>
          </p:cNvSpPr>
          <p:nvPr>
            <p:ph type="dt" sz="half" idx="10"/>
          </p:nvPr>
        </p:nvSpPr>
        <p:spPr/>
        <p:txBody>
          <a:bodyPr/>
          <a:lstStyle/>
          <a:p>
            <a:fld id="{E2A417D8-E170-4323-A953-5359719E1126}" type="datetimeFigureOut">
              <a:rPr lang="en-US" smtClean="0"/>
              <a:t>7/10/20</a:t>
            </a:fld>
            <a:endParaRPr lang="en-US"/>
          </a:p>
        </p:txBody>
      </p:sp>
      <p:sp>
        <p:nvSpPr>
          <p:cNvPr id="6" name="Footer Placeholder 5">
            <a:extLst>
              <a:ext uri="{FF2B5EF4-FFF2-40B4-BE49-F238E27FC236}">
                <a16:creationId xmlns:a16="http://schemas.microsoft.com/office/drawing/2014/main" id="{CD785568-6398-4747-B984-80F99AEDFF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95A62-7931-4711-911E-5AD9CC34F1C6}"/>
              </a:ext>
            </a:extLst>
          </p:cNvPr>
          <p:cNvSpPr>
            <a:spLocks noGrp="1"/>
          </p:cNvSpPr>
          <p:nvPr>
            <p:ph type="sldNum" sz="quarter" idx="12"/>
          </p:nvPr>
        </p:nvSpPr>
        <p:spPr/>
        <p:txBody>
          <a:bodyPr/>
          <a:lstStyle/>
          <a:p>
            <a:fld id="{8F5714D1-FBB4-4E96-8893-2ADEA9301672}" type="slidenum">
              <a:rPr lang="en-US" smtClean="0"/>
              <a:t>‹#›</a:t>
            </a:fld>
            <a:endParaRPr lang="en-US"/>
          </a:p>
        </p:txBody>
      </p:sp>
    </p:spTree>
    <p:extLst>
      <p:ext uri="{BB962C8B-B14F-4D97-AF65-F5344CB8AC3E}">
        <p14:creationId xmlns:p14="http://schemas.microsoft.com/office/powerpoint/2010/main" val="2439420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00C24-A1E2-4613-8B6A-2D40FD224C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1F9EA8-9CD1-4E12-B5F7-07457DC391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793950-900F-464B-A06A-BA420DF6C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380192-9D77-441E-9A43-47249A31AE15}"/>
              </a:ext>
            </a:extLst>
          </p:cNvPr>
          <p:cNvSpPr>
            <a:spLocks noGrp="1"/>
          </p:cNvSpPr>
          <p:nvPr>
            <p:ph type="dt" sz="half" idx="10"/>
          </p:nvPr>
        </p:nvSpPr>
        <p:spPr/>
        <p:txBody>
          <a:bodyPr/>
          <a:lstStyle/>
          <a:p>
            <a:fld id="{E2A417D8-E170-4323-A953-5359719E1126}" type="datetimeFigureOut">
              <a:rPr lang="en-US" smtClean="0"/>
              <a:t>7/10/20</a:t>
            </a:fld>
            <a:endParaRPr lang="en-US"/>
          </a:p>
        </p:txBody>
      </p:sp>
      <p:sp>
        <p:nvSpPr>
          <p:cNvPr id="6" name="Footer Placeholder 5">
            <a:extLst>
              <a:ext uri="{FF2B5EF4-FFF2-40B4-BE49-F238E27FC236}">
                <a16:creationId xmlns:a16="http://schemas.microsoft.com/office/drawing/2014/main" id="{A9D9F3CC-5CAC-4978-820F-BF01D086C4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106EF-3F00-45F7-93FD-CDE6F983CCA1}"/>
              </a:ext>
            </a:extLst>
          </p:cNvPr>
          <p:cNvSpPr>
            <a:spLocks noGrp="1"/>
          </p:cNvSpPr>
          <p:nvPr>
            <p:ph type="sldNum" sz="quarter" idx="12"/>
          </p:nvPr>
        </p:nvSpPr>
        <p:spPr/>
        <p:txBody>
          <a:bodyPr/>
          <a:lstStyle/>
          <a:p>
            <a:fld id="{8F5714D1-FBB4-4E96-8893-2ADEA9301672}" type="slidenum">
              <a:rPr lang="en-US" smtClean="0"/>
              <a:t>‹#›</a:t>
            </a:fld>
            <a:endParaRPr lang="en-US"/>
          </a:p>
        </p:txBody>
      </p:sp>
    </p:spTree>
    <p:extLst>
      <p:ext uri="{BB962C8B-B14F-4D97-AF65-F5344CB8AC3E}">
        <p14:creationId xmlns:p14="http://schemas.microsoft.com/office/powerpoint/2010/main" val="721231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5DEC-24F5-4039-A1B2-A80BDEC965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4A8228-E592-4A0E-8DA7-D756DFB752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D2785-630B-46DD-B93E-C753284D2938}"/>
              </a:ext>
            </a:extLst>
          </p:cNvPr>
          <p:cNvSpPr>
            <a:spLocks noGrp="1"/>
          </p:cNvSpPr>
          <p:nvPr>
            <p:ph type="dt" sz="half" idx="10"/>
          </p:nvPr>
        </p:nvSpPr>
        <p:spPr/>
        <p:txBody>
          <a:bodyPr/>
          <a:lstStyle/>
          <a:p>
            <a:fld id="{E2A417D8-E170-4323-A953-5359719E1126}" type="datetimeFigureOut">
              <a:rPr lang="en-US" smtClean="0"/>
              <a:t>7/10/20</a:t>
            </a:fld>
            <a:endParaRPr lang="en-US"/>
          </a:p>
        </p:txBody>
      </p:sp>
      <p:sp>
        <p:nvSpPr>
          <p:cNvPr id="5" name="Footer Placeholder 4">
            <a:extLst>
              <a:ext uri="{FF2B5EF4-FFF2-40B4-BE49-F238E27FC236}">
                <a16:creationId xmlns:a16="http://schemas.microsoft.com/office/drawing/2014/main" id="{72387109-5356-4099-A57B-F5DD9267F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55B1D-ADFD-44AB-B51C-6F4ABEE00AF3}"/>
              </a:ext>
            </a:extLst>
          </p:cNvPr>
          <p:cNvSpPr>
            <a:spLocks noGrp="1"/>
          </p:cNvSpPr>
          <p:nvPr>
            <p:ph type="sldNum" sz="quarter" idx="12"/>
          </p:nvPr>
        </p:nvSpPr>
        <p:spPr/>
        <p:txBody>
          <a:bodyPr/>
          <a:lstStyle/>
          <a:p>
            <a:fld id="{8F5714D1-FBB4-4E96-8893-2ADEA9301672}" type="slidenum">
              <a:rPr lang="en-US" smtClean="0"/>
              <a:t>‹#›</a:t>
            </a:fld>
            <a:endParaRPr lang="en-US"/>
          </a:p>
        </p:txBody>
      </p:sp>
    </p:spTree>
    <p:extLst>
      <p:ext uri="{BB962C8B-B14F-4D97-AF65-F5344CB8AC3E}">
        <p14:creationId xmlns:p14="http://schemas.microsoft.com/office/powerpoint/2010/main" val="2222246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61C5C1-4A62-49FF-B76E-FB3B24899B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A772D1-9F81-472A-9069-A868D03DD5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A9265-91A2-4C98-9CA8-869CF785D961}"/>
              </a:ext>
            </a:extLst>
          </p:cNvPr>
          <p:cNvSpPr>
            <a:spLocks noGrp="1"/>
          </p:cNvSpPr>
          <p:nvPr>
            <p:ph type="dt" sz="half" idx="10"/>
          </p:nvPr>
        </p:nvSpPr>
        <p:spPr/>
        <p:txBody>
          <a:bodyPr/>
          <a:lstStyle/>
          <a:p>
            <a:fld id="{E2A417D8-E170-4323-A953-5359719E1126}" type="datetimeFigureOut">
              <a:rPr lang="en-US" smtClean="0"/>
              <a:t>7/10/20</a:t>
            </a:fld>
            <a:endParaRPr lang="en-US"/>
          </a:p>
        </p:txBody>
      </p:sp>
      <p:sp>
        <p:nvSpPr>
          <p:cNvPr id="5" name="Footer Placeholder 4">
            <a:extLst>
              <a:ext uri="{FF2B5EF4-FFF2-40B4-BE49-F238E27FC236}">
                <a16:creationId xmlns:a16="http://schemas.microsoft.com/office/drawing/2014/main" id="{C19B61AE-E965-4C9C-917E-DE7CFA2D7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568DE-9C14-4A53-B2FA-9031D80D381A}"/>
              </a:ext>
            </a:extLst>
          </p:cNvPr>
          <p:cNvSpPr>
            <a:spLocks noGrp="1"/>
          </p:cNvSpPr>
          <p:nvPr>
            <p:ph type="sldNum" sz="quarter" idx="12"/>
          </p:nvPr>
        </p:nvSpPr>
        <p:spPr/>
        <p:txBody>
          <a:bodyPr/>
          <a:lstStyle/>
          <a:p>
            <a:fld id="{8F5714D1-FBB4-4E96-8893-2ADEA9301672}" type="slidenum">
              <a:rPr lang="en-US" smtClean="0"/>
              <a:t>‹#›</a:t>
            </a:fld>
            <a:endParaRPr lang="en-US"/>
          </a:p>
        </p:txBody>
      </p:sp>
    </p:spTree>
    <p:extLst>
      <p:ext uri="{BB962C8B-B14F-4D97-AF65-F5344CB8AC3E}">
        <p14:creationId xmlns:p14="http://schemas.microsoft.com/office/powerpoint/2010/main" val="964956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02FF9-0D26-4600-A3F7-55B9A22E68C9}" type="datetimeFigureOut">
              <a:rPr lang="en-US" smtClean="0"/>
              <a:t>7/10/20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3CA280-9C58-4C5C-8639-0927071F0DFC}" type="slidenum">
              <a:rPr lang="en-US" smtClean="0"/>
              <a:t>‹#›</a:t>
            </a:fld>
            <a:endParaRPr lang="en-US"/>
          </a:p>
        </p:txBody>
      </p:sp>
    </p:spTree>
    <p:extLst>
      <p:ext uri="{BB962C8B-B14F-4D97-AF65-F5344CB8AC3E}">
        <p14:creationId xmlns:p14="http://schemas.microsoft.com/office/powerpoint/2010/main" val="3980387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42812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e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tags" Target="../tags/tag11.xml"/><Relationship Id="rId11" Type="http://schemas.openxmlformats.org/officeDocument/2006/relationships/slideLayout" Target="../slideLayouts/slideLayout30.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4.xml"/><Relationship Id="rId10" Type="http://schemas.openxmlformats.org/officeDocument/2006/relationships/slideLayout" Target="../slideLayouts/slideLayout29.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7.xml"/><Relationship Id="rId51" Type="http://schemas.openxmlformats.org/officeDocument/2006/relationships/tags" Target="../tags/tag33.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9" r:id="rId7"/>
    <p:sldLayoutId id="2147483680" r:id="rId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00" r:id="rId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713" r:id="rId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157"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a:pPr/>
              <a:t>7/10/20</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a:pPr/>
              <a:t>‹#›</a:t>
            </a:fld>
            <a:endParaRPr lang="en-US"/>
          </a:p>
        </p:txBody>
      </p:sp>
    </p:spTree>
    <p:extLst>
      <p:ext uri="{BB962C8B-B14F-4D97-AF65-F5344CB8AC3E}">
        <p14:creationId xmlns:p14="http://schemas.microsoft.com/office/powerpoint/2010/main" val="2148253387"/>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77CBF5-B6DF-AF43-8F60-81865E9E34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C9558E-CA44-024C-8F7B-0B81CE7AE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3BC09-BE80-4D46-852F-136405E056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FEF66-6223-B748-9A25-70E6EB92E530}" type="datetimeFigureOut">
              <a:rPr lang="en-US" smtClean="0"/>
              <a:t>7/10/20</a:t>
            </a:fld>
            <a:endParaRPr lang="en-US"/>
          </a:p>
        </p:txBody>
      </p:sp>
      <p:sp>
        <p:nvSpPr>
          <p:cNvPr id="5" name="Footer Placeholder 4">
            <a:extLst>
              <a:ext uri="{FF2B5EF4-FFF2-40B4-BE49-F238E27FC236}">
                <a16:creationId xmlns:a16="http://schemas.microsoft.com/office/drawing/2014/main" id="{046B2452-79C0-8F47-A8A4-31E4EA096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000F13-6335-5C49-8FBB-F83307F3B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5ECFDD-F5A0-1E49-90DB-E164CE35487A}" type="slidenum">
              <a:rPr lang="en-US" smtClean="0"/>
              <a:t>‹#›</a:t>
            </a:fld>
            <a:endParaRPr lang="en-US"/>
          </a:p>
        </p:txBody>
      </p:sp>
    </p:spTree>
    <p:extLst>
      <p:ext uri="{BB962C8B-B14F-4D97-AF65-F5344CB8AC3E}">
        <p14:creationId xmlns:p14="http://schemas.microsoft.com/office/powerpoint/2010/main" val="26728482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10625-2D47-41B5-B624-5F75B2157C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54B3BF-784A-468C-BE9D-216E94525A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30874-75EC-4FF5-AC87-DB489CAD9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A417D8-E170-4323-A953-5359719E1126}" type="datetimeFigureOut">
              <a:rPr lang="en-US" smtClean="0"/>
              <a:t>7/10/20</a:t>
            </a:fld>
            <a:endParaRPr lang="en-US"/>
          </a:p>
        </p:txBody>
      </p:sp>
      <p:sp>
        <p:nvSpPr>
          <p:cNvPr id="5" name="Footer Placeholder 4">
            <a:extLst>
              <a:ext uri="{FF2B5EF4-FFF2-40B4-BE49-F238E27FC236}">
                <a16:creationId xmlns:a16="http://schemas.microsoft.com/office/drawing/2014/main" id="{0B1417D1-228D-4705-A213-F288A46443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9B358B-8D3D-4556-9C56-06DB35B10A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714D1-FBB4-4E96-8893-2ADEA9301672}" type="slidenum">
              <a:rPr lang="en-US" smtClean="0"/>
              <a:t>‹#›</a:t>
            </a:fld>
            <a:endParaRPr lang="en-US"/>
          </a:p>
        </p:txBody>
      </p:sp>
    </p:spTree>
    <p:extLst>
      <p:ext uri="{BB962C8B-B14F-4D97-AF65-F5344CB8AC3E}">
        <p14:creationId xmlns:p14="http://schemas.microsoft.com/office/powerpoint/2010/main" val="37388540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46.emf"/><Relationship Id="rId2" Type="http://schemas.openxmlformats.org/officeDocument/2006/relationships/tags" Target="../tags/tag97.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notesSlide" Target="../notesSlides/notesSlide17.xml"/><Relationship Id="rId4"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3" Type="http://schemas.openxmlformats.org/officeDocument/2006/relationships/tags" Target="../tags/tag110.xml"/><Relationship Id="rId18" Type="http://schemas.openxmlformats.org/officeDocument/2006/relationships/tags" Target="../tags/tag115.xml"/><Relationship Id="rId26" Type="http://schemas.openxmlformats.org/officeDocument/2006/relationships/tags" Target="../tags/tag123.xml"/><Relationship Id="rId3" Type="http://schemas.openxmlformats.org/officeDocument/2006/relationships/tags" Target="../tags/tag100.xml"/><Relationship Id="rId21" Type="http://schemas.openxmlformats.org/officeDocument/2006/relationships/tags" Target="../tags/tag118.xml"/><Relationship Id="rId34" Type="http://schemas.openxmlformats.org/officeDocument/2006/relationships/image" Target="../media/image47.emf"/><Relationship Id="rId7" Type="http://schemas.openxmlformats.org/officeDocument/2006/relationships/tags" Target="../tags/tag104.xml"/><Relationship Id="rId12" Type="http://schemas.openxmlformats.org/officeDocument/2006/relationships/tags" Target="../tags/tag109.xml"/><Relationship Id="rId17" Type="http://schemas.openxmlformats.org/officeDocument/2006/relationships/tags" Target="../tags/tag114.xml"/><Relationship Id="rId25" Type="http://schemas.openxmlformats.org/officeDocument/2006/relationships/tags" Target="../tags/tag122.xml"/><Relationship Id="rId33" Type="http://schemas.openxmlformats.org/officeDocument/2006/relationships/oleObject" Target="../embeddings/oleObject17.bin"/><Relationship Id="rId2" Type="http://schemas.openxmlformats.org/officeDocument/2006/relationships/tags" Target="../tags/tag99.xml"/><Relationship Id="rId16" Type="http://schemas.openxmlformats.org/officeDocument/2006/relationships/tags" Target="../tags/tag113.xml"/><Relationship Id="rId20" Type="http://schemas.openxmlformats.org/officeDocument/2006/relationships/tags" Target="../tags/tag117.xml"/><Relationship Id="rId29" Type="http://schemas.openxmlformats.org/officeDocument/2006/relationships/tags" Target="../tags/tag126.xml"/><Relationship Id="rId1" Type="http://schemas.openxmlformats.org/officeDocument/2006/relationships/vmlDrawing" Target="../drawings/vmlDrawing17.vml"/><Relationship Id="rId6" Type="http://schemas.openxmlformats.org/officeDocument/2006/relationships/tags" Target="../tags/tag103.xml"/><Relationship Id="rId11" Type="http://schemas.openxmlformats.org/officeDocument/2006/relationships/tags" Target="../tags/tag108.xml"/><Relationship Id="rId24" Type="http://schemas.openxmlformats.org/officeDocument/2006/relationships/tags" Target="../tags/tag121.xml"/><Relationship Id="rId32" Type="http://schemas.openxmlformats.org/officeDocument/2006/relationships/slideLayout" Target="../slideLayouts/slideLayout21.xml"/><Relationship Id="rId5" Type="http://schemas.openxmlformats.org/officeDocument/2006/relationships/tags" Target="../tags/tag102.xml"/><Relationship Id="rId15" Type="http://schemas.openxmlformats.org/officeDocument/2006/relationships/tags" Target="../tags/tag112.xml"/><Relationship Id="rId23" Type="http://schemas.openxmlformats.org/officeDocument/2006/relationships/tags" Target="../tags/tag120.xml"/><Relationship Id="rId28" Type="http://schemas.openxmlformats.org/officeDocument/2006/relationships/tags" Target="../tags/tag125.xml"/><Relationship Id="rId10" Type="http://schemas.openxmlformats.org/officeDocument/2006/relationships/tags" Target="../tags/tag107.xml"/><Relationship Id="rId19" Type="http://schemas.openxmlformats.org/officeDocument/2006/relationships/tags" Target="../tags/tag116.xml"/><Relationship Id="rId31" Type="http://schemas.openxmlformats.org/officeDocument/2006/relationships/tags" Target="../tags/tag128.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tags" Target="../tags/tag111.xml"/><Relationship Id="rId22" Type="http://schemas.openxmlformats.org/officeDocument/2006/relationships/tags" Target="../tags/tag119.xml"/><Relationship Id="rId27" Type="http://schemas.openxmlformats.org/officeDocument/2006/relationships/tags" Target="../tags/tag124.xml"/><Relationship Id="rId30" Type="http://schemas.openxmlformats.org/officeDocument/2006/relationships/tags" Target="../tags/tag127.xml"/><Relationship Id="rId8" Type="http://schemas.openxmlformats.org/officeDocument/2006/relationships/tags" Target="../tags/tag105.xml"/></Relationships>
</file>

<file path=ppt/slides/_rels/slide47.xml.rels><?xml version="1.0" encoding="UTF-8" standalone="yes"?>
<Relationships xmlns="http://schemas.openxmlformats.org/package/2006/relationships"><Relationship Id="rId26" Type="http://schemas.openxmlformats.org/officeDocument/2006/relationships/tags" Target="../tags/tag153.xml"/><Relationship Id="rId21" Type="http://schemas.openxmlformats.org/officeDocument/2006/relationships/tags" Target="../tags/tag148.xml"/><Relationship Id="rId42" Type="http://schemas.openxmlformats.org/officeDocument/2006/relationships/tags" Target="../tags/tag169.xml"/><Relationship Id="rId47" Type="http://schemas.openxmlformats.org/officeDocument/2006/relationships/tags" Target="../tags/tag174.xml"/><Relationship Id="rId63" Type="http://schemas.openxmlformats.org/officeDocument/2006/relationships/tags" Target="../tags/tag190.xml"/><Relationship Id="rId68" Type="http://schemas.openxmlformats.org/officeDocument/2006/relationships/tags" Target="../tags/tag195.xml"/><Relationship Id="rId84" Type="http://schemas.openxmlformats.org/officeDocument/2006/relationships/slideLayout" Target="../slideLayouts/slideLayout21.xml"/><Relationship Id="rId16" Type="http://schemas.openxmlformats.org/officeDocument/2006/relationships/tags" Target="../tags/tag143.xml"/><Relationship Id="rId11" Type="http://schemas.openxmlformats.org/officeDocument/2006/relationships/tags" Target="../tags/tag138.xml"/><Relationship Id="rId32" Type="http://schemas.openxmlformats.org/officeDocument/2006/relationships/tags" Target="../tags/tag159.xml"/><Relationship Id="rId37" Type="http://schemas.openxmlformats.org/officeDocument/2006/relationships/tags" Target="../tags/tag164.xml"/><Relationship Id="rId53" Type="http://schemas.openxmlformats.org/officeDocument/2006/relationships/tags" Target="../tags/tag180.xml"/><Relationship Id="rId58" Type="http://schemas.openxmlformats.org/officeDocument/2006/relationships/tags" Target="../tags/tag185.xml"/><Relationship Id="rId74" Type="http://schemas.openxmlformats.org/officeDocument/2006/relationships/tags" Target="../tags/tag201.xml"/><Relationship Id="rId79" Type="http://schemas.openxmlformats.org/officeDocument/2006/relationships/tags" Target="../tags/tag206.xml"/><Relationship Id="rId5" Type="http://schemas.openxmlformats.org/officeDocument/2006/relationships/tags" Target="../tags/tag132.xml"/><Relationship Id="rId19" Type="http://schemas.openxmlformats.org/officeDocument/2006/relationships/tags" Target="../tags/tag146.xml"/><Relationship Id="rId14" Type="http://schemas.openxmlformats.org/officeDocument/2006/relationships/tags" Target="../tags/tag141.xml"/><Relationship Id="rId22" Type="http://schemas.openxmlformats.org/officeDocument/2006/relationships/tags" Target="../tags/tag149.xml"/><Relationship Id="rId27" Type="http://schemas.openxmlformats.org/officeDocument/2006/relationships/tags" Target="../tags/tag154.xml"/><Relationship Id="rId30" Type="http://schemas.openxmlformats.org/officeDocument/2006/relationships/tags" Target="../tags/tag157.xml"/><Relationship Id="rId35" Type="http://schemas.openxmlformats.org/officeDocument/2006/relationships/tags" Target="../tags/tag162.xml"/><Relationship Id="rId43" Type="http://schemas.openxmlformats.org/officeDocument/2006/relationships/tags" Target="../tags/tag170.xml"/><Relationship Id="rId48" Type="http://schemas.openxmlformats.org/officeDocument/2006/relationships/tags" Target="../tags/tag175.xml"/><Relationship Id="rId56" Type="http://schemas.openxmlformats.org/officeDocument/2006/relationships/tags" Target="../tags/tag183.xml"/><Relationship Id="rId64" Type="http://schemas.openxmlformats.org/officeDocument/2006/relationships/tags" Target="../tags/tag191.xml"/><Relationship Id="rId69" Type="http://schemas.openxmlformats.org/officeDocument/2006/relationships/tags" Target="../tags/tag196.xml"/><Relationship Id="rId77" Type="http://schemas.openxmlformats.org/officeDocument/2006/relationships/tags" Target="../tags/tag204.xml"/><Relationship Id="rId8" Type="http://schemas.openxmlformats.org/officeDocument/2006/relationships/tags" Target="../tags/tag135.xml"/><Relationship Id="rId51" Type="http://schemas.openxmlformats.org/officeDocument/2006/relationships/tags" Target="../tags/tag178.xml"/><Relationship Id="rId72" Type="http://schemas.openxmlformats.org/officeDocument/2006/relationships/tags" Target="../tags/tag199.xml"/><Relationship Id="rId80" Type="http://schemas.openxmlformats.org/officeDocument/2006/relationships/tags" Target="../tags/tag207.xml"/><Relationship Id="rId85" Type="http://schemas.openxmlformats.org/officeDocument/2006/relationships/notesSlide" Target="../notesSlides/notesSlide18.xml"/><Relationship Id="rId3" Type="http://schemas.openxmlformats.org/officeDocument/2006/relationships/tags" Target="../tags/tag130.xml"/><Relationship Id="rId12" Type="http://schemas.openxmlformats.org/officeDocument/2006/relationships/tags" Target="../tags/tag139.xml"/><Relationship Id="rId17" Type="http://schemas.openxmlformats.org/officeDocument/2006/relationships/tags" Target="../tags/tag144.xml"/><Relationship Id="rId25" Type="http://schemas.openxmlformats.org/officeDocument/2006/relationships/tags" Target="../tags/tag152.xml"/><Relationship Id="rId33" Type="http://schemas.openxmlformats.org/officeDocument/2006/relationships/tags" Target="../tags/tag160.xml"/><Relationship Id="rId38" Type="http://schemas.openxmlformats.org/officeDocument/2006/relationships/tags" Target="../tags/tag165.xml"/><Relationship Id="rId46" Type="http://schemas.openxmlformats.org/officeDocument/2006/relationships/tags" Target="../tags/tag173.xml"/><Relationship Id="rId59" Type="http://schemas.openxmlformats.org/officeDocument/2006/relationships/tags" Target="../tags/tag186.xml"/><Relationship Id="rId67" Type="http://schemas.openxmlformats.org/officeDocument/2006/relationships/tags" Target="../tags/tag194.xml"/><Relationship Id="rId20" Type="http://schemas.openxmlformats.org/officeDocument/2006/relationships/tags" Target="../tags/tag147.xml"/><Relationship Id="rId41" Type="http://schemas.openxmlformats.org/officeDocument/2006/relationships/tags" Target="../tags/tag168.xml"/><Relationship Id="rId54" Type="http://schemas.openxmlformats.org/officeDocument/2006/relationships/tags" Target="../tags/tag181.xml"/><Relationship Id="rId62" Type="http://schemas.openxmlformats.org/officeDocument/2006/relationships/tags" Target="../tags/tag189.xml"/><Relationship Id="rId70" Type="http://schemas.openxmlformats.org/officeDocument/2006/relationships/tags" Target="../tags/tag197.xml"/><Relationship Id="rId75" Type="http://schemas.openxmlformats.org/officeDocument/2006/relationships/tags" Target="../tags/tag202.xml"/><Relationship Id="rId83" Type="http://schemas.openxmlformats.org/officeDocument/2006/relationships/tags" Target="../tags/tag210.xml"/><Relationship Id="rId1" Type="http://schemas.openxmlformats.org/officeDocument/2006/relationships/vmlDrawing" Target="../drawings/vmlDrawing18.vml"/><Relationship Id="rId6" Type="http://schemas.openxmlformats.org/officeDocument/2006/relationships/tags" Target="../tags/tag133.xml"/><Relationship Id="rId15" Type="http://schemas.openxmlformats.org/officeDocument/2006/relationships/tags" Target="../tags/tag142.xml"/><Relationship Id="rId23" Type="http://schemas.openxmlformats.org/officeDocument/2006/relationships/tags" Target="../tags/tag150.xml"/><Relationship Id="rId28" Type="http://schemas.openxmlformats.org/officeDocument/2006/relationships/tags" Target="../tags/tag155.xml"/><Relationship Id="rId36" Type="http://schemas.openxmlformats.org/officeDocument/2006/relationships/tags" Target="../tags/tag163.xml"/><Relationship Id="rId49" Type="http://schemas.openxmlformats.org/officeDocument/2006/relationships/tags" Target="../tags/tag176.xml"/><Relationship Id="rId57" Type="http://schemas.openxmlformats.org/officeDocument/2006/relationships/tags" Target="../tags/tag184.xml"/><Relationship Id="rId10" Type="http://schemas.openxmlformats.org/officeDocument/2006/relationships/tags" Target="../tags/tag137.xml"/><Relationship Id="rId31" Type="http://schemas.openxmlformats.org/officeDocument/2006/relationships/tags" Target="../tags/tag158.xml"/><Relationship Id="rId44" Type="http://schemas.openxmlformats.org/officeDocument/2006/relationships/tags" Target="../tags/tag171.xml"/><Relationship Id="rId52" Type="http://schemas.openxmlformats.org/officeDocument/2006/relationships/tags" Target="../tags/tag179.xml"/><Relationship Id="rId60" Type="http://schemas.openxmlformats.org/officeDocument/2006/relationships/tags" Target="../tags/tag187.xml"/><Relationship Id="rId65" Type="http://schemas.openxmlformats.org/officeDocument/2006/relationships/tags" Target="../tags/tag192.xml"/><Relationship Id="rId73" Type="http://schemas.openxmlformats.org/officeDocument/2006/relationships/tags" Target="../tags/tag200.xml"/><Relationship Id="rId78" Type="http://schemas.openxmlformats.org/officeDocument/2006/relationships/tags" Target="../tags/tag205.xml"/><Relationship Id="rId81" Type="http://schemas.openxmlformats.org/officeDocument/2006/relationships/tags" Target="../tags/tag208.xml"/><Relationship Id="rId86" Type="http://schemas.openxmlformats.org/officeDocument/2006/relationships/oleObject" Target="../embeddings/oleObject18.bin"/><Relationship Id="rId4" Type="http://schemas.openxmlformats.org/officeDocument/2006/relationships/tags" Target="../tags/tag131.xml"/><Relationship Id="rId9" Type="http://schemas.openxmlformats.org/officeDocument/2006/relationships/tags" Target="../tags/tag136.xml"/><Relationship Id="rId13" Type="http://schemas.openxmlformats.org/officeDocument/2006/relationships/tags" Target="../tags/tag140.xml"/><Relationship Id="rId18" Type="http://schemas.openxmlformats.org/officeDocument/2006/relationships/tags" Target="../tags/tag145.xml"/><Relationship Id="rId39" Type="http://schemas.openxmlformats.org/officeDocument/2006/relationships/tags" Target="../tags/tag166.xml"/><Relationship Id="rId34" Type="http://schemas.openxmlformats.org/officeDocument/2006/relationships/tags" Target="../tags/tag161.xml"/><Relationship Id="rId50" Type="http://schemas.openxmlformats.org/officeDocument/2006/relationships/tags" Target="../tags/tag177.xml"/><Relationship Id="rId55" Type="http://schemas.openxmlformats.org/officeDocument/2006/relationships/tags" Target="../tags/tag182.xml"/><Relationship Id="rId76" Type="http://schemas.openxmlformats.org/officeDocument/2006/relationships/tags" Target="../tags/tag203.xml"/><Relationship Id="rId7" Type="http://schemas.openxmlformats.org/officeDocument/2006/relationships/tags" Target="../tags/tag134.xml"/><Relationship Id="rId71" Type="http://schemas.openxmlformats.org/officeDocument/2006/relationships/tags" Target="../tags/tag198.xml"/><Relationship Id="rId2" Type="http://schemas.openxmlformats.org/officeDocument/2006/relationships/tags" Target="../tags/tag129.xml"/><Relationship Id="rId29" Type="http://schemas.openxmlformats.org/officeDocument/2006/relationships/tags" Target="../tags/tag156.xml"/><Relationship Id="rId24" Type="http://schemas.openxmlformats.org/officeDocument/2006/relationships/tags" Target="../tags/tag151.xml"/><Relationship Id="rId40" Type="http://schemas.openxmlformats.org/officeDocument/2006/relationships/tags" Target="../tags/tag167.xml"/><Relationship Id="rId45" Type="http://schemas.openxmlformats.org/officeDocument/2006/relationships/tags" Target="../tags/tag172.xml"/><Relationship Id="rId66" Type="http://schemas.openxmlformats.org/officeDocument/2006/relationships/tags" Target="../tags/tag193.xml"/><Relationship Id="rId87" Type="http://schemas.openxmlformats.org/officeDocument/2006/relationships/image" Target="../media/image47.emf"/><Relationship Id="rId61" Type="http://schemas.openxmlformats.org/officeDocument/2006/relationships/tags" Target="../tags/tag188.xml"/><Relationship Id="rId82" Type="http://schemas.openxmlformats.org/officeDocument/2006/relationships/tags" Target="../tags/tag209.xml"/></Relationships>
</file>

<file path=ppt/slides/_rels/slide48.xml.rels><?xml version="1.0" encoding="UTF-8" standalone="yes"?>
<Relationships xmlns="http://schemas.openxmlformats.org/package/2006/relationships"><Relationship Id="rId26" Type="http://schemas.openxmlformats.org/officeDocument/2006/relationships/tags" Target="../tags/tag235.xml"/><Relationship Id="rId21" Type="http://schemas.openxmlformats.org/officeDocument/2006/relationships/tags" Target="../tags/tag230.xml"/><Relationship Id="rId42" Type="http://schemas.openxmlformats.org/officeDocument/2006/relationships/tags" Target="../tags/tag251.xml"/><Relationship Id="rId47" Type="http://schemas.openxmlformats.org/officeDocument/2006/relationships/tags" Target="../tags/tag256.xml"/><Relationship Id="rId63" Type="http://schemas.openxmlformats.org/officeDocument/2006/relationships/tags" Target="../tags/tag272.xml"/><Relationship Id="rId68" Type="http://schemas.openxmlformats.org/officeDocument/2006/relationships/slideLayout" Target="../slideLayouts/slideLayout21.xml"/><Relationship Id="rId7" Type="http://schemas.openxmlformats.org/officeDocument/2006/relationships/tags" Target="../tags/tag216.xml"/><Relationship Id="rId2" Type="http://schemas.openxmlformats.org/officeDocument/2006/relationships/tags" Target="../tags/tag211.xml"/><Relationship Id="rId16" Type="http://schemas.openxmlformats.org/officeDocument/2006/relationships/tags" Target="../tags/tag225.xml"/><Relationship Id="rId29" Type="http://schemas.openxmlformats.org/officeDocument/2006/relationships/tags" Target="../tags/tag238.xml"/><Relationship Id="rId11" Type="http://schemas.openxmlformats.org/officeDocument/2006/relationships/tags" Target="../tags/tag220.xml"/><Relationship Id="rId24" Type="http://schemas.openxmlformats.org/officeDocument/2006/relationships/tags" Target="../tags/tag233.xml"/><Relationship Id="rId32" Type="http://schemas.openxmlformats.org/officeDocument/2006/relationships/tags" Target="../tags/tag241.xml"/><Relationship Id="rId37" Type="http://schemas.openxmlformats.org/officeDocument/2006/relationships/tags" Target="../tags/tag246.xml"/><Relationship Id="rId40" Type="http://schemas.openxmlformats.org/officeDocument/2006/relationships/tags" Target="../tags/tag249.xml"/><Relationship Id="rId45" Type="http://schemas.openxmlformats.org/officeDocument/2006/relationships/tags" Target="../tags/tag254.xml"/><Relationship Id="rId53" Type="http://schemas.openxmlformats.org/officeDocument/2006/relationships/tags" Target="../tags/tag262.xml"/><Relationship Id="rId58" Type="http://schemas.openxmlformats.org/officeDocument/2006/relationships/tags" Target="../tags/tag267.xml"/><Relationship Id="rId66" Type="http://schemas.openxmlformats.org/officeDocument/2006/relationships/tags" Target="../tags/tag275.xml"/><Relationship Id="rId5" Type="http://schemas.openxmlformats.org/officeDocument/2006/relationships/tags" Target="../tags/tag214.xml"/><Relationship Id="rId61" Type="http://schemas.openxmlformats.org/officeDocument/2006/relationships/tags" Target="../tags/tag270.xml"/><Relationship Id="rId19" Type="http://schemas.openxmlformats.org/officeDocument/2006/relationships/tags" Target="../tags/tag228.xml"/><Relationship Id="rId14" Type="http://schemas.openxmlformats.org/officeDocument/2006/relationships/tags" Target="../tags/tag223.xml"/><Relationship Id="rId22" Type="http://schemas.openxmlformats.org/officeDocument/2006/relationships/tags" Target="../tags/tag231.xml"/><Relationship Id="rId27" Type="http://schemas.openxmlformats.org/officeDocument/2006/relationships/tags" Target="../tags/tag236.xml"/><Relationship Id="rId30" Type="http://schemas.openxmlformats.org/officeDocument/2006/relationships/tags" Target="../tags/tag239.xml"/><Relationship Id="rId35" Type="http://schemas.openxmlformats.org/officeDocument/2006/relationships/tags" Target="../tags/tag244.xml"/><Relationship Id="rId43" Type="http://schemas.openxmlformats.org/officeDocument/2006/relationships/tags" Target="../tags/tag252.xml"/><Relationship Id="rId48" Type="http://schemas.openxmlformats.org/officeDocument/2006/relationships/tags" Target="../tags/tag257.xml"/><Relationship Id="rId56" Type="http://schemas.openxmlformats.org/officeDocument/2006/relationships/tags" Target="../tags/tag265.xml"/><Relationship Id="rId64" Type="http://schemas.openxmlformats.org/officeDocument/2006/relationships/tags" Target="../tags/tag273.xml"/><Relationship Id="rId69" Type="http://schemas.openxmlformats.org/officeDocument/2006/relationships/oleObject" Target="../embeddings/oleObject19.bin"/><Relationship Id="rId8" Type="http://schemas.openxmlformats.org/officeDocument/2006/relationships/tags" Target="../tags/tag217.xml"/><Relationship Id="rId51" Type="http://schemas.openxmlformats.org/officeDocument/2006/relationships/tags" Target="../tags/tag260.xml"/><Relationship Id="rId3" Type="http://schemas.openxmlformats.org/officeDocument/2006/relationships/tags" Target="../tags/tag212.xml"/><Relationship Id="rId12" Type="http://schemas.openxmlformats.org/officeDocument/2006/relationships/tags" Target="../tags/tag221.xml"/><Relationship Id="rId17" Type="http://schemas.openxmlformats.org/officeDocument/2006/relationships/tags" Target="../tags/tag226.xml"/><Relationship Id="rId25" Type="http://schemas.openxmlformats.org/officeDocument/2006/relationships/tags" Target="../tags/tag234.xml"/><Relationship Id="rId33" Type="http://schemas.openxmlformats.org/officeDocument/2006/relationships/tags" Target="../tags/tag242.xml"/><Relationship Id="rId38" Type="http://schemas.openxmlformats.org/officeDocument/2006/relationships/tags" Target="../tags/tag247.xml"/><Relationship Id="rId46" Type="http://schemas.openxmlformats.org/officeDocument/2006/relationships/tags" Target="../tags/tag255.xml"/><Relationship Id="rId59" Type="http://schemas.openxmlformats.org/officeDocument/2006/relationships/tags" Target="../tags/tag268.xml"/><Relationship Id="rId67" Type="http://schemas.openxmlformats.org/officeDocument/2006/relationships/tags" Target="../tags/tag276.xml"/><Relationship Id="rId20" Type="http://schemas.openxmlformats.org/officeDocument/2006/relationships/tags" Target="../tags/tag229.xml"/><Relationship Id="rId41" Type="http://schemas.openxmlformats.org/officeDocument/2006/relationships/tags" Target="../tags/tag250.xml"/><Relationship Id="rId54" Type="http://schemas.openxmlformats.org/officeDocument/2006/relationships/tags" Target="../tags/tag263.xml"/><Relationship Id="rId62" Type="http://schemas.openxmlformats.org/officeDocument/2006/relationships/tags" Target="../tags/tag271.xml"/><Relationship Id="rId70" Type="http://schemas.openxmlformats.org/officeDocument/2006/relationships/image" Target="../media/image47.emf"/><Relationship Id="rId1" Type="http://schemas.openxmlformats.org/officeDocument/2006/relationships/vmlDrawing" Target="../drawings/vmlDrawing19.vml"/><Relationship Id="rId6" Type="http://schemas.openxmlformats.org/officeDocument/2006/relationships/tags" Target="../tags/tag215.xml"/><Relationship Id="rId15" Type="http://schemas.openxmlformats.org/officeDocument/2006/relationships/tags" Target="../tags/tag224.xml"/><Relationship Id="rId23" Type="http://schemas.openxmlformats.org/officeDocument/2006/relationships/tags" Target="../tags/tag232.xml"/><Relationship Id="rId28" Type="http://schemas.openxmlformats.org/officeDocument/2006/relationships/tags" Target="../tags/tag237.xml"/><Relationship Id="rId36" Type="http://schemas.openxmlformats.org/officeDocument/2006/relationships/tags" Target="../tags/tag245.xml"/><Relationship Id="rId49" Type="http://schemas.openxmlformats.org/officeDocument/2006/relationships/tags" Target="../tags/tag258.xml"/><Relationship Id="rId57" Type="http://schemas.openxmlformats.org/officeDocument/2006/relationships/tags" Target="../tags/tag266.xml"/><Relationship Id="rId10" Type="http://schemas.openxmlformats.org/officeDocument/2006/relationships/tags" Target="../tags/tag219.xml"/><Relationship Id="rId31" Type="http://schemas.openxmlformats.org/officeDocument/2006/relationships/tags" Target="../tags/tag240.xml"/><Relationship Id="rId44" Type="http://schemas.openxmlformats.org/officeDocument/2006/relationships/tags" Target="../tags/tag253.xml"/><Relationship Id="rId52" Type="http://schemas.openxmlformats.org/officeDocument/2006/relationships/tags" Target="../tags/tag261.xml"/><Relationship Id="rId60" Type="http://schemas.openxmlformats.org/officeDocument/2006/relationships/tags" Target="../tags/tag269.xml"/><Relationship Id="rId65" Type="http://schemas.openxmlformats.org/officeDocument/2006/relationships/tags" Target="../tags/tag274.xml"/><Relationship Id="rId4" Type="http://schemas.openxmlformats.org/officeDocument/2006/relationships/tags" Target="../tags/tag213.xml"/><Relationship Id="rId9" Type="http://schemas.openxmlformats.org/officeDocument/2006/relationships/tags" Target="../tags/tag218.xml"/><Relationship Id="rId13" Type="http://schemas.openxmlformats.org/officeDocument/2006/relationships/tags" Target="../tags/tag222.xml"/><Relationship Id="rId18" Type="http://schemas.openxmlformats.org/officeDocument/2006/relationships/tags" Target="../tags/tag227.xml"/><Relationship Id="rId39" Type="http://schemas.openxmlformats.org/officeDocument/2006/relationships/tags" Target="../tags/tag248.xml"/><Relationship Id="rId34" Type="http://schemas.openxmlformats.org/officeDocument/2006/relationships/tags" Target="../tags/tag243.xml"/><Relationship Id="rId50" Type="http://schemas.openxmlformats.org/officeDocument/2006/relationships/tags" Target="../tags/tag259.xml"/><Relationship Id="rId55" Type="http://schemas.openxmlformats.org/officeDocument/2006/relationships/tags" Target="../tags/tag26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4.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D6B054-721D-6A4D-A367-FC5AA75F8FA5}"/>
              </a:ext>
            </a:extLst>
          </p:cNvPr>
          <p:cNvSpPr>
            <a:spLocks noGrp="1"/>
          </p:cNvSpPr>
          <p:nvPr>
            <p:ph type="ctrTitle"/>
          </p:nvPr>
        </p:nvSpPr>
        <p:spPr>
          <a:effectLst>
            <a:outerShdw blurRad="50800" dist="38100" dir="2700000" algn="tl" rotWithShape="0">
              <a:prstClr val="black">
                <a:alpha val="40000"/>
              </a:prstClr>
            </a:outerShdw>
          </a:effectLst>
        </p:spPr>
        <p:txBody>
          <a:bodyPr/>
          <a:lstStyle/>
          <a:p>
            <a:r>
              <a:rPr lang="en-US" dirty="0"/>
              <a:t>Covenant Health</a:t>
            </a:r>
            <a:br>
              <a:rPr lang="en-US" dirty="0"/>
            </a:br>
            <a:r>
              <a:rPr lang="en-US" dirty="0"/>
              <a:t>Regional Update for Physicians</a:t>
            </a:r>
          </a:p>
        </p:txBody>
      </p:sp>
      <p:sp>
        <p:nvSpPr>
          <p:cNvPr id="6" name="Subtitle 5">
            <a:extLst>
              <a:ext uri="{FF2B5EF4-FFF2-40B4-BE49-F238E27FC236}">
                <a16:creationId xmlns:a16="http://schemas.microsoft.com/office/drawing/2014/main" id="{560B31AF-7F72-534C-AF64-C57CCAEB887E}"/>
              </a:ext>
            </a:extLst>
          </p:cNvPr>
          <p:cNvSpPr>
            <a:spLocks noGrp="1"/>
          </p:cNvSpPr>
          <p:nvPr>
            <p:ph type="subTitle" idx="1"/>
          </p:nvPr>
        </p:nvSpPr>
        <p:spPr>
          <a:xfrm>
            <a:off x="1828800" y="4035972"/>
            <a:ext cx="8534400" cy="1069428"/>
          </a:xfrm>
        </p:spPr>
        <p:txBody>
          <a:bodyPr/>
          <a:lstStyle/>
          <a:p>
            <a:r>
              <a:rPr lang="en-US" dirty="0"/>
              <a:t>July 10, 2020</a:t>
            </a:r>
          </a:p>
        </p:txBody>
      </p:sp>
    </p:spTree>
    <p:extLst>
      <p:ext uri="{BB962C8B-B14F-4D97-AF65-F5344CB8AC3E}">
        <p14:creationId xmlns:p14="http://schemas.microsoft.com/office/powerpoint/2010/main" val="2391044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8C0F00-0E3F-4C44-9306-3FD7BC0D43D1}"/>
              </a:ext>
            </a:extLst>
          </p:cNvPr>
          <p:cNvPicPr>
            <a:picLocks noChangeAspect="1"/>
          </p:cNvPicPr>
          <p:nvPr/>
        </p:nvPicPr>
        <p:blipFill>
          <a:blip r:embed="rId2"/>
          <a:stretch>
            <a:fillRect/>
          </a:stretch>
        </p:blipFill>
        <p:spPr>
          <a:xfrm rot="5400000">
            <a:off x="2824492" y="-133314"/>
            <a:ext cx="6517464" cy="7147923"/>
          </a:xfrm>
          <a:prstGeom prst="rect">
            <a:avLst/>
          </a:prstGeom>
        </p:spPr>
      </p:pic>
      <p:sp>
        <p:nvSpPr>
          <p:cNvPr id="3" name="Rectangle 2">
            <a:extLst>
              <a:ext uri="{FF2B5EF4-FFF2-40B4-BE49-F238E27FC236}">
                <a16:creationId xmlns:a16="http://schemas.microsoft.com/office/drawing/2014/main" id="{645FD499-3444-4031-B8C1-1A1A401C766F}"/>
              </a:ext>
            </a:extLst>
          </p:cNvPr>
          <p:cNvSpPr/>
          <p:nvPr/>
        </p:nvSpPr>
        <p:spPr>
          <a:xfrm>
            <a:off x="6096000" y="401216"/>
            <a:ext cx="1135224" cy="110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7E75024-E8C0-488E-A4CC-C375DF601340}"/>
              </a:ext>
            </a:extLst>
          </p:cNvPr>
          <p:cNvSpPr/>
          <p:nvPr/>
        </p:nvSpPr>
        <p:spPr>
          <a:xfrm>
            <a:off x="6233020" y="796954"/>
            <a:ext cx="1040235" cy="109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ED0D627-41BF-4409-97D0-5FBC5F1F5FC0}"/>
              </a:ext>
            </a:extLst>
          </p:cNvPr>
          <p:cNvSpPr/>
          <p:nvPr/>
        </p:nvSpPr>
        <p:spPr>
          <a:xfrm>
            <a:off x="4026716" y="2969703"/>
            <a:ext cx="2306972" cy="23489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190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Pharmacy Update</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lstStyle/>
          <a:p>
            <a:r>
              <a:rPr lang="en-US" dirty="0"/>
              <a:t>Wesley Wells</a:t>
            </a:r>
          </a:p>
          <a:p>
            <a:r>
              <a:rPr lang="en-US" sz="2400" dirty="0"/>
              <a:t>Regional Pharmacy Director</a:t>
            </a:r>
          </a:p>
        </p:txBody>
      </p:sp>
    </p:spTree>
    <p:extLst>
      <p:ext uri="{BB962C8B-B14F-4D97-AF65-F5344CB8AC3E}">
        <p14:creationId xmlns:p14="http://schemas.microsoft.com/office/powerpoint/2010/main" val="2212877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369571" y="1158248"/>
          <a:ext cx="11452859" cy="4754880"/>
        </p:xfrm>
        <a:graphic>
          <a:graphicData uri="http://schemas.openxmlformats.org/drawingml/2006/table">
            <a:tbl>
              <a:tblPr firstRow="1" bandRow="1">
                <a:tableStyleId>{5C22544A-7EE6-4342-B048-85BDC9FD1C3A}</a:tableStyleId>
              </a:tblPr>
              <a:tblGrid>
                <a:gridCol w="1932397">
                  <a:extLst>
                    <a:ext uri="{9D8B030D-6E8A-4147-A177-3AD203B41FA5}">
                      <a16:colId xmlns:a16="http://schemas.microsoft.com/office/drawing/2014/main" val="20000"/>
                    </a:ext>
                  </a:extLst>
                </a:gridCol>
                <a:gridCol w="2388755">
                  <a:extLst>
                    <a:ext uri="{9D8B030D-6E8A-4147-A177-3AD203B41FA5}">
                      <a16:colId xmlns:a16="http://schemas.microsoft.com/office/drawing/2014/main" val="20001"/>
                    </a:ext>
                  </a:extLst>
                </a:gridCol>
                <a:gridCol w="3607457">
                  <a:extLst>
                    <a:ext uri="{9D8B030D-6E8A-4147-A177-3AD203B41FA5}">
                      <a16:colId xmlns:a16="http://schemas.microsoft.com/office/drawing/2014/main" val="20002"/>
                    </a:ext>
                  </a:extLst>
                </a:gridCol>
                <a:gridCol w="3524250">
                  <a:extLst>
                    <a:ext uri="{9D8B030D-6E8A-4147-A177-3AD203B41FA5}">
                      <a16:colId xmlns:a16="http://schemas.microsoft.com/office/drawing/2014/main" val="20003"/>
                    </a:ext>
                  </a:extLst>
                </a:gridCol>
              </a:tblGrid>
              <a:tr h="272618">
                <a:tc>
                  <a:txBody>
                    <a:bodyPr/>
                    <a:lstStyle/>
                    <a:p>
                      <a:r>
                        <a:rPr lang="en-US" sz="1400" dirty="0"/>
                        <a:t>Agent</a:t>
                      </a:r>
                    </a:p>
                  </a:txBody>
                  <a:tcPr/>
                </a:tc>
                <a:tc>
                  <a:txBody>
                    <a:bodyPr/>
                    <a:lstStyle/>
                    <a:p>
                      <a:r>
                        <a:rPr lang="en-US" sz="1400" dirty="0"/>
                        <a:t>Dosage</a:t>
                      </a:r>
                    </a:p>
                  </a:txBody>
                  <a:tcPr/>
                </a:tc>
                <a:tc>
                  <a:txBody>
                    <a:bodyPr/>
                    <a:lstStyle/>
                    <a:p>
                      <a:r>
                        <a:rPr lang="en-US" sz="1400" dirty="0"/>
                        <a:t>Comments</a:t>
                      </a:r>
                    </a:p>
                  </a:txBody>
                  <a:tcPr/>
                </a:tc>
                <a:tc>
                  <a:txBody>
                    <a:bodyPr/>
                    <a:lstStyle/>
                    <a:p>
                      <a:r>
                        <a:rPr lang="en-US" sz="1400" dirty="0"/>
                        <a:t>Update</a:t>
                      </a:r>
                    </a:p>
                  </a:txBody>
                  <a:tcPr/>
                </a:tc>
                <a:extLst>
                  <a:ext uri="{0D108BD9-81ED-4DB2-BD59-A6C34878D82A}">
                    <a16:rowId xmlns:a16="http://schemas.microsoft.com/office/drawing/2014/main" val="10000"/>
                  </a:ext>
                </a:extLst>
              </a:tr>
              <a:tr h="3135111">
                <a:tc>
                  <a:txBody>
                    <a:bodyPr/>
                    <a:lstStyle/>
                    <a:p>
                      <a:r>
                        <a:rPr lang="en-US" sz="1400" dirty="0" err="1"/>
                        <a:t>Remdesivir</a:t>
                      </a:r>
                      <a:endParaRPr lang="en-US" sz="1400" dirty="0"/>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Emergency Use</a:t>
                      </a:r>
                      <a:r>
                        <a:rPr lang="en-US" sz="1400" b="0" baseline="0" dirty="0"/>
                        <a:t> </a:t>
                      </a:r>
                      <a:r>
                        <a:rPr lang="en-US" sz="1400" b="0" dirty="0"/>
                        <a:t>Authorization (EUA) 5/1/20</a:t>
                      </a:r>
                    </a:p>
                    <a:p>
                      <a:endParaRPr lang="en-US" sz="1400" dirty="0"/>
                    </a:p>
                  </a:txBody>
                  <a:tcPr/>
                </a:tc>
                <a:tc>
                  <a:txBody>
                    <a:bodyPr/>
                    <a:lstStyle/>
                    <a:p>
                      <a:r>
                        <a:rPr lang="en-US" sz="1400" b="1" dirty="0"/>
                        <a:t>200 mg IV x 1, then 100 mg IV daily x 4</a:t>
                      </a:r>
                      <a:r>
                        <a:rPr lang="en-US" sz="1400" b="1" baseline="0" dirty="0"/>
                        <a:t> </a:t>
                      </a:r>
                      <a:r>
                        <a:rPr lang="en-US" sz="1400" b="1" dirty="0"/>
                        <a:t>days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Can consider an additional 5 days of therapy in the following patients: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Clinically worsening</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Continues on high-flow nasal cannula, non-rebreather, </a:t>
                      </a:r>
                      <a:r>
                        <a:rPr lang="en-US" sz="1400" b="0" baseline="0" dirty="0" err="1"/>
                        <a:t>ventimask</a:t>
                      </a:r>
                      <a:r>
                        <a:rPr lang="en-US" sz="1400" b="0" baseline="0" dirty="0"/>
                        <a:t>, mech ventilation, or ECMO w/o improvement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Immunosuppressed </a:t>
                      </a:r>
                    </a:p>
                  </a:txBody>
                  <a:tcPr/>
                </a:tc>
                <a:tc>
                  <a:txBody>
                    <a:bodyPr/>
                    <a:lstStyle/>
                    <a:p>
                      <a:r>
                        <a:rPr lang="en-US" sz="1400" dirty="0"/>
                        <a:t>CMC expanded access program</a:t>
                      </a:r>
                      <a:r>
                        <a:rPr lang="en-US" sz="1400" baseline="0" dirty="0"/>
                        <a:t> </a:t>
                      </a:r>
                      <a:r>
                        <a:rPr lang="en-US" sz="1400" dirty="0"/>
                        <a:t>ended</a:t>
                      </a:r>
                      <a:r>
                        <a:rPr lang="en-US" sz="1400" baseline="0" dirty="0"/>
                        <a:t> 5/29/20</a:t>
                      </a:r>
                      <a:endParaRPr lang="en-US" sz="1400" dirty="0"/>
                    </a:p>
                    <a:p>
                      <a:pPr marL="0" indent="0">
                        <a:buFont typeface="Arial" panose="020B0604020202020204" pitchFamily="34" charset="0"/>
                        <a:buNone/>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PSJH criteria for EUA:</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1. Adults or pediatrics with confirmed SARS-CoV-2</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2. Pneumonia per chest imaging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3. Patient with SpO2 ≤ 94% </a:t>
                      </a:r>
                      <a:r>
                        <a:rPr lang="en-US" sz="1400" b="0" u="sng" baseline="0" dirty="0"/>
                        <a:t>or</a:t>
                      </a:r>
                      <a:r>
                        <a:rPr lang="en-US" sz="1400" b="0" baseline="0" dirty="0"/>
                        <a:t> requiring supplemental O2, mech vent, and/or ECMO</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4. AST/ALT &lt; 5 x ULN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5. eGFR &gt; 30 ml/min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1" baseline="0" dirty="0"/>
                        <a:t>Must provide “Fact Sheet for Patients” and document that we communicated information to patient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1" dirty="0"/>
                        <a:t>Mandatory AE</a:t>
                      </a:r>
                      <a:r>
                        <a:rPr lang="en-US" sz="1400" b="0" i="1" baseline="0" dirty="0"/>
                        <a:t> reporting to FDA MedWatch</a:t>
                      </a:r>
                      <a:endParaRPr lang="en-US" sz="1400" b="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Emergency</a:t>
                      </a:r>
                      <a:r>
                        <a:rPr lang="en-US" sz="1400" b="1" baseline="0" dirty="0"/>
                        <a:t> </a:t>
                      </a:r>
                      <a:r>
                        <a:rPr lang="en-US" sz="1400" b="1" dirty="0"/>
                        <a:t>Use Authorization</a:t>
                      </a:r>
                    </a:p>
                    <a:p>
                      <a:pPr marL="0" marR="0" indent="0" algn="l" rtl="0" eaLnBrk="1" fontAlgn="auto" latinLnBrk="0" hangingPunct="1">
                        <a:lnSpc>
                          <a:spcPct val="100000"/>
                        </a:lnSpc>
                        <a:spcBef>
                          <a:spcPts val="0"/>
                        </a:spcBef>
                        <a:spcAft>
                          <a:spcPts val="0"/>
                        </a:spcAft>
                        <a:buFontTx/>
                        <a:buNone/>
                      </a:pPr>
                      <a:r>
                        <a:rPr lang="en-US" sz="1400" b="0" baseline="0" dirty="0"/>
                        <a:t>Inventory = 72 </a:t>
                      </a:r>
                      <a:r>
                        <a:rPr lang="en-US" sz="1200" b="0" baseline="0" dirty="0"/>
                        <a:t>vials as of Thursday AM</a:t>
                      </a: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t>EUA to date: </a:t>
                      </a:r>
                      <a:r>
                        <a:rPr lang="en-US" sz="1400" b="0" baseline="0" dirty="0"/>
                        <a:t>30 patients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baseline="0" dirty="0"/>
                        <a:t>(7 patients on therapy as of Thursday 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1" baseline="0" dirty="0"/>
                        <a:t>NEW: purchased through ASB, allocation based on COVID-19 hospitalizations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t>7/8/20: ID-CDT update</a:t>
                      </a:r>
                      <a:endParaRPr lang="en-US" sz="1400" b="0" baseline="0"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baseline="0" dirty="0"/>
                        <a:t>Durations to be limited to 5 days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baseline="0" dirty="0"/>
                        <a:t>Form committee for </a:t>
                      </a:r>
                      <a:r>
                        <a:rPr lang="en-US" sz="1400" b="1" baseline="0" dirty="0" err="1"/>
                        <a:t>remdesivir</a:t>
                      </a:r>
                      <a:r>
                        <a:rPr lang="en-US" sz="1400" b="1" baseline="0" dirty="0"/>
                        <a:t> decisions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1" baseline="0" dirty="0"/>
                        <a:t>System currently working on Meditech process for ordering RDV</a:t>
                      </a:r>
                    </a:p>
                  </a:txBody>
                  <a:tcPr/>
                </a:tc>
                <a:extLst>
                  <a:ext uri="{0D108BD9-81ED-4DB2-BD59-A6C34878D82A}">
                    <a16:rowId xmlns:a16="http://schemas.microsoft.com/office/drawing/2014/main" val="10001"/>
                  </a:ext>
                </a:extLst>
              </a:tr>
              <a:tr h="654284">
                <a:tc>
                  <a:txBody>
                    <a:bodyPr/>
                    <a:lstStyle/>
                    <a:p>
                      <a:r>
                        <a:rPr lang="en-US" sz="1400" dirty="0"/>
                        <a:t>Dexamethasone</a:t>
                      </a:r>
                    </a:p>
                  </a:txBody>
                  <a:tcPr/>
                </a:tc>
                <a:tc>
                  <a:txBody>
                    <a:bodyPr/>
                    <a:lstStyle/>
                    <a:p>
                      <a:r>
                        <a:rPr lang="en-US" sz="1400" dirty="0"/>
                        <a:t>6 mg IV/PO daily x 10 days</a:t>
                      </a:r>
                    </a:p>
                  </a:txBody>
                  <a:tcPr/>
                </a:tc>
                <a:tc>
                  <a:txBody>
                    <a:bodyPr/>
                    <a:lstStyle/>
                    <a:p>
                      <a:r>
                        <a:rPr lang="en-US" sz="1400" dirty="0"/>
                        <a:t>Not recommended in patients who do not require supplemental</a:t>
                      </a:r>
                      <a:r>
                        <a:rPr lang="en-US" sz="1400" baseline="0" dirty="0"/>
                        <a:t> oxygen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NIH guidelines recommend use in mechanically ventilated patients or those on supplemental oxygen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Supported by PSJH ID-CDT</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15343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457200" y="1217731"/>
          <a:ext cx="11308081" cy="4209127"/>
        </p:xfrm>
        <a:graphic>
          <a:graphicData uri="http://schemas.openxmlformats.org/drawingml/2006/table">
            <a:tbl>
              <a:tblPr firstRow="1" bandRow="1">
                <a:tableStyleId>{5C22544A-7EE6-4342-B048-85BDC9FD1C3A}</a:tableStyleId>
              </a:tblPr>
              <a:tblGrid>
                <a:gridCol w="1730333">
                  <a:extLst>
                    <a:ext uri="{9D8B030D-6E8A-4147-A177-3AD203B41FA5}">
                      <a16:colId xmlns:a16="http://schemas.microsoft.com/office/drawing/2014/main" val="20000"/>
                    </a:ext>
                  </a:extLst>
                </a:gridCol>
                <a:gridCol w="2029820">
                  <a:extLst>
                    <a:ext uri="{9D8B030D-6E8A-4147-A177-3AD203B41FA5}">
                      <a16:colId xmlns:a16="http://schemas.microsoft.com/office/drawing/2014/main" val="20001"/>
                    </a:ext>
                  </a:extLst>
                </a:gridCol>
                <a:gridCol w="3295212">
                  <a:extLst>
                    <a:ext uri="{9D8B030D-6E8A-4147-A177-3AD203B41FA5}">
                      <a16:colId xmlns:a16="http://schemas.microsoft.com/office/drawing/2014/main" val="20002"/>
                    </a:ext>
                  </a:extLst>
                </a:gridCol>
                <a:gridCol w="4252716">
                  <a:extLst>
                    <a:ext uri="{9D8B030D-6E8A-4147-A177-3AD203B41FA5}">
                      <a16:colId xmlns:a16="http://schemas.microsoft.com/office/drawing/2014/main" val="20003"/>
                    </a:ext>
                  </a:extLst>
                </a:gridCol>
              </a:tblGrid>
              <a:tr h="240619">
                <a:tc>
                  <a:txBody>
                    <a:bodyPr/>
                    <a:lstStyle/>
                    <a:p>
                      <a:r>
                        <a:rPr lang="en-US" sz="1300" dirty="0"/>
                        <a:t>Agent</a:t>
                      </a:r>
                    </a:p>
                  </a:txBody>
                  <a:tcPr/>
                </a:tc>
                <a:tc>
                  <a:txBody>
                    <a:bodyPr/>
                    <a:lstStyle/>
                    <a:p>
                      <a:r>
                        <a:rPr lang="en-US" sz="1300" dirty="0"/>
                        <a:t>Dosage</a:t>
                      </a:r>
                    </a:p>
                  </a:txBody>
                  <a:tcPr/>
                </a:tc>
                <a:tc>
                  <a:txBody>
                    <a:bodyPr/>
                    <a:lstStyle/>
                    <a:p>
                      <a:r>
                        <a:rPr lang="en-US" sz="1300" dirty="0"/>
                        <a:t>Comments</a:t>
                      </a:r>
                    </a:p>
                  </a:txBody>
                  <a:tcPr/>
                </a:tc>
                <a:tc>
                  <a:txBody>
                    <a:bodyPr/>
                    <a:lstStyle/>
                    <a:p>
                      <a:r>
                        <a:rPr lang="en-US" sz="1300" dirty="0"/>
                        <a:t>Update</a:t>
                      </a:r>
                    </a:p>
                  </a:txBody>
                  <a:tcPr/>
                </a:tc>
                <a:extLst>
                  <a:ext uri="{0D108BD9-81ED-4DB2-BD59-A6C34878D82A}">
                    <a16:rowId xmlns:a16="http://schemas.microsoft.com/office/drawing/2014/main" val="10000"/>
                  </a:ext>
                </a:extLst>
              </a:tr>
              <a:tr h="899154">
                <a:tc>
                  <a:txBody>
                    <a:bodyPr/>
                    <a:lstStyle/>
                    <a:p>
                      <a:r>
                        <a:rPr lang="en-US" sz="1300" dirty="0"/>
                        <a:t>Hydroxychloroquine</a:t>
                      </a:r>
                    </a:p>
                  </a:txBody>
                  <a:tcPr/>
                </a:tc>
                <a:tc>
                  <a:txBody>
                    <a:bodyPr/>
                    <a:lstStyle/>
                    <a:p>
                      <a:r>
                        <a:rPr lang="en-US" sz="1300" strike="sngStrike" dirty="0"/>
                        <a:t>400 mg PO BID x 1 day, then 200 mg PO BID x 4 days</a:t>
                      </a:r>
                    </a:p>
                    <a:p>
                      <a:endParaRPr lang="en-US" sz="1300" strike="sngStrike" dirty="0"/>
                    </a:p>
                    <a:p>
                      <a:pPr marL="0" marR="0" indent="0" algn="l" defTabSz="914400" rtl="0" eaLnBrk="1" fontAlgn="auto" latinLnBrk="0" hangingPunct="1">
                        <a:lnSpc>
                          <a:spcPct val="100000"/>
                        </a:lnSpc>
                        <a:spcBef>
                          <a:spcPts val="0"/>
                        </a:spcBef>
                        <a:spcAft>
                          <a:spcPts val="0"/>
                        </a:spcAft>
                        <a:buClrTx/>
                        <a:buSzTx/>
                        <a:buFontTx/>
                        <a:buNone/>
                        <a:tabLst/>
                        <a:defRPr/>
                      </a:pPr>
                      <a:r>
                        <a:rPr lang="en-US" sz="1300" b="1" baseline="0" dirty="0"/>
                        <a:t>FDA has revoked HCQ EUA </a:t>
                      </a:r>
                      <a:endParaRPr lang="en-US" sz="1300" b="1" dirty="0"/>
                    </a:p>
                  </a:txBody>
                  <a:tcPr/>
                </a:tc>
                <a:tc>
                  <a:txBody>
                    <a:bodyPr/>
                    <a:lstStyle/>
                    <a:p>
                      <a:pPr marL="0" indent="0">
                        <a:buFont typeface="Arial" panose="020B0604020202020204" pitchFamily="34" charset="0"/>
                        <a:buNone/>
                      </a:pPr>
                      <a:r>
                        <a:rPr lang="en-US" sz="1300" dirty="0"/>
                        <a:t>RCT data </a:t>
                      </a:r>
                      <a:r>
                        <a:rPr lang="en-US" sz="1300" u="sng" dirty="0"/>
                        <a:t>shows no benefit with potential </a:t>
                      </a:r>
                      <a:r>
                        <a:rPr lang="en-US" sz="1300" u="none" dirty="0"/>
                        <a:t>harm</a:t>
                      </a:r>
                      <a:r>
                        <a:rPr lang="en-US" sz="1300" u="none" baseline="0" dirty="0"/>
                        <a:t> (c</a:t>
                      </a:r>
                      <a:r>
                        <a:rPr lang="en-US" sz="1300" i="0" u="none" dirty="0"/>
                        <a:t>aution</a:t>
                      </a:r>
                      <a:r>
                        <a:rPr lang="en-US" sz="1300" i="0" dirty="0"/>
                        <a:t>: QT prolongation</a:t>
                      </a:r>
                      <a:r>
                        <a:rPr lang="en-US" sz="1300" i="0" baseline="0" dirty="0"/>
                        <a:t>, </a:t>
                      </a:r>
                      <a:r>
                        <a:rPr lang="en-US" sz="1300" i="0" dirty="0"/>
                        <a:t>arrhythmias)</a:t>
                      </a:r>
                    </a:p>
                    <a:p>
                      <a:pPr marL="0" indent="0">
                        <a:buFont typeface="Arial" panose="020B0604020202020204" pitchFamily="34" charset="0"/>
                        <a:buNone/>
                      </a:pPr>
                      <a:endParaRPr lang="en-US" sz="1300" i="0" dirty="0"/>
                    </a:p>
                    <a:p>
                      <a:pPr marL="0" indent="0">
                        <a:buFont typeface="Arial" panose="020B0604020202020204" pitchFamily="34" charset="0"/>
                        <a:buNone/>
                      </a:pPr>
                      <a:r>
                        <a:rPr lang="en-US" sz="1300" i="0" dirty="0"/>
                        <a:t>Observational</a:t>
                      </a:r>
                      <a:r>
                        <a:rPr lang="en-US" sz="1300" i="0" baseline="0" dirty="0"/>
                        <a:t> data suggested some benefit</a:t>
                      </a:r>
                      <a:endParaRPr lang="en-US" sz="1300" i="0" dirty="0"/>
                    </a:p>
                    <a:p>
                      <a:pPr marL="0" indent="0">
                        <a:buFont typeface="Arial" panose="020B0604020202020204" pitchFamily="34" charset="0"/>
                        <a:buNone/>
                      </a:pPr>
                      <a:endParaRPr lang="en-US" sz="1300" i="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b="1" baseline="0" dirty="0"/>
                        <a:t>PSJH ID-CDT does not recommend use with rationale that all COVID-19 guidelines recommend against its use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b="1"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b="0" baseline="0" dirty="0" err="1"/>
                        <a:t>Coadministration</a:t>
                      </a:r>
                      <a:r>
                        <a:rPr lang="en-US" sz="1300" b="0" baseline="0" dirty="0"/>
                        <a:t> with </a:t>
                      </a:r>
                      <a:r>
                        <a:rPr lang="en-US" sz="1300" b="0" baseline="0" dirty="0" err="1"/>
                        <a:t>remdesivir</a:t>
                      </a:r>
                      <a:r>
                        <a:rPr lang="en-US" sz="1300" b="0" baseline="0" dirty="0"/>
                        <a:t> is not recommended as it may result in reduced antiviral activity of </a:t>
                      </a:r>
                      <a:r>
                        <a:rPr lang="en-US" sz="1300" b="0" baseline="0" dirty="0" err="1"/>
                        <a:t>remdesivir</a:t>
                      </a:r>
                      <a:endParaRPr lang="en-US" sz="1300" b="0" baseline="0" dirty="0"/>
                    </a:p>
                  </a:txBody>
                  <a:tcPr/>
                </a:tc>
                <a:extLst>
                  <a:ext uri="{0D108BD9-81ED-4DB2-BD59-A6C34878D82A}">
                    <a16:rowId xmlns:a16="http://schemas.microsoft.com/office/drawing/2014/main" val="10001"/>
                  </a:ext>
                </a:extLst>
              </a:tr>
              <a:tr h="2051590">
                <a:tc>
                  <a:txBody>
                    <a:bodyPr/>
                    <a:lstStyle/>
                    <a:p>
                      <a:r>
                        <a:rPr lang="en-US" sz="1300" dirty="0"/>
                        <a:t>Tocilizumab</a:t>
                      </a:r>
                    </a:p>
                  </a:txBody>
                  <a:tcPr/>
                </a:tc>
                <a:tc>
                  <a:txBody>
                    <a:bodyPr/>
                    <a:lstStyle/>
                    <a:p>
                      <a:r>
                        <a:rPr lang="en-US" sz="1300" dirty="0"/>
                        <a:t>400 mg IVPB</a:t>
                      </a:r>
                      <a:r>
                        <a:rPr lang="en-US" sz="1300" baseline="0" dirty="0"/>
                        <a:t> x 1 dose</a:t>
                      </a:r>
                    </a:p>
                    <a:p>
                      <a:endParaRPr lang="en-US" sz="1300" baseline="0" dirty="0"/>
                    </a:p>
                    <a:p>
                      <a:r>
                        <a:rPr lang="en-US" sz="1300" baseline="0" dirty="0"/>
                        <a:t>M</a:t>
                      </a:r>
                      <a:r>
                        <a:rPr lang="en-US" sz="1300" dirty="0"/>
                        <a:t>ay repeat x 1 in 8-12 hours if clinical symptoms worsen or do not demonstrate improvement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IL-6 receptor antagonist used to treat CRS (</a:t>
                      </a:r>
                      <a:r>
                        <a:rPr lang="en-US" sz="1300" b="1" dirty="0"/>
                        <a:t>$2.13K - $4.25K per dose)</a:t>
                      </a:r>
                    </a:p>
                    <a:p>
                      <a:endParaRPr lang="en-US" sz="1300" dirty="0"/>
                    </a:p>
                    <a:p>
                      <a:r>
                        <a:rPr lang="en-US" sz="1300" dirty="0"/>
                        <a:t>CHS criteria for use:</a:t>
                      </a:r>
                    </a:p>
                    <a:p>
                      <a:pPr marL="285750" indent="-285750">
                        <a:buFont typeface="Arial" panose="020B0604020202020204" pitchFamily="34" charset="0"/>
                        <a:buChar char="•"/>
                      </a:pPr>
                      <a:r>
                        <a:rPr lang="en-US" sz="1300" dirty="0"/>
                        <a:t>Proven COVID-19 infection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Early treatment of severe/critically ill patients who are clinically deteriorating</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Restricted to i</a:t>
                      </a:r>
                      <a:r>
                        <a:rPr lang="en-US" sz="1300" dirty="0"/>
                        <a:t>ntensivists or ID</a:t>
                      </a:r>
                    </a:p>
                    <a:p>
                      <a:pPr marL="285750" indent="-285750">
                        <a:buFont typeface="Arial" panose="020B0604020202020204" pitchFamily="34" charset="0"/>
                        <a:buChar char="•"/>
                      </a:pPr>
                      <a:r>
                        <a:rPr lang="en-US" sz="1300" dirty="0"/>
                        <a:t>AST/ALT &lt;5xULN, ANC &gt;500, </a:t>
                      </a:r>
                      <a:r>
                        <a:rPr lang="en-US" sz="1300" dirty="0" err="1"/>
                        <a:t>Plt</a:t>
                      </a:r>
                      <a:r>
                        <a:rPr lang="en-US" sz="1300" dirty="0"/>
                        <a:t> &gt;50K</a:t>
                      </a:r>
                    </a:p>
                    <a:p>
                      <a:pPr marL="285750" indent="-285750">
                        <a:buFont typeface="Arial" panose="020B0604020202020204" pitchFamily="34" charset="0"/>
                        <a:buChar char="•"/>
                      </a:pPr>
                      <a:endParaRPr lang="en-US" sz="130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b="1" i="0" dirty="0"/>
                        <a:t>PSJH compliance: </a:t>
                      </a:r>
                      <a:r>
                        <a:rPr lang="en-US" sz="1300" b="0" i="0" u="sng" dirty="0"/>
                        <a:t>signed informed consent </a:t>
                      </a:r>
                      <a:r>
                        <a:rPr lang="en-US" sz="1300" b="0" i="0" dirty="0"/>
                        <a:t>is recommended prior to dispensing this agent</a:t>
                      </a:r>
                    </a:p>
                  </a:txBody>
                  <a:tcPr/>
                </a:tc>
                <a:tc>
                  <a:txBody>
                    <a:bodyPr/>
                    <a:lstStyle/>
                    <a:p>
                      <a:r>
                        <a:rPr lang="en-US" sz="1300" b="0" i="0" dirty="0"/>
                        <a:t>NIH </a:t>
                      </a:r>
                      <a:r>
                        <a:rPr lang="en-US" sz="1300" b="0" i="0" baseline="0" dirty="0"/>
                        <a:t>guidelines state </a:t>
                      </a:r>
                      <a:r>
                        <a:rPr lang="en-US" sz="1300" b="0" i="0" dirty="0"/>
                        <a:t>insufficient data to recommend for or against the use of IL-6 inhibitors for treatment of COVID-19</a:t>
                      </a:r>
                    </a:p>
                    <a:p>
                      <a:endParaRPr lang="en-US" sz="1300" b="0" i="0" dirty="0"/>
                    </a:p>
                    <a:p>
                      <a:r>
                        <a:rPr lang="en-US" sz="1300" b="1" i="0" dirty="0"/>
                        <a:t>7/2/20:</a:t>
                      </a:r>
                      <a:r>
                        <a:rPr lang="en-US" sz="1300" b="1" i="0" baseline="0" dirty="0"/>
                        <a:t> </a:t>
                      </a:r>
                      <a:r>
                        <a:rPr lang="en-US" sz="1300" b="1" i="0" dirty="0" err="1"/>
                        <a:t>Sarilumab</a:t>
                      </a:r>
                      <a:r>
                        <a:rPr lang="en-US" sz="1300" b="1" i="0" dirty="0"/>
                        <a:t> trials stopped, no efficacy at any dose</a:t>
                      </a:r>
                    </a:p>
                    <a:p>
                      <a:endParaRPr lang="en-US" sz="1300" b="0" i="0" dirty="0"/>
                    </a:p>
                    <a:p>
                      <a:r>
                        <a:rPr lang="en-US" sz="1300" b="1" i="0" dirty="0"/>
                        <a:t>7/8/20: PSJH ID-CDT approval of new criteria</a:t>
                      </a:r>
                      <a:r>
                        <a:rPr lang="en-US" sz="1300" b="1" i="0" baseline="0" dirty="0"/>
                        <a:t> for use:</a:t>
                      </a:r>
                    </a:p>
                    <a:p>
                      <a:pPr marL="285750" indent="-285750">
                        <a:buFont typeface="Arial" panose="020B0604020202020204" pitchFamily="34" charset="0"/>
                        <a:buChar char="•"/>
                      </a:pPr>
                      <a:r>
                        <a:rPr lang="en-US" sz="1300" b="0" i="0" dirty="0"/>
                        <a:t>Severe/critically ill patients who are clinically deteriorating despite other treatment and/or supportive care</a:t>
                      </a:r>
                    </a:p>
                    <a:p>
                      <a:pPr marL="285750" indent="-285750">
                        <a:buFont typeface="Arial" panose="020B0604020202020204" pitchFamily="34" charset="0"/>
                        <a:buChar char="•"/>
                      </a:pPr>
                      <a:r>
                        <a:rPr lang="en-US" sz="1300" b="0" i="0" dirty="0"/>
                        <a:t>Require at least 6 L </a:t>
                      </a:r>
                      <a:r>
                        <a:rPr lang="en-US" sz="1300" b="0" i="0" dirty="0" err="1"/>
                        <a:t>suppl</a:t>
                      </a:r>
                      <a:r>
                        <a:rPr lang="en-US" sz="1300" b="0" i="0" dirty="0"/>
                        <a:t> O2 to maintain a SpO2 ≥ 93%</a:t>
                      </a:r>
                    </a:p>
                    <a:p>
                      <a:pPr marL="285750" indent="-285750">
                        <a:buFont typeface="Arial" panose="020B0604020202020204" pitchFamily="34" charset="0"/>
                        <a:buChar char="•"/>
                      </a:pPr>
                      <a:r>
                        <a:rPr lang="en-US" sz="1300" b="0" i="0" dirty="0"/>
                        <a:t>Mechanical vent OR multi organ failure OR ICU admission</a:t>
                      </a:r>
                    </a:p>
                  </a:txBody>
                  <a:tcPr/>
                </a:tc>
                <a:extLst>
                  <a:ext uri="{0D108BD9-81ED-4DB2-BD59-A6C34878D82A}">
                    <a16:rowId xmlns:a16="http://schemas.microsoft.com/office/drawing/2014/main" val="10003"/>
                  </a:ext>
                </a:extLst>
              </a:tr>
              <a:tr h="368647">
                <a:tc>
                  <a:txBody>
                    <a:bodyPr/>
                    <a:lstStyle/>
                    <a:p>
                      <a:r>
                        <a:rPr lang="en-US" sz="1400" dirty="0"/>
                        <a:t>Convalescent</a:t>
                      </a:r>
                      <a:r>
                        <a:rPr lang="en-US" sz="1400" baseline="0" dirty="0"/>
                        <a:t> </a:t>
                      </a:r>
                      <a:r>
                        <a:rPr lang="en-US" sz="1400" dirty="0"/>
                        <a:t>Plasma</a:t>
                      </a:r>
                    </a:p>
                  </a:txBody>
                  <a:tcPr/>
                </a:tc>
                <a:tc>
                  <a:txBody>
                    <a:bodyPr/>
                    <a:lstStyle/>
                    <a:p>
                      <a:r>
                        <a:rPr lang="en-US" sz="1400" dirty="0"/>
                        <a:t>1</a:t>
                      </a:r>
                      <a:r>
                        <a:rPr lang="en-US" sz="1400" baseline="0" dirty="0"/>
                        <a:t> unit (200-400mL) x 1</a:t>
                      </a:r>
                      <a:endParaRPr lang="en-US" sz="1400" dirty="0"/>
                    </a:p>
                  </a:txBody>
                  <a:tcPr/>
                </a:tc>
                <a:tc>
                  <a:txBody>
                    <a:bodyPr/>
                    <a:lstStyle/>
                    <a:p>
                      <a:r>
                        <a:rPr lang="en-US" sz="1400" dirty="0"/>
                        <a:t>CMC</a:t>
                      </a:r>
                      <a:r>
                        <a:rPr lang="en-US" sz="1400" baseline="0" dirty="0"/>
                        <a:t> e</a:t>
                      </a:r>
                      <a:r>
                        <a:rPr lang="en-US" sz="1400" dirty="0"/>
                        <a:t>nrolled in Mayo trial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Enrolled 29 patients to date</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36829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517713" y="1219200"/>
          <a:ext cx="11208122" cy="2937905"/>
        </p:xfrm>
        <a:graphic>
          <a:graphicData uri="http://schemas.openxmlformats.org/drawingml/2006/table">
            <a:tbl>
              <a:tblPr firstRow="1" bandRow="1">
                <a:tableStyleId>{5C22544A-7EE6-4342-B048-85BDC9FD1C3A}</a:tableStyleId>
              </a:tblPr>
              <a:tblGrid>
                <a:gridCol w="1891103">
                  <a:extLst>
                    <a:ext uri="{9D8B030D-6E8A-4147-A177-3AD203B41FA5}">
                      <a16:colId xmlns:a16="http://schemas.microsoft.com/office/drawing/2014/main" val="20000"/>
                    </a:ext>
                  </a:extLst>
                </a:gridCol>
                <a:gridCol w="2337710">
                  <a:extLst>
                    <a:ext uri="{9D8B030D-6E8A-4147-A177-3AD203B41FA5}">
                      <a16:colId xmlns:a16="http://schemas.microsoft.com/office/drawing/2014/main" val="20001"/>
                    </a:ext>
                  </a:extLst>
                </a:gridCol>
                <a:gridCol w="3935725">
                  <a:extLst>
                    <a:ext uri="{9D8B030D-6E8A-4147-A177-3AD203B41FA5}">
                      <a16:colId xmlns:a16="http://schemas.microsoft.com/office/drawing/2014/main" val="20002"/>
                    </a:ext>
                  </a:extLst>
                </a:gridCol>
                <a:gridCol w="3043584">
                  <a:extLst>
                    <a:ext uri="{9D8B030D-6E8A-4147-A177-3AD203B41FA5}">
                      <a16:colId xmlns:a16="http://schemas.microsoft.com/office/drawing/2014/main" val="20003"/>
                    </a:ext>
                  </a:extLst>
                </a:gridCol>
              </a:tblGrid>
              <a:tr h="316625">
                <a:tc>
                  <a:txBody>
                    <a:bodyPr/>
                    <a:lstStyle/>
                    <a:p>
                      <a:r>
                        <a:rPr lang="en-US" sz="1400" dirty="0"/>
                        <a:t>Agent</a:t>
                      </a:r>
                    </a:p>
                  </a:txBody>
                  <a:tcPr/>
                </a:tc>
                <a:tc>
                  <a:txBody>
                    <a:bodyPr/>
                    <a:lstStyle/>
                    <a:p>
                      <a:r>
                        <a:rPr lang="en-US" sz="1400" dirty="0"/>
                        <a:t>Dosage</a:t>
                      </a:r>
                    </a:p>
                  </a:txBody>
                  <a:tcPr/>
                </a:tc>
                <a:tc>
                  <a:txBody>
                    <a:bodyPr/>
                    <a:lstStyle/>
                    <a:p>
                      <a:r>
                        <a:rPr lang="en-US" sz="1400" dirty="0"/>
                        <a:t>Comments</a:t>
                      </a:r>
                    </a:p>
                  </a:txBody>
                  <a:tcPr/>
                </a:tc>
                <a:tc>
                  <a:txBody>
                    <a:bodyPr/>
                    <a:lstStyle/>
                    <a:p>
                      <a:r>
                        <a:rPr lang="en-US" sz="1400" dirty="0"/>
                        <a:t>Update</a:t>
                      </a:r>
                    </a:p>
                  </a:txBody>
                  <a:tcPr/>
                </a:tc>
                <a:extLst>
                  <a:ext uri="{0D108BD9-81ED-4DB2-BD59-A6C34878D82A}">
                    <a16:rowId xmlns:a16="http://schemas.microsoft.com/office/drawing/2014/main" val="10000"/>
                  </a:ext>
                </a:extLst>
              </a:tr>
              <a:tr h="304800">
                <a:tc>
                  <a:txBody>
                    <a:bodyPr/>
                    <a:lstStyle/>
                    <a:p>
                      <a:r>
                        <a:rPr lang="en-US" sz="1400" dirty="0"/>
                        <a:t>Ivermectin</a:t>
                      </a:r>
                    </a:p>
                  </a:txBody>
                  <a:tcPr/>
                </a:tc>
                <a:tc>
                  <a:txBody>
                    <a:bodyPr/>
                    <a:lstStyle/>
                    <a:p>
                      <a:r>
                        <a:rPr lang="en-US" sz="1400" dirty="0"/>
                        <a:t>150-400 mcg/kg PO</a:t>
                      </a:r>
                    </a:p>
                  </a:txBody>
                  <a:tcPr/>
                </a:tc>
                <a:tc>
                  <a:txBody>
                    <a:bodyPr/>
                    <a:lstStyle/>
                    <a:p>
                      <a:r>
                        <a:rPr lang="en-US" sz="1400" dirty="0"/>
                        <a:t>In vitro studies show benefit at high doses</a:t>
                      </a:r>
                    </a:p>
                    <a:p>
                      <a:endParaRPr lang="en-US" sz="1400" dirty="0"/>
                    </a:p>
                    <a:p>
                      <a:r>
                        <a:rPr lang="en-US" sz="1400" dirty="0"/>
                        <a:t>No RCT data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No published peer reviewed data supporting its safety and efficacy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1" dirty="0"/>
                        <a:t>Caution</a:t>
                      </a:r>
                      <a:r>
                        <a:rPr lang="en-US" sz="1400" b="1" i="1" baseline="0" dirty="0"/>
                        <a:t> with </a:t>
                      </a:r>
                      <a:r>
                        <a:rPr lang="en-US" sz="1400" b="1" i="1" dirty="0"/>
                        <a:t>small pilot,</a:t>
                      </a:r>
                      <a:r>
                        <a:rPr lang="en-US" sz="1400" b="1" i="1" baseline="0" dirty="0"/>
                        <a:t> phase 2, or retrospective study info available on pre-print servers</a:t>
                      </a:r>
                      <a:endParaRPr lang="en-US" sz="1400" b="1" i="1" dirty="0"/>
                    </a:p>
                  </a:txBody>
                  <a:tcPr/>
                </a:tc>
                <a:extLst>
                  <a:ext uri="{0D108BD9-81ED-4DB2-BD59-A6C34878D82A}">
                    <a16:rowId xmlns:a16="http://schemas.microsoft.com/office/drawing/2014/main" val="2432982967"/>
                  </a:ext>
                </a:extLst>
              </a:tr>
              <a:tr h="279428">
                <a:tc>
                  <a:txBody>
                    <a:bodyPr/>
                    <a:lstStyle/>
                    <a:p>
                      <a:r>
                        <a:rPr lang="en-US" sz="1400" dirty="0"/>
                        <a:t>Sildenafil</a:t>
                      </a:r>
                    </a:p>
                  </a:txBody>
                  <a:tcPr/>
                </a:tc>
                <a:tc>
                  <a:txBody>
                    <a:bodyPr/>
                    <a:lstStyle/>
                    <a:p>
                      <a:r>
                        <a:rPr lang="en-US" sz="1400" dirty="0"/>
                        <a:t>20 mg PO three times a day</a:t>
                      </a:r>
                    </a:p>
                  </a:txBody>
                  <a:tcPr/>
                </a:tc>
                <a:tc>
                  <a:txBody>
                    <a:bodyPr/>
                    <a:lstStyle/>
                    <a:p>
                      <a:r>
                        <a:rPr lang="en-US" sz="1400" dirty="0"/>
                        <a:t>Current trials are ongoing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No data supporting its use at this time</a:t>
                      </a:r>
                    </a:p>
                  </a:txBody>
                  <a:tcPr/>
                </a:tc>
                <a:extLst>
                  <a:ext uri="{0D108BD9-81ED-4DB2-BD59-A6C34878D82A}">
                    <a16:rowId xmlns:a16="http://schemas.microsoft.com/office/drawing/2014/main" val="3299706894"/>
                  </a:ext>
                </a:extLst>
              </a:tr>
              <a:tr h="279428">
                <a:tc>
                  <a:txBody>
                    <a:bodyPr/>
                    <a:lstStyle/>
                    <a:p>
                      <a:r>
                        <a:rPr lang="en-US" sz="1400" dirty="0" err="1"/>
                        <a:t>Zanubrutinib</a:t>
                      </a:r>
                      <a:endParaRPr lang="en-US" sz="1400" dirty="0"/>
                    </a:p>
                  </a:txBody>
                  <a:tcPr/>
                </a:tc>
                <a:tc>
                  <a:txBody>
                    <a:bodyPr/>
                    <a:lstStyle/>
                    <a:p>
                      <a:r>
                        <a:rPr lang="en-US" sz="1400" dirty="0"/>
                        <a:t>320 mg PO once daily for up to a maximum of 28 days</a:t>
                      </a:r>
                    </a:p>
                  </a:txBody>
                  <a:tcPr/>
                </a:tc>
                <a:tc>
                  <a:txBody>
                    <a:bodyPr/>
                    <a:lstStyle/>
                    <a:p>
                      <a:r>
                        <a:rPr lang="en-US" sz="1400" dirty="0"/>
                        <a:t>CMC will be participating in</a:t>
                      </a:r>
                      <a:r>
                        <a:rPr lang="en-US" sz="1400" baseline="0" dirty="0"/>
                        <a:t> this p</a:t>
                      </a:r>
                      <a:r>
                        <a:rPr lang="en-US" sz="1400" dirty="0"/>
                        <a:t>hase 2, randomized, double blind, placebo-controlled</a:t>
                      </a:r>
                      <a:r>
                        <a:rPr lang="en-US" sz="1400" baseline="0" dirty="0"/>
                        <a:t> (N~</a:t>
                      </a:r>
                      <a:r>
                        <a:rPr lang="en-US" sz="1400" dirty="0"/>
                        <a:t>46-52</a:t>
                      </a:r>
                      <a:r>
                        <a:rPr lang="en-US" sz="1400" baseline="0" dirty="0"/>
                        <a:t>) </a:t>
                      </a:r>
                      <a:endParaRPr lang="en-US" sz="1400" dirty="0"/>
                    </a:p>
                  </a:txBody>
                  <a:tcPr/>
                </a:tc>
                <a:tc>
                  <a:txBody>
                    <a:bodyPr/>
                    <a:lstStyle/>
                    <a:p>
                      <a:r>
                        <a:rPr lang="en-US" sz="1400" b="0" baseline="0" dirty="0"/>
                        <a:t>Completed initial training. Hope to enroll patients in the next few weeks.</a:t>
                      </a:r>
                    </a:p>
                    <a:p>
                      <a:endParaRPr lang="en-US" sz="1400" b="1" baseline="0" dirty="0"/>
                    </a:p>
                    <a:p>
                      <a:r>
                        <a:rPr lang="en-US" sz="1400" b="1" baseline="0" dirty="0"/>
                        <a:t>Current enrollment: 0 patients</a:t>
                      </a:r>
                      <a:endParaRPr lang="en-US" sz="1400" b="1"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427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13C0-2AD8-47DB-815C-CA73FE2CB807}"/>
              </a:ext>
            </a:extLst>
          </p:cNvPr>
          <p:cNvSpPr>
            <a:spLocks noGrp="1"/>
          </p:cNvSpPr>
          <p:nvPr>
            <p:ph type="title"/>
          </p:nvPr>
        </p:nvSpPr>
        <p:spPr/>
        <p:txBody>
          <a:bodyPr/>
          <a:lstStyle/>
          <a:p>
            <a:r>
              <a:rPr lang="en-US" dirty="0"/>
              <a:t>Pharmacy Shortages/Allocations</a:t>
            </a:r>
          </a:p>
        </p:txBody>
      </p:sp>
      <p:sp>
        <p:nvSpPr>
          <p:cNvPr id="3" name="Content Placeholder 2">
            <a:extLst>
              <a:ext uri="{FF2B5EF4-FFF2-40B4-BE49-F238E27FC236}">
                <a16:creationId xmlns:a16="http://schemas.microsoft.com/office/drawing/2014/main" id="{4D087979-DCA8-4EEB-A9EE-5FF6E60AABA5}"/>
              </a:ext>
            </a:extLst>
          </p:cNvPr>
          <p:cNvSpPr>
            <a:spLocks noGrp="1"/>
          </p:cNvSpPr>
          <p:nvPr>
            <p:ph idx="1"/>
          </p:nvPr>
        </p:nvSpPr>
        <p:spPr>
          <a:xfrm>
            <a:off x="1268817" y="1208569"/>
            <a:ext cx="4543260" cy="4906963"/>
          </a:xfrm>
        </p:spPr>
        <p:txBody>
          <a:bodyPr anchor="t"/>
          <a:lstStyle/>
          <a:p>
            <a:r>
              <a:rPr lang="en-US" sz="2400" dirty="0"/>
              <a:t>Covid-19 Related</a:t>
            </a:r>
          </a:p>
          <a:p>
            <a:pPr lvl="1"/>
            <a:r>
              <a:rPr lang="en-US" sz="1800" b="1" u="sng" dirty="0"/>
              <a:t>CISATRACURIUM</a:t>
            </a:r>
          </a:p>
          <a:p>
            <a:pPr lvl="1"/>
            <a:r>
              <a:rPr lang="en-US" sz="1800" b="1" dirty="0"/>
              <a:t>Rocuronium</a:t>
            </a:r>
          </a:p>
          <a:p>
            <a:pPr lvl="1"/>
            <a:r>
              <a:rPr lang="en-US" sz="1800" b="1" dirty="0"/>
              <a:t>Vecuronium</a:t>
            </a:r>
          </a:p>
          <a:p>
            <a:pPr lvl="1"/>
            <a:r>
              <a:rPr lang="en-US" sz="1800" b="1" dirty="0"/>
              <a:t>Propofol</a:t>
            </a:r>
          </a:p>
          <a:p>
            <a:pPr lvl="1"/>
            <a:r>
              <a:rPr lang="en-US" sz="1800" b="1" dirty="0"/>
              <a:t>Fentanyl</a:t>
            </a:r>
          </a:p>
          <a:p>
            <a:pPr lvl="1"/>
            <a:r>
              <a:rPr lang="en-US" sz="1800" dirty="0"/>
              <a:t>Vitamin C Liquid and </a:t>
            </a:r>
            <a:r>
              <a:rPr lang="en-US" sz="1800" dirty="0" err="1"/>
              <a:t>Inj</a:t>
            </a:r>
            <a:endParaRPr lang="en-US" sz="1800" dirty="0"/>
          </a:p>
          <a:p>
            <a:pPr lvl="1"/>
            <a:r>
              <a:rPr lang="en-US" sz="1800" dirty="0"/>
              <a:t>Dexamethasone </a:t>
            </a:r>
            <a:r>
              <a:rPr lang="en-US" sz="1800" dirty="0" err="1"/>
              <a:t>Inj</a:t>
            </a:r>
            <a:r>
              <a:rPr lang="en-US" sz="1800" dirty="0"/>
              <a:t> and Tabs</a:t>
            </a:r>
          </a:p>
          <a:p>
            <a:pPr lvl="1"/>
            <a:r>
              <a:rPr lang="en-US" sz="1800" b="1" dirty="0"/>
              <a:t>Ivermectin</a:t>
            </a:r>
          </a:p>
          <a:p>
            <a:pPr lvl="1"/>
            <a:r>
              <a:rPr lang="en-US" sz="1800" b="1" dirty="0">
                <a:cs typeface="Calibri"/>
              </a:rPr>
              <a:t>Dexamethasone</a:t>
            </a:r>
          </a:p>
          <a:p>
            <a:pPr lvl="1"/>
            <a:r>
              <a:rPr lang="en-US" sz="1800" b="1" dirty="0">
                <a:cs typeface="Calibri"/>
              </a:rPr>
              <a:t>Zinc Sulfate Tabs</a:t>
            </a:r>
          </a:p>
          <a:p>
            <a:pPr lvl="1"/>
            <a:r>
              <a:rPr lang="en-US" sz="1800" dirty="0">
                <a:cs typeface="Calibri"/>
              </a:rPr>
              <a:t>Sildenafil Tabs</a:t>
            </a:r>
          </a:p>
          <a:p>
            <a:pPr lvl="1"/>
            <a:r>
              <a:rPr lang="en-US" sz="1800" dirty="0">
                <a:cs typeface="Calibri"/>
              </a:rPr>
              <a:t>Budesonide Inhalers</a:t>
            </a:r>
          </a:p>
        </p:txBody>
      </p:sp>
      <p:sp>
        <p:nvSpPr>
          <p:cNvPr id="4" name="Content Placeholder 2">
            <a:extLst>
              <a:ext uri="{FF2B5EF4-FFF2-40B4-BE49-F238E27FC236}">
                <a16:creationId xmlns:a16="http://schemas.microsoft.com/office/drawing/2014/main" id="{91049E37-ED62-4510-8AD3-2B3E05ED66E4}"/>
              </a:ext>
            </a:extLst>
          </p:cNvPr>
          <p:cNvSpPr txBox="1">
            <a:spLocks/>
          </p:cNvSpPr>
          <p:nvPr/>
        </p:nvSpPr>
        <p:spPr>
          <a:xfrm>
            <a:off x="6609905" y="1219203"/>
            <a:ext cx="4649333" cy="4906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393B3D"/>
                </a:solidFill>
                <a:effectLst/>
                <a:uLnTx/>
                <a:uFillTx/>
                <a:latin typeface="Calibri"/>
                <a:ea typeface="+mn-ea"/>
                <a:cs typeface="+mn-cs"/>
              </a:rPr>
              <a:t>Non-Covid-19 Related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Bumetanide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Amiodarone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Dopamine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Dobutamine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Famotidine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Furosemide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Doxycycline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Nitroglycerin SDV</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Bupivacaine with epinephrine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Lidocaine with epinephrine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Methadone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Nalbuphine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tab pos="2116138" algn="l"/>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Sertraline 20 mg/ml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Soln</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p:txBody>
      </p:sp>
    </p:spTree>
    <p:extLst>
      <p:ext uri="{BB962C8B-B14F-4D97-AF65-F5344CB8AC3E}">
        <p14:creationId xmlns:p14="http://schemas.microsoft.com/office/powerpoint/2010/main" val="2737725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 name="Picture 2"/>
          <p:cNvPicPr>
            <a:picLocks noChangeAspect="1"/>
          </p:cNvPicPr>
          <p:nvPr/>
        </p:nvPicPr>
        <p:blipFill>
          <a:blip r:embed="rId3"/>
          <a:stretch>
            <a:fillRect/>
          </a:stretch>
        </p:blipFill>
        <p:spPr>
          <a:xfrm>
            <a:off x="187124" y="1340366"/>
            <a:ext cx="11817752" cy="4620597"/>
          </a:xfrm>
          <a:prstGeom prst="rect">
            <a:avLst/>
          </a:prstGeom>
        </p:spPr>
      </p:pic>
    </p:spTree>
    <p:extLst>
      <p:ext uri="{BB962C8B-B14F-4D97-AF65-F5344CB8AC3E}">
        <p14:creationId xmlns:p14="http://schemas.microsoft.com/office/powerpoint/2010/main" val="2645411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 name="Picture 2"/>
          <p:cNvPicPr>
            <a:picLocks noChangeAspect="1"/>
          </p:cNvPicPr>
          <p:nvPr/>
        </p:nvPicPr>
        <p:blipFill>
          <a:blip r:embed="rId3"/>
          <a:stretch>
            <a:fillRect/>
          </a:stretch>
        </p:blipFill>
        <p:spPr>
          <a:xfrm>
            <a:off x="262359" y="1386274"/>
            <a:ext cx="11667281" cy="4673061"/>
          </a:xfrm>
          <a:prstGeom prst="rect">
            <a:avLst/>
          </a:prstGeom>
        </p:spPr>
      </p:pic>
    </p:spTree>
    <p:extLst>
      <p:ext uri="{BB962C8B-B14F-4D97-AF65-F5344CB8AC3E}">
        <p14:creationId xmlns:p14="http://schemas.microsoft.com/office/powerpoint/2010/main" val="2878831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 name="Picture 2"/>
          <p:cNvPicPr>
            <a:picLocks noChangeAspect="1"/>
          </p:cNvPicPr>
          <p:nvPr/>
        </p:nvPicPr>
        <p:blipFill>
          <a:blip r:embed="rId3"/>
          <a:stretch>
            <a:fillRect/>
          </a:stretch>
        </p:blipFill>
        <p:spPr>
          <a:xfrm>
            <a:off x="625033" y="1377393"/>
            <a:ext cx="9873205" cy="5241655"/>
          </a:xfrm>
          <a:prstGeom prst="rect">
            <a:avLst/>
          </a:prstGeom>
        </p:spPr>
      </p:pic>
    </p:spTree>
    <p:extLst>
      <p:ext uri="{BB962C8B-B14F-4D97-AF65-F5344CB8AC3E}">
        <p14:creationId xmlns:p14="http://schemas.microsoft.com/office/powerpoint/2010/main" val="1521686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F873-4306-024F-A0E3-9C8E69D3A4D2}"/>
              </a:ext>
            </a:extLst>
          </p:cNvPr>
          <p:cNvSpPr>
            <a:spLocks noGrp="1"/>
          </p:cNvSpPr>
          <p:nvPr>
            <p:ph type="ctrTitle"/>
          </p:nvPr>
        </p:nvSpPr>
        <p:spPr>
          <a:xfrm>
            <a:off x="886120" y="1399613"/>
            <a:ext cx="10363200" cy="1470025"/>
          </a:xfrm>
          <a:effectLst>
            <a:outerShdw blurRad="50800" dist="38100" dir="2700000" algn="tl" rotWithShape="0">
              <a:prstClr val="black">
                <a:alpha val="40000"/>
              </a:prstClr>
            </a:outerShdw>
          </a:effectLst>
        </p:spPr>
        <p:txBody>
          <a:bodyPr/>
          <a:lstStyle/>
          <a:p>
            <a:r>
              <a:rPr lang="en-US" sz="5400" dirty="0"/>
              <a:t>Reflection</a:t>
            </a:r>
          </a:p>
        </p:txBody>
      </p:sp>
      <p:sp>
        <p:nvSpPr>
          <p:cNvPr id="3" name="Subtitle 2">
            <a:extLst>
              <a:ext uri="{FF2B5EF4-FFF2-40B4-BE49-F238E27FC236}">
                <a16:creationId xmlns:a16="http://schemas.microsoft.com/office/drawing/2014/main" id="{D70C335F-AA52-3E46-93A3-40312A7C9E92}"/>
              </a:ext>
            </a:extLst>
          </p:cNvPr>
          <p:cNvSpPr>
            <a:spLocks noGrp="1"/>
          </p:cNvSpPr>
          <p:nvPr>
            <p:ph type="subTitle" idx="1"/>
          </p:nvPr>
        </p:nvSpPr>
        <p:spPr>
          <a:xfrm>
            <a:off x="1621616" y="4347967"/>
            <a:ext cx="8892208" cy="998261"/>
          </a:xfrm>
          <a:effectLst>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286110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 name="Picture 2"/>
          <p:cNvPicPr>
            <a:picLocks noChangeAspect="1"/>
          </p:cNvPicPr>
          <p:nvPr/>
        </p:nvPicPr>
        <p:blipFill>
          <a:blip r:embed="rId3"/>
          <a:stretch>
            <a:fillRect/>
          </a:stretch>
        </p:blipFill>
        <p:spPr>
          <a:xfrm>
            <a:off x="239210" y="1402646"/>
            <a:ext cx="11713580" cy="4412915"/>
          </a:xfrm>
          <a:prstGeom prst="rect">
            <a:avLst/>
          </a:prstGeom>
        </p:spPr>
      </p:pic>
    </p:spTree>
    <p:extLst>
      <p:ext uri="{BB962C8B-B14F-4D97-AF65-F5344CB8AC3E}">
        <p14:creationId xmlns:p14="http://schemas.microsoft.com/office/powerpoint/2010/main" val="2155743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4" name="Picture 3"/>
          <p:cNvPicPr>
            <a:picLocks noChangeAspect="1"/>
          </p:cNvPicPr>
          <p:nvPr/>
        </p:nvPicPr>
        <p:blipFill>
          <a:blip r:embed="rId3"/>
          <a:stretch>
            <a:fillRect/>
          </a:stretch>
        </p:blipFill>
        <p:spPr>
          <a:xfrm>
            <a:off x="709721" y="1369672"/>
            <a:ext cx="10758456" cy="5297346"/>
          </a:xfrm>
          <a:prstGeom prst="rect">
            <a:avLst/>
          </a:prstGeom>
        </p:spPr>
      </p:pic>
    </p:spTree>
    <p:extLst>
      <p:ext uri="{BB962C8B-B14F-4D97-AF65-F5344CB8AC3E}">
        <p14:creationId xmlns:p14="http://schemas.microsoft.com/office/powerpoint/2010/main" val="2744309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3" name="Picture 2"/>
          <p:cNvPicPr>
            <a:picLocks noChangeAspect="1"/>
          </p:cNvPicPr>
          <p:nvPr/>
        </p:nvPicPr>
        <p:blipFill>
          <a:blip r:embed="rId3"/>
          <a:stretch>
            <a:fillRect/>
          </a:stretch>
        </p:blipFill>
        <p:spPr>
          <a:xfrm>
            <a:off x="204486" y="1413593"/>
            <a:ext cx="11783028" cy="1601124"/>
          </a:xfrm>
          <a:prstGeom prst="rect">
            <a:avLst/>
          </a:prstGeom>
        </p:spPr>
      </p:pic>
      <p:pic>
        <p:nvPicPr>
          <p:cNvPr id="4" name="Picture 3"/>
          <p:cNvPicPr>
            <a:picLocks noChangeAspect="1"/>
          </p:cNvPicPr>
          <p:nvPr/>
        </p:nvPicPr>
        <p:blipFill>
          <a:blip r:embed="rId4"/>
          <a:stretch>
            <a:fillRect/>
          </a:stretch>
        </p:blipFill>
        <p:spPr>
          <a:xfrm>
            <a:off x="204485" y="3308032"/>
            <a:ext cx="11783029" cy="1807978"/>
          </a:xfrm>
          <a:prstGeom prst="rect">
            <a:avLst/>
          </a:prstGeom>
        </p:spPr>
      </p:pic>
    </p:spTree>
    <p:extLst>
      <p:ext uri="{BB962C8B-B14F-4D97-AF65-F5344CB8AC3E}">
        <p14:creationId xmlns:p14="http://schemas.microsoft.com/office/powerpoint/2010/main" val="1907414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49" y="-80010"/>
            <a:ext cx="9784080" cy="1508760"/>
          </a:xfrm>
        </p:spPr>
        <p:txBody>
          <a:bodyPr/>
          <a:lstStyle/>
          <a:p>
            <a:r>
              <a:rPr lang="en-US" dirty="0"/>
              <a:t>PUI/Confirmed cases-hospitalized</a:t>
            </a:r>
          </a:p>
        </p:txBody>
      </p:sp>
      <p:sp>
        <p:nvSpPr>
          <p:cNvPr id="5" name="Rectangle 4"/>
          <p:cNvSpPr/>
          <p:nvPr/>
        </p:nvSpPr>
        <p:spPr>
          <a:xfrm>
            <a:off x="0" y="1040130"/>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0" name="Picture 9"/>
          <p:cNvPicPr>
            <a:picLocks noChangeAspect="1"/>
          </p:cNvPicPr>
          <p:nvPr/>
        </p:nvPicPr>
        <p:blipFill>
          <a:blip r:embed="rId3"/>
          <a:stretch>
            <a:fillRect/>
          </a:stretch>
        </p:blipFill>
        <p:spPr>
          <a:xfrm>
            <a:off x="2616826" y="4129945"/>
            <a:ext cx="7177804" cy="2640330"/>
          </a:xfrm>
          <a:prstGeom prst="rect">
            <a:avLst/>
          </a:prstGeom>
        </p:spPr>
      </p:pic>
      <p:pic>
        <p:nvPicPr>
          <p:cNvPr id="11" name="Picture 10"/>
          <p:cNvPicPr>
            <a:picLocks noChangeAspect="1"/>
          </p:cNvPicPr>
          <p:nvPr/>
        </p:nvPicPr>
        <p:blipFill rotWithShape="1">
          <a:blip r:embed="rId4"/>
          <a:srcRect t="1255" b="1"/>
          <a:stretch/>
        </p:blipFill>
        <p:spPr>
          <a:xfrm>
            <a:off x="118872" y="1112425"/>
            <a:ext cx="11954256" cy="2945225"/>
          </a:xfrm>
          <a:prstGeom prst="rect">
            <a:avLst/>
          </a:prstGeom>
        </p:spPr>
      </p:pic>
    </p:spTree>
    <p:extLst>
      <p:ext uri="{BB962C8B-B14F-4D97-AF65-F5344CB8AC3E}">
        <p14:creationId xmlns:p14="http://schemas.microsoft.com/office/powerpoint/2010/main" val="12380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4" name="Picture 3"/>
          <p:cNvPicPr>
            <a:picLocks noChangeAspect="1"/>
          </p:cNvPicPr>
          <p:nvPr/>
        </p:nvPicPr>
        <p:blipFill>
          <a:blip r:embed="rId3"/>
          <a:stretch>
            <a:fillRect/>
          </a:stretch>
        </p:blipFill>
        <p:spPr>
          <a:xfrm>
            <a:off x="144437" y="1627604"/>
            <a:ext cx="5868434" cy="3342238"/>
          </a:xfrm>
          <a:prstGeom prst="rect">
            <a:avLst/>
          </a:prstGeom>
        </p:spPr>
      </p:pic>
      <p:pic>
        <p:nvPicPr>
          <p:cNvPr id="7" name="Picture 6"/>
          <p:cNvPicPr>
            <a:picLocks noChangeAspect="1"/>
          </p:cNvPicPr>
          <p:nvPr/>
        </p:nvPicPr>
        <p:blipFill>
          <a:blip r:embed="rId4"/>
          <a:stretch>
            <a:fillRect/>
          </a:stretch>
        </p:blipFill>
        <p:spPr>
          <a:xfrm>
            <a:off x="6157308" y="1627604"/>
            <a:ext cx="5555542" cy="3342238"/>
          </a:xfrm>
          <a:prstGeom prst="rect">
            <a:avLst/>
          </a:prstGeom>
        </p:spPr>
      </p:pic>
      <p:sp>
        <p:nvSpPr>
          <p:cNvPr id="9" name="TextBox 8"/>
          <p:cNvSpPr txBox="1"/>
          <p:nvPr/>
        </p:nvSpPr>
        <p:spPr>
          <a:xfrm>
            <a:off x="4545803" y="5051872"/>
            <a:ext cx="146706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7/7-2 ECMO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7/8-2 ECMO</a:t>
            </a:r>
          </a:p>
        </p:txBody>
      </p:sp>
    </p:spTree>
    <p:extLst>
      <p:ext uri="{BB962C8B-B14F-4D97-AF65-F5344CB8AC3E}">
        <p14:creationId xmlns:p14="http://schemas.microsoft.com/office/powerpoint/2010/main" val="1740982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 Revised</a:t>
            </a:r>
          </a:p>
        </p:txBody>
      </p:sp>
      <p:graphicFrame>
        <p:nvGraphicFramePr>
          <p:cNvPr id="6" name="Table 5"/>
          <p:cNvGraphicFramePr>
            <a:graphicFrameLocks noGrp="1"/>
          </p:cNvGraphicFramePr>
          <p:nvPr>
            <p:extLst>
              <p:ext uri="{D42A27DB-BD31-4B8C-83A1-F6EECF244321}">
                <p14:modId xmlns:p14="http://schemas.microsoft.com/office/powerpoint/2010/main" val="3121185161"/>
              </p:ext>
            </p:extLst>
          </p:nvPr>
        </p:nvGraphicFramePr>
        <p:xfrm>
          <a:off x="2032000" y="1460342"/>
          <a:ext cx="8128000" cy="442468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70840">
                <a:tc>
                  <a:txBody>
                    <a:bodyPr/>
                    <a:lstStyle/>
                    <a:p>
                      <a:r>
                        <a:rPr lang="en-US" sz="2000" dirty="0">
                          <a:latin typeface="Arial" panose="020B0604020202020204" pitchFamily="34" charset="0"/>
                          <a:cs typeface="Arial" panose="020B0604020202020204" pitchFamily="34" charset="0"/>
                        </a:rPr>
                        <a:t>Phase 1</a:t>
                      </a:r>
                    </a:p>
                  </a:txBody>
                  <a:tcPr/>
                </a:tc>
                <a:tc>
                  <a:txBody>
                    <a:bodyPr/>
                    <a:lstStyle/>
                    <a:p>
                      <a:pPr algn="ctr"/>
                      <a:r>
                        <a:rPr lang="en-US" sz="2000" dirty="0">
                          <a:latin typeface="Arial" panose="020B0604020202020204" pitchFamily="34" charset="0"/>
                          <a:cs typeface="Arial" panose="020B0604020202020204" pitchFamily="34" charset="0"/>
                        </a:rPr>
                        <a:t>10-CICU</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10-HC4</a:t>
                      </a:r>
                    </a:p>
                  </a:txBody>
                  <a:tcPr/>
                </a:tc>
                <a:tc>
                  <a:txBody>
                    <a:bodyPr/>
                    <a:lstStyle/>
                    <a:p>
                      <a:pPr algn="ctr"/>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70840">
                <a:tc>
                  <a:txBody>
                    <a:bodyPr/>
                    <a:lstStyle/>
                    <a:p>
                      <a:r>
                        <a:rPr lang="en-US" sz="2000" dirty="0">
                          <a:latin typeface="Arial" panose="020B0604020202020204" pitchFamily="34" charset="0"/>
                          <a:cs typeface="Arial" panose="020B0604020202020204" pitchFamily="34" charset="0"/>
                        </a:rPr>
                        <a:t>Phase 3</a:t>
                      </a: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24-HC4</a:t>
                      </a:r>
                    </a:p>
                  </a:txBody>
                  <a:tcPr/>
                </a:tc>
                <a:tc>
                  <a:txBody>
                    <a:bodyPr/>
                    <a:lstStyle/>
                    <a:p>
                      <a:pPr algn="ctr"/>
                      <a:r>
                        <a:rPr lang="en-US" sz="20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370840">
                <a:tc>
                  <a:txBody>
                    <a:bodyPr/>
                    <a:lstStyle/>
                    <a:p>
                      <a:r>
                        <a:rPr lang="en-US" sz="2000" dirty="0">
                          <a:latin typeface="Arial" panose="020B0604020202020204" pitchFamily="34" charset="0"/>
                          <a:cs typeface="Arial" panose="020B0604020202020204" pitchFamily="34" charset="0"/>
                        </a:rPr>
                        <a:t>Phase 4</a:t>
                      </a: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8-MICU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p>
                      <a:pPr algn="ctr"/>
                      <a:r>
                        <a:rPr lang="en-US" sz="2000" dirty="0">
                          <a:latin typeface="Arial" panose="020B0604020202020204" pitchFamily="34" charset="0"/>
                          <a:cs typeface="Arial" panose="020B0604020202020204" pitchFamily="34" charset="0"/>
                        </a:rPr>
                        <a:t>8- SICU 4 (east)</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15 – S 9 (east)</a:t>
                      </a:r>
                    </a:p>
                  </a:txBody>
                  <a:tcPr/>
                </a:tc>
                <a:tc>
                  <a:txBody>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94</a:t>
                      </a:r>
                    </a:p>
                  </a:txBody>
                  <a:tcPr/>
                </a:tc>
                <a:extLst>
                  <a:ext uri="{0D108BD9-81ED-4DB2-BD59-A6C34878D82A}">
                    <a16:rowId xmlns:a16="http://schemas.microsoft.com/office/drawing/2014/main" val="10007"/>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8992" y="4266216"/>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2635313"/>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543164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AAF0DE-B93D-B745-81BF-3A8A71759149}"/>
              </a:ext>
            </a:extLst>
          </p:cNvPr>
          <p:cNvSpPr>
            <a:spLocks noGrp="1"/>
          </p:cNvSpPr>
          <p:nvPr>
            <p:ph type="title"/>
          </p:nvPr>
        </p:nvSpPr>
        <p:spPr/>
        <p:txBody>
          <a:bodyPr/>
          <a:lstStyle/>
          <a:p>
            <a:r>
              <a:rPr lang="en-US" dirty="0"/>
              <a:t>Timelines of Covid-19</a:t>
            </a:r>
          </a:p>
        </p:txBody>
      </p:sp>
      <p:grpSp>
        <p:nvGrpSpPr>
          <p:cNvPr id="13" name="Group 12">
            <a:extLst>
              <a:ext uri="{FF2B5EF4-FFF2-40B4-BE49-F238E27FC236}">
                <a16:creationId xmlns:a16="http://schemas.microsoft.com/office/drawing/2014/main" id="{7E45D98C-6412-DD48-8747-04FF1B8407A4}"/>
              </a:ext>
            </a:extLst>
          </p:cNvPr>
          <p:cNvGrpSpPr/>
          <p:nvPr/>
        </p:nvGrpSpPr>
        <p:grpSpPr>
          <a:xfrm>
            <a:off x="877649" y="1808202"/>
            <a:ext cx="11168941" cy="3621024"/>
            <a:chOff x="1783080" y="1219201"/>
            <a:chExt cx="8766810" cy="4906963"/>
          </a:xfrm>
        </p:grpSpPr>
        <p:cxnSp>
          <p:nvCxnSpPr>
            <p:cNvPr id="10" name="Straight Connector 9">
              <a:extLst>
                <a:ext uri="{FF2B5EF4-FFF2-40B4-BE49-F238E27FC236}">
                  <a16:creationId xmlns:a16="http://schemas.microsoft.com/office/drawing/2014/main" id="{9716446D-69CF-A146-9AF1-1AF281F48498}"/>
                </a:ext>
              </a:extLst>
            </p:cNvPr>
            <p:cNvCxnSpPr/>
            <p:nvPr/>
          </p:nvCxnSpPr>
          <p:spPr>
            <a:xfrm>
              <a:off x="1794510" y="1219201"/>
              <a:ext cx="0" cy="490696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C79F444-1443-B348-B416-1FB8BD361870}"/>
                </a:ext>
              </a:extLst>
            </p:cNvPr>
            <p:cNvCxnSpPr/>
            <p:nvPr/>
          </p:nvCxnSpPr>
          <p:spPr>
            <a:xfrm>
              <a:off x="1783080" y="6126164"/>
              <a:ext cx="876681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 name="Rectangle 52">
            <a:extLst>
              <a:ext uri="{FF2B5EF4-FFF2-40B4-BE49-F238E27FC236}">
                <a16:creationId xmlns:a16="http://schemas.microsoft.com/office/drawing/2014/main" id="{A3816127-BB14-F542-A52A-E7918BDDF059}"/>
              </a:ext>
            </a:extLst>
          </p:cNvPr>
          <p:cNvSpPr/>
          <p:nvPr/>
        </p:nvSpPr>
        <p:spPr>
          <a:xfrm>
            <a:off x="1621596" y="2784921"/>
            <a:ext cx="10424994" cy="359664"/>
          </a:xfrm>
          <a:prstGeom prst="rect">
            <a:avLst/>
          </a:prstGeom>
          <a:gradFill>
            <a:gsLst>
              <a:gs pos="87000">
                <a:schemeClr val="tx2">
                  <a:lumMod val="60000"/>
                  <a:lumOff val="40000"/>
                </a:schemeClr>
              </a:gs>
              <a:gs pos="74000">
                <a:schemeClr val="tx2">
                  <a:lumMod val="75000"/>
                </a:schemeClr>
              </a:gs>
              <a:gs pos="17000">
                <a:schemeClr val="tx2">
                  <a:lumMod val="75000"/>
                </a:schemeClr>
              </a:gs>
              <a:gs pos="0">
                <a:schemeClr val="tx2">
                  <a:lumMod val="60000"/>
                  <a:lumOff val="40000"/>
                </a:schemeClr>
              </a:gs>
              <a:gs pos="42000">
                <a:schemeClr val="tx2">
                  <a:lumMod val="50000"/>
                </a:schemeClr>
              </a:gs>
              <a:gs pos="61000">
                <a:schemeClr val="tx2">
                  <a:lumMod val="5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Positive Viral RNA Test 				60%	</a:t>
            </a:r>
          </a:p>
        </p:txBody>
      </p:sp>
      <p:sp>
        <p:nvSpPr>
          <p:cNvPr id="55" name="Rectangle 54">
            <a:extLst>
              <a:ext uri="{FF2B5EF4-FFF2-40B4-BE49-F238E27FC236}">
                <a16:creationId xmlns:a16="http://schemas.microsoft.com/office/drawing/2014/main" id="{3A448BB0-C6C2-3D4D-A32A-12E106D9B164}"/>
              </a:ext>
            </a:extLst>
          </p:cNvPr>
          <p:cNvSpPr/>
          <p:nvPr/>
        </p:nvSpPr>
        <p:spPr>
          <a:xfrm>
            <a:off x="2812113" y="1693727"/>
            <a:ext cx="5341986" cy="280417"/>
          </a:xfrm>
          <a:prstGeom prst="rect">
            <a:avLst/>
          </a:prstGeom>
          <a:gradFill flip="none" rotWithShape="1">
            <a:gsLst>
              <a:gs pos="99000">
                <a:schemeClr val="accent6">
                  <a:lumMod val="20000"/>
                  <a:lumOff val="80000"/>
                </a:schemeClr>
              </a:gs>
              <a:gs pos="86000">
                <a:schemeClr val="accent6">
                  <a:lumMod val="60000"/>
                  <a:lumOff val="40000"/>
                </a:schemeClr>
              </a:gs>
              <a:gs pos="21000">
                <a:schemeClr val="accent6">
                  <a:lumMod val="60000"/>
                  <a:lumOff val="40000"/>
                </a:schemeClr>
              </a:gs>
              <a:gs pos="0">
                <a:schemeClr val="accent6">
                  <a:lumMod val="20000"/>
                  <a:lumOff val="80000"/>
                </a:schemeClr>
              </a:gs>
              <a:gs pos="42000">
                <a:schemeClr val="accent6"/>
              </a:gs>
              <a:gs pos="71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Symptoms (Range from 2 to 14 days in duration)*</a:t>
            </a:r>
          </a:p>
        </p:txBody>
      </p:sp>
      <p:sp>
        <p:nvSpPr>
          <p:cNvPr id="42" name="TextBox 41">
            <a:extLst>
              <a:ext uri="{FF2B5EF4-FFF2-40B4-BE49-F238E27FC236}">
                <a16:creationId xmlns:a16="http://schemas.microsoft.com/office/drawing/2014/main" id="{B1306BC9-A272-DC4A-96F6-540A33D78283}"/>
              </a:ext>
            </a:extLst>
          </p:cNvPr>
          <p:cNvSpPr txBox="1"/>
          <p:nvPr/>
        </p:nvSpPr>
        <p:spPr>
          <a:xfrm>
            <a:off x="11437763" y="6211824"/>
            <a:ext cx="418704" cy="369332"/>
          </a:xfrm>
          <a:prstGeom prst="rect">
            <a:avLst/>
          </a:prstGeom>
          <a:noFill/>
        </p:spPr>
        <p:txBody>
          <a:bodyPr wrap="none" rtlCol="0">
            <a:spAutoFit/>
          </a:bodyPr>
          <a:lstStyle/>
          <a:p>
            <a:r>
              <a:rPr lang="en-US" dirty="0"/>
              <a:t>15</a:t>
            </a:r>
          </a:p>
        </p:txBody>
      </p:sp>
      <p:sp>
        <p:nvSpPr>
          <p:cNvPr id="48" name="Rectangle 47">
            <a:extLst>
              <a:ext uri="{FF2B5EF4-FFF2-40B4-BE49-F238E27FC236}">
                <a16:creationId xmlns:a16="http://schemas.microsoft.com/office/drawing/2014/main" id="{83ABC8DC-93BD-044E-AA13-BE8FEB884DB8}"/>
              </a:ext>
            </a:extLst>
          </p:cNvPr>
          <p:cNvSpPr/>
          <p:nvPr/>
        </p:nvSpPr>
        <p:spPr>
          <a:xfrm>
            <a:off x="1274741" y="2082125"/>
            <a:ext cx="3650954" cy="615089"/>
          </a:xfrm>
          <a:prstGeom prst="rect">
            <a:avLst/>
          </a:prstGeom>
          <a:gradFill>
            <a:gsLst>
              <a:gs pos="4000">
                <a:schemeClr val="accent1">
                  <a:lumMod val="5000"/>
                  <a:lumOff val="95000"/>
                </a:schemeClr>
              </a:gs>
              <a:gs pos="20000">
                <a:srgbClr val="FF0000"/>
              </a:gs>
              <a:gs pos="61000">
                <a:srgbClr val="FF0000"/>
              </a:gs>
              <a:gs pos="42000">
                <a:srgbClr val="FF0000"/>
              </a:gs>
              <a:gs pos="78000">
                <a:srgbClr val="FF0000"/>
              </a:gs>
              <a:gs pos="98000">
                <a:schemeClr val="bg1">
                  <a:lumMod val="95000"/>
                </a:scheme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effectLst>
                  <a:outerShdw blurRad="50800" dist="38100" dir="2700000" algn="tl" rotWithShape="0">
                    <a:prstClr val="black">
                      <a:alpha val="40000"/>
                    </a:prstClr>
                  </a:outerShdw>
                </a:effectLst>
              </a:rPr>
              <a:t>Contagious</a:t>
            </a:r>
            <a:r>
              <a:rPr lang="en-US" sz="2400" b="1" dirty="0">
                <a:effectLst>
                  <a:outerShdw blurRad="50800" dist="38100" dir="2700000" algn="tl" rotWithShape="0">
                    <a:prstClr val="black">
                      <a:alpha val="40000"/>
                    </a:prstClr>
                  </a:outerShdw>
                </a:effectLst>
              </a:rPr>
              <a:t> </a:t>
            </a:r>
            <a:r>
              <a:rPr lang="en-US" sz="1400" b="1" dirty="0">
                <a:effectLst>
                  <a:outerShdw blurRad="50800" dist="38100" dir="2700000" algn="tl" rotWithShape="0">
                    <a:prstClr val="black">
                      <a:alpha val="40000"/>
                    </a:prstClr>
                  </a:outerShdw>
                </a:effectLst>
              </a:rPr>
              <a:t>(2.3 Days </a:t>
            </a:r>
            <a:r>
              <a:rPr lang="en-US" sz="1400" b="1" u="sng" dirty="0">
                <a:effectLst>
                  <a:outerShdw blurRad="50800" dist="38100" dir="2700000" algn="tl" rotWithShape="0">
                    <a:prstClr val="black">
                      <a:alpha val="40000"/>
                    </a:prstClr>
                  </a:outerShdw>
                </a:effectLst>
              </a:rPr>
              <a:t>before</a:t>
            </a:r>
            <a:r>
              <a:rPr lang="en-US" sz="1400" b="1" dirty="0">
                <a:effectLst>
                  <a:outerShdw blurRad="50800" dist="38100" dir="2700000" algn="tl" rotWithShape="0">
                    <a:prstClr val="black">
                      <a:alpha val="40000"/>
                    </a:prstClr>
                  </a:outerShdw>
                </a:effectLst>
              </a:rPr>
              <a:t> </a:t>
            </a:r>
            <a:r>
              <a:rPr lang="en-US" sz="1400" b="1" dirty="0" err="1">
                <a:effectLst>
                  <a:outerShdw blurRad="50800" dist="38100" dir="2700000" algn="tl" rotWithShape="0">
                    <a:prstClr val="black">
                      <a:alpha val="40000"/>
                    </a:prstClr>
                  </a:outerShdw>
                </a:effectLst>
              </a:rPr>
              <a:t>sx</a:t>
            </a:r>
            <a:r>
              <a:rPr lang="en-US" sz="1400" b="1" dirty="0">
                <a:effectLst>
                  <a:outerShdw blurRad="50800" dist="38100" dir="2700000" algn="tl" rotWithShape="0">
                    <a:prstClr val="black">
                      <a:alpha val="40000"/>
                    </a:prstClr>
                  </a:outerShdw>
                </a:effectLst>
              </a:rPr>
              <a:t>,</a:t>
            </a:r>
          </a:p>
          <a:p>
            <a:pPr algn="ctr"/>
            <a:r>
              <a:rPr lang="en-US" sz="1400" b="1" dirty="0">
                <a:effectLst>
                  <a:outerShdw blurRad="50800" dist="38100" dir="2700000" algn="tl" rotWithShape="0">
                    <a:prstClr val="black">
                      <a:alpha val="40000"/>
                    </a:prstClr>
                  </a:outerShdw>
                </a:effectLst>
              </a:rPr>
              <a:t>Almost 0 at 7 days after onset of symptoms</a:t>
            </a:r>
          </a:p>
        </p:txBody>
      </p:sp>
      <p:sp>
        <p:nvSpPr>
          <p:cNvPr id="7" name="TextBox 6">
            <a:extLst>
              <a:ext uri="{FF2B5EF4-FFF2-40B4-BE49-F238E27FC236}">
                <a16:creationId xmlns:a16="http://schemas.microsoft.com/office/drawing/2014/main" id="{066A64C5-EEEF-A24D-A698-7641A497B94D}"/>
              </a:ext>
            </a:extLst>
          </p:cNvPr>
          <p:cNvSpPr txBox="1"/>
          <p:nvPr/>
        </p:nvSpPr>
        <p:spPr>
          <a:xfrm>
            <a:off x="5706210" y="5792299"/>
            <a:ext cx="537840" cy="369332"/>
          </a:xfrm>
          <a:prstGeom prst="rect">
            <a:avLst/>
          </a:prstGeom>
          <a:noFill/>
        </p:spPr>
        <p:txBody>
          <a:bodyPr wrap="none" rtlCol="0">
            <a:spAutoFit/>
          </a:bodyPr>
          <a:lstStyle/>
          <a:p>
            <a:r>
              <a:rPr lang="en-US" dirty="0"/>
              <a:t>Day</a:t>
            </a:r>
          </a:p>
        </p:txBody>
      </p:sp>
      <p:grpSp>
        <p:nvGrpSpPr>
          <p:cNvPr id="8" name="Group 7">
            <a:extLst>
              <a:ext uri="{FF2B5EF4-FFF2-40B4-BE49-F238E27FC236}">
                <a16:creationId xmlns:a16="http://schemas.microsoft.com/office/drawing/2014/main" id="{8B1BC17E-5434-2841-A297-3A81D3D6A2B7}"/>
              </a:ext>
            </a:extLst>
          </p:cNvPr>
          <p:cNvGrpSpPr/>
          <p:nvPr/>
        </p:nvGrpSpPr>
        <p:grpSpPr>
          <a:xfrm>
            <a:off x="721452" y="5448461"/>
            <a:ext cx="11470548" cy="346480"/>
            <a:chOff x="-235640" y="5448461"/>
            <a:chExt cx="12171786" cy="346480"/>
          </a:xfrm>
        </p:grpSpPr>
        <p:sp>
          <p:nvSpPr>
            <p:cNvPr id="29" name="TextBox 28">
              <a:extLst>
                <a:ext uri="{FF2B5EF4-FFF2-40B4-BE49-F238E27FC236}">
                  <a16:creationId xmlns:a16="http://schemas.microsoft.com/office/drawing/2014/main" id="{2E6DBAF3-0B67-074F-BB26-B6D7761D0D6C}"/>
                </a:ext>
              </a:extLst>
            </p:cNvPr>
            <p:cNvSpPr txBox="1"/>
            <p:nvPr/>
          </p:nvSpPr>
          <p:spPr>
            <a:xfrm flipH="1">
              <a:off x="763396" y="5456387"/>
              <a:ext cx="328491" cy="338554"/>
            </a:xfrm>
            <a:prstGeom prst="rect">
              <a:avLst/>
            </a:prstGeom>
            <a:noFill/>
          </p:spPr>
          <p:txBody>
            <a:bodyPr wrap="square" rtlCol="0">
              <a:spAutoFit/>
            </a:bodyPr>
            <a:lstStyle/>
            <a:p>
              <a:r>
                <a:rPr lang="en-US" sz="1600" dirty="0"/>
                <a:t>0</a:t>
              </a:r>
            </a:p>
          </p:txBody>
        </p:sp>
        <p:sp>
          <p:nvSpPr>
            <p:cNvPr id="30" name="TextBox 29">
              <a:extLst>
                <a:ext uri="{FF2B5EF4-FFF2-40B4-BE49-F238E27FC236}">
                  <a16:creationId xmlns:a16="http://schemas.microsoft.com/office/drawing/2014/main" id="{49FF40CD-F7B5-5547-9BD8-D2E05C65E5C7}"/>
                </a:ext>
              </a:extLst>
            </p:cNvPr>
            <p:cNvSpPr txBox="1"/>
            <p:nvPr/>
          </p:nvSpPr>
          <p:spPr>
            <a:xfrm flipH="1">
              <a:off x="1208868" y="5456387"/>
              <a:ext cx="328491" cy="338554"/>
            </a:xfrm>
            <a:prstGeom prst="rect">
              <a:avLst/>
            </a:prstGeom>
            <a:noFill/>
          </p:spPr>
          <p:txBody>
            <a:bodyPr wrap="square" rtlCol="0">
              <a:spAutoFit/>
            </a:bodyPr>
            <a:lstStyle/>
            <a:p>
              <a:r>
                <a:rPr lang="en-US" sz="1600" dirty="0"/>
                <a:t>1</a:t>
              </a:r>
            </a:p>
          </p:txBody>
        </p:sp>
        <p:sp>
          <p:nvSpPr>
            <p:cNvPr id="31" name="TextBox 30">
              <a:extLst>
                <a:ext uri="{FF2B5EF4-FFF2-40B4-BE49-F238E27FC236}">
                  <a16:creationId xmlns:a16="http://schemas.microsoft.com/office/drawing/2014/main" id="{014384CD-681C-CF49-9DC9-DEBDEB263D73}"/>
                </a:ext>
              </a:extLst>
            </p:cNvPr>
            <p:cNvSpPr txBox="1"/>
            <p:nvPr/>
          </p:nvSpPr>
          <p:spPr>
            <a:xfrm flipH="1">
              <a:off x="1654340" y="5456387"/>
              <a:ext cx="328491" cy="338554"/>
            </a:xfrm>
            <a:prstGeom prst="rect">
              <a:avLst/>
            </a:prstGeom>
            <a:noFill/>
          </p:spPr>
          <p:txBody>
            <a:bodyPr wrap="square" rtlCol="0">
              <a:spAutoFit/>
            </a:bodyPr>
            <a:lstStyle/>
            <a:p>
              <a:r>
                <a:rPr lang="en-US" sz="1600" dirty="0"/>
                <a:t>2</a:t>
              </a:r>
            </a:p>
          </p:txBody>
        </p:sp>
        <p:sp>
          <p:nvSpPr>
            <p:cNvPr id="32" name="TextBox 31">
              <a:extLst>
                <a:ext uri="{FF2B5EF4-FFF2-40B4-BE49-F238E27FC236}">
                  <a16:creationId xmlns:a16="http://schemas.microsoft.com/office/drawing/2014/main" id="{4EB2DA4F-75AD-8E46-9FF4-3BEA840FD816}"/>
                </a:ext>
              </a:extLst>
            </p:cNvPr>
            <p:cNvSpPr txBox="1"/>
            <p:nvPr/>
          </p:nvSpPr>
          <p:spPr>
            <a:xfrm flipH="1">
              <a:off x="2099812" y="5456387"/>
              <a:ext cx="328491" cy="338554"/>
            </a:xfrm>
            <a:prstGeom prst="rect">
              <a:avLst/>
            </a:prstGeom>
            <a:noFill/>
          </p:spPr>
          <p:txBody>
            <a:bodyPr wrap="square" rtlCol="0">
              <a:spAutoFit/>
            </a:bodyPr>
            <a:lstStyle/>
            <a:p>
              <a:r>
                <a:rPr lang="en-US" sz="1600" dirty="0"/>
                <a:t>3</a:t>
              </a:r>
            </a:p>
          </p:txBody>
        </p:sp>
        <p:sp>
          <p:nvSpPr>
            <p:cNvPr id="33" name="TextBox 32">
              <a:extLst>
                <a:ext uri="{FF2B5EF4-FFF2-40B4-BE49-F238E27FC236}">
                  <a16:creationId xmlns:a16="http://schemas.microsoft.com/office/drawing/2014/main" id="{80298EB4-89B6-F04F-9EC1-01BCBD2F4787}"/>
                </a:ext>
              </a:extLst>
            </p:cNvPr>
            <p:cNvSpPr txBox="1"/>
            <p:nvPr/>
          </p:nvSpPr>
          <p:spPr>
            <a:xfrm flipH="1">
              <a:off x="2545284" y="5456387"/>
              <a:ext cx="328491" cy="338554"/>
            </a:xfrm>
            <a:prstGeom prst="rect">
              <a:avLst/>
            </a:prstGeom>
            <a:noFill/>
          </p:spPr>
          <p:txBody>
            <a:bodyPr wrap="square" rtlCol="0">
              <a:spAutoFit/>
            </a:bodyPr>
            <a:lstStyle/>
            <a:p>
              <a:r>
                <a:rPr lang="en-US" sz="1600" dirty="0"/>
                <a:t>4</a:t>
              </a:r>
            </a:p>
          </p:txBody>
        </p:sp>
        <p:sp>
          <p:nvSpPr>
            <p:cNvPr id="34" name="TextBox 33">
              <a:extLst>
                <a:ext uri="{FF2B5EF4-FFF2-40B4-BE49-F238E27FC236}">
                  <a16:creationId xmlns:a16="http://schemas.microsoft.com/office/drawing/2014/main" id="{CBE0E373-5739-464B-9EBF-1DCF36B883FA}"/>
                </a:ext>
              </a:extLst>
            </p:cNvPr>
            <p:cNvSpPr txBox="1"/>
            <p:nvPr/>
          </p:nvSpPr>
          <p:spPr>
            <a:xfrm flipH="1">
              <a:off x="2990756" y="5456387"/>
              <a:ext cx="328491" cy="338554"/>
            </a:xfrm>
            <a:prstGeom prst="rect">
              <a:avLst/>
            </a:prstGeom>
            <a:noFill/>
          </p:spPr>
          <p:txBody>
            <a:bodyPr wrap="square" rtlCol="0">
              <a:spAutoFit/>
            </a:bodyPr>
            <a:lstStyle/>
            <a:p>
              <a:r>
                <a:rPr lang="en-US" sz="1600" dirty="0"/>
                <a:t>5</a:t>
              </a:r>
            </a:p>
          </p:txBody>
        </p:sp>
        <p:sp>
          <p:nvSpPr>
            <p:cNvPr id="35" name="TextBox 34">
              <a:extLst>
                <a:ext uri="{FF2B5EF4-FFF2-40B4-BE49-F238E27FC236}">
                  <a16:creationId xmlns:a16="http://schemas.microsoft.com/office/drawing/2014/main" id="{B9D4694E-2043-764F-8F74-08F84375E886}"/>
                </a:ext>
              </a:extLst>
            </p:cNvPr>
            <p:cNvSpPr txBox="1"/>
            <p:nvPr/>
          </p:nvSpPr>
          <p:spPr>
            <a:xfrm flipH="1">
              <a:off x="3436228" y="5456387"/>
              <a:ext cx="328491" cy="338554"/>
            </a:xfrm>
            <a:prstGeom prst="rect">
              <a:avLst/>
            </a:prstGeom>
            <a:noFill/>
          </p:spPr>
          <p:txBody>
            <a:bodyPr wrap="square" rtlCol="0">
              <a:spAutoFit/>
            </a:bodyPr>
            <a:lstStyle/>
            <a:p>
              <a:r>
                <a:rPr lang="en-US" sz="1600" dirty="0"/>
                <a:t>6</a:t>
              </a:r>
            </a:p>
          </p:txBody>
        </p:sp>
        <p:sp>
          <p:nvSpPr>
            <p:cNvPr id="36" name="TextBox 35">
              <a:extLst>
                <a:ext uri="{FF2B5EF4-FFF2-40B4-BE49-F238E27FC236}">
                  <a16:creationId xmlns:a16="http://schemas.microsoft.com/office/drawing/2014/main" id="{6F294519-7B4F-F842-B730-3C0B104574A8}"/>
                </a:ext>
              </a:extLst>
            </p:cNvPr>
            <p:cNvSpPr txBox="1"/>
            <p:nvPr/>
          </p:nvSpPr>
          <p:spPr>
            <a:xfrm flipH="1">
              <a:off x="3881700" y="5456387"/>
              <a:ext cx="328491" cy="338554"/>
            </a:xfrm>
            <a:prstGeom prst="rect">
              <a:avLst/>
            </a:prstGeom>
            <a:noFill/>
          </p:spPr>
          <p:txBody>
            <a:bodyPr wrap="square" rtlCol="0">
              <a:spAutoFit/>
            </a:bodyPr>
            <a:lstStyle/>
            <a:p>
              <a:r>
                <a:rPr lang="en-US" sz="1600" dirty="0"/>
                <a:t>7</a:t>
              </a:r>
            </a:p>
          </p:txBody>
        </p:sp>
        <p:sp>
          <p:nvSpPr>
            <p:cNvPr id="37" name="TextBox 36">
              <a:extLst>
                <a:ext uri="{FF2B5EF4-FFF2-40B4-BE49-F238E27FC236}">
                  <a16:creationId xmlns:a16="http://schemas.microsoft.com/office/drawing/2014/main" id="{8D39F416-F5ED-334A-A484-40F4245EFD79}"/>
                </a:ext>
              </a:extLst>
            </p:cNvPr>
            <p:cNvSpPr txBox="1"/>
            <p:nvPr/>
          </p:nvSpPr>
          <p:spPr>
            <a:xfrm flipH="1">
              <a:off x="4327172" y="5456387"/>
              <a:ext cx="328491" cy="338554"/>
            </a:xfrm>
            <a:prstGeom prst="rect">
              <a:avLst/>
            </a:prstGeom>
            <a:noFill/>
          </p:spPr>
          <p:txBody>
            <a:bodyPr wrap="square" rtlCol="0">
              <a:spAutoFit/>
            </a:bodyPr>
            <a:lstStyle/>
            <a:p>
              <a:r>
                <a:rPr lang="en-US" sz="1600" dirty="0"/>
                <a:t>8</a:t>
              </a:r>
            </a:p>
          </p:txBody>
        </p:sp>
        <p:sp>
          <p:nvSpPr>
            <p:cNvPr id="38" name="TextBox 37">
              <a:extLst>
                <a:ext uri="{FF2B5EF4-FFF2-40B4-BE49-F238E27FC236}">
                  <a16:creationId xmlns:a16="http://schemas.microsoft.com/office/drawing/2014/main" id="{8AD9BEFC-C270-0449-BCE7-3B6130B45B94}"/>
                </a:ext>
              </a:extLst>
            </p:cNvPr>
            <p:cNvSpPr txBox="1"/>
            <p:nvPr/>
          </p:nvSpPr>
          <p:spPr>
            <a:xfrm flipH="1">
              <a:off x="4772644" y="5456387"/>
              <a:ext cx="328491" cy="338554"/>
            </a:xfrm>
            <a:prstGeom prst="rect">
              <a:avLst/>
            </a:prstGeom>
            <a:noFill/>
          </p:spPr>
          <p:txBody>
            <a:bodyPr wrap="square" rtlCol="0">
              <a:spAutoFit/>
            </a:bodyPr>
            <a:lstStyle/>
            <a:p>
              <a:r>
                <a:rPr lang="en-US" sz="1600" dirty="0"/>
                <a:t>9</a:t>
              </a:r>
            </a:p>
          </p:txBody>
        </p:sp>
        <p:sp>
          <p:nvSpPr>
            <p:cNvPr id="39" name="TextBox 38">
              <a:extLst>
                <a:ext uri="{FF2B5EF4-FFF2-40B4-BE49-F238E27FC236}">
                  <a16:creationId xmlns:a16="http://schemas.microsoft.com/office/drawing/2014/main" id="{CA8E722B-E3AC-E644-8262-32E2049E7987}"/>
                </a:ext>
              </a:extLst>
            </p:cNvPr>
            <p:cNvSpPr txBox="1"/>
            <p:nvPr/>
          </p:nvSpPr>
          <p:spPr>
            <a:xfrm flipH="1">
              <a:off x="5218116" y="5456387"/>
              <a:ext cx="455906" cy="338554"/>
            </a:xfrm>
            <a:prstGeom prst="rect">
              <a:avLst/>
            </a:prstGeom>
            <a:noFill/>
          </p:spPr>
          <p:txBody>
            <a:bodyPr wrap="square" rtlCol="0">
              <a:spAutoFit/>
            </a:bodyPr>
            <a:lstStyle/>
            <a:p>
              <a:r>
                <a:rPr lang="en-US" sz="1600" dirty="0"/>
                <a:t>10</a:t>
              </a:r>
            </a:p>
          </p:txBody>
        </p:sp>
        <p:sp>
          <p:nvSpPr>
            <p:cNvPr id="40" name="TextBox 39">
              <a:extLst>
                <a:ext uri="{FF2B5EF4-FFF2-40B4-BE49-F238E27FC236}">
                  <a16:creationId xmlns:a16="http://schemas.microsoft.com/office/drawing/2014/main" id="{4DA5AA9C-E5B6-3B45-9238-A997F7250555}"/>
                </a:ext>
              </a:extLst>
            </p:cNvPr>
            <p:cNvSpPr txBox="1"/>
            <p:nvPr/>
          </p:nvSpPr>
          <p:spPr>
            <a:xfrm flipH="1">
              <a:off x="5791003" y="5456387"/>
              <a:ext cx="455906" cy="338554"/>
            </a:xfrm>
            <a:prstGeom prst="rect">
              <a:avLst/>
            </a:prstGeom>
            <a:noFill/>
          </p:spPr>
          <p:txBody>
            <a:bodyPr wrap="square" rtlCol="0">
              <a:spAutoFit/>
            </a:bodyPr>
            <a:lstStyle/>
            <a:p>
              <a:r>
                <a:rPr lang="en-US" sz="1600" dirty="0"/>
                <a:t>11</a:t>
              </a:r>
            </a:p>
          </p:txBody>
        </p:sp>
        <p:sp>
          <p:nvSpPr>
            <p:cNvPr id="41" name="TextBox 40">
              <a:extLst>
                <a:ext uri="{FF2B5EF4-FFF2-40B4-BE49-F238E27FC236}">
                  <a16:creationId xmlns:a16="http://schemas.microsoft.com/office/drawing/2014/main" id="{AF253B6C-49B3-AB4A-BC8B-EAC7913B5DA1}"/>
                </a:ext>
              </a:extLst>
            </p:cNvPr>
            <p:cNvSpPr txBox="1"/>
            <p:nvPr/>
          </p:nvSpPr>
          <p:spPr>
            <a:xfrm flipH="1">
              <a:off x="6363890" y="5456387"/>
              <a:ext cx="455906" cy="338554"/>
            </a:xfrm>
            <a:prstGeom prst="rect">
              <a:avLst/>
            </a:prstGeom>
            <a:noFill/>
          </p:spPr>
          <p:txBody>
            <a:bodyPr wrap="square" rtlCol="0">
              <a:spAutoFit/>
            </a:bodyPr>
            <a:lstStyle/>
            <a:p>
              <a:r>
                <a:rPr lang="en-US" sz="1600" dirty="0"/>
                <a:t>12</a:t>
              </a:r>
            </a:p>
          </p:txBody>
        </p:sp>
        <p:sp>
          <p:nvSpPr>
            <p:cNvPr id="43" name="TextBox 42">
              <a:extLst>
                <a:ext uri="{FF2B5EF4-FFF2-40B4-BE49-F238E27FC236}">
                  <a16:creationId xmlns:a16="http://schemas.microsoft.com/office/drawing/2014/main" id="{E32105B1-7350-7A4F-9FD5-5D7A3450FFD7}"/>
                </a:ext>
              </a:extLst>
            </p:cNvPr>
            <p:cNvSpPr txBox="1"/>
            <p:nvPr/>
          </p:nvSpPr>
          <p:spPr>
            <a:xfrm flipH="1">
              <a:off x="6936777" y="5456387"/>
              <a:ext cx="455906" cy="338554"/>
            </a:xfrm>
            <a:prstGeom prst="rect">
              <a:avLst/>
            </a:prstGeom>
            <a:noFill/>
          </p:spPr>
          <p:txBody>
            <a:bodyPr wrap="square" rtlCol="0">
              <a:spAutoFit/>
            </a:bodyPr>
            <a:lstStyle/>
            <a:p>
              <a:r>
                <a:rPr lang="en-US" sz="1600" dirty="0"/>
                <a:t>13</a:t>
              </a:r>
            </a:p>
          </p:txBody>
        </p:sp>
        <p:sp>
          <p:nvSpPr>
            <p:cNvPr id="45" name="TextBox 44">
              <a:extLst>
                <a:ext uri="{FF2B5EF4-FFF2-40B4-BE49-F238E27FC236}">
                  <a16:creationId xmlns:a16="http://schemas.microsoft.com/office/drawing/2014/main" id="{E49FDA19-5BF7-5F43-8299-0A0AEDDB97DD}"/>
                </a:ext>
              </a:extLst>
            </p:cNvPr>
            <p:cNvSpPr txBox="1"/>
            <p:nvPr/>
          </p:nvSpPr>
          <p:spPr>
            <a:xfrm flipH="1">
              <a:off x="7509664" y="5456387"/>
              <a:ext cx="455906" cy="338554"/>
            </a:xfrm>
            <a:prstGeom prst="rect">
              <a:avLst/>
            </a:prstGeom>
            <a:noFill/>
          </p:spPr>
          <p:txBody>
            <a:bodyPr wrap="square" rtlCol="0">
              <a:spAutoFit/>
            </a:bodyPr>
            <a:lstStyle/>
            <a:p>
              <a:r>
                <a:rPr lang="en-US" sz="1600" dirty="0"/>
                <a:t>14</a:t>
              </a:r>
            </a:p>
          </p:txBody>
        </p:sp>
        <p:sp>
          <p:nvSpPr>
            <p:cNvPr id="24" name="TextBox 23">
              <a:extLst>
                <a:ext uri="{FF2B5EF4-FFF2-40B4-BE49-F238E27FC236}">
                  <a16:creationId xmlns:a16="http://schemas.microsoft.com/office/drawing/2014/main" id="{5D4FCB08-2B28-BA49-BDAC-C0814D159CB5}"/>
                </a:ext>
              </a:extLst>
            </p:cNvPr>
            <p:cNvSpPr txBox="1"/>
            <p:nvPr/>
          </p:nvSpPr>
          <p:spPr>
            <a:xfrm flipH="1">
              <a:off x="8082551" y="5456387"/>
              <a:ext cx="455906" cy="338554"/>
            </a:xfrm>
            <a:prstGeom prst="rect">
              <a:avLst/>
            </a:prstGeom>
            <a:noFill/>
          </p:spPr>
          <p:txBody>
            <a:bodyPr wrap="square" rtlCol="0">
              <a:spAutoFit/>
            </a:bodyPr>
            <a:lstStyle/>
            <a:p>
              <a:r>
                <a:rPr lang="en-US" sz="1600" dirty="0"/>
                <a:t>15</a:t>
              </a:r>
            </a:p>
          </p:txBody>
        </p:sp>
        <p:sp>
          <p:nvSpPr>
            <p:cNvPr id="25" name="TextBox 24">
              <a:extLst>
                <a:ext uri="{FF2B5EF4-FFF2-40B4-BE49-F238E27FC236}">
                  <a16:creationId xmlns:a16="http://schemas.microsoft.com/office/drawing/2014/main" id="{06B0345C-70A1-0445-96F9-7F0636B67B04}"/>
                </a:ext>
              </a:extLst>
            </p:cNvPr>
            <p:cNvSpPr txBox="1"/>
            <p:nvPr/>
          </p:nvSpPr>
          <p:spPr>
            <a:xfrm flipH="1">
              <a:off x="8655438" y="5456387"/>
              <a:ext cx="455906" cy="338554"/>
            </a:xfrm>
            <a:prstGeom prst="rect">
              <a:avLst/>
            </a:prstGeom>
            <a:noFill/>
          </p:spPr>
          <p:txBody>
            <a:bodyPr wrap="square" rtlCol="0">
              <a:spAutoFit/>
            </a:bodyPr>
            <a:lstStyle/>
            <a:p>
              <a:r>
                <a:rPr lang="en-US" sz="1600" dirty="0"/>
                <a:t>16</a:t>
              </a:r>
            </a:p>
          </p:txBody>
        </p:sp>
        <p:sp>
          <p:nvSpPr>
            <p:cNvPr id="26" name="TextBox 25">
              <a:extLst>
                <a:ext uri="{FF2B5EF4-FFF2-40B4-BE49-F238E27FC236}">
                  <a16:creationId xmlns:a16="http://schemas.microsoft.com/office/drawing/2014/main" id="{C4D36A67-4CBF-9146-8422-83D3AA03D2CB}"/>
                </a:ext>
              </a:extLst>
            </p:cNvPr>
            <p:cNvSpPr txBox="1"/>
            <p:nvPr/>
          </p:nvSpPr>
          <p:spPr>
            <a:xfrm flipH="1">
              <a:off x="9228325" y="5456387"/>
              <a:ext cx="455906" cy="338554"/>
            </a:xfrm>
            <a:prstGeom prst="rect">
              <a:avLst/>
            </a:prstGeom>
            <a:noFill/>
          </p:spPr>
          <p:txBody>
            <a:bodyPr wrap="square" rtlCol="0">
              <a:spAutoFit/>
            </a:bodyPr>
            <a:lstStyle/>
            <a:p>
              <a:r>
                <a:rPr lang="en-US" sz="1600" dirty="0"/>
                <a:t>17</a:t>
              </a:r>
            </a:p>
          </p:txBody>
        </p:sp>
        <p:sp>
          <p:nvSpPr>
            <p:cNvPr id="27" name="TextBox 26">
              <a:extLst>
                <a:ext uri="{FF2B5EF4-FFF2-40B4-BE49-F238E27FC236}">
                  <a16:creationId xmlns:a16="http://schemas.microsoft.com/office/drawing/2014/main" id="{13591B03-37CD-0242-B0C9-3A71E9AE41DD}"/>
                </a:ext>
              </a:extLst>
            </p:cNvPr>
            <p:cNvSpPr txBox="1"/>
            <p:nvPr/>
          </p:nvSpPr>
          <p:spPr>
            <a:xfrm flipH="1">
              <a:off x="10374099" y="5456387"/>
              <a:ext cx="455906" cy="338554"/>
            </a:xfrm>
            <a:prstGeom prst="rect">
              <a:avLst/>
            </a:prstGeom>
            <a:noFill/>
          </p:spPr>
          <p:txBody>
            <a:bodyPr wrap="square" rtlCol="0">
              <a:spAutoFit/>
            </a:bodyPr>
            <a:lstStyle/>
            <a:p>
              <a:r>
                <a:rPr lang="en-US" sz="1600" dirty="0"/>
                <a:t>19</a:t>
              </a:r>
            </a:p>
          </p:txBody>
        </p:sp>
        <p:sp>
          <p:nvSpPr>
            <p:cNvPr id="28" name="TextBox 27">
              <a:extLst>
                <a:ext uri="{FF2B5EF4-FFF2-40B4-BE49-F238E27FC236}">
                  <a16:creationId xmlns:a16="http://schemas.microsoft.com/office/drawing/2014/main" id="{FCE433F2-C59D-7D41-B72D-72A5A3A423F8}"/>
                </a:ext>
              </a:extLst>
            </p:cNvPr>
            <p:cNvSpPr txBox="1"/>
            <p:nvPr/>
          </p:nvSpPr>
          <p:spPr>
            <a:xfrm flipH="1">
              <a:off x="9801212" y="5456387"/>
              <a:ext cx="455906" cy="338554"/>
            </a:xfrm>
            <a:prstGeom prst="rect">
              <a:avLst/>
            </a:prstGeom>
            <a:noFill/>
          </p:spPr>
          <p:txBody>
            <a:bodyPr wrap="square" rtlCol="0">
              <a:spAutoFit/>
            </a:bodyPr>
            <a:lstStyle/>
            <a:p>
              <a:r>
                <a:rPr lang="en-US" sz="1600" dirty="0"/>
                <a:t>18</a:t>
              </a:r>
            </a:p>
          </p:txBody>
        </p:sp>
        <p:sp>
          <p:nvSpPr>
            <p:cNvPr id="44" name="TextBox 43">
              <a:extLst>
                <a:ext uri="{FF2B5EF4-FFF2-40B4-BE49-F238E27FC236}">
                  <a16:creationId xmlns:a16="http://schemas.microsoft.com/office/drawing/2014/main" id="{4D95252D-D94F-5F41-8B15-2C50924A86C3}"/>
                </a:ext>
              </a:extLst>
            </p:cNvPr>
            <p:cNvSpPr txBox="1"/>
            <p:nvPr/>
          </p:nvSpPr>
          <p:spPr>
            <a:xfrm flipH="1">
              <a:off x="10946986" y="5456387"/>
              <a:ext cx="455906" cy="338554"/>
            </a:xfrm>
            <a:prstGeom prst="rect">
              <a:avLst/>
            </a:prstGeom>
            <a:noFill/>
          </p:spPr>
          <p:txBody>
            <a:bodyPr wrap="square" rtlCol="0">
              <a:spAutoFit/>
            </a:bodyPr>
            <a:lstStyle/>
            <a:p>
              <a:r>
                <a:rPr lang="en-US" sz="1600" dirty="0"/>
                <a:t>20</a:t>
              </a:r>
            </a:p>
          </p:txBody>
        </p:sp>
        <p:sp>
          <p:nvSpPr>
            <p:cNvPr id="46" name="TextBox 45">
              <a:extLst>
                <a:ext uri="{FF2B5EF4-FFF2-40B4-BE49-F238E27FC236}">
                  <a16:creationId xmlns:a16="http://schemas.microsoft.com/office/drawing/2014/main" id="{3E2B38FD-89B4-DA48-A85F-8B0EB79E8D00}"/>
                </a:ext>
              </a:extLst>
            </p:cNvPr>
            <p:cNvSpPr txBox="1"/>
            <p:nvPr/>
          </p:nvSpPr>
          <p:spPr>
            <a:xfrm flipH="1">
              <a:off x="11519875" y="5456387"/>
              <a:ext cx="416271" cy="338554"/>
            </a:xfrm>
            <a:prstGeom prst="rect">
              <a:avLst/>
            </a:prstGeom>
            <a:noFill/>
          </p:spPr>
          <p:txBody>
            <a:bodyPr wrap="square" rtlCol="0">
              <a:spAutoFit/>
            </a:bodyPr>
            <a:lstStyle/>
            <a:p>
              <a:r>
                <a:rPr lang="en-US" sz="1600" dirty="0"/>
                <a:t>21</a:t>
              </a:r>
            </a:p>
          </p:txBody>
        </p:sp>
        <p:sp>
          <p:nvSpPr>
            <p:cNvPr id="49" name="TextBox 48">
              <a:extLst>
                <a:ext uri="{FF2B5EF4-FFF2-40B4-BE49-F238E27FC236}">
                  <a16:creationId xmlns:a16="http://schemas.microsoft.com/office/drawing/2014/main" id="{2AE8C5AD-63FB-C640-8169-112773031BBE}"/>
                </a:ext>
              </a:extLst>
            </p:cNvPr>
            <p:cNvSpPr txBox="1"/>
            <p:nvPr/>
          </p:nvSpPr>
          <p:spPr>
            <a:xfrm flipH="1">
              <a:off x="430384" y="5453745"/>
              <a:ext cx="403813" cy="338554"/>
            </a:xfrm>
            <a:prstGeom prst="rect">
              <a:avLst/>
            </a:prstGeom>
            <a:noFill/>
          </p:spPr>
          <p:txBody>
            <a:bodyPr wrap="square" rtlCol="0">
              <a:spAutoFit/>
            </a:bodyPr>
            <a:lstStyle/>
            <a:p>
              <a:r>
                <a:rPr lang="en-US" sz="1600" dirty="0"/>
                <a:t>-1</a:t>
              </a:r>
            </a:p>
          </p:txBody>
        </p:sp>
        <p:sp>
          <p:nvSpPr>
            <p:cNvPr id="50" name="TextBox 49">
              <a:extLst>
                <a:ext uri="{FF2B5EF4-FFF2-40B4-BE49-F238E27FC236}">
                  <a16:creationId xmlns:a16="http://schemas.microsoft.com/office/drawing/2014/main" id="{757AFAF6-2731-CF43-9152-0DB974D6E656}"/>
                </a:ext>
              </a:extLst>
            </p:cNvPr>
            <p:cNvSpPr txBox="1"/>
            <p:nvPr/>
          </p:nvSpPr>
          <p:spPr>
            <a:xfrm flipH="1">
              <a:off x="97372" y="5451103"/>
              <a:ext cx="403813" cy="338554"/>
            </a:xfrm>
            <a:prstGeom prst="rect">
              <a:avLst/>
            </a:prstGeom>
            <a:noFill/>
          </p:spPr>
          <p:txBody>
            <a:bodyPr wrap="square" rtlCol="0">
              <a:spAutoFit/>
            </a:bodyPr>
            <a:lstStyle/>
            <a:p>
              <a:r>
                <a:rPr lang="en-US" sz="1600" dirty="0"/>
                <a:t>-2</a:t>
              </a:r>
            </a:p>
          </p:txBody>
        </p:sp>
        <p:sp>
          <p:nvSpPr>
            <p:cNvPr id="51" name="TextBox 50">
              <a:extLst>
                <a:ext uri="{FF2B5EF4-FFF2-40B4-BE49-F238E27FC236}">
                  <a16:creationId xmlns:a16="http://schemas.microsoft.com/office/drawing/2014/main" id="{4F1EAB71-3627-3248-A2AC-34E35EEE1713}"/>
                </a:ext>
              </a:extLst>
            </p:cNvPr>
            <p:cNvSpPr txBox="1"/>
            <p:nvPr/>
          </p:nvSpPr>
          <p:spPr>
            <a:xfrm flipH="1">
              <a:off x="-235640" y="5448461"/>
              <a:ext cx="403813" cy="338554"/>
            </a:xfrm>
            <a:prstGeom prst="rect">
              <a:avLst/>
            </a:prstGeom>
            <a:noFill/>
          </p:spPr>
          <p:txBody>
            <a:bodyPr wrap="square" rtlCol="0">
              <a:spAutoFit/>
            </a:bodyPr>
            <a:lstStyle/>
            <a:p>
              <a:r>
                <a:rPr lang="en-US" sz="1600" dirty="0"/>
                <a:t>-3</a:t>
              </a:r>
            </a:p>
          </p:txBody>
        </p:sp>
      </p:grpSp>
      <p:sp>
        <p:nvSpPr>
          <p:cNvPr id="52" name="Rectangle 51">
            <a:extLst>
              <a:ext uri="{FF2B5EF4-FFF2-40B4-BE49-F238E27FC236}">
                <a16:creationId xmlns:a16="http://schemas.microsoft.com/office/drawing/2014/main" id="{14A0D1E4-F04F-194F-9C71-CE68F5E8DE7C}"/>
              </a:ext>
            </a:extLst>
          </p:cNvPr>
          <p:cNvSpPr/>
          <p:nvPr/>
        </p:nvSpPr>
        <p:spPr>
          <a:xfrm>
            <a:off x="906773" y="1695281"/>
            <a:ext cx="1905339" cy="280417"/>
          </a:xfrm>
          <a:prstGeom prst="rect">
            <a:avLst/>
          </a:prstGeom>
          <a:gradFill>
            <a:gsLst>
              <a:gs pos="4000">
                <a:schemeClr val="accent1">
                  <a:lumMod val="5000"/>
                  <a:lumOff val="95000"/>
                </a:schemeClr>
              </a:gs>
              <a:gs pos="20000">
                <a:schemeClr val="accent5">
                  <a:lumMod val="20000"/>
                  <a:lumOff val="80000"/>
                </a:schemeClr>
              </a:gs>
              <a:gs pos="61000">
                <a:schemeClr val="accent5">
                  <a:lumMod val="60000"/>
                  <a:lumOff val="40000"/>
                </a:schemeClr>
              </a:gs>
              <a:gs pos="42000">
                <a:schemeClr val="accent5">
                  <a:lumMod val="40000"/>
                  <a:lumOff val="60000"/>
                </a:schemeClr>
              </a:gs>
              <a:gs pos="78000">
                <a:schemeClr val="accent5">
                  <a:lumMod val="75000"/>
                </a:scheme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accent6">
                    <a:lumMod val="50000"/>
                  </a:schemeClr>
                </a:solidFill>
              </a:rPr>
              <a:t>Incubation</a:t>
            </a:r>
            <a:r>
              <a:rPr lang="en-US" sz="1400" dirty="0"/>
              <a:t> </a:t>
            </a:r>
            <a:r>
              <a:rPr lang="en-US" sz="1100" dirty="0">
                <a:solidFill>
                  <a:schemeClr val="accent6">
                    <a:lumMod val="50000"/>
                  </a:schemeClr>
                </a:solidFill>
              </a:rPr>
              <a:t>Period (± 5.2 days)</a:t>
            </a:r>
            <a:endParaRPr lang="en-US" sz="1400" dirty="0">
              <a:solidFill>
                <a:schemeClr val="accent6">
                  <a:lumMod val="50000"/>
                </a:schemeClr>
              </a:solidFill>
            </a:endParaRPr>
          </a:p>
        </p:txBody>
      </p:sp>
      <p:sp>
        <p:nvSpPr>
          <p:cNvPr id="11" name="Rectangle 10">
            <a:extLst>
              <a:ext uri="{FF2B5EF4-FFF2-40B4-BE49-F238E27FC236}">
                <a16:creationId xmlns:a16="http://schemas.microsoft.com/office/drawing/2014/main" id="{8B3CA941-F4D8-C34F-BF24-9CE3924CC06F}"/>
              </a:ext>
            </a:extLst>
          </p:cNvPr>
          <p:cNvSpPr/>
          <p:nvPr/>
        </p:nvSpPr>
        <p:spPr>
          <a:xfrm>
            <a:off x="5578679" y="3207468"/>
            <a:ext cx="6467911" cy="922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effectLst>
                  <a:outerShdw blurRad="50800" dist="38100" dir="2700000" algn="tl" rotWithShape="0">
                    <a:prstClr val="black">
                      <a:alpha val="40000"/>
                    </a:prstClr>
                  </a:outerShdw>
                </a:effectLst>
              </a:rPr>
              <a:t>No reported cases of transmission greater than 3 days after </a:t>
            </a:r>
            <a:r>
              <a:rPr lang="en-US" b="1" i="1" u="sng" dirty="0">
                <a:effectLst>
                  <a:outerShdw blurRad="50800" dist="38100" dir="2700000" algn="tl" rotWithShape="0">
                    <a:prstClr val="black">
                      <a:alpha val="40000"/>
                    </a:prstClr>
                  </a:outerShdw>
                </a:effectLst>
              </a:rPr>
              <a:t>RESOLUTION</a:t>
            </a:r>
            <a:r>
              <a:rPr lang="en-US" b="1" i="1" dirty="0">
                <a:effectLst>
                  <a:outerShdw blurRad="50800" dist="38100" dir="2700000" algn="tl" rotWithShape="0">
                    <a:prstClr val="black">
                      <a:alpha val="40000"/>
                    </a:prstClr>
                  </a:outerShdw>
                </a:effectLst>
              </a:rPr>
              <a:t> of symptoms, </a:t>
            </a:r>
            <a:r>
              <a:rPr lang="en-US" b="1" i="1" u="sng" dirty="0">
                <a:effectLst>
                  <a:outerShdw blurRad="50800" dist="38100" dir="2700000" algn="tl" rotWithShape="0">
                    <a:prstClr val="black">
                      <a:alpha val="40000"/>
                    </a:prstClr>
                  </a:outerShdw>
                </a:effectLst>
              </a:rPr>
              <a:t>AND</a:t>
            </a:r>
            <a:r>
              <a:rPr lang="en-US" b="1" i="1" dirty="0">
                <a:effectLst>
                  <a:outerShdw blurRad="50800" dist="38100" dir="2700000" algn="tl" rotWithShape="0">
                    <a:prstClr val="black">
                      <a:alpha val="40000"/>
                    </a:prstClr>
                  </a:outerShdw>
                </a:effectLst>
              </a:rPr>
              <a:t> 9 days after onset of symptoms despite continuing to “Test Positive”</a:t>
            </a:r>
          </a:p>
        </p:txBody>
      </p:sp>
      <p:sp>
        <p:nvSpPr>
          <p:cNvPr id="54" name="Rectangle 53">
            <a:extLst>
              <a:ext uri="{FF2B5EF4-FFF2-40B4-BE49-F238E27FC236}">
                <a16:creationId xmlns:a16="http://schemas.microsoft.com/office/drawing/2014/main" id="{35BF4C34-BD1C-004C-B1AD-6E008D98882A}"/>
              </a:ext>
            </a:extLst>
          </p:cNvPr>
          <p:cNvSpPr/>
          <p:nvPr/>
        </p:nvSpPr>
        <p:spPr>
          <a:xfrm>
            <a:off x="7575259" y="5873480"/>
            <a:ext cx="4420596" cy="280417"/>
          </a:xfrm>
          <a:prstGeom prst="rect">
            <a:avLst/>
          </a:prstGeom>
          <a:gradFill flip="none" rotWithShape="1">
            <a:gsLst>
              <a:gs pos="99000">
                <a:schemeClr val="accent6">
                  <a:lumMod val="20000"/>
                  <a:lumOff val="80000"/>
                </a:schemeClr>
              </a:gs>
              <a:gs pos="86000">
                <a:schemeClr val="accent6">
                  <a:lumMod val="60000"/>
                  <a:lumOff val="40000"/>
                </a:schemeClr>
              </a:gs>
              <a:gs pos="21000">
                <a:schemeClr val="accent6">
                  <a:lumMod val="60000"/>
                  <a:lumOff val="40000"/>
                </a:schemeClr>
              </a:gs>
              <a:gs pos="0">
                <a:schemeClr val="accent6">
                  <a:lumMod val="20000"/>
                  <a:lumOff val="80000"/>
                </a:schemeClr>
              </a:gs>
              <a:gs pos="42000">
                <a:schemeClr val="accent6"/>
              </a:gs>
              <a:gs pos="71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 Symptoms have occasionally been reported months after initial infection begins</a:t>
            </a:r>
          </a:p>
        </p:txBody>
      </p:sp>
      <p:sp>
        <p:nvSpPr>
          <p:cNvPr id="14" name="TextBox 13">
            <a:extLst>
              <a:ext uri="{FF2B5EF4-FFF2-40B4-BE49-F238E27FC236}">
                <a16:creationId xmlns:a16="http://schemas.microsoft.com/office/drawing/2014/main" id="{699A236C-560B-5B4B-85F4-36C954402BBA}"/>
              </a:ext>
            </a:extLst>
          </p:cNvPr>
          <p:cNvSpPr txBox="1"/>
          <p:nvPr/>
        </p:nvSpPr>
        <p:spPr>
          <a:xfrm>
            <a:off x="6074558" y="4205094"/>
            <a:ext cx="5972032" cy="1200329"/>
          </a:xfrm>
          <a:prstGeom prst="rect">
            <a:avLst/>
          </a:prstGeom>
          <a:solidFill>
            <a:srgbClr val="D5540D"/>
          </a:solidFill>
        </p:spPr>
        <p:txBody>
          <a:bodyPr wrap="square" rtlCol="0">
            <a:spAutoFit/>
          </a:bodyPr>
          <a:lstStyle/>
          <a:p>
            <a:pPr algn="ctr"/>
            <a:r>
              <a:rPr lang="en-US" b="1" dirty="0">
                <a:solidFill>
                  <a:schemeClr val="bg1"/>
                </a:solidFill>
                <a:effectLst>
                  <a:outerShdw blurRad="50800" dist="38100" dir="2700000" algn="tl" rotWithShape="0">
                    <a:prstClr val="black">
                      <a:alpha val="40000"/>
                    </a:prstClr>
                  </a:outerShdw>
                </a:effectLst>
              </a:rPr>
              <a:t>For us to remain open to elective procedures, we must accept that patients no longer contagious may require placement in NON-COVID Units.  Repeated testing of these patients is meaningless.</a:t>
            </a:r>
          </a:p>
        </p:txBody>
      </p:sp>
      <p:grpSp>
        <p:nvGrpSpPr>
          <p:cNvPr id="17" name="Group 16">
            <a:extLst>
              <a:ext uri="{FF2B5EF4-FFF2-40B4-BE49-F238E27FC236}">
                <a16:creationId xmlns:a16="http://schemas.microsoft.com/office/drawing/2014/main" id="{CA3D1BA0-ADDE-024C-9D76-5D9F2B2E5B73}"/>
              </a:ext>
            </a:extLst>
          </p:cNvPr>
          <p:cNvGrpSpPr/>
          <p:nvPr/>
        </p:nvGrpSpPr>
        <p:grpSpPr>
          <a:xfrm>
            <a:off x="386127" y="1097027"/>
            <a:ext cx="1044068" cy="547528"/>
            <a:chOff x="386127" y="1097027"/>
            <a:chExt cx="1044068" cy="547528"/>
          </a:xfrm>
        </p:grpSpPr>
        <p:sp>
          <p:nvSpPr>
            <p:cNvPr id="3" name="TextBox 2">
              <a:extLst>
                <a:ext uri="{FF2B5EF4-FFF2-40B4-BE49-F238E27FC236}">
                  <a16:creationId xmlns:a16="http://schemas.microsoft.com/office/drawing/2014/main" id="{9DB266A3-6784-DA41-A1F3-23D8A6EC925A}"/>
                </a:ext>
              </a:extLst>
            </p:cNvPr>
            <p:cNvSpPr txBox="1"/>
            <p:nvPr/>
          </p:nvSpPr>
          <p:spPr>
            <a:xfrm>
              <a:off x="386127" y="1097027"/>
              <a:ext cx="1044068" cy="369332"/>
            </a:xfrm>
            <a:prstGeom prst="rect">
              <a:avLst/>
            </a:prstGeom>
            <a:solidFill>
              <a:schemeClr val="tx2"/>
            </a:solidFill>
          </p:spPr>
          <p:txBody>
            <a:bodyPr wrap="none" rtlCol="0">
              <a:spAutoFit/>
            </a:bodyPr>
            <a:lstStyle/>
            <a:p>
              <a:r>
                <a:rPr lang="en-US" dirty="0">
                  <a:solidFill>
                    <a:schemeClr val="bg1"/>
                  </a:solidFill>
                </a:rPr>
                <a:t>Exposure</a:t>
              </a:r>
            </a:p>
          </p:txBody>
        </p:sp>
        <p:sp>
          <p:nvSpPr>
            <p:cNvPr id="15" name="Down Arrow 14">
              <a:extLst>
                <a:ext uri="{FF2B5EF4-FFF2-40B4-BE49-F238E27FC236}">
                  <a16:creationId xmlns:a16="http://schemas.microsoft.com/office/drawing/2014/main" id="{B89AC25A-0598-2540-B63E-7FE6069B7E5C}"/>
                </a:ext>
              </a:extLst>
            </p:cNvPr>
            <p:cNvSpPr/>
            <p:nvPr/>
          </p:nvSpPr>
          <p:spPr>
            <a:xfrm>
              <a:off x="829346" y="1479942"/>
              <a:ext cx="157630" cy="164613"/>
            </a:xfrm>
            <a:prstGeom prst="down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8439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48" grpId="0" animBg="1"/>
      <p:bldP spid="52" grpId="0" animBg="1"/>
      <p:bldP spid="11" grpId="0" animBg="1"/>
      <p:bldP spid="54"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13290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3" name="Picture 2">
            <a:extLst>
              <a:ext uri="{FF2B5EF4-FFF2-40B4-BE49-F238E27FC236}">
                <a16:creationId xmlns:a16="http://schemas.microsoft.com/office/drawing/2014/main" id="{4D76E87C-45D9-4F25-BE0A-ED52197A3CB2}"/>
              </a:ext>
            </a:extLst>
          </p:cNvPr>
          <p:cNvPicPr>
            <a:picLocks noChangeAspect="1"/>
          </p:cNvPicPr>
          <p:nvPr/>
        </p:nvPicPr>
        <p:blipFill>
          <a:blip r:embed="rId2"/>
          <a:stretch>
            <a:fillRect/>
          </a:stretch>
        </p:blipFill>
        <p:spPr>
          <a:xfrm>
            <a:off x="2829430" y="880900"/>
            <a:ext cx="6411220" cy="5734850"/>
          </a:xfrm>
          <a:prstGeom prst="rect">
            <a:avLst/>
          </a:prstGeom>
        </p:spPr>
      </p:pic>
      <p:sp>
        <p:nvSpPr>
          <p:cNvPr id="2" name="Rectangle 1">
            <a:extLst>
              <a:ext uri="{FF2B5EF4-FFF2-40B4-BE49-F238E27FC236}">
                <a16:creationId xmlns:a16="http://schemas.microsoft.com/office/drawing/2014/main" id="{A745D57F-8D10-1848-86EE-022A0BDED091}"/>
              </a:ext>
            </a:extLst>
          </p:cNvPr>
          <p:cNvSpPr/>
          <p:nvPr/>
        </p:nvSpPr>
        <p:spPr>
          <a:xfrm>
            <a:off x="2829430" y="3239146"/>
            <a:ext cx="5307180" cy="32546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648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3" name="Picture 2">
            <a:extLst>
              <a:ext uri="{FF2B5EF4-FFF2-40B4-BE49-F238E27FC236}">
                <a16:creationId xmlns:a16="http://schemas.microsoft.com/office/drawing/2014/main" id="{75DCECF8-E770-4966-BC6A-5613DBF86196}"/>
              </a:ext>
            </a:extLst>
          </p:cNvPr>
          <p:cNvPicPr>
            <a:picLocks noChangeAspect="1"/>
          </p:cNvPicPr>
          <p:nvPr/>
        </p:nvPicPr>
        <p:blipFill>
          <a:blip r:embed="rId2"/>
          <a:stretch>
            <a:fillRect/>
          </a:stretch>
        </p:blipFill>
        <p:spPr>
          <a:xfrm>
            <a:off x="1132782" y="1618997"/>
            <a:ext cx="9926435" cy="3620005"/>
          </a:xfrm>
          <a:prstGeom prst="rect">
            <a:avLst/>
          </a:prstGeom>
        </p:spPr>
      </p:pic>
    </p:spTree>
    <p:extLst>
      <p:ext uri="{BB962C8B-B14F-4D97-AF65-F5344CB8AC3E}">
        <p14:creationId xmlns:p14="http://schemas.microsoft.com/office/powerpoint/2010/main" val="2152577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B4DF32-6FA0-7C4C-A2D4-561449230F9D}"/>
              </a:ext>
            </a:extLst>
          </p:cNvPr>
          <p:cNvSpPr>
            <a:spLocks noGrp="1"/>
          </p:cNvSpPr>
          <p:nvPr>
            <p:ph type="title"/>
          </p:nvPr>
        </p:nvSpPr>
        <p:spPr>
          <a:xfrm>
            <a:off x="194473" y="206089"/>
            <a:ext cx="10515600" cy="624142"/>
          </a:xfrm>
        </p:spPr>
        <p:txBody>
          <a:bodyPr>
            <a:normAutofit fontScale="90000"/>
          </a:bodyPr>
          <a:lstStyle/>
          <a:p>
            <a:r>
              <a:rPr lang="en-US" b="1" dirty="0">
                <a:latin typeface="Times New Roman" panose="02020603050405020304" pitchFamily="18" charset="0"/>
                <a:cs typeface="Times New Roman" panose="02020603050405020304" pitchFamily="18" charset="0"/>
              </a:rPr>
              <a:t>The Bridge Builder</a:t>
            </a:r>
          </a:p>
        </p:txBody>
      </p:sp>
      <p:sp>
        <p:nvSpPr>
          <p:cNvPr id="5" name="Content Placeholder 4">
            <a:extLst>
              <a:ext uri="{FF2B5EF4-FFF2-40B4-BE49-F238E27FC236}">
                <a16:creationId xmlns:a16="http://schemas.microsoft.com/office/drawing/2014/main" id="{8BB996F8-F14E-4C48-A568-87ADE5644D78}"/>
              </a:ext>
            </a:extLst>
          </p:cNvPr>
          <p:cNvSpPr>
            <a:spLocks noGrp="1"/>
          </p:cNvSpPr>
          <p:nvPr>
            <p:ph idx="1"/>
          </p:nvPr>
        </p:nvSpPr>
        <p:spPr>
          <a:xfrm>
            <a:off x="7421881" y="518160"/>
            <a:ext cx="4575646" cy="5821680"/>
          </a:xfrm>
        </p:spPr>
        <p:txBody>
          <a:bodyPr>
            <a:normAutofit/>
          </a:bodyPr>
          <a:lstStyle/>
          <a:p>
            <a:pPr marL="0" indent="0">
              <a:buNone/>
            </a:pPr>
            <a:r>
              <a:rPr lang="en-US" sz="1600" dirty="0">
                <a:latin typeface="Times New Roman" panose="02020603050405020304" pitchFamily="18" charset="0"/>
                <a:cs typeface="Times New Roman" panose="02020603050405020304" pitchFamily="18" charset="0"/>
              </a:rPr>
              <a:t>An old man going a lone highway,</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Came at the evening, cold and gray,</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To a chasm, vast, and deep and wide,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Through which was flowing a sullen tide.</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The old man crossed in the twilight dim;</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The sullen stream had no fear for him;</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But he turned, when safe on the other side,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And built a bridge to span the tide.</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"Old man," said a fellow pilgrim, near,</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"You are wasting strength with building here;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Your journey will end with the ending day;</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You never again will pass this way;</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You've crossed the chasm, deep and wide-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Why build you this bridge at the evening tide?"</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The builder lifted his old gray head:</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"Good friend, in the path I have come," he said,</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"There </a:t>
            </a:r>
            <a:r>
              <a:rPr lang="en-US" sz="1600" dirty="0" err="1">
                <a:latin typeface="Times New Roman" panose="02020603050405020304" pitchFamily="18" charset="0"/>
                <a:cs typeface="Times New Roman" panose="02020603050405020304" pitchFamily="18" charset="0"/>
              </a:rPr>
              <a:t>followeth</a:t>
            </a:r>
            <a:r>
              <a:rPr lang="en-US" sz="1600" dirty="0">
                <a:latin typeface="Times New Roman" panose="02020603050405020304" pitchFamily="18" charset="0"/>
                <a:cs typeface="Times New Roman" panose="02020603050405020304" pitchFamily="18" charset="0"/>
              </a:rPr>
              <a:t> after me today,</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A youth, whose feet must pass this way.</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This chasm, that has been naught to me,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To that fair-haired youth may a pitfall be.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He, too, must cross in the twilight dim;</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Good friend, I am building this bridge for him."</a:t>
            </a:r>
          </a:p>
        </p:txBody>
      </p:sp>
      <p:pic>
        <p:nvPicPr>
          <p:cNvPr id="7" name="Picture 6">
            <a:extLst>
              <a:ext uri="{FF2B5EF4-FFF2-40B4-BE49-F238E27FC236}">
                <a16:creationId xmlns:a16="http://schemas.microsoft.com/office/drawing/2014/main" id="{CD6C6E58-292C-CD40-96C2-35A268CBDF7D}"/>
              </a:ext>
            </a:extLst>
          </p:cNvPr>
          <p:cNvPicPr>
            <a:picLocks noChangeAspect="1"/>
          </p:cNvPicPr>
          <p:nvPr/>
        </p:nvPicPr>
        <p:blipFill>
          <a:blip r:embed="rId2"/>
          <a:stretch>
            <a:fillRect/>
          </a:stretch>
        </p:blipFill>
        <p:spPr>
          <a:xfrm>
            <a:off x="194473" y="989266"/>
            <a:ext cx="7089235" cy="5187696"/>
          </a:xfrm>
          <a:prstGeom prst="rect">
            <a:avLst/>
          </a:prstGeom>
        </p:spPr>
      </p:pic>
      <p:sp>
        <p:nvSpPr>
          <p:cNvPr id="8" name="TextBox 7">
            <a:extLst>
              <a:ext uri="{FF2B5EF4-FFF2-40B4-BE49-F238E27FC236}">
                <a16:creationId xmlns:a16="http://schemas.microsoft.com/office/drawing/2014/main" id="{44E97E9B-DEC7-6E40-BCCC-24043A56FAB3}"/>
              </a:ext>
            </a:extLst>
          </p:cNvPr>
          <p:cNvSpPr txBox="1"/>
          <p:nvPr/>
        </p:nvSpPr>
        <p:spPr>
          <a:xfrm>
            <a:off x="9709704" y="6467245"/>
            <a:ext cx="21750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Will Allen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Dromgoole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9542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4" name="Picture 3">
            <a:extLst>
              <a:ext uri="{FF2B5EF4-FFF2-40B4-BE49-F238E27FC236}">
                <a16:creationId xmlns:a16="http://schemas.microsoft.com/office/drawing/2014/main" id="{B4D508B7-64C0-42BB-BF65-3CFFB099D6B2}"/>
              </a:ext>
            </a:extLst>
          </p:cNvPr>
          <p:cNvPicPr>
            <a:picLocks noChangeAspect="1"/>
          </p:cNvPicPr>
          <p:nvPr/>
        </p:nvPicPr>
        <p:blipFill>
          <a:blip r:embed="rId2"/>
          <a:stretch>
            <a:fillRect/>
          </a:stretch>
        </p:blipFill>
        <p:spPr>
          <a:xfrm>
            <a:off x="733459" y="1571366"/>
            <a:ext cx="10155067" cy="3715268"/>
          </a:xfrm>
          <a:prstGeom prst="rect">
            <a:avLst/>
          </a:prstGeom>
        </p:spPr>
      </p:pic>
    </p:spTree>
    <p:extLst>
      <p:ext uri="{BB962C8B-B14F-4D97-AF65-F5344CB8AC3E}">
        <p14:creationId xmlns:p14="http://schemas.microsoft.com/office/powerpoint/2010/main" val="2442708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4" name="Picture 3">
            <a:extLst>
              <a:ext uri="{FF2B5EF4-FFF2-40B4-BE49-F238E27FC236}">
                <a16:creationId xmlns:a16="http://schemas.microsoft.com/office/drawing/2014/main" id="{ECF3C4BB-E62A-452E-8660-35163EA0E450}"/>
              </a:ext>
            </a:extLst>
          </p:cNvPr>
          <p:cNvPicPr>
            <a:picLocks noChangeAspect="1"/>
          </p:cNvPicPr>
          <p:nvPr/>
        </p:nvPicPr>
        <p:blipFill>
          <a:blip r:embed="rId2"/>
          <a:stretch>
            <a:fillRect/>
          </a:stretch>
        </p:blipFill>
        <p:spPr>
          <a:xfrm>
            <a:off x="914400" y="1125413"/>
            <a:ext cx="10363201" cy="5110131"/>
          </a:xfrm>
          <a:prstGeom prst="rect">
            <a:avLst/>
          </a:prstGeom>
        </p:spPr>
      </p:pic>
      <p:pic>
        <p:nvPicPr>
          <p:cNvPr id="6" name="Picture 5">
            <a:extLst>
              <a:ext uri="{FF2B5EF4-FFF2-40B4-BE49-F238E27FC236}">
                <a16:creationId xmlns:a16="http://schemas.microsoft.com/office/drawing/2014/main" id="{8FF7A09D-6397-418D-A735-9F7B52037999}"/>
              </a:ext>
            </a:extLst>
          </p:cNvPr>
          <p:cNvPicPr>
            <a:picLocks noChangeAspect="1"/>
          </p:cNvPicPr>
          <p:nvPr/>
        </p:nvPicPr>
        <p:blipFill>
          <a:blip r:embed="rId3"/>
          <a:stretch>
            <a:fillRect/>
          </a:stretch>
        </p:blipFill>
        <p:spPr>
          <a:xfrm>
            <a:off x="9108406" y="1546057"/>
            <a:ext cx="1133633" cy="628738"/>
          </a:xfrm>
          <a:prstGeom prst="rect">
            <a:avLst/>
          </a:prstGeom>
        </p:spPr>
      </p:pic>
    </p:spTree>
    <p:extLst>
      <p:ext uri="{BB962C8B-B14F-4D97-AF65-F5344CB8AC3E}">
        <p14:creationId xmlns:p14="http://schemas.microsoft.com/office/powerpoint/2010/main" val="460935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8" name="Picture 7">
            <a:extLst>
              <a:ext uri="{FF2B5EF4-FFF2-40B4-BE49-F238E27FC236}">
                <a16:creationId xmlns:a16="http://schemas.microsoft.com/office/drawing/2014/main" id="{5824DDD6-73AA-449E-B171-93E38E400EF1}"/>
              </a:ext>
            </a:extLst>
          </p:cNvPr>
          <p:cNvPicPr>
            <a:picLocks noChangeAspect="1"/>
          </p:cNvPicPr>
          <p:nvPr/>
        </p:nvPicPr>
        <p:blipFill>
          <a:blip r:embed="rId2"/>
          <a:stretch>
            <a:fillRect/>
          </a:stretch>
        </p:blipFill>
        <p:spPr>
          <a:xfrm>
            <a:off x="10900470" y="488635"/>
            <a:ext cx="1076475" cy="1371791"/>
          </a:xfrm>
          <a:prstGeom prst="rect">
            <a:avLst/>
          </a:prstGeom>
        </p:spPr>
      </p:pic>
      <p:pic>
        <p:nvPicPr>
          <p:cNvPr id="3" name="Picture 2">
            <a:extLst>
              <a:ext uri="{FF2B5EF4-FFF2-40B4-BE49-F238E27FC236}">
                <a16:creationId xmlns:a16="http://schemas.microsoft.com/office/drawing/2014/main" id="{E5A5128D-359A-4B0F-B44A-531E05BDD6B8}"/>
              </a:ext>
            </a:extLst>
          </p:cNvPr>
          <p:cNvPicPr>
            <a:picLocks noChangeAspect="1"/>
          </p:cNvPicPr>
          <p:nvPr/>
        </p:nvPicPr>
        <p:blipFill>
          <a:blip r:embed="rId3"/>
          <a:stretch>
            <a:fillRect/>
          </a:stretch>
        </p:blipFill>
        <p:spPr>
          <a:xfrm>
            <a:off x="1027682" y="1174530"/>
            <a:ext cx="9872788" cy="4799550"/>
          </a:xfrm>
          <a:prstGeom prst="rect">
            <a:avLst/>
          </a:prstGeom>
        </p:spPr>
      </p:pic>
    </p:spTree>
    <p:extLst>
      <p:ext uri="{BB962C8B-B14F-4D97-AF65-F5344CB8AC3E}">
        <p14:creationId xmlns:p14="http://schemas.microsoft.com/office/powerpoint/2010/main" val="2597174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4" name="Picture 3">
            <a:extLst>
              <a:ext uri="{FF2B5EF4-FFF2-40B4-BE49-F238E27FC236}">
                <a16:creationId xmlns:a16="http://schemas.microsoft.com/office/drawing/2014/main" id="{D7A4AD80-69A7-4AB5-83FC-BD4647EB790E}"/>
              </a:ext>
            </a:extLst>
          </p:cNvPr>
          <p:cNvPicPr>
            <a:picLocks noChangeAspect="1"/>
          </p:cNvPicPr>
          <p:nvPr/>
        </p:nvPicPr>
        <p:blipFill>
          <a:blip r:embed="rId2"/>
          <a:stretch>
            <a:fillRect/>
          </a:stretch>
        </p:blipFill>
        <p:spPr>
          <a:xfrm>
            <a:off x="2254999" y="897638"/>
            <a:ext cx="7682001" cy="5408756"/>
          </a:xfrm>
          <a:prstGeom prst="rect">
            <a:avLst/>
          </a:prstGeom>
        </p:spPr>
      </p:pic>
      <p:pic>
        <p:nvPicPr>
          <p:cNvPr id="5" name="Picture 4">
            <a:extLst>
              <a:ext uri="{FF2B5EF4-FFF2-40B4-BE49-F238E27FC236}">
                <a16:creationId xmlns:a16="http://schemas.microsoft.com/office/drawing/2014/main" id="{1F841817-7CF2-4641-B182-58CDEB5F94F3}"/>
              </a:ext>
            </a:extLst>
          </p:cNvPr>
          <p:cNvPicPr>
            <a:picLocks noChangeAspect="1"/>
          </p:cNvPicPr>
          <p:nvPr/>
        </p:nvPicPr>
        <p:blipFill>
          <a:blip r:embed="rId3"/>
          <a:stretch>
            <a:fillRect/>
          </a:stretch>
        </p:blipFill>
        <p:spPr>
          <a:xfrm>
            <a:off x="10210650" y="1789405"/>
            <a:ext cx="1066949" cy="685896"/>
          </a:xfrm>
          <a:prstGeom prst="rect">
            <a:avLst/>
          </a:prstGeom>
        </p:spPr>
      </p:pic>
    </p:spTree>
    <p:extLst>
      <p:ext uri="{BB962C8B-B14F-4D97-AF65-F5344CB8AC3E}">
        <p14:creationId xmlns:p14="http://schemas.microsoft.com/office/powerpoint/2010/main" val="3799556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5" name="Subtitle 4">
            <a:extLst>
              <a:ext uri="{FF2B5EF4-FFF2-40B4-BE49-F238E27FC236}">
                <a16:creationId xmlns:a16="http://schemas.microsoft.com/office/drawing/2014/main" id="{B4B92158-CE6E-5640-9736-808DFFCB59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478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Viral 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72634621"/>
              </p:ext>
            </p:extLst>
          </p:nvPr>
        </p:nvGraphicFramePr>
        <p:xfrm>
          <a:off x="1727199" y="2189132"/>
          <a:ext cx="8737600" cy="3034530"/>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1231900">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gridCol w="1333500">
                  <a:extLst>
                    <a:ext uri="{9D8B030D-6E8A-4147-A177-3AD203B41FA5}">
                      <a16:colId xmlns:a16="http://schemas.microsoft.com/office/drawing/2014/main" val="20004"/>
                    </a:ext>
                  </a:extLst>
                </a:gridCol>
                <a:gridCol w="1193800">
                  <a:extLst>
                    <a:ext uri="{9D8B030D-6E8A-4147-A177-3AD203B41FA5}">
                      <a16:colId xmlns:a16="http://schemas.microsoft.com/office/drawing/2014/main" val="20005"/>
                    </a:ext>
                  </a:extLst>
                </a:gridCol>
              </a:tblGrid>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CCH</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CHP</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Grace</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Total Tests</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504690">
                <a:tc>
                  <a:txBody>
                    <a:bodyPr/>
                    <a:lstStyle/>
                    <a:p>
                      <a:r>
                        <a:rPr lang="en-US" sz="2400" b="1" dirty="0"/>
                        <a:t>Abbott</a:t>
                      </a:r>
                    </a:p>
                  </a:txBody>
                  <a:tcPr/>
                </a:tc>
                <a:tc>
                  <a:txBody>
                    <a:bodyPr/>
                    <a:lstStyle/>
                    <a:p>
                      <a:pPr algn="ctr"/>
                      <a:r>
                        <a:rPr lang="en-US" sz="2400" b="0" dirty="0">
                          <a:latin typeface="Arial" panose="020B0604020202020204" pitchFamily="34" charset="0"/>
                          <a:cs typeface="Arial" panose="020B0604020202020204" pitchFamily="34" charset="0"/>
                        </a:rPr>
                        <a:t>1416</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rowSpan="5">
                  <a:txBody>
                    <a:bodyPr/>
                    <a:lstStyle/>
                    <a:p>
                      <a:pPr algn="ctr"/>
                      <a:endParaRPr lang="en-US" sz="2400" b="0" dirty="0">
                        <a:latin typeface="Arial" panose="020B0604020202020204" pitchFamily="34" charset="0"/>
                        <a:cs typeface="Arial" panose="020B0604020202020204" pitchFamily="34" charset="0"/>
                      </a:endParaRPr>
                    </a:p>
                    <a:p>
                      <a:pPr algn="ctr"/>
                      <a:endParaRPr lang="en-US" sz="2400" b="0" dirty="0">
                        <a:latin typeface="Arial" panose="020B0604020202020204" pitchFamily="34" charset="0"/>
                        <a:cs typeface="Arial" panose="020B0604020202020204" pitchFamily="34" charset="0"/>
                      </a:endParaRPr>
                    </a:p>
                    <a:p>
                      <a:pPr algn="ctr"/>
                      <a:r>
                        <a:rPr lang="en-US" sz="2400" b="0" dirty="0">
                          <a:latin typeface="Arial" panose="020B0604020202020204" pitchFamily="34" charset="0"/>
                          <a:cs typeface="Arial" panose="020B0604020202020204" pitchFamily="34" charset="0"/>
                        </a:rPr>
                        <a:t>266</a:t>
                      </a:r>
                    </a:p>
                  </a:txBody>
                  <a:tcPr/>
                </a:tc>
                <a:extLst>
                  <a:ext uri="{0D108BD9-81ED-4DB2-BD59-A6C34878D82A}">
                    <a16:rowId xmlns:a16="http://schemas.microsoft.com/office/drawing/2014/main" val="10001"/>
                  </a:ext>
                </a:extLst>
              </a:tr>
              <a:tr h="445650">
                <a:tc>
                  <a:txBody>
                    <a:bodyPr/>
                    <a:lstStyle/>
                    <a:p>
                      <a:r>
                        <a:rPr lang="en-US" sz="2400" b="1" dirty="0"/>
                        <a:t>Cepheid</a:t>
                      </a:r>
                    </a:p>
                  </a:txBody>
                  <a:tcPr/>
                </a:tc>
                <a:tc>
                  <a:txBody>
                    <a:bodyPr/>
                    <a:lstStyle/>
                    <a:p>
                      <a:pPr algn="ctr"/>
                      <a:r>
                        <a:rPr lang="en-US" sz="2400" b="0" dirty="0">
                          <a:latin typeface="Arial" panose="020B0604020202020204" pitchFamily="34" charset="0"/>
                          <a:cs typeface="Arial" panose="020B0604020202020204" pitchFamily="34" charset="0"/>
                        </a:rPr>
                        <a:t>1500</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vMerge="1">
                  <a:txBody>
                    <a:bodyPr/>
                    <a:lstStyle/>
                    <a:p>
                      <a:pPr algn="ct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20549">
                <a:tc>
                  <a:txBody>
                    <a:bodyPr/>
                    <a:lstStyle/>
                    <a:p>
                      <a:r>
                        <a:rPr lang="en-US" sz="2400" b="1" dirty="0"/>
                        <a:t>BD</a:t>
                      </a:r>
                      <a:r>
                        <a:rPr lang="en-US" sz="2400" b="1" baseline="0" dirty="0"/>
                        <a:t> Max</a:t>
                      </a:r>
                      <a:endParaRPr lang="en-US" sz="2400" b="1" dirty="0"/>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884</a:t>
                      </a:r>
                    </a:p>
                  </a:txBody>
                  <a:tcPr/>
                </a:tc>
                <a:tc vMerge="1">
                  <a:txBody>
                    <a:bodyPr/>
                    <a:lstStyle/>
                    <a:p>
                      <a:pPr algn="ct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20549">
                <a:tc>
                  <a:txBody>
                    <a:bodyPr/>
                    <a:lstStyle/>
                    <a:p>
                      <a:r>
                        <a:rPr lang="en-US" sz="2400" b="1" dirty="0"/>
                        <a:t>NP Swab</a:t>
                      </a:r>
                    </a:p>
                  </a:txBody>
                  <a:tcPr/>
                </a:tc>
                <a:tc>
                  <a:txBody>
                    <a:bodyPr/>
                    <a:lstStyle/>
                    <a:p>
                      <a:pPr algn="ctr"/>
                      <a:r>
                        <a:rPr lang="en-US" sz="2400" b="0" dirty="0">
                          <a:latin typeface="Arial" panose="020B0604020202020204" pitchFamily="34" charset="0"/>
                          <a:cs typeface="Arial" panose="020B0604020202020204" pitchFamily="34" charset="0"/>
                        </a:rPr>
                        <a:t>&gt;5000</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vMerge="1">
                  <a:txBody>
                    <a:bodyPr/>
                    <a:lstStyle/>
                    <a:p>
                      <a:pPr algn="ct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450504">
                <a:tc>
                  <a:txBody>
                    <a:bodyPr/>
                    <a:lstStyle/>
                    <a:p>
                      <a:r>
                        <a:rPr lang="en-US" sz="2400" b="1" dirty="0"/>
                        <a:t>VTM</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a:txBody>
                    <a:bodyPr/>
                    <a:lstStyle/>
                    <a:p>
                      <a:pPr algn="ctr"/>
                      <a:r>
                        <a:rPr lang="en-US" sz="2400" b="0" dirty="0">
                          <a:latin typeface="Arial" panose="020B0604020202020204" pitchFamily="34" charset="0"/>
                          <a:cs typeface="Arial" panose="020B0604020202020204" pitchFamily="34" charset="0"/>
                        </a:rPr>
                        <a:t>-</a:t>
                      </a:r>
                    </a:p>
                  </a:txBody>
                  <a:tcPr/>
                </a:tc>
                <a:tc vMerge="1">
                  <a:txBody>
                    <a:bodyPr/>
                    <a:lstStyle/>
                    <a:p>
                      <a:pPr algn="ctr"/>
                      <a:endParaRPr lang="en-US" sz="2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6977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Antibody Testing</a:t>
            </a:r>
          </a:p>
        </p:txBody>
      </p:sp>
      <p:sp>
        <p:nvSpPr>
          <p:cNvPr id="6" name="Rectangle 5"/>
          <p:cNvSpPr/>
          <p:nvPr/>
        </p:nvSpPr>
        <p:spPr>
          <a:xfrm>
            <a:off x="0" y="1215779"/>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290888442"/>
              </p:ext>
            </p:extLst>
          </p:nvPr>
        </p:nvGraphicFramePr>
        <p:xfrm>
          <a:off x="1493149" y="2265358"/>
          <a:ext cx="9644750" cy="1917251"/>
        </p:xfrm>
        <a:graphic>
          <a:graphicData uri="http://schemas.openxmlformats.org/drawingml/2006/table">
            <a:tbl>
              <a:tblPr firstRow="1" bandRow="1">
                <a:tableStyleId>{5C22544A-7EE6-4342-B048-85BDC9FD1C3A}</a:tableStyleId>
              </a:tblPr>
              <a:tblGrid>
                <a:gridCol w="2325158">
                  <a:extLst>
                    <a:ext uri="{9D8B030D-6E8A-4147-A177-3AD203B41FA5}">
                      <a16:colId xmlns:a16="http://schemas.microsoft.com/office/drawing/2014/main" val="20000"/>
                    </a:ext>
                  </a:extLst>
                </a:gridCol>
                <a:gridCol w="1447416">
                  <a:extLst>
                    <a:ext uri="{9D8B030D-6E8A-4147-A177-3AD203B41FA5}">
                      <a16:colId xmlns:a16="http://schemas.microsoft.com/office/drawing/2014/main" val="20001"/>
                    </a:ext>
                  </a:extLst>
                </a:gridCol>
                <a:gridCol w="1477977">
                  <a:extLst>
                    <a:ext uri="{9D8B030D-6E8A-4147-A177-3AD203B41FA5}">
                      <a16:colId xmlns:a16="http://schemas.microsoft.com/office/drawing/2014/main" val="20002"/>
                    </a:ext>
                  </a:extLst>
                </a:gridCol>
                <a:gridCol w="1562100">
                  <a:extLst>
                    <a:ext uri="{9D8B030D-6E8A-4147-A177-3AD203B41FA5}">
                      <a16:colId xmlns:a16="http://schemas.microsoft.com/office/drawing/2014/main" val="20003"/>
                    </a:ext>
                  </a:extLst>
                </a:gridCol>
                <a:gridCol w="1282700">
                  <a:extLst>
                    <a:ext uri="{9D8B030D-6E8A-4147-A177-3AD203B41FA5}">
                      <a16:colId xmlns:a16="http://schemas.microsoft.com/office/drawing/2014/main" val="20004"/>
                    </a:ext>
                  </a:extLst>
                </a:gridCol>
                <a:gridCol w="1549399">
                  <a:extLst>
                    <a:ext uri="{9D8B030D-6E8A-4147-A177-3AD203B41FA5}">
                      <a16:colId xmlns:a16="http://schemas.microsoft.com/office/drawing/2014/main" val="20005"/>
                    </a:ext>
                  </a:extLst>
                </a:gridCol>
              </a:tblGrid>
              <a:tr h="454211">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latin typeface="Arial Narrow" panose="020B0606020202030204" pitchFamily="34" charset="0"/>
                          <a:cs typeface="Arial" panose="020B0604020202020204" pitchFamily="34" charset="0"/>
                        </a:rPr>
                        <a:t>May</a:t>
                      </a:r>
                    </a:p>
                  </a:txBody>
                  <a:tcPr>
                    <a:solidFill>
                      <a:schemeClr val="bg1">
                        <a:lumMod val="75000"/>
                        <a:lumOff val="25000"/>
                      </a:schemeClr>
                    </a:solidFill>
                  </a:tcPr>
                </a:tc>
                <a:tc>
                  <a:txBody>
                    <a:bodyPr/>
                    <a:lstStyle/>
                    <a:p>
                      <a:pPr algn="ctr"/>
                      <a:r>
                        <a:rPr lang="en-US" sz="1800" dirty="0">
                          <a:latin typeface="Arial" panose="020B0604020202020204" pitchFamily="34" charset="0"/>
                          <a:cs typeface="Arial" panose="020B0604020202020204" pitchFamily="34" charset="0"/>
                        </a:rPr>
                        <a:t>6/1 </a:t>
                      </a:r>
                      <a:r>
                        <a:rPr lang="en-US" sz="1800">
                          <a:latin typeface="Arial" panose="020B0604020202020204" pitchFamily="34" charset="0"/>
                          <a:cs typeface="Arial" panose="020B0604020202020204" pitchFamily="34" charset="0"/>
                        </a:rPr>
                        <a:t>– 6/5</a:t>
                      </a:r>
                      <a:endParaRPr lang="en-US" sz="1800" dirty="0">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1800" dirty="0">
                          <a:latin typeface="Arial" panose="020B0604020202020204" pitchFamily="34" charset="0"/>
                          <a:cs typeface="Arial" panose="020B0604020202020204" pitchFamily="34" charset="0"/>
                        </a:rPr>
                        <a:t>6/15-6/19</a:t>
                      </a:r>
                    </a:p>
                  </a:txBody>
                  <a:tcPr>
                    <a:solidFill>
                      <a:schemeClr val="bg1">
                        <a:lumMod val="75000"/>
                        <a:lumOff val="25000"/>
                      </a:schemeClr>
                    </a:solidFill>
                  </a:tcPr>
                </a:tc>
                <a:tc>
                  <a:txBody>
                    <a:bodyPr/>
                    <a:lstStyle/>
                    <a:p>
                      <a:pPr algn="ctr"/>
                      <a:r>
                        <a:rPr lang="en-US" sz="1800" dirty="0">
                          <a:latin typeface="Arial" panose="020B0604020202020204" pitchFamily="34" charset="0"/>
                          <a:cs typeface="Arial" panose="020B0604020202020204" pitchFamily="34" charset="0"/>
                        </a:rPr>
                        <a:t>6/22-6/24</a:t>
                      </a:r>
                    </a:p>
                  </a:txBody>
                  <a:tcPr>
                    <a:solidFill>
                      <a:schemeClr val="bg1">
                        <a:lumMod val="75000"/>
                        <a:lumOff val="25000"/>
                      </a:schemeClr>
                    </a:solidFill>
                  </a:tcPr>
                </a:tc>
                <a:tc>
                  <a:txBody>
                    <a:bodyPr/>
                    <a:lstStyle/>
                    <a:p>
                      <a:pPr algn="ctr"/>
                      <a:r>
                        <a:rPr lang="en-US" sz="1800" dirty="0">
                          <a:latin typeface="Arial" panose="020B0604020202020204" pitchFamily="34" charset="0"/>
                          <a:cs typeface="Arial" panose="020B0604020202020204" pitchFamily="34" charset="0"/>
                        </a:rPr>
                        <a:t>6/28-7/4</a:t>
                      </a:r>
                    </a:p>
                  </a:txBody>
                  <a:tcPr>
                    <a:solidFill>
                      <a:schemeClr val="bg1">
                        <a:lumMod val="75000"/>
                        <a:lumOff val="25000"/>
                      </a:schemeClr>
                    </a:solidFill>
                  </a:tcPr>
                </a:tc>
                <a:extLst>
                  <a:ext uri="{0D108BD9-81ED-4DB2-BD59-A6C34878D82A}">
                    <a16:rowId xmlns:a16="http://schemas.microsoft.com/office/drawing/2014/main" val="10000"/>
                  </a:ext>
                </a:extLst>
              </a:tr>
              <a:tr h="473030">
                <a:tc>
                  <a:txBody>
                    <a:bodyPr/>
                    <a:lstStyle/>
                    <a:p>
                      <a:r>
                        <a:rPr lang="en-US" sz="2800" b="1" dirty="0" err="1">
                          <a:latin typeface="Arial" panose="020B0604020202020204" pitchFamily="34" charset="0"/>
                          <a:cs typeface="Arial" panose="020B0604020202020204" pitchFamily="34" charset="0"/>
                        </a:rPr>
                        <a:t>Cov</a:t>
                      </a:r>
                      <a:r>
                        <a:rPr lang="en-US" sz="2800" b="1" dirty="0">
                          <a:latin typeface="Arial" panose="020B0604020202020204" pitchFamily="34" charset="0"/>
                          <a:cs typeface="Arial" panose="020B0604020202020204" pitchFamily="34" charset="0"/>
                        </a:rPr>
                        <a:t> Health Partners</a:t>
                      </a:r>
                    </a:p>
                  </a:txBody>
                  <a:tcPr/>
                </a:tc>
                <a:tc>
                  <a:txBody>
                    <a:bodyPr/>
                    <a:lstStyle/>
                    <a:p>
                      <a:pPr algn="ctr"/>
                      <a:r>
                        <a:rPr lang="en-US" sz="2800" b="0" dirty="0">
                          <a:latin typeface="Arial" panose="020B0604020202020204" pitchFamily="34" charset="0"/>
                          <a:cs typeface="Arial" panose="020B0604020202020204" pitchFamily="34" charset="0"/>
                        </a:rPr>
                        <a:t>2,652</a:t>
                      </a:r>
                    </a:p>
                  </a:txBody>
                  <a:tcPr/>
                </a:tc>
                <a:tc>
                  <a:txBody>
                    <a:bodyPr/>
                    <a:lstStyle/>
                    <a:p>
                      <a:pPr algn="ctr"/>
                      <a:r>
                        <a:rPr lang="en-US" sz="2800" b="0" dirty="0">
                          <a:latin typeface="Arial" panose="020B0604020202020204" pitchFamily="34" charset="0"/>
                          <a:cs typeface="Arial" panose="020B0604020202020204" pitchFamily="34" charset="0"/>
                        </a:rPr>
                        <a:t>162</a:t>
                      </a:r>
                    </a:p>
                  </a:txBody>
                  <a:tcPr/>
                </a:tc>
                <a:tc>
                  <a:txBody>
                    <a:bodyPr/>
                    <a:lstStyle/>
                    <a:p>
                      <a:pPr algn="ctr"/>
                      <a:r>
                        <a:rPr lang="en-US" sz="2800" b="0" dirty="0">
                          <a:latin typeface="Arial" panose="020B0604020202020204" pitchFamily="34" charset="0"/>
                          <a:cs typeface="Arial" panose="020B0604020202020204" pitchFamily="34" charset="0"/>
                        </a:rPr>
                        <a:t>117</a:t>
                      </a:r>
                    </a:p>
                  </a:txBody>
                  <a:tcPr/>
                </a:tc>
                <a:tc>
                  <a:txBody>
                    <a:bodyPr/>
                    <a:lstStyle/>
                    <a:p>
                      <a:pPr algn="ctr"/>
                      <a:r>
                        <a:rPr lang="en-US" sz="2800" b="0" dirty="0">
                          <a:latin typeface="Arial" panose="020B0604020202020204" pitchFamily="34" charset="0"/>
                          <a:cs typeface="Arial" panose="020B0604020202020204" pitchFamily="34" charset="0"/>
                        </a:rPr>
                        <a:t>508</a:t>
                      </a:r>
                    </a:p>
                  </a:txBody>
                  <a:tcPr/>
                </a:tc>
                <a:tc>
                  <a:txBody>
                    <a:bodyPr/>
                    <a:lstStyle/>
                    <a:p>
                      <a:pPr algn="ctr"/>
                      <a:r>
                        <a:rPr lang="en-US" sz="2800" b="0" dirty="0">
                          <a:latin typeface="Arial" panose="020B0604020202020204" pitchFamily="34" charset="0"/>
                          <a:cs typeface="Arial" panose="020B0604020202020204" pitchFamily="34" charset="0"/>
                        </a:rPr>
                        <a:t>37</a:t>
                      </a:r>
                    </a:p>
                  </a:txBody>
                  <a:tcPr/>
                </a:tc>
                <a:extLst>
                  <a:ext uri="{0D108BD9-81ED-4DB2-BD59-A6C34878D82A}">
                    <a16:rowId xmlns:a16="http://schemas.microsoft.com/office/drawing/2014/main" val="10001"/>
                  </a:ext>
                </a:extLst>
              </a:tr>
              <a:tr h="473030">
                <a:tc>
                  <a:txBody>
                    <a:bodyPr/>
                    <a:lstStyle/>
                    <a:p>
                      <a:r>
                        <a:rPr lang="en-US" sz="2800" b="1" dirty="0">
                          <a:latin typeface="Arial" panose="020B0604020202020204" pitchFamily="34" charset="0"/>
                          <a:cs typeface="Arial" panose="020B0604020202020204" pitchFamily="34" charset="0"/>
                        </a:rPr>
                        <a:t>CMG</a:t>
                      </a:r>
                    </a:p>
                  </a:txBody>
                  <a:tcPr/>
                </a:tc>
                <a:tc>
                  <a:txBody>
                    <a:bodyPr/>
                    <a:lstStyle/>
                    <a:p>
                      <a:pPr algn="ctr"/>
                      <a:r>
                        <a:rPr lang="en-US" sz="2800" b="0" dirty="0">
                          <a:latin typeface="Arial" panose="020B0604020202020204" pitchFamily="34" charset="0"/>
                          <a:cs typeface="Arial" panose="020B0604020202020204" pitchFamily="34" charset="0"/>
                        </a:rPr>
                        <a:t>NA</a:t>
                      </a:r>
                    </a:p>
                  </a:txBody>
                  <a:tcPr/>
                </a:tc>
                <a:tc>
                  <a:txBody>
                    <a:bodyPr/>
                    <a:lstStyle/>
                    <a:p>
                      <a:pPr algn="ctr"/>
                      <a:r>
                        <a:rPr lang="en-US" sz="2800" b="0" dirty="0">
                          <a:latin typeface="Arial" panose="020B0604020202020204" pitchFamily="34" charset="0"/>
                          <a:cs typeface="Arial" panose="020B0604020202020204" pitchFamily="34" charset="0"/>
                        </a:rPr>
                        <a:t>NA</a:t>
                      </a:r>
                    </a:p>
                  </a:txBody>
                  <a:tcPr/>
                </a:tc>
                <a:tc>
                  <a:txBody>
                    <a:bodyPr/>
                    <a:lstStyle/>
                    <a:p>
                      <a:pPr algn="ctr"/>
                      <a:r>
                        <a:rPr lang="en-US" sz="2800" b="0" dirty="0">
                          <a:latin typeface="Arial" panose="020B0604020202020204" pitchFamily="34" charset="0"/>
                          <a:cs typeface="Arial" panose="020B0604020202020204" pitchFamily="34" charset="0"/>
                        </a:rPr>
                        <a:t>NA</a:t>
                      </a:r>
                    </a:p>
                  </a:txBody>
                  <a:tcPr/>
                </a:tc>
                <a:tc>
                  <a:txBody>
                    <a:bodyPr/>
                    <a:lstStyle/>
                    <a:p>
                      <a:pPr algn="ctr"/>
                      <a:endParaRPr lang="en-US" sz="2800" b="0" dirty="0">
                        <a:latin typeface="Arial" panose="020B0604020202020204" pitchFamily="34" charset="0"/>
                        <a:cs typeface="Arial" panose="020B0604020202020204" pitchFamily="34" charset="0"/>
                      </a:endParaRPr>
                    </a:p>
                  </a:txBody>
                  <a:tcPr/>
                </a:tc>
                <a:tc>
                  <a:txBody>
                    <a:bodyPr/>
                    <a:lstStyle/>
                    <a:p>
                      <a:pPr algn="ctr"/>
                      <a:endParaRPr lang="en-US" sz="28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8" name="Content Placeholder 2"/>
          <p:cNvSpPr txBox="1">
            <a:spLocks/>
          </p:cNvSpPr>
          <p:nvPr/>
        </p:nvSpPr>
        <p:spPr>
          <a:xfrm>
            <a:off x="2520778" y="3970776"/>
            <a:ext cx="7589492" cy="2516328"/>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6">
              <a:spcBef>
                <a:spcPts val="0"/>
              </a:spcBef>
              <a:spcAft>
                <a:spcPts val="600"/>
              </a:spcAft>
              <a:buSzPct val="800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3" name="TextBox 2"/>
          <p:cNvSpPr txBox="1"/>
          <p:nvPr/>
        </p:nvSpPr>
        <p:spPr>
          <a:xfrm>
            <a:off x="1801368" y="4221313"/>
            <a:ext cx="9249648" cy="1077218"/>
          </a:xfrm>
          <a:prstGeom prst="rect">
            <a:avLst/>
          </a:prstGeom>
          <a:noFill/>
        </p:spPr>
        <p:txBody>
          <a:bodyPr wrap="none" rtlCol="0">
            <a:spAutoFit/>
          </a:bodyPr>
          <a:lstStyle/>
          <a:p>
            <a:r>
              <a:rPr lang="en-US" sz="3200" dirty="0">
                <a:solidFill>
                  <a:schemeClr val="bg1"/>
                </a:solidFill>
                <a:latin typeface="Arial" panose="020B0604020202020204" pitchFamily="34" charset="0"/>
                <a:cs typeface="Arial" panose="020B0604020202020204" pitchFamily="34" charset="0"/>
              </a:rPr>
              <a:t>CMC validating anti-body machine – go live July 8</a:t>
            </a:r>
          </a:p>
          <a:p>
            <a:r>
              <a:rPr lang="en-US" sz="32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51441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a:solidFill>
                  <a:schemeClr val="bg1"/>
                </a:solidFill>
              </a:rPr>
              <a:t>TESTING – STATEWIDE Results</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9" name="Picture 8">
            <a:extLst>
              <a:ext uri="{FF2B5EF4-FFF2-40B4-BE49-F238E27FC236}">
                <a16:creationId xmlns:a16="http://schemas.microsoft.com/office/drawing/2014/main" id="{3C68E87B-E28C-D84C-92D7-D0D46A8DF3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118" y="830491"/>
            <a:ext cx="10239375" cy="5374793"/>
          </a:xfrm>
          <a:prstGeom prst="rect">
            <a:avLst/>
          </a:prstGeom>
        </p:spPr>
      </p:pic>
    </p:spTree>
    <p:extLst>
      <p:ext uri="{BB962C8B-B14F-4D97-AF65-F5344CB8AC3E}">
        <p14:creationId xmlns:p14="http://schemas.microsoft.com/office/powerpoint/2010/main" val="609014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E032-7901-EC4D-96FF-EDF098D19912}"/>
              </a:ext>
            </a:extLst>
          </p:cNvPr>
          <p:cNvSpPr>
            <a:spLocks noGrp="1"/>
          </p:cNvSpPr>
          <p:nvPr>
            <p:ph type="ctrTitle"/>
          </p:nvPr>
        </p:nvSpPr>
        <p:spPr/>
        <p:txBody>
          <a:bodyPr/>
          <a:lstStyle/>
          <a:p>
            <a:r>
              <a:rPr lang="en-US" dirty="0"/>
              <a:t>Returning to Operations</a:t>
            </a:r>
          </a:p>
        </p:txBody>
      </p:sp>
      <p:sp>
        <p:nvSpPr>
          <p:cNvPr id="3" name="Subtitle 2">
            <a:extLst>
              <a:ext uri="{FF2B5EF4-FFF2-40B4-BE49-F238E27FC236}">
                <a16:creationId xmlns:a16="http://schemas.microsoft.com/office/drawing/2014/main" id="{558F8702-33D7-3947-9266-54FC2FBE557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14088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89"/>
            <a:ext cx="7474523" cy="1297505"/>
          </a:xfrm>
        </p:spPr>
        <p:txBody>
          <a:bodyPr>
            <a:normAutofit/>
          </a:bodyPr>
          <a:lstStyle/>
          <a:p>
            <a:r>
              <a:rPr lang="en-US" dirty="0">
                <a:solidFill>
                  <a:schemeClr val="bg1"/>
                </a:solidFill>
                <a:latin typeface="Arial" panose="020B0604020202020204" pitchFamily="34" charset="0"/>
                <a:cs typeface="Arial" panose="020B0604020202020204" pitchFamily="34" charset="0"/>
              </a:rPr>
              <a:t>COVID19-HOT TOPICS:</a:t>
            </a:r>
          </a:p>
        </p:txBody>
      </p:sp>
      <p:sp>
        <p:nvSpPr>
          <p:cNvPr id="4" name="Rectangle 3"/>
          <p:cNvSpPr/>
          <p:nvPr/>
        </p:nvSpPr>
        <p:spPr>
          <a:xfrm>
            <a:off x="0" y="1041720"/>
            <a:ext cx="12192000" cy="832104"/>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76738" y="144596"/>
            <a:ext cx="9906011" cy="1585049"/>
          </a:xfrm>
          <a:prstGeom prst="rect">
            <a:avLst/>
          </a:prstGeom>
          <a:noFill/>
        </p:spPr>
        <p:txBody>
          <a:bodyPr wrap="square" rtlCol="0">
            <a:spAutoFit/>
          </a:bodyPr>
          <a:lstStyle/>
          <a:p>
            <a:pPr lvl="1">
              <a:spcAft>
                <a:spcPts val="600"/>
              </a:spcAft>
            </a:pPr>
            <a:r>
              <a:rPr lang="en-US" sz="4000" dirty="0">
                <a:solidFill>
                  <a:schemeClr val="bg2"/>
                </a:solidFill>
                <a:latin typeface="Arial" panose="020B0604020202020204" pitchFamily="34" charset="0"/>
                <a:cs typeface="Arial" panose="020B0604020202020204" pitchFamily="34" charset="0"/>
              </a:rPr>
              <a:t>PPE Inventory</a:t>
            </a:r>
            <a:endParaRPr lang="en-US" sz="3200" dirty="0">
              <a:solidFill>
                <a:schemeClr val="bg2"/>
              </a:solidFill>
              <a:latin typeface="Arial" panose="020B0604020202020204" pitchFamily="34" charset="0"/>
              <a:cs typeface="Arial" panose="020B0604020202020204" pitchFamily="34" charset="0"/>
            </a:endParaRPr>
          </a:p>
          <a:p>
            <a:pPr lvl="1"/>
            <a:endParaRPr lang="en-US" sz="32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811006" y="5042118"/>
            <a:ext cx="11531465" cy="1015663"/>
          </a:xfrm>
          <a:prstGeom prst="rect">
            <a:avLst/>
          </a:prstGeom>
          <a:noFill/>
        </p:spPr>
        <p:txBody>
          <a:bodyPr wrap="square" rtlCol="0">
            <a:spAutoFit/>
          </a:bodyPr>
          <a:lstStyle/>
          <a:p>
            <a:r>
              <a:rPr lang="en-US" sz="2000" b="1" dirty="0">
                <a:solidFill>
                  <a:schemeClr val="bg1"/>
                </a:solidFill>
              </a:rPr>
              <a:t>Blue Gowns</a:t>
            </a:r>
            <a:r>
              <a:rPr lang="en-US" sz="2000" dirty="0">
                <a:solidFill>
                  <a:schemeClr val="bg1"/>
                </a:solidFill>
              </a:rPr>
              <a:t>-June utilization reports indicates appropriate usage of blue gowns.  High volume of use is due to significant increases in COVID patients.</a:t>
            </a:r>
          </a:p>
          <a:p>
            <a:r>
              <a:rPr lang="en-US" sz="2000" b="1" dirty="0">
                <a:solidFill>
                  <a:schemeClr val="bg1"/>
                </a:solidFill>
              </a:rPr>
              <a:t>SCRUBS-</a:t>
            </a:r>
            <a:r>
              <a:rPr lang="en-US" sz="2000" dirty="0">
                <a:solidFill>
                  <a:schemeClr val="bg1"/>
                </a:solidFill>
              </a:rPr>
              <a:t>current inventory increased.  Add more COVID units – need to increase inventory or purchase scrubs </a:t>
            </a:r>
            <a:endParaRPr lang="en-US" sz="2000" b="1" dirty="0">
              <a:solidFill>
                <a:schemeClr val="bg1"/>
              </a:solidFill>
            </a:endParaRPr>
          </a:p>
        </p:txBody>
      </p:sp>
      <p:pic>
        <p:nvPicPr>
          <p:cNvPr id="13" name="Picture 12"/>
          <p:cNvPicPr>
            <a:picLocks noChangeAspect="1"/>
          </p:cNvPicPr>
          <p:nvPr/>
        </p:nvPicPr>
        <p:blipFill>
          <a:blip r:embed="rId3"/>
          <a:stretch>
            <a:fillRect/>
          </a:stretch>
        </p:blipFill>
        <p:spPr>
          <a:xfrm>
            <a:off x="1124051" y="1122744"/>
            <a:ext cx="9943897" cy="3919374"/>
          </a:xfrm>
          <a:prstGeom prst="rect">
            <a:avLst/>
          </a:prstGeom>
        </p:spPr>
      </p:pic>
    </p:spTree>
    <p:extLst>
      <p:ext uri="{BB962C8B-B14F-4D97-AF65-F5344CB8AC3E}">
        <p14:creationId xmlns:p14="http://schemas.microsoft.com/office/powerpoint/2010/main" val="884637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34F49-6A3B-C340-8E8E-A2E6B6C85959}"/>
              </a:ext>
            </a:extLst>
          </p:cNvPr>
          <p:cNvSpPr>
            <a:spLocks noGrp="1"/>
          </p:cNvSpPr>
          <p:nvPr>
            <p:ph type="ctrTitle"/>
          </p:nvPr>
        </p:nvSpPr>
        <p:spPr/>
        <p:txBody>
          <a:bodyPr/>
          <a:lstStyle/>
          <a:p>
            <a:r>
              <a:rPr lang="en-US" dirty="0"/>
              <a:t>Safety Story</a:t>
            </a:r>
            <a:br>
              <a:rPr lang="en-US" dirty="0"/>
            </a:br>
            <a:br>
              <a:rPr lang="en-US" dirty="0"/>
            </a:br>
            <a:r>
              <a:rPr lang="en-US" dirty="0">
                <a:effectLst>
                  <a:outerShdw blurRad="50800" dist="38100" dir="2700000" algn="tl" rotWithShape="0">
                    <a:prstClr val="black">
                      <a:alpha val="40000"/>
                    </a:prstClr>
                  </a:outerShdw>
                </a:effectLst>
              </a:rPr>
              <a:t>Ordering Convalescent Plasma</a:t>
            </a:r>
            <a:br>
              <a:rPr lang="en-US" dirty="0">
                <a:effectLst>
                  <a:outerShdw blurRad="50800" dist="38100" dir="2700000" algn="tl" rotWithShape="0">
                    <a:prstClr val="black">
                      <a:alpha val="40000"/>
                    </a:prstClr>
                  </a:outerShdw>
                </a:effectLst>
              </a:rPr>
            </a:br>
            <a:endParaRPr lang="en-US" dirty="0"/>
          </a:p>
        </p:txBody>
      </p:sp>
      <p:sp>
        <p:nvSpPr>
          <p:cNvPr id="3" name="Subtitle 2">
            <a:extLst>
              <a:ext uri="{FF2B5EF4-FFF2-40B4-BE49-F238E27FC236}">
                <a16:creationId xmlns:a16="http://schemas.microsoft.com/office/drawing/2014/main" id="{7FDEC0C4-E291-C247-A9D1-8794D30695CB}"/>
              </a:ext>
            </a:extLst>
          </p:cNvPr>
          <p:cNvSpPr>
            <a:spLocks noGrp="1"/>
          </p:cNvSpPr>
          <p:nvPr>
            <p:ph type="subTitle" idx="1"/>
          </p:nvPr>
        </p:nvSpPr>
        <p:spPr>
          <a:xfrm>
            <a:off x="1828800" y="4674357"/>
            <a:ext cx="8534400" cy="847299"/>
          </a:xfrm>
        </p:spPr>
        <p:txBody>
          <a:bodyPr/>
          <a:lstStyle/>
          <a:p>
            <a:r>
              <a:rPr lang="en-US" sz="2400" dirty="0"/>
              <a:t>Karin Whitten, MT(ASCP)SBB, CPPS</a:t>
            </a:r>
          </a:p>
          <a:p>
            <a:r>
              <a:rPr lang="en-US" sz="2400" dirty="0"/>
              <a:t> Transfusion Safety Coordinator</a:t>
            </a:r>
          </a:p>
        </p:txBody>
      </p:sp>
    </p:spTree>
    <p:extLst>
      <p:ext uri="{BB962C8B-B14F-4D97-AF65-F5344CB8AC3E}">
        <p14:creationId xmlns:p14="http://schemas.microsoft.com/office/powerpoint/2010/main" val="1602947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DB5E-55D6-0C46-8A68-45F70E61C612}"/>
              </a:ext>
            </a:extLst>
          </p:cNvPr>
          <p:cNvSpPr>
            <a:spLocks noGrp="1"/>
          </p:cNvSpPr>
          <p:nvPr>
            <p:ph type="ctrTitle"/>
          </p:nvPr>
        </p:nvSpPr>
        <p:spPr/>
        <p:txBody>
          <a:bodyPr/>
          <a:lstStyle/>
          <a:p>
            <a:r>
              <a:rPr lang="en-US" dirty="0">
                <a:solidFill>
                  <a:schemeClr val="bg1"/>
                </a:solidFill>
              </a:rPr>
              <a:t>Elective Surgical Procedures in Texas</a:t>
            </a:r>
          </a:p>
        </p:txBody>
      </p:sp>
      <p:sp>
        <p:nvSpPr>
          <p:cNvPr id="4" name="Subtitle 3">
            <a:extLst>
              <a:ext uri="{FF2B5EF4-FFF2-40B4-BE49-F238E27FC236}">
                <a16:creationId xmlns:a16="http://schemas.microsoft.com/office/drawing/2014/main" id="{9F389890-C0AA-A345-AA53-90AA34E94D9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75575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005926-55FB-AE43-9782-83198B71CDF4}"/>
              </a:ext>
            </a:extLst>
          </p:cNvPr>
          <p:cNvSpPr txBox="1"/>
          <p:nvPr/>
        </p:nvSpPr>
        <p:spPr>
          <a:xfrm>
            <a:off x="6743700" y="1849476"/>
            <a:ext cx="4676774" cy="3539430"/>
          </a:xfrm>
          <a:prstGeom prst="rect">
            <a:avLst/>
          </a:prstGeom>
          <a:noFill/>
        </p:spPr>
        <p:txBody>
          <a:bodyPr wrap="square" rtlCol="0">
            <a:spAutoFit/>
          </a:bodyPr>
          <a:lstStyle/>
          <a:p>
            <a:r>
              <a:rPr lang="en-US" sz="1600" dirty="0">
                <a:latin typeface="Times" pitchFamily="2" charset="0"/>
              </a:rPr>
              <a:t>NOW, THEREFORE, I, Greg Abbott, Governor of Texas, by virtue of the power and authority vested in me by the Constitution and laws of the State of Texas, do hereby add the following counties, effective at 11:59 p.m. on </a:t>
            </a:r>
            <a:r>
              <a:rPr lang="en-US" sz="1600" dirty="0">
                <a:solidFill>
                  <a:srgbClr val="C00000"/>
                </a:solidFill>
                <a:latin typeface="Times" pitchFamily="2" charset="0"/>
              </a:rPr>
              <a:t>Wednesday, July 1, 2020</a:t>
            </a:r>
            <a:r>
              <a:rPr lang="en-US" sz="1600" dirty="0">
                <a:latin typeface="Times" pitchFamily="2" charset="0"/>
              </a:rPr>
              <a:t>, to the list set forth in Executive Order GA-27: </a:t>
            </a:r>
            <a:endParaRPr lang="en-US" sz="2800" dirty="0">
              <a:latin typeface="Times" pitchFamily="2" charset="0"/>
            </a:endParaRPr>
          </a:p>
          <a:p>
            <a:r>
              <a:rPr lang="en-US" sz="1600" dirty="0">
                <a:solidFill>
                  <a:srgbClr val="C00000"/>
                </a:solidFill>
                <a:latin typeface="Times" pitchFamily="2" charset="0"/>
              </a:rPr>
              <a:t>Cameron County; Hidalgo County; Nueces County; and Webb County.</a:t>
            </a:r>
            <a:r>
              <a:rPr lang="en-US" sz="1600" dirty="0">
                <a:latin typeface="Times" pitchFamily="2" charset="0"/>
              </a:rPr>
              <a:t> </a:t>
            </a:r>
            <a:endParaRPr lang="en-US" sz="2800" dirty="0">
              <a:latin typeface="Times" pitchFamily="2" charset="0"/>
            </a:endParaRPr>
          </a:p>
          <a:p>
            <a:r>
              <a:rPr lang="en-US" sz="1600" dirty="0">
                <a:latin typeface="Times" pitchFamily="2" charset="0"/>
              </a:rPr>
              <a:t>This proclamation shall remain in effect and in full force for as long as Executive Order GA-27 is in effect and in full force, unless otherwise modified, amended, rescinded, or superseded by the governor. </a:t>
            </a:r>
            <a:endParaRPr lang="en-US" sz="2800" dirty="0">
              <a:latin typeface="Times" pitchFamily="2" charset="0"/>
            </a:endParaRPr>
          </a:p>
          <a:p>
            <a:endParaRPr lang="en-US" sz="2800" dirty="0">
              <a:latin typeface="Times" pitchFamily="2" charset="0"/>
            </a:endParaRPr>
          </a:p>
        </p:txBody>
      </p:sp>
      <p:pic>
        <p:nvPicPr>
          <p:cNvPr id="6" name="Picture 5">
            <a:extLst>
              <a:ext uri="{FF2B5EF4-FFF2-40B4-BE49-F238E27FC236}">
                <a16:creationId xmlns:a16="http://schemas.microsoft.com/office/drawing/2014/main" id="{1A3B1F0F-0836-5148-BAFA-835EDF444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447" y="35339"/>
            <a:ext cx="6998677" cy="1814137"/>
          </a:xfrm>
          <a:prstGeom prst="rect">
            <a:avLst/>
          </a:prstGeom>
        </p:spPr>
      </p:pic>
      <p:sp>
        <p:nvSpPr>
          <p:cNvPr id="7" name="Rectangle 6">
            <a:extLst>
              <a:ext uri="{FF2B5EF4-FFF2-40B4-BE49-F238E27FC236}">
                <a16:creationId xmlns:a16="http://schemas.microsoft.com/office/drawing/2014/main" id="{BBAD503F-6099-D74D-BE05-6D536808B76F}"/>
              </a:ext>
            </a:extLst>
          </p:cNvPr>
          <p:cNvSpPr/>
          <p:nvPr/>
        </p:nvSpPr>
        <p:spPr>
          <a:xfrm>
            <a:off x="219075" y="1849476"/>
            <a:ext cx="6076950" cy="4431983"/>
          </a:xfrm>
          <a:prstGeom prst="rect">
            <a:avLst/>
          </a:prstGeom>
        </p:spPr>
        <p:txBody>
          <a:bodyPr wrap="square">
            <a:spAutoFit/>
          </a:bodyPr>
          <a:lstStyle/>
          <a:p>
            <a:r>
              <a:rPr lang="en-US" sz="1600" dirty="0">
                <a:latin typeface="Times" pitchFamily="2" charset="0"/>
              </a:rPr>
              <a:t>NOW, </a:t>
            </a:r>
            <a:r>
              <a:rPr lang="en-US" dirty="0">
                <a:latin typeface="Times" pitchFamily="2" charset="0"/>
              </a:rPr>
              <a:t>THEREFORE, </a:t>
            </a:r>
            <a:r>
              <a:rPr lang="en-US" sz="1200" dirty="0">
                <a:latin typeface="Times" pitchFamily="2" charset="0"/>
              </a:rPr>
              <a:t>I, </a:t>
            </a:r>
            <a:r>
              <a:rPr lang="en-US" sz="1600" dirty="0">
                <a:latin typeface="Times" pitchFamily="2" charset="0"/>
              </a:rPr>
              <a:t>Greg Abbott, </a:t>
            </a:r>
            <a:r>
              <a:rPr lang="en-US" dirty="0">
                <a:latin typeface="Times" pitchFamily="2" charset="0"/>
              </a:rPr>
              <a:t>Governor of </a:t>
            </a:r>
            <a:r>
              <a:rPr lang="en-US" sz="1600" dirty="0">
                <a:latin typeface="Times" pitchFamily="2" charset="0"/>
              </a:rPr>
              <a:t>Texas, by virtue </a:t>
            </a:r>
            <a:r>
              <a:rPr lang="en-US" dirty="0">
                <a:latin typeface="Times" pitchFamily="2" charset="0"/>
              </a:rPr>
              <a:t>of </a:t>
            </a:r>
            <a:r>
              <a:rPr lang="en-US" sz="1600" dirty="0">
                <a:latin typeface="Times" pitchFamily="2" charset="0"/>
              </a:rPr>
              <a:t>the </a:t>
            </a:r>
            <a:r>
              <a:rPr lang="en-US" dirty="0">
                <a:latin typeface="Times" pitchFamily="2" charset="0"/>
              </a:rPr>
              <a:t>power </a:t>
            </a:r>
            <a:r>
              <a:rPr lang="en-US" sz="1600" dirty="0">
                <a:latin typeface="Times" pitchFamily="2" charset="0"/>
              </a:rPr>
              <a:t>and </a:t>
            </a:r>
            <a:r>
              <a:rPr lang="en-US" dirty="0">
                <a:latin typeface="Times" pitchFamily="2" charset="0"/>
              </a:rPr>
              <a:t>authority vested </a:t>
            </a:r>
            <a:r>
              <a:rPr lang="en-US" sz="1600" dirty="0">
                <a:latin typeface="Times" pitchFamily="2" charset="0"/>
              </a:rPr>
              <a:t>in me by the </a:t>
            </a:r>
            <a:r>
              <a:rPr lang="en-US" dirty="0">
                <a:latin typeface="Times" pitchFamily="2" charset="0"/>
              </a:rPr>
              <a:t>Constitution </a:t>
            </a:r>
            <a:r>
              <a:rPr lang="en-US" sz="1600" dirty="0">
                <a:latin typeface="Times" pitchFamily="2" charset="0"/>
              </a:rPr>
              <a:t>and laws </a:t>
            </a:r>
            <a:r>
              <a:rPr lang="en-US" dirty="0">
                <a:latin typeface="Times" pitchFamily="2" charset="0"/>
              </a:rPr>
              <a:t>of </a:t>
            </a:r>
            <a:r>
              <a:rPr lang="en-US" sz="1600" dirty="0">
                <a:latin typeface="Times" pitchFamily="2" charset="0"/>
              </a:rPr>
              <a:t>the State </a:t>
            </a:r>
            <a:r>
              <a:rPr lang="en-US" dirty="0">
                <a:latin typeface="Times" pitchFamily="2" charset="0"/>
              </a:rPr>
              <a:t>of </a:t>
            </a:r>
            <a:r>
              <a:rPr lang="en-US" sz="1600" dirty="0">
                <a:latin typeface="Times" pitchFamily="2" charset="0"/>
              </a:rPr>
              <a:t>Texas, do hereby order the </a:t>
            </a:r>
            <a:r>
              <a:rPr lang="en-US" dirty="0">
                <a:latin typeface="Times" pitchFamily="2" charset="0"/>
              </a:rPr>
              <a:t>following effective </a:t>
            </a:r>
            <a:r>
              <a:rPr lang="en-US" sz="1600" dirty="0">
                <a:latin typeface="Times" pitchFamily="2" charset="0"/>
              </a:rPr>
              <a:t>at 11:59 p.m. on </a:t>
            </a:r>
            <a:r>
              <a:rPr lang="en-US" sz="1600" dirty="0">
                <a:solidFill>
                  <a:srgbClr val="C00000"/>
                </a:solidFill>
                <a:latin typeface="Times" pitchFamily="2" charset="0"/>
              </a:rPr>
              <a:t>Friday, June 26, 2020</a:t>
            </a:r>
            <a:r>
              <a:rPr lang="en-US" sz="1600" dirty="0">
                <a:latin typeface="Times" pitchFamily="2" charset="0"/>
              </a:rPr>
              <a:t>: </a:t>
            </a:r>
            <a:endParaRPr lang="en-US" sz="1600" dirty="0"/>
          </a:p>
          <a:p>
            <a:r>
              <a:rPr lang="en-US" sz="1600" dirty="0">
                <a:latin typeface="Times" pitchFamily="2" charset="0"/>
              </a:rPr>
              <a:t>Every </a:t>
            </a:r>
            <a:r>
              <a:rPr lang="en-US" dirty="0">
                <a:latin typeface="Times" pitchFamily="2" charset="0"/>
              </a:rPr>
              <a:t>hospital </a:t>
            </a:r>
            <a:r>
              <a:rPr lang="en-US" sz="1600" dirty="0">
                <a:latin typeface="Times" pitchFamily="2" charset="0"/>
              </a:rPr>
              <a:t>that is </a:t>
            </a:r>
            <a:r>
              <a:rPr lang="en-US" dirty="0">
                <a:latin typeface="Times" pitchFamily="2" charset="0"/>
              </a:rPr>
              <a:t>licensed </a:t>
            </a:r>
            <a:r>
              <a:rPr lang="en-US" sz="1600" dirty="0">
                <a:latin typeface="Times" pitchFamily="2" charset="0"/>
              </a:rPr>
              <a:t>under </a:t>
            </a:r>
            <a:r>
              <a:rPr lang="en-US" dirty="0">
                <a:latin typeface="Times" pitchFamily="2" charset="0"/>
              </a:rPr>
              <a:t>Chapter </a:t>
            </a:r>
            <a:r>
              <a:rPr lang="en-US" sz="1600" dirty="0">
                <a:latin typeface="Times" pitchFamily="2" charset="0"/>
              </a:rPr>
              <a:t>241 </a:t>
            </a:r>
            <a:r>
              <a:rPr lang="en-US" dirty="0">
                <a:latin typeface="Times" pitchFamily="2" charset="0"/>
              </a:rPr>
              <a:t>of </a:t>
            </a:r>
            <a:r>
              <a:rPr lang="en-US" sz="1600" dirty="0">
                <a:latin typeface="Times" pitchFamily="2" charset="0"/>
              </a:rPr>
              <a:t>the Texas </a:t>
            </a:r>
            <a:r>
              <a:rPr lang="en-US" dirty="0">
                <a:latin typeface="Times" pitchFamily="2" charset="0"/>
              </a:rPr>
              <a:t>Health </a:t>
            </a:r>
            <a:r>
              <a:rPr lang="en-US" sz="1600" dirty="0">
                <a:latin typeface="Times" pitchFamily="2" charset="0"/>
              </a:rPr>
              <a:t>and Safety Code, and is also located in </a:t>
            </a:r>
            <a:r>
              <a:rPr lang="en-US" sz="1600" dirty="0">
                <a:solidFill>
                  <a:srgbClr val="C00000"/>
                </a:solidFill>
                <a:latin typeface="Times" pitchFamily="2" charset="0"/>
              </a:rPr>
              <a:t>Bexar, Dallas, Harris, or Travis counties</a:t>
            </a:r>
            <a:r>
              <a:rPr lang="en-US" sz="1600" dirty="0">
                <a:latin typeface="Times" pitchFamily="2" charset="0"/>
              </a:rPr>
              <a:t>, shall </a:t>
            </a:r>
            <a:r>
              <a:rPr lang="en-US" dirty="0">
                <a:latin typeface="Times" pitchFamily="2" charset="0"/>
              </a:rPr>
              <a:t>postpone </a:t>
            </a:r>
            <a:r>
              <a:rPr lang="en-US" sz="1600" dirty="0">
                <a:latin typeface="Times" pitchFamily="2" charset="0"/>
              </a:rPr>
              <a:t>all surgeries and </a:t>
            </a:r>
            <a:r>
              <a:rPr lang="en-US" dirty="0">
                <a:latin typeface="Times" pitchFamily="2" charset="0"/>
              </a:rPr>
              <a:t>procedures </a:t>
            </a:r>
            <a:r>
              <a:rPr lang="en-US" sz="1600" dirty="0">
                <a:latin typeface="Times" pitchFamily="2" charset="0"/>
              </a:rPr>
              <a:t>that are not </a:t>
            </a:r>
            <a:r>
              <a:rPr lang="en-US" dirty="0">
                <a:latin typeface="Times" pitchFamily="2" charset="0"/>
              </a:rPr>
              <a:t>medically necessary </a:t>
            </a:r>
            <a:r>
              <a:rPr lang="en-US" sz="1600" dirty="0">
                <a:latin typeface="Times" pitchFamily="2" charset="0"/>
              </a:rPr>
              <a:t>to diagnose or </a:t>
            </a:r>
            <a:r>
              <a:rPr lang="en-US" dirty="0">
                <a:latin typeface="Times" pitchFamily="2" charset="0"/>
              </a:rPr>
              <a:t>correct </a:t>
            </a:r>
            <a:r>
              <a:rPr lang="en-US" sz="1600" dirty="0">
                <a:latin typeface="Times" pitchFamily="2" charset="0"/>
              </a:rPr>
              <a:t>a serious medical </a:t>
            </a:r>
            <a:r>
              <a:rPr lang="en-US" dirty="0">
                <a:latin typeface="Times" pitchFamily="2" charset="0"/>
              </a:rPr>
              <a:t>condition </a:t>
            </a:r>
            <a:r>
              <a:rPr lang="en-US" sz="1600" dirty="0">
                <a:latin typeface="Times" pitchFamily="2" charset="0"/>
              </a:rPr>
              <a:t>of, or to preserve the life of, a </a:t>
            </a:r>
            <a:r>
              <a:rPr lang="en-US" dirty="0">
                <a:latin typeface="Times" pitchFamily="2" charset="0"/>
              </a:rPr>
              <a:t>patient </a:t>
            </a:r>
            <a:r>
              <a:rPr lang="en-US" sz="1600" dirty="0">
                <a:latin typeface="Times" pitchFamily="2" charset="0"/>
              </a:rPr>
              <a:t>who </a:t>
            </a:r>
            <a:r>
              <a:rPr lang="en-US" dirty="0">
                <a:latin typeface="Times" pitchFamily="2" charset="0"/>
              </a:rPr>
              <a:t>without </a:t>
            </a:r>
            <a:r>
              <a:rPr lang="en-US" sz="1600" dirty="0">
                <a:latin typeface="Times" pitchFamily="2" charset="0"/>
              </a:rPr>
              <a:t>timely </a:t>
            </a:r>
            <a:r>
              <a:rPr lang="en-US" dirty="0">
                <a:latin typeface="Times" pitchFamily="2" charset="0"/>
              </a:rPr>
              <a:t>performance of </a:t>
            </a:r>
            <a:r>
              <a:rPr lang="en-US" sz="1600" dirty="0">
                <a:latin typeface="Times" pitchFamily="2" charset="0"/>
              </a:rPr>
              <a:t>the surgery or </a:t>
            </a:r>
            <a:r>
              <a:rPr lang="en-US" dirty="0">
                <a:latin typeface="Times" pitchFamily="2" charset="0"/>
              </a:rPr>
              <a:t>procedure </a:t>
            </a:r>
            <a:r>
              <a:rPr lang="en-US" sz="1600" dirty="0">
                <a:latin typeface="Times" pitchFamily="2" charset="0"/>
              </a:rPr>
              <a:t>would be at </a:t>
            </a:r>
            <a:r>
              <a:rPr lang="en-US" dirty="0">
                <a:latin typeface="Times" pitchFamily="2" charset="0"/>
              </a:rPr>
              <a:t>risk </a:t>
            </a:r>
            <a:r>
              <a:rPr lang="en-US" sz="1600" dirty="0">
                <a:latin typeface="Times" pitchFamily="2" charset="0"/>
              </a:rPr>
              <a:t>for serious adverse medical </a:t>
            </a:r>
            <a:r>
              <a:rPr lang="en-US" dirty="0">
                <a:latin typeface="Times" pitchFamily="2" charset="0"/>
              </a:rPr>
              <a:t>consequences </a:t>
            </a:r>
            <a:r>
              <a:rPr lang="en-US" sz="1600" dirty="0">
                <a:latin typeface="Times" pitchFamily="2" charset="0"/>
              </a:rPr>
              <a:t>or death, as </a:t>
            </a:r>
            <a:r>
              <a:rPr lang="en-US" dirty="0">
                <a:latin typeface="Times" pitchFamily="2" charset="0"/>
              </a:rPr>
              <a:t>determined </a:t>
            </a:r>
            <a:r>
              <a:rPr lang="en-US" sz="1600" dirty="0">
                <a:latin typeface="Times" pitchFamily="2" charset="0"/>
              </a:rPr>
              <a:t>by the </a:t>
            </a:r>
            <a:r>
              <a:rPr lang="en-US" dirty="0">
                <a:latin typeface="Times" pitchFamily="2" charset="0"/>
              </a:rPr>
              <a:t>patient’s </a:t>
            </a:r>
            <a:r>
              <a:rPr lang="en-US" sz="1600" dirty="0">
                <a:latin typeface="Times" pitchFamily="2" charset="0"/>
              </a:rPr>
              <a:t>physician; provided, however, that this </a:t>
            </a:r>
            <a:r>
              <a:rPr lang="en-US" dirty="0">
                <a:latin typeface="Times" pitchFamily="2" charset="0"/>
              </a:rPr>
              <a:t>prohibition </a:t>
            </a:r>
            <a:r>
              <a:rPr lang="en-US" sz="1600" dirty="0">
                <a:latin typeface="Times" pitchFamily="2" charset="0"/>
              </a:rPr>
              <a:t>shall not apply to any surgery or </a:t>
            </a:r>
            <a:r>
              <a:rPr lang="en-US" dirty="0">
                <a:latin typeface="Times" pitchFamily="2" charset="0"/>
              </a:rPr>
              <a:t>procedure </a:t>
            </a:r>
            <a:r>
              <a:rPr lang="en-US" sz="1600" dirty="0">
                <a:latin typeface="Times" pitchFamily="2" charset="0"/>
              </a:rPr>
              <a:t>that, </a:t>
            </a:r>
            <a:r>
              <a:rPr lang="en-US" dirty="0">
                <a:latin typeface="Times" pitchFamily="2" charset="0"/>
              </a:rPr>
              <a:t>if performed </a:t>
            </a:r>
            <a:r>
              <a:rPr lang="en-US" sz="1600" dirty="0">
                <a:latin typeface="Times" pitchFamily="2" charset="0"/>
              </a:rPr>
              <a:t>in accordance with the </a:t>
            </a:r>
            <a:r>
              <a:rPr lang="en-US" dirty="0">
                <a:latin typeface="Times" pitchFamily="2" charset="0"/>
              </a:rPr>
              <a:t>commonly accepted standard of </a:t>
            </a:r>
            <a:r>
              <a:rPr lang="en-US" sz="1600" dirty="0">
                <a:latin typeface="Times" pitchFamily="2" charset="0"/>
              </a:rPr>
              <a:t>clinical practice, would not deplete any hospital capacity needed to cope with the COVID-19 disaster. </a:t>
            </a:r>
            <a:endParaRPr lang="en-US" sz="1600" dirty="0"/>
          </a:p>
        </p:txBody>
      </p:sp>
    </p:spTree>
    <p:extLst>
      <p:ext uri="{BB962C8B-B14F-4D97-AF65-F5344CB8AC3E}">
        <p14:creationId xmlns:p14="http://schemas.microsoft.com/office/powerpoint/2010/main" val="3855026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A114F-9F73-1247-B8AE-BEBB16397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0447" y="35339"/>
            <a:ext cx="6998677" cy="1814137"/>
          </a:xfrm>
          <a:prstGeom prst="rect">
            <a:avLst/>
          </a:prstGeom>
        </p:spPr>
      </p:pic>
      <p:sp>
        <p:nvSpPr>
          <p:cNvPr id="3" name="Title 2">
            <a:extLst>
              <a:ext uri="{FF2B5EF4-FFF2-40B4-BE49-F238E27FC236}">
                <a16:creationId xmlns:a16="http://schemas.microsoft.com/office/drawing/2014/main" id="{D082D8F7-69FA-D540-9092-B1B2FAA57181}"/>
              </a:ext>
            </a:extLst>
          </p:cNvPr>
          <p:cNvSpPr>
            <a:spLocks noGrp="1"/>
          </p:cNvSpPr>
          <p:nvPr>
            <p:ph type="title"/>
          </p:nvPr>
        </p:nvSpPr>
        <p:spPr/>
        <p:txBody>
          <a:bodyPr/>
          <a:lstStyle/>
          <a:p>
            <a:endParaRPr lang="en-US" dirty="0"/>
          </a:p>
        </p:txBody>
      </p:sp>
      <p:sp>
        <p:nvSpPr>
          <p:cNvPr id="4" name="Content Placeholder 3">
            <a:extLst>
              <a:ext uri="{FF2B5EF4-FFF2-40B4-BE49-F238E27FC236}">
                <a16:creationId xmlns:a16="http://schemas.microsoft.com/office/drawing/2014/main" id="{171491CA-E289-BC4A-B4EC-645A9850A735}"/>
              </a:ext>
            </a:extLst>
          </p:cNvPr>
          <p:cNvSpPr>
            <a:spLocks noGrp="1"/>
          </p:cNvSpPr>
          <p:nvPr>
            <p:ph idx="1"/>
          </p:nvPr>
        </p:nvSpPr>
        <p:spPr/>
        <p:txBody>
          <a:bodyPr/>
          <a:lstStyle/>
          <a:p>
            <a:pPr marL="0" indent="0">
              <a:buNone/>
            </a:pPr>
            <a:r>
              <a:rPr lang="en-US" sz="2000" dirty="0"/>
              <a:t>Additional Counties Added as of </a:t>
            </a:r>
            <a:r>
              <a:rPr lang="en-US" sz="2000" dirty="0">
                <a:solidFill>
                  <a:srgbClr val="C00000"/>
                </a:solidFill>
              </a:rPr>
              <a:t>11:59 PM Friday July 10</a:t>
            </a:r>
            <a:r>
              <a:rPr lang="en-US" sz="2000" dirty="0"/>
              <a:t>: </a:t>
            </a:r>
          </a:p>
          <a:p>
            <a:pPr lvl="5"/>
            <a:endParaRPr lang="en-US" dirty="0"/>
          </a:p>
        </p:txBody>
      </p:sp>
      <p:graphicFrame>
        <p:nvGraphicFramePr>
          <p:cNvPr id="8" name="Table 7">
            <a:extLst>
              <a:ext uri="{FF2B5EF4-FFF2-40B4-BE49-F238E27FC236}">
                <a16:creationId xmlns:a16="http://schemas.microsoft.com/office/drawing/2014/main" id="{7F657B6B-E920-2B4B-BF9B-B53EAF488ACA}"/>
              </a:ext>
            </a:extLst>
          </p:cNvPr>
          <p:cNvGraphicFramePr>
            <a:graphicFrameLocks noGrp="1"/>
          </p:cNvGraphicFramePr>
          <p:nvPr>
            <p:extLst>
              <p:ext uri="{D42A27DB-BD31-4B8C-83A1-F6EECF244321}">
                <p14:modId xmlns:p14="http://schemas.microsoft.com/office/powerpoint/2010/main" val="4012484576"/>
              </p:ext>
            </p:extLst>
          </p:nvPr>
        </p:nvGraphicFramePr>
        <p:xfrm>
          <a:off x="609600" y="1849475"/>
          <a:ext cx="10972800" cy="4294160"/>
        </p:xfrm>
        <a:graphic>
          <a:graphicData uri="http://schemas.openxmlformats.org/drawingml/2006/table">
            <a:tbl>
              <a:tblPr bandRow="1">
                <a:tableStyleId>{E269D01E-BC32-4049-B463-5C60D7B0CCD2}</a:tableStyleId>
              </a:tblPr>
              <a:tblGrid>
                <a:gridCol w="1371600">
                  <a:extLst>
                    <a:ext uri="{9D8B030D-6E8A-4147-A177-3AD203B41FA5}">
                      <a16:colId xmlns:a16="http://schemas.microsoft.com/office/drawing/2014/main" val="4171235870"/>
                    </a:ext>
                  </a:extLst>
                </a:gridCol>
                <a:gridCol w="1371600">
                  <a:extLst>
                    <a:ext uri="{9D8B030D-6E8A-4147-A177-3AD203B41FA5}">
                      <a16:colId xmlns:a16="http://schemas.microsoft.com/office/drawing/2014/main" val="3286983053"/>
                    </a:ext>
                  </a:extLst>
                </a:gridCol>
                <a:gridCol w="1371600">
                  <a:extLst>
                    <a:ext uri="{9D8B030D-6E8A-4147-A177-3AD203B41FA5}">
                      <a16:colId xmlns:a16="http://schemas.microsoft.com/office/drawing/2014/main" val="559087415"/>
                    </a:ext>
                  </a:extLst>
                </a:gridCol>
                <a:gridCol w="1371600">
                  <a:extLst>
                    <a:ext uri="{9D8B030D-6E8A-4147-A177-3AD203B41FA5}">
                      <a16:colId xmlns:a16="http://schemas.microsoft.com/office/drawing/2014/main" val="2741255547"/>
                    </a:ext>
                  </a:extLst>
                </a:gridCol>
                <a:gridCol w="1371600">
                  <a:extLst>
                    <a:ext uri="{9D8B030D-6E8A-4147-A177-3AD203B41FA5}">
                      <a16:colId xmlns:a16="http://schemas.microsoft.com/office/drawing/2014/main" val="4184896225"/>
                    </a:ext>
                  </a:extLst>
                </a:gridCol>
                <a:gridCol w="1371600">
                  <a:extLst>
                    <a:ext uri="{9D8B030D-6E8A-4147-A177-3AD203B41FA5}">
                      <a16:colId xmlns:a16="http://schemas.microsoft.com/office/drawing/2014/main" val="165008449"/>
                    </a:ext>
                  </a:extLst>
                </a:gridCol>
                <a:gridCol w="1371600">
                  <a:extLst>
                    <a:ext uri="{9D8B030D-6E8A-4147-A177-3AD203B41FA5}">
                      <a16:colId xmlns:a16="http://schemas.microsoft.com/office/drawing/2014/main" val="558385855"/>
                    </a:ext>
                  </a:extLst>
                </a:gridCol>
                <a:gridCol w="1371600">
                  <a:extLst>
                    <a:ext uri="{9D8B030D-6E8A-4147-A177-3AD203B41FA5}">
                      <a16:colId xmlns:a16="http://schemas.microsoft.com/office/drawing/2014/main" val="1058174847"/>
                    </a:ext>
                  </a:extLst>
                </a:gridCol>
              </a:tblGrid>
              <a:tr h="330320">
                <a:tc>
                  <a:txBody>
                    <a:bodyPr/>
                    <a:lstStyle/>
                    <a:p>
                      <a:pPr algn="l" rtl="0" fontAlgn="ctr"/>
                      <a:r>
                        <a:rPr lang="en-US" sz="1600" u="none" strike="noStrike" dirty="0">
                          <a:effectLst/>
                        </a:rPr>
                        <a:t>Andrews</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b="0" u="none" strike="noStrike" dirty="0">
                          <a:effectLst/>
                        </a:rPr>
                        <a:t>Calhoun</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b="0" u="none" strike="noStrike" dirty="0">
                          <a:solidFill>
                            <a:schemeClr val="bg1"/>
                          </a:solidFill>
                          <a:effectLst/>
                        </a:rPr>
                        <a:t>Ector</a:t>
                      </a:r>
                      <a:endParaRPr lang="en-US" sz="1600" b="0" i="0" u="none" strike="noStrike" dirty="0">
                        <a:solidFill>
                          <a:schemeClr val="bg1"/>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Irion</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Kleberg</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McLennan</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Reeves</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Val Verde </a:t>
                      </a:r>
                      <a:endParaRPr lang="en-US" sz="1600" b="0" i="0" u="none" strike="noStrike" dirty="0">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34574747"/>
                  </a:ext>
                </a:extLst>
              </a:tr>
              <a:tr h="330320">
                <a:tc>
                  <a:txBody>
                    <a:bodyPr/>
                    <a:lstStyle/>
                    <a:p>
                      <a:pPr algn="l" rtl="0" fontAlgn="ctr"/>
                      <a:r>
                        <a:rPr lang="en-US" sz="1600" u="none" strike="noStrike">
                          <a:effectLst/>
                        </a:rPr>
                        <a:t>Aransas</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Chambers</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Edwards</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Jackson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La Salle</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McCulloch</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Refugio</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Victoria</a:t>
                      </a:r>
                      <a:endParaRPr lang="en-US" sz="1600" b="0" i="0" u="none" strike="noStrike">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99104766"/>
                  </a:ext>
                </a:extLst>
              </a:tr>
              <a:tr h="330320">
                <a:tc>
                  <a:txBody>
                    <a:bodyPr/>
                    <a:lstStyle/>
                    <a:p>
                      <a:pPr algn="l" rtl="0" fontAlgn="ctr"/>
                      <a:r>
                        <a:rPr lang="en-US" sz="1600" u="none" strike="noStrike">
                          <a:effectLst/>
                        </a:rPr>
                        <a:t>Atascosa</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Coke</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Falls</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Jasper</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Lavaca</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McMullen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Runnels</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Walker</a:t>
                      </a:r>
                      <a:endParaRPr lang="en-US" sz="1600" b="0" i="0" u="none" strike="noStrike">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62608541"/>
                  </a:ext>
                </a:extLst>
              </a:tr>
              <a:tr h="330320">
                <a:tc>
                  <a:txBody>
                    <a:bodyPr/>
                    <a:lstStyle/>
                    <a:p>
                      <a:pPr algn="l" rtl="0" fontAlgn="ctr"/>
                      <a:r>
                        <a:rPr lang="en-US" sz="1600" u="none" strike="noStrike">
                          <a:effectLst/>
                        </a:rPr>
                        <a:t>Austin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Comal</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Frio</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Jeff Davis</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Lee</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Medina</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San Saba</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Ward</a:t>
                      </a:r>
                      <a:endParaRPr lang="en-US" sz="1600" b="0" i="0" u="none" strike="noStrike">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18163"/>
                  </a:ext>
                </a:extLst>
              </a:tr>
              <a:tr h="330320">
                <a:tc>
                  <a:txBody>
                    <a:bodyPr/>
                    <a:lstStyle/>
                    <a:p>
                      <a:pPr algn="l" rtl="0" fontAlgn="ctr"/>
                      <a:r>
                        <a:rPr lang="en-US" sz="1600" u="none" strike="noStrike">
                          <a:effectLst/>
                        </a:rPr>
                        <a:t>Bandera</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Colorado</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Galveston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Jefferson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Liberty</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Menard</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San Patricio</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Walker</a:t>
                      </a:r>
                      <a:endParaRPr lang="en-US" sz="1600" b="0" i="0" u="none" strike="noStrike">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26353129"/>
                  </a:ext>
                </a:extLst>
              </a:tr>
              <a:tr h="330320">
                <a:tc>
                  <a:txBody>
                    <a:bodyPr/>
                    <a:lstStyle/>
                    <a:p>
                      <a:pPr algn="l" rtl="0" fontAlgn="ctr"/>
                      <a:r>
                        <a:rPr lang="en-US" sz="1600" u="none" strike="noStrike">
                          <a:effectLst/>
                        </a:rPr>
                        <a:t>Bastrop</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Concho</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Gillespie</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Jim Hogg</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Limestone</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Midland</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Schleicher</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Waller</a:t>
                      </a:r>
                      <a:endParaRPr lang="en-US" sz="1600" b="0" i="0" u="none" strike="noStrike">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65399043"/>
                  </a:ext>
                </a:extLst>
              </a:tr>
              <a:tr h="330320">
                <a:tc>
                  <a:txBody>
                    <a:bodyPr/>
                    <a:lstStyle/>
                    <a:p>
                      <a:pPr algn="l" rtl="0" fontAlgn="ctr"/>
                      <a:r>
                        <a:rPr lang="en-US" sz="1600" u="none" strike="noStrike">
                          <a:effectLst/>
                        </a:rPr>
                        <a:t>Bee</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Crane</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Glasscock</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Jim Wells</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Live Oak</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Montgomery</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Starr</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Wharton</a:t>
                      </a:r>
                      <a:endParaRPr lang="en-US" sz="1600" b="0" i="0" u="none" strike="noStrike">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8655007"/>
                  </a:ext>
                </a:extLst>
              </a:tr>
              <a:tr h="330320">
                <a:tc>
                  <a:txBody>
                    <a:bodyPr/>
                    <a:lstStyle/>
                    <a:p>
                      <a:pPr algn="l" rtl="0" fontAlgn="ctr"/>
                      <a:r>
                        <a:rPr lang="en-US" sz="1600" u="none" strike="noStrike">
                          <a:effectLst/>
                        </a:rPr>
                        <a:t>Blanco</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Crockett</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Goliad</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Karnes</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Llano</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Newton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Sterling</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Willacy</a:t>
                      </a:r>
                      <a:endParaRPr lang="en-US" sz="1600" b="0" i="0" u="none" strike="noStrike">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98211236"/>
                  </a:ext>
                </a:extLst>
              </a:tr>
              <a:tr h="330320">
                <a:tc>
                  <a:txBody>
                    <a:bodyPr/>
                    <a:lstStyle/>
                    <a:p>
                      <a:pPr algn="l" rtl="0" fontAlgn="ctr"/>
                      <a:r>
                        <a:rPr lang="en-US" sz="1600" u="none" strike="noStrike">
                          <a:effectLst/>
                        </a:rPr>
                        <a:t>Brazoria</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DeWitt</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Gonzales</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Kendall</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Loving</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Orange</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Sutton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Williamson</a:t>
                      </a:r>
                      <a:endParaRPr lang="en-US" sz="1600" b="0" i="0" u="none" strike="noStrike">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40700812"/>
                  </a:ext>
                </a:extLst>
              </a:tr>
              <a:tr h="330320">
                <a:tc>
                  <a:txBody>
                    <a:bodyPr/>
                    <a:lstStyle/>
                    <a:p>
                      <a:pPr algn="l" rtl="0" fontAlgn="ctr"/>
                      <a:r>
                        <a:rPr lang="en-US" sz="1600" u="none" strike="noStrike">
                          <a:effectLst/>
                        </a:rPr>
                        <a:t>Brooks</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Dimmit</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Guadalupe</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Kenedy</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Martin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Pecos</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Terrell</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Wilson</a:t>
                      </a:r>
                      <a:endParaRPr lang="en-US" sz="1600" b="0" i="0" u="none" strike="noStrike">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03505430"/>
                  </a:ext>
                </a:extLst>
              </a:tr>
              <a:tr h="330320">
                <a:tc>
                  <a:txBody>
                    <a:bodyPr/>
                    <a:lstStyle/>
                    <a:p>
                      <a:pPr algn="l" rtl="0" fontAlgn="ctr"/>
                      <a:r>
                        <a:rPr lang="en-US" sz="1600" u="none" strike="noStrike">
                          <a:effectLst/>
                        </a:rPr>
                        <a:t>Brewster</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Duval</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Hardin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Kerr</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Mason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Presidio</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Tom Green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Winkler</a:t>
                      </a:r>
                      <a:endParaRPr lang="en-US" sz="1600" b="0" i="0" u="none" strike="noStrike">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73822640"/>
                  </a:ext>
                </a:extLst>
              </a:tr>
              <a:tr h="330320">
                <a:tc>
                  <a:txBody>
                    <a:bodyPr/>
                    <a:lstStyle/>
                    <a:p>
                      <a:pPr algn="l" rtl="0" fontAlgn="ctr"/>
                      <a:r>
                        <a:rPr lang="en-US" sz="1600" u="none" strike="noStrike">
                          <a:effectLst/>
                        </a:rPr>
                        <a:t>Burnet</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Fayette</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Hays</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Kimble</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Matagorda</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Reagan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Upton</a:t>
                      </a:r>
                      <a:endParaRPr lang="en-US" sz="1600" b="0" i="0" u="none" strike="noStrike">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a:effectLst/>
                        </a:rPr>
                        <a:t>Zapata</a:t>
                      </a:r>
                      <a:endParaRPr lang="en-US" sz="1600" b="0" i="0" u="none" strike="noStrike">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06384904"/>
                  </a:ext>
                </a:extLst>
              </a:tr>
              <a:tr h="330320">
                <a:tc>
                  <a:txBody>
                    <a:bodyPr/>
                    <a:lstStyle/>
                    <a:p>
                      <a:pPr algn="l" rtl="0" fontAlgn="ctr"/>
                      <a:r>
                        <a:rPr lang="en-US" sz="1600" u="none" strike="noStrike" dirty="0">
                          <a:effectLst/>
                        </a:rPr>
                        <a:t>Caldwell</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Fort Bend</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Howard </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Kinney</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Maverick</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Real</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Uvalde</a:t>
                      </a:r>
                      <a:endParaRPr lang="en-US" sz="1600" b="0" i="0" u="none" strike="noStrike" dirty="0">
                        <a:solidFill>
                          <a:srgbClr val="00338E"/>
                        </a:solidFill>
                        <a:effectLst/>
                        <a:latin typeface="Calibri" panose="020F0502020204030204" pitchFamily="34" charset="0"/>
                      </a:endParaRPr>
                    </a:p>
                  </a:txBody>
                  <a:tcPr marL="9525" marR="9525" marT="9525" marB="0" anchor="ctr"/>
                </a:tc>
                <a:tc>
                  <a:txBody>
                    <a:bodyPr/>
                    <a:lstStyle/>
                    <a:p>
                      <a:pPr algn="l" rtl="0" fontAlgn="ctr"/>
                      <a:r>
                        <a:rPr lang="en-US" sz="1600" u="none" strike="noStrike" dirty="0">
                          <a:effectLst/>
                        </a:rPr>
                        <a:t>Zavala </a:t>
                      </a:r>
                      <a:endParaRPr lang="en-US" sz="1600" b="0" i="0" u="none" strike="noStrike" dirty="0">
                        <a:solidFill>
                          <a:srgbClr val="00338E"/>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9247276"/>
                  </a:ext>
                </a:extLst>
              </a:tr>
            </a:tbl>
          </a:graphicData>
        </a:graphic>
      </p:graphicFrame>
      <p:sp>
        <p:nvSpPr>
          <p:cNvPr id="9" name="Oval 8">
            <a:extLst>
              <a:ext uri="{FF2B5EF4-FFF2-40B4-BE49-F238E27FC236}">
                <a16:creationId xmlns:a16="http://schemas.microsoft.com/office/drawing/2014/main" id="{6A50D80B-CD56-6447-99C1-AA2DA1067B20}"/>
              </a:ext>
            </a:extLst>
          </p:cNvPr>
          <p:cNvSpPr/>
          <p:nvPr/>
        </p:nvSpPr>
        <p:spPr>
          <a:xfrm>
            <a:off x="390525" y="1849475"/>
            <a:ext cx="1352550" cy="3317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9EB759D-AA65-D741-A6F4-D6A2EFB63158}"/>
              </a:ext>
            </a:extLst>
          </p:cNvPr>
          <p:cNvSpPr/>
          <p:nvPr/>
        </p:nvSpPr>
        <p:spPr>
          <a:xfrm>
            <a:off x="3000375" y="1870149"/>
            <a:ext cx="1352550" cy="3317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360D71-88A9-1D43-9E90-F8FE40E291ED}"/>
              </a:ext>
            </a:extLst>
          </p:cNvPr>
          <p:cNvSpPr/>
          <p:nvPr/>
        </p:nvSpPr>
        <p:spPr>
          <a:xfrm>
            <a:off x="7162800" y="3514744"/>
            <a:ext cx="1352550" cy="3317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013AAE1-A985-B543-A98E-55A8E0726A6F}"/>
              </a:ext>
            </a:extLst>
          </p:cNvPr>
          <p:cNvSpPr/>
          <p:nvPr/>
        </p:nvSpPr>
        <p:spPr>
          <a:xfrm>
            <a:off x="8515350" y="2516235"/>
            <a:ext cx="1352550" cy="3317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430999A-92BD-2A48-AB0E-D3517E319849}"/>
              </a:ext>
            </a:extLst>
          </p:cNvPr>
          <p:cNvSpPr/>
          <p:nvPr/>
        </p:nvSpPr>
        <p:spPr>
          <a:xfrm>
            <a:off x="3000375" y="5832558"/>
            <a:ext cx="1352550" cy="3317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01AA342-08E5-C941-99CE-A6E5E80B29D9}"/>
              </a:ext>
            </a:extLst>
          </p:cNvPr>
          <p:cNvSpPr/>
          <p:nvPr/>
        </p:nvSpPr>
        <p:spPr>
          <a:xfrm>
            <a:off x="5743000" y="4845559"/>
            <a:ext cx="1352550" cy="3317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053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CF8DBF-7A09-494E-82E6-802AB3327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449" y="254643"/>
            <a:ext cx="7653883" cy="6299779"/>
          </a:xfrm>
          <a:prstGeom prst="rect">
            <a:avLst/>
          </a:prstGeom>
        </p:spPr>
      </p:pic>
      <p:sp>
        <p:nvSpPr>
          <p:cNvPr id="4" name="Freeform 3">
            <a:extLst>
              <a:ext uri="{FF2B5EF4-FFF2-40B4-BE49-F238E27FC236}">
                <a16:creationId xmlns:a16="http://schemas.microsoft.com/office/drawing/2014/main" id="{47B74369-3583-3C4D-856D-BAE22CC18910}"/>
              </a:ext>
            </a:extLst>
          </p:cNvPr>
          <p:cNvSpPr/>
          <p:nvPr/>
        </p:nvSpPr>
        <p:spPr>
          <a:xfrm>
            <a:off x="7597775" y="2447925"/>
            <a:ext cx="273050" cy="247650"/>
          </a:xfrm>
          <a:custGeom>
            <a:avLst/>
            <a:gdLst>
              <a:gd name="connsiteX0" fmla="*/ 3175 w 273050"/>
              <a:gd name="connsiteY0" fmla="*/ 0 h 247650"/>
              <a:gd name="connsiteX1" fmla="*/ 0 w 273050"/>
              <a:gd name="connsiteY1" fmla="*/ 247650 h 247650"/>
              <a:gd name="connsiteX2" fmla="*/ 273050 w 273050"/>
              <a:gd name="connsiteY2" fmla="*/ 247650 h 247650"/>
              <a:gd name="connsiteX3" fmla="*/ 273050 w 273050"/>
              <a:gd name="connsiteY3" fmla="*/ 12700 h 247650"/>
              <a:gd name="connsiteX4" fmla="*/ 3175 w 273050"/>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50" h="247650">
                <a:moveTo>
                  <a:pt x="3175" y="0"/>
                </a:moveTo>
                <a:cubicBezTo>
                  <a:pt x="2117" y="82550"/>
                  <a:pt x="1058" y="165100"/>
                  <a:pt x="0" y="247650"/>
                </a:cubicBezTo>
                <a:lnTo>
                  <a:pt x="273050" y="247650"/>
                </a:lnTo>
                <a:lnTo>
                  <a:pt x="273050" y="12700"/>
                </a:lnTo>
                <a:lnTo>
                  <a:pt x="31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B22B6B9A-4CBB-2E46-A196-8E95C7560E94}"/>
              </a:ext>
            </a:extLst>
          </p:cNvPr>
          <p:cNvSpPr/>
          <p:nvPr/>
        </p:nvSpPr>
        <p:spPr>
          <a:xfrm>
            <a:off x="7016750" y="3765550"/>
            <a:ext cx="409575" cy="327025"/>
          </a:xfrm>
          <a:custGeom>
            <a:avLst/>
            <a:gdLst>
              <a:gd name="connsiteX0" fmla="*/ 47625 w 409575"/>
              <a:gd name="connsiteY0" fmla="*/ 0 h 327025"/>
              <a:gd name="connsiteX1" fmla="*/ 15875 w 409575"/>
              <a:gd name="connsiteY1" fmla="*/ 73025 h 327025"/>
              <a:gd name="connsiteX2" fmla="*/ 15875 w 409575"/>
              <a:gd name="connsiteY2" fmla="*/ 73025 h 327025"/>
              <a:gd name="connsiteX3" fmla="*/ 0 w 409575"/>
              <a:gd name="connsiteY3" fmla="*/ 149225 h 327025"/>
              <a:gd name="connsiteX4" fmla="*/ 215900 w 409575"/>
              <a:gd name="connsiteY4" fmla="*/ 327025 h 327025"/>
              <a:gd name="connsiteX5" fmla="*/ 349250 w 409575"/>
              <a:gd name="connsiteY5" fmla="*/ 222250 h 327025"/>
              <a:gd name="connsiteX6" fmla="*/ 409575 w 409575"/>
              <a:gd name="connsiteY6" fmla="*/ 111125 h 327025"/>
              <a:gd name="connsiteX7" fmla="*/ 349250 w 409575"/>
              <a:gd name="connsiteY7" fmla="*/ 73025 h 327025"/>
              <a:gd name="connsiteX8" fmla="*/ 320675 w 409575"/>
              <a:gd name="connsiteY8" fmla="*/ 73025 h 327025"/>
              <a:gd name="connsiteX9" fmla="*/ 282575 w 409575"/>
              <a:gd name="connsiteY9" fmla="*/ 63500 h 327025"/>
              <a:gd name="connsiteX10" fmla="*/ 187325 w 409575"/>
              <a:gd name="connsiteY10" fmla="*/ 92075 h 327025"/>
              <a:gd name="connsiteX11" fmla="*/ 139700 w 409575"/>
              <a:gd name="connsiteY11" fmla="*/ 69850 h 327025"/>
              <a:gd name="connsiteX12" fmla="*/ 130175 w 409575"/>
              <a:gd name="connsiteY12" fmla="*/ 34925 h 327025"/>
              <a:gd name="connsiteX13" fmla="*/ 104775 w 409575"/>
              <a:gd name="connsiteY13" fmla="*/ 3175 h 327025"/>
              <a:gd name="connsiteX14" fmla="*/ 47625 w 409575"/>
              <a:gd name="connsiteY14"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575" h="327025">
                <a:moveTo>
                  <a:pt x="47625" y="0"/>
                </a:moveTo>
                <a:lnTo>
                  <a:pt x="15875" y="73025"/>
                </a:lnTo>
                <a:lnTo>
                  <a:pt x="15875" y="73025"/>
                </a:lnTo>
                <a:lnTo>
                  <a:pt x="0" y="149225"/>
                </a:lnTo>
                <a:lnTo>
                  <a:pt x="215900" y="327025"/>
                </a:lnTo>
                <a:lnTo>
                  <a:pt x="349250" y="222250"/>
                </a:lnTo>
                <a:lnTo>
                  <a:pt x="409575" y="111125"/>
                </a:lnTo>
                <a:lnTo>
                  <a:pt x="349250" y="73025"/>
                </a:lnTo>
                <a:lnTo>
                  <a:pt x="320675" y="73025"/>
                </a:lnTo>
                <a:lnTo>
                  <a:pt x="282575" y="63500"/>
                </a:lnTo>
                <a:lnTo>
                  <a:pt x="187325" y="92075"/>
                </a:lnTo>
                <a:lnTo>
                  <a:pt x="139700" y="69850"/>
                </a:lnTo>
                <a:lnTo>
                  <a:pt x="130175" y="34925"/>
                </a:lnTo>
                <a:lnTo>
                  <a:pt x="104775" y="3175"/>
                </a:lnTo>
                <a:lnTo>
                  <a:pt x="4762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C837A73B-A18B-0B4C-84AC-A86288BF0762}"/>
              </a:ext>
            </a:extLst>
          </p:cNvPr>
          <p:cNvSpPr/>
          <p:nvPr/>
        </p:nvSpPr>
        <p:spPr>
          <a:xfrm>
            <a:off x="6667500" y="4235450"/>
            <a:ext cx="358775" cy="365125"/>
          </a:xfrm>
          <a:custGeom>
            <a:avLst/>
            <a:gdLst>
              <a:gd name="connsiteX0" fmla="*/ 0 w 358775"/>
              <a:gd name="connsiteY0" fmla="*/ 34925 h 365125"/>
              <a:gd name="connsiteX1" fmla="*/ 0 w 358775"/>
              <a:gd name="connsiteY1" fmla="*/ 292100 h 365125"/>
              <a:gd name="connsiteX2" fmla="*/ 209550 w 358775"/>
              <a:gd name="connsiteY2" fmla="*/ 365125 h 365125"/>
              <a:gd name="connsiteX3" fmla="*/ 358775 w 358775"/>
              <a:gd name="connsiteY3" fmla="*/ 161925 h 365125"/>
              <a:gd name="connsiteX4" fmla="*/ 282575 w 358775"/>
              <a:gd name="connsiteY4" fmla="*/ 120650 h 365125"/>
              <a:gd name="connsiteX5" fmla="*/ 244475 w 358775"/>
              <a:gd name="connsiteY5" fmla="*/ 95250 h 365125"/>
              <a:gd name="connsiteX6" fmla="*/ 238125 w 358775"/>
              <a:gd name="connsiteY6" fmla="*/ 28575 h 365125"/>
              <a:gd name="connsiteX7" fmla="*/ 187325 w 358775"/>
              <a:gd name="connsiteY7" fmla="*/ 12700 h 365125"/>
              <a:gd name="connsiteX8" fmla="*/ 123825 w 358775"/>
              <a:gd name="connsiteY8" fmla="*/ 9525 h 365125"/>
              <a:gd name="connsiteX9" fmla="*/ 73025 w 358775"/>
              <a:gd name="connsiteY9" fmla="*/ 0 h 365125"/>
              <a:gd name="connsiteX10" fmla="*/ 0 w 358775"/>
              <a:gd name="connsiteY10" fmla="*/ 34925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75" h="365125">
                <a:moveTo>
                  <a:pt x="0" y="34925"/>
                </a:moveTo>
                <a:lnTo>
                  <a:pt x="0" y="292100"/>
                </a:lnTo>
                <a:lnTo>
                  <a:pt x="209550" y="365125"/>
                </a:lnTo>
                <a:lnTo>
                  <a:pt x="358775" y="161925"/>
                </a:lnTo>
                <a:lnTo>
                  <a:pt x="282575" y="120650"/>
                </a:lnTo>
                <a:lnTo>
                  <a:pt x="244475" y="95250"/>
                </a:lnTo>
                <a:lnTo>
                  <a:pt x="238125" y="28575"/>
                </a:lnTo>
                <a:lnTo>
                  <a:pt x="187325" y="12700"/>
                </a:lnTo>
                <a:lnTo>
                  <a:pt x="123825" y="9525"/>
                </a:lnTo>
                <a:lnTo>
                  <a:pt x="73025" y="0"/>
                </a:lnTo>
                <a:lnTo>
                  <a:pt x="0" y="349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F56D5C87-4E25-C740-B0E4-CF3F4DF8D88A}"/>
              </a:ext>
            </a:extLst>
          </p:cNvPr>
          <p:cNvSpPr/>
          <p:nvPr/>
        </p:nvSpPr>
        <p:spPr>
          <a:xfrm>
            <a:off x="8172450" y="4019550"/>
            <a:ext cx="539750" cy="365125"/>
          </a:xfrm>
          <a:custGeom>
            <a:avLst/>
            <a:gdLst>
              <a:gd name="connsiteX0" fmla="*/ 0 w 539750"/>
              <a:gd name="connsiteY0" fmla="*/ 3175 h 365125"/>
              <a:gd name="connsiteX1" fmla="*/ 69850 w 539750"/>
              <a:gd name="connsiteY1" fmla="*/ 206375 h 365125"/>
              <a:gd name="connsiteX2" fmla="*/ 292100 w 539750"/>
              <a:gd name="connsiteY2" fmla="*/ 323850 h 365125"/>
              <a:gd name="connsiteX3" fmla="*/ 349250 w 539750"/>
              <a:gd name="connsiteY3" fmla="*/ 307975 h 365125"/>
              <a:gd name="connsiteX4" fmla="*/ 409575 w 539750"/>
              <a:gd name="connsiteY4" fmla="*/ 365125 h 365125"/>
              <a:gd name="connsiteX5" fmla="*/ 492125 w 539750"/>
              <a:gd name="connsiteY5" fmla="*/ 327025 h 365125"/>
              <a:gd name="connsiteX6" fmla="*/ 508000 w 539750"/>
              <a:gd name="connsiteY6" fmla="*/ 273050 h 365125"/>
              <a:gd name="connsiteX7" fmla="*/ 473075 w 539750"/>
              <a:gd name="connsiteY7" fmla="*/ 257175 h 365125"/>
              <a:gd name="connsiteX8" fmla="*/ 450850 w 539750"/>
              <a:gd name="connsiteY8" fmla="*/ 193675 h 365125"/>
              <a:gd name="connsiteX9" fmla="*/ 539750 w 539750"/>
              <a:gd name="connsiteY9" fmla="*/ 247650 h 365125"/>
              <a:gd name="connsiteX10" fmla="*/ 530225 w 539750"/>
              <a:gd name="connsiteY10" fmla="*/ 187325 h 365125"/>
              <a:gd name="connsiteX11" fmla="*/ 488950 w 539750"/>
              <a:gd name="connsiteY11" fmla="*/ 127000 h 365125"/>
              <a:gd name="connsiteX12" fmla="*/ 504825 w 539750"/>
              <a:gd name="connsiteY12" fmla="*/ 101600 h 365125"/>
              <a:gd name="connsiteX13" fmla="*/ 460375 w 539750"/>
              <a:gd name="connsiteY13" fmla="*/ 82550 h 365125"/>
              <a:gd name="connsiteX14" fmla="*/ 460375 w 539750"/>
              <a:gd name="connsiteY14" fmla="*/ 82550 h 365125"/>
              <a:gd name="connsiteX15" fmla="*/ 447675 w 539750"/>
              <a:gd name="connsiteY15" fmla="*/ 0 h 365125"/>
              <a:gd name="connsiteX16" fmla="*/ 336550 w 539750"/>
              <a:gd name="connsiteY16" fmla="*/ 79375 h 365125"/>
              <a:gd name="connsiteX17" fmla="*/ 260350 w 539750"/>
              <a:gd name="connsiteY17" fmla="*/ 12700 h 365125"/>
              <a:gd name="connsiteX18" fmla="*/ 244475 w 539750"/>
              <a:gd name="connsiteY18" fmla="*/ 34925 h 365125"/>
              <a:gd name="connsiteX19" fmla="*/ 212725 w 539750"/>
              <a:gd name="connsiteY19" fmla="*/ 0 h 365125"/>
              <a:gd name="connsiteX20" fmla="*/ 136525 w 539750"/>
              <a:gd name="connsiteY20" fmla="*/ 38100 h 365125"/>
              <a:gd name="connsiteX21" fmla="*/ 69850 w 539750"/>
              <a:gd name="connsiteY21" fmla="*/ 31750 h 365125"/>
              <a:gd name="connsiteX22" fmla="*/ 0 w 539750"/>
              <a:gd name="connsiteY22" fmla="*/ 3175 h 36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750" h="365125">
                <a:moveTo>
                  <a:pt x="0" y="3175"/>
                </a:moveTo>
                <a:lnTo>
                  <a:pt x="69850" y="206375"/>
                </a:lnTo>
                <a:lnTo>
                  <a:pt x="292100" y="323850"/>
                </a:lnTo>
                <a:lnTo>
                  <a:pt x="349250" y="307975"/>
                </a:lnTo>
                <a:lnTo>
                  <a:pt x="409575" y="365125"/>
                </a:lnTo>
                <a:lnTo>
                  <a:pt x="492125" y="327025"/>
                </a:lnTo>
                <a:lnTo>
                  <a:pt x="508000" y="273050"/>
                </a:lnTo>
                <a:lnTo>
                  <a:pt x="473075" y="257175"/>
                </a:lnTo>
                <a:lnTo>
                  <a:pt x="450850" y="193675"/>
                </a:lnTo>
                <a:lnTo>
                  <a:pt x="539750" y="247650"/>
                </a:lnTo>
                <a:lnTo>
                  <a:pt x="530225" y="187325"/>
                </a:lnTo>
                <a:lnTo>
                  <a:pt x="488950" y="127000"/>
                </a:lnTo>
                <a:lnTo>
                  <a:pt x="504825" y="101600"/>
                </a:lnTo>
                <a:lnTo>
                  <a:pt x="460375" y="82550"/>
                </a:lnTo>
                <a:lnTo>
                  <a:pt x="460375" y="82550"/>
                </a:lnTo>
                <a:lnTo>
                  <a:pt x="447675" y="0"/>
                </a:lnTo>
                <a:lnTo>
                  <a:pt x="336550" y="79375"/>
                </a:lnTo>
                <a:lnTo>
                  <a:pt x="260350" y="12700"/>
                </a:lnTo>
                <a:lnTo>
                  <a:pt x="244475" y="34925"/>
                </a:lnTo>
                <a:lnTo>
                  <a:pt x="212725" y="0"/>
                </a:lnTo>
                <a:lnTo>
                  <a:pt x="136525" y="38100"/>
                </a:lnTo>
                <a:lnTo>
                  <a:pt x="69850" y="3175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794F146-7AD2-224E-B622-FF00B9559197}"/>
              </a:ext>
            </a:extLst>
          </p:cNvPr>
          <p:cNvSpPr/>
          <p:nvPr/>
        </p:nvSpPr>
        <p:spPr>
          <a:xfrm>
            <a:off x="5927725" y="5099050"/>
            <a:ext cx="742950" cy="527050"/>
          </a:xfrm>
          <a:custGeom>
            <a:avLst/>
            <a:gdLst>
              <a:gd name="connsiteX0" fmla="*/ 0 w 742950"/>
              <a:gd name="connsiteY0" fmla="*/ 3175 h 527050"/>
              <a:gd name="connsiteX1" fmla="*/ 85725 w 742950"/>
              <a:gd name="connsiteY1" fmla="*/ 57150 h 527050"/>
              <a:gd name="connsiteX2" fmla="*/ 133350 w 742950"/>
              <a:gd name="connsiteY2" fmla="*/ 120650 h 527050"/>
              <a:gd name="connsiteX3" fmla="*/ 165100 w 742950"/>
              <a:gd name="connsiteY3" fmla="*/ 120650 h 527050"/>
              <a:gd name="connsiteX4" fmla="*/ 193675 w 742950"/>
              <a:gd name="connsiteY4" fmla="*/ 231775 h 527050"/>
              <a:gd name="connsiteX5" fmla="*/ 288925 w 742950"/>
              <a:gd name="connsiteY5" fmla="*/ 307975 h 527050"/>
              <a:gd name="connsiteX6" fmla="*/ 361950 w 742950"/>
              <a:gd name="connsiteY6" fmla="*/ 330200 h 527050"/>
              <a:gd name="connsiteX7" fmla="*/ 381000 w 742950"/>
              <a:gd name="connsiteY7" fmla="*/ 406400 h 527050"/>
              <a:gd name="connsiteX8" fmla="*/ 349250 w 742950"/>
              <a:gd name="connsiteY8" fmla="*/ 504825 h 527050"/>
              <a:gd name="connsiteX9" fmla="*/ 403225 w 742950"/>
              <a:gd name="connsiteY9" fmla="*/ 508000 h 527050"/>
              <a:gd name="connsiteX10" fmla="*/ 450850 w 742950"/>
              <a:gd name="connsiteY10" fmla="*/ 485775 h 527050"/>
              <a:gd name="connsiteX11" fmla="*/ 466725 w 742950"/>
              <a:gd name="connsiteY11" fmla="*/ 527050 h 527050"/>
              <a:gd name="connsiteX12" fmla="*/ 742950 w 742950"/>
              <a:gd name="connsiteY12" fmla="*/ 523875 h 527050"/>
              <a:gd name="connsiteX13" fmla="*/ 739775 w 742950"/>
              <a:gd name="connsiteY13" fmla="*/ 98425 h 527050"/>
              <a:gd name="connsiteX14" fmla="*/ 428625 w 742950"/>
              <a:gd name="connsiteY14" fmla="*/ 104775 h 527050"/>
              <a:gd name="connsiteX15" fmla="*/ 428625 w 742950"/>
              <a:gd name="connsiteY15" fmla="*/ 0 h 527050"/>
              <a:gd name="connsiteX16" fmla="*/ 0 w 742950"/>
              <a:gd name="connsiteY16" fmla="*/ 3175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2950" h="527050">
                <a:moveTo>
                  <a:pt x="0" y="3175"/>
                </a:moveTo>
                <a:lnTo>
                  <a:pt x="85725" y="57150"/>
                </a:lnTo>
                <a:lnTo>
                  <a:pt x="133350" y="120650"/>
                </a:lnTo>
                <a:lnTo>
                  <a:pt x="165100" y="120650"/>
                </a:lnTo>
                <a:lnTo>
                  <a:pt x="193675" y="231775"/>
                </a:lnTo>
                <a:lnTo>
                  <a:pt x="288925" y="307975"/>
                </a:lnTo>
                <a:lnTo>
                  <a:pt x="361950" y="330200"/>
                </a:lnTo>
                <a:lnTo>
                  <a:pt x="381000" y="406400"/>
                </a:lnTo>
                <a:lnTo>
                  <a:pt x="349250" y="504825"/>
                </a:lnTo>
                <a:lnTo>
                  <a:pt x="403225" y="508000"/>
                </a:lnTo>
                <a:lnTo>
                  <a:pt x="450850" y="485775"/>
                </a:lnTo>
                <a:lnTo>
                  <a:pt x="466725" y="527050"/>
                </a:lnTo>
                <a:lnTo>
                  <a:pt x="742950" y="523875"/>
                </a:lnTo>
                <a:cubicBezTo>
                  <a:pt x="741892" y="382058"/>
                  <a:pt x="740833" y="240242"/>
                  <a:pt x="739775" y="98425"/>
                </a:cubicBezTo>
                <a:lnTo>
                  <a:pt x="428625" y="104775"/>
                </a:lnTo>
                <a:lnTo>
                  <a:pt x="428625" y="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C35C8675-C065-BB49-AC7B-AC14C84A715A}"/>
              </a:ext>
            </a:extLst>
          </p:cNvPr>
          <p:cNvSpPr/>
          <p:nvPr/>
        </p:nvSpPr>
        <p:spPr>
          <a:xfrm>
            <a:off x="6778625" y="5895975"/>
            <a:ext cx="381000" cy="403225"/>
          </a:xfrm>
          <a:custGeom>
            <a:avLst/>
            <a:gdLst>
              <a:gd name="connsiteX0" fmla="*/ 136525 w 381000"/>
              <a:gd name="connsiteY0" fmla="*/ 0 h 403225"/>
              <a:gd name="connsiteX1" fmla="*/ 0 w 381000"/>
              <a:gd name="connsiteY1" fmla="*/ 295275 h 403225"/>
              <a:gd name="connsiteX2" fmla="*/ 161925 w 381000"/>
              <a:gd name="connsiteY2" fmla="*/ 336550 h 403225"/>
              <a:gd name="connsiteX3" fmla="*/ 190500 w 381000"/>
              <a:gd name="connsiteY3" fmla="*/ 377825 h 403225"/>
              <a:gd name="connsiteX4" fmla="*/ 263525 w 381000"/>
              <a:gd name="connsiteY4" fmla="*/ 384175 h 403225"/>
              <a:gd name="connsiteX5" fmla="*/ 285750 w 381000"/>
              <a:gd name="connsiteY5" fmla="*/ 403225 h 403225"/>
              <a:gd name="connsiteX6" fmla="*/ 374650 w 381000"/>
              <a:gd name="connsiteY6" fmla="*/ 377825 h 403225"/>
              <a:gd name="connsiteX7" fmla="*/ 381000 w 381000"/>
              <a:gd name="connsiteY7" fmla="*/ 180975 h 403225"/>
              <a:gd name="connsiteX8" fmla="*/ 292100 w 381000"/>
              <a:gd name="connsiteY8" fmla="*/ 177800 h 403225"/>
              <a:gd name="connsiteX9" fmla="*/ 317500 w 381000"/>
              <a:gd name="connsiteY9" fmla="*/ 88900 h 403225"/>
              <a:gd name="connsiteX10" fmla="*/ 311150 w 381000"/>
              <a:gd name="connsiteY10" fmla="*/ 3175 h 403225"/>
              <a:gd name="connsiteX11" fmla="*/ 136525 w 381000"/>
              <a:gd name="connsiteY11"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000" h="403225">
                <a:moveTo>
                  <a:pt x="136525" y="0"/>
                </a:moveTo>
                <a:lnTo>
                  <a:pt x="0" y="295275"/>
                </a:lnTo>
                <a:lnTo>
                  <a:pt x="161925" y="336550"/>
                </a:lnTo>
                <a:lnTo>
                  <a:pt x="190500" y="377825"/>
                </a:lnTo>
                <a:lnTo>
                  <a:pt x="263525" y="384175"/>
                </a:lnTo>
                <a:lnTo>
                  <a:pt x="285750" y="403225"/>
                </a:lnTo>
                <a:lnTo>
                  <a:pt x="374650" y="377825"/>
                </a:lnTo>
                <a:lnTo>
                  <a:pt x="381000" y="180975"/>
                </a:lnTo>
                <a:lnTo>
                  <a:pt x="292100" y="177800"/>
                </a:lnTo>
                <a:lnTo>
                  <a:pt x="317500" y="88900"/>
                </a:lnTo>
                <a:lnTo>
                  <a:pt x="311150" y="3175"/>
                </a:lnTo>
                <a:lnTo>
                  <a:pt x="13652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1C7D096A-0B6A-1A42-8683-0DDCF9497A4D}"/>
              </a:ext>
            </a:extLst>
          </p:cNvPr>
          <p:cNvSpPr/>
          <p:nvPr/>
        </p:nvSpPr>
        <p:spPr>
          <a:xfrm>
            <a:off x="7159625" y="6130925"/>
            <a:ext cx="349250" cy="273050"/>
          </a:xfrm>
          <a:custGeom>
            <a:avLst/>
            <a:gdLst>
              <a:gd name="connsiteX0" fmla="*/ 0 w 349250"/>
              <a:gd name="connsiteY0" fmla="*/ 3175 h 273050"/>
              <a:gd name="connsiteX1" fmla="*/ 0 w 349250"/>
              <a:gd name="connsiteY1" fmla="*/ 158750 h 273050"/>
              <a:gd name="connsiteX2" fmla="*/ 127000 w 349250"/>
              <a:gd name="connsiteY2" fmla="*/ 177800 h 273050"/>
              <a:gd name="connsiteX3" fmla="*/ 238125 w 349250"/>
              <a:gd name="connsiteY3" fmla="*/ 273050 h 273050"/>
              <a:gd name="connsiteX4" fmla="*/ 247650 w 349250"/>
              <a:gd name="connsiteY4" fmla="*/ 273050 h 273050"/>
              <a:gd name="connsiteX5" fmla="*/ 257175 w 349250"/>
              <a:gd name="connsiteY5" fmla="*/ 228600 h 273050"/>
              <a:gd name="connsiteX6" fmla="*/ 349250 w 349250"/>
              <a:gd name="connsiteY6" fmla="*/ 203200 h 273050"/>
              <a:gd name="connsiteX7" fmla="*/ 260350 w 349250"/>
              <a:gd name="connsiteY7" fmla="*/ 98425 h 273050"/>
              <a:gd name="connsiteX8" fmla="*/ 260350 w 349250"/>
              <a:gd name="connsiteY8" fmla="*/ 0 h 273050"/>
              <a:gd name="connsiteX9" fmla="*/ 171450 w 349250"/>
              <a:gd name="connsiteY9" fmla="*/ 34925 h 273050"/>
              <a:gd name="connsiteX10" fmla="*/ 0 w 349250"/>
              <a:gd name="connsiteY10" fmla="*/ 3175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250" h="273050">
                <a:moveTo>
                  <a:pt x="0" y="3175"/>
                </a:moveTo>
                <a:lnTo>
                  <a:pt x="0" y="158750"/>
                </a:lnTo>
                <a:lnTo>
                  <a:pt x="127000" y="177800"/>
                </a:lnTo>
                <a:lnTo>
                  <a:pt x="238125" y="273050"/>
                </a:lnTo>
                <a:lnTo>
                  <a:pt x="247650" y="273050"/>
                </a:lnTo>
                <a:lnTo>
                  <a:pt x="257175" y="228600"/>
                </a:lnTo>
                <a:lnTo>
                  <a:pt x="349250" y="203200"/>
                </a:lnTo>
                <a:lnTo>
                  <a:pt x="260350" y="98425"/>
                </a:lnTo>
                <a:lnTo>
                  <a:pt x="260350" y="0"/>
                </a:lnTo>
                <a:lnTo>
                  <a:pt x="171450" y="34925"/>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062A4B65-65C8-C649-A582-5B15178E5D1D}"/>
              </a:ext>
            </a:extLst>
          </p:cNvPr>
          <p:cNvSpPr/>
          <p:nvPr/>
        </p:nvSpPr>
        <p:spPr>
          <a:xfrm>
            <a:off x="7127875" y="5241925"/>
            <a:ext cx="352425" cy="222250"/>
          </a:xfrm>
          <a:custGeom>
            <a:avLst/>
            <a:gdLst>
              <a:gd name="connsiteX0" fmla="*/ 0 w 352425"/>
              <a:gd name="connsiteY0" fmla="*/ 41275 h 222250"/>
              <a:gd name="connsiteX1" fmla="*/ 6350 w 352425"/>
              <a:gd name="connsiteY1" fmla="*/ 174625 h 222250"/>
              <a:gd name="connsiteX2" fmla="*/ 6350 w 352425"/>
              <a:gd name="connsiteY2" fmla="*/ 174625 h 222250"/>
              <a:gd name="connsiteX3" fmla="*/ 53975 w 352425"/>
              <a:gd name="connsiteY3" fmla="*/ 222250 h 222250"/>
              <a:gd name="connsiteX4" fmla="*/ 333375 w 352425"/>
              <a:gd name="connsiteY4" fmla="*/ 222250 h 222250"/>
              <a:gd name="connsiteX5" fmla="*/ 352425 w 352425"/>
              <a:gd name="connsiteY5" fmla="*/ 133350 h 222250"/>
              <a:gd name="connsiteX6" fmla="*/ 282575 w 352425"/>
              <a:gd name="connsiteY6" fmla="*/ 104775 h 222250"/>
              <a:gd name="connsiteX7" fmla="*/ 282575 w 352425"/>
              <a:gd name="connsiteY7" fmla="*/ 66675 h 222250"/>
              <a:gd name="connsiteX8" fmla="*/ 190500 w 352425"/>
              <a:gd name="connsiteY8" fmla="*/ 57150 h 222250"/>
              <a:gd name="connsiteX9" fmla="*/ 63500 w 352425"/>
              <a:gd name="connsiteY9" fmla="*/ 0 h 222250"/>
              <a:gd name="connsiteX10" fmla="*/ 0 w 352425"/>
              <a:gd name="connsiteY10" fmla="*/ 41275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25" h="222250">
                <a:moveTo>
                  <a:pt x="0" y="41275"/>
                </a:moveTo>
                <a:lnTo>
                  <a:pt x="6350" y="174625"/>
                </a:lnTo>
                <a:lnTo>
                  <a:pt x="6350" y="174625"/>
                </a:lnTo>
                <a:lnTo>
                  <a:pt x="53975" y="222250"/>
                </a:lnTo>
                <a:lnTo>
                  <a:pt x="333375" y="222250"/>
                </a:lnTo>
                <a:lnTo>
                  <a:pt x="352425" y="133350"/>
                </a:lnTo>
                <a:lnTo>
                  <a:pt x="282575" y="104775"/>
                </a:lnTo>
                <a:lnTo>
                  <a:pt x="282575" y="66675"/>
                </a:lnTo>
                <a:lnTo>
                  <a:pt x="190500" y="57150"/>
                </a:lnTo>
                <a:lnTo>
                  <a:pt x="63500" y="0"/>
                </a:lnTo>
                <a:lnTo>
                  <a:pt x="0" y="412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AC0D31C2-EAC8-8A49-A1D8-6D34A99598B1}"/>
              </a:ext>
            </a:extLst>
          </p:cNvPr>
          <p:cNvSpPr/>
          <p:nvPr/>
        </p:nvSpPr>
        <p:spPr>
          <a:xfrm>
            <a:off x="4427621" y="2715699"/>
            <a:ext cx="453762" cy="240632"/>
          </a:xfrm>
          <a:custGeom>
            <a:avLst/>
            <a:gdLst>
              <a:gd name="connsiteX0" fmla="*/ 0 w 453762"/>
              <a:gd name="connsiteY0" fmla="*/ 0 h 240632"/>
              <a:gd name="connsiteX1" fmla="*/ 6875 w 453762"/>
              <a:gd name="connsiteY1" fmla="*/ 240632 h 240632"/>
              <a:gd name="connsiteX2" fmla="*/ 453762 w 453762"/>
              <a:gd name="connsiteY2" fmla="*/ 233757 h 240632"/>
              <a:gd name="connsiteX3" fmla="*/ 453762 w 453762"/>
              <a:gd name="connsiteY3" fmla="*/ 6875 h 240632"/>
              <a:gd name="connsiteX4" fmla="*/ 0 w 453762"/>
              <a:gd name="connsiteY4" fmla="*/ 0 h 240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762" h="240632">
                <a:moveTo>
                  <a:pt x="0" y="0"/>
                </a:moveTo>
                <a:lnTo>
                  <a:pt x="6875" y="240632"/>
                </a:lnTo>
                <a:lnTo>
                  <a:pt x="453762" y="233757"/>
                </a:lnTo>
                <a:lnTo>
                  <a:pt x="453762" y="687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6288B568-B8D7-E541-B83D-3F3A59D63B35}"/>
              </a:ext>
            </a:extLst>
          </p:cNvPr>
          <p:cNvSpPr/>
          <p:nvPr/>
        </p:nvSpPr>
        <p:spPr>
          <a:xfrm>
            <a:off x="7553325" y="5045075"/>
            <a:ext cx="174625" cy="107950"/>
          </a:xfrm>
          <a:custGeom>
            <a:avLst/>
            <a:gdLst>
              <a:gd name="connsiteX0" fmla="*/ 0 w 174625"/>
              <a:gd name="connsiteY0" fmla="*/ 19050 h 107950"/>
              <a:gd name="connsiteX1" fmla="*/ 50800 w 174625"/>
              <a:gd name="connsiteY1" fmla="*/ 66675 h 107950"/>
              <a:gd name="connsiteX2" fmla="*/ 79375 w 174625"/>
              <a:gd name="connsiteY2" fmla="*/ 107950 h 107950"/>
              <a:gd name="connsiteX3" fmla="*/ 174625 w 174625"/>
              <a:gd name="connsiteY3" fmla="*/ 47625 h 107950"/>
              <a:gd name="connsiteX4" fmla="*/ 171450 w 174625"/>
              <a:gd name="connsiteY4" fmla="*/ 0 h 107950"/>
              <a:gd name="connsiteX5" fmla="*/ 0 w 174625"/>
              <a:gd name="connsiteY5" fmla="*/ 19050 h 10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625" h="107950">
                <a:moveTo>
                  <a:pt x="0" y="19050"/>
                </a:moveTo>
                <a:lnTo>
                  <a:pt x="50800" y="66675"/>
                </a:lnTo>
                <a:lnTo>
                  <a:pt x="79375" y="107950"/>
                </a:lnTo>
                <a:lnTo>
                  <a:pt x="174625" y="47625"/>
                </a:lnTo>
                <a:lnTo>
                  <a:pt x="171450" y="0"/>
                </a:lnTo>
                <a:lnTo>
                  <a:pt x="0" y="190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BA6066AE-C491-E64B-9F69-E68FFF24523A}"/>
              </a:ext>
            </a:extLst>
          </p:cNvPr>
          <p:cNvSpPr/>
          <p:nvPr/>
        </p:nvSpPr>
        <p:spPr>
          <a:xfrm>
            <a:off x="6667500" y="4527550"/>
            <a:ext cx="368300" cy="339725"/>
          </a:xfrm>
          <a:custGeom>
            <a:avLst/>
            <a:gdLst>
              <a:gd name="connsiteX0" fmla="*/ 0 w 368300"/>
              <a:gd name="connsiteY0" fmla="*/ 0 h 339725"/>
              <a:gd name="connsiteX1" fmla="*/ 3175 w 368300"/>
              <a:gd name="connsiteY1" fmla="*/ 339725 h 339725"/>
              <a:gd name="connsiteX2" fmla="*/ 250825 w 368300"/>
              <a:gd name="connsiteY2" fmla="*/ 339725 h 339725"/>
              <a:gd name="connsiteX3" fmla="*/ 368300 w 368300"/>
              <a:gd name="connsiteY3" fmla="*/ 254000 h 339725"/>
              <a:gd name="connsiteX4" fmla="*/ 203200 w 368300"/>
              <a:gd name="connsiteY4" fmla="*/ 82550 h 339725"/>
              <a:gd name="connsiteX5" fmla="*/ 0 w 368300"/>
              <a:gd name="connsiteY5" fmla="*/ 0 h 3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00" h="339725">
                <a:moveTo>
                  <a:pt x="0" y="0"/>
                </a:moveTo>
                <a:cubicBezTo>
                  <a:pt x="1058" y="113242"/>
                  <a:pt x="2117" y="226483"/>
                  <a:pt x="3175" y="339725"/>
                </a:cubicBezTo>
                <a:lnTo>
                  <a:pt x="250825" y="339725"/>
                </a:lnTo>
                <a:lnTo>
                  <a:pt x="368300" y="254000"/>
                </a:lnTo>
                <a:lnTo>
                  <a:pt x="203200" y="82550"/>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BC93B638-9803-0541-A238-091DBB5B170D}"/>
              </a:ext>
            </a:extLst>
          </p:cNvPr>
          <p:cNvSpPr/>
          <p:nvPr/>
        </p:nvSpPr>
        <p:spPr>
          <a:xfrm>
            <a:off x="7813675" y="4054475"/>
            <a:ext cx="314325" cy="263525"/>
          </a:xfrm>
          <a:custGeom>
            <a:avLst/>
            <a:gdLst>
              <a:gd name="connsiteX0" fmla="*/ 0 w 314325"/>
              <a:gd name="connsiteY0" fmla="*/ 22225 h 263525"/>
              <a:gd name="connsiteX1" fmla="*/ 82550 w 314325"/>
              <a:gd name="connsiteY1" fmla="*/ 136525 h 263525"/>
              <a:gd name="connsiteX2" fmla="*/ 161925 w 314325"/>
              <a:gd name="connsiteY2" fmla="*/ 146050 h 263525"/>
              <a:gd name="connsiteX3" fmla="*/ 200025 w 314325"/>
              <a:gd name="connsiteY3" fmla="*/ 225425 h 263525"/>
              <a:gd name="connsiteX4" fmla="*/ 314325 w 314325"/>
              <a:gd name="connsiteY4" fmla="*/ 263525 h 263525"/>
              <a:gd name="connsiteX5" fmla="*/ 307975 w 314325"/>
              <a:gd name="connsiteY5" fmla="*/ 219075 h 263525"/>
              <a:gd name="connsiteX6" fmla="*/ 282575 w 314325"/>
              <a:gd name="connsiteY6" fmla="*/ 174625 h 263525"/>
              <a:gd name="connsiteX7" fmla="*/ 269875 w 314325"/>
              <a:gd name="connsiteY7" fmla="*/ 130175 h 263525"/>
              <a:gd name="connsiteX8" fmla="*/ 269875 w 314325"/>
              <a:gd name="connsiteY8" fmla="*/ 41275 h 263525"/>
              <a:gd name="connsiteX9" fmla="*/ 215900 w 314325"/>
              <a:gd name="connsiteY9" fmla="*/ 22225 h 263525"/>
              <a:gd name="connsiteX10" fmla="*/ 174625 w 314325"/>
              <a:gd name="connsiteY10" fmla="*/ 0 h 263525"/>
              <a:gd name="connsiteX11" fmla="*/ 0 w 314325"/>
              <a:gd name="connsiteY11" fmla="*/ 22225 h 26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4325" h="263525">
                <a:moveTo>
                  <a:pt x="0" y="22225"/>
                </a:moveTo>
                <a:lnTo>
                  <a:pt x="82550" y="136525"/>
                </a:lnTo>
                <a:lnTo>
                  <a:pt x="161925" y="146050"/>
                </a:lnTo>
                <a:lnTo>
                  <a:pt x="200025" y="225425"/>
                </a:lnTo>
                <a:lnTo>
                  <a:pt x="314325" y="263525"/>
                </a:lnTo>
                <a:lnTo>
                  <a:pt x="307975" y="219075"/>
                </a:lnTo>
                <a:lnTo>
                  <a:pt x="282575" y="174625"/>
                </a:lnTo>
                <a:lnTo>
                  <a:pt x="269875" y="130175"/>
                </a:lnTo>
                <a:lnTo>
                  <a:pt x="269875" y="41275"/>
                </a:lnTo>
                <a:lnTo>
                  <a:pt x="215900" y="22225"/>
                </a:lnTo>
                <a:lnTo>
                  <a:pt x="174625" y="0"/>
                </a:lnTo>
                <a:lnTo>
                  <a:pt x="0" y="222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7371437A-325A-8148-98B9-13781BF14819}"/>
              </a:ext>
            </a:extLst>
          </p:cNvPr>
          <p:cNvSpPr/>
          <p:nvPr/>
        </p:nvSpPr>
        <p:spPr>
          <a:xfrm>
            <a:off x="6242050" y="4156075"/>
            <a:ext cx="425450" cy="190500"/>
          </a:xfrm>
          <a:custGeom>
            <a:avLst/>
            <a:gdLst>
              <a:gd name="connsiteX0" fmla="*/ 0 w 425450"/>
              <a:gd name="connsiteY0" fmla="*/ 0 h 190500"/>
              <a:gd name="connsiteX1" fmla="*/ 3175 w 425450"/>
              <a:gd name="connsiteY1" fmla="*/ 158750 h 190500"/>
              <a:gd name="connsiteX2" fmla="*/ 336550 w 425450"/>
              <a:gd name="connsiteY2" fmla="*/ 161925 h 190500"/>
              <a:gd name="connsiteX3" fmla="*/ 339725 w 425450"/>
              <a:gd name="connsiteY3" fmla="*/ 190500 h 190500"/>
              <a:gd name="connsiteX4" fmla="*/ 377825 w 425450"/>
              <a:gd name="connsiteY4" fmla="*/ 165100 h 190500"/>
              <a:gd name="connsiteX5" fmla="*/ 425450 w 425450"/>
              <a:gd name="connsiteY5" fmla="*/ 107950 h 190500"/>
              <a:gd name="connsiteX6" fmla="*/ 215900 w 425450"/>
              <a:gd name="connsiteY6" fmla="*/ 0 h 190500"/>
              <a:gd name="connsiteX7" fmla="*/ 0 w 425450"/>
              <a:gd name="connsiteY7"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450" h="190500">
                <a:moveTo>
                  <a:pt x="0" y="0"/>
                </a:moveTo>
                <a:cubicBezTo>
                  <a:pt x="1058" y="52917"/>
                  <a:pt x="2117" y="105833"/>
                  <a:pt x="3175" y="158750"/>
                </a:cubicBezTo>
                <a:lnTo>
                  <a:pt x="336550" y="161925"/>
                </a:lnTo>
                <a:lnTo>
                  <a:pt x="339725" y="190500"/>
                </a:lnTo>
                <a:lnTo>
                  <a:pt x="377825" y="165100"/>
                </a:lnTo>
                <a:lnTo>
                  <a:pt x="425450" y="107950"/>
                </a:lnTo>
                <a:lnTo>
                  <a:pt x="215900" y="0"/>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284098E5-64D7-5D40-B358-2782BEF186D2}"/>
              </a:ext>
            </a:extLst>
          </p:cNvPr>
          <p:cNvSpPr/>
          <p:nvPr/>
        </p:nvSpPr>
        <p:spPr>
          <a:xfrm>
            <a:off x="7277100" y="3886200"/>
            <a:ext cx="323850" cy="342900"/>
          </a:xfrm>
          <a:custGeom>
            <a:avLst/>
            <a:gdLst>
              <a:gd name="connsiteX0" fmla="*/ 0 w 323850"/>
              <a:gd name="connsiteY0" fmla="*/ 174625 h 342900"/>
              <a:gd name="connsiteX1" fmla="*/ 171450 w 323850"/>
              <a:gd name="connsiteY1" fmla="*/ 342900 h 342900"/>
              <a:gd name="connsiteX2" fmla="*/ 323850 w 323850"/>
              <a:gd name="connsiteY2" fmla="*/ 190500 h 342900"/>
              <a:gd name="connsiteX3" fmla="*/ 288925 w 323850"/>
              <a:gd name="connsiteY3" fmla="*/ 79375 h 342900"/>
              <a:gd name="connsiteX4" fmla="*/ 161925 w 323850"/>
              <a:gd name="connsiteY4" fmla="*/ 0 h 342900"/>
              <a:gd name="connsiteX5" fmla="*/ 98425 w 323850"/>
              <a:gd name="connsiteY5" fmla="*/ 114300 h 342900"/>
              <a:gd name="connsiteX6" fmla="*/ 0 w 323850"/>
              <a:gd name="connsiteY6" fmla="*/ 17462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0" h="342900">
                <a:moveTo>
                  <a:pt x="0" y="174625"/>
                </a:moveTo>
                <a:lnTo>
                  <a:pt x="171450" y="342900"/>
                </a:lnTo>
                <a:lnTo>
                  <a:pt x="323850" y="190500"/>
                </a:lnTo>
                <a:lnTo>
                  <a:pt x="288925" y="79375"/>
                </a:lnTo>
                <a:lnTo>
                  <a:pt x="161925" y="0"/>
                </a:lnTo>
                <a:lnTo>
                  <a:pt x="98425" y="114300"/>
                </a:lnTo>
                <a:lnTo>
                  <a:pt x="0" y="1746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8FA1C78C-0A64-DC48-B6B3-B6D29628E8D9}"/>
              </a:ext>
            </a:extLst>
          </p:cNvPr>
          <p:cNvSpPr/>
          <p:nvPr/>
        </p:nvSpPr>
        <p:spPr>
          <a:xfrm>
            <a:off x="7054850" y="4838700"/>
            <a:ext cx="361950" cy="304800"/>
          </a:xfrm>
          <a:custGeom>
            <a:avLst/>
            <a:gdLst>
              <a:gd name="connsiteX0" fmla="*/ 0 w 361950"/>
              <a:gd name="connsiteY0" fmla="*/ 19050 h 304800"/>
              <a:gd name="connsiteX1" fmla="*/ 152400 w 361950"/>
              <a:gd name="connsiteY1" fmla="*/ 288925 h 304800"/>
              <a:gd name="connsiteX2" fmla="*/ 273050 w 361950"/>
              <a:gd name="connsiteY2" fmla="*/ 304800 h 304800"/>
              <a:gd name="connsiteX3" fmla="*/ 361950 w 361950"/>
              <a:gd name="connsiteY3" fmla="*/ 165100 h 304800"/>
              <a:gd name="connsiteX4" fmla="*/ 266700 w 361950"/>
              <a:gd name="connsiteY4" fmla="*/ 123825 h 304800"/>
              <a:gd name="connsiteX5" fmla="*/ 250825 w 361950"/>
              <a:gd name="connsiteY5" fmla="*/ 92075 h 304800"/>
              <a:gd name="connsiteX6" fmla="*/ 190500 w 361950"/>
              <a:gd name="connsiteY6" fmla="*/ 82550 h 304800"/>
              <a:gd name="connsiteX7" fmla="*/ 158750 w 361950"/>
              <a:gd name="connsiteY7" fmla="*/ 9525 h 304800"/>
              <a:gd name="connsiteX8" fmla="*/ 85725 w 361950"/>
              <a:gd name="connsiteY8" fmla="*/ 0 h 304800"/>
              <a:gd name="connsiteX9" fmla="*/ 0 w 361950"/>
              <a:gd name="connsiteY9" fmla="*/ 1905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304800">
                <a:moveTo>
                  <a:pt x="0" y="19050"/>
                </a:moveTo>
                <a:lnTo>
                  <a:pt x="152400" y="288925"/>
                </a:lnTo>
                <a:lnTo>
                  <a:pt x="273050" y="304800"/>
                </a:lnTo>
                <a:lnTo>
                  <a:pt x="361950" y="165100"/>
                </a:lnTo>
                <a:lnTo>
                  <a:pt x="266700" y="123825"/>
                </a:lnTo>
                <a:lnTo>
                  <a:pt x="250825" y="92075"/>
                </a:lnTo>
                <a:lnTo>
                  <a:pt x="190500" y="82550"/>
                </a:lnTo>
                <a:lnTo>
                  <a:pt x="158750" y="9525"/>
                </a:lnTo>
                <a:lnTo>
                  <a:pt x="85725" y="0"/>
                </a:lnTo>
                <a:lnTo>
                  <a:pt x="0" y="190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6825CC4A-4EE3-5247-B74D-A900C16485CD}"/>
              </a:ext>
            </a:extLst>
          </p:cNvPr>
          <p:cNvSpPr/>
          <p:nvPr/>
        </p:nvSpPr>
        <p:spPr>
          <a:xfrm>
            <a:off x="6781800" y="3832225"/>
            <a:ext cx="234950" cy="307975"/>
          </a:xfrm>
          <a:custGeom>
            <a:avLst/>
            <a:gdLst>
              <a:gd name="connsiteX0" fmla="*/ 0 w 234950"/>
              <a:gd name="connsiteY0" fmla="*/ 3175 h 307975"/>
              <a:gd name="connsiteX1" fmla="*/ 3175 w 234950"/>
              <a:gd name="connsiteY1" fmla="*/ 203200 h 307975"/>
              <a:gd name="connsiteX2" fmla="*/ 95250 w 234950"/>
              <a:gd name="connsiteY2" fmla="*/ 307975 h 307975"/>
              <a:gd name="connsiteX3" fmla="*/ 146050 w 234950"/>
              <a:gd name="connsiteY3" fmla="*/ 247650 h 307975"/>
              <a:gd name="connsiteX4" fmla="*/ 234950 w 234950"/>
              <a:gd name="connsiteY4" fmla="*/ 34925 h 307975"/>
              <a:gd name="connsiteX5" fmla="*/ 111125 w 234950"/>
              <a:gd name="connsiteY5" fmla="*/ 0 h 307975"/>
              <a:gd name="connsiteX6" fmla="*/ 0 w 234950"/>
              <a:gd name="connsiteY6" fmla="*/ 3175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50" h="307975">
                <a:moveTo>
                  <a:pt x="0" y="3175"/>
                </a:moveTo>
                <a:cubicBezTo>
                  <a:pt x="1058" y="69850"/>
                  <a:pt x="2117" y="136525"/>
                  <a:pt x="3175" y="203200"/>
                </a:cubicBezTo>
                <a:lnTo>
                  <a:pt x="95250" y="307975"/>
                </a:lnTo>
                <a:lnTo>
                  <a:pt x="146050" y="247650"/>
                </a:lnTo>
                <a:lnTo>
                  <a:pt x="234950" y="34925"/>
                </a:lnTo>
                <a:lnTo>
                  <a:pt x="111125" y="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0DE2C065-AA7A-DE48-869B-0984DBE0A38E}"/>
              </a:ext>
            </a:extLst>
          </p:cNvPr>
          <p:cNvSpPr/>
          <p:nvPr/>
        </p:nvSpPr>
        <p:spPr>
          <a:xfrm>
            <a:off x="8223250" y="4346575"/>
            <a:ext cx="406400" cy="431800"/>
          </a:xfrm>
          <a:custGeom>
            <a:avLst/>
            <a:gdLst>
              <a:gd name="connsiteX0" fmla="*/ 0 w 406400"/>
              <a:gd name="connsiteY0" fmla="*/ 177800 h 431800"/>
              <a:gd name="connsiteX1" fmla="*/ 15875 w 406400"/>
              <a:gd name="connsiteY1" fmla="*/ 234950 h 431800"/>
              <a:gd name="connsiteX2" fmla="*/ 44450 w 406400"/>
              <a:gd name="connsiteY2" fmla="*/ 314325 h 431800"/>
              <a:gd name="connsiteX3" fmla="*/ 114300 w 406400"/>
              <a:gd name="connsiteY3" fmla="*/ 342900 h 431800"/>
              <a:gd name="connsiteX4" fmla="*/ 174625 w 406400"/>
              <a:gd name="connsiteY4" fmla="*/ 431800 h 431800"/>
              <a:gd name="connsiteX5" fmla="*/ 320675 w 406400"/>
              <a:gd name="connsiteY5" fmla="*/ 323850 h 431800"/>
              <a:gd name="connsiteX6" fmla="*/ 371475 w 406400"/>
              <a:gd name="connsiteY6" fmla="*/ 200025 h 431800"/>
              <a:gd name="connsiteX7" fmla="*/ 406400 w 406400"/>
              <a:gd name="connsiteY7" fmla="*/ 200025 h 431800"/>
              <a:gd name="connsiteX8" fmla="*/ 307975 w 406400"/>
              <a:gd name="connsiteY8" fmla="*/ 25400 h 431800"/>
              <a:gd name="connsiteX9" fmla="*/ 323850 w 406400"/>
              <a:gd name="connsiteY9" fmla="*/ 0 h 431800"/>
              <a:gd name="connsiteX10" fmla="*/ 323850 w 406400"/>
              <a:gd name="connsiteY10" fmla="*/ 0 h 431800"/>
              <a:gd name="connsiteX11" fmla="*/ 222250 w 406400"/>
              <a:gd name="connsiteY11" fmla="*/ 9525 h 431800"/>
              <a:gd name="connsiteX12" fmla="*/ 203200 w 406400"/>
              <a:gd name="connsiteY12" fmla="*/ 88900 h 431800"/>
              <a:gd name="connsiteX13" fmla="*/ 168275 w 406400"/>
              <a:gd name="connsiteY13" fmla="*/ 79375 h 431800"/>
              <a:gd name="connsiteX14" fmla="*/ 117475 w 406400"/>
              <a:gd name="connsiteY14" fmla="*/ 152400 h 431800"/>
              <a:gd name="connsiteX15" fmla="*/ 38100 w 406400"/>
              <a:gd name="connsiteY15" fmla="*/ 139700 h 431800"/>
              <a:gd name="connsiteX16" fmla="*/ 0 w 406400"/>
              <a:gd name="connsiteY16" fmla="*/ 177800 h 43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6400" h="431800">
                <a:moveTo>
                  <a:pt x="0" y="177800"/>
                </a:moveTo>
                <a:lnTo>
                  <a:pt x="15875" y="234950"/>
                </a:lnTo>
                <a:lnTo>
                  <a:pt x="44450" y="314325"/>
                </a:lnTo>
                <a:lnTo>
                  <a:pt x="114300" y="342900"/>
                </a:lnTo>
                <a:lnTo>
                  <a:pt x="174625" y="431800"/>
                </a:lnTo>
                <a:lnTo>
                  <a:pt x="320675" y="323850"/>
                </a:lnTo>
                <a:lnTo>
                  <a:pt x="371475" y="200025"/>
                </a:lnTo>
                <a:lnTo>
                  <a:pt x="406400" y="200025"/>
                </a:lnTo>
                <a:lnTo>
                  <a:pt x="307975" y="25400"/>
                </a:lnTo>
                <a:lnTo>
                  <a:pt x="323850" y="0"/>
                </a:lnTo>
                <a:lnTo>
                  <a:pt x="323850" y="0"/>
                </a:lnTo>
                <a:lnTo>
                  <a:pt x="222250" y="9525"/>
                </a:lnTo>
                <a:lnTo>
                  <a:pt x="203200" y="88900"/>
                </a:lnTo>
                <a:lnTo>
                  <a:pt x="168275" y="79375"/>
                </a:lnTo>
                <a:lnTo>
                  <a:pt x="117475" y="152400"/>
                </a:lnTo>
                <a:lnTo>
                  <a:pt x="38100" y="139700"/>
                </a:lnTo>
                <a:lnTo>
                  <a:pt x="0" y="1778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60E867C3-E1B4-184D-8086-5BD8185B41C8}"/>
              </a:ext>
            </a:extLst>
          </p:cNvPr>
          <p:cNvSpPr/>
          <p:nvPr/>
        </p:nvSpPr>
        <p:spPr>
          <a:xfrm>
            <a:off x="6819900" y="5616575"/>
            <a:ext cx="282575" cy="266700"/>
          </a:xfrm>
          <a:custGeom>
            <a:avLst/>
            <a:gdLst>
              <a:gd name="connsiteX0" fmla="*/ 0 w 282575"/>
              <a:gd name="connsiteY0" fmla="*/ 0 h 266700"/>
              <a:gd name="connsiteX1" fmla="*/ 31750 w 282575"/>
              <a:gd name="connsiteY1" fmla="*/ 82550 h 266700"/>
              <a:gd name="connsiteX2" fmla="*/ 34925 w 282575"/>
              <a:gd name="connsiteY2" fmla="*/ 133350 h 266700"/>
              <a:gd name="connsiteX3" fmla="*/ 34925 w 282575"/>
              <a:gd name="connsiteY3" fmla="*/ 133350 h 266700"/>
              <a:gd name="connsiteX4" fmla="*/ 66675 w 282575"/>
              <a:gd name="connsiteY4" fmla="*/ 107950 h 266700"/>
              <a:gd name="connsiteX5" fmla="*/ 53975 w 282575"/>
              <a:gd name="connsiteY5" fmla="*/ 266700 h 266700"/>
              <a:gd name="connsiteX6" fmla="*/ 282575 w 282575"/>
              <a:gd name="connsiteY6" fmla="*/ 266700 h 266700"/>
              <a:gd name="connsiteX7" fmla="*/ 279400 w 282575"/>
              <a:gd name="connsiteY7" fmla="*/ 15875 h 266700"/>
              <a:gd name="connsiteX8" fmla="*/ 0 w 282575"/>
              <a:gd name="connsiteY8"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75" h="266700">
                <a:moveTo>
                  <a:pt x="0" y="0"/>
                </a:moveTo>
                <a:lnTo>
                  <a:pt x="31750" y="82550"/>
                </a:lnTo>
                <a:lnTo>
                  <a:pt x="34925" y="133350"/>
                </a:lnTo>
                <a:lnTo>
                  <a:pt x="34925" y="133350"/>
                </a:lnTo>
                <a:lnTo>
                  <a:pt x="66675" y="107950"/>
                </a:lnTo>
                <a:lnTo>
                  <a:pt x="53975" y="266700"/>
                </a:lnTo>
                <a:lnTo>
                  <a:pt x="282575" y="266700"/>
                </a:lnTo>
                <a:cubicBezTo>
                  <a:pt x="281517" y="183092"/>
                  <a:pt x="280458" y="99483"/>
                  <a:pt x="279400" y="15875"/>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7FFC22AD-9A35-0F47-A601-52E8390CD453}"/>
              </a:ext>
            </a:extLst>
          </p:cNvPr>
          <p:cNvSpPr/>
          <p:nvPr/>
        </p:nvSpPr>
        <p:spPr>
          <a:xfrm>
            <a:off x="4041775" y="3743325"/>
            <a:ext cx="768350" cy="920750"/>
          </a:xfrm>
          <a:custGeom>
            <a:avLst/>
            <a:gdLst>
              <a:gd name="connsiteX0" fmla="*/ 0 w 768350"/>
              <a:gd name="connsiteY0" fmla="*/ 149225 h 920750"/>
              <a:gd name="connsiteX1" fmla="*/ 12700 w 768350"/>
              <a:gd name="connsiteY1" fmla="*/ 777875 h 920750"/>
              <a:gd name="connsiteX2" fmla="*/ 152400 w 768350"/>
              <a:gd name="connsiteY2" fmla="*/ 825500 h 920750"/>
              <a:gd name="connsiteX3" fmla="*/ 203200 w 768350"/>
              <a:gd name="connsiteY3" fmla="*/ 901700 h 920750"/>
              <a:gd name="connsiteX4" fmla="*/ 244475 w 768350"/>
              <a:gd name="connsiteY4" fmla="*/ 869950 h 920750"/>
              <a:gd name="connsiteX5" fmla="*/ 285750 w 768350"/>
              <a:gd name="connsiteY5" fmla="*/ 920750 h 920750"/>
              <a:gd name="connsiteX6" fmla="*/ 307975 w 768350"/>
              <a:gd name="connsiteY6" fmla="*/ 901700 h 920750"/>
              <a:gd name="connsiteX7" fmla="*/ 342900 w 768350"/>
              <a:gd name="connsiteY7" fmla="*/ 917575 h 920750"/>
              <a:gd name="connsiteX8" fmla="*/ 438150 w 768350"/>
              <a:gd name="connsiteY8" fmla="*/ 803275 h 920750"/>
              <a:gd name="connsiteX9" fmla="*/ 492125 w 768350"/>
              <a:gd name="connsiteY9" fmla="*/ 796925 h 920750"/>
              <a:gd name="connsiteX10" fmla="*/ 454025 w 768350"/>
              <a:gd name="connsiteY10" fmla="*/ 765175 h 920750"/>
              <a:gd name="connsiteX11" fmla="*/ 511175 w 768350"/>
              <a:gd name="connsiteY11" fmla="*/ 679450 h 920750"/>
              <a:gd name="connsiteX12" fmla="*/ 514350 w 768350"/>
              <a:gd name="connsiteY12" fmla="*/ 603250 h 920750"/>
              <a:gd name="connsiteX13" fmla="*/ 587375 w 768350"/>
              <a:gd name="connsiteY13" fmla="*/ 492125 h 920750"/>
              <a:gd name="connsiteX14" fmla="*/ 635000 w 768350"/>
              <a:gd name="connsiteY14" fmla="*/ 495300 h 920750"/>
              <a:gd name="connsiteX15" fmla="*/ 692150 w 768350"/>
              <a:gd name="connsiteY15" fmla="*/ 488950 h 920750"/>
              <a:gd name="connsiteX16" fmla="*/ 749300 w 768350"/>
              <a:gd name="connsiteY16" fmla="*/ 511175 h 920750"/>
              <a:gd name="connsiteX17" fmla="*/ 768350 w 768350"/>
              <a:gd name="connsiteY17" fmla="*/ 422275 h 920750"/>
              <a:gd name="connsiteX18" fmla="*/ 184150 w 768350"/>
              <a:gd name="connsiteY18" fmla="*/ 0 h 920750"/>
              <a:gd name="connsiteX19" fmla="*/ 0 w 768350"/>
              <a:gd name="connsiteY19" fmla="*/ 149225 h 92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8350" h="920750">
                <a:moveTo>
                  <a:pt x="0" y="149225"/>
                </a:moveTo>
                <a:lnTo>
                  <a:pt x="12700" y="777875"/>
                </a:lnTo>
                <a:lnTo>
                  <a:pt x="152400" y="825500"/>
                </a:lnTo>
                <a:lnTo>
                  <a:pt x="203200" y="901700"/>
                </a:lnTo>
                <a:lnTo>
                  <a:pt x="244475" y="869950"/>
                </a:lnTo>
                <a:lnTo>
                  <a:pt x="285750" y="920750"/>
                </a:lnTo>
                <a:lnTo>
                  <a:pt x="307975" y="901700"/>
                </a:lnTo>
                <a:lnTo>
                  <a:pt x="342900" y="917575"/>
                </a:lnTo>
                <a:lnTo>
                  <a:pt x="438150" y="803275"/>
                </a:lnTo>
                <a:lnTo>
                  <a:pt x="492125" y="796925"/>
                </a:lnTo>
                <a:lnTo>
                  <a:pt x="454025" y="765175"/>
                </a:lnTo>
                <a:lnTo>
                  <a:pt x="511175" y="679450"/>
                </a:lnTo>
                <a:lnTo>
                  <a:pt x="514350" y="603250"/>
                </a:lnTo>
                <a:lnTo>
                  <a:pt x="587375" y="492125"/>
                </a:lnTo>
                <a:lnTo>
                  <a:pt x="635000" y="495300"/>
                </a:lnTo>
                <a:lnTo>
                  <a:pt x="692150" y="488950"/>
                </a:lnTo>
                <a:lnTo>
                  <a:pt x="749300" y="511175"/>
                </a:lnTo>
                <a:lnTo>
                  <a:pt x="768350" y="422275"/>
                </a:lnTo>
                <a:lnTo>
                  <a:pt x="184150" y="0"/>
                </a:lnTo>
                <a:lnTo>
                  <a:pt x="0" y="1492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B78D6E06-1585-4D45-A0E7-81F9BA03B1C3}"/>
              </a:ext>
            </a:extLst>
          </p:cNvPr>
          <p:cNvSpPr/>
          <p:nvPr/>
        </p:nvSpPr>
        <p:spPr>
          <a:xfrm>
            <a:off x="6858000" y="3517900"/>
            <a:ext cx="317500" cy="355600"/>
          </a:xfrm>
          <a:custGeom>
            <a:avLst/>
            <a:gdLst>
              <a:gd name="connsiteX0" fmla="*/ 0 w 317500"/>
              <a:gd name="connsiteY0" fmla="*/ 19050 h 355600"/>
              <a:gd name="connsiteX1" fmla="*/ 31750 w 317500"/>
              <a:gd name="connsiteY1" fmla="*/ 92075 h 355600"/>
              <a:gd name="connsiteX2" fmla="*/ 9525 w 317500"/>
              <a:gd name="connsiteY2" fmla="*/ 111125 h 355600"/>
              <a:gd name="connsiteX3" fmla="*/ 41275 w 317500"/>
              <a:gd name="connsiteY3" fmla="*/ 114300 h 355600"/>
              <a:gd name="connsiteX4" fmla="*/ 41275 w 317500"/>
              <a:gd name="connsiteY4" fmla="*/ 114300 h 355600"/>
              <a:gd name="connsiteX5" fmla="*/ 19050 w 317500"/>
              <a:gd name="connsiteY5" fmla="*/ 174625 h 355600"/>
              <a:gd name="connsiteX6" fmla="*/ 63500 w 317500"/>
              <a:gd name="connsiteY6" fmla="*/ 168275 h 355600"/>
              <a:gd name="connsiteX7" fmla="*/ 25400 w 317500"/>
              <a:gd name="connsiteY7" fmla="*/ 231775 h 355600"/>
              <a:gd name="connsiteX8" fmla="*/ 53975 w 317500"/>
              <a:gd name="connsiteY8" fmla="*/ 266700 h 355600"/>
              <a:gd name="connsiteX9" fmla="*/ 53975 w 317500"/>
              <a:gd name="connsiteY9" fmla="*/ 266700 h 355600"/>
              <a:gd name="connsiteX10" fmla="*/ 60325 w 317500"/>
              <a:gd name="connsiteY10" fmla="*/ 314325 h 355600"/>
              <a:gd name="connsiteX11" fmla="*/ 152400 w 317500"/>
              <a:gd name="connsiteY11" fmla="*/ 355600 h 355600"/>
              <a:gd name="connsiteX12" fmla="*/ 215900 w 317500"/>
              <a:gd name="connsiteY12" fmla="*/ 238125 h 355600"/>
              <a:gd name="connsiteX13" fmla="*/ 317500 w 317500"/>
              <a:gd name="connsiteY13" fmla="*/ 69850 h 355600"/>
              <a:gd name="connsiteX14" fmla="*/ 282575 w 317500"/>
              <a:gd name="connsiteY14" fmla="*/ 0 h 355600"/>
              <a:gd name="connsiteX15" fmla="*/ 0 w 317500"/>
              <a:gd name="connsiteY15" fmla="*/ 19050 h 35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500" h="355600">
                <a:moveTo>
                  <a:pt x="0" y="19050"/>
                </a:moveTo>
                <a:lnTo>
                  <a:pt x="31750" y="92075"/>
                </a:lnTo>
                <a:lnTo>
                  <a:pt x="9525" y="111125"/>
                </a:lnTo>
                <a:lnTo>
                  <a:pt x="41275" y="114300"/>
                </a:lnTo>
                <a:lnTo>
                  <a:pt x="41275" y="114300"/>
                </a:lnTo>
                <a:lnTo>
                  <a:pt x="19050" y="174625"/>
                </a:lnTo>
                <a:lnTo>
                  <a:pt x="63500" y="168275"/>
                </a:lnTo>
                <a:lnTo>
                  <a:pt x="25400" y="231775"/>
                </a:lnTo>
                <a:lnTo>
                  <a:pt x="53975" y="266700"/>
                </a:lnTo>
                <a:lnTo>
                  <a:pt x="53975" y="266700"/>
                </a:lnTo>
                <a:lnTo>
                  <a:pt x="60325" y="314325"/>
                </a:lnTo>
                <a:lnTo>
                  <a:pt x="152400" y="355600"/>
                </a:lnTo>
                <a:lnTo>
                  <a:pt x="215900" y="238125"/>
                </a:lnTo>
                <a:lnTo>
                  <a:pt x="317500" y="69850"/>
                </a:lnTo>
                <a:lnTo>
                  <a:pt x="282575" y="0"/>
                </a:lnTo>
                <a:lnTo>
                  <a:pt x="0" y="190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EEA22AAD-E290-784C-9411-C03DBFD19BE6}"/>
              </a:ext>
            </a:extLst>
          </p:cNvPr>
          <p:cNvSpPr/>
          <p:nvPr/>
        </p:nvSpPr>
        <p:spPr>
          <a:xfrm>
            <a:off x="7140575" y="4067175"/>
            <a:ext cx="292100" cy="241300"/>
          </a:xfrm>
          <a:custGeom>
            <a:avLst/>
            <a:gdLst>
              <a:gd name="connsiteX0" fmla="*/ 0 w 292100"/>
              <a:gd name="connsiteY0" fmla="*/ 104775 h 241300"/>
              <a:gd name="connsiteX1" fmla="*/ 85725 w 292100"/>
              <a:gd name="connsiteY1" fmla="*/ 206375 h 241300"/>
              <a:gd name="connsiteX2" fmla="*/ 187325 w 292100"/>
              <a:gd name="connsiteY2" fmla="*/ 241300 h 241300"/>
              <a:gd name="connsiteX3" fmla="*/ 292100 w 292100"/>
              <a:gd name="connsiteY3" fmla="*/ 171450 h 241300"/>
              <a:gd name="connsiteX4" fmla="*/ 133350 w 292100"/>
              <a:gd name="connsiteY4" fmla="*/ 0 h 241300"/>
              <a:gd name="connsiteX5" fmla="*/ 0 w 292100"/>
              <a:gd name="connsiteY5" fmla="*/ 104775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100" h="241300">
                <a:moveTo>
                  <a:pt x="0" y="104775"/>
                </a:moveTo>
                <a:lnTo>
                  <a:pt x="85725" y="206375"/>
                </a:lnTo>
                <a:lnTo>
                  <a:pt x="187325" y="241300"/>
                </a:lnTo>
                <a:lnTo>
                  <a:pt x="292100" y="171450"/>
                </a:lnTo>
                <a:lnTo>
                  <a:pt x="133350" y="0"/>
                </a:lnTo>
                <a:lnTo>
                  <a:pt x="0" y="1047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529E48AD-35C8-2348-84BE-653F8F227FCF}"/>
              </a:ext>
            </a:extLst>
          </p:cNvPr>
          <p:cNvSpPr/>
          <p:nvPr/>
        </p:nvSpPr>
        <p:spPr>
          <a:xfrm>
            <a:off x="7661275" y="4845050"/>
            <a:ext cx="276225" cy="200025"/>
          </a:xfrm>
          <a:custGeom>
            <a:avLst/>
            <a:gdLst>
              <a:gd name="connsiteX0" fmla="*/ 0 w 276225"/>
              <a:gd name="connsiteY0" fmla="*/ 41275 h 200025"/>
              <a:gd name="connsiteX1" fmla="*/ 34925 w 276225"/>
              <a:gd name="connsiteY1" fmla="*/ 107950 h 200025"/>
              <a:gd name="connsiteX2" fmla="*/ 34925 w 276225"/>
              <a:gd name="connsiteY2" fmla="*/ 107950 h 200025"/>
              <a:gd name="connsiteX3" fmla="*/ 79375 w 276225"/>
              <a:gd name="connsiteY3" fmla="*/ 107950 h 200025"/>
              <a:gd name="connsiteX4" fmla="*/ 120650 w 276225"/>
              <a:gd name="connsiteY4" fmla="*/ 142875 h 200025"/>
              <a:gd name="connsiteX5" fmla="*/ 120650 w 276225"/>
              <a:gd name="connsiteY5" fmla="*/ 142875 h 200025"/>
              <a:gd name="connsiteX6" fmla="*/ 142875 w 276225"/>
              <a:gd name="connsiteY6" fmla="*/ 200025 h 200025"/>
              <a:gd name="connsiteX7" fmla="*/ 276225 w 276225"/>
              <a:gd name="connsiteY7" fmla="*/ 136525 h 200025"/>
              <a:gd name="connsiteX8" fmla="*/ 184150 w 276225"/>
              <a:gd name="connsiteY8" fmla="*/ 66675 h 200025"/>
              <a:gd name="connsiteX9" fmla="*/ 184150 w 276225"/>
              <a:gd name="connsiteY9" fmla="*/ 66675 h 200025"/>
              <a:gd name="connsiteX10" fmla="*/ 158750 w 276225"/>
              <a:gd name="connsiteY10" fmla="*/ 34925 h 200025"/>
              <a:gd name="connsiteX11" fmla="*/ 123825 w 276225"/>
              <a:gd name="connsiteY11" fmla="*/ 0 h 200025"/>
              <a:gd name="connsiteX12" fmla="*/ 123825 w 276225"/>
              <a:gd name="connsiteY12" fmla="*/ 0 h 200025"/>
              <a:gd name="connsiteX13" fmla="*/ 0 w 276225"/>
              <a:gd name="connsiteY13" fmla="*/ 4127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225" h="200025">
                <a:moveTo>
                  <a:pt x="0" y="41275"/>
                </a:moveTo>
                <a:lnTo>
                  <a:pt x="34925" y="107950"/>
                </a:lnTo>
                <a:lnTo>
                  <a:pt x="34925" y="107950"/>
                </a:lnTo>
                <a:lnTo>
                  <a:pt x="79375" y="107950"/>
                </a:lnTo>
                <a:lnTo>
                  <a:pt x="120650" y="142875"/>
                </a:lnTo>
                <a:lnTo>
                  <a:pt x="120650" y="142875"/>
                </a:lnTo>
                <a:lnTo>
                  <a:pt x="142875" y="200025"/>
                </a:lnTo>
                <a:lnTo>
                  <a:pt x="276225" y="136525"/>
                </a:lnTo>
                <a:lnTo>
                  <a:pt x="184150" y="66675"/>
                </a:lnTo>
                <a:lnTo>
                  <a:pt x="184150" y="66675"/>
                </a:lnTo>
                <a:lnTo>
                  <a:pt x="158750" y="34925"/>
                </a:lnTo>
                <a:lnTo>
                  <a:pt x="123825" y="0"/>
                </a:lnTo>
                <a:lnTo>
                  <a:pt x="123825" y="0"/>
                </a:lnTo>
                <a:lnTo>
                  <a:pt x="0" y="412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2312A4F7-567C-3C43-9A6A-1334197E5956}"/>
              </a:ext>
            </a:extLst>
          </p:cNvPr>
          <p:cNvSpPr/>
          <p:nvPr/>
        </p:nvSpPr>
        <p:spPr>
          <a:xfrm>
            <a:off x="8686800" y="4168775"/>
            <a:ext cx="320675" cy="200025"/>
          </a:xfrm>
          <a:custGeom>
            <a:avLst/>
            <a:gdLst>
              <a:gd name="connsiteX0" fmla="*/ 317500 w 320675"/>
              <a:gd name="connsiteY0" fmla="*/ 0 h 200025"/>
              <a:gd name="connsiteX1" fmla="*/ 0 w 320675"/>
              <a:gd name="connsiteY1" fmla="*/ 9525 h 200025"/>
              <a:gd name="connsiteX2" fmla="*/ 38100 w 320675"/>
              <a:gd name="connsiteY2" fmla="*/ 53975 h 200025"/>
              <a:gd name="connsiteX3" fmla="*/ 25400 w 320675"/>
              <a:gd name="connsiteY3" fmla="*/ 117475 h 200025"/>
              <a:gd name="connsiteX4" fmla="*/ 25400 w 320675"/>
              <a:gd name="connsiteY4" fmla="*/ 117475 h 200025"/>
              <a:gd name="connsiteX5" fmla="*/ 117475 w 320675"/>
              <a:gd name="connsiteY5" fmla="*/ 47625 h 200025"/>
              <a:gd name="connsiteX6" fmla="*/ 158750 w 320675"/>
              <a:gd name="connsiteY6" fmla="*/ 82550 h 200025"/>
              <a:gd name="connsiteX7" fmla="*/ 161925 w 320675"/>
              <a:gd name="connsiteY7" fmla="*/ 117475 h 200025"/>
              <a:gd name="connsiteX8" fmla="*/ 139700 w 320675"/>
              <a:gd name="connsiteY8" fmla="*/ 136525 h 200025"/>
              <a:gd name="connsiteX9" fmla="*/ 107950 w 320675"/>
              <a:gd name="connsiteY9" fmla="*/ 200025 h 200025"/>
              <a:gd name="connsiteX10" fmla="*/ 222250 w 320675"/>
              <a:gd name="connsiteY10" fmla="*/ 174625 h 200025"/>
              <a:gd name="connsiteX11" fmla="*/ 269875 w 320675"/>
              <a:gd name="connsiteY11" fmla="*/ 177800 h 200025"/>
              <a:gd name="connsiteX12" fmla="*/ 320675 w 320675"/>
              <a:gd name="connsiteY12" fmla="*/ 168275 h 200025"/>
              <a:gd name="connsiteX13" fmla="*/ 317500 w 320675"/>
              <a:gd name="connsiteY13"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675" h="200025">
                <a:moveTo>
                  <a:pt x="317500" y="0"/>
                </a:moveTo>
                <a:lnTo>
                  <a:pt x="0" y="9525"/>
                </a:lnTo>
                <a:lnTo>
                  <a:pt x="38100" y="53975"/>
                </a:lnTo>
                <a:lnTo>
                  <a:pt x="25400" y="117475"/>
                </a:lnTo>
                <a:lnTo>
                  <a:pt x="25400" y="117475"/>
                </a:lnTo>
                <a:lnTo>
                  <a:pt x="117475" y="47625"/>
                </a:lnTo>
                <a:lnTo>
                  <a:pt x="158750" y="82550"/>
                </a:lnTo>
                <a:lnTo>
                  <a:pt x="161925" y="117475"/>
                </a:lnTo>
                <a:lnTo>
                  <a:pt x="139700" y="136525"/>
                </a:lnTo>
                <a:lnTo>
                  <a:pt x="107950" y="200025"/>
                </a:lnTo>
                <a:lnTo>
                  <a:pt x="222250" y="174625"/>
                </a:lnTo>
                <a:lnTo>
                  <a:pt x="269875" y="177800"/>
                </a:lnTo>
                <a:lnTo>
                  <a:pt x="320675" y="168275"/>
                </a:lnTo>
                <a:cubicBezTo>
                  <a:pt x="319617" y="114300"/>
                  <a:pt x="318558" y="60325"/>
                  <a:pt x="317500" y="0"/>
                </a:cubicBez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40CCBF4A-4A68-9346-BEF7-96362CA4EE81}"/>
              </a:ext>
            </a:extLst>
          </p:cNvPr>
          <p:cNvSpPr/>
          <p:nvPr/>
        </p:nvSpPr>
        <p:spPr>
          <a:xfrm>
            <a:off x="5616575" y="2952750"/>
            <a:ext cx="301625" cy="219075"/>
          </a:xfrm>
          <a:custGeom>
            <a:avLst/>
            <a:gdLst>
              <a:gd name="connsiteX0" fmla="*/ 3175 w 301625"/>
              <a:gd name="connsiteY0" fmla="*/ 3175 h 219075"/>
              <a:gd name="connsiteX1" fmla="*/ 0 w 301625"/>
              <a:gd name="connsiteY1" fmla="*/ 219075 h 219075"/>
              <a:gd name="connsiteX2" fmla="*/ 301625 w 301625"/>
              <a:gd name="connsiteY2" fmla="*/ 215900 h 219075"/>
              <a:gd name="connsiteX3" fmla="*/ 298450 w 301625"/>
              <a:gd name="connsiteY3" fmla="*/ 0 h 219075"/>
              <a:gd name="connsiteX4" fmla="*/ 3175 w 301625"/>
              <a:gd name="connsiteY4" fmla="*/ 31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625" h="219075">
                <a:moveTo>
                  <a:pt x="3175" y="3175"/>
                </a:moveTo>
                <a:cubicBezTo>
                  <a:pt x="2117" y="75142"/>
                  <a:pt x="1058" y="147108"/>
                  <a:pt x="0" y="219075"/>
                </a:cubicBezTo>
                <a:lnTo>
                  <a:pt x="301625" y="215900"/>
                </a:lnTo>
                <a:cubicBezTo>
                  <a:pt x="300567" y="143933"/>
                  <a:pt x="299508" y="71967"/>
                  <a:pt x="298450" y="0"/>
                </a:cubicBezTo>
                <a:lnTo>
                  <a:pt x="3175"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D9B1A449-E5C2-394A-8841-9FAB2CCAF4FC}"/>
              </a:ext>
            </a:extLst>
          </p:cNvPr>
          <p:cNvSpPr/>
          <p:nvPr/>
        </p:nvSpPr>
        <p:spPr>
          <a:xfrm>
            <a:off x="6772275" y="4086225"/>
            <a:ext cx="307975" cy="250825"/>
          </a:xfrm>
          <a:custGeom>
            <a:avLst/>
            <a:gdLst>
              <a:gd name="connsiteX0" fmla="*/ 0 w 307975"/>
              <a:gd name="connsiteY0" fmla="*/ 146050 h 250825"/>
              <a:gd name="connsiteX1" fmla="*/ 139700 w 307975"/>
              <a:gd name="connsiteY1" fmla="*/ 174625 h 250825"/>
              <a:gd name="connsiteX2" fmla="*/ 158750 w 307975"/>
              <a:gd name="connsiteY2" fmla="*/ 250825 h 250825"/>
              <a:gd name="connsiteX3" fmla="*/ 282575 w 307975"/>
              <a:gd name="connsiteY3" fmla="*/ 196850 h 250825"/>
              <a:gd name="connsiteX4" fmla="*/ 307975 w 307975"/>
              <a:gd name="connsiteY4" fmla="*/ 139700 h 250825"/>
              <a:gd name="connsiteX5" fmla="*/ 279400 w 307975"/>
              <a:gd name="connsiteY5" fmla="*/ 98425 h 250825"/>
              <a:gd name="connsiteX6" fmla="*/ 155575 w 307975"/>
              <a:gd name="connsiteY6" fmla="*/ 0 h 250825"/>
              <a:gd name="connsiteX7" fmla="*/ 101600 w 307975"/>
              <a:gd name="connsiteY7" fmla="*/ 60325 h 250825"/>
              <a:gd name="connsiteX8" fmla="*/ 0 w 307975"/>
              <a:gd name="connsiteY8" fmla="*/ 14605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975" h="250825">
                <a:moveTo>
                  <a:pt x="0" y="146050"/>
                </a:moveTo>
                <a:lnTo>
                  <a:pt x="139700" y="174625"/>
                </a:lnTo>
                <a:lnTo>
                  <a:pt x="158750" y="250825"/>
                </a:lnTo>
                <a:lnTo>
                  <a:pt x="282575" y="196850"/>
                </a:lnTo>
                <a:lnTo>
                  <a:pt x="307975" y="139700"/>
                </a:lnTo>
                <a:lnTo>
                  <a:pt x="279400" y="98425"/>
                </a:lnTo>
                <a:lnTo>
                  <a:pt x="155575" y="0"/>
                </a:lnTo>
                <a:lnTo>
                  <a:pt x="101600" y="60325"/>
                </a:lnTo>
                <a:lnTo>
                  <a:pt x="0" y="1460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468896DC-D8F9-7649-8613-78B018CB3E41}"/>
              </a:ext>
            </a:extLst>
          </p:cNvPr>
          <p:cNvSpPr/>
          <p:nvPr/>
        </p:nvSpPr>
        <p:spPr>
          <a:xfrm>
            <a:off x="7686675" y="4117975"/>
            <a:ext cx="368300" cy="412750"/>
          </a:xfrm>
          <a:custGeom>
            <a:avLst/>
            <a:gdLst>
              <a:gd name="connsiteX0" fmla="*/ 0 w 368300"/>
              <a:gd name="connsiteY0" fmla="*/ 177800 h 412750"/>
              <a:gd name="connsiteX1" fmla="*/ 47625 w 368300"/>
              <a:gd name="connsiteY1" fmla="*/ 222250 h 412750"/>
              <a:gd name="connsiteX2" fmla="*/ 47625 w 368300"/>
              <a:gd name="connsiteY2" fmla="*/ 222250 h 412750"/>
              <a:gd name="connsiteX3" fmla="*/ 155575 w 368300"/>
              <a:gd name="connsiteY3" fmla="*/ 336550 h 412750"/>
              <a:gd name="connsiteX4" fmla="*/ 120650 w 368300"/>
              <a:gd name="connsiteY4" fmla="*/ 412750 h 412750"/>
              <a:gd name="connsiteX5" fmla="*/ 285750 w 368300"/>
              <a:gd name="connsiteY5" fmla="*/ 311150 h 412750"/>
              <a:gd name="connsiteX6" fmla="*/ 282575 w 368300"/>
              <a:gd name="connsiteY6" fmla="*/ 257175 h 412750"/>
              <a:gd name="connsiteX7" fmla="*/ 368300 w 368300"/>
              <a:gd name="connsiteY7" fmla="*/ 200025 h 412750"/>
              <a:gd name="connsiteX8" fmla="*/ 304800 w 368300"/>
              <a:gd name="connsiteY8" fmla="*/ 133350 h 412750"/>
              <a:gd name="connsiteX9" fmla="*/ 273050 w 368300"/>
              <a:gd name="connsiteY9" fmla="*/ 79375 h 412750"/>
              <a:gd name="connsiteX10" fmla="*/ 196850 w 368300"/>
              <a:gd name="connsiteY10" fmla="*/ 76200 h 412750"/>
              <a:gd name="connsiteX11" fmla="*/ 161925 w 368300"/>
              <a:gd name="connsiteY11" fmla="*/ 0 h 412750"/>
              <a:gd name="connsiteX12" fmla="*/ 0 w 368300"/>
              <a:gd name="connsiteY12" fmla="*/ 17780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8300" h="412750">
                <a:moveTo>
                  <a:pt x="0" y="177800"/>
                </a:moveTo>
                <a:lnTo>
                  <a:pt x="47625" y="222250"/>
                </a:lnTo>
                <a:lnTo>
                  <a:pt x="47625" y="222250"/>
                </a:lnTo>
                <a:lnTo>
                  <a:pt x="155575" y="336550"/>
                </a:lnTo>
                <a:lnTo>
                  <a:pt x="120650" y="412750"/>
                </a:lnTo>
                <a:lnTo>
                  <a:pt x="285750" y="311150"/>
                </a:lnTo>
                <a:lnTo>
                  <a:pt x="282575" y="257175"/>
                </a:lnTo>
                <a:lnTo>
                  <a:pt x="368300" y="200025"/>
                </a:lnTo>
                <a:lnTo>
                  <a:pt x="304800" y="133350"/>
                </a:lnTo>
                <a:lnTo>
                  <a:pt x="273050" y="79375"/>
                </a:lnTo>
                <a:lnTo>
                  <a:pt x="196850" y="76200"/>
                </a:lnTo>
                <a:lnTo>
                  <a:pt x="161925" y="0"/>
                </a:lnTo>
                <a:lnTo>
                  <a:pt x="0" y="1778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2FDD2E92-3679-8141-ABB1-79BEF377673A}"/>
              </a:ext>
            </a:extLst>
          </p:cNvPr>
          <p:cNvSpPr/>
          <p:nvPr/>
        </p:nvSpPr>
        <p:spPr>
          <a:xfrm>
            <a:off x="5981700" y="3228975"/>
            <a:ext cx="266700" cy="269875"/>
          </a:xfrm>
          <a:custGeom>
            <a:avLst/>
            <a:gdLst>
              <a:gd name="connsiteX0" fmla="*/ 3175 w 266700"/>
              <a:gd name="connsiteY0" fmla="*/ 0 h 269875"/>
              <a:gd name="connsiteX1" fmla="*/ 0 w 266700"/>
              <a:gd name="connsiteY1" fmla="*/ 269875 h 269875"/>
              <a:gd name="connsiteX2" fmla="*/ 266700 w 266700"/>
              <a:gd name="connsiteY2" fmla="*/ 266700 h 269875"/>
              <a:gd name="connsiteX3" fmla="*/ 263525 w 266700"/>
              <a:gd name="connsiteY3" fmla="*/ 63500 h 269875"/>
              <a:gd name="connsiteX4" fmla="*/ 200025 w 266700"/>
              <a:gd name="connsiteY4" fmla="*/ 12700 h 269875"/>
              <a:gd name="connsiteX5" fmla="*/ 3175 w 266700"/>
              <a:gd name="connsiteY5"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700" h="269875">
                <a:moveTo>
                  <a:pt x="3175" y="0"/>
                </a:moveTo>
                <a:cubicBezTo>
                  <a:pt x="2117" y="89958"/>
                  <a:pt x="1058" y="179917"/>
                  <a:pt x="0" y="269875"/>
                </a:cubicBezTo>
                <a:lnTo>
                  <a:pt x="266700" y="266700"/>
                </a:lnTo>
                <a:cubicBezTo>
                  <a:pt x="265642" y="198967"/>
                  <a:pt x="264583" y="131233"/>
                  <a:pt x="263525" y="63500"/>
                </a:cubicBezTo>
                <a:lnTo>
                  <a:pt x="200025" y="12700"/>
                </a:lnTo>
                <a:lnTo>
                  <a:pt x="31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96D877FC-4C31-4E48-850E-AAD72E9FA675}"/>
              </a:ext>
            </a:extLst>
          </p:cNvPr>
          <p:cNvSpPr/>
          <p:nvPr/>
        </p:nvSpPr>
        <p:spPr>
          <a:xfrm>
            <a:off x="4575175" y="3190875"/>
            <a:ext cx="244475" cy="301625"/>
          </a:xfrm>
          <a:custGeom>
            <a:avLst/>
            <a:gdLst>
              <a:gd name="connsiteX0" fmla="*/ 0 w 244475"/>
              <a:gd name="connsiteY0" fmla="*/ 0 h 301625"/>
              <a:gd name="connsiteX1" fmla="*/ 25400 w 244475"/>
              <a:gd name="connsiteY1" fmla="*/ 212725 h 301625"/>
              <a:gd name="connsiteX2" fmla="*/ 69850 w 244475"/>
              <a:gd name="connsiteY2" fmla="*/ 180975 h 301625"/>
              <a:gd name="connsiteX3" fmla="*/ 107950 w 244475"/>
              <a:gd name="connsiteY3" fmla="*/ 203200 h 301625"/>
              <a:gd name="connsiteX4" fmla="*/ 155575 w 244475"/>
              <a:gd name="connsiteY4" fmla="*/ 215900 h 301625"/>
              <a:gd name="connsiteX5" fmla="*/ 190500 w 244475"/>
              <a:gd name="connsiteY5" fmla="*/ 254000 h 301625"/>
              <a:gd name="connsiteX6" fmla="*/ 196850 w 244475"/>
              <a:gd name="connsiteY6" fmla="*/ 301625 h 301625"/>
              <a:gd name="connsiteX7" fmla="*/ 241300 w 244475"/>
              <a:gd name="connsiteY7" fmla="*/ 301625 h 301625"/>
              <a:gd name="connsiteX8" fmla="*/ 244475 w 244475"/>
              <a:gd name="connsiteY8" fmla="*/ 3175 h 301625"/>
              <a:gd name="connsiteX9" fmla="*/ 0 w 244475"/>
              <a:gd name="connsiteY9" fmla="*/ 0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475" h="301625">
                <a:moveTo>
                  <a:pt x="0" y="0"/>
                </a:moveTo>
                <a:lnTo>
                  <a:pt x="25400" y="212725"/>
                </a:lnTo>
                <a:lnTo>
                  <a:pt x="69850" y="180975"/>
                </a:lnTo>
                <a:lnTo>
                  <a:pt x="107950" y="203200"/>
                </a:lnTo>
                <a:lnTo>
                  <a:pt x="155575" y="215900"/>
                </a:lnTo>
                <a:lnTo>
                  <a:pt x="190500" y="254000"/>
                </a:lnTo>
                <a:lnTo>
                  <a:pt x="196850" y="301625"/>
                </a:lnTo>
                <a:lnTo>
                  <a:pt x="241300" y="301625"/>
                </a:lnTo>
                <a:cubicBezTo>
                  <a:pt x="242358" y="202142"/>
                  <a:pt x="243417" y="102658"/>
                  <a:pt x="244475" y="3175"/>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A4FCD89-8DD0-AE40-98C3-C2F97BEA9FDA}"/>
              </a:ext>
            </a:extLst>
          </p:cNvPr>
          <p:cNvSpPr/>
          <p:nvPr/>
        </p:nvSpPr>
        <p:spPr>
          <a:xfrm>
            <a:off x="4797425" y="3508375"/>
            <a:ext cx="742950" cy="444500"/>
          </a:xfrm>
          <a:custGeom>
            <a:avLst/>
            <a:gdLst>
              <a:gd name="connsiteX0" fmla="*/ 0 w 742950"/>
              <a:gd name="connsiteY0" fmla="*/ 0 h 444500"/>
              <a:gd name="connsiteX1" fmla="*/ 92075 w 742950"/>
              <a:gd name="connsiteY1" fmla="*/ 34925 h 444500"/>
              <a:gd name="connsiteX2" fmla="*/ 190500 w 742950"/>
              <a:gd name="connsiteY2" fmla="*/ 44450 h 444500"/>
              <a:gd name="connsiteX3" fmla="*/ 266700 w 742950"/>
              <a:gd name="connsiteY3" fmla="*/ 92075 h 444500"/>
              <a:gd name="connsiteX4" fmla="*/ 317500 w 742950"/>
              <a:gd name="connsiteY4" fmla="*/ 222250 h 444500"/>
              <a:gd name="connsiteX5" fmla="*/ 384175 w 742950"/>
              <a:gd name="connsiteY5" fmla="*/ 244475 h 444500"/>
              <a:gd name="connsiteX6" fmla="*/ 384175 w 742950"/>
              <a:gd name="connsiteY6" fmla="*/ 339725 h 444500"/>
              <a:gd name="connsiteX7" fmla="*/ 342900 w 742950"/>
              <a:gd name="connsiteY7" fmla="*/ 381000 h 444500"/>
              <a:gd name="connsiteX8" fmla="*/ 396875 w 742950"/>
              <a:gd name="connsiteY8" fmla="*/ 406400 h 444500"/>
              <a:gd name="connsiteX9" fmla="*/ 333375 w 742950"/>
              <a:gd name="connsiteY9" fmla="*/ 444500 h 444500"/>
              <a:gd name="connsiteX10" fmla="*/ 742950 w 742950"/>
              <a:gd name="connsiteY10" fmla="*/ 438150 h 444500"/>
              <a:gd name="connsiteX11" fmla="*/ 736600 w 742950"/>
              <a:gd name="connsiteY11" fmla="*/ 6350 h 444500"/>
              <a:gd name="connsiteX12" fmla="*/ 0 w 742950"/>
              <a:gd name="connsiteY12" fmla="*/ 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950" h="444500">
                <a:moveTo>
                  <a:pt x="0" y="0"/>
                </a:moveTo>
                <a:lnTo>
                  <a:pt x="92075" y="34925"/>
                </a:lnTo>
                <a:lnTo>
                  <a:pt x="190500" y="44450"/>
                </a:lnTo>
                <a:lnTo>
                  <a:pt x="266700" y="92075"/>
                </a:lnTo>
                <a:lnTo>
                  <a:pt x="317500" y="222250"/>
                </a:lnTo>
                <a:lnTo>
                  <a:pt x="384175" y="244475"/>
                </a:lnTo>
                <a:lnTo>
                  <a:pt x="384175" y="339725"/>
                </a:lnTo>
                <a:lnTo>
                  <a:pt x="342900" y="381000"/>
                </a:lnTo>
                <a:lnTo>
                  <a:pt x="396875" y="406400"/>
                </a:lnTo>
                <a:lnTo>
                  <a:pt x="333375" y="444500"/>
                </a:lnTo>
                <a:lnTo>
                  <a:pt x="742950" y="438150"/>
                </a:lnTo>
                <a:cubicBezTo>
                  <a:pt x="740833" y="294217"/>
                  <a:pt x="738717" y="150283"/>
                  <a:pt x="736600" y="6350"/>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E98F8A3C-A2BB-8A42-B091-A124C1B53F13}"/>
              </a:ext>
            </a:extLst>
          </p:cNvPr>
          <p:cNvSpPr/>
          <p:nvPr/>
        </p:nvSpPr>
        <p:spPr>
          <a:xfrm>
            <a:off x="7226300" y="4454525"/>
            <a:ext cx="400050" cy="317500"/>
          </a:xfrm>
          <a:custGeom>
            <a:avLst/>
            <a:gdLst>
              <a:gd name="connsiteX0" fmla="*/ 0 w 400050"/>
              <a:gd name="connsiteY0" fmla="*/ 203200 h 317500"/>
              <a:gd name="connsiteX1" fmla="*/ 95250 w 400050"/>
              <a:gd name="connsiteY1" fmla="*/ 317500 h 317500"/>
              <a:gd name="connsiteX2" fmla="*/ 184150 w 400050"/>
              <a:gd name="connsiteY2" fmla="*/ 247650 h 317500"/>
              <a:gd name="connsiteX3" fmla="*/ 244475 w 400050"/>
              <a:gd name="connsiteY3" fmla="*/ 273050 h 317500"/>
              <a:gd name="connsiteX4" fmla="*/ 400050 w 400050"/>
              <a:gd name="connsiteY4" fmla="*/ 149225 h 317500"/>
              <a:gd name="connsiteX5" fmla="*/ 276225 w 400050"/>
              <a:gd name="connsiteY5" fmla="*/ 0 h 317500"/>
              <a:gd name="connsiteX6" fmla="*/ 0 w 400050"/>
              <a:gd name="connsiteY6" fmla="*/ 20320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317500">
                <a:moveTo>
                  <a:pt x="0" y="203200"/>
                </a:moveTo>
                <a:lnTo>
                  <a:pt x="95250" y="317500"/>
                </a:lnTo>
                <a:lnTo>
                  <a:pt x="184150" y="247650"/>
                </a:lnTo>
                <a:lnTo>
                  <a:pt x="244475" y="273050"/>
                </a:lnTo>
                <a:lnTo>
                  <a:pt x="400050" y="149225"/>
                </a:lnTo>
                <a:lnTo>
                  <a:pt x="276225" y="0"/>
                </a:lnTo>
                <a:lnTo>
                  <a:pt x="0" y="2032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37C52A82-268C-8C42-9C95-3F21CC8EF977}"/>
              </a:ext>
            </a:extLst>
          </p:cNvPr>
          <p:cNvSpPr/>
          <p:nvPr/>
        </p:nvSpPr>
        <p:spPr>
          <a:xfrm>
            <a:off x="5988050" y="4854575"/>
            <a:ext cx="371475" cy="238125"/>
          </a:xfrm>
          <a:custGeom>
            <a:avLst/>
            <a:gdLst>
              <a:gd name="connsiteX0" fmla="*/ 0 w 371475"/>
              <a:gd name="connsiteY0" fmla="*/ 0 h 238125"/>
              <a:gd name="connsiteX1" fmla="*/ 6350 w 371475"/>
              <a:gd name="connsiteY1" fmla="*/ 238125 h 238125"/>
              <a:gd name="connsiteX2" fmla="*/ 371475 w 371475"/>
              <a:gd name="connsiteY2" fmla="*/ 234950 h 238125"/>
              <a:gd name="connsiteX3" fmla="*/ 368300 w 371475"/>
              <a:gd name="connsiteY3" fmla="*/ 12700 h 238125"/>
              <a:gd name="connsiteX4" fmla="*/ 0 w 371475"/>
              <a:gd name="connsiteY4" fmla="*/ 0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238125">
                <a:moveTo>
                  <a:pt x="0" y="0"/>
                </a:moveTo>
                <a:lnTo>
                  <a:pt x="6350" y="238125"/>
                </a:lnTo>
                <a:lnTo>
                  <a:pt x="371475" y="234950"/>
                </a:lnTo>
                <a:cubicBezTo>
                  <a:pt x="370417" y="160867"/>
                  <a:pt x="369358" y="86783"/>
                  <a:pt x="368300" y="12700"/>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109BA2A3-1FBB-A544-BC15-0568EDA14279}"/>
              </a:ext>
            </a:extLst>
          </p:cNvPr>
          <p:cNvSpPr/>
          <p:nvPr/>
        </p:nvSpPr>
        <p:spPr>
          <a:xfrm>
            <a:off x="6673850" y="5178425"/>
            <a:ext cx="301625" cy="438150"/>
          </a:xfrm>
          <a:custGeom>
            <a:avLst/>
            <a:gdLst>
              <a:gd name="connsiteX0" fmla="*/ 0 w 301625"/>
              <a:gd name="connsiteY0" fmla="*/ 6350 h 438150"/>
              <a:gd name="connsiteX1" fmla="*/ 6350 w 301625"/>
              <a:gd name="connsiteY1" fmla="*/ 390525 h 438150"/>
              <a:gd name="connsiteX2" fmla="*/ 139700 w 301625"/>
              <a:gd name="connsiteY2" fmla="*/ 390525 h 438150"/>
              <a:gd name="connsiteX3" fmla="*/ 149225 w 301625"/>
              <a:gd name="connsiteY3" fmla="*/ 434975 h 438150"/>
              <a:gd name="connsiteX4" fmla="*/ 301625 w 301625"/>
              <a:gd name="connsiteY4" fmla="*/ 438150 h 438150"/>
              <a:gd name="connsiteX5" fmla="*/ 298450 w 301625"/>
              <a:gd name="connsiteY5" fmla="*/ 0 h 438150"/>
              <a:gd name="connsiteX6" fmla="*/ 0 w 301625"/>
              <a:gd name="connsiteY6" fmla="*/ 635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25" h="438150">
                <a:moveTo>
                  <a:pt x="0" y="6350"/>
                </a:moveTo>
                <a:lnTo>
                  <a:pt x="6350" y="390525"/>
                </a:lnTo>
                <a:lnTo>
                  <a:pt x="139700" y="390525"/>
                </a:lnTo>
                <a:lnTo>
                  <a:pt x="149225" y="434975"/>
                </a:lnTo>
                <a:lnTo>
                  <a:pt x="301625" y="438150"/>
                </a:lnTo>
                <a:cubicBezTo>
                  <a:pt x="300567" y="292100"/>
                  <a:pt x="299508" y="146050"/>
                  <a:pt x="298450" y="0"/>
                </a:cubicBezTo>
                <a:lnTo>
                  <a:pt x="0" y="63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a:extLst>
              <a:ext uri="{FF2B5EF4-FFF2-40B4-BE49-F238E27FC236}">
                <a16:creationId xmlns:a16="http://schemas.microsoft.com/office/drawing/2014/main" id="{C710CD45-C67B-0049-A9BA-EB6AD8A37BDF}"/>
              </a:ext>
            </a:extLst>
          </p:cNvPr>
          <p:cNvSpPr/>
          <p:nvPr/>
        </p:nvSpPr>
        <p:spPr>
          <a:xfrm>
            <a:off x="7442200" y="4029075"/>
            <a:ext cx="393700" cy="282575"/>
          </a:xfrm>
          <a:custGeom>
            <a:avLst/>
            <a:gdLst>
              <a:gd name="connsiteX0" fmla="*/ 104775 w 393700"/>
              <a:gd name="connsiteY0" fmla="*/ 276225 h 282575"/>
              <a:gd name="connsiteX1" fmla="*/ 254000 w 393700"/>
              <a:gd name="connsiteY1" fmla="*/ 282575 h 282575"/>
              <a:gd name="connsiteX2" fmla="*/ 393700 w 393700"/>
              <a:gd name="connsiteY2" fmla="*/ 104775 h 282575"/>
              <a:gd name="connsiteX3" fmla="*/ 361950 w 393700"/>
              <a:gd name="connsiteY3" fmla="*/ 38100 h 282575"/>
              <a:gd name="connsiteX4" fmla="*/ 358775 w 393700"/>
              <a:gd name="connsiteY4" fmla="*/ 6350 h 282575"/>
              <a:gd name="connsiteX5" fmla="*/ 358775 w 393700"/>
              <a:gd name="connsiteY5" fmla="*/ 6350 h 282575"/>
              <a:gd name="connsiteX6" fmla="*/ 285750 w 393700"/>
              <a:gd name="connsiteY6" fmla="*/ 0 h 282575"/>
              <a:gd name="connsiteX7" fmla="*/ 146050 w 393700"/>
              <a:gd name="connsiteY7" fmla="*/ 57150 h 282575"/>
              <a:gd name="connsiteX8" fmla="*/ 0 w 393700"/>
              <a:gd name="connsiteY8" fmla="*/ 200025 h 282575"/>
              <a:gd name="connsiteX9" fmla="*/ 104775 w 393700"/>
              <a:gd name="connsiteY9" fmla="*/ 276225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700" h="282575">
                <a:moveTo>
                  <a:pt x="104775" y="276225"/>
                </a:moveTo>
                <a:lnTo>
                  <a:pt x="254000" y="282575"/>
                </a:lnTo>
                <a:lnTo>
                  <a:pt x="393700" y="104775"/>
                </a:lnTo>
                <a:lnTo>
                  <a:pt x="361950" y="38100"/>
                </a:lnTo>
                <a:lnTo>
                  <a:pt x="358775" y="6350"/>
                </a:lnTo>
                <a:lnTo>
                  <a:pt x="358775" y="6350"/>
                </a:lnTo>
                <a:lnTo>
                  <a:pt x="285750" y="0"/>
                </a:lnTo>
                <a:lnTo>
                  <a:pt x="146050" y="57150"/>
                </a:lnTo>
                <a:lnTo>
                  <a:pt x="0" y="200025"/>
                </a:lnTo>
                <a:lnTo>
                  <a:pt x="104775" y="2762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7C205704-C631-C94A-8C18-81B1634E9094}"/>
              </a:ext>
            </a:extLst>
          </p:cNvPr>
          <p:cNvSpPr/>
          <p:nvPr/>
        </p:nvSpPr>
        <p:spPr>
          <a:xfrm>
            <a:off x="8096250" y="4235450"/>
            <a:ext cx="349250" cy="266700"/>
          </a:xfrm>
          <a:custGeom>
            <a:avLst/>
            <a:gdLst>
              <a:gd name="connsiteX0" fmla="*/ 0 w 349250"/>
              <a:gd name="connsiteY0" fmla="*/ 95250 h 266700"/>
              <a:gd name="connsiteX1" fmla="*/ 38100 w 349250"/>
              <a:gd name="connsiteY1" fmla="*/ 120650 h 266700"/>
              <a:gd name="connsiteX2" fmla="*/ 44450 w 349250"/>
              <a:gd name="connsiteY2" fmla="*/ 158750 h 266700"/>
              <a:gd name="connsiteX3" fmla="*/ 22225 w 349250"/>
              <a:gd name="connsiteY3" fmla="*/ 174625 h 266700"/>
              <a:gd name="connsiteX4" fmla="*/ 69850 w 349250"/>
              <a:gd name="connsiteY4" fmla="*/ 203200 h 266700"/>
              <a:gd name="connsiteX5" fmla="*/ 92075 w 349250"/>
              <a:gd name="connsiteY5" fmla="*/ 225425 h 266700"/>
              <a:gd name="connsiteX6" fmla="*/ 130175 w 349250"/>
              <a:gd name="connsiteY6" fmla="*/ 266700 h 266700"/>
              <a:gd name="connsiteX7" fmla="*/ 161925 w 349250"/>
              <a:gd name="connsiteY7" fmla="*/ 250825 h 266700"/>
              <a:gd name="connsiteX8" fmla="*/ 225425 w 349250"/>
              <a:gd name="connsiteY8" fmla="*/ 263525 h 266700"/>
              <a:gd name="connsiteX9" fmla="*/ 304800 w 349250"/>
              <a:gd name="connsiteY9" fmla="*/ 193675 h 266700"/>
              <a:gd name="connsiteX10" fmla="*/ 304800 w 349250"/>
              <a:gd name="connsiteY10" fmla="*/ 193675 h 266700"/>
              <a:gd name="connsiteX11" fmla="*/ 349250 w 349250"/>
              <a:gd name="connsiteY11" fmla="*/ 98425 h 266700"/>
              <a:gd name="connsiteX12" fmla="*/ 136525 w 349250"/>
              <a:gd name="connsiteY12" fmla="*/ 0 h 266700"/>
              <a:gd name="connsiteX13" fmla="*/ 50800 w 349250"/>
              <a:gd name="connsiteY13" fmla="*/ 34925 h 266700"/>
              <a:gd name="connsiteX14" fmla="*/ 0 w 349250"/>
              <a:gd name="connsiteY14" fmla="*/ 9525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9250" h="266700">
                <a:moveTo>
                  <a:pt x="0" y="95250"/>
                </a:moveTo>
                <a:lnTo>
                  <a:pt x="38100" y="120650"/>
                </a:lnTo>
                <a:lnTo>
                  <a:pt x="44450" y="158750"/>
                </a:lnTo>
                <a:lnTo>
                  <a:pt x="22225" y="174625"/>
                </a:lnTo>
                <a:lnTo>
                  <a:pt x="69850" y="203200"/>
                </a:lnTo>
                <a:lnTo>
                  <a:pt x="92075" y="225425"/>
                </a:lnTo>
                <a:lnTo>
                  <a:pt x="130175" y="266700"/>
                </a:lnTo>
                <a:lnTo>
                  <a:pt x="161925" y="250825"/>
                </a:lnTo>
                <a:lnTo>
                  <a:pt x="225425" y="263525"/>
                </a:lnTo>
                <a:lnTo>
                  <a:pt x="304800" y="193675"/>
                </a:lnTo>
                <a:lnTo>
                  <a:pt x="304800" y="193675"/>
                </a:lnTo>
                <a:lnTo>
                  <a:pt x="349250" y="98425"/>
                </a:lnTo>
                <a:lnTo>
                  <a:pt x="136525" y="0"/>
                </a:lnTo>
                <a:lnTo>
                  <a:pt x="50800" y="34925"/>
                </a:lnTo>
                <a:lnTo>
                  <a:pt x="0" y="952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91C9E090-BE63-8644-894E-AA3E89B5C150}"/>
              </a:ext>
            </a:extLst>
          </p:cNvPr>
          <p:cNvSpPr/>
          <p:nvPr/>
        </p:nvSpPr>
        <p:spPr>
          <a:xfrm>
            <a:off x="4568825" y="2952750"/>
            <a:ext cx="266700" cy="238125"/>
          </a:xfrm>
          <a:custGeom>
            <a:avLst/>
            <a:gdLst>
              <a:gd name="connsiteX0" fmla="*/ 3175 w 266700"/>
              <a:gd name="connsiteY0" fmla="*/ 0 h 238125"/>
              <a:gd name="connsiteX1" fmla="*/ 0 w 266700"/>
              <a:gd name="connsiteY1" fmla="*/ 231775 h 238125"/>
              <a:gd name="connsiteX2" fmla="*/ 263525 w 266700"/>
              <a:gd name="connsiteY2" fmla="*/ 238125 h 238125"/>
              <a:gd name="connsiteX3" fmla="*/ 266700 w 266700"/>
              <a:gd name="connsiteY3" fmla="*/ 0 h 238125"/>
              <a:gd name="connsiteX4" fmla="*/ 3175 w 266700"/>
              <a:gd name="connsiteY4" fmla="*/ 0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00" h="238125">
                <a:moveTo>
                  <a:pt x="3175" y="0"/>
                </a:moveTo>
                <a:cubicBezTo>
                  <a:pt x="2117" y="77258"/>
                  <a:pt x="1058" y="154517"/>
                  <a:pt x="0" y="231775"/>
                </a:cubicBezTo>
                <a:lnTo>
                  <a:pt x="263525" y="238125"/>
                </a:lnTo>
                <a:cubicBezTo>
                  <a:pt x="264583" y="158750"/>
                  <a:pt x="265642" y="79375"/>
                  <a:pt x="266700" y="0"/>
                </a:cubicBezTo>
                <a:lnTo>
                  <a:pt x="31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CD0261F8-ACEA-B445-AC38-E06F1BC4DDE3}"/>
              </a:ext>
            </a:extLst>
          </p:cNvPr>
          <p:cNvSpPr/>
          <p:nvPr/>
        </p:nvSpPr>
        <p:spPr>
          <a:xfrm>
            <a:off x="5676900" y="3949700"/>
            <a:ext cx="488950" cy="381000"/>
          </a:xfrm>
          <a:custGeom>
            <a:avLst/>
            <a:gdLst>
              <a:gd name="connsiteX0" fmla="*/ 0 w 488950"/>
              <a:gd name="connsiteY0" fmla="*/ 9525 h 381000"/>
              <a:gd name="connsiteX1" fmla="*/ 6350 w 488950"/>
              <a:gd name="connsiteY1" fmla="*/ 381000 h 381000"/>
              <a:gd name="connsiteX2" fmla="*/ 339725 w 488950"/>
              <a:gd name="connsiteY2" fmla="*/ 374650 h 381000"/>
              <a:gd name="connsiteX3" fmla="*/ 371475 w 488950"/>
              <a:gd name="connsiteY3" fmla="*/ 104775 h 381000"/>
              <a:gd name="connsiteX4" fmla="*/ 488950 w 488950"/>
              <a:gd name="connsiteY4" fmla="*/ 101600 h 381000"/>
              <a:gd name="connsiteX5" fmla="*/ 485775 w 488950"/>
              <a:gd name="connsiteY5" fmla="*/ 0 h 381000"/>
              <a:gd name="connsiteX6" fmla="*/ 0 w 488950"/>
              <a:gd name="connsiteY6" fmla="*/ 952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950" h="381000">
                <a:moveTo>
                  <a:pt x="0" y="9525"/>
                </a:moveTo>
                <a:lnTo>
                  <a:pt x="6350" y="381000"/>
                </a:lnTo>
                <a:lnTo>
                  <a:pt x="339725" y="374650"/>
                </a:lnTo>
                <a:lnTo>
                  <a:pt x="371475" y="104775"/>
                </a:lnTo>
                <a:lnTo>
                  <a:pt x="488950" y="101600"/>
                </a:lnTo>
                <a:cubicBezTo>
                  <a:pt x="487892" y="67733"/>
                  <a:pt x="486833" y="33867"/>
                  <a:pt x="485775" y="0"/>
                </a:cubicBezTo>
                <a:lnTo>
                  <a:pt x="0" y="95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2FC0D22E-2CA6-6249-9BAC-2D11E2BFB197}"/>
              </a:ext>
            </a:extLst>
          </p:cNvPr>
          <p:cNvSpPr/>
          <p:nvPr/>
        </p:nvSpPr>
        <p:spPr>
          <a:xfrm>
            <a:off x="7480300" y="3263900"/>
            <a:ext cx="349250" cy="292100"/>
          </a:xfrm>
          <a:custGeom>
            <a:avLst/>
            <a:gdLst>
              <a:gd name="connsiteX0" fmla="*/ 0 w 349250"/>
              <a:gd name="connsiteY0" fmla="*/ 133350 h 292100"/>
              <a:gd name="connsiteX1" fmla="*/ 101600 w 349250"/>
              <a:gd name="connsiteY1" fmla="*/ 292100 h 292100"/>
              <a:gd name="connsiteX2" fmla="*/ 349250 w 349250"/>
              <a:gd name="connsiteY2" fmla="*/ 158750 h 292100"/>
              <a:gd name="connsiteX3" fmla="*/ 231775 w 349250"/>
              <a:gd name="connsiteY3" fmla="*/ 0 h 292100"/>
              <a:gd name="connsiteX4" fmla="*/ 0 w 349250"/>
              <a:gd name="connsiteY4" fmla="*/ 133350 h 29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50" h="292100">
                <a:moveTo>
                  <a:pt x="0" y="133350"/>
                </a:moveTo>
                <a:lnTo>
                  <a:pt x="101600" y="292100"/>
                </a:lnTo>
                <a:lnTo>
                  <a:pt x="349250" y="158750"/>
                </a:lnTo>
                <a:lnTo>
                  <a:pt x="231775" y="0"/>
                </a:lnTo>
                <a:lnTo>
                  <a:pt x="0" y="1333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7183102C-10DC-9F49-BEFE-6C1FB807589D}"/>
              </a:ext>
            </a:extLst>
          </p:cNvPr>
          <p:cNvSpPr/>
          <p:nvPr/>
        </p:nvSpPr>
        <p:spPr>
          <a:xfrm>
            <a:off x="6351373" y="4610836"/>
            <a:ext cx="321276" cy="257726"/>
          </a:xfrm>
          <a:custGeom>
            <a:avLst/>
            <a:gdLst>
              <a:gd name="connsiteX0" fmla="*/ 0 w 321276"/>
              <a:gd name="connsiteY0" fmla="*/ 0 h 257726"/>
              <a:gd name="connsiteX1" fmla="*/ 0 w 321276"/>
              <a:gd name="connsiteY1" fmla="*/ 257726 h 257726"/>
              <a:gd name="connsiteX2" fmla="*/ 321276 w 321276"/>
              <a:gd name="connsiteY2" fmla="*/ 257726 h 257726"/>
              <a:gd name="connsiteX3" fmla="*/ 310684 w 321276"/>
              <a:gd name="connsiteY3" fmla="*/ 10591 h 257726"/>
              <a:gd name="connsiteX4" fmla="*/ 0 w 321276"/>
              <a:gd name="connsiteY4" fmla="*/ 0 h 257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276" h="257726">
                <a:moveTo>
                  <a:pt x="0" y="0"/>
                </a:moveTo>
                <a:lnTo>
                  <a:pt x="0" y="257726"/>
                </a:lnTo>
                <a:lnTo>
                  <a:pt x="321276" y="257726"/>
                </a:lnTo>
                <a:lnTo>
                  <a:pt x="310684" y="10591"/>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05B58D69-8960-8043-A606-06BF16B5C240}"/>
              </a:ext>
            </a:extLst>
          </p:cNvPr>
          <p:cNvSpPr/>
          <p:nvPr/>
        </p:nvSpPr>
        <p:spPr>
          <a:xfrm>
            <a:off x="8524875" y="4333875"/>
            <a:ext cx="193675" cy="215900"/>
          </a:xfrm>
          <a:custGeom>
            <a:avLst/>
            <a:gdLst>
              <a:gd name="connsiteX0" fmla="*/ 193675 w 193675"/>
              <a:gd name="connsiteY0" fmla="*/ 41275 h 215900"/>
              <a:gd name="connsiteX1" fmla="*/ 133350 w 193675"/>
              <a:gd name="connsiteY1" fmla="*/ 12700 h 215900"/>
              <a:gd name="connsiteX2" fmla="*/ 66675 w 193675"/>
              <a:gd name="connsiteY2" fmla="*/ 47625 h 215900"/>
              <a:gd name="connsiteX3" fmla="*/ 0 w 193675"/>
              <a:gd name="connsiteY3" fmla="*/ 0 h 215900"/>
              <a:gd name="connsiteX4" fmla="*/ 114300 w 193675"/>
              <a:gd name="connsiteY4" fmla="*/ 215900 h 215900"/>
              <a:gd name="connsiteX5" fmla="*/ 184150 w 193675"/>
              <a:gd name="connsiteY5" fmla="*/ 142875 h 215900"/>
              <a:gd name="connsiteX6" fmla="*/ 184150 w 193675"/>
              <a:gd name="connsiteY6" fmla="*/ 142875 h 215900"/>
              <a:gd name="connsiteX7" fmla="*/ 193675 w 193675"/>
              <a:gd name="connsiteY7" fmla="*/ 4127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675" h="215900">
                <a:moveTo>
                  <a:pt x="193675" y="41275"/>
                </a:moveTo>
                <a:lnTo>
                  <a:pt x="133350" y="12700"/>
                </a:lnTo>
                <a:lnTo>
                  <a:pt x="66675" y="47625"/>
                </a:lnTo>
                <a:lnTo>
                  <a:pt x="0" y="0"/>
                </a:lnTo>
                <a:lnTo>
                  <a:pt x="114300" y="215900"/>
                </a:lnTo>
                <a:lnTo>
                  <a:pt x="184150" y="142875"/>
                </a:lnTo>
                <a:lnTo>
                  <a:pt x="184150" y="142875"/>
                </a:lnTo>
                <a:lnTo>
                  <a:pt x="193675" y="412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9B33692D-A115-5547-90C8-F52212F8F4A5}"/>
              </a:ext>
            </a:extLst>
          </p:cNvPr>
          <p:cNvSpPr/>
          <p:nvPr/>
        </p:nvSpPr>
        <p:spPr>
          <a:xfrm>
            <a:off x="6400800" y="3829050"/>
            <a:ext cx="384175" cy="203200"/>
          </a:xfrm>
          <a:custGeom>
            <a:avLst/>
            <a:gdLst>
              <a:gd name="connsiteX0" fmla="*/ 0 w 384175"/>
              <a:gd name="connsiteY0" fmla="*/ 0 h 203200"/>
              <a:gd name="connsiteX1" fmla="*/ 9525 w 384175"/>
              <a:gd name="connsiteY1" fmla="*/ 203200 h 203200"/>
              <a:gd name="connsiteX2" fmla="*/ 384175 w 384175"/>
              <a:gd name="connsiteY2" fmla="*/ 200025 h 203200"/>
              <a:gd name="connsiteX3" fmla="*/ 377825 w 384175"/>
              <a:gd name="connsiteY3" fmla="*/ 3175 h 203200"/>
              <a:gd name="connsiteX4" fmla="*/ 0 w 384175"/>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175" h="203200">
                <a:moveTo>
                  <a:pt x="0" y="0"/>
                </a:moveTo>
                <a:lnTo>
                  <a:pt x="9525" y="203200"/>
                </a:lnTo>
                <a:lnTo>
                  <a:pt x="384175" y="200025"/>
                </a:lnTo>
                <a:lnTo>
                  <a:pt x="377825" y="317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9616D4B4-913D-5345-84D3-1357EB68A581}"/>
              </a:ext>
            </a:extLst>
          </p:cNvPr>
          <p:cNvSpPr/>
          <p:nvPr/>
        </p:nvSpPr>
        <p:spPr>
          <a:xfrm>
            <a:off x="5099050" y="2955925"/>
            <a:ext cx="273050" cy="238125"/>
          </a:xfrm>
          <a:custGeom>
            <a:avLst/>
            <a:gdLst>
              <a:gd name="connsiteX0" fmla="*/ 0 w 273050"/>
              <a:gd name="connsiteY0" fmla="*/ 3175 h 238125"/>
              <a:gd name="connsiteX1" fmla="*/ 6350 w 273050"/>
              <a:gd name="connsiteY1" fmla="*/ 238125 h 238125"/>
              <a:gd name="connsiteX2" fmla="*/ 269875 w 273050"/>
              <a:gd name="connsiteY2" fmla="*/ 234950 h 238125"/>
              <a:gd name="connsiteX3" fmla="*/ 273050 w 273050"/>
              <a:gd name="connsiteY3" fmla="*/ 0 h 238125"/>
              <a:gd name="connsiteX4" fmla="*/ 50800 w 273050"/>
              <a:gd name="connsiteY4" fmla="*/ 0 h 238125"/>
              <a:gd name="connsiteX5" fmla="*/ 0 w 273050"/>
              <a:gd name="connsiteY5" fmla="*/ 317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050" h="238125">
                <a:moveTo>
                  <a:pt x="0" y="3175"/>
                </a:moveTo>
                <a:lnTo>
                  <a:pt x="6350" y="238125"/>
                </a:lnTo>
                <a:lnTo>
                  <a:pt x="269875" y="234950"/>
                </a:lnTo>
                <a:cubicBezTo>
                  <a:pt x="270933" y="156633"/>
                  <a:pt x="271992" y="78317"/>
                  <a:pt x="273050" y="0"/>
                </a:cubicBezTo>
                <a:lnTo>
                  <a:pt x="50800" y="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DCED9A90-09C9-1D49-8867-C2A3A9DBF484}"/>
              </a:ext>
            </a:extLst>
          </p:cNvPr>
          <p:cNvSpPr/>
          <p:nvPr/>
        </p:nvSpPr>
        <p:spPr>
          <a:xfrm>
            <a:off x="7210425" y="4711700"/>
            <a:ext cx="323850" cy="288925"/>
          </a:xfrm>
          <a:custGeom>
            <a:avLst/>
            <a:gdLst>
              <a:gd name="connsiteX0" fmla="*/ 0 w 323850"/>
              <a:gd name="connsiteY0" fmla="*/ 127000 h 288925"/>
              <a:gd name="connsiteX1" fmla="*/ 38100 w 323850"/>
              <a:gd name="connsiteY1" fmla="*/ 209550 h 288925"/>
              <a:gd name="connsiteX2" fmla="*/ 120650 w 323850"/>
              <a:gd name="connsiteY2" fmla="*/ 234950 h 288925"/>
              <a:gd name="connsiteX3" fmla="*/ 196850 w 323850"/>
              <a:gd name="connsiteY3" fmla="*/ 288925 h 288925"/>
              <a:gd name="connsiteX4" fmla="*/ 317500 w 323850"/>
              <a:gd name="connsiteY4" fmla="*/ 203200 h 288925"/>
              <a:gd name="connsiteX5" fmla="*/ 323850 w 323850"/>
              <a:gd name="connsiteY5" fmla="*/ 82550 h 288925"/>
              <a:gd name="connsiteX6" fmla="*/ 295275 w 323850"/>
              <a:gd name="connsiteY6" fmla="*/ 34925 h 288925"/>
              <a:gd name="connsiteX7" fmla="*/ 238125 w 323850"/>
              <a:gd name="connsiteY7" fmla="*/ 60325 h 288925"/>
              <a:gd name="connsiteX8" fmla="*/ 238125 w 323850"/>
              <a:gd name="connsiteY8" fmla="*/ 12700 h 288925"/>
              <a:gd name="connsiteX9" fmla="*/ 200025 w 323850"/>
              <a:gd name="connsiteY9" fmla="*/ 0 h 288925"/>
              <a:gd name="connsiteX10" fmla="*/ 0 w 323850"/>
              <a:gd name="connsiteY10" fmla="*/ 127000 h 28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3850" h="288925">
                <a:moveTo>
                  <a:pt x="0" y="127000"/>
                </a:moveTo>
                <a:lnTo>
                  <a:pt x="38100" y="209550"/>
                </a:lnTo>
                <a:lnTo>
                  <a:pt x="120650" y="234950"/>
                </a:lnTo>
                <a:lnTo>
                  <a:pt x="196850" y="288925"/>
                </a:lnTo>
                <a:lnTo>
                  <a:pt x="317500" y="203200"/>
                </a:lnTo>
                <a:lnTo>
                  <a:pt x="323850" y="82550"/>
                </a:lnTo>
                <a:lnTo>
                  <a:pt x="295275" y="34925"/>
                </a:lnTo>
                <a:lnTo>
                  <a:pt x="238125" y="60325"/>
                </a:lnTo>
                <a:lnTo>
                  <a:pt x="238125" y="12700"/>
                </a:lnTo>
                <a:lnTo>
                  <a:pt x="200025" y="0"/>
                </a:lnTo>
                <a:lnTo>
                  <a:pt x="0" y="1270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a:extLst>
              <a:ext uri="{FF2B5EF4-FFF2-40B4-BE49-F238E27FC236}">
                <a16:creationId xmlns:a16="http://schemas.microsoft.com/office/drawing/2014/main" id="{588D84A0-230C-8843-AC44-ABD9DAB86610}"/>
              </a:ext>
            </a:extLst>
          </p:cNvPr>
          <p:cNvSpPr/>
          <p:nvPr/>
        </p:nvSpPr>
        <p:spPr>
          <a:xfrm>
            <a:off x="7172325" y="4229100"/>
            <a:ext cx="371475" cy="361950"/>
          </a:xfrm>
          <a:custGeom>
            <a:avLst/>
            <a:gdLst>
              <a:gd name="connsiteX0" fmla="*/ 0 w 371475"/>
              <a:gd name="connsiteY0" fmla="*/ 231775 h 361950"/>
              <a:gd name="connsiteX1" fmla="*/ 130175 w 371475"/>
              <a:gd name="connsiteY1" fmla="*/ 361950 h 361950"/>
              <a:gd name="connsiteX2" fmla="*/ 314325 w 371475"/>
              <a:gd name="connsiteY2" fmla="*/ 219075 h 361950"/>
              <a:gd name="connsiteX3" fmla="*/ 339725 w 371475"/>
              <a:gd name="connsiteY3" fmla="*/ 114300 h 361950"/>
              <a:gd name="connsiteX4" fmla="*/ 371475 w 371475"/>
              <a:gd name="connsiteY4" fmla="*/ 76200 h 361950"/>
              <a:gd name="connsiteX5" fmla="*/ 269875 w 371475"/>
              <a:gd name="connsiteY5" fmla="*/ 0 h 361950"/>
              <a:gd name="connsiteX6" fmla="*/ 158750 w 371475"/>
              <a:gd name="connsiteY6" fmla="*/ 88900 h 361950"/>
              <a:gd name="connsiteX7" fmla="*/ 114300 w 371475"/>
              <a:gd name="connsiteY7" fmla="*/ 79375 h 361950"/>
              <a:gd name="connsiteX8" fmla="*/ 0 w 371475"/>
              <a:gd name="connsiteY8" fmla="*/ 231775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361950">
                <a:moveTo>
                  <a:pt x="0" y="231775"/>
                </a:moveTo>
                <a:lnTo>
                  <a:pt x="130175" y="361950"/>
                </a:lnTo>
                <a:lnTo>
                  <a:pt x="314325" y="219075"/>
                </a:lnTo>
                <a:lnTo>
                  <a:pt x="339725" y="114300"/>
                </a:lnTo>
                <a:lnTo>
                  <a:pt x="371475" y="76200"/>
                </a:lnTo>
                <a:lnTo>
                  <a:pt x="269875" y="0"/>
                </a:lnTo>
                <a:lnTo>
                  <a:pt x="158750" y="88900"/>
                </a:lnTo>
                <a:lnTo>
                  <a:pt x="114300" y="79375"/>
                </a:lnTo>
                <a:lnTo>
                  <a:pt x="0" y="2317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a:extLst>
              <a:ext uri="{FF2B5EF4-FFF2-40B4-BE49-F238E27FC236}">
                <a16:creationId xmlns:a16="http://schemas.microsoft.com/office/drawing/2014/main" id="{439604AB-2B2F-C447-8149-67CCC4486C68}"/>
              </a:ext>
            </a:extLst>
          </p:cNvPr>
          <p:cNvSpPr/>
          <p:nvPr/>
        </p:nvSpPr>
        <p:spPr>
          <a:xfrm>
            <a:off x="6940550" y="4181475"/>
            <a:ext cx="352425" cy="279400"/>
          </a:xfrm>
          <a:custGeom>
            <a:avLst/>
            <a:gdLst>
              <a:gd name="connsiteX0" fmla="*/ 0 w 352425"/>
              <a:gd name="connsiteY0" fmla="*/ 152400 h 279400"/>
              <a:gd name="connsiteX1" fmla="*/ 88900 w 352425"/>
              <a:gd name="connsiteY1" fmla="*/ 225425 h 279400"/>
              <a:gd name="connsiteX2" fmla="*/ 88900 w 352425"/>
              <a:gd name="connsiteY2" fmla="*/ 273050 h 279400"/>
              <a:gd name="connsiteX3" fmla="*/ 234950 w 352425"/>
              <a:gd name="connsiteY3" fmla="*/ 279400 h 279400"/>
              <a:gd name="connsiteX4" fmla="*/ 352425 w 352425"/>
              <a:gd name="connsiteY4" fmla="*/ 133350 h 279400"/>
              <a:gd name="connsiteX5" fmla="*/ 266700 w 352425"/>
              <a:gd name="connsiteY5" fmla="*/ 85725 h 279400"/>
              <a:gd name="connsiteX6" fmla="*/ 203200 w 352425"/>
              <a:gd name="connsiteY6" fmla="*/ 0 h 279400"/>
              <a:gd name="connsiteX7" fmla="*/ 111125 w 352425"/>
              <a:gd name="connsiteY7" fmla="*/ 104775 h 279400"/>
              <a:gd name="connsiteX8" fmla="*/ 0 w 352425"/>
              <a:gd name="connsiteY8" fmla="*/ 1524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 h="279400">
                <a:moveTo>
                  <a:pt x="0" y="152400"/>
                </a:moveTo>
                <a:lnTo>
                  <a:pt x="88900" y="225425"/>
                </a:lnTo>
                <a:lnTo>
                  <a:pt x="88900" y="273050"/>
                </a:lnTo>
                <a:lnTo>
                  <a:pt x="234950" y="279400"/>
                </a:lnTo>
                <a:lnTo>
                  <a:pt x="352425" y="133350"/>
                </a:lnTo>
                <a:lnTo>
                  <a:pt x="266700" y="85725"/>
                </a:lnTo>
                <a:lnTo>
                  <a:pt x="203200" y="0"/>
                </a:lnTo>
                <a:lnTo>
                  <a:pt x="111125" y="104775"/>
                </a:lnTo>
                <a:lnTo>
                  <a:pt x="0" y="1524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D243FEF6-2E8B-D449-AABC-4D75F22E0370}"/>
              </a:ext>
            </a:extLst>
          </p:cNvPr>
          <p:cNvSpPr/>
          <p:nvPr/>
        </p:nvSpPr>
        <p:spPr>
          <a:xfrm>
            <a:off x="8820150" y="3816350"/>
            <a:ext cx="339725" cy="238125"/>
          </a:xfrm>
          <a:custGeom>
            <a:avLst/>
            <a:gdLst>
              <a:gd name="connsiteX0" fmla="*/ 0 w 339725"/>
              <a:gd name="connsiteY0" fmla="*/ 25400 h 238125"/>
              <a:gd name="connsiteX1" fmla="*/ 63500 w 339725"/>
              <a:gd name="connsiteY1" fmla="*/ 228600 h 238125"/>
              <a:gd name="connsiteX2" fmla="*/ 215900 w 339725"/>
              <a:gd name="connsiteY2" fmla="*/ 238125 h 238125"/>
              <a:gd name="connsiteX3" fmla="*/ 247650 w 339725"/>
              <a:gd name="connsiteY3" fmla="*/ 184150 h 238125"/>
              <a:gd name="connsiteX4" fmla="*/ 333375 w 339725"/>
              <a:gd name="connsiteY4" fmla="*/ 206375 h 238125"/>
              <a:gd name="connsiteX5" fmla="*/ 339725 w 339725"/>
              <a:gd name="connsiteY5" fmla="*/ 0 h 238125"/>
              <a:gd name="connsiteX6" fmla="*/ 98425 w 339725"/>
              <a:gd name="connsiteY6" fmla="*/ 3175 h 238125"/>
              <a:gd name="connsiteX7" fmla="*/ 101600 w 339725"/>
              <a:gd name="connsiteY7" fmla="*/ 38100 h 238125"/>
              <a:gd name="connsiteX8" fmla="*/ 0 w 339725"/>
              <a:gd name="connsiteY8" fmla="*/ 2540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725" h="238125">
                <a:moveTo>
                  <a:pt x="0" y="25400"/>
                </a:moveTo>
                <a:lnTo>
                  <a:pt x="63500" y="228600"/>
                </a:lnTo>
                <a:lnTo>
                  <a:pt x="215900" y="238125"/>
                </a:lnTo>
                <a:lnTo>
                  <a:pt x="247650" y="184150"/>
                </a:lnTo>
                <a:lnTo>
                  <a:pt x="333375" y="206375"/>
                </a:lnTo>
                <a:lnTo>
                  <a:pt x="339725" y="0"/>
                </a:lnTo>
                <a:lnTo>
                  <a:pt x="98425" y="3175"/>
                </a:lnTo>
                <a:lnTo>
                  <a:pt x="101600" y="38100"/>
                </a:lnTo>
                <a:lnTo>
                  <a:pt x="0" y="254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a:extLst>
              <a:ext uri="{FF2B5EF4-FFF2-40B4-BE49-F238E27FC236}">
                <a16:creationId xmlns:a16="http://schemas.microsoft.com/office/drawing/2014/main" id="{87BA3F41-2FE0-A041-803A-CF241DE5EB35}"/>
              </a:ext>
            </a:extLst>
          </p:cNvPr>
          <p:cNvSpPr/>
          <p:nvPr/>
        </p:nvSpPr>
        <p:spPr>
          <a:xfrm>
            <a:off x="6937375" y="3898900"/>
            <a:ext cx="279400" cy="339725"/>
          </a:xfrm>
          <a:custGeom>
            <a:avLst/>
            <a:gdLst>
              <a:gd name="connsiteX0" fmla="*/ 60325 w 279400"/>
              <a:gd name="connsiteY0" fmla="*/ 0 h 339725"/>
              <a:gd name="connsiteX1" fmla="*/ 0 w 279400"/>
              <a:gd name="connsiteY1" fmla="*/ 190500 h 339725"/>
              <a:gd name="connsiteX2" fmla="*/ 149225 w 279400"/>
              <a:gd name="connsiteY2" fmla="*/ 339725 h 339725"/>
              <a:gd name="connsiteX3" fmla="*/ 279400 w 279400"/>
              <a:gd name="connsiteY3" fmla="*/ 203200 h 339725"/>
              <a:gd name="connsiteX4" fmla="*/ 60325 w 279400"/>
              <a:gd name="connsiteY4" fmla="*/ 0 h 33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00" h="339725">
                <a:moveTo>
                  <a:pt x="60325" y="0"/>
                </a:moveTo>
                <a:lnTo>
                  <a:pt x="0" y="190500"/>
                </a:lnTo>
                <a:lnTo>
                  <a:pt x="149225" y="339725"/>
                </a:lnTo>
                <a:lnTo>
                  <a:pt x="279400" y="203200"/>
                </a:lnTo>
                <a:lnTo>
                  <a:pt x="6032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56184D4C-2734-F544-BD74-227016901D38}"/>
              </a:ext>
            </a:extLst>
          </p:cNvPr>
          <p:cNvSpPr/>
          <p:nvPr/>
        </p:nvSpPr>
        <p:spPr>
          <a:xfrm>
            <a:off x="5149850" y="2714625"/>
            <a:ext cx="276225" cy="238125"/>
          </a:xfrm>
          <a:custGeom>
            <a:avLst/>
            <a:gdLst>
              <a:gd name="connsiteX0" fmla="*/ 0 w 276225"/>
              <a:gd name="connsiteY0" fmla="*/ 0 h 238125"/>
              <a:gd name="connsiteX1" fmla="*/ 0 w 276225"/>
              <a:gd name="connsiteY1" fmla="*/ 238125 h 238125"/>
              <a:gd name="connsiteX2" fmla="*/ 276225 w 276225"/>
              <a:gd name="connsiteY2" fmla="*/ 238125 h 238125"/>
              <a:gd name="connsiteX3" fmla="*/ 269875 w 276225"/>
              <a:gd name="connsiteY3" fmla="*/ 3175 h 238125"/>
              <a:gd name="connsiteX4" fmla="*/ 0 w 276225"/>
              <a:gd name="connsiteY4" fmla="*/ 0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238125">
                <a:moveTo>
                  <a:pt x="0" y="0"/>
                </a:moveTo>
                <a:lnTo>
                  <a:pt x="0" y="238125"/>
                </a:lnTo>
                <a:lnTo>
                  <a:pt x="276225" y="238125"/>
                </a:lnTo>
                <a:lnTo>
                  <a:pt x="269875" y="317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a:extLst>
              <a:ext uri="{FF2B5EF4-FFF2-40B4-BE49-F238E27FC236}">
                <a16:creationId xmlns:a16="http://schemas.microsoft.com/office/drawing/2014/main" id="{9D086D91-8B07-324E-94AC-BBC9389BEB8D}"/>
              </a:ext>
            </a:extLst>
          </p:cNvPr>
          <p:cNvSpPr/>
          <p:nvPr/>
        </p:nvSpPr>
        <p:spPr>
          <a:xfrm>
            <a:off x="5367867" y="3261360"/>
            <a:ext cx="308186" cy="254000"/>
          </a:xfrm>
          <a:custGeom>
            <a:avLst/>
            <a:gdLst>
              <a:gd name="connsiteX0" fmla="*/ 3386 w 308186"/>
              <a:gd name="connsiteY0" fmla="*/ 0 h 254000"/>
              <a:gd name="connsiteX1" fmla="*/ 0 w 308186"/>
              <a:gd name="connsiteY1" fmla="*/ 254000 h 254000"/>
              <a:gd name="connsiteX2" fmla="*/ 308186 w 308186"/>
              <a:gd name="connsiteY2" fmla="*/ 250613 h 254000"/>
              <a:gd name="connsiteX3" fmla="*/ 308186 w 308186"/>
              <a:gd name="connsiteY3" fmla="*/ 3387 h 254000"/>
              <a:gd name="connsiteX4" fmla="*/ 3386 w 308186"/>
              <a:gd name="connsiteY4" fmla="*/ 0 h 25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186" h="254000">
                <a:moveTo>
                  <a:pt x="3386" y="0"/>
                </a:moveTo>
                <a:cubicBezTo>
                  <a:pt x="2257" y="84667"/>
                  <a:pt x="1129" y="169333"/>
                  <a:pt x="0" y="254000"/>
                </a:cubicBezTo>
                <a:lnTo>
                  <a:pt x="308186" y="250613"/>
                </a:lnTo>
                <a:lnTo>
                  <a:pt x="308186" y="3387"/>
                </a:lnTo>
                <a:lnTo>
                  <a:pt x="3386"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4FA2241A-290B-6B4B-A262-182C860F42CB}"/>
              </a:ext>
            </a:extLst>
          </p:cNvPr>
          <p:cNvSpPr/>
          <p:nvPr/>
        </p:nvSpPr>
        <p:spPr>
          <a:xfrm>
            <a:off x="7658100" y="4537075"/>
            <a:ext cx="327025" cy="298450"/>
          </a:xfrm>
          <a:custGeom>
            <a:avLst/>
            <a:gdLst>
              <a:gd name="connsiteX0" fmla="*/ 0 w 327025"/>
              <a:gd name="connsiteY0" fmla="*/ 82550 h 298450"/>
              <a:gd name="connsiteX1" fmla="*/ 63500 w 327025"/>
              <a:gd name="connsiteY1" fmla="*/ 117475 h 298450"/>
              <a:gd name="connsiteX2" fmla="*/ 66675 w 327025"/>
              <a:gd name="connsiteY2" fmla="*/ 165100 h 298450"/>
              <a:gd name="connsiteX3" fmla="*/ 133350 w 327025"/>
              <a:gd name="connsiteY3" fmla="*/ 206375 h 298450"/>
              <a:gd name="connsiteX4" fmla="*/ 133350 w 327025"/>
              <a:gd name="connsiteY4" fmla="*/ 206375 h 298450"/>
              <a:gd name="connsiteX5" fmla="*/ 133350 w 327025"/>
              <a:gd name="connsiteY5" fmla="*/ 206375 h 298450"/>
              <a:gd name="connsiteX6" fmla="*/ 149225 w 327025"/>
              <a:gd name="connsiteY6" fmla="*/ 276225 h 298450"/>
              <a:gd name="connsiteX7" fmla="*/ 317500 w 327025"/>
              <a:gd name="connsiteY7" fmla="*/ 298450 h 298450"/>
              <a:gd name="connsiteX8" fmla="*/ 327025 w 327025"/>
              <a:gd name="connsiteY8" fmla="*/ 136525 h 298450"/>
              <a:gd name="connsiteX9" fmla="*/ 139700 w 327025"/>
              <a:gd name="connsiteY9" fmla="*/ 0 h 298450"/>
              <a:gd name="connsiteX10" fmla="*/ 0 w 327025"/>
              <a:gd name="connsiteY10" fmla="*/ 8255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025" h="298450">
                <a:moveTo>
                  <a:pt x="0" y="82550"/>
                </a:moveTo>
                <a:lnTo>
                  <a:pt x="63500" y="117475"/>
                </a:lnTo>
                <a:lnTo>
                  <a:pt x="66675" y="165100"/>
                </a:lnTo>
                <a:lnTo>
                  <a:pt x="133350" y="206375"/>
                </a:lnTo>
                <a:lnTo>
                  <a:pt x="133350" y="206375"/>
                </a:lnTo>
                <a:lnTo>
                  <a:pt x="133350" y="206375"/>
                </a:lnTo>
                <a:lnTo>
                  <a:pt x="149225" y="276225"/>
                </a:lnTo>
                <a:lnTo>
                  <a:pt x="317500" y="298450"/>
                </a:lnTo>
                <a:lnTo>
                  <a:pt x="327025" y="136525"/>
                </a:lnTo>
                <a:lnTo>
                  <a:pt x="139700" y="0"/>
                </a:lnTo>
                <a:lnTo>
                  <a:pt x="0" y="825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BE69023C-EB68-9949-A974-423B930420ED}"/>
              </a:ext>
            </a:extLst>
          </p:cNvPr>
          <p:cNvSpPr/>
          <p:nvPr/>
        </p:nvSpPr>
        <p:spPr>
          <a:xfrm>
            <a:off x="8978900" y="3476625"/>
            <a:ext cx="295275" cy="498475"/>
          </a:xfrm>
          <a:custGeom>
            <a:avLst/>
            <a:gdLst>
              <a:gd name="connsiteX0" fmla="*/ 0 w 295275"/>
              <a:gd name="connsiteY0" fmla="*/ 69850 h 498475"/>
              <a:gd name="connsiteX1" fmla="*/ 95250 w 295275"/>
              <a:gd name="connsiteY1" fmla="*/ 60325 h 498475"/>
              <a:gd name="connsiteX2" fmla="*/ 136525 w 295275"/>
              <a:gd name="connsiteY2" fmla="*/ 136525 h 498475"/>
              <a:gd name="connsiteX3" fmla="*/ 133350 w 295275"/>
              <a:gd name="connsiteY3" fmla="*/ 200025 h 498475"/>
              <a:gd name="connsiteX4" fmla="*/ 161925 w 295275"/>
              <a:gd name="connsiteY4" fmla="*/ 238125 h 498475"/>
              <a:gd name="connsiteX5" fmla="*/ 209550 w 295275"/>
              <a:gd name="connsiteY5" fmla="*/ 285750 h 498475"/>
              <a:gd name="connsiteX6" fmla="*/ 187325 w 295275"/>
              <a:gd name="connsiteY6" fmla="*/ 330200 h 498475"/>
              <a:gd name="connsiteX7" fmla="*/ 180975 w 295275"/>
              <a:gd name="connsiteY7" fmla="*/ 492125 h 498475"/>
              <a:gd name="connsiteX8" fmla="*/ 279400 w 295275"/>
              <a:gd name="connsiteY8" fmla="*/ 498475 h 498475"/>
              <a:gd name="connsiteX9" fmla="*/ 295275 w 295275"/>
              <a:gd name="connsiteY9" fmla="*/ 104775 h 498475"/>
              <a:gd name="connsiteX10" fmla="*/ 260350 w 295275"/>
              <a:gd name="connsiteY10" fmla="*/ 0 h 498475"/>
              <a:gd name="connsiteX11" fmla="*/ 0 w 295275"/>
              <a:gd name="connsiteY11" fmla="*/ 69850 h 4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498475">
                <a:moveTo>
                  <a:pt x="0" y="69850"/>
                </a:moveTo>
                <a:lnTo>
                  <a:pt x="95250" y="60325"/>
                </a:lnTo>
                <a:lnTo>
                  <a:pt x="136525" y="136525"/>
                </a:lnTo>
                <a:lnTo>
                  <a:pt x="133350" y="200025"/>
                </a:lnTo>
                <a:lnTo>
                  <a:pt x="161925" y="238125"/>
                </a:lnTo>
                <a:lnTo>
                  <a:pt x="209550" y="285750"/>
                </a:lnTo>
                <a:lnTo>
                  <a:pt x="187325" y="330200"/>
                </a:lnTo>
                <a:lnTo>
                  <a:pt x="180975" y="492125"/>
                </a:lnTo>
                <a:lnTo>
                  <a:pt x="279400" y="498475"/>
                </a:lnTo>
                <a:lnTo>
                  <a:pt x="295275" y="104775"/>
                </a:lnTo>
                <a:lnTo>
                  <a:pt x="260350" y="0"/>
                </a:lnTo>
                <a:lnTo>
                  <a:pt x="0" y="698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a:extLst>
              <a:ext uri="{FF2B5EF4-FFF2-40B4-BE49-F238E27FC236}">
                <a16:creationId xmlns:a16="http://schemas.microsoft.com/office/drawing/2014/main" id="{7166335E-B483-1542-AD4E-7858803A48B5}"/>
              </a:ext>
            </a:extLst>
          </p:cNvPr>
          <p:cNvSpPr/>
          <p:nvPr/>
        </p:nvSpPr>
        <p:spPr>
          <a:xfrm>
            <a:off x="3416300" y="3492500"/>
            <a:ext cx="812800" cy="409575"/>
          </a:xfrm>
          <a:custGeom>
            <a:avLst/>
            <a:gdLst>
              <a:gd name="connsiteX0" fmla="*/ 463550 w 812800"/>
              <a:gd name="connsiteY0" fmla="*/ 0 h 409575"/>
              <a:gd name="connsiteX1" fmla="*/ 0 w 812800"/>
              <a:gd name="connsiteY1" fmla="*/ 263525 h 409575"/>
              <a:gd name="connsiteX2" fmla="*/ 619125 w 812800"/>
              <a:gd name="connsiteY2" fmla="*/ 409575 h 409575"/>
              <a:gd name="connsiteX3" fmla="*/ 812800 w 812800"/>
              <a:gd name="connsiteY3" fmla="*/ 254000 h 409575"/>
              <a:gd name="connsiteX4" fmla="*/ 463550 w 812800"/>
              <a:gd name="connsiteY4" fmla="*/ 0 h 40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409575">
                <a:moveTo>
                  <a:pt x="463550" y="0"/>
                </a:moveTo>
                <a:lnTo>
                  <a:pt x="0" y="263525"/>
                </a:lnTo>
                <a:lnTo>
                  <a:pt x="619125" y="409575"/>
                </a:lnTo>
                <a:lnTo>
                  <a:pt x="812800" y="254000"/>
                </a:lnTo>
                <a:lnTo>
                  <a:pt x="46355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21DEC711-074A-AD47-8F8F-CD34A8D8E818}"/>
              </a:ext>
            </a:extLst>
          </p:cNvPr>
          <p:cNvSpPr/>
          <p:nvPr/>
        </p:nvSpPr>
        <p:spPr>
          <a:xfrm>
            <a:off x="8969375" y="4003675"/>
            <a:ext cx="323850" cy="352425"/>
          </a:xfrm>
          <a:custGeom>
            <a:avLst/>
            <a:gdLst>
              <a:gd name="connsiteX0" fmla="*/ 0 w 323850"/>
              <a:gd name="connsiteY0" fmla="*/ 47625 h 352425"/>
              <a:gd name="connsiteX1" fmla="*/ 3175 w 323850"/>
              <a:gd name="connsiteY1" fmla="*/ 161925 h 352425"/>
              <a:gd name="connsiteX2" fmla="*/ 41275 w 323850"/>
              <a:gd name="connsiteY2" fmla="*/ 161925 h 352425"/>
              <a:gd name="connsiteX3" fmla="*/ 44450 w 323850"/>
              <a:gd name="connsiteY3" fmla="*/ 352425 h 352425"/>
              <a:gd name="connsiteX4" fmla="*/ 209550 w 323850"/>
              <a:gd name="connsiteY4" fmla="*/ 282575 h 352425"/>
              <a:gd name="connsiteX5" fmla="*/ 323850 w 323850"/>
              <a:gd name="connsiteY5" fmla="*/ 282575 h 352425"/>
              <a:gd name="connsiteX6" fmla="*/ 254000 w 323850"/>
              <a:gd name="connsiteY6" fmla="*/ 203200 h 352425"/>
              <a:gd name="connsiteX7" fmla="*/ 317500 w 323850"/>
              <a:gd name="connsiteY7" fmla="*/ 120650 h 352425"/>
              <a:gd name="connsiteX8" fmla="*/ 228600 w 323850"/>
              <a:gd name="connsiteY8" fmla="*/ 88900 h 352425"/>
              <a:gd name="connsiteX9" fmla="*/ 168275 w 323850"/>
              <a:gd name="connsiteY9" fmla="*/ 53975 h 352425"/>
              <a:gd name="connsiteX10" fmla="*/ 171450 w 323850"/>
              <a:gd name="connsiteY10" fmla="*/ 25400 h 352425"/>
              <a:gd name="connsiteX11" fmla="*/ 98425 w 323850"/>
              <a:gd name="connsiteY11" fmla="*/ 0 h 352425"/>
              <a:gd name="connsiteX12" fmla="*/ 66675 w 323850"/>
              <a:gd name="connsiteY12" fmla="*/ 60325 h 352425"/>
              <a:gd name="connsiteX13" fmla="*/ 0 w 323850"/>
              <a:gd name="connsiteY13" fmla="*/ 47625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352425">
                <a:moveTo>
                  <a:pt x="0" y="47625"/>
                </a:moveTo>
                <a:cubicBezTo>
                  <a:pt x="1058" y="85725"/>
                  <a:pt x="2117" y="123825"/>
                  <a:pt x="3175" y="161925"/>
                </a:cubicBezTo>
                <a:lnTo>
                  <a:pt x="41275" y="161925"/>
                </a:lnTo>
                <a:cubicBezTo>
                  <a:pt x="42333" y="225425"/>
                  <a:pt x="43392" y="288925"/>
                  <a:pt x="44450" y="352425"/>
                </a:cubicBezTo>
                <a:lnTo>
                  <a:pt x="209550" y="282575"/>
                </a:lnTo>
                <a:lnTo>
                  <a:pt x="323850" y="282575"/>
                </a:lnTo>
                <a:lnTo>
                  <a:pt x="254000" y="203200"/>
                </a:lnTo>
                <a:lnTo>
                  <a:pt x="317500" y="120650"/>
                </a:lnTo>
                <a:lnTo>
                  <a:pt x="228600" y="88900"/>
                </a:lnTo>
                <a:lnTo>
                  <a:pt x="168275" y="53975"/>
                </a:lnTo>
                <a:lnTo>
                  <a:pt x="171450" y="25400"/>
                </a:lnTo>
                <a:lnTo>
                  <a:pt x="98425" y="0"/>
                </a:lnTo>
                <a:lnTo>
                  <a:pt x="66675" y="60325"/>
                </a:lnTo>
                <a:lnTo>
                  <a:pt x="0" y="476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a:extLst>
              <a:ext uri="{FF2B5EF4-FFF2-40B4-BE49-F238E27FC236}">
                <a16:creationId xmlns:a16="http://schemas.microsoft.com/office/drawing/2014/main" id="{FD4E6BC9-4A57-F64E-AC86-38C5C2F709C4}"/>
              </a:ext>
            </a:extLst>
          </p:cNvPr>
          <p:cNvSpPr/>
          <p:nvPr/>
        </p:nvSpPr>
        <p:spPr>
          <a:xfrm>
            <a:off x="6591300" y="5575300"/>
            <a:ext cx="288925" cy="320675"/>
          </a:xfrm>
          <a:custGeom>
            <a:avLst/>
            <a:gdLst>
              <a:gd name="connsiteX0" fmla="*/ 0 w 288925"/>
              <a:gd name="connsiteY0" fmla="*/ 44450 h 320675"/>
              <a:gd name="connsiteX1" fmla="*/ 3175 w 288925"/>
              <a:gd name="connsiteY1" fmla="*/ 311150 h 320675"/>
              <a:gd name="connsiteX2" fmla="*/ 285750 w 288925"/>
              <a:gd name="connsiteY2" fmla="*/ 320675 h 320675"/>
              <a:gd name="connsiteX3" fmla="*/ 288925 w 288925"/>
              <a:gd name="connsiteY3" fmla="*/ 155575 h 320675"/>
              <a:gd name="connsiteX4" fmla="*/ 250825 w 288925"/>
              <a:gd name="connsiteY4" fmla="*/ 187325 h 320675"/>
              <a:gd name="connsiteX5" fmla="*/ 212725 w 288925"/>
              <a:gd name="connsiteY5" fmla="*/ 6350 h 320675"/>
              <a:gd name="connsiteX6" fmla="*/ 98425 w 288925"/>
              <a:gd name="connsiteY6" fmla="*/ 0 h 320675"/>
              <a:gd name="connsiteX7" fmla="*/ 79375 w 288925"/>
              <a:gd name="connsiteY7" fmla="*/ 69850 h 320675"/>
              <a:gd name="connsiteX8" fmla="*/ 0 w 288925"/>
              <a:gd name="connsiteY8" fmla="*/ 44450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925" h="320675">
                <a:moveTo>
                  <a:pt x="0" y="44450"/>
                </a:moveTo>
                <a:cubicBezTo>
                  <a:pt x="1058" y="133350"/>
                  <a:pt x="2117" y="222250"/>
                  <a:pt x="3175" y="311150"/>
                </a:cubicBezTo>
                <a:lnTo>
                  <a:pt x="285750" y="320675"/>
                </a:lnTo>
                <a:cubicBezTo>
                  <a:pt x="286808" y="265642"/>
                  <a:pt x="287867" y="210608"/>
                  <a:pt x="288925" y="155575"/>
                </a:cubicBezTo>
                <a:lnTo>
                  <a:pt x="250825" y="187325"/>
                </a:lnTo>
                <a:lnTo>
                  <a:pt x="212725" y="6350"/>
                </a:lnTo>
                <a:lnTo>
                  <a:pt x="98425" y="0"/>
                </a:lnTo>
                <a:lnTo>
                  <a:pt x="79375" y="69850"/>
                </a:lnTo>
                <a:lnTo>
                  <a:pt x="0" y="444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a:extLst>
              <a:ext uri="{FF2B5EF4-FFF2-40B4-BE49-F238E27FC236}">
                <a16:creationId xmlns:a16="http://schemas.microsoft.com/office/drawing/2014/main" id="{F05F0FEE-4C5A-1049-A103-D96B5EF6063D}"/>
              </a:ext>
            </a:extLst>
          </p:cNvPr>
          <p:cNvSpPr/>
          <p:nvPr/>
        </p:nvSpPr>
        <p:spPr>
          <a:xfrm>
            <a:off x="6997700" y="4540250"/>
            <a:ext cx="311150" cy="304800"/>
          </a:xfrm>
          <a:custGeom>
            <a:avLst/>
            <a:gdLst>
              <a:gd name="connsiteX0" fmla="*/ 0 w 311150"/>
              <a:gd name="connsiteY0" fmla="*/ 187325 h 304800"/>
              <a:gd name="connsiteX1" fmla="*/ 92075 w 311150"/>
              <a:gd name="connsiteY1" fmla="*/ 304800 h 304800"/>
              <a:gd name="connsiteX2" fmla="*/ 149225 w 311150"/>
              <a:gd name="connsiteY2" fmla="*/ 279400 h 304800"/>
              <a:gd name="connsiteX3" fmla="*/ 209550 w 311150"/>
              <a:gd name="connsiteY3" fmla="*/ 304800 h 304800"/>
              <a:gd name="connsiteX4" fmla="*/ 307975 w 311150"/>
              <a:gd name="connsiteY4" fmla="*/ 225425 h 304800"/>
              <a:gd name="connsiteX5" fmla="*/ 222250 w 311150"/>
              <a:gd name="connsiteY5" fmla="*/ 107950 h 304800"/>
              <a:gd name="connsiteX6" fmla="*/ 311150 w 311150"/>
              <a:gd name="connsiteY6" fmla="*/ 50800 h 304800"/>
              <a:gd name="connsiteX7" fmla="*/ 247650 w 311150"/>
              <a:gd name="connsiteY7" fmla="*/ 0 h 304800"/>
              <a:gd name="connsiteX8" fmla="*/ 0 w 311150"/>
              <a:gd name="connsiteY8" fmla="*/ 18732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50" h="304800">
                <a:moveTo>
                  <a:pt x="0" y="187325"/>
                </a:moveTo>
                <a:lnTo>
                  <a:pt x="92075" y="304800"/>
                </a:lnTo>
                <a:lnTo>
                  <a:pt x="149225" y="279400"/>
                </a:lnTo>
                <a:lnTo>
                  <a:pt x="209550" y="304800"/>
                </a:lnTo>
                <a:lnTo>
                  <a:pt x="307975" y="225425"/>
                </a:lnTo>
                <a:lnTo>
                  <a:pt x="222250" y="107950"/>
                </a:lnTo>
                <a:lnTo>
                  <a:pt x="311150" y="50800"/>
                </a:lnTo>
                <a:lnTo>
                  <a:pt x="247650" y="0"/>
                </a:lnTo>
                <a:lnTo>
                  <a:pt x="0" y="1873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a:extLst>
              <a:ext uri="{FF2B5EF4-FFF2-40B4-BE49-F238E27FC236}">
                <a16:creationId xmlns:a16="http://schemas.microsoft.com/office/drawing/2014/main" id="{351694F3-F1C9-DC40-BB0F-B3A883A3BBC0}"/>
              </a:ext>
            </a:extLst>
          </p:cNvPr>
          <p:cNvSpPr/>
          <p:nvPr/>
        </p:nvSpPr>
        <p:spPr>
          <a:xfrm>
            <a:off x="6613525" y="4029075"/>
            <a:ext cx="269875" cy="238125"/>
          </a:xfrm>
          <a:custGeom>
            <a:avLst/>
            <a:gdLst>
              <a:gd name="connsiteX0" fmla="*/ 0 w 269875"/>
              <a:gd name="connsiteY0" fmla="*/ 0 h 238125"/>
              <a:gd name="connsiteX1" fmla="*/ 0 w 269875"/>
              <a:gd name="connsiteY1" fmla="*/ 203200 h 238125"/>
              <a:gd name="connsiteX2" fmla="*/ 66675 w 269875"/>
              <a:gd name="connsiteY2" fmla="*/ 238125 h 238125"/>
              <a:gd name="connsiteX3" fmla="*/ 133350 w 269875"/>
              <a:gd name="connsiteY3" fmla="*/ 206375 h 238125"/>
              <a:gd name="connsiteX4" fmla="*/ 269875 w 269875"/>
              <a:gd name="connsiteY4" fmla="*/ 107950 h 238125"/>
              <a:gd name="connsiteX5" fmla="*/ 168275 w 269875"/>
              <a:gd name="connsiteY5" fmla="*/ 9525 h 238125"/>
              <a:gd name="connsiteX6" fmla="*/ 0 w 269875"/>
              <a:gd name="connsiteY6"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75" h="238125">
                <a:moveTo>
                  <a:pt x="0" y="0"/>
                </a:moveTo>
                <a:lnTo>
                  <a:pt x="0" y="203200"/>
                </a:lnTo>
                <a:lnTo>
                  <a:pt x="66675" y="238125"/>
                </a:lnTo>
                <a:lnTo>
                  <a:pt x="133350" y="206375"/>
                </a:lnTo>
                <a:lnTo>
                  <a:pt x="269875" y="107950"/>
                </a:lnTo>
                <a:lnTo>
                  <a:pt x="168275" y="952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a:extLst>
              <a:ext uri="{FF2B5EF4-FFF2-40B4-BE49-F238E27FC236}">
                <a16:creationId xmlns:a16="http://schemas.microsoft.com/office/drawing/2014/main" id="{8D8D7E32-0493-CD40-A1A2-793723C328AD}"/>
              </a:ext>
            </a:extLst>
          </p:cNvPr>
          <p:cNvSpPr/>
          <p:nvPr/>
        </p:nvSpPr>
        <p:spPr>
          <a:xfrm>
            <a:off x="7099300" y="5622925"/>
            <a:ext cx="282575" cy="368300"/>
          </a:xfrm>
          <a:custGeom>
            <a:avLst/>
            <a:gdLst>
              <a:gd name="connsiteX0" fmla="*/ 0 w 282575"/>
              <a:gd name="connsiteY0" fmla="*/ 358775 h 368300"/>
              <a:gd name="connsiteX1" fmla="*/ 28575 w 282575"/>
              <a:gd name="connsiteY1" fmla="*/ 349250 h 368300"/>
              <a:gd name="connsiteX2" fmla="*/ 66675 w 282575"/>
              <a:gd name="connsiteY2" fmla="*/ 368300 h 368300"/>
              <a:gd name="connsiteX3" fmla="*/ 273050 w 282575"/>
              <a:gd name="connsiteY3" fmla="*/ 361950 h 368300"/>
              <a:gd name="connsiteX4" fmla="*/ 257175 w 282575"/>
              <a:gd name="connsiteY4" fmla="*/ 254000 h 368300"/>
              <a:gd name="connsiteX5" fmla="*/ 219075 w 282575"/>
              <a:gd name="connsiteY5" fmla="*/ 238125 h 368300"/>
              <a:gd name="connsiteX6" fmla="*/ 206375 w 282575"/>
              <a:gd name="connsiteY6" fmla="*/ 158750 h 368300"/>
              <a:gd name="connsiteX7" fmla="*/ 263525 w 282575"/>
              <a:gd name="connsiteY7" fmla="*/ 139700 h 368300"/>
              <a:gd name="connsiteX8" fmla="*/ 244475 w 282575"/>
              <a:gd name="connsiteY8" fmla="*/ 98425 h 368300"/>
              <a:gd name="connsiteX9" fmla="*/ 282575 w 282575"/>
              <a:gd name="connsiteY9" fmla="*/ 9525 h 368300"/>
              <a:gd name="connsiteX10" fmla="*/ 225425 w 282575"/>
              <a:gd name="connsiteY10" fmla="*/ 25400 h 368300"/>
              <a:gd name="connsiteX11" fmla="*/ 107950 w 282575"/>
              <a:gd name="connsiteY11" fmla="*/ 0 h 368300"/>
              <a:gd name="connsiteX12" fmla="*/ 12700 w 282575"/>
              <a:gd name="connsiteY12" fmla="*/ 15875 h 368300"/>
              <a:gd name="connsiteX13" fmla="*/ 9525 w 282575"/>
              <a:gd name="connsiteY13" fmla="*/ 263525 h 368300"/>
              <a:gd name="connsiteX14" fmla="*/ 9525 w 282575"/>
              <a:gd name="connsiteY14" fmla="*/ 263525 h 368300"/>
              <a:gd name="connsiteX15" fmla="*/ 0 w 282575"/>
              <a:gd name="connsiteY15" fmla="*/ 358775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2575" h="368300">
                <a:moveTo>
                  <a:pt x="0" y="358775"/>
                </a:moveTo>
                <a:lnTo>
                  <a:pt x="28575" y="349250"/>
                </a:lnTo>
                <a:lnTo>
                  <a:pt x="66675" y="368300"/>
                </a:lnTo>
                <a:lnTo>
                  <a:pt x="273050" y="361950"/>
                </a:lnTo>
                <a:lnTo>
                  <a:pt x="257175" y="254000"/>
                </a:lnTo>
                <a:lnTo>
                  <a:pt x="219075" y="238125"/>
                </a:lnTo>
                <a:lnTo>
                  <a:pt x="206375" y="158750"/>
                </a:lnTo>
                <a:lnTo>
                  <a:pt x="263525" y="139700"/>
                </a:lnTo>
                <a:lnTo>
                  <a:pt x="244475" y="98425"/>
                </a:lnTo>
                <a:lnTo>
                  <a:pt x="282575" y="9525"/>
                </a:lnTo>
                <a:lnTo>
                  <a:pt x="225425" y="25400"/>
                </a:lnTo>
                <a:lnTo>
                  <a:pt x="107950" y="0"/>
                </a:lnTo>
                <a:lnTo>
                  <a:pt x="12700" y="15875"/>
                </a:lnTo>
                <a:cubicBezTo>
                  <a:pt x="11642" y="98425"/>
                  <a:pt x="10583" y="180975"/>
                  <a:pt x="9525" y="263525"/>
                </a:cubicBezTo>
                <a:lnTo>
                  <a:pt x="9525" y="263525"/>
                </a:lnTo>
                <a:lnTo>
                  <a:pt x="0" y="3587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a:extLst>
              <a:ext uri="{FF2B5EF4-FFF2-40B4-BE49-F238E27FC236}">
                <a16:creationId xmlns:a16="http://schemas.microsoft.com/office/drawing/2014/main" id="{34D439DC-0335-9A4B-8BC6-6FD739E6A051}"/>
              </a:ext>
            </a:extLst>
          </p:cNvPr>
          <p:cNvSpPr/>
          <p:nvPr/>
        </p:nvSpPr>
        <p:spPr>
          <a:xfrm>
            <a:off x="6165850" y="3949700"/>
            <a:ext cx="444500" cy="276225"/>
          </a:xfrm>
          <a:custGeom>
            <a:avLst/>
            <a:gdLst>
              <a:gd name="connsiteX0" fmla="*/ 0 w 444500"/>
              <a:gd name="connsiteY0" fmla="*/ 3175 h 276225"/>
              <a:gd name="connsiteX1" fmla="*/ 6350 w 444500"/>
              <a:gd name="connsiteY1" fmla="*/ 104775 h 276225"/>
              <a:gd name="connsiteX2" fmla="*/ 47625 w 444500"/>
              <a:gd name="connsiteY2" fmla="*/ 130175 h 276225"/>
              <a:gd name="connsiteX3" fmla="*/ 47625 w 444500"/>
              <a:gd name="connsiteY3" fmla="*/ 212725 h 276225"/>
              <a:gd name="connsiteX4" fmla="*/ 285750 w 444500"/>
              <a:gd name="connsiteY4" fmla="*/ 203200 h 276225"/>
              <a:gd name="connsiteX5" fmla="*/ 444500 w 444500"/>
              <a:gd name="connsiteY5" fmla="*/ 276225 h 276225"/>
              <a:gd name="connsiteX6" fmla="*/ 444500 w 444500"/>
              <a:gd name="connsiteY6" fmla="*/ 76200 h 276225"/>
              <a:gd name="connsiteX7" fmla="*/ 231775 w 444500"/>
              <a:gd name="connsiteY7" fmla="*/ 85725 h 276225"/>
              <a:gd name="connsiteX8" fmla="*/ 238125 w 444500"/>
              <a:gd name="connsiteY8" fmla="*/ 0 h 276225"/>
              <a:gd name="connsiteX9" fmla="*/ 0 w 444500"/>
              <a:gd name="connsiteY9" fmla="*/ 317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500" h="276225">
                <a:moveTo>
                  <a:pt x="0" y="3175"/>
                </a:moveTo>
                <a:lnTo>
                  <a:pt x="6350" y="104775"/>
                </a:lnTo>
                <a:lnTo>
                  <a:pt x="47625" y="130175"/>
                </a:lnTo>
                <a:lnTo>
                  <a:pt x="47625" y="212725"/>
                </a:lnTo>
                <a:lnTo>
                  <a:pt x="285750" y="203200"/>
                </a:lnTo>
                <a:lnTo>
                  <a:pt x="444500" y="276225"/>
                </a:lnTo>
                <a:lnTo>
                  <a:pt x="444500" y="76200"/>
                </a:lnTo>
                <a:lnTo>
                  <a:pt x="231775" y="85725"/>
                </a:lnTo>
                <a:lnTo>
                  <a:pt x="238125" y="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77935CC0-1B53-9B4B-BF91-FAC253AF59CC}"/>
              </a:ext>
            </a:extLst>
          </p:cNvPr>
          <p:cNvSpPr/>
          <p:nvPr/>
        </p:nvSpPr>
        <p:spPr>
          <a:xfrm>
            <a:off x="5972175" y="3711575"/>
            <a:ext cx="419100" cy="238125"/>
          </a:xfrm>
          <a:custGeom>
            <a:avLst/>
            <a:gdLst>
              <a:gd name="connsiteX0" fmla="*/ 0 w 419100"/>
              <a:gd name="connsiteY0" fmla="*/ 6350 h 238125"/>
              <a:gd name="connsiteX1" fmla="*/ 6350 w 419100"/>
              <a:gd name="connsiteY1" fmla="*/ 238125 h 238125"/>
              <a:gd name="connsiteX2" fmla="*/ 415925 w 419100"/>
              <a:gd name="connsiteY2" fmla="*/ 234950 h 238125"/>
              <a:gd name="connsiteX3" fmla="*/ 419100 w 419100"/>
              <a:gd name="connsiteY3" fmla="*/ 111125 h 238125"/>
              <a:gd name="connsiteX4" fmla="*/ 339725 w 419100"/>
              <a:gd name="connsiteY4" fmla="*/ 111125 h 238125"/>
              <a:gd name="connsiteX5" fmla="*/ 336550 w 419100"/>
              <a:gd name="connsiteY5" fmla="*/ 0 h 238125"/>
              <a:gd name="connsiteX6" fmla="*/ 0 w 419100"/>
              <a:gd name="connsiteY6" fmla="*/ 635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100" h="238125">
                <a:moveTo>
                  <a:pt x="0" y="6350"/>
                </a:moveTo>
                <a:lnTo>
                  <a:pt x="6350" y="238125"/>
                </a:lnTo>
                <a:lnTo>
                  <a:pt x="415925" y="234950"/>
                </a:lnTo>
                <a:cubicBezTo>
                  <a:pt x="416983" y="193675"/>
                  <a:pt x="418042" y="152400"/>
                  <a:pt x="419100" y="111125"/>
                </a:cubicBezTo>
                <a:lnTo>
                  <a:pt x="339725" y="111125"/>
                </a:lnTo>
                <a:cubicBezTo>
                  <a:pt x="338667" y="74083"/>
                  <a:pt x="337608" y="37042"/>
                  <a:pt x="336550" y="0"/>
                </a:cubicBezTo>
                <a:lnTo>
                  <a:pt x="0" y="63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a:extLst>
              <a:ext uri="{FF2B5EF4-FFF2-40B4-BE49-F238E27FC236}">
                <a16:creationId xmlns:a16="http://schemas.microsoft.com/office/drawing/2014/main" id="{B326B9F9-48AD-0244-909C-F3069AC10004}"/>
              </a:ext>
            </a:extLst>
          </p:cNvPr>
          <p:cNvSpPr/>
          <p:nvPr/>
        </p:nvSpPr>
        <p:spPr>
          <a:xfrm>
            <a:off x="5622925" y="4330700"/>
            <a:ext cx="355600" cy="292100"/>
          </a:xfrm>
          <a:custGeom>
            <a:avLst/>
            <a:gdLst>
              <a:gd name="connsiteX0" fmla="*/ 57150 w 355600"/>
              <a:gd name="connsiteY0" fmla="*/ 3175 h 292100"/>
              <a:gd name="connsiteX1" fmla="*/ 57150 w 355600"/>
              <a:gd name="connsiteY1" fmla="*/ 136525 h 292100"/>
              <a:gd name="connsiteX2" fmla="*/ 34925 w 355600"/>
              <a:gd name="connsiteY2" fmla="*/ 158750 h 292100"/>
              <a:gd name="connsiteX3" fmla="*/ 34925 w 355600"/>
              <a:gd name="connsiteY3" fmla="*/ 158750 h 292100"/>
              <a:gd name="connsiteX4" fmla="*/ 0 w 355600"/>
              <a:gd name="connsiteY4" fmla="*/ 212725 h 292100"/>
              <a:gd name="connsiteX5" fmla="*/ 76200 w 355600"/>
              <a:gd name="connsiteY5" fmla="*/ 292100 h 292100"/>
              <a:gd name="connsiteX6" fmla="*/ 355600 w 355600"/>
              <a:gd name="connsiteY6" fmla="*/ 279400 h 292100"/>
              <a:gd name="connsiteX7" fmla="*/ 352425 w 355600"/>
              <a:gd name="connsiteY7" fmla="*/ 0 h 292100"/>
              <a:gd name="connsiteX8" fmla="*/ 57150 w 355600"/>
              <a:gd name="connsiteY8" fmla="*/ 3175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00" h="292100">
                <a:moveTo>
                  <a:pt x="57150" y="3175"/>
                </a:moveTo>
                <a:lnTo>
                  <a:pt x="57150" y="136525"/>
                </a:lnTo>
                <a:lnTo>
                  <a:pt x="34925" y="158750"/>
                </a:lnTo>
                <a:lnTo>
                  <a:pt x="34925" y="158750"/>
                </a:lnTo>
                <a:lnTo>
                  <a:pt x="0" y="212725"/>
                </a:lnTo>
                <a:lnTo>
                  <a:pt x="76200" y="292100"/>
                </a:lnTo>
                <a:lnTo>
                  <a:pt x="355600" y="279400"/>
                </a:lnTo>
                <a:cubicBezTo>
                  <a:pt x="354542" y="186267"/>
                  <a:pt x="353483" y="93133"/>
                  <a:pt x="352425" y="0"/>
                </a:cubicBezTo>
                <a:lnTo>
                  <a:pt x="5715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a:extLst>
              <a:ext uri="{FF2B5EF4-FFF2-40B4-BE49-F238E27FC236}">
                <a16:creationId xmlns:a16="http://schemas.microsoft.com/office/drawing/2014/main" id="{CA37D6BF-5B04-8F46-93BB-8BA8697EF083}"/>
              </a:ext>
            </a:extLst>
          </p:cNvPr>
          <p:cNvSpPr/>
          <p:nvPr/>
        </p:nvSpPr>
        <p:spPr>
          <a:xfrm>
            <a:off x="7061200" y="5413375"/>
            <a:ext cx="384175" cy="219075"/>
          </a:xfrm>
          <a:custGeom>
            <a:avLst/>
            <a:gdLst>
              <a:gd name="connsiteX0" fmla="*/ 0 w 384175"/>
              <a:gd name="connsiteY0" fmla="*/ 6350 h 219075"/>
              <a:gd name="connsiteX1" fmla="*/ 3175 w 384175"/>
              <a:gd name="connsiteY1" fmla="*/ 219075 h 219075"/>
              <a:gd name="connsiteX2" fmla="*/ 57150 w 384175"/>
              <a:gd name="connsiteY2" fmla="*/ 212725 h 219075"/>
              <a:gd name="connsiteX3" fmla="*/ 196850 w 384175"/>
              <a:gd name="connsiteY3" fmla="*/ 190500 h 219075"/>
              <a:gd name="connsiteX4" fmla="*/ 161925 w 384175"/>
              <a:gd name="connsiteY4" fmla="*/ 111125 h 219075"/>
              <a:gd name="connsiteX5" fmla="*/ 247650 w 384175"/>
              <a:gd name="connsiteY5" fmla="*/ 193675 h 219075"/>
              <a:gd name="connsiteX6" fmla="*/ 273050 w 384175"/>
              <a:gd name="connsiteY6" fmla="*/ 168275 h 219075"/>
              <a:gd name="connsiteX7" fmla="*/ 292100 w 384175"/>
              <a:gd name="connsiteY7" fmla="*/ 114300 h 219075"/>
              <a:gd name="connsiteX8" fmla="*/ 301625 w 384175"/>
              <a:gd name="connsiteY8" fmla="*/ 180975 h 219075"/>
              <a:gd name="connsiteX9" fmla="*/ 333375 w 384175"/>
              <a:gd name="connsiteY9" fmla="*/ 184150 h 219075"/>
              <a:gd name="connsiteX10" fmla="*/ 384175 w 384175"/>
              <a:gd name="connsiteY10" fmla="*/ 50800 h 219075"/>
              <a:gd name="connsiteX11" fmla="*/ 117475 w 384175"/>
              <a:gd name="connsiteY11" fmla="*/ 53975 h 219075"/>
              <a:gd name="connsiteX12" fmla="*/ 63500 w 384175"/>
              <a:gd name="connsiteY12" fmla="*/ 0 h 219075"/>
              <a:gd name="connsiteX13" fmla="*/ 0 w 384175"/>
              <a:gd name="connsiteY13" fmla="*/ 63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4175" h="219075">
                <a:moveTo>
                  <a:pt x="0" y="6350"/>
                </a:moveTo>
                <a:cubicBezTo>
                  <a:pt x="1058" y="77258"/>
                  <a:pt x="2117" y="148167"/>
                  <a:pt x="3175" y="219075"/>
                </a:cubicBezTo>
                <a:lnTo>
                  <a:pt x="57150" y="212725"/>
                </a:lnTo>
                <a:lnTo>
                  <a:pt x="196850" y="190500"/>
                </a:lnTo>
                <a:lnTo>
                  <a:pt x="161925" y="111125"/>
                </a:lnTo>
                <a:lnTo>
                  <a:pt x="247650" y="193675"/>
                </a:lnTo>
                <a:lnTo>
                  <a:pt x="273050" y="168275"/>
                </a:lnTo>
                <a:lnTo>
                  <a:pt x="292100" y="114300"/>
                </a:lnTo>
                <a:lnTo>
                  <a:pt x="301625" y="180975"/>
                </a:lnTo>
                <a:lnTo>
                  <a:pt x="333375" y="184150"/>
                </a:lnTo>
                <a:lnTo>
                  <a:pt x="384175" y="50800"/>
                </a:lnTo>
                <a:lnTo>
                  <a:pt x="117475" y="53975"/>
                </a:lnTo>
                <a:lnTo>
                  <a:pt x="63500" y="0"/>
                </a:lnTo>
                <a:lnTo>
                  <a:pt x="0" y="63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a:extLst>
              <a:ext uri="{FF2B5EF4-FFF2-40B4-BE49-F238E27FC236}">
                <a16:creationId xmlns:a16="http://schemas.microsoft.com/office/drawing/2014/main" id="{370389B6-8C12-EB43-91AD-F995D5637391}"/>
              </a:ext>
            </a:extLst>
          </p:cNvPr>
          <p:cNvSpPr/>
          <p:nvPr/>
        </p:nvSpPr>
        <p:spPr>
          <a:xfrm>
            <a:off x="6353175" y="4867275"/>
            <a:ext cx="317500" cy="333375"/>
          </a:xfrm>
          <a:custGeom>
            <a:avLst/>
            <a:gdLst>
              <a:gd name="connsiteX0" fmla="*/ 0 w 317500"/>
              <a:gd name="connsiteY0" fmla="*/ 3175 h 333375"/>
              <a:gd name="connsiteX1" fmla="*/ 3175 w 317500"/>
              <a:gd name="connsiteY1" fmla="*/ 333375 h 333375"/>
              <a:gd name="connsiteX2" fmla="*/ 317500 w 317500"/>
              <a:gd name="connsiteY2" fmla="*/ 317500 h 333375"/>
              <a:gd name="connsiteX3" fmla="*/ 317500 w 317500"/>
              <a:gd name="connsiteY3" fmla="*/ 0 h 333375"/>
              <a:gd name="connsiteX4" fmla="*/ 0 w 317500"/>
              <a:gd name="connsiteY4" fmla="*/ 3175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0" h="333375">
                <a:moveTo>
                  <a:pt x="0" y="3175"/>
                </a:moveTo>
                <a:cubicBezTo>
                  <a:pt x="1058" y="113242"/>
                  <a:pt x="2117" y="223308"/>
                  <a:pt x="3175" y="333375"/>
                </a:cubicBezTo>
                <a:lnTo>
                  <a:pt x="317500" y="317500"/>
                </a:lnTo>
                <a:lnTo>
                  <a:pt x="317500" y="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3A486981-DA44-4447-BD07-5E71B788CC76}"/>
              </a:ext>
            </a:extLst>
          </p:cNvPr>
          <p:cNvSpPr/>
          <p:nvPr/>
        </p:nvSpPr>
        <p:spPr>
          <a:xfrm>
            <a:off x="7486650" y="4305300"/>
            <a:ext cx="358775" cy="307975"/>
          </a:xfrm>
          <a:custGeom>
            <a:avLst/>
            <a:gdLst>
              <a:gd name="connsiteX0" fmla="*/ 60325 w 358775"/>
              <a:gd name="connsiteY0" fmla="*/ 0 h 307975"/>
              <a:gd name="connsiteX1" fmla="*/ 28575 w 358775"/>
              <a:gd name="connsiteY1" fmla="*/ 44450 h 307975"/>
              <a:gd name="connsiteX2" fmla="*/ 0 w 358775"/>
              <a:gd name="connsiteY2" fmla="*/ 139700 h 307975"/>
              <a:gd name="connsiteX3" fmla="*/ 146050 w 358775"/>
              <a:gd name="connsiteY3" fmla="*/ 301625 h 307975"/>
              <a:gd name="connsiteX4" fmla="*/ 180975 w 358775"/>
              <a:gd name="connsiteY4" fmla="*/ 307975 h 307975"/>
              <a:gd name="connsiteX5" fmla="*/ 323850 w 358775"/>
              <a:gd name="connsiteY5" fmla="*/ 212725 h 307975"/>
              <a:gd name="connsiteX6" fmla="*/ 358775 w 358775"/>
              <a:gd name="connsiteY6" fmla="*/ 149225 h 307975"/>
              <a:gd name="connsiteX7" fmla="*/ 212725 w 358775"/>
              <a:gd name="connsiteY7" fmla="*/ 9525 h 307975"/>
              <a:gd name="connsiteX8" fmla="*/ 60325 w 358775"/>
              <a:gd name="connsiteY8" fmla="*/ 0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775" h="307975">
                <a:moveTo>
                  <a:pt x="60325" y="0"/>
                </a:moveTo>
                <a:lnTo>
                  <a:pt x="28575" y="44450"/>
                </a:lnTo>
                <a:lnTo>
                  <a:pt x="0" y="139700"/>
                </a:lnTo>
                <a:lnTo>
                  <a:pt x="146050" y="301625"/>
                </a:lnTo>
                <a:lnTo>
                  <a:pt x="180975" y="307975"/>
                </a:lnTo>
                <a:lnTo>
                  <a:pt x="323850" y="212725"/>
                </a:lnTo>
                <a:lnTo>
                  <a:pt x="358775" y="149225"/>
                </a:lnTo>
                <a:lnTo>
                  <a:pt x="212725" y="9525"/>
                </a:lnTo>
                <a:lnTo>
                  <a:pt x="6032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a:extLst>
              <a:ext uri="{FF2B5EF4-FFF2-40B4-BE49-F238E27FC236}">
                <a16:creationId xmlns:a16="http://schemas.microsoft.com/office/drawing/2014/main" id="{E1813497-D7A0-7143-B389-EDC6994C4D04}"/>
              </a:ext>
            </a:extLst>
          </p:cNvPr>
          <p:cNvSpPr/>
          <p:nvPr/>
        </p:nvSpPr>
        <p:spPr>
          <a:xfrm>
            <a:off x="7435850" y="3800475"/>
            <a:ext cx="371475" cy="276225"/>
          </a:xfrm>
          <a:custGeom>
            <a:avLst/>
            <a:gdLst>
              <a:gd name="connsiteX0" fmla="*/ 0 w 371475"/>
              <a:gd name="connsiteY0" fmla="*/ 82550 h 276225"/>
              <a:gd name="connsiteX1" fmla="*/ 133350 w 371475"/>
              <a:gd name="connsiteY1" fmla="*/ 165100 h 276225"/>
              <a:gd name="connsiteX2" fmla="*/ 168275 w 371475"/>
              <a:gd name="connsiteY2" fmla="*/ 276225 h 276225"/>
              <a:gd name="connsiteX3" fmla="*/ 295275 w 371475"/>
              <a:gd name="connsiteY3" fmla="*/ 219075 h 276225"/>
              <a:gd name="connsiteX4" fmla="*/ 323850 w 371475"/>
              <a:gd name="connsiteY4" fmla="*/ 165100 h 276225"/>
              <a:gd name="connsiteX5" fmla="*/ 371475 w 371475"/>
              <a:gd name="connsiteY5" fmla="*/ 152400 h 276225"/>
              <a:gd name="connsiteX6" fmla="*/ 317500 w 371475"/>
              <a:gd name="connsiteY6" fmla="*/ 133350 h 276225"/>
              <a:gd name="connsiteX7" fmla="*/ 314325 w 371475"/>
              <a:gd name="connsiteY7" fmla="*/ 92075 h 276225"/>
              <a:gd name="connsiteX8" fmla="*/ 225425 w 371475"/>
              <a:gd name="connsiteY8" fmla="*/ 50800 h 276225"/>
              <a:gd name="connsiteX9" fmla="*/ 225425 w 371475"/>
              <a:gd name="connsiteY9" fmla="*/ 0 h 276225"/>
              <a:gd name="connsiteX10" fmla="*/ 101600 w 371475"/>
              <a:gd name="connsiteY10" fmla="*/ 60325 h 276225"/>
              <a:gd name="connsiteX11" fmla="*/ 0 w 371475"/>
              <a:gd name="connsiteY11" fmla="*/ 8255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1475" h="276225">
                <a:moveTo>
                  <a:pt x="0" y="82550"/>
                </a:moveTo>
                <a:lnTo>
                  <a:pt x="133350" y="165100"/>
                </a:lnTo>
                <a:lnTo>
                  <a:pt x="168275" y="276225"/>
                </a:lnTo>
                <a:lnTo>
                  <a:pt x="295275" y="219075"/>
                </a:lnTo>
                <a:lnTo>
                  <a:pt x="323850" y="165100"/>
                </a:lnTo>
                <a:lnTo>
                  <a:pt x="371475" y="152400"/>
                </a:lnTo>
                <a:lnTo>
                  <a:pt x="317500" y="133350"/>
                </a:lnTo>
                <a:lnTo>
                  <a:pt x="314325" y="92075"/>
                </a:lnTo>
                <a:lnTo>
                  <a:pt x="225425" y="50800"/>
                </a:lnTo>
                <a:lnTo>
                  <a:pt x="225425" y="0"/>
                </a:lnTo>
                <a:lnTo>
                  <a:pt x="101600" y="60325"/>
                </a:lnTo>
                <a:lnTo>
                  <a:pt x="0" y="825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a:extLst>
              <a:ext uri="{FF2B5EF4-FFF2-40B4-BE49-F238E27FC236}">
                <a16:creationId xmlns:a16="http://schemas.microsoft.com/office/drawing/2014/main" id="{A64E3674-E756-BD4B-A870-6E304E2EC4E6}"/>
              </a:ext>
            </a:extLst>
          </p:cNvPr>
          <p:cNvSpPr/>
          <p:nvPr/>
        </p:nvSpPr>
        <p:spPr>
          <a:xfrm>
            <a:off x="8588375" y="3829050"/>
            <a:ext cx="387350" cy="346075"/>
          </a:xfrm>
          <a:custGeom>
            <a:avLst/>
            <a:gdLst>
              <a:gd name="connsiteX0" fmla="*/ 0 w 387350"/>
              <a:gd name="connsiteY0" fmla="*/ 82550 h 346075"/>
              <a:gd name="connsiteX1" fmla="*/ 50800 w 387350"/>
              <a:gd name="connsiteY1" fmla="*/ 269875 h 346075"/>
              <a:gd name="connsiteX2" fmla="*/ 98425 w 387350"/>
              <a:gd name="connsiteY2" fmla="*/ 295275 h 346075"/>
              <a:gd name="connsiteX3" fmla="*/ 98425 w 387350"/>
              <a:gd name="connsiteY3" fmla="*/ 295275 h 346075"/>
              <a:gd name="connsiteX4" fmla="*/ 107950 w 387350"/>
              <a:gd name="connsiteY4" fmla="*/ 346075 h 346075"/>
              <a:gd name="connsiteX5" fmla="*/ 387350 w 387350"/>
              <a:gd name="connsiteY5" fmla="*/ 336550 h 346075"/>
              <a:gd name="connsiteX6" fmla="*/ 377825 w 387350"/>
              <a:gd name="connsiteY6" fmla="*/ 225425 h 346075"/>
              <a:gd name="connsiteX7" fmla="*/ 292100 w 387350"/>
              <a:gd name="connsiteY7" fmla="*/ 215900 h 346075"/>
              <a:gd name="connsiteX8" fmla="*/ 234950 w 387350"/>
              <a:gd name="connsiteY8" fmla="*/ 12700 h 346075"/>
              <a:gd name="connsiteX9" fmla="*/ 171450 w 387350"/>
              <a:gd name="connsiteY9" fmla="*/ 0 h 346075"/>
              <a:gd name="connsiteX10" fmla="*/ 0 w 387350"/>
              <a:gd name="connsiteY10" fmla="*/ 82550 h 3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350" h="346075">
                <a:moveTo>
                  <a:pt x="0" y="82550"/>
                </a:moveTo>
                <a:lnTo>
                  <a:pt x="50800" y="269875"/>
                </a:lnTo>
                <a:lnTo>
                  <a:pt x="98425" y="295275"/>
                </a:lnTo>
                <a:lnTo>
                  <a:pt x="98425" y="295275"/>
                </a:lnTo>
                <a:lnTo>
                  <a:pt x="107950" y="346075"/>
                </a:lnTo>
                <a:lnTo>
                  <a:pt x="387350" y="336550"/>
                </a:lnTo>
                <a:lnTo>
                  <a:pt x="377825" y="225425"/>
                </a:lnTo>
                <a:lnTo>
                  <a:pt x="292100" y="215900"/>
                </a:lnTo>
                <a:lnTo>
                  <a:pt x="234950" y="12700"/>
                </a:lnTo>
                <a:lnTo>
                  <a:pt x="171450" y="0"/>
                </a:lnTo>
                <a:lnTo>
                  <a:pt x="0" y="825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CF1D5B1D-3942-D84E-A250-0A1AC250D5E7}"/>
              </a:ext>
            </a:extLst>
          </p:cNvPr>
          <p:cNvSpPr/>
          <p:nvPr/>
        </p:nvSpPr>
        <p:spPr>
          <a:xfrm>
            <a:off x="7651750" y="3092450"/>
            <a:ext cx="371475" cy="336550"/>
          </a:xfrm>
          <a:custGeom>
            <a:avLst/>
            <a:gdLst>
              <a:gd name="connsiteX0" fmla="*/ 0 w 371475"/>
              <a:gd name="connsiteY0" fmla="*/ 66675 h 336550"/>
              <a:gd name="connsiteX1" fmla="*/ 177800 w 371475"/>
              <a:gd name="connsiteY1" fmla="*/ 336550 h 336550"/>
              <a:gd name="connsiteX2" fmla="*/ 371475 w 371475"/>
              <a:gd name="connsiteY2" fmla="*/ 231775 h 336550"/>
              <a:gd name="connsiteX3" fmla="*/ 238125 w 371475"/>
              <a:gd name="connsiteY3" fmla="*/ 12700 h 336550"/>
              <a:gd name="connsiteX4" fmla="*/ 117475 w 371475"/>
              <a:gd name="connsiteY4" fmla="*/ 0 h 336550"/>
              <a:gd name="connsiteX5" fmla="*/ 0 w 371475"/>
              <a:gd name="connsiteY5" fmla="*/ 66675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5" h="336550">
                <a:moveTo>
                  <a:pt x="0" y="66675"/>
                </a:moveTo>
                <a:lnTo>
                  <a:pt x="177800" y="336550"/>
                </a:lnTo>
                <a:lnTo>
                  <a:pt x="371475" y="231775"/>
                </a:lnTo>
                <a:lnTo>
                  <a:pt x="238125" y="12700"/>
                </a:lnTo>
                <a:lnTo>
                  <a:pt x="117475" y="0"/>
                </a:lnTo>
                <a:lnTo>
                  <a:pt x="0" y="666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a:extLst>
              <a:ext uri="{FF2B5EF4-FFF2-40B4-BE49-F238E27FC236}">
                <a16:creationId xmlns:a16="http://schemas.microsoft.com/office/drawing/2014/main" id="{9DAD6727-DE44-524D-9606-5A976576EF4F}"/>
              </a:ext>
            </a:extLst>
          </p:cNvPr>
          <p:cNvSpPr/>
          <p:nvPr/>
        </p:nvSpPr>
        <p:spPr>
          <a:xfrm>
            <a:off x="6911975" y="4775200"/>
            <a:ext cx="273050" cy="406400"/>
          </a:xfrm>
          <a:custGeom>
            <a:avLst/>
            <a:gdLst>
              <a:gd name="connsiteX0" fmla="*/ 6350 w 273050"/>
              <a:gd name="connsiteY0" fmla="*/ 95250 h 406400"/>
              <a:gd name="connsiteX1" fmla="*/ 0 w 273050"/>
              <a:gd name="connsiteY1" fmla="*/ 396875 h 406400"/>
              <a:gd name="connsiteX2" fmla="*/ 234950 w 273050"/>
              <a:gd name="connsiteY2" fmla="*/ 406400 h 406400"/>
              <a:gd name="connsiteX3" fmla="*/ 212725 w 273050"/>
              <a:gd name="connsiteY3" fmla="*/ 377825 h 406400"/>
              <a:gd name="connsiteX4" fmla="*/ 273050 w 273050"/>
              <a:gd name="connsiteY4" fmla="*/ 342900 h 406400"/>
              <a:gd name="connsiteX5" fmla="*/ 127000 w 273050"/>
              <a:gd name="connsiteY5" fmla="*/ 82550 h 406400"/>
              <a:gd name="connsiteX6" fmla="*/ 155575 w 273050"/>
              <a:gd name="connsiteY6" fmla="*/ 63500 h 406400"/>
              <a:gd name="connsiteX7" fmla="*/ 111125 w 273050"/>
              <a:gd name="connsiteY7" fmla="*/ 0 h 406400"/>
              <a:gd name="connsiteX8" fmla="*/ 6350 w 273050"/>
              <a:gd name="connsiteY8" fmla="*/ 9525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050" h="406400">
                <a:moveTo>
                  <a:pt x="6350" y="95250"/>
                </a:moveTo>
                <a:lnTo>
                  <a:pt x="0" y="396875"/>
                </a:lnTo>
                <a:lnTo>
                  <a:pt x="234950" y="406400"/>
                </a:lnTo>
                <a:lnTo>
                  <a:pt x="212725" y="377825"/>
                </a:lnTo>
                <a:lnTo>
                  <a:pt x="273050" y="342900"/>
                </a:lnTo>
                <a:lnTo>
                  <a:pt x="127000" y="82550"/>
                </a:lnTo>
                <a:lnTo>
                  <a:pt x="155575" y="63500"/>
                </a:lnTo>
                <a:lnTo>
                  <a:pt x="111125" y="0"/>
                </a:lnTo>
                <a:lnTo>
                  <a:pt x="6350" y="952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a:extLst>
              <a:ext uri="{FF2B5EF4-FFF2-40B4-BE49-F238E27FC236}">
                <a16:creationId xmlns:a16="http://schemas.microsoft.com/office/drawing/2014/main" id="{B07A6046-28AB-704B-ABE0-4889ECB70A4C}"/>
              </a:ext>
            </a:extLst>
          </p:cNvPr>
          <p:cNvSpPr/>
          <p:nvPr/>
        </p:nvSpPr>
        <p:spPr>
          <a:xfrm>
            <a:off x="6588125" y="3603625"/>
            <a:ext cx="323850" cy="234950"/>
          </a:xfrm>
          <a:custGeom>
            <a:avLst/>
            <a:gdLst>
              <a:gd name="connsiteX0" fmla="*/ 0 w 323850"/>
              <a:gd name="connsiteY0" fmla="*/ 0 h 234950"/>
              <a:gd name="connsiteX1" fmla="*/ 3175 w 323850"/>
              <a:gd name="connsiteY1" fmla="*/ 219075 h 234950"/>
              <a:gd name="connsiteX2" fmla="*/ 323850 w 323850"/>
              <a:gd name="connsiteY2" fmla="*/ 234950 h 234950"/>
              <a:gd name="connsiteX3" fmla="*/ 301625 w 323850"/>
              <a:gd name="connsiteY3" fmla="*/ 149225 h 234950"/>
              <a:gd name="connsiteX4" fmla="*/ 314325 w 323850"/>
              <a:gd name="connsiteY4" fmla="*/ 82550 h 234950"/>
              <a:gd name="connsiteX5" fmla="*/ 269875 w 323850"/>
              <a:gd name="connsiteY5" fmla="*/ 69850 h 234950"/>
              <a:gd name="connsiteX6" fmla="*/ 298450 w 323850"/>
              <a:gd name="connsiteY6" fmla="*/ 34925 h 234950"/>
              <a:gd name="connsiteX7" fmla="*/ 266700 w 323850"/>
              <a:gd name="connsiteY7" fmla="*/ 6350 h 234950"/>
              <a:gd name="connsiteX8" fmla="*/ 0 w 323850"/>
              <a:gd name="connsiteY8" fmla="*/ 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850" h="234950">
                <a:moveTo>
                  <a:pt x="0" y="0"/>
                </a:moveTo>
                <a:cubicBezTo>
                  <a:pt x="1058" y="73025"/>
                  <a:pt x="2117" y="146050"/>
                  <a:pt x="3175" y="219075"/>
                </a:cubicBezTo>
                <a:lnTo>
                  <a:pt x="323850" y="234950"/>
                </a:lnTo>
                <a:lnTo>
                  <a:pt x="301625" y="149225"/>
                </a:lnTo>
                <a:lnTo>
                  <a:pt x="314325" y="82550"/>
                </a:lnTo>
                <a:lnTo>
                  <a:pt x="269875" y="69850"/>
                </a:lnTo>
                <a:lnTo>
                  <a:pt x="298450" y="34925"/>
                </a:lnTo>
                <a:lnTo>
                  <a:pt x="266700" y="6350"/>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a:extLst>
              <a:ext uri="{FF2B5EF4-FFF2-40B4-BE49-F238E27FC236}">
                <a16:creationId xmlns:a16="http://schemas.microsoft.com/office/drawing/2014/main" id="{789AF79A-2CB8-A94B-97CB-1C6317BF6F89}"/>
              </a:ext>
            </a:extLst>
          </p:cNvPr>
          <p:cNvSpPr/>
          <p:nvPr/>
        </p:nvSpPr>
        <p:spPr>
          <a:xfrm>
            <a:off x="3943350" y="2994025"/>
            <a:ext cx="342900" cy="203200"/>
          </a:xfrm>
          <a:custGeom>
            <a:avLst/>
            <a:gdLst>
              <a:gd name="connsiteX0" fmla="*/ 0 w 342900"/>
              <a:gd name="connsiteY0" fmla="*/ 0 h 203200"/>
              <a:gd name="connsiteX1" fmla="*/ 44450 w 342900"/>
              <a:gd name="connsiteY1" fmla="*/ 44450 h 203200"/>
              <a:gd name="connsiteX2" fmla="*/ 53975 w 342900"/>
              <a:gd name="connsiteY2" fmla="*/ 79375 h 203200"/>
              <a:gd name="connsiteX3" fmla="*/ 85725 w 342900"/>
              <a:gd name="connsiteY3" fmla="*/ 50800 h 203200"/>
              <a:gd name="connsiteX4" fmla="*/ 85725 w 342900"/>
              <a:gd name="connsiteY4" fmla="*/ 117475 h 203200"/>
              <a:gd name="connsiteX5" fmla="*/ 139700 w 342900"/>
              <a:gd name="connsiteY5" fmla="*/ 142875 h 203200"/>
              <a:gd name="connsiteX6" fmla="*/ 139700 w 342900"/>
              <a:gd name="connsiteY6" fmla="*/ 142875 h 203200"/>
              <a:gd name="connsiteX7" fmla="*/ 203200 w 342900"/>
              <a:gd name="connsiteY7" fmla="*/ 161925 h 203200"/>
              <a:gd name="connsiteX8" fmla="*/ 187325 w 342900"/>
              <a:gd name="connsiteY8" fmla="*/ 190500 h 203200"/>
              <a:gd name="connsiteX9" fmla="*/ 225425 w 342900"/>
              <a:gd name="connsiteY9" fmla="*/ 203200 h 203200"/>
              <a:gd name="connsiteX10" fmla="*/ 339725 w 342900"/>
              <a:gd name="connsiteY10" fmla="*/ 184150 h 203200"/>
              <a:gd name="connsiteX11" fmla="*/ 342900 w 342900"/>
              <a:gd name="connsiteY11" fmla="*/ 12700 h 203200"/>
              <a:gd name="connsiteX12" fmla="*/ 0 w 342900"/>
              <a:gd name="connsiteY12" fmla="*/ 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 h="203200">
                <a:moveTo>
                  <a:pt x="0" y="0"/>
                </a:moveTo>
                <a:lnTo>
                  <a:pt x="44450" y="44450"/>
                </a:lnTo>
                <a:lnTo>
                  <a:pt x="53975" y="79375"/>
                </a:lnTo>
                <a:lnTo>
                  <a:pt x="85725" y="50800"/>
                </a:lnTo>
                <a:lnTo>
                  <a:pt x="85725" y="117475"/>
                </a:lnTo>
                <a:lnTo>
                  <a:pt x="139700" y="142875"/>
                </a:lnTo>
                <a:lnTo>
                  <a:pt x="139700" y="142875"/>
                </a:lnTo>
                <a:lnTo>
                  <a:pt x="203200" y="161925"/>
                </a:lnTo>
                <a:lnTo>
                  <a:pt x="187325" y="190500"/>
                </a:lnTo>
                <a:lnTo>
                  <a:pt x="225425" y="203200"/>
                </a:lnTo>
                <a:lnTo>
                  <a:pt x="339725" y="184150"/>
                </a:lnTo>
                <a:cubicBezTo>
                  <a:pt x="340783" y="127000"/>
                  <a:pt x="341842" y="69850"/>
                  <a:pt x="342900" y="12700"/>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a:extLst>
              <a:ext uri="{FF2B5EF4-FFF2-40B4-BE49-F238E27FC236}">
                <a16:creationId xmlns:a16="http://schemas.microsoft.com/office/drawing/2014/main" id="{C593F2C1-3FF1-2548-B39F-9045DC7CAB3D}"/>
              </a:ext>
            </a:extLst>
          </p:cNvPr>
          <p:cNvSpPr/>
          <p:nvPr/>
        </p:nvSpPr>
        <p:spPr>
          <a:xfrm>
            <a:off x="4876800" y="2717800"/>
            <a:ext cx="282575" cy="241300"/>
          </a:xfrm>
          <a:custGeom>
            <a:avLst/>
            <a:gdLst>
              <a:gd name="connsiteX0" fmla="*/ 0 w 282575"/>
              <a:gd name="connsiteY0" fmla="*/ 0 h 241300"/>
              <a:gd name="connsiteX1" fmla="*/ 0 w 282575"/>
              <a:gd name="connsiteY1" fmla="*/ 241300 h 241300"/>
              <a:gd name="connsiteX2" fmla="*/ 279400 w 282575"/>
              <a:gd name="connsiteY2" fmla="*/ 241300 h 241300"/>
              <a:gd name="connsiteX3" fmla="*/ 282575 w 282575"/>
              <a:gd name="connsiteY3" fmla="*/ 6350 h 241300"/>
              <a:gd name="connsiteX4" fmla="*/ 0 w 282575"/>
              <a:gd name="connsiteY4" fmla="*/ 0 h 24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75" h="241300">
                <a:moveTo>
                  <a:pt x="0" y="0"/>
                </a:moveTo>
                <a:lnTo>
                  <a:pt x="0" y="241300"/>
                </a:lnTo>
                <a:lnTo>
                  <a:pt x="279400" y="241300"/>
                </a:lnTo>
                <a:cubicBezTo>
                  <a:pt x="280458" y="162983"/>
                  <a:pt x="281517" y="84667"/>
                  <a:pt x="282575" y="6350"/>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872E8F23-FC87-6E4D-BB0E-6F096E07D739}"/>
              </a:ext>
            </a:extLst>
          </p:cNvPr>
          <p:cNvSpPr/>
          <p:nvPr/>
        </p:nvSpPr>
        <p:spPr>
          <a:xfrm>
            <a:off x="6308725" y="3584575"/>
            <a:ext cx="285750" cy="247650"/>
          </a:xfrm>
          <a:custGeom>
            <a:avLst/>
            <a:gdLst>
              <a:gd name="connsiteX0" fmla="*/ 0 w 285750"/>
              <a:gd name="connsiteY0" fmla="*/ 0 h 247650"/>
              <a:gd name="connsiteX1" fmla="*/ 3175 w 285750"/>
              <a:gd name="connsiteY1" fmla="*/ 231775 h 247650"/>
              <a:gd name="connsiteX2" fmla="*/ 82550 w 285750"/>
              <a:gd name="connsiteY2" fmla="*/ 231775 h 247650"/>
              <a:gd name="connsiteX3" fmla="*/ 82550 w 285750"/>
              <a:gd name="connsiteY3" fmla="*/ 231775 h 247650"/>
              <a:gd name="connsiteX4" fmla="*/ 279400 w 285750"/>
              <a:gd name="connsiteY4" fmla="*/ 247650 h 247650"/>
              <a:gd name="connsiteX5" fmla="*/ 285750 w 285750"/>
              <a:gd name="connsiteY5" fmla="*/ 19050 h 247650"/>
              <a:gd name="connsiteX6" fmla="*/ 209550 w 285750"/>
              <a:gd name="connsiteY6" fmla="*/ 25400 h 247650"/>
              <a:gd name="connsiteX7" fmla="*/ 209550 w 285750"/>
              <a:gd name="connsiteY7" fmla="*/ 12700 h 247650"/>
              <a:gd name="connsiteX8" fmla="*/ 0 w 285750"/>
              <a:gd name="connsiteY8"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47650">
                <a:moveTo>
                  <a:pt x="0" y="0"/>
                </a:moveTo>
                <a:cubicBezTo>
                  <a:pt x="1058" y="77258"/>
                  <a:pt x="2117" y="154517"/>
                  <a:pt x="3175" y="231775"/>
                </a:cubicBezTo>
                <a:lnTo>
                  <a:pt x="82550" y="231775"/>
                </a:lnTo>
                <a:lnTo>
                  <a:pt x="82550" y="231775"/>
                </a:lnTo>
                <a:lnTo>
                  <a:pt x="279400" y="247650"/>
                </a:lnTo>
                <a:lnTo>
                  <a:pt x="285750" y="19050"/>
                </a:lnTo>
                <a:lnTo>
                  <a:pt x="209550" y="25400"/>
                </a:lnTo>
                <a:lnTo>
                  <a:pt x="209550" y="12700"/>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80B3F016-6394-D44D-AE9D-A30884FD78CE}"/>
              </a:ext>
            </a:extLst>
          </p:cNvPr>
          <p:cNvSpPr/>
          <p:nvPr/>
        </p:nvSpPr>
        <p:spPr>
          <a:xfrm>
            <a:off x="7981950" y="4533900"/>
            <a:ext cx="409575" cy="342900"/>
          </a:xfrm>
          <a:custGeom>
            <a:avLst/>
            <a:gdLst>
              <a:gd name="connsiteX0" fmla="*/ 0 w 409575"/>
              <a:gd name="connsiteY0" fmla="*/ 136525 h 342900"/>
              <a:gd name="connsiteX1" fmla="*/ 6350 w 409575"/>
              <a:gd name="connsiteY1" fmla="*/ 295275 h 342900"/>
              <a:gd name="connsiteX2" fmla="*/ 63500 w 409575"/>
              <a:gd name="connsiteY2" fmla="*/ 288925 h 342900"/>
              <a:gd name="connsiteX3" fmla="*/ 95250 w 409575"/>
              <a:gd name="connsiteY3" fmla="*/ 260350 h 342900"/>
              <a:gd name="connsiteX4" fmla="*/ 63500 w 409575"/>
              <a:gd name="connsiteY4" fmla="*/ 342900 h 342900"/>
              <a:gd name="connsiteX5" fmla="*/ 174625 w 409575"/>
              <a:gd name="connsiteY5" fmla="*/ 311150 h 342900"/>
              <a:gd name="connsiteX6" fmla="*/ 174625 w 409575"/>
              <a:gd name="connsiteY6" fmla="*/ 311150 h 342900"/>
              <a:gd name="connsiteX7" fmla="*/ 212725 w 409575"/>
              <a:gd name="connsiteY7" fmla="*/ 279400 h 342900"/>
              <a:gd name="connsiteX8" fmla="*/ 339725 w 409575"/>
              <a:gd name="connsiteY8" fmla="*/ 241300 h 342900"/>
              <a:gd name="connsiteX9" fmla="*/ 339725 w 409575"/>
              <a:gd name="connsiteY9" fmla="*/ 241300 h 342900"/>
              <a:gd name="connsiteX10" fmla="*/ 409575 w 409575"/>
              <a:gd name="connsiteY10" fmla="*/ 238125 h 342900"/>
              <a:gd name="connsiteX11" fmla="*/ 304800 w 409575"/>
              <a:gd name="connsiteY11" fmla="*/ 136525 h 342900"/>
              <a:gd name="connsiteX12" fmla="*/ 234950 w 409575"/>
              <a:gd name="connsiteY12" fmla="*/ 0 h 342900"/>
              <a:gd name="connsiteX13" fmla="*/ 196850 w 409575"/>
              <a:gd name="connsiteY13" fmla="*/ 60325 h 342900"/>
              <a:gd name="connsiteX14" fmla="*/ 0 w 409575"/>
              <a:gd name="connsiteY14" fmla="*/ 13652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575" h="342900">
                <a:moveTo>
                  <a:pt x="0" y="136525"/>
                </a:moveTo>
                <a:lnTo>
                  <a:pt x="6350" y="295275"/>
                </a:lnTo>
                <a:lnTo>
                  <a:pt x="63500" y="288925"/>
                </a:lnTo>
                <a:lnTo>
                  <a:pt x="95250" y="260350"/>
                </a:lnTo>
                <a:lnTo>
                  <a:pt x="63500" y="342900"/>
                </a:lnTo>
                <a:lnTo>
                  <a:pt x="174625" y="311150"/>
                </a:lnTo>
                <a:lnTo>
                  <a:pt x="174625" y="311150"/>
                </a:lnTo>
                <a:lnTo>
                  <a:pt x="212725" y="279400"/>
                </a:lnTo>
                <a:lnTo>
                  <a:pt x="339725" y="241300"/>
                </a:lnTo>
                <a:lnTo>
                  <a:pt x="339725" y="241300"/>
                </a:lnTo>
                <a:lnTo>
                  <a:pt x="409575" y="238125"/>
                </a:lnTo>
                <a:lnTo>
                  <a:pt x="304800" y="136525"/>
                </a:lnTo>
                <a:lnTo>
                  <a:pt x="234950" y="0"/>
                </a:lnTo>
                <a:lnTo>
                  <a:pt x="196850" y="60325"/>
                </a:lnTo>
                <a:lnTo>
                  <a:pt x="0" y="1365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a:extLst>
              <a:ext uri="{FF2B5EF4-FFF2-40B4-BE49-F238E27FC236}">
                <a16:creationId xmlns:a16="http://schemas.microsoft.com/office/drawing/2014/main" id="{EA614118-0086-4247-9895-0ED2705FC4D5}"/>
              </a:ext>
            </a:extLst>
          </p:cNvPr>
          <p:cNvSpPr/>
          <p:nvPr/>
        </p:nvSpPr>
        <p:spPr>
          <a:xfrm>
            <a:off x="5692775" y="4622800"/>
            <a:ext cx="295275" cy="479425"/>
          </a:xfrm>
          <a:custGeom>
            <a:avLst/>
            <a:gdLst>
              <a:gd name="connsiteX0" fmla="*/ 0 w 295275"/>
              <a:gd name="connsiteY0" fmla="*/ 6350 h 479425"/>
              <a:gd name="connsiteX1" fmla="*/ 15875 w 295275"/>
              <a:gd name="connsiteY1" fmla="*/ 79375 h 479425"/>
              <a:gd name="connsiteX2" fmla="*/ 53975 w 295275"/>
              <a:gd name="connsiteY2" fmla="*/ 98425 h 479425"/>
              <a:gd name="connsiteX3" fmla="*/ 88900 w 295275"/>
              <a:gd name="connsiteY3" fmla="*/ 225425 h 479425"/>
              <a:gd name="connsiteX4" fmla="*/ 158750 w 295275"/>
              <a:gd name="connsiteY4" fmla="*/ 269875 h 479425"/>
              <a:gd name="connsiteX5" fmla="*/ 142875 w 295275"/>
              <a:gd name="connsiteY5" fmla="*/ 307975 h 479425"/>
              <a:gd name="connsiteX6" fmla="*/ 200025 w 295275"/>
              <a:gd name="connsiteY6" fmla="*/ 320675 h 479425"/>
              <a:gd name="connsiteX7" fmla="*/ 155575 w 295275"/>
              <a:gd name="connsiteY7" fmla="*/ 352425 h 479425"/>
              <a:gd name="connsiteX8" fmla="*/ 209550 w 295275"/>
              <a:gd name="connsiteY8" fmla="*/ 422275 h 479425"/>
              <a:gd name="connsiteX9" fmla="*/ 193675 w 295275"/>
              <a:gd name="connsiteY9" fmla="*/ 454025 h 479425"/>
              <a:gd name="connsiteX10" fmla="*/ 247650 w 295275"/>
              <a:gd name="connsiteY10" fmla="*/ 479425 h 479425"/>
              <a:gd name="connsiteX11" fmla="*/ 295275 w 295275"/>
              <a:gd name="connsiteY11" fmla="*/ 479425 h 479425"/>
              <a:gd name="connsiteX12" fmla="*/ 285750 w 295275"/>
              <a:gd name="connsiteY12" fmla="*/ 0 h 479425"/>
              <a:gd name="connsiteX13" fmla="*/ 0 w 295275"/>
              <a:gd name="connsiteY13" fmla="*/ 6350 h 47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5275" h="479425">
                <a:moveTo>
                  <a:pt x="0" y="6350"/>
                </a:moveTo>
                <a:lnTo>
                  <a:pt x="15875" y="79375"/>
                </a:lnTo>
                <a:lnTo>
                  <a:pt x="53975" y="98425"/>
                </a:lnTo>
                <a:lnTo>
                  <a:pt x="88900" y="225425"/>
                </a:lnTo>
                <a:lnTo>
                  <a:pt x="158750" y="269875"/>
                </a:lnTo>
                <a:lnTo>
                  <a:pt x="142875" y="307975"/>
                </a:lnTo>
                <a:lnTo>
                  <a:pt x="200025" y="320675"/>
                </a:lnTo>
                <a:lnTo>
                  <a:pt x="155575" y="352425"/>
                </a:lnTo>
                <a:lnTo>
                  <a:pt x="209550" y="422275"/>
                </a:lnTo>
                <a:lnTo>
                  <a:pt x="193675" y="454025"/>
                </a:lnTo>
                <a:lnTo>
                  <a:pt x="247650" y="479425"/>
                </a:lnTo>
                <a:lnTo>
                  <a:pt x="295275" y="479425"/>
                </a:lnTo>
                <a:lnTo>
                  <a:pt x="285750" y="0"/>
                </a:lnTo>
                <a:lnTo>
                  <a:pt x="0" y="63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89FAA0AA-0C8B-BD49-99D7-D90E56CA763D}"/>
              </a:ext>
            </a:extLst>
          </p:cNvPr>
          <p:cNvSpPr/>
          <p:nvPr/>
        </p:nvSpPr>
        <p:spPr>
          <a:xfrm>
            <a:off x="7308850" y="3067050"/>
            <a:ext cx="403225" cy="346075"/>
          </a:xfrm>
          <a:custGeom>
            <a:avLst/>
            <a:gdLst>
              <a:gd name="connsiteX0" fmla="*/ 0 w 403225"/>
              <a:gd name="connsiteY0" fmla="*/ 161925 h 346075"/>
              <a:gd name="connsiteX1" fmla="*/ 127000 w 403225"/>
              <a:gd name="connsiteY1" fmla="*/ 346075 h 346075"/>
              <a:gd name="connsiteX2" fmla="*/ 403225 w 403225"/>
              <a:gd name="connsiteY2" fmla="*/ 196850 h 346075"/>
              <a:gd name="connsiteX3" fmla="*/ 298450 w 403225"/>
              <a:gd name="connsiteY3" fmla="*/ 0 h 346075"/>
              <a:gd name="connsiteX4" fmla="*/ 0 w 403225"/>
              <a:gd name="connsiteY4" fmla="*/ 161925 h 346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5" h="346075">
                <a:moveTo>
                  <a:pt x="0" y="161925"/>
                </a:moveTo>
                <a:lnTo>
                  <a:pt x="127000" y="346075"/>
                </a:lnTo>
                <a:lnTo>
                  <a:pt x="403225" y="196850"/>
                </a:lnTo>
                <a:lnTo>
                  <a:pt x="298450" y="0"/>
                </a:lnTo>
                <a:lnTo>
                  <a:pt x="0" y="1619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a:extLst>
              <a:ext uri="{FF2B5EF4-FFF2-40B4-BE49-F238E27FC236}">
                <a16:creationId xmlns:a16="http://schemas.microsoft.com/office/drawing/2014/main" id="{E76790A3-FC44-4B41-8AFE-A4A09AFB1B26}"/>
              </a:ext>
            </a:extLst>
          </p:cNvPr>
          <p:cNvSpPr/>
          <p:nvPr/>
        </p:nvSpPr>
        <p:spPr>
          <a:xfrm>
            <a:off x="6248400" y="3276600"/>
            <a:ext cx="257175" cy="317500"/>
          </a:xfrm>
          <a:custGeom>
            <a:avLst/>
            <a:gdLst>
              <a:gd name="connsiteX0" fmla="*/ 0 w 257175"/>
              <a:gd name="connsiteY0" fmla="*/ 6350 h 317500"/>
              <a:gd name="connsiteX1" fmla="*/ 3175 w 257175"/>
              <a:gd name="connsiteY1" fmla="*/ 314325 h 317500"/>
              <a:gd name="connsiteX2" fmla="*/ 60325 w 257175"/>
              <a:gd name="connsiteY2" fmla="*/ 311150 h 317500"/>
              <a:gd name="connsiteX3" fmla="*/ 257175 w 257175"/>
              <a:gd name="connsiteY3" fmla="*/ 317500 h 317500"/>
              <a:gd name="connsiteX4" fmla="*/ 254000 w 257175"/>
              <a:gd name="connsiteY4" fmla="*/ 31750 h 317500"/>
              <a:gd name="connsiteX5" fmla="*/ 184150 w 257175"/>
              <a:gd name="connsiteY5" fmla="*/ 0 h 317500"/>
              <a:gd name="connsiteX6" fmla="*/ 152400 w 257175"/>
              <a:gd name="connsiteY6" fmla="*/ 66675 h 317500"/>
              <a:gd name="connsiteX7" fmla="*/ 95250 w 257175"/>
              <a:gd name="connsiteY7" fmla="*/ 28575 h 317500"/>
              <a:gd name="connsiteX8" fmla="*/ 47625 w 257175"/>
              <a:gd name="connsiteY8" fmla="*/ 44450 h 317500"/>
              <a:gd name="connsiteX9" fmla="*/ 0 w 257175"/>
              <a:gd name="connsiteY9" fmla="*/ 63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75" h="317500">
                <a:moveTo>
                  <a:pt x="0" y="6350"/>
                </a:moveTo>
                <a:cubicBezTo>
                  <a:pt x="1058" y="109008"/>
                  <a:pt x="2117" y="211667"/>
                  <a:pt x="3175" y="314325"/>
                </a:cubicBezTo>
                <a:lnTo>
                  <a:pt x="60325" y="311150"/>
                </a:lnTo>
                <a:lnTo>
                  <a:pt x="257175" y="317500"/>
                </a:lnTo>
                <a:cubicBezTo>
                  <a:pt x="256117" y="222250"/>
                  <a:pt x="255058" y="127000"/>
                  <a:pt x="254000" y="31750"/>
                </a:cubicBezTo>
                <a:lnTo>
                  <a:pt x="184150" y="0"/>
                </a:lnTo>
                <a:lnTo>
                  <a:pt x="152400" y="66675"/>
                </a:lnTo>
                <a:lnTo>
                  <a:pt x="95250" y="28575"/>
                </a:lnTo>
                <a:lnTo>
                  <a:pt x="47625" y="44450"/>
                </a:lnTo>
                <a:lnTo>
                  <a:pt x="0" y="63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a:extLst>
              <a:ext uri="{FF2B5EF4-FFF2-40B4-BE49-F238E27FC236}">
                <a16:creationId xmlns:a16="http://schemas.microsoft.com/office/drawing/2014/main" id="{6BB4B6E4-ADE5-AD40-B0F4-B6B13CD017D3}"/>
              </a:ext>
            </a:extLst>
          </p:cNvPr>
          <p:cNvSpPr/>
          <p:nvPr/>
        </p:nvSpPr>
        <p:spPr>
          <a:xfrm>
            <a:off x="6667500" y="4867275"/>
            <a:ext cx="244475" cy="317500"/>
          </a:xfrm>
          <a:custGeom>
            <a:avLst/>
            <a:gdLst>
              <a:gd name="connsiteX0" fmla="*/ 0 w 244475"/>
              <a:gd name="connsiteY0" fmla="*/ 3175 h 317500"/>
              <a:gd name="connsiteX1" fmla="*/ 12700 w 244475"/>
              <a:gd name="connsiteY1" fmla="*/ 317500 h 317500"/>
              <a:gd name="connsiteX2" fmla="*/ 241300 w 244475"/>
              <a:gd name="connsiteY2" fmla="*/ 314325 h 317500"/>
              <a:gd name="connsiteX3" fmla="*/ 244475 w 244475"/>
              <a:gd name="connsiteY3" fmla="*/ 0 h 317500"/>
              <a:gd name="connsiteX4" fmla="*/ 0 w 244475"/>
              <a:gd name="connsiteY4" fmla="*/ 317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75" h="317500">
                <a:moveTo>
                  <a:pt x="0" y="3175"/>
                </a:moveTo>
                <a:lnTo>
                  <a:pt x="12700" y="317500"/>
                </a:lnTo>
                <a:lnTo>
                  <a:pt x="241300" y="314325"/>
                </a:lnTo>
                <a:cubicBezTo>
                  <a:pt x="242358" y="209550"/>
                  <a:pt x="243417" y="104775"/>
                  <a:pt x="244475" y="0"/>
                </a:cubicBez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a:extLst>
              <a:ext uri="{FF2B5EF4-FFF2-40B4-BE49-F238E27FC236}">
                <a16:creationId xmlns:a16="http://schemas.microsoft.com/office/drawing/2014/main" id="{F1B6A445-7928-0D4B-9F3C-12CB7DDEF7CD}"/>
              </a:ext>
            </a:extLst>
          </p:cNvPr>
          <p:cNvSpPr/>
          <p:nvPr/>
        </p:nvSpPr>
        <p:spPr>
          <a:xfrm>
            <a:off x="6346825" y="4286250"/>
            <a:ext cx="314325" cy="333375"/>
          </a:xfrm>
          <a:custGeom>
            <a:avLst/>
            <a:gdLst>
              <a:gd name="connsiteX0" fmla="*/ 0 w 314325"/>
              <a:gd name="connsiteY0" fmla="*/ 25400 h 333375"/>
              <a:gd name="connsiteX1" fmla="*/ 6350 w 314325"/>
              <a:gd name="connsiteY1" fmla="*/ 333375 h 333375"/>
              <a:gd name="connsiteX2" fmla="*/ 314325 w 314325"/>
              <a:gd name="connsiteY2" fmla="*/ 330200 h 333375"/>
              <a:gd name="connsiteX3" fmla="*/ 311150 w 314325"/>
              <a:gd name="connsiteY3" fmla="*/ 0 h 333375"/>
              <a:gd name="connsiteX4" fmla="*/ 231775 w 314325"/>
              <a:gd name="connsiteY4" fmla="*/ 63500 h 333375"/>
              <a:gd name="connsiteX5" fmla="*/ 222250 w 314325"/>
              <a:gd name="connsiteY5" fmla="*/ 22225 h 333375"/>
              <a:gd name="connsiteX6" fmla="*/ 0 w 314325"/>
              <a:gd name="connsiteY6" fmla="*/ 2540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25" h="333375">
                <a:moveTo>
                  <a:pt x="0" y="25400"/>
                </a:moveTo>
                <a:lnTo>
                  <a:pt x="6350" y="333375"/>
                </a:lnTo>
                <a:lnTo>
                  <a:pt x="314325" y="330200"/>
                </a:lnTo>
                <a:cubicBezTo>
                  <a:pt x="313267" y="220133"/>
                  <a:pt x="312208" y="110067"/>
                  <a:pt x="311150" y="0"/>
                </a:cubicBezTo>
                <a:lnTo>
                  <a:pt x="231775" y="63500"/>
                </a:lnTo>
                <a:lnTo>
                  <a:pt x="222250" y="22225"/>
                </a:lnTo>
                <a:lnTo>
                  <a:pt x="0" y="254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a:extLst>
              <a:ext uri="{FF2B5EF4-FFF2-40B4-BE49-F238E27FC236}">
                <a16:creationId xmlns:a16="http://schemas.microsoft.com/office/drawing/2014/main" id="{B262FD8B-C3A0-BF42-9945-6E5ACEC5630E}"/>
              </a:ext>
            </a:extLst>
          </p:cNvPr>
          <p:cNvSpPr/>
          <p:nvPr/>
        </p:nvSpPr>
        <p:spPr>
          <a:xfrm>
            <a:off x="5978525" y="3502025"/>
            <a:ext cx="333375" cy="219075"/>
          </a:xfrm>
          <a:custGeom>
            <a:avLst/>
            <a:gdLst>
              <a:gd name="connsiteX0" fmla="*/ 0 w 333375"/>
              <a:gd name="connsiteY0" fmla="*/ 0 h 219075"/>
              <a:gd name="connsiteX1" fmla="*/ 3175 w 333375"/>
              <a:gd name="connsiteY1" fmla="*/ 219075 h 219075"/>
              <a:gd name="connsiteX2" fmla="*/ 333375 w 333375"/>
              <a:gd name="connsiteY2" fmla="*/ 215900 h 219075"/>
              <a:gd name="connsiteX3" fmla="*/ 333375 w 333375"/>
              <a:gd name="connsiteY3" fmla="*/ 85725 h 219075"/>
              <a:gd name="connsiteX4" fmla="*/ 263525 w 333375"/>
              <a:gd name="connsiteY4" fmla="*/ 88900 h 219075"/>
              <a:gd name="connsiteX5" fmla="*/ 263525 w 333375"/>
              <a:gd name="connsiteY5" fmla="*/ 3175 h 219075"/>
              <a:gd name="connsiteX6" fmla="*/ 0 w 333375"/>
              <a:gd name="connsiteY6" fmla="*/ 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375" h="219075">
                <a:moveTo>
                  <a:pt x="0" y="0"/>
                </a:moveTo>
                <a:cubicBezTo>
                  <a:pt x="1058" y="73025"/>
                  <a:pt x="2117" y="146050"/>
                  <a:pt x="3175" y="219075"/>
                </a:cubicBezTo>
                <a:lnTo>
                  <a:pt x="333375" y="215900"/>
                </a:lnTo>
                <a:lnTo>
                  <a:pt x="333375" y="85725"/>
                </a:lnTo>
                <a:lnTo>
                  <a:pt x="263525" y="88900"/>
                </a:lnTo>
                <a:lnTo>
                  <a:pt x="263525" y="317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a:extLst>
              <a:ext uri="{FF2B5EF4-FFF2-40B4-BE49-F238E27FC236}">
                <a16:creationId xmlns:a16="http://schemas.microsoft.com/office/drawing/2014/main" id="{D1FF2F28-944E-2040-B536-26B03A7269E0}"/>
              </a:ext>
            </a:extLst>
          </p:cNvPr>
          <p:cNvSpPr/>
          <p:nvPr/>
        </p:nvSpPr>
        <p:spPr>
          <a:xfrm>
            <a:off x="4832350" y="2952750"/>
            <a:ext cx="273050" cy="234950"/>
          </a:xfrm>
          <a:custGeom>
            <a:avLst/>
            <a:gdLst>
              <a:gd name="connsiteX0" fmla="*/ 0 w 273050"/>
              <a:gd name="connsiteY0" fmla="*/ 234950 h 234950"/>
              <a:gd name="connsiteX1" fmla="*/ 273050 w 273050"/>
              <a:gd name="connsiteY1" fmla="*/ 234950 h 234950"/>
              <a:gd name="connsiteX2" fmla="*/ 260350 w 273050"/>
              <a:gd name="connsiteY2" fmla="*/ 12700 h 234950"/>
              <a:gd name="connsiteX3" fmla="*/ 44450 w 273050"/>
              <a:gd name="connsiteY3" fmla="*/ 9525 h 234950"/>
              <a:gd name="connsiteX4" fmla="*/ 44450 w 273050"/>
              <a:gd name="connsiteY4" fmla="*/ 9525 h 234950"/>
              <a:gd name="connsiteX5" fmla="*/ 0 w 273050"/>
              <a:gd name="connsiteY5" fmla="*/ 0 h 234950"/>
              <a:gd name="connsiteX6" fmla="*/ 0 w 273050"/>
              <a:gd name="connsiteY6" fmla="*/ 234950 h 23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050" h="234950">
                <a:moveTo>
                  <a:pt x="0" y="234950"/>
                </a:moveTo>
                <a:lnTo>
                  <a:pt x="273050" y="234950"/>
                </a:lnTo>
                <a:lnTo>
                  <a:pt x="260350" y="12700"/>
                </a:lnTo>
                <a:lnTo>
                  <a:pt x="44450" y="9525"/>
                </a:lnTo>
                <a:lnTo>
                  <a:pt x="44450" y="9525"/>
                </a:lnTo>
                <a:lnTo>
                  <a:pt x="0" y="0"/>
                </a:lnTo>
                <a:lnTo>
                  <a:pt x="0" y="2349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a:extLst>
              <a:ext uri="{FF2B5EF4-FFF2-40B4-BE49-F238E27FC236}">
                <a16:creationId xmlns:a16="http://schemas.microsoft.com/office/drawing/2014/main" id="{D1F7CFC1-E58B-0742-B385-5EECE503D886}"/>
              </a:ext>
            </a:extLst>
          </p:cNvPr>
          <p:cNvSpPr/>
          <p:nvPr/>
        </p:nvSpPr>
        <p:spPr>
          <a:xfrm>
            <a:off x="8235950" y="3756025"/>
            <a:ext cx="381000" cy="330200"/>
          </a:xfrm>
          <a:custGeom>
            <a:avLst/>
            <a:gdLst>
              <a:gd name="connsiteX0" fmla="*/ 0 w 381000"/>
              <a:gd name="connsiteY0" fmla="*/ 0 h 330200"/>
              <a:gd name="connsiteX1" fmla="*/ 12700 w 381000"/>
              <a:gd name="connsiteY1" fmla="*/ 142875 h 330200"/>
              <a:gd name="connsiteX2" fmla="*/ 22225 w 381000"/>
              <a:gd name="connsiteY2" fmla="*/ 196850 h 330200"/>
              <a:gd name="connsiteX3" fmla="*/ 15875 w 381000"/>
              <a:gd name="connsiteY3" fmla="*/ 254000 h 330200"/>
              <a:gd name="connsiteX4" fmla="*/ 9525 w 381000"/>
              <a:gd name="connsiteY4" fmla="*/ 285750 h 330200"/>
              <a:gd name="connsiteX5" fmla="*/ 57150 w 381000"/>
              <a:gd name="connsiteY5" fmla="*/ 301625 h 330200"/>
              <a:gd name="connsiteX6" fmla="*/ 133350 w 381000"/>
              <a:gd name="connsiteY6" fmla="*/ 273050 h 330200"/>
              <a:gd name="connsiteX7" fmla="*/ 152400 w 381000"/>
              <a:gd name="connsiteY7" fmla="*/ 266700 h 330200"/>
              <a:gd name="connsiteX8" fmla="*/ 184150 w 381000"/>
              <a:gd name="connsiteY8" fmla="*/ 292100 h 330200"/>
              <a:gd name="connsiteX9" fmla="*/ 184150 w 381000"/>
              <a:gd name="connsiteY9" fmla="*/ 292100 h 330200"/>
              <a:gd name="connsiteX10" fmla="*/ 273050 w 381000"/>
              <a:gd name="connsiteY10" fmla="*/ 330200 h 330200"/>
              <a:gd name="connsiteX11" fmla="*/ 381000 w 381000"/>
              <a:gd name="connsiteY11" fmla="*/ 266700 h 330200"/>
              <a:gd name="connsiteX12" fmla="*/ 349250 w 381000"/>
              <a:gd name="connsiteY12" fmla="*/ 158750 h 330200"/>
              <a:gd name="connsiteX13" fmla="*/ 323850 w 381000"/>
              <a:gd name="connsiteY13" fmla="*/ 174625 h 330200"/>
              <a:gd name="connsiteX14" fmla="*/ 320675 w 381000"/>
              <a:gd name="connsiteY14" fmla="*/ 158750 h 330200"/>
              <a:gd name="connsiteX15" fmla="*/ 279400 w 381000"/>
              <a:gd name="connsiteY15" fmla="*/ 136525 h 330200"/>
              <a:gd name="connsiteX16" fmla="*/ 244475 w 381000"/>
              <a:gd name="connsiteY16" fmla="*/ 63500 h 330200"/>
              <a:gd name="connsiteX17" fmla="*/ 117475 w 381000"/>
              <a:gd name="connsiteY17" fmla="*/ 60325 h 330200"/>
              <a:gd name="connsiteX18" fmla="*/ 0 w 381000"/>
              <a:gd name="connsiteY18"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000" h="330200">
                <a:moveTo>
                  <a:pt x="0" y="0"/>
                </a:moveTo>
                <a:lnTo>
                  <a:pt x="12700" y="142875"/>
                </a:lnTo>
                <a:lnTo>
                  <a:pt x="22225" y="196850"/>
                </a:lnTo>
                <a:lnTo>
                  <a:pt x="15875" y="254000"/>
                </a:lnTo>
                <a:lnTo>
                  <a:pt x="9525" y="285750"/>
                </a:lnTo>
                <a:lnTo>
                  <a:pt x="57150" y="301625"/>
                </a:lnTo>
                <a:lnTo>
                  <a:pt x="133350" y="273050"/>
                </a:lnTo>
                <a:lnTo>
                  <a:pt x="152400" y="266700"/>
                </a:lnTo>
                <a:lnTo>
                  <a:pt x="184150" y="292100"/>
                </a:lnTo>
                <a:lnTo>
                  <a:pt x="184150" y="292100"/>
                </a:lnTo>
                <a:lnTo>
                  <a:pt x="273050" y="330200"/>
                </a:lnTo>
                <a:lnTo>
                  <a:pt x="381000" y="266700"/>
                </a:lnTo>
                <a:lnTo>
                  <a:pt x="349250" y="158750"/>
                </a:lnTo>
                <a:lnTo>
                  <a:pt x="323850" y="174625"/>
                </a:lnTo>
                <a:lnTo>
                  <a:pt x="320675" y="158750"/>
                </a:lnTo>
                <a:lnTo>
                  <a:pt x="279400" y="136525"/>
                </a:lnTo>
                <a:lnTo>
                  <a:pt x="244475" y="63500"/>
                </a:lnTo>
                <a:lnTo>
                  <a:pt x="117475" y="6032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a:extLst>
              <a:ext uri="{FF2B5EF4-FFF2-40B4-BE49-F238E27FC236}">
                <a16:creationId xmlns:a16="http://schemas.microsoft.com/office/drawing/2014/main" id="{589E68D9-6EE2-5C4F-9F22-886C77FFBC28}"/>
              </a:ext>
            </a:extLst>
          </p:cNvPr>
          <p:cNvSpPr/>
          <p:nvPr/>
        </p:nvSpPr>
        <p:spPr>
          <a:xfrm>
            <a:off x="9242425" y="3444875"/>
            <a:ext cx="215900" cy="533400"/>
          </a:xfrm>
          <a:custGeom>
            <a:avLst/>
            <a:gdLst>
              <a:gd name="connsiteX0" fmla="*/ 0 w 215900"/>
              <a:gd name="connsiteY0" fmla="*/ 25400 h 533400"/>
              <a:gd name="connsiteX1" fmla="*/ 38100 w 215900"/>
              <a:gd name="connsiteY1" fmla="*/ 136525 h 533400"/>
              <a:gd name="connsiteX2" fmla="*/ 19050 w 215900"/>
              <a:gd name="connsiteY2" fmla="*/ 523875 h 533400"/>
              <a:gd name="connsiteX3" fmla="*/ 123825 w 215900"/>
              <a:gd name="connsiteY3" fmla="*/ 533400 h 533400"/>
              <a:gd name="connsiteX4" fmla="*/ 123825 w 215900"/>
              <a:gd name="connsiteY4" fmla="*/ 501650 h 533400"/>
              <a:gd name="connsiteX5" fmla="*/ 114300 w 215900"/>
              <a:gd name="connsiteY5" fmla="*/ 488950 h 533400"/>
              <a:gd name="connsiteX6" fmla="*/ 85725 w 215900"/>
              <a:gd name="connsiteY6" fmla="*/ 469900 h 533400"/>
              <a:gd name="connsiteX7" fmla="*/ 101600 w 215900"/>
              <a:gd name="connsiteY7" fmla="*/ 428625 h 533400"/>
              <a:gd name="connsiteX8" fmla="*/ 117475 w 215900"/>
              <a:gd name="connsiteY8" fmla="*/ 422275 h 533400"/>
              <a:gd name="connsiteX9" fmla="*/ 114300 w 215900"/>
              <a:gd name="connsiteY9" fmla="*/ 384175 h 533400"/>
              <a:gd name="connsiteX10" fmla="*/ 95250 w 215900"/>
              <a:gd name="connsiteY10" fmla="*/ 349250 h 533400"/>
              <a:gd name="connsiteX11" fmla="*/ 130175 w 215900"/>
              <a:gd name="connsiteY11" fmla="*/ 327025 h 533400"/>
              <a:gd name="connsiteX12" fmla="*/ 152400 w 215900"/>
              <a:gd name="connsiteY12" fmla="*/ 285750 h 533400"/>
              <a:gd name="connsiteX13" fmla="*/ 174625 w 215900"/>
              <a:gd name="connsiteY13" fmla="*/ 247650 h 533400"/>
              <a:gd name="connsiteX14" fmla="*/ 203200 w 215900"/>
              <a:gd name="connsiteY14" fmla="*/ 184150 h 533400"/>
              <a:gd name="connsiteX15" fmla="*/ 203200 w 215900"/>
              <a:gd name="connsiteY15" fmla="*/ 165100 h 533400"/>
              <a:gd name="connsiteX16" fmla="*/ 215900 w 215900"/>
              <a:gd name="connsiteY16" fmla="*/ 152400 h 533400"/>
              <a:gd name="connsiteX17" fmla="*/ 193675 w 215900"/>
              <a:gd name="connsiteY17" fmla="*/ 133350 h 533400"/>
              <a:gd name="connsiteX18" fmla="*/ 184150 w 215900"/>
              <a:gd name="connsiteY18" fmla="*/ 104775 h 533400"/>
              <a:gd name="connsiteX19" fmla="*/ 203200 w 215900"/>
              <a:gd name="connsiteY19" fmla="*/ 88900 h 533400"/>
              <a:gd name="connsiteX20" fmla="*/ 212725 w 215900"/>
              <a:gd name="connsiteY20" fmla="*/ 88900 h 533400"/>
              <a:gd name="connsiteX21" fmla="*/ 212725 w 215900"/>
              <a:gd name="connsiteY21" fmla="*/ 88900 h 533400"/>
              <a:gd name="connsiteX22" fmla="*/ 187325 w 215900"/>
              <a:gd name="connsiteY22" fmla="*/ 53975 h 533400"/>
              <a:gd name="connsiteX23" fmla="*/ 203200 w 215900"/>
              <a:gd name="connsiteY23" fmla="*/ 41275 h 533400"/>
              <a:gd name="connsiteX24" fmla="*/ 206375 w 215900"/>
              <a:gd name="connsiteY24" fmla="*/ 0 h 533400"/>
              <a:gd name="connsiteX25" fmla="*/ 0 w 215900"/>
              <a:gd name="connsiteY25" fmla="*/ 25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5900" h="533400">
                <a:moveTo>
                  <a:pt x="0" y="25400"/>
                </a:moveTo>
                <a:lnTo>
                  <a:pt x="38100" y="136525"/>
                </a:lnTo>
                <a:lnTo>
                  <a:pt x="19050" y="523875"/>
                </a:lnTo>
                <a:lnTo>
                  <a:pt x="123825" y="533400"/>
                </a:lnTo>
                <a:lnTo>
                  <a:pt x="123825" y="501650"/>
                </a:lnTo>
                <a:lnTo>
                  <a:pt x="114300" y="488950"/>
                </a:lnTo>
                <a:lnTo>
                  <a:pt x="85725" y="469900"/>
                </a:lnTo>
                <a:lnTo>
                  <a:pt x="101600" y="428625"/>
                </a:lnTo>
                <a:lnTo>
                  <a:pt x="117475" y="422275"/>
                </a:lnTo>
                <a:lnTo>
                  <a:pt x="114300" y="384175"/>
                </a:lnTo>
                <a:lnTo>
                  <a:pt x="95250" y="349250"/>
                </a:lnTo>
                <a:lnTo>
                  <a:pt x="130175" y="327025"/>
                </a:lnTo>
                <a:lnTo>
                  <a:pt x="152400" y="285750"/>
                </a:lnTo>
                <a:lnTo>
                  <a:pt x="174625" y="247650"/>
                </a:lnTo>
                <a:lnTo>
                  <a:pt x="203200" y="184150"/>
                </a:lnTo>
                <a:lnTo>
                  <a:pt x="203200" y="165100"/>
                </a:lnTo>
                <a:lnTo>
                  <a:pt x="215900" y="152400"/>
                </a:lnTo>
                <a:lnTo>
                  <a:pt x="193675" y="133350"/>
                </a:lnTo>
                <a:lnTo>
                  <a:pt x="184150" y="104775"/>
                </a:lnTo>
                <a:lnTo>
                  <a:pt x="203200" y="88900"/>
                </a:lnTo>
                <a:lnTo>
                  <a:pt x="212725" y="88900"/>
                </a:lnTo>
                <a:lnTo>
                  <a:pt x="212725" y="88900"/>
                </a:lnTo>
                <a:lnTo>
                  <a:pt x="187325" y="53975"/>
                </a:lnTo>
                <a:lnTo>
                  <a:pt x="203200" y="41275"/>
                </a:lnTo>
                <a:lnTo>
                  <a:pt x="206375" y="0"/>
                </a:lnTo>
                <a:lnTo>
                  <a:pt x="0" y="254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a:extLst>
              <a:ext uri="{FF2B5EF4-FFF2-40B4-BE49-F238E27FC236}">
                <a16:creationId xmlns:a16="http://schemas.microsoft.com/office/drawing/2014/main" id="{342C8CD0-DB27-6C4F-88D2-55A5CF592025}"/>
              </a:ext>
            </a:extLst>
          </p:cNvPr>
          <p:cNvSpPr/>
          <p:nvPr/>
        </p:nvSpPr>
        <p:spPr>
          <a:xfrm>
            <a:off x="9144000" y="3968750"/>
            <a:ext cx="231775" cy="149225"/>
          </a:xfrm>
          <a:custGeom>
            <a:avLst/>
            <a:gdLst>
              <a:gd name="connsiteX0" fmla="*/ 15875 w 231775"/>
              <a:gd name="connsiteY0" fmla="*/ 0 h 149225"/>
              <a:gd name="connsiteX1" fmla="*/ 0 w 231775"/>
              <a:gd name="connsiteY1" fmla="*/ 92075 h 149225"/>
              <a:gd name="connsiteX2" fmla="*/ 66675 w 231775"/>
              <a:gd name="connsiteY2" fmla="*/ 123825 h 149225"/>
              <a:gd name="connsiteX3" fmla="*/ 136525 w 231775"/>
              <a:gd name="connsiteY3" fmla="*/ 149225 h 149225"/>
              <a:gd name="connsiteX4" fmla="*/ 168275 w 231775"/>
              <a:gd name="connsiteY4" fmla="*/ 146050 h 149225"/>
              <a:gd name="connsiteX5" fmla="*/ 203200 w 231775"/>
              <a:gd name="connsiteY5" fmla="*/ 130175 h 149225"/>
              <a:gd name="connsiteX6" fmla="*/ 209550 w 231775"/>
              <a:gd name="connsiteY6" fmla="*/ 101600 h 149225"/>
              <a:gd name="connsiteX7" fmla="*/ 196850 w 231775"/>
              <a:gd name="connsiteY7" fmla="*/ 88900 h 149225"/>
              <a:gd name="connsiteX8" fmla="*/ 231775 w 231775"/>
              <a:gd name="connsiteY8" fmla="*/ 63500 h 149225"/>
              <a:gd name="connsiteX9" fmla="*/ 209550 w 231775"/>
              <a:gd name="connsiteY9" fmla="*/ 44450 h 149225"/>
              <a:gd name="connsiteX10" fmla="*/ 209550 w 231775"/>
              <a:gd name="connsiteY10" fmla="*/ 9525 h 149225"/>
              <a:gd name="connsiteX11" fmla="*/ 111125 w 231775"/>
              <a:gd name="connsiteY11" fmla="*/ 3175 h 149225"/>
              <a:gd name="connsiteX12" fmla="*/ 114300 w 231775"/>
              <a:gd name="connsiteY12" fmla="*/ 6350 h 149225"/>
              <a:gd name="connsiteX13" fmla="*/ 15875 w 231775"/>
              <a:gd name="connsiteY13" fmla="*/ 0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775" h="149225">
                <a:moveTo>
                  <a:pt x="15875" y="0"/>
                </a:moveTo>
                <a:lnTo>
                  <a:pt x="0" y="92075"/>
                </a:lnTo>
                <a:lnTo>
                  <a:pt x="66675" y="123825"/>
                </a:lnTo>
                <a:lnTo>
                  <a:pt x="136525" y="149225"/>
                </a:lnTo>
                <a:lnTo>
                  <a:pt x="168275" y="146050"/>
                </a:lnTo>
                <a:lnTo>
                  <a:pt x="203200" y="130175"/>
                </a:lnTo>
                <a:lnTo>
                  <a:pt x="209550" y="101600"/>
                </a:lnTo>
                <a:lnTo>
                  <a:pt x="196850" y="88900"/>
                </a:lnTo>
                <a:lnTo>
                  <a:pt x="231775" y="63500"/>
                </a:lnTo>
                <a:lnTo>
                  <a:pt x="209550" y="44450"/>
                </a:lnTo>
                <a:lnTo>
                  <a:pt x="209550" y="9525"/>
                </a:lnTo>
                <a:lnTo>
                  <a:pt x="111125" y="3175"/>
                </a:lnTo>
                <a:lnTo>
                  <a:pt x="114300" y="6350"/>
                </a:lnTo>
                <a:lnTo>
                  <a:pt x="158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a:extLst>
              <a:ext uri="{FF2B5EF4-FFF2-40B4-BE49-F238E27FC236}">
                <a16:creationId xmlns:a16="http://schemas.microsoft.com/office/drawing/2014/main" id="{D80AA386-3497-8146-956E-90A6CA228190}"/>
              </a:ext>
            </a:extLst>
          </p:cNvPr>
          <p:cNvSpPr/>
          <p:nvPr/>
        </p:nvSpPr>
        <p:spPr>
          <a:xfrm>
            <a:off x="4149725" y="3349625"/>
            <a:ext cx="971550" cy="704850"/>
          </a:xfrm>
          <a:custGeom>
            <a:avLst/>
            <a:gdLst>
              <a:gd name="connsiteX0" fmla="*/ 0 w 971550"/>
              <a:gd name="connsiteY0" fmla="*/ 336550 h 704850"/>
              <a:gd name="connsiteX1" fmla="*/ 523875 w 971550"/>
              <a:gd name="connsiteY1" fmla="*/ 704850 h 704850"/>
              <a:gd name="connsiteX2" fmla="*/ 539750 w 971550"/>
              <a:gd name="connsiteY2" fmla="*/ 596900 h 704850"/>
              <a:gd name="connsiteX3" fmla="*/ 647700 w 971550"/>
              <a:gd name="connsiteY3" fmla="*/ 603250 h 704850"/>
              <a:gd name="connsiteX4" fmla="*/ 650875 w 971550"/>
              <a:gd name="connsiteY4" fmla="*/ 422275 h 704850"/>
              <a:gd name="connsiteX5" fmla="*/ 762000 w 971550"/>
              <a:gd name="connsiteY5" fmla="*/ 422275 h 704850"/>
              <a:gd name="connsiteX6" fmla="*/ 762000 w 971550"/>
              <a:gd name="connsiteY6" fmla="*/ 387350 h 704850"/>
              <a:gd name="connsiteX7" fmla="*/ 971550 w 971550"/>
              <a:gd name="connsiteY7" fmla="*/ 390525 h 704850"/>
              <a:gd name="connsiteX8" fmla="*/ 942975 w 971550"/>
              <a:gd name="connsiteY8" fmla="*/ 307975 h 704850"/>
              <a:gd name="connsiteX9" fmla="*/ 892175 w 971550"/>
              <a:gd name="connsiteY9" fmla="*/ 222250 h 704850"/>
              <a:gd name="connsiteX10" fmla="*/ 819150 w 971550"/>
              <a:gd name="connsiteY10" fmla="*/ 203200 h 704850"/>
              <a:gd name="connsiteX11" fmla="*/ 701675 w 971550"/>
              <a:gd name="connsiteY11" fmla="*/ 193675 h 704850"/>
              <a:gd name="connsiteX12" fmla="*/ 628650 w 971550"/>
              <a:gd name="connsiteY12" fmla="*/ 146050 h 704850"/>
              <a:gd name="connsiteX13" fmla="*/ 596900 w 971550"/>
              <a:gd name="connsiteY13" fmla="*/ 82550 h 704850"/>
              <a:gd name="connsiteX14" fmla="*/ 536575 w 971550"/>
              <a:gd name="connsiteY14" fmla="*/ 50800 h 704850"/>
              <a:gd name="connsiteX15" fmla="*/ 498475 w 971550"/>
              <a:gd name="connsiteY15" fmla="*/ 22225 h 704850"/>
              <a:gd name="connsiteX16" fmla="*/ 460375 w 971550"/>
              <a:gd name="connsiteY16" fmla="*/ 44450 h 704850"/>
              <a:gd name="connsiteX17" fmla="*/ 431800 w 971550"/>
              <a:gd name="connsiteY17" fmla="*/ 28575 h 704850"/>
              <a:gd name="connsiteX18" fmla="*/ 406400 w 971550"/>
              <a:gd name="connsiteY18" fmla="*/ 60325 h 704850"/>
              <a:gd name="connsiteX19" fmla="*/ 317500 w 971550"/>
              <a:gd name="connsiteY19" fmla="*/ 0 h 704850"/>
              <a:gd name="connsiteX20" fmla="*/ 298450 w 971550"/>
              <a:gd name="connsiteY20" fmla="*/ 6350 h 704850"/>
              <a:gd name="connsiteX21" fmla="*/ 0 w 971550"/>
              <a:gd name="connsiteY21" fmla="*/ 3365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1550" h="704850">
                <a:moveTo>
                  <a:pt x="0" y="336550"/>
                </a:moveTo>
                <a:lnTo>
                  <a:pt x="523875" y="704850"/>
                </a:lnTo>
                <a:lnTo>
                  <a:pt x="539750" y="596900"/>
                </a:lnTo>
                <a:lnTo>
                  <a:pt x="647700" y="603250"/>
                </a:lnTo>
                <a:cubicBezTo>
                  <a:pt x="648758" y="542925"/>
                  <a:pt x="649817" y="482600"/>
                  <a:pt x="650875" y="422275"/>
                </a:cubicBezTo>
                <a:lnTo>
                  <a:pt x="762000" y="422275"/>
                </a:lnTo>
                <a:lnTo>
                  <a:pt x="762000" y="387350"/>
                </a:lnTo>
                <a:lnTo>
                  <a:pt x="971550" y="390525"/>
                </a:lnTo>
                <a:lnTo>
                  <a:pt x="942975" y="307975"/>
                </a:lnTo>
                <a:lnTo>
                  <a:pt x="892175" y="222250"/>
                </a:lnTo>
                <a:lnTo>
                  <a:pt x="819150" y="203200"/>
                </a:lnTo>
                <a:lnTo>
                  <a:pt x="701675" y="193675"/>
                </a:lnTo>
                <a:lnTo>
                  <a:pt x="628650" y="146050"/>
                </a:lnTo>
                <a:lnTo>
                  <a:pt x="596900" y="82550"/>
                </a:lnTo>
                <a:lnTo>
                  <a:pt x="536575" y="50800"/>
                </a:lnTo>
                <a:lnTo>
                  <a:pt x="498475" y="22225"/>
                </a:lnTo>
                <a:lnTo>
                  <a:pt x="460375" y="44450"/>
                </a:lnTo>
                <a:lnTo>
                  <a:pt x="431800" y="28575"/>
                </a:lnTo>
                <a:lnTo>
                  <a:pt x="406400" y="60325"/>
                </a:lnTo>
                <a:lnTo>
                  <a:pt x="317500" y="0"/>
                </a:lnTo>
                <a:lnTo>
                  <a:pt x="298450" y="6350"/>
                </a:lnTo>
                <a:lnTo>
                  <a:pt x="0" y="3365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a:extLst>
              <a:ext uri="{FF2B5EF4-FFF2-40B4-BE49-F238E27FC236}">
                <a16:creationId xmlns:a16="http://schemas.microsoft.com/office/drawing/2014/main" id="{5356401A-559F-1E44-BE05-83D8B2749E0C}"/>
              </a:ext>
            </a:extLst>
          </p:cNvPr>
          <p:cNvSpPr/>
          <p:nvPr/>
        </p:nvSpPr>
        <p:spPr>
          <a:xfrm>
            <a:off x="3419475" y="3752850"/>
            <a:ext cx="631825" cy="765175"/>
          </a:xfrm>
          <a:custGeom>
            <a:avLst/>
            <a:gdLst>
              <a:gd name="connsiteX0" fmla="*/ 0 w 631825"/>
              <a:gd name="connsiteY0" fmla="*/ 0 h 765175"/>
              <a:gd name="connsiteX1" fmla="*/ 50800 w 631825"/>
              <a:gd name="connsiteY1" fmla="*/ 47625 h 765175"/>
              <a:gd name="connsiteX2" fmla="*/ 53975 w 631825"/>
              <a:gd name="connsiteY2" fmla="*/ 85725 h 765175"/>
              <a:gd name="connsiteX3" fmla="*/ 69850 w 631825"/>
              <a:gd name="connsiteY3" fmla="*/ 142875 h 765175"/>
              <a:gd name="connsiteX4" fmla="*/ 107950 w 631825"/>
              <a:gd name="connsiteY4" fmla="*/ 168275 h 765175"/>
              <a:gd name="connsiteX5" fmla="*/ 136525 w 631825"/>
              <a:gd name="connsiteY5" fmla="*/ 215900 h 765175"/>
              <a:gd name="connsiteX6" fmla="*/ 161925 w 631825"/>
              <a:gd name="connsiteY6" fmla="*/ 260350 h 765175"/>
              <a:gd name="connsiteX7" fmla="*/ 152400 w 631825"/>
              <a:gd name="connsiteY7" fmla="*/ 336550 h 765175"/>
              <a:gd name="connsiteX8" fmla="*/ 165100 w 631825"/>
              <a:gd name="connsiteY8" fmla="*/ 409575 h 765175"/>
              <a:gd name="connsiteX9" fmla="*/ 212725 w 631825"/>
              <a:gd name="connsiteY9" fmla="*/ 463550 h 765175"/>
              <a:gd name="connsiteX10" fmla="*/ 231775 w 631825"/>
              <a:gd name="connsiteY10" fmla="*/ 527050 h 765175"/>
              <a:gd name="connsiteX11" fmla="*/ 269875 w 631825"/>
              <a:gd name="connsiteY11" fmla="*/ 558800 h 765175"/>
              <a:gd name="connsiteX12" fmla="*/ 311150 w 631825"/>
              <a:gd name="connsiteY12" fmla="*/ 603250 h 765175"/>
              <a:gd name="connsiteX13" fmla="*/ 396875 w 631825"/>
              <a:gd name="connsiteY13" fmla="*/ 644525 h 765175"/>
              <a:gd name="connsiteX14" fmla="*/ 422275 w 631825"/>
              <a:gd name="connsiteY14" fmla="*/ 654050 h 765175"/>
              <a:gd name="connsiteX15" fmla="*/ 422275 w 631825"/>
              <a:gd name="connsiteY15" fmla="*/ 682625 h 765175"/>
              <a:gd name="connsiteX16" fmla="*/ 463550 w 631825"/>
              <a:gd name="connsiteY16" fmla="*/ 717550 h 765175"/>
              <a:gd name="connsiteX17" fmla="*/ 520700 w 631825"/>
              <a:gd name="connsiteY17" fmla="*/ 736600 h 765175"/>
              <a:gd name="connsiteX18" fmla="*/ 631825 w 631825"/>
              <a:gd name="connsiteY18" fmla="*/ 765175 h 765175"/>
              <a:gd name="connsiteX19" fmla="*/ 619125 w 631825"/>
              <a:gd name="connsiteY19" fmla="*/ 152400 h 765175"/>
              <a:gd name="connsiteX20" fmla="*/ 0 w 631825"/>
              <a:gd name="connsiteY20" fmla="*/ 0 h 7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825" h="765175">
                <a:moveTo>
                  <a:pt x="0" y="0"/>
                </a:moveTo>
                <a:lnTo>
                  <a:pt x="50800" y="47625"/>
                </a:lnTo>
                <a:lnTo>
                  <a:pt x="53975" y="85725"/>
                </a:lnTo>
                <a:lnTo>
                  <a:pt x="69850" y="142875"/>
                </a:lnTo>
                <a:lnTo>
                  <a:pt x="107950" y="168275"/>
                </a:lnTo>
                <a:lnTo>
                  <a:pt x="136525" y="215900"/>
                </a:lnTo>
                <a:lnTo>
                  <a:pt x="161925" y="260350"/>
                </a:lnTo>
                <a:lnTo>
                  <a:pt x="152400" y="336550"/>
                </a:lnTo>
                <a:lnTo>
                  <a:pt x="165100" y="409575"/>
                </a:lnTo>
                <a:lnTo>
                  <a:pt x="212725" y="463550"/>
                </a:lnTo>
                <a:lnTo>
                  <a:pt x="231775" y="527050"/>
                </a:lnTo>
                <a:lnTo>
                  <a:pt x="269875" y="558800"/>
                </a:lnTo>
                <a:lnTo>
                  <a:pt x="311150" y="603250"/>
                </a:lnTo>
                <a:lnTo>
                  <a:pt x="396875" y="644525"/>
                </a:lnTo>
                <a:lnTo>
                  <a:pt x="422275" y="654050"/>
                </a:lnTo>
                <a:lnTo>
                  <a:pt x="422275" y="682625"/>
                </a:lnTo>
                <a:lnTo>
                  <a:pt x="463550" y="717550"/>
                </a:lnTo>
                <a:lnTo>
                  <a:pt x="520700" y="736600"/>
                </a:lnTo>
                <a:lnTo>
                  <a:pt x="631825" y="765175"/>
                </a:lnTo>
                <a:lnTo>
                  <a:pt x="619125" y="152400"/>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a:extLst>
              <a:ext uri="{FF2B5EF4-FFF2-40B4-BE49-F238E27FC236}">
                <a16:creationId xmlns:a16="http://schemas.microsoft.com/office/drawing/2014/main" id="{D1A96E3F-5A15-464F-9D80-8994AA3AB881}"/>
              </a:ext>
            </a:extLst>
          </p:cNvPr>
          <p:cNvSpPr/>
          <p:nvPr/>
        </p:nvSpPr>
        <p:spPr>
          <a:xfrm>
            <a:off x="5108575" y="3197225"/>
            <a:ext cx="263525" cy="317500"/>
          </a:xfrm>
          <a:custGeom>
            <a:avLst/>
            <a:gdLst>
              <a:gd name="connsiteX0" fmla="*/ 0 w 263525"/>
              <a:gd name="connsiteY0" fmla="*/ 3175 h 317500"/>
              <a:gd name="connsiteX1" fmla="*/ 0 w 263525"/>
              <a:gd name="connsiteY1" fmla="*/ 317500 h 317500"/>
              <a:gd name="connsiteX2" fmla="*/ 260350 w 263525"/>
              <a:gd name="connsiteY2" fmla="*/ 311150 h 317500"/>
              <a:gd name="connsiteX3" fmla="*/ 263525 w 263525"/>
              <a:gd name="connsiteY3" fmla="*/ 0 h 317500"/>
              <a:gd name="connsiteX4" fmla="*/ 0 w 263525"/>
              <a:gd name="connsiteY4" fmla="*/ 3175 h 31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25" h="317500">
                <a:moveTo>
                  <a:pt x="0" y="3175"/>
                </a:moveTo>
                <a:lnTo>
                  <a:pt x="0" y="317500"/>
                </a:lnTo>
                <a:lnTo>
                  <a:pt x="260350" y="311150"/>
                </a:lnTo>
                <a:cubicBezTo>
                  <a:pt x="261408" y="207433"/>
                  <a:pt x="262467" y="103717"/>
                  <a:pt x="263525" y="0"/>
                </a:cubicBez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91">
            <a:extLst>
              <a:ext uri="{FF2B5EF4-FFF2-40B4-BE49-F238E27FC236}">
                <a16:creationId xmlns:a16="http://schemas.microsoft.com/office/drawing/2014/main" id="{50B8AFF8-3D54-EA44-8446-3927479F2A5E}"/>
              </a:ext>
            </a:extLst>
          </p:cNvPr>
          <p:cNvSpPr/>
          <p:nvPr/>
        </p:nvSpPr>
        <p:spPr>
          <a:xfrm>
            <a:off x="6019800" y="4054475"/>
            <a:ext cx="228600" cy="266700"/>
          </a:xfrm>
          <a:custGeom>
            <a:avLst/>
            <a:gdLst>
              <a:gd name="connsiteX0" fmla="*/ 0 w 228600"/>
              <a:gd name="connsiteY0" fmla="*/ 266700 h 266700"/>
              <a:gd name="connsiteX1" fmla="*/ 228600 w 228600"/>
              <a:gd name="connsiteY1" fmla="*/ 257175 h 266700"/>
              <a:gd name="connsiteX2" fmla="*/ 219075 w 228600"/>
              <a:gd name="connsiteY2" fmla="*/ 104775 h 266700"/>
              <a:gd name="connsiteX3" fmla="*/ 180975 w 228600"/>
              <a:gd name="connsiteY3" fmla="*/ 107950 h 266700"/>
              <a:gd name="connsiteX4" fmla="*/ 196850 w 228600"/>
              <a:gd name="connsiteY4" fmla="*/ 41275 h 266700"/>
              <a:gd name="connsiteX5" fmla="*/ 149225 w 228600"/>
              <a:gd name="connsiteY5" fmla="*/ 0 h 266700"/>
              <a:gd name="connsiteX6" fmla="*/ 38100 w 228600"/>
              <a:gd name="connsiteY6" fmla="*/ 3175 h 266700"/>
              <a:gd name="connsiteX7" fmla="*/ 0 w 228600"/>
              <a:gd name="connsiteY7"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266700">
                <a:moveTo>
                  <a:pt x="0" y="266700"/>
                </a:moveTo>
                <a:lnTo>
                  <a:pt x="228600" y="257175"/>
                </a:lnTo>
                <a:lnTo>
                  <a:pt x="219075" y="104775"/>
                </a:lnTo>
                <a:lnTo>
                  <a:pt x="180975" y="107950"/>
                </a:lnTo>
                <a:lnTo>
                  <a:pt x="196850" y="41275"/>
                </a:lnTo>
                <a:lnTo>
                  <a:pt x="149225" y="0"/>
                </a:lnTo>
                <a:lnTo>
                  <a:pt x="38100" y="3175"/>
                </a:lnTo>
                <a:lnTo>
                  <a:pt x="0" y="2667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a:extLst>
              <a:ext uri="{FF2B5EF4-FFF2-40B4-BE49-F238E27FC236}">
                <a16:creationId xmlns:a16="http://schemas.microsoft.com/office/drawing/2014/main" id="{7DAA17AB-EBB6-4845-BB86-597FB6FCAE8F}"/>
              </a:ext>
            </a:extLst>
          </p:cNvPr>
          <p:cNvSpPr/>
          <p:nvPr/>
        </p:nvSpPr>
        <p:spPr>
          <a:xfrm>
            <a:off x="3879849" y="2990850"/>
            <a:ext cx="549275" cy="701676"/>
          </a:xfrm>
          <a:custGeom>
            <a:avLst/>
            <a:gdLst>
              <a:gd name="connsiteX0" fmla="*/ 63500 w 514350"/>
              <a:gd name="connsiteY0" fmla="*/ 0 h 701675"/>
              <a:gd name="connsiteX1" fmla="*/ 0 w 514350"/>
              <a:gd name="connsiteY1" fmla="*/ 508000 h 701675"/>
              <a:gd name="connsiteX2" fmla="*/ 241300 w 514350"/>
              <a:gd name="connsiteY2" fmla="*/ 701675 h 701675"/>
              <a:gd name="connsiteX3" fmla="*/ 514350 w 514350"/>
              <a:gd name="connsiteY3" fmla="*/ 377825 h 701675"/>
              <a:gd name="connsiteX4" fmla="*/ 330200 w 514350"/>
              <a:gd name="connsiteY4" fmla="*/ 339725 h 701675"/>
              <a:gd name="connsiteX5" fmla="*/ 263525 w 514350"/>
              <a:gd name="connsiteY5" fmla="*/ 212725 h 701675"/>
              <a:gd name="connsiteX6" fmla="*/ 161925 w 514350"/>
              <a:gd name="connsiteY6" fmla="*/ 139700 h 701675"/>
              <a:gd name="connsiteX7" fmla="*/ 63500 w 514350"/>
              <a:gd name="connsiteY7" fmla="*/ 0 h 70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350" h="701675">
                <a:moveTo>
                  <a:pt x="63500" y="0"/>
                </a:moveTo>
                <a:lnTo>
                  <a:pt x="0" y="508000"/>
                </a:lnTo>
                <a:lnTo>
                  <a:pt x="241300" y="701675"/>
                </a:lnTo>
                <a:lnTo>
                  <a:pt x="514350" y="377825"/>
                </a:lnTo>
                <a:lnTo>
                  <a:pt x="330200" y="339725"/>
                </a:lnTo>
                <a:lnTo>
                  <a:pt x="263525" y="212725"/>
                </a:lnTo>
                <a:lnTo>
                  <a:pt x="161925" y="139700"/>
                </a:lnTo>
                <a:lnTo>
                  <a:pt x="6350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a:extLst>
              <a:ext uri="{FF2B5EF4-FFF2-40B4-BE49-F238E27FC236}">
                <a16:creationId xmlns:a16="http://schemas.microsoft.com/office/drawing/2014/main" id="{20E89263-C5FE-8440-895B-8E350934CDA4}"/>
              </a:ext>
            </a:extLst>
          </p:cNvPr>
          <p:cNvSpPr/>
          <p:nvPr/>
        </p:nvSpPr>
        <p:spPr>
          <a:xfrm>
            <a:off x="7340600" y="4908550"/>
            <a:ext cx="406400" cy="358775"/>
          </a:xfrm>
          <a:custGeom>
            <a:avLst/>
            <a:gdLst>
              <a:gd name="connsiteX0" fmla="*/ 0 w 406400"/>
              <a:gd name="connsiteY0" fmla="*/ 222250 h 358775"/>
              <a:gd name="connsiteX1" fmla="*/ 25400 w 406400"/>
              <a:gd name="connsiteY1" fmla="*/ 212725 h 358775"/>
              <a:gd name="connsiteX2" fmla="*/ 69850 w 406400"/>
              <a:gd name="connsiteY2" fmla="*/ 244475 h 358775"/>
              <a:gd name="connsiteX3" fmla="*/ 88900 w 406400"/>
              <a:gd name="connsiteY3" fmla="*/ 228600 h 358775"/>
              <a:gd name="connsiteX4" fmla="*/ 117475 w 406400"/>
              <a:gd name="connsiteY4" fmla="*/ 241300 h 358775"/>
              <a:gd name="connsiteX5" fmla="*/ 142875 w 406400"/>
              <a:gd name="connsiteY5" fmla="*/ 266700 h 358775"/>
              <a:gd name="connsiteX6" fmla="*/ 203200 w 406400"/>
              <a:gd name="connsiteY6" fmla="*/ 358775 h 358775"/>
              <a:gd name="connsiteX7" fmla="*/ 263525 w 406400"/>
              <a:gd name="connsiteY7" fmla="*/ 298450 h 358775"/>
              <a:gd name="connsiteX8" fmla="*/ 260350 w 406400"/>
              <a:gd name="connsiteY8" fmla="*/ 263525 h 358775"/>
              <a:gd name="connsiteX9" fmla="*/ 161925 w 406400"/>
              <a:gd name="connsiteY9" fmla="*/ 292100 h 358775"/>
              <a:gd name="connsiteX10" fmla="*/ 133350 w 406400"/>
              <a:gd name="connsiteY10" fmla="*/ 279400 h 358775"/>
              <a:gd name="connsiteX11" fmla="*/ 177800 w 406400"/>
              <a:gd name="connsiteY11" fmla="*/ 244475 h 358775"/>
              <a:gd name="connsiteX12" fmla="*/ 231775 w 406400"/>
              <a:gd name="connsiteY12" fmla="*/ 215900 h 358775"/>
              <a:gd name="connsiteX13" fmla="*/ 247650 w 406400"/>
              <a:gd name="connsiteY13" fmla="*/ 203200 h 358775"/>
              <a:gd name="connsiteX14" fmla="*/ 209550 w 406400"/>
              <a:gd name="connsiteY14" fmla="*/ 155575 h 358775"/>
              <a:gd name="connsiteX15" fmla="*/ 384175 w 406400"/>
              <a:gd name="connsiteY15" fmla="*/ 136525 h 358775"/>
              <a:gd name="connsiteX16" fmla="*/ 361950 w 406400"/>
              <a:gd name="connsiteY16" fmla="*/ 85725 h 358775"/>
              <a:gd name="connsiteX17" fmla="*/ 406400 w 406400"/>
              <a:gd name="connsiteY17" fmla="*/ 79375 h 358775"/>
              <a:gd name="connsiteX18" fmla="*/ 342900 w 406400"/>
              <a:gd name="connsiteY18" fmla="*/ 38100 h 358775"/>
              <a:gd name="connsiteX19" fmla="*/ 193675 w 406400"/>
              <a:gd name="connsiteY19" fmla="*/ 0 h 358775"/>
              <a:gd name="connsiteX20" fmla="*/ 85725 w 406400"/>
              <a:gd name="connsiteY20" fmla="*/ 85725 h 358775"/>
              <a:gd name="connsiteX21" fmla="*/ 0 w 406400"/>
              <a:gd name="connsiteY21" fmla="*/ 222250 h 3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6400" h="358775">
                <a:moveTo>
                  <a:pt x="0" y="222250"/>
                </a:moveTo>
                <a:lnTo>
                  <a:pt x="25400" y="212725"/>
                </a:lnTo>
                <a:lnTo>
                  <a:pt x="69850" y="244475"/>
                </a:lnTo>
                <a:lnTo>
                  <a:pt x="88900" y="228600"/>
                </a:lnTo>
                <a:lnTo>
                  <a:pt x="117475" y="241300"/>
                </a:lnTo>
                <a:lnTo>
                  <a:pt x="142875" y="266700"/>
                </a:lnTo>
                <a:lnTo>
                  <a:pt x="203200" y="358775"/>
                </a:lnTo>
                <a:lnTo>
                  <a:pt x="263525" y="298450"/>
                </a:lnTo>
                <a:lnTo>
                  <a:pt x="260350" y="263525"/>
                </a:lnTo>
                <a:lnTo>
                  <a:pt x="161925" y="292100"/>
                </a:lnTo>
                <a:lnTo>
                  <a:pt x="133350" y="279400"/>
                </a:lnTo>
                <a:lnTo>
                  <a:pt x="177800" y="244475"/>
                </a:lnTo>
                <a:lnTo>
                  <a:pt x="231775" y="215900"/>
                </a:lnTo>
                <a:lnTo>
                  <a:pt x="247650" y="203200"/>
                </a:lnTo>
                <a:lnTo>
                  <a:pt x="209550" y="155575"/>
                </a:lnTo>
                <a:lnTo>
                  <a:pt x="384175" y="136525"/>
                </a:lnTo>
                <a:lnTo>
                  <a:pt x="361950" y="85725"/>
                </a:lnTo>
                <a:lnTo>
                  <a:pt x="406400" y="79375"/>
                </a:lnTo>
                <a:lnTo>
                  <a:pt x="342900" y="38100"/>
                </a:lnTo>
                <a:lnTo>
                  <a:pt x="193675" y="0"/>
                </a:lnTo>
                <a:lnTo>
                  <a:pt x="85725" y="85725"/>
                </a:lnTo>
                <a:lnTo>
                  <a:pt x="0" y="2222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a:extLst>
              <a:ext uri="{FF2B5EF4-FFF2-40B4-BE49-F238E27FC236}">
                <a16:creationId xmlns:a16="http://schemas.microsoft.com/office/drawing/2014/main" id="{2BD3AC2E-0DE9-3148-BBDE-D71A5839308A}"/>
              </a:ext>
            </a:extLst>
          </p:cNvPr>
          <p:cNvSpPr/>
          <p:nvPr/>
        </p:nvSpPr>
        <p:spPr>
          <a:xfrm>
            <a:off x="5918200" y="2952750"/>
            <a:ext cx="276225" cy="282575"/>
          </a:xfrm>
          <a:custGeom>
            <a:avLst/>
            <a:gdLst>
              <a:gd name="connsiteX0" fmla="*/ 0 w 276225"/>
              <a:gd name="connsiteY0" fmla="*/ 0 h 282575"/>
              <a:gd name="connsiteX1" fmla="*/ 0 w 276225"/>
              <a:gd name="connsiteY1" fmla="*/ 279400 h 282575"/>
              <a:gd name="connsiteX2" fmla="*/ 273050 w 276225"/>
              <a:gd name="connsiteY2" fmla="*/ 282575 h 282575"/>
              <a:gd name="connsiteX3" fmla="*/ 276225 w 276225"/>
              <a:gd name="connsiteY3" fmla="*/ 3175 h 282575"/>
              <a:gd name="connsiteX4" fmla="*/ 0 w 276225"/>
              <a:gd name="connsiteY4" fmla="*/ 0 h 28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282575">
                <a:moveTo>
                  <a:pt x="0" y="0"/>
                </a:moveTo>
                <a:lnTo>
                  <a:pt x="0" y="279400"/>
                </a:lnTo>
                <a:lnTo>
                  <a:pt x="273050" y="282575"/>
                </a:lnTo>
                <a:cubicBezTo>
                  <a:pt x="274108" y="189442"/>
                  <a:pt x="275167" y="96308"/>
                  <a:pt x="276225" y="3175"/>
                </a:cubicBez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a:extLst>
              <a:ext uri="{FF2B5EF4-FFF2-40B4-BE49-F238E27FC236}">
                <a16:creationId xmlns:a16="http://schemas.microsoft.com/office/drawing/2014/main" id="{AD9BC54D-D66A-C049-9C3F-C304E729BBA7}"/>
              </a:ext>
            </a:extLst>
          </p:cNvPr>
          <p:cNvSpPr/>
          <p:nvPr/>
        </p:nvSpPr>
        <p:spPr>
          <a:xfrm>
            <a:off x="6508750" y="3298825"/>
            <a:ext cx="368300" cy="307975"/>
          </a:xfrm>
          <a:custGeom>
            <a:avLst/>
            <a:gdLst>
              <a:gd name="connsiteX0" fmla="*/ 0 w 368300"/>
              <a:gd name="connsiteY0" fmla="*/ 0 h 307975"/>
              <a:gd name="connsiteX1" fmla="*/ 0 w 368300"/>
              <a:gd name="connsiteY1" fmla="*/ 292100 h 307975"/>
              <a:gd name="connsiteX2" fmla="*/ 38100 w 368300"/>
              <a:gd name="connsiteY2" fmla="*/ 307975 h 307975"/>
              <a:gd name="connsiteX3" fmla="*/ 368300 w 368300"/>
              <a:gd name="connsiteY3" fmla="*/ 304800 h 307975"/>
              <a:gd name="connsiteX4" fmla="*/ 358775 w 368300"/>
              <a:gd name="connsiteY4" fmla="*/ 279400 h 307975"/>
              <a:gd name="connsiteX5" fmla="*/ 346075 w 368300"/>
              <a:gd name="connsiteY5" fmla="*/ 244475 h 307975"/>
              <a:gd name="connsiteX6" fmla="*/ 327025 w 368300"/>
              <a:gd name="connsiteY6" fmla="*/ 225425 h 307975"/>
              <a:gd name="connsiteX7" fmla="*/ 336550 w 368300"/>
              <a:gd name="connsiteY7" fmla="*/ 206375 h 307975"/>
              <a:gd name="connsiteX8" fmla="*/ 336550 w 368300"/>
              <a:gd name="connsiteY8" fmla="*/ 206375 h 307975"/>
              <a:gd name="connsiteX9" fmla="*/ 295275 w 368300"/>
              <a:gd name="connsiteY9" fmla="*/ 200025 h 307975"/>
              <a:gd name="connsiteX10" fmla="*/ 285750 w 368300"/>
              <a:gd name="connsiteY10" fmla="*/ 187325 h 307975"/>
              <a:gd name="connsiteX11" fmla="*/ 320675 w 368300"/>
              <a:gd name="connsiteY11" fmla="*/ 165100 h 307975"/>
              <a:gd name="connsiteX12" fmla="*/ 285750 w 368300"/>
              <a:gd name="connsiteY12" fmla="*/ 136525 h 307975"/>
              <a:gd name="connsiteX13" fmla="*/ 301625 w 368300"/>
              <a:gd name="connsiteY13" fmla="*/ 120650 h 307975"/>
              <a:gd name="connsiteX14" fmla="*/ 254000 w 368300"/>
              <a:gd name="connsiteY14" fmla="*/ 104775 h 307975"/>
              <a:gd name="connsiteX15" fmla="*/ 276225 w 368300"/>
              <a:gd name="connsiteY15" fmla="*/ 69850 h 307975"/>
              <a:gd name="connsiteX16" fmla="*/ 228600 w 368300"/>
              <a:gd name="connsiteY16" fmla="*/ 82550 h 307975"/>
              <a:gd name="connsiteX17" fmla="*/ 228600 w 368300"/>
              <a:gd name="connsiteY17" fmla="*/ 53975 h 307975"/>
              <a:gd name="connsiteX18" fmla="*/ 190500 w 368300"/>
              <a:gd name="connsiteY18" fmla="*/ 73025 h 307975"/>
              <a:gd name="connsiteX19" fmla="*/ 193675 w 368300"/>
              <a:gd name="connsiteY19" fmla="*/ 25400 h 307975"/>
              <a:gd name="connsiteX20" fmla="*/ 127000 w 368300"/>
              <a:gd name="connsiteY20" fmla="*/ 28575 h 307975"/>
              <a:gd name="connsiteX21" fmla="*/ 53975 w 368300"/>
              <a:gd name="connsiteY21" fmla="*/ 9525 h 307975"/>
              <a:gd name="connsiteX22" fmla="*/ 0 w 368300"/>
              <a:gd name="connsiteY22" fmla="*/ 0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8300" h="307975">
                <a:moveTo>
                  <a:pt x="0" y="0"/>
                </a:moveTo>
                <a:lnTo>
                  <a:pt x="0" y="292100"/>
                </a:lnTo>
                <a:lnTo>
                  <a:pt x="38100" y="307975"/>
                </a:lnTo>
                <a:lnTo>
                  <a:pt x="368300" y="304800"/>
                </a:lnTo>
                <a:lnTo>
                  <a:pt x="358775" y="279400"/>
                </a:lnTo>
                <a:lnTo>
                  <a:pt x="346075" y="244475"/>
                </a:lnTo>
                <a:lnTo>
                  <a:pt x="327025" y="225425"/>
                </a:lnTo>
                <a:lnTo>
                  <a:pt x="336550" y="206375"/>
                </a:lnTo>
                <a:lnTo>
                  <a:pt x="336550" y="206375"/>
                </a:lnTo>
                <a:lnTo>
                  <a:pt x="295275" y="200025"/>
                </a:lnTo>
                <a:lnTo>
                  <a:pt x="285750" y="187325"/>
                </a:lnTo>
                <a:lnTo>
                  <a:pt x="320675" y="165100"/>
                </a:lnTo>
                <a:lnTo>
                  <a:pt x="285750" y="136525"/>
                </a:lnTo>
                <a:lnTo>
                  <a:pt x="301625" y="120650"/>
                </a:lnTo>
                <a:lnTo>
                  <a:pt x="254000" y="104775"/>
                </a:lnTo>
                <a:lnTo>
                  <a:pt x="276225" y="69850"/>
                </a:lnTo>
                <a:lnTo>
                  <a:pt x="228600" y="82550"/>
                </a:lnTo>
                <a:lnTo>
                  <a:pt x="228600" y="53975"/>
                </a:lnTo>
                <a:lnTo>
                  <a:pt x="190500" y="73025"/>
                </a:lnTo>
                <a:lnTo>
                  <a:pt x="193675" y="25400"/>
                </a:lnTo>
                <a:lnTo>
                  <a:pt x="127000" y="28575"/>
                </a:lnTo>
                <a:lnTo>
                  <a:pt x="53975" y="9525"/>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a:extLst>
              <a:ext uri="{FF2B5EF4-FFF2-40B4-BE49-F238E27FC236}">
                <a16:creationId xmlns:a16="http://schemas.microsoft.com/office/drawing/2014/main" id="{3A92C365-2C8F-614C-B6C0-A47B0CB1F7AC}"/>
              </a:ext>
            </a:extLst>
          </p:cNvPr>
          <p:cNvSpPr/>
          <p:nvPr/>
        </p:nvSpPr>
        <p:spPr>
          <a:xfrm>
            <a:off x="7140575" y="5124450"/>
            <a:ext cx="412750" cy="203200"/>
          </a:xfrm>
          <a:custGeom>
            <a:avLst/>
            <a:gdLst>
              <a:gd name="connsiteX0" fmla="*/ 0 w 412750"/>
              <a:gd name="connsiteY0" fmla="*/ 41275 h 203200"/>
              <a:gd name="connsiteX1" fmla="*/ 31750 w 412750"/>
              <a:gd name="connsiteY1" fmla="*/ 79375 h 203200"/>
              <a:gd name="connsiteX2" fmla="*/ 63500 w 412750"/>
              <a:gd name="connsiteY2" fmla="*/ 73025 h 203200"/>
              <a:gd name="connsiteX3" fmla="*/ 53975 w 412750"/>
              <a:gd name="connsiteY3" fmla="*/ 117475 h 203200"/>
              <a:gd name="connsiteX4" fmla="*/ 184150 w 412750"/>
              <a:gd name="connsiteY4" fmla="*/ 174625 h 203200"/>
              <a:gd name="connsiteX5" fmla="*/ 257175 w 412750"/>
              <a:gd name="connsiteY5" fmla="*/ 187325 h 203200"/>
              <a:gd name="connsiteX6" fmla="*/ 295275 w 412750"/>
              <a:gd name="connsiteY6" fmla="*/ 158750 h 203200"/>
              <a:gd name="connsiteX7" fmla="*/ 365125 w 412750"/>
              <a:gd name="connsiteY7" fmla="*/ 177800 h 203200"/>
              <a:gd name="connsiteX8" fmla="*/ 377825 w 412750"/>
              <a:gd name="connsiteY8" fmla="*/ 203200 h 203200"/>
              <a:gd name="connsiteX9" fmla="*/ 412750 w 412750"/>
              <a:gd name="connsiteY9" fmla="*/ 161925 h 203200"/>
              <a:gd name="connsiteX10" fmla="*/ 358775 w 412750"/>
              <a:gd name="connsiteY10" fmla="*/ 104775 h 203200"/>
              <a:gd name="connsiteX11" fmla="*/ 311150 w 412750"/>
              <a:gd name="connsiteY11" fmla="*/ 38100 h 203200"/>
              <a:gd name="connsiteX12" fmla="*/ 288925 w 412750"/>
              <a:gd name="connsiteY12" fmla="*/ 22225 h 203200"/>
              <a:gd name="connsiteX13" fmla="*/ 273050 w 412750"/>
              <a:gd name="connsiteY13" fmla="*/ 34925 h 203200"/>
              <a:gd name="connsiteX14" fmla="*/ 219075 w 412750"/>
              <a:gd name="connsiteY14" fmla="*/ 6350 h 203200"/>
              <a:gd name="connsiteX15" fmla="*/ 180975 w 412750"/>
              <a:gd name="connsiteY15" fmla="*/ 28575 h 203200"/>
              <a:gd name="connsiteX16" fmla="*/ 53975 w 412750"/>
              <a:gd name="connsiteY16" fmla="*/ 0 h 203200"/>
              <a:gd name="connsiteX17" fmla="*/ 0 w 412750"/>
              <a:gd name="connsiteY17" fmla="*/ 41275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750" h="203200">
                <a:moveTo>
                  <a:pt x="0" y="41275"/>
                </a:moveTo>
                <a:lnTo>
                  <a:pt x="31750" y="79375"/>
                </a:lnTo>
                <a:lnTo>
                  <a:pt x="63500" y="73025"/>
                </a:lnTo>
                <a:lnTo>
                  <a:pt x="53975" y="117475"/>
                </a:lnTo>
                <a:lnTo>
                  <a:pt x="184150" y="174625"/>
                </a:lnTo>
                <a:lnTo>
                  <a:pt x="257175" y="187325"/>
                </a:lnTo>
                <a:lnTo>
                  <a:pt x="295275" y="158750"/>
                </a:lnTo>
                <a:lnTo>
                  <a:pt x="365125" y="177800"/>
                </a:lnTo>
                <a:lnTo>
                  <a:pt x="377825" y="203200"/>
                </a:lnTo>
                <a:lnTo>
                  <a:pt x="412750" y="161925"/>
                </a:lnTo>
                <a:lnTo>
                  <a:pt x="358775" y="104775"/>
                </a:lnTo>
                <a:lnTo>
                  <a:pt x="311150" y="38100"/>
                </a:lnTo>
                <a:lnTo>
                  <a:pt x="288925" y="22225"/>
                </a:lnTo>
                <a:lnTo>
                  <a:pt x="273050" y="34925"/>
                </a:lnTo>
                <a:lnTo>
                  <a:pt x="219075" y="6350"/>
                </a:lnTo>
                <a:lnTo>
                  <a:pt x="180975" y="28575"/>
                </a:lnTo>
                <a:lnTo>
                  <a:pt x="53975" y="0"/>
                </a:lnTo>
                <a:lnTo>
                  <a:pt x="0" y="412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a:extLst>
              <a:ext uri="{FF2B5EF4-FFF2-40B4-BE49-F238E27FC236}">
                <a16:creationId xmlns:a16="http://schemas.microsoft.com/office/drawing/2014/main" id="{D55D9B45-D8F6-7143-B8DC-DD5FE96A9169}"/>
              </a:ext>
            </a:extLst>
          </p:cNvPr>
          <p:cNvSpPr/>
          <p:nvPr/>
        </p:nvSpPr>
        <p:spPr>
          <a:xfrm>
            <a:off x="5537200" y="3502025"/>
            <a:ext cx="444500" cy="219075"/>
          </a:xfrm>
          <a:custGeom>
            <a:avLst/>
            <a:gdLst>
              <a:gd name="connsiteX0" fmla="*/ 0 w 444500"/>
              <a:gd name="connsiteY0" fmla="*/ 12700 h 219075"/>
              <a:gd name="connsiteX1" fmla="*/ 3175 w 444500"/>
              <a:gd name="connsiteY1" fmla="*/ 219075 h 219075"/>
              <a:gd name="connsiteX2" fmla="*/ 444500 w 444500"/>
              <a:gd name="connsiteY2" fmla="*/ 219075 h 219075"/>
              <a:gd name="connsiteX3" fmla="*/ 444500 w 444500"/>
              <a:gd name="connsiteY3" fmla="*/ 0 h 219075"/>
              <a:gd name="connsiteX4" fmla="*/ 149225 w 444500"/>
              <a:gd name="connsiteY4" fmla="*/ 3175 h 219075"/>
              <a:gd name="connsiteX5" fmla="*/ 139700 w 444500"/>
              <a:gd name="connsiteY5" fmla="*/ 19050 h 219075"/>
              <a:gd name="connsiteX6" fmla="*/ 0 w 444500"/>
              <a:gd name="connsiteY6" fmla="*/ 1270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500" h="219075">
                <a:moveTo>
                  <a:pt x="0" y="12700"/>
                </a:moveTo>
                <a:cubicBezTo>
                  <a:pt x="1058" y="81492"/>
                  <a:pt x="2117" y="150283"/>
                  <a:pt x="3175" y="219075"/>
                </a:cubicBezTo>
                <a:lnTo>
                  <a:pt x="444500" y="219075"/>
                </a:lnTo>
                <a:lnTo>
                  <a:pt x="444500" y="0"/>
                </a:lnTo>
                <a:lnTo>
                  <a:pt x="149225" y="3175"/>
                </a:lnTo>
                <a:lnTo>
                  <a:pt x="139700" y="19050"/>
                </a:lnTo>
                <a:lnTo>
                  <a:pt x="0" y="127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a:extLst>
              <a:ext uri="{FF2B5EF4-FFF2-40B4-BE49-F238E27FC236}">
                <a16:creationId xmlns:a16="http://schemas.microsoft.com/office/drawing/2014/main" id="{6A0D9D38-977E-8846-A809-BDD0514B0D56}"/>
              </a:ext>
            </a:extLst>
          </p:cNvPr>
          <p:cNvSpPr/>
          <p:nvPr/>
        </p:nvSpPr>
        <p:spPr>
          <a:xfrm>
            <a:off x="6480175" y="5886450"/>
            <a:ext cx="444500" cy="304800"/>
          </a:xfrm>
          <a:custGeom>
            <a:avLst/>
            <a:gdLst>
              <a:gd name="connsiteX0" fmla="*/ 0 w 444500"/>
              <a:gd name="connsiteY0" fmla="*/ 123825 h 304800"/>
              <a:gd name="connsiteX1" fmla="*/ 34925 w 444500"/>
              <a:gd name="connsiteY1" fmla="*/ 171450 h 304800"/>
              <a:gd name="connsiteX2" fmla="*/ 28575 w 444500"/>
              <a:gd name="connsiteY2" fmla="*/ 200025 h 304800"/>
              <a:gd name="connsiteX3" fmla="*/ 95250 w 444500"/>
              <a:gd name="connsiteY3" fmla="*/ 222250 h 304800"/>
              <a:gd name="connsiteX4" fmla="*/ 149225 w 444500"/>
              <a:gd name="connsiteY4" fmla="*/ 225425 h 304800"/>
              <a:gd name="connsiteX5" fmla="*/ 142875 w 444500"/>
              <a:gd name="connsiteY5" fmla="*/ 241300 h 304800"/>
              <a:gd name="connsiteX6" fmla="*/ 187325 w 444500"/>
              <a:gd name="connsiteY6" fmla="*/ 225425 h 304800"/>
              <a:gd name="connsiteX7" fmla="*/ 260350 w 444500"/>
              <a:gd name="connsiteY7" fmla="*/ 304800 h 304800"/>
              <a:gd name="connsiteX8" fmla="*/ 298450 w 444500"/>
              <a:gd name="connsiteY8" fmla="*/ 282575 h 304800"/>
              <a:gd name="connsiteX9" fmla="*/ 444500 w 444500"/>
              <a:gd name="connsiteY9" fmla="*/ 3175 h 304800"/>
              <a:gd name="connsiteX10" fmla="*/ 406400 w 444500"/>
              <a:gd name="connsiteY10" fmla="*/ 0 h 304800"/>
              <a:gd name="connsiteX11" fmla="*/ 396875 w 444500"/>
              <a:gd name="connsiteY11" fmla="*/ 15875 h 304800"/>
              <a:gd name="connsiteX12" fmla="*/ 114300 w 444500"/>
              <a:gd name="connsiteY12" fmla="*/ 3175 h 304800"/>
              <a:gd name="connsiteX13" fmla="*/ 79375 w 444500"/>
              <a:gd name="connsiteY13" fmla="*/ 60325 h 304800"/>
              <a:gd name="connsiteX14" fmla="*/ 0 w 444500"/>
              <a:gd name="connsiteY14" fmla="*/ 12382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4500" h="304800">
                <a:moveTo>
                  <a:pt x="0" y="123825"/>
                </a:moveTo>
                <a:lnTo>
                  <a:pt x="34925" y="171450"/>
                </a:lnTo>
                <a:lnTo>
                  <a:pt x="28575" y="200025"/>
                </a:lnTo>
                <a:lnTo>
                  <a:pt x="95250" y="222250"/>
                </a:lnTo>
                <a:lnTo>
                  <a:pt x="149225" y="225425"/>
                </a:lnTo>
                <a:lnTo>
                  <a:pt x="142875" y="241300"/>
                </a:lnTo>
                <a:lnTo>
                  <a:pt x="187325" y="225425"/>
                </a:lnTo>
                <a:lnTo>
                  <a:pt x="260350" y="304800"/>
                </a:lnTo>
                <a:lnTo>
                  <a:pt x="298450" y="282575"/>
                </a:lnTo>
                <a:lnTo>
                  <a:pt x="444500" y="3175"/>
                </a:lnTo>
                <a:lnTo>
                  <a:pt x="406400" y="0"/>
                </a:lnTo>
                <a:lnTo>
                  <a:pt x="396875" y="15875"/>
                </a:lnTo>
                <a:lnTo>
                  <a:pt x="114300" y="3175"/>
                </a:lnTo>
                <a:lnTo>
                  <a:pt x="79375" y="60325"/>
                </a:lnTo>
                <a:lnTo>
                  <a:pt x="0" y="12382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a:extLst>
              <a:ext uri="{FF2B5EF4-FFF2-40B4-BE49-F238E27FC236}">
                <a16:creationId xmlns:a16="http://schemas.microsoft.com/office/drawing/2014/main" id="{3E3A6CF1-518C-E04C-9B57-2C7E3A823568}"/>
              </a:ext>
            </a:extLst>
          </p:cNvPr>
          <p:cNvSpPr/>
          <p:nvPr/>
        </p:nvSpPr>
        <p:spPr>
          <a:xfrm>
            <a:off x="5368925" y="2946400"/>
            <a:ext cx="254000" cy="282575"/>
          </a:xfrm>
          <a:custGeom>
            <a:avLst/>
            <a:gdLst>
              <a:gd name="connsiteX0" fmla="*/ 0 w 254000"/>
              <a:gd name="connsiteY0" fmla="*/ 3175 h 282575"/>
              <a:gd name="connsiteX1" fmla="*/ 0 w 254000"/>
              <a:gd name="connsiteY1" fmla="*/ 247650 h 282575"/>
              <a:gd name="connsiteX2" fmla="*/ 12700 w 254000"/>
              <a:gd name="connsiteY2" fmla="*/ 279400 h 282575"/>
              <a:gd name="connsiteX3" fmla="*/ 215900 w 254000"/>
              <a:gd name="connsiteY3" fmla="*/ 282575 h 282575"/>
              <a:gd name="connsiteX4" fmla="*/ 219075 w 254000"/>
              <a:gd name="connsiteY4" fmla="*/ 215900 h 282575"/>
              <a:gd name="connsiteX5" fmla="*/ 219075 w 254000"/>
              <a:gd name="connsiteY5" fmla="*/ 215900 h 282575"/>
              <a:gd name="connsiteX6" fmla="*/ 254000 w 254000"/>
              <a:gd name="connsiteY6" fmla="*/ 19050 h 282575"/>
              <a:gd name="connsiteX7" fmla="*/ 69850 w 254000"/>
              <a:gd name="connsiteY7" fmla="*/ 0 h 282575"/>
              <a:gd name="connsiteX8" fmla="*/ 0 w 254000"/>
              <a:gd name="connsiteY8" fmla="*/ 3175 h 28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000" h="282575">
                <a:moveTo>
                  <a:pt x="0" y="3175"/>
                </a:moveTo>
                <a:lnTo>
                  <a:pt x="0" y="247650"/>
                </a:lnTo>
                <a:lnTo>
                  <a:pt x="12700" y="279400"/>
                </a:lnTo>
                <a:lnTo>
                  <a:pt x="215900" y="282575"/>
                </a:lnTo>
                <a:lnTo>
                  <a:pt x="219075" y="215900"/>
                </a:lnTo>
                <a:lnTo>
                  <a:pt x="219075" y="215900"/>
                </a:lnTo>
                <a:lnTo>
                  <a:pt x="254000" y="19050"/>
                </a:lnTo>
                <a:lnTo>
                  <a:pt x="69850" y="0"/>
                </a:ln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a:extLst>
              <a:ext uri="{FF2B5EF4-FFF2-40B4-BE49-F238E27FC236}">
                <a16:creationId xmlns:a16="http://schemas.microsoft.com/office/drawing/2014/main" id="{0828F503-B185-C94C-BF16-866E26BC2CE8}"/>
              </a:ext>
            </a:extLst>
          </p:cNvPr>
          <p:cNvSpPr/>
          <p:nvPr/>
        </p:nvSpPr>
        <p:spPr>
          <a:xfrm>
            <a:off x="5540375" y="3717925"/>
            <a:ext cx="441325" cy="238125"/>
          </a:xfrm>
          <a:custGeom>
            <a:avLst/>
            <a:gdLst>
              <a:gd name="connsiteX0" fmla="*/ 0 w 441325"/>
              <a:gd name="connsiteY0" fmla="*/ 3175 h 238125"/>
              <a:gd name="connsiteX1" fmla="*/ 0 w 441325"/>
              <a:gd name="connsiteY1" fmla="*/ 238125 h 238125"/>
              <a:gd name="connsiteX2" fmla="*/ 441325 w 441325"/>
              <a:gd name="connsiteY2" fmla="*/ 234950 h 238125"/>
              <a:gd name="connsiteX3" fmla="*/ 438150 w 441325"/>
              <a:gd name="connsiteY3" fmla="*/ 0 h 238125"/>
              <a:gd name="connsiteX4" fmla="*/ 0 w 441325"/>
              <a:gd name="connsiteY4" fmla="*/ 3175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325" h="238125">
                <a:moveTo>
                  <a:pt x="0" y="3175"/>
                </a:moveTo>
                <a:lnTo>
                  <a:pt x="0" y="238125"/>
                </a:lnTo>
                <a:lnTo>
                  <a:pt x="441325" y="234950"/>
                </a:lnTo>
                <a:cubicBezTo>
                  <a:pt x="440267" y="156633"/>
                  <a:pt x="439208" y="78317"/>
                  <a:pt x="438150" y="0"/>
                </a:cubicBezTo>
                <a:lnTo>
                  <a:pt x="0" y="31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a:extLst>
              <a:ext uri="{FF2B5EF4-FFF2-40B4-BE49-F238E27FC236}">
                <a16:creationId xmlns:a16="http://schemas.microsoft.com/office/drawing/2014/main" id="{BE0B55F5-CDE5-EE41-A950-CC529FEEA650}"/>
              </a:ext>
            </a:extLst>
          </p:cNvPr>
          <p:cNvSpPr/>
          <p:nvPr/>
        </p:nvSpPr>
        <p:spPr>
          <a:xfrm>
            <a:off x="4676775" y="3730625"/>
            <a:ext cx="498475" cy="501650"/>
          </a:xfrm>
          <a:custGeom>
            <a:avLst/>
            <a:gdLst>
              <a:gd name="connsiteX0" fmla="*/ 127000 w 498475"/>
              <a:gd name="connsiteY0" fmla="*/ 444500 h 501650"/>
              <a:gd name="connsiteX1" fmla="*/ 285750 w 498475"/>
              <a:gd name="connsiteY1" fmla="*/ 501650 h 501650"/>
              <a:gd name="connsiteX2" fmla="*/ 327025 w 498475"/>
              <a:gd name="connsiteY2" fmla="*/ 476250 h 501650"/>
              <a:gd name="connsiteX3" fmla="*/ 349250 w 498475"/>
              <a:gd name="connsiteY3" fmla="*/ 501650 h 501650"/>
              <a:gd name="connsiteX4" fmla="*/ 409575 w 498475"/>
              <a:gd name="connsiteY4" fmla="*/ 476250 h 501650"/>
              <a:gd name="connsiteX5" fmla="*/ 428625 w 498475"/>
              <a:gd name="connsiteY5" fmla="*/ 501650 h 501650"/>
              <a:gd name="connsiteX6" fmla="*/ 444500 w 498475"/>
              <a:gd name="connsiteY6" fmla="*/ 498475 h 501650"/>
              <a:gd name="connsiteX7" fmla="*/ 447675 w 498475"/>
              <a:gd name="connsiteY7" fmla="*/ 231775 h 501650"/>
              <a:gd name="connsiteX8" fmla="*/ 498475 w 498475"/>
              <a:gd name="connsiteY8" fmla="*/ 184150 h 501650"/>
              <a:gd name="connsiteX9" fmla="*/ 441325 w 498475"/>
              <a:gd name="connsiteY9" fmla="*/ 139700 h 501650"/>
              <a:gd name="connsiteX10" fmla="*/ 495300 w 498475"/>
              <a:gd name="connsiteY10" fmla="*/ 98425 h 501650"/>
              <a:gd name="connsiteX11" fmla="*/ 495300 w 498475"/>
              <a:gd name="connsiteY11" fmla="*/ 22225 h 501650"/>
              <a:gd name="connsiteX12" fmla="*/ 444500 w 498475"/>
              <a:gd name="connsiteY12" fmla="*/ 0 h 501650"/>
              <a:gd name="connsiteX13" fmla="*/ 238125 w 498475"/>
              <a:gd name="connsiteY13" fmla="*/ 9525 h 501650"/>
              <a:gd name="connsiteX14" fmla="*/ 238125 w 498475"/>
              <a:gd name="connsiteY14" fmla="*/ 41275 h 501650"/>
              <a:gd name="connsiteX15" fmla="*/ 127000 w 498475"/>
              <a:gd name="connsiteY15" fmla="*/ 47625 h 501650"/>
              <a:gd name="connsiteX16" fmla="*/ 120650 w 498475"/>
              <a:gd name="connsiteY16" fmla="*/ 219075 h 501650"/>
              <a:gd name="connsiteX17" fmla="*/ 6350 w 498475"/>
              <a:gd name="connsiteY17" fmla="*/ 215900 h 501650"/>
              <a:gd name="connsiteX18" fmla="*/ 0 w 498475"/>
              <a:gd name="connsiteY18" fmla="*/ 311150 h 501650"/>
              <a:gd name="connsiteX19" fmla="*/ 127000 w 498475"/>
              <a:gd name="connsiteY19" fmla="*/ 444500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8475" h="501650">
                <a:moveTo>
                  <a:pt x="127000" y="444500"/>
                </a:moveTo>
                <a:lnTo>
                  <a:pt x="285750" y="501650"/>
                </a:lnTo>
                <a:lnTo>
                  <a:pt x="327025" y="476250"/>
                </a:lnTo>
                <a:lnTo>
                  <a:pt x="349250" y="501650"/>
                </a:lnTo>
                <a:lnTo>
                  <a:pt x="409575" y="476250"/>
                </a:lnTo>
                <a:lnTo>
                  <a:pt x="428625" y="501650"/>
                </a:lnTo>
                <a:lnTo>
                  <a:pt x="444500" y="498475"/>
                </a:lnTo>
                <a:cubicBezTo>
                  <a:pt x="445558" y="409575"/>
                  <a:pt x="446617" y="320675"/>
                  <a:pt x="447675" y="231775"/>
                </a:cubicBezTo>
                <a:lnTo>
                  <a:pt x="498475" y="184150"/>
                </a:lnTo>
                <a:lnTo>
                  <a:pt x="441325" y="139700"/>
                </a:lnTo>
                <a:lnTo>
                  <a:pt x="495300" y="98425"/>
                </a:lnTo>
                <a:lnTo>
                  <a:pt x="495300" y="22225"/>
                </a:lnTo>
                <a:lnTo>
                  <a:pt x="444500" y="0"/>
                </a:lnTo>
                <a:lnTo>
                  <a:pt x="238125" y="9525"/>
                </a:lnTo>
                <a:lnTo>
                  <a:pt x="238125" y="41275"/>
                </a:lnTo>
                <a:lnTo>
                  <a:pt x="127000" y="47625"/>
                </a:lnTo>
                <a:lnTo>
                  <a:pt x="120650" y="219075"/>
                </a:lnTo>
                <a:lnTo>
                  <a:pt x="6350" y="215900"/>
                </a:lnTo>
                <a:lnTo>
                  <a:pt x="0" y="311150"/>
                </a:lnTo>
                <a:lnTo>
                  <a:pt x="127000" y="4445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a:extLst>
              <a:ext uri="{FF2B5EF4-FFF2-40B4-BE49-F238E27FC236}">
                <a16:creationId xmlns:a16="http://schemas.microsoft.com/office/drawing/2014/main" id="{8902831E-B849-1A49-9A9D-CD4C6912A982}"/>
              </a:ext>
            </a:extLst>
          </p:cNvPr>
          <p:cNvSpPr/>
          <p:nvPr/>
        </p:nvSpPr>
        <p:spPr>
          <a:xfrm>
            <a:off x="5372100" y="3146425"/>
            <a:ext cx="615950" cy="361950"/>
          </a:xfrm>
          <a:custGeom>
            <a:avLst/>
            <a:gdLst>
              <a:gd name="connsiteX0" fmla="*/ 0 w 615950"/>
              <a:gd name="connsiteY0" fmla="*/ 76200 h 361950"/>
              <a:gd name="connsiteX1" fmla="*/ 6350 w 615950"/>
              <a:gd name="connsiteY1" fmla="*/ 120650 h 361950"/>
              <a:gd name="connsiteX2" fmla="*/ 311150 w 615950"/>
              <a:gd name="connsiteY2" fmla="*/ 123825 h 361950"/>
              <a:gd name="connsiteX3" fmla="*/ 307975 w 615950"/>
              <a:gd name="connsiteY3" fmla="*/ 361950 h 361950"/>
              <a:gd name="connsiteX4" fmla="*/ 615950 w 615950"/>
              <a:gd name="connsiteY4" fmla="*/ 355600 h 361950"/>
              <a:gd name="connsiteX5" fmla="*/ 612775 w 615950"/>
              <a:gd name="connsiteY5" fmla="*/ 82550 h 361950"/>
              <a:gd name="connsiteX6" fmla="*/ 546100 w 615950"/>
              <a:gd name="connsiteY6" fmla="*/ 82550 h 361950"/>
              <a:gd name="connsiteX7" fmla="*/ 546100 w 615950"/>
              <a:gd name="connsiteY7" fmla="*/ 22225 h 361950"/>
              <a:gd name="connsiteX8" fmla="*/ 250825 w 615950"/>
              <a:gd name="connsiteY8" fmla="*/ 25400 h 361950"/>
              <a:gd name="connsiteX9" fmla="*/ 219075 w 615950"/>
              <a:gd name="connsiteY9" fmla="*/ 0 h 361950"/>
              <a:gd name="connsiteX10" fmla="*/ 215900 w 615950"/>
              <a:gd name="connsiteY10" fmla="*/ 79375 h 361950"/>
              <a:gd name="connsiteX11" fmla="*/ 0 w 615950"/>
              <a:gd name="connsiteY11" fmla="*/ 7620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5950" h="361950">
                <a:moveTo>
                  <a:pt x="0" y="76200"/>
                </a:moveTo>
                <a:lnTo>
                  <a:pt x="6350" y="120650"/>
                </a:lnTo>
                <a:lnTo>
                  <a:pt x="311150" y="123825"/>
                </a:lnTo>
                <a:cubicBezTo>
                  <a:pt x="310092" y="203200"/>
                  <a:pt x="309033" y="282575"/>
                  <a:pt x="307975" y="361950"/>
                </a:cubicBezTo>
                <a:lnTo>
                  <a:pt x="615950" y="355600"/>
                </a:lnTo>
                <a:cubicBezTo>
                  <a:pt x="614892" y="264583"/>
                  <a:pt x="613833" y="173567"/>
                  <a:pt x="612775" y="82550"/>
                </a:cubicBezTo>
                <a:lnTo>
                  <a:pt x="546100" y="82550"/>
                </a:lnTo>
                <a:lnTo>
                  <a:pt x="546100" y="22225"/>
                </a:lnTo>
                <a:lnTo>
                  <a:pt x="250825" y="25400"/>
                </a:lnTo>
                <a:lnTo>
                  <a:pt x="219075" y="0"/>
                </a:lnTo>
                <a:lnTo>
                  <a:pt x="215900" y="79375"/>
                </a:lnTo>
                <a:lnTo>
                  <a:pt x="0" y="7620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a:extLst>
              <a:ext uri="{FF2B5EF4-FFF2-40B4-BE49-F238E27FC236}">
                <a16:creationId xmlns:a16="http://schemas.microsoft.com/office/drawing/2014/main" id="{6E19FE80-E35A-8246-B190-5FA45FACF60C}"/>
              </a:ext>
            </a:extLst>
          </p:cNvPr>
          <p:cNvSpPr/>
          <p:nvPr/>
        </p:nvSpPr>
        <p:spPr>
          <a:xfrm>
            <a:off x="4822825" y="3187700"/>
            <a:ext cx="288925" cy="320675"/>
          </a:xfrm>
          <a:custGeom>
            <a:avLst/>
            <a:gdLst>
              <a:gd name="connsiteX0" fmla="*/ 3175 w 288925"/>
              <a:gd name="connsiteY0" fmla="*/ 0 h 320675"/>
              <a:gd name="connsiteX1" fmla="*/ 0 w 288925"/>
              <a:gd name="connsiteY1" fmla="*/ 314325 h 320675"/>
              <a:gd name="connsiteX2" fmla="*/ 288925 w 288925"/>
              <a:gd name="connsiteY2" fmla="*/ 320675 h 320675"/>
              <a:gd name="connsiteX3" fmla="*/ 288925 w 288925"/>
              <a:gd name="connsiteY3" fmla="*/ 0 h 320675"/>
              <a:gd name="connsiteX4" fmla="*/ 3175 w 288925"/>
              <a:gd name="connsiteY4" fmla="*/ 0 h 320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25" h="320675">
                <a:moveTo>
                  <a:pt x="3175" y="0"/>
                </a:moveTo>
                <a:cubicBezTo>
                  <a:pt x="2117" y="104775"/>
                  <a:pt x="1058" y="209550"/>
                  <a:pt x="0" y="314325"/>
                </a:cubicBezTo>
                <a:lnTo>
                  <a:pt x="288925" y="320675"/>
                </a:lnTo>
                <a:lnTo>
                  <a:pt x="288925" y="0"/>
                </a:lnTo>
                <a:lnTo>
                  <a:pt x="31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a:extLst>
              <a:ext uri="{FF2B5EF4-FFF2-40B4-BE49-F238E27FC236}">
                <a16:creationId xmlns:a16="http://schemas.microsoft.com/office/drawing/2014/main" id="{562E8648-FF60-5A44-A5DE-604C54210C69}"/>
              </a:ext>
            </a:extLst>
          </p:cNvPr>
          <p:cNvSpPr/>
          <p:nvPr/>
        </p:nvSpPr>
        <p:spPr>
          <a:xfrm>
            <a:off x="5972175" y="4308475"/>
            <a:ext cx="377825" cy="301625"/>
          </a:xfrm>
          <a:custGeom>
            <a:avLst/>
            <a:gdLst>
              <a:gd name="connsiteX0" fmla="*/ 0 w 377825"/>
              <a:gd name="connsiteY0" fmla="*/ 19050 h 301625"/>
              <a:gd name="connsiteX1" fmla="*/ 6350 w 377825"/>
              <a:gd name="connsiteY1" fmla="*/ 301625 h 301625"/>
              <a:gd name="connsiteX2" fmla="*/ 377825 w 377825"/>
              <a:gd name="connsiteY2" fmla="*/ 301625 h 301625"/>
              <a:gd name="connsiteX3" fmla="*/ 371475 w 377825"/>
              <a:gd name="connsiteY3" fmla="*/ 0 h 301625"/>
              <a:gd name="connsiteX4" fmla="*/ 266700 w 377825"/>
              <a:gd name="connsiteY4" fmla="*/ 6350 h 301625"/>
              <a:gd name="connsiteX5" fmla="*/ 0 w 377825"/>
              <a:gd name="connsiteY5" fmla="*/ 19050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825" h="301625">
                <a:moveTo>
                  <a:pt x="0" y="19050"/>
                </a:moveTo>
                <a:lnTo>
                  <a:pt x="6350" y="301625"/>
                </a:lnTo>
                <a:lnTo>
                  <a:pt x="377825" y="301625"/>
                </a:lnTo>
                <a:lnTo>
                  <a:pt x="371475" y="0"/>
                </a:lnTo>
                <a:lnTo>
                  <a:pt x="266700" y="6350"/>
                </a:lnTo>
                <a:lnTo>
                  <a:pt x="0" y="190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a:extLst>
              <a:ext uri="{FF2B5EF4-FFF2-40B4-BE49-F238E27FC236}">
                <a16:creationId xmlns:a16="http://schemas.microsoft.com/office/drawing/2014/main" id="{D5C8B3E0-415A-474E-AAB2-08F934920883}"/>
              </a:ext>
            </a:extLst>
          </p:cNvPr>
          <p:cNvSpPr/>
          <p:nvPr/>
        </p:nvSpPr>
        <p:spPr>
          <a:xfrm>
            <a:off x="5121275" y="3952875"/>
            <a:ext cx="558800" cy="581025"/>
          </a:xfrm>
          <a:custGeom>
            <a:avLst/>
            <a:gdLst>
              <a:gd name="connsiteX0" fmla="*/ 0 w 558800"/>
              <a:gd name="connsiteY0" fmla="*/ 279400 h 581025"/>
              <a:gd name="connsiteX1" fmla="*/ 88900 w 558800"/>
              <a:gd name="connsiteY1" fmla="*/ 295275 h 581025"/>
              <a:gd name="connsiteX2" fmla="*/ 111125 w 558800"/>
              <a:gd name="connsiteY2" fmla="*/ 250825 h 581025"/>
              <a:gd name="connsiteX3" fmla="*/ 123825 w 558800"/>
              <a:gd name="connsiteY3" fmla="*/ 292100 h 581025"/>
              <a:gd name="connsiteX4" fmla="*/ 152400 w 558800"/>
              <a:gd name="connsiteY4" fmla="*/ 263525 h 581025"/>
              <a:gd name="connsiteX5" fmla="*/ 171450 w 558800"/>
              <a:gd name="connsiteY5" fmla="*/ 282575 h 581025"/>
              <a:gd name="connsiteX6" fmla="*/ 187325 w 558800"/>
              <a:gd name="connsiteY6" fmla="*/ 317500 h 581025"/>
              <a:gd name="connsiteX7" fmla="*/ 225425 w 558800"/>
              <a:gd name="connsiteY7" fmla="*/ 352425 h 581025"/>
              <a:gd name="connsiteX8" fmla="*/ 225425 w 558800"/>
              <a:gd name="connsiteY8" fmla="*/ 400050 h 581025"/>
              <a:gd name="connsiteX9" fmla="*/ 279400 w 558800"/>
              <a:gd name="connsiteY9" fmla="*/ 355600 h 581025"/>
              <a:gd name="connsiteX10" fmla="*/ 260350 w 558800"/>
              <a:gd name="connsiteY10" fmla="*/ 431800 h 581025"/>
              <a:gd name="connsiteX11" fmla="*/ 368300 w 558800"/>
              <a:gd name="connsiteY11" fmla="*/ 454025 h 581025"/>
              <a:gd name="connsiteX12" fmla="*/ 393700 w 558800"/>
              <a:gd name="connsiteY12" fmla="*/ 508000 h 581025"/>
              <a:gd name="connsiteX13" fmla="*/ 501650 w 558800"/>
              <a:gd name="connsiteY13" fmla="*/ 581025 h 581025"/>
              <a:gd name="connsiteX14" fmla="*/ 558800 w 558800"/>
              <a:gd name="connsiteY14" fmla="*/ 514350 h 581025"/>
              <a:gd name="connsiteX15" fmla="*/ 552450 w 558800"/>
              <a:gd name="connsiteY15" fmla="*/ 15875 h 581025"/>
              <a:gd name="connsiteX16" fmla="*/ 422275 w 558800"/>
              <a:gd name="connsiteY16" fmla="*/ 6350 h 581025"/>
              <a:gd name="connsiteX17" fmla="*/ 6350 w 558800"/>
              <a:gd name="connsiteY17" fmla="*/ 0 h 581025"/>
              <a:gd name="connsiteX18" fmla="*/ 0 w 558800"/>
              <a:gd name="connsiteY18" fmla="*/ 27940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800" h="581025">
                <a:moveTo>
                  <a:pt x="0" y="279400"/>
                </a:moveTo>
                <a:lnTo>
                  <a:pt x="88900" y="295275"/>
                </a:lnTo>
                <a:lnTo>
                  <a:pt x="111125" y="250825"/>
                </a:lnTo>
                <a:lnTo>
                  <a:pt x="123825" y="292100"/>
                </a:lnTo>
                <a:lnTo>
                  <a:pt x="152400" y="263525"/>
                </a:lnTo>
                <a:lnTo>
                  <a:pt x="171450" y="282575"/>
                </a:lnTo>
                <a:lnTo>
                  <a:pt x="187325" y="317500"/>
                </a:lnTo>
                <a:lnTo>
                  <a:pt x="225425" y="352425"/>
                </a:lnTo>
                <a:lnTo>
                  <a:pt x="225425" y="400050"/>
                </a:lnTo>
                <a:lnTo>
                  <a:pt x="279400" y="355600"/>
                </a:lnTo>
                <a:lnTo>
                  <a:pt x="260350" y="431800"/>
                </a:lnTo>
                <a:lnTo>
                  <a:pt x="368300" y="454025"/>
                </a:lnTo>
                <a:lnTo>
                  <a:pt x="393700" y="508000"/>
                </a:lnTo>
                <a:lnTo>
                  <a:pt x="501650" y="581025"/>
                </a:lnTo>
                <a:lnTo>
                  <a:pt x="558800" y="514350"/>
                </a:lnTo>
                <a:cubicBezTo>
                  <a:pt x="556683" y="348192"/>
                  <a:pt x="554567" y="182033"/>
                  <a:pt x="552450" y="15875"/>
                </a:cubicBezTo>
                <a:lnTo>
                  <a:pt x="422275" y="6350"/>
                </a:lnTo>
                <a:lnTo>
                  <a:pt x="6350" y="0"/>
                </a:lnTo>
                <a:cubicBezTo>
                  <a:pt x="5292" y="91017"/>
                  <a:pt x="4233" y="182033"/>
                  <a:pt x="0" y="279400"/>
                </a:cubicBez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a:extLst>
              <a:ext uri="{FF2B5EF4-FFF2-40B4-BE49-F238E27FC236}">
                <a16:creationId xmlns:a16="http://schemas.microsoft.com/office/drawing/2014/main" id="{9C5C7021-8F00-6E40-B95D-55F392379042}"/>
              </a:ext>
            </a:extLst>
          </p:cNvPr>
          <p:cNvSpPr/>
          <p:nvPr/>
        </p:nvSpPr>
        <p:spPr>
          <a:xfrm>
            <a:off x="7445375" y="4600575"/>
            <a:ext cx="365125" cy="346075"/>
          </a:xfrm>
          <a:custGeom>
            <a:avLst/>
            <a:gdLst>
              <a:gd name="connsiteX0" fmla="*/ 184150 w 365125"/>
              <a:gd name="connsiteY0" fmla="*/ 0 h 346075"/>
              <a:gd name="connsiteX1" fmla="*/ 3175 w 365125"/>
              <a:gd name="connsiteY1" fmla="*/ 136525 h 346075"/>
              <a:gd name="connsiteX2" fmla="*/ 0 w 365125"/>
              <a:gd name="connsiteY2" fmla="*/ 174625 h 346075"/>
              <a:gd name="connsiteX3" fmla="*/ 41275 w 365125"/>
              <a:gd name="connsiteY3" fmla="*/ 158750 h 346075"/>
              <a:gd name="connsiteX4" fmla="*/ 60325 w 365125"/>
              <a:gd name="connsiteY4" fmla="*/ 146050 h 346075"/>
              <a:gd name="connsiteX5" fmla="*/ 95250 w 365125"/>
              <a:gd name="connsiteY5" fmla="*/ 187325 h 346075"/>
              <a:gd name="connsiteX6" fmla="*/ 76200 w 365125"/>
              <a:gd name="connsiteY6" fmla="*/ 301625 h 346075"/>
              <a:gd name="connsiteX7" fmla="*/ 247650 w 365125"/>
              <a:gd name="connsiteY7" fmla="*/ 346075 h 346075"/>
              <a:gd name="connsiteX8" fmla="*/ 219075 w 365125"/>
              <a:gd name="connsiteY8" fmla="*/ 279400 h 346075"/>
              <a:gd name="connsiteX9" fmla="*/ 349250 w 365125"/>
              <a:gd name="connsiteY9" fmla="*/ 250825 h 346075"/>
              <a:gd name="connsiteX10" fmla="*/ 365125 w 365125"/>
              <a:gd name="connsiteY10" fmla="*/ 203200 h 346075"/>
              <a:gd name="connsiteX11" fmla="*/ 342900 w 365125"/>
              <a:gd name="connsiteY11" fmla="*/ 139700 h 346075"/>
              <a:gd name="connsiteX12" fmla="*/ 295275 w 365125"/>
              <a:gd name="connsiteY12" fmla="*/ 114300 h 346075"/>
              <a:gd name="connsiteX13" fmla="*/ 276225 w 365125"/>
              <a:gd name="connsiteY13" fmla="*/ 101600 h 346075"/>
              <a:gd name="connsiteX14" fmla="*/ 276225 w 365125"/>
              <a:gd name="connsiteY14" fmla="*/ 47625 h 346075"/>
              <a:gd name="connsiteX15" fmla="*/ 184150 w 365125"/>
              <a:gd name="connsiteY15" fmla="*/ 0 h 34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5125" h="346075">
                <a:moveTo>
                  <a:pt x="184150" y="0"/>
                </a:moveTo>
                <a:lnTo>
                  <a:pt x="3175" y="136525"/>
                </a:lnTo>
                <a:lnTo>
                  <a:pt x="0" y="174625"/>
                </a:lnTo>
                <a:lnTo>
                  <a:pt x="41275" y="158750"/>
                </a:lnTo>
                <a:lnTo>
                  <a:pt x="60325" y="146050"/>
                </a:lnTo>
                <a:lnTo>
                  <a:pt x="95250" y="187325"/>
                </a:lnTo>
                <a:lnTo>
                  <a:pt x="76200" y="301625"/>
                </a:lnTo>
                <a:lnTo>
                  <a:pt x="247650" y="346075"/>
                </a:lnTo>
                <a:lnTo>
                  <a:pt x="219075" y="279400"/>
                </a:lnTo>
                <a:lnTo>
                  <a:pt x="349250" y="250825"/>
                </a:lnTo>
                <a:lnTo>
                  <a:pt x="365125" y="203200"/>
                </a:lnTo>
                <a:lnTo>
                  <a:pt x="342900" y="139700"/>
                </a:lnTo>
                <a:lnTo>
                  <a:pt x="295275" y="114300"/>
                </a:lnTo>
                <a:lnTo>
                  <a:pt x="276225" y="101600"/>
                </a:lnTo>
                <a:lnTo>
                  <a:pt x="276225" y="47625"/>
                </a:lnTo>
                <a:lnTo>
                  <a:pt x="18415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extLst>
              <a:ext uri="{FF2B5EF4-FFF2-40B4-BE49-F238E27FC236}">
                <a16:creationId xmlns:a16="http://schemas.microsoft.com/office/drawing/2014/main" id="{798DF1F1-5827-0047-9EBC-A5049DBED417}"/>
              </a:ext>
            </a:extLst>
          </p:cNvPr>
          <p:cNvSpPr/>
          <p:nvPr/>
        </p:nvSpPr>
        <p:spPr>
          <a:xfrm>
            <a:off x="8216900" y="3517900"/>
            <a:ext cx="282575" cy="301625"/>
          </a:xfrm>
          <a:custGeom>
            <a:avLst/>
            <a:gdLst>
              <a:gd name="connsiteX0" fmla="*/ 0 w 282575"/>
              <a:gd name="connsiteY0" fmla="*/ 107950 h 301625"/>
              <a:gd name="connsiteX1" fmla="*/ 25400 w 282575"/>
              <a:gd name="connsiteY1" fmla="*/ 250825 h 301625"/>
              <a:gd name="connsiteX2" fmla="*/ 139700 w 282575"/>
              <a:gd name="connsiteY2" fmla="*/ 301625 h 301625"/>
              <a:gd name="connsiteX3" fmla="*/ 269875 w 282575"/>
              <a:gd name="connsiteY3" fmla="*/ 301625 h 301625"/>
              <a:gd name="connsiteX4" fmla="*/ 282575 w 282575"/>
              <a:gd name="connsiteY4" fmla="*/ 101600 h 301625"/>
              <a:gd name="connsiteX5" fmla="*/ 244475 w 282575"/>
              <a:gd name="connsiteY5" fmla="*/ 117475 h 301625"/>
              <a:gd name="connsiteX6" fmla="*/ 244475 w 282575"/>
              <a:gd name="connsiteY6" fmla="*/ 98425 h 301625"/>
              <a:gd name="connsiteX7" fmla="*/ 244475 w 282575"/>
              <a:gd name="connsiteY7" fmla="*/ 98425 h 301625"/>
              <a:gd name="connsiteX8" fmla="*/ 231775 w 282575"/>
              <a:gd name="connsiteY8" fmla="*/ 53975 h 301625"/>
              <a:gd name="connsiteX9" fmla="*/ 244475 w 282575"/>
              <a:gd name="connsiteY9" fmla="*/ 0 h 301625"/>
              <a:gd name="connsiteX10" fmla="*/ 127000 w 282575"/>
              <a:gd name="connsiteY10" fmla="*/ 69850 h 301625"/>
              <a:gd name="connsiteX11" fmla="*/ 133350 w 282575"/>
              <a:gd name="connsiteY11" fmla="*/ 85725 h 301625"/>
              <a:gd name="connsiteX12" fmla="*/ 76200 w 282575"/>
              <a:gd name="connsiteY12" fmla="*/ 85725 h 301625"/>
              <a:gd name="connsiteX13" fmla="*/ 0 w 282575"/>
              <a:gd name="connsiteY13" fmla="*/ 107950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75" h="301625">
                <a:moveTo>
                  <a:pt x="0" y="107950"/>
                </a:moveTo>
                <a:lnTo>
                  <a:pt x="25400" y="250825"/>
                </a:lnTo>
                <a:lnTo>
                  <a:pt x="139700" y="301625"/>
                </a:lnTo>
                <a:lnTo>
                  <a:pt x="269875" y="301625"/>
                </a:lnTo>
                <a:lnTo>
                  <a:pt x="282575" y="101600"/>
                </a:lnTo>
                <a:lnTo>
                  <a:pt x="244475" y="117475"/>
                </a:lnTo>
                <a:lnTo>
                  <a:pt x="244475" y="98425"/>
                </a:lnTo>
                <a:lnTo>
                  <a:pt x="244475" y="98425"/>
                </a:lnTo>
                <a:lnTo>
                  <a:pt x="231775" y="53975"/>
                </a:lnTo>
                <a:lnTo>
                  <a:pt x="244475" y="0"/>
                </a:lnTo>
                <a:lnTo>
                  <a:pt x="127000" y="69850"/>
                </a:lnTo>
                <a:lnTo>
                  <a:pt x="133350" y="85725"/>
                </a:lnTo>
                <a:lnTo>
                  <a:pt x="76200" y="85725"/>
                </a:lnTo>
                <a:lnTo>
                  <a:pt x="0" y="1079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a:extLst>
              <a:ext uri="{FF2B5EF4-FFF2-40B4-BE49-F238E27FC236}">
                <a16:creationId xmlns:a16="http://schemas.microsoft.com/office/drawing/2014/main" id="{19FA5719-24A6-B942-8FC6-CF5226DF72EA}"/>
              </a:ext>
            </a:extLst>
          </p:cNvPr>
          <p:cNvSpPr/>
          <p:nvPr/>
        </p:nvSpPr>
        <p:spPr>
          <a:xfrm>
            <a:off x="4184650" y="3181350"/>
            <a:ext cx="415925" cy="222250"/>
          </a:xfrm>
          <a:custGeom>
            <a:avLst/>
            <a:gdLst>
              <a:gd name="connsiteX0" fmla="*/ 0 w 415925"/>
              <a:gd name="connsiteY0" fmla="*/ 31750 h 222250"/>
              <a:gd name="connsiteX1" fmla="*/ 44450 w 415925"/>
              <a:gd name="connsiteY1" fmla="*/ 139700 h 222250"/>
              <a:gd name="connsiteX2" fmla="*/ 79375 w 415925"/>
              <a:gd name="connsiteY2" fmla="*/ 127000 h 222250"/>
              <a:gd name="connsiteX3" fmla="*/ 136525 w 415925"/>
              <a:gd name="connsiteY3" fmla="*/ 142875 h 222250"/>
              <a:gd name="connsiteX4" fmla="*/ 222250 w 415925"/>
              <a:gd name="connsiteY4" fmla="*/ 174625 h 222250"/>
              <a:gd name="connsiteX5" fmla="*/ 279400 w 415925"/>
              <a:gd name="connsiteY5" fmla="*/ 158750 h 222250"/>
              <a:gd name="connsiteX6" fmla="*/ 381000 w 415925"/>
              <a:gd name="connsiteY6" fmla="*/ 222250 h 222250"/>
              <a:gd name="connsiteX7" fmla="*/ 415925 w 415925"/>
              <a:gd name="connsiteY7" fmla="*/ 193675 h 222250"/>
              <a:gd name="connsiteX8" fmla="*/ 403225 w 415925"/>
              <a:gd name="connsiteY8" fmla="*/ 9525 h 222250"/>
              <a:gd name="connsiteX9" fmla="*/ 95250 w 415925"/>
              <a:gd name="connsiteY9" fmla="*/ 0 h 222250"/>
              <a:gd name="connsiteX10" fmla="*/ 0 w 415925"/>
              <a:gd name="connsiteY10" fmla="*/ 31750 h 22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5925" h="222250">
                <a:moveTo>
                  <a:pt x="0" y="31750"/>
                </a:moveTo>
                <a:lnTo>
                  <a:pt x="44450" y="139700"/>
                </a:lnTo>
                <a:lnTo>
                  <a:pt x="79375" y="127000"/>
                </a:lnTo>
                <a:lnTo>
                  <a:pt x="136525" y="142875"/>
                </a:lnTo>
                <a:lnTo>
                  <a:pt x="222250" y="174625"/>
                </a:lnTo>
                <a:lnTo>
                  <a:pt x="279400" y="158750"/>
                </a:lnTo>
                <a:lnTo>
                  <a:pt x="381000" y="222250"/>
                </a:lnTo>
                <a:lnTo>
                  <a:pt x="415925" y="193675"/>
                </a:lnTo>
                <a:lnTo>
                  <a:pt x="403225" y="9525"/>
                </a:lnTo>
                <a:lnTo>
                  <a:pt x="95250" y="0"/>
                </a:lnTo>
                <a:lnTo>
                  <a:pt x="0" y="317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a:extLst>
              <a:ext uri="{FF2B5EF4-FFF2-40B4-BE49-F238E27FC236}">
                <a16:creationId xmlns:a16="http://schemas.microsoft.com/office/drawing/2014/main" id="{68F92C7B-C707-C341-83E6-48A8A9DCE89C}"/>
              </a:ext>
            </a:extLst>
          </p:cNvPr>
          <p:cNvSpPr/>
          <p:nvPr/>
        </p:nvSpPr>
        <p:spPr>
          <a:xfrm>
            <a:off x="8048625" y="3975100"/>
            <a:ext cx="209550" cy="311150"/>
          </a:xfrm>
          <a:custGeom>
            <a:avLst/>
            <a:gdLst>
              <a:gd name="connsiteX0" fmla="*/ 209550 w 209550"/>
              <a:gd name="connsiteY0" fmla="*/ 0 h 311150"/>
              <a:gd name="connsiteX1" fmla="*/ 9525 w 209550"/>
              <a:gd name="connsiteY1" fmla="*/ 19050 h 311150"/>
              <a:gd name="connsiteX2" fmla="*/ 15875 w 209550"/>
              <a:gd name="connsiteY2" fmla="*/ 50800 h 311150"/>
              <a:gd name="connsiteX3" fmla="*/ 0 w 209550"/>
              <a:gd name="connsiteY3" fmla="*/ 66675 h 311150"/>
              <a:gd name="connsiteX4" fmla="*/ 44450 w 209550"/>
              <a:gd name="connsiteY4" fmla="*/ 120650 h 311150"/>
              <a:gd name="connsiteX5" fmla="*/ 38100 w 209550"/>
              <a:gd name="connsiteY5" fmla="*/ 165100 h 311150"/>
              <a:gd name="connsiteX6" fmla="*/ 50800 w 209550"/>
              <a:gd name="connsiteY6" fmla="*/ 234950 h 311150"/>
              <a:gd name="connsiteX7" fmla="*/ 82550 w 209550"/>
              <a:gd name="connsiteY7" fmla="*/ 311150 h 311150"/>
              <a:gd name="connsiteX8" fmla="*/ 190500 w 209550"/>
              <a:gd name="connsiteY8" fmla="*/ 257175 h 311150"/>
              <a:gd name="connsiteX9" fmla="*/ 123825 w 209550"/>
              <a:gd name="connsiteY9" fmla="*/ 47625 h 311150"/>
              <a:gd name="connsiteX10" fmla="*/ 193675 w 209550"/>
              <a:gd name="connsiteY10" fmla="*/ 76200 h 311150"/>
              <a:gd name="connsiteX11" fmla="*/ 209550 w 209550"/>
              <a:gd name="connsiteY11" fmla="*/ 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550" h="311150">
                <a:moveTo>
                  <a:pt x="209550" y="0"/>
                </a:moveTo>
                <a:lnTo>
                  <a:pt x="9525" y="19050"/>
                </a:lnTo>
                <a:lnTo>
                  <a:pt x="15875" y="50800"/>
                </a:lnTo>
                <a:lnTo>
                  <a:pt x="0" y="66675"/>
                </a:lnTo>
                <a:lnTo>
                  <a:pt x="44450" y="120650"/>
                </a:lnTo>
                <a:lnTo>
                  <a:pt x="38100" y="165100"/>
                </a:lnTo>
                <a:lnTo>
                  <a:pt x="50800" y="234950"/>
                </a:lnTo>
                <a:lnTo>
                  <a:pt x="82550" y="311150"/>
                </a:lnTo>
                <a:lnTo>
                  <a:pt x="190500" y="257175"/>
                </a:lnTo>
                <a:lnTo>
                  <a:pt x="123825" y="47625"/>
                </a:lnTo>
                <a:lnTo>
                  <a:pt x="193675" y="76200"/>
                </a:lnTo>
                <a:lnTo>
                  <a:pt x="20955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a:extLst>
              <a:ext uri="{FF2B5EF4-FFF2-40B4-BE49-F238E27FC236}">
                <a16:creationId xmlns:a16="http://schemas.microsoft.com/office/drawing/2014/main" id="{3BCAD634-CE9C-3F45-84D9-2DC3F7788117}"/>
              </a:ext>
            </a:extLst>
          </p:cNvPr>
          <p:cNvSpPr/>
          <p:nvPr/>
        </p:nvSpPr>
        <p:spPr>
          <a:xfrm>
            <a:off x="7804150" y="4305300"/>
            <a:ext cx="425450" cy="368300"/>
          </a:xfrm>
          <a:custGeom>
            <a:avLst/>
            <a:gdLst>
              <a:gd name="connsiteX0" fmla="*/ 0 w 425450"/>
              <a:gd name="connsiteY0" fmla="*/ 222250 h 368300"/>
              <a:gd name="connsiteX1" fmla="*/ 180975 w 425450"/>
              <a:gd name="connsiteY1" fmla="*/ 368300 h 368300"/>
              <a:gd name="connsiteX2" fmla="*/ 381000 w 425450"/>
              <a:gd name="connsiteY2" fmla="*/ 282575 h 368300"/>
              <a:gd name="connsiteX3" fmla="*/ 425450 w 425450"/>
              <a:gd name="connsiteY3" fmla="*/ 209550 h 368300"/>
              <a:gd name="connsiteX4" fmla="*/ 381000 w 425450"/>
              <a:gd name="connsiteY4" fmla="*/ 177800 h 368300"/>
              <a:gd name="connsiteX5" fmla="*/ 361950 w 425450"/>
              <a:gd name="connsiteY5" fmla="*/ 139700 h 368300"/>
              <a:gd name="connsiteX6" fmla="*/ 304800 w 425450"/>
              <a:gd name="connsiteY6" fmla="*/ 107950 h 368300"/>
              <a:gd name="connsiteX7" fmla="*/ 339725 w 425450"/>
              <a:gd name="connsiteY7" fmla="*/ 88900 h 368300"/>
              <a:gd name="connsiteX8" fmla="*/ 330200 w 425450"/>
              <a:gd name="connsiteY8" fmla="*/ 50800 h 368300"/>
              <a:gd name="connsiteX9" fmla="*/ 295275 w 425450"/>
              <a:gd name="connsiteY9" fmla="*/ 22225 h 368300"/>
              <a:gd name="connsiteX10" fmla="*/ 295275 w 425450"/>
              <a:gd name="connsiteY10" fmla="*/ 9525 h 368300"/>
              <a:gd name="connsiteX11" fmla="*/ 260350 w 425450"/>
              <a:gd name="connsiteY11" fmla="*/ 0 h 368300"/>
              <a:gd name="connsiteX12" fmla="*/ 171450 w 425450"/>
              <a:gd name="connsiteY12" fmla="*/ 76200 h 368300"/>
              <a:gd name="connsiteX13" fmla="*/ 171450 w 425450"/>
              <a:gd name="connsiteY13" fmla="*/ 127000 h 368300"/>
              <a:gd name="connsiteX14" fmla="*/ 0 w 425450"/>
              <a:gd name="connsiteY14" fmla="*/ 222250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5450" h="368300">
                <a:moveTo>
                  <a:pt x="0" y="222250"/>
                </a:moveTo>
                <a:lnTo>
                  <a:pt x="180975" y="368300"/>
                </a:lnTo>
                <a:lnTo>
                  <a:pt x="381000" y="282575"/>
                </a:lnTo>
                <a:lnTo>
                  <a:pt x="425450" y="209550"/>
                </a:lnTo>
                <a:lnTo>
                  <a:pt x="381000" y="177800"/>
                </a:lnTo>
                <a:lnTo>
                  <a:pt x="361950" y="139700"/>
                </a:lnTo>
                <a:lnTo>
                  <a:pt x="304800" y="107950"/>
                </a:lnTo>
                <a:lnTo>
                  <a:pt x="339725" y="88900"/>
                </a:lnTo>
                <a:lnTo>
                  <a:pt x="330200" y="50800"/>
                </a:lnTo>
                <a:lnTo>
                  <a:pt x="295275" y="22225"/>
                </a:lnTo>
                <a:lnTo>
                  <a:pt x="295275" y="9525"/>
                </a:lnTo>
                <a:lnTo>
                  <a:pt x="260350" y="0"/>
                </a:lnTo>
                <a:lnTo>
                  <a:pt x="171450" y="76200"/>
                </a:lnTo>
                <a:lnTo>
                  <a:pt x="171450" y="127000"/>
                </a:lnTo>
                <a:lnTo>
                  <a:pt x="0" y="2222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a:extLst>
              <a:ext uri="{FF2B5EF4-FFF2-40B4-BE49-F238E27FC236}">
                <a16:creationId xmlns:a16="http://schemas.microsoft.com/office/drawing/2014/main" id="{F7C91E3C-985A-FE4E-AFA4-71B2C1818025}"/>
              </a:ext>
            </a:extLst>
          </p:cNvPr>
          <p:cNvSpPr/>
          <p:nvPr/>
        </p:nvSpPr>
        <p:spPr>
          <a:xfrm>
            <a:off x="7073900" y="5965825"/>
            <a:ext cx="327025" cy="190500"/>
          </a:xfrm>
          <a:custGeom>
            <a:avLst/>
            <a:gdLst>
              <a:gd name="connsiteX0" fmla="*/ 31750 w 327025"/>
              <a:gd name="connsiteY0" fmla="*/ 0 h 190500"/>
              <a:gd name="connsiteX1" fmla="*/ 0 w 327025"/>
              <a:gd name="connsiteY1" fmla="*/ 107950 h 190500"/>
              <a:gd name="connsiteX2" fmla="*/ 92075 w 327025"/>
              <a:gd name="connsiteY2" fmla="*/ 104775 h 190500"/>
              <a:gd name="connsiteX3" fmla="*/ 88900 w 327025"/>
              <a:gd name="connsiteY3" fmla="*/ 161925 h 190500"/>
              <a:gd name="connsiteX4" fmla="*/ 266700 w 327025"/>
              <a:gd name="connsiteY4" fmla="*/ 190500 h 190500"/>
              <a:gd name="connsiteX5" fmla="*/ 327025 w 327025"/>
              <a:gd name="connsiteY5" fmla="*/ 158750 h 190500"/>
              <a:gd name="connsiteX6" fmla="*/ 288925 w 327025"/>
              <a:gd name="connsiteY6" fmla="*/ 79375 h 190500"/>
              <a:gd name="connsiteX7" fmla="*/ 323850 w 327025"/>
              <a:gd name="connsiteY7" fmla="*/ 66675 h 190500"/>
              <a:gd name="connsiteX8" fmla="*/ 295275 w 327025"/>
              <a:gd name="connsiteY8" fmla="*/ 6350 h 190500"/>
              <a:gd name="connsiteX9" fmla="*/ 92075 w 327025"/>
              <a:gd name="connsiteY9" fmla="*/ 25400 h 190500"/>
              <a:gd name="connsiteX10" fmla="*/ 31750 w 327025"/>
              <a:gd name="connsiteY10"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025" h="190500">
                <a:moveTo>
                  <a:pt x="31750" y="0"/>
                </a:moveTo>
                <a:lnTo>
                  <a:pt x="0" y="107950"/>
                </a:lnTo>
                <a:lnTo>
                  <a:pt x="92075" y="104775"/>
                </a:lnTo>
                <a:lnTo>
                  <a:pt x="88900" y="161925"/>
                </a:lnTo>
                <a:lnTo>
                  <a:pt x="266700" y="190500"/>
                </a:lnTo>
                <a:lnTo>
                  <a:pt x="327025" y="158750"/>
                </a:lnTo>
                <a:lnTo>
                  <a:pt x="288925" y="79375"/>
                </a:lnTo>
                <a:lnTo>
                  <a:pt x="323850" y="66675"/>
                </a:lnTo>
                <a:lnTo>
                  <a:pt x="295275" y="6350"/>
                </a:lnTo>
                <a:lnTo>
                  <a:pt x="92075" y="25400"/>
                </a:lnTo>
                <a:lnTo>
                  <a:pt x="3175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a:extLst>
              <a:ext uri="{FF2B5EF4-FFF2-40B4-BE49-F238E27FC236}">
                <a16:creationId xmlns:a16="http://schemas.microsoft.com/office/drawing/2014/main" id="{C22ACCDC-7854-E34C-917D-D215D44A4AB8}"/>
              </a:ext>
            </a:extLst>
          </p:cNvPr>
          <p:cNvSpPr/>
          <p:nvPr/>
        </p:nvSpPr>
        <p:spPr>
          <a:xfrm>
            <a:off x="7058025" y="3594100"/>
            <a:ext cx="482600" cy="285750"/>
          </a:xfrm>
          <a:custGeom>
            <a:avLst/>
            <a:gdLst>
              <a:gd name="connsiteX0" fmla="*/ 117475 w 482600"/>
              <a:gd name="connsiteY0" fmla="*/ 0 h 285750"/>
              <a:gd name="connsiteX1" fmla="*/ 0 w 482600"/>
              <a:gd name="connsiteY1" fmla="*/ 177800 h 285750"/>
              <a:gd name="connsiteX2" fmla="*/ 66675 w 482600"/>
              <a:gd name="connsiteY2" fmla="*/ 174625 h 285750"/>
              <a:gd name="connsiteX3" fmla="*/ 95250 w 482600"/>
              <a:gd name="connsiteY3" fmla="*/ 200025 h 285750"/>
              <a:gd name="connsiteX4" fmla="*/ 101600 w 482600"/>
              <a:gd name="connsiteY4" fmla="*/ 228600 h 285750"/>
              <a:gd name="connsiteX5" fmla="*/ 127000 w 482600"/>
              <a:gd name="connsiteY5" fmla="*/ 260350 h 285750"/>
              <a:gd name="connsiteX6" fmla="*/ 165100 w 482600"/>
              <a:gd name="connsiteY6" fmla="*/ 247650 h 285750"/>
              <a:gd name="connsiteX7" fmla="*/ 238125 w 482600"/>
              <a:gd name="connsiteY7" fmla="*/ 231775 h 285750"/>
              <a:gd name="connsiteX8" fmla="*/ 298450 w 482600"/>
              <a:gd name="connsiteY8" fmla="*/ 244475 h 285750"/>
              <a:gd name="connsiteX9" fmla="*/ 371475 w 482600"/>
              <a:gd name="connsiteY9" fmla="*/ 285750 h 285750"/>
              <a:gd name="connsiteX10" fmla="*/ 482600 w 482600"/>
              <a:gd name="connsiteY10" fmla="*/ 257175 h 285750"/>
              <a:gd name="connsiteX11" fmla="*/ 422275 w 482600"/>
              <a:gd name="connsiteY11" fmla="*/ 98425 h 285750"/>
              <a:gd name="connsiteX12" fmla="*/ 117475 w 482600"/>
              <a:gd name="connsiteY12" fmla="*/ 0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600" h="285750">
                <a:moveTo>
                  <a:pt x="117475" y="0"/>
                </a:moveTo>
                <a:lnTo>
                  <a:pt x="0" y="177800"/>
                </a:lnTo>
                <a:lnTo>
                  <a:pt x="66675" y="174625"/>
                </a:lnTo>
                <a:lnTo>
                  <a:pt x="95250" y="200025"/>
                </a:lnTo>
                <a:lnTo>
                  <a:pt x="101600" y="228600"/>
                </a:lnTo>
                <a:lnTo>
                  <a:pt x="127000" y="260350"/>
                </a:lnTo>
                <a:lnTo>
                  <a:pt x="165100" y="247650"/>
                </a:lnTo>
                <a:lnTo>
                  <a:pt x="238125" y="231775"/>
                </a:lnTo>
                <a:lnTo>
                  <a:pt x="298450" y="244475"/>
                </a:lnTo>
                <a:lnTo>
                  <a:pt x="371475" y="285750"/>
                </a:lnTo>
                <a:lnTo>
                  <a:pt x="482600" y="257175"/>
                </a:lnTo>
                <a:lnTo>
                  <a:pt x="422275" y="98425"/>
                </a:lnTo>
                <a:lnTo>
                  <a:pt x="1174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a:extLst>
              <a:ext uri="{FF2B5EF4-FFF2-40B4-BE49-F238E27FC236}">
                <a16:creationId xmlns:a16="http://schemas.microsoft.com/office/drawing/2014/main" id="{57F3D8D9-F143-0344-A94F-158E04617CC9}"/>
              </a:ext>
            </a:extLst>
          </p:cNvPr>
          <p:cNvSpPr/>
          <p:nvPr/>
        </p:nvSpPr>
        <p:spPr>
          <a:xfrm>
            <a:off x="6873875" y="4406900"/>
            <a:ext cx="371475" cy="317500"/>
          </a:xfrm>
          <a:custGeom>
            <a:avLst/>
            <a:gdLst>
              <a:gd name="connsiteX0" fmla="*/ 0 w 371475"/>
              <a:gd name="connsiteY0" fmla="*/ 184150 h 317500"/>
              <a:gd name="connsiteX1" fmla="*/ 117475 w 371475"/>
              <a:gd name="connsiteY1" fmla="*/ 317500 h 317500"/>
              <a:gd name="connsiteX2" fmla="*/ 371475 w 371475"/>
              <a:gd name="connsiteY2" fmla="*/ 130175 h 317500"/>
              <a:gd name="connsiteX3" fmla="*/ 298450 w 371475"/>
              <a:gd name="connsiteY3" fmla="*/ 50800 h 317500"/>
              <a:gd name="connsiteX4" fmla="*/ 152400 w 371475"/>
              <a:gd name="connsiteY4" fmla="*/ 47625 h 317500"/>
              <a:gd name="connsiteX5" fmla="*/ 146050 w 371475"/>
              <a:gd name="connsiteY5" fmla="*/ 0 h 317500"/>
              <a:gd name="connsiteX6" fmla="*/ 0 w 371475"/>
              <a:gd name="connsiteY6" fmla="*/ 18415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75" h="317500">
                <a:moveTo>
                  <a:pt x="0" y="184150"/>
                </a:moveTo>
                <a:lnTo>
                  <a:pt x="117475" y="317500"/>
                </a:lnTo>
                <a:lnTo>
                  <a:pt x="371475" y="130175"/>
                </a:lnTo>
                <a:lnTo>
                  <a:pt x="298450" y="50800"/>
                </a:lnTo>
                <a:lnTo>
                  <a:pt x="152400" y="47625"/>
                </a:lnTo>
                <a:lnTo>
                  <a:pt x="146050" y="0"/>
                </a:lnTo>
                <a:lnTo>
                  <a:pt x="0" y="1841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a:extLst>
              <a:ext uri="{FF2B5EF4-FFF2-40B4-BE49-F238E27FC236}">
                <a16:creationId xmlns:a16="http://schemas.microsoft.com/office/drawing/2014/main" id="{473CA7BC-9030-8E40-94DD-CA3D1FF14401}"/>
              </a:ext>
            </a:extLst>
          </p:cNvPr>
          <p:cNvSpPr/>
          <p:nvPr/>
        </p:nvSpPr>
        <p:spPr>
          <a:xfrm>
            <a:off x="4276725" y="2952750"/>
            <a:ext cx="292100" cy="238125"/>
          </a:xfrm>
          <a:custGeom>
            <a:avLst/>
            <a:gdLst>
              <a:gd name="connsiteX0" fmla="*/ 9525 w 292100"/>
              <a:gd name="connsiteY0" fmla="*/ 53975 h 238125"/>
              <a:gd name="connsiteX1" fmla="*/ 0 w 292100"/>
              <a:gd name="connsiteY1" fmla="*/ 231775 h 238125"/>
              <a:gd name="connsiteX2" fmla="*/ 285750 w 292100"/>
              <a:gd name="connsiteY2" fmla="*/ 238125 h 238125"/>
              <a:gd name="connsiteX3" fmla="*/ 292100 w 292100"/>
              <a:gd name="connsiteY3" fmla="*/ 0 h 238125"/>
              <a:gd name="connsiteX4" fmla="*/ 149225 w 292100"/>
              <a:gd name="connsiteY4" fmla="*/ 12700 h 238125"/>
              <a:gd name="connsiteX5" fmla="*/ 155575 w 292100"/>
              <a:gd name="connsiteY5" fmla="*/ 57150 h 238125"/>
              <a:gd name="connsiteX6" fmla="*/ 9525 w 292100"/>
              <a:gd name="connsiteY6" fmla="*/ 5397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100" h="238125">
                <a:moveTo>
                  <a:pt x="9525" y="53975"/>
                </a:moveTo>
                <a:lnTo>
                  <a:pt x="0" y="231775"/>
                </a:lnTo>
                <a:lnTo>
                  <a:pt x="285750" y="238125"/>
                </a:lnTo>
                <a:lnTo>
                  <a:pt x="292100" y="0"/>
                </a:lnTo>
                <a:lnTo>
                  <a:pt x="149225" y="12700"/>
                </a:lnTo>
                <a:lnTo>
                  <a:pt x="155575" y="57150"/>
                </a:lnTo>
                <a:lnTo>
                  <a:pt x="9525" y="53975"/>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a:extLst>
              <a:ext uri="{FF2B5EF4-FFF2-40B4-BE49-F238E27FC236}">
                <a16:creationId xmlns:a16="http://schemas.microsoft.com/office/drawing/2014/main" id="{CC6047C6-45E3-3E4D-ADFD-B80D932BFA0D}"/>
              </a:ext>
            </a:extLst>
          </p:cNvPr>
          <p:cNvSpPr/>
          <p:nvPr/>
        </p:nvSpPr>
        <p:spPr>
          <a:xfrm>
            <a:off x="5981700" y="4606925"/>
            <a:ext cx="371475" cy="263525"/>
          </a:xfrm>
          <a:custGeom>
            <a:avLst/>
            <a:gdLst>
              <a:gd name="connsiteX0" fmla="*/ 0 w 371475"/>
              <a:gd name="connsiteY0" fmla="*/ 0 h 263525"/>
              <a:gd name="connsiteX1" fmla="*/ 0 w 371475"/>
              <a:gd name="connsiteY1" fmla="*/ 254000 h 263525"/>
              <a:gd name="connsiteX2" fmla="*/ 371475 w 371475"/>
              <a:gd name="connsiteY2" fmla="*/ 263525 h 263525"/>
              <a:gd name="connsiteX3" fmla="*/ 365125 w 371475"/>
              <a:gd name="connsiteY3" fmla="*/ 6350 h 263525"/>
              <a:gd name="connsiteX4" fmla="*/ 0 w 371475"/>
              <a:gd name="connsiteY4" fmla="*/ 0 h 263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263525">
                <a:moveTo>
                  <a:pt x="0" y="0"/>
                </a:moveTo>
                <a:lnTo>
                  <a:pt x="0" y="254000"/>
                </a:lnTo>
                <a:lnTo>
                  <a:pt x="371475" y="263525"/>
                </a:lnTo>
                <a:lnTo>
                  <a:pt x="365125" y="6350"/>
                </a:lnTo>
                <a:lnTo>
                  <a:pt x="0"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a:extLst>
              <a:ext uri="{FF2B5EF4-FFF2-40B4-BE49-F238E27FC236}">
                <a16:creationId xmlns:a16="http://schemas.microsoft.com/office/drawing/2014/main" id="{9A205FA9-FC79-0F48-8ECF-219CC43D2FF8}"/>
              </a:ext>
            </a:extLst>
          </p:cNvPr>
          <p:cNvSpPr/>
          <p:nvPr/>
        </p:nvSpPr>
        <p:spPr>
          <a:xfrm>
            <a:off x="6318250" y="5588000"/>
            <a:ext cx="279400" cy="425450"/>
          </a:xfrm>
          <a:custGeom>
            <a:avLst/>
            <a:gdLst>
              <a:gd name="connsiteX0" fmla="*/ 0 w 279400"/>
              <a:gd name="connsiteY0" fmla="*/ 19050 h 425450"/>
              <a:gd name="connsiteX1" fmla="*/ 9525 w 279400"/>
              <a:gd name="connsiteY1" fmla="*/ 53975 h 425450"/>
              <a:gd name="connsiteX2" fmla="*/ 9525 w 279400"/>
              <a:gd name="connsiteY2" fmla="*/ 53975 h 425450"/>
              <a:gd name="connsiteX3" fmla="*/ 6350 w 279400"/>
              <a:gd name="connsiteY3" fmla="*/ 171450 h 425450"/>
              <a:gd name="connsiteX4" fmla="*/ 47625 w 279400"/>
              <a:gd name="connsiteY4" fmla="*/ 180975 h 425450"/>
              <a:gd name="connsiteX5" fmla="*/ 50800 w 279400"/>
              <a:gd name="connsiteY5" fmla="*/ 215900 h 425450"/>
              <a:gd name="connsiteX6" fmla="*/ 101600 w 279400"/>
              <a:gd name="connsiteY6" fmla="*/ 257175 h 425450"/>
              <a:gd name="connsiteX7" fmla="*/ 165100 w 279400"/>
              <a:gd name="connsiteY7" fmla="*/ 425450 h 425450"/>
              <a:gd name="connsiteX8" fmla="*/ 234950 w 279400"/>
              <a:gd name="connsiteY8" fmla="*/ 361950 h 425450"/>
              <a:gd name="connsiteX9" fmla="*/ 279400 w 279400"/>
              <a:gd name="connsiteY9" fmla="*/ 295275 h 425450"/>
              <a:gd name="connsiteX10" fmla="*/ 269875 w 279400"/>
              <a:gd name="connsiteY10" fmla="*/ 38100 h 425450"/>
              <a:gd name="connsiteX11" fmla="*/ 79375 w 279400"/>
              <a:gd name="connsiteY11" fmla="*/ 34925 h 425450"/>
              <a:gd name="connsiteX12" fmla="*/ 53975 w 279400"/>
              <a:gd name="connsiteY12" fmla="*/ 0 h 425450"/>
              <a:gd name="connsiteX13" fmla="*/ 0 w 279400"/>
              <a:gd name="connsiteY13" fmla="*/ 19050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400" h="425450">
                <a:moveTo>
                  <a:pt x="0" y="19050"/>
                </a:moveTo>
                <a:lnTo>
                  <a:pt x="9525" y="53975"/>
                </a:lnTo>
                <a:lnTo>
                  <a:pt x="9525" y="53975"/>
                </a:lnTo>
                <a:cubicBezTo>
                  <a:pt x="8467" y="93133"/>
                  <a:pt x="7408" y="132292"/>
                  <a:pt x="6350" y="171450"/>
                </a:cubicBezTo>
                <a:lnTo>
                  <a:pt x="47625" y="180975"/>
                </a:lnTo>
                <a:lnTo>
                  <a:pt x="50800" y="215900"/>
                </a:lnTo>
                <a:lnTo>
                  <a:pt x="101600" y="257175"/>
                </a:lnTo>
                <a:lnTo>
                  <a:pt x="165100" y="425450"/>
                </a:lnTo>
                <a:lnTo>
                  <a:pt x="234950" y="361950"/>
                </a:lnTo>
                <a:lnTo>
                  <a:pt x="279400" y="295275"/>
                </a:lnTo>
                <a:lnTo>
                  <a:pt x="269875" y="38100"/>
                </a:lnTo>
                <a:lnTo>
                  <a:pt x="79375" y="34925"/>
                </a:lnTo>
                <a:lnTo>
                  <a:pt x="53975" y="0"/>
                </a:lnTo>
                <a:lnTo>
                  <a:pt x="0" y="1905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reeform 120">
            <a:extLst>
              <a:ext uri="{FF2B5EF4-FFF2-40B4-BE49-F238E27FC236}">
                <a16:creationId xmlns:a16="http://schemas.microsoft.com/office/drawing/2014/main" id="{F3A56495-3C51-C84F-A113-2B6FECC88418}"/>
              </a:ext>
            </a:extLst>
          </p:cNvPr>
          <p:cNvSpPr/>
          <p:nvPr/>
        </p:nvSpPr>
        <p:spPr>
          <a:xfrm>
            <a:off x="6972300" y="5175250"/>
            <a:ext cx="234950" cy="454025"/>
          </a:xfrm>
          <a:custGeom>
            <a:avLst/>
            <a:gdLst>
              <a:gd name="connsiteX0" fmla="*/ 3175 w 234950"/>
              <a:gd name="connsiteY0" fmla="*/ 0 h 454025"/>
              <a:gd name="connsiteX1" fmla="*/ 0 w 234950"/>
              <a:gd name="connsiteY1" fmla="*/ 454025 h 454025"/>
              <a:gd name="connsiteX2" fmla="*/ 92075 w 234950"/>
              <a:gd name="connsiteY2" fmla="*/ 450850 h 454025"/>
              <a:gd name="connsiteX3" fmla="*/ 88900 w 234950"/>
              <a:gd name="connsiteY3" fmla="*/ 238125 h 454025"/>
              <a:gd name="connsiteX4" fmla="*/ 168275 w 234950"/>
              <a:gd name="connsiteY4" fmla="*/ 238125 h 454025"/>
              <a:gd name="connsiteX5" fmla="*/ 152400 w 234950"/>
              <a:gd name="connsiteY5" fmla="*/ 98425 h 454025"/>
              <a:gd name="connsiteX6" fmla="*/ 234950 w 234950"/>
              <a:gd name="connsiteY6" fmla="*/ 44450 h 454025"/>
              <a:gd name="connsiteX7" fmla="*/ 234950 w 234950"/>
              <a:gd name="connsiteY7" fmla="*/ 15875 h 454025"/>
              <a:gd name="connsiteX8" fmla="*/ 200025 w 234950"/>
              <a:gd name="connsiteY8" fmla="*/ 31750 h 454025"/>
              <a:gd name="connsiteX9" fmla="*/ 174625 w 234950"/>
              <a:gd name="connsiteY9" fmla="*/ 6350 h 454025"/>
              <a:gd name="connsiteX10" fmla="*/ 3175 w 234950"/>
              <a:gd name="connsiteY10" fmla="*/ 0 h 45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950" h="454025">
                <a:moveTo>
                  <a:pt x="3175" y="0"/>
                </a:moveTo>
                <a:cubicBezTo>
                  <a:pt x="2117" y="151342"/>
                  <a:pt x="1058" y="302683"/>
                  <a:pt x="0" y="454025"/>
                </a:cubicBezTo>
                <a:lnTo>
                  <a:pt x="92075" y="450850"/>
                </a:lnTo>
                <a:cubicBezTo>
                  <a:pt x="91017" y="379942"/>
                  <a:pt x="89958" y="309033"/>
                  <a:pt x="88900" y="238125"/>
                </a:cubicBezTo>
                <a:lnTo>
                  <a:pt x="168275" y="238125"/>
                </a:lnTo>
                <a:lnTo>
                  <a:pt x="152400" y="98425"/>
                </a:lnTo>
                <a:lnTo>
                  <a:pt x="234950" y="44450"/>
                </a:lnTo>
                <a:lnTo>
                  <a:pt x="234950" y="15875"/>
                </a:lnTo>
                <a:lnTo>
                  <a:pt x="200025" y="31750"/>
                </a:lnTo>
                <a:lnTo>
                  <a:pt x="174625" y="6350"/>
                </a:lnTo>
                <a:lnTo>
                  <a:pt x="3175" y="0"/>
                </a:lnTo>
                <a:close/>
              </a:path>
            </a:pathLst>
          </a:cu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CD6A3FBB-6A1A-A043-B8D0-6881B54146D9}"/>
              </a:ext>
            </a:extLst>
          </p:cNvPr>
          <p:cNvSpPr txBox="1"/>
          <p:nvPr/>
        </p:nvSpPr>
        <p:spPr>
          <a:xfrm>
            <a:off x="754220" y="525363"/>
            <a:ext cx="3068480" cy="2308324"/>
          </a:xfrm>
          <a:prstGeom prst="rect">
            <a:avLst/>
          </a:prstGeom>
          <a:noFill/>
        </p:spPr>
        <p:txBody>
          <a:bodyPr wrap="square" rtlCol="0">
            <a:spAutoFit/>
          </a:bodyPr>
          <a:lstStyle/>
          <a:p>
            <a:pPr algn="ctr"/>
            <a:r>
              <a:rPr lang="en-US" sz="2400" dirty="0"/>
              <a:t>Texas Counties prohibited from performing elective procedures effective at 11:59 PM</a:t>
            </a:r>
          </a:p>
          <a:p>
            <a:pPr algn="ctr"/>
            <a:r>
              <a:rPr lang="en-US" sz="2400" dirty="0"/>
              <a:t>7-10-2020</a:t>
            </a:r>
          </a:p>
        </p:txBody>
      </p:sp>
    </p:spTree>
    <p:extLst>
      <p:ext uri="{BB962C8B-B14F-4D97-AF65-F5344CB8AC3E}">
        <p14:creationId xmlns:p14="http://schemas.microsoft.com/office/powerpoint/2010/main" val="16566186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55236"/>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sp>
        <p:nvSpPr>
          <p:cNvPr id="4" name="Rectangle 3"/>
          <p:cNvSpPr/>
          <p:nvPr/>
        </p:nvSpPr>
        <p:spPr>
          <a:xfrm>
            <a:off x="7016597" y="6176949"/>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188099"/>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193514"/>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Moderate</a:t>
            </a:r>
          </a:p>
        </p:txBody>
      </p:sp>
      <p:sp>
        <p:nvSpPr>
          <p:cNvPr id="6" name="TextBox 5"/>
          <p:cNvSpPr txBox="1"/>
          <p:nvPr/>
        </p:nvSpPr>
        <p:spPr>
          <a:xfrm>
            <a:off x="2267436" y="6171004"/>
            <a:ext cx="4779193" cy="369332"/>
          </a:xfrm>
          <a:prstGeom prst="rect">
            <a:avLst/>
          </a:prstGeom>
          <a:noFill/>
        </p:spPr>
        <p:txBody>
          <a:bodyPr wrap="none" rtlCol="0">
            <a:spAutoFit/>
          </a:bodyPr>
          <a:lstStyle/>
          <a:p>
            <a:r>
              <a:rPr lang="en-US" dirty="0"/>
              <a:t>Count reflects # furlough (exposed and positive)</a:t>
            </a:r>
          </a:p>
        </p:txBody>
      </p:sp>
      <p:sp>
        <p:nvSpPr>
          <p:cNvPr id="11" name="Rectangle 10"/>
          <p:cNvSpPr/>
          <p:nvPr/>
        </p:nvSpPr>
        <p:spPr>
          <a:xfrm>
            <a:off x="0" y="861927"/>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58856" y="1088105"/>
            <a:ext cx="4499117" cy="584775"/>
          </a:xfrm>
          <a:prstGeom prst="rect">
            <a:avLst/>
          </a:prstGeom>
          <a:noFill/>
        </p:spPr>
        <p:txBody>
          <a:bodyPr wrap="none" rtlCol="0">
            <a:spAutoFit/>
          </a:bodyPr>
          <a:lstStyle/>
          <a:p>
            <a:r>
              <a:rPr lang="en-US" sz="3200" dirty="0"/>
              <a:t>COVID Related Furloughs</a:t>
            </a:r>
          </a:p>
        </p:txBody>
      </p:sp>
      <p:pic>
        <p:nvPicPr>
          <p:cNvPr id="7" name="Picture 6"/>
          <p:cNvPicPr>
            <a:picLocks noChangeAspect="1"/>
          </p:cNvPicPr>
          <p:nvPr/>
        </p:nvPicPr>
        <p:blipFill>
          <a:blip r:embed="rId3"/>
          <a:stretch>
            <a:fillRect/>
          </a:stretch>
        </p:blipFill>
        <p:spPr>
          <a:xfrm>
            <a:off x="2864070" y="1637252"/>
            <a:ext cx="7761489" cy="4530779"/>
          </a:xfrm>
          <a:prstGeom prst="rect">
            <a:avLst/>
          </a:prstGeom>
        </p:spPr>
      </p:pic>
    </p:spTree>
    <p:extLst>
      <p:ext uri="{BB962C8B-B14F-4D97-AF65-F5344CB8AC3E}">
        <p14:creationId xmlns:p14="http://schemas.microsoft.com/office/powerpoint/2010/main" val="94972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2253" y="-1141042"/>
          <a:ext cx="2159" cy="2159"/>
        </p:xfrm>
        <a:graphic>
          <a:graphicData uri="http://schemas.openxmlformats.org/presentationml/2006/ole">
            <mc:AlternateContent xmlns:mc="http://schemas.openxmlformats.org/markup-compatibility/2006">
              <mc:Choice xmlns:v="urn:schemas-microsoft-com:vml" Requires="v">
                <p:oleObj spid="_x0000_s34847" name="think-cell Slide" r:id="rId6" imgW="353" imgH="353" progId="TCLayout.ActiveDocument.1">
                  <p:embed/>
                </p:oleObj>
              </mc:Choice>
              <mc:Fallback>
                <p:oleObj name="think-cell Slide" r:id="rId6" imgW="353" imgH="353" progId="TCLayout.ActiveDocument.1">
                  <p:embed/>
                  <p:pic>
                    <p:nvPicPr>
                      <p:cNvPr id="4" name="Object 3" hidden="1"/>
                      <p:cNvPicPr/>
                      <p:nvPr/>
                    </p:nvPicPr>
                    <p:blipFill>
                      <a:blip r:embed="rId7"/>
                      <a:stretch>
                        <a:fillRect/>
                      </a:stretch>
                    </p:blipFill>
                    <p:spPr>
                      <a:xfrm>
                        <a:off x="2253" y="-1141042"/>
                        <a:ext cx="2159" cy="2159"/>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626DEE7-C4DD-4566-A869-A83C93AAB19F}"/>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Georgia" panose="02040502050405020303" pitchFamily="18" charset="0"/>
              <a:ea typeface="+mn-ea"/>
              <a:cs typeface="+mn-cs"/>
              <a:sym typeface="Georgia" panose="02040502050405020303" pitchFamily="18" charset="0"/>
            </a:endParaRPr>
          </a:p>
        </p:txBody>
      </p:sp>
      <p:sp>
        <p:nvSpPr>
          <p:cNvPr id="7" name="Document type"/>
          <p:cNvSpPr txBox="1">
            <a:spLocks noChangeArrowheads="1"/>
          </p:cNvSpPr>
          <p:nvPr/>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noAutofit/>
          </a:bodyPr>
          <a:lstStyle>
            <a:defPPr>
              <a:defRPr lang="en-US"/>
            </a:defPPr>
            <a:lvl1pPr eaLnBrk="0" hangingPunct="1">
              <a:defRPr sz="1400" baseline="0">
                <a:solidFill>
                  <a:schemeClr val="accent6"/>
                </a:solidFill>
                <a:latin typeface="+mn-lt"/>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l" defTabSz="914400" rtl="0" eaLnBrk="0"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Calibri"/>
              </a:rPr>
              <a:t>Updated 7.2.2020</a:t>
            </a:r>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Title"/>
          <p:cNvSpPr>
            <a:spLocks noGrp="1"/>
          </p:cNvSpPr>
          <p:nvPr>
            <p:ph type="ctrTitle"/>
          </p:nvPr>
        </p:nvSpPr>
        <p:spPr bwMode="gray">
          <a:xfrm>
            <a:off x="551941" y="3355960"/>
            <a:ext cx="1095193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nchorCtr="0">
            <a:spAutoFit/>
          </a:bodyPr>
          <a:lstStyle/>
          <a:p>
            <a:r>
              <a:rPr lang="en-US" sz="4000" b="0" dirty="0"/>
              <a:t>REH </a:t>
            </a:r>
            <a:r>
              <a:rPr lang="en-US" sz="4000" dirty="0"/>
              <a:t>Operational Recovery</a:t>
            </a:r>
            <a:r>
              <a:rPr lang="en-US" sz="4000" b="0" dirty="0"/>
              <a:t> Plan</a:t>
            </a:r>
          </a:p>
        </p:txBody>
      </p:sp>
      <p:sp>
        <p:nvSpPr>
          <p:cNvPr id="3" name="Subtitle"/>
          <p:cNvSpPr>
            <a:spLocks noGrp="1"/>
          </p:cNvSpPr>
          <p:nvPr>
            <p:ph type="subTitle" idx="1"/>
          </p:nvPr>
        </p:nvSpPr>
        <p:spPr>
          <a:xfrm>
            <a:off x="551941" y="4092559"/>
            <a:ext cx="10951931" cy="276999"/>
          </a:xfrm>
          <a:noFill/>
          <a:ln/>
          <a:extLst>
            <a:ext uri="{909E8E84-426E-40DD-AFC4-6F175D3DCCD1}">
              <a14:hiddenFill xmlns:a14="http://schemas.microsoft.com/office/drawing/2010/main">
                <a:solidFill>
                  <a:srgbClr val="FFFFFF"/>
                </a:solidFill>
              </a14:hiddenFill>
            </a:ext>
          </a:extLst>
        </p:spPr>
        <p:txBody>
          <a:bodyPr wrap="square" anchor="t" anchorCtr="0">
            <a:spAutoFit/>
          </a:bodyPr>
          <a:lstStyle/>
          <a:p>
            <a:r>
              <a:rPr lang="en-US" sz="1800" dirty="0"/>
              <a:t>Overview of Work Streams, Owners, Objectives and Status</a:t>
            </a:r>
          </a:p>
        </p:txBody>
      </p:sp>
    </p:spTree>
    <p:extLst>
      <p:ext uri="{BB962C8B-B14F-4D97-AF65-F5344CB8AC3E}">
        <p14:creationId xmlns:p14="http://schemas.microsoft.com/office/powerpoint/2010/main" val="2603465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4F1AD4C-1DD7-45AE-9D0A-555FB00C04F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95" name="think-cell Slide" r:id="rId33" imgW="395" imgH="394" progId="TCLayout.ActiveDocument.1">
                  <p:embed/>
                </p:oleObj>
              </mc:Choice>
              <mc:Fallback>
                <p:oleObj name="think-cell Slide" r:id="rId33" imgW="395" imgH="394" progId="TCLayout.ActiveDocument.1">
                  <p:embed/>
                  <p:pic>
                    <p:nvPicPr>
                      <p:cNvPr id="4" name="Object 3" hidden="1">
                        <a:extLst>
                          <a:ext uri="{FF2B5EF4-FFF2-40B4-BE49-F238E27FC236}">
                            <a16:creationId xmlns:a16="http://schemas.microsoft.com/office/drawing/2014/main" id="{94F1AD4C-1DD7-45AE-9D0A-555FB00C04FA}"/>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EE4D477-77A7-41E7-83F3-603BEEC58D0C}"/>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500" b="1" i="0" u="none" strike="noStrike" kern="1200" cap="none" spc="0" normalizeH="0" baseline="0" noProof="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2" name="Title 1">
            <a:extLst>
              <a:ext uri="{FF2B5EF4-FFF2-40B4-BE49-F238E27FC236}">
                <a16:creationId xmlns:a16="http://schemas.microsoft.com/office/drawing/2014/main" id="{632E63CB-FC33-40FF-BDAB-113294549D0C}"/>
              </a:ext>
            </a:extLst>
          </p:cNvPr>
          <p:cNvSpPr>
            <a:spLocks noGrp="1"/>
          </p:cNvSpPr>
          <p:nvPr>
            <p:ph type="title"/>
          </p:nvPr>
        </p:nvSpPr>
        <p:spPr/>
        <p:txBody>
          <a:bodyPr/>
          <a:lstStyle/>
          <a:p>
            <a:r>
              <a:rPr lang="en-US"/>
              <a:t>Are we prepared to ramp up operations?</a:t>
            </a:r>
          </a:p>
        </p:txBody>
      </p:sp>
      <p:sp>
        <p:nvSpPr>
          <p:cNvPr id="5" name="TextBox 4">
            <a:extLst>
              <a:ext uri="{FF2B5EF4-FFF2-40B4-BE49-F238E27FC236}">
                <a16:creationId xmlns:a16="http://schemas.microsoft.com/office/drawing/2014/main" id="{020A0F90-EE75-4705-AC8A-7EBAFDB6D8A6}"/>
              </a:ext>
            </a:extLst>
          </p:cNvPr>
          <p:cNvSpPr txBox="1"/>
          <p:nvPr>
            <p:custDataLst>
              <p:tags r:id="rId4"/>
            </p:custDataLst>
          </p:nvPr>
        </p:nvSpPr>
        <p:spPr>
          <a:xfrm>
            <a:off x="554736" y="728645"/>
            <a:ext cx="11247404" cy="984885"/>
          </a:xfrm>
          <a:prstGeom prst="rect">
            <a:avLst/>
          </a:prstGeom>
        </p:spPr>
        <p:txBody>
          <a:bodyPr vert="horz" wrap="square" lIns="0" tIns="0" rIns="0" bIns="0" rtlCol="0" anchor="t">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270" marR="0" lvl="1" indent="0" algn="l" defTabSz="1218026" rtl="0" eaLnBrk="1" fontAlgn="base" latinLnBrk="0" hangingPunct="1">
              <a:lnSpc>
                <a:spcPct val="100000"/>
              </a:lnSpc>
              <a:spcBef>
                <a:spcPct val="75000"/>
              </a:spcBef>
              <a:spcAft>
                <a:spcPct val="0"/>
              </a:spcAft>
              <a:buClr>
                <a:srgbClr val="00529B"/>
              </a:buClr>
              <a:buSzPct val="100000"/>
              <a:buFont typeface="Wingdings" panose="05000000000000000000" pitchFamily="2" charset="2"/>
              <a:buNone/>
              <a:tabLst/>
              <a:defRPr/>
            </a:pPr>
            <a:r>
              <a:rPr kumimoji="0" lang="en-US" sz="1600" b="1" i="0" u="none" strike="noStrike" kern="1200" cap="none" spc="0" normalizeH="0" baseline="0" noProof="0" dirty="0">
                <a:ln>
                  <a:noFill/>
                </a:ln>
                <a:solidFill>
                  <a:srgbClr val="00529B"/>
                </a:solidFill>
                <a:effectLst/>
                <a:uLnTx/>
                <a:uFillTx/>
                <a:latin typeface="Calibri"/>
                <a:ea typeface="+mn-ea"/>
                <a:cs typeface="+mn-cs"/>
              </a:rPr>
              <a:t>Early diligence against revised ramp up projections, indicate we are prepared in both supplies and operations for a metered return across all major clinical specialties and general surgery.  Continued diligence is required to mitigate risk as the national and world supply chains adjust to meet the growing need.  Increased surgery caseload plus increased CV-19 cases are adding pressure to an already strained supply chain.  General Med Surg category moving to "Yellow" due to a shortages in a few specific areas. </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9" name="Group 28">
            <a:extLst>
              <a:ext uri="{FF2B5EF4-FFF2-40B4-BE49-F238E27FC236}">
                <a16:creationId xmlns:a16="http://schemas.microsoft.com/office/drawing/2014/main" id="{696FC974-457F-4F49-9CE5-C55EEFB1AFFB}"/>
              </a:ext>
            </a:extLst>
          </p:cNvPr>
          <p:cNvGrpSpPr/>
          <p:nvPr/>
        </p:nvGrpSpPr>
        <p:grpSpPr>
          <a:xfrm>
            <a:off x="3303082" y="1648564"/>
            <a:ext cx="8429762" cy="590492"/>
            <a:chOff x="7233149" y="3351097"/>
            <a:chExt cx="6619605" cy="421077"/>
          </a:xfrm>
        </p:grpSpPr>
        <p:grpSp>
          <p:nvGrpSpPr>
            <p:cNvPr id="18" name="Group 17">
              <a:extLst>
                <a:ext uri="{FF2B5EF4-FFF2-40B4-BE49-F238E27FC236}">
                  <a16:creationId xmlns:a16="http://schemas.microsoft.com/office/drawing/2014/main" id="{ACD5CEB9-2DF6-4652-B27E-3ADDE0EB26DA}"/>
                </a:ext>
              </a:extLst>
            </p:cNvPr>
            <p:cNvGrpSpPr/>
            <p:nvPr/>
          </p:nvGrpSpPr>
          <p:grpSpPr>
            <a:xfrm>
              <a:off x="12149895" y="3351097"/>
              <a:ext cx="1702859" cy="421077"/>
              <a:chOff x="12149895" y="3351097"/>
              <a:chExt cx="1702859" cy="421077"/>
            </a:xfrm>
          </p:grpSpPr>
          <p:sp>
            <p:nvSpPr>
              <p:cNvPr id="14" name="Rectangle 13">
                <a:extLst>
                  <a:ext uri="{FF2B5EF4-FFF2-40B4-BE49-F238E27FC236}">
                    <a16:creationId xmlns:a16="http://schemas.microsoft.com/office/drawing/2014/main" id="{4390C0DE-F17B-4581-9DE0-1447A2609694}"/>
                  </a:ext>
                </a:extLst>
              </p:cNvPr>
              <p:cNvSpPr>
                <a:spLocks/>
              </p:cNvSpPr>
              <p:nvPr/>
            </p:nvSpPr>
            <p:spPr>
              <a:xfrm>
                <a:off x="12149895" y="3436796"/>
                <a:ext cx="171577" cy="174731"/>
              </a:xfrm>
              <a:prstGeom prst="rect">
                <a:avLst/>
              </a:prstGeom>
              <a:solidFill>
                <a:srgbClr val="FF000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32" kern="1200">
                    <a:solidFill>
                      <a:schemeClr val="lt1"/>
                    </a:solidFill>
                    <a:latin typeface="+mn-lt"/>
                    <a:ea typeface="+mn-ea"/>
                    <a:cs typeface="+mn-cs"/>
                  </a:defRPr>
                </a:lvl1pPr>
                <a:lvl2pPr marL="466454" algn="l" rtl="0" fontAlgn="base">
                  <a:spcBef>
                    <a:spcPct val="0"/>
                  </a:spcBef>
                  <a:spcAft>
                    <a:spcPct val="0"/>
                  </a:spcAft>
                  <a:defRPr sz="1632" kern="1200">
                    <a:solidFill>
                      <a:schemeClr val="lt1"/>
                    </a:solidFill>
                    <a:latin typeface="+mn-lt"/>
                    <a:ea typeface="+mn-ea"/>
                    <a:cs typeface="+mn-cs"/>
                  </a:defRPr>
                </a:lvl2pPr>
                <a:lvl3pPr marL="932909" algn="l" rtl="0" fontAlgn="base">
                  <a:spcBef>
                    <a:spcPct val="0"/>
                  </a:spcBef>
                  <a:spcAft>
                    <a:spcPct val="0"/>
                  </a:spcAft>
                  <a:defRPr sz="1632" kern="1200">
                    <a:solidFill>
                      <a:schemeClr val="lt1"/>
                    </a:solidFill>
                    <a:latin typeface="+mn-lt"/>
                    <a:ea typeface="+mn-ea"/>
                    <a:cs typeface="+mn-cs"/>
                  </a:defRPr>
                </a:lvl3pPr>
                <a:lvl4pPr marL="1399362" algn="l" rtl="0" fontAlgn="base">
                  <a:spcBef>
                    <a:spcPct val="0"/>
                  </a:spcBef>
                  <a:spcAft>
                    <a:spcPct val="0"/>
                  </a:spcAft>
                  <a:defRPr sz="1632" kern="1200">
                    <a:solidFill>
                      <a:schemeClr val="lt1"/>
                    </a:solidFill>
                    <a:latin typeface="+mn-lt"/>
                    <a:ea typeface="+mn-ea"/>
                    <a:cs typeface="+mn-cs"/>
                  </a:defRPr>
                </a:lvl4pPr>
                <a:lvl5pPr marL="1865817" algn="l" rtl="0" fontAlgn="base">
                  <a:spcBef>
                    <a:spcPct val="0"/>
                  </a:spcBef>
                  <a:spcAft>
                    <a:spcPct val="0"/>
                  </a:spcAft>
                  <a:defRPr sz="1632" kern="1200">
                    <a:solidFill>
                      <a:schemeClr val="lt1"/>
                    </a:solidFill>
                    <a:latin typeface="+mn-lt"/>
                    <a:ea typeface="+mn-ea"/>
                    <a:cs typeface="+mn-cs"/>
                  </a:defRPr>
                </a:lvl5pPr>
                <a:lvl6pPr marL="2332271" algn="l" defTabSz="932909" rtl="0" eaLnBrk="1" latinLnBrk="0" hangingPunct="1">
                  <a:defRPr sz="1632" kern="1200">
                    <a:solidFill>
                      <a:schemeClr val="lt1"/>
                    </a:solidFill>
                    <a:latin typeface="+mn-lt"/>
                    <a:ea typeface="+mn-ea"/>
                    <a:cs typeface="+mn-cs"/>
                  </a:defRPr>
                </a:lvl6pPr>
                <a:lvl7pPr marL="2798726" algn="l" defTabSz="932909" rtl="0" eaLnBrk="1" latinLnBrk="0" hangingPunct="1">
                  <a:defRPr sz="1632" kern="1200">
                    <a:solidFill>
                      <a:schemeClr val="lt1"/>
                    </a:solidFill>
                    <a:latin typeface="+mn-lt"/>
                    <a:ea typeface="+mn-ea"/>
                    <a:cs typeface="+mn-cs"/>
                  </a:defRPr>
                </a:lvl7pPr>
                <a:lvl8pPr marL="3265180" algn="l" defTabSz="932909" rtl="0" eaLnBrk="1" latinLnBrk="0" hangingPunct="1">
                  <a:defRPr sz="1632" kern="1200">
                    <a:solidFill>
                      <a:schemeClr val="lt1"/>
                    </a:solidFill>
                    <a:latin typeface="+mn-lt"/>
                    <a:ea typeface="+mn-ea"/>
                    <a:cs typeface="+mn-cs"/>
                  </a:defRPr>
                </a:lvl8pPr>
                <a:lvl9pPr marL="3731635" algn="l" defTabSz="932909" rtl="0" eaLnBrk="1" latinLnBrk="0" hangingPunct="1">
                  <a:defRPr sz="1632"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sp>
            <p:nvSpPr>
              <p:cNvPr id="15" name="Legend1">
                <a:extLst>
                  <a:ext uri="{FF2B5EF4-FFF2-40B4-BE49-F238E27FC236}">
                    <a16:creationId xmlns:a16="http://schemas.microsoft.com/office/drawing/2014/main" id="{41E53397-F5BC-4270-9F0F-AFD2083D8E33}"/>
                  </a:ext>
                </a:extLst>
              </p:cNvPr>
              <p:cNvSpPr>
                <a:spLocks noChangeArrowheads="1"/>
              </p:cNvSpPr>
              <p:nvPr/>
            </p:nvSpPr>
            <p:spPr bwMode="auto">
              <a:xfrm>
                <a:off x="12407525" y="3351097"/>
                <a:ext cx="1445229" cy="42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defPPr>
                  <a:defRPr lang="en-US"/>
                </a:defPPr>
                <a:lvl1pPr algn="l" rtl="0" fontAlgn="base">
                  <a:spcBef>
                    <a:spcPct val="0"/>
                  </a:spcBef>
                  <a:spcAft>
                    <a:spcPct val="0"/>
                  </a:spcAft>
                  <a:defRPr sz="1632" kern="1200">
                    <a:solidFill>
                      <a:schemeClr val="tx1"/>
                    </a:solidFill>
                    <a:latin typeface="Arial" charset="0"/>
                    <a:ea typeface="+mn-ea"/>
                    <a:cs typeface="+mn-cs"/>
                  </a:defRPr>
                </a:lvl1pPr>
                <a:lvl2pPr marL="466454" algn="l" rtl="0" fontAlgn="base">
                  <a:spcBef>
                    <a:spcPct val="0"/>
                  </a:spcBef>
                  <a:spcAft>
                    <a:spcPct val="0"/>
                  </a:spcAft>
                  <a:defRPr sz="1632" kern="1200">
                    <a:solidFill>
                      <a:schemeClr val="tx1"/>
                    </a:solidFill>
                    <a:latin typeface="Arial" charset="0"/>
                    <a:ea typeface="+mn-ea"/>
                    <a:cs typeface="+mn-cs"/>
                  </a:defRPr>
                </a:lvl2pPr>
                <a:lvl3pPr marL="932909" algn="l" rtl="0" fontAlgn="base">
                  <a:spcBef>
                    <a:spcPct val="0"/>
                  </a:spcBef>
                  <a:spcAft>
                    <a:spcPct val="0"/>
                  </a:spcAft>
                  <a:defRPr sz="1632" kern="1200">
                    <a:solidFill>
                      <a:schemeClr val="tx1"/>
                    </a:solidFill>
                    <a:latin typeface="Arial" charset="0"/>
                    <a:ea typeface="+mn-ea"/>
                    <a:cs typeface="+mn-cs"/>
                  </a:defRPr>
                </a:lvl3pPr>
                <a:lvl4pPr marL="1399362" algn="l" rtl="0" fontAlgn="base">
                  <a:spcBef>
                    <a:spcPct val="0"/>
                  </a:spcBef>
                  <a:spcAft>
                    <a:spcPct val="0"/>
                  </a:spcAft>
                  <a:defRPr sz="1632" kern="1200">
                    <a:solidFill>
                      <a:schemeClr val="tx1"/>
                    </a:solidFill>
                    <a:latin typeface="Arial" charset="0"/>
                    <a:ea typeface="+mn-ea"/>
                    <a:cs typeface="+mn-cs"/>
                  </a:defRPr>
                </a:lvl4pPr>
                <a:lvl5pPr marL="1865817" algn="l" rtl="0" fontAlgn="base">
                  <a:spcBef>
                    <a:spcPct val="0"/>
                  </a:spcBef>
                  <a:spcAft>
                    <a:spcPct val="0"/>
                  </a:spcAft>
                  <a:defRPr sz="1632" kern="1200">
                    <a:solidFill>
                      <a:schemeClr val="tx1"/>
                    </a:solidFill>
                    <a:latin typeface="Arial" charset="0"/>
                    <a:ea typeface="+mn-ea"/>
                    <a:cs typeface="+mn-cs"/>
                  </a:defRPr>
                </a:lvl5pPr>
                <a:lvl6pPr marL="2332271" algn="l" defTabSz="932909" rtl="0" eaLnBrk="1" latinLnBrk="0" hangingPunct="1">
                  <a:defRPr sz="1632" kern="1200">
                    <a:solidFill>
                      <a:schemeClr val="tx1"/>
                    </a:solidFill>
                    <a:latin typeface="Arial" charset="0"/>
                    <a:ea typeface="+mn-ea"/>
                    <a:cs typeface="+mn-cs"/>
                  </a:defRPr>
                </a:lvl6pPr>
                <a:lvl7pPr marL="2798726" algn="l" defTabSz="932909" rtl="0" eaLnBrk="1" latinLnBrk="0" hangingPunct="1">
                  <a:defRPr sz="1632" kern="1200">
                    <a:solidFill>
                      <a:schemeClr val="tx1"/>
                    </a:solidFill>
                    <a:latin typeface="Arial" charset="0"/>
                    <a:ea typeface="+mn-ea"/>
                    <a:cs typeface="+mn-cs"/>
                  </a:defRPr>
                </a:lvl7pPr>
                <a:lvl8pPr marL="3265180" algn="l" defTabSz="932909" rtl="0" eaLnBrk="1" latinLnBrk="0" hangingPunct="1">
                  <a:defRPr sz="1632" kern="1200">
                    <a:solidFill>
                      <a:schemeClr val="tx1"/>
                    </a:solidFill>
                    <a:latin typeface="Arial" charset="0"/>
                    <a:ea typeface="+mn-ea"/>
                    <a:cs typeface="+mn-cs"/>
                  </a:defRPr>
                </a:lvl8pPr>
                <a:lvl9pPr marL="3731635" algn="l" defTabSz="932909" rtl="0" eaLnBrk="1" latinLnBrk="0" hangingPunct="1">
                  <a:defRPr sz="1632" kern="1200">
                    <a:solidFill>
                      <a:schemeClr val="tx1"/>
                    </a:solidFill>
                    <a:latin typeface="Arial" charset="0"/>
                    <a:ea typeface="+mn-ea"/>
                    <a:cs typeface="+mn-cs"/>
                  </a:defRPr>
                </a:lvl9p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State of supply near full depletion;</a:t>
                </a:r>
              </a:p>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Expect impact to operations and </a:t>
                </a:r>
              </a:p>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clinical practice change</a:t>
                </a:r>
              </a:p>
            </p:txBody>
          </p:sp>
        </p:grpSp>
        <p:grpSp>
          <p:nvGrpSpPr>
            <p:cNvPr id="17" name="Group 16">
              <a:extLst>
                <a:ext uri="{FF2B5EF4-FFF2-40B4-BE49-F238E27FC236}">
                  <a16:creationId xmlns:a16="http://schemas.microsoft.com/office/drawing/2014/main" id="{C47CEC55-CD77-4C5D-BB8B-1F0AF5967045}"/>
                </a:ext>
              </a:extLst>
            </p:cNvPr>
            <p:cNvGrpSpPr/>
            <p:nvPr/>
          </p:nvGrpSpPr>
          <p:grpSpPr>
            <a:xfrm>
              <a:off x="9004505" y="3429000"/>
              <a:ext cx="3070418" cy="198202"/>
              <a:chOff x="9004505" y="3429000"/>
              <a:chExt cx="3070418" cy="198202"/>
            </a:xfrm>
          </p:grpSpPr>
          <p:sp>
            <p:nvSpPr>
              <p:cNvPr id="12" name="Rectangle 11">
                <a:extLst>
                  <a:ext uri="{FF2B5EF4-FFF2-40B4-BE49-F238E27FC236}">
                    <a16:creationId xmlns:a16="http://schemas.microsoft.com/office/drawing/2014/main" id="{578D6E7D-1C59-49C3-9A80-0349B117F14E}"/>
                  </a:ext>
                </a:extLst>
              </p:cNvPr>
              <p:cNvSpPr>
                <a:spLocks/>
              </p:cNvSpPr>
              <p:nvPr/>
            </p:nvSpPr>
            <p:spPr>
              <a:xfrm>
                <a:off x="9004505" y="3438934"/>
                <a:ext cx="171577" cy="174731"/>
              </a:xfrm>
              <a:prstGeom prst="rect">
                <a:avLst/>
              </a:prstGeom>
              <a:solidFill>
                <a:srgbClr val="FFFF0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32" kern="1200">
                    <a:solidFill>
                      <a:schemeClr val="lt1"/>
                    </a:solidFill>
                    <a:latin typeface="+mn-lt"/>
                    <a:ea typeface="+mn-ea"/>
                    <a:cs typeface="+mn-cs"/>
                  </a:defRPr>
                </a:lvl1pPr>
                <a:lvl2pPr marL="466454" algn="l" rtl="0" fontAlgn="base">
                  <a:spcBef>
                    <a:spcPct val="0"/>
                  </a:spcBef>
                  <a:spcAft>
                    <a:spcPct val="0"/>
                  </a:spcAft>
                  <a:defRPr sz="1632" kern="1200">
                    <a:solidFill>
                      <a:schemeClr val="lt1"/>
                    </a:solidFill>
                    <a:latin typeface="+mn-lt"/>
                    <a:ea typeface="+mn-ea"/>
                    <a:cs typeface="+mn-cs"/>
                  </a:defRPr>
                </a:lvl2pPr>
                <a:lvl3pPr marL="932909" algn="l" rtl="0" fontAlgn="base">
                  <a:spcBef>
                    <a:spcPct val="0"/>
                  </a:spcBef>
                  <a:spcAft>
                    <a:spcPct val="0"/>
                  </a:spcAft>
                  <a:defRPr sz="1632" kern="1200">
                    <a:solidFill>
                      <a:schemeClr val="lt1"/>
                    </a:solidFill>
                    <a:latin typeface="+mn-lt"/>
                    <a:ea typeface="+mn-ea"/>
                    <a:cs typeface="+mn-cs"/>
                  </a:defRPr>
                </a:lvl3pPr>
                <a:lvl4pPr marL="1399362" algn="l" rtl="0" fontAlgn="base">
                  <a:spcBef>
                    <a:spcPct val="0"/>
                  </a:spcBef>
                  <a:spcAft>
                    <a:spcPct val="0"/>
                  </a:spcAft>
                  <a:defRPr sz="1632" kern="1200">
                    <a:solidFill>
                      <a:schemeClr val="lt1"/>
                    </a:solidFill>
                    <a:latin typeface="+mn-lt"/>
                    <a:ea typeface="+mn-ea"/>
                    <a:cs typeface="+mn-cs"/>
                  </a:defRPr>
                </a:lvl4pPr>
                <a:lvl5pPr marL="1865817" algn="l" rtl="0" fontAlgn="base">
                  <a:spcBef>
                    <a:spcPct val="0"/>
                  </a:spcBef>
                  <a:spcAft>
                    <a:spcPct val="0"/>
                  </a:spcAft>
                  <a:defRPr sz="1632" kern="1200">
                    <a:solidFill>
                      <a:schemeClr val="lt1"/>
                    </a:solidFill>
                    <a:latin typeface="+mn-lt"/>
                    <a:ea typeface="+mn-ea"/>
                    <a:cs typeface="+mn-cs"/>
                  </a:defRPr>
                </a:lvl5pPr>
                <a:lvl6pPr marL="2332271" algn="l" defTabSz="932909" rtl="0" eaLnBrk="1" latinLnBrk="0" hangingPunct="1">
                  <a:defRPr sz="1632" kern="1200">
                    <a:solidFill>
                      <a:schemeClr val="lt1"/>
                    </a:solidFill>
                    <a:latin typeface="+mn-lt"/>
                    <a:ea typeface="+mn-ea"/>
                    <a:cs typeface="+mn-cs"/>
                  </a:defRPr>
                </a:lvl6pPr>
                <a:lvl7pPr marL="2798726" algn="l" defTabSz="932909" rtl="0" eaLnBrk="1" latinLnBrk="0" hangingPunct="1">
                  <a:defRPr sz="1632" kern="1200">
                    <a:solidFill>
                      <a:schemeClr val="lt1"/>
                    </a:solidFill>
                    <a:latin typeface="+mn-lt"/>
                    <a:ea typeface="+mn-ea"/>
                    <a:cs typeface="+mn-cs"/>
                  </a:defRPr>
                </a:lvl7pPr>
                <a:lvl8pPr marL="3265180" algn="l" defTabSz="932909" rtl="0" eaLnBrk="1" latinLnBrk="0" hangingPunct="1">
                  <a:defRPr sz="1632" kern="1200">
                    <a:solidFill>
                      <a:schemeClr val="lt1"/>
                    </a:solidFill>
                    <a:latin typeface="+mn-lt"/>
                    <a:ea typeface="+mn-ea"/>
                    <a:cs typeface="+mn-cs"/>
                  </a:defRPr>
                </a:lvl8pPr>
                <a:lvl9pPr marL="3731635" algn="l" defTabSz="932909" rtl="0" eaLnBrk="1" latinLnBrk="0" hangingPunct="1">
                  <a:defRPr sz="1632"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sp>
            <p:nvSpPr>
              <p:cNvPr id="13" name="Legend1">
                <a:extLst>
                  <a:ext uri="{FF2B5EF4-FFF2-40B4-BE49-F238E27FC236}">
                    <a16:creationId xmlns:a16="http://schemas.microsoft.com/office/drawing/2014/main" id="{5D0C8707-E48B-4EED-83EE-AE5DA90B200F}"/>
                  </a:ext>
                </a:extLst>
              </p:cNvPr>
              <p:cNvSpPr>
                <a:spLocks noChangeArrowheads="1"/>
              </p:cNvSpPr>
              <p:nvPr/>
            </p:nvSpPr>
            <p:spPr bwMode="auto">
              <a:xfrm>
                <a:off x="9224656" y="3429000"/>
                <a:ext cx="2850267" cy="19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defPPr>
                  <a:defRPr lang="en-US"/>
                </a:defPPr>
                <a:lvl1pPr algn="l" rtl="0" fontAlgn="base">
                  <a:spcBef>
                    <a:spcPct val="0"/>
                  </a:spcBef>
                  <a:spcAft>
                    <a:spcPct val="0"/>
                  </a:spcAft>
                  <a:defRPr sz="1632" kern="1200">
                    <a:solidFill>
                      <a:schemeClr val="tx1"/>
                    </a:solidFill>
                    <a:latin typeface="Arial" charset="0"/>
                    <a:ea typeface="+mn-ea"/>
                    <a:cs typeface="+mn-cs"/>
                  </a:defRPr>
                </a:lvl1pPr>
                <a:lvl2pPr marL="466454" algn="l" rtl="0" fontAlgn="base">
                  <a:spcBef>
                    <a:spcPct val="0"/>
                  </a:spcBef>
                  <a:spcAft>
                    <a:spcPct val="0"/>
                  </a:spcAft>
                  <a:defRPr sz="1632" kern="1200">
                    <a:solidFill>
                      <a:schemeClr val="tx1"/>
                    </a:solidFill>
                    <a:latin typeface="Arial" charset="0"/>
                    <a:ea typeface="+mn-ea"/>
                    <a:cs typeface="+mn-cs"/>
                  </a:defRPr>
                </a:lvl2pPr>
                <a:lvl3pPr marL="932909" algn="l" rtl="0" fontAlgn="base">
                  <a:spcBef>
                    <a:spcPct val="0"/>
                  </a:spcBef>
                  <a:spcAft>
                    <a:spcPct val="0"/>
                  </a:spcAft>
                  <a:defRPr sz="1632" kern="1200">
                    <a:solidFill>
                      <a:schemeClr val="tx1"/>
                    </a:solidFill>
                    <a:latin typeface="Arial" charset="0"/>
                    <a:ea typeface="+mn-ea"/>
                    <a:cs typeface="+mn-cs"/>
                  </a:defRPr>
                </a:lvl3pPr>
                <a:lvl4pPr marL="1399362" algn="l" rtl="0" fontAlgn="base">
                  <a:spcBef>
                    <a:spcPct val="0"/>
                  </a:spcBef>
                  <a:spcAft>
                    <a:spcPct val="0"/>
                  </a:spcAft>
                  <a:defRPr sz="1632" kern="1200">
                    <a:solidFill>
                      <a:schemeClr val="tx1"/>
                    </a:solidFill>
                    <a:latin typeface="Arial" charset="0"/>
                    <a:ea typeface="+mn-ea"/>
                    <a:cs typeface="+mn-cs"/>
                  </a:defRPr>
                </a:lvl4pPr>
                <a:lvl5pPr marL="1865817" algn="l" rtl="0" fontAlgn="base">
                  <a:spcBef>
                    <a:spcPct val="0"/>
                  </a:spcBef>
                  <a:spcAft>
                    <a:spcPct val="0"/>
                  </a:spcAft>
                  <a:defRPr sz="1632" kern="1200">
                    <a:solidFill>
                      <a:schemeClr val="tx1"/>
                    </a:solidFill>
                    <a:latin typeface="Arial" charset="0"/>
                    <a:ea typeface="+mn-ea"/>
                    <a:cs typeface="+mn-cs"/>
                  </a:defRPr>
                </a:lvl5pPr>
                <a:lvl6pPr marL="2332271" algn="l" defTabSz="932909" rtl="0" eaLnBrk="1" latinLnBrk="0" hangingPunct="1">
                  <a:defRPr sz="1632" kern="1200">
                    <a:solidFill>
                      <a:schemeClr val="tx1"/>
                    </a:solidFill>
                    <a:latin typeface="Arial" charset="0"/>
                    <a:ea typeface="+mn-ea"/>
                    <a:cs typeface="+mn-cs"/>
                  </a:defRPr>
                </a:lvl6pPr>
                <a:lvl7pPr marL="2798726" algn="l" defTabSz="932909" rtl="0" eaLnBrk="1" latinLnBrk="0" hangingPunct="1">
                  <a:defRPr sz="1632" kern="1200">
                    <a:solidFill>
                      <a:schemeClr val="tx1"/>
                    </a:solidFill>
                    <a:latin typeface="Arial" charset="0"/>
                    <a:ea typeface="+mn-ea"/>
                    <a:cs typeface="+mn-cs"/>
                  </a:defRPr>
                </a:lvl7pPr>
                <a:lvl8pPr marL="3265180" algn="l" defTabSz="932909" rtl="0" eaLnBrk="1" latinLnBrk="0" hangingPunct="1">
                  <a:defRPr sz="1632" kern="1200">
                    <a:solidFill>
                      <a:schemeClr val="tx1"/>
                    </a:solidFill>
                    <a:latin typeface="Arial" charset="0"/>
                    <a:ea typeface="+mn-ea"/>
                    <a:cs typeface="+mn-cs"/>
                  </a:defRPr>
                </a:lvl8pPr>
                <a:lvl9pPr marL="3731635" algn="l" defTabSz="932909" rtl="0" eaLnBrk="1" latinLnBrk="0" hangingPunct="1">
                  <a:defRPr sz="1632" kern="1200">
                    <a:solidFill>
                      <a:schemeClr val="tx1"/>
                    </a:solidFill>
                    <a:latin typeface="Arial" charset="0"/>
                    <a:ea typeface="+mn-ea"/>
                    <a:cs typeface="+mn-cs"/>
                  </a:defRPr>
                </a:lvl9p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Without action, some impact to operations may occur;</a:t>
                </a:r>
              </a:p>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Expect greater substitutes required, possible clinical practice change</a:t>
                </a:r>
              </a:p>
            </p:txBody>
          </p:sp>
        </p:grpSp>
        <p:grpSp>
          <p:nvGrpSpPr>
            <p:cNvPr id="16" name="Group 15">
              <a:extLst>
                <a:ext uri="{FF2B5EF4-FFF2-40B4-BE49-F238E27FC236}">
                  <a16:creationId xmlns:a16="http://schemas.microsoft.com/office/drawing/2014/main" id="{DFB2FF25-320C-47C9-BF24-FADCD61925C1}"/>
                </a:ext>
              </a:extLst>
            </p:cNvPr>
            <p:cNvGrpSpPr/>
            <p:nvPr/>
          </p:nvGrpSpPr>
          <p:grpSpPr>
            <a:xfrm>
              <a:off x="7233149" y="3429000"/>
              <a:ext cx="1700469" cy="198202"/>
              <a:chOff x="7162264" y="3429000"/>
              <a:chExt cx="1700469" cy="198202"/>
            </a:xfrm>
          </p:grpSpPr>
          <p:sp>
            <p:nvSpPr>
              <p:cNvPr id="10" name="Rectangle 9">
                <a:extLst>
                  <a:ext uri="{FF2B5EF4-FFF2-40B4-BE49-F238E27FC236}">
                    <a16:creationId xmlns:a16="http://schemas.microsoft.com/office/drawing/2014/main" id="{E6F64639-B13E-413C-951D-61D599819E95}"/>
                  </a:ext>
                </a:extLst>
              </p:cNvPr>
              <p:cNvSpPr>
                <a:spLocks/>
              </p:cNvSpPr>
              <p:nvPr/>
            </p:nvSpPr>
            <p:spPr>
              <a:xfrm>
                <a:off x="7162264" y="3438934"/>
                <a:ext cx="171577" cy="174731"/>
              </a:xfrm>
              <a:prstGeom prst="rect">
                <a:avLst/>
              </a:prstGeom>
              <a:solidFill>
                <a:schemeClr val="accent3"/>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32" kern="1200">
                    <a:solidFill>
                      <a:schemeClr val="lt1"/>
                    </a:solidFill>
                    <a:latin typeface="+mn-lt"/>
                    <a:ea typeface="+mn-ea"/>
                    <a:cs typeface="+mn-cs"/>
                  </a:defRPr>
                </a:lvl1pPr>
                <a:lvl2pPr marL="466454" algn="l" rtl="0" fontAlgn="base">
                  <a:spcBef>
                    <a:spcPct val="0"/>
                  </a:spcBef>
                  <a:spcAft>
                    <a:spcPct val="0"/>
                  </a:spcAft>
                  <a:defRPr sz="1632" kern="1200">
                    <a:solidFill>
                      <a:schemeClr val="lt1"/>
                    </a:solidFill>
                    <a:latin typeface="+mn-lt"/>
                    <a:ea typeface="+mn-ea"/>
                    <a:cs typeface="+mn-cs"/>
                  </a:defRPr>
                </a:lvl2pPr>
                <a:lvl3pPr marL="932909" algn="l" rtl="0" fontAlgn="base">
                  <a:spcBef>
                    <a:spcPct val="0"/>
                  </a:spcBef>
                  <a:spcAft>
                    <a:spcPct val="0"/>
                  </a:spcAft>
                  <a:defRPr sz="1632" kern="1200">
                    <a:solidFill>
                      <a:schemeClr val="lt1"/>
                    </a:solidFill>
                    <a:latin typeface="+mn-lt"/>
                    <a:ea typeface="+mn-ea"/>
                    <a:cs typeface="+mn-cs"/>
                  </a:defRPr>
                </a:lvl3pPr>
                <a:lvl4pPr marL="1399362" algn="l" rtl="0" fontAlgn="base">
                  <a:spcBef>
                    <a:spcPct val="0"/>
                  </a:spcBef>
                  <a:spcAft>
                    <a:spcPct val="0"/>
                  </a:spcAft>
                  <a:defRPr sz="1632" kern="1200">
                    <a:solidFill>
                      <a:schemeClr val="lt1"/>
                    </a:solidFill>
                    <a:latin typeface="+mn-lt"/>
                    <a:ea typeface="+mn-ea"/>
                    <a:cs typeface="+mn-cs"/>
                  </a:defRPr>
                </a:lvl4pPr>
                <a:lvl5pPr marL="1865817" algn="l" rtl="0" fontAlgn="base">
                  <a:spcBef>
                    <a:spcPct val="0"/>
                  </a:spcBef>
                  <a:spcAft>
                    <a:spcPct val="0"/>
                  </a:spcAft>
                  <a:defRPr sz="1632" kern="1200">
                    <a:solidFill>
                      <a:schemeClr val="lt1"/>
                    </a:solidFill>
                    <a:latin typeface="+mn-lt"/>
                    <a:ea typeface="+mn-ea"/>
                    <a:cs typeface="+mn-cs"/>
                  </a:defRPr>
                </a:lvl5pPr>
                <a:lvl6pPr marL="2332271" algn="l" defTabSz="932909" rtl="0" eaLnBrk="1" latinLnBrk="0" hangingPunct="1">
                  <a:defRPr sz="1632" kern="1200">
                    <a:solidFill>
                      <a:schemeClr val="lt1"/>
                    </a:solidFill>
                    <a:latin typeface="+mn-lt"/>
                    <a:ea typeface="+mn-ea"/>
                    <a:cs typeface="+mn-cs"/>
                  </a:defRPr>
                </a:lvl6pPr>
                <a:lvl7pPr marL="2798726" algn="l" defTabSz="932909" rtl="0" eaLnBrk="1" latinLnBrk="0" hangingPunct="1">
                  <a:defRPr sz="1632" kern="1200">
                    <a:solidFill>
                      <a:schemeClr val="lt1"/>
                    </a:solidFill>
                    <a:latin typeface="+mn-lt"/>
                    <a:ea typeface="+mn-ea"/>
                    <a:cs typeface="+mn-cs"/>
                  </a:defRPr>
                </a:lvl7pPr>
                <a:lvl8pPr marL="3265180" algn="l" defTabSz="932909" rtl="0" eaLnBrk="1" latinLnBrk="0" hangingPunct="1">
                  <a:defRPr sz="1632" kern="1200">
                    <a:solidFill>
                      <a:schemeClr val="lt1"/>
                    </a:solidFill>
                    <a:latin typeface="+mn-lt"/>
                    <a:ea typeface="+mn-ea"/>
                    <a:cs typeface="+mn-cs"/>
                  </a:defRPr>
                </a:lvl8pPr>
                <a:lvl9pPr marL="3731635" algn="l" defTabSz="932909" rtl="0" eaLnBrk="1" latinLnBrk="0" hangingPunct="1">
                  <a:defRPr sz="1632"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Calibri"/>
                  <a:ea typeface="+mn-ea"/>
                  <a:cs typeface="+mn-cs"/>
                </a:endParaRPr>
              </a:p>
            </p:txBody>
          </p:sp>
          <p:sp>
            <p:nvSpPr>
              <p:cNvPr id="11" name="Legend1">
                <a:extLst>
                  <a:ext uri="{FF2B5EF4-FFF2-40B4-BE49-F238E27FC236}">
                    <a16:creationId xmlns:a16="http://schemas.microsoft.com/office/drawing/2014/main" id="{E6D99481-376B-4B2C-9546-B56D90EA5B5B}"/>
                  </a:ext>
                </a:extLst>
              </p:cNvPr>
              <p:cNvSpPr>
                <a:spLocks noChangeArrowheads="1"/>
              </p:cNvSpPr>
              <p:nvPr/>
            </p:nvSpPr>
            <p:spPr bwMode="auto">
              <a:xfrm>
                <a:off x="7382415" y="3429000"/>
                <a:ext cx="1480318" cy="19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defPPr>
                  <a:defRPr lang="en-US"/>
                </a:defPPr>
                <a:lvl1pPr algn="l" rtl="0" fontAlgn="base">
                  <a:spcBef>
                    <a:spcPct val="0"/>
                  </a:spcBef>
                  <a:spcAft>
                    <a:spcPct val="0"/>
                  </a:spcAft>
                  <a:defRPr sz="1632" kern="1200">
                    <a:solidFill>
                      <a:schemeClr val="tx1"/>
                    </a:solidFill>
                    <a:latin typeface="Arial" charset="0"/>
                    <a:ea typeface="+mn-ea"/>
                    <a:cs typeface="+mn-cs"/>
                  </a:defRPr>
                </a:lvl1pPr>
                <a:lvl2pPr marL="466454" algn="l" rtl="0" fontAlgn="base">
                  <a:spcBef>
                    <a:spcPct val="0"/>
                  </a:spcBef>
                  <a:spcAft>
                    <a:spcPct val="0"/>
                  </a:spcAft>
                  <a:defRPr sz="1632" kern="1200">
                    <a:solidFill>
                      <a:schemeClr val="tx1"/>
                    </a:solidFill>
                    <a:latin typeface="Arial" charset="0"/>
                    <a:ea typeface="+mn-ea"/>
                    <a:cs typeface="+mn-cs"/>
                  </a:defRPr>
                </a:lvl2pPr>
                <a:lvl3pPr marL="932909" algn="l" rtl="0" fontAlgn="base">
                  <a:spcBef>
                    <a:spcPct val="0"/>
                  </a:spcBef>
                  <a:spcAft>
                    <a:spcPct val="0"/>
                  </a:spcAft>
                  <a:defRPr sz="1632" kern="1200">
                    <a:solidFill>
                      <a:schemeClr val="tx1"/>
                    </a:solidFill>
                    <a:latin typeface="Arial" charset="0"/>
                    <a:ea typeface="+mn-ea"/>
                    <a:cs typeface="+mn-cs"/>
                  </a:defRPr>
                </a:lvl3pPr>
                <a:lvl4pPr marL="1399362" algn="l" rtl="0" fontAlgn="base">
                  <a:spcBef>
                    <a:spcPct val="0"/>
                  </a:spcBef>
                  <a:spcAft>
                    <a:spcPct val="0"/>
                  </a:spcAft>
                  <a:defRPr sz="1632" kern="1200">
                    <a:solidFill>
                      <a:schemeClr val="tx1"/>
                    </a:solidFill>
                    <a:latin typeface="Arial" charset="0"/>
                    <a:ea typeface="+mn-ea"/>
                    <a:cs typeface="+mn-cs"/>
                  </a:defRPr>
                </a:lvl4pPr>
                <a:lvl5pPr marL="1865817" algn="l" rtl="0" fontAlgn="base">
                  <a:spcBef>
                    <a:spcPct val="0"/>
                  </a:spcBef>
                  <a:spcAft>
                    <a:spcPct val="0"/>
                  </a:spcAft>
                  <a:defRPr sz="1632" kern="1200">
                    <a:solidFill>
                      <a:schemeClr val="tx1"/>
                    </a:solidFill>
                    <a:latin typeface="Arial" charset="0"/>
                    <a:ea typeface="+mn-ea"/>
                    <a:cs typeface="+mn-cs"/>
                  </a:defRPr>
                </a:lvl5pPr>
                <a:lvl6pPr marL="2332271" algn="l" defTabSz="932909" rtl="0" eaLnBrk="1" latinLnBrk="0" hangingPunct="1">
                  <a:defRPr sz="1632" kern="1200">
                    <a:solidFill>
                      <a:schemeClr val="tx1"/>
                    </a:solidFill>
                    <a:latin typeface="Arial" charset="0"/>
                    <a:ea typeface="+mn-ea"/>
                    <a:cs typeface="+mn-cs"/>
                  </a:defRPr>
                </a:lvl6pPr>
                <a:lvl7pPr marL="2798726" algn="l" defTabSz="932909" rtl="0" eaLnBrk="1" latinLnBrk="0" hangingPunct="1">
                  <a:defRPr sz="1632" kern="1200">
                    <a:solidFill>
                      <a:schemeClr val="tx1"/>
                    </a:solidFill>
                    <a:latin typeface="Arial" charset="0"/>
                    <a:ea typeface="+mn-ea"/>
                    <a:cs typeface="+mn-cs"/>
                  </a:defRPr>
                </a:lvl7pPr>
                <a:lvl8pPr marL="3265180" algn="l" defTabSz="932909" rtl="0" eaLnBrk="1" latinLnBrk="0" hangingPunct="1">
                  <a:defRPr sz="1632" kern="1200">
                    <a:solidFill>
                      <a:schemeClr val="tx1"/>
                    </a:solidFill>
                    <a:latin typeface="Arial" charset="0"/>
                    <a:ea typeface="+mn-ea"/>
                    <a:cs typeface="+mn-cs"/>
                  </a:defRPr>
                </a:lvl8pPr>
                <a:lvl9pPr marL="3731635" algn="l" defTabSz="932909" rtl="0" eaLnBrk="1" latinLnBrk="0" hangingPunct="1">
                  <a:defRPr sz="1632" kern="1200">
                    <a:solidFill>
                      <a:schemeClr val="tx1"/>
                    </a:solidFill>
                    <a:latin typeface="Arial" charset="0"/>
                    <a:ea typeface="+mn-ea"/>
                    <a:cs typeface="+mn-cs"/>
                  </a:defRPr>
                </a:lvl9p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No impact to operations expected;</a:t>
                </a:r>
              </a:p>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1000" b="0" i="0" u="none" strike="noStrike" kern="1200" cap="none" spc="0" normalizeH="0" baseline="0" noProof="0">
                    <a:ln>
                      <a:noFill/>
                    </a:ln>
                    <a:solidFill>
                      <a:srgbClr val="000000"/>
                    </a:solidFill>
                    <a:effectLst/>
                    <a:uLnTx/>
                    <a:uFillTx/>
                    <a:latin typeface="Calibri"/>
                    <a:ea typeface="+mn-ea"/>
                    <a:cs typeface="+mn-cs"/>
                  </a:rPr>
                  <a:t>Some substitutions may be needed</a:t>
                </a:r>
              </a:p>
            </p:txBody>
          </p:sp>
        </p:grpSp>
      </p:grpSp>
      <p:cxnSp>
        <p:nvCxnSpPr>
          <p:cNvPr id="58" name="Straight Connector 57">
            <a:extLst>
              <a:ext uri="{FF2B5EF4-FFF2-40B4-BE49-F238E27FC236}">
                <a16:creationId xmlns:a16="http://schemas.microsoft.com/office/drawing/2014/main" id="{BEB093A0-B0B0-489A-9164-43378B5E1C8D}"/>
              </a:ext>
            </a:extLst>
          </p:cNvPr>
          <p:cNvCxnSpPr/>
          <p:nvPr>
            <p:custDataLst>
              <p:tags r:id="rId5"/>
            </p:custDataLst>
          </p:nvPr>
        </p:nvCxnSpPr>
        <p:spPr>
          <a:xfrm>
            <a:off x="1106428" y="4438063"/>
            <a:ext cx="1062486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AE054E0-C36C-407B-9BD0-ADBB1A73CE0C}"/>
              </a:ext>
            </a:extLst>
          </p:cNvPr>
          <p:cNvCxnSpPr/>
          <p:nvPr>
            <p:custDataLst>
              <p:tags r:id="rId6"/>
            </p:custDataLst>
          </p:nvPr>
        </p:nvCxnSpPr>
        <p:spPr>
          <a:xfrm>
            <a:off x="1106428" y="5041679"/>
            <a:ext cx="1062486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B8338E4-B924-44A9-8D48-3B1B2419E909}"/>
              </a:ext>
            </a:extLst>
          </p:cNvPr>
          <p:cNvCxnSpPr/>
          <p:nvPr>
            <p:custDataLst>
              <p:tags r:id="rId7"/>
            </p:custDataLst>
          </p:nvPr>
        </p:nvCxnSpPr>
        <p:spPr>
          <a:xfrm>
            <a:off x="1106428" y="3834446"/>
            <a:ext cx="1062486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37A6584-38AD-4197-B188-8DA6CDB5FE41}"/>
              </a:ext>
            </a:extLst>
          </p:cNvPr>
          <p:cNvCxnSpPr/>
          <p:nvPr>
            <p:custDataLst>
              <p:tags r:id="rId8"/>
            </p:custDataLst>
          </p:nvPr>
        </p:nvCxnSpPr>
        <p:spPr>
          <a:xfrm>
            <a:off x="1106428" y="3229544"/>
            <a:ext cx="1062486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AC9600D-EFBA-4330-AFC8-F31BCB2D6053}"/>
              </a:ext>
            </a:extLst>
          </p:cNvPr>
          <p:cNvCxnSpPr/>
          <p:nvPr>
            <p:custDataLst>
              <p:tags r:id="rId9"/>
            </p:custDataLst>
          </p:nvPr>
        </p:nvCxnSpPr>
        <p:spPr>
          <a:xfrm>
            <a:off x="1106428" y="5644855"/>
            <a:ext cx="1062486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69D86BE0-6712-43D0-B378-72B3E99280AB}"/>
              </a:ext>
            </a:extLst>
          </p:cNvPr>
          <p:cNvGrpSpPr>
            <a:grpSpLocks/>
          </p:cNvGrpSpPr>
          <p:nvPr/>
        </p:nvGrpSpPr>
        <p:grpSpPr>
          <a:xfrm>
            <a:off x="4865342" y="2242686"/>
            <a:ext cx="6865948" cy="283189"/>
            <a:chOff x="4180672" y="2242686"/>
            <a:chExt cx="7550618" cy="283189"/>
          </a:xfrm>
        </p:grpSpPr>
        <p:sp>
          <p:nvSpPr>
            <p:cNvPr id="75" name="TextBox 74">
              <a:extLst>
                <a:ext uri="{FF2B5EF4-FFF2-40B4-BE49-F238E27FC236}">
                  <a16:creationId xmlns:a16="http://schemas.microsoft.com/office/drawing/2014/main" id="{CC4BB8FF-734E-483F-A2B4-81682C40A7D3}"/>
                </a:ext>
              </a:extLst>
            </p:cNvPr>
            <p:cNvSpPr txBox="1">
              <a:spLocks/>
            </p:cNvSpPr>
            <p:nvPr>
              <p:custDataLst>
                <p:tags r:id="rId30"/>
              </p:custDataLst>
            </p:nvPr>
          </p:nvSpPr>
          <p:spPr>
            <a:xfrm>
              <a:off x="4180672" y="2242686"/>
              <a:ext cx="7550618" cy="216311"/>
            </a:xfrm>
            <a:prstGeom prst="rect">
              <a:avLst/>
            </a:prstGeom>
          </p:spPr>
          <p:txBody>
            <a:bodyPr vert="horz" wrap="square" lIns="0" tIns="0" rIns="0" bIns="0" rtlCol="0" anchor="b">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700" b="1" i="0" u="none" strike="noStrike" kern="1200" cap="none" spc="0" normalizeH="0" baseline="0" noProof="0">
                  <a:ln>
                    <a:noFill/>
                  </a:ln>
                  <a:solidFill>
                    <a:srgbClr val="000000"/>
                  </a:solidFill>
                  <a:effectLst/>
                  <a:uLnTx/>
                  <a:uFillTx/>
                  <a:latin typeface="Calibri"/>
                  <a:ea typeface="+mn-ea"/>
                  <a:cs typeface="+mn-cs"/>
                </a:rPr>
                <a:t>Primary risks and callouts</a:t>
              </a:r>
            </a:p>
          </p:txBody>
        </p:sp>
        <p:cxnSp>
          <p:nvCxnSpPr>
            <p:cNvPr id="76" name="Straight Connector 75">
              <a:extLst>
                <a:ext uri="{FF2B5EF4-FFF2-40B4-BE49-F238E27FC236}">
                  <a16:creationId xmlns:a16="http://schemas.microsoft.com/office/drawing/2014/main" id="{7C4DBDA9-DF0C-47DF-B5F8-4E357165485E}"/>
                </a:ext>
              </a:extLst>
            </p:cNvPr>
            <p:cNvCxnSpPr/>
            <p:nvPr>
              <p:custDataLst>
                <p:tags r:id="rId31"/>
              </p:custDataLst>
            </p:nvPr>
          </p:nvCxnSpPr>
          <p:spPr>
            <a:xfrm>
              <a:off x="4180672" y="2525875"/>
              <a:ext cx="755061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A79DA65A-7204-4B0D-9CBE-9BCB1C67B9BA}"/>
              </a:ext>
            </a:extLst>
          </p:cNvPr>
          <p:cNvGrpSpPr>
            <a:grpSpLocks/>
          </p:cNvGrpSpPr>
          <p:nvPr/>
        </p:nvGrpSpPr>
        <p:grpSpPr>
          <a:xfrm>
            <a:off x="554739" y="2666104"/>
            <a:ext cx="3134759" cy="3542190"/>
            <a:chOff x="554739" y="2666104"/>
            <a:chExt cx="3134759" cy="3542190"/>
          </a:xfrm>
        </p:grpSpPr>
        <p:sp>
          <p:nvSpPr>
            <p:cNvPr id="68" name="TextBox 67">
              <a:extLst>
                <a:ext uri="{FF2B5EF4-FFF2-40B4-BE49-F238E27FC236}">
                  <a16:creationId xmlns:a16="http://schemas.microsoft.com/office/drawing/2014/main" id="{88683127-C126-495F-A1E4-B1B754EBD18F}"/>
                </a:ext>
              </a:extLst>
            </p:cNvPr>
            <p:cNvSpPr txBox="1"/>
            <p:nvPr>
              <p:custDataLst>
                <p:tags r:id="rId23"/>
              </p:custDataLst>
            </p:nvPr>
          </p:nvSpPr>
          <p:spPr>
            <a:xfrm rot="16200000">
              <a:off x="-993866" y="4214710"/>
              <a:ext cx="3542182" cy="444972"/>
            </a:xfrm>
            <a:prstGeom prst="rect">
              <a:avLst/>
            </a:prstGeom>
            <a:solidFill>
              <a:schemeClr val="accent3"/>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ctr"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700" b="1" i="0" u="none" strike="noStrike" kern="1200" cap="none" spc="0" normalizeH="0" baseline="0" noProof="0">
                  <a:ln>
                    <a:noFill/>
                  </a:ln>
                  <a:solidFill>
                    <a:srgbClr val="FFFFFF"/>
                  </a:solidFill>
                  <a:effectLst/>
                  <a:uLnTx/>
                  <a:uFillTx/>
                  <a:latin typeface="Calibri"/>
                  <a:ea typeface="+mn-ea"/>
                  <a:cs typeface="+mn-cs"/>
                </a:rPr>
                <a:t>Supply Resiliency</a:t>
              </a:r>
            </a:p>
          </p:txBody>
        </p:sp>
        <p:grpSp>
          <p:nvGrpSpPr>
            <p:cNvPr id="86" name="Group 85">
              <a:extLst>
                <a:ext uri="{FF2B5EF4-FFF2-40B4-BE49-F238E27FC236}">
                  <a16:creationId xmlns:a16="http://schemas.microsoft.com/office/drawing/2014/main" id="{51AB4B38-5723-40C2-95BB-E77AE2093D4C}"/>
                </a:ext>
              </a:extLst>
            </p:cNvPr>
            <p:cNvGrpSpPr/>
            <p:nvPr/>
          </p:nvGrpSpPr>
          <p:grpSpPr>
            <a:xfrm>
              <a:off x="1106429" y="2666104"/>
              <a:ext cx="2583069" cy="3542190"/>
              <a:chOff x="1106429" y="2666104"/>
              <a:chExt cx="2583069" cy="3542190"/>
            </a:xfrm>
          </p:grpSpPr>
          <p:sp>
            <p:nvSpPr>
              <p:cNvPr id="65" name="TextBox 64">
                <a:extLst>
                  <a:ext uri="{FF2B5EF4-FFF2-40B4-BE49-F238E27FC236}">
                    <a16:creationId xmlns:a16="http://schemas.microsoft.com/office/drawing/2014/main" id="{E77FD1FA-3EF7-443A-8569-C943523E5607}"/>
                  </a:ext>
                </a:extLst>
              </p:cNvPr>
              <p:cNvSpPr txBox="1">
                <a:spLocks/>
              </p:cNvSpPr>
              <p:nvPr>
                <p:custDataLst>
                  <p:tags r:id="rId24"/>
                </p:custDataLst>
              </p:nvPr>
            </p:nvSpPr>
            <p:spPr>
              <a:xfrm>
                <a:off x="1106429" y="3874624"/>
                <a:ext cx="2583069" cy="523257"/>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700" b="1" i="0" u="none" strike="noStrike" kern="1200" cap="none" spc="0" normalizeH="0" baseline="0" noProof="0">
                    <a:ln>
                      <a:noFill/>
                    </a:ln>
                    <a:solidFill>
                      <a:srgbClr val="FFFFFF"/>
                    </a:solidFill>
                    <a:effectLst/>
                    <a:uLnTx/>
                    <a:uFillTx/>
                    <a:latin typeface="Calibri"/>
                    <a:ea typeface="+mn-ea"/>
                    <a:cs typeface="+mn-cs"/>
                  </a:rPr>
                  <a:t>PPE</a:t>
                </a:r>
              </a:p>
            </p:txBody>
          </p:sp>
          <p:sp>
            <p:nvSpPr>
              <p:cNvPr id="66" name="TextBox 65">
                <a:extLst>
                  <a:ext uri="{FF2B5EF4-FFF2-40B4-BE49-F238E27FC236}">
                    <a16:creationId xmlns:a16="http://schemas.microsoft.com/office/drawing/2014/main" id="{B79C42FB-3D0F-4624-856B-CA9E55D84D92}"/>
                  </a:ext>
                </a:extLst>
              </p:cNvPr>
              <p:cNvSpPr txBox="1">
                <a:spLocks/>
              </p:cNvSpPr>
              <p:nvPr>
                <p:custDataLst>
                  <p:tags r:id="rId25"/>
                </p:custDataLst>
              </p:nvPr>
            </p:nvSpPr>
            <p:spPr>
              <a:xfrm>
                <a:off x="1106429" y="4478239"/>
                <a:ext cx="2583069" cy="523257"/>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700" b="1" i="0" u="none" strike="noStrike" kern="1200" cap="none" spc="0" normalizeH="0" baseline="0" noProof="0">
                    <a:ln>
                      <a:noFill/>
                    </a:ln>
                    <a:solidFill>
                      <a:srgbClr val="FFFFFF"/>
                    </a:solidFill>
                    <a:effectLst/>
                    <a:uLnTx/>
                    <a:uFillTx/>
                    <a:latin typeface="Calibri"/>
                    <a:ea typeface="+mn-ea"/>
                    <a:cs typeface="+mn-cs"/>
                  </a:rPr>
                  <a:t>EVS</a:t>
                </a:r>
              </a:p>
            </p:txBody>
          </p:sp>
          <p:sp>
            <p:nvSpPr>
              <p:cNvPr id="67" name="TextBox 66">
                <a:extLst>
                  <a:ext uri="{FF2B5EF4-FFF2-40B4-BE49-F238E27FC236}">
                    <a16:creationId xmlns:a16="http://schemas.microsoft.com/office/drawing/2014/main" id="{8DB71CA5-A7D8-45B0-A674-C259BD729D0A}"/>
                  </a:ext>
                </a:extLst>
              </p:cNvPr>
              <p:cNvSpPr txBox="1">
                <a:spLocks/>
              </p:cNvSpPr>
              <p:nvPr>
                <p:custDataLst>
                  <p:tags r:id="rId26"/>
                </p:custDataLst>
              </p:nvPr>
            </p:nvSpPr>
            <p:spPr>
              <a:xfrm>
                <a:off x="1106429" y="5081859"/>
                <a:ext cx="2583069" cy="523257"/>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700" b="1" i="0" u="none" strike="noStrike" kern="1200" cap="none" spc="0" normalizeH="0" baseline="0" noProof="0">
                    <a:ln>
                      <a:noFill/>
                    </a:ln>
                    <a:solidFill>
                      <a:srgbClr val="FFFFFF"/>
                    </a:solidFill>
                    <a:effectLst/>
                    <a:uLnTx/>
                    <a:uFillTx/>
                    <a:latin typeface="Calibri"/>
                    <a:ea typeface="+mn-ea"/>
                    <a:cs typeface="+mn-cs"/>
                  </a:rPr>
                  <a:t>Testing</a:t>
                </a:r>
              </a:p>
            </p:txBody>
          </p:sp>
          <p:sp>
            <p:nvSpPr>
              <p:cNvPr id="69" name="TextBox 68">
                <a:extLst>
                  <a:ext uri="{FF2B5EF4-FFF2-40B4-BE49-F238E27FC236}">
                    <a16:creationId xmlns:a16="http://schemas.microsoft.com/office/drawing/2014/main" id="{8A2DDEC9-66E8-4AAA-8FEE-F33692FC62F6}"/>
                  </a:ext>
                </a:extLst>
              </p:cNvPr>
              <p:cNvSpPr txBox="1">
                <a:spLocks/>
              </p:cNvSpPr>
              <p:nvPr>
                <p:custDataLst>
                  <p:tags r:id="rId27"/>
                </p:custDataLst>
              </p:nvPr>
            </p:nvSpPr>
            <p:spPr>
              <a:xfrm>
                <a:off x="1106429" y="3271007"/>
                <a:ext cx="2583069" cy="523258"/>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700" b="1" i="0" u="none" strike="noStrike" kern="1200" cap="none" spc="0" normalizeH="0" baseline="0" noProof="0">
                    <a:ln>
                      <a:noFill/>
                    </a:ln>
                    <a:solidFill>
                      <a:srgbClr val="FFFFFF"/>
                    </a:solidFill>
                    <a:effectLst/>
                    <a:uLnTx/>
                    <a:uFillTx/>
                    <a:latin typeface="Calibri"/>
                    <a:ea typeface="+mn-ea"/>
                    <a:cs typeface="+mn-cs"/>
                  </a:rPr>
                  <a:t>General Med-Surg</a:t>
                </a:r>
              </a:p>
            </p:txBody>
          </p:sp>
          <p:sp>
            <p:nvSpPr>
              <p:cNvPr id="70" name="TextBox 69">
                <a:extLst>
                  <a:ext uri="{FF2B5EF4-FFF2-40B4-BE49-F238E27FC236}">
                    <a16:creationId xmlns:a16="http://schemas.microsoft.com/office/drawing/2014/main" id="{475C9816-C4DF-4F53-9BCC-DD8439308B3A}"/>
                  </a:ext>
                </a:extLst>
              </p:cNvPr>
              <p:cNvSpPr txBox="1">
                <a:spLocks/>
              </p:cNvSpPr>
              <p:nvPr>
                <p:custDataLst>
                  <p:tags r:id="rId28"/>
                </p:custDataLst>
              </p:nvPr>
            </p:nvSpPr>
            <p:spPr>
              <a:xfrm>
                <a:off x="1106429" y="2666104"/>
                <a:ext cx="2583069" cy="523258"/>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700" b="1" i="0" u="none" strike="noStrike" kern="1200" cap="none" spc="0" normalizeH="0" baseline="0" noProof="0">
                    <a:ln>
                      <a:noFill/>
                    </a:ln>
                    <a:solidFill>
                      <a:srgbClr val="FFFFFF"/>
                    </a:solidFill>
                    <a:effectLst/>
                    <a:uLnTx/>
                    <a:uFillTx/>
                    <a:latin typeface="Calibri"/>
                    <a:ea typeface="+mn-ea"/>
                    <a:cs typeface="+mn-cs"/>
                  </a:rPr>
                  <a:t>Physician Specialty</a:t>
                </a:r>
              </a:p>
            </p:txBody>
          </p:sp>
          <p:sp>
            <p:nvSpPr>
              <p:cNvPr id="71" name="TextBox 70">
                <a:extLst>
                  <a:ext uri="{FF2B5EF4-FFF2-40B4-BE49-F238E27FC236}">
                    <a16:creationId xmlns:a16="http://schemas.microsoft.com/office/drawing/2014/main" id="{AF8DCC63-AA79-4E78-B60A-6E225E1A22B4}"/>
                  </a:ext>
                </a:extLst>
              </p:cNvPr>
              <p:cNvSpPr txBox="1">
                <a:spLocks/>
              </p:cNvSpPr>
              <p:nvPr>
                <p:custDataLst>
                  <p:tags r:id="rId29"/>
                </p:custDataLst>
              </p:nvPr>
            </p:nvSpPr>
            <p:spPr>
              <a:xfrm>
                <a:off x="1106429" y="5685037"/>
                <a:ext cx="2583069" cy="523257"/>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700" b="1" i="0" u="none" strike="noStrike" kern="1200" cap="none" spc="0" normalizeH="0" baseline="0" noProof="0">
                    <a:ln>
                      <a:noFill/>
                    </a:ln>
                    <a:solidFill>
                      <a:srgbClr val="FFFFFF"/>
                    </a:solidFill>
                    <a:effectLst/>
                    <a:uLnTx/>
                    <a:uFillTx/>
                    <a:latin typeface="Calibri"/>
                    <a:ea typeface="+mn-ea"/>
                    <a:cs typeface="+mn-cs"/>
                  </a:rPr>
                  <a:t>Respiratory Therapy &amp; Anesthesia</a:t>
                </a:r>
              </a:p>
            </p:txBody>
          </p:sp>
        </p:grpSp>
      </p:grpSp>
      <p:sp>
        <p:nvSpPr>
          <p:cNvPr id="77" name="TextBox 76">
            <a:extLst>
              <a:ext uri="{FF2B5EF4-FFF2-40B4-BE49-F238E27FC236}">
                <a16:creationId xmlns:a16="http://schemas.microsoft.com/office/drawing/2014/main" id="{C3B63351-0D48-4D11-AF1C-BBE978620FF0}"/>
              </a:ext>
            </a:extLst>
          </p:cNvPr>
          <p:cNvSpPr txBox="1">
            <a:spLocks/>
          </p:cNvSpPr>
          <p:nvPr>
            <p:custDataLst>
              <p:tags r:id="rId10"/>
            </p:custDataLst>
          </p:nvPr>
        </p:nvSpPr>
        <p:spPr>
          <a:xfrm>
            <a:off x="554736" y="2242686"/>
            <a:ext cx="3134760" cy="216311"/>
          </a:xfrm>
          <a:prstGeom prst="rect">
            <a:avLst/>
          </a:prstGeom>
        </p:spPr>
        <p:txBody>
          <a:bodyPr vert="horz" wrap="square" lIns="0" tIns="0" rIns="0" bIns="0" rtlCol="0" anchor="b">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700" b="1" i="0" u="none" strike="noStrike" kern="1200" cap="none" spc="0" normalizeH="0" baseline="0" noProof="0">
                <a:ln>
                  <a:noFill/>
                </a:ln>
                <a:solidFill>
                  <a:srgbClr val="000000"/>
                </a:solidFill>
                <a:effectLst/>
                <a:uLnTx/>
                <a:uFillTx/>
                <a:latin typeface="Calibri"/>
                <a:ea typeface="+mn-ea"/>
                <a:cs typeface="+mn-cs"/>
              </a:rPr>
              <a:t>Category</a:t>
            </a:r>
          </a:p>
        </p:txBody>
      </p:sp>
      <p:cxnSp>
        <p:nvCxnSpPr>
          <p:cNvPr id="78" name="Straight Connector 77">
            <a:extLst>
              <a:ext uri="{FF2B5EF4-FFF2-40B4-BE49-F238E27FC236}">
                <a16:creationId xmlns:a16="http://schemas.microsoft.com/office/drawing/2014/main" id="{C14E18E8-90E6-4255-9C23-1C75DCAE44AD}"/>
              </a:ext>
            </a:extLst>
          </p:cNvPr>
          <p:cNvCxnSpPr/>
          <p:nvPr>
            <p:custDataLst>
              <p:tags r:id="rId11"/>
            </p:custDataLst>
          </p:nvPr>
        </p:nvCxnSpPr>
        <p:spPr>
          <a:xfrm>
            <a:off x="554736" y="2525875"/>
            <a:ext cx="313476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A662AD49-4B98-4389-8B83-2006C47175E8}"/>
              </a:ext>
            </a:extLst>
          </p:cNvPr>
          <p:cNvGrpSpPr>
            <a:grpSpLocks/>
          </p:cNvGrpSpPr>
          <p:nvPr/>
        </p:nvGrpSpPr>
        <p:grpSpPr>
          <a:xfrm>
            <a:off x="3792337" y="2242686"/>
            <a:ext cx="970164" cy="283189"/>
            <a:chOff x="4180672" y="2242686"/>
            <a:chExt cx="7550618" cy="283189"/>
          </a:xfrm>
        </p:grpSpPr>
        <p:sp>
          <p:nvSpPr>
            <p:cNvPr id="84" name="TextBox 83">
              <a:extLst>
                <a:ext uri="{FF2B5EF4-FFF2-40B4-BE49-F238E27FC236}">
                  <a16:creationId xmlns:a16="http://schemas.microsoft.com/office/drawing/2014/main" id="{B53D20BB-0EBB-433F-986E-6B17CAF673E2}"/>
                </a:ext>
              </a:extLst>
            </p:cNvPr>
            <p:cNvSpPr txBox="1">
              <a:spLocks/>
            </p:cNvSpPr>
            <p:nvPr>
              <p:custDataLst>
                <p:tags r:id="rId21"/>
              </p:custDataLst>
            </p:nvPr>
          </p:nvSpPr>
          <p:spPr>
            <a:xfrm>
              <a:off x="4180672" y="2242686"/>
              <a:ext cx="7550618" cy="216311"/>
            </a:xfrm>
            <a:prstGeom prst="rect">
              <a:avLst/>
            </a:prstGeom>
          </p:spPr>
          <p:txBody>
            <a:bodyPr vert="horz" wrap="square" lIns="0" tIns="0" rIns="0" bIns="0" rtlCol="0" anchor="b">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700" b="1" i="0" u="none" strike="noStrike" kern="1200" cap="none" spc="0" normalizeH="0" baseline="0" noProof="0">
                  <a:ln>
                    <a:noFill/>
                  </a:ln>
                  <a:solidFill>
                    <a:srgbClr val="000000"/>
                  </a:solidFill>
                  <a:effectLst/>
                  <a:uLnTx/>
                  <a:uFillTx/>
                  <a:latin typeface="Calibri"/>
                  <a:ea typeface="+mn-ea"/>
                  <a:cs typeface="+mn-cs"/>
                </a:rPr>
                <a:t>Status</a:t>
              </a:r>
            </a:p>
          </p:txBody>
        </p:sp>
        <p:cxnSp>
          <p:nvCxnSpPr>
            <p:cNvPr id="85" name="Straight Connector 84">
              <a:extLst>
                <a:ext uri="{FF2B5EF4-FFF2-40B4-BE49-F238E27FC236}">
                  <a16:creationId xmlns:a16="http://schemas.microsoft.com/office/drawing/2014/main" id="{52AA373E-565F-4031-BE36-4A6F2C2230AC}"/>
                </a:ext>
              </a:extLst>
            </p:cNvPr>
            <p:cNvCxnSpPr/>
            <p:nvPr>
              <p:custDataLst>
                <p:tags r:id="rId22"/>
              </p:custDataLst>
            </p:nvPr>
          </p:nvCxnSpPr>
          <p:spPr>
            <a:xfrm>
              <a:off x="4180672" y="2525875"/>
              <a:ext cx="7550618"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11197151-2B75-4A8B-A642-8EE95CA7B45D}"/>
              </a:ext>
            </a:extLst>
          </p:cNvPr>
          <p:cNvSpPr txBox="1">
            <a:spLocks/>
          </p:cNvSpPr>
          <p:nvPr>
            <p:custDataLst>
              <p:tags r:id="rId12"/>
            </p:custDataLst>
          </p:nvPr>
        </p:nvSpPr>
        <p:spPr>
          <a:xfrm>
            <a:off x="3792337" y="3874624"/>
            <a:ext cx="970164" cy="523257"/>
          </a:xfrm>
          <a:prstGeom prst="rect">
            <a:avLst/>
          </a:prstGeom>
          <a:solidFill>
            <a:schemeClr val="accent3"/>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endParaRPr kumimoji="0" lang="en-US" sz="1700" b="1" i="0" u="none" strike="noStrike" kern="1200" cap="none" spc="0" normalizeH="0" baseline="0" noProof="0">
              <a:ln>
                <a:noFill/>
              </a:ln>
              <a:solidFill>
                <a:srgbClr val="FFFF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C2649A37-9767-4D6E-B858-DECE65F71CC5}"/>
              </a:ext>
            </a:extLst>
          </p:cNvPr>
          <p:cNvSpPr txBox="1">
            <a:spLocks/>
          </p:cNvSpPr>
          <p:nvPr>
            <p:custDataLst>
              <p:tags r:id="rId13"/>
            </p:custDataLst>
          </p:nvPr>
        </p:nvSpPr>
        <p:spPr>
          <a:xfrm>
            <a:off x="3792337" y="4478239"/>
            <a:ext cx="970164" cy="523257"/>
          </a:xfrm>
          <a:prstGeom prst="rect">
            <a:avLst/>
          </a:prstGeom>
          <a:solidFill>
            <a:srgbClr val="FFFF00"/>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endParaRPr kumimoji="0" lang="en-US" sz="1700" b="1" i="0" u="none" strike="noStrike" kern="1200" cap="none" spc="0" normalizeH="0" baseline="0" noProof="0">
              <a:ln>
                <a:noFill/>
              </a:ln>
              <a:solidFill>
                <a:srgbClr val="FFFF00"/>
              </a:solidFill>
              <a:effectLst/>
              <a:uLnTx/>
              <a:uFillTx/>
              <a:latin typeface="Calibri"/>
              <a:ea typeface="+mn-ea"/>
              <a:cs typeface="+mn-cs"/>
            </a:endParaRPr>
          </a:p>
        </p:txBody>
      </p:sp>
      <p:sp>
        <p:nvSpPr>
          <p:cNvPr id="90" name="TextBox 89">
            <a:extLst>
              <a:ext uri="{FF2B5EF4-FFF2-40B4-BE49-F238E27FC236}">
                <a16:creationId xmlns:a16="http://schemas.microsoft.com/office/drawing/2014/main" id="{CFA02E99-1A01-4F21-A62C-B8AFD3573ED3}"/>
              </a:ext>
            </a:extLst>
          </p:cNvPr>
          <p:cNvSpPr txBox="1">
            <a:spLocks/>
          </p:cNvSpPr>
          <p:nvPr>
            <p:custDataLst>
              <p:tags r:id="rId14"/>
            </p:custDataLst>
          </p:nvPr>
        </p:nvSpPr>
        <p:spPr>
          <a:xfrm>
            <a:off x="3792337" y="5081859"/>
            <a:ext cx="970164" cy="523257"/>
          </a:xfrm>
          <a:prstGeom prst="rect">
            <a:avLst/>
          </a:prstGeom>
          <a:solidFill>
            <a:srgbClr val="FFFF00"/>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endParaRPr kumimoji="0" lang="en-US" sz="1700" b="1" i="0" u="none" strike="noStrike" kern="1200" cap="none" spc="0" normalizeH="0" baseline="0" noProof="0">
              <a:ln>
                <a:noFill/>
              </a:ln>
              <a:solidFill>
                <a:srgbClr val="FFFFFF"/>
              </a:solidFill>
              <a:effectLst/>
              <a:uLnTx/>
              <a:uFillTx/>
              <a:latin typeface="Calibri"/>
              <a:ea typeface="+mn-ea"/>
              <a:cs typeface="+mn-cs"/>
            </a:endParaRPr>
          </a:p>
        </p:txBody>
      </p:sp>
      <p:sp>
        <p:nvSpPr>
          <p:cNvPr id="92" name="TextBox 91">
            <a:extLst>
              <a:ext uri="{FF2B5EF4-FFF2-40B4-BE49-F238E27FC236}">
                <a16:creationId xmlns:a16="http://schemas.microsoft.com/office/drawing/2014/main" id="{20B2A173-464D-48FC-BD00-7B7B8EE6F6AE}"/>
              </a:ext>
            </a:extLst>
          </p:cNvPr>
          <p:cNvSpPr txBox="1">
            <a:spLocks/>
          </p:cNvSpPr>
          <p:nvPr>
            <p:custDataLst>
              <p:tags r:id="rId15"/>
            </p:custDataLst>
          </p:nvPr>
        </p:nvSpPr>
        <p:spPr>
          <a:xfrm>
            <a:off x="3792337" y="2666104"/>
            <a:ext cx="970164" cy="523258"/>
          </a:xfrm>
          <a:prstGeom prst="rect">
            <a:avLst/>
          </a:prstGeom>
          <a:solidFill>
            <a:schemeClr val="accent3"/>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endParaRPr kumimoji="0" lang="en-US" sz="1700" b="1" i="0" u="none" strike="noStrike" kern="1200" cap="none" spc="0" normalizeH="0" baseline="0" noProof="0">
              <a:ln>
                <a:noFill/>
              </a:ln>
              <a:solidFill>
                <a:srgbClr val="FFFFFF"/>
              </a:solidFill>
              <a:effectLst/>
              <a:uLnTx/>
              <a:uFillTx/>
              <a:latin typeface="Calibri"/>
              <a:ea typeface="+mn-ea"/>
              <a:cs typeface="+mn-cs"/>
            </a:endParaRPr>
          </a:p>
        </p:txBody>
      </p:sp>
      <p:sp>
        <p:nvSpPr>
          <p:cNvPr id="93" name="TextBox 92">
            <a:extLst>
              <a:ext uri="{FF2B5EF4-FFF2-40B4-BE49-F238E27FC236}">
                <a16:creationId xmlns:a16="http://schemas.microsoft.com/office/drawing/2014/main" id="{DE040026-A5BE-4B75-85AB-241E6A1215BD}"/>
              </a:ext>
            </a:extLst>
          </p:cNvPr>
          <p:cNvSpPr txBox="1">
            <a:spLocks/>
          </p:cNvSpPr>
          <p:nvPr>
            <p:custDataLst>
              <p:tags r:id="rId16"/>
            </p:custDataLst>
          </p:nvPr>
        </p:nvSpPr>
        <p:spPr>
          <a:xfrm>
            <a:off x="3792337" y="5685038"/>
            <a:ext cx="970164" cy="523257"/>
          </a:xfrm>
          <a:prstGeom prst="rect">
            <a:avLst/>
          </a:prstGeom>
          <a:solidFill>
            <a:schemeClr val="accent3"/>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endParaRPr kumimoji="0" lang="en-US" sz="1700" b="1" i="0" u="none" strike="noStrike" kern="1200" cap="none" spc="0" normalizeH="0" baseline="0" noProof="0">
              <a:ln>
                <a:noFill/>
              </a:ln>
              <a:solidFill>
                <a:srgbClr val="FFFFFF"/>
              </a:solidFill>
              <a:effectLst/>
              <a:uLnTx/>
              <a:uFillTx/>
              <a:latin typeface="Calibri"/>
              <a:ea typeface="+mn-ea"/>
              <a:cs typeface="+mn-cs"/>
            </a:endParaRPr>
          </a:p>
        </p:txBody>
      </p:sp>
      <p:sp>
        <p:nvSpPr>
          <p:cNvPr id="96" name="TextBox 95">
            <a:extLst>
              <a:ext uri="{FF2B5EF4-FFF2-40B4-BE49-F238E27FC236}">
                <a16:creationId xmlns:a16="http://schemas.microsoft.com/office/drawing/2014/main" id="{8D082F89-AD0A-430E-93BB-D2CFA322F21A}"/>
              </a:ext>
            </a:extLst>
          </p:cNvPr>
          <p:cNvSpPr txBox="1">
            <a:spLocks/>
          </p:cNvSpPr>
          <p:nvPr/>
        </p:nvSpPr>
        <p:spPr>
          <a:xfrm>
            <a:off x="4865342" y="3269891"/>
            <a:ext cx="6865948" cy="523258"/>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endParaRPr kumimoji="0" lang="en-US" sz="1700" b="0" i="0" u="none" strike="noStrike" kern="1200" cap="none" spc="0" normalizeH="0" baseline="0" noProof="0">
              <a:ln>
                <a:noFill/>
              </a:ln>
              <a:solidFill>
                <a:srgbClr val="000000"/>
              </a:solidFill>
              <a:effectLst/>
              <a:uLnTx/>
              <a:uFillTx/>
              <a:latin typeface="Calibri"/>
              <a:ea typeface="+mn-ea"/>
              <a:cs typeface="Calibri"/>
            </a:endParaRPr>
          </a:p>
        </p:txBody>
      </p:sp>
      <p:sp>
        <p:nvSpPr>
          <p:cNvPr id="97" name="TextBox 96">
            <a:extLst>
              <a:ext uri="{FF2B5EF4-FFF2-40B4-BE49-F238E27FC236}">
                <a16:creationId xmlns:a16="http://schemas.microsoft.com/office/drawing/2014/main" id="{37944C9D-4695-4791-A835-5B817287A5BE}"/>
              </a:ext>
            </a:extLst>
          </p:cNvPr>
          <p:cNvSpPr txBox="1">
            <a:spLocks/>
          </p:cNvSpPr>
          <p:nvPr/>
        </p:nvSpPr>
        <p:spPr>
          <a:xfrm>
            <a:off x="4865342" y="3873678"/>
            <a:ext cx="6865948" cy="523258"/>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Solid – under current "crisis" protocol criteria.  If protocol changes, this category would likely change to Yellow. Flexing inventory to meet summer surge numbers.</a:t>
            </a:r>
          </a:p>
        </p:txBody>
      </p:sp>
      <p:sp>
        <p:nvSpPr>
          <p:cNvPr id="98" name="TextBox 97">
            <a:extLst>
              <a:ext uri="{FF2B5EF4-FFF2-40B4-BE49-F238E27FC236}">
                <a16:creationId xmlns:a16="http://schemas.microsoft.com/office/drawing/2014/main" id="{BEF4AFE4-45BB-4E68-9C33-56D3909360D6}"/>
              </a:ext>
            </a:extLst>
          </p:cNvPr>
          <p:cNvSpPr txBox="1">
            <a:spLocks/>
          </p:cNvSpPr>
          <p:nvPr/>
        </p:nvSpPr>
        <p:spPr>
          <a:xfrm>
            <a:off x="4865342" y="4206872"/>
            <a:ext cx="7213081" cy="1005680"/>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Medline self-manufactured wipes now on-line but supply still lagging demand.   SBAR out 6.26 with guidance for ministries.  </a:t>
            </a:r>
            <a:endParaRPr kumimoji="0" lang="en-US" sz="1600" b="0" i="0" u="none" strike="noStrike" kern="1200" cap="none" spc="0" normalizeH="0" baseline="0" noProof="0">
              <a:ln>
                <a:noFill/>
              </a:ln>
              <a:solidFill>
                <a:srgbClr val="000000"/>
              </a:solidFill>
              <a:effectLst/>
              <a:uLnTx/>
              <a:uFillTx/>
              <a:latin typeface="Calibri"/>
              <a:ea typeface="+mn-ea"/>
              <a:cs typeface="Calibri"/>
            </a:endParaRPr>
          </a:p>
        </p:txBody>
      </p:sp>
      <p:sp>
        <p:nvSpPr>
          <p:cNvPr id="99" name="TextBox 98">
            <a:extLst>
              <a:ext uri="{FF2B5EF4-FFF2-40B4-BE49-F238E27FC236}">
                <a16:creationId xmlns:a16="http://schemas.microsoft.com/office/drawing/2014/main" id="{D7704B6B-81A3-4529-8C9A-6615F0A0DED0}"/>
              </a:ext>
            </a:extLst>
          </p:cNvPr>
          <p:cNvSpPr txBox="1">
            <a:spLocks/>
          </p:cNvSpPr>
          <p:nvPr/>
        </p:nvSpPr>
        <p:spPr>
          <a:xfrm>
            <a:off x="4865342" y="5685037"/>
            <a:ext cx="7088198" cy="523258"/>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lt"/>
                <a:cs typeface="Calibri"/>
              </a:rPr>
              <a:t>Actively watching as dry rental market impacting surge needs for ventilators at individual ministries.</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0" name="TextBox 99">
            <a:extLst>
              <a:ext uri="{FF2B5EF4-FFF2-40B4-BE49-F238E27FC236}">
                <a16:creationId xmlns:a16="http://schemas.microsoft.com/office/drawing/2014/main" id="{60E1DABA-25B8-4278-B3F2-8997EA7A92A2}"/>
              </a:ext>
            </a:extLst>
          </p:cNvPr>
          <p:cNvSpPr txBox="1">
            <a:spLocks/>
          </p:cNvSpPr>
          <p:nvPr/>
        </p:nvSpPr>
        <p:spPr>
          <a:xfrm>
            <a:off x="4865342" y="5118732"/>
            <a:ext cx="6865948" cy="523258"/>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Overall supply is sufficient with use of commercial labs. Capacity does not match regional demand in all cases. Additional capacity strategies under way.</a:t>
            </a:r>
          </a:p>
        </p:txBody>
      </p:sp>
      <p:grpSp>
        <p:nvGrpSpPr>
          <p:cNvPr id="7" name="Group 6">
            <a:extLst>
              <a:ext uri="{FF2B5EF4-FFF2-40B4-BE49-F238E27FC236}">
                <a16:creationId xmlns:a16="http://schemas.microsoft.com/office/drawing/2014/main" id="{D2BE7A36-DED4-4857-8EA3-C90B05571AAD}"/>
              </a:ext>
            </a:extLst>
          </p:cNvPr>
          <p:cNvGrpSpPr>
            <a:grpSpLocks/>
          </p:cNvGrpSpPr>
          <p:nvPr/>
        </p:nvGrpSpPr>
        <p:grpSpPr>
          <a:xfrm>
            <a:off x="554737" y="6279130"/>
            <a:ext cx="11176553" cy="523258"/>
            <a:chOff x="554737" y="6279130"/>
            <a:chExt cx="11176553" cy="523258"/>
          </a:xfrm>
        </p:grpSpPr>
        <p:sp>
          <p:nvSpPr>
            <p:cNvPr id="80" name="TextBox 79">
              <a:extLst>
                <a:ext uri="{FF2B5EF4-FFF2-40B4-BE49-F238E27FC236}">
                  <a16:creationId xmlns:a16="http://schemas.microsoft.com/office/drawing/2014/main" id="{43DB5C54-293C-4392-9338-EF06B27E377F}"/>
                </a:ext>
              </a:extLst>
            </p:cNvPr>
            <p:cNvSpPr txBox="1">
              <a:spLocks/>
            </p:cNvSpPr>
            <p:nvPr>
              <p:custDataLst>
                <p:tags r:id="rId19"/>
              </p:custDataLst>
            </p:nvPr>
          </p:nvSpPr>
          <p:spPr>
            <a:xfrm>
              <a:off x="554737" y="6279135"/>
              <a:ext cx="3134759" cy="523253"/>
            </a:xfrm>
            <a:prstGeom prst="rect">
              <a:avLst/>
            </a:prstGeom>
            <a:solidFill>
              <a:schemeClr val="bg2"/>
            </a:solidFill>
            <a:ln>
              <a:solidFill>
                <a:schemeClr val="accent2"/>
              </a:solidFill>
            </a:ln>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700" b="1" i="0" u="none" strike="noStrike" kern="1200" cap="none" spc="0" normalizeH="0" baseline="0" noProof="0">
                  <a:ln>
                    <a:noFill/>
                  </a:ln>
                  <a:solidFill>
                    <a:srgbClr val="00529B"/>
                  </a:solidFill>
                  <a:effectLst/>
                  <a:uLnTx/>
                  <a:uFillTx/>
                  <a:latin typeface="Calibri"/>
                  <a:ea typeface="+mn-ea"/>
                  <a:cs typeface="+mn-cs"/>
                </a:rPr>
                <a:t>Operational Processes</a:t>
              </a:r>
            </a:p>
          </p:txBody>
        </p:sp>
        <p:sp>
          <p:nvSpPr>
            <p:cNvPr id="51" name="TextBox 50">
              <a:extLst>
                <a:ext uri="{FF2B5EF4-FFF2-40B4-BE49-F238E27FC236}">
                  <a16:creationId xmlns:a16="http://schemas.microsoft.com/office/drawing/2014/main" id="{20B2A173-464D-48FC-BD00-7B7B8EE6F6AE}"/>
                </a:ext>
              </a:extLst>
            </p:cNvPr>
            <p:cNvSpPr txBox="1">
              <a:spLocks/>
            </p:cNvSpPr>
            <p:nvPr>
              <p:custDataLst>
                <p:tags r:id="rId20"/>
              </p:custDataLst>
            </p:nvPr>
          </p:nvSpPr>
          <p:spPr>
            <a:xfrm>
              <a:off x="3792337" y="6290073"/>
              <a:ext cx="970164" cy="512315"/>
            </a:xfrm>
            <a:prstGeom prst="rect">
              <a:avLst/>
            </a:prstGeom>
            <a:solidFill>
              <a:schemeClr val="accent3"/>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endParaRPr kumimoji="0" lang="en-US" sz="1700" b="1" i="0" u="none" strike="noStrike" kern="1200" cap="none" spc="0" normalizeH="0" baseline="0" noProof="0">
                <a:ln>
                  <a:noFill/>
                </a:ln>
                <a:solidFill>
                  <a:srgbClr val="FFFFFF"/>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760E1935-4670-4D9D-93FF-F0D8D5BCE63E}"/>
                </a:ext>
              </a:extLst>
            </p:cNvPr>
            <p:cNvSpPr txBox="1">
              <a:spLocks/>
            </p:cNvSpPr>
            <p:nvPr/>
          </p:nvSpPr>
          <p:spPr>
            <a:xfrm>
              <a:off x="4865342" y="6279130"/>
              <a:ext cx="6865948" cy="523258"/>
            </a:xfrm>
            <a:prstGeom prst="rect">
              <a:avLst/>
            </a:prstGeom>
            <a:solidFill>
              <a:schemeClr val="bg2"/>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mn-cs"/>
                </a:rPr>
                <a:t>All REH-owned process (i.e. logistics, central planning, procure-to-pay) ready</a:t>
              </a:r>
            </a:p>
          </p:txBody>
        </p:sp>
      </p:grpSp>
      <p:cxnSp>
        <p:nvCxnSpPr>
          <p:cNvPr id="54" name="Straight Connector 53">
            <a:extLst>
              <a:ext uri="{FF2B5EF4-FFF2-40B4-BE49-F238E27FC236}">
                <a16:creationId xmlns:a16="http://schemas.microsoft.com/office/drawing/2014/main" id="{B0F9AF65-F009-4BD2-B444-6D68E6EA95AA}"/>
              </a:ext>
            </a:extLst>
          </p:cNvPr>
          <p:cNvCxnSpPr>
            <a:cxnSpLocks/>
          </p:cNvCxnSpPr>
          <p:nvPr>
            <p:custDataLst>
              <p:tags r:id="rId17"/>
            </p:custDataLst>
          </p:nvPr>
        </p:nvCxnSpPr>
        <p:spPr>
          <a:xfrm>
            <a:off x="554737" y="6239215"/>
            <a:ext cx="11176553"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FE90F96-AFEF-4308-9435-9164941269CB}"/>
              </a:ext>
            </a:extLst>
          </p:cNvPr>
          <p:cNvSpPr txBox="1">
            <a:spLocks/>
          </p:cNvSpPr>
          <p:nvPr/>
        </p:nvSpPr>
        <p:spPr>
          <a:xfrm>
            <a:off x="4928187" y="2666104"/>
            <a:ext cx="6865948" cy="523258"/>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600" b="0" i="0" u="none" strike="noStrike" kern="1200" cap="none" spc="0" normalizeH="0" baseline="0" noProof="0">
                <a:ln>
                  <a:noFill/>
                </a:ln>
                <a:solidFill>
                  <a:srgbClr val="000000"/>
                </a:solidFill>
                <a:effectLst/>
                <a:uLnTx/>
                <a:uFillTx/>
                <a:latin typeface="Calibri"/>
                <a:ea typeface="+mn-ea"/>
                <a:cs typeface="+mn-cs"/>
              </a:rPr>
              <a:t>Solid - ready</a:t>
            </a:r>
            <a:endParaRPr kumimoji="0" lang="en-US" sz="1600" b="0" i="0" u="none" strike="noStrike" kern="1200" cap="none" spc="0" normalizeH="0" baseline="0" noProof="0">
              <a:ln>
                <a:noFill/>
              </a:ln>
              <a:solidFill>
                <a:srgbClr val="000000"/>
              </a:solidFill>
              <a:effectLst/>
              <a:uLnTx/>
              <a:uFillTx/>
              <a:latin typeface="Calibri"/>
              <a:ea typeface="+mn-ea"/>
              <a:cs typeface="Calibri"/>
            </a:endParaRPr>
          </a:p>
        </p:txBody>
      </p:sp>
      <p:sp>
        <p:nvSpPr>
          <p:cNvPr id="57" name="TextBox 56">
            <a:extLst>
              <a:ext uri="{FF2B5EF4-FFF2-40B4-BE49-F238E27FC236}">
                <a16:creationId xmlns:a16="http://schemas.microsoft.com/office/drawing/2014/main" id="{AFBE166D-45AB-4004-B3DD-B94D2BB9F4B9}"/>
              </a:ext>
            </a:extLst>
          </p:cNvPr>
          <p:cNvSpPr txBox="1">
            <a:spLocks/>
          </p:cNvSpPr>
          <p:nvPr/>
        </p:nvSpPr>
        <p:spPr>
          <a:xfrm>
            <a:off x="4865342" y="3316171"/>
            <a:ext cx="7278780" cy="444538"/>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a:rPr>
              <a:t>Ongoing management of declining inventory on shoe covers/bouffant caps. We are balancing inventory to minimize disruptions and have large spot buy inventory available July 17-22nd.  SBAR out 6/26 with guidance for ministries.</a:t>
            </a:r>
          </a:p>
        </p:txBody>
      </p:sp>
      <p:sp>
        <p:nvSpPr>
          <p:cNvPr id="61" name="TextBox 60">
            <a:extLst>
              <a:ext uri="{FF2B5EF4-FFF2-40B4-BE49-F238E27FC236}">
                <a16:creationId xmlns:a16="http://schemas.microsoft.com/office/drawing/2014/main" id="{BBB00212-F572-4C34-81B6-EE9188CD877A}"/>
              </a:ext>
            </a:extLst>
          </p:cNvPr>
          <p:cNvSpPr txBox="1">
            <a:spLocks/>
          </p:cNvSpPr>
          <p:nvPr>
            <p:custDataLst>
              <p:tags r:id="rId18"/>
            </p:custDataLst>
          </p:nvPr>
        </p:nvSpPr>
        <p:spPr>
          <a:xfrm>
            <a:off x="3792337" y="3268466"/>
            <a:ext cx="970164" cy="523257"/>
          </a:xfrm>
          <a:prstGeom prst="rect">
            <a:avLst/>
          </a:prstGeom>
          <a:solidFill>
            <a:srgbClr val="FFFF00"/>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endParaRPr kumimoji="0" lang="en-US" sz="1700" b="1" i="0" u="none" strike="noStrike" kern="1200" cap="none" spc="0" normalizeH="0" baseline="0" noProof="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71423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2859013-9AB6-46E1-87A7-BD2D5560F5B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91" name="think-cell Slide" r:id="rId86" imgW="395" imgH="394" progId="TCLayout.ActiveDocument.1">
                  <p:embed/>
                </p:oleObj>
              </mc:Choice>
              <mc:Fallback>
                <p:oleObj name="think-cell Slide" r:id="rId86" imgW="395" imgH="394" progId="TCLayout.ActiveDocument.1">
                  <p:embed/>
                  <p:pic>
                    <p:nvPicPr>
                      <p:cNvPr id="4" name="Object 3" hidden="1">
                        <a:extLst>
                          <a:ext uri="{FF2B5EF4-FFF2-40B4-BE49-F238E27FC236}">
                            <a16:creationId xmlns:a16="http://schemas.microsoft.com/office/drawing/2014/main" id="{92859013-9AB6-46E1-87A7-BD2D5560F5B8}"/>
                          </a:ext>
                        </a:extLst>
                      </p:cNvPr>
                      <p:cNvPicPr/>
                      <p:nvPr/>
                    </p:nvPicPr>
                    <p:blipFill>
                      <a:blip r:embed="rId8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5CF57BC-B241-4B76-8E1D-1F889C1065B0}"/>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202" name="Rectangle 201">
            <a:extLst>
              <a:ext uri="{FF2B5EF4-FFF2-40B4-BE49-F238E27FC236}">
                <a16:creationId xmlns:a16="http://schemas.microsoft.com/office/drawing/2014/main" id="{086EC3C1-6FCD-48D6-9F2E-C0EB7E8FADFD}"/>
              </a:ext>
            </a:extLst>
          </p:cNvPr>
          <p:cNvSpPr/>
          <p:nvPr/>
        </p:nvSpPr>
        <p:spPr>
          <a:xfrm>
            <a:off x="9042409" y="5986030"/>
            <a:ext cx="3123652" cy="876356"/>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848D1A2D-345D-413B-8B52-AAF4AEDEF123}"/>
              </a:ext>
            </a:extLst>
          </p:cNvPr>
          <p:cNvSpPr>
            <a:spLocks noGrp="1"/>
          </p:cNvSpPr>
          <p:nvPr>
            <p:ph type="title"/>
          </p:nvPr>
        </p:nvSpPr>
        <p:spPr>
          <a:xfrm>
            <a:off x="109010" y="71442"/>
            <a:ext cx="11082528" cy="276999"/>
          </a:xfrm>
        </p:spPr>
        <p:txBody>
          <a:bodyPr/>
          <a:lstStyle/>
          <a:p>
            <a:r>
              <a:rPr lang="en-US" sz="1800"/>
              <a:t>Supply Readiness by Clinical Specialty (1/2)</a:t>
            </a:r>
          </a:p>
        </p:txBody>
      </p:sp>
      <p:grpSp>
        <p:nvGrpSpPr>
          <p:cNvPr id="5" name="Group 4">
            <a:extLst>
              <a:ext uri="{FF2B5EF4-FFF2-40B4-BE49-F238E27FC236}">
                <a16:creationId xmlns:a16="http://schemas.microsoft.com/office/drawing/2014/main" id="{6C6B4910-EDDB-4AF5-80DC-EACAD06948DC}"/>
              </a:ext>
            </a:extLst>
          </p:cNvPr>
          <p:cNvGrpSpPr/>
          <p:nvPr/>
        </p:nvGrpSpPr>
        <p:grpSpPr>
          <a:xfrm>
            <a:off x="5415520" y="122110"/>
            <a:ext cx="6719811" cy="198202"/>
            <a:chOff x="5415520" y="122110"/>
            <a:chExt cx="6719811" cy="198202"/>
          </a:xfrm>
        </p:grpSpPr>
        <p:grpSp>
          <p:nvGrpSpPr>
            <p:cNvPr id="68" name="Group 67">
              <a:extLst>
                <a:ext uri="{FF2B5EF4-FFF2-40B4-BE49-F238E27FC236}">
                  <a16:creationId xmlns:a16="http://schemas.microsoft.com/office/drawing/2014/main" id="{B67D4FB4-D689-4D33-8A6A-12B31F80ED6A}"/>
                </a:ext>
              </a:extLst>
            </p:cNvPr>
            <p:cNvGrpSpPr/>
            <p:nvPr/>
          </p:nvGrpSpPr>
          <p:grpSpPr>
            <a:xfrm>
              <a:off x="10469951" y="122110"/>
              <a:ext cx="1665380" cy="198202"/>
              <a:chOff x="8960694" y="111477"/>
              <a:chExt cx="1665380" cy="198202"/>
            </a:xfrm>
          </p:grpSpPr>
          <p:sp>
            <p:nvSpPr>
              <p:cNvPr id="69" name="Rectangle 68">
                <a:extLst>
                  <a:ext uri="{FF2B5EF4-FFF2-40B4-BE49-F238E27FC236}">
                    <a16:creationId xmlns:a16="http://schemas.microsoft.com/office/drawing/2014/main" id="{241F82F8-A3BD-4EEB-9B73-C3362BC82367}"/>
                  </a:ext>
                </a:extLst>
              </p:cNvPr>
              <p:cNvSpPr>
                <a:spLocks/>
              </p:cNvSpPr>
              <p:nvPr/>
            </p:nvSpPr>
            <p:spPr>
              <a:xfrm>
                <a:off x="8960694" y="119273"/>
                <a:ext cx="171577" cy="174731"/>
              </a:xfrm>
              <a:prstGeom prst="rect">
                <a:avLst/>
              </a:prstGeom>
              <a:solidFill>
                <a:srgbClr val="FF000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32" kern="1200">
                    <a:solidFill>
                      <a:schemeClr val="lt1"/>
                    </a:solidFill>
                    <a:latin typeface="+mn-lt"/>
                    <a:ea typeface="+mn-ea"/>
                    <a:cs typeface="+mn-cs"/>
                  </a:defRPr>
                </a:lvl1pPr>
                <a:lvl2pPr marL="466454" algn="l" rtl="0" fontAlgn="base">
                  <a:spcBef>
                    <a:spcPct val="0"/>
                  </a:spcBef>
                  <a:spcAft>
                    <a:spcPct val="0"/>
                  </a:spcAft>
                  <a:defRPr sz="1632" kern="1200">
                    <a:solidFill>
                      <a:schemeClr val="lt1"/>
                    </a:solidFill>
                    <a:latin typeface="+mn-lt"/>
                    <a:ea typeface="+mn-ea"/>
                    <a:cs typeface="+mn-cs"/>
                  </a:defRPr>
                </a:lvl2pPr>
                <a:lvl3pPr marL="932909" algn="l" rtl="0" fontAlgn="base">
                  <a:spcBef>
                    <a:spcPct val="0"/>
                  </a:spcBef>
                  <a:spcAft>
                    <a:spcPct val="0"/>
                  </a:spcAft>
                  <a:defRPr sz="1632" kern="1200">
                    <a:solidFill>
                      <a:schemeClr val="lt1"/>
                    </a:solidFill>
                    <a:latin typeface="+mn-lt"/>
                    <a:ea typeface="+mn-ea"/>
                    <a:cs typeface="+mn-cs"/>
                  </a:defRPr>
                </a:lvl3pPr>
                <a:lvl4pPr marL="1399362" algn="l" rtl="0" fontAlgn="base">
                  <a:spcBef>
                    <a:spcPct val="0"/>
                  </a:spcBef>
                  <a:spcAft>
                    <a:spcPct val="0"/>
                  </a:spcAft>
                  <a:defRPr sz="1632" kern="1200">
                    <a:solidFill>
                      <a:schemeClr val="lt1"/>
                    </a:solidFill>
                    <a:latin typeface="+mn-lt"/>
                    <a:ea typeface="+mn-ea"/>
                    <a:cs typeface="+mn-cs"/>
                  </a:defRPr>
                </a:lvl4pPr>
                <a:lvl5pPr marL="1865817" algn="l" rtl="0" fontAlgn="base">
                  <a:spcBef>
                    <a:spcPct val="0"/>
                  </a:spcBef>
                  <a:spcAft>
                    <a:spcPct val="0"/>
                  </a:spcAft>
                  <a:defRPr sz="1632" kern="1200">
                    <a:solidFill>
                      <a:schemeClr val="lt1"/>
                    </a:solidFill>
                    <a:latin typeface="+mn-lt"/>
                    <a:ea typeface="+mn-ea"/>
                    <a:cs typeface="+mn-cs"/>
                  </a:defRPr>
                </a:lvl5pPr>
                <a:lvl6pPr marL="2332271" algn="l" defTabSz="932909" rtl="0" eaLnBrk="1" latinLnBrk="0" hangingPunct="1">
                  <a:defRPr sz="1632" kern="1200">
                    <a:solidFill>
                      <a:schemeClr val="lt1"/>
                    </a:solidFill>
                    <a:latin typeface="+mn-lt"/>
                    <a:ea typeface="+mn-ea"/>
                    <a:cs typeface="+mn-cs"/>
                  </a:defRPr>
                </a:lvl6pPr>
                <a:lvl7pPr marL="2798726" algn="l" defTabSz="932909" rtl="0" eaLnBrk="1" latinLnBrk="0" hangingPunct="1">
                  <a:defRPr sz="1632" kern="1200">
                    <a:solidFill>
                      <a:schemeClr val="lt1"/>
                    </a:solidFill>
                    <a:latin typeface="+mn-lt"/>
                    <a:ea typeface="+mn-ea"/>
                    <a:cs typeface="+mn-cs"/>
                  </a:defRPr>
                </a:lvl7pPr>
                <a:lvl8pPr marL="3265180" algn="l" defTabSz="932909" rtl="0" eaLnBrk="1" latinLnBrk="0" hangingPunct="1">
                  <a:defRPr sz="1632" kern="1200">
                    <a:solidFill>
                      <a:schemeClr val="lt1"/>
                    </a:solidFill>
                    <a:latin typeface="+mn-lt"/>
                    <a:ea typeface="+mn-ea"/>
                    <a:cs typeface="+mn-cs"/>
                  </a:defRPr>
                </a:lvl8pPr>
                <a:lvl9pPr marL="3731635" algn="l" defTabSz="932909" rtl="0" eaLnBrk="1" latinLnBrk="0" hangingPunct="1">
                  <a:defRPr sz="1632"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a:ea typeface="+mn-ea"/>
                  <a:cs typeface="+mn-cs"/>
                </a:endParaRPr>
              </a:p>
            </p:txBody>
          </p:sp>
          <p:sp>
            <p:nvSpPr>
              <p:cNvPr id="70" name="Legend1">
                <a:extLst>
                  <a:ext uri="{FF2B5EF4-FFF2-40B4-BE49-F238E27FC236}">
                    <a16:creationId xmlns:a16="http://schemas.microsoft.com/office/drawing/2014/main" id="{3231197C-4DB2-45A4-9C7D-D68BC5B83F41}"/>
                  </a:ext>
                </a:extLst>
              </p:cNvPr>
              <p:cNvSpPr>
                <a:spLocks noChangeArrowheads="1"/>
              </p:cNvSpPr>
              <p:nvPr/>
            </p:nvSpPr>
            <p:spPr bwMode="auto">
              <a:xfrm>
                <a:off x="9180845" y="111477"/>
                <a:ext cx="1445229" cy="19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defPPr>
                  <a:defRPr lang="en-US"/>
                </a:defPPr>
                <a:lvl1pPr algn="l" rtl="0" fontAlgn="base">
                  <a:spcBef>
                    <a:spcPct val="0"/>
                  </a:spcBef>
                  <a:spcAft>
                    <a:spcPct val="0"/>
                  </a:spcAft>
                  <a:defRPr sz="1632" kern="1200">
                    <a:solidFill>
                      <a:schemeClr val="tx1"/>
                    </a:solidFill>
                    <a:latin typeface="Arial" charset="0"/>
                    <a:ea typeface="+mn-ea"/>
                    <a:cs typeface="+mn-cs"/>
                  </a:defRPr>
                </a:lvl1pPr>
                <a:lvl2pPr marL="466454" algn="l" rtl="0" fontAlgn="base">
                  <a:spcBef>
                    <a:spcPct val="0"/>
                  </a:spcBef>
                  <a:spcAft>
                    <a:spcPct val="0"/>
                  </a:spcAft>
                  <a:defRPr sz="1632" kern="1200">
                    <a:solidFill>
                      <a:schemeClr val="tx1"/>
                    </a:solidFill>
                    <a:latin typeface="Arial" charset="0"/>
                    <a:ea typeface="+mn-ea"/>
                    <a:cs typeface="+mn-cs"/>
                  </a:defRPr>
                </a:lvl2pPr>
                <a:lvl3pPr marL="932909" algn="l" rtl="0" fontAlgn="base">
                  <a:spcBef>
                    <a:spcPct val="0"/>
                  </a:spcBef>
                  <a:spcAft>
                    <a:spcPct val="0"/>
                  </a:spcAft>
                  <a:defRPr sz="1632" kern="1200">
                    <a:solidFill>
                      <a:schemeClr val="tx1"/>
                    </a:solidFill>
                    <a:latin typeface="Arial" charset="0"/>
                    <a:ea typeface="+mn-ea"/>
                    <a:cs typeface="+mn-cs"/>
                  </a:defRPr>
                </a:lvl3pPr>
                <a:lvl4pPr marL="1399362" algn="l" rtl="0" fontAlgn="base">
                  <a:spcBef>
                    <a:spcPct val="0"/>
                  </a:spcBef>
                  <a:spcAft>
                    <a:spcPct val="0"/>
                  </a:spcAft>
                  <a:defRPr sz="1632" kern="1200">
                    <a:solidFill>
                      <a:schemeClr val="tx1"/>
                    </a:solidFill>
                    <a:latin typeface="Arial" charset="0"/>
                    <a:ea typeface="+mn-ea"/>
                    <a:cs typeface="+mn-cs"/>
                  </a:defRPr>
                </a:lvl4pPr>
                <a:lvl5pPr marL="1865817" algn="l" rtl="0" fontAlgn="base">
                  <a:spcBef>
                    <a:spcPct val="0"/>
                  </a:spcBef>
                  <a:spcAft>
                    <a:spcPct val="0"/>
                  </a:spcAft>
                  <a:defRPr sz="1632" kern="1200">
                    <a:solidFill>
                      <a:schemeClr val="tx1"/>
                    </a:solidFill>
                    <a:latin typeface="Arial" charset="0"/>
                    <a:ea typeface="+mn-ea"/>
                    <a:cs typeface="+mn-cs"/>
                  </a:defRPr>
                </a:lvl5pPr>
                <a:lvl6pPr marL="2332271" algn="l" defTabSz="932909" rtl="0" eaLnBrk="1" latinLnBrk="0" hangingPunct="1">
                  <a:defRPr sz="1632" kern="1200">
                    <a:solidFill>
                      <a:schemeClr val="tx1"/>
                    </a:solidFill>
                    <a:latin typeface="Arial" charset="0"/>
                    <a:ea typeface="+mn-ea"/>
                    <a:cs typeface="+mn-cs"/>
                  </a:defRPr>
                </a:lvl6pPr>
                <a:lvl7pPr marL="2798726" algn="l" defTabSz="932909" rtl="0" eaLnBrk="1" latinLnBrk="0" hangingPunct="1">
                  <a:defRPr sz="1632" kern="1200">
                    <a:solidFill>
                      <a:schemeClr val="tx1"/>
                    </a:solidFill>
                    <a:latin typeface="Arial" charset="0"/>
                    <a:ea typeface="+mn-ea"/>
                    <a:cs typeface="+mn-cs"/>
                  </a:defRPr>
                </a:lvl7pPr>
                <a:lvl8pPr marL="3265180" algn="l" defTabSz="932909" rtl="0" eaLnBrk="1" latinLnBrk="0" hangingPunct="1">
                  <a:defRPr sz="1632" kern="1200">
                    <a:solidFill>
                      <a:schemeClr val="tx1"/>
                    </a:solidFill>
                    <a:latin typeface="Arial" charset="0"/>
                    <a:ea typeface="+mn-ea"/>
                    <a:cs typeface="+mn-cs"/>
                  </a:defRPr>
                </a:lvl8pPr>
                <a:lvl9pPr marL="3731635" algn="l" defTabSz="932909" rtl="0" eaLnBrk="1" latinLnBrk="0" hangingPunct="1">
                  <a:defRPr sz="1632" kern="1200">
                    <a:solidFill>
                      <a:schemeClr val="tx1"/>
                    </a:solidFill>
                    <a:latin typeface="Arial" charset="0"/>
                    <a:ea typeface="+mn-ea"/>
                    <a:cs typeface="+mn-cs"/>
                  </a:defRPr>
                </a:lvl9p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State of supply near full depletion;</a:t>
                </a:r>
              </a:p>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Expect impact to operations</a:t>
                </a:r>
              </a:p>
            </p:txBody>
          </p:sp>
        </p:grpSp>
        <p:grpSp>
          <p:nvGrpSpPr>
            <p:cNvPr id="67" name="Group 66">
              <a:extLst>
                <a:ext uri="{FF2B5EF4-FFF2-40B4-BE49-F238E27FC236}">
                  <a16:creationId xmlns:a16="http://schemas.microsoft.com/office/drawing/2014/main" id="{83BB3313-50B4-46D5-9C73-3259BA16B8C7}"/>
                </a:ext>
              </a:extLst>
            </p:cNvPr>
            <p:cNvGrpSpPr/>
            <p:nvPr/>
          </p:nvGrpSpPr>
          <p:grpSpPr>
            <a:xfrm>
              <a:off x="7257761" y="122110"/>
              <a:ext cx="3070418" cy="198202"/>
              <a:chOff x="6868189" y="111477"/>
              <a:chExt cx="3070418" cy="198202"/>
            </a:xfrm>
          </p:grpSpPr>
          <p:sp>
            <p:nvSpPr>
              <p:cNvPr id="66" name="Rectangle 65">
                <a:extLst>
                  <a:ext uri="{FF2B5EF4-FFF2-40B4-BE49-F238E27FC236}">
                    <a16:creationId xmlns:a16="http://schemas.microsoft.com/office/drawing/2014/main" id="{93BBA297-DE7C-447E-825F-F5D9C25B06BA}"/>
                  </a:ext>
                </a:extLst>
              </p:cNvPr>
              <p:cNvSpPr>
                <a:spLocks/>
              </p:cNvSpPr>
              <p:nvPr/>
            </p:nvSpPr>
            <p:spPr>
              <a:xfrm>
                <a:off x="6868189" y="121411"/>
                <a:ext cx="171577" cy="174731"/>
              </a:xfrm>
              <a:prstGeom prst="rect">
                <a:avLst/>
              </a:prstGeom>
              <a:solidFill>
                <a:srgbClr val="FFFF0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32" kern="1200">
                    <a:solidFill>
                      <a:schemeClr val="lt1"/>
                    </a:solidFill>
                    <a:latin typeface="+mn-lt"/>
                    <a:ea typeface="+mn-ea"/>
                    <a:cs typeface="+mn-cs"/>
                  </a:defRPr>
                </a:lvl1pPr>
                <a:lvl2pPr marL="466454" algn="l" rtl="0" fontAlgn="base">
                  <a:spcBef>
                    <a:spcPct val="0"/>
                  </a:spcBef>
                  <a:spcAft>
                    <a:spcPct val="0"/>
                  </a:spcAft>
                  <a:defRPr sz="1632" kern="1200">
                    <a:solidFill>
                      <a:schemeClr val="lt1"/>
                    </a:solidFill>
                    <a:latin typeface="+mn-lt"/>
                    <a:ea typeface="+mn-ea"/>
                    <a:cs typeface="+mn-cs"/>
                  </a:defRPr>
                </a:lvl2pPr>
                <a:lvl3pPr marL="932909" algn="l" rtl="0" fontAlgn="base">
                  <a:spcBef>
                    <a:spcPct val="0"/>
                  </a:spcBef>
                  <a:spcAft>
                    <a:spcPct val="0"/>
                  </a:spcAft>
                  <a:defRPr sz="1632" kern="1200">
                    <a:solidFill>
                      <a:schemeClr val="lt1"/>
                    </a:solidFill>
                    <a:latin typeface="+mn-lt"/>
                    <a:ea typeface="+mn-ea"/>
                    <a:cs typeface="+mn-cs"/>
                  </a:defRPr>
                </a:lvl3pPr>
                <a:lvl4pPr marL="1399362" algn="l" rtl="0" fontAlgn="base">
                  <a:spcBef>
                    <a:spcPct val="0"/>
                  </a:spcBef>
                  <a:spcAft>
                    <a:spcPct val="0"/>
                  </a:spcAft>
                  <a:defRPr sz="1632" kern="1200">
                    <a:solidFill>
                      <a:schemeClr val="lt1"/>
                    </a:solidFill>
                    <a:latin typeface="+mn-lt"/>
                    <a:ea typeface="+mn-ea"/>
                    <a:cs typeface="+mn-cs"/>
                  </a:defRPr>
                </a:lvl4pPr>
                <a:lvl5pPr marL="1865817" algn="l" rtl="0" fontAlgn="base">
                  <a:spcBef>
                    <a:spcPct val="0"/>
                  </a:spcBef>
                  <a:spcAft>
                    <a:spcPct val="0"/>
                  </a:spcAft>
                  <a:defRPr sz="1632" kern="1200">
                    <a:solidFill>
                      <a:schemeClr val="lt1"/>
                    </a:solidFill>
                    <a:latin typeface="+mn-lt"/>
                    <a:ea typeface="+mn-ea"/>
                    <a:cs typeface="+mn-cs"/>
                  </a:defRPr>
                </a:lvl5pPr>
                <a:lvl6pPr marL="2332271" algn="l" defTabSz="932909" rtl="0" eaLnBrk="1" latinLnBrk="0" hangingPunct="1">
                  <a:defRPr sz="1632" kern="1200">
                    <a:solidFill>
                      <a:schemeClr val="lt1"/>
                    </a:solidFill>
                    <a:latin typeface="+mn-lt"/>
                    <a:ea typeface="+mn-ea"/>
                    <a:cs typeface="+mn-cs"/>
                  </a:defRPr>
                </a:lvl6pPr>
                <a:lvl7pPr marL="2798726" algn="l" defTabSz="932909" rtl="0" eaLnBrk="1" latinLnBrk="0" hangingPunct="1">
                  <a:defRPr sz="1632" kern="1200">
                    <a:solidFill>
                      <a:schemeClr val="lt1"/>
                    </a:solidFill>
                    <a:latin typeface="+mn-lt"/>
                    <a:ea typeface="+mn-ea"/>
                    <a:cs typeface="+mn-cs"/>
                  </a:defRPr>
                </a:lvl7pPr>
                <a:lvl8pPr marL="3265180" algn="l" defTabSz="932909" rtl="0" eaLnBrk="1" latinLnBrk="0" hangingPunct="1">
                  <a:defRPr sz="1632" kern="1200">
                    <a:solidFill>
                      <a:schemeClr val="lt1"/>
                    </a:solidFill>
                    <a:latin typeface="+mn-lt"/>
                    <a:ea typeface="+mn-ea"/>
                    <a:cs typeface="+mn-cs"/>
                  </a:defRPr>
                </a:lvl8pPr>
                <a:lvl9pPr marL="3731635" algn="l" defTabSz="932909" rtl="0" eaLnBrk="1" latinLnBrk="0" hangingPunct="1">
                  <a:defRPr sz="1632"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a:ea typeface="+mn-ea"/>
                  <a:cs typeface="+mn-cs"/>
                </a:endParaRPr>
              </a:p>
            </p:txBody>
          </p:sp>
          <p:sp>
            <p:nvSpPr>
              <p:cNvPr id="71" name="Legend1">
                <a:extLst>
                  <a:ext uri="{FF2B5EF4-FFF2-40B4-BE49-F238E27FC236}">
                    <a16:creationId xmlns:a16="http://schemas.microsoft.com/office/drawing/2014/main" id="{277D8F69-1042-477F-840C-B026C48B78C6}"/>
                  </a:ext>
                </a:extLst>
              </p:cNvPr>
              <p:cNvSpPr>
                <a:spLocks noChangeArrowheads="1"/>
              </p:cNvSpPr>
              <p:nvPr/>
            </p:nvSpPr>
            <p:spPr bwMode="auto">
              <a:xfrm>
                <a:off x="7088340" y="111477"/>
                <a:ext cx="2850267" cy="19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defPPr>
                  <a:defRPr lang="en-US"/>
                </a:defPPr>
                <a:lvl1pPr algn="l" rtl="0" fontAlgn="base">
                  <a:spcBef>
                    <a:spcPct val="0"/>
                  </a:spcBef>
                  <a:spcAft>
                    <a:spcPct val="0"/>
                  </a:spcAft>
                  <a:defRPr sz="1632" kern="1200">
                    <a:solidFill>
                      <a:schemeClr val="tx1"/>
                    </a:solidFill>
                    <a:latin typeface="Arial" charset="0"/>
                    <a:ea typeface="+mn-ea"/>
                    <a:cs typeface="+mn-cs"/>
                  </a:defRPr>
                </a:lvl1pPr>
                <a:lvl2pPr marL="466454" algn="l" rtl="0" fontAlgn="base">
                  <a:spcBef>
                    <a:spcPct val="0"/>
                  </a:spcBef>
                  <a:spcAft>
                    <a:spcPct val="0"/>
                  </a:spcAft>
                  <a:defRPr sz="1632" kern="1200">
                    <a:solidFill>
                      <a:schemeClr val="tx1"/>
                    </a:solidFill>
                    <a:latin typeface="Arial" charset="0"/>
                    <a:ea typeface="+mn-ea"/>
                    <a:cs typeface="+mn-cs"/>
                  </a:defRPr>
                </a:lvl2pPr>
                <a:lvl3pPr marL="932909" algn="l" rtl="0" fontAlgn="base">
                  <a:spcBef>
                    <a:spcPct val="0"/>
                  </a:spcBef>
                  <a:spcAft>
                    <a:spcPct val="0"/>
                  </a:spcAft>
                  <a:defRPr sz="1632" kern="1200">
                    <a:solidFill>
                      <a:schemeClr val="tx1"/>
                    </a:solidFill>
                    <a:latin typeface="Arial" charset="0"/>
                    <a:ea typeface="+mn-ea"/>
                    <a:cs typeface="+mn-cs"/>
                  </a:defRPr>
                </a:lvl3pPr>
                <a:lvl4pPr marL="1399362" algn="l" rtl="0" fontAlgn="base">
                  <a:spcBef>
                    <a:spcPct val="0"/>
                  </a:spcBef>
                  <a:spcAft>
                    <a:spcPct val="0"/>
                  </a:spcAft>
                  <a:defRPr sz="1632" kern="1200">
                    <a:solidFill>
                      <a:schemeClr val="tx1"/>
                    </a:solidFill>
                    <a:latin typeface="Arial" charset="0"/>
                    <a:ea typeface="+mn-ea"/>
                    <a:cs typeface="+mn-cs"/>
                  </a:defRPr>
                </a:lvl4pPr>
                <a:lvl5pPr marL="1865817" algn="l" rtl="0" fontAlgn="base">
                  <a:spcBef>
                    <a:spcPct val="0"/>
                  </a:spcBef>
                  <a:spcAft>
                    <a:spcPct val="0"/>
                  </a:spcAft>
                  <a:defRPr sz="1632" kern="1200">
                    <a:solidFill>
                      <a:schemeClr val="tx1"/>
                    </a:solidFill>
                    <a:latin typeface="Arial" charset="0"/>
                    <a:ea typeface="+mn-ea"/>
                    <a:cs typeface="+mn-cs"/>
                  </a:defRPr>
                </a:lvl5pPr>
                <a:lvl6pPr marL="2332271" algn="l" defTabSz="932909" rtl="0" eaLnBrk="1" latinLnBrk="0" hangingPunct="1">
                  <a:defRPr sz="1632" kern="1200">
                    <a:solidFill>
                      <a:schemeClr val="tx1"/>
                    </a:solidFill>
                    <a:latin typeface="Arial" charset="0"/>
                    <a:ea typeface="+mn-ea"/>
                    <a:cs typeface="+mn-cs"/>
                  </a:defRPr>
                </a:lvl6pPr>
                <a:lvl7pPr marL="2798726" algn="l" defTabSz="932909" rtl="0" eaLnBrk="1" latinLnBrk="0" hangingPunct="1">
                  <a:defRPr sz="1632" kern="1200">
                    <a:solidFill>
                      <a:schemeClr val="tx1"/>
                    </a:solidFill>
                    <a:latin typeface="Arial" charset="0"/>
                    <a:ea typeface="+mn-ea"/>
                    <a:cs typeface="+mn-cs"/>
                  </a:defRPr>
                </a:lvl7pPr>
                <a:lvl8pPr marL="3265180" algn="l" defTabSz="932909" rtl="0" eaLnBrk="1" latinLnBrk="0" hangingPunct="1">
                  <a:defRPr sz="1632" kern="1200">
                    <a:solidFill>
                      <a:schemeClr val="tx1"/>
                    </a:solidFill>
                    <a:latin typeface="Arial" charset="0"/>
                    <a:ea typeface="+mn-ea"/>
                    <a:cs typeface="+mn-cs"/>
                  </a:defRPr>
                </a:lvl8pPr>
                <a:lvl9pPr marL="3731635" algn="l" defTabSz="932909" rtl="0" eaLnBrk="1" latinLnBrk="0" hangingPunct="1">
                  <a:defRPr sz="1632" kern="1200">
                    <a:solidFill>
                      <a:schemeClr val="tx1"/>
                    </a:solidFill>
                    <a:latin typeface="Arial" charset="0"/>
                    <a:ea typeface="+mn-ea"/>
                    <a:cs typeface="+mn-cs"/>
                  </a:defRPr>
                </a:lvl9p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Without action, some impact to operations may occur;</a:t>
                </a:r>
              </a:p>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Expect greater substitutes required, possible clinical practice change</a:t>
                </a:r>
              </a:p>
            </p:txBody>
          </p:sp>
        </p:grpSp>
        <p:grpSp>
          <p:nvGrpSpPr>
            <p:cNvPr id="65" name="Group 64">
              <a:extLst>
                <a:ext uri="{FF2B5EF4-FFF2-40B4-BE49-F238E27FC236}">
                  <a16:creationId xmlns:a16="http://schemas.microsoft.com/office/drawing/2014/main" id="{61BC99DF-243B-4F67-AC95-75CCF7329BBF}"/>
                </a:ext>
              </a:extLst>
            </p:cNvPr>
            <p:cNvGrpSpPr/>
            <p:nvPr/>
          </p:nvGrpSpPr>
          <p:grpSpPr>
            <a:xfrm>
              <a:off x="5415520" y="122110"/>
              <a:ext cx="1700470" cy="198202"/>
              <a:chOff x="4910193" y="111477"/>
              <a:chExt cx="1700470" cy="198202"/>
            </a:xfrm>
          </p:grpSpPr>
          <p:sp>
            <p:nvSpPr>
              <p:cNvPr id="72" name="Rectangle 71">
                <a:extLst>
                  <a:ext uri="{FF2B5EF4-FFF2-40B4-BE49-F238E27FC236}">
                    <a16:creationId xmlns:a16="http://schemas.microsoft.com/office/drawing/2014/main" id="{88D761F3-5343-4530-8C3E-9F9C05D8E421}"/>
                  </a:ext>
                </a:extLst>
              </p:cNvPr>
              <p:cNvSpPr>
                <a:spLocks/>
              </p:cNvSpPr>
              <p:nvPr/>
            </p:nvSpPr>
            <p:spPr>
              <a:xfrm>
                <a:off x="4910193" y="121411"/>
                <a:ext cx="171577" cy="174731"/>
              </a:xfrm>
              <a:prstGeom prst="rect">
                <a:avLst/>
              </a:prstGeom>
              <a:solidFill>
                <a:schemeClr val="accent3"/>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32" kern="1200">
                    <a:solidFill>
                      <a:schemeClr val="lt1"/>
                    </a:solidFill>
                    <a:latin typeface="+mn-lt"/>
                    <a:ea typeface="+mn-ea"/>
                    <a:cs typeface="+mn-cs"/>
                  </a:defRPr>
                </a:lvl1pPr>
                <a:lvl2pPr marL="466454" algn="l" rtl="0" fontAlgn="base">
                  <a:spcBef>
                    <a:spcPct val="0"/>
                  </a:spcBef>
                  <a:spcAft>
                    <a:spcPct val="0"/>
                  </a:spcAft>
                  <a:defRPr sz="1632" kern="1200">
                    <a:solidFill>
                      <a:schemeClr val="lt1"/>
                    </a:solidFill>
                    <a:latin typeface="+mn-lt"/>
                    <a:ea typeface="+mn-ea"/>
                    <a:cs typeface="+mn-cs"/>
                  </a:defRPr>
                </a:lvl2pPr>
                <a:lvl3pPr marL="932909" algn="l" rtl="0" fontAlgn="base">
                  <a:spcBef>
                    <a:spcPct val="0"/>
                  </a:spcBef>
                  <a:spcAft>
                    <a:spcPct val="0"/>
                  </a:spcAft>
                  <a:defRPr sz="1632" kern="1200">
                    <a:solidFill>
                      <a:schemeClr val="lt1"/>
                    </a:solidFill>
                    <a:latin typeface="+mn-lt"/>
                    <a:ea typeface="+mn-ea"/>
                    <a:cs typeface="+mn-cs"/>
                  </a:defRPr>
                </a:lvl3pPr>
                <a:lvl4pPr marL="1399362" algn="l" rtl="0" fontAlgn="base">
                  <a:spcBef>
                    <a:spcPct val="0"/>
                  </a:spcBef>
                  <a:spcAft>
                    <a:spcPct val="0"/>
                  </a:spcAft>
                  <a:defRPr sz="1632" kern="1200">
                    <a:solidFill>
                      <a:schemeClr val="lt1"/>
                    </a:solidFill>
                    <a:latin typeface="+mn-lt"/>
                    <a:ea typeface="+mn-ea"/>
                    <a:cs typeface="+mn-cs"/>
                  </a:defRPr>
                </a:lvl4pPr>
                <a:lvl5pPr marL="1865817" algn="l" rtl="0" fontAlgn="base">
                  <a:spcBef>
                    <a:spcPct val="0"/>
                  </a:spcBef>
                  <a:spcAft>
                    <a:spcPct val="0"/>
                  </a:spcAft>
                  <a:defRPr sz="1632" kern="1200">
                    <a:solidFill>
                      <a:schemeClr val="lt1"/>
                    </a:solidFill>
                    <a:latin typeface="+mn-lt"/>
                    <a:ea typeface="+mn-ea"/>
                    <a:cs typeface="+mn-cs"/>
                  </a:defRPr>
                </a:lvl5pPr>
                <a:lvl6pPr marL="2332271" algn="l" defTabSz="932909" rtl="0" eaLnBrk="1" latinLnBrk="0" hangingPunct="1">
                  <a:defRPr sz="1632" kern="1200">
                    <a:solidFill>
                      <a:schemeClr val="lt1"/>
                    </a:solidFill>
                    <a:latin typeface="+mn-lt"/>
                    <a:ea typeface="+mn-ea"/>
                    <a:cs typeface="+mn-cs"/>
                  </a:defRPr>
                </a:lvl6pPr>
                <a:lvl7pPr marL="2798726" algn="l" defTabSz="932909" rtl="0" eaLnBrk="1" latinLnBrk="0" hangingPunct="1">
                  <a:defRPr sz="1632" kern="1200">
                    <a:solidFill>
                      <a:schemeClr val="lt1"/>
                    </a:solidFill>
                    <a:latin typeface="+mn-lt"/>
                    <a:ea typeface="+mn-ea"/>
                    <a:cs typeface="+mn-cs"/>
                  </a:defRPr>
                </a:lvl7pPr>
                <a:lvl8pPr marL="3265180" algn="l" defTabSz="932909" rtl="0" eaLnBrk="1" latinLnBrk="0" hangingPunct="1">
                  <a:defRPr sz="1632" kern="1200">
                    <a:solidFill>
                      <a:schemeClr val="lt1"/>
                    </a:solidFill>
                    <a:latin typeface="+mn-lt"/>
                    <a:ea typeface="+mn-ea"/>
                    <a:cs typeface="+mn-cs"/>
                  </a:defRPr>
                </a:lvl8pPr>
                <a:lvl9pPr marL="3731635" algn="l" defTabSz="932909" rtl="0" eaLnBrk="1" latinLnBrk="0" hangingPunct="1">
                  <a:defRPr sz="1632"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a:ea typeface="+mn-ea"/>
                  <a:cs typeface="+mn-cs"/>
                </a:endParaRPr>
              </a:p>
            </p:txBody>
          </p:sp>
          <p:sp>
            <p:nvSpPr>
              <p:cNvPr id="73" name="Legend1">
                <a:extLst>
                  <a:ext uri="{FF2B5EF4-FFF2-40B4-BE49-F238E27FC236}">
                    <a16:creationId xmlns:a16="http://schemas.microsoft.com/office/drawing/2014/main" id="{89D11D67-04FA-4231-971D-C0A7198F7B97}"/>
                  </a:ext>
                </a:extLst>
              </p:cNvPr>
              <p:cNvSpPr>
                <a:spLocks noChangeArrowheads="1"/>
              </p:cNvSpPr>
              <p:nvPr/>
            </p:nvSpPr>
            <p:spPr bwMode="auto">
              <a:xfrm>
                <a:off x="5130345" y="111477"/>
                <a:ext cx="1480318" cy="19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defPPr>
                  <a:defRPr lang="en-US"/>
                </a:defPPr>
                <a:lvl1pPr algn="l" rtl="0" fontAlgn="base">
                  <a:spcBef>
                    <a:spcPct val="0"/>
                  </a:spcBef>
                  <a:spcAft>
                    <a:spcPct val="0"/>
                  </a:spcAft>
                  <a:defRPr sz="1632" kern="1200">
                    <a:solidFill>
                      <a:schemeClr val="tx1"/>
                    </a:solidFill>
                    <a:latin typeface="Arial" charset="0"/>
                    <a:ea typeface="+mn-ea"/>
                    <a:cs typeface="+mn-cs"/>
                  </a:defRPr>
                </a:lvl1pPr>
                <a:lvl2pPr marL="466454" algn="l" rtl="0" fontAlgn="base">
                  <a:spcBef>
                    <a:spcPct val="0"/>
                  </a:spcBef>
                  <a:spcAft>
                    <a:spcPct val="0"/>
                  </a:spcAft>
                  <a:defRPr sz="1632" kern="1200">
                    <a:solidFill>
                      <a:schemeClr val="tx1"/>
                    </a:solidFill>
                    <a:latin typeface="Arial" charset="0"/>
                    <a:ea typeface="+mn-ea"/>
                    <a:cs typeface="+mn-cs"/>
                  </a:defRPr>
                </a:lvl2pPr>
                <a:lvl3pPr marL="932909" algn="l" rtl="0" fontAlgn="base">
                  <a:spcBef>
                    <a:spcPct val="0"/>
                  </a:spcBef>
                  <a:spcAft>
                    <a:spcPct val="0"/>
                  </a:spcAft>
                  <a:defRPr sz="1632" kern="1200">
                    <a:solidFill>
                      <a:schemeClr val="tx1"/>
                    </a:solidFill>
                    <a:latin typeface="Arial" charset="0"/>
                    <a:ea typeface="+mn-ea"/>
                    <a:cs typeface="+mn-cs"/>
                  </a:defRPr>
                </a:lvl3pPr>
                <a:lvl4pPr marL="1399362" algn="l" rtl="0" fontAlgn="base">
                  <a:spcBef>
                    <a:spcPct val="0"/>
                  </a:spcBef>
                  <a:spcAft>
                    <a:spcPct val="0"/>
                  </a:spcAft>
                  <a:defRPr sz="1632" kern="1200">
                    <a:solidFill>
                      <a:schemeClr val="tx1"/>
                    </a:solidFill>
                    <a:latin typeface="Arial" charset="0"/>
                    <a:ea typeface="+mn-ea"/>
                    <a:cs typeface="+mn-cs"/>
                  </a:defRPr>
                </a:lvl4pPr>
                <a:lvl5pPr marL="1865817" algn="l" rtl="0" fontAlgn="base">
                  <a:spcBef>
                    <a:spcPct val="0"/>
                  </a:spcBef>
                  <a:spcAft>
                    <a:spcPct val="0"/>
                  </a:spcAft>
                  <a:defRPr sz="1632" kern="1200">
                    <a:solidFill>
                      <a:schemeClr val="tx1"/>
                    </a:solidFill>
                    <a:latin typeface="Arial" charset="0"/>
                    <a:ea typeface="+mn-ea"/>
                    <a:cs typeface="+mn-cs"/>
                  </a:defRPr>
                </a:lvl5pPr>
                <a:lvl6pPr marL="2332271" algn="l" defTabSz="932909" rtl="0" eaLnBrk="1" latinLnBrk="0" hangingPunct="1">
                  <a:defRPr sz="1632" kern="1200">
                    <a:solidFill>
                      <a:schemeClr val="tx1"/>
                    </a:solidFill>
                    <a:latin typeface="Arial" charset="0"/>
                    <a:ea typeface="+mn-ea"/>
                    <a:cs typeface="+mn-cs"/>
                  </a:defRPr>
                </a:lvl6pPr>
                <a:lvl7pPr marL="2798726" algn="l" defTabSz="932909" rtl="0" eaLnBrk="1" latinLnBrk="0" hangingPunct="1">
                  <a:defRPr sz="1632" kern="1200">
                    <a:solidFill>
                      <a:schemeClr val="tx1"/>
                    </a:solidFill>
                    <a:latin typeface="Arial" charset="0"/>
                    <a:ea typeface="+mn-ea"/>
                    <a:cs typeface="+mn-cs"/>
                  </a:defRPr>
                </a:lvl7pPr>
                <a:lvl8pPr marL="3265180" algn="l" defTabSz="932909" rtl="0" eaLnBrk="1" latinLnBrk="0" hangingPunct="1">
                  <a:defRPr sz="1632" kern="1200">
                    <a:solidFill>
                      <a:schemeClr val="tx1"/>
                    </a:solidFill>
                    <a:latin typeface="Arial" charset="0"/>
                    <a:ea typeface="+mn-ea"/>
                    <a:cs typeface="+mn-cs"/>
                  </a:defRPr>
                </a:lvl8pPr>
                <a:lvl9pPr marL="3731635" algn="l" defTabSz="932909" rtl="0" eaLnBrk="1" latinLnBrk="0" hangingPunct="1">
                  <a:defRPr sz="1632" kern="1200">
                    <a:solidFill>
                      <a:schemeClr val="tx1"/>
                    </a:solidFill>
                    <a:latin typeface="Arial" charset="0"/>
                    <a:ea typeface="+mn-ea"/>
                    <a:cs typeface="+mn-cs"/>
                  </a:defRPr>
                </a:lvl9p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No impact to operations expected;</a:t>
                </a:r>
              </a:p>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Some substitutions may be needed</a:t>
                </a:r>
              </a:p>
            </p:txBody>
          </p:sp>
        </p:grpSp>
      </p:grpSp>
      <p:grpSp>
        <p:nvGrpSpPr>
          <p:cNvPr id="80" name="Group 79">
            <a:extLst>
              <a:ext uri="{FF2B5EF4-FFF2-40B4-BE49-F238E27FC236}">
                <a16:creationId xmlns:a16="http://schemas.microsoft.com/office/drawing/2014/main" id="{63F8C709-D972-47DA-884C-0CEA85150329}"/>
              </a:ext>
            </a:extLst>
          </p:cNvPr>
          <p:cNvGrpSpPr/>
          <p:nvPr/>
        </p:nvGrpSpPr>
        <p:grpSpPr>
          <a:xfrm>
            <a:off x="279137" y="487943"/>
            <a:ext cx="11452154" cy="192068"/>
            <a:chOff x="279137" y="373643"/>
            <a:chExt cx="11452154" cy="192068"/>
          </a:xfrm>
        </p:grpSpPr>
        <p:sp>
          <p:nvSpPr>
            <p:cNvPr id="12" name="TextBox 11">
              <a:extLst>
                <a:ext uri="{FF2B5EF4-FFF2-40B4-BE49-F238E27FC236}">
                  <a16:creationId xmlns:a16="http://schemas.microsoft.com/office/drawing/2014/main" id="{F8365406-9991-4169-B3DF-717276443B8C}"/>
                </a:ext>
              </a:extLst>
            </p:cNvPr>
            <p:cNvSpPr txBox="1"/>
            <p:nvPr>
              <p:custDataLst>
                <p:tags r:id="rId74"/>
              </p:custDataLst>
            </p:nvPr>
          </p:nvSpPr>
          <p:spPr>
            <a:xfrm>
              <a:off x="279137" y="373644"/>
              <a:ext cx="1824436" cy="169277"/>
            </a:xfrm>
            <a:prstGeom prst="rect">
              <a:avLst/>
            </a:prstGeom>
          </p:spPr>
          <p:txBody>
            <a:bodyPr vert="horz" wrap="square" lIns="0" tIns="0" rIns="0" bIns="0" rtlCol="0" anchor="b">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mn-cs"/>
                </a:rPr>
                <a:t>Category</a:t>
              </a:r>
            </a:p>
          </p:txBody>
        </p:sp>
        <p:sp>
          <p:nvSpPr>
            <p:cNvPr id="24" name="TextBox 23">
              <a:extLst>
                <a:ext uri="{FF2B5EF4-FFF2-40B4-BE49-F238E27FC236}">
                  <a16:creationId xmlns:a16="http://schemas.microsoft.com/office/drawing/2014/main" id="{9A19DC22-D9F4-4CB7-B48B-18B2439CAE22}"/>
                </a:ext>
              </a:extLst>
            </p:cNvPr>
            <p:cNvSpPr txBox="1"/>
            <p:nvPr>
              <p:custDataLst>
                <p:tags r:id="rId75"/>
              </p:custDataLst>
            </p:nvPr>
          </p:nvSpPr>
          <p:spPr>
            <a:xfrm>
              <a:off x="2228697" y="373644"/>
              <a:ext cx="2580740" cy="169277"/>
            </a:xfrm>
            <a:prstGeom prst="rect">
              <a:avLst/>
            </a:prstGeom>
          </p:spPr>
          <p:txBody>
            <a:bodyPr vert="horz" wrap="square" lIns="0" tIns="0" rIns="0" bIns="0" rtlCol="0" anchor="b">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mn-cs"/>
                </a:rPr>
                <a:t>At-risk supply categories</a:t>
              </a:r>
            </a:p>
          </p:txBody>
        </p:sp>
        <p:sp>
          <p:nvSpPr>
            <p:cNvPr id="31" name="TextBox 30">
              <a:extLst>
                <a:ext uri="{FF2B5EF4-FFF2-40B4-BE49-F238E27FC236}">
                  <a16:creationId xmlns:a16="http://schemas.microsoft.com/office/drawing/2014/main" id="{261ACC0F-2315-4C36-B657-4503F75C3DB2}"/>
                </a:ext>
              </a:extLst>
            </p:cNvPr>
            <p:cNvSpPr txBox="1"/>
            <p:nvPr>
              <p:custDataLst>
                <p:tags r:id="rId76"/>
              </p:custDataLst>
            </p:nvPr>
          </p:nvSpPr>
          <p:spPr>
            <a:xfrm>
              <a:off x="5829300" y="373644"/>
              <a:ext cx="3213109" cy="169277"/>
            </a:xfrm>
            <a:prstGeom prst="rect">
              <a:avLst/>
            </a:prstGeom>
          </p:spPr>
          <p:txBody>
            <a:bodyPr vert="horz" wrap="square" lIns="0" tIns="0" rIns="0" bIns="0" rtlCol="0" anchor="b">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mn-cs"/>
                </a:rPr>
                <a:t>What is REH doing?</a:t>
              </a:r>
            </a:p>
          </p:txBody>
        </p:sp>
        <p:cxnSp>
          <p:nvCxnSpPr>
            <p:cNvPr id="32" name="Straight Connector 31">
              <a:extLst>
                <a:ext uri="{FF2B5EF4-FFF2-40B4-BE49-F238E27FC236}">
                  <a16:creationId xmlns:a16="http://schemas.microsoft.com/office/drawing/2014/main" id="{889804C3-D71A-40D6-A584-8714F5A68BFC}"/>
                </a:ext>
              </a:extLst>
            </p:cNvPr>
            <p:cNvCxnSpPr/>
            <p:nvPr>
              <p:custDataLst>
                <p:tags r:id="rId77"/>
              </p:custDataLst>
            </p:nvPr>
          </p:nvCxnSpPr>
          <p:spPr>
            <a:xfrm>
              <a:off x="5829300" y="565711"/>
              <a:ext cx="321310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CFC9248-5285-4DD7-ACDB-9FF54CC4BA9B}"/>
                </a:ext>
              </a:extLst>
            </p:cNvPr>
            <p:cNvSpPr txBox="1"/>
            <p:nvPr>
              <p:custDataLst>
                <p:tags r:id="rId78"/>
              </p:custDataLst>
            </p:nvPr>
          </p:nvSpPr>
          <p:spPr>
            <a:xfrm>
              <a:off x="4910193" y="373643"/>
              <a:ext cx="792412" cy="169277"/>
            </a:xfrm>
            <a:prstGeom prst="rect">
              <a:avLst/>
            </a:prstGeom>
          </p:spPr>
          <p:txBody>
            <a:bodyPr vert="horz" wrap="square" lIns="0" tIns="0" rIns="0" bIns="0" rtlCol="0" anchor="b">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mn-cs"/>
                </a:rPr>
                <a:t>Risk Level</a:t>
              </a:r>
            </a:p>
          </p:txBody>
        </p:sp>
        <p:sp>
          <p:nvSpPr>
            <p:cNvPr id="48" name="TextBox 47">
              <a:extLst>
                <a:ext uri="{FF2B5EF4-FFF2-40B4-BE49-F238E27FC236}">
                  <a16:creationId xmlns:a16="http://schemas.microsoft.com/office/drawing/2014/main" id="{B4C7C224-4A40-4E00-B3C4-01A20D5A357C}"/>
                </a:ext>
              </a:extLst>
            </p:cNvPr>
            <p:cNvSpPr txBox="1"/>
            <p:nvPr>
              <p:custDataLst>
                <p:tags r:id="rId79"/>
              </p:custDataLst>
            </p:nvPr>
          </p:nvSpPr>
          <p:spPr>
            <a:xfrm>
              <a:off x="9169105" y="373643"/>
              <a:ext cx="2562186" cy="169277"/>
            </a:xfrm>
            <a:prstGeom prst="rect">
              <a:avLst/>
            </a:prstGeom>
          </p:spPr>
          <p:txBody>
            <a:bodyPr vert="horz" wrap="square" lIns="0" tIns="0" rIns="0" bIns="0" rtlCol="0" anchor="b">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mn-cs"/>
                </a:rPr>
                <a:t>What support do we need?</a:t>
              </a:r>
            </a:p>
          </p:txBody>
        </p:sp>
        <p:cxnSp>
          <p:nvCxnSpPr>
            <p:cNvPr id="49" name="Straight Connector 48">
              <a:extLst>
                <a:ext uri="{FF2B5EF4-FFF2-40B4-BE49-F238E27FC236}">
                  <a16:creationId xmlns:a16="http://schemas.microsoft.com/office/drawing/2014/main" id="{0845E516-2E8D-4873-92F1-C8339FCE0F67}"/>
                </a:ext>
              </a:extLst>
            </p:cNvPr>
            <p:cNvCxnSpPr/>
            <p:nvPr>
              <p:custDataLst>
                <p:tags r:id="rId80"/>
              </p:custDataLst>
            </p:nvPr>
          </p:nvCxnSpPr>
          <p:spPr>
            <a:xfrm>
              <a:off x="9169105" y="565711"/>
              <a:ext cx="256218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33E12F-0467-4B6C-B7F5-1B322070D34F}"/>
                </a:ext>
              </a:extLst>
            </p:cNvPr>
            <p:cNvCxnSpPr/>
            <p:nvPr>
              <p:custDataLst>
                <p:tags r:id="rId81"/>
              </p:custDataLst>
            </p:nvPr>
          </p:nvCxnSpPr>
          <p:spPr>
            <a:xfrm>
              <a:off x="279137" y="565711"/>
              <a:ext cx="182443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C3735A5-67BA-4514-A5A6-32B90B04C3BD}"/>
                </a:ext>
              </a:extLst>
            </p:cNvPr>
            <p:cNvCxnSpPr/>
            <p:nvPr>
              <p:custDataLst>
                <p:tags r:id="rId82"/>
              </p:custDataLst>
            </p:nvPr>
          </p:nvCxnSpPr>
          <p:spPr>
            <a:xfrm>
              <a:off x="2228697" y="565711"/>
              <a:ext cx="258074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E80B34-B781-4DE1-87E5-55B53EA07D0B}"/>
                </a:ext>
              </a:extLst>
            </p:cNvPr>
            <p:cNvCxnSpPr/>
            <p:nvPr>
              <p:custDataLst>
                <p:tags r:id="rId83"/>
              </p:custDataLst>
            </p:nvPr>
          </p:nvCxnSpPr>
          <p:spPr>
            <a:xfrm>
              <a:off x="4910193" y="565711"/>
              <a:ext cx="79241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533EBDA9-E1C9-4239-AB85-CC8E88D2E1BE}"/>
              </a:ext>
            </a:extLst>
          </p:cNvPr>
          <p:cNvSpPr txBox="1"/>
          <p:nvPr>
            <p:custDataLst>
              <p:tags r:id="rId4"/>
            </p:custDataLst>
          </p:nvPr>
        </p:nvSpPr>
        <p:spPr>
          <a:xfrm rot="16200000">
            <a:off x="-2553328" y="3576926"/>
            <a:ext cx="5932703" cy="267774"/>
          </a:xfrm>
          <a:prstGeom prst="rect">
            <a:avLst/>
          </a:prstGeom>
          <a:solidFill>
            <a:schemeClr val="accent3"/>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ctr"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Clinical specialties</a:t>
            </a:r>
          </a:p>
        </p:txBody>
      </p:sp>
      <p:cxnSp>
        <p:nvCxnSpPr>
          <p:cNvPr id="16" name="Straight Connector 15">
            <a:extLst>
              <a:ext uri="{FF2B5EF4-FFF2-40B4-BE49-F238E27FC236}">
                <a16:creationId xmlns:a16="http://schemas.microsoft.com/office/drawing/2014/main" id="{9853DFD0-D09E-43ED-8300-F23CF3184A6D}"/>
              </a:ext>
            </a:extLst>
          </p:cNvPr>
          <p:cNvCxnSpPr/>
          <p:nvPr>
            <p:custDataLst>
              <p:tags r:id="rId5"/>
            </p:custDataLst>
          </p:nvPr>
        </p:nvCxnSpPr>
        <p:spPr>
          <a:xfrm>
            <a:off x="647669" y="3893741"/>
            <a:ext cx="1108362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2E5CDFA-14A8-4670-B046-66E284F01431}"/>
              </a:ext>
            </a:extLst>
          </p:cNvPr>
          <p:cNvSpPr txBox="1">
            <a:spLocks/>
          </p:cNvSpPr>
          <p:nvPr>
            <p:custDataLst>
              <p:tags r:id="rId6"/>
            </p:custDataLst>
          </p:nvPr>
        </p:nvSpPr>
        <p:spPr>
          <a:xfrm>
            <a:off x="600222" y="3970462"/>
            <a:ext cx="1503351" cy="1011987"/>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Ortho/Trauma</a:t>
            </a:r>
          </a:p>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Cheryl Saxby</a:t>
            </a:r>
            <a:endParaRPr kumimoji="0" lang="en-US" sz="1100" b="1" i="0" u="none" strike="noStrike" kern="1200" cap="none" spc="0" normalizeH="0" baseline="0" noProof="0">
              <a:ln>
                <a:noFill/>
              </a:ln>
              <a:solidFill>
                <a:srgbClr val="FFFFFF"/>
              </a:solidFill>
              <a:effectLst/>
              <a:uLnTx/>
              <a:uFillTx/>
              <a:latin typeface="Calibri"/>
              <a:ea typeface="+mn-ea"/>
              <a:cs typeface="+mn-cs"/>
            </a:endParaRPr>
          </a:p>
        </p:txBody>
      </p:sp>
      <p:cxnSp>
        <p:nvCxnSpPr>
          <p:cNvPr id="47" name="Straight Connector 46">
            <a:extLst>
              <a:ext uri="{FF2B5EF4-FFF2-40B4-BE49-F238E27FC236}">
                <a16:creationId xmlns:a16="http://schemas.microsoft.com/office/drawing/2014/main" id="{E92B6B3F-CD92-449A-9C2C-D3A7F4724ACD}"/>
              </a:ext>
            </a:extLst>
          </p:cNvPr>
          <p:cNvCxnSpPr/>
          <p:nvPr>
            <p:custDataLst>
              <p:tags r:id="rId7"/>
            </p:custDataLst>
          </p:nvPr>
        </p:nvCxnSpPr>
        <p:spPr>
          <a:xfrm>
            <a:off x="647669" y="1636103"/>
            <a:ext cx="1108362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C503A8E-E830-4839-B359-A2D061B6B551}"/>
              </a:ext>
            </a:extLst>
          </p:cNvPr>
          <p:cNvSpPr txBox="1">
            <a:spLocks/>
          </p:cNvSpPr>
          <p:nvPr>
            <p:custDataLst>
              <p:tags r:id="rId8"/>
            </p:custDataLst>
          </p:nvPr>
        </p:nvSpPr>
        <p:spPr>
          <a:xfrm>
            <a:off x="600222" y="1714388"/>
            <a:ext cx="1503351" cy="900597"/>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Cath/CV OR</a:t>
            </a:r>
          </a:p>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Cheryl Saxby</a:t>
            </a:r>
          </a:p>
        </p:txBody>
      </p:sp>
      <p:sp>
        <p:nvSpPr>
          <p:cNvPr id="58" name="TextBox 57">
            <a:extLst>
              <a:ext uri="{FF2B5EF4-FFF2-40B4-BE49-F238E27FC236}">
                <a16:creationId xmlns:a16="http://schemas.microsoft.com/office/drawing/2014/main" id="{5EE3D482-95E9-405E-8FB9-0D405998515C}"/>
              </a:ext>
            </a:extLst>
          </p:cNvPr>
          <p:cNvSpPr txBox="1"/>
          <p:nvPr>
            <p:custDataLst>
              <p:tags r:id="rId9"/>
            </p:custDataLst>
          </p:nvPr>
        </p:nvSpPr>
        <p:spPr>
          <a:xfrm>
            <a:off x="5829300" y="744462"/>
            <a:ext cx="3213109" cy="828056"/>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Calibri"/>
                <a:ea typeface="+mn-ea"/>
                <a:cs typeface="Calibri"/>
              </a:rPr>
              <a:t>Increasing allocation and spot buys for shoe covers </a:t>
            </a:r>
          </a:p>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Calibri"/>
                <a:ea typeface="+mn-ea"/>
                <a:cs typeface="Calibri"/>
              </a:rPr>
              <a:t>Item specific follow up with manufacture on high risk items</a:t>
            </a:r>
          </a:p>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Process critical items to increase inventory or determine subs. </a:t>
            </a:r>
            <a:endParaRPr kumimoji="0" lang="en-US" sz="11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61" name="TextBox 60">
            <a:extLst>
              <a:ext uri="{FF2B5EF4-FFF2-40B4-BE49-F238E27FC236}">
                <a16:creationId xmlns:a16="http://schemas.microsoft.com/office/drawing/2014/main" id="{7646C6E9-28D3-4275-82EC-96268929222B}"/>
              </a:ext>
            </a:extLst>
          </p:cNvPr>
          <p:cNvSpPr txBox="1"/>
          <p:nvPr>
            <p:custDataLst>
              <p:tags r:id="rId10"/>
            </p:custDataLst>
          </p:nvPr>
        </p:nvSpPr>
        <p:spPr>
          <a:xfrm>
            <a:off x="9169105" y="744462"/>
            <a:ext cx="2562186" cy="828056"/>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Specific critical supply needs communication.</a:t>
            </a:r>
          </a:p>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Align with system IP’s  usage, practices and conservations efforts</a:t>
            </a:r>
            <a:endParaRPr kumimoji="0" lang="en-US" sz="1100" b="0" i="0" u="none" strike="noStrike" kern="1200" cap="none" spc="0" normalizeH="0" baseline="0" noProof="0">
              <a:ln>
                <a:noFill/>
              </a:ln>
              <a:solidFill>
                <a:srgbClr val="000000"/>
              </a:solidFill>
              <a:effectLst/>
              <a:uLnTx/>
              <a:uFillTx/>
              <a:latin typeface="Calibri"/>
              <a:ea typeface="+mn-ea"/>
              <a:cs typeface="Calibri"/>
            </a:endParaRPr>
          </a:p>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Calibri"/>
              <a:ea typeface="+mn-ea"/>
              <a:cs typeface="Calibri"/>
            </a:endParaRPr>
          </a:p>
        </p:txBody>
      </p:sp>
      <p:cxnSp>
        <p:nvCxnSpPr>
          <p:cNvPr id="17" name="Straight Connector 16">
            <a:extLst>
              <a:ext uri="{FF2B5EF4-FFF2-40B4-BE49-F238E27FC236}">
                <a16:creationId xmlns:a16="http://schemas.microsoft.com/office/drawing/2014/main" id="{9F846EF5-DC71-48F5-8D68-0622EA5038A1}"/>
              </a:ext>
            </a:extLst>
          </p:cNvPr>
          <p:cNvCxnSpPr/>
          <p:nvPr>
            <p:custDataLst>
              <p:tags r:id="rId11"/>
            </p:custDataLst>
          </p:nvPr>
        </p:nvCxnSpPr>
        <p:spPr>
          <a:xfrm flipV="1">
            <a:off x="700221" y="4927795"/>
            <a:ext cx="10978518" cy="78827"/>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B6866DE-B2FD-4643-8231-893F0793D272}"/>
              </a:ext>
            </a:extLst>
          </p:cNvPr>
          <p:cNvSpPr txBox="1">
            <a:spLocks/>
          </p:cNvSpPr>
          <p:nvPr>
            <p:custDataLst>
              <p:tags r:id="rId12"/>
            </p:custDataLst>
          </p:nvPr>
        </p:nvSpPr>
        <p:spPr>
          <a:xfrm>
            <a:off x="600222" y="5849110"/>
            <a:ext cx="1503351" cy="828056"/>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Digestive Health</a:t>
            </a:r>
          </a:p>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Cole Ercanbrack</a:t>
            </a:r>
          </a:p>
        </p:txBody>
      </p:sp>
      <p:sp>
        <p:nvSpPr>
          <p:cNvPr id="22" name="TextBox 21">
            <a:extLst>
              <a:ext uri="{FF2B5EF4-FFF2-40B4-BE49-F238E27FC236}">
                <a16:creationId xmlns:a16="http://schemas.microsoft.com/office/drawing/2014/main" id="{670EAADE-1028-4071-AC61-371BBC0F8BD4}"/>
              </a:ext>
            </a:extLst>
          </p:cNvPr>
          <p:cNvSpPr txBox="1">
            <a:spLocks/>
          </p:cNvSpPr>
          <p:nvPr>
            <p:custDataLst>
              <p:tags r:id="rId13"/>
            </p:custDataLst>
          </p:nvPr>
        </p:nvSpPr>
        <p:spPr>
          <a:xfrm>
            <a:off x="600222" y="5122756"/>
            <a:ext cx="1503351" cy="591576"/>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Gen/Robotics</a:t>
            </a:r>
          </a:p>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Cheryl Saxby</a:t>
            </a:r>
            <a:endParaRPr kumimoji="0" lang="en-US" sz="1100" b="1" i="0" u="none" strike="noStrike" kern="1200" cap="none" spc="0" normalizeH="0" baseline="0" noProof="0">
              <a:ln>
                <a:noFill/>
              </a:ln>
              <a:solidFill>
                <a:srgbClr val="FFFFFF"/>
              </a:solidFill>
              <a:effectLst/>
              <a:uLnTx/>
              <a:uFillTx/>
              <a:latin typeface="Calibri"/>
              <a:ea typeface="+mn-ea"/>
              <a:cs typeface="+mn-cs"/>
            </a:endParaRPr>
          </a:p>
        </p:txBody>
      </p:sp>
      <p:sp>
        <p:nvSpPr>
          <p:cNvPr id="158" name="TextBox 157">
            <a:extLst>
              <a:ext uri="{FF2B5EF4-FFF2-40B4-BE49-F238E27FC236}">
                <a16:creationId xmlns:a16="http://schemas.microsoft.com/office/drawing/2014/main" id="{C721ADC0-0F46-4010-BA51-5372159D9160}"/>
              </a:ext>
            </a:extLst>
          </p:cNvPr>
          <p:cNvSpPr txBox="1">
            <a:spLocks/>
          </p:cNvSpPr>
          <p:nvPr>
            <p:custDataLst>
              <p:tags r:id="rId14"/>
            </p:custDataLst>
          </p:nvPr>
        </p:nvSpPr>
        <p:spPr>
          <a:xfrm>
            <a:off x="600222" y="744462"/>
            <a:ext cx="1503351" cy="828056"/>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Common Medical Surgical Supply</a:t>
            </a:r>
          </a:p>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Cole Ercanbrack</a:t>
            </a:r>
          </a:p>
        </p:txBody>
      </p:sp>
      <p:cxnSp>
        <p:nvCxnSpPr>
          <p:cNvPr id="204" name="Straight Connector 203">
            <a:extLst>
              <a:ext uri="{FF2B5EF4-FFF2-40B4-BE49-F238E27FC236}">
                <a16:creationId xmlns:a16="http://schemas.microsoft.com/office/drawing/2014/main" id="{7712B992-3820-4143-9DA0-C447D0F9E2CD}"/>
              </a:ext>
            </a:extLst>
          </p:cNvPr>
          <p:cNvCxnSpPr/>
          <p:nvPr>
            <p:custDataLst>
              <p:tags r:id="rId15"/>
            </p:custDataLst>
          </p:nvPr>
        </p:nvCxnSpPr>
        <p:spPr>
          <a:xfrm>
            <a:off x="647669" y="5785525"/>
            <a:ext cx="1108362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208" name="TextBox 207">
            <a:extLst>
              <a:ext uri="{FF2B5EF4-FFF2-40B4-BE49-F238E27FC236}">
                <a16:creationId xmlns:a16="http://schemas.microsoft.com/office/drawing/2014/main" id="{26EFB8FF-BC42-4A86-BAA9-551E64EA4E5C}"/>
              </a:ext>
            </a:extLst>
          </p:cNvPr>
          <p:cNvSpPr txBox="1"/>
          <p:nvPr>
            <p:custDataLst>
              <p:tags r:id="rId16"/>
            </p:custDataLst>
          </p:nvPr>
        </p:nvSpPr>
        <p:spPr>
          <a:xfrm>
            <a:off x="5829300" y="5849110"/>
            <a:ext cx="3213109" cy="828056"/>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Surveying supplier’s direct inventory status &amp; rep support</a:t>
            </a:r>
          </a:p>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Utilizing reporting tools for earlier detection of supply shortages</a:t>
            </a:r>
          </a:p>
        </p:txBody>
      </p:sp>
      <p:sp>
        <p:nvSpPr>
          <p:cNvPr id="209" name="TextBox 208">
            <a:extLst>
              <a:ext uri="{FF2B5EF4-FFF2-40B4-BE49-F238E27FC236}">
                <a16:creationId xmlns:a16="http://schemas.microsoft.com/office/drawing/2014/main" id="{36627612-D740-44BC-B30B-B97826B6A5AE}"/>
              </a:ext>
            </a:extLst>
          </p:cNvPr>
          <p:cNvSpPr txBox="1"/>
          <p:nvPr>
            <p:custDataLst>
              <p:tags r:id="rId17"/>
            </p:custDataLst>
          </p:nvPr>
        </p:nvSpPr>
        <p:spPr>
          <a:xfrm>
            <a:off x="9169105" y="5849110"/>
            <a:ext cx="2562186" cy="828056"/>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Specific ramp up scheduled, identifying  critical need supplies</a:t>
            </a:r>
          </a:p>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Align with system IP’s PPE usage, practices and conservations efforts</a:t>
            </a:r>
          </a:p>
        </p:txBody>
      </p:sp>
      <p:sp>
        <p:nvSpPr>
          <p:cNvPr id="211" name="TextBox 210">
            <a:extLst>
              <a:ext uri="{FF2B5EF4-FFF2-40B4-BE49-F238E27FC236}">
                <a16:creationId xmlns:a16="http://schemas.microsoft.com/office/drawing/2014/main" id="{4E1CE75F-D6A8-4AD0-BEF0-DD2293AFCF95}"/>
              </a:ext>
            </a:extLst>
          </p:cNvPr>
          <p:cNvSpPr txBox="1">
            <a:spLocks/>
          </p:cNvSpPr>
          <p:nvPr>
            <p:custDataLst>
              <p:tags r:id="rId18"/>
            </p:custDataLst>
          </p:nvPr>
        </p:nvSpPr>
        <p:spPr>
          <a:xfrm>
            <a:off x="4910193" y="6124479"/>
            <a:ext cx="792412" cy="226067"/>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213" name="TextBox 212">
            <a:extLst>
              <a:ext uri="{FF2B5EF4-FFF2-40B4-BE49-F238E27FC236}">
                <a16:creationId xmlns:a16="http://schemas.microsoft.com/office/drawing/2014/main" id="{3484ABC9-2D20-47CE-A621-5E03C98CCF3A}"/>
              </a:ext>
            </a:extLst>
          </p:cNvPr>
          <p:cNvSpPr txBox="1">
            <a:spLocks/>
          </p:cNvSpPr>
          <p:nvPr>
            <p:custDataLst>
              <p:tags r:id="rId19"/>
            </p:custDataLst>
          </p:nvPr>
        </p:nvSpPr>
        <p:spPr>
          <a:xfrm>
            <a:off x="4910193" y="6425475"/>
            <a:ext cx="792412" cy="226067"/>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nvGrpSpPr>
          <p:cNvPr id="82" name="Group 81">
            <a:extLst>
              <a:ext uri="{FF2B5EF4-FFF2-40B4-BE49-F238E27FC236}">
                <a16:creationId xmlns:a16="http://schemas.microsoft.com/office/drawing/2014/main" id="{4D435B56-3574-44A0-943C-A7FC00A6B323}"/>
              </a:ext>
            </a:extLst>
          </p:cNvPr>
          <p:cNvGrpSpPr/>
          <p:nvPr/>
        </p:nvGrpSpPr>
        <p:grpSpPr>
          <a:xfrm>
            <a:off x="2228697" y="5823491"/>
            <a:ext cx="2580740" cy="828051"/>
            <a:chOff x="2228697" y="5709191"/>
            <a:chExt cx="2580740" cy="828051"/>
          </a:xfrm>
        </p:grpSpPr>
        <p:sp>
          <p:nvSpPr>
            <p:cNvPr id="205" name="TextBox 204">
              <a:extLst>
                <a:ext uri="{FF2B5EF4-FFF2-40B4-BE49-F238E27FC236}">
                  <a16:creationId xmlns:a16="http://schemas.microsoft.com/office/drawing/2014/main" id="{C5D7873F-9FC2-49A9-8490-6FDAEDD17084}"/>
                </a:ext>
              </a:extLst>
            </p:cNvPr>
            <p:cNvSpPr txBox="1">
              <a:spLocks/>
            </p:cNvSpPr>
            <p:nvPr>
              <p:custDataLst>
                <p:tags r:id="rId71"/>
              </p:custDataLst>
            </p:nvPr>
          </p:nvSpPr>
          <p:spPr>
            <a:xfrm>
              <a:off x="2228697" y="5709191"/>
              <a:ext cx="2580740" cy="226067"/>
            </a:xfrm>
            <a:prstGeom prst="rect">
              <a:avLst/>
            </a:prstGeom>
            <a:noFill/>
          </p:spPr>
          <p:txBody>
            <a:bodyPr vert="horz" wrap="square" lIns="0" tIns="0" rIns="0" bIns="0" rtlCol="0" anchor="t">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Disposables</a:t>
              </a:r>
            </a:p>
          </p:txBody>
        </p:sp>
        <p:sp>
          <p:nvSpPr>
            <p:cNvPr id="203" name="TextBox 202">
              <a:extLst>
                <a:ext uri="{FF2B5EF4-FFF2-40B4-BE49-F238E27FC236}">
                  <a16:creationId xmlns:a16="http://schemas.microsoft.com/office/drawing/2014/main" id="{9EA365B2-D033-4E5C-861F-D10FC7D87830}"/>
                </a:ext>
              </a:extLst>
            </p:cNvPr>
            <p:cNvSpPr txBox="1">
              <a:spLocks/>
            </p:cNvSpPr>
            <p:nvPr>
              <p:custDataLst>
                <p:tags r:id="rId72"/>
              </p:custDataLst>
            </p:nvPr>
          </p:nvSpPr>
          <p:spPr>
            <a:xfrm>
              <a:off x="2228697" y="6010179"/>
              <a:ext cx="2580740" cy="226067"/>
            </a:xfrm>
            <a:prstGeom prst="rect">
              <a:avLst/>
            </a:prstGeom>
            <a:noFill/>
          </p:spPr>
          <p:txBody>
            <a:bodyPr vert="horz" wrap="square" lIns="0" tIns="0" rIns="0" bIns="0" rtlCol="0" anchor="t">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Devices </a:t>
              </a:r>
            </a:p>
          </p:txBody>
        </p:sp>
        <p:sp>
          <p:nvSpPr>
            <p:cNvPr id="214" name="TextBox 213">
              <a:extLst>
                <a:ext uri="{FF2B5EF4-FFF2-40B4-BE49-F238E27FC236}">
                  <a16:creationId xmlns:a16="http://schemas.microsoft.com/office/drawing/2014/main" id="{B0DB4850-6298-4E36-8DD1-33F267981FD0}"/>
                </a:ext>
              </a:extLst>
            </p:cNvPr>
            <p:cNvSpPr txBox="1">
              <a:spLocks/>
            </p:cNvSpPr>
            <p:nvPr>
              <p:custDataLst>
                <p:tags r:id="rId73"/>
              </p:custDataLst>
            </p:nvPr>
          </p:nvSpPr>
          <p:spPr>
            <a:xfrm>
              <a:off x="2228697" y="6311175"/>
              <a:ext cx="2580740" cy="226067"/>
            </a:xfrm>
            <a:prstGeom prst="rect">
              <a:avLst/>
            </a:prstGeom>
            <a:noFill/>
          </p:spPr>
          <p:txBody>
            <a:bodyPr vert="horz" wrap="square" lIns="0" tIns="0" rIns="0" bIns="0" rtlCol="0" anchor="t">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Rep service </a:t>
              </a:r>
            </a:p>
          </p:txBody>
        </p:sp>
      </p:grpSp>
      <p:grpSp>
        <p:nvGrpSpPr>
          <p:cNvPr id="241" name="Group 240">
            <a:extLst>
              <a:ext uri="{FF2B5EF4-FFF2-40B4-BE49-F238E27FC236}">
                <a16:creationId xmlns:a16="http://schemas.microsoft.com/office/drawing/2014/main" id="{28D00C52-4A4A-40B0-92C5-23275F132979}"/>
              </a:ext>
            </a:extLst>
          </p:cNvPr>
          <p:cNvGrpSpPr/>
          <p:nvPr/>
        </p:nvGrpSpPr>
        <p:grpSpPr>
          <a:xfrm>
            <a:off x="2243074" y="688900"/>
            <a:ext cx="2580740" cy="708988"/>
            <a:chOff x="2228697" y="5653629"/>
            <a:chExt cx="2580740" cy="708988"/>
          </a:xfrm>
        </p:grpSpPr>
        <p:sp>
          <p:nvSpPr>
            <p:cNvPr id="242" name="TextBox 241">
              <a:extLst>
                <a:ext uri="{FF2B5EF4-FFF2-40B4-BE49-F238E27FC236}">
                  <a16:creationId xmlns:a16="http://schemas.microsoft.com/office/drawing/2014/main" id="{DC0A25C4-9985-4666-A391-E4DAD641FF9C}"/>
                </a:ext>
              </a:extLst>
            </p:cNvPr>
            <p:cNvSpPr txBox="1">
              <a:spLocks/>
            </p:cNvSpPr>
            <p:nvPr>
              <p:custDataLst>
                <p:tags r:id="rId68"/>
              </p:custDataLst>
            </p:nvPr>
          </p:nvSpPr>
          <p:spPr>
            <a:xfrm>
              <a:off x="2228697" y="5653629"/>
              <a:ext cx="2580740" cy="2260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Surgical Disposables</a:t>
              </a:r>
            </a:p>
          </p:txBody>
        </p:sp>
        <p:sp>
          <p:nvSpPr>
            <p:cNvPr id="243" name="TextBox 242">
              <a:extLst>
                <a:ext uri="{FF2B5EF4-FFF2-40B4-BE49-F238E27FC236}">
                  <a16:creationId xmlns:a16="http://schemas.microsoft.com/office/drawing/2014/main" id="{051D72A4-90F3-4A92-A5F3-09F9DB9BCFFF}"/>
                </a:ext>
              </a:extLst>
            </p:cNvPr>
            <p:cNvSpPr txBox="1">
              <a:spLocks/>
            </p:cNvSpPr>
            <p:nvPr>
              <p:custDataLst>
                <p:tags r:id="rId69"/>
              </p:custDataLst>
            </p:nvPr>
          </p:nvSpPr>
          <p:spPr>
            <a:xfrm>
              <a:off x="2228697" y="5906992"/>
              <a:ext cx="2580740" cy="2260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Surgical Devices </a:t>
              </a:r>
            </a:p>
          </p:txBody>
        </p:sp>
        <p:sp>
          <p:nvSpPr>
            <p:cNvPr id="244" name="TextBox 243">
              <a:extLst>
                <a:ext uri="{FF2B5EF4-FFF2-40B4-BE49-F238E27FC236}">
                  <a16:creationId xmlns:a16="http://schemas.microsoft.com/office/drawing/2014/main" id="{F62118AD-96FC-49E6-86A3-909DECECA665}"/>
                </a:ext>
              </a:extLst>
            </p:cNvPr>
            <p:cNvSpPr txBox="1">
              <a:spLocks/>
            </p:cNvSpPr>
            <p:nvPr>
              <p:custDataLst>
                <p:tags r:id="rId70"/>
              </p:custDataLst>
            </p:nvPr>
          </p:nvSpPr>
          <p:spPr>
            <a:xfrm>
              <a:off x="2228697" y="6136550"/>
              <a:ext cx="2580740" cy="2260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Sterility Assurance Disposables</a:t>
              </a:r>
            </a:p>
          </p:txBody>
        </p:sp>
      </p:grpSp>
      <p:sp>
        <p:nvSpPr>
          <p:cNvPr id="98" name="TextBox 97">
            <a:extLst>
              <a:ext uri="{FF2B5EF4-FFF2-40B4-BE49-F238E27FC236}">
                <a16:creationId xmlns:a16="http://schemas.microsoft.com/office/drawing/2014/main" id="{EC3E3967-80DB-4B94-B920-64629E353C93}"/>
              </a:ext>
            </a:extLst>
          </p:cNvPr>
          <p:cNvSpPr txBox="1">
            <a:spLocks/>
          </p:cNvSpPr>
          <p:nvPr>
            <p:custDataLst>
              <p:tags r:id="rId20"/>
            </p:custDataLst>
          </p:nvPr>
        </p:nvSpPr>
        <p:spPr>
          <a:xfrm>
            <a:off x="5829300" y="1646547"/>
            <a:ext cx="3213109" cy="988974"/>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Surveying key vendors on supply availability and services needed for ramp up</a:t>
            </a:r>
          </a:p>
        </p:txBody>
      </p:sp>
      <p:sp>
        <p:nvSpPr>
          <p:cNvPr id="99" name="TextBox 98">
            <a:extLst>
              <a:ext uri="{FF2B5EF4-FFF2-40B4-BE49-F238E27FC236}">
                <a16:creationId xmlns:a16="http://schemas.microsoft.com/office/drawing/2014/main" id="{1FEFE36E-18F3-43D8-8F87-B4D6EE7069A8}"/>
              </a:ext>
            </a:extLst>
          </p:cNvPr>
          <p:cNvSpPr txBox="1">
            <a:spLocks/>
          </p:cNvSpPr>
          <p:nvPr>
            <p:custDataLst>
              <p:tags r:id="rId21"/>
            </p:custDataLst>
          </p:nvPr>
        </p:nvSpPr>
        <p:spPr>
          <a:xfrm>
            <a:off x="9169105" y="1646547"/>
            <a:ext cx="2562186" cy="988974"/>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Review of scheduled cases at facilities and ramp up %</a:t>
            </a:r>
          </a:p>
        </p:txBody>
      </p:sp>
      <p:sp>
        <p:nvSpPr>
          <p:cNvPr id="110" name="TextBox 109">
            <a:extLst>
              <a:ext uri="{FF2B5EF4-FFF2-40B4-BE49-F238E27FC236}">
                <a16:creationId xmlns:a16="http://schemas.microsoft.com/office/drawing/2014/main" id="{8DB3B2FA-E99D-4F87-B539-172F865A403E}"/>
              </a:ext>
            </a:extLst>
          </p:cNvPr>
          <p:cNvSpPr txBox="1">
            <a:spLocks/>
          </p:cNvSpPr>
          <p:nvPr>
            <p:custDataLst>
              <p:tags r:id="rId22"/>
            </p:custDataLst>
          </p:nvPr>
        </p:nvSpPr>
        <p:spPr>
          <a:xfrm>
            <a:off x="4910193" y="4497727"/>
            <a:ext cx="787212" cy="178441"/>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12" name="TextBox 111">
            <a:extLst>
              <a:ext uri="{FF2B5EF4-FFF2-40B4-BE49-F238E27FC236}">
                <a16:creationId xmlns:a16="http://schemas.microsoft.com/office/drawing/2014/main" id="{89B25493-4E2B-46E2-9A56-8D89621FDD62}"/>
              </a:ext>
            </a:extLst>
          </p:cNvPr>
          <p:cNvSpPr txBox="1">
            <a:spLocks/>
          </p:cNvSpPr>
          <p:nvPr>
            <p:custDataLst>
              <p:tags r:id="rId23"/>
            </p:custDataLst>
          </p:nvPr>
        </p:nvSpPr>
        <p:spPr>
          <a:xfrm>
            <a:off x="5829300" y="3973200"/>
            <a:ext cx="3213109" cy="574051"/>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Surveying key vendors on supply availability and services needed for ramp up</a:t>
            </a:r>
          </a:p>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14" name="TextBox 113">
            <a:extLst>
              <a:ext uri="{FF2B5EF4-FFF2-40B4-BE49-F238E27FC236}">
                <a16:creationId xmlns:a16="http://schemas.microsoft.com/office/drawing/2014/main" id="{48151725-49E5-4D7A-A80D-339EB3E38960}"/>
              </a:ext>
            </a:extLst>
          </p:cNvPr>
          <p:cNvSpPr txBox="1">
            <a:spLocks/>
          </p:cNvSpPr>
          <p:nvPr>
            <p:custDataLst>
              <p:tags r:id="rId24"/>
            </p:custDataLst>
          </p:nvPr>
        </p:nvSpPr>
        <p:spPr>
          <a:xfrm>
            <a:off x="9169105" y="3957325"/>
            <a:ext cx="2562186" cy="828051"/>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Review of scheduled cases at facilities and ramp up %</a:t>
            </a:r>
          </a:p>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15" name="TextBox 114">
            <a:extLst>
              <a:ext uri="{FF2B5EF4-FFF2-40B4-BE49-F238E27FC236}">
                <a16:creationId xmlns:a16="http://schemas.microsoft.com/office/drawing/2014/main" id="{2AA4B387-7E50-423D-AFF8-8F5D35E5B7BD}"/>
              </a:ext>
            </a:extLst>
          </p:cNvPr>
          <p:cNvSpPr txBox="1"/>
          <p:nvPr>
            <p:custDataLst>
              <p:tags r:id="rId25"/>
            </p:custDataLst>
          </p:nvPr>
        </p:nvSpPr>
        <p:spPr>
          <a:xfrm>
            <a:off x="5829300" y="5122757"/>
            <a:ext cx="3226246" cy="591575"/>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Surveying key vendors on supply availability and services needed for ramp up</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Calibri"/>
              </a:rPr>
              <a:t>Rep service is good.  Supplies, as we ramp up to our 26 new robots will be slow moving</a:t>
            </a:r>
          </a:p>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Calibri"/>
              <a:ea typeface="+mn-ea"/>
              <a:cs typeface="Calibri"/>
            </a:endParaRPr>
          </a:p>
        </p:txBody>
      </p:sp>
      <p:sp>
        <p:nvSpPr>
          <p:cNvPr id="116" name="TextBox 115">
            <a:extLst>
              <a:ext uri="{FF2B5EF4-FFF2-40B4-BE49-F238E27FC236}">
                <a16:creationId xmlns:a16="http://schemas.microsoft.com/office/drawing/2014/main" id="{D63C835B-B3C3-40B6-BC2B-D4DA0C2D605E}"/>
              </a:ext>
            </a:extLst>
          </p:cNvPr>
          <p:cNvSpPr txBox="1"/>
          <p:nvPr>
            <p:custDataLst>
              <p:tags r:id="rId26"/>
            </p:custDataLst>
          </p:nvPr>
        </p:nvSpPr>
        <p:spPr>
          <a:xfrm>
            <a:off x="9169105" y="4912551"/>
            <a:ext cx="2562186" cy="828056"/>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Review of scheduled cases at facilities and ramp up %</a:t>
            </a:r>
          </a:p>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18" name="TextBox 117">
            <a:extLst>
              <a:ext uri="{FF2B5EF4-FFF2-40B4-BE49-F238E27FC236}">
                <a16:creationId xmlns:a16="http://schemas.microsoft.com/office/drawing/2014/main" id="{C2C2FBDF-6BD4-430C-BF65-6CC32C598E1E}"/>
              </a:ext>
            </a:extLst>
          </p:cNvPr>
          <p:cNvSpPr txBox="1">
            <a:spLocks/>
          </p:cNvSpPr>
          <p:nvPr>
            <p:custDataLst>
              <p:tags r:id="rId27"/>
            </p:custDataLst>
          </p:nvPr>
        </p:nvSpPr>
        <p:spPr>
          <a:xfrm>
            <a:off x="4910193" y="5124506"/>
            <a:ext cx="792412" cy="226068"/>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44" name="TextBox 143">
            <a:extLst>
              <a:ext uri="{FF2B5EF4-FFF2-40B4-BE49-F238E27FC236}">
                <a16:creationId xmlns:a16="http://schemas.microsoft.com/office/drawing/2014/main" id="{D79DF1AD-4813-42C2-AC57-8E6F3C22F8F4}"/>
              </a:ext>
            </a:extLst>
          </p:cNvPr>
          <p:cNvSpPr txBox="1">
            <a:spLocks/>
          </p:cNvSpPr>
          <p:nvPr>
            <p:custDataLst>
              <p:tags r:id="rId28"/>
            </p:custDataLst>
          </p:nvPr>
        </p:nvSpPr>
        <p:spPr>
          <a:xfrm>
            <a:off x="2202423" y="5123850"/>
            <a:ext cx="2607014" cy="357446"/>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Disposables</a:t>
            </a:r>
          </a:p>
        </p:txBody>
      </p:sp>
      <p:sp>
        <p:nvSpPr>
          <p:cNvPr id="141" name="TextBox 140">
            <a:extLst>
              <a:ext uri="{FF2B5EF4-FFF2-40B4-BE49-F238E27FC236}">
                <a16:creationId xmlns:a16="http://schemas.microsoft.com/office/drawing/2014/main" id="{B35EE9DD-7EBC-469E-B9FE-B3C5AC87D4A7}"/>
              </a:ext>
            </a:extLst>
          </p:cNvPr>
          <p:cNvSpPr txBox="1">
            <a:spLocks/>
          </p:cNvSpPr>
          <p:nvPr>
            <p:custDataLst>
              <p:tags r:id="rId29"/>
            </p:custDataLst>
          </p:nvPr>
        </p:nvSpPr>
        <p:spPr>
          <a:xfrm>
            <a:off x="2228697" y="4171001"/>
            <a:ext cx="2580740" cy="2260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Instrument sets</a:t>
            </a:r>
          </a:p>
        </p:txBody>
      </p:sp>
      <p:grpSp>
        <p:nvGrpSpPr>
          <p:cNvPr id="29" name="Group 28">
            <a:extLst>
              <a:ext uri="{FF2B5EF4-FFF2-40B4-BE49-F238E27FC236}">
                <a16:creationId xmlns:a16="http://schemas.microsoft.com/office/drawing/2014/main" id="{99F196C8-6B38-467F-9248-DF3B5D960D6F}"/>
              </a:ext>
            </a:extLst>
          </p:cNvPr>
          <p:cNvGrpSpPr>
            <a:grpSpLocks/>
          </p:cNvGrpSpPr>
          <p:nvPr/>
        </p:nvGrpSpPr>
        <p:grpSpPr>
          <a:xfrm>
            <a:off x="2228697" y="3957325"/>
            <a:ext cx="2580740" cy="645488"/>
            <a:chOff x="2228697" y="3957325"/>
            <a:chExt cx="2580740" cy="645488"/>
          </a:xfrm>
        </p:grpSpPr>
        <p:sp>
          <p:nvSpPr>
            <p:cNvPr id="140" name="TextBox 139">
              <a:extLst>
                <a:ext uri="{FF2B5EF4-FFF2-40B4-BE49-F238E27FC236}">
                  <a16:creationId xmlns:a16="http://schemas.microsoft.com/office/drawing/2014/main" id="{34070462-7D34-4FDC-826E-BA35390657F5}"/>
                </a:ext>
              </a:extLst>
            </p:cNvPr>
            <p:cNvSpPr txBox="1">
              <a:spLocks/>
            </p:cNvSpPr>
            <p:nvPr>
              <p:custDataLst>
                <p:tags r:id="rId66"/>
              </p:custDataLst>
            </p:nvPr>
          </p:nvSpPr>
          <p:spPr>
            <a:xfrm>
              <a:off x="2228697" y="3957325"/>
              <a:ext cx="2580740" cy="2260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Implants</a:t>
              </a:r>
            </a:p>
          </p:txBody>
        </p:sp>
        <p:sp>
          <p:nvSpPr>
            <p:cNvPr id="142" name="TextBox 141">
              <a:extLst>
                <a:ext uri="{FF2B5EF4-FFF2-40B4-BE49-F238E27FC236}">
                  <a16:creationId xmlns:a16="http://schemas.microsoft.com/office/drawing/2014/main" id="{0045F9B5-C2DC-40A1-92BD-191C4BB17C92}"/>
                </a:ext>
              </a:extLst>
            </p:cNvPr>
            <p:cNvSpPr txBox="1">
              <a:spLocks/>
            </p:cNvSpPr>
            <p:nvPr>
              <p:custDataLst>
                <p:tags r:id="rId67"/>
              </p:custDataLst>
            </p:nvPr>
          </p:nvSpPr>
          <p:spPr>
            <a:xfrm>
              <a:off x="2228697" y="4376746"/>
              <a:ext cx="2580740" cy="2260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Rep service</a:t>
              </a:r>
              <a:endParaRPr kumimoji="0" lang="en-US" sz="1600" b="0" i="0" u="none" strike="noStrike" kern="1200" cap="none" spc="0" normalizeH="0" baseline="0" noProof="0">
                <a:ln>
                  <a:noFill/>
                </a:ln>
                <a:solidFill>
                  <a:srgbClr val="000000"/>
                </a:solidFill>
                <a:effectLst/>
                <a:uLnTx/>
                <a:uFillTx/>
                <a:latin typeface="Calibri"/>
                <a:ea typeface="+mn-ea"/>
                <a:cs typeface="Calibri"/>
              </a:endParaRPr>
            </a:p>
          </p:txBody>
        </p:sp>
      </p:grpSp>
      <p:cxnSp>
        <p:nvCxnSpPr>
          <p:cNvPr id="15" name="Straight Connector 14">
            <a:extLst>
              <a:ext uri="{FF2B5EF4-FFF2-40B4-BE49-F238E27FC236}">
                <a16:creationId xmlns:a16="http://schemas.microsoft.com/office/drawing/2014/main" id="{21910FDE-E2E3-4815-9CAC-7BC603B3BCF6}"/>
              </a:ext>
            </a:extLst>
          </p:cNvPr>
          <p:cNvCxnSpPr/>
          <p:nvPr>
            <p:custDataLst>
              <p:tags r:id="rId30"/>
            </p:custDataLst>
          </p:nvPr>
        </p:nvCxnSpPr>
        <p:spPr>
          <a:xfrm>
            <a:off x="647669" y="2684315"/>
            <a:ext cx="1108362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0B58C86-7211-4839-A639-363E0CB2249A}"/>
              </a:ext>
            </a:extLst>
          </p:cNvPr>
          <p:cNvSpPr txBox="1">
            <a:spLocks/>
          </p:cNvSpPr>
          <p:nvPr>
            <p:custDataLst>
              <p:tags r:id="rId31"/>
            </p:custDataLst>
          </p:nvPr>
        </p:nvSpPr>
        <p:spPr>
          <a:xfrm>
            <a:off x="600222" y="2742978"/>
            <a:ext cx="1503351" cy="1099616"/>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Neurosciences</a:t>
            </a:r>
          </a:p>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Cheryl Saxby</a:t>
            </a:r>
            <a:endParaRPr kumimoji="0" lang="en-US" sz="1100" b="1" i="0" u="none" strike="noStrike" kern="1200" cap="none" spc="0" normalizeH="0" baseline="0" noProof="0">
              <a:ln>
                <a:noFill/>
              </a:ln>
              <a:solidFill>
                <a:srgbClr val="FFFFFF"/>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EEE91712-24BB-4572-ADE8-3E1D2A968BBD}"/>
              </a:ext>
            </a:extLst>
          </p:cNvPr>
          <p:cNvSpPr txBox="1">
            <a:spLocks/>
          </p:cNvSpPr>
          <p:nvPr>
            <p:custDataLst>
              <p:tags r:id="rId32"/>
            </p:custDataLst>
          </p:nvPr>
        </p:nvSpPr>
        <p:spPr>
          <a:xfrm>
            <a:off x="5829300" y="2766790"/>
            <a:ext cx="3213109" cy="624549"/>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Surveying key vendors on supply availability and services needed for ramp up</a:t>
            </a:r>
          </a:p>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00" name="TextBox 99">
            <a:extLst>
              <a:ext uri="{FF2B5EF4-FFF2-40B4-BE49-F238E27FC236}">
                <a16:creationId xmlns:a16="http://schemas.microsoft.com/office/drawing/2014/main" id="{5BC589B9-633D-42E9-82F7-7FB5AEB80BAD}"/>
              </a:ext>
            </a:extLst>
          </p:cNvPr>
          <p:cNvSpPr txBox="1">
            <a:spLocks/>
          </p:cNvSpPr>
          <p:nvPr>
            <p:custDataLst>
              <p:tags r:id="rId33"/>
            </p:custDataLst>
          </p:nvPr>
        </p:nvSpPr>
        <p:spPr>
          <a:xfrm>
            <a:off x="9287346" y="2756116"/>
            <a:ext cx="2562186" cy="1061111"/>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Review of scheduled cases at facilities and ramp up %</a:t>
            </a:r>
          </a:p>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01" name="TextBox 100">
            <a:extLst>
              <a:ext uri="{FF2B5EF4-FFF2-40B4-BE49-F238E27FC236}">
                <a16:creationId xmlns:a16="http://schemas.microsoft.com/office/drawing/2014/main" id="{3CA223FD-FCE4-4820-A6F7-D545B1D664B1}"/>
              </a:ext>
            </a:extLst>
          </p:cNvPr>
          <p:cNvSpPr txBox="1">
            <a:spLocks/>
          </p:cNvSpPr>
          <p:nvPr>
            <p:custDataLst>
              <p:tags r:id="rId34"/>
            </p:custDataLst>
          </p:nvPr>
        </p:nvSpPr>
        <p:spPr>
          <a:xfrm>
            <a:off x="4910193" y="2742978"/>
            <a:ext cx="792412" cy="208567"/>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02" name="TextBox 101">
            <a:extLst>
              <a:ext uri="{FF2B5EF4-FFF2-40B4-BE49-F238E27FC236}">
                <a16:creationId xmlns:a16="http://schemas.microsoft.com/office/drawing/2014/main" id="{3CB32F4C-D597-49F4-910E-45E077728FEB}"/>
              </a:ext>
            </a:extLst>
          </p:cNvPr>
          <p:cNvSpPr txBox="1">
            <a:spLocks/>
          </p:cNvSpPr>
          <p:nvPr>
            <p:custDataLst>
              <p:tags r:id="rId35"/>
            </p:custDataLst>
          </p:nvPr>
        </p:nvSpPr>
        <p:spPr>
          <a:xfrm>
            <a:off x="4910193" y="2973046"/>
            <a:ext cx="792412" cy="208567"/>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34" name="TextBox 133">
            <a:extLst>
              <a:ext uri="{FF2B5EF4-FFF2-40B4-BE49-F238E27FC236}">
                <a16:creationId xmlns:a16="http://schemas.microsoft.com/office/drawing/2014/main" id="{E7A9839A-0E9E-4185-B745-1EA7ABCF924D}"/>
              </a:ext>
            </a:extLst>
          </p:cNvPr>
          <p:cNvSpPr txBox="1">
            <a:spLocks/>
          </p:cNvSpPr>
          <p:nvPr>
            <p:custDataLst>
              <p:tags r:id="rId36"/>
            </p:custDataLst>
          </p:nvPr>
        </p:nvSpPr>
        <p:spPr>
          <a:xfrm>
            <a:off x="2228697" y="2980984"/>
            <a:ext cx="2580740" cy="2085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Instrument sets</a:t>
            </a:r>
          </a:p>
        </p:txBody>
      </p:sp>
      <p:sp>
        <p:nvSpPr>
          <p:cNvPr id="103" name="TextBox 102">
            <a:extLst>
              <a:ext uri="{FF2B5EF4-FFF2-40B4-BE49-F238E27FC236}">
                <a16:creationId xmlns:a16="http://schemas.microsoft.com/office/drawing/2014/main" id="{B702F366-1E09-467A-80C3-84F3B2597D44}"/>
              </a:ext>
            </a:extLst>
          </p:cNvPr>
          <p:cNvSpPr txBox="1">
            <a:spLocks/>
          </p:cNvSpPr>
          <p:nvPr>
            <p:custDataLst>
              <p:tags r:id="rId37"/>
            </p:custDataLst>
          </p:nvPr>
        </p:nvSpPr>
        <p:spPr>
          <a:xfrm>
            <a:off x="4910193" y="3203112"/>
            <a:ext cx="792412" cy="208567"/>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36" name="TextBox 135">
            <a:extLst>
              <a:ext uri="{FF2B5EF4-FFF2-40B4-BE49-F238E27FC236}">
                <a16:creationId xmlns:a16="http://schemas.microsoft.com/office/drawing/2014/main" id="{720188CB-1568-4720-BD09-ADB0EFF58617}"/>
              </a:ext>
            </a:extLst>
          </p:cNvPr>
          <p:cNvSpPr txBox="1">
            <a:spLocks/>
          </p:cNvSpPr>
          <p:nvPr>
            <p:custDataLst>
              <p:tags r:id="rId38"/>
            </p:custDataLst>
          </p:nvPr>
        </p:nvSpPr>
        <p:spPr>
          <a:xfrm>
            <a:off x="2228697" y="3211050"/>
            <a:ext cx="2580740" cy="2085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Rep service</a:t>
            </a:r>
          </a:p>
        </p:txBody>
      </p:sp>
      <p:sp>
        <p:nvSpPr>
          <p:cNvPr id="120" name="TextBox 119">
            <a:extLst>
              <a:ext uri="{FF2B5EF4-FFF2-40B4-BE49-F238E27FC236}">
                <a16:creationId xmlns:a16="http://schemas.microsoft.com/office/drawing/2014/main" id="{72C7A0DD-8AD1-499B-8A73-4AAEF52D3CA1}"/>
              </a:ext>
            </a:extLst>
          </p:cNvPr>
          <p:cNvSpPr txBox="1">
            <a:spLocks/>
          </p:cNvSpPr>
          <p:nvPr>
            <p:custDataLst>
              <p:tags r:id="rId39"/>
            </p:custDataLst>
          </p:nvPr>
        </p:nvSpPr>
        <p:spPr>
          <a:xfrm>
            <a:off x="4910193" y="3436772"/>
            <a:ext cx="792412" cy="208567"/>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7475EAC2-B893-4BEE-8A8C-41AB08C988C3}"/>
              </a:ext>
            </a:extLst>
          </p:cNvPr>
          <p:cNvGrpSpPr>
            <a:grpSpLocks/>
          </p:cNvGrpSpPr>
          <p:nvPr/>
        </p:nvGrpSpPr>
        <p:grpSpPr>
          <a:xfrm>
            <a:off x="2228697" y="2742978"/>
            <a:ext cx="2580740" cy="918236"/>
            <a:chOff x="2228697" y="2742978"/>
            <a:chExt cx="2580740" cy="918236"/>
          </a:xfrm>
        </p:grpSpPr>
        <p:sp>
          <p:nvSpPr>
            <p:cNvPr id="133" name="TextBox 132">
              <a:extLst>
                <a:ext uri="{FF2B5EF4-FFF2-40B4-BE49-F238E27FC236}">
                  <a16:creationId xmlns:a16="http://schemas.microsoft.com/office/drawing/2014/main" id="{8675676A-2378-4961-BBAD-1D428363E104}"/>
                </a:ext>
              </a:extLst>
            </p:cNvPr>
            <p:cNvSpPr txBox="1">
              <a:spLocks/>
            </p:cNvSpPr>
            <p:nvPr>
              <p:custDataLst>
                <p:tags r:id="rId64"/>
              </p:custDataLst>
            </p:nvPr>
          </p:nvSpPr>
          <p:spPr>
            <a:xfrm>
              <a:off x="2228697" y="2742978"/>
              <a:ext cx="2580740" cy="2085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Implants</a:t>
              </a:r>
            </a:p>
          </p:txBody>
        </p:sp>
        <p:sp>
          <p:nvSpPr>
            <p:cNvPr id="138" name="TextBox 137">
              <a:extLst>
                <a:ext uri="{FF2B5EF4-FFF2-40B4-BE49-F238E27FC236}">
                  <a16:creationId xmlns:a16="http://schemas.microsoft.com/office/drawing/2014/main" id="{422839BB-5C09-4786-924B-A4E639A947C3}"/>
                </a:ext>
              </a:extLst>
            </p:cNvPr>
            <p:cNvSpPr txBox="1">
              <a:spLocks/>
            </p:cNvSpPr>
            <p:nvPr>
              <p:custDataLst>
                <p:tags r:id="rId65"/>
              </p:custDataLst>
            </p:nvPr>
          </p:nvSpPr>
          <p:spPr>
            <a:xfrm>
              <a:off x="2228697" y="3452647"/>
              <a:ext cx="2580740" cy="2085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Neuromonitoring services</a:t>
              </a:r>
            </a:p>
          </p:txBody>
        </p:sp>
      </p:grpSp>
      <p:grpSp>
        <p:nvGrpSpPr>
          <p:cNvPr id="10" name="Group 9">
            <a:extLst>
              <a:ext uri="{FF2B5EF4-FFF2-40B4-BE49-F238E27FC236}">
                <a16:creationId xmlns:a16="http://schemas.microsoft.com/office/drawing/2014/main" id="{7229F34F-3435-49AB-85D3-391E8BA11679}"/>
              </a:ext>
            </a:extLst>
          </p:cNvPr>
          <p:cNvGrpSpPr/>
          <p:nvPr/>
        </p:nvGrpSpPr>
        <p:grpSpPr>
          <a:xfrm>
            <a:off x="2217290" y="1900849"/>
            <a:ext cx="3485315" cy="249880"/>
            <a:chOff x="2217290" y="1888508"/>
            <a:chExt cx="3485315" cy="249880"/>
          </a:xfrm>
        </p:grpSpPr>
        <p:sp>
          <p:nvSpPr>
            <p:cNvPr id="105" name="TextBox 104">
              <a:extLst>
                <a:ext uri="{FF2B5EF4-FFF2-40B4-BE49-F238E27FC236}">
                  <a16:creationId xmlns:a16="http://schemas.microsoft.com/office/drawing/2014/main" id="{C9AB6098-D35A-409C-9E74-91DB44D93CFC}"/>
                </a:ext>
              </a:extLst>
            </p:cNvPr>
            <p:cNvSpPr txBox="1">
              <a:spLocks/>
            </p:cNvSpPr>
            <p:nvPr>
              <p:custDataLst>
                <p:tags r:id="rId62"/>
              </p:custDataLst>
            </p:nvPr>
          </p:nvSpPr>
          <p:spPr>
            <a:xfrm>
              <a:off x="4910193" y="1912321"/>
              <a:ext cx="792412" cy="226067"/>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31" name="TextBox 130">
              <a:extLst>
                <a:ext uri="{FF2B5EF4-FFF2-40B4-BE49-F238E27FC236}">
                  <a16:creationId xmlns:a16="http://schemas.microsoft.com/office/drawing/2014/main" id="{298AFD01-D12D-4718-97AA-82D5C0F91199}"/>
                </a:ext>
              </a:extLst>
            </p:cNvPr>
            <p:cNvSpPr txBox="1">
              <a:spLocks/>
            </p:cNvSpPr>
            <p:nvPr>
              <p:custDataLst>
                <p:tags r:id="rId63"/>
              </p:custDataLst>
            </p:nvPr>
          </p:nvSpPr>
          <p:spPr>
            <a:xfrm>
              <a:off x="2217290" y="1888508"/>
              <a:ext cx="2580740" cy="2260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Mapping</a:t>
              </a:r>
            </a:p>
          </p:txBody>
        </p:sp>
      </p:grpSp>
      <p:grpSp>
        <p:nvGrpSpPr>
          <p:cNvPr id="11" name="Group 10">
            <a:extLst>
              <a:ext uri="{FF2B5EF4-FFF2-40B4-BE49-F238E27FC236}">
                <a16:creationId xmlns:a16="http://schemas.microsoft.com/office/drawing/2014/main" id="{3A974B31-EB65-48CA-BAF9-28FEB3F6AE33}"/>
              </a:ext>
            </a:extLst>
          </p:cNvPr>
          <p:cNvGrpSpPr/>
          <p:nvPr/>
        </p:nvGrpSpPr>
        <p:grpSpPr>
          <a:xfrm>
            <a:off x="2217290" y="2155151"/>
            <a:ext cx="3485315" cy="249880"/>
            <a:chOff x="2217290" y="2125053"/>
            <a:chExt cx="3485315" cy="249880"/>
          </a:xfrm>
        </p:grpSpPr>
        <p:sp>
          <p:nvSpPr>
            <p:cNvPr id="106" name="TextBox 105">
              <a:extLst>
                <a:ext uri="{FF2B5EF4-FFF2-40B4-BE49-F238E27FC236}">
                  <a16:creationId xmlns:a16="http://schemas.microsoft.com/office/drawing/2014/main" id="{0708FC5C-949C-421B-8CC8-4FCB1DE87821}"/>
                </a:ext>
              </a:extLst>
            </p:cNvPr>
            <p:cNvSpPr txBox="1">
              <a:spLocks/>
            </p:cNvSpPr>
            <p:nvPr>
              <p:custDataLst>
                <p:tags r:id="rId60"/>
              </p:custDataLst>
            </p:nvPr>
          </p:nvSpPr>
          <p:spPr>
            <a:xfrm>
              <a:off x="4910193" y="2148866"/>
              <a:ext cx="792412" cy="226067"/>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32" name="TextBox 131">
              <a:extLst>
                <a:ext uri="{FF2B5EF4-FFF2-40B4-BE49-F238E27FC236}">
                  <a16:creationId xmlns:a16="http://schemas.microsoft.com/office/drawing/2014/main" id="{42D50590-676F-4DBB-8633-DF40F4E7E112}"/>
                </a:ext>
              </a:extLst>
            </p:cNvPr>
            <p:cNvSpPr txBox="1">
              <a:spLocks/>
            </p:cNvSpPr>
            <p:nvPr>
              <p:custDataLst>
                <p:tags r:id="rId61"/>
              </p:custDataLst>
            </p:nvPr>
          </p:nvSpPr>
          <p:spPr>
            <a:xfrm>
              <a:off x="2217290" y="2125053"/>
              <a:ext cx="2580740" cy="2260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Rep service</a:t>
              </a:r>
            </a:p>
          </p:txBody>
        </p:sp>
      </p:grpSp>
      <p:grpSp>
        <p:nvGrpSpPr>
          <p:cNvPr id="27" name="Group 26">
            <a:extLst>
              <a:ext uri="{FF2B5EF4-FFF2-40B4-BE49-F238E27FC236}">
                <a16:creationId xmlns:a16="http://schemas.microsoft.com/office/drawing/2014/main" id="{85A4483B-B372-4887-A49D-9CA747DFD146}"/>
              </a:ext>
            </a:extLst>
          </p:cNvPr>
          <p:cNvGrpSpPr>
            <a:grpSpLocks/>
          </p:cNvGrpSpPr>
          <p:nvPr/>
        </p:nvGrpSpPr>
        <p:grpSpPr>
          <a:xfrm>
            <a:off x="2202757" y="1646547"/>
            <a:ext cx="3499848" cy="1012787"/>
            <a:chOff x="2202757" y="1646547"/>
            <a:chExt cx="3499848" cy="1012787"/>
          </a:xfrm>
        </p:grpSpPr>
        <p:grpSp>
          <p:nvGrpSpPr>
            <p:cNvPr id="9" name="Group 8">
              <a:extLst>
                <a:ext uri="{FF2B5EF4-FFF2-40B4-BE49-F238E27FC236}">
                  <a16:creationId xmlns:a16="http://schemas.microsoft.com/office/drawing/2014/main" id="{07913D86-6770-4718-AC78-86B112CB4BBE}"/>
                </a:ext>
              </a:extLst>
            </p:cNvPr>
            <p:cNvGrpSpPr/>
            <p:nvPr/>
          </p:nvGrpSpPr>
          <p:grpSpPr>
            <a:xfrm>
              <a:off x="2228697" y="1646547"/>
              <a:ext cx="3473907" cy="249879"/>
              <a:chOff x="2228697" y="1646547"/>
              <a:chExt cx="3473907" cy="249879"/>
            </a:xfrm>
          </p:grpSpPr>
          <p:sp>
            <p:nvSpPr>
              <p:cNvPr id="104" name="TextBox 103">
                <a:extLst>
                  <a:ext uri="{FF2B5EF4-FFF2-40B4-BE49-F238E27FC236}">
                    <a16:creationId xmlns:a16="http://schemas.microsoft.com/office/drawing/2014/main" id="{4C994C68-008F-4908-AC3F-8242C731A87F}"/>
                  </a:ext>
                </a:extLst>
              </p:cNvPr>
              <p:cNvSpPr txBox="1">
                <a:spLocks/>
              </p:cNvSpPr>
              <p:nvPr>
                <p:custDataLst>
                  <p:tags r:id="rId58"/>
                </p:custDataLst>
              </p:nvPr>
            </p:nvSpPr>
            <p:spPr>
              <a:xfrm>
                <a:off x="4910192" y="1670359"/>
                <a:ext cx="792412" cy="226067"/>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30" name="TextBox 129">
                <a:extLst>
                  <a:ext uri="{FF2B5EF4-FFF2-40B4-BE49-F238E27FC236}">
                    <a16:creationId xmlns:a16="http://schemas.microsoft.com/office/drawing/2014/main" id="{842436A5-5663-454C-BEAB-B1A4B59FAD39}"/>
                  </a:ext>
                </a:extLst>
              </p:cNvPr>
              <p:cNvSpPr txBox="1">
                <a:spLocks/>
              </p:cNvSpPr>
              <p:nvPr>
                <p:custDataLst>
                  <p:tags r:id="rId59"/>
                </p:custDataLst>
              </p:nvPr>
            </p:nvSpPr>
            <p:spPr>
              <a:xfrm>
                <a:off x="2228697" y="1646547"/>
                <a:ext cx="2580740" cy="2260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Implants</a:t>
                </a:r>
              </a:p>
            </p:txBody>
          </p:sp>
        </p:grpSp>
        <p:grpSp>
          <p:nvGrpSpPr>
            <p:cNvPr id="14" name="Group 13">
              <a:extLst>
                <a:ext uri="{FF2B5EF4-FFF2-40B4-BE49-F238E27FC236}">
                  <a16:creationId xmlns:a16="http://schemas.microsoft.com/office/drawing/2014/main" id="{C658DC11-C154-498B-9B4E-5B334AEB424F}"/>
                </a:ext>
              </a:extLst>
            </p:cNvPr>
            <p:cNvGrpSpPr/>
            <p:nvPr/>
          </p:nvGrpSpPr>
          <p:grpSpPr>
            <a:xfrm>
              <a:off x="2202757" y="2409454"/>
              <a:ext cx="3499848" cy="249880"/>
              <a:chOff x="2202757" y="2342079"/>
              <a:chExt cx="3499848" cy="249880"/>
            </a:xfrm>
          </p:grpSpPr>
          <p:sp>
            <p:nvSpPr>
              <p:cNvPr id="128" name="TextBox 127">
                <a:extLst>
                  <a:ext uri="{FF2B5EF4-FFF2-40B4-BE49-F238E27FC236}">
                    <a16:creationId xmlns:a16="http://schemas.microsoft.com/office/drawing/2014/main" id="{0F253AAF-B821-48BC-BD51-83D8179EF67B}"/>
                  </a:ext>
                </a:extLst>
              </p:cNvPr>
              <p:cNvSpPr txBox="1">
                <a:spLocks/>
              </p:cNvSpPr>
              <p:nvPr>
                <p:custDataLst>
                  <p:tags r:id="rId56"/>
                </p:custDataLst>
              </p:nvPr>
            </p:nvSpPr>
            <p:spPr>
              <a:xfrm>
                <a:off x="2202757" y="2342079"/>
                <a:ext cx="2580740" cy="2260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Perfusion services</a:t>
                </a:r>
              </a:p>
            </p:txBody>
          </p:sp>
          <p:sp>
            <p:nvSpPr>
              <p:cNvPr id="129" name="TextBox 128">
                <a:extLst>
                  <a:ext uri="{FF2B5EF4-FFF2-40B4-BE49-F238E27FC236}">
                    <a16:creationId xmlns:a16="http://schemas.microsoft.com/office/drawing/2014/main" id="{569ABE89-EED8-4A7F-91E7-00D9B215DDE2}"/>
                  </a:ext>
                </a:extLst>
              </p:cNvPr>
              <p:cNvSpPr txBox="1">
                <a:spLocks/>
              </p:cNvSpPr>
              <p:nvPr>
                <p:custDataLst>
                  <p:tags r:id="rId57"/>
                </p:custDataLst>
              </p:nvPr>
            </p:nvSpPr>
            <p:spPr>
              <a:xfrm>
                <a:off x="4910193" y="2365892"/>
                <a:ext cx="792412" cy="226067"/>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grpSp>
      <p:sp>
        <p:nvSpPr>
          <p:cNvPr id="96" name="TextBox 95">
            <a:extLst>
              <a:ext uri="{FF2B5EF4-FFF2-40B4-BE49-F238E27FC236}">
                <a16:creationId xmlns:a16="http://schemas.microsoft.com/office/drawing/2014/main" id="{D397269B-D495-4280-85D6-69B29513CAD6}"/>
              </a:ext>
            </a:extLst>
          </p:cNvPr>
          <p:cNvSpPr txBox="1">
            <a:spLocks/>
          </p:cNvSpPr>
          <p:nvPr>
            <p:custDataLst>
              <p:tags r:id="rId40"/>
            </p:custDataLst>
          </p:nvPr>
        </p:nvSpPr>
        <p:spPr>
          <a:xfrm>
            <a:off x="4910193" y="5823491"/>
            <a:ext cx="792412" cy="226067"/>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09" name="TextBox 108">
            <a:extLst>
              <a:ext uri="{FF2B5EF4-FFF2-40B4-BE49-F238E27FC236}">
                <a16:creationId xmlns:a16="http://schemas.microsoft.com/office/drawing/2014/main" id="{B0D33E89-852A-4B52-86E4-DDC0F051C6A6}"/>
              </a:ext>
            </a:extLst>
          </p:cNvPr>
          <p:cNvSpPr txBox="1">
            <a:spLocks/>
          </p:cNvSpPr>
          <p:nvPr>
            <p:custDataLst>
              <p:tags r:id="rId41"/>
            </p:custDataLst>
          </p:nvPr>
        </p:nvSpPr>
        <p:spPr>
          <a:xfrm>
            <a:off x="4910193" y="5416594"/>
            <a:ext cx="792412" cy="226068"/>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11" name="TextBox 110">
            <a:extLst>
              <a:ext uri="{FF2B5EF4-FFF2-40B4-BE49-F238E27FC236}">
                <a16:creationId xmlns:a16="http://schemas.microsoft.com/office/drawing/2014/main" id="{369C7C7F-9EA7-4281-9406-79F48FD78F53}"/>
              </a:ext>
            </a:extLst>
          </p:cNvPr>
          <p:cNvSpPr txBox="1">
            <a:spLocks/>
          </p:cNvSpPr>
          <p:nvPr>
            <p:custDataLst>
              <p:tags r:id="rId42"/>
            </p:custDataLst>
          </p:nvPr>
        </p:nvSpPr>
        <p:spPr>
          <a:xfrm>
            <a:off x="2202423" y="5415939"/>
            <a:ext cx="2607014" cy="304894"/>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Rep Service</a:t>
            </a:r>
          </a:p>
        </p:txBody>
      </p:sp>
      <p:sp>
        <p:nvSpPr>
          <p:cNvPr id="119" name="TextBox 118">
            <a:extLst>
              <a:ext uri="{FF2B5EF4-FFF2-40B4-BE49-F238E27FC236}">
                <a16:creationId xmlns:a16="http://schemas.microsoft.com/office/drawing/2014/main" id="{F02DEB25-C598-4C3C-A6C9-03A18C4BF27F}"/>
              </a:ext>
            </a:extLst>
          </p:cNvPr>
          <p:cNvSpPr txBox="1">
            <a:spLocks/>
          </p:cNvSpPr>
          <p:nvPr>
            <p:custDataLst>
              <p:tags r:id="rId43"/>
            </p:custDataLst>
          </p:nvPr>
        </p:nvSpPr>
        <p:spPr>
          <a:xfrm>
            <a:off x="4910193" y="4730375"/>
            <a:ext cx="787212" cy="178443"/>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21" name="TextBox 120">
            <a:extLst>
              <a:ext uri="{FF2B5EF4-FFF2-40B4-BE49-F238E27FC236}">
                <a16:creationId xmlns:a16="http://schemas.microsoft.com/office/drawing/2014/main" id="{71E3B069-2B16-40AB-9B50-3BD4C166555B}"/>
              </a:ext>
            </a:extLst>
          </p:cNvPr>
          <p:cNvSpPr txBox="1">
            <a:spLocks/>
          </p:cNvSpPr>
          <p:nvPr>
            <p:custDataLst>
              <p:tags r:id="rId44"/>
            </p:custDataLst>
          </p:nvPr>
        </p:nvSpPr>
        <p:spPr>
          <a:xfrm>
            <a:off x="4902255" y="4027498"/>
            <a:ext cx="800349" cy="178442"/>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22" name="TextBox 121">
            <a:extLst>
              <a:ext uri="{FF2B5EF4-FFF2-40B4-BE49-F238E27FC236}">
                <a16:creationId xmlns:a16="http://schemas.microsoft.com/office/drawing/2014/main" id="{3E43B079-9465-4F30-BC0E-F49D9E9290E4}"/>
              </a:ext>
            </a:extLst>
          </p:cNvPr>
          <p:cNvSpPr txBox="1">
            <a:spLocks/>
          </p:cNvSpPr>
          <p:nvPr>
            <p:custDataLst>
              <p:tags r:id="rId45"/>
            </p:custDataLst>
          </p:nvPr>
        </p:nvSpPr>
        <p:spPr>
          <a:xfrm>
            <a:off x="2228696" y="3655672"/>
            <a:ext cx="2580740" cy="2085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SPD turn around on Instrument sets</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sp>
        <p:nvSpPr>
          <p:cNvPr id="123" name="TextBox 122">
            <a:extLst>
              <a:ext uri="{FF2B5EF4-FFF2-40B4-BE49-F238E27FC236}">
                <a16:creationId xmlns:a16="http://schemas.microsoft.com/office/drawing/2014/main" id="{B6E24A5A-A8D6-41A1-A8BB-CAE034FFB6A0}"/>
              </a:ext>
            </a:extLst>
          </p:cNvPr>
          <p:cNvSpPr txBox="1">
            <a:spLocks/>
          </p:cNvSpPr>
          <p:nvPr>
            <p:custDataLst>
              <p:tags r:id="rId46"/>
            </p:custDataLst>
          </p:nvPr>
        </p:nvSpPr>
        <p:spPr>
          <a:xfrm>
            <a:off x="2215559" y="4571222"/>
            <a:ext cx="2593877" cy="339945"/>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SPD turn around on Instrument sets</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sp>
        <p:nvSpPr>
          <p:cNvPr id="124" name="TextBox 123">
            <a:extLst>
              <a:ext uri="{FF2B5EF4-FFF2-40B4-BE49-F238E27FC236}">
                <a16:creationId xmlns:a16="http://schemas.microsoft.com/office/drawing/2014/main" id="{A0C5681F-241A-4CB0-B9E2-7D92871A1B9C}"/>
              </a:ext>
            </a:extLst>
          </p:cNvPr>
          <p:cNvSpPr txBox="1">
            <a:spLocks/>
          </p:cNvSpPr>
          <p:nvPr>
            <p:custDataLst>
              <p:tags r:id="rId47"/>
            </p:custDataLst>
          </p:nvPr>
        </p:nvSpPr>
        <p:spPr>
          <a:xfrm>
            <a:off x="4910192" y="3666960"/>
            <a:ext cx="792412" cy="208567"/>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25" name="TextBox 124">
            <a:extLst>
              <a:ext uri="{FF2B5EF4-FFF2-40B4-BE49-F238E27FC236}">
                <a16:creationId xmlns:a16="http://schemas.microsoft.com/office/drawing/2014/main" id="{EE69CBCE-0C5A-4AC6-B25F-D1C66B0E6FFC}"/>
              </a:ext>
            </a:extLst>
          </p:cNvPr>
          <p:cNvSpPr txBox="1">
            <a:spLocks/>
          </p:cNvSpPr>
          <p:nvPr>
            <p:custDataLst>
              <p:tags r:id="rId48"/>
            </p:custDataLst>
          </p:nvPr>
        </p:nvSpPr>
        <p:spPr>
          <a:xfrm>
            <a:off x="5829300" y="3195415"/>
            <a:ext cx="3213109" cy="624549"/>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lt"/>
                <a:cs typeface="Calibri"/>
              </a:rPr>
              <a:t>Engage with SPD departments to review turnaround times on Instrument sets if we exceed 100% over normal procedures expectation.</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Calibri"/>
              <a:ea typeface="+mn-ea"/>
              <a:cs typeface="Calibri"/>
            </a:endParaRPr>
          </a:p>
        </p:txBody>
      </p:sp>
      <p:sp>
        <p:nvSpPr>
          <p:cNvPr id="126" name="TextBox 125">
            <a:extLst>
              <a:ext uri="{FF2B5EF4-FFF2-40B4-BE49-F238E27FC236}">
                <a16:creationId xmlns:a16="http://schemas.microsoft.com/office/drawing/2014/main" id="{E5B9E0CE-AF99-44FA-AD64-D5F0729DA580}"/>
              </a:ext>
            </a:extLst>
          </p:cNvPr>
          <p:cNvSpPr txBox="1">
            <a:spLocks/>
          </p:cNvSpPr>
          <p:nvPr>
            <p:custDataLst>
              <p:tags r:id="rId49"/>
            </p:custDataLst>
          </p:nvPr>
        </p:nvSpPr>
        <p:spPr>
          <a:xfrm>
            <a:off x="5829300" y="4370165"/>
            <a:ext cx="3213109" cy="624549"/>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lt"/>
                <a:cs typeface="Calibri"/>
              </a:rPr>
              <a:t>Engage with SPD departments to review turnaround times on Instrument sets if we exceed 100% over normal procedures expectation.</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Calibri"/>
              <a:ea typeface="+mn-ea"/>
              <a:cs typeface="Calibri"/>
            </a:endParaRPr>
          </a:p>
        </p:txBody>
      </p:sp>
      <p:sp>
        <p:nvSpPr>
          <p:cNvPr id="6" name="TextBox 5">
            <a:extLst>
              <a:ext uri="{FF2B5EF4-FFF2-40B4-BE49-F238E27FC236}">
                <a16:creationId xmlns:a16="http://schemas.microsoft.com/office/drawing/2014/main" id="{B1EBB378-F9EF-4ECE-A59E-D511005F8EE2}"/>
              </a:ext>
            </a:extLst>
          </p:cNvPr>
          <p:cNvSpPr txBox="1">
            <a:spLocks/>
          </p:cNvSpPr>
          <p:nvPr>
            <p:custDataLst>
              <p:tags r:id="rId50"/>
            </p:custDataLst>
          </p:nvPr>
        </p:nvSpPr>
        <p:spPr>
          <a:xfrm>
            <a:off x="2244661" y="1411533"/>
            <a:ext cx="2580740" cy="226067"/>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lt"/>
                <a:cs typeface="Calibri"/>
              </a:rPr>
              <a:t>Nursing Supplies </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sp>
        <p:nvSpPr>
          <p:cNvPr id="108" name="TextBox 107">
            <a:extLst>
              <a:ext uri="{FF2B5EF4-FFF2-40B4-BE49-F238E27FC236}">
                <a16:creationId xmlns:a16="http://schemas.microsoft.com/office/drawing/2014/main" id="{7D679B6D-EEC5-47CC-B5BE-C5A20C6BCF4B}"/>
              </a:ext>
            </a:extLst>
          </p:cNvPr>
          <p:cNvSpPr txBox="1">
            <a:spLocks/>
          </p:cNvSpPr>
          <p:nvPr>
            <p:custDataLst>
              <p:tags r:id="rId51"/>
            </p:custDataLst>
          </p:nvPr>
        </p:nvSpPr>
        <p:spPr>
          <a:xfrm>
            <a:off x="4910192" y="4257685"/>
            <a:ext cx="800349" cy="178442"/>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35" name="TextBox 134">
            <a:extLst>
              <a:ext uri="{FF2B5EF4-FFF2-40B4-BE49-F238E27FC236}">
                <a16:creationId xmlns:a16="http://schemas.microsoft.com/office/drawing/2014/main" id="{04445168-6C6D-4EBA-8F4A-9DFF0EE44117}"/>
              </a:ext>
            </a:extLst>
          </p:cNvPr>
          <p:cNvSpPr txBox="1">
            <a:spLocks/>
          </p:cNvSpPr>
          <p:nvPr>
            <p:custDataLst>
              <p:tags r:id="rId52"/>
            </p:custDataLst>
          </p:nvPr>
        </p:nvSpPr>
        <p:spPr>
          <a:xfrm>
            <a:off x="4902338" y="954082"/>
            <a:ext cx="800267" cy="186790"/>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270"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Calibri"/>
            </a:endParaRPr>
          </a:p>
        </p:txBody>
      </p:sp>
      <p:sp>
        <p:nvSpPr>
          <p:cNvPr id="139" name="TextBox 138">
            <a:extLst>
              <a:ext uri="{FF2B5EF4-FFF2-40B4-BE49-F238E27FC236}">
                <a16:creationId xmlns:a16="http://schemas.microsoft.com/office/drawing/2014/main" id="{689119F3-B4E1-4597-9D59-08710726C3B2}"/>
              </a:ext>
            </a:extLst>
          </p:cNvPr>
          <p:cNvSpPr txBox="1">
            <a:spLocks/>
          </p:cNvSpPr>
          <p:nvPr>
            <p:custDataLst>
              <p:tags r:id="rId53"/>
            </p:custDataLst>
          </p:nvPr>
        </p:nvSpPr>
        <p:spPr>
          <a:xfrm>
            <a:off x="4902338" y="1174041"/>
            <a:ext cx="800267" cy="186790"/>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7A722F8C-49D5-4C42-9439-6F106C832CAD}"/>
              </a:ext>
            </a:extLst>
          </p:cNvPr>
          <p:cNvSpPr txBox="1">
            <a:spLocks/>
          </p:cNvSpPr>
          <p:nvPr>
            <p:custDataLst>
              <p:tags r:id="rId54"/>
            </p:custDataLst>
          </p:nvPr>
        </p:nvSpPr>
        <p:spPr>
          <a:xfrm>
            <a:off x="4904360" y="747063"/>
            <a:ext cx="800203" cy="154418"/>
          </a:xfrm>
          <a:prstGeom prst="rect">
            <a:avLst/>
          </a:prstGeom>
          <a:solidFill>
            <a:srgbClr val="FFFF00"/>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07" name="TextBox 106">
            <a:extLst>
              <a:ext uri="{FF2B5EF4-FFF2-40B4-BE49-F238E27FC236}">
                <a16:creationId xmlns:a16="http://schemas.microsoft.com/office/drawing/2014/main" id="{8A4C2DC9-A9A6-433B-B038-9BD520E4D227}"/>
              </a:ext>
            </a:extLst>
          </p:cNvPr>
          <p:cNvSpPr txBox="1">
            <a:spLocks/>
          </p:cNvSpPr>
          <p:nvPr>
            <p:custDataLst>
              <p:tags r:id="rId55"/>
            </p:custDataLst>
          </p:nvPr>
        </p:nvSpPr>
        <p:spPr>
          <a:xfrm>
            <a:off x="4904360" y="1418934"/>
            <a:ext cx="800203" cy="154418"/>
          </a:xfrm>
          <a:prstGeom prst="rect">
            <a:avLst/>
          </a:prstGeom>
          <a:solidFill>
            <a:srgbClr val="FFFF00"/>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66450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Object 47" hidden="1">
            <a:extLst>
              <a:ext uri="{FF2B5EF4-FFF2-40B4-BE49-F238E27FC236}">
                <a16:creationId xmlns:a16="http://schemas.microsoft.com/office/drawing/2014/main" id="{39084192-B621-4E4A-9A20-4B13808D954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015" name="think-cell Slide" r:id="rId69" imgW="395" imgH="394" progId="TCLayout.ActiveDocument.1">
                  <p:embed/>
                </p:oleObj>
              </mc:Choice>
              <mc:Fallback>
                <p:oleObj name="think-cell Slide" r:id="rId69" imgW="395" imgH="394" progId="TCLayout.ActiveDocument.1">
                  <p:embed/>
                  <p:pic>
                    <p:nvPicPr>
                      <p:cNvPr id="48" name="Object 47" hidden="1">
                        <a:extLst>
                          <a:ext uri="{FF2B5EF4-FFF2-40B4-BE49-F238E27FC236}">
                            <a16:creationId xmlns:a16="http://schemas.microsoft.com/office/drawing/2014/main" id="{39084192-B621-4E4A-9A20-4B13808D9546}"/>
                          </a:ext>
                        </a:extLst>
                      </p:cNvPr>
                      <p:cNvPicPr/>
                      <p:nvPr/>
                    </p:nvPicPr>
                    <p:blipFill>
                      <a:blip r:embed="rId70"/>
                      <a:stretch>
                        <a:fillRect/>
                      </a:stretch>
                    </p:blipFill>
                    <p:spPr>
                      <a:xfrm>
                        <a:off x="1588" y="1588"/>
                        <a:ext cx="1588" cy="1588"/>
                      </a:xfrm>
                      <a:prstGeom prst="rect">
                        <a:avLst/>
                      </a:prstGeom>
                    </p:spPr>
                  </p:pic>
                </p:oleObj>
              </mc:Fallback>
            </mc:AlternateContent>
          </a:graphicData>
        </a:graphic>
      </p:graphicFrame>
      <p:sp>
        <p:nvSpPr>
          <p:cNvPr id="59" name="Rectangle 58" hidden="1">
            <a:extLst>
              <a:ext uri="{FF2B5EF4-FFF2-40B4-BE49-F238E27FC236}">
                <a16:creationId xmlns:a16="http://schemas.microsoft.com/office/drawing/2014/main" id="{DB7D0B41-76EC-421C-B3E9-0C3FEE76DF31}"/>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Georgia" panose="02040502050405020303" pitchFamily="18" charset="0"/>
              <a:ea typeface="+mn-ea"/>
              <a:cs typeface="+mn-cs"/>
              <a:sym typeface="Georgia" panose="02040502050405020303" pitchFamily="18" charset="0"/>
            </a:endParaRPr>
          </a:p>
        </p:txBody>
      </p:sp>
      <p:sp>
        <p:nvSpPr>
          <p:cNvPr id="47" name="Rectangle 46">
            <a:extLst>
              <a:ext uri="{FF2B5EF4-FFF2-40B4-BE49-F238E27FC236}">
                <a16:creationId xmlns:a16="http://schemas.microsoft.com/office/drawing/2014/main" id="{72100301-2A65-4903-B0AF-5FDD94FF77BB}"/>
              </a:ext>
            </a:extLst>
          </p:cNvPr>
          <p:cNvSpPr/>
          <p:nvPr/>
        </p:nvSpPr>
        <p:spPr>
          <a:xfrm>
            <a:off x="8509224" y="5518202"/>
            <a:ext cx="3656836" cy="1268488"/>
          </a:xfrm>
          <a:prstGeom prst="rect">
            <a:avLst/>
          </a:prstGeom>
          <a:solidFill>
            <a:schemeClr val="bg2"/>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a:ea typeface="+mn-ea"/>
              <a:cs typeface="+mn-cs"/>
            </a:endParaRPr>
          </a:p>
        </p:txBody>
      </p:sp>
      <p:cxnSp>
        <p:nvCxnSpPr>
          <p:cNvPr id="5" name="Straight Connector 4">
            <a:extLst>
              <a:ext uri="{FF2B5EF4-FFF2-40B4-BE49-F238E27FC236}">
                <a16:creationId xmlns:a16="http://schemas.microsoft.com/office/drawing/2014/main" id="{ECCD461C-5261-40DB-8370-B0D69F6632E0}"/>
              </a:ext>
            </a:extLst>
          </p:cNvPr>
          <p:cNvCxnSpPr>
            <a:cxnSpLocks/>
          </p:cNvCxnSpPr>
          <p:nvPr>
            <p:custDataLst>
              <p:tags r:id="rId4"/>
            </p:custDataLst>
          </p:nvPr>
        </p:nvCxnSpPr>
        <p:spPr>
          <a:xfrm>
            <a:off x="279138" y="2952933"/>
            <a:ext cx="11452153"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074EED-39D5-4644-9590-600FEEC1B5A4}"/>
              </a:ext>
            </a:extLst>
          </p:cNvPr>
          <p:cNvSpPr txBox="1">
            <a:spLocks/>
          </p:cNvSpPr>
          <p:nvPr>
            <p:custDataLst>
              <p:tags r:id="rId5"/>
            </p:custDataLst>
          </p:nvPr>
        </p:nvSpPr>
        <p:spPr>
          <a:xfrm>
            <a:off x="4910193" y="1854813"/>
            <a:ext cx="792412" cy="278418"/>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C46DE4D4-4B6B-4E6A-9C97-4B8114A73269}"/>
              </a:ext>
            </a:extLst>
          </p:cNvPr>
          <p:cNvSpPr txBox="1">
            <a:spLocks/>
          </p:cNvSpPr>
          <p:nvPr>
            <p:custDataLst>
              <p:tags r:id="rId6"/>
            </p:custDataLst>
          </p:nvPr>
        </p:nvSpPr>
        <p:spPr>
          <a:xfrm>
            <a:off x="4910193" y="2225506"/>
            <a:ext cx="792412" cy="278418"/>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0" name="TextBox 9">
            <a:extLst>
              <a:ext uri="{FF2B5EF4-FFF2-40B4-BE49-F238E27FC236}">
                <a16:creationId xmlns:a16="http://schemas.microsoft.com/office/drawing/2014/main" id="{DE2316AC-F218-4B9C-ACA1-B3EEAFD34335}"/>
              </a:ext>
            </a:extLst>
          </p:cNvPr>
          <p:cNvSpPr txBox="1"/>
          <p:nvPr>
            <p:custDataLst>
              <p:tags r:id="rId7"/>
            </p:custDataLst>
          </p:nvPr>
        </p:nvSpPr>
        <p:spPr>
          <a:xfrm>
            <a:off x="5803361" y="1918393"/>
            <a:ext cx="3511677" cy="1019811"/>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Core list of critical items completed &amp; maintained with possible subs for RT, currently in process for Anesthesia</a:t>
            </a:r>
          </a:p>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Weekly connect of key RT stakeholders and continued communication with RT Resource Council</a:t>
            </a:r>
          </a:p>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Shifting inventory as needed throughout the system</a:t>
            </a:r>
          </a:p>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Utilizing reporting tools for earlier detection of supply shortages</a:t>
            </a:r>
          </a:p>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B04C743-5C8B-43CA-8EE3-2F7D4B81801F}"/>
              </a:ext>
            </a:extLst>
          </p:cNvPr>
          <p:cNvSpPr txBox="1"/>
          <p:nvPr>
            <p:custDataLst>
              <p:tags r:id="rId8"/>
            </p:custDataLst>
          </p:nvPr>
        </p:nvSpPr>
        <p:spPr>
          <a:xfrm>
            <a:off x="9169105" y="1854813"/>
            <a:ext cx="2562186" cy="1019811"/>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Continued monitoring of department level inventory, identifying items in critical need</a:t>
            </a:r>
          </a:p>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Maximizing ministry level ordering ability, maintaining higher than normal stock levels as appropriate for ministry</a:t>
            </a:r>
          </a:p>
        </p:txBody>
      </p:sp>
      <p:cxnSp>
        <p:nvCxnSpPr>
          <p:cNvPr id="12" name="Straight Connector 11">
            <a:extLst>
              <a:ext uri="{FF2B5EF4-FFF2-40B4-BE49-F238E27FC236}">
                <a16:creationId xmlns:a16="http://schemas.microsoft.com/office/drawing/2014/main" id="{13D1EC2F-D121-4A34-BEDE-8EA589E7DF6C}"/>
              </a:ext>
            </a:extLst>
          </p:cNvPr>
          <p:cNvCxnSpPr/>
          <p:nvPr>
            <p:custDataLst>
              <p:tags r:id="rId9"/>
            </p:custDataLst>
          </p:nvPr>
        </p:nvCxnSpPr>
        <p:spPr>
          <a:xfrm>
            <a:off x="647670" y="1748165"/>
            <a:ext cx="1108362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5BF6537-26B3-4D4E-BADD-61C9EC541313}"/>
              </a:ext>
            </a:extLst>
          </p:cNvPr>
          <p:cNvSpPr txBox="1">
            <a:spLocks/>
          </p:cNvSpPr>
          <p:nvPr>
            <p:custDataLst>
              <p:tags r:id="rId10"/>
            </p:custDataLst>
          </p:nvPr>
        </p:nvSpPr>
        <p:spPr>
          <a:xfrm>
            <a:off x="600222" y="3031241"/>
            <a:ext cx="1503351" cy="1019811"/>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PPE</a:t>
            </a:r>
          </a:p>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Cole Ercanbrack</a:t>
            </a:r>
          </a:p>
        </p:txBody>
      </p:sp>
      <p:sp>
        <p:nvSpPr>
          <p:cNvPr id="14" name="TextBox 13">
            <a:extLst>
              <a:ext uri="{FF2B5EF4-FFF2-40B4-BE49-F238E27FC236}">
                <a16:creationId xmlns:a16="http://schemas.microsoft.com/office/drawing/2014/main" id="{21594C22-D24C-4DFF-A01D-7793FFA490B9}"/>
              </a:ext>
            </a:extLst>
          </p:cNvPr>
          <p:cNvSpPr txBox="1"/>
          <p:nvPr>
            <p:custDataLst>
              <p:tags r:id="rId11"/>
            </p:custDataLst>
          </p:nvPr>
        </p:nvSpPr>
        <p:spPr>
          <a:xfrm>
            <a:off x="5829300" y="3031241"/>
            <a:ext cx="3213109" cy="1019811"/>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Maximizing allocation from contracted suppliers</a:t>
            </a:r>
            <a:endParaRPr kumimoji="0" lang="en-US" sz="1100" b="0" i="0" u="none" strike="noStrike" kern="1200" cap="none" spc="0" normalizeH="0" baseline="0" noProof="0">
              <a:ln>
                <a:noFill/>
              </a:ln>
              <a:solidFill>
                <a:srgbClr val="000000"/>
              </a:solidFill>
              <a:effectLst/>
              <a:uLnTx/>
              <a:uFillTx/>
              <a:latin typeface="Calibri"/>
              <a:ea typeface="+mn-ea"/>
              <a:cs typeface="Calibri"/>
            </a:endParaRPr>
          </a:p>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Managing non-traditional supply channels</a:t>
            </a:r>
            <a:endParaRPr kumimoji="0" lang="en-US" sz="1100" b="0" i="0" u="none" strike="noStrike" kern="1200" cap="none" spc="0" normalizeH="0" baseline="0" noProof="0">
              <a:ln>
                <a:noFill/>
              </a:ln>
              <a:solidFill>
                <a:srgbClr val="000000"/>
              </a:solidFill>
              <a:effectLst/>
              <a:uLnTx/>
              <a:uFillTx/>
              <a:latin typeface="Calibri"/>
              <a:ea typeface="+mn-ea"/>
              <a:cs typeface="Calibri"/>
            </a:endParaRPr>
          </a:p>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Monitoring &amp; aligning with system IP’s PPE strategies and Nations changes.</a:t>
            </a:r>
            <a:endParaRPr kumimoji="0" lang="en-US" sz="1100" b="0" i="0" u="none" strike="noStrike" kern="1200" cap="none" spc="0" normalizeH="0" baseline="0" noProof="0">
              <a:ln>
                <a:noFill/>
              </a:ln>
              <a:solidFill>
                <a:srgbClr val="000000"/>
              </a:solidFill>
              <a:effectLst/>
              <a:uLnTx/>
              <a:uFillTx/>
              <a:latin typeface="Calibri"/>
              <a:ea typeface="+mn-ea"/>
              <a:cs typeface="Calibri"/>
            </a:endParaRPr>
          </a:p>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Increasing owned inventory levels for flexibility</a:t>
            </a:r>
            <a:endParaRPr kumimoji="0" lang="en-US" sz="1100" b="0" i="0" u="none" strike="noStrike" kern="1200" cap="none" spc="0" normalizeH="0" baseline="0" noProof="0">
              <a:ln>
                <a:noFill/>
              </a:ln>
              <a:solidFill>
                <a:srgbClr val="000000"/>
              </a:solidFill>
              <a:effectLst/>
              <a:uLnTx/>
              <a:uFillTx/>
              <a:latin typeface="Calibri"/>
              <a:ea typeface="+mn-ea"/>
              <a:cs typeface="Calibri"/>
            </a:endParaRPr>
          </a:p>
          <a:p>
            <a:pPr marL="193675" marR="0" lvl="1" indent="-19177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Calibri"/>
              </a:rPr>
              <a:t>Implementing PAPR/CAPR stockpile program</a:t>
            </a:r>
          </a:p>
        </p:txBody>
      </p:sp>
      <p:sp>
        <p:nvSpPr>
          <p:cNvPr id="15" name="TextBox 14">
            <a:extLst>
              <a:ext uri="{FF2B5EF4-FFF2-40B4-BE49-F238E27FC236}">
                <a16:creationId xmlns:a16="http://schemas.microsoft.com/office/drawing/2014/main" id="{9826FAAE-3852-4C04-ADFE-1DC50E234649}"/>
              </a:ext>
            </a:extLst>
          </p:cNvPr>
          <p:cNvSpPr txBox="1"/>
          <p:nvPr>
            <p:custDataLst>
              <p:tags r:id="rId12"/>
            </p:custDataLst>
          </p:nvPr>
        </p:nvSpPr>
        <p:spPr>
          <a:xfrm>
            <a:off x="9169105" y="3031241"/>
            <a:ext cx="2562186" cy="1019811"/>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Align with system IP’s PPE usage, practices and conservations efforts</a:t>
            </a:r>
          </a:p>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11E172B3-46E2-4356-8F09-AD785070949C}"/>
              </a:ext>
            </a:extLst>
          </p:cNvPr>
          <p:cNvSpPr txBox="1"/>
          <p:nvPr>
            <p:custDataLst>
              <p:tags r:id="rId13"/>
            </p:custDataLst>
          </p:nvPr>
        </p:nvSpPr>
        <p:spPr>
          <a:xfrm rot="16200000">
            <a:off x="-1431686" y="4742064"/>
            <a:ext cx="3680623" cy="258974"/>
          </a:xfrm>
          <a:prstGeom prst="rect">
            <a:avLst/>
          </a:prstGeom>
          <a:solidFill>
            <a:schemeClr val="accent3"/>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ctr"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General categories</a:t>
            </a:r>
          </a:p>
        </p:txBody>
      </p:sp>
      <p:cxnSp>
        <p:nvCxnSpPr>
          <p:cNvPr id="21" name="Straight Connector 20">
            <a:extLst>
              <a:ext uri="{FF2B5EF4-FFF2-40B4-BE49-F238E27FC236}">
                <a16:creationId xmlns:a16="http://schemas.microsoft.com/office/drawing/2014/main" id="{5942B428-CC17-4175-8BB1-938254DAE2B7}"/>
              </a:ext>
            </a:extLst>
          </p:cNvPr>
          <p:cNvCxnSpPr/>
          <p:nvPr>
            <p:custDataLst>
              <p:tags r:id="rId14"/>
            </p:custDataLst>
          </p:nvPr>
        </p:nvCxnSpPr>
        <p:spPr>
          <a:xfrm>
            <a:off x="647669" y="4097810"/>
            <a:ext cx="1108362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0046AB5-BFC2-4F79-BB9C-20637BEE2341}"/>
              </a:ext>
            </a:extLst>
          </p:cNvPr>
          <p:cNvSpPr txBox="1">
            <a:spLocks/>
          </p:cNvSpPr>
          <p:nvPr>
            <p:custDataLst>
              <p:tags r:id="rId15"/>
            </p:custDataLst>
          </p:nvPr>
        </p:nvSpPr>
        <p:spPr>
          <a:xfrm>
            <a:off x="600222" y="4176115"/>
            <a:ext cx="1503351" cy="1019811"/>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EVS</a:t>
            </a:r>
          </a:p>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Gerry Slingsby</a:t>
            </a:r>
          </a:p>
        </p:txBody>
      </p:sp>
      <p:cxnSp>
        <p:nvCxnSpPr>
          <p:cNvPr id="29" name="Straight Connector 28">
            <a:extLst>
              <a:ext uri="{FF2B5EF4-FFF2-40B4-BE49-F238E27FC236}">
                <a16:creationId xmlns:a16="http://schemas.microsoft.com/office/drawing/2014/main" id="{27FC24B5-DA15-40F7-A83B-7CFE8E5790A1}"/>
              </a:ext>
            </a:extLst>
          </p:cNvPr>
          <p:cNvCxnSpPr/>
          <p:nvPr>
            <p:custDataLst>
              <p:tags r:id="rId16"/>
            </p:custDataLst>
          </p:nvPr>
        </p:nvCxnSpPr>
        <p:spPr>
          <a:xfrm>
            <a:off x="647668" y="5246130"/>
            <a:ext cx="11083621" cy="0"/>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CF97F31-BC7B-4C52-8721-CE87A3A357A0}"/>
              </a:ext>
            </a:extLst>
          </p:cNvPr>
          <p:cNvSpPr txBox="1">
            <a:spLocks/>
          </p:cNvSpPr>
          <p:nvPr>
            <p:custDataLst>
              <p:tags r:id="rId17"/>
            </p:custDataLst>
          </p:nvPr>
        </p:nvSpPr>
        <p:spPr>
          <a:xfrm>
            <a:off x="600221" y="5324440"/>
            <a:ext cx="1503351" cy="1390502"/>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Testing</a:t>
            </a:r>
          </a:p>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Andy Maze</a:t>
            </a:r>
          </a:p>
        </p:txBody>
      </p:sp>
      <p:sp>
        <p:nvSpPr>
          <p:cNvPr id="31" name="TextBox 30">
            <a:extLst>
              <a:ext uri="{FF2B5EF4-FFF2-40B4-BE49-F238E27FC236}">
                <a16:creationId xmlns:a16="http://schemas.microsoft.com/office/drawing/2014/main" id="{F0576579-906A-4F18-9A13-BB0CF1E1E326}"/>
              </a:ext>
            </a:extLst>
          </p:cNvPr>
          <p:cNvSpPr txBox="1">
            <a:spLocks/>
          </p:cNvSpPr>
          <p:nvPr>
            <p:custDataLst>
              <p:tags r:id="rId18"/>
            </p:custDataLst>
          </p:nvPr>
        </p:nvSpPr>
        <p:spPr>
          <a:xfrm>
            <a:off x="5829299" y="5324440"/>
            <a:ext cx="3213109" cy="1390502"/>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5000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Sourcing more in-house high-complexity reagents</a:t>
            </a:r>
          </a:p>
          <a:p>
            <a:pPr marL="193675" marR="0" lvl="1" indent="-192088" algn="l" defTabSz="1218026" rtl="0" eaLnBrk="1" fontAlgn="base" latinLnBrk="0" hangingPunct="1">
              <a:lnSpc>
                <a:spcPct val="100000"/>
              </a:lnSpc>
              <a:spcBef>
                <a:spcPct val="5000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Driving efficiency with reference labs</a:t>
            </a:r>
          </a:p>
          <a:p>
            <a:pPr marL="193675" marR="0" lvl="1" indent="-192088" algn="l" defTabSz="1218026" rtl="0" eaLnBrk="1" fontAlgn="base" latinLnBrk="0" hangingPunct="1">
              <a:lnSpc>
                <a:spcPct val="100000"/>
              </a:lnSpc>
              <a:spcBef>
                <a:spcPct val="5000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Synchronizing swab and reagent supply </a:t>
            </a:r>
          </a:p>
        </p:txBody>
      </p:sp>
      <p:sp>
        <p:nvSpPr>
          <p:cNvPr id="32" name="TextBox 31">
            <a:extLst>
              <a:ext uri="{FF2B5EF4-FFF2-40B4-BE49-F238E27FC236}">
                <a16:creationId xmlns:a16="http://schemas.microsoft.com/office/drawing/2014/main" id="{E317EC77-EF27-4DE8-A5C8-1E743BDAAAEB}"/>
              </a:ext>
            </a:extLst>
          </p:cNvPr>
          <p:cNvSpPr txBox="1">
            <a:spLocks/>
          </p:cNvSpPr>
          <p:nvPr>
            <p:custDataLst>
              <p:tags r:id="rId19"/>
            </p:custDataLst>
          </p:nvPr>
        </p:nvSpPr>
        <p:spPr>
          <a:xfrm>
            <a:off x="9169104" y="5324440"/>
            <a:ext cx="2562186" cy="1390502"/>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5000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Alignment on serological, PCR testing</a:t>
            </a:r>
          </a:p>
          <a:p>
            <a:pPr marL="193675" marR="0" lvl="1" indent="-192088" algn="l" defTabSz="1218026" rtl="0" eaLnBrk="1" fontAlgn="base" latinLnBrk="0" hangingPunct="1">
              <a:lnSpc>
                <a:spcPct val="100000"/>
              </a:lnSpc>
              <a:spcBef>
                <a:spcPct val="5000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Labs confirm alternative specimen types</a:t>
            </a:r>
          </a:p>
          <a:p>
            <a:pPr marL="193675" marR="0" lvl="1" indent="-192088" algn="l" defTabSz="1218026" rtl="0" eaLnBrk="1" fontAlgn="base" latinLnBrk="0" hangingPunct="1">
              <a:lnSpc>
                <a:spcPct val="100000"/>
              </a:lnSpc>
              <a:spcBef>
                <a:spcPct val="5000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System blood donation strategy</a:t>
            </a:r>
          </a:p>
        </p:txBody>
      </p:sp>
      <p:sp>
        <p:nvSpPr>
          <p:cNvPr id="33" name="TextBox 32">
            <a:extLst>
              <a:ext uri="{FF2B5EF4-FFF2-40B4-BE49-F238E27FC236}">
                <a16:creationId xmlns:a16="http://schemas.microsoft.com/office/drawing/2014/main" id="{FDB35FE9-24CD-4C8E-A7A6-E69EA5B32ACE}"/>
              </a:ext>
            </a:extLst>
          </p:cNvPr>
          <p:cNvSpPr txBox="1">
            <a:spLocks/>
          </p:cNvSpPr>
          <p:nvPr>
            <p:custDataLst>
              <p:tags r:id="rId20"/>
            </p:custDataLst>
          </p:nvPr>
        </p:nvSpPr>
        <p:spPr>
          <a:xfrm>
            <a:off x="600222" y="1854813"/>
            <a:ext cx="1503351" cy="1019811"/>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Respiratory Therapy </a:t>
            </a:r>
          </a:p>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&amp; Anesthesia</a:t>
            </a:r>
          </a:p>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Tran Nguyen</a:t>
            </a:r>
          </a:p>
        </p:txBody>
      </p:sp>
      <p:sp>
        <p:nvSpPr>
          <p:cNvPr id="34" name="TextBox 33">
            <a:extLst>
              <a:ext uri="{FF2B5EF4-FFF2-40B4-BE49-F238E27FC236}">
                <a16:creationId xmlns:a16="http://schemas.microsoft.com/office/drawing/2014/main" id="{1725D2CE-D34C-4EBF-AF8D-03DEF7B11321}"/>
              </a:ext>
            </a:extLst>
          </p:cNvPr>
          <p:cNvSpPr txBox="1">
            <a:spLocks/>
          </p:cNvSpPr>
          <p:nvPr>
            <p:custDataLst>
              <p:tags r:id="rId21"/>
            </p:custDataLst>
          </p:nvPr>
        </p:nvSpPr>
        <p:spPr>
          <a:xfrm>
            <a:off x="2228696" y="5324440"/>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In-house COVID reagents</a:t>
            </a:r>
          </a:p>
        </p:txBody>
      </p:sp>
      <p:sp>
        <p:nvSpPr>
          <p:cNvPr id="35" name="TextBox 34">
            <a:extLst>
              <a:ext uri="{FF2B5EF4-FFF2-40B4-BE49-F238E27FC236}">
                <a16:creationId xmlns:a16="http://schemas.microsoft.com/office/drawing/2014/main" id="{24503D5C-12E3-4A21-9442-CB3BE0ED3A59}"/>
              </a:ext>
            </a:extLst>
          </p:cNvPr>
          <p:cNvSpPr txBox="1">
            <a:spLocks/>
          </p:cNvSpPr>
          <p:nvPr>
            <p:custDataLst>
              <p:tags r:id="rId22"/>
            </p:custDataLst>
          </p:nvPr>
        </p:nvSpPr>
        <p:spPr>
          <a:xfrm>
            <a:off x="4910192" y="5324440"/>
            <a:ext cx="792412" cy="278418"/>
          </a:xfrm>
          <a:prstGeom prst="rect">
            <a:avLst/>
          </a:prstGeom>
          <a:solidFill>
            <a:srgbClr val="FFFF00"/>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728DF204-F257-47EA-A793-B8E017FCE984}"/>
              </a:ext>
            </a:extLst>
          </p:cNvPr>
          <p:cNvSpPr txBox="1">
            <a:spLocks/>
          </p:cNvSpPr>
          <p:nvPr>
            <p:custDataLst>
              <p:tags r:id="rId23"/>
            </p:custDataLst>
          </p:nvPr>
        </p:nvSpPr>
        <p:spPr>
          <a:xfrm>
            <a:off x="4910192" y="5695131"/>
            <a:ext cx="792412" cy="278418"/>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64843E9E-C7A0-425B-98FD-1B2240B3B30F}"/>
              </a:ext>
            </a:extLst>
          </p:cNvPr>
          <p:cNvSpPr txBox="1">
            <a:spLocks/>
          </p:cNvSpPr>
          <p:nvPr>
            <p:custDataLst>
              <p:tags r:id="rId24"/>
            </p:custDataLst>
          </p:nvPr>
        </p:nvSpPr>
        <p:spPr>
          <a:xfrm>
            <a:off x="4910192" y="6065828"/>
            <a:ext cx="792412" cy="278418"/>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04FD2B81-684C-4212-A2C5-B0B076E654E7}"/>
              </a:ext>
            </a:extLst>
          </p:cNvPr>
          <p:cNvSpPr txBox="1">
            <a:spLocks/>
          </p:cNvSpPr>
          <p:nvPr>
            <p:custDataLst>
              <p:tags r:id="rId25"/>
            </p:custDataLst>
          </p:nvPr>
        </p:nvSpPr>
        <p:spPr>
          <a:xfrm>
            <a:off x="4910193" y="6436522"/>
            <a:ext cx="792412" cy="278418"/>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AD194BB1-DE7A-4282-952B-294A15B9536C}"/>
              </a:ext>
            </a:extLst>
          </p:cNvPr>
          <p:cNvSpPr txBox="1">
            <a:spLocks/>
          </p:cNvSpPr>
          <p:nvPr>
            <p:custDataLst>
              <p:tags r:id="rId26"/>
            </p:custDataLst>
          </p:nvPr>
        </p:nvSpPr>
        <p:spPr>
          <a:xfrm>
            <a:off x="600220" y="693703"/>
            <a:ext cx="1503351" cy="1019811"/>
          </a:xfrm>
          <a:prstGeom prst="rect">
            <a:avLst/>
          </a:prstGeom>
          <a:solidFill>
            <a:schemeClr val="accent2"/>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Women &amp; Children</a:t>
            </a:r>
          </a:p>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mn-cs"/>
              </a:rPr>
              <a:t>Lionel Granillo</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B827ED36-B6C8-4F95-8486-19167766EC0F}"/>
              </a:ext>
            </a:extLst>
          </p:cNvPr>
          <p:cNvSpPr txBox="1"/>
          <p:nvPr>
            <p:custDataLst>
              <p:tags r:id="rId27"/>
            </p:custDataLst>
          </p:nvPr>
        </p:nvSpPr>
        <p:spPr>
          <a:xfrm>
            <a:off x="5829298" y="693703"/>
            <a:ext cx="3213109" cy="1019811"/>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Partnering with Medline to continually manage distributed inventory</a:t>
            </a:r>
          </a:p>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Surveying supplier’s direct inventory status</a:t>
            </a:r>
          </a:p>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Connecting with W&amp;C System leadership to identify ramp-up trends</a:t>
            </a:r>
          </a:p>
        </p:txBody>
      </p:sp>
      <p:sp>
        <p:nvSpPr>
          <p:cNvPr id="42" name="TextBox 41">
            <a:extLst>
              <a:ext uri="{FF2B5EF4-FFF2-40B4-BE49-F238E27FC236}">
                <a16:creationId xmlns:a16="http://schemas.microsoft.com/office/drawing/2014/main" id="{8E294B4F-9325-43CC-BC1E-146457711015}"/>
              </a:ext>
            </a:extLst>
          </p:cNvPr>
          <p:cNvSpPr txBox="1"/>
          <p:nvPr>
            <p:custDataLst>
              <p:tags r:id="rId28"/>
            </p:custDataLst>
          </p:nvPr>
        </p:nvSpPr>
        <p:spPr>
          <a:xfrm>
            <a:off x="9169103" y="693703"/>
            <a:ext cx="2562186" cy="1019811"/>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Specific ramp up scheduled, identifying  critical need supplies</a:t>
            </a:r>
          </a:p>
          <a:p>
            <a:pPr marL="193675" marR="0" lvl="1" indent="-192088"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Align with system IP’s PPE usage, practices and conservations efforts</a:t>
            </a:r>
          </a:p>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grpSp>
        <p:nvGrpSpPr>
          <p:cNvPr id="62" name="Group 61">
            <a:extLst>
              <a:ext uri="{FF2B5EF4-FFF2-40B4-BE49-F238E27FC236}">
                <a16:creationId xmlns:a16="http://schemas.microsoft.com/office/drawing/2014/main" id="{9632329B-F060-4711-9AD1-67D4B5D95F30}"/>
              </a:ext>
            </a:extLst>
          </p:cNvPr>
          <p:cNvGrpSpPr/>
          <p:nvPr/>
        </p:nvGrpSpPr>
        <p:grpSpPr>
          <a:xfrm>
            <a:off x="279137" y="419998"/>
            <a:ext cx="11452154" cy="196513"/>
            <a:chOff x="279137" y="369198"/>
            <a:chExt cx="11452154" cy="196513"/>
          </a:xfrm>
        </p:grpSpPr>
        <p:sp>
          <p:nvSpPr>
            <p:cNvPr id="63" name="TextBox 62">
              <a:extLst>
                <a:ext uri="{FF2B5EF4-FFF2-40B4-BE49-F238E27FC236}">
                  <a16:creationId xmlns:a16="http://schemas.microsoft.com/office/drawing/2014/main" id="{25D36AF6-0150-4196-8629-249D53299C56}"/>
                </a:ext>
              </a:extLst>
            </p:cNvPr>
            <p:cNvSpPr txBox="1"/>
            <p:nvPr>
              <p:custDataLst>
                <p:tags r:id="rId58"/>
              </p:custDataLst>
            </p:nvPr>
          </p:nvSpPr>
          <p:spPr>
            <a:xfrm>
              <a:off x="279137" y="369199"/>
              <a:ext cx="1824436" cy="173722"/>
            </a:xfrm>
            <a:prstGeom prst="rect">
              <a:avLst/>
            </a:prstGeom>
          </p:spPr>
          <p:txBody>
            <a:bodyPr vert="horz" wrap="square" lIns="0" tIns="0" rIns="0" bIns="0" rtlCol="0" anchor="b">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mn-cs"/>
                </a:rPr>
                <a:t>Category</a:t>
              </a:r>
            </a:p>
          </p:txBody>
        </p:sp>
        <p:sp>
          <p:nvSpPr>
            <p:cNvPr id="64" name="TextBox 63">
              <a:extLst>
                <a:ext uri="{FF2B5EF4-FFF2-40B4-BE49-F238E27FC236}">
                  <a16:creationId xmlns:a16="http://schemas.microsoft.com/office/drawing/2014/main" id="{9CB98D8B-C573-4410-8DA2-21C485FA3B04}"/>
                </a:ext>
              </a:extLst>
            </p:cNvPr>
            <p:cNvSpPr txBox="1"/>
            <p:nvPr>
              <p:custDataLst>
                <p:tags r:id="rId59"/>
              </p:custDataLst>
            </p:nvPr>
          </p:nvSpPr>
          <p:spPr>
            <a:xfrm>
              <a:off x="2228697" y="369199"/>
              <a:ext cx="2580740" cy="173722"/>
            </a:xfrm>
            <a:prstGeom prst="rect">
              <a:avLst/>
            </a:prstGeom>
          </p:spPr>
          <p:txBody>
            <a:bodyPr vert="horz" wrap="square" lIns="0" tIns="0" rIns="0" bIns="0" rtlCol="0" anchor="b">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mn-cs"/>
                </a:rPr>
                <a:t>At-risk supply categories</a:t>
              </a:r>
            </a:p>
          </p:txBody>
        </p:sp>
        <p:sp>
          <p:nvSpPr>
            <p:cNvPr id="65" name="TextBox 64">
              <a:extLst>
                <a:ext uri="{FF2B5EF4-FFF2-40B4-BE49-F238E27FC236}">
                  <a16:creationId xmlns:a16="http://schemas.microsoft.com/office/drawing/2014/main" id="{8D89FBD2-5512-49D1-B258-C6E1330E3BFF}"/>
                </a:ext>
              </a:extLst>
            </p:cNvPr>
            <p:cNvSpPr txBox="1"/>
            <p:nvPr>
              <p:custDataLst>
                <p:tags r:id="rId60"/>
              </p:custDataLst>
            </p:nvPr>
          </p:nvSpPr>
          <p:spPr>
            <a:xfrm>
              <a:off x="5829300" y="369199"/>
              <a:ext cx="3213109" cy="173722"/>
            </a:xfrm>
            <a:prstGeom prst="rect">
              <a:avLst/>
            </a:prstGeom>
          </p:spPr>
          <p:txBody>
            <a:bodyPr vert="horz" wrap="square" lIns="0" tIns="0" rIns="0" bIns="0" rtlCol="0" anchor="b">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mn-cs"/>
                </a:rPr>
                <a:t>What is REH doing?</a:t>
              </a:r>
            </a:p>
          </p:txBody>
        </p:sp>
        <p:cxnSp>
          <p:nvCxnSpPr>
            <p:cNvPr id="66" name="Straight Connector 65">
              <a:extLst>
                <a:ext uri="{FF2B5EF4-FFF2-40B4-BE49-F238E27FC236}">
                  <a16:creationId xmlns:a16="http://schemas.microsoft.com/office/drawing/2014/main" id="{93AC0FC9-7D21-4703-B350-88C422983019}"/>
                </a:ext>
              </a:extLst>
            </p:cNvPr>
            <p:cNvCxnSpPr/>
            <p:nvPr>
              <p:custDataLst>
                <p:tags r:id="rId61"/>
              </p:custDataLst>
            </p:nvPr>
          </p:nvCxnSpPr>
          <p:spPr>
            <a:xfrm>
              <a:off x="5829300" y="565711"/>
              <a:ext cx="321310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FB9484CA-FB91-4D68-A60D-96792A08EE29}"/>
                </a:ext>
              </a:extLst>
            </p:cNvPr>
            <p:cNvSpPr txBox="1"/>
            <p:nvPr>
              <p:custDataLst>
                <p:tags r:id="rId62"/>
              </p:custDataLst>
            </p:nvPr>
          </p:nvSpPr>
          <p:spPr>
            <a:xfrm>
              <a:off x="4910193" y="369198"/>
              <a:ext cx="792412" cy="173722"/>
            </a:xfrm>
            <a:prstGeom prst="rect">
              <a:avLst/>
            </a:prstGeom>
          </p:spPr>
          <p:txBody>
            <a:bodyPr vert="horz" wrap="square" lIns="0" tIns="0" rIns="0" bIns="0" rtlCol="0" anchor="b">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mn-cs"/>
                </a:rPr>
                <a:t>Risk Level</a:t>
              </a:r>
            </a:p>
          </p:txBody>
        </p:sp>
        <p:sp>
          <p:nvSpPr>
            <p:cNvPr id="68" name="TextBox 67">
              <a:extLst>
                <a:ext uri="{FF2B5EF4-FFF2-40B4-BE49-F238E27FC236}">
                  <a16:creationId xmlns:a16="http://schemas.microsoft.com/office/drawing/2014/main" id="{83696D8B-20CF-4308-BD64-C5B685D08320}"/>
                </a:ext>
              </a:extLst>
            </p:cNvPr>
            <p:cNvSpPr txBox="1"/>
            <p:nvPr>
              <p:custDataLst>
                <p:tags r:id="rId63"/>
              </p:custDataLst>
            </p:nvPr>
          </p:nvSpPr>
          <p:spPr>
            <a:xfrm>
              <a:off x="9169105" y="369198"/>
              <a:ext cx="2562186" cy="173722"/>
            </a:xfrm>
            <a:prstGeom prst="rect">
              <a:avLst/>
            </a:prstGeom>
          </p:spPr>
          <p:txBody>
            <a:bodyPr vert="horz" wrap="square" lIns="0" tIns="0" rIns="0" bIns="0" rtlCol="0" anchor="b">
              <a:sp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l"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mn-cs"/>
                </a:rPr>
                <a:t>What support do we need?</a:t>
              </a:r>
            </a:p>
          </p:txBody>
        </p:sp>
        <p:cxnSp>
          <p:nvCxnSpPr>
            <p:cNvPr id="69" name="Straight Connector 68">
              <a:extLst>
                <a:ext uri="{FF2B5EF4-FFF2-40B4-BE49-F238E27FC236}">
                  <a16:creationId xmlns:a16="http://schemas.microsoft.com/office/drawing/2014/main" id="{3647755E-D362-4165-A147-69B71B55AF80}"/>
                </a:ext>
              </a:extLst>
            </p:cNvPr>
            <p:cNvCxnSpPr/>
            <p:nvPr>
              <p:custDataLst>
                <p:tags r:id="rId64"/>
              </p:custDataLst>
            </p:nvPr>
          </p:nvCxnSpPr>
          <p:spPr>
            <a:xfrm>
              <a:off x="9169105" y="565711"/>
              <a:ext cx="256218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5A148FC-85A4-4766-B404-331CBE3055AD}"/>
                </a:ext>
              </a:extLst>
            </p:cNvPr>
            <p:cNvCxnSpPr/>
            <p:nvPr>
              <p:custDataLst>
                <p:tags r:id="rId65"/>
              </p:custDataLst>
            </p:nvPr>
          </p:nvCxnSpPr>
          <p:spPr>
            <a:xfrm>
              <a:off x="279137" y="565711"/>
              <a:ext cx="182443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DFB2B08-32B2-4A10-A7E5-3572D29F25D4}"/>
                </a:ext>
              </a:extLst>
            </p:cNvPr>
            <p:cNvCxnSpPr/>
            <p:nvPr>
              <p:custDataLst>
                <p:tags r:id="rId66"/>
              </p:custDataLst>
            </p:nvPr>
          </p:nvCxnSpPr>
          <p:spPr>
            <a:xfrm>
              <a:off x="2228697" y="565711"/>
              <a:ext cx="258074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0C24419-AF13-42B5-AC56-9D5BB4551299}"/>
                </a:ext>
              </a:extLst>
            </p:cNvPr>
            <p:cNvCxnSpPr/>
            <p:nvPr>
              <p:custDataLst>
                <p:tags r:id="rId67"/>
              </p:custDataLst>
            </p:nvPr>
          </p:nvCxnSpPr>
          <p:spPr>
            <a:xfrm>
              <a:off x="4910193" y="565711"/>
              <a:ext cx="79241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46DBAA06-1BA5-4A84-BB07-2BFC09933F70}"/>
              </a:ext>
            </a:extLst>
          </p:cNvPr>
          <p:cNvSpPr txBox="1">
            <a:spLocks/>
          </p:cNvSpPr>
          <p:nvPr>
            <p:custDataLst>
              <p:tags r:id="rId29"/>
            </p:custDataLst>
          </p:nvPr>
        </p:nvSpPr>
        <p:spPr>
          <a:xfrm>
            <a:off x="2228697" y="2999689"/>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N95 Respirator Masks</a:t>
            </a:r>
          </a:p>
        </p:txBody>
      </p:sp>
      <p:sp>
        <p:nvSpPr>
          <p:cNvPr id="74" name="TextBox 73">
            <a:extLst>
              <a:ext uri="{FF2B5EF4-FFF2-40B4-BE49-F238E27FC236}">
                <a16:creationId xmlns:a16="http://schemas.microsoft.com/office/drawing/2014/main" id="{EED814BA-DDA0-443C-8999-ACC542821A1E}"/>
              </a:ext>
            </a:extLst>
          </p:cNvPr>
          <p:cNvSpPr txBox="1">
            <a:spLocks/>
          </p:cNvSpPr>
          <p:nvPr>
            <p:custDataLst>
              <p:tags r:id="rId30"/>
            </p:custDataLst>
          </p:nvPr>
        </p:nvSpPr>
        <p:spPr>
          <a:xfrm>
            <a:off x="2228697" y="3370382"/>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Facial Protection </a:t>
            </a:r>
          </a:p>
        </p:txBody>
      </p:sp>
      <p:sp>
        <p:nvSpPr>
          <p:cNvPr id="75" name="TextBox 74">
            <a:extLst>
              <a:ext uri="{FF2B5EF4-FFF2-40B4-BE49-F238E27FC236}">
                <a16:creationId xmlns:a16="http://schemas.microsoft.com/office/drawing/2014/main" id="{48C94138-C6EC-4A16-B7B8-261438844780}"/>
              </a:ext>
            </a:extLst>
          </p:cNvPr>
          <p:cNvSpPr txBox="1">
            <a:spLocks/>
          </p:cNvSpPr>
          <p:nvPr>
            <p:custDataLst>
              <p:tags r:id="rId31"/>
            </p:custDataLst>
          </p:nvPr>
        </p:nvSpPr>
        <p:spPr>
          <a:xfrm>
            <a:off x="2228697" y="3741078"/>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Gowns</a:t>
            </a:r>
          </a:p>
        </p:txBody>
      </p:sp>
      <p:sp>
        <p:nvSpPr>
          <p:cNvPr id="81" name="TextBox 80">
            <a:extLst>
              <a:ext uri="{FF2B5EF4-FFF2-40B4-BE49-F238E27FC236}">
                <a16:creationId xmlns:a16="http://schemas.microsoft.com/office/drawing/2014/main" id="{42C3D791-B6C4-4044-A2D0-3B160B4F4A5D}"/>
              </a:ext>
            </a:extLst>
          </p:cNvPr>
          <p:cNvSpPr txBox="1">
            <a:spLocks/>
          </p:cNvSpPr>
          <p:nvPr>
            <p:custDataLst>
              <p:tags r:id="rId32"/>
            </p:custDataLst>
          </p:nvPr>
        </p:nvSpPr>
        <p:spPr>
          <a:xfrm>
            <a:off x="2228697" y="1854813"/>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Proprietary disposable &amp; consumables</a:t>
            </a:r>
          </a:p>
        </p:txBody>
      </p:sp>
      <p:sp>
        <p:nvSpPr>
          <p:cNvPr id="82" name="TextBox 81">
            <a:extLst>
              <a:ext uri="{FF2B5EF4-FFF2-40B4-BE49-F238E27FC236}">
                <a16:creationId xmlns:a16="http://schemas.microsoft.com/office/drawing/2014/main" id="{1619F58F-2B15-466C-AC4A-6DD42C5FF370}"/>
              </a:ext>
            </a:extLst>
          </p:cNvPr>
          <p:cNvSpPr txBox="1">
            <a:spLocks/>
          </p:cNvSpPr>
          <p:nvPr>
            <p:custDataLst>
              <p:tags r:id="rId33"/>
            </p:custDataLst>
          </p:nvPr>
        </p:nvSpPr>
        <p:spPr>
          <a:xfrm>
            <a:off x="2228697" y="2225506"/>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Hepa Filters</a:t>
            </a:r>
          </a:p>
        </p:txBody>
      </p:sp>
      <p:sp>
        <p:nvSpPr>
          <p:cNvPr id="83" name="TextBox 82">
            <a:extLst>
              <a:ext uri="{FF2B5EF4-FFF2-40B4-BE49-F238E27FC236}">
                <a16:creationId xmlns:a16="http://schemas.microsoft.com/office/drawing/2014/main" id="{5FFF797F-84D0-4451-B93C-24A88A037000}"/>
              </a:ext>
            </a:extLst>
          </p:cNvPr>
          <p:cNvSpPr txBox="1">
            <a:spLocks/>
          </p:cNvSpPr>
          <p:nvPr>
            <p:custDataLst>
              <p:tags r:id="rId34"/>
            </p:custDataLst>
          </p:nvPr>
        </p:nvSpPr>
        <p:spPr>
          <a:xfrm>
            <a:off x="2228697" y="2596202"/>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84" name="TextBox 83">
            <a:extLst>
              <a:ext uri="{FF2B5EF4-FFF2-40B4-BE49-F238E27FC236}">
                <a16:creationId xmlns:a16="http://schemas.microsoft.com/office/drawing/2014/main" id="{6C29567A-6161-4ED7-99F0-DEDC7A97FFB6}"/>
              </a:ext>
            </a:extLst>
          </p:cNvPr>
          <p:cNvSpPr txBox="1">
            <a:spLocks/>
          </p:cNvSpPr>
          <p:nvPr>
            <p:custDataLst>
              <p:tags r:id="rId35"/>
            </p:custDataLst>
          </p:nvPr>
        </p:nvSpPr>
        <p:spPr>
          <a:xfrm>
            <a:off x="2228697" y="662149"/>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OBGYN Disposables</a:t>
            </a:r>
          </a:p>
        </p:txBody>
      </p:sp>
      <p:sp>
        <p:nvSpPr>
          <p:cNvPr id="85" name="TextBox 84">
            <a:extLst>
              <a:ext uri="{FF2B5EF4-FFF2-40B4-BE49-F238E27FC236}">
                <a16:creationId xmlns:a16="http://schemas.microsoft.com/office/drawing/2014/main" id="{68B659C2-0ADE-4C6D-B38B-B0560279E49D}"/>
              </a:ext>
            </a:extLst>
          </p:cNvPr>
          <p:cNvSpPr txBox="1">
            <a:spLocks/>
          </p:cNvSpPr>
          <p:nvPr>
            <p:custDataLst>
              <p:tags r:id="rId36"/>
            </p:custDataLst>
          </p:nvPr>
        </p:nvSpPr>
        <p:spPr>
          <a:xfrm>
            <a:off x="2228697" y="1032842"/>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Labor &amp; Delivery </a:t>
            </a:r>
          </a:p>
        </p:txBody>
      </p:sp>
      <p:sp>
        <p:nvSpPr>
          <p:cNvPr id="86" name="TextBox 85">
            <a:extLst>
              <a:ext uri="{FF2B5EF4-FFF2-40B4-BE49-F238E27FC236}">
                <a16:creationId xmlns:a16="http://schemas.microsoft.com/office/drawing/2014/main" id="{E11D3AB8-8B2D-41F3-B248-29E29EBC65F2}"/>
              </a:ext>
            </a:extLst>
          </p:cNvPr>
          <p:cNvSpPr txBox="1">
            <a:spLocks/>
          </p:cNvSpPr>
          <p:nvPr>
            <p:custDataLst>
              <p:tags r:id="rId37"/>
            </p:custDataLst>
          </p:nvPr>
        </p:nvSpPr>
        <p:spPr>
          <a:xfrm>
            <a:off x="2228697" y="1403538"/>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Surgical Devices</a:t>
            </a:r>
          </a:p>
        </p:txBody>
      </p:sp>
      <p:sp>
        <p:nvSpPr>
          <p:cNvPr id="88" name="TextBox 87">
            <a:extLst>
              <a:ext uri="{FF2B5EF4-FFF2-40B4-BE49-F238E27FC236}">
                <a16:creationId xmlns:a16="http://schemas.microsoft.com/office/drawing/2014/main" id="{5F249723-A551-48EC-A74A-3F480EAB64AD}"/>
              </a:ext>
            </a:extLst>
          </p:cNvPr>
          <p:cNvSpPr txBox="1"/>
          <p:nvPr>
            <p:custDataLst>
              <p:tags r:id="rId38"/>
            </p:custDataLst>
          </p:nvPr>
        </p:nvSpPr>
        <p:spPr>
          <a:xfrm rot="16200000">
            <a:off x="-683803" y="1643903"/>
            <a:ext cx="2193654" cy="267774"/>
          </a:xfrm>
          <a:prstGeom prst="rect">
            <a:avLst/>
          </a:prstGeom>
          <a:solidFill>
            <a:schemeClr val="accent3"/>
          </a:solidFill>
        </p:spPr>
        <p:txBody>
          <a:bodyPr vert="horz" wrap="square" lIns="76200" tIns="76200" rIns="76200" bIns="7620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0" marR="0" lvl="0" indent="0" algn="ctr" defTabSz="1218026" rtl="0" eaLnBrk="1" fontAlgn="base" latinLnBrk="0" hangingPunct="1">
              <a:lnSpc>
                <a:spcPct val="100000"/>
              </a:lnSpc>
              <a:spcBef>
                <a:spcPct val="0"/>
              </a:spcBef>
              <a:spcAft>
                <a:spcPct val="0"/>
              </a:spcAft>
              <a:buClr>
                <a:srgbClr val="000000"/>
              </a:buClr>
              <a:buSzPct val="100000"/>
              <a:buFontTx/>
              <a:buNone/>
              <a:tabLst/>
              <a:defRPr/>
            </a:pPr>
            <a:r>
              <a:rPr kumimoji="0" lang="en-US" sz="1100" b="1" i="0" u="none" strike="noStrike" kern="1200" cap="none" spc="0" normalizeH="0" baseline="0" noProof="0">
                <a:ln>
                  <a:noFill/>
                </a:ln>
                <a:solidFill>
                  <a:srgbClr val="FFFFFF"/>
                </a:solidFill>
                <a:effectLst/>
                <a:uLnTx/>
                <a:uFillTx/>
                <a:latin typeface="Calibri"/>
                <a:ea typeface="+mn-ea"/>
                <a:cs typeface="+mn-cs"/>
              </a:rPr>
              <a:t>Clinical specialties</a:t>
            </a:r>
          </a:p>
        </p:txBody>
      </p:sp>
      <p:sp>
        <p:nvSpPr>
          <p:cNvPr id="89" name="TextBox 88">
            <a:extLst>
              <a:ext uri="{FF2B5EF4-FFF2-40B4-BE49-F238E27FC236}">
                <a16:creationId xmlns:a16="http://schemas.microsoft.com/office/drawing/2014/main" id="{6BA78BE4-C0E7-4F34-A1F7-21D741991304}"/>
              </a:ext>
            </a:extLst>
          </p:cNvPr>
          <p:cNvSpPr txBox="1">
            <a:spLocks/>
          </p:cNvSpPr>
          <p:nvPr>
            <p:custDataLst>
              <p:tags r:id="rId39"/>
            </p:custDataLst>
          </p:nvPr>
        </p:nvSpPr>
        <p:spPr>
          <a:xfrm>
            <a:off x="2228696" y="5695131"/>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Blood products and services</a:t>
            </a:r>
          </a:p>
        </p:txBody>
      </p:sp>
      <p:sp>
        <p:nvSpPr>
          <p:cNvPr id="90" name="TextBox 89">
            <a:extLst>
              <a:ext uri="{FF2B5EF4-FFF2-40B4-BE49-F238E27FC236}">
                <a16:creationId xmlns:a16="http://schemas.microsoft.com/office/drawing/2014/main" id="{C55D4A07-B7F8-4429-8452-27A00F6BA89C}"/>
              </a:ext>
            </a:extLst>
          </p:cNvPr>
          <p:cNvSpPr txBox="1">
            <a:spLocks/>
          </p:cNvSpPr>
          <p:nvPr>
            <p:custDataLst>
              <p:tags r:id="rId40"/>
            </p:custDataLst>
          </p:nvPr>
        </p:nvSpPr>
        <p:spPr>
          <a:xfrm>
            <a:off x="2228696" y="6065828"/>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In-house swabs, transport media</a:t>
            </a:r>
          </a:p>
        </p:txBody>
      </p:sp>
      <p:sp>
        <p:nvSpPr>
          <p:cNvPr id="91" name="TextBox 90">
            <a:extLst>
              <a:ext uri="{FF2B5EF4-FFF2-40B4-BE49-F238E27FC236}">
                <a16:creationId xmlns:a16="http://schemas.microsoft.com/office/drawing/2014/main" id="{6EFAEF8D-D8DC-493A-AD7B-1A50B588181F}"/>
              </a:ext>
            </a:extLst>
          </p:cNvPr>
          <p:cNvSpPr txBox="1">
            <a:spLocks/>
          </p:cNvSpPr>
          <p:nvPr>
            <p:custDataLst>
              <p:tags r:id="rId41"/>
            </p:custDataLst>
          </p:nvPr>
        </p:nvSpPr>
        <p:spPr>
          <a:xfrm>
            <a:off x="2228696" y="6436522"/>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Commercial reference lab testing</a:t>
            </a:r>
          </a:p>
          <a:p>
            <a:pPr marL="193675" marR="0" lvl="1" indent="-192088"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76" name="Title 1">
            <a:extLst>
              <a:ext uri="{FF2B5EF4-FFF2-40B4-BE49-F238E27FC236}">
                <a16:creationId xmlns:a16="http://schemas.microsoft.com/office/drawing/2014/main" id="{D858CF25-1E35-418B-8DE3-62582AB45E66}"/>
              </a:ext>
            </a:extLst>
          </p:cNvPr>
          <p:cNvSpPr txBox="1">
            <a:spLocks/>
          </p:cNvSpPr>
          <p:nvPr/>
        </p:nvSpPr>
        <p:spPr bwMode="gray">
          <a:xfrm>
            <a:off x="109010" y="71442"/>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a:lstStyle>
          <a:p>
            <a:pPr marL="0" marR="0" lvl="0" indent="0" algn="l" defTabSz="1218026" rtl="0" eaLnBrk="1" fontAlgn="base" latinLnBrk="0" hangingPunct="1">
              <a:lnSpc>
                <a:spcPct val="100000"/>
              </a:lnSpc>
              <a:spcBef>
                <a:spcPct val="0"/>
              </a:spcBef>
              <a:spcAft>
                <a:spcPct val="0"/>
              </a:spcAft>
              <a:buClrTx/>
              <a:buSzTx/>
              <a:buFontTx/>
              <a:buNone/>
              <a:tabLst>
                <a:tab pos="367135" algn="l"/>
              </a:tabLst>
              <a:defRPr/>
            </a:pPr>
            <a:r>
              <a:rPr kumimoji="0" lang="en-US" sz="1800" b="1" i="0" u="none" strike="noStrike" kern="1200" cap="none" spc="0" normalizeH="0" baseline="0" noProof="0">
                <a:ln>
                  <a:noFill/>
                </a:ln>
                <a:solidFill>
                  <a:srgbClr val="000000"/>
                </a:solidFill>
                <a:effectLst/>
                <a:uLnTx/>
                <a:uFillTx/>
                <a:latin typeface="Georgia"/>
                <a:ea typeface="+mj-ea"/>
                <a:cs typeface="+mj-cs"/>
              </a:rPr>
              <a:t>Supply Readiness by Clinical Specialty (2/2)</a:t>
            </a:r>
            <a:endParaRPr kumimoji="0" lang="en-US" sz="1800" b="1" i="0" u="none" strike="noStrike" kern="0" cap="none" spc="0" normalizeH="0" baseline="0" noProof="0">
              <a:ln>
                <a:noFill/>
              </a:ln>
              <a:solidFill>
                <a:srgbClr val="000000"/>
              </a:solidFill>
              <a:effectLst/>
              <a:uLnTx/>
              <a:uFillTx/>
              <a:latin typeface="Georgia"/>
              <a:ea typeface="+mj-ea"/>
              <a:cs typeface="+mj-cs"/>
            </a:endParaRPr>
          </a:p>
        </p:txBody>
      </p:sp>
      <p:grpSp>
        <p:nvGrpSpPr>
          <p:cNvPr id="77" name="Group 76">
            <a:extLst>
              <a:ext uri="{FF2B5EF4-FFF2-40B4-BE49-F238E27FC236}">
                <a16:creationId xmlns:a16="http://schemas.microsoft.com/office/drawing/2014/main" id="{37B73405-A9BD-4B99-9496-6C1C5E8507AC}"/>
              </a:ext>
            </a:extLst>
          </p:cNvPr>
          <p:cNvGrpSpPr/>
          <p:nvPr/>
        </p:nvGrpSpPr>
        <p:grpSpPr>
          <a:xfrm>
            <a:off x="10469951" y="122110"/>
            <a:ext cx="1665380" cy="198202"/>
            <a:chOff x="8960694" y="111477"/>
            <a:chExt cx="1665380" cy="198202"/>
          </a:xfrm>
        </p:grpSpPr>
        <p:sp>
          <p:nvSpPr>
            <p:cNvPr id="78" name="Rectangle 77">
              <a:extLst>
                <a:ext uri="{FF2B5EF4-FFF2-40B4-BE49-F238E27FC236}">
                  <a16:creationId xmlns:a16="http://schemas.microsoft.com/office/drawing/2014/main" id="{F248ABF3-28FF-46AE-8F2E-DACB8241D416}"/>
                </a:ext>
              </a:extLst>
            </p:cNvPr>
            <p:cNvSpPr>
              <a:spLocks/>
            </p:cNvSpPr>
            <p:nvPr/>
          </p:nvSpPr>
          <p:spPr>
            <a:xfrm>
              <a:off x="8960694" y="119273"/>
              <a:ext cx="171577" cy="174731"/>
            </a:xfrm>
            <a:prstGeom prst="rect">
              <a:avLst/>
            </a:prstGeom>
            <a:solidFill>
              <a:srgbClr val="FF000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32" kern="1200">
                  <a:solidFill>
                    <a:schemeClr val="lt1"/>
                  </a:solidFill>
                  <a:latin typeface="+mn-lt"/>
                  <a:ea typeface="+mn-ea"/>
                  <a:cs typeface="+mn-cs"/>
                </a:defRPr>
              </a:lvl1pPr>
              <a:lvl2pPr marL="466454" algn="l" rtl="0" fontAlgn="base">
                <a:spcBef>
                  <a:spcPct val="0"/>
                </a:spcBef>
                <a:spcAft>
                  <a:spcPct val="0"/>
                </a:spcAft>
                <a:defRPr sz="1632" kern="1200">
                  <a:solidFill>
                    <a:schemeClr val="lt1"/>
                  </a:solidFill>
                  <a:latin typeface="+mn-lt"/>
                  <a:ea typeface="+mn-ea"/>
                  <a:cs typeface="+mn-cs"/>
                </a:defRPr>
              </a:lvl2pPr>
              <a:lvl3pPr marL="932909" algn="l" rtl="0" fontAlgn="base">
                <a:spcBef>
                  <a:spcPct val="0"/>
                </a:spcBef>
                <a:spcAft>
                  <a:spcPct val="0"/>
                </a:spcAft>
                <a:defRPr sz="1632" kern="1200">
                  <a:solidFill>
                    <a:schemeClr val="lt1"/>
                  </a:solidFill>
                  <a:latin typeface="+mn-lt"/>
                  <a:ea typeface="+mn-ea"/>
                  <a:cs typeface="+mn-cs"/>
                </a:defRPr>
              </a:lvl3pPr>
              <a:lvl4pPr marL="1399362" algn="l" rtl="0" fontAlgn="base">
                <a:spcBef>
                  <a:spcPct val="0"/>
                </a:spcBef>
                <a:spcAft>
                  <a:spcPct val="0"/>
                </a:spcAft>
                <a:defRPr sz="1632" kern="1200">
                  <a:solidFill>
                    <a:schemeClr val="lt1"/>
                  </a:solidFill>
                  <a:latin typeface="+mn-lt"/>
                  <a:ea typeface="+mn-ea"/>
                  <a:cs typeface="+mn-cs"/>
                </a:defRPr>
              </a:lvl4pPr>
              <a:lvl5pPr marL="1865817" algn="l" rtl="0" fontAlgn="base">
                <a:spcBef>
                  <a:spcPct val="0"/>
                </a:spcBef>
                <a:spcAft>
                  <a:spcPct val="0"/>
                </a:spcAft>
                <a:defRPr sz="1632" kern="1200">
                  <a:solidFill>
                    <a:schemeClr val="lt1"/>
                  </a:solidFill>
                  <a:latin typeface="+mn-lt"/>
                  <a:ea typeface="+mn-ea"/>
                  <a:cs typeface="+mn-cs"/>
                </a:defRPr>
              </a:lvl5pPr>
              <a:lvl6pPr marL="2332271" algn="l" defTabSz="932909" rtl="0" eaLnBrk="1" latinLnBrk="0" hangingPunct="1">
                <a:defRPr sz="1632" kern="1200">
                  <a:solidFill>
                    <a:schemeClr val="lt1"/>
                  </a:solidFill>
                  <a:latin typeface="+mn-lt"/>
                  <a:ea typeface="+mn-ea"/>
                  <a:cs typeface="+mn-cs"/>
                </a:defRPr>
              </a:lvl6pPr>
              <a:lvl7pPr marL="2798726" algn="l" defTabSz="932909" rtl="0" eaLnBrk="1" latinLnBrk="0" hangingPunct="1">
                <a:defRPr sz="1632" kern="1200">
                  <a:solidFill>
                    <a:schemeClr val="lt1"/>
                  </a:solidFill>
                  <a:latin typeface="+mn-lt"/>
                  <a:ea typeface="+mn-ea"/>
                  <a:cs typeface="+mn-cs"/>
                </a:defRPr>
              </a:lvl7pPr>
              <a:lvl8pPr marL="3265180" algn="l" defTabSz="932909" rtl="0" eaLnBrk="1" latinLnBrk="0" hangingPunct="1">
                <a:defRPr sz="1632" kern="1200">
                  <a:solidFill>
                    <a:schemeClr val="lt1"/>
                  </a:solidFill>
                  <a:latin typeface="+mn-lt"/>
                  <a:ea typeface="+mn-ea"/>
                  <a:cs typeface="+mn-cs"/>
                </a:defRPr>
              </a:lvl8pPr>
              <a:lvl9pPr marL="3731635" algn="l" defTabSz="932909" rtl="0" eaLnBrk="1" latinLnBrk="0" hangingPunct="1">
                <a:defRPr sz="1632"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a:ea typeface="+mn-ea"/>
                <a:cs typeface="+mn-cs"/>
              </a:endParaRPr>
            </a:p>
          </p:txBody>
        </p:sp>
        <p:sp>
          <p:nvSpPr>
            <p:cNvPr id="79" name="Legend1">
              <a:extLst>
                <a:ext uri="{FF2B5EF4-FFF2-40B4-BE49-F238E27FC236}">
                  <a16:creationId xmlns:a16="http://schemas.microsoft.com/office/drawing/2014/main" id="{831D3BB6-3F47-4188-A45D-5EA87E83055F}"/>
                </a:ext>
              </a:extLst>
            </p:cNvPr>
            <p:cNvSpPr>
              <a:spLocks noChangeArrowheads="1"/>
            </p:cNvSpPr>
            <p:nvPr/>
          </p:nvSpPr>
          <p:spPr bwMode="auto">
            <a:xfrm>
              <a:off x="9180845" y="111477"/>
              <a:ext cx="1445229" cy="19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defPPr>
                <a:defRPr lang="en-US"/>
              </a:defPPr>
              <a:lvl1pPr algn="l" rtl="0" fontAlgn="base">
                <a:spcBef>
                  <a:spcPct val="0"/>
                </a:spcBef>
                <a:spcAft>
                  <a:spcPct val="0"/>
                </a:spcAft>
                <a:defRPr sz="1632" kern="1200">
                  <a:solidFill>
                    <a:schemeClr val="tx1"/>
                  </a:solidFill>
                  <a:latin typeface="Arial" charset="0"/>
                  <a:ea typeface="+mn-ea"/>
                  <a:cs typeface="+mn-cs"/>
                </a:defRPr>
              </a:lvl1pPr>
              <a:lvl2pPr marL="466454" algn="l" rtl="0" fontAlgn="base">
                <a:spcBef>
                  <a:spcPct val="0"/>
                </a:spcBef>
                <a:spcAft>
                  <a:spcPct val="0"/>
                </a:spcAft>
                <a:defRPr sz="1632" kern="1200">
                  <a:solidFill>
                    <a:schemeClr val="tx1"/>
                  </a:solidFill>
                  <a:latin typeface="Arial" charset="0"/>
                  <a:ea typeface="+mn-ea"/>
                  <a:cs typeface="+mn-cs"/>
                </a:defRPr>
              </a:lvl2pPr>
              <a:lvl3pPr marL="932909" algn="l" rtl="0" fontAlgn="base">
                <a:spcBef>
                  <a:spcPct val="0"/>
                </a:spcBef>
                <a:spcAft>
                  <a:spcPct val="0"/>
                </a:spcAft>
                <a:defRPr sz="1632" kern="1200">
                  <a:solidFill>
                    <a:schemeClr val="tx1"/>
                  </a:solidFill>
                  <a:latin typeface="Arial" charset="0"/>
                  <a:ea typeface="+mn-ea"/>
                  <a:cs typeface="+mn-cs"/>
                </a:defRPr>
              </a:lvl3pPr>
              <a:lvl4pPr marL="1399362" algn="l" rtl="0" fontAlgn="base">
                <a:spcBef>
                  <a:spcPct val="0"/>
                </a:spcBef>
                <a:spcAft>
                  <a:spcPct val="0"/>
                </a:spcAft>
                <a:defRPr sz="1632" kern="1200">
                  <a:solidFill>
                    <a:schemeClr val="tx1"/>
                  </a:solidFill>
                  <a:latin typeface="Arial" charset="0"/>
                  <a:ea typeface="+mn-ea"/>
                  <a:cs typeface="+mn-cs"/>
                </a:defRPr>
              </a:lvl4pPr>
              <a:lvl5pPr marL="1865817" algn="l" rtl="0" fontAlgn="base">
                <a:spcBef>
                  <a:spcPct val="0"/>
                </a:spcBef>
                <a:spcAft>
                  <a:spcPct val="0"/>
                </a:spcAft>
                <a:defRPr sz="1632" kern="1200">
                  <a:solidFill>
                    <a:schemeClr val="tx1"/>
                  </a:solidFill>
                  <a:latin typeface="Arial" charset="0"/>
                  <a:ea typeface="+mn-ea"/>
                  <a:cs typeface="+mn-cs"/>
                </a:defRPr>
              </a:lvl5pPr>
              <a:lvl6pPr marL="2332271" algn="l" defTabSz="932909" rtl="0" eaLnBrk="1" latinLnBrk="0" hangingPunct="1">
                <a:defRPr sz="1632" kern="1200">
                  <a:solidFill>
                    <a:schemeClr val="tx1"/>
                  </a:solidFill>
                  <a:latin typeface="Arial" charset="0"/>
                  <a:ea typeface="+mn-ea"/>
                  <a:cs typeface="+mn-cs"/>
                </a:defRPr>
              </a:lvl6pPr>
              <a:lvl7pPr marL="2798726" algn="l" defTabSz="932909" rtl="0" eaLnBrk="1" latinLnBrk="0" hangingPunct="1">
                <a:defRPr sz="1632" kern="1200">
                  <a:solidFill>
                    <a:schemeClr val="tx1"/>
                  </a:solidFill>
                  <a:latin typeface="Arial" charset="0"/>
                  <a:ea typeface="+mn-ea"/>
                  <a:cs typeface="+mn-cs"/>
                </a:defRPr>
              </a:lvl7pPr>
              <a:lvl8pPr marL="3265180" algn="l" defTabSz="932909" rtl="0" eaLnBrk="1" latinLnBrk="0" hangingPunct="1">
                <a:defRPr sz="1632" kern="1200">
                  <a:solidFill>
                    <a:schemeClr val="tx1"/>
                  </a:solidFill>
                  <a:latin typeface="Arial" charset="0"/>
                  <a:ea typeface="+mn-ea"/>
                  <a:cs typeface="+mn-cs"/>
                </a:defRPr>
              </a:lvl8pPr>
              <a:lvl9pPr marL="3731635" algn="l" defTabSz="932909" rtl="0" eaLnBrk="1" latinLnBrk="0" hangingPunct="1">
                <a:defRPr sz="1632" kern="1200">
                  <a:solidFill>
                    <a:schemeClr val="tx1"/>
                  </a:solidFill>
                  <a:latin typeface="Arial" charset="0"/>
                  <a:ea typeface="+mn-ea"/>
                  <a:cs typeface="+mn-cs"/>
                </a:defRPr>
              </a:lvl9p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State of supply near full depletion;</a:t>
              </a:r>
            </a:p>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Expect impact to operations</a:t>
              </a:r>
            </a:p>
          </p:txBody>
        </p:sp>
      </p:grpSp>
      <p:grpSp>
        <p:nvGrpSpPr>
          <p:cNvPr id="80" name="Group 79">
            <a:extLst>
              <a:ext uri="{FF2B5EF4-FFF2-40B4-BE49-F238E27FC236}">
                <a16:creationId xmlns:a16="http://schemas.microsoft.com/office/drawing/2014/main" id="{2F448EEC-DD74-4665-907F-3D279445CE23}"/>
              </a:ext>
            </a:extLst>
          </p:cNvPr>
          <p:cNvGrpSpPr/>
          <p:nvPr/>
        </p:nvGrpSpPr>
        <p:grpSpPr>
          <a:xfrm>
            <a:off x="7257761" y="122110"/>
            <a:ext cx="3070418" cy="198202"/>
            <a:chOff x="6868189" y="111477"/>
            <a:chExt cx="3070418" cy="198202"/>
          </a:xfrm>
        </p:grpSpPr>
        <p:sp>
          <p:nvSpPr>
            <p:cNvPr id="87" name="Rectangle 86">
              <a:extLst>
                <a:ext uri="{FF2B5EF4-FFF2-40B4-BE49-F238E27FC236}">
                  <a16:creationId xmlns:a16="http://schemas.microsoft.com/office/drawing/2014/main" id="{C5485C2A-6C6C-4C13-A4DE-42CDD76F825F}"/>
                </a:ext>
              </a:extLst>
            </p:cNvPr>
            <p:cNvSpPr>
              <a:spLocks/>
            </p:cNvSpPr>
            <p:nvPr/>
          </p:nvSpPr>
          <p:spPr>
            <a:xfrm>
              <a:off x="6868189" y="121411"/>
              <a:ext cx="171577" cy="174731"/>
            </a:xfrm>
            <a:prstGeom prst="rect">
              <a:avLst/>
            </a:prstGeom>
            <a:solidFill>
              <a:srgbClr val="FFFF00"/>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32" kern="1200">
                  <a:solidFill>
                    <a:schemeClr val="lt1"/>
                  </a:solidFill>
                  <a:latin typeface="+mn-lt"/>
                  <a:ea typeface="+mn-ea"/>
                  <a:cs typeface="+mn-cs"/>
                </a:defRPr>
              </a:lvl1pPr>
              <a:lvl2pPr marL="466454" algn="l" rtl="0" fontAlgn="base">
                <a:spcBef>
                  <a:spcPct val="0"/>
                </a:spcBef>
                <a:spcAft>
                  <a:spcPct val="0"/>
                </a:spcAft>
                <a:defRPr sz="1632" kern="1200">
                  <a:solidFill>
                    <a:schemeClr val="lt1"/>
                  </a:solidFill>
                  <a:latin typeface="+mn-lt"/>
                  <a:ea typeface="+mn-ea"/>
                  <a:cs typeface="+mn-cs"/>
                </a:defRPr>
              </a:lvl2pPr>
              <a:lvl3pPr marL="932909" algn="l" rtl="0" fontAlgn="base">
                <a:spcBef>
                  <a:spcPct val="0"/>
                </a:spcBef>
                <a:spcAft>
                  <a:spcPct val="0"/>
                </a:spcAft>
                <a:defRPr sz="1632" kern="1200">
                  <a:solidFill>
                    <a:schemeClr val="lt1"/>
                  </a:solidFill>
                  <a:latin typeface="+mn-lt"/>
                  <a:ea typeface="+mn-ea"/>
                  <a:cs typeface="+mn-cs"/>
                </a:defRPr>
              </a:lvl3pPr>
              <a:lvl4pPr marL="1399362" algn="l" rtl="0" fontAlgn="base">
                <a:spcBef>
                  <a:spcPct val="0"/>
                </a:spcBef>
                <a:spcAft>
                  <a:spcPct val="0"/>
                </a:spcAft>
                <a:defRPr sz="1632" kern="1200">
                  <a:solidFill>
                    <a:schemeClr val="lt1"/>
                  </a:solidFill>
                  <a:latin typeface="+mn-lt"/>
                  <a:ea typeface="+mn-ea"/>
                  <a:cs typeface="+mn-cs"/>
                </a:defRPr>
              </a:lvl4pPr>
              <a:lvl5pPr marL="1865817" algn="l" rtl="0" fontAlgn="base">
                <a:spcBef>
                  <a:spcPct val="0"/>
                </a:spcBef>
                <a:spcAft>
                  <a:spcPct val="0"/>
                </a:spcAft>
                <a:defRPr sz="1632" kern="1200">
                  <a:solidFill>
                    <a:schemeClr val="lt1"/>
                  </a:solidFill>
                  <a:latin typeface="+mn-lt"/>
                  <a:ea typeface="+mn-ea"/>
                  <a:cs typeface="+mn-cs"/>
                </a:defRPr>
              </a:lvl5pPr>
              <a:lvl6pPr marL="2332271" algn="l" defTabSz="932909" rtl="0" eaLnBrk="1" latinLnBrk="0" hangingPunct="1">
                <a:defRPr sz="1632" kern="1200">
                  <a:solidFill>
                    <a:schemeClr val="lt1"/>
                  </a:solidFill>
                  <a:latin typeface="+mn-lt"/>
                  <a:ea typeface="+mn-ea"/>
                  <a:cs typeface="+mn-cs"/>
                </a:defRPr>
              </a:lvl6pPr>
              <a:lvl7pPr marL="2798726" algn="l" defTabSz="932909" rtl="0" eaLnBrk="1" latinLnBrk="0" hangingPunct="1">
                <a:defRPr sz="1632" kern="1200">
                  <a:solidFill>
                    <a:schemeClr val="lt1"/>
                  </a:solidFill>
                  <a:latin typeface="+mn-lt"/>
                  <a:ea typeface="+mn-ea"/>
                  <a:cs typeface="+mn-cs"/>
                </a:defRPr>
              </a:lvl7pPr>
              <a:lvl8pPr marL="3265180" algn="l" defTabSz="932909" rtl="0" eaLnBrk="1" latinLnBrk="0" hangingPunct="1">
                <a:defRPr sz="1632" kern="1200">
                  <a:solidFill>
                    <a:schemeClr val="lt1"/>
                  </a:solidFill>
                  <a:latin typeface="+mn-lt"/>
                  <a:ea typeface="+mn-ea"/>
                  <a:cs typeface="+mn-cs"/>
                </a:defRPr>
              </a:lvl8pPr>
              <a:lvl9pPr marL="3731635" algn="l" defTabSz="932909" rtl="0" eaLnBrk="1" latinLnBrk="0" hangingPunct="1">
                <a:defRPr sz="1632"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a:ea typeface="+mn-ea"/>
                <a:cs typeface="+mn-cs"/>
              </a:endParaRPr>
            </a:p>
          </p:txBody>
        </p:sp>
        <p:sp>
          <p:nvSpPr>
            <p:cNvPr id="92" name="Legend1">
              <a:extLst>
                <a:ext uri="{FF2B5EF4-FFF2-40B4-BE49-F238E27FC236}">
                  <a16:creationId xmlns:a16="http://schemas.microsoft.com/office/drawing/2014/main" id="{F419A99A-AED4-47F5-8163-2C6ABB9F3EB3}"/>
                </a:ext>
              </a:extLst>
            </p:cNvPr>
            <p:cNvSpPr>
              <a:spLocks noChangeArrowheads="1"/>
            </p:cNvSpPr>
            <p:nvPr/>
          </p:nvSpPr>
          <p:spPr bwMode="auto">
            <a:xfrm>
              <a:off x="7088340" y="111477"/>
              <a:ext cx="2850267" cy="19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defPPr>
                <a:defRPr lang="en-US"/>
              </a:defPPr>
              <a:lvl1pPr algn="l" rtl="0" fontAlgn="base">
                <a:spcBef>
                  <a:spcPct val="0"/>
                </a:spcBef>
                <a:spcAft>
                  <a:spcPct val="0"/>
                </a:spcAft>
                <a:defRPr sz="1632" kern="1200">
                  <a:solidFill>
                    <a:schemeClr val="tx1"/>
                  </a:solidFill>
                  <a:latin typeface="Arial" charset="0"/>
                  <a:ea typeface="+mn-ea"/>
                  <a:cs typeface="+mn-cs"/>
                </a:defRPr>
              </a:lvl1pPr>
              <a:lvl2pPr marL="466454" algn="l" rtl="0" fontAlgn="base">
                <a:spcBef>
                  <a:spcPct val="0"/>
                </a:spcBef>
                <a:spcAft>
                  <a:spcPct val="0"/>
                </a:spcAft>
                <a:defRPr sz="1632" kern="1200">
                  <a:solidFill>
                    <a:schemeClr val="tx1"/>
                  </a:solidFill>
                  <a:latin typeface="Arial" charset="0"/>
                  <a:ea typeface="+mn-ea"/>
                  <a:cs typeface="+mn-cs"/>
                </a:defRPr>
              </a:lvl2pPr>
              <a:lvl3pPr marL="932909" algn="l" rtl="0" fontAlgn="base">
                <a:spcBef>
                  <a:spcPct val="0"/>
                </a:spcBef>
                <a:spcAft>
                  <a:spcPct val="0"/>
                </a:spcAft>
                <a:defRPr sz="1632" kern="1200">
                  <a:solidFill>
                    <a:schemeClr val="tx1"/>
                  </a:solidFill>
                  <a:latin typeface="Arial" charset="0"/>
                  <a:ea typeface="+mn-ea"/>
                  <a:cs typeface="+mn-cs"/>
                </a:defRPr>
              </a:lvl3pPr>
              <a:lvl4pPr marL="1399362" algn="l" rtl="0" fontAlgn="base">
                <a:spcBef>
                  <a:spcPct val="0"/>
                </a:spcBef>
                <a:spcAft>
                  <a:spcPct val="0"/>
                </a:spcAft>
                <a:defRPr sz="1632" kern="1200">
                  <a:solidFill>
                    <a:schemeClr val="tx1"/>
                  </a:solidFill>
                  <a:latin typeface="Arial" charset="0"/>
                  <a:ea typeface="+mn-ea"/>
                  <a:cs typeface="+mn-cs"/>
                </a:defRPr>
              </a:lvl4pPr>
              <a:lvl5pPr marL="1865817" algn="l" rtl="0" fontAlgn="base">
                <a:spcBef>
                  <a:spcPct val="0"/>
                </a:spcBef>
                <a:spcAft>
                  <a:spcPct val="0"/>
                </a:spcAft>
                <a:defRPr sz="1632" kern="1200">
                  <a:solidFill>
                    <a:schemeClr val="tx1"/>
                  </a:solidFill>
                  <a:latin typeface="Arial" charset="0"/>
                  <a:ea typeface="+mn-ea"/>
                  <a:cs typeface="+mn-cs"/>
                </a:defRPr>
              </a:lvl5pPr>
              <a:lvl6pPr marL="2332271" algn="l" defTabSz="932909" rtl="0" eaLnBrk="1" latinLnBrk="0" hangingPunct="1">
                <a:defRPr sz="1632" kern="1200">
                  <a:solidFill>
                    <a:schemeClr val="tx1"/>
                  </a:solidFill>
                  <a:latin typeface="Arial" charset="0"/>
                  <a:ea typeface="+mn-ea"/>
                  <a:cs typeface="+mn-cs"/>
                </a:defRPr>
              </a:lvl6pPr>
              <a:lvl7pPr marL="2798726" algn="l" defTabSz="932909" rtl="0" eaLnBrk="1" latinLnBrk="0" hangingPunct="1">
                <a:defRPr sz="1632" kern="1200">
                  <a:solidFill>
                    <a:schemeClr val="tx1"/>
                  </a:solidFill>
                  <a:latin typeface="Arial" charset="0"/>
                  <a:ea typeface="+mn-ea"/>
                  <a:cs typeface="+mn-cs"/>
                </a:defRPr>
              </a:lvl7pPr>
              <a:lvl8pPr marL="3265180" algn="l" defTabSz="932909" rtl="0" eaLnBrk="1" latinLnBrk="0" hangingPunct="1">
                <a:defRPr sz="1632" kern="1200">
                  <a:solidFill>
                    <a:schemeClr val="tx1"/>
                  </a:solidFill>
                  <a:latin typeface="Arial" charset="0"/>
                  <a:ea typeface="+mn-ea"/>
                  <a:cs typeface="+mn-cs"/>
                </a:defRPr>
              </a:lvl8pPr>
              <a:lvl9pPr marL="3731635" algn="l" defTabSz="932909" rtl="0" eaLnBrk="1" latinLnBrk="0" hangingPunct="1">
                <a:defRPr sz="1632" kern="1200">
                  <a:solidFill>
                    <a:schemeClr val="tx1"/>
                  </a:solidFill>
                  <a:latin typeface="Arial" charset="0"/>
                  <a:ea typeface="+mn-ea"/>
                  <a:cs typeface="+mn-cs"/>
                </a:defRPr>
              </a:lvl9p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Without action, some impact to operations may occur;</a:t>
              </a:r>
            </a:p>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Expect greater substitutes required, possible clinical practice change</a:t>
              </a:r>
            </a:p>
          </p:txBody>
        </p:sp>
      </p:grpSp>
      <p:grpSp>
        <p:nvGrpSpPr>
          <p:cNvPr id="93" name="Group 92">
            <a:extLst>
              <a:ext uri="{FF2B5EF4-FFF2-40B4-BE49-F238E27FC236}">
                <a16:creationId xmlns:a16="http://schemas.microsoft.com/office/drawing/2014/main" id="{1CB02A58-B841-4F9B-B26B-F8C55F424C23}"/>
              </a:ext>
            </a:extLst>
          </p:cNvPr>
          <p:cNvGrpSpPr/>
          <p:nvPr/>
        </p:nvGrpSpPr>
        <p:grpSpPr>
          <a:xfrm>
            <a:off x="5415520" y="122110"/>
            <a:ext cx="1700470" cy="198202"/>
            <a:chOff x="4910193" y="111477"/>
            <a:chExt cx="1700470" cy="198202"/>
          </a:xfrm>
        </p:grpSpPr>
        <p:sp>
          <p:nvSpPr>
            <p:cNvPr id="94" name="Rectangle 93">
              <a:extLst>
                <a:ext uri="{FF2B5EF4-FFF2-40B4-BE49-F238E27FC236}">
                  <a16:creationId xmlns:a16="http://schemas.microsoft.com/office/drawing/2014/main" id="{1274AC29-A761-4E0C-955D-B757C0CC8B24}"/>
                </a:ext>
              </a:extLst>
            </p:cNvPr>
            <p:cNvSpPr>
              <a:spLocks/>
            </p:cNvSpPr>
            <p:nvPr/>
          </p:nvSpPr>
          <p:spPr>
            <a:xfrm>
              <a:off x="4910193" y="121411"/>
              <a:ext cx="171577" cy="174731"/>
            </a:xfrm>
            <a:prstGeom prst="rect">
              <a:avLst/>
            </a:prstGeom>
            <a:solidFill>
              <a:schemeClr val="accent3"/>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sz="1632" kern="1200">
                  <a:solidFill>
                    <a:schemeClr val="lt1"/>
                  </a:solidFill>
                  <a:latin typeface="+mn-lt"/>
                  <a:ea typeface="+mn-ea"/>
                  <a:cs typeface="+mn-cs"/>
                </a:defRPr>
              </a:lvl1pPr>
              <a:lvl2pPr marL="466454" algn="l" rtl="0" fontAlgn="base">
                <a:spcBef>
                  <a:spcPct val="0"/>
                </a:spcBef>
                <a:spcAft>
                  <a:spcPct val="0"/>
                </a:spcAft>
                <a:defRPr sz="1632" kern="1200">
                  <a:solidFill>
                    <a:schemeClr val="lt1"/>
                  </a:solidFill>
                  <a:latin typeface="+mn-lt"/>
                  <a:ea typeface="+mn-ea"/>
                  <a:cs typeface="+mn-cs"/>
                </a:defRPr>
              </a:lvl2pPr>
              <a:lvl3pPr marL="932909" algn="l" rtl="0" fontAlgn="base">
                <a:spcBef>
                  <a:spcPct val="0"/>
                </a:spcBef>
                <a:spcAft>
                  <a:spcPct val="0"/>
                </a:spcAft>
                <a:defRPr sz="1632" kern="1200">
                  <a:solidFill>
                    <a:schemeClr val="lt1"/>
                  </a:solidFill>
                  <a:latin typeface="+mn-lt"/>
                  <a:ea typeface="+mn-ea"/>
                  <a:cs typeface="+mn-cs"/>
                </a:defRPr>
              </a:lvl3pPr>
              <a:lvl4pPr marL="1399362" algn="l" rtl="0" fontAlgn="base">
                <a:spcBef>
                  <a:spcPct val="0"/>
                </a:spcBef>
                <a:spcAft>
                  <a:spcPct val="0"/>
                </a:spcAft>
                <a:defRPr sz="1632" kern="1200">
                  <a:solidFill>
                    <a:schemeClr val="lt1"/>
                  </a:solidFill>
                  <a:latin typeface="+mn-lt"/>
                  <a:ea typeface="+mn-ea"/>
                  <a:cs typeface="+mn-cs"/>
                </a:defRPr>
              </a:lvl4pPr>
              <a:lvl5pPr marL="1865817" algn="l" rtl="0" fontAlgn="base">
                <a:spcBef>
                  <a:spcPct val="0"/>
                </a:spcBef>
                <a:spcAft>
                  <a:spcPct val="0"/>
                </a:spcAft>
                <a:defRPr sz="1632" kern="1200">
                  <a:solidFill>
                    <a:schemeClr val="lt1"/>
                  </a:solidFill>
                  <a:latin typeface="+mn-lt"/>
                  <a:ea typeface="+mn-ea"/>
                  <a:cs typeface="+mn-cs"/>
                </a:defRPr>
              </a:lvl5pPr>
              <a:lvl6pPr marL="2332271" algn="l" defTabSz="932909" rtl="0" eaLnBrk="1" latinLnBrk="0" hangingPunct="1">
                <a:defRPr sz="1632" kern="1200">
                  <a:solidFill>
                    <a:schemeClr val="lt1"/>
                  </a:solidFill>
                  <a:latin typeface="+mn-lt"/>
                  <a:ea typeface="+mn-ea"/>
                  <a:cs typeface="+mn-cs"/>
                </a:defRPr>
              </a:lvl6pPr>
              <a:lvl7pPr marL="2798726" algn="l" defTabSz="932909" rtl="0" eaLnBrk="1" latinLnBrk="0" hangingPunct="1">
                <a:defRPr sz="1632" kern="1200">
                  <a:solidFill>
                    <a:schemeClr val="lt1"/>
                  </a:solidFill>
                  <a:latin typeface="+mn-lt"/>
                  <a:ea typeface="+mn-ea"/>
                  <a:cs typeface="+mn-cs"/>
                </a:defRPr>
              </a:lvl7pPr>
              <a:lvl8pPr marL="3265180" algn="l" defTabSz="932909" rtl="0" eaLnBrk="1" latinLnBrk="0" hangingPunct="1">
                <a:defRPr sz="1632" kern="1200">
                  <a:solidFill>
                    <a:schemeClr val="lt1"/>
                  </a:solidFill>
                  <a:latin typeface="+mn-lt"/>
                  <a:ea typeface="+mn-ea"/>
                  <a:cs typeface="+mn-cs"/>
                </a:defRPr>
              </a:lvl8pPr>
              <a:lvl9pPr marL="3731635" algn="l" defTabSz="932909" rtl="0" eaLnBrk="1" latinLnBrk="0" hangingPunct="1">
                <a:defRPr sz="1632"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FFFFFF"/>
                </a:solidFill>
                <a:effectLst/>
                <a:uLnTx/>
                <a:uFillTx/>
                <a:latin typeface="Calibri"/>
                <a:ea typeface="+mn-ea"/>
                <a:cs typeface="+mn-cs"/>
              </a:endParaRPr>
            </a:p>
          </p:txBody>
        </p:sp>
        <p:sp>
          <p:nvSpPr>
            <p:cNvPr id="95" name="Legend1">
              <a:extLst>
                <a:ext uri="{FF2B5EF4-FFF2-40B4-BE49-F238E27FC236}">
                  <a16:creationId xmlns:a16="http://schemas.microsoft.com/office/drawing/2014/main" id="{BE9F5DD5-7EE4-45A4-A55A-4F9AB4941B1F}"/>
                </a:ext>
              </a:extLst>
            </p:cNvPr>
            <p:cNvSpPr>
              <a:spLocks noChangeArrowheads="1"/>
            </p:cNvSpPr>
            <p:nvPr/>
          </p:nvSpPr>
          <p:spPr bwMode="auto">
            <a:xfrm>
              <a:off x="5130345" y="111477"/>
              <a:ext cx="1480318" cy="19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defPPr>
                <a:defRPr lang="en-US"/>
              </a:defPPr>
              <a:lvl1pPr algn="l" rtl="0" fontAlgn="base">
                <a:spcBef>
                  <a:spcPct val="0"/>
                </a:spcBef>
                <a:spcAft>
                  <a:spcPct val="0"/>
                </a:spcAft>
                <a:defRPr sz="1632" kern="1200">
                  <a:solidFill>
                    <a:schemeClr val="tx1"/>
                  </a:solidFill>
                  <a:latin typeface="Arial" charset="0"/>
                  <a:ea typeface="+mn-ea"/>
                  <a:cs typeface="+mn-cs"/>
                </a:defRPr>
              </a:lvl1pPr>
              <a:lvl2pPr marL="466454" algn="l" rtl="0" fontAlgn="base">
                <a:spcBef>
                  <a:spcPct val="0"/>
                </a:spcBef>
                <a:spcAft>
                  <a:spcPct val="0"/>
                </a:spcAft>
                <a:defRPr sz="1632" kern="1200">
                  <a:solidFill>
                    <a:schemeClr val="tx1"/>
                  </a:solidFill>
                  <a:latin typeface="Arial" charset="0"/>
                  <a:ea typeface="+mn-ea"/>
                  <a:cs typeface="+mn-cs"/>
                </a:defRPr>
              </a:lvl2pPr>
              <a:lvl3pPr marL="932909" algn="l" rtl="0" fontAlgn="base">
                <a:spcBef>
                  <a:spcPct val="0"/>
                </a:spcBef>
                <a:spcAft>
                  <a:spcPct val="0"/>
                </a:spcAft>
                <a:defRPr sz="1632" kern="1200">
                  <a:solidFill>
                    <a:schemeClr val="tx1"/>
                  </a:solidFill>
                  <a:latin typeface="Arial" charset="0"/>
                  <a:ea typeface="+mn-ea"/>
                  <a:cs typeface="+mn-cs"/>
                </a:defRPr>
              </a:lvl3pPr>
              <a:lvl4pPr marL="1399362" algn="l" rtl="0" fontAlgn="base">
                <a:spcBef>
                  <a:spcPct val="0"/>
                </a:spcBef>
                <a:spcAft>
                  <a:spcPct val="0"/>
                </a:spcAft>
                <a:defRPr sz="1632" kern="1200">
                  <a:solidFill>
                    <a:schemeClr val="tx1"/>
                  </a:solidFill>
                  <a:latin typeface="Arial" charset="0"/>
                  <a:ea typeface="+mn-ea"/>
                  <a:cs typeface="+mn-cs"/>
                </a:defRPr>
              </a:lvl4pPr>
              <a:lvl5pPr marL="1865817" algn="l" rtl="0" fontAlgn="base">
                <a:spcBef>
                  <a:spcPct val="0"/>
                </a:spcBef>
                <a:spcAft>
                  <a:spcPct val="0"/>
                </a:spcAft>
                <a:defRPr sz="1632" kern="1200">
                  <a:solidFill>
                    <a:schemeClr val="tx1"/>
                  </a:solidFill>
                  <a:latin typeface="Arial" charset="0"/>
                  <a:ea typeface="+mn-ea"/>
                  <a:cs typeface="+mn-cs"/>
                </a:defRPr>
              </a:lvl5pPr>
              <a:lvl6pPr marL="2332271" algn="l" defTabSz="932909" rtl="0" eaLnBrk="1" latinLnBrk="0" hangingPunct="1">
                <a:defRPr sz="1632" kern="1200">
                  <a:solidFill>
                    <a:schemeClr val="tx1"/>
                  </a:solidFill>
                  <a:latin typeface="Arial" charset="0"/>
                  <a:ea typeface="+mn-ea"/>
                  <a:cs typeface="+mn-cs"/>
                </a:defRPr>
              </a:lvl6pPr>
              <a:lvl7pPr marL="2798726" algn="l" defTabSz="932909" rtl="0" eaLnBrk="1" latinLnBrk="0" hangingPunct="1">
                <a:defRPr sz="1632" kern="1200">
                  <a:solidFill>
                    <a:schemeClr val="tx1"/>
                  </a:solidFill>
                  <a:latin typeface="Arial" charset="0"/>
                  <a:ea typeface="+mn-ea"/>
                  <a:cs typeface="+mn-cs"/>
                </a:defRPr>
              </a:lvl7pPr>
              <a:lvl8pPr marL="3265180" algn="l" defTabSz="932909" rtl="0" eaLnBrk="1" latinLnBrk="0" hangingPunct="1">
                <a:defRPr sz="1632" kern="1200">
                  <a:solidFill>
                    <a:schemeClr val="tx1"/>
                  </a:solidFill>
                  <a:latin typeface="Arial" charset="0"/>
                  <a:ea typeface="+mn-ea"/>
                  <a:cs typeface="+mn-cs"/>
                </a:defRPr>
              </a:lvl8pPr>
              <a:lvl9pPr marL="3731635" algn="l" defTabSz="932909" rtl="0" eaLnBrk="1" latinLnBrk="0" hangingPunct="1">
                <a:defRPr sz="1632" kern="1200">
                  <a:solidFill>
                    <a:schemeClr val="tx1"/>
                  </a:solidFill>
                  <a:latin typeface="Arial" charset="0"/>
                  <a:ea typeface="+mn-ea"/>
                  <a:cs typeface="+mn-cs"/>
                </a:defRPr>
              </a:lvl9pPr>
            </a:lstStyle>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No impact to operations expected;</a:t>
              </a:r>
            </a:p>
            <a:p>
              <a:pPr marL="0" marR="0" lvl="0" indent="0" algn="l" defTabSz="895350" rtl="0" eaLnBrk="1" fontAlgn="base" latinLnBrk="0" hangingPunct="1">
                <a:lnSpc>
                  <a:spcPct val="100000"/>
                </a:lnSpc>
                <a:spcBef>
                  <a:spcPct val="0"/>
                </a:spcBef>
                <a:spcAft>
                  <a:spcPct val="0"/>
                </a:spcAft>
                <a:buClr>
                  <a:srgbClr val="000000"/>
                </a:buClr>
                <a:buSzTx/>
                <a:buFontTx/>
                <a:buNone/>
                <a:tabLst/>
                <a:defRPr/>
              </a:pPr>
              <a:r>
                <a:rPr kumimoji="0" lang="en-US" sz="800" b="0" i="0" u="none" strike="noStrike" kern="1200" cap="none" spc="0" normalizeH="0" baseline="0" noProof="0">
                  <a:ln>
                    <a:noFill/>
                  </a:ln>
                  <a:solidFill>
                    <a:srgbClr val="000000"/>
                  </a:solidFill>
                  <a:effectLst/>
                  <a:uLnTx/>
                  <a:uFillTx/>
                  <a:latin typeface="Calibri"/>
                  <a:ea typeface="+mn-ea"/>
                  <a:cs typeface="+mn-cs"/>
                </a:rPr>
                <a:t>Some substitutions may be needed</a:t>
              </a:r>
            </a:p>
          </p:txBody>
        </p:sp>
      </p:grpSp>
      <p:grpSp>
        <p:nvGrpSpPr>
          <p:cNvPr id="96" name="Group 95">
            <a:extLst>
              <a:ext uri="{FF2B5EF4-FFF2-40B4-BE49-F238E27FC236}">
                <a16:creationId xmlns:a16="http://schemas.microsoft.com/office/drawing/2014/main" id="{1038A94D-4FD9-4EFA-B8F8-B02F69A110D0}"/>
              </a:ext>
            </a:extLst>
          </p:cNvPr>
          <p:cNvGrpSpPr/>
          <p:nvPr/>
        </p:nvGrpSpPr>
        <p:grpSpPr>
          <a:xfrm>
            <a:off x="2232152" y="4110006"/>
            <a:ext cx="9584438" cy="1150139"/>
            <a:chOff x="2228697" y="4144564"/>
            <a:chExt cx="9162643" cy="1051362"/>
          </a:xfrm>
        </p:grpSpPr>
        <p:sp>
          <p:nvSpPr>
            <p:cNvPr id="97" name="TextBox 96">
              <a:extLst>
                <a:ext uri="{FF2B5EF4-FFF2-40B4-BE49-F238E27FC236}">
                  <a16:creationId xmlns:a16="http://schemas.microsoft.com/office/drawing/2014/main" id="{24F2AC36-6CE9-436A-829A-90C298EA45A2}"/>
                </a:ext>
              </a:extLst>
            </p:cNvPr>
            <p:cNvSpPr txBox="1"/>
            <p:nvPr>
              <p:custDataLst>
                <p:tags r:id="rId50"/>
              </p:custDataLst>
            </p:nvPr>
          </p:nvSpPr>
          <p:spPr>
            <a:xfrm>
              <a:off x="5643137" y="4176115"/>
              <a:ext cx="3213109" cy="1019811"/>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1500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Reviewing on-hand and backorder reports </a:t>
              </a:r>
              <a:endParaRPr kumimoji="0" lang="en-US" sz="1100" b="0" i="0" u="none" strike="noStrike" kern="1200" cap="none" spc="0" normalizeH="0" baseline="0" noProof="0">
                <a:ln>
                  <a:noFill/>
                </a:ln>
                <a:solidFill>
                  <a:srgbClr val="000000"/>
                </a:solidFill>
                <a:effectLst/>
                <a:uLnTx/>
                <a:uFillTx/>
                <a:latin typeface="Calibri"/>
                <a:ea typeface="+mn-ea"/>
                <a:cs typeface="Calibri"/>
              </a:endParaRPr>
            </a:p>
            <a:p>
              <a:pPr marL="193675" marR="0" lvl="1" indent="-191770" algn="l" defTabSz="1218026" rtl="0" eaLnBrk="1" fontAlgn="base" latinLnBrk="0" hangingPunct="1">
                <a:lnSpc>
                  <a:spcPct val="100000"/>
                </a:lnSpc>
                <a:spcBef>
                  <a:spcPct val="1500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Calibri"/>
                </a:rPr>
                <a:t>Reviewing backorder reports/Identifying 3rd party vendors </a:t>
              </a:r>
            </a:p>
            <a:p>
              <a:pPr marL="193675" marR="0" lvl="1" indent="-191770" algn="l" defTabSz="1218026" rtl="0" eaLnBrk="1" fontAlgn="base" latinLnBrk="0" hangingPunct="1">
                <a:lnSpc>
                  <a:spcPct val="100000"/>
                </a:lnSpc>
                <a:spcBef>
                  <a:spcPct val="1500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Calibri"/>
                </a:rPr>
                <a:t>Establishing 3rd part supply lines  </a:t>
              </a:r>
            </a:p>
            <a:p>
              <a:pPr marL="193675" marR="0" lvl="1" indent="-191770" algn="l" defTabSz="1218026" rtl="0" eaLnBrk="1" fontAlgn="base" latinLnBrk="0" hangingPunct="1">
                <a:lnSpc>
                  <a:spcPct val="100000"/>
                </a:lnSpc>
                <a:spcBef>
                  <a:spcPct val="1500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Calibri"/>
                </a:rPr>
                <a:t>Working with Laundries. In-house/outsourced &amp; COOP.  obtaining  linen scrubs, gowns as necessary </a:t>
              </a:r>
            </a:p>
          </p:txBody>
        </p:sp>
        <p:sp>
          <p:nvSpPr>
            <p:cNvPr id="98" name="TextBox 97">
              <a:extLst>
                <a:ext uri="{FF2B5EF4-FFF2-40B4-BE49-F238E27FC236}">
                  <a16:creationId xmlns:a16="http://schemas.microsoft.com/office/drawing/2014/main" id="{548E6B56-B6C2-4B75-B63F-C3DBD14EBE12}"/>
                </a:ext>
              </a:extLst>
            </p:cNvPr>
            <p:cNvSpPr txBox="1"/>
            <p:nvPr>
              <p:custDataLst>
                <p:tags r:id="rId51"/>
              </p:custDataLst>
            </p:nvPr>
          </p:nvSpPr>
          <p:spPr>
            <a:xfrm>
              <a:off x="8829154" y="4176115"/>
              <a:ext cx="2562186" cy="1019811"/>
            </a:xfrm>
            <a:prstGeom prst="rect">
              <a:avLst/>
            </a:prstGeom>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25000"/>
                </a:spcBef>
                <a:spcAft>
                  <a:spcPct val="0"/>
                </a:spcAft>
                <a:buClr>
                  <a:srgbClr val="0070C0"/>
                </a:buClr>
                <a:buSzPct val="100000"/>
                <a:buFont typeface="Wingdings" panose="05000000000000000000" pitchFamily="2" charset="2"/>
                <a:buChar char="§"/>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a:p>
              <a:pPr marL="193675" marR="0" lvl="1" indent="-191770" algn="l" defTabSz="1218026" rtl="0" eaLnBrk="1" fontAlgn="base" latinLnBrk="0" hangingPunct="1">
                <a:lnSpc>
                  <a:spcPct val="100000"/>
                </a:lnSpc>
                <a:spcBef>
                  <a:spcPct val="2500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Maintaining clear lines of communication between facilities and contract teams </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a:p>
              <a:pPr marL="193675" marR="0" lvl="1" indent="-191770" algn="l" defTabSz="1218026" rtl="0" eaLnBrk="1" fontAlgn="base" latinLnBrk="0" hangingPunct="1">
                <a:lnSpc>
                  <a:spcPct val="100000"/>
                </a:lnSpc>
                <a:spcBef>
                  <a:spcPct val="25000"/>
                </a:spcBef>
                <a:spcAft>
                  <a:spcPct val="0"/>
                </a:spcAft>
                <a:buClr>
                  <a:srgbClr val="0070C0"/>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Calibri"/>
                </a:rPr>
                <a:t>Flexibility in product selection </a:t>
              </a:r>
            </a:p>
          </p:txBody>
        </p:sp>
        <p:sp>
          <p:nvSpPr>
            <p:cNvPr id="99" name="TextBox 98">
              <a:extLst>
                <a:ext uri="{FF2B5EF4-FFF2-40B4-BE49-F238E27FC236}">
                  <a16:creationId xmlns:a16="http://schemas.microsoft.com/office/drawing/2014/main" id="{2EA30A09-E436-4DCA-893D-00C17BB3DC9F}"/>
                </a:ext>
              </a:extLst>
            </p:cNvPr>
            <p:cNvSpPr txBox="1">
              <a:spLocks/>
            </p:cNvSpPr>
            <p:nvPr>
              <p:custDataLst>
                <p:tags r:id="rId52"/>
              </p:custDataLst>
            </p:nvPr>
          </p:nvSpPr>
          <p:spPr>
            <a:xfrm>
              <a:off x="2228697" y="4144564"/>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73355" marR="0" lvl="1" indent="-171450"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Disinfectant Liquid </a:t>
              </a:r>
              <a:endParaRPr kumimoji="0" lang="en-US" sz="1600" b="0" i="0" u="none" strike="noStrike" kern="1200" cap="none" spc="0" normalizeH="0" baseline="0" noProof="0">
                <a:ln>
                  <a:noFill/>
                </a:ln>
                <a:solidFill>
                  <a:srgbClr val="000000"/>
                </a:solidFill>
                <a:effectLst/>
                <a:uLnTx/>
                <a:uFillTx/>
                <a:latin typeface="Calibri"/>
                <a:ea typeface="+mn-ea"/>
                <a:cs typeface="Calibri"/>
              </a:endParaRPr>
            </a:p>
          </p:txBody>
        </p:sp>
        <p:sp>
          <p:nvSpPr>
            <p:cNvPr id="100" name="TextBox 99">
              <a:extLst>
                <a:ext uri="{FF2B5EF4-FFF2-40B4-BE49-F238E27FC236}">
                  <a16:creationId xmlns:a16="http://schemas.microsoft.com/office/drawing/2014/main" id="{50DFC1F6-4958-49CE-9A35-2A0EA615F156}"/>
                </a:ext>
              </a:extLst>
            </p:cNvPr>
            <p:cNvSpPr txBox="1">
              <a:spLocks/>
            </p:cNvSpPr>
            <p:nvPr>
              <p:custDataLst>
                <p:tags r:id="rId53"/>
              </p:custDataLst>
            </p:nvPr>
          </p:nvSpPr>
          <p:spPr>
            <a:xfrm>
              <a:off x="4772594" y="4214220"/>
              <a:ext cx="792412" cy="278418"/>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FF0000"/>
                </a:solidFill>
                <a:effectLst/>
                <a:uLnTx/>
                <a:uFillTx/>
                <a:latin typeface="Calibri"/>
                <a:ea typeface="+mn-ea"/>
                <a:cs typeface="+mn-cs"/>
              </a:endParaRPr>
            </a:p>
          </p:txBody>
        </p:sp>
        <p:sp>
          <p:nvSpPr>
            <p:cNvPr id="101" name="TextBox 100">
              <a:extLst>
                <a:ext uri="{FF2B5EF4-FFF2-40B4-BE49-F238E27FC236}">
                  <a16:creationId xmlns:a16="http://schemas.microsoft.com/office/drawing/2014/main" id="{14942E47-D4D4-471D-8675-ECF1053E6636}"/>
                </a:ext>
              </a:extLst>
            </p:cNvPr>
            <p:cNvSpPr txBox="1">
              <a:spLocks/>
            </p:cNvSpPr>
            <p:nvPr>
              <p:custDataLst>
                <p:tags r:id="rId54"/>
              </p:custDataLst>
            </p:nvPr>
          </p:nvSpPr>
          <p:spPr>
            <a:xfrm>
              <a:off x="4772594" y="4538475"/>
              <a:ext cx="792412" cy="278418"/>
            </a:xfrm>
            <a:prstGeom prst="rect">
              <a:avLst/>
            </a:prstGeom>
            <a:solidFill>
              <a:srgbClr val="FFFF00"/>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02" name="TextBox 101">
              <a:extLst>
                <a:ext uri="{FF2B5EF4-FFF2-40B4-BE49-F238E27FC236}">
                  <a16:creationId xmlns:a16="http://schemas.microsoft.com/office/drawing/2014/main" id="{51E24637-CEEF-4C21-821C-5F41B366056C}"/>
                </a:ext>
              </a:extLst>
            </p:cNvPr>
            <p:cNvSpPr txBox="1">
              <a:spLocks/>
            </p:cNvSpPr>
            <p:nvPr>
              <p:custDataLst>
                <p:tags r:id="rId55"/>
              </p:custDataLst>
            </p:nvPr>
          </p:nvSpPr>
          <p:spPr>
            <a:xfrm>
              <a:off x="4772594" y="4870469"/>
              <a:ext cx="792412" cy="278418"/>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03" name="TextBox 102">
              <a:extLst>
                <a:ext uri="{FF2B5EF4-FFF2-40B4-BE49-F238E27FC236}">
                  <a16:creationId xmlns:a16="http://schemas.microsoft.com/office/drawing/2014/main" id="{4606B7BB-68B8-4EC2-8855-4C80C4F5CB34}"/>
                </a:ext>
              </a:extLst>
            </p:cNvPr>
            <p:cNvSpPr txBox="1">
              <a:spLocks/>
            </p:cNvSpPr>
            <p:nvPr>
              <p:custDataLst>
                <p:tags r:id="rId56"/>
              </p:custDataLst>
            </p:nvPr>
          </p:nvSpPr>
          <p:spPr>
            <a:xfrm>
              <a:off x="2228697" y="4515257"/>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73355" marR="0" lvl="1" indent="-171450"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Calibri"/>
                </a:rPr>
                <a:t>Disinfectant Wipes </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sp>
          <p:nvSpPr>
            <p:cNvPr id="104" name="TextBox 103">
              <a:extLst>
                <a:ext uri="{FF2B5EF4-FFF2-40B4-BE49-F238E27FC236}">
                  <a16:creationId xmlns:a16="http://schemas.microsoft.com/office/drawing/2014/main" id="{B30C7124-E515-4179-8119-6C0D878E80E1}"/>
                </a:ext>
              </a:extLst>
            </p:cNvPr>
            <p:cNvSpPr txBox="1">
              <a:spLocks/>
            </p:cNvSpPr>
            <p:nvPr>
              <p:custDataLst>
                <p:tags r:id="rId57"/>
              </p:custDataLst>
            </p:nvPr>
          </p:nvSpPr>
          <p:spPr>
            <a:xfrm>
              <a:off x="2228697" y="4885948"/>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Laundry/Linen/Scrubs/Iso Gowns</a:t>
              </a:r>
              <a:endParaRPr kumimoji="0" lang="en-US" sz="1100" b="0" i="0" u="none" strike="noStrike" kern="1200" cap="none" spc="0" normalizeH="0" baseline="0" noProof="0">
                <a:ln>
                  <a:noFill/>
                </a:ln>
                <a:solidFill>
                  <a:srgbClr val="000000"/>
                </a:solidFill>
                <a:effectLst/>
                <a:uLnTx/>
                <a:uFillTx/>
                <a:latin typeface="Calibri"/>
                <a:ea typeface="+mn-ea"/>
                <a:cs typeface="Calibri"/>
              </a:endParaRPr>
            </a:p>
          </p:txBody>
        </p:sp>
      </p:grpSp>
      <p:sp>
        <p:nvSpPr>
          <p:cNvPr id="6" name="TextBox 5">
            <a:extLst>
              <a:ext uri="{FF2B5EF4-FFF2-40B4-BE49-F238E27FC236}">
                <a16:creationId xmlns:a16="http://schemas.microsoft.com/office/drawing/2014/main" id="{5D0F9C13-CFCE-4B35-AAC4-623F39AA2E46}"/>
              </a:ext>
            </a:extLst>
          </p:cNvPr>
          <p:cNvSpPr txBox="1">
            <a:spLocks/>
          </p:cNvSpPr>
          <p:nvPr>
            <p:custDataLst>
              <p:tags r:id="rId42"/>
            </p:custDataLst>
          </p:nvPr>
        </p:nvSpPr>
        <p:spPr>
          <a:xfrm>
            <a:off x="4928122" y="3430376"/>
            <a:ext cx="792412" cy="278418"/>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FF0000"/>
              </a:solidFill>
              <a:effectLst/>
              <a:uLnTx/>
              <a:uFillTx/>
              <a:latin typeface="Calibri"/>
              <a:ea typeface="+mn-ea"/>
              <a:cs typeface="+mn-cs"/>
            </a:endParaRPr>
          </a:p>
        </p:txBody>
      </p:sp>
      <p:sp>
        <p:nvSpPr>
          <p:cNvPr id="9" name="TextBox 8">
            <a:extLst>
              <a:ext uri="{FF2B5EF4-FFF2-40B4-BE49-F238E27FC236}">
                <a16:creationId xmlns:a16="http://schemas.microsoft.com/office/drawing/2014/main" id="{31C51AA0-4F3C-406C-99B1-C3686B9373C0}"/>
              </a:ext>
            </a:extLst>
          </p:cNvPr>
          <p:cNvSpPr txBox="1">
            <a:spLocks/>
          </p:cNvSpPr>
          <p:nvPr>
            <p:custDataLst>
              <p:tags r:id="rId43"/>
            </p:custDataLst>
          </p:nvPr>
        </p:nvSpPr>
        <p:spPr>
          <a:xfrm>
            <a:off x="4928122" y="3064317"/>
            <a:ext cx="792412" cy="278418"/>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FF000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47281E8-2611-4BA3-A440-FAB1036C1549}"/>
              </a:ext>
            </a:extLst>
          </p:cNvPr>
          <p:cNvSpPr txBox="1">
            <a:spLocks/>
          </p:cNvSpPr>
          <p:nvPr>
            <p:custDataLst>
              <p:tags r:id="rId44"/>
            </p:custDataLst>
          </p:nvPr>
        </p:nvSpPr>
        <p:spPr>
          <a:xfrm>
            <a:off x="4928122" y="3774023"/>
            <a:ext cx="792412" cy="278418"/>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FF0000"/>
              </a:solidFill>
              <a:effectLst/>
              <a:uLnTx/>
              <a:uFillTx/>
              <a:latin typeface="Calibri"/>
              <a:ea typeface="+mn-ea"/>
              <a:cs typeface="+mn-cs"/>
            </a:endParaRPr>
          </a:p>
        </p:txBody>
      </p:sp>
      <p:sp>
        <p:nvSpPr>
          <p:cNvPr id="105" name="TextBox 104">
            <a:extLst>
              <a:ext uri="{FF2B5EF4-FFF2-40B4-BE49-F238E27FC236}">
                <a16:creationId xmlns:a16="http://schemas.microsoft.com/office/drawing/2014/main" id="{62DA7238-26D4-45FF-AD82-773A277C7E3C}"/>
              </a:ext>
            </a:extLst>
          </p:cNvPr>
          <p:cNvSpPr txBox="1">
            <a:spLocks/>
          </p:cNvSpPr>
          <p:nvPr>
            <p:custDataLst>
              <p:tags r:id="rId45"/>
            </p:custDataLst>
          </p:nvPr>
        </p:nvSpPr>
        <p:spPr>
          <a:xfrm>
            <a:off x="2228697" y="2596208"/>
            <a:ext cx="2580740" cy="278418"/>
          </a:xfrm>
          <a:prstGeom prst="rect">
            <a:avLst/>
          </a:prstGeom>
          <a:no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93675" marR="0" lvl="1" indent="-191770" algn="l" defTabSz="1218026" rtl="0" eaLnBrk="1" fontAlgn="base" latinLnBrk="0" hangingPunct="1">
              <a:lnSpc>
                <a:spcPct val="100000"/>
              </a:lnSpc>
              <a:spcBef>
                <a:spcPct val="0"/>
              </a:spcBef>
              <a:spcAft>
                <a:spcPct val="0"/>
              </a:spcAft>
              <a:buClr>
                <a:srgbClr val="00529B"/>
              </a:buClr>
              <a:buSzPct val="100000"/>
              <a:buFont typeface="Wingdings" panose="05000000000000000000" pitchFamily="2" charset="2"/>
              <a:buChar char="§"/>
              <a:tabLst/>
              <a:defRPr/>
            </a:pPr>
            <a:r>
              <a:rPr kumimoji="0" lang="en-US" sz="1100" b="0" i="0" u="none" strike="noStrike" kern="1200" cap="none" spc="0" normalizeH="0" baseline="0" noProof="0">
                <a:ln>
                  <a:noFill/>
                </a:ln>
                <a:solidFill>
                  <a:srgbClr val="000000"/>
                </a:solidFill>
                <a:effectLst/>
                <a:uLnTx/>
                <a:uFillTx/>
                <a:latin typeface="Calibri"/>
                <a:ea typeface="+mn-ea"/>
                <a:cs typeface="+mn-cs"/>
              </a:rPr>
              <a:t>ASA recommended circuits </a:t>
            </a:r>
            <a:endParaRPr kumimoji="0" lang="en-US" sz="1600" b="0" i="0" u="none" strike="noStrike" kern="1200" cap="none" spc="0" normalizeH="0" baseline="0" noProof="0">
              <a:ln>
                <a:noFill/>
              </a:ln>
              <a:solidFill>
                <a:srgbClr val="000000"/>
              </a:solidFill>
              <a:effectLst/>
              <a:uLnTx/>
              <a:uFillTx/>
              <a:latin typeface="Calibri"/>
              <a:ea typeface="+mn-ea"/>
              <a:cs typeface="+mn-cs"/>
            </a:endParaRPr>
          </a:p>
        </p:txBody>
      </p:sp>
      <p:sp>
        <p:nvSpPr>
          <p:cNvPr id="106" name="TextBox 105">
            <a:extLst>
              <a:ext uri="{FF2B5EF4-FFF2-40B4-BE49-F238E27FC236}">
                <a16:creationId xmlns:a16="http://schemas.microsoft.com/office/drawing/2014/main" id="{A5105C7A-204F-449F-9FF1-534707152687}"/>
              </a:ext>
            </a:extLst>
          </p:cNvPr>
          <p:cNvSpPr txBox="1">
            <a:spLocks/>
          </p:cNvSpPr>
          <p:nvPr>
            <p:custDataLst>
              <p:tags r:id="rId46"/>
            </p:custDataLst>
          </p:nvPr>
        </p:nvSpPr>
        <p:spPr>
          <a:xfrm>
            <a:off x="4907460" y="2596209"/>
            <a:ext cx="792412" cy="278418"/>
          </a:xfrm>
          <a:prstGeom prst="rect">
            <a:avLst/>
          </a:prstGeom>
          <a:solidFill>
            <a:srgbClr val="419639"/>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
        <p:nvSpPr>
          <p:cNvPr id="107" name="TextBox 106">
            <a:extLst>
              <a:ext uri="{FF2B5EF4-FFF2-40B4-BE49-F238E27FC236}">
                <a16:creationId xmlns:a16="http://schemas.microsoft.com/office/drawing/2014/main" id="{9B2C88E9-1CE7-401B-8393-882FE44D0C61}"/>
              </a:ext>
            </a:extLst>
          </p:cNvPr>
          <p:cNvSpPr txBox="1">
            <a:spLocks/>
          </p:cNvSpPr>
          <p:nvPr>
            <p:custDataLst>
              <p:tags r:id="rId47"/>
            </p:custDataLst>
          </p:nvPr>
        </p:nvSpPr>
        <p:spPr>
          <a:xfrm rot="10800000">
            <a:off x="4903873" y="694170"/>
            <a:ext cx="792412" cy="294983"/>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FF0000"/>
              </a:solidFill>
              <a:effectLst/>
              <a:uLnTx/>
              <a:uFillTx/>
              <a:latin typeface="Calibri"/>
              <a:ea typeface="+mn-ea"/>
              <a:cs typeface="+mn-cs"/>
            </a:endParaRPr>
          </a:p>
        </p:txBody>
      </p:sp>
      <p:sp>
        <p:nvSpPr>
          <p:cNvPr id="108" name="TextBox 107">
            <a:extLst>
              <a:ext uri="{FF2B5EF4-FFF2-40B4-BE49-F238E27FC236}">
                <a16:creationId xmlns:a16="http://schemas.microsoft.com/office/drawing/2014/main" id="{317CF3B2-03DD-42A2-9F9E-5D8F8A2541FA}"/>
              </a:ext>
            </a:extLst>
          </p:cNvPr>
          <p:cNvSpPr txBox="1">
            <a:spLocks/>
          </p:cNvSpPr>
          <p:nvPr>
            <p:custDataLst>
              <p:tags r:id="rId48"/>
            </p:custDataLst>
          </p:nvPr>
        </p:nvSpPr>
        <p:spPr>
          <a:xfrm rot="10800000">
            <a:off x="4911811" y="1057225"/>
            <a:ext cx="792412" cy="294983"/>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FF0000"/>
              </a:solidFill>
              <a:effectLst/>
              <a:uLnTx/>
              <a:uFillTx/>
              <a:latin typeface="Calibri"/>
              <a:ea typeface="+mn-ea"/>
              <a:cs typeface="+mn-cs"/>
            </a:endParaRPr>
          </a:p>
        </p:txBody>
      </p:sp>
      <p:sp>
        <p:nvSpPr>
          <p:cNvPr id="109" name="TextBox 108">
            <a:extLst>
              <a:ext uri="{FF2B5EF4-FFF2-40B4-BE49-F238E27FC236}">
                <a16:creationId xmlns:a16="http://schemas.microsoft.com/office/drawing/2014/main" id="{60FBDBC5-2EF7-4CDF-AB5F-2A771D0CA038}"/>
              </a:ext>
            </a:extLst>
          </p:cNvPr>
          <p:cNvSpPr txBox="1">
            <a:spLocks/>
          </p:cNvSpPr>
          <p:nvPr>
            <p:custDataLst>
              <p:tags r:id="rId49"/>
            </p:custDataLst>
          </p:nvPr>
        </p:nvSpPr>
        <p:spPr>
          <a:xfrm rot="10800000">
            <a:off x="4911811" y="1411651"/>
            <a:ext cx="792412" cy="294983"/>
          </a:xfrm>
          <a:prstGeom prst="rect">
            <a:avLst/>
          </a:prstGeom>
          <a:solidFill>
            <a:schemeClr val="accent3"/>
          </a:solidFill>
        </p:spPr>
        <p:txBody>
          <a:bodyPr vert="horz" wrap="square" lIns="0" tIns="0" rIns="0" bIns="0" rtlCol="0" anchor="ctr">
            <a:noAutofit/>
          </a:bodyPr>
          <a:lstStyle>
            <a:lvl1pPr marL="0" lvl="0" indent="0" defTabSz="1218026" eaLnBrk="1" latinLnBrk="0" hangingPunct="1">
              <a:buClr>
                <a:schemeClr val="tx2"/>
              </a:buClr>
              <a:buSzPct val="100000"/>
              <a:defRPr lang="x-none" sz="1600" baseline="0">
                <a:latin typeface="+mn-lt"/>
              </a:defRPr>
            </a:lvl1pPr>
            <a:lvl2pPr marL="193675" lvl="1" indent="-192088" defTabSz="1218026" eaLnBrk="1" latinLnBrk="0" hangingPunct="1">
              <a:buClr>
                <a:schemeClr val="accent1"/>
              </a:buClr>
              <a:buSzPct val="100000"/>
              <a:buFont typeface="Wingdings" panose="05000000000000000000" pitchFamily="2" charset="2"/>
              <a:buChar char="§"/>
              <a:defRPr lang="x-none" sz="1600" baseline="0">
                <a:latin typeface="+mn-lt"/>
              </a:defRPr>
            </a:lvl2pPr>
            <a:lvl3pPr marL="457200" lvl="2" indent="-261938" defTabSz="1218026" eaLnBrk="1" latinLnBrk="0" hangingPunct="1">
              <a:buClr>
                <a:schemeClr val="accent1"/>
              </a:buClr>
              <a:buSzPct val="120000"/>
              <a:buFont typeface="Arial" panose="020B0604020202020204" pitchFamily="34" charset="0"/>
              <a:buChar char="–"/>
              <a:defRPr lang="x-none" sz="1600" baseline="0">
                <a:latin typeface="+mn-lt"/>
              </a:defRPr>
            </a:lvl3pPr>
            <a:lvl4pPr marL="614363" lvl="3" indent="-155575" defTabSz="1218026" eaLnBrk="1" latinLnBrk="0" hangingPunct="1">
              <a:buClr>
                <a:schemeClr val="accent1"/>
              </a:buClr>
              <a:buSzPct val="100000"/>
              <a:buFont typeface="Arial" panose="020B0604020202020204" pitchFamily="34" charset="0"/>
              <a:buChar char="•"/>
              <a:defRPr lang="x-none" sz="1600" baseline="0">
                <a:latin typeface="+mn-lt"/>
              </a:defRPr>
            </a:lvl4pPr>
            <a:lvl5pPr marL="749808" lvl="4" indent="-130175" defTabSz="1218026" eaLnBrk="1" latinLnBrk="0" hangingPunct="1">
              <a:buClr>
                <a:schemeClr val="accent1"/>
              </a:buClr>
              <a:buSzPct val="89000"/>
              <a:buFont typeface="Arial" panose="020B0604020202020204" pitchFamily="34" charset="0"/>
              <a:buChar char="-"/>
              <a:defRPr lang="x-none" sz="1600" baseline="0">
                <a:latin typeface="+mn-lt"/>
              </a:defRPr>
            </a:lvl5pPr>
            <a:lvl6pPr marL="1020030" indent="-177089" defTabSz="1218026" fontAlgn="base">
              <a:spcBef>
                <a:spcPct val="0"/>
              </a:spcBef>
              <a:spcAft>
                <a:spcPct val="0"/>
              </a:spcAft>
              <a:buClr>
                <a:schemeClr val="tx2"/>
              </a:buClr>
              <a:buSzPct val="89000"/>
              <a:buFont typeface="Arial" charset="0"/>
              <a:buChar char="-"/>
              <a:defRPr lang="x-none" sz="2176" baseline="0">
                <a:latin typeface="+mn-lt"/>
              </a:defRPr>
            </a:lvl6pPr>
            <a:lvl7pPr marL="1020030" indent="-177089" defTabSz="1218026" fontAlgn="base">
              <a:spcBef>
                <a:spcPct val="0"/>
              </a:spcBef>
              <a:spcAft>
                <a:spcPct val="0"/>
              </a:spcAft>
              <a:buClr>
                <a:schemeClr val="tx2"/>
              </a:buClr>
              <a:buSzPct val="89000"/>
              <a:buFont typeface="Arial" charset="0"/>
              <a:buChar char="-"/>
              <a:defRPr lang="x-none" sz="2176" baseline="0">
                <a:latin typeface="+mn-lt"/>
              </a:defRPr>
            </a:lvl7pPr>
            <a:lvl8pPr marL="1020030" indent="-177089" defTabSz="1218026" fontAlgn="base">
              <a:spcBef>
                <a:spcPct val="0"/>
              </a:spcBef>
              <a:spcAft>
                <a:spcPct val="0"/>
              </a:spcAft>
              <a:buClr>
                <a:schemeClr val="tx2"/>
              </a:buClr>
              <a:buSzPct val="89000"/>
              <a:buFont typeface="Arial" charset="0"/>
              <a:buChar char="-"/>
              <a:defRPr lang="x-none" sz="2176" baseline="0">
                <a:latin typeface="+mn-lt"/>
              </a:defRPr>
            </a:lvl8pPr>
            <a:lvl9pPr marL="1020030" indent="-177089" defTabSz="1218026" fontAlgn="base">
              <a:spcBef>
                <a:spcPct val="0"/>
              </a:spcBef>
              <a:spcAft>
                <a:spcPct val="0"/>
              </a:spcAft>
              <a:buClr>
                <a:schemeClr val="tx2"/>
              </a:buClr>
              <a:buSzPct val="89000"/>
              <a:buFont typeface="Arial" charset="0"/>
              <a:buChar char="-"/>
              <a:defRPr lang="x-none" sz="2176" baseline="0">
                <a:latin typeface="+mn-lt"/>
              </a:defRPr>
            </a:lvl9pPr>
          </a:lstStyle>
          <a:p>
            <a:pPr marL="1587" marR="0" lvl="1" indent="0" algn="l" defTabSz="1218026" rtl="0" eaLnBrk="1" fontAlgn="base" latinLnBrk="0" hangingPunct="1">
              <a:lnSpc>
                <a:spcPct val="100000"/>
              </a:lnSpc>
              <a:spcBef>
                <a:spcPct val="0"/>
              </a:spcBef>
              <a:spcAft>
                <a:spcPct val="0"/>
              </a:spcAft>
              <a:buClr>
                <a:srgbClr val="0070C0"/>
              </a:buClr>
              <a:buSzPct val="100000"/>
              <a:buFont typeface="Wingdings" panose="05000000000000000000" pitchFamily="2" charset="2"/>
              <a:buNone/>
              <a:tabLst/>
              <a:defRPr/>
            </a:pPr>
            <a:endParaRPr kumimoji="0" lang="en-US" sz="11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106689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70454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D66B-C3FC-4F4C-AD1A-BAA6161DAECE}"/>
              </a:ext>
            </a:extLst>
          </p:cNvPr>
          <p:cNvSpPr>
            <a:spLocks noGrp="1"/>
          </p:cNvSpPr>
          <p:nvPr>
            <p:ph type="ctrTitle"/>
          </p:nvPr>
        </p:nvSpPr>
        <p:spPr/>
        <p:txBody>
          <a:bodyPr/>
          <a:lstStyle/>
          <a:p>
            <a:r>
              <a:rPr lang="en-US" dirty="0"/>
              <a:t>CCP order/issue printouts</a:t>
            </a:r>
          </a:p>
        </p:txBody>
      </p:sp>
      <p:sp>
        <p:nvSpPr>
          <p:cNvPr id="3" name="Subtitle 2">
            <a:extLst>
              <a:ext uri="{FF2B5EF4-FFF2-40B4-BE49-F238E27FC236}">
                <a16:creationId xmlns:a16="http://schemas.microsoft.com/office/drawing/2014/main" id="{76FC3F18-5A14-4DA8-905A-F756C5AB79C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9032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AC35-0A05-3A48-93C0-EFBA412E56F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D03F08C-9C13-EE47-A517-BD081BCEF8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482" y="30410"/>
            <a:ext cx="11691542" cy="6827590"/>
          </a:xfrm>
        </p:spPr>
      </p:pic>
    </p:spTree>
    <p:extLst>
      <p:ext uri="{BB962C8B-B14F-4D97-AF65-F5344CB8AC3E}">
        <p14:creationId xmlns:p14="http://schemas.microsoft.com/office/powerpoint/2010/main" val="861226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2F11-4C46-B648-9031-2C7C3E48CC4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B717E9B-4D52-484D-B491-161C4EA297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889" y="0"/>
            <a:ext cx="11828476" cy="6858000"/>
          </a:xfrm>
        </p:spPr>
      </p:pic>
    </p:spTree>
    <p:extLst>
      <p:ext uri="{BB962C8B-B14F-4D97-AF65-F5344CB8AC3E}">
        <p14:creationId xmlns:p14="http://schemas.microsoft.com/office/powerpoint/2010/main" val="2978704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5EF75-43F5-FF46-B2C5-F5905F91989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B2A5A94-DFCB-E44A-8BB5-592D2B28E3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446" y="5489"/>
            <a:ext cx="11723641" cy="6852511"/>
          </a:xfrm>
        </p:spPr>
      </p:pic>
    </p:spTree>
    <p:extLst>
      <p:ext uri="{BB962C8B-B14F-4D97-AF65-F5344CB8AC3E}">
        <p14:creationId xmlns:p14="http://schemas.microsoft.com/office/powerpoint/2010/main" val="1046886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50EBB-0945-324A-8A54-5ACB8E7594D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F29CC16-EDEB-9941-9CD2-F54800AF91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223" y="0"/>
            <a:ext cx="11732280" cy="6858000"/>
          </a:xfrm>
        </p:spPr>
      </p:pic>
    </p:spTree>
    <p:extLst>
      <p:ext uri="{BB962C8B-B14F-4D97-AF65-F5344CB8AC3E}">
        <p14:creationId xmlns:p14="http://schemas.microsoft.com/office/powerpoint/2010/main" val="2426582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84609-4273-9B4B-9A91-FF283457A89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082958D-28CE-E041-85FE-569CCE70EB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716" y="-4255"/>
            <a:ext cx="11775265" cy="6862255"/>
          </a:xfrm>
        </p:spPr>
      </p:pic>
    </p:spTree>
    <p:extLst>
      <p:ext uri="{BB962C8B-B14F-4D97-AF65-F5344CB8AC3E}">
        <p14:creationId xmlns:p14="http://schemas.microsoft.com/office/powerpoint/2010/main" val="3698264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6709-A6CB-0D43-9437-E621E827811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ED072ED-CDAC-9B44-AEA8-617882CEB1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216" y="0"/>
            <a:ext cx="11779355" cy="6858000"/>
          </a:xfrm>
        </p:spPr>
      </p:pic>
    </p:spTree>
    <p:extLst>
      <p:ext uri="{BB962C8B-B14F-4D97-AF65-F5344CB8AC3E}">
        <p14:creationId xmlns:p14="http://schemas.microsoft.com/office/powerpoint/2010/main" val="3130474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74AA-2BA4-F146-ABCE-93DBF7C5DF7E}"/>
              </a:ext>
            </a:extLst>
          </p:cNvPr>
          <p:cNvSpPr>
            <a:spLocks noGrp="1"/>
          </p:cNvSpPr>
          <p:nvPr>
            <p:ph type="title"/>
          </p:nvPr>
        </p:nvSpPr>
        <p:spPr/>
        <p:txBody>
          <a:bodyPr/>
          <a:lstStyle/>
          <a:p>
            <a:r>
              <a:rPr lang="en-US" dirty="0"/>
              <a:t>Texas Statewide Statistics</a:t>
            </a:r>
          </a:p>
        </p:txBody>
      </p:sp>
      <p:pic>
        <p:nvPicPr>
          <p:cNvPr id="5" name="Content Placeholder 4">
            <a:extLst>
              <a:ext uri="{FF2B5EF4-FFF2-40B4-BE49-F238E27FC236}">
                <a16:creationId xmlns:a16="http://schemas.microsoft.com/office/drawing/2014/main" id="{1024B5C9-E708-A246-B60B-4C9CDA3E3B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9405" y="2242616"/>
            <a:ext cx="6059228" cy="3950291"/>
          </a:xfrm>
        </p:spPr>
      </p:pic>
      <p:pic>
        <p:nvPicPr>
          <p:cNvPr id="7" name="Picture 6">
            <a:extLst>
              <a:ext uri="{FF2B5EF4-FFF2-40B4-BE49-F238E27FC236}">
                <a16:creationId xmlns:a16="http://schemas.microsoft.com/office/drawing/2014/main" id="{9ED9A8CC-E6BC-404B-A46D-10D77B4A6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9" y="1114634"/>
            <a:ext cx="6010001" cy="3891206"/>
          </a:xfrm>
          <a:prstGeom prst="rect">
            <a:avLst/>
          </a:prstGeom>
        </p:spPr>
      </p:pic>
      <p:grpSp>
        <p:nvGrpSpPr>
          <p:cNvPr id="9" name="Group 8">
            <a:extLst>
              <a:ext uri="{FF2B5EF4-FFF2-40B4-BE49-F238E27FC236}">
                <a16:creationId xmlns:a16="http://schemas.microsoft.com/office/drawing/2014/main" id="{DBFC0C76-810B-B843-9B23-27EC2D83C237}"/>
              </a:ext>
            </a:extLst>
          </p:cNvPr>
          <p:cNvGrpSpPr/>
          <p:nvPr/>
        </p:nvGrpSpPr>
        <p:grpSpPr>
          <a:xfrm>
            <a:off x="471395" y="5359632"/>
            <a:ext cx="4548037" cy="584775"/>
            <a:chOff x="293974" y="5550701"/>
            <a:chExt cx="4548037" cy="584775"/>
          </a:xfrm>
        </p:grpSpPr>
        <p:cxnSp>
          <p:nvCxnSpPr>
            <p:cNvPr id="10" name="Straight Connector 9">
              <a:extLst>
                <a:ext uri="{FF2B5EF4-FFF2-40B4-BE49-F238E27FC236}">
                  <a16:creationId xmlns:a16="http://schemas.microsoft.com/office/drawing/2014/main" id="{9C8A3C6E-9610-9843-9925-ED3DC8DC5C76}"/>
                </a:ext>
              </a:extLst>
            </p:cNvPr>
            <p:cNvCxnSpPr>
              <a:cxnSpLocks/>
            </p:cNvCxnSpPr>
            <p:nvPr/>
          </p:nvCxnSpPr>
          <p:spPr>
            <a:xfrm>
              <a:off x="293974" y="5550701"/>
              <a:ext cx="1513053" cy="0"/>
            </a:xfrm>
            <a:prstGeom prst="line">
              <a:avLst/>
            </a:prstGeom>
            <a:ln w="28575">
              <a:solidFill>
                <a:srgbClr val="F38D4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87A6710-9E39-4246-9A15-16EB16D8BA81}"/>
                </a:ext>
              </a:extLst>
            </p:cNvPr>
            <p:cNvSpPr txBox="1"/>
            <p:nvPr/>
          </p:nvSpPr>
          <p:spPr>
            <a:xfrm>
              <a:off x="451130" y="5550701"/>
              <a:ext cx="4390881" cy="584775"/>
            </a:xfrm>
            <a:prstGeom prst="rect">
              <a:avLst/>
            </a:prstGeom>
            <a:noFill/>
          </p:spPr>
          <p:txBody>
            <a:bodyPr wrap="none" rtlCol="0">
              <a:spAutoFit/>
            </a:bodyPr>
            <a:lstStyle/>
            <a:p>
              <a:pPr algn="ctr"/>
              <a:r>
                <a:rPr lang="en-US" sz="1600" dirty="0"/>
                <a:t>Orange bar represents ONE Case per 1000 Persons</a:t>
              </a:r>
            </a:p>
            <a:p>
              <a:pPr algn="ctr"/>
              <a:r>
                <a:rPr lang="en-US" sz="1600" dirty="0"/>
                <a:t>(The Higher on the graph, the better)</a:t>
              </a:r>
            </a:p>
          </p:txBody>
        </p:sp>
      </p:grpSp>
      <p:cxnSp>
        <p:nvCxnSpPr>
          <p:cNvPr id="13" name="Straight Connector 12">
            <a:extLst>
              <a:ext uri="{FF2B5EF4-FFF2-40B4-BE49-F238E27FC236}">
                <a16:creationId xmlns:a16="http://schemas.microsoft.com/office/drawing/2014/main" id="{89C353F4-6149-7C43-8983-695236B96D46}"/>
              </a:ext>
            </a:extLst>
          </p:cNvPr>
          <p:cNvCxnSpPr/>
          <p:nvPr/>
        </p:nvCxnSpPr>
        <p:spPr>
          <a:xfrm>
            <a:off x="2449773" y="3821373"/>
            <a:ext cx="3619632" cy="0"/>
          </a:xfrm>
          <a:prstGeom prst="line">
            <a:avLst/>
          </a:prstGeom>
          <a:ln w="25400">
            <a:solidFill>
              <a:srgbClr val="F38D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085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A94E-DD5F-C74C-8951-EEFF5A329505}"/>
              </a:ext>
            </a:extLst>
          </p:cNvPr>
          <p:cNvSpPr>
            <a:spLocks noGrp="1"/>
          </p:cNvSpPr>
          <p:nvPr>
            <p:ph type="title"/>
          </p:nvPr>
        </p:nvSpPr>
        <p:spPr/>
        <p:txBody>
          <a:bodyPr/>
          <a:lstStyle/>
          <a:p>
            <a:r>
              <a:rPr lang="en-US" dirty="0"/>
              <a:t>Lubbock County Statistics</a:t>
            </a:r>
          </a:p>
        </p:txBody>
      </p:sp>
      <p:pic>
        <p:nvPicPr>
          <p:cNvPr id="5" name="Content Placeholder 4">
            <a:extLst>
              <a:ext uri="{FF2B5EF4-FFF2-40B4-BE49-F238E27FC236}">
                <a16:creationId xmlns:a16="http://schemas.microsoft.com/office/drawing/2014/main" id="{33C8BFB5-BBB6-9141-BAE9-5DA0AD3582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476221"/>
            <a:ext cx="5539566" cy="3584182"/>
          </a:xfrm>
        </p:spPr>
      </p:pic>
      <p:pic>
        <p:nvPicPr>
          <p:cNvPr id="7" name="Picture 6">
            <a:extLst>
              <a:ext uri="{FF2B5EF4-FFF2-40B4-BE49-F238E27FC236}">
                <a16:creationId xmlns:a16="http://schemas.microsoft.com/office/drawing/2014/main" id="{DFE01E32-FC04-0D44-98D9-AE78DC64F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66" y="1394960"/>
            <a:ext cx="5629301" cy="3692518"/>
          </a:xfrm>
          <a:prstGeom prst="rect">
            <a:avLst/>
          </a:prstGeom>
        </p:spPr>
      </p:pic>
      <p:cxnSp>
        <p:nvCxnSpPr>
          <p:cNvPr id="9" name="Straight Connector 8">
            <a:extLst>
              <a:ext uri="{FF2B5EF4-FFF2-40B4-BE49-F238E27FC236}">
                <a16:creationId xmlns:a16="http://schemas.microsoft.com/office/drawing/2014/main" id="{FE381E4F-CBDA-824E-A443-FE93A30924F3}"/>
              </a:ext>
            </a:extLst>
          </p:cNvPr>
          <p:cNvCxnSpPr>
            <a:cxnSpLocks/>
          </p:cNvCxnSpPr>
          <p:nvPr/>
        </p:nvCxnSpPr>
        <p:spPr>
          <a:xfrm>
            <a:off x="2558955" y="4019266"/>
            <a:ext cx="3370997" cy="0"/>
          </a:xfrm>
          <a:prstGeom prst="line">
            <a:avLst/>
          </a:prstGeom>
          <a:ln w="25400">
            <a:solidFill>
              <a:srgbClr val="F38D4D"/>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648B10B-553D-F640-AD0A-FA77C46A9541}"/>
              </a:ext>
            </a:extLst>
          </p:cNvPr>
          <p:cNvGrpSpPr/>
          <p:nvPr/>
        </p:nvGrpSpPr>
        <p:grpSpPr>
          <a:xfrm>
            <a:off x="471395" y="5359632"/>
            <a:ext cx="4548037" cy="584775"/>
            <a:chOff x="293974" y="5550701"/>
            <a:chExt cx="4548037" cy="584775"/>
          </a:xfrm>
        </p:grpSpPr>
        <p:cxnSp>
          <p:nvCxnSpPr>
            <p:cNvPr id="12" name="Straight Connector 11">
              <a:extLst>
                <a:ext uri="{FF2B5EF4-FFF2-40B4-BE49-F238E27FC236}">
                  <a16:creationId xmlns:a16="http://schemas.microsoft.com/office/drawing/2014/main" id="{76FA6461-993F-3D43-9810-1EB2C60F2257}"/>
                </a:ext>
              </a:extLst>
            </p:cNvPr>
            <p:cNvCxnSpPr>
              <a:cxnSpLocks/>
            </p:cNvCxnSpPr>
            <p:nvPr/>
          </p:nvCxnSpPr>
          <p:spPr>
            <a:xfrm>
              <a:off x="293974" y="5550701"/>
              <a:ext cx="1513053" cy="0"/>
            </a:xfrm>
            <a:prstGeom prst="line">
              <a:avLst/>
            </a:prstGeom>
            <a:ln w="28575">
              <a:solidFill>
                <a:srgbClr val="F38D4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3D7ED55-88CA-F748-B73D-0D8DAA9B0737}"/>
                </a:ext>
              </a:extLst>
            </p:cNvPr>
            <p:cNvSpPr txBox="1"/>
            <p:nvPr/>
          </p:nvSpPr>
          <p:spPr>
            <a:xfrm>
              <a:off x="451130" y="5550701"/>
              <a:ext cx="4390881" cy="584775"/>
            </a:xfrm>
            <a:prstGeom prst="rect">
              <a:avLst/>
            </a:prstGeom>
            <a:noFill/>
          </p:spPr>
          <p:txBody>
            <a:bodyPr wrap="none" rtlCol="0">
              <a:spAutoFit/>
            </a:bodyPr>
            <a:lstStyle/>
            <a:p>
              <a:pPr algn="ctr"/>
              <a:r>
                <a:rPr lang="en-US" sz="1600" dirty="0"/>
                <a:t>Orange bar represents ONE Case per 1000 Persons</a:t>
              </a:r>
            </a:p>
            <a:p>
              <a:pPr algn="ctr"/>
              <a:r>
                <a:rPr lang="en-US" sz="1600" dirty="0"/>
                <a:t>(The Higher on the graph, the better)</a:t>
              </a:r>
            </a:p>
          </p:txBody>
        </p:sp>
      </p:grpSp>
    </p:spTree>
    <p:extLst>
      <p:ext uri="{BB962C8B-B14F-4D97-AF65-F5344CB8AC3E}">
        <p14:creationId xmlns:p14="http://schemas.microsoft.com/office/powerpoint/2010/main" val="45378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632D-53D6-E442-8DA0-402A14B944AC}"/>
              </a:ext>
            </a:extLst>
          </p:cNvPr>
          <p:cNvSpPr>
            <a:spLocks noGrp="1"/>
          </p:cNvSpPr>
          <p:nvPr>
            <p:ph type="title"/>
          </p:nvPr>
        </p:nvSpPr>
        <p:spPr/>
        <p:txBody>
          <a:bodyPr/>
          <a:lstStyle/>
          <a:p>
            <a:r>
              <a:rPr lang="en-US" dirty="0"/>
              <a:t>Hockley County Statistics</a:t>
            </a:r>
          </a:p>
        </p:txBody>
      </p:sp>
      <p:pic>
        <p:nvPicPr>
          <p:cNvPr id="7" name="Picture 6">
            <a:extLst>
              <a:ext uri="{FF2B5EF4-FFF2-40B4-BE49-F238E27FC236}">
                <a16:creationId xmlns:a16="http://schemas.microsoft.com/office/drawing/2014/main" id="{25103494-D0D3-9D4B-B003-26CA0589A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27" y="1170675"/>
            <a:ext cx="5479420" cy="3568185"/>
          </a:xfrm>
          <a:prstGeom prst="rect">
            <a:avLst/>
          </a:prstGeom>
        </p:spPr>
      </p:pic>
      <p:pic>
        <p:nvPicPr>
          <p:cNvPr id="8" name="Content Placeholder 4">
            <a:extLst>
              <a:ext uri="{FF2B5EF4-FFF2-40B4-BE49-F238E27FC236}">
                <a16:creationId xmlns:a16="http://schemas.microsoft.com/office/drawing/2014/main" id="{977BE6C1-59AE-C243-A446-E0B46FFBC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076" y="2229267"/>
            <a:ext cx="5850986" cy="3791089"/>
          </a:xfrm>
          <a:prstGeom prst="rect">
            <a:avLst/>
          </a:prstGeom>
        </p:spPr>
      </p:pic>
      <p:cxnSp>
        <p:nvCxnSpPr>
          <p:cNvPr id="11" name="Straight Connector 10">
            <a:extLst>
              <a:ext uri="{FF2B5EF4-FFF2-40B4-BE49-F238E27FC236}">
                <a16:creationId xmlns:a16="http://schemas.microsoft.com/office/drawing/2014/main" id="{DCC812D3-9A19-004F-8D50-3D4DFA7D33A9}"/>
              </a:ext>
            </a:extLst>
          </p:cNvPr>
          <p:cNvCxnSpPr>
            <a:cxnSpLocks/>
          </p:cNvCxnSpPr>
          <p:nvPr/>
        </p:nvCxnSpPr>
        <p:spPr>
          <a:xfrm>
            <a:off x="2408829" y="3350525"/>
            <a:ext cx="3350918" cy="0"/>
          </a:xfrm>
          <a:prstGeom prst="line">
            <a:avLst/>
          </a:prstGeom>
          <a:ln w="25400">
            <a:solidFill>
              <a:srgbClr val="F38D4D"/>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0C121867-7A3A-D24A-93AC-23B83829DF24}"/>
              </a:ext>
            </a:extLst>
          </p:cNvPr>
          <p:cNvGrpSpPr/>
          <p:nvPr/>
        </p:nvGrpSpPr>
        <p:grpSpPr>
          <a:xfrm>
            <a:off x="471395" y="5359632"/>
            <a:ext cx="4548037" cy="584775"/>
            <a:chOff x="293974" y="5550701"/>
            <a:chExt cx="4548037" cy="584775"/>
          </a:xfrm>
        </p:grpSpPr>
        <p:cxnSp>
          <p:nvCxnSpPr>
            <p:cNvPr id="14" name="Straight Connector 13">
              <a:extLst>
                <a:ext uri="{FF2B5EF4-FFF2-40B4-BE49-F238E27FC236}">
                  <a16:creationId xmlns:a16="http://schemas.microsoft.com/office/drawing/2014/main" id="{808D8C9F-9A4D-3846-9C32-CB29121E712C}"/>
                </a:ext>
              </a:extLst>
            </p:cNvPr>
            <p:cNvCxnSpPr>
              <a:cxnSpLocks/>
            </p:cNvCxnSpPr>
            <p:nvPr/>
          </p:nvCxnSpPr>
          <p:spPr>
            <a:xfrm>
              <a:off x="293974" y="5550701"/>
              <a:ext cx="1513053" cy="0"/>
            </a:xfrm>
            <a:prstGeom prst="line">
              <a:avLst/>
            </a:prstGeom>
            <a:ln w="28575">
              <a:solidFill>
                <a:srgbClr val="F38D4D"/>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3120D7E-597E-024E-A751-8F6573524FD2}"/>
                </a:ext>
              </a:extLst>
            </p:cNvPr>
            <p:cNvSpPr txBox="1"/>
            <p:nvPr/>
          </p:nvSpPr>
          <p:spPr>
            <a:xfrm>
              <a:off x="451130" y="5550701"/>
              <a:ext cx="4390881" cy="584775"/>
            </a:xfrm>
            <a:prstGeom prst="rect">
              <a:avLst/>
            </a:prstGeom>
            <a:noFill/>
          </p:spPr>
          <p:txBody>
            <a:bodyPr wrap="none" rtlCol="0">
              <a:spAutoFit/>
            </a:bodyPr>
            <a:lstStyle/>
            <a:p>
              <a:pPr algn="ctr"/>
              <a:r>
                <a:rPr lang="en-US" sz="1600" dirty="0"/>
                <a:t>Orange bar represents ONE Case per 1000 Persons</a:t>
              </a:r>
            </a:p>
            <a:p>
              <a:pPr algn="ctr"/>
              <a:r>
                <a:rPr lang="en-US" sz="1600" dirty="0"/>
                <a:t>(The Higher on the graph, the better)</a:t>
              </a:r>
            </a:p>
          </p:txBody>
        </p:sp>
      </p:grpSp>
    </p:spTree>
    <p:extLst>
      <p:ext uri="{BB962C8B-B14F-4D97-AF65-F5344CB8AC3E}">
        <p14:creationId xmlns:p14="http://schemas.microsoft.com/office/powerpoint/2010/main" val="2322795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4257F-99E7-4246-AB73-40EC8273D688}"/>
              </a:ext>
            </a:extLst>
          </p:cNvPr>
          <p:cNvSpPr>
            <a:spLocks noGrp="1"/>
          </p:cNvSpPr>
          <p:nvPr>
            <p:ph type="title"/>
          </p:nvPr>
        </p:nvSpPr>
        <p:spPr/>
        <p:txBody>
          <a:bodyPr/>
          <a:lstStyle/>
          <a:p>
            <a:r>
              <a:rPr lang="en-US" dirty="0"/>
              <a:t>Hale County Statistics</a:t>
            </a:r>
          </a:p>
        </p:txBody>
      </p:sp>
      <p:pic>
        <p:nvPicPr>
          <p:cNvPr id="5" name="Content Placeholder 4">
            <a:extLst>
              <a:ext uri="{FF2B5EF4-FFF2-40B4-BE49-F238E27FC236}">
                <a16:creationId xmlns:a16="http://schemas.microsoft.com/office/drawing/2014/main" id="{9F01A5FB-93DC-E64D-B31A-1D0E7D3AB5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7335" y="2324167"/>
            <a:ext cx="5782692" cy="3748601"/>
          </a:xfrm>
        </p:spPr>
      </p:pic>
      <p:pic>
        <p:nvPicPr>
          <p:cNvPr id="7" name="Picture 6">
            <a:extLst>
              <a:ext uri="{FF2B5EF4-FFF2-40B4-BE49-F238E27FC236}">
                <a16:creationId xmlns:a16="http://schemas.microsoft.com/office/drawing/2014/main" id="{15B8D712-6062-B44F-8457-8B7EBDA0C2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82" y="1107958"/>
            <a:ext cx="6127563" cy="3964625"/>
          </a:xfrm>
          <a:prstGeom prst="rect">
            <a:avLst/>
          </a:prstGeom>
        </p:spPr>
      </p:pic>
      <p:cxnSp>
        <p:nvCxnSpPr>
          <p:cNvPr id="8" name="Straight Connector 7">
            <a:extLst>
              <a:ext uri="{FF2B5EF4-FFF2-40B4-BE49-F238E27FC236}">
                <a16:creationId xmlns:a16="http://schemas.microsoft.com/office/drawing/2014/main" id="{6258A500-CB29-A542-A7B3-9A82A07EED4B}"/>
              </a:ext>
            </a:extLst>
          </p:cNvPr>
          <p:cNvCxnSpPr>
            <a:cxnSpLocks/>
          </p:cNvCxnSpPr>
          <p:nvPr/>
        </p:nvCxnSpPr>
        <p:spPr>
          <a:xfrm>
            <a:off x="2518012" y="4073857"/>
            <a:ext cx="3664424" cy="0"/>
          </a:xfrm>
          <a:prstGeom prst="line">
            <a:avLst/>
          </a:prstGeom>
          <a:ln w="25400">
            <a:solidFill>
              <a:srgbClr val="F38D4D"/>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F05111AE-918C-1C42-8B07-88F184D75B8F}"/>
              </a:ext>
            </a:extLst>
          </p:cNvPr>
          <p:cNvGrpSpPr/>
          <p:nvPr/>
        </p:nvGrpSpPr>
        <p:grpSpPr>
          <a:xfrm>
            <a:off x="471395" y="5359632"/>
            <a:ext cx="4548037" cy="584775"/>
            <a:chOff x="293974" y="5550701"/>
            <a:chExt cx="4548037" cy="584775"/>
          </a:xfrm>
        </p:grpSpPr>
        <p:cxnSp>
          <p:nvCxnSpPr>
            <p:cNvPr id="11" name="Straight Connector 10">
              <a:extLst>
                <a:ext uri="{FF2B5EF4-FFF2-40B4-BE49-F238E27FC236}">
                  <a16:creationId xmlns:a16="http://schemas.microsoft.com/office/drawing/2014/main" id="{A16E4C5F-A659-1643-A3CE-4EC4F9E7E36B}"/>
                </a:ext>
              </a:extLst>
            </p:cNvPr>
            <p:cNvCxnSpPr>
              <a:cxnSpLocks/>
            </p:cNvCxnSpPr>
            <p:nvPr/>
          </p:nvCxnSpPr>
          <p:spPr>
            <a:xfrm>
              <a:off x="293974" y="5550701"/>
              <a:ext cx="1513053" cy="0"/>
            </a:xfrm>
            <a:prstGeom prst="line">
              <a:avLst/>
            </a:prstGeom>
            <a:ln w="28575">
              <a:solidFill>
                <a:srgbClr val="F38D4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E3AD095-9625-2F44-8CA7-709CB61F524B}"/>
                </a:ext>
              </a:extLst>
            </p:cNvPr>
            <p:cNvSpPr txBox="1"/>
            <p:nvPr/>
          </p:nvSpPr>
          <p:spPr>
            <a:xfrm>
              <a:off x="451130" y="5550701"/>
              <a:ext cx="4390881" cy="584775"/>
            </a:xfrm>
            <a:prstGeom prst="rect">
              <a:avLst/>
            </a:prstGeom>
            <a:noFill/>
          </p:spPr>
          <p:txBody>
            <a:bodyPr wrap="none" rtlCol="0">
              <a:spAutoFit/>
            </a:bodyPr>
            <a:lstStyle/>
            <a:p>
              <a:pPr algn="ctr"/>
              <a:r>
                <a:rPr lang="en-US" sz="1600" dirty="0"/>
                <a:t>Orange bar represents ONE Case per 1000 Persons</a:t>
              </a:r>
            </a:p>
            <a:p>
              <a:pPr algn="ctr"/>
              <a:r>
                <a:rPr lang="en-US" sz="1600" dirty="0"/>
                <a:t>(The Higher on the graph, the better)</a:t>
              </a:r>
            </a:p>
          </p:txBody>
        </p:sp>
      </p:grpSp>
    </p:spTree>
    <p:extLst>
      <p:ext uri="{BB962C8B-B14F-4D97-AF65-F5344CB8AC3E}">
        <p14:creationId xmlns:p14="http://schemas.microsoft.com/office/powerpoint/2010/main" val="3067853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566CF2-3B42-4529-9BDE-1E049F3919B7}"/>
              </a:ext>
            </a:extLst>
          </p:cNvPr>
          <p:cNvPicPr>
            <a:picLocks noChangeAspect="1"/>
          </p:cNvPicPr>
          <p:nvPr/>
        </p:nvPicPr>
        <p:blipFill>
          <a:blip r:embed="rId2"/>
          <a:stretch>
            <a:fillRect/>
          </a:stretch>
        </p:blipFill>
        <p:spPr>
          <a:xfrm>
            <a:off x="3425296" y="0"/>
            <a:ext cx="5341407" cy="6858000"/>
          </a:xfrm>
          <a:prstGeom prst="rect">
            <a:avLst/>
          </a:prstGeom>
        </p:spPr>
      </p:pic>
    </p:spTree>
    <p:extLst>
      <p:ext uri="{BB962C8B-B14F-4D97-AF65-F5344CB8AC3E}">
        <p14:creationId xmlns:p14="http://schemas.microsoft.com/office/powerpoint/2010/main" val="1817698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16C09-F5AE-9340-BF2A-74D846C89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 y="0"/>
            <a:ext cx="10241280" cy="6858000"/>
          </a:xfrm>
          <a:prstGeom prst="rect">
            <a:avLst/>
          </a:prstGeom>
        </p:spPr>
      </p:pic>
    </p:spTree>
    <p:extLst>
      <p:ext uri="{BB962C8B-B14F-4D97-AF65-F5344CB8AC3E}">
        <p14:creationId xmlns:p14="http://schemas.microsoft.com/office/powerpoint/2010/main" val="32337864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A86CE5-7089-47A5-B600-3B5250A6B733}"/>
              </a:ext>
            </a:extLst>
          </p:cNvPr>
          <p:cNvPicPr>
            <a:picLocks noChangeAspect="1"/>
          </p:cNvPicPr>
          <p:nvPr/>
        </p:nvPicPr>
        <p:blipFill>
          <a:blip r:embed="rId2"/>
          <a:stretch>
            <a:fillRect/>
          </a:stretch>
        </p:blipFill>
        <p:spPr>
          <a:xfrm>
            <a:off x="231239" y="131171"/>
            <a:ext cx="11487150" cy="2343150"/>
          </a:xfrm>
          <a:prstGeom prst="rect">
            <a:avLst/>
          </a:prstGeom>
        </p:spPr>
      </p:pic>
      <p:pic>
        <p:nvPicPr>
          <p:cNvPr id="3" name="Picture 2">
            <a:extLst>
              <a:ext uri="{FF2B5EF4-FFF2-40B4-BE49-F238E27FC236}">
                <a16:creationId xmlns:a16="http://schemas.microsoft.com/office/drawing/2014/main" id="{EB384C1E-5178-41EE-A1A4-4EFC1C239BF7}"/>
              </a:ext>
            </a:extLst>
          </p:cNvPr>
          <p:cNvPicPr>
            <a:picLocks noChangeAspect="1"/>
          </p:cNvPicPr>
          <p:nvPr/>
        </p:nvPicPr>
        <p:blipFill>
          <a:blip r:embed="rId3"/>
          <a:stretch>
            <a:fillRect/>
          </a:stretch>
        </p:blipFill>
        <p:spPr>
          <a:xfrm>
            <a:off x="1564395" y="2514921"/>
            <a:ext cx="9063210" cy="4343079"/>
          </a:xfrm>
          <a:prstGeom prst="rect">
            <a:avLst/>
          </a:prstGeom>
        </p:spPr>
      </p:pic>
    </p:spTree>
    <p:extLst>
      <p:ext uri="{BB962C8B-B14F-4D97-AF65-F5344CB8AC3E}">
        <p14:creationId xmlns:p14="http://schemas.microsoft.com/office/powerpoint/2010/main" val="4139738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4AAF55-BEDF-420D-AF08-6B57CE2B443B}"/>
              </a:ext>
            </a:extLst>
          </p:cNvPr>
          <p:cNvPicPr>
            <a:picLocks noChangeAspect="1"/>
          </p:cNvPicPr>
          <p:nvPr/>
        </p:nvPicPr>
        <p:blipFill>
          <a:blip r:embed="rId2"/>
          <a:stretch>
            <a:fillRect/>
          </a:stretch>
        </p:blipFill>
        <p:spPr>
          <a:xfrm rot="5400000">
            <a:off x="3058708" y="-902268"/>
            <a:ext cx="5928403" cy="8761445"/>
          </a:xfrm>
          <a:prstGeom prst="rect">
            <a:avLst/>
          </a:prstGeom>
        </p:spPr>
      </p:pic>
      <p:sp>
        <p:nvSpPr>
          <p:cNvPr id="3" name="Rectangle 2">
            <a:extLst>
              <a:ext uri="{FF2B5EF4-FFF2-40B4-BE49-F238E27FC236}">
                <a16:creationId xmlns:a16="http://schemas.microsoft.com/office/drawing/2014/main" id="{162E1BF6-E927-4187-B6FC-CB3170E7329C}"/>
              </a:ext>
            </a:extLst>
          </p:cNvPr>
          <p:cNvSpPr/>
          <p:nvPr/>
        </p:nvSpPr>
        <p:spPr>
          <a:xfrm>
            <a:off x="5561045" y="597159"/>
            <a:ext cx="2136710" cy="158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982F518-C084-400B-B431-6C4DE243E3F7}"/>
              </a:ext>
            </a:extLst>
          </p:cNvPr>
          <p:cNvSpPr/>
          <p:nvPr/>
        </p:nvSpPr>
        <p:spPr>
          <a:xfrm>
            <a:off x="6300132" y="1107347"/>
            <a:ext cx="1149292" cy="158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5A7A346-F75E-4710-8D0F-058BC7C1613A}"/>
              </a:ext>
            </a:extLst>
          </p:cNvPr>
          <p:cNvSpPr/>
          <p:nvPr/>
        </p:nvSpPr>
        <p:spPr>
          <a:xfrm>
            <a:off x="4128380" y="3150606"/>
            <a:ext cx="1967620" cy="1586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B26D0E9-688E-4DDD-98CA-0853FF1537E5}"/>
              </a:ext>
            </a:extLst>
          </p:cNvPr>
          <p:cNvSpPr/>
          <p:nvPr/>
        </p:nvSpPr>
        <p:spPr>
          <a:xfrm>
            <a:off x="1788368" y="2290527"/>
            <a:ext cx="2086515" cy="162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310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DFBE7-BBBB-42A7-9610-3CE8B647EE65}"/>
              </a:ext>
            </a:extLst>
          </p:cNvPr>
          <p:cNvPicPr>
            <a:picLocks noChangeAspect="1"/>
          </p:cNvPicPr>
          <p:nvPr/>
        </p:nvPicPr>
        <p:blipFill>
          <a:blip r:embed="rId2"/>
          <a:stretch>
            <a:fillRect/>
          </a:stretch>
        </p:blipFill>
        <p:spPr>
          <a:xfrm>
            <a:off x="286438" y="1516352"/>
            <a:ext cx="11619123" cy="3825295"/>
          </a:xfrm>
          <a:prstGeom prst="rect">
            <a:avLst/>
          </a:prstGeom>
        </p:spPr>
      </p:pic>
      <p:sp>
        <p:nvSpPr>
          <p:cNvPr id="3" name="TextBox 2">
            <a:extLst>
              <a:ext uri="{FF2B5EF4-FFF2-40B4-BE49-F238E27FC236}">
                <a16:creationId xmlns:a16="http://schemas.microsoft.com/office/drawing/2014/main" id="{D099AB9B-F0DF-485D-A83E-ECF17045A752}"/>
              </a:ext>
            </a:extLst>
          </p:cNvPr>
          <p:cNvSpPr txBox="1"/>
          <p:nvPr/>
        </p:nvSpPr>
        <p:spPr>
          <a:xfrm>
            <a:off x="6191480" y="4219460"/>
            <a:ext cx="3079269" cy="1200329"/>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If the convalescent plasma comment is not entered then the blood issue request is for regular plasma (see next slide)</a:t>
            </a:r>
          </a:p>
        </p:txBody>
      </p:sp>
      <p:cxnSp>
        <p:nvCxnSpPr>
          <p:cNvPr id="5" name="Straight Arrow Connector 4">
            <a:extLst>
              <a:ext uri="{FF2B5EF4-FFF2-40B4-BE49-F238E27FC236}">
                <a16:creationId xmlns:a16="http://schemas.microsoft.com/office/drawing/2014/main" id="{4CB88CF4-596A-4796-A272-49D5D58A057A}"/>
              </a:ext>
            </a:extLst>
          </p:cNvPr>
          <p:cNvCxnSpPr/>
          <p:nvPr/>
        </p:nvCxnSpPr>
        <p:spPr>
          <a:xfrm flipH="1" flipV="1">
            <a:off x="4997513" y="4128380"/>
            <a:ext cx="1193967" cy="2625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9436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8P0G2VBAn5mM0aQu3mNLGQ"/>
</p:tagLst>
</file>

<file path=ppt/tags/tag101.xml><?xml version="1.0" encoding="utf-8"?>
<p:tagLst xmlns:a="http://schemas.openxmlformats.org/drawingml/2006/main" xmlns:r="http://schemas.openxmlformats.org/officeDocument/2006/relationships" xmlns:p="http://schemas.openxmlformats.org/presentationml/2006/main">
  <p:tag name="1LEVEL" val="1.5"/>
  <p:tag name="2LEVEL" val="0.75"/>
  <p:tag name="3LEVEL" val="0.38"/>
  <p:tag name="4LEVEL" val="0.19"/>
  <p:tag name="5LEVEL" val="0.09"/>
</p:tagLst>
</file>

<file path=ppt/tags/tag102.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103.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104.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105.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106.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10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HEIGHT" val="19.38748"/>
  <p:tag name="TOP" val="80"/>
</p:tagLst>
</file>

<file path=ppt/tags/tag108.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10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45.7141"/>
  <p:tag name="HEIGHT" val="26.3266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82.0407"/>
  <p:tag name="HEIGHT" val="26.32661"/>
</p:tagLst>
</file>

<file path=ppt/tags/tag11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11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09.3875"/>
  <p:tag name="HEIGHT" val="26.32661"/>
</p:tagLst>
</file>

<file path=ppt/tags/tag11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114.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11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82.0407"/>
  <p:tag name="HEIGHT" val="26.32661"/>
</p:tagLst>
</file>

<file path=ppt/tags/tag11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363.6738"/>
  <p:tag name="HEIGHT" val="26.32661"/>
</p:tagLst>
</file>

<file path=ppt/tags/tag11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09.3875"/>
  <p:tag name="HEIGHT" val="26.32661"/>
</p:tagLst>
</file>

<file path=ppt/tags/tag118.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HEIGHT" val="19.38748"/>
  <p:tag name="TOP" val="80"/>
</p:tagLst>
</file>

<file path=ppt/tags/tag119.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2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12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45.7141"/>
  <p:tag name="HEIGHT" val="26.32661"/>
</p:tagLst>
</file>

<file path=ppt/tags/tag12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82.0407"/>
  <p:tag name="HEIGHT" val="26.32661"/>
</p:tagLst>
</file>

<file path=ppt/tags/tag12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12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09.3875"/>
  <p:tag name="HEIGHT" val="26.32661"/>
</p:tagLst>
</file>

<file path=ppt/tags/tag12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09.3875"/>
  <p:tag name="HEIGHT" val="26.32661"/>
</p:tagLst>
</file>

<file path=ppt/tags/tag12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12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HEIGHT" val="19.38748"/>
  <p:tag name="TOP" val="80"/>
</p:tagLst>
</file>

<file path=ppt/tags/tag128.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K_BLVCuIgysRNoREpUYb5w"/>
</p:tagLst>
</file>

<file path=ppt/tags/tag13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132.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13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45.7141"/>
  <p:tag name="HEIGHT" val="26.32661"/>
</p:tagLst>
</file>

<file path=ppt/tags/tag134.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13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09.3875"/>
  <p:tag name="HEIGHT" val="26.32661"/>
</p:tagLst>
</file>

<file path=ppt/tags/tag13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109.3875"/>
  <p:tag name="HEIGHT" val="26.3266"/>
</p:tagLst>
</file>

<file path=ppt/tags/tag13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109.3875"/>
  <p:tag name="HEIGHT" val="26.3266"/>
</p:tagLst>
</file>

<file path=ppt/tags/tag138.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13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82.0407"/>
  <p:tag name="HEIGHT" val="26.32661"/>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4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14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82.0407"/>
  <p:tag name="HEIGHT" val="26.32661"/>
</p:tagLst>
</file>

<file path=ppt/tags/tag142.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14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218.3673"/>
  <p:tag name="HEIGHT" val="26.3266"/>
</p:tagLst>
</file>

<file path=ppt/tags/tag14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218.3673"/>
  <p:tag name="HEIGHT" val="26.3266"/>
</p:tagLst>
</file>

<file path=ppt/tags/tag14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4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4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109.3875"/>
  <p:tag name="HEIGHT" val="26.3266"/>
</p:tagLst>
</file>

<file path=ppt/tags/tag148.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109.3875"/>
  <p:tag name="HEIGHT" val="26.3266"/>
</p:tagLst>
</file>

<file path=ppt/tags/tag14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5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182.0407"/>
  <p:tag name="HEIGHT" val="26.3266"/>
</p:tagLst>
</file>

<file path=ppt/tags/tag15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182.0407"/>
  <p:tag name="HEIGHT" val="26.3266"/>
</p:tagLst>
</file>

<file path=ppt/tags/tag15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218.3673"/>
  <p:tag name="HEIGHT" val="26.3266"/>
</p:tagLst>
</file>

<file path=ppt/tags/tag15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218.3673"/>
  <p:tag name="HEIGHT" val="26.3266"/>
</p:tagLst>
</file>

<file path=ppt/tags/tag15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5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5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57.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158.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09.3875"/>
  <p:tag name="HEIGHT" val="26.32661"/>
</p:tagLst>
</file>

<file path=ppt/tags/tag15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145.7141"/>
  <p:tag name="HEIGHT" val="26.3266"/>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6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145.7141"/>
  <p:tag name="HEIGHT" val="26.3266"/>
</p:tagLst>
</file>

<file path=ppt/tags/tag16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6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6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6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6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6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6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68.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6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7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7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7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7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7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7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145.7141"/>
  <p:tag name="HEIGHT" val="26.3266"/>
</p:tagLst>
</file>

<file path=ppt/tags/tag17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145.7141"/>
  <p:tag name="HEIGHT" val="26.3266"/>
</p:tagLst>
</file>

<file path=ppt/tags/tag17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78.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7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8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8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8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8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8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8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8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8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88.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8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9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9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9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9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9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9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9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9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98.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19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0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0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HEIGHT" val="19.38748"/>
  <p:tag name="TOP" val="80"/>
</p:tagLst>
</file>

<file path=ppt/tags/tag20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HEIGHT" val="19.38748"/>
  <p:tag name="TOP" val="80"/>
</p:tagLst>
</file>

<file path=ppt/tags/tag20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HEIGHT" val="19.38748"/>
  <p:tag name="TOP" val="80"/>
</p:tagLst>
</file>

<file path=ppt/tags/tag204.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20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HEIGHT" val="19.38748"/>
  <p:tag name="TOP" val="80"/>
</p:tagLst>
</file>

<file path=ppt/tags/tag20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HEIGHT" val="19.38748"/>
  <p:tag name="TOP" val="80"/>
</p:tagLst>
</file>

<file path=ppt/tags/tag207.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208.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209.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10.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mp6ZgQRYbu76ppswqWvAGg"/>
</p:tagLst>
</file>

<file path=ppt/tags/tag213.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21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1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1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182.0407"/>
  <p:tag name="HEIGHT" val="26.3266"/>
</p:tagLst>
</file>

<file path=ppt/tags/tag21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182.0407"/>
  <p:tag name="HEIGHT" val="26.3266"/>
</p:tagLst>
</file>

<file path=ppt/tags/tag218.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21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2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218.3673"/>
  <p:tag name="HEIGHT" val="26.3266"/>
</p:tagLst>
</file>

<file path=ppt/tags/tag22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218.3673"/>
  <p:tag name="HEIGHT" val="26.3266"/>
</p:tagLst>
</file>

<file path=ppt/tags/tag22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223.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22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225.xml><?xml version="1.0" encoding="utf-8"?>
<p:tagLst xmlns:a="http://schemas.openxmlformats.org/drawingml/2006/main" xmlns:r="http://schemas.openxmlformats.org/officeDocument/2006/relationships" xmlns:p="http://schemas.openxmlformats.org/presentationml/2006/main">
  <p:tag name="MTTABLE" val="HDiv"/>
  <p:tag name="MTNUMBER" val="0.487692766584313"/>
</p:tagLst>
</file>

<file path=ppt/tags/tag22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22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218.3673"/>
  <p:tag name="HEIGHT" val="26.3266"/>
  <p:tag name="1LEVEL" val="1"/>
  <p:tag name="2LEVEL" val="0.5"/>
  <p:tag name="3LEVEL" val="0.25"/>
  <p:tag name="4LEVEL" val="0.12"/>
  <p:tag name="5LEVEL" val="0.06"/>
</p:tagLst>
</file>

<file path=ppt/tags/tag228.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218.3673"/>
  <p:tag name="HEIGHT" val="26.3266"/>
  <p:tag name="1LEVEL" val="1"/>
  <p:tag name="2LEVEL" val="0.5"/>
  <p:tag name="3LEVEL" val="0.25"/>
  <p:tag name="4LEVEL" val="0.12"/>
  <p:tag name="5LEVEL" val="0.06"/>
</p:tagLst>
</file>

<file path=ppt/tags/tag22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3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3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3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3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3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3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182.0407"/>
  <p:tag name="HEIGHT" val="26.32661"/>
</p:tagLst>
</file>

<file path=ppt/tags/tag23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218.3673"/>
  <p:tag name="HEIGHT" val="26.3266"/>
</p:tagLst>
</file>

<file path=ppt/tags/tag23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218.3673"/>
  <p:tag name="HEIGHT" val="26.3266"/>
</p:tagLst>
</file>

<file path=ppt/tags/tag238.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3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4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4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4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4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4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4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4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4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TOP" val="218.3673"/>
  <p:tag name="HEIGHT" val="26.32661"/>
</p:tagLst>
</file>

<file path=ppt/tags/tag248.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4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5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5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5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5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5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5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5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5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58.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5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218.3673"/>
  <p:tag name="HEIGHT" val="26.3266"/>
  <p:tag name="1LEVEL" val="0.3"/>
  <p:tag name="2LEVEL" val="0.15"/>
  <p:tag name="3LEVEL" val="0.08"/>
  <p:tag name="4LEVEL" val="0.04"/>
  <p:tag name="5LEVEL" val="0.02"/>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60.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TOP" val="218.3673"/>
  <p:tag name="HEIGHT" val="26.3266"/>
  <p:tag name="1LEVEL" val="0.5"/>
  <p:tag name="2LEVEL" val="0.25"/>
  <p:tag name="3LEVEL" val="0.12"/>
  <p:tag name="4LEVEL" val="0.06"/>
  <p:tag name="5LEVEL" val="0.03"/>
</p:tagLst>
</file>

<file path=ppt/tags/tag26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6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63.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64.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TOP" val="109.3875"/>
  <p:tag name="HEIGHT" val="26.3266"/>
</p:tagLst>
</file>

<file path=ppt/tags/tag265.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66.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TOP" val="109.3875"/>
  <p:tag name="HEIGHT" val="26.3266"/>
</p:tagLst>
</file>

<file path=ppt/tags/tag267.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9.375039"/>
  <p:tag name="WIDTH" val="170.6"/>
  <p:tag name="HEIGHT" val="19.38748"/>
  <p:tag name="TOP" val="80"/>
</p:tagLst>
</file>

<file path=ppt/tags/tag268.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199.9751"/>
  <p:tag name="WIDTH" val="170.6"/>
  <p:tag name="HEIGHT" val="19.38748"/>
  <p:tag name="TOP" val="80"/>
</p:tagLst>
</file>

<file path=ppt/tags/tag269.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HEIGHT" val="19.38748"/>
  <p:tag name="TOP" val="80"/>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70.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271.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581.1751"/>
  <p:tag name="WIDTH" val="170.6"/>
  <p:tag name="HEIGHT" val="19.38748"/>
  <p:tag name="TOP" val="80"/>
</p:tagLst>
</file>

<file path=ppt/tags/tag272.xml><?xml version="1.0" encoding="utf-8"?>
<p:tagLst xmlns:a="http://schemas.openxmlformats.org/drawingml/2006/main" xmlns:r="http://schemas.openxmlformats.org/officeDocument/2006/relationships" xmlns:p="http://schemas.openxmlformats.org/presentationml/2006/main">
  <p:tag name="MTTABLE" val="Cell"/>
  <p:tag name="MTNUMBER" val="0.487692766584313"/>
  <p:tag name="LEFT" val="390.575"/>
  <p:tag name="WIDTH" val="170.6"/>
  <p:tag name="HEIGHT" val="19.38748"/>
  <p:tag name="TOP" val="80"/>
</p:tagLst>
</file>

<file path=ppt/tags/tag273.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274.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275.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276.xml><?xml version="1.0" encoding="utf-8"?>
<p:tagLst xmlns:a="http://schemas.openxmlformats.org/drawingml/2006/main" xmlns:r="http://schemas.openxmlformats.org/officeDocument/2006/relationships" xmlns:p="http://schemas.openxmlformats.org/presentationml/2006/main">
  <p:tag name="MTTABLE" val="HTitleDiv"/>
  <p:tag name="MTNUMBER" val="0.487692766584313"/>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vuHMZH695A3DTe0mVvtkk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5.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8728030A031242BD640392A4974FEE" ma:contentTypeVersion="12" ma:contentTypeDescription="Create a new document." ma:contentTypeScope="" ma:versionID="7fcb8ec11c23cf017e64fa3eb9446314">
  <xsd:schema xmlns:xsd="http://www.w3.org/2001/XMLSchema" xmlns:xs="http://www.w3.org/2001/XMLSchema" xmlns:p="http://schemas.microsoft.com/office/2006/metadata/properties" xmlns:ns2="600551e7-3f7b-45a0-976b-a9ca1f9be118" xmlns:ns3="674cc7e9-9d2a-4106-b513-0ad7669359f3" targetNamespace="http://schemas.microsoft.com/office/2006/metadata/properties" ma:root="true" ma:fieldsID="700c44e4f89aedf8139eeaf6cd359b20" ns2:_="" ns3:_="">
    <xsd:import namespace="600551e7-3f7b-45a0-976b-a9ca1f9be118"/>
    <xsd:import namespace="674cc7e9-9d2a-4106-b513-0ad7669359f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0551e7-3f7b-45a0-976b-a9ca1f9be1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4cc7e9-9d2a-4106-b513-0ad7669359f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B2A549-74C8-4D92-BFF5-E596455ACF0D}"/>
</file>

<file path=customXml/itemProps2.xml><?xml version="1.0" encoding="utf-8"?>
<ds:datastoreItem xmlns:ds="http://schemas.openxmlformats.org/officeDocument/2006/customXml" ds:itemID="{8E2B9A7D-64C9-4928-A8D0-8593E52DBDF8}"/>
</file>

<file path=customXml/itemProps3.xml><?xml version="1.0" encoding="utf-8"?>
<ds:datastoreItem xmlns:ds="http://schemas.openxmlformats.org/officeDocument/2006/customXml" ds:itemID="{DD6A6C1D-93BD-46D1-98B5-B232EF3CA1DE}"/>
</file>

<file path=docProps/app.xml><?xml version="1.0" encoding="utf-8"?>
<Properties xmlns="http://schemas.openxmlformats.org/officeDocument/2006/extended-properties" xmlns:vt="http://schemas.openxmlformats.org/officeDocument/2006/docPropsVTypes">
  <Template>Covenant Health</Template>
  <TotalTime>9201</TotalTime>
  <Words>4126</Words>
  <Application>Microsoft Macintosh PowerPoint</Application>
  <PresentationFormat>Widescreen</PresentationFormat>
  <Paragraphs>642</Paragraphs>
  <Slides>61</Slides>
  <Notes>18</Notes>
  <HiddenSlides>0</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61</vt:i4>
      </vt:variant>
    </vt:vector>
  </HeadingPairs>
  <TitlesOfParts>
    <vt:vector size="80" baseType="lpstr">
      <vt:lpstr>Arial</vt:lpstr>
      <vt:lpstr>Arial Narrow</vt:lpstr>
      <vt:lpstr>Calibri</vt:lpstr>
      <vt:lpstr>Calibri Light</vt:lpstr>
      <vt:lpstr>Corbel</vt:lpstr>
      <vt:lpstr>Georgia</vt:lpstr>
      <vt:lpstr>Helvetica Neue Medium</vt:lpstr>
      <vt:lpstr>Segoe UI</vt:lpstr>
      <vt:lpstr>Times</vt:lpstr>
      <vt:lpstr>Times New Roman</vt:lpstr>
      <vt:lpstr>Wingdings</vt:lpstr>
      <vt:lpstr>Covenant Health</vt:lpstr>
      <vt:lpstr>Custom Design</vt:lpstr>
      <vt:lpstr>1_Covenant Health</vt:lpstr>
      <vt:lpstr>3349UU_CF</vt:lpstr>
      <vt:lpstr>Banded</vt:lpstr>
      <vt:lpstr>Office Theme</vt:lpstr>
      <vt:lpstr>1_Office Theme</vt:lpstr>
      <vt:lpstr>think-cell Slide</vt:lpstr>
      <vt:lpstr>Covenant Health Regional Update for Physicians</vt:lpstr>
      <vt:lpstr>Reflection</vt:lpstr>
      <vt:lpstr>The Bridge Builder</vt:lpstr>
      <vt:lpstr>Safety Story  Ordering Convalescent Plasma </vt:lpstr>
      <vt:lpstr>CCP order/issue printouts</vt:lpstr>
      <vt:lpstr>PowerPoint Presentation</vt:lpstr>
      <vt:lpstr>PowerPoint Presentation</vt:lpstr>
      <vt:lpstr>PowerPoint Presentation</vt:lpstr>
      <vt:lpstr>PowerPoint Presentation</vt:lpstr>
      <vt:lpstr>PowerPoint Presentation</vt:lpstr>
      <vt:lpstr>Pharmacy Update</vt:lpstr>
      <vt:lpstr>CHS COVID-19 Treatments</vt:lpstr>
      <vt:lpstr>CHS COVID-19 Treatments</vt:lpstr>
      <vt:lpstr>CHS COVID-19 Treatments</vt:lpstr>
      <vt:lpstr>Pharmacy Shortages/Allocations</vt:lpstr>
      <vt:lpstr>Current Regional Census</vt:lpstr>
      <vt:lpstr>PUI/Confirmed cases-hospitalized</vt:lpstr>
      <vt:lpstr>PUI/Confirmed cases-hospitalized</vt:lpstr>
      <vt:lpstr>PUI/Confirmed cases-hospitalized</vt:lpstr>
      <vt:lpstr>PUI/Confirmed cases-hospitalized</vt:lpstr>
      <vt:lpstr>PUI/Confirmed cases-hospitalized</vt:lpstr>
      <vt:lpstr>PUI/Confirmed cases-hospitalized</vt:lpstr>
      <vt:lpstr>PUI/Confirmed cases-hospitalized</vt:lpstr>
      <vt:lpstr>PUI/Confirmed cases-hospitalized</vt:lpstr>
      <vt:lpstr>Surge Plan- Revised</vt:lpstr>
      <vt:lpstr>Timelines of Covid-19</vt:lpstr>
      <vt:lpstr>Statistics</vt:lpstr>
      <vt:lpstr>Providence System Hospitalized COVID-19 Cases</vt:lpstr>
      <vt:lpstr>Providence Inpatient COVID-19 Volume</vt:lpstr>
      <vt:lpstr>Texas Inpatient COVID-19 Volume</vt:lpstr>
      <vt:lpstr>New Covid-19 POSITIVES by Day Trend </vt:lpstr>
      <vt:lpstr> Covid-19 POSITIVES Age Distribution </vt:lpstr>
      <vt:lpstr>TX/NM Region Weekly Procedures (YOY)</vt:lpstr>
      <vt:lpstr>Covid-19 Testing</vt:lpstr>
      <vt:lpstr>Viral Testing</vt:lpstr>
      <vt:lpstr>Antibody Testing</vt:lpstr>
      <vt:lpstr>TESTING – STATEWIDE Results</vt:lpstr>
      <vt:lpstr>Returning to Operations</vt:lpstr>
      <vt:lpstr>COVID19-HOT TOPICS:</vt:lpstr>
      <vt:lpstr>Elective Surgical Procedures in Texas</vt:lpstr>
      <vt:lpstr>PowerPoint Presentation</vt:lpstr>
      <vt:lpstr>PowerPoint Presentation</vt:lpstr>
      <vt:lpstr>PowerPoint Presentation</vt:lpstr>
      <vt:lpstr>PowerPoint Presentation</vt:lpstr>
      <vt:lpstr>REH Operational Recovery Plan</vt:lpstr>
      <vt:lpstr>Are we prepared to ramp up operations?</vt:lpstr>
      <vt:lpstr>Supply Readiness by Clinical Specialty (1/2)</vt:lpstr>
      <vt:lpstr>PowerPoint Presentation</vt:lpstr>
      <vt:lpstr>Texas Demographics</vt:lpstr>
      <vt:lpstr>PowerPoint Presentation</vt:lpstr>
      <vt:lpstr>PowerPoint Presentation</vt:lpstr>
      <vt:lpstr>PowerPoint Presentation</vt:lpstr>
      <vt:lpstr>PowerPoint Presentation</vt:lpstr>
      <vt:lpstr>PowerPoint Presentation</vt:lpstr>
      <vt:lpstr>PowerPoint Presentation</vt:lpstr>
      <vt:lpstr>Texas Statewide Statistics</vt:lpstr>
      <vt:lpstr>Lubbock County Statistics</vt:lpstr>
      <vt:lpstr>Hockley County Statistics</vt:lpstr>
      <vt:lpstr>Hale County Statistics</vt:lpstr>
      <vt:lpstr>PowerPoint Presentation</vt:lpstr>
      <vt:lpstr>Q &amp; 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267</cp:revision>
  <cp:lastPrinted>2020-04-06T20:21:57Z</cp:lastPrinted>
  <dcterms:created xsi:type="dcterms:W3CDTF">2020-04-06T15:45:06Z</dcterms:created>
  <dcterms:modified xsi:type="dcterms:W3CDTF">2020-07-10T16:16:48Z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0x010100578728030A031242BD640392A4974FEE</vt:lpwstr>
  </property>
</Properties>
</file>